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39.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 id="333" r:id="rId85"/>
    <p:sldId id="334" r:id="rId86"/>
    <p:sldId id="335" r:id="rId87"/>
    <p:sldId id="336" r:id="rId88"/>
    <p:sldId id="337" r:id="rId46"/>
  </p:sldIdLst>
  <p:sldSz cx="12191695" cy="6858000" type="screen4x3"/>
  <p:notesSz cx="6858000" cy="9144000"/>
  <p:defaultTextStyle>
    <a:defPPr>
      <a:defRPr lang="tr-TR"/>
    </a:defPPr>
    <a:lvl1pPr marL="0" algn="l" defTabSz="457200" rtl="0" eaLnBrk="1" latinLnBrk="0" hangingPunct="1">
      <a:defRPr lang="tr-TR" sz="1800" kern="1200">
        <a:solidFill>
          <a:schemeClr val="tx1"/>
        </a:solidFill>
        <a:latin typeface="+mn-lt"/>
        <a:ea typeface="+mn-ea"/>
        <a:cs typeface="+mn-cs"/>
      </a:defRPr>
    </a:lvl1pPr>
    <a:lvl2pPr marL="457200" algn="l" defTabSz="457200" rtl="0" eaLnBrk="1" latinLnBrk="0" hangingPunct="1">
      <a:defRPr lang="tr-TR" sz="1800" kern="1200">
        <a:solidFill>
          <a:schemeClr val="tx1"/>
        </a:solidFill>
        <a:latin typeface="+mn-lt"/>
        <a:ea typeface="+mn-ea"/>
        <a:cs typeface="+mn-cs"/>
      </a:defRPr>
    </a:lvl2pPr>
    <a:lvl3pPr marL="914400" algn="l" defTabSz="457200" rtl="0" eaLnBrk="1" latinLnBrk="0" hangingPunct="1">
      <a:defRPr lang="tr-TR" sz="1800" kern="1200">
        <a:solidFill>
          <a:schemeClr val="tx1"/>
        </a:solidFill>
        <a:latin typeface="+mn-lt"/>
        <a:ea typeface="+mn-ea"/>
        <a:cs typeface="+mn-cs"/>
      </a:defRPr>
    </a:lvl3pPr>
    <a:lvl4pPr marL="1371600" algn="l" defTabSz="457200" rtl="0" eaLnBrk="1" latinLnBrk="0" hangingPunct="1">
      <a:defRPr lang="tr-TR" sz="1800" kern="1200">
        <a:solidFill>
          <a:schemeClr val="tx1"/>
        </a:solidFill>
        <a:latin typeface="+mn-lt"/>
        <a:ea typeface="+mn-ea"/>
        <a:cs typeface="+mn-cs"/>
      </a:defRPr>
    </a:lvl4pPr>
    <a:lvl5pPr marL="1828800" algn="l" defTabSz="457200" rtl="0" eaLnBrk="1" latinLnBrk="0" hangingPunct="1">
      <a:defRPr lang="tr-TR" sz="1800" kern="1200">
        <a:solidFill>
          <a:schemeClr val="tx1"/>
        </a:solidFill>
        <a:latin typeface="+mn-lt"/>
        <a:ea typeface="+mn-ea"/>
        <a:cs typeface="+mn-cs"/>
      </a:defRPr>
    </a:lvl5pPr>
    <a:lvl6pPr marL="2286000" algn="l" defTabSz="457200" rtl="0" eaLnBrk="1" latinLnBrk="0" hangingPunct="1">
      <a:defRPr lang="tr-TR" sz="1800" kern="1200">
        <a:solidFill>
          <a:schemeClr val="tx1"/>
        </a:solidFill>
        <a:latin typeface="+mn-lt"/>
        <a:ea typeface="+mn-ea"/>
        <a:cs typeface="+mn-cs"/>
      </a:defRPr>
    </a:lvl6pPr>
    <a:lvl7pPr marL="2743200" algn="l" defTabSz="457200" rtl="0" eaLnBrk="1" latinLnBrk="0" hangingPunct="1">
      <a:defRPr lang="tr-TR" sz="1800" kern="1200">
        <a:solidFill>
          <a:schemeClr val="tx1"/>
        </a:solidFill>
        <a:latin typeface="+mn-lt"/>
        <a:ea typeface="+mn-ea"/>
        <a:cs typeface="+mn-cs"/>
      </a:defRPr>
    </a:lvl7pPr>
    <a:lvl8pPr marL="3200400" algn="l" defTabSz="457200" rtl="0" eaLnBrk="1" latinLnBrk="0" hangingPunct="1">
      <a:defRPr lang="tr-TR" sz="1800" kern="1200">
        <a:solidFill>
          <a:schemeClr val="tx1"/>
        </a:solidFill>
        <a:latin typeface="+mn-lt"/>
        <a:ea typeface="+mn-ea"/>
        <a:cs typeface="+mn-cs"/>
      </a:defRPr>
    </a:lvl8pPr>
    <a:lvl9pPr marL="3657600" algn="l" defTabSz="457200" rtl="0" eaLnBrk="1" latinLnBrk="0" hangingPunct="1">
      <a:defRPr lang="tr-T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8" Type="http://schemas.openxmlformats.org/officeDocument/2006/relationships/notesMaster" Target="notesMasters/notesMaster1.xml"/><Relationship Id="rId46" Type="http://schemas.openxmlformats.org/officeDocument/2006/relationships/slide" Target="slides/slide39.xml"/><Relationship Id="rId51" Type="http://schemas.openxmlformats.org/officeDocument/2006/relationships/slide" Target="slides/slide1.xml"/><Relationship Id="rId52" Type="http://schemas.openxmlformats.org/officeDocument/2006/relationships/slide" Target="slides/slide2.xml"/><Relationship Id="rId53" Type="http://schemas.openxmlformats.org/officeDocument/2006/relationships/slide" Target="slides/slide3.xml"/><Relationship Id="rId54" Type="http://schemas.openxmlformats.org/officeDocument/2006/relationships/slide" Target="slides/slide4.xml"/><Relationship Id="rId55" Type="http://schemas.openxmlformats.org/officeDocument/2006/relationships/slide" Target="slides/slide5.xml"/><Relationship Id="rId56" Type="http://schemas.openxmlformats.org/officeDocument/2006/relationships/slide" Target="slides/slide6.xml"/><Relationship Id="rId57" Type="http://schemas.openxmlformats.org/officeDocument/2006/relationships/slide" Target="slides/slide7.xml"/><Relationship Id="rId58" Type="http://schemas.openxmlformats.org/officeDocument/2006/relationships/slide" Target="slides/slide8.xml"/><Relationship Id="rId59" Type="http://schemas.openxmlformats.org/officeDocument/2006/relationships/slide" Target="slides/slide9.xml"/><Relationship Id="rId60" Type="http://schemas.openxmlformats.org/officeDocument/2006/relationships/slide" Target="slides/slide10.xml"/><Relationship Id="rId61" Type="http://schemas.openxmlformats.org/officeDocument/2006/relationships/slide" Target="slides/slide11.xml"/><Relationship Id="rId62" Type="http://schemas.openxmlformats.org/officeDocument/2006/relationships/slide" Target="slides/slide12.xml"/><Relationship Id="rId63" Type="http://schemas.openxmlformats.org/officeDocument/2006/relationships/slide" Target="slides/slide13.xml"/><Relationship Id="rId64" Type="http://schemas.openxmlformats.org/officeDocument/2006/relationships/slide" Target="slides/slide14.xml"/><Relationship Id="rId65" Type="http://schemas.openxmlformats.org/officeDocument/2006/relationships/slide" Target="slides/slide15.xml"/><Relationship Id="rId66" Type="http://schemas.openxmlformats.org/officeDocument/2006/relationships/slide" Target="slides/slide16.xml"/><Relationship Id="rId67" Type="http://schemas.openxmlformats.org/officeDocument/2006/relationships/slide" Target="slides/slide17.xml"/><Relationship Id="rId68" Type="http://schemas.openxmlformats.org/officeDocument/2006/relationships/slide" Target="slides/slide18.xml"/><Relationship Id="rId69" Type="http://schemas.openxmlformats.org/officeDocument/2006/relationships/slide" Target="slides/slide19.xml"/><Relationship Id="rId70" Type="http://schemas.openxmlformats.org/officeDocument/2006/relationships/slide" Target="slides/slide20.xml"/><Relationship Id="rId71" Type="http://schemas.openxmlformats.org/officeDocument/2006/relationships/slide" Target="slides/slide21.xml"/><Relationship Id="rId72" Type="http://schemas.openxmlformats.org/officeDocument/2006/relationships/slide" Target="slides/slide22.xml"/><Relationship Id="rId73" Type="http://schemas.openxmlformats.org/officeDocument/2006/relationships/slide" Target="slides/slide23.xml"/><Relationship Id="rId74" Type="http://schemas.openxmlformats.org/officeDocument/2006/relationships/slide" Target="slides/slide24.xml"/><Relationship Id="rId75" Type="http://schemas.openxmlformats.org/officeDocument/2006/relationships/slide" Target="slides/slide25.xml"/><Relationship Id="rId76" Type="http://schemas.openxmlformats.org/officeDocument/2006/relationships/slide" Target="slides/slide26.xml"/><Relationship Id="rId77" Type="http://schemas.openxmlformats.org/officeDocument/2006/relationships/slide" Target="slides/slide27.xml"/><Relationship Id="rId78" Type="http://schemas.openxmlformats.org/officeDocument/2006/relationships/slide" Target="slides/slide28.xml"/><Relationship Id="rId79" Type="http://schemas.openxmlformats.org/officeDocument/2006/relationships/slide" Target="slides/slide29.xml"/><Relationship Id="rId80" Type="http://schemas.openxmlformats.org/officeDocument/2006/relationships/slide" Target="slides/slide30.xml"/><Relationship Id="rId81" Type="http://schemas.openxmlformats.org/officeDocument/2006/relationships/slide" Target="slides/slide31.xml"/><Relationship Id="rId82" Type="http://schemas.openxmlformats.org/officeDocument/2006/relationships/slide" Target="slides/slide32.xml"/><Relationship Id="rId83" Type="http://schemas.openxmlformats.org/officeDocument/2006/relationships/slide" Target="slides/slide33.xml"/><Relationship Id="rId84" Type="http://schemas.openxmlformats.org/officeDocument/2006/relationships/slide" Target="slides/slide34.xml"/><Relationship Id="rId85" Type="http://schemas.openxmlformats.org/officeDocument/2006/relationships/slide" Target="slides/slide35.xml"/><Relationship Id="rId86" Type="http://schemas.openxmlformats.org/officeDocument/2006/relationships/slide" Target="slides/slide36.xml"/><Relationship Id="rId87" Type="http://schemas.openxmlformats.org/officeDocument/2006/relationships/slide" Target="slides/slide37.xml"/><Relationship Id="rId88"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lang="tr-TR" sz="1200"/>
            </a:lvl1pPr>
          </a:lstStyle>
          <a:p>
            <a:endParaRPr lang="tr-T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lang="tr-TR" sz="1200"/>
            </a:lvl1pPr>
          </a:lstStyle>
          <a:p>
            <a:fld id="{0F89C1C7-3DCD-1040-A9CF-14679D8B5DDD}" type="datetimeFigureOut">
              <a:rPr lang="tr-TR" smtClean="0"/>
              <a:t>10/17/16</a:t>
            </a:fld>
            <a:endParaRPr lang="tr-T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lang="tr-TR" sz="1200"/>
            </a:lvl1pPr>
          </a:lstStyle>
          <a:p>
            <a:endParaRPr lang="tr-T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lang="tr-TR" sz="1200"/>
            </a:lvl1pPr>
          </a:lstStyle>
          <a:p>
            <a:fld id="{BB5E49A5-4136-284D-997B-48E1D791AD67}" type="slidenum">
              <a:rPr lang="tr-TR" smtClean="0"/>
              <a:t>‹#›</a:t>
            </a:fld>
            <a:endParaRPr lang="tr-TR"/>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lang="tr-TR" sz="1200" kern="1200">
        <a:solidFill>
          <a:schemeClr val="tx1"/>
        </a:solidFill>
        <a:latin typeface="+mn-lt"/>
        <a:ea typeface="+mn-ea"/>
        <a:cs typeface="+mn-cs"/>
      </a:defRPr>
    </a:lvl1pPr>
    <a:lvl2pPr marL="457200" algn="l" defTabSz="457200" rtl="0" eaLnBrk="1" latinLnBrk="0" hangingPunct="1">
      <a:defRPr lang="tr-TR" sz="1200" kern="1200">
        <a:solidFill>
          <a:schemeClr val="tx1"/>
        </a:solidFill>
        <a:latin typeface="+mn-lt"/>
        <a:ea typeface="+mn-ea"/>
        <a:cs typeface="+mn-cs"/>
      </a:defRPr>
    </a:lvl2pPr>
    <a:lvl3pPr marL="914400" algn="l" defTabSz="457200" rtl="0" eaLnBrk="1" latinLnBrk="0" hangingPunct="1">
      <a:defRPr lang="tr-TR" sz="1200" kern="1200">
        <a:solidFill>
          <a:schemeClr val="tx1"/>
        </a:solidFill>
        <a:latin typeface="+mn-lt"/>
        <a:ea typeface="+mn-ea"/>
        <a:cs typeface="+mn-cs"/>
      </a:defRPr>
    </a:lvl3pPr>
    <a:lvl4pPr marL="1371600" algn="l" defTabSz="457200" rtl="0" eaLnBrk="1" latinLnBrk="0" hangingPunct="1">
      <a:defRPr lang="tr-TR" sz="1200" kern="1200">
        <a:solidFill>
          <a:schemeClr val="tx1"/>
        </a:solidFill>
        <a:latin typeface="+mn-lt"/>
        <a:ea typeface="+mn-ea"/>
        <a:cs typeface="+mn-cs"/>
      </a:defRPr>
    </a:lvl4pPr>
    <a:lvl5pPr marL="1828800" algn="l" defTabSz="457200" rtl="0" eaLnBrk="1" latinLnBrk="0" hangingPunct="1">
      <a:defRPr lang="tr-TR" sz="1200" kern="1200">
        <a:solidFill>
          <a:schemeClr val="tx1"/>
        </a:solidFill>
        <a:latin typeface="+mn-lt"/>
        <a:ea typeface="+mn-ea"/>
        <a:cs typeface="+mn-cs"/>
      </a:defRPr>
    </a:lvl5pPr>
    <a:lvl6pPr marL="2286000" algn="l" defTabSz="457200" rtl="0" eaLnBrk="1" latinLnBrk="0" hangingPunct="1">
      <a:defRPr lang="tr-TR" sz="1200" kern="1200">
        <a:solidFill>
          <a:schemeClr val="tx1"/>
        </a:solidFill>
        <a:latin typeface="+mn-lt"/>
        <a:ea typeface="+mn-ea"/>
        <a:cs typeface="+mn-cs"/>
      </a:defRPr>
    </a:lvl6pPr>
    <a:lvl7pPr marL="2743200" algn="l" defTabSz="457200" rtl="0" eaLnBrk="1" latinLnBrk="0" hangingPunct="1">
      <a:defRPr lang="tr-TR" sz="1200" kern="1200">
        <a:solidFill>
          <a:schemeClr val="tx1"/>
        </a:solidFill>
        <a:latin typeface="+mn-lt"/>
        <a:ea typeface="+mn-ea"/>
        <a:cs typeface="+mn-cs"/>
      </a:defRPr>
    </a:lvl7pPr>
    <a:lvl8pPr marL="3200400" algn="l" defTabSz="457200" rtl="0" eaLnBrk="1" latinLnBrk="0" hangingPunct="1">
      <a:defRPr lang="tr-TR" sz="1200" kern="1200">
        <a:solidFill>
          <a:schemeClr val="tx1"/>
        </a:solidFill>
        <a:latin typeface="+mn-lt"/>
        <a:ea typeface="+mn-ea"/>
        <a:cs typeface="+mn-cs"/>
      </a:defRPr>
    </a:lvl8pPr>
    <a:lvl9pPr marL="3657600" algn="l" defTabSz="457200" rtl="0" eaLnBrk="1" latinLnBrk="0" hangingPunct="1">
      <a:defRPr lang="tr-TR" sz="1200" kern="1200">
        <a:solidFill>
          <a:schemeClr val="tx1"/>
        </a:solidFill>
        <a:latin typeface="+mn-lt"/>
        <a:ea typeface="+mn-ea"/>
        <a:cs typeface="+mn-cs"/>
      </a:defRPr>
    </a:lvl9pPr>
  </p:notesStyle>
</p:notesMaster>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Kaynak gösterimi — 5846 sayılı Kanun md. 34 eğitim amaçlı seçme ve toplama eserlerde eserin ve eser sahibinin adının belirtilmesini ister. Derste gösterilmesi gerekmez; dosyayı paylaşırken bu slaytı silmeyin.</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Haftanın öğrenme çıktısını tanıtmak.</a:t>
            </a:r>
          </a:p>
          <a:p/>
          <a:p>
            <a:r>
              <a:t>SÜRE: 80 dakikalık akış (ders planı, 2. hafta): giriş 5 · köprü kurma 7 · coğrafi bakış 10 · geçiş 3 · örnek olay uzman inceleme 15 (40. dk) · değerlendirme soruları 12 · sınıf tartışması 12 · bilgi görseli 8 (esnek) · toparlama ve gelecek derse hazırlık 8.</a:t>
            </a:r>
          </a:p>
          <a:p/>
          <a:p>
            <a:r>
              <a:t>NASIL: Girişte ön değerlendirmenin sınıf özetini isimsiz üç maddeyle paylaşın ve performans ölçütlerini pano nüshasından duyurun (zümre kararı). İsterseniz 'Hangi küre?' ısınma oyununu 2 dakikada oynatın.</a:t>
            </a:r>
          </a:p>
          <a:p/>
          <a:p>
            <a:r>
              <a:t>KAYNAK: Program (2026) COĞ.9.1.2 a-b; ders planı 2. hafta.</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Dersin yol haritası (1 dk).</a:t>
            </a:r>
          </a:p>
          <a:p/>
          <a:p>
            <a:r>
              <a:t>NASIL: Dördüncü istasyonun ortasında dersin ilk yarısı biter.</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1. haftanın tekrarı: kitaptaki küre tanımlarında geçen on iki öğeyi küreleriyle eşleştirmek (isteğe bağlı ısınma, 2 dk).</a:t>
            </a:r>
          </a:p>
          <a:p/>
          <a:p>
            <a:r>
              <a:t>NASIL: Öğrenciler defterine 1-12 numaralarını yazıp yanına küre harfini koyar. 'Topraklar' (taş küre) ile 'donmuş topraklar' (buz küre) ayrımına dikkat çekin.</a:t>
            </a:r>
          </a:p>
          <a:p/>
          <a:p>
            <a:r>
              <a:t>KAYNAK: Kitap s. 16 birinci paragraf.</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Cevaplar.</a:t>
            </a:r>
          </a:p>
          <a:p/>
          <a:p>
            <a:r>
              <a:t>KAYNAK: Kitap s. 16.</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Kitabın ilk paragrafını neden-sonuç zinciri olarak okumak.</a:t>
            </a:r>
          </a:p>
          <a:p/>
          <a:p>
            <a:r>
              <a:t>SÜRE: Köprü kurma 7 dk: 48-49. slaytlar.</a:t>
            </a:r>
          </a:p>
          <a:p/>
          <a:p>
            <a:r>
              <a:t>NASIL: Zinciri yukarıdan aşağı okutun; her oktan sonra 'bu neye yol açıyor?' diye sorun. Son kutuyu öğrencilere tamamlatın.</a:t>
            </a:r>
          </a:p>
          <a:p/>
          <a:p>
            <a:r>
              <a:t>KAYNAK: Kitap s. 21 birinci paragraf (beş cümle birebir).</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Tüketimin üretimi aşmasının coğrafyanın önemiyle ilişkisini öğrencilere kurdurmak.</a:t>
            </a:r>
          </a:p>
          <a:p/>
          <a:p>
            <a:r>
              <a:t>NASIL: Düşün-eşleş 2 dk; üç ikiliden cevap alın. Çubuklar yalnız 'daha fazla' ilişkisini gösterir, oranları temsilîdir (kitap sayı vermez).</a:t>
            </a:r>
          </a:p>
          <a:p/>
          <a:p>
            <a:r>
              <a:t>SÖYLENEBİLİR: Coğrafya, kaynağın nerede, ne kadar ve hangi doğal koşullarla var olduğunu; insanın onu nasıl kullandığını birlikte inceler. Kaynakları korumanın yolu buradan geçer.</a:t>
            </a:r>
          </a:p>
          <a:p/>
          <a:p>
            <a:r>
              <a:t>BEKLENEN CEVAP: İnsan doğadan, doğanın bir yılda yenileyebileceğinden fazlasını tüketiyor; bu durum geleceği tehdit ediyor. Coğrafya insan-doğa etkileşimini odağına aldığı için kaynakların nerede ve nasıl kullanıldığını, sınırlarını ve korunma yollarını ortaya koyar; bu yüzden önemi artıyor.</a:t>
            </a:r>
          </a:p>
          <a:p/>
          <a:p>
            <a:r>
              <a:t>KAYNAK: Kitap s. 21.</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Coğrafyanın sorularını tanıtmak; bir sonraki slaytta okula uygulamak.</a:t>
            </a:r>
          </a:p>
          <a:p/>
          <a:p>
            <a:r>
              <a:t>SÜRE: Coğrafi bakış aşaması 10 dk: 50-59. slaytlar.</a:t>
            </a:r>
          </a:p>
          <a:p/>
          <a:p>
            <a:r>
              <a:t>NASIL: Soruları deftere yazdırın. 'Bu sorulardan hangisi coğrafyayı tarihten ayırır?' (Nerede? Neden orada?) gibi bir soruyla mekân vurgusu yapın.</a:t>
            </a:r>
          </a:p>
          <a:p/>
          <a:p>
            <a:r>
              <a:t>KAYNAK: Kitap s. 21 kenar kutusu (birebir).</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Coğrafyanın sorularını yakın çevreye (okulumuz) uygulayarak mekânsal düşünmeyi başlatmak.</a:t>
            </a:r>
          </a:p>
          <a:p/>
          <a:p>
            <a:r>
              <a:t>NASIL: Sınıfça sağ sütunu sözlü doldurun; tahtaya iki-üç cevap yazın. Kesin cevap aranmaz; 'neden orada?' sorusunda doğal (yer şekli, su) ve beşerî (yol, nüfus) gerekçeleri ayırmalarını isteyin.</a:t>
            </a:r>
          </a:p>
          <a:p/>
          <a:p>
            <a:r>
              <a:t>KAYNAK: Kitap s. 21 kenar kutusu; ders planı 'Okulumuz neden burada?' uygulaması.</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Sınıfın sözlü cevaplarını, coğrafyanın sorularına nasıl cevap verileceğini gösteren örneklerle karşılaştırmak.</a:t>
            </a:r>
          </a:p>
          <a:p/>
          <a:p>
            <a:r>
              <a:t>NASIL: Sınıfın cevapları tahtaya yazıldıktan sonra açın. Örnekler, cevap türünü gösterir: 'Neden orada?' sorusunda bir beşerî (konut alanları, ulaşım) ve bir doğal (arazi) gerekçe arayın. Okulun kuruluş yılı sunumda verilmez; okul tarihçesinden öğrenciye buldurun (bilgi toplama — 3. haftaya köprü).</a:t>
            </a:r>
          </a:p>
          <a:p/>
          <a:p>
            <a:r>
              <a:t>BEKLENEN CEVAP: Tablodaki gibi; öğrencinin gözlemine dayanan, mekânla ilişkilendirilmiş her gerekçeli cevap kabul edilir.</a:t>
            </a:r>
          </a:p>
          <a:p/>
          <a:p>
            <a:r>
              <a:t>KAYNAK: Kitap s. 21 kenar kutusu (sorular birebir); örnek cevaplar bir kent okulu içindir, 'Nerede?' ve 'Ne zaman?' satırları kendi okulunuzla tamamlanır; ölçülmüş veri içermez.</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Coğrafi bakış açısının kazandırdıklarını kitabın cümlesiyle göstermek.</a:t>
            </a:r>
          </a:p>
          <a:p/>
          <a:p>
            <a:r>
              <a:t>NASIL: Dört kartı sırayla okutun; her biri için Bozkurt örneğinde bunu nasıl kullanacağımızı sorun (birazdan inceleyeceğiz).</a:t>
            </a:r>
          </a:p>
          <a:p/>
          <a:p>
            <a:r>
              <a:t>KAYNAK: Kitap s. 21 ikinci paragraf (birebir parçalar).</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Coğrafi bakışın ölçeklerini ve boyutlarını kitabın görseliyle okumak.</a:t>
            </a:r>
          </a:p>
          <a:p/>
          <a:p>
            <a:r>
              <a:t>NASIL: Görseldeki yayları (yerel, bölgesel, küresel) ve ışınlardaki yedi boyutu buldurun. İkililere sorun: 'Birazdan inceleyeceğimiz bir sel olayına hangi boyutlardan bakabiliriz?'</a:t>
            </a:r>
          </a:p>
          <a:p/>
          <a:p>
            <a:r>
              <a:t>BEKLENEN CEVAP: Ekolojik (orman, akarsu, canlılar), jeolojik (vadi, yer şekli), ekonomik (ormancılık, zarar gören iş yerleri), mekânsal (yerleşmenin akarsuya yakınlığı), politik (planlama kararları), tarihsel (yerleşmenin ne zaman oraya kurulduğu), kültürel (yaşam biçimi). Ölçek: yerel (ilçe), bölgesel (Batı Karadeniz), küresel (aşırı yağış olayları).</a:t>
            </a:r>
          </a:p>
          <a:p/>
          <a:p>
            <a:r>
              <a:t>KAYNAK: Kitap s. 21 Görsel 1.2 ve alt yazısı (birebir); ölçek ve boyut adları görselden.</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Coğrafya bilgisinin birey, toplum ve ülke için önemini kitabın üç cümlesiyle vermek.</a:t>
            </a:r>
          </a:p>
          <a:p/>
          <a:p>
            <a:r>
              <a:t>NASIL: Üçüncü kartta durun: 'Ülkesinin coğrafyasını bilen biri onu neden daha çok sahiplenir?' (D19 vatanseverlik).</a:t>
            </a:r>
          </a:p>
          <a:p/>
          <a:p>
            <a:r>
              <a:t>BEKLENEN CEVAP: Ülkesinin dağlarını, ovalarını, sularını, kaynaklarını ve insanlarını tanıyan kişi bu değerlerin önemini ve korunmaları gerektiğini bilir; tanıdığı ve değer verdiği yeri korumak için sorumluluk alır.</a:t>
            </a:r>
          </a:p>
          <a:p/>
          <a:p>
            <a:r>
              <a:t>KAYNAK: Kitap s. 21 ikinci paragrafın son üç cümlesi (birebir).</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yoklama (parmakla A-E).</a:t>
            </a:r>
          </a:p>
          <a:p/>
          <a:p>
            <a:r>
              <a:t>KAYNAK: Kitap s. 21.</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a:t>
            </a:r>
          </a:p>
          <a:p/>
          <a:p>
            <a:r>
              <a:t>SÖYLENEBİLİR: Doğal kaynakların yıllık tüketimi Dünya ekosisteminin bir yılda ürettiğinden fazladır; bu durum coğrafyanın önemini artırmaktadır (s. 21).</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yoklama (parmakla A-E).</a:t>
            </a:r>
          </a:p>
          <a:p/>
          <a:p>
            <a:r>
              <a:t>KAYNAK: Kitap s. 21.</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a:t>
            </a:r>
          </a:p>
          <a:p/>
          <a:p>
            <a:r>
              <a:t>SÖYLENEBİLİR: Coğrafi bakış; risk ve fırsatı analiz etmeyi, sınırlılıkları görmeyi, harita kullanmayı ve olayları farklı ölçeklerde kavramayı sağlar. Ezber bir özellik değildir (s. 21).</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Örnek olay incelemesini uzman kartları düzeniyle başlatmak.</a:t>
            </a:r>
          </a:p>
          <a:p/>
          <a:p>
            <a:r>
              <a:t>SÜRE: Geçiş 3 dk; uzman incelemesi 15 dk (6 dk bireysel + 8 dk grupta aktarım + 1 dk).</a:t>
            </a:r>
          </a:p>
          <a:p/>
          <a:p>
            <a:r>
              <a:t>NASIL: Her grubun dört üyesi bir uzman kartı alır (5 kişilik gruplarda 4. kart iki kişiye). Uzmanlar önce kendi veri parçasını inceler, sonra sırayla grubuna anlatır; yazıcı T tablosunu doldurur. Duvar haritasında Kastamonu'yu ve Bozkurt'u harita okuyucular gösterir.</a:t>
            </a:r>
          </a:p>
          <a:p/>
          <a:p>
            <a:r>
              <a:t>KAYNAK: Kitap s. 22-23 ETKİNLİK (künye ve yönerge birebir); ders planı 'uzman kartları'.</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Olayın mekânını belirlemek (süreç bileşeni a).</a:t>
            </a:r>
          </a:p>
          <a:p/>
          <a:p>
            <a:r>
              <a:t>NASIL: Harita okuyucu kartı: haritada Bozkurt'u, blok diyagramda Ezine Çayı'nı ve kıyıyı gösterir; iki soruyu cevaplar.</a:t>
            </a:r>
          </a:p>
          <a:p/>
          <a:p>
            <a:r>
              <a:t>BEKLENEN CEVAP: Kıyıdan 2 km içeride; Ezine Çayı Vadisi'nde (vadi tabanında yerleşme).</a:t>
            </a:r>
          </a:p>
          <a:p/>
          <a:p>
            <a:r>
              <a:t>KAYNAK: Kitap s. 22 Coğrafi Konum (harita ve blok diyagram kitaptan; metin birebir).</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Grafik okuma (SBAB11.1): selin doğal koşulunu sayılarla belirlemek.</a:t>
            </a:r>
          </a:p>
          <a:p/>
          <a:p>
            <a:r>
              <a:t>NASIL: Grafik kitaptaki değerlerle yeniden çizilmiştir. Veri okuyucu dört istasyonu karşılaştırır, kırmızı çubuklara dikkat çeker.</a:t>
            </a:r>
          </a:p>
          <a:p/>
          <a:p>
            <a:r>
              <a:t>BEKLENEN CEVAP: 10-12 Ağustos yağışı en fazla Kastamonu-Bozkurt'ta (420,6 mm); son beş yılın ağustos ortalaması orada 31,5 mm.</a:t>
            </a:r>
          </a:p>
          <a:p/>
          <a:p>
            <a:r>
              <a:t>KAYNAK: Kitap s. 22 Yağış Durumu metni (birebir) ve 'Sel Bölgesi Yağış Miktarları' grafiği (değerler birebir).</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Zenginleştirme: grafikteki sayılardan oran hesaplayarak olağanüstü yağışı yorumlamak.</a:t>
            </a:r>
          </a:p>
          <a:p/>
          <a:p>
            <a:r>
              <a:t>NASIL: Esnek: zaman varsa ya da erken bitiren gruplar için. Hesabı önce öğrenciler yapsın; sonra slayttaki sonuçla karşılaştırın.</a:t>
            </a:r>
          </a:p>
          <a:p/>
          <a:p>
            <a:r>
              <a:t>BEKLENEN CEVAP: 420,6 ÷ 31,5 ≈ 13,4 → son beş yılın ağustos ortalamasının yaklaşık 13 katı. 420,6 ÷ 773,7 ≈ 0,54 → yıllık ortalamanın yarısından fazlası üç günde düştü.</a:t>
            </a:r>
          </a:p>
          <a:p/>
          <a:p>
            <a:r>
              <a:t>KAYNAK: Kitap s. 22 sayıları; oranlar bu sayılardan hesaplanmıştır (dış veri yok). Ders planı 2. hafta zenginleştirme.</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Tablo okuma: ilçedeki orman varlığını ve ormancılık faaliyetini belirlemek.</a:t>
            </a:r>
          </a:p>
          <a:p/>
          <a:p>
            <a:r>
              <a:t>NASIL: Veri okuyucu Bozkurt satırını (vurgulu) okur. 'Ormanların çok olması hangi ekonomik faaliyeti getirmiş? Bu faaliyetin selle ne ilgisi olabilir?' (Durum tespitindeki tomruklara bağlanacak.)</a:t>
            </a:r>
          </a:p>
          <a:p/>
          <a:p>
            <a:r>
              <a:t>BEKLENEN CEVAP: Bozkurt şefliğinin 10.773 ha arazisinin 8.668 ha'ı orman (yaklaşık beşte dördü); ormancılık faaliyeti.</a:t>
            </a:r>
          </a:p>
          <a:p/>
          <a:p>
            <a:r>
              <a:t>KAYNAK: Kitap s. 23 Orman Alanı Durumu (metin ve tablo birebir; tablo toplamları kilitle denetlenir).</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Selin sonuçlarını ve inceleme bulgularını okumak; T tablosuna veri toplamak.</a:t>
            </a:r>
          </a:p>
          <a:p/>
          <a:p>
            <a:r>
              <a:t>NASIL: 5 kişilik gruplarda bu kart iki kişiye verilir: biri etkilenen nüfusu, diğeri durum tespitini anlatır. Durum tespitinde doğal ve beşerî etkenlerin altını farklı renklerle çizdirin.</a:t>
            </a:r>
          </a:p>
          <a:p/>
          <a:p>
            <a:r>
              <a:t>BEKLENEN CEVAP: Etkilenen nüfus: 82 vatandaş hayatını kaybetti (71 Kastamonu, 10 Sinop, 1 Bartın), 16 kayıp ihbarı (AFAD, 21.08.2021). Doğal etken: yağış miktarının fazlalığı (öncelikli sebep). Beşerî etkenler: Ezine Çayı yatağının daraltılması, yerleşmenin vadi tabanına kurulması, depolardaki tomrukların kanalları tıkaması, köprülerin alçak olması.</a:t>
            </a:r>
          </a:p>
          <a:p/>
          <a:p>
            <a:r>
              <a:t>KAYNAK: Kitap s. 23 Etkilenen Nüfus (fotoğraf ve metin) ve Durum Tespiti (birebir).</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Uzmanların bulduklarını grup tablosunda toplamak.</a:t>
            </a:r>
          </a:p>
          <a:p/>
          <a:p>
            <a:r>
              <a:t>NASIL: Yazıcı, uzmanlar anlattıkça tabloyu doldurur. Dolaşımda 'Bu etken doğal mı, insan eliyle mi?' sorusunu sorun.</a:t>
            </a:r>
          </a:p>
          <a:p/>
          <a:p>
            <a:r>
              <a:t>KAYNAK: Ders planı 2. hafta 'T tablosu'; kitap s. 23 değerlendirme 1. soru.</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Örnek olayın değerlendirme sorularını grup cevabına dönüştürmek (süreç bileşeni b).</a:t>
            </a:r>
          </a:p>
          <a:p/>
          <a:p>
            <a:r>
              <a:t>SÜRE: 12 dk (grup).</a:t>
            </a:r>
          </a:p>
          <a:p/>
          <a:p>
            <a:r>
              <a:t>NASIL: 1 ve 2. soru bütün gruplara; 3. soru 1-3. gruplara, 4. soru 4-6. gruplara, 5. soru 7-8. gruplara. Sözcüler 1 dakikalık yazılı cevap hazırlar. Karşılıklı saygı kuralını hatırlatın (SDB2.3, D14.1).</a:t>
            </a:r>
          </a:p>
          <a:p/>
          <a:p>
            <a:r>
              <a:t>KAYNAK: Kitap s. 23 DEĞERLENDİRME (beş soru birebir); program COĞ.9.1.2 uygulaması (D16.2, D19.3).</a:t>
            </a:r>
          </a:p>
        </p:txBody>
      </p:sp>
      <p:sp>
        <p:nvSpPr>
          <p:cNvPr id="4" name="Slide Number Placeholder 3"/>
          <p:cNvSpPr>
            <a:spLocks noGrp="1"/>
          </p:cNvSpPr>
          <p:nvPr>
            <p:ph type="sldNum" idx="5" sz="quarter"/>
          </p:nvPr>
        </p:nvSpPr>
        <p:spPr/>
      </p:sp>
    </p:spTree>
  </p:cSld>
  <p:clrMapOvr>
    <a:masterClrMapping/>
  </p:clrMapOvr>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Grup cevaplarını sınıf panosunda dört başlıkta birleştirmek.</a:t>
            </a:r>
          </a:p>
          <a:p/>
          <a:p>
            <a:r>
              <a:t>SÜRE: 12 dk (tüm sınıf) — bu slayt ve izleyen dört slayt.</a:t>
            </a:r>
          </a:p>
          <a:p/>
          <a:p>
            <a:r>
              <a:t>NASIL: Sözcüleri sırayla alın; tahtada dört sütunu doldurun. Ekleme yapmak isteyen üye sözcüye not verir (gürültü kontrolü). Sonra kitaptan çıkan cevaplarla karşılaştırın (sonraki slaytlar).</a:t>
            </a:r>
          </a:p>
          <a:p/>
          <a:p>
            <a:r>
              <a:t>KAYNAK: Ders planı 2. hafta 'sınıf tartışması'; program D16.2 (sorumluluk), D19.3 (vatanseverlik).</a:t>
            </a:r>
          </a:p>
        </p:txBody>
      </p:sp>
      <p:sp>
        <p:nvSpPr>
          <p:cNvPr id="4" name="Slide Number Placeholder 3"/>
          <p:cNvSpPr>
            <a:spLocks noGrp="1"/>
          </p:cNvSpPr>
          <p:nvPr>
            <p:ph type="sldNum" idx="5" sz="quarter"/>
          </p:nvPr>
        </p:nvSpPr>
        <p:spPr/>
      </p:sp>
    </p:spTree>
  </p:cSld>
  <p:clrMapOvr>
    <a:masterClrMapping/>
  </p:clrMapOvr>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Grupların T tablolarını kitabın verileriyle karşılaştırmak (1. soru).</a:t>
            </a:r>
          </a:p>
          <a:p/>
          <a:p>
            <a:r>
              <a:t>NASIL: Önce grupların cevaplarını alın, sonra slaytı açın. Kitap yağış fazlalığını 'öncelikli sebep' sayar; beşerî etkenler yıkımı artırmıştır.</a:t>
            </a:r>
          </a:p>
          <a:p/>
          <a:p>
            <a:r>
              <a:t>KAYNAK: Kitap s. 22 (konum), s. 23 (orman alanı durumu ve durum tespiti) — parçalar birebir.</a:t>
            </a:r>
          </a:p>
        </p:txBody>
      </p:sp>
      <p:sp>
        <p:nvSpPr>
          <p:cNvPr id="4" name="Slide Number Placeholder 3"/>
          <p:cNvSpPr>
            <a:spLocks noGrp="1"/>
          </p:cNvSpPr>
          <p:nvPr>
            <p:ph type="sldNum" idx="5" sz="quarter"/>
          </p:nvPr>
        </p:nvSpPr>
        <p:spPr/>
      </p:sp>
    </p:spTree>
  </p:cSld>
  <p:clrMapOvr>
    <a:masterClrMapping/>
  </p:clrMapOvr>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2. sorunun cevabını neden-sonuç zincirleriyle görünür kılmak.</a:t>
            </a:r>
          </a:p>
          <a:p/>
          <a:p>
            <a:r>
              <a:t>NASIL: Her satırı soldan sağa okuyun: mavi kutu doğal koşul, kırmızı kutu beşerî faaliyet, gri kutu sonuç. 'Doğa olayı afete nasıl dönüştü?' sorusuyla bağlayın.</a:t>
            </a:r>
          </a:p>
          <a:p/>
          <a:p>
            <a:r>
              <a:t>KAYNAK: Kitap s. 22-23; zincirlerdeki ifadeler kitabın cümlelerinden kurulmuştur.</a:t>
            </a:r>
          </a:p>
        </p:txBody>
      </p:sp>
      <p:sp>
        <p:nvSpPr>
          <p:cNvPr id="4" name="Slide Number Placeholder 3"/>
          <p:cNvSpPr>
            <a:spLocks noGrp="1"/>
          </p:cNvSpPr>
          <p:nvPr>
            <p:ph type="sldNum" idx="5" sz="quarter"/>
          </p:nvPr>
        </p:nvSpPr>
        <p:spPr/>
      </p:sp>
    </p:spTree>
  </p:cSld>
  <p:clrMapOvr>
    <a:masterClrMapping/>
  </p:clrMapOvr>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3-5. soruların cevaplarını planlama önerisi ve sorumlulukla toparlamak (D16.2, D19.3).</a:t>
            </a:r>
          </a:p>
          <a:p/>
          <a:p>
            <a:r>
              <a:t>NASIL: Sol sütun kitabın durum tespitidir; sağ sütun her soruna karşılık sınıfın önerebileceği örnek bir planlama kararıdır. Önce grupların önerilerini alın; bu örnekleri karşılaştırma için kullanın. Son satırdaki soruyu bütün sınıfa sorun.</a:t>
            </a:r>
          </a:p>
          <a:p/>
          <a:p>
            <a:r>
              <a:t>BEKLENEN CEVAP: Örnek öneriler kitabın durum tespitinden türetilmiştir; kitapta hazır cevap yoktur. Gerekçeli her öneri kabul edilir.</a:t>
            </a:r>
          </a:p>
          <a:p/>
          <a:p>
            <a:r>
              <a:t>KAYNAK: Kitap s. 23 durum tespiti ve değerlendirme 3-5; ders planı 2. hafta çıkış kartı beklenen cevabı.</a:t>
            </a:r>
          </a:p>
        </p:txBody>
      </p:sp>
      <p:sp>
        <p:nvSpPr>
          <p:cNvPr id="4" name="Slide Number Placeholder 3"/>
          <p:cNvSpPr>
            <a:spLocks noGrp="1"/>
          </p:cNvSpPr>
          <p:nvPr>
            <p:ph type="sldNum" idx="5" sz="quarter"/>
          </p:nvPr>
        </p:nvSpPr>
        <p:spPr/>
      </p:sp>
    </p:spTree>
  </p:cSld>
  <p:clrMapOvr>
    <a:masterClrMapping/>
  </p:clrMapOvr>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Kitabın 4. ve 5. değerlendirme sorularının örnek cevaplarını göstermek (D16.2 sorumluluk, D19.3 vatanseverlik).</a:t>
            </a:r>
          </a:p>
          <a:p/>
          <a:p>
            <a:r>
              <a:t>NASIL: 4-6. ve 7-8. grupların sözcüleri cevaplarını okuduktan sonra açın; eksik kalan maddeyi gruplar defterine ekler. Kitapta hazır cevap yoktur: maddeler kitabın durum tespitinden (s. 23) ve coğrafi bakış açısı metninden (s. 21) türetilmiştir.</a:t>
            </a:r>
          </a:p>
          <a:p/>
          <a:p>
            <a:r>
              <a:t>BEKLENEN CEVAP: Kartlardaki maddeler; gerekçeli her öneri kabul edilir.</a:t>
            </a:r>
          </a:p>
          <a:p/>
          <a:p>
            <a:r>
              <a:t>KAYNAK: Kitap s. 21 (sürdürülebilir bir Dünya, doğal kaynakların yönetimi) ve s. 23 (durum tespiti, değerlendirme 4-5).</a:t>
            </a:r>
          </a:p>
        </p:txBody>
      </p:sp>
      <p:sp>
        <p:nvSpPr>
          <p:cNvPr id="4" name="Slide Number Placeholder 3"/>
          <p:cNvSpPr>
            <a:spLocks noGrp="1"/>
          </p:cNvSpPr>
          <p:nvPr>
            <p:ph type="sldNum" idx="5" sz="quarter"/>
          </p:nvPr>
        </p:nvSpPr>
        <p:spPr/>
      </p:sp>
    </p:spTree>
  </p:cSld>
  <p:clrMapOvr>
    <a:masterClrMapping/>
  </p:clrMapOvr>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yoklama (parmakla A-E).</a:t>
            </a:r>
          </a:p>
          <a:p/>
          <a:p>
            <a:r>
              <a:t>KAYNAK: Kitap s. 22-23.</a:t>
            </a:r>
          </a:p>
        </p:txBody>
      </p:sp>
      <p:sp>
        <p:nvSpPr>
          <p:cNvPr id="4" name="Slide Number Placeholder 3"/>
          <p:cNvSpPr>
            <a:spLocks noGrp="1"/>
          </p:cNvSpPr>
          <p:nvPr>
            <p:ph type="sldNum" idx="5" sz="quarter"/>
          </p:nvPr>
        </p:nvSpPr>
        <p:spPr/>
      </p:sp>
    </p:spTree>
  </p:cSld>
  <p:clrMapOvr>
    <a:masterClrMapping/>
  </p:clrMapOvr>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a:t>
            </a:r>
          </a:p>
          <a:p/>
          <a:p>
            <a:r>
              <a:t>SÖYLENEBİLİR: Aşırı yağış doğal bir koşuldur; diğer dört etken insan faaliyetlerinin sonucudur (s. 23).</a:t>
            </a:r>
          </a:p>
        </p:txBody>
      </p:sp>
      <p:sp>
        <p:nvSpPr>
          <p:cNvPr id="4" name="Slide Number Placeholder 3"/>
          <p:cNvSpPr>
            <a:spLocks noGrp="1"/>
          </p:cNvSpPr>
          <p:nvPr>
            <p:ph type="sldNum" idx="5" sz="quarter"/>
          </p:nvPr>
        </p:nvSpPr>
        <p:spPr/>
      </p:sp>
    </p:spTree>
  </p:cSld>
  <p:clrMapOvr>
    <a:masterClrMapping/>
  </p:clrMapOvr>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Tartışmayı bir ürünle kapatmak (programın önerisi: bilgi görseli).</a:t>
            </a:r>
          </a:p>
          <a:p/>
          <a:p>
            <a:r>
              <a:t>SÜRE: 8 dk (esnek aşama: süre kalmazsa ev çalışmasına ya da 3. haftanın başına kalır).</a:t>
            </a:r>
          </a:p>
          <a:p/>
          <a:p>
            <a:r>
              <a:t>NASIL: Her gruba A5 kâğıt: başlık + üç madde + bir çizim. 6 dk üretim, 2 dk panoya asma (tek yönlü). Değerlendirme kontrol listesi: doğal/beşerî ayrımı doğru mu, öneri gerekçeli mi?</a:t>
            </a:r>
          </a:p>
          <a:p/>
          <a:p>
            <a:r>
              <a:t>BEKLENEN CEVAP: Örnek bilgi görseli — Başlık: 'Bozkurt Selinden Üç Ders'. 1. ders: Aşırı yağış doğal bir olaydır; üç günde 420,6 mm yağış düştü. 2. ders: Daraltılan dere yatağı ve vadi tabanına kurulan yerleşmeler selin zararını büyüttü. 3. ders: Akarsu yatağı korunmalı, yerleşme ve depolar vadi tabanının dışına, köprüler yüksek yapılmalı. Çizim: vadi kesiti — akarsu, taşkın alanı, güvenli yükseltideki konutlar.</a:t>
            </a:r>
          </a:p>
          <a:p/>
          <a:p>
            <a:r>
              <a:t>KAYNAK: Program COĞ.9.1.2 uygulaması: 'Tartışma sürecinin sonunda öğrencilere konuyla ilgili bilgi görseli hazırlatılabilir.'; ders planı 2. hafta.</a:t>
            </a:r>
          </a:p>
        </p:txBody>
      </p:sp>
      <p:sp>
        <p:nvSpPr>
          <p:cNvPr id="4" name="Slide Number Placeholder 3"/>
          <p:cNvSpPr>
            <a:spLocks noGrp="1"/>
          </p:cNvSpPr>
          <p:nvPr>
            <p:ph type="sldNum" idx="5" sz="quarter"/>
          </p:nvPr>
        </p:nvSpPr>
        <p:spPr/>
      </p:sp>
    </p:spTree>
  </p:cSld>
  <p:clrMapOvr>
    <a:masterClrMapping/>
  </p:clrMapOvr>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Dersin başındaki coğrafi bakış ve coğrafyanın önemi cümlelerini geri çağırmak (toparlama; OGM Materyal'deki kelime bankası etkinliğiyle paralel).</a:t>
            </a:r>
          </a:p>
          <a:p/>
          <a:p>
            <a:r>
              <a:t>SÜRE: 3 dk (bireysel → ikili kontrol).</a:t>
            </a:r>
          </a:p>
          <a:p/>
          <a:p>
            <a:r>
              <a:t>NASIL: Öğrenciler defterine 1-8 numaralarını yazıp yanına kelimeyi koyar; sıra arkadaşıyla karşılaştırır. Çıkış kartından önce yapılır; süre yoksa ev çalışmasına kalır.</a:t>
            </a:r>
          </a:p>
          <a:p/>
          <a:p>
            <a:r>
              <a:t>BEKLENEN CEVAP: 1 coğrafya · 2 vatanseverlik · 3 sınırlılıkları · 4 tehditleri · 5 küresel · 6 doğa · 7 insan faaliyetleriyle · 8 bütünsel</a:t>
            </a:r>
          </a:p>
          <a:p/>
          <a:p>
            <a:r>
              <a:t>KAYNAK: Kitap s. 21 ikinci paragraf (cümleler birebir); OGM Materyal 9. sınıf coğrafya 1. ünite kelime bankası etkinliği.</a:t>
            </a:r>
          </a:p>
        </p:txBody>
      </p:sp>
      <p:sp>
        <p:nvSpPr>
          <p:cNvPr id="4" name="Slide Number Placeholder 3"/>
          <p:cNvSpPr>
            <a:spLocks noGrp="1"/>
          </p:cNvSpPr>
          <p:nvPr>
            <p:ph type="sldNum" idx="5" sz="quarter"/>
          </p:nvPr>
        </p:nvSpPr>
        <p:spPr/>
      </p:sp>
    </p:spTree>
  </p:cSld>
  <p:clrMapOvr>
    <a:masterClrMapping/>
  </p:clrMapOvr>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Kelime bankasının cevapları.</a:t>
            </a:r>
          </a:p>
          <a:p/>
          <a:p>
            <a:r>
              <a:t>BEKLENEN CEVAP: 1 coğrafya · 2 vatanseverlik · 3 sınırlılıkları · 4 tehditleri · 5 küresel · 6 doğa · 7 insan faaliyetleriyle · 8 bütünsel</a:t>
            </a:r>
          </a:p>
          <a:p/>
          <a:p>
            <a:r>
              <a:t>KAYNAK: Kitap s. 21.</a:t>
            </a:r>
          </a:p>
        </p:txBody>
      </p:sp>
      <p:sp>
        <p:nvSpPr>
          <p:cNvPr id="4" name="Slide Number Placeholder 3"/>
          <p:cNvSpPr>
            <a:spLocks noGrp="1"/>
          </p:cNvSpPr>
          <p:nvPr>
            <p:ph type="sldNum" idx="5" sz="quarter"/>
          </p:nvPr>
        </p:nvSpPr>
        <p:spPr/>
      </p:sp>
    </p:spTree>
  </p:cSld>
  <p:clrMapOvr>
    <a:masterClrMapping/>
  </p:clrMapOvr>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Örnek olayın ve coğrafya öğrenmenin önemini bireysel olarak yoklamak.</a:t>
            </a:r>
          </a:p>
          <a:p/>
          <a:p>
            <a:r>
              <a:t>SÜRE: 3 dk; yazıcılar toplar.</a:t>
            </a:r>
          </a:p>
          <a:p/>
          <a:p>
            <a:r>
              <a:t>BEKLENEN CEVAP: 1) Doğal: 10-12 Ağustos'ta 420,6 mm yağış; beşerî: yatağın daraltılması, vadi tabanına yerleşme, tomrukların kanalları tıkaması, alçak köprüler (ikisi yeterli). 2) Yerleşmeyi vadi tabanından çekmek, yatağı korumak, köprü ve depo yerini doğru seçmek gibi gerekçeli bir öneri. 3) Risk ve fırsatları görmek, olayları mekânla ilişkilendirmek, kaynakların sürdürülebilir kullanımı gibi bir gerekçe.</a:t>
            </a:r>
          </a:p>
          <a:p/>
          <a:p>
            <a:r>
              <a:t>KAYNAK: Ders planı 2. hafta çıkış kartı.</a:t>
            </a:r>
          </a:p>
        </p:txBody>
      </p:sp>
      <p:sp>
        <p:nvSpPr>
          <p:cNvPr id="4" name="Slide Number Placeholder 3"/>
          <p:cNvSpPr>
            <a:spLocks noGrp="1"/>
          </p:cNvSpPr>
          <p:nvPr>
            <p:ph type="sldNum" idx="5" sz="quarter"/>
          </p:nvPr>
        </p:nvSpPr>
        <p:spPr/>
      </p:sp>
    </p:spTree>
  </p:cSld>
  <p:clrMapOvr>
    <a:masterClrMapping/>
  </p:clrMapOvr>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3. haftanın tarih şeridi etkinliği için araştırma görevini dağıtmak.</a:t>
            </a:r>
          </a:p>
          <a:p/>
          <a:p>
            <a:r>
              <a:t>NASIL: Kitaptaki on üç bilim insanı dört çağa göre sekiz gruba paylaştırılmıştır (öneri; değiştirebilirsiniz). Parantez içleri kitaptaki okunuşlardır. Bilgi toplama süreçleri sonraki slaytta.</a:t>
            </a:r>
          </a:p>
          <a:p/>
          <a:p>
            <a:r>
              <a:t>KAYNAK: Kitap s. 24 GELECEK DERSE HAZIRLIK (ad ve okunuşlar birebir); çağlar kitabın tarih şeridinden (s. 26-27).</a:t>
            </a:r>
          </a:p>
        </p:txBody>
      </p:sp>
      <p:sp>
        <p:nvSpPr>
          <p:cNvPr id="4" name="Slide Number Placeholder 3"/>
          <p:cNvSpPr>
            <a:spLocks noGrp="1"/>
          </p:cNvSpPr>
          <p:nvPr>
            <p:ph type="sldNum" idx="5" sz="quarter"/>
          </p:nvPr>
        </p:nvSpPr>
        <p:spPr/>
      </p:sp>
    </p:spTree>
  </p:cSld>
  <p:clrMapOvr>
    <a:masterClrMapping/>
  </p:clrMapOvr>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Araştırmanın dört adımını (programın süreç bileşenleri a-ç) öğrenciye göstermek.</a:t>
            </a:r>
          </a:p>
          <a:p/>
          <a:p>
            <a:r>
              <a:t>NASIL: Kaynak olarak okul kütüphanesi, ders kitabı, EBA ve MEBİ önerilir; telefonla derste araştırma yapılmaz. Çalışma notunun altına kaynak adı yazılır. 3. haftanın başında 'Kaynağını nasıl doğruladın?' diye soracağız.</a:t>
            </a:r>
          </a:p>
          <a:p/>
          <a:p>
            <a:r>
              <a:t>KAYNAK: Kitap s. 24 Bilgi Toplama Süreçleri (birebir); program COĞ.9.1.3 a-ç.</a:t>
            </a:r>
          </a:p>
        </p:txBody>
      </p:sp>
      <p:sp>
        <p:nvSpPr>
          <p:cNvPr id="4" name="Slide Number Placeholder 3"/>
          <p:cNvSpPr>
            <a:spLocks noGrp="1"/>
          </p:cNvSpPr>
          <p:nvPr>
            <p:ph type="sldNum" idx="5" sz="quarter"/>
          </p:nvPr>
        </p:nvSpPr>
        <p:spPr/>
      </p:sp>
    </p:spTree>
  </p:cSld>
  <p:clrMapOvr>
    <a:masterClrMapping/>
  </p:clrMapOvr>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Performans görevi için grup veri toplama görevini vermek.</a:t>
            </a:r>
          </a:p>
          <a:p/>
          <a:p>
            <a:r>
              <a:t>NASIL: Mevcut sekiz grup aynı kalır. Her grup bir coğrafi olay, olgu veya konu seçer (Bozkurt seli dışında da olabilir); metin, görsel, grafik, tablo notlarını getirir. Çıktı almak zorunlu değildir; veliye mali yük getirilmez.</a:t>
            </a:r>
          </a:p>
          <a:p/>
          <a:p>
            <a:r>
              <a:t>KAYNAK: Kitap s. 28 GELECEK DERSE HAZIRLIK (birebir); program COĞ.9.1.3 performans görevi; ders planı 2. hafta ev çalışması (COG9-CK-U1 Bölüm 2 dâhil).</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tr-TR" smtClean="0"/>
              <a:t>Click to edit Master title style</a:t>
            </a:r>
            <a:endParaRPr lang="tr-TR"/>
          </a:p>
        </p:txBody>
      </p:sp>
      <p:sp>
        <p:nvSpPr>
          <p:cNvPr id="3" name="Subtitle 2"/>
          <p:cNvSpPr>
            <a:spLocks noGrp="1"/>
          </p:cNvSpPr>
          <p:nvPr>
            <p:ph type="subTitle" idx="1"/>
          </p:nvPr>
        </p:nvSpPr>
        <p:spPr>
          <a:xfrm>
            <a:off x="1371600" y="3886200"/>
            <a:ext cx="6400800" cy="1752600"/>
          </a:xfrm>
        </p:spPr>
        <p:txBody>
          <a:bodyPr/>
          <a:lstStyle>
            <a:lvl1pPr marL="0" indent="0" algn="ctr">
              <a:buNone/>
              <a:defRPr lang="tr-TR">
                <a:solidFill>
                  <a:schemeClr val="tx1">
                    <a:tint val="75000"/>
                  </a:schemeClr>
                </a:solidFill>
              </a:defRPr>
            </a:lvl1pPr>
            <a:lvl2pPr marL="457200" indent="0" algn="ctr">
              <a:buNone/>
              <a:defRPr lang="tr-TR">
                <a:solidFill>
                  <a:schemeClr val="tx1">
                    <a:tint val="75000"/>
                  </a:schemeClr>
                </a:solidFill>
              </a:defRPr>
            </a:lvl2pPr>
            <a:lvl3pPr marL="914400" indent="0" algn="ctr">
              <a:buNone/>
              <a:defRPr lang="tr-TR">
                <a:solidFill>
                  <a:schemeClr val="tx1">
                    <a:tint val="75000"/>
                  </a:schemeClr>
                </a:solidFill>
              </a:defRPr>
            </a:lvl3pPr>
            <a:lvl4pPr marL="1371600" indent="0" algn="ctr">
              <a:buNone/>
              <a:defRPr lang="tr-TR">
                <a:solidFill>
                  <a:schemeClr val="tx1">
                    <a:tint val="75000"/>
                  </a:schemeClr>
                </a:solidFill>
              </a:defRPr>
            </a:lvl4pPr>
            <a:lvl5pPr marL="1828800" indent="0" algn="ctr">
              <a:buNone/>
              <a:defRPr lang="tr-TR">
                <a:solidFill>
                  <a:schemeClr val="tx1">
                    <a:tint val="75000"/>
                  </a:schemeClr>
                </a:solidFill>
              </a:defRPr>
            </a:lvl5pPr>
            <a:lvl6pPr marL="2286000" indent="0" algn="ctr">
              <a:buNone/>
              <a:defRPr lang="tr-TR">
                <a:solidFill>
                  <a:schemeClr val="tx1">
                    <a:tint val="75000"/>
                  </a:schemeClr>
                </a:solidFill>
              </a:defRPr>
            </a:lvl6pPr>
            <a:lvl7pPr marL="2743200" indent="0" algn="ctr">
              <a:buNone/>
              <a:defRPr lang="tr-TR">
                <a:solidFill>
                  <a:schemeClr val="tx1">
                    <a:tint val="75000"/>
                  </a:schemeClr>
                </a:solidFill>
              </a:defRPr>
            </a:lvl7pPr>
            <a:lvl8pPr marL="3200400" indent="0" algn="ctr">
              <a:buNone/>
              <a:defRPr lang="tr-TR">
                <a:solidFill>
                  <a:schemeClr val="tx1">
                    <a:tint val="75000"/>
                  </a:schemeClr>
                </a:solidFill>
              </a:defRPr>
            </a:lvl8pPr>
            <a:lvl9pPr marL="3657600" indent="0" algn="ctr">
              <a:buNone/>
              <a:defRPr lang="tr-TR">
                <a:solidFill>
                  <a:schemeClr val="tx1">
                    <a:tint val="75000"/>
                  </a:schemeClr>
                </a:solidFill>
              </a:defRPr>
            </a:lvl9pPr>
          </a:lstStyle>
          <a:p>
            <a:r>
              <a:rPr lang="tr-TR" smtClean="0"/>
              <a:t>Click to edit Master subtitle style</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Content Placeholder 2"/>
          <p:cNvSpPr>
            <a:spLocks noGrp="1"/>
          </p:cNvSpPr>
          <p:nvPr>
            <p:ph idx="1"/>
          </p:nvPr>
        </p:nvSpPr>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lang="tr-TR" sz="4000" b="1" cap="all"/>
            </a:lvl1pPr>
          </a:lstStyle>
          <a:p>
            <a:r>
              <a:rPr lang="tr-TR" smtClean="0"/>
              <a:t>Click to edit Master title style</a:t>
            </a:r>
            <a:endParaRPr lang="tr-TR"/>
          </a:p>
        </p:txBody>
      </p:sp>
      <p:sp>
        <p:nvSpPr>
          <p:cNvPr id="3" name="Text Placeholder 2"/>
          <p:cNvSpPr>
            <a:spLocks noGrp="1"/>
          </p:cNvSpPr>
          <p:nvPr>
            <p:ph type="body" idx="1"/>
          </p:nvPr>
        </p:nvSpPr>
        <p:spPr>
          <a:xfrm>
            <a:off x="722313" y="2906713"/>
            <a:ext cx="7772400" cy="1500187"/>
          </a:xfrm>
        </p:spPr>
        <p:txBody>
          <a:bodyPr anchor="b"/>
          <a:lstStyle>
            <a:lvl1pPr marL="0" indent="0">
              <a:buNone/>
              <a:defRPr lang="tr-TR" sz="2000">
                <a:solidFill>
                  <a:schemeClr val="tx1">
                    <a:tint val="75000"/>
                  </a:schemeClr>
                </a:solidFill>
              </a:defRPr>
            </a:lvl1pPr>
            <a:lvl2pPr marL="457200" indent="0">
              <a:buNone/>
              <a:defRPr lang="tr-TR" sz="1800">
                <a:solidFill>
                  <a:schemeClr val="tx1">
                    <a:tint val="75000"/>
                  </a:schemeClr>
                </a:solidFill>
              </a:defRPr>
            </a:lvl2pPr>
            <a:lvl3pPr marL="914400" indent="0">
              <a:buNone/>
              <a:defRPr lang="tr-TR" sz="1600">
                <a:solidFill>
                  <a:schemeClr val="tx1">
                    <a:tint val="75000"/>
                  </a:schemeClr>
                </a:solidFill>
              </a:defRPr>
            </a:lvl3pPr>
            <a:lvl4pPr marL="1371600" indent="0">
              <a:buNone/>
              <a:defRPr lang="tr-TR" sz="1400">
                <a:solidFill>
                  <a:schemeClr val="tx1">
                    <a:tint val="75000"/>
                  </a:schemeClr>
                </a:solidFill>
              </a:defRPr>
            </a:lvl4pPr>
            <a:lvl5pPr marL="1828800" indent="0">
              <a:buNone/>
              <a:defRPr lang="tr-TR" sz="1400">
                <a:solidFill>
                  <a:schemeClr val="tx1">
                    <a:tint val="75000"/>
                  </a:schemeClr>
                </a:solidFill>
              </a:defRPr>
            </a:lvl5pPr>
            <a:lvl6pPr marL="2286000" indent="0">
              <a:buNone/>
              <a:defRPr lang="tr-TR" sz="1400">
                <a:solidFill>
                  <a:schemeClr val="tx1">
                    <a:tint val="75000"/>
                  </a:schemeClr>
                </a:solidFill>
              </a:defRPr>
            </a:lvl6pPr>
            <a:lvl7pPr marL="2743200" indent="0">
              <a:buNone/>
              <a:defRPr lang="tr-TR" sz="1400">
                <a:solidFill>
                  <a:schemeClr val="tx1">
                    <a:tint val="75000"/>
                  </a:schemeClr>
                </a:solidFill>
              </a:defRPr>
            </a:lvl7pPr>
            <a:lvl8pPr marL="3200400" indent="0">
              <a:buNone/>
              <a:defRPr lang="tr-TR" sz="1400">
                <a:solidFill>
                  <a:schemeClr val="tx1">
                    <a:tint val="75000"/>
                  </a:schemeClr>
                </a:solidFill>
              </a:defRPr>
            </a:lvl8pPr>
            <a:lvl9pPr marL="3657600" indent="0">
              <a:buNone/>
              <a:defRPr lang="tr-TR" sz="1400">
                <a:solidFill>
                  <a:schemeClr val="tx1">
                    <a:tint val="75000"/>
                  </a:schemeClr>
                </a:solidFill>
              </a:defRPr>
            </a:lvl9pPr>
          </a:lstStyle>
          <a:p>
            <a:pPr lvl="0"/>
            <a:r>
              <a:rPr lang="tr-TR"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Content Placeholder 2"/>
          <p:cNvSpPr>
            <a:spLocks noGrp="1"/>
          </p:cNvSpPr>
          <p:nvPr>
            <p:ph sz="half" idx="1"/>
          </p:nvPr>
        </p:nvSpPr>
        <p:spPr>
          <a:xfrm>
            <a:off x="457200" y="1600200"/>
            <a:ext cx="4038600" cy="4525963"/>
          </a:xfrm>
        </p:spPr>
        <p:txBody>
          <a:bodyPr/>
          <a:lstStyle>
            <a:lvl1pPr>
              <a:defRPr lang="tr-TR" sz="2800"/>
            </a:lvl1pPr>
            <a:lvl2pPr>
              <a:defRPr lang="tr-TR" sz="2400"/>
            </a:lvl2pPr>
            <a:lvl3pPr>
              <a:defRPr lang="tr-TR" sz="2000"/>
            </a:lvl3pPr>
            <a:lvl4pPr>
              <a:defRPr lang="tr-TR" sz="1800"/>
            </a:lvl4pPr>
            <a:lvl5pPr>
              <a:defRPr lang="tr-TR" sz="1800"/>
            </a:lvl5pPr>
            <a:lvl6pPr>
              <a:defRPr lang="tr-TR" sz="1800"/>
            </a:lvl6pPr>
            <a:lvl7pPr>
              <a:defRPr lang="tr-TR" sz="1800"/>
            </a:lvl7pPr>
            <a:lvl8pPr>
              <a:defRPr lang="tr-TR" sz="1800"/>
            </a:lvl8pPr>
            <a:lvl9pPr>
              <a:defRPr lang="tr-T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Content Placeholder 3"/>
          <p:cNvSpPr>
            <a:spLocks noGrp="1"/>
          </p:cNvSpPr>
          <p:nvPr>
            <p:ph sz="half" idx="2"/>
          </p:nvPr>
        </p:nvSpPr>
        <p:spPr>
          <a:xfrm>
            <a:off x="4648200" y="1600200"/>
            <a:ext cx="4038600" cy="4525963"/>
          </a:xfrm>
        </p:spPr>
        <p:txBody>
          <a:bodyPr/>
          <a:lstStyle>
            <a:lvl1pPr>
              <a:defRPr lang="tr-TR" sz="2800"/>
            </a:lvl1pPr>
            <a:lvl2pPr>
              <a:defRPr lang="tr-TR" sz="2400"/>
            </a:lvl2pPr>
            <a:lvl3pPr>
              <a:defRPr lang="tr-TR" sz="2000"/>
            </a:lvl3pPr>
            <a:lvl4pPr>
              <a:defRPr lang="tr-TR" sz="1800"/>
            </a:lvl4pPr>
            <a:lvl5pPr>
              <a:defRPr lang="tr-TR" sz="1800"/>
            </a:lvl5pPr>
            <a:lvl6pPr>
              <a:defRPr lang="tr-TR" sz="1800"/>
            </a:lvl6pPr>
            <a:lvl7pPr>
              <a:defRPr lang="tr-TR" sz="1800"/>
            </a:lvl7pPr>
            <a:lvl8pPr>
              <a:defRPr lang="tr-TR" sz="1800"/>
            </a:lvl8pPr>
            <a:lvl9pPr>
              <a:defRPr lang="tr-T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lang="tr-TR"/>
            </a:lvl1pPr>
          </a:lstStyle>
          <a:p>
            <a:r>
              <a:rPr lang="tr-TR" smtClean="0"/>
              <a:t>Click to edit Master title style</a:t>
            </a:r>
            <a:endParaRPr lang="tr-TR"/>
          </a:p>
        </p:txBody>
      </p:sp>
      <p:sp>
        <p:nvSpPr>
          <p:cNvPr id="3" name="Text Placeholder 2"/>
          <p:cNvSpPr>
            <a:spLocks noGrp="1"/>
          </p:cNvSpPr>
          <p:nvPr>
            <p:ph type="body" idx="1"/>
          </p:nvPr>
        </p:nvSpPr>
        <p:spPr>
          <a:xfrm>
            <a:off x="457200" y="1535113"/>
            <a:ext cx="4040188" cy="639762"/>
          </a:xfrm>
        </p:spPr>
        <p:txBody>
          <a:bodyPr anchor="b"/>
          <a:lstStyle>
            <a:lvl1pPr marL="0" indent="0">
              <a:buNone/>
              <a:defRPr lang="tr-TR" sz="2400" b="1"/>
            </a:lvl1pPr>
            <a:lvl2pPr marL="457200" indent="0">
              <a:buNone/>
              <a:defRPr lang="tr-TR" sz="2000" b="1"/>
            </a:lvl2pPr>
            <a:lvl3pPr marL="914400" indent="0">
              <a:buNone/>
              <a:defRPr lang="tr-TR" sz="1800" b="1"/>
            </a:lvl3pPr>
            <a:lvl4pPr marL="1371600" indent="0">
              <a:buNone/>
              <a:defRPr lang="tr-TR" sz="1600" b="1"/>
            </a:lvl4pPr>
            <a:lvl5pPr marL="1828800" indent="0">
              <a:buNone/>
              <a:defRPr lang="tr-TR" sz="1600" b="1"/>
            </a:lvl5pPr>
            <a:lvl6pPr marL="2286000" indent="0">
              <a:buNone/>
              <a:defRPr lang="tr-TR" sz="1600" b="1"/>
            </a:lvl6pPr>
            <a:lvl7pPr marL="2743200" indent="0">
              <a:buNone/>
              <a:defRPr lang="tr-TR" sz="1600" b="1"/>
            </a:lvl7pPr>
            <a:lvl8pPr marL="3200400" indent="0">
              <a:buNone/>
              <a:defRPr lang="tr-TR" sz="1600" b="1"/>
            </a:lvl8pPr>
            <a:lvl9pPr marL="3657600" indent="0">
              <a:buNone/>
              <a:defRPr lang="tr-TR" sz="1600" b="1"/>
            </a:lvl9pPr>
          </a:lstStyle>
          <a:p>
            <a:pPr lvl="0"/>
            <a:r>
              <a:rPr lang="tr-TR"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lang="tr-TR" sz="2400"/>
            </a:lvl1pPr>
            <a:lvl2pPr>
              <a:defRPr lang="tr-TR" sz="2000"/>
            </a:lvl2pPr>
            <a:lvl3pPr>
              <a:defRPr lang="tr-TR" sz="1800"/>
            </a:lvl3pPr>
            <a:lvl4pPr>
              <a:defRPr lang="tr-TR" sz="1600"/>
            </a:lvl4pPr>
            <a:lvl5pPr>
              <a:defRPr lang="tr-TR" sz="1600"/>
            </a:lvl5pPr>
            <a:lvl6pPr>
              <a:defRPr lang="tr-TR" sz="1600"/>
            </a:lvl6pPr>
            <a:lvl7pPr>
              <a:defRPr lang="tr-TR" sz="1600"/>
            </a:lvl7pPr>
            <a:lvl8pPr>
              <a:defRPr lang="tr-TR" sz="1600"/>
            </a:lvl8pPr>
            <a:lvl9pPr>
              <a:defRPr lang="tr-T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lang="tr-TR" sz="2400" b="1"/>
            </a:lvl1pPr>
            <a:lvl2pPr marL="457200" indent="0">
              <a:buNone/>
              <a:defRPr lang="tr-TR" sz="2000" b="1"/>
            </a:lvl2pPr>
            <a:lvl3pPr marL="914400" indent="0">
              <a:buNone/>
              <a:defRPr lang="tr-TR" sz="1800" b="1"/>
            </a:lvl3pPr>
            <a:lvl4pPr marL="1371600" indent="0">
              <a:buNone/>
              <a:defRPr lang="tr-TR" sz="1600" b="1"/>
            </a:lvl4pPr>
            <a:lvl5pPr marL="1828800" indent="0">
              <a:buNone/>
              <a:defRPr lang="tr-TR" sz="1600" b="1"/>
            </a:lvl5pPr>
            <a:lvl6pPr marL="2286000" indent="0">
              <a:buNone/>
              <a:defRPr lang="tr-TR" sz="1600" b="1"/>
            </a:lvl6pPr>
            <a:lvl7pPr marL="2743200" indent="0">
              <a:buNone/>
              <a:defRPr lang="tr-TR" sz="1600" b="1"/>
            </a:lvl7pPr>
            <a:lvl8pPr marL="3200400" indent="0">
              <a:buNone/>
              <a:defRPr lang="tr-TR" sz="1600" b="1"/>
            </a:lvl8pPr>
            <a:lvl9pPr marL="3657600" indent="0">
              <a:buNone/>
              <a:defRPr lang="tr-TR" sz="1600" b="1"/>
            </a:lvl9pPr>
          </a:lstStyle>
          <a:p>
            <a:pPr lvl="0"/>
            <a:r>
              <a:rPr lang="tr-TR"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lang="tr-TR" sz="2400"/>
            </a:lvl1pPr>
            <a:lvl2pPr>
              <a:defRPr lang="tr-TR" sz="2000"/>
            </a:lvl2pPr>
            <a:lvl3pPr>
              <a:defRPr lang="tr-TR" sz="1800"/>
            </a:lvl3pPr>
            <a:lvl4pPr>
              <a:defRPr lang="tr-TR" sz="1600"/>
            </a:lvl4pPr>
            <a:lvl5pPr>
              <a:defRPr lang="tr-TR" sz="1600"/>
            </a:lvl5pPr>
            <a:lvl6pPr>
              <a:defRPr lang="tr-TR" sz="1600"/>
            </a:lvl6pPr>
            <a:lvl7pPr>
              <a:defRPr lang="tr-TR" sz="1600"/>
            </a:lvl7pPr>
            <a:lvl8pPr>
              <a:defRPr lang="tr-TR" sz="1600"/>
            </a:lvl8pPr>
            <a:lvl9pPr>
              <a:defRPr lang="tr-T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7" name="Date Placeholder 6"/>
          <p:cNvSpPr>
            <a:spLocks noGrp="1"/>
          </p:cNvSpPr>
          <p:nvPr>
            <p:ph type="dt" sz="half" idx="10"/>
          </p:nvPr>
        </p:nvSpPr>
        <p:spPr/>
        <p:txBody>
          <a:bodyPr/>
          <a:lstStyle/>
          <a:p>
            <a:fld id="{5BCAD085-E8A6-8845-BD4E-CB4CCA059FC4}" type="datetimeFigureOut">
              <a:rPr lang="tr-TR" smtClean="0"/>
              <a:t>1/27/13</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Date Placeholder 2"/>
          <p:cNvSpPr>
            <a:spLocks noGrp="1"/>
          </p:cNvSpPr>
          <p:nvPr>
            <p:ph type="dt" sz="half" idx="10"/>
          </p:nvPr>
        </p:nvSpPr>
        <p:spPr/>
        <p:txBody>
          <a:bodyPr/>
          <a:lstStyle/>
          <a:p>
            <a:fld id="{5BCAD085-E8A6-8845-BD4E-CB4CCA059FC4}" type="datetimeFigureOut">
              <a:rPr lang="tr-TR" smtClean="0"/>
              <a:t>1/27/13</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tr-TR" smtClean="0"/>
              <a:t>1/27/13</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lang="tr-TR" sz="2000" b="1"/>
            </a:lvl1pPr>
          </a:lstStyle>
          <a:p>
            <a:r>
              <a:rPr lang="tr-TR" smtClean="0"/>
              <a:t>Click to edit Master title style</a:t>
            </a:r>
            <a:endParaRPr lang="tr-TR"/>
          </a:p>
        </p:txBody>
      </p:sp>
      <p:sp>
        <p:nvSpPr>
          <p:cNvPr id="3" name="Content Placeholder 2"/>
          <p:cNvSpPr>
            <a:spLocks noGrp="1"/>
          </p:cNvSpPr>
          <p:nvPr>
            <p:ph idx="1"/>
          </p:nvPr>
        </p:nvSpPr>
        <p:spPr>
          <a:xfrm>
            <a:off x="3575050" y="273050"/>
            <a:ext cx="5111750" cy="5853113"/>
          </a:xfrm>
        </p:spPr>
        <p:txBody>
          <a:bodyPr/>
          <a:lstStyle>
            <a:lvl1pPr>
              <a:defRPr lang="tr-TR" sz="3200"/>
            </a:lvl1pPr>
            <a:lvl2pPr>
              <a:defRPr lang="tr-TR" sz="2800"/>
            </a:lvl2pPr>
            <a:lvl3pPr>
              <a:defRPr lang="tr-TR" sz="2400"/>
            </a:lvl3pPr>
            <a:lvl4pPr>
              <a:defRPr lang="tr-TR" sz="2000"/>
            </a:lvl4pPr>
            <a:lvl5pPr>
              <a:defRPr lang="tr-TR" sz="2000"/>
            </a:lvl5pPr>
            <a:lvl6pPr>
              <a:defRPr lang="tr-TR" sz="2000"/>
            </a:lvl6pPr>
            <a:lvl7pPr>
              <a:defRPr lang="tr-TR" sz="2000"/>
            </a:lvl7pPr>
            <a:lvl8pPr>
              <a:defRPr lang="tr-TR" sz="2000"/>
            </a:lvl8pPr>
            <a:lvl9pPr>
              <a:defRPr lang="tr-TR" sz="20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Text Placeholder 3"/>
          <p:cNvSpPr>
            <a:spLocks noGrp="1"/>
          </p:cNvSpPr>
          <p:nvPr>
            <p:ph type="body" sz="half" idx="2"/>
          </p:nvPr>
        </p:nvSpPr>
        <p:spPr>
          <a:xfrm>
            <a:off x="457200" y="1435100"/>
            <a:ext cx="3008313" cy="4691063"/>
          </a:xfrm>
        </p:spPr>
        <p:txBody>
          <a:bodyPr/>
          <a:lstStyle>
            <a:lvl1pPr marL="0" indent="0">
              <a:buNone/>
              <a:defRPr lang="tr-TR" sz="1400"/>
            </a:lvl1pPr>
            <a:lvl2pPr marL="457200" indent="0">
              <a:buNone/>
              <a:defRPr lang="tr-TR" sz="1200"/>
            </a:lvl2pPr>
            <a:lvl3pPr marL="914400" indent="0">
              <a:buNone/>
              <a:defRPr lang="tr-TR" sz="1000"/>
            </a:lvl3pPr>
            <a:lvl4pPr marL="1371600" indent="0">
              <a:buNone/>
              <a:defRPr lang="tr-TR" sz="900"/>
            </a:lvl4pPr>
            <a:lvl5pPr marL="1828800" indent="0">
              <a:buNone/>
              <a:defRPr lang="tr-TR" sz="900"/>
            </a:lvl5pPr>
            <a:lvl6pPr marL="2286000" indent="0">
              <a:buNone/>
              <a:defRPr lang="tr-TR" sz="900"/>
            </a:lvl6pPr>
            <a:lvl7pPr marL="2743200" indent="0">
              <a:buNone/>
              <a:defRPr lang="tr-TR" sz="900"/>
            </a:lvl7pPr>
            <a:lvl8pPr marL="3200400" indent="0">
              <a:buNone/>
              <a:defRPr lang="tr-TR" sz="900"/>
            </a:lvl8pPr>
            <a:lvl9pPr marL="3657600" indent="0">
              <a:buNone/>
              <a:defRPr lang="tr-T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lang="tr-TR" sz="2000" b="1"/>
            </a:lvl1pPr>
          </a:lstStyle>
          <a:p>
            <a:r>
              <a:rPr lang="tr-TR" smtClean="0"/>
              <a:t>Click to edit Master title style</a:t>
            </a:r>
            <a:endParaRPr lang="tr-TR"/>
          </a:p>
        </p:txBody>
      </p:sp>
      <p:sp>
        <p:nvSpPr>
          <p:cNvPr id="3" name="Picture Placeholder 2"/>
          <p:cNvSpPr>
            <a:spLocks noGrp="1"/>
          </p:cNvSpPr>
          <p:nvPr>
            <p:ph type="pic" idx="1"/>
          </p:nvPr>
        </p:nvSpPr>
        <p:spPr>
          <a:xfrm>
            <a:off x="1792288" y="612775"/>
            <a:ext cx="5486400" cy="4114800"/>
          </a:xfrm>
        </p:spPr>
        <p:txBody>
          <a:bodyPr/>
          <a:lstStyle>
            <a:lvl1pPr marL="0" indent="0">
              <a:buNone/>
              <a:defRPr lang="tr-TR" sz="3200"/>
            </a:lvl1pPr>
            <a:lvl2pPr marL="457200" indent="0">
              <a:buNone/>
              <a:defRPr lang="tr-TR" sz="2800"/>
            </a:lvl2pPr>
            <a:lvl3pPr marL="914400" indent="0">
              <a:buNone/>
              <a:defRPr lang="tr-TR" sz="2400"/>
            </a:lvl3pPr>
            <a:lvl4pPr marL="1371600" indent="0">
              <a:buNone/>
              <a:defRPr lang="tr-TR" sz="2000"/>
            </a:lvl4pPr>
            <a:lvl5pPr marL="1828800" indent="0">
              <a:buNone/>
              <a:defRPr lang="tr-TR" sz="2000"/>
            </a:lvl5pPr>
            <a:lvl6pPr marL="2286000" indent="0">
              <a:buNone/>
              <a:defRPr lang="tr-TR" sz="2000"/>
            </a:lvl6pPr>
            <a:lvl7pPr marL="2743200" indent="0">
              <a:buNone/>
              <a:defRPr lang="tr-TR" sz="2000"/>
            </a:lvl7pPr>
            <a:lvl8pPr marL="3200400" indent="0">
              <a:buNone/>
              <a:defRPr lang="tr-TR" sz="2000"/>
            </a:lvl8pPr>
            <a:lvl9pPr marL="3657600" indent="0">
              <a:buNone/>
              <a:defRPr lang="tr-TR" sz="2000"/>
            </a:lvl9pPr>
          </a:lstStyle>
          <a:p>
            <a:endParaRPr lang="tr-TR"/>
          </a:p>
        </p:txBody>
      </p:sp>
      <p:sp>
        <p:nvSpPr>
          <p:cNvPr id="4" name="Text Placeholder 3"/>
          <p:cNvSpPr>
            <a:spLocks noGrp="1"/>
          </p:cNvSpPr>
          <p:nvPr>
            <p:ph type="body" sz="half" idx="2"/>
          </p:nvPr>
        </p:nvSpPr>
        <p:spPr>
          <a:xfrm>
            <a:off x="1792288" y="5367338"/>
            <a:ext cx="5486400" cy="804862"/>
          </a:xfrm>
        </p:spPr>
        <p:txBody>
          <a:bodyPr/>
          <a:lstStyle>
            <a:lvl1pPr marL="0" indent="0">
              <a:buNone/>
              <a:defRPr lang="tr-TR" sz="1400"/>
            </a:lvl1pPr>
            <a:lvl2pPr marL="457200" indent="0">
              <a:buNone/>
              <a:defRPr lang="tr-TR" sz="1200"/>
            </a:lvl2pPr>
            <a:lvl3pPr marL="914400" indent="0">
              <a:buNone/>
              <a:defRPr lang="tr-TR" sz="1000"/>
            </a:lvl3pPr>
            <a:lvl4pPr marL="1371600" indent="0">
              <a:buNone/>
              <a:defRPr lang="tr-TR" sz="900"/>
            </a:lvl4pPr>
            <a:lvl5pPr marL="1828800" indent="0">
              <a:buNone/>
              <a:defRPr lang="tr-TR" sz="900"/>
            </a:lvl5pPr>
            <a:lvl6pPr marL="2286000" indent="0">
              <a:buNone/>
              <a:defRPr lang="tr-TR" sz="900"/>
            </a:lvl6pPr>
            <a:lvl7pPr marL="2743200" indent="0">
              <a:buNone/>
              <a:defRPr lang="tr-TR" sz="900"/>
            </a:lvl7pPr>
            <a:lvl8pPr marL="3200400" indent="0">
              <a:buNone/>
              <a:defRPr lang="tr-TR" sz="900"/>
            </a:lvl8pPr>
            <a:lvl9pPr marL="3657600" indent="0">
              <a:buNone/>
              <a:defRPr lang="tr-T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tr-TR" smtClean="0"/>
              <a:t>Click to edit Master title style</a:t>
            </a:r>
            <a:endParaRPr lang="tr-T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Click to edit Master title style</a:t>
            </a:r>
            <a:endParaRPr lang="tr-T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lang="tr-TR" sz="1200">
                <a:solidFill>
                  <a:schemeClr val="tx1">
                    <a:tint val="75000"/>
                  </a:schemeClr>
                </a:solidFill>
              </a:defRPr>
            </a:lvl1pPr>
          </a:lstStyle>
          <a:p>
            <a:fld id="{5BCAD085-E8A6-8845-BD4E-CB4CCA059FC4}" type="datetimeFigureOut">
              <a:rPr lang="tr-TR" smtClean="0"/>
              <a:t>1/27/13</a:t>
            </a:fld>
            <a:endParaRPr lang="tr-T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lang="tr-T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lang="tr-TR" sz="1200">
                <a:solidFill>
                  <a:schemeClr val="tx1">
                    <a:tint val="75000"/>
                  </a:schemeClr>
                </a:solidFill>
              </a:defRPr>
            </a:lvl1pPr>
          </a:lstStyle>
          <a:p>
            <a:fld id="{C1FF6DA9-008F-8B48-92A6-B652298478BF}" type="slidenum">
              <a:rPr lang="tr-TR" smtClean="0"/>
              <a:t>‹#›</a:t>
            </a:fld>
            <a:endParaRPr lang="tr-TR"/>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lang="tr-T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lang="tr-T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lang="tr-T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lang="tr-T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9pPr>
    </p:bodyStyle>
    <p:otherStyle>
      <a:defPPr>
        <a:defRPr lang="tr-TR"/>
      </a:defPPr>
      <a:lvl1pPr marL="0" algn="l" defTabSz="457200" rtl="0" eaLnBrk="1" latinLnBrk="0" hangingPunct="1">
        <a:defRPr lang="tr-TR" sz="1800" kern="1200">
          <a:solidFill>
            <a:schemeClr val="tx1"/>
          </a:solidFill>
          <a:latin typeface="+mn-lt"/>
          <a:ea typeface="+mn-ea"/>
          <a:cs typeface="+mn-cs"/>
        </a:defRPr>
      </a:lvl1pPr>
      <a:lvl2pPr marL="457200" algn="l" defTabSz="457200" rtl="0" eaLnBrk="1" latinLnBrk="0" hangingPunct="1">
        <a:defRPr lang="tr-TR" sz="1800" kern="1200">
          <a:solidFill>
            <a:schemeClr val="tx1"/>
          </a:solidFill>
          <a:latin typeface="+mn-lt"/>
          <a:ea typeface="+mn-ea"/>
          <a:cs typeface="+mn-cs"/>
        </a:defRPr>
      </a:lvl2pPr>
      <a:lvl3pPr marL="914400" algn="l" defTabSz="457200" rtl="0" eaLnBrk="1" latinLnBrk="0" hangingPunct="1">
        <a:defRPr lang="tr-TR" sz="1800" kern="1200">
          <a:solidFill>
            <a:schemeClr val="tx1"/>
          </a:solidFill>
          <a:latin typeface="+mn-lt"/>
          <a:ea typeface="+mn-ea"/>
          <a:cs typeface="+mn-cs"/>
        </a:defRPr>
      </a:lvl3pPr>
      <a:lvl4pPr marL="1371600" algn="l" defTabSz="457200" rtl="0" eaLnBrk="1" latinLnBrk="0" hangingPunct="1">
        <a:defRPr lang="tr-TR" sz="1800" kern="1200">
          <a:solidFill>
            <a:schemeClr val="tx1"/>
          </a:solidFill>
          <a:latin typeface="+mn-lt"/>
          <a:ea typeface="+mn-ea"/>
          <a:cs typeface="+mn-cs"/>
        </a:defRPr>
      </a:lvl4pPr>
      <a:lvl5pPr marL="1828800" algn="l" defTabSz="457200" rtl="0" eaLnBrk="1" latinLnBrk="0" hangingPunct="1">
        <a:defRPr lang="tr-TR" sz="1800" kern="1200">
          <a:solidFill>
            <a:schemeClr val="tx1"/>
          </a:solidFill>
          <a:latin typeface="+mn-lt"/>
          <a:ea typeface="+mn-ea"/>
          <a:cs typeface="+mn-cs"/>
        </a:defRPr>
      </a:lvl5pPr>
      <a:lvl6pPr marL="2286000" algn="l" defTabSz="457200" rtl="0" eaLnBrk="1" latinLnBrk="0" hangingPunct="1">
        <a:defRPr lang="tr-TR" sz="1800" kern="1200">
          <a:solidFill>
            <a:schemeClr val="tx1"/>
          </a:solidFill>
          <a:latin typeface="+mn-lt"/>
          <a:ea typeface="+mn-ea"/>
          <a:cs typeface="+mn-cs"/>
        </a:defRPr>
      </a:lvl6pPr>
      <a:lvl7pPr marL="2743200" algn="l" defTabSz="457200" rtl="0" eaLnBrk="1" latinLnBrk="0" hangingPunct="1">
        <a:defRPr lang="tr-TR" sz="1800" kern="1200">
          <a:solidFill>
            <a:schemeClr val="tx1"/>
          </a:solidFill>
          <a:latin typeface="+mn-lt"/>
          <a:ea typeface="+mn-ea"/>
          <a:cs typeface="+mn-cs"/>
        </a:defRPr>
      </a:lvl7pPr>
      <a:lvl8pPr marL="3200400" algn="l" defTabSz="457200" rtl="0" eaLnBrk="1" latinLnBrk="0" hangingPunct="1">
        <a:defRPr lang="tr-TR" sz="1800" kern="1200">
          <a:solidFill>
            <a:schemeClr val="tx1"/>
          </a:solidFill>
          <a:latin typeface="+mn-lt"/>
          <a:ea typeface="+mn-ea"/>
          <a:cs typeface="+mn-cs"/>
        </a:defRPr>
      </a:lvl8pPr>
      <a:lvl9pPr marL="3657600" algn="l" defTabSz="457200" rtl="0" eaLnBrk="1" latinLnBrk="0" hangingPunct="1">
        <a:defRPr lang="tr-T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4.xml"/><Relationship Id="rId3" Type="http://schemas.openxmlformats.org/officeDocument/2006/relationships/image" Target="../media/image1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1.xml"/><Relationship Id="rId3" Type="http://schemas.openxmlformats.org/officeDocument/2006/relationships/image" Target="../media/image17.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5.xml"/><Relationship Id="rId3" Type="http://schemas.openxmlformats.org/officeDocument/2006/relationships/image" Target="../media/image18.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9.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2C6696"/>
          </a:solidFill>
          <a:ln>
            <a:noFill/>
          </a:ln>
          <a:effectLst/>
        </p:spPr>
        <p:txBody>
          <a:bodyPr rtlCol="0" anchor="ctr"/>
          <a:lstStyle/>
          <a:p/>
        </p:txBody>
      </p:sp>
      <p:sp>
        <p:nvSpPr>
          <p:cNvPr id="3" name="Rectangle 2"/>
          <p:cNvSpPr/>
          <p:nvPr/>
        </p:nvSpPr>
        <p:spPr>
          <a:xfrm>
            <a:off x="0" y="6199632"/>
            <a:ext cx="12191695" cy="73152"/>
          </a:xfrm>
          <a:prstGeom prst="rect">
            <a:avLst/>
          </a:prstGeom>
          <a:solidFill>
            <a:srgbClr val="FCC021"/>
          </a:solidFill>
          <a:ln>
            <a:noFill/>
          </a:ln>
          <a:effectLst/>
        </p:spPr>
        <p:txBody>
          <a:bodyPr rtlCol="0" anchor="ctr"/>
          <a:lstStyle/>
          <a:p/>
        </p:txBody>
      </p:sp>
      <p:sp>
        <p:nvSpPr>
          <p:cNvPr id="4" name="TextBox 3"/>
          <p:cNvSpPr txBox="1"/>
          <p:nvPr/>
        </p:nvSpPr>
        <p:spPr>
          <a:xfrm>
            <a:off x="548640" y="320040"/>
            <a:ext cx="2377440" cy="502920"/>
          </a:xfrm>
          <a:prstGeom prst="rect">
            <a:avLst/>
          </a:prstGeom>
          <a:noFill/>
        </p:spPr>
        <p:txBody>
          <a:bodyPr wrap="square" anchor="t" lIns="73152" rIns="73152" tIns="36576" bIns="36576">
            <a:noAutofit/>
          </a:bodyPr>
          <a:lstStyle/>
          <a:p>
            <a:pPr algn="l">
              <a:spcBef>
                <a:spcPts val="0"/>
              </a:spcBef>
              <a:spcAft>
                <a:spcPts val="0"/>
              </a:spcAft>
            </a:pPr>
            <a:r>
              <a:rPr lang="tr-TR" sz="2400" b="1" i="0">
                <a:solidFill>
                  <a:srgbClr val="FCC021"/>
                </a:solidFill>
                <a:latin typeface="Calibri"/>
              </a:rPr>
              <a:t>2. HAFTA</a:t>
            </a:r>
          </a:p>
        </p:txBody>
      </p:sp>
      <p:sp>
        <p:nvSpPr>
          <p:cNvPr id="5" name="TextBox 4"/>
          <p:cNvSpPr txBox="1"/>
          <p:nvPr/>
        </p:nvSpPr>
        <p:spPr>
          <a:xfrm>
            <a:off x="411480" y="731520"/>
            <a:ext cx="2377440" cy="2514600"/>
          </a:xfrm>
          <a:prstGeom prst="rect">
            <a:avLst/>
          </a:prstGeom>
          <a:noFill/>
        </p:spPr>
        <p:txBody>
          <a:bodyPr wrap="square" anchor="t" lIns="73152" rIns="73152" tIns="0" bIns="0">
            <a:noAutofit/>
          </a:bodyPr>
          <a:lstStyle/>
          <a:p>
            <a:pPr algn="l">
              <a:spcBef>
                <a:spcPts val="0"/>
              </a:spcBef>
              <a:spcAft>
                <a:spcPts val="0"/>
              </a:spcAft>
            </a:pPr>
            <a:r>
              <a:rPr lang="tr-TR" sz="16000" b="1" i="0">
                <a:solidFill>
                  <a:srgbClr val="FCC021"/>
                </a:solidFill>
                <a:latin typeface="Calibri"/>
              </a:rPr>
              <a:t>2</a:t>
            </a:r>
          </a:p>
        </p:txBody>
      </p:sp>
      <p:sp>
        <p:nvSpPr>
          <p:cNvPr id="6" name="TextBox 5"/>
          <p:cNvSpPr txBox="1"/>
          <p:nvPr/>
        </p:nvSpPr>
        <p:spPr>
          <a:xfrm>
            <a:off x="2834640" y="411480"/>
            <a:ext cx="8869680" cy="1051560"/>
          </a:xfrm>
          <a:prstGeom prst="rect">
            <a:avLst/>
          </a:prstGeom>
          <a:noFill/>
        </p:spPr>
        <p:txBody>
          <a:bodyPr wrap="square" anchor="ctr" lIns="73152" rIns="73152" tIns="36576" bIns="36576">
            <a:noAutofit/>
          </a:bodyPr>
          <a:lstStyle/>
          <a:p>
            <a:pPr algn="l">
              <a:spcBef>
                <a:spcPts val="0"/>
              </a:spcBef>
              <a:spcAft>
                <a:spcPts val="0"/>
              </a:spcAft>
            </a:pPr>
            <a:r>
              <a:rPr lang="tr-TR" sz="4000" b="1" i="0">
                <a:solidFill>
                  <a:srgbClr val="FFFFFF"/>
                </a:solidFill>
                <a:latin typeface="Calibri"/>
              </a:rPr>
              <a:t>Niçin Coğrafya Öğrenmeliyiz?</a:t>
            </a:r>
          </a:p>
        </p:txBody>
      </p:sp>
      <p:sp>
        <p:nvSpPr>
          <p:cNvPr id="7" name="TextBox 6"/>
          <p:cNvSpPr txBox="1"/>
          <p:nvPr/>
        </p:nvSpPr>
        <p:spPr>
          <a:xfrm>
            <a:off x="2834640" y="1481328"/>
            <a:ext cx="8869680" cy="411480"/>
          </a:xfrm>
          <a:prstGeom prst="rect">
            <a:avLst/>
          </a:prstGeom>
          <a:noFill/>
        </p:spPr>
        <p:txBody>
          <a:bodyPr wrap="square" anchor="t" lIns="73152" rIns="73152" tIns="36576" bIns="36576">
            <a:noAutofit/>
          </a:bodyPr>
          <a:lstStyle/>
          <a:p>
            <a:pPr algn="l">
              <a:spcBef>
                <a:spcPts val="0"/>
              </a:spcBef>
              <a:spcAft>
                <a:spcPts val="0"/>
              </a:spcAft>
            </a:pPr>
            <a:r>
              <a:rPr lang="tr-TR" sz="1800" b="0" i="0">
                <a:solidFill>
                  <a:srgbClr val="E3ECF5"/>
                </a:solidFill>
                <a:latin typeface="Calibri"/>
              </a:rPr>
              <a:t>21-25 Eylül 2026 · 2 ders saati · Kitap s. 21-23</a:t>
            </a:r>
          </a:p>
        </p:txBody>
      </p:sp>
      <p:sp>
        <p:nvSpPr>
          <p:cNvPr id="8" name="Rounded Rectangle 7"/>
          <p:cNvSpPr/>
          <p:nvPr/>
        </p:nvSpPr>
        <p:spPr>
          <a:xfrm>
            <a:off x="2834640" y="2011680"/>
            <a:ext cx="8869680" cy="4023360"/>
          </a:xfrm>
          <a:prstGeom prst="roundRect">
            <a:avLst>
              <a:gd name="adj" fmla="val 5000"/>
            </a:avLst>
          </a:prstGeom>
          <a:solidFill>
            <a:srgbClr val="FFFFFF">
              <a:alpha val="12000"/>
            </a:srgbClr>
          </a:solidFill>
          <a:ln>
            <a:noFill/>
          </a:ln>
          <a:effectLst/>
        </p:spPr>
        <p:txBody>
          <a:bodyPr rtlCol="0" anchor="ctr"/>
          <a:lstStyle/>
          <a:p/>
        </p:txBody>
      </p:sp>
      <p:sp>
        <p:nvSpPr>
          <p:cNvPr id="9" name="TextBox 8"/>
          <p:cNvSpPr txBox="1"/>
          <p:nvPr/>
        </p:nvSpPr>
        <p:spPr>
          <a:xfrm>
            <a:off x="3063240" y="2148840"/>
            <a:ext cx="8412480" cy="365760"/>
          </a:xfrm>
          <a:prstGeom prst="rect">
            <a:avLst/>
          </a:prstGeom>
          <a:noFill/>
        </p:spPr>
        <p:txBody>
          <a:bodyPr wrap="square" anchor="t" lIns="73152" rIns="73152" tIns="36576" bIns="36576">
            <a:noAutofit/>
          </a:bodyPr>
          <a:lstStyle/>
          <a:p>
            <a:pPr algn="l">
              <a:spcBef>
                <a:spcPts val="0"/>
              </a:spcBef>
              <a:spcAft>
                <a:spcPts val="0"/>
              </a:spcAft>
            </a:pPr>
            <a:r>
              <a:rPr lang="tr-TR" sz="1600" b="1" i="0">
                <a:solidFill>
                  <a:srgbClr val="FCC021"/>
                </a:solidFill>
                <a:latin typeface="Calibri"/>
              </a:rPr>
              <a:t>ÖĞRENME ÇIKTISI · COĞ.9.1.2</a:t>
            </a:r>
          </a:p>
        </p:txBody>
      </p:sp>
      <p:sp>
        <p:nvSpPr>
          <p:cNvPr id="10" name="TextBox 9"/>
          <p:cNvSpPr txBox="1"/>
          <p:nvPr/>
        </p:nvSpPr>
        <p:spPr>
          <a:xfrm>
            <a:off x="3063240" y="2532888"/>
            <a:ext cx="8412480" cy="873252"/>
          </a:xfrm>
          <a:prstGeom prst="rect">
            <a:avLst/>
          </a:prstGeom>
          <a:noFill/>
        </p:spPr>
        <p:txBody>
          <a:bodyPr wrap="square" anchor="t" lIns="73152" rIns="73152" tIns="36576" bIns="36576">
            <a:noAutofit/>
          </a:bodyPr>
          <a:lstStyle/>
          <a:p>
            <a:pPr algn="l">
              <a:spcBef>
                <a:spcPts val="0"/>
              </a:spcBef>
              <a:spcAft>
                <a:spcPts val="0"/>
              </a:spcAft>
            </a:pPr>
            <a:r>
              <a:rPr lang="tr-TR" sz="2500" b="1" i="0">
                <a:solidFill>
                  <a:srgbClr val="FFFFFF"/>
                </a:solidFill>
                <a:latin typeface="Calibri"/>
              </a:rPr>
              <a:t>Örnek olay, olgu veya konu üzerinden mekânsal düşünme ile coğrafya öğrenmenin önemini çözümleyebilme</a:t>
            </a:r>
          </a:p>
        </p:txBody>
      </p:sp>
      <p:sp>
        <p:nvSpPr>
          <p:cNvPr id="11" name="TextBox 10"/>
          <p:cNvSpPr txBox="1"/>
          <p:nvPr/>
        </p:nvSpPr>
        <p:spPr>
          <a:xfrm>
            <a:off x="3063240" y="3515868"/>
            <a:ext cx="8412480" cy="347472"/>
          </a:xfrm>
          <a:prstGeom prst="rect">
            <a:avLst/>
          </a:prstGeom>
          <a:noFill/>
        </p:spPr>
        <p:txBody>
          <a:bodyPr wrap="square" anchor="t" lIns="73152" rIns="73152" tIns="36576" bIns="36576">
            <a:noAutofit/>
          </a:bodyPr>
          <a:lstStyle/>
          <a:p>
            <a:pPr algn="l">
              <a:spcBef>
                <a:spcPts val="0"/>
              </a:spcBef>
              <a:spcAft>
                <a:spcPts val="0"/>
              </a:spcAft>
            </a:pPr>
            <a:r>
              <a:rPr lang="tr-TR" sz="1500" b="1" i="0">
                <a:solidFill>
                  <a:srgbClr val="FCC021"/>
                </a:solidFill>
                <a:latin typeface="Calibri"/>
              </a:rPr>
              <a:t>Süreç bileşenleri</a:t>
            </a:r>
          </a:p>
        </p:txBody>
      </p:sp>
      <p:sp>
        <p:nvSpPr>
          <p:cNvPr id="12" name="TextBox 11"/>
          <p:cNvSpPr txBox="1"/>
          <p:nvPr/>
        </p:nvSpPr>
        <p:spPr>
          <a:xfrm>
            <a:off x="3063240" y="3881628"/>
            <a:ext cx="8412480" cy="2043684"/>
          </a:xfrm>
          <a:prstGeom prst="rect">
            <a:avLst/>
          </a:prstGeom>
          <a:noFill/>
        </p:spPr>
        <p:txBody>
          <a:bodyPr wrap="square" anchor="t" lIns="73152" rIns="73152" tIns="36576" bIns="36576">
            <a:noAutofit/>
          </a:bodyPr>
          <a:lstStyle/>
          <a:p>
            <a:pPr algn="l" marL="328946" indent="-328946">
              <a:spcBef>
                <a:spcPts val="0"/>
              </a:spcBef>
              <a:spcAft>
                <a:spcPts val="500"/>
              </a:spcAft>
            </a:pPr>
            <a:r>
              <a:rPr lang="tr-TR" sz="2000" b="1" i="0">
                <a:solidFill>
                  <a:srgbClr val="FCC021"/>
                </a:solidFill>
                <a:latin typeface="Calibri"/>
              </a:rPr>
              <a:t>a)  </a:t>
            </a:r>
            <a:r>
              <a:rPr lang="tr-TR" sz="2000" b="0" i="0">
                <a:solidFill>
                  <a:srgbClr val="FFFFFF"/>
                </a:solidFill>
                <a:latin typeface="Calibri"/>
              </a:rPr>
              <a:t>Mekânda gerçekleşen coğrafi olay, olgu veya konuyu belirler.</a:t>
            </a:r>
          </a:p>
          <a:p>
            <a:pPr algn="l" marL="340187" indent="-340187">
              <a:spcBef>
                <a:spcPts val="0"/>
              </a:spcBef>
              <a:spcAft>
                <a:spcPts val="0"/>
              </a:spcAft>
            </a:pPr>
            <a:r>
              <a:rPr lang="tr-TR" sz="2000" b="1" i="0">
                <a:solidFill>
                  <a:srgbClr val="FCC021"/>
                </a:solidFill>
                <a:latin typeface="Calibri"/>
              </a:rPr>
              <a:t>b)  </a:t>
            </a:r>
            <a:r>
              <a:rPr lang="tr-TR" sz="2000" b="0" i="0">
                <a:solidFill>
                  <a:srgbClr val="FFFFFF"/>
                </a:solidFill>
                <a:latin typeface="Calibri"/>
              </a:rPr>
              <a:t>Mekânda gerçekleşen coğrafi olay, olgu veya konu ile coğrafya öğrenmenin önemi arasındaki ilişkiyi belirler.</a:t>
            </a:r>
          </a:p>
        </p:txBody>
      </p:sp>
      <p:sp>
        <p:nvSpPr>
          <p:cNvPr id="13" name="TextBox 1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F0F0F0"/>
                </a:solidFill>
                <a:latin typeface="Calibri"/>
              </a:rPr>
              <a:t>9. Sınıf Coğrafya · 1. Ünite: Coğrafyanın Doğası</a:t>
            </a:r>
          </a:p>
        </p:txBody>
      </p:sp>
      <p:sp>
        <p:nvSpPr>
          <p:cNvPr id="14" name="TextBox 1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F0F0F0"/>
                </a:solidFill>
                <a:latin typeface="Calibri"/>
              </a:rPr>
              <a:t>44 / 129</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Bugün neler yapacağız?</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2. HAFTA</a:t>
            </a:r>
          </a:p>
        </p:txBody>
      </p:sp>
      <p:cxnSp>
        <p:nvCxnSpPr>
          <p:cNvPr id="6" name="Connector 5"/>
          <p:cNvCxnSpPr/>
          <p:nvPr/>
        </p:nvCxnSpPr>
        <p:spPr>
          <a:xfrm>
            <a:off x="1541038" y="2212848"/>
            <a:ext cx="9109616" cy="0"/>
          </a:xfrm>
          <a:prstGeom prst="line">
            <a:avLst/>
          </a:prstGeom>
          <a:ln w="50800">
            <a:solidFill>
              <a:srgbClr val="D9D9D9"/>
            </a:solidFill>
          </a:ln>
        </p:spPr>
      </p:cxnSp>
      <p:sp>
        <p:nvSpPr>
          <p:cNvPr id="7" name="Oval 6"/>
          <p:cNvSpPr/>
          <p:nvPr/>
        </p:nvSpPr>
        <p:spPr>
          <a:xfrm>
            <a:off x="1156990" y="1828800"/>
            <a:ext cx="768096" cy="768096"/>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1</a:t>
            </a:r>
          </a:p>
        </p:txBody>
      </p:sp>
      <p:sp>
        <p:nvSpPr>
          <p:cNvPr id="8" name="Rounded Rectangle 7"/>
          <p:cNvSpPr/>
          <p:nvPr/>
        </p:nvSpPr>
        <p:spPr>
          <a:xfrm>
            <a:off x="502920"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Hatırlayalım</a:t>
            </a:r>
          </a:p>
        </p:txBody>
      </p:sp>
      <p:sp>
        <p:nvSpPr>
          <p:cNvPr id="9" name="TextBox 8"/>
          <p:cNvSpPr txBox="1"/>
          <p:nvPr/>
        </p:nvSpPr>
        <p:spPr>
          <a:xfrm>
            <a:off x="502920"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Hangi küre?</a:t>
            </a:r>
          </a:p>
        </p:txBody>
      </p:sp>
      <p:sp>
        <p:nvSpPr>
          <p:cNvPr id="10" name="Oval 9"/>
          <p:cNvSpPr/>
          <p:nvPr/>
        </p:nvSpPr>
        <p:spPr>
          <a:xfrm>
            <a:off x="3434394" y="1828800"/>
            <a:ext cx="768096" cy="7680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2</a:t>
            </a:r>
          </a:p>
        </p:txBody>
      </p:sp>
      <p:sp>
        <p:nvSpPr>
          <p:cNvPr id="11" name="Rounded Rectangle 10"/>
          <p:cNvSpPr/>
          <p:nvPr/>
        </p:nvSpPr>
        <p:spPr>
          <a:xfrm>
            <a:off x="2780324"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Coğrafya neden önemli?</a:t>
            </a:r>
          </a:p>
        </p:txBody>
      </p:sp>
      <p:sp>
        <p:nvSpPr>
          <p:cNvPr id="12" name="TextBox 11"/>
          <p:cNvSpPr txBox="1"/>
          <p:nvPr/>
        </p:nvSpPr>
        <p:spPr>
          <a:xfrm>
            <a:off x="2780324"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Tüketim ve üretim</a:t>
            </a:r>
          </a:p>
        </p:txBody>
      </p:sp>
      <p:sp>
        <p:nvSpPr>
          <p:cNvPr id="13" name="Oval 12"/>
          <p:cNvSpPr/>
          <p:nvPr/>
        </p:nvSpPr>
        <p:spPr>
          <a:xfrm>
            <a:off x="5711798" y="1828800"/>
            <a:ext cx="768096" cy="768096"/>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3</a:t>
            </a:r>
          </a:p>
        </p:txBody>
      </p:sp>
      <p:sp>
        <p:nvSpPr>
          <p:cNvPr id="14" name="Rounded Rectangle 13"/>
          <p:cNvSpPr/>
          <p:nvPr/>
        </p:nvSpPr>
        <p:spPr>
          <a:xfrm>
            <a:off x="5057728"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Coğrafi bakış</a:t>
            </a:r>
          </a:p>
        </p:txBody>
      </p:sp>
      <p:sp>
        <p:nvSpPr>
          <p:cNvPr id="15" name="TextBox 14"/>
          <p:cNvSpPr txBox="1"/>
          <p:nvPr/>
        </p:nvSpPr>
        <p:spPr>
          <a:xfrm>
            <a:off x="5057728"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Coğrafya hangi sorulara cevap arar?</a:t>
            </a:r>
          </a:p>
        </p:txBody>
      </p:sp>
      <p:sp>
        <p:nvSpPr>
          <p:cNvPr id="16" name="Oval 15"/>
          <p:cNvSpPr/>
          <p:nvPr/>
        </p:nvSpPr>
        <p:spPr>
          <a:xfrm>
            <a:off x="7989202" y="1828800"/>
            <a:ext cx="768096" cy="7680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4</a:t>
            </a:r>
          </a:p>
        </p:txBody>
      </p:sp>
      <p:sp>
        <p:nvSpPr>
          <p:cNvPr id="17" name="Rounded Rectangle 16"/>
          <p:cNvSpPr/>
          <p:nvPr/>
        </p:nvSpPr>
        <p:spPr>
          <a:xfrm>
            <a:off x="7335132"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Örnek olay: Bozkurt</a:t>
            </a:r>
          </a:p>
        </p:txBody>
      </p:sp>
      <p:sp>
        <p:nvSpPr>
          <p:cNvPr id="18" name="TextBox 17"/>
          <p:cNvSpPr txBox="1"/>
          <p:nvPr/>
        </p:nvSpPr>
        <p:spPr>
          <a:xfrm>
            <a:off x="7335132"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Uzman kartlarıyla inceleme</a:t>
            </a:r>
          </a:p>
        </p:txBody>
      </p:sp>
      <p:sp>
        <p:nvSpPr>
          <p:cNvPr id="19" name="Oval 18"/>
          <p:cNvSpPr/>
          <p:nvPr/>
        </p:nvSpPr>
        <p:spPr>
          <a:xfrm>
            <a:off x="10266606" y="1828800"/>
            <a:ext cx="768096" cy="768096"/>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5</a:t>
            </a:r>
          </a:p>
        </p:txBody>
      </p:sp>
      <p:sp>
        <p:nvSpPr>
          <p:cNvPr id="20" name="Rounded Rectangle 19"/>
          <p:cNvSpPr/>
          <p:nvPr/>
        </p:nvSpPr>
        <p:spPr>
          <a:xfrm>
            <a:off x="9612536"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Planlama ve sorumluluk</a:t>
            </a:r>
          </a:p>
        </p:txBody>
      </p:sp>
      <p:sp>
        <p:nvSpPr>
          <p:cNvPr id="21" name="TextBox 20"/>
          <p:cNvSpPr txBox="1"/>
          <p:nvPr/>
        </p:nvSpPr>
        <p:spPr>
          <a:xfrm>
            <a:off x="9612536"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Tartışma ve bilgi görseli</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23" name="TextBox 2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45 / 129</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Hatırlayalım: hangi küre?</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1. HAFTADAN</a:t>
            </a:r>
          </a:p>
        </p:txBody>
      </p:sp>
      <p:sp>
        <p:nvSpPr>
          <p:cNvPr id="6" name="Rounded Rectangle 5"/>
          <p:cNvSpPr/>
          <p:nvPr/>
        </p:nvSpPr>
        <p:spPr>
          <a:xfrm>
            <a:off x="502920" y="1216152"/>
            <a:ext cx="2673019" cy="1188720"/>
          </a:xfrm>
          <a:prstGeom prst="roundRect">
            <a:avLst>
              <a:gd name="adj" fmla="val 10000"/>
            </a:avLst>
          </a:prstGeom>
          <a:solidFill>
            <a:srgbClr val="F0F0F0"/>
          </a:solidFill>
          <a:ln>
            <a:noFill/>
          </a:ln>
          <a:effectLst/>
        </p:spPr>
        <p:txBody>
          <a:bodyPr rtlCol="0" anchor="ctr"/>
          <a:lstStyle/>
          <a:p/>
        </p:txBody>
      </p:sp>
      <p:sp>
        <p:nvSpPr>
          <p:cNvPr id="7" name="Oval 6"/>
          <p:cNvSpPr/>
          <p:nvPr/>
        </p:nvSpPr>
        <p:spPr>
          <a:xfrm>
            <a:off x="594360" y="1307592"/>
            <a:ext cx="457200" cy="45720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1</a:t>
            </a:r>
          </a:p>
        </p:txBody>
      </p:sp>
      <p:sp>
        <p:nvSpPr>
          <p:cNvPr id="8" name="TextBox 7"/>
          <p:cNvSpPr txBox="1"/>
          <p:nvPr/>
        </p:nvSpPr>
        <p:spPr>
          <a:xfrm>
            <a:off x="1097280" y="1261872"/>
            <a:ext cx="1987219" cy="1097280"/>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262626"/>
                </a:solidFill>
                <a:latin typeface="Calibri"/>
              </a:rPr>
              <a:t>Kayaçlar</a:t>
            </a:r>
          </a:p>
        </p:txBody>
      </p:sp>
      <p:sp>
        <p:nvSpPr>
          <p:cNvPr id="9" name="Rounded Rectangle 8"/>
          <p:cNvSpPr/>
          <p:nvPr/>
        </p:nvSpPr>
        <p:spPr>
          <a:xfrm>
            <a:off x="3340531" y="1216152"/>
            <a:ext cx="2673019" cy="1188720"/>
          </a:xfrm>
          <a:prstGeom prst="roundRect">
            <a:avLst>
              <a:gd name="adj" fmla="val 10000"/>
            </a:avLst>
          </a:prstGeom>
          <a:solidFill>
            <a:srgbClr val="F0F0F0"/>
          </a:solidFill>
          <a:ln>
            <a:noFill/>
          </a:ln>
          <a:effectLst/>
        </p:spPr>
        <p:txBody>
          <a:bodyPr rtlCol="0" anchor="ctr"/>
          <a:lstStyle/>
          <a:p/>
        </p:txBody>
      </p:sp>
      <p:sp>
        <p:nvSpPr>
          <p:cNvPr id="10" name="Oval 9"/>
          <p:cNvSpPr/>
          <p:nvPr/>
        </p:nvSpPr>
        <p:spPr>
          <a:xfrm>
            <a:off x="3431971" y="1307592"/>
            <a:ext cx="457200" cy="45720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2</a:t>
            </a:r>
          </a:p>
        </p:txBody>
      </p:sp>
      <p:sp>
        <p:nvSpPr>
          <p:cNvPr id="11" name="TextBox 10"/>
          <p:cNvSpPr txBox="1"/>
          <p:nvPr/>
        </p:nvSpPr>
        <p:spPr>
          <a:xfrm>
            <a:off x="3934891" y="1261872"/>
            <a:ext cx="1987219" cy="1097280"/>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262626"/>
                </a:solidFill>
                <a:latin typeface="Calibri"/>
              </a:rPr>
              <a:t>Buzullar</a:t>
            </a:r>
          </a:p>
        </p:txBody>
      </p:sp>
      <p:sp>
        <p:nvSpPr>
          <p:cNvPr id="12" name="Rounded Rectangle 11"/>
          <p:cNvSpPr/>
          <p:nvPr/>
        </p:nvSpPr>
        <p:spPr>
          <a:xfrm>
            <a:off x="6178142" y="1216152"/>
            <a:ext cx="2673019" cy="1188720"/>
          </a:xfrm>
          <a:prstGeom prst="roundRect">
            <a:avLst>
              <a:gd name="adj" fmla="val 10000"/>
            </a:avLst>
          </a:prstGeom>
          <a:solidFill>
            <a:srgbClr val="F0F0F0"/>
          </a:solidFill>
          <a:ln>
            <a:noFill/>
          </a:ln>
          <a:effectLst/>
        </p:spPr>
        <p:txBody>
          <a:bodyPr rtlCol="0" anchor="ctr"/>
          <a:lstStyle/>
          <a:p/>
        </p:txBody>
      </p:sp>
      <p:sp>
        <p:nvSpPr>
          <p:cNvPr id="13" name="Oval 12"/>
          <p:cNvSpPr/>
          <p:nvPr/>
        </p:nvSpPr>
        <p:spPr>
          <a:xfrm>
            <a:off x="6269582" y="1307592"/>
            <a:ext cx="457200" cy="45720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3</a:t>
            </a:r>
          </a:p>
        </p:txBody>
      </p:sp>
      <p:sp>
        <p:nvSpPr>
          <p:cNvPr id="14" name="TextBox 13"/>
          <p:cNvSpPr txBox="1"/>
          <p:nvPr/>
        </p:nvSpPr>
        <p:spPr>
          <a:xfrm>
            <a:off x="6772502" y="1261872"/>
            <a:ext cx="1987219" cy="1097280"/>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262626"/>
                </a:solidFill>
                <a:latin typeface="Calibri"/>
              </a:rPr>
              <a:t>Gazlar</a:t>
            </a:r>
          </a:p>
        </p:txBody>
      </p:sp>
      <p:sp>
        <p:nvSpPr>
          <p:cNvPr id="15" name="Rounded Rectangle 14"/>
          <p:cNvSpPr/>
          <p:nvPr/>
        </p:nvSpPr>
        <p:spPr>
          <a:xfrm>
            <a:off x="9015753" y="1216152"/>
            <a:ext cx="2673019" cy="1188720"/>
          </a:xfrm>
          <a:prstGeom prst="roundRect">
            <a:avLst>
              <a:gd name="adj" fmla="val 10000"/>
            </a:avLst>
          </a:prstGeom>
          <a:solidFill>
            <a:srgbClr val="F0F0F0"/>
          </a:solidFill>
          <a:ln>
            <a:noFill/>
          </a:ln>
          <a:effectLst/>
        </p:spPr>
        <p:txBody>
          <a:bodyPr rtlCol="0" anchor="ctr"/>
          <a:lstStyle/>
          <a:p/>
        </p:txBody>
      </p:sp>
      <p:sp>
        <p:nvSpPr>
          <p:cNvPr id="16" name="Oval 15"/>
          <p:cNvSpPr/>
          <p:nvPr/>
        </p:nvSpPr>
        <p:spPr>
          <a:xfrm>
            <a:off x="9107193" y="1307592"/>
            <a:ext cx="457200" cy="45720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4</a:t>
            </a:r>
          </a:p>
        </p:txBody>
      </p:sp>
      <p:sp>
        <p:nvSpPr>
          <p:cNvPr id="17" name="TextBox 16"/>
          <p:cNvSpPr txBox="1"/>
          <p:nvPr/>
        </p:nvSpPr>
        <p:spPr>
          <a:xfrm>
            <a:off x="9610113" y="1261872"/>
            <a:ext cx="1987219" cy="1097280"/>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262626"/>
                </a:solidFill>
                <a:latin typeface="Calibri"/>
              </a:rPr>
              <a:t>Göller</a:t>
            </a:r>
          </a:p>
        </p:txBody>
      </p:sp>
      <p:sp>
        <p:nvSpPr>
          <p:cNvPr id="18" name="Rounded Rectangle 17"/>
          <p:cNvSpPr/>
          <p:nvPr/>
        </p:nvSpPr>
        <p:spPr>
          <a:xfrm>
            <a:off x="502920" y="2542032"/>
            <a:ext cx="2673019" cy="1188720"/>
          </a:xfrm>
          <a:prstGeom prst="roundRect">
            <a:avLst>
              <a:gd name="adj" fmla="val 10000"/>
            </a:avLst>
          </a:prstGeom>
          <a:solidFill>
            <a:srgbClr val="F0F0F0"/>
          </a:solidFill>
          <a:ln>
            <a:noFill/>
          </a:ln>
          <a:effectLst/>
        </p:spPr>
        <p:txBody>
          <a:bodyPr rtlCol="0" anchor="ctr"/>
          <a:lstStyle/>
          <a:p/>
        </p:txBody>
      </p:sp>
      <p:sp>
        <p:nvSpPr>
          <p:cNvPr id="19" name="Oval 18"/>
          <p:cNvSpPr/>
          <p:nvPr/>
        </p:nvSpPr>
        <p:spPr>
          <a:xfrm>
            <a:off x="594360" y="2633472"/>
            <a:ext cx="457200" cy="45720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5</a:t>
            </a:r>
          </a:p>
        </p:txBody>
      </p:sp>
      <p:sp>
        <p:nvSpPr>
          <p:cNvPr id="20" name="TextBox 19"/>
          <p:cNvSpPr txBox="1"/>
          <p:nvPr/>
        </p:nvSpPr>
        <p:spPr>
          <a:xfrm>
            <a:off x="1097280" y="2587752"/>
            <a:ext cx="1987219" cy="1097280"/>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262626"/>
                </a:solidFill>
                <a:latin typeface="Calibri"/>
              </a:rPr>
              <a:t>Topraklar</a:t>
            </a:r>
          </a:p>
        </p:txBody>
      </p:sp>
      <p:sp>
        <p:nvSpPr>
          <p:cNvPr id="21" name="Rounded Rectangle 20"/>
          <p:cNvSpPr/>
          <p:nvPr/>
        </p:nvSpPr>
        <p:spPr>
          <a:xfrm>
            <a:off x="3340531" y="2542032"/>
            <a:ext cx="2673019" cy="1188720"/>
          </a:xfrm>
          <a:prstGeom prst="roundRect">
            <a:avLst>
              <a:gd name="adj" fmla="val 10000"/>
            </a:avLst>
          </a:prstGeom>
          <a:solidFill>
            <a:srgbClr val="F0F0F0"/>
          </a:solidFill>
          <a:ln>
            <a:noFill/>
          </a:ln>
          <a:effectLst/>
        </p:spPr>
        <p:txBody>
          <a:bodyPr rtlCol="0" anchor="ctr"/>
          <a:lstStyle/>
          <a:p/>
        </p:txBody>
      </p:sp>
      <p:sp>
        <p:nvSpPr>
          <p:cNvPr id="22" name="Oval 21"/>
          <p:cNvSpPr/>
          <p:nvPr/>
        </p:nvSpPr>
        <p:spPr>
          <a:xfrm>
            <a:off x="3431971" y="2633472"/>
            <a:ext cx="457200" cy="45720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6</a:t>
            </a:r>
          </a:p>
        </p:txBody>
      </p:sp>
      <p:sp>
        <p:nvSpPr>
          <p:cNvPr id="23" name="TextBox 22"/>
          <p:cNvSpPr txBox="1"/>
          <p:nvPr/>
        </p:nvSpPr>
        <p:spPr>
          <a:xfrm>
            <a:off x="3934891" y="2587752"/>
            <a:ext cx="1987219" cy="1097280"/>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262626"/>
                </a:solidFill>
                <a:latin typeface="Calibri"/>
              </a:rPr>
              <a:t>Yer altı suları</a:t>
            </a:r>
          </a:p>
        </p:txBody>
      </p:sp>
      <p:sp>
        <p:nvSpPr>
          <p:cNvPr id="24" name="Rounded Rectangle 23"/>
          <p:cNvSpPr/>
          <p:nvPr/>
        </p:nvSpPr>
        <p:spPr>
          <a:xfrm>
            <a:off x="6178142" y="2542032"/>
            <a:ext cx="2673019" cy="1188720"/>
          </a:xfrm>
          <a:prstGeom prst="roundRect">
            <a:avLst>
              <a:gd name="adj" fmla="val 10000"/>
            </a:avLst>
          </a:prstGeom>
          <a:solidFill>
            <a:srgbClr val="F0F0F0"/>
          </a:solidFill>
          <a:ln>
            <a:noFill/>
          </a:ln>
          <a:effectLst/>
        </p:spPr>
        <p:txBody>
          <a:bodyPr rtlCol="0" anchor="ctr"/>
          <a:lstStyle/>
          <a:p/>
        </p:txBody>
      </p:sp>
      <p:sp>
        <p:nvSpPr>
          <p:cNvPr id="25" name="Oval 24"/>
          <p:cNvSpPr/>
          <p:nvPr/>
        </p:nvSpPr>
        <p:spPr>
          <a:xfrm>
            <a:off x="6269582" y="2633472"/>
            <a:ext cx="457200" cy="45720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7</a:t>
            </a:r>
          </a:p>
        </p:txBody>
      </p:sp>
      <p:sp>
        <p:nvSpPr>
          <p:cNvPr id="26" name="TextBox 25"/>
          <p:cNvSpPr txBox="1"/>
          <p:nvPr/>
        </p:nvSpPr>
        <p:spPr>
          <a:xfrm>
            <a:off x="6772502" y="2587752"/>
            <a:ext cx="1987219" cy="1097280"/>
          </a:xfrm>
          <a:prstGeom prst="rect">
            <a:avLst/>
          </a:prstGeom>
          <a:noFill/>
        </p:spPr>
        <p:txBody>
          <a:bodyPr wrap="square" anchor="ctr" lIns="73152" rIns="73152" tIns="36576" bIns="36576">
            <a:noAutofit/>
          </a:bodyPr>
          <a:lstStyle/>
          <a:p>
            <a:pPr algn="l">
              <a:spcBef>
                <a:spcPts val="0"/>
              </a:spcBef>
              <a:spcAft>
                <a:spcPts val="0"/>
              </a:spcAft>
            </a:pPr>
            <a:r>
              <a:rPr lang="tr-TR" sz="1750" b="1" i="0">
                <a:solidFill>
                  <a:srgbClr val="262626"/>
                </a:solidFill>
                <a:latin typeface="Calibri"/>
              </a:rPr>
              <a:t>Canlıların hayati faaliyetlerini sürdürdüğü alanlar</a:t>
            </a:r>
          </a:p>
        </p:txBody>
      </p:sp>
      <p:sp>
        <p:nvSpPr>
          <p:cNvPr id="27" name="Rounded Rectangle 26"/>
          <p:cNvSpPr/>
          <p:nvPr/>
        </p:nvSpPr>
        <p:spPr>
          <a:xfrm>
            <a:off x="9015753" y="2542032"/>
            <a:ext cx="2673019" cy="1188720"/>
          </a:xfrm>
          <a:prstGeom prst="roundRect">
            <a:avLst>
              <a:gd name="adj" fmla="val 10000"/>
            </a:avLst>
          </a:prstGeom>
          <a:solidFill>
            <a:srgbClr val="F0F0F0"/>
          </a:solidFill>
          <a:ln>
            <a:noFill/>
          </a:ln>
          <a:effectLst/>
        </p:spPr>
        <p:txBody>
          <a:bodyPr rtlCol="0" anchor="ctr"/>
          <a:lstStyle/>
          <a:p/>
        </p:txBody>
      </p:sp>
      <p:sp>
        <p:nvSpPr>
          <p:cNvPr id="28" name="Oval 27"/>
          <p:cNvSpPr/>
          <p:nvPr/>
        </p:nvSpPr>
        <p:spPr>
          <a:xfrm>
            <a:off x="9107193" y="2633472"/>
            <a:ext cx="457200" cy="45720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8</a:t>
            </a:r>
          </a:p>
        </p:txBody>
      </p:sp>
      <p:sp>
        <p:nvSpPr>
          <p:cNvPr id="29" name="TextBox 28"/>
          <p:cNvSpPr txBox="1"/>
          <p:nvPr/>
        </p:nvSpPr>
        <p:spPr>
          <a:xfrm>
            <a:off x="9610113" y="2587752"/>
            <a:ext cx="1987219" cy="1097280"/>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262626"/>
                </a:solidFill>
                <a:latin typeface="Calibri"/>
              </a:rPr>
              <a:t>Donmuş topraklar</a:t>
            </a:r>
          </a:p>
        </p:txBody>
      </p:sp>
      <p:sp>
        <p:nvSpPr>
          <p:cNvPr id="30" name="Rounded Rectangle 29"/>
          <p:cNvSpPr/>
          <p:nvPr/>
        </p:nvSpPr>
        <p:spPr>
          <a:xfrm>
            <a:off x="502920" y="3867912"/>
            <a:ext cx="2673019" cy="1188720"/>
          </a:xfrm>
          <a:prstGeom prst="roundRect">
            <a:avLst>
              <a:gd name="adj" fmla="val 10000"/>
            </a:avLst>
          </a:prstGeom>
          <a:solidFill>
            <a:srgbClr val="F0F0F0"/>
          </a:solidFill>
          <a:ln>
            <a:noFill/>
          </a:ln>
          <a:effectLst/>
        </p:spPr>
        <p:txBody>
          <a:bodyPr rtlCol="0" anchor="ctr"/>
          <a:lstStyle/>
          <a:p/>
        </p:txBody>
      </p:sp>
      <p:sp>
        <p:nvSpPr>
          <p:cNvPr id="31" name="Oval 30"/>
          <p:cNvSpPr/>
          <p:nvPr/>
        </p:nvSpPr>
        <p:spPr>
          <a:xfrm>
            <a:off x="594360" y="3959352"/>
            <a:ext cx="457200" cy="45720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9</a:t>
            </a:r>
          </a:p>
        </p:txBody>
      </p:sp>
      <p:sp>
        <p:nvSpPr>
          <p:cNvPr id="32" name="TextBox 31"/>
          <p:cNvSpPr txBox="1"/>
          <p:nvPr/>
        </p:nvSpPr>
        <p:spPr>
          <a:xfrm>
            <a:off x="1097280" y="3913632"/>
            <a:ext cx="1987219" cy="1097280"/>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262626"/>
                </a:solidFill>
                <a:latin typeface="Calibri"/>
              </a:rPr>
              <a:t>Denizler</a:t>
            </a:r>
          </a:p>
        </p:txBody>
      </p:sp>
      <p:sp>
        <p:nvSpPr>
          <p:cNvPr id="33" name="Rounded Rectangle 32"/>
          <p:cNvSpPr/>
          <p:nvPr/>
        </p:nvSpPr>
        <p:spPr>
          <a:xfrm>
            <a:off x="3340531" y="3867912"/>
            <a:ext cx="2673019" cy="1188720"/>
          </a:xfrm>
          <a:prstGeom prst="roundRect">
            <a:avLst>
              <a:gd name="adj" fmla="val 10000"/>
            </a:avLst>
          </a:prstGeom>
          <a:solidFill>
            <a:srgbClr val="F0F0F0"/>
          </a:solidFill>
          <a:ln>
            <a:noFill/>
          </a:ln>
          <a:effectLst/>
        </p:spPr>
        <p:txBody>
          <a:bodyPr rtlCol="0" anchor="ctr"/>
          <a:lstStyle/>
          <a:p/>
        </p:txBody>
      </p:sp>
      <p:sp>
        <p:nvSpPr>
          <p:cNvPr id="34" name="Oval 33"/>
          <p:cNvSpPr/>
          <p:nvPr/>
        </p:nvSpPr>
        <p:spPr>
          <a:xfrm>
            <a:off x="3431971" y="3959352"/>
            <a:ext cx="457200" cy="45720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10</a:t>
            </a:r>
          </a:p>
        </p:txBody>
      </p:sp>
      <p:sp>
        <p:nvSpPr>
          <p:cNvPr id="35" name="TextBox 34"/>
          <p:cNvSpPr txBox="1"/>
          <p:nvPr/>
        </p:nvSpPr>
        <p:spPr>
          <a:xfrm>
            <a:off x="3934891" y="3913632"/>
            <a:ext cx="1987219" cy="1097280"/>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262626"/>
                </a:solidFill>
                <a:latin typeface="Calibri"/>
              </a:rPr>
              <a:t>Yer şekilleri</a:t>
            </a:r>
          </a:p>
        </p:txBody>
      </p:sp>
      <p:sp>
        <p:nvSpPr>
          <p:cNvPr id="36" name="Rounded Rectangle 35"/>
          <p:cNvSpPr/>
          <p:nvPr/>
        </p:nvSpPr>
        <p:spPr>
          <a:xfrm>
            <a:off x="6178142" y="3867912"/>
            <a:ext cx="2673019" cy="1188720"/>
          </a:xfrm>
          <a:prstGeom prst="roundRect">
            <a:avLst>
              <a:gd name="adj" fmla="val 10000"/>
            </a:avLst>
          </a:prstGeom>
          <a:solidFill>
            <a:srgbClr val="F0F0F0"/>
          </a:solidFill>
          <a:ln>
            <a:noFill/>
          </a:ln>
          <a:effectLst/>
        </p:spPr>
        <p:txBody>
          <a:bodyPr rtlCol="0" anchor="ctr"/>
          <a:lstStyle/>
          <a:p/>
        </p:txBody>
      </p:sp>
      <p:sp>
        <p:nvSpPr>
          <p:cNvPr id="37" name="Oval 36"/>
          <p:cNvSpPr/>
          <p:nvPr/>
        </p:nvSpPr>
        <p:spPr>
          <a:xfrm>
            <a:off x="6269582" y="3959352"/>
            <a:ext cx="457200" cy="45720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11</a:t>
            </a:r>
          </a:p>
        </p:txBody>
      </p:sp>
      <p:sp>
        <p:nvSpPr>
          <p:cNvPr id="38" name="TextBox 37"/>
          <p:cNvSpPr txBox="1"/>
          <p:nvPr/>
        </p:nvSpPr>
        <p:spPr>
          <a:xfrm>
            <a:off x="6772502" y="3913632"/>
            <a:ext cx="1987219" cy="1097280"/>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262626"/>
                </a:solidFill>
                <a:latin typeface="Calibri"/>
              </a:rPr>
              <a:t>Sürekli karla kaplı alanlar</a:t>
            </a:r>
          </a:p>
        </p:txBody>
      </p:sp>
      <p:sp>
        <p:nvSpPr>
          <p:cNvPr id="39" name="Rounded Rectangle 38"/>
          <p:cNvSpPr/>
          <p:nvPr/>
        </p:nvSpPr>
        <p:spPr>
          <a:xfrm>
            <a:off x="9015753" y="3867912"/>
            <a:ext cx="2673019" cy="1188720"/>
          </a:xfrm>
          <a:prstGeom prst="roundRect">
            <a:avLst>
              <a:gd name="adj" fmla="val 10000"/>
            </a:avLst>
          </a:prstGeom>
          <a:solidFill>
            <a:srgbClr val="F0F0F0"/>
          </a:solidFill>
          <a:ln>
            <a:noFill/>
          </a:ln>
          <a:effectLst/>
        </p:spPr>
        <p:txBody>
          <a:bodyPr rtlCol="0" anchor="ctr"/>
          <a:lstStyle/>
          <a:p/>
        </p:txBody>
      </p:sp>
      <p:sp>
        <p:nvSpPr>
          <p:cNvPr id="40" name="Oval 39"/>
          <p:cNvSpPr/>
          <p:nvPr/>
        </p:nvSpPr>
        <p:spPr>
          <a:xfrm>
            <a:off x="9107193" y="3959352"/>
            <a:ext cx="457200" cy="45720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12</a:t>
            </a:r>
          </a:p>
        </p:txBody>
      </p:sp>
      <p:sp>
        <p:nvSpPr>
          <p:cNvPr id="41" name="TextBox 40"/>
          <p:cNvSpPr txBox="1"/>
          <p:nvPr/>
        </p:nvSpPr>
        <p:spPr>
          <a:xfrm>
            <a:off x="9610113" y="3913632"/>
            <a:ext cx="1987219" cy="1097280"/>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262626"/>
                </a:solidFill>
                <a:latin typeface="Calibri"/>
              </a:rPr>
              <a:t>Akarsular</a:t>
            </a:r>
          </a:p>
        </p:txBody>
      </p:sp>
      <p:sp>
        <p:nvSpPr>
          <p:cNvPr id="42" name="Rounded Rectangle 41"/>
          <p:cNvSpPr/>
          <p:nvPr/>
        </p:nvSpPr>
        <p:spPr>
          <a:xfrm>
            <a:off x="502920" y="5239512"/>
            <a:ext cx="2103120" cy="502920"/>
          </a:xfrm>
          <a:prstGeom prst="roundRect">
            <a:avLst>
              <a:gd name="adj" fmla="val 50000"/>
            </a:avLst>
          </a:prstGeom>
          <a:solidFill>
            <a:srgbClr val="8D5B3A"/>
          </a:solidFill>
          <a:ln>
            <a:noFill/>
          </a:ln>
          <a:effectLst/>
        </p:spPr>
        <p:txBody>
          <a:bodyPr rtlCol="0" anchor="ctr" wrap="square" lIns="128016" rIns="128016" tIns="73152" bIns="73152">
            <a:noAutofit/>
          </a:bodyPr>
          <a:lstStyle/>
          <a:p>
            <a:pPr algn="ctr">
              <a:spcBef>
                <a:spcPts val="0"/>
              </a:spcBef>
              <a:spcAft>
                <a:spcPts val="0"/>
              </a:spcAft>
            </a:pPr>
            <a:r>
              <a:rPr lang="tr-TR" sz="1350" b="1" i="0">
                <a:solidFill>
                  <a:srgbClr val="FFFFFF"/>
                </a:solidFill>
                <a:latin typeface="Calibri"/>
              </a:rPr>
              <a:t>T = Taş küre</a:t>
            </a:r>
          </a:p>
        </p:txBody>
      </p:sp>
      <p:sp>
        <p:nvSpPr>
          <p:cNvPr id="43" name="Rounded Rectangle 42"/>
          <p:cNvSpPr/>
          <p:nvPr/>
        </p:nvSpPr>
        <p:spPr>
          <a:xfrm>
            <a:off x="2770632" y="5239512"/>
            <a:ext cx="2103120" cy="502920"/>
          </a:xfrm>
          <a:prstGeom prst="roundRect">
            <a:avLst>
              <a:gd name="adj" fmla="val 50000"/>
            </a:avLst>
          </a:prstGeom>
          <a:solidFill>
            <a:srgbClr val="4A9BD6"/>
          </a:solidFill>
          <a:ln>
            <a:noFill/>
          </a:ln>
          <a:effectLst/>
        </p:spPr>
        <p:txBody>
          <a:bodyPr rtlCol="0" anchor="ctr" wrap="square" lIns="128016" rIns="128016" tIns="73152" bIns="73152">
            <a:noAutofit/>
          </a:bodyPr>
          <a:lstStyle/>
          <a:p>
            <a:pPr algn="ctr">
              <a:spcBef>
                <a:spcPts val="0"/>
              </a:spcBef>
              <a:spcAft>
                <a:spcPts val="0"/>
              </a:spcAft>
            </a:pPr>
            <a:r>
              <a:rPr lang="tr-TR" sz="1350" b="1" i="0">
                <a:solidFill>
                  <a:srgbClr val="FFFFFF"/>
                </a:solidFill>
                <a:latin typeface="Calibri"/>
              </a:rPr>
              <a:t>H = Hava küre</a:t>
            </a:r>
          </a:p>
        </p:txBody>
      </p:sp>
      <p:sp>
        <p:nvSpPr>
          <p:cNvPr id="44" name="Rounded Rectangle 43"/>
          <p:cNvSpPr/>
          <p:nvPr/>
        </p:nvSpPr>
        <p:spPr>
          <a:xfrm>
            <a:off x="5038344" y="5239512"/>
            <a:ext cx="2103120" cy="502920"/>
          </a:xfrm>
          <a:prstGeom prst="roundRect">
            <a:avLst>
              <a:gd name="adj" fmla="val 50000"/>
            </a:avLst>
          </a:prstGeom>
          <a:solidFill>
            <a:srgbClr val="1E5A96"/>
          </a:solidFill>
          <a:ln>
            <a:noFill/>
          </a:ln>
          <a:effectLst/>
        </p:spPr>
        <p:txBody>
          <a:bodyPr rtlCol="0" anchor="ctr" wrap="square" lIns="128016" rIns="128016" tIns="73152" bIns="73152">
            <a:noAutofit/>
          </a:bodyPr>
          <a:lstStyle/>
          <a:p>
            <a:pPr algn="ctr">
              <a:spcBef>
                <a:spcPts val="0"/>
              </a:spcBef>
              <a:spcAft>
                <a:spcPts val="0"/>
              </a:spcAft>
            </a:pPr>
            <a:r>
              <a:rPr lang="tr-TR" sz="1350" b="1" i="0">
                <a:solidFill>
                  <a:srgbClr val="FFFFFF"/>
                </a:solidFill>
                <a:latin typeface="Calibri"/>
              </a:rPr>
              <a:t>S = Su küre</a:t>
            </a:r>
          </a:p>
        </p:txBody>
      </p:sp>
      <p:sp>
        <p:nvSpPr>
          <p:cNvPr id="45" name="Rounded Rectangle 44"/>
          <p:cNvSpPr/>
          <p:nvPr/>
        </p:nvSpPr>
        <p:spPr>
          <a:xfrm>
            <a:off x="7306056" y="5239512"/>
            <a:ext cx="2103120" cy="502920"/>
          </a:xfrm>
          <a:prstGeom prst="roundRect">
            <a:avLst>
              <a:gd name="adj" fmla="val 50000"/>
            </a:avLst>
          </a:prstGeom>
          <a:solidFill>
            <a:srgbClr val="6F9FB8"/>
          </a:solidFill>
          <a:ln>
            <a:noFill/>
          </a:ln>
          <a:effectLst/>
        </p:spPr>
        <p:txBody>
          <a:bodyPr rtlCol="0" anchor="ctr" wrap="square" lIns="128016" rIns="128016" tIns="73152" bIns="73152">
            <a:noAutofit/>
          </a:bodyPr>
          <a:lstStyle/>
          <a:p>
            <a:pPr algn="ctr">
              <a:spcBef>
                <a:spcPts val="0"/>
              </a:spcBef>
              <a:spcAft>
                <a:spcPts val="0"/>
              </a:spcAft>
            </a:pPr>
            <a:r>
              <a:rPr lang="tr-TR" sz="1350" b="1" i="0">
                <a:solidFill>
                  <a:srgbClr val="FFFFFF"/>
                </a:solidFill>
                <a:latin typeface="Calibri"/>
              </a:rPr>
              <a:t>B = Buz küre</a:t>
            </a:r>
          </a:p>
        </p:txBody>
      </p:sp>
      <p:sp>
        <p:nvSpPr>
          <p:cNvPr id="46" name="Rounded Rectangle 45"/>
          <p:cNvSpPr/>
          <p:nvPr/>
        </p:nvSpPr>
        <p:spPr>
          <a:xfrm>
            <a:off x="9573768" y="5239512"/>
            <a:ext cx="2103120" cy="502920"/>
          </a:xfrm>
          <a:prstGeom prst="roundRect">
            <a:avLst>
              <a:gd name="adj" fmla="val 50000"/>
            </a:avLst>
          </a:prstGeom>
          <a:solidFill>
            <a:srgbClr val="2E7D32"/>
          </a:solidFill>
          <a:ln>
            <a:noFill/>
          </a:ln>
          <a:effectLst/>
        </p:spPr>
        <p:txBody>
          <a:bodyPr rtlCol="0" anchor="ctr" wrap="square" lIns="128016" rIns="128016" tIns="73152" bIns="73152">
            <a:noAutofit/>
          </a:bodyPr>
          <a:lstStyle/>
          <a:p>
            <a:pPr algn="ctr">
              <a:spcBef>
                <a:spcPts val="0"/>
              </a:spcBef>
              <a:spcAft>
                <a:spcPts val="0"/>
              </a:spcAft>
            </a:pPr>
            <a:r>
              <a:rPr lang="tr-TR" sz="1350" b="1" i="0">
                <a:solidFill>
                  <a:srgbClr val="FFFFFF"/>
                </a:solidFill>
                <a:latin typeface="Calibri"/>
              </a:rPr>
              <a:t>Y = Yaşam küre</a:t>
            </a:r>
          </a:p>
        </p:txBody>
      </p:sp>
      <p:sp>
        <p:nvSpPr>
          <p:cNvPr id="47" name="TextBox 4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48" name="Rounded Rectangle 4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a:t>
            </a:r>
          </a:p>
        </p:txBody>
      </p:sp>
      <p:sp>
        <p:nvSpPr>
          <p:cNvPr id="49" name="TextBox 4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46 / 129</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Hangi küre? — cevaplar</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CEVAP</a:t>
            </a:r>
          </a:p>
        </p:txBody>
      </p:sp>
      <p:sp>
        <p:nvSpPr>
          <p:cNvPr id="6" name="Rounded Rectangle 5"/>
          <p:cNvSpPr/>
          <p:nvPr/>
        </p:nvSpPr>
        <p:spPr>
          <a:xfrm>
            <a:off x="502920" y="1216152"/>
            <a:ext cx="2673019" cy="1188720"/>
          </a:xfrm>
          <a:prstGeom prst="roundRect">
            <a:avLst>
              <a:gd name="adj" fmla="val 10000"/>
            </a:avLst>
          </a:prstGeom>
          <a:solidFill>
            <a:srgbClr val="8D5B3A"/>
          </a:solidFill>
          <a:ln>
            <a:noFill/>
          </a:ln>
          <a:effectLst/>
        </p:spPr>
        <p:txBody>
          <a:bodyPr rtlCol="0" anchor="ctr"/>
          <a:lstStyle/>
          <a:p/>
        </p:txBody>
      </p:sp>
      <p:sp>
        <p:nvSpPr>
          <p:cNvPr id="7" name="Oval 6"/>
          <p:cNvSpPr/>
          <p:nvPr/>
        </p:nvSpPr>
        <p:spPr>
          <a:xfrm>
            <a:off x="594360" y="1307592"/>
            <a:ext cx="457200" cy="457200"/>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1800" b="1" i="0">
                <a:solidFill>
                  <a:srgbClr val="8D5B3A"/>
                </a:solidFill>
                <a:latin typeface="Calibri"/>
              </a:rPr>
              <a:t>1</a:t>
            </a:r>
          </a:p>
        </p:txBody>
      </p:sp>
      <p:sp>
        <p:nvSpPr>
          <p:cNvPr id="8" name="TextBox 7"/>
          <p:cNvSpPr txBox="1"/>
          <p:nvPr/>
        </p:nvSpPr>
        <p:spPr>
          <a:xfrm>
            <a:off x="1097280" y="1261872"/>
            <a:ext cx="1987219" cy="749808"/>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FFFFFF"/>
                </a:solidFill>
                <a:latin typeface="Calibri"/>
              </a:rPr>
              <a:t>Kayaçlar</a:t>
            </a:r>
          </a:p>
        </p:txBody>
      </p:sp>
      <p:sp>
        <p:nvSpPr>
          <p:cNvPr id="9" name="TextBox 8"/>
          <p:cNvSpPr txBox="1"/>
          <p:nvPr/>
        </p:nvSpPr>
        <p:spPr>
          <a:xfrm>
            <a:off x="1097280" y="2020824"/>
            <a:ext cx="1987219" cy="329184"/>
          </a:xfrm>
          <a:prstGeom prst="rect">
            <a:avLst/>
          </a:prstGeom>
          <a:noFill/>
        </p:spPr>
        <p:txBody>
          <a:bodyPr wrap="square" anchor="t" lIns="73152" rIns="73152" tIns="36576" bIns="36576">
            <a:noAutofit/>
          </a:bodyPr>
          <a:lstStyle/>
          <a:p>
            <a:pPr algn="l">
              <a:spcBef>
                <a:spcPts val="0"/>
              </a:spcBef>
              <a:spcAft>
                <a:spcPts val="0"/>
              </a:spcAft>
            </a:pPr>
            <a:r>
              <a:rPr lang="tr-TR" sz="1500" b="0" i="1">
                <a:solidFill>
                  <a:srgbClr val="FFFFFF"/>
                </a:solidFill>
                <a:latin typeface="Calibri"/>
              </a:rPr>
              <a:t>Taş küre</a:t>
            </a:r>
          </a:p>
        </p:txBody>
      </p:sp>
      <p:sp>
        <p:nvSpPr>
          <p:cNvPr id="10" name="Rounded Rectangle 9"/>
          <p:cNvSpPr/>
          <p:nvPr/>
        </p:nvSpPr>
        <p:spPr>
          <a:xfrm>
            <a:off x="3340531" y="1216152"/>
            <a:ext cx="2673019" cy="1188720"/>
          </a:xfrm>
          <a:prstGeom prst="roundRect">
            <a:avLst>
              <a:gd name="adj" fmla="val 10000"/>
            </a:avLst>
          </a:prstGeom>
          <a:solidFill>
            <a:srgbClr val="6F9FB8"/>
          </a:solidFill>
          <a:ln>
            <a:noFill/>
          </a:ln>
          <a:effectLst/>
        </p:spPr>
        <p:txBody>
          <a:bodyPr rtlCol="0" anchor="ctr"/>
          <a:lstStyle/>
          <a:p/>
        </p:txBody>
      </p:sp>
      <p:sp>
        <p:nvSpPr>
          <p:cNvPr id="11" name="Oval 10"/>
          <p:cNvSpPr/>
          <p:nvPr/>
        </p:nvSpPr>
        <p:spPr>
          <a:xfrm>
            <a:off x="3431971" y="1307592"/>
            <a:ext cx="457200" cy="457200"/>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1800" b="1" i="0">
                <a:solidFill>
                  <a:srgbClr val="6F9FB8"/>
                </a:solidFill>
                <a:latin typeface="Calibri"/>
              </a:rPr>
              <a:t>2</a:t>
            </a:r>
          </a:p>
        </p:txBody>
      </p:sp>
      <p:sp>
        <p:nvSpPr>
          <p:cNvPr id="12" name="TextBox 11"/>
          <p:cNvSpPr txBox="1"/>
          <p:nvPr/>
        </p:nvSpPr>
        <p:spPr>
          <a:xfrm>
            <a:off x="3934891" y="1261872"/>
            <a:ext cx="1987219" cy="749808"/>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FFFFFF"/>
                </a:solidFill>
                <a:latin typeface="Calibri"/>
              </a:rPr>
              <a:t>Buzullar</a:t>
            </a:r>
          </a:p>
        </p:txBody>
      </p:sp>
      <p:sp>
        <p:nvSpPr>
          <p:cNvPr id="13" name="TextBox 12"/>
          <p:cNvSpPr txBox="1"/>
          <p:nvPr/>
        </p:nvSpPr>
        <p:spPr>
          <a:xfrm>
            <a:off x="3934891" y="2020824"/>
            <a:ext cx="1987219" cy="329184"/>
          </a:xfrm>
          <a:prstGeom prst="rect">
            <a:avLst/>
          </a:prstGeom>
          <a:noFill/>
        </p:spPr>
        <p:txBody>
          <a:bodyPr wrap="square" anchor="t" lIns="73152" rIns="73152" tIns="36576" bIns="36576">
            <a:noAutofit/>
          </a:bodyPr>
          <a:lstStyle/>
          <a:p>
            <a:pPr algn="l">
              <a:spcBef>
                <a:spcPts val="0"/>
              </a:spcBef>
              <a:spcAft>
                <a:spcPts val="0"/>
              </a:spcAft>
            </a:pPr>
            <a:r>
              <a:rPr lang="tr-TR" sz="1500" b="0" i="1">
                <a:solidFill>
                  <a:srgbClr val="FFFFFF"/>
                </a:solidFill>
                <a:latin typeface="Calibri"/>
              </a:rPr>
              <a:t>Buz küre</a:t>
            </a:r>
          </a:p>
        </p:txBody>
      </p:sp>
      <p:sp>
        <p:nvSpPr>
          <p:cNvPr id="14" name="Rounded Rectangle 13"/>
          <p:cNvSpPr/>
          <p:nvPr/>
        </p:nvSpPr>
        <p:spPr>
          <a:xfrm>
            <a:off x="6178142" y="1216152"/>
            <a:ext cx="2673019" cy="1188720"/>
          </a:xfrm>
          <a:prstGeom prst="roundRect">
            <a:avLst>
              <a:gd name="adj" fmla="val 10000"/>
            </a:avLst>
          </a:prstGeom>
          <a:solidFill>
            <a:srgbClr val="4A9BD6"/>
          </a:solidFill>
          <a:ln>
            <a:noFill/>
          </a:ln>
          <a:effectLst/>
        </p:spPr>
        <p:txBody>
          <a:bodyPr rtlCol="0" anchor="ctr"/>
          <a:lstStyle/>
          <a:p/>
        </p:txBody>
      </p:sp>
      <p:sp>
        <p:nvSpPr>
          <p:cNvPr id="15" name="Oval 14"/>
          <p:cNvSpPr/>
          <p:nvPr/>
        </p:nvSpPr>
        <p:spPr>
          <a:xfrm>
            <a:off x="6269582" y="1307592"/>
            <a:ext cx="457200" cy="457200"/>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1800" b="1" i="0">
                <a:solidFill>
                  <a:srgbClr val="4A9BD6"/>
                </a:solidFill>
                <a:latin typeface="Calibri"/>
              </a:rPr>
              <a:t>3</a:t>
            </a:r>
          </a:p>
        </p:txBody>
      </p:sp>
      <p:sp>
        <p:nvSpPr>
          <p:cNvPr id="16" name="TextBox 15"/>
          <p:cNvSpPr txBox="1"/>
          <p:nvPr/>
        </p:nvSpPr>
        <p:spPr>
          <a:xfrm>
            <a:off x="6772502" y="1261872"/>
            <a:ext cx="1987219" cy="749808"/>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FFFFFF"/>
                </a:solidFill>
                <a:latin typeface="Calibri"/>
              </a:rPr>
              <a:t>Gazlar</a:t>
            </a:r>
          </a:p>
        </p:txBody>
      </p:sp>
      <p:sp>
        <p:nvSpPr>
          <p:cNvPr id="17" name="TextBox 16"/>
          <p:cNvSpPr txBox="1"/>
          <p:nvPr/>
        </p:nvSpPr>
        <p:spPr>
          <a:xfrm>
            <a:off x="6772502" y="2020824"/>
            <a:ext cx="1987219" cy="329184"/>
          </a:xfrm>
          <a:prstGeom prst="rect">
            <a:avLst/>
          </a:prstGeom>
          <a:noFill/>
        </p:spPr>
        <p:txBody>
          <a:bodyPr wrap="square" anchor="t" lIns="73152" rIns="73152" tIns="36576" bIns="36576">
            <a:noAutofit/>
          </a:bodyPr>
          <a:lstStyle/>
          <a:p>
            <a:pPr algn="l">
              <a:spcBef>
                <a:spcPts val="0"/>
              </a:spcBef>
              <a:spcAft>
                <a:spcPts val="0"/>
              </a:spcAft>
            </a:pPr>
            <a:r>
              <a:rPr lang="tr-TR" sz="1500" b="0" i="1">
                <a:solidFill>
                  <a:srgbClr val="FFFFFF"/>
                </a:solidFill>
                <a:latin typeface="Calibri"/>
              </a:rPr>
              <a:t>Hava küre</a:t>
            </a:r>
          </a:p>
        </p:txBody>
      </p:sp>
      <p:sp>
        <p:nvSpPr>
          <p:cNvPr id="18" name="Rounded Rectangle 17"/>
          <p:cNvSpPr/>
          <p:nvPr/>
        </p:nvSpPr>
        <p:spPr>
          <a:xfrm>
            <a:off x="9015753" y="1216152"/>
            <a:ext cx="2673019" cy="1188720"/>
          </a:xfrm>
          <a:prstGeom prst="roundRect">
            <a:avLst>
              <a:gd name="adj" fmla="val 10000"/>
            </a:avLst>
          </a:prstGeom>
          <a:solidFill>
            <a:srgbClr val="1E5A96"/>
          </a:solidFill>
          <a:ln>
            <a:noFill/>
          </a:ln>
          <a:effectLst/>
        </p:spPr>
        <p:txBody>
          <a:bodyPr rtlCol="0" anchor="ctr"/>
          <a:lstStyle/>
          <a:p/>
        </p:txBody>
      </p:sp>
      <p:sp>
        <p:nvSpPr>
          <p:cNvPr id="19" name="Oval 18"/>
          <p:cNvSpPr/>
          <p:nvPr/>
        </p:nvSpPr>
        <p:spPr>
          <a:xfrm>
            <a:off x="9107193" y="1307592"/>
            <a:ext cx="457200" cy="457200"/>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1800" b="1" i="0">
                <a:solidFill>
                  <a:srgbClr val="1E5A96"/>
                </a:solidFill>
                <a:latin typeface="Calibri"/>
              </a:rPr>
              <a:t>4</a:t>
            </a:r>
          </a:p>
        </p:txBody>
      </p:sp>
      <p:sp>
        <p:nvSpPr>
          <p:cNvPr id="20" name="TextBox 19"/>
          <p:cNvSpPr txBox="1"/>
          <p:nvPr/>
        </p:nvSpPr>
        <p:spPr>
          <a:xfrm>
            <a:off x="9610113" y="1261872"/>
            <a:ext cx="1987219" cy="749808"/>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FFFFFF"/>
                </a:solidFill>
                <a:latin typeface="Calibri"/>
              </a:rPr>
              <a:t>Göller</a:t>
            </a:r>
          </a:p>
        </p:txBody>
      </p:sp>
      <p:sp>
        <p:nvSpPr>
          <p:cNvPr id="21" name="TextBox 20"/>
          <p:cNvSpPr txBox="1"/>
          <p:nvPr/>
        </p:nvSpPr>
        <p:spPr>
          <a:xfrm>
            <a:off x="9610113" y="2020824"/>
            <a:ext cx="1987219" cy="329184"/>
          </a:xfrm>
          <a:prstGeom prst="rect">
            <a:avLst/>
          </a:prstGeom>
          <a:noFill/>
        </p:spPr>
        <p:txBody>
          <a:bodyPr wrap="square" anchor="t" lIns="73152" rIns="73152" tIns="36576" bIns="36576">
            <a:noAutofit/>
          </a:bodyPr>
          <a:lstStyle/>
          <a:p>
            <a:pPr algn="l">
              <a:spcBef>
                <a:spcPts val="0"/>
              </a:spcBef>
              <a:spcAft>
                <a:spcPts val="0"/>
              </a:spcAft>
            </a:pPr>
            <a:r>
              <a:rPr lang="tr-TR" sz="1500" b="0" i="1">
                <a:solidFill>
                  <a:srgbClr val="FFFFFF"/>
                </a:solidFill>
                <a:latin typeface="Calibri"/>
              </a:rPr>
              <a:t>Su küre</a:t>
            </a:r>
          </a:p>
        </p:txBody>
      </p:sp>
      <p:sp>
        <p:nvSpPr>
          <p:cNvPr id="22" name="Rounded Rectangle 21"/>
          <p:cNvSpPr/>
          <p:nvPr/>
        </p:nvSpPr>
        <p:spPr>
          <a:xfrm>
            <a:off x="502920" y="2542032"/>
            <a:ext cx="2673019" cy="1188720"/>
          </a:xfrm>
          <a:prstGeom prst="roundRect">
            <a:avLst>
              <a:gd name="adj" fmla="val 10000"/>
            </a:avLst>
          </a:prstGeom>
          <a:solidFill>
            <a:srgbClr val="8D5B3A"/>
          </a:solidFill>
          <a:ln>
            <a:noFill/>
          </a:ln>
          <a:effectLst/>
        </p:spPr>
        <p:txBody>
          <a:bodyPr rtlCol="0" anchor="ctr"/>
          <a:lstStyle/>
          <a:p/>
        </p:txBody>
      </p:sp>
      <p:sp>
        <p:nvSpPr>
          <p:cNvPr id="23" name="Oval 22"/>
          <p:cNvSpPr/>
          <p:nvPr/>
        </p:nvSpPr>
        <p:spPr>
          <a:xfrm>
            <a:off x="594360" y="2633472"/>
            <a:ext cx="457200" cy="457200"/>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1800" b="1" i="0">
                <a:solidFill>
                  <a:srgbClr val="8D5B3A"/>
                </a:solidFill>
                <a:latin typeface="Calibri"/>
              </a:rPr>
              <a:t>5</a:t>
            </a:r>
          </a:p>
        </p:txBody>
      </p:sp>
      <p:sp>
        <p:nvSpPr>
          <p:cNvPr id="24" name="TextBox 23"/>
          <p:cNvSpPr txBox="1"/>
          <p:nvPr/>
        </p:nvSpPr>
        <p:spPr>
          <a:xfrm>
            <a:off x="1097280" y="2587752"/>
            <a:ext cx="1987219" cy="749808"/>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FFFFFF"/>
                </a:solidFill>
                <a:latin typeface="Calibri"/>
              </a:rPr>
              <a:t>Topraklar</a:t>
            </a:r>
          </a:p>
        </p:txBody>
      </p:sp>
      <p:sp>
        <p:nvSpPr>
          <p:cNvPr id="25" name="TextBox 24"/>
          <p:cNvSpPr txBox="1"/>
          <p:nvPr/>
        </p:nvSpPr>
        <p:spPr>
          <a:xfrm>
            <a:off x="1097280" y="3346704"/>
            <a:ext cx="1987219" cy="329184"/>
          </a:xfrm>
          <a:prstGeom prst="rect">
            <a:avLst/>
          </a:prstGeom>
          <a:noFill/>
        </p:spPr>
        <p:txBody>
          <a:bodyPr wrap="square" anchor="t" lIns="73152" rIns="73152" tIns="36576" bIns="36576">
            <a:noAutofit/>
          </a:bodyPr>
          <a:lstStyle/>
          <a:p>
            <a:pPr algn="l">
              <a:spcBef>
                <a:spcPts val="0"/>
              </a:spcBef>
              <a:spcAft>
                <a:spcPts val="0"/>
              </a:spcAft>
            </a:pPr>
            <a:r>
              <a:rPr lang="tr-TR" sz="1500" b="0" i="1">
                <a:solidFill>
                  <a:srgbClr val="FFFFFF"/>
                </a:solidFill>
                <a:latin typeface="Calibri"/>
              </a:rPr>
              <a:t>Taş küre</a:t>
            </a:r>
          </a:p>
        </p:txBody>
      </p:sp>
      <p:sp>
        <p:nvSpPr>
          <p:cNvPr id="26" name="Rounded Rectangle 25"/>
          <p:cNvSpPr/>
          <p:nvPr/>
        </p:nvSpPr>
        <p:spPr>
          <a:xfrm>
            <a:off x="3340531" y="2542032"/>
            <a:ext cx="2673019" cy="1188720"/>
          </a:xfrm>
          <a:prstGeom prst="roundRect">
            <a:avLst>
              <a:gd name="adj" fmla="val 10000"/>
            </a:avLst>
          </a:prstGeom>
          <a:solidFill>
            <a:srgbClr val="1E5A96"/>
          </a:solidFill>
          <a:ln>
            <a:noFill/>
          </a:ln>
          <a:effectLst/>
        </p:spPr>
        <p:txBody>
          <a:bodyPr rtlCol="0" anchor="ctr"/>
          <a:lstStyle/>
          <a:p/>
        </p:txBody>
      </p:sp>
      <p:sp>
        <p:nvSpPr>
          <p:cNvPr id="27" name="Oval 26"/>
          <p:cNvSpPr/>
          <p:nvPr/>
        </p:nvSpPr>
        <p:spPr>
          <a:xfrm>
            <a:off x="3431971" y="2633472"/>
            <a:ext cx="457200" cy="457200"/>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1800" b="1" i="0">
                <a:solidFill>
                  <a:srgbClr val="1E5A96"/>
                </a:solidFill>
                <a:latin typeface="Calibri"/>
              </a:rPr>
              <a:t>6</a:t>
            </a:r>
          </a:p>
        </p:txBody>
      </p:sp>
      <p:sp>
        <p:nvSpPr>
          <p:cNvPr id="28" name="TextBox 27"/>
          <p:cNvSpPr txBox="1"/>
          <p:nvPr/>
        </p:nvSpPr>
        <p:spPr>
          <a:xfrm>
            <a:off x="3934891" y="2587752"/>
            <a:ext cx="1987219" cy="749808"/>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FFFFFF"/>
                </a:solidFill>
                <a:latin typeface="Calibri"/>
              </a:rPr>
              <a:t>Yer altı suları</a:t>
            </a:r>
          </a:p>
        </p:txBody>
      </p:sp>
      <p:sp>
        <p:nvSpPr>
          <p:cNvPr id="29" name="TextBox 28"/>
          <p:cNvSpPr txBox="1"/>
          <p:nvPr/>
        </p:nvSpPr>
        <p:spPr>
          <a:xfrm>
            <a:off x="3934891" y="3346704"/>
            <a:ext cx="1987219" cy="329184"/>
          </a:xfrm>
          <a:prstGeom prst="rect">
            <a:avLst/>
          </a:prstGeom>
          <a:noFill/>
        </p:spPr>
        <p:txBody>
          <a:bodyPr wrap="square" anchor="t" lIns="73152" rIns="73152" tIns="36576" bIns="36576">
            <a:noAutofit/>
          </a:bodyPr>
          <a:lstStyle/>
          <a:p>
            <a:pPr algn="l">
              <a:spcBef>
                <a:spcPts val="0"/>
              </a:spcBef>
              <a:spcAft>
                <a:spcPts val="0"/>
              </a:spcAft>
            </a:pPr>
            <a:r>
              <a:rPr lang="tr-TR" sz="1500" b="0" i="1">
                <a:solidFill>
                  <a:srgbClr val="FFFFFF"/>
                </a:solidFill>
                <a:latin typeface="Calibri"/>
              </a:rPr>
              <a:t>Su küre</a:t>
            </a:r>
          </a:p>
        </p:txBody>
      </p:sp>
      <p:sp>
        <p:nvSpPr>
          <p:cNvPr id="30" name="Rounded Rectangle 29"/>
          <p:cNvSpPr/>
          <p:nvPr/>
        </p:nvSpPr>
        <p:spPr>
          <a:xfrm>
            <a:off x="6178142" y="2542032"/>
            <a:ext cx="2673019" cy="1188720"/>
          </a:xfrm>
          <a:prstGeom prst="roundRect">
            <a:avLst>
              <a:gd name="adj" fmla="val 10000"/>
            </a:avLst>
          </a:prstGeom>
          <a:solidFill>
            <a:srgbClr val="2E7D32"/>
          </a:solidFill>
          <a:ln>
            <a:noFill/>
          </a:ln>
          <a:effectLst/>
        </p:spPr>
        <p:txBody>
          <a:bodyPr rtlCol="0" anchor="ctr"/>
          <a:lstStyle/>
          <a:p/>
        </p:txBody>
      </p:sp>
      <p:sp>
        <p:nvSpPr>
          <p:cNvPr id="31" name="Oval 30"/>
          <p:cNvSpPr/>
          <p:nvPr/>
        </p:nvSpPr>
        <p:spPr>
          <a:xfrm>
            <a:off x="6269582" y="2633472"/>
            <a:ext cx="457200" cy="457200"/>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1800" b="1" i="0">
                <a:solidFill>
                  <a:srgbClr val="2E7D32"/>
                </a:solidFill>
                <a:latin typeface="Calibri"/>
              </a:rPr>
              <a:t>7</a:t>
            </a:r>
          </a:p>
        </p:txBody>
      </p:sp>
      <p:sp>
        <p:nvSpPr>
          <p:cNvPr id="32" name="TextBox 31"/>
          <p:cNvSpPr txBox="1"/>
          <p:nvPr/>
        </p:nvSpPr>
        <p:spPr>
          <a:xfrm>
            <a:off x="6772502" y="2587752"/>
            <a:ext cx="1987219" cy="749808"/>
          </a:xfrm>
          <a:prstGeom prst="rect">
            <a:avLst/>
          </a:prstGeom>
          <a:noFill/>
        </p:spPr>
        <p:txBody>
          <a:bodyPr wrap="square" anchor="ctr" lIns="73152" rIns="73152" tIns="36576" bIns="36576">
            <a:noAutofit/>
          </a:bodyPr>
          <a:lstStyle/>
          <a:p>
            <a:pPr algn="l">
              <a:spcBef>
                <a:spcPts val="0"/>
              </a:spcBef>
              <a:spcAft>
                <a:spcPts val="0"/>
              </a:spcAft>
            </a:pPr>
            <a:r>
              <a:rPr lang="tr-TR" sz="1450" b="1" i="0">
                <a:solidFill>
                  <a:srgbClr val="FFFFFF"/>
                </a:solidFill>
                <a:latin typeface="Calibri"/>
              </a:rPr>
              <a:t>Canlıların hayati faaliyetlerini sürdürdüğü alanlar</a:t>
            </a:r>
          </a:p>
        </p:txBody>
      </p:sp>
      <p:sp>
        <p:nvSpPr>
          <p:cNvPr id="33" name="TextBox 32"/>
          <p:cNvSpPr txBox="1"/>
          <p:nvPr/>
        </p:nvSpPr>
        <p:spPr>
          <a:xfrm>
            <a:off x="6772502" y="3346704"/>
            <a:ext cx="1987219" cy="329184"/>
          </a:xfrm>
          <a:prstGeom prst="rect">
            <a:avLst/>
          </a:prstGeom>
          <a:noFill/>
        </p:spPr>
        <p:txBody>
          <a:bodyPr wrap="square" anchor="t" lIns="73152" rIns="73152" tIns="36576" bIns="36576">
            <a:noAutofit/>
          </a:bodyPr>
          <a:lstStyle/>
          <a:p>
            <a:pPr algn="l">
              <a:spcBef>
                <a:spcPts val="0"/>
              </a:spcBef>
              <a:spcAft>
                <a:spcPts val="0"/>
              </a:spcAft>
            </a:pPr>
            <a:r>
              <a:rPr lang="tr-TR" sz="1500" b="0" i="1">
                <a:solidFill>
                  <a:srgbClr val="FFFFFF"/>
                </a:solidFill>
                <a:latin typeface="Calibri"/>
              </a:rPr>
              <a:t>Yaşam küre</a:t>
            </a:r>
          </a:p>
        </p:txBody>
      </p:sp>
      <p:sp>
        <p:nvSpPr>
          <p:cNvPr id="34" name="Rounded Rectangle 33"/>
          <p:cNvSpPr/>
          <p:nvPr/>
        </p:nvSpPr>
        <p:spPr>
          <a:xfrm>
            <a:off x="9015753" y="2542032"/>
            <a:ext cx="2673019" cy="1188720"/>
          </a:xfrm>
          <a:prstGeom prst="roundRect">
            <a:avLst>
              <a:gd name="adj" fmla="val 10000"/>
            </a:avLst>
          </a:prstGeom>
          <a:solidFill>
            <a:srgbClr val="6F9FB8"/>
          </a:solidFill>
          <a:ln>
            <a:noFill/>
          </a:ln>
          <a:effectLst/>
        </p:spPr>
        <p:txBody>
          <a:bodyPr rtlCol="0" anchor="ctr"/>
          <a:lstStyle/>
          <a:p/>
        </p:txBody>
      </p:sp>
      <p:sp>
        <p:nvSpPr>
          <p:cNvPr id="35" name="Oval 34"/>
          <p:cNvSpPr/>
          <p:nvPr/>
        </p:nvSpPr>
        <p:spPr>
          <a:xfrm>
            <a:off x="9107193" y="2633472"/>
            <a:ext cx="457200" cy="457200"/>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1800" b="1" i="0">
                <a:solidFill>
                  <a:srgbClr val="6F9FB8"/>
                </a:solidFill>
                <a:latin typeface="Calibri"/>
              </a:rPr>
              <a:t>8</a:t>
            </a:r>
          </a:p>
        </p:txBody>
      </p:sp>
      <p:sp>
        <p:nvSpPr>
          <p:cNvPr id="36" name="TextBox 35"/>
          <p:cNvSpPr txBox="1"/>
          <p:nvPr/>
        </p:nvSpPr>
        <p:spPr>
          <a:xfrm>
            <a:off x="9610113" y="2587752"/>
            <a:ext cx="1987219" cy="749808"/>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FFFFFF"/>
                </a:solidFill>
                <a:latin typeface="Calibri"/>
              </a:rPr>
              <a:t>Donmuş topraklar</a:t>
            </a:r>
          </a:p>
        </p:txBody>
      </p:sp>
      <p:sp>
        <p:nvSpPr>
          <p:cNvPr id="37" name="TextBox 36"/>
          <p:cNvSpPr txBox="1"/>
          <p:nvPr/>
        </p:nvSpPr>
        <p:spPr>
          <a:xfrm>
            <a:off x="9610113" y="3346704"/>
            <a:ext cx="1987219" cy="329184"/>
          </a:xfrm>
          <a:prstGeom prst="rect">
            <a:avLst/>
          </a:prstGeom>
          <a:noFill/>
        </p:spPr>
        <p:txBody>
          <a:bodyPr wrap="square" anchor="t" lIns="73152" rIns="73152" tIns="36576" bIns="36576">
            <a:noAutofit/>
          </a:bodyPr>
          <a:lstStyle/>
          <a:p>
            <a:pPr algn="l">
              <a:spcBef>
                <a:spcPts val="0"/>
              </a:spcBef>
              <a:spcAft>
                <a:spcPts val="0"/>
              </a:spcAft>
            </a:pPr>
            <a:r>
              <a:rPr lang="tr-TR" sz="1500" b="0" i="1">
                <a:solidFill>
                  <a:srgbClr val="FFFFFF"/>
                </a:solidFill>
                <a:latin typeface="Calibri"/>
              </a:rPr>
              <a:t>Buz küre</a:t>
            </a:r>
          </a:p>
        </p:txBody>
      </p:sp>
      <p:sp>
        <p:nvSpPr>
          <p:cNvPr id="38" name="Rounded Rectangle 37"/>
          <p:cNvSpPr/>
          <p:nvPr/>
        </p:nvSpPr>
        <p:spPr>
          <a:xfrm>
            <a:off x="502920" y="3867912"/>
            <a:ext cx="2673019" cy="1188720"/>
          </a:xfrm>
          <a:prstGeom prst="roundRect">
            <a:avLst>
              <a:gd name="adj" fmla="val 10000"/>
            </a:avLst>
          </a:prstGeom>
          <a:solidFill>
            <a:srgbClr val="1E5A96"/>
          </a:solidFill>
          <a:ln>
            <a:noFill/>
          </a:ln>
          <a:effectLst/>
        </p:spPr>
        <p:txBody>
          <a:bodyPr rtlCol="0" anchor="ctr"/>
          <a:lstStyle/>
          <a:p/>
        </p:txBody>
      </p:sp>
      <p:sp>
        <p:nvSpPr>
          <p:cNvPr id="39" name="Oval 38"/>
          <p:cNvSpPr/>
          <p:nvPr/>
        </p:nvSpPr>
        <p:spPr>
          <a:xfrm>
            <a:off x="594360" y="3959352"/>
            <a:ext cx="457200" cy="457200"/>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1800" b="1" i="0">
                <a:solidFill>
                  <a:srgbClr val="1E5A96"/>
                </a:solidFill>
                <a:latin typeface="Calibri"/>
              </a:rPr>
              <a:t>9</a:t>
            </a:r>
          </a:p>
        </p:txBody>
      </p:sp>
      <p:sp>
        <p:nvSpPr>
          <p:cNvPr id="40" name="TextBox 39"/>
          <p:cNvSpPr txBox="1"/>
          <p:nvPr/>
        </p:nvSpPr>
        <p:spPr>
          <a:xfrm>
            <a:off x="1097280" y="3913632"/>
            <a:ext cx="1987219" cy="749808"/>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FFFFFF"/>
                </a:solidFill>
                <a:latin typeface="Calibri"/>
              </a:rPr>
              <a:t>Denizler</a:t>
            </a:r>
          </a:p>
        </p:txBody>
      </p:sp>
      <p:sp>
        <p:nvSpPr>
          <p:cNvPr id="41" name="TextBox 40"/>
          <p:cNvSpPr txBox="1"/>
          <p:nvPr/>
        </p:nvSpPr>
        <p:spPr>
          <a:xfrm>
            <a:off x="1097280" y="4672584"/>
            <a:ext cx="1987219" cy="329184"/>
          </a:xfrm>
          <a:prstGeom prst="rect">
            <a:avLst/>
          </a:prstGeom>
          <a:noFill/>
        </p:spPr>
        <p:txBody>
          <a:bodyPr wrap="square" anchor="t" lIns="73152" rIns="73152" tIns="36576" bIns="36576">
            <a:noAutofit/>
          </a:bodyPr>
          <a:lstStyle/>
          <a:p>
            <a:pPr algn="l">
              <a:spcBef>
                <a:spcPts val="0"/>
              </a:spcBef>
              <a:spcAft>
                <a:spcPts val="0"/>
              </a:spcAft>
            </a:pPr>
            <a:r>
              <a:rPr lang="tr-TR" sz="1500" b="0" i="1">
                <a:solidFill>
                  <a:srgbClr val="FFFFFF"/>
                </a:solidFill>
                <a:latin typeface="Calibri"/>
              </a:rPr>
              <a:t>Su küre</a:t>
            </a:r>
          </a:p>
        </p:txBody>
      </p:sp>
      <p:sp>
        <p:nvSpPr>
          <p:cNvPr id="42" name="Rounded Rectangle 41"/>
          <p:cNvSpPr/>
          <p:nvPr/>
        </p:nvSpPr>
        <p:spPr>
          <a:xfrm>
            <a:off x="3340531" y="3867912"/>
            <a:ext cx="2673019" cy="1188720"/>
          </a:xfrm>
          <a:prstGeom prst="roundRect">
            <a:avLst>
              <a:gd name="adj" fmla="val 10000"/>
            </a:avLst>
          </a:prstGeom>
          <a:solidFill>
            <a:srgbClr val="8D5B3A"/>
          </a:solidFill>
          <a:ln>
            <a:noFill/>
          </a:ln>
          <a:effectLst/>
        </p:spPr>
        <p:txBody>
          <a:bodyPr rtlCol="0" anchor="ctr"/>
          <a:lstStyle/>
          <a:p/>
        </p:txBody>
      </p:sp>
      <p:sp>
        <p:nvSpPr>
          <p:cNvPr id="43" name="Oval 42"/>
          <p:cNvSpPr/>
          <p:nvPr/>
        </p:nvSpPr>
        <p:spPr>
          <a:xfrm>
            <a:off x="3431971" y="3959352"/>
            <a:ext cx="457200" cy="457200"/>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1800" b="1" i="0">
                <a:solidFill>
                  <a:srgbClr val="8D5B3A"/>
                </a:solidFill>
                <a:latin typeface="Calibri"/>
              </a:rPr>
              <a:t>10</a:t>
            </a:r>
          </a:p>
        </p:txBody>
      </p:sp>
      <p:sp>
        <p:nvSpPr>
          <p:cNvPr id="44" name="TextBox 43"/>
          <p:cNvSpPr txBox="1"/>
          <p:nvPr/>
        </p:nvSpPr>
        <p:spPr>
          <a:xfrm>
            <a:off x="3934891" y="3913632"/>
            <a:ext cx="1987219" cy="749808"/>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FFFFFF"/>
                </a:solidFill>
                <a:latin typeface="Calibri"/>
              </a:rPr>
              <a:t>Yer şekilleri</a:t>
            </a:r>
          </a:p>
        </p:txBody>
      </p:sp>
      <p:sp>
        <p:nvSpPr>
          <p:cNvPr id="45" name="TextBox 44"/>
          <p:cNvSpPr txBox="1"/>
          <p:nvPr/>
        </p:nvSpPr>
        <p:spPr>
          <a:xfrm>
            <a:off x="3934891" y="4672584"/>
            <a:ext cx="1987219" cy="329184"/>
          </a:xfrm>
          <a:prstGeom prst="rect">
            <a:avLst/>
          </a:prstGeom>
          <a:noFill/>
        </p:spPr>
        <p:txBody>
          <a:bodyPr wrap="square" anchor="t" lIns="73152" rIns="73152" tIns="36576" bIns="36576">
            <a:noAutofit/>
          </a:bodyPr>
          <a:lstStyle/>
          <a:p>
            <a:pPr algn="l">
              <a:spcBef>
                <a:spcPts val="0"/>
              </a:spcBef>
              <a:spcAft>
                <a:spcPts val="0"/>
              </a:spcAft>
            </a:pPr>
            <a:r>
              <a:rPr lang="tr-TR" sz="1500" b="0" i="1">
                <a:solidFill>
                  <a:srgbClr val="FFFFFF"/>
                </a:solidFill>
                <a:latin typeface="Calibri"/>
              </a:rPr>
              <a:t>Taş küre</a:t>
            </a:r>
          </a:p>
        </p:txBody>
      </p:sp>
      <p:sp>
        <p:nvSpPr>
          <p:cNvPr id="46" name="Rounded Rectangle 45"/>
          <p:cNvSpPr/>
          <p:nvPr/>
        </p:nvSpPr>
        <p:spPr>
          <a:xfrm>
            <a:off x="6178142" y="3867912"/>
            <a:ext cx="2673019" cy="1188720"/>
          </a:xfrm>
          <a:prstGeom prst="roundRect">
            <a:avLst>
              <a:gd name="adj" fmla="val 10000"/>
            </a:avLst>
          </a:prstGeom>
          <a:solidFill>
            <a:srgbClr val="6F9FB8"/>
          </a:solidFill>
          <a:ln>
            <a:noFill/>
          </a:ln>
          <a:effectLst/>
        </p:spPr>
        <p:txBody>
          <a:bodyPr rtlCol="0" anchor="ctr"/>
          <a:lstStyle/>
          <a:p/>
        </p:txBody>
      </p:sp>
      <p:sp>
        <p:nvSpPr>
          <p:cNvPr id="47" name="Oval 46"/>
          <p:cNvSpPr/>
          <p:nvPr/>
        </p:nvSpPr>
        <p:spPr>
          <a:xfrm>
            <a:off x="6269582" y="3959352"/>
            <a:ext cx="457200" cy="457200"/>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1800" b="1" i="0">
                <a:solidFill>
                  <a:srgbClr val="6F9FB8"/>
                </a:solidFill>
                <a:latin typeface="Calibri"/>
              </a:rPr>
              <a:t>11</a:t>
            </a:r>
          </a:p>
        </p:txBody>
      </p:sp>
      <p:sp>
        <p:nvSpPr>
          <p:cNvPr id="48" name="TextBox 47"/>
          <p:cNvSpPr txBox="1"/>
          <p:nvPr/>
        </p:nvSpPr>
        <p:spPr>
          <a:xfrm>
            <a:off x="6772502" y="3913632"/>
            <a:ext cx="1987219" cy="749808"/>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FFFFFF"/>
                </a:solidFill>
                <a:latin typeface="Calibri"/>
              </a:rPr>
              <a:t>Sürekli karla kaplı alanlar</a:t>
            </a:r>
          </a:p>
        </p:txBody>
      </p:sp>
      <p:sp>
        <p:nvSpPr>
          <p:cNvPr id="49" name="TextBox 48"/>
          <p:cNvSpPr txBox="1"/>
          <p:nvPr/>
        </p:nvSpPr>
        <p:spPr>
          <a:xfrm>
            <a:off x="6772502" y="4672584"/>
            <a:ext cx="1987219" cy="329184"/>
          </a:xfrm>
          <a:prstGeom prst="rect">
            <a:avLst/>
          </a:prstGeom>
          <a:noFill/>
        </p:spPr>
        <p:txBody>
          <a:bodyPr wrap="square" anchor="t" lIns="73152" rIns="73152" tIns="36576" bIns="36576">
            <a:noAutofit/>
          </a:bodyPr>
          <a:lstStyle/>
          <a:p>
            <a:pPr algn="l">
              <a:spcBef>
                <a:spcPts val="0"/>
              </a:spcBef>
              <a:spcAft>
                <a:spcPts val="0"/>
              </a:spcAft>
            </a:pPr>
            <a:r>
              <a:rPr lang="tr-TR" sz="1500" b="0" i="1">
                <a:solidFill>
                  <a:srgbClr val="FFFFFF"/>
                </a:solidFill>
                <a:latin typeface="Calibri"/>
              </a:rPr>
              <a:t>Buz küre</a:t>
            </a:r>
          </a:p>
        </p:txBody>
      </p:sp>
      <p:sp>
        <p:nvSpPr>
          <p:cNvPr id="50" name="Rounded Rectangle 49"/>
          <p:cNvSpPr/>
          <p:nvPr/>
        </p:nvSpPr>
        <p:spPr>
          <a:xfrm>
            <a:off x="9015753" y="3867912"/>
            <a:ext cx="2673019" cy="1188720"/>
          </a:xfrm>
          <a:prstGeom prst="roundRect">
            <a:avLst>
              <a:gd name="adj" fmla="val 10000"/>
            </a:avLst>
          </a:prstGeom>
          <a:solidFill>
            <a:srgbClr val="1E5A96"/>
          </a:solidFill>
          <a:ln>
            <a:noFill/>
          </a:ln>
          <a:effectLst/>
        </p:spPr>
        <p:txBody>
          <a:bodyPr rtlCol="0" anchor="ctr"/>
          <a:lstStyle/>
          <a:p/>
        </p:txBody>
      </p:sp>
      <p:sp>
        <p:nvSpPr>
          <p:cNvPr id="51" name="Oval 50"/>
          <p:cNvSpPr/>
          <p:nvPr/>
        </p:nvSpPr>
        <p:spPr>
          <a:xfrm>
            <a:off x="9107193" y="3959352"/>
            <a:ext cx="457200" cy="457200"/>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1800" b="1" i="0">
                <a:solidFill>
                  <a:srgbClr val="1E5A96"/>
                </a:solidFill>
                <a:latin typeface="Calibri"/>
              </a:rPr>
              <a:t>12</a:t>
            </a:r>
          </a:p>
        </p:txBody>
      </p:sp>
      <p:sp>
        <p:nvSpPr>
          <p:cNvPr id="52" name="TextBox 51"/>
          <p:cNvSpPr txBox="1"/>
          <p:nvPr/>
        </p:nvSpPr>
        <p:spPr>
          <a:xfrm>
            <a:off x="9610113" y="3913632"/>
            <a:ext cx="1987219" cy="749808"/>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FFFFFF"/>
                </a:solidFill>
                <a:latin typeface="Calibri"/>
              </a:rPr>
              <a:t>Akarsular</a:t>
            </a:r>
          </a:p>
        </p:txBody>
      </p:sp>
      <p:sp>
        <p:nvSpPr>
          <p:cNvPr id="53" name="TextBox 52"/>
          <p:cNvSpPr txBox="1"/>
          <p:nvPr/>
        </p:nvSpPr>
        <p:spPr>
          <a:xfrm>
            <a:off x="9610113" y="4672584"/>
            <a:ext cx="1987219" cy="329184"/>
          </a:xfrm>
          <a:prstGeom prst="rect">
            <a:avLst/>
          </a:prstGeom>
          <a:noFill/>
        </p:spPr>
        <p:txBody>
          <a:bodyPr wrap="square" anchor="t" lIns="73152" rIns="73152" tIns="36576" bIns="36576">
            <a:noAutofit/>
          </a:bodyPr>
          <a:lstStyle/>
          <a:p>
            <a:pPr algn="l">
              <a:spcBef>
                <a:spcPts val="0"/>
              </a:spcBef>
              <a:spcAft>
                <a:spcPts val="0"/>
              </a:spcAft>
            </a:pPr>
            <a:r>
              <a:rPr lang="tr-TR" sz="1500" b="0" i="1">
                <a:solidFill>
                  <a:srgbClr val="FFFFFF"/>
                </a:solidFill>
                <a:latin typeface="Calibri"/>
              </a:rPr>
              <a:t>Su küre</a:t>
            </a:r>
          </a:p>
        </p:txBody>
      </p:sp>
      <p:sp>
        <p:nvSpPr>
          <p:cNvPr id="54" name="Rounded Rectangle 53"/>
          <p:cNvSpPr/>
          <p:nvPr/>
        </p:nvSpPr>
        <p:spPr>
          <a:xfrm>
            <a:off x="502920" y="5239512"/>
            <a:ext cx="2103120" cy="502920"/>
          </a:xfrm>
          <a:prstGeom prst="roundRect">
            <a:avLst>
              <a:gd name="adj" fmla="val 50000"/>
            </a:avLst>
          </a:prstGeom>
          <a:solidFill>
            <a:srgbClr val="8D5B3A"/>
          </a:solidFill>
          <a:ln>
            <a:noFill/>
          </a:ln>
          <a:effectLst/>
        </p:spPr>
        <p:txBody>
          <a:bodyPr rtlCol="0" anchor="ctr" wrap="square" lIns="128016" rIns="128016" tIns="73152" bIns="73152">
            <a:noAutofit/>
          </a:bodyPr>
          <a:lstStyle/>
          <a:p>
            <a:pPr algn="ctr">
              <a:spcBef>
                <a:spcPts val="0"/>
              </a:spcBef>
              <a:spcAft>
                <a:spcPts val="0"/>
              </a:spcAft>
            </a:pPr>
            <a:r>
              <a:rPr lang="tr-TR" sz="1350" b="1" i="0">
                <a:solidFill>
                  <a:srgbClr val="FFFFFF"/>
                </a:solidFill>
                <a:latin typeface="Calibri"/>
              </a:rPr>
              <a:t>T = Taş küre</a:t>
            </a:r>
          </a:p>
        </p:txBody>
      </p:sp>
      <p:sp>
        <p:nvSpPr>
          <p:cNvPr id="55" name="Rounded Rectangle 54"/>
          <p:cNvSpPr/>
          <p:nvPr/>
        </p:nvSpPr>
        <p:spPr>
          <a:xfrm>
            <a:off x="2770632" y="5239512"/>
            <a:ext cx="2103120" cy="502920"/>
          </a:xfrm>
          <a:prstGeom prst="roundRect">
            <a:avLst>
              <a:gd name="adj" fmla="val 50000"/>
            </a:avLst>
          </a:prstGeom>
          <a:solidFill>
            <a:srgbClr val="4A9BD6"/>
          </a:solidFill>
          <a:ln>
            <a:noFill/>
          </a:ln>
          <a:effectLst/>
        </p:spPr>
        <p:txBody>
          <a:bodyPr rtlCol="0" anchor="ctr" wrap="square" lIns="128016" rIns="128016" tIns="73152" bIns="73152">
            <a:noAutofit/>
          </a:bodyPr>
          <a:lstStyle/>
          <a:p>
            <a:pPr algn="ctr">
              <a:spcBef>
                <a:spcPts val="0"/>
              </a:spcBef>
              <a:spcAft>
                <a:spcPts val="0"/>
              </a:spcAft>
            </a:pPr>
            <a:r>
              <a:rPr lang="tr-TR" sz="1350" b="1" i="0">
                <a:solidFill>
                  <a:srgbClr val="FFFFFF"/>
                </a:solidFill>
                <a:latin typeface="Calibri"/>
              </a:rPr>
              <a:t>H = Hava küre</a:t>
            </a:r>
          </a:p>
        </p:txBody>
      </p:sp>
      <p:sp>
        <p:nvSpPr>
          <p:cNvPr id="56" name="Rounded Rectangle 55"/>
          <p:cNvSpPr/>
          <p:nvPr/>
        </p:nvSpPr>
        <p:spPr>
          <a:xfrm>
            <a:off x="5038344" y="5239512"/>
            <a:ext cx="2103120" cy="502920"/>
          </a:xfrm>
          <a:prstGeom prst="roundRect">
            <a:avLst>
              <a:gd name="adj" fmla="val 50000"/>
            </a:avLst>
          </a:prstGeom>
          <a:solidFill>
            <a:srgbClr val="1E5A96"/>
          </a:solidFill>
          <a:ln>
            <a:noFill/>
          </a:ln>
          <a:effectLst/>
        </p:spPr>
        <p:txBody>
          <a:bodyPr rtlCol="0" anchor="ctr" wrap="square" lIns="128016" rIns="128016" tIns="73152" bIns="73152">
            <a:noAutofit/>
          </a:bodyPr>
          <a:lstStyle/>
          <a:p>
            <a:pPr algn="ctr">
              <a:spcBef>
                <a:spcPts val="0"/>
              </a:spcBef>
              <a:spcAft>
                <a:spcPts val="0"/>
              </a:spcAft>
            </a:pPr>
            <a:r>
              <a:rPr lang="tr-TR" sz="1350" b="1" i="0">
                <a:solidFill>
                  <a:srgbClr val="FFFFFF"/>
                </a:solidFill>
                <a:latin typeface="Calibri"/>
              </a:rPr>
              <a:t>S = Su küre</a:t>
            </a:r>
          </a:p>
        </p:txBody>
      </p:sp>
      <p:sp>
        <p:nvSpPr>
          <p:cNvPr id="57" name="Rounded Rectangle 56"/>
          <p:cNvSpPr/>
          <p:nvPr/>
        </p:nvSpPr>
        <p:spPr>
          <a:xfrm>
            <a:off x="7306056" y="5239512"/>
            <a:ext cx="2103120" cy="502920"/>
          </a:xfrm>
          <a:prstGeom prst="roundRect">
            <a:avLst>
              <a:gd name="adj" fmla="val 50000"/>
            </a:avLst>
          </a:prstGeom>
          <a:solidFill>
            <a:srgbClr val="6F9FB8"/>
          </a:solidFill>
          <a:ln>
            <a:noFill/>
          </a:ln>
          <a:effectLst/>
        </p:spPr>
        <p:txBody>
          <a:bodyPr rtlCol="0" anchor="ctr" wrap="square" lIns="128016" rIns="128016" tIns="73152" bIns="73152">
            <a:noAutofit/>
          </a:bodyPr>
          <a:lstStyle/>
          <a:p>
            <a:pPr algn="ctr">
              <a:spcBef>
                <a:spcPts val="0"/>
              </a:spcBef>
              <a:spcAft>
                <a:spcPts val="0"/>
              </a:spcAft>
            </a:pPr>
            <a:r>
              <a:rPr lang="tr-TR" sz="1350" b="1" i="0">
                <a:solidFill>
                  <a:srgbClr val="FFFFFF"/>
                </a:solidFill>
                <a:latin typeface="Calibri"/>
              </a:rPr>
              <a:t>B = Buz küre</a:t>
            </a:r>
          </a:p>
        </p:txBody>
      </p:sp>
      <p:sp>
        <p:nvSpPr>
          <p:cNvPr id="58" name="Rounded Rectangle 57"/>
          <p:cNvSpPr/>
          <p:nvPr/>
        </p:nvSpPr>
        <p:spPr>
          <a:xfrm>
            <a:off x="9573768" y="5239512"/>
            <a:ext cx="2103120" cy="502920"/>
          </a:xfrm>
          <a:prstGeom prst="roundRect">
            <a:avLst>
              <a:gd name="adj" fmla="val 50000"/>
            </a:avLst>
          </a:prstGeom>
          <a:solidFill>
            <a:srgbClr val="2E7D32"/>
          </a:solidFill>
          <a:ln>
            <a:noFill/>
          </a:ln>
          <a:effectLst/>
        </p:spPr>
        <p:txBody>
          <a:bodyPr rtlCol="0" anchor="ctr" wrap="square" lIns="128016" rIns="128016" tIns="73152" bIns="73152">
            <a:noAutofit/>
          </a:bodyPr>
          <a:lstStyle/>
          <a:p>
            <a:pPr algn="ctr">
              <a:spcBef>
                <a:spcPts val="0"/>
              </a:spcBef>
              <a:spcAft>
                <a:spcPts val="0"/>
              </a:spcAft>
            </a:pPr>
            <a:r>
              <a:rPr lang="tr-TR" sz="1350" b="1" i="0">
                <a:solidFill>
                  <a:srgbClr val="FFFFFF"/>
                </a:solidFill>
                <a:latin typeface="Calibri"/>
              </a:rPr>
              <a:t>Y = Yaşam küre</a:t>
            </a:r>
          </a:p>
        </p:txBody>
      </p:sp>
      <p:sp>
        <p:nvSpPr>
          <p:cNvPr id="59" name="TextBox 5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60" name="Rounded Rectangle 5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a:t>
            </a:r>
          </a:p>
        </p:txBody>
      </p:sp>
      <p:sp>
        <p:nvSpPr>
          <p:cNvPr id="61" name="TextBox 6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47 / 129</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Coğrafyanın önemi neden artıyor?</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2. HAFTA</a:t>
            </a:r>
          </a:p>
        </p:txBody>
      </p:sp>
      <p:sp>
        <p:nvSpPr>
          <p:cNvPr id="6" name="Oval 5"/>
          <p:cNvSpPr/>
          <p:nvPr/>
        </p:nvSpPr>
        <p:spPr>
          <a:xfrm>
            <a:off x="502920" y="1312164"/>
            <a:ext cx="603504" cy="603504"/>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400" b="1" i="0">
                <a:solidFill>
                  <a:srgbClr val="FFFFFF"/>
                </a:solidFill>
                <a:latin typeface="Calibri"/>
              </a:rPr>
              <a:t>1</a:t>
            </a:r>
          </a:p>
        </p:txBody>
      </p:sp>
      <p:sp>
        <p:nvSpPr>
          <p:cNvPr id="7" name="Rounded Rectangle 6"/>
          <p:cNvSpPr/>
          <p:nvPr/>
        </p:nvSpPr>
        <p:spPr>
          <a:xfrm>
            <a:off x="1280160" y="1188720"/>
            <a:ext cx="10408615" cy="850392"/>
          </a:xfrm>
          <a:prstGeom prst="roundRect">
            <a:avLst>
              <a:gd name="adj" fmla="val 8000"/>
            </a:avLst>
          </a:prstGeom>
          <a:solidFill>
            <a:srgbClr val="F0F0F0"/>
          </a:solidFill>
          <a:ln>
            <a:noFill/>
          </a:ln>
          <a:effectLst/>
        </p:spPr>
        <p:txBody>
          <a:bodyPr rtlCol="0" anchor="ctr" wrap="square" lIns="182880" rIns="182880" tIns="73152" bIns="73152">
            <a:noAutofit/>
          </a:bodyPr>
          <a:lstStyle/>
          <a:p>
            <a:pPr algn="l">
              <a:spcBef>
                <a:spcPts val="0"/>
              </a:spcBef>
              <a:spcAft>
                <a:spcPts val="0"/>
              </a:spcAft>
            </a:pPr>
            <a:r>
              <a:rPr lang="tr-TR" sz="2050" b="0" i="0">
                <a:solidFill>
                  <a:srgbClr val="262626"/>
                </a:solidFill>
                <a:latin typeface="Calibri"/>
              </a:rPr>
              <a:t>İnsanlar; Dünya ekosisteminde sıcaklığın çok düşük olduğu yerlerden çok yüksek olduğu yerlere, deniz kıyılarından 6 bin metre yükseklere kadar çok geniş bölgelerde yaşamaktadır.</a:t>
            </a:r>
          </a:p>
        </p:txBody>
      </p:sp>
      <p:cxnSp>
        <p:nvCxnSpPr>
          <p:cNvPr id="8" name="Connector 7"/>
          <p:cNvCxnSpPr/>
          <p:nvPr/>
        </p:nvCxnSpPr>
        <p:spPr>
          <a:xfrm>
            <a:off x="804672" y="1929384"/>
            <a:ext cx="0" cy="393192"/>
          </a:xfrm>
          <a:prstGeom prst="line">
            <a:avLst/>
          </a:prstGeom>
          <a:ln w="38100">
            <a:solidFill>
              <a:srgbClr val="4F4F4F"/>
            </a:solidFill>
            <a:tailEnd type="triangle" w="med" len="med"/>
          </a:ln>
        </p:spPr>
      </p:cxnSp>
      <p:sp>
        <p:nvSpPr>
          <p:cNvPr id="9" name="Oval 8"/>
          <p:cNvSpPr/>
          <p:nvPr/>
        </p:nvSpPr>
        <p:spPr>
          <a:xfrm>
            <a:off x="502920" y="2336292"/>
            <a:ext cx="603504" cy="603504"/>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400" b="1" i="0">
                <a:solidFill>
                  <a:srgbClr val="FFFFFF"/>
                </a:solidFill>
                <a:latin typeface="Calibri"/>
              </a:rPr>
              <a:t>2</a:t>
            </a:r>
          </a:p>
        </p:txBody>
      </p:sp>
      <p:sp>
        <p:nvSpPr>
          <p:cNvPr id="10" name="Rounded Rectangle 9"/>
          <p:cNvSpPr/>
          <p:nvPr/>
        </p:nvSpPr>
        <p:spPr>
          <a:xfrm>
            <a:off x="1280160" y="2212848"/>
            <a:ext cx="10408615" cy="850392"/>
          </a:xfrm>
          <a:prstGeom prst="roundRect">
            <a:avLst>
              <a:gd name="adj" fmla="val 8000"/>
            </a:avLst>
          </a:prstGeom>
          <a:solidFill>
            <a:srgbClr val="F0F0F0"/>
          </a:solidFill>
          <a:ln>
            <a:noFill/>
          </a:ln>
          <a:effectLst/>
        </p:spPr>
        <p:txBody>
          <a:bodyPr rtlCol="0" anchor="ctr" wrap="square" lIns="182880" rIns="182880" tIns="73152" bIns="73152">
            <a:noAutofit/>
          </a:bodyPr>
          <a:lstStyle/>
          <a:p>
            <a:pPr algn="l">
              <a:spcBef>
                <a:spcPts val="0"/>
              </a:spcBef>
              <a:spcAft>
                <a:spcPts val="0"/>
              </a:spcAft>
            </a:pPr>
            <a:r>
              <a:rPr lang="tr-TR" sz="2100" b="0" i="0">
                <a:solidFill>
                  <a:srgbClr val="262626"/>
                </a:solidFill>
                <a:latin typeface="Calibri"/>
              </a:rPr>
              <a:t>Bilimin ilerlemesi, teknolojinin gelişmesi, nüfusun artması yaşam alanlarını genişletmekte ve doğal kaynakların kullanımını artırmaktadır.</a:t>
            </a:r>
          </a:p>
        </p:txBody>
      </p:sp>
      <p:cxnSp>
        <p:nvCxnSpPr>
          <p:cNvPr id="11" name="Connector 10"/>
          <p:cNvCxnSpPr/>
          <p:nvPr/>
        </p:nvCxnSpPr>
        <p:spPr>
          <a:xfrm>
            <a:off x="804672" y="2953512"/>
            <a:ext cx="0" cy="393192"/>
          </a:xfrm>
          <a:prstGeom prst="line">
            <a:avLst/>
          </a:prstGeom>
          <a:ln w="38100">
            <a:solidFill>
              <a:srgbClr val="4F4F4F"/>
            </a:solidFill>
            <a:tailEnd type="triangle" w="med" len="med"/>
          </a:ln>
        </p:spPr>
      </p:cxnSp>
      <p:sp>
        <p:nvSpPr>
          <p:cNvPr id="12" name="Oval 11"/>
          <p:cNvSpPr/>
          <p:nvPr/>
        </p:nvSpPr>
        <p:spPr>
          <a:xfrm>
            <a:off x="502920" y="3360420"/>
            <a:ext cx="603504" cy="603504"/>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400" b="1" i="0">
                <a:solidFill>
                  <a:srgbClr val="FFFFFF"/>
                </a:solidFill>
                <a:latin typeface="Calibri"/>
              </a:rPr>
              <a:t>3</a:t>
            </a:r>
          </a:p>
        </p:txBody>
      </p:sp>
      <p:sp>
        <p:nvSpPr>
          <p:cNvPr id="13" name="Rounded Rectangle 12"/>
          <p:cNvSpPr/>
          <p:nvPr/>
        </p:nvSpPr>
        <p:spPr>
          <a:xfrm>
            <a:off x="1280160" y="3236976"/>
            <a:ext cx="10408615" cy="850392"/>
          </a:xfrm>
          <a:prstGeom prst="roundRect">
            <a:avLst>
              <a:gd name="adj" fmla="val 8000"/>
            </a:avLst>
          </a:prstGeom>
          <a:solidFill>
            <a:srgbClr val="F0F0F0"/>
          </a:solidFill>
          <a:ln>
            <a:noFill/>
          </a:ln>
          <a:effectLst/>
        </p:spPr>
        <p:txBody>
          <a:bodyPr rtlCol="0" anchor="ctr" wrap="square" lIns="182880" rIns="182880" tIns="73152" bIns="73152">
            <a:noAutofit/>
          </a:bodyPr>
          <a:lstStyle/>
          <a:p>
            <a:pPr algn="l">
              <a:spcBef>
                <a:spcPts val="0"/>
              </a:spcBef>
              <a:spcAft>
                <a:spcPts val="0"/>
              </a:spcAft>
            </a:pPr>
            <a:r>
              <a:rPr lang="tr-TR" sz="2100" b="0" i="0">
                <a:solidFill>
                  <a:srgbClr val="262626"/>
                </a:solidFill>
                <a:latin typeface="Calibri"/>
              </a:rPr>
              <a:t>Günümüzde doğal kaynakların yıllık tüketiminin boyutları, Dünya ekosisteminin bir yılda ürettiği doğal kaynaklardan daha fazladır.</a:t>
            </a:r>
          </a:p>
        </p:txBody>
      </p:sp>
      <p:cxnSp>
        <p:nvCxnSpPr>
          <p:cNvPr id="14" name="Connector 13"/>
          <p:cNvCxnSpPr/>
          <p:nvPr/>
        </p:nvCxnSpPr>
        <p:spPr>
          <a:xfrm>
            <a:off x="804672" y="3977640"/>
            <a:ext cx="0" cy="393192"/>
          </a:xfrm>
          <a:prstGeom prst="line">
            <a:avLst/>
          </a:prstGeom>
          <a:ln w="38100">
            <a:solidFill>
              <a:srgbClr val="D3373A"/>
            </a:solidFill>
            <a:tailEnd type="triangle" w="med" len="med"/>
          </a:ln>
        </p:spPr>
      </p:cxnSp>
      <p:sp>
        <p:nvSpPr>
          <p:cNvPr id="15" name="Oval 14"/>
          <p:cNvSpPr/>
          <p:nvPr/>
        </p:nvSpPr>
        <p:spPr>
          <a:xfrm>
            <a:off x="502920" y="4384548"/>
            <a:ext cx="603504" cy="603504"/>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400" b="1" i="0">
                <a:solidFill>
                  <a:srgbClr val="FFFFFF"/>
                </a:solidFill>
                <a:latin typeface="Calibri"/>
              </a:rPr>
              <a:t>4</a:t>
            </a:r>
          </a:p>
        </p:txBody>
      </p:sp>
      <p:sp>
        <p:nvSpPr>
          <p:cNvPr id="16" name="Rounded Rectangle 15"/>
          <p:cNvSpPr/>
          <p:nvPr/>
        </p:nvSpPr>
        <p:spPr>
          <a:xfrm>
            <a:off x="1280160" y="4261104"/>
            <a:ext cx="10408615" cy="850392"/>
          </a:xfrm>
          <a:prstGeom prst="roundRect">
            <a:avLst>
              <a:gd name="adj" fmla="val 8000"/>
            </a:avLst>
          </a:prstGeom>
          <a:solidFill>
            <a:srgbClr val="F0F0F0"/>
          </a:solidFill>
          <a:ln>
            <a:noFill/>
          </a:ln>
          <a:effectLst/>
        </p:spPr>
        <p:txBody>
          <a:bodyPr rtlCol="0" anchor="ctr" wrap="square" lIns="182880" rIns="182880" tIns="73152" bIns="73152">
            <a:noAutofit/>
          </a:bodyPr>
          <a:lstStyle/>
          <a:p>
            <a:pPr algn="l">
              <a:spcBef>
                <a:spcPts val="0"/>
              </a:spcBef>
              <a:spcAft>
                <a:spcPts val="0"/>
              </a:spcAft>
            </a:pPr>
            <a:r>
              <a:rPr lang="tr-TR" sz="2100" b="0" i="0">
                <a:solidFill>
                  <a:srgbClr val="262626"/>
                </a:solidFill>
                <a:latin typeface="Calibri"/>
              </a:rPr>
              <a:t>Bu durum, Dünya ve insanlığın geleceği için büyük bir tehdit oluşturmaktadır.</a:t>
            </a:r>
          </a:p>
        </p:txBody>
      </p:sp>
      <p:cxnSp>
        <p:nvCxnSpPr>
          <p:cNvPr id="17" name="Connector 16"/>
          <p:cNvCxnSpPr/>
          <p:nvPr/>
        </p:nvCxnSpPr>
        <p:spPr>
          <a:xfrm>
            <a:off x="804672" y="5001768"/>
            <a:ext cx="0" cy="393192"/>
          </a:xfrm>
          <a:prstGeom prst="line">
            <a:avLst/>
          </a:prstGeom>
          <a:ln w="38100">
            <a:solidFill>
              <a:srgbClr val="D3373A"/>
            </a:solidFill>
            <a:tailEnd type="triangle" w="med" len="med"/>
          </a:ln>
        </p:spPr>
      </p:cxnSp>
      <p:sp>
        <p:nvSpPr>
          <p:cNvPr id="18" name="Oval 17"/>
          <p:cNvSpPr/>
          <p:nvPr/>
        </p:nvSpPr>
        <p:spPr>
          <a:xfrm>
            <a:off x="502920" y="5408676"/>
            <a:ext cx="603504" cy="603504"/>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400" b="1" i="0">
                <a:solidFill>
                  <a:srgbClr val="FFFFFF"/>
                </a:solidFill>
                <a:latin typeface="Calibri"/>
              </a:rPr>
              <a:t>5</a:t>
            </a:r>
          </a:p>
        </p:txBody>
      </p:sp>
      <p:sp>
        <p:nvSpPr>
          <p:cNvPr id="19" name="Rounded Rectangle 18"/>
          <p:cNvSpPr/>
          <p:nvPr/>
        </p:nvSpPr>
        <p:spPr>
          <a:xfrm>
            <a:off x="1280160" y="5285232"/>
            <a:ext cx="10408615" cy="850392"/>
          </a:xfrm>
          <a:prstGeom prst="roundRect">
            <a:avLst>
              <a:gd name="adj" fmla="val 8000"/>
            </a:avLst>
          </a:prstGeom>
          <a:solidFill>
            <a:srgbClr val="E3ECF5"/>
          </a:solidFill>
          <a:ln>
            <a:noFill/>
          </a:ln>
          <a:effectLst/>
        </p:spPr>
        <p:txBody>
          <a:bodyPr rtlCol="0" anchor="ctr" wrap="square" lIns="182880" rIns="182880" tIns="73152" bIns="73152">
            <a:noAutofit/>
          </a:bodyPr>
          <a:lstStyle/>
          <a:p>
            <a:pPr algn="l">
              <a:spcBef>
                <a:spcPts val="0"/>
              </a:spcBef>
              <a:spcAft>
                <a:spcPts val="0"/>
              </a:spcAft>
            </a:pPr>
            <a:r>
              <a:rPr lang="tr-TR" sz="2100" b="1" i="0">
                <a:solidFill>
                  <a:srgbClr val="262626"/>
                </a:solidFill>
                <a:latin typeface="Calibri"/>
              </a:rPr>
              <a:t>Bu bağlamda insan-doğa etkileşimini odak noktasına alan coğrafya biliminin önemi de artmaktadır.</a:t>
            </a:r>
          </a:p>
        </p:txBody>
      </p:sp>
      <p:sp>
        <p:nvSpPr>
          <p:cNvPr id="20" name="TextBox 1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21" name="Rounded Rectangle 20"/>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21</a:t>
            </a:r>
          </a:p>
        </p:txBody>
      </p:sp>
      <p:sp>
        <p:nvSpPr>
          <p:cNvPr id="22" name="TextBox 2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48 / 129</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Düşün · eşleş: bu cümle neden önemli?</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2 dk</a:t>
            </a:r>
          </a:p>
        </p:txBody>
      </p:sp>
      <p:sp>
        <p:nvSpPr>
          <p:cNvPr id="6" name="Rounded Rectangle 5"/>
          <p:cNvSpPr/>
          <p:nvPr/>
        </p:nvSpPr>
        <p:spPr>
          <a:xfrm>
            <a:off x="502920" y="1261872"/>
            <a:ext cx="6583680" cy="2194560"/>
          </a:xfrm>
          <a:prstGeom prst="roundRect">
            <a:avLst>
              <a:gd name="adj" fmla="val 8000"/>
            </a:avLst>
          </a:prstGeom>
          <a:solidFill>
            <a:srgbClr val="F0F0F0"/>
          </a:solidFill>
          <a:ln>
            <a:noFill/>
          </a:ln>
          <a:effectLst/>
        </p:spPr>
        <p:txBody>
          <a:bodyPr rtlCol="0" anchor="ctr"/>
          <a:lstStyle/>
          <a:p/>
        </p:txBody>
      </p:sp>
      <p:sp>
        <p:nvSpPr>
          <p:cNvPr id="7" name="Rectangle 6"/>
          <p:cNvSpPr/>
          <p:nvPr/>
        </p:nvSpPr>
        <p:spPr>
          <a:xfrm>
            <a:off x="502920" y="1261872"/>
            <a:ext cx="118872" cy="2194560"/>
          </a:xfrm>
          <a:prstGeom prst="rect">
            <a:avLst/>
          </a:prstGeom>
          <a:solidFill>
            <a:srgbClr val="D3373A"/>
          </a:solidFill>
          <a:ln>
            <a:noFill/>
          </a:ln>
          <a:effectLst/>
        </p:spPr>
        <p:txBody>
          <a:bodyPr rtlCol="0" anchor="ctr"/>
          <a:lstStyle/>
          <a:p/>
        </p:txBody>
      </p:sp>
      <p:sp>
        <p:nvSpPr>
          <p:cNvPr id="8" name="TextBox 7"/>
          <p:cNvSpPr txBox="1"/>
          <p:nvPr/>
        </p:nvSpPr>
        <p:spPr>
          <a:xfrm>
            <a:off x="777240" y="1261872"/>
            <a:ext cx="6172200" cy="2194560"/>
          </a:xfrm>
          <a:prstGeom prst="rect">
            <a:avLst/>
          </a:prstGeom>
          <a:noFill/>
        </p:spPr>
        <p:txBody>
          <a:bodyPr wrap="square" anchor="ctr" lIns="73152" rIns="73152" tIns="36576" bIns="36576">
            <a:noAutofit/>
          </a:bodyPr>
          <a:lstStyle/>
          <a:p>
            <a:pPr algn="l">
              <a:spcBef>
                <a:spcPts val="0"/>
              </a:spcBef>
              <a:spcAft>
                <a:spcPts val="0"/>
              </a:spcAft>
            </a:pPr>
            <a:r>
              <a:rPr lang="tr-TR" sz="2700" b="0" i="0">
                <a:solidFill>
                  <a:srgbClr val="262626"/>
                </a:solidFill>
                <a:latin typeface="Calibri"/>
              </a:rPr>
              <a:t>Günümüzde doğal kaynakların yıllık tüketiminin boyutları, Dünya ekosisteminin bir yılda ürettiği doğal kaynaklardan daha fazladır.</a:t>
            </a:r>
          </a:p>
        </p:txBody>
      </p:sp>
      <p:sp>
        <p:nvSpPr>
          <p:cNvPr id="9" name="Rounded Rectangle 8"/>
          <p:cNvSpPr/>
          <p:nvPr/>
        </p:nvSpPr>
        <p:spPr>
          <a:xfrm>
            <a:off x="502920" y="3685032"/>
            <a:ext cx="6583680" cy="2560320"/>
          </a:xfrm>
          <a:prstGeom prst="roundRect">
            <a:avLst>
              <a:gd name="adj" fmla="val 8000"/>
            </a:avLst>
          </a:prstGeom>
          <a:solidFill>
            <a:srgbClr val="FFF3D1"/>
          </a:solidFill>
          <a:ln>
            <a:noFill/>
          </a:ln>
          <a:effectLst/>
        </p:spPr>
        <p:txBody>
          <a:bodyPr rtlCol="0" anchor="ctr" wrap="square" lIns="274320" rIns="274320" tIns="73152" bIns="73152">
            <a:noAutofit/>
          </a:bodyPr>
          <a:lstStyle/>
          <a:p>
            <a:pPr algn="l">
              <a:spcBef>
                <a:spcPts val="0"/>
              </a:spcBef>
              <a:spcAft>
                <a:spcPts val="600"/>
              </a:spcAft>
            </a:pPr>
            <a:r>
              <a:rPr lang="tr-TR" sz="2400" b="1" i="0">
                <a:solidFill>
                  <a:srgbClr val="2C6696"/>
                </a:solidFill>
                <a:latin typeface="Calibri"/>
              </a:rPr>
              <a:t>Düşün · eşleş (2 dk)</a:t>
            </a:r>
          </a:p>
          <a:p>
            <a:pPr algn="l">
              <a:spcBef>
                <a:spcPts val="0"/>
              </a:spcBef>
              <a:spcAft>
                <a:spcPts val="0"/>
              </a:spcAft>
            </a:pPr>
            <a:r>
              <a:rPr lang="tr-TR" sz="2400" b="0" i="0">
                <a:solidFill>
                  <a:srgbClr val="262626"/>
                </a:solidFill>
                <a:latin typeface="Calibri"/>
              </a:rPr>
              <a:t>Bu durum coğrafya biliminin önemini neden artırıyor? Sıra arkadaşınla bir cümlede birleşin.</a:t>
            </a:r>
          </a:p>
        </p:txBody>
      </p:sp>
      <p:sp>
        <p:nvSpPr>
          <p:cNvPr id="10" name="Rectangle 9"/>
          <p:cNvSpPr/>
          <p:nvPr/>
        </p:nvSpPr>
        <p:spPr>
          <a:xfrm>
            <a:off x="7589520" y="2404872"/>
            <a:ext cx="1463040" cy="3291840"/>
          </a:xfrm>
          <a:prstGeom prst="rect">
            <a:avLst/>
          </a:prstGeom>
          <a:solidFill>
            <a:srgbClr val="D3373A"/>
          </a:solidFill>
          <a:ln>
            <a:noFill/>
          </a:ln>
          <a:effectLst/>
        </p:spPr>
        <p:txBody>
          <a:bodyPr rtlCol="0" anchor="ctr"/>
          <a:lstStyle/>
          <a:p/>
        </p:txBody>
      </p:sp>
      <p:sp>
        <p:nvSpPr>
          <p:cNvPr id="11" name="TextBox 10"/>
          <p:cNvSpPr txBox="1"/>
          <p:nvPr/>
        </p:nvSpPr>
        <p:spPr>
          <a:xfrm>
            <a:off x="7360920" y="5769864"/>
            <a:ext cx="1920240" cy="868680"/>
          </a:xfrm>
          <a:prstGeom prst="rect">
            <a:avLst/>
          </a:prstGeom>
          <a:noFill/>
        </p:spPr>
        <p:txBody>
          <a:bodyPr wrap="square" anchor="t" lIns="73152" rIns="73152" tIns="36576" bIns="36576">
            <a:noAutofit/>
          </a:bodyPr>
          <a:lstStyle/>
          <a:p>
            <a:pPr algn="ctr">
              <a:spcBef>
                <a:spcPts val="0"/>
              </a:spcBef>
              <a:spcAft>
                <a:spcPts val="0"/>
              </a:spcAft>
            </a:pPr>
            <a:r>
              <a:rPr lang="tr-TR" sz="1400" b="0" i="0">
                <a:solidFill>
                  <a:srgbClr val="262626"/>
                </a:solidFill>
                <a:latin typeface="Calibri"/>
              </a:rPr>
              <a:t>Doğal kaynakların yıllık tüketimi</a:t>
            </a:r>
          </a:p>
        </p:txBody>
      </p:sp>
      <p:sp>
        <p:nvSpPr>
          <p:cNvPr id="12" name="Rectangle 11"/>
          <p:cNvSpPr/>
          <p:nvPr/>
        </p:nvSpPr>
        <p:spPr>
          <a:xfrm>
            <a:off x="9692640" y="3502152"/>
            <a:ext cx="1463040" cy="2194560"/>
          </a:xfrm>
          <a:prstGeom prst="rect">
            <a:avLst/>
          </a:prstGeom>
          <a:solidFill>
            <a:srgbClr val="2E7D32"/>
          </a:solidFill>
          <a:ln>
            <a:noFill/>
          </a:ln>
          <a:effectLst/>
        </p:spPr>
        <p:txBody>
          <a:bodyPr rtlCol="0" anchor="ctr"/>
          <a:lstStyle/>
          <a:p/>
        </p:txBody>
      </p:sp>
      <p:sp>
        <p:nvSpPr>
          <p:cNvPr id="13" name="TextBox 12"/>
          <p:cNvSpPr txBox="1"/>
          <p:nvPr/>
        </p:nvSpPr>
        <p:spPr>
          <a:xfrm>
            <a:off x="9464040" y="5769864"/>
            <a:ext cx="1920240" cy="868680"/>
          </a:xfrm>
          <a:prstGeom prst="rect">
            <a:avLst/>
          </a:prstGeom>
          <a:noFill/>
        </p:spPr>
        <p:txBody>
          <a:bodyPr wrap="square" anchor="t" lIns="73152" rIns="73152" tIns="36576" bIns="36576">
            <a:noAutofit/>
          </a:bodyPr>
          <a:lstStyle/>
          <a:p>
            <a:pPr algn="ctr">
              <a:spcBef>
                <a:spcPts val="0"/>
              </a:spcBef>
              <a:spcAft>
                <a:spcPts val="0"/>
              </a:spcAft>
            </a:pPr>
            <a:r>
              <a:rPr lang="tr-TR" sz="1400" b="0" i="0">
                <a:solidFill>
                  <a:srgbClr val="262626"/>
                </a:solidFill>
                <a:latin typeface="Calibri"/>
              </a:rPr>
              <a:t>Dünya ekosisteminin bir yılda ürettiği doğal kaynaklar</a:t>
            </a:r>
          </a:p>
        </p:txBody>
      </p:sp>
      <p:sp>
        <p:nvSpPr>
          <p:cNvPr id="14" name="TextBox 13"/>
          <p:cNvSpPr txBox="1"/>
          <p:nvPr/>
        </p:nvSpPr>
        <p:spPr>
          <a:xfrm>
            <a:off x="9006840" y="3044952"/>
            <a:ext cx="731520" cy="822960"/>
          </a:xfrm>
          <a:prstGeom prst="rect">
            <a:avLst/>
          </a:prstGeom>
          <a:noFill/>
        </p:spPr>
        <p:txBody>
          <a:bodyPr wrap="square" anchor="t" lIns="73152" rIns="73152" tIns="36576" bIns="36576">
            <a:noAutofit/>
          </a:bodyPr>
          <a:lstStyle/>
          <a:p>
            <a:pPr algn="ctr">
              <a:spcBef>
                <a:spcPts val="0"/>
              </a:spcBef>
              <a:spcAft>
                <a:spcPts val="0"/>
              </a:spcAft>
            </a:pPr>
            <a:r>
              <a:rPr lang="tr-TR" sz="4800" b="1" i="0">
                <a:solidFill>
                  <a:srgbClr val="4F4F4F"/>
                </a:solidFill>
                <a:latin typeface="Calibri"/>
              </a:rPr>
              <a:t>&gt;</a:t>
            </a:r>
          </a:p>
        </p:txBody>
      </p:sp>
      <p:sp>
        <p:nvSpPr>
          <p:cNvPr id="15" name="TextBox 14"/>
          <p:cNvSpPr txBox="1"/>
          <p:nvPr/>
        </p:nvSpPr>
        <p:spPr>
          <a:xfrm>
            <a:off x="7360920" y="1170432"/>
            <a:ext cx="4297680" cy="365760"/>
          </a:xfrm>
          <a:prstGeom prst="rect">
            <a:avLst/>
          </a:prstGeom>
          <a:noFill/>
        </p:spPr>
        <p:txBody>
          <a:bodyPr wrap="square" anchor="t" lIns="73152" rIns="73152" tIns="36576" bIns="36576">
            <a:noAutofit/>
          </a:bodyPr>
          <a:lstStyle/>
          <a:p>
            <a:pPr algn="ctr">
              <a:spcBef>
                <a:spcPts val="0"/>
              </a:spcBef>
              <a:spcAft>
                <a:spcPts val="0"/>
              </a:spcAft>
            </a:pPr>
            <a:r>
              <a:rPr lang="tr-TR" sz="1200" b="0" i="1">
                <a:solidFill>
                  <a:srgbClr val="767676"/>
                </a:solidFill>
                <a:latin typeface="Calibri"/>
              </a:rPr>
              <a:t>Şekil temsilîdir.</a:t>
            </a:r>
          </a:p>
        </p:txBody>
      </p:sp>
      <p:sp>
        <p:nvSpPr>
          <p:cNvPr id="16" name="TextBox 1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17" name="Rounded Rectangle 1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21</a:t>
            </a:r>
          </a:p>
        </p:txBody>
      </p:sp>
      <p:sp>
        <p:nvSpPr>
          <p:cNvPr id="18" name="TextBox 1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49 / 129</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Coğrafya hangi sorulara cevap arar?</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2. HAFTA</a:t>
            </a:r>
          </a:p>
        </p:txBody>
      </p:sp>
      <p:sp>
        <p:nvSpPr>
          <p:cNvPr id="6" name="Oval 5"/>
          <p:cNvSpPr/>
          <p:nvPr/>
        </p:nvSpPr>
        <p:spPr>
          <a:xfrm>
            <a:off x="4861407" y="2724912"/>
            <a:ext cx="2468880" cy="1554480"/>
          </a:xfrm>
          <a:prstGeom prst="ellipse">
            <a:avLst/>
          </a:prstGeom>
          <a:solidFill>
            <a:srgbClr val="FCC021"/>
          </a:solidFill>
          <a:ln>
            <a:noFill/>
          </a:ln>
          <a:effectLst/>
        </p:spPr>
        <p:txBody>
          <a:bodyPr rtlCol="0" anchor="ctr" wrap="square" lIns="128016" rIns="128016" tIns="73152" bIns="73152">
            <a:noAutofit/>
          </a:bodyPr>
          <a:lstStyle/>
          <a:p>
            <a:pPr algn="ctr">
              <a:spcBef>
                <a:spcPts val="0"/>
              </a:spcBef>
              <a:spcAft>
                <a:spcPts val="0"/>
              </a:spcAft>
            </a:pPr>
            <a:r>
              <a:rPr lang="tr-TR" sz="2500" b="1" i="0">
                <a:solidFill>
                  <a:srgbClr val="262626"/>
                </a:solidFill>
                <a:latin typeface="Calibri"/>
              </a:rPr>
              <a:t>COĞRAFYA</a:t>
            </a:r>
          </a:p>
        </p:txBody>
      </p:sp>
      <p:cxnSp>
        <p:nvCxnSpPr>
          <p:cNvPr id="7" name="Connector 6"/>
          <p:cNvCxnSpPr/>
          <p:nvPr/>
        </p:nvCxnSpPr>
        <p:spPr>
          <a:xfrm flipH="1" flipV="1">
            <a:off x="4434840" y="1650492"/>
            <a:ext cx="472287" cy="1851660"/>
          </a:xfrm>
          <a:prstGeom prst="line">
            <a:avLst/>
          </a:prstGeom>
          <a:ln w="19050">
            <a:solidFill>
              <a:srgbClr val="D9D9D9"/>
            </a:solidFill>
          </a:ln>
        </p:spPr>
      </p:cxnSp>
      <p:sp>
        <p:nvSpPr>
          <p:cNvPr id="8" name="Rounded Rectangle 7"/>
          <p:cNvSpPr/>
          <p:nvPr/>
        </p:nvSpPr>
        <p:spPr>
          <a:xfrm>
            <a:off x="502920" y="1216152"/>
            <a:ext cx="3931920" cy="868680"/>
          </a:xfrm>
          <a:prstGeom prst="roundRect">
            <a:avLst>
              <a:gd name="adj" fmla="val 40000"/>
            </a:avLst>
          </a:prstGeom>
          <a:solidFill>
            <a:srgbClr val="E3ECF5"/>
          </a:solidFill>
          <a:ln>
            <a:noFill/>
          </a:ln>
          <a:effectLst/>
        </p:spPr>
        <p:txBody>
          <a:bodyPr rtlCol="0" anchor="ctr" wrap="square" lIns="128016" rIns="128016" tIns="73152" bIns="73152">
            <a:noAutofit/>
          </a:bodyPr>
          <a:lstStyle/>
          <a:p>
            <a:pPr algn="ctr">
              <a:spcBef>
                <a:spcPts val="0"/>
              </a:spcBef>
              <a:spcAft>
                <a:spcPts val="0"/>
              </a:spcAft>
            </a:pPr>
            <a:r>
              <a:rPr lang="tr-TR" sz="2400" b="1" i="0">
                <a:solidFill>
                  <a:srgbClr val="2C6696"/>
                </a:solidFill>
                <a:latin typeface="Calibri"/>
              </a:rPr>
              <a:t>Ne?</a:t>
            </a:r>
          </a:p>
        </p:txBody>
      </p:sp>
      <p:cxnSp>
        <p:nvCxnSpPr>
          <p:cNvPr id="9" name="Connector 8"/>
          <p:cNvCxnSpPr/>
          <p:nvPr/>
        </p:nvCxnSpPr>
        <p:spPr>
          <a:xfrm flipH="1" flipV="1">
            <a:off x="4434840" y="2702052"/>
            <a:ext cx="472287" cy="800100"/>
          </a:xfrm>
          <a:prstGeom prst="line">
            <a:avLst/>
          </a:prstGeom>
          <a:ln w="19050">
            <a:solidFill>
              <a:srgbClr val="D9D9D9"/>
            </a:solidFill>
          </a:ln>
        </p:spPr>
      </p:cxnSp>
      <p:sp>
        <p:nvSpPr>
          <p:cNvPr id="10" name="Rounded Rectangle 9"/>
          <p:cNvSpPr/>
          <p:nvPr/>
        </p:nvSpPr>
        <p:spPr>
          <a:xfrm>
            <a:off x="502920" y="2267712"/>
            <a:ext cx="3931920" cy="868680"/>
          </a:xfrm>
          <a:prstGeom prst="roundRect">
            <a:avLst>
              <a:gd name="adj" fmla="val 40000"/>
            </a:avLst>
          </a:prstGeom>
          <a:solidFill>
            <a:srgbClr val="E3ECF5"/>
          </a:solidFill>
          <a:ln>
            <a:noFill/>
          </a:ln>
          <a:effectLst/>
        </p:spPr>
        <p:txBody>
          <a:bodyPr rtlCol="0" anchor="ctr" wrap="square" lIns="128016" rIns="128016" tIns="73152" bIns="73152">
            <a:noAutofit/>
          </a:bodyPr>
          <a:lstStyle/>
          <a:p>
            <a:pPr algn="ctr">
              <a:spcBef>
                <a:spcPts val="0"/>
              </a:spcBef>
              <a:spcAft>
                <a:spcPts val="0"/>
              </a:spcAft>
            </a:pPr>
            <a:r>
              <a:rPr lang="tr-TR" sz="2400" b="1" i="0">
                <a:solidFill>
                  <a:srgbClr val="2C6696"/>
                </a:solidFill>
                <a:latin typeface="Calibri"/>
              </a:rPr>
              <a:t>Nerede?</a:t>
            </a:r>
          </a:p>
        </p:txBody>
      </p:sp>
      <p:cxnSp>
        <p:nvCxnSpPr>
          <p:cNvPr id="11" name="Connector 10"/>
          <p:cNvCxnSpPr/>
          <p:nvPr/>
        </p:nvCxnSpPr>
        <p:spPr>
          <a:xfrm flipH="1">
            <a:off x="4434840" y="3502152"/>
            <a:ext cx="472287" cy="251460"/>
          </a:xfrm>
          <a:prstGeom prst="line">
            <a:avLst/>
          </a:prstGeom>
          <a:ln w="19050">
            <a:solidFill>
              <a:srgbClr val="D9D9D9"/>
            </a:solidFill>
          </a:ln>
        </p:spPr>
      </p:cxnSp>
      <p:sp>
        <p:nvSpPr>
          <p:cNvPr id="12" name="Rounded Rectangle 11"/>
          <p:cNvSpPr/>
          <p:nvPr/>
        </p:nvSpPr>
        <p:spPr>
          <a:xfrm>
            <a:off x="502920" y="3319272"/>
            <a:ext cx="3931920" cy="868680"/>
          </a:xfrm>
          <a:prstGeom prst="roundRect">
            <a:avLst>
              <a:gd name="adj" fmla="val 40000"/>
            </a:avLst>
          </a:prstGeom>
          <a:solidFill>
            <a:srgbClr val="E3ECF5"/>
          </a:solidFill>
          <a:ln>
            <a:noFill/>
          </a:ln>
          <a:effectLst/>
        </p:spPr>
        <p:txBody>
          <a:bodyPr rtlCol="0" anchor="ctr" wrap="square" lIns="128016" rIns="128016" tIns="73152" bIns="73152">
            <a:noAutofit/>
          </a:bodyPr>
          <a:lstStyle/>
          <a:p>
            <a:pPr algn="ctr">
              <a:spcBef>
                <a:spcPts val="0"/>
              </a:spcBef>
              <a:spcAft>
                <a:spcPts val="0"/>
              </a:spcAft>
            </a:pPr>
            <a:r>
              <a:rPr lang="tr-TR" sz="2400" b="1" i="0">
                <a:solidFill>
                  <a:srgbClr val="2C6696"/>
                </a:solidFill>
                <a:latin typeface="Calibri"/>
              </a:rPr>
              <a:t>Ne zaman?</a:t>
            </a:r>
          </a:p>
        </p:txBody>
      </p:sp>
      <p:cxnSp>
        <p:nvCxnSpPr>
          <p:cNvPr id="13" name="Connector 12"/>
          <p:cNvCxnSpPr/>
          <p:nvPr/>
        </p:nvCxnSpPr>
        <p:spPr>
          <a:xfrm flipH="1">
            <a:off x="4434840" y="3502152"/>
            <a:ext cx="472287" cy="1303020"/>
          </a:xfrm>
          <a:prstGeom prst="line">
            <a:avLst/>
          </a:prstGeom>
          <a:ln w="19050">
            <a:solidFill>
              <a:srgbClr val="D9D9D9"/>
            </a:solidFill>
          </a:ln>
        </p:spPr>
      </p:cxnSp>
      <p:sp>
        <p:nvSpPr>
          <p:cNvPr id="14" name="Rounded Rectangle 13"/>
          <p:cNvSpPr/>
          <p:nvPr/>
        </p:nvSpPr>
        <p:spPr>
          <a:xfrm>
            <a:off x="502920" y="4370832"/>
            <a:ext cx="3931920" cy="868680"/>
          </a:xfrm>
          <a:prstGeom prst="roundRect">
            <a:avLst>
              <a:gd name="adj" fmla="val 40000"/>
            </a:avLst>
          </a:prstGeom>
          <a:solidFill>
            <a:srgbClr val="E3ECF5"/>
          </a:solidFill>
          <a:ln>
            <a:noFill/>
          </a:ln>
          <a:effectLst/>
        </p:spPr>
        <p:txBody>
          <a:bodyPr rtlCol="0" anchor="ctr" wrap="square" lIns="128016" rIns="128016" tIns="73152" bIns="73152">
            <a:noAutofit/>
          </a:bodyPr>
          <a:lstStyle/>
          <a:p>
            <a:pPr algn="ctr">
              <a:spcBef>
                <a:spcPts val="0"/>
              </a:spcBef>
              <a:spcAft>
                <a:spcPts val="0"/>
              </a:spcAft>
            </a:pPr>
            <a:r>
              <a:rPr lang="tr-TR" sz="2400" b="1" i="0">
                <a:solidFill>
                  <a:srgbClr val="2C6696"/>
                </a:solidFill>
                <a:latin typeface="Calibri"/>
              </a:rPr>
              <a:t>Neden orada?</a:t>
            </a:r>
          </a:p>
        </p:txBody>
      </p:sp>
      <p:cxnSp>
        <p:nvCxnSpPr>
          <p:cNvPr id="15" name="Connector 14"/>
          <p:cNvCxnSpPr/>
          <p:nvPr/>
        </p:nvCxnSpPr>
        <p:spPr>
          <a:xfrm flipV="1">
            <a:off x="7284567" y="2153412"/>
            <a:ext cx="472288" cy="1348740"/>
          </a:xfrm>
          <a:prstGeom prst="line">
            <a:avLst/>
          </a:prstGeom>
          <a:ln w="19050">
            <a:solidFill>
              <a:srgbClr val="D9D9D9"/>
            </a:solidFill>
          </a:ln>
        </p:spPr>
      </p:cxnSp>
      <p:sp>
        <p:nvSpPr>
          <p:cNvPr id="16" name="Rounded Rectangle 15"/>
          <p:cNvSpPr/>
          <p:nvPr/>
        </p:nvSpPr>
        <p:spPr>
          <a:xfrm>
            <a:off x="7756855" y="1719072"/>
            <a:ext cx="3931920" cy="868680"/>
          </a:xfrm>
          <a:prstGeom prst="roundRect">
            <a:avLst>
              <a:gd name="adj" fmla="val 40000"/>
            </a:avLst>
          </a:prstGeom>
          <a:solidFill>
            <a:srgbClr val="E3ECF5"/>
          </a:solidFill>
          <a:ln>
            <a:noFill/>
          </a:ln>
          <a:effectLst/>
        </p:spPr>
        <p:txBody>
          <a:bodyPr rtlCol="0" anchor="ctr" wrap="square" lIns="128016" rIns="128016" tIns="73152" bIns="73152">
            <a:noAutofit/>
          </a:bodyPr>
          <a:lstStyle/>
          <a:p>
            <a:pPr algn="ctr">
              <a:spcBef>
                <a:spcPts val="0"/>
              </a:spcBef>
              <a:spcAft>
                <a:spcPts val="0"/>
              </a:spcAft>
            </a:pPr>
            <a:r>
              <a:rPr lang="tr-TR" sz="2400" b="1" i="0">
                <a:solidFill>
                  <a:srgbClr val="2C6696"/>
                </a:solidFill>
                <a:latin typeface="Calibri"/>
              </a:rPr>
              <a:t>Neden önemli?</a:t>
            </a:r>
          </a:p>
        </p:txBody>
      </p:sp>
      <p:cxnSp>
        <p:nvCxnSpPr>
          <p:cNvPr id="17" name="Connector 16"/>
          <p:cNvCxnSpPr/>
          <p:nvPr/>
        </p:nvCxnSpPr>
        <p:spPr>
          <a:xfrm flipV="1">
            <a:off x="7284567" y="3204972"/>
            <a:ext cx="472288" cy="297180"/>
          </a:xfrm>
          <a:prstGeom prst="line">
            <a:avLst/>
          </a:prstGeom>
          <a:ln w="19050">
            <a:solidFill>
              <a:srgbClr val="D9D9D9"/>
            </a:solidFill>
          </a:ln>
        </p:spPr>
      </p:cxnSp>
      <p:sp>
        <p:nvSpPr>
          <p:cNvPr id="18" name="Rounded Rectangle 17"/>
          <p:cNvSpPr/>
          <p:nvPr/>
        </p:nvSpPr>
        <p:spPr>
          <a:xfrm>
            <a:off x="7756855" y="2770632"/>
            <a:ext cx="3931920" cy="868680"/>
          </a:xfrm>
          <a:prstGeom prst="roundRect">
            <a:avLst>
              <a:gd name="adj" fmla="val 40000"/>
            </a:avLst>
          </a:prstGeom>
          <a:solidFill>
            <a:srgbClr val="E3ECF5"/>
          </a:solidFill>
          <a:ln>
            <a:noFill/>
          </a:ln>
          <a:effectLst/>
        </p:spPr>
        <p:txBody>
          <a:bodyPr rtlCol="0" anchor="ctr" wrap="square" lIns="128016" rIns="128016" tIns="73152" bIns="73152">
            <a:noAutofit/>
          </a:bodyPr>
          <a:lstStyle/>
          <a:p>
            <a:pPr algn="ctr">
              <a:spcBef>
                <a:spcPts val="0"/>
              </a:spcBef>
              <a:spcAft>
                <a:spcPts val="0"/>
              </a:spcAft>
            </a:pPr>
            <a:r>
              <a:rPr lang="tr-TR" sz="1750" b="1" i="0">
                <a:solidFill>
                  <a:srgbClr val="2C6696"/>
                </a:solidFill>
                <a:latin typeface="Calibri"/>
              </a:rPr>
              <a:t>Bulunduğu ortamın özellikleri neler?</a:t>
            </a:r>
          </a:p>
        </p:txBody>
      </p:sp>
      <p:cxnSp>
        <p:nvCxnSpPr>
          <p:cNvPr id="19" name="Connector 18"/>
          <p:cNvCxnSpPr/>
          <p:nvPr/>
        </p:nvCxnSpPr>
        <p:spPr>
          <a:xfrm>
            <a:off x="7284567" y="3502152"/>
            <a:ext cx="472288" cy="754380"/>
          </a:xfrm>
          <a:prstGeom prst="line">
            <a:avLst/>
          </a:prstGeom>
          <a:ln w="19050">
            <a:solidFill>
              <a:srgbClr val="D9D9D9"/>
            </a:solidFill>
          </a:ln>
        </p:spPr>
      </p:cxnSp>
      <p:sp>
        <p:nvSpPr>
          <p:cNvPr id="20" name="Rounded Rectangle 19"/>
          <p:cNvSpPr/>
          <p:nvPr/>
        </p:nvSpPr>
        <p:spPr>
          <a:xfrm>
            <a:off x="7756855" y="3822192"/>
            <a:ext cx="3931920" cy="868680"/>
          </a:xfrm>
          <a:prstGeom prst="roundRect">
            <a:avLst>
              <a:gd name="adj" fmla="val 40000"/>
            </a:avLst>
          </a:prstGeom>
          <a:solidFill>
            <a:srgbClr val="E3ECF5"/>
          </a:solidFill>
          <a:ln>
            <a:noFill/>
          </a:ln>
          <a:effectLst/>
        </p:spPr>
        <p:txBody>
          <a:bodyPr rtlCol="0" anchor="ctr" wrap="square" lIns="128016" rIns="128016" tIns="73152" bIns="73152">
            <a:noAutofit/>
          </a:bodyPr>
          <a:lstStyle/>
          <a:p>
            <a:pPr algn="ctr">
              <a:spcBef>
                <a:spcPts val="0"/>
              </a:spcBef>
              <a:spcAft>
                <a:spcPts val="0"/>
              </a:spcAft>
            </a:pPr>
            <a:r>
              <a:rPr lang="tr-TR" sz="1650" b="1" i="0">
                <a:solidFill>
                  <a:srgbClr val="2C6696"/>
                </a:solidFill>
                <a:latin typeface="Calibri"/>
              </a:rPr>
              <a:t>Doğal ve beşerî ortamlarla nasıl bir ilişkisi var?</a:t>
            </a:r>
          </a:p>
        </p:txBody>
      </p:sp>
      <p:sp>
        <p:nvSpPr>
          <p:cNvPr id="21" name="TextBox 20"/>
          <p:cNvSpPr txBox="1"/>
          <p:nvPr/>
        </p:nvSpPr>
        <p:spPr>
          <a:xfrm>
            <a:off x="4267047" y="4370832"/>
            <a:ext cx="3657600" cy="548640"/>
          </a:xfrm>
          <a:prstGeom prst="rect">
            <a:avLst/>
          </a:prstGeom>
          <a:noFill/>
        </p:spPr>
        <p:txBody>
          <a:bodyPr wrap="square" anchor="t" lIns="73152" rIns="73152" tIns="36576" bIns="36576">
            <a:noAutofit/>
          </a:bodyPr>
          <a:lstStyle/>
          <a:p>
            <a:pPr algn="ctr">
              <a:spcBef>
                <a:spcPts val="0"/>
              </a:spcBef>
              <a:spcAft>
                <a:spcPts val="0"/>
              </a:spcAft>
            </a:pPr>
            <a:r>
              <a:rPr lang="tr-TR" sz="2000" b="0" i="1">
                <a:solidFill>
                  <a:srgbClr val="767676"/>
                </a:solidFill>
                <a:latin typeface="Calibri"/>
              </a:rPr>
              <a:t>…gibi sorulara cevap arar.</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21</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50 / 129</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Okulumuza uygulayalım</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2. HAFTA</a:t>
            </a:r>
          </a:p>
        </p:txBody>
      </p:sp>
      <p:graphicFrame>
        <p:nvGraphicFramePr>
          <p:cNvPr id="6" name="Table 5"/>
          <p:cNvGraphicFramePr>
            <a:graphicFrameLocks noGrp="1"/>
          </p:cNvGraphicFramePr>
          <p:nvPr/>
        </p:nvGraphicFramePr>
        <p:xfrm>
          <a:off x="502920" y="1216152"/>
          <a:ext cx="11183112" cy="4727448"/>
        </p:xfrm>
        <a:graphic>
          <a:graphicData uri="http://schemas.openxmlformats.org/drawingml/2006/table">
            <a:tbl>
              <a:tblPr firstRow="1" bandRow="1">
                <a:tableStyleId>{5C22544A-7EE6-4342-B048-85BDC9FD1C3A}</a:tableStyleId>
              </a:tblPr>
              <a:tblGrid>
                <a:gridCol w="4206240"/>
                <a:gridCol w="6976872"/>
              </a:tblGrid>
              <a:tr h="502920">
                <a:tc>
                  <a:txBody>
                    <a:bodyPr wrap="square"/>
                    <a:lstStyle/>
                    <a:p>
                      <a:pPr algn="ctr">
                        <a:spcBef>
                          <a:spcPts val="0"/>
                        </a:spcBef>
                        <a:spcAft>
                          <a:spcPts val="0"/>
                        </a:spcAft>
                      </a:pPr>
                      <a:r>
                        <a:rPr lang="tr-TR" sz="1800" b="1" i="0">
                          <a:solidFill>
                            <a:srgbClr val="FFFFFF"/>
                          </a:solidFill>
                          <a:latin typeface="Calibri"/>
                        </a:rPr>
                        <a:t>Coğrafyanın sorusu</a:t>
                      </a:r>
                    </a:p>
                  </a:txBody>
                  <a:tcPr marL="54864" marR="54864" marT="18288" marB="18288" anchor="ctr">
                    <a:solidFill>
                      <a:srgbClr val="2C6696"/>
                    </a:solidFill>
                  </a:tcPr>
                </a:tc>
                <a:tc>
                  <a:txBody>
                    <a:bodyPr wrap="square"/>
                    <a:lstStyle/>
                    <a:p>
                      <a:pPr algn="ctr">
                        <a:spcBef>
                          <a:spcPts val="0"/>
                        </a:spcBef>
                        <a:spcAft>
                          <a:spcPts val="0"/>
                        </a:spcAft>
                      </a:pPr>
                      <a:r>
                        <a:rPr lang="tr-TR" sz="1800" b="1" i="0">
                          <a:solidFill>
                            <a:srgbClr val="FFFFFF"/>
                          </a:solidFill>
                          <a:latin typeface="Calibri"/>
                        </a:rPr>
                        <a:t>Okulumuz için cevabımız</a:t>
                      </a:r>
                    </a:p>
                  </a:txBody>
                  <a:tcPr marL="54864" marR="54864" marT="18288" marB="18288" anchor="ctr">
                    <a:solidFill>
                      <a:srgbClr val="2C6696"/>
                    </a:solidFill>
                  </a:tcPr>
                </a:tc>
              </a:tr>
              <a:tr h="603504">
                <a:tc>
                  <a:txBody>
                    <a:bodyPr wrap="square"/>
                    <a:lstStyle/>
                    <a:p>
                      <a:pPr algn="l">
                        <a:spcBef>
                          <a:spcPts val="0"/>
                        </a:spcBef>
                        <a:spcAft>
                          <a:spcPts val="0"/>
                        </a:spcAft>
                      </a:pPr>
                      <a:r>
                        <a:rPr lang="tr-TR" sz="2000" b="0" i="0">
                          <a:solidFill>
                            <a:srgbClr val="262626"/>
                          </a:solidFill>
                          <a:latin typeface="Calibri"/>
                        </a:rPr>
                        <a:t>Ne?</a:t>
                      </a:r>
                    </a:p>
                  </a:txBody>
                  <a:tcPr marL="54864" marR="54864" marT="18288" marB="18288" anchor="ctr">
                    <a:solidFill>
                      <a:srgbClr val="FFFFFF"/>
                    </a:solidFill>
                  </a:tcPr>
                </a:tc>
                <a:tc>
                  <a:txBody>
                    <a:bodyPr wrap="square"/>
                    <a:lstStyle/>
                    <a:p>
                      <a:pPr algn="l">
                        <a:spcBef>
                          <a:spcPts val="0"/>
                        </a:spcBef>
                        <a:spcAft>
                          <a:spcPts val="0"/>
                        </a:spcAft>
                      </a:pPr>
                    </a:p>
                  </a:txBody>
                  <a:tcPr marL="54864" marR="54864" marT="18288" marB="18288" anchor="ctr">
                    <a:solidFill>
                      <a:srgbClr val="FFFFFF"/>
                    </a:solidFill>
                  </a:tcPr>
                </a:tc>
              </a:tr>
              <a:tr h="603504">
                <a:tc>
                  <a:txBody>
                    <a:bodyPr wrap="square"/>
                    <a:lstStyle/>
                    <a:p>
                      <a:pPr algn="l">
                        <a:spcBef>
                          <a:spcPts val="0"/>
                        </a:spcBef>
                        <a:spcAft>
                          <a:spcPts val="0"/>
                        </a:spcAft>
                      </a:pPr>
                      <a:r>
                        <a:rPr lang="tr-TR" sz="2000" b="0" i="0">
                          <a:solidFill>
                            <a:srgbClr val="262626"/>
                          </a:solidFill>
                          <a:latin typeface="Calibri"/>
                        </a:rPr>
                        <a:t>Nerede?</a:t>
                      </a:r>
                    </a:p>
                  </a:txBody>
                  <a:tcPr marL="54864" marR="54864" marT="18288" marB="18288" anchor="ctr">
                    <a:solidFill>
                      <a:srgbClr val="E3ECF5"/>
                    </a:solidFill>
                  </a:tcPr>
                </a:tc>
                <a:tc>
                  <a:txBody>
                    <a:bodyPr wrap="square"/>
                    <a:lstStyle/>
                    <a:p>
                      <a:pPr algn="l">
                        <a:spcBef>
                          <a:spcPts val="0"/>
                        </a:spcBef>
                        <a:spcAft>
                          <a:spcPts val="0"/>
                        </a:spcAft>
                      </a:pPr>
                    </a:p>
                  </a:txBody>
                  <a:tcPr marL="54864" marR="54864" marT="18288" marB="18288" anchor="ctr">
                    <a:solidFill>
                      <a:srgbClr val="E3ECF5"/>
                    </a:solidFill>
                  </a:tcPr>
                </a:tc>
              </a:tr>
              <a:tr h="603504">
                <a:tc>
                  <a:txBody>
                    <a:bodyPr wrap="square"/>
                    <a:lstStyle/>
                    <a:p>
                      <a:pPr algn="l">
                        <a:spcBef>
                          <a:spcPts val="0"/>
                        </a:spcBef>
                        <a:spcAft>
                          <a:spcPts val="0"/>
                        </a:spcAft>
                      </a:pPr>
                      <a:r>
                        <a:rPr lang="tr-TR" sz="2000" b="0" i="0">
                          <a:solidFill>
                            <a:srgbClr val="262626"/>
                          </a:solidFill>
                          <a:latin typeface="Calibri"/>
                        </a:rPr>
                        <a:t>Ne zaman?</a:t>
                      </a:r>
                    </a:p>
                  </a:txBody>
                  <a:tcPr marL="54864" marR="54864" marT="18288" marB="18288" anchor="ctr">
                    <a:solidFill>
                      <a:srgbClr val="FFFFFF"/>
                    </a:solidFill>
                  </a:tcPr>
                </a:tc>
                <a:tc>
                  <a:txBody>
                    <a:bodyPr wrap="square"/>
                    <a:lstStyle/>
                    <a:p>
                      <a:pPr algn="l">
                        <a:spcBef>
                          <a:spcPts val="0"/>
                        </a:spcBef>
                        <a:spcAft>
                          <a:spcPts val="0"/>
                        </a:spcAft>
                      </a:pPr>
                    </a:p>
                  </a:txBody>
                  <a:tcPr marL="54864" marR="54864" marT="18288" marB="18288" anchor="ctr">
                    <a:solidFill>
                      <a:srgbClr val="FFFFFF"/>
                    </a:solidFill>
                  </a:tcPr>
                </a:tc>
              </a:tr>
              <a:tr h="603504">
                <a:tc>
                  <a:txBody>
                    <a:bodyPr wrap="square"/>
                    <a:lstStyle/>
                    <a:p>
                      <a:pPr algn="l">
                        <a:spcBef>
                          <a:spcPts val="0"/>
                        </a:spcBef>
                        <a:spcAft>
                          <a:spcPts val="0"/>
                        </a:spcAft>
                      </a:pPr>
                      <a:r>
                        <a:rPr lang="tr-TR" sz="2000" b="0" i="0">
                          <a:solidFill>
                            <a:srgbClr val="262626"/>
                          </a:solidFill>
                          <a:latin typeface="Calibri"/>
                        </a:rPr>
                        <a:t>Neden orada?</a:t>
                      </a:r>
                    </a:p>
                  </a:txBody>
                  <a:tcPr marL="54864" marR="54864" marT="18288" marB="18288" anchor="ctr">
                    <a:solidFill>
                      <a:srgbClr val="E3ECF5"/>
                    </a:solidFill>
                  </a:tcPr>
                </a:tc>
                <a:tc>
                  <a:txBody>
                    <a:bodyPr wrap="square"/>
                    <a:lstStyle/>
                    <a:p>
                      <a:pPr algn="l">
                        <a:spcBef>
                          <a:spcPts val="0"/>
                        </a:spcBef>
                        <a:spcAft>
                          <a:spcPts val="0"/>
                        </a:spcAft>
                      </a:pPr>
                    </a:p>
                  </a:txBody>
                  <a:tcPr marL="54864" marR="54864" marT="18288" marB="18288" anchor="ctr">
                    <a:solidFill>
                      <a:srgbClr val="E3ECF5"/>
                    </a:solidFill>
                  </a:tcPr>
                </a:tc>
              </a:tr>
              <a:tr h="603504">
                <a:tc>
                  <a:txBody>
                    <a:bodyPr wrap="square"/>
                    <a:lstStyle/>
                    <a:p>
                      <a:pPr algn="l">
                        <a:spcBef>
                          <a:spcPts val="0"/>
                        </a:spcBef>
                        <a:spcAft>
                          <a:spcPts val="0"/>
                        </a:spcAft>
                      </a:pPr>
                      <a:r>
                        <a:rPr lang="tr-TR" sz="2000" b="0" i="0">
                          <a:solidFill>
                            <a:srgbClr val="262626"/>
                          </a:solidFill>
                          <a:latin typeface="Calibri"/>
                        </a:rPr>
                        <a:t>Neden önemli?</a:t>
                      </a:r>
                    </a:p>
                  </a:txBody>
                  <a:tcPr marL="54864" marR="54864" marT="18288" marB="18288" anchor="ctr">
                    <a:solidFill>
                      <a:srgbClr val="FFFFFF"/>
                    </a:solidFill>
                  </a:tcPr>
                </a:tc>
                <a:tc>
                  <a:txBody>
                    <a:bodyPr wrap="square"/>
                    <a:lstStyle/>
                    <a:p>
                      <a:pPr algn="l">
                        <a:spcBef>
                          <a:spcPts val="0"/>
                        </a:spcBef>
                        <a:spcAft>
                          <a:spcPts val="0"/>
                        </a:spcAft>
                      </a:pPr>
                    </a:p>
                  </a:txBody>
                  <a:tcPr marL="54864" marR="54864" marT="18288" marB="18288" anchor="ctr">
                    <a:solidFill>
                      <a:srgbClr val="FFFFFF"/>
                    </a:solidFill>
                  </a:tcPr>
                </a:tc>
              </a:tr>
              <a:tr h="603504">
                <a:tc>
                  <a:txBody>
                    <a:bodyPr wrap="square"/>
                    <a:lstStyle/>
                    <a:p>
                      <a:pPr algn="l">
                        <a:spcBef>
                          <a:spcPts val="0"/>
                        </a:spcBef>
                        <a:spcAft>
                          <a:spcPts val="0"/>
                        </a:spcAft>
                      </a:pPr>
                      <a:r>
                        <a:rPr lang="tr-TR" sz="2000" b="0" i="0">
                          <a:solidFill>
                            <a:srgbClr val="262626"/>
                          </a:solidFill>
                          <a:latin typeface="Calibri"/>
                        </a:rPr>
                        <a:t>Bulunduğu ortamın özellikleri neler?</a:t>
                      </a:r>
                    </a:p>
                  </a:txBody>
                  <a:tcPr marL="54864" marR="54864" marT="18288" marB="18288" anchor="ctr">
                    <a:solidFill>
                      <a:srgbClr val="E3ECF5"/>
                    </a:solidFill>
                  </a:tcPr>
                </a:tc>
                <a:tc>
                  <a:txBody>
                    <a:bodyPr wrap="square"/>
                    <a:lstStyle/>
                    <a:p>
                      <a:pPr algn="l">
                        <a:spcBef>
                          <a:spcPts val="0"/>
                        </a:spcBef>
                        <a:spcAft>
                          <a:spcPts val="0"/>
                        </a:spcAft>
                      </a:pPr>
                    </a:p>
                  </a:txBody>
                  <a:tcPr marL="54864" marR="54864" marT="18288" marB="18288" anchor="ctr">
                    <a:solidFill>
                      <a:srgbClr val="E3ECF5"/>
                    </a:solidFill>
                  </a:tcPr>
                </a:tc>
              </a:tr>
              <a:tr h="603504">
                <a:tc>
                  <a:txBody>
                    <a:bodyPr wrap="square"/>
                    <a:lstStyle/>
                    <a:p>
                      <a:pPr algn="l">
                        <a:spcBef>
                          <a:spcPts val="0"/>
                        </a:spcBef>
                        <a:spcAft>
                          <a:spcPts val="0"/>
                        </a:spcAft>
                      </a:pPr>
                      <a:r>
                        <a:rPr lang="tr-TR" sz="1800" b="0" i="0">
                          <a:solidFill>
                            <a:srgbClr val="262626"/>
                          </a:solidFill>
                          <a:latin typeface="Calibri"/>
                        </a:rPr>
                        <a:t>Doğal ve beşerî ortamlarla nasıl bir ilişkisi var?</a:t>
                      </a:r>
                    </a:p>
                  </a:txBody>
                  <a:tcPr marL="54864" marR="54864" marT="18288" marB="18288" anchor="ctr">
                    <a:solidFill>
                      <a:srgbClr val="FFFFFF"/>
                    </a:solidFill>
                  </a:tcPr>
                </a:tc>
                <a:tc>
                  <a:txBody>
                    <a:bodyPr wrap="square"/>
                    <a:lstStyle/>
                    <a:p>
                      <a:pPr algn="l">
                        <a:spcBef>
                          <a:spcPts val="0"/>
                        </a:spcBef>
                        <a:spcAft>
                          <a:spcPts val="0"/>
                        </a:spcAft>
                      </a:pPr>
                    </a:p>
                  </a:txBody>
                  <a:tcPr marL="54864" marR="54864" marT="18288" marB="18288" anchor="ctr">
                    <a:solidFill>
                      <a:srgbClr val="FFFFFF"/>
                    </a:solidFill>
                  </a:tcPr>
                </a:tc>
              </a:tr>
            </a:tbl>
          </a:graphicData>
        </a:graphic>
      </p:graphicFrame>
      <p:sp>
        <p:nvSpPr>
          <p:cNvPr id="7" name="TextBox 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8" name="Rounded Rectangle 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21</a:t>
            </a:r>
          </a:p>
        </p:txBody>
      </p:sp>
      <p:sp>
        <p:nvSpPr>
          <p:cNvPr id="9" name="TextBox 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51 / 129</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Okulumuza uygulayalım: örnek cevaplar</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graphicFrame>
        <p:nvGraphicFramePr>
          <p:cNvPr id="6" name="Table 5"/>
          <p:cNvGraphicFramePr>
            <a:graphicFrameLocks noGrp="1"/>
          </p:cNvGraphicFramePr>
          <p:nvPr/>
        </p:nvGraphicFramePr>
        <p:xfrm>
          <a:off x="502920" y="1216152"/>
          <a:ext cx="11183112" cy="4983480"/>
        </p:xfrm>
        <a:graphic>
          <a:graphicData uri="http://schemas.openxmlformats.org/drawingml/2006/table">
            <a:tbl>
              <a:tblPr firstRow="1" bandRow="1">
                <a:tableStyleId>{5C22544A-7EE6-4342-B048-85BDC9FD1C3A}</a:tableStyleId>
              </a:tblPr>
              <a:tblGrid>
                <a:gridCol w="3657600"/>
                <a:gridCol w="7525512"/>
              </a:tblGrid>
              <a:tr h="502920">
                <a:tc>
                  <a:txBody>
                    <a:bodyPr wrap="square"/>
                    <a:lstStyle/>
                    <a:p>
                      <a:pPr algn="ctr">
                        <a:spcBef>
                          <a:spcPts val="0"/>
                        </a:spcBef>
                        <a:spcAft>
                          <a:spcPts val="0"/>
                        </a:spcAft>
                      </a:pPr>
                      <a:r>
                        <a:rPr lang="tr-TR" sz="1800" b="1" i="0">
                          <a:solidFill>
                            <a:srgbClr val="FFFFFF"/>
                          </a:solidFill>
                          <a:latin typeface="Calibri"/>
                        </a:rPr>
                        <a:t>Coğrafyanın sorusu</a:t>
                      </a:r>
                    </a:p>
                  </a:txBody>
                  <a:tcPr marL="54864" marR="54864" marT="18288" marB="18288" anchor="ctr">
                    <a:solidFill>
                      <a:srgbClr val="2C6696"/>
                    </a:solidFill>
                  </a:tcPr>
                </a:tc>
                <a:tc>
                  <a:txBody>
                    <a:bodyPr wrap="square"/>
                    <a:lstStyle/>
                    <a:p>
                      <a:pPr algn="ctr">
                        <a:spcBef>
                          <a:spcPts val="0"/>
                        </a:spcBef>
                        <a:spcAft>
                          <a:spcPts val="0"/>
                        </a:spcAft>
                      </a:pPr>
                      <a:r>
                        <a:rPr lang="tr-TR" sz="1800" b="1" i="0">
                          <a:solidFill>
                            <a:srgbClr val="FFFFFF"/>
                          </a:solidFill>
                          <a:latin typeface="Calibri"/>
                        </a:rPr>
                        <a:t>Örnek cevap</a:t>
                      </a:r>
                    </a:p>
                  </a:txBody>
                  <a:tcPr marL="54864" marR="54864" marT="18288" marB="18288" anchor="ctr">
                    <a:solidFill>
                      <a:srgbClr val="2C6696"/>
                    </a:solidFill>
                  </a:tcPr>
                </a:tc>
              </a:tr>
              <a:tr h="640080">
                <a:tc>
                  <a:txBody>
                    <a:bodyPr wrap="square"/>
                    <a:lstStyle/>
                    <a:p>
                      <a:pPr algn="l">
                        <a:spcBef>
                          <a:spcPts val="0"/>
                        </a:spcBef>
                        <a:spcAft>
                          <a:spcPts val="0"/>
                        </a:spcAft>
                      </a:pPr>
                      <a:r>
                        <a:rPr lang="tr-TR" sz="1800" b="0" i="0">
                          <a:solidFill>
                            <a:srgbClr val="262626"/>
                          </a:solidFill>
                          <a:latin typeface="Calibri"/>
                        </a:rPr>
                        <a:t>Ne?</a:t>
                      </a:r>
                    </a:p>
                  </a:txBody>
                  <a:tcPr marL="54864" marR="54864" marT="18288" marB="18288" anchor="ctr">
                    <a:solidFill>
                      <a:srgbClr val="FFFFFF"/>
                    </a:solidFill>
                  </a:tcPr>
                </a:tc>
                <a:tc>
                  <a:txBody>
                    <a:bodyPr wrap="square"/>
                    <a:lstStyle/>
                    <a:p>
                      <a:pPr algn="l">
                        <a:spcBef>
                          <a:spcPts val="0"/>
                        </a:spcBef>
                        <a:spcAft>
                          <a:spcPts val="0"/>
                        </a:spcAft>
                      </a:pPr>
                      <a:r>
                        <a:rPr lang="tr-TR" sz="1800" b="0" i="0">
                          <a:solidFill>
                            <a:srgbClr val="262626"/>
                          </a:solidFill>
                          <a:latin typeface="Calibri"/>
                        </a:rPr>
                        <a:t>Bir eğitim yapısı: okulumuz (beşerî unsur).</a:t>
                      </a:r>
                    </a:p>
                  </a:txBody>
                  <a:tcPr marL="54864" marR="54864" marT="18288" marB="18288" anchor="ctr">
                    <a:solidFill>
                      <a:srgbClr val="FFFFFF"/>
                    </a:solidFill>
                  </a:tcPr>
                </a:tc>
              </a:tr>
              <a:tr h="640080">
                <a:tc>
                  <a:txBody>
                    <a:bodyPr wrap="square"/>
                    <a:lstStyle/>
                    <a:p>
                      <a:pPr algn="l">
                        <a:spcBef>
                          <a:spcPts val="0"/>
                        </a:spcBef>
                        <a:spcAft>
                          <a:spcPts val="0"/>
                        </a:spcAft>
                      </a:pPr>
                      <a:r>
                        <a:rPr lang="tr-TR" sz="1800" b="0" i="0">
                          <a:solidFill>
                            <a:srgbClr val="262626"/>
                          </a:solidFill>
                          <a:latin typeface="Calibri"/>
                        </a:rPr>
                        <a:t>Nerede?</a:t>
                      </a:r>
                    </a:p>
                  </a:txBody>
                  <a:tcPr marL="54864" marR="54864" marT="18288" marB="18288" anchor="ctr">
                    <a:solidFill>
                      <a:srgbClr val="E3ECF5"/>
                    </a:solidFill>
                  </a:tcPr>
                </a:tc>
                <a:tc>
                  <a:txBody>
                    <a:bodyPr wrap="square"/>
                    <a:lstStyle/>
                    <a:p>
                      <a:pPr algn="l">
                        <a:spcBef>
                          <a:spcPts val="0"/>
                        </a:spcBef>
                        <a:spcAft>
                          <a:spcPts val="0"/>
                        </a:spcAft>
                      </a:pPr>
                      <a:r>
                        <a:rPr lang="tr-TR" sz="1800" b="0" i="0">
                          <a:solidFill>
                            <a:srgbClr val="262626"/>
                          </a:solidFill>
                          <a:latin typeface="Calibri"/>
                        </a:rPr>
                        <a:t>… ilinin … ilçesinde, … mahallesinde (okulumuzun adresi).</a:t>
                      </a:r>
                    </a:p>
                  </a:txBody>
                  <a:tcPr marL="54864" marR="54864" marT="18288" marB="18288" anchor="ctr">
                    <a:solidFill>
                      <a:srgbClr val="E3ECF5"/>
                    </a:solidFill>
                  </a:tcPr>
                </a:tc>
              </a:tr>
              <a:tr h="640080">
                <a:tc>
                  <a:txBody>
                    <a:bodyPr wrap="square"/>
                    <a:lstStyle/>
                    <a:p>
                      <a:pPr algn="l">
                        <a:spcBef>
                          <a:spcPts val="0"/>
                        </a:spcBef>
                        <a:spcAft>
                          <a:spcPts val="0"/>
                        </a:spcAft>
                      </a:pPr>
                      <a:r>
                        <a:rPr lang="tr-TR" sz="1800" b="0" i="0">
                          <a:solidFill>
                            <a:srgbClr val="262626"/>
                          </a:solidFill>
                          <a:latin typeface="Calibri"/>
                        </a:rPr>
                        <a:t>Ne zaman?</a:t>
                      </a:r>
                    </a:p>
                  </a:txBody>
                  <a:tcPr marL="54864" marR="54864" marT="18288" marB="18288" anchor="ctr">
                    <a:solidFill>
                      <a:srgbClr val="FFFFFF"/>
                    </a:solidFill>
                  </a:tcPr>
                </a:tc>
                <a:tc>
                  <a:txBody>
                    <a:bodyPr wrap="square"/>
                    <a:lstStyle/>
                    <a:p>
                      <a:pPr algn="l">
                        <a:spcBef>
                          <a:spcPts val="0"/>
                        </a:spcBef>
                        <a:spcAft>
                          <a:spcPts val="0"/>
                        </a:spcAft>
                      </a:pPr>
                      <a:r>
                        <a:rPr lang="tr-TR" sz="1800" b="0" i="0">
                          <a:solidFill>
                            <a:srgbClr val="262626"/>
                          </a:solidFill>
                          <a:latin typeface="Calibri"/>
                        </a:rPr>
                        <a:t>Kuruluş yılını okul tarihçesinden öğreniriz; bugünkü eğitim düzenini ders saatleriyle söyleriz.</a:t>
                      </a:r>
                    </a:p>
                  </a:txBody>
                  <a:tcPr marL="54864" marR="54864" marT="18288" marB="18288" anchor="ctr">
                    <a:solidFill>
                      <a:srgbClr val="FFFFFF"/>
                    </a:solidFill>
                  </a:tcPr>
                </a:tc>
              </a:tr>
              <a:tr h="640080">
                <a:tc>
                  <a:txBody>
                    <a:bodyPr wrap="square"/>
                    <a:lstStyle/>
                    <a:p>
                      <a:pPr algn="l">
                        <a:spcBef>
                          <a:spcPts val="0"/>
                        </a:spcBef>
                        <a:spcAft>
                          <a:spcPts val="0"/>
                        </a:spcAft>
                      </a:pPr>
                      <a:r>
                        <a:rPr lang="tr-TR" sz="1800" b="0" i="0">
                          <a:solidFill>
                            <a:srgbClr val="262626"/>
                          </a:solidFill>
                          <a:latin typeface="Calibri"/>
                        </a:rPr>
                        <a:t>Neden orada?</a:t>
                      </a:r>
                    </a:p>
                  </a:txBody>
                  <a:tcPr marL="54864" marR="54864" marT="18288" marB="18288" anchor="ctr">
                    <a:solidFill>
                      <a:srgbClr val="E3ECF5"/>
                    </a:solidFill>
                  </a:tcPr>
                </a:tc>
                <a:tc>
                  <a:txBody>
                    <a:bodyPr wrap="square"/>
                    <a:lstStyle/>
                    <a:p>
                      <a:pPr algn="l">
                        <a:spcBef>
                          <a:spcPts val="0"/>
                        </a:spcBef>
                        <a:spcAft>
                          <a:spcPts val="0"/>
                        </a:spcAft>
                      </a:pPr>
                      <a:r>
                        <a:rPr lang="tr-TR" sz="1800" b="0" i="0">
                          <a:solidFill>
                            <a:srgbClr val="262626"/>
                          </a:solidFill>
                          <a:latin typeface="Calibri"/>
                        </a:rPr>
                        <a:t>Çevresinde öğrencilerin yaşadığı konut alanları var; caddeler sayesinde kolay ulaşılır.</a:t>
                      </a:r>
                    </a:p>
                  </a:txBody>
                  <a:tcPr marL="54864" marR="54864" marT="18288" marB="18288" anchor="ctr">
                    <a:solidFill>
                      <a:srgbClr val="E3ECF5"/>
                    </a:solidFill>
                  </a:tcPr>
                </a:tc>
              </a:tr>
              <a:tr h="640080">
                <a:tc>
                  <a:txBody>
                    <a:bodyPr wrap="square"/>
                    <a:lstStyle/>
                    <a:p>
                      <a:pPr algn="l">
                        <a:spcBef>
                          <a:spcPts val="0"/>
                        </a:spcBef>
                        <a:spcAft>
                          <a:spcPts val="0"/>
                        </a:spcAft>
                      </a:pPr>
                      <a:r>
                        <a:rPr lang="tr-TR" sz="1800" b="0" i="0">
                          <a:solidFill>
                            <a:srgbClr val="262626"/>
                          </a:solidFill>
                          <a:latin typeface="Calibri"/>
                        </a:rPr>
                        <a:t>Neden önemli?</a:t>
                      </a:r>
                    </a:p>
                  </a:txBody>
                  <a:tcPr marL="54864" marR="54864" marT="18288" marB="18288" anchor="ctr">
                    <a:solidFill>
                      <a:srgbClr val="FFFFFF"/>
                    </a:solidFill>
                  </a:tcPr>
                </a:tc>
                <a:tc>
                  <a:txBody>
                    <a:bodyPr wrap="square"/>
                    <a:lstStyle/>
                    <a:p>
                      <a:pPr algn="l">
                        <a:spcBef>
                          <a:spcPts val="0"/>
                        </a:spcBef>
                        <a:spcAft>
                          <a:spcPts val="0"/>
                        </a:spcAft>
                      </a:pPr>
                      <a:r>
                        <a:rPr lang="tr-TR" sz="1800" b="0" i="0">
                          <a:solidFill>
                            <a:srgbClr val="262626"/>
                          </a:solidFill>
                          <a:latin typeface="Calibri"/>
                        </a:rPr>
                        <a:t>Mahalledeki gençlerin eğitim ihtiyacını karşılar; giriş-çıkış saatlerinde çevrenin trafiğini etkiler.</a:t>
                      </a:r>
                    </a:p>
                  </a:txBody>
                  <a:tcPr marL="54864" marR="54864" marT="18288" marB="18288" anchor="ctr">
                    <a:solidFill>
                      <a:srgbClr val="FFFFFF"/>
                    </a:solidFill>
                  </a:tcPr>
                </a:tc>
              </a:tr>
              <a:tr h="640080">
                <a:tc>
                  <a:txBody>
                    <a:bodyPr wrap="square"/>
                    <a:lstStyle/>
                    <a:p>
                      <a:pPr algn="l">
                        <a:spcBef>
                          <a:spcPts val="0"/>
                        </a:spcBef>
                        <a:spcAft>
                          <a:spcPts val="0"/>
                        </a:spcAft>
                      </a:pPr>
                      <a:r>
                        <a:rPr lang="tr-TR" sz="1800" b="0" i="0">
                          <a:solidFill>
                            <a:srgbClr val="262626"/>
                          </a:solidFill>
                          <a:latin typeface="Calibri"/>
                        </a:rPr>
                        <a:t>Bulunduğu ortamın özellikleri neler?</a:t>
                      </a:r>
                    </a:p>
                  </a:txBody>
                  <a:tcPr marL="54864" marR="54864" marT="18288" marB="18288" anchor="ctr">
                    <a:solidFill>
                      <a:srgbClr val="E3ECF5"/>
                    </a:solidFill>
                  </a:tcPr>
                </a:tc>
                <a:tc>
                  <a:txBody>
                    <a:bodyPr wrap="square"/>
                    <a:lstStyle/>
                    <a:p>
                      <a:pPr algn="l">
                        <a:spcBef>
                          <a:spcPts val="0"/>
                        </a:spcBef>
                        <a:spcAft>
                          <a:spcPts val="0"/>
                        </a:spcAft>
                      </a:pPr>
                      <a:r>
                        <a:rPr lang="tr-TR" sz="1800" b="0" i="0">
                          <a:solidFill>
                            <a:srgbClr val="262626"/>
                          </a:solidFill>
                          <a:latin typeface="Calibri"/>
                        </a:rPr>
                        <a:t>Yoğun yapılaşmış bir kent mahallesi: konutlar, caddeler, iş yerleri; bahçede toprak ve ağaçlar.</a:t>
                      </a:r>
                    </a:p>
                  </a:txBody>
                  <a:tcPr marL="54864" marR="54864" marT="18288" marB="18288" anchor="ctr">
                    <a:solidFill>
                      <a:srgbClr val="E3ECF5"/>
                    </a:solidFill>
                  </a:tcPr>
                </a:tc>
              </a:tr>
              <a:tr h="640080">
                <a:tc>
                  <a:txBody>
                    <a:bodyPr wrap="square"/>
                    <a:lstStyle/>
                    <a:p>
                      <a:pPr algn="l">
                        <a:spcBef>
                          <a:spcPts val="0"/>
                        </a:spcBef>
                        <a:spcAft>
                          <a:spcPts val="0"/>
                        </a:spcAft>
                      </a:pPr>
                      <a:r>
                        <a:rPr lang="tr-TR" sz="1800" b="0" i="0">
                          <a:solidFill>
                            <a:srgbClr val="262626"/>
                          </a:solidFill>
                          <a:latin typeface="Calibri"/>
                        </a:rPr>
                        <a:t>Doğal ve beşerî ortamlarla nasıl bir ilişkisi var?</a:t>
                      </a:r>
                    </a:p>
                  </a:txBody>
                  <a:tcPr marL="54864" marR="54864" marT="18288" marB="18288" anchor="ctr">
                    <a:solidFill>
                      <a:srgbClr val="FFFFFF"/>
                    </a:solidFill>
                  </a:tcPr>
                </a:tc>
                <a:tc>
                  <a:txBody>
                    <a:bodyPr wrap="square"/>
                    <a:lstStyle/>
                    <a:p>
                      <a:pPr algn="l">
                        <a:spcBef>
                          <a:spcPts val="0"/>
                        </a:spcBef>
                        <a:spcAft>
                          <a:spcPts val="0"/>
                        </a:spcAft>
                      </a:pPr>
                      <a:r>
                        <a:rPr lang="tr-TR" sz="1800" b="0" i="0">
                          <a:solidFill>
                            <a:srgbClr val="262626"/>
                          </a:solidFill>
                          <a:latin typeface="Calibri"/>
                        </a:rPr>
                        <a:t>Bina, doğal ortamın (arazinin) üzerine kurulmuş beşerî bir unsurdur; ısınma ve aydınlatma iklime, ulaşım çevredeki yollara bağlıdır.</a:t>
                      </a:r>
                    </a:p>
                  </a:txBody>
                  <a:tcPr marL="54864" marR="54864" marT="18288" marB="18288" anchor="ctr">
                    <a:solidFill>
                      <a:srgbClr val="FFFFFF"/>
                    </a:solidFill>
                  </a:tcPr>
                </a:tc>
              </a:tr>
            </a:tbl>
          </a:graphicData>
        </a:graphic>
      </p:graphicFrame>
      <p:sp>
        <p:nvSpPr>
          <p:cNvPr id="7" name="TextBox 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8" name="Rounded Rectangle 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21</a:t>
            </a:r>
          </a:p>
        </p:txBody>
      </p:sp>
      <p:sp>
        <p:nvSpPr>
          <p:cNvPr id="9" name="TextBox 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52 / 129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Coğrafi bakış açısına sahip insan…</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2. HAFTA</a:t>
            </a:r>
          </a:p>
        </p:txBody>
      </p:sp>
      <p:sp>
        <p:nvSpPr>
          <p:cNvPr id="6" name="Rounded Rectangle 5"/>
          <p:cNvSpPr/>
          <p:nvPr/>
        </p:nvSpPr>
        <p:spPr>
          <a:xfrm>
            <a:off x="502920" y="1216152"/>
            <a:ext cx="11185855" cy="1143000"/>
          </a:xfrm>
          <a:prstGeom prst="roundRect">
            <a:avLst>
              <a:gd name="adj" fmla="val 8000"/>
            </a:avLst>
          </a:prstGeom>
          <a:solidFill>
            <a:srgbClr val="2C6696"/>
          </a:solidFill>
          <a:ln>
            <a:noFill/>
          </a:ln>
          <a:effectLst/>
        </p:spPr>
        <p:txBody>
          <a:bodyPr rtlCol="0" anchor="ctr" wrap="square" lIns="274320" rIns="274320" tIns="73152" bIns="73152">
            <a:noAutofit/>
          </a:bodyPr>
          <a:lstStyle/>
          <a:p>
            <a:pPr algn="l">
              <a:spcBef>
                <a:spcPts val="0"/>
              </a:spcBef>
              <a:spcAft>
                <a:spcPts val="0"/>
              </a:spcAft>
            </a:pPr>
            <a:r>
              <a:rPr lang="tr-TR" sz="2300" b="1" i="0">
                <a:solidFill>
                  <a:srgbClr val="FFFFFF"/>
                </a:solidFill>
                <a:latin typeface="Calibri"/>
              </a:rPr>
              <a:t>Coğrafya bilgisine sahip insanlar; doğal ortamdaki unsurları, doğa olayları ve bunların insan faaliyetleriyle etkileşimini bütünsel bir şekilde görebilir.</a:t>
            </a:r>
          </a:p>
        </p:txBody>
      </p:sp>
      <p:sp>
        <p:nvSpPr>
          <p:cNvPr id="7" name="Rounded Rectangle 6"/>
          <p:cNvSpPr/>
          <p:nvPr/>
        </p:nvSpPr>
        <p:spPr>
          <a:xfrm>
            <a:off x="502920" y="2542032"/>
            <a:ext cx="2645587" cy="3703320"/>
          </a:xfrm>
          <a:prstGeom prst="roundRect">
            <a:avLst>
              <a:gd name="adj" fmla="val 5000"/>
            </a:avLst>
          </a:prstGeom>
          <a:solidFill>
            <a:srgbClr val="F0F0F0"/>
          </a:solidFill>
          <a:ln>
            <a:noFill/>
          </a:ln>
          <a:effectLst/>
        </p:spPr>
        <p:txBody>
          <a:bodyPr rtlCol="0" anchor="ctr"/>
          <a:lstStyle/>
          <a:p/>
        </p:txBody>
      </p:sp>
      <p:sp>
        <p:nvSpPr>
          <p:cNvPr id="8" name="Rounded Rectangle 7"/>
          <p:cNvSpPr/>
          <p:nvPr/>
        </p:nvSpPr>
        <p:spPr>
          <a:xfrm>
            <a:off x="502920" y="2542032"/>
            <a:ext cx="2645587" cy="530352"/>
          </a:xfrm>
          <a:prstGeom prst="roundRect">
            <a:avLst>
              <a:gd name="adj" fmla="val 25000"/>
            </a:avLst>
          </a:prstGeom>
          <a:solidFill>
            <a:srgbClr val="4F4F4F"/>
          </a:solidFill>
          <a:ln>
            <a:noFill/>
          </a:ln>
          <a:effectLst/>
        </p:spPr>
        <p:txBody>
          <a:bodyPr rtlCol="0" anchor="ctr"/>
          <a:lstStyle/>
          <a:p/>
        </p:txBody>
      </p:sp>
      <p:sp>
        <p:nvSpPr>
          <p:cNvPr id="9" name="Rectangle 8"/>
          <p:cNvSpPr/>
          <p:nvPr/>
        </p:nvSpPr>
        <p:spPr>
          <a:xfrm>
            <a:off x="502920" y="2807208"/>
            <a:ext cx="2645587" cy="265176"/>
          </a:xfrm>
          <a:prstGeom prst="rect">
            <a:avLst/>
          </a:prstGeom>
          <a:solidFill>
            <a:srgbClr val="4F4F4F"/>
          </a:solidFill>
          <a:ln>
            <a:noFill/>
          </a:ln>
          <a:effectLst/>
        </p:spPr>
        <p:txBody>
          <a:bodyPr rtlCol="0" anchor="ctr"/>
          <a:lstStyle/>
          <a:p/>
        </p:txBody>
      </p:sp>
      <p:sp>
        <p:nvSpPr>
          <p:cNvPr id="10" name="TextBox 9"/>
          <p:cNvSpPr txBox="1"/>
          <p:nvPr/>
        </p:nvSpPr>
        <p:spPr>
          <a:xfrm>
            <a:off x="594360" y="2542032"/>
            <a:ext cx="2462707"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Risk ve fırsat</a:t>
            </a:r>
          </a:p>
        </p:txBody>
      </p:sp>
      <p:sp>
        <p:nvSpPr>
          <p:cNvPr id="11" name="TextBox 10"/>
          <p:cNvSpPr txBox="1"/>
          <p:nvPr/>
        </p:nvSpPr>
        <p:spPr>
          <a:xfrm>
            <a:off x="612648" y="3145536"/>
            <a:ext cx="2426131" cy="3026664"/>
          </a:xfrm>
          <a:prstGeom prst="rect">
            <a:avLst/>
          </a:prstGeom>
          <a:noFill/>
        </p:spPr>
        <p:txBody>
          <a:bodyPr wrap="square" anchor="t" lIns="73152" rIns="73152" tIns="36576" bIns="36576">
            <a:noAutofit/>
          </a:bodyPr>
          <a:lstStyle/>
          <a:p>
            <a:pPr algn="l">
              <a:spcBef>
                <a:spcPts val="0"/>
              </a:spcBef>
              <a:spcAft>
                <a:spcPts val="0"/>
              </a:spcAft>
            </a:pPr>
            <a:r>
              <a:rPr lang="tr-TR" sz="2300" b="0" i="0">
                <a:solidFill>
                  <a:srgbClr val="262626"/>
                </a:solidFill>
                <a:latin typeface="Calibri"/>
              </a:rPr>
              <a:t>Doğal ortamda karşılaştığı olayların ortaya çıkardığı risk ve fırsatları analiz edebilir</a:t>
            </a:r>
          </a:p>
        </p:txBody>
      </p:sp>
      <p:sp>
        <p:nvSpPr>
          <p:cNvPr id="12" name="Rounded Rectangle 11"/>
          <p:cNvSpPr/>
          <p:nvPr/>
        </p:nvSpPr>
        <p:spPr>
          <a:xfrm>
            <a:off x="3349675" y="2542032"/>
            <a:ext cx="2645587" cy="3703320"/>
          </a:xfrm>
          <a:prstGeom prst="roundRect">
            <a:avLst>
              <a:gd name="adj" fmla="val 5000"/>
            </a:avLst>
          </a:prstGeom>
          <a:solidFill>
            <a:srgbClr val="F0F0F0"/>
          </a:solidFill>
          <a:ln>
            <a:noFill/>
          </a:ln>
          <a:effectLst/>
        </p:spPr>
        <p:txBody>
          <a:bodyPr rtlCol="0" anchor="ctr"/>
          <a:lstStyle/>
          <a:p/>
        </p:txBody>
      </p:sp>
      <p:sp>
        <p:nvSpPr>
          <p:cNvPr id="13" name="Rounded Rectangle 12"/>
          <p:cNvSpPr/>
          <p:nvPr/>
        </p:nvSpPr>
        <p:spPr>
          <a:xfrm>
            <a:off x="3349675" y="2542032"/>
            <a:ext cx="2645587" cy="530352"/>
          </a:xfrm>
          <a:prstGeom prst="roundRect">
            <a:avLst>
              <a:gd name="adj" fmla="val 25000"/>
            </a:avLst>
          </a:prstGeom>
          <a:solidFill>
            <a:srgbClr val="D3373A"/>
          </a:solidFill>
          <a:ln>
            <a:noFill/>
          </a:ln>
          <a:effectLst/>
        </p:spPr>
        <p:txBody>
          <a:bodyPr rtlCol="0" anchor="ctr"/>
          <a:lstStyle/>
          <a:p/>
        </p:txBody>
      </p:sp>
      <p:sp>
        <p:nvSpPr>
          <p:cNvPr id="14" name="Rectangle 13"/>
          <p:cNvSpPr/>
          <p:nvPr/>
        </p:nvSpPr>
        <p:spPr>
          <a:xfrm>
            <a:off x="3349675" y="2807208"/>
            <a:ext cx="2645587" cy="265176"/>
          </a:xfrm>
          <a:prstGeom prst="rect">
            <a:avLst/>
          </a:prstGeom>
          <a:solidFill>
            <a:srgbClr val="D3373A"/>
          </a:solidFill>
          <a:ln>
            <a:noFill/>
          </a:ln>
          <a:effectLst/>
        </p:spPr>
        <p:txBody>
          <a:bodyPr rtlCol="0" anchor="ctr"/>
          <a:lstStyle/>
          <a:p/>
        </p:txBody>
      </p:sp>
      <p:sp>
        <p:nvSpPr>
          <p:cNvPr id="15" name="TextBox 14"/>
          <p:cNvSpPr txBox="1"/>
          <p:nvPr/>
        </p:nvSpPr>
        <p:spPr>
          <a:xfrm>
            <a:off x="3441115" y="2542032"/>
            <a:ext cx="2462707"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Sınırlılık ve tehdit</a:t>
            </a:r>
          </a:p>
        </p:txBody>
      </p:sp>
      <p:sp>
        <p:nvSpPr>
          <p:cNvPr id="16" name="TextBox 15"/>
          <p:cNvSpPr txBox="1"/>
          <p:nvPr/>
        </p:nvSpPr>
        <p:spPr>
          <a:xfrm>
            <a:off x="3459403" y="3145536"/>
            <a:ext cx="2426131" cy="3026664"/>
          </a:xfrm>
          <a:prstGeom prst="rect">
            <a:avLst/>
          </a:prstGeom>
          <a:noFill/>
        </p:spPr>
        <p:txBody>
          <a:bodyPr wrap="square" anchor="t" lIns="73152" rIns="73152" tIns="36576" bIns="36576">
            <a:noAutofit/>
          </a:bodyPr>
          <a:lstStyle/>
          <a:p>
            <a:pPr algn="l">
              <a:spcBef>
                <a:spcPts val="0"/>
              </a:spcBef>
              <a:spcAft>
                <a:spcPts val="0"/>
              </a:spcAft>
            </a:pPr>
            <a:r>
              <a:rPr lang="tr-TR" sz="2300" b="0" i="0">
                <a:solidFill>
                  <a:srgbClr val="262626"/>
                </a:solidFill>
                <a:latin typeface="Calibri"/>
              </a:rPr>
              <a:t>Doğal ortamın sınırlılıkları ile insan faaliyetlerinin çevre için oluşturduğu tehditleri görebilir</a:t>
            </a:r>
          </a:p>
        </p:txBody>
      </p:sp>
      <p:sp>
        <p:nvSpPr>
          <p:cNvPr id="17" name="Rounded Rectangle 16"/>
          <p:cNvSpPr/>
          <p:nvPr/>
        </p:nvSpPr>
        <p:spPr>
          <a:xfrm>
            <a:off x="6196430" y="2542032"/>
            <a:ext cx="2645587" cy="3703320"/>
          </a:xfrm>
          <a:prstGeom prst="roundRect">
            <a:avLst>
              <a:gd name="adj" fmla="val 5000"/>
            </a:avLst>
          </a:prstGeom>
          <a:solidFill>
            <a:srgbClr val="F0F0F0"/>
          </a:solidFill>
          <a:ln>
            <a:noFill/>
          </a:ln>
          <a:effectLst/>
        </p:spPr>
        <p:txBody>
          <a:bodyPr rtlCol="0" anchor="ctr"/>
          <a:lstStyle/>
          <a:p/>
        </p:txBody>
      </p:sp>
      <p:sp>
        <p:nvSpPr>
          <p:cNvPr id="18" name="Rounded Rectangle 17"/>
          <p:cNvSpPr/>
          <p:nvPr/>
        </p:nvSpPr>
        <p:spPr>
          <a:xfrm>
            <a:off x="6196430" y="2542032"/>
            <a:ext cx="2645587" cy="530352"/>
          </a:xfrm>
          <a:prstGeom prst="roundRect">
            <a:avLst>
              <a:gd name="adj" fmla="val 25000"/>
            </a:avLst>
          </a:prstGeom>
          <a:solidFill>
            <a:srgbClr val="2C6696"/>
          </a:solidFill>
          <a:ln>
            <a:noFill/>
          </a:ln>
          <a:effectLst/>
        </p:spPr>
        <p:txBody>
          <a:bodyPr rtlCol="0" anchor="ctr"/>
          <a:lstStyle/>
          <a:p/>
        </p:txBody>
      </p:sp>
      <p:sp>
        <p:nvSpPr>
          <p:cNvPr id="19" name="Rectangle 18"/>
          <p:cNvSpPr/>
          <p:nvPr/>
        </p:nvSpPr>
        <p:spPr>
          <a:xfrm>
            <a:off x="6196430" y="2807208"/>
            <a:ext cx="2645587" cy="265176"/>
          </a:xfrm>
          <a:prstGeom prst="rect">
            <a:avLst/>
          </a:prstGeom>
          <a:solidFill>
            <a:srgbClr val="2C6696"/>
          </a:solidFill>
          <a:ln>
            <a:noFill/>
          </a:ln>
          <a:effectLst/>
        </p:spPr>
        <p:txBody>
          <a:bodyPr rtlCol="0" anchor="ctr"/>
          <a:lstStyle/>
          <a:p/>
        </p:txBody>
      </p:sp>
      <p:sp>
        <p:nvSpPr>
          <p:cNvPr id="20" name="TextBox 19"/>
          <p:cNvSpPr txBox="1"/>
          <p:nvPr/>
        </p:nvSpPr>
        <p:spPr>
          <a:xfrm>
            <a:off x="6287870" y="2542032"/>
            <a:ext cx="2462707"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Harita</a:t>
            </a:r>
          </a:p>
        </p:txBody>
      </p:sp>
      <p:sp>
        <p:nvSpPr>
          <p:cNvPr id="21" name="TextBox 20"/>
          <p:cNvSpPr txBox="1"/>
          <p:nvPr/>
        </p:nvSpPr>
        <p:spPr>
          <a:xfrm>
            <a:off x="6306158" y="3145536"/>
            <a:ext cx="2426131" cy="3026664"/>
          </a:xfrm>
          <a:prstGeom prst="rect">
            <a:avLst/>
          </a:prstGeom>
          <a:noFill/>
        </p:spPr>
        <p:txBody>
          <a:bodyPr wrap="square" anchor="t" lIns="73152" rIns="73152" tIns="36576" bIns="36576">
            <a:noAutofit/>
          </a:bodyPr>
          <a:lstStyle/>
          <a:p>
            <a:pPr algn="l">
              <a:spcBef>
                <a:spcPts val="0"/>
              </a:spcBef>
              <a:spcAft>
                <a:spcPts val="0"/>
              </a:spcAft>
            </a:pPr>
            <a:r>
              <a:rPr lang="tr-TR" sz="2300" b="0" i="0">
                <a:solidFill>
                  <a:srgbClr val="262626"/>
                </a:solidFill>
                <a:latin typeface="Calibri"/>
              </a:rPr>
              <a:t>Haritaları kullanabilir</a:t>
            </a:r>
          </a:p>
        </p:txBody>
      </p:sp>
      <p:sp>
        <p:nvSpPr>
          <p:cNvPr id="22" name="Rounded Rectangle 21"/>
          <p:cNvSpPr/>
          <p:nvPr/>
        </p:nvSpPr>
        <p:spPr>
          <a:xfrm>
            <a:off x="9043185" y="2542032"/>
            <a:ext cx="2645587" cy="3703320"/>
          </a:xfrm>
          <a:prstGeom prst="roundRect">
            <a:avLst>
              <a:gd name="adj" fmla="val 5000"/>
            </a:avLst>
          </a:prstGeom>
          <a:solidFill>
            <a:srgbClr val="F0F0F0"/>
          </a:solidFill>
          <a:ln>
            <a:noFill/>
          </a:ln>
          <a:effectLst/>
        </p:spPr>
        <p:txBody>
          <a:bodyPr rtlCol="0" anchor="ctr"/>
          <a:lstStyle/>
          <a:p/>
        </p:txBody>
      </p:sp>
      <p:sp>
        <p:nvSpPr>
          <p:cNvPr id="23" name="Rounded Rectangle 22"/>
          <p:cNvSpPr/>
          <p:nvPr/>
        </p:nvSpPr>
        <p:spPr>
          <a:xfrm>
            <a:off x="9043185" y="2542032"/>
            <a:ext cx="2645587" cy="530352"/>
          </a:xfrm>
          <a:prstGeom prst="roundRect">
            <a:avLst>
              <a:gd name="adj" fmla="val 25000"/>
            </a:avLst>
          </a:prstGeom>
          <a:solidFill>
            <a:srgbClr val="CEAC58"/>
          </a:solidFill>
          <a:ln>
            <a:noFill/>
          </a:ln>
          <a:effectLst/>
        </p:spPr>
        <p:txBody>
          <a:bodyPr rtlCol="0" anchor="ctr"/>
          <a:lstStyle/>
          <a:p/>
        </p:txBody>
      </p:sp>
      <p:sp>
        <p:nvSpPr>
          <p:cNvPr id="24" name="Rectangle 23"/>
          <p:cNvSpPr/>
          <p:nvPr/>
        </p:nvSpPr>
        <p:spPr>
          <a:xfrm>
            <a:off x="9043185" y="2807208"/>
            <a:ext cx="2645587" cy="265176"/>
          </a:xfrm>
          <a:prstGeom prst="rect">
            <a:avLst/>
          </a:prstGeom>
          <a:solidFill>
            <a:srgbClr val="CEAC58"/>
          </a:solidFill>
          <a:ln>
            <a:noFill/>
          </a:ln>
          <a:effectLst/>
        </p:spPr>
        <p:txBody>
          <a:bodyPr rtlCol="0" anchor="ctr"/>
          <a:lstStyle/>
          <a:p/>
        </p:txBody>
      </p:sp>
      <p:sp>
        <p:nvSpPr>
          <p:cNvPr id="25" name="TextBox 24"/>
          <p:cNvSpPr txBox="1"/>
          <p:nvPr/>
        </p:nvSpPr>
        <p:spPr>
          <a:xfrm>
            <a:off x="9134625" y="2542032"/>
            <a:ext cx="2462707" cy="530352"/>
          </a:xfrm>
          <a:prstGeom prst="rect">
            <a:avLst/>
          </a:prstGeom>
          <a:noFill/>
        </p:spPr>
        <p:txBody>
          <a:bodyPr wrap="square" anchor="ctr" lIns="73152" rIns="73152" tIns="36576" bIns="36576">
            <a:noAutofit/>
          </a:bodyPr>
          <a:lstStyle/>
          <a:p>
            <a:pPr algn="l">
              <a:spcBef>
                <a:spcPts val="0"/>
              </a:spcBef>
              <a:spcAft>
                <a:spcPts val="0"/>
              </a:spcAft>
            </a:pPr>
            <a:r>
              <a:rPr lang="tr-TR" sz="1750" b="1" i="0">
                <a:solidFill>
                  <a:srgbClr val="FFFFFF"/>
                </a:solidFill>
                <a:latin typeface="Calibri"/>
              </a:rPr>
              <a:t>Yerel · bölgesel · küresel</a:t>
            </a:r>
          </a:p>
        </p:txBody>
      </p:sp>
      <p:sp>
        <p:nvSpPr>
          <p:cNvPr id="26" name="TextBox 25"/>
          <p:cNvSpPr txBox="1"/>
          <p:nvPr/>
        </p:nvSpPr>
        <p:spPr>
          <a:xfrm>
            <a:off x="9152913" y="3145536"/>
            <a:ext cx="2426131" cy="3026664"/>
          </a:xfrm>
          <a:prstGeom prst="rect">
            <a:avLst/>
          </a:prstGeom>
          <a:noFill/>
        </p:spPr>
        <p:txBody>
          <a:bodyPr wrap="square" anchor="t" lIns="73152" rIns="73152" tIns="36576" bIns="36576">
            <a:noAutofit/>
          </a:bodyPr>
          <a:lstStyle/>
          <a:p>
            <a:pPr algn="l">
              <a:spcBef>
                <a:spcPts val="0"/>
              </a:spcBef>
              <a:spcAft>
                <a:spcPts val="0"/>
              </a:spcAft>
            </a:pPr>
            <a:r>
              <a:rPr lang="tr-TR" sz="2300" b="0" i="0">
                <a:solidFill>
                  <a:srgbClr val="262626"/>
                </a:solidFill>
                <a:latin typeface="Calibri"/>
              </a:rPr>
              <a:t>Olay ve olguları mekânla ilişkilendirip yerel, bölgesel ve küresel olarak kavrayabilir</a:t>
            </a:r>
          </a:p>
        </p:txBody>
      </p:sp>
      <p:sp>
        <p:nvSpPr>
          <p:cNvPr id="27" name="TextBox 2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28" name="Rounded Rectangle 2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21</a:t>
            </a:r>
          </a:p>
        </p:txBody>
      </p:sp>
      <p:sp>
        <p:nvSpPr>
          <p:cNvPr id="29" name="TextBox 2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53 / 129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Görsel 1.2: coğrafi bakış</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2. HAFTA</a:t>
            </a:r>
          </a:p>
        </p:txBody>
      </p:sp>
      <p:pic>
        <p:nvPicPr>
          <p:cNvPr id="6" name="Picture 5" descr="gorsel_1_2_s21.jpg"/>
          <p:cNvPicPr>
            <a:picLocks noChangeAspect="1"/>
          </p:cNvPicPr>
          <p:nvPr/>
        </p:nvPicPr>
        <p:blipFill>
          <a:blip r:embed="rId3"/>
          <a:stretch>
            <a:fillRect/>
          </a:stretch>
        </p:blipFill>
        <p:spPr>
          <a:xfrm>
            <a:off x="502920" y="1216723"/>
            <a:ext cx="6766560" cy="4863465"/>
          </a:xfrm>
          <a:prstGeom prst="rect">
            <a:avLst/>
          </a:prstGeom>
          <a:ln w="9525">
            <a:solidFill>
              <a:srgbClr val="D9D9D9"/>
            </a:solidFill>
          </a:ln>
        </p:spPr>
      </p:pic>
      <p:sp>
        <p:nvSpPr>
          <p:cNvPr id="7" name="Rounded Rectangle 6"/>
          <p:cNvSpPr/>
          <p:nvPr/>
        </p:nvSpPr>
        <p:spPr>
          <a:xfrm>
            <a:off x="7498080" y="1216152"/>
            <a:ext cx="4187952" cy="1417320"/>
          </a:xfrm>
          <a:prstGeom prst="roundRect">
            <a:avLst>
              <a:gd name="adj" fmla="val 5000"/>
            </a:avLst>
          </a:prstGeom>
          <a:solidFill>
            <a:srgbClr val="F0F0F0"/>
          </a:solidFill>
          <a:ln>
            <a:noFill/>
          </a:ln>
          <a:effectLst/>
        </p:spPr>
        <p:txBody>
          <a:bodyPr rtlCol="0" anchor="ctr"/>
          <a:lstStyle/>
          <a:p/>
        </p:txBody>
      </p:sp>
      <p:sp>
        <p:nvSpPr>
          <p:cNvPr id="8" name="Rounded Rectangle 7"/>
          <p:cNvSpPr/>
          <p:nvPr/>
        </p:nvSpPr>
        <p:spPr>
          <a:xfrm>
            <a:off x="7498080" y="1216152"/>
            <a:ext cx="4187952" cy="530352"/>
          </a:xfrm>
          <a:prstGeom prst="roundRect">
            <a:avLst>
              <a:gd name="adj" fmla="val 25000"/>
            </a:avLst>
          </a:prstGeom>
          <a:solidFill>
            <a:srgbClr val="4F4F4F"/>
          </a:solidFill>
          <a:ln>
            <a:noFill/>
          </a:ln>
          <a:effectLst/>
        </p:spPr>
        <p:txBody>
          <a:bodyPr rtlCol="0" anchor="ctr"/>
          <a:lstStyle/>
          <a:p/>
        </p:txBody>
      </p:sp>
      <p:sp>
        <p:nvSpPr>
          <p:cNvPr id="9" name="Rectangle 8"/>
          <p:cNvSpPr/>
          <p:nvPr/>
        </p:nvSpPr>
        <p:spPr>
          <a:xfrm>
            <a:off x="7498080" y="1481328"/>
            <a:ext cx="4187952" cy="265176"/>
          </a:xfrm>
          <a:prstGeom prst="rect">
            <a:avLst/>
          </a:prstGeom>
          <a:solidFill>
            <a:srgbClr val="4F4F4F"/>
          </a:solidFill>
          <a:ln>
            <a:noFill/>
          </a:ln>
          <a:effectLst/>
        </p:spPr>
        <p:txBody>
          <a:bodyPr rtlCol="0" anchor="ctr"/>
          <a:lstStyle/>
          <a:p/>
        </p:txBody>
      </p:sp>
      <p:sp>
        <p:nvSpPr>
          <p:cNvPr id="10" name="TextBox 9"/>
          <p:cNvSpPr txBox="1"/>
          <p:nvPr/>
        </p:nvSpPr>
        <p:spPr>
          <a:xfrm>
            <a:off x="7589520" y="1216152"/>
            <a:ext cx="4005072" cy="530352"/>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Ölçekler</a:t>
            </a:r>
          </a:p>
        </p:txBody>
      </p:sp>
      <p:sp>
        <p:nvSpPr>
          <p:cNvPr id="11" name="TextBox 10"/>
          <p:cNvSpPr txBox="1"/>
          <p:nvPr/>
        </p:nvSpPr>
        <p:spPr>
          <a:xfrm>
            <a:off x="7607808" y="1819656"/>
            <a:ext cx="3968496" cy="740664"/>
          </a:xfrm>
          <a:prstGeom prst="rect">
            <a:avLst/>
          </a:prstGeom>
          <a:noFill/>
        </p:spPr>
        <p:txBody>
          <a:bodyPr wrap="square" anchor="t" lIns="73152" rIns="73152" tIns="36576" bIns="36576">
            <a:noAutofit/>
          </a:bodyPr>
          <a:lstStyle/>
          <a:p>
            <a:pPr algn="l">
              <a:spcBef>
                <a:spcPts val="0"/>
              </a:spcBef>
              <a:spcAft>
                <a:spcPts val="0"/>
              </a:spcAft>
            </a:pPr>
            <a:r>
              <a:rPr lang="tr-TR" sz="2200" b="0" i="0">
                <a:solidFill>
                  <a:srgbClr val="262626"/>
                </a:solidFill>
                <a:latin typeface="Calibri"/>
              </a:rPr>
              <a:t>Yerel · Bölgesel · Küresel</a:t>
            </a:r>
          </a:p>
        </p:txBody>
      </p:sp>
      <p:sp>
        <p:nvSpPr>
          <p:cNvPr id="12" name="Rounded Rectangle 11"/>
          <p:cNvSpPr/>
          <p:nvPr/>
        </p:nvSpPr>
        <p:spPr>
          <a:xfrm>
            <a:off x="7498080" y="2770632"/>
            <a:ext cx="4187952" cy="1600200"/>
          </a:xfrm>
          <a:prstGeom prst="roundRect">
            <a:avLst>
              <a:gd name="adj" fmla="val 5000"/>
            </a:avLst>
          </a:prstGeom>
          <a:solidFill>
            <a:srgbClr val="F0F0F0"/>
          </a:solidFill>
          <a:ln>
            <a:noFill/>
          </a:ln>
          <a:effectLst/>
        </p:spPr>
        <p:txBody>
          <a:bodyPr rtlCol="0" anchor="ctr"/>
          <a:lstStyle/>
          <a:p/>
        </p:txBody>
      </p:sp>
      <p:sp>
        <p:nvSpPr>
          <p:cNvPr id="13" name="Rounded Rectangle 12"/>
          <p:cNvSpPr/>
          <p:nvPr/>
        </p:nvSpPr>
        <p:spPr>
          <a:xfrm>
            <a:off x="7498080" y="2770632"/>
            <a:ext cx="4187952" cy="530352"/>
          </a:xfrm>
          <a:prstGeom prst="roundRect">
            <a:avLst>
              <a:gd name="adj" fmla="val 25000"/>
            </a:avLst>
          </a:prstGeom>
          <a:solidFill>
            <a:srgbClr val="2C6696"/>
          </a:solidFill>
          <a:ln>
            <a:noFill/>
          </a:ln>
          <a:effectLst/>
        </p:spPr>
        <p:txBody>
          <a:bodyPr rtlCol="0" anchor="ctr"/>
          <a:lstStyle/>
          <a:p/>
        </p:txBody>
      </p:sp>
      <p:sp>
        <p:nvSpPr>
          <p:cNvPr id="14" name="Rectangle 13"/>
          <p:cNvSpPr/>
          <p:nvPr/>
        </p:nvSpPr>
        <p:spPr>
          <a:xfrm>
            <a:off x="7498080" y="3035808"/>
            <a:ext cx="4187952" cy="265176"/>
          </a:xfrm>
          <a:prstGeom prst="rect">
            <a:avLst/>
          </a:prstGeom>
          <a:solidFill>
            <a:srgbClr val="2C6696"/>
          </a:solidFill>
          <a:ln>
            <a:noFill/>
          </a:ln>
          <a:effectLst/>
        </p:spPr>
        <p:txBody>
          <a:bodyPr rtlCol="0" anchor="ctr"/>
          <a:lstStyle/>
          <a:p/>
        </p:txBody>
      </p:sp>
      <p:sp>
        <p:nvSpPr>
          <p:cNvPr id="15" name="TextBox 14"/>
          <p:cNvSpPr txBox="1"/>
          <p:nvPr/>
        </p:nvSpPr>
        <p:spPr>
          <a:xfrm>
            <a:off x="7589520" y="2770632"/>
            <a:ext cx="4005072" cy="530352"/>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Bakış boyutları</a:t>
            </a:r>
          </a:p>
        </p:txBody>
      </p:sp>
      <p:sp>
        <p:nvSpPr>
          <p:cNvPr id="16" name="TextBox 15"/>
          <p:cNvSpPr txBox="1"/>
          <p:nvPr/>
        </p:nvSpPr>
        <p:spPr>
          <a:xfrm>
            <a:off x="7607808" y="3374136"/>
            <a:ext cx="3968496" cy="923544"/>
          </a:xfrm>
          <a:prstGeom prst="rect">
            <a:avLst/>
          </a:prstGeom>
          <a:noFill/>
        </p:spPr>
        <p:txBody>
          <a:bodyPr wrap="square" anchor="t" lIns="73152" rIns="73152" tIns="36576" bIns="36576">
            <a:noAutofit/>
          </a:bodyPr>
          <a:lstStyle/>
          <a:p>
            <a:pPr algn="l">
              <a:spcBef>
                <a:spcPts val="0"/>
              </a:spcBef>
              <a:spcAft>
                <a:spcPts val="0"/>
              </a:spcAft>
            </a:pPr>
            <a:r>
              <a:rPr lang="tr-TR" sz="1900" b="0" i="0">
                <a:solidFill>
                  <a:srgbClr val="262626"/>
                </a:solidFill>
                <a:latin typeface="Calibri"/>
              </a:rPr>
              <a:t>Ekolojik · Jeolojik · Politik · Ekonomik · Kültürel · Tarihsel · Mekânsal</a:t>
            </a:r>
          </a:p>
        </p:txBody>
      </p:sp>
      <p:sp>
        <p:nvSpPr>
          <p:cNvPr id="17" name="Rounded Rectangle 16"/>
          <p:cNvSpPr/>
          <p:nvPr/>
        </p:nvSpPr>
        <p:spPr>
          <a:xfrm>
            <a:off x="7498080" y="4507992"/>
            <a:ext cx="4187952" cy="1737360"/>
          </a:xfrm>
          <a:prstGeom prst="roundRect">
            <a:avLst>
              <a:gd name="adj" fmla="val 8000"/>
            </a:avLst>
          </a:prstGeom>
          <a:solidFill>
            <a:srgbClr val="FFF3D1"/>
          </a:solidFill>
          <a:ln>
            <a:noFill/>
          </a:ln>
          <a:effectLst/>
        </p:spPr>
        <p:txBody>
          <a:bodyPr rtlCol="0" anchor="ctr" wrap="square" lIns="182880" rIns="182880" tIns="73152" bIns="73152">
            <a:noAutofit/>
          </a:bodyPr>
          <a:lstStyle/>
          <a:p>
            <a:pPr algn="l">
              <a:spcBef>
                <a:spcPts val="0"/>
              </a:spcBef>
              <a:spcAft>
                <a:spcPts val="600"/>
              </a:spcAft>
            </a:pPr>
            <a:r>
              <a:rPr lang="tr-TR" sz="1800" b="1" i="0">
                <a:solidFill>
                  <a:srgbClr val="262626"/>
                </a:solidFill>
                <a:latin typeface="Calibri"/>
              </a:rPr>
              <a:t>Görsel 1.2: </a:t>
            </a:r>
          </a:p>
          <a:p>
            <a:pPr algn="l">
              <a:spcBef>
                <a:spcPts val="0"/>
              </a:spcBef>
              <a:spcAft>
                <a:spcPts val="0"/>
              </a:spcAft>
            </a:pPr>
            <a:r>
              <a:rPr lang="tr-TR" sz="1800" b="0" i="0">
                <a:solidFill>
                  <a:srgbClr val="262626"/>
                </a:solidFill>
                <a:latin typeface="Calibri"/>
              </a:rPr>
              <a:t>Coğrafi bakış açısına sahip insanlar; coğrafi ortama ait unsur, olay ve bunlar arasındaki etkileşimleri çözümleyebilirler.</a:t>
            </a:r>
          </a:p>
        </p:txBody>
      </p:sp>
      <p:sp>
        <p:nvSpPr>
          <p:cNvPr id="18" name="TextBox 1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19" name="Rounded Rectangle 1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21</a:t>
            </a:r>
          </a:p>
        </p:txBody>
      </p:sp>
      <p:sp>
        <p:nvSpPr>
          <p:cNvPr id="20" name="TextBox 1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54 / 129</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Coğrafya bilgisi neden gerekli?</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2. HAFTA</a:t>
            </a:r>
          </a:p>
        </p:txBody>
      </p:sp>
      <p:sp>
        <p:nvSpPr>
          <p:cNvPr id="6" name="Rounded Rectangle 5"/>
          <p:cNvSpPr/>
          <p:nvPr/>
        </p:nvSpPr>
        <p:spPr>
          <a:xfrm>
            <a:off x="502920" y="1261872"/>
            <a:ext cx="3594506" cy="498348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61872"/>
            <a:ext cx="3594506" cy="530352"/>
          </a:xfrm>
          <a:prstGeom prst="roundRect">
            <a:avLst>
              <a:gd name="adj" fmla="val 25000"/>
            </a:avLst>
          </a:prstGeom>
          <a:solidFill>
            <a:srgbClr val="2E7D32"/>
          </a:solidFill>
          <a:ln>
            <a:noFill/>
          </a:ln>
          <a:effectLst/>
        </p:spPr>
        <p:txBody>
          <a:bodyPr rtlCol="0" anchor="ctr"/>
          <a:lstStyle/>
          <a:p/>
        </p:txBody>
      </p:sp>
      <p:sp>
        <p:nvSpPr>
          <p:cNvPr id="8" name="Rectangle 7"/>
          <p:cNvSpPr/>
          <p:nvPr/>
        </p:nvSpPr>
        <p:spPr>
          <a:xfrm>
            <a:off x="502920" y="1527048"/>
            <a:ext cx="3594506" cy="265176"/>
          </a:xfrm>
          <a:prstGeom prst="rect">
            <a:avLst/>
          </a:prstGeom>
          <a:solidFill>
            <a:srgbClr val="2E7D32"/>
          </a:solidFill>
          <a:ln>
            <a:noFill/>
          </a:ln>
          <a:effectLst/>
        </p:spPr>
        <p:txBody>
          <a:bodyPr rtlCol="0" anchor="ctr"/>
          <a:lstStyle/>
          <a:p/>
        </p:txBody>
      </p:sp>
      <p:sp>
        <p:nvSpPr>
          <p:cNvPr id="9" name="TextBox 8"/>
          <p:cNvSpPr txBox="1"/>
          <p:nvPr/>
        </p:nvSpPr>
        <p:spPr>
          <a:xfrm>
            <a:off x="594360" y="126187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FFFFFF"/>
                </a:solidFill>
                <a:latin typeface="Calibri"/>
              </a:rPr>
              <a:t>Sürdürülebilir bir Dünya için</a:t>
            </a:r>
          </a:p>
        </p:txBody>
      </p:sp>
      <p:sp>
        <p:nvSpPr>
          <p:cNvPr id="10" name="TextBox 9"/>
          <p:cNvSpPr txBox="1"/>
          <p:nvPr/>
        </p:nvSpPr>
        <p:spPr>
          <a:xfrm>
            <a:off x="612648" y="1865376"/>
            <a:ext cx="3375050" cy="4306824"/>
          </a:xfrm>
          <a:prstGeom prst="rect">
            <a:avLst/>
          </a:prstGeom>
          <a:noFill/>
        </p:spPr>
        <p:txBody>
          <a:bodyPr wrap="square" anchor="t" lIns="73152" rIns="73152" tIns="36576" bIns="36576">
            <a:noAutofit/>
          </a:bodyPr>
          <a:lstStyle/>
          <a:p>
            <a:pPr algn="l">
              <a:spcBef>
                <a:spcPts val="0"/>
              </a:spcBef>
              <a:spcAft>
                <a:spcPts val="0"/>
              </a:spcAft>
            </a:pPr>
            <a:r>
              <a:rPr lang="tr-TR" sz="2500" b="0" i="0">
                <a:solidFill>
                  <a:srgbClr val="262626"/>
                </a:solidFill>
                <a:latin typeface="Calibri"/>
              </a:rPr>
              <a:t>Bu nedenle sürdürülebilir bir Dünya için insanların temel coğrafya bilgisine sahip olmalarının önemli bir gereklilik olduğu söylenebilir.</a:t>
            </a:r>
          </a:p>
        </p:txBody>
      </p:sp>
      <p:sp>
        <p:nvSpPr>
          <p:cNvPr id="11" name="Rounded Rectangle 10"/>
          <p:cNvSpPr/>
          <p:nvPr/>
        </p:nvSpPr>
        <p:spPr>
          <a:xfrm>
            <a:off x="4298594" y="1261872"/>
            <a:ext cx="3594506" cy="498348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4298594" y="1261872"/>
            <a:ext cx="3594506" cy="530352"/>
          </a:xfrm>
          <a:prstGeom prst="roundRect">
            <a:avLst>
              <a:gd name="adj" fmla="val 25000"/>
            </a:avLst>
          </a:prstGeom>
          <a:solidFill>
            <a:srgbClr val="2C6696"/>
          </a:solidFill>
          <a:ln>
            <a:noFill/>
          </a:ln>
          <a:effectLst/>
        </p:spPr>
        <p:txBody>
          <a:bodyPr rtlCol="0" anchor="ctr"/>
          <a:lstStyle/>
          <a:p/>
        </p:txBody>
      </p:sp>
      <p:sp>
        <p:nvSpPr>
          <p:cNvPr id="13" name="Rectangle 12"/>
          <p:cNvSpPr/>
          <p:nvPr/>
        </p:nvSpPr>
        <p:spPr>
          <a:xfrm>
            <a:off x="4298594" y="1527048"/>
            <a:ext cx="3594506" cy="265176"/>
          </a:xfrm>
          <a:prstGeom prst="rect">
            <a:avLst/>
          </a:prstGeom>
          <a:solidFill>
            <a:srgbClr val="2C6696"/>
          </a:solidFill>
          <a:ln>
            <a:noFill/>
          </a:ln>
          <a:effectLst/>
        </p:spPr>
        <p:txBody>
          <a:bodyPr rtlCol="0" anchor="ctr"/>
          <a:lstStyle/>
          <a:p/>
        </p:txBody>
      </p:sp>
      <p:sp>
        <p:nvSpPr>
          <p:cNvPr id="14" name="TextBox 13"/>
          <p:cNvSpPr txBox="1"/>
          <p:nvPr/>
        </p:nvSpPr>
        <p:spPr>
          <a:xfrm>
            <a:off x="4390034" y="126187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FFFFFF"/>
                </a:solidFill>
                <a:latin typeface="Calibri"/>
              </a:rPr>
              <a:t>Tarih boyunca toplumlar</a:t>
            </a:r>
          </a:p>
        </p:txBody>
      </p:sp>
      <p:sp>
        <p:nvSpPr>
          <p:cNvPr id="15" name="TextBox 14"/>
          <p:cNvSpPr txBox="1"/>
          <p:nvPr/>
        </p:nvSpPr>
        <p:spPr>
          <a:xfrm>
            <a:off x="4408322" y="1865376"/>
            <a:ext cx="3375050" cy="4306824"/>
          </a:xfrm>
          <a:prstGeom prst="rect">
            <a:avLst/>
          </a:prstGeom>
          <a:noFill/>
        </p:spPr>
        <p:txBody>
          <a:bodyPr wrap="square" anchor="t" lIns="73152" rIns="73152" tIns="36576" bIns="36576">
            <a:noAutofit/>
          </a:bodyPr>
          <a:lstStyle/>
          <a:p>
            <a:pPr algn="l">
              <a:spcBef>
                <a:spcPts val="0"/>
              </a:spcBef>
              <a:spcAft>
                <a:spcPts val="0"/>
              </a:spcAft>
            </a:pPr>
            <a:r>
              <a:rPr lang="tr-TR" sz="2500" b="0" i="0">
                <a:solidFill>
                  <a:srgbClr val="262626"/>
                </a:solidFill>
                <a:latin typeface="Calibri"/>
              </a:rPr>
              <a:t>Tarih boyunca coğrafya bilgisine sahip toplumların doğal kaynakları daha iyi yönettikleri, refah seviyelerini yükselttikleri ve güçlü devletler kurdukları görülmektedir.</a:t>
            </a:r>
          </a:p>
        </p:txBody>
      </p:sp>
      <p:sp>
        <p:nvSpPr>
          <p:cNvPr id="16" name="Rounded Rectangle 15"/>
          <p:cNvSpPr/>
          <p:nvPr/>
        </p:nvSpPr>
        <p:spPr>
          <a:xfrm>
            <a:off x="8094268" y="1261872"/>
            <a:ext cx="3594506" cy="4983480"/>
          </a:xfrm>
          <a:prstGeom prst="roundRect">
            <a:avLst>
              <a:gd name="adj" fmla="val 5000"/>
            </a:avLst>
          </a:prstGeom>
          <a:solidFill>
            <a:srgbClr val="F0F0F0"/>
          </a:solidFill>
          <a:ln>
            <a:noFill/>
          </a:ln>
          <a:effectLst/>
        </p:spPr>
        <p:txBody>
          <a:bodyPr rtlCol="0" anchor="ctr"/>
          <a:lstStyle/>
          <a:p/>
        </p:txBody>
      </p:sp>
      <p:sp>
        <p:nvSpPr>
          <p:cNvPr id="17" name="Rounded Rectangle 16"/>
          <p:cNvSpPr/>
          <p:nvPr/>
        </p:nvSpPr>
        <p:spPr>
          <a:xfrm>
            <a:off x="8094268" y="1261872"/>
            <a:ext cx="3594506" cy="530352"/>
          </a:xfrm>
          <a:prstGeom prst="roundRect">
            <a:avLst>
              <a:gd name="adj" fmla="val 25000"/>
            </a:avLst>
          </a:prstGeom>
          <a:solidFill>
            <a:srgbClr val="D3373A"/>
          </a:solidFill>
          <a:ln>
            <a:noFill/>
          </a:ln>
          <a:effectLst/>
        </p:spPr>
        <p:txBody>
          <a:bodyPr rtlCol="0" anchor="ctr"/>
          <a:lstStyle/>
          <a:p/>
        </p:txBody>
      </p:sp>
      <p:sp>
        <p:nvSpPr>
          <p:cNvPr id="18" name="Rectangle 17"/>
          <p:cNvSpPr/>
          <p:nvPr/>
        </p:nvSpPr>
        <p:spPr>
          <a:xfrm>
            <a:off x="8094268" y="1527048"/>
            <a:ext cx="3594506" cy="265176"/>
          </a:xfrm>
          <a:prstGeom prst="rect">
            <a:avLst/>
          </a:prstGeom>
          <a:solidFill>
            <a:srgbClr val="D3373A"/>
          </a:solidFill>
          <a:ln>
            <a:noFill/>
          </a:ln>
          <a:effectLst/>
        </p:spPr>
        <p:txBody>
          <a:bodyPr rtlCol="0" anchor="ctr"/>
          <a:lstStyle/>
          <a:p/>
        </p:txBody>
      </p:sp>
      <p:sp>
        <p:nvSpPr>
          <p:cNvPr id="19" name="TextBox 18"/>
          <p:cNvSpPr txBox="1"/>
          <p:nvPr/>
        </p:nvSpPr>
        <p:spPr>
          <a:xfrm>
            <a:off x="8185708" y="126187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FFFFFF"/>
                </a:solidFill>
                <a:latin typeface="Calibri"/>
              </a:rPr>
              <a:t>Vatanseverlik bilinci</a:t>
            </a:r>
          </a:p>
        </p:txBody>
      </p:sp>
      <p:sp>
        <p:nvSpPr>
          <p:cNvPr id="20" name="TextBox 19"/>
          <p:cNvSpPr txBox="1"/>
          <p:nvPr/>
        </p:nvSpPr>
        <p:spPr>
          <a:xfrm>
            <a:off x="8203996" y="1865376"/>
            <a:ext cx="3375050" cy="4306824"/>
          </a:xfrm>
          <a:prstGeom prst="rect">
            <a:avLst/>
          </a:prstGeom>
          <a:noFill/>
        </p:spPr>
        <p:txBody>
          <a:bodyPr wrap="square" anchor="t" lIns="73152" rIns="73152" tIns="36576" bIns="36576">
            <a:noAutofit/>
          </a:bodyPr>
          <a:lstStyle/>
          <a:p>
            <a:pPr algn="l">
              <a:spcBef>
                <a:spcPts val="0"/>
              </a:spcBef>
              <a:spcAft>
                <a:spcPts val="0"/>
              </a:spcAft>
            </a:pPr>
            <a:r>
              <a:rPr lang="tr-TR" sz="2500" b="0" i="0">
                <a:solidFill>
                  <a:srgbClr val="262626"/>
                </a:solidFill>
                <a:latin typeface="Calibri"/>
              </a:rPr>
              <a:t>Coğrafya bilgisi, vatanseverlik bilincinin oluşmasında da önemli bir rol oynamaktadır.</a:t>
            </a:r>
          </a:p>
        </p:txBody>
      </p:sp>
      <p:sp>
        <p:nvSpPr>
          <p:cNvPr id="21" name="TextBox 2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22" name="Rounded Rectangle 2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21</a:t>
            </a:r>
          </a:p>
        </p:txBody>
      </p:sp>
      <p:sp>
        <p:nvSpPr>
          <p:cNvPr id="23" name="TextBox 2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55 / 129</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5</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Günümüzde insan-doğa etkileşimini odağına alan coğrafyanın öneminin artmasının temel nedeni aşağıdakilerden hangisidir?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Doğal kaynakların yıllık tüketiminin, Dünya ekosisteminin bir yılda ürettiğinden fazla olması</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İnsanların yalnızca deniz kıyılarında yaşaması</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Nüfus artışının tamamen durması</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Doğal kaynakların hiç tükenmemesi</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Teknolojik gelişmenin sona ermesi</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21</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56 / 129</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5</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Günümüzde insan-doğa etkileşimini odağına alan coğrafyanın öneminin artmasının temel nedeni aşağıdakilerden hangisidir?</a:t>
            </a:r>
          </a:p>
        </p:txBody>
      </p:sp>
      <p:sp>
        <p:nvSpPr>
          <p:cNvPr id="7" name="Rounded Rectangle 6"/>
          <p:cNvSpPr/>
          <p:nvPr/>
        </p:nvSpPr>
        <p:spPr>
          <a:xfrm>
            <a:off x="502920" y="2633472"/>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8" name="Oval 7"/>
          <p:cNvSpPr/>
          <p:nvPr/>
        </p:nvSpPr>
        <p:spPr>
          <a:xfrm>
            <a:off x="594360" y="2589580"/>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050" b="1" i="0">
                <a:solidFill>
                  <a:srgbClr val="262626"/>
                </a:solidFill>
                <a:latin typeface="Calibri"/>
              </a:rPr>
              <a:t>Doğal kaynakların yıllık tüketiminin, Dünya ekosisteminin bir yılda ürettiğinden fazla olması</a:t>
            </a:r>
          </a:p>
        </p:txBody>
      </p:sp>
      <p:sp>
        <p:nvSpPr>
          <p:cNvPr id="10" name="Rounded Rectangle 9"/>
          <p:cNvSpPr/>
          <p:nvPr/>
        </p:nvSpPr>
        <p:spPr>
          <a:xfrm>
            <a:off x="502920" y="315833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11444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İnsanların yalnızca deniz kıyılarında yaşaması</a:t>
            </a:r>
          </a:p>
        </p:txBody>
      </p:sp>
      <p:sp>
        <p:nvSpPr>
          <p:cNvPr id="13" name="Rounded Rectangle 12"/>
          <p:cNvSpPr/>
          <p:nvPr/>
        </p:nvSpPr>
        <p:spPr>
          <a:xfrm>
            <a:off x="502920" y="368320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363931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Nüfus artışının tamamen durması</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Doğal kaynakların hiç tükenmemesi</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Teknolojik gelişmenin sona ermesi</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Doğal kaynakların yıllık tüketimi Dünya ekosisteminin bir yılda ürettiğinden fazladır; bu durum coğrafyanın önemini artırmaktadır (s. 21).</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21</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57 / 129</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6</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Aşağıdakilerden hangisi coğrafi bakış açısına sahip bir insanın özelliklerinden biri DEĞİLDİR?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Olayların ortaya çıkardığı risk ve fırsatları analiz edebilme</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Doğa olaylarını yalnızca ezberleyerek sıralama</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Haritaları kullanabilme</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Olay ve olguları yerel, bölgesel ve küresel olarak kavrayabilme</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Doğal ortamın sınırlılıklarını görebilme</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21</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58 / 129</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6</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Aşağıdakilerden hangisi coğrafi bakış açısına sahip bir insanın özelliklerinden biri DEĞİLDİR?</a:t>
            </a:r>
          </a:p>
        </p:txBody>
      </p:sp>
      <p:sp>
        <p:nvSpPr>
          <p:cNvPr id="7" name="Rounded Rectangle 6"/>
          <p:cNvSpPr/>
          <p:nvPr/>
        </p:nvSpPr>
        <p:spPr>
          <a:xfrm>
            <a:off x="502920" y="263347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58958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Olayların ortaya çıkardığı risk ve fırsatları analiz edebilme</a:t>
            </a:r>
          </a:p>
        </p:txBody>
      </p:sp>
      <p:sp>
        <p:nvSpPr>
          <p:cNvPr id="10" name="Rounded Rectangle 9"/>
          <p:cNvSpPr/>
          <p:nvPr/>
        </p:nvSpPr>
        <p:spPr>
          <a:xfrm>
            <a:off x="502920" y="3158337"/>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11" name="Oval 10"/>
          <p:cNvSpPr/>
          <p:nvPr/>
        </p:nvSpPr>
        <p:spPr>
          <a:xfrm>
            <a:off x="594360" y="3114445"/>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Doğa olaylarını yalnızca ezberleyerek sıralama</a:t>
            </a:r>
          </a:p>
        </p:txBody>
      </p:sp>
      <p:sp>
        <p:nvSpPr>
          <p:cNvPr id="13" name="Rounded Rectangle 12"/>
          <p:cNvSpPr/>
          <p:nvPr/>
        </p:nvSpPr>
        <p:spPr>
          <a:xfrm>
            <a:off x="502920" y="368320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363931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Haritaları kullanabilme</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Olay ve olguları yerel, bölgesel ve küresel olarak kavrayabilme</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Doğal ortamın sınırlılıklarını görebilme</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Coğrafi bakış; risk ve fırsatı analiz etmeyi, sınırlılıkları görmeyi, harita kullanmayı ve olayları farklı ölçeklerde kavramayı sağlar. Ezber bir özellik değildir (s. 21).</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21</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59 / 129</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800" b="1" i="0">
                <a:solidFill>
                  <a:srgbClr val="FFFFFF"/>
                </a:solidFill>
                <a:latin typeface="Calibri"/>
              </a:rPr>
              <a:t>Etkinlik: Kastamonu’nun Bozkurt İlçesinde Sel</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ETKİNLİK · 15 dk</a:t>
            </a:r>
          </a:p>
        </p:txBody>
      </p:sp>
      <p:sp>
        <p:nvSpPr>
          <p:cNvPr id="6" name="Rounded Rectangle 5"/>
          <p:cNvSpPr/>
          <p:nvPr/>
        </p:nvSpPr>
        <p:spPr>
          <a:xfrm>
            <a:off x="502920" y="1216152"/>
            <a:ext cx="11185855" cy="1097280"/>
          </a:xfrm>
          <a:prstGeom prst="roundRect">
            <a:avLst>
              <a:gd name="adj" fmla="val 8000"/>
            </a:avLst>
          </a:prstGeom>
          <a:solidFill>
            <a:srgbClr val="FFF3D1"/>
          </a:solidFill>
          <a:ln>
            <a:noFill/>
          </a:ln>
          <a:effectLst/>
        </p:spPr>
        <p:txBody>
          <a:bodyPr rtlCol="0" anchor="ctr"/>
          <a:lstStyle/>
          <a:p/>
        </p:txBody>
      </p:sp>
      <p:sp>
        <p:nvSpPr>
          <p:cNvPr id="7" name="TextBox 6"/>
          <p:cNvSpPr txBox="1"/>
          <p:nvPr/>
        </p:nvSpPr>
        <p:spPr>
          <a:xfrm>
            <a:off x="640080" y="1271016"/>
            <a:ext cx="1143000" cy="521208"/>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D3373A"/>
                </a:solidFill>
                <a:latin typeface="Calibri"/>
              </a:rPr>
              <a:t>Amaç</a:t>
            </a:r>
          </a:p>
        </p:txBody>
      </p:sp>
      <p:sp>
        <p:nvSpPr>
          <p:cNvPr id="8" name="TextBox 7"/>
          <p:cNvSpPr txBox="1"/>
          <p:nvPr/>
        </p:nvSpPr>
        <p:spPr>
          <a:xfrm>
            <a:off x="1783080" y="1271016"/>
            <a:ext cx="9722815" cy="521208"/>
          </a:xfrm>
          <a:prstGeom prst="rect">
            <a:avLst/>
          </a:prstGeom>
          <a:noFill/>
        </p:spPr>
        <p:txBody>
          <a:bodyPr wrap="square" anchor="ctr" lIns="73152" rIns="73152" tIns="36576" bIns="36576">
            <a:noAutofit/>
          </a:bodyPr>
          <a:lstStyle/>
          <a:p>
            <a:pPr algn="l">
              <a:spcBef>
                <a:spcPts val="0"/>
              </a:spcBef>
              <a:spcAft>
                <a:spcPts val="0"/>
              </a:spcAft>
            </a:pPr>
            <a:r>
              <a:rPr lang="tr-TR" sz="1700" b="0" i="1">
                <a:solidFill>
                  <a:srgbClr val="262626"/>
                </a:solidFill>
                <a:latin typeface="Calibri"/>
              </a:rPr>
              <a:t>Yaşanan doğa olaylarının sebep ve sonuçlarını mekânsal düşünme ve coğrafi bakış açısıyla yorumlayabilme</a:t>
            </a:r>
          </a:p>
        </p:txBody>
      </p:sp>
      <p:sp>
        <p:nvSpPr>
          <p:cNvPr id="9" name="TextBox 8"/>
          <p:cNvSpPr txBox="1"/>
          <p:nvPr/>
        </p:nvSpPr>
        <p:spPr>
          <a:xfrm>
            <a:off x="640080" y="1764792"/>
            <a:ext cx="1143000" cy="493776"/>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D3373A"/>
                </a:solidFill>
                <a:latin typeface="Calibri"/>
              </a:rPr>
              <a:t>Beceri</a:t>
            </a:r>
          </a:p>
        </p:txBody>
      </p:sp>
      <p:sp>
        <p:nvSpPr>
          <p:cNvPr id="10" name="TextBox 9"/>
          <p:cNvSpPr txBox="1"/>
          <p:nvPr/>
        </p:nvSpPr>
        <p:spPr>
          <a:xfrm>
            <a:off x="1783080" y="1764792"/>
            <a:ext cx="9722815" cy="493776"/>
          </a:xfrm>
          <a:prstGeom prst="rect">
            <a:avLst/>
          </a:prstGeom>
          <a:noFill/>
        </p:spPr>
        <p:txBody>
          <a:bodyPr wrap="square" anchor="ctr" lIns="73152" rIns="73152" tIns="36576" bIns="36576">
            <a:noAutofit/>
          </a:bodyPr>
          <a:lstStyle/>
          <a:p>
            <a:pPr algn="l">
              <a:spcBef>
                <a:spcPts val="0"/>
              </a:spcBef>
              <a:spcAft>
                <a:spcPts val="0"/>
              </a:spcAft>
            </a:pPr>
            <a:r>
              <a:rPr lang="tr-TR" sz="1350" b="0" i="1">
                <a:solidFill>
                  <a:srgbClr val="262626"/>
                </a:solidFill>
                <a:latin typeface="Calibri"/>
              </a:rPr>
              <a:t>Mekânsal Düşünme, İletişim, İş Birliği, Sosyal Farkındalık, Görsel Okuryazarlık; Tablo, Grafik, Şekil ve/veya Diyagram Okuma ve Yorumlama</a:t>
            </a:r>
          </a:p>
        </p:txBody>
      </p:sp>
      <p:sp>
        <p:nvSpPr>
          <p:cNvPr id="11" name="TextBox 10"/>
          <p:cNvSpPr txBox="1"/>
          <p:nvPr/>
        </p:nvSpPr>
        <p:spPr>
          <a:xfrm>
            <a:off x="502920" y="2404872"/>
            <a:ext cx="11185855" cy="502920"/>
          </a:xfrm>
          <a:prstGeom prst="rect">
            <a:avLst/>
          </a:prstGeom>
          <a:noFill/>
        </p:spPr>
        <p:txBody>
          <a:bodyPr wrap="square" anchor="t" lIns="73152" rIns="73152" tIns="36576" bIns="36576">
            <a:noAutofit/>
          </a:bodyPr>
          <a:lstStyle/>
          <a:p>
            <a:pPr algn="l">
              <a:spcBef>
                <a:spcPts val="0"/>
              </a:spcBef>
              <a:spcAft>
                <a:spcPts val="0"/>
              </a:spcAft>
            </a:pPr>
            <a:r>
              <a:rPr lang="tr-TR" sz="2100" b="1" i="0">
                <a:solidFill>
                  <a:srgbClr val="262626"/>
                </a:solidFill>
                <a:latin typeface="Calibri"/>
              </a:rPr>
              <a:t>Aşağıdaki sel afetiyle ilgili örnek olaya ait bilgileri inceleyerek soruları cevaplayınız.</a:t>
            </a:r>
          </a:p>
        </p:txBody>
      </p:sp>
      <p:sp>
        <p:nvSpPr>
          <p:cNvPr id="12" name="Rounded Rectangle 11"/>
          <p:cNvSpPr/>
          <p:nvPr/>
        </p:nvSpPr>
        <p:spPr>
          <a:xfrm>
            <a:off x="502920" y="3044952"/>
            <a:ext cx="2645587" cy="1965960"/>
          </a:xfrm>
          <a:prstGeom prst="roundRect">
            <a:avLst>
              <a:gd name="adj" fmla="val 5000"/>
            </a:avLst>
          </a:prstGeom>
          <a:solidFill>
            <a:srgbClr val="F0F0F0"/>
          </a:solidFill>
          <a:ln>
            <a:noFill/>
          </a:ln>
          <a:effectLst/>
        </p:spPr>
        <p:txBody>
          <a:bodyPr rtlCol="0" anchor="ctr"/>
          <a:lstStyle/>
          <a:p/>
        </p:txBody>
      </p:sp>
      <p:sp>
        <p:nvSpPr>
          <p:cNvPr id="13" name="Rounded Rectangle 12"/>
          <p:cNvSpPr/>
          <p:nvPr/>
        </p:nvSpPr>
        <p:spPr>
          <a:xfrm>
            <a:off x="502920" y="3044952"/>
            <a:ext cx="2645587" cy="530352"/>
          </a:xfrm>
          <a:prstGeom prst="roundRect">
            <a:avLst>
              <a:gd name="adj" fmla="val 25000"/>
            </a:avLst>
          </a:prstGeom>
          <a:solidFill>
            <a:srgbClr val="2C6696"/>
          </a:solidFill>
          <a:ln>
            <a:noFill/>
          </a:ln>
          <a:effectLst/>
        </p:spPr>
        <p:txBody>
          <a:bodyPr rtlCol="0" anchor="ctr"/>
          <a:lstStyle/>
          <a:p/>
        </p:txBody>
      </p:sp>
      <p:sp>
        <p:nvSpPr>
          <p:cNvPr id="14" name="Rectangle 13"/>
          <p:cNvSpPr/>
          <p:nvPr/>
        </p:nvSpPr>
        <p:spPr>
          <a:xfrm>
            <a:off x="502920" y="3310128"/>
            <a:ext cx="2645587" cy="265176"/>
          </a:xfrm>
          <a:prstGeom prst="rect">
            <a:avLst/>
          </a:prstGeom>
          <a:solidFill>
            <a:srgbClr val="2C6696"/>
          </a:solidFill>
          <a:ln>
            <a:noFill/>
          </a:ln>
          <a:effectLst/>
        </p:spPr>
        <p:txBody>
          <a:bodyPr rtlCol="0" anchor="ctr"/>
          <a:lstStyle/>
          <a:p/>
        </p:txBody>
      </p:sp>
      <p:sp>
        <p:nvSpPr>
          <p:cNvPr id="15" name="TextBox 14"/>
          <p:cNvSpPr txBox="1"/>
          <p:nvPr/>
        </p:nvSpPr>
        <p:spPr>
          <a:xfrm>
            <a:off x="594360" y="3044952"/>
            <a:ext cx="2462707" cy="530352"/>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1 · Coğrafi Konum</a:t>
            </a:r>
          </a:p>
        </p:txBody>
      </p:sp>
      <p:sp>
        <p:nvSpPr>
          <p:cNvPr id="16" name="TextBox 15"/>
          <p:cNvSpPr txBox="1"/>
          <p:nvPr/>
        </p:nvSpPr>
        <p:spPr>
          <a:xfrm>
            <a:off x="612648" y="3648456"/>
            <a:ext cx="2426131" cy="1289304"/>
          </a:xfrm>
          <a:prstGeom prst="rect">
            <a:avLst/>
          </a:prstGeom>
          <a:noFill/>
        </p:spPr>
        <p:txBody>
          <a:bodyPr wrap="square" anchor="t" lIns="73152" rIns="73152" tIns="36576" bIns="36576">
            <a:noAutofit/>
          </a:bodyPr>
          <a:lstStyle/>
          <a:p>
            <a:pPr algn="l">
              <a:spcBef>
                <a:spcPts val="0"/>
              </a:spcBef>
              <a:spcAft>
                <a:spcPts val="0"/>
              </a:spcAft>
            </a:pPr>
            <a:r>
              <a:rPr lang="tr-TR" sz="1900" b="0" i="0">
                <a:solidFill>
                  <a:srgbClr val="262626"/>
                </a:solidFill>
                <a:latin typeface="Calibri"/>
              </a:rPr>
              <a:t>harita ve blok diyagram</a:t>
            </a:r>
          </a:p>
        </p:txBody>
      </p:sp>
      <p:sp>
        <p:nvSpPr>
          <p:cNvPr id="17" name="Rounded Rectangle 16"/>
          <p:cNvSpPr/>
          <p:nvPr/>
        </p:nvSpPr>
        <p:spPr>
          <a:xfrm>
            <a:off x="3349675" y="3044952"/>
            <a:ext cx="2645587" cy="1965960"/>
          </a:xfrm>
          <a:prstGeom prst="roundRect">
            <a:avLst>
              <a:gd name="adj" fmla="val 5000"/>
            </a:avLst>
          </a:prstGeom>
          <a:solidFill>
            <a:srgbClr val="F0F0F0"/>
          </a:solidFill>
          <a:ln>
            <a:noFill/>
          </a:ln>
          <a:effectLst/>
        </p:spPr>
        <p:txBody>
          <a:bodyPr rtlCol="0" anchor="ctr"/>
          <a:lstStyle/>
          <a:p/>
        </p:txBody>
      </p:sp>
      <p:sp>
        <p:nvSpPr>
          <p:cNvPr id="18" name="Rounded Rectangle 17"/>
          <p:cNvSpPr/>
          <p:nvPr/>
        </p:nvSpPr>
        <p:spPr>
          <a:xfrm>
            <a:off x="3349675" y="3044952"/>
            <a:ext cx="2645587" cy="530352"/>
          </a:xfrm>
          <a:prstGeom prst="roundRect">
            <a:avLst>
              <a:gd name="adj" fmla="val 25000"/>
            </a:avLst>
          </a:prstGeom>
          <a:solidFill>
            <a:srgbClr val="FCC021"/>
          </a:solidFill>
          <a:ln>
            <a:noFill/>
          </a:ln>
          <a:effectLst/>
        </p:spPr>
        <p:txBody>
          <a:bodyPr rtlCol="0" anchor="ctr"/>
          <a:lstStyle/>
          <a:p/>
        </p:txBody>
      </p:sp>
      <p:sp>
        <p:nvSpPr>
          <p:cNvPr id="19" name="Rectangle 18"/>
          <p:cNvSpPr/>
          <p:nvPr/>
        </p:nvSpPr>
        <p:spPr>
          <a:xfrm>
            <a:off x="3349675" y="3310128"/>
            <a:ext cx="2645587" cy="265176"/>
          </a:xfrm>
          <a:prstGeom prst="rect">
            <a:avLst/>
          </a:prstGeom>
          <a:solidFill>
            <a:srgbClr val="FCC021"/>
          </a:solidFill>
          <a:ln>
            <a:noFill/>
          </a:ln>
          <a:effectLst/>
        </p:spPr>
        <p:txBody>
          <a:bodyPr rtlCol="0" anchor="ctr"/>
          <a:lstStyle/>
          <a:p/>
        </p:txBody>
      </p:sp>
      <p:sp>
        <p:nvSpPr>
          <p:cNvPr id="20" name="TextBox 19"/>
          <p:cNvSpPr txBox="1"/>
          <p:nvPr/>
        </p:nvSpPr>
        <p:spPr>
          <a:xfrm>
            <a:off x="3441115" y="3044952"/>
            <a:ext cx="2462707" cy="530352"/>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262626"/>
                </a:solidFill>
                <a:latin typeface="Calibri"/>
              </a:rPr>
              <a:t>2 · Yağış Durumu</a:t>
            </a:r>
          </a:p>
        </p:txBody>
      </p:sp>
      <p:sp>
        <p:nvSpPr>
          <p:cNvPr id="21" name="TextBox 20"/>
          <p:cNvSpPr txBox="1"/>
          <p:nvPr/>
        </p:nvSpPr>
        <p:spPr>
          <a:xfrm>
            <a:off x="3459403" y="3648456"/>
            <a:ext cx="2426131" cy="1289304"/>
          </a:xfrm>
          <a:prstGeom prst="rect">
            <a:avLst/>
          </a:prstGeom>
          <a:noFill/>
        </p:spPr>
        <p:txBody>
          <a:bodyPr wrap="square" anchor="t" lIns="73152" rIns="73152" tIns="36576" bIns="36576">
            <a:noAutofit/>
          </a:bodyPr>
          <a:lstStyle/>
          <a:p>
            <a:pPr algn="l">
              <a:spcBef>
                <a:spcPts val="0"/>
              </a:spcBef>
              <a:spcAft>
                <a:spcPts val="0"/>
              </a:spcAft>
            </a:pPr>
            <a:r>
              <a:rPr lang="tr-TR" sz="1900" b="0" i="0">
                <a:solidFill>
                  <a:srgbClr val="262626"/>
                </a:solidFill>
                <a:latin typeface="Calibri"/>
              </a:rPr>
              <a:t>sel bölgesi yağış grafiği</a:t>
            </a:r>
          </a:p>
        </p:txBody>
      </p:sp>
      <p:sp>
        <p:nvSpPr>
          <p:cNvPr id="22" name="Rounded Rectangle 21"/>
          <p:cNvSpPr/>
          <p:nvPr/>
        </p:nvSpPr>
        <p:spPr>
          <a:xfrm>
            <a:off x="6196430" y="3044952"/>
            <a:ext cx="2645587" cy="1965960"/>
          </a:xfrm>
          <a:prstGeom prst="roundRect">
            <a:avLst>
              <a:gd name="adj" fmla="val 5000"/>
            </a:avLst>
          </a:prstGeom>
          <a:solidFill>
            <a:srgbClr val="F0F0F0"/>
          </a:solidFill>
          <a:ln>
            <a:noFill/>
          </a:ln>
          <a:effectLst/>
        </p:spPr>
        <p:txBody>
          <a:bodyPr rtlCol="0" anchor="ctr"/>
          <a:lstStyle/>
          <a:p/>
        </p:txBody>
      </p:sp>
      <p:sp>
        <p:nvSpPr>
          <p:cNvPr id="23" name="Rounded Rectangle 22"/>
          <p:cNvSpPr/>
          <p:nvPr/>
        </p:nvSpPr>
        <p:spPr>
          <a:xfrm>
            <a:off x="6196430" y="3044952"/>
            <a:ext cx="2645587" cy="530352"/>
          </a:xfrm>
          <a:prstGeom prst="roundRect">
            <a:avLst>
              <a:gd name="adj" fmla="val 25000"/>
            </a:avLst>
          </a:prstGeom>
          <a:solidFill>
            <a:srgbClr val="2E7D32"/>
          </a:solidFill>
          <a:ln>
            <a:noFill/>
          </a:ln>
          <a:effectLst/>
        </p:spPr>
        <p:txBody>
          <a:bodyPr rtlCol="0" anchor="ctr"/>
          <a:lstStyle/>
          <a:p/>
        </p:txBody>
      </p:sp>
      <p:sp>
        <p:nvSpPr>
          <p:cNvPr id="24" name="Rectangle 23"/>
          <p:cNvSpPr/>
          <p:nvPr/>
        </p:nvSpPr>
        <p:spPr>
          <a:xfrm>
            <a:off x="6196430" y="3310128"/>
            <a:ext cx="2645587" cy="265176"/>
          </a:xfrm>
          <a:prstGeom prst="rect">
            <a:avLst/>
          </a:prstGeom>
          <a:solidFill>
            <a:srgbClr val="2E7D32"/>
          </a:solidFill>
          <a:ln>
            <a:noFill/>
          </a:ln>
          <a:effectLst/>
        </p:spPr>
        <p:txBody>
          <a:bodyPr rtlCol="0" anchor="ctr"/>
          <a:lstStyle/>
          <a:p/>
        </p:txBody>
      </p:sp>
      <p:sp>
        <p:nvSpPr>
          <p:cNvPr id="25" name="TextBox 24"/>
          <p:cNvSpPr txBox="1"/>
          <p:nvPr/>
        </p:nvSpPr>
        <p:spPr>
          <a:xfrm>
            <a:off x="6287870" y="3044952"/>
            <a:ext cx="2462707" cy="530352"/>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3 · Orman Alanı Durumu</a:t>
            </a:r>
          </a:p>
        </p:txBody>
      </p:sp>
      <p:sp>
        <p:nvSpPr>
          <p:cNvPr id="26" name="TextBox 25"/>
          <p:cNvSpPr txBox="1"/>
          <p:nvPr/>
        </p:nvSpPr>
        <p:spPr>
          <a:xfrm>
            <a:off x="6306158" y="3648456"/>
            <a:ext cx="2426131" cy="1289304"/>
          </a:xfrm>
          <a:prstGeom prst="rect">
            <a:avLst/>
          </a:prstGeom>
          <a:noFill/>
        </p:spPr>
        <p:txBody>
          <a:bodyPr wrap="square" anchor="t" lIns="73152" rIns="73152" tIns="36576" bIns="36576">
            <a:noAutofit/>
          </a:bodyPr>
          <a:lstStyle/>
          <a:p>
            <a:pPr algn="l">
              <a:spcBef>
                <a:spcPts val="0"/>
              </a:spcBef>
              <a:spcAft>
                <a:spcPts val="0"/>
              </a:spcAft>
            </a:pPr>
            <a:r>
              <a:rPr lang="tr-TR" sz="1900" b="0" i="0">
                <a:solidFill>
                  <a:srgbClr val="262626"/>
                </a:solidFill>
                <a:latin typeface="Calibri"/>
              </a:rPr>
              <a:t>orman işletme şeflikleri tablosu</a:t>
            </a:r>
          </a:p>
        </p:txBody>
      </p:sp>
      <p:sp>
        <p:nvSpPr>
          <p:cNvPr id="27" name="Rounded Rectangle 26"/>
          <p:cNvSpPr/>
          <p:nvPr/>
        </p:nvSpPr>
        <p:spPr>
          <a:xfrm>
            <a:off x="9043185" y="3044952"/>
            <a:ext cx="2645587" cy="1965960"/>
          </a:xfrm>
          <a:prstGeom prst="roundRect">
            <a:avLst>
              <a:gd name="adj" fmla="val 5000"/>
            </a:avLst>
          </a:prstGeom>
          <a:solidFill>
            <a:srgbClr val="F0F0F0"/>
          </a:solidFill>
          <a:ln>
            <a:noFill/>
          </a:ln>
          <a:effectLst/>
        </p:spPr>
        <p:txBody>
          <a:bodyPr rtlCol="0" anchor="ctr"/>
          <a:lstStyle/>
          <a:p/>
        </p:txBody>
      </p:sp>
      <p:sp>
        <p:nvSpPr>
          <p:cNvPr id="28" name="Rounded Rectangle 27"/>
          <p:cNvSpPr/>
          <p:nvPr/>
        </p:nvSpPr>
        <p:spPr>
          <a:xfrm>
            <a:off x="9043185" y="3044952"/>
            <a:ext cx="2645587" cy="530352"/>
          </a:xfrm>
          <a:prstGeom prst="roundRect">
            <a:avLst>
              <a:gd name="adj" fmla="val 25000"/>
            </a:avLst>
          </a:prstGeom>
          <a:solidFill>
            <a:srgbClr val="D3373A"/>
          </a:solidFill>
          <a:ln>
            <a:noFill/>
          </a:ln>
          <a:effectLst/>
        </p:spPr>
        <p:txBody>
          <a:bodyPr rtlCol="0" anchor="ctr"/>
          <a:lstStyle/>
          <a:p/>
        </p:txBody>
      </p:sp>
      <p:sp>
        <p:nvSpPr>
          <p:cNvPr id="29" name="Rectangle 28"/>
          <p:cNvSpPr/>
          <p:nvPr/>
        </p:nvSpPr>
        <p:spPr>
          <a:xfrm>
            <a:off x="9043185" y="3310128"/>
            <a:ext cx="2645587" cy="265176"/>
          </a:xfrm>
          <a:prstGeom prst="rect">
            <a:avLst/>
          </a:prstGeom>
          <a:solidFill>
            <a:srgbClr val="D3373A"/>
          </a:solidFill>
          <a:ln>
            <a:noFill/>
          </a:ln>
          <a:effectLst/>
        </p:spPr>
        <p:txBody>
          <a:bodyPr rtlCol="0" anchor="ctr"/>
          <a:lstStyle/>
          <a:p/>
        </p:txBody>
      </p:sp>
      <p:sp>
        <p:nvSpPr>
          <p:cNvPr id="30" name="TextBox 29"/>
          <p:cNvSpPr txBox="1"/>
          <p:nvPr/>
        </p:nvSpPr>
        <p:spPr>
          <a:xfrm>
            <a:off x="9134625" y="3044952"/>
            <a:ext cx="2462707" cy="530352"/>
          </a:xfrm>
          <a:prstGeom prst="rect">
            <a:avLst/>
          </a:prstGeom>
          <a:noFill/>
        </p:spPr>
        <p:txBody>
          <a:bodyPr wrap="square" anchor="ctr" lIns="73152" rIns="73152" tIns="36576" bIns="36576">
            <a:noAutofit/>
          </a:bodyPr>
          <a:lstStyle/>
          <a:p>
            <a:pPr algn="l">
              <a:spcBef>
                <a:spcPts val="0"/>
              </a:spcBef>
              <a:spcAft>
                <a:spcPts val="0"/>
              </a:spcAft>
            </a:pPr>
            <a:r>
              <a:rPr lang="tr-TR" sz="1450" b="1" i="0">
                <a:solidFill>
                  <a:srgbClr val="FFFFFF"/>
                </a:solidFill>
                <a:latin typeface="Calibri"/>
              </a:rPr>
              <a:t>4 · Etkilenen Nüfus ve Durum Tespiti</a:t>
            </a:r>
          </a:p>
        </p:txBody>
      </p:sp>
      <p:sp>
        <p:nvSpPr>
          <p:cNvPr id="31" name="TextBox 30"/>
          <p:cNvSpPr txBox="1"/>
          <p:nvPr/>
        </p:nvSpPr>
        <p:spPr>
          <a:xfrm>
            <a:off x="9152913" y="3648456"/>
            <a:ext cx="2426131" cy="1289304"/>
          </a:xfrm>
          <a:prstGeom prst="rect">
            <a:avLst/>
          </a:prstGeom>
          <a:noFill/>
        </p:spPr>
        <p:txBody>
          <a:bodyPr wrap="square" anchor="t" lIns="73152" rIns="73152" tIns="36576" bIns="36576">
            <a:noAutofit/>
          </a:bodyPr>
          <a:lstStyle/>
          <a:p>
            <a:pPr algn="l">
              <a:spcBef>
                <a:spcPts val="0"/>
              </a:spcBef>
              <a:spcAft>
                <a:spcPts val="0"/>
              </a:spcAft>
            </a:pPr>
            <a:r>
              <a:rPr lang="tr-TR" sz="1900" b="0" i="0">
                <a:solidFill>
                  <a:srgbClr val="262626"/>
                </a:solidFill>
                <a:latin typeface="Calibri"/>
              </a:rPr>
              <a:t>AFAD bildirisi ve inceleme</a:t>
            </a:r>
          </a:p>
        </p:txBody>
      </p:sp>
      <p:sp>
        <p:nvSpPr>
          <p:cNvPr id="32" name="Rounded Rectangle 31"/>
          <p:cNvSpPr/>
          <p:nvPr/>
        </p:nvSpPr>
        <p:spPr>
          <a:xfrm>
            <a:off x="502920" y="5605272"/>
            <a:ext cx="11185855" cy="640080"/>
          </a:xfrm>
          <a:prstGeom prst="roundRect">
            <a:avLst>
              <a:gd name="adj" fmla="val 8000"/>
            </a:avLst>
          </a:prstGeom>
          <a:solidFill>
            <a:srgbClr val="FFF3D1"/>
          </a:solidFill>
          <a:ln>
            <a:noFill/>
          </a:ln>
          <a:effectLst/>
        </p:spPr>
        <p:txBody>
          <a:bodyPr rtlCol="0" anchor="ctr" wrap="square" lIns="128016" rIns="128016" tIns="73152" bIns="73152">
            <a:noAutofit/>
          </a:bodyPr>
          <a:lstStyle/>
          <a:p>
            <a:pPr algn="ctr">
              <a:spcBef>
                <a:spcPts val="0"/>
              </a:spcBef>
              <a:spcAft>
                <a:spcPts val="0"/>
              </a:spcAft>
            </a:pPr>
            <a:r>
              <a:rPr lang="tr-TR" sz="2000" b="1" i="0">
                <a:solidFill>
                  <a:srgbClr val="262626"/>
                </a:solidFill>
                <a:latin typeface="Calibri"/>
              </a:rPr>
              <a:t>6 dk: kendi kartını incele  →  8 dk: grubuna sırayla anlat  →  yazıcı T tablosunu doldurur</a:t>
            </a:r>
          </a:p>
        </p:txBody>
      </p:sp>
      <p:sp>
        <p:nvSpPr>
          <p:cNvPr id="33" name="TextBox 3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34" name="Rounded Rectangle 3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22-23</a:t>
            </a:r>
          </a:p>
        </p:txBody>
      </p:sp>
      <p:sp>
        <p:nvSpPr>
          <p:cNvPr id="35" name="TextBox 3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60 / 129</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Uzman 1: Coğrafi Konum</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UZMAN KARTI 1</a:t>
            </a:r>
          </a:p>
        </p:txBody>
      </p:sp>
      <p:pic>
        <p:nvPicPr>
          <p:cNvPr id="6" name="Picture 5" descr="bozkurt_konum_s22.jpg"/>
          <p:cNvPicPr>
            <a:picLocks noChangeAspect="1"/>
          </p:cNvPicPr>
          <p:nvPr/>
        </p:nvPicPr>
        <p:blipFill>
          <a:blip r:embed="rId3"/>
          <a:stretch>
            <a:fillRect/>
          </a:stretch>
        </p:blipFill>
        <p:spPr>
          <a:xfrm>
            <a:off x="511404" y="1216152"/>
            <a:ext cx="7618270" cy="4572000"/>
          </a:xfrm>
          <a:prstGeom prst="rect">
            <a:avLst/>
          </a:prstGeom>
        </p:spPr>
      </p:pic>
      <p:sp>
        <p:nvSpPr>
          <p:cNvPr id="7" name="Rounded Rectangle 6"/>
          <p:cNvSpPr/>
          <p:nvPr/>
        </p:nvSpPr>
        <p:spPr>
          <a:xfrm>
            <a:off x="8321040" y="1216152"/>
            <a:ext cx="3364992" cy="2377440"/>
          </a:xfrm>
          <a:prstGeom prst="roundRect">
            <a:avLst>
              <a:gd name="adj" fmla="val 8000"/>
            </a:avLst>
          </a:prstGeom>
          <a:solidFill>
            <a:srgbClr val="F0F0F0"/>
          </a:solidFill>
          <a:ln>
            <a:noFill/>
          </a:ln>
          <a:effectLst/>
        </p:spPr>
        <p:txBody>
          <a:bodyPr rtlCol="0" anchor="ctr"/>
          <a:lstStyle/>
          <a:p/>
        </p:txBody>
      </p:sp>
      <p:sp>
        <p:nvSpPr>
          <p:cNvPr id="8" name="Rectangle 7"/>
          <p:cNvSpPr/>
          <p:nvPr/>
        </p:nvSpPr>
        <p:spPr>
          <a:xfrm>
            <a:off x="8321040" y="1216152"/>
            <a:ext cx="118872" cy="2377440"/>
          </a:xfrm>
          <a:prstGeom prst="rect">
            <a:avLst/>
          </a:prstGeom>
          <a:solidFill>
            <a:srgbClr val="2C6696"/>
          </a:solidFill>
          <a:ln>
            <a:noFill/>
          </a:ln>
          <a:effectLst/>
        </p:spPr>
        <p:txBody>
          <a:bodyPr rtlCol="0" anchor="ctr"/>
          <a:lstStyle/>
          <a:p/>
        </p:txBody>
      </p:sp>
      <p:sp>
        <p:nvSpPr>
          <p:cNvPr id="9" name="TextBox 8"/>
          <p:cNvSpPr txBox="1"/>
          <p:nvPr/>
        </p:nvSpPr>
        <p:spPr>
          <a:xfrm>
            <a:off x="8595360" y="1216152"/>
            <a:ext cx="2953512" cy="2377440"/>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296 km² yüz ölçümüne sahip Bozkurt ilçesi, Kastamonu ilinin kuzeyinde yer alır. Kıyıdan 2 km içeride bulunan ilçe merkezi, Ezine Çayı Vadisi’nde bulunmaktadır.</a:t>
            </a:r>
          </a:p>
        </p:txBody>
      </p:sp>
      <p:sp>
        <p:nvSpPr>
          <p:cNvPr id="10" name="Rounded Rectangle 9"/>
          <p:cNvSpPr/>
          <p:nvPr/>
        </p:nvSpPr>
        <p:spPr>
          <a:xfrm>
            <a:off x="8321040" y="3776472"/>
            <a:ext cx="3364992" cy="2468880"/>
          </a:xfrm>
          <a:prstGeom prst="roundRect">
            <a:avLst>
              <a:gd name="adj" fmla="val 8000"/>
            </a:avLst>
          </a:prstGeom>
          <a:solidFill>
            <a:srgbClr val="FFF3D1"/>
          </a:solidFill>
          <a:ln>
            <a:noFill/>
          </a:ln>
          <a:effectLst/>
        </p:spPr>
        <p:txBody>
          <a:bodyPr rtlCol="0" anchor="ctr" wrap="square" lIns="182880" rIns="182880" tIns="73152" bIns="73152">
            <a:noAutofit/>
          </a:bodyPr>
          <a:lstStyle/>
          <a:p>
            <a:pPr algn="l">
              <a:spcBef>
                <a:spcPts val="0"/>
              </a:spcBef>
              <a:spcAft>
                <a:spcPts val="600"/>
              </a:spcAft>
            </a:pPr>
            <a:r>
              <a:rPr lang="tr-TR" sz="1900" b="1" i="0">
                <a:solidFill>
                  <a:srgbClr val="2C6696"/>
                </a:solidFill>
                <a:latin typeface="Calibri"/>
              </a:rPr>
              <a:t>Uzman soruları</a:t>
            </a:r>
          </a:p>
          <a:p>
            <a:pPr algn="l" marL="236189" indent="-236189">
              <a:spcBef>
                <a:spcPts val="0"/>
              </a:spcBef>
              <a:spcAft>
                <a:spcPts val="600"/>
              </a:spcAft>
            </a:pPr>
            <a:r>
              <a:rPr lang="tr-TR" sz="1900" b="1" i="0">
                <a:solidFill>
                  <a:srgbClr val="2C6696"/>
                </a:solidFill>
                <a:latin typeface="Calibri"/>
              </a:rPr>
              <a:t>•  </a:t>
            </a:r>
            <a:r>
              <a:rPr lang="tr-TR" sz="1900" b="0" i="0">
                <a:solidFill>
                  <a:srgbClr val="262626"/>
                </a:solidFill>
                <a:latin typeface="Calibri"/>
              </a:rPr>
              <a:t>İlçe merkezi denize ne kadar uzakta?</a:t>
            </a:r>
          </a:p>
          <a:p>
            <a:pPr algn="l" marL="236189" indent="-236189">
              <a:spcBef>
                <a:spcPts val="0"/>
              </a:spcBef>
              <a:spcAft>
                <a:spcPts val="0"/>
              </a:spcAft>
            </a:pPr>
            <a:r>
              <a:rPr lang="tr-TR" sz="1900" b="1" i="0">
                <a:solidFill>
                  <a:srgbClr val="2C6696"/>
                </a:solidFill>
                <a:latin typeface="Calibri"/>
              </a:rPr>
              <a:t>•  </a:t>
            </a:r>
            <a:r>
              <a:rPr lang="tr-TR" sz="1900" b="0" i="0">
                <a:solidFill>
                  <a:srgbClr val="262626"/>
                </a:solidFill>
                <a:latin typeface="Calibri"/>
              </a:rPr>
              <a:t>İlçe merkezi hangi yer şeklinin içinde kurulmuş?</a:t>
            </a:r>
          </a:p>
        </p:txBody>
      </p:sp>
      <p:sp>
        <p:nvSpPr>
          <p:cNvPr id="11" name="TextBox 1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12" name="Rounded Rectangle 1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22</a:t>
            </a:r>
          </a:p>
        </p:txBody>
      </p:sp>
      <p:sp>
        <p:nvSpPr>
          <p:cNvPr id="13" name="TextBox 1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61 / 129</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Uzman 2: Yağış Durumu</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UZMAN KARTI 2</a:t>
            </a:r>
          </a:p>
        </p:txBody>
      </p:sp>
      <p:sp>
        <p:nvSpPr>
          <p:cNvPr id="6" name="TextBox 5"/>
          <p:cNvSpPr txBox="1"/>
          <p:nvPr/>
        </p:nvSpPr>
        <p:spPr>
          <a:xfrm>
            <a:off x="502920" y="1170432"/>
            <a:ext cx="7680960" cy="411480"/>
          </a:xfrm>
          <a:prstGeom prst="rect">
            <a:avLst/>
          </a:prstGeom>
          <a:noFill/>
        </p:spPr>
        <p:txBody>
          <a:bodyPr wrap="square" anchor="t" lIns="73152" rIns="73152" tIns="36576" bIns="36576">
            <a:noAutofit/>
          </a:bodyPr>
          <a:lstStyle/>
          <a:p>
            <a:pPr algn="ctr">
              <a:spcBef>
                <a:spcPts val="0"/>
              </a:spcBef>
              <a:spcAft>
                <a:spcPts val="0"/>
              </a:spcAft>
            </a:pPr>
            <a:r>
              <a:rPr lang="tr-TR" sz="2000" b="1" i="0">
                <a:solidFill>
                  <a:srgbClr val="262626"/>
                </a:solidFill>
                <a:latin typeface="Calibri"/>
              </a:rPr>
              <a:t>Sel Bölgesi Yağış Miktarları</a:t>
            </a:r>
          </a:p>
        </p:txBody>
      </p:sp>
      <p:sp>
        <p:nvSpPr>
          <p:cNvPr id="7" name="TextBox 6"/>
          <p:cNvSpPr txBox="1"/>
          <p:nvPr/>
        </p:nvSpPr>
        <p:spPr>
          <a:xfrm>
            <a:off x="502920" y="1581912"/>
            <a:ext cx="1828800" cy="320040"/>
          </a:xfrm>
          <a:prstGeom prst="rect">
            <a:avLst/>
          </a:prstGeom>
          <a:noFill/>
        </p:spPr>
        <p:txBody>
          <a:bodyPr wrap="square" anchor="t" lIns="73152" rIns="73152" tIns="36576" bIns="36576">
            <a:noAutofit/>
          </a:bodyPr>
          <a:lstStyle/>
          <a:p>
            <a:pPr algn="l">
              <a:spcBef>
                <a:spcPts val="0"/>
              </a:spcBef>
              <a:spcAft>
                <a:spcPts val="0"/>
              </a:spcAft>
            </a:pPr>
            <a:r>
              <a:rPr lang="tr-TR" sz="1300" b="0" i="0">
                <a:solidFill>
                  <a:srgbClr val="767676"/>
                </a:solidFill>
                <a:latin typeface="Calibri"/>
              </a:rPr>
              <a:t>Yağış (mm)</a:t>
            </a:r>
          </a:p>
        </p:txBody>
      </p:sp>
      <p:cxnSp>
        <p:nvCxnSpPr>
          <p:cNvPr id="8" name="Connector 7"/>
          <p:cNvCxnSpPr/>
          <p:nvPr/>
        </p:nvCxnSpPr>
        <p:spPr>
          <a:xfrm>
            <a:off x="1143000" y="5148072"/>
            <a:ext cx="6949440" cy="0"/>
          </a:xfrm>
          <a:prstGeom prst="line">
            <a:avLst/>
          </a:prstGeom>
          <a:ln w="9525">
            <a:solidFill>
              <a:srgbClr val="D9D9D9"/>
            </a:solidFill>
          </a:ln>
        </p:spPr>
      </p:cxnSp>
      <p:sp>
        <p:nvSpPr>
          <p:cNvPr id="9" name="TextBox 8"/>
          <p:cNvSpPr txBox="1"/>
          <p:nvPr/>
        </p:nvSpPr>
        <p:spPr>
          <a:xfrm>
            <a:off x="502920" y="5001768"/>
            <a:ext cx="548640" cy="292608"/>
          </a:xfrm>
          <a:prstGeom prst="rect">
            <a:avLst/>
          </a:prstGeom>
          <a:noFill/>
        </p:spPr>
        <p:txBody>
          <a:bodyPr wrap="square" anchor="ctr" lIns="73152" rIns="73152" tIns="36576" bIns="36576">
            <a:noAutofit/>
          </a:bodyPr>
          <a:lstStyle/>
          <a:p>
            <a:pPr algn="r">
              <a:spcBef>
                <a:spcPts val="0"/>
              </a:spcBef>
              <a:spcAft>
                <a:spcPts val="0"/>
              </a:spcAft>
            </a:pPr>
            <a:r>
              <a:rPr lang="tr-TR" sz="1200" b="0" i="0">
                <a:solidFill>
                  <a:srgbClr val="767676"/>
                </a:solidFill>
                <a:latin typeface="Calibri"/>
              </a:rPr>
              <a:t>0</a:t>
            </a:r>
          </a:p>
        </p:txBody>
      </p:sp>
      <p:cxnSp>
        <p:nvCxnSpPr>
          <p:cNvPr id="10" name="Connector 9"/>
          <p:cNvCxnSpPr/>
          <p:nvPr/>
        </p:nvCxnSpPr>
        <p:spPr>
          <a:xfrm>
            <a:off x="1143000" y="4517136"/>
            <a:ext cx="6949440" cy="0"/>
          </a:xfrm>
          <a:prstGeom prst="line">
            <a:avLst/>
          </a:prstGeom>
          <a:ln w="9525">
            <a:solidFill>
              <a:srgbClr val="D9D9D9"/>
            </a:solidFill>
          </a:ln>
        </p:spPr>
      </p:cxnSp>
      <p:sp>
        <p:nvSpPr>
          <p:cNvPr id="11" name="TextBox 10"/>
          <p:cNvSpPr txBox="1"/>
          <p:nvPr/>
        </p:nvSpPr>
        <p:spPr>
          <a:xfrm>
            <a:off x="502920" y="4370832"/>
            <a:ext cx="548640" cy="292608"/>
          </a:xfrm>
          <a:prstGeom prst="rect">
            <a:avLst/>
          </a:prstGeom>
          <a:noFill/>
        </p:spPr>
        <p:txBody>
          <a:bodyPr wrap="square" anchor="ctr" lIns="73152" rIns="73152" tIns="36576" bIns="36576">
            <a:noAutofit/>
          </a:bodyPr>
          <a:lstStyle/>
          <a:p>
            <a:pPr algn="r">
              <a:spcBef>
                <a:spcPts val="0"/>
              </a:spcBef>
              <a:spcAft>
                <a:spcPts val="0"/>
              </a:spcAft>
            </a:pPr>
            <a:r>
              <a:rPr lang="tr-TR" sz="1200" b="0" i="0">
                <a:solidFill>
                  <a:srgbClr val="767676"/>
                </a:solidFill>
                <a:latin typeface="Calibri"/>
              </a:rPr>
              <a:t>200</a:t>
            </a:r>
          </a:p>
        </p:txBody>
      </p:sp>
      <p:cxnSp>
        <p:nvCxnSpPr>
          <p:cNvPr id="12" name="Connector 11"/>
          <p:cNvCxnSpPr/>
          <p:nvPr/>
        </p:nvCxnSpPr>
        <p:spPr>
          <a:xfrm>
            <a:off x="1143000" y="3886200"/>
            <a:ext cx="6949440" cy="0"/>
          </a:xfrm>
          <a:prstGeom prst="line">
            <a:avLst/>
          </a:prstGeom>
          <a:ln w="9525">
            <a:solidFill>
              <a:srgbClr val="D9D9D9"/>
            </a:solidFill>
          </a:ln>
        </p:spPr>
      </p:cxnSp>
      <p:sp>
        <p:nvSpPr>
          <p:cNvPr id="13" name="TextBox 12"/>
          <p:cNvSpPr txBox="1"/>
          <p:nvPr/>
        </p:nvSpPr>
        <p:spPr>
          <a:xfrm>
            <a:off x="502920" y="3739896"/>
            <a:ext cx="548640" cy="292608"/>
          </a:xfrm>
          <a:prstGeom prst="rect">
            <a:avLst/>
          </a:prstGeom>
          <a:noFill/>
        </p:spPr>
        <p:txBody>
          <a:bodyPr wrap="square" anchor="ctr" lIns="73152" rIns="73152" tIns="36576" bIns="36576">
            <a:noAutofit/>
          </a:bodyPr>
          <a:lstStyle/>
          <a:p>
            <a:pPr algn="r">
              <a:spcBef>
                <a:spcPts val="0"/>
              </a:spcBef>
              <a:spcAft>
                <a:spcPts val="0"/>
              </a:spcAft>
            </a:pPr>
            <a:r>
              <a:rPr lang="tr-TR" sz="1200" b="0" i="0">
                <a:solidFill>
                  <a:srgbClr val="767676"/>
                </a:solidFill>
                <a:latin typeface="Calibri"/>
              </a:rPr>
              <a:t>400</a:t>
            </a:r>
          </a:p>
        </p:txBody>
      </p:sp>
      <p:cxnSp>
        <p:nvCxnSpPr>
          <p:cNvPr id="14" name="Connector 13"/>
          <p:cNvCxnSpPr/>
          <p:nvPr/>
        </p:nvCxnSpPr>
        <p:spPr>
          <a:xfrm>
            <a:off x="1143000" y="3255264"/>
            <a:ext cx="6949440" cy="0"/>
          </a:xfrm>
          <a:prstGeom prst="line">
            <a:avLst/>
          </a:prstGeom>
          <a:ln w="9525">
            <a:solidFill>
              <a:srgbClr val="D9D9D9"/>
            </a:solidFill>
          </a:ln>
        </p:spPr>
      </p:cxnSp>
      <p:sp>
        <p:nvSpPr>
          <p:cNvPr id="15" name="TextBox 14"/>
          <p:cNvSpPr txBox="1"/>
          <p:nvPr/>
        </p:nvSpPr>
        <p:spPr>
          <a:xfrm>
            <a:off x="502920" y="3108960"/>
            <a:ext cx="548640" cy="292608"/>
          </a:xfrm>
          <a:prstGeom prst="rect">
            <a:avLst/>
          </a:prstGeom>
          <a:noFill/>
        </p:spPr>
        <p:txBody>
          <a:bodyPr wrap="square" anchor="ctr" lIns="73152" rIns="73152" tIns="36576" bIns="36576">
            <a:noAutofit/>
          </a:bodyPr>
          <a:lstStyle/>
          <a:p>
            <a:pPr algn="r">
              <a:spcBef>
                <a:spcPts val="0"/>
              </a:spcBef>
              <a:spcAft>
                <a:spcPts val="0"/>
              </a:spcAft>
            </a:pPr>
            <a:r>
              <a:rPr lang="tr-TR" sz="1200" b="0" i="0">
                <a:solidFill>
                  <a:srgbClr val="767676"/>
                </a:solidFill>
                <a:latin typeface="Calibri"/>
              </a:rPr>
              <a:t>600</a:t>
            </a:r>
          </a:p>
        </p:txBody>
      </p:sp>
      <p:cxnSp>
        <p:nvCxnSpPr>
          <p:cNvPr id="16" name="Connector 15"/>
          <p:cNvCxnSpPr/>
          <p:nvPr/>
        </p:nvCxnSpPr>
        <p:spPr>
          <a:xfrm>
            <a:off x="1143000" y="2624328"/>
            <a:ext cx="6949440" cy="0"/>
          </a:xfrm>
          <a:prstGeom prst="line">
            <a:avLst/>
          </a:prstGeom>
          <a:ln w="9525">
            <a:solidFill>
              <a:srgbClr val="D9D9D9"/>
            </a:solidFill>
          </a:ln>
        </p:spPr>
      </p:cxnSp>
      <p:sp>
        <p:nvSpPr>
          <p:cNvPr id="17" name="TextBox 16"/>
          <p:cNvSpPr txBox="1"/>
          <p:nvPr/>
        </p:nvSpPr>
        <p:spPr>
          <a:xfrm>
            <a:off x="502920" y="2478024"/>
            <a:ext cx="548640" cy="292608"/>
          </a:xfrm>
          <a:prstGeom prst="rect">
            <a:avLst/>
          </a:prstGeom>
          <a:noFill/>
        </p:spPr>
        <p:txBody>
          <a:bodyPr wrap="square" anchor="ctr" lIns="73152" rIns="73152" tIns="36576" bIns="36576">
            <a:noAutofit/>
          </a:bodyPr>
          <a:lstStyle/>
          <a:p>
            <a:pPr algn="r">
              <a:spcBef>
                <a:spcPts val="0"/>
              </a:spcBef>
              <a:spcAft>
                <a:spcPts val="0"/>
              </a:spcAft>
            </a:pPr>
            <a:r>
              <a:rPr lang="tr-TR" sz="1200" b="0" i="0">
                <a:solidFill>
                  <a:srgbClr val="767676"/>
                </a:solidFill>
                <a:latin typeface="Calibri"/>
              </a:rPr>
              <a:t>800</a:t>
            </a:r>
          </a:p>
        </p:txBody>
      </p:sp>
      <p:cxnSp>
        <p:nvCxnSpPr>
          <p:cNvPr id="18" name="Connector 17"/>
          <p:cNvCxnSpPr/>
          <p:nvPr/>
        </p:nvCxnSpPr>
        <p:spPr>
          <a:xfrm>
            <a:off x="1143000" y="1993392"/>
            <a:ext cx="6949440" cy="0"/>
          </a:xfrm>
          <a:prstGeom prst="line">
            <a:avLst/>
          </a:prstGeom>
          <a:ln w="9525">
            <a:solidFill>
              <a:srgbClr val="D9D9D9"/>
            </a:solidFill>
          </a:ln>
        </p:spPr>
      </p:cxnSp>
      <p:sp>
        <p:nvSpPr>
          <p:cNvPr id="19" name="TextBox 18"/>
          <p:cNvSpPr txBox="1"/>
          <p:nvPr/>
        </p:nvSpPr>
        <p:spPr>
          <a:xfrm>
            <a:off x="502920" y="1847088"/>
            <a:ext cx="548640" cy="292608"/>
          </a:xfrm>
          <a:prstGeom prst="rect">
            <a:avLst/>
          </a:prstGeom>
          <a:noFill/>
        </p:spPr>
        <p:txBody>
          <a:bodyPr wrap="square" anchor="ctr" lIns="73152" rIns="73152" tIns="36576" bIns="36576">
            <a:noAutofit/>
          </a:bodyPr>
          <a:lstStyle/>
          <a:p>
            <a:pPr algn="r">
              <a:spcBef>
                <a:spcPts val="0"/>
              </a:spcBef>
              <a:spcAft>
                <a:spcPts val="0"/>
              </a:spcAft>
            </a:pPr>
            <a:r>
              <a:rPr lang="tr-TR" sz="1200" b="0" i="0">
                <a:solidFill>
                  <a:srgbClr val="767676"/>
                </a:solidFill>
                <a:latin typeface="Calibri"/>
              </a:rPr>
              <a:t>1000</a:t>
            </a:r>
          </a:p>
        </p:txBody>
      </p:sp>
      <p:sp>
        <p:nvSpPr>
          <p:cNvPr id="20" name="Rectangle 19"/>
          <p:cNvSpPr/>
          <p:nvPr/>
        </p:nvSpPr>
        <p:spPr>
          <a:xfrm>
            <a:off x="1368856" y="5041759"/>
            <a:ext cx="382219" cy="106312"/>
          </a:xfrm>
          <a:prstGeom prst="rect">
            <a:avLst/>
          </a:prstGeom>
          <a:solidFill>
            <a:srgbClr val="3D8FD1"/>
          </a:solidFill>
          <a:ln>
            <a:noFill/>
          </a:ln>
          <a:effectLst/>
        </p:spPr>
        <p:txBody>
          <a:bodyPr rtlCol="0" anchor="ctr"/>
          <a:lstStyle/>
          <a:p/>
        </p:txBody>
      </p:sp>
      <p:sp>
        <p:nvSpPr>
          <p:cNvPr id="21" name="TextBox 20"/>
          <p:cNvSpPr txBox="1"/>
          <p:nvPr/>
        </p:nvSpPr>
        <p:spPr>
          <a:xfrm>
            <a:off x="1140256" y="4749151"/>
            <a:ext cx="839419" cy="274320"/>
          </a:xfrm>
          <a:prstGeom prst="rect">
            <a:avLst/>
          </a:prstGeom>
          <a:noFill/>
        </p:spPr>
        <p:txBody>
          <a:bodyPr wrap="square" anchor="b" lIns="73152" rIns="73152" tIns="0" bIns="0">
            <a:noAutofit/>
          </a:bodyPr>
          <a:lstStyle/>
          <a:p>
            <a:pPr algn="ctr">
              <a:spcBef>
                <a:spcPts val="0"/>
              </a:spcBef>
              <a:spcAft>
                <a:spcPts val="0"/>
              </a:spcAft>
            </a:pPr>
            <a:r>
              <a:rPr lang="tr-TR" sz="1300" b="0" i="0">
                <a:solidFill>
                  <a:srgbClr val="262626"/>
                </a:solidFill>
                <a:latin typeface="Calibri"/>
              </a:rPr>
              <a:t>33,7</a:t>
            </a:r>
          </a:p>
        </p:txBody>
      </p:sp>
      <p:sp>
        <p:nvSpPr>
          <p:cNvPr id="22" name="Rectangle 21"/>
          <p:cNvSpPr/>
          <p:nvPr/>
        </p:nvSpPr>
        <p:spPr>
          <a:xfrm>
            <a:off x="1803196" y="4142990"/>
            <a:ext cx="382219" cy="1005081"/>
          </a:xfrm>
          <a:prstGeom prst="rect">
            <a:avLst/>
          </a:prstGeom>
          <a:solidFill>
            <a:srgbClr val="E03A2F"/>
          </a:solidFill>
          <a:ln>
            <a:noFill/>
          </a:ln>
          <a:effectLst/>
        </p:spPr>
        <p:txBody>
          <a:bodyPr rtlCol="0" anchor="ctr"/>
          <a:lstStyle/>
          <a:p/>
        </p:txBody>
      </p:sp>
      <p:sp>
        <p:nvSpPr>
          <p:cNvPr id="23" name="TextBox 22"/>
          <p:cNvSpPr txBox="1"/>
          <p:nvPr/>
        </p:nvSpPr>
        <p:spPr>
          <a:xfrm>
            <a:off x="1574596" y="3850382"/>
            <a:ext cx="839419" cy="274320"/>
          </a:xfrm>
          <a:prstGeom prst="rect">
            <a:avLst/>
          </a:prstGeom>
          <a:noFill/>
        </p:spPr>
        <p:txBody>
          <a:bodyPr wrap="square" anchor="b" lIns="73152" rIns="73152" tIns="0" bIns="0">
            <a:noAutofit/>
          </a:bodyPr>
          <a:lstStyle/>
          <a:p>
            <a:pPr algn="ctr">
              <a:spcBef>
                <a:spcPts val="0"/>
              </a:spcBef>
              <a:spcAft>
                <a:spcPts val="0"/>
              </a:spcAft>
            </a:pPr>
            <a:r>
              <a:rPr lang="tr-TR" sz="1300" b="1" i="0">
                <a:solidFill>
                  <a:srgbClr val="262626"/>
                </a:solidFill>
                <a:latin typeface="Calibri"/>
              </a:rPr>
              <a:t>318,6</a:t>
            </a:r>
          </a:p>
        </p:txBody>
      </p:sp>
      <p:sp>
        <p:nvSpPr>
          <p:cNvPr id="24" name="Rectangle 23"/>
          <p:cNvSpPr/>
          <p:nvPr/>
        </p:nvSpPr>
        <p:spPr>
          <a:xfrm>
            <a:off x="2237536" y="3608903"/>
            <a:ext cx="382219" cy="1539168"/>
          </a:xfrm>
          <a:prstGeom prst="rect">
            <a:avLst/>
          </a:prstGeom>
          <a:solidFill>
            <a:srgbClr val="8C8C8C"/>
          </a:solidFill>
          <a:ln>
            <a:noFill/>
          </a:ln>
          <a:effectLst/>
        </p:spPr>
        <p:txBody>
          <a:bodyPr rtlCol="0" anchor="ctr"/>
          <a:lstStyle/>
          <a:p/>
        </p:txBody>
      </p:sp>
      <p:sp>
        <p:nvSpPr>
          <p:cNvPr id="25" name="TextBox 24"/>
          <p:cNvSpPr txBox="1"/>
          <p:nvPr/>
        </p:nvSpPr>
        <p:spPr>
          <a:xfrm>
            <a:off x="2008936" y="3316295"/>
            <a:ext cx="839419" cy="274320"/>
          </a:xfrm>
          <a:prstGeom prst="rect">
            <a:avLst/>
          </a:prstGeom>
          <a:noFill/>
        </p:spPr>
        <p:txBody>
          <a:bodyPr wrap="square" anchor="b" lIns="73152" rIns="73152" tIns="0" bIns="0">
            <a:noAutofit/>
          </a:bodyPr>
          <a:lstStyle/>
          <a:p>
            <a:pPr algn="ctr">
              <a:spcBef>
                <a:spcPts val="0"/>
              </a:spcBef>
              <a:spcAft>
                <a:spcPts val="0"/>
              </a:spcAft>
            </a:pPr>
            <a:r>
              <a:rPr lang="tr-TR" sz="1300" b="0" i="0">
                <a:solidFill>
                  <a:srgbClr val="262626"/>
                </a:solidFill>
                <a:latin typeface="Calibri"/>
              </a:rPr>
              <a:t>487,9</a:t>
            </a:r>
          </a:p>
        </p:txBody>
      </p:sp>
      <p:sp>
        <p:nvSpPr>
          <p:cNvPr id="26" name="TextBox 25"/>
          <p:cNvSpPr txBox="1"/>
          <p:nvPr/>
        </p:nvSpPr>
        <p:spPr>
          <a:xfrm>
            <a:off x="1143000" y="5193792"/>
            <a:ext cx="1737360" cy="347472"/>
          </a:xfrm>
          <a:prstGeom prst="rect">
            <a:avLst/>
          </a:prstGeom>
          <a:noFill/>
        </p:spPr>
        <p:txBody>
          <a:bodyPr wrap="square" anchor="t" lIns="73152" rIns="73152" tIns="36576" bIns="36576">
            <a:noAutofit/>
          </a:bodyPr>
          <a:lstStyle/>
          <a:p>
            <a:pPr algn="ctr">
              <a:spcBef>
                <a:spcPts val="0"/>
              </a:spcBef>
              <a:spcAft>
                <a:spcPts val="0"/>
              </a:spcAft>
            </a:pPr>
            <a:r>
              <a:rPr lang="tr-TR" sz="1200" b="0" i="0">
                <a:solidFill>
                  <a:srgbClr val="262626"/>
                </a:solidFill>
                <a:latin typeface="Calibri"/>
              </a:rPr>
              <a:t>BARTIN-ULUS</a:t>
            </a:r>
          </a:p>
        </p:txBody>
      </p:sp>
      <p:sp>
        <p:nvSpPr>
          <p:cNvPr id="27" name="Rectangle 26"/>
          <p:cNvSpPr/>
          <p:nvPr/>
        </p:nvSpPr>
        <p:spPr>
          <a:xfrm>
            <a:off x="3106216" y="5048699"/>
            <a:ext cx="382219" cy="99372"/>
          </a:xfrm>
          <a:prstGeom prst="rect">
            <a:avLst/>
          </a:prstGeom>
          <a:solidFill>
            <a:srgbClr val="3D8FD1"/>
          </a:solidFill>
          <a:ln>
            <a:noFill/>
          </a:ln>
          <a:effectLst/>
        </p:spPr>
        <p:txBody>
          <a:bodyPr rtlCol="0" anchor="ctr"/>
          <a:lstStyle/>
          <a:p/>
        </p:txBody>
      </p:sp>
      <p:sp>
        <p:nvSpPr>
          <p:cNvPr id="28" name="TextBox 27"/>
          <p:cNvSpPr txBox="1"/>
          <p:nvPr/>
        </p:nvSpPr>
        <p:spPr>
          <a:xfrm>
            <a:off x="2877616" y="4756091"/>
            <a:ext cx="839419" cy="274320"/>
          </a:xfrm>
          <a:prstGeom prst="rect">
            <a:avLst/>
          </a:prstGeom>
          <a:noFill/>
        </p:spPr>
        <p:txBody>
          <a:bodyPr wrap="square" anchor="b" lIns="73152" rIns="73152" tIns="0" bIns="0">
            <a:noAutofit/>
          </a:bodyPr>
          <a:lstStyle/>
          <a:p>
            <a:pPr algn="ctr">
              <a:spcBef>
                <a:spcPts val="0"/>
              </a:spcBef>
              <a:spcAft>
                <a:spcPts val="0"/>
              </a:spcAft>
            </a:pPr>
            <a:r>
              <a:rPr lang="tr-TR" sz="1300" b="0" i="0">
                <a:solidFill>
                  <a:srgbClr val="262626"/>
                </a:solidFill>
                <a:latin typeface="Calibri"/>
              </a:rPr>
              <a:t>31,5</a:t>
            </a:r>
          </a:p>
        </p:txBody>
      </p:sp>
      <p:sp>
        <p:nvSpPr>
          <p:cNvPr id="29" name="Rectangle 28"/>
          <p:cNvSpPr/>
          <p:nvPr/>
        </p:nvSpPr>
        <p:spPr>
          <a:xfrm>
            <a:off x="3540556" y="3821213"/>
            <a:ext cx="382219" cy="1326858"/>
          </a:xfrm>
          <a:prstGeom prst="rect">
            <a:avLst/>
          </a:prstGeom>
          <a:solidFill>
            <a:srgbClr val="E03A2F"/>
          </a:solidFill>
          <a:ln>
            <a:noFill/>
          </a:ln>
          <a:effectLst/>
        </p:spPr>
        <p:txBody>
          <a:bodyPr rtlCol="0" anchor="ctr"/>
          <a:lstStyle/>
          <a:p/>
        </p:txBody>
      </p:sp>
      <p:sp>
        <p:nvSpPr>
          <p:cNvPr id="30" name="TextBox 29"/>
          <p:cNvSpPr txBox="1"/>
          <p:nvPr/>
        </p:nvSpPr>
        <p:spPr>
          <a:xfrm>
            <a:off x="3311956" y="3528605"/>
            <a:ext cx="839419" cy="274320"/>
          </a:xfrm>
          <a:prstGeom prst="rect">
            <a:avLst/>
          </a:prstGeom>
          <a:noFill/>
        </p:spPr>
        <p:txBody>
          <a:bodyPr wrap="square" anchor="b" lIns="73152" rIns="73152" tIns="0" bIns="0">
            <a:noAutofit/>
          </a:bodyPr>
          <a:lstStyle/>
          <a:p>
            <a:pPr algn="ctr">
              <a:spcBef>
                <a:spcPts val="0"/>
              </a:spcBef>
              <a:spcAft>
                <a:spcPts val="0"/>
              </a:spcAft>
            </a:pPr>
            <a:r>
              <a:rPr lang="tr-TR" sz="1300" b="1" i="0">
                <a:solidFill>
                  <a:srgbClr val="262626"/>
                </a:solidFill>
                <a:latin typeface="Calibri"/>
              </a:rPr>
              <a:t>420,6</a:t>
            </a:r>
          </a:p>
        </p:txBody>
      </p:sp>
      <p:sp>
        <p:nvSpPr>
          <p:cNvPr id="31" name="Rectangle 30"/>
          <p:cNvSpPr/>
          <p:nvPr/>
        </p:nvSpPr>
        <p:spPr>
          <a:xfrm>
            <a:off x="3974896" y="2707296"/>
            <a:ext cx="382219" cy="2440775"/>
          </a:xfrm>
          <a:prstGeom prst="rect">
            <a:avLst/>
          </a:prstGeom>
          <a:solidFill>
            <a:srgbClr val="8C8C8C"/>
          </a:solidFill>
          <a:ln>
            <a:noFill/>
          </a:ln>
          <a:effectLst/>
        </p:spPr>
        <p:txBody>
          <a:bodyPr rtlCol="0" anchor="ctr"/>
          <a:lstStyle/>
          <a:p/>
        </p:txBody>
      </p:sp>
      <p:sp>
        <p:nvSpPr>
          <p:cNvPr id="32" name="TextBox 31"/>
          <p:cNvSpPr txBox="1"/>
          <p:nvPr/>
        </p:nvSpPr>
        <p:spPr>
          <a:xfrm>
            <a:off x="3746296" y="2414688"/>
            <a:ext cx="839419" cy="274320"/>
          </a:xfrm>
          <a:prstGeom prst="rect">
            <a:avLst/>
          </a:prstGeom>
          <a:noFill/>
        </p:spPr>
        <p:txBody>
          <a:bodyPr wrap="square" anchor="b" lIns="73152" rIns="73152" tIns="0" bIns="0">
            <a:noAutofit/>
          </a:bodyPr>
          <a:lstStyle/>
          <a:p>
            <a:pPr algn="ctr">
              <a:spcBef>
                <a:spcPts val="0"/>
              </a:spcBef>
              <a:spcAft>
                <a:spcPts val="0"/>
              </a:spcAft>
            </a:pPr>
            <a:r>
              <a:rPr lang="tr-TR" sz="1300" b="0" i="0">
                <a:solidFill>
                  <a:srgbClr val="262626"/>
                </a:solidFill>
                <a:latin typeface="Calibri"/>
              </a:rPr>
              <a:t>773,7</a:t>
            </a:r>
          </a:p>
        </p:txBody>
      </p:sp>
      <p:sp>
        <p:nvSpPr>
          <p:cNvPr id="33" name="TextBox 32"/>
          <p:cNvSpPr txBox="1"/>
          <p:nvPr/>
        </p:nvSpPr>
        <p:spPr>
          <a:xfrm>
            <a:off x="2880360" y="5193792"/>
            <a:ext cx="1737360" cy="347472"/>
          </a:xfrm>
          <a:prstGeom prst="rect">
            <a:avLst/>
          </a:prstGeom>
          <a:noFill/>
        </p:spPr>
        <p:txBody>
          <a:bodyPr wrap="square" anchor="t" lIns="73152" rIns="73152" tIns="36576" bIns="36576">
            <a:noAutofit/>
          </a:bodyPr>
          <a:lstStyle/>
          <a:p>
            <a:pPr algn="ctr">
              <a:spcBef>
                <a:spcPts val="0"/>
              </a:spcBef>
              <a:spcAft>
                <a:spcPts val="0"/>
              </a:spcAft>
            </a:pPr>
            <a:r>
              <a:rPr lang="tr-TR" sz="1200" b="1" i="0">
                <a:solidFill>
                  <a:srgbClr val="D3373A"/>
                </a:solidFill>
                <a:latin typeface="Calibri"/>
              </a:rPr>
              <a:t>KASTAMONU-BOZKURT</a:t>
            </a:r>
          </a:p>
        </p:txBody>
      </p:sp>
      <p:sp>
        <p:nvSpPr>
          <p:cNvPr id="34" name="Rectangle 33"/>
          <p:cNvSpPr/>
          <p:nvPr/>
        </p:nvSpPr>
        <p:spPr>
          <a:xfrm>
            <a:off x="4843576" y="5049015"/>
            <a:ext cx="382219" cy="99056"/>
          </a:xfrm>
          <a:prstGeom prst="rect">
            <a:avLst/>
          </a:prstGeom>
          <a:solidFill>
            <a:srgbClr val="3D8FD1"/>
          </a:solidFill>
          <a:ln>
            <a:noFill/>
          </a:ln>
          <a:effectLst/>
        </p:spPr>
        <p:txBody>
          <a:bodyPr rtlCol="0" anchor="ctr"/>
          <a:lstStyle/>
          <a:p/>
        </p:txBody>
      </p:sp>
      <p:sp>
        <p:nvSpPr>
          <p:cNvPr id="35" name="TextBox 34"/>
          <p:cNvSpPr txBox="1"/>
          <p:nvPr/>
        </p:nvSpPr>
        <p:spPr>
          <a:xfrm>
            <a:off x="4614976" y="4756407"/>
            <a:ext cx="839419" cy="274320"/>
          </a:xfrm>
          <a:prstGeom prst="rect">
            <a:avLst/>
          </a:prstGeom>
          <a:noFill/>
        </p:spPr>
        <p:txBody>
          <a:bodyPr wrap="square" anchor="b" lIns="73152" rIns="73152" tIns="0" bIns="0">
            <a:noAutofit/>
          </a:bodyPr>
          <a:lstStyle/>
          <a:p>
            <a:pPr algn="ctr">
              <a:spcBef>
                <a:spcPts val="0"/>
              </a:spcBef>
              <a:spcAft>
                <a:spcPts val="0"/>
              </a:spcAft>
            </a:pPr>
            <a:r>
              <a:rPr lang="tr-TR" sz="1300" b="0" i="0">
                <a:solidFill>
                  <a:srgbClr val="262626"/>
                </a:solidFill>
                <a:latin typeface="Calibri"/>
              </a:rPr>
              <a:t>31,4</a:t>
            </a:r>
          </a:p>
        </p:txBody>
      </p:sp>
      <p:sp>
        <p:nvSpPr>
          <p:cNvPr id="36" name="Rectangle 35"/>
          <p:cNvSpPr/>
          <p:nvPr/>
        </p:nvSpPr>
        <p:spPr>
          <a:xfrm>
            <a:off x="5277916" y="3942668"/>
            <a:ext cx="382219" cy="1205403"/>
          </a:xfrm>
          <a:prstGeom prst="rect">
            <a:avLst/>
          </a:prstGeom>
          <a:solidFill>
            <a:srgbClr val="E03A2F"/>
          </a:solidFill>
          <a:ln>
            <a:noFill/>
          </a:ln>
          <a:effectLst/>
        </p:spPr>
        <p:txBody>
          <a:bodyPr rtlCol="0" anchor="ctr"/>
          <a:lstStyle/>
          <a:p/>
        </p:txBody>
      </p:sp>
      <p:sp>
        <p:nvSpPr>
          <p:cNvPr id="37" name="TextBox 36"/>
          <p:cNvSpPr txBox="1"/>
          <p:nvPr/>
        </p:nvSpPr>
        <p:spPr>
          <a:xfrm>
            <a:off x="5049316" y="3650060"/>
            <a:ext cx="839419" cy="274320"/>
          </a:xfrm>
          <a:prstGeom prst="rect">
            <a:avLst/>
          </a:prstGeom>
          <a:noFill/>
        </p:spPr>
        <p:txBody>
          <a:bodyPr wrap="square" anchor="b" lIns="73152" rIns="73152" tIns="0" bIns="0">
            <a:noAutofit/>
          </a:bodyPr>
          <a:lstStyle/>
          <a:p>
            <a:pPr algn="ctr">
              <a:spcBef>
                <a:spcPts val="0"/>
              </a:spcBef>
              <a:spcAft>
                <a:spcPts val="0"/>
              </a:spcAft>
            </a:pPr>
            <a:r>
              <a:rPr lang="tr-TR" sz="1300" b="1" i="0">
                <a:solidFill>
                  <a:srgbClr val="262626"/>
                </a:solidFill>
                <a:latin typeface="Calibri"/>
              </a:rPr>
              <a:t>382,1</a:t>
            </a:r>
          </a:p>
        </p:txBody>
      </p:sp>
      <p:sp>
        <p:nvSpPr>
          <p:cNvPr id="38" name="Rectangle 37"/>
          <p:cNvSpPr/>
          <p:nvPr/>
        </p:nvSpPr>
        <p:spPr>
          <a:xfrm>
            <a:off x="5712256" y="2715813"/>
            <a:ext cx="382219" cy="2432258"/>
          </a:xfrm>
          <a:prstGeom prst="rect">
            <a:avLst/>
          </a:prstGeom>
          <a:solidFill>
            <a:srgbClr val="8C8C8C"/>
          </a:solidFill>
          <a:ln>
            <a:noFill/>
          </a:ln>
          <a:effectLst/>
        </p:spPr>
        <p:txBody>
          <a:bodyPr rtlCol="0" anchor="ctr"/>
          <a:lstStyle/>
          <a:p/>
        </p:txBody>
      </p:sp>
      <p:sp>
        <p:nvSpPr>
          <p:cNvPr id="39" name="TextBox 38"/>
          <p:cNvSpPr txBox="1"/>
          <p:nvPr/>
        </p:nvSpPr>
        <p:spPr>
          <a:xfrm>
            <a:off x="5483656" y="2423205"/>
            <a:ext cx="839419" cy="274320"/>
          </a:xfrm>
          <a:prstGeom prst="rect">
            <a:avLst/>
          </a:prstGeom>
          <a:noFill/>
        </p:spPr>
        <p:txBody>
          <a:bodyPr wrap="square" anchor="b" lIns="73152" rIns="73152" tIns="0" bIns="0">
            <a:noAutofit/>
          </a:bodyPr>
          <a:lstStyle/>
          <a:p>
            <a:pPr algn="ctr">
              <a:spcBef>
                <a:spcPts val="0"/>
              </a:spcBef>
              <a:spcAft>
                <a:spcPts val="0"/>
              </a:spcAft>
            </a:pPr>
            <a:r>
              <a:rPr lang="tr-TR" sz="1300" b="0" i="0">
                <a:solidFill>
                  <a:srgbClr val="262626"/>
                </a:solidFill>
                <a:latin typeface="Calibri"/>
              </a:rPr>
              <a:t>771,0</a:t>
            </a:r>
          </a:p>
        </p:txBody>
      </p:sp>
      <p:sp>
        <p:nvSpPr>
          <p:cNvPr id="40" name="TextBox 39"/>
          <p:cNvSpPr txBox="1"/>
          <p:nvPr/>
        </p:nvSpPr>
        <p:spPr>
          <a:xfrm>
            <a:off x="4617720" y="5193792"/>
            <a:ext cx="1737360" cy="347472"/>
          </a:xfrm>
          <a:prstGeom prst="rect">
            <a:avLst/>
          </a:prstGeom>
          <a:noFill/>
        </p:spPr>
        <p:txBody>
          <a:bodyPr wrap="square" anchor="t" lIns="73152" rIns="73152" tIns="36576" bIns="36576">
            <a:noAutofit/>
          </a:bodyPr>
          <a:lstStyle/>
          <a:p>
            <a:pPr algn="ctr">
              <a:spcBef>
                <a:spcPts val="0"/>
              </a:spcBef>
              <a:spcAft>
                <a:spcPts val="0"/>
              </a:spcAft>
            </a:pPr>
            <a:r>
              <a:rPr lang="tr-TR" sz="1200" b="0" i="0">
                <a:solidFill>
                  <a:srgbClr val="262626"/>
                </a:solidFill>
                <a:latin typeface="Calibri"/>
              </a:rPr>
              <a:t>KASTAMONU-KÜRE</a:t>
            </a:r>
          </a:p>
        </p:txBody>
      </p:sp>
      <p:sp>
        <p:nvSpPr>
          <p:cNvPr id="41" name="Rectangle 40"/>
          <p:cNvSpPr/>
          <p:nvPr/>
        </p:nvSpPr>
        <p:spPr>
          <a:xfrm>
            <a:off x="6580936" y="4972356"/>
            <a:ext cx="382219" cy="175715"/>
          </a:xfrm>
          <a:prstGeom prst="rect">
            <a:avLst/>
          </a:prstGeom>
          <a:solidFill>
            <a:srgbClr val="3D8FD1"/>
          </a:solidFill>
          <a:ln>
            <a:noFill/>
          </a:ln>
          <a:effectLst/>
        </p:spPr>
        <p:txBody>
          <a:bodyPr rtlCol="0" anchor="ctr"/>
          <a:lstStyle/>
          <a:p/>
        </p:txBody>
      </p:sp>
      <p:sp>
        <p:nvSpPr>
          <p:cNvPr id="42" name="TextBox 41"/>
          <p:cNvSpPr txBox="1"/>
          <p:nvPr/>
        </p:nvSpPr>
        <p:spPr>
          <a:xfrm>
            <a:off x="6352336" y="4679748"/>
            <a:ext cx="839419" cy="274320"/>
          </a:xfrm>
          <a:prstGeom prst="rect">
            <a:avLst/>
          </a:prstGeom>
          <a:noFill/>
        </p:spPr>
        <p:txBody>
          <a:bodyPr wrap="square" anchor="b" lIns="73152" rIns="73152" tIns="0" bIns="0">
            <a:noAutofit/>
          </a:bodyPr>
          <a:lstStyle/>
          <a:p>
            <a:pPr algn="ctr">
              <a:spcBef>
                <a:spcPts val="0"/>
              </a:spcBef>
              <a:spcAft>
                <a:spcPts val="0"/>
              </a:spcAft>
            </a:pPr>
            <a:r>
              <a:rPr lang="tr-TR" sz="1300" b="0" i="0">
                <a:solidFill>
                  <a:srgbClr val="262626"/>
                </a:solidFill>
                <a:latin typeface="Calibri"/>
              </a:rPr>
              <a:t>55,7</a:t>
            </a:r>
          </a:p>
        </p:txBody>
      </p:sp>
      <p:sp>
        <p:nvSpPr>
          <p:cNvPr id="43" name="Rectangle 42"/>
          <p:cNvSpPr/>
          <p:nvPr/>
        </p:nvSpPr>
        <p:spPr>
          <a:xfrm>
            <a:off x="7015276" y="4197566"/>
            <a:ext cx="382219" cy="950505"/>
          </a:xfrm>
          <a:prstGeom prst="rect">
            <a:avLst/>
          </a:prstGeom>
          <a:solidFill>
            <a:srgbClr val="E03A2F"/>
          </a:solidFill>
          <a:ln>
            <a:noFill/>
          </a:ln>
          <a:effectLst/>
        </p:spPr>
        <p:txBody>
          <a:bodyPr rtlCol="0" anchor="ctr"/>
          <a:lstStyle/>
          <a:p/>
        </p:txBody>
      </p:sp>
      <p:sp>
        <p:nvSpPr>
          <p:cNvPr id="44" name="TextBox 43"/>
          <p:cNvSpPr txBox="1"/>
          <p:nvPr/>
        </p:nvSpPr>
        <p:spPr>
          <a:xfrm>
            <a:off x="6786676" y="3904958"/>
            <a:ext cx="839419" cy="274320"/>
          </a:xfrm>
          <a:prstGeom prst="rect">
            <a:avLst/>
          </a:prstGeom>
          <a:noFill/>
        </p:spPr>
        <p:txBody>
          <a:bodyPr wrap="square" anchor="b" lIns="73152" rIns="73152" tIns="0" bIns="0">
            <a:noAutofit/>
          </a:bodyPr>
          <a:lstStyle/>
          <a:p>
            <a:pPr algn="ctr">
              <a:spcBef>
                <a:spcPts val="0"/>
              </a:spcBef>
              <a:spcAft>
                <a:spcPts val="0"/>
              </a:spcAft>
            </a:pPr>
            <a:r>
              <a:rPr lang="tr-TR" sz="1300" b="1" i="0">
                <a:solidFill>
                  <a:srgbClr val="262626"/>
                </a:solidFill>
                <a:latin typeface="Calibri"/>
              </a:rPr>
              <a:t>301,3</a:t>
            </a:r>
          </a:p>
        </p:txBody>
      </p:sp>
      <p:sp>
        <p:nvSpPr>
          <p:cNvPr id="45" name="Rectangle 44"/>
          <p:cNvSpPr/>
          <p:nvPr/>
        </p:nvSpPr>
        <p:spPr>
          <a:xfrm>
            <a:off x="7449616" y="2423059"/>
            <a:ext cx="382219" cy="2725012"/>
          </a:xfrm>
          <a:prstGeom prst="rect">
            <a:avLst/>
          </a:prstGeom>
          <a:solidFill>
            <a:srgbClr val="8C8C8C"/>
          </a:solidFill>
          <a:ln>
            <a:noFill/>
          </a:ln>
          <a:effectLst/>
        </p:spPr>
        <p:txBody>
          <a:bodyPr rtlCol="0" anchor="ctr"/>
          <a:lstStyle/>
          <a:p/>
        </p:txBody>
      </p:sp>
      <p:sp>
        <p:nvSpPr>
          <p:cNvPr id="46" name="TextBox 45"/>
          <p:cNvSpPr txBox="1"/>
          <p:nvPr/>
        </p:nvSpPr>
        <p:spPr>
          <a:xfrm>
            <a:off x="7221016" y="2130451"/>
            <a:ext cx="839419" cy="274320"/>
          </a:xfrm>
          <a:prstGeom prst="rect">
            <a:avLst/>
          </a:prstGeom>
          <a:noFill/>
        </p:spPr>
        <p:txBody>
          <a:bodyPr wrap="square" anchor="b" lIns="73152" rIns="73152" tIns="0" bIns="0">
            <a:noAutofit/>
          </a:bodyPr>
          <a:lstStyle/>
          <a:p>
            <a:pPr algn="ctr">
              <a:spcBef>
                <a:spcPts val="0"/>
              </a:spcBef>
              <a:spcAft>
                <a:spcPts val="0"/>
              </a:spcAft>
            </a:pPr>
            <a:r>
              <a:rPr lang="tr-TR" sz="1300" b="0" i="0">
                <a:solidFill>
                  <a:srgbClr val="262626"/>
                </a:solidFill>
                <a:latin typeface="Calibri"/>
              </a:rPr>
              <a:t>863,8</a:t>
            </a:r>
          </a:p>
        </p:txBody>
      </p:sp>
      <p:sp>
        <p:nvSpPr>
          <p:cNvPr id="47" name="TextBox 46"/>
          <p:cNvSpPr txBox="1"/>
          <p:nvPr/>
        </p:nvSpPr>
        <p:spPr>
          <a:xfrm>
            <a:off x="6355080" y="5193792"/>
            <a:ext cx="1737360" cy="347472"/>
          </a:xfrm>
          <a:prstGeom prst="rect">
            <a:avLst/>
          </a:prstGeom>
          <a:noFill/>
        </p:spPr>
        <p:txBody>
          <a:bodyPr wrap="square" anchor="t" lIns="73152" rIns="73152" tIns="36576" bIns="36576">
            <a:noAutofit/>
          </a:bodyPr>
          <a:lstStyle/>
          <a:p>
            <a:pPr algn="ctr">
              <a:spcBef>
                <a:spcPts val="0"/>
              </a:spcBef>
              <a:spcAft>
                <a:spcPts val="0"/>
              </a:spcAft>
            </a:pPr>
            <a:r>
              <a:rPr lang="tr-TR" sz="1200" b="0" i="0">
                <a:solidFill>
                  <a:srgbClr val="262626"/>
                </a:solidFill>
                <a:latin typeface="Calibri"/>
              </a:rPr>
              <a:t>SİNOP-AYANCIK</a:t>
            </a:r>
          </a:p>
        </p:txBody>
      </p:sp>
      <p:sp>
        <p:nvSpPr>
          <p:cNvPr id="48" name="Rectangle 47"/>
          <p:cNvSpPr/>
          <p:nvPr/>
        </p:nvSpPr>
        <p:spPr>
          <a:xfrm>
            <a:off x="1417320" y="5641848"/>
            <a:ext cx="146304" cy="146304"/>
          </a:xfrm>
          <a:prstGeom prst="rect">
            <a:avLst/>
          </a:prstGeom>
          <a:solidFill>
            <a:srgbClr val="3D8FD1"/>
          </a:solidFill>
          <a:ln>
            <a:noFill/>
          </a:ln>
          <a:effectLst/>
        </p:spPr>
        <p:txBody>
          <a:bodyPr rtlCol="0" anchor="ctr"/>
          <a:lstStyle/>
          <a:p/>
        </p:txBody>
      </p:sp>
      <p:sp>
        <p:nvSpPr>
          <p:cNvPr id="49" name="TextBox 48"/>
          <p:cNvSpPr txBox="1"/>
          <p:nvPr/>
        </p:nvSpPr>
        <p:spPr>
          <a:xfrm>
            <a:off x="1618488" y="5577840"/>
            <a:ext cx="6400800" cy="237744"/>
          </a:xfrm>
          <a:prstGeom prst="rect">
            <a:avLst/>
          </a:prstGeom>
          <a:noFill/>
        </p:spPr>
        <p:txBody>
          <a:bodyPr wrap="square" anchor="ctr" lIns="73152" rIns="73152" tIns="0" bIns="0">
            <a:noAutofit/>
          </a:bodyPr>
          <a:lstStyle/>
          <a:p>
            <a:pPr algn="l">
              <a:spcBef>
                <a:spcPts val="0"/>
              </a:spcBef>
              <a:spcAft>
                <a:spcPts val="0"/>
              </a:spcAft>
            </a:pPr>
            <a:r>
              <a:rPr lang="tr-TR" sz="1200" b="0" i="0">
                <a:solidFill>
                  <a:srgbClr val="262626"/>
                </a:solidFill>
                <a:latin typeface="Calibri"/>
              </a:rPr>
              <a:t>Son 5 Yılın Ağustos Ayı Yağış Ortalaması</a:t>
            </a:r>
          </a:p>
        </p:txBody>
      </p:sp>
      <p:sp>
        <p:nvSpPr>
          <p:cNvPr id="50" name="Rectangle 49"/>
          <p:cNvSpPr/>
          <p:nvPr/>
        </p:nvSpPr>
        <p:spPr>
          <a:xfrm>
            <a:off x="1417320" y="5852160"/>
            <a:ext cx="146304" cy="146304"/>
          </a:xfrm>
          <a:prstGeom prst="rect">
            <a:avLst/>
          </a:prstGeom>
          <a:solidFill>
            <a:srgbClr val="E03A2F"/>
          </a:solidFill>
          <a:ln>
            <a:noFill/>
          </a:ln>
          <a:effectLst/>
        </p:spPr>
        <p:txBody>
          <a:bodyPr rtlCol="0" anchor="ctr"/>
          <a:lstStyle/>
          <a:p/>
        </p:txBody>
      </p:sp>
      <p:sp>
        <p:nvSpPr>
          <p:cNvPr id="51" name="TextBox 50"/>
          <p:cNvSpPr txBox="1"/>
          <p:nvPr/>
        </p:nvSpPr>
        <p:spPr>
          <a:xfrm>
            <a:off x="1618488" y="5788152"/>
            <a:ext cx="6400800" cy="237744"/>
          </a:xfrm>
          <a:prstGeom prst="rect">
            <a:avLst/>
          </a:prstGeom>
          <a:noFill/>
        </p:spPr>
        <p:txBody>
          <a:bodyPr wrap="square" anchor="ctr" lIns="73152" rIns="73152" tIns="0" bIns="0">
            <a:noAutofit/>
          </a:bodyPr>
          <a:lstStyle/>
          <a:p>
            <a:pPr algn="l">
              <a:spcBef>
                <a:spcPts val="0"/>
              </a:spcBef>
              <a:spcAft>
                <a:spcPts val="0"/>
              </a:spcAft>
            </a:pPr>
            <a:r>
              <a:rPr lang="tr-TR" sz="1200" b="0" i="0">
                <a:solidFill>
                  <a:srgbClr val="262626"/>
                </a:solidFill>
                <a:latin typeface="Calibri"/>
              </a:rPr>
              <a:t>10-12 Ağustos 2021 Tarihleri Arasındaki Yağış Miktarı</a:t>
            </a:r>
          </a:p>
        </p:txBody>
      </p:sp>
      <p:sp>
        <p:nvSpPr>
          <p:cNvPr id="52" name="Rectangle 51"/>
          <p:cNvSpPr/>
          <p:nvPr/>
        </p:nvSpPr>
        <p:spPr>
          <a:xfrm>
            <a:off x="1417320" y="6062472"/>
            <a:ext cx="146304" cy="146304"/>
          </a:xfrm>
          <a:prstGeom prst="rect">
            <a:avLst/>
          </a:prstGeom>
          <a:solidFill>
            <a:srgbClr val="8C8C8C"/>
          </a:solidFill>
          <a:ln>
            <a:noFill/>
          </a:ln>
          <a:effectLst/>
        </p:spPr>
        <p:txBody>
          <a:bodyPr rtlCol="0" anchor="ctr"/>
          <a:lstStyle/>
          <a:p/>
        </p:txBody>
      </p:sp>
      <p:sp>
        <p:nvSpPr>
          <p:cNvPr id="53" name="TextBox 52"/>
          <p:cNvSpPr txBox="1"/>
          <p:nvPr/>
        </p:nvSpPr>
        <p:spPr>
          <a:xfrm>
            <a:off x="1618488" y="5998464"/>
            <a:ext cx="6400800" cy="237744"/>
          </a:xfrm>
          <a:prstGeom prst="rect">
            <a:avLst/>
          </a:prstGeom>
          <a:noFill/>
        </p:spPr>
        <p:txBody>
          <a:bodyPr wrap="square" anchor="ctr" lIns="73152" rIns="73152" tIns="0" bIns="0">
            <a:noAutofit/>
          </a:bodyPr>
          <a:lstStyle/>
          <a:p>
            <a:pPr algn="l">
              <a:spcBef>
                <a:spcPts val="0"/>
              </a:spcBef>
              <a:spcAft>
                <a:spcPts val="0"/>
              </a:spcAft>
            </a:pPr>
            <a:r>
              <a:rPr lang="tr-TR" sz="1200" b="0" i="0">
                <a:solidFill>
                  <a:srgbClr val="262626"/>
                </a:solidFill>
                <a:latin typeface="Calibri"/>
              </a:rPr>
              <a:t>Yıllık Ortalama Yağış Miktarı</a:t>
            </a:r>
          </a:p>
        </p:txBody>
      </p:sp>
      <p:sp>
        <p:nvSpPr>
          <p:cNvPr id="54" name="Rounded Rectangle 53"/>
          <p:cNvSpPr/>
          <p:nvPr/>
        </p:nvSpPr>
        <p:spPr>
          <a:xfrm>
            <a:off x="8366760" y="1216152"/>
            <a:ext cx="3319272" cy="2834640"/>
          </a:xfrm>
          <a:prstGeom prst="roundRect">
            <a:avLst>
              <a:gd name="adj" fmla="val 8000"/>
            </a:avLst>
          </a:prstGeom>
          <a:solidFill>
            <a:srgbClr val="F0F0F0"/>
          </a:solidFill>
          <a:ln>
            <a:noFill/>
          </a:ln>
          <a:effectLst/>
        </p:spPr>
        <p:txBody>
          <a:bodyPr rtlCol="0" anchor="ctr"/>
          <a:lstStyle/>
          <a:p/>
        </p:txBody>
      </p:sp>
      <p:sp>
        <p:nvSpPr>
          <p:cNvPr id="55" name="Rectangle 54"/>
          <p:cNvSpPr/>
          <p:nvPr/>
        </p:nvSpPr>
        <p:spPr>
          <a:xfrm>
            <a:off x="8366760" y="1216152"/>
            <a:ext cx="118872" cy="2834640"/>
          </a:xfrm>
          <a:prstGeom prst="rect">
            <a:avLst/>
          </a:prstGeom>
          <a:solidFill>
            <a:srgbClr val="FCC021"/>
          </a:solidFill>
          <a:ln>
            <a:noFill/>
          </a:ln>
          <a:effectLst/>
        </p:spPr>
        <p:txBody>
          <a:bodyPr rtlCol="0" anchor="ctr"/>
          <a:lstStyle/>
          <a:p/>
        </p:txBody>
      </p:sp>
      <p:sp>
        <p:nvSpPr>
          <p:cNvPr id="56" name="TextBox 55"/>
          <p:cNvSpPr txBox="1"/>
          <p:nvPr/>
        </p:nvSpPr>
        <p:spPr>
          <a:xfrm>
            <a:off x="8641080" y="1216152"/>
            <a:ext cx="2907792" cy="2834640"/>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Bozkurt ilçesinde yıllık ortalama yağış miktarı 773,7 mm’dir. Son beş yılın ağustos ayı yağış ortalaması 31,5 mm iken sel afetinin yaşandığı 10-12 Ağustos tarihleri arasında metrekareye 420,6 mm yağış düşmüştür.</a:t>
            </a:r>
          </a:p>
        </p:txBody>
      </p:sp>
      <p:sp>
        <p:nvSpPr>
          <p:cNvPr id="57" name="Rounded Rectangle 56"/>
          <p:cNvSpPr/>
          <p:nvPr/>
        </p:nvSpPr>
        <p:spPr>
          <a:xfrm>
            <a:off x="8366760" y="4187952"/>
            <a:ext cx="3319272" cy="2057400"/>
          </a:xfrm>
          <a:prstGeom prst="roundRect">
            <a:avLst>
              <a:gd name="adj" fmla="val 8000"/>
            </a:avLst>
          </a:prstGeom>
          <a:solidFill>
            <a:srgbClr val="FFF3D1"/>
          </a:solidFill>
          <a:ln>
            <a:noFill/>
          </a:ln>
          <a:effectLst/>
        </p:spPr>
        <p:txBody>
          <a:bodyPr rtlCol="0" anchor="ctr" wrap="square" lIns="182880" rIns="182880" tIns="73152" bIns="73152">
            <a:noAutofit/>
          </a:bodyPr>
          <a:lstStyle/>
          <a:p>
            <a:pPr algn="l">
              <a:spcBef>
                <a:spcPts val="0"/>
              </a:spcBef>
              <a:spcAft>
                <a:spcPts val="600"/>
              </a:spcAft>
            </a:pPr>
            <a:r>
              <a:rPr lang="tr-TR" sz="1800" b="1" i="0">
                <a:solidFill>
                  <a:srgbClr val="2C6696"/>
                </a:solidFill>
                <a:latin typeface="Calibri"/>
              </a:rPr>
              <a:t>Uzman soruları</a:t>
            </a:r>
          </a:p>
          <a:p>
            <a:pPr algn="l" marL="223758" indent="-223758">
              <a:spcBef>
                <a:spcPts val="0"/>
              </a:spcBef>
              <a:spcAft>
                <a:spcPts val="600"/>
              </a:spcAft>
            </a:pPr>
            <a:r>
              <a:rPr lang="tr-TR" sz="1800" b="1" i="0">
                <a:solidFill>
                  <a:srgbClr val="2C6696"/>
                </a:solidFill>
                <a:latin typeface="Calibri"/>
              </a:rPr>
              <a:t>•  </a:t>
            </a:r>
            <a:r>
              <a:rPr lang="tr-TR" sz="1800" b="0" i="0">
                <a:solidFill>
                  <a:srgbClr val="262626"/>
                </a:solidFill>
                <a:latin typeface="Calibri"/>
              </a:rPr>
              <a:t>Kırmızı çubuk hangi istasyonda en yüksek?</a:t>
            </a:r>
          </a:p>
          <a:p>
            <a:pPr algn="l" marL="223758" indent="-223758">
              <a:spcBef>
                <a:spcPts val="0"/>
              </a:spcBef>
              <a:spcAft>
                <a:spcPts val="0"/>
              </a:spcAft>
            </a:pPr>
            <a:r>
              <a:rPr lang="tr-TR" sz="1800" b="1" i="0">
                <a:solidFill>
                  <a:srgbClr val="2C6696"/>
                </a:solidFill>
                <a:latin typeface="Calibri"/>
              </a:rPr>
              <a:t>•  </a:t>
            </a:r>
            <a:r>
              <a:rPr lang="tr-TR" sz="1800" b="0" i="0">
                <a:solidFill>
                  <a:srgbClr val="262626"/>
                </a:solidFill>
                <a:latin typeface="Calibri"/>
              </a:rPr>
              <a:t>Bozkurt'ta mavi ve kırmızı çubuğu karşılaştır.</a:t>
            </a:r>
          </a:p>
        </p:txBody>
      </p:sp>
      <p:sp>
        <p:nvSpPr>
          <p:cNvPr id="58" name="TextBox 5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59" name="Rounded Rectangle 5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22</a:t>
            </a:r>
          </a:p>
        </p:txBody>
      </p:sp>
      <p:sp>
        <p:nvSpPr>
          <p:cNvPr id="60" name="TextBox 5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62 / 129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Grafik ne söylüyor? Bozkurt</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VERİ OKUMA</a:t>
            </a:r>
          </a:p>
        </p:txBody>
      </p:sp>
      <p:sp>
        <p:nvSpPr>
          <p:cNvPr id="6" name="TextBox 5"/>
          <p:cNvSpPr txBox="1"/>
          <p:nvPr/>
        </p:nvSpPr>
        <p:spPr>
          <a:xfrm>
            <a:off x="502920" y="1216152"/>
            <a:ext cx="1828800" cy="320040"/>
          </a:xfrm>
          <a:prstGeom prst="rect">
            <a:avLst/>
          </a:prstGeom>
          <a:noFill/>
        </p:spPr>
        <p:txBody>
          <a:bodyPr wrap="square" anchor="t" lIns="73152" rIns="73152" tIns="36576" bIns="36576">
            <a:noAutofit/>
          </a:bodyPr>
          <a:lstStyle/>
          <a:p>
            <a:pPr algn="l">
              <a:spcBef>
                <a:spcPts val="0"/>
              </a:spcBef>
              <a:spcAft>
                <a:spcPts val="0"/>
              </a:spcAft>
            </a:pPr>
            <a:r>
              <a:rPr lang="tr-TR" sz="1300" b="0" i="0">
                <a:solidFill>
                  <a:srgbClr val="767676"/>
                </a:solidFill>
                <a:latin typeface="Calibri"/>
              </a:rPr>
              <a:t>Yağış (mm)</a:t>
            </a:r>
          </a:p>
        </p:txBody>
      </p:sp>
      <p:cxnSp>
        <p:nvCxnSpPr>
          <p:cNvPr id="7" name="Connector 6"/>
          <p:cNvCxnSpPr/>
          <p:nvPr/>
        </p:nvCxnSpPr>
        <p:spPr>
          <a:xfrm>
            <a:off x="1143000" y="5148072"/>
            <a:ext cx="4389120" cy="0"/>
          </a:xfrm>
          <a:prstGeom prst="line">
            <a:avLst/>
          </a:prstGeom>
          <a:ln w="9525">
            <a:solidFill>
              <a:srgbClr val="D9D9D9"/>
            </a:solidFill>
          </a:ln>
        </p:spPr>
      </p:cxnSp>
      <p:sp>
        <p:nvSpPr>
          <p:cNvPr id="8" name="TextBox 7"/>
          <p:cNvSpPr txBox="1"/>
          <p:nvPr/>
        </p:nvSpPr>
        <p:spPr>
          <a:xfrm>
            <a:off x="502920" y="5001768"/>
            <a:ext cx="548640" cy="292608"/>
          </a:xfrm>
          <a:prstGeom prst="rect">
            <a:avLst/>
          </a:prstGeom>
          <a:noFill/>
        </p:spPr>
        <p:txBody>
          <a:bodyPr wrap="square" anchor="ctr" lIns="73152" rIns="73152" tIns="36576" bIns="36576">
            <a:noAutofit/>
          </a:bodyPr>
          <a:lstStyle/>
          <a:p>
            <a:pPr algn="r">
              <a:spcBef>
                <a:spcPts val="0"/>
              </a:spcBef>
              <a:spcAft>
                <a:spcPts val="0"/>
              </a:spcAft>
            </a:pPr>
            <a:r>
              <a:rPr lang="tr-TR" sz="1200" b="0" i="0">
                <a:solidFill>
                  <a:srgbClr val="767676"/>
                </a:solidFill>
                <a:latin typeface="Calibri"/>
              </a:rPr>
              <a:t>0</a:t>
            </a:r>
          </a:p>
        </p:txBody>
      </p:sp>
      <p:cxnSp>
        <p:nvCxnSpPr>
          <p:cNvPr id="9" name="Connector 8"/>
          <p:cNvCxnSpPr/>
          <p:nvPr/>
        </p:nvCxnSpPr>
        <p:spPr>
          <a:xfrm>
            <a:off x="1143000" y="4443984"/>
            <a:ext cx="4389120" cy="0"/>
          </a:xfrm>
          <a:prstGeom prst="line">
            <a:avLst/>
          </a:prstGeom>
          <a:ln w="9525">
            <a:solidFill>
              <a:srgbClr val="D9D9D9"/>
            </a:solidFill>
          </a:ln>
        </p:spPr>
      </p:cxnSp>
      <p:sp>
        <p:nvSpPr>
          <p:cNvPr id="10" name="TextBox 9"/>
          <p:cNvSpPr txBox="1"/>
          <p:nvPr/>
        </p:nvSpPr>
        <p:spPr>
          <a:xfrm>
            <a:off x="502920" y="4297680"/>
            <a:ext cx="548640" cy="292608"/>
          </a:xfrm>
          <a:prstGeom prst="rect">
            <a:avLst/>
          </a:prstGeom>
          <a:noFill/>
        </p:spPr>
        <p:txBody>
          <a:bodyPr wrap="square" anchor="ctr" lIns="73152" rIns="73152" tIns="36576" bIns="36576">
            <a:noAutofit/>
          </a:bodyPr>
          <a:lstStyle/>
          <a:p>
            <a:pPr algn="r">
              <a:spcBef>
                <a:spcPts val="0"/>
              </a:spcBef>
              <a:spcAft>
                <a:spcPts val="0"/>
              </a:spcAft>
            </a:pPr>
            <a:r>
              <a:rPr lang="tr-TR" sz="1200" b="0" i="0">
                <a:solidFill>
                  <a:srgbClr val="767676"/>
                </a:solidFill>
                <a:latin typeface="Calibri"/>
              </a:rPr>
              <a:t>200</a:t>
            </a:r>
          </a:p>
        </p:txBody>
      </p:sp>
      <p:cxnSp>
        <p:nvCxnSpPr>
          <p:cNvPr id="11" name="Connector 10"/>
          <p:cNvCxnSpPr/>
          <p:nvPr/>
        </p:nvCxnSpPr>
        <p:spPr>
          <a:xfrm>
            <a:off x="1143000" y="3739896"/>
            <a:ext cx="4389120" cy="0"/>
          </a:xfrm>
          <a:prstGeom prst="line">
            <a:avLst/>
          </a:prstGeom>
          <a:ln w="9525">
            <a:solidFill>
              <a:srgbClr val="D9D9D9"/>
            </a:solidFill>
          </a:ln>
        </p:spPr>
      </p:cxnSp>
      <p:sp>
        <p:nvSpPr>
          <p:cNvPr id="12" name="TextBox 11"/>
          <p:cNvSpPr txBox="1"/>
          <p:nvPr/>
        </p:nvSpPr>
        <p:spPr>
          <a:xfrm>
            <a:off x="502920" y="3593592"/>
            <a:ext cx="548640" cy="292608"/>
          </a:xfrm>
          <a:prstGeom prst="rect">
            <a:avLst/>
          </a:prstGeom>
          <a:noFill/>
        </p:spPr>
        <p:txBody>
          <a:bodyPr wrap="square" anchor="ctr" lIns="73152" rIns="73152" tIns="36576" bIns="36576">
            <a:noAutofit/>
          </a:bodyPr>
          <a:lstStyle/>
          <a:p>
            <a:pPr algn="r">
              <a:spcBef>
                <a:spcPts val="0"/>
              </a:spcBef>
              <a:spcAft>
                <a:spcPts val="0"/>
              </a:spcAft>
            </a:pPr>
            <a:r>
              <a:rPr lang="tr-TR" sz="1200" b="0" i="0">
                <a:solidFill>
                  <a:srgbClr val="767676"/>
                </a:solidFill>
                <a:latin typeface="Calibri"/>
              </a:rPr>
              <a:t>400</a:t>
            </a:r>
          </a:p>
        </p:txBody>
      </p:sp>
      <p:cxnSp>
        <p:nvCxnSpPr>
          <p:cNvPr id="13" name="Connector 12"/>
          <p:cNvCxnSpPr/>
          <p:nvPr/>
        </p:nvCxnSpPr>
        <p:spPr>
          <a:xfrm>
            <a:off x="1143000" y="3035808"/>
            <a:ext cx="4389120" cy="0"/>
          </a:xfrm>
          <a:prstGeom prst="line">
            <a:avLst/>
          </a:prstGeom>
          <a:ln w="9525">
            <a:solidFill>
              <a:srgbClr val="D9D9D9"/>
            </a:solidFill>
          </a:ln>
        </p:spPr>
      </p:cxnSp>
      <p:sp>
        <p:nvSpPr>
          <p:cNvPr id="14" name="TextBox 13"/>
          <p:cNvSpPr txBox="1"/>
          <p:nvPr/>
        </p:nvSpPr>
        <p:spPr>
          <a:xfrm>
            <a:off x="502920" y="2889504"/>
            <a:ext cx="548640" cy="292608"/>
          </a:xfrm>
          <a:prstGeom prst="rect">
            <a:avLst/>
          </a:prstGeom>
          <a:noFill/>
        </p:spPr>
        <p:txBody>
          <a:bodyPr wrap="square" anchor="ctr" lIns="73152" rIns="73152" tIns="36576" bIns="36576">
            <a:noAutofit/>
          </a:bodyPr>
          <a:lstStyle/>
          <a:p>
            <a:pPr algn="r">
              <a:spcBef>
                <a:spcPts val="0"/>
              </a:spcBef>
              <a:spcAft>
                <a:spcPts val="0"/>
              </a:spcAft>
            </a:pPr>
            <a:r>
              <a:rPr lang="tr-TR" sz="1200" b="0" i="0">
                <a:solidFill>
                  <a:srgbClr val="767676"/>
                </a:solidFill>
                <a:latin typeface="Calibri"/>
              </a:rPr>
              <a:t>600</a:t>
            </a:r>
          </a:p>
        </p:txBody>
      </p:sp>
      <p:cxnSp>
        <p:nvCxnSpPr>
          <p:cNvPr id="15" name="Connector 14"/>
          <p:cNvCxnSpPr/>
          <p:nvPr/>
        </p:nvCxnSpPr>
        <p:spPr>
          <a:xfrm>
            <a:off x="1143000" y="2331720"/>
            <a:ext cx="4389120" cy="0"/>
          </a:xfrm>
          <a:prstGeom prst="line">
            <a:avLst/>
          </a:prstGeom>
          <a:ln w="9525">
            <a:solidFill>
              <a:srgbClr val="D9D9D9"/>
            </a:solidFill>
          </a:ln>
        </p:spPr>
      </p:cxnSp>
      <p:sp>
        <p:nvSpPr>
          <p:cNvPr id="16" name="TextBox 15"/>
          <p:cNvSpPr txBox="1"/>
          <p:nvPr/>
        </p:nvSpPr>
        <p:spPr>
          <a:xfrm>
            <a:off x="502920" y="2185416"/>
            <a:ext cx="548640" cy="292608"/>
          </a:xfrm>
          <a:prstGeom prst="rect">
            <a:avLst/>
          </a:prstGeom>
          <a:noFill/>
        </p:spPr>
        <p:txBody>
          <a:bodyPr wrap="square" anchor="ctr" lIns="73152" rIns="73152" tIns="36576" bIns="36576">
            <a:noAutofit/>
          </a:bodyPr>
          <a:lstStyle/>
          <a:p>
            <a:pPr algn="r">
              <a:spcBef>
                <a:spcPts val="0"/>
              </a:spcBef>
              <a:spcAft>
                <a:spcPts val="0"/>
              </a:spcAft>
            </a:pPr>
            <a:r>
              <a:rPr lang="tr-TR" sz="1200" b="0" i="0">
                <a:solidFill>
                  <a:srgbClr val="767676"/>
                </a:solidFill>
                <a:latin typeface="Calibri"/>
              </a:rPr>
              <a:t>800</a:t>
            </a:r>
          </a:p>
        </p:txBody>
      </p:sp>
      <p:cxnSp>
        <p:nvCxnSpPr>
          <p:cNvPr id="17" name="Connector 16"/>
          <p:cNvCxnSpPr/>
          <p:nvPr/>
        </p:nvCxnSpPr>
        <p:spPr>
          <a:xfrm>
            <a:off x="1143000" y="1627632"/>
            <a:ext cx="4389120" cy="0"/>
          </a:xfrm>
          <a:prstGeom prst="line">
            <a:avLst/>
          </a:prstGeom>
          <a:ln w="9525">
            <a:solidFill>
              <a:srgbClr val="D9D9D9"/>
            </a:solidFill>
          </a:ln>
        </p:spPr>
      </p:cxnSp>
      <p:sp>
        <p:nvSpPr>
          <p:cNvPr id="18" name="TextBox 17"/>
          <p:cNvSpPr txBox="1"/>
          <p:nvPr/>
        </p:nvSpPr>
        <p:spPr>
          <a:xfrm>
            <a:off x="502920" y="1481328"/>
            <a:ext cx="548640" cy="292608"/>
          </a:xfrm>
          <a:prstGeom prst="rect">
            <a:avLst/>
          </a:prstGeom>
          <a:noFill/>
        </p:spPr>
        <p:txBody>
          <a:bodyPr wrap="square" anchor="ctr" lIns="73152" rIns="73152" tIns="36576" bIns="36576">
            <a:noAutofit/>
          </a:bodyPr>
          <a:lstStyle/>
          <a:p>
            <a:pPr algn="r">
              <a:spcBef>
                <a:spcPts val="0"/>
              </a:spcBef>
              <a:spcAft>
                <a:spcPts val="0"/>
              </a:spcAft>
            </a:pPr>
            <a:r>
              <a:rPr lang="tr-TR" sz="1200" b="0" i="0">
                <a:solidFill>
                  <a:srgbClr val="767676"/>
                </a:solidFill>
                <a:latin typeface="Calibri"/>
              </a:rPr>
              <a:t>1000</a:t>
            </a:r>
          </a:p>
        </p:txBody>
      </p:sp>
      <p:sp>
        <p:nvSpPr>
          <p:cNvPr id="19" name="Rectangle 18"/>
          <p:cNvSpPr/>
          <p:nvPr/>
        </p:nvSpPr>
        <p:spPr>
          <a:xfrm>
            <a:off x="1713585" y="5037178"/>
            <a:ext cx="965606" cy="110893"/>
          </a:xfrm>
          <a:prstGeom prst="rect">
            <a:avLst/>
          </a:prstGeom>
          <a:solidFill>
            <a:srgbClr val="3D8FD1"/>
          </a:solidFill>
          <a:ln>
            <a:noFill/>
          </a:ln>
          <a:effectLst/>
        </p:spPr>
        <p:txBody>
          <a:bodyPr rtlCol="0" anchor="ctr"/>
          <a:lstStyle/>
          <a:p/>
        </p:txBody>
      </p:sp>
      <p:sp>
        <p:nvSpPr>
          <p:cNvPr id="20" name="TextBox 19"/>
          <p:cNvSpPr txBox="1"/>
          <p:nvPr/>
        </p:nvSpPr>
        <p:spPr>
          <a:xfrm>
            <a:off x="1484985" y="4744570"/>
            <a:ext cx="1422806" cy="274320"/>
          </a:xfrm>
          <a:prstGeom prst="rect">
            <a:avLst/>
          </a:prstGeom>
          <a:noFill/>
        </p:spPr>
        <p:txBody>
          <a:bodyPr wrap="square" anchor="b" lIns="73152" rIns="73152" tIns="0" bIns="0">
            <a:noAutofit/>
          </a:bodyPr>
          <a:lstStyle/>
          <a:p>
            <a:pPr algn="ctr">
              <a:spcBef>
                <a:spcPts val="0"/>
              </a:spcBef>
              <a:spcAft>
                <a:spcPts val="0"/>
              </a:spcAft>
            </a:pPr>
            <a:r>
              <a:rPr lang="tr-TR" sz="1750" b="0" i="0">
                <a:solidFill>
                  <a:srgbClr val="262626"/>
                </a:solidFill>
                <a:latin typeface="Calibri"/>
              </a:rPr>
              <a:t>31,5</a:t>
            </a:r>
          </a:p>
        </p:txBody>
      </p:sp>
      <p:sp>
        <p:nvSpPr>
          <p:cNvPr id="21" name="Rectangle 20"/>
          <p:cNvSpPr/>
          <p:nvPr/>
        </p:nvSpPr>
        <p:spPr>
          <a:xfrm>
            <a:off x="2810865" y="3667374"/>
            <a:ext cx="965606" cy="1480697"/>
          </a:xfrm>
          <a:prstGeom prst="rect">
            <a:avLst/>
          </a:prstGeom>
          <a:solidFill>
            <a:srgbClr val="E03A2F"/>
          </a:solidFill>
          <a:ln>
            <a:noFill/>
          </a:ln>
          <a:effectLst/>
        </p:spPr>
        <p:txBody>
          <a:bodyPr rtlCol="0" anchor="ctr"/>
          <a:lstStyle/>
          <a:p/>
        </p:txBody>
      </p:sp>
      <p:sp>
        <p:nvSpPr>
          <p:cNvPr id="22" name="TextBox 21"/>
          <p:cNvSpPr txBox="1"/>
          <p:nvPr/>
        </p:nvSpPr>
        <p:spPr>
          <a:xfrm>
            <a:off x="2582265" y="3374766"/>
            <a:ext cx="1422806" cy="274320"/>
          </a:xfrm>
          <a:prstGeom prst="rect">
            <a:avLst/>
          </a:prstGeom>
          <a:noFill/>
        </p:spPr>
        <p:txBody>
          <a:bodyPr wrap="square" anchor="b" lIns="73152" rIns="73152" tIns="0" bIns="0">
            <a:noAutofit/>
          </a:bodyPr>
          <a:lstStyle/>
          <a:p>
            <a:pPr algn="ctr">
              <a:spcBef>
                <a:spcPts val="0"/>
              </a:spcBef>
              <a:spcAft>
                <a:spcPts val="0"/>
              </a:spcAft>
            </a:pPr>
            <a:r>
              <a:rPr lang="tr-TR" sz="1750" b="1" i="0">
                <a:solidFill>
                  <a:srgbClr val="262626"/>
                </a:solidFill>
                <a:latin typeface="Calibri"/>
              </a:rPr>
              <a:t>420,6</a:t>
            </a:r>
          </a:p>
        </p:txBody>
      </p:sp>
      <p:sp>
        <p:nvSpPr>
          <p:cNvPr id="23" name="Rectangle 22"/>
          <p:cNvSpPr/>
          <p:nvPr/>
        </p:nvSpPr>
        <p:spPr>
          <a:xfrm>
            <a:off x="3908145" y="2424307"/>
            <a:ext cx="965606" cy="2723764"/>
          </a:xfrm>
          <a:prstGeom prst="rect">
            <a:avLst/>
          </a:prstGeom>
          <a:solidFill>
            <a:srgbClr val="8C8C8C"/>
          </a:solidFill>
          <a:ln>
            <a:noFill/>
          </a:ln>
          <a:effectLst/>
        </p:spPr>
        <p:txBody>
          <a:bodyPr rtlCol="0" anchor="ctr"/>
          <a:lstStyle/>
          <a:p/>
        </p:txBody>
      </p:sp>
      <p:sp>
        <p:nvSpPr>
          <p:cNvPr id="24" name="TextBox 23"/>
          <p:cNvSpPr txBox="1"/>
          <p:nvPr/>
        </p:nvSpPr>
        <p:spPr>
          <a:xfrm>
            <a:off x="3679545" y="2131699"/>
            <a:ext cx="1422806" cy="274320"/>
          </a:xfrm>
          <a:prstGeom prst="rect">
            <a:avLst/>
          </a:prstGeom>
          <a:noFill/>
        </p:spPr>
        <p:txBody>
          <a:bodyPr wrap="square" anchor="b" lIns="73152" rIns="73152" tIns="0" bIns="0">
            <a:noAutofit/>
          </a:bodyPr>
          <a:lstStyle/>
          <a:p>
            <a:pPr algn="ctr">
              <a:spcBef>
                <a:spcPts val="0"/>
              </a:spcBef>
              <a:spcAft>
                <a:spcPts val="0"/>
              </a:spcAft>
            </a:pPr>
            <a:r>
              <a:rPr lang="tr-TR" sz="1750" b="0" i="0">
                <a:solidFill>
                  <a:srgbClr val="262626"/>
                </a:solidFill>
                <a:latin typeface="Calibri"/>
              </a:rPr>
              <a:t>773,7</a:t>
            </a:r>
          </a:p>
        </p:txBody>
      </p:sp>
      <p:sp>
        <p:nvSpPr>
          <p:cNvPr id="25" name="TextBox 24"/>
          <p:cNvSpPr txBox="1"/>
          <p:nvPr/>
        </p:nvSpPr>
        <p:spPr>
          <a:xfrm>
            <a:off x="1143000" y="5193792"/>
            <a:ext cx="4389120" cy="347472"/>
          </a:xfrm>
          <a:prstGeom prst="rect">
            <a:avLst/>
          </a:prstGeom>
          <a:noFill/>
        </p:spPr>
        <p:txBody>
          <a:bodyPr wrap="square" anchor="t" lIns="73152" rIns="73152" tIns="36576" bIns="36576">
            <a:noAutofit/>
          </a:bodyPr>
          <a:lstStyle/>
          <a:p>
            <a:pPr algn="ctr">
              <a:spcBef>
                <a:spcPts val="0"/>
              </a:spcBef>
              <a:spcAft>
                <a:spcPts val="0"/>
              </a:spcAft>
            </a:pPr>
            <a:r>
              <a:rPr lang="tr-TR" sz="1600" b="1" i="0">
                <a:solidFill>
                  <a:srgbClr val="D3373A"/>
                </a:solidFill>
                <a:latin typeface="Calibri"/>
              </a:rPr>
              <a:t>KASTAMONU-BOZKURT</a:t>
            </a:r>
          </a:p>
        </p:txBody>
      </p:sp>
      <p:sp>
        <p:nvSpPr>
          <p:cNvPr id="26" name="Rectangle 25"/>
          <p:cNvSpPr/>
          <p:nvPr/>
        </p:nvSpPr>
        <p:spPr>
          <a:xfrm>
            <a:off x="1417320" y="5641848"/>
            <a:ext cx="146304" cy="146304"/>
          </a:xfrm>
          <a:prstGeom prst="rect">
            <a:avLst/>
          </a:prstGeom>
          <a:solidFill>
            <a:srgbClr val="3D8FD1"/>
          </a:solidFill>
          <a:ln>
            <a:noFill/>
          </a:ln>
          <a:effectLst/>
        </p:spPr>
        <p:txBody>
          <a:bodyPr rtlCol="0" anchor="ctr"/>
          <a:lstStyle/>
          <a:p/>
        </p:txBody>
      </p:sp>
      <p:sp>
        <p:nvSpPr>
          <p:cNvPr id="27" name="TextBox 26"/>
          <p:cNvSpPr txBox="1"/>
          <p:nvPr/>
        </p:nvSpPr>
        <p:spPr>
          <a:xfrm>
            <a:off x="1618488" y="5577840"/>
            <a:ext cx="3840480" cy="237744"/>
          </a:xfrm>
          <a:prstGeom prst="rect">
            <a:avLst/>
          </a:prstGeom>
          <a:noFill/>
        </p:spPr>
        <p:txBody>
          <a:bodyPr wrap="square" anchor="ctr" lIns="73152" rIns="73152" tIns="0" bIns="0">
            <a:noAutofit/>
          </a:bodyPr>
          <a:lstStyle/>
          <a:p>
            <a:pPr algn="l">
              <a:spcBef>
                <a:spcPts val="0"/>
              </a:spcBef>
              <a:spcAft>
                <a:spcPts val="0"/>
              </a:spcAft>
            </a:pPr>
            <a:r>
              <a:rPr lang="tr-TR" sz="1200" b="0" i="0">
                <a:solidFill>
                  <a:srgbClr val="262626"/>
                </a:solidFill>
                <a:latin typeface="Calibri"/>
              </a:rPr>
              <a:t>Son 5 Yılın Ağustos Ayı Yağış Ortalaması</a:t>
            </a:r>
          </a:p>
        </p:txBody>
      </p:sp>
      <p:sp>
        <p:nvSpPr>
          <p:cNvPr id="28" name="Rectangle 27"/>
          <p:cNvSpPr/>
          <p:nvPr/>
        </p:nvSpPr>
        <p:spPr>
          <a:xfrm>
            <a:off x="1417320" y="5852160"/>
            <a:ext cx="146304" cy="146304"/>
          </a:xfrm>
          <a:prstGeom prst="rect">
            <a:avLst/>
          </a:prstGeom>
          <a:solidFill>
            <a:srgbClr val="E03A2F"/>
          </a:solidFill>
          <a:ln>
            <a:noFill/>
          </a:ln>
          <a:effectLst/>
        </p:spPr>
        <p:txBody>
          <a:bodyPr rtlCol="0" anchor="ctr"/>
          <a:lstStyle/>
          <a:p/>
        </p:txBody>
      </p:sp>
      <p:sp>
        <p:nvSpPr>
          <p:cNvPr id="29" name="TextBox 28"/>
          <p:cNvSpPr txBox="1"/>
          <p:nvPr/>
        </p:nvSpPr>
        <p:spPr>
          <a:xfrm>
            <a:off x="1618488" y="5788152"/>
            <a:ext cx="3840480" cy="237744"/>
          </a:xfrm>
          <a:prstGeom prst="rect">
            <a:avLst/>
          </a:prstGeom>
          <a:noFill/>
        </p:spPr>
        <p:txBody>
          <a:bodyPr wrap="square" anchor="ctr" lIns="73152" rIns="73152" tIns="0" bIns="0">
            <a:noAutofit/>
          </a:bodyPr>
          <a:lstStyle/>
          <a:p>
            <a:pPr algn="l">
              <a:spcBef>
                <a:spcPts val="0"/>
              </a:spcBef>
              <a:spcAft>
                <a:spcPts val="0"/>
              </a:spcAft>
            </a:pPr>
            <a:r>
              <a:rPr lang="tr-TR" sz="1200" b="0" i="0">
                <a:solidFill>
                  <a:srgbClr val="262626"/>
                </a:solidFill>
                <a:latin typeface="Calibri"/>
              </a:rPr>
              <a:t>10-12 Ağustos 2021 Tarihleri Arasındaki Yağış Miktarı</a:t>
            </a:r>
          </a:p>
        </p:txBody>
      </p:sp>
      <p:sp>
        <p:nvSpPr>
          <p:cNvPr id="30" name="Rectangle 29"/>
          <p:cNvSpPr/>
          <p:nvPr/>
        </p:nvSpPr>
        <p:spPr>
          <a:xfrm>
            <a:off x="1417320" y="6062472"/>
            <a:ext cx="146304" cy="146304"/>
          </a:xfrm>
          <a:prstGeom prst="rect">
            <a:avLst/>
          </a:prstGeom>
          <a:solidFill>
            <a:srgbClr val="8C8C8C"/>
          </a:solidFill>
          <a:ln>
            <a:noFill/>
          </a:ln>
          <a:effectLst/>
        </p:spPr>
        <p:txBody>
          <a:bodyPr rtlCol="0" anchor="ctr"/>
          <a:lstStyle/>
          <a:p/>
        </p:txBody>
      </p:sp>
      <p:sp>
        <p:nvSpPr>
          <p:cNvPr id="31" name="TextBox 30"/>
          <p:cNvSpPr txBox="1"/>
          <p:nvPr/>
        </p:nvSpPr>
        <p:spPr>
          <a:xfrm>
            <a:off x="1618488" y="5998464"/>
            <a:ext cx="3840480" cy="237744"/>
          </a:xfrm>
          <a:prstGeom prst="rect">
            <a:avLst/>
          </a:prstGeom>
          <a:noFill/>
        </p:spPr>
        <p:txBody>
          <a:bodyPr wrap="square" anchor="ctr" lIns="73152" rIns="73152" tIns="0" bIns="0">
            <a:noAutofit/>
          </a:bodyPr>
          <a:lstStyle/>
          <a:p>
            <a:pPr algn="l">
              <a:spcBef>
                <a:spcPts val="0"/>
              </a:spcBef>
              <a:spcAft>
                <a:spcPts val="0"/>
              </a:spcAft>
            </a:pPr>
            <a:r>
              <a:rPr lang="tr-TR" sz="1200" b="0" i="0">
                <a:solidFill>
                  <a:srgbClr val="262626"/>
                </a:solidFill>
                <a:latin typeface="Calibri"/>
              </a:rPr>
              <a:t>Yıllık Ortalama Yağış Miktarı</a:t>
            </a:r>
          </a:p>
        </p:txBody>
      </p:sp>
      <p:sp>
        <p:nvSpPr>
          <p:cNvPr id="32" name="Rounded Rectangle 31"/>
          <p:cNvSpPr/>
          <p:nvPr/>
        </p:nvSpPr>
        <p:spPr>
          <a:xfrm>
            <a:off x="5897880" y="1216152"/>
            <a:ext cx="5788152" cy="2377440"/>
          </a:xfrm>
          <a:prstGeom prst="roundRect">
            <a:avLst>
              <a:gd name="adj" fmla="val 5000"/>
            </a:avLst>
          </a:prstGeom>
          <a:solidFill>
            <a:srgbClr val="F0F0F0"/>
          </a:solidFill>
          <a:ln>
            <a:noFill/>
          </a:ln>
          <a:effectLst/>
        </p:spPr>
        <p:txBody>
          <a:bodyPr rtlCol="0" anchor="ctr"/>
          <a:lstStyle/>
          <a:p/>
        </p:txBody>
      </p:sp>
      <p:sp>
        <p:nvSpPr>
          <p:cNvPr id="33" name="Rounded Rectangle 32"/>
          <p:cNvSpPr/>
          <p:nvPr/>
        </p:nvSpPr>
        <p:spPr>
          <a:xfrm>
            <a:off x="5897880" y="1216152"/>
            <a:ext cx="5788152" cy="530352"/>
          </a:xfrm>
          <a:prstGeom prst="roundRect">
            <a:avLst>
              <a:gd name="adj" fmla="val 25000"/>
            </a:avLst>
          </a:prstGeom>
          <a:solidFill>
            <a:srgbClr val="D3373A"/>
          </a:solidFill>
          <a:ln>
            <a:noFill/>
          </a:ln>
          <a:effectLst/>
        </p:spPr>
        <p:txBody>
          <a:bodyPr rtlCol="0" anchor="ctr"/>
          <a:lstStyle/>
          <a:p/>
        </p:txBody>
      </p:sp>
      <p:sp>
        <p:nvSpPr>
          <p:cNvPr id="34" name="Rectangle 33"/>
          <p:cNvSpPr/>
          <p:nvPr/>
        </p:nvSpPr>
        <p:spPr>
          <a:xfrm>
            <a:off x="5897880" y="1481328"/>
            <a:ext cx="5788152" cy="265176"/>
          </a:xfrm>
          <a:prstGeom prst="rect">
            <a:avLst/>
          </a:prstGeom>
          <a:solidFill>
            <a:srgbClr val="D3373A"/>
          </a:solidFill>
          <a:ln>
            <a:noFill/>
          </a:ln>
          <a:effectLst/>
        </p:spPr>
        <p:txBody>
          <a:bodyPr rtlCol="0" anchor="ctr"/>
          <a:lstStyle/>
          <a:p/>
        </p:txBody>
      </p:sp>
      <p:sp>
        <p:nvSpPr>
          <p:cNvPr id="35" name="TextBox 34"/>
          <p:cNvSpPr txBox="1"/>
          <p:nvPr/>
        </p:nvSpPr>
        <p:spPr>
          <a:xfrm>
            <a:off x="5989320" y="1216152"/>
            <a:ext cx="5605272"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Ağustos ortalamasıyla karşılaştır</a:t>
            </a:r>
          </a:p>
        </p:txBody>
      </p:sp>
      <p:sp>
        <p:nvSpPr>
          <p:cNvPr id="36" name="TextBox 35"/>
          <p:cNvSpPr txBox="1"/>
          <p:nvPr/>
        </p:nvSpPr>
        <p:spPr>
          <a:xfrm>
            <a:off x="6007608" y="1819656"/>
            <a:ext cx="5568696" cy="1700784"/>
          </a:xfrm>
          <a:prstGeom prst="rect">
            <a:avLst/>
          </a:prstGeom>
          <a:noFill/>
        </p:spPr>
        <p:txBody>
          <a:bodyPr wrap="square" anchor="t" lIns="73152" rIns="73152" tIns="36576" bIns="36576">
            <a:noAutofit/>
          </a:bodyPr>
          <a:lstStyle/>
          <a:p>
            <a:pPr algn="l">
              <a:spcBef>
                <a:spcPts val="0"/>
              </a:spcBef>
              <a:spcAft>
                <a:spcPts val="600"/>
              </a:spcAft>
            </a:pPr>
            <a:r>
              <a:rPr lang="tr-TR" sz="2200" b="0" i="0">
                <a:solidFill>
                  <a:srgbClr val="262626"/>
                </a:solidFill>
                <a:latin typeface="Calibri"/>
              </a:rPr>
              <a:t>420,6 ÷ 31,5 ≈ 13,4</a:t>
            </a:r>
          </a:p>
          <a:p>
            <a:pPr algn="l">
              <a:spcBef>
                <a:spcPts val="0"/>
              </a:spcBef>
              <a:spcAft>
                <a:spcPts val="0"/>
              </a:spcAft>
            </a:pPr>
            <a:r>
              <a:rPr lang="tr-TR" sz="2200" b="0" i="0">
                <a:solidFill>
                  <a:srgbClr val="262626"/>
                </a:solidFill>
                <a:latin typeface="Calibri"/>
              </a:rPr>
              <a:t>10-12 Ağustos'ta düşen yağış, son beş yılın ağustos ortalamasının </a:t>
            </a:r>
            <a:r>
              <a:rPr lang="tr-TR" sz="2200" b="1" i="0">
                <a:solidFill>
                  <a:srgbClr val="262626"/>
                </a:solidFill>
                <a:latin typeface="Calibri"/>
              </a:rPr>
              <a:t>yaklaşık 13 katı</a:t>
            </a:r>
            <a:r>
              <a:rPr lang="tr-TR" sz="2200" b="0" i="0">
                <a:solidFill>
                  <a:srgbClr val="262626"/>
                </a:solidFill>
                <a:latin typeface="Calibri"/>
              </a:rPr>
              <a:t>.</a:t>
            </a:r>
          </a:p>
        </p:txBody>
      </p:sp>
      <p:sp>
        <p:nvSpPr>
          <p:cNvPr id="37" name="Rounded Rectangle 36"/>
          <p:cNvSpPr/>
          <p:nvPr/>
        </p:nvSpPr>
        <p:spPr>
          <a:xfrm>
            <a:off x="5897880" y="3776472"/>
            <a:ext cx="5788152" cy="2468880"/>
          </a:xfrm>
          <a:prstGeom prst="roundRect">
            <a:avLst>
              <a:gd name="adj" fmla="val 5000"/>
            </a:avLst>
          </a:prstGeom>
          <a:solidFill>
            <a:srgbClr val="F0F0F0"/>
          </a:solidFill>
          <a:ln>
            <a:noFill/>
          </a:ln>
          <a:effectLst/>
        </p:spPr>
        <p:txBody>
          <a:bodyPr rtlCol="0" anchor="ctr"/>
          <a:lstStyle/>
          <a:p/>
        </p:txBody>
      </p:sp>
      <p:sp>
        <p:nvSpPr>
          <p:cNvPr id="38" name="Rounded Rectangle 37"/>
          <p:cNvSpPr/>
          <p:nvPr/>
        </p:nvSpPr>
        <p:spPr>
          <a:xfrm>
            <a:off x="5897880" y="3776472"/>
            <a:ext cx="5788152" cy="530352"/>
          </a:xfrm>
          <a:prstGeom prst="roundRect">
            <a:avLst>
              <a:gd name="adj" fmla="val 25000"/>
            </a:avLst>
          </a:prstGeom>
          <a:solidFill>
            <a:srgbClr val="4F4F4F"/>
          </a:solidFill>
          <a:ln>
            <a:noFill/>
          </a:ln>
          <a:effectLst/>
        </p:spPr>
        <p:txBody>
          <a:bodyPr rtlCol="0" anchor="ctr"/>
          <a:lstStyle/>
          <a:p/>
        </p:txBody>
      </p:sp>
      <p:sp>
        <p:nvSpPr>
          <p:cNvPr id="39" name="Rectangle 38"/>
          <p:cNvSpPr/>
          <p:nvPr/>
        </p:nvSpPr>
        <p:spPr>
          <a:xfrm>
            <a:off x="5897880" y="4041648"/>
            <a:ext cx="5788152" cy="265176"/>
          </a:xfrm>
          <a:prstGeom prst="rect">
            <a:avLst/>
          </a:prstGeom>
          <a:solidFill>
            <a:srgbClr val="4F4F4F"/>
          </a:solidFill>
          <a:ln>
            <a:noFill/>
          </a:ln>
          <a:effectLst/>
        </p:spPr>
        <p:txBody>
          <a:bodyPr rtlCol="0" anchor="ctr"/>
          <a:lstStyle/>
          <a:p/>
        </p:txBody>
      </p:sp>
      <p:sp>
        <p:nvSpPr>
          <p:cNvPr id="40" name="TextBox 39"/>
          <p:cNvSpPr txBox="1"/>
          <p:nvPr/>
        </p:nvSpPr>
        <p:spPr>
          <a:xfrm>
            <a:off x="5989320" y="3776472"/>
            <a:ext cx="5605272"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Yıllık ortalamayla karşılaştır</a:t>
            </a:r>
          </a:p>
        </p:txBody>
      </p:sp>
      <p:sp>
        <p:nvSpPr>
          <p:cNvPr id="41" name="TextBox 40"/>
          <p:cNvSpPr txBox="1"/>
          <p:nvPr/>
        </p:nvSpPr>
        <p:spPr>
          <a:xfrm>
            <a:off x="6007608" y="4379976"/>
            <a:ext cx="5568696" cy="1792224"/>
          </a:xfrm>
          <a:prstGeom prst="rect">
            <a:avLst/>
          </a:prstGeom>
          <a:noFill/>
        </p:spPr>
        <p:txBody>
          <a:bodyPr wrap="square" anchor="t" lIns="73152" rIns="73152" tIns="36576" bIns="36576">
            <a:noAutofit/>
          </a:bodyPr>
          <a:lstStyle/>
          <a:p>
            <a:pPr algn="l">
              <a:spcBef>
                <a:spcPts val="0"/>
              </a:spcBef>
              <a:spcAft>
                <a:spcPts val="600"/>
              </a:spcAft>
            </a:pPr>
            <a:r>
              <a:rPr lang="tr-TR" sz="2200" b="0" i="0">
                <a:solidFill>
                  <a:srgbClr val="262626"/>
                </a:solidFill>
                <a:latin typeface="Calibri"/>
              </a:rPr>
              <a:t>420,6 ÷ 773,7 ≈ 0,54</a:t>
            </a:r>
          </a:p>
          <a:p>
            <a:pPr algn="l">
              <a:spcBef>
                <a:spcPts val="0"/>
              </a:spcBef>
              <a:spcAft>
                <a:spcPts val="0"/>
              </a:spcAft>
            </a:pPr>
            <a:r>
              <a:rPr lang="tr-TR" sz="2200" b="0" i="0">
                <a:solidFill>
                  <a:srgbClr val="262626"/>
                </a:solidFill>
                <a:latin typeface="Calibri"/>
              </a:rPr>
              <a:t>Üç günde, bir yılda düşen ortalama yağışın </a:t>
            </a:r>
            <a:r>
              <a:rPr lang="tr-TR" sz="2200" b="1" i="0">
                <a:solidFill>
                  <a:srgbClr val="262626"/>
                </a:solidFill>
                <a:latin typeface="Calibri"/>
              </a:rPr>
              <a:t>yarısından fazlası</a:t>
            </a:r>
            <a:r>
              <a:rPr lang="tr-TR" sz="2200" b="0" i="0">
                <a:solidFill>
                  <a:srgbClr val="262626"/>
                </a:solidFill>
                <a:latin typeface="Calibri"/>
              </a:rPr>
              <a:t> düştü.</a:t>
            </a:r>
          </a:p>
        </p:txBody>
      </p:sp>
      <p:sp>
        <p:nvSpPr>
          <p:cNvPr id="42" name="TextBox 4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43" name="Rounded Rectangle 4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22</a:t>
            </a:r>
          </a:p>
        </p:txBody>
      </p:sp>
      <p:sp>
        <p:nvSpPr>
          <p:cNvPr id="44" name="TextBox 4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63 / 129</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Uzman 3: Orman Alanı Durumu</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UZMAN KARTI 3</a:t>
            </a:r>
          </a:p>
        </p:txBody>
      </p:sp>
      <p:sp>
        <p:nvSpPr>
          <p:cNvPr id="6" name="Rounded Rectangle 5"/>
          <p:cNvSpPr/>
          <p:nvPr/>
        </p:nvSpPr>
        <p:spPr>
          <a:xfrm>
            <a:off x="502920" y="1216152"/>
            <a:ext cx="11185855" cy="1188720"/>
          </a:xfrm>
          <a:prstGeom prst="roundRect">
            <a:avLst>
              <a:gd name="adj" fmla="val 8000"/>
            </a:avLst>
          </a:prstGeom>
          <a:solidFill>
            <a:srgbClr val="F0F0F0"/>
          </a:solidFill>
          <a:ln>
            <a:noFill/>
          </a:ln>
          <a:effectLst/>
        </p:spPr>
        <p:txBody>
          <a:bodyPr rtlCol="0" anchor="ctr"/>
          <a:lstStyle/>
          <a:p/>
        </p:txBody>
      </p:sp>
      <p:sp>
        <p:nvSpPr>
          <p:cNvPr id="7" name="Rectangle 6"/>
          <p:cNvSpPr/>
          <p:nvPr/>
        </p:nvSpPr>
        <p:spPr>
          <a:xfrm>
            <a:off x="502920" y="1216152"/>
            <a:ext cx="118872" cy="1188720"/>
          </a:xfrm>
          <a:prstGeom prst="rect">
            <a:avLst/>
          </a:prstGeom>
          <a:solidFill>
            <a:srgbClr val="2E7D32"/>
          </a:solidFill>
          <a:ln>
            <a:noFill/>
          </a:ln>
          <a:effectLst/>
        </p:spPr>
        <p:txBody>
          <a:bodyPr rtlCol="0" anchor="ctr"/>
          <a:lstStyle/>
          <a:p/>
        </p:txBody>
      </p:sp>
      <p:sp>
        <p:nvSpPr>
          <p:cNvPr id="8" name="TextBox 7"/>
          <p:cNvSpPr txBox="1"/>
          <p:nvPr/>
        </p:nvSpPr>
        <p:spPr>
          <a:xfrm>
            <a:off x="777240" y="1216152"/>
            <a:ext cx="10774375" cy="1188720"/>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Bozkurt ilçe merkezinin de içerisinde yer aldığı 10.773 hektar alana sahip Bozkurt Orman İşletme Şefliği arazisinin 8.668 hektarı orman alanıdır. İlçede ormanların geniş alan kaplaması, ormancılık faaliyetinin yapılmasında etkili olmuştur.</a:t>
            </a:r>
          </a:p>
        </p:txBody>
      </p:sp>
      <p:sp>
        <p:nvSpPr>
          <p:cNvPr id="9" name="TextBox 8"/>
          <p:cNvSpPr txBox="1"/>
          <p:nvPr/>
        </p:nvSpPr>
        <p:spPr>
          <a:xfrm>
            <a:off x="502920" y="2496312"/>
            <a:ext cx="11185855" cy="411480"/>
          </a:xfrm>
          <a:prstGeom prst="rect">
            <a:avLst/>
          </a:prstGeom>
          <a:noFill/>
        </p:spPr>
        <p:txBody>
          <a:bodyPr wrap="square" anchor="t" lIns="73152" rIns="73152" tIns="36576" bIns="36576">
            <a:noAutofit/>
          </a:bodyPr>
          <a:lstStyle/>
          <a:p>
            <a:pPr algn="l">
              <a:spcBef>
                <a:spcPts val="0"/>
              </a:spcBef>
              <a:spcAft>
                <a:spcPts val="0"/>
              </a:spcAft>
            </a:pPr>
            <a:r>
              <a:rPr lang="tr-TR" sz="1800" b="1" i="0">
                <a:solidFill>
                  <a:srgbClr val="262626"/>
                </a:solidFill>
                <a:latin typeface="Calibri"/>
              </a:rPr>
              <a:t>Bozkurt Orman İşletme Müdürlüğüne bağlı işletme şeflikleri (hektar)</a:t>
            </a:r>
          </a:p>
        </p:txBody>
      </p:sp>
      <p:graphicFrame>
        <p:nvGraphicFramePr>
          <p:cNvPr id="10" name="Table 9"/>
          <p:cNvGraphicFramePr>
            <a:graphicFrameLocks noGrp="1"/>
          </p:cNvGraphicFramePr>
          <p:nvPr/>
        </p:nvGraphicFramePr>
        <p:xfrm>
          <a:off x="502920" y="2926080"/>
          <a:ext cx="11183112" cy="3145536"/>
        </p:xfrm>
        <a:graphic>
          <a:graphicData uri="http://schemas.openxmlformats.org/drawingml/2006/table">
            <a:tbl>
              <a:tblPr firstRow="1" bandRow="1">
                <a:tableStyleId>{5C22544A-7EE6-4342-B048-85BDC9FD1C3A}</a:tableStyleId>
              </a:tblPr>
              <a:tblGrid>
                <a:gridCol w="2377440"/>
                <a:gridCol w="1645920"/>
                <a:gridCol w="1645920"/>
                <a:gridCol w="1965960"/>
                <a:gridCol w="1719072"/>
                <a:gridCol w="1828800"/>
              </a:tblGrid>
              <a:tr h="566928">
                <a:tc>
                  <a:txBody>
                    <a:bodyPr wrap="square"/>
                    <a:lstStyle/>
                    <a:p>
                      <a:pPr algn="ctr">
                        <a:spcBef>
                          <a:spcPts val="0"/>
                        </a:spcBef>
                        <a:spcAft>
                          <a:spcPts val="0"/>
                        </a:spcAft>
                      </a:pPr>
                      <a:r>
                        <a:rPr lang="tr-TR" sz="1500" b="1" i="0">
                          <a:solidFill>
                            <a:srgbClr val="FFFFFF"/>
                          </a:solidFill>
                          <a:latin typeface="Calibri"/>
                        </a:rPr>
                        <a:t>İşletme şefliği</a:t>
                      </a:r>
                    </a:p>
                  </a:txBody>
                  <a:tcPr marL="54864" marR="54864" marT="18288" marB="18288" anchor="ctr">
                    <a:solidFill>
                      <a:srgbClr val="2C6696"/>
                    </a:solidFill>
                  </a:tcPr>
                </a:tc>
                <a:tc>
                  <a:txBody>
                    <a:bodyPr wrap="square"/>
                    <a:lstStyle/>
                    <a:p>
                      <a:pPr algn="ctr">
                        <a:spcBef>
                          <a:spcPts val="0"/>
                        </a:spcBef>
                        <a:spcAft>
                          <a:spcPts val="0"/>
                        </a:spcAft>
                      </a:pPr>
                      <a:r>
                        <a:rPr lang="tr-TR" sz="1500" b="1" i="0">
                          <a:solidFill>
                            <a:srgbClr val="FFFFFF"/>
                          </a:solidFill>
                          <a:latin typeface="Calibri"/>
                        </a:rPr>
                        <a:t>Ağaçlı orman</a:t>
                      </a:r>
                    </a:p>
                  </a:txBody>
                  <a:tcPr marL="54864" marR="54864" marT="18288" marB="18288" anchor="ctr">
                    <a:solidFill>
                      <a:srgbClr val="2C6696"/>
                    </a:solidFill>
                  </a:tcPr>
                </a:tc>
                <a:tc>
                  <a:txBody>
                    <a:bodyPr wrap="square"/>
                    <a:lstStyle/>
                    <a:p>
                      <a:pPr algn="ctr">
                        <a:spcBef>
                          <a:spcPts val="0"/>
                        </a:spcBef>
                        <a:spcAft>
                          <a:spcPts val="0"/>
                        </a:spcAft>
                      </a:pPr>
                      <a:r>
                        <a:rPr lang="tr-TR" sz="1500" b="1" i="0">
                          <a:solidFill>
                            <a:srgbClr val="FFFFFF"/>
                          </a:solidFill>
                          <a:latin typeface="Calibri"/>
                        </a:rPr>
                        <a:t>Ağaçsız orman</a:t>
                      </a:r>
                    </a:p>
                  </a:txBody>
                  <a:tcPr marL="54864" marR="54864" marT="18288" marB="18288" anchor="ctr">
                    <a:solidFill>
                      <a:srgbClr val="2C6696"/>
                    </a:solidFill>
                  </a:tcPr>
                </a:tc>
                <a:tc>
                  <a:txBody>
                    <a:bodyPr wrap="square"/>
                    <a:lstStyle/>
                    <a:p>
                      <a:pPr algn="ctr">
                        <a:spcBef>
                          <a:spcPts val="0"/>
                        </a:spcBef>
                        <a:spcAft>
                          <a:spcPts val="0"/>
                        </a:spcAft>
                      </a:pPr>
                      <a:r>
                        <a:rPr lang="tr-TR" sz="1500" b="1" i="0">
                          <a:solidFill>
                            <a:srgbClr val="FFFFFF"/>
                          </a:solidFill>
                          <a:latin typeface="Calibri"/>
                        </a:rPr>
                        <a:t>Ormanlık alan toplam</a:t>
                      </a:r>
                    </a:p>
                  </a:txBody>
                  <a:tcPr marL="54864" marR="54864" marT="18288" marB="18288" anchor="ctr">
                    <a:solidFill>
                      <a:srgbClr val="2C6696"/>
                    </a:solidFill>
                  </a:tcPr>
                </a:tc>
                <a:tc>
                  <a:txBody>
                    <a:bodyPr wrap="square"/>
                    <a:lstStyle/>
                    <a:p>
                      <a:pPr algn="ctr">
                        <a:spcBef>
                          <a:spcPts val="0"/>
                        </a:spcBef>
                        <a:spcAft>
                          <a:spcPts val="0"/>
                        </a:spcAft>
                      </a:pPr>
                      <a:r>
                        <a:rPr lang="tr-TR" sz="1500" b="1" i="0">
                          <a:solidFill>
                            <a:srgbClr val="FFFFFF"/>
                          </a:solidFill>
                          <a:latin typeface="Calibri"/>
                        </a:rPr>
                        <a:t>Ormansız alan</a:t>
                      </a:r>
                    </a:p>
                  </a:txBody>
                  <a:tcPr marL="54864" marR="54864" marT="18288" marB="18288" anchor="ctr">
                    <a:solidFill>
                      <a:srgbClr val="2C6696"/>
                    </a:solidFill>
                  </a:tcPr>
                </a:tc>
                <a:tc>
                  <a:txBody>
                    <a:bodyPr wrap="square"/>
                    <a:lstStyle/>
                    <a:p>
                      <a:pPr algn="ctr">
                        <a:spcBef>
                          <a:spcPts val="0"/>
                        </a:spcBef>
                        <a:spcAft>
                          <a:spcPts val="0"/>
                        </a:spcAft>
                      </a:pPr>
                      <a:r>
                        <a:rPr lang="tr-TR" sz="1500" b="1" i="0">
                          <a:solidFill>
                            <a:srgbClr val="FFFFFF"/>
                          </a:solidFill>
                          <a:latin typeface="Calibri"/>
                        </a:rPr>
                        <a:t>Genel alan</a:t>
                      </a:r>
                    </a:p>
                  </a:txBody>
                  <a:tcPr marL="54864" marR="54864" marT="18288" marB="18288" anchor="ctr">
                    <a:solidFill>
                      <a:srgbClr val="2C6696"/>
                    </a:solidFill>
                  </a:tcPr>
                </a:tc>
              </a:tr>
              <a:tr h="429768">
                <a:tc>
                  <a:txBody>
                    <a:bodyPr wrap="square"/>
                    <a:lstStyle/>
                    <a:p>
                      <a:pPr algn="l">
                        <a:spcBef>
                          <a:spcPts val="0"/>
                        </a:spcBef>
                        <a:spcAft>
                          <a:spcPts val="0"/>
                        </a:spcAft>
                      </a:pPr>
                      <a:r>
                        <a:rPr lang="tr-TR" sz="1900" b="0" i="0">
                          <a:solidFill>
                            <a:srgbClr val="262626"/>
                          </a:solidFill>
                          <a:latin typeface="Calibri"/>
                        </a:rPr>
                        <a:t>ABANA</a:t>
                      </a:r>
                    </a:p>
                  </a:txBody>
                  <a:tcPr marL="54864" marR="54864" marT="18288" marB="18288" anchor="ctr">
                    <a:solidFill>
                      <a:srgbClr val="FFFFFF"/>
                    </a:solidFill>
                  </a:tcPr>
                </a:tc>
                <a:tc>
                  <a:txBody>
                    <a:bodyPr wrap="square"/>
                    <a:lstStyle/>
                    <a:p>
                      <a:pPr algn="r">
                        <a:spcBef>
                          <a:spcPts val="0"/>
                        </a:spcBef>
                        <a:spcAft>
                          <a:spcPts val="0"/>
                        </a:spcAft>
                      </a:pPr>
                      <a:r>
                        <a:rPr lang="tr-TR" sz="1900" b="0" i="0">
                          <a:solidFill>
                            <a:srgbClr val="262626"/>
                          </a:solidFill>
                          <a:latin typeface="Calibri"/>
                        </a:rPr>
                        <a:t>1.722</a:t>
                      </a:r>
                    </a:p>
                  </a:txBody>
                  <a:tcPr marL="54864" marR="54864" marT="18288" marB="18288" anchor="ctr">
                    <a:solidFill>
                      <a:srgbClr val="FFFFFF"/>
                    </a:solidFill>
                  </a:tcPr>
                </a:tc>
                <a:tc>
                  <a:txBody>
                    <a:bodyPr wrap="square"/>
                    <a:lstStyle/>
                    <a:p>
                      <a:pPr algn="r">
                        <a:spcBef>
                          <a:spcPts val="0"/>
                        </a:spcBef>
                        <a:spcAft>
                          <a:spcPts val="0"/>
                        </a:spcAft>
                      </a:pPr>
                      <a:r>
                        <a:rPr lang="tr-TR" sz="1900" b="0" i="0">
                          <a:solidFill>
                            <a:srgbClr val="262626"/>
                          </a:solidFill>
                          <a:latin typeface="Calibri"/>
                        </a:rPr>
                        <a:t>221</a:t>
                      </a:r>
                    </a:p>
                  </a:txBody>
                  <a:tcPr marL="54864" marR="54864" marT="18288" marB="18288" anchor="ctr">
                    <a:solidFill>
                      <a:srgbClr val="FFFFFF"/>
                    </a:solidFill>
                  </a:tcPr>
                </a:tc>
                <a:tc>
                  <a:txBody>
                    <a:bodyPr wrap="square"/>
                    <a:lstStyle/>
                    <a:p>
                      <a:pPr algn="r">
                        <a:spcBef>
                          <a:spcPts val="0"/>
                        </a:spcBef>
                        <a:spcAft>
                          <a:spcPts val="0"/>
                        </a:spcAft>
                      </a:pPr>
                      <a:r>
                        <a:rPr lang="tr-TR" sz="1900" b="0" i="0">
                          <a:solidFill>
                            <a:srgbClr val="262626"/>
                          </a:solidFill>
                          <a:latin typeface="Calibri"/>
                        </a:rPr>
                        <a:t>1.943</a:t>
                      </a:r>
                    </a:p>
                  </a:txBody>
                  <a:tcPr marL="54864" marR="54864" marT="18288" marB="18288" anchor="ctr">
                    <a:solidFill>
                      <a:srgbClr val="FFFFFF"/>
                    </a:solidFill>
                  </a:tcPr>
                </a:tc>
                <a:tc>
                  <a:txBody>
                    <a:bodyPr wrap="square"/>
                    <a:lstStyle/>
                    <a:p>
                      <a:pPr algn="r">
                        <a:spcBef>
                          <a:spcPts val="0"/>
                        </a:spcBef>
                        <a:spcAft>
                          <a:spcPts val="0"/>
                        </a:spcAft>
                      </a:pPr>
                      <a:r>
                        <a:rPr lang="tr-TR" sz="1900" b="0" i="0">
                          <a:solidFill>
                            <a:srgbClr val="262626"/>
                          </a:solidFill>
                          <a:latin typeface="Calibri"/>
                        </a:rPr>
                        <a:t>1.072</a:t>
                      </a:r>
                    </a:p>
                  </a:txBody>
                  <a:tcPr marL="54864" marR="54864" marT="18288" marB="18288" anchor="ctr">
                    <a:solidFill>
                      <a:srgbClr val="FFFFFF"/>
                    </a:solidFill>
                  </a:tcPr>
                </a:tc>
                <a:tc>
                  <a:txBody>
                    <a:bodyPr wrap="square"/>
                    <a:lstStyle/>
                    <a:p>
                      <a:pPr algn="r">
                        <a:spcBef>
                          <a:spcPts val="0"/>
                        </a:spcBef>
                        <a:spcAft>
                          <a:spcPts val="0"/>
                        </a:spcAft>
                      </a:pPr>
                      <a:r>
                        <a:rPr lang="tr-TR" sz="1900" b="0" i="0">
                          <a:solidFill>
                            <a:srgbClr val="262626"/>
                          </a:solidFill>
                          <a:latin typeface="Calibri"/>
                        </a:rPr>
                        <a:t>3.015</a:t>
                      </a:r>
                    </a:p>
                  </a:txBody>
                  <a:tcPr marL="54864" marR="54864" marT="18288" marB="18288" anchor="ctr">
                    <a:solidFill>
                      <a:srgbClr val="FFFFFF"/>
                    </a:solidFill>
                  </a:tcPr>
                </a:tc>
              </a:tr>
              <a:tr h="429768">
                <a:tc>
                  <a:txBody>
                    <a:bodyPr wrap="square"/>
                    <a:lstStyle/>
                    <a:p>
                      <a:pPr algn="l">
                        <a:spcBef>
                          <a:spcPts val="0"/>
                        </a:spcBef>
                        <a:spcAft>
                          <a:spcPts val="0"/>
                        </a:spcAft>
                      </a:pPr>
                      <a:r>
                        <a:rPr lang="tr-TR" sz="1900" b="1" i="0">
                          <a:solidFill>
                            <a:srgbClr val="262626"/>
                          </a:solidFill>
                          <a:latin typeface="Calibri"/>
                        </a:rPr>
                        <a:t>BOZKURT</a:t>
                      </a:r>
                    </a:p>
                  </a:txBody>
                  <a:tcPr marL="54864" marR="54864" marT="18288" marB="18288" anchor="ctr">
                    <a:solidFill>
                      <a:srgbClr val="E3F1E4"/>
                    </a:solidFill>
                  </a:tcPr>
                </a:tc>
                <a:tc>
                  <a:txBody>
                    <a:bodyPr wrap="square"/>
                    <a:lstStyle/>
                    <a:p>
                      <a:pPr algn="r">
                        <a:spcBef>
                          <a:spcPts val="0"/>
                        </a:spcBef>
                        <a:spcAft>
                          <a:spcPts val="0"/>
                        </a:spcAft>
                      </a:pPr>
                      <a:r>
                        <a:rPr lang="tr-TR" sz="1900" b="1" i="0">
                          <a:solidFill>
                            <a:srgbClr val="262626"/>
                          </a:solidFill>
                          <a:latin typeface="Calibri"/>
                        </a:rPr>
                        <a:t>8.279</a:t>
                      </a:r>
                    </a:p>
                  </a:txBody>
                  <a:tcPr marL="54864" marR="54864" marT="18288" marB="18288" anchor="ctr">
                    <a:solidFill>
                      <a:srgbClr val="E3F1E4"/>
                    </a:solidFill>
                  </a:tcPr>
                </a:tc>
                <a:tc>
                  <a:txBody>
                    <a:bodyPr wrap="square"/>
                    <a:lstStyle/>
                    <a:p>
                      <a:pPr algn="r">
                        <a:spcBef>
                          <a:spcPts val="0"/>
                        </a:spcBef>
                        <a:spcAft>
                          <a:spcPts val="0"/>
                        </a:spcAft>
                      </a:pPr>
                      <a:r>
                        <a:rPr lang="tr-TR" sz="1900" b="1" i="0">
                          <a:solidFill>
                            <a:srgbClr val="262626"/>
                          </a:solidFill>
                          <a:latin typeface="Calibri"/>
                        </a:rPr>
                        <a:t>389</a:t>
                      </a:r>
                    </a:p>
                  </a:txBody>
                  <a:tcPr marL="54864" marR="54864" marT="18288" marB="18288" anchor="ctr">
                    <a:solidFill>
                      <a:srgbClr val="E3F1E4"/>
                    </a:solidFill>
                  </a:tcPr>
                </a:tc>
                <a:tc>
                  <a:txBody>
                    <a:bodyPr wrap="square"/>
                    <a:lstStyle/>
                    <a:p>
                      <a:pPr algn="r">
                        <a:spcBef>
                          <a:spcPts val="0"/>
                        </a:spcBef>
                        <a:spcAft>
                          <a:spcPts val="0"/>
                        </a:spcAft>
                      </a:pPr>
                      <a:r>
                        <a:rPr lang="tr-TR" sz="1900" b="1" i="0">
                          <a:solidFill>
                            <a:srgbClr val="262626"/>
                          </a:solidFill>
                          <a:latin typeface="Calibri"/>
                        </a:rPr>
                        <a:t>8.668</a:t>
                      </a:r>
                    </a:p>
                  </a:txBody>
                  <a:tcPr marL="54864" marR="54864" marT="18288" marB="18288" anchor="ctr">
                    <a:solidFill>
                      <a:srgbClr val="E3F1E4"/>
                    </a:solidFill>
                  </a:tcPr>
                </a:tc>
                <a:tc>
                  <a:txBody>
                    <a:bodyPr wrap="square"/>
                    <a:lstStyle/>
                    <a:p>
                      <a:pPr algn="r">
                        <a:spcBef>
                          <a:spcPts val="0"/>
                        </a:spcBef>
                        <a:spcAft>
                          <a:spcPts val="0"/>
                        </a:spcAft>
                      </a:pPr>
                      <a:r>
                        <a:rPr lang="tr-TR" sz="1900" b="1" i="0">
                          <a:solidFill>
                            <a:srgbClr val="262626"/>
                          </a:solidFill>
                          <a:latin typeface="Calibri"/>
                        </a:rPr>
                        <a:t>2.105</a:t>
                      </a:r>
                    </a:p>
                  </a:txBody>
                  <a:tcPr marL="54864" marR="54864" marT="18288" marB="18288" anchor="ctr">
                    <a:solidFill>
                      <a:srgbClr val="E3F1E4"/>
                    </a:solidFill>
                  </a:tcPr>
                </a:tc>
                <a:tc>
                  <a:txBody>
                    <a:bodyPr wrap="square"/>
                    <a:lstStyle/>
                    <a:p>
                      <a:pPr algn="r">
                        <a:spcBef>
                          <a:spcPts val="0"/>
                        </a:spcBef>
                        <a:spcAft>
                          <a:spcPts val="0"/>
                        </a:spcAft>
                      </a:pPr>
                      <a:r>
                        <a:rPr lang="tr-TR" sz="1900" b="1" i="0">
                          <a:solidFill>
                            <a:srgbClr val="262626"/>
                          </a:solidFill>
                          <a:latin typeface="Calibri"/>
                        </a:rPr>
                        <a:t>10.773</a:t>
                      </a:r>
                    </a:p>
                  </a:txBody>
                  <a:tcPr marL="54864" marR="54864" marT="18288" marB="18288" anchor="ctr">
                    <a:solidFill>
                      <a:srgbClr val="E3F1E4"/>
                    </a:solidFill>
                  </a:tcPr>
                </a:tc>
              </a:tr>
              <a:tr h="429768">
                <a:tc>
                  <a:txBody>
                    <a:bodyPr wrap="square"/>
                    <a:lstStyle/>
                    <a:p>
                      <a:pPr algn="l">
                        <a:spcBef>
                          <a:spcPts val="0"/>
                        </a:spcBef>
                        <a:spcAft>
                          <a:spcPts val="0"/>
                        </a:spcAft>
                      </a:pPr>
                      <a:r>
                        <a:rPr lang="tr-TR" sz="1900" b="0" i="0">
                          <a:solidFill>
                            <a:srgbClr val="262626"/>
                          </a:solidFill>
                          <a:latin typeface="Calibri"/>
                        </a:rPr>
                        <a:t>GÖYNÜK</a:t>
                      </a:r>
                    </a:p>
                  </a:txBody>
                  <a:tcPr marL="54864" marR="54864" marT="18288" marB="18288" anchor="ctr">
                    <a:solidFill>
                      <a:srgbClr val="FFFFFF"/>
                    </a:solidFill>
                  </a:tcPr>
                </a:tc>
                <a:tc>
                  <a:txBody>
                    <a:bodyPr wrap="square"/>
                    <a:lstStyle/>
                    <a:p>
                      <a:pPr algn="r">
                        <a:spcBef>
                          <a:spcPts val="0"/>
                        </a:spcBef>
                        <a:spcAft>
                          <a:spcPts val="0"/>
                        </a:spcAft>
                      </a:pPr>
                      <a:r>
                        <a:rPr lang="tr-TR" sz="1900" b="0" i="0">
                          <a:solidFill>
                            <a:srgbClr val="262626"/>
                          </a:solidFill>
                          <a:latin typeface="Calibri"/>
                        </a:rPr>
                        <a:t>5.645</a:t>
                      </a:r>
                    </a:p>
                  </a:txBody>
                  <a:tcPr marL="54864" marR="54864" marT="18288" marB="18288" anchor="ctr">
                    <a:solidFill>
                      <a:srgbClr val="FFFFFF"/>
                    </a:solidFill>
                  </a:tcPr>
                </a:tc>
                <a:tc>
                  <a:txBody>
                    <a:bodyPr wrap="square"/>
                    <a:lstStyle/>
                    <a:p>
                      <a:pPr algn="r">
                        <a:spcBef>
                          <a:spcPts val="0"/>
                        </a:spcBef>
                        <a:spcAft>
                          <a:spcPts val="0"/>
                        </a:spcAft>
                      </a:pPr>
                      <a:r>
                        <a:rPr lang="tr-TR" sz="1900" b="0" i="0">
                          <a:solidFill>
                            <a:srgbClr val="262626"/>
                          </a:solidFill>
                          <a:latin typeface="Calibri"/>
                        </a:rPr>
                        <a:t>762</a:t>
                      </a:r>
                    </a:p>
                  </a:txBody>
                  <a:tcPr marL="54864" marR="54864" marT="18288" marB="18288" anchor="ctr">
                    <a:solidFill>
                      <a:srgbClr val="FFFFFF"/>
                    </a:solidFill>
                  </a:tcPr>
                </a:tc>
                <a:tc>
                  <a:txBody>
                    <a:bodyPr wrap="square"/>
                    <a:lstStyle/>
                    <a:p>
                      <a:pPr algn="r">
                        <a:spcBef>
                          <a:spcPts val="0"/>
                        </a:spcBef>
                        <a:spcAft>
                          <a:spcPts val="0"/>
                        </a:spcAft>
                      </a:pPr>
                      <a:r>
                        <a:rPr lang="tr-TR" sz="1900" b="0" i="0">
                          <a:solidFill>
                            <a:srgbClr val="262626"/>
                          </a:solidFill>
                          <a:latin typeface="Calibri"/>
                        </a:rPr>
                        <a:t>6.407</a:t>
                      </a:r>
                    </a:p>
                  </a:txBody>
                  <a:tcPr marL="54864" marR="54864" marT="18288" marB="18288" anchor="ctr">
                    <a:solidFill>
                      <a:srgbClr val="FFFFFF"/>
                    </a:solidFill>
                  </a:tcPr>
                </a:tc>
                <a:tc>
                  <a:txBody>
                    <a:bodyPr wrap="square"/>
                    <a:lstStyle/>
                    <a:p>
                      <a:pPr algn="r">
                        <a:spcBef>
                          <a:spcPts val="0"/>
                        </a:spcBef>
                        <a:spcAft>
                          <a:spcPts val="0"/>
                        </a:spcAft>
                      </a:pPr>
                      <a:r>
                        <a:rPr lang="tr-TR" sz="1900" b="0" i="0">
                          <a:solidFill>
                            <a:srgbClr val="262626"/>
                          </a:solidFill>
                          <a:latin typeface="Calibri"/>
                        </a:rPr>
                        <a:t>974</a:t>
                      </a:r>
                    </a:p>
                  </a:txBody>
                  <a:tcPr marL="54864" marR="54864" marT="18288" marB="18288" anchor="ctr">
                    <a:solidFill>
                      <a:srgbClr val="FFFFFF"/>
                    </a:solidFill>
                  </a:tcPr>
                </a:tc>
                <a:tc>
                  <a:txBody>
                    <a:bodyPr wrap="square"/>
                    <a:lstStyle/>
                    <a:p>
                      <a:pPr algn="r">
                        <a:spcBef>
                          <a:spcPts val="0"/>
                        </a:spcBef>
                        <a:spcAft>
                          <a:spcPts val="0"/>
                        </a:spcAft>
                      </a:pPr>
                      <a:r>
                        <a:rPr lang="tr-TR" sz="1900" b="0" i="0">
                          <a:solidFill>
                            <a:srgbClr val="262626"/>
                          </a:solidFill>
                          <a:latin typeface="Calibri"/>
                        </a:rPr>
                        <a:t>7.381</a:t>
                      </a:r>
                    </a:p>
                  </a:txBody>
                  <a:tcPr marL="54864" marR="54864" marT="18288" marB="18288" anchor="ctr">
                    <a:solidFill>
                      <a:srgbClr val="FFFFFF"/>
                    </a:solidFill>
                  </a:tcPr>
                </a:tc>
              </a:tr>
              <a:tr h="429768">
                <a:tc>
                  <a:txBody>
                    <a:bodyPr wrap="square"/>
                    <a:lstStyle/>
                    <a:p>
                      <a:pPr algn="l">
                        <a:spcBef>
                          <a:spcPts val="0"/>
                        </a:spcBef>
                        <a:spcAft>
                          <a:spcPts val="0"/>
                        </a:spcAft>
                      </a:pPr>
                      <a:r>
                        <a:rPr lang="tr-TR" sz="1900" b="0" i="0">
                          <a:solidFill>
                            <a:srgbClr val="262626"/>
                          </a:solidFill>
                          <a:latin typeface="Calibri"/>
                        </a:rPr>
                        <a:t>ŞEYHŞABAN</a:t>
                      </a:r>
                    </a:p>
                  </a:txBody>
                  <a:tcPr marL="54864" marR="54864" marT="18288" marB="18288" anchor="ctr">
                    <a:solidFill>
                      <a:srgbClr val="F0F0F0"/>
                    </a:solidFill>
                  </a:tcPr>
                </a:tc>
                <a:tc>
                  <a:txBody>
                    <a:bodyPr wrap="square"/>
                    <a:lstStyle/>
                    <a:p>
                      <a:pPr algn="r">
                        <a:spcBef>
                          <a:spcPts val="0"/>
                        </a:spcBef>
                        <a:spcAft>
                          <a:spcPts val="0"/>
                        </a:spcAft>
                      </a:pPr>
                      <a:r>
                        <a:rPr lang="tr-TR" sz="1900" b="0" i="0">
                          <a:solidFill>
                            <a:srgbClr val="262626"/>
                          </a:solidFill>
                          <a:latin typeface="Calibri"/>
                        </a:rPr>
                        <a:t>4.702</a:t>
                      </a:r>
                    </a:p>
                  </a:txBody>
                  <a:tcPr marL="54864" marR="54864" marT="18288" marB="18288" anchor="ctr">
                    <a:solidFill>
                      <a:srgbClr val="F0F0F0"/>
                    </a:solidFill>
                  </a:tcPr>
                </a:tc>
                <a:tc>
                  <a:txBody>
                    <a:bodyPr wrap="square"/>
                    <a:lstStyle/>
                    <a:p>
                      <a:pPr algn="r">
                        <a:spcBef>
                          <a:spcPts val="0"/>
                        </a:spcBef>
                        <a:spcAft>
                          <a:spcPts val="0"/>
                        </a:spcAft>
                      </a:pPr>
                      <a:r>
                        <a:rPr lang="tr-TR" sz="1900" b="0" i="0">
                          <a:solidFill>
                            <a:srgbClr val="262626"/>
                          </a:solidFill>
                          <a:latin typeface="Calibri"/>
                        </a:rPr>
                        <a:t>692</a:t>
                      </a:r>
                    </a:p>
                  </a:txBody>
                  <a:tcPr marL="54864" marR="54864" marT="18288" marB="18288" anchor="ctr">
                    <a:solidFill>
                      <a:srgbClr val="F0F0F0"/>
                    </a:solidFill>
                  </a:tcPr>
                </a:tc>
                <a:tc>
                  <a:txBody>
                    <a:bodyPr wrap="square"/>
                    <a:lstStyle/>
                    <a:p>
                      <a:pPr algn="r">
                        <a:spcBef>
                          <a:spcPts val="0"/>
                        </a:spcBef>
                        <a:spcAft>
                          <a:spcPts val="0"/>
                        </a:spcAft>
                      </a:pPr>
                      <a:r>
                        <a:rPr lang="tr-TR" sz="1900" b="0" i="0">
                          <a:solidFill>
                            <a:srgbClr val="262626"/>
                          </a:solidFill>
                          <a:latin typeface="Calibri"/>
                        </a:rPr>
                        <a:t>5.394</a:t>
                      </a:r>
                    </a:p>
                  </a:txBody>
                  <a:tcPr marL="54864" marR="54864" marT="18288" marB="18288" anchor="ctr">
                    <a:solidFill>
                      <a:srgbClr val="F0F0F0"/>
                    </a:solidFill>
                  </a:tcPr>
                </a:tc>
                <a:tc>
                  <a:txBody>
                    <a:bodyPr wrap="square"/>
                    <a:lstStyle/>
                    <a:p>
                      <a:pPr algn="r">
                        <a:spcBef>
                          <a:spcPts val="0"/>
                        </a:spcBef>
                        <a:spcAft>
                          <a:spcPts val="0"/>
                        </a:spcAft>
                      </a:pPr>
                      <a:r>
                        <a:rPr lang="tr-TR" sz="1900" b="0" i="0">
                          <a:solidFill>
                            <a:srgbClr val="262626"/>
                          </a:solidFill>
                          <a:latin typeface="Calibri"/>
                        </a:rPr>
                        <a:t>628</a:t>
                      </a:r>
                    </a:p>
                  </a:txBody>
                  <a:tcPr marL="54864" marR="54864" marT="18288" marB="18288" anchor="ctr">
                    <a:solidFill>
                      <a:srgbClr val="F0F0F0"/>
                    </a:solidFill>
                  </a:tcPr>
                </a:tc>
                <a:tc>
                  <a:txBody>
                    <a:bodyPr wrap="square"/>
                    <a:lstStyle/>
                    <a:p>
                      <a:pPr algn="r">
                        <a:spcBef>
                          <a:spcPts val="0"/>
                        </a:spcBef>
                        <a:spcAft>
                          <a:spcPts val="0"/>
                        </a:spcAft>
                      </a:pPr>
                      <a:r>
                        <a:rPr lang="tr-TR" sz="1900" b="0" i="0">
                          <a:solidFill>
                            <a:srgbClr val="262626"/>
                          </a:solidFill>
                          <a:latin typeface="Calibri"/>
                        </a:rPr>
                        <a:t>6.022</a:t>
                      </a:r>
                    </a:p>
                  </a:txBody>
                  <a:tcPr marL="54864" marR="54864" marT="18288" marB="18288" anchor="ctr">
                    <a:solidFill>
                      <a:srgbClr val="F0F0F0"/>
                    </a:solidFill>
                  </a:tcPr>
                </a:tc>
              </a:tr>
              <a:tr h="429768">
                <a:tc>
                  <a:txBody>
                    <a:bodyPr wrap="square"/>
                    <a:lstStyle/>
                    <a:p>
                      <a:pPr algn="l">
                        <a:spcBef>
                          <a:spcPts val="0"/>
                        </a:spcBef>
                        <a:spcAft>
                          <a:spcPts val="0"/>
                        </a:spcAft>
                      </a:pPr>
                      <a:r>
                        <a:rPr lang="tr-TR" sz="1900" b="0" i="0">
                          <a:solidFill>
                            <a:srgbClr val="262626"/>
                          </a:solidFill>
                          <a:latin typeface="Calibri"/>
                        </a:rPr>
                        <a:t>TEZCAN</a:t>
                      </a:r>
                    </a:p>
                  </a:txBody>
                  <a:tcPr marL="54864" marR="54864" marT="18288" marB="18288" anchor="ctr">
                    <a:solidFill>
                      <a:srgbClr val="FFFFFF"/>
                    </a:solidFill>
                  </a:tcPr>
                </a:tc>
                <a:tc>
                  <a:txBody>
                    <a:bodyPr wrap="square"/>
                    <a:lstStyle/>
                    <a:p>
                      <a:pPr algn="r">
                        <a:spcBef>
                          <a:spcPts val="0"/>
                        </a:spcBef>
                        <a:spcAft>
                          <a:spcPts val="0"/>
                        </a:spcAft>
                      </a:pPr>
                      <a:r>
                        <a:rPr lang="tr-TR" sz="1900" b="0" i="0">
                          <a:solidFill>
                            <a:srgbClr val="262626"/>
                          </a:solidFill>
                          <a:latin typeface="Calibri"/>
                        </a:rPr>
                        <a:t>4.572</a:t>
                      </a:r>
                    </a:p>
                  </a:txBody>
                  <a:tcPr marL="54864" marR="54864" marT="18288" marB="18288" anchor="ctr">
                    <a:solidFill>
                      <a:srgbClr val="FFFFFF"/>
                    </a:solidFill>
                  </a:tcPr>
                </a:tc>
                <a:tc>
                  <a:txBody>
                    <a:bodyPr wrap="square"/>
                    <a:lstStyle/>
                    <a:p>
                      <a:pPr algn="r">
                        <a:spcBef>
                          <a:spcPts val="0"/>
                        </a:spcBef>
                        <a:spcAft>
                          <a:spcPts val="0"/>
                        </a:spcAft>
                      </a:pPr>
                      <a:r>
                        <a:rPr lang="tr-TR" sz="1900" b="0" i="0">
                          <a:solidFill>
                            <a:srgbClr val="262626"/>
                          </a:solidFill>
                          <a:latin typeface="Calibri"/>
                        </a:rPr>
                        <a:t>296</a:t>
                      </a:r>
                    </a:p>
                  </a:txBody>
                  <a:tcPr marL="54864" marR="54864" marT="18288" marB="18288" anchor="ctr">
                    <a:solidFill>
                      <a:srgbClr val="FFFFFF"/>
                    </a:solidFill>
                  </a:tcPr>
                </a:tc>
                <a:tc>
                  <a:txBody>
                    <a:bodyPr wrap="square"/>
                    <a:lstStyle/>
                    <a:p>
                      <a:pPr algn="r">
                        <a:spcBef>
                          <a:spcPts val="0"/>
                        </a:spcBef>
                        <a:spcAft>
                          <a:spcPts val="0"/>
                        </a:spcAft>
                      </a:pPr>
                      <a:r>
                        <a:rPr lang="tr-TR" sz="1900" b="0" i="0">
                          <a:solidFill>
                            <a:srgbClr val="262626"/>
                          </a:solidFill>
                          <a:latin typeface="Calibri"/>
                        </a:rPr>
                        <a:t>4.868</a:t>
                      </a:r>
                    </a:p>
                  </a:txBody>
                  <a:tcPr marL="54864" marR="54864" marT="18288" marB="18288" anchor="ctr">
                    <a:solidFill>
                      <a:srgbClr val="FFFFFF"/>
                    </a:solidFill>
                  </a:tcPr>
                </a:tc>
                <a:tc>
                  <a:txBody>
                    <a:bodyPr wrap="square"/>
                    <a:lstStyle/>
                    <a:p>
                      <a:pPr algn="r">
                        <a:spcBef>
                          <a:spcPts val="0"/>
                        </a:spcBef>
                        <a:spcAft>
                          <a:spcPts val="0"/>
                        </a:spcAft>
                      </a:pPr>
                      <a:r>
                        <a:rPr lang="tr-TR" sz="1900" b="0" i="0">
                          <a:solidFill>
                            <a:srgbClr val="262626"/>
                          </a:solidFill>
                          <a:latin typeface="Calibri"/>
                        </a:rPr>
                        <a:t>1.403</a:t>
                      </a:r>
                    </a:p>
                  </a:txBody>
                  <a:tcPr marL="54864" marR="54864" marT="18288" marB="18288" anchor="ctr">
                    <a:solidFill>
                      <a:srgbClr val="FFFFFF"/>
                    </a:solidFill>
                  </a:tcPr>
                </a:tc>
                <a:tc>
                  <a:txBody>
                    <a:bodyPr wrap="square"/>
                    <a:lstStyle/>
                    <a:p>
                      <a:pPr algn="r">
                        <a:spcBef>
                          <a:spcPts val="0"/>
                        </a:spcBef>
                        <a:spcAft>
                          <a:spcPts val="0"/>
                        </a:spcAft>
                      </a:pPr>
                      <a:r>
                        <a:rPr lang="tr-TR" sz="1900" b="0" i="0">
                          <a:solidFill>
                            <a:srgbClr val="262626"/>
                          </a:solidFill>
                          <a:latin typeface="Calibri"/>
                        </a:rPr>
                        <a:t>6.271</a:t>
                      </a:r>
                    </a:p>
                  </a:txBody>
                  <a:tcPr marL="54864" marR="54864" marT="18288" marB="18288" anchor="ctr">
                    <a:solidFill>
                      <a:srgbClr val="FFFFFF"/>
                    </a:solidFill>
                  </a:tcPr>
                </a:tc>
              </a:tr>
              <a:tr h="429768">
                <a:tc>
                  <a:txBody>
                    <a:bodyPr wrap="square"/>
                    <a:lstStyle/>
                    <a:p>
                      <a:pPr algn="l">
                        <a:spcBef>
                          <a:spcPts val="0"/>
                        </a:spcBef>
                        <a:spcAft>
                          <a:spcPts val="0"/>
                        </a:spcAft>
                      </a:pPr>
                      <a:r>
                        <a:rPr lang="tr-TR" sz="1900" b="1" i="0">
                          <a:solidFill>
                            <a:srgbClr val="262626"/>
                          </a:solidFill>
                          <a:latin typeface="Calibri"/>
                        </a:rPr>
                        <a:t>TOPLAM</a:t>
                      </a:r>
                    </a:p>
                  </a:txBody>
                  <a:tcPr marL="54864" marR="54864" marT="18288" marB="18288" anchor="ctr">
                    <a:solidFill>
                      <a:srgbClr val="F0F0F0"/>
                    </a:solidFill>
                  </a:tcPr>
                </a:tc>
                <a:tc>
                  <a:txBody>
                    <a:bodyPr wrap="square"/>
                    <a:lstStyle/>
                    <a:p>
                      <a:pPr algn="r">
                        <a:spcBef>
                          <a:spcPts val="0"/>
                        </a:spcBef>
                        <a:spcAft>
                          <a:spcPts val="0"/>
                        </a:spcAft>
                      </a:pPr>
                      <a:r>
                        <a:rPr lang="tr-TR" sz="1900" b="1" i="0">
                          <a:solidFill>
                            <a:srgbClr val="262626"/>
                          </a:solidFill>
                          <a:latin typeface="Calibri"/>
                        </a:rPr>
                        <a:t>24.920</a:t>
                      </a:r>
                    </a:p>
                  </a:txBody>
                  <a:tcPr marL="54864" marR="54864" marT="18288" marB="18288" anchor="ctr">
                    <a:solidFill>
                      <a:srgbClr val="F0F0F0"/>
                    </a:solidFill>
                  </a:tcPr>
                </a:tc>
                <a:tc>
                  <a:txBody>
                    <a:bodyPr wrap="square"/>
                    <a:lstStyle/>
                    <a:p>
                      <a:pPr algn="r">
                        <a:spcBef>
                          <a:spcPts val="0"/>
                        </a:spcBef>
                        <a:spcAft>
                          <a:spcPts val="0"/>
                        </a:spcAft>
                      </a:pPr>
                      <a:r>
                        <a:rPr lang="tr-TR" sz="1900" b="1" i="0">
                          <a:solidFill>
                            <a:srgbClr val="262626"/>
                          </a:solidFill>
                          <a:latin typeface="Calibri"/>
                        </a:rPr>
                        <a:t>2.360</a:t>
                      </a:r>
                    </a:p>
                  </a:txBody>
                  <a:tcPr marL="54864" marR="54864" marT="18288" marB="18288" anchor="ctr">
                    <a:solidFill>
                      <a:srgbClr val="F0F0F0"/>
                    </a:solidFill>
                  </a:tcPr>
                </a:tc>
                <a:tc>
                  <a:txBody>
                    <a:bodyPr wrap="square"/>
                    <a:lstStyle/>
                    <a:p>
                      <a:pPr algn="r">
                        <a:spcBef>
                          <a:spcPts val="0"/>
                        </a:spcBef>
                        <a:spcAft>
                          <a:spcPts val="0"/>
                        </a:spcAft>
                      </a:pPr>
                      <a:r>
                        <a:rPr lang="tr-TR" sz="1900" b="1" i="0">
                          <a:solidFill>
                            <a:srgbClr val="262626"/>
                          </a:solidFill>
                          <a:latin typeface="Calibri"/>
                        </a:rPr>
                        <a:t>27.280</a:t>
                      </a:r>
                    </a:p>
                  </a:txBody>
                  <a:tcPr marL="54864" marR="54864" marT="18288" marB="18288" anchor="ctr">
                    <a:solidFill>
                      <a:srgbClr val="F0F0F0"/>
                    </a:solidFill>
                  </a:tcPr>
                </a:tc>
                <a:tc>
                  <a:txBody>
                    <a:bodyPr wrap="square"/>
                    <a:lstStyle/>
                    <a:p>
                      <a:pPr algn="r">
                        <a:spcBef>
                          <a:spcPts val="0"/>
                        </a:spcBef>
                        <a:spcAft>
                          <a:spcPts val="0"/>
                        </a:spcAft>
                      </a:pPr>
                      <a:r>
                        <a:rPr lang="tr-TR" sz="1900" b="1" i="0">
                          <a:solidFill>
                            <a:srgbClr val="262626"/>
                          </a:solidFill>
                          <a:latin typeface="Calibri"/>
                        </a:rPr>
                        <a:t>6.182</a:t>
                      </a:r>
                    </a:p>
                  </a:txBody>
                  <a:tcPr marL="54864" marR="54864" marT="18288" marB="18288" anchor="ctr">
                    <a:solidFill>
                      <a:srgbClr val="F0F0F0"/>
                    </a:solidFill>
                  </a:tcPr>
                </a:tc>
                <a:tc>
                  <a:txBody>
                    <a:bodyPr wrap="square"/>
                    <a:lstStyle/>
                    <a:p>
                      <a:pPr algn="r">
                        <a:spcBef>
                          <a:spcPts val="0"/>
                        </a:spcBef>
                        <a:spcAft>
                          <a:spcPts val="0"/>
                        </a:spcAft>
                      </a:pPr>
                      <a:r>
                        <a:rPr lang="tr-TR" sz="1900" b="1" i="0">
                          <a:solidFill>
                            <a:srgbClr val="262626"/>
                          </a:solidFill>
                          <a:latin typeface="Calibri"/>
                        </a:rPr>
                        <a:t>33.462</a:t>
                      </a:r>
                    </a:p>
                  </a:txBody>
                  <a:tcPr marL="54864" marR="54864" marT="18288" marB="18288" anchor="ctr">
                    <a:solidFill>
                      <a:srgbClr val="F0F0F0"/>
                    </a:solidFill>
                  </a:tcPr>
                </a:tc>
              </a:tr>
            </a:tbl>
          </a:graphicData>
        </a:graphic>
      </p:graphicFrame>
      <p:sp>
        <p:nvSpPr>
          <p:cNvPr id="11" name="TextBox 10"/>
          <p:cNvSpPr txBox="1"/>
          <p:nvPr/>
        </p:nvSpPr>
        <p:spPr>
          <a:xfrm>
            <a:off x="502920" y="5989320"/>
            <a:ext cx="11185855" cy="274320"/>
          </a:xfrm>
          <a:prstGeom prst="rect">
            <a:avLst/>
          </a:prstGeom>
          <a:noFill/>
        </p:spPr>
        <p:txBody>
          <a:bodyPr wrap="square" anchor="t" lIns="73152" rIns="73152" tIns="36576" bIns="36576">
            <a:noAutofit/>
          </a:bodyPr>
          <a:lstStyle/>
          <a:p>
            <a:pPr algn="r">
              <a:spcBef>
                <a:spcPts val="0"/>
              </a:spcBef>
              <a:spcAft>
                <a:spcPts val="0"/>
              </a:spcAft>
            </a:pPr>
            <a:r>
              <a:rPr lang="tr-TR" sz="1100" b="0" i="0">
                <a:solidFill>
                  <a:srgbClr val="767676"/>
                </a:solidFill>
                <a:latin typeface="Calibri"/>
              </a:rPr>
              <a:t>Tablo: Ders kitabı s. 23 (değerler birebir)</a:t>
            </a:r>
          </a:p>
        </p:txBody>
      </p:sp>
      <p:sp>
        <p:nvSpPr>
          <p:cNvPr id="12" name="TextBox 1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13" name="Rounded Rectangle 1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23</a:t>
            </a:r>
          </a:p>
        </p:txBody>
      </p:sp>
      <p:sp>
        <p:nvSpPr>
          <p:cNvPr id="14" name="TextBox 1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64 / 129</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800" b="1" i="0">
                <a:solidFill>
                  <a:srgbClr val="FFFFFF"/>
                </a:solidFill>
                <a:latin typeface="Calibri"/>
              </a:rPr>
              <a:t>Uzman 4: Etkilenen Nüfus ve Durum Tespiti</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UZMAN KARTI 4</a:t>
            </a:r>
          </a:p>
        </p:txBody>
      </p:sp>
      <p:pic>
        <p:nvPicPr>
          <p:cNvPr id="6" name="Picture 5" descr="bozkurt_nufus_s23.jpg"/>
          <p:cNvPicPr>
            <a:picLocks noChangeAspect="1"/>
          </p:cNvPicPr>
          <p:nvPr/>
        </p:nvPicPr>
        <p:blipFill>
          <a:blip r:embed="rId3"/>
          <a:srcRect t="88" b="88"/>
          <a:stretch>
            <a:fillRect/>
          </a:stretch>
        </p:blipFill>
        <p:spPr>
          <a:xfrm>
            <a:off x="502920" y="1216152"/>
            <a:ext cx="3246120" cy="2020824"/>
          </a:xfrm>
          <a:prstGeom prst="rect">
            <a:avLst/>
          </a:prstGeom>
          <a:ln w="9525">
            <a:solidFill>
              <a:srgbClr val="D9D9D9"/>
            </a:solidFill>
          </a:ln>
        </p:spPr>
      </p:pic>
      <p:sp>
        <p:nvSpPr>
          <p:cNvPr id="7" name="Rounded Rectangle 6"/>
          <p:cNvSpPr/>
          <p:nvPr/>
        </p:nvSpPr>
        <p:spPr>
          <a:xfrm>
            <a:off x="3931920" y="1216152"/>
            <a:ext cx="7756855" cy="2020824"/>
          </a:xfrm>
          <a:prstGeom prst="roundRect">
            <a:avLst>
              <a:gd name="adj" fmla="val 8000"/>
            </a:avLst>
          </a:prstGeom>
          <a:solidFill>
            <a:srgbClr val="F0F0F0"/>
          </a:solidFill>
          <a:ln>
            <a:noFill/>
          </a:ln>
          <a:effectLst/>
        </p:spPr>
        <p:txBody>
          <a:bodyPr rtlCol="0" anchor="ctr"/>
          <a:lstStyle/>
          <a:p/>
        </p:txBody>
      </p:sp>
      <p:sp>
        <p:nvSpPr>
          <p:cNvPr id="8" name="Rectangle 7"/>
          <p:cNvSpPr/>
          <p:nvPr/>
        </p:nvSpPr>
        <p:spPr>
          <a:xfrm>
            <a:off x="3931920" y="1216152"/>
            <a:ext cx="118872" cy="2020824"/>
          </a:xfrm>
          <a:prstGeom prst="rect">
            <a:avLst/>
          </a:prstGeom>
          <a:solidFill>
            <a:srgbClr val="D3373A"/>
          </a:solidFill>
          <a:ln>
            <a:noFill/>
          </a:ln>
          <a:effectLst/>
        </p:spPr>
        <p:txBody>
          <a:bodyPr rtlCol="0" anchor="ctr"/>
          <a:lstStyle/>
          <a:p/>
        </p:txBody>
      </p:sp>
      <p:sp>
        <p:nvSpPr>
          <p:cNvPr id="9" name="TextBox 8"/>
          <p:cNvSpPr txBox="1"/>
          <p:nvPr/>
        </p:nvSpPr>
        <p:spPr>
          <a:xfrm>
            <a:off x="4206240" y="1216152"/>
            <a:ext cx="7345375" cy="2020824"/>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T.C. İçişleri Bakanlığı Afet ve Acil Durum Yönetimi Başkanlığı (AFAD) Basın ve Halkla İlişkiler Müşavirliği tarafından 21.08.2021 tarihinde yapılan basın bildirisine göre yaşanan sel afetinde 82 vatandaşımız (71’i Kastamonu, 10’u Sinop, 1’i Bartın) hayatını kaybetmiştir. Kastamonu’da 10, Sinop’ta 6 kişi olmak üzere toplam kayıp ihbarı sayısı 16’dır.</a:t>
            </a:r>
          </a:p>
        </p:txBody>
      </p:sp>
      <p:sp>
        <p:nvSpPr>
          <p:cNvPr id="10" name="Rounded Rectangle 9"/>
          <p:cNvSpPr/>
          <p:nvPr/>
        </p:nvSpPr>
        <p:spPr>
          <a:xfrm>
            <a:off x="502920" y="3383280"/>
            <a:ext cx="11185855" cy="2862072"/>
          </a:xfrm>
          <a:prstGeom prst="roundRect">
            <a:avLst>
              <a:gd name="adj" fmla="val 5000"/>
            </a:avLst>
          </a:prstGeom>
          <a:solidFill>
            <a:srgbClr val="F0F0F0"/>
          </a:solidFill>
          <a:ln>
            <a:noFill/>
          </a:ln>
          <a:effectLst/>
        </p:spPr>
        <p:txBody>
          <a:bodyPr rtlCol="0" anchor="ctr"/>
          <a:lstStyle/>
          <a:p/>
        </p:txBody>
      </p:sp>
      <p:sp>
        <p:nvSpPr>
          <p:cNvPr id="11" name="Rounded Rectangle 10"/>
          <p:cNvSpPr/>
          <p:nvPr/>
        </p:nvSpPr>
        <p:spPr>
          <a:xfrm>
            <a:off x="502920" y="3383280"/>
            <a:ext cx="11185855" cy="530352"/>
          </a:xfrm>
          <a:prstGeom prst="roundRect">
            <a:avLst>
              <a:gd name="adj" fmla="val 25000"/>
            </a:avLst>
          </a:prstGeom>
          <a:solidFill>
            <a:srgbClr val="4F4F4F"/>
          </a:solidFill>
          <a:ln>
            <a:noFill/>
          </a:ln>
          <a:effectLst/>
        </p:spPr>
        <p:txBody>
          <a:bodyPr rtlCol="0" anchor="ctr"/>
          <a:lstStyle/>
          <a:p/>
        </p:txBody>
      </p:sp>
      <p:sp>
        <p:nvSpPr>
          <p:cNvPr id="12" name="Rectangle 11"/>
          <p:cNvSpPr/>
          <p:nvPr/>
        </p:nvSpPr>
        <p:spPr>
          <a:xfrm>
            <a:off x="502920" y="3648456"/>
            <a:ext cx="11185855" cy="265176"/>
          </a:xfrm>
          <a:prstGeom prst="rect">
            <a:avLst/>
          </a:prstGeom>
          <a:solidFill>
            <a:srgbClr val="4F4F4F"/>
          </a:solidFill>
          <a:ln>
            <a:noFill/>
          </a:ln>
          <a:effectLst/>
        </p:spPr>
        <p:txBody>
          <a:bodyPr rtlCol="0" anchor="ctr"/>
          <a:lstStyle/>
          <a:p/>
        </p:txBody>
      </p:sp>
      <p:sp>
        <p:nvSpPr>
          <p:cNvPr id="13" name="TextBox 12"/>
          <p:cNvSpPr txBox="1"/>
          <p:nvPr/>
        </p:nvSpPr>
        <p:spPr>
          <a:xfrm>
            <a:off x="594360" y="3383280"/>
            <a:ext cx="11002975" cy="530352"/>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Durum Tespiti</a:t>
            </a:r>
          </a:p>
        </p:txBody>
      </p:sp>
      <p:sp>
        <p:nvSpPr>
          <p:cNvPr id="14" name="TextBox 13"/>
          <p:cNvSpPr txBox="1"/>
          <p:nvPr/>
        </p:nvSpPr>
        <p:spPr>
          <a:xfrm>
            <a:off x="612648" y="3986784"/>
            <a:ext cx="10966399" cy="2185416"/>
          </a:xfrm>
          <a:prstGeom prst="rect">
            <a:avLst/>
          </a:prstGeom>
          <a:noFill/>
        </p:spPr>
        <p:txBody>
          <a:bodyPr wrap="square" anchor="t" lIns="73152" rIns="73152" tIns="36576" bIns="36576">
            <a:noAutofit/>
          </a:bodyPr>
          <a:lstStyle/>
          <a:p>
            <a:pPr algn="l">
              <a:spcBef>
                <a:spcPts val="0"/>
              </a:spcBef>
              <a:spcAft>
                <a:spcPts val="0"/>
              </a:spcAft>
            </a:pPr>
            <a:r>
              <a:rPr lang="tr-TR" sz="2000" b="0" i="0">
                <a:solidFill>
                  <a:srgbClr val="262626"/>
                </a:solidFill>
                <a:latin typeface="Calibri"/>
              </a:rPr>
              <a:t>Yapılan incelemeler, 11 Ağustos 2021 tarihinde meydana gelen sel afetinin can ve mal kayıplarına yol açtığını ortaya koymuştur. Kayıpların yaşanmasında ilçeye düşen yağış miktarının fazlalığı öncelikli sebeptir. Bununla birlikte Ezine Çayı yatağının insanlar tarafından daraltılması ve yerleşim alanlarının vadi tabanına kurulması suyun vadiden çıkıp etrafa yayılmasına neden olmuştur. Ayrıca çevredeki depolarda bulunan tomrukların selin etkisiyle akıntıya kapılıp su kanallarını tıkaması selin yıkıcı etkisini artırmıştır. Ezine Çayı üzerindeki köprülerin alçak olması da bu etkinin artmasında rol oynamıştır.</a:t>
            </a:r>
          </a:p>
        </p:txBody>
      </p:sp>
      <p:sp>
        <p:nvSpPr>
          <p:cNvPr id="15" name="TextBox 1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16" name="Rounded Rectangle 1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23</a:t>
            </a:r>
          </a:p>
        </p:txBody>
      </p:sp>
      <p:sp>
        <p:nvSpPr>
          <p:cNvPr id="17" name="TextBox 1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65 / 129</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T tablosu: doğal koşullar ve beşerî faaliyetler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GRUP</a:t>
            </a:r>
          </a:p>
        </p:txBody>
      </p:sp>
      <p:sp>
        <p:nvSpPr>
          <p:cNvPr id="6" name="TextBox 5"/>
          <p:cNvSpPr txBox="1"/>
          <p:nvPr/>
        </p:nvSpPr>
        <p:spPr>
          <a:xfrm>
            <a:off x="502920" y="1261872"/>
            <a:ext cx="11185855" cy="548640"/>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Uzmanlar anlatırken yazıcı grubun bulduklarını T tablosuna yazar.</a:t>
            </a:r>
          </a:p>
        </p:txBody>
      </p:sp>
      <p:sp>
        <p:nvSpPr>
          <p:cNvPr id="7" name="Rounded Rectangle 6"/>
          <p:cNvSpPr/>
          <p:nvPr/>
        </p:nvSpPr>
        <p:spPr>
          <a:xfrm>
            <a:off x="502920" y="1901952"/>
            <a:ext cx="5501487" cy="4389120"/>
          </a:xfrm>
          <a:prstGeom prst="roundRect">
            <a:avLst>
              <a:gd name="adj" fmla="val 5000"/>
            </a:avLst>
          </a:prstGeom>
          <a:solidFill>
            <a:srgbClr val="FFFFFF"/>
          </a:solidFill>
          <a:ln>
            <a:noFill/>
          </a:ln>
          <a:effectLst/>
        </p:spPr>
        <p:txBody>
          <a:bodyPr rtlCol="0" anchor="ctr"/>
          <a:lstStyle/>
          <a:p/>
        </p:txBody>
      </p:sp>
      <p:sp>
        <p:nvSpPr>
          <p:cNvPr id="8" name="Rounded Rectangle 7"/>
          <p:cNvSpPr/>
          <p:nvPr/>
        </p:nvSpPr>
        <p:spPr>
          <a:xfrm>
            <a:off x="502920" y="1901952"/>
            <a:ext cx="5501487" cy="685800"/>
          </a:xfrm>
          <a:prstGeom prst="roundRect">
            <a:avLst>
              <a:gd name="adj" fmla="val 25000"/>
            </a:avLst>
          </a:prstGeom>
          <a:solidFill>
            <a:srgbClr val="2C6696"/>
          </a:solidFill>
          <a:ln>
            <a:noFill/>
          </a:ln>
          <a:effectLst/>
        </p:spPr>
        <p:txBody>
          <a:bodyPr rtlCol="0" anchor="ctr"/>
          <a:lstStyle/>
          <a:p/>
        </p:txBody>
      </p:sp>
      <p:sp>
        <p:nvSpPr>
          <p:cNvPr id="9" name="Rectangle 8"/>
          <p:cNvSpPr/>
          <p:nvPr/>
        </p:nvSpPr>
        <p:spPr>
          <a:xfrm>
            <a:off x="502920" y="2244852"/>
            <a:ext cx="5501487" cy="342900"/>
          </a:xfrm>
          <a:prstGeom prst="rect">
            <a:avLst/>
          </a:prstGeom>
          <a:solidFill>
            <a:srgbClr val="2C6696"/>
          </a:solidFill>
          <a:ln>
            <a:noFill/>
          </a:ln>
          <a:effectLst/>
        </p:spPr>
        <p:txBody>
          <a:bodyPr rtlCol="0" anchor="ctr"/>
          <a:lstStyle/>
          <a:p/>
        </p:txBody>
      </p:sp>
      <p:sp>
        <p:nvSpPr>
          <p:cNvPr id="10" name="TextBox 9"/>
          <p:cNvSpPr txBox="1"/>
          <p:nvPr/>
        </p:nvSpPr>
        <p:spPr>
          <a:xfrm>
            <a:off x="594360" y="1901952"/>
            <a:ext cx="5318607" cy="685800"/>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Doğal koşullar</a:t>
            </a:r>
          </a:p>
        </p:txBody>
      </p:sp>
      <p:sp>
        <p:nvSpPr>
          <p:cNvPr id="11" name="Rounded Rectangle 10"/>
          <p:cNvSpPr/>
          <p:nvPr/>
        </p:nvSpPr>
        <p:spPr>
          <a:xfrm>
            <a:off x="502920" y="1901952"/>
            <a:ext cx="5501487" cy="4389120"/>
          </a:xfrm>
          <a:prstGeom prst="roundRect">
            <a:avLst>
              <a:gd name="adj" fmla="val 5000"/>
            </a:avLst>
          </a:prstGeom>
          <a:noFill/>
          <a:ln w="12700">
            <a:solidFill>
              <a:srgbClr val="D9D9D9"/>
            </a:solidFill>
          </a:ln>
          <a:effectLst/>
        </p:spPr>
        <p:txBody>
          <a:bodyPr rtlCol="0" anchor="ctr"/>
          <a:lstStyle/>
          <a:p/>
        </p:txBody>
      </p:sp>
      <p:cxnSp>
        <p:nvCxnSpPr>
          <p:cNvPr id="12" name="Connector 11"/>
          <p:cNvCxnSpPr/>
          <p:nvPr/>
        </p:nvCxnSpPr>
        <p:spPr>
          <a:xfrm>
            <a:off x="685800" y="3204972"/>
            <a:ext cx="5135727" cy="0"/>
          </a:xfrm>
          <a:prstGeom prst="line">
            <a:avLst/>
          </a:prstGeom>
          <a:ln w="12700">
            <a:solidFill>
              <a:srgbClr val="D9D9D9"/>
            </a:solidFill>
            <a:prstDash val="dash"/>
          </a:ln>
        </p:spPr>
      </p:cxnSp>
      <p:cxnSp>
        <p:nvCxnSpPr>
          <p:cNvPr id="13" name="Connector 12"/>
          <p:cNvCxnSpPr/>
          <p:nvPr/>
        </p:nvCxnSpPr>
        <p:spPr>
          <a:xfrm>
            <a:off x="685800" y="3822192"/>
            <a:ext cx="5135727" cy="0"/>
          </a:xfrm>
          <a:prstGeom prst="line">
            <a:avLst/>
          </a:prstGeom>
          <a:ln w="12700">
            <a:solidFill>
              <a:srgbClr val="D9D9D9"/>
            </a:solidFill>
            <a:prstDash val="dash"/>
          </a:ln>
        </p:spPr>
      </p:cxnSp>
      <p:cxnSp>
        <p:nvCxnSpPr>
          <p:cNvPr id="14" name="Connector 13"/>
          <p:cNvCxnSpPr/>
          <p:nvPr/>
        </p:nvCxnSpPr>
        <p:spPr>
          <a:xfrm>
            <a:off x="685800" y="4439412"/>
            <a:ext cx="5135727" cy="0"/>
          </a:xfrm>
          <a:prstGeom prst="line">
            <a:avLst/>
          </a:prstGeom>
          <a:ln w="12700">
            <a:solidFill>
              <a:srgbClr val="D9D9D9"/>
            </a:solidFill>
            <a:prstDash val="dash"/>
          </a:ln>
        </p:spPr>
      </p:cxnSp>
      <p:cxnSp>
        <p:nvCxnSpPr>
          <p:cNvPr id="15" name="Connector 14"/>
          <p:cNvCxnSpPr/>
          <p:nvPr/>
        </p:nvCxnSpPr>
        <p:spPr>
          <a:xfrm>
            <a:off x="685800" y="5056632"/>
            <a:ext cx="5135727" cy="0"/>
          </a:xfrm>
          <a:prstGeom prst="line">
            <a:avLst/>
          </a:prstGeom>
          <a:ln w="12700">
            <a:solidFill>
              <a:srgbClr val="D9D9D9"/>
            </a:solidFill>
            <a:prstDash val="dash"/>
          </a:ln>
        </p:spPr>
      </p:cxnSp>
      <p:cxnSp>
        <p:nvCxnSpPr>
          <p:cNvPr id="16" name="Connector 15"/>
          <p:cNvCxnSpPr/>
          <p:nvPr/>
        </p:nvCxnSpPr>
        <p:spPr>
          <a:xfrm>
            <a:off x="685800" y="5673852"/>
            <a:ext cx="5135727" cy="0"/>
          </a:xfrm>
          <a:prstGeom prst="line">
            <a:avLst/>
          </a:prstGeom>
          <a:ln w="12700">
            <a:solidFill>
              <a:srgbClr val="D9D9D9"/>
            </a:solidFill>
            <a:prstDash val="dash"/>
          </a:ln>
        </p:spPr>
      </p:cxnSp>
      <p:sp>
        <p:nvSpPr>
          <p:cNvPr id="17" name="Rounded Rectangle 16"/>
          <p:cNvSpPr/>
          <p:nvPr/>
        </p:nvSpPr>
        <p:spPr>
          <a:xfrm>
            <a:off x="6187287" y="1901952"/>
            <a:ext cx="5501487" cy="4389120"/>
          </a:xfrm>
          <a:prstGeom prst="roundRect">
            <a:avLst>
              <a:gd name="adj" fmla="val 5000"/>
            </a:avLst>
          </a:prstGeom>
          <a:solidFill>
            <a:srgbClr val="FFFFFF"/>
          </a:solidFill>
          <a:ln>
            <a:noFill/>
          </a:ln>
          <a:effectLst/>
        </p:spPr>
        <p:txBody>
          <a:bodyPr rtlCol="0" anchor="ctr"/>
          <a:lstStyle/>
          <a:p/>
        </p:txBody>
      </p:sp>
      <p:sp>
        <p:nvSpPr>
          <p:cNvPr id="18" name="Rounded Rectangle 17"/>
          <p:cNvSpPr/>
          <p:nvPr/>
        </p:nvSpPr>
        <p:spPr>
          <a:xfrm>
            <a:off x="6187287" y="1901952"/>
            <a:ext cx="5501487" cy="685800"/>
          </a:xfrm>
          <a:prstGeom prst="roundRect">
            <a:avLst>
              <a:gd name="adj" fmla="val 25000"/>
            </a:avLst>
          </a:prstGeom>
          <a:solidFill>
            <a:srgbClr val="D3373A"/>
          </a:solidFill>
          <a:ln>
            <a:noFill/>
          </a:ln>
          <a:effectLst/>
        </p:spPr>
        <p:txBody>
          <a:bodyPr rtlCol="0" anchor="ctr"/>
          <a:lstStyle/>
          <a:p/>
        </p:txBody>
      </p:sp>
      <p:sp>
        <p:nvSpPr>
          <p:cNvPr id="19" name="Rectangle 18"/>
          <p:cNvSpPr/>
          <p:nvPr/>
        </p:nvSpPr>
        <p:spPr>
          <a:xfrm>
            <a:off x="6187287" y="2244852"/>
            <a:ext cx="5501487" cy="342900"/>
          </a:xfrm>
          <a:prstGeom prst="rect">
            <a:avLst/>
          </a:prstGeom>
          <a:solidFill>
            <a:srgbClr val="D3373A"/>
          </a:solidFill>
          <a:ln>
            <a:noFill/>
          </a:ln>
          <a:effectLst/>
        </p:spPr>
        <p:txBody>
          <a:bodyPr rtlCol="0" anchor="ctr"/>
          <a:lstStyle/>
          <a:p/>
        </p:txBody>
      </p:sp>
      <p:sp>
        <p:nvSpPr>
          <p:cNvPr id="20" name="TextBox 19"/>
          <p:cNvSpPr txBox="1"/>
          <p:nvPr/>
        </p:nvSpPr>
        <p:spPr>
          <a:xfrm>
            <a:off x="6278727" y="1901952"/>
            <a:ext cx="5318607" cy="685800"/>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Beşerî faaliyetler</a:t>
            </a:r>
          </a:p>
        </p:txBody>
      </p:sp>
      <p:sp>
        <p:nvSpPr>
          <p:cNvPr id="21" name="Rounded Rectangle 20"/>
          <p:cNvSpPr/>
          <p:nvPr/>
        </p:nvSpPr>
        <p:spPr>
          <a:xfrm>
            <a:off x="6187287" y="1901952"/>
            <a:ext cx="5501487" cy="4389120"/>
          </a:xfrm>
          <a:prstGeom prst="roundRect">
            <a:avLst>
              <a:gd name="adj" fmla="val 5000"/>
            </a:avLst>
          </a:prstGeom>
          <a:noFill/>
          <a:ln w="12700">
            <a:solidFill>
              <a:srgbClr val="D9D9D9"/>
            </a:solidFill>
          </a:ln>
          <a:effectLst/>
        </p:spPr>
        <p:txBody>
          <a:bodyPr rtlCol="0" anchor="ctr"/>
          <a:lstStyle/>
          <a:p/>
        </p:txBody>
      </p:sp>
      <p:cxnSp>
        <p:nvCxnSpPr>
          <p:cNvPr id="22" name="Connector 21"/>
          <p:cNvCxnSpPr/>
          <p:nvPr/>
        </p:nvCxnSpPr>
        <p:spPr>
          <a:xfrm>
            <a:off x="6370167" y="3204972"/>
            <a:ext cx="5135727" cy="0"/>
          </a:xfrm>
          <a:prstGeom prst="line">
            <a:avLst/>
          </a:prstGeom>
          <a:ln w="12700">
            <a:solidFill>
              <a:srgbClr val="D9D9D9"/>
            </a:solidFill>
            <a:prstDash val="dash"/>
          </a:ln>
        </p:spPr>
      </p:cxnSp>
      <p:cxnSp>
        <p:nvCxnSpPr>
          <p:cNvPr id="23" name="Connector 22"/>
          <p:cNvCxnSpPr/>
          <p:nvPr/>
        </p:nvCxnSpPr>
        <p:spPr>
          <a:xfrm>
            <a:off x="6370167" y="3822192"/>
            <a:ext cx="5135727" cy="0"/>
          </a:xfrm>
          <a:prstGeom prst="line">
            <a:avLst/>
          </a:prstGeom>
          <a:ln w="12700">
            <a:solidFill>
              <a:srgbClr val="D9D9D9"/>
            </a:solidFill>
            <a:prstDash val="dash"/>
          </a:ln>
        </p:spPr>
      </p:cxnSp>
      <p:cxnSp>
        <p:nvCxnSpPr>
          <p:cNvPr id="24" name="Connector 23"/>
          <p:cNvCxnSpPr/>
          <p:nvPr/>
        </p:nvCxnSpPr>
        <p:spPr>
          <a:xfrm>
            <a:off x="6370167" y="4439412"/>
            <a:ext cx="5135727" cy="0"/>
          </a:xfrm>
          <a:prstGeom prst="line">
            <a:avLst/>
          </a:prstGeom>
          <a:ln w="12700">
            <a:solidFill>
              <a:srgbClr val="D9D9D9"/>
            </a:solidFill>
            <a:prstDash val="dash"/>
          </a:ln>
        </p:spPr>
      </p:cxnSp>
      <p:cxnSp>
        <p:nvCxnSpPr>
          <p:cNvPr id="25" name="Connector 24"/>
          <p:cNvCxnSpPr/>
          <p:nvPr/>
        </p:nvCxnSpPr>
        <p:spPr>
          <a:xfrm>
            <a:off x="6370167" y="5056632"/>
            <a:ext cx="5135727" cy="0"/>
          </a:xfrm>
          <a:prstGeom prst="line">
            <a:avLst/>
          </a:prstGeom>
          <a:ln w="12700">
            <a:solidFill>
              <a:srgbClr val="D9D9D9"/>
            </a:solidFill>
            <a:prstDash val="dash"/>
          </a:ln>
        </p:spPr>
      </p:cxnSp>
      <p:cxnSp>
        <p:nvCxnSpPr>
          <p:cNvPr id="26" name="Connector 25"/>
          <p:cNvCxnSpPr/>
          <p:nvPr/>
        </p:nvCxnSpPr>
        <p:spPr>
          <a:xfrm>
            <a:off x="6370167" y="5673852"/>
            <a:ext cx="5135727" cy="0"/>
          </a:xfrm>
          <a:prstGeom prst="line">
            <a:avLst/>
          </a:prstGeom>
          <a:ln w="12700">
            <a:solidFill>
              <a:srgbClr val="D9D9D9"/>
            </a:solidFill>
            <a:prstDash val="dash"/>
          </a:ln>
        </p:spPr>
      </p:cxnSp>
      <p:sp>
        <p:nvSpPr>
          <p:cNvPr id="27" name="TextBox 2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28" name="Rounded Rectangle 2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22-23</a:t>
            </a:r>
          </a:p>
        </p:txBody>
      </p:sp>
      <p:sp>
        <p:nvSpPr>
          <p:cNvPr id="29" name="TextBox 2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66 / 129</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Değerlendirme: tartışalım</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ETKİNLİK · 12 dk</a:t>
            </a:r>
          </a:p>
        </p:txBody>
      </p:sp>
      <p:sp>
        <p:nvSpPr>
          <p:cNvPr id="6" name="TextBox 5"/>
          <p:cNvSpPr txBox="1"/>
          <p:nvPr/>
        </p:nvSpPr>
        <p:spPr>
          <a:xfrm>
            <a:off x="502920" y="1170432"/>
            <a:ext cx="11185855" cy="685800"/>
          </a:xfrm>
          <a:prstGeom prst="rect">
            <a:avLst/>
          </a:prstGeom>
          <a:noFill/>
        </p:spPr>
        <p:txBody>
          <a:bodyPr wrap="square" anchor="ctr" lIns="73152" rIns="73152" tIns="36576" bIns="36576">
            <a:noAutofit/>
          </a:bodyPr>
          <a:lstStyle/>
          <a:p>
            <a:pPr algn="l">
              <a:spcBef>
                <a:spcPts val="0"/>
              </a:spcBef>
              <a:spcAft>
                <a:spcPts val="0"/>
              </a:spcAft>
            </a:pPr>
            <a:r>
              <a:rPr lang="tr-TR" sz="1950" b="0" i="1">
                <a:solidFill>
                  <a:srgbClr val="262626"/>
                </a:solidFill>
                <a:latin typeface="Calibri"/>
              </a:rPr>
              <a:t>Süreç sonunda aşağıdaki sorular hakkındaki görüşlerinizi karşılıklı saygı çerçevesinde arkadaşlarınızla tartışınız.</a:t>
            </a:r>
          </a:p>
        </p:txBody>
      </p:sp>
      <p:sp>
        <p:nvSpPr>
          <p:cNvPr id="7" name="Rounded Rectangle 6"/>
          <p:cNvSpPr/>
          <p:nvPr/>
        </p:nvSpPr>
        <p:spPr>
          <a:xfrm>
            <a:off x="502920" y="1920240"/>
            <a:ext cx="11185855" cy="786384"/>
          </a:xfrm>
          <a:prstGeom prst="roundRect">
            <a:avLst>
              <a:gd name="adj" fmla="val 15000"/>
            </a:avLst>
          </a:prstGeom>
          <a:solidFill>
            <a:srgbClr val="F0F0F0"/>
          </a:solidFill>
          <a:ln>
            <a:noFill/>
          </a:ln>
          <a:effectLst/>
        </p:spPr>
        <p:txBody>
          <a:bodyPr rtlCol="0" anchor="ctr"/>
          <a:lstStyle/>
          <a:p/>
        </p:txBody>
      </p:sp>
      <p:sp>
        <p:nvSpPr>
          <p:cNvPr id="8" name="Oval 7"/>
          <p:cNvSpPr/>
          <p:nvPr/>
        </p:nvSpPr>
        <p:spPr>
          <a:xfrm>
            <a:off x="612648" y="2039112"/>
            <a:ext cx="548640" cy="54864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1</a:t>
            </a:r>
          </a:p>
        </p:txBody>
      </p:sp>
      <p:sp>
        <p:nvSpPr>
          <p:cNvPr id="9" name="TextBox 8"/>
          <p:cNvSpPr txBox="1"/>
          <p:nvPr/>
        </p:nvSpPr>
        <p:spPr>
          <a:xfrm>
            <a:off x="1280160" y="1920240"/>
            <a:ext cx="8259775" cy="786384"/>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Bozkurt ilçesinde sel afetinin yaşanmasında etkili olan doğal koşullar ile beşerî faaliyetler nelerdir?</a:t>
            </a:r>
          </a:p>
        </p:txBody>
      </p:sp>
      <p:sp>
        <p:nvSpPr>
          <p:cNvPr id="10" name="Rounded Rectangle 9"/>
          <p:cNvSpPr/>
          <p:nvPr/>
        </p:nvSpPr>
        <p:spPr>
          <a:xfrm>
            <a:off x="9631375" y="2084832"/>
            <a:ext cx="1920240" cy="457200"/>
          </a:xfrm>
          <a:prstGeom prst="roundRect">
            <a:avLst>
              <a:gd name="adj" fmla="val 50000"/>
            </a:avLst>
          </a:prstGeom>
          <a:solidFill>
            <a:srgbClr val="FFFFFF"/>
          </a:solidFill>
          <a:ln w="12700">
            <a:solidFill>
              <a:srgbClr val="FCC021"/>
            </a:solidFill>
          </a:ln>
          <a:effectLst/>
        </p:spPr>
        <p:txBody>
          <a:bodyPr rtlCol="0" anchor="ctr" wrap="square" lIns="36576" rIns="36576" tIns="73152" bIns="73152">
            <a:noAutofit/>
          </a:bodyPr>
          <a:lstStyle/>
          <a:p>
            <a:pPr algn="ctr">
              <a:spcBef>
                <a:spcPts val="0"/>
              </a:spcBef>
              <a:spcAft>
                <a:spcPts val="0"/>
              </a:spcAft>
            </a:pPr>
            <a:r>
              <a:rPr lang="tr-TR" sz="1100" b="1" i="0">
                <a:solidFill>
                  <a:srgbClr val="262626"/>
                </a:solidFill>
                <a:latin typeface="Calibri"/>
              </a:rPr>
              <a:t>Bütün gruplar</a:t>
            </a:r>
          </a:p>
        </p:txBody>
      </p:sp>
      <p:sp>
        <p:nvSpPr>
          <p:cNvPr id="11" name="Rounded Rectangle 10"/>
          <p:cNvSpPr/>
          <p:nvPr/>
        </p:nvSpPr>
        <p:spPr>
          <a:xfrm>
            <a:off x="502920" y="2798064"/>
            <a:ext cx="11185855" cy="786384"/>
          </a:xfrm>
          <a:prstGeom prst="roundRect">
            <a:avLst>
              <a:gd name="adj" fmla="val 15000"/>
            </a:avLst>
          </a:prstGeom>
          <a:solidFill>
            <a:srgbClr val="F0F0F0"/>
          </a:solidFill>
          <a:ln>
            <a:noFill/>
          </a:ln>
          <a:effectLst/>
        </p:spPr>
        <p:txBody>
          <a:bodyPr rtlCol="0" anchor="ctr"/>
          <a:lstStyle/>
          <a:p/>
        </p:txBody>
      </p:sp>
      <p:sp>
        <p:nvSpPr>
          <p:cNvPr id="12" name="Oval 11"/>
          <p:cNvSpPr/>
          <p:nvPr/>
        </p:nvSpPr>
        <p:spPr>
          <a:xfrm>
            <a:off x="612648" y="2916936"/>
            <a:ext cx="548640" cy="54864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2</a:t>
            </a:r>
          </a:p>
        </p:txBody>
      </p:sp>
      <p:sp>
        <p:nvSpPr>
          <p:cNvPr id="13" name="TextBox 12"/>
          <p:cNvSpPr txBox="1"/>
          <p:nvPr/>
        </p:nvSpPr>
        <p:spPr>
          <a:xfrm>
            <a:off x="1280160" y="2798064"/>
            <a:ext cx="8259775" cy="786384"/>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Bozkurt ilçesinde sel afetinin yaşanmasında doğal koşullar ile beşerî faaliyetler arasında nasıl bir ilişki vardır?</a:t>
            </a:r>
          </a:p>
        </p:txBody>
      </p:sp>
      <p:sp>
        <p:nvSpPr>
          <p:cNvPr id="14" name="Rounded Rectangle 13"/>
          <p:cNvSpPr/>
          <p:nvPr/>
        </p:nvSpPr>
        <p:spPr>
          <a:xfrm>
            <a:off x="9631375" y="2962656"/>
            <a:ext cx="1920240" cy="457200"/>
          </a:xfrm>
          <a:prstGeom prst="roundRect">
            <a:avLst>
              <a:gd name="adj" fmla="val 50000"/>
            </a:avLst>
          </a:prstGeom>
          <a:solidFill>
            <a:srgbClr val="FFFFFF"/>
          </a:solidFill>
          <a:ln w="12700">
            <a:solidFill>
              <a:srgbClr val="FCC021"/>
            </a:solidFill>
          </a:ln>
          <a:effectLst/>
        </p:spPr>
        <p:txBody>
          <a:bodyPr rtlCol="0" anchor="ctr" wrap="square" lIns="36576" rIns="36576" tIns="73152" bIns="73152">
            <a:noAutofit/>
          </a:bodyPr>
          <a:lstStyle/>
          <a:p>
            <a:pPr algn="ctr">
              <a:spcBef>
                <a:spcPts val="0"/>
              </a:spcBef>
              <a:spcAft>
                <a:spcPts val="0"/>
              </a:spcAft>
            </a:pPr>
            <a:r>
              <a:rPr lang="tr-TR" sz="1100" b="1" i="0">
                <a:solidFill>
                  <a:srgbClr val="262626"/>
                </a:solidFill>
                <a:latin typeface="Calibri"/>
              </a:rPr>
              <a:t>Bütün gruplar</a:t>
            </a:r>
          </a:p>
        </p:txBody>
      </p:sp>
      <p:sp>
        <p:nvSpPr>
          <p:cNvPr id="15" name="Rounded Rectangle 14"/>
          <p:cNvSpPr/>
          <p:nvPr/>
        </p:nvSpPr>
        <p:spPr>
          <a:xfrm>
            <a:off x="502920" y="3675888"/>
            <a:ext cx="11185855" cy="786384"/>
          </a:xfrm>
          <a:prstGeom prst="roundRect">
            <a:avLst>
              <a:gd name="adj" fmla="val 15000"/>
            </a:avLst>
          </a:prstGeom>
          <a:solidFill>
            <a:srgbClr val="F0F0F0"/>
          </a:solidFill>
          <a:ln>
            <a:noFill/>
          </a:ln>
          <a:effectLst/>
        </p:spPr>
        <p:txBody>
          <a:bodyPr rtlCol="0" anchor="ctr"/>
          <a:lstStyle/>
          <a:p/>
        </p:txBody>
      </p:sp>
      <p:sp>
        <p:nvSpPr>
          <p:cNvPr id="16" name="Oval 15"/>
          <p:cNvSpPr/>
          <p:nvPr/>
        </p:nvSpPr>
        <p:spPr>
          <a:xfrm>
            <a:off x="612648" y="3794760"/>
            <a:ext cx="548640" cy="54864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3</a:t>
            </a:r>
          </a:p>
        </p:txBody>
      </p:sp>
      <p:sp>
        <p:nvSpPr>
          <p:cNvPr id="17" name="TextBox 16"/>
          <p:cNvSpPr txBox="1"/>
          <p:nvPr/>
        </p:nvSpPr>
        <p:spPr>
          <a:xfrm>
            <a:off x="1280160" y="3675888"/>
            <a:ext cx="8259775" cy="786384"/>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Bozkurt ilçesinde benzer afetlerin yaşanmaması için coğrafi bakış açısı kapsamında nasıl bir mekânsal planlamaya ihtiyaç vardır?</a:t>
            </a:r>
          </a:p>
        </p:txBody>
      </p:sp>
      <p:sp>
        <p:nvSpPr>
          <p:cNvPr id="18" name="Rounded Rectangle 17"/>
          <p:cNvSpPr/>
          <p:nvPr/>
        </p:nvSpPr>
        <p:spPr>
          <a:xfrm>
            <a:off x="9631375" y="3840480"/>
            <a:ext cx="1920240" cy="457200"/>
          </a:xfrm>
          <a:prstGeom prst="roundRect">
            <a:avLst>
              <a:gd name="adj" fmla="val 50000"/>
            </a:avLst>
          </a:prstGeom>
          <a:solidFill>
            <a:srgbClr val="FCC021"/>
          </a:solidFill>
          <a:ln w="12700">
            <a:solidFill>
              <a:srgbClr val="FCC021"/>
            </a:solidFill>
          </a:ln>
          <a:effectLst/>
        </p:spPr>
        <p:txBody>
          <a:bodyPr rtlCol="0" anchor="ctr" wrap="square" lIns="36576" rIns="36576" tIns="73152" bIns="73152">
            <a:noAutofit/>
          </a:bodyPr>
          <a:lstStyle/>
          <a:p>
            <a:pPr algn="ctr">
              <a:spcBef>
                <a:spcPts val="0"/>
              </a:spcBef>
              <a:spcAft>
                <a:spcPts val="0"/>
              </a:spcAft>
            </a:pPr>
            <a:r>
              <a:rPr lang="tr-TR" sz="1100" b="1" i="0">
                <a:solidFill>
                  <a:srgbClr val="262626"/>
                </a:solidFill>
                <a:latin typeface="Calibri"/>
              </a:rPr>
              <a:t>1-3. gruplar</a:t>
            </a:r>
          </a:p>
        </p:txBody>
      </p:sp>
      <p:sp>
        <p:nvSpPr>
          <p:cNvPr id="19" name="Rounded Rectangle 18"/>
          <p:cNvSpPr/>
          <p:nvPr/>
        </p:nvSpPr>
        <p:spPr>
          <a:xfrm>
            <a:off x="502920" y="4553712"/>
            <a:ext cx="11185855" cy="786384"/>
          </a:xfrm>
          <a:prstGeom prst="roundRect">
            <a:avLst>
              <a:gd name="adj" fmla="val 15000"/>
            </a:avLst>
          </a:prstGeom>
          <a:solidFill>
            <a:srgbClr val="F0F0F0"/>
          </a:solidFill>
          <a:ln>
            <a:noFill/>
          </a:ln>
          <a:effectLst/>
        </p:spPr>
        <p:txBody>
          <a:bodyPr rtlCol="0" anchor="ctr"/>
          <a:lstStyle/>
          <a:p/>
        </p:txBody>
      </p:sp>
      <p:sp>
        <p:nvSpPr>
          <p:cNvPr id="20" name="Oval 19"/>
          <p:cNvSpPr/>
          <p:nvPr/>
        </p:nvSpPr>
        <p:spPr>
          <a:xfrm>
            <a:off x="612648" y="4672584"/>
            <a:ext cx="548640" cy="54864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4</a:t>
            </a:r>
          </a:p>
        </p:txBody>
      </p:sp>
      <p:sp>
        <p:nvSpPr>
          <p:cNvPr id="21" name="TextBox 20"/>
          <p:cNvSpPr txBox="1"/>
          <p:nvPr/>
        </p:nvSpPr>
        <p:spPr>
          <a:xfrm>
            <a:off x="1280160" y="4553712"/>
            <a:ext cx="8259775" cy="786384"/>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Mekânsal planlamada insanlara düşen sorumluluklar neler olabilir?</a:t>
            </a:r>
          </a:p>
        </p:txBody>
      </p:sp>
      <p:sp>
        <p:nvSpPr>
          <p:cNvPr id="22" name="Rounded Rectangle 21"/>
          <p:cNvSpPr/>
          <p:nvPr/>
        </p:nvSpPr>
        <p:spPr>
          <a:xfrm>
            <a:off x="9631375" y="4718304"/>
            <a:ext cx="1920240" cy="457200"/>
          </a:xfrm>
          <a:prstGeom prst="roundRect">
            <a:avLst>
              <a:gd name="adj" fmla="val 50000"/>
            </a:avLst>
          </a:prstGeom>
          <a:solidFill>
            <a:srgbClr val="FCC021"/>
          </a:solidFill>
          <a:ln w="12700">
            <a:solidFill>
              <a:srgbClr val="FCC021"/>
            </a:solidFill>
          </a:ln>
          <a:effectLst/>
        </p:spPr>
        <p:txBody>
          <a:bodyPr rtlCol="0" anchor="ctr" wrap="square" lIns="36576" rIns="36576" tIns="73152" bIns="73152">
            <a:noAutofit/>
          </a:bodyPr>
          <a:lstStyle/>
          <a:p>
            <a:pPr algn="ctr">
              <a:spcBef>
                <a:spcPts val="0"/>
              </a:spcBef>
              <a:spcAft>
                <a:spcPts val="0"/>
              </a:spcAft>
            </a:pPr>
            <a:r>
              <a:rPr lang="tr-TR" sz="1100" b="1" i="0">
                <a:solidFill>
                  <a:srgbClr val="262626"/>
                </a:solidFill>
                <a:latin typeface="Calibri"/>
              </a:rPr>
              <a:t>4-6. gruplar</a:t>
            </a:r>
          </a:p>
        </p:txBody>
      </p:sp>
      <p:sp>
        <p:nvSpPr>
          <p:cNvPr id="23" name="Rounded Rectangle 22"/>
          <p:cNvSpPr/>
          <p:nvPr/>
        </p:nvSpPr>
        <p:spPr>
          <a:xfrm>
            <a:off x="502920" y="5431536"/>
            <a:ext cx="11185855" cy="786384"/>
          </a:xfrm>
          <a:prstGeom prst="roundRect">
            <a:avLst>
              <a:gd name="adj" fmla="val 15000"/>
            </a:avLst>
          </a:prstGeom>
          <a:solidFill>
            <a:srgbClr val="F0F0F0"/>
          </a:solidFill>
          <a:ln>
            <a:noFill/>
          </a:ln>
          <a:effectLst/>
        </p:spPr>
        <p:txBody>
          <a:bodyPr rtlCol="0" anchor="ctr"/>
          <a:lstStyle/>
          <a:p/>
        </p:txBody>
      </p:sp>
      <p:sp>
        <p:nvSpPr>
          <p:cNvPr id="24" name="Oval 23"/>
          <p:cNvSpPr/>
          <p:nvPr/>
        </p:nvSpPr>
        <p:spPr>
          <a:xfrm>
            <a:off x="612648" y="5550408"/>
            <a:ext cx="548640" cy="54864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5</a:t>
            </a:r>
          </a:p>
        </p:txBody>
      </p:sp>
      <p:sp>
        <p:nvSpPr>
          <p:cNvPr id="25" name="TextBox 24"/>
          <p:cNvSpPr txBox="1"/>
          <p:nvPr/>
        </p:nvSpPr>
        <p:spPr>
          <a:xfrm>
            <a:off x="1280160" y="5431536"/>
            <a:ext cx="8259775" cy="786384"/>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Mekânsal planlama, ülke kaynaklarının daha etkin kullanılmasında nasıl bir öneme sahiptir?</a:t>
            </a:r>
          </a:p>
        </p:txBody>
      </p:sp>
      <p:sp>
        <p:nvSpPr>
          <p:cNvPr id="26" name="Rounded Rectangle 25"/>
          <p:cNvSpPr/>
          <p:nvPr/>
        </p:nvSpPr>
        <p:spPr>
          <a:xfrm>
            <a:off x="9631375" y="5596128"/>
            <a:ext cx="1920240" cy="457200"/>
          </a:xfrm>
          <a:prstGeom prst="roundRect">
            <a:avLst>
              <a:gd name="adj" fmla="val 50000"/>
            </a:avLst>
          </a:prstGeom>
          <a:solidFill>
            <a:srgbClr val="FCC021"/>
          </a:solidFill>
          <a:ln w="12700">
            <a:solidFill>
              <a:srgbClr val="FCC021"/>
            </a:solidFill>
          </a:ln>
          <a:effectLst/>
        </p:spPr>
        <p:txBody>
          <a:bodyPr rtlCol="0" anchor="ctr" wrap="square" lIns="36576" rIns="36576" tIns="73152" bIns="73152">
            <a:noAutofit/>
          </a:bodyPr>
          <a:lstStyle/>
          <a:p>
            <a:pPr algn="ctr">
              <a:spcBef>
                <a:spcPts val="0"/>
              </a:spcBef>
              <a:spcAft>
                <a:spcPts val="0"/>
              </a:spcAft>
            </a:pPr>
            <a:r>
              <a:rPr lang="tr-TR" sz="1100" b="1" i="0">
                <a:solidFill>
                  <a:srgbClr val="262626"/>
                </a:solidFill>
                <a:latin typeface="Calibri"/>
              </a:rPr>
              <a:t>7-8. gruplar</a:t>
            </a:r>
          </a:p>
        </p:txBody>
      </p:sp>
      <p:sp>
        <p:nvSpPr>
          <p:cNvPr id="27" name="TextBox 2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28" name="Rounded Rectangle 2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23</a:t>
            </a:r>
          </a:p>
        </p:txBody>
      </p:sp>
      <p:sp>
        <p:nvSpPr>
          <p:cNvPr id="29" name="TextBox 2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67 / 129</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Sınıf tartışması: tahtada dört başlık</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TARTIŞMA · 12 dk</a:t>
            </a:r>
          </a:p>
        </p:txBody>
      </p:sp>
      <p:sp>
        <p:nvSpPr>
          <p:cNvPr id="6" name="Rounded Rectangle 5"/>
          <p:cNvSpPr/>
          <p:nvPr/>
        </p:nvSpPr>
        <p:spPr>
          <a:xfrm>
            <a:off x="502920" y="1261872"/>
            <a:ext cx="2659303" cy="5029200"/>
          </a:xfrm>
          <a:prstGeom prst="roundRect">
            <a:avLst>
              <a:gd name="adj" fmla="val 5000"/>
            </a:avLst>
          </a:prstGeom>
          <a:solidFill>
            <a:srgbClr val="FFFFFF"/>
          </a:solidFill>
          <a:ln>
            <a:noFill/>
          </a:ln>
          <a:effectLst/>
        </p:spPr>
        <p:txBody>
          <a:bodyPr rtlCol="0" anchor="ctr"/>
          <a:lstStyle/>
          <a:p/>
        </p:txBody>
      </p:sp>
      <p:sp>
        <p:nvSpPr>
          <p:cNvPr id="7" name="Rounded Rectangle 6"/>
          <p:cNvSpPr/>
          <p:nvPr/>
        </p:nvSpPr>
        <p:spPr>
          <a:xfrm>
            <a:off x="502920" y="1261872"/>
            <a:ext cx="2659303" cy="685800"/>
          </a:xfrm>
          <a:prstGeom prst="roundRect">
            <a:avLst>
              <a:gd name="adj" fmla="val 25000"/>
            </a:avLst>
          </a:prstGeom>
          <a:solidFill>
            <a:srgbClr val="2C6696"/>
          </a:solidFill>
          <a:ln>
            <a:noFill/>
          </a:ln>
          <a:effectLst/>
        </p:spPr>
        <p:txBody>
          <a:bodyPr rtlCol="0" anchor="ctr"/>
          <a:lstStyle/>
          <a:p/>
        </p:txBody>
      </p:sp>
      <p:sp>
        <p:nvSpPr>
          <p:cNvPr id="8" name="Rectangle 7"/>
          <p:cNvSpPr/>
          <p:nvPr/>
        </p:nvSpPr>
        <p:spPr>
          <a:xfrm>
            <a:off x="502920" y="1604772"/>
            <a:ext cx="2659303" cy="342900"/>
          </a:xfrm>
          <a:prstGeom prst="rect">
            <a:avLst/>
          </a:prstGeom>
          <a:solidFill>
            <a:srgbClr val="2C6696"/>
          </a:solidFill>
          <a:ln>
            <a:noFill/>
          </a:ln>
          <a:effectLst/>
        </p:spPr>
        <p:txBody>
          <a:bodyPr rtlCol="0" anchor="ctr"/>
          <a:lstStyle/>
          <a:p/>
        </p:txBody>
      </p:sp>
      <p:sp>
        <p:nvSpPr>
          <p:cNvPr id="9" name="TextBox 8"/>
          <p:cNvSpPr txBox="1"/>
          <p:nvPr/>
        </p:nvSpPr>
        <p:spPr>
          <a:xfrm>
            <a:off x="594360" y="1261872"/>
            <a:ext cx="2476423" cy="685800"/>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Doğal koşullar</a:t>
            </a:r>
          </a:p>
        </p:txBody>
      </p:sp>
      <p:sp>
        <p:nvSpPr>
          <p:cNvPr id="10" name="Rounded Rectangle 9"/>
          <p:cNvSpPr/>
          <p:nvPr/>
        </p:nvSpPr>
        <p:spPr>
          <a:xfrm>
            <a:off x="502920" y="1261872"/>
            <a:ext cx="2659303" cy="5029200"/>
          </a:xfrm>
          <a:prstGeom prst="roundRect">
            <a:avLst>
              <a:gd name="adj" fmla="val 5000"/>
            </a:avLst>
          </a:prstGeom>
          <a:noFill/>
          <a:ln w="12700">
            <a:solidFill>
              <a:srgbClr val="D9D9D9"/>
            </a:solidFill>
          </a:ln>
          <a:effectLst/>
        </p:spPr>
        <p:txBody>
          <a:bodyPr rtlCol="0" anchor="ctr"/>
          <a:lstStyle/>
          <a:p/>
        </p:txBody>
      </p:sp>
      <p:cxnSp>
        <p:nvCxnSpPr>
          <p:cNvPr id="11" name="Connector 10"/>
          <p:cNvCxnSpPr/>
          <p:nvPr/>
        </p:nvCxnSpPr>
        <p:spPr>
          <a:xfrm>
            <a:off x="685800" y="2671572"/>
            <a:ext cx="2293543" cy="0"/>
          </a:xfrm>
          <a:prstGeom prst="line">
            <a:avLst/>
          </a:prstGeom>
          <a:ln w="12700">
            <a:solidFill>
              <a:srgbClr val="D9D9D9"/>
            </a:solidFill>
            <a:prstDash val="dash"/>
          </a:ln>
        </p:spPr>
      </p:cxnSp>
      <p:cxnSp>
        <p:nvCxnSpPr>
          <p:cNvPr id="12" name="Connector 11"/>
          <p:cNvCxnSpPr/>
          <p:nvPr/>
        </p:nvCxnSpPr>
        <p:spPr>
          <a:xfrm>
            <a:off x="685800" y="3395472"/>
            <a:ext cx="2293543" cy="0"/>
          </a:xfrm>
          <a:prstGeom prst="line">
            <a:avLst/>
          </a:prstGeom>
          <a:ln w="12700">
            <a:solidFill>
              <a:srgbClr val="D9D9D9"/>
            </a:solidFill>
            <a:prstDash val="dash"/>
          </a:ln>
        </p:spPr>
      </p:cxnSp>
      <p:cxnSp>
        <p:nvCxnSpPr>
          <p:cNvPr id="13" name="Connector 12"/>
          <p:cNvCxnSpPr/>
          <p:nvPr/>
        </p:nvCxnSpPr>
        <p:spPr>
          <a:xfrm>
            <a:off x="685800" y="4119372"/>
            <a:ext cx="2293543" cy="0"/>
          </a:xfrm>
          <a:prstGeom prst="line">
            <a:avLst/>
          </a:prstGeom>
          <a:ln w="12700">
            <a:solidFill>
              <a:srgbClr val="D9D9D9"/>
            </a:solidFill>
            <a:prstDash val="dash"/>
          </a:ln>
        </p:spPr>
      </p:cxnSp>
      <p:cxnSp>
        <p:nvCxnSpPr>
          <p:cNvPr id="14" name="Connector 13"/>
          <p:cNvCxnSpPr/>
          <p:nvPr/>
        </p:nvCxnSpPr>
        <p:spPr>
          <a:xfrm>
            <a:off x="685800" y="4843272"/>
            <a:ext cx="2293543" cy="0"/>
          </a:xfrm>
          <a:prstGeom prst="line">
            <a:avLst/>
          </a:prstGeom>
          <a:ln w="12700">
            <a:solidFill>
              <a:srgbClr val="D9D9D9"/>
            </a:solidFill>
            <a:prstDash val="dash"/>
          </a:ln>
        </p:spPr>
      </p:cxnSp>
      <p:cxnSp>
        <p:nvCxnSpPr>
          <p:cNvPr id="15" name="Connector 14"/>
          <p:cNvCxnSpPr/>
          <p:nvPr/>
        </p:nvCxnSpPr>
        <p:spPr>
          <a:xfrm>
            <a:off x="685800" y="5567172"/>
            <a:ext cx="2293543" cy="0"/>
          </a:xfrm>
          <a:prstGeom prst="line">
            <a:avLst/>
          </a:prstGeom>
          <a:ln w="12700">
            <a:solidFill>
              <a:srgbClr val="D9D9D9"/>
            </a:solidFill>
            <a:prstDash val="dash"/>
          </a:ln>
        </p:spPr>
      </p:cxnSp>
      <p:sp>
        <p:nvSpPr>
          <p:cNvPr id="16" name="Rounded Rectangle 15"/>
          <p:cNvSpPr/>
          <p:nvPr/>
        </p:nvSpPr>
        <p:spPr>
          <a:xfrm>
            <a:off x="3345103" y="1261872"/>
            <a:ext cx="2659303" cy="5029200"/>
          </a:xfrm>
          <a:prstGeom prst="roundRect">
            <a:avLst>
              <a:gd name="adj" fmla="val 5000"/>
            </a:avLst>
          </a:prstGeom>
          <a:solidFill>
            <a:srgbClr val="FFFFFF"/>
          </a:solidFill>
          <a:ln>
            <a:noFill/>
          </a:ln>
          <a:effectLst/>
        </p:spPr>
        <p:txBody>
          <a:bodyPr rtlCol="0" anchor="ctr"/>
          <a:lstStyle/>
          <a:p/>
        </p:txBody>
      </p:sp>
      <p:sp>
        <p:nvSpPr>
          <p:cNvPr id="17" name="Rounded Rectangle 16"/>
          <p:cNvSpPr/>
          <p:nvPr/>
        </p:nvSpPr>
        <p:spPr>
          <a:xfrm>
            <a:off x="3345103" y="1261872"/>
            <a:ext cx="2659303" cy="685800"/>
          </a:xfrm>
          <a:prstGeom prst="roundRect">
            <a:avLst>
              <a:gd name="adj" fmla="val 25000"/>
            </a:avLst>
          </a:prstGeom>
          <a:solidFill>
            <a:srgbClr val="D3373A"/>
          </a:solidFill>
          <a:ln>
            <a:noFill/>
          </a:ln>
          <a:effectLst/>
        </p:spPr>
        <p:txBody>
          <a:bodyPr rtlCol="0" anchor="ctr"/>
          <a:lstStyle/>
          <a:p/>
        </p:txBody>
      </p:sp>
      <p:sp>
        <p:nvSpPr>
          <p:cNvPr id="18" name="Rectangle 17"/>
          <p:cNvSpPr/>
          <p:nvPr/>
        </p:nvSpPr>
        <p:spPr>
          <a:xfrm>
            <a:off x="3345103" y="1604772"/>
            <a:ext cx="2659303" cy="342900"/>
          </a:xfrm>
          <a:prstGeom prst="rect">
            <a:avLst/>
          </a:prstGeom>
          <a:solidFill>
            <a:srgbClr val="D3373A"/>
          </a:solidFill>
          <a:ln>
            <a:noFill/>
          </a:ln>
          <a:effectLst/>
        </p:spPr>
        <p:txBody>
          <a:bodyPr rtlCol="0" anchor="ctr"/>
          <a:lstStyle/>
          <a:p/>
        </p:txBody>
      </p:sp>
      <p:sp>
        <p:nvSpPr>
          <p:cNvPr id="19" name="TextBox 18"/>
          <p:cNvSpPr txBox="1"/>
          <p:nvPr/>
        </p:nvSpPr>
        <p:spPr>
          <a:xfrm>
            <a:off x="3436543" y="1261872"/>
            <a:ext cx="2476423" cy="685800"/>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Beşerî faaliyetler</a:t>
            </a:r>
          </a:p>
        </p:txBody>
      </p:sp>
      <p:sp>
        <p:nvSpPr>
          <p:cNvPr id="20" name="Rounded Rectangle 19"/>
          <p:cNvSpPr/>
          <p:nvPr/>
        </p:nvSpPr>
        <p:spPr>
          <a:xfrm>
            <a:off x="3345103" y="1261872"/>
            <a:ext cx="2659303" cy="5029200"/>
          </a:xfrm>
          <a:prstGeom prst="roundRect">
            <a:avLst>
              <a:gd name="adj" fmla="val 5000"/>
            </a:avLst>
          </a:prstGeom>
          <a:noFill/>
          <a:ln w="12700">
            <a:solidFill>
              <a:srgbClr val="D9D9D9"/>
            </a:solidFill>
          </a:ln>
          <a:effectLst/>
        </p:spPr>
        <p:txBody>
          <a:bodyPr rtlCol="0" anchor="ctr"/>
          <a:lstStyle/>
          <a:p/>
        </p:txBody>
      </p:sp>
      <p:cxnSp>
        <p:nvCxnSpPr>
          <p:cNvPr id="21" name="Connector 20"/>
          <p:cNvCxnSpPr/>
          <p:nvPr/>
        </p:nvCxnSpPr>
        <p:spPr>
          <a:xfrm>
            <a:off x="3527983" y="2671572"/>
            <a:ext cx="2293543" cy="0"/>
          </a:xfrm>
          <a:prstGeom prst="line">
            <a:avLst/>
          </a:prstGeom>
          <a:ln w="12700">
            <a:solidFill>
              <a:srgbClr val="D9D9D9"/>
            </a:solidFill>
            <a:prstDash val="dash"/>
          </a:ln>
        </p:spPr>
      </p:cxnSp>
      <p:cxnSp>
        <p:nvCxnSpPr>
          <p:cNvPr id="22" name="Connector 21"/>
          <p:cNvCxnSpPr/>
          <p:nvPr/>
        </p:nvCxnSpPr>
        <p:spPr>
          <a:xfrm>
            <a:off x="3527983" y="3395472"/>
            <a:ext cx="2293543" cy="0"/>
          </a:xfrm>
          <a:prstGeom prst="line">
            <a:avLst/>
          </a:prstGeom>
          <a:ln w="12700">
            <a:solidFill>
              <a:srgbClr val="D9D9D9"/>
            </a:solidFill>
            <a:prstDash val="dash"/>
          </a:ln>
        </p:spPr>
      </p:cxnSp>
      <p:cxnSp>
        <p:nvCxnSpPr>
          <p:cNvPr id="23" name="Connector 22"/>
          <p:cNvCxnSpPr/>
          <p:nvPr/>
        </p:nvCxnSpPr>
        <p:spPr>
          <a:xfrm>
            <a:off x="3527983" y="4119372"/>
            <a:ext cx="2293543" cy="0"/>
          </a:xfrm>
          <a:prstGeom prst="line">
            <a:avLst/>
          </a:prstGeom>
          <a:ln w="12700">
            <a:solidFill>
              <a:srgbClr val="D9D9D9"/>
            </a:solidFill>
            <a:prstDash val="dash"/>
          </a:ln>
        </p:spPr>
      </p:cxnSp>
      <p:cxnSp>
        <p:nvCxnSpPr>
          <p:cNvPr id="24" name="Connector 23"/>
          <p:cNvCxnSpPr/>
          <p:nvPr/>
        </p:nvCxnSpPr>
        <p:spPr>
          <a:xfrm>
            <a:off x="3527983" y="4843272"/>
            <a:ext cx="2293543" cy="0"/>
          </a:xfrm>
          <a:prstGeom prst="line">
            <a:avLst/>
          </a:prstGeom>
          <a:ln w="12700">
            <a:solidFill>
              <a:srgbClr val="D9D9D9"/>
            </a:solidFill>
            <a:prstDash val="dash"/>
          </a:ln>
        </p:spPr>
      </p:cxnSp>
      <p:cxnSp>
        <p:nvCxnSpPr>
          <p:cNvPr id="25" name="Connector 24"/>
          <p:cNvCxnSpPr/>
          <p:nvPr/>
        </p:nvCxnSpPr>
        <p:spPr>
          <a:xfrm>
            <a:off x="3527983" y="5567172"/>
            <a:ext cx="2293543" cy="0"/>
          </a:xfrm>
          <a:prstGeom prst="line">
            <a:avLst/>
          </a:prstGeom>
          <a:ln w="12700">
            <a:solidFill>
              <a:srgbClr val="D9D9D9"/>
            </a:solidFill>
            <a:prstDash val="dash"/>
          </a:ln>
        </p:spPr>
      </p:cxnSp>
      <p:sp>
        <p:nvSpPr>
          <p:cNvPr id="26" name="Rounded Rectangle 25"/>
          <p:cNvSpPr/>
          <p:nvPr/>
        </p:nvSpPr>
        <p:spPr>
          <a:xfrm>
            <a:off x="6187286" y="1261872"/>
            <a:ext cx="2659303" cy="5029200"/>
          </a:xfrm>
          <a:prstGeom prst="roundRect">
            <a:avLst>
              <a:gd name="adj" fmla="val 5000"/>
            </a:avLst>
          </a:prstGeom>
          <a:solidFill>
            <a:srgbClr val="FFFFFF"/>
          </a:solidFill>
          <a:ln>
            <a:noFill/>
          </a:ln>
          <a:effectLst/>
        </p:spPr>
        <p:txBody>
          <a:bodyPr rtlCol="0" anchor="ctr"/>
          <a:lstStyle/>
          <a:p/>
        </p:txBody>
      </p:sp>
      <p:sp>
        <p:nvSpPr>
          <p:cNvPr id="27" name="Rounded Rectangle 26"/>
          <p:cNvSpPr/>
          <p:nvPr/>
        </p:nvSpPr>
        <p:spPr>
          <a:xfrm>
            <a:off x="6187286" y="1261872"/>
            <a:ext cx="2659303" cy="685800"/>
          </a:xfrm>
          <a:prstGeom prst="roundRect">
            <a:avLst>
              <a:gd name="adj" fmla="val 25000"/>
            </a:avLst>
          </a:prstGeom>
          <a:solidFill>
            <a:srgbClr val="4F4F4F"/>
          </a:solidFill>
          <a:ln>
            <a:noFill/>
          </a:ln>
          <a:effectLst/>
        </p:spPr>
        <p:txBody>
          <a:bodyPr rtlCol="0" anchor="ctr"/>
          <a:lstStyle/>
          <a:p/>
        </p:txBody>
      </p:sp>
      <p:sp>
        <p:nvSpPr>
          <p:cNvPr id="28" name="Rectangle 27"/>
          <p:cNvSpPr/>
          <p:nvPr/>
        </p:nvSpPr>
        <p:spPr>
          <a:xfrm>
            <a:off x="6187286" y="1604772"/>
            <a:ext cx="2659303" cy="342900"/>
          </a:xfrm>
          <a:prstGeom prst="rect">
            <a:avLst/>
          </a:prstGeom>
          <a:solidFill>
            <a:srgbClr val="4F4F4F"/>
          </a:solidFill>
          <a:ln>
            <a:noFill/>
          </a:ln>
          <a:effectLst/>
        </p:spPr>
        <p:txBody>
          <a:bodyPr rtlCol="0" anchor="ctr"/>
          <a:lstStyle/>
          <a:p/>
        </p:txBody>
      </p:sp>
      <p:sp>
        <p:nvSpPr>
          <p:cNvPr id="29" name="TextBox 28"/>
          <p:cNvSpPr txBox="1"/>
          <p:nvPr/>
        </p:nvSpPr>
        <p:spPr>
          <a:xfrm>
            <a:off x="6278726" y="1261872"/>
            <a:ext cx="2476423" cy="685800"/>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Planlama önerileri</a:t>
            </a:r>
          </a:p>
        </p:txBody>
      </p:sp>
      <p:sp>
        <p:nvSpPr>
          <p:cNvPr id="30" name="Rounded Rectangle 29"/>
          <p:cNvSpPr/>
          <p:nvPr/>
        </p:nvSpPr>
        <p:spPr>
          <a:xfrm>
            <a:off x="6187286" y="1261872"/>
            <a:ext cx="2659303" cy="5029200"/>
          </a:xfrm>
          <a:prstGeom prst="roundRect">
            <a:avLst>
              <a:gd name="adj" fmla="val 5000"/>
            </a:avLst>
          </a:prstGeom>
          <a:noFill/>
          <a:ln w="12700">
            <a:solidFill>
              <a:srgbClr val="D9D9D9"/>
            </a:solidFill>
          </a:ln>
          <a:effectLst/>
        </p:spPr>
        <p:txBody>
          <a:bodyPr rtlCol="0" anchor="ctr"/>
          <a:lstStyle/>
          <a:p/>
        </p:txBody>
      </p:sp>
      <p:cxnSp>
        <p:nvCxnSpPr>
          <p:cNvPr id="31" name="Connector 30"/>
          <p:cNvCxnSpPr/>
          <p:nvPr/>
        </p:nvCxnSpPr>
        <p:spPr>
          <a:xfrm>
            <a:off x="6370166" y="2671572"/>
            <a:ext cx="2293543" cy="0"/>
          </a:xfrm>
          <a:prstGeom prst="line">
            <a:avLst/>
          </a:prstGeom>
          <a:ln w="12700">
            <a:solidFill>
              <a:srgbClr val="D9D9D9"/>
            </a:solidFill>
            <a:prstDash val="dash"/>
          </a:ln>
        </p:spPr>
      </p:cxnSp>
      <p:cxnSp>
        <p:nvCxnSpPr>
          <p:cNvPr id="32" name="Connector 31"/>
          <p:cNvCxnSpPr/>
          <p:nvPr/>
        </p:nvCxnSpPr>
        <p:spPr>
          <a:xfrm>
            <a:off x="6370166" y="3395472"/>
            <a:ext cx="2293543" cy="0"/>
          </a:xfrm>
          <a:prstGeom prst="line">
            <a:avLst/>
          </a:prstGeom>
          <a:ln w="12700">
            <a:solidFill>
              <a:srgbClr val="D9D9D9"/>
            </a:solidFill>
            <a:prstDash val="dash"/>
          </a:ln>
        </p:spPr>
      </p:cxnSp>
      <p:cxnSp>
        <p:nvCxnSpPr>
          <p:cNvPr id="33" name="Connector 32"/>
          <p:cNvCxnSpPr/>
          <p:nvPr/>
        </p:nvCxnSpPr>
        <p:spPr>
          <a:xfrm>
            <a:off x="6370166" y="4119372"/>
            <a:ext cx="2293543" cy="0"/>
          </a:xfrm>
          <a:prstGeom prst="line">
            <a:avLst/>
          </a:prstGeom>
          <a:ln w="12700">
            <a:solidFill>
              <a:srgbClr val="D9D9D9"/>
            </a:solidFill>
            <a:prstDash val="dash"/>
          </a:ln>
        </p:spPr>
      </p:cxnSp>
      <p:cxnSp>
        <p:nvCxnSpPr>
          <p:cNvPr id="34" name="Connector 33"/>
          <p:cNvCxnSpPr/>
          <p:nvPr/>
        </p:nvCxnSpPr>
        <p:spPr>
          <a:xfrm>
            <a:off x="6370166" y="4843272"/>
            <a:ext cx="2293543" cy="0"/>
          </a:xfrm>
          <a:prstGeom prst="line">
            <a:avLst/>
          </a:prstGeom>
          <a:ln w="12700">
            <a:solidFill>
              <a:srgbClr val="D9D9D9"/>
            </a:solidFill>
            <a:prstDash val="dash"/>
          </a:ln>
        </p:spPr>
      </p:cxnSp>
      <p:cxnSp>
        <p:nvCxnSpPr>
          <p:cNvPr id="35" name="Connector 34"/>
          <p:cNvCxnSpPr/>
          <p:nvPr/>
        </p:nvCxnSpPr>
        <p:spPr>
          <a:xfrm>
            <a:off x="6370166" y="5567172"/>
            <a:ext cx="2293543" cy="0"/>
          </a:xfrm>
          <a:prstGeom prst="line">
            <a:avLst/>
          </a:prstGeom>
          <a:ln w="12700">
            <a:solidFill>
              <a:srgbClr val="D9D9D9"/>
            </a:solidFill>
            <a:prstDash val="dash"/>
          </a:ln>
        </p:spPr>
      </p:cxnSp>
      <p:sp>
        <p:nvSpPr>
          <p:cNvPr id="36" name="Rounded Rectangle 35"/>
          <p:cNvSpPr/>
          <p:nvPr/>
        </p:nvSpPr>
        <p:spPr>
          <a:xfrm>
            <a:off x="9029469" y="1261872"/>
            <a:ext cx="2659303" cy="5029200"/>
          </a:xfrm>
          <a:prstGeom prst="roundRect">
            <a:avLst>
              <a:gd name="adj" fmla="val 5000"/>
            </a:avLst>
          </a:prstGeom>
          <a:solidFill>
            <a:srgbClr val="FFFFFF"/>
          </a:solidFill>
          <a:ln>
            <a:noFill/>
          </a:ln>
          <a:effectLst/>
        </p:spPr>
        <p:txBody>
          <a:bodyPr rtlCol="0" anchor="ctr"/>
          <a:lstStyle/>
          <a:p/>
        </p:txBody>
      </p:sp>
      <p:sp>
        <p:nvSpPr>
          <p:cNvPr id="37" name="Rounded Rectangle 36"/>
          <p:cNvSpPr/>
          <p:nvPr/>
        </p:nvSpPr>
        <p:spPr>
          <a:xfrm>
            <a:off x="9029469" y="1261872"/>
            <a:ext cx="2659303" cy="685800"/>
          </a:xfrm>
          <a:prstGeom prst="roundRect">
            <a:avLst>
              <a:gd name="adj" fmla="val 25000"/>
            </a:avLst>
          </a:prstGeom>
          <a:solidFill>
            <a:srgbClr val="CEAC58"/>
          </a:solidFill>
          <a:ln>
            <a:noFill/>
          </a:ln>
          <a:effectLst/>
        </p:spPr>
        <p:txBody>
          <a:bodyPr rtlCol="0" anchor="ctr"/>
          <a:lstStyle/>
          <a:p/>
        </p:txBody>
      </p:sp>
      <p:sp>
        <p:nvSpPr>
          <p:cNvPr id="38" name="Rectangle 37"/>
          <p:cNvSpPr/>
          <p:nvPr/>
        </p:nvSpPr>
        <p:spPr>
          <a:xfrm>
            <a:off x="9029469" y="1604772"/>
            <a:ext cx="2659303" cy="342900"/>
          </a:xfrm>
          <a:prstGeom prst="rect">
            <a:avLst/>
          </a:prstGeom>
          <a:solidFill>
            <a:srgbClr val="CEAC58"/>
          </a:solidFill>
          <a:ln>
            <a:noFill/>
          </a:ln>
          <a:effectLst/>
        </p:spPr>
        <p:txBody>
          <a:bodyPr rtlCol="0" anchor="ctr"/>
          <a:lstStyle/>
          <a:p/>
        </p:txBody>
      </p:sp>
      <p:sp>
        <p:nvSpPr>
          <p:cNvPr id="39" name="TextBox 38"/>
          <p:cNvSpPr txBox="1"/>
          <p:nvPr/>
        </p:nvSpPr>
        <p:spPr>
          <a:xfrm>
            <a:off x="9120909" y="1261872"/>
            <a:ext cx="2476423" cy="685800"/>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Bireye düşen sorumluluklar</a:t>
            </a:r>
          </a:p>
        </p:txBody>
      </p:sp>
      <p:sp>
        <p:nvSpPr>
          <p:cNvPr id="40" name="Rounded Rectangle 39"/>
          <p:cNvSpPr/>
          <p:nvPr/>
        </p:nvSpPr>
        <p:spPr>
          <a:xfrm>
            <a:off x="9029469" y="1261872"/>
            <a:ext cx="2659303" cy="5029200"/>
          </a:xfrm>
          <a:prstGeom prst="roundRect">
            <a:avLst>
              <a:gd name="adj" fmla="val 5000"/>
            </a:avLst>
          </a:prstGeom>
          <a:noFill/>
          <a:ln w="12700">
            <a:solidFill>
              <a:srgbClr val="D9D9D9"/>
            </a:solidFill>
          </a:ln>
          <a:effectLst/>
        </p:spPr>
        <p:txBody>
          <a:bodyPr rtlCol="0" anchor="ctr"/>
          <a:lstStyle/>
          <a:p/>
        </p:txBody>
      </p:sp>
      <p:cxnSp>
        <p:nvCxnSpPr>
          <p:cNvPr id="41" name="Connector 40"/>
          <p:cNvCxnSpPr/>
          <p:nvPr/>
        </p:nvCxnSpPr>
        <p:spPr>
          <a:xfrm>
            <a:off x="9212349" y="2671572"/>
            <a:ext cx="2293543" cy="0"/>
          </a:xfrm>
          <a:prstGeom prst="line">
            <a:avLst/>
          </a:prstGeom>
          <a:ln w="12700">
            <a:solidFill>
              <a:srgbClr val="D9D9D9"/>
            </a:solidFill>
            <a:prstDash val="dash"/>
          </a:ln>
        </p:spPr>
      </p:cxnSp>
      <p:cxnSp>
        <p:nvCxnSpPr>
          <p:cNvPr id="42" name="Connector 41"/>
          <p:cNvCxnSpPr/>
          <p:nvPr/>
        </p:nvCxnSpPr>
        <p:spPr>
          <a:xfrm>
            <a:off x="9212349" y="3395472"/>
            <a:ext cx="2293543" cy="0"/>
          </a:xfrm>
          <a:prstGeom prst="line">
            <a:avLst/>
          </a:prstGeom>
          <a:ln w="12700">
            <a:solidFill>
              <a:srgbClr val="D9D9D9"/>
            </a:solidFill>
            <a:prstDash val="dash"/>
          </a:ln>
        </p:spPr>
      </p:cxnSp>
      <p:cxnSp>
        <p:nvCxnSpPr>
          <p:cNvPr id="43" name="Connector 42"/>
          <p:cNvCxnSpPr/>
          <p:nvPr/>
        </p:nvCxnSpPr>
        <p:spPr>
          <a:xfrm>
            <a:off x="9212349" y="4119372"/>
            <a:ext cx="2293543" cy="0"/>
          </a:xfrm>
          <a:prstGeom prst="line">
            <a:avLst/>
          </a:prstGeom>
          <a:ln w="12700">
            <a:solidFill>
              <a:srgbClr val="D9D9D9"/>
            </a:solidFill>
            <a:prstDash val="dash"/>
          </a:ln>
        </p:spPr>
      </p:cxnSp>
      <p:cxnSp>
        <p:nvCxnSpPr>
          <p:cNvPr id="44" name="Connector 43"/>
          <p:cNvCxnSpPr/>
          <p:nvPr/>
        </p:nvCxnSpPr>
        <p:spPr>
          <a:xfrm>
            <a:off x="9212349" y="4843272"/>
            <a:ext cx="2293543" cy="0"/>
          </a:xfrm>
          <a:prstGeom prst="line">
            <a:avLst/>
          </a:prstGeom>
          <a:ln w="12700">
            <a:solidFill>
              <a:srgbClr val="D9D9D9"/>
            </a:solidFill>
            <a:prstDash val="dash"/>
          </a:ln>
        </p:spPr>
      </p:cxnSp>
      <p:cxnSp>
        <p:nvCxnSpPr>
          <p:cNvPr id="45" name="Connector 44"/>
          <p:cNvCxnSpPr/>
          <p:nvPr/>
        </p:nvCxnSpPr>
        <p:spPr>
          <a:xfrm>
            <a:off x="9212349" y="5567172"/>
            <a:ext cx="2293543" cy="0"/>
          </a:xfrm>
          <a:prstGeom prst="line">
            <a:avLst/>
          </a:prstGeom>
          <a:ln w="12700">
            <a:solidFill>
              <a:srgbClr val="D9D9D9"/>
            </a:solidFill>
            <a:prstDash val="dash"/>
          </a:ln>
        </p:spPr>
      </p:cxnSp>
      <p:sp>
        <p:nvSpPr>
          <p:cNvPr id="46" name="TextBox 4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47" name="TextBox 4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68 / 129</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800" b="1" i="0">
                <a:solidFill>
                  <a:srgbClr val="FFFFFF"/>
                </a:solidFill>
                <a:latin typeface="Calibri"/>
              </a:rPr>
              <a:t>Kitaptan: doğal koşullar ve beşerî faaliyetler</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KARŞILAŞTIR</a:t>
            </a:r>
          </a:p>
        </p:txBody>
      </p:sp>
      <p:sp>
        <p:nvSpPr>
          <p:cNvPr id="6" name="Rounded Rectangle 5"/>
          <p:cNvSpPr/>
          <p:nvPr/>
        </p:nvSpPr>
        <p:spPr>
          <a:xfrm>
            <a:off x="502920" y="1216152"/>
            <a:ext cx="5394960" cy="502920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16152"/>
            <a:ext cx="5394960" cy="530352"/>
          </a:xfrm>
          <a:prstGeom prst="roundRect">
            <a:avLst>
              <a:gd name="adj" fmla="val 25000"/>
            </a:avLst>
          </a:prstGeom>
          <a:solidFill>
            <a:srgbClr val="2C6696"/>
          </a:solidFill>
          <a:ln>
            <a:noFill/>
          </a:ln>
          <a:effectLst/>
        </p:spPr>
        <p:txBody>
          <a:bodyPr rtlCol="0" anchor="ctr"/>
          <a:lstStyle/>
          <a:p/>
        </p:txBody>
      </p:sp>
      <p:sp>
        <p:nvSpPr>
          <p:cNvPr id="8" name="Rectangle 7"/>
          <p:cNvSpPr/>
          <p:nvPr/>
        </p:nvSpPr>
        <p:spPr>
          <a:xfrm>
            <a:off x="502920" y="1481328"/>
            <a:ext cx="5394960" cy="265176"/>
          </a:xfrm>
          <a:prstGeom prst="rect">
            <a:avLst/>
          </a:prstGeom>
          <a:solidFill>
            <a:srgbClr val="2C6696"/>
          </a:solidFill>
          <a:ln>
            <a:noFill/>
          </a:ln>
          <a:effectLst/>
        </p:spPr>
        <p:txBody>
          <a:bodyPr rtlCol="0" anchor="ctr"/>
          <a:lstStyle/>
          <a:p/>
        </p:txBody>
      </p:sp>
      <p:sp>
        <p:nvSpPr>
          <p:cNvPr id="9" name="TextBox 8"/>
          <p:cNvSpPr txBox="1"/>
          <p:nvPr/>
        </p:nvSpPr>
        <p:spPr>
          <a:xfrm>
            <a:off x="594360" y="1216152"/>
            <a:ext cx="5212080" cy="530352"/>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FFFFFF"/>
                </a:solidFill>
                <a:latin typeface="Calibri"/>
              </a:rPr>
              <a:t>Doğal koşullar</a:t>
            </a:r>
          </a:p>
        </p:txBody>
      </p:sp>
      <p:sp>
        <p:nvSpPr>
          <p:cNvPr id="10" name="TextBox 9"/>
          <p:cNvSpPr txBox="1"/>
          <p:nvPr/>
        </p:nvSpPr>
        <p:spPr>
          <a:xfrm>
            <a:off x="612648" y="1819656"/>
            <a:ext cx="5175504" cy="4352544"/>
          </a:xfrm>
          <a:prstGeom prst="rect">
            <a:avLst/>
          </a:prstGeom>
          <a:noFill/>
        </p:spPr>
        <p:txBody>
          <a:bodyPr wrap="square" anchor="t" lIns="73152" rIns="73152" tIns="36576" bIns="36576">
            <a:noAutofit/>
          </a:bodyPr>
          <a:lstStyle/>
          <a:p>
            <a:pPr algn="l" marL="285913" indent="-285913">
              <a:spcBef>
                <a:spcPts val="0"/>
              </a:spcBef>
              <a:spcAft>
                <a:spcPts val="600"/>
              </a:spcAft>
            </a:pPr>
            <a:r>
              <a:rPr lang="tr-TR" sz="2300" b="1" i="0">
                <a:solidFill>
                  <a:srgbClr val="2C6696"/>
                </a:solidFill>
                <a:latin typeface="Calibri"/>
              </a:rPr>
              <a:t>•  </a:t>
            </a:r>
            <a:r>
              <a:rPr lang="tr-TR" sz="2300" b="0" i="0">
                <a:solidFill>
                  <a:srgbClr val="262626"/>
                </a:solidFill>
                <a:latin typeface="Calibri"/>
              </a:rPr>
              <a:t>İlçeye düşen yağış miktarının fazlalığı öncelikli sebeptir (10-12 Ağustos: 420,6 mm).</a:t>
            </a:r>
          </a:p>
          <a:p>
            <a:pPr algn="l" marL="285913" indent="-285913">
              <a:spcBef>
                <a:spcPts val="0"/>
              </a:spcBef>
              <a:spcAft>
                <a:spcPts val="600"/>
              </a:spcAft>
            </a:pPr>
            <a:r>
              <a:rPr lang="tr-TR" sz="2300" b="1" i="0">
                <a:solidFill>
                  <a:srgbClr val="2C6696"/>
                </a:solidFill>
                <a:latin typeface="Calibri"/>
              </a:rPr>
              <a:t>•  </a:t>
            </a:r>
            <a:r>
              <a:rPr lang="tr-TR" sz="2300" b="0" i="0">
                <a:solidFill>
                  <a:srgbClr val="262626"/>
                </a:solidFill>
                <a:latin typeface="Calibri"/>
              </a:rPr>
              <a:t>İlçe merkezi Ezine Çayı Vadisi’nde bulunmaktadır (kıyıdan 2 km içeride).</a:t>
            </a:r>
          </a:p>
          <a:p>
            <a:pPr algn="l" marL="285913" indent="-285913">
              <a:spcBef>
                <a:spcPts val="0"/>
              </a:spcBef>
              <a:spcAft>
                <a:spcPts val="0"/>
              </a:spcAft>
            </a:pPr>
            <a:r>
              <a:rPr lang="tr-TR" sz="2300" b="1" i="0">
                <a:solidFill>
                  <a:srgbClr val="2C6696"/>
                </a:solidFill>
                <a:latin typeface="Calibri"/>
              </a:rPr>
              <a:t>•  </a:t>
            </a:r>
            <a:r>
              <a:rPr lang="tr-TR" sz="2300" b="0" i="0">
                <a:solidFill>
                  <a:srgbClr val="262626"/>
                </a:solidFill>
                <a:latin typeface="Calibri"/>
              </a:rPr>
              <a:t>İlçede ormanların geniş alan kaplaması.</a:t>
            </a:r>
          </a:p>
        </p:txBody>
      </p:sp>
      <p:sp>
        <p:nvSpPr>
          <p:cNvPr id="11" name="Rounded Rectangle 10"/>
          <p:cNvSpPr/>
          <p:nvPr/>
        </p:nvSpPr>
        <p:spPr>
          <a:xfrm>
            <a:off x="6153912" y="1216152"/>
            <a:ext cx="5532120" cy="502920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6153912" y="1216152"/>
            <a:ext cx="5532120" cy="530352"/>
          </a:xfrm>
          <a:prstGeom prst="roundRect">
            <a:avLst>
              <a:gd name="adj" fmla="val 25000"/>
            </a:avLst>
          </a:prstGeom>
          <a:solidFill>
            <a:srgbClr val="D3373A"/>
          </a:solidFill>
          <a:ln>
            <a:noFill/>
          </a:ln>
          <a:effectLst/>
        </p:spPr>
        <p:txBody>
          <a:bodyPr rtlCol="0" anchor="ctr"/>
          <a:lstStyle/>
          <a:p/>
        </p:txBody>
      </p:sp>
      <p:sp>
        <p:nvSpPr>
          <p:cNvPr id="13" name="Rectangle 12"/>
          <p:cNvSpPr/>
          <p:nvPr/>
        </p:nvSpPr>
        <p:spPr>
          <a:xfrm>
            <a:off x="6153912" y="1481328"/>
            <a:ext cx="5532120" cy="265176"/>
          </a:xfrm>
          <a:prstGeom prst="rect">
            <a:avLst/>
          </a:prstGeom>
          <a:solidFill>
            <a:srgbClr val="D3373A"/>
          </a:solidFill>
          <a:ln>
            <a:noFill/>
          </a:ln>
          <a:effectLst/>
        </p:spPr>
        <p:txBody>
          <a:bodyPr rtlCol="0" anchor="ctr"/>
          <a:lstStyle/>
          <a:p/>
        </p:txBody>
      </p:sp>
      <p:sp>
        <p:nvSpPr>
          <p:cNvPr id="14" name="TextBox 13"/>
          <p:cNvSpPr txBox="1"/>
          <p:nvPr/>
        </p:nvSpPr>
        <p:spPr>
          <a:xfrm>
            <a:off x="6245352" y="1216152"/>
            <a:ext cx="5349240" cy="530352"/>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FFFFFF"/>
                </a:solidFill>
                <a:latin typeface="Calibri"/>
              </a:rPr>
              <a:t>Beşerî faaliyetler</a:t>
            </a:r>
          </a:p>
        </p:txBody>
      </p:sp>
      <p:sp>
        <p:nvSpPr>
          <p:cNvPr id="15" name="TextBox 14"/>
          <p:cNvSpPr txBox="1"/>
          <p:nvPr/>
        </p:nvSpPr>
        <p:spPr>
          <a:xfrm>
            <a:off x="6263640" y="1819656"/>
            <a:ext cx="5312664" cy="4352544"/>
          </a:xfrm>
          <a:prstGeom prst="rect">
            <a:avLst/>
          </a:prstGeom>
          <a:noFill/>
        </p:spPr>
        <p:txBody>
          <a:bodyPr wrap="square" anchor="t" lIns="73152" rIns="73152" tIns="36576" bIns="36576">
            <a:noAutofit/>
          </a:bodyPr>
          <a:lstStyle/>
          <a:p>
            <a:pPr algn="l" marL="285913" indent="-285913">
              <a:spcBef>
                <a:spcPts val="0"/>
              </a:spcBef>
              <a:spcAft>
                <a:spcPts val="600"/>
              </a:spcAft>
            </a:pPr>
            <a:r>
              <a:rPr lang="tr-TR" sz="2300" b="1" i="0">
                <a:solidFill>
                  <a:srgbClr val="2C6696"/>
                </a:solidFill>
                <a:latin typeface="Calibri"/>
              </a:rPr>
              <a:t>•  </a:t>
            </a:r>
            <a:r>
              <a:rPr lang="tr-TR" sz="2300" b="0" i="0">
                <a:solidFill>
                  <a:srgbClr val="262626"/>
                </a:solidFill>
                <a:latin typeface="Calibri"/>
              </a:rPr>
              <a:t>Ezine Çayı yatağının insanlar tarafından daraltılması</a:t>
            </a:r>
          </a:p>
          <a:p>
            <a:pPr algn="l" marL="285913" indent="-285913">
              <a:spcBef>
                <a:spcPts val="0"/>
              </a:spcBef>
              <a:spcAft>
                <a:spcPts val="600"/>
              </a:spcAft>
            </a:pPr>
            <a:r>
              <a:rPr lang="tr-TR" sz="2300" b="1" i="0">
                <a:solidFill>
                  <a:srgbClr val="2C6696"/>
                </a:solidFill>
                <a:latin typeface="Calibri"/>
              </a:rPr>
              <a:t>•  </a:t>
            </a:r>
            <a:r>
              <a:rPr lang="tr-TR" sz="2300" b="0" i="0">
                <a:solidFill>
                  <a:srgbClr val="262626"/>
                </a:solidFill>
                <a:latin typeface="Calibri"/>
              </a:rPr>
              <a:t>Yerleşim alanlarının vadi tabanına kurulması</a:t>
            </a:r>
          </a:p>
          <a:p>
            <a:pPr algn="l" marL="285913" indent="-285913">
              <a:spcBef>
                <a:spcPts val="0"/>
              </a:spcBef>
              <a:spcAft>
                <a:spcPts val="600"/>
              </a:spcAft>
            </a:pPr>
            <a:r>
              <a:rPr lang="tr-TR" sz="2300" b="1" i="0">
                <a:solidFill>
                  <a:srgbClr val="2C6696"/>
                </a:solidFill>
                <a:latin typeface="Calibri"/>
              </a:rPr>
              <a:t>•  </a:t>
            </a:r>
            <a:r>
              <a:rPr lang="tr-TR" sz="2300" b="0" i="0">
                <a:solidFill>
                  <a:srgbClr val="262626"/>
                </a:solidFill>
                <a:latin typeface="Calibri"/>
              </a:rPr>
              <a:t>Çevredeki depolarda bulunan tomrukların selin etkisiyle akıntıya kapılıp su kanallarını tıkaması</a:t>
            </a:r>
          </a:p>
          <a:p>
            <a:pPr algn="l" marL="285913" indent="-285913">
              <a:spcBef>
                <a:spcPts val="0"/>
              </a:spcBef>
              <a:spcAft>
                <a:spcPts val="0"/>
              </a:spcAft>
            </a:pPr>
            <a:r>
              <a:rPr lang="tr-TR" sz="2300" b="1" i="0">
                <a:solidFill>
                  <a:srgbClr val="2C6696"/>
                </a:solidFill>
                <a:latin typeface="Calibri"/>
              </a:rPr>
              <a:t>•  </a:t>
            </a:r>
            <a:r>
              <a:rPr lang="tr-TR" sz="2300" b="0" i="0">
                <a:solidFill>
                  <a:srgbClr val="262626"/>
                </a:solidFill>
                <a:latin typeface="Calibri"/>
              </a:rPr>
              <a:t>Ezine Çayı üzerindeki köprülerin alçak olması</a:t>
            </a:r>
          </a:p>
        </p:txBody>
      </p:sp>
      <p:sp>
        <p:nvSpPr>
          <p:cNvPr id="16" name="TextBox 1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17" name="Rounded Rectangle 1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22-23</a:t>
            </a:r>
          </a:p>
        </p:txBody>
      </p:sp>
      <p:sp>
        <p:nvSpPr>
          <p:cNvPr id="18" name="TextBox 1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69 / 129</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800" b="1" i="0">
                <a:solidFill>
                  <a:srgbClr val="FFFFFF"/>
                </a:solidFill>
                <a:latin typeface="Calibri"/>
              </a:rPr>
              <a:t>Doğal koşullar ile beşerî faaliyetler nasıl ilişkili?</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KARŞILAŞTIR</a:t>
            </a:r>
          </a:p>
        </p:txBody>
      </p:sp>
      <p:sp>
        <p:nvSpPr>
          <p:cNvPr id="6" name="Rounded Rectangle 5"/>
          <p:cNvSpPr/>
          <p:nvPr/>
        </p:nvSpPr>
        <p:spPr>
          <a:xfrm>
            <a:off x="502920" y="1307592"/>
            <a:ext cx="2508427" cy="1371600"/>
          </a:xfrm>
          <a:prstGeom prst="roundRect">
            <a:avLst>
              <a:gd name="adj" fmla="val 8000"/>
            </a:avLst>
          </a:prstGeom>
          <a:solidFill>
            <a:srgbClr val="2C6696"/>
          </a:solidFill>
          <a:ln>
            <a:noFill/>
          </a:ln>
          <a:effectLst/>
        </p:spPr>
        <p:txBody>
          <a:bodyPr rtlCol="0" anchor="ctr" wrap="square" lIns="128016" rIns="128016" tIns="73152" bIns="73152">
            <a:noAutofit/>
          </a:bodyPr>
          <a:lstStyle/>
          <a:p>
            <a:pPr algn="ctr">
              <a:spcBef>
                <a:spcPts val="0"/>
              </a:spcBef>
              <a:spcAft>
                <a:spcPts val="0"/>
              </a:spcAft>
            </a:pPr>
            <a:r>
              <a:rPr lang="tr-TR" sz="2000" b="1" i="0">
                <a:solidFill>
                  <a:srgbClr val="FFFFFF"/>
                </a:solidFill>
                <a:latin typeface="Calibri"/>
              </a:rPr>
              <a:t>Ormanların geniş alan kaplaması</a:t>
            </a:r>
          </a:p>
        </p:txBody>
      </p:sp>
      <p:cxnSp>
        <p:nvCxnSpPr>
          <p:cNvPr id="7" name="Connector 6"/>
          <p:cNvCxnSpPr/>
          <p:nvPr/>
        </p:nvCxnSpPr>
        <p:spPr>
          <a:xfrm>
            <a:off x="3057067" y="1993392"/>
            <a:ext cx="292608" cy="0"/>
          </a:xfrm>
          <a:prstGeom prst="line">
            <a:avLst/>
          </a:prstGeom>
          <a:ln w="63500">
            <a:solidFill>
              <a:srgbClr val="FCC021"/>
            </a:solidFill>
            <a:tailEnd type="triangle" w="med" len="med"/>
          </a:ln>
        </p:spPr>
      </p:cxnSp>
      <p:sp>
        <p:nvSpPr>
          <p:cNvPr id="8" name="Rounded Rectangle 7"/>
          <p:cNvSpPr/>
          <p:nvPr/>
        </p:nvSpPr>
        <p:spPr>
          <a:xfrm>
            <a:off x="3395395" y="1307592"/>
            <a:ext cx="2508427" cy="1371600"/>
          </a:xfrm>
          <a:prstGeom prst="roundRect">
            <a:avLst>
              <a:gd name="adj" fmla="val 8000"/>
            </a:avLst>
          </a:prstGeom>
          <a:solidFill>
            <a:srgbClr val="D3373A"/>
          </a:solidFill>
          <a:ln>
            <a:noFill/>
          </a:ln>
          <a:effectLst/>
        </p:spPr>
        <p:txBody>
          <a:bodyPr rtlCol="0" anchor="ctr" wrap="square" lIns="128016" rIns="128016" tIns="73152" bIns="73152">
            <a:noAutofit/>
          </a:bodyPr>
          <a:lstStyle/>
          <a:p>
            <a:pPr algn="ctr">
              <a:spcBef>
                <a:spcPts val="0"/>
              </a:spcBef>
              <a:spcAft>
                <a:spcPts val="0"/>
              </a:spcAft>
            </a:pPr>
            <a:r>
              <a:rPr lang="tr-TR" sz="2000" b="1" i="0">
                <a:solidFill>
                  <a:srgbClr val="FFFFFF"/>
                </a:solidFill>
                <a:latin typeface="Calibri"/>
              </a:rPr>
              <a:t>Ormancılık faaliyeti, depolarda tomruklar</a:t>
            </a:r>
          </a:p>
        </p:txBody>
      </p:sp>
      <p:cxnSp>
        <p:nvCxnSpPr>
          <p:cNvPr id="9" name="Connector 8"/>
          <p:cNvCxnSpPr/>
          <p:nvPr/>
        </p:nvCxnSpPr>
        <p:spPr>
          <a:xfrm>
            <a:off x="5949542" y="1993392"/>
            <a:ext cx="292608" cy="0"/>
          </a:xfrm>
          <a:prstGeom prst="line">
            <a:avLst/>
          </a:prstGeom>
          <a:ln w="63500">
            <a:solidFill>
              <a:srgbClr val="FCC021"/>
            </a:solidFill>
            <a:tailEnd type="triangle" w="med" len="med"/>
          </a:ln>
        </p:spPr>
      </p:cxnSp>
      <p:sp>
        <p:nvSpPr>
          <p:cNvPr id="10" name="Rounded Rectangle 9"/>
          <p:cNvSpPr/>
          <p:nvPr/>
        </p:nvSpPr>
        <p:spPr>
          <a:xfrm>
            <a:off x="6287870" y="1307592"/>
            <a:ext cx="2508427" cy="1371600"/>
          </a:xfrm>
          <a:prstGeom prst="roundRect">
            <a:avLst>
              <a:gd name="adj" fmla="val 8000"/>
            </a:avLst>
          </a:prstGeom>
          <a:solidFill>
            <a:srgbClr val="4F4F4F"/>
          </a:solidFill>
          <a:ln>
            <a:noFill/>
          </a:ln>
          <a:effectLst/>
        </p:spPr>
        <p:txBody>
          <a:bodyPr rtlCol="0" anchor="ctr" wrap="square" lIns="128016" rIns="128016" tIns="73152" bIns="73152">
            <a:noAutofit/>
          </a:bodyPr>
          <a:lstStyle/>
          <a:p>
            <a:pPr algn="ctr">
              <a:spcBef>
                <a:spcPts val="0"/>
              </a:spcBef>
              <a:spcAft>
                <a:spcPts val="0"/>
              </a:spcAft>
            </a:pPr>
            <a:r>
              <a:rPr lang="tr-TR" sz="2000" b="1" i="0">
                <a:solidFill>
                  <a:srgbClr val="FFFFFF"/>
                </a:solidFill>
                <a:latin typeface="Calibri"/>
              </a:rPr>
              <a:t>Tomruklar akıntıya kapılıp kanalları tıkadı</a:t>
            </a:r>
          </a:p>
        </p:txBody>
      </p:sp>
      <p:cxnSp>
        <p:nvCxnSpPr>
          <p:cNvPr id="11" name="Connector 10"/>
          <p:cNvCxnSpPr/>
          <p:nvPr/>
        </p:nvCxnSpPr>
        <p:spPr>
          <a:xfrm>
            <a:off x="8842017" y="1993392"/>
            <a:ext cx="292608" cy="0"/>
          </a:xfrm>
          <a:prstGeom prst="line">
            <a:avLst/>
          </a:prstGeom>
          <a:ln w="63500">
            <a:solidFill>
              <a:srgbClr val="FCC021"/>
            </a:solidFill>
            <a:tailEnd type="triangle" w="med" len="med"/>
          </a:ln>
        </p:spPr>
      </p:cxnSp>
      <p:sp>
        <p:nvSpPr>
          <p:cNvPr id="12" name="Rounded Rectangle 11"/>
          <p:cNvSpPr/>
          <p:nvPr/>
        </p:nvSpPr>
        <p:spPr>
          <a:xfrm>
            <a:off x="9180345" y="1307592"/>
            <a:ext cx="2508427" cy="1371600"/>
          </a:xfrm>
          <a:prstGeom prst="roundRect">
            <a:avLst>
              <a:gd name="adj" fmla="val 8000"/>
            </a:avLst>
          </a:prstGeom>
          <a:solidFill>
            <a:srgbClr val="4F4F4F"/>
          </a:solidFill>
          <a:ln>
            <a:noFill/>
          </a:ln>
          <a:effectLst/>
        </p:spPr>
        <p:txBody>
          <a:bodyPr rtlCol="0" anchor="ctr" wrap="square" lIns="128016" rIns="128016" tIns="73152" bIns="73152">
            <a:noAutofit/>
          </a:bodyPr>
          <a:lstStyle/>
          <a:p>
            <a:pPr algn="ctr">
              <a:spcBef>
                <a:spcPts val="0"/>
              </a:spcBef>
              <a:spcAft>
                <a:spcPts val="0"/>
              </a:spcAft>
            </a:pPr>
            <a:r>
              <a:rPr lang="tr-TR" sz="2000" b="1" i="0">
                <a:solidFill>
                  <a:srgbClr val="FFFFFF"/>
                </a:solidFill>
                <a:latin typeface="Calibri"/>
              </a:rPr>
              <a:t>Selin yıkıcı etkisi arttı</a:t>
            </a:r>
          </a:p>
        </p:txBody>
      </p:sp>
      <p:sp>
        <p:nvSpPr>
          <p:cNvPr id="13" name="Rounded Rectangle 12"/>
          <p:cNvSpPr/>
          <p:nvPr/>
        </p:nvSpPr>
        <p:spPr>
          <a:xfrm>
            <a:off x="502920" y="2971800"/>
            <a:ext cx="2508427" cy="1371600"/>
          </a:xfrm>
          <a:prstGeom prst="roundRect">
            <a:avLst>
              <a:gd name="adj" fmla="val 8000"/>
            </a:avLst>
          </a:prstGeom>
          <a:solidFill>
            <a:srgbClr val="2C6696"/>
          </a:solidFill>
          <a:ln>
            <a:noFill/>
          </a:ln>
          <a:effectLst/>
        </p:spPr>
        <p:txBody>
          <a:bodyPr rtlCol="0" anchor="ctr" wrap="square" lIns="128016" rIns="128016" tIns="73152" bIns="73152">
            <a:noAutofit/>
          </a:bodyPr>
          <a:lstStyle/>
          <a:p>
            <a:pPr algn="ctr">
              <a:spcBef>
                <a:spcPts val="0"/>
              </a:spcBef>
              <a:spcAft>
                <a:spcPts val="0"/>
              </a:spcAft>
            </a:pPr>
            <a:r>
              <a:rPr lang="tr-TR" sz="2000" b="1" i="0">
                <a:solidFill>
                  <a:srgbClr val="FFFFFF"/>
                </a:solidFill>
                <a:latin typeface="Calibri"/>
              </a:rPr>
              <a:t>Ezine Çayı Vadisi</a:t>
            </a:r>
          </a:p>
        </p:txBody>
      </p:sp>
      <p:cxnSp>
        <p:nvCxnSpPr>
          <p:cNvPr id="14" name="Connector 13"/>
          <p:cNvCxnSpPr/>
          <p:nvPr/>
        </p:nvCxnSpPr>
        <p:spPr>
          <a:xfrm>
            <a:off x="3057067" y="3657600"/>
            <a:ext cx="292608" cy="0"/>
          </a:xfrm>
          <a:prstGeom prst="line">
            <a:avLst/>
          </a:prstGeom>
          <a:ln w="63500">
            <a:solidFill>
              <a:srgbClr val="FCC021"/>
            </a:solidFill>
            <a:tailEnd type="triangle" w="med" len="med"/>
          </a:ln>
        </p:spPr>
      </p:cxnSp>
      <p:sp>
        <p:nvSpPr>
          <p:cNvPr id="15" name="Rounded Rectangle 14"/>
          <p:cNvSpPr/>
          <p:nvPr/>
        </p:nvSpPr>
        <p:spPr>
          <a:xfrm>
            <a:off x="3395395" y="2971800"/>
            <a:ext cx="2508427" cy="1371600"/>
          </a:xfrm>
          <a:prstGeom prst="roundRect">
            <a:avLst>
              <a:gd name="adj" fmla="val 8000"/>
            </a:avLst>
          </a:prstGeom>
          <a:solidFill>
            <a:srgbClr val="D3373A"/>
          </a:solidFill>
          <a:ln>
            <a:noFill/>
          </a:ln>
          <a:effectLst/>
        </p:spPr>
        <p:txBody>
          <a:bodyPr rtlCol="0" anchor="ctr" wrap="square" lIns="128016" rIns="128016" tIns="73152" bIns="73152">
            <a:noAutofit/>
          </a:bodyPr>
          <a:lstStyle/>
          <a:p>
            <a:pPr algn="ctr">
              <a:spcBef>
                <a:spcPts val="0"/>
              </a:spcBef>
              <a:spcAft>
                <a:spcPts val="0"/>
              </a:spcAft>
            </a:pPr>
            <a:r>
              <a:rPr lang="tr-TR" sz="2000" b="1" i="0">
                <a:solidFill>
                  <a:srgbClr val="FFFFFF"/>
                </a:solidFill>
                <a:latin typeface="Calibri"/>
              </a:rPr>
              <a:t>Yatağın daraltılması, vadi tabanına yerleşme</a:t>
            </a:r>
          </a:p>
        </p:txBody>
      </p:sp>
      <p:cxnSp>
        <p:nvCxnSpPr>
          <p:cNvPr id="16" name="Connector 15"/>
          <p:cNvCxnSpPr/>
          <p:nvPr/>
        </p:nvCxnSpPr>
        <p:spPr>
          <a:xfrm>
            <a:off x="5949542" y="3657600"/>
            <a:ext cx="292608" cy="0"/>
          </a:xfrm>
          <a:prstGeom prst="line">
            <a:avLst/>
          </a:prstGeom>
          <a:ln w="63500">
            <a:solidFill>
              <a:srgbClr val="FCC021"/>
            </a:solidFill>
            <a:tailEnd type="triangle" w="med" len="med"/>
          </a:ln>
        </p:spPr>
      </p:cxnSp>
      <p:sp>
        <p:nvSpPr>
          <p:cNvPr id="17" name="Rounded Rectangle 16"/>
          <p:cNvSpPr/>
          <p:nvPr/>
        </p:nvSpPr>
        <p:spPr>
          <a:xfrm>
            <a:off x="6287870" y="2971800"/>
            <a:ext cx="2508427" cy="1371600"/>
          </a:xfrm>
          <a:prstGeom prst="roundRect">
            <a:avLst>
              <a:gd name="adj" fmla="val 8000"/>
            </a:avLst>
          </a:prstGeom>
          <a:solidFill>
            <a:srgbClr val="4F4F4F"/>
          </a:solidFill>
          <a:ln>
            <a:noFill/>
          </a:ln>
          <a:effectLst/>
        </p:spPr>
        <p:txBody>
          <a:bodyPr rtlCol="0" anchor="ctr" wrap="square" lIns="128016" rIns="128016" tIns="73152" bIns="73152">
            <a:noAutofit/>
          </a:bodyPr>
          <a:lstStyle/>
          <a:p>
            <a:pPr algn="ctr">
              <a:spcBef>
                <a:spcPts val="0"/>
              </a:spcBef>
              <a:spcAft>
                <a:spcPts val="0"/>
              </a:spcAft>
            </a:pPr>
            <a:r>
              <a:rPr lang="tr-TR" sz="2000" b="1" i="0">
                <a:solidFill>
                  <a:srgbClr val="FFFFFF"/>
                </a:solidFill>
                <a:latin typeface="Calibri"/>
              </a:rPr>
              <a:t>Su vadiden çıkıp etrafa yayıldı</a:t>
            </a:r>
          </a:p>
        </p:txBody>
      </p:sp>
      <p:cxnSp>
        <p:nvCxnSpPr>
          <p:cNvPr id="18" name="Connector 17"/>
          <p:cNvCxnSpPr/>
          <p:nvPr/>
        </p:nvCxnSpPr>
        <p:spPr>
          <a:xfrm>
            <a:off x="8842017" y="3657600"/>
            <a:ext cx="292608" cy="0"/>
          </a:xfrm>
          <a:prstGeom prst="line">
            <a:avLst/>
          </a:prstGeom>
          <a:ln w="63500">
            <a:solidFill>
              <a:srgbClr val="FCC021"/>
            </a:solidFill>
            <a:tailEnd type="triangle" w="med" len="med"/>
          </a:ln>
        </p:spPr>
      </p:cxnSp>
      <p:sp>
        <p:nvSpPr>
          <p:cNvPr id="19" name="Rounded Rectangle 18"/>
          <p:cNvSpPr/>
          <p:nvPr/>
        </p:nvSpPr>
        <p:spPr>
          <a:xfrm>
            <a:off x="9180345" y="2971800"/>
            <a:ext cx="2508427" cy="1371600"/>
          </a:xfrm>
          <a:prstGeom prst="roundRect">
            <a:avLst>
              <a:gd name="adj" fmla="val 8000"/>
            </a:avLst>
          </a:prstGeom>
          <a:solidFill>
            <a:srgbClr val="4F4F4F"/>
          </a:solidFill>
          <a:ln>
            <a:noFill/>
          </a:ln>
          <a:effectLst/>
        </p:spPr>
        <p:txBody>
          <a:bodyPr rtlCol="0" anchor="ctr" wrap="square" lIns="128016" rIns="128016" tIns="73152" bIns="73152">
            <a:noAutofit/>
          </a:bodyPr>
          <a:lstStyle/>
          <a:p>
            <a:pPr algn="ctr">
              <a:spcBef>
                <a:spcPts val="0"/>
              </a:spcBef>
              <a:spcAft>
                <a:spcPts val="0"/>
              </a:spcAft>
            </a:pPr>
            <a:r>
              <a:rPr lang="tr-TR" sz="2000" b="1" i="0">
                <a:solidFill>
                  <a:srgbClr val="FFFFFF"/>
                </a:solidFill>
                <a:latin typeface="Calibri"/>
              </a:rPr>
              <a:t>Can ve mal kaybı</a:t>
            </a:r>
          </a:p>
        </p:txBody>
      </p:sp>
      <p:sp>
        <p:nvSpPr>
          <p:cNvPr id="20" name="Rounded Rectangle 19"/>
          <p:cNvSpPr/>
          <p:nvPr/>
        </p:nvSpPr>
        <p:spPr>
          <a:xfrm>
            <a:off x="502920" y="4636008"/>
            <a:ext cx="2508427" cy="1371600"/>
          </a:xfrm>
          <a:prstGeom prst="roundRect">
            <a:avLst>
              <a:gd name="adj" fmla="val 8000"/>
            </a:avLst>
          </a:prstGeom>
          <a:solidFill>
            <a:srgbClr val="2C6696"/>
          </a:solidFill>
          <a:ln>
            <a:noFill/>
          </a:ln>
          <a:effectLst/>
        </p:spPr>
        <p:txBody>
          <a:bodyPr rtlCol="0" anchor="ctr" wrap="square" lIns="128016" rIns="128016" tIns="73152" bIns="73152">
            <a:noAutofit/>
          </a:bodyPr>
          <a:lstStyle/>
          <a:p>
            <a:pPr algn="ctr">
              <a:spcBef>
                <a:spcPts val="0"/>
              </a:spcBef>
              <a:spcAft>
                <a:spcPts val="0"/>
              </a:spcAft>
            </a:pPr>
            <a:r>
              <a:rPr lang="tr-TR" sz="2000" b="1" i="0">
                <a:solidFill>
                  <a:srgbClr val="FFFFFF"/>
                </a:solidFill>
                <a:latin typeface="Calibri"/>
              </a:rPr>
              <a:t>Üç günde 420,6 mm yağış</a:t>
            </a:r>
          </a:p>
        </p:txBody>
      </p:sp>
      <p:cxnSp>
        <p:nvCxnSpPr>
          <p:cNvPr id="21" name="Connector 20"/>
          <p:cNvCxnSpPr/>
          <p:nvPr/>
        </p:nvCxnSpPr>
        <p:spPr>
          <a:xfrm>
            <a:off x="3057067" y="5321808"/>
            <a:ext cx="292608" cy="0"/>
          </a:xfrm>
          <a:prstGeom prst="line">
            <a:avLst/>
          </a:prstGeom>
          <a:ln w="63500">
            <a:solidFill>
              <a:srgbClr val="FCC021"/>
            </a:solidFill>
            <a:tailEnd type="triangle" w="med" len="med"/>
          </a:ln>
        </p:spPr>
      </p:cxnSp>
      <p:sp>
        <p:nvSpPr>
          <p:cNvPr id="22" name="Rounded Rectangle 21"/>
          <p:cNvSpPr/>
          <p:nvPr/>
        </p:nvSpPr>
        <p:spPr>
          <a:xfrm>
            <a:off x="3395395" y="4636008"/>
            <a:ext cx="2508427" cy="1371600"/>
          </a:xfrm>
          <a:prstGeom prst="roundRect">
            <a:avLst>
              <a:gd name="adj" fmla="val 8000"/>
            </a:avLst>
          </a:prstGeom>
          <a:solidFill>
            <a:srgbClr val="D3373A"/>
          </a:solidFill>
          <a:ln>
            <a:noFill/>
          </a:ln>
          <a:effectLst/>
        </p:spPr>
        <p:txBody>
          <a:bodyPr rtlCol="0" anchor="ctr" wrap="square" lIns="128016" rIns="128016" tIns="73152" bIns="73152">
            <a:noAutofit/>
          </a:bodyPr>
          <a:lstStyle/>
          <a:p>
            <a:pPr algn="ctr">
              <a:spcBef>
                <a:spcPts val="0"/>
              </a:spcBef>
              <a:spcAft>
                <a:spcPts val="0"/>
              </a:spcAft>
            </a:pPr>
            <a:r>
              <a:rPr lang="tr-TR" sz="2000" b="1" i="0">
                <a:solidFill>
                  <a:srgbClr val="FFFFFF"/>
                </a:solidFill>
                <a:latin typeface="Calibri"/>
              </a:rPr>
              <a:t>Ezine Çayı üzerindeki alçak köprüler</a:t>
            </a:r>
          </a:p>
        </p:txBody>
      </p:sp>
      <p:cxnSp>
        <p:nvCxnSpPr>
          <p:cNvPr id="23" name="Connector 22"/>
          <p:cNvCxnSpPr/>
          <p:nvPr/>
        </p:nvCxnSpPr>
        <p:spPr>
          <a:xfrm>
            <a:off x="5949542" y="5321808"/>
            <a:ext cx="292608" cy="0"/>
          </a:xfrm>
          <a:prstGeom prst="line">
            <a:avLst/>
          </a:prstGeom>
          <a:ln w="63500">
            <a:solidFill>
              <a:srgbClr val="FCC021"/>
            </a:solidFill>
            <a:tailEnd type="triangle" w="med" len="med"/>
          </a:ln>
        </p:spPr>
      </p:cxnSp>
      <p:sp>
        <p:nvSpPr>
          <p:cNvPr id="24" name="Rounded Rectangle 23"/>
          <p:cNvSpPr/>
          <p:nvPr/>
        </p:nvSpPr>
        <p:spPr>
          <a:xfrm>
            <a:off x="6287870" y="4636008"/>
            <a:ext cx="2508427" cy="1371600"/>
          </a:xfrm>
          <a:prstGeom prst="roundRect">
            <a:avLst>
              <a:gd name="adj" fmla="val 8000"/>
            </a:avLst>
          </a:prstGeom>
          <a:solidFill>
            <a:srgbClr val="4F4F4F"/>
          </a:solidFill>
          <a:ln>
            <a:noFill/>
          </a:ln>
          <a:effectLst/>
        </p:spPr>
        <p:txBody>
          <a:bodyPr rtlCol="0" anchor="ctr" wrap="square" lIns="128016" rIns="128016" tIns="73152" bIns="73152">
            <a:noAutofit/>
          </a:bodyPr>
          <a:lstStyle/>
          <a:p>
            <a:pPr algn="ctr">
              <a:spcBef>
                <a:spcPts val="0"/>
              </a:spcBef>
              <a:spcAft>
                <a:spcPts val="0"/>
              </a:spcAft>
            </a:pPr>
            <a:r>
              <a:rPr lang="tr-TR" sz="2000" b="1" i="0">
                <a:solidFill>
                  <a:srgbClr val="FFFFFF"/>
                </a:solidFill>
                <a:latin typeface="Calibri"/>
              </a:rPr>
              <a:t>Etkinin artmasında rol oynadı</a:t>
            </a:r>
          </a:p>
        </p:txBody>
      </p:sp>
      <p:cxnSp>
        <p:nvCxnSpPr>
          <p:cNvPr id="25" name="Connector 24"/>
          <p:cNvCxnSpPr/>
          <p:nvPr/>
        </p:nvCxnSpPr>
        <p:spPr>
          <a:xfrm>
            <a:off x="8842017" y="5321808"/>
            <a:ext cx="292608" cy="0"/>
          </a:xfrm>
          <a:prstGeom prst="line">
            <a:avLst/>
          </a:prstGeom>
          <a:ln w="63500">
            <a:solidFill>
              <a:srgbClr val="FCC021"/>
            </a:solidFill>
            <a:tailEnd type="triangle" w="med" len="med"/>
          </a:ln>
        </p:spPr>
      </p:cxnSp>
      <p:sp>
        <p:nvSpPr>
          <p:cNvPr id="26" name="Rounded Rectangle 25"/>
          <p:cNvSpPr/>
          <p:nvPr/>
        </p:nvSpPr>
        <p:spPr>
          <a:xfrm>
            <a:off x="9180345" y="4636008"/>
            <a:ext cx="2508427" cy="1371600"/>
          </a:xfrm>
          <a:prstGeom prst="roundRect">
            <a:avLst>
              <a:gd name="adj" fmla="val 8000"/>
            </a:avLst>
          </a:prstGeom>
          <a:solidFill>
            <a:srgbClr val="4F4F4F"/>
          </a:solidFill>
          <a:ln>
            <a:noFill/>
          </a:ln>
          <a:effectLst/>
        </p:spPr>
        <p:txBody>
          <a:bodyPr rtlCol="0" anchor="ctr" wrap="square" lIns="128016" rIns="128016" tIns="73152" bIns="73152">
            <a:noAutofit/>
          </a:bodyPr>
          <a:lstStyle/>
          <a:p>
            <a:pPr algn="ctr">
              <a:spcBef>
                <a:spcPts val="0"/>
              </a:spcBef>
              <a:spcAft>
                <a:spcPts val="0"/>
              </a:spcAft>
            </a:pPr>
            <a:r>
              <a:rPr lang="tr-TR" sz="2000" b="1" i="0">
                <a:solidFill>
                  <a:srgbClr val="FFFFFF"/>
                </a:solidFill>
                <a:latin typeface="Calibri"/>
              </a:rPr>
              <a:t>Can ve mal kaybı</a:t>
            </a:r>
          </a:p>
        </p:txBody>
      </p:sp>
      <p:sp>
        <p:nvSpPr>
          <p:cNvPr id="27" name="TextBox 26"/>
          <p:cNvSpPr txBox="1"/>
          <p:nvPr/>
        </p:nvSpPr>
        <p:spPr>
          <a:xfrm>
            <a:off x="502920" y="5943600"/>
            <a:ext cx="11185855" cy="329184"/>
          </a:xfrm>
          <a:prstGeom prst="rect">
            <a:avLst/>
          </a:prstGeom>
          <a:noFill/>
        </p:spPr>
        <p:txBody>
          <a:bodyPr wrap="square" anchor="t" lIns="73152" rIns="73152" tIns="36576" bIns="36576">
            <a:noAutofit/>
          </a:bodyPr>
          <a:lstStyle/>
          <a:p>
            <a:pPr algn="ctr">
              <a:spcBef>
                <a:spcPts val="0"/>
              </a:spcBef>
              <a:spcAft>
                <a:spcPts val="0"/>
              </a:spcAft>
            </a:pPr>
            <a:r>
              <a:rPr lang="tr-TR" sz="1300" b="0" i="1">
                <a:solidFill>
                  <a:srgbClr val="767676"/>
                </a:solidFill>
                <a:latin typeface="Calibri"/>
              </a:rPr>
              <a:t>Mavi: doğal koşul · Kırmızı: beşerî faaliyet · Gri: sonuç (kutulardaki ifadeler kitabın durum tespitinden)</a:t>
            </a:r>
          </a:p>
        </p:txBody>
      </p:sp>
      <p:sp>
        <p:nvSpPr>
          <p:cNvPr id="28" name="TextBox 2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29" name="Rounded Rectangle 2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22-23</a:t>
            </a:r>
          </a:p>
        </p:txBody>
      </p:sp>
      <p:sp>
        <p:nvSpPr>
          <p:cNvPr id="30" name="TextBox 2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70 / 129</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Coğrafi bakıştan mekânsal planlamaya</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KARŞILAŞTIR</a:t>
            </a:r>
          </a:p>
        </p:txBody>
      </p:sp>
      <p:graphicFrame>
        <p:nvGraphicFramePr>
          <p:cNvPr id="6" name="Table 5"/>
          <p:cNvGraphicFramePr>
            <a:graphicFrameLocks noGrp="1"/>
          </p:cNvGraphicFramePr>
          <p:nvPr/>
        </p:nvGraphicFramePr>
        <p:xfrm>
          <a:off x="502920" y="1216152"/>
          <a:ext cx="11183112" cy="3547872"/>
        </p:xfrm>
        <a:graphic>
          <a:graphicData uri="http://schemas.openxmlformats.org/drawingml/2006/table">
            <a:tbl>
              <a:tblPr firstRow="1" bandRow="1">
                <a:tableStyleId>{5C22544A-7EE6-4342-B048-85BDC9FD1C3A}</a:tableStyleId>
              </a:tblPr>
              <a:tblGrid>
                <a:gridCol w="5120640"/>
                <a:gridCol w="6062472"/>
              </a:tblGrid>
              <a:tr h="548640">
                <a:tc>
                  <a:txBody>
                    <a:bodyPr wrap="square"/>
                    <a:lstStyle/>
                    <a:p>
                      <a:pPr algn="ctr">
                        <a:spcBef>
                          <a:spcPts val="0"/>
                        </a:spcBef>
                        <a:spcAft>
                          <a:spcPts val="0"/>
                        </a:spcAft>
                      </a:pPr>
                      <a:r>
                        <a:rPr lang="tr-TR" sz="1700" b="1" i="0">
                          <a:solidFill>
                            <a:srgbClr val="FFFFFF"/>
                          </a:solidFill>
                          <a:latin typeface="Calibri"/>
                        </a:rPr>
                        <a:t>Durum tespitinde gördüğümüz</a:t>
                      </a:r>
                    </a:p>
                  </a:txBody>
                  <a:tcPr marL="54864" marR="54864" marT="18288" marB="18288" anchor="ctr">
                    <a:solidFill>
                      <a:srgbClr val="2C6696"/>
                    </a:solidFill>
                  </a:tcPr>
                </a:tc>
                <a:tc>
                  <a:txBody>
                    <a:bodyPr wrap="square"/>
                    <a:lstStyle/>
                    <a:p>
                      <a:pPr algn="ctr">
                        <a:spcBef>
                          <a:spcPts val="0"/>
                        </a:spcBef>
                        <a:spcAft>
                          <a:spcPts val="0"/>
                        </a:spcAft>
                      </a:pPr>
                      <a:r>
                        <a:rPr lang="tr-TR" sz="1700" b="1" i="0">
                          <a:solidFill>
                            <a:srgbClr val="FFFFFF"/>
                          </a:solidFill>
                          <a:latin typeface="Calibri"/>
                        </a:rPr>
                        <a:t>Coğrafi bakışla örnek planlama önerisi</a:t>
                      </a:r>
                    </a:p>
                  </a:txBody>
                  <a:tcPr marL="54864" marR="54864" marT="18288" marB="18288" anchor="ctr">
                    <a:solidFill>
                      <a:srgbClr val="2C6696"/>
                    </a:solidFill>
                  </a:tcPr>
                </a:tc>
              </a:tr>
              <a:tr h="749808">
                <a:tc>
                  <a:txBody>
                    <a:bodyPr wrap="square"/>
                    <a:lstStyle/>
                    <a:p>
                      <a:pPr algn="l">
                        <a:spcBef>
                          <a:spcPts val="0"/>
                        </a:spcBef>
                        <a:spcAft>
                          <a:spcPts val="0"/>
                        </a:spcAft>
                      </a:pPr>
                      <a:r>
                        <a:rPr lang="tr-TR" sz="2000" b="0" i="0">
                          <a:solidFill>
                            <a:srgbClr val="262626"/>
                          </a:solidFill>
                          <a:latin typeface="Calibri"/>
                        </a:rPr>
                        <a:t>Ezine Çayı yatağı insanlar tarafından daraltılmış</a:t>
                      </a:r>
                    </a:p>
                  </a:txBody>
                  <a:tcPr marL="54864" marR="54864" marT="18288" marB="18288" anchor="ctr">
                    <a:solidFill>
                      <a:srgbClr val="FFFFFF"/>
                    </a:solidFill>
                  </a:tcPr>
                </a:tc>
                <a:tc>
                  <a:txBody>
                    <a:bodyPr wrap="square"/>
                    <a:lstStyle/>
                    <a:p>
                      <a:pPr algn="l">
                        <a:spcBef>
                          <a:spcPts val="0"/>
                        </a:spcBef>
                        <a:spcAft>
                          <a:spcPts val="0"/>
                        </a:spcAft>
                      </a:pPr>
                      <a:r>
                        <a:rPr lang="tr-TR" sz="2000" b="0" i="0">
                          <a:solidFill>
                            <a:srgbClr val="262626"/>
                          </a:solidFill>
                          <a:latin typeface="Calibri"/>
                        </a:rPr>
                        <a:t>Akarsu yatağı daraltılmaz, yatak çevresi yapılaşmaya kapatılır.</a:t>
                      </a:r>
                    </a:p>
                  </a:txBody>
                  <a:tcPr marL="54864" marR="54864" marT="18288" marB="18288" anchor="ctr">
                    <a:solidFill>
                      <a:srgbClr val="FFFFFF"/>
                    </a:solidFill>
                  </a:tcPr>
                </a:tc>
              </a:tr>
              <a:tr h="749808">
                <a:tc>
                  <a:txBody>
                    <a:bodyPr wrap="square"/>
                    <a:lstStyle/>
                    <a:p>
                      <a:pPr algn="l">
                        <a:spcBef>
                          <a:spcPts val="0"/>
                        </a:spcBef>
                        <a:spcAft>
                          <a:spcPts val="0"/>
                        </a:spcAft>
                      </a:pPr>
                      <a:r>
                        <a:rPr lang="tr-TR" sz="2000" b="0" i="0">
                          <a:solidFill>
                            <a:srgbClr val="262626"/>
                          </a:solidFill>
                          <a:latin typeface="Calibri"/>
                        </a:rPr>
                        <a:t>Yerleşim alanları vadi tabanına kurulmuş</a:t>
                      </a:r>
                    </a:p>
                  </a:txBody>
                  <a:tcPr marL="54864" marR="54864" marT="18288" marB="18288" anchor="ctr">
                    <a:solidFill>
                      <a:srgbClr val="E3ECF5"/>
                    </a:solidFill>
                  </a:tcPr>
                </a:tc>
                <a:tc>
                  <a:txBody>
                    <a:bodyPr wrap="square"/>
                    <a:lstStyle/>
                    <a:p>
                      <a:pPr algn="l">
                        <a:spcBef>
                          <a:spcPts val="0"/>
                        </a:spcBef>
                        <a:spcAft>
                          <a:spcPts val="0"/>
                        </a:spcAft>
                      </a:pPr>
                      <a:r>
                        <a:rPr lang="tr-TR" sz="2000" b="0" i="0">
                          <a:solidFill>
                            <a:srgbClr val="262626"/>
                          </a:solidFill>
                          <a:latin typeface="Calibri"/>
                        </a:rPr>
                        <a:t>Yeni yerleşmeler vadi tabanının dışında planlanır.</a:t>
                      </a:r>
                    </a:p>
                  </a:txBody>
                  <a:tcPr marL="54864" marR="54864" marT="18288" marB="18288" anchor="ctr">
                    <a:solidFill>
                      <a:srgbClr val="E3ECF5"/>
                    </a:solidFill>
                  </a:tcPr>
                </a:tc>
              </a:tr>
              <a:tr h="749808">
                <a:tc>
                  <a:txBody>
                    <a:bodyPr wrap="square"/>
                    <a:lstStyle/>
                    <a:p>
                      <a:pPr algn="l">
                        <a:spcBef>
                          <a:spcPts val="0"/>
                        </a:spcBef>
                        <a:spcAft>
                          <a:spcPts val="0"/>
                        </a:spcAft>
                      </a:pPr>
                      <a:r>
                        <a:rPr lang="tr-TR" sz="2000" b="0" i="0">
                          <a:solidFill>
                            <a:srgbClr val="262626"/>
                          </a:solidFill>
                          <a:latin typeface="Calibri"/>
                        </a:rPr>
                        <a:t>Depolardaki tomruklar akıntıya kapılmış</a:t>
                      </a:r>
                    </a:p>
                  </a:txBody>
                  <a:tcPr marL="54864" marR="54864" marT="18288" marB="18288" anchor="ctr">
                    <a:solidFill>
                      <a:srgbClr val="FFFFFF"/>
                    </a:solidFill>
                  </a:tcPr>
                </a:tc>
                <a:tc>
                  <a:txBody>
                    <a:bodyPr wrap="square"/>
                    <a:lstStyle/>
                    <a:p>
                      <a:pPr algn="l">
                        <a:spcBef>
                          <a:spcPts val="0"/>
                        </a:spcBef>
                        <a:spcAft>
                          <a:spcPts val="0"/>
                        </a:spcAft>
                      </a:pPr>
                      <a:r>
                        <a:rPr lang="tr-TR" sz="2000" b="0" i="0">
                          <a:solidFill>
                            <a:srgbClr val="262626"/>
                          </a:solidFill>
                          <a:latin typeface="Calibri"/>
                        </a:rPr>
                        <a:t>Depolar sel suyunun ulaşamayacağı yerlere kurulur.</a:t>
                      </a:r>
                    </a:p>
                  </a:txBody>
                  <a:tcPr marL="54864" marR="54864" marT="18288" marB="18288" anchor="ctr">
                    <a:solidFill>
                      <a:srgbClr val="FFFFFF"/>
                    </a:solidFill>
                  </a:tcPr>
                </a:tc>
              </a:tr>
              <a:tr h="749808">
                <a:tc>
                  <a:txBody>
                    <a:bodyPr wrap="square"/>
                    <a:lstStyle/>
                    <a:p>
                      <a:pPr algn="l">
                        <a:spcBef>
                          <a:spcPts val="0"/>
                        </a:spcBef>
                        <a:spcAft>
                          <a:spcPts val="0"/>
                        </a:spcAft>
                      </a:pPr>
                      <a:r>
                        <a:rPr lang="tr-TR" sz="2000" b="0" i="0">
                          <a:solidFill>
                            <a:srgbClr val="262626"/>
                          </a:solidFill>
                          <a:latin typeface="Calibri"/>
                        </a:rPr>
                        <a:t>Ezine Çayı üzerindeki köprüler alçak</a:t>
                      </a:r>
                    </a:p>
                  </a:txBody>
                  <a:tcPr marL="54864" marR="54864" marT="18288" marB="18288" anchor="ctr">
                    <a:solidFill>
                      <a:srgbClr val="E3ECF5"/>
                    </a:solidFill>
                  </a:tcPr>
                </a:tc>
                <a:tc>
                  <a:txBody>
                    <a:bodyPr wrap="square"/>
                    <a:lstStyle/>
                    <a:p>
                      <a:pPr algn="l">
                        <a:spcBef>
                          <a:spcPts val="0"/>
                        </a:spcBef>
                        <a:spcAft>
                          <a:spcPts val="0"/>
                        </a:spcAft>
                      </a:pPr>
                      <a:r>
                        <a:rPr lang="tr-TR" sz="2000" b="0" i="0">
                          <a:solidFill>
                            <a:srgbClr val="262626"/>
                          </a:solidFill>
                          <a:latin typeface="Calibri"/>
                        </a:rPr>
                        <a:t>Köprüler sel sularını geçirecek yükseklikte yapılır.</a:t>
                      </a:r>
                    </a:p>
                  </a:txBody>
                  <a:tcPr marL="54864" marR="54864" marT="18288" marB="18288" anchor="ctr">
                    <a:solidFill>
                      <a:srgbClr val="E3ECF5"/>
                    </a:solidFill>
                  </a:tcPr>
                </a:tc>
              </a:tr>
            </a:tbl>
          </a:graphicData>
        </a:graphic>
      </p:graphicFrame>
      <p:sp>
        <p:nvSpPr>
          <p:cNvPr id="7" name="Rounded Rectangle 6"/>
          <p:cNvSpPr/>
          <p:nvPr/>
        </p:nvSpPr>
        <p:spPr>
          <a:xfrm>
            <a:off x="502920" y="4965192"/>
            <a:ext cx="11185855" cy="1280160"/>
          </a:xfrm>
          <a:prstGeom prst="roundRect">
            <a:avLst>
              <a:gd name="adj" fmla="val 8000"/>
            </a:avLst>
          </a:prstGeom>
          <a:solidFill>
            <a:srgbClr val="FFF3D1"/>
          </a:solidFill>
          <a:ln>
            <a:noFill/>
          </a:ln>
          <a:effectLst/>
        </p:spPr>
        <p:txBody>
          <a:bodyPr rtlCol="0" anchor="ctr" wrap="square" lIns="274320" rIns="274320" tIns="73152" bIns="73152">
            <a:noAutofit/>
          </a:bodyPr>
          <a:lstStyle/>
          <a:p>
            <a:pPr algn="l">
              <a:spcBef>
                <a:spcPts val="0"/>
              </a:spcBef>
              <a:spcAft>
                <a:spcPts val="600"/>
              </a:spcAft>
            </a:pPr>
            <a:r>
              <a:rPr lang="tr-TR" sz="2100" b="1" i="0">
                <a:solidFill>
                  <a:srgbClr val="2C6696"/>
                </a:solidFill>
                <a:latin typeface="Calibri"/>
              </a:rPr>
              <a:t>Herkese soru:</a:t>
            </a:r>
            <a:r>
              <a:rPr lang="tr-TR" sz="2100" b="0" i="0">
                <a:solidFill>
                  <a:srgbClr val="2C6696"/>
                </a:solidFill>
                <a:latin typeface="Calibri"/>
              </a:rPr>
              <a:t> </a:t>
            </a:r>
          </a:p>
          <a:p>
            <a:pPr algn="l">
              <a:spcBef>
                <a:spcPts val="0"/>
              </a:spcBef>
              <a:spcAft>
                <a:spcPts val="0"/>
              </a:spcAft>
            </a:pPr>
            <a:r>
              <a:rPr lang="tr-TR" sz="2100" b="0" i="0">
                <a:solidFill>
                  <a:srgbClr val="262626"/>
                </a:solidFill>
                <a:latin typeface="Calibri"/>
              </a:rPr>
              <a:t>Bu planlamada bize, ailemize ve yerel yönetime hangi sorumluluklar düşer? Kaynaklarımızı korumak için planlama neden önemlidir?</a:t>
            </a:r>
          </a:p>
        </p:txBody>
      </p:sp>
      <p:sp>
        <p:nvSpPr>
          <p:cNvPr id="8" name="TextBox 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9" name="Rounded Rectangle 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23</a:t>
            </a:r>
          </a:p>
        </p:txBody>
      </p:sp>
      <p:sp>
        <p:nvSpPr>
          <p:cNvPr id="10" name="TextBox 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71 / 129</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Değerlendirme 4-5: örnek cevaplar</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5486400" cy="502920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16152"/>
            <a:ext cx="5486400" cy="530352"/>
          </a:xfrm>
          <a:prstGeom prst="roundRect">
            <a:avLst>
              <a:gd name="adj" fmla="val 25000"/>
            </a:avLst>
          </a:prstGeom>
          <a:solidFill>
            <a:srgbClr val="CEAC58"/>
          </a:solidFill>
          <a:ln>
            <a:noFill/>
          </a:ln>
          <a:effectLst/>
        </p:spPr>
        <p:txBody>
          <a:bodyPr rtlCol="0" anchor="ctr"/>
          <a:lstStyle/>
          <a:p/>
        </p:txBody>
      </p:sp>
      <p:sp>
        <p:nvSpPr>
          <p:cNvPr id="8" name="Rectangle 7"/>
          <p:cNvSpPr/>
          <p:nvPr/>
        </p:nvSpPr>
        <p:spPr>
          <a:xfrm>
            <a:off x="502920" y="1481328"/>
            <a:ext cx="5486400" cy="265176"/>
          </a:xfrm>
          <a:prstGeom prst="rect">
            <a:avLst/>
          </a:prstGeom>
          <a:solidFill>
            <a:srgbClr val="CEAC58"/>
          </a:solidFill>
          <a:ln>
            <a:noFill/>
          </a:ln>
          <a:effectLst/>
        </p:spPr>
        <p:txBody>
          <a:bodyPr rtlCol="0" anchor="ctr"/>
          <a:lstStyle/>
          <a:p/>
        </p:txBody>
      </p:sp>
      <p:sp>
        <p:nvSpPr>
          <p:cNvPr id="9" name="TextBox 8"/>
          <p:cNvSpPr txBox="1"/>
          <p:nvPr/>
        </p:nvSpPr>
        <p:spPr>
          <a:xfrm>
            <a:off x="594360" y="1216152"/>
            <a:ext cx="5303520"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4. soru · Bize düşen sorumluluklar</a:t>
            </a:r>
          </a:p>
        </p:txBody>
      </p:sp>
      <p:sp>
        <p:nvSpPr>
          <p:cNvPr id="10" name="TextBox 9"/>
          <p:cNvSpPr txBox="1"/>
          <p:nvPr/>
        </p:nvSpPr>
        <p:spPr>
          <a:xfrm>
            <a:off x="612648" y="1819656"/>
            <a:ext cx="5266944" cy="4352544"/>
          </a:xfrm>
          <a:prstGeom prst="rect">
            <a:avLst/>
          </a:prstGeom>
          <a:noFill/>
        </p:spPr>
        <p:txBody>
          <a:bodyPr wrap="square" anchor="t" lIns="73152" rIns="73152" tIns="36576" bIns="36576">
            <a:noAutofit/>
          </a:bodyPr>
          <a:lstStyle/>
          <a:p>
            <a:pPr algn="l">
              <a:spcBef>
                <a:spcPts val="0"/>
              </a:spcBef>
              <a:spcAft>
                <a:spcPts val="600"/>
              </a:spcAft>
            </a:pPr>
            <a:r>
              <a:rPr lang="tr-TR" sz="2000" b="1" i="0">
                <a:solidFill>
                  <a:srgbClr val="262626"/>
                </a:solidFill>
                <a:latin typeface="Calibri"/>
              </a:rPr>
              <a:t>Mekânsal planlamada insanlara düşen sorumluluklar neler olabilir?</a:t>
            </a:r>
          </a:p>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Dere yataklarına ve vadi tabanına yapı yapmamak, yapılmasına göz yummamak</a:t>
            </a:r>
          </a:p>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Konut alırken ya da kiralarken yerin afet riskini sorgulamak; imar kurallarına uymak</a:t>
            </a:r>
          </a:p>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Dere yatağına atık, moloz ve odun bırakmamak</a:t>
            </a:r>
          </a:p>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Ormanı korumak, ağaçlandırmaya katkı vermek</a:t>
            </a:r>
          </a:p>
          <a:p>
            <a:pPr algn="l" marL="248620" indent="-248620">
              <a:spcBef>
                <a:spcPts val="0"/>
              </a:spcBef>
              <a:spcAft>
                <a:spcPts val="0"/>
              </a:spcAft>
            </a:pPr>
            <a:r>
              <a:rPr lang="tr-TR" sz="2000" b="1" i="0">
                <a:solidFill>
                  <a:srgbClr val="2C6696"/>
                </a:solidFill>
                <a:latin typeface="Calibri"/>
              </a:rPr>
              <a:t>•  </a:t>
            </a:r>
            <a:r>
              <a:rPr lang="tr-TR" sz="2000" b="0" i="0">
                <a:solidFill>
                  <a:srgbClr val="262626"/>
                </a:solidFill>
                <a:latin typeface="Calibri"/>
              </a:rPr>
              <a:t>Afet bilgisini çevresiyle paylaşmak, tatbikatlara katılmak</a:t>
            </a:r>
          </a:p>
        </p:txBody>
      </p:sp>
      <p:sp>
        <p:nvSpPr>
          <p:cNvPr id="11" name="Rounded Rectangle 10"/>
          <p:cNvSpPr/>
          <p:nvPr/>
        </p:nvSpPr>
        <p:spPr>
          <a:xfrm>
            <a:off x="6199632" y="1216152"/>
            <a:ext cx="5489143" cy="502920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6199632" y="1216152"/>
            <a:ext cx="5489143" cy="530352"/>
          </a:xfrm>
          <a:prstGeom prst="roundRect">
            <a:avLst>
              <a:gd name="adj" fmla="val 25000"/>
            </a:avLst>
          </a:prstGeom>
          <a:solidFill>
            <a:srgbClr val="4F4F4F"/>
          </a:solidFill>
          <a:ln>
            <a:noFill/>
          </a:ln>
          <a:effectLst/>
        </p:spPr>
        <p:txBody>
          <a:bodyPr rtlCol="0" anchor="ctr"/>
          <a:lstStyle/>
          <a:p/>
        </p:txBody>
      </p:sp>
      <p:sp>
        <p:nvSpPr>
          <p:cNvPr id="13" name="Rectangle 12"/>
          <p:cNvSpPr/>
          <p:nvPr/>
        </p:nvSpPr>
        <p:spPr>
          <a:xfrm>
            <a:off x="6199632" y="1481328"/>
            <a:ext cx="5489143" cy="265176"/>
          </a:xfrm>
          <a:prstGeom prst="rect">
            <a:avLst/>
          </a:prstGeom>
          <a:solidFill>
            <a:srgbClr val="4F4F4F"/>
          </a:solidFill>
          <a:ln>
            <a:noFill/>
          </a:ln>
          <a:effectLst/>
        </p:spPr>
        <p:txBody>
          <a:bodyPr rtlCol="0" anchor="ctr"/>
          <a:lstStyle/>
          <a:p/>
        </p:txBody>
      </p:sp>
      <p:sp>
        <p:nvSpPr>
          <p:cNvPr id="14" name="TextBox 13"/>
          <p:cNvSpPr txBox="1"/>
          <p:nvPr/>
        </p:nvSpPr>
        <p:spPr>
          <a:xfrm>
            <a:off x="6291072" y="1216152"/>
            <a:ext cx="5306263"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5. soru · Kaynaklar için planlama</a:t>
            </a:r>
          </a:p>
        </p:txBody>
      </p:sp>
      <p:sp>
        <p:nvSpPr>
          <p:cNvPr id="15" name="TextBox 14"/>
          <p:cNvSpPr txBox="1"/>
          <p:nvPr/>
        </p:nvSpPr>
        <p:spPr>
          <a:xfrm>
            <a:off x="6309360" y="1819656"/>
            <a:ext cx="5269687" cy="4352544"/>
          </a:xfrm>
          <a:prstGeom prst="rect">
            <a:avLst/>
          </a:prstGeom>
          <a:noFill/>
        </p:spPr>
        <p:txBody>
          <a:bodyPr wrap="square" anchor="t" lIns="73152" rIns="73152" tIns="36576" bIns="36576">
            <a:noAutofit/>
          </a:bodyPr>
          <a:lstStyle/>
          <a:p>
            <a:pPr algn="l">
              <a:spcBef>
                <a:spcPts val="0"/>
              </a:spcBef>
              <a:spcAft>
                <a:spcPts val="600"/>
              </a:spcAft>
            </a:pPr>
            <a:r>
              <a:rPr lang="tr-TR" sz="2000" b="1" i="0">
                <a:solidFill>
                  <a:srgbClr val="262626"/>
                </a:solidFill>
                <a:latin typeface="Calibri"/>
              </a:rPr>
              <a:t>Mekânsal planlama, ülke kaynaklarının daha etkin kullanılmasında nasıl bir öneme sahiptir?</a:t>
            </a:r>
          </a:p>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Her alan en uygun kullanımına ayrılır: tarım, yerleşme, orman, sanayi</a:t>
            </a:r>
          </a:p>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Riskli alanlarda yapılaşma önlenir; can ve mal kaybı, yeniden yapım masrafı azalır</a:t>
            </a:r>
          </a:p>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Toprak, su ve orman korunur; gelecek kuşaklara aktarılır</a:t>
            </a:r>
          </a:p>
          <a:p>
            <a:pPr algn="l" marL="248620" indent="-248620">
              <a:spcBef>
                <a:spcPts val="0"/>
              </a:spcBef>
              <a:spcAft>
                <a:spcPts val="0"/>
              </a:spcAft>
            </a:pPr>
            <a:r>
              <a:rPr lang="tr-TR" sz="2000" b="1" i="0">
                <a:solidFill>
                  <a:srgbClr val="2C6696"/>
                </a:solidFill>
                <a:latin typeface="Calibri"/>
              </a:rPr>
              <a:t>•  </a:t>
            </a:r>
            <a:r>
              <a:rPr lang="tr-TR" sz="2000" b="0" i="0">
                <a:solidFill>
                  <a:srgbClr val="262626"/>
                </a:solidFill>
                <a:latin typeface="Calibri"/>
              </a:rPr>
              <a:t>Yol, köprü ve altyapı doğru yere yapılır; kaynak israf edilmez</a:t>
            </a:r>
          </a:p>
        </p:txBody>
      </p:sp>
      <p:sp>
        <p:nvSpPr>
          <p:cNvPr id="16" name="TextBox 1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17" name="Rounded Rectangle 1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23</a:t>
            </a:r>
          </a:p>
        </p:txBody>
      </p:sp>
      <p:sp>
        <p:nvSpPr>
          <p:cNvPr id="18" name="TextBox 1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72 / 129</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7</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Bozkurt selinin yıkıcı etkisini artıran etkenlerden hangisi beşerî bir etken DEĞİLDİR?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Ezine Çayı yatağının insanlar tarafından daraltılması</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Yerleşim alanlarının vadi tabanına kurulması</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10-12 Ağustos tarihleri arasında metrekareye 420,6 mm yağış düşmesi</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Depolardaki tomrukların akıntıya kapılıp su kanallarını tıkaması</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Ezine Çayı üzerindeki köprülerin alçak olması</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23</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73 / 129</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7</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Bozkurt selinin yıkıcı etkisini artıran etkenlerden hangisi beşerî bir etken DEĞİLDİR?</a:t>
            </a:r>
          </a:p>
        </p:txBody>
      </p:sp>
      <p:sp>
        <p:nvSpPr>
          <p:cNvPr id="7" name="Rounded Rectangle 6"/>
          <p:cNvSpPr/>
          <p:nvPr/>
        </p:nvSpPr>
        <p:spPr>
          <a:xfrm>
            <a:off x="502920" y="263347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58958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Ezine Çayı yatağının insanlar tarafından daraltılması</a:t>
            </a:r>
          </a:p>
        </p:txBody>
      </p:sp>
      <p:sp>
        <p:nvSpPr>
          <p:cNvPr id="10" name="Rounded Rectangle 9"/>
          <p:cNvSpPr/>
          <p:nvPr/>
        </p:nvSpPr>
        <p:spPr>
          <a:xfrm>
            <a:off x="502920" y="315833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11444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Yerleşim alanlarının vadi tabanına kurulması</a:t>
            </a:r>
          </a:p>
        </p:txBody>
      </p:sp>
      <p:sp>
        <p:nvSpPr>
          <p:cNvPr id="13" name="Rounded Rectangle 12"/>
          <p:cNvSpPr/>
          <p:nvPr/>
        </p:nvSpPr>
        <p:spPr>
          <a:xfrm>
            <a:off x="502920" y="3683202"/>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14" name="Oval 13"/>
          <p:cNvSpPr/>
          <p:nvPr/>
        </p:nvSpPr>
        <p:spPr>
          <a:xfrm>
            <a:off x="594360" y="3639310"/>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10-12 Ağustos tarihleri arasında metrekareye 420,6 mm yağış düşmesi</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Depolardaki tomrukların akıntıya kapılıp su kanallarını tıkaması</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Ezine Çayı üzerindeki köprülerin alçak olması</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Aşırı yağış doğal bir koşuldur; diğer dört etken insan faaliyetlerinin sonucudur (s. 23).</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23</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74 / 129</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800" b="1" i="0">
                <a:solidFill>
                  <a:srgbClr val="FFFFFF"/>
                </a:solidFill>
                <a:latin typeface="Calibri"/>
              </a:rPr>
              <a:t>Bilgi görseli: Bozkurt’tan çıkarılacak üç ders</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GRUP · 8 dk</a:t>
            </a:r>
          </a:p>
        </p:txBody>
      </p:sp>
      <p:sp>
        <p:nvSpPr>
          <p:cNvPr id="6" name="Rectangle 5"/>
          <p:cNvSpPr/>
          <p:nvPr/>
        </p:nvSpPr>
        <p:spPr>
          <a:xfrm>
            <a:off x="685800" y="1261872"/>
            <a:ext cx="4754880" cy="4983480"/>
          </a:xfrm>
          <a:prstGeom prst="rect">
            <a:avLst/>
          </a:prstGeom>
          <a:solidFill>
            <a:srgbClr val="FFFFFF"/>
          </a:solidFill>
          <a:ln w="19050">
            <a:solidFill>
              <a:srgbClr val="4F4F4F"/>
            </a:solidFill>
          </a:ln>
          <a:effectLst/>
        </p:spPr>
        <p:txBody>
          <a:bodyPr rtlCol="0" anchor="ctr"/>
          <a:lstStyle/>
          <a:p/>
        </p:txBody>
      </p:sp>
      <p:sp>
        <p:nvSpPr>
          <p:cNvPr id="7" name="Rounded Rectangle 6"/>
          <p:cNvSpPr/>
          <p:nvPr/>
        </p:nvSpPr>
        <p:spPr>
          <a:xfrm>
            <a:off x="914400" y="1490472"/>
            <a:ext cx="4297680" cy="731520"/>
          </a:xfrm>
          <a:prstGeom prst="roundRect">
            <a:avLst>
              <a:gd name="adj" fmla="val 8000"/>
            </a:avLst>
          </a:prstGeom>
          <a:solidFill>
            <a:srgbClr val="F0F0F0"/>
          </a:solidFill>
          <a:ln>
            <a:noFill/>
          </a:ln>
          <a:effectLst/>
        </p:spPr>
        <p:txBody>
          <a:bodyPr rtlCol="0" anchor="ctr" wrap="square" lIns="128016" rIns="128016" tIns="73152" bIns="73152">
            <a:noAutofit/>
          </a:bodyPr>
          <a:lstStyle/>
          <a:p>
            <a:pPr algn="ctr">
              <a:spcBef>
                <a:spcPts val="0"/>
              </a:spcBef>
              <a:spcAft>
                <a:spcPts val="0"/>
              </a:spcAft>
            </a:pPr>
            <a:r>
              <a:rPr lang="tr-TR" sz="2200" b="1" i="0">
                <a:solidFill>
                  <a:srgbClr val="767676"/>
                </a:solidFill>
                <a:latin typeface="Calibri"/>
              </a:rPr>
              <a:t>BAŞLIK</a:t>
            </a:r>
          </a:p>
        </p:txBody>
      </p:sp>
      <p:sp>
        <p:nvSpPr>
          <p:cNvPr id="8" name="Rounded Rectangle 7"/>
          <p:cNvSpPr/>
          <p:nvPr/>
        </p:nvSpPr>
        <p:spPr>
          <a:xfrm>
            <a:off x="914400" y="2404872"/>
            <a:ext cx="4297680" cy="548640"/>
          </a:xfrm>
          <a:prstGeom prst="roundRect">
            <a:avLst>
              <a:gd name="adj" fmla="val 8000"/>
            </a:avLst>
          </a:prstGeom>
          <a:solidFill>
            <a:srgbClr val="F0F0F0"/>
          </a:solidFill>
          <a:ln>
            <a:noFill/>
          </a:ln>
          <a:effectLst/>
        </p:spPr>
        <p:txBody>
          <a:bodyPr rtlCol="0" anchor="ctr" wrap="square" lIns="128016" rIns="128016" tIns="73152" bIns="73152">
            <a:noAutofit/>
          </a:bodyPr>
          <a:lstStyle/>
          <a:p>
            <a:pPr algn="l">
              <a:spcBef>
                <a:spcPts val="0"/>
              </a:spcBef>
              <a:spcAft>
                <a:spcPts val="0"/>
              </a:spcAft>
            </a:pPr>
            <a:r>
              <a:rPr lang="tr-TR" sz="1700" b="0" i="0">
                <a:solidFill>
                  <a:srgbClr val="767676"/>
                </a:solidFill>
                <a:latin typeface="Calibri"/>
              </a:rPr>
              <a:t>1. ders: ……………………</a:t>
            </a:r>
          </a:p>
        </p:txBody>
      </p:sp>
      <p:sp>
        <p:nvSpPr>
          <p:cNvPr id="9" name="Rounded Rectangle 8"/>
          <p:cNvSpPr/>
          <p:nvPr/>
        </p:nvSpPr>
        <p:spPr>
          <a:xfrm>
            <a:off x="914400" y="3063240"/>
            <a:ext cx="4297680" cy="548640"/>
          </a:xfrm>
          <a:prstGeom prst="roundRect">
            <a:avLst>
              <a:gd name="adj" fmla="val 8000"/>
            </a:avLst>
          </a:prstGeom>
          <a:solidFill>
            <a:srgbClr val="F0F0F0"/>
          </a:solidFill>
          <a:ln>
            <a:noFill/>
          </a:ln>
          <a:effectLst/>
        </p:spPr>
        <p:txBody>
          <a:bodyPr rtlCol="0" anchor="ctr" wrap="square" lIns="128016" rIns="128016" tIns="73152" bIns="73152">
            <a:noAutofit/>
          </a:bodyPr>
          <a:lstStyle/>
          <a:p>
            <a:pPr algn="l">
              <a:spcBef>
                <a:spcPts val="0"/>
              </a:spcBef>
              <a:spcAft>
                <a:spcPts val="0"/>
              </a:spcAft>
            </a:pPr>
            <a:r>
              <a:rPr lang="tr-TR" sz="1700" b="0" i="0">
                <a:solidFill>
                  <a:srgbClr val="767676"/>
                </a:solidFill>
                <a:latin typeface="Calibri"/>
              </a:rPr>
              <a:t>2. ders: ……………………</a:t>
            </a:r>
          </a:p>
        </p:txBody>
      </p:sp>
      <p:sp>
        <p:nvSpPr>
          <p:cNvPr id="10" name="Rounded Rectangle 9"/>
          <p:cNvSpPr/>
          <p:nvPr/>
        </p:nvSpPr>
        <p:spPr>
          <a:xfrm>
            <a:off x="914400" y="3721608"/>
            <a:ext cx="4297680" cy="548640"/>
          </a:xfrm>
          <a:prstGeom prst="roundRect">
            <a:avLst>
              <a:gd name="adj" fmla="val 8000"/>
            </a:avLst>
          </a:prstGeom>
          <a:solidFill>
            <a:srgbClr val="F0F0F0"/>
          </a:solidFill>
          <a:ln>
            <a:noFill/>
          </a:ln>
          <a:effectLst/>
        </p:spPr>
        <p:txBody>
          <a:bodyPr rtlCol="0" anchor="ctr" wrap="square" lIns="128016" rIns="128016" tIns="73152" bIns="73152">
            <a:noAutofit/>
          </a:bodyPr>
          <a:lstStyle/>
          <a:p>
            <a:pPr algn="l">
              <a:spcBef>
                <a:spcPts val="0"/>
              </a:spcBef>
              <a:spcAft>
                <a:spcPts val="0"/>
              </a:spcAft>
            </a:pPr>
            <a:r>
              <a:rPr lang="tr-TR" sz="1700" b="0" i="0">
                <a:solidFill>
                  <a:srgbClr val="767676"/>
                </a:solidFill>
                <a:latin typeface="Calibri"/>
              </a:rPr>
              <a:t>3. ders: ……………………</a:t>
            </a:r>
          </a:p>
        </p:txBody>
      </p:sp>
      <p:sp>
        <p:nvSpPr>
          <p:cNvPr id="11" name="Rounded Rectangle 10"/>
          <p:cNvSpPr/>
          <p:nvPr/>
        </p:nvSpPr>
        <p:spPr>
          <a:xfrm>
            <a:off x="914400" y="4462272"/>
            <a:ext cx="4297680" cy="1554480"/>
          </a:xfrm>
          <a:prstGeom prst="roundRect">
            <a:avLst>
              <a:gd name="adj" fmla="val 8000"/>
            </a:avLst>
          </a:prstGeom>
          <a:solidFill>
            <a:srgbClr val="FFF3D1"/>
          </a:solidFill>
          <a:ln>
            <a:noFill/>
          </a:ln>
          <a:effectLst/>
        </p:spPr>
        <p:txBody>
          <a:bodyPr rtlCol="0" anchor="ctr" wrap="square" lIns="128016" rIns="128016" tIns="73152" bIns="73152">
            <a:noAutofit/>
          </a:bodyPr>
          <a:lstStyle/>
          <a:p>
            <a:pPr algn="ctr">
              <a:spcBef>
                <a:spcPts val="0"/>
              </a:spcBef>
              <a:spcAft>
                <a:spcPts val="0"/>
              </a:spcAft>
            </a:pPr>
            <a:r>
              <a:rPr lang="tr-TR" sz="1700" b="0" i="1">
                <a:solidFill>
                  <a:srgbClr val="767676"/>
                </a:solidFill>
                <a:latin typeface="Calibri"/>
              </a:rPr>
              <a:t>çizim / şema</a:t>
            </a:r>
          </a:p>
        </p:txBody>
      </p:sp>
      <p:sp>
        <p:nvSpPr>
          <p:cNvPr id="12" name="TextBox 11"/>
          <p:cNvSpPr txBox="1"/>
          <p:nvPr/>
        </p:nvSpPr>
        <p:spPr>
          <a:xfrm>
            <a:off x="685800" y="6263640"/>
            <a:ext cx="4754880" cy="274320"/>
          </a:xfrm>
          <a:prstGeom prst="rect">
            <a:avLst/>
          </a:prstGeom>
          <a:noFill/>
        </p:spPr>
        <p:txBody>
          <a:bodyPr wrap="square" anchor="t" lIns="73152" rIns="73152" tIns="36576" bIns="36576">
            <a:noAutofit/>
          </a:bodyPr>
          <a:lstStyle/>
          <a:p>
            <a:pPr algn="ctr">
              <a:spcBef>
                <a:spcPts val="0"/>
              </a:spcBef>
              <a:spcAft>
                <a:spcPts val="0"/>
              </a:spcAft>
            </a:pPr>
            <a:r>
              <a:rPr lang="tr-TR" sz="1200" b="0" i="0">
                <a:solidFill>
                  <a:srgbClr val="767676"/>
                </a:solidFill>
                <a:latin typeface="Calibri"/>
              </a:rPr>
              <a:t>A5 kâğıt</a:t>
            </a:r>
          </a:p>
        </p:txBody>
      </p:sp>
      <p:sp>
        <p:nvSpPr>
          <p:cNvPr id="13" name="Rounded Rectangle 12"/>
          <p:cNvSpPr/>
          <p:nvPr/>
        </p:nvSpPr>
        <p:spPr>
          <a:xfrm>
            <a:off x="5760720" y="1261872"/>
            <a:ext cx="2863443" cy="4983480"/>
          </a:xfrm>
          <a:prstGeom prst="roundRect">
            <a:avLst>
              <a:gd name="adj" fmla="val 5000"/>
            </a:avLst>
          </a:prstGeom>
          <a:solidFill>
            <a:srgbClr val="F0F0F0"/>
          </a:solidFill>
          <a:ln>
            <a:noFill/>
          </a:ln>
          <a:effectLst/>
        </p:spPr>
        <p:txBody>
          <a:bodyPr rtlCol="0" anchor="ctr"/>
          <a:lstStyle/>
          <a:p/>
        </p:txBody>
      </p:sp>
      <p:sp>
        <p:nvSpPr>
          <p:cNvPr id="14" name="Rounded Rectangle 13"/>
          <p:cNvSpPr/>
          <p:nvPr/>
        </p:nvSpPr>
        <p:spPr>
          <a:xfrm>
            <a:off x="5760720" y="1261872"/>
            <a:ext cx="2863443" cy="530352"/>
          </a:xfrm>
          <a:prstGeom prst="roundRect">
            <a:avLst>
              <a:gd name="adj" fmla="val 25000"/>
            </a:avLst>
          </a:prstGeom>
          <a:solidFill>
            <a:srgbClr val="2C6696"/>
          </a:solidFill>
          <a:ln>
            <a:noFill/>
          </a:ln>
          <a:effectLst/>
        </p:spPr>
        <p:txBody>
          <a:bodyPr rtlCol="0" anchor="ctr"/>
          <a:lstStyle/>
          <a:p/>
        </p:txBody>
      </p:sp>
      <p:sp>
        <p:nvSpPr>
          <p:cNvPr id="15" name="Rectangle 14"/>
          <p:cNvSpPr/>
          <p:nvPr/>
        </p:nvSpPr>
        <p:spPr>
          <a:xfrm>
            <a:off x="5760720" y="1527048"/>
            <a:ext cx="2863443" cy="265176"/>
          </a:xfrm>
          <a:prstGeom prst="rect">
            <a:avLst/>
          </a:prstGeom>
          <a:solidFill>
            <a:srgbClr val="2C6696"/>
          </a:solidFill>
          <a:ln>
            <a:noFill/>
          </a:ln>
          <a:effectLst/>
        </p:spPr>
        <p:txBody>
          <a:bodyPr rtlCol="0" anchor="ctr"/>
          <a:lstStyle/>
          <a:p/>
        </p:txBody>
      </p:sp>
      <p:sp>
        <p:nvSpPr>
          <p:cNvPr id="16" name="TextBox 15"/>
          <p:cNvSpPr txBox="1"/>
          <p:nvPr/>
        </p:nvSpPr>
        <p:spPr>
          <a:xfrm>
            <a:off x="5852160" y="1261872"/>
            <a:ext cx="2680563"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Ne yazacağız?</a:t>
            </a:r>
          </a:p>
        </p:txBody>
      </p:sp>
      <p:sp>
        <p:nvSpPr>
          <p:cNvPr id="17" name="TextBox 16"/>
          <p:cNvSpPr txBox="1"/>
          <p:nvPr/>
        </p:nvSpPr>
        <p:spPr>
          <a:xfrm>
            <a:off x="5870448" y="1865376"/>
            <a:ext cx="2643987" cy="4306824"/>
          </a:xfrm>
          <a:prstGeom prst="rect">
            <a:avLst/>
          </a:prstGeom>
          <a:noFill/>
        </p:spPr>
        <p:txBody>
          <a:bodyPr wrap="square" anchor="t" lIns="73152" rIns="73152" tIns="36576" bIns="36576">
            <a:noAutofit/>
          </a:bodyPr>
          <a:lstStyle/>
          <a:p>
            <a:pPr algn="l" marL="261051" indent="-261051">
              <a:spcBef>
                <a:spcPts val="0"/>
              </a:spcBef>
              <a:spcAft>
                <a:spcPts val="600"/>
              </a:spcAft>
            </a:pPr>
            <a:r>
              <a:rPr lang="tr-TR" sz="2100" b="1" i="0">
                <a:solidFill>
                  <a:srgbClr val="2C6696"/>
                </a:solidFill>
                <a:latin typeface="Calibri"/>
              </a:rPr>
              <a:t>•  </a:t>
            </a:r>
            <a:r>
              <a:rPr lang="tr-TR" sz="2100" b="0" i="0">
                <a:solidFill>
                  <a:srgbClr val="262626"/>
                </a:solidFill>
                <a:latin typeface="Calibri"/>
              </a:rPr>
              <a:t>Sele yol açan bir doğal koşul</a:t>
            </a:r>
          </a:p>
          <a:p>
            <a:pPr algn="l" marL="261051" indent="-261051">
              <a:spcBef>
                <a:spcPts val="0"/>
              </a:spcBef>
              <a:spcAft>
                <a:spcPts val="600"/>
              </a:spcAft>
            </a:pPr>
            <a:r>
              <a:rPr lang="tr-TR" sz="2100" b="1" i="0">
                <a:solidFill>
                  <a:srgbClr val="2C6696"/>
                </a:solidFill>
                <a:latin typeface="Calibri"/>
              </a:rPr>
              <a:t>•  </a:t>
            </a:r>
            <a:r>
              <a:rPr lang="tr-TR" sz="2100" b="0" i="0">
                <a:solidFill>
                  <a:srgbClr val="262626"/>
                </a:solidFill>
                <a:latin typeface="Calibri"/>
              </a:rPr>
              <a:t>Yıkımı artıran bir beşerî faaliyet</a:t>
            </a:r>
          </a:p>
          <a:p>
            <a:pPr algn="l" marL="261051" indent="-261051">
              <a:spcBef>
                <a:spcPts val="0"/>
              </a:spcBef>
              <a:spcAft>
                <a:spcPts val="0"/>
              </a:spcAft>
            </a:pPr>
            <a:r>
              <a:rPr lang="tr-TR" sz="2100" b="1" i="0">
                <a:solidFill>
                  <a:srgbClr val="2C6696"/>
                </a:solidFill>
                <a:latin typeface="Calibri"/>
              </a:rPr>
              <a:t>•  </a:t>
            </a:r>
            <a:r>
              <a:rPr lang="tr-TR" sz="2100" b="0" i="0">
                <a:solidFill>
                  <a:srgbClr val="262626"/>
                </a:solidFill>
                <a:latin typeface="Calibri"/>
              </a:rPr>
              <a:t>Coğrafi bakışla bir planlama önerisi</a:t>
            </a:r>
          </a:p>
        </p:txBody>
      </p:sp>
      <p:sp>
        <p:nvSpPr>
          <p:cNvPr id="18" name="Rounded Rectangle 17"/>
          <p:cNvSpPr/>
          <p:nvPr/>
        </p:nvSpPr>
        <p:spPr>
          <a:xfrm>
            <a:off x="8825331" y="1261872"/>
            <a:ext cx="2863443" cy="4983480"/>
          </a:xfrm>
          <a:prstGeom prst="roundRect">
            <a:avLst>
              <a:gd name="adj" fmla="val 5000"/>
            </a:avLst>
          </a:prstGeom>
          <a:solidFill>
            <a:srgbClr val="F0F0F0"/>
          </a:solidFill>
          <a:ln>
            <a:noFill/>
          </a:ln>
          <a:effectLst/>
        </p:spPr>
        <p:txBody>
          <a:bodyPr rtlCol="0" anchor="ctr"/>
          <a:lstStyle/>
          <a:p/>
        </p:txBody>
      </p:sp>
      <p:sp>
        <p:nvSpPr>
          <p:cNvPr id="19" name="Rounded Rectangle 18"/>
          <p:cNvSpPr/>
          <p:nvPr/>
        </p:nvSpPr>
        <p:spPr>
          <a:xfrm>
            <a:off x="8825331" y="1261872"/>
            <a:ext cx="2863443" cy="530352"/>
          </a:xfrm>
          <a:prstGeom prst="roundRect">
            <a:avLst>
              <a:gd name="adj" fmla="val 25000"/>
            </a:avLst>
          </a:prstGeom>
          <a:solidFill>
            <a:srgbClr val="4F4F4F"/>
          </a:solidFill>
          <a:ln>
            <a:noFill/>
          </a:ln>
          <a:effectLst/>
        </p:spPr>
        <p:txBody>
          <a:bodyPr rtlCol="0" anchor="ctr"/>
          <a:lstStyle/>
          <a:p/>
        </p:txBody>
      </p:sp>
      <p:sp>
        <p:nvSpPr>
          <p:cNvPr id="20" name="Rectangle 19"/>
          <p:cNvSpPr/>
          <p:nvPr/>
        </p:nvSpPr>
        <p:spPr>
          <a:xfrm>
            <a:off x="8825331" y="1527048"/>
            <a:ext cx="2863443" cy="265176"/>
          </a:xfrm>
          <a:prstGeom prst="rect">
            <a:avLst/>
          </a:prstGeom>
          <a:solidFill>
            <a:srgbClr val="4F4F4F"/>
          </a:solidFill>
          <a:ln>
            <a:noFill/>
          </a:ln>
          <a:effectLst/>
        </p:spPr>
        <p:txBody>
          <a:bodyPr rtlCol="0" anchor="ctr"/>
          <a:lstStyle/>
          <a:p/>
        </p:txBody>
      </p:sp>
      <p:sp>
        <p:nvSpPr>
          <p:cNvPr id="21" name="TextBox 20"/>
          <p:cNvSpPr txBox="1"/>
          <p:nvPr/>
        </p:nvSpPr>
        <p:spPr>
          <a:xfrm>
            <a:off x="8916771" y="1261872"/>
            <a:ext cx="2680563"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Nasıl?</a:t>
            </a:r>
          </a:p>
        </p:txBody>
      </p:sp>
      <p:sp>
        <p:nvSpPr>
          <p:cNvPr id="22" name="TextBox 21"/>
          <p:cNvSpPr txBox="1"/>
          <p:nvPr/>
        </p:nvSpPr>
        <p:spPr>
          <a:xfrm>
            <a:off x="8935059" y="1865376"/>
            <a:ext cx="2643987" cy="4306824"/>
          </a:xfrm>
          <a:prstGeom prst="rect">
            <a:avLst/>
          </a:prstGeom>
          <a:noFill/>
        </p:spPr>
        <p:txBody>
          <a:bodyPr wrap="square" anchor="t" lIns="73152" rIns="73152" tIns="36576" bIns="36576">
            <a:noAutofit/>
          </a:bodyPr>
          <a:lstStyle/>
          <a:p>
            <a:pPr algn="l" marL="261051" indent="-261051">
              <a:spcBef>
                <a:spcPts val="0"/>
              </a:spcBef>
              <a:spcAft>
                <a:spcPts val="600"/>
              </a:spcAft>
            </a:pPr>
            <a:r>
              <a:rPr lang="tr-TR" sz="2100" b="1" i="0">
                <a:solidFill>
                  <a:srgbClr val="2C6696"/>
                </a:solidFill>
                <a:latin typeface="Calibri"/>
              </a:rPr>
              <a:t>•  </a:t>
            </a:r>
            <a:r>
              <a:rPr lang="tr-TR" sz="2100" b="0" i="0">
                <a:solidFill>
                  <a:srgbClr val="262626"/>
                </a:solidFill>
                <a:latin typeface="Calibri"/>
              </a:rPr>
              <a:t>6 dk üretim · 2 dk panoya asma</a:t>
            </a:r>
          </a:p>
          <a:p>
            <a:pPr algn="l" marL="261051" indent="-261051">
              <a:spcBef>
                <a:spcPts val="0"/>
              </a:spcBef>
              <a:spcAft>
                <a:spcPts val="600"/>
              </a:spcAft>
            </a:pPr>
            <a:r>
              <a:rPr lang="tr-TR" sz="2100" b="1" i="0">
                <a:solidFill>
                  <a:srgbClr val="2C6696"/>
                </a:solidFill>
                <a:latin typeface="Calibri"/>
              </a:rPr>
              <a:t>•  </a:t>
            </a:r>
            <a:r>
              <a:rPr lang="tr-TR" sz="2100" b="0" i="0">
                <a:solidFill>
                  <a:srgbClr val="262626"/>
                </a:solidFill>
                <a:latin typeface="Calibri"/>
              </a:rPr>
              <a:t>Başlık kısa, çizim sade</a:t>
            </a:r>
          </a:p>
          <a:p>
            <a:pPr algn="l" marL="261051" indent="-261051">
              <a:spcBef>
                <a:spcPts val="0"/>
              </a:spcBef>
              <a:spcAft>
                <a:spcPts val="0"/>
              </a:spcAft>
            </a:pPr>
            <a:r>
              <a:rPr lang="tr-TR" sz="2100" b="1" i="0">
                <a:solidFill>
                  <a:srgbClr val="2C6696"/>
                </a:solidFill>
                <a:latin typeface="Calibri"/>
              </a:rPr>
              <a:t>•  </a:t>
            </a:r>
            <a:r>
              <a:rPr lang="tr-TR" sz="2100" b="0" i="0">
                <a:solidFill>
                  <a:srgbClr val="262626"/>
                </a:solidFill>
                <a:latin typeface="Calibri"/>
              </a:rPr>
              <a:t>Sayılar yalnız kitaptan</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75 / 129</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Kelime bankası: boşlukları doldur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ETKİNLİK</a:t>
            </a:r>
          </a:p>
        </p:txBody>
      </p:sp>
      <p:sp>
        <p:nvSpPr>
          <p:cNvPr id="6" name="TextBox 5"/>
          <p:cNvSpPr txBox="1"/>
          <p:nvPr/>
        </p:nvSpPr>
        <p:spPr>
          <a:xfrm>
            <a:off x="502920" y="1170432"/>
            <a:ext cx="11185855" cy="411480"/>
          </a:xfrm>
          <a:prstGeom prst="rect">
            <a:avLst/>
          </a:prstGeom>
          <a:noFill/>
        </p:spPr>
        <p:txBody>
          <a:bodyPr wrap="square" anchor="ctr" lIns="73152" rIns="73152" tIns="36576" bIns="36576">
            <a:noAutofit/>
          </a:bodyPr>
          <a:lstStyle/>
          <a:p>
            <a:pPr algn="l">
              <a:spcBef>
                <a:spcPts val="0"/>
              </a:spcBef>
              <a:spcAft>
                <a:spcPts val="0"/>
              </a:spcAft>
            </a:pPr>
            <a:r>
              <a:rPr lang="tr-TR" sz="1900" b="0" i="1">
                <a:solidFill>
                  <a:srgbClr val="767676"/>
                </a:solidFill>
                <a:latin typeface="Calibri"/>
              </a:rPr>
              <a:t>Cümlelerdeki boşlukları kelime bankasındaki uygun sözcükle doldurunuz.</a:t>
            </a:r>
          </a:p>
        </p:txBody>
      </p:sp>
      <p:sp>
        <p:nvSpPr>
          <p:cNvPr id="7" name="Rounded Rectangle 6"/>
          <p:cNvSpPr/>
          <p:nvPr/>
        </p:nvSpPr>
        <p:spPr>
          <a:xfrm>
            <a:off x="502920" y="1645920"/>
            <a:ext cx="1828800" cy="1042416"/>
          </a:xfrm>
          <a:prstGeom prst="roundRect">
            <a:avLst>
              <a:gd name="adj" fmla="val 8000"/>
            </a:avLst>
          </a:prstGeom>
          <a:solidFill>
            <a:srgbClr val="F0F0F0"/>
          </a:solidFill>
          <a:ln>
            <a:noFill/>
          </a:ln>
          <a:effectLst/>
        </p:spPr>
        <p:txBody>
          <a:bodyPr rtlCol="0" anchor="ctr" wrap="square" lIns="128016" rIns="128016" tIns="73152" bIns="73152">
            <a:noAutofit/>
          </a:bodyPr>
          <a:lstStyle/>
          <a:p>
            <a:pPr algn="ctr">
              <a:spcBef>
                <a:spcPts val="0"/>
              </a:spcBef>
              <a:spcAft>
                <a:spcPts val="0"/>
              </a:spcAft>
            </a:pPr>
            <a:r>
              <a:rPr lang="tr-TR" sz="1500" b="1" i="0">
                <a:solidFill>
                  <a:srgbClr val="767676"/>
                </a:solidFill>
                <a:latin typeface="Calibri"/>
              </a:rPr>
              <a:t>KELİME BANKASI</a:t>
            </a:r>
          </a:p>
        </p:txBody>
      </p:sp>
      <p:sp>
        <p:nvSpPr>
          <p:cNvPr id="8" name="Rounded Rectangle 7"/>
          <p:cNvSpPr/>
          <p:nvPr/>
        </p:nvSpPr>
        <p:spPr>
          <a:xfrm>
            <a:off x="2468880" y="1645920"/>
            <a:ext cx="1161964" cy="475488"/>
          </a:xfrm>
          <a:prstGeom prst="roundRect">
            <a:avLst>
              <a:gd name="adj" fmla="val 50000"/>
            </a:avLst>
          </a:prstGeom>
          <a:solidFill>
            <a:srgbClr val="4F4F4F"/>
          </a:solidFill>
          <a:ln>
            <a:noFill/>
          </a:ln>
          <a:effectLst/>
        </p:spPr>
        <p:txBody>
          <a:bodyPr rtlCol="0" anchor="ctr" wrap="square" tIns="0" bIns="0">
            <a:noAutofit/>
          </a:bodyPr>
          <a:lstStyle/>
          <a:p>
            <a:pPr algn="ctr">
              <a:spcBef>
                <a:spcPts val="0"/>
              </a:spcBef>
              <a:spcAft>
                <a:spcPts val="0"/>
              </a:spcAft>
            </a:pPr>
            <a:r>
              <a:rPr lang="tr-TR" sz="1900" b="1" i="0">
                <a:solidFill>
                  <a:srgbClr val="FFFFFF"/>
                </a:solidFill>
                <a:latin typeface="Calibri"/>
              </a:rPr>
              <a:t>küresel</a:t>
            </a:r>
          </a:p>
        </p:txBody>
      </p:sp>
      <p:sp>
        <p:nvSpPr>
          <p:cNvPr id="9" name="Rounded Rectangle 8"/>
          <p:cNvSpPr/>
          <p:nvPr/>
        </p:nvSpPr>
        <p:spPr>
          <a:xfrm>
            <a:off x="3768004" y="1645920"/>
            <a:ext cx="1560688" cy="475488"/>
          </a:xfrm>
          <a:prstGeom prst="roundRect">
            <a:avLst>
              <a:gd name="adj" fmla="val 50000"/>
            </a:avLst>
          </a:prstGeom>
          <a:solidFill>
            <a:srgbClr val="4F4F4F"/>
          </a:solidFill>
          <a:ln>
            <a:noFill/>
          </a:ln>
          <a:effectLst/>
        </p:spPr>
        <p:txBody>
          <a:bodyPr rtlCol="0" anchor="ctr" wrap="square" tIns="0" bIns="0">
            <a:noAutofit/>
          </a:bodyPr>
          <a:lstStyle/>
          <a:p>
            <a:pPr algn="ctr">
              <a:spcBef>
                <a:spcPts val="0"/>
              </a:spcBef>
              <a:spcAft>
                <a:spcPts val="0"/>
              </a:spcAft>
            </a:pPr>
            <a:r>
              <a:rPr lang="tr-TR" sz="1900" b="1" i="0">
                <a:solidFill>
                  <a:srgbClr val="FFFFFF"/>
                </a:solidFill>
                <a:latin typeface="Calibri"/>
              </a:rPr>
              <a:t>sınırlılıkları</a:t>
            </a:r>
          </a:p>
        </p:txBody>
      </p:sp>
      <p:sp>
        <p:nvSpPr>
          <p:cNvPr id="10" name="Rounded Rectangle 9"/>
          <p:cNvSpPr/>
          <p:nvPr/>
        </p:nvSpPr>
        <p:spPr>
          <a:xfrm>
            <a:off x="5465852" y="1645920"/>
            <a:ext cx="1321358" cy="475488"/>
          </a:xfrm>
          <a:prstGeom prst="roundRect">
            <a:avLst>
              <a:gd name="adj" fmla="val 50000"/>
            </a:avLst>
          </a:prstGeom>
          <a:solidFill>
            <a:srgbClr val="4F4F4F"/>
          </a:solidFill>
          <a:ln>
            <a:noFill/>
          </a:ln>
          <a:effectLst/>
        </p:spPr>
        <p:txBody>
          <a:bodyPr rtlCol="0" anchor="ctr" wrap="square" tIns="0" bIns="0">
            <a:noAutofit/>
          </a:bodyPr>
          <a:lstStyle/>
          <a:p>
            <a:pPr algn="ctr">
              <a:spcBef>
                <a:spcPts val="0"/>
              </a:spcBef>
              <a:spcAft>
                <a:spcPts val="0"/>
              </a:spcAft>
            </a:pPr>
            <a:r>
              <a:rPr lang="tr-TR" sz="1900" b="1" i="0">
                <a:solidFill>
                  <a:srgbClr val="FFFFFF"/>
                </a:solidFill>
                <a:latin typeface="Calibri"/>
              </a:rPr>
              <a:t>bütünsel</a:t>
            </a:r>
          </a:p>
        </p:txBody>
      </p:sp>
      <p:sp>
        <p:nvSpPr>
          <p:cNvPr id="11" name="Rounded Rectangle 10"/>
          <p:cNvSpPr/>
          <p:nvPr/>
        </p:nvSpPr>
        <p:spPr>
          <a:xfrm>
            <a:off x="6924370" y="1645920"/>
            <a:ext cx="1290779" cy="475488"/>
          </a:xfrm>
          <a:prstGeom prst="roundRect">
            <a:avLst>
              <a:gd name="adj" fmla="val 50000"/>
            </a:avLst>
          </a:prstGeom>
          <a:solidFill>
            <a:srgbClr val="4F4F4F"/>
          </a:solidFill>
          <a:ln>
            <a:noFill/>
          </a:ln>
          <a:effectLst/>
        </p:spPr>
        <p:txBody>
          <a:bodyPr rtlCol="0" anchor="ctr" wrap="square" tIns="0" bIns="0">
            <a:noAutofit/>
          </a:bodyPr>
          <a:lstStyle/>
          <a:p>
            <a:pPr algn="ctr">
              <a:spcBef>
                <a:spcPts val="0"/>
              </a:spcBef>
              <a:spcAft>
                <a:spcPts val="0"/>
              </a:spcAft>
            </a:pPr>
            <a:r>
              <a:rPr lang="tr-TR" sz="1900" b="1" i="0">
                <a:solidFill>
                  <a:srgbClr val="FFFFFF"/>
                </a:solidFill>
                <a:latin typeface="Calibri"/>
              </a:rPr>
              <a:t>coğrafya</a:t>
            </a:r>
          </a:p>
        </p:txBody>
      </p:sp>
      <p:sp>
        <p:nvSpPr>
          <p:cNvPr id="12" name="Rounded Rectangle 11"/>
          <p:cNvSpPr/>
          <p:nvPr/>
        </p:nvSpPr>
        <p:spPr>
          <a:xfrm>
            <a:off x="8352309" y="1645920"/>
            <a:ext cx="2450388" cy="475488"/>
          </a:xfrm>
          <a:prstGeom prst="roundRect">
            <a:avLst>
              <a:gd name="adj" fmla="val 50000"/>
            </a:avLst>
          </a:prstGeom>
          <a:solidFill>
            <a:srgbClr val="4F4F4F"/>
          </a:solidFill>
          <a:ln>
            <a:noFill/>
          </a:ln>
          <a:effectLst/>
        </p:spPr>
        <p:txBody>
          <a:bodyPr rtlCol="0" anchor="ctr" wrap="square" tIns="0" bIns="0">
            <a:noAutofit/>
          </a:bodyPr>
          <a:lstStyle/>
          <a:p>
            <a:pPr algn="ctr">
              <a:spcBef>
                <a:spcPts val="0"/>
              </a:spcBef>
              <a:spcAft>
                <a:spcPts val="0"/>
              </a:spcAft>
            </a:pPr>
            <a:r>
              <a:rPr lang="tr-TR" sz="1900" b="1" i="0">
                <a:solidFill>
                  <a:srgbClr val="FFFFFF"/>
                </a:solidFill>
                <a:latin typeface="Calibri"/>
              </a:rPr>
              <a:t>insan faaliyetleriyle</a:t>
            </a:r>
          </a:p>
        </p:txBody>
      </p:sp>
      <p:sp>
        <p:nvSpPr>
          <p:cNvPr id="13" name="Rounded Rectangle 12"/>
          <p:cNvSpPr/>
          <p:nvPr/>
        </p:nvSpPr>
        <p:spPr>
          <a:xfrm>
            <a:off x="2468880" y="2212848"/>
            <a:ext cx="1793045" cy="475488"/>
          </a:xfrm>
          <a:prstGeom prst="roundRect">
            <a:avLst>
              <a:gd name="adj" fmla="val 50000"/>
            </a:avLst>
          </a:prstGeom>
          <a:solidFill>
            <a:srgbClr val="4F4F4F"/>
          </a:solidFill>
          <a:ln>
            <a:noFill/>
          </a:ln>
          <a:effectLst/>
        </p:spPr>
        <p:txBody>
          <a:bodyPr rtlCol="0" anchor="ctr" wrap="square" tIns="0" bIns="0">
            <a:noAutofit/>
          </a:bodyPr>
          <a:lstStyle/>
          <a:p>
            <a:pPr algn="ctr">
              <a:spcBef>
                <a:spcPts val="0"/>
              </a:spcBef>
              <a:spcAft>
                <a:spcPts val="0"/>
              </a:spcAft>
            </a:pPr>
            <a:r>
              <a:rPr lang="tr-TR" sz="1900" b="1" i="0">
                <a:solidFill>
                  <a:srgbClr val="FFFFFF"/>
                </a:solidFill>
                <a:latin typeface="Calibri"/>
              </a:rPr>
              <a:t>vatanseverlik</a:t>
            </a:r>
          </a:p>
        </p:txBody>
      </p:sp>
      <p:sp>
        <p:nvSpPr>
          <p:cNvPr id="14" name="Rounded Rectangle 13"/>
          <p:cNvSpPr/>
          <p:nvPr/>
        </p:nvSpPr>
        <p:spPr>
          <a:xfrm>
            <a:off x="4399085" y="2212848"/>
            <a:ext cx="1375269" cy="475488"/>
          </a:xfrm>
          <a:prstGeom prst="roundRect">
            <a:avLst>
              <a:gd name="adj" fmla="val 50000"/>
            </a:avLst>
          </a:prstGeom>
          <a:solidFill>
            <a:srgbClr val="4F4F4F"/>
          </a:solidFill>
          <a:ln>
            <a:noFill/>
          </a:ln>
          <a:effectLst/>
        </p:spPr>
        <p:txBody>
          <a:bodyPr rtlCol="0" anchor="ctr" wrap="square" tIns="0" bIns="0">
            <a:noAutofit/>
          </a:bodyPr>
          <a:lstStyle/>
          <a:p>
            <a:pPr algn="ctr">
              <a:spcBef>
                <a:spcPts val="0"/>
              </a:spcBef>
              <a:spcAft>
                <a:spcPts val="0"/>
              </a:spcAft>
            </a:pPr>
            <a:r>
              <a:rPr lang="tr-TR" sz="1900" b="1" i="0">
                <a:solidFill>
                  <a:srgbClr val="FFFFFF"/>
                </a:solidFill>
                <a:latin typeface="Calibri"/>
              </a:rPr>
              <a:t>tehditleri</a:t>
            </a:r>
          </a:p>
        </p:txBody>
      </p:sp>
      <p:sp>
        <p:nvSpPr>
          <p:cNvPr id="15" name="Rounded Rectangle 14"/>
          <p:cNvSpPr/>
          <p:nvPr/>
        </p:nvSpPr>
        <p:spPr>
          <a:xfrm>
            <a:off x="5911514" y="2212848"/>
            <a:ext cx="911663" cy="475488"/>
          </a:xfrm>
          <a:prstGeom prst="roundRect">
            <a:avLst>
              <a:gd name="adj" fmla="val 50000"/>
            </a:avLst>
          </a:prstGeom>
          <a:solidFill>
            <a:srgbClr val="4F4F4F"/>
          </a:solidFill>
          <a:ln>
            <a:noFill/>
          </a:ln>
          <a:effectLst/>
        </p:spPr>
        <p:txBody>
          <a:bodyPr rtlCol="0" anchor="ctr" wrap="square" tIns="0" bIns="0">
            <a:noAutofit/>
          </a:bodyPr>
          <a:lstStyle/>
          <a:p>
            <a:pPr algn="ctr">
              <a:spcBef>
                <a:spcPts val="0"/>
              </a:spcBef>
              <a:spcAft>
                <a:spcPts val="0"/>
              </a:spcAft>
            </a:pPr>
            <a:r>
              <a:rPr lang="tr-TR" sz="1900" b="1" i="0">
                <a:solidFill>
                  <a:srgbClr val="FFFFFF"/>
                </a:solidFill>
                <a:latin typeface="Calibri"/>
              </a:rPr>
              <a:t>doğa</a:t>
            </a:r>
          </a:p>
        </p:txBody>
      </p:sp>
      <p:sp>
        <p:nvSpPr>
          <p:cNvPr id="16" name="Rounded Rectangle 15"/>
          <p:cNvSpPr/>
          <p:nvPr/>
        </p:nvSpPr>
        <p:spPr>
          <a:xfrm>
            <a:off x="502920" y="2871216"/>
            <a:ext cx="11185855" cy="1066800"/>
          </a:xfrm>
          <a:prstGeom prst="roundRect">
            <a:avLst>
              <a:gd name="adj" fmla="val 8000"/>
            </a:avLst>
          </a:prstGeom>
          <a:solidFill>
            <a:srgbClr val="F0F0F0"/>
          </a:solidFill>
          <a:ln>
            <a:noFill/>
          </a:ln>
          <a:effectLst/>
        </p:spPr>
        <p:txBody>
          <a:bodyPr rtlCol="0" anchor="ctr"/>
          <a:lstStyle/>
          <a:p/>
        </p:txBody>
      </p:sp>
      <p:sp>
        <p:nvSpPr>
          <p:cNvPr id="17" name="Oval 16"/>
          <p:cNvSpPr/>
          <p:nvPr/>
        </p:nvSpPr>
        <p:spPr>
          <a:xfrm>
            <a:off x="612648" y="3157728"/>
            <a:ext cx="493776" cy="493776"/>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A</a:t>
            </a:r>
          </a:p>
        </p:txBody>
      </p:sp>
      <p:sp>
        <p:nvSpPr>
          <p:cNvPr id="18" name="TextBox 17"/>
          <p:cNvSpPr txBox="1"/>
          <p:nvPr/>
        </p:nvSpPr>
        <p:spPr>
          <a:xfrm>
            <a:off x="1234440" y="2871216"/>
            <a:ext cx="10317175" cy="1066800"/>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Tarih boyunca ………</a:t>
            </a:r>
            <a:r>
              <a:rPr lang="tr-TR" sz="2000" b="1" i="0">
                <a:solidFill>
                  <a:srgbClr val="262626"/>
                </a:solidFill>
                <a:latin typeface="Calibri"/>
              </a:rPr>
              <a:t>(1)</a:t>
            </a:r>
            <a:r>
              <a:rPr lang="tr-TR" sz="2000" b="0" i="0">
                <a:solidFill>
                  <a:srgbClr val="262626"/>
                </a:solidFill>
                <a:latin typeface="Calibri"/>
              </a:rPr>
              <a:t>……… bilgisine sahip toplumların doğal kaynakları daha iyi yönettikleri, refah seviyelerini yükselttikleri ve güçlü devletler kurdukları görülmektedir. Coğrafya bilgisi, ………</a:t>
            </a:r>
            <a:r>
              <a:rPr lang="tr-TR" sz="2000" b="1" i="0">
                <a:solidFill>
                  <a:srgbClr val="262626"/>
                </a:solidFill>
                <a:latin typeface="Calibri"/>
              </a:rPr>
              <a:t>(2)</a:t>
            </a:r>
            <a:r>
              <a:rPr lang="tr-TR" sz="2000" b="0" i="0">
                <a:solidFill>
                  <a:srgbClr val="262626"/>
                </a:solidFill>
                <a:latin typeface="Calibri"/>
              </a:rPr>
              <a:t>……… bilincinin oluşmasında da önemli bir rol oynamaktadır.</a:t>
            </a:r>
          </a:p>
        </p:txBody>
      </p:sp>
      <p:sp>
        <p:nvSpPr>
          <p:cNvPr id="19" name="Rounded Rectangle 18"/>
          <p:cNvSpPr/>
          <p:nvPr/>
        </p:nvSpPr>
        <p:spPr>
          <a:xfrm>
            <a:off x="502920" y="4047744"/>
            <a:ext cx="11185855" cy="1333500"/>
          </a:xfrm>
          <a:prstGeom prst="roundRect">
            <a:avLst>
              <a:gd name="adj" fmla="val 8000"/>
            </a:avLst>
          </a:prstGeom>
          <a:solidFill>
            <a:srgbClr val="F0F0F0"/>
          </a:solidFill>
          <a:ln>
            <a:noFill/>
          </a:ln>
          <a:effectLst/>
        </p:spPr>
        <p:txBody>
          <a:bodyPr rtlCol="0" anchor="ctr"/>
          <a:lstStyle/>
          <a:p/>
        </p:txBody>
      </p:sp>
      <p:sp>
        <p:nvSpPr>
          <p:cNvPr id="20" name="Oval 19"/>
          <p:cNvSpPr/>
          <p:nvPr/>
        </p:nvSpPr>
        <p:spPr>
          <a:xfrm>
            <a:off x="612648" y="4467606"/>
            <a:ext cx="493776" cy="493776"/>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B</a:t>
            </a:r>
          </a:p>
        </p:txBody>
      </p:sp>
      <p:sp>
        <p:nvSpPr>
          <p:cNvPr id="21" name="TextBox 20"/>
          <p:cNvSpPr txBox="1"/>
          <p:nvPr/>
        </p:nvSpPr>
        <p:spPr>
          <a:xfrm>
            <a:off x="1234440" y="4047744"/>
            <a:ext cx="10317175" cy="1333500"/>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Coğrafi bakış açısına sahip insan; doğal ortamda karşılaştığı olayların ortaya çıkardığı risk ve fırsatları analiz edebilir, doğal ortamın ………</a:t>
            </a:r>
            <a:r>
              <a:rPr lang="tr-TR" sz="2000" b="1" i="0">
                <a:solidFill>
                  <a:srgbClr val="262626"/>
                </a:solidFill>
                <a:latin typeface="Calibri"/>
              </a:rPr>
              <a:t>(3)</a:t>
            </a:r>
            <a:r>
              <a:rPr lang="tr-TR" sz="2000" b="0" i="0">
                <a:solidFill>
                  <a:srgbClr val="262626"/>
                </a:solidFill>
                <a:latin typeface="Calibri"/>
              </a:rPr>
              <a:t>……… ile insan faaliyetlerinin çevre için oluşturduğu ………</a:t>
            </a:r>
            <a:r>
              <a:rPr lang="tr-TR" sz="2000" b="1" i="0">
                <a:solidFill>
                  <a:srgbClr val="262626"/>
                </a:solidFill>
                <a:latin typeface="Calibri"/>
              </a:rPr>
              <a:t>(4)</a:t>
            </a:r>
            <a:r>
              <a:rPr lang="tr-TR" sz="2000" b="0" i="0">
                <a:solidFill>
                  <a:srgbClr val="262626"/>
                </a:solidFill>
                <a:latin typeface="Calibri"/>
              </a:rPr>
              <a:t>……… görebilir, haritaları kullanabilir; olay ve olguları mekânla ilişkilendirip yerel, bölgesel ve ………</a:t>
            </a:r>
            <a:r>
              <a:rPr lang="tr-TR" sz="2000" b="1" i="0">
                <a:solidFill>
                  <a:srgbClr val="262626"/>
                </a:solidFill>
                <a:latin typeface="Calibri"/>
              </a:rPr>
              <a:t>(5)</a:t>
            </a:r>
            <a:r>
              <a:rPr lang="tr-TR" sz="2000" b="0" i="0">
                <a:solidFill>
                  <a:srgbClr val="262626"/>
                </a:solidFill>
                <a:latin typeface="Calibri"/>
              </a:rPr>
              <a:t>……… olarak kavrayabilir.</a:t>
            </a:r>
          </a:p>
        </p:txBody>
      </p:sp>
      <p:sp>
        <p:nvSpPr>
          <p:cNvPr id="22" name="Rounded Rectangle 21"/>
          <p:cNvSpPr/>
          <p:nvPr/>
        </p:nvSpPr>
        <p:spPr>
          <a:xfrm>
            <a:off x="502920" y="5490972"/>
            <a:ext cx="11185855" cy="800100"/>
          </a:xfrm>
          <a:prstGeom prst="roundRect">
            <a:avLst>
              <a:gd name="adj" fmla="val 8000"/>
            </a:avLst>
          </a:prstGeom>
          <a:solidFill>
            <a:srgbClr val="F0F0F0"/>
          </a:solidFill>
          <a:ln>
            <a:noFill/>
          </a:ln>
          <a:effectLst/>
        </p:spPr>
        <p:txBody>
          <a:bodyPr rtlCol="0" anchor="ctr"/>
          <a:lstStyle/>
          <a:p/>
        </p:txBody>
      </p:sp>
      <p:sp>
        <p:nvSpPr>
          <p:cNvPr id="23" name="Oval 22"/>
          <p:cNvSpPr/>
          <p:nvPr/>
        </p:nvSpPr>
        <p:spPr>
          <a:xfrm>
            <a:off x="612648" y="5644134"/>
            <a:ext cx="493776" cy="493776"/>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C</a:t>
            </a:r>
          </a:p>
        </p:txBody>
      </p:sp>
      <p:sp>
        <p:nvSpPr>
          <p:cNvPr id="24" name="TextBox 23"/>
          <p:cNvSpPr txBox="1"/>
          <p:nvPr/>
        </p:nvSpPr>
        <p:spPr>
          <a:xfrm>
            <a:off x="1234440" y="5490972"/>
            <a:ext cx="10317175" cy="800100"/>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Coğrafya bilgisine sahip insanlar; doğal ortamdaki unsurları, ………</a:t>
            </a:r>
            <a:r>
              <a:rPr lang="tr-TR" sz="2000" b="1" i="0">
                <a:solidFill>
                  <a:srgbClr val="262626"/>
                </a:solidFill>
                <a:latin typeface="Calibri"/>
              </a:rPr>
              <a:t>(6)</a:t>
            </a:r>
            <a:r>
              <a:rPr lang="tr-TR" sz="2000" b="0" i="0">
                <a:solidFill>
                  <a:srgbClr val="262626"/>
                </a:solidFill>
                <a:latin typeface="Calibri"/>
              </a:rPr>
              <a:t>……… olayları ve bunların ………</a:t>
            </a:r>
            <a:r>
              <a:rPr lang="tr-TR" sz="2000" b="1" i="0">
                <a:solidFill>
                  <a:srgbClr val="262626"/>
                </a:solidFill>
                <a:latin typeface="Calibri"/>
              </a:rPr>
              <a:t>(7)</a:t>
            </a:r>
            <a:r>
              <a:rPr lang="tr-TR" sz="2000" b="0" i="0">
                <a:solidFill>
                  <a:srgbClr val="262626"/>
                </a:solidFill>
                <a:latin typeface="Calibri"/>
              </a:rPr>
              <a:t>……… etkileşimini ………</a:t>
            </a:r>
            <a:r>
              <a:rPr lang="tr-TR" sz="2000" b="1" i="0">
                <a:solidFill>
                  <a:srgbClr val="262626"/>
                </a:solidFill>
                <a:latin typeface="Calibri"/>
              </a:rPr>
              <a:t>(8)</a:t>
            </a:r>
            <a:r>
              <a:rPr lang="tr-TR" sz="2000" b="0" i="0">
                <a:solidFill>
                  <a:srgbClr val="262626"/>
                </a:solidFill>
                <a:latin typeface="Calibri"/>
              </a:rPr>
              <a:t>……… bir şekilde görebilir.</a:t>
            </a:r>
          </a:p>
        </p:txBody>
      </p:sp>
      <p:sp>
        <p:nvSpPr>
          <p:cNvPr id="25" name="TextBox 2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26" name="Rounded Rectangle 2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21</a:t>
            </a:r>
          </a:p>
        </p:txBody>
      </p:sp>
      <p:sp>
        <p:nvSpPr>
          <p:cNvPr id="27" name="TextBox 2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76 / 129</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Kelime bankası — cevaplar</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CEVAP</a:t>
            </a:r>
          </a:p>
        </p:txBody>
      </p:sp>
      <p:sp>
        <p:nvSpPr>
          <p:cNvPr id="6" name="TextBox 5"/>
          <p:cNvSpPr txBox="1"/>
          <p:nvPr/>
        </p:nvSpPr>
        <p:spPr>
          <a:xfrm>
            <a:off x="502920" y="1170432"/>
            <a:ext cx="11185855" cy="411480"/>
          </a:xfrm>
          <a:prstGeom prst="rect">
            <a:avLst/>
          </a:prstGeom>
          <a:noFill/>
        </p:spPr>
        <p:txBody>
          <a:bodyPr wrap="square" anchor="ctr" lIns="73152" rIns="73152" tIns="36576" bIns="36576">
            <a:noAutofit/>
          </a:bodyPr>
          <a:lstStyle/>
          <a:p>
            <a:pPr algn="l">
              <a:spcBef>
                <a:spcPts val="0"/>
              </a:spcBef>
              <a:spcAft>
                <a:spcPts val="0"/>
              </a:spcAft>
            </a:pPr>
            <a:r>
              <a:rPr lang="tr-TR" sz="1900" b="0" i="1">
                <a:solidFill>
                  <a:srgbClr val="767676"/>
                </a:solidFill>
                <a:latin typeface="Calibri"/>
              </a:rPr>
              <a:t>Kalın yazılan sözcükler boşluklara gelen cevaplardır (kitap s. 21).</a:t>
            </a:r>
          </a:p>
        </p:txBody>
      </p:sp>
      <p:sp>
        <p:nvSpPr>
          <p:cNvPr id="7" name="Rounded Rectangle 6"/>
          <p:cNvSpPr/>
          <p:nvPr/>
        </p:nvSpPr>
        <p:spPr>
          <a:xfrm>
            <a:off x="502920" y="1645920"/>
            <a:ext cx="1828800" cy="1042416"/>
          </a:xfrm>
          <a:prstGeom prst="roundRect">
            <a:avLst>
              <a:gd name="adj" fmla="val 8000"/>
            </a:avLst>
          </a:prstGeom>
          <a:solidFill>
            <a:srgbClr val="F0F0F0"/>
          </a:solidFill>
          <a:ln>
            <a:noFill/>
          </a:ln>
          <a:effectLst/>
        </p:spPr>
        <p:txBody>
          <a:bodyPr rtlCol="0" anchor="ctr" wrap="square" lIns="128016" rIns="128016" tIns="73152" bIns="73152">
            <a:noAutofit/>
          </a:bodyPr>
          <a:lstStyle/>
          <a:p>
            <a:pPr algn="ctr">
              <a:spcBef>
                <a:spcPts val="0"/>
              </a:spcBef>
              <a:spcAft>
                <a:spcPts val="0"/>
              </a:spcAft>
            </a:pPr>
            <a:r>
              <a:rPr lang="tr-TR" sz="1500" b="1" i="0">
                <a:solidFill>
                  <a:srgbClr val="767676"/>
                </a:solidFill>
                <a:latin typeface="Calibri"/>
              </a:rPr>
              <a:t>KELİME BANKASI</a:t>
            </a:r>
          </a:p>
        </p:txBody>
      </p:sp>
      <p:sp>
        <p:nvSpPr>
          <p:cNvPr id="8" name="Rounded Rectangle 7"/>
          <p:cNvSpPr/>
          <p:nvPr/>
        </p:nvSpPr>
        <p:spPr>
          <a:xfrm>
            <a:off x="2468880" y="1645920"/>
            <a:ext cx="1161964" cy="475488"/>
          </a:xfrm>
          <a:prstGeom prst="roundRect">
            <a:avLst>
              <a:gd name="adj" fmla="val 50000"/>
            </a:avLst>
          </a:prstGeom>
          <a:solidFill>
            <a:srgbClr val="D9D9D9"/>
          </a:solidFill>
          <a:ln>
            <a:noFill/>
          </a:ln>
          <a:effectLst/>
        </p:spPr>
        <p:txBody>
          <a:bodyPr rtlCol="0" anchor="ctr" wrap="square" tIns="0" bIns="0">
            <a:noAutofit/>
          </a:bodyPr>
          <a:lstStyle/>
          <a:p>
            <a:pPr algn="ctr">
              <a:spcBef>
                <a:spcPts val="0"/>
              </a:spcBef>
              <a:spcAft>
                <a:spcPts val="0"/>
              </a:spcAft>
            </a:pPr>
            <a:r>
              <a:rPr lang="tr-TR" sz="1900" b="1" i="0">
                <a:solidFill>
                  <a:srgbClr val="767676"/>
                </a:solidFill>
                <a:latin typeface="Calibri"/>
              </a:rPr>
              <a:t>küresel</a:t>
            </a:r>
          </a:p>
        </p:txBody>
      </p:sp>
      <p:sp>
        <p:nvSpPr>
          <p:cNvPr id="9" name="Rounded Rectangle 8"/>
          <p:cNvSpPr/>
          <p:nvPr/>
        </p:nvSpPr>
        <p:spPr>
          <a:xfrm>
            <a:off x="3768004" y="1645920"/>
            <a:ext cx="1560688" cy="475488"/>
          </a:xfrm>
          <a:prstGeom prst="roundRect">
            <a:avLst>
              <a:gd name="adj" fmla="val 50000"/>
            </a:avLst>
          </a:prstGeom>
          <a:solidFill>
            <a:srgbClr val="D9D9D9"/>
          </a:solidFill>
          <a:ln>
            <a:noFill/>
          </a:ln>
          <a:effectLst/>
        </p:spPr>
        <p:txBody>
          <a:bodyPr rtlCol="0" anchor="ctr" wrap="square" tIns="0" bIns="0">
            <a:noAutofit/>
          </a:bodyPr>
          <a:lstStyle/>
          <a:p>
            <a:pPr algn="ctr">
              <a:spcBef>
                <a:spcPts val="0"/>
              </a:spcBef>
              <a:spcAft>
                <a:spcPts val="0"/>
              </a:spcAft>
            </a:pPr>
            <a:r>
              <a:rPr lang="tr-TR" sz="1900" b="1" i="0">
                <a:solidFill>
                  <a:srgbClr val="767676"/>
                </a:solidFill>
                <a:latin typeface="Calibri"/>
              </a:rPr>
              <a:t>sınırlılıkları</a:t>
            </a:r>
          </a:p>
        </p:txBody>
      </p:sp>
      <p:sp>
        <p:nvSpPr>
          <p:cNvPr id="10" name="Rounded Rectangle 9"/>
          <p:cNvSpPr/>
          <p:nvPr/>
        </p:nvSpPr>
        <p:spPr>
          <a:xfrm>
            <a:off x="5465852" y="1645920"/>
            <a:ext cx="1321358" cy="475488"/>
          </a:xfrm>
          <a:prstGeom prst="roundRect">
            <a:avLst>
              <a:gd name="adj" fmla="val 50000"/>
            </a:avLst>
          </a:prstGeom>
          <a:solidFill>
            <a:srgbClr val="D9D9D9"/>
          </a:solidFill>
          <a:ln>
            <a:noFill/>
          </a:ln>
          <a:effectLst/>
        </p:spPr>
        <p:txBody>
          <a:bodyPr rtlCol="0" anchor="ctr" wrap="square" tIns="0" bIns="0">
            <a:noAutofit/>
          </a:bodyPr>
          <a:lstStyle/>
          <a:p>
            <a:pPr algn="ctr">
              <a:spcBef>
                <a:spcPts val="0"/>
              </a:spcBef>
              <a:spcAft>
                <a:spcPts val="0"/>
              </a:spcAft>
            </a:pPr>
            <a:r>
              <a:rPr lang="tr-TR" sz="1900" b="1" i="0">
                <a:solidFill>
                  <a:srgbClr val="767676"/>
                </a:solidFill>
                <a:latin typeface="Calibri"/>
              </a:rPr>
              <a:t>bütünsel</a:t>
            </a:r>
          </a:p>
        </p:txBody>
      </p:sp>
      <p:sp>
        <p:nvSpPr>
          <p:cNvPr id="11" name="Rounded Rectangle 10"/>
          <p:cNvSpPr/>
          <p:nvPr/>
        </p:nvSpPr>
        <p:spPr>
          <a:xfrm>
            <a:off x="6924370" y="1645920"/>
            <a:ext cx="1290779" cy="475488"/>
          </a:xfrm>
          <a:prstGeom prst="roundRect">
            <a:avLst>
              <a:gd name="adj" fmla="val 50000"/>
            </a:avLst>
          </a:prstGeom>
          <a:solidFill>
            <a:srgbClr val="D9D9D9"/>
          </a:solidFill>
          <a:ln>
            <a:noFill/>
          </a:ln>
          <a:effectLst/>
        </p:spPr>
        <p:txBody>
          <a:bodyPr rtlCol="0" anchor="ctr" wrap="square" tIns="0" bIns="0">
            <a:noAutofit/>
          </a:bodyPr>
          <a:lstStyle/>
          <a:p>
            <a:pPr algn="ctr">
              <a:spcBef>
                <a:spcPts val="0"/>
              </a:spcBef>
              <a:spcAft>
                <a:spcPts val="0"/>
              </a:spcAft>
            </a:pPr>
            <a:r>
              <a:rPr lang="tr-TR" sz="1900" b="1" i="0">
                <a:solidFill>
                  <a:srgbClr val="767676"/>
                </a:solidFill>
                <a:latin typeface="Calibri"/>
              </a:rPr>
              <a:t>coğrafya</a:t>
            </a:r>
          </a:p>
        </p:txBody>
      </p:sp>
      <p:sp>
        <p:nvSpPr>
          <p:cNvPr id="12" name="Rounded Rectangle 11"/>
          <p:cNvSpPr/>
          <p:nvPr/>
        </p:nvSpPr>
        <p:spPr>
          <a:xfrm>
            <a:off x="8352309" y="1645920"/>
            <a:ext cx="2450388" cy="475488"/>
          </a:xfrm>
          <a:prstGeom prst="roundRect">
            <a:avLst>
              <a:gd name="adj" fmla="val 50000"/>
            </a:avLst>
          </a:prstGeom>
          <a:solidFill>
            <a:srgbClr val="D9D9D9"/>
          </a:solidFill>
          <a:ln>
            <a:noFill/>
          </a:ln>
          <a:effectLst/>
        </p:spPr>
        <p:txBody>
          <a:bodyPr rtlCol="0" anchor="ctr" wrap="square" tIns="0" bIns="0">
            <a:noAutofit/>
          </a:bodyPr>
          <a:lstStyle/>
          <a:p>
            <a:pPr algn="ctr">
              <a:spcBef>
                <a:spcPts val="0"/>
              </a:spcBef>
              <a:spcAft>
                <a:spcPts val="0"/>
              </a:spcAft>
            </a:pPr>
            <a:r>
              <a:rPr lang="tr-TR" sz="1900" b="1" i="0">
                <a:solidFill>
                  <a:srgbClr val="767676"/>
                </a:solidFill>
                <a:latin typeface="Calibri"/>
              </a:rPr>
              <a:t>insan faaliyetleriyle</a:t>
            </a:r>
          </a:p>
        </p:txBody>
      </p:sp>
      <p:sp>
        <p:nvSpPr>
          <p:cNvPr id="13" name="Rounded Rectangle 12"/>
          <p:cNvSpPr/>
          <p:nvPr/>
        </p:nvSpPr>
        <p:spPr>
          <a:xfrm>
            <a:off x="2468880" y="2212848"/>
            <a:ext cx="1793045" cy="475488"/>
          </a:xfrm>
          <a:prstGeom prst="roundRect">
            <a:avLst>
              <a:gd name="adj" fmla="val 50000"/>
            </a:avLst>
          </a:prstGeom>
          <a:solidFill>
            <a:srgbClr val="D9D9D9"/>
          </a:solidFill>
          <a:ln>
            <a:noFill/>
          </a:ln>
          <a:effectLst/>
        </p:spPr>
        <p:txBody>
          <a:bodyPr rtlCol="0" anchor="ctr" wrap="square" tIns="0" bIns="0">
            <a:noAutofit/>
          </a:bodyPr>
          <a:lstStyle/>
          <a:p>
            <a:pPr algn="ctr">
              <a:spcBef>
                <a:spcPts val="0"/>
              </a:spcBef>
              <a:spcAft>
                <a:spcPts val="0"/>
              </a:spcAft>
            </a:pPr>
            <a:r>
              <a:rPr lang="tr-TR" sz="1900" b="1" i="0">
                <a:solidFill>
                  <a:srgbClr val="767676"/>
                </a:solidFill>
                <a:latin typeface="Calibri"/>
              </a:rPr>
              <a:t>vatanseverlik</a:t>
            </a:r>
          </a:p>
        </p:txBody>
      </p:sp>
      <p:sp>
        <p:nvSpPr>
          <p:cNvPr id="14" name="Rounded Rectangle 13"/>
          <p:cNvSpPr/>
          <p:nvPr/>
        </p:nvSpPr>
        <p:spPr>
          <a:xfrm>
            <a:off x="4399085" y="2212848"/>
            <a:ext cx="1375269" cy="475488"/>
          </a:xfrm>
          <a:prstGeom prst="roundRect">
            <a:avLst>
              <a:gd name="adj" fmla="val 50000"/>
            </a:avLst>
          </a:prstGeom>
          <a:solidFill>
            <a:srgbClr val="D9D9D9"/>
          </a:solidFill>
          <a:ln>
            <a:noFill/>
          </a:ln>
          <a:effectLst/>
        </p:spPr>
        <p:txBody>
          <a:bodyPr rtlCol="0" anchor="ctr" wrap="square" tIns="0" bIns="0">
            <a:noAutofit/>
          </a:bodyPr>
          <a:lstStyle/>
          <a:p>
            <a:pPr algn="ctr">
              <a:spcBef>
                <a:spcPts val="0"/>
              </a:spcBef>
              <a:spcAft>
                <a:spcPts val="0"/>
              </a:spcAft>
            </a:pPr>
            <a:r>
              <a:rPr lang="tr-TR" sz="1900" b="1" i="0">
                <a:solidFill>
                  <a:srgbClr val="767676"/>
                </a:solidFill>
                <a:latin typeface="Calibri"/>
              </a:rPr>
              <a:t>tehditleri</a:t>
            </a:r>
          </a:p>
        </p:txBody>
      </p:sp>
      <p:sp>
        <p:nvSpPr>
          <p:cNvPr id="15" name="Rounded Rectangle 14"/>
          <p:cNvSpPr/>
          <p:nvPr/>
        </p:nvSpPr>
        <p:spPr>
          <a:xfrm>
            <a:off x="5911514" y="2212848"/>
            <a:ext cx="911663" cy="475488"/>
          </a:xfrm>
          <a:prstGeom prst="roundRect">
            <a:avLst>
              <a:gd name="adj" fmla="val 50000"/>
            </a:avLst>
          </a:prstGeom>
          <a:solidFill>
            <a:srgbClr val="D9D9D9"/>
          </a:solidFill>
          <a:ln>
            <a:noFill/>
          </a:ln>
          <a:effectLst/>
        </p:spPr>
        <p:txBody>
          <a:bodyPr rtlCol="0" anchor="ctr" wrap="square" tIns="0" bIns="0">
            <a:noAutofit/>
          </a:bodyPr>
          <a:lstStyle/>
          <a:p>
            <a:pPr algn="ctr">
              <a:spcBef>
                <a:spcPts val="0"/>
              </a:spcBef>
              <a:spcAft>
                <a:spcPts val="0"/>
              </a:spcAft>
            </a:pPr>
            <a:r>
              <a:rPr lang="tr-TR" sz="1900" b="1" i="0">
                <a:solidFill>
                  <a:srgbClr val="767676"/>
                </a:solidFill>
                <a:latin typeface="Calibri"/>
              </a:rPr>
              <a:t>doğa</a:t>
            </a:r>
          </a:p>
        </p:txBody>
      </p:sp>
      <p:sp>
        <p:nvSpPr>
          <p:cNvPr id="16" name="Rounded Rectangle 15"/>
          <p:cNvSpPr/>
          <p:nvPr/>
        </p:nvSpPr>
        <p:spPr>
          <a:xfrm>
            <a:off x="502920" y="2871216"/>
            <a:ext cx="11185855" cy="1066800"/>
          </a:xfrm>
          <a:prstGeom prst="roundRect">
            <a:avLst>
              <a:gd name="adj" fmla="val 8000"/>
            </a:avLst>
          </a:prstGeom>
          <a:solidFill>
            <a:srgbClr val="E3F1E4"/>
          </a:solidFill>
          <a:ln>
            <a:noFill/>
          </a:ln>
          <a:effectLst/>
        </p:spPr>
        <p:txBody>
          <a:bodyPr rtlCol="0" anchor="ctr"/>
          <a:lstStyle/>
          <a:p/>
        </p:txBody>
      </p:sp>
      <p:sp>
        <p:nvSpPr>
          <p:cNvPr id="17" name="Oval 16"/>
          <p:cNvSpPr/>
          <p:nvPr/>
        </p:nvSpPr>
        <p:spPr>
          <a:xfrm>
            <a:off x="612648" y="3157728"/>
            <a:ext cx="493776" cy="493776"/>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A</a:t>
            </a:r>
          </a:p>
        </p:txBody>
      </p:sp>
      <p:sp>
        <p:nvSpPr>
          <p:cNvPr id="18" name="TextBox 17"/>
          <p:cNvSpPr txBox="1"/>
          <p:nvPr/>
        </p:nvSpPr>
        <p:spPr>
          <a:xfrm>
            <a:off x="1234440" y="2871216"/>
            <a:ext cx="10317175" cy="1066800"/>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Tarih boyunca </a:t>
            </a:r>
            <a:r>
              <a:rPr lang="tr-TR" sz="2000" b="1" i="0">
                <a:solidFill>
                  <a:srgbClr val="262626"/>
                </a:solidFill>
                <a:latin typeface="Calibri"/>
              </a:rPr>
              <a:t>coğrafya</a:t>
            </a:r>
            <a:r>
              <a:rPr lang="tr-TR" sz="2000" b="0" i="0">
                <a:solidFill>
                  <a:srgbClr val="262626"/>
                </a:solidFill>
                <a:latin typeface="Calibri"/>
              </a:rPr>
              <a:t> bilgisine sahip toplumların doğal kaynakları daha iyi yönettikleri, refah seviyelerini yükselttikleri ve güçlü devletler kurdukları görülmektedir. Coğrafya bilgisi, </a:t>
            </a:r>
            <a:r>
              <a:rPr lang="tr-TR" sz="2000" b="1" i="0">
                <a:solidFill>
                  <a:srgbClr val="262626"/>
                </a:solidFill>
                <a:latin typeface="Calibri"/>
              </a:rPr>
              <a:t>vatanseverlik</a:t>
            </a:r>
            <a:r>
              <a:rPr lang="tr-TR" sz="2000" b="0" i="0">
                <a:solidFill>
                  <a:srgbClr val="262626"/>
                </a:solidFill>
                <a:latin typeface="Calibri"/>
              </a:rPr>
              <a:t> bilincinin oluşmasında da önemli bir rol oynamaktadır.</a:t>
            </a:r>
          </a:p>
        </p:txBody>
      </p:sp>
      <p:sp>
        <p:nvSpPr>
          <p:cNvPr id="19" name="Rounded Rectangle 18"/>
          <p:cNvSpPr/>
          <p:nvPr/>
        </p:nvSpPr>
        <p:spPr>
          <a:xfrm>
            <a:off x="502920" y="4047744"/>
            <a:ext cx="11185855" cy="1333500"/>
          </a:xfrm>
          <a:prstGeom prst="roundRect">
            <a:avLst>
              <a:gd name="adj" fmla="val 8000"/>
            </a:avLst>
          </a:prstGeom>
          <a:solidFill>
            <a:srgbClr val="E3F1E4"/>
          </a:solidFill>
          <a:ln>
            <a:noFill/>
          </a:ln>
          <a:effectLst/>
        </p:spPr>
        <p:txBody>
          <a:bodyPr rtlCol="0" anchor="ctr"/>
          <a:lstStyle/>
          <a:p/>
        </p:txBody>
      </p:sp>
      <p:sp>
        <p:nvSpPr>
          <p:cNvPr id="20" name="Oval 19"/>
          <p:cNvSpPr/>
          <p:nvPr/>
        </p:nvSpPr>
        <p:spPr>
          <a:xfrm>
            <a:off x="612648" y="4467606"/>
            <a:ext cx="493776" cy="493776"/>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B</a:t>
            </a:r>
          </a:p>
        </p:txBody>
      </p:sp>
      <p:sp>
        <p:nvSpPr>
          <p:cNvPr id="21" name="TextBox 20"/>
          <p:cNvSpPr txBox="1"/>
          <p:nvPr/>
        </p:nvSpPr>
        <p:spPr>
          <a:xfrm>
            <a:off x="1234440" y="4047744"/>
            <a:ext cx="10317175" cy="1333500"/>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Coğrafi bakış açısına sahip insan; doğal ortamda karşılaştığı olayların ortaya çıkardığı risk ve fırsatları analiz edebilir, doğal ortamın </a:t>
            </a:r>
            <a:r>
              <a:rPr lang="tr-TR" sz="2000" b="1" i="0">
                <a:solidFill>
                  <a:srgbClr val="262626"/>
                </a:solidFill>
                <a:latin typeface="Calibri"/>
              </a:rPr>
              <a:t>sınırlılıkları</a:t>
            </a:r>
            <a:r>
              <a:rPr lang="tr-TR" sz="2000" b="0" i="0">
                <a:solidFill>
                  <a:srgbClr val="262626"/>
                </a:solidFill>
                <a:latin typeface="Calibri"/>
              </a:rPr>
              <a:t> ile insan faaliyetlerinin çevre için oluşturduğu </a:t>
            </a:r>
            <a:r>
              <a:rPr lang="tr-TR" sz="2000" b="1" i="0">
                <a:solidFill>
                  <a:srgbClr val="262626"/>
                </a:solidFill>
                <a:latin typeface="Calibri"/>
              </a:rPr>
              <a:t>tehditleri</a:t>
            </a:r>
            <a:r>
              <a:rPr lang="tr-TR" sz="2000" b="0" i="0">
                <a:solidFill>
                  <a:srgbClr val="262626"/>
                </a:solidFill>
                <a:latin typeface="Calibri"/>
              </a:rPr>
              <a:t> görebilir, haritaları kullanabilir; olay ve olguları mekânla ilişkilendirip yerel, bölgesel ve </a:t>
            </a:r>
            <a:r>
              <a:rPr lang="tr-TR" sz="2000" b="1" i="0">
                <a:solidFill>
                  <a:srgbClr val="262626"/>
                </a:solidFill>
                <a:latin typeface="Calibri"/>
              </a:rPr>
              <a:t>küresel</a:t>
            </a:r>
            <a:r>
              <a:rPr lang="tr-TR" sz="2000" b="0" i="0">
                <a:solidFill>
                  <a:srgbClr val="262626"/>
                </a:solidFill>
                <a:latin typeface="Calibri"/>
              </a:rPr>
              <a:t> olarak kavrayabilir.</a:t>
            </a:r>
          </a:p>
        </p:txBody>
      </p:sp>
      <p:sp>
        <p:nvSpPr>
          <p:cNvPr id="22" name="Rounded Rectangle 21"/>
          <p:cNvSpPr/>
          <p:nvPr/>
        </p:nvSpPr>
        <p:spPr>
          <a:xfrm>
            <a:off x="502920" y="5490972"/>
            <a:ext cx="11185855" cy="800100"/>
          </a:xfrm>
          <a:prstGeom prst="roundRect">
            <a:avLst>
              <a:gd name="adj" fmla="val 8000"/>
            </a:avLst>
          </a:prstGeom>
          <a:solidFill>
            <a:srgbClr val="E3F1E4"/>
          </a:solidFill>
          <a:ln>
            <a:noFill/>
          </a:ln>
          <a:effectLst/>
        </p:spPr>
        <p:txBody>
          <a:bodyPr rtlCol="0" anchor="ctr"/>
          <a:lstStyle/>
          <a:p/>
        </p:txBody>
      </p:sp>
      <p:sp>
        <p:nvSpPr>
          <p:cNvPr id="23" name="Oval 22"/>
          <p:cNvSpPr/>
          <p:nvPr/>
        </p:nvSpPr>
        <p:spPr>
          <a:xfrm>
            <a:off x="612648" y="5644134"/>
            <a:ext cx="493776" cy="493776"/>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C</a:t>
            </a:r>
          </a:p>
        </p:txBody>
      </p:sp>
      <p:sp>
        <p:nvSpPr>
          <p:cNvPr id="24" name="TextBox 23"/>
          <p:cNvSpPr txBox="1"/>
          <p:nvPr/>
        </p:nvSpPr>
        <p:spPr>
          <a:xfrm>
            <a:off x="1234440" y="5490972"/>
            <a:ext cx="10317175" cy="800100"/>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Coğrafya bilgisine sahip insanlar; doğal ortamdaki unsurları, </a:t>
            </a:r>
            <a:r>
              <a:rPr lang="tr-TR" sz="2000" b="1" i="0">
                <a:solidFill>
                  <a:srgbClr val="262626"/>
                </a:solidFill>
                <a:latin typeface="Calibri"/>
              </a:rPr>
              <a:t>doğa</a:t>
            </a:r>
            <a:r>
              <a:rPr lang="tr-TR" sz="2000" b="0" i="0">
                <a:solidFill>
                  <a:srgbClr val="262626"/>
                </a:solidFill>
                <a:latin typeface="Calibri"/>
              </a:rPr>
              <a:t> olayları ve bunların </a:t>
            </a:r>
            <a:r>
              <a:rPr lang="tr-TR" sz="2000" b="1" i="0">
                <a:solidFill>
                  <a:srgbClr val="262626"/>
                </a:solidFill>
                <a:latin typeface="Calibri"/>
              </a:rPr>
              <a:t>insan faaliyetleriyle</a:t>
            </a:r>
            <a:r>
              <a:rPr lang="tr-TR" sz="2000" b="0" i="0">
                <a:solidFill>
                  <a:srgbClr val="262626"/>
                </a:solidFill>
                <a:latin typeface="Calibri"/>
              </a:rPr>
              <a:t> etkileşimini </a:t>
            </a:r>
            <a:r>
              <a:rPr lang="tr-TR" sz="2000" b="1" i="0">
                <a:solidFill>
                  <a:srgbClr val="262626"/>
                </a:solidFill>
                <a:latin typeface="Calibri"/>
              </a:rPr>
              <a:t>bütünsel</a:t>
            </a:r>
            <a:r>
              <a:rPr lang="tr-TR" sz="2000" b="0" i="0">
                <a:solidFill>
                  <a:srgbClr val="262626"/>
                </a:solidFill>
                <a:latin typeface="Calibri"/>
              </a:rPr>
              <a:t> bir şekilde görebilir.</a:t>
            </a:r>
          </a:p>
        </p:txBody>
      </p:sp>
      <p:sp>
        <p:nvSpPr>
          <p:cNvPr id="25" name="TextBox 2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26" name="Rounded Rectangle 2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21</a:t>
            </a:r>
          </a:p>
        </p:txBody>
      </p:sp>
      <p:sp>
        <p:nvSpPr>
          <p:cNvPr id="27" name="TextBox 2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77 / 129</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Çıkış Kartı</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2. HAFTA</a:t>
            </a:r>
          </a:p>
        </p:txBody>
      </p:sp>
      <p:sp>
        <p:nvSpPr>
          <p:cNvPr id="6" name="TextBox 5"/>
          <p:cNvSpPr txBox="1"/>
          <p:nvPr/>
        </p:nvSpPr>
        <p:spPr>
          <a:xfrm>
            <a:off x="502920" y="1170432"/>
            <a:ext cx="11185855" cy="502920"/>
          </a:xfrm>
          <a:prstGeom prst="rect">
            <a:avLst/>
          </a:prstGeom>
          <a:noFill/>
        </p:spPr>
        <p:txBody>
          <a:bodyPr wrap="square" anchor="t" lIns="73152" rIns="73152" tIns="36576" bIns="36576">
            <a:noAutofit/>
          </a:bodyPr>
          <a:lstStyle/>
          <a:p>
            <a:pPr algn="l">
              <a:spcBef>
                <a:spcPts val="0"/>
              </a:spcBef>
              <a:spcAft>
                <a:spcPts val="0"/>
              </a:spcAft>
            </a:pPr>
            <a:r>
              <a:rPr lang="tr-TR" sz="2200" b="0" i="0">
                <a:solidFill>
                  <a:srgbClr val="767676"/>
                </a:solidFill>
                <a:latin typeface="Calibri"/>
              </a:rPr>
              <a:t>Çıkmadan önce kâğıdına yaz:</a:t>
            </a:r>
          </a:p>
        </p:txBody>
      </p:sp>
      <p:sp>
        <p:nvSpPr>
          <p:cNvPr id="7" name="Rounded Rectangle 6"/>
          <p:cNvSpPr/>
          <p:nvPr/>
        </p:nvSpPr>
        <p:spPr>
          <a:xfrm>
            <a:off x="502920" y="1764792"/>
            <a:ext cx="11185855" cy="1399032"/>
          </a:xfrm>
          <a:prstGeom prst="roundRect">
            <a:avLst>
              <a:gd name="adj" fmla="val 10000"/>
            </a:avLst>
          </a:prstGeom>
          <a:solidFill>
            <a:srgbClr val="F0F0F0"/>
          </a:solidFill>
          <a:ln>
            <a:noFill/>
          </a:ln>
          <a:effectLst/>
        </p:spPr>
        <p:txBody>
          <a:bodyPr rtlCol="0" anchor="ctr"/>
          <a:lstStyle/>
          <a:p/>
        </p:txBody>
      </p:sp>
      <p:sp>
        <p:nvSpPr>
          <p:cNvPr id="8" name="Oval 7"/>
          <p:cNvSpPr/>
          <p:nvPr/>
        </p:nvSpPr>
        <p:spPr>
          <a:xfrm>
            <a:off x="667512" y="2144268"/>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1</a:t>
            </a:r>
          </a:p>
        </p:txBody>
      </p:sp>
      <p:sp>
        <p:nvSpPr>
          <p:cNvPr id="9" name="TextBox 8"/>
          <p:cNvSpPr txBox="1"/>
          <p:nvPr/>
        </p:nvSpPr>
        <p:spPr>
          <a:xfrm>
            <a:off x="1508760" y="1764792"/>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Bozkurt selinde bir doğal, iki beşerî etken yazınız.</a:t>
            </a:r>
          </a:p>
        </p:txBody>
      </p:sp>
      <p:sp>
        <p:nvSpPr>
          <p:cNvPr id="10" name="Rounded Rectangle 9"/>
          <p:cNvSpPr/>
          <p:nvPr/>
        </p:nvSpPr>
        <p:spPr>
          <a:xfrm>
            <a:off x="502920" y="3328416"/>
            <a:ext cx="11185855" cy="1399032"/>
          </a:xfrm>
          <a:prstGeom prst="roundRect">
            <a:avLst>
              <a:gd name="adj" fmla="val 10000"/>
            </a:avLst>
          </a:prstGeom>
          <a:solidFill>
            <a:srgbClr val="F0F0F0"/>
          </a:solidFill>
          <a:ln>
            <a:noFill/>
          </a:ln>
          <a:effectLst/>
        </p:spPr>
        <p:txBody>
          <a:bodyPr rtlCol="0" anchor="ctr"/>
          <a:lstStyle/>
          <a:p/>
        </p:txBody>
      </p:sp>
      <p:sp>
        <p:nvSpPr>
          <p:cNvPr id="11" name="Oval 10"/>
          <p:cNvSpPr/>
          <p:nvPr/>
        </p:nvSpPr>
        <p:spPr>
          <a:xfrm>
            <a:off x="667512" y="3707892"/>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2</a:t>
            </a:r>
          </a:p>
        </p:txBody>
      </p:sp>
      <p:sp>
        <p:nvSpPr>
          <p:cNvPr id="12" name="TextBox 11"/>
          <p:cNvSpPr txBox="1"/>
          <p:nvPr/>
        </p:nvSpPr>
        <p:spPr>
          <a:xfrm>
            <a:off x="1508760" y="3328416"/>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Coğrafi bakış açısına sahip biri bu ilçe için hangi planlama önerisini yapar?</a:t>
            </a:r>
          </a:p>
        </p:txBody>
      </p:sp>
      <p:sp>
        <p:nvSpPr>
          <p:cNvPr id="13" name="Rounded Rectangle 12"/>
          <p:cNvSpPr/>
          <p:nvPr/>
        </p:nvSpPr>
        <p:spPr>
          <a:xfrm>
            <a:off x="502920" y="4892040"/>
            <a:ext cx="11185855" cy="1399032"/>
          </a:xfrm>
          <a:prstGeom prst="roundRect">
            <a:avLst>
              <a:gd name="adj" fmla="val 10000"/>
            </a:avLst>
          </a:prstGeom>
          <a:solidFill>
            <a:srgbClr val="F0F0F0"/>
          </a:solidFill>
          <a:ln>
            <a:noFill/>
          </a:ln>
          <a:effectLst/>
        </p:spPr>
        <p:txBody>
          <a:bodyPr rtlCol="0" anchor="ctr"/>
          <a:lstStyle/>
          <a:p/>
        </p:txBody>
      </p:sp>
      <p:sp>
        <p:nvSpPr>
          <p:cNvPr id="14" name="Oval 13"/>
          <p:cNvSpPr/>
          <p:nvPr/>
        </p:nvSpPr>
        <p:spPr>
          <a:xfrm>
            <a:off x="667512" y="5271516"/>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3</a:t>
            </a:r>
          </a:p>
        </p:txBody>
      </p:sp>
      <p:sp>
        <p:nvSpPr>
          <p:cNvPr id="15" name="TextBox 14"/>
          <p:cNvSpPr txBox="1"/>
          <p:nvPr/>
        </p:nvSpPr>
        <p:spPr>
          <a:xfrm>
            <a:off x="1508760" y="4892040"/>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“Niçin coğrafya öğrenmeliyim?” sorusuna bugünkü dersten bir gerekçe yazınız.</a:t>
            </a:r>
          </a:p>
        </p:txBody>
      </p:sp>
      <p:sp>
        <p:nvSpPr>
          <p:cNvPr id="16" name="TextBox 1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17" name="TextBox 1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78 / 129</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Gelecek derse hazırlık: bilim insanları</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GELECEK DERSE</a:t>
            </a:r>
          </a:p>
        </p:txBody>
      </p:sp>
      <p:sp>
        <p:nvSpPr>
          <p:cNvPr id="6" name="TextBox 5"/>
          <p:cNvSpPr txBox="1"/>
          <p:nvPr/>
        </p:nvSpPr>
        <p:spPr>
          <a:xfrm>
            <a:off x="502920" y="1170432"/>
            <a:ext cx="11185855" cy="548640"/>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Grubunuza düşen bilim insanının coğrafyaya katkısı hakkında bilgi toplayın ve çalışma notu hazırlayın.</a:t>
            </a:r>
          </a:p>
        </p:txBody>
      </p:sp>
      <p:sp>
        <p:nvSpPr>
          <p:cNvPr id="7" name="Rounded Rectangle 6"/>
          <p:cNvSpPr/>
          <p:nvPr/>
        </p:nvSpPr>
        <p:spPr>
          <a:xfrm>
            <a:off x="502920" y="1810512"/>
            <a:ext cx="2673019" cy="2103120"/>
          </a:xfrm>
          <a:prstGeom prst="roundRect">
            <a:avLst>
              <a:gd name="adj" fmla="val 5000"/>
            </a:avLst>
          </a:prstGeom>
          <a:solidFill>
            <a:srgbClr val="F0F0F0"/>
          </a:solidFill>
          <a:ln>
            <a:noFill/>
          </a:ln>
          <a:effectLst/>
        </p:spPr>
        <p:txBody>
          <a:bodyPr rtlCol="0" anchor="ctr"/>
          <a:lstStyle/>
          <a:p/>
        </p:txBody>
      </p:sp>
      <p:sp>
        <p:nvSpPr>
          <p:cNvPr id="8" name="Rounded Rectangle 7"/>
          <p:cNvSpPr/>
          <p:nvPr/>
        </p:nvSpPr>
        <p:spPr>
          <a:xfrm>
            <a:off x="502920" y="1810512"/>
            <a:ext cx="2673019" cy="530352"/>
          </a:xfrm>
          <a:prstGeom prst="roundRect">
            <a:avLst>
              <a:gd name="adj" fmla="val 25000"/>
            </a:avLst>
          </a:prstGeom>
          <a:solidFill>
            <a:srgbClr val="7B4FA0"/>
          </a:solidFill>
          <a:ln>
            <a:noFill/>
          </a:ln>
          <a:effectLst/>
        </p:spPr>
        <p:txBody>
          <a:bodyPr rtlCol="0" anchor="ctr"/>
          <a:lstStyle/>
          <a:p/>
        </p:txBody>
      </p:sp>
      <p:sp>
        <p:nvSpPr>
          <p:cNvPr id="9" name="Rectangle 8"/>
          <p:cNvSpPr/>
          <p:nvPr/>
        </p:nvSpPr>
        <p:spPr>
          <a:xfrm>
            <a:off x="502920" y="2075688"/>
            <a:ext cx="2673019" cy="265176"/>
          </a:xfrm>
          <a:prstGeom prst="rect">
            <a:avLst/>
          </a:prstGeom>
          <a:solidFill>
            <a:srgbClr val="7B4FA0"/>
          </a:solidFill>
          <a:ln>
            <a:noFill/>
          </a:ln>
          <a:effectLst/>
        </p:spPr>
        <p:txBody>
          <a:bodyPr rtlCol="0" anchor="ctr"/>
          <a:lstStyle/>
          <a:p/>
        </p:txBody>
      </p:sp>
      <p:sp>
        <p:nvSpPr>
          <p:cNvPr id="10" name="TextBox 9"/>
          <p:cNvSpPr txBox="1"/>
          <p:nvPr/>
        </p:nvSpPr>
        <p:spPr>
          <a:xfrm>
            <a:off x="594360" y="1810512"/>
            <a:ext cx="2490139" cy="530352"/>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1. grup · Eski Çağ</a:t>
            </a:r>
          </a:p>
        </p:txBody>
      </p:sp>
      <p:sp>
        <p:nvSpPr>
          <p:cNvPr id="11" name="TextBox 10"/>
          <p:cNvSpPr txBox="1"/>
          <p:nvPr/>
        </p:nvSpPr>
        <p:spPr>
          <a:xfrm>
            <a:off x="612648" y="2414016"/>
            <a:ext cx="2453563" cy="1426464"/>
          </a:xfrm>
          <a:prstGeom prst="rect">
            <a:avLst/>
          </a:prstGeom>
          <a:noFill/>
        </p:spPr>
        <p:txBody>
          <a:bodyPr wrap="square" anchor="ctr" lIns="73152" rIns="73152" tIns="36576" bIns="36576">
            <a:noAutofit/>
          </a:bodyPr>
          <a:lstStyle/>
          <a:p>
            <a:pPr algn="l">
              <a:spcBef>
                <a:spcPts val="0"/>
              </a:spcBef>
              <a:spcAft>
                <a:spcPts val="600"/>
              </a:spcAft>
            </a:pPr>
            <a:r>
              <a:rPr lang="tr-TR" sz="2100" b="0" i="0">
                <a:solidFill>
                  <a:srgbClr val="262626"/>
                </a:solidFill>
                <a:latin typeface="Calibri"/>
              </a:rPr>
              <a:t>Eratosthenes (Eratostins)</a:t>
            </a:r>
          </a:p>
          <a:p>
            <a:pPr algn="l">
              <a:spcBef>
                <a:spcPts val="0"/>
              </a:spcBef>
              <a:spcAft>
                <a:spcPts val="0"/>
              </a:spcAft>
            </a:pPr>
            <a:r>
              <a:rPr lang="tr-TR" sz="2100" b="0" i="0">
                <a:solidFill>
                  <a:srgbClr val="262626"/>
                </a:solidFill>
                <a:latin typeface="Calibri"/>
              </a:rPr>
              <a:t>Strabon (Sıtrabon)</a:t>
            </a:r>
          </a:p>
        </p:txBody>
      </p:sp>
      <p:sp>
        <p:nvSpPr>
          <p:cNvPr id="12" name="Rounded Rectangle 11"/>
          <p:cNvSpPr/>
          <p:nvPr/>
        </p:nvSpPr>
        <p:spPr>
          <a:xfrm>
            <a:off x="3340531" y="1810512"/>
            <a:ext cx="2673019" cy="2103120"/>
          </a:xfrm>
          <a:prstGeom prst="roundRect">
            <a:avLst>
              <a:gd name="adj" fmla="val 5000"/>
            </a:avLst>
          </a:prstGeom>
          <a:solidFill>
            <a:srgbClr val="F0F0F0"/>
          </a:solidFill>
          <a:ln>
            <a:noFill/>
          </a:ln>
          <a:effectLst/>
        </p:spPr>
        <p:txBody>
          <a:bodyPr rtlCol="0" anchor="ctr"/>
          <a:lstStyle/>
          <a:p/>
        </p:txBody>
      </p:sp>
      <p:sp>
        <p:nvSpPr>
          <p:cNvPr id="13" name="Rounded Rectangle 12"/>
          <p:cNvSpPr/>
          <p:nvPr/>
        </p:nvSpPr>
        <p:spPr>
          <a:xfrm>
            <a:off x="3340531" y="1810512"/>
            <a:ext cx="2673019" cy="530352"/>
          </a:xfrm>
          <a:prstGeom prst="roundRect">
            <a:avLst>
              <a:gd name="adj" fmla="val 25000"/>
            </a:avLst>
          </a:prstGeom>
          <a:solidFill>
            <a:srgbClr val="7B4FA0"/>
          </a:solidFill>
          <a:ln>
            <a:noFill/>
          </a:ln>
          <a:effectLst/>
        </p:spPr>
        <p:txBody>
          <a:bodyPr rtlCol="0" anchor="ctr"/>
          <a:lstStyle/>
          <a:p/>
        </p:txBody>
      </p:sp>
      <p:sp>
        <p:nvSpPr>
          <p:cNvPr id="14" name="Rectangle 13"/>
          <p:cNvSpPr/>
          <p:nvPr/>
        </p:nvSpPr>
        <p:spPr>
          <a:xfrm>
            <a:off x="3340531" y="2075688"/>
            <a:ext cx="2673019" cy="265176"/>
          </a:xfrm>
          <a:prstGeom prst="rect">
            <a:avLst/>
          </a:prstGeom>
          <a:solidFill>
            <a:srgbClr val="7B4FA0"/>
          </a:solidFill>
          <a:ln>
            <a:noFill/>
          </a:ln>
          <a:effectLst/>
        </p:spPr>
        <p:txBody>
          <a:bodyPr rtlCol="0" anchor="ctr"/>
          <a:lstStyle/>
          <a:p/>
        </p:txBody>
      </p:sp>
      <p:sp>
        <p:nvSpPr>
          <p:cNvPr id="15" name="TextBox 14"/>
          <p:cNvSpPr txBox="1"/>
          <p:nvPr/>
        </p:nvSpPr>
        <p:spPr>
          <a:xfrm>
            <a:off x="3431971" y="1810512"/>
            <a:ext cx="2490139" cy="530352"/>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2. grup · Eski Çağ</a:t>
            </a:r>
          </a:p>
        </p:txBody>
      </p:sp>
      <p:sp>
        <p:nvSpPr>
          <p:cNvPr id="16" name="TextBox 15"/>
          <p:cNvSpPr txBox="1"/>
          <p:nvPr/>
        </p:nvSpPr>
        <p:spPr>
          <a:xfrm>
            <a:off x="3450259" y="2414016"/>
            <a:ext cx="2453563" cy="1426464"/>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Batlamyus</a:t>
            </a:r>
          </a:p>
        </p:txBody>
      </p:sp>
      <p:sp>
        <p:nvSpPr>
          <p:cNvPr id="17" name="Rounded Rectangle 16"/>
          <p:cNvSpPr/>
          <p:nvPr/>
        </p:nvSpPr>
        <p:spPr>
          <a:xfrm>
            <a:off x="6178142" y="1810512"/>
            <a:ext cx="2673019" cy="2103120"/>
          </a:xfrm>
          <a:prstGeom prst="roundRect">
            <a:avLst>
              <a:gd name="adj" fmla="val 5000"/>
            </a:avLst>
          </a:prstGeom>
          <a:solidFill>
            <a:srgbClr val="F0F0F0"/>
          </a:solidFill>
          <a:ln>
            <a:noFill/>
          </a:ln>
          <a:effectLst/>
        </p:spPr>
        <p:txBody>
          <a:bodyPr rtlCol="0" anchor="ctr"/>
          <a:lstStyle/>
          <a:p/>
        </p:txBody>
      </p:sp>
      <p:sp>
        <p:nvSpPr>
          <p:cNvPr id="18" name="Rounded Rectangle 17"/>
          <p:cNvSpPr/>
          <p:nvPr/>
        </p:nvSpPr>
        <p:spPr>
          <a:xfrm>
            <a:off x="6178142" y="1810512"/>
            <a:ext cx="2673019" cy="530352"/>
          </a:xfrm>
          <a:prstGeom prst="roundRect">
            <a:avLst>
              <a:gd name="adj" fmla="val 25000"/>
            </a:avLst>
          </a:prstGeom>
          <a:solidFill>
            <a:srgbClr val="1E9AA8"/>
          </a:solidFill>
          <a:ln>
            <a:noFill/>
          </a:ln>
          <a:effectLst/>
        </p:spPr>
        <p:txBody>
          <a:bodyPr rtlCol="0" anchor="ctr"/>
          <a:lstStyle/>
          <a:p/>
        </p:txBody>
      </p:sp>
      <p:sp>
        <p:nvSpPr>
          <p:cNvPr id="19" name="Rectangle 18"/>
          <p:cNvSpPr/>
          <p:nvPr/>
        </p:nvSpPr>
        <p:spPr>
          <a:xfrm>
            <a:off x="6178142" y="2075688"/>
            <a:ext cx="2673019" cy="265176"/>
          </a:xfrm>
          <a:prstGeom prst="rect">
            <a:avLst/>
          </a:prstGeom>
          <a:solidFill>
            <a:srgbClr val="1E9AA8"/>
          </a:solidFill>
          <a:ln>
            <a:noFill/>
          </a:ln>
          <a:effectLst/>
        </p:spPr>
        <p:txBody>
          <a:bodyPr rtlCol="0" anchor="ctr"/>
          <a:lstStyle/>
          <a:p/>
        </p:txBody>
      </p:sp>
      <p:sp>
        <p:nvSpPr>
          <p:cNvPr id="20" name="TextBox 19"/>
          <p:cNvSpPr txBox="1"/>
          <p:nvPr/>
        </p:nvSpPr>
        <p:spPr>
          <a:xfrm>
            <a:off x="6269582" y="1810512"/>
            <a:ext cx="2490139" cy="530352"/>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3. grup · Orta Çağ</a:t>
            </a:r>
          </a:p>
        </p:txBody>
      </p:sp>
      <p:sp>
        <p:nvSpPr>
          <p:cNvPr id="21" name="TextBox 20"/>
          <p:cNvSpPr txBox="1"/>
          <p:nvPr/>
        </p:nvSpPr>
        <p:spPr>
          <a:xfrm>
            <a:off x="6287870" y="2414016"/>
            <a:ext cx="2453563" cy="1426464"/>
          </a:xfrm>
          <a:prstGeom prst="rect">
            <a:avLst/>
          </a:prstGeom>
          <a:noFill/>
        </p:spPr>
        <p:txBody>
          <a:bodyPr wrap="square" anchor="ctr" lIns="73152" rIns="73152" tIns="36576" bIns="36576">
            <a:noAutofit/>
          </a:bodyPr>
          <a:lstStyle/>
          <a:p>
            <a:pPr algn="l">
              <a:spcBef>
                <a:spcPts val="0"/>
              </a:spcBef>
              <a:spcAft>
                <a:spcPts val="600"/>
              </a:spcAft>
            </a:pPr>
            <a:r>
              <a:rPr lang="tr-TR" sz="2100" b="0" i="0">
                <a:solidFill>
                  <a:srgbClr val="262626"/>
                </a:solidFill>
                <a:latin typeface="Calibri"/>
              </a:rPr>
              <a:t>Biruni</a:t>
            </a:r>
          </a:p>
          <a:p>
            <a:pPr algn="l">
              <a:spcBef>
                <a:spcPts val="0"/>
              </a:spcBef>
              <a:spcAft>
                <a:spcPts val="0"/>
              </a:spcAft>
            </a:pPr>
            <a:r>
              <a:rPr lang="tr-TR" sz="2100" b="0" i="0">
                <a:solidFill>
                  <a:srgbClr val="262626"/>
                </a:solidFill>
                <a:latin typeface="Calibri"/>
              </a:rPr>
              <a:t>Muhammed İdrisi</a:t>
            </a:r>
          </a:p>
        </p:txBody>
      </p:sp>
      <p:sp>
        <p:nvSpPr>
          <p:cNvPr id="22" name="Rounded Rectangle 21"/>
          <p:cNvSpPr/>
          <p:nvPr/>
        </p:nvSpPr>
        <p:spPr>
          <a:xfrm>
            <a:off x="9015753" y="1810512"/>
            <a:ext cx="2673019" cy="2103120"/>
          </a:xfrm>
          <a:prstGeom prst="roundRect">
            <a:avLst>
              <a:gd name="adj" fmla="val 5000"/>
            </a:avLst>
          </a:prstGeom>
          <a:solidFill>
            <a:srgbClr val="F0F0F0"/>
          </a:solidFill>
          <a:ln>
            <a:noFill/>
          </a:ln>
          <a:effectLst/>
        </p:spPr>
        <p:txBody>
          <a:bodyPr rtlCol="0" anchor="ctr"/>
          <a:lstStyle/>
          <a:p/>
        </p:txBody>
      </p:sp>
      <p:sp>
        <p:nvSpPr>
          <p:cNvPr id="23" name="Rounded Rectangle 22"/>
          <p:cNvSpPr/>
          <p:nvPr/>
        </p:nvSpPr>
        <p:spPr>
          <a:xfrm>
            <a:off x="9015753" y="1810512"/>
            <a:ext cx="2673019" cy="530352"/>
          </a:xfrm>
          <a:prstGeom prst="roundRect">
            <a:avLst>
              <a:gd name="adj" fmla="val 25000"/>
            </a:avLst>
          </a:prstGeom>
          <a:solidFill>
            <a:srgbClr val="1E9AA8"/>
          </a:solidFill>
          <a:ln>
            <a:noFill/>
          </a:ln>
          <a:effectLst/>
        </p:spPr>
        <p:txBody>
          <a:bodyPr rtlCol="0" anchor="ctr"/>
          <a:lstStyle/>
          <a:p/>
        </p:txBody>
      </p:sp>
      <p:sp>
        <p:nvSpPr>
          <p:cNvPr id="24" name="Rectangle 23"/>
          <p:cNvSpPr/>
          <p:nvPr/>
        </p:nvSpPr>
        <p:spPr>
          <a:xfrm>
            <a:off x="9015753" y="2075688"/>
            <a:ext cx="2673019" cy="265176"/>
          </a:xfrm>
          <a:prstGeom prst="rect">
            <a:avLst/>
          </a:prstGeom>
          <a:solidFill>
            <a:srgbClr val="1E9AA8"/>
          </a:solidFill>
          <a:ln>
            <a:noFill/>
          </a:ln>
          <a:effectLst/>
        </p:spPr>
        <p:txBody>
          <a:bodyPr rtlCol="0" anchor="ctr"/>
          <a:lstStyle/>
          <a:p/>
        </p:txBody>
      </p:sp>
      <p:sp>
        <p:nvSpPr>
          <p:cNvPr id="25" name="TextBox 24"/>
          <p:cNvSpPr txBox="1"/>
          <p:nvPr/>
        </p:nvSpPr>
        <p:spPr>
          <a:xfrm>
            <a:off x="9107193" y="1810512"/>
            <a:ext cx="2490139" cy="530352"/>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4. grup · Orta Çağ</a:t>
            </a:r>
          </a:p>
        </p:txBody>
      </p:sp>
      <p:sp>
        <p:nvSpPr>
          <p:cNvPr id="26" name="TextBox 25"/>
          <p:cNvSpPr txBox="1"/>
          <p:nvPr/>
        </p:nvSpPr>
        <p:spPr>
          <a:xfrm>
            <a:off x="9125481" y="2414016"/>
            <a:ext cx="2453563" cy="1426464"/>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İbni Battuta</a:t>
            </a:r>
          </a:p>
        </p:txBody>
      </p:sp>
      <p:sp>
        <p:nvSpPr>
          <p:cNvPr id="27" name="Rounded Rectangle 26"/>
          <p:cNvSpPr/>
          <p:nvPr/>
        </p:nvSpPr>
        <p:spPr>
          <a:xfrm>
            <a:off x="502920" y="4078224"/>
            <a:ext cx="2673019" cy="2103120"/>
          </a:xfrm>
          <a:prstGeom prst="roundRect">
            <a:avLst>
              <a:gd name="adj" fmla="val 5000"/>
            </a:avLst>
          </a:prstGeom>
          <a:solidFill>
            <a:srgbClr val="F0F0F0"/>
          </a:solidFill>
          <a:ln>
            <a:noFill/>
          </a:ln>
          <a:effectLst/>
        </p:spPr>
        <p:txBody>
          <a:bodyPr rtlCol="0" anchor="ctr"/>
          <a:lstStyle/>
          <a:p/>
        </p:txBody>
      </p:sp>
      <p:sp>
        <p:nvSpPr>
          <p:cNvPr id="28" name="Rounded Rectangle 27"/>
          <p:cNvSpPr/>
          <p:nvPr/>
        </p:nvSpPr>
        <p:spPr>
          <a:xfrm>
            <a:off x="502920" y="4078224"/>
            <a:ext cx="2673019" cy="530352"/>
          </a:xfrm>
          <a:prstGeom prst="roundRect">
            <a:avLst>
              <a:gd name="adj" fmla="val 25000"/>
            </a:avLst>
          </a:prstGeom>
          <a:solidFill>
            <a:srgbClr val="5C9E3A"/>
          </a:solidFill>
          <a:ln>
            <a:noFill/>
          </a:ln>
          <a:effectLst/>
        </p:spPr>
        <p:txBody>
          <a:bodyPr rtlCol="0" anchor="ctr"/>
          <a:lstStyle/>
          <a:p/>
        </p:txBody>
      </p:sp>
      <p:sp>
        <p:nvSpPr>
          <p:cNvPr id="29" name="Rectangle 28"/>
          <p:cNvSpPr/>
          <p:nvPr/>
        </p:nvSpPr>
        <p:spPr>
          <a:xfrm>
            <a:off x="502920" y="4343400"/>
            <a:ext cx="2673019" cy="265176"/>
          </a:xfrm>
          <a:prstGeom prst="rect">
            <a:avLst/>
          </a:prstGeom>
          <a:solidFill>
            <a:srgbClr val="5C9E3A"/>
          </a:solidFill>
          <a:ln>
            <a:noFill/>
          </a:ln>
          <a:effectLst/>
        </p:spPr>
        <p:txBody>
          <a:bodyPr rtlCol="0" anchor="ctr"/>
          <a:lstStyle/>
          <a:p/>
        </p:txBody>
      </p:sp>
      <p:sp>
        <p:nvSpPr>
          <p:cNvPr id="30" name="TextBox 29"/>
          <p:cNvSpPr txBox="1"/>
          <p:nvPr/>
        </p:nvSpPr>
        <p:spPr>
          <a:xfrm>
            <a:off x="594360" y="4078224"/>
            <a:ext cx="2490139" cy="530352"/>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5. grup · Yeni Çağ</a:t>
            </a:r>
          </a:p>
        </p:txBody>
      </p:sp>
      <p:sp>
        <p:nvSpPr>
          <p:cNvPr id="31" name="TextBox 30"/>
          <p:cNvSpPr txBox="1"/>
          <p:nvPr/>
        </p:nvSpPr>
        <p:spPr>
          <a:xfrm>
            <a:off x="612648" y="4681728"/>
            <a:ext cx="2453563" cy="1426464"/>
          </a:xfrm>
          <a:prstGeom prst="rect">
            <a:avLst/>
          </a:prstGeom>
          <a:noFill/>
        </p:spPr>
        <p:txBody>
          <a:bodyPr wrap="square" anchor="ctr" lIns="73152" rIns="73152" tIns="36576" bIns="36576">
            <a:noAutofit/>
          </a:bodyPr>
          <a:lstStyle/>
          <a:p>
            <a:pPr algn="l">
              <a:spcBef>
                <a:spcPts val="0"/>
              </a:spcBef>
              <a:spcAft>
                <a:spcPts val="600"/>
              </a:spcAft>
            </a:pPr>
            <a:r>
              <a:rPr lang="tr-TR" sz="2100" b="0" i="0">
                <a:solidFill>
                  <a:srgbClr val="262626"/>
                </a:solidFill>
                <a:latin typeface="Calibri"/>
              </a:rPr>
              <a:t>Piri Reis</a:t>
            </a:r>
          </a:p>
          <a:p>
            <a:pPr algn="l">
              <a:spcBef>
                <a:spcPts val="0"/>
              </a:spcBef>
              <a:spcAft>
                <a:spcPts val="0"/>
              </a:spcAft>
            </a:pPr>
            <a:r>
              <a:rPr lang="tr-TR" sz="2100" b="0" i="0">
                <a:solidFill>
                  <a:srgbClr val="262626"/>
                </a:solidFill>
                <a:latin typeface="Calibri"/>
              </a:rPr>
              <a:t>Kâtip Çelebi</a:t>
            </a:r>
          </a:p>
        </p:txBody>
      </p:sp>
      <p:sp>
        <p:nvSpPr>
          <p:cNvPr id="32" name="Rounded Rectangle 31"/>
          <p:cNvSpPr/>
          <p:nvPr/>
        </p:nvSpPr>
        <p:spPr>
          <a:xfrm>
            <a:off x="3340531" y="4078224"/>
            <a:ext cx="2673019" cy="2103120"/>
          </a:xfrm>
          <a:prstGeom prst="roundRect">
            <a:avLst>
              <a:gd name="adj" fmla="val 5000"/>
            </a:avLst>
          </a:prstGeom>
          <a:solidFill>
            <a:srgbClr val="F0F0F0"/>
          </a:solidFill>
          <a:ln>
            <a:noFill/>
          </a:ln>
          <a:effectLst/>
        </p:spPr>
        <p:txBody>
          <a:bodyPr rtlCol="0" anchor="ctr"/>
          <a:lstStyle/>
          <a:p/>
        </p:txBody>
      </p:sp>
      <p:sp>
        <p:nvSpPr>
          <p:cNvPr id="33" name="Rounded Rectangle 32"/>
          <p:cNvSpPr/>
          <p:nvPr/>
        </p:nvSpPr>
        <p:spPr>
          <a:xfrm>
            <a:off x="3340531" y="4078224"/>
            <a:ext cx="2673019" cy="530352"/>
          </a:xfrm>
          <a:prstGeom prst="roundRect">
            <a:avLst>
              <a:gd name="adj" fmla="val 25000"/>
            </a:avLst>
          </a:prstGeom>
          <a:solidFill>
            <a:srgbClr val="5C9E3A"/>
          </a:solidFill>
          <a:ln>
            <a:noFill/>
          </a:ln>
          <a:effectLst/>
        </p:spPr>
        <p:txBody>
          <a:bodyPr rtlCol="0" anchor="ctr"/>
          <a:lstStyle/>
          <a:p/>
        </p:txBody>
      </p:sp>
      <p:sp>
        <p:nvSpPr>
          <p:cNvPr id="34" name="Rectangle 33"/>
          <p:cNvSpPr/>
          <p:nvPr/>
        </p:nvSpPr>
        <p:spPr>
          <a:xfrm>
            <a:off x="3340531" y="4343400"/>
            <a:ext cx="2673019" cy="265176"/>
          </a:xfrm>
          <a:prstGeom prst="rect">
            <a:avLst/>
          </a:prstGeom>
          <a:solidFill>
            <a:srgbClr val="5C9E3A"/>
          </a:solidFill>
          <a:ln>
            <a:noFill/>
          </a:ln>
          <a:effectLst/>
        </p:spPr>
        <p:txBody>
          <a:bodyPr rtlCol="0" anchor="ctr"/>
          <a:lstStyle/>
          <a:p/>
        </p:txBody>
      </p:sp>
      <p:sp>
        <p:nvSpPr>
          <p:cNvPr id="35" name="TextBox 34"/>
          <p:cNvSpPr txBox="1"/>
          <p:nvPr/>
        </p:nvSpPr>
        <p:spPr>
          <a:xfrm>
            <a:off x="3431971" y="4078224"/>
            <a:ext cx="2490139" cy="530352"/>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6. grup · Yeni Çağ</a:t>
            </a:r>
          </a:p>
        </p:txBody>
      </p:sp>
      <p:sp>
        <p:nvSpPr>
          <p:cNvPr id="36" name="TextBox 35"/>
          <p:cNvSpPr txBox="1"/>
          <p:nvPr/>
        </p:nvSpPr>
        <p:spPr>
          <a:xfrm>
            <a:off x="3450259" y="4681728"/>
            <a:ext cx="2453563" cy="1426464"/>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Ortelius (Ortelyus)</a:t>
            </a:r>
          </a:p>
        </p:txBody>
      </p:sp>
      <p:sp>
        <p:nvSpPr>
          <p:cNvPr id="37" name="Rounded Rectangle 36"/>
          <p:cNvSpPr/>
          <p:nvPr/>
        </p:nvSpPr>
        <p:spPr>
          <a:xfrm>
            <a:off x="6178142" y="4078224"/>
            <a:ext cx="2673019" cy="2103120"/>
          </a:xfrm>
          <a:prstGeom prst="roundRect">
            <a:avLst>
              <a:gd name="adj" fmla="val 5000"/>
            </a:avLst>
          </a:prstGeom>
          <a:solidFill>
            <a:srgbClr val="F0F0F0"/>
          </a:solidFill>
          <a:ln>
            <a:noFill/>
          </a:ln>
          <a:effectLst/>
        </p:spPr>
        <p:txBody>
          <a:bodyPr rtlCol="0" anchor="ctr"/>
          <a:lstStyle/>
          <a:p/>
        </p:txBody>
      </p:sp>
      <p:sp>
        <p:nvSpPr>
          <p:cNvPr id="38" name="Rounded Rectangle 37"/>
          <p:cNvSpPr/>
          <p:nvPr/>
        </p:nvSpPr>
        <p:spPr>
          <a:xfrm>
            <a:off x="6178142" y="4078224"/>
            <a:ext cx="2673019" cy="530352"/>
          </a:xfrm>
          <a:prstGeom prst="roundRect">
            <a:avLst>
              <a:gd name="adj" fmla="val 25000"/>
            </a:avLst>
          </a:prstGeom>
          <a:solidFill>
            <a:srgbClr val="E07A1F"/>
          </a:solidFill>
          <a:ln>
            <a:noFill/>
          </a:ln>
          <a:effectLst/>
        </p:spPr>
        <p:txBody>
          <a:bodyPr rtlCol="0" anchor="ctr"/>
          <a:lstStyle/>
          <a:p/>
        </p:txBody>
      </p:sp>
      <p:sp>
        <p:nvSpPr>
          <p:cNvPr id="39" name="Rectangle 38"/>
          <p:cNvSpPr/>
          <p:nvPr/>
        </p:nvSpPr>
        <p:spPr>
          <a:xfrm>
            <a:off x="6178142" y="4343400"/>
            <a:ext cx="2673019" cy="265176"/>
          </a:xfrm>
          <a:prstGeom prst="rect">
            <a:avLst/>
          </a:prstGeom>
          <a:solidFill>
            <a:srgbClr val="E07A1F"/>
          </a:solidFill>
          <a:ln>
            <a:noFill/>
          </a:ln>
          <a:effectLst/>
        </p:spPr>
        <p:txBody>
          <a:bodyPr rtlCol="0" anchor="ctr"/>
          <a:lstStyle/>
          <a:p/>
        </p:txBody>
      </p:sp>
      <p:sp>
        <p:nvSpPr>
          <p:cNvPr id="40" name="TextBox 39"/>
          <p:cNvSpPr txBox="1"/>
          <p:nvPr/>
        </p:nvSpPr>
        <p:spPr>
          <a:xfrm>
            <a:off x="6269582" y="4078224"/>
            <a:ext cx="2490139" cy="530352"/>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7. grup · Yakın Çağ</a:t>
            </a:r>
          </a:p>
        </p:txBody>
      </p:sp>
      <p:sp>
        <p:nvSpPr>
          <p:cNvPr id="41" name="TextBox 40"/>
          <p:cNvSpPr txBox="1"/>
          <p:nvPr/>
        </p:nvSpPr>
        <p:spPr>
          <a:xfrm>
            <a:off x="6287870" y="4681728"/>
            <a:ext cx="2453563" cy="1426464"/>
          </a:xfrm>
          <a:prstGeom prst="rect">
            <a:avLst/>
          </a:prstGeom>
          <a:noFill/>
        </p:spPr>
        <p:txBody>
          <a:bodyPr wrap="square" anchor="ctr" lIns="73152" rIns="73152" tIns="36576" bIns="36576">
            <a:noAutofit/>
          </a:bodyPr>
          <a:lstStyle/>
          <a:p>
            <a:pPr algn="l">
              <a:spcBef>
                <a:spcPts val="0"/>
              </a:spcBef>
              <a:spcAft>
                <a:spcPts val="600"/>
              </a:spcAft>
            </a:pPr>
            <a:r>
              <a:rPr lang="tr-TR" sz="2100" b="0" i="0">
                <a:solidFill>
                  <a:srgbClr val="262626"/>
                </a:solidFill>
                <a:latin typeface="Calibri"/>
              </a:rPr>
              <a:t>Von Humboldt (Van Hambolt)</a:t>
            </a:r>
          </a:p>
          <a:p>
            <a:pPr algn="l">
              <a:spcBef>
                <a:spcPts val="0"/>
              </a:spcBef>
              <a:spcAft>
                <a:spcPts val="0"/>
              </a:spcAft>
            </a:pPr>
            <a:r>
              <a:rPr lang="tr-TR" sz="2100" b="0" i="0">
                <a:solidFill>
                  <a:srgbClr val="262626"/>
                </a:solidFill>
                <a:latin typeface="Calibri"/>
              </a:rPr>
              <a:t>Carl Ritter (Karl Ritır)</a:t>
            </a:r>
          </a:p>
        </p:txBody>
      </p:sp>
      <p:sp>
        <p:nvSpPr>
          <p:cNvPr id="42" name="Rounded Rectangle 41"/>
          <p:cNvSpPr/>
          <p:nvPr/>
        </p:nvSpPr>
        <p:spPr>
          <a:xfrm>
            <a:off x="9015753" y="4078224"/>
            <a:ext cx="2673019" cy="2103120"/>
          </a:xfrm>
          <a:prstGeom prst="roundRect">
            <a:avLst>
              <a:gd name="adj" fmla="val 5000"/>
            </a:avLst>
          </a:prstGeom>
          <a:solidFill>
            <a:srgbClr val="F0F0F0"/>
          </a:solidFill>
          <a:ln>
            <a:noFill/>
          </a:ln>
          <a:effectLst/>
        </p:spPr>
        <p:txBody>
          <a:bodyPr rtlCol="0" anchor="ctr"/>
          <a:lstStyle/>
          <a:p/>
        </p:txBody>
      </p:sp>
      <p:sp>
        <p:nvSpPr>
          <p:cNvPr id="43" name="Rounded Rectangle 42"/>
          <p:cNvSpPr/>
          <p:nvPr/>
        </p:nvSpPr>
        <p:spPr>
          <a:xfrm>
            <a:off x="9015753" y="4078224"/>
            <a:ext cx="2673019" cy="530352"/>
          </a:xfrm>
          <a:prstGeom prst="roundRect">
            <a:avLst>
              <a:gd name="adj" fmla="val 25000"/>
            </a:avLst>
          </a:prstGeom>
          <a:solidFill>
            <a:srgbClr val="E07A1F"/>
          </a:solidFill>
          <a:ln>
            <a:noFill/>
          </a:ln>
          <a:effectLst/>
        </p:spPr>
        <p:txBody>
          <a:bodyPr rtlCol="0" anchor="ctr"/>
          <a:lstStyle/>
          <a:p/>
        </p:txBody>
      </p:sp>
      <p:sp>
        <p:nvSpPr>
          <p:cNvPr id="44" name="Rectangle 43"/>
          <p:cNvSpPr/>
          <p:nvPr/>
        </p:nvSpPr>
        <p:spPr>
          <a:xfrm>
            <a:off x="9015753" y="4343400"/>
            <a:ext cx="2673019" cy="265176"/>
          </a:xfrm>
          <a:prstGeom prst="rect">
            <a:avLst/>
          </a:prstGeom>
          <a:solidFill>
            <a:srgbClr val="E07A1F"/>
          </a:solidFill>
          <a:ln>
            <a:noFill/>
          </a:ln>
          <a:effectLst/>
        </p:spPr>
        <p:txBody>
          <a:bodyPr rtlCol="0" anchor="ctr"/>
          <a:lstStyle/>
          <a:p/>
        </p:txBody>
      </p:sp>
      <p:sp>
        <p:nvSpPr>
          <p:cNvPr id="45" name="TextBox 44"/>
          <p:cNvSpPr txBox="1"/>
          <p:nvPr/>
        </p:nvSpPr>
        <p:spPr>
          <a:xfrm>
            <a:off x="9107193" y="4078224"/>
            <a:ext cx="2490139" cy="530352"/>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8. grup · Yakın Çağ</a:t>
            </a:r>
          </a:p>
        </p:txBody>
      </p:sp>
      <p:sp>
        <p:nvSpPr>
          <p:cNvPr id="46" name="TextBox 45"/>
          <p:cNvSpPr txBox="1"/>
          <p:nvPr/>
        </p:nvSpPr>
        <p:spPr>
          <a:xfrm>
            <a:off x="9125481" y="4681728"/>
            <a:ext cx="2453563" cy="1426464"/>
          </a:xfrm>
          <a:prstGeom prst="rect">
            <a:avLst/>
          </a:prstGeom>
          <a:noFill/>
        </p:spPr>
        <p:txBody>
          <a:bodyPr wrap="square" anchor="ctr" lIns="73152" rIns="73152" tIns="36576" bIns="36576">
            <a:noAutofit/>
          </a:bodyPr>
          <a:lstStyle/>
          <a:p>
            <a:pPr algn="l">
              <a:spcBef>
                <a:spcPts val="0"/>
              </a:spcBef>
              <a:spcAft>
                <a:spcPts val="600"/>
              </a:spcAft>
            </a:pPr>
            <a:r>
              <a:rPr lang="tr-TR" sz="2100" b="0" i="0">
                <a:solidFill>
                  <a:srgbClr val="262626"/>
                </a:solidFill>
                <a:latin typeface="Calibri"/>
              </a:rPr>
              <a:t>P. V. Blache (Bıleş)</a:t>
            </a:r>
          </a:p>
          <a:p>
            <a:pPr algn="l">
              <a:spcBef>
                <a:spcPts val="0"/>
              </a:spcBef>
              <a:spcAft>
                <a:spcPts val="0"/>
              </a:spcAft>
            </a:pPr>
            <a:r>
              <a:rPr lang="tr-TR" sz="2100" b="0" i="0">
                <a:solidFill>
                  <a:srgbClr val="262626"/>
                </a:solidFill>
                <a:latin typeface="Calibri"/>
              </a:rPr>
              <a:t>C. O. Sauer (Saver)</a:t>
            </a:r>
          </a:p>
        </p:txBody>
      </p:sp>
      <p:sp>
        <p:nvSpPr>
          <p:cNvPr id="47" name="TextBox 4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48" name="Rounded Rectangle 4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24</a:t>
            </a:r>
          </a:p>
        </p:txBody>
      </p:sp>
      <p:sp>
        <p:nvSpPr>
          <p:cNvPr id="49" name="TextBox 4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79 / 129</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 toplama süreçleri</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GELECEK DERSE</a:t>
            </a:r>
          </a:p>
        </p:txBody>
      </p:sp>
      <p:sp>
        <p:nvSpPr>
          <p:cNvPr id="6" name="Rounded Rectangle 5"/>
          <p:cNvSpPr/>
          <p:nvPr/>
        </p:nvSpPr>
        <p:spPr>
          <a:xfrm>
            <a:off x="502920" y="1307592"/>
            <a:ext cx="11185855" cy="1149858"/>
          </a:xfrm>
          <a:prstGeom prst="roundRect">
            <a:avLst>
              <a:gd name="adj" fmla="val 8000"/>
            </a:avLst>
          </a:prstGeom>
          <a:solidFill>
            <a:srgbClr val="F0F0F0"/>
          </a:solidFill>
          <a:ln>
            <a:noFill/>
          </a:ln>
          <a:effectLst/>
        </p:spPr>
        <p:txBody>
          <a:bodyPr rtlCol="0" anchor="ctr"/>
          <a:lstStyle/>
          <a:p/>
        </p:txBody>
      </p:sp>
      <p:sp>
        <p:nvSpPr>
          <p:cNvPr id="7" name="Rounded Rectangle 6"/>
          <p:cNvSpPr/>
          <p:nvPr/>
        </p:nvSpPr>
        <p:spPr>
          <a:xfrm>
            <a:off x="502920" y="1307592"/>
            <a:ext cx="1600200" cy="1149858"/>
          </a:xfrm>
          <a:prstGeom prst="roundRect">
            <a:avLst>
              <a:gd name="adj" fmla="val 8000"/>
            </a:avLst>
          </a:prstGeom>
          <a:solidFill>
            <a:srgbClr val="2C6696"/>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1 · Araç</a:t>
            </a:r>
          </a:p>
        </p:txBody>
      </p:sp>
      <p:sp>
        <p:nvSpPr>
          <p:cNvPr id="8" name="TextBox 7"/>
          <p:cNvSpPr txBox="1"/>
          <p:nvPr/>
        </p:nvSpPr>
        <p:spPr>
          <a:xfrm>
            <a:off x="2240280" y="1307592"/>
            <a:ext cx="9357055" cy="1149858"/>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Coğrafya biliminin gelişimi ve bu bilime katkı sağlayan önemli bilim insanları hakkında gerekli bilgilere ulaşmak için hangi araçları (genel ağ, kütüphane vb.) kullanacağınızı belirleyiniz.</a:t>
            </a:r>
          </a:p>
        </p:txBody>
      </p:sp>
      <p:sp>
        <p:nvSpPr>
          <p:cNvPr id="9" name="Rounded Rectangle 8"/>
          <p:cNvSpPr/>
          <p:nvPr/>
        </p:nvSpPr>
        <p:spPr>
          <a:xfrm>
            <a:off x="502920" y="2585466"/>
            <a:ext cx="11185855" cy="1149858"/>
          </a:xfrm>
          <a:prstGeom prst="roundRect">
            <a:avLst>
              <a:gd name="adj" fmla="val 8000"/>
            </a:avLst>
          </a:prstGeom>
          <a:solidFill>
            <a:srgbClr val="F0F0F0"/>
          </a:solidFill>
          <a:ln>
            <a:noFill/>
          </a:ln>
          <a:effectLst/>
        </p:spPr>
        <p:txBody>
          <a:bodyPr rtlCol="0" anchor="ctr"/>
          <a:lstStyle/>
          <a:p/>
        </p:txBody>
      </p:sp>
      <p:sp>
        <p:nvSpPr>
          <p:cNvPr id="10" name="Rounded Rectangle 9"/>
          <p:cNvSpPr/>
          <p:nvPr/>
        </p:nvSpPr>
        <p:spPr>
          <a:xfrm>
            <a:off x="502920" y="2585466"/>
            <a:ext cx="1600200" cy="1149858"/>
          </a:xfrm>
          <a:prstGeom prst="roundRect">
            <a:avLst>
              <a:gd name="adj" fmla="val 8000"/>
            </a:avLst>
          </a:prstGeom>
          <a:solidFill>
            <a:srgbClr val="2C6696"/>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2 · Ulaş</a:t>
            </a:r>
          </a:p>
        </p:txBody>
      </p:sp>
      <p:sp>
        <p:nvSpPr>
          <p:cNvPr id="11" name="TextBox 10"/>
          <p:cNvSpPr txBox="1"/>
          <p:nvPr/>
        </p:nvSpPr>
        <p:spPr>
          <a:xfrm>
            <a:off x="2240280" y="2585466"/>
            <a:ext cx="9357055" cy="1149858"/>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Belirlediğiniz araçları kullanarak ihtiyaç duyduğunuz bilgilere ulaşınız.</a:t>
            </a:r>
          </a:p>
        </p:txBody>
      </p:sp>
      <p:sp>
        <p:nvSpPr>
          <p:cNvPr id="12" name="Rounded Rectangle 11"/>
          <p:cNvSpPr/>
          <p:nvPr/>
        </p:nvSpPr>
        <p:spPr>
          <a:xfrm>
            <a:off x="502920" y="3863340"/>
            <a:ext cx="11185855" cy="1149858"/>
          </a:xfrm>
          <a:prstGeom prst="roundRect">
            <a:avLst>
              <a:gd name="adj" fmla="val 8000"/>
            </a:avLst>
          </a:prstGeom>
          <a:solidFill>
            <a:srgbClr val="F0F0F0"/>
          </a:solidFill>
          <a:ln>
            <a:noFill/>
          </a:ln>
          <a:effectLst/>
        </p:spPr>
        <p:txBody>
          <a:bodyPr rtlCol="0" anchor="ctr"/>
          <a:lstStyle/>
          <a:p/>
        </p:txBody>
      </p:sp>
      <p:sp>
        <p:nvSpPr>
          <p:cNvPr id="13" name="Rounded Rectangle 12"/>
          <p:cNvSpPr/>
          <p:nvPr/>
        </p:nvSpPr>
        <p:spPr>
          <a:xfrm>
            <a:off x="502920" y="3863340"/>
            <a:ext cx="1600200" cy="1149858"/>
          </a:xfrm>
          <a:prstGeom prst="roundRect">
            <a:avLst>
              <a:gd name="adj" fmla="val 8000"/>
            </a:avLst>
          </a:prstGeom>
          <a:solidFill>
            <a:srgbClr val="2C6696"/>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3 · Doğrula</a:t>
            </a:r>
          </a:p>
        </p:txBody>
      </p:sp>
      <p:sp>
        <p:nvSpPr>
          <p:cNvPr id="14" name="TextBox 13"/>
          <p:cNvSpPr txBox="1"/>
          <p:nvPr/>
        </p:nvSpPr>
        <p:spPr>
          <a:xfrm>
            <a:off x="2240280" y="3863340"/>
            <a:ext cx="9357055" cy="1149858"/>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Ulaştığınız bilgilerin doğruluğunu gözden geçiriniz.</a:t>
            </a:r>
          </a:p>
        </p:txBody>
      </p:sp>
      <p:sp>
        <p:nvSpPr>
          <p:cNvPr id="15" name="Rounded Rectangle 14"/>
          <p:cNvSpPr/>
          <p:nvPr/>
        </p:nvSpPr>
        <p:spPr>
          <a:xfrm>
            <a:off x="502920" y="5141214"/>
            <a:ext cx="11185855" cy="1149858"/>
          </a:xfrm>
          <a:prstGeom prst="roundRect">
            <a:avLst>
              <a:gd name="adj" fmla="val 8000"/>
            </a:avLst>
          </a:prstGeom>
          <a:solidFill>
            <a:srgbClr val="F0F0F0"/>
          </a:solidFill>
          <a:ln>
            <a:noFill/>
          </a:ln>
          <a:effectLst/>
        </p:spPr>
        <p:txBody>
          <a:bodyPr rtlCol="0" anchor="ctr"/>
          <a:lstStyle/>
          <a:p/>
        </p:txBody>
      </p:sp>
      <p:sp>
        <p:nvSpPr>
          <p:cNvPr id="16" name="Rounded Rectangle 15"/>
          <p:cNvSpPr/>
          <p:nvPr/>
        </p:nvSpPr>
        <p:spPr>
          <a:xfrm>
            <a:off x="502920" y="5141214"/>
            <a:ext cx="1600200" cy="1149858"/>
          </a:xfrm>
          <a:prstGeom prst="roundRect">
            <a:avLst>
              <a:gd name="adj" fmla="val 8000"/>
            </a:avLst>
          </a:prstGeom>
          <a:solidFill>
            <a:srgbClr val="2C6696"/>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4 · Kaydet</a:t>
            </a:r>
          </a:p>
        </p:txBody>
      </p:sp>
      <p:sp>
        <p:nvSpPr>
          <p:cNvPr id="17" name="TextBox 16"/>
          <p:cNvSpPr txBox="1"/>
          <p:nvPr/>
        </p:nvSpPr>
        <p:spPr>
          <a:xfrm>
            <a:off x="2240280" y="5141214"/>
            <a:ext cx="9357055" cy="1149858"/>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Yaptığınız araştırmalardan elde ettiğiniz bilgileri içeren çalışma notları hazırlayınız.</a:t>
            </a:r>
          </a:p>
        </p:txBody>
      </p:sp>
      <p:sp>
        <p:nvSpPr>
          <p:cNvPr id="18" name="TextBox 1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19" name="Rounded Rectangle 1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24</a:t>
            </a:r>
          </a:p>
        </p:txBody>
      </p:sp>
      <p:sp>
        <p:nvSpPr>
          <p:cNvPr id="20" name="TextBox 1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80 / 129</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Gelecek derse hazırlık: gazete haberi</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GELECEK DERSE</a:t>
            </a:r>
          </a:p>
        </p:txBody>
      </p:sp>
      <p:sp>
        <p:nvSpPr>
          <p:cNvPr id="6" name="Rounded Rectangle 5"/>
          <p:cNvSpPr/>
          <p:nvPr/>
        </p:nvSpPr>
        <p:spPr>
          <a:xfrm>
            <a:off x="502920" y="1307592"/>
            <a:ext cx="11185855" cy="1399032"/>
          </a:xfrm>
          <a:prstGeom prst="roundRect">
            <a:avLst>
              <a:gd name="adj" fmla="val 8000"/>
            </a:avLst>
          </a:prstGeom>
          <a:solidFill>
            <a:srgbClr val="F0F0F0"/>
          </a:solidFill>
          <a:ln>
            <a:noFill/>
          </a:ln>
          <a:effectLst/>
        </p:spPr>
        <p:txBody>
          <a:bodyPr rtlCol="0" anchor="ctr"/>
          <a:lstStyle/>
          <a:p/>
        </p:txBody>
      </p:sp>
      <p:sp>
        <p:nvSpPr>
          <p:cNvPr id="7" name="Rounded Rectangle 6"/>
          <p:cNvSpPr/>
          <p:nvPr/>
        </p:nvSpPr>
        <p:spPr>
          <a:xfrm>
            <a:off x="502920" y="1307592"/>
            <a:ext cx="1600200" cy="1399032"/>
          </a:xfrm>
          <a:prstGeom prst="roundRect">
            <a:avLst>
              <a:gd name="adj" fmla="val 8000"/>
            </a:avLst>
          </a:prstGeom>
          <a:solidFill>
            <a:srgbClr val="D3373A"/>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1</a:t>
            </a:r>
          </a:p>
        </p:txBody>
      </p:sp>
      <p:sp>
        <p:nvSpPr>
          <p:cNvPr id="8" name="TextBox 7"/>
          <p:cNvSpPr txBox="1"/>
          <p:nvPr/>
        </p:nvSpPr>
        <p:spPr>
          <a:xfrm>
            <a:off x="2240280" y="1307592"/>
            <a:ext cx="9357055" cy="1399032"/>
          </a:xfrm>
          <a:prstGeom prst="rect">
            <a:avLst/>
          </a:prstGeom>
          <a:noFill/>
        </p:spPr>
        <p:txBody>
          <a:bodyPr wrap="square" anchor="ctr" lIns="73152" rIns="73152" tIns="36576" bIns="36576">
            <a:noAutofit/>
          </a:bodyPr>
          <a:lstStyle/>
          <a:p>
            <a:pPr algn="l">
              <a:spcBef>
                <a:spcPts val="0"/>
              </a:spcBef>
              <a:spcAft>
                <a:spcPts val="0"/>
              </a:spcAft>
            </a:pPr>
            <a:r>
              <a:rPr lang="tr-TR" sz="2300" b="0" i="0">
                <a:solidFill>
                  <a:srgbClr val="262626"/>
                </a:solidFill>
                <a:latin typeface="Calibri"/>
              </a:rPr>
              <a:t>Bir sonraki derste yapılacak olan gazete haberi oluşturma performans görevi için öğretmen rehberliğinde heterojen çalışma grupları oluşturunuz.</a:t>
            </a:r>
          </a:p>
        </p:txBody>
      </p:sp>
      <p:sp>
        <p:nvSpPr>
          <p:cNvPr id="9" name="Rounded Rectangle 8"/>
          <p:cNvSpPr/>
          <p:nvPr/>
        </p:nvSpPr>
        <p:spPr>
          <a:xfrm>
            <a:off x="502920" y="2834640"/>
            <a:ext cx="11185855" cy="1399032"/>
          </a:xfrm>
          <a:prstGeom prst="roundRect">
            <a:avLst>
              <a:gd name="adj" fmla="val 8000"/>
            </a:avLst>
          </a:prstGeom>
          <a:solidFill>
            <a:srgbClr val="F0F0F0"/>
          </a:solidFill>
          <a:ln>
            <a:noFill/>
          </a:ln>
          <a:effectLst/>
        </p:spPr>
        <p:txBody>
          <a:bodyPr rtlCol="0" anchor="ctr"/>
          <a:lstStyle/>
          <a:p/>
        </p:txBody>
      </p:sp>
      <p:sp>
        <p:nvSpPr>
          <p:cNvPr id="10" name="Rounded Rectangle 9"/>
          <p:cNvSpPr/>
          <p:nvPr/>
        </p:nvSpPr>
        <p:spPr>
          <a:xfrm>
            <a:off x="502920" y="2834640"/>
            <a:ext cx="1600200" cy="1399032"/>
          </a:xfrm>
          <a:prstGeom prst="roundRect">
            <a:avLst>
              <a:gd name="adj" fmla="val 8000"/>
            </a:avLst>
          </a:prstGeom>
          <a:solidFill>
            <a:srgbClr val="D3373A"/>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2</a:t>
            </a:r>
          </a:p>
        </p:txBody>
      </p:sp>
      <p:sp>
        <p:nvSpPr>
          <p:cNvPr id="11" name="TextBox 10"/>
          <p:cNvSpPr txBox="1"/>
          <p:nvPr/>
        </p:nvSpPr>
        <p:spPr>
          <a:xfrm>
            <a:off x="2240280" y="2834640"/>
            <a:ext cx="9357055" cy="1399032"/>
          </a:xfrm>
          <a:prstGeom prst="rect">
            <a:avLst/>
          </a:prstGeom>
          <a:noFill/>
        </p:spPr>
        <p:txBody>
          <a:bodyPr wrap="square" anchor="ctr" lIns="73152" rIns="73152" tIns="36576" bIns="36576">
            <a:noAutofit/>
          </a:bodyPr>
          <a:lstStyle/>
          <a:p>
            <a:pPr algn="l">
              <a:spcBef>
                <a:spcPts val="0"/>
              </a:spcBef>
              <a:spcAft>
                <a:spcPts val="0"/>
              </a:spcAft>
            </a:pPr>
            <a:r>
              <a:rPr lang="tr-TR" sz="2300" b="0" i="0">
                <a:solidFill>
                  <a:srgbClr val="262626"/>
                </a:solidFill>
                <a:latin typeface="Calibri"/>
              </a:rPr>
              <a:t>Çalışma grubunuzla belirlediğiniz örnek bir coğrafi olay, olgu veya konuyla ilgili metin, görsel, grafik, tablo vb. veriler toplayınız.</a:t>
            </a:r>
          </a:p>
        </p:txBody>
      </p:sp>
      <p:sp>
        <p:nvSpPr>
          <p:cNvPr id="12" name="Rounded Rectangle 11"/>
          <p:cNvSpPr/>
          <p:nvPr/>
        </p:nvSpPr>
        <p:spPr>
          <a:xfrm>
            <a:off x="502920" y="4325112"/>
            <a:ext cx="2645587" cy="1920240"/>
          </a:xfrm>
          <a:prstGeom prst="roundRect">
            <a:avLst>
              <a:gd name="adj" fmla="val 5000"/>
            </a:avLst>
          </a:prstGeom>
          <a:solidFill>
            <a:srgbClr val="F0F0F0"/>
          </a:solidFill>
          <a:ln>
            <a:noFill/>
          </a:ln>
          <a:effectLst/>
        </p:spPr>
        <p:txBody>
          <a:bodyPr rtlCol="0" anchor="ctr"/>
          <a:lstStyle/>
          <a:p/>
        </p:txBody>
      </p:sp>
      <p:sp>
        <p:nvSpPr>
          <p:cNvPr id="13" name="Rounded Rectangle 12"/>
          <p:cNvSpPr/>
          <p:nvPr/>
        </p:nvSpPr>
        <p:spPr>
          <a:xfrm>
            <a:off x="502920" y="4325112"/>
            <a:ext cx="2645587" cy="530352"/>
          </a:xfrm>
          <a:prstGeom prst="roundRect">
            <a:avLst>
              <a:gd name="adj" fmla="val 25000"/>
            </a:avLst>
          </a:prstGeom>
          <a:solidFill>
            <a:srgbClr val="2C6696"/>
          </a:solidFill>
          <a:ln>
            <a:noFill/>
          </a:ln>
          <a:effectLst/>
        </p:spPr>
        <p:txBody>
          <a:bodyPr rtlCol="0" anchor="ctr"/>
          <a:lstStyle/>
          <a:p/>
        </p:txBody>
      </p:sp>
      <p:sp>
        <p:nvSpPr>
          <p:cNvPr id="14" name="Rectangle 13"/>
          <p:cNvSpPr/>
          <p:nvPr/>
        </p:nvSpPr>
        <p:spPr>
          <a:xfrm>
            <a:off x="502920" y="4590288"/>
            <a:ext cx="2645587" cy="265176"/>
          </a:xfrm>
          <a:prstGeom prst="rect">
            <a:avLst/>
          </a:prstGeom>
          <a:solidFill>
            <a:srgbClr val="2C6696"/>
          </a:solidFill>
          <a:ln>
            <a:noFill/>
          </a:ln>
          <a:effectLst/>
        </p:spPr>
        <p:txBody>
          <a:bodyPr rtlCol="0" anchor="ctr"/>
          <a:lstStyle/>
          <a:p/>
        </p:txBody>
      </p:sp>
      <p:sp>
        <p:nvSpPr>
          <p:cNvPr id="15" name="TextBox 14"/>
          <p:cNvSpPr txBox="1"/>
          <p:nvPr/>
        </p:nvSpPr>
        <p:spPr>
          <a:xfrm>
            <a:off x="594360" y="4325112"/>
            <a:ext cx="2462707" cy="530352"/>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Nereden?</a:t>
            </a:r>
          </a:p>
        </p:txBody>
      </p:sp>
      <p:sp>
        <p:nvSpPr>
          <p:cNvPr id="16" name="TextBox 15"/>
          <p:cNvSpPr txBox="1"/>
          <p:nvPr/>
        </p:nvSpPr>
        <p:spPr>
          <a:xfrm>
            <a:off x="612648" y="4928616"/>
            <a:ext cx="2426131" cy="1243584"/>
          </a:xfrm>
          <a:prstGeom prst="rect">
            <a:avLst/>
          </a:prstGeom>
          <a:noFill/>
        </p:spPr>
        <p:txBody>
          <a:bodyPr wrap="square" anchor="t" lIns="73152" rIns="73152" tIns="36576" bIns="36576">
            <a:noAutofit/>
          </a:bodyPr>
          <a:lstStyle/>
          <a:p>
            <a:pPr algn="l">
              <a:spcBef>
                <a:spcPts val="0"/>
              </a:spcBef>
              <a:spcAft>
                <a:spcPts val="0"/>
              </a:spcAft>
            </a:pPr>
            <a:r>
              <a:rPr lang="tr-TR" sz="1900" b="0" i="0">
                <a:solidFill>
                  <a:srgbClr val="262626"/>
                </a:solidFill>
                <a:latin typeface="Calibri"/>
              </a:rPr>
              <a:t>Okul kütüphanesi, ders kitabı, EBA ve MEBİ</a:t>
            </a:r>
          </a:p>
        </p:txBody>
      </p:sp>
      <p:sp>
        <p:nvSpPr>
          <p:cNvPr id="17" name="Rounded Rectangle 16"/>
          <p:cNvSpPr/>
          <p:nvPr/>
        </p:nvSpPr>
        <p:spPr>
          <a:xfrm>
            <a:off x="3349675" y="4325112"/>
            <a:ext cx="2645587" cy="1920240"/>
          </a:xfrm>
          <a:prstGeom prst="roundRect">
            <a:avLst>
              <a:gd name="adj" fmla="val 5000"/>
            </a:avLst>
          </a:prstGeom>
          <a:solidFill>
            <a:srgbClr val="F0F0F0"/>
          </a:solidFill>
          <a:ln>
            <a:noFill/>
          </a:ln>
          <a:effectLst/>
        </p:spPr>
        <p:txBody>
          <a:bodyPr rtlCol="0" anchor="ctr"/>
          <a:lstStyle/>
          <a:p/>
        </p:txBody>
      </p:sp>
      <p:sp>
        <p:nvSpPr>
          <p:cNvPr id="18" name="Rounded Rectangle 17"/>
          <p:cNvSpPr/>
          <p:nvPr/>
        </p:nvSpPr>
        <p:spPr>
          <a:xfrm>
            <a:off x="3349675" y="4325112"/>
            <a:ext cx="2645587" cy="530352"/>
          </a:xfrm>
          <a:prstGeom prst="roundRect">
            <a:avLst>
              <a:gd name="adj" fmla="val 25000"/>
            </a:avLst>
          </a:prstGeom>
          <a:solidFill>
            <a:srgbClr val="4F4F4F"/>
          </a:solidFill>
          <a:ln>
            <a:noFill/>
          </a:ln>
          <a:effectLst/>
        </p:spPr>
        <p:txBody>
          <a:bodyPr rtlCol="0" anchor="ctr"/>
          <a:lstStyle/>
          <a:p/>
        </p:txBody>
      </p:sp>
      <p:sp>
        <p:nvSpPr>
          <p:cNvPr id="19" name="Rectangle 18"/>
          <p:cNvSpPr/>
          <p:nvPr/>
        </p:nvSpPr>
        <p:spPr>
          <a:xfrm>
            <a:off x="3349675" y="4590288"/>
            <a:ext cx="2645587" cy="265176"/>
          </a:xfrm>
          <a:prstGeom prst="rect">
            <a:avLst/>
          </a:prstGeom>
          <a:solidFill>
            <a:srgbClr val="4F4F4F"/>
          </a:solidFill>
          <a:ln>
            <a:noFill/>
          </a:ln>
          <a:effectLst/>
        </p:spPr>
        <p:txBody>
          <a:bodyPr rtlCol="0" anchor="ctr"/>
          <a:lstStyle/>
          <a:p/>
        </p:txBody>
      </p:sp>
      <p:sp>
        <p:nvSpPr>
          <p:cNvPr id="20" name="TextBox 19"/>
          <p:cNvSpPr txBox="1"/>
          <p:nvPr/>
        </p:nvSpPr>
        <p:spPr>
          <a:xfrm>
            <a:off x="3441115" y="4325112"/>
            <a:ext cx="2462707" cy="530352"/>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Ne getireceğiz?</a:t>
            </a:r>
          </a:p>
        </p:txBody>
      </p:sp>
      <p:sp>
        <p:nvSpPr>
          <p:cNvPr id="21" name="TextBox 20"/>
          <p:cNvSpPr txBox="1"/>
          <p:nvPr/>
        </p:nvSpPr>
        <p:spPr>
          <a:xfrm>
            <a:off x="3459403" y="4928616"/>
            <a:ext cx="2426131" cy="1243584"/>
          </a:xfrm>
          <a:prstGeom prst="rect">
            <a:avLst/>
          </a:prstGeom>
          <a:noFill/>
        </p:spPr>
        <p:txBody>
          <a:bodyPr wrap="square" anchor="t" lIns="73152" rIns="73152" tIns="36576" bIns="36576">
            <a:noAutofit/>
          </a:bodyPr>
          <a:lstStyle/>
          <a:p>
            <a:pPr algn="l">
              <a:spcBef>
                <a:spcPts val="0"/>
              </a:spcBef>
              <a:spcAft>
                <a:spcPts val="0"/>
              </a:spcAft>
            </a:pPr>
            <a:r>
              <a:rPr lang="tr-TR" sz="1900" b="0" i="0">
                <a:solidFill>
                  <a:srgbClr val="262626"/>
                </a:solidFill>
                <a:latin typeface="Calibri"/>
              </a:rPr>
              <a:t>Seçtiğimiz olayla ilgili metin, görsel, grafik ve tablo notları</a:t>
            </a:r>
          </a:p>
        </p:txBody>
      </p:sp>
      <p:sp>
        <p:nvSpPr>
          <p:cNvPr id="22" name="Rounded Rectangle 21"/>
          <p:cNvSpPr/>
          <p:nvPr/>
        </p:nvSpPr>
        <p:spPr>
          <a:xfrm>
            <a:off x="6196430" y="4325112"/>
            <a:ext cx="2645587" cy="1920240"/>
          </a:xfrm>
          <a:prstGeom prst="roundRect">
            <a:avLst>
              <a:gd name="adj" fmla="val 5000"/>
            </a:avLst>
          </a:prstGeom>
          <a:solidFill>
            <a:srgbClr val="F0F0F0"/>
          </a:solidFill>
          <a:ln>
            <a:noFill/>
          </a:ln>
          <a:effectLst/>
        </p:spPr>
        <p:txBody>
          <a:bodyPr rtlCol="0" anchor="ctr"/>
          <a:lstStyle/>
          <a:p/>
        </p:txBody>
      </p:sp>
      <p:sp>
        <p:nvSpPr>
          <p:cNvPr id="23" name="Rounded Rectangle 22"/>
          <p:cNvSpPr/>
          <p:nvPr/>
        </p:nvSpPr>
        <p:spPr>
          <a:xfrm>
            <a:off x="6196430" y="4325112"/>
            <a:ext cx="2645587" cy="530352"/>
          </a:xfrm>
          <a:prstGeom prst="roundRect">
            <a:avLst>
              <a:gd name="adj" fmla="val 25000"/>
            </a:avLst>
          </a:prstGeom>
          <a:solidFill>
            <a:srgbClr val="FCC021"/>
          </a:solidFill>
          <a:ln>
            <a:noFill/>
          </a:ln>
          <a:effectLst/>
        </p:spPr>
        <p:txBody>
          <a:bodyPr rtlCol="0" anchor="ctr"/>
          <a:lstStyle/>
          <a:p/>
        </p:txBody>
      </p:sp>
      <p:sp>
        <p:nvSpPr>
          <p:cNvPr id="24" name="Rectangle 23"/>
          <p:cNvSpPr/>
          <p:nvPr/>
        </p:nvSpPr>
        <p:spPr>
          <a:xfrm>
            <a:off x="6196430" y="4590288"/>
            <a:ext cx="2645587" cy="265176"/>
          </a:xfrm>
          <a:prstGeom prst="rect">
            <a:avLst/>
          </a:prstGeom>
          <a:solidFill>
            <a:srgbClr val="FCC021"/>
          </a:solidFill>
          <a:ln>
            <a:noFill/>
          </a:ln>
          <a:effectLst/>
        </p:spPr>
        <p:txBody>
          <a:bodyPr rtlCol="0" anchor="ctr"/>
          <a:lstStyle/>
          <a:p/>
        </p:txBody>
      </p:sp>
      <p:sp>
        <p:nvSpPr>
          <p:cNvPr id="25" name="TextBox 24"/>
          <p:cNvSpPr txBox="1"/>
          <p:nvPr/>
        </p:nvSpPr>
        <p:spPr>
          <a:xfrm>
            <a:off x="6287870" y="4325112"/>
            <a:ext cx="2462707" cy="530352"/>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262626"/>
                </a:solidFill>
                <a:latin typeface="Calibri"/>
              </a:rPr>
              <a:t>Unutma</a:t>
            </a:r>
          </a:p>
        </p:txBody>
      </p:sp>
      <p:sp>
        <p:nvSpPr>
          <p:cNvPr id="26" name="TextBox 25"/>
          <p:cNvSpPr txBox="1"/>
          <p:nvPr/>
        </p:nvSpPr>
        <p:spPr>
          <a:xfrm>
            <a:off x="6306158" y="4928616"/>
            <a:ext cx="2426131" cy="1243584"/>
          </a:xfrm>
          <a:prstGeom prst="rect">
            <a:avLst/>
          </a:prstGeom>
          <a:noFill/>
        </p:spPr>
        <p:txBody>
          <a:bodyPr wrap="square" anchor="t" lIns="73152" rIns="73152" tIns="36576" bIns="36576">
            <a:noAutofit/>
          </a:bodyPr>
          <a:lstStyle/>
          <a:p>
            <a:pPr algn="l">
              <a:spcBef>
                <a:spcPts val="0"/>
              </a:spcBef>
              <a:spcAft>
                <a:spcPts val="0"/>
              </a:spcAft>
            </a:pPr>
            <a:r>
              <a:rPr lang="tr-TR" sz="1900" b="0" i="0">
                <a:solidFill>
                  <a:srgbClr val="262626"/>
                </a:solidFill>
                <a:latin typeface="Calibri"/>
              </a:rPr>
              <a:t>Bilginin kaynağını yaz; iki kaynaktan doğrula.</a:t>
            </a:r>
          </a:p>
        </p:txBody>
      </p:sp>
      <p:sp>
        <p:nvSpPr>
          <p:cNvPr id="27" name="Rounded Rectangle 26"/>
          <p:cNvSpPr/>
          <p:nvPr/>
        </p:nvSpPr>
        <p:spPr>
          <a:xfrm>
            <a:off x="9043185" y="4325112"/>
            <a:ext cx="2645587" cy="1920240"/>
          </a:xfrm>
          <a:prstGeom prst="roundRect">
            <a:avLst>
              <a:gd name="adj" fmla="val 5000"/>
            </a:avLst>
          </a:prstGeom>
          <a:solidFill>
            <a:srgbClr val="F0F0F0"/>
          </a:solidFill>
          <a:ln>
            <a:noFill/>
          </a:ln>
          <a:effectLst/>
        </p:spPr>
        <p:txBody>
          <a:bodyPr rtlCol="0" anchor="ctr"/>
          <a:lstStyle/>
          <a:p/>
        </p:txBody>
      </p:sp>
      <p:sp>
        <p:nvSpPr>
          <p:cNvPr id="28" name="Rounded Rectangle 27"/>
          <p:cNvSpPr/>
          <p:nvPr/>
        </p:nvSpPr>
        <p:spPr>
          <a:xfrm>
            <a:off x="9043185" y="4325112"/>
            <a:ext cx="2645587" cy="530352"/>
          </a:xfrm>
          <a:prstGeom prst="roundRect">
            <a:avLst>
              <a:gd name="adj" fmla="val 25000"/>
            </a:avLst>
          </a:prstGeom>
          <a:solidFill>
            <a:srgbClr val="D3373A"/>
          </a:solidFill>
          <a:ln>
            <a:noFill/>
          </a:ln>
          <a:effectLst/>
        </p:spPr>
        <p:txBody>
          <a:bodyPr rtlCol="0" anchor="ctr"/>
          <a:lstStyle/>
          <a:p/>
        </p:txBody>
      </p:sp>
      <p:sp>
        <p:nvSpPr>
          <p:cNvPr id="29" name="Rectangle 28"/>
          <p:cNvSpPr/>
          <p:nvPr/>
        </p:nvSpPr>
        <p:spPr>
          <a:xfrm>
            <a:off x="9043185" y="4590288"/>
            <a:ext cx="2645587" cy="265176"/>
          </a:xfrm>
          <a:prstGeom prst="rect">
            <a:avLst/>
          </a:prstGeom>
          <a:solidFill>
            <a:srgbClr val="D3373A"/>
          </a:solidFill>
          <a:ln>
            <a:noFill/>
          </a:ln>
          <a:effectLst/>
        </p:spPr>
        <p:txBody>
          <a:bodyPr rtlCol="0" anchor="ctr"/>
          <a:lstStyle/>
          <a:p/>
        </p:txBody>
      </p:sp>
      <p:sp>
        <p:nvSpPr>
          <p:cNvPr id="30" name="TextBox 29"/>
          <p:cNvSpPr txBox="1"/>
          <p:nvPr/>
        </p:nvSpPr>
        <p:spPr>
          <a:xfrm>
            <a:off x="9134625" y="4325112"/>
            <a:ext cx="2462707" cy="530352"/>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Çalışma kâğıdı</a:t>
            </a:r>
          </a:p>
        </p:txBody>
      </p:sp>
      <p:sp>
        <p:nvSpPr>
          <p:cNvPr id="31" name="TextBox 30"/>
          <p:cNvSpPr txBox="1"/>
          <p:nvPr/>
        </p:nvSpPr>
        <p:spPr>
          <a:xfrm>
            <a:off x="9152913" y="4928616"/>
            <a:ext cx="2426131" cy="1243584"/>
          </a:xfrm>
          <a:prstGeom prst="rect">
            <a:avLst/>
          </a:prstGeom>
          <a:noFill/>
        </p:spPr>
        <p:txBody>
          <a:bodyPr wrap="square" anchor="t" lIns="73152" rIns="73152" tIns="36576" bIns="36576">
            <a:noAutofit/>
          </a:bodyPr>
          <a:lstStyle/>
          <a:p>
            <a:pPr algn="l">
              <a:spcBef>
                <a:spcPts val="0"/>
              </a:spcBef>
              <a:spcAft>
                <a:spcPts val="0"/>
              </a:spcAft>
            </a:pPr>
            <a:r>
              <a:rPr lang="tr-TR" sz="1900" b="0" i="0">
                <a:solidFill>
                  <a:srgbClr val="262626"/>
                </a:solidFill>
                <a:latin typeface="Calibri"/>
              </a:rPr>
              <a:t>COG9-CK-U1 Bölüm 2 (ön yüz, 5-7. sorular)</a:t>
            </a:r>
          </a:p>
        </p:txBody>
      </p:sp>
      <p:sp>
        <p:nvSpPr>
          <p:cNvPr id="32" name="TextBox 3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33" name="Rounded Rectangle 3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28</a:t>
            </a:r>
          </a:p>
        </p:txBody>
      </p:sp>
      <p:sp>
        <p:nvSpPr>
          <p:cNvPr id="34" name="TextBox 3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81 / 129</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Kaynaklar ve Haklar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KAYNAKÇA</a:t>
            </a:r>
          </a:p>
        </p:txBody>
      </p:sp>
      <p:sp>
        <p:nvSpPr>
          <p:cNvPr id="6" name="Rounded Rectangle 5"/>
          <p:cNvSpPr/>
          <p:nvPr/>
        </p:nvSpPr>
        <p:spPr>
          <a:xfrm>
            <a:off x="502920" y="1280160"/>
            <a:ext cx="11185855" cy="150876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650" b="1" i="0">
                <a:solidFill>
                  <a:srgbClr val="262626"/>
                </a:solidFill>
                <a:latin typeface="Calibri"/>
              </a:rPr>
              <a:t>Ders kitabı.</a:t>
            </a:r>
            <a:r>
              <a:rPr lang="tr-TR" sz="1650" b="0" i="0">
                <a:solidFill>
                  <a:srgbClr val="262626"/>
                </a:solidFill>
                <a:latin typeface="Calibri"/>
              </a:rPr>
              <a:t> Coğrafya 9. Sınıf Ders Kitabı (Ortaöğretim), 2026-2027 baskısı. </a:t>
            </a:r>
            <a:r>
              <a:rPr lang="tr-TR" sz="1650" b="1" i="0">
                <a:solidFill>
                  <a:srgbClr val="262626"/>
                </a:solidFill>
                <a:latin typeface="Calibri"/>
              </a:rPr>
              <a:t>Yazarlar:</a:t>
            </a:r>
            <a:r>
              <a:rPr lang="tr-TR" sz="1650" b="0" i="0">
                <a:solidFill>
                  <a:srgbClr val="262626"/>
                </a:solidFill>
                <a:latin typeface="Calibri"/>
              </a:rPr>
              <a:t> Dr. Gülten İçel, Alper Soyatlar, Beyhan Polat, Bülent Akça, Cem Erdebil, Kenan Türkez, Mehmet Ekici, Mutlu Karakoç, Nihal Öztürk, Nurullah Balşen, Orhan Ekin, Ramazan Bıçaklı, Raşit Düzgün, Soner Cırık, Tuba Dirim. Millî Eğitim Bakanlığı Yayınları No 9606 · Ders Kitapları Dizisi No 2027 · Devlet Kitapları, 2026 · ISBN 978-975-11-8046-9. Slaytlardaki “Kitap s. …” etiketleri bu baskının sayfalarıdır.</a:t>
            </a:r>
          </a:p>
        </p:txBody>
      </p:sp>
      <p:sp>
        <p:nvSpPr>
          <p:cNvPr id="7" name="Rounded Rectangle 6"/>
          <p:cNvSpPr/>
          <p:nvPr/>
        </p:nvSpPr>
        <p:spPr>
          <a:xfrm>
            <a:off x="502920" y="2916936"/>
            <a:ext cx="11185855" cy="114300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650" b="1" i="0">
                <a:solidFill>
                  <a:srgbClr val="262626"/>
                </a:solidFill>
                <a:latin typeface="Calibri"/>
              </a:rPr>
              <a:t>Öğretim programı ve etkinlikler.</a:t>
            </a:r>
            <a:r>
              <a:rPr lang="tr-TR" sz="1650" b="0" i="0">
                <a:solidFill>
                  <a:srgbClr val="262626"/>
                </a:solidFill>
                <a:latin typeface="Calibri"/>
              </a:rPr>
              <a:t> Coğrafya dersi öğretim programı (2026 nüshası): Talim ve Terbiye Kurulunun 23.05.2024 tarihli ve 20 sayılı kararıyla kabul edilen, 13.05.2026 tarihli ve 53 sayılı kararıyla güncellenen program. Etkinliklerin bir bölümü MEB Ortaöğretim Genel Müdürlüğünün OGM Materyal platformundaki etkileşimli etkinliklerle paralel kurulmuştur.</a:t>
            </a:r>
          </a:p>
        </p:txBody>
      </p:sp>
      <p:sp>
        <p:nvSpPr>
          <p:cNvPr id="8" name="Rounded Rectangle 7"/>
          <p:cNvSpPr/>
          <p:nvPr/>
        </p:nvSpPr>
        <p:spPr>
          <a:xfrm>
            <a:off x="502920" y="4187952"/>
            <a:ext cx="11185855" cy="137160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700" b="1" i="0">
                <a:solidFill>
                  <a:srgbClr val="262626"/>
                </a:solidFill>
                <a:latin typeface="Calibri"/>
              </a:rPr>
              <a:t>Haklar ve lisans.</a:t>
            </a:r>
            <a:r>
              <a:rPr lang="tr-TR" sz="1700" b="0" i="0">
                <a:solidFill>
                  <a:srgbClr val="262626"/>
                </a:solidFill>
                <a:latin typeface="Calibri"/>
              </a:rPr>
              <a:t> Ders kitabından ve OGM Materyal'den alınan metin, soru ve görsellerin hakları Millî Eğitim Bakanlığına aittir; eğitim ve öğretim amacıyla, kaynak gösterilerek alıntılanmıştır (5846 sayılı Fikir ve Sanat Eserleri Kanunu md. 34). Sunumun tasarımı, ders akışı, etkinlik kurgusu, örnek cevaplar ve öğretmen notları okulapp.org'un özgün katkısıdır; yalnız bu katkılar CC BY 4.0 lisansıyla paylaşılır. Resmî bir Bakanlık materyali değildir.</a:t>
            </a:r>
          </a:p>
        </p:txBody>
      </p:sp>
      <p:sp>
        <p:nvSpPr>
          <p:cNvPr id="9" name="TextBox 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10" name="TextBox 9"/>
          <p:cNvSpPr txBox="1"/>
          <p:nvPr/>
        </p:nvSpPr>
        <p:spPr>
          <a:xfrm>
            <a:off x="8503920" y="6437376"/>
            <a:ext cx="32918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okulapp.org/cografya · sürüm 2026.10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GNL-COG9-SN-U1 — 2. hafta · Niçin Coğrafya Öğrenmeliyiz? (slayt 44-81)</dc:title>
  <dc:subject>9. Sınıf Coğrafya ders sunumu. Kaynak: Coğrafya 9. Sınıf Ders Kitabı (MEB, 2026-2027 baskısı) ve 2026 öğretim programı. okulapp.org/cografya</dc:subject>
  <dc:creator>okulapp.org</dc:creator>
  <cp:keywords/>
  <dc:description>Kitaptan ve OGM Materyal'den alınan metin, soru ve görsellerin hakları MEB'e aittir (5846 sayılı Kanun md. 34 kapsamında kaynak gösterilerek alıntı). Özgün katkılar CC BY 4.0 — okulapp.org</dc:description>
  <cp:lastModifiedBy>okulapp.org</cp:lastModifiedBy>
  <cp:revision>1</cp:revision>
  <dcterms:created xsi:type="dcterms:W3CDTF">2013-01-27T09:14:16Z</dcterms:created>
  <dcterms:modified xsi:type="dcterms:W3CDTF">2013-01-27T09:15:58Z</dcterms:modified>
  <cp:category>Ders materyali</cp:category>
  <dc:language>tr-TR</dc:language>
</cp:coreProperties>
</file>