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42.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49"/>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9" Type="http://schemas.openxmlformats.org/officeDocument/2006/relationships/slide" Target="slides/slide42.xml"/><Relationship Id="rId89" Type="http://schemas.openxmlformats.org/officeDocument/2006/relationships/slide" Target="slides/slide1.xml"/><Relationship Id="rId90" Type="http://schemas.openxmlformats.org/officeDocument/2006/relationships/slide" Target="slides/slide2.xml"/><Relationship Id="rId91" Type="http://schemas.openxmlformats.org/officeDocument/2006/relationships/slide" Target="slides/slide3.xml"/><Relationship Id="rId92" Type="http://schemas.openxmlformats.org/officeDocument/2006/relationships/slide" Target="slides/slide4.xml"/><Relationship Id="rId93" Type="http://schemas.openxmlformats.org/officeDocument/2006/relationships/slide" Target="slides/slide5.xml"/><Relationship Id="rId94" Type="http://schemas.openxmlformats.org/officeDocument/2006/relationships/slide" Target="slides/slide6.xml"/><Relationship Id="rId95" Type="http://schemas.openxmlformats.org/officeDocument/2006/relationships/slide" Target="slides/slide7.xml"/><Relationship Id="rId96" Type="http://schemas.openxmlformats.org/officeDocument/2006/relationships/slide" Target="slides/slide8.xml"/><Relationship Id="rId97" Type="http://schemas.openxmlformats.org/officeDocument/2006/relationships/slide" Target="slides/slide9.xml"/><Relationship Id="rId98" Type="http://schemas.openxmlformats.org/officeDocument/2006/relationships/slide" Target="slides/slide10.xml"/><Relationship Id="rId99" Type="http://schemas.openxmlformats.org/officeDocument/2006/relationships/slide" Target="slides/slide11.xml"/><Relationship Id="rId100" Type="http://schemas.openxmlformats.org/officeDocument/2006/relationships/slide" Target="slides/slide12.xml"/><Relationship Id="rId101" Type="http://schemas.openxmlformats.org/officeDocument/2006/relationships/slide" Target="slides/slide13.xml"/><Relationship Id="rId102" Type="http://schemas.openxmlformats.org/officeDocument/2006/relationships/slide" Target="slides/slide14.xml"/><Relationship Id="rId103" Type="http://schemas.openxmlformats.org/officeDocument/2006/relationships/slide" Target="slides/slide15.xml"/><Relationship Id="rId104" Type="http://schemas.openxmlformats.org/officeDocument/2006/relationships/slide" Target="slides/slide16.xml"/><Relationship Id="rId105" Type="http://schemas.openxmlformats.org/officeDocument/2006/relationships/slide" Target="slides/slide17.xml"/><Relationship Id="rId106" Type="http://schemas.openxmlformats.org/officeDocument/2006/relationships/slide" Target="slides/slide18.xml"/><Relationship Id="rId107" Type="http://schemas.openxmlformats.org/officeDocument/2006/relationships/slide" Target="slides/slide19.xml"/><Relationship Id="rId108" Type="http://schemas.openxmlformats.org/officeDocument/2006/relationships/slide" Target="slides/slide20.xml"/><Relationship Id="rId109" Type="http://schemas.openxmlformats.org/officeDocument/2006/relationships/slide" Target="slides/slide21.xml"/><Relationship Id="rId110" Type="http://schemas.openxmlformats.org/officeDocument/2006/relationships/slide" Target="slides/slide22.xml"/><Relationship Id="rId111" Type="http://schemas.openxmlformats.org/officeDocument/2006/relationships/slide" Target="slides/slide23.xml"/><Relationship Id="rId112" Type="http://schemas.openxmlformats.org/officeDocument/2006/relationships/slide" Target="slides/slide24.xml"/><Relationship Id="rId113" Type="http://schemas.openxmlformats.org/officeDocument/2006/relationships/slide" Target="slides/slide25.xml"/><Relationship Id="rId114" Type="http://schemas.openxmlformats.org/officeDocument/2006/relationships/slide" Target="slides/slide26.xml"/><Relationship Id="rId115" Type="http://schemas.openxmlformats.org/officeDocument/2006/relationships/slide" Target="slides/slide27.xml"/><Relationship Id="rId116" Type="http://schemas.openxmlformats.org/officeDocument/2006/relationships/slide" Target="slides/slide28.xml"/><Relationship Id="rId117" Type="http://schemas.openxmlformats.org/officeDocument/2006/relationships/slide" Target="slides/slide29.xml"/><Relationship Id="rId118" Type="http://schemas.openxmlformats.org/officeDocument/2006/relationships/slide" Target="slides/slide30.xml"/><Relationship Id="rId119" Type="http://schemas.openxmlformats.org/officeDocument/2006/relationships/slide" Target="slides/slide31.xml"/><Relationship Id="rId120" Type="http://schemas.openxmlformats.org/officeDocument/2006/relationships/slide" Target="slides/slide32.xml"/><Relationship Id="rId121" Type="http://schemas.openxmlformats.org/officeDocument/2006/relationships/slide" Target="slides/slide33.xml"/><Relationship Id="rId122" Type="http://schemas.openxmlformats.org/officeDocument/2006/relationships/slide" Target="slides/slide34.xml"/><Relationship Id="rId123" Type="http://schemas.openxmlformats.org/officeDocument/2006/relationships/slide" Target="slides/slide35.xml"/><Relationship Id="rId124" Type="http://schemas.openxmlformats.org/officeDocument/2006/relationships/slide" Target="slides/slide36.xml"/><Relationship Id="rId125" Type="http://schemas.openxmlformats.org/officeDocument/2006/relationships/slide" Target="slides/slide37.xml"/><Relationship Id="rId126" Type="http://schemas.openxmlformats.org/officeDocument/2006/relationships/slide" Target="slides/slide38.xml"/><Relationship Id="rId127" Type="http://schemas.openxmlformats.org/officeDocument/2006/relationships/slide" Target="slides/slide39.xml"/><Relationship Id="rId128" Type="http://schemas.openxmlformats.org/officeDocument/2006/relationships/slide" Target="slides/slide40.xml"/><Relationship Id="rId129"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dört süreç bileşenini tanıtmak.</a:t>
            </a:r>
          </a:p>
          <a:p/>
          <a:p>
            <a:r>
              <a:t>SÜRE: 80 dakikalık akış (ders planı, 3. hafta): giriş 5 · çağlar 12 · geçiş 3 · tarih şeridi etkinliği 14 · paylaşım ve öz değerlendirme 6 (40. dk) · geçiş 2 · performans görevi 20 · galeri yürüyüşü 10 · ünite kapanışı 8.</a:t>
            </a:r>
          </a:p>
          <a:p/>
          <a:p>
            <a:r>
              <a:t>NASIL: İki üretim görevi üst üste gelir; her aşamanın süresini tahtaya yazın. Sunumlar 4 grupla sınırlanırsa kalan 4 grup 4. haftanın başında sunar.</a:t>
            </a:r>
          </a:p>
          <a:p/>
          <a:p>
            <a:r>
              <a:t>KAYNAK: Program (2026) COĞ.9.1.3 a-ç; ders planı 3. hafta.</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 (1 dk).</a:t>
            </a:r>
          </a:p>
          <a:p/>
          <a:p>
            <a:r>
              <a:t>NASIL: Üçüncü istasyonun sonunda dersin ilk yarısı biter.</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Bilgi toplama sürecini (süreç bileşenleri a-ç) öğrencinin kendi çalışması üzerinden yoklamak.</a:t>
            </a:r>
          </a:p>
          <a:p/>
          <a:p>
            <a:r>
              <a:t>SÜRE: 5 dk.</a:t>
            </a:r>
          </a:p>
          <a:p/>
          <a:p>
            <a:r>
              <a:t>NASIL: Notlar masaya; üç öğrenciye 'Kaynağını nasıl doğruladın?' diye sorun (E3.5, OB1). Birincil ve ikincil kaynak ayrımını ve kaynağın yazılmasını vurgulayın. Not getirmeyen öğrenci s. 24-25 metnini kaynak olarak kullanır. Derse hazırlık kaydı (P2) tutulur.</a:t>
            </a:r>
          </a:p>
          <a:p/>
          <a:p>
            <a:r>
              <a:t>KAYNAK: Kitap s. 24 Bilgi Toplama Süreçleri; program COĞ.9.1.3 uygulaması ('birincil ve ikincil kaynak kullanmanın … önemi vurgulanır').</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Kavramın kökenini ve ilk kullanan bilim insanını vermek.</a:t>
            </a:r>
          </a:p>
          <a:p/>
          <a:p>
            <a:r>
              <a:t>SÜRE: Çağlar aşaması 12 dk: 85-100. slaytlar.</a:t>
            </a:r>
          </a:p>
          <a:p/>
          <a:p>
            <a:r>
              <a:t>NASIL: Kelime denklemini tahtaya yazın. 'Tasvir etmek' ne demek? (betimlemek, anlatmak) Coğrafyanın ilk işinin yerleri betimlemek olduğunu Eski Çağ slaytına bağlayın.</a:t>
            </a:r>
          </a:p>
          <a:p/>
          <a:p>
            <a:r>
              <a:t>KAYNAK: Kitap s. 24 '1.1.3. Coğrafya Biliminin Gelişimi' ilk paragraf (birebir).</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çağın etkenlerini tek bakışta karşılaştırmak; ayrıntıya geçmeden çerçeve kurmak.</a:t>
            </a:r>
          </a:p>
          <a:p/>
          <a:p>
            <a:r>
              <a:t>NASIL: Renkleri kitabın tarih şeridiyle aynıdır (mor, turkuaz, yeşil, turuncu). Öğrenciler deftere dört sütunlu tablo (etken · bilim insanları · konular) açar; sonraki slaytlarla doldurur.</a:t>
            </a:r>
          </a:p>
          <a:p/>
          <a:p>
            <a:r>
              <a:t>KAYNAK: Kitap s. 24 (her çağın etkenleri birebir parçalar).</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Eski Çağ: etkenler, bilim insanları, konular.</a:t>
            </a:r>
          </a:p>
          <a:p/>
          <a:p>
            <a:r>
              <a:t>NASIL: Etken kartından 'Yazının icadı coğrafyaya neden yaramış olabilir?' sorusunu sorun. Alttaki yılları tarih şeridine bağlayın (MÖ: milattan önce).</a:t>
            </a:r>
          </a:p>
          <a:p/>
          <a:p>
            <a:r>
              <a:t>BEKLENEN CEVAP: Yazı sayesinde gezilen yerlerle ilgili bilgiler kaydedildi, haritalarla birlikte saklanıp başka insanlara ve sonraki kuşaklara aktarıldı; ticaret de yol ve şehir bilgisini gerektirdi.</a:t>
            </a:r>
          </a:p>
          <a:p/>
          <a:p>
            <a:r>
              <a:t>KAYNAK: Kitap s. 24 Eski Çağ paragrafı (birebir); yıllar s. 26 tarih şeridinden.</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Orta Çağ: Müslüman bilginlerin katkısı ve coğrafyaya ilgiyi artıran ihtiyaçlar.</a:t>
            </a:r>
          </a:p>
          <a:p/>
          <a:p>
            <a:r>
              <a:t>NASIL: Program bu noktada değer vurgusu ister: bilim yalnız belirli toplumlara özgü değildir; Türk-İslam tarihinde de bilimsel katkılar vardır ve takdir edilir (D19.2). 'Namaz vakti ve hac yolu coğrafyanın hangi bilgilerini gerektirir?' (konum, yön, zaman) diye sorun.</a:t>
            </a:r>
          </a:p>
          <a:p/>
          <a:p>
            <a:r>
              <a:t>BEKLENEN CEVAP: Namaz vakti ve oruç süresi için Güneş'in konumu ve gün uzunluğu (zaman), kıble ve hac yolu için yerlerin konumu, yön ve mesafe bilgisi gerekir; bu ihtiyaç astronomi ve coğrafyayı geliştirdi.</a:t>
            </a:r>
          </a:p>
          <a:p/>
          <a:p>
            <a:r>
              <a:t>KAYNAK: Kitap s. 24 Orta Çağ paragrafı (birebir); yıllar s. 26; program COĞ.9.1.3 (D19.2).</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Yeni Çağ: etkenler, denizciler, harita ve eserler.</a:t>
            </a:r>
          </a:p>
          <a:p/>
          <a:p>
            <a:r>
              <a:t>NASIL: Parantez içleri kitaptaki okunuşlardır. Piri Reis ve Kâtip Çelebi'yi Türk tarihindeki bilimsel katkılara bağlayın (D19.2). 'Denizciler coğrafyaya ne kazandırdı?' diye sorun.</a:t>
            </a:r>
          </a:p>
          <a:p/>
          <a:p>
            <a:r>
              <a:t>BEKLENEN CEVAP: Uzun deniz yolculuklarıyla yeni kıyılar ve kıtalar tanındı (Kolomb 1492'de Amerika'ya ulaştı; Magellan'ın başlattığı sefer 1519-1522'de Dünya'nın çevresini dolaştı), haritalar düzeltildi ve genişledi; Piri Reis bu bilgileri haritasına ve Kitab-ı Bahriye'ye işledi.</a:t>
            </a:r>
          </a:p>
          <a:p/>
          <a:p>
            <a:r>
              <a:t>KAYNAK: Kitap s. 24 Yeni Çağ paragrafı (birebir); yıllar s. 27.</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Yakın Çağ: coğrafyanın bugünkü bilim kimliğini kazandığı dönem.</a:t>
            </a:r>
          </a:p>
          <a:p/>
          <a:p>
            <a:r>
              <a:t>NASIL: 1. haftada gördüğümüz bölümlerin (fiziki, beşerî) bu çağda bugünkü şeklini aldığını hatırlatın. Blache ve Sauer kitabın tarih şeridinde yer alır; metinde haklarında bilgi yoktur — öğrenci araştırmasından gelen bilgiyi iki kaynakla doğrulatın (örnek cevaplar etkinlik sonundaki eşleştirme slaytlarında).</a:t>
            </a:r>
          </a:p>
          <a:p/>
          <a:p>
            <a:r>
              <a:t>BEKLENEN CEVAP: Bilimsel amaçlı keşif gezileri (ör. Humboldt'un Güney Amerika gezisi) gözlem ve ölçüme dayanan yöntemleri getirdi; fiziki ve beşerî coğrafya ayrı bölümler olarak gelişti.</a:t>
            </a:r>
          </a:p>
          <a:p/>
          <a:p>
            <a:r>
              <a:t>KAYNAK: Kitap s. 24-25 Yakın Çağ (birebir); yıllar s. 27.</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Cumhuriyet Dönemi'nde coğrafya bilimine katkı veren bilim insanlarını tanıtmak (D19.2).</a:t>
            </a:r>
          </a:p>
          <a:p/>
          <a:p>
            <a:r>
              <a:t>NASIL: Kitap bu dört bilim insanının yalnız adını verir. Öğrencilere birini seçip kısa bir araştırma yapmalarını önerebilirsiniz (programın zenginleştirme önerisi: Cumhuriyet Dönemi'ndeki gelişim).</a:t>
            </a:r>
          </a:p>
          <a:p/>
          <a:p>
            <a:r>
              <a:t>BEKLENEN CEVAP: Örnek araştırma bulguları — Faik Sabri Duran (1882-1943): okullar için otuzdan fazla coğrafya ders kitabı yazdı; okul atlasları (Büyük Atlas) ve duvar haritaları hazırladı. Besim Darkot (1903-1990): İstanbul Üniversitesinde uzun yıllar coğrafyacı yetiştirdi; ilk renkli 'Türkiye Yağış Haritası'nı ve Türkiye duvar haritasını hazırladı. Reşat İzbırak: dört dilde Coğrafya Terimleri Sözlüğü'nü (1964) hazırladı. Sırrı Erinç: jeomorfoloji ve klimatoloji çalışmalarıyla tanınır.</a:t>
            </a:r>
          </a:p>
          <a:p/>
          <a:p>
            <a:r>
              <a:t>KAYNAK: Kitap s. 25 (birebir); program COĞ.9.1.3 zenginleştirme. Örnek bulgular: TDV İslâm Ansiklopedisi 'Darkot, Mehmet Besim', Türk Maarif Ansiklopedisi 'Duran, Faik Sabri' maddeleri (01.10.2026'da okundu).</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Coğrafyanın bugünkü niteliklerini kitabın tanım cümlesinden çıkarmak.</a:t>
            </a:r>
          </a:p>
          <a:p/>
          <a:p>
            <a:r>
              <a:t>NASIL: Üstteki cümleyi okutun; beş kartı cümlenin parçalarıyla eşleştirin. 1. haftadaki tanım cümlelerine (Frayer) eklemelerini isteyin.</a:t>
            </a:r>
          </a:p>
          <a:p/>
          <a:p>
            <a:r>
              <a:t>KAYNAK: Kitap s. 25 son paragraf (birebir; kartlar cümlenin parçalarıdır).</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Coğrafyanın gelişimine katkı veren bilim insanlarını çağlarına göre sınıflandırmak (zamanı algılama ve kronolojik düşünme; OGM Materyal'deki sınıflandırma etkinliğiyle paralel).</a:t>
            </a:r>
          </a:p>
          <a:p/>
          <a:p>
            <a:r>
              <a:t>SÜRE: 3 dk (ikili): öğrenciler defterine dört sütun açıp numaraları yazar.</a:t>
            </a:r>
          </a:p>
          <a:p/>
          <a:p>
            <a:r>
              <a:t>NASIL: Çağ slaytları kapalıyken denesinler, sonra cevap slaytıyla kontrol edin. Mesudi, Harizmi, İbni Haldun, Kolomb, Magellan ve Ratzel kitabın tarih şeridinde yoktur ama metinde (s. 24-25) çağlarıyla birlikte anılır.</a:t>
            </a:r>
          </a:p>
          <a:p/>
          <a:p>
            <a:r>
              <a:t>BEKLENEN CEVAP: Eski Çağ: 7 Eratosthenes, 1 Amasyalı Strabon, 12 İskenderiyeli Batlamyus · Orta Çağ: 5 Harizmi, 6 Mesudi, 15 Biruni, 11 Muhammed İdrisi, 2 İbni Battuta, 14 İbni Haldun · Yeni Çağ: 9 Kristof Kolomb, 4 Piri Reis, 10 Magellan · Yakın Çağ: 13 Von Humboldt, 3 Carl Ritter, 8 Friedrich Ratzel</a:t>
            </a:r>
          </a:p>
          <a:p/>
          <a:p>
            <a:r>
              <a:t>KAYNAK: Kitap s. 24-25 (adlar ve çağları); OGM Materyal 1. ünite 'Coğrafya Biliminin Gelişimi' sınıflandırma etkinliği (aynı 15 ad).</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Sınıflandırmanın cevapları; her ada kısa bir katkı etiketi.</a:t>
            </a:r>
          </a:p>
          <a:p/>
          <a:p>
            <a:r>
              <a:t>NASIL: Etiketler hatırlatmadır; ayrıntı etkinliğin eşleştirme slaytlarındadır.</a:t>
            </a:r>
          </a:p>
          <a:p/>
          <a:p>
            <a:r>
              <a:t>BEKLENEN CEVAP: Eski Çağ: 7 Eratosthenes, 1 Amasyalı Strabon, 12 İskenderiyeli Batlamyus · Orta Çağ: 5 Harizmi, 6 Mesudi, 15 Biruni, 11 Muhammed İdrisi, 2 İbni Battuta, 14 İbni Haldun · Yeni Çağ: 9 Kristof Kolomb, 4 Piri Reis, 10 Magellan · Yakın Çağ: 13 Von Humboldt, 3 Carl Ritter, 8 Friedrich Ratzel</a:t>
            </a:r>
          </a:p>
          <a:p/>
          <a:p>
            <a:r>
              <a:t>KAYNAK: Çağlar kitap s. 24-25. Etiketler bilimsel bilgidir: Harizmi'nin Kitâbu Sûreti'l-Arz eserindeki yer koordinatları, Mesudi'nin Mürûcü'z-Zeheb'i, İbni Haldun'un Mukaddime'si (coğrafi ortamın toplumlara etkisi), Kolomb'un 1492'de Amerika'ya ulaşması, Magellan'ın 1519'da başlattığı ve 1522'de tamamlanan ilk dünya turu seferi, Ratzel'in Antropocoğrafya (İnsan Coğrafyası) eseri.</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24.</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Coğrafya kavramı “geo” (yer) ve “graphein” (tasvir etmek) kelimelerinden oluşmuş; ilk defa Eratosthenes tarafından Eski Çağ’da kullanılmıştır (s. 24).</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A-D).</a:t>
            </a:r>
          </a:p>
          <a:p/>
          <a:p>
            <a:r>
              <a:t>KAYNAK: Kitap s. 24.</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Orta Çağ’da İpek Yolu ve Baharat Yolu ticareti etkili olmuş; Biruni, Muhammed İdrisi, İbni Battuta gibi bilim insanları ve seyyahlar coğrafyaya katkı vermiştir (s. 24).</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(parmakla A-E).</a:t>
            </a:r>
          </a:p>
          <a:p/>
          <a:p>
            <a:r>
              <a:t>KAYNAK: Kitap s. 24.</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SÖYLENEBİLİR: Evliya Çelebi, Seyahatname adlı eseriyle coğrafyaya katkı vermiştir (s. 24).</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Kitap etkinliğini başlatmak: araştırma notlarıyla çağ şemasını ve tarih şeridini tamamlamak (SBAB1.2, SBAB11.2, D3.4).</a:t>
            </a:r>
          </a:p>
          <a:p/>
          <a:p>
            <a:r>
              <a:t>SÜRE: Geçiş 3 dk + etkinlik 14 dk.</a:t>
            </a:r>
          </a:p>
          <a:p/>
          <a:p>
            <a:r>
              <a:t>NASIL: Malzeme sorumluları A3 şerit şablonunu alır. Grup önce araştırdığı bilim insanlarını yazar, kalanları s. 24-25'ten tamamlar; 'iki kaynak uyuşuyor mu?' doğrulama sorusunu sorun.</a:t>
            </a:r>
          </a:p>
          <a:p/>
          <a:p>
            <a:r>
              <a:t>KAYNAK: Kitap s. 25-27 ETKİNLİK (künye, yönerge, adımlar birebir); program COĞ.9.1.3 (tarih şeridi).</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çağ şemasını (1. adım) grupça doldurmak: her çağda coğrafyanın gelişmesinde rol oynayan önemli gelişmeleri belirlemek.</a:t>
            </a:r>
          </a:p>
          <a:p/>
          <a:p>
            <a:r>
              <a:t>SÜRE: 5 dk (grup).</a:t>
            </a:r>
          </a:p>
          <a:p/>
          <a:p>
            <a:r>
              <a:t>NASIL: 'Çağlar boyunca coğrafya' slaytını kapatın. Gruplar harfleri A3 şablondaki (ya da kitapta s. 25) dört kutuya yazar, sonra her kutuya kendi araştırmalarından bir gelişme daha ekler. Kontrol, izleyen cevap slaytıyla yapılır; sonra 2. adıma geçilir.</a:t>
            </a:r>
          </a:p>
          <a:p/>
          <a:p>
            <a:r>
              <a:t>BEKLENEN CEVAP: Eski Çağ: B, G · Orta Çağ: C, E · Yeni Çağ: D, H · Yakın Çağ: A, F</a:t>
            </a:r>
          </a:p>
          <a:p/>
          <a:p>
            <a:r>
              <a:t>KAYNAK: Kitap s. 24 (cümleler birebir) ve s. 25 etkinlik 1. adım; OGM Materyal 1. ünite 'tarihî çağlara yerleştirme' etkinliği (aynı cümleler).</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çağ şemasını kitabın cümleleriyle karşılaştırmak (süreç bileşeni c: doğrulama).</a:t>
            </a:r>
          </a:p>
          <a:p/>
          <a:p>
            <a:r>
              <a:t>SÜRE: 1 dk — 1. adımın 5 dakikasının sonunda; ardından 2. adıma geçilir.</a:t>
            </a:r>
          </a:p>
          <a:p/>
          <a:p>
            <a:r>
              <a:t>NASIL: Gruplar kendi ekledikleri gelişmeyi de okur; kitapla çelişmiyorsa ve kaynağı yazılıysa kabul edin (ör. Yeni Çağ'da bilginin matbaa ile hızla yayılması — ölçme 1. soru, s. 29).</a:t>
            </a:r>
          </a:p>
          <a:p/>
          <a:p>
            <a:r>
              <a:t>BEKLENEN CEVAP: Eski Çağ: B, G · Orta Çağ: C, E · Yeni Çağ: D, H · Yakın Çağ: A, F</a:t>
            </a:r>
          </a:p>
          <a:p/>
          <a:p>
            <a:r>
              <a:t>KAYNAK: Kitap s. 24 (birebir).</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tarih şeridindeki on üç bilim insanının önemli çalışmalarını araştırma notlarından yazmak.</a:t>
            </a:r>
          </a:p>
          <a:p/>
          <a:p>
            <a:r>
              <a:t>NASIL: Her grup önce kendi araştırdığı bilim insanlarının kutusunu doldurur, sonra diğerlerini dinleyerek tamamlar. Doğrulama: 'Bu bilgiyi hangi kaynakta buldun? İkinci bir kaynak aynı şeyi söylüyor mu?'</a:t>
            </a:r>
          </a:p>
          <a:p/>
          <a:p>
            <a:r>
              <a:t>KAYNAK: Kitap s. 26-27 tarih şeridi (adlar, yıllar, Milat işareti; kronolojik sıra).</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Tarih şeridindeki bilim insanlarının önemli çalışmalarını açıklamalarla eşleştirmek (OGM Materyal'deki çağlara göre eşleştirme etkinliğiyle paralel; araştırma notu eksik gruplara destek).</a:t>
            </a:r>
          </a:p>
          <a:p/>
          <a:p>
            <a:r>
              <a:t>SÜRE: 2. adımın içinde (9 dk).</a:t>
            </a:r>
          </a:p>
          <a:p/>
          <a:p>
            <a:r>
              <a:t>NASIL: Grup her bilim insanının yanına doğru harfi yazar, sonra açıklamayı kendi cümlesiyle şeride geçirir. Araştırmadan gelen ek bilgi iki kaynakla doğrulanırsa eklenir. Kontrol izleyen cevap slaytıyla yapılır.</a:t>
            </a:r>
          </a:p>
          <a:p/>
          <a:p>
            <a:r>
              <a:t>BEKLENEN CEVAP: Eratosthenes → C · Strabon → E · Batlamyus → A · Biruni → F · Muhammed İdrisi → B · İbni Battuta → D</a:t>
            </a:r>
          </a:p>
          <a:p/>
          <a:p>
            <a:r>
              <a:t>KAYNAK: Kitap s. 24-27 (adlar, yıllar, çağlar); açıklamalar bilimsel bilgidir (cevap slaytının notu).</a:t>
            </a:r>
          </a:p>
          <a:p/>
          <a:p>
            <a:r>
              <a:t>NOT: OGM Materyal'deki eşleştirme metinlerinden düzeltilenler: Batlamyus'un eseri için yazılan 'Geographica Syntaxis' iki eserin karışımıdır — coğrafya eseri Geographike Hyphegesis (Coğrafya Kılavuzu), Syntaxis (Almagest) astronomi eseridir. İdrisi'nin 'iklim'leri bugünkü iklim tipleri değil, Dünya'yı bölen yedi enlem kuşağıdır. Ortelius atlası 'deri üzerine çizilmiş' değildir; bakır levhalardan kâğıda basılmış 70 haritadan oluşur (deri üzerine çizilen, Piri Reis'in 1513 haritasıdır). Biruni'nin eseri 'Kanun el Maksudi' değil el-Kânûnü'l-Mes'ûdî'dir (Kanun-ı Mesudi). OGM'deki yıllar (İdrisi 1100-1165, Piri Reis 1465-1554) kitaptan farklıdır; sunum kitabın tarih şeridini (s. 26-27) esas alır.</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Tarih şeridinin örnek cevapları: her bilim insanının önemli çalışması (süreç bileşeni c: doğrulama).</a:t>
            </a:r>
          </a:p>
          <a:p/>
          <a:p>
            <a:r>
              <a:t>NASIL: Grupların şeritteki cümlelerini bu açıklamalarla karşılaştırın; araştırmadan gelen ve iki kaynakla doğrulanan ek bilgi (başka eser adları gibi) kabul edilir.</a:t>
            </a:r>
          </a:p>
          <a:p/>
          <a:p>
            <a:r>
              <a:t>BEKLENEN CEVAP: Eratosthenes → C · Strabon → E · Batlamyus → A · Biruni → F · Muhammed İdrisi → B · İbni Battuta → D</a:t>
            </a:r>
          </a:p>
          <a:p/>
          <a:p>
            <a:r>
              <a:t>KAYNAK: Kitap s. 24-27 (adlar, yıllar, çağlar ve metindeki bilgiler); diğerleri bilimsel bilgidir: Eratosthenes'in Dünya'nın çevresini ölçmesi, Strabon'un 17 kitaplık Geographika'sı, Batlamyus'un Coğrafya'sı (Geographike Hyphegesis), Biruni'nin el-Kânûnü'l-Mes'ûdî'si, İdrisi'nin Kitâbü Rücâr'ı (1154) ve gümüş dünya haritası, İbni Battuta'nın 1325-1354 gezileri, Piri Reis'in 1513 haritası, Ortelius'un 1570 atlası, Cihannüma'nın Müteferrika baskısı, Humboldt'un Kosmos'u, Ritter'in Die Erdkunde'si, Vidal de la Blache'ın olanakçılığı, Sauer'in kültürel peyzajı.</a:t>
            </a:r>
          </a:p>
          <a:p/>
          <a:p>
            <a:r>
              <a:t>NOT: OGM Materyal'deki eşleştirme metinlerinden düzeltilenler: Batlamyus'un eseri için yazılan 'Geographica Syntaxis' iki eserin karışımıdır — coğrafya eseri Geographike Hyphegesis (Coğrafya Kılavuzu), Syntaxis (Almagest) astronomi eseridir. İdrisi'nin 'iklim'leri bugünkü iklim tipleri değil, Dünya'yı bölen yedi enlem kuşağıdır. Ortelius atlası 'deri üzerine çizilmiş' değildir; bakır levhalardan kâğıda basılmış 70 haritadan oluşur (deri üzerine çizilen, Piri Reis'in 1513 haritasıdır). Biruni'nin eseri 'Kanun el Maksudi' değil el-Kânûnü'l-Mes'ûdî'dir (Kanun-ı Mesudi). OGM'deki yıllar (İdrisi 1100-1165, Piri Reis 1465-1554) kitaptan farklıdır; sunum kitabın tarih şeridini (s. 26-27) esas alır.</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Tarih şeridindeki bilim insanlarının önemli çalışmalarını açıklamalarla eşleştirmek (OGM Materyal'deki çağlara göre eşleştirme etkinliğiyle paralel; araştırma notu eksik gruplara destek).</a:t>
            </a:r>
          </a:p>
          <a:p/>
          <a:p>
            <a:r>
              <a:t>SÜRE: 2. adımın içinde (9 dk).</a:t>
            </a:r>
          </a:p>
          <a:p/>
          <a:p>
            <a:r>
              <a:t>NASIL: Grup her bilim insanının yanına doğru harfi yazar, sonra açıklamayı kendi cümlesiyle şeride geçirir. Araştırmadan gelen ek bilgi iki kaynakla doğrulanırsa eklenir. Kontrol izleyen cevap slaytıyla yapılır.</a:t>
            </a:r>
          </a:p>
          <a:p/>
          <a:p>
            <a:r>
              <a:t>BEKLENEN CEVAP: Piri Reis → D · A. Ortelius → F · Kâtip Çelebi → B · A. V. Humboldt → E · C. Ritter → G · P. V. Blache → A · C. O. Sauer → C</a:t>
            </a:r>
          </a:p>
          <a:p/>
          <a:p>
            <a:r>
              <a:t>KAYNAK: Kitap s. 24-27 (adlar, yıllar, çağlar); açıklamalar bilimsel bilgidir (cevap slaytının notu).</a:t>
            </a:r>
          </a:p>
          <a:p/>
          <a:p>
            <a:r>
              <a:t>NOT: OGM Materyal'deki eşleştirme metinlerinden düzeltilenler: Batlamyus'un eseri için yazılan 'Geographica Syntaxis' iki eserin karışımıdır — coğrafya eseri Geographike Hyphegesis (Coğrafya Kılavuzu), Syntaxis (Almagest) astronomi eseridir. İdrisi'nin 'iklim'leri bugünkü iklim tipleri değil, Dünya'yı bölen yedi enlem kuşağıdır. Ortelius atlası 'deri üzerine çizilmiş' değildir; bakır levhalardan kâğıda basılmış 70 haritadan oluşur (deri üzerine çizilen, Piri Reis'in 1513 haritasıdır). Biruni'nin eseri 'Kanun el Maksudi' değil el-Kânûnü'l-Mes'ûdî'dir (Kanun-ı Mesudi). OGM'deki yıllar (İdrisi 1100-1165, Piri Reis 1465-1554) kitaptan farklıdır; sunum kitabın tarih şeridini (s. 26-27) esas alır.</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Tarih şeridinin örnek cevapları: her bilim insanının önemli çalışması (süreç bileşeni c: doğrulama).</a:t>
            </a:r>
          </a:p>
          <a:p/>
          <a:p>
            <a:r>
              <a:t>NASIL: Grupların şeritteki cümlelerini bu açıklamalarla karşılaştırın; araştırmadan gelen ve iki kaynakla doğrulanan ek bilgi (başka eser adları gibi) kabul edilir.</a:t>
            </a:r>
          </a:p>
          <a:p/>
          <a:p>
            <a:r>
              <a:t>BEKLENEN CEVAP: Piri Reis → D · A. Ortelius → F · Kâtip Çelebi → B · A. V. Humboldt → E · C. Ritter → G · P. V. Blache → A · C. O. Sauer → C</a:t>
            </a:r>
          </a:p>
          <a:p/>
          <a:p>
            <a:r>
              <a:t>KAYNAK: Kitap s. 24-27 (adlar, yıllar, çağlar ve metindeki bilgiler); diğerleri bilimsel bilgidir: Eratosthenes'in Dünya'nın çevresini ölçmesi, Strabon'un 17 kitaplık Geographika'sı, Batlamyus'un Coğrafya'sı (Geographike Hyphegesis), Biruni'nin el-Kânûnü'l-Mes'ûdî'si, İdrisi'nin Kitâbü Rücâr'ı (1154) ve gümüş dünya haritası, İbni Battuta'nın 1325-1354 gezileri, Piri Reis'in 1513 haritası, Ortelius'un 1570 atlası, Cihannüma'nın Müteferrika baskısı, Humboldt'un Kosmos'u, Ritter'in Die Erdkunde'si, Vidal de la Blache'ın olanakçılığı, Sauer'in kültürel peyzajı.</a:t>
            </a:r>
          </a:p>
          <a:p/>
          <a:p>
            <a:r>
              <a:t>NOT: OGM Materyal'deki eşleştirme metinlerinden düzeltilenler: Batlamyus'un eseri için yazılan 'Geographica Syntaxis' iki eserin karışımıdır — coğrafya eseri Geographike Hyphegesis (Coğrafya Kılavuzu), Syntaxis (Almagest) astronomi eseridir. İdrisi'nin 'iklim'leri bugünkü iklim tipleri değil, Dünya'yı bölen yedi enlem kuşağıdır. Ortelius atlası 'deri üzerine çizilmiş' değildir; bakır levhalardan kâğıda basılmış 70 haritadan oluşur (deri üzerine çizilen, Piri Reis'in 1513 haritasıdır). Biruni'nin eseri 'Kanun el Maksudi' değil el-Kânûnü'l-Mes'ûdî'dir (Kanun-ı Mesudi). OGM'deki yıllar (İdrisi 1100-1165, Piri Reis 1465-1554) kitaptan farklıdır; sunum kitabın tarih şeridini (s. 26-27) esas alır.</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değerlendirme sorularını tartışmak ve öz değerlendirme formunu doldurmak (SDB1.1).</a:t>
            </a:r>
          </a:p>
          <a:p/>
          <a:p>
            <a:r>
              <a:t>NASIL: Üç grup sözcüsünden birer cevap alın (2 ve 3. sorular Türk-İslam bilim insanlarının katkısı). Öz değerlendirme formu kitabın s. 27 karekodundadır; çıktısını önceden çoğaltın, 2 dk'da doldurtun ve toplayın.</a:t>
            </a:r>
          </a:p>
          <a:p/>
          <a:p>
            <a:r>
              <a:t>KAYNAK: Kitap s. 27 DEĞERLENDİRME (üç soru birebir) ve öz değerlendirme formu yönergesi.</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değerlendirme sorularının örnek cevaplarını göstermek; grupların tartışmasını kitapla ve bilimsel bilgiyle karşılaştırmak (D19.2: Türk-İslam bilim insanlarının katkılarını takdir etme).</a:t>
            </a:r>
          </a:p>
          <a:p/>
          <a:p>
            <a:r>
              <a:t>NASIL: Sözcülerin cevaplarından sonra açın. Maddeler örnektir; gerekçeli ve doğrulanmış her cevap kabul edilir.</a:t>
            </a:r>
          </a:p>
          <a:p/>
          <a:p>
            <a:r>
              <a:t>BEKLENEN CEVAP: 1. soru: Ticaret: kentler arası ticaret, İpek Yolu ve Baharat Yolu; Yazının icadı; sonra bilginin matbaa ile hızla yayılması; Seyahatler, büyük göçler ve coğrafi keşifler; Dinî ve toplumsal ihtiyaçlar: namaz vakti, oruç süresi, hac yolu; Rönesans ve reform, Fransız İhtilali ve Sanayi Devrimi; bilim, teknoloji ve ulaşımın gelişmesi | 2. soru: Biruni: Dünya'nın yarıçapını hesapladı, şehirlerin konumlarını belirledi; Harizmi: yerlerin koordinatlarını düzelterek listeledi; Muhammed İdrisi: Kitâbü Rücâr ve gümüş levha üzerine dünya haritası; Kaşgarlı Mahmud: Divânu Lugâti't-Türk'teki dünya haritası; İbni Battuta, Evliya Çelebi: gezdikleri yerleri seyahatnamelerinde tasvir ettiler; Piri Reis: dünya haritası, Kitab-ı Bahriye · Kâtip Çelebi: Cihannüma</a:t>
            </a:r>
          </a:p>
          <a:p/>
          <a:p>
            <a:r>
              <a:t>KAYNAK: Kitap s. 24-25 (çağların etkenleri, bilim insanları) ve s. 29 (matbaa). Bilimsel bilgiler: Biruni'nin yarıçap ölçümü, Harizmi'nin koordinat listesi (Kitâbu Sûreti'l-Arz), Kaşgarlı Mahmud'un Divânu Lugâti't-Türk'teki dünya haritası, Abbasi döneminde Eski Yunanca eserlerin Arapçaya çevrilmesi. OGM Materyal değerlendirme soruları.</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Etkinliğin değerlendirme sorularının örnek cevaplarını göstermek; grupların tartışmasını kitapla ve bilimsel bilgiyle karşılaştırmak (D19.2: Türk-İslam bilim insanlarının katkılarını takdir etme).</a:t>
            </a:r>
          </a:p>
          <a:p/>
          <a:p>
            <a:r>
              <a:t>NASIL: Sözcülerin cevaplarından sonra açın. Maddeler örnektir; gerekçeli ve doğrulanmış her cevap kabul edilir. Ek soru OGM Materyal'deki değerlendirme sorusudur; kitabın Orta Çağ paragrafıyla (s. 24) cevaplanır.</a:t>
            </a:r>
          </a:p>
          <a:p/>
          <a:p>
            <a:r>
              <a:t>BEKLENEN CEVAP: 3. soru: Eski Çağ'dan kalan bilgileri çevirerek korudular, ölçüm ve gözlemle düzelttiler; Ölçüme ve hesaba dayanan yöntemler geliştirdiler: Dünya'nın boyutları, koordinatlar; Seyahatnamelerle pek çok bölge hakkında yeni bilgi ortaya koydular; Eserleri sonraki çağlardaki harita ve coğrafya çalışmalarına kaynak oldu | Ek soru (OGM Materyal): Uzak ülkeler arasındaki yollar, şehirler ve limanlar tanındı; Tüccar ve seyyahların gözlemleri seyahatnamelere ve haritalara geçti; Yol, mesafe, iklim ve ürün bilgisine duyulan ihtiyaç coğrafyaya ilgiyi artırdı; Kültürel etkileşimle bilgi ve buluşlar toplumlar arasında yayıldı</a:t>
            </a:r>
          </a:p>
          <a:p/>
          <a:p>
            <a:r>
              <a:t>KAYNAK: Kitap s. 24-25 (çağların etkenleri, bilim insanları) ve s. 29 (matbaa). Bilimsel bilgiler: Biruni'nin yarıçap ölçümü, Harizmi'nin koordinat listesi (Kitâbu Sûreti'l-Arz), Kaşgarlı Mahmud'un Divânu Lugâti't-Türk'teki dünya haritası, Abbasi döneminde Eski Yunanca eserlerin Arapçaya çevrilmesi. OGM Materyal değerlendirme soruları.</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Öğretim programının saydığı bilim insanlarını rol oynama ve zenginleştirme için göstermek.</a:t>
            </a:r>
          </a:p>
          <a:p/>
          <a:p>
            <a:r>
              <a:t>NASIL: Koyu kartlar kitabın tarih şeridinde de olanlardır. Diğerleri hakkında sunumda bilgi verilmez; öğrenci güvenilir kaynaktan araştırır, iki kaynakla doğrular. Rol oynama: öğrenci seçtiği bilim insanının ağzından 1 dakikalık tanıtım yapar (program önerisi).</a:t>
            </a:r>
          </a:p>
          <a:p/>
          <a:p>
            <a:r>
              <a:t>KAYNAK: Program (2026) COĞ.9.1.3 uygulaması: bilim insanları listesi birebir (Belirtilen bilim insanlarına ilişkin rol oynama çalışmaları yapılabilir.).</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Ürünün hangi ölçütlerle puanlanacağını görev başında açık etmek (geçiş aşaması).</a:t>
            </a:r>
          </a:p>
          <a:p/>
          <a:p>
            <a:r>
              <a:t>SÜRE: 2 dk: ölçütler gösterilir, malzeme sorumluları A3 gazete şablonunu ve grup verilerini alır.</a:t>
            </a:r>
          </a:p>
          <a:p/>
          <a:p>
            <a:r>
              <a:t>NASIL: Analitik dereceli puanlama anahtarı ve grup değerlendirme formu kitabın s. 28 karekodlarındadır; çıktılarını önceden çoğaltın (anahtar 8, form 34). Ünitenin görevi P1 olarak seçilirse esas puan bu üründür (zümre önerisi 1. dönem P1'i 2. ünitedendir).</a:t>
            </a:r>
          </a:p>
          <a:p/>
          <a:p>
            <a:r>
              <a:t>KAYNAK: Kitap s. 28 DEĞERLENDİRME (ölçütler birebir); program Öğrenme Kanıtları; ders planı 3. hafta ölçme.</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beş adımını sürelerle yürütmek (KB3.1, OB1).</a:t>
            </a:r>
          </a:p>
          <a:p/>
          <a:p>
            <a:r>
              <a:t>SÜRE: Geçiş 2 dk + görev 20 dk: 1. adım 3 · 2. adım 9 · 3. adım 4 · 4. adım 2 · 5. adıma hazırlık 2.</a:t>
            </a:r>
          </a:p>
          <a:p/>
          <a:p>
            <a:r>
              <a:t>NASIL: Roller: yazıcı metin, harita/veri okuyucu görsel ve veri, sözcü sunum, zaman sorumlusu adım takibi, editör dil kontrolü. Dolaşımda puanlama anahtarının süreç ölçütlerine göre gözlem notu tutun. Ölçütleri bir sonraki slayttan gösterin.</a:t>
            </a:r>
          </a:p>
          <a:p/>
          <a:p>
            <a:r>
              <a:t>KAYNAK: Kitap s. 28 PERFORMANS GÖREVİ (görev cümlesi, yönerge ve beş adım birebir); süreler ders planından.</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Gruplara A3 gazete şablonunun bölümlerini göstermek.</a:t>
            </a:r>
          </a:p>
          <a:p/>
          <a:p>
            <a:r>
              <a:t>NASIL: Spot, başlığın altındaki bir-iki cümlelik özettir. Gövdede 2. haftada öğrendiğimiz soruları kullanın: Ne? Nerede? Ne zaman? Neden orada? Neden önemli? Kaynak satırı zorunludur. Kitapla aynı olmayan sayı kullanacaklarsa kaynağını yazmalıdırlar.</a:t>
            </a:r>
          </a:p>
          <a:p/>
          <a:p>
            <a:r>
              <a:t>KAYNAK: Ders planı 3. hafta (A3 gazete şablonu: başlık, spot, gövde, görsel kutusu, kaynak satırı); kitap s. 21 (coğrafyanın soruları), s. 28.</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Performans görevinin beklenen ürününü bir model haberle somutlaştırmak.</a:t>
            </a:r>
          </a:p>
          <a:p/>
          <a:p>
            <a:r>
              <a:t>NASIL: Görev başında 1 dakika gösterin, sonra kapatın: gruplar kendi seçtikleri olayı yazar, bu haber kopyalanmaz. Modeldeki bütün sayılar ders kitabındandır; gruplar da her sayının kaynağını yazmalıdır. Puanlama ölçütleri: verilerin düzenlenmesi, anlatım, görsel, yazım-noktalama, sunu (s. 28).</a:t>
            </a:r>
          </a:p>
          <a:p/>
          <a:p>
            <a:r>
              <a:t>BEKLENEN CEVAP: Model haber: başlık + spot + gövde (ne, nerede, ne zaman, neden orada, neden önemli) + görsel + kaynak; son paragraf olay ile coğrafya öğrenmenin önemi arasındaki ilişkiyi kurar.</a:t>
            </a:r>
          </a:p>
          <a:p/>
          <a:p>
            <a:r>
              <a:t>KAYNAK: Kitap s. 22-23 (Bozkurt seli verileri birebir: 10-12 Ağustos 420,6 mm; ilçe merkezi kıyıdan 2 km içeride, Ezine Çayı Vadisi'nde; AFAD 21.08.2021 bildirisi) ve s. 28.</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Haberleri sınıfça incelemek; her grubun coğrafyanın önemine ilişkin yargısını paylaşmak.</a:t>
            </a:r>
          </a:p>
          <a:p/>
          <a:p>
            <a:r>
              <a:t>SÜRE: 10 dk: iki dalga × 4 dk dolaşım + 4 sözcü × 1 dk (kalan 4 grup 4. hafta başında).</a:t>
            </a:r>
          </a:p>
          <a:p/>
          <a:p>
            <a:r>
              <a:t>NASIL: Haberler panoya asılır. 1-4. gruplar dolaşırken 5-8. gruplar haberinin başında bekler, sonra yer değiştirilir. Tek yön, elde yalnız kalem ve yapışkan not. Grup değerlendirme formu dağıtılır.</a:t>
            </a:r>
          </a:p>
          <a:p/>
          <a:p>
            <a:r>
              <a:t>KAYNAK: Program COĞ.9.1.3: galeri yürüyüşü ve 'Her gruptan coğrafyanın önemine ilişkin vardığı yargıyı paylaşması istenir.'; ders planı 3. hafta.</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başında yapılan Frayer diyagramını gözden geçirtmek; öğrencinin kendi öğrenmesini yansıtmasını sağlamak (SDB1.1-1.3).</a:t>
            </a:r>
          </a:p>
          <a:p/>
          <a:p>
            <a:r>
              <a:t>SÜRE: 8 dk (Frayer 3 · grup değerlendirme formu 2 · çıkış kartı 3).</a:t>
            </a:r>
          </a:p>
          <a:p/>
          <a:p>
            <a:r>
              <a:t>NASIL: 1. haftanın Frayer diyagramlarını geri verin; farklı renkli kalemle düzeltme ve ekleme istenir. Yansıtma sorularından birini sözlü, ikisini yazılı cevaplatın.</a:t>
            </a:r>
          </a:p>
          <a:p/>
          <a:p>
            <a:r>
              <a:t>KAYNAK: Program COĞ.9.1.3: 'Sürecin başında hazırlanan Frayer diyagramları veya zihin haritaları ünite sonunda tekrar incelenebilir.'; kitap s. 20.</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Coğrafya bilimine ait bilgileri Frayer diyagramının dört alanına yerleştirmek (OGM Materyal'deki Frayer etkinliğiyle paralel); 1. haftanın diyagramını tamamlamak.</a:t>
            </a:r>
          </a:p>
          <a:p/>
          <a:p>
            <a:r>
              <a:t>SÜRE: 3 dk (ikili): harfler deftere dört başlık altında yazılır.</a:t>
            </a:r>
          </a:p>
          <a:p/>
          <a:p>
            <a:r>
              <a:t>NASIL: Önce kendi Frayer diyagramlarına bakarak denesinler; sonra cevap slaytına geçin. Karşılaştırmadan sonra eksik kalan bilgiyi kendi diyagramlarına eklesinler.</a:t>
            </a:r>
          </a:p>
          <a:p/>
          <a:p>
            <a:r>
              <a:t>BEKLENEN CEVAP: Tanımı: B, F, J · Bölümleri: D, H · Kapsamına Giren Konular: A, E, I · Etkileşim İçinde Olduğu Bilimler: C, G</a:t>
            </a:r>
          </a:p>
          <a:p/>
          <a:p>
            <a:r>
              <a:t>KAYNAK: Kitap s. 16 (doğal, beşerî ve coğrafi ortam), s. 18-19 (bölümler ve etkileşimli bilimler), s. 24-25 (geo + graphein; günümüzde coğrafya), s. 20 (Frayer). OGM Materyal 1. ünite Frayer etkinliği.</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Frayer diyagramının örnek cevabı (kitabın s. 20 şablonu).</a:t>
            </a:r>
          </a:p>
          <a:p/>
          <a:p>
            <a:r>
              <a:t>NASIL: Öğrenciler kendi diyagramlarını bu örnekle karşılaştırır; farklı kelimelerle yazılmış doğru bilgi kabul edilir.</a:t>
            </a:r>
          </a:p>
          <a:p/>
          <a:p>
            <a:r>
              <a:t>BEKLENEN CEVAP: Tanımı: B, F, J · Bölümleri: D, H · Kapsamına Giren Konular: A, E, I · Etkileşim İçinde Olduğu Bilimler: C, G</a:t>
            </a:r>
          </a:p>
          <a:p/>
          <a:p>
            <a:r>
              <a:t>KAYNAK: Kitap s. 16, 18-20, 24-25.</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kazanımlarını bireysel olarak yoklamak; yansıtma kaydı almak.</a:t>
            </a:r>
          </a:p>
          <a:p/>
          <a:p>
            <a:r>
              <a:t>BEKLENEN CEVAP: 1) Yakın Çağ; Fransız İhtilali ve Sanayi Devrimi'nin etkileri, bilim-teknoloji ve ulaşımın gelişmesi, bilimsel amaçlı keşif gezileri. 2) Namaz vakitleri, oruç süresi, hac yollarının belirlenmesi. 3) Yansıtma cümlesi (SDB1.3): doğru-yanlış aranmaz, gelişim izlenir.</a:t>
            </a:r>
          </a:p>
          <a:p/>
          <a:p>
            <a:r>
              <a:t>KAYNAK: Ders planı 3. hafta çıkış kartı; kitap s. 24.</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Üniteyi zihin haritasıyla toparlamak (programın öğrenme kanıtlarından biri).</a:t>
            </a:r>
          </a:p>
          <a:p/>
          <a:p>
            <a:r>
              <a:t>NASIL: Öğrencilerden haritayı deftere kendi dalları ve örnekleriyle çizmelerini isteyin; bu slayt kontrol içindir.</a:t>
            </a:r>
          </a:p>
          <a:p/>
          <a:p>
            <a:r>
              <a:t>KAYNAK: Kitap s. 12-31; program Öğrenme Kanıtları (zihin haritası).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3.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3</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4000" b="1" i="0">
                <a:solidFill>
                  <a:srgbClr val="FFFFFF"/>
                </a:solidFill>
                <a:latin typeface="Calibri"/>
              </a:rPr>
              <a:t>Coğrafya Biliminin Gelişimi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28 Eylül - 2 Ekim 2026 · 2 ders saati · Kitap s. 24-31</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COĞ.9.1.3</a:t>
            </a:r>
          </a:p>
        </p:txBody>
      </p:sp>
      <p:sp>
        <p:nvSpPr>
          <p:cNvPr id="10" name="TextBox 9"/>
          <p:cNvSpPr txBox="1"/>
          <p:nvPr/>
        </p:nvSpPr>
        <p:spPr>
          <a:xfrm>
            <a:off x="3063240" y="2532888"/>
            <a:ext cx="8412480" cy="4859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Coğrafya biliminin gelişimi hakkında bilgi toplayabilme</a:t>
            </a:r>
          </a:p>
        </p:txBody>
      </p:sp>
      <p:sp>
        <p:nvSpPr>
          <p:cNvPr id="11" name="TextBox 10"/>
          <p:cNvSpPr txBox="1"/>
          <p:nvPr/>
        </p:nvSpPr>
        <p:spPr>
          <a:xfrm>
            <a:off x="3063240" y="31285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494278"/>
            <a:ext cx="8412480" cy="243103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Coğrafya biliminin gelişimiyle ilgili gerekli bilgilere ulaşmak için hangi araçları kullanacağını belirler.</a:t>
            </a:r>
          </a:p>
          <a:p>
            <a:pPr algn="l" marL="340187" indent="-340187">
              <a:spcBef>
                <a:spcPts val="0"/>
              </a:spcBef>
              <a:spcAft>
                <a:spcPts val="500"/>
              </a:spcAft>
            </a:pPr>
            <a:r>
              <a:rPr lang="tr-TR" sz="2000" b="1" i="0">
                <a:solidFill>
                  <a:srgbClr val="FCC021"/>
                </a:solidFill>
                <a:latin typeface="Calibri"/>
              </a:rPr>
              <a:t>b)  </a:t>
            </a:r>
            <a:r>
              <a:rPr lang="tr-TR" sz="2000" b="0" i="0">
                <a:solidFill>
                  <a:srgbClr val="FFFFFF"/>
                </a:solidFill>
                <a:latin typeface="Calibri"/>
              </a:rPr>
              <a:t>Belirlediği araçları kullanarak coğrafya biliminin gelişimiyle ilgili ihtiyaç duyduğu bilgilere ulaşır.</a:t>
            </a:r>
          </a:p>
          <a:p>
            <a:pPr algn="l" marL="309283" indent="-309283">
              <a:spcBef>
                <a:spcPts val="0"/>
              </a:spcBef>
              <a:spcAft>
                <a:spcPts val="500"/>
              </a:spcAft>
            </a:pPr>
            <a:r>
              <a:rPr lang="tr-TR" sz="2000" b="1" i="0">
                <a:solidFill>
                  <a:srgbClr val="FCC021"/>
                </a:solidFill>
                <a:latin typeface="Calibri"/>
              </a:rPr>
              <a:t>c)  </a:t>
            </a:r>
            <a:r>
              <a:rPr lang="tr-TR" sz="2000" b="0" i="0">
                <a:solidFill>
                  <a:srgbClr val="FFFFFF"/>
                </a:solidFill>
                <a:latin typeface="Calibri"/>
              </a:rPr>
              <a:t>Coğrafya biliminin gelişimiyle ilgili ulaştığı bilgileri doğrular.</a:t>
            </a:r>
          </a:p>
          <a:p>
            <a:pPr algn="l" marL="309283" indent="-309283">
              <a:spcBef>
                <a:spcPts val="0"/>
              </a:spcBef>
              <a:spcAft>
                <a:spcPts val="0"/>
              </a:spcAft>
            </a:pPr>
            <a:r>
              <a:rPr lang="tr-TR" sz="2000" b="1" i="0">
                <a:solidFill>
                  <a:srgbClr val="FCC021"/>
                </a:solidFill>
                <a:latin typeface="Calibri"/>
              </a:rPr>
              <a:t>ç)  </a:t>
            </a:r>
            <a:r>
              <a:rPr lang="tr-TR" sz="2000" b="0" i="0">
                <a:solidFill>
                  <a:srgbClr val="FFFFFF"/>
                </a:solidFill>
                <a:latin typeface="Calibri"/>
              </a:rPr>
              <a:t>Coğrafya biliminin gelişimiyle ilgili doğruladığı bilgileri kaydeder.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1. Ünite: Coğrafyanın Doğası</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82 / 129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Araştırma notları</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Bilgiyi nasıl doğruladık?</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Çağlar boyunca</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Eski, Orta, Yeni, Yakın Çağ ve günümüz</a:t>
            </a:r>
          </a:p>
        </p:txBody>
      </p:sp>
      <p:sp>
        <p:nvSpPr>
          <p:cNvPr id="13" name="Oval 12"/>
          <p:cNvSpPr/>
          <p:nvPr/>
        </p:nvSpPr>
        <p:spPr>
          <a:xfrm>
            <a:off x="5711798"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Tarih şeridi</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Kitabın etkinliği (s. 25-27)</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Gazete haberi</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Performans görevi (s. 28)</a:t>
            </a:r>
          </a:p>
        </p:txBody>
      </p:sp>
      <p:sp>
        <p:nvSpPr>
          <p:cNvPr id="19" name="Oval 18"/>
          <p:cNvSpPr/>
          <p:nvPr/>
        </p:nvSpPr>
        <p:spPr>
          <a:xfrm>
            <a:off x="102666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Galeri ve Frayer</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Paylaşım ve ünite kapanışı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83 / 129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Araştırma notların hazır mı?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ounded Rectangle 5"/>
          <p:cNvSpPr/>
          <p:nvPr/>
        </p:nvSpPr>
        <p:spPr>
          <a:xfrm>
            <a:off x="502920" y="1261872"/>
            <a:ext cx="2645587" cy="28346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645587"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2645587"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2462707" cy="530352"/>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a) Araç</a:t>
            </a:r>
          </a:p>
        </p:txBody>
      </p:sp>
      <p:sp>
        <p:nvSpPr>
          <p:cNvPr id="10" name="TextBox 9"/>
          <p:cNvSpPr txBox="1"/>
          <p:nvPr/>
        </p:nvSpPr>
        <p:spPr>
          <a:xfrm>
            <a:off x="612648" y="1865376"/>
            <a:ext cx="2426131" cy="2157984"/>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  Hangi araçla aradım? (kütüphane, kitap, EBA …)</a:t>
            </a:r>
          </a:p>
        </p:txBody>
      </p:sp>
      <p:sp>
        <p:nvSpPr>
          <p:cNvPr id="11" name="Rounded Rectangle 10"/>
          <p:cNvSpPr/>
          <p:nvPr/>
        </p:nvSpPr>
        <p:spPr>
          <a:xfrm>
            <a:off x="3349675" y="1261872"/>
            <a:ext cx="2645587" cy="283464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49675" y="1261872"/>
            <a:ext cx="2645587"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3349675" y="1527048"/>
            <a:ext cx="2645587" cy="265176"/>
          </a:xfrm>
          <a:prstGeom prst="rect">
            <a:avLst/>
          </a:prstGeom>
          <a:solidFill>
            <a:srgbClr val="4F4F4F"/>
          </a:solidFill>
          <a:ln>
            <a:noFill/>
          </a:ln>
          <a:effectLst/>
        </p:spPr>
        <p:txBody>
          <a:bodyPr rtlCol="0" anchor="ctr"/>
          <a:lstStyle/>
          <a:p/>
        </p:txBody>
      </p:sp>
      <p:sp>
        <p:nvSpPr>
          <p:cNvPr id="14" name="TextBox 13"/>
          <p:cNvSpPr txBox="1"/>
          <p:nvPr/>
        </p:nvSpPr>
        <p:spPr>
          <a:xfrm>
            <a:off x="3441115" y="1261872"/>
            <a:ext cx="2462707" cy="530352"/>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b) Ulaşma</a:t>
            </a:r>
          </a:p>
        </p:txBody>
      </p:sp>
      <p:sp>
        <p:nvSpPr>
          <p:cNvPr id="15" name="TextBox 14"/>
          <p:cNvSpPr txBox="1"/>
          <p:nvPr/>
        </p:nvSpPr>
        <p:spPr>
          <a:xfrm>
            <a:off x="3459403" y="1865376"/>
            <a:ext cx="2426131" cy="2157984"/>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  İhtiyacım olan bilgiye ulaştım mı?</a:t>
            </a:r>
          </a:p>
        </p:txBody>
      </p:sp>
      <p:sp>
        <p:nvSpPr>
          <p:cNvPr id="16" name="Rounded Rectangle 15"/>
          <p:cNvSpPr/>
          <p:nvPr/>
        </p:nvSpPr>
        <p:spPr>
          <a:xfrm>
            <a:off x="6196430" y="1261872"/>
            <a:ext cx="2645587" cy="283464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96430" y="1261872"/>
            <a:ext cx="2645587"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6196430" y="1527048"/>
            <a:ext cx="2645587" cy="265176"/>
          </a:xfrm>
          <a:prstGeom prst="rect">
            <a:avLst/>
          </a:prstGeom>
          <a:solidFill>
            <a:srgbClr val="2C6696"/>
          </a:solidFill>
          <a:ln>
            <a:noFill/>
          </a:ln>
          <a:effectLst/>
        </p:spPr>
        <p:txBody>
          <a:bodyPr rtlCol="0" anchor="ctr"/>
          <a:lstStyle/>
          <a:p/>
        </p:txBody>
      </p:sp>
      <p:sp>
        <p:nvSpPr>
          <p:cNvPr id="19" name="TextBox 18"/>
          <p:cNvSpPr txBox="1"/>
          <p:nvPr/>
        </p:nvSpPr>
        <p:spPr>
          <a:xfrm>
            <a:off x="6287870" y="1261872"/>
            <a:ext cx="2462707" cy="530352"/>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c) Doğrulama</a:t>
            </a:r>
          </a:p>
        </p:txBody>
      </p:sp>
      <p:sp>
        <p:nvSpPr>
          <p:cNvPr id="20" name="TextBox 19"/>
          <p:cNvSpPr txBox="1"/>
          <p:nvPr/>
        </p:nvSpPr>
        <p:spPr>
          <a:xfrm>
            <a:off x="6306158" y="1865376"/>
            <a:ext cx="2426131" cy="2157984"/>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  İki kaynak aynı şeyi söylüyor mu?</a:t>
            </a:r>
          </a:p>
        </p:txBody>
      </p:sp>
      <p:sp>
        <p:nvSpPr>
          <p:cNvPr id="21" name="Rounded Rectangle 20"/>
          <p:cNvSpPr/>
          <p:nvPr/>
        </p:nvSpPr>
        <p:spPr>
          <a:xfrm>
            <a:off x="9043185" y="1261872"/>
            <a:ext cx="2645587" cy="283464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43185" y="1261872"/>
            <a:ext cx="2645587"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9043185" y="1527048"/>
            <a:ext cx="2645587" cy="265176"/>
          </a:xfrm>
          <a:prstGeom prst="rect">
            <a:avLst/>
          </a:prstGeom>
          <a:solidFill>
            <a:srgbClr val="4F4F4F"/>
          </a:solidFill>
          <a:ln>
            <a:noFill/>
          </a:ln>
          <a:effectLst/>
        </p:spPr>
        <p:txBody>
          <a:bodyPr rtlCol="0" anchor="ctr"/>
          <a:lstStyle/>
          <a:p/>
        </p:txBody>
      </p:sp>
      <p:sp>
        <p:nvSpPr>
          <p:cNvPr id="24" name="TextBox 23"/>
          <p:cNvSpPr txBox="1"/>
          <p:nvPr/>
        </p:nvSpPr>
        <p:spPr>
          <a:xfrm>
            <a:off x="9134625" y="1261872"/>
            <a:ext cx="2462707" cy="530352"/>
          </a:xfrm>
          <a:prstGeom prst="rect">
            <a:avLst/>
          </a:prstGeom>
          <a:noFill/>
        </p:spPr>
        <p:txBody>
          <a:bodyPr wrap="square" anchor="ctr" lIns="73152" rIns="73152" tIns="36576" bIns="36576">
            <a:noAutofit/>
          </a:bodyPr>
          <a:lstStyle/>
          <a:p>
            <a:pPr algn="ctr">
              <a:spcBef>
                <a:spcPts val="0"/>
              </a:spcBef>
              <a:spcAft>
                <a:spcPts val="0"/>
              </a:spcAft>
            </a:pPr>
            <a:r>
              <a:rPr lang="tr-TR" sz="2000" b="1" i="0">
                <a:solidFill>
                  <a:srgbClr val="FFFFFF"/>
                </a:solidFill>
                <a:latin typeface="Calibri"/>
              </a:rPr>
              <a:t>ç) Kaydetme</a:t>
            </a:r>
          </a:p>
        </p:txBody>
      </p:sp>
      <p:sp>
        <p:nvSpPr>
          <p:cNvPr id="25" name="TextBox 24"/>
          <p:cNvSpPr txBox="1"/>
          <p:nvPr/>
        </p:nvSpPr>
        <p:spPr>
          <a:xfrm>
            <a:off x="9152913" y="1865376"/>
            <a:ext cx="2426131" cy="2157984"/>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  Notumu ve kaynağımı yazdım mı?</a:t>
            </a:r>
          </a:p>
        </p:txBody>
      </p:sp>
      <p:sp>
        <p:nvSpPr>
          <p:cNvPr id="26" name="Rounded Rectangle 25"/>
          <p:cNvSpPr/>
          <p:nvPr/>
        </p:nvSpPr>
        <p:spPr>
          <a:xfrm>
            <a:off x="502920" y="4325112"/>
            <a:ext cx="11185855" cy="19202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600"/>
              </a:spcAft>
            </a:pPr>
            <a:r>
              <a:rPr lang="tr-TR" sz="3000" b="1" i="0">
                <a:solidFill>
                  <a:srgbClr val="2C6696"/>
                </a:solidFill>
                <a:latin typeface="Calibri"/>
              </a:rPr>
              <a:t>Kaynağını nasıl doğruladın?</a:t>
            </a:r>
          </a:p>
          <a:p>
            <a:pPr algn="ctr">
              <a:spcBef>
                <a:spcPts val="0"/>
              </a:spcBef>
              <a:spcAft>
                <a:spcPts val="0"/>
              </a:spcAft>
            </a:pPr>
            <a:r>
              <a:rPr lang="tr-TR" sz="2100" b="0" i="0">
                <a:solidFill>
                  <a:srgbClr val="262626"/>
                </a:solidFill>
                <a:latin typeface="Calibri"/>
              </a:rPr>
              <a:t>Not getirmediysen ders kitabının 24-25. sayfaları kaynağındır.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84 / 129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 kavramı nereden geliyor?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ounded Rectangle 5"/>
          <p:cNvSpPr/>
          <p:nvPr/>
        </p:nvSpPr>
        <p:spPr>
          <a:xfrm>
            <a:off x="777240" y="1399032"/>
            <a:ext cx="3017520" cy="173736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600"/>
              </a:spcAft>
            </a:pPr>
            <a:r>
              <a:rPr lang="tr-TR" sz="4400" b="1" i="0">
                <a:solidFill>
                  <a:srgbClr val="FFFFFF"/>
                </a:solidFill>
                <a:latin typeface="Calibri"/>
              </a:rPr>
              <a:t>geo</a:t>
            </a:r>
          </a:p>
          <a:p>
            <a:pPr algn="ctr">
              <a:spcBef>
                <a:spcPts val="0"/>
              </a:spcBef>
              <a:spcAft>
                <a:spcPts val="0"/>
              </a:spcAft>
            </a:pPr>
            <a:r>
              <a:rPr lang="tr-TR" sz="2400" b="0" i="0">
                <a:solidFill>
                  <a:srgbClr val="FFFFFF"/>
                </a:solidFill>
                <a:latin typeface="Calibri"/>
              </a:rPr>
              <a:t>yer</a:t>
            </a:r>
          </a:p>
        </p:txBody>
      </p:sp>
      <p:sp>
        <p:nvSpPr>
          <p:cNvPr id="7" name="TextBox 6"/>
          <p:cNvSpPr txBox="1"/>
          <p:nvPr/>
        </p:nvSpPr>
        <p:spPr>
          <a:xfrm>
            <a:off x="3794760" y="1399032"/>
            <a:ext cx="731520" cy="1737360"/>
          </a:xfrm>
          <a:prstGeom prst="rect">
            <a:avLst/>
          </a:prstGeom>
          <a:noFill/>
        </p:spPr>
        <p:txBody>
          <a:bodyPr wrap="square" anchor="ctr" lIns="73152" rIns="73152" tIns="36576" bIns="36576">
            <a:noAutofit/>
          </a:bodyPr>
          <a:lstStyle/>
          <a:p>
            <a:pPr algn="ctr">
              <a:spcBef>
                <a:spcPts val="0"/>
              </a:spcBef>
              <a:spcAft>
                <a:spcPts val="0"/>
              </a:spcAft>
            </a:pPr>
            <a:r>
              <a:rPr lang="tr-TR" sz="5400" b="1" i="0">
                <a:solidFill>
                  <a:srgbClr val="262626"/>
                </a:solidFill>
                <a:latin typeface="Calibri"/>
              </a:rPr>
              <a:t>+</a:t>
            </a:r>
          </a:p>
        </p:txBody>
      </p:sp>
      <p:sp>
        <p:nvSpPr>
          <p:cNvPr id="8" name="Rounded Rectangle 7"/>
          <p:cNvSpPr/>
          <p:nvPr/>
        </p:nvSpPr>
        <p:spPr>
          <a:xfrm>
            <a:off x="4526280" y="1399032"/>
            <a:ext cx="3017520" cy="173736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600"/>
              </a:spcAft>
            </a:pPr>
            <a:r>
              <a:rPr lang="tr-TR" sz="4400" b="1" i="0">
                <a:solidFill>
                  <a:srgbClr val="FFFFFF"/>
                </a:solidFill>
                <a:latin typeface="Calibri"/>
              </a:rPr>
              <a:t>graphein</a:t>
            </a:r>
          </a:p>
          <a:p>
            <a:pPr algn="ctr">
              <a:spcBef>
                <a:spcPts val="0"/>
              </a:spcBef>
              <a:spcAft>
                <a:spcPts val="0"/>
              </a:spcAft>
            </a:pPr>
            <a:r>
              <a:rPr lang="tr-TR" sz="2400" b="0" i="0">
                <a:solidFill>
                  <a:srgbClr val="FFFFFF"/>
                </a:solidFill>
                <a:latin typeface="Calibri"/>
              </a:rPr>
              <a:t>tasvir etmek</a:t>
            </a:r>
          </a:p>
        </p:txBody>
      </p:sp>
      <p:sp>
        <p:nvSpPr>
          <p:cNvPr id="9" name="TextBox 8"/>
          <p:cNvSpPr txBox="1"/>
          <p:nvPr/>
        </p:nvSpPr>
        <p:spPr>
          <a:xfrm>
            <a:off x="7543800" y="1399032"/>
            <a:ext cx="731520" cy="1737360"/>
          </a:xfrm>
          <a:prstGeom prst="rect">
            <a:avLst/>
          </a:prstGeom>
          <a:noFill/>
        </p:spPr>
        <p:txBody>
          <a:bodyPr wrap="square" anchor="ctr" lIns="73152" rIns="73152" tIns="36576" bIns="36576">
            <a:noAutofit/>
          </a:bodyPr>
          <a:lstStyle/>
          <a:p>
            <a:pPr algn="ctr">
              <a:spcBef>
                <a:spcPts val="0"/>
              </a:spcBef>
              <a:spcAft>
                <a:spcPts val="0"/>
              </a:spcAft>
            </a:pPr>
            <a:r>
              <a:rPr lang="tr-TR" sz="5400" b="1" i="0">
                <a:solidFill>
                  <a:srgbClr val="262626"/>
                </a:solidFill>
                <a:latin typeface="Calibri"/>
              </a:rPr>
              <a:t>=</a:t>
            </a:r>
          </a:p>
        </p:txBody>
      </p:sp>
      <p:sp>
        <p:nvSpPr>
          <p:cNvPr id="10" name="Rounded Rectangle 9"/>
          <p:cNvSpPr/>
          <p:nvPr/>
        </p:nvSpPr>
        <p:spPr>
          <a:xfrm>
            <a:off x="8275320" y="1399032"/>
            <a:ext cx="3136392" cy="1737360"/>
          </a:xfrm>
          <a:prstGeom prst="roundRect">
            <a:avLst>
              <a:gd name="adj" fmla="val 8000"/>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3600" b="1" i="0">
                <a:solidFill>
                  <a:srgbClr val="262626"/>
                </a:solidFill>
                <a:latin typeface="Calibri"/>
              </a:rPr>
              <a:t>COĞRAFYA</a:t>
            </a:r>
          </a:p>
        </p:txBody>
      </p:sp>
      <p:sp>
        <p:nvSpPr>
          <p:cNvPr id="11" name="Rounded Rectangle 10"/>
          <p:cNvSpPr/>
          <p:nvPr/>
        </p:nvSpPr>
        <p:spPr>
          <a:xfrm>
            <a:off x="502920" y="3364992"/>
            <a:ext cx="11185855" cy="1325880"/>
          </a:xfrm>
          <a:prstGeom prst="roundRect">
            <a:avLst>
              <a:gd name="adj" fmla="val 8000"/>
            </a:avLst>
          </a:prstGeom>
          <a:solidFill>
            <a:srgbClr val="F0F0F0"/>
          </a:solidFill>
          <a:ln>
            <a:noFill/>
          </a:ln>
          <a:effectLst/>
        </p:spPr>
        <p:txBody>
          <a:bodyPr rtlCol="0" anchor="ctr"/>
          <a:lstStyle/>
          <a:p/>
        </p:txBody>
      </p:sp>
      <p:sp>
        <p:nvSpPr>
          <p:cNvPr id="12" name="Rectangle 11"/>
          <p:cNvSpPr/>
          <p:nvPr/>
        </p:nvSpPr>
        <p:spPr>
          <a:xfrm>
            <a:off x="502920" y="3364992"/>
            <a:ext cx="118872" cy="1325880"/>
          </a:xfrm>
          <a:prstGeom prst="rect">
            <a:avLst/>
          </a:prstGeom>
          <a:solidFill>
            <a:srgbClr val="FCC021"/>
          </a:solidFill>
          <a:ln>
            <a:noFill/>
          </a:ln>
          <a:effectLst/>
        </p:spPr>
        <p:txBody>
          <a:bodyPr rtlCol="0" anchor="ctr"/>
          <a:lstStyle/>
          <a:p/>
        </p:txBody>
      </p:sp>
      <p:sp>
        <p:nvSpPr>
          <p:cNvPr id="13" name="TextBox 12"/>
          <p:cNvSpPr txBox="1"/>
          <p:nvPr/>
        </p:nvSpPr>
        <p:spPr>
          <a:xfrm>
            <a:off x="777240" y="3364992"/>
            <a:ext cx="10774375" cy="132588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Coğrafya kavramı, Eski Yunanca “geo” (yer) ve “graphein” (tasvir etmek) kelimelerinin birleştirilmesiyle oluşmuştur ve ilk defa Eratosthenes tarafından Eski Çağ’da kullanılmıştır.</a:t>
            </a:r>
          </a:p>
        </p:txBody>
      </p:sp>
      <p:sp>
        <p:nvSpPr>
          <p:cNvPr id="14" name="Rounded Rectangle 13"/>
          <p:cNvSpPr/>
          <p:nvPr/>
        </p:nvSpPr>
        <p:spPr>
          <a:xfrm>
            <a:off x="502920" y="4828032"/>
            <a:ext cx="11185855" cy="1417320"/>
          </a:xfrm>
          <a:prstGeom prst="roundRect">
            <a:avLst>
              <a:gd name="adj" fmla="val 8000"/>
            </a:avLst>
          </a:prstGeom>
          <a:solidFill>
            <a:srgbClr val="F0F0F0"/>
          </a:solidFill>
          <a:ln>
            <a:noFill/>
          </a:ln>
          <a:effectLst/>
        </p:spPr>
        <p:txBody>
          <a:bodyPr rtlCol="0" anchor="ctr"/>
          <a:lstStyle/>
          <a:p/>
        </p:txBody>
      </p:sp>
      <p:sp>
        <p:nvSpPr>
          <p:cNvPr id="15" name="Rectangle 14"/>
          <p:cNvSpPr/>
          <p:nvPr/>
        </p:nvSpPr>
        <p:spPr>
          <a:xfrm>
            <a:off x="502920" y="4828032"/>
            <a:ext cx="118872" cy="1417320"/>
          </a:xfrm>
          <a:prstGeom prst="rect">
            <a:avLst/>
          </a:prstGeom>
          <a:solidFill>
            <a:srgbClr val="FCC021"/>
          </a:solidFill>
          <a:ln>
            <a:noFill/>
          </a:ln>
          <a:effectLst/>
        </p:spPr>
        <p:txBody>
          <a:bodyPr rtlCol="0" anchor="ctr"/>
          <a:lstStyle/>
          <a:p/>
        </p:txBody>
      </p:sp>
      <p:sp>
        <p:nvSpPr>
          <p:cNvPr id="16" name="TextBox 15"/>
          <p:cNvSpPr txBox="1"/>
          <p:nvPr/>
        </p:nvSpPr>
        <p:spPr>
          <a:xfrm>
            <a:off x="777240" y="4828032"/>
            <a:ext cx="10774375" cy="141732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İnsan-doğa etkileşimine odaklanan coğrafya, dünyanın en eski bilimlerinden biridir. Coğrafya biliminin gelişmesinde rol oynayan etkenlerde, coğrafyanın anlayışında ve yöntemlerinde her çağda değişimler olmuştur.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85 / 129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Çağlar boyunca coğrafya</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ounded Rectangle 5"/>
          <p:cNvSpPr/>
          <p:nvPr/>
        </p:nvSpPr>
        <p:spPr>
          <a:xfrm>
            <a:off x="502920" y="1261872"/>
            <a:ext cx="2645587" cy="43434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645587" cy="530352"/>
          </a:xfrm>
          <a:prstGeom prst="roundRect">
            <a:avLst>
              <a:gd name="adj" fmla="val 25000"/>
            </a:avLst>
          </a:prstGeom>
          <a:solidFill>
            <a:srgbClr val="7B4FA0"/>
          </a:solidFill>
          <a:ln>
            <a:noFill/>
          </a:ln>
          <a:effectLst/>
        </p:spPr>
        <p:txBody>
          <a:bodyPr rtlCol="0" anchor="ctr"/>
          <a:lstStyle/>
          <a:p/>
        </p:txBody>
      </p:sp>
      <p:sp>
        <p:nvSpPr>
          <p:cNvPr id="8" name="Rectangle 7"/>
          <p:cNvSpPr/>
          <p:nvPr/>
        </p:nvSpPr>
        <p:spPr>
          <a:xfrm>
            <a:off x="502920" y="1527048"/>
            <a:ext cx="2645587" cy="265176"/>
          </a:xfrm>
          <a:prstGeom prst="rect">
            <a:avLst/>
          </a:prstGeom>
          <a:solidFill>
            <a:srgbClr val="7B4FA0"/>
          </a:solidFill>
          <a:ln>
            <a:noFill/>
          </a:ln>
          <a:effectLst/>
        </p:spPr>
        <p:txBody>
          <a:bodyPr rtlCol="0" anchor="ctr"/>
          <a:lstStyle/>
          <a:p/>
        </p:txBody>
      </p:sp>
      <p:sp>
        <p:nvSpPr>
          <p:cNvPr id="9" name="TextBox 8"/>
          <p:cNvSpPr txBox="1"/>
          <p:nvPr/>
        </p:nvSpPr>
        <p:spPr>
          <a:xfrm>
            <a:off x="59436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Eski Çağ</a:t>
            </a:r>
          </a:p>
        </p:txBody>
      </p:sp>
      <p:sp>
        <p:nvSpPr>
          <p:cNvPr id="10" name="TextBox 9"/>
          <p:cNvSpPr txBox="1"/>
          <p:nvPr/>
        </p:nvSpPr>
        <p:spPr>
          <a:xfrm>
            <a:off x="612648" y="1865376"/>
            <a:ext cx="2426131" cy="36667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Anadolu, Mezopotamya ve Mısır’da kentlerin kurulmasıyla ilk medeniyetlerin ortaya çıkması; ticaretin gelişmesi ve yazının icadı</a:t>
            </a:r>
          </a:p>
        </p:txBody>
      </p:sp>
      <p:sp>
        <p:nvSpPr>
          <p:cNvPr id="11" name="Rounded Rectangle 10"/>
          <p:cNvSpPr/>
          <p:nvPr/>
        </p:nvSpPr>
        <p:spPr>
          <a:xfrm>
            <a:off x="3349675" y="1261872"/>
            <a:ext cx="2645587" cy="43434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49675" y="1261872"/>
            <a:ext cx="2645587" cy="530352"/>
          </a:xfrm>
          <a:prstGeom prst="roundRect">
            <a:avLst>
              <a:gd name="adj" fmla="val 25000"/>
            </a:avLst>
          </a:prstGeom>
          <a:solidFill>
            <a:srgbClr val="1E9AA8"/>
          </a:solidFill>
          <a:ln>
            <a:noFill/>
          </a:ln>
          <a:effectLst/>
        </p:spPr>
        <p:txBody>
          <a:bodyPr rtlCol="0" anchor="ctr"/>
          <a:lstStyle/>
          <a:p/>
        </p:txBody>
      </p:sp>
      <p:sp>
        <p:nvSpPr>
          <p:cNvPr id="13" name="Rectangle 12"/>
          <p:cNvSpPr/>
          <p:nvPr/>
        </p:nvSpPr>
        <p:spPr>
          <a:xfrm>
            <a:off x="3349675" y="1527048"/>
            <a:ext cx="2645587" cy="265176"/>
          </a:xfrm>
          <a:prstGeom prst="rect">
            <a:avLst/>
          </a:prstGeom>
          <a:solidFill>
            <a:srgbClr val="1E9AA8"/>
          </a:solidFill>
          <a:ln>
            <a:noFill/>
          </a:ln>
          <a:effectLst/>
        </p:spPr>
        <p:txBody>
          <a:bodyPr rtlCol="0" anchor="ctr"/>
          <a:lstStyle/>
          <a:p/>
        </p:txBody>
      </p:sp>
      <p:sp>
        <p:nvSpPr>
          <p:cNvPr id="14" name="TextBox 13"/>
          <p:cNvSpPr txBox="1"/>
          <p:nvPr/>
        </p:nvSpPr>
        <p:spPr>
          <a:xfrm>
            <a:off x="344111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Orta Çağ</a:t>
            </a:r>
          </a:p>
        </p:txBody>
      </p:sp>
      <p:sp>
        <p:nvSpPr>
          <p:cNvPr id="15" name="TextBox 14"/>
          <p:cNvSpPr txBox="1"/>
          <p:nvPr/>
        </p:nvSpPr>
        <p:spPr>
          <a:xfrm>
            <a:off x="3459403" y="1865376"/>
            <a:ext cx="2426131" cy="36667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İpek Yolu ve Baharat Yolu ticaretinin ülkeler arası siyasi, ticari, kültürel ilişkileri geliştirmesi ve büyük göç hareketleri</a:t>
            </a:r>
          </a:p>
        </p:txBody>
      </p:sp>
      <p:sp>
        <p:nvSpPr>
          <p:cNvPr id="16" name="Rounded Rectangle 15"/>
          <p:cNvSpPr/>
          <p:nvPr/>
        </p:nvSpPr>
        <p:spPr>
          <a:xfrm>
            <a:off x="6196430" y="1261872"/>
            <a:ext cx="2645587" cy="43434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96430" y="1261872"/>
            <a:ext cx="2645587" cy="530352"/>
          </a:xfrm>
          <a:prstGeom prst="roundRect">
            <a:avLst>
              <a:gd name="adj" fmla="val 25000"/>
            </a:avLst>
          </a:prstGeom>
          <a:solidFill>
            <a:srgbClr val="5C9E3A"/>
          </a:solidFill>
          <a:ln>
            <a:noFill/>
          </a:ln>
          <a:effectLst/>
        </p:spPr>
        <p:txBody>
          <a:bodyPr rtlCol="0" anchor="ctr"/>
          <a:lstStyle/>
          <a:p/>
        </p:txBody>
      </p:sp>
      <p:sp>
        <p:nvSpPr>
          <p:cNvPr id="18" name="Rectangle 17"/>
          <p:cNvSpPr/>
          <p:nvPr/>
        </p:nvSpPr>
        <p:spPr>
          <a:xfrm>
            <a:off x="6196430" y="1527048"/>
            <a:ext cx="2645587" cy="265176"/>
          </a:xfrm>
          <a:prstGeom prst="rect">
            <a:avLst/>
          </a:prstGeom>
          <a:solidFill>
            <a:srgbClr val="5C9E3A"/>
          </a:solidFill>
          <a:ln>
            <a:noFill/>
          </a:ln>
          <a:effectLst/>
        </p:spPr>
        <p:txBody>
          <a:bodyPr rtlCol="0" anchor="ctr"/>
          <a:lstStyle/>
          <a:p/>
        </p:txBody>
      </p:sp>
      <p:sp>
        <p:nvSpPr>
          <p:cNvPr id="19" name="TextBox 18"/>
          <p:cNvSpPr txBox="1"/>
          <p:nvPr/>
        </p:nvSpPr>
        <p:spPr>
          <a:xfrm>
            <a:off x="628787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Yeni Çağ</a:t>
            </a:r>
          </a:p>
        </p:txBody>
      </p:sp>
      <p:sp>
        <p:nvSpPr>
          <p:cNvPr id="20" name="TextBox 19"/>
          <p:cNvSpPr txBox="1"/>
          <p:nvPr/>
        </p:nvSpPr>
        <p:spPr>
          <a:xfrm>
            <a:off x="6306158" y="1865376"/>
            <a:ext cx="2426131" cy="36667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Avrupa’daki Rönesans ve reform hareketlerinin getirdiği aydınlanma ve sömürgecilik hareketleri</a:t>
            </a:r>
          </a:p>
        </p:txBody>
      </p:sp>
      <p:sp>
        <p:nvSpPr>
          <p:cNvPr id="21" name="Rounded Rectangle 20"/>
          <p:cNvSpPr/>
          <p:nvPr/>
        </p:nvSpPr>
        <p:spPr>
          <a:xfrm>
            <a:off x="9043185" y="1261872"/>
            <a:ext cx="2645587" cy="434340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43185" y="1261872"/>
            <a:ext cx="2645587" cy="530352"/>
          </a:xfrm>
          <a:prstGeom prst="roundRect">
            <a:avLst>
              <a:gd name="adj" fmla="val 25000"/>
            </a:avLst>
          </a:prstGeom>
          <a:solidFill>
            <a:srgbClr val="E07A1F"/>
          </a:solidFill>
          <a:ln>
            <a:noFill/>
          </a:ln>
          <a:effectLst/>
        </p:spPr>
        <p:txBody>
          <a:bodyPr rtlCol="0" anchor="ctr"/>
          <a:lstStyle/>
          <a:p/>
        </p:txBody>
      </p:sp>
      <p:sp>
        <p:nvSpPr>
          <p:cNvPr id="23" name="Rectangle 22"/>
          <p:cNvSpPr/>
          <p:nvPr/>
        </p:nvSpPr>
        <p:spPr>
          <a:xfrm>
            <a:off x="9043185" y="1527048"/>
            <a:ext cx="2645587" cy="265176"/>
          </a:xfrm>
          <a:prstGeom prst="rect">
            <a:avLst/>
          </a:prstGeom>
          <a:solidFill>
            <a:srgbClr val="E07A1F"/>
          </a:solidFill>
          <a:ln>
            <a:noFill/>
          </a:ln>
          <a:effectLst/>
        </p:spPr>
        <p:txBody>
          <a:bodyPr rtlCol="0" anchor="ctr"/>
          <a:lstStyle/>
          <a:p/>
        </p:txBody>
      </p:sp>
      <p:sp>
        <p:nvSpPr>
          <p:cNvPr id="24" name="TextBox 23"/>
          <p:cNvSpPr txBox="1"/>
          <p:nvPr/>
        </p:nvSpPr>
        <p:spPr>
          <a:xfrm>
            <a:off x="913462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Yakın Çağ</a:t>
            </a:r>
          </a:p>
        </p:txBody>
      </p:sp>
      <p:sp>
        <p:nvSpPr>
          <p:cNvPr id="25" name="TextBox 24"/>
          <p:cNvSpPr txBox="1"/>
          <p:nvPr/>
        </p:nvSpPr>
        <p:spPr>
          <a:xfrm>
            <a:off x="9152913" y="1865376"/>
            <a:ext cx="2426131" cy="36667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Fransız İhtilali ve Sanayi Devrimi’nin etkileriyle başlayan aydınlanma çağı, bilim ve teknolojideki gelişmeler ile ulaşımın gelişmesiyle bilimsel amaçlı keşif gezilerinin yapılması</a:t>
            </a:r>
          </a:p>
        </p:txBody>
      </p:sp>
      <p:cxnSp>
        <p:nvCxnSpPr>
          <p:cNvPr id="26" name="Connector 25"/>
          <p:cNvCxnSpPr/>
          <p:nvPr/>
        </p:nvCxnSpPr>
        <p:spPr>
          <a:xfrm>
            <a:off x="502920" y="5971032"/>
            <a:ext cx="11185855" cy="0"/>
          </a:xfrm>
          <a:prstGeom prst="line">
            <a:avLst/>
          </a:prstGeom>
          <a:ln w="38100">
            <a:solidFill>
              <a:srgbClr val="4F4F4F"/>
            </a:solidFill>
            <a:tailEnd type="triangle" w="med" len="med"/>
          </a:ln>
        </p:spPr>
      </p:cxnSp>
      <p:sp>
        <p:nvSpPr>
          <p:cNvPr id="27" name="TextBox 26"/>
          <p:cNvSpPr txBox="1"/>
          <p:nvPr/>
        </p:nvSpPr>
        <p:spPr>
          <a:xfrm>
            <a:off x="9677095" y="5989320"/>
            <a:ext cx="2011680" cy="301752"/>
          </a:xfrm>
          <a:prstGeom prst="rect">
            <a:avLst/>
          </a:prstGeom>
          <a:noFill/>
        </p:spPr>
        <p:txBody>
          <a:bodyPr wrap="square" anchor="t" lIns="73152" rIns="73152" tIns="36576" bIns="36576">
            <a:noAutofit/>
          </a:bodyPr>
          <a:lstStyle/>
          <a:p>
            <a:pPr algn="r">
              <a:spcBef>
                <a:spcPts val="0"/>
              </a:spcBef>
              <a:spcAft>
                <a:spcPts val="0"/>
              </a:spcAft>
            </a:pPr>
            <a:r>
              <a:rPr lang="tr-TR" sz="1300" b="0" i="1">
                <a:solidFill>
                  <a:srgbClr val="767676"/>
                </a:solidFill>
                <a:latin typeface="Calibri"/>
              </a:rPr>
              <a:t>zaman</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24-25</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86 / 129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Eski Çağ</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ectangle 5"/>
          <p:cNvSpPr/>
          <p:nvPr/>
        </p:nvSpPr>
        <p:spPr>
          <a:xfrm>
            <a:off x="0" y="932688"/>
            <a:ext cx="12191695" cy="91440"/>
          </a:xfrm>
          <a:prstGeom prst="rect">
            <a:avLst/>
          </a:prstGeom>
          <a:solidFill>
            <a:srgbClr val="7B4FA0"/>
          </a:solidFill>
          <a:ln>
            <a:noFill/>
          </a:ln>
          <a:effectLst/>
        </p:spPr>
        <p:txBody>
          <a:bodyPr rtlCol="0" anchor="ctr"/>
          <a:lstStyle/>
          <a:p/>
        </p:txBody>
      </p:sp>
      <p:sp>
        <p:nvSpPr>
          <p:cNvPr id="7" name="Rounded Rectangle 6"/>
          <p:cNvSpPr/>
          <p:nvPr/>
        </p:nvSpPr>
        <p:spPr>
          <a:xfrm>
            <a:off x="502920" y="1216152"/>
            <a:ext cx="11185855" cy="873252"/>
          </a:xfrm>
          <a:prstGeom prst="roundRect">
            <a:avLst>
              <a:gd name="adj" fmla="val 8000"/>
            </a:avLst>
          </a:prstGeom>
          <a:solidFill>
            <a:srgbClr val="7B4FA0"/>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FFFFFF"/>
                </a:solidFill>
                <a:latin typeface="Calibri"/>
              </a:rPr>
              <a:t>Eski Çağ’da coğrafi bilgiler, gezilen görülen yerlerin tasvir edilmesi ve haritalanmasıyla ortaya konulmuştur.</a:t>
            </a:r>
          </a:p>
        </p:txBody>
      </p:sp>
      <p:sp>
        <p:nvSpPr>
          <p:cNvPr id="8" name="Rounded Rectangle 7"/>
          <p:cNvSpPr/>
          <p:nvPr/>
        </p:nvSpPr>
        <p:spPr>
          <a:xfrm>
            <a:off x="502920" y="2226564"/>
            <a:ext cx="3594506" cy="294894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2226564"/>
            <a:ext cx="3594506" cy="530352"/>
          </a:xfrm>
          <a:prstGeom prst="roundRect">
            <a:avLst>
              <a:gd name="adj" fmla="val 25000"/>
            </a:avLst>
          </a:prstGeom>
          <a:solidFill>
            <a:srgbClr val="4F4F4F"/>
          </a:solidFill>
          <a:ln>
            <a:noFill/>
          </a:ln>
          <a:effectLst/>
        </p:spPr>
        <p:txBody>
          <a:bodyPr rtlCol="0" anchor="ctr"/>
          <a:lstStyle/>
          <a:p/>
        </p:txBody>
      </p:sp>
      <p:sp>
        <p:nvSpPr>
          <p:cNvPr id="10" name="Rectangle 9"/>
          <p:cNvSpPr/>
          <p:nvPr/>
        </p:nvSpPr>
        <p:spPr>
          <a:xfrm>
            <a:off x="502920" y="2491740"/>
            <a:ext cx="3594506" cy="265176"/>
          </a:xfrm>
          <a:prstGeom prst="rect">
            <a:avLst/>
          </a:prstGeom>
          <a:solidFill>
            <a:srgbClr val="4F4F4F"/>
          </a:solidFill>
          <a:ln>
            <a:noFill/>
          </a:ln>
          <a:effectLst/>
        </p:spPr>
        <p:txBody>
          <a:bodyPr rtlCol="0" anchor="ctr"/>
          <a:lstStyle/>
          <a:p/>
        </p:txBody>
      </p:sp>
      <p:sp>
        <p:nvSpPr>
          <p:cNvPr id="11" name="TextBox 10"/>
          <p:cNvSpPr txBox="1"/>
          <p:nvPr/>
        </p:nvSpPr>
        <p:spPr>
          <a:xfrm>
            <a:off x="594360" y="222656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Etkenler</a:t>
            </a:r>
          </a:p>
        </p:txBody>
      </p:sp>
      <p:sp>
        <p:nvSpPr>
          <p:cNvPr id="12" name="TextBox 11"/>
          <p:cNvSpPr txBox="1"/>
          <p:nvPr/>
        </p:nvSpPr>
        <p:spPr>
          <a:xfrm>
            <a:off x="612648" y="2830068"/>
            <a:ext cx="3375050" cy="2272284"/>
          </a:xfrm>
          <a:prstGeom prst="rect">
            <a:avLst/>
          </a:prstGeom>
          <a:noFill/>
        </p:spPr>
        <p:txBody>
          <a:bodyPr wrap="square" anchor="t" lIns="73152" rIns="73152" tIns="36576" bIns="36576">
            <a:noAutofit/>
          </a:bodyPr>
          <a:lstStyle/>
          <a:p>
            <a:pPr algn="l">
              <a:spcBef>
                <a:spcPts val="0"/>
              </a:spcBef>
              <a:spcAft>
                <a:spcPts val="0"/>
              </a:spcAft>
            </a:pPr>
            <a:r>
              <a:rPr lang="tr-TR" sz="1950" b="0" i="0">
                <a:solidFill>
                  <a:srgbClr val="262626"/>
                </a:solidFill>
                <a:latin typeface="Calibri"/>
              </a:rPr>
              <a:t>Bu çağda Anadolu, Mezopotamya ve Mısır’da kentlerin kurulmasıyla ilk medeniyetlerin ortaya çıkması; ticaretin gelişmesi ve yazının icadı coğrafya biliminin gelişmesinde rol oynamıştır.</a:t>
            </a:r>
          </a:p>
        </p:txBody>
      </p:sp>
      <p:sp>
        <p:nvSpPr>
          <p:cNvPr id="13" name="Rounded Rectangle 12"/>
          <p:cNvSpPr/>
          <p:nvPr/>
        </p:nvSpPr>
        <p:spPr>
          <a:xfrm>
            <a:off x="4298594" y="2226564"/>
            <a:ext cx="3594506" cy="29489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4298594" y="2226564"/>
            <a:ext cx="3594506" cy="530352"/>
          </a:xfrm>
          <a:prstGeom prst="roundRect">
            <a:avLst>
              <a:gd name="adj" fmla="val 25000"/>
            </a:avLst>
          </a:prstGeom>
          <a:solidFill>
            <a:srgbClr val="7B4FA0"/>
          </a:solidFill>
          <a:ln>
            <a:noFill/>
          </a:ln>
          <a:effectLst/>
        </p:spPr>
        <p:txBody>
          <a:bodyPr rtlCol="0" anchor="ctr"/>
          <a:lstStyle/>
          <a:p/>
        </p:txBody>
      </p:sp>
      <p:sp>
        <p:nvSpPr>
          <p:cNvPr id="15" name="Rectangle 14"/>
          <p:cNvSpPr/>
          <p:nvPr/>
        </p:nvSpPr>
        <p:spPr>
          <a:xfrm>
            <a:off x="4298594" y="2491740"/>
            <a:ext cx="3594506" cy="265176"/>
          </a:xfrm>
          <a:prstGeom prst="rect">
            <a:avLst/>
          </a:prstGeom>
          <a:solidFill>
            <a:srgbClr val="7B4FA0"/>
          </a:solidFill>
          <a:ln>
            <a:noFill/>
          </a:ln>
          <a:effectLst/>
        </p:spPr>
        <p:txBody>
          <a:bodyPr rtlCol="0" anchor="ctr"/>
          <a:lstStyle/>
          <a:p/>
        </p:txBody>
      </p:sp>
      <p:sp>
        <p:nvSpPr>
          <p:cNvPr id="16" name="TextBox 15"/>
          <p:cNvSpPr txBox="1"/>
          <p:nvPr/>
        </p:nvSpPr>
        <p:spPr>
          <a:xfrm>
            <a:off x="4390034" y="222656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Kimler?</a:t>
            </a:r>
          </a:p>
        </p:txBody>
      </p:sp>
      <p:sp>
        <p:nvSpPr>
          <p:cNvPr id="17" name="TextBox 16"/>
          <p:cNvSpPr txBox="1"/>
          <p:nvPr/>
        </p:nvSpPr>
        <p:spPr>
          <a:xfrm>
            <a:off x="4408322" y="2830068"/>
            <a:ext cx="3375050" cy="2272284"/>
          </a:xfrm>
          <a:prstGeom prst="rect">
            <a:avLst/>
          </a:prstGeom>
          <a:noFill/>
        </p:spPr>
        <p:txBody>
          <a:bodyPr wrap="square" anchor="t" lIns="73152" rIns="73152" tIns="36576" bIns="36576">
            <a:noAutofit/>
          </a:bodyPr>
          <a:lstStyle/>
          <a:p>
            <a:pPr algn="l">
              <a:spcBef>
                <a:spcPts val="0"/>
              </a:spcBef>
              <a:spcAft>
                <a:spcPts val="585"/>
              </a:spcAft>
            </a:pPr>
            <a:r>
              <a:rPr lang="tr-TR" sz="1950" b="0" i="0">
                <a:solidFill>
                  <a:srgbClr val="262626"/>
                </a:solidFill>
                <a:latin typeface="Calibri"/>
              </a:rPr>
              <a:t>Tales, Heredot, Aristoteles: ilk coğrafi fikirleri ortaya koymuş</a:t>
            </a:r>
          </a:p>
          <a:p>
            <a:pPr algn="l">
              <a:spcBef>
                <a:spcPts val="0"/>
              </a:spcBef>
              <a:spcAft>
                <a:spcPts val="0"/>
              </a:spcAft>
            </a:pPr>
            <a:r>
              <a:rPr lang="tr-TR" sz="1950" b="0" i="0">
                <a:solidFill>
                  <a:srgbClr val="262626"/>
                </a:solidFill>
                <a:latin typeface="Calibri"/>
              </a:rPr>
              <a:t>Eratosthenes, Amasyalı Strabon ve İskenderiyeli Batlamyus dönemin en önemli coğrafyacıları olmuştur.</a:t>
            </a:r>
          </a:p>
        </p:txBody>
      </p:sp>
      <p:sp>
        <p:nvSpPr>
          <p:cNvPr id="18" name="Rounded Rectangle 17"/>
          <p:cNvSpPr/>
          <p:nvPr/>
        </p:nvSpPr>
        <p:spPr>
          <a:xfrm>
            <a:off x="8094268" y="2226564"/>
            <a:ext cx="3594506" cy="294894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8094268" y="2226564"/>
            <a:ext cx="3594506" cy="530352"/>
          </a:xfrm>
          <a:prstGeom prst="roundRect">
            <a:avLst>
              <a:gd name="adj" fmla="val 25000"/>
            </a:avLst>
          </a:prstGeom>
          <a:solidFill>
            <a:srgbClr val="2C6696"/>
          </a:solidFill>
          <a:ln>
            <a:noFill/>
          </a:ln>
          <a:effectLst/>
        </p:spPr>
        <p:txBody>
          <a:bodyPr rtlCol="0" anchor="ctr"/>
          <a:lstStyle/>
          <a:p/>
        </p:txBody>
      </p:sp>
      <p:sp>
        <p:nvSpPr>
          <p:cNvPr id="20" name="Rectangle 19"/>
          <p:cNvSpPr/>
          <p:nvPr/>
        </p:nvSpPr>
        <p:spPr>
          <a:xfrm>
            <a:off x="8094268" y="2491740"/>
            <a:ext cx="3594506" cy="265176"/>
          </a:xfrm>
          <a:prstGeom prst="rect">
            <a:avLst/>
          </a:prstGeom>
          <a:solidFill>
            <a:srgbClr val="2C6696"/>
          </a:solidFill>
          <a:ln>
            <a:noFill/>
          </a:ln>
          <a:effectLst/>
        </p:spPr>
        <p:txBody>
          <a:bodyPr rtlCol="0" anchor="ctr"/>
          <a:lstStyle/>
          <a:p/>
        </p:txBody>
      </p:sp>
      <p:sp>
        <p:nvSpPr>
          <p:cNvPr id="21" name="TextBox 20"/>
          <p:cNvSpPr txBox="1"/>
          <p:nvPr/>
        </p:nvSpPr>
        <p:spPr>
          <a:xfrm>
            <a:off x="8185708" y="222656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Başlıca konular</a:t>
            </a:r>
          </a:p>
        </p:txBody>
      </p:sp>
      <p:sp>
        <p:nvSpPr>
          <p:cNvPr id="22" name="TextBox 21"/>
          <p:cNvSpPr txBox="1"/>
          <p:nvPr/>
        </p:nvSpPr>
        <p:spPr>
          <a:xfrm>
            <a:off x="8203996" y="2830068"/>
            <a:ext cx="3375050" cy="227228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Gezilen yerlerin tasviri, Dünya’nın şekli ve boyutları, koordinat sistemi, yönlerin belirlenmesi bu çağda ele alınan başlıca konular olmuştur.</a:t>
            </a:r>
          </a:p>
        </p:txBody>
      </p:sp>
      <p:sp>
        <p:nvSpPr>
          <p:cNvPr id="23" name="Rounded Rectangle 22"/>
          <p:cNvSpPr/>
          <p:nvPr/>
        </p:nvSpPr>
        <p:spPr>
          <a:xfrm>
            <a:off x="502920" y="5266944"/>
            <a:ext cx="3606698" cy="1024128"/>
          </a:xfrm>
          <a:prstGeom prst="roundRect">
            <a:avLst>
              <a:gd name="adj" fmla="val 8000"/>
            </a:avLst>
          </a:prstGeom>
          <a:solidFill>
            <a:srgbClr val="FFFFFF"/>
          </a:solidFill>
          <a:ln w="25400">
            <a:solidFill>
              <a:srgbClr val="7B4FA0"/>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Eratosthenes</a:t>
            </a:r>
          </a:p>
          <a:p>
            <a:pPr algn="ctr">
              <a:spcBef>
                <a:spcPts val="0"/>
              </a:spcBef>
              <a:spcAft>
                <a:spcPts val="0"/>
              </a:spcAft>
            </a:pPr>
            <a:r>
              <a:rPr lang="tr-TR" sz="1500" b="0" i="0">
                <a:solidFill>
                  <a:srgbClr val="767676"/>
                </a:solidFill>
                <a:latin typeface="Calibri"/>
              </a:rPr>
              <a:t>MÖ 276-MÖ 194</a:t>
            </a:r>
          </a:p>
        </p:txBody>
      </p:sp>
      <p:sp>
        <p:nvSpPr>
          <p:cNvPr id="24" name="Rounded Rectangle 23"/>
          <p:cNvSpPr/>
          <p:nvPr/>
        </p:nvSpPr>
        <p:spPr>
          <a:xfrm>
            <a:off x="4292498" y="5266944"/>
            <a:ext cx="3606698" cy="1024128"/>
          </a:xfrm>
          <a:prstGeom prst="roundRect">
            <a:avLst>
              <a:gd name="adj" fmla="val 8000"/>
            </a:avLst>
          </a:prstGeom>
          <a:solidFill>
            <a:srgbClr val="FFFFFF"/>
          </a:solidFill>
          <a:ln w="25400">
            <a:solidFill>
              <a:srgbClr val="7B4FA0"/>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Strabon</a:t>
            </a:r>
          </a:p>
          <a:p>
            <a:pPr algn="ctr">
              <a:spcBef>
                <a:spcPts val="0"/>
              </a:spcBef>
              <a:spcAft>
                <a:spcPts val="0"/>
              </a:spcAft>
            </a:pPr>
            <a:r>
              <a:rPr lang="tr-TR" sz="1500" b="0" i="0">
                <a:solidFill>
                  <a:srgbClr val="767676"/>
                </a:solidFill>
                <a:latin typeface="Calibri"/>
              </a:rPr>
              <a:t>MÖ 64-MS 24</a:t>
            </a:r>
          </a:p>
        </p:txBody>
      </p:sp>
      <p:sp>
        <p:nvSpPr>
          <p:cNvPr id="25" name="Rounded Rectangle 24"/>
          <p:cNvSpPr/>
          <p:nvPr/>
        </p:nvSpPr>
        <p:spPr>
          <a:xfrm>
            <a:off x="8082076" y="5266944"/>
            <a:ext cx="3606698" cy="1024128"/>
          </a:xfrm>
          <a:prstGeom prst="roundRect">
            <a:avLst>
              <a:gd name="adj" fmla="val 8000"/>
            </a:avLst>
          </a:prstGeom>
          <a:solidFill>
            <a:srgbClr val="FFFFFF"/>
          </a:solidFill>
          <a:ln w="25400">
            <a:solidFill>
              <a:srgbClr val="7B4FA0"/>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Batlamyus</a:t>
            </a:r>
          </a:p>
          <a:p>
            <a:pPr algn="ctr">
              <a:spcBef>
                <a:spcPts val="0"/>
              </a:spcBef>
              <a:spcAft>
                <a:spcPts val="0"/>
              </a:spcAft>
            </a:pPr>
            <a:r>
              <a:rPr lang="tr-TR" sz="1500" b="0" i="0">
                <a:solidFill>
                  <a:srgbClr val="767676"/>
                </a:solidFill>
                <a:latin typeface="Calibri"/>
              </a:rPr>
              <a:t>100-170</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24-27</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87 / 129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Orta Çağ</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ectangle 5"/>
          <p:cNvSpPr/>
          <p:nvPr/>
        </p:nvSpPr>
        <p:spPr>
          <a:xfrm>
            <a:off x="0" y="932688"/>
            <a:ext cx="12191695" cy="91440"/>
          </a:xfrm>
          <a:prstGeom prst="rect">
            <a:avLst/>
          </a:prstGeom>
          <a:solidFill>
            <a:srgbClr val="1E9AA8"/>
          </a:solidFill>
          <a:ln>
            <a:noFill/>
          </a:ln>
          <a:effectLst/>
        </p:spPr>
        <p:txBody>
          <a:bodyPr rtlCol="0" anchor="ctr"/>
          <a:lstStyle/>
          <a:p/>
        </p:txBody>
      </p:sp>
      <p:sp>
        <p:nvSpPr>
          <p:cNvPr id="7" name="Rounded Rectangle 6"/>
          <p:cNvSpPr/>
          <p:nvPr/>
        </p:nvSpPr>
        <p:spPr>
          <a:xfrm>
            <a:off x="502920" y="1216152"/>
            <a:ext cx="11185855" cy="873252"/>
          </a:xfrm>
          <a:prstGeom prst="roundRect">
            <a:avLst>
              <a:gd name="adj" fmla="val 8000"/>
            </a:avLst>
          </a:prstGeom>
          <a:solidFill>
            <a:srgbClr val="1E9AA8"/>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FFFFFF"/>
                </a:solidFill>
                <a:latin typeface="Calibri"/>
              </a:rPr>
              <a:t>Bu dönemde coğrafya biliminin gelişmesinde Müslüman bilginlerin çalışmalarının rolü büyüktür.</a:t>
            </a:r>
          </a:p>
        </p:txBody>
      </p:sp>
      <p:sp>
        <p:nvSpPr>
          <p:cNvPr id="8" name="Rounded Rectangle 7"/>
          <p:cNvSpPr/>
          <p:nvPr/>
        </p:nvSpPr>
        <p:spPr>
          <a:xfrm>
            <a:off x="502920" y="2226564"/>
            <a:ext cx="3594506" cy="294894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2226564"/>
            <a:ext cx="3594506" cy="530352"/>
          </a:xfrm>
          <a:prstGeom prst="roundRect">
            <a:avLst>
              <a:gd name="adj" fmla="val 25000"/>
            </a:avLst>
          </a:prstGeom>
          <a:solidFill>
            <a:srgbClr val="4F4F4F"/>
          </a:solidFill>
          <a:ln>
            <a:noFill/>
          </a:ln>
          <a:effectLst/>
        </p:spPr>
        <p:txBody>
          <a:bodyPr rtlCol="0" anchor="ctr"/>
          <a:lstStyle/>
          <a:p/>
        </p:txBody>
      </p:sp>
      <p:sp>
        <p:nvSpPr>
          <p:cNvPr id="10" name="Rectangle 9"/>
          <p:cNvSpPr/>
          <p:nvPr/>
        </p:nvSpPr>
        <p:spPr>
          <a:xfrm>
            <a:off x="502920" y="2491740"/>
            <a:ext cx="3594506" cy="265176"/>
          </a:xfrm>
          <a:prstGeom prst="rect">
            <a:avLst/>
          </a:prstGeom>
          <a:solidFill>
            <a:srgbClr val="4F4F4F"/>
          </a:solidFill>
          <a:ln>
            <a:noFill/>
          </a:ln>
          <a:effectLst/>
        </p:spPr>
        <p:txBody>
          <a:bodyPr rtlCol="0" anchor="ctr"/>
          <a:lstStyle/>
          <a:p/>
        </p:txBody>
      </p:sp>
      <p:sp>
        <p:nvSpPr>
          <p:cNvPr id="11" name="TextBox 10"/>
          <p:cNvSpPr txBox="1"/>
          <p:nvPr/>
        </p:nvSpPr>
        <p:spPr>
          <a:xfrm>
            <a:off x="594360" y="222656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Etkenler</a:t>
            </a:r>
          </a:p>
        </p:txBody>
      </p:sp>
      <p:sp>
        <p:nvSpPr>
          <p:cNvPr id="12" name="TextBox 11"/>
          <p:cNvSpPr txBox="1"/>
          <p:nvPr/>
        </p:nvSpPr>
        <p:spPr>
          <a:xfrm>
            <a:off x="612648" y="2830068"/>
            <a:ext cx="3375050" cy="2272284"/>
          </a:xfrm>
          <a:prstGeom prst="rect">
            <a:avLst/>
          </a:prstGeom>
          <a:noFill/>
        </p:spPr>
        <p:txBody>
          <a:bodyPr wrap="square" anchor="t" lIns="73152" rIns="73152" tIns="36576" bIns="36576">
            <a:noAutofit/>
          </a:bodyPr>
          <a:lstStyle/>
          <a:p>
            <a:pPr algn="l">
              <a:spcBef>
                <a:spcPts val="0"/>
              </a:spcBef>
              <a:spcAft>
                <a:spcPts val="0"/>
              </a:spcAft>
            </a:pPr>
            <a:r>
              <a:rPr lang="tr-TR" sz="1950" b="0" i="0">
                <a:solidFill>
                  <a:srgbClr val="262626"/>
                </a:solidFill>
                <a:latin typeface="Calibri"/>
              </a:rPr>
              <a:t>Orta Çağ’da İpek Yolu ve Baharat Yolu ticaretinin ülkeler arası siyasi, ticari, kültürel ilişkileri geliştirmesi ve büyük göç hareketleri coğrafya biliminin gelişmesinde rol oynayan etkenler olmuştur.</a:t>
            </a:r>
          </a:p>
        </p:txBody>
      </p:sp>
      <p:sp>
        <p:nvSpPr>
          <p:cNvPr id="13" name="Rounded Rectangle 12"/>
          <p:cNvSpPr/>
          <p:nvPr/>
        </p:nvSpPr>
        <p:spPr>
          <a:xfrm>
            <a:off x="4298594" y="2226564"/>
            <a:ext cx="3594506" cy="29489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4298594" y="2226564"/>
            <a:ext cx="3594506" cy="530352"/>
          </a:xfrm>
          <a:prstGeom prst="roundRect">
            <a:avLst>
              <a:gd name="adj" fmla="val 25000"/>
            </a:avLst>
          </a:prstGeom>
          <a:solidFill>
            <a:srgbClr val="1E9AA8"/>
          </a:solidFill>
          <a:ln>
            <a:noFill/>
          </a:ln>
          <a:effectLst/>
        </p:spPr>
        <p:txBody>
          <a:bodyPr rtlCol="0" anchor="ctr"/>
          <a:lstStyle/>
          <a:p/>
        </p:txBody>
      </p:sp>
      <p:sp>
        <p:nvSpPr>
          <p:cNvPr id="15" name="Rectangle 14"/>
          <p:cNvSpPr/>
          <p:nvPr/>
        </p:nvSpPr>
        <p:spPr>
          <a:xfrm>
            <a:off x="4298594" y="2491740"/>
            <a:ext cx="3594506" cy="265176"/>
          </a:xfrm>
          <a:prstGeom prst="rect">
            <a:avLst/>
          </a:prstGeom>
          <a:solidFill>
            <a:srgbClr val="1E9AA8"/>
          </a:solidFill>
          <a:ln>
            <a:noFill/>
          </a:ln>
          <a:effectLst/>
        </p:spPr>
        <p:txBody>
          <a:bodyPr rtlCol="0" anchor="ctr"/>
          <a:lstStyle/>
          <a:p/>
        </p:txBody>
      </p:sp>
      <p:sp>
        <p:nvSpPr>
          <p:cNvPr id="16" name="TextBox 15"/>
          <p:cNvSpPr txBox="1"/>
          <p:nvPr/>
        </p:nvSpPr>
        <p:spPr>
          <a:xfrm>
            <a:off x="4390034" y="222656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İhtiyaçlar</a:t>
            </a:r>
          </a:p>
        </p:txBody>
      </p:sp>
      <p:sp>
        <p:nvSpPr>
          <p:cNvPr id="17" name="TextBox 16"/>
          <p:cNvSpPr txBox="1"/>
          <p:nvPr/>
        </p:nvSpPr>
        <p:spPr>
          <a:xfrm>
            <a:off x="4408322" y="2830068"/>
            <a:ext cx="3375050" cy="227228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Namaz vakitleri, oruç süresi ve hac yollarının belirlenmesi gibi ihtiyaçlar coğrafyaya ilgiyi artırmıştır.</a:t>
            </a:r>
          </a:p>
        </p:txBody>
      </p:sp>
      <p:sp>
        <p:nvSpPr>
          <p:cNvPr id="18" name="Rounded Rectangle 17"/>
          <p:cNvSpPr/>
          <p:nvPr/>
        </p:nvSpPr>
        <p:spPr>
          <a:xfrm>
            <a:off x="8094268" y="2226564"/>
            <a:ext cx="3594506" cy="2948940"/>
          </a:xfrm>
          <a:prstGeom prst="roundRect">
            <a:avLst>
              <a:gd name="adj" fmla="val 5000"/>
            </a:avLst>
          </a:prstGeom>
          <a:solidFill>
            <a:srgbClr val="F0F0F0"/>
          </a:solidFill>
          <a:ln>
            <a:noFill/>
          </a:ln>
          <a:effectLst/>
        </p:spPr>
        <p:txBody>
          <a:bodyPr rtlCol="0" anchor="ctr"/>
          <a:lstStyle/>
          <a:p/>
        </p:txBody>
      </p:sp>
      <p:sp>
        <p:nvSpPr>
          <p:cNvPr id="19" name="Rounded Rectangle 18"/>
          <p:cNvSpPr/>
          <p:nvPr/>
        </p:nvSpPr>
        <p:spPr>
          <a:xfrm>
            <a:off x="8094268" y="2226564"/>
            <a:ext cx="3594506" cy="530352"/>
          </a:xfrm>
          <a:prstGeom prst="roundRect">
            <a:avLst>
              <a:gd name="adj" fmla="val 25000"/>
            </a:avLst>
          </a:prstGeom>
          <a:solidFill>
            <a:srgbClr val="2C6696"/>
          </a:solidFill>
          <a:ln>
            <a:noFill/>
          </a:ln>
          <a:effectLst/>
        </p:spPr>
        <p:txBody>
          <a:bodyPr rtlCol="0" anchor="ctr"/>
          <a:lstStyle/>
          <a:p/>
        </p:txBody>
      </p:sp>
      <p:sp>
        <p:nvSpPr>
          <p:cNvPr id="20" name="Rectangle 19"/>
          <p:cNvSpPr/>
          <p:nvPr/>
        </p:nvSpPr>
        <p:spPr>
          <a:xfrm>
            <a:off x="8094268" y="2491740"/>
            <a:ext cx="3594506" cy="265176"/>
          </a:xfrm>
          <a:prstGeom prst="rect">
            <a:avLst/>
          </a:prstGeom>
          <a:solidFill>
            <a:srgbClr val="2C6696"/>
          </a:solidFill>
          <a:ln>
            <a:noFill/>
          </a:ln>
          <a:effectLst/>
        </p:spPr>
        <p:txBody>
          <a:bodyPr rtlCol="0" anchor="ctr"/>
          <a:lstStyle/>
          <a:p/>
        </p:txBody>
      </p:sp>
      <p:sp>
        <p:nvSpPr>
          <p:cNvPr id="21" name="TextBox 20"/>
          <p:cNvSpPr txBox="1"/>
          <p:nvPr/>
        </p:nvSpPr>
        <p:spPr>
          <a:xfrm>
            <a:off x="8185708" y="2226564"/>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Kimler?</a:t>
            </a:r>
          </a:p>
        </p:txBody>
      </p:sp>
      <p:sp>
        <p:nvSpPr>
          <p:cNvPr id="22" name="TextBox 21"/>
          <p:cNvSpPr txBox="1"/>
          <p:nvPr/>
        </p:nvSpPr>
        <p:spPr>
          <a:xfrm>
            <a:off x="8203996" y="2830068"/>
            <a:ext cx="3375050" cy="2272284"/>
          </a:xfrm>
          <a:prstGeom prst="rect">
            <a:avLst/>
          </a:prstGeom>
          <a:noFill/>
        </p:spPr>
        <p:txBody>
          <a:bodyPr wrap="square" anchor="t" lIns="73152" rIns="73152" tIns="36576" bIns="36576">
            <a:noAutofit/>
          </a:bodyPr>
          <a:lstStyle/>
          <a:p>
            <a:pPr algn="l">
              <a:spcBef>
                <a:spcPts val="0"/>
              </a:spcBef>
              <a:spcAft>
                <a:spcPts val="0"/>
              </a:spcAft>
            </a:pPr>
            <a:r>
              <a:rPr lang="tr-TR" sz="1850" b="0" i="0">
                <a:solidFill>
                  <a:srgbClr val="262626"/>
                </a:solidFill>
                <a:latin typeface="Calibri"/>
              </a:rPr>
              <a:t>Bu çağda matematik, astronomi gibi alanlarda çalışan Harizmi, Biruni, İbni Haldun, Muhammed İdrisi gibi bilim insanları; İbni Battuta ve Mesudi gibi seyyahlar coğrafya bilimine katkı veren eserler yazmıştır.</a:t>
            </a:r>
          </a:p>
        </p:txBody>
      </p:sp>
      <p:sp>
        <p:nvSpPr>
          <p:cNvPr id="23" name="Rounded Rectangle 22"/>
          <p:cNvSpPr/>
          <p:nvPr/>
        </p:nvSpPr>
        <p:spPr>
          <a:xfrm>
            <a:off x="502920" y="5266944"/>
            <a:ext cx="3606698" cy="1024128"/>
          </a:xfrm>
          <a:prstGeom prst="roundRect">
            <a:avLst>
              <a:gd name="adj" fmla="val 8000"/>
            </a:avLst>
          </a:prstGeom>
          <a:solidFill>
            <a:srgbClr val="FFFFFF"/>
          </a:solidFill>
          <a:ln w="25400">
            <a:solidFill>
              <a:srgbClr val="1E9AA8"/>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Biruni</a:t>
            </a:r>
          </a:p>
          <a:p>
            <a:pPr algn="ctr">
              <a:spcBef>
                <a:spcPts val="0"/>
              </a:spcBef>
              <a:spcAft>
                <a:spcPts val="0"/>
              </a:spcAft>
            </a:pPr>
            <a:r>
              <a:rPr lang="tr-TR" sz="1500" b="0" i="0">
                <a:solidFill>
                  <a:srgbClr val="767676"/>
                </a:solidFill>
                <a:latin typeface="Calibri"/>
              </a:rPr>
              <a:t>973-1048</a:t>
            </a:r>
          </a:p>
        </p:txBody>
      </p:sp>
      <p:sp>
        <p:nvSpPr>
          <p:cNvPr id="24" name="Rounded Rectangle 23"/>
          <p:cNvSpPr/>
          <p:nvPr/>
        </p:nvSpPr>
        <p:spPr>
          <a:xfrm>
            <a:off x="4292498" y="5266944"/>
            <a:ext cx="3606698" cy="1024128"/>
          </a:xfrm>
          <a:prstGeom prst="roundRect">
            <a:avLst>
              <a:gd name="adj" fmla="val 8000"/>
            </a:avLst>
          </a:prstGeom>
          <a:solidFill>
            <a:srgbClr val="FFFFFF"/>
          </a:solidFill>
          <a:ln w="25400">
            <a:solidFill>
              <a:srgbClr val="1E9AA8"/>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Muhammed İdrisi</a:t>
            </a:r>
          </a:p>
          <a:p>
            <a:pPr algn="ctr">
              <a:spcBef>
                <a:spcPts val="0"/>
              </a:spcBef>
              <a:spcAft>
                <a:spcPts val="0"/>
              </a:spcAft>
            </a:pPr>
            <a:r>
              <a:rPr lang="tr-TR" sz="1500" b="0" i="0">
                <a:solidFill>
                  <a:srgbClr val="767676"/>
                </a:solidFill>
                <a:latin typeface="Calibri"/>
              </a:rPr>
              <a:t>1100-1166</a:t>
            </a:r>
          </a:p>
        </p:txBody>
      </p:sp>
      <p:sp>
        <p:nvSpPr>
          <p:cNvPr id="25" name="Rounded Rectangle 24"/>
          <p:cNvSpPr/>
          <p:nvPr/>
        </p:nvSpPr>
        <p:spPr>
          <a:xfrm>
            <a:off x="8082076" y="5266944"/>
            <a:ext cx="3606698" cy="1024128"/>
          </a:xfrm>
          <a:prstGeom prst="roundRect">
            <a:avLst>
              <a:gd name="adj" fmla="val 8000"/>
            </a:avLst>
          </a:prstGeom>
          <a:solidFill>
            <a:srgbClr val="FFFFFF"/>
          </a:solidFill>
          <a:ln w="25400">
            <a:solidFill>
              <a:srgbClr val="1E9AA8"/>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İbni Battuta</a:t>
            </a:r>
          </a:p>
          <a:p>
            <a:pPr algn="ctr">
              <a:spcBef>
                <a:spcPts val="0"/>
              </a:spcBef>
              <a:spcAft>
                <a:spcPts val="0"/>
              </a:spcAft>
            </a:pPr>
            <a:r>
              <a:rPr lang="tr-TR" sz="1500" b="0" i="0">
                <a:solidFill>
                  <a:srgbClr val="767676"/>
                </a:solidFill>
                <a:latin typeface="Calibri"/>
              </a:rPr>
              <a:t>1304-1369</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24-27</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88 / 129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Yeni Çağ</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ectangle 5"/>
          <p:cNvSpPr/>
          <p:nvPr/>
        </p:nvSpPr>
        <p:spPr>
          <a:xfrm>
            <a:off x="0" y="932688"/>
            <a:ext cx="12191695" cy="91440"/>
          </a:xfrm>
          <a:prstGeom prst="rect">
            <a:avLst/>
          </a:prstGeom>
          <a:solidFill>
            <a:srgbClr val="5C9E3A"/>
          </a:solidFill>
          <a:ln>
            <a:noFill/>
          </a:ln>
          <a:effectLst/>
        </p:spPr>
        <p:txBody>
          <a:bodyPr rtlCol="0" anchor="ctr"/>
          <a:lstStyle/>
          <a:p/>
        </p:txBody>
      </p:sp>
      <p:sp>
        <p:nvSpPr>
          <p:cNvPr id="7" name="Rounded Rectangle 6"/>
          <p:cNvSpPr/>
          <p:nvPr/>
        </p:nvSpPr>
        <p:spPr>
          <a:xfrm>
            <a:off x="502920" y="1216152"/>
            <a:ext cx="11185855" cy="873252"/>
          </a:xfrm>
          <a:prstGeom prst="roundRect">
            <a:avLst>
              <a:gd name="adj" fmla="val 8000"/>
            </a:avLst>
          </a:prstGeom>
          <a:solidFill>
            <a:srgbClr val="5C9E3A"/>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FFFFFF"/>
                </a:solidFill>
                <a:latin typeface="Calibri"/>
              </a:rPr>
              <a:t>Yeni Çağ’da Avrupa’daki Rönesans ve reform hareketlerinin getirdiği aydınlanma ve sömürgecilik hareketleri coğrafyanın gelişmesinde rol oynamıştır.</a:t>
            </a:r>
          </a:p>
        </p:txBody>
      </p:sp>
      <p:sp>
        <p:nvSpPr>
          <p:cNvPr id="8" name="Rounded Rectangle 7"/>
          <p:cNvSpPr/>
          <p:nvPr/>
        </p:nvSpPr>
        <p:spPr>
          <a:xfrm>
            <a:off x="502920" y="2226564"/>
            <a:ext cx="5492343" cy="294894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2226564"/>
            <a:ext cx="5492343" cy="530352"/>
          </a:xfrm>
          <a:prstGeom prst="roundRect">
            <a:avLst>
              <a:gd name="adj" fmla="val 25000"/>
            </a:avLst>
          </a:prstGeom>
          <a:solidFill>
            <a:srgbClr val="5C9E3A"/>
          </a:solidFill>
          <a:ln>
            <a:noFill/>
          </a:ln>
          <a:effectLst/>
        </p:spPr>
        <p:txBody>
          <a:bodyPr rtlCol="0" anchor="ctr"/>
          <a:lstStyle/>
          <a:p/>
        </p:txBody>
      </p:sp>
      <p:sp>
        <p:nvSpPr>
          <p:cNvPr id="10" name="Rectangle 9"/>
          <p:cNvSpPr/>
          <p:nvPr/>
        </p:nvSpPr>
        <p:spPr>
          <a:xfrm>
            <a:off x="502920" y="2491740"/>
            <a:ext cx="5492343" cy="265176"/>
          </a:xfrm>
          <a:prstGeom prst="rect">
            <a:avLst/>
          </a:prstGeom>
          <a:solidFill>
            <a:srgbClr val="5C9E3A"/>
          </a:solidFill>
          <a:ln>
            <a:noFill/>
          </a:ln>
          <a:effectLst/>
        </p:spPr>
        <p:txBody>
          <a:bodyPr rtlCol="0" anchor="ctr"/>
          <a:lstStyle/>
          <a:p/>
        </p:txBody>
      </p:sp>
      <p:sp>
        <p:nvSpPr>
          <p:cNvPr id="11" name="TextBox 10"/>
          <p:cNvSpPr txBox="1"/>
          <p:nvPr/>
        </p:nvSpPr>
        <p:spPr>
          <a:xfrm>
            <a:off x="594360" y="2226564"/>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Denizciler</a:t>
            </a:r>
          </a:p>
        </p:txBody>
      </p:sp>
      <p:sp>
        <p:nvSpPr>
          <p:cNvPr id="12" name="TextBox 11"/>
          <p:cNvSpPr txBox="1"/>
          <p:nvPr/>
        </p:nvSpPr>
        <p:spPr>
          <a:xfrm>
            <a:off x="612648" y="2830068"/>
            <a:ext cx="5272887" cy="2272284"/>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Bu çağda Kristof Kolomb (Kirıstof Kolomb), Magellan (Macellan), Piri Reis gibi denizciler coğrafyanın gelişmesinde öncü olmuştur.</a:t>
            </a:r>
          </a:p>
        </p:txBody>
      </p:sp>
      <p:sp>
        <p:nvSpPr>
          <p:cNvPr id="13" name="Rounded Rectangle 12"/>
          <p:cNvSpPr/>
          <p:nvPr/>
        </p:nvSpPr>
        <p:spPr>
          <a:xfrm>
            <a:off x="6196431" y="2226564"/>
            <a:ext cx="5492343" cy="29489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196431" y="2226564"/>
            <a:ext cx="5492343" cy="530352"/>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6196431" y="2491740"/>
            <a:ext cx="5492343" cy="265176"/>
          </a:xfrm>
          <a:prstGeom prst="rect">
            <a:avLst/>
          </a:prstGeom>
          <a:solidFill>
            <a:srgbClr val="2C6696"/>
          </a:solidFill>
          <a:ln>
            <a:noFill/>
          </a:ln>
          <a:effectLst/>
        </p:spPr>
        <p:txBody>
          <a:bodyPr rtlCol="0" anchor="ctr"/>
          <a:lstStyle/>
          <a:p/>
        </p:txBody>
      </p:sp>
      <p:sp>
        <p:nvSpPr>
          <p:cNvPr id="16" name="TextBox 15"/>
          <p:cNvSpPr txBox="1"/>
          <p:nvPr/>
        </p:nvSpPr>
        <p:spPr>
          <a:xfrm>
            <a:off x="6287871" y="2226564"/>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Harita ve eserler</a:t>
            </a:r>
          </a:p>
        </p:txBody>
      </p:sp>
      <p:sp>
        <p:nvSpPr>
          <p:cNvPr id="17" name="TextBox 16"/>
          <p:cNvSpPr txBox="1"/>
          <p:nvPr/>
        </p:nvSpPr>
        <p:spPr>
          <a:xfrm>
            <a:off x="6306159" y="2830068"/>
            <a:ext cx="5272887" cy="2272284"/>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Ortelius ve Kâtip Çelebi harita ve eserleri, Evliya Çelebi de Seyahatname adlı eseriyle coğrafyaya katkı vermiştir.</a:t>
            </a:r>
          </a:p>
        </p:txBody>
      </p:sp>
      <p:sp>
        <p:nvSpPr>
          <p:cNvPr id="18" name="Rounded Rectangle 17"/>
          <p:cNvSpPr/>
          <p:nvPr/>
        </p:nvSpPr>
        <p:spPr>
          <a:xfrm>
            <a:off x="502920" y="5266944"/>
            <a:ext cx="3606698" cy="1024128"/>
          </a:xfrm>
          <a:prstGeom prst="roundRect">
            <a:avLst>
              <a:gd name="adj" fmla="val 8000"/>
            </a:avLst>
          </a:prstGeom>
          <a:solidFill>
            <a:srgbClr val="FFFFFF"/>
          </a:solidFill>
          <a:ln w="25400">
            <a:solidFill>
              <a:srgbClr val="5C9E3A"/>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Piri Reis</a:t>
            </a:r>
          </a:p>
          <a:p>
            <a:pPr algn="ctr">
              <a:spcBef>
                <a:spcPts val="0"/>
              </a:spcBef>
              <a:spcAft>
                <a:spcPts val="0"/>
              </a:spcAft>
            </a:pPr>
            <a:r>
              <a:rPr lang="tr-TR" sz="1500" b="0" i="0">
                <a:solidFill>
                  <a:srgbClr val="767676"/>
                </a:solidFill>
                <a:latin typeface="Calibri"/>
              </a:rPr>
              <a:t>1470-1554</a:t>
            </a:r>
          </a:p>
        </p:txBody>
      </p:sp>
      <p:sp>
        <p:nvSpPr>
          <p:cNvPr id="19" name="Rounded Rectangle 18"/>
          <p:cNvSpPr/>
          <p:nvPr/>
        </p:nvSpPr>
        <p:spPr>
          <a:xfrm>
            <a:off x="4292498" y="5266944"/>
            <a:ext cx="3606698" cy="1024128"/>
          </a:xfrm>
          <a:prstGeom prst="roundRect">
            <a:avLst>
              <a:gd name="adj" fmla="val 8000"/>
            </a:avLst>
          </a:prstGeom>
          <a:solidFill>
            <a:srgbClr val="FFFFFF"/>
          </a:solidFill>
          <a:ln w="25400">
            <a:solidFill>
              <a:srgbClr val="5C9E3A"/>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A. Ortelius</a:t>
            </a:r>
          </a:p>
          <a:p>
            <a:pPr algn="ctr">
              <a:spcBef>
                <a:spcPts val="0"/>
              </a:spcBef>
              <a:spcAft>
                <a:spcPts val="0"/>
              </a:spcAft>
            </a:pPr>
            <a:r>
              <a:rPr lang="tr-TR" sz="1500" b="0" i="0">
                <a:solidFill>
                  <a:srgbClr val="767676"/>
                </a:solidFill>
                <a:latin typeface="Calibri"/>
              </a:rPr>
              <a:t>1527-1598</a:t>
            </a:r>
          </a:p>
        </p:txBody>
      </p:sp>
      <p:sp>
        <p:nvSpPr>
          <p:cNvPr id="20" name="Rounded Rectangle 19"/>
          <p:cNvSpPr/>
          <p:nvPr/>
        </p:nvSpPr>
        <p:spPr>
          <a:xfrm>
            <a:off x="8082076" y="5266944"/>
            <a:ext cx="3606698" cy="1024128"/>
          </a:xfrm>
          <a:prstGeom prst="roundRect">
            <a:avLst>
              <a:gd name="adj" fmla="val 8000"/>
            </a:avLst>
          </a:prstGeom>
          <a:solidFill>
            <a:srgbClr val="FFFFFF"/>
          </a:solidFill>
          <a:ln w="25400">
            <a:solidFill>
              <a:srgbClr val="5C9E3A"/>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Kâtip Çelebi</a:t>
            </a:r>
          </a:p>
          <a:p>
            <a:pPr algn="ctr">
              <a:spcBef>
                <a:spcPts val="0"/>
              </a:spcBef>
              <a:spcAft>
                <a:spcPts val="0"/>
              </a:spcAft>
            </a:pPr>
            <a:r>
              <a:rPr lang="tr-TR" sz="1500" b="0" i="0">
                <a:solidFill>
                  <a:srgbClr val="767676"/>
                </a:solidFill>
                <a:latin typeface="Calibri"/>
              </a:rPr>
              <a:t>1609-1657</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24-27</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89 / 129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Yakın Çağ</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ectangle 5"/>
          <p:cNvSpPr/>
          <p:nvPr/>
        </p:nvSpPr>
        <p:spPr>
          <a:xfrm>
            <a:off x="0" y="932688"/>
            <a:ext cx="12191695" cy="91440"/>
          </a:xfrm>
          <a:prstGeom prst="rect">
            <a:avLst/>
          </a:prstGeom>
          <a:solidFill>
            <a:srgbClr val="E07A1F"/>
          </a:solidFill>
          <a:ln>
            <a:noFill/>
          </a:ln>
          <a:effectLst/>
        </p:spPr>
        <p:txBody>
          <a:bodyPr rtlCol="0" anchor="ctr"/>
          <a:lstStyle/>
          <a:p/>
        </p:txBody>
      </p:sp>
      <p:sp>
        <p:nvSpPr>
          <p:cNvPr id="7" name="Rounded Rectangle 6"/>
          <p:cNvSpPr/>
          <p:nvPr/>
        </p:nvSpPr>
        <p:spPr>
          <a:xfrm>
            <a:off x="502920" y="1216152"/>
            <a:ext cx="11185855" cy="1198626"/>
          </a:xfrm>
          <a:prstGeom prst="roundRect">
            <a:avLst>
              <a:gd name="adj" fmla="val 8000"/>
            </a:avLst>
          </a:prstGeom>
          <a:solidFill>
            <a:srgbClr val="E07A1F"/>
          </a:solidFill>
          <a:ln>
            <a:noFill/>
          </a:ln>
          <a:effectLst/>
        </p:spPr>
        <p:txBody>
          <a:bodyPr rtlCol="0" anchor="ctr" wrap="square" lIns="228600" rIns="228600" tIns="73152" bIns="73152">
            <a:noAutofit/>
          </a:bodyPr>
          <a:lstStyle/>
          <a:p>
            <a:pPr algn="l">
              <a:spcBef>
                <a:spcPts val="0"/>
              </a:spcBef>
              <a:spcAft>
                <a:spcPts val="0"/>
              </a:spcAft>
            </a:pPr>
            <a:r>
              <a:rPr lang="tr-TR" sz="2100" b="1" i="0">
                <a:solidFill>
                  <a:srgbClr val="FFFFFF"/>
                </a:solidFill>
                <a:latin typeface="Calibri"/>
              </a:rPr>
              <a:t>Yakın Çağ’da Fransız İhtilali ve Sanayi Devrimi’nin etkileriyle başlayan aydınlanma çağı, bilim ve teknolojideki gelişmeler ile ulaşımın gelişmesiyle bilimsel amaçlı keşif gezilerinin yapılması coğrafyanın gelişmesinde etkili olmuştur.</a:t>
            </a:r>
          </a:p>
        </p:txBody>
      </p:sp>
      <p:sp>
        <p:nvSpPr>
          <p:cNvPr id="8" name="Rounded Rectangle 7"/>
          <p:cNvSpPr/>
          <p:nvPr/>
        </p:nvSpPr>
        <p:spPr>
          <a:xfrm>
            <a:off x="502920" y="2551938"/>
            <a:ext cx="5492343" cy="2623566"/>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502920" y="2551938"/>
            <a:ext cx="5492343" cy="530352"/>
          </a:xfrm>
          <a:prstGeom prst="roundRect">
            <a:avLst>
              <a:gd name="adj" fmla="val 25000"/>
            </a:avLst>
          </a:prstGeom>
          <a:solidFill>
            <a:srgbClr val="E07A1F"/>
          </a:solidFill>
          <a:ln>
            <a:noFill/>
          </a:ln>
          <a:effectLst/>
        </p:spPr>
        <p:txBody>
          <a:bodyPr rtlCol="0" anchor="ctr"/>
          <a:lstStyle/>
          <a:p/>
        </p:txBody>
      </p:sp>
      <p:sp>
        <p:nvSpPr>
          <p:cNvPr id="10" name="Rectangle 9"/>
          <p:cNvSpPr/>
          <p:nvPr/>
        </p:nvSpPr>
        <p:spPr>
          <a:xfrm>
            <a:off x="502920" y="2817114"/>
            <a:ext cx="5492343" cy="265176"/>
          </a:xfrm>
          <a:prstGeom prst="rect">
            <a:avLst/>
          </a:prstGeom>
          <a:solidFill>
            <a:srgbClr val="E07A1F"/>
          </a:solidFill>
          <a:ln>
            <a:noFill/>
          </a:ln>
          <a:effectLst/>
        </p:spPr>
        <p:txBody>
          <a:bodyPr rtlCol="0" anchor="ctr"/>
          <a:lstStyle/>
          <a:p/>
        </p:txBody>
      </p:sp>
      <p:sp>
        <p:nvSpPr>
          <p:cNvPr id="11" name="TextBox 10"/>
          <p:cNvSpPr txBox="1"/>
          <p:nvPr/>
        </p:nvSpPr>
        <p:spPr>
          <a:xfrm>
            <a:off x="594360" y="2551938"/>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Bu çağda coğrafya</a:t>
            </a:r>
          </a:p>
        </p:txBody>
      </p:sp>
      <p:sp>
        <p:nvSpPr>
          <p:cNvPr id="12" name="TextBox 11"/>
          <p:cNvSpPr txBox="1"/>
          <p:nvPr/>
        </p:nvSpPr>
        <p:spPr>
          <a:xfrm>
            <a:off x="612648" y="3155442"/>
            <a:ext cx="5272887" cy="1946910"/>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Bu çağ; olayların sebep ve sonuçlarının ele alındığı, coğrafya biliminin yöntemlerinin oluşturulduğu, coğrafyanın konuları ve bölümlerinin bugünkü şeklini aldığı dönem olmuştur.</a:t>
            </a:r>
          </a:p>
        </p:txBody>
      </p:sp>
      <p:sp>
        <p:nvSpPr>
          <p:cNvPr id="13" name="Rounded Rectangle 12"/>
          <p:cNvSpPr/>
          <p:nvPr/>
        </p:nvSpPr>
        <p:spPr>
          <a:xfrm>
            <a:off x="6196431" y="2551938"/>
            <a:ext cx="5492343" cy="2623566"/>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196431" y="2551938"/>
            <a:ext cx="5492343" cy="530352"/>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6196431" y="2817114"/>
            <a:ext cx="5492343" cy="265176"/>
          </a:xfrm>
          <a:prstGeom prst="rect">
            <a:avLst/>
          </a:prstGeom>
          <a:solidFill>
            <a:srgbClr val="2C6696"/>
          </a:solidFill>
          <a:ln>
            <a:noFill/>
          </a:ln>
          <a:effectLst/>
        </p:spPr>
        <p:txBody>
          <a:bodyPr rtlCol="0" anchor="ctr"/>
          <a:lstStyle/>
          <a:p/>
        </p:txBody>
      </p:sp>
      <p:sp>
        <p:nvSpPr>
          <p:cNvPr id="16" name="TextBox 15"/>
          <p:cNvSpPr txBox="1"/>
          <p:nvPr/>
        </p:nvSpPr>
        <p:spPr>
          <a:xfrm>
            <a:off x="6287871" y="2551938"/>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Öncüler</a:t>
            </a:r>
          </a:p>
        </p:txBody>
      </p:sp>
      <p:sp>
        <p:nvSpPr>
          <p:cNvPr id="17" name="TextBox 16"/>
          <p:cNvSpPr txBox="1"/>
          <p:nvPr/>
        </p:nvSpPr>
        <p:spPr>
          <a:xfrm>
            <a:off x="6306159" y="3155442"/>
            <a:ext cx="5272887" cy="1946910"/>
          </a:xfrm>
          <a:prstGeom prst="rect">
            <a:avLst/>
          </a:prstGeom>
          <a:noFill/>
        </p:spPr>
        <p:txBody>
          <a:bodyPr wrap="square" anchor="t" lIns="73152" rIns="73152" tIns="36576" bIns="36576">
            <a:noAutofit/>
          </a:bodyPr>
          <a:lstStyle/>
          <a:p>
            <a:pPr algn="l">
              <a:spcBef>
                <a:spcPts val="0"/>
              </a:spcBef>
              <a:spcAft>
                <a:spcPts val="0"/>
              </a:spcAft>
            </a:pPr>
            <a:r>
              <a:rPr lang="tr-TR" sz="2300" b="0" i="0">
                <a:solidFill>
                  <a:srgbClr val="262626"/>
                </a:solidFill>
                <a:latin typeface="Calibri"/>
              </a:rPr>
              <a:t>Von Humboldt, Carl Ritter, Friedrich Ratzel (Fridık Ratzıl) gibi Alman bilim insanları bu dönemde coğrafyanın gelişmesinde öncü olmuştur.</a:t>
            </a:r>
          </a:p>
        </p:txBody>
      </p:sp>
      <p:sp>
        <p:nvSpPr>
          <p:cNvPr id="18" name="Rounded Rectangle 17"/>
          <p:cNvSpPr/>
          <p:nvPr/>
        </p:nvSpPr>
        <p:spPr>
          <a:xfrm>
            <a:off x="502920" y="5266944"/>
            <a:ext cx="2659303" cy="1024128"/>
          </a:xfrm>
          <a:prstGeom prst="roundRect">
            <a:avLst>
              <a:gd name="adj" fmla="val 8000"/>
            </a:avLst>
          </a:prstGeom>
          <a:solidFill>
            <a:srgbClr val="FFFFFF"/>
          </a:solidFill>
          <a:ln w="25400">
            <a:solidFill>
              <a:srgbClr val="E07A1F"/>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A. V. Humboldt</a:t>
            </a:r>
          </a:p>
          <a:p>
            <a:pPr algn="ctr">
              <a:spcBef>
                <a:spcPts val="0"/>
              </a:spcBef>
              <a:spcAft>
                <a:spcPts val="0"/>
              </a:spcAft>
            </a:pPr>
            <a:r>
              <a:rPr lang="tr-TR" sz="1500" b="0" i="0">
                <a:solidFill>
                  <a:srgbClr val="767676"/>
                </a:solidFill>
                <a:latin typeface="Calibri"/>
              </a:rPr>
              <a:t>1769-1859</a:t>
            </a:r>
          </a:p>
        </p:txBody>
      </p:sp>
      <p:sp>
        <p:nvSpPr>
          <p:cNvPr id="19" name="Rounded Rectangle 18"/>
          <p:cNvSpPr/>
          <p:nvPr/>
        </p:nvSpPr>
        <p:spPr>
          <a:xfrm>
            <a:off x="3345103" y="5266944"/>
            <a:ext cx="2659303" cy="1024128"/>
          </a:xfrm>
          <a:prstGeom prst="roundRect">
            <a:avLst>
              <a:gd name="adj" fmla="val 8000"/>
            </a:avLst>
          </a:prstGeom>
          <a:solidFill>
            <a:srgbClr val="FFFFFF"/>
          </a:solidFill>
          <a:ln w="25400">
            <a:solidFill>
              <a:srgbClr val="E07A1F"/>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C. Ritter</a:t>
            </a:r>
          </a:p>
          <a:p>
            <a:pPr algn="ctr">
              <a:spcBef>
                <a:spcPts val="0"/>
              </a:spcBef>
              <a:spcAft>
                <a:spcPts val="0"/>
              </a:spcAft>
            </a:pPr>
            <a:r>
              <a:rPr lang="tr-TR" sz="1500" b="0" i="0">
                <a:solidFill>
                  <a:srgbClr val="767676"/>
                </a:solidFill>
                <a:latin typeface="Calibri"/>
              </a:rPr>
              <a:t>1779-1859</a:t>
            </a:r>
          </a:p>
        </p:txBody>
      </p:sp>
      <p:sp>
        <p:nvSpPr>
          <p:cNvPr id="20" name="Rounded Rectangle 19"/>
          <p:cNvSpPr/>
          <p:nvPr/>
        </p:nvSpPr>
        <p:spPr>
          <a:xfrm>
            <a:off x="6187286" y="5266944"/>
            <a:ext cx="2659303" cy="1024128"/>
          </a:xfrm>
          <a:prstGeom prst="roundRect">
            <a:avLst>
              <a:gd name="adj" fmla="val 8000"/>
            </a:avLst>
          </a:prstGeom>
          <a:solidFill>
            <a:srgbClr val="FFFFFF"/>
          </a:solidFill>
          <a:ln w="25400">
            <a:solidFill>
              <a:srgbClr val="E07A1F"/>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P. V. Blache</a:t>
            </a:r>
          </a:p>
          <a:p>
            <a:pPr algn="ctr">
              <a:spcBef>
                <a:spcPts val="0"/>
              </a:spcBef>
              <a:spcAft>
                <a:spcPts val="0"/>
              </a:spcAft>
            </a:pPr>
            <a:r>
              <a:rPr lang="tr-TR" sz="1500" b="0" i="0">
                <a:solidFill>
                  <a:srgbClr val="767676"/>
                </a:solidFill>
                <a:latin typeface="Calibri"/>
              </a:rPr>
              <a:t>1845-1918</a:t>
            </a:r>
          </a:p>
        </p:txBody>
      </p:sp>
      <p:sp>
        <p:nvSpPr>
          <p:cNvPr id="21" name="Rounded Rectangle 20"/>
          <p:cNvSpPr/>
          <p:nvPr/>
        </p:nvSpPr>
        <p:spPr>
          <a:xfrm>
            <a:off x="9029469" y="5266944"/>
            <a:ext cx="2659303" cy="1024128"/>
          </a:xfrm>
          <a:prstGeom prst="roundRect">
            <a:avLst>
              <a:gd name="adj" fmla="val 8000"/>
            </a:avLst>
          </a:prstGeom>
          <a:solidFill>
            <a:srgbClr val="FFFFFF"/>
          </a:solidFill>
          <a:ln w="25400">
            <a:solidFill>
              <a:srgbClr val="E07A1F"/>
            </a:solid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C. O. Sauer</a:t>
            </a:r>
          </a:p>
          <a:p>
            <a:pPr algn="ctr">
              <a:spcBef>
                <a:spcPts val="0"/>
              </a:spcBef>
              <a:spcAft>
                <a:spcPts val="0"/>
              </a:spcAft>
            </a:pPr>
            <a:r>
              <a:rPr lang="tr-TR" sz="1500" b="0" i="0">
                <a:solidFill>
                  <a:srgbClr val="767676"/>
                </a:solidFill>
                <a:latin typeface="Calibri"/>
              </a:rPr>
              <a:t>1889-1975</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90 / 129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Cumhuriyet Dönemi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ounded Rectangle 5"/>
          <p:cNvSpPr/>
          <p:nvPr/>
        </p:nvSpPr>
        <p:spPr>
          <a:xfrm>
            <a:off x="502920" y="1261872"/>
            <a:ext cx="11185855" cy="1280160"/>
          </a:xfrm>
          <a:prstGeom prst="roundRect">
            <a:avLst>
              <a:gd name="adj" fmla="val 8000"/>
            </a:avLst>
          </a:prstGeom>
          <a:solidFill>
            <a:srgbClr val="D3373A"/>
          </a:solidFill>
          <a:ln>
            <a:noFill/>
          </a:ln>
          <a:effectLst/>
        </p:spPr>
        <p:txBody>
          <a:bodyPr rtlCol="0" anchor="ctr" wrap="square" lIns="274320" rIns="274320" tIns="73152" bIns="73152">
            <a:noAutofit/>
          </a:bodyPr>
          <a:lstStyle/>
          <a:p>
            <a:pPr algn="l">
              <a:spcBef>
                <a:spcPts val="0"/>
              </a:spcBef>
              <a:spcAft>
                <a:spcPts val="0"/>
              </a:spcAft>
            </a:pPr>
            <a:r>
              <a:rPr lang="tr-TR" sz="2400" b="1" i="0">
                <a:solidFill>
                  <a:srgbClr val="FFFFFF"/>
                </a:solidFill>
                <a:latin typeface="Calibri"/>
              </a:rPr>
              <a:t>Cumhuriyet Dönemi’nde Besim Darkot, Faik Sabri Duran, Reşat İzbırak, Sırrı Erinç gibi bilim insanları coğrafya bilimine önemli katkılarda bulunmuştur.</a:t>
            </a:r>
          </a:p>
        </p:txBody>
      </p:sp>
      <p:sp>
        <p:nvSpPr>
          <p:cNvPr id="7" name="Rounded Rectangle 6"/>
          <p:cNvSpPr/>
          <p:nvPr/>
        </p:nvSpPr>
        <p:spPr>
          <a:xfrm>
            <a:off x="502920" y="2770632"/>
            <a:ext cx="2625013" cy="2148840"/>
          </a:xfrm>
          <a:prstGeom prst="roundRect">
            <a:avLst>
              <a:gd name="adj" fmla="val 8000"/>
            </a:avLst>
          </a:prstGeom>
          <a:solidFill>
            <a:srgbClr val="F0F0F0"/>
          </a:solidFill>
          <a:ln>
            <a:noFill/>
          </a:ln>
          <a:effectLst/>
        </p:spPr>
        <p:txBody>
          <a:bodyPr rtlCol="0" anchor="ctr"/>
          <a:lstStyle/>
          <a:p/>
        </p:txBody>
      </p:sp>
      <p:sp>
        <p:nvSpPr>
          <p:cNvPr id="8" name="Oval 7"/>
          <p:cNvSpPr/>
          <p:nvPr/>
        </p:nvSpPr>
        <p:spPr>
          <a:xfrm>
            <a:off x="1403946" y="295351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BD</a:t>
            </a:r>
          </a:p>
        </p:txBody>
      </p:sp>
      <p:sp>
        <p:nvSpPr>
          <p:cNvPr id="9" name="TextBox 8"/>
          <p:cNvSpPr txBox="1"/>
          <p:nvPr/>
        </p:nvSpPr>
        <p:spPr>
          <a:xfrm>
            <a:off x="594360" y="3913632"/>
            <a:ext cx="2442133" cy="82296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Besim Darkot</a:t>
            </a:r>
          </a:p>
        </p:txBody>
      </p:sp>
      <p:sp>
        <p:nvSpPr>
          <p:cNvPr id="10" name="Rounded Rectangle 9"/>
          <p:cNvSpPr/>
          <p:nvPr/>
        </p:nvSpPr>
        <p:spPr>
          <a:xfrm>
            <a:off x="3356533" y="2770632"/>
            <a:ext cx="2625013" cy="2148840"/>
          </a:xfrm>
          <a:prstGeom prst="roundRect">
            <a:avLst>
              <a:gd name="adj" fmla="val 8000"/>
            </a:avLst>
          </a:prstGeom>
          <a:solidFill>
            <a:srgbClr val="F0F0F0"/>
          </a:solidFill>
          <a:ln>
            <a:noFill/>
          </a:ln>
          <a:effectLst/>
        </p:spPr>
        <p:txBody>
          <a:bodyPr rtlCol="0" anchor="ctr"/>
          <a:lstStyle/>
          <a:p/>
        </p:txBody>
      </p:sp>
      <p:sp>
        <p:nvSpPr>
          <p:cNvPr id="11" name="Oval 10"/>
          <p:cNvSpPr/>
          <p:nvPr/>
        </p:nvSpPr>
        <p:spPr>
          <a:xfrm>
            <a:off x="4257559" y="295351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FS</a:t>
            </a:r>
          </a:p>
        </p:txBody>
      </p:sp>
      <p:sp>
        <p:nvSpPr>
          <p:cNvPr id="12" name="TextBox 11"/>
          <p:cNvSpPr txBox="1"/>
          <p:nvPr/>
        </p:nvSpPr>
        <p:spPr>
          <a:xfrm>
            <a:off x="3447973" y="3913632"/>
            <a:ext cx="2442133" cy="82296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Faik Sabri Duran</a:t>
            </a:r>
          </a:p>
        </p:txBody>
      </p:sp>
      <p:sp>
        <p:nvSpPr>
          <p:cNvPr id="13" name="Rounded Rectangle 12"/>
          <p:cNvSpPr/>
          <p:nvPr/>
        </p:nvSpPr>
        <p:spPr>
          <a:xfrm>
            <a:off x="6210146" y="2770632"/>
            <a:ext cx="2625013" cy="2148840"/>
          </a:xfrm>
          <a:prstGeom prst="roundRect">
            <a:avLst>
              <a:gd name="adj" fmla="val 8000"/>
            </a:avLst>
          </a:prstGeom>
          <a:solidFill>
            <a:srgbClr val="F0F0F0"/>
          </a:solidFill>
          <a:ln>
            <a:noFill/>
          </a:ln>
          <a:effectLst/>
        </p:spPr>
        <p:txBody>
          <a:bodyPr rtlCol="0" anchor="ctr"/>
          <a:lstStyle/>
          <a:p/>
        </p:txBody>
      </p:sp>
      <p:sp>
        <p:nvSpPr>
          <p:cNvPr id="14" name="Oval 13"/>
          <p:cNvSpPr/>
          <p:nvPr/>
        </p:nvSpPr>
        <p:spPr>
          <a:xfrm>
            <a:off x="7111172" y="295351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Rİ</a:t>
            </a:r>
          </a:p>
        </p:txBody>
      </p:sp>
      <p:sp>
        <p:nvSpPr>
          <p:cNvPr id="15" name="TextBox 14"/>
          <p:cNvSpPr txBox="1"/>
          <p:nvPr/>
        </p:nvSpPr>
        <p:spPr>
          <a:xfrm>
            <a:off x="6301586" y="3913632"/>
            <a:ext cx="2442133" cy="82296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Reşat İzbırak</a:t>
            </a:r>
          </a:p>
        </p:txBody>
      </p:sp>
      <p:sp>
        <p:nvSpPr>
          <p:cNvPr id="16" name="Rounded Rectangle 15"/>
          <p:cNvSpPr/>
          <p:nvPr/>
        </p:nvSpPr>
        <p:spPr>
          <a:xfrm>
            <a:off x="9063759" y="2770632"/>
            <a:ext cx="2625013" cy="2148840"/>
          </a:xfrm>
          <a:prstGeom prst="roundRect">
            <a:avLst>
              <a:gd name="adj" fmla="val 8000"/>
            </a:avLst>
          </a:prstGeom>
          <a:solidFill>
            <a:srgbClr val="F0F0F0"/>
          </a:solidFill>
          <a:ln>
            <a:noFill/>
          </a:ln>
          <a:effectLst/>
        </p:spPr>
        <p:txBody>
          <a:bodyPr rtlCol="0" anchor="ctr"/>
          <a:lstStyle/>
          <a:p/>
        </p:txBody>
      </p:sp>
      <p:sp>
        <p:nvSpPr>
          <p:cNvPr id="17" name="Oval 16"/>
          <p:cNvSpPr/>
          <p:nvPr/>
        </p:nvSpPr>
        <p:spPr>
          <a:xfrm>
            <a:off x="9964785" y="295351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SE</a:t>
            </a:r>
          </a:p>
        </p:txBody>
      </p:sp>
      <p:sp>
        <p:nvSpPr>
          <p:cNvPr id="18" name="TextBox 17"/>
          <p:cNvSpPr txBox="1"/>
          <p:nvPr/>
        </p:nvSpPr>
        <p:spPr>
          <a:xfrm>
            <a:off x="9155199" y="3913632"/>
            <a:ext cx="2442133" cy="82296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Sırrı Erinç</a:t>
            </a:r>
          </a:p>
        </p:txBody>
      </p:sp>
      <p:sp>
        <p:nvSpPr>
          <p:cNvPr id="19" name="Rounded Rectangle 18"/>
          <p:cNvSpPr/>
          <p:nvPr/>
        </p:nvSpPr>
        <p:spPr>
          <a:xfrm>
            <a:off x="502920" y="5148071"/>
            <a:ext cx="11185855" cy="109728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Bilim, yalnız belirli toplumlara özgü değildir: Türk tarihinde de bilimsel gelişmelere katkıda bulunan kişi ve çalışmalar vardır.</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25</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91 / 129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Günümüzde coğrafya</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 HAFTA</a:t>
            </a:r>
          </a:p>
        </p:txBody>
      </p:sp>
      <p:sp>
        <p:nvSpPr>
          <p:cNvPr id="6" name="Rounded Rectangle 5"/>
          <p:cNvSpPr/>
          <p:nvPr/>
        </p:nvSpPr>
        <p:spPr>
          <a:xfrm>
            <a:off x="502920" y="1261872"/>
            <a:ext cx="11185855" cy="169164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1691640"/>
          </a:xfrm>
          <a:prstGeom prst="rect">
            <a:avLst/>
          </a:prstGeom>
          <a:solidFill>
            <a:srgbClr val="FCC021"/>
          </a:solidFill>
          <a:ln>
            <a:noFill/>
          </a:ln>
          <a:effectLst/>
        </p:spPr>
        <p:txBody>
          <a:bodyPr rtlCol="0" anchor="ctr"/>
          <a:lstStyle/>
          <a:p/>
        </p:txBody>
      </p:sp>
      <p:sp>
        <p:nvSpPr>
          <p:cNvPr id="8" name="TextBox 7"/>
          <p:cNvSpPr txBox="1"/>
          <p:nvPr/>
        </p:nvSpPr>
        <p:spPr>
          <a:xfrm>
            <a:off x="777240" y="1261872"/>
            <a:ext cx="10774375" cy="169164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Coğrafya bilimi günümüzde doğal ve beşerî sistemlerdeki unsurları, olayları, işleyişi ve etkileşimi inceleyen; bu sistemlerdeki unsur ve olayların yeryüzündeki mekânsal dağılışını ortaya koyan, neden-sonuç ilişkilerini sorgulayan, konuları sistematik bir şekilde ele alan ve birçok alt dalı olan bir bilim hâline gelmiştir.</a:t>
            </a:r>
          </a:p>
        </p:txBody>
      </p:sp>
      <p:sp>
        <p:nvSpPr>
          <p:cNvPr id="9" name="Rounded Rectangle 8"/>
          <p:cNvSpPr/>
          <p:nvPr/>
        </p:nvSpPr>
        <p:spPr>
          <a:xfrm>
            <a:off x="502920" y="3136392"/>
            <a:ext cx="2076236" cy="310896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502920" y="3136392"/>
            <a:ext cx="2076236" cy="530352"/>
          </a:xfrm>
          <a:prstGeom prst="roundRect">
            <a:avLst>
              <a:gd name="adj" fmla="val 25000"/>
            </a:avLst>
          </a:prstGeom>
          <a:solidFill>
            <a:srgbClr val="2C6696"/>
          </a:solidFill>
          <a:ln>
            <a:noFill/>
          </a:ln>
          <a:effectLst/>
        </p:spPr>
        <p:txBody>
          <a:bodyPr rtlCol="0" anchor="ctr"/>
          <a:lstStyle/>
          <a:p/>
        </p:txBody>
      </p:sp>
      <p:sp>
        <p:nvSpPr>
          <p:cNvPr id="11" name="Rectangle 10"/>
          <p:cNvSpPr/>
          <p:nvPr/>
        </p:nvSpPr>
        <p:spPr>
          <a:xfrm>
            <a:off x="502920" y="3401568"/>
            <a:ext cx="2076236" cy="265176"/>
          </a:xfrm>
          <a:prstGeom prst="rect">
            <a:avLst/>
          </a:prstGeom>
          <a:solidFill>
            <a:srgbClr val="2C6696"/>
          </a:solidFill>
          <a:ln>
            <a:noFill/>
          </a:ln>
          <a:effectLst/>
        </p:spPr>
        <p:txBody>
          <a:bodyPr rtlCol="0" anchor="ctr"/>
          <a:lstStyle/>
          <a:p/>
        </p:txBody>
      </p:sp>
      <p:sp>
        <p:nvSpPr>
          <p:cNvPr id="12" name="TextBox 11"/>
          <p:cNvSpPr txBox="1"/>
          <p:nvPr/>
        </p:nvSpPr>
        <p:spPr>
          <a:xfrm>
            <a:off x="594360" y="313639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İnceler</a:t>
            </a:r>
          </a:p>
        </p:txBody>
      </p:sp>
      <p:sp>
        <p:nvSpPr>
          <p:cNvPr id="13" name="TextBox 12"/>
          <p:cNvSpPr txBox="1"/>
          <p:nvPr/>
        </p:nvSpPr>
        <p:spPr>
          <a:xfrm>
            <a:off x="612648" y="373989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Doğal ve beşerî sistemlerdeki unsurları, olayları, işleyişi ve etkileşimi</a:t>
            </a:r>
          </a:p>
        </p:txBody>
      </p:sp>
      <p:sp>
        <p:nvSpPr>
          <p:cNvPr id="14" name="Rounded Rectangle 13"/>
          <p:cNvSpPr/>
          <p:nvPr/>
        </p:nvSpPr>
        <p:spPr>
          <a:xfrm>
            <a:off x="2780324" y="3136392"/>
            <a:ext cx="2076236" cy="310896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2780324" y="3136392"/>
            <a:ext cx="2076236" cy="530352"/>
          </a:xfrm>
          <a:prstGeom prst="roundRect">
            <a:avLst>
              <a:gd name="adj" fmla="val 25000"/>
            </a:avLst>
          </a:prstGeom>
          <a:solidFill>
            <a:srgbClr val="4F4F4F"/>
          </a:solidFill>
          <a:ln>
            <a:noFill/>
          </a:ln>
          <a:effectLst/>
        </p:spPr>
        <p:txBody>
          <a:bodyPr rtlCol="0" anchor="ctr"/>
          <a:lstStyle/>
          <a:p/>
        </p:txBody>
      </p:sp>
      <p:sp>
        <p:nvSpPr>
          <p:cNvPr id="16" name="Rectangle 15"/>
          <p:cNvSpPr/>
          <p:nvPr/>
        </p:nvSpPr>
        <p:spPr>
          <a:xfrm>
            <a:off x="2780324" y="3401568"/>
            <a:ext cx="2076236" cy="265176"/>
          </a:xfrm>
          <a:prstGeom prst="rect">
            <a:avLst/>
          </a:prstGeom>
          <a:solidFill>
            <a:srgbClr val="4F4F4F"/>
          </a:solidFill>
          <a:ln>
            <a:noFill/>
          </a:ln>
          <a:effectLst/>
        </p:spPr>
        <p:txBody>
          <a:bodyPr rtlCol="0" anchor="ctr"/>
          <a:lstStyle/>
          <a:p/>
        </p:txBody>
      </p:sp>
      <p:sp>
        <p:nvSpPr>
          <p:cNvPr id="17" name="TextBox 16"/>
          <p:cNvSpPr txBox="1"/>
          <p:nvPr/>
        </p:nvSpPr>
        <p:spPr>
          <a:xfrm>
            <a:off x="2871764" y="313639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Ortaya koyar</a:t>
            </a:r>
          </a:p>
        </p:txBody>
      </p:sp>
      <p:sp>
        <p:nvSpPr>
          <p:cNvPr id="18" name="TextBox 17"/>
          <p:cNvSpPr txBox="1"/>
          <p:nvPr/>
        </p:nvSpPr>
        <p:spPr>
          <a:xfrm>
            <a:off x="2890052" y="373989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Unsur ve olayların yeryüzündeki mekânsal dağılışını</a:t>
            </a:r>
          </a:p>
        </p:txBody>
      </p:sp>
      <p:sp>
        <p:nvSpPr>
          <p:cNvPr id="19" name="Rounded Rectangle 18"/>
          <p:cNvSpPr/>
          <p:nvPr/>
        </p:nvSpPr>
        <p:spPr>
          <a:xfrm>
            <a:off x="5057728" y="3136392"/>
            <a:ext cx="2076236" cy="310896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5057728" y="3136392"/>
            <a:ext cx="2076236" cy="530352"/>
          </a:xfrm>
          <a:prstGeom prst="roundRect">
            <a:avLst>
              <a:gd name="adj" fmla="val 25000"/>
            </a:avLst>
          </a:prstGeom>
          <a:solidFill>
            <a:srgbClr val="D3373A"/>
          </a:solidFill>
          <a:ln>
            <a:noFill/>
          </a:ln>
          <a:effectLst/>
        </p:spPr>
        <p:txBody>
          <a:bodyPr rtlCol="0" anchor="ctr"/>
          <a:lstStyle/>
          <a:p/>
        </p:txBody>
      </p:sp>
      <p:sp>
        <p:nvSpPr>
          <p:cNvPr id="21" name="Rectangle 20"/>
          <p:cNvSpPr/>
          <p:nvPr/>
        </p:nvSpPr>
        <p:spPr>
          <a:xfrm>
            <a:off x="5057728" y="3401568"/>
            <a:ext cx="2076236" cy="265176"/>
          </a:xfrm>
          <a:prstGeom prst="rect">
            <a:avLst/>
          </a:prstGeom>
          <a:solidFill>
            <a:srgbClr val="D3373A"/>
          </a:solidFill>
          <a:ln>
            <a:noFill/>
          </a:ln>
          <a:effectLst/>
        </p:spPr>
        <p:txBody>
          <a:bodyPr rtlCol="0" anchor="ctr"/>
          <a:lstStyle/>
          <a:p/>
        </p:txBody>
      </p:sp>
      <p:sp>
        <p:nvSpPr>
          <p:cNvPr id="22" name="TextBox 21"/>
          <p:cNvSpPr txBox="1"/>
          <p:nvPr/>
        </p:nvSpPr>
        <p:spPr>
          <a:xfrm>
            <a:off x="5149168" y="313639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Sorgular</a:t>
            </a:r>
          </a:p>
        </p:txBody>
      </p:sp>
      <p:sp>
        <p:nvSpPr>
          <p:cNvPr id="23" name="TextBox 22"/>
          <p:cNvSpPr txBox="1"/>
          <p:nvPr/>
        </p:nvSpPr>
        <p:spPr>
          <a:xfrm>
            <a:off x="5167456" y="373989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Neden-sonuç ilişkilerini</a:t>
            </a:r>
          </a:p>
        </p:txBody>
      </p:sp>
      <p:sp>
        <p:nvSpPr>
          <p:cNvPr id="24" name="Rounded Rectangle 23"/>
          <p:cNvSpPr/>
          <p:nvPr/>
        </p:nvSpPr>
        <p:spPr>
          <a:xfrm>
            <a:off x="7335132" y="3136392"/>
            <a:ext cx="2076236" cy="3108960"/>
          </a:xfrm>
          <a:prstGeom prst="roundRect">
            <a:avLst>
              <a:gd name="adj" fmla="val 5000"/>
            </a:avLst>
          </a:prstGeom>
          <a:solidFill>
            <a:srgbClr val="F0F0F0"/>
          </a:solidFill>
          <a:ln>
            <a:noFill/>
          </a:ln>
          <a:effectLst/>
        </p:spPr>
        <p:txBody>
          <a:bodyPr rtlCol="0" anchor="ctr"/>
          <a:lstStyle/>
          <a:p/>
        </p:txBody>
      </p:sp>
      <p:sp>
        <p:nvSpPr>
          <p:cNvPr id="25" name="Rounded Rectangle 24"/>
          <p:cNvSpPr/>
          <p:nvPr/>
        </p:nvSpPr>
        <p:spPr>
          <a:xfrm>
            <a:off x="7335132" y="3136392"/>
            <a:ext cx="2076236" cy="530352"/>
          </a:xfrm>
          <a:prstGeom prst="roundRect">
            <a:avLst>
              <a:gd name="adj" fmla="val 25000"/>
            </a:avLst>
          </a:prstGeom>
          <a:solidFill>
            <a:srgbClr val="CEAC58"/>
          </a:solidFill>
          <a:ln>
            <a:noFill/>
          </a:ln>
          <a:effectLst/>
        </p:spPr>
        <p:txBody>
          <a:bodyPr rtlCol="0" anchor="ctr"/>
          <a:lstStyle/>
          <a:p/>
        </p:txBody>
      </p:sp>
      <p:sp>
        <p:nvSpPr>
          <p:cNvPr id="26" name="Rectangle 25"/>
          <p:cNvSpPr/>
          <p:nvPr/>
        </p:nvSpPr>
        <p:spPr>
          <a:xfrm>
            <a:off x="7335132" y="3401568"/>
            <a:ext cx="2076236" cy="265176"/>
          </a:xfrm>
          <a:prstGeom prst="rect">
            <a:avLst/>
          </a:prstGeom>
          <a:solidFill>
            <a:srgbClr val="CEAC58"/>
          </a:solidFill>
          <a:ln>
            <a:noFill/>
          </a:ln>
          <a:effectLst/>
        </p:spPr>
        <p:txBody>
          <a:bodyPr rtlCol="0" anchor="ctr"/>
          <a:lstStyle/>
          <a:p/>
        </p:txBody>
      </p:sp>
      <p:sp>
        <p:nvSpPr>
          <p:cNvPr id="27" name="TextBox 26"/>
          <p:cNvSpPr txBox="1"/>
          <p:nvPr/>
        </p:nvSpPr>
        <p:spPr>
          <a:xfrm>
            <a:off x="7426572" y="313639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Ele alır</a:t>
            </a:r>
          </a:p>
        </p:txBody>
      </p:sp>
      <p:sp>
        <p:nvSpPr>
          <p:cNvPr id="28" name="TextBox 27"/>
          <p:cNvSpPr txBox="1"/>
          <p:nvPr/>
        </p:nvSpPr>
        <p:spPr>
          <a:xfrm>
            <a:off x="7444860" y="373989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Konuları sistematik bir şekilde</a:t>
            </a:r>
          </a:p>
        </p:txBody>
      </p:sp>
      <p:sp>
        <p:nvSpPr>
          <p:cNvPr id="29" name="Rounded Rectangle 28"/>
          <p:cNvSpPr/>
          <p:nvPr/>
        </p:nvSpPr>
        <p:spPr>
          <a:xfrm>
            <a:off x="9612536" y="3136392"/>
            <a:ext cx="2076236" cy="3108960"/>
          </a:xfrm>
          <a:prstGeom prst="roundRect">
            <a:avLst>
              <a:gd name="adj" fmla="val 5000"/>
            </a:avLst>
          </a:prstGeom>
          <a:solidFill>
            <a:srgbClr val="F0F0F0"/>
          </a:solidFill>
          <a:ln>
            <a:noFill/>
          </a:ln>
          <a:effectLst/>
        </p:spPr>
        <p:txBody>
          <a:bodyPr rtlCol="0" anchor="ctr"/>
          <a:lstStyle/>
          <a:p/>
        </p:txBody>
      </p:sp>
      <p:sp>
        <p:nvSpPr>
          <p:cNvPr id="30" name="Rounded Rectangle 29"/>
          <p:cNvSpPr/>
          <p:nvPr/>
        </p:nvSpPr>
        <p:spPr>
          <a:xfrm>
            <a:off x="9612536" y="3136392"/>
            <a:ext cx="2076236" cy="530352"/>
          </a:xfrm>
          <a:prstGeom prst="roundRect">
            <a:avLst>
              <a:gd name="adj" fmla="val 25000"/>
            </a:avLst>
          </a:prstGeom>
          <a:solidFill>
            <a:srgbClr val="2E7D32"/>
          </a:solidFill>
          <a:ln>
            <a:noFill/>
          </a:ln>
          <a:effectLst/>
        </p:spPr>
        <p:txBody>
          <a:bodyPr rtlCol="0" anchor="ctr"/>
          <a:lstStyle/>
          <a:p/>
        </p:txBody>
      </p:sp>
      <p:sp>
        <p:nvSpPr>
          <p:cNvPr id="31" name="Rectangle 30"/>
          <p:cNvSpPr/>
          <p:nvPr/>
        </p:nvSpPr>
        <p:spPr>
          <a:xfrm>
            <a:off x="9612536" y="3401568"/>
            <a:ext cx="2076236" cy="265176"/>
          </a:xfrm>
          <a:prstGeom prst="rect">
            <a:avLst/>
          </a:prstGeom>
          <a:solidFill>
            <a:srgbClr val="2E7D32"/>
          </a:solidFill>
          <a:ln>
            <a:noFill/>
          </a:ln>
          <a:effectLst/>
        </p:spPr>
        <p:txBody>
          <a:bodyPr rtlCol="0" anchor="ctr"/>
          <a:lstStyle/>
          <a:p/>
        </p:txBody>
      </p:sp>
      <p:sp>
        <p:nvSpPr>
          <p:cNvPr id="32" name="TextBox 31"/>
          <p:cNvSpPr txBox="1"/>
          <p:nvPr/>
        </p:nvSpPr>
        <p:spPr>
          <a:xfrm>
            <a:off x="9703976" y="313639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Birçok alt dalı vardır</a:t>
            </a:r>
          </a:p>
        </p:txBody>
      </p:sp>
      <p:sp>
        <p:nvSpPr>
          <p:cNvPr id="33" name="TextBox 32"/>
          <p:cNvSpPr txBox="1"/>
          <p:nvPr/>
        </p:nvSpPr>
        <p:spPr>
          <a:xfrm>
            <a:off x="9722264" y="373989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Fiziki ve beşerî coğrafyanın dalları (1. hafta)</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25</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92 / 129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çağda? Bilim insanlarını sınıflandır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170432"/>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767676"/>
                </a:solidFill>
                <a:latin typeface="Calibri"/>
              </a:rPr>
              <a:t>Her bilim insanının numarasını yaşadığı çağın kutusuna yazınız.</a:t>
            </a:r>
          </a:p>
        </p:txBody>
      </p:sp>
      <p:sp>
        <p:nvSpPr>
          <p:cNvPr id="7" name="Rounded Rectangle 6"/>
          <p:cNvSpPr/>
          <p:nvPr/>
        </p:nvSpPr>
        <p:spPr>
          <a:xfrm>
            <a:off x="502920" y="164592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Amasyalı Strabon</a:t>
            </a:r>
          </a:p>
        </p:txBody>
      </p:sp>
      <p:sp>
        <p:nvSpPr>
          <p:cNvPr id="8" name="Oval 7"/>
          <p:cNvSpPr/>
          <p:nvPr/>
        </p:nvSpPr>
        <p:spPr>
          <a:xfrm>
            <a:off x="557784" y="170992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9" name="Rounded Rectangle 8"/>
          <p:cNvSpPr/>
          <p:nvPr/>
        </p:nvSpPr>
        <p:spPr>
          <a:xfrm>
            <a:off x="4322978" y="164592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İbni Battuta</a:t>
            </a:r>
          </a:p>
        </p:txBody>
      </p:sp>
      <p:sp>
        <p:nvSpPr>
          <p:cNvPr id="10" name="Oval 9"/>
          <p:cNvSpPr/>
          <p:nvPr/>
        </p:nvSpPr>
        <p:spPr>
          <a:xfrm>
            <a:off x="4377842" y="170992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11" name="Rounded Rectangle 10"/>
          <p:cNvSpPr/>
          <p:nvPr/>
        </p:nvSpPr>
        <p:spPr>
          <a:xfrm>
            <a:off x="8143036" y="164592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Carl Ritter</a:t>
            </a:r>
          </a:p>
        </p:txBody>
      </p:sp>
      <p:sp>
        <p:nvSpPr>
          <p:cNvPr id="12" name="Oval 11"/>
          <p:cNvSpPr/>
          <p:nvPr/>
        </p:nvSpPr>
        <p:spPr>
          <a:xfrm>
            <a:off x="8197900" y="170992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13" name="Rounded Rectangle 12"/>
          <p:cNvSpPr/>
          <p:nvPr/>
        </p:nvSpPr>
        <p:spPr>
          <a:xfrm>
            <a:off x="502920" y="219456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Piri Reis</a:t>
            </a:r>
          </a:p>
        </p:txBody>
      </p:sp>
      <p:sp>
        <p:nvSpPr>
          <p:cNvPr id="14" name="Oval 13"/>
          <p:cNvSpPr/>
          <p:nvPr/>
        </p:nvSpPr>
        <p:spPr>
          <a:xfrm>
            <a:off x="557784" y="225856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4</a:t>
            </a:r>
          </a:p>
        </p:txBody>
      </p:sp>
      <p:sp>
        <p:nvSpPr>
          <p:cNvPr id="15" name="Rounded Rectangle 14"/>
          <p:cNvSpPr/>
          <p:nvPr/>
        </p:nvSpPr>
        <p:spPr>
          <a:xfrm>
            <a:off x="4322978" y="219456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Harizmi</a:t>
            </a:r>
          </a:p>
        </p:txBody>
      </p:sp>
      <p:sp>
        <p:nvSpPr>
          <p:cNvPr id="16" name="Oval 15"/>
          <p:cNvSpPr/>
          <p:nvPr/>
        </p:nvSpPr>
        <p:spPr>
          <a:xfrm>
            <a:off x="4377842" y="225856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5</a:t>
            </a:r>
          </a:p>
        </p:txBody>
      </p:sp>
      <p:sp>
        <p:nvSpPr>
          <p:cNvPr id="17" name="Rounded Rectangle 16"/>
          <p:cNvSpPr/>
          <p:nvPr/>
        </p:nvSpPr>
        <p:spPr>
          <a:xfrm>
            <a:off x="8143036" y="219456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Mesudi</a:t>
            </a:r>
          </a:p>
        </p:txBody>
      </p:sp>
      <p:sp>
        <p:nvSpPr>
          <p:cNvPr id="18" name="Oval 17"/>
          <p:cNvSpPr/>
          <p:nvPr/>
        </p:nvSpPr>
        <p:spPr>
          <a:xfrm>
            <a:off x="8197900" y="225856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6</a:t>
            </a:r>
          </a:p>
        </p:txBody>
      </p:sp>
      <p:sp>
        <p:nvSpPr>
          <p:cNvPr id="19" name="Rounded Rectangle 18"/>
          <p:cNvSpPr/>
          <p:nvPr/>
        </p:nvSpPr>
        <p:spPr>
          <a:xfrm>
            <a:off x="502920" y="274320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Eratosthenes</a:t>
            </a:r>
          </a:p>
        </p:txBody>
      </p:sp>
      <p:sp>
        <p:nvSpPr>
          <p:cNvPr id="20" name="Oval 19"/>
          <p:cNvSpPr/>
          <p:nvPr/>
        </p:nvSpPr>
        <p:spPr>
          <a:xfrm>
            <a:off x="557784" y="280720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7</a:t>
            </a:r>
          </a:p>
        </p:txBody>
      </p:sp>
      <p:sp>
        <p:nvSpPr>
          <p:cNvPr id="21" name="Rounded Rectangle 20"/>
          <p:cNvSpPr/>
          <p:nvPr/>
        </p:nvSpPr>
        <p:spPr>
          <a:xfrm>
            <a:off x="4322978" y="274320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Friedrich Ratzel</a:t>
            </a:r>
          </a:p>
        </p:txBody>
      </p:sp>
      <p:sp>
        <p:nvSpPr>
          <p:cNvPr id="22" name="Oval 21"/>
          <p:cNvSpPr/>
          <p:nvPr/>
        </p:nvSpPr>
        <p:spPr>
          <a:xfrm>
            <a:off x="4377842" y="280720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8</a:t>
            </a:r>
          </a:p>
        </p:txBody>
      </p:sp>
      <p:sp>
        <p:nvSpPr>
          <p:cNvPr id="23" name="Rounded Rectangle 22"/>
          <p:cNvSpPr/>
          <p:nvPr/>
        </p:nvSpPr>
        <p:spPr>
          <a:xfrm>
            <a:off x="8143036" y="274320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Kristof Kolomb</a:t>
            </a:r>
          </a:p>
        </p:txBody>
      </p:sp>
      <p:sp>
        <p:nvSpPr>
          <p:cNvPr id="24" name="Oval 23"/>
          <p:cNvSpPr/>
          <p:nvPr/>
        </p:nvSpPr>
        <p:spPr>
          <a:xfrm>
            <a:off x="8197900" y="280720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9</a:t>
            </a:r>
          </a:p>
        </p:txBody>
      </p:sp>
      <p:sp>
        <p:nvSpPr>
          <p:cNvPr id="25" name="Rounded Rectangle 24"/>
          <p:cNvSpPr/>
          <p:nvPr/>
        </p:nvSpPr>
        <p:spPr>
          <a:xfrm>
            <a:off x="502920" y="329184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Magellan</a:t>
            </a:r>
          </a:p>
        </p:txBody>
      </p:sp>
      <p:sp>
        <p:nvSpPr>
          <p:cNvPr id="26" name="Oval 25"/>
          <p:cNvSpPr/>
          <p:nvPr/>
        </p:nvSpPr>
        <p:spPr>
          <a:xfrm>
            <a:off x="557784" y="335584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10</a:t>
            </a:r>
          </a:p>
        </p:txBody>
      </p:sp>
      <p:sp>
        <p:nvSpPr>
          <p:cNvPr id="27" name="Rounded Rectangle 26"/>
          <p:cNvSpPr/>
          <p:nvPr/>
        </p:nvSpPr>
        <p:spPr>
          <a:xfrm>
            <a:off x="4322978" y="329184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Muhammed İdrisi</a:t>
            </a:r>
          </a:p>
        </p:txBody>
      </p:sp>
      <p:sp>
        <p:nvSpPr>
          <p:cNvPr id="28" name="Oval 27"/>
          <p:cNvSpPr/>
          <p:nvPr/>
        </p:nvSpPr>
        <p:spPr>
          <a:xfrm>
            <a:off x="4377842" y="335584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11</a:t>
            </a:r>
          </a:p>
        </p:txBody>
      </p:sp>
      <p:sp>
        <p:nvSpPr>
          <p:cNvPr id="29" name="Rounded Rectangle 28"/>
          <p:cNvSpPr/>
          <p:nvPr/>
        </p:nvSpPr>
        <p:spPr>
          <a:xfrm>
            <a:off x="8143036" y="329184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İskenderiyeli Batlamyus</a:t>
            </a:r>
          </a:p>
        </p:txBody>
      </p:sp>
      <p:sp>
        <p:nvSpPr>
          <p:cNvPr id="30" name="Oval 29"/>
          <p:cNvSpPr/>
          <p:nvPr/>
        </p:nvSpPr>
        <p:spPr>
          <a:xfrm>
            <a:off x="8197900" y="335584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12</a:t>
            </a:r>
          </a:p>
        </p:txBody>
      </p:sp>
      <p:sp>
        <p:nvSpPr>
          <p:cNvPr id="31" name="Rounded Rectangle 30"/>
          <p:cNvSpPr/>
          <p:nvPr/>
        </p:nvSpPr>
        <p:spPr>
          <a:xfrm>
            <a:off x="502920" y="384048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Von Humboldt</a:t>
            </a:r>
          </a:p>
        </p:txBody>
      </p:sp>
      <p:sp>
        <p:nvSpPr>
          <p:cNvPr id="32" name="Oval 31"/>
          <p:cNvSpPr/>
          <p:nvPr/>
        </p:nvSpPr>
        <p:spPr>
          <a:xfrm>
            <a:off x="557784" y="390448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13</a:t>
            </a:r>
          </a:p>
        </p:txBody>
      </p:sp>
      <p:sp>
        <p:nvSpPr>
          <p:cNvPr id="33" name="Rounded Rectangle 32"/>
          <p:cNvSpPr/>
          <p:nvPr/>
        </p:nvSpPr>
        <p:spPr>
          <a:xfrm>
            <a:off x="4322978" y="384048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İbni Haldun</a:t>
            </a:r>
          </a:p>
        </p:txBody>
      </p:sp>
      <p:sp>
        <p:nvSpPr>
          <p:cNvPr id="34" name="Oval 33"/>
          <p:cNvSpPr/>
          <p:nvPr/>
        </p:nvSpPr>
        <p:spPr>
          <a:xfrm>
            <a:off x="4377842" y="390448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14</a:t>
            </a:r>
          </a:p>
        </p:txBody>
      </p:sp>
      <p:sp>
        <p:nvSpPr>
          <p:cNvPr id="35" name="Rounded Rectangle 34"/>
          <p:cNvSpPr/>
          <p:nvPr/>
        </p:nvSpPr>
        <p:spPr>
          <a:xfrm>
            <a:off x="8143036" y="3840480"/>
            <a:ext cx="3545738" cy="457200"/>
          </a:xfrm>
          <a:prstGeom prst="roundRect">
            <a:avLst>
              <a:gd name="adj" fmla="val 30000"/>
            </a:avLst>
          </a:prstGeom>
          <a:solidFill>
            <a:srgbClr val="FFFFFF"/>
          </a:solidFill>
          <a:ln w="15875">
            <a:solidFill>
              <a:srgbClr val="D9D9D9"/>
            </a:solidFill>
          </a:ln>
          <a:effectLst/>
        </p:spPr>
        <p:txBody>
          <a:bodyPr rtlCol="0" anchor="ctr" wrap="square" lIns="420624" rIns="420624" tIns="0" bIns="0">
            <a:noAutofit/>
          </a:bodyPr>
          <a:lstStyle/>
          <a:p>
            <a:pPr algn="ctr">
              <a:spcBef>
                <a:spcPts val="0"/>
              </a:spcBef>
              <a:spcAft>
                <a:spcPts val="0"/>
              </a:spcAft>
            </a:pPr>
            <a:r>
              <a:rPr lang="tr-TR" sz="1900" b="1" i="0">
                <a:solidFill>
                  <a:srgbClr val="262626"/>
                </a:solidFill>
                <a:latin typeface="Calibri"/>
              </a:rPr>
              <a:t>Biruni</a:t>
            </a:r>
          </a:p>
        </p:txBody>
      </p:sp>
      <p:sp>
        <p:nvSpPr>
          <p:cNvPr id="36" name="Oval 35"/>
          <p:cNvSpPr/>
          <p:nvPr/>
        </p:nvSpPr>
        <p:spPr>
          <a:xfrm>
            <a:off x="8197900" y="3904488"/>
            <a:ext cx="347472" cy="347472"/>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15</a:t>
            </a:r>
          </a:p>
        </p:txBody>
      </p:sp>
      <p:sp>
        <p:nvSpPr>
          <p:cNvPr id="37" name="Rounded Rectangle 36"/>
          <p:cNvSpPr/>
          <p:nvPr/>
        </p:nvSpPr>
        <p:spPr>
          <a:xfrm>
            <a:off x="502920" y="4462272"/>
            <a:ext cx="2659303" cy="1828800"/>
          </a:xfrm>
          <a:prstGeom prst="roundRect">
            <a:avLst>
              <a:gd name="adj" fmla="val 6000"/>
            </a:avLst>
          </a:prstGeom>
          <a:solidFill>
            <a:srgbClr val="FFFFFF"/>
          </a:solidFill>
          <a:ln w="25400">
            <a:solidFill>
              <a:srgbClr val="7B4FA0"/>
            </a:solidFill>
          </a:ln>
          <a:effectLst/>
        </p:spPr>
        <p:txBody>
          <a:bodyPr rtlCol="0" anchor="ctr"/>
          <a:lstStyle/>
          <a:p/>
        </p:txBody>
      </p:sp>
      <p:sp>
        <p:nvSpPr>
          <p:cNvPr id="38" name="Rounded Rectangle 37"/>
          <p:cNvSpPr/>
          <p:nvPr/>
        </p:nvSpPr>
        <p:spPr>
          <a:xfrm>
            <a:off x="502920" y="4462272"/>
            <a:ext cx="2659303" cy="502920"/>
          </a:xfrm>
          <a:prstGeom prst="roundRect">
            <a:avLst>
              <a:gd name="adj" fmla="val 20000"/>
            </a:avLst>
          </a:prstGeom>
          <a:solidFill>
            <a:srgbClr val="7B4FA0"/>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Eski Çağ</a:t>
            </a:r>
          </a:p>
        </p:txBody>
      </p:sp>
      <p:cxnSp>
        <p:nvCxnSpPr>
          <p:cNvPr id="39" name="Connector 38"/>
          <p:cNvCxnSpPr/>
          <p:nvPr/>
        </p:nvCxnSpPr>
        <p:spPr>
          <a:xfrm>
            <a:off x="685800" y="5330952"/>
            <a:ext cx="2293543" cy="0"/>
          </a:xfrm>
          <a:prstGeom prst="line">
            <a:avLst/>
          </a:prstGeom>
          <a:ln w="12700">
            <a:solidFill>
              <a:srgbClr val="D9D9D9"/>
            </a:solidFill>
            <a:prstDash val="dash"/>
          </a:ln>
        </p:spPr>
      </p:cxnSp>
      <p:cxnSp>
        <p:nvCxnSpPr>
          <p:cNvPr id="40" name="Connector 39"/>
          <p:cNvCxnSpPr/>
          <p:nvPr/>
        </p:nvCxnSpPr>
        <p:spPr>
          <a:xfrm>
            <a:off x="685800" y="5788152"/>
            <a:ext cx="2293543" cy="0"/>
          </a:xfrm>
          <a:prstGeom prst="line">
            <a:avLst/>
          </a:prstGeom>
          <a:ln w="12700">
            <a:solidFill>
              <a:srgbClr val="D9D9D9"/>
            </a:solidFill>
            <a:prstDash val="dash"/>
          </a:ln>
        </p:spPr>
      </p:cxnSp>
      <p:sp>
        <p:nvSpPr>
          <p:cNvPr id="41" name="Rounded Rectangle 40"/>
          <p:cNvSpPr/>
          <p:nvPr/>
        </p:nvSpPr>
        <p:spPr>
          <a:xfrm>
            <a:off x="3345103" y="4462272"/>
            <a:ext cx="2659303" cy="1828800"/>
          </a:xfrm>
          <a:prstGeom prst="roundRect">
            <a:avLst>
              <a:gd name="adj" fmla="val 6000"/>
            </a:avLst>
          </a:prstGeom>
          <a:solidFill>
            <a:srgbClr val="FFFFFF"/>
          </a:solidFill>
          <a:ln w="25400">
            <a:solidFill>
              <a:srgbClr val="1E9AA8"/>
            </a:solidFill>
          </a:ln>
          <a:effectLst/>
        </p:spPr>
        <p:txBody>
          <a:bodyPr rtlCol="0" anchor="ctr"/>
          <a:lstStyle/>
          <a:p/>
        </p:txBody>
      </p:sp>
      <p:sp>
        <p:nvSpPr>
          <p:cNvPr id="42" name="Rounded Rectangle 41"/>
          <p:cNvSpPr/>
          <p:nvPr/>
        </p:nvSpPr>
        <p:spPr>
          <a:xfrm>
            <a:off x="3345103" y="4462272"/>
            <a:ext cx="2659303" cy="502920"/>
          </a:xfrm>
          <a:prstGeom prst="roundRect">
            <a:avLst>
              <a:gd name="adj" fmla="val 20000"/>
            </a:avLst>
          </a:prstGeom>
          <a:solidFill>
            <a:srgbClr val="1E9AA8"/>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Orta Çağ</a:t>
            </a:r>
          </a:p>
        </p:txBody>
      </p:sp>
      <p:cxnSp>
        <p:nvCxnSpPr>
          <p:cNvPr id="43" name="Connector 42"/>
          <p:cNvCxnSpPr/>
          <p:nvPr/>
        </p:nvCxnSpPr>
        <p:spPr>
          <a:xfrm>
            <a:off x="3527983" y="5330952"/>
            <a:ext cx="2293543" cy="0"/>
          </a:xfrm>
          <a:prstGeom prst="line">
            <a:avLst/>
          </a:prstGeom>
          <a:ln w="12700">
            <a:solidFill>
              <a:srgbClr val="D9D9D9"/>
            </a:solidFill>
            <a:prstDash val="dash"/>
          </a:ln>
        </p:spPr>
      </p:cxnSp>
      <p:cxnSp>
        <p:nvCxnSpPr>
          <p:cNvPr id="44" name="Connector 43"/>
          <p:cNvCxnSpPr/>
          <p:nvPr/>
        </p:nvCxnSpPr>
        <p:spPr>
          <a:xfrm>
            <a:off x="3527983" y="5788152"/>
            <a:ext cx="2293543" cy="0"/>
          </a:xfrm>
          <a:prstGeom prst="line">
            <a:avLst/>
          </a:prstGeom>
          <a:ln w="12700">
            <a:solidFill>
              <a:srgbClr val="D9D9D9"/>
            </a:solidFill>
            <a:prstDash val="dash"/>
          </a:ln>
        </p:spPr>
      </p:cxnSp>
      <p:sp>
        <p:nvSpPr>
          <p:cNvPr id="45" name="Rounded Rectangle 44"/>
          <p:cNvSpPr/>
          <p:nvPr/>
        </p:nvSpPr>
        <p:spPr>
          <a:xfrm>
            <a:off x="6187286" y="4462272"/>
            <a:ext cx="2659303" cy="1828800"/>
          </a:xfrm>
          <a:prstGeom prst="roundRect">
            <a:avLst>
              <a:gd name="adj" fmla="val 6000"/>
            </a:avLst>
          </a:prstGeom>
          <a:solidFill>
            <a:srgbClr val="FFFFFF"/>
          </a:solidFill>
          <a:ln w="25400">
            <a:solidFill>
              <a:srgbClr val="5C9E3A"/>
            </a:solidFill>
          </a:ln>
          <a:effectLst/>
        </p:spPr>
        <p:txBody>
          <a:bodyPr rtlCol="0" anchor="ctr"/>
          <a:lstStyle/>
          <a:p/>
        </p:txBody>
      </p:sp>
      <p:sp>
        <p:nvSpPr>
          <p:cNvPr id="46" name="Rounded Rectangle 45"/>
          <p:cNvSpPr/>
          <p:nvPr/>
        </p:nvSpPr>
        <p:spPr>
          <a:xfrm>
            <a:off x="6187286" y="4462272"/>
            <a:ext cx="2659303" cy="502920"/>
          </a:xfrm>
          <a:prstGeom prst="roundRect">
            <a:avLst>
              <a:gd name="adj" fmla="val 20000"/>
            </a:avLst>
          </a:prstGeom>
          <a:solidFill>
            <a:srgbClr val="5C9E3A"/>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Yeni Çağ</a:t>
            </a:r>
          </a:p>
        </p:txBody>
      </p:sp>
      <p:cxnSp>
        <p:nvCxnSpPr>
          <p:cNvPr id="47" name="Connector 46"/>
          <p:cNvCxnSpPr/>
          <p:nvPr/>
        </p:nvCxnSpPr>
        <p:spPr>
          <a:xfrm>
            <a:off x="6370166" y="5330952"/>
            <a:ext cx="2293543" cy="0"/>
          </a:xfrm>
          <a:prstGeom prst="line">
            <a:avLst/>
          </a:prstGeom>
          <a:ln w="12700">
            <a:solidFill>
              <a:srgbClr val="D9D9D9"/>
            </a:solidFill>
            <a:prstDash val="dash"/>
          </a:ln>
        </p:spPr>
      </p:cxnSp>
      <p:cxnSp>
        <p:nvCxnSpPr>
          <p:cNvPr id="48" name="Connector 47"/>
          <p:cNvCxnSpPr/>
          <p:nvPr/>
        </p:nvCxnSpPr>
        <p:spPr>
          <a:xfrm>
            <a:off x="6370166" y="5788152"/>
            <a:ext cx="2293543" cy="0"/>
          </a:xfrm>
          <a:prstGeom prst="line">
            <a:avLst/>
          </a:prstGeom>
          <a:ln w="12700">
            <a:solidFill>
              <a:srgbClr val="D9D9D9"/>
            </a:solidFill>
            <a:prstDash val="dash"/>
          </a:ln>
        </p:spPr>
      </p:cxnSp>
      <p:sp>
        <p:nvSpPr>
          <p:cNvPr id="49" name="Rounded Rectangle 48"/>
          <p:cNvSpPr/>
          <p:nvPr/>
        </p:nvSpPr>
        <p:spPr>
          <a:xfrm>
            <a:off x="9029469" y="4462272"/>
            <a:ext cx="2659303" cy="1828800"/>
          </a:xfrm>
          <a:prstGeom prst="roundRect">
            <a:avLst>
              <a:gd name="adj" fmla="val 6000"/>
            </a:avLst>
          </a:prstGeom>
          <a:solidFill>
            <a:srgbClr val="FFFFFF"/>
          </a:solidFill>
          <a:ln w="25400">
            <a:solidFill>
              <a:srgbClr val="E07A1F"/>
            </a:solidFill>
          </a:ln>
          <a:effectLst/>
        </p:spPr>
        <p:txBody>
          <a:bodyPr rtlCol="0" anchor="ctr"/>
          <a:lstStyle/>
          <a:p/>
        </p:txBody>
      </p:sp>
      <p:sp>
        <p:nvSpPr>
          <p:cNvPr id="50" name="Rounded Rectangle 49"/>
          <p:cNvSpPr/>
          <p:nvPr/>
        </p:nvSpPr>
        <p:spPr>
          <a:xfrm>
            <a:off x="9029469" y="4462272"/>
            <a:ext cx="2659303" cy="502920"/>
          </a:xfrm>
          <a:prstGeom prst="roundRect">
            <a:avLst>
              <a:gd name="adj" fmla="val 20000"/>
            </a:avLst>
          </a:prstGeom>
          <a:solidFill>
            <a:srgbClr val="E07A1F"/>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Yakın Çağ</a:t>
            </a:r>
          </a:p>
        </p:txBody>
      </p:sp>
      <p:cxnSp>
        <p:nvCxnSpPr>
          <p:cNvPr id="51" name="Connector 50"/>
          <p:cNvCxnSpPr/>
          <p:nvPr/>
        </p:nvCxnSpPr>
        <p:spPr>
          <a:xfrm>
            <a:off x="9212349" y="5330952"/>
            <a:ext cx="2293543" cy="0"/>
          </a:xfrm>
          <a:prstGeom prst="line">
            <a:avLst/>
          </a:prstGeom>
          <a:ln w="12700">
            <a:solidFill>
              <a:srgbClr val="D9D9D9"/>
            </a:solidFill>
            <a:prstDash val="dash"/>
          </a:ln>
        </p:spPr>
      </p:cxnSp>
      <p:cxnSp>
        <p:nvCxnSpPr>
          <p:cNvPr id="52" name="Connector 51"/>
          <p:cNvCxnSpPr/>
          <p:nvPr/>
        </p:nvCxnSpPr>
        <p:spPr>
          <a:xfrm>
            <a:off x="9212349" y="5788152"/>
            <a:ext cx="2293543" cy="0"/>
          </a:xfrm>
          <a:prstGeom prst="line">
            <a:avLst/>
          </a:prstGeom>
          <a:ln w="12700">
            <a:solidFill>
              <a:srgbClr val="D9D9D9"/>
            </a:solidFill>
            <a:prstDash val="dash"/>
          </a:ln>
        </p:spPr>
      </p:cxnSp>
      <p:sp>
        <p:nvSpPr>
          <p:cNvPr id="53" name="TextBox 5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54" name="Rounded Rectangle 5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24-25</a:t>
            </a:r>
          </a:p>
        </p:txBody>
      </p:sp>
      <p:sp>
        <p:nvSpPr>
          <p:cNvPr id="55" name="TextBox 5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93 / 129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çağda? —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2659303" cy="50749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2659303" cy="548640"/>
          </a:xfrm>
          <a:prstGeom prst="roundRect">
            <a:avLst>
              <a:gd name="adj" fmla="val 20000"/>
            </a:avLst>
          </a:prstGeom>
          <a:solidFill>
            <a:srgbClr val="7B4FA0"/>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Eski Çağ</a:t>
            </a:r>
          </a:p>
        </p:txBody>
      </p:sp>
      <p:sp>
        <p:nvSpPr>
          <p:cNvPr id="8" name="Rounded Rectangle 7"/>
          <p:cNvSpPr/>
          <p:nvPr/>
        </p:nvSpPr>
        <p:spPr>
          <a:xfrm>
            <a:off x="594360" y="1874520"/>
            <a:ext cx="2476423" cy="658368"/>
          </a:xfrm>
          <a:prstGeom prst="roundRect">
            <a:avLst>
              <a:gd name="adj" fmla="val 15000"/>
            </a:avLst>
          </a:prstGeom>
          <a:solidFill>
            <a:srgbClr val="FFFFFF"/>
          </a:solidFill>
          <a:ln w="15875">
            <a:solidFill>
              <a:srgbClr val="7B4FA0"/>
            </a:solidFill>
          </a:ln>
          <a:effectLst/>
        </p:spPr>
        <p:txBody>
          <a:bodyPr rtlCol="0" anchor="ctr"/>
          <a:lstStyle/>
          <a:p/>
        </p:txBody>
      </p:sp>
      <p:sp>
        <p:nvSpPr>
          <p:cNvPr id="9" name="Oval 8"/>
          <p:cNvSpPr/>
          <p:nvPr/>
        </p:nvSpPr>
        <p:spPr>
          <a:xfrm>
            <a:off x="658368" y="2011680"/>
            <a:ext cx="384048" cy="384048"/>
          </a:xfrm>
          <a:prstGeom prst="ellipse">
            <a:avLst/>
          </a:prstGeom>
          <a:solidFill>
            <a:srgbClr val="7B4FA0"/>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7</a:t>
            </a:r>
          </a:p>
        </p:txBody>
      </p:sp>
      <p:sp>
        <p:nvSpPr>
          <p:cNvPr id="10" name="TextBox 9"/>
          <p:cNvSpPr txBox="1"/>
          <p:nvPr/>
        </p:nvSpPr>
        <p:spPr>
          <a:xfrm>
            <a:off x="1097280" y="1874520"/>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Eratosthenes</a:t>
            </a:r>
          </a:p>
          <a:p>
            <a:pPr algn="l">
              <a:spcBef>
                <a:spcPts val="0"/>
              </a:spcBef>
              <a:spcAft>
                <a:spcPts val="0"/>
              </a:spcAft>
            </a:pPr>
            <a:r>
              <a:rPr lang="tr-TR" sz="1400" b="0" i="0">
                <a:solidFill>
                  <a:srgbClr val="767676"/>
                </a:solidFill>
                <a:latin typeface="Calibri"/>
              </a:rPr>
              <a:t>“coğrafya” kavramı</a:t>
            </a:r>
          </a:p>
        </p:txBody>
      </p:sp>
      <p:sp>
        <p:nvSpPr>
          <p:cNvPr id="11" name="Rounded Rectangle 10"/>
          <p:cNvSpPr/>
          <p:nvPr/>
        </p:nvSpPr>
        <p:spPr>
          <a:xfrm>
            <a:off x="594360" y="2596896"/>
            <a:ext cx="2476423" cy="658368"/>
          </a:xfrm>
          <a:prstGeom prst="roundRect">
            <a:avLst>
              <a:gd name="adj" fmla="val 15000"/>
            </a:avLst>
          </a:prstGeom>
          <a:solidFill>
            <a:srgbClr val="FFFFFF"/>
          </a:solidFill>
          <a:ln w="15875">
            <a:solidFill>
              <a:srgbClr val="7B4FA0"/>
            </a:solidFill>
          </a:ln>
          <a:effectLst/>
        </p:spPr>
        <p:txBody>
          <a:bodyPr rtlCol="0" anchor="ctr"/>
          <a:lstStyle/>
          <a:p/>
        </p:txBody>
      </p:sp>
      <p:sp>
        <p:nvSpPr>
          <p:cNvPr id="12" name="Oval 11"/>
          <p:cNvSpPr/>
          <p:nvPr/>
        </p:nvSpPr>
        <p:spPr>
          <a:xfrm>
            <a:off x="658368" y="2734056"/>
            <a:ext cx="384048" cy="384048"/>
          </a:xfrm>
          <a:prstGeom prst="ellipse">
            <a:avLst/>
          </a:prstGeom>
          <a:solidFill>
            <a:srgbClr val="7B4FA0"/>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a:t>
            </a:r>
          </a:p>
        </p:txBody>
      </p:sp>
      <p:sp>
        <p:nvSpPr>
          <p:cNvPr id="13" name="TextBox 12"/>
          <p:cNvSpPr txBox="1"/>
          <p:nvPr/>
        </p:nvSpPr>
        <p:spPr>
          <a:xfrm>
            <a:off x="1097280" y="2596896"/>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Amasyalı Strabon</a:t>
            </a:r>
          </a:p>
          <a:p>
            <a:pPr algn="l">
              <a:spcBef>
                <a:spcPts val="0"/>
              </a:spcBef>
              <a:spcAft>
                <a:spcPts val="0"/>
              </a:spcAft>
            </a:pPr>
            <a:r>
              <a:rPr lang="tr-TR" sz="1400" b="0" i="0">
                <a:solidFill>
                  <a:srgbClr val="767676"/>
                </a:solidFill>
                <a:latin typeface="Calibri"/>
              </a:rPr>
              <a:t>17 kitaplık Geographika</a:t>
            </a:r>
          </a:p>
        </p:txBody>
      </p:sp>
      <p:sp>
        <p:nvSpPr>
          <p:cNvPr id="14" name="Rounded Rectangle 13"/>
          <p:cNvSpPr/>
          <p:nvPr/>
        </p:nvSpPr>
        <p:spPr>
          <a:xfrm>
            <a:off x="594360" y="3319272"/>
            <a:ext cx="2476423" cy="658368"/>
          </a:xfrm>
          <a:prstGeom prst="roundRect">
            <a:avLst>
              <a:gd name="adj" fmla="val 15000"/>
            </a:avLst>
          </a:prstGeom>
          <a:solidFill>
            <a:srgbClr val="FFFFFF"/>
          </a:solidFill>
          <a:ln w="15875">
            <a:solidFill>
              <a:srgbClr val="7B4FA0"/>
            </a:solidFill>
          </a:ln>
          <a:effectLst/>
        </p:spPr>
        <p:txBody>
          <a:bodyPr rtlCol="0" anchor="ctr"/>
          <a:lstStyle/>
          <a:p/>
        </p:txBody>
      </p:sp>
      <p:sp>
        <p:nvSpPr>
          <p:cNvPr id="15" name="Oval 14"/>
          <p:cNvSpPr/>
          <p:nvPr/>
        </p:nvSpPr>
        <p:spPr>
          <a:xfrm>
            <a:off x="658368" y="3456432"/>
            <a:ext cx="384048" cy="384048"/>
          </a:xfrm>
          <a:prstGeom prst="ellipse">
            <a:avLst/>
          </a:prstGeom>
          <a:solidFill>
            <a:srgbClr val="7B4FA0"/>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12</a:t>
            </a:r>
          </a:p>
        </p:txBody>
      </p:sp>
      <p:sp>
        <p:nvSpPr>
          <p:cNvPr id="16" name="TextBox 15"/>
          <p:cNvSpPr txBox="1"/>
          <p:nvPr/>
        </p:nvSpPr>
        <p:spPr>
          <a:xfrm>
            <a:off x="1097280" y="3319272"/>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400" b="1" i="0">
                <a:solidFill>
                  <a:srgbClr val="262626"/>
                </a:solidFill>
                <a:latin typeface="Calibri"/>
              </a:rPr>
              <a:t>İskenderiyeli Batlamyus</a:t>
            </a:r>
          </a:p>
          <a:p>
            <a:pPr algn="l">
              <a:spcBef>
                <a:spcPts val="0"/>
              </a:spcBef>
              <a:spcAft>
                <a:spcPts val="0"/>
              </a:spcAft>
            </a:pPr>
            <a:r>
              <a:rPr lang="tr-TR" sz="1152" b="0" i="0">
                <a:solidFill>
                  <a:srgbClr val="767676"/>
                </a:solidFill>
                <a:latin typeface="Calibri"/>
              </a:rPr>
              <a:t>enlem-boylamlı harita</a:t>
            </a:r>
          </a:p>
        </p:txBody>
      </p:sp>
      <p:sp>
        <p:nvSpPr>
          <p:cNvPr id="17" name="Rounded Rectangle 16"/>
          <p:cNvSpPr/>
          <p:nvPr/>
        </p:nvSpPr>
        <p:spPr>
          <a:xfrm>
            <a:off x="3345103" y="1216152"/>
            <a:ext cx="2659303" cy="507492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3345103" y="1216152"/>
            <a:ext cx="2659303" cy="548640"/>
          </a:xfrm>
          <a:prstGeom prst="roundRect">
            <a:avLst>
              <a:gd name="adj" fmla="val 20000"/>
            </a:avLst>
          </a:prstGeom>
          <a:solidFill>
            <a:srgbClr val="1E9AA8"/>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Orta Çağ</a:t>
            </a:r>
          </a:p>
        </p:txBody>
      </p:sp>
      <p:sp>
        <p:nvSpPr>
          <p:cNvPr id="19" name="Rounded Rectangle 18"/>
          <p:cNvSpPr/>
          <p:nvPr/>
        </p:nvSpPr>
        <p:spPr>
          <a:xfrm>
            <a:off x="3436543" y="1874520"/>
            <a:ext cx="2476423" cy="658368"/>
          </a:xfrm>
          <a:prstGeom prst="roundRect">
            <a:avLst>
              <a:gd name="adj" fmla="val 15000"/>
            </a:avLst>
          </a:prstGeom>
          <a:solidFill>
            <a:srgbClr val="FFFFFF"/>
          </a:solidFill>
          <a:ln w="15875">
            <a:solidFill>
              <a:srgbClr val="1E9AA8"/>
            </a:solidFill>
          </a:ln>
          <a:effectLst/>
        </p:spPr>
        <p:txBody>
          <a:bodyPr rtlCol="0" anchor="ctr"/>
          <a:lstStyle/>
          <a:p/>
        </p:txBody>
      </p:sp>
      <p:sp>
        <p:nvSpPr>
          <p:cNvPr id="20" name="Oval 19"/>
          <p:cNvSpPr/>
          <p:nvPr/>
        </p:nvSpPr>
        <p:spPr>
          <a:xfrm>
            <a:off x="3500551" y="2011680"/>
            <a:ext cx="384048" cy="384048"/>
          </a:xfrm>
          <a:prstGeom prst="ellipse">
            <a:avLst/>
          </a:prstGeom>
          <a:solidFill>
            <a:srgbClr val="1E9AA8"/>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5</a:t>
            </a:r>
          </a:p>
        </p:txBody>
      </p:sp>
      <p:sp>
        <p:nvSpPr>
          <p:cNvPr id="21" name="TextBox 20"/>
          <p:cNvSpPr txBox="1"/>
          <p:nvPr/>
        </p:nvSpPr>
        <p:spPr>
          <a:xfrm>
            <a:off x="3939463" y="1874520"/>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Harizmi</a:t>
            </a:r>
          </a:p>
          <a:p>
            <a:pPr algn="l">
              <a:spcBef>
                <a:spcPts val="0"/>
              </a:spcBef>
              <a:spcAft>
                <a:spcPts val="0"/>
              </a:spcAft>
            </a:pPr>
            <a:r>
              <a:rPr lang="tr-TR" sz="1400" b="0" i="0">
                <a:solidFill>
                  <a:srgbClr val="767676"/>
                </a:solidFill>
                <a:latin typeface="Calibri"/>
              </a:rPr>
              <a:t>yerlerin koordinatları</a:t>
            </a:r>
          </a:p>
        </p:txBody>
      </p:sp>
      <p:sp>
        <p:nvSpPr>
          <p:cNvPr id="22" name="Rounded Rectangle 21"/>
          <p:cNvSpPr/>
          <p:nvPr/>
        </p:nvSpPr>
        <p:spPr>
          <a:xfrm>
            <a:off x="3436543" y="2596896"/>
            <a:ext cx="2476423" cy="658368"/>
          </a:xfrm>
          <a:prstGeom prst="roundRect">
            <a:avLst>
              <a:gd name="adj" fmla="val 15000"/>
            </a:avLst>
          </a:prstGeom>
          <a:solidFill>
            <a:srgbClr val="FFFFFF"/>
          </a:solidFill>
          <a:ln w="15875">
            <a:solidFill>
              <a:srgbClr val="1E9AA8"/>
            </a:solidFill>
          </a:ln>
          <a:effectLst/>
        </p:spPr>
        <p:txBody>
          <a:bodyPr rtlCol="0" anchor="ctr"/>
          <a:lstStyle/>
          <a:p/>
        </p:txBody>
      </p:sp>
      <p:sp>
        <p:nvSpPr>
          <p:cNvPr id="23" name="Oval 22"/>
          <p:cNvSpPr/>
          <p:nvPr/>
        </p:nvSpPr>
        <p:spPr>
          <a:xfrm>
            <a:off x="3500551" y="2734056"/>
            <a:ext cx="384048" cy="384048"/>
          </a:xfrm>
          <a:prstGeom prst="ellipse">
            <a:avLst/>
          </a:prstGeom>
          <a:solidFill>
            <a:srgbClr val="1E9AA8"/>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6</a:t>
            </a:r>
          </a:p>
        </p:txBody>
      </p:sp>
      <p:sp>
        <p:nvSpPr>
          <p:cNvPr id="24" name="TextBox 23"/>
          <p:cNvSpPr txBox="1"/>
          <p:nvPr/>
        </p:nvSpPr>
        <p:spPr>
          <a:xfrm>
            <a:off x="3939463" y="2596896"/>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Mesudi</a:t>
            </a:r>
          </a:p>
          <a:p>
            <a:pPr algn="l">
              <a:spcBef>
                <a:spcPts val="0"/>
              </a:spcBef>
              <a:spcAft>
                <a:spcPts val="0"/>
              </a:spcAft>
            </a:pPr>
            <a:r>
              <a:rPr lang="tr-TR" sz="1400" b="0" i="0">
                <a:solidFill>
                  <a:srgbClr val="767676"/>
                </a:solidFill>
                <a:latin typeface="Calibri"/>
              </a:rPr>
              <a:t>seyyah ve tarihçi</a:t>
            </a:r>
          </a:p>
        </p:txBody>
      </p:sp>
      <p:sp>
        <p:nvSpPr>
          <p:cNvPr id="25" name="Rounded Rectangle 24"/>
          <p:cNvSpPr/>
          <p:nvPr/>
        </p:nvSpPr>
        <p:spPr>
          <a:xfrm>
            <a:off x="3436543" y="3319272"/>
            <a:ext cx="2476423" cy="658368"/>
          </a:xfrm>
          <a:prstGeom prst="roundRect">
            <a:avLst>
              <a:gd name="adj" fmla="val 15000"/>
            </a:avLst>
          </a:prstGeom>
          <a:solidFill>
            <a:srgbClr val="FFFFFF"/>
          </a:solidFill>
          <a:ln w="15875">
            <a:solidFill>
              <a:srgbClr val="1E9AA8"/>
            </a:solidFill>
          </a:ln>
          <a:effectLst/>
        </p:spPr>
        <p:txBody>
          <a:bodyPr rtlCol="0" anchor="ctr"/>
          <a:lstStyle/>
          <a:p/>
        </p:txBody>
      </p:sp>
      <p:sp>
        <p:nvSpPr>
          <p:cNvPr id="26" name="Oval 25"/>
          <p:cNvSpPr/>
          <p:nvPr/>
        </p:nvSpPr>
        <p:spPr>
          <a:xfrm>
            <a:off x="3500551" y="3456432"/>
            <a:ext cx="384048" cy="384048"/>
          </a:xfrm>
          <a:prstGeom prst="ellipse">
            <a:avLst/>
          </a:prstGeom>
          <a:solidFill>
            <a:srgbClr val="1E9AA8"/>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15</a:t>
            </a:r>
          </a:p>
        </p:txBody>
      </p:sp>
      <p:sp>
        <p:nvSpPr>
          <p:cNvPr id="27" name="TextBox 26"/>
          <p:cNvSpPr txBox="1"/>
          <p:nvPr/>
        </p:nvSpPr>
        <p:spPr>
          <a:xfrm>
            <a:off x="3939463" y="3319272"/>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Biruni</a:t>
            </a:r>
          </a:p>
          <a:p>
            <a:pPr algn="l">
              <a:spcBef>
                <a:spcPts val="0"/>
              </a:spcBef>
              <a:spcAft>
                <a:spcPts val="0"/>
              </a:spcAft>
            </a:pPr>
            <a:r>
              <a:rPr lang="tr-TR" sz="1400" b="0" i="0">
                <a:solidFill>
                  <a:srgbClr val="767676"/>
                </a:solidFill>
                <a:latin typeface="Calibri"/>
              </a:rPr>
              <a:t>Dünya'nın yarıçapı</a:t>
            </a:r>
          </a:p>
        </p:txBody>
      </p:sp>
      <p:sp>
        <p:nvSpPr>
          <p:cNvPr id="28" name="Rounded Rectangle 27"/>
          <p:cNvSpPr/>
          <p:nvPr/>
        </p:nvSpPr>
        <p:spPr>
          <a:xfrm>
            <a:off x="3436543" y="4041648"/>
            <a:ext cx="2476423" cy="658368"/>
          </a:xfrm>
          <a:prstGeom prst="roundRect">
            <a:avLst>
              <a:gd name="adj" fmla="val 15000"/>
            </a:avLst>
          </a:prstGeom>
          <a:solidFill>
            <a:srgbClr val="FFFFFF"/>
          </a:solidFill>
          <a:ln w="15875">
            <a:solidFill>
              <a:srgbClr val="1E9AA8"/>
            </a:solidFill>
          </a:ln>
          <a:effectLst/>
        </p:spPr>
        <p:txBody>
          <a:bodyPr rtlCol="0" anchor="ctr"/>
          <a:lstStyle/>
          <a:p/>
        </p:txBody>
      </p:sp>
      <p:sp>
        <p:nvSpPr>
          <p:cNvPr id="29" name="Oval 28"/>
          <p:cNvSpPr/>
          <p:nvPr/>
        </p:nvSpPr>
        <p:spPr>
          <a:xfrm>
            <a:off x="3500551" y="4178808"/>
            <a:ext cx="384048" cy="384048"/>
          </a:xfrm>
          <a:prstGeom prst="ellipse">
            <a:avLst/>
          </a:prstGeom>
          <a:solidFill>
            <a:srgbClr val="1E9AA8"/>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11</a:t>
            </a:r>
          </a:p>
        </p:txBody>
      </p:sp>
      <p:sp>
        <p:nvSpPr>
          <p:cNvPr id="30" name="TextBox 29"/>
          <p:cNvSpPr txBox="1"/>
          <p:nvPr/>
        </p:nvSpPr>
        <p:spPr>
          <a:xfrm>
            <a:off x="3939463" y="4041648"/>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Muhammed İdrisi</a:t>
            </a:r>
          </a:p>
          <a:p>
            <a:pPr algn="l">
              <a:spcBef>
                <a:spcPts val="0"/>
              </a:spcBef>
              <a:spcAft>
                <a:spcPts val="0"/>
              </a:spcAft>
            </a:pPr>
            <a:r>
              <a:rPr lang="tr-TR" sz="1400" b="0" i="0">
                <a:solidFill>
                  <a:srgbClr val="767676"/>
                </a:solidFill>
                <a:latin typeface="Calibri"/>
              </a:rPr>
              <a:t>Kitâbü Rücâr</a:t>
            </a:r>
          </a:p>
        </p:txBody>
      </p:sp>
      <p:sp>
        <p:nvSpPr>
          <p:cNvPr id="31" name="Rounded Rectangle 30"/>
          <p:cNvSpPr/>
          <p:nvPr/>
        </p:nvSpPr>
        <p:spPr>
          <a:xfrm>
            <a:off x="3436543" y="4764024"/>
            <a:ext cx="2476423" cy="658368"/>
          </a:xfrm>
          <a:prstGeom prst="roundRect">
            <a:avLst>
              <a:gd name="adj" fmla="val 15000"/>
            </a:avLst>
          </a:prstGeom>
          <a:solidFill>
            <a:srgbClr val="FFFFFF"/>
          </a:solidFill>
          <a:ln w="15875">
            <a:solidFill>
              <a:srgbClr val="1E9AA8"/>
            </a:solidFill>
          </a:ln>
          <a:effectLst/>
        </p:spPr>
        <p:txBody>
          <a:bodyPr rtlCol="0" anchor="ctr"/>
          <a:lstStyle/>
          <a:p/>
        </p:txBody>
      </p:sp>
      <p:sp>
        <p:nvSpPr>
          <p:cNvPr id="32" name="Oval 31"/>
          <p:cNvSpPr/>
          <p:nvPr/>
        </p:nvSpPr>
        <p:spPr>
          <a:xfrm>
            <a:off x="3500551" y="4901184"/>
            <a:ext cx="384048" cy="384048"/>
          </a:xfrm>
          <a:prstGeom prst="ellipse">
            <a:avLst/>
          </a:prstGeom>
          <a:solidFill>
            <a:srgbClr val="1E9AA8"/>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2</a:t>
            </a:r>
          </a:p>
        </p:txBody>
      </p:sp>
      <p:sp>
        <p:nvSpPr>
          <p:cNvPr id="33" name="TextBox 32"/>
          <p:cNvSpPr txBox="1"/>
          <p:nvPr/>
        </p:nvSpPr>
        <p:spPr>
          <a:xfrm>
            <a:off x="3939463" y="4764024"/>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İbni Battuta</a:t>
            </a:r>
          </a:p>
          <a:p>
            <a:pPr algn="l">
              <a:spcBef>
                <a:spcPts val="0"/>
              </a:spcBef>
              <a:spcAft>
                <a:spcPts val="0"/>
              </a:spcAft>
            </a:pPr>
            <a:r>
              <a:rPr lang="tr-TR" sz="1400" b="0" i="0">
                <a:solidFill>
                  <a:srgbClr val="767676"/>
                </a:solidFill>
                <a:latin typeface="Calibri"/>
              </a:rPr>
              <a:t>seyyah, Seyahatname</a:t>
            </a:r>
          </a:p>
        </p:txBody>
      </p:sp>
      <p:sp>
        <p:nvSpPr>
          <p:cNvPr id="34" name="Rounded Rectangle 33"/>
          <p:cNvSpPr/>
          <p:nvPr/>
        </p:nvSpPr>
        <p:spPr>
          <a:xfrm>
            <a:off x="3436543" y="5486400"/>
            <a:ext cx="2476423" cy="658368"/>
          </a:xfrm>
          <a:prstGeom prst="roundRect">
            <a:avLst>
              <a:gd name="adj" fmla="val 15000"/>
            </a:avLst>
          </a:prstGeom>
          <a:solidFill>
            <a:srgbClr val="FFFFFF"/>
          </a:solidFill>
          <a:ln w="15875">
            <a:solidFill>
              <a:srgbClr val="1E9AA8"/>
            </a:solidFill>
          </a:ln>
          <a:effectLst/>
        </p:spPr>
        <p:txBody>
          <a:bodyPr rtlCol="0" anchor="ctr"/>
          <a:lstStyle/>
          <a:p/>
        </p:txBody>
      </p:sp>
      <p:sp>
        <p:nvSpPr>
          <p:cNvPr id="35" name="Oval 34"/>
          <p:cNvSpPr/>
          <p:nvPr/>
        </p:nvSpPr>
        <p:spPr>
          <a:xfrm>
            <a:off x="3500551" y="5623560"/>
            <a:ext cx="384048" cy="384048"/>
          </a:xfrm>
          <a:prstGeom prst="ellipse">
            <a:avLst/>
          </a:prstGeom>
          <a:solidFill>
            <a:srgbClr val="1E9AA8"/>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14</a:t>
            </a:r>
          </a:p>
        </p:txBody>
      </p:sp>
      <p:sp>
        <p:nvSpPr>
          <p:cNvPr id="36" name="TextBox 35"/>
          <p:cNvSpPr txBox="1"/>
          <p:nvPr/>
        </p:nvSpPr>
        <p:spPr>
          <a:xfrm>
            <a:off x="3939463" y="5486400"/>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İbni Haldun</a:t>
            </a:r>
          </a:p>
          <a:p>
            <a:pPr algn="l">
              <a:spcBef>
                <a:spcPts val="0"/>
              </a:spcBef>
              <a:spcAft>
                <a:spcPts val="0"/>
              </a:spcAft>
            </a:pPr>
            <a:r>
              <a:rPr lang="tr-TR" sz="1400" b="0" i="0">
                <a:solidFill>
                  <a:srgbClr val="767676"/>
                </a:solidFill>
                <a:latin typeface="Calibri"/>
              </a:rPr>
              <a:t>Mukaddime</a:t>
            </a:r>
          </a:p>
        </p:txBody>
      </p:sp>
      <p:sp>
        <p:nvSpPr>
          <p:cNvPr id="37" name="Rounded Rectangle 36"/>
          <p:cNvSpPr/>
          <p:nvPr/>
        </p:nvSpPr>
        <p:spPr>
          <a:xfrm>
            <a:off x="6187286" y="1216152"/>
            <a:ext cx="2659303" cy="5074920"/>
          </a:xfrm>
          <a:prstGeom prst="roundRect">
            <a:avLst>
              <a:gd name="adj" fmla="val 5000"/>
            </a:avLst>
          </a:prstGeom>
          <a:solidFill>
            <a:srgbClr val="F0F0F0"/>
          </a:solidFill>
          <a:ln>
            <a:noFill/>
          </a:ln>
          <a:effectLst/>
        </p:spPr>
        <p:txBody>
          <a:bodyPr rtlCol="0" anchor="ctr"/>
          <a:lstStyle/>
          <a:p/>
        </p:txBody>
      </p:sp>
      <p:sp>
        <p:nvSpPr>
          <p:cNvPr id="38" name="Rounded Rectangle 37"/>
          <p:cNvSpPr/>
          <p:nvPr/>
        </p:nvSpPr>
        <p:spPr>
          <a:xfrm>
            <a:off x="6187286" y="1216152"/>
            <a:ext cx="2659303" cy="548640"/>
          </a:xfrm>
          <a:prstGeom prst="roundRect">
            <a:avLst>
              <a:gd name="adj" fmla="val 20000"/>
            </a:avLst>
          </a:prstGeom>
          <a:solidFill>
            <a:srgbClr val="5C9E3A"/>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Yeni Çağ</a:t>
            </a:r>
          </a:p>
        </p:txBody>
      </p:sp>
      <p:sp>
        <p:nvSpPr>
          <p:cNvPr id="39" name="Rounded Rectangle 38"/>
          <p:cNvSpPr/>
          <p:nvPr/>
        </p:nvSpPr>
        <p:spPr>
          <a:xfrm>
            <a:off x="6278726" y="1874520"/>
            <a:ext cx="2476423" cy="658368"/>
          </a:xfrm>
          <a:prstGeom prst="roundRect">
            <a:avLst>
              <a:gd name="adj" fmla="val 15000"/>
            </a:avLst>
          </a:prstGeom>
          <a:solidFill>
            <a:srgbClr val="FFFFFF"/>
          </a:solidFill>
          <a:ln w="15875">
            <a:solidFill>
              <a:srgbClr val="5C9E3A"/>
            </a:solidFill>
          </a:ln>
          <a:effectLst/>
        </p:spPr>
        <p:txBody>
          <a:bodyPr rtlCol="0" anchor="ctr"/>
          <a:lstStyle/>
          <a:p/>
        </p:txBody>
      </p:sp>
      <p:sp>
        <p:nvSpPr>
          <p:cNvPr id="40" name="Oval 39"/>
          <p:cNvSpPr/>
          <p:nvPr/>
        </p:nvSpPr>
        <p:spPr>
          <a:xfrm>
            <a:off x="6342734" y="2011680"/>
            <a:ext cx="384048" cy="384048"/>
          </a:xfrm>
          <a:prstGeom prst="ellipse">
            <a:avLst/>
          </a:prstGeom>
          <a:solidFill>
            <a:srgbClr val="5C9E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9</a:t>
            </a:r>
          </a:p>
        </p:txBody>
      </p:sp>
      <p:sp>
        <p:nvSpPr>
          <p:cNvPr id="41" name="TextBox 40"/>
          <p:cNvSpPr txBox="1"/>
          <p:nvPr/>
        </p:nvSpPr>
        <p:spPr>
          <a:xfrm>
            <a:off x="6781646" y="1874520"/>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Kristof Kolomb</a:t>
            </a:r>
          </a:p>
          <a:p>
            <a:pPr algn="l">
              <a:spcBef>
                <a:spcPts val="0"/>
              </a:spcBef>
              <a:spcAft>
                <a:spcPts val="0"/>
              </a:spcAft>
            </a:pPr>
            <a:r>
              <a:rPr lang="tr-TR" sz="1400" b="0" i="0">
                <a:solidFill>
                  <a:srgbClr val="767676"/>
                </a:solidFill>
                <a:latin typeface="Calibri"/>
              </a:rPr>
              <a:t>1492, Amerika</a:t>
            </a:r>
          </a:p>
        </p:txBody>
      </p:sp>
      <p:sp>
        <p:nvSpPr>
          <p:cNvPr id="42" name="Rounded Rectangle 41"/>
          <p:cNvSpPr/>
          <p:nvPr/>
        </p:nvSpPr>
        <p:spPr>
          <a:xfrm>
            <a:off x="6278726" y="2596896"/>
            <a:ext cx="2476423" cy="658368"/>
          </a:xfrm>
          <a:prstGeom prst="roundRect">
            <a:avLst>
              <a:gd name="adj" fmla="val 15000"/>
            </a:avLst>
          </a:prstGeom>
          <a:solidFill>
            <a:srgbClr val="FFFFFF"/>
          </a:solidFill>
          <a:ln w="15875">
            <a:solidFill>
              <a:srgbClr val="5C9E3A"/>
            </a:solidFill>
          </a:ln>
          <a:effectLst/>
        </p:spPr>
        <p:txBody>
          <a:bodyPr rtlCol="0" anchor="ctr"/>
          <a:lstStyle/>
          <a:p/>
        </p:txBody>
      </p:sp>
      <p:sp>
        <p:nvSpPr>
          <p:cNvPr id="43" name="Oval 42"/>
          <p:cNvSpPr/>
          <p:nvPr/>
        </p:nvSpPr>
        <p:spPr>
          <a:xfrm>
            <a:off x="6342734" y="2734056"/>
            <a:ext cx="384048" cy="384048"/>
          </a:xfrm>
          <a:prstGeom prst="ellipse">
            <a:avLst/>
          </a:prstGeom>
          <a:solidFill>
            <a:srgbClr val="5C9E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4</a:t>
            </a:r>
          </a:p>
        </p:txBody>
      </p:sp>
      <p:sp>
        <p:nvSpPr>
          <p:cNvPr id="44" name="TextBox 43"/>
          <p:cNvSpPr txBox="1"/>
          <p:nvPr/>
        </p:nvSpPr>
        <p:spPr>
          <a:xfrm>
            <a:off x="6781646" y="2596896"/>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Piri Reis</a:t>
            </a:r>
          </a:p>
          <a:p>
            <a:pPr algn="l">
              <a:spcBef>
                <a:spcPts val="0"/>
              </a:spcBef>
              <a:spcAft>
                <a:spcPts val="0"/>
              </a:spcAft>
            </a:pPr>
            <a:r>
              <a:rPr lang="tr-TR" sz="1400" b="0" i="0">
                <a:solidFill>
                  <a:srgbClr val="767676"/>
                </a:solidFill>
                <a:latin typeface="Calibri"/>
              </a:rPr>
              <a:t>Kitab-ı Bahriye</a:t>
            </a:r>
          </a:p>
        </p:txBody>
      </p:sp>
      <p:sp>
        <p:nvSpPr>
          <p:cNvPr id="45" name="Rounded Rectangle 44"/>
          <p:cNvSpPr/>
          <p:nvPr/>
        </p:nvSpPr>
        <p:spPr>
          <a:xfrm>
            <a:off x="6278726" y="3319272"/>
            <a:ext cx="2476423" cy="658368"/>
          </a:xfrm>
          <a:prstGeom prst="roundRect">
            <a:avLst>
              <a:gd name="adj" fmla="val 15000"/>
            </a:avLst>
          </a:prstGeom>
          <a:solidFill>
            <a:srgbClr val="FFFFFF"/>
          </a:solidFill>
          <a:ln w="15875">
            <a:solidFill>
              <a:srgbClr val="5C9E3A"/>
            </a:solidFill>
          </a:ln>
          <a:effectLst/>
        </p:spPr>
        <p:txBody>
          <a:bodyPr rtlCol="0" anchor="ctr"/>
          <a:lstStyle/>
          <a:p/>
        </p:txBody>
      </p:sp>
      <p:sp>
        <p:nvSpPr>
          <p:cNvPr id="46" name="Oval 45"/>
          <p:cNvSpPr/>
          <p:nvPr/>
        </p:nvSpPr>
        <p:spPr>
          <a:xfrm>
            <a:off x="6342734" y="3456432"/>
            <a:ext cx="384048" cy="384048"/>
          </a:xfrm>
          <a:prstGeom prst="ellipse">
            <a:avLst/>
          </a:prstGeom>
          <a:solidFill>
            <a:srgbClr val="5C9E3A"/>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10</a:t>
            </a:r>
          </a:p>
        </p:txBody>
      </p:sp>
      <p:sp>
        <p:nvSpPr>
          <p:cNvPr id="47" name="TextBox 46"/>
          <p:cNvSpPr txBox="1"/>
          <p:nvPr/>
        </p:nvSpPr>
        <p:spPr>
          <a:xfrm>
            <a:off x="6781646" y="3319272"/>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Magellan</a:t>
            </a:r>
          </a:p>
          <a:p>
            <a:pPr algn="l">
              <a:spcBef>
                <a:spcPts val="0"/>
              </a:spcBef>
              <a:spcAft>
                <a:spcPts val="0"/>
              </a:spcAft>
            </a:pPr>
            <a:r>
              <a:rPr lang="tr-TR" sz="1400" b="0" i="0">
                <a:solidFill>
                  <a:srgbClr val="767676"/>
                </a:solidFill>
                <a:latin typeface="Calibri"/>
              </a:rPr>
              <a:t>ilk dünya turu seferi</a:t>
            </a:r>
          </a:p>
        </p:txBody>
      </p:sp>
      <p:sp>
        <p:nvSpPr>
          <p:cNvPr id="48" name="Rounded Rectangle 47"/>
          <p:cNvSpPr/>
          <p:nvPr/>
        </p:nvSpPr>
        <p:spPr>
          <a:xfrm>
            <a:off x="9029469" y="1216152"/>
            <a:ext cx="2659303" cy="5074920"/>
          </a:xfrm>
          <a:prstGeom prst="roundRect">
            <a:avLst>
              <a:gd name="adj" fmla="val 5000"/>
            </a:avLst>
          </a:prstGeom>
          <a:solidFill>
            <a:srgbClr val="F0F0F0"/>
          </a:solidFill>
          <a:ln>
            <a:noFill/>
          </a:ln>
          <a:effectLst/>
        </p:spPr>
        <p:txBody>
          <a:bodyPr rtlCol="0" anchor="ctr"/>
          <a:lstStyle/>
          <a:p/>
        </p:txBody>
      </p:sp>
      <p:sp>
        <p:nvSpPr>
          <p:cNvPr id="49" name="Rounded Rectangle 48"/>
          <p:cNvSpPr/>
          <p:nvPr/>
        </p:nvSpPr>
        <p:spPr>
          <a:xfrm>
            <a:off x="9029469" y="1216152"/>
            <a:ext cx="2659303" cy="548640"/>
          </a:xfrm>
          <a:prstGeom prst="roundRect">
            <a:avLst>
              <a:gd name="adj" fmla="val 20000"/>
            </a:avLst>
          </a:prstGeom>
          <a:solidFill>
            <a:srgbClr val="E07A1F"/>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Yakın Çağ</a:t>
            </a:r>
          </a:p>
        </p:txBody>
      </p:sp>
      <p:sp>
        <p:nvSpPr>
          <p:cNvPr id="50" name="Rounded Rectangle 49"/>
          <p:cNvSpPr/>
          <p:nvPr/>
        </p:nvSpPr>
        <p:spPr>
          <a:xfrm>
            <a:off x="9120909" y="1874520"/>
            <a:ext cx="2476423" cy="658368"/>
          </a:xfrm>
          <a:prstGeom prst="roundRect">
            <a:avLst>
              <a:gd name="adj" fmla="val 15000"/>
            </a:avLst>
          </a:prstGeom>
          <a:solidFill>
            <a:srgbClr val="FFFFFF"/>
          </a:solidFill>
          <a:ln w="15875">
            <a:solidFill>
              <a:srgbClr val="E07A1F"/>
            </a:solidFill>
          </a:ln>
          <a:effectLst/>
        </p:spPr>
        <p:txBody>
          <a:bodyPr rtlCol="0" anchor="ctr"/>
          <a:lstStyle/>
          <a:p/>
        </p:txBody>
      </p:sp>
      <p:sp>
        <p:nvSpPr>
          <p:cNvPr id="51" name="Oval 50"/>
          <p:cNvSpPr/>
          <p:nvPr/>
        </p:nvSpPr>
        <p:spPr>
          <a:xfrm>
            <a:off x="9184917" y="2011680"/>
            <a:ext cx="384048" cy="384048"/>
          </a:xfrm>
          <a:prstGeom prst="ellipse">
            <a:avLst/>
          </a:prstGeom>
          <a:solidFill>
            <a:srgbClr val="E07A1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13</a:t>
            </a:r>
          </a:p>
        </p:txBody>
      </p:sp>
      <p:sp>
        <p:nvSpPr>
          <p:cNvPr id="52" name="TextBox 51"/>
          <p:cNvSpPr txBox="1"/>
          <p:nvPr/>
        </p:nvSpPr>
        <p:spPr>
          <a:xfrm>
            <a:off x="9623829" y="1874520"/>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Von Humboldt</a:t>
            </a:r>
          </a:p>
          <a:p>
            <a:pPr algn="l">
              <a:spcBef>
                <a:spcPts val="0"/>
              </a:spcBef>
              <a:spcAft>
                <a:spcPts val="0"/>
              </a:spcAft>
            </a:pPr>
            <a:r>
              <a:rPr lang="tr-TR" sz="1400" b="0" i="0">
                <a:solidFill>
                  <a:srgbClr val="767676"/>
                </a:solidFill>
                <a:latin typeface="Calibri"/>
              </a:rPr>
              <a:t>Kosmos, fiziki coğrafya</a:t>
            </a:r>
          </a:p>
        </p:txBody>
      </p:sp>
      <p:sp>
        <p:nvSpPr>
          <p:cNvPr id="53" name="Rounded Rectangle 52"/>
          <p:cNvSpPr/>
          <p:nvPr/>
        </p:nvSpPr>
        <p:spPr>
          <a:xfrm>
            <a:off x="9120909" y="2596896"/>
            <a:ext cx="2476423" cy="658368"/>
          </a:xfrm>
          <a:prstGeom prst="roundRect">
            <a:avLst>
              <a:gd name="adj" fmla="val 15000"/>
            </a:avLst>
          </a:prstGeom>
          <a:solidFill>
            <a:srgbClr val="FFFFFF"/>
          </a:solidFill>
          <a:ln w="15875">
            <a:solidFill>
              <a:srgbClr val="E07A1F"/>
            </a:solidFill>
          </a:ln>
          <a:effectLst/>
        </p:spPr>
        <p:txBody>
          <a:bodyPr rtlCol="0" anchor="ctr"/>
          <a:lstStyle/>
          <a:p/>
        </p:txBody>
      </p:sp>
      <p:sp>
        <p:nvSpPr>
          <p:cNvPr id="54" name="Oval 53"/>
          <p:cNvSpPr/>
          <p:nvPr/>
        </p:nvSpPr>
        <p:spPr>
          <a:xfrm>
            <a:off x="9184917" y="2734056"/>
            <a:ext cx="384048" cy="384048"/>
          </a:xfrm>
          <a:prstGeom prst="ellipse">
            <a:avLst/>
          </a:prstGeom>
          <a:solidFill>
            <a:srgbClr val="E07A1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3</a:t>
            </a:r>
          </a:p>
        </p:txBody>
      </p:sp>
      <p:sp>
        <p:nvSpPr>
          <p:cNvPr id="55" name="TextBox 54"/>
          <p:cNvSpPr txBox="1"/>
          <p:nvPr/>
        </p:nvSpPr>
        <p:spPr>
          <a:xfrm>
            <a:off x="9623829" y="2596896"/>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Carl Ritter</a:t>
            </a:r>
          </a:p>
          <a:p>
            <a:pPr algn="l">
              <a:spcBef>
                <a:spcPts val="0"/>
              </a:spcBef>
              <a:spcAft>
                <a:spcPts val="0"/>
              </a:spcAft>
            </a:pPr>
            <a:r>
              <a:rPr lang="tr-TR" sz="1400" b="0" i="0">
                <a:solidFill>
                  <a:srgbClr val="767676"/>
                </a:solidFill>
                <a:latin typeface="Calibri"/>
              </a:rPr>
              <a:t>beşerî coğrafya</a:t>
            </a:r>
          </a:p>
        </p:txBody>
      </p:sp>
      <p:sp>
        <p:nvSpPr>
          <p:cNvPr id="56" name="Rounded Rectangle 55"/>
          <p:cNvSpPr/>
          <p:nvPr/>
        </p:nvSpPr>
        <p:spPr>
          <a:xfrm>
            <a:off x="9120909" y="3319272"/>
            <a:ext cx="2476423" cy="658368"/>
          </a:xfrm>
          <a:prstGeom prst="roundRect">
            <a:avLst>
              <a:gd name="adj" fmla="val 15000"/>
            </a:avLst>
          </a:prstGeom>
          <a:solidFill>
            <a:srgbClr val="FFFFFF"/>
          </a:solidFill>
          <a:ln w="15875">
            <a:solidFill>
              <a:srgbClr val="E07A1F"/>
            </a:solidFill>
          </a:ln>
          <a:effectLst/>
        </p:spPr>
        <p:txBody>
          <a:bodyPr rtlCol="0" anchor="ctr"/>
          <a:lstStyle/>
          <a:p/>
        </p:txBody>
      </p:sp>
      <p:sp>
        <p:nvSpPr>
          <p:cNvPr id="57" name="Oval 56"/>
          <p:cNvSpPr/>
          <p:nvPr/>
        </p:nvSpPr>
        <p:spPr>
          <a:xfrm>
            <a:off x="9184917" y="3456432"/>
            <a:ext cx="384048" cy="384048"/>
          </a:xfrm>
          <a:prstGeom prst="ellipse">
            <a:avLst/>
          </a:prstGeom>
          <a:solidFill>
            <a:srgbClr val="E07A1F"/>
          </a:solidFill>
          <a:ln>
            <a:noFill/>
          </a:ln>
          <a:effectLst/>
        </p:spPr>
        <p:txBody>
          <a:bodyPr rtlCol="0" anchor="ctr" wrap="none" lIns="0" rIns="0" tIns="0" bIns="0">
            <a:noAutofit/>
          </a:bodyPr>
          <a:lstStyle/>
          <a:p>
            <a:pPr algn="ctr">
              <a:spcBef>
                <a:spcPts val="0"/>
              </a:spcBef>
              <a:spcAft>
                <a:spcPts val="0"/>
              </a:spcAft>
            </a:pPr>
            <a:r>
              <a:rPr lang="tr-TR" sz="1400" b="1" i="0">
                <a:solidFill>
                  <a:srgbClr val="FFFFFF"/>
                </a:solidFill>
                <a:latin typeface="Calibri"/>
              </a:rPr>
              <a:t>8</a:t>
            </a:r>
          </a:p>
        </p:txBody>
      </p:sp>
      <p:sp>
        <p:nvSpPr>
          <p:cNvPr id="58" name="TextBox 57"/>
          <p:cNvSpPr txBox="1"/>
          <p:nvPr/>
        </p:nvSpPr>
        <p:spPr>
          <a:xfrm>
            <a:off x="9623829" y="3319272"/>
            <a:ext cx="1927783" cy="658368"/>
          </a:xfrm>
          <a:prstGeom prst="rect">
            <a:avLst/>
          </a:prstGeom>
          <a:noFill/>
        </p:spPr>
        <p:txBody>
          <a:bodyPr wrap="square" anchor="ctr" lIns="73152" rIns="73152" tIns="18288" bIns="18288">
            <a:noAutofit/>
          </a:bodyPr>
          <a:lstStyle/>
          <a:p>
            <a:pPr algn="l">
              <a:spcBef>
                <a:spcPts val="0"/>
              </a:spcBef>
              <a:spcAft>
                <a:spcPts val="0"/>
              </a:spcAft>
            </a:pPr>
            <a:r>
              <a:rPr lang="tr-TR" sz="1700" b="1" i="0">
                <a:solidFill>
                  <a:srgbClr val="262626"/>
                </a:solidFill>
                <a:latin typeface="Calibri"/>
              </a:rPr>
              <a:t>Friedrich Ratzel</a:t>
            </a:r>
          </a:p>
          <a:p>
            <a:pPr algn="l">
              <a:spcBef>
                <a:spcPts val="0"/>
              </a:spcBef>
              <a:spcAft>
                <a:spcPts val="0"/>
              </a:spcAft>
            </a:pPr>
            <a:r>
              <a:rPr lang="tr-TR" sz="1400" b="0" i="0">
                <a:solidFill>
                  <a:srgbClr val="767676"/>
                </a:solidFill>
                <a:latin typeface="Calibri"/>
              </a:rPr>
              <a:t>Antropocoğrafya</a:t>
            </a:r>
          </a:p>
        </p:txBody>
      </p:sp>
      <p:sp>
        <p:nvSpPr>
          <p:cNvPr id="59" name="TextBox 5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60" name="Rounded Rectangle 5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24-25</a:t>
            </a:r>
          </a:p>
        </p:txBody>
      </p:sp>
      <p:sp>
        <p:nvSpPr>
          <p:cNvPr id="61" name="TextBox 6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94 / 129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“Coğrafya” kavramını ilk kez kullanan bilim insanı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Batlamyus</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Strabon</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Heredot</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Eratosthenes</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Aristoteles</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95 / 129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“Coğrafya” kavramını ilk kez kullanan bilim insanı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Batlamyus</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Strabon</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Heredot</a:t>
            </a:r>
          </a:p>
        </p:txBody>
      </p:sp>
      <p:sp>
        <p:nvSpPr>
          <p:cNvPr id="16" name="Rounded Rectangle 15"/>
          <p:cNvSpPr/>
          <p:nvPr/>
        </p:nvSpPr>
        <p:spPr>
          <a:xfrm>
            <a:off x="502920" y="420806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7" name="Oval 16"/>
          <p:cNvSpPr/>
          <p:nvPr/>
        </p:nvSpPr>
        <p:spPr>
          <a:xfrm>
            <a:off x="594360" y="416417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Eratosthenes</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Aristoteles</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Coğrafya kavramı “geo” (yer) ve “graphein” (tasvir etmek) kelimelerinden oluşmuş; ilk defa Eratosthenes tarafından Eski Çağ’da kullanılmıştır (s. 24).</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96 / 129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İpek Yolu ve Baharat Yolu ticaretinin rol oynadığı, coğrafyanın gelişmesinde Müslüman bilginlerin çalışmalarının öne çıktığı çağ hangisidir?</a:t>
            </a:r>
          </a:p>
        </p:txBody>
      </p:sp>
      <p:sp>
        <p:nvSpPr>
          <p:cNvPr id="7" name="Rounded Rectangle 6"/>
          <p:cNvSpPr/>
          <p:nvPr/>
        </p:nvSpPr>
        <p:spPr>
          <a:xfrm>
            <a:off x="502920" y="2633472"/>
            <a:ext cx="11185855" cy="658368"/>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71119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5836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Eski Çağ</a:t>
            </a:r>
          </a:p>
        </p:txBody>
      </p:sp>
      <p:sp>
        <p:nvSpPr>
          <p:cNvPr id="10" name="Rounded Rectangle 9"/>
          <p:cNvSpPr/>
          <p:nvPr/>
        </p:nvSpPr>
        <p:spPr>
          <a:xfrm>
            <a:off x="502920" y="3401568"/>
            <a:ext cx="11185855" cy="658368"/>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79292"/>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401568"/>
            <a:ext cx="10271455" cy="65836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 Çağ</a:t>
            </a:r>
          </a:p>
        </p:txBody>
      </p:sp>
      <p:sp>
        <p:nvSpPr>
          <p:cNvPr id="13" name="Rounded Rectangle 12"/>
          <p:cNvSpPr/>
          <p:nvPr/>
        </p:nvSpPr>
        <p:spPr>
          <a:xfrm>
            <a:off x="502920" y="4169664"/>
            <a:ext cx="11185855" cy="658368"/>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247388"/>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69664"/>
            <a:ext cx="10271455" cy="65836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Yeni Çağ</a:t>
            </a:r>
          </a:p>
        </p:txBody>
      </p:sp>
      <p:sp>
        <p:nvSpPr>
          <p:cNvPr id="16" name="Rounded Rectangle 15"/>
          <p:cNvSpPr/>
          <p:nvPr/>
        </p:nvSpPr>
        <p:spPr>
          <a:xfrm>
            <a:off x="502920" y="4937760"/>
            <a:ext cx="11185855" cy="658368"/>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501548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937760"/>
            <a:ext cx="10271455" cy="65836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Yakın Çağ</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97 / 129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İpek Yolu ve Baharat Yolu ticaretinin rol oynadığı, coğrafyanın gelişmesinde Müslüman bilginlerin çalışmalarının öne çıktığı çağ hangisidir?</a:t>
            </a:r>
          </a:p>
        </p:txBody>
      </p:sp>
      <p:sp>
        <p:nvSpPr>
          <p:cNvPr id="7" name="Rounded Rectangle 6"/>
          <p:cNvSpPr/>
          <p:nvPr/>
        </p:nvSpPr>
        <p:spPr>
          <a:xfrm>
            <a:off x="502920" y="2633472"/>
            <a:ext cx="11185855" cy="546354"/>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55189"/>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54635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Eski Çağ</a:t>
            </a:r>
          </a:p>
        </p:txBody>
      </p:sp>
      <p:sp>
        <p:nvSpPr>
          <p:cNvPr id="10" name="Rounded Rectangle 9"/>
          <p:cNvSpPr/>
          <p:nvPr/>
        </p:nvSpPr>
        <p:spPr>
          <a:xfrm>
            <a:off x="502920" y="3289554"/>
            <a:ext cx="11185855" cy="546354"/>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311271"/>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289554"/>
            <a:ext cx="10271455" cy="546354"/>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Orta Çağ</a:t>
            </a:r>
          </a:p>
        </p:txBody>
      </p:sp>
      <p:sp>
        <p:nvSpPr>
          <p:cNvPr id="13" name="Rounded Rectangle 12"/>
          <p:cNvSpPr/>
          <p:nvPr/>
        </p:nvSpPr>
        <p:spPr>
          <a:xfrm>
            <a:off x="502920" y="3945636"/>
            <a:ext cx="11185855" cy="546354"/>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967353"/>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945636"/>
            <a:ext cx="10271455" cy="54635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Yeni Çağ</a:t>
            </a:r>
          </a:p>
        </p:txBody>
      </p:sp>
      <p:sp>
        <p:nvSpPr>
          <p:cNvPr id="16" name="Rounded Rectangle 15"/>
          <p:cNvSpPr/>
          <p:nvPr/>
        </p:nvSpPr>
        <p:spPr>
          <a:xfrm>
            <a:off x="502920" y="4601718"/>
            <a:ext cx="11185855" cy="546354"/>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62343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601718"/>
            <a:ext cx="10271455" cy="54635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Yakın Çağ</a:t>
            </a:r>
          </a:p>
        </p:txBody>
      </p:sp>
      <p:sp>
        <p:nvSpPr>
          <p:cNvPr id="19" name="Rounded Rectangle 18"/>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Orta Çağ’da İpek Yolu ve Baharat Yolu ticareti etkili olmuş; Biruni, Muhammed İdrisi, İbni Battuta gibi bilim insanları ve seyyahlar coğrafyaya katkı vermiştir (s. 24).</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98 / 129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Yeni Çağ’da Seyahatname adlı eseriyle coğrafyaya katkı veren bilim insanı aşağıdakilerden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Piri Reis</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Kâtip Çelebi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Ortelius</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Biruni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Evliya Çelebi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99 / 129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Yeni Çağ’da Seyahatname adlı eseriyle coğrafyaya katkı veren bilim insanı aşağıdakilerden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Piri Reis</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Kâtip Çelebi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Ortelius</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Biruni</a:t>
            </a:r>
          </a:p>
        </p:txBody>
      </p:sp>
      <p:sp>
        <p:nvSpPr>
          <p:cNvPr id="19" name="Rounded Rectangle 18"/>
          <p:cNvSpPr/>
          <p:nvPr/>
        </p:nvSpPr>
        <p:spPr>
          <a:xfrm>
            <a:off x="502920" y="473293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20" name="Oval 19"/>
          <p:cNvSpPr/>
          <p:nvPr/>
        </p:nvSpPr>
        <p:spPr>
          <a:xfrm>
            <a:off x="594360" y="468904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Evliya Çelebi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Evliya Çelebi, Seyahatname adlı eseriyle coğrafyaya katkı vermiştir (s. 24).</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100 / 129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Etkinlik: Coğrafya Biliminin Gelişim Süreci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14 dk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Coğrafya biliminin gelişim sürecini açıklayabilme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600" b="0" i="1">
                <a:solidFill>
                  <a:srgbClr val="262626"/>
                </a:solidFill>
                <a:latin typeface="Calibri"/>
              </a:rPr>
              <a:t>Bilgi Toplama, İletişim, İş Birliği, Zamanı Algılama ve Kronolojik Düşünme; Tablo, Grafik, Şekil ve/veya Diyagram</a:t>
            </a:r>
          </a:p>
        </p:txBody>
      </p:sp>
      <p:sp>
        <p:nvSpPr>
          <p:cNvPr id="11" name="Rounded Rectangle 10"/>
          <p:cNvSpPr/>
          <p:nvPr/>
        </p:nvSpPr>
        <p:spPr>
          <a:xfrm>
            <a:off x="502920" y="2313432"/>
            <a:ext cx="11185855" cy="1240536"/>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2313432"/>
            <a:ext cx="1600200" cy="1240536"/>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Yönerge</a:t>
            </a:r>
          </a:p>
        </p:txBody>
      </p:sp>
      <p:sp>
        <p:nvSpPr>
          <p:cNvPr id="13" name="TextBox 12"/>
          <p:cNvSpPr txBox="1"/>
          <p:nvPr/>
        </p:nvSpPr>
        <p:spPr>
          <a:xfrm>
            <a:off x="2240280" y="2313432"/>
            <a:ext cx="9357055" cy="124053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Öğretmen rehberliğinde heterojen gruplar oluşturunuz. Ders öncesi yapmış olduğunuz araştırmalardan yararlanarak aşağıdaki işlem adımlarını grup çalışmasıyla uygulayınız.</a:t>
            </a:r>
          </a:p>
        </p:txBody>
      </p:sp>
      <p:sp>
        <p:nvSpPr>
          <p:cNvPr id="14" name="Rounded Rectangle 13"/>
          <p:cNvSpPr/>
          <p:nvPr/>
        </p:nvSpPr>
        <p:spPr>
          <a:xfrm>
            <a:off x="502920" y="3681984"/>
            <a:ext cx="11185855" cy="1240536"/>
          </a:xfrm>
          <a:prstGeom prst="roundRect">
            <a:avLst>
              <a:gd name="adj" fmla="val 8000"/>
            </a:avLst>
          </a:prstGeom>
          <a:solidFill>
            <a:srgbClr val="F0F0F0"/>
          </a:solidFill>
          <a:ln>
            <a:noFill/>
          </a:ln>
          <a:effectLst/>
        </p:spPr>
        <p:txBody>
          <a:bodyPr rtlCol="0" anchor="ctr"/>
          <a:lstStyle/>
          <a:p/>
        </p:txBody>
      </p:sp>
      <p:sp>
        <p:nvSpPr>
          <p:cNvPr id="15" name="Rounded Rectangle 14"/>
          <p:cNvSpPr/>
          <p:nvPr/>
        </p:nvSpPr>
        <p:spPr>
          <a:xfrm>
            <a:off x="502920" y="3681984"/>
            <a:ext cx="1600200" cy="1240536"/>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Adım</a:t>
            </a:r>
          </a:p>
        </p:txBody>
      </p:sp>
      <p:sp>
        <p:nvSpPr>
          <p:cNvPr id="16" name="TextBox 15"/>
          <p:cNvSpPr txBox="1"/>
          <p:nvPr/>
        </p:nvSpPr>
        <p:spPr>
          <a:xfrm>
            <a:off x="2240280" y="3681984"/>
            <a:ext cx="8122615" cy="124053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Aşağıdaki şemaya tarihî çağlarda coğrafya biliminin gelişiminde rol oynayan önemli gelişmeleri yazınız.</a:t>
            </a:r>
          </a:p>
        </p:txBody>
      </p:sp>
      <p:sp>
        <p:nvSpPr>
          <p:cNvPr id="17" name="Rounded Rectangle 16"/>
          <p:cNvSpPr/>
          <p:nvPr/>
        </p:nvSpPr>
        <p:spPr>
          <a:xfrm>
            <a:off x="10545775" y="402793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5 dk</a:t>
            </a:r>
          </a:p>
        </p:txBody>
      </p:sp>
      <p:sp>
        <p:nvSpPr>
          <p:cNvPr id="18" name="Rounded Rectangle 17"/>
          <p:cNvSpPr/>
          <p:nvPr/>
        </p:nvSpPr>
        <p:spPr>
          <a:xfrm>
            <a:off x="502920" y="5050536"/>
            <a:ext cx="11185855" cy="1240536"/>
          </a:xfrm>
          <a:prstGeom prst="roundRect">
            <a:avLst>
              <a:gd name="adj" fmla="val 8000"/>
            </a:avLst>
          </a:prstGeom>
          <a:solidFill>
            <a:srgbClr val="F0F0F0"/>
          </a:solidFill>
          <a:ln>
            <a:noFill/>
          </a:ln>
          <a:effectLst/>
        </p:spPr>
        <p:txBody>
          <a:bodyPr rtlCol="0" anchor="ctr"/>
          <a:lstStyle/>
          <a:p/>
        </p:txBody>
      </p:sp>
      <p:sp>
        <p:nvSpPr>
          <p:cNvPr id="19" name="Rounded Rectangle 18"/>
          <p:cNvSpPr/>
          <p:nvPr/>
        </p:nvSpPr>
        <p:spPr>
          <a:xfrm>
            <a:off x="502920" y="5050536"/>
            <a:ext cx="1600200" cy="1240536"/>
          </a:xfrm>
          <a:prstGeom prst="roundRect">
            <a:avLst>
              <a:gd name="adj" fmla="val 8000"/>
            </a:avLst>
          </a:prstGeom>
          <a:solidFill>
            <a:srgbClr val="FCC021"/>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Adım</a:t>
            </a:r>
          </a:p>
        </p:txBody>
      </p:sp>
      <p:sp>
        <p:nvSpPr>
          <p:cNvPr id="20" name="TextBox 19"/>
          <p:cNvSpPr txBox="1"/>
          <p:nvPr/>
        </p:nvSpPr>
        <p:spPr>
          <a:xfrm>
            <a:off x="2240280" y="5050536"/>
            <a:ext cx="8122615" cy="124053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Aşağıdaki tarih şeridinde verilen boşluklara coğrafya biliminin gelişimine katkıda bulunan bilim insanlarının yaptığı önemli çalışmaları yazınız.</a:t>
            </a:r>
          </a:p>
        </p:txBody>
      </p:sp>
      <p:sp>
        <p:nvSpPr>
          <p:cNvPr id="21" name="Rounded Rectangle 20"/>
          <p:cNvSpPr/>
          <p:nvPr/>
        </p:nvSpPr>
        <p:spPr>
          <a:xfrm>
            <a:off x="10545775" y="5396484"/>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9 dk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25-27</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101 / 129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Adım: gelişmeleri çağlarına yerleştir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502920" y="1188720"/>
            <a:ext cx="2659303" cy="502920"/>
          </a:xfrm>
          <a:prstGeom prst="roundRect">
            <a:avLst>
              <a:gd name="adj" fmla="val 30000"/>
            </a:avLst>
          </a:prstGeom>
          <a:solidFill>
            <a:srgbClr val="FFFFFF"/>
          </a:solidFill>
          <a:ln w="31750">
            <a:solidFill>
              <a:srgbClr val="7B4FA0"/>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7B4FA0"/>
                </a:solidFill>
                <a:latin typeface="Calibri"/>
              </a:rPr>
              <a:t>Eski Çağ:  ……  ……</a:t>
            </a:r>
          </a:p>
        </p:txBody>
      </p:sp>
      <p:sp>
        <p:nvSpPr>
          <p:cNvPr id="7" name="Rounded Rectangle 6"/>
          <p:cNvSpPr/>
          <p:nvPr/>
        </p:nvSpPr>
        <p:spPr>
          <a:xfrm>
            <a:off x="3345103" y="1188720"/>
            <a:ext cx="2659303" cy="502920"/>
          </a:xfrm>
          <a:prstGeom prst="roundRect">
            <a:avLst>
              <a:gd name="adj" fmla="val 30000"/>
            </a:avLst>
          </a:prstGeom>
          <a:solidFill>
            <a:srgbClr val="FFFFFF"/>
          </a:solidFill>
          <a:ln w="31750">
            <a:solidFill>
              <a:srgbClr val="1E9AA8"/>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1E9AA8"/>
                </a:solidFill>
                <a:latin typeface="Calibri"/>
              </a:rPr>
              <a:t>Orta Çağ:  ……  ……</a:t>
            </a:r>
          </a:p>
        </p:txBody>
      </p:sp>
      <p:sp>
        <p:nvSpPr>
          <p:cNvPr id="8" name="Rounded Rectangle 7"/>
          <p:cNvSpPr/>
          <p:nvPr/>
        </p:nvSpPr>
        <p:spPr>
          <a:xfrm>
            <a:off x="6187286" y="1188720"/>
            <a:ext cx="2659303" cy="502920"/>
          </a:xfrm>
          <a:prstGeom prst="roundRect">
            <a:avLst>
              <a:gd name="adj" fmla="val 30000"/>
            </a:avLst>
          </a:prstGeom>
          <a:solidFill>
            <a:srgbClr val="FFFFFF"/>
          </a:solidFill>
          <a:ln w="31750">
            <a:solidFill>
              <a:srgbClr val="5C9E3A"/>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5C9E3A"/>
                </a:solidFill>
                <a:latin typeface="Calibri"/>
              </a:rPr>
              <a:t>Yeni Çağ:  ……  ……</a:t>
            </a:r>
          </a:p>
        </p:txBody>
      </p:sp>
      <p:sp>
        <p:nvSpPr>
          <p:cNvPr id="9" name="Rounded Rectangle 8"/>
          <p:cNvSpPr/>
          <p:nvPr/>
        </p:nvSpPr>
        <p:spPr>
          <a:xfrm>
            <a:off x="9029469" y="1188720"/>
            <a:ext cx="2659303" cy="502920"/>
          </a:xfrm>
          <a:prstGeom prst="roundRect">
            <a:avLst>
              <a:gd name="adj" fmla="val 30000"/>
            </a:avLst>
          </a:prstGeom>
          <a:solidFill>
            <a:srgbClr val="FFFFFF"/>
          </a:solidFill>
          <a:ln w="31750">
            <a:solidFill>
              <a:srgbClr val="E07A1F"/>
            </a:solidFill>
          </a:ln>
          <a:effectLst/>
        </p:spPr>
        <p:txBody>
          <a:bodyPr rtlCol="0" anchor="ctr" wrap="square" lIns="128016" rIns="128016" tIns="73152" bIns="73152">
            <a:noAutofit/>
          </a:bodyPr>
          <a:lstStyle/>
          <a:p>
            <a:pPr algn="ctr">
              <a:spcBef>
                <a:spcPts val="0"/>
              </a:spcBef>
              <a:spcAft>
                <a:spcPts val="0"/>
              </a:spcAft>
            </a:pPr>
            <a:r>
              <a:rPr lang="tr-TR" sz="1700" b="1" i="0">
                <a:solidFill>
                  <a:srgbClr val="E07A1F"/>
                </a:solidFill>
                <a:latin typeface="Calibri"/>
              </a:rPr>
              <a:t>Yakın Çağ:  ……  ……</a:t>
            </a:r>
          </a:p>
        </p:txBody>
      </p:sp>
      <p:sp>
        <p:nvSpPr>
          <p:cNvPr id="10" name="Rounded Rectangle 9"/>
          <p:cNvSpPr/>
          <p:nvPr/>
        </p:nvSpPr>
        <p:spPr>
          <a:xfrm>
            <a:off x="502920" y="1792224"/>
            <a:ext cx="5501487" cy="10561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594360" y="2082546"/>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12" name="TextBox 11"/>
          <p:cNvSpPr txBox="1"/>
          <p:nvPr/>
        </p:nvSpPr>
        <p:spPr>
          <a:xfrm>
            <a:off x="1161288" y="1792224"/>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Bu çağ; olayların sebep ve sonuçlarının ele alındığı, coğrafya biliminin yöntemlerinin oluşturulduğu, coğrafyanın konuları ve bölümlerinin bugünkü şeklini aldığı dönem olmuştur.</a:t>
            </a:r>
          </a:p>
        </p:txBody>
      </p:sp>
      <p:sp>
        <p:nvSpPr>
          <p:cNvPr id="13" name="Rounded Rectangle 12"/>
          <p:cNvSpPr/>
          <p:nvPr/>
        </p:nvSpPr>
        <p:spPr>
          <a:xfrm>
            <a:off x="502920" y="2939796"/>
            <a:ext cx="5501487" cy="10561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594360" y="3230118"/>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5" name="TextBox 14"/>
          <p:cNvSpPr txBox="1"/>
          <p:nvPr/>
        </p:nvSpPr>
        <p:spPr>
          <a:xfrm>
            <a:off x="1161288" y="2939796"/>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Coğrafi bilgiler, gezilen görülen yerlerin tasvir edilmesi ve haritalanmasıyla ortaya konulmuştur.</a:t>
            </a:r>
          </a:p>
        </p:txBody>
      </p:sp>
      <p:sp>
        <p:nvSpPr>
          <p:cNvPr id="16" name="Rounded Rectangle 15"/>
          <p:cNvSpPr/>
          <p:nvPr/>
        </p:nvSpPr>
        <p:spPr>
          <a:xfrm>
            <a:off x="502920" y="4087368"/>
            <a:ext cx="5501487" cy="1056132"/>
          </a:xfrm>
          <a:prstGeom prst="roundRect">
            <a:avLst>
              <a:gd name="adj" fmla="val 10000"/>
            </a:avLst>
          </a:prstGeom>
          <a:solidFill>
            <a:srgbClr val="F0F0F0"/>
          </a:solidFill>
          <a:ln>
            <a:noFill/>
          </a:ln>
          <a:effectLst/>
        </p:spPr>
        <p:txBody>
          <a:bodyPr rtlCol="0" anchor="ctr"/>
          <a:lstStyle/>
          <a:p/>
        </p:txBody>
      </p:sp>
      <p:sp>
        <p:nvSpPr>
          <p:cNvPr id="17" name="Oval 16"/>
          <p:cNvSpPr/>
          <p:nvPr/>
        </p:nvSpPr>
        <p:spPr>
          <a:xfrm>
            <a:off x="594360" y="4377690"/>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8" name="TextBox 17"/>
          <p:cNvSpPr txBox="1"/>
          <p:nvPr/>
        </p:nvSpPr>
        <p:spPr>
          <a:xfrm>
            <a:off x="1161288" y="4087368"/>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Bu dönemde coğrafya biliminin gelişmesinde Müslüman bilginlerin çalışmalarının rolü büyüktür. Namaz vakitleri, oruç süresi ve hac yollarının belirlenmesi gibi ihtiyaçlar coğrafyaya ilgiyi artırmıştır.</a:t>
            </a:r>
          </a:p>
        </p:txBody>
      </p:sp>
      <p:sp>
        <p:nvSpPr>
          <p:cNvPr id="19" name="Rounded Rectangle 18"/>
          <p:cNvSpPr/>
          <p:nvPr/>
        </p:nvSpPr>
        <p:spPr>
          <a:xfrm>
            <a:off x="502920" y="5234940"/>
            <a:ext cx="5501487" cy="1056132"/>
          </a:xfrm>
          <a:prstGeom prst="roundRect">
            <a:avLst>
              <a:gd name="adj" fmla="val 10000"/>
            </a:avLst>
          </a:prstGeom>
          <a:solidFill>
            <a:srgbClr val="F0F0F0"/>
          </a:solidFill>
          <a:ln>
            <a:noFill/>
          </a:ln>
          <a:effectLst/>
        </p:spPr>
        <p:txBody>
          <a:bodyPr rtlCol="0" anchor="ctr"/>
          <a:lstStyle/>
          <a:p/>
        </p:txBody>
      </p:sp>
      <p:sp>
        <p:nvSpPr>
          <p:cNvPr id="20" name="Oval 19"/>
          <p:cNvSpPr/>
          <p:nvPr/>
        </p:nvSpPr>
        <p:spPr>
          <a:xfrm>
            <a:off x="594360" y="552526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21" name="TextBox 20"/>
          <p:cNvSpPr txBox="1"/>
          <p:nvPr/>
        </p:nvSpPr>
        <p:spPr>
          <a:xfrm>
            <a:off x="1161288" y="5234940"/>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Avrupa’daki Rönesans ve reform hareketlerinin getirdiği aydınlanma ve sömürgecilik hareketleri coğrafyanın gelişmesinde rol oynamıştır.</a:t>
            </a:r>
          </a:p>
        </p:txBody>
      </p:sp>
      <p:sp>
        <p:nvSpPr>
          <p:cNvPr id="22" name="Rounded Rectangle 21"/>
          <p:cNvSpPr/>
          <p:nvPr/>
        </p:nvSpPr>
        <p:spPr>
          <a:xfrm>
            <a:off x="6187287" y="1792224"/>
            <a:ext cx="5501487" cy="1056132"/>
          </a:xfrm>
          <a:prstGeom prst="roundRect">
            <a:avLst>
              <a:gd name="adj" fmla="val 10000"/>
            </a:avLst>
          </a:prstGeom>
          <a:solidFill>
            <a:srgbClr val="F0F0F0"/>
          </a:solidFill>
          <a:ln>
            <a:noFill/>
          </a:ln>
          <a:effectLst/>
        </p:spPr>
        <p:txBody>
          <a:bodyPr rtlCol="0" anchor="ctr"/>
          <a:lstStyle/>
          <a:p/>
        </p:txBody>
      </p:sp>
      <p:sp>
        <p:nvSpPr>
          <p:cNvPr id="23" name="Oval 22"/>
          <p:cNvSpPr/>
          <p:nvPr/>
        </p:nvSpPr>
        <p:spPr>
          <a:xfrm>
            <a:off x="6278727" y="2082546"/>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4" name="TextBox 23"/>
          <p:cNvSpPr txBox="1"/>
          <p:nvPr/>
        </p:nvSpPr>
        <p:spPr>
          <a:xfrm>
            <a:off x="6845655" y="1792224"/>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İpek Yolu ve Baharat Yolu ticaretinin ülkeler arası siyasi, ticari, kültürel ilişkileri geliştirmesi ve büyük göç hareketleri coğrafya biliminin gelişmesinde rol oynayan etkenler olmuştur.</a:t>
            </a:r>
          </a:p>
        </p:txBody>
      </p:sp>
      <p:sp>
        <p:nvSpPr>
          <p:cNvPr id="25" name="Rounded Rectangle 24"/>
          <p:cNvSpPr/>
          <p:nvPr/>
        </p:nvSpPr>
        <p:spPr>
          <a:xfrm>
            <a:off x="6187287" y="2939796"/>
            <a:ext cx="5501487" cy="1056132"/>
          </a:xfrm>
          <a:prstGeom prst="roundRect">
            <a:avLst>
              <a:gd name="adj" fmla="val 10000"/>
            </a:avLst>
          </a:prstGeom>
          <a:solidFill>
            <a:srgbClr val="F0F0F0"/>
          </a:solidFill>
          <a:ln>
            <a:noFill/>
          </a:ln>
          <a:effectLst/>
        </p:spPr>
        <p:txBody>
          <a:bodyPr rtlCol="0" anchor="ctr"/>
          <a:lstStyle/>
          <a:p/>
        </p:txBody>
      </p:sp>
      <p:sp>
        <p:nvSpPr>
          <p:cNvPr id="26" name="Oval 25"/>
          <p:cNvSpPr/>
          <p:nvPr/>
        </p:nvSpPr>
        <p:spPr>
          <a:xfrm>
            <a:off x="6278727" y="3230118"/>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F</a:t>
            </a:r>
          </a:p>
        </p:txBody>
      </p:sp>
      <p:sp>
        <p:nvSpPr>
          <p:cNvPr id="27" name="TextBox 26"/>
          <p:cNvSpPr txBox="1"/>
          <p:nvPr/>
        </p:nvSpPr>
        <p:spPr>
          <a:xfrm>
            <a:off x="6845655" y="2939796"/>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Fransız İhtilali ve Sanayi Devrimi’nin etkileriyle başlayan aydınlanma çağı, bilim ve teknolojideki gelişmeler ile ulaşımın gelişmesiyle bilimsel amaçlı keşif gezilerinin yapılması coğrafyanın gelişmesinde etkili olmuştur.</a:t>
            </a:r>
          </a:p>
        </p:txBody>
      </p:sp>
      <p:sp>
        <p:nvSpPr>
          <p:cNvPr id="28" name="Rounded Rectangle 27"/>
          <p:cNvSpPr/>
          <p:nvPr/>
        </p:nvSpPr>
        <p:spPr>
          <a:xfrm>
            <a:off x="6187287" y="4087368"/>
            <a:ext cx="5501487" cy="1056132"/>
          </a:xfrm>
          <a:prstGeom prst="roundRect">
            <a:avLst>
              <a:gd name="adj" fmla="val 10000"/>
            </a:avLst>
          </a:prstGeom>
          <a:solidFill>
            <a:srgbClr val="F0F0F0"/>
          </a:solidFill>
          <a:ln>
            <a:noFill/>
          </a:ln>
          <a:effectLst/>
        </p:spPr>
        <p:txBody>
          <a:bodyPr rtlCol="0" anchor="ctr"/>
          <a:lstStyle/>
          <a:p/>
        </p:txBody>
      </p:sp>
      <p:sp>
        <p:nvSpPr>
          <p:cNvPr id="29" name="Oval 28"/>
          <p:cNvSpPr/>
          <p:nvPr/>
        </p:nvSpPr>
        <p:spPr>
          <a:xfrm>
            <a:off x="6278727" y="4377690"/>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G</a:t>
            </a:r>
          </a:p>
        </p:txBody>
      </p:sp>
      <p:sp>
        <p:nvSpPr>
          <p:cNvPr id="30" name="TextBox 29"/>
          <p:cNvSpPr txBox="1"/>
          <p:nvPr/>
        </p:nvSpPr>
        <p:spPr>
          <a:xfrm>
            <a:off x="6845655" y="4087368"/>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Bu çağda Anadolu, Mezopotamya ve Mısır’da kentlerin kurulmasıyla ilk medeniyetlerin ortaya çıkması; ticaretin gelişmesi ve yazının icadı coğrafya biliminin gelişmesinde rol oynamıştır.</a:t>
            </a:r>
          </a:p>
        </p:txBody>
      </p:sp>
      <p:sp>
        <p:nvSpPr>
          <p:cNvPr id="31" name="Rounded Rectangle 30"/>
          <p:cNvSpPr/>
          <p:nvPr/>
        </p:nvSpPr>
        <p:spPr>
          <a:xfrm>
            <a:off x="6187287" y="5234940"/>
            <a:ext cx="5501487" cy="1056132"/>
          </a:xfrm>
          <a:prstGeom prst="roundRect">
            <a:avLst>
              <a:gd name="adj" fmla="val 10000"/>
            </a:avLst>
          </a:prstGeom>
          <a:solidFill>
            <a:srgbClr val="F0F0F0"/>
          </a:solidFill>
          <a:ln>
            <a:noFill/>
          </a:ln>
          <a:effectLst/>
        </p:spPr>
        <p:txBody>
          <a:bodyPr rtlCol="0" anchor="ctr"/>
          <a:lstStyle/>
          <a:p/>
        </p:txBody>
      </p:sp>
      <p:sp>
        <p:nvSpPr>
          <p:cNvPr id="32" name="Oval 31"/>
          <p:cNvSpPr/>
          <p:nvPr/>
        </p:nvSpPr>
        <p:spPr>
          <a:xfrm>
            <a:off x="6278727" y="5525262"/>
            <a:ext cx="475488" cy="47548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H</a:t>
            </a:r>
          </a:p>
        </p:txBody>
      </p:sp>
      <p:sp>
        <p:nvSpPr>
          <p:cNvPr id="33" name="TextBox 32"/>
          <p:cNvSpPr txBox="1"/>
          <p:nvPr/>
        </p:nvSpPr>
        <p:spPr>
          <a:xfrm>
            <a:off x="6845655" y="5234940"/>
            <a:ext cx="4751679" cy="1056132"/>
          </a:xfrm>
          <a:prstGeom prst="rect">
            <a:avLst/>
          </a:prstGeom>
          <a:noFill/>
        </p:spPr>
        <p:txBody>
          <a:bodyPr wrap="square" anchor="ctr" lIns="73152" rIns="73152" tIns="36576" bIns="36576">
            <a:noAutofit/>
          </a:bodyPr>
          <a:lstStyle/>
          <a:p>
            <a:pPr algn="l">
              <a:spcBef>
                <a:spcPts val="0"/>
              </a:spcBef>
              <a:spcAft>
                <a:spcPts val="0"/>
              </a:spcAft>
            </a:pPr>
            <a:r>
              <a:rPr lang="tr-TR" sz="1550" b="0" i="0">
                <a:solidFill>
                  <a:srgbClr val="262626"/>
                </a:solidFill>
                <a:latin typeface="Calibri"/>
              </a:rPr>
              <a:t>Kristof Kolomb, Magellan, Piri Reis gibi denizciler coğrafyanın gelişmesinde öncü olmuştur.</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25</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102 / 129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Adım —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5501487" cy="24231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501487" cy="457200"/>
          </a:xfrm>
          <a:prstGeom prst="roundRect">
            <a:avLst>
              <a:gd name="adj" fmla="val 25000"/>
            </a:avLst>
          </a:prstGeom>
          <a:solidFill>
            <a:srgbClr val="7B4FA0"/>
          </a:solidFill>
          <a:ln>
            <a:noFill/>
          </a:ln>
          <a:effectLst/>
        </p:spPr>
        <p:txBody>
          <a:bodyPr rtlCol="0" anchor="ctr"/>
          <a:lstStyle/>
          <a:p/>
        </p:txBody>
      </p:sp>
      <p:sp>
        <p:nvSpPr>
          <p:cNvPr id="8" name="Rectangle 7"/>
          <p:cNvSpPr/>
          <p:nvPr/>
        </p:nvSpPr>
        <p:spPr>
          <a:xfrm>
            <a:off x="502920" y="1444752"/>
            <a:ext cx="5501487" cy="228600"/>
          </a:xfrm>
          <a:prstGeom prst="rect">
            <a:avLst/>
          </a:prstGeom>
          <a:solidFill>
            <a:srgbClr val="7B4FA0"/>
          </a:solidFill>
          <a:ln>
            <a:noFill/>
          </a:ln>
          <a:effectLst/>
        </p:spPr>
        <p:txBody>
          <a:bodyPr rtlCol="0" anchor="ctr"/>
          <a:lstStyle/>
          <a:p/>
        </p:txBody>
      </p:sp>
      <p:sp>
        <p:nvSpPr>
          <p:cNvPr id="9" name="TextBox 8"/>
          <p:cNvSpPr txBox="1"/>
          <p:nvPr/>
        </p:nvSpPr>
        <p:spPr>
          <a:xfrm>
            <a:off x="594360" y="1216152"/>
            <a:ext cx="5318607" cy="4572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Eski Çağ</a:t>
            </a:r>
          </a:p>
        </p:txBody>
      </p:sp>
      <p:sp>
        <p:nvSpPr>
          <p:cNvPr id="10" name="TextBox 9"/>
          <p:cNvSpPr txBox="1"/>
          <p:nvPr/>
        </p:nvSpPr>
        <p:spPr>
          <a:xfrm>
            <a:off x="612648" y="1746504"/>
            <a:ext cx="5282031" cy="1819656"/>
          </a:xfrm>
          <a:prstGeom prst="rect">
            <a:avLst/>
          </a:prstGeom>
          <a:noFill/>
        </p:spPr>
        <p:txBody>
          <a:bodyPr wrap="square" anchor="t" lIns="73152" rIns="73152" tIns="36576" bIns="36576">
            <a:noAutofit/>
          </a:bodyPr>
          <a:lstStyle/>
          <a:p>
            <a:pPr algn="l">
              <a:spcBef>
                <a:spcPts val="0"/>
              </a:spcBef>
              <a:spcAft>
                <a:spcPts val="600"/>
              </a:spcAft>
            </a:pPr>
            <a:r>
              <a:rPr lang="tr-TR" sz="1550" b="1" i="0">
                <a:solidFill>
                  <a:srgbClr val="262626"/>
                </a:solidFill>
                <a:latin typeface="Calibri"/>
              </a:rPr>
              <a:t>B)</a:t>
            </a:r>
            <a:r>
              <a:rPr lang="tr-TR" sz="1550" b="0" i="0">
                <a:solidFill>
                  <a:srgbClr val="262626"/>
                </a:solidFill>
                <a:latin typeface="Calibri"/>
              </a:rPr>
              <a:t> Coğrafi bilgiler, gezilen görülen yerlerin tasvir edilmesi ve haritalanmasıyla ortaya konulmuştur.</a:t>
            </a:r>
          </a:p>
          <a:p>
            <a:pPr algn="l">
              <a:spcBef>
                <a:spcPts val="0"/>
              </a:spcBef>
              <a:spcAft>
                <a:spcPts val="0"/>
              </a:spcAft>
            </a:pPr>
            <a:r>
              <a:rPr lang="tr-TR" sz="1550" b="1" i="0">
                <a:solidFill>
                  <a:srgbClr val="262626"/>
                </a:solidFill>
                <a:latin typeface="Calibri"/>
              </a:rPr>
              <a:t>G)</a:t>
            </a:r>
            <a:r>
              <a:rPr lang="tr-TR" sz="1550" b="0" i="0">
                <a:solidFill>
                  <a:srgbClr val="262626"/>
                </a:solidFill>
                <a:latin typeface="Calibri"/>
              </a:rPr>
              <a:t> Bu çağda Anadolu, Mezopotamya ve Mısır’da kentlerin kurulmasıyla ilk medeniyetlerin ortaya çıkması; ticaretin gelişmesi ve yazının icadı coğrafya biliminin gelişmesinde rol oynamıştır.</a:t>
            </a:r>
          </a:p>
        </p:txBody>
      </p:sp>
      <p:sp>
        <p:nvSpPr>
          <p:cNvPr id="11" name="Rounded Rectangle 10"/>
          <p:cNvSpPr/>
          <p:nvPr/>
        </p:nvSpPr>
        <p:spPr>
          <a:xfrm>
            <a:off x="6187287" y="1216152"/>
            <a:ext cx="5501487" cy="24231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87287" y="1216152"/>
            <a:ext cx="5501487" cy="457200"/>
          </a:xfrm>
          <a:prstGeom prst="roundRect">
            <a:avLst>
              <a:gd name="adj" fmla="val 25000"/>
            </a:avLst>
          </a:prstGeom>
          <a:solidFill>
            <a:srgbClr val="1E9AA8"/>
          </a:solidFill>
          <a:ln>
            <a:noFill/>
          </a:ln>
          <a:effectLst/>
        </p:spPr>
        <p:txBody>
          <a:bodyPr rtlCol="0" anchor="ctr"/>
          <a:lstStyle/>
          <a:p/>
        </p:txBody>
      </p:sp>
      <p:sp>
        <p:nvSpPr>
          <p:cNvPr id="13" name="Rectangle 12"/>
          <p:cNvSpPr/>
          <p:nvPr/>
        </p:nvSpPr>
        <p:spPr>
          <a:xfrm>
            <a:off x="6187287" y="1444752"/>
            <a:ext cx="5501487" cy="228600"/>
          </a:xfrm>
          <a:prstGeom prst="rect">
            <a:avLst/>
          </a:prstGeom>
          <a:solidFill>
            <a:srgbClr val="1E9AA8"/>
          </a:solidFill>
          <a:ln>
            <a:noFill/>
          </a:ln>
          <a:effectLst/>
        </p:spPr>
        <p:txBody>
          <a:bodyPr rtlCol="0" anchor="ctr"/>
          <a:lstStyle/>
          <a:p/>
        </p:txBody>
      </p:sp>
      <p:sp>
        <p:nvSpPr>
          <p:cNvPr id="14" name="TextBox 13"/>
          <p:cNvSpPr txBox="1"/>
          <p:nvPr/>
        </p:nvSpPr>
        <p:spPr>
          <a:xfrm>
            <a:off x="6278727" y="1216152"/>
            <a:ext cx="5318607" cy="4572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Orta Çağ</a:t>
            </a:r>
          </a:p>
        </p:txBody>
      </p:sp>
      <p:sp>
        <p:nvSpPr>
          <p:cNvPr id="15" name="TextBox 14"/>
          <p:cNvSpPr txBox="1"/>
          <p:nvPr/>
        </p:nvSpPr>
        <p:spPr>
          <a:xfrm>
            <a:off x="6297015" y="1746504"/>
            <a:ext cx="5282031" cy="1819656"/>
          </a:xfrm>
          <a:prstGeom prst="rect">
            <a:avLst/>
          </a:prstGeom>
          <a:noFill/>
        </p:spPr>
        <p:txBody>
          <a:bodyPr wrap="square" anchor="t" lIns="73152" rIns="73152" tIns="36576" bIns="36576">
            <a:noAutofit/>
          </a:bodyPr>
          <a:lstStyle/>
          <a:p>
            <a:pPr algn="l">
              <a:spcBef>
                <a:spcPts val="0"/>
              </a:spcBef>
              <a:spcAft>
                <a:spcPts val="580"/>
              </a:spcAft>
            </a:pPr>
            <a:r>
              <a:rPr lang="tr-TR" sz="1500" b="1" i="0">
                <a:solidFill>
                  <a:srgbClr val="262626"/>
                </a:solidFill>
                <a:latin typeface="Calibri"/>
              </a:rPr>
              <a:t>C)</a:t>
            </a:r>
            <a:r>
              <a:rPr lang="tr-TR" sz="1500" b="0" i="0">
                <a:solidFill>
                  <a:srgbClr val="262626"/>
                </a:solidFill>
                <a:latin typeface="Calibri"/>
              </a:rPr>
              <a:t> Bu dönemde coğrafya biliminin gelişmesinde Müslüman bilginlerin çalışmalarının rolü büyüktür. Namaz vakitleri, oruç süresi ve hac yollarının belirlenmesi gibi ihtiyaçlar coğrafyaya ilgiyi artırmıştır.</a:t>
            </a:r>
          </a:p>
          <a:p>
            <a:pPr algn="l">
              <a:spcBef>
                <a:spcPts val="0"/>
              </a:spcBef>
              <a:spcAft>
                <a:spcPts val="0"/>
              </a:spcAft>
            </a:pPr>
            <a:r>
              <a:rPr lang="tr-TR" sz="1500" b="1" i="0">
                <a:solidFill>
                  <a:srgbClr val="262626"/>
                </a:solidFill>
                <a:latin typeface="Calibri"/>
              </a:rPr>
              <a:t>E)</a:t>
            </a:r>
            <a:r>
              <a:rPr lang="tr-TR" sz="1500" b="0" i="0">
                <a:solidFill>
                  <a:srgbClr val="262626"/>
                </a:solidFill>
                <a:latin typeface="Calibri"/>
              </a:rPr>
              <a:t> İpek Yolu ve Baharat Yolu ticaretinin ülkeler arası siyasi, ticari, kültürel ilişkileri geliştirmesi ve büyük göç hareketleri coğrafya biliminin gelişmesinde rol oynayan etkenler olmuştur.</a:t>
            </a:r>
          </a:p>
        </p:txBody>
      </p:sp>
      <p:sp>
        <p:nvSpPr>
          <p:cNvPr id="16" name="Rounded Rectangle 15"/>
          <p:cNvSpPr/>
          <p:nvPr/>
        </p:nvSpPr>
        <p:spPr>
          <a:xfrm>
            <a:off x="502920" y="3822192"/>
            <a:ext cx="5501487" cy="24231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2920" y="3822192"/>
            <a:ext cx="5501487" cy="457200"/>
          </a:xfrm>
          <a:prstGeom prst="roundRect">
            <a:avLst>
              <a:gd name="adj" fmla="val 25000"/>
            </a:avLst>
          </a:prstGeom>
          <a:solidFill>
            <a:srgbClr val="5C9E3A"/>
          </a:solidFill>
          <a:ln>
            <a:noFill/>
          </a:ln>
          <a:effectLst/>
        </p:spPr>
        <p:txBody>
          <a:bodyPr rtlCol="0" anchor="ctr"/>
          <a:lstStyle/>
          <a:p/>
        </p:txBody>
      </p:sp>
      <p:sp>
        <p:nvSpPr>
          <p:cNvPr id="18" name="Rectangle 17"/>
          <p:cNvSpPr/>
          <p:nvPr/>
        </p:nvSpPr>
        <p:spPr>
          <a:xfrm>
            <a:off x="502920" y="4050792"/>
            <a:ext cx="5501487" cy="228600"/>
          </a:xfrm>
          <a:prstGeom prst="rect">
            <a:avLst/>
          </a:prstGeom>
          <a:solidFill>
            <a:srgbClr val="5C9E3A"/>
          </a:solidFill>
          <a:ln>
            <a:noFill/>
          </a:ln>
          <a:effectLst/>
        </p:spPr>
        <p:txBody>
          <a:bodyPr rtlCol="0" anchor="ctr"/>
          <a:lstStyle/>
          <a:p/>
        </p:txBody>
      </p:sp>
      <p:sp>
        <p:nvSpPr>
          <p:cNvPr id="19" name="TextBox 18"/>
          <p:cNvSpPr txBox="1"/>
          <p:nvPr/>
        </p:nvSpPr>
        <p:spPr>
          <a:xfrm>
            <a:off x="594360" y="3822192"/>
            <a:ext cx="5318607" cy="4572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Yeni Çağ</a:t>
            </a:r>
          </a:p>
        </p:txBody>
      </p:sp>
      <p:sp>
        <p:nvSpPr>
          <p:cNvPr id="20" name="TextBox 19"/>
          <p:cNvSpPr txBox="1"/>
          <p:nvPr/>
        </p:nvSpPr>
        <p:spPr>
          <a:xfrm>
            <a:off x="612648" y="4352544"/>
            <a:ext cx="5282031" cy="1819656"/>
          </a:xfrm>
          <a:prstGeom prst="rect">
            <a:avLst/>
          </a:prstGeom>
          <a:noFill/>
        </p:spPr>
        <p:txBody>
          <a:bodyPr wrap="square" anchor="t" lIns="73152" rIns="73152" tIns="36576" bIns="36576">
            <a:noAutofit/>
          </a:bodyPr>
          <a:lstStyle/>
          <a:p>
            <a:pPr algn="l">
              <a:spcBef>
                <a:spcPts val="0"/>
              </a:spcBef>
              <a:spcAft>
                <a:spcPts val="600"/>
              </a:spcAft>
            </a:pPr>
            <a:r>
              <a:rPr lang="tr-TR" sz="1550" b="1" i="0">
                <a:solidFill>
                  <a:srgbClr val="262626"/>
                </a:solidFill>
                <a:latin typeface="Calibri"/>
              </a:rPr>
              <a:t>D)</a:t>
            </a:r>
            <a:r>
              <a:rPr lang="tr-TR" sz="1550" b="0" i="0">
                <a:solidFill>
                  <a:srgbClr val="262626"/>
                </a:solidFill>
                <a:latin typeface="Calibri"/>
              </a:rPr>
              <a:t> Avrupa’daki Rönesans ve reform hareketlerinin getirdiği aydınlanma ve sömürgecilik hareketleri coğrafyanın gelişmesinde rol oynamıştır.</a:t>
            </a:r>
          </a:p>
          <a:p>
            <a:pPr algn="l">
              <a:spcBef>
                <a:spcPts val="0"/>
              </a:spcBef>
              <a:spcAft>
                <a:spcPts val="0"/>
              </a:spcAft>
            </a:pPr>
            <a:r>
              <a:rPr lang="tr-TR" sz="1550" b="1" i="0">
                <a:solidFill>
                  <a:srgbClr val="262626"/>
                </a:solidFill>
                <a:latin typeface="Calibri"/>
              </a:rPr>
              <a:t>H)</a:t>
            </a:r>
            <a:r>
              <a:rPr lang="tr-TR" sz="1550" b="0" i="0">
                <a:solidFill>
                  <a:srgbClr val="262626"/>
                </a:solidFill>
                <a:latin typeface="Calibri"/>
              </a:rPr>
              <a:t> Kristof Kolomb, Magellan, Piri Reis gibi denizciler coğrafyanın gelişmesinde öncü olmuştur.</a:t>
            </a:r>
          </a:p>
        </p:txBody>
      </p:sp>
      <p:sp>
        <p:nvSpPr>
          <p:cNvPr id="21" name="Rounded Rectangle 20"/>
          <p:cNvSpPr/>
          <p:nvPr/>
        </p:nvSpPr>
        <p:spPr>
          <a:xfrm>
            <a:off x="6187287" y="3822192"/>
            <a:ext cx="5501487" cy="24231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6187287" y="3822192"/>
            <a:ext cx="5501487" cy="457200"/>
          </a:xfrm>
          <a:prstGeom prst="roundRect">
            <a:avLst>
              <a:gd name="adj" fmla="val 25000"/>
            </a:avLst>
          </a:prstGeom>
          <a:solidFill>
            <a:srgbClr val="E07A1F"/>
          </a:solidFill>
          <a:ln>
            <a:noFill/>
          </a:ln>
          <a:effectLst/>
        </p:spPr>
        <p:txBody>
          <a:bodyPr rtlCol="0" anchor="ctr"/>
          <a:lstStyle/>
          <a:p/>
        </p:txBody>
      </p:sp>
      <p:sp>
        <p:nvSpPr>
          <p:cNvPr id="23" name="Rectangle 22"/>
          <p:cNvSpPr/>
          <p:nvPr/>
        </p:nvSpPr>
        <p:spPr>
          <a:xfrm>
            <a:off x="6187287" y="4050792"/>
            <a:ext cx="5501487" cy="228600"/>
          </a:xfrm>
          <a:prstGeom prst="rect">
            <a:avLst/>
          </a:prstGeom>
          <a:solidFill>
            <a:srgbClr val="E07A1F"/>
          </a:solidFill>
          <a:ln>
            <a:noFill/>
          </a:ln>
          <a:effectLst/>
        </p:spPr>
        <p:txBody>
          <a:bodyPr rtlCol="0" anchor="ctr"/>
          <a:lstStyle/>
          <a:p/>
        </p:txBody>
      </p:sp>
      <p:sp>
        <p:nvSpPr>
          <p:cNvPr id="24" name="TextBox 23"/>
          <p:cNvSpPr txBox="1"/>
          <p:nvPr/>
        </p:nvSpPr>
        <p:spPr>
          <a:xfrm>
            <a:off x="6278727" y="3822192"/>
            <a:ext cx="5318607" cy="4572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Yakın Çağ</a:t>
            </a:r>
          </a:p>
        </p:txBody>
      </p:sp>
      <p:sp>
        <p:nvSpPr>
          <p:cNvPr id="25" name="TextBox 24"/>
          <p:cNvSpPr txBox="1"/>
          <p:nvPr/>
        </p:nvSpPr>
        <p:spPr>
          <a:xfrm>
            <a:off x="6297015" y="4352544"/>
            <a:ext cx="5282031" cy="1819656"/>
          </a:xfrm>
          <a:prstGeom prst="rect">
            <a:avLst/>
          </a:prstGeom>
          <a:noFill/>
        </p:spPr>
        <p:txBody>
          <a:bodyPr wrap="square" anchor="t" lIns="73152" rIns="73152" tIns="36576" bIns="36576">
            <a:noAutofit/>
          </a:bodyPr>
          <a:lstStyle/>
          <a:p>
            <a:pPr algn="l">
              <a:spcBef>
                <a:spcPts val="0"/>
              </a:spcBef>
              <a:spcAft>
                <a:spcPts val="580"/>
              </a:spcAft>
            </a:pPr>
            <a:r>
              <a:rPr lang="tr-TR" sz="1500" b="1" i="0">
                <a:solidFill>
                  <a:srgbClr val="262626"/>
                </a:solidFill>
                <a:latin typeface="Calibri"/>
              </a:rPr>
              <a:t>A)</a:t>
            </a:r>
            <a:r>
              <a:rPr lang="tr-TR" sz="1500" b="0" i="0">
                <a:solidFill>
                  <a:srgbClr val="262626"/>
                </a:solidFill>
                <a:latin typeface="Calibri"/>
              </a:rPr>
              <a:t> Bu çağ; olayların sebep ve sonuçlarının ele alındığı, coğrafya biliminin yöntemlerinin oluşturulduğu, coğrafyanın konuları ve bölümlerinin bugünkü şeklini aldığı dönem olmuştur.</a:t>
            </a:r>
          </a:p>
          <a:p>
            <a:pPr algn="l">
              <a:spcBef>
                <a:spcPts val="0"/>
              </a:spcBef>
              <a:spcAft>
                <a:spcPts val="0"/>
              </a:spcAft>
            </a:pPr>
            <a:r>
              <a:rPr lang="tr-TR" sz="1500" b="1" i="0">
                <a:solidFill>
                  <a:srgbClr val="262626"/>
                </a:solidFill>
                <a:latin typeface="Calibri"/>
              </a:rPr>
              <a:t>F)</a:t>
            </a:r>
            <a:r>
              <a:rPr lang="tr-TR" sz="1500" b="0" i="0">
                <a:solidFill>
                  <a:srgbClr val="262626"/>
                </a:solidFill>
                <a:latin typeface="Calibri"/>
              </a:rPr>
              <a:t> Fransız İhtilali ve Sanayi Devrimi’nin etkileriyle başlayan aydınlanma çağı, bilim ve teknolojideki gelişmeler ile ulaşımın gelişmesiyle bilimsel amaçlı keşif gezilerinin yapılması coğrafyanın gelişmesinde etkili olmuştur.</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24-25</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103 / 129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Adım: tarih şeridi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Rounded Rectangle 5"/>
          <p:cNvSpPr/>
          <p:nvPr/>
        </p:nvSpPr>
        <p:spPr>
          <a:xfrm>
            <a:off x="854579" y="3511296"/>
            <a:ext cx="2376843" cy="402336"/>
          </a:xfrm>
          <a:prstGeom prst="roundRect">
            <a:avLst>
              <a:gd name="adj" fmla="val 50000"/>
            </a:avLst>
          </a:prstGeom>
          <a:solidFill>
            <a:srgbClr val="7B4FA0"/>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Eski Çağ</a:t>
            </a:r>
          </a:p>
        </p:txBody>
      </p:sp>
      <p:sp>
        <p:nvSpPr>
          <p:cNvPr id="7" name="Rounded Rectangle 6"/>
          <p:cNvSpPr/>
          <p:nvPr/>
        </p:nvSpPr>
        <p:spPr>
          <a:xfrm>
            <a:off x="3286287" y="3511296"/>
            <a:ext cx="2376843" cy="402336"/>
          </a:xfrm>
          <a:prstGeom prst="roundRect">
            <a:avLst>
              <a:gd name="adj" fmla="val 50000"/>
            </a:avLst>
          </a:prstGeom>
          <a:solidFill>
            <a:srgbClr val="1E9AA8"/>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Orta Çağ</a:t>
            </a:r>
          </a:p>
        </p:txBody>
      </p:sp>
      <p:sp>
        <p:nvSpPr>
          <p:cNvPr id="8" name="Rounded Rectangle 7"/>
          <p:cNvSpPr/>
          <p:nvPr/>
        </p:nvSpPr>
        <p:spPr>
          <a:xfrm>
            <a:off x="5717994" y="3511296"/>
            <a:ext cx="2376843" cy="402336"/>
          </a:xfrm>
          <a:prstGeom prst="roundRect">
            <a:avLst>
              <a:gd name="adj" fmla="val 50000"/>
            </a:avLst>
          </a:prstGeom>
          <a:solidFill>
            <a:srgbClr val="5C9E3A"/>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Yeni Çağ</a:t>
            </a:r>
          </a:p>
        </p:txBody>
      </p:sp>
      <p:sp>
        <p:nvSpPr>
          <p:cNvPr id="9" name="Rounded Rectangle 8"/>
          <p:cNvSpPr/>
          <p:nvPr/>
        </p:nvSpPr>
        <p:spPr>
          <a:xfrm>
            <a:off x="8149702" y="3511296"/>
            <a:ext cx="3187412" cy="402336"/>
          </a:xfrm>
          <a:prstGeom prst="roundRect">
            <a:avLst>
              <a:gd name="adj" fmla="val 50000"/>
            </a:avLst>
          </a:prstGeom>
          <a:solidFill>
            <a:srgbClr val="E07A1F"/>
          </a:solidFill>
          <a:ln>
            <a:noFill/>
          </a:ln>
          <a:effectLst/>
        </p:spPr>
        <p:txBody>
          <a:bodyPr rtlCol="0" anchor="ctr" wrap="square" lIns="128016" rIns="128016" tIns="0" bIns="0">
            <a:noAutofit/>
          </a:bodyPr>
          <a:lstStyle/>
          <a:p>
            <a:pPr algn="ctr">
              <a:spcBef>
                <a:spcPts val="0"/>
              </a:spcBef>
              <a:spcAft>
                <a:spcPts val="0"/>
              </a:spcAft>
            </a:pPr>
            <a:r>
              <a:rPr lang="tr-TR" sz="1800" b="1" i="0">
                <a:solidFill>
                  <a:srgbClr val="FFFFFF"/>
                </a:solidFill>
                <a:latin typeface="Calibri"/>
              </a:rPr>
              <a:t>Yakın Çağ</a:t>
            </a:r>
          </a:p>
        </p:txBody>
      </p:sp>
      <p:cxnSp>
        <p:nvCxnSpPr>
          <p:cNvPr id="10" name="Connector 9"/>
          <p:cNvCxnSpPr/>
          <p:nvPr/>
        </p:nvCxnSpPr>
        <p:spPr>
          <a:xfrm>
            <a:off x="2448286" y="3255264"/>
            <a:ext cx="0" cy="256032"/>
          </a:xfrm>
          <a:prstGeom prst="line">
            <a:avLst/>
          </a:prstGeom>
          <a:ln w="38100">
            <a:solidFill>
              <a:srgbClr val="D3373A"/>
            </a:solidFill>
          </a:ln>
        </p:spPr>
      </p:cxnSp>
      <p:cxnSp>
        <p:nvCxnSpPr>
          <p:cNvPr id="11" name="Connector 10"/>
          <p:cNvCxnSpPr/>
          <p:nvPr/>
        </p:nvCxnSpPr>
        <p:spPr>
          <a:xfrm>
            <a:off x="2448286" y="3913632"/>
            <a:ext cx="0" cy="256032"/>
          </a:xfrm>
          <a:prstGeom prst="line">
            <a:avLst/>
          </a:prstGeom>
          <a:ln w="38100">
            <a:solidFill>
              <a:srgbClr val="D3373A"/>
            </a:solidFill>
          </a:ln>
        </p:spPr>
      </p:cxnSp>
      <p:sp>
        <p:nvSpPr>
          <p:cNvPr id="12" name="TextBox 11"/>
          <p:cNvSpPr txBox="1"/>
          <p:nvPr/>
        </p:nvSpPr>
        <p:spPr>
          <a:xfrm>
            <a:off x="1899646" y="4169664"/>
            <a:ext cx="1097280" cy="292608"/>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D3373A"/>
                </a:solidFill>
                <a:latin typeface="Calibri"/>
              </a:rPr>
              <a:t>Milat</a:t>
            </a:r>
          </a:p>
        </p:txBody>
      </p:sp>
      <p:cxnSp>
        <p:nvCxnSpPr>
          <p:cNvPr id="13" name="Connector 12"/>
          <p:cNvCxnSpPr/>
          <p:nvPr/>
        </p:nvCxnSpPr>
        <p:spPr>
          <a:xfrm>
            <a:off x="1232432" y="3374136"/>
            <a:ext cx="0" cy="137160"/>
          </a:xfrm>
          <a:prstGeom prst="line">
            <a:avLst/>
          </a:prstGeom>
          <a:ln w="25400">
            <a:solidFill>
              <a:srgbClr val="7B4FA0"/>
            </a:solidFill>
          </a:ln>
        </p:spPr>
      </p:cxnSp>
      <p:sp>
        <p:nvSpPr>
          <p:cNvPr id="14" name="Rounded Rectangle 13"/>
          <p:cNvSpPr/>
          <p:nvPr/>
        </p:nvSpPr>
        <p:spPr>
          <a:xfrm>
            <a:off x="502920" y="1499617"/>
            <a:ext cx="1459024" cy="1874519"/>
          </a:xfrm>
          <a:prstGeom prst="roundRect">
            <a:avLst>
              <a:gd name="adj" fmla="val 8000"/>
            </a:avLst>
          </a:prstGeom>
          <a:solidFill>
            <a:srgbClr val="FFFFFF"/>
          </a:solidFill>
          <a:ln w="22225">
            <a:solidFill>
              <a:srgbClr val="7B4FA0"/>
            </a:solidFill>
          </a:ln>
          <a:effectLst/>
        </p:spPr>
        <p:txBody>
          <a:bodyPr rtlCol="0" anchor="ctr"/>
          <a:lstStyle/>
          <a:p/>
        </p:txBody>
      </p:sp>
      <p:sp>
        <p:nvSpPr>
          <p:cNvPr id="15" name="TextBox 14"/>
          <p:cNvSpPr txBox="1"/>
          <p:nvPr/>
        </p:nvSpPr>
        <p:spPr>
          <a:xfrm>
            <a:off x="548640" y="1536193"/>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B4FA0"/>
                </a:solidFill>
                <a:latin typeface="Calibri"/>
              </a:rPr>
              <a:t>Eratosthenes</a:t>
            </a:r>
          </a:p>
        </p:txBody>
      </p:sp>
      <p:sp>
        <p:nvSpPr>
          <p:cNvPr id="16" name="TextBox 15"/>
          <p:cNvSpPr txBox="1"/>
          <p:nvPr/>
        </p:nvSpPr>
        <p:spPr>
          <a:xfrm>
            <a:off x="548640" y="1901953"/>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MÖ 276-MÖ 194</a:t>
            </a:r>
          </a:p>
        </p:txBody>
      </p:sp>
      <p:cxnSp>
        <p:nvCxnSpPr>
          <p:cNvPr id="17" name="Connector 16"/>
          <p:cNvCxnSpPr/>
          <p:nvPr/>
        </p:nvCxnSpPr>
        <p:spPr>
          <a:xfrm>
            <a:off x="612648" y="2368297"/>
            <a:ext cx="1239568" cy="0"/>
          </a:xfrm>
          <a:prstGeom prst="line">
            <a:avLst/>
          </a:prstGeom>
          <a:ln w="12700">
            <a:solidFill>
              <a:srgbClr val="D9D9D9"/>
            </a:solidFill>
            <a:prstDash val="dash"/>
          </a:ln>
        </p:spPr>
      </p:cxnSp>
      <p:cxnSp>
        <p:nvCxnSpPr>
          <p:cNvPr id="18" name="Connector 17"/>
          <p:cNvCxnSpPr/>
          <p:nvPr/>
        </p:nvCxnSpPr>
        <p:spPr>
          <a:xfrm>
            <a:off x="612648" y="2679193"/>
            <a:ext cx="1239568" cy="0"/>
          </a:xfrm>
          <a:prstGeom prst="line">
            <a:avLst/>
          </a:prstGeom>
          <a:ln w="12700">
            <a:solidFill>
              <a:srgbClr val="D9D9D9"/>
            </a:solidFill>
            <a:prstDash val="dash"/>
          </a:ln>
        </p:spPr>
      </p:cxnSp>
      <p:cxnSp>
        <p:nvCxnSpPr>
          <p:cNvPr id="19" name="Connector 18"/>
          <p:cNvCxnSpPr/>
          <p:nvPr/>
        </p:nvCxnSpPr>
        <p:spPr>
          <a:xfrm>
            <a:off x="612648" y="2990089"/>
            <a:ext cx="1239568" cy="0"/>
          </a:xfrm>
          <a:prstGeom prst="line">
            <a:avLst/>
          </a:prstGeom>
          <a:ln w="12700">
            <a:solidFill>
              <a:srgbClr val="D9D9D9"/>
            </a:solidFill>
            <a:prstDash val="dash"/>
          </a:ln>
        </p:spPr>
      </p:cxnSp>
      <p:cxnSp>
        <p:nvCxnSpPr>
          <p:cNvPr id="20" name="Connector 19"/>
          <p:cNvCxnSpPr/>
          <p:nvPr/>
        </p:nvCxnSpPr>
        <p:spPr>
          <a:xfrm>
            <a:off x="2043001" y="3913632"/>
            <a:ext cx="0" cy="502920"/>
          </a:xfrm>
          <a:prstGeom prst="line">
            <a:avLst/>
          </a:prstGeom>
          <a:ln w="25400">
            <a:solidFill>
              <a:srgbClr val="7B4FA0"/>
            </a:solidFill>
          </a:ln>
        </p:spPr>
      </p:cxnSp>
      <p:sp>
        <p:nvSpPr>
          <p:cNvPr id="21" name="Rounded Rectangle 20"/>
          <p:cNvSpPr/>
          <p:nvPr/>
        </p:nvSpPr>
        <p:spPr>
          <a:xfrm>
            <a:off x="1313489" y="4416552"/>
            <a:ext cx="1459024" cy="1874519"/>
          </a:xfrm>
          <a:prstGeom prst="roundRect">
            <a:avLst>
              <a:gd name="adj" fmla="val 8000"/>
            </a:avLst>
          </a:prstGeom>
          <a:solidFill>
            <a:srgbClr val="FFFFFF"/>
          </a:solidFill>
          <a:ln w="22225">
            <a:solidFill>
              <a:srgbClr val="7B4FA0"/>
            </a:solidFill>
          </a:ln>
          <a:effectLst/>
        </p:spPr>
        <p:txBody>
          <a:bodyPr rtlCol="0" anchor="ctr"/>
          <a:lstStyle/>
          <a:p/>
        </p:txBody>
      </p:sp>
      <p:sp>
        <p:nvSpPr>
          <p:cNvPr id="22" name="TextBox 21"/>
          <p:cNvSpPr txBox="1"/>
          <p:nvPr/>
        </p:nvSpPr>
        <p:spPr>
          <a:xfrm>
            <a:off x="1359209" y="4453128"/>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B4FA0"/>
                </a:solidFill>
                <a:latin typeface="Calibri"/>
              </a:rPr>
              <a:t>Strabon</a:t>
            </a:r>
          </a:p>
        </p:txBody>
      </p:sp>
      <p:sp>
        <p:nvSpPr>
          <p:cNvPr id="23" name="TextBox 22"/>
          <p:cNvSpPr txBox="1"/>
          <p:nvPr/>
        </p:nvSpPr>
        <p:spPr>
          <a:xfrm>
            <a:off x="1359209" y="4818888"/>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MÖ 64-MS 24</a:t>
            </a:r>
          </a:p>
        </p:txBody>
      </p:sp>
      <p:cxnSp>
        <p:nvCxnSpPr>
          <p:cNvPr id="24" name="Connector 23"/>
          <p:cNvCxnSpPr/>
          <p:nvPr/>
        </p:nvCxnSpPr>
        <p:spPr>
          <a:xfrm>
            <a:off x="1423217" y="5285232"/>
            <a:ext cx="1239568" cy="0"/>
          </a:xfrm>
          <a:prstGeom prst="line">
            <a:avLst/>
          </a:prstGeom>
          <a:ln w="12700">
            <a:solidFill>
              <a:srgbClr val="D9D9D9"/>
            </a:solidFill>
            <a:prstDash val="dash"/>
          </a:ln>
        </p:spPr>
      </p:cxnSp>
      <p:cxnSp>
        <p:nvCxnSpPr>
          <p:cNvPr id="25" name="Connector 24"/>
          <p:cNvCxnSpPr/>
          <p:nvPr/>
        </p:nvCxnSpPr>
        <p:spPr>
          <a:xfrm>
            <a:off x="1423217" y="5596128"/>
            <a:ext cx="1239568" cy="0"/>
          </a:xfrm>
          <a:prstGeom prst="line">
            <a:avLst/>
          </a:prstGeom>
          <a:ln w="12700">
            <a:solidFill>
              <a:srgbClr val="D9D9D9"/>
            </a:solidFill>
            <a:prstDash val="dash"/>
          </a:ln>
        </p:spPr>
      </p:cxnSp>
      <p:cxnSp>
        <p:nvCxnSpPr>
          <p:cNvPr id="26" name="Connector 25"/>
          <p:cNvCxnSpPr/>
          <p:nvPr/>
        </p:nvCxnSpPr>
        <p:spPr>
          <a:xfrm>
            <a:off x="1423217" y="5907024"/>
            <a:ext cx="1239568" cy="0"/>
          </a:xfrm>
          <a:prstGeom prst="line">
            <a:avLst/>
          </a:prstGeom>
          <a:ln w="12700">
            <a:solidFill>
              <a:srgbClr val="D9D9D9"/>
            </a:solidFill>
            <a:prstDash val="dash"/>
          </a:ln>
        </p:spPr>
      </p:cxnSp>
      <p:cxnSp>
        <p:nvCxnSpPr>
          <p:cNvPr id="27" name="Connector 26"/>
          <p:cNvCxnSpPr/>
          <p:nvPr/>
        </p:nvCxnSpPr>
        <p:spPr>
          <a:xfrm>
            <a:off x="2853570" y="3374136"/>
            <a:ext cx="0" cy="137160"/>
          </a:xfrm>
          <a:prstGeom prst="line">
            <a:avLst/>
          </a:prstGeom>
          <a:ln w="25400">
            <a:solidFill>
              <a:srgbClr val="7B4FA0"/>
            </a:solidFill>
          </a:ln>
        </p:spPr>
      </p:cxnSp>
      <p:sp>
        <p:nvSpPr>
          <p:cNvPr id="28" name="Rounded Rectangle 27"/>
          <p:cNvSpPr/>
          <p:nvPr/>
        </p:nvSpPr>
        <p:spPr>
          <a:xfrm>
            <a:off x="2124058" y="1499617"/>
            <a:ext cx="1459024" cy="1874519"/>
          </a:xfrm>
          <a:prstGeom prst="roundRect">
            <a:avLst>
              <a:gd name="adj" fmla="val 8000"/>
            </a:avLst>
          </a:prstGeom>
          <a:solidFill>
            <a:srgbClr val="FFFFFF"/>
          </a:solidFill>
          <a:ln w="22225">
            <a:solidFill>
              <a:srgbClr val="7B4FA0"/>
            </a:solidFill>
          </a:ln>
          <a:effectLst/>
        </p:spPr>
        <p:txBody>
          <a:bodyPr rtlCol="0" anchor="ctr"/>
          <a:lstStyle/>
          <a:p/>
        </p:txBody>
      </p:sp>
      <p:sp>
        <p:nvSpPr>
          <p:cNvPr id="29" name="TextBox 28"/>
          <p:cNvSpPr txBox="1"/>
          <p:nvPr/>
        </p:nvSpPr>
        <p:spPr>
          <a:xfrm>
            <a:off x="2169778" y="1536193"/>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7B4FA0"/>
                </a:solidFill>
                <a:latin typeface="Calibri"/>
              </a:rPr>
              <a:t>Batlamyus</a:t>
            </a:r>
          </a:p>
        </p:txBody>
      </p:sp>
      <p:sp>
        <p:nvSpPr>
          <p:cNvPr id="30" name="TextBox 29"/>
          <p:cNvSpPr txBox="1"/>
          <p:nvPr/>
        </p:nvSpPr>
        <p:spPr>
          <a:xfrm>
            <a:off x="2169778" y="1901953"/>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100-170</a:t>
            </a:r>
          </a:p>
        </p:txBody>
      </p:sp>
      <p:cxnSp>
        <p:nvCxnSpPr>
          <p:cNvPr id="31" name="Connector 30"/>
          <p:cNvCxnSpPr/>
          <p:nvPr/>
        </p:nvCxnSpPr>
        <p:spPr>
          <a:xfrm>
            <a:off x="2233786" y="2368297"/>
            <a:ext cx="1239568" cy="0"/>
          </a:xfrm>
          <a:prstGeom prst="line">
            <a:avLst/>
          </a:prstGeom>
          <a:ln w="12700">
            <a:solidFill>
              <a:srgbClr val="D9D9D9"/>
            </a:solidFill>
            <a:prstDash val="dash"/>
          </a:ln>
        </p:spPr>
      </p:cxnSp>
      <p:cxnSp>
        <p:nvCxnSpPr>
          <p:cNvPr id="32" name="Connector 31"/>
          <p:cNvCxnSpPr/>
          <p:nvPr/>
        </p:nvCxnSpPr>
        <p:spPr>
          <a:xfrm>
            <a:off x="2233786" y="2679193"/>
            <a:ext cx="1239568" cy="0"/>
          </a:xfrm>
          <a:prstGeom prst="line">
            <a:avLst/>
          </a:prstGeom>
          <a:ln w="12700">
            <a:solidFill>
              <a:srgbClr val="D9D9D9"/>
            </a:solidFill>
            <a:prstDash val="dash"/>
          </a:ln>
        </p:spPr>
      </p:cxnSp>
      <p:cxnSp>
        <p:nvCxnSpPr>
          <p:cNvPr id="33" name="Connector 32"/>
          <p:cNvCxnSpPr/>
          <p:nvPr/>
        </p:nvCxnSpPr>
        <p:spPr>
          <a:xfrm>
            <a:off x="2233786" y="2990089"/>
            <a:ext cx="1239568" cy="0"/>
          </a:xfrm>
          <a:prstGeom prst="line">
            <a:avLst/>
          </a:prstGeom>
          <a:ln w="12700">
            <a:solidFill>
              <a:srgbClr val="D9D9D9"/>
            </a:solidFill>
            <a:prstDash val="dash"/>
          </a:ln>
        </p:spPr>
      </p:cxnSp>
      <p:cxnSp>
        <p:nvCxnSpPr>
          <p:cNvPr id="34" name="Connector 33"/>
          <p:cNvCxnSpPr/>
          <p:nvPr/>
        </p:nvCxnSpPr>
        <p:spPr>
          <a:xfrm>
            <a:off x="3664139" y="3913632"/>
            <a:ext cx="0" cy="502920"/>
          </a:xfrm>
          <a:prstGeom prst="line">
            <a:avLst/>
          </a:prstGeom>
          <a:ln w="25400">
            <a:solidFill>
              <a:srgbClr val="1E9AA8"/>
            </a:solidFill>
          </a:ln>
        </p:spPr>
      </p:cxnSp>
      <p:sp>
        <p:nvSpPr>
          <p:cNvPr id="35" name="Rounded Rectangle 34"/>
          <p:cNvSpPr/>
          <p:nvPr/>
        </p:nvSpPr>
        <p:spPr>
          <a:xfrm>
            <a:off x="2934627" y="4416552"/>
            <a:ext cx="1459024" cy="1874519"/>
          </a:xfrm>
          <a:prstGeom prst="roundRect">
            <a:avLst>
              <a:gd name="adj" fmla="val 8000"/>
            </a:avLst>
          </a:prstGeom>
          <a:solidFill>
            <a:srgbClr val="FFFFFF"/>
          </a:solidFill>
          <a:ln w="22225">
            <a:solidFill>
              <a:srgbClr val="1E9AA8"/>
            </a:solidFill>
          </a:ln>
          <a:effectLst/>
        </p:spPr>
        <p:txBody>
          <a:bodyPr rtlCol="0" anchor="ctr"/>
          <a:lstStyle/>
          <a:p/>
        </p:txBody>
      </p:sp>
      <p:sp>
        <p:nvSpPr>
          <p:cNvPr id="36" name="TextBox 35"/>
          <p:cNvSpPr txBox="1"/>
          <p:nvPr/>
        </p:nvSpPr>
        <p:spPr>
          <a:xfrm>
            <a:off x="2980347" y="4453128"/>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1E9AA8"/>
                </a:solidFill>
                <a:latin typeface="Calibri"/>
              </a:rPr>
              <a:t>Biruni</a:t>
            </a:r>
          </a:p>
        </p:txBody>
      </p:sp>
      <p:sp>
        <p:nvSpPr>
          <p:cNvPr id="37" name="TextBox 36"/>
          <p:cNvSpPr txBox="1"/>
          <p:nvPr/>
        </p:nvSpPr>
        <p:spPr>
          <a:xfrm>
            <a:off x="2980347" y="4818888"/>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973-1048</a:t>
            </a:r>
          </a:p>
        </p:txBody>
      </p:sp>
      <p:cxnSp>
        <p:nvCxnSpPr>
          <p:cNvPr id="38" name="Connector 37"/>
          <p:cNvCxnSpPr/>
          <p:nvPr/>
        </p:nvCxnSpPr>
        <p:spPr>
          <a:xfrm>
            <a:off x="3044355" y="5285232"/>
            <a:ext cx="1239569" cy="0"/>
          </a:xfrm>
          <a:prstGeom prst="line">
            <a:avLst/>
          </a:prstGeom>
          <a:ln w="12700">
            <a:solidFill>
              <a:srgbClr val="D9D9D9"/>
            </a:solidFill>
            <a:prstDash val="dash"/>
          </a:ln>
        </p:spPr>
      </p:cxnSp>
      <p:cxnSp>
        <p:nvCxnSpPr>
          <p:cNvPr id="39" name="Connector 38"/>
          <p:cNvCxnSpPr/>
          <p:nvPr/>
        </p:nvCxnSpPr>
        <p:spPr>
          <a:xfrm>
            <a:off x="3044355" y="5596128"/>
            <a:ext cx="1239569" cy="0"/>
          </a:xfrm>
          <a:prstGeom prst="line">
            <a:avLst/>
          </a:prstGeom>
          <a:ln w="12700">
            <a:solidFill>
              <a:srgbClr val="D9D9D9"/>
            </a:solidFill>
            <a:prstDash val="dash"/>
          </a:ln>
        </p:spPr>
      </p:cxnSp>
      <p:cxnSp>
        <p:nvCxnSpPr>
          <p:cNvPr id="40" name="Connector 39"/>
          <p:cNvCxnSpPr/>
          <p:nvPr/>
        </p:nvCxnSpPr>
        <p:spPr>
          <a:xfrm>
            <a:off x="3044355" y="5907024"/>
            <a:ext cx="1239569" cy="0"/>
          </a:xfrm>
          <a:prstGeom prst="line">
            <a:avLst/>
          </a:prstGeom>
          <a:ln w="12700">
            <a:solidFill>
              <a:srgbClr val="D9D9D9"/>
            </a:solidFill>
            <a:prstDash val="dash"/>
          </a:ln>
        </p:spPr>
      </p:cxnSp>
      <p:cxnSp>
        <p:nvCxnSpPr>
          <p:cNvPr id="41" name="Connector 40"/>
          <p:cNvCxnSpPr/>
          <p:nvPr/>
        </p:nvCxnSpPr>
        <p:spPr>
          <a:xfrm>
            <a:off x="4474709" y="3374136"/>
            <a:ext cx="0" cy="137160"/>
          </a:xfrm>
          <a:prstGeom prst="line">
            <a:avLst/>
          </a:prstGeom>
          <a:ln w="25400">
            <a:solidFill>
              <a:srgbClr val="1E9AA8"/>
            </a:solidFill>
          </a:ln>
        </p:spPr>
      </p:cxnSp>
      <p:sp>
        <p:nvSpPr>
          <p:cNvPr id="42" name="Rounded Rectangle 41"/>
          <p:cNvSpPr/>
          <p:nvPr/>
        </p:nvSpPr>
        <p:spPr>
          <a:xfrm>
            <a:off x="3745196" y="1499617"/>
            <a:ext cx="1459024" cy="1874519"/>
          </a:xfrm>
          <a:prstGeom prst="roundRect">
            <a:avLst>
              <a:gd name="adj" fmla="val 8000"/>
            </a:avLst>
          </a:prstGeom>
          <a:solidFill>
            <a:srgbClr val="FFFFFF"/>
          </a:solidFill>
          <a:ln w="22225">
            <a:solidFill>
              <a:srgbClr val="1E9AA8"/>
            </a:solidFill>
          </a:ln>
          <a:effectLst/>
        </p:spPr>
        <p:txBody>
          <a:bodyPr rtlCol="0" anchor="ctr"/>
          <a:lstStyle/>
          <a:p/>
        </p:txBody>
      </p:sp>
      <p:sp>
        <p:nvSpPr>
          <p:cNvPr id="43" name="TextBox 42"/>
          <p:cNvSpPr txBox="1"/>
          <p:nvPr/>
        </p:nvSpPr>
        <p:spPr>
          <a:xfrm>
            <a:off x="3790916" y="1536193"/>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250" b="1" i="0">
                <a:solidFill>
                  <a:srgbClr val="1E9AA8"/>
                </a:solidFill>
                <a:latin typeface="Calibri"/>
              </a:rPr>
              <a:t>Muhammed İdrisi</a:t>
            </a:r>
          </a:p>
        </p:txBody>
      </p:sp>
      <p:sp>
        <p:nvSpPr>
          <p:cNvPr id="44" name="TextBox 43"/>
          <p:cNvSpPr txBox="1"/>
          <p:nvPr/>
        </p:nvSpPr>
        <p:spPr>
          <a:xfrm>
            <a:off x="3790916" y="1901953"/>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1100-1166</a:t>
            </a:r>
          </a:p>
        </p:txBody>
      </p:sp>
      <p:cxnSp>
        <p:nvCxnSpPr>
          <p:cNvPr id="45" name="Connector 44"/>
          <p:cNvCxnSpPr/>
          <p:nvPr/>
        </p:nvCxnSpPr>
        <p:spPr>
          <a:xfrm>
            <a:off x="3854924" y="2368297"/>
            <a:ext cx="1239569" cy="0"/>
          </a:xfrm>
          <a:prstGeom prst="line">
            <a:avLst/>
          </a:prstGeom>
          <a:ln w="12700">
            <a:solidFill>
              <a:srgbClr val="D9D9D9"/>
            </a:solidFill>
            <a:prstDash val="dash"/>
          </a:ln>
        </p:spPr>
      </p:cxnSp>
      <p:cxnSp>
        <p:nvCxnSpPr>
          <p:cNvPr id="46" name="Connector 45"/>
          <p:cNvCxnSpPr/>
          <p:nvPr/>
        </p:nvCxnSpPr>
        <p:spPr>
          <a:xfrm>
            <a:off x="3854924" y="2679193"/>
            <a:ext cx="1239569" cy="0"/>
          </a:xfrm>
          <a:prstGeom prst="line">
            <a:avLst/>
          </a:prstGeom>
          <a:ln w="12700">
            <a:solidFill>
              <a:srgbClr val="D9D9D9"/>
            </a:solidFill>
            <a:prstDash val="dash"/>
          </a:ln>
        </p:spPr>
      </p:cxnSp>
      <p:cxnSp>
        <p:nvCxnSpPr>
          <p:cNvPr id="47" name="Connector 46"/>
          <p:cNvCxnSpPr/>
          <p:nvPr/>
        </p:nvCxnSpPr>
        <p:spPr>
          <a:xfrm>
            <a:off x="3854924" y="2990089"/>
            <a:ext cx="1239569" cy="0"/>
          </a:xfrm>
          <a:prstGeom prst="line">
            <a:avLst/>
          </a:prstGeom>
          <a:ln w="12700">
            <a:solidFill>
              <a:srgbClr val="D9D9D9"/>
            </a:solidFill>
            <a:prstDash val="dash"/>
          </a:ln>
        </p:spPr>
      </p:cxnSp>
      <p:cxnSp>
        <p:nvCxnSpPr>
          <p:cNvPr id="48" name="Connector 47"/>
          <p:cNvCxnSpPr/>
          <p:nvPr/>
        </p:nvCxnSpPr>
        <p:spPr>
          <a:xfrm>
            <a:off x="5285278" y="3913632"/>
            <a:ext cx="0" cy="502920"/>
          </a:xfrm>
          <a:prstGeom prst="line">
            <a:avLst/>
          </a:prstGeom>
          <a:ln w="25400">
            <a:solidFill>
              <a:srgbClr val="1E9AA8"/>
            </a:solidFill>
          </a:ln>
        </p:spPr>
      </p:cxnSp>
      <p:sp>
        <p:nvSpPr>
          <p:cNvPr id="49" name="Rounded Rectangle 48"/>
          <p:cNvSpPr/>
          <p:nvPr/>
        </p:nvSpPr>
        <p:spPr>
          <a:xfrm>
            <a:off x="4555766" y="4416552"/>
            <a:ext cx="1459024" cy="1874519"/>
          </a:xfrm>
          <a:prstGeom prst="roundRect">
            <a:avLst>
              <a:gd name="adj" fmla="val 8000"/>
            </a:avLst>
          </a:prstGeom>
          <a:solidFill>
            <a:srgbClr val="FFFFFF"/>
          </a:solidFill>
          <a:ln w="22225">
            <a:solidFill>
              <a:srgbClr val="1E9AA8"/>
            </a:solidFill>
          </a:ln>
          <a:effectLst/>
        </p:spPr>
        <p:txBody>
          <a:bodyPr rtlCol="0" anchor="ctr"/>
          <a:lstStyle/>
          <a:p/>
        </p:txBody>
      </p:sp>
      <p:sp>
        <p:nvSpPr>
          <p:cNvPr id="50" name="TextBox 49"/>
          <p:cNvSpPr txBox="1"/>
          <p:nvPr/>
        </p:nvSpPr>
        <p:spPr>
          <a:xfrm>
            <a:off x="4601486" y="4453128"/>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1E9AA8"/>
                </a:solidFill>
                <a:latin typeface="Calibri"/>
              </a:rPr>
              <a:t>İbni Battuta</a:t>
            </a:r>
          </a:p>
        </p:txBody>
      </p:sp>
      <p:sp>
        <p:nvSpPr>
          <p:cNvPr id="51" name="TextBox 50"/>
          <p:cNvSpPr txBox="1"/>
          <p:nvPr/>
        </p:nvSpPr>
        <p:spPr>
          <a:xfrm>
            <a:off x="4601486" y="4818888"/>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1304-1369</a:t>
            </a:r>
          </a:p>
        </p:txBody>
      </p:sp>
      <p:cxnSp>
        <p:nvCxnSpPr>
          <p:cNvPr id="52" name="Connector 51"/>
          <p:cNvCxnSpPr/>
          <p:nvPr/>
        </p:nvCxnSpPr>
        <p:spPr>
          <a:xfrm>
            <a:off x="4665494" y="5285232"/>
            <a:ext cx="1239568" cy="0"/>
          </a:xfrm>
          <a:prstGeom prst="line">
            <a:avLst/>
          </a:prstGeom>
          <a:ln w="12700">
            <a:solidFill>
              <a:srgbClr val="D9D9D9"/>
            </a:solidFill>
            <a:prstDash val="dash"/>
          </a:ln>
        </p:spPr>
      </p:cxnSp>
      <p:cxnSp>
        <p:nvCxnSpPr>
          <p:cNvPr id="53" name="Connector 52"/>
          <p:cNvCxnSpPr/>
          <p:nvPr/>
        </p:nvCxnSpPr>
        <p:spPr>
          <a:xfrm>
            <a:off x="4665494" y="5596128"/>
            <a:ext cx="1239568" cy="0"/>
          </a:xfrm>
          <a:prstGeom prst="line">
            <a:avLst/>
          </a:prstGeom>
          <a:ln w="12700">
            <a:solidFill>
              <a:srgbClr val="D9D9D9"/>
            </a:solidFill>
            <a:prstDash val="dash"/>
          </a:ln>
        </p:spPr>
      </p:cxnSp>
      <p:cxnSp>
        <p:nvCxnSpPr>
          <p:cNvPr id="54" name="Connector 53"/>
          <p:cNvCxnSpPr/>
          <p:nvPr/>
        </p:nvCxnSpPr>
        <p:spPr>
          <a:xfrm>
            <a:off x="4665494" y="5907024"/>
            <a:ext cx="1239568" cy="0"/>
          </a:xfrm>
          <a:prstGeom prst="line">
            <a:avLst/>
          </a:prstGeom>
          <a:ln w="12700">
            <a:solidFill>
              <a:srgbClr val="D9D9D9"/>
            </a:solidFill>
            <a:prstDash val="dash"/>
          </a:ln>
        </p:spPr>
      </p:cxnSp>
      <p:cxnSp>
        <p:nvCxnSpPr>
          <p:cNvPr id="55" name="Connector 54"/>
          <p:cNvCxnSpPr/>
          <p:nvPr/>
        </p:nvCxnSpPr>
        <p:spPr>
          <a:xfrm>
            <a:off x="6095847" y="3374136"/>
            <a:ext cx="0" cy="137160"/>
          </a:xfrm>
          <a:prstGeom prst="line">
            <a:avLst/>
          </a:prstGeom>
          <a:ln w="25400">
            <a:solidFill>
              <a:srgbClr val="5C9E3A"/>
            </a:solidFill>
          </a:ln>
        </p:spPr>
      </p:cxnSp>
      <p:sp>
        <p:nvSpPr>
          <p:cNvPr id="56" name="Rounded Rectangle 55"/>
          <p:cNvSpPr/>
          <p:nvPr/>
        </p:nvSpPr>
        <p:spPr>
          <a:xfrm>
            <a:off x="5366335" y="1499617"/>
            <a:ext cx="1459024" cy="1874519"/>
          </a:xfrm>
          <a:prstGeom prst="roundRect">
            <a:avLst>
              <a:gd name="adj" fmla="val 8000"/>
            </a:avLst>
          </a:prstGeom>
          <a:solidFill>
            <a:srgbClr val="FFFFFF"/>
          </a:solidFill>
          <a:ln w="22225">
            <a:solidFill>
              <a:srgbClr val="5C9E3A"/>
            </a:solidFill>
          </a:ln>
          <a:effectLst/>
        </p:spPr>
        <p:txBody>
          <a:bodyPr rtlCol="0" anchor="ctr"/>
          <a:lstStyle/>
          <a:p/>
        </p:txBody>
      </p:sp>
      <p:sp>
        <p:nvSpPr>
          <p:cNvPr id="57" name="TextBox 56"/>
          <p:cNvSpPr txBox="1"/>
          <p:nvPr/>
        </p:nvSpPr>
        <p:spPr>
          <a:xfrm>
            <a:off x="5412055" y="1536193"/>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5C9E3A"/>
                </a:solidFill>
                <a:latin typeface="Calibri"/>
              </a:rPr>
              <a:t>Piri Reis</a:t>
            </a:r>
          </a:p>
        </p:txBody>
      </p:sp>
      <p:sp>
        <p:nvSpPr>
          <p:cNvPr id="58" name="TextBox 57"/>
          <p:cNvSpPr txBox="1"/>
          <p:nvPr/>
        </p:nvSpPr>
        <p:spPr>
          <a:xfrm>
            <a:off x="5412055" y="1901953"/>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1470-1554</a:t>
            </a:r>
          </a:p>
        </p:txBody>
      </p:sp>
      <p:cxnSp>
        <p:nvCxnSpPr>
          <p:cNvPr id="59" name="Connector 58"/>
          <p:cNvCxnSpPr/>
          <p:nvPr/>
        </p:nvCxnSpPr>
        <p:spPr>
          <a:xfrm>
            <a:off x="5476063" y="2368297"/>
            <a:ext cx="1239568" cy="0"/>
          </a:xfrm>
          <a:prstGeom prst="line">
            <a:avLst/>
          </a:prstGeom>
          <a:ln w="12700">
            <a:solidFill>
              <a:srgbClr val="D9D9D9"/>
            </a:solidFill>
            <a:prstDash val="dash"/>
          </a:ln>
        </p:spPr>
      </p:cxnSp>
      <p:cxnSp>
        <p:nvCxnSpPr>
          <p:cNvPr id="60" name="Connector 59"/>
          <p:cNvCxnSpPr/>
          <p:nvPr/>
        </p:nvCxnSpPr>
        <p:spPr>
          <a:xfrm>
            <a:off x="5476063" y="2679193"/>
            <a:ext cx="1239568" cy="0"/>
          </a:xfrm>
          <a:prstGeom prst="line">
            <a:avLst/>
          </a:prstGeom>
          <a:ln w="12700">
            <a:solidFill>
              <a:srgbClr val="D9D9D9"/>
            </a:solidFill>
            <a:prstDash val="dash"/>
          </a:ln>
        </p:spPr>
      </p:cxnSp>
      <p:cxnSp>
        <p:nvCxnSpPr>
          <p:cNvPr id="61" name="Connector 60"/>
          <p:cNvCxnSpPr/>
          <p:nvPr/>
        </p:nvCxnSpPr>
        <p:spPr>
          <a:xfrm>
            <a:off x="5476063" y="2990089"/>
            <a:ext cx="1239568" cy="0"/>
          </a:xfrm>
          <a:prstGeom prst="line">
            <a:avLst/>
          </a:prstGeom>
          <a:ln w="12700">
            <a:solidFill>
              <a:srgbClr val="D9D9D9"/>
            </a:solidFill>
            <a:prstDash val="dash"/>
          </a:ln>
        </p:spPr>
      </p:cxnSp>
      <p:cxnSp>
        <p:nvCxnSpPr>
          <p:cNvPr id="62" name="Connector 61"/>
          <p:cNvCxnSpPr/>
          <p:nvPr/>
        </p:nvCxnSpPr>
        <p:spPr>
          <a:xfrm>
            <a:off x="6906416" y="3913632"/>
            <a:ext cx="0" cy="502920"/>
          </a:xfrm>
          <a:prstGeom prst="line">
            <a:avLst/>
          </a:prstGeom>
          <a:ln w="25400">
            <a:solidFill>
              <a:srgbClr val="5C9E3A"/>
            </a:solidFill>
          </a:ln>
        </p:spPr>
      </p:cxnSp>
      <p:sp>
        <p:nvSpPr>
          <p:cNvPr id="63" name="Rounded Rectangle 62"/>
          <p:cNvSpPr/>
          <p:nvPr/>
        </p:nvSpPr>
        <p:spPr>
          <a:xfrm>
            <a:off x="6176904" y="4416552"/>
            <a:ext cx="1459024" cy="1874519"/>
          </a:xfrm>
          <a:prstGeom prst="roundRect">
            <a:avLst>
              <a:gd name="adj" fmla="val 8000"/>
            </a:avLst>
          </a:prstGeom>
          <a:solidFill>
            <a:srgbClr val="FFFFFF"/>
          </a:solidFill>
          <a:ln w="22225">
            <a:solidFill>
              <a:srgbClr val="5C9E3A"/>
            </a:solidFill>
          </a:ln>
          <a:effectLst/>
        </p:spPr>
        <p:txBody>
          <a:bodyPr rtlCol="0" anchor="ctr"/>
          <a:lstStyle/>
          <a:p/>
        </p:txBody>
      </p:sp>
      <p:sp>
        <p:nvSpPr>
          <p:cNvPr id="64" name="TextBox 63"/>
          <p:cNvSpPr txBox="1"/>
          <p:nvPr/>
        </p:nvSpPr>
        <p:spPr>
          <a:xfrm>
            <a:off x="6222624" y="4453128"/>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5C9E3A"/>
                </a:solidFill>
                <a:latin typeface="Calibri"/>
              </a:rPr>
              <a:t>A. Ortelius</a:t>
            </a:r>
          </a:p>
        </p:txBody>
      </p:sp>
      <p:sp>
        <p:nvSpPr>
          <p:cNvPr id="65" name="TextBox 64"/>
          <p:cNvSpPr txBox="1"/>
          <p:nvPr/>
        </p:nvSpPr>
        <p:spPr>
          <a:xfrm>
            <a:off x="6222624" y="4818888"/>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1527-1598</a:t>
            </a:r>
          </a:p>
        </p:txBody>
      </p:sp>
      <p:cxnSp>
        <p:nvCxnSpPr>
          <p:cNvPr id="66" name="Connector 65"/>
          <p:cNvCxnSpPr/>
          <p:nvPr/>
        </p:nvCxnSpPr>
        <p:spPr>
          <a:xfrm>
            <a:off x="6286632" y="5285232"/>
            <a:ext cx="1239568" cy="0"/>
          </a:xfrm>
          <a:prstGeom prst="line">
            <a:avLst/>
          </a:prstGeom>
          <a:ln w="12700">
            <a:solidFill>
              <a:srgbClr val="D9D9D9"/>
            </a:solidFill>
            <a:prstDash val="dash"/>
          </a:ln>
        </p:spPr>
      </p:cxnSp>
      <p:cxnSp>
        <p:nvCxnSpPr>
          <p:cNvPr id="67" name="Connector 66"/>
          <p:cNvCxnSpPr/>
          <p:nvPr/>
        </p:nvCxnSpPr>
        <p:spPr>
          <a:xfrm>
            <a:off x="6286632" y="5596128"/>
            <a:ext cx="1239568" cy="0"/>
          </a:xfrm>
          <a:prstGeom prst="line">
            <a:avLst/>
          </a:prstGeom>
          <a:ln w="12700">
            <a:solidFill>
              <a:srgbClr val="D9D9D9"/>
            </a:solidFill>
            <a:prstDash val="dash"/>
          </a:ln>
        </p:spPr>
      </p:cxnSp>
      <p:cxnSp>
        <p:nvCxnSpPr>
          <p:cNvPr id="68" name="Connector 67"/>
          <p:cNvCxnSpPr/>
          <p:nvPr/>
        </p:nvCxnSpPr>
        <p:spPr>
          <a:xfrm>
            <a:off x="6286632" y="5907024"/>
            <a:ext cx="1239568" cy="0"/>
          </a:xfrm>
          <a:prstGeom prst="line">
            <a:avLst/>
          </a:prstGeom>
          <a:ln w="12700">
            <a:solidFill>
              <a:srgbClr val="D9D9D9"/>
            </a:solidFill>
            <a:prstDash val="dash"/>
          </a:ln>
        </p:spPr>
      </p:cxnSp>
      <p:cxnSp>
        <p:nvCxnSpPr>
          <p:cNvPr id="69" name="Connector 68"/>
          <p:cNvCxnSpPr/>
          <p:nvPr/>
        </p:nvCxnSpPr>
        <p:spPr>
          <a:xfrm>
            <a:off x="7716985" y="3374136"/>
            <a:ext cx="0" cy="137160"/>
          </a:xfrm>
          <a:prstGeom prst="line">
            <a:avLst/>
          </a:prstGeom>
          <a:ln w="25400">
            <a:solidFill>
              <a:srgbClr val="5C9E3A"/>
            </a:solidFill>
          </a:ln>
        </p:spPr>
      </p:cxnSp>
      <p:sp>
        <p:nvSpPr>
          <p:cNvPr id="70" name="Rounded Rectangle 69"/>
          <p:cNvSpPr/>
          <p:nvPr/>
        </p:nvSpPr>
        <p:spPr>
          <a:xfrm>
            <a:off x="6987473" y="1499617"/>
            <a:ext cx="1459024" cy="1874519"/>
          </a:xfrm>
          <a:prstGeom prst="roundRect">
            <a:avLst>
              <a:gd name="adj" fmla="val 8000"/>
            </a:avLst>
          </a:prstGeom>
          <a:solidFill>
            <a:srgbClr val="FFFFFF"/>
          </a:solidFill>
          <a:ln w="22225">
            <a:solidFill>
              <a:srgbClr val="5C9E3A"/>
            </a:solidFill>
          </a:ln>
          <a:effectLst/>
        </p:spPr>
        <p:txBody>
          <a:bodyPr rtlCol="0" anchor="ctr"/>
          <a:lstStyle/>
          <a:p/>
        </p:txBody>
      </p:sp>
      <p:sp>
        <p:nvSpPr>
          <p:cNvPr id="71" name="TextBox 70"/>
          <p:cNvSpPr txBox="1"/>
          <p:nvPr/>
        </p:nvSpPr>
        <p:spPr>
          <a:xfrm>
            <a:off x="7033193" y="1536193"/>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5C9E3A"/>
                </a:solidFill>
                <a:latin typeface="Calibri"/>
              </a:rPr>
              <a:t>Kâtip Çelebi</a:t>
            </a:r>
          </a:p>
        </p:txBody>
      </p:sp>
      <p:sp>
        <p:nvSpPr>
          <p:cNvPr id="72" name="TextBox 71"/>
          <p:cNvSpPr txBox="1"/>
          <p:nvPr/>
        </p:nvSpPr>
        <p:spPr>
          <a:xfrm>
            <a:off x="7033193" y="1901953"/>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1609-1657</a:t>
            </a:r>
          </a:p>
        </p:txBody>
      </p:sp>
      <p:cxnSp>
        <p:nvCxnSpPr>
          <p:cNvPr id="73" name="Connector 72"/>
          <p:cNvCxnSpPr/>
          <p:nvPr/>
        </p:nvCxnSpPr>
        <p:spPr>
          <a:xfrm>
            <a:off x="7097201" y="2368297"/>
            <a:ext cx="1239569" cy="0"/>
          </a:xfrm>
          <a:prstGeom prst="line">
            <a:avLst/>
          </a:prstGeom>
          <a:ln w="12700">
            <a:solidFill>
              <a:srgbClr val="D9D9D9"/>
            </a:solidFill>
            <a:prstDash val="dash"/>
          </a:ln>
        </p:spPr>
      </p:cxnSp>
      <p:cxnSp>
        <p:nvCxnSpPr>
          <p:cNvPr id="74" name="Connector 73"/>
          <p:cNvCxnSpPr/>
          <p:nvPr/>
        </p:nvCxnSpPr>
        <p:spPr>
          <a:xfrm>
            <a:off x="7097201" y="2679193"/>
            <a:ext cx="1239569" cy="0"/>
          </a:xfrm>
          <a:prstGeom prst="line">
            <a:avLst/>
          </a:prstGeom>
          <a:ln w="12700">
            <a:solidFill>
              <a:srgbClr val="D9D9D9"/>
            </a:solidFill>
            <a:prstDash val="dash"/>
          </a:ln>
        </p:spPr>
      </p:cxnSp>
      <p:cxnSp>
        <p:nvCxnSpPr>
          <p:cNvPr id="75" name="Connector 74"/>
          <p:cNvCxnSpPr/>
          <p:nvPr/>
        </p:nvCxnSpPr>
        <p:spPr>
          <a:xfrm>
            <a:off x="7097201" y="2990089"/>
            <a:ext cx="1239569" cy="0"/>
          </a:xfrm>
          <a:prstGeom prst="line">
            <a:avLst/>
          </a:prstGeom>
          <a:ln w="12700">
            <a:solidFill>
              <a:srgbClr val="D9D9D9"/>
            </a:solidFill>
            <a:prstDash val="dash"/>
          </a:ln>
        </p:spPr>
      </p:cxnSp>
      <p:cxnSp>
        <p:nvCxnSpPr>
          <p:cNvPr id="76" name="Connector 75"/>
          <p:cNvCxnSpPr/>
          <p:nvPr/>
        </p:nvCxnSpPr>
        <p:spPr>
          <a:xfrm>
            <a:off x="8527555" y="3913632"/>
            <a:ext cx="0" cy="502920"/>
          </a:xfrm>
          <a:prstGeom prst="line">
            <a:avLst/>
          </a:prstGeom>
          <a:ln w="25400">
            <a:solidFill>
              <a:srgbClr val="E07A1F"/>
            </a:solidFill>
          </a:ln>
        </p:spPr>
      </p:cxnSp>
      <p:sp>
        <p:nvSpPr>
          <p:cNvPr id="77" name="Rounded Rectangle 76"/>
          <p:cNvSpPr/>
          <p:nvPr/>
        </p:nvSpPr>
        <p:spPr>
          <a:xfrm>
            <a:off x="7798042" y="4416552"/>
            <a:ext cx="1459024" cy="1874519"/>
          </a:xfrm>
          <a:prstGeom prst="roundRect">
            <a:avLst>
              <a:gd name="adj" fmla="val 8000"/>
            </a:avLst>
          </a:prstGeom>
          <a:solidFill>
            <a:srgbClr val="FFFFFF"/>
          </a:solidFill>
          <a:ln w="22225">
            <a:solidFill>
              <a:srgbClr val="E07A1F"/>
            </a:solidFill>
          </a:ln>
          <a:effectLst/>
        </p:spPr>
        <p:txBody>
          <a:bodyPr rtlCol="0" anchor="ctr"/>
          <a:lstStyle/>
          <a:p/>
        </p:txBody>
      </p:sp>
      <p:sp>
        <p:nvSpPr>
          <p:cNvPr id="78" name="TextBox 77"/>
          <p:cNvSpPr txBox="1"/>
          <p:nvPr/>
        </p:nvSpPr>
        <p:spPr>
          <a:xfrm>
            <a:off x="7843762" y="4453128"/>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450" b="1" i="0">
                <a:solidFill>
                  <a:srgbClr val="E07A1F"/>
                </a:solidFill>
                <a:latin typeface="Calibri"/>
              </a:rPr>
              <a:t>A. V. Humboldt</a:t>
            </a:r>
          </a:p>
        </p:txBody>
      </p:sp>
      <p:sp>
        <p:nvSpPr>
          <p:cNvPr id="79" name="TextBox 78"/>
          <p:cNvSpPr txBox="1"/>
          <p:nvPr/>
        </p:nvSpPr>
        <p:spPr>
          <a:xfrm>
            <a:off x="7843762" y="4818888"/>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1769-1859</a:t>
            </a:r>
          </a:p>
        </p:txBody>
      </p:sp>
      <p:cxnSp>
        <p:nvCxnSpPr>
          <p:cNvPr id="80" name="Connector 79"/>
          <p:cNvCxnSpPr/>
          <p:nvPr/>
        </p:nvCxnSpPr>
        <p:spPr>
          <a:xfrm>
            <a:off x="7907770" y="5285232"/>
            <a:ext cx="1239569" cy="0"/>
          </a:xfrm>
          <a:prstGeom prst="line">
            <a:avLst/>
          </a:prstGeom>
          <a:ln w="12700">
            <a:solidFill>
              <a:srgbClr val="D9D9D9"/>
            </a:solidFill>
            <a:prstDash val="dash"/>
          </a:ln>
        </p:spPr>
      </p:cxnSp>
      <p:cxnSp>
        <p:nvCxnSpPr>
          <p:cNvPr id="81" name="Connector 80"/>
          <p:cNvCxnSpPr/>
          <p:nvPr/>
        </p:nvCxnSpPr>
        <p:spPr>
          <a:xfrm>
            <a:off x="7907770" y="5596128"/>
            <a:ext cx="1239569" cy="0"/>
          </a:xfrm>
          <a:prstGeom prst="line">
            <a:avLst/>
          </a:prstGeom>
          <a:ln w="12700">
            <a:solidFill>
              <a:srgbClr val="D9D9D9"/>
            </a:solidFill>
            <a:prstDash val="dash"/>
          </a:ln>
        </p:spPr>
      </p:cxnSp>
      <p:cxnSp>
        <p:nvCxnSpPr>
          <p:cNvPr id="82" name="Connector 81"/>
          <p:cNvCxnSpPr/>
          <p:nvPr/>
        </p:nvCxnSpPr>
        <p:spPr>
          <a:xfrm>
            <a:off x="7907770" y="5907024"/>
            <a:ext cx="1239569" cy="0"/>
          </a:xfrm>
          <a:prstGeom prst="line">
            <a:avLst/>
          </a:prstGeom>
          <a:ln w="12700">
            <a:solidFill>
              <a:srgbClr val="D9D9D9"/>
            </a:solidFill>
            <a:prstDash val="dash"/>
          </a:ln>
        </p:spPr>
      </p:cxnSp>
      <p:cxnSp>
        <p:nvCxnSpPr>
          <p:cNvPr id="83" name="Connector 82"/>
          <p:cNvCxnSpPr/>
          <p:nvPr/>
        </p:nvCxnSpPr>
        <p:spPr>
          <a:xfrm>
            <a:off x="9338124" y="3374136"/>
            <a:ext cx="0" cy="137160"/>
          </a:xfrm>
          <a:prstGeom prst="line">
            <a:avLst/>
          </a:prstGeom>
          <a:ln w="25400">
            <a:solidFill>
              <a:srgbClr val="E07A1F"/>
            </a:solidFill>
          </a:ln>
        </p:spPr>
      </p:cxnSp>
      <p:sp>
        <p:nvSpPr>
          <p:cNvPr id="84" name="Rounded Rectangle 83"/>
          <p:cNvSpPr/>
          <p:nvPr/>
        </p:nvSpPr>
        <p:spPr>
          <a:xfrm>
            <a:off x="8608612" y="1499617"/>
            <a:ext cx="1459024" cy="1874519"/>
          </a:xfrm>
          <a:prstGeom prst="roundRect">
            <a:avLst>
              <a:gd name="adj" fmla="val 8000"/>
            </a:avLst>
          </a:prstGeom>
          <a:solidFill>
            <a:srgbClr val="FFFFFF"/>
          </a:solidFill>
          <a:ln w="22225">
            <a:solidFill>
              <a:srgbClr val="E07A1F"/>
            </a:solidFill>
          </a:ln>
          <a:effectLst/>
        </p:spPr>
        <p:txBody>
          <a:bodyPr rtlCol="0" anchor="ctr"/>
          <a:lstStyle/>
          <a:p/>
        </p:txBody>
      </p:sp>
      <p:sp>
        <p:nvSpPr>
          <p:cNvPr id="85" name="TextBox 84"/>
          <p:cNvSpPr txBox="1"/>
          <p:nvPr/>
        </p:nvSpPr>
        <p:spPr>
          <a:xfrm>
            <a:off x="8654332" y="1536193"/>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E07A1F"/>
                </a:solidFill>
                <a:latin typeface="Calibri"/>
              </a:rPr>
              <a:t>C. Ritter</a:t>
            </a:r>
          </a:p>
        </p:txBody>
      </p:sp>
      <p:sp>
        <p:nvSpPr>
          <p:cNvPr id="86" name="TextBox 85"/>
          <p:cNvSpPr txBox="1"/>
          <p:nvPr/>
        </p:nvSpPr>
        <p:spPr>
          <a:xfrm>
            <a:off x="8654332" y="1901953"/>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1779-1859</a:t>
            </a:r>
          </a:p>
        </p:txBody>
      </p:sp>
      <p:cxnSp>
        <p:nvCxnSpPr>
          <p:cNvPr id="87" name="Connector 86"/>
          <p:cNvCxnSpPr/>
          <p:nvPr/>
        </p:nvCxnSpPr>
        <p:spPr>
          <a:xfrm>
            <a:off x="8718340" y="2368297"/>
            <a:ext cx="1239568" cy="0"/>
          </a:xfrm>
          <a:prstGeom prst="line">
            <a:avLst/>
          </a:prstGeom>
          <a:ln w="12700">
            <a:solidFill>
              <a:srgbClr val="D9D9D9"/>
            </a:solidFill>
            <a:prstDash val="dash"/>
          </a:ln>
        </p:spPr>
      </p:cxnSp>
      <p:cxnSp>
        <p:nvCxnSpPr>
          <p:cNvPr id="88" name="Connector 87"/>
          <p:cNvCxnSpPr/>
          <p:nvPr/>
        </p:nvCxnSpPr>
        <p:spPr>
          <a:xfrm>
            <a:off x="8718340" y="2679193"/>
            <a:ext cx="1239568" cy="0"/>
          </a:xfrm>
          <a:prstGeom prst="line">
            <a:avLst/>
          </a:prstGeom>
          <a:ln w="12700">
            <a:solidFill>
              <a:srgbClr val="D9D9D9"/>
            </a:solidFill>
            <a:prstDash val="dash"/>
          </a:ln>
        </p:spPr>
      </p:cxnSp>
      <p:cxnSp>
        <p:nvCxnSpPr>
          <p:cNvPr id="89" name="Connector 88"/>
          <p:cNvCxnSpPr/>
          <p:nvPr/>
        </p:nvCxnSpPr>
        <p:spPr>
          <a:xfrm>
            <a:off x="8718340" y="2990089"/>
            <a:ext cx="1239568" cy="0"/>
          </a:xfrm>
          <a:prstGeom prst="line">
            <a:avLst/>
          </a:prstGeom>
          <a:ln w="12700">
            <a:solidFill>
              <a:srgbClr val="D9D9D9"/>
            </a:solidFill>
            <a:prstDash val="dash"/>
          </a:ln>
        </p:spPr>
      </p:cxnSp>
      <p:cxnSp>
        <p:nvCxnSpPr>
          <p:cNvPr id="90" name="Connector 89"/>
          <p:cNvCxnSpPr/>
          <p:nvPr/>
        </p:nvCxnSpPr>
        <p:spPr>
          <a:xfrm>
            <a:off x="10148693" y="3913632"/>
            <a:ext cx="0" cy="502920"/>
          </a:xfrm>
          <a:prstGeom prst="line">
            <a:avLst/>
          </a:prstGeom>
          <a:ln w="25400">
            <a:solidFill>
              <a:srgbClr val="E07A1F"/>
            </a:solidFill>
          </a:ln>
        </p:spPr>
      </p:cxnSp>
      <p:sp>
        <p:nvSpPr>
          <p:cNvPr id="91" name="Rounded Rectangle 90"/>
          <p:cNvSpPr/>
          <p:nvPr/>
        </p:nvSpPr>
        <p:spPr>
          <a:xfrm>
            <a:off x="9419181" y="4416552"/>
            <a:ext cx="1459024" cy="1874519"/>
          </a:xfrm>
          <a:prstGeom prst="roundRect">
            <a:avLst>
              <a:gd name="adj" fmla="val 8000"/>
            </a:avLst>
          </a:prstGeom>
          <a:solidFill>
            <a:srgbClr val="FFFFFF"/>
          </a:solidFill>
          <a:ln w="22225">
            <a:solidFill>
              <a:srgbClr val="E07A1F"/>
            </a:solidFill>
          </a:ln>
          <a:effectLst/>
        </p:spPr>
        <p:txBody>
          <a:bodyPr rtlCol="0" anchor="ctr"/>
          <a:lstStyle/>
          <a:p/>
        </p:txBody>
      </p:sp>
      <p:sp>
        <p:nvSpPr>
          <p:cNvPr id="92" name="TextBox 91"/>
          <p:cNvSpPr txBox="1"/>
          <p:nvPr/>
        </p:nvSpPr>
        <p:spPr>
          <a:xfrm>
            <a:off x="9464901" y="4453128"/>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E07A1F"/>
                </a:solidFill>
                <a:latin typeface="Calibri"/>
              </a:rPr>
              <a:t>P. V. Blache</a:t>
            </a:r>
          </a:p>
        </p:txBody>
      </p:sp>
      <p:sp>
        <p:nvSpPr>
          <p:cNvPr id="93" name="TextBox 92"/>
          <p:cNvSpPr txBox="1"/>
          <p:nvPr/>
        </p:nvSpPr>
        <p:spPr>
          <a:xfrm>
            <a:off x="9464901" y="4818888"/>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1845-1918</a:t>
            </a:r>
          </a:p>
        </p:txBody>
      </p:sp>
      <p:cxnSp>
        <p:nvCxnSpPr>
          <p:cNvPr id="94" name="Connector 93"/>
          <p:cNvCxnSpPr/>
          <p:nvPr/>
        </p:nvCxnSpPr>
        <p:spPr>
          <a:xfrm>
            <a:off x="9528909" y="5285232"/>
            <a:ext cx="1239568" cy="0"/>
          </a:xfrm>
          <a:prstGeom prst="line">
            <a:avLst/>
          </a:prstGeom>
          <a:ln w="12700">
            <a:solidFill>
              <a:srgbClr val="D9D9D9"/>
            </a:solidFill>
            <a:prstDash val="dash"/>
          </a:ln>
        </p:spPr>
      </p:cxnSp>
      <p:cxnSp>
        <p:nvCxnSpPr>
          <p:cNvPr id="95" name="Connector 94"/>
          <p:cNvCxnSpPr/>
          <p:nvPr/>
        </p:nvCxnSpPr>
        <p:spPr>
          <a:xfrm>
            <a:off x="9528909" y="5596128"/>
            <a:ext cx="1239568" cy="0"/>
          </a:xfrm>
          <a:prstGeom prst="line">
            <a:avLst/>
          </a:prstGeom>
          <a:ln w="12700">
            <a:solidFill>
              <a:srgbClr val="D9D9D9"/>
            </a:solidFill>
            <a:prstDash val="dash"/>
          </a:ln>
        </p:spPr>
      </p:cxnSp>
      <p:cxnSp>
        <p:nvCxnSpPr>
          <p:cNvPr id="96" name="Connector 95"/>
          <p:cNvCxnSpPr/>
          <p:nvPr/>
        </p:nvCxnSpPr>
        <p:spPr>
          <a:xfrm>
            <a:off x="9528909" y="5907024"/>
            <a:ext cx="1239568" cy="0"/>
          </a:xfrm>
          <a:prstGeom prst="line">
            <a:avLst/>
          </a:prstGeom>
          <a:ln w="12700">
            <a:solidFill>
              <a:srgbClr val="D9D9D9"/>
            </a:solidFill>
            <a:prstDash val="dash"/>
          </a:ln>
        </p:spPr>
      </p:cxnSp>
      <p:cxnSp>
        <p:nvCxnSpPr>
          <p:cNvPr id="97" name="Connector 96"/>
          <p:cNvCxnSpPr/>
          <p:nvPr/>
        </p:nvCxnSpPr>
        <p:spPr>
          <a:xfrm>
            <a:off x="10959262" y="3374136"/>
            <a:ext cx="0" cy="137160"/>
          </a:xfrm>
          <a:prstGeom prst="line">
            <a:avLst/>
          </a:prstGeom>
          <a:ln w="25400">
            <a:solidFill>
              <a:srgbClr val="E07A1F"/>
            </a:solidFill>
          </a:ln>
        </p:spPr>
      </p:cxnSp>
      <p:sp>
        <p:nvSpPr>
          <p:cNvPr id="98" name="Rounded Rectangle 97"/>
          <p:cNvSpPr/>
          <p:nvPr/>
        </p:nvSpPr>
        <p:spPr>
          <a:xfrm>
            <a:off x="10229750" y="1499617"/>
            <a:ext cx="1459024" cy="1874519"/>
          </a:xfrm>
          <a:prstGeom prst="roundRect">
            <a:avLst>
              <a:gd name="adj" fmla="val 8000"/>
            </a:avLst>
          </a:prstGeom>
          <a:solidFill>
            <a:srgbClr val="FFFFFF"/>
          </a:solidFill>
          <a:ln w="22225">
            <a:solidFill>
              <a:srgbClr val="E07A1F"/>
            </a:solidFill>
          </a:ln>
          <a:effectLst/>
        </p:spPr>
        <p:txBody>
          <a:bodyPr rtlCol="0" anchor="ctr"/>
          <a:lstStyle/>
          <a:p/>
        </p:txBody>
      </p:sp>
      <p:sp>
        <p:nvSpPr>
          <p:cNvPr id="99" name="TextBox 98"/>
          <p:cNvSpPr txBox="1"/>
          <p:nvPr/>
        </p:nvSpPr>
        <p:spPr>
          <a:xfrm>
            <a:off x="10275470" y="1536193"/>
            <a:ext cx="1367584" cy="384048"/>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E07A1F"/>
                </a:solidFill>
                <a:latin typeface="Calibri"/>
              </a:rPr>
              <a:t>C. O. Sauer</a:t>
            </a:r>
          </a:p>
        </p:txBody>
      </p:sp>
      <p:sp>
        <p:nvSpPr>
          <p:cNvPr id="100" name="TextBox 99"/>
          <p:cNvSpPr txBox="1"/>
          <p:nvPr/>
        </p:nvSpPr>
        <p:spPr>
          <a:xfrm>
            <a:off x="10275470" y="1901953"/>
            <a:ext cx="1367584" cy="274320"/>
          </a:xfrm>
          <a:prstGeom prst="rect">
            <a:avLst/>
          </a:prstGeom>
          <a:noFill/>
        </p:spPr>
        <p:txBody>
          <a:bodyPr wrap="square" anchor="t" lIns="73152" rIns="73152" tIns="36576" bIns="36576">
            <a:noAutofit/>
          </a:bodyPr>
          <a:lstStyle/>
          <a:p>
            <a:pPr algn="ctr">
              <a:spcBef>
                <a:spcPts val="0"/>
              </a:spcBef>
              <a:spcAft>
                <a:spcPts val="0"/>
              </a:spcAft>
            </a:pPr>
            <a:r>
              <a:rPr lang="tr-TR" sz="1200" b="0" i="0">
                <a:solidFill>
                  <a:srgbClr val="767676"/>
                </a:solidFill>
                <a:latin typeface="Calibri"/>
              </a:rPr>
              <a:t>1889-1975</a:t>
            </a:r>
          </a:p>
        </p:txBody>
      </p:sp>
      <p:cxnSp>
        <p:nvCxnSpPr>
          <p:cNvPr id="101" name="Connector 100"/>
          <p:cNvCxnSpPr/>
          <p:nvPr/>
        </p:nvCxnSpPr>
        <p:spPr>
          <a:xfrm>
            <a:off x="10339478" y="2368297"/>
            <a:ext cx="1239568" cy="0"/>
          </a:xfrm>
          <a:prstGeom prst="line">
            <a:avLst/>
          </a:prstGeom>
          <a:ln w="12700">
            <a:solidFill>
              <a:srgbClr val="D9D9D9"/>
            </a:solidFill>
            <a:prstDash val="dash"/>
          </a:ln>
        </p:spPr>
      </p:cxnSp>
      <p:cxnSp>
        <p:nvCxnSpPr>
          <p:cNvPr id="102" name="Connector 101"/>
          <p:cNvCxnSpPr/>
          <p:nvPr/>
        </p:nvCxnSpPr>
        <p:spPr>
          <a:xfrm>
            <a:off x="10339478" y="2679193"/>
            <a:ext cx="1239568" cy="0"/>
          </a:xfrm>
          <a:prstGeom prst="line">
            <a:avLst/>
          </a:prstGeom>
          <a:ln w="12700">
            <a:solidFill>
              <a:srgbClr val="D9D9D9"/>
            </a:solidFill>
            <a:prstDash val="dash"/>
          </a:ln>
        </p:spPr>
      </p:cxnSp>
      <p:cxnSp>
        <p:nvCxnSpPr>
          <p:cNvPr id="103" name="Connector 102"/>
          <p:cNvCxnSpPr/>
          <p:nvPr/>
        </p:nvCxnSpPr>
        <p:spPr>
          <a:xfrm>
            <a:off x="10339478" y="2990089"/>
            <a:ext cx="1239568" cy="0"/>
          </a:xfrm>
          <a:prstGeom prst="line">
            <a:avLst/>
          </a:prstGeom>
          <a:ln w="12700">
            <a:solidFill>
              <a:srgbClr val="D9D9D9"/>
            </a:solidFill>
            <a:prstDash val="dash"/>
          </a:ln>
        </p:spPr>
      </p:cxnSp>
      <p:cxnSp>
        <p:nvCxnSpPr>
          <p:cNvPr id="104" name="Connector 103"/>
          <p:cNvCxnSpPr/>
          <p:nvPr/>
        </p:nvCxnSpPr>
        <p:spPr>
          <a:xfrm>
            <a:off x="735707" y="3712464"/>
            <a:ext cx="109728" cy="0"/>
          </a:xfrm>
          <a:prstGeom prst="line">
            <a:avLst/>
          </a:prstGeom>
          <a:ln w="38100">
            <a:solidFill>
              <a:srgbClr val="4F4F4F"/>
            </a:solidFill>
          </a:ln>
        </p:spPr>
      </p:cxnSp>
      <p:cxnSp>
        <p:nvCxnSpPr>
          <p:cNvPr id="105" name="Connector 104"/>
          <p:cNvCxnSpPr/>
          <p:nvPr/>
        </p:nvCxnSpPr>
        <p:spPr>
          <a:xfrm>
            <a:off x="11346259" y="3712464"/>
            <a:ext cx="128016" cy="0"/>
          </a:xfrm>
          <a:prstGeom prst="line">
            <a:avLst/>
          </a:prstGeom>
          <a:ln w="38100">
            <a:solidFill>
              <a:srgbClr val="4F4F4F"/>
            </a:solidFill>
            <a:tailEnd type="triangle" w="med" len="med"/>
          </a:ln>
        </p:spPr>
      </p:cxnSp>
      <p:sp>
        <p:nvSpPr>
          <p:cNvPr id="106" name="TextBox 10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07" name="Rounded Rectangle 10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26-27</a:t>
            </a:r>
          </a:p>
        </p:txBody>
      </p:sp>
      <p:sp>
        <p:nvSpPr>
          <p:cNvPr id="108" name="TextBox 10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104 / 129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Adım: açıklamayı eşleştir (1/2)</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152144"/>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767676"/>
                </a:solidFill>
                <a:latin typeface="Calibri"/>
              </a:rPr>
              <a:t>Açıklamaları okuyun; her bilim insanının yanındaki daireye doğru harfi yazın.</a:t>
            </a:r>
          </a:p>
        </p:txBody>
      </p:sp>
      <p:sp>
        <p:nvSpPr>
          <p:cNvPr id="7" name="Rounded Rectangle 6"/>
          <p:cNvSpPr/>
          <p:nvPr/>
        </p:nvSpPr>
        <p:spPr>
          <a:xfrm>
            <a:off x="502920" y="1581912"/>
            <a:ext cx="2971800" cy="708660"/>
          </a:xfrm>
          <a:prstGeom prst="roundRect">
            <a:avLst>
              <a:gd name="adj" fmla="val 12000"/>
            </a:avLst>
          </a:prstGeom>
          <a:solidFill>
            <a:srgbClr val="FFFFFF"/>
          </a:solidFill>
          <a:ln w="22225">
            <a:solidFill>
              <a:srgbClr val="7B4FA0"/>
            </a:solidFill>
          </a:ln>
          <a:effectLst/>
        </p:spPr>
        <p:txBody>
          <a:bodyPr rtlCol="0" anchor="ctr"/>
          <a:lstStyle/>
          <a:p/>
        </p:txBody>
      </p:sp>
      <p:sp>
        <p:nvSpPr>
          <p:cNvPr id="8" name="Rectangle 7"/>
          <p:cNvSpPr/>
          <p:nvPr/>
        </p:nvSpPr>
        <p:spPr>
          <a:xfrm>
            <a:off x="502920" y="1636776"/>
            <a:ext cx="91440" cy="598932"/>
          </a:xfrm>
          <a:prstGeom prst="rect">
            <a:avLst/>
          </a:prstGeom>
          <a:solidFill>
            <a:srgbClr val="7B4FA0"/>
          </a:solidFill>
          <a:ln>
            <a:noFill/>
          </a:ln>
          <a:effectLst/>
        </p:spPr>
        <p:txBody>
          <a:bodyPr rtlCol="0" anchor="ctr"/>
          <a:lstStyle/>
          <a:p/>
        </p:txBody>
      </p:sp>
      <p:sp>
        <p:nvSpPr>
          <p:cNvPr id="9" name="TextBox 8"/>
          <p:cNvSpPr txBox="1"/>
          <p:nvPr/>
        </p:nvSpPr>
        <p:spPr>
          <a:xfrm>
            <a:off x="685800" y="15819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7B4FA0"/>
                </a:solidFill>
                <a:latin typeface="Calibri"/>
              </a:rPr>
              <a:t>Eratosthenes</a:t>
            </a:r>
          </a:p>
          <a:p>
            <a:pPr algn="l">
              <a:spcBef>
                <a:spcPts val="0"/>
              </a:spcBef>
              <a:spcAft>
                <a:spcPts val="0"/>
              </a:spcAft>
            </a:pPr>
            <a:r>
              <a:rPr lang="tr-TR" sz="1300" b="0" i="0">
                <a:solidFill>
                  <a:srgbClr val="767676"/>
                </a:solidFill>
                <a:latin typeface="Calibri"/>
              </a:rPr>
              <a:t>MÖ 276-MÖ 194 · Eski Çağ</a:t>
            </a:r>
          </a:p>
        </p:txBody>
      </p:sp>
      <p:sp>
        <p:nvSpPr>
          <p:cNvPr id="10" name="Oval 9"/>
          <p:cNvSpPr/>
          <p:nvPr/>
        </p:nvSpPr>
        <p:spPr>
          <a:xfrm>
            <a:off x="2926080" y="1707642"/>
            <a:ext cx="457200" cy="457200"/>
          </a:xfrm>
          <a:prstGeom prst="ellipse">
            <a:avLst/>
          </a:prstGeom>
          <a:solidFill>
            <a:srgbClr val="FFFFFF"/>
          </a:solidFill>
          <a:ln w="19050">
            <a:solidFill>
              <a:srgbClr val="4F4F4F"/>
            </a:solidFill>
          </a:ln>
          <a:effectLst/>
        </p:spPr>
        <p:txBody>
          <a:bodyPr rtlCol="0" anchor="ctr"/>
          <a:lstStyle/>
          <a:p/>
        </p:txBody>
      </p:sp>
      <p:sp>
        <p:nvSpPr>
          <p:cNvPr id="11" name="Rounded Rectangle 10"/>
          <p:cNvSpPr/>
          <p:nvPr/>
        </p:nvSpPr>
        <p:spPr>
          <a:xfrm>
            <a:off x="3703320" y="1581912"/>
            <a:ext cx="7985455" cy="708660"/>
          </a:xfrm>
          <a:prstGeom prst="roundRect">
            <a:avLst>
              <a:gd name="adj" fmla="val 12000"/>
            </a:avLst>
          </a:prstGeom>
          <a:solidFill>
            <a:srgbClr val="F0F0F0"/>
          </a:solidFill>
          <a:ln>
            <a:noFill/>
          </a:ln>
          <a:effectLst/>
        </p:spPr>
        <p:txBody>
          <a:bodyPr rtlCol="0" anchor="ctr"/>
          <a:lstStyle/>
          <a:p/>
        </p:txBody>
      </p:sp>
      <p:sp>
        <p:nvSpPr>
          <p:cNvPr id="12" name="Oval 11"/>
          <p:cNvSpPr/>
          <p:nvPr/>
        </p:nvSpPr>
        <p:spPr>
          <a:xfrm>
            <a:off x="3794760" y="170764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3" name="TextBox 12"/>
          <p:cNvSpPr txBox="1"/>
          <p:nvPr/>
        </p:nvSpPr>
        <p:spPr>
          <a:xfrm>
            <a:off x="4361688" y="15819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İskenderiyelidir. Coğrafya adlı eserinde binlerce yerin konumunu enlem ve boylamla vermiş, bu bilgilere dayanan bir dünya haritası çizmiştir.</a:t>
            </a:r>
          </a:p>
        </p:txBody>
      </p:sp>
      <p:sp>
        <p:nvSpPr>
          <p:cNvPr id="14" name="Rounded Rectangle 13"/>
          <p:cNvSpPr/>
          <p:nvPr/>
        </p:nvSpPr>
        <p:spPr>
          <a:xfrm>
            <a:off x="502920" y="2382012"/>
            <a:ext cx="2971800" cy="708660"/>
          </a:xfrm>
          <a:prstGeom prst="roundRect">
            <a:avLst>
              <a:gd name="adj" fmla="val 12000"/>
            </a:avLst>
          </a:prstGeom>
          <a:solidFill>
            <a:srgbClr val="FFFFFF"/>
          </a:solidFill>
          <a:ln w="22225">
            <a:solidFill>
              <a:srgbClr val="7B4FA0"/>
            </a:solidFill>
          </a:ln>
          <a:effectLst/>
        </p:spPr>
        <p:txBody>
          <a:bodyPr rtlCol="0" anchor="ctr"/>
          <a:lstStyle/>
          <a:p/>
        </p:txBody>
      </p:sp>
      <p:sp>
        <p:nvSpPr>
          <p:cNvPr id="15" name="Rectangle 14"/>
          <p:cNvSpPr/>
          <p:nvPr/>
        </p:nvSpPr>
        <p:spPr>
          <a:xfrm>
            <a:off x="502920" y="2436876"/>
            <a:ext cx="91440" cy="598932"/>
          </a:xfrm>
          <a:prstGeom prst="rect">
            <a:avLst/>
          </a:prstGeom>
          <a:solidFill>
            <a:srgbClr val="7B4FA0"/>
          </a:solidFill>
          <a:ln>
            <a:noFill/>
          </a:ln>
          <a:effectLst/>
        </p:spPr>
        <p:txBody>
          <a:bodyPr rtlCol="0" anchor="ctr"/>
          <a:lstStyle/>
          <a:p/>
        </p:txBody>
      </p:sp>
      <p:sp>
        <p:nvSpPr>
          <p:cNvPr id="16" name="TextBox 15"/>
          <p:cNvSpPr txBox="1"/>
          <p:nvPr/>
        </p:nvSpPr>
        <p:spPr>
          <a:xfrm>
            <a:off x="685800" y="23820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7B4FA0"/>
                </a:solidFill>
                <a:latin typeface="Calibri"/>
              </a:rPr>
              <a:t>Strabon</a:t>
            </a:r>
          </a:p>
          <a:p>
            <a:pPr algn="l">
              <a:spcBef>
                <a:spcPts val="0"/>
              </a:spcBef>
              <a:spcAft>
                <a:spcPts val="0"/>
              </a:spcAft>
            </a:pPr>
            <a:r>
              <a:rPr lang="tr-TR" sz="1300" b="0" i="0">
                <a:solidFill>
                  <a:srgbClr val="767676"/>
                </a:solidFill>
                <a:latin typeface="Calibri"/>
              </a:rPr>
              <a:t>MÖ 64-MS 24 · Eski Çağ</a:t>
            </a:r>
          </a:p>
        </p:txBody>
      </p:sp>
      <p:sp>
        <p:nvSpPr>
          <p:cNvPr id="17" name="Oval 16"/>
          <p:cNvSpPr/>
          <p:nvPr/>
        </p:nvSpPr>
        <p:spPr>
          <a:xfrm>
            <a:off x="2926080" y="2507742"/>
            <a:ext cx="457200" cy="457200"/>
          </a:xfrm>
          <a:prstGeom prst="ellipse">
            <a:avLst/>
          </a:prstGeom>
          <a:solidFill>
            <a:srgbClr val="FFFFFF"/>
          </a:solidFill>
          <a:ln w="19050">
            <a:solidFill>
              <a:srgbClr val="4F4F4F"/>
            </a:solidFill>
          </a:ln>
          <a:effectLst/>
        </p:spPr>
        <p:txBody>
          <a:bodyPr rtlCol="0" anchor="ctr"/>
          <a:lstStyle/>
          <a:p/>
        </p:txBody>
      </p:sp>
      <p:sp>
        <p:nvSpPr>
          <p:cNvPr id="18" name="Rounded Rectangle 17"/>
          <p:cNvSpPr/>
          <p:nvPr/>
        </p:nvSpPr>
        <p:spPr>
          <a:xfrm>
            <a:off x="3703320" y="2382012"/>
            <a:ext cx="7985455" cy="708660"/>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3794760" y="250774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20" name="TextBox 19"/>
          <p:cNvSpPr txBox="1"/>
          <p:nvPr/>
        </p:nvSpPr>
        <p:spPr>
          <a:xfrm>
            <a:off x="4361688" y="23820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Kitâbü Rücâr adlı eserinde dünyayı yedi iklim (enlem) kuşağına ayırarak anlatmış; gümüş levha üzerine yuvarlak bir dünya haritası yapmıştır.</a:t>
            </a:r>
          </a:p>
        </p:txBody>
      </p:sp>
      <p:sp>
        <p:nvSpPr>
          <p:cNvPr id="21" name="Rounded Rectangle 20"/>
          <p:cNvSpPr/>
          <p:nvPr/>
        </p:nvSpPr>
        <p:spPr>
          <a:xfrm>
            <a:off x="502920" y="3182112"/>
            <a:ext cx="2971800" cy="708660"/>
          </a:xfrm>
          <a:prstGeom prst="roundRect">
            <a:avLst>
              <a:gd name="adj" fmla="val 12000"/>
            </a:avLst>
          </a:prstGeom>
          <a:solidFill>
            <a:srgbClr val="FFFFFF"/>
          </a:solidFill>
          <a:ln w="22225">
            <a:solidFill>
              <a:srgbClr val="7B4FA0"/>
            </a:solidFill>
          </a:ln>
          <a:effectLst/>
        </p:spPr>
        <p:txBody>
          <a:bodyPr rtlCol="0" anchor="ctr"/>
          <a:lstStyle/>
          <a:p/>
        </p:txBody>
      </p:sp>
      <p:sp>
        <p:nvSpPr>
          <p:cNvPr id="22" name="Rectangle 21"/>
          <p:cNvSpPr/>
          <p:nvPr/>
        </p:nvSpPr>
        <p:spPr>
          <a:xfrm>
            <a:off x="502920" y="3236976"/>
            <a:ext cx="91440" cy="598932"/>
          </a:xfrm>
          <a:prstGeom prst="rect">
            <a:avLst/>
          </a:prstGeom>
          <a:solidFill>
            <a:srgbClr val="7B4FA0"/>
          </a:solidFill>
          <a:ln>
            <a:noFill/>
          </a:ln>
          <a:effectLst/>
        </p:spPr>
        <p:txBody>
          <a:bodyPr rtlCol="0" anchor="ctr"/>
          <a:lstStyle/>
          <a:p/>
        </p:txBody>
      </p:sp>
      <p:sp>
        <p:nvSpPr>
          <p:cNvPr id="23" name="TextBox 22"/>
          <p:cNvSpPr txBox="1"/>
          <p:nvPr/>
        </p:nvSpPr>
        <p:spPr>
          <a:xfrm>
            <a:off x="685800" y="31821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7B4FA0"/>
                </a:solidFill>
                <a:latin typeface="Calibri"/>
              </a:rPr>
              <a:t>Batlamyus</a:t>
            </a:r>
          </a:p>
          <a:p>
            <a:pPr algn="l">
              <a:spcBef>
                <a:spcPts val="0"/>
              </a:spcBef>
              <a:spcAft>
                <a:spcPts val="0"/>
              </a:spcAft>
            </a:pPr>
            <a:r>
              <a:rPr lang="tr-TR" sz="1300" b="0" i="0">
                <a:solidFill>
                  <a:srgbClr val="767676"/>
                </a:solidFill>
                <a:latin typeface="Calibri"/>
              </a:rPr>
              <a:t>100-170 · Eski Çağ</a:t>
            </a:r>
          </a:p>
        </p:txBody>
      </p:sp>
      <p:sp>
        <p:nvSpPr>
          <p:cNvPr id="24" name="Oval 23"/>
          <p:cNvSpPr/>
          <p:nvPr/>
        </p:nvSpPr>
        <p:spPr>
          <a:xfrm>
            <a:off x="2926080" y="3307842"/>
            <a:ext cx="457200" cy="457200"/>
          </a:xfrm>
          <a:prstGeom prst="ellipse">
            <a:avLst/>
          </a:prstGeom>
          <a:solidFill>
            <a:srgbClr val="FFFFFF"/>
          </a:solidFill>
          <a:ln w="19050">
            <a:solidFill>
              <a:srgbClr val="4F4F4F"/>
            </a:solidFill>
          </a:ln>
          <a:effectLst/>
        </p:spPr>
        <p:txBody>
          <a:bodyPr rtlCol="0" anchor="ctr"/>
          <a:lstStyle/>
          <a:p/>
        </p:txBody>
      </p:sp>
      <p:sp>
        <p:nvSpPr>
          <p:cNvPr id="25" name="Rounded Rectangle 24"/>
          <p:cNvSpPr/>
          <p:nvPr/>
        </p:nvSpPr>
        <p:spPr>
          <a:xfrm>
            <a:off x="3703320" y="3182112"/>
            <a:ext cx="7985455" cy="708660"/>
          </a:xfrm>
          <a:prstGeom prst="roundRect">
            <a:avLst>
              <a:gd name="adj" fmla="val 12000"/>
            </a:avLst>
          </a:prstGeom>
          <a:solidFill>
            <a:srgbClr val="F0F0F0"/>
          </a:solidFill>
          <a:ln>
            <a:noFill/>
          </a:ln>
          <a:effectLst/>
        </p:spPr>
        <p:txBody>
          <a:bodyPr rtlCol="0" anchor="ctr"/>
          <a:lstStyle/>
          <a:p/>
        </p:txBody>
      </p:sp>
      <p:sp>
        <p:nvSpPr>
          <p:cNvPr id="26" name="Oval 25"/>
          <p:cNvSpPr/>
          <p:nvPr/>
        </p:nvSpPr>
        <p:spPr>
          <a:xfrm>
            <a:off x="3794760" y="330784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27" name="TextBox 26"/>
          <p:cNvSpPr txBox="1"/>
          <p:nvPr/>
        </p:nvSpPr>
        <p:spPr>
          <a:xfrm>
            <a:off x="4361688" y="31821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“Coğrafya” kavramını ilk kullanan bilim insanıdır. Güneş ışınlarının iki şehre geliş açısı farkından Dünya'nın çevresini hesaplamıştır.</a:t>
            </a:r>
          </a:p>
        </p:txBody>
      </p:sp>
      <p:sp>
        <p:nvSpPr>
          <p:cNvPr id="28" name="Rounded Rectangle 27"/>
          <p:cNvSpPr/>
          <p:nvPr/>
        </p:nvSpPr>
        <p:spPr>
          <a:xfrm>
            <a:off x="502920" y="3982212"/>
            <a:ext cx="2971800" cy="708660"/>
          </a:xfrm>
          <a:prstGeom prst="roundRect">
            <a:avLst>
              <a:gd name="adj" fmla="val 12000"/>
            </a:avLst>
          </a:prstGeom>
          <a:solidFill>
            <a:srgbClr val="FFFFFF"/>
          </a:solidFill>
          <a:ln w="22225">
            <a:solidFill>
              <a:srgbClr val="1E9AA8"/>
            </a:solidFill>
          </a:ln>
          <a:effectLst/>
        </p:spPr>
        <p:txBody>
          <a:bodyPr rtlCol="0" anchor="ctr"/>
          <a:lstStyle/>
          <a:p/>
        </p:txBody>
      </p:sp>
      <p:sp>
        <p:nvSpPr>
          <p:cNvPr id="29" name="Rectangle 28"/>
          <p:cNvSpPr/>
          <p:nvPr/>
        </p:nvSpPr>
        <p:spPr>
          <a:xfrm>
            <a:off x="502920" y="4037076"/>
            <a:ext cx="91440" cy="598932"/>
          </a:xfrm>
          <a:prstGeom prst="rect">
            <a:avLst/>
          </a:prstGeom>
          <a:solidFill>
            <a:srgbClr val="1E9AA8"/>
          </a:solidFill>
          <a:ln>
            <a:noFill/>
          </a:ln>
          <a:effectLst/>
        </p:spPr>
        <p:txBody>
          <a:bodyPr rtlCol="0" anchor="ctr"/>
          <a:lstStyle/>
          <a:p/>
        </p:txBody>
      </p:sp>
      <p:sp>
        <p:nvSpPr>
          <p:cNvPr id="30" name="TextBox 29"/>
          <p:cNvSpPr txBox="1"/>
          <p:nvPr/>
        </p:nvSpPr>
        <p:spPr>
          <a:xfrm>
            <a:off x="685800" y="39822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1E9AA8"/>
                </a:solidFill>
                <a:latin typeface="Calibri"/>
              </a:rPr>
              <a:t>Biruni</a:t>
            </a:r>
          </a:p>
          <a:p>
            <a:pPr algn="l">
              <a:spcBef>
                <a:spcPts val="0"/>
              </a:spcBef>
              <a:spcAft>
                <a:spcPts val="0"/>
              </a:spcAft>
            </a:pPr>
            <a:r>
              <a:rPr lang="tr-TR" sz="1300" b="0" i="0">
                <a:solidFill>
                  <a:srgbClr val="767676"/>
                </a:solidFill>
                <a:latin typeface="Calibri"/>
              </a:rPr>
              <a:t>973-1048 · Orta Çağ</a:t>
            </a:r>
          </a:p>
        </p:txBody>
      </p:sp>
      <p:sp>
        <p:nvSpPr>
          <p:cNvPr id="31" name="Oval 30"/>
          <p:cNvSpPr/>
          <p:nvPr/>
        </p:nvSpPr>
        <p:spPr>
          <a:xfrm>
            <a:off x="2926080" y="4107942"/>
            <a:ext cx="457200" cy="457200"/>
          </a:xfrm>
          <a:prstGeom prst="ellipse">
            <a:avLst/>
          </a:prstGeom>
          <a:solidFill>
            <a:srgbClr val="FFFFFF"/>
          </a:solidFill>
          <a:ln w="19050">
            <a:solidFill>
              <a:srgbClr val="4F4F4F"/>
            </a:solidFill>
          </a:ln>
          <a:effectLst/>
        </p:spPr>
        <p:txBody>
          <a:bodyPr rtlCol="0" anchor="ctr"/>
          <a:lstStyle/>
          <a:p/>
        </p:txBody>
      </p:sp>
      <p:sp>
        <p:nvSpPr>
          <p:cNvPr id="32" name="Rounded Rectangle 31"/>
          <p:cNvSpPr/>
          <p:nvPr/>
        </p:nvSpPr>
        <p:spPr>
          <a:xfrm>
            <a:off x="3703320" y="3982212"/>
            <a:ext cx="7985455" cy="708660"/>
          </a:xfrm>
          <a:prstGeom prst="roundRect">
            <a:avLst>
              <a:gd name="adj" fmla="val 12000"/>
            </a:avLst>
          </a:prstGeom>
          <a:solidFill>
            <a:srgbClr val="F0F0F0"/>
          </a:solidFill>
          <a:ln>
            <a:noFill/>
          </a:ln>
          <a:effectLst/>
        </p:spPr>
        <p:txBody>
          <a:bodyPr rtlCol="0" anchor="ctr"/>
          <a:lstStyle/>
          <a:p/>
        </p:txBody>
      </p:sp>
      <p:sp>
        <p:nvSpPr>
          <p:cNvPr id="33" name="Oval 32"/>
          <p:cNvSpPr/>
          <p:nvPr/>
        </p:nvSpPr>
        <p:spPr>
          <a:xfrm>
            <a:off x="3794760" y="410794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34" name="TextBox 33"/>
          <p:cNvSpPr txBox="1"/>
          <p:nvPr/>
        </p:nvSpPr>
        <p:spPr>
          <a:xfrm>
            <a:off x="4361688" y="39822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Seyyahtır. 29 yıl süren gezilerinde Kuzey Afrika'dan Anadolu'ya, Hindistan'dan Çin'e kadar pek çok yeri görmüş, Seyahatname'sinde anlatmıştır.</a:t>
            </a:r>
          </a:p>
        </p:txBody>
      </p:sp>
      <p:sp>
        <p:nvSpPr>
          <p:cNvPr id="35" name="Rounded Rectangle 34"/>
          <p:cNvSpPr/>
          <p:nvPr/>
        </p:nvSpPr>
        <p:spPr>
          <a:xfrm>
            <a:off x="502920" y="4782312"/>
            <a:ext cx="2971800" cy="708660"/>
          </a:xfrm>
          <a:prstGeom prst="roundRect">
            <a:avLst>
              <a:gd name="adj" fmla="val 12000"/>
            </a:avLst>
          </a:prstGeom>
          <a:solidFill>
            <a:srgbClr val="FFFFFF"/>
          </a:solidFill>
          <a:ln w="22225">
            <a:solidFill>
              <a:srgbClr val="1E9AA8"/>
            </a:solidFill>
          </a:ln>
          <a:effectLst/>
        </p:spPr>
        <p:txBody>
          <a:bodyPr rtlCol="0" anchor="ctr"/>
          <a:lstStyle/>
          <a:p/>
        </p:txBody>
      </p:sp>
      <p:sp>
        <p:nvSpPr>
          <p:cNvPr id="36" name="Rectangle 35"/>
          <p:cNvSpPr/>
          <p:nvPr/>
        </p:nvSpPr>
        <p:spPr>
          <a:xfrm>
            <a:off x="502920" y="4837176"/>
            <a:ext cx="91440" cy="598932"/>
          </a:xfrm>
          <a:prstGeom prst="rect">
            <a:avLst/>
          </a:prstGeom>
          <a:solidFill>
            <a:srgbClr val="1E9AA8"/>
          </a:solidFill>
          <a:ln>
            <a:noFill/>
          </a:ln>
          <a:effectLst/>
        </p:spPr>
        <p:txBody>
          <a:bodyPr rtlCol="0" anchor="ctr"/>
          <a:lstStyle/>
          <a:p/>
        </p:txBody>
      </p:sp>
      <p:sp>
        <p:nvSpPr>
          <p:cNvPr id="37" name="TextBox 36"/>
          <p:cNvSpPr txBox="1"/>
          <p:nvPr/>
        </p:nvSpPr>
        <p:spPr>
          <a:xfrm>
            <a:off x="685800" y="47823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1E9AA8"/>
                </a:solidFill>
                <a:latin typeface="Calibri"/>
              </a:rPr>
              <a:t>Muhammed İdrisi</a:t>
            </a:r>
          </a:p>
          <a:p>
            <a:pPr algn="l">
              <a:spcBef>
                <a:spcPts val="0"/>
              </a:spcBef>
              <a:spcAft>
                <a:spcPts val="0"/>
              </a:spcAft>
            </a:pPr>
            <a:r>
              <a:rPr lang="tr-TR" sz="1300" b="0" i="0">
                <a:solidFill>
                  <a:srgbClr val="767676"/>
                </a:solidFill>
                <a:latin typeface="Calibri"/>
              </a:rPr>
              <a:t>1100-1166 · Orta Çağ</a:t>
            </a:r>
          </a:p>
        </p:txBody>
      </p:sp>
      <p:sp>
        <p:nvSpPr>
          <p:cNvPr id="38" name="Oval 37"/>
          <p:cNvSpPr/>
          <p:nvPr/>
        </p:nvSpPr>
        <p:spPr>
          <a:xfrm>
            <a:off x="2926080" y="4908042"/>
            <a:ext cx="457200" cy="457200"/>
          </a:xfrm>
          <a:prstGeom prst="ellipse">
            <a:avLst/>
          </a:prstGeom>
          <a:solidFill>
            <a:srgbClr val="FFFFFF"/>
          </a:solidFill>
          <a:ln w="19050">
            <a:solidFill>
              <a:srgbClr val="4F4F4F"/>
            </a:solidFill>
          </a:ln>
          <a:effectLst/>
        </p:spPr>
        <p:txBody>
          <a:bodyPr rtlCol="0" anchor="ctr"/>
          <a:lstStyle/>
          <a:p/>
        </p:txBody>
      </p:sp>
      <p:sp>
        <p:nvSpPr>
          <p:cNvPr id="39" name="Rounded Rectangle 38"/>
          <p:cNvSpPr/>
          <p:nvPr/>
        </p:nvSpPr>
        <p:spPr>
          <a:xfrm>
            <a:off x="3703320" y="4782312"/>
            <a:ext cx="7985455" cy="708660"/>
          </a:xfrm>
          <a:prstGeom prst="roundRect">
            <a:avLst>
              <a:gd name="adj" fmla="val 12000"/>
            </a:avLst>
          </a:prstGeom>
          <a:solidFill>
            <a:srgbClr val="F0F0F0"/>
          </a:solidFill>
          <a:ln>
            <a:noFill/>
          </a:ln>
          <a:effectLst/>
        </p:spPr>
        <p:txBody>
          <a:bodyPr rtlCol="0" anchor="ctr"/>
          <a:lstStyle/>
          <a:p/>
        </p:txBody>
      </p:sp>
      <p:sp>
        <p:nvSpPr>
          <p:cNvPr id="40" name="Oval 39"/>
          <p:cNvSpPr/>
          <p:nvPr/>
        </p:nvSpPr>
        <p:spPr>
          <a:xfrm>
            <a:off x="3794760" y="490804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41" name="TextBox 40"/>
          <p:cNvSpPr txBox="1"/>
          <p:nvPr/>
        </p:nvSpPr>
        <p:spPr>
          <a:xfrm>
            <a:off x="4361688" y="47823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Amasyalıdır. Gezdiği yerlerden topladığı bilgilerle 17 kitaplık Geographika'yı yazmış; bölgelerin doğal ve beşerî özelliklerini tasvir etmiştir.</a:t>
            </a:r>
          </a:p>
        </p:txBody>
      </p:sp>
      <p:sp>
        <p:nvSpPr>
          <p:cNvPr id="42" name="Rounded Rectangle 41"/>
          <p:cNvSpPr/>
          <p:nvPr/>
        </p:nvSpPr>
        <p:spPr>
          <a:xfrm>
            <a:off x="502920" y="5582412"/>
            <a:ext cx="2971800" cy="708660"/>
          </a:xfrm>
          <a:prstGeom prst="roundRect">
            <a:avLst>
              <a:gd name="adj" fmla="val 12000"/>
            </a:avLst>
          </a:prstGeom>
          <a:solidFill>
            <a:srgbClr val="FFFFFF"/>
          </a:solidFill>
          <a:ln w="22225">
            <a:solidFill>
              <a:srgbClr val="1E9AA8"/>
            </a:solidFill>
          </a:ln>
          <a:effectLst/>
        </p:spPr>
        <p:txBody>
          <a:bodyPr rtlCol="0" anchor="ctr"/>
          <a:lstStyle/>
          <a:p/>
        </p:txBody>
      </p:sp>
      <p:sp>
        <p:nvSpPr>
          <p:cNvPr id="43" name="Rectangle 42"/>
          <p:cNvSpPr/>
          <p:nvPr/>
        </p:nvSpPr>
        <p:spPr>
          <a:xfrm>
            <a:off x="502920" y="5637276"/>
            <a:ext cx="91440" cy="598932"/>
          </a:xfrm>
          <a:prstGeom prst="rect">
            <a:avLst/>
          </a:prstGeom>
          <a:solidFill>
            <a:srgbClr val="1E9AA8"/>
          </a:solidFill>
          <a:ln>
            <a:noFill/>
          </a:ln>
          <a:effectLst/>
        </p:spPr>
        <p:txBody>
          <a:bodyPr rtlCol="0" anchor="ctr"/>
          <a:lstStyle/>
          <a:p/>
        </p:txBody>
      </p:sp>
      <p:sp>
        <p:nvSpPr>
          <p:cNvPr id="44" name="TextBox 43"/>
          <p:cNvSpPr txBox="1"/>
          <p:nvPr/>
        </p:nvSpPr>
        <p:spPr>
          <a:xfrm>
            <a:off x="685800" y="55824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1E9AA8"/>
                </a:solidFill>
                <a:latin typeface="Calibri"/>
              </a:rPr>
              <a:t>İbni Battuta</a:t>
            </a:r>
          </a:p>
          <a:p>
            <a:pPr algn="l">
              <a:spcBef>
                <a:spcPts val="0"/>
              </a:spcBef>
              <a:spcAft>
                <a:spcPts val="0"/>
              </a:spcAft>
            </a:pPr>
            <a:r>
              <a:rPr lang="tr-TR" sz="1300" b="0" i="0">
                <a:solidFill>
                  <a:srgbClr val="767676"/>
                </a:solidFill>
                <a:latin typeface="Calibri"/>
              </a:rPr>
              <a:t>1304-1369 · Orta Çağ</a:t>
            </a:r>
          </a:p>
        </p:txBody>
      </p:sp>
      <p:sp>
        <p:nvSpPr>
          <p:cNvPr id="45" name="Oval 44"/>
          <p:cNvSpPr/>
          <p:nvPr/>
        </p:nvSpPr>
        <p:spPr>
          <a:xfrm>
            <a:off x="2926080" y="5708142"/>
            <a:ext cx="457200" cy="457200"/>
          </a:xfrm>
          <a:prstGeom prst="ellipse">
            <a:avLst/>
          </a:prstGeom>
          <a:solidFill>
            <a:srgbClr val="FFFFFF"/>
          </a:solidFill>
          <a:ln w="19050">
            <a:solidFill>
              <a:srgbClr val="4F4F4F"/>
            </a:solidFill>
          </a:ln>
          <a:effectLst/>
        </p:spPr>
        <p:txBody>
          <a:bodyPr rtlCol="0" anchor="ctr"/>
          <a:lstStyle/>
          <a:p/>
        </p:txBody>
      </p:sp>
      <p:sp>
        <p:nvSpPr>
          <p:cNvPr id="46" name="Rounded Rectangle 45"/>
          <p:cNvSpPr/>
          <p:nvPr/>
        </p:nvSpPr>
        <p:spPr>
          <a:xfrm>
            <a:off x="3703320" y="5582412"/>
            <a:ext cx="7985455" cy="708660"/>
          </a:xfrm>
          <a:prstGeom prst="roundRect">
            <a:avLst>
              <a:gd name="adj" fmla="val 12000"/>
            </a:avLst>
          </a:prstGeom>
          <a:solidFill>
            <a:srgbClr val="F0F0F0"/>
          </a:solidFill>
          <a:ln>
            <a:noFill/>
          </a:ln>
          <a:effectLst/>
        </p:spPr>
        <p:txBody>
          <a:bodyPr rtlCol="0" anchor="ctr"/>
          <a:lstStyle/>
          <a:p/>
        </p:txBody>
      </p:sp>
      <p:sp>
        <p:nvSpPr>
          <p:cNvPr id="47" name="Oval 46"/>
          <p:cNvSpPr/>
          <p:nvPr/>
        </p:nvSpPr>
        <p:spPr>
          <a:xfrm>
            <a:off x="3794760" y="5708142"/>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F</a:t>
            </a:r>
          </a:p>
        </p:txBody>
      </p:sp>
      <p:sp>
        <p:nvSpPr>
          <p:cNvPr id="48" name="TextBox 47"/>
          <p:cNvSpPr txBox="1"/>
          <p:nvPr/>
        </p:nvSpPr>
        <p:spPr>
          <a:xfrm>
            <a:off x="4361688" y="55824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Dünya'nın yarıçapını ölçüm ve hesapla bulmuştur. el-Kânûnü'l-Mes'ûdî adlı eserinde Dünya'nın boyutlarını ve şehirlerin konumlarını vermiştir.</a:t>
            </a:r>
          </a:p>
        </p:txBody>
      </p:sp>
      <p:sp>
        <p:nvSpPr>
          <p:cNvPr id="49" name="TextBox 4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50" name="Rounded Rectangle 4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26-27</a:t>
            </a:r>
          </a:p>
        </p:txBody>
      </p:sp>
      <p:sp>
        <p:nvSpPr>
          <p:cNvPr id="51" name="TextBox 5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105 / 129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Adım — örnek cevaplar (1/2)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TextBox 5"/>
          <p:cNvSpPr txBox="1"/>
          <p:nvPr/>
        </p:nvSpPr>
        <p:spPr>
          <a:xfrm>
            <a:off x="502920" y="1152144"/>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767676"/>
                </a:solidFill>
                <a:latin typeface="Calibri"/>
              </a:rPr>
              <a:t>Harfler, eşleştirme slaytındaki açıklamaların harfleridir.</a:t>
            </a:r>
          </a:p>
        </p:txBody>
      </p:sp>
      <p:sp>
        <p:nvSpPr>
          <p:cNvPr id="7" name="Rounded Rectangle 6"/>
          <p:cNvSpPr/>
          <p:nvPr/>
        </p:nvSpPr>
        <p:spPr>
          <a:xfrm>
            <a:off x="502920" y="1581912"/>
            <a:ext cx="2971800" cy="708660"/>
          </a:xfrm>
          <a:prstGeom prst="roundRect">
            <a:avLst>
              <a:gd name="adj" fmla="val 12000"/>
            </a:avLst>
          </a:prstGeom>
          <a:solidFill>
            <a:srgbClr val="FFFFFF"/>
          </a:solidFill>
          <a:ln w="22225">
            <a:solidFill>
              <a:srgbClr val="7B4FA0"/>
            </a:solidFill>
          </a:ln>
          <a:effectLst/>
        </p:spPr>
        <p:txBody>
          <a:bodyPr rtlCol="0" anchor="ctr"/>
          <a:lstStyle/>
          <a:p/>
        </p:txBody>
      </p:sp>
      <p:sp>
        <p:nvSpPr>
          <p:cNvPr id="8" name="Rectangle 7"/>
          <p:cNvSpPr/>
          <p:nvPr/>
        </p:nvSpPr>
        <p:spPr>
          <a:xfrm>
            <a:off x="502920" y="1636776"/>
            <a:ext cx="91440" cy="598932"/>
          </a:xfrm>
          <a:prstGeom prst="rect">
            <a:avLst/>
          </a:prstGeom>
          <a:solidFill>
            <a:srgbClr val="7B4FA0"/>
          </a:solidFill>
          <a:ln>
            <a:noFill/>
          </a:ln>
          <a:effectLst/>
        </p:spPr>
        <p:txBody>
          <a:bodyPr rtlCol="0" anchor="ctr"/>
          <a:lstStyle/>
          <a:p/>
        </p:txBody>
      </p:sp>
      <p:sp>
        <p:nvSpPr>
          <p:cNvPr id="9" name="TextBox 8"/>
          <p:cNvSpPr txBox="1"/>
          <p:nvPr/>
        </p:nvSpPr>
        <p:spPr>
          <a:xfrm>
            <a:off x="685800" y="15819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7B4FA0"/>
                </a:solidFill>
                <a:latin typeface="Calibri"/>
              </a:rPr>
              <a:t>Eratosthenes</a:t>
            </a:r>
          </a:p>
          <a:p>
            <a:pPr algn="l">
              <a:spcBef>
                <a:spcPts val="0"/>
              </a:spcBef>
              <a:spcAft>
                <a:spcPts val="0"/>
              </a:spcAft>
            </a:pPr>
            <a:r>
              <a:rPr lang="tr-TR" sz="1300" b="0" i="0">
                <a:solidFill>
                  <a:srgbClr val="767676"/>
                </a:solidFill>
                <a:latin typeface="Calibri"/>
              </a:rPr>
              <a:t>MÖ 276-MÖ 194 · Eski Çağ</a:t>
            </a:r>
          </a:p>
        </p:txBody>
      </p:sp>
      <p:sp>
        <p:nvSpPr>
          <p:cNvPr id="10" name="Oval 9"/>
          <p:cNvSpPr/>
          <p:nvPr/>
        </p:nvSpPr>
        <p:spPr>
          <a:xfrm>
            <a:off x="2926080" y="17076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11" name="Rounded Rectangle 10"/>
          <p:cNvSpPr/>
          <p:nvPr/>
        </p:nvSpPr>
        <p:spPr>
          <a:xfrm>
            <a:off x="3703320" y="1581912"/>
            <a:ext cx="7985455" cy="708660"/>
          </a:xfrm>
          <a:prstGeom prst="roundRect">
            <a:avLst>
              <a:gd name="adj" fmla="val 12000"/>
            </a:avLst>
          </a:prstGeom>
          <a:solidFill>
            <a:srgbClr val="E3F1E4"/>
          </a:solidFill>
          <a:ln>
            <a:noFill/>
          </a:ln>
          <a:effectLst/>
        </p:spPr>
        <p:txBody>
          <a:bodyPr rtlCol="0" anchor="ctr"/>
          <a:lstStyle/>
          <a:p/>
        </p:txBody>
      </p:sp>
      <p:sp>
        <p:nvSpPr>
          <p:cNvPr id="12" name="Oval 11"/>
          <p:cNvSpPr/>
          <p:nvPr/>
        </p:nvSpPr>
        <p:spPr>
          <a:xfrm>
            <a:off x="3794760" y="17076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13" name="TextBox 12"/>
          <p:cNvSpPr txBox="1"/>
          <p:nvPr/>
        </p:nvSpPr>
        <p:spPr>
          <a:xfrm>
            <a:off x="4361688" y="15819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“Coğrafya” kavramını ilk kullanan bilim insanıdır. Güneş ışınlarının iki şehre geliş açısı farkından Dünya'nın çevresini hesaplamıştır.</a:t>
            </a:r>
          </a:p>
        </p:txBody>
      </p:sp>
      <p:sp>
        <p:nvSpPr>
          <p:cNvPr id="14" name="Rounded Rectangle 13"/>
          <p:cNvSpPr/>
          <p:nvPr/>
        </p:nvSpPr>
        <p:spPr>
          <a:xfrm>
            <a:off x="502920" y="2382012"/>
            <a:ext cx="2971800" cy="708660"/>
          </a:xfrm>
          <a:prstGeom prst="roundRect">
            <a:avLst>
              <a:gd name="adj" fmla="val 12000"/>
            </a:avLst>
          </a:prstGeom>
          <a:solidFill>
            <a:srgbClr val="FFFFFF"/>
          </a:solidFill>
          <a:ln w="22225">
            <a:solidFill>
              <a:srgbClr val="7B4FA0"/>
            </a:solidFill>
          </a:ln>
          <a:effectLst/>
        </p:spPr>
        <p:txBody>
          <a:bodyPr rtlCol="0" anchor="ctr"/>
          <a:lstStyle/>
          <a:p/>
        </p:txBody>
      </p:sp>
      <p:sp>
        <p:nvSpPr>
          <p:cNvPr id="15" name="Rectangle 14"/>
          <p:cNvSpPr/>
          <p:nvPr/>
        </p:nvSpPr>
        <p:spPr>
          <a:xfrm>
            <a:off x="502920" y="2436876"/>
            <a:ext cx="91440" cy="598932"/>
          </a:xfrm>
          <a:prstGeom prst="rect">
            <a:avLst/>
          </a:prstGeom>
          <a:solidFill>
            <a:srgbClr val="7B4FA0"/>
          </a:solidFill>
          <a:ln>
            <a:noFill/>
          </a:ln>
          <a:effectLst/>
        </p:spPr>
        <p:txBody>
          <a:bodyPr rtlCol="0" anchor="ctr"/>
          <a:lstStyle/>
          <a:p/>
        </p:txBody>
      </p:sp>
      <p:sp>
        <p:nvSpPr>
          <p:cNvPr id="16" name="TextBox 15"/>
          <p:cNvSpPr txBox="1"/>
          <p:nvPr/>
        </p:nvSpPr>
        <p:spPr>
          <a:xfrm>
            <a:off x="685800" y="23820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7B4FA0"/>
                </a:solidFill>
                <a:latin typeface="Calibri"/>
              </a:rPr>
              <a:t>Strabon</a:t>
            </a:r>
          </a:p>
          <a:p>
            <a:pPr algn="l">
              <a:spcBef>
                <a:spcPts val="0"/>
              </a:spcBef>
              <a:spcAft>
                <a:spcPts val="0"/>
              </a:spcAft>
            </a:pPr>
            <a:r>
              <a:rPr lang="tr-TR" sz="1300" b="0" i="0">
                <a:solidFill>
                  <a:srgbClr val="767676"/>
                </a:solidFill>
                <a:latin typeface="Calibri"/>
              </a:rPr>
              <a:t>MÖ 64-MS 24 · Eski Çağ</a:t>
            </a:r>
          </a:p>
        </p:txBody>
      </p:sp>
      <p:sp>
        <p:nvSpPr>
          <p:cNvPr id="17" name="Oval 16"/>
          <p:cNvSpPr/>
          <p:nvPr/>
        </p:nvSpPr>
        <p:spPr>
          <a:xfrm>
            <a:off x="2926080" y="25077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18" name="Rounded Rectangle 17"/>
          <p:cNvSpPr/>
          <p:nvPr/>
        </p:nvSpPr>
        <p:spPr>
          <a:xfrm>
            <a:off x="3703320" y="2382012"/>
            <a:ext cx="7985455" cy="708660"/>
          </a:xfrm>
          <a:prstGeom prst="roundRect">
            <a:avLst>
              <a:gd name="adj" fmla="val 12000"/>
            </a:avLst>
          </a:prstGeom>
          <a:solidFill>
            <a:srgbClr val="E3F1E4"/>
          </a:solidFill>
          <a:ln>
            <a:noFill/>
          </a:ln>
          <a:effectLst/>
        </p:spPr>
        <p:txBody>
          <a:bodyPr rtlCol="0" anchor="ctr"/>
          <a:lstStyle/>
          <a:p/>
        </p:txBody>
      </p:sp>
      <p:sp>
        <p:nvSpPr>
          <p:cNvPr id="19" name="Oval 18"/>
          <p:cNvSpPr/>
          <p:nvPr/>
        </p:nvSpPr>
        <p:spPr>
          <a:xfrm>
            <a:off x="3794760" y="25077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20" name="TextBox 19"/>
          <p:cNvSpPr txBox="1"/>
          <p:nvPr/>
        </p:nvSpPr>
        <p:spPr>
          <a:xfrm>
            <a:off x="4361688" y="23820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Amasyalıdır. Gezdiği yerlerden topladığı bilgilerle 17 kitaplık Geographika'yı yazmış; bölgelerin doğal ve beşerî özelliklerini tasvir etmiştir.</a:t>
            </a:r>
          </a:p>
        </p:txBody>
      </p:sp>
      <p:sp>
        <p:nvSpPr>
          <p:cNvPr id="21" name="Rounded Rectangle 20"/>
          <p:cNvSpPr/>
          <p:nvPr/>
        </p:nvSpPr>
        <p:spPr>
          <a:xfrm>
            <a:off x="502920" y="3182112"/>
            <a:ext cx="2971800" cy="708660"/>
          </a:xfrm>
          <a:prstGeom prst="roundRect">
            <a:avLst>
              <a:gd name="adj" fmla="val 12000"/>
            </a:avLst>
          </a:prstGeom>
          <a:solidFill>
            <a:srgbClr val="FFFFFF"/>
          </a:solidFill>
          <a:ln w="22225">
            <a:solidFill>
              <a:srgbClr val="7B4FA0"/>
            </a:solidFill>
          </a:ln>
          <a:effectLst/>
        </p:spPr>
        <p:txBody>
          <a:bodyPr rtlCol="0" anchor="ctr"/>
          <a:lstStyle/>
          <a:p/>
        </p:txBody>
      </p:sp>
      <p:sp>
        <p:nvSpPr>
          <p:cNvPr id="22" name="Rectangle 21"/>
          <p:cNvSpPr/>
          <p:nvPr/>
        </p:nvSpPr>
        <p:spPr>
          <a:xfrm>
            <a:off x="502920" y="3236976"/>
            <a:ext cx="91440" cy="598932"/>
          </a:xfrm>
          <a:prstGeom prst="rect">
            <a:avLst/>
          </a:prstGeom>
          <a:solidFill>
            <a:srgbClr val="7B4FA0"/>
          </a:solidFill>
          <a:ln>
            <a:noFill/>
          </a:ln>
          <a:effectLst/>
        </p:spPr>
        <p:txBody>
          <a:bodyPr rtlCol="0" anchor="ctr"/>
          <a:lstStyle/>
          <a:p/>
        </p:txBody>
      </p:sp>
      <p:sp>
        <p:nvSpPr>
          <p:cNvPr id="23" name="TextBox 22"/>
          <p:cNvSpPr txBox="1"/>
          <p:nvPr/>
        </p:nvSpPr>
        <p:spPr>
          <a:xfrm>
            <a:off x="685800" y="31821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7B4FA0"/>
                </a:solidFill>
                <a:latin typeface="Calibri"/>
              </a:rPr>
              <a:t>Batlamyus</a:t>
            </a:r>
          </a:p>
          <a:p>
            <a:pPr algn="l">
              <a:spcBef>
                <a:spcPts val="0"/>
              </a:spcBef>
              <a:spcAft>
                <a:spcPts val="0"/>
              </a:spcAft>
            </a:pPr>
            <a:r>
              <a:rPr lang="tr-TR" sz="1300" b="0" i="0">
                <a:solidFill>
                  <a:srgbClr val="767676"/>
                </a:solidFill>
                <a:latin typeface="Calibri"/>
              </a:rPr>
              <a:t>100-170 · Eski Çağ</a:t>
            </a:r>
          </a:p>
        </p:txBody>
      </p:sp>
      <p:sp>
        <p:nvSpPr>
          <p:cNvPr id="24" name="Oval 23"/>
          <p:cNvSpPr/>
          <p:nvPr/>
        </p:nvSpPr>
        <p:spPr>
          <a:xfrm>
            <a:off x="2926080" y="33078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25" name="Rounded Rectangle 24"/>
          <p:cNvSpPr/>
          <p:nvPr/>
        </p:nvSpPr>
        <p:spPr>
          <a:xfrm>
            <a:off x="3703320" y="3182112"/>
            <a:ext cx="7985455" cy="708660"/>
          </a:xfrm>
          <a:prstGeom prst="roundRect">
            <a:avLst>
              <a:gd name="adj" fmla="val 12000"/>
            </a:avLst>
          </a:prstGeom>
          <a:solidFill>
            <a:srgbClr val="E3F1E4"/>
          </a:solidFill>
          <a:ln>
            <a:noFill/>
          </a:ln>
          <a:effectLst/>
        </p:spPr>
        <p:txBody>
          <a:bodyPr rtlCol="0" anchor="ctr"/>
          <a:lstStyle/>
          <a:p/>
        </p:txBody>
      </p:sp>
      <p:sp>
        <p:nvSpPr>
          <p:cNvPr id="26" name="Oval 25"/>
          <p:cNvSpPr/>
          <p:nvPr/>
        </p:nvSpPr>
        <p:spPr>
          <a:xfrm>
            <a:off x="3794760" y="33078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27" name="TextBox 26"/>
          <p:cNvSpPr txBox="1"/>
          <p:nvPr/>
        </p:nvSpPr>
        <p:spPr>
          <a:xfrm>
            <a:off x="4361688" y="31821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İskenderiyelidir. Coğrafya adlı eserinde binlerce yerin konumunu enlem ve boylamla vermiş, bu bilgilere dayanan bir dünya haritası çizmiştir.</a:t>
            </a:r>
          </a:p>
        </p:txBody>
      </p:sp>
      <p:sp>
        <p:nvSpPr>
          <p:cNvPr id="28" name="Rounded Rectangle 27"/>
          <p:cNvSpPr/>
          <p:nvPr/>
        </p:nvSpPr>
        <p:spPr>
          <a:xfrm>
            <a:off x="502920" y="3982212"/>
            <a:ext cx="2971800" cy="708660"/>
          </a:xfrm>
          <a:prstGeom prst="roundRect">
            <a:avLst>
              <a:gd name="adj" fmla="val 12000"/>
            </a:avLst>
          </a:prstGeom>
          <a:solidFill>
            <a:srgbClr val="FFFFFF"/>
          </a:solidFill>
          <a:ln w="22225">
            <a:solidFill>
              <a:srgbClr val="1E9AA8"/>
            </a:solidFill>
          </a:ln>
          <a:effectLst/>
        </p:spPr>
        <p:txBody>
          <a:bodyPr rtlCol="0" anchor="ctr"/>
          <a:lstStyle/>
          <a:p/>
        </p:txBody>
      </p:sp>
      <p:sp>
        <p:nvSpPr>
          <p:cNvPr id="29" name="Rectangle 28"/>
          <p:cNvSpPr/>
          <p:nvPr/>
        </p:nvSpPr>
        <p:spPr>
          <a:xfrm>
            <a:off x="502920" y="4037076"/>
            <a:ext cx="91440" cy="598932"/>
          </a:xfrm>
          <a:prstGeom prst="rect">
            <a:avLst/>
          </a:prstGeom>
          <a:solidFill>
            <a:srgbClr val="1E9AA8"/>
          </a:solidFill>
          <a:ln>
            <a:noFill/>
          </a:ln>
          <a:effectLst/>
        </p:spPr>
        <p:txBody>
          <a:bodyPr rtlCol="0" anchor="ctr"/>
          <a:lstStyle/>
          <a:p/>
        </p:txBody>
      </p:sp>
      <p:sp>
        <p:nvSpPr>
          <p:cNvPr id="30" name="TextBox 29"/>
          <p:cNvSpPr txBox="1"/>
          <p:nvPr/>
        </p:nvSpPr>
        <p:spPr>
          <a:xfrm>
            <a:off x="685800" y="39822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1E9AA8"/>
                </a:solidFill>
                <a:latin typeface="Calibri"/>
              </a:rPr>
              <a:t>Biruni</a:t>
            </a:r>
          </a:p>
          <a:p>
            <a:pPr algn="l">
              <a:spcBef>
                <a:spcPts val="0"/>
              </a:spcBef>
              <a:spcAft>
                <a:spcPts val="0"/>
              </a:spcAft>
            </a:pPr>
            <a:r>
              <a:rPr lang="tr-TR" sz="1300" b="0" i="0">
                <a:solidFill>
                  <a:srgbClr val="767676"/>
                </a:solidFill>
                <a:latin typeface="Calibri"/>
              </a:rPr>
              <a:t>973-1048 · Orta Çağ</a:t>
            </a:r>
          </a:p>
        </p:txBody>
      </p:sp>
      <p:sp>
        <p:nvSpPr>
          <p:cNvPr id="31" name="Oval 30"/>
          <p:cNvSpPr/>
          <p:nvPr/>
        </p:nvSpPr>
        <p:spPr>
          <a:xfrm>
            <a:off x="2926080" y="41079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F</a:t>
            </a:r>
          </a:p>
        </p:txBody>
      </p:sp>
      <p:sp>
        <p:nvSpPr>
          <p:cNvPr id="32" name="Rounded Rectangle 31"/>
          <p:cNvSpPr/>
          <p:nvPr/>
        </p:nvSpPr>
        <p:spPr>
          <a:xfrm>
            <a:off x="3703320" y="3982212"/>
            <a:ext cx="7985455" cy="708660"/>
          </a:xfrm>
          <a:prstGeom prst="roundRect">
            <a:avLst>
              <a:gd name="adj" fmla="val 12000"/>
            </a:avLst>
          </a:prstGeom>
          <a:solidFill>
            <a:srgbClr val="E3F1E4"/>
          </a:solidFill>
          <a:ln>
            <a:noFill/>
          </a:ln>
          <a:effectLst/>
        </p:spPr>
        <p:txBody>
          <a:bodyPr rtlCol="0" anchor="ctr"/>
          <a:lstStyle/>
          <a:p/>
        </p:txBody>
      </p:sp>
      <p:sp>
        <p:nvSpPr>
          <p:cNvPr id="33" name="Oval 32"/>
          <p:cNvSpPr/>
          <p:nvPr/>
        </p:nvSpPr>
        <p:spPr>
          <a:xfrm>
            <a:off x="3794760" y="41079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F</a:t>
            </a:r>
          </a:p>
        </p:txBody>
      </p:sp>
      <p:sp>
        <p:nvSpPr>
          <p:cNvPr id="34" name="TextBox 33"/>
          <p:cNvSpPr txBox="1"/>
          <p:nvPr/>
        </p:nvSpPr>
        <p:spPr>
          <a:xfrm>
            <a:off x="4361688" y="39822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Dünya'nın yarıçapını ölçüm ve hesapla bulmuştur. el-Kânûnü'l-Mes'ûdî adlı eserinde Dünya'nın boyutlarını ve şehirlerin konumlarını vermiştir.</a:t>
            </a:r>
          </a:p>
        </p:txBody>
      </p:sp>
      <p:sp>
        <p:nvSpPr>
          <p:cNvPr id="35" name="Rounded Rectangle 34"/>
          <p:cNvSpPr/>
          <p:nvPr/>
        </p:nvSpPr>
        <p:spPr>
          <a:xfrm>
            <a:off x="502920" y="4782312"/>
            <a:ext cx="2971800" cy="708660"/>
          </a:xfrm>
          <a:prstGeom prst="roundRect">
            <a:avLst>
              <a:gd name="adj" fmla="val 12000"/>
            </a:avLst>
          </a:prstGeom>
          <a:solidFill>
            <a:srgbClr val="FFFFFF"/>
          </a:solidFill>
          <a:ln w="22225">
            <a:solidFill>
              <a:srgbClr val="1E9AA8"/>
            </a:solidFill>
          </a:ln>
          <a:effectLst/>
        </p:spPr>
        <p:txBody>
          <a:bodyPr rtlCol="0" anchor="ctr"/>
          <a:lstStyle/>
          <a:p/>
        </p:txBody>
      </p:sp>
      <p:sp>
        <p:nvSpPr>
          <p:cNvPr id="36" name="Rectangle 35"/>
          <p:cNvSpPr/>
          <p:nvPr/>
        </p:nvSpPr>
        <p:spPr>
          <a:xfrm>
            <a:off x="502920" y="4837176"/>
            <a:ext cx="91440" cy="598932"/>
          </a:xfrm>
          <a:prstGeom prst="rect">
            <a:avLst/>
          </a:prstGeom>
          <a:solidFill>
            <a:srgbClr val="1E9AA8"/>
          </a:solidFill>
          <a:ln>
            <a:noFill/>
          </a:ln>
          <a:effectLst/>
        </p:spPr>
        <p:txBody>
          <a:bodyPr rtlCol="0" anchor="ctr"/>
          <a:lstStyle/>
          <a:p/>
        </p:txBody>
      </p:sp>
      <p:sp>
        <p:nvSpPr>
          <p:cNvPr id="37" name="TextBox 36"/>
          <p:cNvSpPr txBox="1"/>
          <p:nvPr/>
        </p:nvSpPr>
        <p:spPr>
          <a:xfrm>
            <a:off x="685800" y="47823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1E9AA8"/>
                </a:solidFill>
                <a:latin typeface="Calibri"/>
              </a:rPr>
              <a:t>Muhammed İdrisi</a:t>
            </a:r>
          </a:p>
          <a:p>
            <a:pPr algn="l">
              <a:spcBef>
                <a:spcPts val="0"/>
              </a:spcBef>
              <a:spcAft>
                <a:spcPts val="0"/>
              </a:spcAft>
            </a:pPr>
            <a:r>
              <a:rPr lang="tr-TR" sz="1300" b="0" i="0">
                <a:solidFill>
                  <a:srgbClr val="767676"/>
                </a:solidFill>
                <a:latin typeface="Calibri"/>
              </a:rPr>
              <a:t>1100-1166 · Orta Çağ</a:t>
            </a:r>
          </a:p>
        </p:txBody>
      </p:sp>
      <p:sp>
        <p:nvSpPr>
          <p:cNvPr id="38" name="Oval 37"/>
          <p:cNvSpPr/>
          <p:nvPr/>
        </p:nvSpPr>
        <p:spPr>
          <a:xfrm>
            <a:off x="2926080" y="49080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39" name="Rounded Rectangle 38"/>
          <p:cNvSpPr/>
          <p:nvPr/>
        </p:nvSpPr>
        <p:spPr>
          <a:xfrm>
            <a:off x="3703320" y="4782312"/>
            <a:ext cx="7985455" cy="708660"/>
          </a:xfrm>
          <a:prstGeom prst="roundRect">
            <a:avLst>
              <a:gd name="adj" fmla="val 12000"/>
            </a:avLst>
          </a:prstGeom>
          <a:solidFill>
            <a:srgbClr val="E3F1E4"/>
          </a:solidFill>
          <a:ln>
            <a:noFill/>
          </a:ln>
          <a:effectLst/>
        </p:spPr>
        <p:txBody>
          <a:bodyPr rtlCol="0" anchor="ctr"/>
          <a:lstStyle/>
          <a:p/>
        </p:txBody>
      </p:sp>
      <p:sp>
        <p:nvSpPr>
          <p:cNvPr id="40" name="Oval 39"/>
          <p:cNvSpPr/>
          <p:nvPr/>
        </p:nvSpPr>
        <p:spPr>
          <a:xfrm>
            <a:off x="3794760" y="49080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41" name="TextBox 40"/>
          <p:cNvSpPr txBox="1"/>
          <p:nvPr/>
        </p:nvSpPr>
        <p:spPr>
          <a:xfrm>
            <a:off x="4361688" y="47823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Kitâbü Rücâr adlı eserinde dünyayı yedi iklim (enlem) kuşağına ayırarak anlatmış; gümüş levha üzerine yuvarlak bir dünya haritası yapmıştır.</a:t>
            </a:r>
          </a:p>
        </p:txBody>
      </p:sp>
      <p:sp>
        <p:nvSpPr>
          <p:cNvPr id="42" name="Rounded Rectangle 41"/>
          <p:cNvSpPr/>
          <p:nvPr/>
        </p:nvSpPr>
        <p:spPr>
          <a:xfrm>
            <a:off x="502920" y="5582412"/>
            <a:ext cx="2971800" cy="708660"/>
          </a:xfrm>
          <a:prstGeom prst="roundRect">
            <a:avLst>
              <a:gd name="adj" fmla="val 12000"/>
            </a:avLst>
          </a:prstGeom>
          <a:solidFill>
            <a:srgbClr val="FFFFFF"/>
          </a:solidFill>
          <a:ln w="22225">
            <a:solidFill>
              <a:srgbClr val="1E9AA8"/>
            </a:solidFill>
          </a:ln>
          <a:effectLst/>
        </p:spPr>
        <p:txBody>
          <a:bodyPr rtlCol="0" anchor="ctr"/>
          <a:lstStyle/>
          <a:p/>
        </p:txBody>
      </p:sp>
      <p:sp>
        <p:nvSpPr>
          <p:cNvPr id="43" name="Rectangle 42"/>
          <p:cNvSpPr/>
          <p:nvPr/>
        </p:nvSpPr>
        <p:spPr>
          <a:xfrm>
            <a:off x="502920" y="5637276"/>
            <a:ext cx="91440" cy="598932"/>
          </a:xfrm>
          <a:prstGeom prst="rect">
            <a:avLst/>
          </a:prstGeom>
          <a:solidFill>
            <a:srgbClr val="1E9AA8"/>
          </a:solidFill>
          <a:ln>
            <a:noFill/>
          </a:ln>
          <a:effectLst/>
        </p:spPr>
        <p:txBody>
          <a:bodyPr rtlCol="0" anchor="ctr"/>
          <a:lstStyle/>
          <a:p/>
        </p:txBody>
      </p:sp>
      <p:sp>
        <p:nvSpPr>
          <p:cNvPr id="44" name="TextBox 43"/>
          <p:cNvSpPr txBox="1"/>
          <p:nvPr/>
        </p:nvSpPr>
        <p:spPr>
          <a:xfrm>
            <a:off x="685800" y="5582412"/>
            <a:ext cx="2194560" cy="708660"/>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1E9AA8"/>
                </a:solidFill>
                <a:latin typeface="Calibri"/>
              </a:rPr>
              <a:t>İbni Battuta</a:t>
            </a:r>
          </a:p>
          <a:p>
            <a:pPr algn="l">
              <a:spcBef>
                <a:spcPts val="0"/>
              </a:spcBef>
              <a:spcAft>
                <a:spcPts val="0"/>
              </a:spcAft>
            </a:pPr>
            <a:r>
              <a:rPr lang="tr-TR" sz="1300" b="0" i="0">
                <a:solidFill>
                  <a:srgbClr val="767676"/>
                </a:solidFill>
                <a:latin typeface="Calibri"/>
              </a:rPr>
              <a:t>1304-1369 · Orta Çağ</a:t>
            </a:r>
          </a:p>
        </p:txBody>
      </p:sp>
      <p:sp>
        <p:nvSpPr>
          <p:cNvPr id="45" name="Oval 44"/>
          <p:cNvSpPr/>
          <p:nvPr/>
        </p:nvSpPr>
        <p:spPr>
          <a:xfrm>
            <a:off x="2926080" y="57081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46" name="Rounded Rectangle 45"/>
          <p:cNvSpPr/>
          <p:nvPr/>
        </p:nvSpPr>
        <p:spPr>
          <a:xfrm>
            <a:off x="3703320" y="5582412"/>
            <a:ext cx="7985455" cy="708660"/>
          </a:xfrm>
          <a:prstGeom prst="roundRect">
            <a:avLst>
              <a:gd name="adj" fmla="val 12000"/>
            </a:avLst>
          </a:prstGeom>
          <a:solidFill>
            <a:srgbClr val="E3F1E4"/>
          </a:solidFill>
          <a:ln>
            <a:noFill/>
          </a:ln>
          <a:effectLst/>
        </p:spPr>
        <p:txBody>
          <a:bodyPr rtlCol="0" anchor="ctr"/>
          <a:lstStyle/>
          <a:p/>
        </p:txBody>
      </p:sp>
      <p:sp>
        <p:nvSpPr>
          <p:cNvPr id="47" name="Oval 46"/>
          <p:cNvSpPr/>
          <p:nvPr/>
        </p:nvSpPr>
        <p:spPr>
          <a:xfrm>
            <a:off x="3794760" y="5708142"/>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48" name="TextBox 47"/>
          <p:cNvSpPr txBox="1"/>
          <p:nvPr/>
        </p:nvSpPr>
        <p:spPr>
          <a:xfrm>
            <a:off x="4361688" y="5582412"/>
            <a:ext cx="7253935" cy="708660"/>
          </a:xfrm>
          <a:prstGeom prst="rect">
            <a:avLst/>
          </a:prstGeom>
          <a:noFill/>
        </p:spPr>
        <p:txBody>
          <a:bodyPr wrap="square" anchor="ctr" lIns="73152" rIns="73152" tIns="18288" bIns="18288">
            <a:noAutofit/>
          </a:bodyPr>
          <a:lstStyle/>
          <a:p>
            <a:pPr algn="l">
              <a:spcBef>
                <a:spcPts val="0"/>
              </a:spcBef>
              <a:spcAft>
                <a:spcPts val="0"/>
              </a:spcAft>
            </a:pPr>
            <a:r>
              <a:rPr lang="tr-TR" sz="1700" b="0" i="0">
                <a:solidFill>
                  <a:srgbClr val="262626"/>
                </a:solidFill>
                <a:latin typeface="Calibri"/>
              </a:rPr>
              <a:t>Seyyahtır. 29 yıl süren gezilerinde Kuzey Afrika'dan Anadolu'ya, Hindistan'dan Çin'e kadar pek çok yeri görmüş, Seyahatname'sinde anlatmıştır.</a:t>
            </a:r>
          </a:p>
        </p:txBody>
      </p:sp>
      <p:sp>
        <p:nvSpPr>
          <p:cNvPr id="49" name="TextBox 4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50" name="Rounded Rectangle 4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26-27</a:t>
            </a:r>
          </a:p>
        </p:txBody>
      </p:sp>
      <p:sp>
        <p:nvSpPr>
          <p:cNvPr id="51" name="TextBox 5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106 / 129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Adım: açıklamayı eşleştir (2/2)</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a:t>
            </a:r>
          </a:p>
        </p:txBody>
      </p:sp>
      <p:sp>
        <p:nvSpPr>
          <p:cNvPr id="6" name="TextBox 5"/>
          <p:cNvSpPr txBox="1"/>
          <p:nvPr/>
        </p:nvSpPr>
        <p:spPr>
          <a:xfrm>
            <a:off x="502920" y="1152144"/>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767676"/>
                </a:solidFill>
                <a:latin typeface="Calibri"/>
              </a:rPr>
              <a:t>Açıklamaları okuyun; her bilim insanının yanındaki daireye doğru harfi yazın.</a:t>
            </a:r>
          </a:p>
        </p:txBody>
      </p:sp>
      <p:sp>
        <p:nvSpPr>
          <p:cNvPr id="7" name="Rounded Rectangle 6"/>
          <p:cNvSpPr/>
          <p:nvPr/>
        </p:nvSpPr>
        <p:spPr>
          <a:xfrm>
            <a:off x="502920" y="1581912"/>
            <a:ext cx="2971800" cy="610035"/>
          </a:xfrm>
          <a:prstGeom prst="roundRect">
            <a:avLst>
              <a:gd name="adj" fmla="val 12000"/>
            </a:avLst>
          </a:prstGeom>
          <a:solidFill>
            <a:srgbClr val="FFFFFF"/>
          </a:solidFill>
          <a:ln w="22225">
            <a:solidFill>
              <a:srgbClr val="5C9E3A"/>
            </a:solidFill>
          </a:ln>
          <a:effectLst/>
        </p:spPr>
        <p:txBody>
          <a:bodyPr rtlCol="0" anchor="ctr"/>
          <a:lstStyle/>
          <a:p/>
        </p:txBody>
      </p:sp>
      <p:sp>
        <p:nvSpPr>
          <p:cNvPr id="8" name="Rectangle 7"/>
          <p:cNvSpPr/>
          <p:nvPr/>
        </p:nvSpPr>
        <p:spPr>
          <a:xfrm>
            <a:off x="502920" y="1636776"/>
            <a:ext cx="91440" cy="500307"/>
          </a:xfrm>
          <a:prstGeom prst="rect">
            <a:avLst/>
          </a:prstGeom>
          <a:solidFill>
            <a:srgbClr val="5C9E3A"/>
          </a:solidFill>
          <a:ln>
            <a:noFill/>
          </a:ln>
          <a:effectLst/>
        </p:spPr>
        <p:txBody>
          <a:bodyPr rtlCol="0" anchor="ctr"/>
          <a:lstStyle/>
          <a:p/>
        </p:txBody>
      </p:sp>
      <p:sp>
        <p:nvSpPr>
          <p:cNvPr id="9" name="TextBox 8"/>
          <p:cNvSpPr txBox="1"/>
          <p:nvPr/>
        </p:nvSpPr>
        <p:spPr>
          <a:xfrm>
            <a:off x="685800" y="1581912"/>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5C9E3A"/>
                </a:solidFill>
                <a:latin typeface="Calibri"/>
              </a:rPr>
              <a:t>Piri Reis</a:t>
            </a:r>
          </a:p>
          <a:p>
            <a:pPr algn="l">
              <a:spcBef>
                <a:spcPts val="0"/>
              </a:spcBef>
              <a:spcAft>
                <a:spcPts val="0"/>
              </a:spcAft>
            </a:pPr>
            <a:r>
              <a:rPr lang="tr-TR" sz="1300" b="0" i="0">
                <a:solidFill>
                  <a:srgbClr val="767676"/>
                </a:solidFill>
                <a:latin typeface="Calibri"/>
              </a:rPr>
              <a:t>1470-1554 · Yeni Çağ</a:t>
            </a:r>
          </a:p>
        </p:txBody>
      </p:sp>
      <p:sp>
        <p:nvSpPr>
          <p:cNvPr id="10" name="Oval 9"/>
          <p:cNvSpPr/>
          <p:nvPr/>
        </p:nvSpPr>
        <p:spPr>
          <a:xfrm>
            <a:off x="2926080" y="1658329"/>
            <a:ext cx="457200" cy="457200"/>
          </a:xfrm>
          <a:prstGeom prst="ellipse">
            <a:avLst/>
          </a:prstGeom>
          <a:solidFill>
            <a:srgbClr val="FFFFFF"/>
          </a:solidFill>
          <a:ln w="19050">
            <a:solidFill>
              <a:srgbClr val="4F4F4F"/>
            </a:solidFill>
          </a:ln>
          <a:effectLst/>
        </p:spPr>
        <p:txBody>
          <a:bodyPr rtlCol="0" anchor="ctr"/>
          <a:lstStyle/>
          <a:p/>
        </p:txBody>
      </p:sp>
      <p:sp>
        <p:nvSpPr>
          <p:cNvPr id="11" name="Rounded Rectangle 10"/>
          <p:cNvSpPr/>
          <p:nvPr/>
        </p:nvSpPr>
        <p:spPr>
          <a:xfrm>
            <a:off x="3703320" y="1581912"/>
            <a:ext cx="7985455" cy="610035"/>
          </a:xfrm>
          <a:prstGeom prst="roundRect">
            <a:avLst>
              <a:gd name="adj" fmla="val 12000"/>
            </a:avLst>
          </a:prstGeom>
          <a:solidFill>
            <a:srgbClr val="F0F0F0"/>
          </a:solidFill>
          <a:ln>
            <a:noFill/>
          </a:ln>
          <a:effectLst/>
        </p:spPr>
        <p:txBody>
          <a:bodyPr rtlCol="0" anchor="ctr"/>
          <a:lstStyle/>
          <a:p/>
        </p:txBody>
      </p:sp>
      <p:sp>
        <p:nvSpPr>
          <p:cNvPr id="12" name="Oval 11"/>
          <p:cNvSpPr/>
          <p:nvPr/>
        </p:nvSpPr>
        <p:spPr>
          <a:xfrm>
            <a:off x="3794760" y="1658329"/>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13" name="TextBox 12"/>
          <p:cNvSpPr txBox="1"/>
          <p:nvPr/>
        </p:nvSpPr>
        <p:spPr>
          <a:xfrm>
            <a:off x="4361688" y="1581912"/>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Bölgesel coğrafyanın öncüsüdür. Doğanın insana olanaklar sunduğunu, insanın bunlardan seçim yaptığını savunan olanakçılık (posibilizm) görüşünü geliştirmiştir.</a:t>
            </a:r>
          </a:p>
        </p:txBody>
      </p:sp>
      <p:sp>
        <p:nvSpPr>
          <p:cNvPr id="14" name="Rounded Rectangle 13"/>
          <p:cNvSpPr/>
          <p:nvPr/>
        </p:nvSpPr>
        <p:spPr>
          <a:xfrm>
            <a:off x="502920" y="2265099"/>
            <a:ext cx="2971800" cy="610035"/>
          </a:xfrm>
          <a:prstGeom prst="roundRect">
            <a:avLst>
              <a:gd name="adj" fmla="val 12000"/>
            </a:avLst>
          </a:prstGeom>
          <a:solidFill>
            <a:srgbClr val="FFFFFF"/>
          </a:solidFill>
          <a:ln w="22225">
            <a:solidFill>
              <a:srgbClr val="5C9E3A"/>
            </a:solidFill>
          </a:ln>
          <a:effectLst/>
        </p:spPr>
        <p:txBody>
          <a:bodyPr rtlCol="0" anchor="ctr"/>
          <a:lstStyle/>
          <a:p/>
        </p:txBody>
      </p:sp>
      <p:sp>
        <p:nvSpPr>
          <p:cNvPr id="15" name="Rectangle 14"/>
          <p:cNvSpPr/>
          <p:nvPr/>
        </p:nvSpPr>
        <p:spPr>
          <a:xfrm>
            <a:off x="502920" y="2319963"/>
            <a:ext cx="91440" cy="500307"/>
          </a:xfrm>
          <a:prstGeom prst="rect">
            <a:avLst/>
          </a:prstGeom>
          <a:solidFill>
            <a:srgbClr val="5C9E3A"/>
          </a:solidFill>
          <a:ln>
            <a:noFill/>
          </a:ln>
          <a:effectLst/>
        </p:spPr>
        <p:txBody>
          <a:bodyPr rtlCol="0" anchor="ctr"/>
          <a:lstStyle/>
          <a:p/>
        </p:txBody>
      </p:sp>
      <p:sp>
        <p:nvSpPr>
          <p:cNvPr id="16" name="TextBox 15"/>
          <p:cNvSpPr txBox="1"/>
          <p:nvPr/>
        </p:nvSpPr>
        <p:spPr>
          <a:xfrm>
            <a:off x="685800" y="2265099"/>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5C9E3A"/>
                </a:solidFill>
                <a:latin typeface="Calibri"/>
              </a:rPr>
              <a:t>A. Ortelius</a:t>
            </a:r>
          </a:p>
          <a:p>
            <a:pPr algn="l">
              <a:spcBef>
                <a:spcPts val="0"/>
              </a:spcBef>
              <a:spcAft>
                <a:spcPts val="0"/>
              </a:spcAft>
            </a:pPr>
            <a:r>
              <a:rPr lang="tr-TR" sz="1300" b="0" i="0">
                <a:solidFill>
                  <a:srgbClr val="767676"/>
                </a:solidFill>
                <a:latin typeface="Calibri"/>
              </a:rPr>
              <a:t>1527-1598 · Yeni Çağ</a:t>
            </a:r>
          </a:p>
        </p:txBody>
      </p:sp>
      <p:sp>
        <p:nvSpPr>
          <p:cNvPr id="17" name="Oval 16"/>
          <p:cNvSpPr/>
          <p:nvPr/>
        </p:nvSpPr>
        <p:spPr>
          <a:xfrm>
            <a:off x="2926080" y="2341516"/>
            <a:ext cx="457200" cy="457200"/>
          </a:xfrm>
          <a:prstGeom prst="ellipse">
            <a:avLst/>
          </a:prstGeom>
          <a:solidFill>
            <a:srgbClr val="FFFFFF"/>
          </a:solidFill>
          <a:ln w="19050">
            <a:solidFill>
              <a:srgbClr val="4F4F4F"/>
            </a:solidFill>
          </a:ln>
          <a:effectLst/>
        </p:spPr>
        <p:txBody>
          <a:bodyPr rtlCol="0" anchor="ctr"/>
          <a:lstStyle/>
          <a:p/>
        </p:txBody>
      </p:sp>
      <p:sp>
        <p:nvSpPr>
          <p:cNvPr id="18" name="Rounded Rectangle 17"/>
          <p:cNvSpPr/>
          <p:nvPr/>
        </p:nvSpPr>
        <p:spPr>
          <a:xfrm>
            <a:off x="3703320" y="2265099"/>
            <a:ext cx="7985455" cy="610035"/>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3794760" y="2341516"/>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20" name="TextBox 19"/>
          <p:cNvSpPr txBox="1"/>
          <p:nvPr/>
        </p:nvSpPr>
        <p:spPr>
          <a:xfrm>
            <a:off x="4361688" y="2265099"/>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Osmanlı bilginidir. Cihannüma (Dünyanın Aynası) adlı coğrafya eserini yazmıştır; eser İbrahim Müteferrika matbaasında haritalarıyla basılmıştır.</a:t>
            </a:r>
          </a:p>
        </p:txBody>
      </p:sp>
      <p:sp>
        <p:nvSpPr>
          <p:cNvPr id="21" name="Rounded Rectangle 20"/>
          <p:cNvSpPr/>
          <p:nvPr/>
        </p:nvSpPr>
        <p:spPr>
          <a:xfrm>
            <a:off x="502920" y="2948286"/>
            <a:ext cx="2971800" cy="610035"/>
          </a:xfrm>
          <a:prstGeom prst="roundRect">
            <a:avLst>
              <a:gd name="adj" fmla="val 12000"/>
            </a:avLst>
          </a:prstGeom>
          <a:solidFill>
            <a:srgbClr val="FFFFFF"/>
          </a:solidFill>
          <a:ln w="22225">
            <a:solidFill>
              <a:srgbClr val="5C9E3A"/>
            </a:solidFill>
          </a:ln>
          <a:effectLst/>
        </p:spPr>
        <p:txBody>
          <a:bodyPr rtlCol="0" anchor="ctr"/>
          <a:lstStyle/>
          <a:p/>
        </p:txBody>
      </p:sp>
      <p:sp>
        <p:nvSpPr>
          <p:cNvPr id="22" name="Rectangle 21"/>
          <p:cNvSpPr/>
          <p:nvPr/>
        </p:nvSpPr>
        <p:spPr>
          <a:xfrm>
            <a:off x="502920" y="3003150"/>
            <a:ext cx="91440" cy="500307"/>
          </a:xfrm>
          <a:prstGeom prst="rect">
            <a:avLst/>
          </a:prstGeom>
          <a:solidFill>
            <a:srgbClr val="5C9E3A"/>
          </a:solidFill>
          <a:ln>
            <a:noFill/>
          </a:ln>
          <a:effectLst/>
        </p:spPr>
        <p:txBody>
          <a:bodyPr rtlCol="0" anchor="ctr"/>
          <a:lstStyle/>
          <a:p/>
        </p:txBody>
      </p:sp>
      <p:sp>
        <p:nvSpPr>
          <p:cNvPr id="23" name="TextBox 22"/>
          <p:cNvSpPr txBox="1"/>
          <p:nvPr/>
        </p:nvSpPr>
        <p:spPr>
          <a:xfrm>
            <a:off x="685800" y="2948286"/>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5C9E3A"/>
                </a:solidFill>
                <a:latin typeface="Calibri"/>
              </a:rPr>
              <a:t>Kâtip Çelebi</a:t>
            </a:r>
          </a:p>
          <a:p>
            <a:pPr algn="l">
              <a:spcBef>
                <a:spcPts val="0"/>
              </a:spcBef>
              <a:spcAft>
                <a:spcPts val="0"/>
              </a:spcAft>
            </a:pPr>
            <a:r>
              <a:rPr lang="tr-TR" sz="1300" b="0" i="0">
                <a:solidFill>
                  <a:srgbClr val="767676"/>
                </a:solidFill>
                <a:latin typeface="Calibri"/>
              </a:rPr>
              <a:t>1609-1657 · Yeni Çağ</a:t>
            </a:r>
          </a:p>
        </p:txBody>
      </p:sp>
      <p:sp>
        <p:nvSpPr>
          <p:cNvPr id="24" name="Oval 23"/>
          <p:cNvSpPr/>
          <p:nvPr/>
        </p:nvSpPr>
        <p:spPr>
          <a:xfrm>
            <a:off x="2926080" y="3024703"/>
            <a:ext cx="457200" cy="457200"/>
          </a:xfrm>
          <a:prstGeom prst="ellipse">
            <a:avLst/>
          </a:prstGeom>
          <a:solidFill>
            <a:srgbClr val="FFFFFF"/>
          </a:solidFill>
          <a:ln w="19050">
            <a:solidFill>
              <a:srgbClr val="4F4F4F"/>
            </a:solidFill>
          </a:ln>
          <a:effectLst/>
        </p:spPr>
        <p:txBody>
          <a:bodyPr rtlCol="0" anchor="ctr"/>
          <a:lstStyle/>
          <a:p/>
        </p:txBody>
      </p:sp>
      <p:sp>
        <p:nvSpPr>
          <p:cNvPr id="25" name="Rounded Rectangle 24"/>
          <p:cNvSpPr/>
          <p:nvPr/>
        </p:nvSpPr>
        <p:spPr>
          <a:xfrm>
            <a:off x="3703320" y="2948286"/>
            <a:ext cx="7985455" cy="610035"/>
          </a:xfrm>
          <a:prstGeom prst="roundRect">
            <a:avLst>
              <a:gd name="adj" fmla="val 12000"/>
            </a:avLst>
          </a:prstGeom>
          <a:solidFill>
            <a:srgbClr val="F0F0F0"/>
          </a:solidFill>
          <a:ln>
            <a:noFill/>
          </a:ln>
          <a:effectLst/>
        </p:spPr>
        <p:txBody>
          <a:bodyPr rtlCol="0" anchor="ctr"/>
          <a:lstStyle/>
          <a:p/>
        </p:txBody>
      </p:sp>
      <p:sp>
        <p:nvSpPr>
          <p:cNvPr id="26" name="Oval 25"/>
          <p:cNvSpPr/>
          <p:nvPr/>
        </p:nvSpPr>
        <p:spPr>
          <a:xfrm>
            <a:off x="3794760" y="3024703"/>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27" name="TextBox 26"/>
          <p:cNvSpPr txBox="1"/>
          <p:nvPr/>
        </p:nvSpPr>
        <p:spPr>
          <a:xfrm>
            <a:off x="4361688" y="2948286"/>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İnsanın kültürüyle doğal ortamı nasıl biçimlendirdiğini gösteren kültürel peyzaj kavramını geliştirmiş, kültürel coğrafyanın öncüsü olmuştur.</a:t>
            </a:r>
          </a:p>
        </p:txBody>
      </p:sp>
      <p:sp>
        <p:nvSpPr>
          <p:cNvPr id="28" name="Rounded Rectangle 27"/>
          <p:cNvSpPr/>
          <p:nvPr/>
        </p:nvSpPr>
        <p:spPr>
          <a:xfrm>
            <a:off x="502920" y="3631473"/>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29" name="Rectangle 28"/>
          <p:cNvSpPr/>
          <p:nvPr/>
        </p:nvSpPr>
        <p:spPr>
          <a:xfrm>
            <a:off x="502920" y="3686337"/>
            <a:ext cx="91440" cy="500307"/>
          </a:xfrm>
          <a:prstGeom prst="rect">
            <a:avLst/>
          </a:prstGeom>
          <a:solidFill>
            <a:srgbClr val="E07A1F"/>
          </a:solidFill>
          <a:ln>
            <a:noFill/>
          </a:ln>
          <a:effectLst/>
        </p:spPr>
        <p:txBody>
          <a:bodyPr rtlCol="0" anchor="ctr"/>
          <a:lstStyle/>
          <a:p/>
        </p:txBody>
      </p:sp>
      <p:sp>
        <p:nvSpPr>
          <p:cNvPr id="30" name="TextBox 29"/>
          <p:cNvSpPr txBox="1"/>
          <p:nvPr/>
        </p:nvSpPr>
        <p:spPr>
          <a:xfrm>
            <a:off x="685800" y="3631473"/>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A. V. Humboldt</a:t>
            </a:r>
          </a:p>
          <a:p>
            <a:pPr algn="l">
              <a:spcBef>
                <a:spcPts val="0"/>
              </a:spcBef>
              <a:spcAft>
                <a:spcPts val="0"/>
              </a:spcAft>
            </a:pPr>
            <a:r>
              <a:rPr lang="tr-TR" sz="1300" b="0" i="0">
                <a:solidFill>
                  <a:srgbClr val="767676"/>
                </a:solidFill>
                <a:latin typeface="Calibri"/>
              </a:rPr>
              <a:t>1769-1859 · Yakın Çağ</a:t>
            </a:r>
          </a:p>
        </p:txBody>
      </p:sp>
      <p:sp>
        <p:nvSpPr>
          <p:cNvPr id="31" name="Oval 30"/>
          <p:cNvSpPr/>
          <p:nvPr/>
        </p:nvSpPr>
        <p:spPr>
          <a:xfrm>
            <a:off x="2926080" y="3707890"/>
            <a:ext cx="457200" cy="457200"/>
          </a:xfrm>
          <a:prstGeom prst="ellipse">
            <a:avLst/>
          </a:prstGeom>
          <a:solidFill>
            <a:srgbClr val="FFFFFF"/>
          </a:solidFill>
          <a:ln w="19050">
            <a:solidFill>
              <a:srgbClr val="4F4F4F"/>
            </a:solidFill>
          </a:ln>
          <a:effectLst/>
        </p:spPr>
        <p:txBody>
          <a:bodyPr rtlCol="0" anchor="ctr"/>
          <a:lstStyle/>
          <a:p/>
        </p:txBody>
      </p:sp>
      <p:sp>
        <p:nvSpPr>
          <p:cNvPr id="32" name="Rounded Rectangle 31"/>
          <p:cNvSpPr/>
          <p:nvPr/>
        </p:nvSpPr>
        <p:spPr>
          <a:xfrm>
            <a:off x="3703320" y="3631473"/>
            <a:ext cx="7985455" cy="610035"/>
          </a:xfrm>
          <a:prstGeom prst="roundRect">
            <a:avLst>
              <a:gd name="adj" fmla="val 12000"/>
            </a:avLst>
          </a:prstGeom>
          <a:solidFill>
            <a:srgbClr val="F0F0F0"/>
          </a:solidFill>
          <a:ln>
            <a:noFill/>
          </a:ln>
          <a:effectLst/>
        </p:spPr>
        <p:txBody>
          <a:bodyPr rtlCol="0" anchor="ctr"/>
          <a:lstStyle/>
          <a:p/>
        </p:txBody>
      </p:sp>
      <p:sp>
        <p:nvSpPr>
          <p:cNvPr id="33" name="Oval 32"/>
          <p:cNvSpPr/>
          <p:nvPr/>
        </p:nvSpPr>
        <p:spPr>
          <a:xfrm>
            <a:off x="3794760" y="3707890"/>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34" name="TextBox 33"/>
          <p:cNvSpPr txBox="1"/>
          <p:nvPr/>
        </p:nvSpPr>
        <p:spPr>
          <a:xfrm>
            <a:off x="4361688" y="3631473"/>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Osmanlı denizcisidir. Denizcilik kitabı Kitab-ı Bahriye'yi hazırlamış; Amerika kıyılarını da gösteren dünya haritasını (1513) çizmiştir.</a:t>
            </a:r>
          </a:p>
        </p:txBody>
      </p:sp>
      <p:sp>
        <p:nvSpPr>
          <p:cNvPr id="35" name="Rounded Rectangle 34"/>
          <p:cNvSpPr/>
          <p:nvPr/>
        </p:nvSpPr>
        <p:spPr>
          <a:xfrm>
            <a:off x="502920" y="4314660"/>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36" name="Rectangle 35"/>
          <p:cNvSpPr/>
          <p:nvPr/>
        </p:nvSpPr>
        <p:spPr>
          <a:xfrm>
            <a:off x="502920" y="4369524"/>
            <a:ext cx="91440" cy="500307"/>
          </a:xfrm>
          <a:prstGeom prst="rect">
            <a:avLst/>
          </a:prstGeom>
          <a:solidFill>
            <a:srgbClr val="E07A1F"/>
          </a:solidFill>
          <a:ln>
            <a:noFill/>
          </a:ln>
          <a:effectLst/>
        </p:spPr>
        <p:txBody>
          <a:bodyPr rtlCol="0" anchor="ctr"/>
          <a:lstStyle/>
          <a:p/>
        </p:txBody>
      </p:sp>
      <p:sp>
        <p:nvSpPr>
          <p:cNvPr id="37" name="TextBox 36"/>
          <p:cNvSpPr txBox="1"/>
          <p:nvPr/>
        </p:nvSpPr>
        <p:spPr>
          <a:xfrm>
            <a:off x="685800" y="4314660"/>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C. Ritter</a:t>
            </a:r>
          </a:p>
          <a:p>
            <a:pPr algn="l">
              <a:spcBef>
                <a:spcPts val="0"/>
              </a:spcBef>
              <a:spcAft>
                <a:spcPts val="0"/>
              </a:spcAft>
            </a:pPr>
            <a:r>
              <a:rPr lang="tr-TR" sz="1300" b="0" i="0">
                <a:solidFill>
                  <a:srgbClr val="767676"/>
                </a:solidFill>
                <a:latin typeface="Calibri"/>
              </a:rPr>
              <a:t>1779-1859 · Yakın Çağ</a:t>
            </a:r>
          </a:p>
        </p:txBody>
      </p:sp>
      <p:sp>
        <p:nvSpPr>
          <p:cNvPr id="38" name="Oval 37"/>
          <p:cNvSpPr/>
          <p:nvPr/>
        </p:nvSpPr>
        <p:spPr>
          <a:xfrm>
            <a:off x="2926080" y="4391077"/>
            <a:ext cx="457200" cy="457200"/>
          </a:xfrm>
          <a:prstGeom prst="ellipse">
            <a:avLst/>
          </a:prstGeom>
          <a:solidFill>
            <a:srgbClr val="FFFFFF"/>
          </a:solidFill>
          <a:ln w="19050">
            <a:solidFill>
              <a:srgbClr val="4F4F4F"/>
            </a:solidFill>
          </a:ln>
          <a:effectLst/>
        </p:spPr>
        <p:txBody>
          <a:bodyPr rtlCol="0" anchor="ctr"/>
          <a:lstStyle/>
          <a:p/>
        </p:txBody>
      </p:sp>
      <p:sp>
        <p:nvSpPr>
          <p:cNvPr id="39" name="Rounded Rectangle 38"/>
          <p:cNvSpPr/>
          <p:nvPr/>
        </p:nvSpPr>
        <p:spPr>
          <a:xfrm>
            <a:off x="3703320" y="4314660"/>
            <a:ext cx="7985455" cy="610035"/>
          </a:xfrm>
          <a:prstGeom prst="roundRect">
            <a:avLst>
              <a:gd name="adj" fmla="val 12000"/>
            </a:avLst>
          </a:prstGeom>
          <a:solidFill>
            <a:srgbClr val="F0F0F0"/>
          </a:solidFill>
          <a:ln>
            <a:noFill/>
          </a:ln>
          <a:effectLst/>
        </p:spPr>
        <p:txBody>
          <a:bodyPr rtlCol="0" anchor="ctr"/>
          <a:lstStyle/>
          <a:p/>
        </p:txBody>
      </p:sp>
      <p:sp>
        <p:nvSpPr>
          <p:cNvPr id="40" name="Oval 39"/>
          <p:cNvSpPr/>
          <p:nvPr/>
        </p:nvSpPr>
        <p:spPr>
          <a:xfrm>
            <a:off x="3794760" y="4391077"/>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41" name="TextBox 40"/>
          <p:cNvSpPr txBox="1"/>
          <p:nvPr/>
        </p:nvSpPr>
        <p:spPr>
          <a:xfrm>
            <a:off x="4361688" y="4314660"/>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Güney Amerika'daki bilimsel gezisinde doğayı ölçüm ve gözlemle incelemiş; Kosmos adlı eseriyle fiziki coğrafyanın öncüsü olmuştur.</a:t>
            </a:r>
          </a:p>
        </p:txBody>
      </p:sp>
      <p:sp>
        <p:nvSpPr>
          <p:cNvPr id="42" name="Rounded Rectangle 41"/>
          <p:cNvSpPr/>
          <p:nvPr/>
        </p:nvSpPr>
        <p:spPr>
          <a:xfrm>
            <a:off x="502920" y="4997847"/>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43" name="Rectangle 42"/>
          <p:cNvSpPr/>
          <p:nvPr/>
        </p:nvSpPr>
        <p:spPr>
          <a:xfrm>
            <a:off x="502920" y="5052711"/>
            <a:ext cx="91440" cy="500307"/>
          </a:xfrm>
          <a:prstGeom prst="rect">
            <a:avLst/>
          </a:prstGeom>
          <a:solidFill>
            <a:srgbClr val="E07A1F"/>
          </a:solidFill>
          <a:ln>
            <a:noFill/>
          </a:ln>
          <a:effectLst/>
        </p:spPr>
        <p:txBody>
          <a:bodyPr rtlCol="0" anchor="ctr"/>
          <a:lstStyle/>
          <a:p/>
        </p:txBody>
      </p:sp>
      <p:sp>
        <p:nvSpPr>
          <p:cNvPr id="44" name="TextBox 43"/>
          <p:cNvSpPr txBox="1"/>
          <p:nvPr/>
        </p:nvSpPr>
        <p:spPr>
          <a:xfrm>
            <a:off x="685800" y="4997847"/>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P. V. Blache</a:t>
            </a:r>
          </a:p>
          <a:p>
            <a:pPr algn="l">
              <a:spcBef>
                <a:spcPts val="0"/>
              </a:spcBef>
              <a:spcAft>
                <a:spcPts val="0"/>
              </a:spcAft>
            </a:pPr>
            <a:r>
              <a:rPr lang="tr-TR" sz="1300" b="0" i="0">
                <a:solidFill>
                  <a:srgbClr val="767676"/>
                </a:solidFill>
                <a:latin typeface="Calibri"/>
              </a:rPr>
              <a:t>1845-1918 · Yakın Çağ</a:t>
            </a:r>
          </a:p>
        </p:txBody>
      </p:sp>
      <p:sp>
        <p:nvSpPr>
          <p:cNvPr id="45" name="Oval 44"/>
          <p:cNvSpPr/>
          <p:nvPr/>
        </p:nvSpPr>
        <p:spPr>
          <a:xfrm>
            <a:off x="2926080" y="5074264"/>
            <a:ext cx="457200" cy="457200"/>
          </a:xfrm>
          <a:prstGeom prst="ellipse">
            <a:avLst/>
          </a:prstGeom>
          <a:solidFill>
            <a:srgbClr val="FFFFFF"/>
          </a:solidFill>
          <a:ln w="19050">
            <a:solidFill>
              <a:srgbClr val="4F4F4F"/>
            </a:solidFill>
          </a:ln>
          <a:effectLst/>
        </p:spPr>
        <p:txBody>
          <a:bodyPr rtlCol="0" anchor="ctr"/>
          <a:lstStyle/>
          <a:p/>
        </p:txBody>
      </p:sp>
      <p:sp>
        <p:nvSpPr>
          <p:cNvPr id="46" name="Rounded Rectangle 45"/>
          <p:cNvSpPr/>
          <p:nvPr/>
        </p:nvSpPr>
        <p:spPr>
          <a:xfrm>
            <a:off x="3703320" y="4997847"/>
            <a:ext cx="7985455" cy="610035"/>
          </a:xfrm>
          <a:prstGeom prst="roundRect">
            <a:avLst>
              <a:gd name="adj" fmla="val 12000"/>
            </a:avLst>
          </a:prstGeom>
          <a:solidFill>
            <a:srgbClr val="F0F0F0"/>
          </a:solidFill>
          <a:ln>
            <a:noFill/>
          </a:ln>
          <a:effectLst/>
        </p:spPr>
        <p:txBody>
          <a:bodyPr rtlCol="0" anchor="ctr"/>
          <a:lstStyle/>
          <a:p/>
        </p:txBody>
      </p:sp>
      <p:sp>
        <p:nvSpPr>
          <p:cNvPr id="47" name="Oval 46"/>
          <p:cNvSpPr/>
          <p:nvPr/>
        </p:nvSpPr>
        <p:spPr>
          <a:xfrm>
            <a:off x="3794760" y="5074264"/>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F</a:t>
            </a:r>
          </a:p>
        </p:txBody>
      </p:sp>
      <p:sp>
        <p:nvSpPr>
          <p:cNvPr id="48" name="TextBox 47"/>
          <p:cNvSpPr txBox="1"/>
          <p:nvPr/>
        </p:nvSpPr>
        <p:spPr>
          <a:xfrm>
            <a:off x="4361688" y="4997847"/>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Haritaları aynı düzende bir kitapta toplayarak ilk modern dünya atlasını, Theatrum Orbis Terrarum'u (1570) hazırlamıştır.</a:t>
            </a:r>
          </a:p>
        </p:txBody>
      </p:sp>
      <p:sp>
        <p:nvSpPr>
          <p:cNvPr id="49" name="Rounded Rectangle 48"/>
          <p:cNvSpPr/>
          <p:nvPr/>
        </p:nvSpPr>
        <p:spPr>
          <a:xfrm>
            <a:off x="502920" y="5681034"/>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50" name="Rectangle 49"/>
          <p:cNvSpPr/>
          <p:nvPr/>
        </p:nvSpPr>
        <p:spPr>
          <a:xfrm>
            <a:off x="502920" y="5735898"/>
            <a:ext cx="91440" cy="500307"/>
          </a:xfrm>
          <a:prstGeom prst="rect">
            <a:avLst/>
          </a:prstGeom>
          <a:solidFill>
            <a:srgbClr val="E07A1F"/>
          </a:solidFill>
          <a:ln>
            <a:noFill/>
          </a:ln>
          <a:effectLst/>
        </p:spPr>
        <p:txBody>
          <a:bodyPr rtlCol="0" anchor="ctr"/>
          <a:lstStyle/>
          <a:p/>
        </p:txBody>
      </p:sp>
      <p:sp>
        <p:nvSpPr>
          <p:cNvPr id="51" name="TextBox 50"/>
          <p:cNvSpPr txBox="1"/>
          <p:nvPr/>
        </p:nvSpPr>
        <p:spPr>
          <a:xfrm>
            <a:off x="685800" y="5681034"/>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C. O. Sauer</a:t>
            </a:r>
          </a:p>
          <a:p>
            <a:pPr algn="l">
              <a:spcBef>
                <a:spcPts val="0"/>
              </a:spcBef>
              <a:spcAft>
                <a:spcPts val="0"/>
              </a:spcAft>
            </a:pPr>
            <a:r>
              <a:rPr lang="tr-TR" sz="1300" b="0" i="0">
                <a:solidFill>
                  <a:srgbClr val="767676"/>
                </a:solidFill>
                <a:latin typeface="Calibri"/>
              </a:rPr>
              <a:t>1889-1975 · Yakın Çağ</a:t>
            </a:r>
          </a:p>
        </p:txBody>
      </p:sp>
      <p:sp>
        <p:nvSpPr>
          <p:cNvPr id="52" name="Oval 51"/>
          <p:cNvSpPr/>
          <p:nvPr/>
        </p:nvSpPr>
        <p:spPr>
          <a:xfrm>
            <a:off x="2926080" y="5757451"/>
            <a:ext cx="457200" cy="457200"/>
          </a:xfrm>
          <a:prstGeom prst="ellipse">
            <a:avLst/>
          </a:prstGeom>
          <a:solidFill>
            <a:srgbClr val="FFFFFF"/>
          </a:solidFill>
          <a:ln w="19050">
            <a:solidFill>
              <a:srgbClr val="4F4F4F"/>
            </a:solidFill>
          </a:ln>
          <a:effectLst/>
        </p:spPr>
        <p:txBody>
          <a:bodyPr rtlCol="0" anchor="ctr"/>
          <a:lstStyle/>
          <a:p/>
        </p:txBody>
      </p:sp>
      <p:sp>
        <p:nvSpPr>
          <p:cNvPr id="53" name="Rounded Rectangle 52"/>
          <p:cNvSpPr/>
          <p:nvPr/>
        </p:nvSpPr>
        <p:spPr>
          <a:xfrm>
            <a:off x="3703320" y="5681034"/>
            <a:ext cx="7985455" cy="610035"/>
          </a:xfrm>
          <a:prstGeom prst="roundRect">
            <a:avLst>
              <a:gd name="adj" fmla="val 12000"/>
            </a:avLst>
          </a:prstGeom>
          <a:solidFill>
            <a:srgbClr val="F0F0F0"/>
          </a:solidFill>
          <a:ln>
            <a:noFill/>
          </a:ln>
          <a:effectLst/>
        </p:spPr>
        <p:txBody>
          <a:bodyPr rtlCol="0" anchor="ctr"/>
          <a:lstStyle/>
          <a:p/>
        </p:txBody>
      </p:sp>
      <p:sp>
        <p:nvSpPr>
          <p:cNvPr id="54" name="Oval 53"/>
          <p:cNvSpPr/>
          <p:nvPr/>
        </p:nvSpPr>
        <p:spPr>
          <a:xfrm>
            <a:off x="3794760" y="5757451"/>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G</a:t>
            </a:r>
          </a:p>
        </p:txBody>
      </p:sp>
      <p:sp>
        <p:nvSpPr>
          <p:cNvPr id="55" name="TextBox 54"/>
          <p:cNvSpPr txBox="1"/>
          <p:nvPr/>
        </p:nvSpPr>
        <p:spPr>
          <a:xfrm>
            <a:off x="4361688" y="5681034"/>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Karşılaştırmalı Genel Coğrafya (Die Erdkunde) adlı eserinde insan ile doğal ortamın ilişkisini inceleyerek beşerî coğrafyanın öncüsü olmuştur.</a:t>
            </a:r>
          </a:p>
        </p:txBody>
      </p:sp>
      <p:sp>
        <p:nvSpPr>
          <p:cNvPr id="56" name="TextBox 5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57" name="Rounded Rectangle 5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26-27</a:t>
            </a:r>
          </a:p>
        </p:txBody>
      </p:sp>
      <p:sp>
        <p:nvSpPr>
          <p:cNvPr id="58" name="TextBox 5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107 / 129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Adım — örnek cevaplar (2/2)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TextBox 5"/>
          <p:cNvSpPr txBox="1"/>
          <p:nvPr/>
        </p:nvSpPr>
        <p:spPr>
          <a:xfrm>
            <a:off x="502920" y="1152144"/>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767676"/>
                </a:solidFill>
                <a:latin typeface="Calibri"/>
              </a:rPr>
              <a:t>Harfler, eşleştirme slaytındaki açıklamaların harfleridir.</a:t>
            </a:r>
          </a:p>
        </p:txBody>
      </p:sp>
      <p:sp>
        <p:nvSpPr>
          <p:cNvPr id="7" name="Rounded Rectangle 6"/>
          <p:cNvSpPr/>
          <p:nvPr/>
        </p:nvSpPr>
        <p:spPr>
          <a:xfrm>
            <a:off x="502920" y="1581912"/>
            <a:ext cx="2971800" cy="610035"/>
          </a:xfrm>
          <a:prstGeom prst="roundRect">
            <a:avLst>
              <a:gd name="adj" fmla="val 12000"/>
            </a:avLst>
          </a:prstGeom>
          <a:solidFill>
            <a:srgbClr val="FFFFFF"/>
          </a:solidFill>
          <a:ln w="22225">
            <a:solidFill>
              <a:srgbClr val="5C9E3A"/>
            </a:solidFill>
          </a:ln>
          <a:effectLst/>
        </p:spPr>
        <p:txBody>
          <a:bodyPr rtlCol="0" anchor="ctr"/>
          <a:lstStyle/>
          <a:p/>
        </p:txBody>
      </p:sp>
      <p:sp>
        <p:nvSpPr>
          <p:cNvPr id="8" name="Rectangle 7"/>
          <p:cNvSpPr/>
          <p:nvPr/>
        </p:nvSpPr>
        <p:spPr>
          <a:xfrm>
            <a:off x="502920" y="1636776"/>
            <a:ext cx="91440" cy="500307"/>
          </a:xfrm>
          <a:prstGeom prst="rect">
            <a:avLst/>
          </a:prstGeom>
          <a:solidFill>
            <a:srgbClr val="5C9E3A"/>
          </a:solidFill>
          <a:ln>
            <a:noFill/>
          </a:ln>
          <a:effectLst/>
        </p:spPr>
        <p:txBody>
          <a:bodyPr rtlCol="0" anchor="ctr"/>
          <a:lstStyle/>
          <a:p/>
        </p:txBody>
      </p:sp>
      <p:sp>
        <p:nvSpPr>
          <p:cNvPr id="9" name="TextBox 8"/>
          <p:cNvSpPr txBox="1"/>
          <p:nvPr/>
        </p:nvSpPr>
        <p:spPr>
          <a:xfrm>
            <a:off x="685800" y="1581912"/>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5C9E3A"/>
                </a:solidFill>
                <a:latin typeface="Calibri"/>
              </a:rPr>
              <a:t>Piri Reis</a:t>
            </a:r>
          </a:p>
          <a:p>
            <a:pPr algn="l">
              <a:spcBef>
                <a:spcPts val="0"/>
              </a:spcBef>
              <a:spcAft>
                <a:spcPts val="0"/>
              </a:spcAft>
            </a:pPr>
            <a:r>
              <a:rPr lang="tr-TR" sz="1300" b="0" i="0">
                <a:solidFill>
                  <a:srgbClr val="767676"/>
                </a:solidFill>
                <a:latin typeface="Calibri"/>
              </a:rPr>
              <a:t>1470-1554 · Yeni Çağ</a:t>
            </a:r>
          </a:p>
        </p:txBody>
      </p:sp>
      <p:sp>
        <p:nvSpPr>
          <p:cNvPr id="10" name="Oval 9"/>
          <p:cNvSpPr/>
          <p:nvPr/>
        </p:nvSpPr>
        <p:spPr>
          <a:xfrm>
            <a:off x="2926080" y="1658329"/>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11" name="Rounded Rectangle 10"/>
          <p:cNvSpPr/>
          <p:nvPr/>
        </p:nvSpPr>
        <p:spPr>
          <a:xfrm>
            <a:off x="3703320" y="1581912"/>
            <a:ext cx="7985455" cy="610035"/>
          </a:xfrm>
          <a:prstGeom prst="roundRect">
            <a:avLst>
              <a:gd name="adj" fmla="val 12000"/>
            </a:avLst>
          </a:prstGeom>
          <a:solidFill>
            <a:srgbClr val="E3F1E4"/>
          </a:solidFill>
          <a:ln>
            <a:noFill/>
          </a:ln>
          <a:effectLst/>
        </p:spPr>
        <p:txBody>
          <a:bodyPr rtlCol="0" anchor="ctr"/>
          <a:lstStyle/>
          <a:p/>
        </p:txBody>
      </p:sp>
      <p:sp>
        <p:nvSpPr>
          <p:cNvPr id="12" name="Oval 11"/>
          <p:cNvSpPr/>
          <p:nvPr/>
        </p:nvSpPr>
        <p:spPr>
          <a:xfrm>
            <a:off x="3794760" y="1658329"/>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D</a:t>
            </a:r>
          </a:p>
        </p:txBody>
      </p:sp>
      <p:sp>
        <p:nvSpPr>
          <p:cNvPr id="13" name="TextBox 12"/>
          <p:cNvSpPr txBox="1"/>
          <p:nvPr/>
        </p:nvSpPr>
        <p:spPr>
          <a:xfrm>
            <a:off x="4361688" y="1581912"/>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Osmanlı denizcisidir. Denizcilik kitabı Kitab-ı Bahriye'yi hazırlamış; Amerika kıyılarını da gösteren dünya haritasını (1513) çizmiştir.</a:t>
            </a:r>
          </a:p>
        </p:txBody>
      </p:sp>
      <p:sp>
        <p:nvSpPr>
          <p:cNvPr id="14" name="Rounded Rectangle 13"/>
          <p:cNvSpPr/>
          <p:nvPr/>
        </p:nvSpPr>
        <p:spPr>
          <a:xfrm>
            <a:off x="502920" y="2265099"/>
            <a:ext cx="2971800" cy="610035"/>
          </a:xfrm>
          <a:prstGeom prst="roundRect">
            <a:avLst>
              <a:gd name="adj" fmla="val 12000"/>
            </a:avLst>
          </a:prstGeom>
          <a:solidFill>
            <a:srgbClr val="FFFFFF"/>
          </a:solidFill>
          <a:ln w="22225">
            <a:solidFill>
              <a:srgbClr val="5C9E3A"/>
            </a:solidFill>
          </a:ln>
          <a:effectLst/>
        </p:spPr>
        <p:txBody>
          <a:bodyPr rtlCol="0" anchor="ctr"/>
          <a:lstStyle/>
          <a:p/>
        </p:txBody>
      </p:sp>
      <p:sp>
        <p:nvSpPr>
          <p:cNvPr id="15" name="Rectangle 14"/>
          <p:cNvSpPr/>
          <p:nvPr/>
        </p:nvSpPr>
        <p:spPr>
          <a:xfrm>
            <a:off x="502920" y="2319963"/>
            <a:ext cx="91440" cy="500307"/>
          </a:xfrm>
          <a:prstGeom prst="rect">
            <a:avLst/>
          </a:prstGeom>
          <a:solidFill>
            <a:srgbClr val="5C9E3A"/>
          </a:solidFill>
          <a:ln>
            <a:noFill/>
          </a:ln>
          <a:effectLst/>
        </p:spPr>
        <p:txBody>
          <a:bodyPr rtlCol="0" anchor="ctr"/>
          <a:lstStyle/>
          <a:p/>
        </p:txBody>
      </p:sp>
      <p:sp>
        <p:nvSpPr>
          <p:cNvPr id="16" name="TextBox 15"/>
          <p:cNvSpPr txBox="1"/>
          <p:nvPr/>
        </p:nvSpPr>
        <p:spPr>
          <a:xfrm>
            <a:off x="685800" y="2265099"/>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5C9E3A"/>
                </a:solidFill>
                <a:latin typeface="Calibri"/>
              </a:rPr>
              <a:t>A. Ortelius</a:t>
            </a:r>
          </a:p>
          <a:p>
            <a:pPr algn="l">
              <a:spcBef>
                <a:spcPts val="0"/>
              </a:spcBef>
              <a:spcAft>
                <a:spcPts val="0"/>
              </a:spcAft>
            </a:pPr>
            <a:r>
              <a:rPr lang="tr-TR" sz="1300" b="0" i="0">
                <a:solidFill>
                  <a:srgbClr val="767676"/>
                </a:solidFill>
                <a:latin typeface="Calibri"/>
              </a:rPr>
              <a:t>1527-1598 · Yeni Çağ</a:t>
            </a:r>
          </a:p>
        </p:txBody>
      </p:sp>
      <p:sp>
        <p:nvSpPr>
          <p:cNvPr id="17" name="Oval 16"/>
          <p:cNvSpPr/>
          <p:nvPr/>
        </p:nvSpPr>
        <p:spPr>
          <a:xfrm>
            <a:off x="2926080" y="234151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F</a:t>
            </a:r>
          </a:p>
        </p:txBody>
      </p:sp>
      <p:sp>
        <p:nvSpPr>
          <p:cNvPr id="18" name="Rounded Rectangle 17"/>
          <p:cNvSpPr/>
          <p:nvPr/>
        </p:nvSpPr>
        <p:spPr>
          <a:xfrm>
            <a:off x="3703320" y="2265099"/>
            <a:ext cx="7985455" cy="610035"/>
          </a:xfrm>
          <a:prstGeom prst="roundRect">
            <a:avLst>
              <a:gd name="adj" fmla="val 12000"/>
            </a:avLst>
          </a:prstGeom>
          <a:solidFill>
            <a:srgbClr val="E3F1E4"/>
          </a:solidFill>
          <a:ln>
            <a:noFill/>
          </a:ln>
          <a:effectLst/>
        </p:spPr>
        <p:txBody>
          <a:bodyPr rtlCol="0" anchor="ctr"/>
          <a:lstStyle/>
          <a:p/>
        </p:txBody>
      </p:sp>
      <p:sp>
        <p:nvSpPr>
          <p:cNvPr id="19" name="Oval 18"/>
          <p:cNvSpPr/>
          <p:nvPr/>
        </p:nvSpPr>
        <p:spPr>
          <a:xfrm>
            <a:off x="3794760" y="2341516"/>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F</a:t>
            </a:r>
          </a:p>
        </p:txBody>
      </p:sp>
      <p:sp>
        <p:nvSpPr>
          <p:cNvPr id="20" name="TextBox 19"/>
          <p:cNvSpPr txBox="1"/>
          <p:nvPr/>
        </p:nvSpPr>
        <p:spPr>
          <a:xfrm>
            <a:off x="4361688" y="2265099"/>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Haritaları aynı düzende bir kitapta toplayarak ilk modern dünya atlasını, Theatrum Orbis Terrarum'u (1570) hazırlamıştır.</a:t>
            </a:r>
          </a:p>
        </p:txBody>
      </p:sp>
      <p:sp>
        <p:nvSpPr>
          <p:cNvPr id="21" name="Rounded Rectangle 20"/>
          <p:cNvSpPr/>
          <p:nvPr/>
        </p:nvSpPr>
        <p:spPr>
          <a:xfrm>
            <a:off x="502920" y="2948286"/>
            <a:ext cx="2971800" cy="610035"/>
          </a:xfrm>
          <a:prstGeom prst="roundRect">
            <a:avLst>
              <a:gd name="adj" fmla="val 12000"/>
            </a:avLst>
          </a:prstGeom>
          <a:solidFill>
            <a:srgbClr val="FFFFFF"/>
          </a:solidFill>
          <a:ln w="22225">
            <a:solidFill>
              <a:srgbClr val="5C9E3A"/>
            </a:solidFill>
          </a:ln>
          <a:effectLst/>
        </p:spPr>
        <p:txBody>
          <a:bodyPr rtlCol="0" anchor="ctr"/>
          <a:lstStyle/>
          <a:p/>
        </p:txBody>
      </p:sp>
      <p:sp>
        <p:nvSpPr>
          <p:cNvPr id="22" name="Rectangle 21"/>
          <p:cNvSpPr/>
          <p:nvPr/>
        </p:nvSpPr>
        <p:spPr>
          <a:xfrm>
            <a:off x="502920" y="3003150"/>
            <a:ext cx="91440" cy="500307"/>
          </a:xfrm>
          <a:prstGeom prst="rect">
            <a:avLst/>
          </a:prstGeom>
          <a:solidFill>
            <a:srgbClr val="5C9E3A"/>
          </a:solidFill>
          <a:ln>
            <a:noFill/>
          </a:ln>
          <a:effectLst/>
        </p:spPr>
        <p:txBody>
          <a:bodyPr rtlCol="0" anchor="ctr"/>
          <a:lstStyle/>
          <a:p/>
        </p:txBody>
      </p:sp>
      <p:sp>
        <p:nvSpPr>
          <p:cNvPr id="23" name="TextBox 22"/>
          <p:cNvSpPr txBox="1"/>
          <p:nvPr/>
        </p:nvSpPr>
        <p:spPr>
          <a:xfrm>
            <a:off x="685800" y="2948286"/>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5C9E3A"/>
                </a:solidFill>
                <a:latin typeface="Calibri"/>
              </a:rPr>
              <a:t>Kâtip Çelebi</a:t>
            </a:r>
          </a:p>
          <a:p>
            <a:pPr algn="l">
              <a:spcBef>
                <a:spcPts val="0"/>
              </a:spcBef>
              <a:spcAft>
                <a:spcPts val="0"/>
              </a:spcAft>
            </a:pPr>
            <a:r>
              <a:rPr lang="tr-TR" sz="1300" b="0" i="0">
                <a:solidFill>
                  <a:srgbClr val="767676"/>
                </a:solidFill>
                <a:latin typeface="Calibri"/>
              </a:rPr>
              <a:t>1609-1657 · Yeni Çağ</a:t>
            </a:r>
          </a:p>
        </p:txBody>
      </p:sp>
      <p:sp>
        <p:nvSpPr>
          <p:cNvPr id="24" name="Oval 23"/>
          <p:cNvSpPr/>
          <p:nvPr/>
        </p:nvSpPr>
        <p:spPr>
          <a:xfrm>
            <a:off x="2926080" y="3024703"/>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25" name="Rounded Rectangle 24"/>
          <p:cNvSpPr/>
          <p:nvPr/>
        </p:nvSpPr>
        <p:spPr>
          <a:xfrm>
            <a:off x="3703320" y="2948286"/>
            <a:ext cx="7985455" cy="610035"/>
          </a:xfrm>
          <a:prstGeom prst="roundRect">
            <a:avLst>
              <a:gd name="adj" fmla="val 12000"/>
            </a:avLst>
          </a:prstGeom>
          <a:solidFill>
            <a:srgbClr val="E3F1E4"/>
          </a:solidFill>
          <a:ln>
            <a:noFill/>
          </a:ln>
          <a:effectLst/>
        </p:spPr>
        <p:txBody>
          <a:bodyPr rtlCol="0" anchor="ctr"/>
          <a:lstStyle/>
          <a:p/>
        </p:txBody>
      </p:sp>
      <p:sp>
        <p:nvSpPr>
          <p:cNvPr id="26" name="Oval 25"/>
          <p:cNvSpPr/>
          <p:nvPr/>
        </p:nvSpPr>
        <p:spPr>
          <a:xfrm>
            <a:off x="3794760" y="3024703"/>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B</a:t>
            </a:r>
          </a:p>
        </p:txBody>
      </p:sp>
      <p:sp>
        <p:nvSpPr>
          <p:cNvPr id="27" name="TextBox 26"/>
          <p:cNvSpPr txBox="1"/>
          <p:nvPr/>
        </p:nvSpPr>
        <p:spPr>
          <a:xfrm>
            <a:off x="4361688" y="2948286"/>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Osmanlı bilginidir. Cihannüma (Dünyanın Aynası) adlı coğrafya eserini yazmıştır; eser İbrahim Müteferrika matbaasında haritalarıyla basılmıştır.</a:t>
            </a:r>
          </a:p>
        </p:txBody>
      </p:sp>
      <p:sp>
        <p:nvSpPr>
          <p:cNvPr id="28" name="Rounded Rectangle 27"/>
          <p:cNvSpPr/>
          <p:nvPr/>
        </p:nvSpPr>
        <p:spPr>
          <a:xfrm>
            <a:off x="502920" y="3631473"/>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29" name="Rectangle 28"/>
          <p:cNvSpPr/>
          <p:nvPr/>
        </p:nvSpPr>
        <p:spPr>
          <a:xfrm>
            <a:off x="502920" y="3686337"/>
            <a:ext cx="91440" cy="500307"/>
          </a:xfrm>
          <a:prstGeom prst="rect">
            <a:avLst/>
          </a:prstGeom>
          <a:solidFill>
            <a:srgbClr val="E07A1F"/>
          </a:solidFill>
          <a:ln>
            <a:noFill/>
          </a:ln>
          <a:effectLst/>
        </p:spPr>
        <p:txBody>
          <a:bodyPr rtlCol="0" anchor="ctr"/>
          <a:lstStyle/>
          <a:p/>
        </p:txBody>
      </p:sp>
      <p:sp>
        <p:nvSpPr>
          <p:cNvPr id="30" name="TextBox 29"/>
          <p:cNvSpPr txBox="1"/>
          <p:nvPr/>
        </p:nvSpPr>
        <p:spPr>
          <a:xfrm>
            <a:off x="685800" y="3631473"/>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A. V. Humboldt</a:t>
            </a:r>
          </a:p>
          <a:p>
            <a:pPr algn="l">
              <a:spcBef>
                <a:spcPts val="0"/>
              </a:spcBef>
              <a:spcAft>
                <a:spcPts val="0"/>
              </a:spcAft>
            </a:pPr>
            <a:r>
              <a:rPr lang="tr-TR" sz="1300" b="0" i="0">
                <a:solidFill>
                  <a:srgbClr val="767676"/>
                </a:solidFill>
                <a:latin typeface="Calibri"/>
              </a:rPr>
              <a:t>1769-1859 · Yakın Çağ</a:t>
            </a:r>
          </a:p>
        </p:txBody>
      </p:sp>
      <p:sp>
        <p:nvSpPr>
          <p:cNvPr id="31" name="Oval 30"/>
          <p:cNvSpPr/>
          <p:nvPr/>
        </p:nvSpPr>
        <p:spPr>
          <a:xfrm>
            <a:off x="2926080" y="3707890"/>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32" name="Rounded Rectangle 31"/>
          <p:cNvSpPr/>
          <p:nvPr/>
        </p:nvSpPr>
        <p:spPr>
          <a:xfrm>
            <a:off x="3703320" y="3631473"/>
            <a:ext cx="7985455" cy="610035"/>
          </a:xfrm>
          <a:prstGeom prst="roundRect">
            <a:avLst>
              <a:gd name="adj" fmla="val 12000"/>
            </a:avLst>
          </a:prstGeom>
          <a:solidFill>
            <a:srgbClr val="E3F1E4"/>
          </a:solidFill>
          <a:ln>
            <a:noFill/>
          </a:ln>
          <a:effectLst/>
        </p:spPr>
        <p:txBody>
          <a:bodyPr rtlCol="0" anchor="ctr"/>
          <a:lstStyle/>
          <a:p/>
        </p:txBody>
      </p:sp>
      <p:sp>
        <p:nvSpPr>
          <p:cNvPr id="33" name="Oval 32"/>
          <p:cNvSpPr/>
          <p:nvPr/>
        </p:nvSpPr>
        <p:spPr>
          <a:xfrm>
            <a:off x="3794760" y="3707890"/>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E</a:t>
            </a:r>
          </a:p>
        </p:txBody>
      </p:sp>
      <p:sp>
        <p:nvSpPr>
          <p:cNvPr id="34" name="TextBox 33"/>
          <p:cNvSpPr txBox="1"/>
          <p:nvPr/>
        </p:nvSpPr>
        <p:spPr>
          <a:xfrm>
            <a:off x="4361688" y="3631473"/>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Güney Amerika'daki bilimsel gezisinde doğayı ölçüm ve gözlemle incelemiş; Kosmos adlı eseriyle fiziki coğrafyanın öncüsü olmuştur.</a:t>
            </a:r>
          </a:p>
        </p:txBody>
      </p:sp>
      <p:sp>
        <p:nvSpPr>
          <p:cNvPr id="35" name="Rounded Rectangle 34"/>
          <p:cNvSpPr/>
          <p:nvPr/>
        </p:nvSpPr>
        <p:spPr>
          <a:xfrm>
            <a:off x="502920" y="4314660"/>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36" name="Rectangle 35"/>
          <p:cNvSpPr/>
          <p:nvPr/>
        </p:nvSpPr>
        <p:spPr>
          <a:xfrm>
            <a:off x="502920" y="4369524"/>
            <a:ext cx="91440" cy="500307"/>
          </a:xfrm>
          <a:prstGeom prst="rect">
            <a:avLst/>
          </a:prstGeom>
          <a:solidFill>
            <a:srgbClr val="E07A1F"/>
          </a:solidFill>
          <a:ln>
            <a:noFill/>
          </a:ln>
          <a:effectLst/>
        </p:spPr>
        <p:txBody>
          <a:bodyPr rtlCol="0" anchor="ctr"/>
          <a:lstStyle/>
          <a:p/>
        </p:txBody>
      </p:sp>
      <p:sp>
        <p:nvSpPr>
          <p:cNvPr id="37" name="TextBox 36"/>
          <p:cNvSpPr txBox="1"/>
          <p:nvPr/>
        </p:nvSpPr>
        <p:spPr>
          <a:xfrm>
            <a:off x="685800" y="4314660"/>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C. Ritter</a:t>
            </a:r>
          </a:p>
          <a:p>
            <a:pPr algn="l">
              <a:spcBef>
                <a:spcPts val="0"/>
              </a:spcBef>
              <a:spcAft>
                <a:spcPts val="0"/>
              </a:spcAft>
            </a:pPr>
            <a:r>
              <a:rPr lang="tr-TR" sz="1300" b="0" i="0">
                <a:solidFill>
                  <a:srgbClr val="767676"/>
                </a:solidFill>
                <a:latin typeface="Calibri"/>
              </a:rPr>
              <a:t>1779-1859 · Yakın Çağ</a:t>
            </a:r>
          </a:p>
        </p:txBody>
      </p:sp>
      <p:sp>
        <p:nvSpPr>
          <p:cNvPr id="38" name="Oval 37"/>
          <p:cNvSpPr/>
          <p:nvPr/>
        </p:nvSpPr>
        <p:spPr>
          <a:xfrm>
            <a:off x="2926080" y="4391077"/>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G</a:t>
            </a:r>
          </a:p>
        </p:txBody>
      </p:sp>
      <p:sp>
        <p:nvSpPr>
          <p:cNvPr id="39" name="Rounded Rectangle 38"/>
          <p:cNvSpPr/>
          <p:nvPr/>
        </p:nvSpPr>
        <p:spPr>
          <a:xfrm>
            <a:off x="3703320" y="4314660"/>
            <a:ext cx="7985455" cy="610035"/>
          </a:xfrm>
          <a:prstGeom prst="roundRect">
            <a:avLst>
              <a:gd name="adj" fmla="val 12000"/>
            </a:avLst>
          </a:prstGeom>
          <a:solidFill>
            <a:srgbClr val="E3F1E4"/>
          </a:solidFill>
          <a:ln>
            <a:noFill/>
          </a:ln>
          <a:effectLst/>
        </p:spPr>
        <p:txBody>
          <a:bodyPr rtlCol="0" anchor="ctr"/>
          <a:lstStyle/>
          <a:p/>
        </p:txBody>
      </p:sp>
      <p:sp>
        <p:nvSpPr>
          <p:cNvPr id="40" name="Oval 39"/>
          <p:cNvSpPr/>
          <p:nvPr/>
        </p:nvSpPr>
        <p:spPr>
          <a:xfrm>
            <a:off x="3794760" y="4391077"/>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G</a:t>
            </a:r>
          </a:p>
        </p:txBody>
      </p:sp>
      <p:sp>
        <p:nvSpPr>
          <p:cNvPr id="41" name="TextBox 40"/>
          <p:cNvSpPr txBox="1"/>
          <p:nvPr/>
        </p:nvSpPr>
        <p:spPr>
          <a:xfrm>
            <a:off x="4361688" y="4314660"/>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Karşılaştırmalı Genel Coğrafya (Die Erdkunde) adlı eserinde insan ile doğal ortamın ilişkisini inceleyerek beşerî coğrafyanın öncüsü olmuştur.</a:t>
            </a:r>
          </a:p>
        </p:txBody>
      </p:sp>
      <p:sp>
        <p:nvSpPr>
          <p:cNvPr id="42" name="Rounded Rectangle 41"/>
          <p:cNvSpPr/>
          <p:nvPr/>
        </p:nvSpPr>
        <p:spPr>
          <a:xfrm>
            <a:off x="502920" y="4997847"/>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43" name="Rectangle 42"/>
          <p:cNvSpPr/>
          <p:nvPr/>
        </p:nvSpPr>
        <p:spPr>
          <a:xfrm>
            <a:off x="502920" y="5052711"/>
            <a:ext cx="91440" cy="500307"/>
          </a:xfrm>
          <a:prstGeom prst="rect">
            <a:avLst/>
          </a:prstGeom>
          <a:solidFill>
            <a:srgbClr val="E07A1F"/>
          </a:solidFill>
          <a:ln>
            <a:noFill/>
          </a:ln>
          <a:effectLst/>
        </p:spPr>
        <p:txBody>
          <a:bodyPr rtlCol="0" anchor="ctr"/>
          <a:lstStyle/>
          <a:p/>
        </p:txBody>
      </p:sp>
      <p:sp>
        <p:nvSpPr>
          <p:cNvPr id="44" name="TextBox 43"/>
          <p:cNvSpPr txBox="1"/>
          <p:nvPr/>
        </p:nvSpPr>
        <p:spPr>
          <a:xfrm>
            <a:off x="685800" y="4997847"/>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P. V. Blache</a:t>
            </a:r>
          </a:p>
          <a:p>
            <a:pPr algn="l">
              <a:spcBef>
                <a:spcPts val="0"/>
              </a:spcBef>
              <a:spcAft>
                <a:spcPts val="0"/>
              </a:spcAft>
            </a:pPr>
            <a:r>
              <a:rPr lang="tr-TR" sz="1300" b="0" i="0">
                <a:solidFill>
                  <a:srgbClr val="767676"/>
                </a:solidFill>
                <a:latin typeface="Calibri"/>
              </a:rPr>
              <a:t>1845-1918 · Yakın Çağ</a:t>
            </a:r>
          </a:p>
        </p:txBody>
      </p:sp>
      <p:sp>
        <p:nvSpPr>
          <p:cNvPr id="45" name="Oval 44"/>
          <p:cNvSpPr/>
          <p:nvPr/>
        </p:nvSpPr>
        <p:spPr>
          <a:xfrm>
            <a:off x="2926080" y="5074264"/>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46" name="Rounded Rectangle 45"/>
          <p:cNvSpPr/>
          <p:nvPr/>
        </p:nvSpPr>
        <p:spPr>
          <a:xfrm>
            <a:off x="3703320" y="4997847"/>
            <a:ext cx="7985455" cy="610035"/>
          </a:xfrm>
          <a:prstGeom prst="roundRect">
            <a:avLst>
              <a:gd name="adj" fmla="val 12000"/>
            </a:avLst>
          </a:prstGeom>
          <a:solidFill>
            <a:srgbClr val="E3F1E4"/>
          </a:solidFill>
          <a:ln>
            <a:noFill/>
          </a:ln>
          <a:effectLst/>
        </p:spPr>
        <p:txBody>
          <a:bodyPr rtlCol="0" anchor="ctr"/>
          <a:lstStyle/>
          <a:p/>
        </p:txBody>
      </p:sp>
      <p:sp>
        <p:nvSpPr>
          <p:cNvPr id="47" name="Oval 46"/>
          <p:cNvSpPr/>
          <p:nvPr/>
        </p:nvSpPr>
        <p:spPr>
          <a:xfrm>
            <a:off x="3794760" y="5074264"/>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A</a:t>
            </a:r>
          </a:p>
        </p:txBody>
      </p:sp>
      <p:sp>
        <p:nvSpPr>
          <p:cNvPr id="48" name="TextBox 47"/>
          <p:cNvSpPr txBox="1"/>
          <p:nvPr/>
        </p:nvSpPr>
        <p:spPr>
          <a:xfrm>
            <a:off x="4361688" y="4997847"/>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Bölgesel coğrafyanın öncüsüdür. Doğanın insana olanaklar sunduğunu, insanın bunlardan seçim yaptığını savunan olanakçılık (posibilizm) görüşünü geliştirmiştir.</a:t>
            </a:r>
          </a:p>
        </p:txBody>
      </p:sp>
      <p:sp>
        <p:nvSpPr>
          <p:cNvPr id="49" name="Rounded Rectangle 48"/>
          <p:cNvSpPr/>
          <p:nvPr/>
        </p:nvSpPr>
        <p:spPr>
          <a:xfrm>
            <a:off x="502920" y="5681034"/>
            <a:ext cx="2971800" cy="610035"/>
          </a:xfrm>
          <a:prstGeom prst="roundRect">
            <a:avLst>
              <a:gd name="adj" fmla="val 12000"/>
            </a:avLst>
          </a:prstGeom>
          <a:solidFill>
            <a:srgbClr val="FFFFFF"/>
          </a:solidFill>
          <a:ln w="22225">
            <a:solidFill>
              <a:srgbClr val="E07A1F"/>
            </a:solidFill>
          </a:ln>
          <a:effectLst/>
        </p:spPr>
        <p:txBody>
          <a:bodyPr rtlCol="0" anchor="ctr"/>
          <a:lstStyle/>
          <a:p/>
        </p:txBody>
      </p:sp>
      <p:sp>
        <p:nvSpPr>
          <p:cNvPr id="50" name="Rectangle 49"/>
          <p:cNvSpPr/>
          <p:nvPr/>
        </p:nvSpPr>
        <p:spPr>
          <a:xfrm>
            <a:off x="502920" y="5735898"/>
            <a:ext cx="91440" cy="500307"/>
          </a:xfrm>
          <a:prstGeom prst="rect">
            <a:avLst/>
          </a:prstGeom>
          <a:solidFill>
            <a:srgbClr val="E07A1F"/>
          </a:solidFill>
          <a:ln>
            <a:noFill/>
          </a:ln>
          <a:effectLst/>
        </p:spPr>
        <p:txBody>
          <a:bodyPr rtlCol="0" anchor="ctr"/>
          <a:lstStyle/>
          <a:p/>
        </p:txBody>
      </p:sp>
      <p:sp>
        <p:nvSpPr>
          <p:cNvPr id="51" name="TextBox 50"/>
          <p:cNvSpPr txBox="1"/>
          <p:nvPr/>
        </p:nvSpPr>
        <p:spPr>
          <a:xfrm>
            <a:off x="685800" y="5681034"/>
            <a:ext cx="2194560" cy="610035"/>
          </a:xfrm>
          <a:prstGeom prst="rect">
            <a:avLst/>
          </a:prstGeom>
          <a:noFill/>
        </p:spPr>
        <p:txBody>
          <a:bodyPr wrap="square" anchor="ctr" lIns="73152" rIns="73152" tIns="18288" bIns="18288">
            <a:noAutofit/>
          </a:bodyPr>
          <a:lstStyle/>
          <a:p>
            <a:pPr algn="l">
              <a:spcBef>
                <a:spcPts val="0"/>
              </a:spcBef>
              <a:spcAft>
                <a:spcPts val="0"/>
              </a:spcAft>
            </a:pPr>
            <a:r>
              <a:rPr lang="tr-TR" sz="1900" b="1" i="0">
                <a:solidFill>
                  <a:srgbClr val="E07A1F"/>
                </a:solidFill>
                <a:latin typeface="Calibri"/>
              </a:rPr>
              <a:t>C. O. Sauer</a:t>
            </a:r>
          </a:p>
          <a:p>
            <a:pPr algn="l">
              <a:spcBef>
                <a:spcPts val="0"/>
              </a:spcBef>
              <a:spcAft>
                <a:spcPts val="0"/>
              </a:spcAft>
            </a:pPr>
            <a:r>
              <a:rPr lang="tr-TR" sz="1300" b="0" i="0">
                <a:solidFill>
                  <a:srgbClr val="767676"/>
                </a:solidFill>
                <a:latin typeface="Calibri"/>
              </a:rPr>
              <a:t>1889-1975 · Yakın Çağ</a:t>
            </a:r>
          </a:p>
        </p:txBody>
      </p:sp>
      <p:sp>
        <p:nvSpPr>
          <p:cNvPr id="52" name="Oval 51"/>
          <p:cNvSpPr/>
          <p:nvPr/>
        </p:nvSpPr>
        <p:spPr>
          <a:xfrm>
            <a:off x="2926080" y="5757451"/>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53" name="Rounded Rectangle 52"/>
          <p:cNvSpPr/>
          <p:nvPr/>
        </p:nvSpPr>
        <p:spPr>
          <a:xfrm>
            <a:off x="3703320" y="5681034"/>
            <a:ext cx="7985455" cy="610035"/>
          </a:xfrm>
          <a:prstGeom prst="roundRect">
            <a:avLst>
              <a:gd name="adj" fmla="val 12000"/>
            </a:avLst>
          </a:prstGeom>
          <a:solidFill>
            <a:srgbClr val="E3F1E4"/>
          </a:solidFill>
          <a:ln>
            <a:noFill/>
          </a:ln>
          <a:effectLst/>
        </p:spPr>
        <p:txBody>
          <a:bodyPr rtlCol="0" anchor="ctr"/>
          <a:lstStyle/>
          <a:p/>
        </p:txBody>
      </p:sp>
      <p:sp>
        <p:nvSpPr>
          <p:cNvPr id="54" name="Oval 53"/>
          <p:cNvSpPr/>
          <p:nvPr/>
        </p:nvSpPr>
        <p:spPr>
          <a:xfrm>
            <a:off x="3794760" y="5757451"/>
            <a:ext cx="457200" cy="45720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C</a:t>
            </a:r>
          </a:p>
        </p:txBody>
      </p:sp>
      <p:sp>
        <p:nvSpPr>
          <p:cNvPr id="55" name="TextBox 54"/>
          <p:cNvSpPr txBox="1"/>
          <p:nvPr/>
        </p:nvSpPr>
        <p:spPr>
          <a:xfrm>
            <a:off x="4361688" y="5681034"/>
            <a:ext cx="7253935" cy="610035"/>
          </a:xfrm>
          <a:prstGeom prst="rect">
            <a:avLst/>
          </a:prstGeom>
          <a:noFill/>
        </p:spPr>
        <p:txBody>
          <a:bodyPr wrap="square" anchor="ctr" lIns="73152" rIns="73152" tIns="18288" bIns="18288">
            <a:noAutofit/>
          </a:bodyPr>
          <a:lstStyle/>
          <a:p>
            <a:pPr algn="l">
              <a:spcBef>
                <a:spcPts val="0"/>
              </a:spcBef>
              <a:spcAft>
                <a:spcPts val="0"/>
              </a:spcAft>
            </a:pPr>
            <a:r>
              <a:rPr lang="tr-TR" sz="1650" b="0" i="0">
                <a:solidFill>
                  <a:srgbClr val="262626"/>
                </a:solidFill>
                <a:latin typeface="Calibri"/>
              </a:rPr>
              <a:t>İnsanın kültürüyle doğal ortamı nasıl biçimlendirdiğini gösteren kültürel peyzaj kavramını geliştirmiş, kültürel coğrafyanın öncüsü olmuştur.</a:t>
            </a:r>
          </a:p>
        </p:txBody>
      </p:sp>
      <p:sp>
        <p:nvSpPr>
          <p:cNvPr id="56" name="TextBox 5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57" name="Rounded Rectangle 5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26-27</a:t>
            </a:r>
          </a:p>
        </p:txBody>
      </p:sp>
      <p:sp>
        <p:nvSpPr>
          <p:cNvPr id="58" name="TextBox 5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108 / 129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ve öz değerlendirme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DEĞERLENDİRME</a:t>
            </a:r>
          </a:p>
        </p:txBody>
      </p:sp>
      <p:sp>
        <p:nvSpPr>
          <p:cNvPr id="6" name="TextBox 5"/>
          <p:cNvSpPr txBox="1"/>
          <p:nvPr/>
        </p:nvSpPr>
        <p:spPr>
          <a:xfrm>
            <a:off x="502920" y="1170432"/>
            <a:ext cx="11185855" cy="548640"/>
          </a:xfrm>
          <a:prstGeom prst="rect">
            <a:avLst/>
          </a:prstGeom>
          <a:noFill/>
        </p:spPr>
        <p:txBody>
          <a:bodyPr wrap="square" anchor="ctr" lIns="73152" rIns="73152" tIns="36576" bIns="36576">
            <a:noAutofit/>
          </a:bodyPr>
          <a:lstStyle/>
          <a:p>
            <a:pPr algn="l">
              <a:spcBef>
                <a:spcPts val="0"/>
              </a:spcBef>
              <a:spcAft>
                <a:spcPts val="0"/>
              </a:spcAft>
            </a:pPr>
            <a:r>
              <a:rPr lang="tr-TR" sz="2000" b="0" i="1">
                <a:solidFill>
                  <a:srgbClr val="262626"/>
                </a:solidFill>
                <a:latin typeface="Calibri"/>
              </a:rPr>
              <a:t>Süreç sonunda aşağıdaki sorular hakkındaki görüşlerinizi arkadaşlarınızla tartışınız.</a:t>
            </a:r>
          </a:p>
        </p:txBody>
      </p:sp>
      <p:sp>
        <p:nvSpPr>
          <p:cNvPr id="7" name="Rounded Rectangle 6"/>
          <p:cNvSpPr/>
          <p:nvPr/>
        </p:nvSpPr>
        <p:spPr>
          <a:xfrm>
            <a:off x="502920" y="1810512"/>
            <a:ext cx="11185855" cy="966216"/>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1810512"/>
            <a:ext cx="1600200" cy="96621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soru</a:t>
            </a:r>
          </a:p>
        </p:txBody>
      </p:sp>
      <p:sp>
        <p:nvSpPr>
          <p:cNvPr id="9" name="TextBox 8"/>
          <p:cNvSpPr txBox="1"/>
          <p:nvPr/>
        </p:nvSpPr>
        <p:spPr>
          <a:xfrm>
            <a:off x="2240280" y="1810512"/>
            <a:ext cx="9357055" cy="96621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Tarihî süreç dikkate alındığında coğrafya biliminin gelişiminde etkili olan temel faktörler nelerdir?</a:t>
            </a:r>
          </a:p>
        </p:txBody>
      </p:sp>
      <p:sp>
        <p:nvSpPr>
          <p:cNvPr id="10" name="Rounded Rectangle 9"/>
          <p:cNvSpPr/>
          <p:nvPr/>
        </p:nvSpPr>
        <p:spPr>
          <a:xfrm>
            <a:off x="502920" y="2904744"/>
            <a:ext cx="11185855" cy="966216"/>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2904744"/>
            <a:ext cx="1600200" cy="96621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soru</a:t>
            </a:r>
          </a:p>
        </p:txBody>
      </p:sp>
      <p:sp>
        <p:nvSpPr>
          <p:cNvPr id="12" name="TextBox 11"/>
          <p:cNvSpPr txBox="1"/>
          <p:nvPr/>
        </p:nvSpPr>
        <p:spPr>
          <a:xfrm>
            <a:off x="2240280" y="2904744"/>
            <a:ext cx="9357055" cy="96621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Türk-İslam bilim insanlarının coğrafya biliminin gelişimine doğrudan katkıları nelerdir?</a:t>
            </a:r>
          </a:p>
        </p:txBody>
      </p:sp>
      <p:sp>
        <p:nvSpPr>
          <p:cNvPr id="13" name="Rounded Rectangle 12"/>
          <p:cNvSpPr/>
          <p:nvPr/>
        </p:nvSpPr>
        <p:spPr>
          <a:xfrm>
            <a:off x="502920" y="3998976"/>
            <a:ext cx="11185855" cy="966216"/>
          </a:xfrm>
          <a:prstGeom prst="roundRect">
            <a:avLst>
              <a:gd name="adj" fmla="val 8000"/>
            </a:avLst>
          </a:prstGeom>
          <a:solidFill>
            <a:srgbClr val="F0F0F0"/>
          </a:solidFill>
          <a:ln>
            <a:noFill/>
          </a:ln>
          <a:effectLst/>
        </p:spPr>
        <p:txBody>
          <a:bodyPr rtlCol="0" anchor="ctr"/>
          <a:lstStyle/>
          <a:p/>
        </p:txBody>
      </p:sp>
      <p:sp>
        <p:nvSpPr>
          <p:cNvPr id="14" name="Rounded Rectangle 13"/>
          <p:cNvSpPr/>
          <p:nvPr/>
        </p:nvSpPr>
        <p:spPr>
          <a:xfrm>
            <a:off x="502920" y="3998976"/>
            <a:ext cx="1600200" cy="96621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soru</a:t>
            </a:r>
          </a:p>
        </p:txBody>
      </p:sp>
      <p:sp>
        <p:nvSpPr>
          <p:cNvPr id="15" name="TextBox 14"/>
          <p:cNvSpPr txBox="1"/>
          <p:nvPr/>
        </p:nvSpPr>
        <p:spPr>
          <a:xfrm>
            <a:off x="2240280" y="3998976"/>
            <a:ext cx="9357055" cy="966216"/>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Türk-İslam bilim insanlarının coğrafya alanında yaptıkları çalışmalar, coğrafya biliminin gelişiminde nasıl bir rol oynamış olabilir?</a:t>
            </a:r>
          </a:p>
        </p:txBody>
      </p:sp>
      <p:sp>
        <p:nvSpPr>
          <p:cNvPr id="16" name="Rounded Rectangle 15"/>
          <p:cNvSpPr/>
          <p:nvPr/>
        </p:nvSpPr>
        <p:spPr>
          <a:xfrm>
            <a:off x="502920" y="5148071"/>
            <a:ext cx="11185855" cy="109728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1" i="0">
                <a:solidFill>
                  <a:srgbClr val="262626"/>
                </a:solidFill>
                <a:latin typeface="Calibri"/>
              </a:rPr>
              <a:t>Öz değerlendirme formu:</a:t>
            </a:r>
            <a:r>
              <a:rPr lang="tr-TR" sz="2000" b="0" i="0">
                <a:solidFill>
                  <a:srgbClr val="262626"/>
                </a:solidFill>
                <a:latin typeface="Calibri"/>
              </a:rPr>
              <a:t> Grup çalışması sırasında ortaya koyduğunuz performansı değerlendirmek için karekod ile verilen “Öz Değerlendirme Formu”nu doldurunuz.</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27</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109 / 129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örnek cevaplar (1/2)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92343"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92343"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481328"/>
            <a:ext cx="5492343"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161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1. soru</a:t>
            </a:r>
          </a:p>
        </p:txBody>
      </p:sp>
      <p:sp>
        <p:nvSpPr>
          <p:cNvPr id="10" name="TextBox 9"/>
          <p:cNvSpPr txBox="1"/>
          <p:nvPr/>
        </p:nvSpPr>
        <p:spPr>
          <a:xfrm>
            <a:off x="612648" y="1819656"/>
            <a:ext cx="5272887" cy="4352544"/>
          </a:xfrm>
          <a:prstGeom prst="rect">
            <a:avLst/>
          </a:prstGeom>
          <a:noFill/>
        </p:spPr>
        <p:txBody>
          <a:bodyPr wrap="square" anchor="t" lIns="73152" rIns="73152" tIns="36576" bIns="36576">
            <a:noAutofit/>
          </a:bodyPr>
          <a:lstStyle/>
          <a:p>
            <a:pPr algn="l">
              <a:spcBef>
                <a:spcPts val="0"/>
              </a:spcBef>
              <a:spcAft>
                <a:spcPts val="1000"/>
              </a:spcAft>
            </a:pPr>
            <a:r>
              <a:rPr lang="tr-TR" sz="1800" b="1" i="0">
                <a:solidFill>
                  <a:srgbClr val="262626"/>
                </a:solidFill>
                <a:latin typeface="Calibri"/>
              </a:rPr>
              <a:t>Tarihî süreç dikkate alındığında coğrafya biliminin gelişiminde etkili olan temel faktörler nelerdir?</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Ticaret: kentler arası ticaret, İpek Yolu ve Baharat Yolu</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Yazının icadı; sonra bilginin matbaa ile hızla yayılması</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Seyahatler, büyük göçler ve coğrafi keşifler</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Dinî ve toplumsal ihtiyaçlar: namaz vakti, oruç süresi, hac yolu</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Rönesans ve reform, Fransız İhtilali ve Sanayi Devrimi; bilim, teknoloji ve ulaşımın gelişmesi</a:t>
            </a:r>
          </a:p>
        </p:txBody>
      </p:sp>
      <p:sp>
        <p:nvSpPr>
          <p:cNvPr id="11" name="Rounded Rectangle 10"/>
          <p:cNvSpPr/>
          <p:nvPr/>
        </p:nvSpPr>
        <p:spPr>
          <a:xfrm>
            <a:off x="6196431" y="1216152"/>
            <a:ext cx="5492343"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96431" y="1216152"/>
            <a:ext cx="5492343" cy="530352"/>
          </a:xfrm>
          <a:prstGeom prst="roundRect">
            <a:avLst>
              <a:gd name="adj" fmla="val 25000"/>
            </a:avLst>
          </a:prstGeom>
          <a:solidFill>
            <a:srgbClr val="1E9AA8"/>
          </a:solidFill>
          <a:ln>
            <a:noFill/>
          </a:ln>
          <a:effectLst/>
        </p:spPr>
        <p:txBody>
          <a:bodyPr rtlCol="0" anchor="ctr"/>
          <a:lstStyle/>
          <a:p/>
        </p:txBody>
      </p:sp>
      <p:sp>
        <p:nvSpPr>
          <p:cNvPr id="13" name="Rectangle 12"/>
          <p:cNvSpPr/>
          <p:nvPr/>
        </p:nvSpPr>
        <p:spPr>
          <a:xfrm>
            <a:off x="6196431" y="1481328"/>
            <a:ext cx="5492343" cy="265176"/>
          </a:xfrm>
          <a:prstGeom prst="rect">
            <a:avLst/>
          </a:prstGeom>
          <a:solidFill>
            <a:srgbClr val="1E9AA8"/>
          </a:solidFill>
          <a:ln>
            <a:noFill/>
          </a:ln>
          <a:effectLst/>
        </p:spPr>
        <p:txBody>
          <a:bodyPr rtlCol="0" anchor="ctr"/>
          <a:lstStyle/>
          <a:p/>
        </p:txBody>
      </p:sp>
      <p:sp>
        <p:nvSpPr>
          <p:cNvPr id="14" name="TextBox 13"/>
          <p:cNvSpPr txBox="1"/>
          <p:nvPr/>
        </p:nvSpPr>
        <p:spPr>
          <a:xfrm>
            <a:off x="6287871" y="12161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2. soru</a:t>
            </a:r>
          </a:p>
        </p:txBody>
      </p:sp>
      <p:sp>
        <p:nvSpPr>
          <p:cNvPr id="15" name="TextBox 14"/>
          <p:cNvSpPr txBox="1"/>
          <p:nvPr/>
        </p:nvSpPr>
        <p:spPr>
          <a:xfrm>
            <a:off x="6306159" y="1819656"/>
            <a:ext cx="5272887" cy="4352544"/>
          </a:xfrm>
          <a:prstGeom prst="rect">
            <a:avLst/>
          </a:prstGeom>
          <a:noFill/>
        </p:spPr>
        <p:txBody>
          <a:bodyPr wrap="square" anchor="t" lIns="73152" rIns="73152" tIns="36576" bIns="36576">
            <a:noAutofit/>
          </a:bodyPr>
          <a:lstStyle/>
          <a:p>
            <a:pPr algn="l">
              <a:spcBef>
                <a:spcPts val="0"/>
              </a:spcBef>
              <a:spcAft>
                <a:spcPts val="1000"/>
              </a:spcAft>
            </a:pPr>
            <a:r>
              <a:rPr lang="tr-TR" sz="1800" b="1" i="0">
                <a:solidFill>
                  <a:srgbClr val="262626"/>
                </a:solidFill>
                <a:latin typeface="Calibri"/>
              </a:rPr>
              <a:t>Türk-İslam bilim insanlarının coğrafya biliminin gelişimine doğrudan katkıları nelerdir?</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Biruni: Dünya'nın yarıçapını hesapladı, şehirlerin konumlarını belirledi</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Harizmi: yerlerin koordinatlarını düzelterek listeledi</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Muhammed İdrisi: Kitâbü Rücâr ve gümüş levha üzerine dünya haritası</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Kaşgarlı Mahmud: Divânu Lugâti't-Türk'teki dünya haritası</a:t>
            </a:r>
          </a:p>
          <a:p>
            <a:pPr algn="l" marL="223758" indent="-223758">
              <a:spcBef>
                <a:spcPts val="0"/>
              </a:spcBef>
              <a:spcAft>
                <a:spcPts val="600"/>
              </a:spcAft>
            </a:pPr>
            <a:r>
              <a:rPr lang="tr-TR" sz="1800" b="1" i="0">
                <a:solidFill>
                  <a:srgbClr val="2C6696"/>
                </a:solidFill>
                <a:latin typeface="Calibri"/>
              </a:rPr>
              <a:t>•  </a:t>
            </a:r>
            <a:r>
              <a:rPr lang="tr-TR" sz="1800" b="0" i="0">
                <a:solidFill>
                  <a:srgbClr val="262626"/>
                </a:solidFill>
                <a:latin typeface="Calibri"/>
              </a:rPr>
              <a:t>İbni Battuta, Evliya Çelebi: gezdikleri yerleri seyahatnamelerinde tasvir ettiler</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Piri Reis: dünya haritası, Kitab-ı Bahriye · Kâtip Çelebi: Cihannüma</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110 / 129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örnek cevaplar (2/2)</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92343"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92343"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481328"/>
            <a:ext cx="5492343" cy="265176"/>
          </a:xfrm>
          <a:prstGeom prst="rect">
            <a:avLst/>
          </a:prstGeom>
          <a:solidFill>
            <a:srgbClr val="4F4F4F"/>
          </a:solidFill>
          <a:ln>
            <a:noFill/>
          </a:ln>
          <a:effectLst/>
        </p:spPr>
        <p:txBody>
          <a:bodyPr rtlCol="0" anchor="ctr"/>
          <a:lstStyle/>
          <a:p/>
        </p:txBody>
      </p:sp>
      <p:sp>
        <p:nvSpPr>
          <p:cNvPr id="9" name="TextBox 8"/>
          <p:cNvSpPr txBox="1"/>
          <p:nvPr/>
        </p:nvSpPr>
        <p:spPr>
          <a:xfrm>
            <a:off x="594360" y="12161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3. soru</a:t>
            </a:r>
          </a:p>
        </p:txBody>
      </p:sp>
      <p:sp>
        <p:nvSpPr>
          <p:cNvPr id="10" name="TextBox 9"/>
          <p:cNvSpPr txBox="1"/>
          <p:nvPr/>
        </p:nvSpPr>
        <p:spPr>
          <a:xfrm>
            <a:off x="612648" y="1819656"/>
            <a:ext cx="5272887" cy="4352544"/>
          </a:xfrm>
          <a:prstGeom prst="rect">
            <a:avLst/>
          </a:prstGeom>
          <a:noFill/>
        </p:spPr>
        <p:txBody>
          <a:bodyPr wrap="square" anchor="t" lIns="73152" rIns="73152" tIns="36576" bIns="36576">
            <a:noAutofit/>
          </a:bodyPr>
          <a:lstStyle/>
          <a:p>
            <a:pPr algn="l">
              <a:spcBef>
                <a:spcPts val="0"/>
              </a:spcBef>
              <a:spcAft>
                <a:spcPts val="1000"/>
              </a:spcAft>
            </a:pPr>
            <a:r>
              <a:rPr lang="tr-TR" sz="2000" b="1" i="0">
                <a:solidFill>
                  <a:srgbClr val="262626"/>
                </a:solidFill>
                <a:latin typeface="Calibri"/>
              </a:rPr>
              <a:t>Türk-İslam bilim insanlarının coğrafya alanında yaptıkları çalışmalar, coğrafya biliminin gelişiminde nasıl bir rol oynamış olabilir?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Eski Çağ'dan kalan bilgileri çevirerek korudular, ölçüm ve gözlemle düzelttiler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Ölçüme ve hesaba dayanan yöntemler geliştirdiler: Dünya'nın boyutları, koordinatlar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Seyahatnamelerle pek çok bölge hakkında yeni bilgi ortaya koydular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Eserleri sonraki çağlardaki harita ve coğrafya çalışmalarına kaynak oldu</a:t>
            </a:r>
          </a:p>
        </p:txBody>
      </p:sp>
      <p:sp>
        <p:nvSpPr>
          <p:cNvPr id="11" name="Rounded Rectangle 10"/>
          <p:cNvSpPr/>
          <p:nvPr/>
        </p:nvSpPr>
        <p:spPr>
          <a:xfrm>
            <a:off x="6196431" y="1216152"/>
            <a:ext cx="5492343"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96431" y="1216152"/>
            <a:ext cx="5492343" cy="530352"/>
          </a:xfrm>
          <a:prstGeom prst="roundRect">
            <a:avLst>
              <a:gd name="adj" fmla="val 25000"/>
            </a:avLst>
          </a:prstGeom>
          <a:solidFill>
            <a:srgbClr val="CEAC58"/>
          </a:solidFill>
          <a:ln>
            <a:noFill/>
          </a:ln>
          <a:effectLst/>
        </p:spPr>
        <p:txBody>
          <a:bodyPr rtlCol="0" anchor="ctr"/>
          <a:lstStyle/>
          <a:p/>
        </p:txBody>
      </p:sp>
      <p:sp>
        <p:nvSpPr>
          <p:cNvPr id="13" name="Rectangle 12"/>
          <p:cNvSpPr/>
          <p:nvPr/>
        </p:nvSpPr>
        <p:spPr>
          <a:xfrm>
            <a:off x="6196431" y="1481328"/>
            <a:ext cx="5492343" cy="265176"/>
          </a:xfrm>
          <a:prstGeom prst="rect">
            <a:avLst/>
          </a:prstGeom>
          <a:solidFill>
            <a:srgbClr val="CEAC58"/>
          </a:solidFill>
          <a:ln>
            <a:noFill/>
          </a:ln>
          <a:effectLst/>
        </p:spPr>
        <p:txBody>
          <a:bodyPr rtlCol="0" anchor="ctr"/>
          <a:lstStyle/>
          <a:p/>
        </p:txBody>
      </p:sp>
      <p:sp>
        <p:nvSpPr>
          <p:cNvPr id="14" name="TextBox 13"/>
          <p:cNvSpPr txBox="1"/>
          <p:nvPr/>
        </p:nvSpPr>
        <p:spPr>
          <a:xfrm>
            <a:off x="6287871" y="12161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Ek soru (OGM Materyal)</a:t>
            </a:r>
          </a:p>
        </p:txBody>
      </p:sp>
      <p:sp>
        <p:nvSpPr>
          <p:cNvPr id="15" name="TextBox 14"/>
          <p:cNvSpPr txBox="1"/>
          <p:nvPr/>
        </p:nvSpPr>
        <p:spPr>
          <a:xfrm>
            <a:off x="6306159" y="1819656"/>
            <a:ext cx="5272887" cy="4352544"/>
          </a:xfrm>
          <a:prstGeom prst="rect">
            <a:avLst/>
          </a:prstGeom>
          <a:noFill/>
        </p:spPr>
        <p:txBody>
          <a:bodyPr wrap="square" anchor="t" lIns="73152" rIns="73152" tIns="36576" bIns="36576">
            <a:noAutofit/>
          </a:bodyPr>
          <a:lstStyle/>
          <a:p>
            <a:pPr algn="l">
              <a:spcBef>
                <a:spcPts val="0"/>
              </a:spcBef>
              <a:spcAft>
                <a:spcPts val="1000"/>
              </a:spcAft>
            </a:pPr>
            <a:r>
              <a:rPr lang="tr-TR" sz="2000" b="1" i="0">
                <a:solidFill>
                  <a:srgbClr val="262626"/>
                </a:solidFill>
                <a:latin typeface="Calibri"/>
              </a:rPr>
              <a:t>Orta Çağ'da İpek ve Baharat yolları üzerindeki ticari ve kültürel ilişkilerin coğrafyaya etkileri nelerdir?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Uzak ülkeler arasındaki yollar, şehirler ve limanlar tanındı</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Tüccar ve seyyahların gözlemleri seyahatnamelere ve haritalara geçti</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Yol, mesafe, iklim ve ürün bilgisine duyulan ihtiyaç coğrafyaya ilgiyi artırdı</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Kültürel etkileşimle bilgi ve buluşlar toplumlar arasında yayıldı</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24-27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111 / 129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Araştırma havuzu: programdaki bilim insanları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ZENGİNLEŞTİRME</a:t>
            </a:r>
          </a:p>
        </p:txBody>
      </p:sp>
      <p:sp>
        <p:nvSpPr>
          <p:cNvPr id="6" name="Rounded Rectangle 5"/>
          <p:cNvSpPr/>
          <p:nvPr/>
        </p:nvSpPr>
        <p:spPr>
          <a:xfrm>
            <a:off x="502920" y="1216152"/>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Eratosthenes</a:t>
            </a:r>
          </a:p>
        </p:txBody>
      </p:sp>
      <p:sp>
        <p:nvSpPr>
          <p:cNvPr id="7" name="Rounded Rectangle 6"/>
          <p:cNvSpPr/>
          <p:nvPr/>
        </p:nvSpPr>
        <p:spPr>
          <a:xfrm>
            <a:off x="2765694" y="1216152"/>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Strabon</a:t>
            </a:r>
          </a:p>
        </p:txBody>
      </p:sp>
      <p:sp>
        <p:nvSpPr>
          <p:cNvPr id="8" name="Rounded Rectangle 7"/>
          <p:cNvSpPr/>
          <p:nvPr/>
        </p:nvSpPr>
        <p:spPr>
          <a:xfrm>
            <a:off x="5028468" y="1216152"/>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Batlamyus</a:t>
            </a:r>
          </a:p>
        </p:txBody>
      </p:sp>
      <p:sp>
        <p:nvSpPr>
          <p:cNvPr id="9" name="Rounded Rectangle 8"/>
          <p:cNvSpPr/>
          <p:nvPr/>
        </p:nvSpPr>
        <p:spPr>
          <a:xfrm>
            <a:off x="7291242" y="1216152"/>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Mesudi</a:t>
            </a:r>
          </a:p>
        </p:txBody>
      </p:sp>
      <p:sp>
        <p:nvSpPr>
          <p:cNvPr id="10" name="Rounded Rectangle 9"/>
          <p:cNvSpPr/>
          <p:nvPr/>
        </p:nvSpPr>
        <p:spPr>
          <a:xfrm>
            <a:off x="9554016" y="1216152"/>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Biruni</a:t>
            </a:r>
          </a:p>
        </p:txBody>
      </p:sp>
      <p:sp>
        <p:nvSpPr>
          <p:cNvPr id="11" name="Rounded Rectangle 10"/>
          <p:cNvSpPr/>
          <p:nvPr/>
        </p:nvSpPr>
        <p:spPr>
          <a:xfrm>
            <a:off x="502920" y="1883664"/>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Muhammed İdrisi</a:t>
            </a:r>
          </a:p>
        </p:txBody>
      </p:sp>
      <p:sp>
        <p:nvSpPr>
          <p:cNvPr id="12" name="Rounded Rectangle 11"/>
          <p:cNvSpPr/>
          <p:nvPr/>
        </p:nvSpPr>
        <p:spPr>
          <a:xfrm>
            <a:off x="2765694" y="1883664"/>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Kaşgarlı Mahmud</a:t>
            </a:r>
          </a:p>
        </p:txBody>
      </p:sp>
      <p:sp>
        <p:nvSpPr>
          <p:cNvPr id="13" name="Rounded Rectangle 12"/>
          <p:cNvSpPr/>
          <p:nvPr/>
        </p:nvSpPr>
        <p:spPr>
          <a:xfrm>
            <a:off x="5028468" y="1883664"/>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İbni Battuta</a:t>
            </a:r>
          </a:p>
        </p:txBody>
      </p:sp>
      <p:sp>
        <p:nvSpPr>
          <p:cNvPr id="14" name="Rounded Rectangle 13"/>
          <p:cNvSpPr/>
          <p:nvPr/>
        </p:nvSpPr>
        <p:spPr>
          <a:xfrm>
            <a:off x="7291242" y="1883664"/>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İbni Haldun</a:t>
            </a:r>
          </a:p>
        </p:txBody>
      </p:sp>
      <p:sp>
        <p:nvSpPr>
          <p:cNvPr id="15" name="Rounded Rectangle 14"/>
          <p:cNvSpPr/>
          <p:nvPr/>
        </p:nvSpPr>
        <p:spPr>
          <a:xfrm>
            <a:off x="9554016" y="1883664"/>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Piri Reis</a:t>
            </a:r>
          </a:p>
        </p:txBody>
      </p:sp>
      <p:sp>
        <p:nvSpPr>
          <p:cNvPr id="16" name="Rounded Rectangle 15"/>
          <p:cNvSpPr/>
          <p:nvPr/>
        </p:nvSpPr>
        <p:spPr>
          <a:xfrm>
            <a:off x="502920" y="2551176"/>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Kâtip Çelebi</a:t>
            </a:r>
          </a:p>
        </p:txBody>
      </p:sp>
      <p:sp>
        <p:nvSpPr>
          <p:cNvPr id="17" name="Rounded Rectangle 16"/>
          <p:cNvSpPr/>
          <p:nvPr/>
        </p:nvSpPr>
        <p:spPr>
          <a:xfrm>
            <a:off x="2765694" y="2551176"/>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Evliya Çelebi</a:t>
            </a:r>
          </a:p>
        </p:txBody>
      </p:sp>
      <p:sp>
        <p:nvSpPr>
          <p:cNvPr id="18" name="Rounded Rectangle 17"/>
          <p:cNvSpPr/>
          <p:nvPr/>
        </p:nvSpPr>
        <p:spPr>
          <a:xfrm>
            <a:off x="5028468" y="2551176"/>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B. Varenius</a:t>
            </a:r>
          </a:p>
        </p:txBody>
      </p:sp>
      <p:sp>
        <p:nvSpPr>
          <p:cNvPr id="19" name="Rounded Rectangle 18"/>
          <p:cNvSpPr/>
          <p:nvPr/>
        </p:nvSpPr>
        <p:spPr>
          <a:xfrm>
            <a:off x="7291242" y="2551176"/>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A. V. Humboldt</a:t>
            </a:r>
          </a:p>
        </p:txBody>
      </p:sp>
      <p:sp>
        <p:nvSpPr>
          <p:cNvPr id="20" name="Rounded Rectangle 19"/>
          <p:cNvSpPr/>
          <p:nvPr/>
        </p:nvSpPr>
        <p:spPr>
          <a:xfrm>
            <a:off x="9554016" y="2551176"/>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C. Ritter</a:t>
            </a:r>
          </a:p>
        </p:txBody>
      </p:sp>
      <p:sp>
        <p:nvSpPr>
          <p:cNvPr id="21" name="Rounded Rectangle 20"/>
          <p:cNvSpPr/>
          <p:nvPr/>
        </p:nvSpPr>
        <p:spPr>
          <a:xfrm>
            <a:off x="502920" y="3218688"/>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P. V. Blache</a:t>
            </a:r>
          </a:p>
        </p:txBody>
      </p:sp>
      <p:sp>
        <p:nvSpPr>
          <p:cNvPr id="22" name="Rounded Rectangle 21"/>
          <p:cNvSpPr/>
          <p:nvPr/>
        </p:nvSpPr>
        <p:spPr>
          <a:xfrm>
            <a:off x="2765694" y="3218688"/>
            <a:ext cx="2134758" cy="548640"/>
          </a:xfrm>
          <a:prstGeom prst="roundRect">
            <a:avLst>
              <a:gd name="adj" fmla="val 40000"/>
            </a:avLst>
          </a:prstGeom>
          <a:solidFill>
            <a:srgbClr val="4F4F4F"/>
          </a:solidFill>
          <a:ln>
            <a:noFill/>
          </a:ln>
          <a:effectLst/>
        </p:spPr>
        <p:txBody>
          <a:bodyPr rtlCol="0" anchor="ctr" wrap="square" lIns="45720" rIns="45720" tIns="73152" bIns="73152">
            <a:noAutofit/>
          </a:bodyPr>
          <a:lstStyle/>
          <a:p>
            <a:pPr algn="ctr">
              <a:spcBef>
                <a:spcPts val="0"/>
              </a:spcBef>
              <a:spcAft>
                <a:spcPts val="0"/>
              </a:spcAft>
            </a:pPr>
            <a:r>
              <a:rPr lang="tr-TR" sz="1750" b="1" i="0">
                <a:solidFill>
                  <a:srgbClr val="FFFFFF"/>
                </a:solidFill>
                <a:latin typeface="Calibri"/>
              </a:rPr>
              <a:t>C. O. Sauer</a:t>
            </a:r>
          </a:p>
        </p:txBody>
      </p:sp>
      <p:sp>
        <p:nvSpPr>
          <p:cNvPr id="23" name="Rounded Rectangle 22"/>
          <p:cNvSpPr/>
          <p:nvPr/>
        </p:nvSpPr>
        <p:spPr>
          <a:xfrm>
            <a:off x="5028468" y="3218688"/>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Ali Tevfik Tanoğlu</a:t>
            </a:r>
          </a:p>
        </p:txBody>
      </p:sp>
      <p:sp>
        <p:nvSpPr>
          <p:cNvPr id="24" name="Rounded Rectangle 23"/>
          <p:cNvSpPr/>
          <p:nvPr/>
        </p:nvSpPr>
        <p:spPr>
          <a:xfrm>
            <a:off x="7291242" y="3218688"/>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E. Chaput</a:t>
            </a:r>
          </a:p>
        </p:txBody>
      </p:sp>
      <p:sp>
        <p:nvSpPr>
          <p:cNvPr id="25" name="Rounded Rectangle 24"/>
          <p:cNvSpPr/>
          <p:nvPr/>
        </p:nvSpPr>
        <p:spPr>
          <a:xfrm>
            <a:off x="9554016" y="3218688"/>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H. Louis</a:t>
            </a:r>
          </a:p>
        </p:txBody>
      </p:sp>
      <p:sp>
        <p:nvSpPr>
          <p:cNvPr id="26" name="Rounded Rectangle 25"/>
          <p:cNvSpPr/>
          <p:nvPr/>
        </p:nvSpPr>
        <p:spPr>
          <a:xfrm>
            <a:off x="502920" y="3886200"/>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Besim Darkot</a:t>
            </a:r>
          </a:p>
        </p:txBody>
      </p:sp>
      <p:sp>
        <p:nvSpPr>
          <p:cNvPr id="27" name="Rounded Rectangle 26"/>
          <p:cNvSpPr/>
          <p:nvPr/>
        </p:nvSpPr>
        <p:spPr>
          <a:xfrm>
            <a:off x="2765694" y="3886200"/>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Faik Sabri Duran</a:t>
            </a:r>
          </a:p>
        </p:txBody>
      </p:sp>
      <p:sp>
        <p:nvSpPr>
          <p:cNvPr id="28" name="Rounded Rectangle 27"/>
          <p:cNvSpPr/>
          <p:nvPr/>
        </p:nvSpPr>
        <p:spPr>
          <a:xfrm>
            <a:off x="5028468" y="3886200"/>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Reşat İzbırak</a:t>
            </a:r>
          </a:p>
        </p:txBody>
      </p:sp>
      <p:sp>
        <p:nvSpPr>
          <p:cNvPr id="29" name="Rounded Rectangle 28"/>
          <p:cNvSpPr/>
          <p:nvPr/>
        </p:nvSpPr>
        <p:spPr>
          <a:xfrm>
            <a:off x="7291242" y="3886200"/>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Sırrı Erinç</a:t>
            </a:r>
          </a:p>
        </p:txBody>
      </p:sp>
      <p:sp>
        <p:nvSpPr>
          <p:cNvPr id="30" name="Rounded Rectangle 29"/>
          <p:cNvSpPr/>
          <p:nvPr/>
        </p:nvSpPr>
        <p:spPr>
          <a:xfrm>
            <a:off x="9554016" y="3886200"/>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Cemal Arif Alagöz</a:t>
            </a:r>
          </a:p>
        </p:txBody>
      </p:sp>
      <p:sp>
        <p:nvSpPr>
          <p:cNvPr id="31" name="Rounded Rectangle 30"/>
          <p:cNvSpPr/>
          <p:nvPr/>
        </p:nvSpPr>
        <p:spPr>
          <a:xfrm>
            <a:off x="502920" y="4553712"/>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R. Hartshorne</a:t>
            </a:r>
          </a:p>
        </p:txBody>
      </p:sp>
      <p:sp>
        <p:nvSpPr>
          <p:cNvPr id="32" name="Rounded Rectangle 31"/>
          <p:cNvSpPr/>
          <p:nvPr/>
        </p:nvSpPr>
        <p:spPr>
          <a:xfrm>
            <a:off x="2765694" y="4553712"/>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Erol Tümertekin</a:t>
            </a:r>
          </a:p>
        </p:txBody>
      </p:sp>
      <p:sp>
        <p:nvSpPr>
          <p:cNvPr id="33" name="Rounded Rectangle 32"/>
          <p:cNvSpPr/>
          <p:nvPr/>
        </p:nvSpPr>
        <p:spPr>
          <a:xfrm>
            <a:off x="5028468" y="4553712"/>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Yi-Fu Tuan</a:t>
            </a:r>
          </a:p>
        </p:txBody>
      </p:sp>
      <p:sp>
        <p:nvSpPr>
          <p:cNvPr id="34" name="Rounded Rectangle 33"/>
          <p:cNvSpPr/>
          <p:nvPr/>
        </p:nvSpPr>
        <p:spPr>
          <a:xfrm>
            <a:off x="7291242" y="4553712"/>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Nazmiye Özgüç</a:t>
            </a:r>
          </a:p>
        </p:txBody>
      </p:sp>
      <p:sp>
        <p:nvSpPr>
          <p:cNvPr id="35" name="Rounded Rectangle 34"/>
          <p:cNvSpPr/>
          <p:nvPr/>
        </p:nvSpPr>
        <p:spPr>
          <a:xfrm>
            <a:off x="9554016" y="4553712"/>
            <a:ext cx="2134758" cy="548640"/>
          </a:xfrm>
          <a:prstGeom prst="roundRect">
            <a:avLst>
              <a:gd name="adj" fmla="val 40000"/>
            </a:avLst>
          </a:prstGeom>
          <a:solidFill>
            <a:srgbClr val="FFFFFF"/>
          </a:solidFill>
          <a:ln w="12700">
            <a:solidFill>
              <a:srgbClr val="D9D9D9"/>
            </a:solidFill>
          </a:ln>
          <a:effectLst/>
        </p:spPr>
        <p:txBody>
          <a:bodyPr rtlCol="0" anchor="ctr" wrap="square" lIns="45720" rIns="45720" tIns="73152" bIns="73152">
            <a:noAutofit/>
          </a:bodyPr>
          <a:lstStyle/>
          <a:p>
            <a:pPr algn="ctr">
              <a:spcBef>
                <a:spcPts val="0"/>
              </a:spcBef>
              <a:spcAft>
                <a:spcPts val="0"/>
              </a:spcAft>
            </a:pPr>
            <a:r>
              <a:rPr lang="tr-TR" sz="1750" b="0" i="0">
                <a:solidFill>
                  <a:srgbClr val="262626"/>
                </a:solidFill>
                <a:latin typeface="Calibri"/>
              </a:rPr>
              <a:t>Hayati Doğanay</a:t>
            </a:r>
          </a:p>
        </p:txBody>
      </p:sp>
      <p:sp>
        <p:nvSpPr>
          <p:cNvPr id="36" name="TextBox 35"/>
          <p:cNvSpPr txBox="1"/>
          <p:nvPr/>
        </p:nvSpPr>
        <p:spPr>
          <a:xfrm>
            <a:off x="502920" y="5879592"/>
            <a:ext cx="11185855" cy="384048"/>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Koyu: kitabın tarih şeridinde de var (Ortelius kitapta var, program listesinde yok). Liste öğretim programından birebir alınmıştır.</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112 / 129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ölçütleri</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 · 2 dk</a:t>
            </a:r>
          </a:p>
        </p:txBody>
      </p:sp>
      <p:sp>
        <p:nvSpPr>
          <p:cNvPr id="6" name="Rounded Rectangle 5"/>
          <p:cNvSpPr/>
          <p:nvPr/>
        </p:nvSpPr>
        <p:spPr>
          <a:xfrm>
            <a:off x="502920" y="1261872"/>
            <a:ext cx="2090867" cy="2651760"/>
          </a:xfrm>
          <a:prstGeom prst="roundRect">
            <a:avLst>
              <a:gd name="adj" fmla="val 8000"/>
            </a:avLst>
          </a:prstGeom>
          <a:solidFill>
            <a:srgbClr val="F0F0F0"/>
          </a:solidFill>
          <a:ln>
            <a:noFill/>
          </a:ln>
          <a:effectLst/>
        </p:spPr>
        <p:txBody>
          <a:bodyPr rtlCol="0" anchor="ctr"/>
          <a:lstStyle/>
          <a:p/>
        </p:txBody>
      </p:sp>
      <p:sp>
        <p:nvSpPr>
          <p:cNvPr id="7" name="Oval 6"/>
          <p:cNvSpPr/>
          <p:nvPr/>
        </p:nvSpPr>
        <p:spPr>
          <a:xfrm>
            <a:off x="1136873" y="144475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1</a:t>
            </a:r>
          </a:p>
        </p:txBody>
      </p:sp>
      <p:sp>
        <p:nvSpPr>
          <p:cNvPr id="8" name="TextBox 7"/>
          <p:cNvSpPr txBox="1"/>
          <p:nvPr/>
        </p:nvSpPr>
        <p:spPr>
          <a:xfrm>
            <a:off x="594360" y="2404872"/>
            <a:ext cx="1907987" cy="1417320"/>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262626"/>
                </a:solidFill>
                <a:latin typeface="Calibri"/>
              </a:rPr>
              <a:t>Verilerin toplanması ve düzenlenmesi</a:t>
            </a:r>
          </a:p>
        </p:txBody>
      </p:sp>
      <p:sp>
        <p:nvSpPr>
          <p:cNvPr id="9" name="Rounded Rectangle 8"/>
          <p:cNvSpPr/>
          <p:nvPr/>
        </p:nvSpPr>
        <p:spPr>
          <a:xfrm>
            <a:off x="2776667" y="1261872"/>
            <a:ext cx="2090867" cy="2651760"/>
          </a:xfrm>
          <a:prstGeom prst="roundRect">
            <a:avLst>
              <a:gd name="adj" fmla="val 8000"/>
            </a:avLst>
          </a:prstGeom>
          <a:solidFill>
            <a:srgbClr val="F0F0F0"/>
          </a:solidFill>
          <a:ln>
            <a:noFill/>
          </a:ln>
          <a:effectLst/>
        </p:spPr>
        <p:txBody>
          <a:bodyPr rtlCol="0" anchor="ctr"/>
          <a:lstStyle/>
          <a:p/>
        </p:txBody>
      </p:sp>
      <p:sp>
        <p:nvSpPr>
          <p:cNvPr id="10" name="Oval 9"/>
          <p:cNvSpPr/>
          <p:nvPr/>
        </p:nvSpPr>
        <p:spPr>
          <a:xfrm>
            <a:off x="3410620" y="144475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2</a:t>
            </a:r>
          </a:p>
        </p:txBody>
      </p:sp>
      <p:sp>
        <p:nvSpPr>
          <p:cNvPr id="11" name="TextBox 10"/>
          <p:cNvSpPr txBox="1"/>
          <p:nvPr/>
        </p:nvSpPr>
        <p:spPr>
          <a:xfrm>
            <a:off x="2868107" y="2404872"/>
            <a:ext cx="1907987" cy="1417320"/>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262626"/>
                </a:solidFill>
                <a:latin typeface="Calibri"/>
              </a:rPr>
              <a:t>Metin oluşturma (anlatım)</a:t>
            </a:r>
          </a:p>
        </p:txBody>
      </p:sp>
      <p:sp>
        <p:nvSpPr>
          <p:cNvPr id="12" name="Rounded Rectangle 11"/>
          <p:cNvSpPr/>
          <p:nvPr/>
        </p:nvSpPr>
        <p:spPr>
          <a:xfrm>
            <a:off x="5050414" y="1261872"/>
            <a:ext cx="2090867" cy="2651760"/>
          </a:xfrm>
          <a:prstGeom prst="roundRect">
            <a:avLst>
              <a:gd name="adj" fmla="val 8000"/>
            </a:avLst>
          </a:prstGeom>
          <a:solidFill>
            <a:srgbClr val="F0F0F0"/>
          </a:solidFill>
          <a:ln>
            <a:noFill/>
          </a:ln>
          <a:effectLst/>
        </p:spPr>
        <p:txBody>
          <a:bodyPr rtlCol="0" anchor="ctr"/>
          <a:lstStyle/>
          <a:p/>
        </p:txBody>
      </p:sp>
      <p:sp>
        <p:nvSpPr>
          <p:cNvPr id="13" name="Oval 12"/>
          <p:cNvSpPr/>
          <p:nvPr/>
        </p:nvSpPr>
        <p:spPr>
          <a:xfrm>
            <a:off x="5684367" y="144475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3</a:t>
            </a:r>
          </a:p>
        </p:txBody>
      </p:sp>
      <p:sp>
        <p:nvSpPr>
          <p:cNvPr id="14" name="TextBox 13"/>
          <p:cNvSpPr txBox="1"/>
          <p:nvPr/>
        </p:nvSpPr>
        <p:spPr>
          <a:xfrm>
            <a:off x="5141854" y="2404872"/>
            <a:ext cx="1907987" cy="1417320"/>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262626"/>
                </a:solidFill>
                <a:latin typeface="Calibri"/>
              </a:rPr>
              <a:t>Görsel materyal kullanımı</a:t>
            </a:r>
          </a:p>
        </p:txBody>
      </p:sp>
      <p:sp>
        <p:nvSpPr>
          <p:cNvPr id="15" name="Rounded Rectangle 14"/>
          <p:cNvSpPr/>
          <p:nvPr/>
        </p:nvSpPr>
        <p:spPr>
          <a:xfrm>
            <a:off x="7324161" y="1261872"/>
            <a:ext cx="2090867" cy="2651760"/>
          </a:xfrm>
          <a:prstGeom prst="roundRect">
            <a:avLst>
              <a:gd name="adj" fmla="val 8000"/>
            </a:avLst>
          </a:prstGeom>
          <a:solidFill>
            <a:srgbClr val="F0F0F0"/>
          </a:solidFill>
          <a:ln>
            <a:noFill/>
          </a:ln>
          <a:effectLst/>
        </p:spPr>
        <p:txBody>
          <a:bodyPr rtlCol="0" anchor="ctr"/>
          <a:lstStyle/>
          <a:p/>
        </p:txBody>
      </p:sp>
      <p:sp>
        <p:nvSpPr>
          <p:cNvPr id="16" name="Oval 15"/>
          <p:cNvSpPr/>
          <p:nvPr/>
        </p:nvSpPr>
        <p:spPr>
          <a:xfrm>
            <a:off x="7958114" y="144475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4</a:t>
            </a:r>
          </a:p>
        </p:txBody>
      </p:sp>
      <p:sp>
        <p:nvSpPr>
          <p:cNvPr id="17" name="TextBox 16"/>
          <p:cNvSpPr txBox="1"/>
          <p:nvPr/>
        </p:nvSpPr>
        <p:spPr>
          <a:xfrm>
            <a:off x="7415601" y="2404872"/>
            <a:ext cx="1907987" cy="1417320"/>
          </a:xfrm>
          <a:prstGeom prst="rect">
            <a:avLst/>
          </a:prstGeom>
          <a:noFill/>
        </p:spPr>
        <p:txBody>
          <a:bodyPr wrap="square" anchor="ctr" lIns="73152" rIns="73152" tIns="36576" bIns="36576">
            <a:noAutofit/>
          </a:bodyPr>
          <a:lstStyle/>
          <a:p>
            <a:pPr algn="ctr">
              <a:spcBef>
                <a:spcPts val="0"/>
              </a:spcBef>
              <a:spcAft>
                <a:spcPts val="0"/>
              </a:spcAft>
            </a:pPr>
            <a:r>
              <a:rPr lang="tr-TR" sz="1850" b="1" i="0">
                <a:solidFill>
                  <a:srgbClr val="262626"/>
                </a:solidFill>
                <a:latin typeface="Calibri"/>
              </a:rPr>
              <a:t>Yazım-noktalama</a:t>
            </a:r>
          </a:p>
        </p:txBody>
      </p:sp>
      <p:sp>
        <p:nvSpPr>
          <p:cNvPr id="18" name="Rounded Rectangle 17"/>
          <p:cNvSpPr/>
          <p:nvPr/>
        </p:nvSpPr>
        <p:spPr>
          <a:xfrm>
            <a:off x="9597908" y="1261872"/>
            <a:ext cx="2090867" cy="2651760"/>
          </a:xfrm>
          <a:prstGeom prst="roundRect">
            <a:avLst>
              <a:gd name="adj" fmla="val 8000"/>
            </a:avLst>
          </a:prstGeom>
          <a:solidFill>
            <a:srgbClr val="F0F0F0"/>
          </a:solidFill>
          <a:ln>
            <a:noFill/>
          </a:ln>
          <a:effectLst/>
        </p:spPr>
        <p:txBody>
          <a:bodyPr rtlCol="0" anchor="ctr"/>
          <a:lstStyle/>
          <a:p/>
        </p:txBody>
      </p:sp>
      <p:sp>
        <p:nvSpPr>
          <p:cNvPr id="19" name="Oval 18"/>
          <p:cNvSpPr/>
          <p:nvPr/>
        </p:nvSpPr>
        <p:spPr>
          <a:xfrm>
            <a:off x="10231861" y="1444752"/>
            <a:ext cx="822960" cy="82296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3000" b="1" i="0">
                <a:solidFill>
                  <a:srgbClr val="FFFFFF"/>
                </a:solidFill>
                <a:latin typeface="Calibri"/>
              </a:rPr>
              <a:t>5</a:t>
            </a:r>
          </a:p>
        </p:txBody>
      </p:sp>
      <p:sp>
        <p:nvSpPr>
          <p:cNvPr id="20" name="TextBox 19"/>
          <p:cNvSpPr txBox="1"/>
          <p:nvPr/>
        </p:nvSpPr>
        <p:spPr>
          <a:xfrm>
            <a:off x="9689348" y="2404872"/>
            <a:ext cx="1907987" cy="1417320"/>
          </a:xfrm>
          <a:prstGeom prst="rect">
            <a:avLst/>
          </a:prstGeom>
          <a:noFill/>
        </p:spPr>
        <p:txBody>
          <a:bodyPr wrap="square" anchor="ctr" lIns="73152" rIns="73152" tIns="36576" bIns="36576">
            <a:noAutofit/>
          </a:bodyPr>
          <a:lstStyle/>
          <a:p>
            <a:pPr algn="ctr">
              <a:spcBef>
                <a:spcPts val="0"/>
              </a:spcBef>
              <a:spcAft>
                <a:spcPts val="0"/>
              </a:spcAft>
            </a:pPr>
            <a:r>
              <a:rPr lang="tr-TR" sz="2100" b="1" i="0">
                <a:solidFill>
                  <a:srgbClr val="262626"/>
                </a:solidFill>
                <a:latin typeface="Calibri"/>
              </a:rPr>
              <a:t>Sunu yapma</a:t>
            </a:r>
          </a:p>
        </p:txBody>
      </p:sp>
      <p:sp>
        <p:nvSpPr>
          <p:cNvPr id="21" name="Rounded Rectangle 20"/>
          <p:cNvSpPr/>
          <p:nvPr/>
        </p:nvSpPr>
        <p:spPr>
          <a:xfrm>
            <a:off x="502920" y="4142232"/>
            <a:ext cx="11185855" cy="210312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marL="248620" indent="-248620">
              <a:spcBef>
                <a:spcPts val="0"/>
              </a:spcBef>
              <a:spcAft>
                <a:spcPts val="1000"/>
              </a:spcAft>
            </a:pPr>
            <a:r>
              <a:rPr lang="tr-TR" sz="2000" b="1" i="0">
                <a:solidFill>
                  <a:srgbClr val="2C6696"/>
                </a:solidFill>
                <a:latin typeface="Calibri"/>
              </a:rPr>
              <a:t>•  </a:t>
            </a:r>
            <a:r>
              <a:rPr lang="tr-TR" sz="2000" b="1" i="0">
                <a:solidFill>
                  <a:srgbClr val="262626"/>
                </a:solidFill>
                <a:latin typeface="Calibri"/>
              </a:rPr>
              <a:t>Analitik dereceli puanlama anahtarı</a:t>
            </a:r>
            <a:r>
              <a:rPr lang="tr-TR" sz="2000" b="0" i="0">
                <a:solidFill>
                  <a:srgbClr val="262626"/>
                </a:solidFill>
                <a:latin typeface="Calibri"/>
              </a:rPr>
              <a:t>: ürün bu beş ölçüte göre puanlanır (kitap s. 28 karekodu).</a:t>
            </a:r>
          </a:p>
          <a:p>
            <a:pPr algn="l" marL="248620" indent="-248620">
              <a:spcBef>
                <a:spcPts val="0"/>
              </a:spcBef>
              <a:spcAft>
                <a:spcPts val="0"/>
              </a:spcAft>
            </a:pPr>
            <a:r>
              <a:rPr lang="tr-TR" sz="2000" b="1" i="0">
                <a:solidFill>
                  <a:srgbClr val="2C6696"/>
                </a:solidFill>
                <a:latin typeface="Calibri"/>
              </a:rPr>
              <a:t>•  </a:t>
            </a:r>
            <a:r>
              <a:rPr lang="tr-TR" sz="2000" b="1" i="0">
                <a:solidFill>
                  <a:srgbClr val="262626"/>
                </a:solidFill>
                <a:latin typeface="Calibri"/>
              </a:rPr>
              <a:t>Grup değerlendirme formu</a:t>
            </a:r>
            <a:r>
              <a:rPr lang="tr-TR" sz="2000" b="0" i="0">
                <a:solidFill>
                  <a:srgbClr val="262626"/>
                </a:solidFill>
                <a:latin typeface="Calibri"/>
              </a:rPr>
              <a:t>: Grup çalışması sırasında arkadaşlarınızın ortaya koyduğu performansı değerlendirmek için verilen grup değerlendirme formunu doldurunuz.</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28</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113 / 129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Performans görevi: Gazete Haberi Oluşturma</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 · 20 dk</a:t>
            </a:r>
          </a:p>
        </p:txBody>
      </p:sp>
      <p:sp>
        <p:nvSpPr>
          <p:cNvPr id="6" name="Rounded Rectangle 5"/>
          <p:cNvSpPr/>
          <p:nvPr/>
        </p:nvSpPr>
        <p:spPr>
          <a:xfrm>
            <a:off x="502920" y="1216152"/>
            <a:ext cx="11185855" cy="86868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150" b="1" i="0">
                <a:solidFill>
                  <a:srgbClr val="FFFFFF"/>
                </a:solidFill>
                <a:latin typeface="Calibri"/>
              </a:rPr>
              <a:t>Coğrafya öğrenmenin önemini bir olay ya da olgu ile ilişkilendirerek bir gazete haberi oluşturunuz.</a:t>
            </a:r>
          </a:p>
        </p:txBody>
      </p:sp>
      <p:sp>
        <p:nvSpPr>
          <p:cNvPr id="7" name="Rounded Rectangle 6"/>
          <p:cNvSpPr/>
          <p:nvPr/>
        </p:nvSpPr>
        <p:spPr>
          <a:xfrm>
            <a:off x="502920" y="2221992"/>
            <a:ext cx="11185855" cy="711403"/>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2221992"/>
            <a:ext cx="1600200" cy="711403"/>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Adım</a:t>
            </a:r>
          </a:p>
        </p:txBody>
      </p:sp>
      <p:sp>
        <p:nvSpPr>
          <p:cNvPr id="9" name="TextBox 8"/>
          <p:cNvSpPr txBox="1"/>
          <p:nvPr/>
        </p:nvSpPr>
        <p:spPr>
          <a:xfrm>
            <a:off x="2240280" y="2221992"/>
            <a:ext cx="8122615" cy="711403"/>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Örnek olayla ilgili topladığınız verileri coğrafi olay veya olgu ile coğrafya öğrenmenin önemi arasında ilişki kurarak düzenleyiniz.</a:t>
            </a:r>
          </a:p>
        </p:txBody>
      </p:sp>
      <p:sp>
        <p:nvSpPr>
          <p:cNvPr id="10" name="Rounded Rectangle 9"/>
          <p:cNvSpPr/>
          <p:nvPr/>
        </p:nvSpPr>
        <p:spPr>
          <a:xfrm>
            <a:off x="10545775" y="2303373"/>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3 dk</a:t>
            </a:r>
          </a:p>
        </p:txBody>
      </p:sp>
      <p:sp>
        <p:nvSpPr>
          <p:cNvPr id="11" name="Rounded Rectangle 10"/>
          <p:cNvSpPr/>
          <p:nvPr/>
        </p:nvSpPr>
        <p:spPr>
          <a:xfrm>
            <a:off x="502920" y="3061411"/>
            <a:ext cx="11185855" cy="711403"/>
          </a:xfrm>
          <a:prstGeom prst="roundRect">
            <a:avLst>
              <a:gd name="adj" fmla="val 8000"/>
            </a:avLst>
          </a:prstGeom>
          <a:solidFill>
            <a:srgbClr val="F0F0F0"/>
          </a:solidFill>
          <a:ln>
            <a:noFill/>
          </a:ln>
          <a:effectLst/>
        </p:spPr>
        <p:txBody>
          <a:bodyPr rtlCol="0" anchor="ctr"/>
          <a:lstStyle/>
          <a:p/>
        </p:txBody>
      </p:sp>
      <p:sp>
        <p:nvSpPr>
          <p:cNvPr id="12" name="Rounded Rectangle 11"/>
          <p:cNvSpPr/>
          <p:nvPr/>
        </p:nvSpPr>
        <p:spPr>
          <a:xfrm>
            <a:off x="502920" y="3061411"/>
            <a:ext cx="1600200" cy="711403"/>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Adım</a:t>
            </a:r>
          </a:p>
        </p:txBody>
      </p:sp>
      <p:sp>
        <p:nvSpPr>
          <p:cNvPr id="13" name="TextBox 12"/>
          <p:cNvSpPr txBox="1"/>
          <p:nvPr/>
        </p:nvSpPr>
        <p:spPr>
          <a:xfrm>
            <a:off x="2240280" y="3061411"/>
            <a:ext cx="8122615" cy="711403"/>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Örnek olay ile coğrafya öğrenmenin önemi arasındaki ilişkiyi yansıtan bir haber metni oluşturunuz.</a:t>
            </a:r>
          </a:p>
        </p:txBody>
      </p:sp>
      <p:sp>
        <p:nvSpPr>
          <p:cNvPr id="14" name="Rounded Rectangle 13"/>
          <p:cNvSpPr/>
          <p:nvPr/>
        </p:nvSpPr>
        <p:spPr>
          <a:xfrm>
            <a:off x="10545775" y="314279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9 dk</a:t>
            </a:r>
          </a:p>
        </p:txBody>
      </p:sp>
      <p:sp>
        <p:nvSpPr>
          <p:cNvPr id="15" name="Rounded Rectangle 14"/>
          <p:cNvSpPr/>
          <p:nvPr/>
        </p:nvSpPr>
        <p:spPr>
          <a:xfrm>
            <a:off x="502920" y="3900830"/>
            <a:ext cx="11185855" cy="711403"/>
          </a:xfrm>
          <a:prstGeom prst="roundRect">
            <a:avLst>
              <a:gd name="adj" fmla="val 8000"/>
            </a:avLst>
          </a:prstGeom>
          <a:solidFill>
            <a:srgbClr val="F0F0F0"/>
          </a:solidFill>
          <a:ln>
            <a:noFill/>
          </a:ln>
          <a:effectLst/>
        </p:spPr>
        <p:txBody>
          <a:bodyPr rtlCol="0" anchor="ctr"/>
          <a:lstStyle/>
          <a:p/>
        </p:txBody>
      </p:sp>
      <p:sp>
        <p:nvSpPr>
          <p:cNvPr id="16" name="Rounded Rectangle 15"/>
          <p:cNvSpPr/>
          <p:nvPr/>
        </p:nvSpPr>
        <p:spPr>
          <a:xfrm>
            <a:off x="502920" y="3900830"/>
            <a:ext cx="1600200" cy="711403"/>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Adım</a:t>
            </a:r>
          </a:p>
        </p:txBody>
      </p:sp>
      <p:sp>
        <p:nvSpPr>
          <p:cNvPr id="17" name="TextBox 16"/>
          <p:cNvSpPr txBox="1"/>
          <p:nvPr/>
        </p:nvSpPr>
        <p:spPr>
          <a:xfrm>
            <a:off x="2240280" y="3900830"/>
            <a:ext cx="8122615" cy="711403"/>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Oluşturduğunuz haber metnini uygun görsel ve materyallerle zenginleştiriniz.</a:t>
            </a:r>
          </a:p>
        </p:txBody>
      </p:sp>
      <p:sp>
        <p:nvSpPr>
          <p:cNvPr id="18" name="Rounded Rectangle 17"/>
          <p:cNvSpPr/>
          <p:nvPr/>
        </p:nvSpPr>
        <p:spPr>
          <a:xfrm>
            <a:off x="10545775" y="3982211"/>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4 dk</a:t>
            </a:r>
          </a:p>
        </p:txBody>
      </p:sp>
      <p:sp>
        <p:nvSpPr>
          <p:cNvPr id="19" name="Rounded Rectangle 18"/>
          <p:cNvSpPr/>
          <p:nvPr/>
        </p:nvSpPr>
        <p:spPr>
          <a:xfrm>
            <a:off x="502920" y="4740249"/>
            <a:ext cx="11185855" cy="711403"/>
          </a:xfrm>
          <a:prstGeom prst="roundRect">
            <a:avLst>
              <a:gd name="adj" fmla="val 8000"/>
            </a:avLst>
          </a:prstGeom>
          <a:solidFill>
            <a:srgbClr val="F0F0F0"/>
          </a:solidFill>
          <a:ln>
            <a:noFill/>
          </a:ln>
          <a:effectLst/>
        </p:spPr>
        <p:txBody>
          <a:bodyPr rtlCol="0" anchor="ctr"/>
          <a:lstStyle/>
          <a:p/>
        </p:txBody>
      </p:sp>
      <p:sp>
        <p:nvSpPr>
          <p:cNvPr id="20" name="Rounded Rectangle 19"/>
          <p:cNvSpPr/>
          <p:nvPr/>
        </p:nvSpPr>
        <p:spPr>
          <a:xfrm>
            <a:off x="502920" y="4740249"/>
            <a:ext cx="1600200" cy="711403"/>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 Adım</a:t>
            </a:r>
          </a:p>
        </p:txBody>
      </p:sp>
      <p:sp>
        <p:nvSpPr>
          <p:cNvPr id="21" name="TextBox 20"/>
          <p:cNvSpPr txBox="1"/>
          <p:nvPr/>
        </p:nvSpPr>
        <p:spPr>
          <a:xfrm>
            <a:off x="2240280" y="4740249"/>
            <a:ext cx="8122615" cy="711403"/>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Oluşturduğunuz haber metnini yazım ve noktalama kuralları açısından inceleyiniz.</a:t>
            </a:r>
          </a:p>
        </p:txBody>
      </p:sp>
      <p:sp>
        <p:nvSpPr>
          <p:cNvPr id="22" name="Rounded Rectangle 21"/>
          <p:cNvSpPr/>
          <p:nvPr/>
        </p:nvSpPr>
        <p:spPr>
          <a:xfrm>
            <a:off x="10545775" y="4821630"/>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2 dk</a:t>
            </a:r>
          </a:p>
        </p:txBody>
      </p:sp>
      <p:sp>
        <p:nvSpPr>
          <p:cNvPr id="23" name="Rounded Rectangle 22"/>
          <p:cNvSpPr/>
          <p:nvPr/>
        </p:nvSpPr>
        <p:spPr>
          <a:xfrm>
            <a:off x="502920" y="5579668"/>
            <a:ext cx="11185855" cy="711403"/>
          </a:xfrm>
          <a:prstGeom prst="roundRect">
            <a:avLst>
              <a:gd name="adj" fmla="val 8000"/>
            </a:avLst>
          </a:prstGeom>
          <a:solidFill>
            <a:srgbClr val="F0F0F0"/>
          </a:solidFill>
          <a:ln>
            <a:noFill/>
          </a:ln>
          <a:effectLst/>
        </p:spPr>
        <p:txBody>
          <a:bodyPr rtlCol="0" anchor="ctr"/>
          <a:lstStyle/>
          <a:p/>
        </p:txBody>
      </p:sp>
      <p:sp>
        <p:nvSpPr>
          <p:cNvPr id="24" name="Rounded Rectangle 23"/>
          <p:cNvSpPr/>
          <p:nvPr/>
        </p:nvSpPr>
        <p:spPr>
          <a:xfrm>
            <a:off x="502920" y="5579668"/>
            <a:ext cx="1600200" cy="711403"/>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5. Adım</a:t>
            </a:r>
          </a:p>
        </p:txBody>
      </p:sp>
      <p:sp>
        <p:nvSpPr>
          <p:cNvPr id="25" name="TextBox 24"/>
          <p:cNvSpPr txBox="1"/>
          <p:nvPr/>
        </p:nvSpPr>
        <p:spPr>
          <a:xfrm>
            <a:off x="2240280" y="5579668"/>
            <a:ext cx="8122615" cy="711403"/>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Oluşturduğunuz haber metnini sunum tekniklerine uygun olarak arkadaşlarınızla paylaşınız.</a:t>
            </a:r>
          </a:p>
        </p:txBody>
      </p:sp>
      <p:sp>
        <p:nvSpPr>
          <p:cNvPr id="26" name="Rounded Rectangle 25"/>
          <p:cNvSpPr/>
          <p:nvPr/>
        </p:nvSpPr>
        <p:spPr>
          <a:xfrm>
            <a:off x="10545775" y="5661049"/>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galeri</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28</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114 / 129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Haber sayfası nasıl olur?</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PERFORMANS</a:t>
            </a:r>
          </a:p>
        </p:txBody>
      </p:sp>
      <p:sp>
        <p:nvSpPr>
          <p:cNvPr id="6" name="Rectangle 5"/>
          <p:cNvSpPr/>
          <p:nvPr/>
        </p:nvSpPr>
        <p:spPr>
          <a:xfrm>
            <a:off x="594360" y="1216152"/>
            <a:ext cx="6035040" cy="5029200"/>
          </a:xfrm>
          <a:prstGeom prst="rect">
            <a:avLst/>
          </a:prstGeom>
          <a:solidFill>
            <a:srgbClr val="FFFFFF"/>
          </a:solidFill>
          <a:ln w="19050">
            <a:solidFill>
              <a:srgbClr val="4F4F4F"/>
            </a:solidFill>
          </a:ln>
          <a:effectLst/>
        </p:spPr>
        <p:txBody>
          <a:bodyPr rtlCol="0" anchor="ctr"/>
          <a:lstStyle/>
          <a:p/>
        </p:txBody>
      </p:sp>
      <p:sp>
        <p:nvSpPr>
          <p:cNvPr id="7" name="Rounded Rectangle 6"/>
          <p:cNvSpPr/>
          <p:nvPr/>
        </p:nvSpPr>
        <p:spPr>
          <a:xfrm>
            <a:off x="777240" y="1353312"/>
            <a:ext cx="5669280" cy="502920"/>
          </a:xfrm>
          <a:prstGeom prst="roundRect">
            <a:avLst>
              <a:gd name="adj" fmla="val 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600" b="1" i="0">
                <a:solidFill>
                  <a:srgbClr val="FFFFFF"/>
                </a:solidFill>
                <a:latin typeface="Calibri"/>
              </a:rPr>
              <a:t>GRUBUMUZUN HABERİ · tarih · sınıf</a:t>
            </a:r>
          </a:p>
        </p:txBody>
      </p:sp>
      <p:sp>
        <p:nvSpPr>
          <p:cNvPr id="8" name="Rounded Rectangle 7"/>
          <p:cNvSpPr/>
          <p:nvPr/>
        </p:nvSpPr>
        <p:spPr>
          <a:xfrm>
            <a:off x="777240" y="1947672"/>
            <a:ext cx="5669280" cy="731520"/>
          </a:xfrm>
          <a:prstGeom prst="roundRect">
            <a:avLst>
              <a:gd name="adj" fmla="val 8000"/>
            </a:avLst>
          </a:prstGeom>
          <a:solidFill>
            <a:srgbClr val="F9E1E1"/>
          </a:solidFill>
          <a:ln>
            <a:noFill/>
          </a:ln>
          <a:effectLst/>
        </p:spPr>
        <p:txBody>
          <a:bodyPr rtlCol="0" anchor="ctr" wrap="square" lIns="128016" rIns="128016" tIns="73152" bIns="73152">
            <a:noAutofit/>
          </a:bodyPr>
          <a:lstStyle/>
          <a:p>
            <a:pPr algn="ctr">
              <a:spcBef>
                <a:spcPts val="0"/>
              </a:spcBef>
              <a:spcAft>
                <a:spcPts val="0"/>
              </a:spcAft>
            </a:pPr>
            <a:r>
              <a:rPr lang="tr-TR" sz="2600" b="1" i="0">
                <a:solidFill>
                  <a:srgbClr val="D3373A"/>
                </a:solidFill>
                <a:latin typeface="Calibri"/>
              </a:rPr>
              <a:t>BAŞLIK</a:t>
            </a:r>
          </a:p>
        </p:txBody>
      </p:sp>
      <p:sp>
        <p:nvSpPr>
          <p:cNvPr id="9" name="Rounded Rectangle 8"/>
          <p:cNvSpPr/>
          <p:nvPr/>
        </p:nvSpPr>
        <p:spPr>
          <a:xfrm>
            <a:off x="777240" y="2770632"/>
            <a:ext cx="5669280" cy="566928"/>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700" b="0" i="0">
                <a:solidFill>
                  <a:srgbClr val="262626"/>
                </a:solidFill>
                <a:latin typeface="Calibri"/>
              </a:rPr>
              <a:t>SPOT: bir-iki cümlelik özet</a:t>
            </a:r>
          </a:p>
        </p:txBody>
      </p:sp>
      <p:sp>
        <p:nvSpPr>
          <p:cNvPr id="10" name="Rounded Rectangle 9"/>
          <p:cNvSpPr/>
          <p:nvPr/>
        </p:nvSpPr>
        <p:spPr>
          <a:xfrm>
            <a:off x="777240" y="3429000"/>
            <a:ext cx="2834640" cy="224028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600"/>
              </a:spcAft>
            </a:pPr>
            <a:r>
              <a:rPr lang="tr-TR" sz="1600" b="1" i="0">
                <a:solidFill>
                  <a:srgbClr val="262626"/>
                </a:solidFill>
                <a:latin typeface="Calibri"/>
              </a:rPr>
              <a:t>GÖVDE</a:t>
            </a:r>
          </a:p>
          <a:p>
            <a:pPr algn="l">
              <a:spcBef>
                <a:spcPts val="0"/>
              </a:spcBef>
              <a:spcAft>
                <a:spcPts val="600"/>
              </a:spcAft>
            </a:pPr>
            <a:r>
              <a:rPr lang="tr-TR" sz="1600" b="0" i="0">
                <a:solidFill>
                  <a:srgbClr val="262626"/>
                </a:solidFill>
                <a:latin typeface="Calibri"/>
              </a:rPr>
              <a:t>1. paragraf: ne oldu, nerede, ne zaman?</a:t>
            </a:r>
          </a:p>
          <a:p>
            <a:pPr algn="l">
              <a:spcBef>
                <a:spcPts val="0"/>
              </a:spcBef>
              <a:spcAft>
                <a:spcPts val="0"/>
              </a:spcAft>
            </a:pPr>
            <a:r>
              <a:rPr lang="tr-TR" sz="1600" b="0" i="0">
                <a:solidFill>
                  <a:srgbClr val="262626"/>
                </a:solidFill>
                <a:latin typeface="Calibri"/>
              </a:rPr>
              <a:t>2. paragraf: neden orada, neden önemli?</a:t>
            </a:r>
          </a:p>
        </p:txBody>
      </p:sp>
      <p:sp>
        <p:nvSpPr>
          <p:cNvPr id="11" name="Rounded Rectangle 10"/>
          <p:cNvSpPr/>
          <p:nvPr/>
        </p:nvSpPr>
        <p:spPr>
          <a:xfrm>
            <a:off x="3749040" y="3429000"/>
            <a:ext cx="2697480" cy="224028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600"/>
              </a:spcAft>
            </a:pPr>
            <a:r>
              <a:rPr lang="tr-TR" sz="1600" b="1" i="0">
                <a:solidFill>
                  <a:srgbClr val="262626"/>
                </a:solidFill>
                <a:latin typeface="Calibri"/>
              </a:rPr>
              <a:t>GÖRSEL</a:t>
            </a:r>
          </a:p>
          <a:p>
            <a:pPr algn="ctr">
              <a:spcBef>
                <a:spcPts val="0"/>
              </a:spcBef>
              <a:spcAft>
                <a:spcPts val="0"/>
              </a:spcAft>
            </a:pPr>
            <a:r>
              <a:rPr lang="tr-TR" sz="1600" b="0" i="0">
                <a:solidFill>
                  <a:srgbClr val="262626"/>
                </a:solidFill>
                <a:latin typeface="Calibri"/>
              </a:rPr>
              <a:t>harita · grafik · fotoğraf + alt yazı</a:t>
            </a:r>
          </a:p>
        </p:txBody>
      </p:sp>
      <p:sp>
        <p:nvSpPr>
          <p:cNvPr id="12" name="Rounded Rectangle 11"/>
          <p:cNvSpPr/>
          <p:nvPr/>
        </p:nvSpPr>
        <p:spPr>
          <a:xfrm>
            <a:off x="777240" y="5742432"/>
            <a:ext cx="5669280" cy="384048"/>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l">
              <a:spcBef>
                <a:spcPts val="0"/>
              </a:spcBef>
              <a:spcAft>
                <a:spcPts val="0"/>
              </a:spcAft>
            </a:pPr>
            <a:r>
              <a:rPr lang="tr-TR" sz="1400" b="0" i="1">
                <a:solidFill>
                  <a:srgbClr val="262626"/>
                </a:solidFill>
                <a:latin typeface="Calibri"/>
              </a:rPr>
              <a:t>Kaynak: …</a:t>
            </a:r>
          </a:p>
        </p:txBody>
      </p:sp>
      <p:sp>
        <p:nvSpPr>
          <p:cNvPr id="13" name="Rounded Rectangle 12"/>
          <p:cNvSpPr/>
          <p:nvPr/>
        </p:nvSpPr>
        <p:spPr>
          <a:xfrm>
            <a:off x="6858000" y="1216152"/>
            <a:ext cx="4830775" cy="502920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6858000" y="1216152"/>
            <a:ext cx="4830775" cy="530352"/>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6858000" y="1481328"/>
            <a:ext cx="4830775" cy="265176"/>
          </a:xfrm>
          <a:prstGeom prst="rect">
            <a:avLst/>
          </a:prstGeom>
          <a:solidFill>
            <a:srgbClr val="2C6696"/>
          </a:solidFill>
          <a:ln>
            <a:noFill/>
          </a:ln>
          <a:effectLst/>
        </p:spPr>
        <p:txBody>
          <a:bodyPr rtlCol="0" anchor="ctr"/>
          <a:lstStyle/>
          <a:p/>
        </p:txBody>
      </p:sp>
      <p:sp>
        <p:nvSpPr>
          <p:cNvPr id="16" name="TextBox 15"/>
          <p:cNvSpPr txBox="1"/>
          <p:nvPr/>
        </p:nvSpPr>
        <p:spPr>
          <a:xfrm>
            <a:off x="6949440" y="1216152"/>
            <a:ext cx="4647895"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Haberde coğrafyanın soruları</a:t>
            </a:r>
          </a:p>
        </p:txBody>
      </p:sp>
      <p:sp>
        <p:nvSpPr>
          <p:cNvPr id="17" name="TextBox 16"/>
          <p:cNvSpPr txBox="1"/>
          <p:nvPr/>
        </p:nvSpPr>
        <p:spPr>
          <a:xfrm>
            <a:off x="6967728" y="1819656"/>
            <a:ext cx="4611319" cy="435254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Ne?</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Nerede?</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Ne zaman?</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Neden orada?</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Neden önemli?</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…ve coğrafya öğrenmenin önemi: bu olaydan ne öğrendik?</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28</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115 / 129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Örnek haber: coğrafya öğrenmek neden önemli?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a:t>
            </a:r>
          </a:p>
        </p:txBody>
      </p:sp>
      <p:sp>
        <p:nvSpPr>
          <p:cNvPr id="6" name="Rectangle 5"/>
          <p:cNvSpPr/>
          <p:nvPr/>
        </p:nvSpPr>
        <p:spPr>
          <a:xfrm>
            <a:off x="548640" y="1216152"/>
            <a:ext cx="7040880" cy="5029200"/>
          </a:xfrm>
          <a:prstGeom prst="rect">
            <a:avLst/>
          </a:prstGeom>
          <a:solidFill>
            <a:srgbClr val="FFFFFF"/>
          </a:solidFill>
          <a:ln w="19050">
            <a:solidFill>
              <a:srgbClr val="4F4F4F"/>
            </a:solidFill>
          </a:ln>
          <a:effectLst/>
        </p:spPr>
        <p:txBody>
          <a:bodyPr rtlCol="0" anchor="ctr"/>
          <a:lstStyle/>
          <a:p/>
        </p:txBody>
      </p:sp>
      <p:sp>
        <p:nvSpPr>
          <p:cNvPr id="7" name="Rounded Rectangle 6"/>
          <p:cNvSpPr/>
          <p:nvPr/>
        </p:nvSpPr>
        <p:spPr>
          <a:xfrm>
            <a:off x="685800" y="1307592"/>
            <a:ext cx="6766560" cy="384048"/>
          </a:xfrm>
          <a:prstGeom prst="roundRect">
            <a:avLst>
              <a:gd name="adj" fmla="val 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400" b="1" i="0">
                <a:solidFill>
                  <a:srgbClr val="FFFFFF"/>
                </a:solidFill>
                <a:latin typeface="Calibri"/>
              </a:rPr>
              <a:t>8. GRUBUN HABERİ · 9/… · Eylül 2026</a:t>
            </a:r>
          </a:p>
        </p:txBody>
      </p:sp>
      <p:sp>
        <p:nvSpPr>
          <p:cNvPr id="8" name="Rounded Rectangle 7"/>
          <p:cNvSpPr/>
          <p:nvPr/>
        </p:nvSpPr>
        <p:spPr>
          <a:xfrm>
            <a:off x="685800" y="1764792"/>
            <a:ext cx="6766560" cy="640080"/>
          </a:xfrm>
          <a:prstGeom prst="roundRect">
            <a:avLst>
              <a:gd name="adj" fmla="val 8000"/>
            </a:avLst>
          </a:prstGeom>
          <a:solidFill>
            <a:srgbClr val="F9E1E1"/>
          </a:solidFill>
          <a:ln>
            <a:noFill/>
          </a:ln>
          <a:effectLst/>
        </p:spPr>
        <p:txBody>
          <a:bodyPr rtlCol="0" anchor="ctr" wrap="square" lIns="128016" rIns="128016" tIns="73152" bIns="73152">
            <a:noAutofit/>
          </a:bodyPr>
          <a:lstStyle/>
          <a:p>
            <a:pPr algn="ctr">
              <a:spcBef>
                <a:spcPts val="0"/>
              </a:spcBef>
              <a:spcAft>
                <a:spcPts val="0"/>
              </a:spcAft>
            </a:pPr>
            <a:r>
              <a:rPr lang="tr-TR" sz="2250" b="1" i="0">
                <a:solidFill>
                  <a:srgbClr val="D3373A"/>
                </a:solidFill>
                <a:latin typeface="Calibri"/>
              </a:rPr>
              <a:t>Vadi Tabanındaki Yerleşmeler Selde Ağır Bedel Ödedi</a:t>
            </a:r>
          </a:p>
        </p:txBody>
      </p:sp>
      <p:sp>
        <p:nvSpPr>
          <p:cNvPr id="9" name="Rounded Rectangle 8"/>
          <p:cNvSpPr/>
          <p:nvPr/>
        </p:nvSpPr>
        <p:spPr>
          <a:xfrm>
            <a:off x="685800" y="2478024"/>
            <a:ext cx="6766560" cy="658368"/>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l">
              <a:spcBef>
                <a:spcPts val="0"/>
              </a:spcBef>
              <a:spcAft>
                <a:spcPts val="0"/>
              </a:spcAft>
            </a:pPr>
            <a:r>
              <a:rPr lang="tr-TR" sz="1500" b="0" i="1">
                <a:solidFill>
                  <a:srgbClr val="262626"/>
                </a:solidFill>
                <a:latin typeface="Calibri"/>
              </a:rPr>
              <a:t>Kastamonu'nun Bozkurt ilçesinde 10-12 Ağustos 2021'de metrekareye 420,6 mm yağış düştü. Dere yatağının daraltılması selin yıkıcı etkisini artırdı.</a:t>
            </a:r>
          </a:p>
        </p:txBody>
      </p:sp>
      <p:sp>
        <p:nvSpPr>
          <p:cNvPr id="10" name="Rounded Rectangle 9"/>
          <p:cNvSpPr/>
          <p:nvPr/>
        </p:nvSpPr>
        <p:spPr>
          <a:xfrm>
            <a:off x="685800" y="3209544"/>
            <a:ext cx="4983480" cy="2514600"/>
          </a:xfrm>
          <a:prstGeom prst="roundRect">
            <a:avLst>
              <a:gd name="adj" fmla="val 8000"/>
            </a:avLst>
          </a:prstGeom>
          <a:solidFill>
            <a:srgbClr val="F0F0F0"/>
          </a:solidFill>
          <a:ln>
            <a:noFill/>
          </a:ln>
          <a:effectLst/>
        </p:spPr>
        <p:txBody>
          <a:bodyPr rtlCol="0" anchor="t" wrap="square" tIns="73152" bIns="73152">
            <a:noAutofit/>
          </a:bodyPr>
          <a:lstStyle/>
          <a:p>
            <a:pPr algn="l">
              <a:spcBef>
                <a:spcPts val="0"/>
              </a:spcBef>
              <a:spcAft>
                <a:spcPts val="441"/>
              </a:spcAft>
            </a:pPr>
            <a:r>
              <a:rPr lang="tr-TR" sz="1500" b="0" i="0">
                <a:solidFill>
                  <a:srgbClr val="262626"/>
                </a:solidFill>
                <a:latin typeface="Calibri"/>
              </a:rPr>
              <a:t>Ezine Çayı'nın taşmasıyla oluşan sel, can ve mal kaybına yol açtı. AFAD'ın bildirisine göre 82 vatandaşımız hayatını kaybetti.</a:t>
            </a:r>
          </a:p>
          <a:p>
            <a:pPr algn="l">
              <a:spcBef>
                <a:spcPts val="0"/>
              </a:spcBef>
              <a:spcAft>
                <a:spcPts val="441"/>
              </a:spcAft>
            </a:pPr>
            <a:r>
              <a:rPr lang="tr-TR" sz="1500" b="0" i="0">
                <a:solidFill>
                  <a:srgbClr val="262626"/>
                </a:solidFill>
                <a:latin typeface="Calibri"/>
              </a:rPr>
              <a:t>İlçe merkezi kıyıdan 2 km içeride, Ezine Çayı Vadisi'nde kurulu. Vadi tabanındaki yapılar, alçak köprüler ve kanalları tıkayan tomruklar suyun yayılmasını kolaylaştırdı.</a:t>
            </a:r>
          </a:p>
          <a:p>
            <a:pPr algn="l">
              <a:spcBef>
                <a:spcPts val="0"/>
              </a:spcBef>
              <a:spcAft>
                <a:spcPts val="0"/>
              </a:spcAft>
            </a:pPr>
            <a:r>
              <a:rPr lang="tr-TR" sz="1500" b="1" i="0">
                <a:solidFill>
                  <a:srgbClr val="262626"/>
                </a:solidFill>
                <a:latin typeface="Calibri"/>
              </a:rPr>
              <a:t>Neden önemli?</a:t>
            </a:r>
            <a:r>
              <a:rPr lang="tr-TR" sz="1500" b="0" i="0">
                <a:solidFill>
                  <a:srgbClr val="262626"/>
                </a:solidFill>
                <a:latin typeface="Calibri"/>
              </a:rPr>
              <a:t> Riskli alanları coğrafi bakışla önceden görüp yerleşmeyi planlarsak benzer afetlerin zararını azaltabiliriz.</a:t>
            </a:r>
          </a:p>
        </p:txBody>
      </p:sp>
      <p:sp>
        <p:nvSpPr>
          <p:cNvPr id="11" name="Rounded Rectangle 10"/>
          <p:cNvSpPr/>
          <p:nvPr/>
        </p:nvSpPr>
        <p:spPr>
          <a:xfrm>
            <a:off x="5779008" y="3209544"/>
            <a:ext cx="1673352" cy="251460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600"/>
              </a:spcAft>
            </a:pPr>
            <a:r>
              <a:rPr lang="tr-TR" sz="1400" b="1" i="0">
                <a:solidFill>
                  <a:srgbClr val="262626"/>
                </a:solidFill>
                <a:latin typeface="Calibri"/>
              </a:rPr>
              <a:t>GÖRSEL</a:t>
            </a:r>
          </a:p>
          <a:p>
            <a:pPr algn="ctr">
              <a:spcBef>
                <a:spcPts val="0"/>
              </a:spcBef>
              <a:spcAft>
                <a:spcPts val="0"/>
              </a:spcAft>
            </a:pPr>
            <a:r>
              <a:rPr lang="tr-TR" sz="1400" b="0" i="0">
                <a:solidFill>
                  <a:srgbClr val="262626"/>
                </a:solidFill>
                <a:latin typeface="Calibri"/>
              </a:rPr>
              <a:t>Sel Bölgesi Yağış Miktarları grafiği ve Bozkurt konum haritası</a:t>
            </a:r>
          </a:p>
        </p:txBody>
      </p:sp>
      <p:sp>
        <p:nvSpPr>
          <p:cNvPr id="12" name="Rounded Rectangle 11"/>
          <p:cNvSpPr/>
          <p:nvPr/>
        </p:nvSpPr>
        <p:spPr>
          <a:xfrm>
            <a:off x="685800" y="5788152"/>
            <a:ext cx="6766560" cy="36576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l">
              <a:spcBef>
                <a:spcPts val="0"/>
              </a:spcBef>
              <a:spcAft>
                <a:spcPts val="0"/>
              </a:spcAft>
            </a:pPr>
            <a:r>
              <a:rPr lang="tr-TR" sz="1200" b="0" i="1">
                <a:solidFill>
                  <a:srgbClr val="262626"/>
                </a:solidFill>
                <a:latin typeface="Calibri"/>
              </a:rPr>
              <a:t>Kaynak: 9. Sınıf Coğrafya Ders Kitabı s. 22-23 (AFAD basın bildirisi, 21.08.2021)</a:t>
            </a:r>
          </a:p>
        </p:txBody>
      </p:sp>
      <p:sp>
        <p:nvSpPr>
          <p:cNvPr id="13" name="Rounded Rectangle 12"/>
          <p:cNvSpPr/>
          <p:nvPr/>
        </p:nvSpPr>
        <p:spPr>
          <a:xfrm>
            <a:off x="7772400" y="1216152"/>
            <a:ext cx="3916375" cy="502920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7772400" y="1216152"/>
            <a:ext cx="3916375" cy="530352"/>
          </a:xfrm>
          <a:prstGeom prst="roundRect">
            <a:avLst>
              <a:gd name="adj" fmla="val 25000"/>
            </a:avLst>
          </a:prstGeom>
          <a:solidFill>
            <a:srgbClr val="2C6696"/>
          </a:solidFill>
          <a:ln>
            <a:noFill/>
          </a:ln>
          <a:effectLst/>
        </p:spPr>
        <p:txBody>
          <a:bodyPr rtlCol="0" anchor="ctr"/>
          <a:lstStyle/>
          <a:p/>
        </p:txBody>
      </p:sp>
      <p:sp>
        <p:nvSpPr>
          <p:cNvPr id="15" name="Rectangle 14"/>
          <p:cNvSpPr/>
          <p:nvPr/>
        </p:nvSpPr>
        <p:spPr>
          <a:xfrm>
            <a:off x="7772400" y="1481328"/>
            <a:ext cx="3916375" cy="265176"/>
          </a:xfrm>
          <a:prstGeom prst="rect">
            <a:avLst/>
          </a:prstGeom>
          <a:solidFill>
            <a:srgbClr val="2C6696"/>
          </a:solidFill>
          <a:ln>
            <a:noFill/>
          </a:ln>
          <a:effectLst/>
        </p:spPr>
        <p:txBody>
          <a:bodyPr rtlCol="0" anchor="ctr"/>
          <a:lstStyle/>
          <a:p/>
        </p:txBody>
      </p:sp>
      <p:sp>
        <p:nvSpPr>
          <p:cNvPr id="16" name="TextBox 15"/>
          <p:cNvSpPr txBox="1"/>
          <p:nvPr/>
        </p:nvSpPr>
        <p:spPr>
          <a:xfrm>
            <a:off x="7863840" y="1216152"/>
            <a:ext cx="3733495"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Haberdeki coğrafya soruları</a:t>
            </a:r>
          </a:p>
        </p:txBody>
      </p:sp>
      <p:sp>
        <p:nvSpPr>
          <p:cNvPr id="17" name="TextBox 16"/>
          <p:cNvSpPr txBox="1"/>
          <p:nvPr/>
        </p:nvSpPr>
        <p:spPr>
          <a:xfrm>
            <a:off x="7882128" y="1819656"/>
            <a:ext cx="3696919" cy="435254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1" i="0">
                <a:solidFill>
                  <a:srgbClr val="262626"/>
                </a:solidFill>
                <a:latin typeface="Calibri"/>
              </a:rPr>
              <a:t>Ne?</a:t>
            </a:r>
            <a:r>
              <a:rPr lang="tr-TR" sz="1900" b="0" i="0">
                <a:solidFill>
                  <a:srgbClr val="262626"/>
                </a:solidFill>
                <a:latin typeface="Calibri"/>
              </a:rPr>
              <a:t> Sel afeti</a:t>
            </a:r>
          </a:p>
          <a:p>
            <a:pPr algn="l" marL="236189" indent="-236189">
              <a:spcBef>
                <a:spcPts val="0"/>
              </a:spcBef>
              <a:spcAft>
                <a:spcPts val="600"/>
              </a:spcAft>
            </a:pPr>
            <a:r>
              <a:rPr lang="tr-TR" sz="1900" b="1" i="0">
                <a:solidFill>
                  <a:srgbClr val="2C6696"/>
                </a:solidFill>
                <a:latin typeface="Calibri"/>
              </a:rPr>
              <a:t>•  </a:t>
            </a:r>
            <a:r>
              <a:rPr lang="tr-TR" sz="1900" b="1" i="0">
                <a:solidFill>
                  <a:srgbClr val="262626"/>
                </a:solidFill>
                <a:latin typeface="Calibri"/>
              </a:rPr>
              <a:t>Nerede?</a:t>
            </a:r>
            <a:r>
              <a:rPr lang="tr-TR" sz="1900" b="0" i="0">
                <a:solidFill>
                  <a:srgbClr val="262626"/>
                </a:solidFill>
                <a:latin typeface="Calibri"/>
              </a:rPr>
              <a:t> Bozkurt, Ezine Çayı Vadisi</a:t>
            </a:r>
          </a:p>
          <a:p>
            <a:pPr algn="l" marL="236189" indent="-236189">
              <a:spcBef>
                <a:spcPts val="0"/>
              </a:spcBef>
              <a:spcAft>
                <a:spcPts val="600"/>
              </a:spcAft>
            </a:pPr>
            <a:r>
              <a:rPr lang="tr-TR" sz="1900" b="1" i="0">
                <a:solidFill>
                  <a:srgbClr val="2C6696"/>
                </a:solidFill>
                <a:latin typeface="Calibri"/>
              </a:rPr>
              <a:t>•  </a:t>
            </a:r>
            <a:r>
              <a:rPr lang="tr-TR" sz="1900" b="1" i="0">
                <a:solidFill>
                  <a:srgbClr val="262626"/>
                </a:solidFill>
                <a:latin typeface="Calibri"/>
              </a:rPr>
              <a:t>Ne zaman?</a:t>
            </a:r>
            <a:r>
              <a:rPr lang="tr-TR" sz="1900" b="0" i="0">
                <a:solidFill>
                  <a:srgbClr val="262626"/>
                </a:solidFill>
                <a:latin typeface="Calibri"/>
              </a:rPr>
              <a:t> 11 Ağustos 2021</a:t>
            </a:r>
          </a:p>
          <a:p>
            <a:pPr algn="l" marL="236189" indent="-236189">
              <a:spcBef>
                <a:spcPts val="0"/>
              </a:spcBef>
              <a:spcAft>
                <a:spcPts val="600"/>
              </a:spcAft>
            </a:pPr>
            <a:r>
              <a:rPr lang="tr-TR" sz="1900" b="1" i="0">
                <a:solidFill>
                  <a:srgbClr val="2C6696"/>
                </a:solidFill>
                <a:latin typeface="Calibri"/>
              </a:rPr>
              <a:t>•  </a:t>
            </a:r>
            <a:r>
              <a:rPr lang="tr-TR" sz="1900" b="1" i="0">
                <a:solidFill>
                  <a:srgbClr val="262626"/>
                </a:solidFill>
                <a:latin typeface="Calibri"/>
              </a:rPr>
              <a:t>Neden orada?</a:t>
            </a:r>
            <a:r>
              <a:rPr lang="tr-TR" sz="1900" b="0" i="0">
                <a:solidFill>
                  <a:srgbClr val="262626"/>
                </a:solidFill>
                <a:latin typeface="Calibri"/>
              </a:rPr>
              <a:t> Aşırı yağış; vadi tabanında yerleşme, daraltılmış yatak</a:t>
            </a:r>
          </a:p>
          <a:p>
            <a:pPr algn="l" marL="236189" indent="-236189">
              <a:spcBef>
                <a:spcPts val="0"/>
              </a:spcBef>
              <a:spcAft>
                <a:spcPts val="0"/>
              </a:spcAft>
            </a:pPr>
            <a:r>
              <a:rPr lang="tr-TR" sz="1900" b="1" i="0">
                <a:solidFill>
                  <a:srgbClr val="2C6696"/>
                </a:solidFill>
                <a:latin typeface="Calibri"/>
              </a:rPr>
              <a:t>•  </a:t>
            </a:r>
            <a:r>
              <a:rPr lang="tr-TR" sz="1900" b="1" i="0">
                <a:solidFill>
                  <a:srgbClr val="262626"/>
                </a:solidFill>
                <a:latin typeface="Calibri"/>
              </a:rPr>
              <a:t>Neden önemli?</a:t>
            </a:r>
            <a:r>
              <a:rPr lang="tr-TR" sz="1900" b="0" i="0">
                <a:solidFill>
                  <a:srgbClr val="262626"/>
                </a:solidFill>
                <a:latin typeface="Calibri"/>
              </a:rPr>
              <a:t> Can kaybı; planlamayla azaltılabilir zarar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22-23</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116 / 129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Galeri yürüyüşü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GALERİ · 10 dk</a:t>
            </a:r>
          </a:p>
        </p:txBody>
      </p:sp>
      <p:sp>
        <p:nvSpPr>
          <p:cNvPr id="6" name="Rounded Rectangle 5"/>
          <p:cNvSpPr/>
          <p:nvPr/>
        </p:nvSpPr>
        <p:spPr>
          <a:xfrm>
            <a:off x="502920" y="1261872"/>
            <a:ext cx="2645587" cy="36576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645587" cy="530352"/>
          </a:xfrm>
          <a:prstGeom prst="roundRect">
            <a:avLst>
              <a:gd name="adj" fmla="val 25000"/>
            </a:avLst>
          </a:prstGeom>
          <a:solidFill>
            <a:srgbClr val="4F4F4F"/>
          </a:solidFill>
          <a:ln>
            <a:noFill/>
          </a:ln>
          <a:effectLst/>
        </p:spPr>
        <p:txBody>
          <a:bodyPr rtlCol="0" anchor="ctr"/>
          <a:lstStyle/>
          <a:p/>
        </p:txBody>
      </p:sp>
      <p:sp>
        <p:nvSpPr>
          <p:cNvPr id="8" name="Rectangle 7"/>
          <p:cNvSpPr/>
          <p:nvPr/>
        </p:nvSpPr>
        <p:spPr>
          <a:xfrm>
            <a:off x="502920" y="1527048"/>
            <a:ext cx="2645587" cy="265176"/>
          </a:xfrm>
          <a:prstGeom prst="rect">
            <a:avLst/>
          </a:prstGeom>
          <a:solidFill>
            <a:srgbClr val="4F4F4F"/>
          </a:solidFill>
          <a:ln>
            <a:noFill/>
          </a:ln>
          <a:effectLst/>
        </p:spPr>
        <p:txBody>
          <a:bodyPr rtlCol="0" anchor="ctr"/>
          <a:lstStyle/>
          <a:p/>
        </p:txBody>
      </p:sp>
      <p:sp>
        <p:nvSpPr>
          <p:cNvPr id="9" name="TextBox 8"/>
          <p:cNvSpPr txBox="1"/>
          <p:nvPr/>
        </p:nvSpPr>
        <p:spPr>
          <a:xfrm>
            <a:off x="59436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1 · As</a:t>
            </a:r>
          </a:p>
        </p:txBody>
      </p:sp>
      <p:sp>
        <p:nvSpPr>
          <p:cNvPr id="10" name="TextBox 9"/>
          <p:cNvSpPr txBox="1"/>
          <p:nvPr/>
        </p:nvSpPr>
        <p:spPr>
          <a:xfrm>
            <a:off x="612648" y="1865376"/>
            <a:ext cx="2426131" cy="29809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Haberler sınıf panosuna asılır.</a:t>
            </a:r>
          </a:p>
        </p:txBody>
      </p:sp>
      <p:sp>
        <p:nvSpPr>
          <p:cNvPr id="11" name="Rounded Rectangle 10"/>
          <p:cNvSpPr/>
          <p:nvPr/>
        </p:nvSpPr>
        <p:spPr>
          <a:xfrm>
            <a:off x="3349675" y="1261872"/>
            <a:ext cx="2645587" cy="36576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3349675" y="1261872"/>
            <a:ext cx="2645587"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3349675" y="1527048"/>
            <a:ext cx="2645587" cy="265176"/>
          </a:xfrm>
          <a:prstGeom prst="rect">
            <a:avLst/>
          </a:prstGeom>
          <a:solidFill>
            <a:srgbClr val="2C6696"/>
          </a:solidFill>
          <a:ln>
            <a:noFill/>
          </a:ln>
          <a:effectLst/>
        </p:spPr>
        <p:txBody>
          <a:bodyPr rtlCol="0" anchor="ctr"/>
          <a:lstStyle/>
          <a:p/>
        </p:txBody>
      </p:sp>
      <p:sp>
        <p:nvSpPr>
          <p:cNvPr id="14" name="TextBox 13"/>
          <p:cNvSpPr txBox="1"/>
          <p:nvPr/>
        </p:nvSpPr>
        <p:spPr>
          <a:xfrm>
            <a:off x="344111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2 · Dolaş</a:t>
            </a:r>
          </a:p>
        </p:txBody>
      </p:sp>
      <p:sp>
        <p:nvSpPr>
          <p:cNvPr id="15" name="TextBox 14"/>
          <p:cNvSpPr txBox="1"/>
          <p:nvPr/>
        </p:nvSpPr>
        <p:spPr>
          <a:xfrm>
            <a:off x="3459403" y="1865376"/>
            <a:ext cx="2426131" cy="2980944"/>
          </a:xfrm>
          <a:prstGeom prst="rect">
            <a:avLst/>
          </a:prstGeom>
          <a:noFill/>
        </p:spPr>
        <p:txBody>
          <a:bodyPr wrap="square" anchor="t" lIns="73152" rIns="73152" tIns="36576" bIns="36576">
            <a:noAutofit/>
          </a:bodyPr>
          <a:lstStyle/>
          <a:p>
            <a:pPr algn="l">
              <a:spcBef>
                <a:spcPts val="0"/>
              </a:spcBef>
              <a:spcAft>
                <a:spcPts val="600"/>
              </a:spcAft>
            </a:pPr>
            <a:r>
              <a:rPr lang="tr-TR" sz="2100" b="0" i="0">
                <a:solidFill>
                  <a:srgbClr val="262626"/>
                </a:solidFill>
                <a:latin typeface="Calibri"/>
              </a:rPr>
              <a:t>İki dalga: önce 1-4, sonra 5-8. gruplar</a:t>
            </a:r>
          </a:p>
          <a:p>
            <a:pPr algn="l">
              <a:spcBef>
                <a:spcPts val="0"/>
              </a:spcBef>
              <a:spcAft>
                <a:spcPts val="0"/>
              </a:spcAft>
            </a:pPr>
            <a:r>
              <a:rPr lang="tr-TR" sz="2100" b="0" i="0">
                <a:solidFill>
                  <a:srgbClr val="262626"/>
                </a:solidFill>
                <a:latin typeface="Calibri"/>
              </a:rPr>
              <a:t>Tek yönlü yürüyüş</a:t>
            </a:r>
          </a:p>
        </p:txBody>
      </p:sp>
      <p:sp>
        <p:nvSpPr>
          <p:cNvPr id="16" name="Rounded Rectangle 15"/>
          <p:cNvSpPr/>
          <p:nvPr/>
        </p:nvSpPr>
        <p:spPr>
          <a:xfrm>
            <a:off x="6196430" y="1261872"/>
            <a:ext cx="2645587" cy="365760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6196430" y="1261872"/>
            <a:ext cx="2645587" cy="530352"/>
          </a:xfrm>
          <a:prstGeom prst="roundRect">
            <a:avLst>
              <a:gd name="adj" fmla="val 25000"/>
            </a:avLst>
          </a:prstGeom>
          <a:solidFill>
            <a:srgbClr val="CEAC58"/>
          </a:solidFill>
          <a:ln>
            <a:noFill/>
          </a:ln>
          <a:effectLst/>
        </p:spPr>
        <p:txBody>
          <a:bodyPr rtlCol="0" anchor="ctr"/>
          <a:lstStyle/>
          <a:p/>
        </p:txBody>
      </p:sp>
      <p:sp>
        <p:nvSpPr>
          <p:cNvPr id="18" name="Rectangle 17"/>
          <p:cNvSpPr/>
          <p:nvPr/>
        </p:nvSpPr>
        <p:spPr>
          <a:xfrm>
            <a:off x="6196430" y="1527048"/>
            <a:ext cx="2645587" cy="265176"/>
          </a:xfrm>
          <a:prstGeom prst="rect">
            <a:avLst/>
          </a:prstGeom>
          <a:solidFill>
            <a:srgbClr val="CEAC58"/>
          </a:solidFill>
          <a:ln>
            <a:noFill/>
          </a:ln>
          <a:effectLst/>
        </p:spPr>
        <p:txBody>
          <a:bodyPr rtlCol="0" anchor="ctr"/>
          <a:lstStyle/>
          <a:p/>
        </p:txBody>
      </p:sp>
      <p:sp>
        <p:nvSpPr>
          <p:cNvPr id="19" name="TextBox 18"/>
          <p:cNvSpPr txBox="1"/>
          <p:nvPr/>
        </p:nvSpPr>
        <p:spPr>
          <a:xfrm>
            <a:off x="6287870"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3 · Not bırak</a:t>
            </a:r>
          </a:p>
        </p:txBody>
      </p:sp>
      <p:sp>
        <p:nvSpPr>
          <p:cNvPr id="20" name="TextBox 19"/>
          <p:cNvSpPr txBox="1"/>
          <p:nvPr/>
        </p:nvSpPr>
        <p:spPr>
          <a:xfrm>
            <a:off x="6306158" y="1865376"/>
            <a:ext cx="2426131" cy="29809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Her öğrenci bir yapışkan nota bir soru ya da bir övgü yazar.</a:t>
            </a:r>
          </a:p>
        </p:txBody>
      </p:sp>
      <p:sp>
        <p:nvSpPr>
          <p:cNvPr id="21" name="Rounded Rectangle 20"/>
          <p:cNvSpPr/>
          <p:nvPr/>
        </p:nvSpPr>
        <p:spPr>
          <a:xfrm>
            <a:off x="9043185" y="1261872"/>
            <a:ext cx="2645587" cy="365760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9043185" y="1261872"/>
            <a:ext cx="2645587" cy="530352"/>
          </a:xfrm>
          <a:prstGeom prst="roundRect">
            <a:avLst>
              <a:gd name="adj" fmla="val 25000"/>
            </a:avLst>
          </a:prstGeom>
          <a:solidFill>
            <a:srgbClr val="D3373A"/>
          </a:solidFill>
          <a:ln>
            <a:noFill/>
          </a:ln>
          <a:effectLst/>
        </p:spPr>
        <p:txBody>
          <a:bodyPr rtlCol="0" anchor="ctr"/>
          <a:lstStyle/>
          <a:p/>
        </p:txBody>
      </p:sp>
      <p:sp>
        <p:nvSpPr>
          <p:cNvPr id="23" name="Rectangle 22"/>
          <p:cNvSpPr/>
          <p:nvPr/>
        </p:nvSpPr>
        <p:spPr>
          <a:xfrm>
            <a:off x="9043185" y="1527048"/>
            <a:ext cx="2645587" cy="265176"/>
          </a:xfrm>
          <a:prstGeom prst="rect">
            <a:avLst/>
          </a:prstGeom>
          <a:solidFill>
            <a:srgbClr val="D3373A"/>
          </a:solidFill>
          <a:ln>
            <a:noFill/>
          </a:ln>
          <a:effectLst/>
        </p:spPr>
        <p:txBody>
          <a:bodyPr rtlCol="0" anchor="ctr"/>
          <a:lstStyle/>
          <a:p/>
        </p:txBody>
      </p:sp>
      <p:sp>
        <p:nvSpPr>
          <p:cNvPr id="24" name="TextBox 23"/>
          <p:cNvSpPr txBox="1"/>
          <p:nvPr/>
        </p:nvSpPr>
        <p:spPr>
          <a:xfrm>
            <a:off x="9134625" y="12618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4 · Yargımız</a:t>
            </a:r>
          </a:p>
        </p:txBody>
      </p:sp>
      <p:sp>
        <p:nvSpPr>
          <p:cNvPr id="25" name="TextBox 24"/>
          <p:cNvSpPr txBox="1"/>
          <p:nvPr/>
        </p:nvSpPr>
        <p:spPr>
          <a:xfrm>
            <a:off x="9152913" y="1865376"/>
            <a:ext cx="2426131" cy="298094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Sözcü 1 dakikada anlatır: “Bu haber, coğrafya öğrenmenin neden önemli olduğunu şöyle gösteriyor: …”</a:t>
            </a:r>
          </a:p>
        </p:txBody>
      </p:sp>
      <p:sp>
        <p:nvSpPr>
          <p:cNvPr id="26" name="Rounded Rectangle 25"/>
          <p:cNvSpPr/>
          <p:nvPr/>
        </p:nvSpPr>
        <p:spPr>
          <a:xfrm>
            <a:off x="502920" y="5102352"/>
            <a:ext cx="11185855" cy="11430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Saygı kuralı: başkasının ürününe dokunmadan bakarız; eleştiriyi soruyla yaparız.</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117 / 129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Frayer diyagramına dönüş ve yansıtma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ÜNİTE SONU</a:t>
            </a:r>
          </a:p>
        </p:txBody>
      </p:sp>
      <p:sp>
        <p:nvSpPr>
          <p:cNvPr id="6" name="Rounded Rectangle 5"/>
          <p:cNvSpPr/>
          <p:nvPr/>
        </p:nvSpPr>
        <p:spPr>
          <a:xfrm>
            <a:off x="502920" y="1261872"/>
            <a:ext cx="5120640"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120640" cy="530352"/>
          </a:xfrm>
          <a:prstGeom prst="roundRect">
            <a:avLst>
              <a:gd name="adj" fmla="val 25000"/>
            </a:avLst>
          </a:prstGeom>
          <a:solidFill>
            <a:srgbClr val="FCC021"/>
          </a:solidFill>
          <a:ln>
            <a:noFill/>
          </a:ln>
          <a:effectLst/>
        </p:spPr>
        <p:txBody>
          <a:bodyPr rtlCol="0" anchor="ctr"/>
          <a:lstStyle/>
          <a:p/>
        </p:txBody>
      </p:sp>
      <p:sp>
        <p:nvSpPr>
          <p:cNvPr id="8" name="Rectangle 7"/>
          <p:cNvSpPr/>
          <p:nvPr/>
        </p:nvSpPr>
        <p:spPr>
          <a:xfrm>
            <a:off x="502920" y="1527048"/>
            <a:ext cx="5120640" cy="265176"/>
          </a:xfrm>
          <a:prstGeom prst="rect">
            <a:avLst/>
          </a:prstGeom>
          <a:solidFill>
            <a:srgbClr val="FCC021"/>
          </a:solidFill>
          <a:ln>
            <a:noFill/>
          </a:ln>
          <a:effectLst/>
        </p:spPr>
        <p:txBody>
          <a:bodyPr rtlCol="0" anchor="ctr"/>
          <a:lstStyle/>
          <a:p/>
        </p:txBody>
      </p:sp>
      <p:sp>
        <p:nvSpPr>
          <p:cNvPr id="9" name="TextBox 8"/>
          <p:cNvSpPr txBox="1"/>
          <p:nvPr/>
        </p:nvSpPr>
        <p:spPr>
          <a:xfrm>
            <a:off x="594360" y="1261872"/>
            <a:ext cx="4937760"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Frayer diyagramın</a:t>
            </a:r>
          </a:p>
        </p:txBody>
      </p:sp>
      <p:sp>
        <p:nvSpPr>
          <p:cNvPr id="10" name="TextBox 9"/>
          <p:cNvSpPr txBox="1"/>
          <p:nvPr/>
        </p:nvSpPr>
        <p:spPr>
          <a:xfrm>
            <a:off x="612648" y="1865376"/>
            <a:ext cx="4901184" cy="430682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1. haftadaki diyagramını al.</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Farklı renkli kalemle yanlışını düzelt, eksiğini tamamla.</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“Günümüzde coğrafya” cümlesinden (s. 25) en az bir ekleme yap.</a:t>
            </a:r>
          </a:p>
        </p:txBody>
      </p:sp>
      <p:sp>
        <p:nvSpPr>
          <p:cNvPr id="11" name="Rounded Rectangle 10"/>
          <p:cNvSpPr/>
          <p:nvPr/>
        </p:nvSpPr>
        <p:spPr>
          <a:xfrm>
            <a:off x="5852160" y="1261872"/>
            <a:ext cx="5836615"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5852160" y="1261872"/>
            <a:ext cx="5836615"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5852160" y="1527048"/>
            <a:ext cx="5836615" cy="265176"/>
          </a:xfrm>
          <a:prstGeom prst="rect">
            <a:avLst/>
          </a:prstGeom>
          <a:solidFill>
            <a:srgbClr val="2C6696"/>
          </a:solidFill>
          <a:ln>
            <a:noFill/>
          </a:ln>
          <a:effectLst/>
        </p:spPr>
        <p:txBody>
          <a:bodyPr rtlCol="0" anchor="ctr"/>
          <a:lstStyle/>
          <a:p/>
        </p:txBody>
      </p:sp>
      <p:sp>
        <p:nvSpPr>
          <p:cNvPr id="14" name="TextBox 13"/>
          <p:cNvSpPr txBox="1"/>
          <p:nvPr/>
        </p:nvSpPr>
        <p:spPr>
          <a:xfrm>
            <a:off x="5943600" y="1261872"/>
            <a:ext cx="5653735"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Yansıtma</a:t>
            </a:r>
          </a:p>
        </p:txBody>
      </p:sp>
      <p:sp>
        <p:nvSpPr>
          <p:cNvPr id="15" name="TextBox 14"/>
          <p:cNvSpPr txBox="1"/>
          <p:nvPr/>
        </p:nvSpPr>
        <p:spPr>
          <a:xfrm>
            <a:off x="5961888" y="1865376"/>
            <a:ext cx="5617159" cy="430682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Bu ünitede “coğrafya” tanımım nasıl değişti?</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En çok hangi etkinlikte öğrendim? Neden?</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Grup çalışmasında neyi iyi yaptım, neyi geliştirmeliyim?</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20</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118 / 129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Frayer: kartları yerleştir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ÜNİTE SONU</a:t>
            </a:r>
          </a:p>
        </p:txBody>
      </p:sp>
      <p:sp>
        <p:nvSpPr>
          <p:cNvPr id="6" name="TextBox 5"/>
          <p:cNvSpPr txBox="1"/>
          <p:nvPr/>
        </p:nvSpPr>
        <p:spPr>
          <a:xfrm>
            <a:off x="502920" y="1152144"/>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767676"/>
                </a:solidFill>
                <a:latin typeface="Calibri"/>
              </a:rPr>
              <a:t>Her kartın harfini uygun alana yazınız: Tanımı · Bölümleri · Kapsamına Giren Konular · Etkileşim İçinde Olduğu Bilimler</a:t>
            </a:r>
          </a:p>
        </p:txBody>
      </p:sp>
      <p:sp>
        <p:nvSpPr>
          <p:cNvPr id="7" name="Rounded Rectangle 6"/>
          <p:cNvSpPr/>
          <p:nvPr/>
        </p:nvSpPr>
        <p:spPr>
          <a:xfrm>
            <a:off x="502920" y="1600200"/>
            <a:ext cx="5501487" cy="86502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594360" y="1804111"/>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A</a:t>
            </a:r>
          </a:p>
        </p:txBody>
      </p:sp>
      <p:sp>
        <p:nvSpPr>
          <p:cNvPr id="9" name="TextBox 8"/>
          <p:cNvSpPr txBox="1"/>
          <p:nvPr/>
        </p:nvSpPr>
        <p:spPr>
          <a:xfrm>
            <a:off x="1143000" y="1600200"/>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Doğal ortam özellikleri: taş küre, hava küre, su küre, buz küre ve yaşam küre ile bunların birbiriyle etkileşimi</a:t>
            </a:r>
          </a:p>
        </p:txBody>
      </p:sp>
      <p:sp>
        <p:nvSpPr>
          <p:cNvPr id="10" name="Rounded Rectangle 9"/>
          <p:cNvSpPr/>
          <p:nvPr/>
        </p:nvSpPr>
        <p:spPr>
          <a:xfrm>
            <a:off x="502920" y="2556662"/>
            <a:ext cx="5501487" cy="86502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594360" y="2760573"/>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B</a:t>
            </a:r>
          </a:p>
        </p:txBody>
      </p:sp>
      <p:sp>
        <p:nvSpPr>
          <p:cNvPr id="12" name="TextBox 11"/>
          <p:cNvSpPr txBox="1"/>
          <p:nvPr/>
        </p:nvSpPr>
        <p:spPr>
          <a:xfrm>
            <a:off x="1143000" y="2556662"/>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Doğal ve beşerî sistemlerdeki unsurları, olayları ve etkileşimi inceleyen; mekânsal dağılışı ve neden-sonuç ilişkilerini sorgulayan bilim</a:t>
            </a:r>
          </a:p>
        </p:txBody>
      </p:sp>
      <p:sp>
        <p:nvSpPr>
          <p:cNvPr id="13" name="Rounded Rectangle 12"/>
          <p:cNvSpPr/>
          <p:nvPr/>
        </p:nvSpPr>
        <p:spPr>
          <a:xfrm>
            <a:off x="502920" y="3513124"/>
            <a:ext cx="5501487" cy="86502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594360" y="3717035"/>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C</a:t>
            </a:r>
          </a:p>
        </p:txBody>
      </p:sp>
      <p:sp>
        <p:nvSpPr>
          <p:cNvPr id="15" name="TextBox 14"/>
          <p:cNvSpPr txBox="1"/>
          <p:nvPr/>
        </p:nvSpPr>
        <p:spPr>
          <a:xfrm>
            <a:off x="1143000" y="3513124"/>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Demografi, istatistik, arkeoloji, tarih, uluslararası ilişkiler, siyaset, antropoloji, sosyoloji, filoloji, ilahiyat, ekonomi (iktisat)</a:t>
            </a:r>
          </a:p>
        </p:txBody>
      </p:sp>
      <p:sp>
        <p:nvSpPr>
          <p:cNvPr id="16" name="Rounded Rectangle 15"/>
          <p:cNvSpPr/>
          <p:nvPr/>
        </p:nvSpPr>
        <p:spPr>
          <a:xfrm>
            <a:off x="502920" y="4469586"/>
            <a:ext cx="5501487" cy="865022"/>
          </a:xfrm>
          <a:prstGeom prst="roundRect">
            <a:avLst>
              <a:gd name="adj" fmla="val 10000"/>
            </a:avLst>
          </a:prstGeom>
          <a:solidFill>
            <a:srgbClr val="F0F0F0"/>
          </a:solidFill>
          <a:ln>
            <a:noFill/>
          </a:ln>
          <a:effectLst/>
        </p:spPr>
        <p:txBody>
          <a:bodyPr rtlCol="0" anchor="ctr"/>
          <a:lstStyle/>
          <a:p/>
        </p:txBody>
      </p:sp>
      <p:sp>
        <p:nvSpPr>
          <p:cNvPr id="17" name="Oval 16"/>
          <p:cNvSpPr/>
          <p:nvPr/>
        </p:nvSpPr>
        <p:spPr>
          <a:xfrm>
            <a:off x="594360" y="4673497"/>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D</a:t>
            </a:r>
          </a:p>
        </p:txBody>
      </p:sp>
      <p:sp>
        <p:nvSpPr>
          <p:cNvPr id="18" name="TextBox 17"/>
          <p:cNvSpPr txBox="1"/>
          <p:nvPr/>
        </p:nvSpPr>
        <p:spPr>
          <a:xfrm>
            <a:off x="1143000" y="4469586"/>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Fiziki coğrafya: jeomorfoloji, klimatoloji, hidrografya, biyocoğrafya, toprak coğrafyası</a:t>
            </a:r>
          </a:p>
        </p:txBody>
      </p:sp>
      <p:sp>
        <p:nvSpPr>
          <p:cNvPr id="19" name="Rounded Rectangle 18"/>
          <p:cNvSpPr/>
          <p:nvPr/>
        </p:nvSpPr>
        <p:spPr>
          <a:xfrm>
            <a:off x="502920" y="5426048"/>
            <a:ext cx="5501487" cy="865022"/>
          </a:xfrm>
          <a:prstGeom prst="roundRect">
            <a:avLst>
              <a:gd name="adj" fmla="val 10000"/>
            </a:avLst>
          </a:prstGeom>
          <a:solidFill>
            <a:srgbClr val="F0F0F0"/>
          </a:solidFill>
          <a:ln>
            <a:noFill/>
          </a:ln>
          <a:effectLst/>
        </p:spPr>
        <p:txBody>
          <a:bodyPr rtlCol="0" anchor="ctr"/>
          <a:lstStyle/>
          <a:p/>
        </p:txBody>
      </p:sp>
      <p:sp>
        <p:nvSpPr>
          <p:cNvPr id="20" name="Oval 19"/>
          <p:cNvSpPr/>
          <p:nvPr/>
        </p:nvSpPr>
        <p:spPr>
          <a:xfrm>
            <a:off x="594360" y="5629959"/>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E</a:t>
            </a:r>
          </a:p>
        </p:txBody>
      </p:sp>
      <p:sp>
        <p:nvSpPr>
          <p:cNvPr id="21" name="TextBox 20"/>
          <p:cNvSpPr txBox="1"/>
          <p:nvPr/>
        </p:nvSpPr>
        <p:spPr>
          <a:xfrm>
            <a:off x="1143000" y="5426048"/>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Beşerî olay ve süreçler: nüfus, yerleşme, siyasi yapı, kültür ve tarım, sanayi, ticaret, turizm gibi ekonomik faaliyetler</a:t>
            </a:r>
          </a:p>
        </p:txBody>
      </p:sp>
      <p:sp>
        <p:nvSpPr>
          <p:cNvPr id="22" name="Rounded Rectangle 21"/>
          <p:cNvSpPr/>
          <p:nvPr/>
        </p:nvSpPr>
        <p:spPr>
          <a:xfrm>
            <a:off x="6187287" y="1600200"/>
            <a:ext cx="5501487" cy="865022"/>
          </a:xfrm>
          <a:prstGeom prst="roundRect">
            <a:avLst>
              <a:gd name="adj" fmla="val 10000"/>
            </a:avLst>
          </a:prstGeom>
          <a:solidFill>
            <a:srgbClr val="F0F0F0"/>
          </a:solidFill>
          <a:ln>
            <a:noFill/>
          </a:ln>
          <a:effectLst/>
        </p:spPr>
        <p:txBody>
          <a:bodyPr rtlCol="0" anchor="ctr"/>
          <a:lstStyle/>
          <a:p/>
        </p:txBody>
      </p:sp>
      <p:sp>
        <p:nvSpPr>
          <p:cNvPr id="23" name="Oval 22"/>
          <p:cNvSpPr/>
          <p:nvPr/>
        </p:nvSpPr>
        <p:spPr>
          <a:xfrm>
            <a:off x="6278727" y="1804111"/>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F</a:t>
            </a:r>
          </a:p>
        </p:txBody>
      </p:sp>
      <p:sp>
        <p:nvSpPr>
          <p:cNvPr id="24" name="TextBox 23"/>
          <p:cNvSpPr txBox="1"/>
          <p:nvPr/>
        </p:nvSpPr>
        <p:spPr>
          <a:xfrm>
            <a:off x="6827367" y="1600200"/>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Eski Yunanca “geo” (yer) ve “graphein” (tasvir etmek) kelimelerinden gelen, yeryüzünü tasvir eden ve açıklayan bilim</a:t>
            </a:r>
          </a:p>
        </p:txBody>
      </p:sp>
      <p:sp>
        <p:nvSpPr>
          <p:cNvPr id="25" name="Rounded Rectangle 24"/>
          <p:cNvSpPr/>
          <p:nvPr/>
        </p:nvSpPr>
        <p:spPr>
          <a:xfrm>
            <a:off x="6187287" y="2556662"/>
            <a:ext cx="5501487" cy="865022"/>
          </a:xfrm>
          <a:prstGeom prst="roundRect">
            <a:avLst>
              <a:gd name="adj" fmla="val 10000"/>
            </a:avLst>
          </a:prstGeom>
          <a:solidFill>
            <a:srgbClr val="F0F0F0"/>
          </a:solidFill>
          <a:ln>
            <a:noFill/>
          </a:ln>
          <a:effectLst/>
        </p:spPr>
        <p:txBody>
          <a:bodyPr rtlCol="0" anchor="ctr"/>
          <a:lstStyle/>
          <a:p/>
        </p:txBody>
      </p:sp>
      <p:sp>
        <p:nvSpPr>
          <p:cNvPr id="26" name="Oval 25"/>
          <p:cNvSpPr/>
          <p:nvPr/>
        </p:nvSpPr>
        <p:spPr>
          <a:xfrm>
            <a:off x="6278727" y="2760573"/>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G</a:t>
            </a:r>
          </a:p>
        </p:txBody>
      </p:sp>
      <p:sp>
        <p:nvSpPr>
          <p:cNvPr id="27" name="TextBox 26"/>
          <p:cNvSpPr txBox="1"/>
          <p:nvPr/>
        </p:nvSpPr>
        <p:spPr>
          <a:xfrm>
            <a:off x="6827367" y="2556662"/>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Jeoloji, litoloji, petrografi, jeofizik, kimya, meteoroloji, hidroloji, hidrojeoloji, oseonografya, limnoloji, potamoloji, biyoloji, botanik, zooloji, pedoloji, mineraloji</a:t>
            </a:r>
          </a:p>
        </p:txBody>
      </p:sp>
      <p:sp>
        <p:nvSpPr>
          <p:cNvPr id="28" name="Rounded Rectangle 27"/>
          <p:cNvSpPr/>
          <p:nvPr/>
        </p:nvSpPr>
        <p:spPr>
          <a:xfrm>
            <a:off x="6187287" y="3513124"/>
            <a:ext cx="5501487" cy="865022"/>
          </a:xfrm>
          <a:prstGeom prst="roundRect">
            <a:avLst>
              <a:gd name="adj" fmla="val 10000"/>
            </a:avLst>
          </a:prstGeom>
          <a:solidFill>
            <a:srgbClr val="F0F0F0"/>
          </a:solidFill>
          <a:ln>
            <a:noFill/>
          </a:ln>
          <a:effectLst/>
        </p:spPr>
        <p:txBody>
          <a:bodyPr rtlCol="0" anchor="ctr"/>
          <a:lstStyle/>
          <a:p/>
        </p:txBody>
      </p:sp>
      <p:sp>
        <p:nvSpPr>
          <p:cNvPr id="29" name="Oval 28"/>
          <p:cNvSpPr/>
          <p:nvPr/>
        </p:nvSpPr>
        <p:spPr>
          <a:xfrm>
            <a:off x="6278727" y="3717035"/>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H</a:t>
            </a:r>
          </a:p>
        </p:txBody>
      </p:sp>
      <p:sp>
        <p:nvSpPr>
          <p:cNvPr id="30" name="TextBox 29"/>
          <p:cNvSpPr txBox="1"/>
          <p:nvPr/>
        </p:nvSpPr>
        <p:spPr>
          <a:xfrm>
            <a:off x="6827367" y="3513124"/>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Beşerî coğrafya: nüfus, yerleşme, siyasi, sosyal, kültürel ve ekonomik coğrafya</a:t>
            </a:r>
          </a:p>
        </p:txBody>
      </p:sp>
      <p:sp>
        <p:nvSpPr>
          <p:cNvPr id="31" name="Rounded Rectangle 30"/>
          <p:cNvSpPr/>
          <p:nvPr/>
        </p:nvSpPr>
        <p:spPr>
          <a:xfrm>
            <a:off x="6187287" y="4469586"/>
            <a:ext cx="5501487" cy="865022"/>
          </a:xfrm>
          <a:prstGeom prst="roundRect">
            <a:avLst>
              <a:gd name="adj" fmla="val 10000"/>
            </a:avLst>
          </a:prstGeom>
          <a:solidFill>
            <a:srgbClr val="F0F0F0"/>
          </a:solidFill>
          <a:ln>
            <a:noFill/>
          </a:ln>
          <a:effectLst/>
        </p:spPr>
        <p:txBody>
          <a:bodyPr rtlCol="0" anchor="ctr"/>
          <a:lstStyle/>
          <a:p/>
        </p:txBody>
      </p:sp>
      <p:sp>
        <p:nvSpPr>
          <p:cNvPr id="32" name="Oval 31"/>
          <p:cNvSpPr/>
          <p:nvPr/>
        </p:nvSpPr>
        <p:spPr>
          <a:xfrm>
            <a:off x="6278727" y="4673497"/>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I</a:t>
            </a:r>
          </a:p>
        </p:txBody>
      </p:sp>
      <p:sp>
        <p:nvSpPr>
          <p:cNvPr id="33" name="TextBox 32"/>
          <p:cNvSpPr txBox="1"/>
          <p:nvPr/>
        </p:nvSpPr>
        <p:spPr>
          <a:xfrm>
            <a:off x="6827367" y="4469586"/>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Doğal olay ve süreçler: yer şekillerinin oluşumu, hava olayları ve iklim, sular, toprak oluşumu, canlıların dağılışı</a:t>
            </a:r>
          </a:p>
        </p:txBody>
      </p:sp>
      <p:sp>
        <p:nvSpPr>
          <p:cNvPr id="34" name="Rounded Rectangle 33"/>
          <p:cNvSpPr/>
          <p:nvPr/>
        </p:nvSpPr>
        <p:spPr>
          <a:xfrm>
            <a:off x="6187287" y="5426048"/>
            <a:ext cx="5501487" cy="865022"/>
          </a:xfrm>
          <a:prstGeom prst="roundRect">
            <a:avLst>
              <a:gd name="adj" fmla="val 10000"/>
            </a:avLst>
          </a:prstGeom>
          <a:solidFill>
            <a:srgbClr val="F0F0F0"/>
          </a:solidFill>
          <a:ln>
            <a:noFill/>
          </a:ln>
          <a:effectLst/>
        </p:spPr>
        <p:txBody>
          <a:bodyPr rtlCol="0" anchor="ctr"/>
          <a:lstStyle/>
          <a:p/>
        </p:txBody>
      </p:sp>
      <p:sp>
        <p:nvSpPr>
          <p:cNvPr id="35" name="Oval 34"/>
          <p:cNvSpPr/>
          <p:nvPr/>
        </p:nvSpPr>
        <p:spPr>
          <a:xfrm>
            <a:off x="6278727" y="5629959"/>
            <a:ext cx="457200" cy="45720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900" b="1" i="0">
                <a:solidFill>
                  <a:srgbClr val="FFFFFF"/>
                </a:solidFill>
                <a:latin typeface="Calibri"/>
              </a:rPr>
              <a:t>J</a:t>
            </a:r>
          </a:p>
        </p:txBody>
      </p:sp>
      <p:sp>
        <p:nvSpPr>
          <p:cNvPr id="36" name="TextBox 35"/>
          <p:cNvSpPr txBox="1"/>
          <p:nvPr/>
        </p:nvSpPr>
        <p:spPr>
          <a:xfrm>
            <a:off x="6827367" y="5426048"/>
            <a:ext cx="4769967" cy="865022"/>
          </a:xfrm>
          <a:prstGeom prst="rect">
            <a:avLst/>
          </a:prstGeom>
          <a:noFill/>
        </p:spPr>
        <p:txBody>
          <a:bodyPr wrap="square" anchor="ctr" lIns="73152" rIns="73152" tIns="36576" bIns="36576">
            <a:noAutofit/>
          </a:bodyPr>
          <a:lstStyle/>
          <a:p>
            <a:pPr algn="l">
              <a:spcBef>
                <a:spcPts val="0"/>
              </a:spcBef>
              <a:spcAft>
                <a:spcPts val="0"/>
              </a:spcAft>
            </a:pPr>
            <a:r>
              <a:rPr lang="tr-TR" sz="1500" b="0" i="0">
                <a:solidFill>
                  <a:srgbClr val="262626"/>
                </a:solidFill>
                <a:latin typeface="Calibri"/>
              </a:rPr>
              <a:t>Coğrafi ortamda doğa ile insan arasındaki etkileşimi kendi ilke ve yöntemleriyle araştıran bilim</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20</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119 / 129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Frayer: örnek cevaplar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216152"/>
            <a:ext cx="5528919" cy="2450592"/>
          </a:xfrm>
          <a:prstGeom prst="roundRect">
            <a:avLst>
              <a:gd name="adj" fmla="val 6000"/>
            </a:avLst>
          </a:prstGeom>
          <a:solidFill>
            <a:srgbClr val="FFFFFF"/>
          </a:solidFill>
          <a:ln w="31750">
            <a:solidFill>
              <a:srgbClr val="2C6696"/>
            </a:solidFill>
          </a:ln>
          <a:effectLst/>
        </p:spPr>
        <p:txBody>
          <a:bodyPr rtlCol="0" anchor="ctr"/>
          <a:lstStyle/>
          <a:p/>
        </p:txBody>
      </p:sp>
      <p:sp>
        <p:nvSpPr>
          <p:cNvPr id="7" name="Rounded Rectangle 6"/>
          <p:cNvSpPr/>
          <p:nvPr/>
        </p:nvSpPr>
        <p:spPr>
          <a:xfrm>
            <a:off x="731520" y="1289304"/>
            <a:ext cx="5071719" cy="365760"/>
          </a:xfrm>
          <a:prstGeom prst="roundRect">
            <a:avLst>
              <a:gd name="adj" fmla="val 30000"/>
            </a:avLst>
          </a:prstGeom>
          <a:solidFill>
            <a:srgbClr val="2C6696"/>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Tanımı</a:t>
            </a:r>
          </a:p>
        </p:txBody>
      </p:sp>
      <p:sp>
        <p:nvSpPr>
          <p:cNvPr id="8" name="Rounded Rectangle 7"/>
          <p:cNvSpPr/>
          <p:nvPr/>
        </p:nvSpPr>
        <p:spPr>
          <a:xfrm>
            <a:off x="6159855" y="1216152"/>
            <a:ext cx="5528919" cy="2450592"/>
          </a:xfrm>
          <a:prstGeom prst="roundRect">
            <a:avLst>
              <a:gd name="adj" fmla="val 6000"/>
            </a:avLst>
          </a:prstGeom>
          <a:solidFill>
            <a:srgbClr val="FFFFFF"/>
          </a:solidFill>
          <a:ln w="31750">
            <a:solidFill>
              <a:srgbClr val="D3373A"/>
            </a:solidFill>
          </a:ln>
          <a:effectLst/>
        </p:spPr>
        <p:txBody>
          <a:bodyPr rtlCol="0" anchor="ctr"/>
          <a:lstStyle/>
          <a:p/>
        </p:txBody>
      </p:sp>
      <p:sp>
        <p:nvSpPr>
          <p:cNvPr id="9" name="Rounded Rectangle 8"/>
          <p:cNvSpPr/>
          <p:nvPr/>
        </p:nvSpPr>
        <p:spPr>
          <a:xfrm>
            <a:off x="6388455" y="1289304"/>
            <a:ext cx="5071719" cy="365760"/>
          </a:xfrm>
          <a:prstGeom prst="roundRect">
            <a:avLst>
              <a:gd name="adj" fmla="val 30000"/>
            </a:avLst>
          </a:prstGeom>
          <a:solidFill>
            <a:srgbClr val="D3373A"/>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Bölümleri</a:t>
            </a:r>
          </a:p>
        </p:txBody>
      </p:sp>
      <p:sp>
        <p:nvSpPr>
          <p:cNvPr id="10" name="Rounded Rectangle 9"/>
          <p:cNvSpPr/>
          <p:nvPr/>
        </p:nvSpPr>
        <p:spPr>
          <a:xfrm>
            <a:off x="502920" y="3794760"/>
            <a:ext cx="5528919" cy="2450592"/>
          </a:xfrm>
          <a:prstGeom prst="roundRect">
            <a:avLst>
              <a:gd name="adj" fmla="val 6000"/>
            </a:avLst>
          </a:prstGeom>
          <a:solidFill>
            <a:srgbClr val="FFFFFF"/>
          </a:solidFill>
          <a:ln w="31750">
            <a:solidFill>
              <a:srgbClr val="4F4F4F"/>
            </a:solidFill>
          </a:ln>
          <a:effectLst/>
        </p:spPr>
        <p:txBody>
          <a:bodyPr rtlCol="0" anchor="ctr"/>
          <a:lstStyle/>
          <a:p/>
        </p:txBody>
      </p:sp>
      <p:sp>
        <p:nvSpPr>
          <p:cNvPr id="11" name="Rounded Rectangle 10"/>
          <p:cNvSpPr/>
          <p:nvPr/>
        </p:nvSpPr>
        <p:spPr>
          <a:xfrm>
            <a:off x="731520" y="5806440"/>
            <a:ext cx="5071719" cy="365760"/>
          </a:xfrm>
          <a:prstGeom prst="roundRect">
            <a:avLst>
              <a:gd name="adj" fmla="val 30000"/>
            </a:avLst>
          </a:prstGeom>
          <a:solidFill>
            <a:srgbClr val="4F4F4F"/>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Kapsamına Giren Konular</a:t>
            </a:r>
          </a:p>
        </p:txBody>
      </p:sp>
      <p:sp>
        <p:nvSpPr>
          <p:cNvPr id="12" name="Rounded Rectangle 11"/>
          <p:cNvSpPr/>
          <p:nvPr/>
        </p:nvSpPr>
        <p:spPr>
          <a:xfrm>
            <a:off x="6159855" y="3794760"/>
            <a:ext cx="5528919" cy="2450592"/>
          </a:xfrm>
          <a:prstGeom prst="roundRect">
            <a:avLst>
              <a:gd name="adj" fmla="val 6000"/>
            </a:avLst>
          </a:prstGeom>
          <a:solidFill>
            <a:srgbClr val="FFFFFF"/>
          </a:solidFill>
          <a:ln w="31750">
            <a:solidFill>
              <a:srgbClr val="CEAC58"/>
            </a:solidFill>
          </a:ln>
          <a:effectLst/>
        </p:spPr>
        <p:txBody>
          <a:bodyPr rtlCol="0" anchor="ctr"/>
          <a:lstStyle/>
          <a:p/>
        </p:txBody>
      </p:sp>
      <p:sp>
        <p:nvSpPr>
          <p:cNvPr id="13" name="Rounded Rectangle 12"/>
          <p:cNvSpPr/>
          <p:nvPr/>
        </p:nvSpPr>
        <p:spPr>
          <a:xfrm>
            <a:off x="6388455" y="5806440"/>
            <a:ext cx="5071719" cy="365760"/>
          </a:xfrm>
          <a:prstGeom prst="roundRect">
            <a:avLst>
              <a:gd name="adj" fmla="val 30000"/>
            </a:avLst>
          </a:prstGeom>
          <a:solidFill>
            <a:srgbClr val="CEAC58"/>
          </a:solidFill>
          <a:ln>
            <a:noFill/>
          </a:ln>
          <a:effectLst/>
        </p:spPr>
        <p:txBody>
          <a:bodyPr rtlCol="0" anchor="ctr" wrap="square" lIns="128016" rIns="128016" tIns="9144" bIns="9144">
            <a:noAutofit/>
          </a:bodyPr>
          <a:lstStyle/>
          <a:p>
            <a:pPr algn="ctr">
              <a:spcBef>
                <a:spcPts val="0"/>
              </a:spcBef>
              <a:spcAft>
                <a:spcPts val="0"/>
              </a:spcAft>
            </a:pPr>
            <a:r>
              <a:rPr lang="tr-TR" sz="1800" b="1" i="0">
                <a:solidFill>
                  <a:srgbClr val="FFFFFF"/>
                </a:solidFill>
                <a:latin typeface="Calibri"/>
              </a:rPr>
              <a:t>Etkileşim İçinde Olduğu Bilimler</a:t>
            </a:r>
          </a:p>
        </p:txBody>
      </p:sp>
      <p:sp>
        <p:nvSpPr>
          <p:cNvPr id="14" name="TextBox 13"/>
          <p:cNvSpPr txBox="1"/>
          <p:nvPr/>
        </p:nvSpPr>
        <p:spPr>
          <a:xfrm>
            <a:off x="594360" y="1682496"/>
            <a:ext cx="5346039" cy="1737360"/>
          </a:xfrm>
          <a:prstGeom prst="rect">
            <a:avLst/>
          </a:prstGeom>
          <a:noFill/>
        </p:spPr>
        <p:txBody>
          <a:bodyPr wrap="square" anchor="ctr" lIns="73152" rIns="73152" tIns="36576" bIns="36576">
            <a:noAutofit/>
          </a:bodyPr>
          <a:lstStyle/>
          <a:p>
            <a:pPr algn="l">
              <a:spcBef>
                <a:spcPts val="0"/>
              </a:spcBef>
              <a:spcAft>
                <a:spcPts val="300"/>
              </a:spcAft>
            </a:pPr>
            <a:r>
              <a:rPr lang="tr-TR" sz="1450" b="1" i="0">
                <a:solidFill>
                  <a:srgbClr val="262626"/>
                </a:solidFill>
                <a:latin typeface="Calibri"/>
              </a:rPr>
              <a:t>B)</a:t>
            </a:r>
            <a:r>
              <a:rPr lang="tr-TR" sz="1450" b="0" i="0">
                <a:solidFill>
                  <a:srgbClr val="262626"/>
                </a:solidFill>
                <a:latin typeface="Calibri"/>
              </a:rPr>
              <a:t> Doğal ve beşerî sistemlerdeki unsurları, olayları ve etkileşimi inceleyen; mekânsal dağılışı ve neden-sonuç ilişkilerini sorgulayan bilim</a:t>
            </a:r>
          </a:p>
          <a:p>
            <a:pPr algn="l">
              <a:spcBef>
                <a:spcPts val="0"/>
              </a:spcBef>
              <a:spcAft>
                <a:spcPts val="300"/>
              </a:spcAft>
            </a:pPr>
            <a:r>
              <a:rPr lang="tr-TR" sz="1450" b="1" i="0">
                <a:solidFill>
                  <a:srgbClr val="262626"/>
                </a:solidFill>
                <a:latin typeface="Calibri"/>
              </a:rPr>
              <a:t>F)</a:t>
            </a:r>
            <a:r>
              <a:rPr lang="tr-TR" sz="1450" b="0" i="0">
                <a:solidFill>
                  <a:srgbClr val="262626"/>
                </a:solidFill>
                <a:latin typeface="Calibri"/>
              </a:rPr>
              <a:t> Eski Yunanca “geo” (yer) ve “graphein” (tasvir etmek) kelimelerinden gelen, yeryüzünü tasvir eden ve açıklayan bilim</a:t>
            </a:r>
          </a:p>
          <a:p>
            <a:pPr algn="l">
              <a:spcBef>
                <a:spcPts val="0"/>
              </a:spcBef>
              <a:spcAft>
                <a:spcPts val="0"/>
              </a:spcAft>
            </a:pPr>
            <a:r>
              <a:rPr lang="tr-TR" sz="1450" b="1" i="0">
                <a:solidFill>
                  <a:srgbClr val="262626"/>
                </a:solidFill>
                <a:latin typeface="Calibri"/>
              </a:rPr>
              <a:t>J)</a:t>
            </a:r>
            <a:r>
              <a:rPr lang="tr-TR" sz="1450" b="0" i="0">
                <a:solidFill>
                  <a:srgbClr val="262626"/>
                </a:solidFill>
                <a:latin typeface="Calibri"/>
              </a:rPr>
              <a:t> Coğrafi ortamda doğa ile insan arasındaki etkileşimi kendi ilke ve yöntemleriyle araştıran bilim</a:t>
            </a:r>
          </a:p>
        </p:txBody>
      </p:sp>
      <p:sp>
        <p:nvSpPr>
          <p:cNvPr id="15" name="TextBox 14"/>
          <p:cNvSpPr txBox="1"/>
          <p:nvPr/>
        </p:nvSpPr>
        <p:spPr>
          <a:xfrm>
            <a:off x="6251295" y="1682496"/>
            <a:ext cx="5346039" cy="1737360"/>
          </a:xfrm>
          <a:prstGeom prst="rect">
            <a:avLst/>
          </a:prstGeom>
          <a:noFill/>
        </p:spPr>
        <p:txBody>
          <a:bodyPr wrap="square" anchor="ctr" lIns="73152" rIns="73152" tIns="36576" bIns="36576">
            <a:noAutofit/>
          </a:bodyPr>
          <a:lstStyle/>
          <a:p>
            <a:pPr algn="l">
              <a:spcBef>
                <a:spcPts val="0"/>
              </a:spcBef>
              <a:spcAft>
                <a:spcPts val="300"/>
              </a:spcAft>
            </a:pPr>
            <a:r>
              <a:rPr lang="tr-TR" sz="1450" b="1" i="0">
                <a:solidFill>
                  <a:srgbClr val="262626"/>
                </a:solidFill>
                <a:latin typeface="Calibri"/>
              </a:rPr>
              <a:t>D)</a:t>
            </a:r>
            <a:r>
              <a:rPr lang="tr-TR" sz="1450" b="0" i="0">
                <a:solidFill>
                  <a:srgbClr val="262626"/>
                </a:solidFill>
                <a:latin typeface="Calibri"/>
              </a:rPr>
              <a:t> Fiziki coğrafya: jeomorfoloji, klimatoloji, hidrografya, biyocoğrafya, toprak coğrafyası</a:t>
            </a:r>
          </a:p>
          <a:p>
            <a:pPr algn="l">
              <a:spcBef>
                <a:spcPts val="0"/>
              </a:spcBef>
              <a:spcAft>
                <a:spcPts val="0"/>
              </a:spcAft>
            </a:pPr>
            <a:r>
              <a:rPr lang="tr-TR" sz="1450" b="1" i="0">
                <a:solidFill>
                  <a:srgbClr val="262626"/>
                </a:solidFill>
                <a:latin typeface="Calibri"/>
              </a:rPr>
              <a:t>H)</a:t>
            </a:r>
            <a:r>
              <a:rPr lang="tr-TR" sz="1450" b="0" i="0">
                <a:solidFill>
                  <a:srgbClr val="262626"/>
                </a:solidFill>
                <a:latin typeface="Calibri"/>
              </a:rPr>
              <a:t> Beşerî coğrafya: nüfus, yerleşme, siyasi, sosyal, kültürel ve ekonomik coğrafya</a:t>
            </a:r>
          </a:p>
        </p:txBody>
      </p:sp>
      <p:sp>
        <p:nvSpPr>
          <p:cNvPr id="16" name="TextBox 15"/>
          <p:cNvSpPr txBox="1"/>
          <p:nvPr/>
        </p:nvSpPr>
        <p:spPr>
          <a:xfrm>
            <a:off x="594360" y="4041648"/>
            <a:ext cx="5346039" cy="1737360"/>
          </a:xfrm>
          <a:prstGeom prst="rect">
            <a:avLst/>
          </a:prstGeom>
          <a:noFill/>
        </p:spPr>
        <p:txBody>
          <a:bodyPr wrap="square" anchor="ctr" lIns="73152" rIns="73152" tIns="36576" bIns="36576">
            <a:noAutofit/>
          </a:bodyPr>
          <a:lstStyle/>
          <a:p>
            <a:pPr algn="l">
              <a:spcBef>
                <a:spcPts val="0"/>
              </a:spcBef>
              <a:spcAft>
                <a:spcPts val="300"/>
              </a:spcAft>
            </a:pPr>
            <a:r>
              <a:rPr lang="tr-TR" sz="1450" b="1" i="0">
                <a:solidFill>
                  <a:srgbClr val="262626"/>
                </a:solidFill>
                <a:latin typeface="Calibri"/>
              </a:rPr>
              <a:t>A)</a:t>
            </a:r>
            <a:r>
              <a:rPr lang="tr-TR" sz="1450" b="0" i="0">
                <a:solidFill>
                  <a:srgbClr val="262626"/>
                </a:solidFill>
                <a:latin typeface="Calibri"/>
              </a:rPr>
              <a:t> Doğal ortam özellikleri: taş küre, hava küre, su küre, buz küre ve yaşam küre ile bunların birbiriyle etkileşimi</a:t>
            </a:r>
          </a:p>
          <a:p>
            <a:pPr algn="l">
              <a:spcBef>
                <a:spcPts val="0"/>
              </a:spcBef>
              <a:spcAft>
                <a:spcPts val="300"/>
              </a:spcAft>
            </a:pPr>
            <a:r>
              <a:rPr lang="tr-TR" sz="1450" b="1" i="0">
                <a:solidFill>
                  <a:srgbClr val="262626"/>
                </a:solidFill>
                <a:latin typeface="Calibri"/>
              </a:rPr>
              <a:t>E)</a:t>
            </a:r>
            <a:r>
              <a:rPr lang="tr-TR" sz="1450" b="0" i="0">
                <a:solidFill>
                  <a:srgbClr val="262626"/>
                </a:solidFill>
                <a:latin typeface="Calibri"/>
              </a:rPr>
              <a:t> Beşerî olay ve süreçler: nüfus, yerleşme, siyasi yapı, kültür ve tarım, sanayi, ticaret, turizm gibi ekonomik faaliyetler</a:t>
            </a:r>
          </a:p>
          <a:p>
            <a:pPr algn="l">
              <a:spcBef>
                <a:spcPts val="0"/>
              </a:spcBef>
              <a:spcAft>
                <a:spcPts val="0"/>
              </a:spcAft>
            </a:pPr>
            <a:r>
              <a:rPr lang="tr-TR" sz="1450" b="1" i="0">
                <a:solidFill>
                  <a:srgbClr val="262626"/>
                </a:solidFill>
                <a:latin typeface="Calibri"/>
              </a:rPr>
              <a:t>I)</a:t>
            </a:r>
            <a:r>
              <a:rPr lang="tr-TR" sz="1450" b="0" i="0">
                <a:solidFill>
                  <a:srgbClr val="262626"/>
                </a:solidFill>
                <a:latin typeface="Calibri"/>
              </a:rPr>
              <a:t> Doğal olay ve süreçler: yer şekillerinin oluşumu, hava olayları ve iklim, sular, toprak oluşumu, canlıların dağılışı</a:t>
            </a:r>
          </a:p>
        </p:txBody>
      </p:sp>
      <p:sp>
        <p:nvSpPr>
          <p:cNvPr id="17" name="TextBox 16"/>
          <p:cNvSpPr txBox="1"/>
          <p:nvPr/>
        </p:nvSpPr>
        <p:spPr>
          <a:xfrm>
            <a:off x="6251295" y="4041648"/>
            <a:ext cx="5346039" cy="1737360"/>
          </a:xfrm>
          <a:prstGeom prst="rect">
            <a:avLst/>
          </a:prstGeom>
          <a:noFill/>
        </p:spPr>
        <p:txBody>
          <a:bodyPr wrap="square" anchor="ctr" lIns="73152" rIns="73152" tIns="36576" bIns="36576">
            <a:noAutofit/>
          </a:bodyPr>
          <a:lstStyle/>
          <a:p>
            <a:pPr algn="l">
              <a:spcBef>
                <a:spcPts val="0"/>
              </a:spcBef>
              <a:spcAft>
                <a:spcPts val="300"/>
              </a:spcAft>
            </a:pPr>
            <a:r>
              <a:rPr lang="tr-TR" sz="1450" b="1" i="0">
                <a:solidFill>
                  <a:srgbClr val="262626"/>
                </a:solidFill>
                <a:latin typeface="Calibri"/>
              </a:rPr>
              <a:t>C)</a:t>
            </a:r>
            <a:r>
              <a:rPr lang="tr-TR" sz="1450" b="0" i="0">
                <a:solidFill>
                  <a:srgbClr val="262626"/>
                </a:solidFill>
                <a:latin typeface="Calibri"/>
              </a:rPr>
              <a:t> Demografi, istatistik, arkeoloji, tarih, uluslararası ilişkiler, siyaset, antropoloji, sosyoloji, filoloji, ilahiyat, ekonomi (iktisat)</a:t>
            </a:r>
          </a:p>
          <a:p>
            <a:pPr algn="l">
              <a:spcBef>
                <a:spcPts val="0"/>
              </a:spcBef>
              <a:spcAft>
                <a:spcPts val="0"/>
              </a:spcAft>
            </a:pPr>
            <a:r>
              <a:rPr lang="tr-TR" sz="1450" b="1" i="0">
                <a:solidFill>
                  <a:srgbClr val="262626"/>
                </a:solidFill>
                <a:latin typeface="Calibri"/>
              </a:rPr>
              <a:t>G)</a:t>
            </a:r>
            <a:r>
              <a:rPr lang="tr-TR" sz="1450" b="0" i="0">
                <a:solidFill>
                  <a:srgbClr val="262626"/>
                </a:solidFill>
                <a:latin typeface="Calibri"/>
              </a:rPr>
              <a:t> Jeoloji, litoloji, petrografi, jeofizik, kimya, meteoroloji, hidroloji, hidrojeoloji, oseonografya, limnoloji, potamoloji, biyoloji, botanik, zooloji, pedoloji, mineraloji</a:t>
            </a:r>
          </a:p>
        </p:txBody>
      </p:sp>
      <p:sp>
        <p:nvSpPr>
          <p:cNvPr id="18" name="Oval 17"/>
          <p:cNvSpPr/>
          <p:nvPr/>
        </p:nvSpPr>
        <p:spPr>
          <a:xfrm>
            <a:off x="4769967" y="3456432"/>
            <a:ext cx="2651760" cy="548640"/>
          </a:xfrm>
          <a:prstGeom prst="ellipse">
            <a:avLst/>
          </a:prstGeom>
          <a:solidFill>
            <a:srgbClr val="FCC021"/>
          </a:solidFill>
          <a:ln>
            <a:noFill/>
          </a:ln>
          <a:effectLst/>
        </p:spPr>
        <p:txBody>
          <a:bodyPr rtlCol="0" anchor="ctr" wrap="square" lIns="27432" rIns="27432" tIns="18288" bIns="18288">
            <a:noAutofit/>
          </a:bodyPr>
          <a:lstStyle/>
          <a:p>
            <a:pPr algn="ctr">
              <a:spcBef>
                <a:spcPts val="0"/>
              </a:spcBef>
              <a:spcAft>
                <a:spcPts val="0"/>
              </a:spcAft>
            </a:pPr>
            <a:r>
              <a:rPr lang="tr-TR" sz="1800" b="1" i="0">
                <a:solidFill>
                  <a:srgbClr val="262626"/>
                </a:solidFill>
                <a:latin typeface="Calibri"/>
              </a:rPr>
              <a:t>Coğrafya Bilimi</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20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120 / 129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3.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Coğrafya biliminin yöntemlerinin oluşturulup bölümlerinin bugünkü şeklini aldığı çağ hangisidir? İki etkenini yazınız.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Orta Çağ’da coğrafyaya ilgiyi artıran ihtiyaçlardan ikisini yazınız.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Bu ünitede “coğrafya” tanımınız nasıl değişti? Bir cümleyle yazınız.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121 / 129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özeti: zihin haritası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ÜNİTE SONU</a:t>
            </a:r>
          </a:p>
        </p:txBody>
      </p:sp>
      <p:sp>
        <p:nvSpPr>
          <p:cNvPr id="6" name="Oval 5"/>
          <p:cNvSpPr/>
          <p:nvPr/>
        </p:nvSpPr>
        <p:spPr>
          <a:xfrm>
            <a:off x="4632807" y="3090672"/>
            <a:ext cx="2926080" cy="1188720"/>
          </a:xfrm>
          <a:prstGeom prst="ellipse">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COĞRAFYANIN DOĞASI</a:t>
            </a:r>
          </a:p>
        </p:txBody>
      </p:sp>
      <p:cxnSp>
        <p:nvCxnSpPr>
          <p:cNvPr id="7" name="Connector 6"/>
          <p:cNvCxnSpPr/>
          <p:nvPr/>
        </p:nvCxnSpPr>
        <p:spPr>
          <a:xfrm flipH="1" flipV="1">
            <a:off x="2286000" y="1764792"/>
            <a:ext cx="2529687" cy="1645920"/>
          </a:xfrm>
          <a:prstGeom prst="line">
            <a:avLst/>
          </a:prstGeom>
          <a:ln w="38100">
            <a:solidFill>
              <a:srgbClr val="2C6696"/>
            </a:solidFill>
          </a:ln>
        </p:spPr>
      </p:cxnSp>
      <p:sp>
        <p:nvSpPr>
          <p:cNvPr id="8" name="Rounded Rectangle 7"/>
          <p:cNvSpPr/>
          <p:nvPr/>
        </p:nvSpPr>
        <p:spPr>
          <a:xfrm>
            <a:off x="502920" y="1216152"/>
            <a:ext cx="3566160" cy="54864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1.1.1 Konusu ve bölümleri</a:t>
            </a:r>
          </a:p>
        </p:txBody>
      </p:sp>
      <p:sp>
        <p:nvSpPr>
          <p:cNvPr id="9" name="Rounded Rectangle 8"/>
          <p:cNvSpPr/>
          <p:nvPr/>
        </p:nvSpPr>
        <p:spPr>
          <a:xfrm>
            <a:off x="731520" y="1874520"/>
            <a:ext cx="3337560" cy="438912"/>
          </a:xfrm>
          <a:prstGeom prst="roundRect">
            <a:avLst>
              <a:gd name="adj" fmla="val 30000"/>
            </a:avLst>
          </a:prstGeom>
          <a:solidFill>
            <a:srgbClr val="FFFFFF"/>
          </a:solidFill>
          <a:ln w="15875">
            <a:solidFill>
              <a:srgbClr val="2C6696"/>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Doğal ortam: beş temel ortam</a:t>
            </a:r>
          </a:p>
        </p:txBody>
      </p:sp>
      <p:sp>
        <p:nvSpPr>
          <p:cNvPr id="10" name="Rounded Rectangle 9"/>
          <p:cNvSpPr/>
          <p:nvPr/>
        </p:nvSpPr>
        <p:spPr>
          <a:xfrm>
            <a:off x="731520" y="2377440"/>
            <a:ext cx="3337560" cy="438912"/>
          </a:xfrm>
          <a:prstGeom prst="roundRect">
            <a:avLst>
              <a:gd name="adj" fmla="val 30000"/>
            </a:avLst>
          </a:prstGeom>
          <a:solidFill>
            <a:srgbClr val="FFFFFF"/>
          </a:solidFill>
          <a:ln w="15875">
            <a:solidFill>
              <a:srgbClr val="2C6696"/>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Beşerî ortam</a:t>
            </a:r>
          </a:p>
        </p:txBody>
      </p:sp>
      <p:sp>
        <p:nvSpPr>
          <p:cNvPr id="11" name="Rounded Rectangle 10"/>
          <p:cNvSpPr/>
          <p:nvPr/>
        </p:nvSpPr>
        <p:spPr>
          <a:xfrm>
            <a:off x="731520" y="2880360"/>
            <a:ext cx="3337560" cy="438912"/>
          </a:xfrm>
          <a:prstGeom prst="roundRect">
            <a:avLst>
              <a:gd name="adj" fmla="val 30000"/>
            </a:avLst>
          </a:prstGeom>
          <a:solidFill>
            <a:srgbClr val="FFFFFF"/>
          </a:solidFill>
          <a:ln w="15875">
            <a:solidFill>
              <a:srgbClr val="2C6696"/>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Coğrafi ortam = doğal + beşerî</a:t>
            </a:r>
          </a:p>
        </p:txBody>
      </p:sp>
      <p:sp>
        <p:nvSpPr>
          <p:cNvPr id="12" name="Rounded Rectangle 11"/>
          <p:cNvSpPr/>
          <p:nvPr/>
        </p:nvSpPr>
        <p:spPr>
          <a:xfrm>
            <a:off x="731520" y="3383280"/>
            <a:ext cx="3337560" cy="438912"/>
          </a:xfrm>
          <a:prstGeom prst="roundRect">
            <a:avLst>
              <a:gd name="adj" fmla="val 30000"/>
            </a:avLst>
          </a:prstGeom>
          <a:solidFill>
            <a:srgbClr val="FFFFFF"/>
          </a:solidFill>
          <a:ln w="15875">
            <a:solidFill>
              <a:srgbClr val="2C6696"/>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Fiziki ve beşerî coğrafya</a:t>
            </a:r>
          </a:p>
        </p:txBody>
      </p:sp>
      <p:cxnSp>
        <p:nvCxnSpPr>
          <p:cNvPr id="13" name="Connector 12"/>
          <p:cNvCxnSpPr/>
          <p:nvPr/>
        </p:nvCxnSpPr>
        <p:spPr>
          <a:xfrm flipV="1">
            <a:off x="7376007" y="1764792"/>
            <a:ext cx="2529688" cy="1645920"/>
          </a:xfrm>
          <a:prstGeom prst="line">
            <a:avLst/>
          </a:prstGeom>
          <a:ln w="38100">
            <a:solidFill>
              <a:srgbClr val="D3373A"/>
            </a:solidFill>
          </a:ln>
        </p:spPr>
      </p:cxnSp>
      <p:sp>
        <p:nvSpPr>
          <p:cNvPr id="14" name="Rounded Rectangle 13"/>
          <p:cNvSpPr/>
          <p:nvPr/>
        </p:nvSpPr>
        <p:spPr>
          <a:xfrm>
            <a:off x="8122615" y="1216152"/>
            <a:ext cx="3566160" cy="54864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1.1.2 Niçin coğrafya?</a:t>
            </a:r>
          </a:p>
        </p:txBody>
      </p:sp>
      <p:sp>
        <p:nvSpPr>
          <p:cNvPr id="15" name="Rounded Rectangle 14"/>
          <p:cNvSpPr/>
          <p:nvPr/>
        </p:nvSpPr>
        <p:spPr>
          <a:xfrm>
            <a:off x="8351215" y="1874520"/>
            <a:ext cx="3337560" cy="438912"/>
          </a:xfrm>
          <a:prstGeom prst="roundRect">
            <a:avLst>
              <a:gd name="adj" fmla="val 30000"/>
            </a:avLst>
          </a:prstGeom>
          <a:solidFill>
            <a:srgbClr val="FFFFFF"/>
          </a:solidFill>
          <a:ln w="15875">
            <a:solidFill>
              <a:srgbClr val="D3373A"/>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Tüketim &gt; ekosistemin yıllık üretimi</a:t>
            </a:r>
          </a:p>
        </p:txBody>
      </p:sp>
      <p:sp>
        <p:nvSpPr>
          <p:cNvPr id="16" name="Rounded Rectangle 15"/>
          <p:cNvSpPr/>
          <p:nvPr/>
        </p:nvSpPr>
        <p:spPr>
          <a:xfrm>
            <a:off x="8351215" y="2377440"/>
            <a:ext cx="3337560" cy="438912"/>
          </a:xfrm>
          <a:prstGeom prst="roundRect">
            <a:avLst>
              <a:gd name="adj" fmla="val 30000"/>
            </a:avLst>
          </a:prstGeom>
          <a:solidFill>
            <a:srgbClr val="FFFFFF"/>
          </a:solidFill>
          <a:ln w="15875">
            <a:solidFill>
              <a:srgbClr val="D3373A"/>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Coğrafi bakış: risk, fırsat, ölçek</a:t>
            </a:r>
          </a:p>
        </p:txBody>
      </p:sp>
      <p:sp>
        <p:nvSpPr>
          <p:cNvPr id="17" name="Rounded Rectangle 16"/>
          <p:cNvSpPr/>
          <p:nvPr/>
        </p:nvSpPr>
        <p:spPr>
          <a:xfrm>
            <a:off x="8351215" y="2880360"/>
            <a:ext cx="3337560" cy="438912"/>
          </a:xfrm>
          <a:prstGeom prst="roundRect">
            <a:avLst>
              <a:gd name="adj" fmla="val 30000"/>
            </a:avLst>
          </a:prstGeom>
          <a:solidFill>
            <a:srgbClr val="FFFFFF"/>
          </a:solidFill>
          <a:ln w="15875">
            <a:solidFill>
              <a:srgbClr val="D3373A"/>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Örnek olay: Bozkurt seli</a:t>
            </a:r>
          </a:p>
        </p:txBody>
      </p:sp>
      <p:sp>
        <p:nvSpPr>
          <p:cNvPr id="18" name="Rounded Rectangle 17"/>
          <p:cNvSpPr/>
          <p:nvPr/>
        </p:nvSpPr>
        <p:spPr>
          <a:xfrm>
            <a:off x="8351215" y="3383280"/>
            <a:ext cx="3337560" cy="438912"/>
          </a:xfrm>
          <a:prstGeom prst="roundRect">
            <a:avLst>
              <a:gd name="adj" fmla="val 30000"/>
            </a:avLst>
          </a:prstGeom>
          <a:solidFill>
            <a:srgbClr val="FFFFFF"/>
          </a:solidFill>
          <a:ln w="15875">
            <a:solidFill>
              <a:srgbClr val="D3373A"/>
            </a:solidFill>
          </a:ln>
          <a:effectLst/>
        </p:spPr>
        <p:txBody>
          <a:bodyPr rtlCol="0" anchor="ctr" wrap="square" lIns="128016" rIns="128016" tIns="0" bIns="0">
            <a:noAutofit/>
          </a:bodyPr>
          <a:lstStyle/>
          <a:p>
            <a:pPr algn="l">
              <a:spcBef>
                <a:spcPts val="0"/>
              </a:spcBef>
              <a:spcAft>
                <a:spcPts val="0"/>
              </a:spcAft>
            </a:pPr>
            <a:r>
              <a:rPr lang="tr-TR" sz="1600" b="0" i="0">
                <a:solidFill>
                  <a:srgbClr val="262626"/>
                </a:solidFill>
                <a:latin typeface="Calibri"/>
              </a:rPr>
              <a:t>Mekânsal planlama ve sorumluluk</a:t>
            </a:r>
          </a:p>
        </p:txBody>
      </p:sp>
      <p:cxnSp>
        <p:nvCxnSpPr>
          <p:cNvPr id="19" name="Connector 18"/>
          <p:cNvCxnSpPr/>
          <p:nvPr/>
        </p:nvCxnSpPr>
        <p:spPr>
          <a:xfrm>
            <a:off x="6095847" y="4279392"/>
            <a:ext cx="0" cy="320040"/>
          </a:xfrm>
          <a:prstGeom prst="line">
            <a:avLst/>
          </a:prstGeom>
          <a:ln w="38100">
            <a:solidFill>
              <a:srgbClr val="E07A1F"/>
            </a:solidFill>
          </a:ln>
        </p:spPr>
      </p:cxnSp>
      <p:sp>
        <p:nvSpPr>
          <p:cNvPr id="20" name="Rounded Rectangle 19"/>
          <p:cNvSpPr/>
          <p:nvPr/>
        </p:nvSpPr>
        <p:spPr>
          <a:xfrm>
            <a:off x="4267047" y="4599432"/>
            <a:ext cx="3657600" cy="548640"/>
          </a:xfrm>
          <a:prstGeom prst="roundRect">
            <a:avLst>
              <a:gd name="adj" fmla="val 8000"/>
            </a:avLst>
          </a:prstGeom>
          <a:solidFill>
            <a:srgbClr val="E07A1F"/>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FFFFFF"/>
                </a:solidFill>
                <a:latin typeface="Calibri"/>
              </a:rPr>
              <a:t>1.1.3 Gelişimi</a:t>
            </a:r>
          </a:p>
        </p:txBody>
      </p:sp>
      <p:cxnSp>
        <p:nvCxnSpPr>
          <p:cNvPr id="21" name="Connector 20"/>
          <p:cNvCxnSpPr/>
          <p:nvPr/>
        </p:nvCxnSpPr>
        <p:spPr>
          <a:xfrm flipH="1">
            <a:off x="1901151" y="5148072"/>
            <a:ext cx="4194696" cy="320040"/>
          </a:xfrm>
          <a:prstGeom prst="line">
            <a:avLst/>
          </a:prstGeom>
          <a:ln w="19050">
            <a:solidFill>
              <a:srgbClr val="E07A1F"/>
            </a:solidFill>
          </a:ln>
        </p:spPr>
      </p:cxnSp>
      <p:sp>
        <p:nvSpPr>
          <p:cNvPr id="22" name="Rounded Rectangle 21"/>
          <p:cNvSpPr/>
          <p:nvPr/>
        </p:nvSpPr>
        <p:spPr>
          <a:xfrm>
            <a:off x="548640" y="5468112"/>
            <a:ext cx="2705023" cy="868680"/>
          </a:xfrm>
          <a:prstGeom prst="roundRect">
            <a:avLst>
              <a:gd name="adj" fmla="val 8000"/>
            </a:avLst>
          </a:prstGeom>
          <a:solidFill>
            <a:srgbClr val="FFFFFF"/>
          </a:solidFill>
          <a:ln w="19050">
            <a:solidFill>
              <a:srgbClr val="E07A1F"/>
            </a:solidFill>
          </a:ln>
          <a:effectLst/>
        </p:spPr>
        <p:txBody>
          <a:bodyPr rtlCol="0" anchor="ctr" wrap="square" lIns="128016" rIns="128016" tIns="73152" bIns="73152">
            <a:noAutofit/>
          </a:bodyPr>
          <a:lstStyle/>
          <a:p>
            <a:pPr algn="ctr">
              <a:spcBef>
                <a:spcPts val="0"/>
              </a:spcBef>
              <a:spcAft>
                <a:spcPts val="0"/>
              </a:spcAft>
            </a:pPr>
            <a:r>
              <a:rPr lang="tr-TR" sz="1600" b="0" i="0">
                <a:solidFill>
                  <a:srgbClr val="262626"/>
                </a:solidFill>
                <a:latin typeface="Calibri"/>
              </a:rPr>
              <a:t>geo + graphein · Eratosthenes</a:t>
            </a:r>
          </a:p>
        </p:txBody>
      </p:sp>
      <p:cxnSp>
        <p:nvCxnSpPr>
          <p:cNvPr id="23" name="Connector 22"/>
          <p:cNvCxnSpPr/>
          <p:nvPr/>
        </p:nvCxnSpPr>
        <p:spPr>
          <a:xfrm flipH="1">
            <a:off x="4697615" y="5148072"/>
            <a:ext cx="1398232" cy="320040"/>
          </a:xfrm>
          <a:prstGeom prst="line">
            <a:avLst/>
          </a:prstGeom>
          <a:ln w="19050">
            <a:solidFill>
              <a:srgbClr val="E07A1F"/>
            </a:solidFill>
          </a:ln>
        </p:spPr>
      </p:cxnSp>
      <p:sp>
        <p:nvSpPr>
          <p:cNvPr id="24" name="Rounded Rectangle 23"/>
          <p:cNvSpPr/>
          <p:nvPr/>
        </p:nvSpPr>
        <p:spPr>
          <a:xfrm>
            <a:off x="3345103" y="5468112"/>
            <a:ext cx="2705023" cy="868680"/>
          </a:xfrm>
          <a:prstGeom prst="roundRect">
            <a:avLst>
              <a:gd name="adj" fmla="val 8000"/>
            </a:avLst>
          </a:prstGeom>
          <a:solidFill>
            <a:srgbClr val="FFFFFF"/>
          </a:solidFill>
          <a:ln w="19050">
            <a:solidFill>
              <a:srgbClr val="E07A1F"/>
            </a:solidFill>
          </a:ln>
          <a:effectLst/>
        </p:spPr>
        <p:txBody>
          <a:bodyPr rtlCol="0" anchor="ctr" wrap="square" lIns="128016" rIns="128016" tIns="73152" bIns="73152">
            <a:noAutofit/>
          </a:bodyPr>
          <a:lstStyle/>
          <a:p>
            <a:pPr algn="ctr">
              <a:spcBef>
                <a:spcPts val="0"/>
              </a:spcBef>
              <a:spcAft>
                <a:spcPts val="0"/>
              </a:spcAft>
            </a:pPr>
            <a:r>
              <a:rPr lang="tr-TR" sz="1600" b="0" i="0">
                <a:solidFill>
                  <a:srgbClr val="262626"/>
                </a:solidFill>
                <a:latin typeface="Calibri"/>
              </a:rPr>
              <a:t>Eski · Orta · Yeni · Yakın Çağ</a:t>
            </a:r>
          </a:p>
        </p:txBody>
      </p:sp>
      <p:cxnSp>
        <p:nvCxnSpPr>
          <p:cNvPr id="25" name="Connector 24"/>
          <p:cNvCxnSpPr/>
          <p:nvPr/>
        </p:nvCxnSpPr>
        <p:spPr>
          <a:xfrm>
            <a:off x="6095847" y="5148072"/>
            <a:ext cx="1398232" cy="320040"/>
          </a:xfrm>
          <a:prstGeom prst="line">
            <a:avLst/>
          </a:prstGeom>
          <a:ln w="19050">
            <a:solidFill>
              <a:srgbClr val="E07A1F"/>
            </a:solidFill>
          </a:ln>
        </p:spPr>
      </p:cxnSp>
      <p:sp>
        <p:nvSpPr>
          <p:cNvPr id="26" name="Rounded Rectangle 25"/>
          <p:cNvSpPr/>
          <p:nvPr/>
        </p:nvSpPr>
        <p:spPr>
          <a:xfrm>
            <a:off x="6141567" y="5468112"/>
            <a:ext cx="2705023" cy="868680"/>
          </a:xfrm>
          <a:prstGeom prst="roundRect">
            <a:avLst>
              <a:gd name="adj" fmla="val 8000"/>
            </a:avLst>
          </a:prstGeom>
          <a:solidFill>
            <a:srgbClr val="FFFFFF"/>
          </a:solidFill>
          <a:ln w="19050">
            <a:solidFill>
              <a:srgbClr val="E07A1F"/>
            </a:solidFill>
          </a:ln>
          <a:effectLst/>
        </p:spPr>
        <p:txBody>
          <a:bodyPr rtlCol="0" anchor="ctr" wrap="square" lIns="128016" rIns="128016" tIns="73152" bIns="73152">
            <a:noAutofit/>
          </a:bodyPr>
          <a:lstStyle/>
          <a:p>
            <a:pPr algn="ctr">
              <a:spcBef>
                <a:spcPts val="0"/>
              </a:spcBef>
              <a:spcAft>
                <a:spcPts val="0"/>
              </a:spcAft>
            </a:pPr>
            <a:r>
              <a:rPr lang="tr-TR" sz="1600" b="0" i="0">
                <a:solidFill>
                  <a:srgbClr val="262626"/>
                </a:solidFill>
                <a:latin typeface="Calibri"/>
              </a:rPr>
              <a:t>Cumhuriyet Dönemi bilim insanları</a:t>
            </a:r>
          </a:p>
        </p:txBody>
      </p:sp>
      <p:cxnSp>
        <p:nvCxnSpPr>
          <p:cNvPr id="27" name="Connector 26"/>
          <p:cNvCxnSpPr/>
          <p:nvPr/>
        </p:nvCxnSpPr>
        <p:spPr>
          <a:xfrm>
            <a:off x="6095847" y="5148072"/>
            <a:ext cx="4194696" cy="320040"/>
          </a:xfrm>
          <a:prstGeom prst="line">
            <a:avLst/>
          </a:prstGeom>
          <a:ln w="19050">
            <a:solidFill>
              <a:srgbClr val="E07A1F"/>
            </a:solidFill>
          </a:ln>
        </p:spPr>
      </p:cxnSp>
      <p:sp>
        <p:nvSpPr>
          <p:cNvPr id="28" name="Rounded Rectangle 27"/>
          <p:cNvSpPr/>
          <p:nvPr/>
        </p:nvSpPr>
        <p:spPr>
          <a:xfrm>
            <a:off x="8938031" y="5468112"/>
            <a:ext cx="2705023" cy="868680"/>
          </a:xfrm>
          <a:prstGeom prst="roundRect">
            <a:avLst>
              <a:gd name="adj" fmla="val 8000"/>
            </a:avLst>
          </a:prstGeom>
          <a:solidFill>
            <a:srgbClr val="FFFFFF"/>
          </a:solidFill>
          <a:ln w="19050">
            <a:solidFill>
              <a:srgbClr val="E07A1F"/>
            </a:solidFill>
          </a:ln>
          <a:effectLst/>
        </p:spPr>
        <p:txBody>
          <a:bodyPr rtlCol="0" anchor="ctr" wrap="square" lIns="128016" rIns="128016" tIns="73152" bIns="73152">
            <a:noAutofit/>
          </a:bodyPr>
          <a:lstStyle/>
          <a:p>
            <a:pPr algn="ctr">
              <a:spcBef>
                <a:spcPts val="0"/>
              </a:spcBef>
              <a:spcAft>
                <a:spcPts val="0"/>
              </a:spcAft>
            </a:pPr>
            <a:r>
              <a:rPr lang="tr-TR" sz="1600" b="0" i="0">
                <a:solidFill>
                  <a:srgbClr val="262626"/>
                </a:solidFill>
                <a:latin typeface="Calibri"/>
              </a:rPr>
              <a:t>Bugün: sistematik, çok dallı bilim</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12-31</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122 / 129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1. Ünite: Coğrafyanın Doğası</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GNL-COG9-SN-U1 — 3. hafta · Coğrafya Biliminin Gelişimi (slayt 82-122)</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