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78" r:id="rId130"/>
    <p:sldId id="379" r:id="rId131"/>
    <p:sldId id="380" r:id="rId132"/>
    <p:sldId id="381" r:id="rId133"/>
    <p:sldId id="382" r:id="rId134"/>
    <p:sldId id="383" r:id="rId135"/>
    <p:sldId id="384" r:id="rId136"/>
    <p:sldId id="385" r:id="rId15"/>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15" Type="http://schemas.openxmlformats.org/officeDocument/2006/relationships/slide" Target="slides/slide8.xml"/><Relationship Id="rId130" Type="http://schemas.openxmlformats.org/officeDocument/2006/relationships/slide" Target="slides/slide1.xml"/><Relationship Id="rId131" Type="http://schemas.openxmlformats.org/officeDocument/2006/relationships/slide" Target="slides/slide2.xml"/><Relationship Id="rId132" Type="http://schemas.openxmlformats.org/officeDocument/2006/relationships/slide" Target="slides/slide3.xml"/><Relationship Id="rId133" Type="http://schemas.openxmlformats.org/officeDocument/2006/relationships/slide" Target="slides/slide4.xml"/><Relationship Id="rId134" Type="http://schemas.openxmlformats.org/officeDocument/2006/relationships/slide" Target="slides/slide5.xml"/><Relationship Id="rId135" Type="http://schemas.openxmlformats.org/officeDocument/2006/relationships/slide" Target="slides/slide6.xml"/><Relationship Id="rId136"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ünite ölçme sorularından 1. soru (sıralama) ve 2. soru (gerekçe).</a:t>
            </a:r>
          </a:p>
          <a:p/>
          <a:p>
            <a:r>
              <a:t>NASIL: Ev çalışmasıdır; 4. haftanın başında ya da ödev kontrolünde kullanın.</a:t>
            </a:r>
          </a:p>
          <a:p/>
          <a:p>
            <a:r>
              <a:t>KAYNAK: Kitap s. 29 (bilgiler, soru ve seçenekler birebir).</a:t>
            </a:r>
          </a:p>
        </p:txBody>
      </p:sp>
      <p:sp>
        <p:nvSpPr>
          <p:cNvPr id="4" name="Slide Number Placeholder 3"/>
          <p:cNvSpPr>
            <a:spLocks noGrp="1"/>
          </p:cNvSpPr>
          <p:nvPr>
            <p:ph type="sldNum" idx="5" sz="quarter"/>
          </p:nvPr>
        </p:nvSpPr>
        <p:spPr/>
      </p:sp>
    </p:spTree>
  </p:cSld>
  <p:clrMapOvr>
    <a:masterClrMapping/>
  </p:clrMapOvr>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sıralama ve gerekçesi.</a:t>
            </a:r>
          </a:p>
          <a:p/>
          <a:p>
            <a:r>
              <a:t>BEKLENEN CEVAP: D) III, IV, I, II. Gerekçe: III Eski Çağ (yazının icadı), IV Orta Çağ (İpek ve Baharat Yolu), I Yeni Çağ (keşifler ve matbaa), II Yakın Çağ (Fransız İhtilali ve Sanayi Devrimi).</a:t>
            </a:r>
          </a:p>
          <a:p/>
          <a:p>
            <a:r>
              <a:t>KAYNAK: Kitap s. 24 (çağların etkenleri) ve s. 29.</a:t>
            </a:r>
          </a:p>
        </p:txBody>
      </p:sp>
      <p:sp>
        <p:nvSpPr>
          <p:cNvPr id="4" name="Slide Number Placeholder 3"/>
          <p:cNvSpPr>
            <a:spLocks noGrp="1"/>
          </p:cNvSpPr>
          <p:nvPr>
            <p:ph type="sldNum" idx="5" sz="quarter"/>
          </p:nvPr>
        </p:nvSpPr>
        <p:spPr/>
      </p:sp>
    </p:spTree>
  </p:cSld>
  <p:clrMapOvr>
    <a:masterClrMapping/>
  </p:clrMapOvr>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Görseldeki unsur ve olayları doğal-beşerî süreçlerle ve coğrafyanın alt dallarıyla ilişkilendirmek.</a:t>
            </a:r>
          </a:p>
          <a:p/>
          <a:p>
            <a:r>
              <a:t>NASIL: 3. soru tablosu kitapta (s. 30); 4. sorunun eşleştirmeleri sağdaki tablodadır, doğru olanlar işaretlenir. Önce gruplar tartışsın, sonra sınıfça karar verin.</a:t>
            </a:r>
          </a:p>
          <a:p/>
          <a:p>
            <a:r>
              <a:t>BEKLENEN CEVAP: Kitapta cevap anahtarı yoktur; unsurlar görselden okunmuştur. 1 kayalık dağ yamacı → jeomorfoloji (doğru) · 2 tarım alanları → ekonomik coğrafya (doğru: tarım) · 3 yerleşme → yerleşme coğrafyası (doğru) · 4 orman → biyocoğrafya (doğru) · 5 kumsal/plaj (şemsiyeler, turizm) → ekonomik coğrafya (turizm kullanımıyla doğru; kumsalın oluşumu sorulsaydı jeomorfoloji) · 6 marina ve tekneler → ekonomik coğrafya (doğru: turizm) · 7 deniz → jeomorfoloji (YANLIŞ: deniz hidrografyanın konusudur).</a:t>
            </a:r>
          </a:p>
          <a:p/>
          <a:p>
            <a:r>
              <a:t>KAYNAK: Kitap s. 30-31 (görsel, 3. ve 4. soru birebir; eşleştirme tablosu kitaptaki sırayla).</a:t>
            </a:r>
          </a:p>
        </p:txBody>
      </p:sp>
      <p:sp>
        <p:nvSpPr>
          <p:cNvPr id="4" name="Slide Number Placeholder 3"/>
          <p:cNvSpPr>
            <a:spLocks noGrp="1"/>
          </p:cNvSpPr>
          <p:nvPr>
            <p:ph type="sldNum" idx="5" sz="quarter"/>
          </p:nvPr>
        </p:nvSpPr>
        <p:spPr/>
      </p:sp>
    </p:spTree>
  </p:cSld>
  <p:clrMapOvr>
    <a:masterClrMapping/>
  </p:clrMapOvr>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3. sorunun tablosu ve 4. sorunun eşleştirmeleri için örnek cevap.</a:t>
            </a:r>
          </a:p>
          <a:p/>
          <a:p>
            <a:r>
              <a:t>NASIL: Kitapta cevap anahtarı yoktur; unsurlar görselden okunmuştur. 5 numara için tartışma açın: kumsalın oluşumu sorulsa jeomorfoloji, turizmde kullanımı düşünüldüğünde ekonomik coğrafya doğru kabul edilir. 7 numaradaki deniz, su küreyi inceleyen hidrografyanın konusudur.</a:t>
            </a:r>
          </a:p>
          <a:p/>
          <a:p>
            <a:r>
              <a:t>BEKLENEN CEVAP: 4. soruda doğru eşleştirmeler: 1, 2, 3, 4, 5, 6. Yanlış: 7 (jeomorfoloji değil hidrografya).</a:t>
            </a:r>
          </a:p>
          <a:p/>
          <a:p>
            <a:r>
              <a:t>KAYNAK: Kitap s. 30-31 (görsel ve sorular); s. 18-19 (alt dalların inceleme alanları).</a:t>
            </a:r>
          </a:p>
        </p:txBody>
      </p:sp>
      <p:sp>
        <p:nvSpPr>
          <p:cNvPr id="4" name="Slide Number Placeholder 3"/>
          <p:cNvSpPr>
            <a:spLocks noGrp="1"/>
          </p:cNvSpPr>
          <p:nvPr>
            <p:ph type="sldNum" idx="5" sz="quarter"/>
          </p:nvPr>
        </p:nvSpPr>
        <p:spPr/>
      </p:sp>
    </p:spTree>
  </p:cSld>
  <p:clrMapOvr>
    <a:masterClrMapping/>
  </p:clrMapOvr>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Beşerî süreçlerin doğal ortamda yol açtığı değişim ve riskleri, coğrafi bakışla tasarlanan arazi kullanımıyla ilişkilendirmek.</a:t>
            </a:r>
          </a:p>
          <a:p/>
          <a:p>
            <a:r>
              <a:t>NASIL: Açık uçlu; deftere yazılır. 7. soruyu 2. haftanın planlama önerileriyle bağlayın.</a:t>
            </a:r>
          </a:p>
          <a:p/>
          <a:p>
            <a:r>
              <a:t>KAYNAK: Kitap s. 31 (5-7. sorular birebir).</a:t>
            </a:r>
          </a:p>
        </p:txBody>
      </p:sp>
      <p:sp>
        <p:nvSpPr>
          <p:cNvPr id="4" name="Slide Number Placeholder 3"/>
          <p:cNvSpPr>
            <a:spLocks noGrp="1"/>
          </p:cNvSpPr>
          <p:nvPr>
            <p:ph type="sldNum" idx="5" sz="quarter"/>
          </p:nvPr>
        </p:nvSpPr>
        <p:spPr/>
      </p:sp>
    </p:spTree>
  </p:cSld>
  <p:clrMapOvr>
    <a:masterClrMapping/>
  </p:clrMapOvr>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Açık uçlu 5-7. soruların örnek cevapları.</a:t>
            </a:r>
          </a:p>
          <a:p/>
          <a:p>
            <a:r>
              <a:t>NASIL: Öğrenci cevabında en az iki değişim (5), iki risk (6) ve gerekçeli bir 'evet' (7) arayın. 7. soruyu 2. haftanın Bozkurt planlama önerileriyle bağlayın.</a:t>
            </a:r>
          </a:p>
          <a:p/>
          <a:p>
            <a:r>
              <a:t>BEKLENEN CEVAP: Kartlardaki maddeler; gerekçeli her cevap kabul edilir.</a:t>
            </a:r>
          </a:p>
          <a:p/>
          <a:p>
            <a:r>
              <a:t>KAYNAK: Kitap s. 30-31 (görsel ve sorular); s. 21 (doğal ortamın sınırlılıkları, insan faaliyetlerinin tehditleri) ve s. 23 (mekânsal planlama).</a:t>
            </a:r>
          </a:p>
        </p:txBody>
      </p:sp>
      <p:sp>
        <p:nvSpPr>
          <p:cNvPr id="4" name="Slide Number Placeholder 3"/>
          <p:cNvSpPr>
            <a:spLocks noGrp="1"/>
          </p:cNvSpPr>
          <p:nvPr>
            <p:ph type="sldNum" idx="5" sz="quarter"/>
          </p:nvPr>
        </p:nvSpPr>
        <p:spPr/>
      </p:sp>
    </p:spTree>
  </p:cSld>
  <p:clrMapOvr>
    <a:masterClrMapping/>
  </p:clrMapOvr>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 sonu ev çalışmasını ve sıradaki üniteyi duyurmak.</a:t>
            </a:r>
          </a:p>
          <a:p/>
          <a:p>
            <a:r>
              <a:t>NASIL: Gelişim raporu ünite bitişini izleyen sürede doldurulur (2026-2027 Genelgesi bent 20). MEBİ/EBA erişimi olmayan öğrenci için okul bilgisayar laboratuvarında ders dışı saat planlanır.</a:t>
            </a:r>
          </a:p>
          <a:p/>
          <a:p>
            <a:r>
              <a:t>KAYNAK: Ders planı 3. hafta ev çalışması ve notlar; program (2. ünite); kapak fotoğrafı kitap s. 12-13.</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5.xml"/><Relationship Id="rId3" Type="http://schemas.openxmlformats.org/officeDocument/2006/relationships/image" Target="../media/image1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9.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1-2. sorular</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ÖLÇME</a:t>
            </a:r>
          </a:p>
        </p:txBody>
      </p:sp>
      <p:sp>
        <p:nvSpPr>
          <p:cNvPr id="6" name="Rounded Rectangle 5"/>
          <p:cNvSpPr/>
          <p:nvPr/>
        </p:nvSpPr>
        <p:spPr>
          <a:xfrm>
            <a:off x="502920" y="1216152"/>
            <a:ext cx="2686735" cy="26974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2686735" cy="457200"/>
          </a:xfrm>
          <a:prstGeom prst="roundRect">
            <a:avLst>
              <a:gd name="adj" fmla="val 25000"/>
            </a:avLst>
          </a:prstGeom>
          <a:solidFill>
            <a:srgbClr val="4F4F4F"/>
          </a:solidFill>
          <a:ln>
            <a:noFill/>
          </a:ln>
          <a:effectLst/>
        </p:spPr>
        <p:txBody>
          <a:bodyPr rtlCol="0" anchor="ctr"/>
          <a:lstStyle/>
          <a:p/>
        </p:txBody>
      </p:sp>
      <p:sp>
        <p:nvSpPr>
          <p:cNvPr id="8" name="Rectangle 7"/>
          <p:cNvSpPr/>
          <p:nvPr/>
        </p:nvSpPr>
        <p:spPr>
          <a:xfrm>
            <a:off x="502920" y="1444752"/>
            <a:ext cx="2686735" cy="228600"/>
          </a:xfrm>
          <a:prstGeom prst="rect">
            <a:avLst/>
          </a:prstGeom>
          <a:solidFill>
            <a:srgbClr val="4F4F4F"/>
          </a:solidFill>
          <a:ln>
            <a:noFill/>
          </a:ln>
          <a:effectLst/>
        </p:spPr>
        <p:txBody>
          <a:bodyPr rtlCol="0" anchor="ctr"/>
          <a:lstStyle/>
          <a:p/>
        </p:txBody>
      </p:sp>
      <p:sp>
        <p:nvSpPr>
          <p:cNvPr id="9" name="TextBox 8"/>
          <p:cNvSpPr txBox="1"/>
          <p:nvPr/>
        </p:nvSpPr>
        <p:spPr>
          <a:xfrm>
            <a:off x="594360" y="1216152"/>
            <a:ext cx="25038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I</a:t>
            </a:r>
          </a:p>
        </p:txBody>
      </p:sp>
      <p:sp>
        <p:nvSpPr>
          <p:cNvPr id="10" name="TextBox 9"/>
          <p:cNvSpPr txBox="1"/>
          <p:nvPr/>
        </p:nvSpPr>
        <p:spPr>
          <a:xfrm>
            <a:off x="612648" y="1746504"/>
            <a:ext cx="2467279" cy="2093976"/>
          </a:xfrm>
          <a:prstGeom prst="rect">
            <a:avLst/>
          </a:prstGeom>
          <a:noFill/>
        </p:spPr>
        <p:txBody>
          <a:bodyPr wrap="square" anchor="t" lIns="73152" rIns="73152" tIns="36576" bIns="36576">
            <a:noAutofit/>
          </a:bodyPr>
          <a:lstStyle/>
          <a:p>
            <a:pPr algn="l">
              <a:spcBef>
                <a:spcPts val="0"/>
              </a:spcBef>
              <a:spcAft>
                <a:spcPts val="0"/>
              </a:spcAft>
            </a:pPr>
            <a:r>
              <a:rPr lang="tr-TR" sz="1550" b="0" i="0">
                <a:solidFill>
                  <a:srgbClr val="262626"/>
                </a:solidFill>
                <a:latin typeface="Calibri"/>
              </a:rPr>
              <a:t>Uzun mesafeli deniz seyahatlerinin yapılabilir hâle gelmesi sonucunda yeni yolların bulunup birçok coğrafi keşfin yapılması ve bu seyahatlerden elde edilen bilgilerin matbaa sayesinde hızla yayılması</a:t>
            </a:r>
          </a:p>
        </p:txBody>
      </p:sp>
      <p:sp>
        <p:nvSpPr>
          <p:cNvPr id="11" name="Rounded Rectangle 10"/>
          <p:cNvSpPr/>
          <p:nvPr/>
        </p:nvSpPr>
        <p:spPr>
          <a:xfrm>
            <a:off x="3335959" y="1216152"/>
            <a:ext cx="2686735" cy="26974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3335959" y="1216152"/>
            <a:ext cx="2686735" cy="457200"/>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3335959" y="1444752"/>
            <a:ext cx="2686735" cy="228600"/>
          </a:xfrm>
          <a:prstGeom prst="rect">
            <a:avLst/>
          </a:prstGeom>
          <a:solidFill>
            <a:srgbClr val="4F4F4F"/>
          </a:solidFill>
          <a:ln>
            <a:noFill/>
          </a:ln>
          <a:effectLst/>
        </p:spPr>
        <p:txBody>
          <a:bodyPr rtlCol="0" anchor="ctr"/>
          <a:lstStyle/>
          <a:p/>
        </p:txBody>
      </p:sp>
      <p:sp>
        <p:nvSpPr>
          <p:cNvPr id="14" name="TextBox 13"/>
          <p:cNvSpPr txBox="1"/>
          <p:nvPr/>
        </p:nvSpPr>
        <p:spPr>
          <a:xfrm>
            <a:off x="3427399" y="1216152"/>
            <a:ext cx="25038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II</a:t>
            </a:r>
          </a:p>
        </p:txBody>
      </p:sp>
      <p:sp>
        <p:nvSpPr>
          <p:cNvPr id="15" name="TextBox 14"/>
          <p:cNvSpPr txBox="1"/>
          <p:nvPr/>
        </p:nvSpPr>
        <p:spPr>
          <a:xfrm>
            <a:off x="3445687" y="1746504"/>
            <a:ext cx="2467279" cy="2093976"/>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262626"/>
                </a:solidFill>
                <a:latin typeface="Calibri"/>
              </a:rPr>
              <a:t>Fransız İhtilali ve Sanayi Devrimi’nin etkisiyle ekonomik, sosyal ve kültürel hayatın hızla gelişmesi</a:t>
            </a:r>
          </a:p>
        </p:txBody>
      </p:sp>
      <p:sp>
        <p:nvSpPr>
          <p:cNvPr id="16" name="Rounded Rectangle 15"/>
          <p:cNvSpPr/>
          <p:nvPr/>
        </p:nvSpPr>
        <p:spPr>
          <a:xfrm>
            <a:off x="6168998" y="1216152"/>
            <a:ext cx="2686735" cy="269748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6168998" y="1216152"/>
            <a:ext cx="2686735" cy="457200"/>
          </a:xfrm>
          <a:prstGeom prst="roundRect">
            <a:avLst>
              <a:gd name="adj" fmla="val 25000"/>
            </a:avLst>
          </a:prstGeom>
          <a:solidFill>
            <a:srgbClr val="4F4F4F"/>
          </a:solidFill>
          <a:ln>
            <a:noFill/>
          </a:ln>
          <a:effectLst/>
        </p:spPr>
        <p:txBody>
          <a:bodyPr rtlCol="0" anchor="ctr"/>
          <a:lstStyle/>
          <a:p/>
        </p:txBody>
      </p:sp>
      <p:sp>
        <p:nvSpPr>
          <p:cNvPr id="18" name="Rectangle 17"/>
          <p:cNvSpPr/>
          <p:nvPr/>
        </p:nvSpPr>
        <p:spPr>
          <a:xfrm>
            <a:off x="6168998" y="1444752"/>
            <a:ext cx="2686735" cy="228600"/>
          </a:xfrm>
          <a:prstGeom prst="rect">
            <a:avLst/>
          </a:prstGeom>
          <a:solidFill>
            <a:srgbClr val="4F4F4F"/>
          </a:solidFill>
          <a:ln>
            <a:noFill/>
          </a:ln>
          <a:effectLst/>
        </p:spPr>
        <p:txBody>
          <a:bodyPr rtlCol="0" anchor="ctr"/>
          <a:lstStyle/>
          <a:p/>
        </p:txBody>
      </p:sp>
      <p:sp>
        <p:nvSpPr>
          <p:cNvPr id="19" name="TextBox 18"/>
          <p:cNvSpPr txBox="1"/>
          <p:nvPr/>
        </p:nvSpPr>
        <p:spPr>
          <a:xfrm>
            <a:off x="6260438" y="1216152"/>
            <a:ext cx="25038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III</a:t>
            </a:r>
          </a:p>
        </p:txBody>
      </p:sp>
      <p:sp>
        <p:nvSpPr>
          <p:cNvPr id="20" name="TextBox 19"/>
          <p:cNvSpPr txBox="1"/>
          <p:nvPr/>
        </p:nvSpPr>
        <p:spPr>
          <a:xfrm>
            <a:off x="6278726" y="1746504"/>
            <a:ext cx="2467279" cy="2093976"/>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262626"/>
                </a:solidFill>
                <a:latin typeface="Calibri"/>
              </a:rPr>
              <a:t>Yazının icadı, kentler arasında ticaretin başlaması, kültürel etkileşimin artması, felsefi düşüncenin ortaya çıkması</a:t>
            </a:r>
          </a:p>
        </p:txBody>
      </p:sp>
      <p:sp>
        <p:nvSpPr>
          <p:cNvPr id="21" name="Rounded Rectangle 20"/>
          <p:cNvSpPr/>
          <p:nvPr/>
        </p:nvSpPr>
        <p:spPr>
          <a:xfrm>
            <a:off x="9002037" y="1216152"/>
            <a:ext cx="2686735" cy="269748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9002037" y="1216152"/>
            <a:ext cx="2686735" cy="457200"/>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9002037" y="1444752"/>
            <a:ext cx="2686735" cy="228600"/>
          </a:xfrm>
          <a:prstGeom prst="rect">
            <a:avLst/>
          </a:prstGeom>
          <a:solidFill>
            <a:srgbClr val="4F4F4F"/>
          </a:solidFill>
          <a:ln>
            <a:noFill/>
          </a:ln>
          <a:effectLst/>
        </p:spPr>
        <p:txBody>
          <a:bodyPr rtlCol="0" anchor="ctr"/>
          <a:lstStyle/>
          <a:p/>
        </p:txBody>
      </p:sp>
      <p:sp>
        <p:nvSpPr>
          <p:cNvPr id="24" name="TextBox 23"/>
          <p:cNvSpPr txBox="1"/>
          <p:nvPr/>
        </p:nvSpPr>
        <p:spPr>
          <a:xfrm>
            <a:off x="9093477" y="1216152"/>
            <a:ext cx="25038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IV</a:t>
            </a:r>
          </a:p>
        </p:txBody>
      </p:sp>
      <p:sp>
        <p:nvSpPr>
          <p:cNvPr id="25" name="TextBox 24"/>
          <p:cNvSpPr txBox="1"/>
          <p:nvPr/>
        </p:nvSpPr>
        <p:spPr>
          <a:xfrm>
            <a:off x="9111765" y="1746504"/>
            <a:ext cx="2467279" cy="2093976"/>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262626"/>
                </a:solidFill>
                <a:latin typeface="Calibri"/>
              </a:rPr>
              <a:t>İpek Yolu ve Baharat Yolu sayesinde ülkeler arasındaki siyasi, ticari ve kültürel ilişkilerin gelişmesi; büyük göç hareketlerinin gerçekleşmesi</a:t>
            </a:r>
          </a:p>
        </p:txBody>
      </p:sp>
      <p:sp>
        <p:nvSpPr>
          <p:cNvPr id="26" name="TextBox 25"/>
          <p:cNvSpPr txBox="1"/>
          <p:nvPr/>
        </p:nvSpPr>
        <p:spPr>
          <a:xfrm>
            <a:off x="502920" y="3986784"/>
            <a:ext cx="11185855" cy="45720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1. Bilgilerin tarihî çağlara göre sıralanışı aşağıdakilerden hangisinde doğru olarak verilmiştir?</a:t>
            </a:r>
          </a:p>
        </p:txBody>
      </p:sp>
      <p:sp>
        <p:nvSpPr>
          <p:cNvPr id="27" name="Rounded Rectangle 26"/>
          <p:cNvSpPr/>
          <p:nvPr/>
        </p:nvSpPr>
        <p:spPr>
          <a:xfrm>
            <a:off x="502920" y="4507992"/>
            <a:ext cx="2120127" cy="566928"/>
          </a:xfrm>
          <a:prstGeom prst="roundRect">
            <a:avLst>
              <a:gd name="adj" fmla="val 30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2050" b="0" i="0">
                <a:solidFill>
                  <a:srgbClr val="262626"/>
                </a:solidFill>
                <a:latin typeface="Calibri"/>
              </a:rPr>
              <a:t>A) III, IV, II, I</a:t>
            </a:r>
          </a:p>
        </p:txBody>
      </p:sp>
      <p:sp>
        <p:nvSpPr>
          <p:cNvPr id="28" name="Rounded Rectangle 27"/>
          <p:cNvSpPr/>
          <p:nvPr/>
        </p:nvSpPr>
        <p:spPr>
          <a:xfrm>
            <a:off x="2769351" y="4507992"/>
            <a:ext cx="2120127" cy="566928"/>
          </a:xfrm>
          <a:prstGeom prst="roundRect">
            <a:avLst>
              <a:gd name="adj" fmla="val 30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2050" b="0" i="0">
                <a:solidFill>
                  <a:srgbClr val="262626"/>
                </a:solidFill>
                <a:latin typeface="Calibri"/>
              </a:rPr>
              <a:t>B) IV, III, I, II</a:t>
            </a:r>
          </a:p>
        </p:txBody>
      </p:sp>
      <p:sp>
        <p:nvSpPr>
          <p:cNvPr id="29" name="Rounded Rectangle 28"/>
          <p:cNvSpPr/>
          <p:nvPr/>
        </p:nvSpPr>
        <p:spPr>
          <a:xfrm>
            <a:off x="5035783" y="4507992"/>
            <a:ext cx="2120127" cy="566928"/>
          </a:xfrm>
          <a:prstGeom prst="roundRect">
            <a:avLst>
              <a:gd name="adj" fmla="val 30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2050" b="0" i="0">
                <a:solidFill>
                  <a:srgbClr val="262626"/>
                </a:solidFill>
                <a:latin typeface="Calibri"/>
              </a:rPr>
              <a:t>C) III, II, IV, I</a:t>
            </a:r>
          </a:p>
        </p:txBody>
      </p:sp>
      <p:sp>
        <p:nvSpPr>
          <p:cNvPr id="30" name="Rounded Rectangle 29"/>
          <p:cNvSpPr/>
          <p:nvPr/>
        </p:nvSpPr>
        <p:spPr>
          <a:xfrm>
            <a:off x="7302215" y="4507992"/>
            <a:ext cx="2120127" cy="566928"/>
          </a:xfrm>
          <a:prstGeom prst="roundRect">
            <a:avLst>
              <a:gd name="adj" fmla="val 30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2050" b="0" i="0">
                <a:solidFill>
                  <a:srgbClr val="262626"/>
                </a:solidFill>
                <a:latin typeface="Calibri"/>
              </a:rPr>
              <a:t>D) III, IV, I, II</a:t>
            </a:r>
          </a:p>
        </p:txBody>
      </p:sp>
      <p:sp>
        <p:nvSpPr>
          <p:cNvPr id="31" name="Rounded Rectangle 30"/>
          <p:cNvSpPr/>
          <p:nvPr/>
        </p:nvSpPr>
        <p:spPr>
          <a:xfrm>
            <a:off x="9568647" y="4507992"/>
            <a:ext cx="2120127" cy="566928"/>
          </a:xfrm>
          <a:prstGeom prst="roundRect">
            <a:avLst>
              <a:gd name="adj" fmla="val 30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2050" b="0" i="0">
                <a:solidFill>
                  <a:srgbClr val="262626"/>
                </a:solidFill>
                <a:latin typeface="Calibri"/>
              </a:rPr>
              <a:t>E) II, IV, III, I</a:t>
            </a:r>
          </a:p>
        </p:txBody>
      </p:sp>
      <p:sp>
        <p:nvSpPr>
          <p:cNvPr id="32" name="Rounded Rectangle 31"/>
          <p:cNvSpPr/>
          <p:nvPr/>
        </p:nvSpPr>
        <p:spPr>
          <a:xfrm>
            <a:off x="502920" y="5239512"/>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100" b="1" i="0">
                <a:solidFill>
                  <a:srgbClr val="262626"/>
                </a:solidFill>
                <a:latin typeface="Calibri"/>
              </a:rPr>
              <a:t>2. Yaptığınız sıralamanın gerekçesini aşağıya yazınız.</a:t>
            </a:r>
          </a:p>
        </p:txBody>
      </p:sp>
      <p:sp>
        <p:nvSpPr>
          <p:cNvPr id="33" name="TextBox 3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34" name="Rounded Rectangle 3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29</a:t>
            </a:r>
          </a:p>
        </p:txBody>
      </p:sp>
      <p:sp>
        <p:nvSpPr>
          <p:cNvPr id="35" name="TextBox 3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123 / 129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1-2. sorular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216152"/>
            <a:ext cx="2686735" cy="26974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2686735" cy="457200"/>
          </a:xfrm>
          <a:prstGeom prst="roundRect">
            <a:avLst>
              <a:gd name="adj" fmla="val 25000"/>
            </a:avLst>
          </a:prstGeom>
          <a:solidFill>
            <a:srgbClr val="7B4FA0"/>
          </a:solidFill>
          <a:ln>
            <a:noFill/>
          </a:ln>
          <a:effectLst/>
        </p:spPr>
        <p:txBody>
          <a:bodyPr rtlCol="0" anchor="ctr"/>
          <a:lstStyle/>
          <a:p/>
        </p:txBody>
      </p:sp>
      <p:sp>
        <p:nvSpPr>
          <p:cNvPr id="8" name="Rectangle 7"/>
          <p:cNvSpPr/>
          <p:nvPr/>
        </p:nvSpPr>
        <p:spPr>
          <a:xfrm>
            <a:off x="502920" y="1444752"/>
            <a:ext cx="2686735" cy="228600"/>
          </a:xfrm>
          <a:prstGeom prst="rect">
            <a:avLst/>
          </a:prstGeom>
          <a:solidFill>
            <a:srgbClr val="7B4FA0"/>
          </a:solidFill>
          <a:ln>
            <a:noFill/>
          </a:ln>
          <a:effectLst/>
        </p:spPr>
        <p:txBody>
          <a:bodyPr rtlCol="0" anchor="ctr"/>
          <a:lstStyle/>
          <a:p/>
        </p:txBody>
      </p:sp>
      <p:sp>
        <p:nvSpPr>
          <p:cNvPr id="9" name="TextBox 8"/>
          <p:cNvSpPr txBox="1"/>
          <p:nvPr/>
        </p:nvSpPr>
        <p:spPr>
          <a:xfrm>
            <a:off x="594360" y="1216152"/>
            <a:ext cx="25038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III · Eski Çağ</a:t>
            </a:r>
          </a:p>
        </p:txBody>
      </p:sp>
      <p:sp>
        <p:nvSpPr>
          <p:cNvPr id="10" name="TextBox 9"/>
          <p:cNvSpPr txBox="1"/>
          <p:nvPr/>
        </p:nvSpPr>
        <p:spPr>
          <a:xfrm>
            <a:off x="612648" y="1746504"/>
            <a:ext cx="2467279" cy="2093976"/>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262626"/>
                </a:solidFill>
                <a:latin typeface="Calibri"/>
              </a:rPr>
              <a:t>Yazının icadı, kentler arasında ticaretin başlaması, kültürel etkileşimin artması, felsefi düşüncenin ortaya çıkması</a:t>
            </a:r>
          </a:p>
        </p:txBody>
      </p:sp>
      <p:sp>
        <p:nvSpPr>
          <p:cNvPr id="11" name="Rounded Rectangle 10"/>
          <p:cNvSpPr/>
          <p:nvPr/>
        </p:nvSpPr>
        <p:spPr>
          <a:xfrm>
            <a:off x="3335959" y="1216152"/>
            <a:ext cx="2686735" cy="26974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3335959" y="1216152"/>
            <a:ext cx="2686735" cy="457200"/>
          </a:xfrm>
          <a:prstGeom prst="roundRect">
            <a:avLst>
              <a:gd name="adj" fmla="val 25000"/>
            </a:avLst>
          </a:prstGeom>
          <a:solidFill>
            <a:srgbClr val="1E9AA8"/>
          </a:solidFill>
          <a:ln>
            <a:noFill/>
          </a:ln>
          <a:effectLst/>
        </p:spPr>
        <p:txBody>
          <a:bodyPr rtlCol="0" anchor="ctr"/>
          <a:lstStyle/>
          <a:p/>
        </p:txBody>
      </p:sp>
      <p:sp>
        <p:nvSpPr>
          <p:cNvPr id="13" name="Rectangle 12"/>
          <p:cNvSpPr/>
          <p:nvPr/>
        </p:nvSpPr>
        <p:spPr>
          <a:xfrm>
            <a:off x="3335959" y="1444752"/>
            <a:ext cx="2686735" cy="228600"/>
          </a:xfrm>
          <a:prstGeom prst="rect">
            <a:avLst/>
          </a:prstGeom>
          <a:solidFill>
            <a:srgbClr val="1E9AA8"/>
          </a:solidFill>
          <a:ln>
            <a:noFill/>
          </a:ln>
          <a:effectLst/>
        </p:spPr>
        <p:txBody>
          <a:bodyPr rtlCol="0" anchor="ctr"/>
          <a:lstStyle/>
          <a:p/>
        </p:txBody>
      </p:sp>
      <p:sp>
        <p:nvSpPr>
          <p:cNvPr id="14" name="TextBox 13"/>
          <p:cNvSpPr txBox="1"/>
          <p:nvPr/>
        </p:nvSpPr>
        <p:spPr>
          <a:xfrm>
            <a:off x="3427399" y="1216152"/>
            <a:ext cx="25038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IV · Orta Çağ</a:t>
            </a:r>
          </a:p>
        </p:txBody>
      </p:sp>
      <p:sp>
        <p:nvSpPr>
          <p:cNvPr id="15" name="TextBox 14"/>
          <p:cNvSpPr txBox="1"/>
          <p:nvPr/>
        </p:nvSpPr>
        <p:spPr>
          <a:xfrm>
            <a:off x="3445687" y="1746504"/>
            <a:ext cx="2467279" cy="2093976"/>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262626"/>
                </a:solidFill>
                <a:latin typeface="Calibri"/>
              </a:rPr>
              <a:t>İpek Yolu ve Baharat Yolu sayesinde ülkeler arasındaki siyasi, ticari ve kültürel ilişkilerin gelişmesi; büyük göç hareketlerinin gerçekleşmesi</a:t>
            </a:r>
          </a:p>
        </p:txBody>
      </p:sp>
      <p:sp>
        <p:nvSpPr>
          <p:cNvPr id="16" name="Rounded Rectangle 15"/>
          <p:cNvSpPr/>
          <p:nvPr/>
        </p:nvSpPr>
        <p:spPr>
          <a:xfrm>
            <a:off x="6168998" y="1216152"/>
            <a:ext cx="2686735" cy="269748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6168998" y="1216152"/>
            <a:ext cx="2686735" cy="457200"/>
          </a:xfrm>
          <a:prstGeom prst="roundRect">
            <a:avLst>
              <a:gd name="adj" fmla="val 25000"/>
            </a:avLst>
          </a:prstGeom>
          <a:solidFill>
            <a:srgbClr val="5C9E3A"/>
          </a:solidFill>
          <a:ln>
            <a:noFill/>
          </a:ln>
          <a:effectLst/>
        </p:spPr>
        <p:txBody>
          <a:bodyPr rtlCol="0" anchor="ctr"/>
          <a:lstStyle/>
          <a:p/>
        </p:txBody>
      </p:sp>
      <p:sp>
        <p:nvSpPr>
          <p:cNvPr id="18" name="Rectangle 17"/>
          <p:cNvSpPr/>
          <p:nvPr/>
        </p:nvSpPr>
        <p:spPr>
          <a:xfrm>
            <a:off x="6168998" y="1444752"/>
            <a:ext cx="2686735" cy="228600"/>
          </a:xfrm>
          <a:prstGeom prst="rect">
            <a:avLst/>
          </a:prstGeom>
          <a:solidFill>
            <a:srgbClr val="5C9E3A"/>
          </a:solidFill>
          <a:ln>
            <a:noFill/>
          </a:ln>
          <a:effectLst/>
        </p:spPr>
        <p:txBody>
          <a:bodyPr rtlCol="0" anchor="ctr"/>
          <a:lstStyle/>
          <a:p/>
        </p:txBody>
      </p:sp>
      <p:sp>
        <p:nvSpPr>
          <p:cNvPr id="19" name="TextBox 18"/>
          <p:cNvSpPr txBox="1"/>
          <p:nvPr/>
        </p:nvSpPr>
        <p:spPr>
          <a:xfrm>
            <a:off x="6260438" y="1216152"/>
            <a:ext cx="25038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I · Yeni Çağ</a:t>
            </a:r>
          </a:p>
        </p:txBody>
      </p:sp>
      <p:sp>
        <p:nvSpPr>
          <p:cNvPr id="20" name="TextBox 19"/>
          <p:cNvSpPr txBox="1"/>
          <p:nvPr/>
        </p:nvSpPr>
        <p:spPr>
          <a:xfrm>
            <a:off x="6278726" y="1746504"/>
            <a:ext cx="2467279" cy="2093976"/>
          </a:xfrm>
          <a:prstGeom prst="rect">
            <a:avLst/>
          </a:prstGeom>
          <a:noFill/>
        </p:spPr>
        <p:txBody>
          <a:bodyPr wrap="square" anchor="t" lIns="73152" rIns="73152" tIns="36576" bIns="36576">
            <a:noAutofit/>
          </a:bodyPr>
          <a:lstStyle/>
          <a:p>
            <a:pPr algn="l">
              <a:spcBef>
                <a:spcPts val="0"/>
              </a:spcBef>
              <a:spcAft>
                <a:spcPts val="0"/>
              </a:spcAft>
            </a:pPr>
            <a:r>
              <a:rPr lang="tr-TR" sz="1550" b="0" i="0">
                <a:solidFill>
                  <a:srgbClr val="262626"/>
                </a:solidFill>
                <a:latin typeface="Calibri"/>
              </a:rPr>
              <a:t>Uzun mesafeli deniz seyahatlerinin yapılabilir hâle gelmesi sonucunda yeni yolların bulunup birçok coğrafi keşfin yapılması ve bu seyahatlerden elde edilen bilgilerin matbaa sayesinde hızla yayılması</a:t>
            </a:r>
          </a:p>
        </p:txBody>
      </p:sp>
      <p:sp>
        <p:nvSpPr>
          <p:cNvPr id="21" name="Rounded Rectangle 20"/>
          <p:cNvSpPr/>
          <p:nvPr/>
        </p:nvSpPr>
        <p:spPr>
          <a:xfrm>
            <a:off x="9002037" y="1216152"/>
            <a:ext cx="2686735" cy="269748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9002037" y="1216152"/>
            <a:ext cx="2686735" cy="457200"/>
          </a:xfrm>
          <a:prstGeom prst="roundRect">
            <a:avLst>
              <a:gd name="adj" fmla="val 25000"/>
            </a:avLst>
          </a:prstGeom>
          <a:solidFill>
            <a:srgbClr val="E07A1F"/>
          </a:solidFill>
          <a:ln>
            <a:noFill/>
          </a:ln>
          <a:effectLst/>
        </p:spPr>
        <p:txBody>
          <a:bodyPr rtlCol="0" anchor="ctr"/>
          <a:lstStyle/>
          <a:p/>
        </p:txBody>
      </p:sp>
      <p:sp>
        <p:nvSpPr>
          <p:cNvPr id="23" name="Rectangle 22"/>
          <p:cNvSpPr/>
          <p:nvPr/>
        </p:nvSpPr>
        <p:spPr>
          <a:xfrm>
            <a:off x="9002037" y="1444752"/>
            <a:ext cx="2686735" cy="228600"/>
          </a:xfrm>
          <a:prstGeom prst="rect">
            <a:avLst/>
          </a:prstGeom>
          <a:solidFill>
            <a:srgbClr val="E07A1F"/>
          </a:solidFill>
          <a:ln>
            <a:noFill/>
          </a:ln>
          <a:effectLst/>
        </p:spPr>
        <p:txBody>
          <a:bodyPr rtlCol="0" anchor="ctr"/>
          <a:lstStyle/>
          <a:p/>
        </p:txBody>
      </p:sp>
      <p:sp>
        <p:nvSpPr>
          <p:cNvPr id="24" name="TextBox 23"/>
          <p:cNvSpPr txBox="1"/>
          <p:nvPr/>
        </p:nvSpPr>
        <p:spPr>
          <a:xfrm>
            <a:off x="9093477" y="1216152"/>
            <a:ext cx="25038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II · Yakın Çağ</a:t>
            </a:r>
          </a:p>
        </p:txBody>
      </p:sp>
      <p:sp>
        <p:nvSpPr>
          <p:cNvPr id="25" name="TextBox 24"/>
          <p:cNvSpPr txBox="1"/>
          <p:nvPr/>
        </p:nvSpPr>
        <p:spPr>
          <a:xfrm>
            <a:off x="9111765" y="1746504"/>
            <a:ext cx="2467279" cy="2093976"/>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262626"/>
                </a:solidFill>
                <a:latin typeface="Calibri"/>
              </a:rPr>
              <a:t>Fransız İhtilali ve Sanayi Devrimi’nin etkisiyle ekonomik, sosyal ve kültürel hayatın hızla gelişmesi</a:t>
            </a:r>
          </a:p>
        </p:txBody>
      </p:sp>
      <p:sp>
        <p:nvSpPr>
          <p:cNvPr id="26" name="TextBox 25"/>
          <p:cNvSpPr txBox="1"/>
          <p:nvPr/>
        </p:nvSpPr>
        <p:spPr>
          <a:xfrm>
            <a:off x="502920" y="3986784"/>
            <a:ext cx="11185855" cy="45720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1. Bilgilerin tarihî çağlara göre sıralanışı aşağıdakilerden hangisinde doğru olarak verilmiştir?</a:t>
            </a:r>
          </a:p>
        </p:txBody>
      </p:sp>
      <p:sp>
        <p:nvSpPr>
          <p:cNvPr id="27" name="Rounded Rectangle 26"/>
          <p:cNvSpPr/>
          <p:nvPr/>
        </p:nvSpPr>
        <p:spPr>
          <a:xfrm>
            <a:off x="502920" y="4507992"/>
            <a:ext cx="2120127" cy="566928"/>
          </a:xfrm>
          <a:prstGeom prst="roundRect">
            <a:avLst>
              <a:gd name="adj" fmla="val 30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2050" b="0" i="0">
                <a:solidFill>
                  <a:srgbClr val="767676"/>
                </a:solidFill>
                <a:latin typeface="Calibri"/>
              </a:rPr>
              <a:t>A) III, IV, II, I</a:t>
            </a:r>
          </a:p>
        </p:txBody>
      </p:sp>
      <p:sp>
        <p:nvSpPr>
          <p:cNvPr id="28" name="Rounded Rectangle 27"/>
          <p:cNvSpPr/>
          <p:nvPr/>
        </p:nvSpPr>
        <p:spPr>
          <a:xfrm>
            <a:off x="2769351" y="4507992"/>
            <a:ext cx="2120127" cy="566928"/>
          </a:xfrm>
          <a:prstGeom prst="roundRect">
            <a:avLst>
              <a:gd name="adj" fmla="val 30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2050" b="0" i="0">
                <a:solidFill>
                  <a:srgbClr val="767676"/>
                </a:solidFill>
                <a:latin typeface="Calibri"/>
              </a:rPr>
              <a:t>B) IV, III, I, II</a:t>
            </a:r>
          </a:p>
        </p:txBody>
      </p:sp>
      <p:sp>
        <p:nvSpPr>
          <p:cNvPr id="29" name="Rounded Rectangle 28"/>
          <p:cNvSpPr/>
          <p:nvPr/>
        </p:nvSpPr>
        <p:spPr>
          <a:xfrm>
            <a:off x="5035783" y="4507992"/>
            <a:ext cx="2120127" cy="566928"/>
          </a:xfrm>
          <a:prstGeom prst="roundRect">
            <a:avLst>
              <a:gd name="adj" fmla="val 30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2050" b="0" i="0">
                <a:solidFill>
                  <a:srgbClr val="767676"/>
                </a:solidFill>
                <a:latin typeface="Calibri"/>
              </a:rPr>
              <a:t>C) III, II, IV, I</a:t>
            </a:r>
          </a:p>
        </p:txBody>
      </p:sp>
      <p:sp>
        <p:nvSpPr>
          <p:cNvPr id="30" name="Rounded Rectangle 29"/>
          <p:cNvSpPr/>
          <p:nvPr/>
        </p:nvSpPr>
        <p:spPr>
          <a:xfrm>
            <a:off x="7302215" y="4507992"/>
            <a:ext cx="2120127" cy="566928"/>
          </a:xfrm>
          <a:prstGeom prst="roundRect">
            <a:avLst>
              <a:gd name="adj" fmla="val 30000"/>
            </a:avLst>
          </a:prstGeom>
          <a:solidFill>
            <a:srgbClr val="E3F1E4"/>
          </a:solidFill>
          <a:ln w="31750">
            <a:solidFill>
              <a:srgbClr val="2E7D32"/>
            </a:solidFill>
          </a:ln>
          <a:effectLst/>
        </p:spPr>
        <p:txBody>
          <a:bodyPr rtlCol="0" anchor="ctr" wrap="square" lIns="128016" rIns="128016" tIns="73152" bIns="73152">
            <a:noAutofit/>
          </a:bodyPr>
          <a:lstStyle/>
          <a:p>
            <a:pPr algn="ctr">
              <a:spcBef>
                <a:spcPts val="0"/>
              </a:spcBef>
              <a:spcAft>
                <a:spcPts val="0"/>
              </a:spcAft>
            </a:pPr>
            <a:r>
              <a:rPr lang="tr-TR" sz="2050" b="1" i="0">
                <a:solidFill>
                  <a:srgbClr val="262626"/>
                </a:solidFill>
                <a:latin typeface="Calibri"/>
              </a:rPr>
              <a:t>D) III, IV, I, II</a:t>
            </a:r>
          </a:p>
        </p:txBody>
      </p:sp>
      <p:sp>
        <p:nvSpPr>
          <p:cNvPr id="31" name="Rounded Rectangle 30"/>
          <p:cNvSpPr/>
          <p:nvPr/>
        </p:nvSpPr>
        <p:spPr>
          <a:xfrm>
            <a:off x="9568647" y="4507992"/>
            <a:ext cx="2120127" cy="566928"/>
          </a:xfrm>
          <a:prstGeom prst="roundRect">
            <a:avLst>
              <a:gd name="adj" fmla="val 30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2050" b="0" i="0">
                <a:solidFill>
                  <a:srgbClr val="767676"/>
                </a:solidFill>
                <a:latin typeface="Calibri"/>
              </a:rPr>
              <a:t>E) II, IV, III, I</a:t>
            </a:r>
          </a:p>
        </p:txBody>
      </p:sp>
      <p:sp>
        <p:nvSpPr>
          <p:cNvPr id="32" name="Rounded Rectangle 31"/>
          <p:cNvSpPr/>
          <p:nvPr/>
        </p:nvSpPr>
        <p:spPr>
          <a:xfrm>
            <a:off x="502920" y="5239512"/>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600"/>
              </a:spcAft>
            </a:pPr>
            <a:r>
              <a:rPr lang="tr-TR" sz="2100" b="1" i="0">
                <a:solidFill>
                  <a:srgbClr val="262626"/>
                </a:solidFill>
                <a:latin typeface="Calibri"/>
              </a:rPr>
              <a:t>2. Yaptığınız sıralamanın gerekçesini aşağıya yazınız.</a:t>
            </a:r>
          </a:p>
          <a:p>
            <a:pPr algn="l">
              <a:spcBef>
                <a:spcPts val="0"/>
              </a:spcBef>
              <a:spcAft>
                <a:spcPts val="0"/>
              </a:spcAft>
            </a:pPr>
            <a:r>
              <a:rPr lang="tr-TR" sz="2100" b="0" i="0">
                <a:solidFill>
                  <a:srgbClr val="262626"/>
                </a:solidFill>
                <a:latin typeface="Calibri"/>
              </a:rPr>
              <a:t>Eski Çağ (III) → Orta Çağ (IV) → Yeni Çağ (I) → Yakın Çağ (II)</a:t>
            </a:r>
          </a:p>
        </p:txBody>
      </p:sp>
      <p:sp>
        <p:nvSpPr>
          <p:cNvPr id="33" name="TextBox 3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34" name="Rounded Rectangle 3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29</a:t>
            </a:r>
          </a:p>
        </p:txBody>
      </p:sp>
      <p:sp>
        <p:nvSpPr>
          <p:cNvPr id="35" name="TextBox 3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124 / 129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3-4. sorular</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ÖLÇME</a:t>
            </a:r>
          </a:p>
        </p:txBody>
      </p:sp>
      <p:sp>
        <p:nvSpPr>
          <p:cNvPr id="6" name="TextBox 5"/>
          <p:cNvSpPr txBox="1"/>
          <p:nvPr/>
        </p:nvSpPr>
        <p:spPr>
          <a:xfrm>
            <a:off x="502920" y="1170432"/>
            <a:ext cx="11185855" cy="54864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262626"/>
                </a:solidFill>
                <a:latin typeface="Calibri"/>
              </a:rPr>
              <a:t>Aşağıdaki görselde coğrafi ortama ait birçok unsur ve olay numaralanmış olarak gösterilmiştir.</a:t>
            </a:r>
          </a:p>
        </p:txBody>
      </p:sp>
      <p:pic>
        <p:nvPicPr>
          <p:cNvPr id="7" name="Picture 6" descr="olcme_s30.jpg"/>
          <p:cNvPicPr>
            <a:picLocks noChangeAspect="1"/>
          </p:cNvPicPr>
          <p:nvPr/>
        </p:nvPicPr>
        <p:blipFill>
          <a:blip r:embed="rId3"/>
          <a:srcRect l="83" r="83"/>
          <a:stretch>
            <a:fillRect/>
          </a:stretch>
        </p:blipFill>
        <p:spPr>
          <a:xfrm>
            <a:off x="502920" y="1764792"/>
            <a:ext cx="6309360" cy="3538728"/>
          </a:xfrm>
          <a:prstGeom prst="rect">
            <a:avLst/>
          </a:prstGeom>
          <a:ln w="9525">
            <a:solidFill>
              <a:srgbClr val="D9D9D9"/>
            </a:solidFill>
          </a:ln>
        </p:spPr>
      </p:pic>
      <p:sp>
        <p:nvSpPr>
          <p:cNvPr id="8" name="Rounded Rectangle 7"/>
          <p:cNvSpPr/>
          <p:nvPr/>
        </p:nvSpPr>
        <p:spPr>
          <a:xfrm>
            <a:off x="502920" y="5422392"/>
            <a:ext cx="6309360" cy="822960"/>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400" b="0" i="0">
                <a:solidFill>
                  <a:srgbClr val="262626"/>
                </a:solidFill>
                <a:latin typeface="Calibri"/>
              </a:rPr>
              <a:t>3. Aşağıdaki tabloya görselde numaralanmış unsur ve olayların neler olduğunu, bunların oluşmasında etkili olan doğal ya da beşerî süreçleri yazınız.</a:t>
            </a:r>
          </a:p>
        </p:txBody>
      </p:sp>
      <p:sp>
        <p:nvSpPr>
          <p:cNvPr id="9" name="TextBox 8"/>
          <p:cNvSpPr txBox="1"/>
          <p:nvPr/>
        </p:nvSpPr>
        <p:spPr>
          <a:xfrm>
            <a:off x="6995160" y="1764792"/>
            <a:ext cx="4693615" cy="109728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262626"/>
                </a:solidFill>
                <a:latin typeface="Calibri"/>
              </a:rPr>
              <a:t>4. Görseldeki numaralanmış unsur ve olay ile bu unsur ve olayın coğrafya biliminin aşağıdaki bölümleriyle yapılan eşleştirmelerinden doğru olanları işaretleyiniz.</a:t>
            </a:r>
          </a:p>
        </p:txBody>
      </p:sp>
      <p:graphicFrame>
        <p:nvGraphicFramePr>
          <p:cNvPr id="10" name="Table 9"/>
          <p:cNvGraphicFramePr>
            <a:graphicFrameLocks noGrp="1"/>
          </p:cNvGraphicFramePr>
          <p:nvPr/>
        </p:nvGraphicFramePr>
        <p:xfrm>
          <a:off x="6995160" y="2907792"/>
          <a:ext cx="4690872" cy="3337560"/>
        </p:xfrm>
        <a:graphic>
          <a:graphicData uri="http://schemas.openxmlformats.org/drawingml/2006/table">
            <a:tbl>
              <a:tblPr firstRow="1" bandRow="1">
                <a:tableStyleId>{5C22544A-7EE6-4342-B048-85BDC9FD1C3A}</a:tableStyleId>
              </a:tblPr>
              <a:tblGrid>
                <a:gridCol w="685800"/>
                <a:gridCol w="3044952"/>
                <a:gridCol w="960120"/>
              </a:tblGrid>
              <a:tr h="457200">
                <a:tc>
                  <a:txBody>
                    <a:bodyPr wrap="square"/>
                    <a:lstStyle/>
                    <a:p>
                      <a:pPr algn="ctr">
                        <a:spcBef>
                          <a:spcPts val="0"/>
                        </a:spcBef>
                        <a:spcAft>
                          <a:spcPts val="0"/>
                        </a:spcAft>
                      </a:pPr>
                      <a:r>
                        <a:rPr lang="tr-TR" sz="1500" b="1" i="0">
                          <a:solidFill>
                            <a:srgbClr val="FFFFFF"/>
                          </a:solidFill>
                          <a:latin typeface="Calibri"/>
                        </a:rPr>
                        <a:t>No</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Alt dal</a:t>
                      </a:r>
                    </a:p>
                  </a:txBody>
                  <a:tcPr marL="54864" marR="54864" marT="18288" marB="18288" anchor="ctr">
                    <a:solidFill>
                      <a:srgbClr val="2C6696"/>
                    </a:solidFill>
                  </a:tcPr>
                </a:tc>
                <a:tc>
                  <a:txBody>
                    <a:bodyPr wrap="square"/>
                    <a:lstStyle/>
                    <a:p>
                      <a:pPr algn="ctr">
                        <a:spcBef>
                          <a:spcPts val="0"/>
                        </a:spcBef>
                        <a:spcAft>
                          <a:spcPts val="0"/>
                        </a:spcAft>
                      </a:pPr>
                      <a:r>
                        <a:rPr lang="tr-TR" sz="1400" b="1" i="0">
                          <a:solidFill>
                            <a:srgbClr val="FFFFFF"/>
                          </a:solidFill>
                          <a:latin typeface="Calibri"/>
                        </a:rPr>
                        <a:t>Doğru mu?</a:t>
                      </a:r>
                    </a:p>
                  </a:txBody>
                  <a:tcPr marL="54864" marR="54864" marT="18288" marB="18288" anchor="ctr">
                    <a:solidFill>
                      <a:srgbClr val="2C6696"/>
                    </a:solidFill>
                  </a:tcPr>
                </a:tc>
              </a:tr>
              <a:tr h="411480">
                <a:tc>
                  <a:txBody>
                    <a:bodyPr wrap="square"/>
                    <a:lstStyle/>
                    <a:p>
                      <a:pPr algn="ctr">
                        <a:spcBef>
                          <a:spcPts val="0"/>
                        </a:spcBef>
                        <a:spcAft>
                          <a:spcPts val="0"/>
                        </a:spcAft>
                      </a:pPr>
                      <a:r>
                        <a:rPr lang="tr-TR" sz="1700" b="0" i="0">
                          <a:solidFill>
                            <a:srgbClr val="262626"/>
                          </a:solidFill>
                          <a:latin typeface="Calibri"/>
                        </a:rPr>
                        <a:t>1</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Jeomorfoloji</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r>
              <a:tr h="411480">
                <a:tc>
                  <a:txBody>
                    <a:bodyPr wrap="square"/>
                    <a:lstStyle/>
                    <a:p>
                      <a:pPr algn="ctr">
                        <a:spcBef>
                          <a:spcPts val="0"/>
                        </a:spcBef>
                        <a:spcAft>
                          <a:spcPts val="0"/>
                        </a:spcAft>
                      </a:pPr>
                      <a:r>
                        <a:rPr lang="tr-TR" sz="1700" b="0" i="0">
                          <a:solidFill>
                            <a:srgbClr val="262626"/>
                          </a:solidFill>
                          <a:latin typeface="Calibri"/>
                        </a:rPr>
                        <a:t>2</a:t>
                      </a:r>
                    </a:p>
                  </a:txBody>
                  <a:tcPr marL="54864" marR="54864" marT="18288" marB="18288" anchor="ctr">
                    <a:solidFill>
                      <a:srgbClr val="E3ECF5"/>
                    </a:solidFill>
                  </a:tcPr>
                </a:tc>
                <a:tc>
                  <a:txBody>
                    <a:bodyPr wrap="square"/>
                    <a:lstStyle/>
                    <a:p>
                      <a:pPr algn="l">
                        <a:spcBef>
                          <a:spcPts val="0"/>
                        </a:spcBef>
                        <a:spcAft>
                          <a:spcPts val="0"/>
                        </a:spcAft>
                      </a:pPr>
                      <a:r>
                        <a:rPr lang="tr-TR" sz="1700" b="0" i="0">
                          <a:solidFill>
                            <a:srgbClr val="262626"/>
                          </a:solidFill>
                          <a:latin typeface="Calibri"/>
                        </a:rPr>
                        <a:t>Ekonomik Coğrafya</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r>
              <a:tr h="411480">
                <a:tc>
                  <a:txBody>
                    <a:bodyPr wrap="square"/>
                    <a:lstStyle/>
                    <a:p>
                      <a:pPr algn="ctr">
                        <a:spcBef>
                          <a:spcPts val="0"/>
                        </a:spcBef>
                        <a:spcAft>
                          <a:spcPts val="0"/>
                        </a:spcAft>
                      </a:pPr>
                      <a:r>
                        <a:rPr lang="tr-TR" sz="1700" b="0" i="0">
                          <a:solidFill>
                            <a:srgbClr val="262626"/>
                          </a:solidFill>
                          <a:latin typeface="Calibri"/>
                        </a:rPr>
                        <a:t>3</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Yerleşme Coğrafyası</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r>
              <a:tr h="411480">
                <a:tc>
                  <a:txBody>
                    <a:bodyPr wrap="square"/>
                    <a:lstStyle/>
                    <a:p>
                      <a:pPr algn="ctr">
                        <a:spcBef>
                          <a:spcPts val="0"/>
                        </a:spcBef>
                        <a:spcAft>
                          <a:spcPts val="0"/>
                        </a:spcAft>
                      </a:pPr>
                      <a:r>
                        <a:rPr lang="tr-TR" sz="1700" b="0" i="0">
                          <a:solidFill>
                            <a:srgbClr val="262626"/>
                          </a:solidFill>
                          <a:latin typeface="Calibri"/>
                        </a:rPr>
                        <a:t>4</a:t>
                      </a:r>
                    </a:p>
                  </a:txBody>
                  <a:tcPr marL="54864" marR="54864" marT="18288" marB="18288" anchor="ctr">
                    <a:solidFill>
                      <a:srgbClr val="E3ECF5"/>
                    </a:solidFill>
                  </a:tcPr>
                </a:tc>
                <a:tc>
                  <a:txBody>
                    <a:bodyPr wrap="square"/>
                    <a:lstStyle/>
                    <a:p>
                      <a:pPr algn="l">
                        <a:spcBef>
                          <a:spcPts val="0"/>
                        </a:spcBef>
                        <a:spcAft>
                          <a:spcPts val="0"/>
                        </a:spcAft>
                      </a:pPr>
                      <a:r>
                        <a:rPr lang="tr-TR" sz="1700" b="0" i="0">
                          <a:solidFill>
                            <a:srgbClr val="262626"/>
                          </a:solidFill>
                          <a:latin typeface="Calibri"/>
                        </a:rPr>
                        <a:t>Biyocoğrafya</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r>
              <a:tr h="411480">
                <a:tc>
                  <a:txBody>
                    <a:bodyPr wrap="square"/>
                    <a:lstStyle/>
                    <a:p>
                      <a:pPr algn="ctr">
                        <a:spcBef>
                          <a:spcPts val="0"/>
                        </a:spcBef>
                        <a:spcAft>
                          <a:spcPts val="0"/>
                        </a:spcAft>
                      </a:pPr>
                      <a:r>
                        <a:rPr lang="tr-TR" sz="1700" b="0" i="0">
                          <a:solidFill>
                            <a:srgbClr val="262626"/>
                          </a:solidFill>
                          <a:latin typeface="Calibri"/>
                        </a:rPr>
                        <a:t>5</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Ekonomik Coğrafya</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r>
              <a:tr h="411480">
                <a:tc>
                  <a:txBody>
                    <a:bodyPr wrap="square"/>
                    <a:lstStyle/>
                    <a:p>
                      <a:pPr algn="ctr">
                        <a:spcBef>
                          <a:spcPts val="0"/>
                        </a:spcBef>
                        <a:spcAft>
                          <a:spcPts val="0"/>
                        </a:spcAft>
                      </a:pPr>
                      <a:r>
                        <a:rPr lang="tr-TR" sz="1700" b="0" i="0">
                          <a:solidFill>
                            <a:srgbClr val="262626"/>
                          </a:solidFill>
                          <a:latin typeface="Calibri"/>
                        </a:rPr>
                        <a:t>6</a:t>
                      </a:r>
                    </a:p>
                  </a:txBody>
                  <a:tcPr marL="54864" marR="54864" marT="18288" marB="18288" anchor="ctr">
                    <a:solidFill>
                      <a:srgbClr val="E3ECF5"/>
                    </a:solidFill>
                  </a:tcPr>
                </a:tc>
                <a:tc>
                  <a:txBody>
                    <a:bodyPr wrap="square"/>
                    <a:lstStyle/>
                    <a:p>
                      <a:pPr algn="l">
                        <a:spcBef>
                          <a:spcPts val="0"/>
                        </a:spcBef>
                        <a:spcAft>
                          <a:spcPts val="0"/>
                        </a:spcAft>
                      </a:pPr>
                      <a:r>
                        <a:rPr lang="tr-TR" sz="1700" b="0" i="0">
                          <a:solidFill>
                            <a:srgbClr val="262626"/>
                          </a:solidFill>
                          <a:latin typeface="Calibri"/>
                        </a:rPr>
                        <a:t>Ekonomik Coğrafya</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r>
              <a:tr h="411480">
                <a:tc>
                  <a:txBody>
                    <a:bodyPr wrap="square"/>
                    <a:lstStyle/>
                    <a:p>
                      <a:pPr algn="ctr">
                        <a:spcBef>
                          <a:spcPts val="0"/>
                        </a:spcBef>
                        <a:spcAft>
                          <a:spcPts val="0"/>
                        </a:spcAft>
                      </a:pPr>
                      <a:r>
                        <a:rPr lang="tr-TR" sz="1700" b="0" i="0">
                          <a:solidFill>
                            <a:srgbClr val="262626"/>
                          </a:solidFill>
                          <a:latin typeface="Calibri"/>
                        </a:rPr>
                        <a:t>7</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Jeomorfoloji</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r>
            </a:tbl>
          </a:graphicData>
        </a:graphic>
      </p:graphicFrame>
      <p:sp>
        <p:nvSpPr>
          <p:cNvPr id="11" name="TextBox 1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2" name="Rounded Rectangle 1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30-31</a:t>
            </a:r>
          </a:p>
        </p:txBody>
      </p:sp>
      <p:sp>
        <p:nvSpPr>
          <p:cNvPr id="13" name="TextBox 1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125 / 129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Ünite ölçme: 3-4. sorular — örnek cevaplar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graphicFrame>
        <p:nvGraphicFramePr>
          <p:cNvPr id="6" name="Table 5"/>
          <p:cNvGraphicFramePr>
            <a:graphicFrameLocks noGrp="1"/>
          </p:cNvGraphicFramePr>
          <p:nvPr/>
        </p:nvGraphicFramePr>
        <p:xfrm>
          <a:off x="502920" y="1216152"/>
          <a:ext cx="11183112" cy="4261104"/>
        </p:xfrm>
        <a:graphic>
          <a:graphicData uri="http://schemas.openxmlformats.org/drawingml/2006/table">
            <a:tbl>
              <a:tblPr firstRow="1" bandRow="1">
                <a:tableStyleId>{5C22544A-7EE6-4342-B048-85BDC9FD1C3A}</a:tableStyleId>
              </a:tblPr>
              <a:tblGrid>
                <a:gridCol w="548640"/>
                <a:gridCol w="2606040"/>
                <a:gridCol w="4160520"/>
                <a:gridCol w="2057400"/>
                <a:gridCol w="1810512"/>
              </a:tblGrid>
              <a:tr h="548640">
                <a:tc>
                  <a:txBody>
                    <a:bodyPr wrap="square"/>
                    <a:lstStyle/>
                    <a:p>
                      <a:pPr algn="ctr">
                        <a:spcBef>
                          <a:spcPts val="0"/>
                        </a:spcBef>
                        <a:spcAft>
                          <a:spcPts val="0"/>
                        </a:spcAft>
                      </a:pPr>
                      <a:r>
                        <a:rPr lang="tr-TR" sz="1500" b="1" i="0">
                          <a:solidFill>
                            <a:srgbClr val="FFFFFF"/>
                          </a:solidFill>
                          <a:latin typeface="Calibri"/>
                        </a:rPr>
                        <a:t>No</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Unsur ve olay (3. soru)</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Oluşmasında etkili süreç (3. soru)</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4. soruda eşleşen dal</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4. soru</a:t>
                      </a:r>
                    </a:p>
                  </a:txBody>
                  <a:tcPr marL="54864" marR="54864" marT="18288" marB="18288" anchor="ctr">
                    <a:solidFill>
                      <a:srgbClr val="2C6696"/>
                    </a:solidFill>
                  </a:tcPr>
                </a:tc>
              </a:tr>
              <a:tr h="530352">
                <a:tc>
                  <a:txBody>
                    <a:bodyPr wrap="square"/>
                    <a:lstStyle/>
                    <a:p>
                      <a:pPr algn="ctr">
                        <a:spcBef>
                          <a:spcPts val="0"/>
                        </a:spcBef>
                        <a:spcAft>
                          <a:spcPts val="0"/>
                        </a:spcAft>
                      </a:pPr>
                      <a:r>
                        <a:rPr lang="tr-TR" sz="1700" b="0" i="0">
                          <a:solidFill>
                            <a:srgbClr val="262626"/>
                          </a:solidFill>
                          <a:latin typeface="Calibri"/>
                        </a:rPr>
                        <a:t>1</a:t>
                      </a:r>
                    </a:p>
                  </a:txBody>
                  <a:tcPr marL="54864" marR="54864" marT="18288" marB="18288" anchor="ctr">
                    <a:solidFill>
                      <a:srgbClr val="FFFFFF"/>
                    </a:solidFill>
                  </a:tcPr>
                </a:tc>
                <a:tc>
                  <a:txBody>
                    <a:bodyPr wrap="square"/>
                    <a:lstStyle/>
                    <a:p>
                      <a:pPr algn="l">
                        <a:spcBef>
                          <a:spcPts val="0"/>
                        </a:spcBef>
                        <a:spcAft>
                          <a:spcPts val="0"/>
                        </a:spcAft>
                      </a:pPr>
                      <a:r>
                        <a:rPr lang="tr-TR" sz="1600" b="0" i="0">
                          <a:solidFill>
                            <a:srgbClr val="262626"/>
                          </a:solidFill>
                          <a:latin typeface="Calibri"/>
                        </a:rPr>
                        <a:t>Kayalık dağ yamacı (kayaçlar)</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Doğal: yer kabuğu hareketleri ve aşınma</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Jeomorfoloji</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Doğru</a:t>
                      </a:r>
                    </a:p>
                  </a:txBody>
                  <a:tcPr marL="54864" marR="54864" marT="18288" marB="18288" anchor="ctr">
                    <a:solidFill>
                      <a:srgbClr val="FFFFFF"/>
                    </a:solidFill>
                  </a:tcPr>
                </a:tc>
              </a:tr>
              <a:tr h="530352">
                <a:tc>
                  <a:txBody>
                    <a:bodyPr wrap="square"/>
                    <a:lstStyle/>
                    <a:p>
                      <a:pPr algn="ctr">
                        <a:spcBef>
                          <a:spcPts val="0"/>
                        </a:spcBef>
                        <a:spcAft>
                          <a:spcPts val="0"/>
                        </a:spcAft>
                      </a:pPr>
                      <a:r>
                        <a:rPr lang="tr-TR" sz="1700" b="0" i="0">
                          <a:solidFill>
                            <a:srgbClr val="262626"/>
                          </a:solidFill>
                          <a:latin typeface="Calibri"/>
                        </a:rPr>
                        <a:t>2</a:t>
                      </a:r>
                    </a:p>
                  </a:txBody>
                  <a:tcPr marL="54864" marR="54864" marT="18288" marB="18288" anchor="ctr">
                    <a:solidFill>
                      <a:srgbClr val="E3ECF5"/>
                    </a:solidFill>
                  </a:tcPr>
                </a:tc>
                <a:tc>
                  <a:txBody>
                    <a:bodyPr wrap="square"/>
                    <a:lstStyle/>
                    <a:p>
                      <a:pPr algn="l">
                        <a:spcBef>
                          <a:spcPts val="0"/>
                        </a:spcBef>
                        <a:spcAft>
                          <a:spcPts val="0"/>
                        </a:spcAft>
                      </a:pPr>
                      <a:r>
                        <a:rPr lang="tr-TR" sz="1700" b="0" i="0">
                          <a:solidFill>
                            <a:srgbClr val="262626"/>
                          </a:solidFill>
                          <a:latin typeface="Calibri"/>
                        </a:rPr>
                        <a:t>Tarım alanları</a:t>
                      </a:r>
                    </a:p>
                  </a:txBody>
                  <a:tcPr marL="54864" marR="54864" marT="18288" marB="18288" anchor="ctr">
                    <a:solidFill>
                      <a:srgbClr val="E3ECF5"/>
                    </a:solidFill>
                  </a:tcPr>
                </a:tc>
                <a:tc>
                  <a:txBody>
                    <a:bodyPr wrap="square"/>
                    <a:lstStyle/>
                    <a:p>
                      <a:pPr algn="l">
                        <a:spcBef>
                          <a:spcPts val="0"/>
                        </a:spcBef>
                        <a:spcAft>
                          <a:spcPts val="0"/>
                        </a:spcAft>
                      </a:pPr>
                      <a:r>
                        <a:rPr lang="tr-TR" sz="1650" b="0" i="0">
                          <a:solidFill>
                            <a:srgbClr val="262626"/>
                          </a:solidFill>
                          <a:latin typeface="Calibri"/>
                        </a:rPr>
                        <a:t>Beşerî: tarım (düz arazi ve toprak doğal koşul)</a:t>
                      </a:r>
                    </a:p>
                  </a:txBody>
                  <a:tcPr marL="54864" marR="54864" marT="18288" marB="18288" anchor="ctr">
                    <a:solidFill>
                      <a:srgbClr val="E3ECF5"/>
                    </a:solidFill>
                  </a:tcPr>
                </a:tc>
                <a:tc>
                  <a:txBody>
                    <a:bodyPr wrap="square"/>
                    <a:lstStyle/>
                    <a:p>
                      <a:pPr algn="l">
                        <a:spcBef>
                          <a:spcPts val="0"/>
                        </a:spcBef>
                        <a:spcAft>
                          <a:spcPts val="0"/>
                        </a:spcAft>
                      </a:pPr>
                      <a:r>
                        <a:rPr lang="tr-TR" sz="1700" b="0" i="0">
                          <a:solidFill>
                            <a:srgbClr val="262626"/>
                          </a:solidFill>
                          <a:latin typeface="Calibri"/>
                        </a:rPr>
                        <a:t>Ekonomik coğrafya</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Doğru</a:t>
                      </a:r>
                    </a:p>
                  </a:txBody>
                  <a:tcPr marL="54864" marR="54864" marT="18288" marB="18288" anchor="ctr">
                    <a:solidFill>
                      <a:srgbClr val="E3ECF5"/>
                    </a:solidFill>
                  </a:tcPr>
                </a:tc>
              </a:tr>
              <a:tr h="530352">
                <a:tc>
                  <a:txBody>
                    <a:bodyPr wrap="square"/>
                    <a:lstStyle/>
                    <a:p>
                      <a:pPr algn="ctr">
                        <a:spcBef>
                          <a:spcPts val="0"/>
                        </a:spcBef>
                        <a:spcAft>
                          <a:spcPts val="0"/>
                        </a:spcAft>
                      </a:pPr>
                      <a:r>
                        <a:rPr lang="tr-TR" sz="1700" b="0" i="0">
                          <a:solidFill>
                            <a:srgbClr val="262626"/>
                          </a:solidFill>
                          <a:latin typeface="Calibri"/>
                        </a:rPr>
                        <a:t>3</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Yerleşme: konutlar, oteller</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Beşerî: yerleşme ve turizm</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Yerleşme coğrafyası</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Doğru</a:t>
                      </a:r>
                    </a:p>
                  </a:txBody>
                  <a:tcPr marL="54864" marR="54864" marT="18288" marB="18288" anchor="ctr">
                    <a:solidFill>
                      <a:srgbClr val="FFFFFF"/>
                    </a:solidFill>
                  </a:tcPr>
                </a:tc>
              </a:tr>
              <a:tr h="530352">
                <a:tc>
                  <a:txBody>
                    <a:bodyPr wrap="square"/>
                    <a:lstStyle/>
                    <a:p>
                      <a:pPr algn="ctr">
                        <a:spcBef>
                          <a:spcPts val="0"/>
                        </a:spcBef>
                        <a:spcAft>
                          <a:spcPts val="0"/>
                        </a:spcAft>
                      </a:pPr>
                      <a:r>
                        <a:rPr lang="tr-TR" sz="1700" b="0" i="0">
                          <a:solidFill>
                            <a:srgbClr val="262626"/>
                          </a:solidFill>
                          <a:latin typeface="Calibri"/>
                        </a:rPr>
                        <a:t>4</a:t>
                      </a:r>
                    </a:p>
                  </a:txBody>
                  <a:tcPr marL="54864" marR="54864" marT="18288" marB="18288" anchor="ctr">
                    <a:solidFill>
                      <a:srgbClr val="E3ECF5"/>
                    </a:solidFill>
                  </a:tcPr>
                </a:tc>
                <a:tc>
                  <a:txBody>
                    <a:bodyPr wrap="square"/>
                    <a:lstStyle/>
                    <a:p>
                      <a:pPr algn="l">
                        <a:spcBef>
                          <a:spcPts val="0"/>
                        </a:spcBef>
                        <a:spcAft>
                          <a:spcPts val="0"/>
                        </a:spcAft>
                      </a:pPr>
                      <a:r>
                        <a:rPr lang="tr-TR" sz="1700" b="0" i="0">
                          <a:solidFill>
                            <a:srgbClr val="262626"/>
                          </a:solidFill>
                          <a:latin typeface="Calibri"/>
                        </a:rPr>
                        <a:t>Orman (bitki örtüsü)</a:t>
                      </a:r>
                    </a:p>
                  </a:txBody>
                  <a:tcPr marL="54864" marR="54864" marT="18288" marB="18288" anchor="ctr">
                    <a:solidFill>
                      <a:srgbClr val="E3ECF5"/>
                    </a:solidFill>
                  </a:tcPr>
                </a:tc>
                <a:tc>
                  <a:txBody>
                    <a:bodyPr wrap="square"/>
                    <a:lstStyle/>
                    <a:p>
                      <a:pPr algn="l">
                        <a:spcBef>
                          <a:spcPts val="0"/>
                        </a:spcBef>
                        <a:spcAft>
                          <a:spcPts val="0"/>
                        </a:spcAft>
                      </a:pPr>
                      <a:r>
                        <a:rPr lang="tr-TR" sz="1700" b="0" i="0">
                          <a:solidFill>
                            <a:srgbClr val="262626"/>
                          </a:solidFill>
                          <a:latin typeface="Calibri"/>
                        </a:rPr>
                        <a:t>Doğal: iklim ve toprak koşulları</a:t>
                      </a:r>
                    </a:p>
                  </a:txBody>
                  <a:tcPr marL="54864" marR="54864" marT="18288" marB="18288" anchor="ctr">
                    <a:solidFill>
                      <a:srgbClr val="E3ECF5"/>
                    </a:solidFill>
                  </a:tcPr>
                </a:tc>
                <a:tc>
                  <a:txBody>
                    <a:bodyPr wrap="square"/>
                    <a:lstStyle/>
                    <a:p>
                      <a:pPr algn="l">
                        <a:spcBef>
                          <a:spcPts val="0"/>
                        </a:spcBef>
                        <a:spcAft>
                          <a:spcPts val="0"/>
                        </a:spcAft>
                      </a:pPr>
                      <a:r>
                        <a:rPr lang="tr-TR" sz="1700" b="0" i="0">
                          <a:solidFill>
                            <a:srgbClr val="262626"/>
                          </a:solidFill>
                          <a:latin typeface="Calibri"/>
                        </a:rPr>
                        <a:t>Biyocoğrafya</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Doğru</a:t>
                      </a:r>
                    </a:p>
                  </a:txBody>
                  <a:tcPr marL="54864" marR="54864" marT="18288" marB="18288" anchor="ctr">
                    <a:solidFill>
                      <a:srgbClr val="E3ECF5"/>
                    </a:solidFill>
                  </a:tcPr>
                </a:tc>
              </a:tr>
              <a:tr h="530352">
                <a:tc>
                  <a:txBody>
                    <a:bodyPr wrap="square"/>
                    <a:lstStyle/>
                    <a:p>
                      <a:pPr algn="ctr">
                        <a:spcBef>
                          <a:spcPts val="0"/>
                        </a:spcBef>
                        <a:spcAft>
                          <a:spcPts val="0"/>
                        </a:spcAft>
                      </a:pPr>
                      <a:r>
                        <a:rPr lang="tr-TR" sz="1700" b="0" i="0">
                          <a:solidFill>
                            <a:srgbClr val="262626"/>
                          </a:solidFill>
                          <a:latin typeface="Calibri"/>
                        </a:rPr>
                        <a:t>5</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Kumsal (plaj)</a:t>
                      </a:r>
                    </a:p>
                  </a:txBody>
                  <a:tcPr marL="54864" marR="54864" marT="18288" marB="18288" anchor="ctr">
                    <a:solidFill>
                      <a:srgbClr val="FFFFFF"/>
                    </a:solidFill>
                  </a:tcPr>
                </a:tc>
                <a:tc>
                  <a:txBody>
                    <a:bodyPr wrap="square"/>
                    <a:lstStyle/>
                    <a:p>
                      <a:pPr algn="l">
                        <a:spcBef>
                          <a:spcPts val="0"/>
                        </a:spcBef>
                        <a:spcAft>
                          <a:spcPts val="0"/>
                        </a:spcAft>
                      </a:pPr>
                      <a:r>
                        <a:rPr lang="tr-TR" sz="1650" b="0" i="0">
                          <a:solidFill>
                            <a:srgbClr val="262626"/>
                          </a:solidFill>
                          <a:latin typeface="Calibri"/>
                        </a:rPr>
                        <a:t>Doğal: dalga birikimi · kullanımı beşerî: turizm</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Ekonomik coğrafya</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Doğru (turizm)</a:t>
                      </a:r>
                    </a:p>
                  </a:txBody>
                  <a:tcPr marL="54864" marR="54864" marT="18288" marB="18288" anchor="ctr">
                    <a:solidFill>
                      <a:srgbClr val="FFFFFF"/>
                    </a:solidFill>
                  </a:tcPr>
                </a:tc>
              </a:tr>
              <a:tr h="530352">
                <a:tc>
                  <a:txBody>
                    <a:bodyPr wrap="square"/>
                    <a:lstStyle/>
                    <a:p>
                      <a:pPr algn="ctr">
                        <a:spcBef>
                          <a:spcPts val="0"/>
                        </a:spcBef>
                        <a:spcAft>
                          <a:spcPts val="0"/>
                        </a:spcAft>
                      </a:pPr>
                      <a:r>
                        <a:rPr lang="tr-TR" sz="1700" b="0" i="0">
                          <a:solidFill>
                            <a:srgbClr val="262626"/>
                          </a:solidFill>
                          <a:latin typeface="Calibri"/>
                        </a:rPr>
                        <a:t>6</a:t>
                      </a:r>
                    </a:p>
                  </a:txBody>
                  <a:tcPr marL="54864" marR="54864" marT="18288" marB="18288" anchor="ctr">
                    <a:solidFill>
                      <a:srgbClr val="E3ECF5"/>
                    </a:solidFill>
                  </a:tcPr>
                </a:tc>
                <a:tc>
                  <a:txBody>
                    <a:bodyPr wrap="square"/>
                    <a:lstStyle/>
                    <a:p>
                      <a:pPr algn="l">
                        <a:spcBef>
                          <a:spcPts val="0"/>
                        </a:spcBef>
                        <a:spcAft>
                          <a:spcPts val="0"/>
                        </a:spcAft>
                      </a:pPr>
                      <a:r>
                        <a:rPr lang="tr-TR" sz="1700" b="0" i="0">
                          <a:solidFill>
                            <a:srgbClr val="262626"/>
                          </a:solidFill>
                          <a:latin typeface="Calibri"/>
                        </a:rPr>
                        <a:t>Yat limanı ve tekneler</a:t>
                      </a:r>
                    </a:p>
                  </a:txBody>
                  <a:tcPr marL="54864" marR="54864" marT="18288" marB="18288" anchor="ctr">
                    <a:solidFill>
                      <a:srgbClr val="E3ECF5"/>
                    </a:solidFill>
                  </a:tcPr>
                </a:tc>
                <a:tc>
                  <a:txBody>
                    <a:bodyPr wrap="square"/>
                    <a:lstStyle/>
                    <a:p>
                      <a:pPr algn="l">
                        <a:spcBef>
                          <a:spcPts val="0"/>
                        </a:spcBef>
                        <a:spcAft>
                          <a:spcPts val="0"/>
                        </a:spcAft>
                      </a:pPr>
                      <a:r>
                        <a:rPr lang="tr-TR" sz="1700" b="0" i="0">
                          <a:solidFill>
                            <a:srgbClr val="262626"/>
                          </a:solidFill>
                          <a:latin typeface="Calibri"/>
                        </a:rPr>
                        <a:t>Beşerî: ulaşım ve turizm (iskele, dalgakıran)</a:t>
                      </a:r>
                    </a:p>
                  </a:txBody>
                  <a:tcPr marL="54864" marR="54864" marT="18288" marB="18288" anchor="ctr">
                    <a:solidFill>
                      <a:srgbClr val="E3ECF5"/>
                    </a:solidFill>
                  </a:tcPr>
                </a:tc>
                <a:tc>
                  <a:txBody>
                    <a:bodyPr wrap="square"/>
                    <a:lstStyle/>
                    <a:p>
                      <a:pPr algn="l">
                        <a:spcBef>
                          <a:spcPts val="0"/>
                        </a:spcBef>
                        <a:spcAft>
                          <a:spcPts val="0"/>
                        </a:spcAft>
                      </a:pPr>
                      <a:r>
                        <a:rPr lang="tr-TR" sz="1700" b="0" i="0">
                          <a:solidFill>
                            <a:srgbClr val="262626"/>
                          </a:solidFill>
                          <a:latin typeface="Calibri"/>
                        </a:rPr>
                        <a:t>Ekonomik coğrafya</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Doğru</a:t>
                      </a:r>
                    </a:p>
                  </a:txBody>
                  <a:tcPr marL="54864" marR="54864" marT="18288" marB="18288" anchor="ctr">
                    <a:solidFill>
                      <a:srgbClr val="E3ECF5"/>
                    </a:solidFill>
                  </a:tcPr>
                </a:tc>
              </a:tr>
              <a:tr h="530352">
                <a:tc>
                  <a:txBody>
                    <a:bodyPr wrap="square"/>
                    <a:lstStyle/>
                    <a:p>
                      <a:pPr algn="ctr">
                        <a:spcBef>
                          <a:spcPts val="0"/>
                        </a:spcBef>
                        <a:spcAft>
                          <a:spcPts val="0"/>
                        </a:spcAft>
                      </a:pPr>
                      <a:r>
                        <a:rPr lang="tr-TR" sz="1700" b="0" i="0">
                          <a:solidFill>
                            <a:srgbClr val="262626"/>
                          </a:solidFill>
                          <a:latin typeface="Calibri"/>
                        </a:rPr>
                        <a:t>7</a:t>
                      </a:r>
                    </a:p>
                  </a:txBody>
                  <a:tcPr marL="54864" marR="54864" marT="18288" marB="18288" anchor="ctr">
                    <a:solidFill>
                      <a:srgbClr val="F9E1E1"/>
                    </a:solidFill>
                  </a:tcPr>
                </a:tc>
                <a:tc>
                  <a:txBody>
                    <a:bodyPr wrap="square"/>
                    <a:lstStyle/>
                    <a:p>
                      <a:pPr algn="l">
                        <a:spcBef>
                          <a:spcPts val="0"/>
                        </a:spcBef>
                        <a:spcAft>
                          <a:spcPts val="0"/>
                        </a:spcAft>
                      </a:pPr>
                      <a:r>
                        <a:rPr lang="tr-TR" sz="1700" b="0" i="0">
                          <a:solidFill>
                            <a:srgbClr val="262626"/>
                          </a:solidFill>
                          <a:latin typeface="Calibri"/>
                        </a:rPr>
                        <a:t>Deniz (koy)</a:t>
                      </a:r>
                    </a:p>
                  </a:txBody>
                  <a:tcPr marL="54864" marR="54864" marT="18288" marB="18288" anchor="ctr">
                    <a:solidFill>
                      <a:srgbClr val="F9E1E1"/>
                    </a:solidFill>
                  </a:tcPr>
                </a:tc>
                <a:tc>
                  <a:txBody>
                    <a:bodyPr wrap="square"/>
                    <a:lstStyle/>
                    <a:p>
                      <a:pPr algn="l">
                        <a:spcBef>
                          <a:spcPts val="0"/>
                        </a:spcBef>
                        <a:spcAft>
                          <a:spcPts val="0"/>
                        </a:spcAft>
                      </a:pPr>
                      <a:r>
                        <a:rPr lang="tr-TR" sz="1700" b="0" i="0">
                          <a:solidFill>
                            <a:srgbClr val="262626"/>
                          </a:solidFill>
                          <a:latin typeface="Calibri"/>
                        </a:rPr>
                        <a:t>Doğal: su küre</a:t>
                      </a:r>
                    </a:p>
                  </a:txBody>
                  <a:tcPr marL="54864" marR="54864" marT="18288" marB="18288" anchor="ctr">
                    <a:solidFill>
                      <a:srgbClr val="F9E1E1"/>
                    </a:solidFill>
                  </a:tcPr>
                </a:tc>
                <a:tc>
                  <a:txBody>
                    <a:bodyPr wrap="square"/>
                    <a:lstStyle/>
                    <a:p>
                      <a:pPr algn="l">
                        <a:spcBef>
                          <a:spcPts val="0"/>
                        </a:spcBef>
                        <a:spcAft>
                          <a:spcPts val="0"/>
                        </a:spcAft>
                      </a:pPr>
                      <a:r>
                        <a:rPr lang="tr-TR" sz="1700" b="0" i="0">
                          <a:solidFill>
                            <a:srgbClr val="262626"/>
                          </a:solidFill>
                          <a:latin typeface="Calibri"/>
                        </a:rPr>
                        <a:t>Jeomorfoloji</a:t>
                      </a:r>
                    </a:p>
                  </a:txBody>
                  <a:tcPr marL="54864" marR="54864" marT="18288" marB="18288" anchor="ctr">
                    <a:solidFill>
                      <a:srgbClr val="F9E1E1"/>
                    </a:solidFill>
                  </a:tcPr>
                </a:tc>
                <a:tc>
                  <a:txBody>
                    <a:bodyPr wrap="square"/>
                    <a:lstStyle/>
                    <a:p>
                      <a:pPr algn="ctr">
                        <a:spcBef>
                          <a:spcPts val="0"/>
                        </a:spcBef>
                        <a:spcAft>
                          <a:spcPts val="0"/>
                        </a:spcAft>
                      </a:pPr>
                      <a:r>
                        <a:rPr lang="tr-TR" sz="1550" b="0" i="0">
                          <a:solidFill>
                            <a:srgbClr val="262626"/>
                          </a:solidFill>
                          <a:latin typeface="Calibri"/>
                        </a:rPr>
                        <a:t>Yanlış → hidrografya</a:t>
                      </a:r>
                    </a:p>
                  </a:txBody>
                  <a:tcPr marL="54864" marR="54864" marT="18288" marB="18288" anchor="ctr">
                    <a:solidFill>
                      <a:srgbClr val="F9E1E1"/>
                    </a:solidFill>
                  </a:tcPr>
                </a:tc>
              </a:tr>
            </a:tbl>
          </a:graphicData>
        </a:graphic>
      </p:graphicFrame>
      <p:sp>
        <p:nvSpPr>
          <p:cNvPr id="7" name="Rounded Rectangle 6"/>
          <p:cNvSpPr/>
          <p:nvPr/>
        </p:nvSpPr>
        <p:spPr>
          <a:xfrm>
            <a:off x="502920" y="5614416"/>
            <a:ext cx="11185855" cy="676656"/>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0"/>
              </a:spcAft>
            </a:pPr>
            <a:r>
              <a:rPr lang="tr-TR" sz="1600" b="0" i="0">
                <a:solidFill>
                  <a:srgbClr val="262626"/>
                </a:solidFill>
                <a:latin typeface="Calibri"/>
              </a:rPr>
              <a:t>Görseldeki her unsurun oluşumunda doğal ya da beşerî süreç öne çıkar; bazılarında ikisi birlikte etkilidir (tarım alanı, kumsal). Gerekçeli farklı adlandırmalar kabul edilir.</a:t>
            </a:r>
          </a:p>
        </p:txBody>
      </p:sp>
      <p:sp>
        <p:nvSpPr>
          <p:cNvPr id="8" name="TextBox 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9" name="Rounded Rectangle 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30-31</a:t>
            </a:r>
          </a:p>
        </p:txBody>
      </p:sp>
      <p:sp>
        <p:nvSpPr>
          <p:cNvPr id="10" name="TextBox 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126 / 129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5-7. sorular</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ÖLÇME</a:t>
            </a:r>
          </a:p>
        </p:txBody>
      </p:sp>
      <p:sp>
        <p:nvSpPr>
          <p:cNvPr id="6" name="Rounded Rectangle 5"/>
          <p:cNvSpPr/>
          <p:nvPr/>
        </p:nvSpPr>
        <p:spPr>
          <a:xfrm>
            <a:off x="502920" y="1307592"/>
            <a:ext cx="11185855" cy="1575816"/>
          </a:xfrm>
          <a:prstGeom prst="roundRect">
            <a:avLst>
              <a:gd name="adj" fmla="val 8000"/>
            </a:avLst>
          </a:prstGeom>
          <a:solidFill>
            <a:srgbClr val="F0F0F0"/>
          </a:solidFill>
          <a:ln>
            <a:noFill/>
          </a:ln>
          <a:effectLst/>
        </p:spPr>
        <p:txBody>
          <a:bodyPr rtlCol="0" anchor="ctr"/>
          <a:lstStyle/>
          <a:p/>
        </p:txBody>
      </p:sp>
      <p:sp>
        <p:nvSpPr>
          <p:cNvPr id="7" name="Rounded Rectangle 6"/>
          <p:cNvSpPr/>
          <p:nvPr/>
        </p:nvSpPr>
        <p:spPr>
          <a:xfrm>
            <a:off x="502920" y="1307592"/>
            <a:ext cx="1600200" cy="1575816"/>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5. soru</a:t>
            </a:r>
          </a:p>
        </p:txBody>
      </p:sp>
      <p:sp>
        <p:nvSpPr>
          <p:cNvPr id="8" name="TextBox 7"/>
          <p:cNvSpPr txBox="1"/>
          <p:nvPr/>
        </p:nvSpPr>
        <p:spPr>
          <a:xfrm>
            <a:off x="2240280" y="1307592"/>
            <a:ext cx="9357055" cy="1575816"/>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Görseldeki beşerî süreçlerin etkisiyle oluşmuş unsur ve olaylar, doğal ortamda hangi değişimlere neden olmuştur? Açıklayınız.</a:t>
            </a:r>
          </a:p>
        </p:txBody>
      </p:sp>
      <p:sp>
        <p:nvSpPr>
          <p:cNvPr id="9" name="Rounded Rectangle 8"/>
          <p:cNvSpPr/>
          <p:nvPr/>
        </p:nvSpPr>
        <p:spPr>
          <a:xfrm>
            <a:off x="502920" y="3011424"/>
            <a:ext cx="11185855" cy="1575816"/>
          </a:xfrm>
          <a:prstGeom prst="roundRect">
            <a:avLst>
              <a:gd name="adj" fmla="val 8000"/>
            </a:avLst>
          </a:prstGeom>
          <a:solidFill>
            <a:srgbClr val="F0F0F0"/>
          </a:solidFill>
          <a:ln>
            <a:noFill/>
          </a:ln>
          <a:effectLst/>
        </p:spPr>
        <p:txBody>
          <a:bodyPr rtlCol="0" anchor="ctr"/>
          <a:lstStyle/>
          <a:p/>
        </p:txBody>
      </p:sp>
      <p:sp>
        <p:nvSpPr>
          <p:cNvPr id="10" name="Rounded Rectangle 9"/>
          <p:cNvSpPr/>
          <p:nvPr/>
        </p:nvSpPr>
        <p:spPr>
          <a:xfrm>
            <a:off x="502920" y="3011424"/>
            <a:ext cx="1600200" cy="1575816"/>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6. soru</a:t>
            </a:r>
          </a:p>
        </p:txBody>
      </p:sp>
      <p:sp>
        <p:nvSpPr>
          <p:cNvPr id="11" name="TextBox 10"/>
          <p:cNvSpPr txBox="1"/>
          <p:nvPr/>
        </p:nvSpPr>
        <p:spPr>
          <a:xfrm>
            <a:off x="2240280" y="3011424"/>
            <a:ext cx="9357055" cy="1575816"/>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Görseldeki beşerî süreçlerin etkisiyle oluşmuş unsur ve olayların doğal ortamda ortaya çıkaracağı çevresel riskler nelerdir? Açıklayınız.</a:t>
            </a:r>
          </a:p>
        </p:txBody>
      </p:sp>
      <p:sp>
        <p:nvSpPr>
          <p:cNvPr id="12" name="Rounded Rectangle 11"/>
          <p:cNvSpPr/>
          <p:nvPr/>
        </p:nvSpPr>
        <p:spPr>
          <a:xfrm>
            <a:off x="502920" y="4715256"/>
            <a:ext cx="11185855" cy="1575816"/>
          </a:xfrm>
          <a:prstGeom prst="roundRect">
            <a:avLst>
              <a:gd name="adj" fmla="val 8000"/>
            </a:avLst>
          </a:prstGeom>
          <a:solidFill>
            <a:srgbClr val="F0F0F0"/>
          </a:solidFill>
          <a:ln>
            <a:noFill/>
          </a:ln>
          <a:effectLst/>
        </p:spPr>
        <p:txBody>
          <a:bodyPr rtlCol="0" anchor="ctr"/>
          <a:lstStyle/>
          <a:p/>
        </p:txBody>
      </p:sp>
      <p:sp>
        <p:nvSpPr>
          <p:cNvPr id="13" name="Rounded Rectangle 12"/>
          <p:cNvSpPr/>
          <p:nvPr/>
        </p:nvSpPr>
        <p:spPr>
          <a:xfrm>
            <a:off x="502920" y="4715256"/>
            <a:ext cx="1600200" cy="1575816"/>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7. soru</a:t>
            </a:r>
          </a:p>
        </p:txBody>
      </p:sp>
      <p:sp>
        <p:nvSpPr>
          <p:cNvPr id="14" name="TextBox 13"/>
          <p:cNvSpPr txBox="1"/>
          <p:nvPr/>
        </p:nvSpPr>
        <p:spPr>
          <a:xfrm>
            <a:off x="2240280" y="4715256"/>
            <a:ext cx="9357055" cy="1575816"/>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Beşerî süreçlerin etkisiyle oluşmuş unsur ve olayların görseldeki mekânda ortaya çıkaracağı çevresel riskler, coğrafi bakış açısıyla tasarlanan bir arazi kullanımıyla azaltılabilir mi? Açıklayınız.</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31</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127 / 129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Ünite ölçme: 5-7. sorular — örnek cevaplar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216152"/>
            <a:ext cx="3594506" cy="5029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3594506" cy="530352"/>
          </a:xfrm>
          <a:prstGeom prst="roundRect">
            <a:avLst>
              <a:gd name="adj" fmla="val 25000"/>
            </a:avLst>
          </a:prstGeom>
          <a:solidFill>
            <a:srgbClr val="4F4F4F"/>
          </a:solidFill>
          <a:ln>
            <a:noFill/>
          </a:ln>
          <a:effectLst/>
        </p:spPr>
        <p:txBody>
          <a:bodyPr rtlCol="0" anchor="ctr"/>
          <a:lstStyle/>
          <a:p/>
        </p:txBody>
      </p:sp>
      <p:sp>
        <p:nvSpPr>
          <p:cNvPr id="8" name="Rectangle 7"/>
          <p:cNvSpPr/>
          <p:nvPr/>
        </p:nvSpPr>
        <p:spPr>
          <a:xfrm>
            <a:off x="502920" y="1481328"/>
            <a:ext cx="3594506" cy="265176"/>
          </a:xfrm>
          <a:prstGeom prst="rect">
            <a:avLst/>
          </a:prstGeom>
          <a:solidFill>
            <a:srgbClr val="4F4F4F"/>
          </a:solidFill>
          <a:ln>
            <a:noFill/>
          </a:ln>
          <a:effectLst/>
        </p:spPr>
        <p:txBody>
          <a:bodyPr rtlCol="0" anchor="ctr"/>
          <a:lstStyle/>
          <a:p/>
        </p:txBody>
      </p:sp>
      <p:sp>
        <p:nvSpPr>
          <p:cNvPr id="9" name="TextBox 8"/>
          <p:cNvSpPr txBox="1"/>
          <p:nvPr/>
        </p:nvSpPr>
        <p:spPr>
          <a:xfrm>
            <a:off x="594360" y="12161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5 · Doğal ortamda değişim</a:t>
            </a:r>
          </a:p>
        </p:txBody>
      </p:sp>
      <p:sp>
        <p:nvSpPr>
          <p:cNvPr id="10" name="TextBox 9"/>
          <p:cNvSpPr txBox="1"/>
          <p:nvPr/>
        </p:nvSpPr>
        <p:spPr>
          <a:xfrm>
            <a:off x="612648" y="1819656"/>
            <a:ext cx="3375050" cy="435254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Orman alanlarının yerini konutlar ve oteller aldı</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Kıyının doğal yapısı liman, iskele ve dalgakıranla değişti</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Doğal bitki örtüsü tarım alanlarına dönüştürüldü</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Kumsal turizm kullanımına açıldı</a:t>
            </a:r>
          </a:p>
        </p:txBody>
      </p:sp>
      <p:sp>
        <p:nvSpPr>
          <p:cNvPr id="11" name="Rounded Rectangle 10"/>
          <p:cNvSpPr/>
          <p:nvPr/>
        </p:nvSpPr>
        <p:spPr>
          <a:xfrm>
            <a:off x="4298594" y="1216152"/>
            <a:ext cx="3594506" cy="50292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216152"/>
            <a:ext cx="3594506" cy="530352"/>
          </a:xfrm>
          <a:prstGeom prst="roundRect">
            <a:avLst>
              <a:gd name="adj" fmla="val 25000"/>
            </a:avLst>
          </a:prstGeom>
          <a:solidFill>
            <a:srgbClr val="D3373A"/>
          </a:solidFill>
          <a:ln>
            <a:noFill/>
          </a:ln>
          <a:effectLst/>
        </p:spPr>
        <p:txBody>
          <a:bodyPr rtlCol="0" anchor="ctr"/>
          <a:lstStyle/>
          <a:p/>
        </p:txBody>
      </p:sp>
      <p:sp>
        <p:nvSpPr>
          <p:cNvPr id="13" name="Rectangle 12"/>
          <p:cNvSpPr/>
          <p:nvPr/>
        </p:nvSpPr>
        <p:spPr>
          <a:xfrm>
            <a:off x="4298594" y="1481328"/>
            <a:ext cx="3594506" cy="265176"/>
          </a:xfrm>
          <a:prstGeom prst="rect">
            <a:avLst/>
          </a:prstGeom>
          <a:solidFill>
            <a:srgbClr val="D3373A"/>
          </a:solidFill>
          <a:ln>
            <a:noFill/>
          </a:ln>
          <a:effectLst/>
        </p:spPr>
        <p:txBody>
          <a:bodyPr rtlCol="0" anchor="ctr"/>
          <a:lstStyle/>
          <a:p/>
        </p:txBody>
      </p:sp>
      <p:sp>
        <p:nvSpPr>
          <p:cNvPr id="14" name="TextBox 13"/>
          <p:cNvSpPr txBox="1"/>
          <p:nvPr/>
        </p:nvSpPr>
        <p:spPr>
          <a:xfrm>
            <a:off x="4390034" y="12161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6 · Çevresel riskler</a:t>
            </a:r>
          </a:p>
        </p:txBody>
      </p:sp>
      <p:sp>
        <p:nvSpPr>
          <p:cNvPr id="15" name="TextBox 14"/>
          <p:cNvSpPr txBox="1"/>
          <p:nvPr/>
        </p:nvSpPr>
        <p:spPr>
          <a:xfrm>
            <a:off x="4408322" y="1819656"/>
            <a:ext cx="3375050" cy="435254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Deniz ve kıyı kirliliği (atık su, tekne atıkları)</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Orman kaybı; ormana yakın yerleşmelerde yangın riski</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Tarım ilaçları ve gübreyle toprak ve su kirliliği</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Yoğun yapılaşmayla sel ve taşkın riskinin artması</a:t>
            </a:r>
          </a:p>
        </p:txBody>
      </p:sp>
      <p:sp>
        <p:nvSpPr>
          <p:cNvPr id="16" name="Rounded Rectangle 15"/>
          <p:cNvSpPr/>
          <p:nvPr/>
        </p:nvSpPr>
        <p:spPr>
          <a:xfrm>
            <a:off x="8094268" y="1216152"/>
            <a:ext cx="3594506" cy="502920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216152"/>
            <a:ext cx="3594506" cy="530352"/>
          </a:xfrm>
          <a:prstGeom prst="roundRect">
            <a:avLst>
              <a:gd name="adj" fmla="val 25000"/>
            </a:avLst>
          </a:prstGeom>
          <a:solidFill>
            <a:srgbClr val="2E7D32"/>
          </a:solidFill>
          <a:ln>
            <a:noFill/>
          </a:ln>
          <a:effectLst/>
        </p:spPr>
        <p:txBody>
          <a:bodyPr rtlCol="0" anchor="ctr"/>
          <a:lstStyle/>
          <a:p/>
        </p:txBody>
      </p:sp>
      <p:sp>
        <p:nvSpPr>
          <p:cNvPr id="18" name="Rectangle 17"/>
          <p:cNvSpPr/>
          <p:nvPr/>
        </p:nvSpPr>
        <p:spPr>
          <a:xfrm>
            <a:off x="8094268" y="1481328"/>
            <a:ext cx="3594506" cy="265176"/>
          </a:xfrm>
          <a:prstGeom prst="rect">
            <a:avLst/>
          </a:prstGeom>
          <a:solidFill>
            <a:srgbClr val="2E7D32"/>
          </a:solidFill>
          <a:ln>
            <a:noFill/>
          </a:ln>
          <a:effectLst/>
        </p:spPr>
        <p:txBody>
          <a:bodyPr rtlCol="0" anchor="ctr"/>
          <a:lstStyle/>
          <a:p/>
        </p:txBody>
      </p:sp>
      <p:sp>
        <p:nvSpPr>
          <p:cNvPr id="19" name="TextBox 18"/>
          <p:cNvSpPr txBox="1"/>
          <p:nvPr/>
        </p:nvSpPr>
        <p:spPr>
          <a:xfrm>
            <a:off x="8185708" y="12161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7 · Evet, azaltılabilir</a:t>
            </a:r>
          </a:p>
        </p:txBody>
      </p:sp>
      <p:sp>
        <p:nvSpPr>
          <p:cNvPr id="20" name="TextBox 19"/>
          <p:cNvSpPr txBox="1"/>
          <p:nvPr/>
        </p:nvSpPr>
        <p:spPr>
          <a:xfrm>
            <a:off x="8203996" y="1819656"/>
            <a:ext cx="3375050" cy="435254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Kıyı ve orman alanları yapılaşmaya kapatılır</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Yerleşme riskli alanların dışında planlanır</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Atık su arıtılır, liman atıkları toplanır</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Tarım ve turizm, alanın kaldırabileceği yoğunluğa göre planlanır</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31</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128 / 129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üniteyi tamamladık</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ÜNİTE SONU</a:t>
            </a:r>
          </a:p>
        </p:txBody>
      </p:sp>
      <p:pic>
        <p:nvPicPr>
          <p:cNvPr id="6" name="Picture 5" descr="kapak_s12-13.jpg"/>
          <p:cNvPicPr>
            <a:picLocks noChangeAspect="1"/>
          </p:cNvPicPr>
          <p:nvPr/>
        </p:nvPicPr>
        <p:blipFill>
          <a:blip r:embed="rId3"/>
          <a:srcRect l="36" r="36"/>
          <a:stretch>
            <a:fillRect/>
          </a:stretch>
        </p:blipFill>
        <p:spPr>
          <a:xfrm>
            <a:off x="502920" y="1261872"/>
            <a:ext cx="5669280" cy="3191256"/>
          </a:xfrm>
          <a:prstGeom prst="rect">
            <a:avLst/>
          </a:prstGeom>
          <a:ln w="9525">
            <a:solidFill>
              <a:srgbClr val="D9D9D9"/>
            </a:solidFill>
          </a:ln>
        </p:spPr>
      </p:pic>
      <p:sp>
        <p:nvSpPr>
          <p:cNvPr id="7" name="Rounded Rectangle 6"/>
          <p:cNvSpPr/>
          <p:nvPr/>
        </p:nvSpPr>
        <p:spPr>
          <a:xfrm>
            <a:off x="502920" y="4553712"/>
            <a:ext cx="5669280" cy="169164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600"/>
              </a:spcAft>
            </a:pPr>
            <a:r>
              <a:rPr lang="tr-TR" sz="2100" b="1" i="0">
                <a:solidFill>
                  <a:srgbClr val="262626"/>
                </a:solidFill>
                <a:latin typeface="Calibri"/>
              </a:rPr>
              <a:t>Ünitenin ilk fotoğrafına şimdi coğrafi bakışla bakın:</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Hangi küreler var? Hangi beşerî unsurlar? Hangi alt dallar inceler?</a:t>
            </a:r>
          </a:p>
        </p:txBody>
      </p:sp>
      <p:sp>
        <p:nvSpPr>
          <p:cNvPr id="8" name="Rounded Rectangle 7"/>
          <p:cNvSpPr/>
          <p:nvPr/>
        </p:nvSpPr>
        <p:spPr>
          <a:xfrm>
            <a:off x="6400800" y="1261872"/>
            <a:ext cx="5287975" cy="2743200"/>
          </a:xfrm>
          <a:prstGeom prst="roundRect">
            <a:avLst>
              <a:gd name="adj" fmla="val 5000"/>
            </a:avLst>
          </a:prstGeom>
          <a:solidFill>
            <a:srgbClr val="F0F0F0"/>
          </a:solidFill>
          <a:ln>
            <a:noFill/>
          </a:ln>
          <a:effectLst/>
        </p:spPr>
        <p:txBody>
          <a:bodyPr rtlCol="0" anchor="ctr"/>
          <a:lstStyle/>
          <a:p/>
        </p:txBody>
      </p:sp>
      <p:sp>
        <p:nvSpPr>
          <p:cNvPr id="9" name="Rounded Rectangle 8"/>
          <p:cNvSpPr/>
          <p:nvPr/>
        </p:nvSpPr>
        <p:spPr>
          <a:xfrm>
            <a:off x="6400800" y="1261872"/>
            <a:ext cx="5287975" cy="530352"/>
          </a:xfrm>
          <a:prstGeom prst="roundRect">
            <a:avLst>
              <a:gd name="adj" fmla="val 25000"/>
            </a:avLst>
          </a:prstGeom>
          <a:solidFill>
            <a:srgbClr val="2C6696"/>
          </a:solidFill>
          <a:ln>
            <a:noFill/>
          </a:ln>
          <a:effectLst/>
        </p:spPr>
        <p:txBody>
          <a:bodyPr rtlCol="0" anchor="ctr"/>
          <a:lstStyle/>
          <a:p/>
        </p:txBody>
      </p:sp>
      <p:sp>
        <p:nvSpPr>
          <p:cNvPr id="10" name="Rectangle 9"/>
          <p:cNvSpPr/>
          <p:nvPr/>
        </p:nvSpPr>
        <p:spPr>
          <a:xfrm>
            <a:off x="6400800" y="1527048"/>
            <a:ext cx="5287975" cy="265176"/>
          </a:xfrm>
          <a:prstGeom prst="rect">
            <a:avLst/>
          </a:prstGeom>
          <a:solidFill>
            <a:srgbClr val="2C6696"/>
          </a:solidFill>
          <a:ln>
            <a:noFill/>
          </a:ln>
          <a:effectLst/>
        </p:spPr>
        <p:txBody>
          <a:bodyPr rtlCol="0" anchor="ctr"/>
          <a:lstStyle/>
          <a:p/>
        </p:txBody>
      </p:sp>
      <p:sp>
        <p:nvSpPr>
          <p:cNvPr id="11" name="TextBox 10"/>
          <p:cNvSpPr txBox="1"/>
          <p:nvPr/>
        </p:nvSpPr>
        <p:spPr>
          <a:xfrm>
            <a:off x="6492240" y="1261872"/>
            <a:ext cx="5105095"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Evde</a:t>
            </a:r>
          </a:p>
        </p:txBody>
      </p:sp>
      <p:sp>
        <p:nvSpPr>
          <p:cNvPr id="12" name="TextBox 11"/>
          <p:cNvSpPr txBox="1"/>
          <p:nvPr/>
        </p:nvSpPr>
        <p:spPr>
          <a:xfrm>
            <a:off x="6510528" y="1865376"/>
            <a:ext cx="5068519" cy="206654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COG9-CK-U1 arka yüz: Bölüm 3 ve genel tekrar</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Kitap s. 29-31: 1, 3 ve 4. sorular</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MEBİ ve EBA'da 1. ünite konu tekrarı</a:t>
            </a:r>
          </a:p>
        </p:txBody>
      </p:sp>
      <p:sp>
        <p:nvSpPr>
          <p:cNvPr id="13" name="Rounded Rectangle 12"/>
          <p:cNvSpPr/>
          <p:nvPr/>
        </p:nvSpPr>
        <p:spPr>
          <a:xfrm>
            <a:off x="6400800" y="4187952"/>
            <a:ext cx="5287975" cy="205740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6400800" y="4187952"/>
            <a:ext cx="5287975" cy="530352"/>
          </a:xfrm>
          <a:prstGeom prst="roundRect">
            <a:avLst>
              <a:gd name="adj" fmla="val 25000"/>
            </a:avLst>
          </a:prstGeom>
          <a:solidFill>
            <a:srgbClr val="4F4F4F"/>
          </a:solidFill>
          <a:ln>
            <a:noFill/>
          </a:ln>
          <a:effectLst/>
        </p:spPr>
        <p:txBody>
          <a:bodyPr rtlCol="0" anchor="ctr"/>
          <a:lstStyle/>
          <a:p/>
        </p:txBody>
      </p:sp>
      <p:sp>
        <p:nvSpPr>
          <p:cNvPr id="15" name="Rectangle 14"/>
          <p:cNvSpPr/>
          <p:nvPr/>
        </p:nvSpPr>
        <p:spPr>
          <a:xfrm>
            <a:off x="6400800" y="4453128"/>
            <a:ext cx="5287975" cy="265176"/>
          </a:xfrm>
          <a:prstGeom prst="rect">
            <a:avLst/>
          </a:prstGeom>
          <a:solidFill>
            <a:srgbClr val="4F4F4F"/>
          </a:solidFill>
          <a:ln>
            <a:noFill/>
          </a:ln>
          <a:effectLst/>
        </p:spPr>
        <p:txBody>
          <a:bodyPr rtlCol="0" anchor="ctr"/>
          <a:lstStyle/>
          <a:p/>
        </p:txBody>
      </p:sp>
      <p:sp>
        <p:nvSpPr>
          <p:cNvPr id="16" name="TextBox 15"/>
          <p:cNvSpPr txBox="1"/>
          <p:nvPr/>
        </p:nvSpPr>
        <p:spPr>
          <a:xfrm>
            <a:off x="6492240" y="4187952"/>
            <a:ext cx="5105095"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Sırada</a:t>
            </a:r>
          </a:p>
        </p:txBody>
      </p:sp>
      <p:sp>
        <p:nvSpPr>
          <p:cNvPr id="17" name="TextBox 16"/>
          <p:cNvSpPr txBox="1"/>
          <p:nvPr/>
        </p:nvSpPr>
        <p:spPr>
          <a:xfrm>
            <a:off x="6510528" y="4791456"/>
            <a:ext cx="5068519" cy="138074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2. Ünite: Mekânsal Bilgi Teknolojileri</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Atlasın varsa getir.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129 / 129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GNL-COG9-SN-U1 — Ünite sonu · Ünite sonu ölçme ve değerlendirme (slayt 123-129)</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