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42.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 id="343" r:id="rId49"/>
  </p:sldIdLst>
  <p:sldSz cx="12191695" cy="6858000" type="screen4x3"/>
  <p:notesSz cx="6858000" cy="9144000"/>
  <p:defaultText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8" Type="http://schemas.openxmlformats.org/officeDocument/2006/relationships/notesMaster" Target="notesMasters/notesMaster1.xml"/><Relationship Id="rId49" Type="http://schemas.openxmlformats.org/officeDocument/2006/relationships/slide" Target="slides/slide42.xml"/><Relationship Id="rId54" Type="http://schemas.openxmlformats.org/officeDocument/2006/relationships/slide" Target="slides/slide1.xml"/><Relationship Id="rId55" Type="http://schemas.openxmlformats.org/officeDocument/2006/relationships/slide" Target="slides/slide2.xml"/><Relationship Id="rId56" Type="http://schemas.openxmlformats.org/officeDocument/2006/relationships/slide" Target="slides/slide3.xml"/><Relationship Id="rId57" Type="http://schemas.openxmlformats.org/officeDocument/2006/relationships/slide" Target="slides/slide4.xml"/><Relationship Id="rId58" Type="http://schemas.openxmlformats.org/officeDocument/2006/relationships/slide" Target="slides/slide5.xml"/><Relationship Id="rId59" Type="http://schemas.openxmlformats.org/officeDocument/2006/relationships/slide" Target="slides/slide6.xml"/><Relationship Id="rId60" Type="http://schemas.openxmlformats.org/officeDocument/2006/relationships/slide" Target="slides/slide7.xml"/><Relationship Id="rId61" Type="http://schemas.openxmlformats.org/officeDocument/2006/relationships/slide" Target="slides/slide8.xml"/><Relationship Id="rId62" Type="http://schemas.openxmlformats.org/officeDocument/2006/relationships/slide" Target="slides/slide9.xml"/><Relationship Id="rId63" Type="http://schemas.openxmlformats.org/officeDocument/2006/relationships/slide" Target="slides/slide10.xml"/><Relationship Id="rId64" Type="http://schemas.openxmlformats.org/officeDocument/2006/relationships/slide" Target="slides/slide11.xml"/><Relationship Id="rId65" Type="http://schemas.openxmlformats.org/officeDocument/2006/relationships/slide" Target="slides/slide12.xml"/><Relationship Id="rId66" Type="http://schemas.openxmlformats.org/officeDocument/2006/relationships/slide" Target="slides/slide13.xml"/><Relationship Id="rId67" Type="http://schemas.openxmlformats.org/officeDocument/2006/relationships/slide" Target="slides/slide14.xml"/><Relationship Id="rId68" Type="http://schemas.openxmlformats.org/officeDocument/2006/relationships/slide" Target="slides/slide15.xml"/><Relationship Id="rId69" Type="http://schemas.openxmlformats.org/officeDocument/2006/relationships/slide" Target="slides/slide16.xml"/><Relationship Id="rId70" Type="http://schemas.openxmlformats.org/officeDocument/2006/relationships/slide" Target="slides/slide17.xml"/><Relationship Id="rId71" Type="http://schemas.openxmlformats.org/officeDocument/2006/relationships/slide" Target="slides/slide18.xml"/><Relationship Id="rId72" Type="http://schemas.openxmlformats.org/officeDocument/2006/relationships/slide" Target="slides/slide19.xml"/><Relationship Id="rId73" Type="http://schemas.openxmlformats.org/officeDocument/2006/relationships/slide" Target="slides/slide20.xml"/><Relationship Id="rId74" Type="http://schemas.openxmlformats.org/officeDocument/2006/relationships/slide" Target="slides/slide21.xml"/><Relationship Id="rId75" Type="http://schemas.openxmlformats.org/officeDocument/2006/relationships/slide" Target="slides/slide22.xml"/><Relationship Id="rId76" Type="http://schemas.openxmlformats.org/officeDocument/2006/relationships/slide" Target="slides/slide23.xml"/><Relationship Id="rId77" Type="http://schemas.openxmlformats.org/officeDocument/2006/relationships/slide" Target="slides/slide24.xml"/><Relationship Id="rId78" Type="http://schemas.openxmlformats.org/officeDocument/2006/relationships/slide" Target="slides/slide25.xml"/><Relationship Id="rId79" Type="http://schemas.openxmlformats.org/officeDocument/2006/relationships/slide" Target="slides/slide26.xml"/><Relationship Id="rId80" Type="http://schemas.openxmlformats.org/officeDocument/2006/relationships/slide" Target="slides/slide27.xml"/><Relationship Id="rId81" Type="http://schemas.openxmlformats.org/officeDocument/2006/relationships/slide" Target="slides/slide28.xml"/><Relationship Id="rId82" Type="http://schemas.openxmlformats.org/officeDocument/2006/relationships/slide" Target="slides/slide29.xml"/><Relationship Id="rId83" Type="http://schemas.openxmlformats.org/officeDocument/2006/relationships/slide" Target="slides/slide30.xml"/><Relationship Id="rId84" Type="http://schemas.openxmlformats.org/officeDocument/2006/relationships/slide" Target="slides/slide31.xml"/><Relationship Id="rId85" Type="http://schemas.openxmlformats.org/officeDocument/2006/relationships/slide" Target="slides/slide32.xml"/><Relationship Id="rId86" Type="http://schemas.openxmlformats.org/officeDocument/2006/relationships/slide" Target="slides/slide33.xml"/><Relationship Id="rId87" Type="http://schemas.openxmlformats.org/officeDocument/2006/relationships/slide" Target="slides/slide34.xml"/><Relationship Id="rId88" Type="http://schemas.openxmlformats.org/officeDocument/2006/relationships/slide" Target="slides/slide35.xml"/><Relationship Id="rId89" Type="http://schemas.openxmlformats.org/officeDocument/2006/relationships/slide" Target="slides/slide36.xml"/><Relationship Id="rId90" Type="http://schemas.openxmlformats.org/officeDocument/2006/relationships/slide" Target="slides/slide37.xml"/><Relationship Id="rId91" Type="http://schemas.openxmlformats.org/officeDocument/2006/relationships/slide" Target="slides/slide38.xml"/><Relationship Id="rId92" Type="http://schemas.openxmlformats.org/officeDocument/2006/relationships/slide" Target="slides/slide39.xml"/><Relationship Id="rId93" Type="http://schemas.openxmlformats.org/officeDocument/2006/relationships/slide" Target="slides/slide40.xml"/><Relationship Id="rId94" Type="http://schemas.openxmlformats.org/officeDocument/2006/relationships/slide" Target="slides/slide4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lang="tr-T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lang="tr-TR" sz="1200"/>
            </a:lvl1pPr>
          </a:lstStyle>
          <a:p>
            <a:fld id="{0F89C1C7-3DCD-1040-A9CF-14679D8B5DDD}" type="datetimeFigureOut">
              <a:rPr lang="tr-TR" smtClean="0"/>
              <a:t>10/17/16</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lang="tr-T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lang="tr-TR" sz="1200"/>
            </a:lvl1pPr>
          </a:lstStyle>
          <a:p>
            <a:fld id="{BB5E49A5-4136-284D-997B-48E1D791AD67}" type="slidenum">
              <a:rPr lang="tr-TR" smtClean="0"/>
              <a:t>‹#›</a:t>
            </a:fld>
            <a:endParaRPr lang="tr-TR"/>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lang="tr-TR" sz="1200" kern="1200">
        <a:solidFill>
          <a:schemeClr val="tx1"/>
        </a:solidFill>
        <a:latin typeface="+mn-lt"/>
        <a:ea typeface="+mn-ea"/>
        <a:cs typeface="+mn-cs"/>
      </a:defRPr>
    </a:lvl1pPr>
    <a:lvl2pPr marL="457200" algn="l" defTabSz="457200" rtl="0" eaLnBrk="1" latinLnBrk="0" hangingPunct="1">
      <a:defRPr lang="tr-TR" sz="1200" kern="1200">
        <a:solidFill>
          <a:schemeClr val="tx1"/>
        </a:solidFill>
        <a:latin typeface="+mn-lt"/>
        <a:ea typeface="+mn-ea"/>
        <a:cs typeface="+mn-cs"/>
      </a:defRPr>
    </a:lvl2pPr>
    <a:lvl3pPr marL="914400" algn="l" defTabSz="457200" rtl="0" eaLnBrk="1" latinLnBrk="0" hangingPunct="1">
      <a:defRPr lang="tr-TR" sz="1200" kern="1200">
        <a:solidFill>
          <a:schemeClr val="tx1"/>
        </a:solidFill>
        <a:latin typeface="+mn-lt"/>
        <a:ea typeface="+mn-ea"/>
        <a:cs typeface="+mn-cs"/>
      </a:defRPr>
    </a:lvl3pPr>
    <a:lvl4pPr marL="1371600" algn="l" defTabSz="457200" rtl="0" eaLnBrk="1" latinLnBrk="0" hangingPunct="1">
      <a:defRPr lang="tr-TR" sz="1200" kern="1200">
        <a:solidFill>
          <a:schemeClr val="tx1"/>
        </a:solidFill>
        <a:latin typeface="+mn-lt"/>
        <a:ea typeface="+mn-ea"/>
        <a:cs typeface="+mn-cs"/>
      </a:defRPr>
    </a:lvl4pPr>
    <a:lvl5pPr marL="1828800" algn="l" defTabSz="457200" rtl="0" eaLnBrk="1" latinLnBrk="0" hangingPunct="1">
      <a:defRPr lang="tr-TR" sz="1200" kern="1200">
        <a:solidFill>
          <a:schemeClr val="tx1"/>
        </a:solidFill>
        <a:latin typeface="+mn-lt"/>
        <a:ea typeface="+mn-ea"/>
        <a:cs typeface="+mn-cs"/>
      </a:defRPr>
    </a:lvl5pPr>
    <a:lvl6pPr marL="2286000" algn="l" defTabSz="457200" rtl="0" eaLnBrk="1" latinLnBrk="0" hangingPunct="1">
      <a:defRPr lang="tr-TR" sz="1200" kern="1200">
        <a:solidFill>
          <a:schemeClr val="tx1"/>
        </a:solidFill>
        <a:latin typeface="+mn-lt"/>
        <a:ea typeface="+mn-ea"/>
        <a:cs typeface="+mn-cs"/>
      </a:defRPr>
    </a:lvl6pPr>
    <a:lvl7pPr marL="2743200" algn="l" defTabSz="457200" rtl="0" eaLnBrk="1" latinLnBrk="0" hangingPunct="1">
      <a:defRPr lang="tr-TR" sz="1200" kern="1200">
        <a:solidFill>
          <a:schemeClr val="tx1"/>
        </a:solidFill>
        <a:latin typeface="+mn-lt"/>
        <a:ea typeface="+mn-ea"/>
        <a:cs typeface="+mn-cs"/>
      </a:defRPr>
    </a:lvl7pPr>
    <a:lvl8pPr marL="3200400" algn="l" defTabSz="457200" rtl="0" eaLnBrk="1" latinLnBrk="0" hangingPunct="1">
      <a:defRPr lang="tr-TR" sz="1200" kern="1200">
        <a:solidFill>
          <a:schemeClr val="tx1"/>
        </a:solidFill>
        <a:latin typeface="+mn-lt"/>
        <a:ea typeface="+mn-ea"/>
        <a:cs typeface="+mn-cs"/>
      </a:defRPr>
    </a:lvl8pPr>
    <a:lvl9pPr marL="3657600" algn="l" defTabSz="457200" rtl="0" eaLnBrk="1" latinLnBrk="0" hangingPunct="1">
      <a:defRPr lang="tr-TR" sz="1200" kern="1200">
        <a:solidFill>
          <a:schemeClr val="tx1"/>
        </a:solidFill>
        <a:latin typeface="+mn-lt"/>
        <a:ea typeface="+mn-ea"/>
        <a:cs typeface="+mn-cs"/>
      </a:defRPr>
    </a:lvl9pPr>
  </p:notesStyle>
</p:notesMaster>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Kaynak gösterimi — 5846 sayılı Kanun md. 34 eğitim amaçlı seçme ve toplama eserlerde eserin ve eser sahibinin adının belirtilmesini ister. Derste gösterilmesi gerekmez; dosyayı paylaşırken bu slaytı silmeyin.</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öğrenme çıktısını ve süreç bileşenlerini (b ve c) tanıtmak; ders başında ev çalışmasını yoklamak.</a:t>
            </a:r>
          </a:p>
          <a:p/>
          <a:p>
            <a:r>
              <a:t>SÜRE: 80 dakikalık akış (ders planı, 5. hafta): giriş 5 · 13 Ekim 3 · saat kavramları 12 · saat dilimi uygulaması 12 · projeksiyon 8 (40. dk) · geçiş 2 · projeksiyon uygulaması ve eşleştirme tablosu 10 · ölçek 12 · Roma 10 · toparlama 6. Giriş aşaması 5 dk: 47-50. slaytlar.</a:t>
            </a:r>
          </a:p>
          <a:p/>
          <a:p>
            <a:r>
              <a:t>NASIL: Ev çalışması kontrolü (1-2 dk, parmak yoklaması — COG9-CK-U2 Bölüm 1'in harita türleri ve koordinat soruları): (1) 'Hangisi tematik haritadır? A fiziki harita, B siyasi harita, C nüfus haritası, D topoğrafya haritası' (2) 'Bir noktanın Ekvator'a uzaklığının yerin merkeziyle yaptığı açıya ne denir? 1 enlem, 2 boylam, 3 meridyen'. Ardından çıktıyı öğrencinin diliyle söyleyin: 'Bugün haritadan saat hesaplayacak, küre şeklindeki Dünya'nın düzleme nasıl aktarıldığını görecek ve ölçekle gerçek uzunluğu bulacağız.'</a:t>
            </a:r>
          </a:p>
          <a:p/>
          <a:p>
            <a:r>
              <a:t>BEKLENEN CEVAP: (1) C — nüfus haritası tematik haritadır; fiziki, siyasi ve topoğrafya haritaları genel haritalardır (kitap s. 36, Şema 2.1). (2) 1 — enlem (kitap s. 37).</a:t>
            </a:r>
          </a:p>
          <a:p/>
          <a:p>
            <a:r>
              <a:t>KAYNAK: Program (2026) COĞ.9.2.1 b-c (süreç bileşenleri ders planından birebir okunur); ders planı 5. hafta.</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Dersin yol haritasını göstermek (30 sn).</a:t>
            </a:r>
          </a:p>
          <a:p/>
          <a:p>
            <a:r>
              <a:t>NASIL: Her istasyonu bir cümleyle söyleyin. İlk ders saati projeksiyon anlatımıyla biter; ikinci saat projeksiyon uygulamasıyla başlar.</a:t>
            </a:r>
          </a:p>
          <a:p/>
          <a:p>
            <a:r>
              <a:t>KAYNAK: Ders planı 5. hafta akışı (zaman · projeksiyon · ölçek).</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Köprü kurma: saat dilimi kavramına merak uyandırmak; ders başı tahminlerini kayda almak (toparlamada öz yansıtma için — SDB1.3).</a:t>
            </a:r>
          </a:p>
          <a:p/>
          <a:p>
            <a:r>
              <a:t>NASIL: Mini kâğıtları dağıtın; herkes Buenos Aires ve Tokyo için tahmin saatini yazıp kaldırır. Birkaç farklı tahmini tahtanın köşesine yazın (ders sonuna kadar silinmez). Sonra izleyen cevap slaytını açın; 'neden?' sorusunu cevaplamayın: 'Saat dilimi haritasıyla birlikte hesaplayacağız.' Şehirler haritadaki yerlerine göre batıdan doğuya dizildi; ipucu isteyene 'Güneş önce hangisinde doğar?' diye sorun.</a:t>
            </a:r>
          </a:p>
          <a:p/>
          <a:p>
            <a:r>
              <a:t>BEKLENEN CEVAP: Buenos Aires 06.00, Tokyo 18.00 — cevap izleyen slaytta; hesabı Saat Dilimi Hesaplama uygulamasında (s. 40) yapılır: 61-62. slaytlar.</a:t>
            </a:r>
          </a:p>
          <a:p/>
          <a:p>
            <a:r>
              <a:t>KAYNAK: Ders planı 5. hafta giriş (köprü sorusu); şehirler kitabın s. 40 uygulamasındandır.</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Ders başı tahmin sorusunun cevabı; merakı 'neden?' sorusuna çevirmek.</a:t>
            </a:r>
          </a:p>
          <a:p/>
          <a:p>
            <a:r>
              <a:t>NASIL: Tahminler alındıktan sonra açın. 'Tahmini tutan var mı?' diye sorun; nedenini açıklamayın: 'Neden 6 saat geri, 6 saat ileri? Bugün saat dilimleriyle hesaplayacağız.' Tahtanın köşesindeki tahminler ders sonuna kadar silinmez.</a:t>
            </a:r>
          </a:p>
          <a:p/>
          <a:p>
            <a:r>
              <a:t>BEKLENEN CEVAP: Buenos Aires 06.00 (−3: İstanbul'dan 6 saat geri), Tokyo 18.00 (+9: 6 saat ileri).</a:t>
            </a:r>
          </a:p>
          <a:p/>
          <a:p>
            <a:r>
              <a:t>KAYNAK: Kitap s. 40 saat dilimleri haritası ve Saat Dilimi Hesaplama uygulaması (Buenos Aires −3, İstanbul +3, Tokyo +9).</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13 Ekim Dünya Afet Azaltma Günü bağı: haritaların afet riskini azaltmada nasıl kullanıldığını kitaptaki örnekle göstermek.</a:t>
            </a:r>
          </a:p>
          <a:p/>
          <a:p>
            <a:r>
              <a:t>SÜRE: 3 dk (esnek aşama; süre darsa 1 dk ile sınırlayın).</a:t>
            </a:r>
          </a:p>
          <a:p/>
          <a:p>
            <a:r>
              <a:t>NASIL: Haritayı 20 saniye inceletin; iki soruyu sorun, 2-3 cevap alın. 1. ünitedeki Bozkurt seliyle bağ kurun: riskli alanı önceden bilmek. Etkinliğin tamamı 8. haftada CBS konusunda yapılacak; bugün CBS bileşenlerine girmeyin.</a:t>
            </a:r>
          </a:p>
          <a:p/>
          <a:p>
            <a:r>
              <a:t>SÖYLENEBİLİR: Haritalar yalnız yol bulmak için değildir; riskin nerede yüksek olduğunu gösterip önlem almamızı sağlar.</a:t>
            </a:r>
          </a:p>
          <a:p/>
          <a:p>
            <a:r>
              <a:t>BEKLENEN CEVAP: 1) Risk sınıfları renklerle gösterilmiş: çok yüksek kırmızı, yüksek turuncu, orta sarı, düşük mavi (haritanın 'Risk Sınıfı' lejantı). 2) İtfaiye, orman teşkilatı, AFAD ve yerel yönetim riskin yüksek olduğu yerleri görür; gözetleme, su kaynağı ve müdahale ekiplerini bu alanlara göre planlar, önlem alır. Bozkurt bağı: riskli alanlar önceden haritada görülürse yerleşme ve önlemler buna göre planlanabilir (1. ünite, s. 22-23).</a:t>
            </a:r>
          </a:p>
          <a:p/>
          <a:p>
            <a:r>
              <a:t>KAYNAK: Kitap s. 68 (Bartın etkinliğinin metni ve risk haritası; 2026-2027 baskısında sayfada kaynak satırı yok — önceki baskı Coşkun ve Toprak 2023, Geomatik'i gösteriyordu); 1. ünite s. 22-23 (Bozkurt seli); belirli gün ve haftalar çizelgesi (13 Ekim).</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Yerel saati, Güneş'in ufuk düzlemindeki konumuna bağlı olarak tanımlamak.</a:t>
            </a:r>
          </a:p>
          <a:p/>
          <a:p>
            <a:r>
              <a:t>SÜRE: Bu aşama 12 dk: 52-60. slaytlar (yerel saat, 15° kuralı, ulusal saat, saat dilimleri, tarih değiştirme çizgisi, iki yoklama).</a:t>
            </a:r>
          </a:p>
          <a:p/>
          <a:p>
            <a:r>
              <a:t>NASIL: Yer küreyi el feneriyle aydınlatın: fenerin tam karşısındaki meridyende öğle vaktidir; ondan doğudaki yerlerde öğle geçmiştir, batıdakilerde henüz gelmemiştir. Gündüz yayını tahtaya çizdirin; tanımı deftere yazdırın.</a:t>
            </a:r>
          </a:p>
          <a:p/>
          <a:p>
            <a:r>
              <a:t>SÖYLENEBİLİR: Güneş doğudan doğar, öğlen en yükseğe çıkar, batıdan batar. En yüksek olduğu an, o yerin öğle vaktidir: 12.00. Her yerin öğle vakti farklı ana denk gelir.</a:t>
            </a:r>
          </a:p>
          <a:p/>
          <a:p>
            <a:r>
              <a:t>KAYNAK: Kitap s. 39 'Yerel Saat' (birebir). Gündüz yayı şeması kitabın anlatımından çizildi (sabah doğu, öğle en yüksek nokta, akşam batı).</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Boylam farkını zaman farkına dönüştürmek (SBAB1.1 Dönüştürme; Matematik: açı-zaman dönüşümü).</a:t>
            </a:r>
          </a:p>
          <a:p/>
          <a:p>
            <a:r>
              <a:t>NASIL: Hesabı tahtada adım adım yapın; öğrenciler '15° = 1 saat, 1° = 4 dakika' kuralını deftere yazar. Sağlamayı kitabın s. 59 bilgisiyle yapın: Türkiye'nin en batısı 26° D, en doğusu 45° D → 19° × 4 dk = 76 dk; kitap 'yaklaşık 76 dakika' der. Şekil Dünya'ya Kuzey Kutbu'nun üstünden bakıştır: 24 dilimin her biri 15°'tir; bu bakışta Dünya saat yönünün tersine döner.</a:t>
            </a:r>
          </a:p>
          <a:p/>
          <a:p>
            <a:r>
              <a:t>SÖYLENEBİLİR: Dünya kendi ekseni etrafında 24 saatte bir tur, yani 360° döner. Her saatte 15°, her 4 dakikada 1° döner. Güneş doğudaki yerlerde önce yükselir; bu yüzden doğudaki yerin saati ileridir.</a:t>
            </a:r>
          </a:p>
          <a:p/>
          <a:p>
            <a:r>
              <a:t>KAYNAK: Kural türetilmiştir: Dünya ekseni etrafındaki dönüşünü batıdan doğuya doğru 24 saatte tamamlar (kitap 3. ünite s. 96) → 360° ÷ 24 = 15° / saat; 60 dk ÷ 15 = 4 dk / derece. Kitap s. 39 saat dilimlerini 'on beşer derecelik aralıklarla' verir. Sağlama: kitap s. 59 (26°-45° doğu meridyenleri; yaklaşık 76 dakika).</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Ulusal (ortak) saat ihtiyacını ve Türkiye'nin ortak saatini kavratmak.</a:t>
            </a:r>
          </a:p>
          <a:p/>
          <a:p>
            <a:r>
              <a:t>NASIL: Önce sorun: 'Türkiye'nin doğusu ile batısı arasında 76 dakika fark var. Herkes kendi yerel saatini kullansaydı tren tarifesi, okul zili, banka saatleri ne olurdu?' Sonra tanımı okutun. Türkiye kartında 45° ÷ 15° = 3 hesabını gösterin: 45° doğu meridyeni +3. dilimin orta meridyenidir.</a:t>
            </a:r>
          </a:p>
          <a:p/>
          <a:p>
            <a:r>
              <a:t>SÖYLENEBİLİR: Ortak saat, bir ülkede herkesin aynı saati kullanmasını sağlar.</a:t>
            </a:r>
          </a:p>
          <a:p/>
          <a:p>
            <a:r>
              <a:t>BEKLENEN CEVAP: Karışıklık örnekleri (kitap): resmî işlemler, ulaşım, bankacılık, iletişim.</a:t>
            </a:r>
          </a:p>
          <a:p/>
          <a:p>
            <a:r>
              <a:t>KAYNAK: Kitap s. 39 'Ulusal (Ortak) Saat' ve kenar kutuları (birebir). 45° ÷ 15° = 3 türetilmiş hesaptır (kitap: 45° doğu meridyeni → +3. saat dilimi).</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(parmakla A-E): ulusal saat.</a:t>
            </a:r>
          </a:p>
          <a:p/>
          <a:p>
            <a:r>
              <a:t>NASIL: Herkes aynı anda parmağını kaldırsın; sayımı hızlıca yapıp cevap slaytına geçin.</a:t>
            </a:r>
          </a:p>
          <a:p/>
          <a:p>
            <a:r>
              <a:t>BEKLENEN CEVAP: C — Kanada.</a:t>
            </a:r>
          </a:p>
          <a:p/>
          <a:p>
            <a:r>
              <a:t>KAYNAK: Kitap s. 39.</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NASIL: Ölçütü vurgulayın: ülkenin büyüklüğü değil, doğu-batı doğrultusundaki genişliği, yani üzerinden geçen meridyen sayısı belirleyicidir. Diğer dört ülke s. 40 haritasında tek renktir (tek dilim).</a:t>
            </a:r>
          </a:p>
          <a:p/>
          <a:p>
            <a:r>
              <a:t>BEKLENEN CEVAP: C — Kanada.</a:t>
            </a:r>
          </a:p>
          <a:p/>
          <a:p>
            <a:r>
              <a:t>KAYNAK: Kitap s. 39 (ulusal saat) ve s. 40 (saat dilimi haritası).</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Uluslararası saat dilimlerinin mantığını şerit şemasıyla göstermek; 0°, 45° D ve 180° meridyenlerini deftere çizdirmek.</a:t>
            </a:r>
          </a:p>
          <a:p/>
          <a:p>
            <a:r>
              <a:t>NASIL: Şeridi soldan sağa okuyun: başlangıç meridyeni 0. dilimin ortasındadır; doğuya doğru +1, +2…, batıya doğru −1, −2… Türkiye'yi (+3) ve 180° meridyenini gösterin: o dilim ikiye bölünür (+12 / −12). Öğrenciler şemayı deftere çizer. 'Dilim sınırları neden düz değil?' sorusuyla zikzak cümlesine geçin; haritayı uygulamada göreceğiz.</a:t>
            </a:r>
          </a:p>
          <a:p/>
          <a:p>
            <a:r>
              <a:t>SÖYLENEBİLİR: Bir dilim 15°'lik bir şerittir. Dilim numarası, o dilimin saatinin başlangıç meridyenindeki saatten kaç saat ileri ya da geri olduğunu söyler.</a:t>
            </a:r>
          </a:p>
          <a:p/>
          <a:p>
            <a:r>
              <a:t>KAYNAK: Kitap s. 39 'Uluslararası Saat Dilimleri' (birebir). Şerit şeması kitabın anlatımından çizildi: 24 dilim × 15° = 360°; 180° meridyenindeki dilim ikiye bölünür (kitabın s. 40 haritasında '+12/−12').</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Tarih değiştirme çizgisini ve iki yanındaki tarih farkını kavratmak.</a:t>
            </a:r>
          </a:p>
          <a:p/>
          <a:p>
            <a:r>
              <a:t>NASIL: Harita 2.2'de 180° meridyenini ve çizginin zikzaklarını gösterin. Takvim kartlarını okutun: aynı anda çizginin batısında Salı, doğusunda Pazartesidir. 'Neden zikzak?' sorusunun cevabı alttaki kitap cümlesidir: bir ada ya da ülke içinde iki ayrı tarih olmasın diye. Zenginleştirme: çizgiyi doğudan batıya geçen yolcunun takvimi bir gün ileri atlar.</a:t>
            </a:r>
          </a:p>
          <a:p/>
          <a:p>
            <a:r>
              <a:t>SÖYLENEBİLİR: Çizginin batısı doğu yarım küredir; orada tarih bir gün ileridir.</a:t>
            </a:r>
          </a:p>
          <a:p/>
          <a:p>
            <a:r>
              <a:t>KAYNAK: Kitap s. 39 'Tarih Değiştirme Çizgisi' ve Harita 2.2 (birebir). Gün adları örnektir.</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(parmakla A-E): tarih değiştirme çizgisi.</a:t>
            </a:r>
          </a:p>
          <a:p/>
          <a:p>
            <a:r>
              <a:t>NASIL: Kartları kapatın; herkes aynı anda parmağını kaldırsın.</a:t>
            </a:r>
          </a:p>
          <a:p/>
          <a:p>
            <a:r>
              <a:t>BEKLENEN CEVAP: A — 13 Ekim Salı.</a:t>
            </a:r>
          </a:p>
          <a:p/>
          <a:p>
            <a:r>
              <a:t>KAYNAK: Kitap s. 39.</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NASIL: Yanlış yapanlara takvim kartlarını hatırlatın: batısı ileri, doğusu geri. C seçeneği yönü ters çevirenlerin cevabıdır.</a:t>
            </a:r>
          </a:p>
          <a:p/>
          <a:p>
            <a:r>
              <a:t>BEKLENEN CEVAP: A — 13 Ekim Salı.</a:t>
            </a:r>
          </a:p>
          <a:p/>
          <a:p>
            <a:r>
              <a:t>KAYNAK: Kitap s. 39.</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Saat dilimleri haritasıyla iki yer arasındaki saat farkını hesaplamak (program: zaman hesaplamaları; SBAB1.1 Dönüştürme, OB4 Görsel okuryazarlık).</a:t>
            </a:r>
          </a:p>
          <a:p/>
          <a:p>
            <a:r>
              <a:t>SÜRE: 12 dk: 6 dk ikili ('önce yaz, sonra söyle') · 3 dk grup içinde karşılaştırma · 3 dk sınıfça doğrulama (örnek cevap slaytı).</a:t>
            </a:r>
          </a:p>
          <a:p/>
          <a:p>
            <a:r>
              <a:t>NASIL: iGeo metnini bir öğrenciye okutun. Yönerge: her şehrin dilimini haritadan okuyun — dilimi şehrin bulunduğu ülkenin rengi ve alttaki numara şeridi belirler; sonra İstanbul'a (+3, 12.00) göre saati hesaplayın. Kitaptaki tabloya yazsınlar. Farklı sonuç bulan ikili gerekçesini söyler ya da veriye göre düzeltir (D10.1). Destek: 'dilim → fark → saat' üç kutulu şablon; BEP'li öğrencinin hedefi iki şehir arasındaki farkı yalnız dilim numaralarıyla bulmaktır.</a:t>
            </a:r>
          </a:p>
          <a:p/>
          <a:p>
            <a:r>
              <a:t>BEKLENEN CEVAP: a) Quebek −5 → 04.00 · b) Buenos Aires −3 → 06.00 · c) Reykjavik 0 → 09.00 · ç) St. Petersburg +3 → 12.00 · d) İstanbul +3 → 12.00 · e) Pekin +8 → 17.00 · f) Tokyo +9 → 18.00</a:t>
            </a:r>
          </a:p>
          <a:p/>
          <a:p>
            <a:r>
              <a:t>KAYNAK: Kitap s. 40 UYGULAMA (metin birebir; harita: 'Uluslararası saat dilimleri — haritadaki renkler saat dilimlerini birbirinden ayırmak için kullanılmıştır'). Tabloda ülke adları kısaltıldı (Rusya Federasyonu, Çin Halk Cumhuriyeti); şehir adlarının okunuşları kitapta köşeli parantezde: Kubek, Boinos Ayres, Reykevik, Sen Petersburg. OGM Materyal 'Saat Dilimi Hesaplama' (aynı cevaplar). Program COĞ.9.2.1: 'zaman hesaplamaları (saat dilimleri kullanılarak)'.</a:t>
            </a:r>
          </a:p>
          <a:p/>
          <a:p>
            <a:r>
              <a:t>NOT: Metin kitaptaki hâliyle kullanılır, ek bilgi eklenmez (ders planı notu).</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Tablonun örnek cevabı ve hesap yolu (süreç bileşeni b: harita bileşenlerinden — renk, numara şeridi — ilişki çözümleme; SBAB1.1).</a:t>
            </a:r>
          </a:p>
          <a:p/>
          <a:p>
            <a:r>
              <a:t>NASIL: Önce ikililerin sonuçlarını alın, sonra slaytı açın. Hesabı bir örnekle tahtada gösterin: Quebek −5, İstanbul +3 → iki dilim arasındaki fark 3 − (−5) = 8 saat; Quebek batıda olduğundan saati geridir: 12.00 − 8 = 04.00. Tokyo +9 → 9 − 3 = 6 saat; doğuda, saati ileridir: 12.00 + 6 = 18.00. Haritadan çıkarım sorusu (süreç c): 'd harfi alttaki +2 numarasının hizasında; Türkiye neden +3 diliminde?' — çünkü ortak saat 45° D meridyenine göredir ve dilim sınırları siyasi sınırları izler. b harfi −4, c harfi −1 hizasında olduğu hâlde dilimleri −3 ve 0'dır: dilimi harfin altındaki numara değil, ülkenin rengi belirler. Haritada dört renk sırayla tekrar eder; ülkenin rengi, numara şeridinde aynı renkli en yakın dilimdir. Ders başındaki tahminlerle karşılaştırın: Buenos Aires 06.00, Tokyo 18.00.</a:t>
            </a:r>
          </a:p>
          <a:p/>
          <a:p>
            <a:r>
              <a:t>BEKLENEN CEVAP: a) Quebek −5 → 04.00 · b) Buenos Aires −3 → 06.00 · c) Reykjavik 0 → 09.00 · ç) St. Petersburg +3 → 12.00 · d) İstanbul +3 → 12.00 · e) Pekin +8 → 17.00 · f) Tokyo +9 → 18.00</a:t>
            </a:r>
          </a:p>
          <a:p/>
          <a:p>
            <a:r>
              <a:t>KAYNAK: Kitap s. 39-40; OGM Materyal 'Saat Dilimi Hesaplama' örnek cevapları — kitap haritasıyla denetlendi (harflerin bulunduğu ülkelerin renkleri ↔ numara şeridi).</a:t>
            </a:r>
          </a:p>
          <a:p/>
          <a:p>
            <a:r>
              <a:t>NOT: Hesap, haritadaki saat dilimlerine göredir (kitap ve OGM). Bazı ülkeler yaz aylarında saatlerini bir saat ileri alır (yaz saati); bu uygulamada hesaba katılmaz — soru gelirse böyle açıklayın.</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Küre şeklindeki Dünya düzleme aktarılırken bozulma olduğunu ve projeksiyon yöntemlerinin bunu en aza indirdiğini kavratmak (program: bozulma ile nedenlerinin ilişkilendirilmesi; OB1).</a:t>
            </a:r>
          </a:p>
          <a:p/>
          <a:p>
            <a:r>
              <a:t>SÜRE: Bu aşama 8 dk: 63-66. slaytlar (giriş, üç yöntem, bir yoklama).</a:t>
            </a:r>
          </a:p>
          <a:p/>
          <a:p>
            <a:r>
              <a:t>NASIL: Yer küreye bir kâğıt sarın ve kâğıdı küreye kırışmadan yapıştırmayı deneyin: 'Neden olmuyor?' Sonra şekli gösterin: ağ düzleme aktarılınca kutuplara yakın sıralar açılıyor — şekil ve alan bozulması. Tanımı okutun; üç yöntemin adını tahtaya yazın.</a:t>
            </a:r>
          </a:p>
          <a:p/>
          <a:p>
            <a:r>
              <a:t>SÖYLENEBİLİR: Portakal kabuğunu yırtmadan ya da kırıştırmadan masaya yayamayız; Dünya'nın yüzeyi de düzleme bozulmadan aktarılamaz.</a:t>
            </a:r>
          </a:p>
          <a:p/>
          <a:p>
            <a:r>
              <a:t>KAYNAK: Kitap s. 40 (projeksiyon girişi, birebir) ve s. 41 (tanım, birebir). Ağ şeması kitaptaki silindirik projeksiyon görselinden (Görsel 2.3) esinlenerek çizildi; program COĞ.9.2.1: 'Harita yapımında meydana gelen bozulma ile bu bozulmanın nedenleri ilişkilendirilerek haritalarda kullanılan başlıca projeksiyon türlerinin tanınması sağlanır'.</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Silindirik, konik ve düzlem projeksiyonu yüzeyin yerküreyi nasıl sardığı ve bozulmanın nerede az olduğuyla karşılaştırmak.</a:t>
            </a:r>
          </a:p>
          <a:p/>
          <a:p>
            <a:r>
              <a:t>NASIL: Her sütunda yer küreye kâğıdı sütundaki biçimde tutun: silindir gibi sarın, koni gibi sarın, kutba düz koyun. Öğrenciler defterine 'nerede bozulma az? · nerede kullanılır?' sütunlu tabloyu çizer; alttaki çipler tablonun cevabıdır. 'Yüzeyin küreye değdiği yerde bozulma en azdır' diye özetleyin.</a:t>
            </a:r>
          </a:p>
          <a:p/>
          <a:p>
            <a:r>
              <a:t>BEKLENEN CEVAP: Silindirik → Ekvator çevresi (dünya haritaları); konik → orta kuşak; düzlem → kutup çevresi (kutup çevresi haritaları).</a:t>
            </a:r>
          </a:p>
          <a:p/>
          <a:p>
            <a:r>
              <a:t>KAYNAK: Kitap s. 41 (üç yöntemin metni birebir; Görsel 2.3, 2.4, 2.5). 'Yüzeyin değdiği yerde bozulma en az' özeti, kitabın üç cümlesinin ortak sonucudur (bilimsel bilgi).</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(parmakla A-E): projeksiyon türleri.</a:t>
            </a:r>
          </a:p>
          <a:p/>
          <a:p>
            <a:r>
              <a:t>NASIL: Önceki slaydı kapatın; herkes aynı anda parmağını kaldırsın.</a:t>
            </a:r>
          </a:p>
          <a:p/>
          <a:p>
            <a:r>
              <a:t>BEKLENEN CEVAP: D — Silindirik → Ekvator çevresinde bozulma az.</a:t>
            </a:r>
          </a:p>
          <a:p/>
          <a:p>
            <a:r>
              <a:t>KAYNAK: Kitap s. 41.</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NASIL: Diğer seçeneklerdeki eşleştirmeleri sınıfla düzeltin: silindirik → Ekvator, konik → orta kuşak, düzlem → kutup çevresi.</a:t>
            </a:r>
          </a:p>
          <a:p/>
          <a:p>
            <a:r>
              <a:t>BEKLENEN CEVAP: D.</a:t>
            </a:r>
          </a:p>
          <a:p/>
          <a:p>
            <a:r>
              <a:t>KAYNAK: Kitap s. 41.</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İkinci ders saatinin grup çalışmasına geçiş: rolleri ve malzemeyi hatırlatmak.</a:t>
            </a:r>
          </a:p>
          <a:p/>
          <a:p>
            <a:r>
              <a:t>SÜRE: 2 dk.</a:t>
            </a:r>
          </a:p>
          <a:p/>
          <a:p>
            <a:r>
              <a:t>NASIL: Ayağa kalkma ve sıraları adaya çevirme; malzeme sorumluları eşleştirme şablonunu ve atlası alır (8 grup seti + 2 yedek). Roller bu hafta döner; grup listesi 4. haftanın ön değerlendirme özetiyle kesinleşmiştir.</a:t>
            </a:r>
          </a:p>
          <a:p/>
          <a:p>
            <a:r>
              <a:t>KAYNAK: Ders planı 5. hafta (geçiş, materyal: eşleştirme şablonu, atlas); program COĞ.9.2.1 (yer–projeksiyon eşleştirme tablosu).</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Amaca uygun projeksiyonu, çalışma alanının konumuna göre gerekçeli seçmek (süreç bileşeni c: çıkarım).</a:t>
            </a:r>
          </a:p>
          <a:p/>
          <a:p>
            <a:r>
              <a:t>SÜRE: 10 dk: uygulamanın üç sorusu 4 dk (grup) · eşleştirme tablosu 5 dk · iki sözcü 1 dk.</a:t>
            </a:r>
          </a:p>
          <a:p/>
          <a:p>
            <a:r>
              <a:t>NASIL: Paragrafı bir öğrenciye okutun; gruplar üç soruyu kısa cevaplarla şablonun arkasına yazar. Takılan gruba: 'Grönland ve Alaska hangi kuşakta? Hangi yöntemde orada bozulma az?' Cevapları açmadan tabloya geçmeyin.</a:t>
            </a:r>
          </a:p>
          <a:p/>
          <a:p>
            <a:r>
              <a:t>BEKLENEN CEVAP: 1) Çalışma alanının konumu: alan hangi kuşaktaysa (Ekvator çevresi, orta kuşak, kutup çevresi) bozulmanın orada en az olduğu yöntem seçilir. · 2) Düzlem projeksiyon: Grönland, Kanada ve Alaska yüksek enlemlerde, Kuzey Kutbu çevresinde yer alır. · 3) Kutup çevresinde şekil ve alan bozulması en azdır; alan en az hatayla, kutup merkezde bir bütün olarak gösterilir. (Silindirik projeksiyonda kutuplara doğru bozulma artardı.)</a:t>
            </a:r>
          </a:p>
          <a:p/>
          <a:p>
            <a:r>
              <a:t>KAYNAK: Kitap s. 41 UYGULAMA (paragraf ve sorular birebir); OGM Materyal 'Projeksiyon Yöntemi Belirliyorum'.</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Üç sorunun örnek cevabı (OGM ile paralel; kitabın s. 41 metnine dayalı gerekçe).</a:t>
            </a:r>
          </a:p>
          <a:p/>
          <a:p>
            <a:r>
              <a:t>NASIL: Grupların cevaplarını aldıktan sonra açın. Gerekçesi doğru farklı ifadeler kabul edilir. Kanada'nın güney kesimi orta kuşaktadır; ama araştırmanın konusu (buzullar, deniz seviyesi) Kuzey Kutbu çevresindeki alanlardır — soru gelirse böyle açıklayın.</a:t>
            </a:r>
          </a:p>
          <a:p/>
          <a:p>
            <a:r>
              <a:t>BEKLENEN CEVAP: 1) Çalışma alanının konumu: alan hangi kuşaktaysa (Ekvator çevresi, orta kuşak, kutup çevresi) bozulmanın orada en az olduğu yöntem seçilir. · 2) Düzlem projeksiyon: Grönland, Kanada ve Alaska yüksek enlemlerde, Kuzey Kutbu çevresinde yer alır. · 3) Kutup çevresinde şekil ve alan bozulması en azdır; alan en az hatayla, kutup merkezde bir bütün olarak gösterilir. (Silindirik projeksiyonda kutuplara doğru bozulma artardı.)</a:t>
            </a:r>
          </a:p>
          <a:p/>
          <a:p>
            <a:r>
              <a:t>KAYNAK: Kitap s. 41 (düzlem projeksiyon: kutup noktalarından Ekvator'a doğru bozulma artar; silindirik: kutuplara doğru bozulma artar). OGM: ölçüt = çalışma alanının konumu · düzlem projeksiyon · kutup çevresinde bozulma en az.</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Programın önerdiği tabloyu hazırlamak: dünyanın farklı bölgelerinden seçilen yerleri uygun projeksiyonla gerekçeli eşleştirmek (SDB2.1, SDB2.2, E3.4, E3.5, OB2).</a:t>
            </a:r>
          </a:p>
          <a:p/>
          <a:p>
            <a:r>
              <a:t>NASIL: Her grup atlastan her kuşaktan bir yer seçer. Varsa etkileşimli tahtada dijital küre görüntüsüyle karşılaştırın (erişim yoksa yer küre; öğrenci telefonu kullanılmaz). İki sözcü tablosunu okur; farklı yer seçen gruplar kabul edilir, gerekçe aranır. Kontrol listesi: üç kuşak doğru eşleşmiş mi, gerekçe var mı?</a:t>
            </a:r>
          </a:p>
          <a:p/>
          <a:p>
            <a:r>
              <a:t>BEKLENEN CEVAP: Ekvator çevresi → silindirik · orta kuşak → konik · kutup çevresi → düzlem (yerler örnek cevap slaytında).</a:t>
            </a:r>
          </a:p>
          <a:p/>
          <a:p>
            <a:r>
              <a:t>KAYNAK: Program COĞ.9.2.1: 'Öğrencilerle birlikte dünyanın farklı bölgelerinden seçilecek örnek yerlerle uygun projeksiyon türü eşleştirmelerini gösteren tablo hazırlanabilir'; kitap s. 41.</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Eşleştirme tablosunun örnek cevabı.</a:t>
            </a:r>
          </a:p>
          <a:p/>
          <a:p>
            <a:r>
              <a:t>NASIL: Grupların tablolarını bununla karşılaştırın; farklı ama doğru yerler kabul edilir (ör. Ekvator çevresi: Endonezya, Kenya; orta kuşak: İtalya, Japonya; kutup çevresi: Alaska, Kanada'nın kuzeyi). Gerekçe kitabın cümlesiyle verilmeli.</a:t>
            </a:r>
          </a:p>
          <a:p/>
          <a:p>
            <a:r>
              <a:t>BEKLENEN CEVAP: Ekvator çevresi → Silindirik: Ekvador, Kolombiya, Brezilya'nın kuzeyi (Görsel 2.1) — Ekvator çevresinde bozulma az · Orta kuşak → Konik: Türkiye (36°-42° kuzey paralelleri) — Orta kuşakta bozulma az · Kutup çevresi → Düzlem: Grönland, Antarktika (Görsel 2.5) — Kutup çevresinde bozulma en az</a:t>
            </a:r>
          </a:p>
          <a:p/>
          <a:p>
            <a:r>
              <a:t>KAYNAK: Kitap s. 41 (gerekçeler); yerler kitabın görsellerinden: Görsel 2.1 (s. 36, Ekvator'un geçtiği Ekvador, Kolombiya, Brezilya), s. 59 (Türkiye 36°-42° kuzey paralelleri, orta enlemler), Görsel 2.5 (s. 41, düzlem projeksiyonla çizilmiş Antarktika) ve uygulama paragrafı (Grönland).</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Ölçeği, gerçek boyutların haritaya aktarılırken kullanılan küçültme oranı olarak tanımlamak.</a:t>
            </a:r>
          </a:p>
          <a:p/>
          <a:p>
            <a:r>
              <a:t>SÜRE: Bu aşama 12 dk: 72-82. slaytlar (tanım, kesir ve çizgi ölçek, kâğıt şerit, büyük–küçük ölçek, iki dönüşüm, dijital ölçüm, iki yoklama).</a:t>
            </a:r>
          </a:p>
          <a:p/>
          <a:p>
            <a:r>
              <a:t>NASIL: '510 milyon km²'lik yeryüzünü bir sayfaya nasıl sığdırırız?' sorusuyla başlayın. Tanımı okutun; 'Ölçek, haritadaki 1 cm'nin gerçekte ne kadar olduğunu söyler' diye özetleyin.</a:t>
            </a:r>
          </a:p>
          <a:p/>
          <a:p>
            <a:r>
              <a:t>SÖYLENEBİLİR: Harita, yeryüzünün belirli bir oranla küçültülmüş resmidir; bu orana ölçek denir.</a:t>
            </a:r>
          </a:p>
          <a:p/>
          <a:p>
            <a:r>
              <a:t>KAYNAK: Kitap s. 42 'Ölçek' (birebir).</a:t>
            </a:r>
          </a:p>
        </p:txBody>
      </p:sp>
      <p:sp>
        <p:nvSpPr>
          <p:cNvPr id="4" name="Slide Number Placeholder 3"/>
          <p:cNvSpPr>
            <a:spLocks noGrp="1"/>
          </p:cNvSpPr>
          <p:nvPr>
            <p:ph type="sldNum" idx="5" sz="quarter"/>
          </p:nvPr>
        </p:nvSpPr>
        <p:spPr/>
      </p:sp>
    </p:spTree>
  </p:cSld>
  <p:clrMapOvr>
    <a:masterClrMapping/>
  </p:clrMapOvr>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Ölçeğin iki gösterimini kitabın çizimleriyle tanıtmak; 1/100.000 örneğini kavratmak.</a:t>
            </a:r>
          </a:p>
          <a:p/>
          <a:p>
            <a:r>
              <a:t>NASIL: Kesir ölçekte pay = haritadaki uzunluk, payda = gerçek uzunluk (ikisi de cm). Çizgi ölçekte üstteki sayılar gerçek uzunluk, alttaki 1 cm haritadaki uzunluktur. Aynı ölçeğin iki gösterimi olduğunu vurgulayın: çizgi ölçekte 1 cm = 1 km → kesir karşılığı 1/100.000. Öğrenciler iki çizimi deftere çizer. Haritayı fotokopiyle büyütme örneğiyle çizgi ölçeğin avantajını sorun: 'Kesir ölçek değişir mi?'</a:t>
            </a:r>
          </a:p>
          <a:p/>
          <a:p>
            <a:r>
              <a:t>SÖYLENEBİLİR: 1 km = 1.000 m = 100.000 cm. Bu yüzden 1/100.000 ölçekte haritadaki 1 cm, gerçekte 1 km'dir.</a:t>
            </a:r>
          </a:p>
          <a:p/>
          <a:p>
            <a:r>
              <a:t>BEKLENEN CEVAP: Harita büyütülünce kesir ölçek artık doğru değildir; çizgi ölçek haritayla birlikte büyüdüğü için doğru kalır.</a:t>
            </a:r>
          </a:p>
          <a:p/>
          <a:p>
            <a:r>
              <a:t>KAYNAK: Kitap s. 42 (kesir ve çizgi ölçek tanımları ve çizimleri; '1/100.000 ölçekli haritada 1 cm … 1 km' birebir). 1 km = 100.000 cm kitapta verilir.</a:t>
            </a:r>
          </a:p>
        </p:txBody>
      </p:sp>
      <p:sp>
        <p:nvSpPr>
          <p:cNvPr id="4" name="Slide Number Placeholder 3"/>
          <p:cNvSpPr>
            <a:spLocks noGrp="1"/>
          </p:cNvSpPr>
          <p:nvPr>
            <p:ph type="sldNum" idx="5" sz="quarter"/>
          </p:nvPr>
        </p:nvSpPr>
        <p:spPr/>
      </p:sp>
    </p:spTree>
  </p:cSld>
  <p:clrMapOvr>
    <a:masterClrMapping/>
  </p:clrMapOvr>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Çizgi ölçekten yararlanarak iki nokta arasındaki gerçek uzunluğu bulmak (Matematik: oran; program: uzunluk hesaplama).</a:t>
            </a:r>
          </a:p>
          <a:p/>
          <a:p>
            <a:r>
              <a:t>NASIL: Üç adımı Harita 2.3 üzerinde gösterin: I numaralı şeritte Bitlis ve Van işaretlenmiş, II numaralı şerit çizgi ölçekle çakıştırılmış → 110 km. Sonra ikililere kâğıt şerit dağıtın: kitaptaki haritada iki il merkezi arasını ölçsünler (3-4 dk); iki ikili sonucunu söyler.</a:t>
            </a:r>
          </a:p>
          <a:p/>
          <a:p>
            <a:r>
              <a:t>BEKLENEN CEVAP: Kitap haritasından ölçülen yaklaşık değerler (±5 km kabul): Bitlis–Siirt ≈ 55 km · Siirt–Batman ≈ 70 km · Muş–Bitlis ≈ 75 km.</a:t>
            </a:r>
          </a:p>
          <a:p/>
          <a:p>
            <a:r>
              <a:t>KAYNAK: Kitap s. 42 'Çizgi Ölçekten Yararlanılarak Gerçek Uzunluk Nasıl Bulunur?' ve Harita 2.3 (birebir). Ölçüm değerleri kitap haritasından türetildi: il merkezi işaretleri arası uzaklık (PDF, pt) ÷ şeritteki 110 km aralığı (129,6 pt) × 110 km; denetim: Bitlis–Van 110,5 km (kitap 110 km).</a:t>
            </a:r>
          </a:p>
        </p:txBody>
      </p:sp>
      <p:sp>
        <p:nvSpPr>
          <p:cNvPr id="4" name="Slide Number Placeholder 3"/>
          <p:cNvSpPr>
            <a:spLocks noGrp="1"/>
          </p:cNvSpPr>
          <p:nvPr>
            <p:ph type="sldNum" idx="5" sz="quarter"/>
          </p:nvPr>
        </p:nvSpPr>
        <p:spPr/>
      </p:sp>
    </p:spTree>
  </p:cSld>
  <p:clrMapOvr>
    <a:masterClrMapping/>
  </p:clrMapOvr>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(parmakla A-E): kesir ve çizgi ölçek.</a:t>
            </a:r>
          </a:p>
          <a:p/>
          <a:p>
            <a:r>
              <a:t>NASIL: Herkes aynı anda parmağını kaldırsın.</a:t>
            </a:r>
          </a:p>
          <a:p/>
          <a:p>
            <a:r>
              <a:t>BEKLENEN CEVAP: A.</a:t>
            </a:r>
          </a:p>
          <a:p/>
          <a:p>
            <a:r>
              <a:t>KAYNAK: Kitap s. 42.</a:t>
            </a:r>
          </a:p>
        </p:txBody>
      </p:sp>
      <p:sp>
        <p:nvSpPr>
          <p:cNvPr id="4" name="Slide Number Placeholder 3"/>
          <p:cNvSpPr>
            <a:spLocks noGrp="1"/>
          </p:cNvSpPr>
          <p:nvPr>
            <p:ph type="sldNum" idx="5" sz="quarter"/>
          </p:nvPr>
        </p:nvSpPr>
        <p:spPr/>
      </p:sp>
    </p:spTree>
  </p:cSld>
  <p:clrMapOvr>
    <a:masterClrMapping/>
  </p:clrMapOvr>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NASIL: D ve E'yi seçenlere iki ölçeği karşılaştırın: grafik gösterim ve büyütmeye uyum çizgi ölçeğin özelliğidir.</a:t>
            </a:r>
          </a:p>
          <a:p/>
          <a:p>
            <a:r>
              <a:t>BEKLENEN CEVAP: A.</a:t>
            </a:r>
          </a:p>
          <a:p/>
          <a:p>
            <a:r>
              <a:t>KAYNAK: Kitap s. 42.</a:t>
            </a:r>
          </a:p>
        </p:txBody>
      </p:sp>
      <p:sp>
        <p:nvSpPr>
          <p:cNvPr id="4" name="Slide Number Placeholder 3"/>
          <p:cNvSpPr>
            <a:spLocks noGrp="1"/>
          </p:cNvSpPr>
          <p:nvPr>
            <p:ph type="sldNum" idx="5" sz="quarter"/>
          </p:nvPr>
        </p:nvSpPr>
        <p:spPr/>
      </p:sp>
    </p:spTree>
  </p:cSld>
  <p:clrMapOvr>
    <a:masterClrMapping/>
  </p:clrMapOvr>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Ölçek değişiminin harita üzerindeki etkisini iki haritayla karşılaştırmak (süreç bileşeni c: harita türüne ilişkin çıkarım).</a:t>
            </a:r>
          </a:p>
          <a:p/>
          <a:p>
            <a:r>
              <a:t>NASIL: İki haritayı yan yana inceletin: 'Hangisinde Lefkoşa'yı ve ilçe merkezlerini görebiliyoruz? Hangisinde Kıbrıs'ın çevresindeki ülkeleri?' Payda büyüdükçe küçültme oranı artar → ölçek küçülür. Öğrenciler büyük–küçük ölçek karşılaştırma tablosunu deftere yazar (küçültme oranı · ayrıntı · alan).</a:t>
            </a:r>
          </a:p>
          <a:p/>
          <a:p>
            <a:r>
              <a:t>SÖYLENEBİLİR: Paydası küçük olan ölçek büyüktür: 1/2.000.000, 1/20.000.000'den büyük ölçeklidir.</a:t>
            </a:r>
          </a:p>
          <a:p/>
          <a:p>
            <a:r>
              <a:t>BEKLENEN CEVAP: I. harita (1/20.000.000): küçük ölçek — küçültme fazla, ayrıntı az, geniş alan. II. harita (1/2.000.000): büyük ölçek — küçültme az, ayrıntı fazla, dar alan.</a:t>
            </a:r>
          </a:p>
          <a:p/>
          <a:p>
            <a:r>
              <a:t>KAYNAK: Kitap s. 43 (iki harita, ölçekleri ve üçer madde birebir).</a:t>
            </a:r>
          </a:p>
        </p:txBody>
      </p:sp>
      <p:sp>
        <p:nvSpPr>
          <p:cNvPr id="4" name="Slide Number Placeholder 3"/>
          <p:cNvSpPr>
            <a:spLocks noGrp="1"/>
          </p:cNvSpPr>
          <p:nvPr>
            <p:ph type="sldNum" idx="5" sz="quarter"/>
          </p:nvPr>
        </p:nvSpPr>
        <p:spPr/>
      </p:sp>
    </p:spTree>
  </p:cSld>
  <p:clrMapOvr>
    <a:masterClrMapping/>
  </p:clrMapOvr>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Kesir ölçekle cm → km dönüşümü (Matematik: oran); aynı uzunluğun iki ölçekte farklı mesafe gösterdiğini görmek.</a:t>
            </a:r>
          </a:p>
          <a:p/>
          <a:p>
            <a:r>
              <a:t>NASIL: İkililer tahtadaki iki soruyu defterde çözer (2 dk); 'önce yaz sonra söyle'. Paydadan beş sıfır atmak = 100.000'e bölmek: 1 cm'nin kaç km olduğunu verir. Hızlı bitirene ters soru (km → cm).</a:t>
            </a:r>
          </a:p>
          <a:p/>
          <a:p>
            <a:r>
              <a:t>BEKLENEN CEVAP: II. harita: 1 cm = 20 km → 3 × 20 = 60 km · I. harita: 1 cm = 200 km → 3 × 200 = 600 km · Bitlis–Van: 110 ÷ 20 = 5,5 cm.</a:t>
            </a:r>
          </a:p>
          <a:p/>
          <a:p>
            <a:r>
              <a:t>KAYNAK: Ölçekler ve '1 cm = 20 km / 200 km' kitap s. 43; 1 km = 100.000 cm ve Bitlis–Van 110 km kitap s. 42. 3 cm alıştırma değeridir; sonuçlar bu verilerden hesaplandı.</a:t>
            </a:r>
          </a:p>
        </p:txBody>
      </p:sp>
      <p:sp>
        <p:nvSpPr>
          <p:cNvPr id="4" name="Slide Number Placeholder 3"/>
          <p:cNvSpPr>
            <a:spLocks noGrp="1"/>
          </p:cNvSpPr>
          <p:nvPr>
            <p:ph type="sldNum" idx="5" sz="quarter"/>
          </p:nvPr>
        </p:nvSpPr>
        <p:spPr/>
      </p:sp>
    </p:spTree>
  </p:cSld>
  <p:clrMapOvr>
    <a:masterClrMapping/>
  </p:clrMapOvr>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Kesir ölçekle cm → km dönüşümü (Matematik: oran); aynı uzunluğun iki ölçekte farklı mesafe gösterdiğini görmek.</a:t>
            </a:r>
          </a:p>
          <a:p/>
          <a:p>
            <a:r>
              <a:t>NASIL: Çözümü adım adım okuyun: önce 1 cm kaç km, sonra 3 ile çarp. Ters soruda böl. Sonucu kitabın cümleleriyle karşılaştırın: II. haritada 1 cm = 20 km, I. haritada 1 cm = 200 km (s. 43).</a:t>
            </a:r>
          </a:p>
          <a:p/>
          <a:p>
            <a:r>
              <a:t>BEKLENEN CEVAP: II. harita: 1 cm = 20 km → 3 × 20 = 60 km · I. harita: 1 cm = 200 km → 3 × 200 = 600 km · Bitlis–Van: 110 ÷ 20 = 5,5 cm.</a:t>
            </a:r>
          </a:p>
          <a:p/>
          <a:p>
            <a:r>
              <a:t>KAYNAK: Ölçekler ve '1 cm = 20 km / 200 km' kitap s. 43; 1 km = 100.000 cm ve Bitlis–Van 110 km kitap s. 42. 3 cm alıştırma değeridir; sonuçlar bu verilerden hesaplandı.</a:t>
            </a:r>
          </a:p>
        </p:txBody>
      </p:sp>
      <p:sp>
        <p:nvSpPr>
          <p:cNvPr id="4" name="Slide Number Placeholder 3"/>
          <p:cNvSpPr>
            <a:spLocks noGrp="1"/>
          </p:cNvSpPr>
          <p:nvPr>
            <p:ph type="sldNum" idx="5" sz="quarter"/>
          </p:nvPr>
        </p:nvSpPr>
        <p:spPr/>
      </p:sp>
    </p:spTree>
  </p:cSld>
  <p:clrMapOvr>
    <a:masterClrMapping/>
  </p:clrMapOvr>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(parmakla A-E): büyük ve küçük ölçek.</a:t>
            </a:r>
          </a:p>
          <a:p/>
          <a:p>
            <a:r>
              <a:t>NASIL: Herkes aynı anda parmağını kaldırsın.</a:t>
            </a:r>
          </a:p>
          <a:p/>
          <a:p>
            <a:r>
              <a:t>BEKLENEN CEVAP: C.</a:t>
            </a:r>
          </a:p>
          <a:p/>
          <a:p>
            <a:r>
              <a:t>KAYNAK: Kitap s. 43.</a:t>
            </a:r>
          </a:p>
        </p:txBody>
      </p:sp>
      <p:sp>
        <p:nvSpPr>
          <p:cNvPr id="4" name="Slide Number Placeholder 3"/>
          <p:cNvSpPr>
            <a:spLocks noGrp="1"/>
          </p:cNvSpPr>
          <p:nvPr>
            <p:ph type="sldNum" idx="5" sz="quarter"/>
          </p:nvPr>
        </p:nvSpPr>
        <p:spPr/>
      </p:sp>
    </p:spTree>
  </p:cSld>
  <p:clrMapOvr>
    <a:masterClrMapping/>
  </p:clrMapOvr>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NASIL: A, B, D ve E II. haritanın (büyük ölçek) özellikleridir; seçenekleri iki haritaya dağıttırın.</a:t>
            </a:r>
          </a:p>
          <a:p/>
          <a:p>
            <a:r>
              <a:t>BEKLENEN CEVAP: C.</a:t>
            </a:r>
          </a:p>
          <a:p/>
          <a:p>
            <a:r>
              <a:t>KAYNAK: Kitap s. 43.</a:t>
            </a:r>
          </a:p>
        </p:txBody>
      </p:sp>
      <p:sp>
        <p:nvSpPr>
          <p:cNvPr id="4" name="Slide Number Placeholder 3"/>
          <p:cNvSpPr>
            <a:spLocks noGrp="1"/>
          </p:cNvSpPr>
          <p:nvPr>
            <p:ph type="sldNum" idx="5" sz="quarter"/>
          </p:nvPr>
        </p:nvSpPr>
        <p:spPr/>
      </p:sp>
    </p:spTree>
  </p:cSld>
  <p:clrMapOvr>
    <a:masterClrMapping/>
  </p:clrMapOvr>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Mekânsal bilgi teknolojileriyle uzunluk ve alan ölçümünü tanıtmak (program: dijital harita uygulamaları; Bilişim Teknolojileri bağı, OB2).</a:t>
            </a:r>
          </a:p>
          <a:p/>
          <a:p>
            <a:r>
              <a:t>NASIL: Kitabın s. 43'teki iki karekodlu videosunu etkileşimli tahtada gösterin (süre yetmezse birini). Öğrenci telefonu kullanılmaz. Videoların örneğini deftere yazmak ev çalışmasıdır. Şekildeki iki işlemi gösterin: iki nokta arasına çizgi çekmek (uzunluk), bir alanın çevresini çizmek (alan).</a:t>
            </a:r>
          </a:p>
          <a:p/>
          <a:p>
            <a:r>
              <a:t>SÖYLENEBİLİR: Kâğıt haritada şerit ve ölçekle yaptığımızı dijital harita bir tıkla yapar.</a:t>
            </a:r>
          </a:p>
          <a:p/>
          <a:p>
            <a:r>
              <a:t>KAYNAK: Kitap s. 43 (metin ve video adları birebir; videolar OGM Materyal / EBA'da). Program COĞ.9.2.1: 'dijital harita uygulamaları (profil çıkarma, uzunluk ve alan hesaplama)'. Şema temsilîdir; sayı içermez.</a:t>
            </a:r>
          </a:p>
        </p:txBody>
      </p:sp>
      <p:sp>
        <p:nvSpPr>
          <p:cNvPr id="4" name="Slide Number Placeholder 3"/>
          <p:cNvSpPr>
            <a:spLocks noGrp="1"/>
          </p:cNvSpPr>
          <p:nvPr>
            <p:ph type="sldNum" idx="5" sz="quarter"/>
          </p:nvPr>
        </p:nvSpPr>
        <p:spPr/>
      </p:sp>
    </p:spTree>
  </p:cSld>
  <p:clrMapOvr>
    <a:masterClrMapping/>
  </p:clrMapOvr>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Şehir haritasında rota oluşturmak, yön ve uzaklık bilgisiyle yer tarif etmek (program: rota gösterimi, rotanın izlenmesi veya oluşturulması; SBAB7.1, SBAB10).</a:t>
            </a:r>
          </a:p>
          <a:p/>
          <a:p>
            <a:r>
              <a:t>SÜRE: 10 dk: ikili çalışma 7 dk (kitap üzerinde, cetvelle) · iki ikili tarifini okur, sınıf haritada izler 3 dk.</a:t>
            </a:r>
          </a:p>
          <a:p/>
          <a:p>
            <a:r>
              <a:t>NASIL: Haritanın elemanlarını hatırlatın: işaretler (lejant), yön gülü, çizgi ölçek (0-200-400 m). 1. soruda rota sokaklar üzerinden çizilir. 3. soruda cetvelle otel–eczane arasını ölçüp çizgi ölçekle karşılaştırsınlar.</a:t>
            </a:r>
          </a:p>
          <a:p/>
          <a:p>
            <a:r>
              <a:t>BEKLENEN CEVAP: 1) Otel → Colosseum → Roma Forumu → Capitolini Müzesi → Pantheon → Navona Meydanı → Sant’Angelo Kalesi (haritada numaralı sıra). · 2) Kuzeybatıya: Roma Forumu ve Capitolini Müzesi, Colosseum'un kuzeybatısındadır. · 3) Eczane, otelin kuzeydoğusundadır; çizgi ölçeğe göre yaklaşık 700-750 m uzaklıktadır.</a:t>
            </a:r>
          </a:p>
          <a:p/>
          <a:p>
            <a:r>
              <a:t>KAYNAK: Kitap s. 44 UYGULAMA (sorular birebir); OGM Materyal 'Şehir Haritası Kullanıyorum'.</a:t>
            </a:r>
          </a:p>
          <a:p/>
          <a:p>
            <a:r>
              <a:t>NOT: Kitapta 'Nanova Meydanı' yazılmıştır (hem soruda hem işaretlerde); doğrusu Navona Meydanı'dır (Roma'daki Piazza Navona). Slayttaki soru metninde düzeltildi; haritanın işaretlerinde kitaptaki yazım görünür — öğrencilere söyleyin.</a:t>
            </a:r>
          </a:p>
        </p:txBody>
      </p:sp>
      <p:sp>
        <p:nvSpPr>
          <p:cNvPr id="4" name="Slide Number Placeholder 3"/>
          <p:cNvSpPr>
            <a:spLocks noGrp="1"/>
          </p:cNvSpPr>
          <p:nvPr>
            <p:ph type="sldNum" idx="5" sz="quarter"/>
          </p:nvPr>
        </p:nvSpPr>
        <p:spPr/>
      </p:sp>
    </p:spTree>
  </p:cSld>
  <p:clrMapOvr>
    <a:masterClrMapping/>
  </p:clrMapOvr>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Roma uygulamasının örnek cevabı: rota sırası, yön ve uzaklık tarifi.</a:t>
            </a:r>
          </a:p>
          <a:p/>
          <a:p>
            <a:r>
              <a:t>NASIL: İkililerin tarifinden sonra açın. Numaralı işaretler gezi sırasını, kesik çizgi sırayı gösterir; rota derste sokaklar üzerinden çizilir, düz çizgiler yalnız sırayı gösterir. 3. soruda cetvelle ölçülen uzunluk çizgi ölçekteki 400 m ile oranlanır; ≈ 700-750 m arası her ölçüm kabul edilir.</a:t>
            </a:r>
          </a:p>
          <a:p/>
          <a:p>
            <a:r>
              <a:t>BEKLENEN CEVAP: 1) Otel → Colosseum → Roma Forumu → Capitolini Müzesi → Pantheon → Navona Meydanı → Sant’Angelo Kalesi (haritada numaralı sıra). · 2) Kuzeybatıya: Roma Forumu ve Capitolini Müzesi, Colosseum'un kuzeybatısındadır. · 3) Eczane, otelin kuzeydoğusundadır; çizgi ölçeğe göre yaklaşık 700-750 m uzaklıktadır.</a:t>
            </a:r>
          </a:p>
          <a:p/>
          <a:p>
            <a:r>
              <a:t>KAYNAK: Kitap s. 44. OGM: 2) kuzeybatı; 3) eczane otelin kuzeydoğusunda, yaklaşık 700 m. Denetim (kitap haritası, PDF): otel–eczane 86,7 pt; çizgi ölçekte 400 m = 47,6 pt → yaklaşık 730 m; yön kuzeydoğu. Slaytta OGM ile uyumlu olarak 'yaklaşık 700-750 m' yazıldı.</a:t>
            </a:r>
          </a:p>
          <a:p/>
          <a:p>
            <a:r>
              <a:t>NOT: Kitaptaki 'Nanova Meydanı' yazımı Navona Meydanı olarak düzeltildi.</a:t>
            </a:r>
          </a:p>
        </p:txBody>
      </p:sp>
      <p:sp>
        <p:nvSpPr>
          <p:cNvPr id="4" name="Slide Number Placeholder 3"/>
          <p:cNvSpPr>
            <a:spLocks noGrp="1"/>
          </p:cNvSpPr>
          <p:nvPr>
            <p:ph type="sldNum" idx="5" sz="quarter"/>
          </p:nvPr>
        </p:nvSpPr>
        <p:spPr/>
      </p:sp>
    </p:spTree>
  </p:cSld>
  <p:clrMapOvr>
    <a:masterClrMapping/>
  </p:clrMapOvr>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Ders başındaki tahminleri sonuçlarla karşılaştırarak öz yansıtma yaptırmak (SDB1.3; D10.1: görüşü veriye göre güncelleme).</a:t>
            </a:r>
          </a:p>
          <a:p/>
          <a:p>
            <a:r>
              <a:t>SÜRE: 6 dk: tahmin–sonuç 2 dk · çıkış kartı 3 dk · ev çalışması ve 6. hafta duyurusu 1 dk.</a:t>
            </a:r>
          </a:p>
          <a:p/>
          <a:p>
            <a:r>
              <a:t>NASIL: Tahtanın köşesindeki tahminleri gösterin. 'Tahmini doğru olan kim? Yanlış olan, hangi bilgiyi kullansaydı doğru bulurdu?' Üç soruyu sözlü sorun; 2-3 öğrenciden cevap alın.</a:t>
            </a:r>
          </a:p>
          <a:p/>
          <a:p>
            <a:r>
              <a:t>BEKLENEN CEVAP: Buenos Aires 06.00 (−3: 6 saat geri), Tokyo 18.00 (+9: 6 saat ileri). Doğru bulmak için: dilimi haritadan oku → İstanbul'la farkı bul → doğudaysa ekle, batıdaysa çıkar.</a:t>
            </a:r>
          </a:p>
          <a:p/>
          <a:p>
            <a:r>
              <a:t>KAYNAK: Ders planı 5. hafta toparlama; kitap s. 40 (saat dilimleri).</a:t>
            </a:r>
          </a:p>
        </p:txBody>
      </p:sp>
      <p:sp>
        <p:nvSpPr>
          <p:cNvPr id="4" name="Slide Number Placeholder 3"/>
          <p:cNvSpPr>
            <a:spLocks noGrp="1"/>
          </p:cNvSpPr>
          <p:nvPr>
            <p:ph type="sldNum" idx="5" sz="quarter"/>
          </p:nvPr>
        </p:nvSpPr>
        <p:spPr/>
      </p:sp>
    </p:spTree>
  </p:cSld>
  <p:clrMapOvr>
    <a:masterClrMapping/>
  </p:clrMapOvr>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üç ana fikrini (saat, ölçek, projeksiyon) bireysel olarak yoklamak (P2 katılım gözlemi).</a:t>
            </a:r>
          </a:p>
          <a:p/>
          <a:p>
            <a:r>
              <a:t>NASIL: 2-3 dk; yazıcılar toplar. Ölçek sorusunda yanlış yapanları zümrenin 'harita okuma ve ölçek' izleme kaydına not edin.</a:t>
            </a:r>
          </a:p>
          <a:p/>
          <a:p>
            <a:r>
              <a:t>BEKLENEN CEVAP: 1) 45° doğu meridyeni; +3. saat dilimi. · 2) 1 km; 1/100.000 (büyük ölçekli: küçültme oranı az, ayrıntı fazla, dar alan). · 3) düzlem projeksiyon; kutup noktasında bozulma azdır, Ekvator'a doğru artar.</a:t>
            </a:r>
          </a:p>
          <a:p/>
          <a:p>
            <a:r>
              <a:t>KAYNAK: Ders planı 5. hafta çıkış kartı (sorular birebir); kitap s. 39, 41, 42-43.</a:t>
            </a:r>
          </a:p>
        </p:txBody>
      </p:sp>
      <p:sp>
        <p:nvSpPr>
          <p:cNvPr id="4" name="Slide Number Placeholder 3"/>
          <p:cNvSpPr>
            <a:spLocks noGrp="1"/>
          </p:cNvSpPr>
          <p:nvPr>
            <p:ph type="sldNum" idx="5" sz="quarter"/>
          </p:nvPr>
        </p:nvSpPr>
        <p:spPr/>
      </p:sp>
    </p:spTree>
  </p:cSld>
  <p:clrMapOvr>
    <a:masterClrMapping/>
  </p:clrMapOvr>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Ev çalışmasını ve 6. haftayı duyurmak.</a:t>
            </a:r>
          </a:p>
          <a:p/>
          <a:p>
            <a:r>
              <a:t>NASIL: Videolar için bilgisayardan kitabın dijital nüshası / EBA kullanılabilir; erişimi olmayan öğrenci okul laboratuvarında ders dışı saatte izler — telefon gerekmez. Renkli kalem zorunlu değildir; okul setleri yedektir, veliye mali yük getirilmez.</a:t>
            </a:r>
          </a:p>
          <a:p/>
          <a:p>
            <a:r>
              <a:t>KAYNAK: Ders planı 5. hafta 'ev çalışması': COG9-CK-U2 Bölüm 1'in saat, projeksiyon ve ölçek soruları çözülür. s. 43 karekodlu videolar izlenerek dijital haritada uzunluk ve alan ölçümü örneği deftere yazılır (kitabın karekodu / EBA; erişimi olmayan öğrenci için okul laboratuvarında ders dışı saat; telefon gerekmez). s. 45-46 'Haritalama Teknikleri' ön okuma. 6. hafta için varsa renkli kalem getirilir; okul setleri yedektir, mali yük getirilmez.</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r-TR" smtClean="0"/>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lang="tr-TR">
                <a:solidFill>
                  <a:schemeClr val="tx1">
                    <a:tint val="75000"/>
                  </a:schemeClr>
                </a:solidFill>
              </a:defRPr>
            </a:lvl1pPr>
            <a:lvl2pPr marL="457200" indent="0" algn="ctr">
              <a:buNone/>
              <a:defRPr lang="tr-TR">
                <a:solidFill>
                  <a:schemeClr val="tx1">
                    <a:tint val="75000"/>
                  </a:schemeClr>
                </a:solidFill>
              </a:defRPr>
            </a:lvl2pPr>
            <a:lvl3pPr marL="914400" indent="0" algn="ctr">
              <a:buNone/>
              <a:defRPr lang="tr-TR">
                <a:solidFill>
                  <a:schemeClr val="tx1">
                    <a:tint val="75000"/>
                  </a:schemeClr>
                </a:solidFill>
              </a:defRPr>
            </a:lvl3pPr>
            <a:lvl4pPr marL="1371600" indent="0" algn="ctr">
              <a:buNone/>
              <a:defRPr lang="tr-TR">
                <a:solidFill>
                  <a:schemeClr val="tx1">
                    <a:tint val="75000"/>
                  </a:schemeClr>
                </a:solidFill>
              </a:defRPr>
            </a:lvl4pPr>
            <a:lvl5pPr marL="1828800" indent="0" algn="ctr">
              <a:buNone/>
              <a:defRPr lang="tr-TR">
                <a:solidFill>
                  <a:schemeClr val="tx1">
                    <a:tint val="75000"/>
                  </a:schemeClr>
                </a:solidFill>
              </a:defRPr>
            </a:lvl5pPr>
            <a:lvl6pPr marL="2286000" indent="0" algn="ctr">
              <a:buNone/>
              <a:defRPr lang="tr-TR">
                <a:solidFill>
                  <a:schemeClr val="tx1">
                    <a:tint val="75000"/>
                  </a:schemeClr>
                </a:solidFill>
              </a:defRPr>
            </a:lvl6pPr>
            <a:lvl7pPr marL="2743200" indent="0" algn="ctr">
              <a:buNone/>
              <a:defRPr lang="tr-TR">
                <a:solidFill>
                  <a:schemeClr val="tx1">
                    <a:tint val="75000"/>
                  </a:schemeClr>
                </a:solidFill>
              </a:defRPr>
            </a:lvl7pPr>
            <a:lvl8pPr marL="3200400" indent="0" algn="ctr">
              <a:buNone/>
              <a:defRPr lang="tr-TR">
                <a:solidFill>
                  <a:schemeClr val="tx1">
                    <a:tint val="75000"/>
                  </a:schemeClr>
                </a:solidFill>
              </a:defRPr>
            </a:lvl8pPr>
            <a:lvl9pPr marL="3657600" indent="0" algn="ctr">
              <a:buNone/>
              <a:defRPr lang="tr-TR">
                <a:solidFill>
                  <a:schemeClr val="tx1">
                    <a:tint val="75000"/>
                  </a:schemeClr>
                </a:solidFill>
              </a:defRPr>
            </a:lvl9pPr>
          </a:lstStyle>
          <a:p>
            <a:r>
              <a:rPr lang="tr-TR" smtClean="0"/>
              <a:t>Click to edit Master subtitle style</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lang="tr-TR" sz="4000" b="1" cap="all"/>
            </a:lvl1pPr>
          </a:lstStyle>
          <a:p>
            <a:r>
              <a:rPr lang="tr-TR"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lang="tr-TR" sz="2000">
                <a:solidFill>
                  <a:schemeClr val="tx1">
                    <a:tint val="75000"/>
                  </a:schemeClr>
                </a:solidFill>
              </a:defRPr>
            </a:lvl1pPr>
            <a:lvl2pPr marL="457200" indent="0">
              <a:buNone/>
              <a:defRPr lang="tr-TR" sz="1800">
                <a:solidFill>
                  <a:schemeClr val="tx1">
                    <a:tint val="75000"/>
                  </a:schemeClr>
                </a:solidFill>
              </a:defRPr>
            </a:lvl2pPr>
            <a:lvl3pPr marL="914400" indent="0">
              <a:buNone/>
              <a:defRPr lang="tr-TR" sz="1600">
                <a:solidFill>
                  <a:schemeClr val="tx1">
                    <a:tint val="75000"/>
                  </a:schemeClr>
                </a:solidFill>
              </a:defRPr>
            </a:lvl3pPr>
            <a:lvl4pPr marL="1371600" indent="0">
              <a:buNone/>
              <a:defRPr lang="tr-TR" sz="1400">
                <a:solidFill>
                  <a:schemeClr val="tx1">
                    <a:tint val="75000"/>
                  </a:schemeClr>
                </a:solidFill>
              </a:defRPr>
            </a:lvl4pPr>
            <a:lvl5pPr marL="1828800" indent="0">
              <a:buNone/>
              <a:defRPr lang="tr-TR" sz="1400">
                <a:solidFill>
                  <a:schemeClr val="tx1">
                    <a:tint val="75000"/>
                  </a:schemeClr>
                </a:solidFill>
              </a:defRPr>
            </a:lvl5pPr>
            <a:lvl6pPr marL="2286000" indent="0">
              <a:buNone/>
              <a:defRPr lang="tr-TR" sz="1400">
                <a:solidFill>
                  <a:schemeClr val="tx1">
                    <a:tint val="75000"/>
                  </a:schemeClr>
                </a:solidFill>
              </a:defRPr>
            </a:lvl6pPr>
            <a:lvl7pPr marL="2743200" indent="0">
              <a:buNone/>
              <a:defRPr lang="tr-TR" sz="1400">
                <a:solidFill>
                  <a:schemeClr val="tx1">
                    <a:tint val="75000"/>
                  </a:schemeClr>
                </a:solidFill>
              </a:defRPr>
            </a:lvl7pPr>
            <a:lvl8pPr marL="3200400" indent="0">
              <a:buNone/>
              <a:defRPr lang="tr-TR" sz="1400">
                <a:solidFill>
                  <a:schemeClr val="tx1">
                    <a:tint val="75000"/>
                  </a:schemeClr>
                </a:solidFill>
              </a:defRPr>
            </a:lvl8pPr>
            <a:lvl9pPr marL="3657600" indent="0">
              <a:buNone/>
              <a:defRPr lang="tr-T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lang="tr-TR"/>
            </a:lvl1pPr>
          </a:lstStyle>
          <a:p>
            <a:r>
              <a:rPr lang="tr-TR" smtClean="0"/>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7" name="Date Placeholder 6"/>
          <p:cNvSpPr>
            <a:spLocks noGrp="1"/>
          </p:cNvSpPr>
          <p:nvPr>
            <p:ph type="dt" sz="half" idx="10"/>
          </p:nvPr>
        </p:nvSpPr>
        <p:spPr/>
        <p:txBody>
          <a:bodyPr/>
          <a:lstStyle/>
          <a:p>
            <a:fld id="{5BCAD085-E8A6-8845-BD4E-CB4CCA059FC4}" type="datetimeFigureOut">
              <a:rPr lang="tr-TR" smtClean="0"/>
              <a:t>1/27/13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Date Placeholder 2"/>
          <p:cNvSpPr>
            <a:spLocks noGrp="1"/>
          </p:cNvSpPr>
          <p:nvPr>
            <p:ph type="dt" sz="half" idx="10"/>
          </p:nvPr>
        </p:nvSpPr>
        <p:spPr/>
        <p:txBody>
          <a:bodyPr/>
          <a:lstStyle/>
          <a:p>
            <a:fld id="{5BCAD085-E8A6-8845-BD4E-CB4CCA059FC4}" type="datetimeFigureOut">
              <a:rPr lang="tr-TR" smtClean="0"/>
              <a:t>1/27/13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tr-TR" smtClean="0"/>
              <a:t>1/27/13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lang="tr-TR" sz="2000" b="1"/>
            </a:lvl1pPr>
          </a:lstStyle>
          <a:p>
            <a:r>
              <a:rPr lang="tr-TR" smtClean="0"/>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lang="tr-TR" sz="3200"/>
            </a:lvl1pPr>
            <a:lvl2pPr>
              <a:defRPr lang="tr-TR" sz="2800"/>
            </a:lvl2pPr>
            <a:lvl3pPr>
              <a:defRPr lang="tr-TR" sz="2400"/>
            </a:lvl3pPr>
            <a:lvl4pPr>
              <a:defRPr lang="tr-TR" sz="2000"/>
            </a:lvl4pPr>
            <a:lvl5pPr>
              <a:defRPr lang="tr-TR" sz="2000"/>
            </a:lvl5pPr>
            <a:lvl6pPr>
              <a:defRPr lang="tr-TR" sz="2000"/>
            </a:lvl6pPr>
            <a:lvl7pPr>
              <a:defRPr lang="tr-TR" sz="2000"/>
            </a:lvl7pPr>
            <a:lvl8pPr>
              <a:defRPr lang="tr-TR" sz="2000"/>
            </a:lvl8pPr>
            <a:lvl9pPr>
              <a:defRPr lang="tr-T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lang="tr-TR" sz="2000" b="1"/>
            </a:lvl1pPr>
          </a:lstStyle>
          <a:p>
            <a:r>
              <a:rPr lang="tr-TR" smtClean="0"/>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lang="tr-TR" sz="3200"/>
            </a:lvl1pPr>
            <a:lvl2pPr marL="457200" indent="0">
              <a:buNone/>
              <a:defRPr lang="tr-TR" sz="2800"/>
            </a:lvl2pPr>
            <a:lvl3pPr marL="914400" indent="0">
              <a:buNone/>
              <a:defRPr lang="tr-TR" sz="2400"/>
            </a:lvl3pPr>
            <a:lvl4pPr marL="1371600" indent="0">
              <a:buNone/>
              <a:defRPr lang="tr-TR" sz="2000"/>
            </a:lvl4pPr>
            <a:lvl5pPr marL="1828800" indent="0">
              <a:buNone/>
              <a:defRPr lang="tr-TR" sz="2000"/>
            </a:lvl5pPr>
            <a:lvl6pPr marL="2286000" indent="0">
              <a:buNone/>
              <a:defRPr lang="tr-TR" sz="2000"/>
            </a:lvl6pPr>
            <a:lvl7pPr marL="2743200" indent="0">
              <a:buNone/>
              <a:defRPr lang="tr-TR" sz="2000"/>
            </a:lvl7pPr>
            <a:lvl8pPr marL="3200400" indent="0">
              <a:buNone/>
              <a:defRPr lang="tr-TR" sz="2000"/>
            </a:lvl8pPr>
            <a:lvl9pPr marL="3657600" indent="0">
              <a:buNone/>
              <a:defRPr lang="tr-TR" sz="2000"/>
            </a:lvl9pPr>
          </a:lstStyle>
          <a:p>
            <a:endParaRPr lang="tr-TR"/>
          </a:p>
        </p:txBody>
      </p:sp>
      <p:sp>
        <p:nvSpPr>
          <p:cNvPr id="4" name="Text Placeholder 3"/>
          <p:cNvSpPr>
            <a:spLocks noGrp="1"/>
          </p:cNvSpPr>
          <p:nvPr>
            <p:ph type="body" sz="half" idx="2"/>
          </p:nvPr>
        </p:nvSpPr>
        <p:spPr>
          <a:xfrm>
            <a:off x="1792288" y="5367338"/>
            <a:ext cx="5486400" cy="804862"/>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Click to edit Master title style</a:t>
            </a:r>
            <a:endParaRPr lang="tr-T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lang="tr-TR" sz="1200">
                <a:solidFill>
                  <a:schemeClr val="tx1">
                    <a:tint val="75000"/>
                  </a:schemeClr>
                </a:solidFill>
              </a:defRPr>
            </a:lvl1pPr>
          </a:lstStyle>
          <a:p>
            <a:fld id="{5BCAD085-E8A6-8845-BD4E-CB4CCA059FC4}" type="datetimeFigureOut">
              <a:rPr lang="tr-TR" smtClean="0"/>
              <a:t>1/27/13</a:t>
            </a:fld>
            <a:endParaRPr lang="tr-T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lang="tr-T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lang="tr-TR" sz="1200">
                <a:solidFill>
                  <a:schemeClr val="tx1">
                    <a:tint val="75000"/>
                  </a:schemeClr>
                </a:solidFill>
              </a:defRPr>
            </a:lvl1pPr>
          </a:lstStyle>
          <a:p>
            <a:fld id="{C1FF6DA9-008F-8B48-92A6-B652298478BF}" type="slidenum">
              <a:rPr lang="tr-TR" smtClean="0"/>
              <a:t>‹#›</a:t>
            </a:fld>
            <a:endParaRPr lang="tr-TR"/>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lang="tr-T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lang="tr-T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lang="tr-T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lang="tr-T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9pPr>
    </p:bodyStyle>
    <p:other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1.xml"/><Relationship Id="rId3" Type="http://schemas.openxmlformats.org/officeDocument/2006/relationships/image" Target="../media/image10.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8.xml"/><Relationship Id="rId3"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1.xml"/><Relationship Id="rId3"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2.xml"/><Relationship Id="rId3" Type="http://schemas.openxmlformats.org/officeDocument/2006/relationships/image" Target="../media/image1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4.xml"/><Relationship Id="rId3" Type="http://schemas.openxmlformats.org/officeDocument/2006/relationships/image" Target="../media/image13.jpg"/><Relationship Id="rId4" Type="http://schemas.openxmlformats.org/officeDocument/2006/relationships/image" Target="../media/image14.jpg"/><Relationship Id="rId5"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4.xml"/><Relationship Id="rId3" Type="http://schemas.openxmlformats.org/officeDocument/2006/relationships/image" Target="../media/image16.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7.xml"/><Relationship Id="rId3" Type="http://schemas.openxmlformats.org/officeDocument/2006/relationships/image" Target="../media/image17.jpg"/><Relationship Id="rId4" Type="http://schemas.openxmlformats.org/officeDocument/2006/relationships/image" Target="../media/image18.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3.xml"/><Relationship Id="rId3" Type="http://schemas.openxmlformats.org/officeDocument/2006/relationships/image" Target="../media/image19.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4.xml"/><Relationship Id="rId3" Type="http://schemas.openxmlformats.org/officeDocument/2006/relationships/image" Target="../media/image19.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2C6696"/>
          </a:solidFill>
          <a:ln>
            <a:noFill/>
          </a:ln>
          <a:effectLst/>
        </p:spPr>
        <p:txBody>
          <a:bodyPr rtlCol="0" anchor="ctr"/>
          <a:lstStyle/>
          <a:p/>
        </p:txBody>
      </p:sp>
      <p:sp>
        <p:nvSpPr>
          <p:cNvPr id="3" name="Rectangle 2"/>
          <p:cNvSpPr/>
          <p:nvPr/>
        </p:nvSpPr>
        <p:spPr>
          <a:xfrm>
            <a:off x="0" y="6199632"/>
            <a:ext cx="12191695" cy="73152"/>
          </a:xfrm>
          <a:prstGeom prst="rect">
            <a:avLst/>
          </a:prstGeom>
          <a:solidFill>
            <a:srgbClr val="FCC021"/>
          </a:solidFill>
          <a:ln>
            <a:noFill/>
          </a:ln>
          <a:effectLst/>
        </p:spPr>
        <p:txBody>
          <a:bodyPr rtlCol="0" anchor="ctr"/>
          <a:lstStyle/>
          <a:p/>
        </p:txBody>
      </p:sp>
      <p:sp>
        <p:nvSpPr>
          <p:cNvPr id="4" name="TextBox 3"/>
          <p:cNvSpPr txBox="1"/>
          <p:nvPr/>
        </p:nvSpPr>
        <p:spPr>
          <a:xfrm>
            <a:off x="548640" y="320040"/>
            <a:ext cx="2377440" cy="502920"/>
          </a:xfrm>
          <a:prstGeom prst="rect">
            <a:avLst/>
          </a:prstGeom>
          <a:noFill/>
        </p:spPr>
        <p:txBody>
          <a:bodyPr wrap="square" anchor="t" lIns="73152" rIns="73152" tIns="36576" bIns="36576">
            <a:noAutofit/>
          </a:bodyPr>
          <a:lstStyle/>
          <a:p>
            <a:pPr algn="l">
              <a:spcBef>
                <a:spcPts val="0"/>
              </a:spcBef>
              <a:spcAft>
                <a:spcPts val="0"/>
              </a:spcAft>
            </a:pPr>
            <a:r>
              <a:rPr lang="tr-TR" sz="2400" b="1" i="0">
                <a:solidFill>
                  <a:srgbClr val="FCC021"/>
                </a:solidFill>
                <a:latin typeface="Calibri"/>
              </a:rPr>
              <a:t>5. HAFTA</a:t>
            </a:r>
          </a:p>
        </p:txBody>
      </p:sp>
      <p:sp>
        <p:nvSpPr>
          <p:cNvPr id="5" name="TextBox 4"/>
          <p:cNvSpPr txBox="1"/>
          <p:nvPr/>
        </p:nvSpPr>
        <p:spPr>
          <a:xfrm>
            <a:off x="411480" y="731520"/>
            <a:ext cx="2377440" cy="2514600"/>
          </a:xfrm>
          <a:prstGeom prst="rect">
            <a:avLst/>
          </a:prstGeom>
          <a:noFill/>
        </p:spPr>
        <p:txBody>
          <a:bodyPr wrap="square" anchor="t" lIns="73152" rIns="73152" tIns="0" bIns="0">
            <a:noAutofit/>
          </a:bodyPr>
          <a:lstStyle/>
          <a:p>
            <a:pPr algn="l">
              <a:spcBef>
                <a:spcPts val="0"/>
              </a:spcBef>
              <a:spcAft>
                <a:spcPts val="0"/>
              </a:spcAft>
            </a:pPr>
            <a:r>
              <a:rPr lang="tr-TR" sz="16000" b="1" i="0">
                <a:solidFill>
                  <a:srgbClr val="FCC021"/>
                </a:solidFill>
                <a:latin typeface="Calibri"/>
              </a:rPr>
              <a:t>5</a:t>
            </a:r>
          </a:p>
        </p:txBody>
      </p:sp>
      <p:sp>
        <p:nvSpPr>
          <p:cNvPr id="6" name="TextBox 5"/>
          <p:cNvSpPr txBox="1"/>
          <p:nvPr/>
        </p:nvSpPr>
        <p:spPr>
          <a:xfrm>
            <a:off x="2834640" y="411480"/>
            <a:ext cx="8869680" cy="1051560"/>
          </a:xfrm>
          <a:prstGeom prst="rect">
            <a:avLst/>
          </a:prstGeom>
          <a:noFill/>
        </p:spPr>
        <p:txBody>
          <a:bodyPr wrap="square" anchor="ctr" lIns="73152" rIns="73152" tIns="36576" bIns="36576">
            <a:noAutofit/>
          </a:bodyPr>
          <a:lstStyle/>
          <a:p>
            <a:pPr algn="l">
              <a:spcBef>
                <a:spcPts val="0"/>
              </a:spcBef>
              <a:spcAft>
                <a:spcPts val="0"/>
              </a:spcAft>
            </a:pPr>
            <a:r>
              <a:rPr lang="tr-TR" sz="3150" b="1" i="0">
                <a:solidFill>
                  <a:srgbClr val="FFFFFF"/>
                </a:solidFill>
                <a:latin typeface="Calibri"/>
              </a:rPr>
              <a:t>Mekânın Aynası Haritalar II: Saat, Projeksiyon ve Ölçek</a:t>
            </a:r>
          </a:p>
        </p:txBody>
      </p:sp>
      <p:sp>
        <p:nvSpPr>
          <p:cNvPr id="7" name="TextBox 6"/>
          <p:cNvSpPr txBox="1"/>
          <p:nvPr/>
        </p:nvSpPr>
        <p:spPr>
          <a:xfrm>
            <a:off x="2834640" y="1481328"/>
            <a:ext cx="8869680" cy="411480"/>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E3ECF5"/>
                </a:solidFill>
                <a:latin typeface="Calibri"/>
              </a:rPr>
              <a:t>12-16 Ekim 2026 · 2 ders saati · Kitap s. 39-44</a:t>
            </a:r>
          </a:p>
        </p:txBody>
      </p:sp>
      <p:sp>
        <p:nvSpPr>
          <p:cNvPr id="8" name="Rounded Rectangle 7"/>
          <p:cNvSpPr/>
          <p:nvPr/>
        </p:nvSpPr>
        <p:spPr>
          <a:xfrm>
            <a:off x="2834640" y="2011680"/>
            <a:ext cx="8869680" cy="4023360"/>
          </a:xfrm>
          <a:prstGeom prst="roundRect">
            <a:avLst>
              <a:gd name="adj" fmla="val 5000"/>
            </a:avLst>
          </a:prstGeom>
          <a:solidFill>
            <a:srgbClr val="FFFFFF">
              <a:alpha val="12000"/>
            </a:srgbClr>
          </a:solidFill>
          <a:ln>
            <a:noFill/>
          </a:ln>
          <a:effectLst/>
        </p:spPr>
        <p:txBody>
          <a:bodyPr rtlCol="0" anchor="ctr"/>
          <a:lstStyle/>
          <a:p/>
        </p:txBody>
      </p:sp>
      <p:sp>
        <p:nvSpPr>
          <p:cNvPr id="9" name="TextBox 8"/>
          <p:cNvSpPr txBox="1"/>
          <p:nvPr/>
        </p:nvSpPr>
        <p:spPr>
          <a:xfrm>
            <a:off x="3063240" y="2148840"/>
            <a:ext cx="8412480" cy="365760"/>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FCC021"/>
                </a:solidFill>
                <a:latin typeface="Calibri"/>
              </a:rPr>
              <a:t>ÖĞRENME ÇIKTISI · COĞ.9.2.1</a:t>
            </a:r>
          </a:p>
        </p:txBody>
      </p:sp>
      <p:sp>
        <p:nvSpPr>
          <p:cNvPr id="10" name="TextBox 9"/>
          <p:cNvSpPr txBox="1"/>
          <p:nvPr/>
        </p:nvSpPr>
        <p:spPr>
          <a:xfrm>
            <a:off x="3063240" y="2532888"/>
            <a:ext cx="8412480" cy="485902"/>
          </a:xfrm>
          <a:prstGeom prst="rect">
            <a:avLst/>
          </a:prstGeom>
          <a:noFill/>
        </p:spPr>
        <p:txBody>
          <a:bodyPr wrap="square" anchor="t" lIns="73152" rIns="73152" tIns="36576" bIns="36576">
            <a:noAutofit/>
          </a:bodyPr>
          <a:lstStyle/>
          <a:p>
            <a:pPr algn="l">
              <a:spcBef>
                <a:spcPts val="0"/>
              </a:spcBef>
              <a:spcAft>
                <a:spcPts val="0"/>
              </a:spcAft>
            </a:pPr>
            <a:r>
              <a:rPr lang="tr-TR" sz="2500" b="1" i="0">
                <a:solidFill>
                  <a:srgbClr val="FFFFFF"/>
                </a:solidFill>
                <a:latin typeface="Calibri"/>
              </a:rPr>
              <a:t>Harita uygulamaları yapabilme</a:t>
            </a:r>
          </a:p>
        </p:txBody>
      </p:sp>
      <p:sp>
        <p:nvSpPr>
          <p:cNvPr id="11" name="TextBox 10"/>
          <p:cNvSpPr txBox="1"/>
          <p:nvPr/>
        </p:nvSpPr>
        <p:spPr>
          <a:xfrm>
            <a:off x="3063240" y="3128518"/>
            <a:ext cx="8412480" cy="347472"/>
          </a:xfrm>
          <a:prstGeom prst="rect">
            <a:avLst/>
          </a:prstGeom>
          <a:noFill/>
        </p:spPr>
        <p:txBody>
          <a:bodyPr wrap="square" anchor="t" lIns="73152" rIns="73152" tIns="36576" bIns="36576">
            <a:noAutofit/>
          </a:bodyPr>
          <a:lstStyle/>
          <a:p>
            <a:pPr algn="l">
              <a:spcBef>
                <a:spcPts val="0"/>
              </a:spcBef>
              <a:spcAft>
                <a:spcPts val="0"/>
              </a:spcAft>
            </a:pPr>
            <a:r>
              <a:rPr lang="tr-TR" sz="1500" b="1" i="0">
                <a:solidFill>
                  <a:srgbClr val="FCC021"/>
                </a:solidFill>
                <a:latin typeface="Calibri"/>
              </a:rPr>
              <a:t>Süreç bileşenleri</a:t>
            </a:r>
          </a:p>
        </p:txBody>
      </p:sp>
      <p:sp>
        <p:nvSpPr>
          <p:cNvPr id="12" name="TextBox 11"/>
          <p:cNvSpPr txBox="1"/>
          <p:nvPr/>
        </p:nvSpPr>
        <p:spPr>
          <a:xfrm>
            <a:off x="3063240" y="3494278"/>
            <a:ext cx="8412480" cy="2431034"/>
          </a:xfrm>
          <a:prstGeom prst="rect">
            <a:avLst/>
          </a:prstGeom>
          <a:noFill/>
        </p:spPr>
        <p:txBody>
          <a:bodyPr wrap="square" anchor="t" lIns="73152" rIns="73152" tIns="36576" bIns="36576">
            <a:noAutofit/>
          </a:bodyPr>
          <a:lstStyle/>
          <a:p>
            <a:pPr algn="l" marL="340187" indent="-340187">
              <a:spcBef>
                <a:spcPts val="0"/>
              </a:spcBef>
              <a:spcAft>
                <a:spcPts val="500"/>
              </a:spcAft>
            </a:pPr>
            <a:r>
              <a:rPr lang="tr-TR" sz="2000" b="1" i="0">
                <a:solidFill>
                  <a:srgbClr val="FCC021"/>
                </a:solidFill>
                <a:latin typeface="Calibri"/>
              </a:rPr>
              <a:t>b)  </a:t>
            </a:r>
            <a:r>
              <a:rPr lang="tr-TR" sz="2000" b="0" i="0">
                <a:solidFill>
                  <a:srgbClr val="FFFFFF"/>
                </a:solidFill>
                <a:latin typeface="Calibri"/>
              </a:rPr>
              <a:t>Haritaya ait bileşenlerden yararlanarak haritadaki olay, olgu ve mekânlar arası ilişkileri çözümler.</a:t>
            </a:r>
          </a:p>
          <a:p>
            <a:pPr algn="l" marL="309283" indent="-309283">
              <a:spcBef>
                <a:spcPts val="0"/>
              </a:spcBef>
              <a:spcAft>
                <a:spcPts val="0"/>
              </a:spcAft>
            </a:pPr>
            <a:r>
              <a:rPr lang="tr-TR" sz="2000" b="1" i="0">
                <a:solidFill>
                  <a:srgbClr val="FCC021"/>
                </a:solidFill>
                <a:latin typeface="Calibri"/>
              </a:rPr>
              <a:t>c)  </a:t>
            </a:r>
            <a:r>
              <a:rPr lang="tr-TR" sz="2000" b="0" i="0">
                <a:solidFill>
                  <a:srgbClr val="FFFFFF"/>
                </a:solidFill>
                <a:latin typeface="Calibri"/>
              </a:rPr>
              <a:t>Haritada yer alan olay, olgu veya mekânların özellik, konum, dağılış ve ilişkileri ile değişim ve/veya harita türüne ilişkin çıkarım yapar.</a:t>
            </a:r>
          </a:p>
        </p:txBody>
      </p:sp>
      <p:sp>
        <p:nvSpPr>
          <p:cNvPr id="13" name="TextBox 1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F0F0F0"/>
                </a:solidFill>
                <a:latin typeface="Calibri"/>
              </a:rPr>
              <a:t>9. Sınıf Coğrafya · 2. Ünite: Mekânsal Bilgi Teknolojileri</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F0F0F0"/>
                </a:solidFill>
                <a:latin typeface="Calibri"/>
              </a:rPr>
              <a:t>47 / 226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Bugün neler yapacağız?</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5. HAFTA</a:t>
            </a:r>
          </a:p>
        </p:txBody>
      </p:sp>
      <p:cxnSp>
        <p:nvCxnSpPr>
          <p:cNvPr id="6" name="Connector 5"/>
          <p:cNvCxnSpPr/>
          <p:nvPr/>
        </p:nvCxnSpPr>
        <p:spPr>
          <a:xfrm>
            <a:off x="1541038" y="2212848"/>
            <a:ext cx="9109616" cy="0"/>
          </a:xfrm>
          <a:prstGeom prst="line">
            <a:avLst/>
          </a:prstGeom>
          <a:ln w="50800">
            <a:solidFill>
              <a:srgbClr val="D9D9D9"/>
            </a:solidFill>
          </a:ln>
        </p:spPr>
      </p:cxnSp>
      <p:sp>
        <p:nvSpPr>
          <p:cNvPr id="7" name="Oval 6"/>
          <p:cNvSpPr/>
          <p:nvPr/>
        </p:nvSpPr>
        <p:spPr>
          <a:xfrm>
            <a:off x="1156990" y="1828800"/>
            <a:ext cx="768096" cy="768096"/>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1</a:t>
            </a:r>
          </a:p>
        </p:txBody>
      </p:sp>
      <p:sp>
        <p:nvSpPr>
          <p:cNvPr id="8" name="Rounded Rectangle 7"/>
          <p:cNvSpPr/>
          <p:nvPr/>
        </p:nvSpPr>
        <p:spPr>
          <a:xfrm>
            <a:off x="502920"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Saat kaç?</a:t>
            </a:r>
          </a:p>
        </p:txBody>
      </p:sp>
      <p:sp>
        <p:nvSpPr>
          <p:cNvPr id="9" name="TextBox 8"/>
          <p:cNvSpPr txBox="1"/>
          <p:nvPr/>
        </p:nvSpPr>
        <p:spPr>
          <a:xfrm>
            <a:off x="502920"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Yerel saat, ulusal saat, saat dilimleri · s. 39</a:t>
            </a:r>
          </a:p>
        </p:txBody>
      </p:sp>
      <p:sp>
        <p:nvSpPr>
          <p:cNvPr id="10" name="Oval 9"/>
          <p:cNvSpPr/>
          <p:nvPr/>
        </p:nvSpPr>
        <p:spPr>
          <a:xfrm>
            <a:off x="3434394"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2</a:t>
            </a:r>
          </a:p>
        </p:txBody>
      </p:sp>
      <p:sp>
        <p:nvSpPr>
          <p:cNvPr id="11" name="Rounded Rectangle 10"/>
          <p:cNvSpPr/>
          <p:nvPr/>
        </p:nvSpPr>
        <p:spPr>
          <a:xfrm>
            <a:off x="2780324"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Saat dilimi hesaplama</a:t>
            </a:r>
          </a:p>
        </p:txBody>
      </p:sp>
      <p:sp>
        <p:nvSpPr>
          <p:cNvPr id="12" name="TextBox 11"/>
          <p:cNvSpPr txBox="1"/>
          <p:nvPr/>
        </p:nvSpPr>
        <p:spPr>
          <a:xfrm>
            <a:off x="2780324"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Uygulama · s. 40</a:t>
            </a:r>
          </a:p>
        </p:txBody>
      </p:sp>
      <p:sp>
        <p:nvSpPr>
          <p:cNvPr id="13" name="Oval 12"/>
          <p:cNvSpPr/>
          <p:nvPr/>
        </p:nvSpPr>
        <p:spPr>
          <a:xfrm>
            <a:off x="5711798" y="1828800"/>
            <a:ext cx="768096" cy="768096"/>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3</a:t>
            </a:r>
          </a:p>
        </p:txBody>
      </p:sp>
      <p:sp>
        <p:nvSpPr>
          <p:cNvPr id="14" name="Rounded Rectangle 13"/>
          <p:cNvSpPr/>
          <p:nvPr/>
        </p:nvSpPr>
        <p:spPr>
          <a:xfrm>
            <a:off x="5057728"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Projeksiyon</a:t>
            </a:r>
          </a:p>
        </p:txBody>
      </p:sp>
      <p:sp>
        <p:nvSpPr>
          <p:cNvPr id="15" name="TextBox 14"/>
          <p:cNvSpPr txBox="1"/>
          <p:nvPr/>
        </p:nvSpPr>
        <p:spPr>
          <a:xfrm>
            <a:off x="5057728"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Küreden düzleme · s. 40-41</a:t>
            </a:r>
          </a:p>
        </p:txBody>
      </p:sp>
      <p:sp>
        <p:nvSpPr>
          <p:cNvPr id="16" name="Oval 15"/>
          <p:cNvSpPr/>
          <p:nvPr/>
        </p:nvSpPr>
        <p:spPr>
          <a:xfrm>
            <a:off x="7989202"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4</a:t>
            </a:r>
          </a:p>
        </p:txBody>
      </p:sp>
      <p:sp>
        <p:nvSpPr>
          <p:cNvPr id="17" name="Rounded Rectangle 16"/>
          <p:cNvSpPr/>
          <p:nvPr/>
        </p:nvSpPr>
        <p:spPr>
          <a:xfrm>
            <a:off x="7335132"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Ölçek</a:t>
            </a:r>
          </a:p>
        </p:txBody>
      </p:sp>
      <p:sp>
        <p:nvSpPr>
          <p:cNvPr id="18" name="TextBox 17"/>
          <p:cNvSpPr txBox="1"/>
          <p:nvPr/>
        </p:nvSpPr>
        <p:spPr>
          <a:xfrm>
            <a:off x="7335132"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Kesir, çizgi; büyük ve küçük ölçek · s. 42-43</a:t>
            </a:r>
          </a:p>
        </p:txBody>
      </p:sp>
      <p:sp>
        <p:nvSpPr>
          <p:cNvPr id="19" name="Oval 18"/>
          <p:cNvSpPr/>
          <p:nvPr/>
        </p:nvSpPr>
        <p:spPr>
          <a:xfrm>
            <a:off x="10266606" y="1828800"/>
            <a:ext cx="768096" cy="768096"/>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5</a:t>
            </a:r>
          </a:p>
        </p:txBody>
      </p:sp>
      <p:sp>
        <p:nvSpPr>
          <p:cNvPr id="20" name="Rounded Rectangle 19"/>
          <p:cNvSpPr/>
          <p:nvPr/>
        </p:nvSpPr>
        <p:spPr>
          <a:xfrm>
            <a:off x="9612536"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Roma'da gezinti</a:t>
            </a:r>
          </a:p>
        </p:txBody>
      </p:sp>
      <p:sp>
        <p:nvSpPr>
          <p:cNvPr id="21" name="TextBox 20"/>
          <p:cNvSpPr txBox="1"/>
          <p:nvPr/>
        </p:nvSpPr>
        <p:spPr>
          <a:xfrm>
            <a:off x="9612536"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Şehir haritası · s. 44</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48 / 226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Bugünün sorusu: İstanbul'da öğle 12.00 iken…</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TAHMİN</a:t>
            </a:r>
          </a:p>
        </p:txBody>
      </p:sp>
      <p:cxnSp>
        <p:nvCxnSpPr>
          <p:cNvPr id="6" name="Connector 5"/>
          <p:cNvCxnSpPr/>
          <p:nvPr/>
        </p:nvCxnSpPr>
        <p:spPr>
          <a:xfrm>
            <a:off x="2367229" y="1371600"/>
            <a:ext cx="7457236" cy="0"/>
          </a:xfrm>
          <a:prstGeom prst="line">
            <a:avLst/>
          </a:prstGeom>
          <a:ln w="38100">
            <a:solidFill>
              <a:srgbClr val="D9D9D9"/>
            </a:solidFill>
            <a:headEnd type="triangle" w="med" len="med"/>
            <a:tailEnd type="triangle" w="med" len="med"/>
          </a:ln>
        </p:spPr>
      </p:cxnSp>
      <p:sp>
        <p:nvSpPr>
          <p:cNvPr id="7" name="TextBox 6"/>
          <p:cNvSpPr txBox="1"/>
          <p:nvPr/>
        </p:nvSpPr>
        <p:spPr>
          <a:xfrm>
            <a:off x="629869" y="1188720"/>
            <a:ext cx="1554480" cy="365760"/>
          </a:xfrm>
          <a:prstGeom prst="rect">
            <a:avLst/>
          </a:prstGeom>
          <a:noFill/>
        </p:spPr>
        <p:txBody>
          <a:bodyPr wrap="square" anchor="ctr" lIns="73152" rIns="73152" tIns="36576" bIns="36576">
            <a:noAutofit/>
          </a:bodyPr>
          <a:lstStyle/>
          <a:p>
            <a:pPr algn="r">
              <a:spcBef>
                <a:spcPts val="0"/>
              </a:spcBef>
              <a:spcAft>
                <a:spcPts val="0"/>
              </a:spcAft>
            </a:pPr>
            <a:r>
              <a:rPr lang="tr-TR" sz="1800" b="1" i="0">
                <a:solidFill>
                  <a:srgbClr val="767676"/>
                </a:solidFill>
                <a:latin typeface="Calibri"/>
              </a:rPr>
              <a:t>Batı</a:t>
            </a:r>
          </a:p>
        </p:txBody>
      </p:sp>
      <p:sp>
        <p:nvSpPr>
          <p:cNvPr id="8" name="TextBox 7"/>
          <p:cNvSpPr txBox="1"/>
          <p:nvPr/>
        </p:nvSpPr>
        <p:spPr>
          <a:xfrm>
            <a:off x="10007345" y="1188720"/>
            <a:ext cx="1554480" cy="365760"/>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767676"/>
                </a:solidFill>
                <a:latin typeface="Calibri"/>
              </a:rPr>
              <a:t>Doğu</a:t>
            </a:r>
          </a:p>
        </p:txBody>
      </p:sp>
      <p:sp>
        <p:nvSpPr>
          <p:cNvPr id="9" name="Oval 8"/>
          <p:cNvSpPr/>
          <p:nvPr/>
        </p:nvSpPr>
        <p:spPr>
          <a:xfrm>
            <a:off x="1315669" y="1810512"/>
            <a:ext cx="2103120" cy="2103120"/>
          </a:xfrm>
          <a:prstGeom prst="ellipse">
            <a:avLst/>
          </a:prstGeom>
          <a:solidFill>
            <a:srgbClr val="FFFFFF"/>
          </a:solidFill>
          <a:ln w="57150">
            <a:solidFill>
              <a:srgbClr val="4F4F4F"/>
            </a:solidFill>
          </a:ln>
          <a:effectLst/>
        </p:spPr>
        <p:txBody>
          <a:bodyPr rtlCol="0" anchor="ctr"/>
          <a:lstStyle/>
          <a:p/>
        </p:txBody>
      </p:sp>
      <p:cxnSp>
        <p:nvCxnSpPr>
          <p:cNvPr id="10" name="Connector 9"/>
          <p:cNvCxnSpPr/>
          <p:nvPr/>
        </p:nvCxnSpPr>
        <p:spPr>
          <a:xfrm flipV="1">
            <a:off x="2367229" y="1884121"/>
            <a:ext cx="0" cy="199796"/>
          </a:xfrm>
          <a:prstGeom prst="line">
            <a:avLst/>
          </a:prstGeom>
          <a:ln w="44450">
            <a:solidFill>
              <a:srgbClr val="4F4F4F"/>
            </a:solidFill>
          </a:ln>
        </p:spPr>
      </p:cxnSp>
      <p:cxnSp>
        <p:nvCxnSpPr>
          <p:cNvPr id="11" name="Connector 10"/>
          <p:cNvCxnSpPr/>
          <p:nvPr/>
        </p:nvCxnSpPr>
        <p:spPr>
          <a:xfrm flipV="1">
            <a:off x="2808884" y="2015141"/>
            <a:ext cx="47320" cy="81961"/>
          </a:xfrm>
          <a:prstGeom prst="line">
            <a:avLst/>
          </a:prstGeom>
          <a:ln w="19050">
            <a:solidFill>
              <a:srgbClr val="4F4F4F"/>
            </a:solidFill>
          </a:ln>
        </p:spPr>
      </p:cxnSp>
      <p:cxnSp>
        <p:nvCxnSpPr>
          <p:cNvPr id="12" name="Connector 11"/>
          <p:cNvCxnSpPr/>
          <p:nvPr/>
        </p:nvCxnSpPr>
        <p:spPr>
          <a:xfrm flipV="1">
            <a:off x="3132198" y="2373096"/>
            <a:ext cx="81961" cy="47320"/>
          </a:xfrm>
          <a:prstGeom prst="line">
            <a:avLst/>
          </a:prstGeom>
          <a:ln w="19050">
            <a:solidFill>
              <a:srgbClr val="4F4F4F"/>
            </a:solidFill>
          </a:ln>
        </p:spPr>
      </p:cxnSp>
      <p:cxnSp>
        <p:nvCxnSpPr>
          <p:cNvPr id="13" name="Connector 12"/>
          <p:cNvCxnSpPr/>
          <p:nvPr/>
        </p:nvCxnSpPr>
        <p:spPr>
          <a:xfrm>
            <a:off x="3145383" y="2862072"/>
            <a:ext cx="199796" cy="0"/>
          </a:xfrm>
          <a:prstGeom prst="line">
            <a:avLst/>
          </a:prstGeom>
          <a:ln w="44450">
            <a:solidFill>
              <a:srgbClr val="4F4F4F"/>
            </a:solidFill>
          </a:ln>
        </p:spPr>
      </p:cxnSp>
      <p:cxnSp>
        <p:nvCxnSpPr>
          <p:cNvPr id="14" name="Connector 13"/>
          <p:cNvCxnSpPr/>
          <p:nvPr/>
        </p:nvCxnSpPr>
        <p:spPr>
          <a:xfrm>
            <a:off x="3132198" y="3303727"/>
            <a:ext cx="81961" cy="47320"/>
          </a:xfrm>
          <a:prstGeom prst="line">
            <a:avLst/>
          </a:prstGeom>
          <a:ln w="19050">
            <a:solidFill>
              <a:srgbClr val="4F4F4F"/>
            </a:solidFill>
          </a:ln>
        </p:spPr>
      </p:cxnSp>
      <p:cxnSp>
        <p:nvCxnSpPr>
          <p:cNvPr id="15" name="Connector 14"/>
          <p:cNvCxnSpPr/>
          <p:nvPr/>
        </p:nvCxnSpPr>
        <p:spPr>
          <a:xfrm>
            <a:off x="2808884" y="3627041"/>
            <a:ext cx="47320" cy="81961"/>
          </a:xfrm>
          <a:prstGeom prst="line">
            <a:avLst/>
          </a:prstGeom>
          <a:ln w="19050">
            <a:solidFill>
              <a:srgbClr val="4F4F4F"/>
            </a:solidFill>
          </a:ln>
        </p:spPr>
      </p:cxnSp>
      <p:cxnSp>
        <p:nvCxnSpPr>
          <p:cNvPr id="16" name="Connector 15"/>
          <p:cNvCxnSpPr/>
          <p:nvPr/>
        </p:nvCxnSpPr>
        <p:spPr>
          <a:xfrm>
            <a:off x="2367229" y="3640226"/>
            <a:ext cx="0" cy="199796"/>
          </a:xfrm>
          <a:prstGeom prst="line">
            <a:avLst/>
          </a:prstGeom>
          <a:ln w="44450">
            <a:solidFill>
              <a:srgbClr val="4F4F4F"/>
            </a:solidFill>
          </a:ln>
        </p:spPr>
      </p:cxnSp>
      <p:cxnSp>
        <p:nvCxnSpPr>
          <p:cNvPr id="17" name="Connector 16"/>
          <p:cNvCxnSpPr/>
          <p:nvPr/>
        </p:nvCxnSpPr>
        <p:spPr>
          <a:xfrm flipH="1">
            <a:off x="1878253" y="3627041"/>
            <a:ext cx="47320" cy="81961"/>
          </a:xfrm>
          <a:prstGeom prst="line">
            <a:avLst/>
          </a:prstGeom>
          <a:ln w="19050">
            <a:solidFill>
              <a:srgbClr val="4F4F4F"/>
            </a:solidFill>
          </a:ln>
        </p:spPr>
      </p:cxnSp>
      <p:cxnSp>
        <p:nvCxnSpPr>
          <p:cNvPr id="18" name="Connector 17"/>
          <p:cNvCxnSpPr/>
          <p:nvPr/>
        </p:nvCxnSpPr>
        <p:spPr>
          <a:xfrm flipH="1">
            <a:off x="1520298" y="3303727"/>
            <a:ext cx="81961" cy="47320"/>
          </a:xfrm>
          <a:prstGeom prst="line">
            <a:avLst/>
          </a:prstGeom>
          <a:ln w="19050">
            <a:solidFill>
              <a:srgbClr val="4F4F4F"/>
            </a:solidFill>
          </a:ln>
        </p:spPr>
      </p:cxnSp>
      <p:cxnSp>
        <p:nvCxnSpPr>
          <p:cNvPr id="19" name="Connector 18"/>
          <p:cNvCxnSpPr/>
          <p:nvPr/>
        </p:nvCxnSpPr>
        <p:spPr>
          <a:xfrm flipH="1">
            <a:off x="1389278" y="2862072"/>
            <a:ext cx="199796" cy="0"/>
          </a:xfrm>
          <a:prstGeom prst="line">
            <a:avLst/>
          </a:prstGeom>
          <a:ln w="44450">
            <a:solidFill>
              <a:srgbClr val="4F4F4F"/>
            </a:solidFill>
          </a:ln>
        </p:spPr>
      </p:cxnSp>
      <p:cxnSp>
        <p:nvCxnSpPr>
          <p:cNvPr id="20" name="Connector 19"/>
          <p:cNvCxnSpPr/>
          <p:nvPr/>
        </p:nvCxnSpPr>
        <p:spPr>
          <a:xfrm flipH="1" flipV="1">
            <a:off x="1520298" y="2373096"/>
            <a:ext cx="81961" cy="47320"/>
          </a:xfrm>
          <a:prstGeom prst="line">
            <a:avLst/>
          </a:prstGeom>
          <a:ln w="19050">
            <a:solidFill>
              <a:srgbClr val="4F4F4F"/>
            </a:solidFill>
          </a:ln>
        </p:spPr>
      </p:cxnSp>
      <p:cxnSp>
        <p:nvCxnSpPr>
          <p:cNvPr id="21" name="Connector 20"/>
          <p:cNvCxnSpPr/>
          <p:nvPr/>
        </p:nvCxnSpPr>
        <p:spPr>
          <a:xfrm flipH="1" flipV="1">
            <a:off x="1878253" y="2015141"/>
            <a:ext cx="47320" cy="81961"/>
          </a:xfrm>
          <a:prstGeom prst="line">
            <a:avLst/>
          </a:prstGeom>
          <a:ln w="19050">
            <a:solidFill>
              <a:srgbClr val="4F4F4F"/>
            </a:solidFill>
          </a:ln>
        </p:spPr>
      </p:cxnSp>
      <p:sp>
        <p:nvSpPr>
          <p:cNvPr id="22" name="TextBox 21"/>
          <p:cNvSpPr txBox="1"/>
          <p:nvPr/>
        </p:nvSpPr>
        <p:spPr>
          <a:xfrm>
            <a:off x="1736293" y="2210104"/>
            <a:ext cx="1261872" cy="1261872"/>
          </a:xfrm>
          <a:prstGeom prst="rect">
            <a:avLst/>
          </a:prstGeom>
          <a:noFill/>
        </p:spPr>
        <p:txBody>
          <a:bodyPr wrap="square" anchor="ctr" lIns="0" rIns="0" tIns="0" bIns="0">
            <a:noAutofit/>
          </a:bodyPr>
          <a:lstStyle/>
          <a:p>
            <a:pPr algn="ctr">
              <a:spcBef>
                <a:spcPts val="0"/>
              </a:spcBef>
              <a:spcAft>
                <a:spcPts val="0"/>
              </a:spcAft>
            </a:pPr>
            <a:r>
              <a:rPr lang="tr-TR" sz="8100" b="1" i="0">
                <a:solidFill>
                  <a:srgbClr val="D3373A"/>
                </a:solidFill>
                <a:latin typeface="Calibri"/>
              </a:rPr>
              <a:t>?</a:t>
            </a:r>
          </a:p>
        </p:txBody>
      </p:sp>
      <p:sp>
        <p:nvSpPr>
          <p:cNvPr id="23" name="TextBox 22"/>
          <p:cNvSpPr txBox="1"/>
          <p:nvPr/>
        </p:nvSpPr>
        <p:spPr>
          <a:xfrm>
            <a:off x="584149" y="4005072"/>
            <a:ext cx="3566160" cy="502920"/>
          </a:xfrm>
          <a:prstGeom prst="rect">
            <a:avLst/>
          </a:prstGeom>
          <a:noFill/>
        </p:spPr>
        <p:txBody>
          <a:bodyPr wrap="square" anchor="ctr" lIns="73152" rIns="73152" tIns="36576" bIns="36576">
            <a:noAutofit/>
          </a:bodyPr>
          <a:lstStyle/>
          <a:p>
            <a:pPr algn="ctr">
              <a:spcBef>
                <a:spcPts val="0"/>
              </a:spcBef>
              <a:spcAft>
                <a:spcPts val="0"/>
              </a:spcAft>
            </a:pPr>
            <a:r>
              <a:rPr lang="tr-TR" sz="2750" b="1" i="0">
                <a:solidFill>
                  <a:srgbClr val="262626"/>
                </a:solidFill>
                <a:latin typeface="Calibri"/>
              </a:rPr>
              <a:t>Buenos Aires</a:t>
            </a:r>
          </a:p>
        </p:txBody>
      </p:sp>
      <p:sp>
        <p:nvSpPr>
          <p:cNvPr id="24" name="TextBox 23"/>
          <p:cNvSpPr txBox="1"/>
          <p:nvPr/>
        </p:nvSpPr>
        <p:spPr>
          <a:xfrm>
            <a:off x="584149" y="4480560"/>
            <a:ext cx="3566160" cy="365760"/>
          </a:xfrm>
          <a:prstGeom prst="rect">
            <a:avLst/>
          </a:prstGeom>
          <a:noFill/>
        </p:spPr>
        <p:txBody>
          <a:bodyPr wrap="square" anchor="ctr" lIns="73152" rIns="73152" tIns="36576" bIns="36576">
            <a:noAutofit/>
          </a:bodyPr>
          <a:lstStyle/>
          <a:p>
            <a:pPr algn="ctr">
              <a:spcBef>
                <a:spcPts val="0"/>
              </a:spcBef>
              <a:spcAft>
                <a:spcPts val="0"/>
              </a:spcAft>
            </a:pPr>
            <a:r>
              <a:rPr lang="tr-TR" sz="1800" b="0" i="0">
                <a:solidFill>
                  <a:srgbClr val="767676"/>
                </a:solidFill>
                <a:latin typeface="Calibri"/>
              </a:rPr>
              <a:t>Arjantin</a:t>
            </a:r>
          </a:p>
        </p:txBody>
      </p:sp>
      <p:sp>
        <p:nvSpPr>
          <p:cNvPr id="25" name="Rounded Rectangle 24"/>
          <p:cNvSpPr/>
          <p:nvPr/>
        </p:nvSpPr>
        <p:spPr>
          <a:xfrm>
            <a:off x="1544269" y="4901184"/>
            <a:ext cx="1645920" cy="502920"/>
          </a:xfrm>
          <a:prstGeom prst="roundRect">
            <a:avLst>
              <a:gd name="adj" fmla="val 30000"/>
            </a:avLst>
          </a:prstGeom>
          <a:solidFill>
            <a:srgbClr val="FFFFFF"/>
          </a:solidFill>
          <a:ln w="19050">
            <a:solidFill>
              <a:srgbClr val="D9D9D9"/>
            </a:solidFill>
          </a:ln>
          <a:effectLst/>
        </p:spPr>
        <p:txBody>
          <a:bodyPr rtlCol="0" anchor="ctr" wrap="square" lIns="128016" rIns="128016" tIns="0" bIns="0">
            <a:noAutofit/>
          </a:bodyPr>
          <a:lstStyle/>
          <a:p>
            <a:pPr algn="ctr">
              <a:spcBef>
                <a:spcPts val="0"/>
              </a:spcBef>
              <a:spcAft>
                <a:spcPts val="0"/>
              </a:spcAft>
            </a:pPr>
            <a:r>
              <a:rPr lang="tr-TR" sz="2400" b="1" i="0">
                <a:solidFill>
                  <a:srgbClr val="767676"/>
                </a:solidFill>
                <a:latin typeface="Calibri"/>
              </a:rPr>
              <a:t>…… . ……</a:t>
            </a:r>
          </a:p>
        </p:txBody>
      </p:sp>
      <p:sp>
        <p:nvSpPr>
          <p:cNvPr id="26" name="Oval 25"/>
          <p:cNvSpPr/>
          <p:nvPr/>
        </p:nvSpPr>
        <p:spPr>
          <a:xfrm>
            <a:off x="5044287" y="1810512"/>
            <a:ext cx="2103120" cy="2103120"/>
          </a:xfrm>
          <a:prstGeom prst="ellipse">
            <a:avLst/>
          </a:prstGeom>
          <a:solidFill>
            <a:srgbClr val="FFFFFF"/>
          </a:solidFill>
          <a:ln w="57150">
            <a:solidFill>
              <a:srgbClr val="4F4F4F"/>
            </a:solidFill>
          </a:ln>
          <a:effectLst/>
        </p:spPr>
        <p:txBody>
          <a:bodyPr rtlCol="0" anchor="ctr"/>
          <a:lstStyle/>
          <a:p/>
        </p:txBody>
      </p:sp>
      <p:cxnSp>
        <p:nvCxnSpPr>
          <p:cNvPr id="27" name="Connector 26"/>
          <p:cNvCxnSpPr/>
          <p:nvPr/>
        </p:nvCxnSpPr>
        <p:spPr>
          <a:xfrm flipV="1">
            <a:off x="6095847" y="1884121"/>
            <a:ext cx="0" cy="199796"/>
          </a:xfrm>
          <a:prstGeom prst="line">
            <a:avLst/>
          </a:prstGeom>
          <a:ln w="44450">
            <a:solidFill>
              <a:srgbClr val="4F4F4F"/>
            </a:solidFill>
          </a:ln>
        </p:spPr>
      </p:cxnSp>
      <p:cxnSp>
        <p:nvCxnSpPr>
          <p:cNvPr id="28" name="Connector 27"/>
          <p:cNvCxnSpPr/>
          <p:nvPr/>
        </p:nvCxnSpPr>
        <p:spPr>
          <a:xfrm flipV="1">
            <a:off x="6537502" y="2015141"/>
            <a:ext cx="47320" cy="81961"/>
          </a:xfrm>
          <a:prstGeom prst="line">
            <a:avLst/>
          </a:prstGeom>
          <a:ln w="19050">
            <a:solidFill>
              <a:srgbClr val="4F4F4F"/>
            </a:solidFill>
          </a:ln>
        </p:spPr>
      </p:cxnSp>
      <p:cxnSp>
        <p:nvCxnSpPr>
          <p:cNvPr id="29" name="Connector 28"/>
          <p:cNvCxnSpPr/>
          <p:nvPr/>
        </p:nvCxnSpPr>
        <p:spPr>
          <a:xfrm flipV="1">
            <a:off x="6860816" y="2373096"/>
            <a:ext cx="81961" cy="47320"/>
          </a:xfrm>
          <a:prstGeom prst="line">
            <a:avLst/>
          </a:prstGeom>
          <a:ln w="19050">
            <a:solidFill>
              <a:srgbClr val="4F4F4F"/>
            </a:solidFill>
          </a:ln>
        </p:spPr>
      </p:cxnSp>
      <p:cxnSp>
        <p:nvCxnSpPr>
          <p:cNvPr id="30" name="Connector 29"/>
          <p:cNvCxnSpPr/>
          <p:nvPr/>
        </p:nvCxnSpPr>
        <p:spPr>
          <a:xfrm>
            <a:off x="6874001" y="2862072"/>
            <a:ext cx="199797" cy="0"/>
          </a:xfrm>
          <a:prstGeom prst="line">
            <a:avLst/>
          </a:prstGeom>
          <a:ln w="44450">
            <a:solidFill>
              <a:srgbClr val="4F4F4F"/>
            </a:solidFill>
          </a:ln>
        </p:spPr>
      </p:cxnSp>
      <p:cxnSp>
        <p:nvCxnSpPr>
          <p:cNvPr id="31" name="Connector 30"/>
          <p:cNvCxnSpPr/>
          <p:nvPr/>
        </p:nvCxnSpPr>
        <p:spPr>
          <a:xfrm>
            <a:off x="6860816" y="3303727"/>
            <a:ext cx="81961" cy="47320"/>
          </a:xfrm>
          <a:prstGeom prst="line">
            <a:avLst/>
          </a:prstGeom>
          <a:ln w="19050">
            <a:solidFill>
              <a:srgbClr val="4F4F4F"/>
            </a:solidFill>
          </a:ln>
        </p:spPr>
      </p:cxnSp>
      <p:cxnSp>
        <p:nvCxnSpPr>
          <p:cNvPr id="32" name="Connector 31"/>
          <p:cNvCxnSpPr/>
          <p:nvPr/>
        </p:nvCxnSpPr>
        <p:spPr>
          <a:xfrm>
            <a:off x="6537502" y="3627041"/>
            <a:ext cx="47320" cy="81961"/>
          </a:xfrm>
          <a:prstGeom prst="line">
            <a:avLst/>
          </a:prstGeom>
          <a:ln w="19050">
            <a:solidFill>
              <a:srgbClr val="4F4F4F"/>
            </a:solidFill>
          </a:ln>
        </p:spPr>
      </p:cxnSp>
      <p:cxnSp>
        <p:nvCxnSpPr>
          <p:cNvPr id="33" name="Connector 32"/>
          <p:cNvCxnSpPr/>
          <p:nvPr/>
        </p:nvCxnSpPr>
        <p:spPr>
          <a:xfrm>
            <a:off x="6095847" y="3640226"/>
            <a:ext cx="0" cy="199796"/>
          </a:xfrm>
          <a:prstGeom prst="line">
            <a:avLst/>
          </a:prstGeom>
          <a:ln w="44450">
            <a:solidFill>
              <a:srgbClr val="4F4F4F"/>
            </a:solidFill>
          </a:ln>
        </p:spPr>
      </p:cxnSp>
      <p:cxnSp>
        <p:nvCxnSpPr>
          <p:cNvPr id="34" name="Connector 33"/>
          <p:cNvCxnSpPr/>
          <p:nvPr/>
        </p:nvCxnSpPr>
        <p:spPr>
          <a:xfrm flipH="1">
            <a:off x="5606872" y="3627041"/>
            <a:ext cx="47320" cy="81961"/>
          </a:xfrm>
          <a:prstGeom prst="line">
            <a:avLst/>
          </a:prstGeom>
          <a:ln w="19050">
            <a:solidFill>
              <a:srgbClr val="4F4F4F"/>
            </a:solidFill>
          </a:ln>
        </p:spPr>
      </p:cxnSp>
      <p:cxnSp>
        <p:nvCxnSpPr>
          <p:cNvPr id="35" name="Connector 34"/>
          <p:cNvCxnSpPr/>
          <p:nvPr/>
        </p:nvCxnSpPr>
        <p:spPr>
          <a:xfrm flipH="1">
            <a:off x="5248917" y="3303727"/>
            <a:ext cx="81961" cy="47320"/>
          </a:xfrm>
          <a:prstGeom prst="line">
            <a:avLst/>
          </a:prstGeom>
          <a:ln w="19050">
            <a:solidFill>
              <a:srgbClr val="4F4F4F"/>
            </a:solidFill>
          </a:ln>
        </p:spPr>
      </p:cxnSp>
      <p:cxnSp>
        <p:nvCxnSpPr>
          <p:cNvPr id="36" name="Connector 35"/>
          <p:cNvCxnSpPr/>
          <p:nvPr/>
        </p:nvCxnSpPr>
        <p:spPr>
          <a:xfrm flipH="1">
            <a:off x="5117896" y="2862072"/>
            <a:ext cx="199797" cy="0"/>
          </a:xfrm>
          <a:prstGeom prst="line">
            <a:avLst/>
          </a:prstGeom>
          <a:ln w="44450">
            <a:solidFill>
              <a:srgbClr val="4F4F4F"/>
            </a:solidFill>
          </a:ln>
        </p:spPr>
      </p:cxnSp>
      <p:cxnSp>
        <p:nvCxnSpPr>
          <p:cNvPr id="37" name="Connector 36"/>
          <p:cNvCxnSpPr/>
          <p:nvPr/>
        </p:nvCxnSpPr>
        <p:spPr>
          <a:xfrm flipH="1" flipV="1">
            <a:off x="5248917" y="2373096"/>
            <a:ext cx="81961" cy="47320"/>
          </a:xfrm>
          <a:prstGeom prst="line">
            <a:avLst/>
          </a:prstGeom>
          <a:ln w="19050">
            <a:solidFill>
              <a:srgbClr val="4F4F4F"/>
            </a:solidFill>
          </a:ln>
        </p:spPr>
      </p:cxnSp>
      <p:cxnSp>
        <p:nvCxnSpPr>
          <p:cNvPr id="38" name="Connector 37"/>
          <p:cNvCxnSpPr/>
          <p:nvPr/>
        </p:nvCxnSpPr>
        <p:spPr>
          <a:xfrm flipH="1" flipV="1">
            <a:off x="5606872" y="2015141"/>
            <a:ext cx="47320" cy="81961"/>
          </a:xfrm>
          <a:prstGeom prst="line">
            <a:avLst/>
          </a:prstGeom>
          <a:ln w="19050">
            <a:solidFill>
              <a:srgbClr val="4F4F4F"/>
            </a:solidFill>
          </a:ln>
        </p:spPr>
      </p:cxnSp>
      <p:cxnSp>
        <p:nvCxnSpPr>
          <p:cNvPr id="39" name="Connector 38"/>
          <p:cNvCxnSpPr/>
          <p:nvPr/>
        </p:nvCxnSpPr>
        <p:spPr>
          <a:xfrm flipV="1">
            <a:off x="6095847" y="2125980"/>
            <a:ext cx="0" cy="736092"/>
          </a:xfrm>
          <a:prstGeom prst="line">
            <a:avLst/>
          </a:prstGeom>
          <a:ln w="50800">
            <a:solidFill>
              <a:srgbClr val="4F4F4F"/>
            </a:solidFill>
          </a:ln>
        </p:spPr>
      </p:cxnSp>
      <p:cxnSp>
        <p:nvCxnSpPr>
          <p:cNvPr id="40" name="Connector 39"/>
          <p:cNvCxnSpPr/>
          <p:nvPr/>
        </p:nvCxnSpPr>
        <p:spPr>
          <a:xfrm flipV="1">
            <a:off x="6095847" y="2367838"/>
            <a:ext cx="0" cy="494234"/>
          </a:xfrm>
          <a:prstGeom prst="line">
            <a:avLst/>
          </a:prstGeom>
          <a:ln w="88900">
            <a:solidFill>
              <a:srgbClr val="4F4F4F"/>
            </a:solidFill>
          </a:ln>
        </p:spPr>
      </p:cxnSp>
      <p:sp>
        <p:nvSpPr>
          <p:cNvPr id="41" name="Oval 40"/>
          <p:cNvSpPr/>
          <p:nvPr/>
        </p:nvSpPr>
        <p:spPr>
          <a:xfrm>
            <a:off x="6011722" y="2777947"/>
            <a:ext cx="168249" cy="168249"/>
          </a:xfrm>
          <a:prstGeom prst="ellipse">
            <a:avLst/>
          </a:prstGeom>
          <a:solidFill>
            <a:srgbClr val="4F4F4F"/>
          </a:solidFill>
          <a:ln>
            <a:noFill/>
          </a:ln>
          <a:effectLst/>
        </p:spPr>
        <p:txBody>
          <a:bodyPr rtlCol="0" anchor="ctr"/>
          <a:lstStyle/>
          <a:p/>
        </p:txBody>
      </p:sp>
      <p:sp>
        <p:nvSpPr>
          <p:cNvPr id="42" name="TextBox 41"/>
          <p:cNvSpPr txBox="1"/>
          <p:nvPr/>
        </p:nvSpPr>
        <p:spPr>
          <a:xfrm>
            <a:off x="4312767" y="4005072"/>
            <a:ext cx="3566160" cy="502920"/>
          </a:xfrm>
          <a:prstGeom prst="rect">
            <a:avLst/>
          </a:prstGeom>
          <a:noFill/>
        </p:spPr>
        <p:txBody>
          <a:bodyPr wrap="square" anchor="ctr" lIns="73152" rIns="73152" tIns="36576" bIns="36576">
            <a:noAutofit/>
          </a:bodyPr>
          <a:lstStyle/>
          <a:p>
            <a:pPr algn="ctr">
              <a:spcBef>
                <a:spcPts val="0"/>
              </a:spcBef>
              <a:spcAft>
                <a:spcPts val="0"/>
              </a:spcAft>
            </a:pPr>
            <a:r>
              <a:rPr lang="tr-TR" sz="2750" b="1" i="0">
                <a:solidFill>
                  <a:srgbClr val="262626"/>
                </a:solidFill>
                <a:latin typeface="Calibri"/>
              </a:rPr>
              <a:t>İstanbul</a:t>
            </a:r>
          </a:p>
        </p:txBody>
      </p:sp>
      <p:sp>
        <p:nvSpPr>
          <p:cNvPr id="43" name="TextBox 42"/>
          <p:cNvSpPr txBox="1"/>
          <p:nvPr/>
        </p:nvSpPr>
        <p:spPr>
          <a:xfrm>
            <a:off x="4312767" y="4480560"/>
            <a:ext cx="3566160" cy="365760"/>
          </a:xfrm>
          <a:prstGeom prst="rect">
            <a:avLst/>
          </a:prstGeom>
          <a:noFill/>
        </p:spPr>
        <p:txBody>
          <a:bodyPr wrap="square" anchor="ctr" lIns="73152" rIns="73152" tIns="36576" bIns="36576">
            <a:noAutofit/>
          </a:bodyPr>
          <a:lstStyle/>
          <a:p>
            <a:pPr algn="ctr">
              <a:spcBef>
                <a:spcPts val="0"/>
              </a:spcBef>
              <a:spcAft>
                <a:spcPts val="0"/>
              </a:spcAft>
            </a:pPr>
            <a:r>
              <a:rPr lang="tr-TR" sz="1800" b="0" i="0">
                <a:solidFill>
                  <a:srgbClr val="767676"/>
                </a:solidFill>
                <a:latin typeface="Calibri"/>
              </a:rPr>
              <a:t>Türkiye</a:t>
            </a:r>
          </a:p>
        </p:txBody>
      </p:sp>
      <p:sp>
        <p:nvSpPr>
          <p:cNvPr id="44" name="Rounded Rectangle 43"/>
          <p:cNvSpPr/>
          <p:nvPr/>
        </p:nvSpPr>
        <p:spPr>
          <a:xfrm>
            <a:off x="5272887" y="4901184"/>
            <a:ext cx="1645920" cy="502920"/>
          </a:xfrm>
          <a:prstGeom prst="roundRect">
            <a:avLst>
              <a:gd name="adj" fmla="val 30000"/>
            </a:avLst>
          </a:prstGeom>
          <a:solidFill>
            <a:srgbClr val="D3373A"/>
          </a:solidFill>
          <a:ln>
            <a:noFill/>
          </a:ln>
          <a:effectLst/>
        </p:spPr>
        <p:txBody>
          <a:bodyPr rtlCol="0" anchor="ctr" wrap="square" lIns="128016" rIns="128016" tIns="0" bIns="0">
            <a:noAutofit/>
          </a:bodyPr>
          <a:lstStyle/>
          <a:p>
            <a:pPr algn="ctr">
              <a:spcBef>
                <a:spcPts val="0"/>
              </a:spcBef>
              <a:spcAft>
                <a:spcPts val="0"/>
              </a:spcAft>
            </a:pPr>
            <a:r>
              <a:rPr lang="tr-TR" sz="2400" b="1" i="0">
                <a:solidFill>
                  <a:srgbClr val="FFFFFF"/>
                </a:solidFill>
                <a:latin typeface="Calibri"/>
              </a:rPr>
              <a:t>12.00</a:t>
            </a:r>
          </a:p>
        </p:txBody>
      </p:sp>
      <p:sp>
        <p:nvSpPr>
          <p:cNvPr id="45" name="Oval 44"/>
          <p:cNvSpPr/>
          <p:nvPr/>
        </p:nvSpPr>
        <p:spPr>
          <a:xfrm>
            <a:off x="8772905" y="1810512"/>
            <a:ext cx="2103120" cy="2103120"/>
          </a:xfrm>
          <a:prstGeom prst="ellipse">
            <a:avLst/>
          </a:prstGeom>
          <a:solidFill>
            <a:srgbClr val="FFFFFF"/>
          </a:solidFill>
          <a:ln w="57150">
            <a:solidFill>
              <a:srgbClr val="4F4F4F"/>
            </a:solidFill>
          </a:ln>
          <a:effectLst/>
        </p:spPr>
        <p:txBody>
          <a:bodyPr rtlCol="0" anchor="ctr"/>
          <a:lstStyle/>
          <a:p/>
        </p:txBody>
      </p:sp>
      <p:cxnSp>
        <p:nvCxnSpPr>
          <p:cNvPr id="46" name="Connector 45"/>
          <p:cNvCxnSpPr/>
          <p:nvPr/>
        </p:nvCxnSpPr>
        <p:spPr>
          <a:xfrm flipV="1">
            <a:off x="9824465" y="1884121"/>
            <a:ext cx="0" cy="199796"/>
          </a:xfrm>
          <a:prstGeom prst="line">
            <a:avLst/>
          </a:prstGeom>
          <a:ln w="44450">
            <a:solidFill>
              <a:srgbClr val="4F4F4F"/>
            </a:solidFill>
          </a:ln>
        </p:spPr>
      </p:cxnSp>
      <p:cxnSp>
        <p:nvCxnSpPr>
          <p:cNvPr id="47" name="Connector 46"/>
          <p:cNvCxnSpPr/>
          <p:nvPr/>
        </p:nvCxnSpPr>
        <p:spPr>
          <a:xfrm flipV="1">
            <a:off x="10266121" y="2015141"/>
            <a:ext cx="47320" cy="81961"/>
          </a:xfrm>
          <a:prstGeom prst="line">
            <a:avLst/>
          </a:prstGeom>
          <a:ln w="19050">
            <a:solidFill>
              <a:srgbClr val="4F4F4F"/>
            </a:solidFill>
          </a:ln>
        </p:spPr>
      </p:cxnSp>
      <p:cxnSp>
        <p:nvCxnSpPr>
          <p:cNvPr id="48" name="Connector 47"/>
          <p:cNvCxnSpPr/>
          <p:nvPr/>
        </p:nvCxnSpPr>
        <p:spPr>
          <a:xfrm flipV="1">
            <a:off x="10589435" y="2373096"/>
            <a:ext cx="81961" cy="47320"/>
          </a:xfrm>
          <a:prstGeom prst="line">
            <a:avLst/>
          </a:prstGeom>
          <a:ln w="19050">
            <a:solidFill>
              <a:srgbClr val="4F4F4F"/>
            </a:solidFill>
          </a:ln>
        </p:spPr>
      </p:cxnSp>
      <p:cxnSp>
        <p:nvCxnSpPr>
          <p:cNvPr id="49" name="Connector 48"/>
          <p:cNvCxnSpPr/>
          <p:nvPr/>
        </p:nvCxnSpPr>
        <p:spPr>
          <a:xfrm>
            <a:off x="10602620" y="2862072"/>
            <a:ext cx="199796" cy="0"/>
          </a:xfrm>
          <a:prstGeom prst="line">
            <a:avLst/>
          </a:prstGeom>
          <a:ln w="44450">
            <a:solidFill>
              <a:srgbClr val="4F4F4F"/>
            </a:solidFill>
          </a:ln>
        </p:spPr>
      </p:cxnSp>
      <p:cxnSp>
        <p:nvCxnSpPr>
          <p:cNvPr id="50" name="Connector 49"/>
          <p:cNvCxnSpPr/>
          <p:nvPr/>
        </p:nvCxnSpPr>
        <p:spPr>
          <a:xfrm>
            <a:off x="10589435" y="3303727"/>
            <a:ext cx="81961" cy="47320"/>
          </a:xfrm>
          <a:prstGeom prst="line">
            <a:avLst/>
          </a:prstGeom>
          <a:ln w="19050">
            <a:solidFill>
              <a:srgbClr val="4F4F4F"/>
            </a:solidFill>
          </a:ln>
        </p:spPr>
      </p:cxnSp>
      <p:cxnSp>
        <p:nvCxnSpPr>
          <p:cNvPr id="51" name="Connector 50"/>
          <p:cNvCxnSpPr/>
          <p:nvPr/>
        </p:nvCxnSpPr>
        <p:spPr>
          <a:xfrm>
            <a:off x="10266121" y="3627041"/>
            <a:ext cx="47320" cy="81961"/>
          </a:xfrm>
          <a:prstGeom prst="line">
            <a:avLst/>
          </a:prstGeom>
          <a:ln w="19050">
            <a:solidFill>
              <a:srgbClr val="4F4F4F"/>
            </a:solidFill>
          </a:ln>
        </p:spPr>
      </p:cxnSp>
      <p:cxnSp>
        <p:nvCxnSpPr>
          <p:cNvPr id="52" name="Connector 51"/>
          <p:cNvCxnSpPr/>
          <p:nvPr/>
        </p:nvCxnSpPr>
        <p:spPr>
          <a:xfrm>
            <a:off x="9824465" y="3640226"/>
            <a:ext cx="0" cy="199796"/>
          </a:xfrm>
          <a:prstGeom prst="line">
            <a:avLst/>
          </a:prstGeom>
          <a:ln w="44450">
            <a:solidFill>
              <a:srgbClr val="4F4F4F"/>
            </a:solidFill>
          </a:ln>
        </p:spPr>
      </p:cxnSp>
      <p:cxnSp>
        <p:nvCxnSpPr>
          <p:cNvPr id="53" name="Connector 52"/>
          <p:cNvCxnSpPr/>
          <p:nvPr/>
        </p:nvCxnSpPr>
        <p:spPr>
          <a:xfrm flipH="1">
            <a:off x="9335490" y="3627041"/>
            <a:ext cx="47320" cy="81961"/>
          </a:xfrm>
          <a:prstGeom prst="line">
            <a:avLst/>
          </a:prstGeom>
          <a:ln w="19050">
            <a:solidFill>
              <a:srgbClr val="4F4F4F"/>
            </a:solidFill>
          </a:ln>
        </p:spPr>
      </p:cxnSp>
      <p:cxnSp>
        <p:nvCxnSpPr>
          <p:cNvPr id="54" name="Connector 53"/>
          <p:cNvCxnSpPr/>
          <p:nvPr/>
        </p:nvCxnSpPr>
        <p:spPr>
          <a:xfrm flipH="1">
            <a:off x="8977535" y="3303727"/>
            <a:ext cx="81961" cy="47320"/>
          </a:xfrm>
          <a:prstGeom prst="line">
            <a:avLst/>
          </a:prstGeom>
          <a:ln w="19050">
            <a:solidFill>
              <a:srgbClr val="4F4F4F"/>
            </a:solidFill>
          </a:ln>
        </p:spPr>
      </p:cxnSp>
      <p:cxnSp>
        <p:nvCxnSpPr>
          <p:cNvPr id="55" name="Connector 54"/>
          <p:cNvCxnSpPr/>
          <p:nvPr/>
        </p:nvCxnSpPr>
        <p:spPr>
          <a:xfrm flipH="1">
            <a:off x="8846515" y="2862072"/>
            <a:ext cx="199796" cy="0"/>
          </a:xfrm>
          <a:prstGeom prst="line">
            <a:avLst/>
          </a:prstGeom>
          <a:ln w="44450">
            <a:solidFill>
              <a:srgbClr val="4F4F4F"/>
            </a:solidFill>
          </a:ln>
        </p:spPr>
      </p:cxnSp>
      <p:cxnSp>
        <p:nvCxnSpPr>
          <p:cNvPr id="56" name="Connector 55"/>
          <p:cNvCxnSpPr/>
          <p:nvPr/>
        </p:nvCxnSpPr>
        <p:spPr>
          <a:xfrm flipH="1" flipV="1">
            <a:off x="8977535" y="2373096"/>
            <a:ext cx="81961" cy="47320"/>
          </a:xfrm>
          <a:prstGeom prst="line">
            <a:avLst/>
          </a:prstGeom>
          <a:ln w="19050">
            <a:solidFill>
              <a:srgbClr val="4F4F4F"/>
            </a:solidFill>
          </a:ln>
        </p:spPr>
      </p:cxnSp>
      <p:cxnSp>
        <p:nvCxnSpPr>
          <p:cNvPr id="57" name="Connector 56"/>
          <p:cNvCxnSpPr/>
          <p:nvPr/>
        </p:nvCxnSpPr>
        <p:spPr>
          <a:xfrm flipH="1" flipV="1">
            <a:off x="9335490" y="2015141"/>
            <a:ext cx="47320" cy="81961"/>
          </a:xfrm>
          <a:prstGeom prst="line">
            <a:avLst/>
          </a:prstGeom>
          <a:ln w="19050">
            <a:solidFill>
              <a:srgbClr val="4F4F4F"/>
            </a:solidFill>
          </a:ln>
        </p:spPr>
      </p:cxnSp>
      <p:sp>
        <p:nvSpPr>
          <p:cNvPr id="58" name="TextBox 57"/>
          <p:cNvSpPr txBox="1"/>
          <p:nvPr/>
        </p:nvSpPr>
        <p:spPr>
          <a:xfrm>
            <a:off x="9193529" y="2210104"/>
            <a:ext cx="1261872" cy="1261872"/>
          </a:xfrm>
          <a:prstGeom prst="rect">
            <a:avLst/>
          </a:prstGeom>
          <a:noFill/>
        </p:spPr>
        <p:txBody>
          <a:bodyPr wrap="square" anchor="ctr" lIns="0" rIns="0" tIns="0" bIns="0">
            <a:noAutofit/>
          </a:bodyPr>
          <a:lstStyle/>
          <a:p>
            <a:pPr algn="ctr">
              <a:spcBef>
                <a:spcPts val="0"/>
              </a:spcBef>
              <a:spcAft>
                <a:spcPts val="0"/>
              </a:spcAft>
            </a:pPr>
            <a:r>
              <a:rPr lang="tr-TR" sz="8100" b="1" i="0">
                <a:solidFill>
                  <a:srgbClr val="D3373A"/>
                </a:solidFill>
                <a:latin typeface="Calibri"/>
              </a:rPr>
              <a:t>?</a:t>
            </a:r>
          </a:p>
        </p:txBody>
      </p:sp>
      <p:sp>
        <p:nvSpPr>
          <p:cNvPr id="59" name="TextBox 58"/>
          <p:cNvSpPr txBox="1"/>
          <p:nvPr/>
        </p:nvSpPr>
        <p:spPr>
          <a:xfrm>
            <a:off x="8041385" y="4005072"/>
            <a:ext cx="3566160" cy="502920"/>
          </a:xfrm>
          <a:prstGeom prst="rect">
            <a:avLst/>
          </a:prstGeom>
          <a:noFill/>
        </p:spPr>
        <p:txBody>
          <a:bodyPr wrap="square" anchor="ctr" lIns="73152" rIns="73152" tIns="36576" bIns="36576">
            <a:noAutofit/>
          </a:bodyPr>
          <a:lstStyle/>
          <a:p>
            <a:pPr algn="ctr">
              <a:spcBef>
                <a:spcPts val="0"/>
              </a:spcBef>
              <a:spcAft>
                <a:spcPts val="0"/>
              </a:spcAft>
            </a:pPr>
            <a:r>
              <a:rPr lang="tr-TR" sz="2750" b="1" i="0">
                <a:solidFill>
                  <a:srgbClr val="262626"/>
                </a:solidFill>
                <a:latin typeface="Calibri"/>
              </a:rPr>
              <a:t>Tokyo</a:t>
            </a:r>
          </a:p>
        </p:txBody>
      </p:sp>
      <p:sp>
        <p:nvSpPr>
          <p:cNvPr id="60" name="TextBox 59"/>
          <p:cNvSpPr txBox="1"/>
          <p:nvPr/>
        </p:nvSpPr>
        <p:spPr>
          <a:xfrm>
            <a:off x="8041385" y="4480560"/>
            <a:ext cx="3566160" cy="365760"/>
          </a:xfrm>
          <a:prstGeom prst="rect">
            <a:avLst/>
          </a:prstGeom>
          <a:noFill/>
        </p:spPr>
        <p:txBody>
          <a:bodyPr wrap="square" anchor="ctr" lIns="73152" rIns="73152" tIns="36576" bIns="36576">
            <a:noAutofit/>
          </a:bodyPr>
          <a:lstStyle/>
          <a:p>
            <a:pPr algn="ctr">
              <a:spcBef>
                <a:spcPts val="0"/>
              </a:spcBef>
              <a:spcAft>
                <a:spcPts val="0"/>
              </a:spcAft>
            </a:pPr>
            <a:r>
              <a:rPr lang="tr-TR" sz="1800" b="0" i="0">
                <a:solidFill>
                  <a:srgbClr val="767676"/>
                </a:solidFill>
                <a:latin typeface="Calibri"/>
              </a:rPr>
              <a:t>Japonya</a:t>
            </a:r>
          </a:p>
        </p:txBody>
      </p:sp>
      <p:sp>
        <p:nvSpPr>
          <p:cNvPr id="61" name="Rounded Rectangle 60"/>
          <p:cNvSpPr/>
          <p:nvPr/>
        </p:nvSpPr>
        <p:spPr>
          <a:xfrm>
            <a:off x="9001505" y="4901184"/>
            <a:ext cx="1645920" cy="502920"/>
          </a:xfrm>
          <a:prstGeom prst="roundRect">
            <a:avLst>
              <a:gd name="adj" fmla="val 30000"/>
            </a:avLst>
          </a:prstGeom>
          <a:solidFill>
            <a:srgbClr val="FFFFFF"/>
          </a:solidFill>
          <a:ln w="19050">
            <a:solidFill>
              <a:srgbClr val="D9D9D9"/>
            </a:solidFill>
          </a:ln>
          <a:effectLst/>
        </p:spPr>
        <p:txBody>
          <a:bodyPr rtlCol="0" anchor="ctr" wrap="square" lIns="128016" rIns="128016" tIns="0" bIns="0">
            <a:noAutofit/>
          </a:bodyPr>
          <a:lstStyle/>
          <a:p>
            <a:pPr algn="ctr">
              <a:spcBef>
                <a:spcPts val="0"/>
              </a:spcBef>
              <a:spcAft>
                <a:spcPts val="0"/>
              </a:spcAft>
            </a:pPr>
            <a:r>
              <a:rPr lang="tr-TR" sz="2400" b="1" i="0">
                <a:solidFill>
                  <a:srgbClr val="767676"/>
                </a:solidFill>
                <a:latin typeface="Calibri"/>
              </a:rPr>
              <a:t>…… . ……</a:t>
            </a:r>
          </a:p>
        </p:txBody>
      </p:sp>
      <p:cxnSp>
        <p:nvCxnSpPr>
          <p:cNvPr id="62" name="Connector 61"/>
          <p:cNvCxnSpPr/>
          <p:nvPr/>
        </p:nvCxnSpPr>
        <p:spPr>
          <a:xfrm>
            <a:off x="7314476" y="1954070"/>
            <a:ext cx="84479" cy="34993"/>
          </a:xfrm>
          <a:prstGeom prst="line">
            <a:avLst/>
          </a:prstGeom>
          <a:ln w="38100">
            <a:solidFill>
              <a:srgbClr val="FCC021"/>
            </a:solidFill>
          </a:ln>
        </p:spPr>
      </p:cxnSp>
      <p:cxnSp>
        <p:nvCxnSpPr>
          <p:cNvPr id="63" name="Connector 62"/>
          <p:cNvCxnSpPr/>
          <p:nvPr/>
        </p:nvCxnSpPr>
        <p:spPr>
          <a:xfrm>
            <a:off x="7185810" y="2082736"/>
            <a:ext cx="34992" cy="84480"/>
          </a:xfrm>
          <a:prstGeom prst="line">
            <a:avLst/>
          </a:prstGeom>
          <a:ln w="38100">
            <a:solidFill>
              <a:srgbClr val="FCC021"/>
            </a:solidFill>
          </a:ln>
        </p:spPr>
      </p:cxnSp>
      <p:cxnSp>
        <p:nvCxnSpPr>
          <p:cNvPr id="64" name="Connector 63"/>
          <p:cNvCxnSpPr/>
          <p:nvPr/>
        </p:nvCxnSpPr>
        <p:spPr>
          <a:xfrm flipH="1">
            <a:off x="6968856" y="2082736"/>
            <a:ext cx="34992" cy="84480"/>
          </a:xfrm>
          <a:prstGeom prst="line">
            <a:avLst/>
          </a:prstGeom>
          <a:ln w="38100">
            <a:solidFill>
              <a:srgbClr val="FCC021"/>
            </a:solidFill>
          </a:ln>
        </p:spPr>
      </p:cxnSp>
      <p:cxnSp>
        <p:nvCxnSpPr>
          <p:cNvPr id="65" name="Connector 64"/>
          <p:cNvCxnSpPr/>
          <p:nvPr/>
        </p:nvCxnSpPr>
        <p:spPr>
          <a:xfrm flipH="1">
            <a:off x="6790703" y="1954070"/>
            <a:ext cx="84479" cy="34993"/>
          </a:xfrm>
          <a:prstGeom prst="line">
            <a:avLst/>
          </a:prstGeom>
          <a:ln w="38100">
            <a:solidFill>
              <a:srgbClr val="FCC021"/>
            </a:solidFill>
          </a:ln>
        </p:spPr>
      </p:cxnSp>
      <p:cxnSp>
        <p:nvCxnSpPr>
          <p:cNvPr id="66" name="Connector 65"/>
          <p:cNvCxnSpPr/>
          <p:nvPr/>
        </p:nvCxnSpPr>
        <p:spPr>
          <a:xfrm flipH="1" flipV="1">
            <a:off x="6790703" y="1737116"/>
            <a:ext cx="84479" cy="34993"/>
          </a:xfrm>
          <a:prstGeom prst="line">
            <a:avLst/>
          </a:prstGeom>
          <a:ln w="38100">
            <a:solidFill>
              <a:srgbClr val="FCC021"/>
            </a:solidFill>
          </a:ln>
        </p:spPr>
      </p:cxnSp>
      <p:cxnSp>
        <p:nvCxnSpPr>
          <p:cNvPr id="67" name="Connector 66"/>
          <p:cNvCxnSpPr/>
          <p:nvPr/>
        </p:nvCxnSpPr>
        <p:spPr>
          <a:xfrm flipH="1" flipV="1">
            <a:off x="6968856" y="1558963"/>
            <a:ext cx="34992" cy="84480"/>
          </a:xfrm>
          <a:prstGeom prst="line">
            <a:avLst/>
          </a:prstGeom>
          <a:ln w="38100">
            <a:solidFill>
              <a:srgbClr val="FCC021"/>
            </a:solidFill>
          </a:ln>
        </p:spPr>
      </p:cxnSp>
      <p:cxnSp>
        <p:nvCxnSpPr>
          <p:cNvPr id="68" name="Connector 67"/>
          <p:cNvCxnSpPr/>
          <p:nvPr/>
        </p:nvCxnSpPr>
        <p:spPr>
          <a:xfrm flipV="1">
            <a:off x="7185810" y="1558963"/>
            <a:ext cx="34992" cy="84480"/>
          </a:xfrm>
          <a:prstGeom prst="line">
            <a:avLst/>
          </a:prstGeom>
          <a:ln w="38100">
            <a:solidFill>
              <a:srgbClr val="FCC021"/>
            </a:solidFill>
          </a:ln>
        </p:spPr>
      </p:cxnSp>
      <p:cxnSp>
        <p:nvCxnSpPr>
          <p:cNvPr id="69" name="Connector 68"/>
          <p:cNvCxnSpPr/>
          <p:nvPr/>
        </p:nvCxnSpPr>
        <p:spPr>
          <a:xfrm flipV="1">
            <a:off x="7314476" y="1737116"/>
            <a:ext cx="84479" cy="34993"/>
          </a:xfrm>
          <a:prstGeom prst="line">
            <a:avLst/>
          </a:prstGeom>
          <a:ln w="38100">
            <a:solidFill>
              <a:srgbClr val="FCC021"/>
            </a:solidFill>
          </a:ln>
        </p:spPr>
      </p:cxnSp>
      <p:sp>
        <p:nvSpPr>
          <p:cNvPr id="70" name="Oval 69"/>
          <p:cNvSpPr/>
          <p:nvPr/>
        </p:nvSpPr>
        <p:spPr>
          <a:xfrm>
            <a:off x="6911949" y="1680210"/>
            <a:ext cx="365760" cy="365760"/>
          </a:xfrm>
          <a:prstGeom prst="ellipse">
            <a:avLst/>
          </a:prstGeom>
          <a:solidFill>
            <a:srgbClr val="FCC021"/>
          </a:solidFill>
          <a:ln w="19050">
            <a:solidFill>
              <a:srgbClr val="CEAC58"/>
            </a:solidFill>
          </a:ln>
          <a:effectLst/>
        </p:spPr>
        <p:txBody>
          <a:bodyPr rtlCol="0" anchor="ctr"/>
          <a:lstStyle/>
          <a:p/>
        </p:txBody>
      </p:sp>
      <p:sp>
        <p:nvSpPr>
          <p:cNvPr id="71" name="Rounded Rectangle 70"/>
          <p:cNvSpPr/>
          <p:nvPr/>
        </p:nvSpPr>
        <p:spPr>
          <a:xfrm>
            <a:off x="502920" y="5577840"/>
            <a:ext cx="11185855" cy="694944"/>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0"/>
              </a:spcAft>
            </a:pPr>
            <a:r>
              <a:rPr lang="tr-TR" sz="2200" b="0" i="0">
                <a:solidFill>
                  <a:srgbClr val="262626"/>
                </a:solidFill>
                <a:latin typeface="Calibri"/>
              </a:rPr>
              <a:t>Tahminini mini kâğıda yaz: </a:t>
            </a:r>
            <a:r>
              <a:rPr lang="tr-TR" sz="2200" b="1" i="0">
                <a:solidFill>
                  <a:srgbClr val="262626"/>
                </a:solidFill>
                <a:latin typeface="Calibri"/>
              </a:rPr>
              <a:t>Buenos Aires ……   Tokyo ……</a:t>
            </a:r>
            <a:r>
              <a:rPr lang="tr-TR" sz="2200" b="0" i="0">
                <a:solidFill>
                  <a:srgbClr val="262626"/>
                </a:solidFill>
                <a:latin typeface="Calibri"/>
              </a:rPr>
              <a:t>   — haritadan doğrulayacağız.</a:t>
            </a:r>
          </a:p>
        </p:txBody>
      </p:sp>
      <p:sp>
        <p:nvSpPr>
          <p:cNvPr id="72" name="TextBox 7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73" name="TextBox 7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49 / 226</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Bugünün sorusu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CEVAP</a:t>
            </a:r>
          </a:p>
        </p:txBody>
      </p:sp>
      <p:cxnSp>
        <p:nvCxnSpPr>
          <p:cNvPr id="6" name="Connector 5"/>
          <p:cNvCxnSpPr/>
          <p:nvPr/>
        </p:nvCxnSpPr>
        <p:spPr>
          <a:xfrm>
            <a:off x="2367229" y="1371600"/>
            <a:ext cx="7457236" cy="0"/>
          </a:xfrm>
          <a:prstGeom prst="line">
            <a:avLst/>
          </a:prstGeom>
          <a:ln w="38100">
            <a:solidFill>
              <a:srgbClr val="D9D9D9"/>
            </a:solidFill>
            <a:headEnd type="triangle" w="med" len="med"/>
            <a:tailEnd type="triangle" w="med" len="med"/>
          </a:ln>
        </p:spPr>
      </p:cxnSp>
      <p:sp>
        <p:nvSpPr>
          <p:cNvPr id="7" name="TextBox 6"/>
          <p:cNvSpPr txBox="1"/>
          <p:nvPr/>
        </p:nvSpPr>
        <p:spPr>
          <a:xfrm>
            <a:off x="629869" y="1188720"/>
            <a:ext cx="1554480" cy="365760"/>
          </a:xfrm>
          <a:prstGeom prst="rect">
            <a:avLst/>
          </a:prstGeom>
          <a:noFill/>
        </p:spPr>
        <p:txBody>
          <a:bodyPr wrap="square" anchor="ctr" lIns="73152" rIns="73152" tIns="36576" bIns="36576">
            <a:noAutofit/>
          </a:bodyPr>
          <a:lstStyle/>
          <a:p>
            <a:pPr algn="r">
              <a:spcBef>
                <a:spcPts val="0"/>
              </a:spcBef>
              <a:spcAft>
                <a:spcPts val="0"/>
              </a:spcAft>
            </a:pPr>
            <a:r>
              <a:rPr lang="tr-TR" sz="1800" b="1" i="0">
                <a:solidFill>
                  <a:srgbClr val="767676"/>
                </a:solidFill>
                <a:latin typeface="Calibri"/>
              </a:rPr>
              <a:t>Batı</a:t>
            </a:r>
          </a:p>
        </p:txBody>
      </p:sp>
      <p:sp>
        <p:nvSpPr>
          <p:cNvPr id="8" name="TextBox 7"/>
          <p:cNvSpPr txBox="1"/>
          <p:nvPr/>
        </p:nvSpPr>
        <p:spPr>
          <a:xfrm>
            <a:off x="10007345" y="1188720"/>
            <a:ext cx="1554480" cy="365760"/>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767676"/>
                </a:solidFill>
                <a:latin typeface="Calibri"/>
              </a:rPr>
              <a:t>Doğu</a:t>
            </a:r>
          </a:p>
        </p:txBody>
      </p:sp>
      <p:sp>
        <p:nvSpPr>
          <p:cNvPr id="9" name="Oval 8"/>
          <p:cNvSpPr/>
          <p:nvPr/>
        </p:nvSpPr>
        <p:spPr>
          <a:xfrm>
            <a:off x="1315669" y="1810512"/>
            <a:ext cx="2103120" cy="2103120"/>
          </a:xfrm>
          <a:prstGeom prst="ellipse">
            <a:avLst/>
          </a:prstGeom>
          <a:solidFill>
            <a:srgbClr val="FFFFFF"/>
          </a:solidFill>
          <a:ln w="57150">
            <a:solidFill>
              <a:srgbClr val="4F4F4F"/>
            </a:solidFill>
          </a:ln>
          <a:effectLst/>
        </p:spPr>
        <p:txBody>
          <a:bodyPr rtlCol="0" anchor="ctr"/>
          <a:lstStyle/>
          <a:p/>
        </p:txBody>
      </p:sp>
      <p:cxnSp>
        <p:nvCxnSpPr>
          <p:cNvPr id="10" name="Connector 9"/>
          <p:cNvCxnSpPr/>
          <p:nvPr/>
        </p:nvCxnSpPr>
        <p:spPr>
          <a:xfrm flipV="1">
            <a:off x="2367229" y="1884121"/>
            <a:ext cx="0" cy="199796"/>
          </a:xfrm>
          <a:prstGeom prst="line">
            <a:avLst/>
          </a:prstGeom>
          <a:ln w="44450">
            <a:solidFill>
              <a:srgbClr val="4F4F4F"/>
            </a:solidFill>
          </a:ln>
        </p:spPr>
      </p:cxnSp>
      <p:cxnSp>
        <p:nvCxnSpPr>
          <p:cNvPr id="11" name="Connector 10"/>
          <p:cNvCxnSpPr/>
          <p:nvPr/>
        </p:nvCxnSpPr>
        <p:spPr>
          <a:xfrm flipV="1">
            <a:off x="2808884" y="2015141"/>
            <a:ext cx="47320" cy="81961"/>
          </a:xfrm>
          <a:prstGeom prst="line">
            <a:avLst/>
          </a:prstGeom>
          <a:ln w="19050">
            <a:solidFill>
              <a:srgbClr val="4F4F4F"/>
            </a:solidFill>
          </a:ln>
        </p:spPr>
      </p:cxnSp>
      <p:cxnSp>
        <p:nvCxnSpPr>
          <p:cNvPr id="12" name="Connector 11"/>
          <p:cNvCxnSpPr/>
          <p:nvPr/>
        </p:nvCxnSpPr>
        <p:spPr>
          <a:xfrm flipV="1">
            <a:off x="3132198" y="2373096"/>
            <a:ext cx="81961" cy="47320"/>
          </a:xfrm>
          <a:prstGeom prst="line">
            <a:avLst/>
          </a:prstGeom>
          <a:ln w="19050">
            <a:solidFill>
              <a:srgbClr val="4F4F4F"/>
            </a:solidFill>
          </a:ln>
        </p:spPr>
      </p:cxnSp>
      <p:cxnSp>
        <p:nvCxnSpPr>
          <p:cNvPr id="13" name="Connector 12"/>
          <p:cNvCxnSpPr/>
          <p:nvPr/>
        </p:nvCxnSpPr>
        <p:spPr>
          <a:xfrm>
            <a:off x="3145383" y="2862072"/>
            <a:ext cx="199796" cy="0"/>
          </a:xfrm>
          <a:prstGeom prst="line">
            <a:avLst/>
          </a:prstGeom>
          <a:ln w="44450">
            <a:solidFill>
              <a:srgbClr val="4F4F4F"/>
            </a:solidFill>
          </a:ln>
        </p:spPr>
      </p:cxnSp>
      <p:cxnSp>
        <p:nvCxnSpPr>
          <p:cNvPr id="14" name="Connector 13"/>
          <p:cNvCxnSpPr/>
          <p:nvPr/>
        </p:nvCxnSpPr>
        <p:spPr>
          <a:xfrm>
            <a:off x="3132198" y="3303727"/>
            <a:ext cx="81961" cy="47320"/>
          </a:xfrm>
          <a:prstGeom prst="line">
            <a:avLst/>
          </a:prstGeom>
          <a:ln w="19050">
            <a:solidFill>
              <a:srgbClr val="4F4F4F"/>
            </a:solidFill>
          </a:ln>
        </p:spPr>
      </p:cxnSp>
      <p:cxnSp>
        <p:nvCxnSpPr>
          <p:cNvPr id="15" name="Connector 14"/>
          <p:cNvCxnSpPr/>
          <p:nvPr/>
        </p:nvCxnSpPr>
        <p:spPr>
          <a:xfrm>
            <a:off x="2808884" y="3627041"/>
            <a:ext cx="47320" cy="81961"/>
          </a:xfrm>
          <a:prstGeom prst="line">
            <a:avLst/>
          </a:prstGeom>
          <a:ln w="19050">
            <a:solidFill>
              <a:srgbClr val="4F4F4F"/>
            </a:solidFill>
          </a:ln>
        </p:spPr>
      </p:cxnSp>
      <p:cxnSp>
        <p:nvCxnSpPr>
          <p:cNvPr id="16" name="Connector 15"/>
          <p:cNvCxnSpPr/>
          <p:nvPr/>
        </p:nvCxnSpPr>
        <p:spPr>
          <a:xfrm>
            <a:off x="2367229" y="3640226"/>
            <a:ext cx="0" cy="199796"/>
          </a:xfrm>
          <a:prstGeom prst="line">
            <a:avLst/>
          </a:prstGeom>
          <a:ln w="44450">
            <a:solidFill>
              <a:srgbClr val="4F4F4F"/>
            </a:solidFill>
          </a:ln>
        </p:spPr>
      </p:cxnSp>
      <p:cxnSp>
        <p:nvCxnSpPr>
          <p:cNvPr id="17" name="Connector 16"/>
          <p:cNvCxnSpPr/>
          <p:nvPr/>
        </p:nvCxnSpPr>
        <p:spPr>
          <a:xfrm flipH="1">
            <a:off x="1878253" y="3627041"/>
            <a:ext cx="47320" cy="81961"/>
          </a:xfrm>
          <a:prstGeom prst="line">
            <a:avLst/>
          </a:prstGeom>
          <a:ln w="19050">
            <a:solidFill>
              <a:srgbClr val="4F4F4F"/>
            </a:solidFill>
          </a:ln>
        </p:spPr>
      </p:cxnSp>
      <p:cxnSp>
        <p:nvCxnSpPr>
          <p:cNvPr id="18" name="Connector 17"/>
          <p:cNvCxnSpPr/>
          <p:nvPr/>
        </p:nvCxnSpPr>
        <p:spPr>
          <a:xfrm flipH="1">
            <a:off x="1520298" y="3303727"/>
            <a:ext cx="81961" cy="47320"/>
          </a:xfrm>
          <a:prstGeom prst="line">
            <a:avLst/>
          </a:prstGeom>
          <a:ln w="19050">
            <a:solidFill>
              <a:srgbClr val="4F4F4F"/>
            </a:solidFill>
          </a:ln>
        </p:spPr>
      </p:cxnSp>
      <p:cxnSp>
        <p:nvCxnSpPr>
          <p:cNvPr id="19" name="Connector 18"/>
          <p:cNvCxnSpPr/>
          <p:nvPr/>
        </p:nvCxnSpPr>
        <p:spPr>
          <a:xfrm flipH="1">
            <a:off x="1389278" y="2862072"/>
            <a:ext cx="199796" cy="0"/>
          </a:xfrm>
          <a:prstGeom prst="line">
            <a:avLst/>
          </a:prstGeom>
          <a:ln w="44450">
            <a:solidFill>
              <a:srgbClr val="4F4F4F"/>
            </a:solidFill>
          </a:ln>
        </p:spPr>
      </p:cxnSp>
      <p:cxnSp>
        <p:nvCxnSpPr>
          <p:cNvPr id="20" name="Connector 19"/>
          <p:cNvCxnSpPr/>
          <p:nvPr/>
        </p:nvCxnSpPr>
        <p:spPr>
          <a:xfrm flipH="1" flipV="1">
            <a:off x="1520298" y="2373096"/>
            <a:ext cx="81961" cy="47320"/>
          </a:xfrm>
          <a:prstGeom prst="line">
            <a:avLst/>
          </a:prstGeom>
          <a:ln w="19050">
            <a:solidFill>
              <a:srgbClr val="4F4F4F"/>
            </a:solidFill>
          </a:ln>
        </p:spPr>
      </p:cxnSp>
      <p:cxnSp>
        <p:nvCxnSpPr>
          <p:cNvPr id="21" name="Connector 20"/>
          <p:cNvCxnSpPr/>
          <p:nvPr/>
        </p:nvCxnSpPr>
        <p:spPr>
          <a:xfrm flipH="1" flipV="1">
            <a:off x="1878253" y="2015141"/>
            <a:ext cx="47320" cy="81961"/>
          </a:xfrm>
          <a:prstGeom prst="line">
            <a:avLst/>
          </a:prstGeom>
          <a:ln w="19050">
            <a:solidFill>
              <a:srgbClr val="4F4F4F"/>
            </a:solidFill>
          </a:ln>
        </p:spPr>
      </p:cxnSp>
      <p:cxnSp>
        <p:nvCxnSpPr>
          <p:cNvPr id="22" name="Connector 21"/>
          <p:cNvCxnSpPr/>
          <p:nvPr/>
        </p:nvCxnSpPr>
        <p:spPr>
          <a:xfrm flipV="1">
            <a:off x="2367229" y="2125980"/>
            <a:ext cx="0" cy="736092"/>
          </a:xfrm>
          <a:prstGeom prst="line">
            <a:avLst/>
          </a:prstGeom>
          <a:ln w="50800">
            <a:solidFill>
              <a:srgbClr val="4F4F4F"/>
            </a:solidFill>
          </a:ln>
        </p:spPr>
      </p:cxnSp>
      <p:cxnSp>
        <p:nvCxnSpPr>
          <p:cNvPr id="23" name="Connector 22"/>
          <p:cNvCxnSpPr/>
          <p:nvPr/>
        </p:nvCxnSpPr>
        <p:spPr>
          <a:xfrm>
            <a:off x="2367229" y="2862072"/>
            <a:ext cx="0" cy="494233"/>
          </a:xfrm>
          <a:prstGeom prst="line">
            <a:avLst/>
          </a:prstGeom>
          <a:ln w="88900">
            <a:solidFill>
              <a:srgbClr val="4F4F4F"/>
            </a:solidFill>
          </a:ln>
        </p:spPr>
      </p:cxnSp>
      <p:sp>
        <p:nvSpPr>
          <p:cNvPr id="24" name="Oval 23"/>
          <p:cNvSpPr/>
          <p:nvPr/>
        </p:nvSpPr>
        <p:spPr>
          <a:xfrm>
            <a:off x="2283104" y="2777947"/>
            <a:ext cx="168249" cy="168249"/>
          </a:xfrm>
          <a:prstGeom prst="ellipse">
            <a:avLst/>
          </a:prstGeom>
          <a:solidFill>
            <a:srgbClr val="4F4F4F"/>
          </a:solidFill>
          <a:ln>
            <a:noFill/>
          </a:ln>
          <a:effectLst/>
        </p:spPr>
        <p:txBody>
          <a:bodyPr rtlCol="0" anchor="ctr"/>
          <a:lstStyle/>
          <a:p/>
        </p:txBody>
      </p:sp>
      <p:sp>
        <p:nvSpPr>
          <p:cNvPr id="25" name="TextBox 24"/>
          <p:cNvSpPr txBox="1"/>
          <p:nvPr/>
        </p:nvSpPr>
        <p:spPr>
          <a:xfrm>
            <a:off x="584149" y="4005072"/>
            <a:ext cx="3566160" cy="502920"/>
          </a:xfrm>
          <a:prstGeom prst="rect">
            <a:avLst/>
          </a:prstGeom>
          <a:noFill/>
        </p:spPr>
        <p:txBody>
          <a:bodyPr wrap="square" anchor="ctr" lIns="73152" rIns="73152" tIns="36576" bIns="36576">
            <a:noAutofit/>
          </a:bodyPr>
          <a:lstStyle/>
          <a:p>
            <a:pPr algn="ctr">
              <a:spcBef>
                <a:spcPts val="0"/>
              </a:spcBef>
              <a:spcAft>
                <a:spcPts val="0"/>
              </a:spcAft>
            </a:pPr>
            <a:r>
              <a:rPr lang="tr-TR" sz="2750" b="1" i="0">
                <a:solidFill>
                  <a:srgbClr val="262626"/>
                </a:solidFill>
                <a:latin typeface="Calibri"/>
              </a:rPr>
              <a:t>Buenos Aires</a:t>
            </a:r>
          </a:p>
        </p:txBody>
      </p:sp>
      <p:sp>
        <p:nvSpPr>
          <p:cNvPr id="26" name="TextBox 25"/>
          <p:cNvSpPr txBox="1"/>
          <p:nvPr/>
        </p:nvSpPr>
        <p:spPr>
          <a:xfrm>
            <a:off x="584149" y="4480560"/>
            <a:ext cx="3566160" cy="365760"/>
          </a:xfrm>
          <a:prstGeom prst="rect">
            <a:avLst/>
          </a:prstGeom>
          <a:noFill/>
        </p:spPr>
        <p:txBody>
          <a:bodyPr wrap="square" anchor="ctr" lIns="73152" rIns="73152" tIns="36576" bIns="36576">
            <a:noAutofit/>
          </a:bodyPr>
          <a:lstStyle/>
          <a:p>
            <a:pPr algn="ctr">
              <a:spcBef>
                <a:spcPts val="0"/>
              </a:spcBef>
              <a:spcAft>
                <a:spcPts val="0"/>
              </a:spcAft>
            </a:pPr>
            <a:r>
              <a:rPr lang="tr-TR" sz="1800" b="0" i="0">
                <a:solidFill>
                  <a:srgbClr val="767676"/>
                </a:solidFill>
                <a:latin typeface="Calibri"/>
              </a:rPr>
              <a:t>Arjantin</a:t>
            </a:r>
          </a:p>
        </p:txBody>
      </p:sp>
      <p:sp>
        <p:nvSpPr>
          <p:cNvPr id="27" name="Rounded Rectangle 26"/>
          <p:cNvSpPr/>
          <p:nvPr/>
        </p:nvSpPr>
        <p:spPr>
          <a:xfrm>
            <a:off x="995629" y="4901184"/>
            <a:ext cx="2743200" cy="502920"/>
          </a:xfrm>
          <a:prstGeom prst="roundRect">
            <a:avLst>
              <a:gd name="adj" fmla="val 30000"/>
            </a:avLst>
          </a:prstGeom>
          <a:solidFill>
            <a:srgbClr val="2C6696"/>
          </a:solidFill>
          <a:ln>
            <a:noFill/>
          </a:ln>
          <a:effectLst/>
        </p:spPr>
        <p:txBody>
          <a:bodyPr rtlCol="0" anchor="ctr" wrap="square" lIns="128016" rIns="128016" tIns="0" bIns="0">
            <a:noAutofit/>
          </a:bodyPr>
          <a:lstStyle/>
          <a:p>
            <a:pPr algn="ctr">
              <a:spcBef>
                <a:spcPts val="0"/>
              </a:spcBef>
              <a:spcAft>
                <a:spcPts val="0"/>
              </a:spcAft>
            </a:pPr>
            <a:r>
              <a:rPr lang="tr-TR" sz="2400" b="1" i="0">
                <a:solidFill>
                  <a:srgbClr val="FFFFFF"/>
                </a:solidFill>
                <a:latin typeface="Calibri"/>
              </a:rPr>
              <a:t>06.00 · 6 saat geri</a:t>
            </a:r>
          </a:p>
        </p:txBody>
      </p:sp>
      <p:sp>
        <p:nvSpPr>
          <p:cNvPr id="28" name="Oval 27"/>
          <p:cNvSpPr/>
          <p:nvPr/>
        </p:nvSpPr>
        <p:spPr>
          <a:xfrm>
            <a:off x="5044287" y="1810512"/>
            <a:ext cx="2103120" cy="2103120"/>
          </a:xfrm>
          <a:prstGeom prst="ellipse">
            <a:avLst/>
          </a:prstGeom>
          <a:solidFill>
            <a:srgbClr val="FFFFFF"/>
          </a:solidFill>
          <a:ln w="57150">
            <a:solidFill>
              <a:srgbClr val="4F4F4F"/>
            </a:solidFill>
          </a:ln>
          <a:effectLst/>
        </p:spPr>
        <p:txBody>
          <a:bodyPr rtlCol="0" anchor="ctr"/>
          <a:lstStyle/>
          <a:p/>
        </p:txBody>
      </p:sp>
      <p:cxnSp>
        <p:nvCxnSpPr>
          <p:cNvPr id="29" name="Connector 28"/>
          <p:cNvCxnSpPr/>
          <p:nvPr/>
        </p:nvCxnSpPr>
        <p:spPr>
          <a:xfrm flipV="1">
            <a:off x="6095847" y="1884121"/>
            <a:ext cx="0" cy="199796"/>
          </a:xfrm>
          <a:prstGeom prst="line">
            <a:avLst/>
          </a:prstGeom>
          <a:ln w="44450">
            <a:solidFill>
              <a:srgbClr val="4F4F4F"/>
            </a:solidFill>
          </a:ln>
        </p:spPr>
      </p:cxnSp>
      <p:cxnSp>
        <p:nvCxnSpPr>
          <p:cNvPr id="30" name="Connector 29"/>
          <p:cNvCxnSpPr/>
          <p:nvPr/>
        </p:nvCxnSpPr>
        <p:spPr>
          <a:xfrm flipV="1">
            <a:off x="6537502" y="2015141"/>
            <a:ext cx="47320" cy="81961"/>
          </a:xfrm>
          <a:prstGeom prst="line">
            <a:avLst/>
          </a:prstGeom>
          <a:ln w="19050">
            <a:solidFill>
              <a:srgbClr val="4F4F4F"/>
            </a:solidFill>
          </a:ln>
        </p:spPr>
      </p:cxnSp>
      <p:cxnSp>
        <p:nvCxnSpPr>
          <p:cNvPr id="31" name="Connector 30"/>
          <p:cNvCxnSpPr/>
          <p:nvPr/>
        </p:nvCxnSpPr>
        <p:spPr>
          <a:xfrm flipV="1">
            <a:off x="6860816" y="2373096"/>
            <a:ext cx="81961" cy="47320"/>
          </a:xfrm>
          <a:prstGeom prst="line">
            <a:avLst/>
          </a:prstGeom>
          <a:ln w="19050">
            <a:solidFill>
              <a:srgbClr val="4F4F4F"/>
            </a:solidFill>
          </a:ln>
        </p:spPr>
      </p:cxnSp>
      <p:cxnSp>
        <p:nvCxnSpPr>
          <p:cNvPr id="32" name="Connector 31"/>
          <p:cNvCxnSpPr/>
          <p:nvPr/>
        </p:nvCxnSpPr>
        <p:spPr>
          <a:xfrm>
            <a:off x="6874001" y="2862072"/>
            <a:ext cx="199797" cy="0"/>
          </a:xfrm>
          <a:prstGeom prst="line">
            <a:avLst/>
          </a:prstGeom>
          <a:ln w="44450">
            <a:solidFill>
              <a:srgbClr val="4F4F4F"/>
            </a:solidFill>
          </a:ln>
        </p:spPr>
      </p:cxnSp>
      <p:cxnSp>
        <p:nvCxnSpPr>
          <p:cNvPr id="33" name="Connector 32"/>
          <p:cNvCxnSpPr/>
          <p:nvPr/>
        </p:nvCxnSpPr>
        <p:spPr>
          <a:xfrm>
            <a:off x="6860816" y="3303727"/>
            <a:ext cx="81961" cy="47320"/>
          </a:xfrm>
          <a:prstGeom prst="line">
            <a:avLst/>
          </a:prstGeom>
          <a:ln w="19050">
            <a:solidFill>
              <a:srgbClr val="4F4F4F"/>
            </a:solidFill>
          </a:ln>
        </p:spPr>
      </p:cxnSp>
      <p:cxnSp>
        <p:nvCxnSpPr>
          <p:cNvPr id="34" name="Connector 33"/>
          <p:cNvCxnSpPr/>
          <p:nvPr/>
        </p:nvCxnSpPr>
        <p:spPr>
          <a:xfrm>
            <a:off x="6537502" y="3627041"/>
            <a:ext cx="47320" cy="81961"/>
          </a:xfrm>
          <a:prstGeom prst="line">
            <a:avLst/>
          </a:prstGeom>
          <a:ln w="19050">
            <a:solidFill>
              <a:srgbClr val="4F4F4F"/>
            </a:solidFill>
          </a:ln>
        </p:spPr>
      </p:cxnSp>
      <p:cxnSp>
        <p:nvCxnSpPr>
          <p:cNvPr id="35" name="Connector 34"/>
          <p:cNvCxnSpPr/>
          <p:nvPr/>
        </p:nvCxnSpPr>
        <p:spPr>
          <a:xfrm>
            <a:off x="6095847" y="3640226"/>
            <a:ext cx="0" cy="199796"/>
          </a:xfrm>
          <a:prstGeom prst="line">
            <a:avLst/>
          </a:prstGeom>
          <a:ln w="44450">
            <a:solidFill>
              <a:srgbClr val="4F4F4F"/>
            </a:solidFill>
          </a:ln>
        </p:spPr>
      </p:cxnSp>
      <p:cxnSp>
        <p:nvCxnSpPr>
          <p:cNvPr id="36" name="Connector 35"/>
          <p:cNvCxnSpPr/>
          <p:nvPr/>
        </p:nvCxnSpPr>
        <p:spPr>
          <a:xfrm flipH="1">
            <a:off x="5606872" y="3627041"/>
            <a:ext cx="47320" cy="81961"/>
          </a:xfrm>
          <a:prstGeom prst="line">
            <a:avLst/>
          </a:prstGeom>
          <a:ln w="19050">
            <a:solidFill>
              <a:srgbClr val="4F4F4F"/>
            </a:solidFill>
          </a:ln>
        </p:spPr>
      </p:cxnSp>
      <p:cxnSp>
        <p:nvCxnSpPr>
          <p:cNvPr id="37" name="Connector 36"/>
          <p:cNvCxnSpPr/>
          <p:nvPr/>
        </p:nvCxnSpPr>
        <p:spPr>
          <a:xfrm flipH="1">
            <a:off x="5248917" y="3303727"/>
            <a:ext cx="81961" cy="47320"/>
          </a:xfrm>
          <a:prstGeom prst="line">
            <a:avLst/>
          </a:prstGeom>
          <a:ln w="19050">
            <a:solidFill>
              <a:srgbClr val="4F4F4F"/>
            </a:solidFill>
          </a:ln>
        </p:spPr>
      </p:cxnSp>
      <p:cxnSp>
        <p:nvCxnSpPr>
          <p:cNvPr id="38" name="Connector 37"/>
          <p:cNvCxnSpPr/>
          <p:nvPr/>
        </p:nvCxnSpPr>
        <p:spPr>
          <a:xfrm flipH="1">
            <a:off x="5117896" y="2862072"/>
            <a:ext cx="199797" cy="0"/>
          </a:xfrm>
          <a:prstGeom prst="line">
            <a:avLst/>
          </a:prstGeom>
          <a:ln w="44450">
            <a:solidFill>
              <a:srgbClr val="4F4F4F"/>
            </a:solidFill>
          </a:ln>
        </p:spPr>
      </p:cxnSp>
      <p:cxnSp>
        <p:nvCxnSpPr>
          <p:cNvPr id="39" name="Connector 38"/>
          <p:cNvCxnSpPr/>
          <p:nvPr/>
        </p:nvCxnSpPr>
        <p:spPr>
          <a:xfrm flipH="1" flipV="1">
            <a:off x="5248917" y="2373096"/>
            <a:ext cx="81961" cy="47320"/>
          </a:xfrm>
          <a:prstGeom prst="line">
            <a:avLst/>
          </a:prstGeom>
          <a:ln w="19050">
            <a:solidFill>
              <a:srgbClr val="4F4F4F"/>
            </a:solidFill>
          </a:ln>
        </p:spPr>
      </p:cxnSp>
      <p:cxnSp>
        <p:nvCxnSpPr>
          <p:cNvPr id="40" name="Connector 39"/>
          <p:cNvCxnSpPr/>
          <p:nvPr/>
        </p:nvCxnSpPr>
        <p:spPr>
          <a:xfrm flipH="1" flipV="1">
            <a:off x="5606872" y="2015141"/>
            <a:ext cx="47320" cy="81961"/>
          </a:xfrm>
          <a:prstGeom prst="line">
            <a:avLst/>
          </a:prstGeom>
          <a:ln w="19050">
            <a:solidFill>
              <a:srgbClr val="4F4F4F"/>
            </a:solidFill>
          </a:ln>
        </p:spPr>
      </p:cxnSp>
      <p:cxnSp>
        <p:nvCxnSpPr>
          <p:cNvPr id="41" name="Connector 40"/>
          <p:cNvCxnSpPr/>
          <p:nvPr/>
        </p:nvCxnSpPr>
        <p:spPr>
          <a:xfrm flipV="1">
            <a:off x="6095847" y="2125980"/>
            <a:ext cx="0" cy="736092"/>
          </a:xfrm>
          <a:prstGeom prst="line">
            <a:avLst/>
          </a:prstGeom>
          <a:ln w="50800">
            <a:solidFill>
              <a:srgbClr val="4F4F4F"/>
            </a:solidFill>
          </a:ln>
        </p:spPr>
      </p:cxnSp>
      <p:cxnSp>
        <p:nvCxnSpPr>
          <p:cNvPr id="42" name="Connector 41"/>
          <p:cNvCxnSpPr/>
          <p:nvPr/>
        </p:nvCxnSpPr>
        <p:spPr>
          <a:xfrm flipV="1">
            <a:off x="6095847" y="2367838"/>
            <a:ext cx="0" cy="494234"/>
          </a:xfrm>
          <a:prstGeom prst="line">
            <a:avLst/>
          </a:prstGeom>
          <a:ln w="88900">
            <a:solidFill>
              <a:srgbClr val="4F4F4F"/>
            </a:solidFill>
          </a:ln>
        </p:spPr>
      </p:cxnSp>
      <p:sp>
        <p:nvSpPr>
          <p:cNvPr id="43" name="Oval 42"/>
          <p:cNvSpPr/>
          <p:nvPr/>
        </p:nvSpPr>
        <p:spPr>
          <a:xfrm>
            <a:off x="6011722" y="2777947"/>
            <a:ext cx="168249" cy="168249"/>
          </a:xfrm>
          <a:prstGeom prst="ellipse">
            <a:avLst/>
          </a:prstGeom>
          <a:solidFill>
            <a:srgbClr val="4F4F4F"/>
          </a:solidFill>
          <a:ln>
            <a:noFill/>
          </a:ln>
          <a:effectLst/>
        </p:spPr>
        <p:txBody>
          <a:bodyPr rtlCol="0" anchor="ctr"/>
          <a:lstStyle/>
          <a:p/>
        </p:txBody>
      </p:sp>
      <p:sp>
        <p:nvSpPr>
          <p:cNvPr id="44" name="TextBox 43"/>
          <p:cNvSpPr txBox="1"/>
          <p:nvPr/>
        </p:nvSpPr>
        <p:spPr>
          <a:xfrm>
            <a:off x="4312767" y="4005072"/>
            <a:ext cx="3566160" cy="502920"/>
          </a:xfrm>
          <a:prstGeom prst="rect">
            <a:avLst/>
          </a:prstGeom>
          <a:noFill/>
        </p:spPr>
        <p:txBody>
          <a:bodyPr wrap="square" anchor="ctr" lIns="73152" rIns="73152" tIns="36576" bIns="36576">
            <a:noAutofit/>
          </a:bodyPr>
          <a:lstStyle/>
          <a:p>
            <a:pPr algn="ctr">
              <a:spcBef>
                <a:spcPts val="0"/>
              </a:spcBef>
              <a:spcAft>
                <a:spcPts val="0"/>
              </a:spcAft>
            </a:pPr>
            <a:r>
              <a:rPr lang="tr-TR" sz="2750" b="1" i="0">
                <a:solidFill>
                  <a:srgbClr val="262626"/>
                </a:solidFill>
                <a:latin typeface="Calibri"/>
              </a:rPr>
              <a:t>İstanbul</a:t>
            </a:r>
          </a:p>
        </p:txBody>
      </p:sp>
      <p:sp>
        <p:nvSpPr>
          <p:cNvPr id="45" name="TextBox 44"/>
          <p:cNvSpPr txBox="1"/>
          <p:nvPr/>
        </p:nvSpPr>
        <p:spPr>
          <a:xfrm>
            <a:off x="4312767" y="4480560"/>
            <a:ext cx="3566160" cy="365760"/>
          </a:xfrm>
          <a:prstGeom prst="rect">
            <a:avLst/>
          </a:prstGeom>
          <a:noFill/>
        </p:spPr>
        <p:txBody>
          <a:bodyPr wrap="square" anchor="ctr" lIns="73152" rIns="73152" tIns="36576" bIns="36576">
            <a:noAutofit/>
          </a:bodyPr>
          <a:lstStyle/>
          <a:p>
            <a:pPr algn="ctr">
              <a:spcBef>
                <a:spcPts val="0"/>
              </a:spcBef>
              <a:spcAft>
                <a:spcPts val="0"/>
              </a:spcAft>
            </a:pPr>
            <a:r>
              <a:rPr lang="tr-TR" sz="1800" b="0" i="0">
                <a:solidFill>
                  <a:srgbClr val="767676"/>
                </a:solidFill>
                <a:latin typeface="Calibri"/>
              </a:rPr>
              <a:t>Türkiye</a:t>
            </a:r>
          </a:p>
        </p:txBody>
      </p:sp>
      <p:sp>
        <p:nvSpPr>
          <p:cNvPr id="46" name="Rounded Rectangle 45"/>
          <p:cNvSpPr/>
          <p:nvPr/>
        </p:nvSpPr>
        <p:spPr>
          <a:xfrm>
            <a:off x="5272887" y="4901184"/>
            <a:ext cx="1645920" cy="502920"/>
          </a:xfrm>
          <a:prstGeom prst="roundRect">
            <a:avLst>
              <a:gd name="adj" fmla="val 30000"/>
            </a:avLst>
          </a:prstGeom>
          <a:solidFill>
            <a:srgbClr val="D3373A"/>
          </a:solidFill>
          <a:ln>
            <a:noFill/>
          </a:ln>
          <a:effectLst/>
        </p:spPr>
        <p:txBody>
          <a:bodyPr rtlCol="0" anchor="ctr" wrap="square" lIns="128016" rIns="128016" tIns="0" bIns="0">
            <a:noAutofit/>
          </a:bodyPr>
          <a:lstStyle/>
          <a:p>
            <a:pPr algn="ctr">
              <a:spcBef>
                <a:spcPts val="0"/>
              </a:spcBef>
              <a:spcAft>
                <a:spcPts val="0"/>
              </a:spcAft>
            </a:pPr>
            <a:r>
              <a:rPr lang="tr-TR" sz="2400" b="1" i="0">
                <a:solidFill>
                  <a:srgbClr val="FFFFFF"/>
                </a:solidFill>
                <a:latin typeface="Calibri"/>
              </a:rPr>
              <a:t>12.00</a:t>
            </a:r>
          </a:p>
        </p:txBody>
      </p:sp>
      <p:sp>
        <p:nvSpPr>
          <p:cNvPr id="47" name="Oval 46"/>
          <p:cNvSpPr/>
          <p:nvPr/>
        </p:nvSpPr>
        <p:spPr>
          <a:xfrm>
            <a:off x="8772905" y="1810512"/>
            <a:ext cx="2103120" cy="2103120"/>
          </a:xfrm>
          <a:prstGeom prst="ellipse">
            <a:avLst/>
          </a:prstGeom>
          <a:solidFill>
            <a:srgbClr val="FFFFFF"/>
          </a:solidFill>
          <a:ln w="57150">
            <a:solidFill>
              <a:srgbClr val="4F4F4F"/>
            </a:solidFill>
          </a:ln>
          <a:effectLst/>
        </p:spPr>
        <p:txBody>
          <a:bodyPr rtlCol="0" anchor="ctr"/>
          <a:lstStyle/>
          <a:p/>
        </p:txBody>
      </p:sp>
      <p:cxnSp>
        <p:nvCxnSpPr>
          <p:cNvPr id="48" name="Connector 47"/>
          <p:cNvCxnSpPr/>
          <p:nvPr/>
        </p:nvCxnSpPr>
        <p:spPr>
          <a:xfrm flipV="1">
            <a:off x="9824465" y="1884121"/>
            <a:ext cx="0" cy="199796"/>
          </a:xfrm>
          <a:prstGeom prst="line">
            <a:avLst/>
          </a:prstGeom>
          <a:ln w="44450">
            <a:solidFill>
              <a:srgbClr val="4F4F4F"/>
            </a:solidFill>
          </a:ln>
        </p:spPr>
      </p:cxnSp>
      <p:cxnSp>
        <p:nvCxnSpPr>
          <p:cNvPr id="49" name="Connector 48"/>
          <p:cNvCxnSpPr/>
          <p:nvPr/>
        </p:nvCxnSpPr>
        <p:spPr>
          <a:xfrm flipV="1">
            <a:off x="10266121" y="2015141"/>
            <a:ext cx="47320" cy="81961"/>
          </a:xfrm>
          <a:prstGeom prst="line">
            <a:avLst/>
          </a:prstGeom>
          <a:ln w="19050">
            <a:solidFill>
              <a:srgbClr val="4F4F4F"/>
            </a:solidFill>
          </a:ln>
        </p:spPr>
      </p:cxnSp>
      <p:cxnSp>
        <p:nvCxnSpPr>
          <p:cNvPr id="50" name="Connector 49"/>
          <p:cNvCxnSpPr/>
          <p:nvPr/>
        </p:nvCxnSpPr>
        <p:spPr>
          <a:xfrm flipV="1">
            <a:off x="10589435" y="2373096"/>
            <a:ext cx="81961" cy="47320"/>
          </a:xfrm>
          <a:prstGeom prst="line">
            <a:avLst/>
          </a:prstGeom>
          <a:ln w="19050">
            <a:solidFill>
              <a:srgbClr val="4F4F4F"/>
            </a:solidFill>
          </a:ln>
        </p:spPr>
      </p:cxnSp>
      <p:cxnSp>
        <p:nvCxnSpPr>
          <p:cNvPr id="51" name="Connector 50"/>
          <p:cNvCxnSpPr/>
          <p:nvPr/>
        </p:nvCxnSpPr>
        <p:spPr>
          <a:xfrm>
            <a:off x="10602620" y="2862072"/>
            <a:ext cx="199796" cy="0"/>
          </a:xfrm>
          <a:prstGeom prst="line">
            <a:avLst/>
          </a:prstGeom>
          <a:ln w="44450">
            <a:solidFill>
              <a:srgbClr val="4F4F4F"/>
            </a:solidFill>
          </a:ln>
        </p:spPr>
      </p:cxnSp>
      <p:cxnSp>
        <p:nvCxnSpPr>
          <p:cNvPr id="52" name="Connector 51"/>
          <p:cNvCxnSpPr/>
          <p:nvPr/>
        </p:nvCxnSpPr>
        <p:spPr>
          <a:xfrm>
            <a:off x="10589435" y="3303727"/>
            <a:ext cx="81961" cy="47320"/>
          </a:xfrm>
          <a:prstGeom prst="line">
            <a:avLst/>
          </a:prstGeom>
          <a:ln w="19050">
            <a:solidFill>
              <a:srgbClr val="4F4F4F"/>
            </a:solidFill>
          </a:ln>
        </p:spPr>
      </p:cxnSp>
      <p:cxnSp>
        <p:nvCxnSpPr>
          <p:cNvPr id="53" name="Connector 52"/>
          <p:cNvCxnSpPr/>
          <p:nvPr/>
        </p:nvCxnSpPr>
        <p:spPr>
          <a:xfrm>
            <a:off x="10266121" y="3627041"/>
            <a:ext cx="47320" cy="81961"/>
          </a:xfrm>
          <a:prstGeom prst="line">
            <a:avLst/>
          </a:prstGeom>
          <a:ln w="19050">
            <a:solidFill>
              <a:srgbClr val="4F4F4F"/>
            </a:solidFill>
          </a:ln>
        </p:spPr>
      </p:cxnSp>
      <p:cxnSp>
        <p:nvCxnSpPr>
          <p:cNvPr id="54" name="Connector 53"/>
          <p:cNvCxnSpPr/>
          <p:nvPr/>
        </p:nvCxnSpPr>
        <p:spPr>
          <a:xfrm>
            <a:off x="9824465" y="3640226"/>
            <a:ext cx="0" cy="199796"/>
          </a:xfrm>
          <a:prstGeom prst="line">
            <a:avLst/>
          </a:prstGeom>
          <a:ln w="44450">
            <a:solidFill>
              <a:srgbClr val="4F4F4F"/>
            </a:solidFill>
          </a:ln>
        </p:spPr>
      </p:cxnSp>
      <p:cxnSp>
        <p:nvCxnSpPr>
          <p:cNvPr id="55" name="Connector 54"/>
          <p:cNvCxnSpPr/>
          <p:nvPr/>
        </p:nvCxnSpPr>
        <p:spPr>
          <a:xfrm flipH="1">
            <a:off x="9335490" y="3627041"/>
            <a:ext cx="47320" cy="81961"/>
          </a:xfrm>
          <a:prstGeom prst="line">
            <a:avLst/>
          </a:prstGeom>
          <a:ln w="19050">
            <a:solidFill>
              <a:srgbClr val="4F4F4F"/>
            </a:solidFill>
          </a:ln>
        </p:spPr>
      </p:cxnSp>
      <p:cxnSp>
        <p:nvCxnSpPr>
          <p:cNvPr id="56" name="Connector 55"/>
          <p:cNvCxnSpPr/>
          <p:nvPr/>
        </p:nvCxnSpPr>
        <p:spPr>
          <a:xfrm flipH="1">
            <a:off x="8977535" y="3303727"/>
            <a:ext cx="81961" cy="47320"/>
          </a:xfrm>
          <a:prstGeom prst="line">
            <a:avLst/>
          </a:prstGeom>
          <a:ln w="19050">
            <a:solidFill>
              <a:srgbClr val="4F4F4F"/>
            </a:solidFill>
          </a:ln>
        </p:spPr>
      </p:cxnSp>
      <p:cxnSp>
        <p:nvCxnSpPr>
          <p:cNvPr id="57" name="Connector 56"/>
          <p:cNvCxnSpPr/>
          <p:nvPr/>
        </p:nvCxnSpPr>
        <p:spPr>
          <a:xfrm flipH="1">
            <a:off x="8846515" y="2862072"/>
            <a:ext cx="199796" cy="0"/>
          </a:xfrm>
          <a:prstGeom prst="line">
            <a:avLst/>
          </a:prstGeom>
          <a:ln w="44450">
            <a:solidFill>
              <a:srgbClr val="4F4F4F"/>
            </a:solidFill>
          </a:ln>
        </p:spPr>
      </p:cxnSp>
      <p:cxnSp>
        <p:nvCxnSpPr>
          <p:cNvPr id="58" name="Connector 57"/>
          <p:cNvCxnSpPr/>
          <p:nvPr/>
        </p:nvCxnSpPr>
        <p:spPr>
          <a:xfrm flipH="1" flipV="1">
            <a:off x="8977535" y="2373096"/>
            <a:ext cx="81961" cy="47320"/>
          </a:xfrm>
          <a:prstGeom prst="line">
            <a:avLst/>
          </a:prstGeom>
          <a:ln w="19050">
            <a:solidFill>
              <a:srgbClr val="4F4F4F"/>
            </a:solidFill>
          </a:ln>
        </p:spPr>
      </p:cxnSp>
      <p:cxnSp>
        <p:nvCxnSpPr>
          <p:cNvPr id="59" name="Connector 58"/>
          <p:cNvCxnSpPr/>
          <p:nvPr/>
        </p:nvCxnSpPr>
        <p:spPr>
          <a:xfrm flipH="1" flipV="1">
            <a:off x="9335490" y="2015141"/>
            <a:ext cx="47320" cy="81961"/>
          </a:xfrm>
          <a:prstGeom prst="line">
            <a:avLst/>
          </a:prstGeom>
          <a:ln w="19050">
            <a:solidFill>
              <a:srgbClr val="4F4F4F"/>
            </a:solidFill>
          </a:ln>
        </p:spPr>
      </p:cxnSp>
      <p:cxnSp>
        <p:nvCxnSpPr>
          <p:cNvPr id="60" name="Connector 59"/>
          <p:cNvCxnSpPr/>
          <p:nvPr/>
        </p:nvCxnSpPr>
        <p:spPr>
          <a:xfrm flipV="1">
            <a:off x="9824465" y="2125980"/>
            <a:ext cx="0" cy="736092"/>
          </a:xfrm>
          <a:prstGeom prst="line">
            <a:avLst/>
          </a:prstGeom>
          <a:ln w="50800">
            <a:solidFill>
              <a:srgbClr val="4F4F4F"/>
            </a:solidFill>
          </a:ln>
        </p:spPr>
      </p:cxnSp>
      <p:cxnSp>
        <p:nvCxnSpPr>
          <p:cNvPr id="61" name="Connector 60"/>
          <p:cNvCxnSpPr/>
          <p:nvPr/>
        </p:nvCxnSpPr>
        <p:spPr>
          <a:xfrm>
            <a:off x="9824465" y="2862072"/>
            <a:ext cx="0" cy="494233"/>
          </a:xfrm>
          <a:prstGeom prst="line">
            <a:avLst/>
          </a:prstGeom>
          <a:ln w="88900">
            <a:solidFill>
              <a:srgbClr val="4F4F4F"/>
            </a:solidFill>
          </a:ln>
        </p:spPr>
      </p:cxnSp>
      <p:sp>
        <p:nvSpPr>
          <p:cNvPr id="62" name="Oval 61"/>
          <p:cNvSpPr/>
          <p:nvPr/>
        </p:nvSpPr>
        <p:spPr>
          <a:xfrm>
            <a:off x="9740341" y="2777947"/>
            <a:ext cx="168249" cy="168249"/>
          </a:xfrm>
          <a:prstGeom prst="ellipse">
            <a:avLst/>
          </a:prstGeom>
          <a:solidFill>
            <a:srgbClr val="4F4F4F"/>
          </a:solidFill>
          <a:ln>
            <a:noFill/>
          </a:ln>
          <a:effectLst/>
        </p:spPr>
        <p:txBody>
          <a:bodyPr rtlCol="0" anchor="ctr"/>
          <a:lstStyle/>
          <a:p/>
        </p:txBody>
      </p:sp>
      <p:sp>
        <p:nvSpPr>
          <p:cNvPr id="63" name="TextBox 62"/>
          <p:cNvSpPr txBox="1"/>
          <p:nvPr/>
        </p:nvSpPr>
        <p:spPr>
          <a:xfrm>
            <a:off x="8041385" y="4005072"/>
            <a:ext cx="3566160" cy="502920"/>
          </a:xfrm>
          <a:prstGeom prst="rect">
            <a:avLst/>
          </a:prstGeom>
          <a:noFill/>
        </p:spPr>
        <p:txBody>
          <a:bodyPr wrap="square" anchor="ctr" lIns="73152" rIns="73152" tIns="36576" bIns="36576">
            <a:noAutofit/>
          </a:bodyPr>
          <a:lstStyle/>
          <a:p>
            <a:pPr algn="ctr">
              <a:spcBef>
                <a:spcPts val="0"/>
              </a:spcBef>
              <a:spcAft>
                <a:spcPts val="0"/>
              </a:spcAft>
            </a:pPr>
            <a:r>
              <a:rPr lang="tr-TR" sz="2750" b="1" i="0">
                <a:solidFill>
                  <a:srgbClr val="262626"/>
                </a:solidFill>
                <a:latin typeface="Calibri"/>
              </a:rPr>
              <a:t>Tokyo</a:t>
            </a:r>
          </a:p>
        </p:txBody>
      </p:sp>
      <p:sp>
        <p:nvSpPr>
          <p:cNvPr id="64" name="TextBox 63"/>
          <p:cNvSpPr txBox="1"/>
          <p:nvPr/>
        </p:nvSpPr>
        <p:spPr>
          <a:xfrm>
            <a:off x="8041385" y="4480560"/>
            <a:ext cx="3566160" cy="365760"/>
          </a:xfrm>
          <a:prstGeom prst="rect">
            <a:avLst/>
          </a:prstGeom>
          <a:noFill/>
        </p:spPr>
        <p:txBody>
          <a:bodyPr wrap="square" anchor="ctr" lIns="73152" rIns="73152" tIns="36576" bIns="36576">
            <a:noAutofit/>
          </a:bodyPr>
          <a:lstStyle/>
          <a:p>
            <a:pPr algn="ctr">
              <a:spcBef>
                <a:spcPts val="0"/>
              </a:spcBef>
              <a:spcAft>
                <a:spcPts val="0"/>
              </a:spcAft>
            </a:pPr>
            <a:r>
              <a:rPr lang="tr-TR" sz="1800" b="0" i="0">
                <a:solidFill>
                  <a:srgbClr val="767676"/>
                </a:solidFill>
                <a:latin typeface="Calibri"/>
              </a:rPr>
              <a:t>Japonya</a:t>
            </a:r>
          </a:p>
        </p:txBody>
      </p:sp>
      <p:sp>
        <p:nvSpPr>
          <p:cNvPr id="65" name="Rounded Rectangle 64"/>
          <p:cNvSpPr/>
          <p:nvPr/>
        </p:nvSpPr>
        <p:spPr>
          <a:xfrm>
            <a:off x="8452865" y="4901184"/>
            <a:ext cx="2743200" cy="502920"/>
          </a:xfrm>
          <a:prstGeom prst="roundRect">
            <a:avLst>
              <a:gd name="adj" fmla="val 30000"/>
            </a:avLst>
          </a:prstGeom>
          <a:solidFill>
            <a:srgbClr val="CEAC58"/>
          </a:solidFill>
          <a:ln>
            <a:noFill/>
          </a:ln>
          <a:effectLst/>
        </p:spPr>
        <p:txBody>
          <a:bodyPr rtlCol="0" anchor="ctr" wrap="square" lIns="128016" rIns="128016" tIns="0" bIns="0">
            <a:noAutofit/>
          </a:bodyPr>
          <a:lstStyle/>
          <a:p>
            <a:pPr algn="ctr">
              <a:spcBef>
                <a:spcPts val="0"/>
              </a:spcBef>
              <a:spcAft>
                <a:spcPts val="0"/>
              </a:spcAft>
            </a:pPr>
            <a:r>
              <a:rPr lang="tr-TR" sz="2400" b="1" i="0">
                <a:solidFill>
                  <a:srgbClr val="FFFFFF"/>
                </a:solidFill>
                <a:latin typeface="Calibri"/>
              </a:rPr>
              <a:t>18.00 · 6 saat ileri</a:t>
            </a:r>
          </a:p>
        </p:txBody>
      </p:sp>
      <p:cxnSp>
        <p:nvCxnSpPr>
          <p:cNvPr id="66" name="Connector 65"/>
          <p:cNvCxnSpPr/>
          <p:nvPr/>
        </p:nvCxnSpPr>
        <p:spPr>
          <a:xfrm>
            <a:off x="7314476" y="1954070"/>
            <a:ext cx="84479" cy="34993"/>
          </a:xfrm>
          <a:prstGeom prst="line">
            <a:avLst/>
          </a:prstGeom>
          <a:ln w="38100">
            <a:solidFill>
              <a:srgbClr val="FCC021"/>
            </a:solidFill>
          </a:ln>
        </p:spPr>
      </p:cxnSp>
      <p:cxnSp>
        <p:nvCxnSpPr>
          <p:cNvPr id="67" name="Connector 66"/>
          <p:cNvCxnSpPr/>
          <p:nvPr/>
        </p:nvCxnSpPr>
        <p:spPr>
          <a:xfrm>
            <a:off x="7185810" y="2082736"/>
            <a:ext cx="34992" cy="84480"/>
          </a:xfrm>
          <a:prstGeom prst="line">
            <a:avLst/>
          </a:prstGeom>
          <a:ln w="38100">
            <a:solidFill>
              <a:srgbClr val="FCC021"/>
            </a:solidFill>
          </a:ln>
        </p:spPr>
      </p:cxnSp>
      <p:cxnSp>
        <p:nvCxnSpPr>
          <p:cNvPr id="68" name="Connector 67"/>
          <p:cNvCxnSpPr/>
          <p:nvPr/>
        </p:nvCxnSpPr>
        <p:spPr>
          <a:xfrm flipH="1">
            <a:off x="6968856" y="2082736"/>
            <a:ext cx="34992" cy="84480"/>
          </a:xfrm>
          <a:prstGeom prst="line">
            <a:avLst/>
          </a:prstGeom>
          <a:ln w="38100">
            <a:solidFill>
              <a:srgbClr val="FCC021"/>
            </a:solidFill>
          </a:ln>
        </p:spPr>
      </p:cxnSp>
      <p:cxnSp>
        <p:nvCxnSpPr>
          <p:cNvPr id="69" name="Connector 68"/>
          <p:cNvCxnSpPr/>
          <p:nvPr/>
        </p:nvCxnSpPr>
        <p:spPr>
          <a:xfrm flipH="1">
            <a:off x="6790703" y="1954070"/>
            <a:ext cx="84479" cy="34993"/>
          </a:xfrm>
          <a:prstGeom prst="line">
            <a:avLst/>
          </a:prstGeom>
          <a:ln w="38100">
            <a:solidFill>
              <a:srgbClr val="FCC021"/>
            </a:solidFill>
          </a:ln>
        </p:spPr>
      </p:cxnSp>
      <p:cxnSp>
        <p:nvCxnSpPr>
          <p:cNvPr id="70" name="Connector 69"/>
          <p:cNvCxnSpPr/>
          <p:nvPr/>
        </p:nvCxnSpPr>
        <p:spPr>
          <a:xfrm flipH="1" flipV="1">
            <a:off x="6790703" y="1737116"/>
            <a:ext cx="84479" cy="34993"/>
          </a:xfrm>
          <a:prstGeom prst="line">
            <a:avLst/>
          </a:prstGeom>
          <a:ln w="38100">
            <a:solidFill>
              <a:srgbClr val="FCC021"/>
            </a:solidFill>
          </a:ln>
        </p:spPr>
      </p:cxnSp>
      <p:cxnSp>
        <p:nvCxnSpPr>
          <p:cNvPr id="71" name="Connector 70"/>
          <p:cNvCxnSpPr/>
          <p:nvPr/>
        </p:nvCxnSpPr>
        <p:spPr>
          <a:xfrm flipH="1" flipV="1">
            <a:off x="6968856" y="1558963"/>
            <a:ext cx="34992" cy="84480"/>
          </a:xfrm>
          <a:prstGeom prst="line">
            <a:avLst/>
          </a:prstGeom>
          <a:ln w="38100">
            <a:solidFill>
              <a:srgbClr val="FCC021"/>
            </a:solidFill>
          </a:ln>
        </p:spPr>
      </p:cxnSp>
      <p:cxnSp>
        <p:nvCxnSpPr>
          <p:cNvPr id="72" name="Connector 71"/>
          <p:cNvCxnSpPr/>
          <p:nvPr/>
        </p:nvCxnSpPr>
        <p:spPr>
          <a:xfrm flipV="1">
            <a:off x="7185810" y="1558963"/>
            <a:ext cx="34992" cy="84480"/>
          </a:xfrm>
          <a:prstGeom prst="line">
            <a:avLst/>
          </a:prstGeom>
          <a:ln w="38100">
            <a:solidFill>
              <a:srgbClr val="FCC021"/>
            </a:solidFill>
          </a:ln>
        </p:spPr>
      </p:cxnSp>
      <p:cxnSp>
        <p:nvCxnSpPr>
          <p:cNvPr id="73" name="Connector 72"/>
          <p:cNvCxnSpPr/>
          <p:nvPr/>
        </p:nvCxnSpPr>
        <p:spPr>
          <a:xfrm flipV="1">
            <a:off x="7314476" y="1737116"/>
            <a:ext cx="84479" cy="34993"/>
          </a:xfrm>
          <a:prstGeom prst="line">
            <a:avLst/>
          </a:prstGeom>
          <a:ln w="38100">
            <a:solidFill>
              <a:srgbClr val="FCC021"/>
            </a:solidFill>
          </a:ln>
        </p:spPr>
      </p:cxnSp>
      <p:sp>
        <p:nvSpPr>
          <p:cNvPr id="74" name="Oval 73"/>
          <p:cNvSpPr/>
          <p:nvPr/>
        </p:nvSpPr>
        <p:spPr>
          <a:xfrm>
            <a:off x="6911949" y="1680210"/>
            <a:ext cx="365760" cy="365760"/>
          </a:xfrm>
          <a:prstGeom prst="ellipse">
            <a:avLst/>
          </a:prstGeom>
          <a:solidFill>
            <a:srgbClr val="FCC021"/>
          </a:solidFill>
          <a:ln w="19050">
            <a:solidFill>
              <a:srgbClr val="CEAC58"/>
            </a:solidFill>
          </a:ln>
          <a:effectLst/>
        </p:spPr>
        <p:txBody>
          <a:bodyPr rtlCol="0" anchor="ctr"/>
          <a:lstStyle/>
          <a:p/>
        </p:txBody>
      </p:sp>
      <p:sp>
        <p:nvSpPr>
          <p:cNvPr id="75" name="Rounded Rectangle 74"/>
          <p:cNvSpPr/>
          <p:nvPr/>
        </p:nvSpPr>
        <p:spPr>
          <a:xfrm>
            <a:off x="502920" y="5577840"/>
            <a:ext cx="11185855" cy="694944"/>
          </a:xfrm>
          <a:prstGeom prst="roundRect">
            <a:avLst>
              <a:gd name="adj" fmla="val 8000"/>
            </a:avLst>
          </a:prstGeom>
          <a:solidFill>
            <a:srgbClr val="E3F1E4"/>
          </a:solidFill>
          <a:ln>
            <a:noFill/>
          </a:ln>
          <a:effectLst/>
        </p:spPr>
        <p:txBody>
          <a:bodyPr rtlCol="0" anchor="ctr" wrap="square" lIns="128016" rIns="128016" tIns="73152" bIns="73152">
            <a:noAutofit/>
          </a:bodyPr>
          <a:lstStyle/>
          <a:p>
            <a:pPr algn="ctr">
              <a:spcBef>
                <a:spcPts val="0"/>
              </a:spcBef>
              <a:spcAft>
                <a:spcPts val="0"/>
              </a:spcAft>
            </a:pPr>
            <a:r>
              <a:rPr lang="tr-TR" sz="2200" b="0" i="0">
                <a:solidFill>
                  <a:srgbClr val="262626"/>
                </a:solidFill>
                <a:latin typeface="Calibri"/>
              </a:rPr>
              <a:t>Neden 6 saat geri, 6 saat ileri? Bugün öğreneceğiz: </a:t>
            </a:r>
            <a:r>
              <a:rPr lang="tr-TR" sz="2200" b="1" i="0">
                <a:solidFill>
                  <a:srgbClr val="262626"/>
                </a:solidFill>
                <a:latin typeface="Calibri"/>
              </a:rPr>
              <a:t>15° boylam = 1 saat · saat dilimleri</a:t>
            </a:r>
          </a:p>
        </p:txBody>
      </p:sp>
      <p:sp>
        <p:nvSpPr>
          <p:cNvPr id="76" name="TextBox 7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77" name="Rounded Rectangle 7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40</a:t>
            </a:r>
          </a:p>
        </p:txBody>
      </p:sp>
      <p:sp>
        <p:nvSpPr>
          <p:cNvPr id="78" name="TextBox 7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50 / 226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13 Ekim Dünya Afet Azaltma Günü: haritalar riski azaltır</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13 EKİM</a:t>
            </a:r>
          </a:p>
        </p:txBody>
      </p:sp>
      <p:pic>
        <p:nvPicPr>
          <p:cNvPr id="6" name="Picture 5" descr="bartin_s68.jpg"/>
          <p:cNvPicPr>
            <a:picLocks noChangeAspect="1"/>
          </p:cNvPicPr>
          <p:nvPr/>
        </p:nvPicPr>
        <p:blipFill>
          <a:blip r:embed="rId3"/>
          <a:stretch>
            <a:fillRect/>
          </a:stretch>
        </p:blipFill>
        <p:spPr>
          <a:xfrm>
            <a:off x="502920" y="1216152"/>
            <a:ext cx="6270268" cy="4206240"/>
          </a:xfrm>
          <a:prstGeom prst="rect">
            <a:avLst/>
          </a:prstGeom>
          <a:ln w="9525">
            <a:solidFill>
              <a:srgbClr val="D9D9D9"/>
            </a:solidFill>
          </a:ln>
        </p:spPr>
      </p:pic>
      <p:sp>
        <p:nvSpPr>
          <p:cNvPr id="7" name="TextBox 6"/>
          <p:cNvSpPr txBox="1"/>
          <p:nvPr/>
        </p:nvSpPr>
        <p:spPr>
          <a:xfrm>
            <a:off x="502920" y="5468112"/>
            <a:ext cx="6270268" cy="411480"/>
          </a:xfrm>
          <a:prstGeom prst="rect">
            <a:avLst/>
          </a:prstGeom>
          <a:noFill/>
        </p:spPr>
        <p:txBody>
          <a:bodyPr wrap="square" anchor="ctr" lIns="73152" rIns="73152" tIns="36576" bIns="36576">
            <a:noAutofit/>
          </a:bodyPr>
          <a:lstStyle/>
          <a:p>
            <a:pPr algn="l">
              <a:spcBef>
                <a:spcPts val="0"/>
              </a:spcBef>
              <a:spcAft>
                <a:spcPts val="0"/>
              </a:spcAft>
            </a:pPr>
            <a:r>
              <a:rPr lang="tr-TR" sz="1600" b="0" i="1">
                <a:solidFill>
                  <a:srgbClr val="767676"/>
                </a:solidFill>
                <a:latin typeface="Calibri"/>
              </a:rPr>
              <a:t>Bartın ilinin orman yangını risk haritası (Kitap s. 68)</a:t>
            </a:r>
          </a:p>
        </p:txBody>
      </p:sp>
      <p:sp>
        <p:nvSpPr>
          <p:cNvPr id="8" name="Rounded Rectangle 7"/>
          <p:cNvSpPr/>
          <p:nvPr/>
        </p:nvSpPr>
        <p:spPr>
          <a:xfrm>
            <a:off x="7001788" y="1216152"/>
            <a:ext cx="4686986" cy="1051560"/>
          </a:xfrm>
          <a:prstGeom prst="roundRect">
            <a:avLst>
              <a:gd name="adj" fmla="val 12000"/>
            </a:avLst>
          </a:prstGeom>
          <a:solidFill>
            <a:srgbClr val="F0F0F0"/>
          </a:solidFill>
          <a:ln>
            <a:noFill/>
          </a:ln>
          <a:effectLst/>
        </p:spPr>
        <p:txBody>
          <a:bodyPr rtlCol="0" anchor="ctr"/>
          <a:lstStyle/>
          <a:p/>
        </p:txBody>
      </p:sp>
      <p:sp>
        <p:nvSpPr>
          <p:cNvPr id="9" name="Oval 8"/>
          <p:cNvSpPr/>
          <p:nvPr/>
        </p:nvSpPr>
        <p:spPr>
          <a:xfrm>
            <a:off x="7129804" y="1467612"/>
            <a:ext cx="548640" cy="54864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1</a:t>
            </a:r>
          </a:p>
        </p:txBody>
      </p:sp>
      <p:sp>
        <p:nvSpPr>
          <p:cNvPr id="10" name="TextBox 9"/>
          <p:cNvSpPr txBox="1"/>
          <p:nvPr/>
        </p:nvSpPr>
        <p:spPr>
          <a:xfrm>
            <a:off x="7824748" y="1216152"/>
            <a:ext cx="3772586" cy="1051560"/>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Risk sınıfları haritada nasıl gösterilmiş?</a:t>
            </a:r>
          </a:p>
        </p:txBody>
      </p:sp>
      <p:sp>
        <p:nvSpPr>
          <p:cNvPr id="11" name="Rounded Rectangle 10"/>
          <p:cNvSpPr/>
          <p:nvPr/>
        </p:nvSpPr>
        <p:spPr>
          <a:xfrm>
            <a:off x="7001788" y="2377440"/>
            <a:ext cx="4686986" cy="1051560"/>
          </a:xfrm>
          <a:prstGeom prst="roundRect">
            <a:avLst>
              <a:gd name="adj" fmla="val 12000"/>
            </a:avLst>
          </a:prstGeom>
          <a:solidFill>
            <a:srgbClr val="F0F0F0"/>
          </a:solidFill>
          <a:ln>
            <a:noFill/>
          </a:ln>
          <a:effectLst/>
        </p:spPr>
        <p:txBody>
          <a:bodyPr rtlCol="0" anchor="ctr"/>
          <a:lstStyle/>
          <a:p/>
        </p:txBody>
      </p:sp>
      <p:sp>
        <p:nvSpPr>
          <p:cNvPr id="12" name="Oval 11"/>
          <p:cNvSpPr/>
          <p:nvPr/>
        </p:nvSpPr>
        <p:spPr>
          <a:xfrm>
            <a:off x="7129804" y="2628900"/>
            <a:ext cx="548640" cy="54864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2</a:t>
            </a:r>
          </a:p>
        </p:txBody>
      </p:sp>
      <p:sp>
        <p:nvSpPr>
          <p:cNvPr id="13" name="TextBox 12"/>
          <p:cNvSpPr txBox="1"/>
          <p:nvPr/>
        </p:nvSpPr>
        <p:spPr>
          <a:xfrm>
            <a:off x="7824748" y="2377440"/>
            <a:ext cx="3772586" cy="1051560"/>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Böyle bir harita kime ne sağlar?</a:t>
            </a:r>
          </a:p>
        </p:txBody>
      </p:sp>
      <p:sp>
        <p:nvSpPr>
          <p:cNvPr id="14" name="Rounded Rectangle 13"/>
          <p:cNvSpPr/>
          <p:nvPr/>
        </p:nvSpPr>
        <p:spPr>
          <a:xfrm>
            <a:off x="7001788" y="3593592"/>
            <a:ext cx="4686986" cy="1600200"/>
          </a:xfrm>
          <a:prstGeom prst="roundRect">
            <a:avLst>
              <a:gd name="adj" fmla="val 5000"/>
            </a:avLst>
          </a:prstGeom>
          <a:solidFill>
            <a:srgbClr val="F0F0F0"/>
          </a:solidFill>
          <a:ln>
            <a:noFill/>
          </a:ln>
          <a:effectLst/>
        </p:spPr>
        <p:txBody>
          <a:bodyPr rtlCol="0" anchor="ctr"/>
          <a:lstStyle/>
          <a:p/>
        </p:txBody>
      </p:sp>
      <p:sp>
        <p:nvSpPr>
          <p:cNvPr id="15" name="Rounded Rectangle 14"/>
          <p:cNvSpPr/>
          <p:nvPr/>
        </p:nvSpPr>
        <p:spPr>
          <a:xfrm>
            <a:off x="7001788" y="3593592"/>
            <a:ext cx="4686986" cy="457200"/>
          </a:xfrm>
          <a:prstGeom prst="roundRect">
            <a:avLst>
              <a:gd name="adj" fmla="val 25000"/>
            </a:avLst>
          </a:prstGeom>
          <a:solidFill>
            <a:srgbClr val="4F4F4F"/>
          </a:solidFill>
          <a:ln>
            <a:noFill/>
          </a:ln>
          <a:effectLst/>
        </p:spPr>
        <p:txBody>
          <a:bodyPr rtlCol="0" anchor="ctr"/>
          <a:lstStyle/>
          <a:p/>
        </p:txBody>
      </p:sp>
      <p:sp>
        <p:nvSpPr>
          <p:cNvPr id="16" name="Rectangle 15"/>
          <p:cNvSpPr/>
          <p:nvPr/>
        </p:nvSpPr>
        <p:spPr>
          <a:xfrm>
            <a:off x="7001788" y="3822192"/>
            <a:ext cx="4686986" cy="228600"/>
          </a:xfrm>
          <a:prstGeom prst="rect">
            <a:avLst/>
          </a:prstGeom>
          <a:solidFill>
            <a:srgbClr val="4F4F4F"/>
          </a:solidFill>
          <a:ln>
            <a:noFill/>
          </a:ln>
          <a:effectLst/>
        </p:spPr>
        <p:txBody>
          <a:bodyPr rtlCol="0" anchor="ctr"/>
          <a:lstStyle/>
          <a:p/>
        </p:txBody>
      </p:sp>
      <p:sp>
        <p:nvSpPr>
          <p:cNvPr id="17" name="TextBox 16"/>
          <p:cNvSpPr txBox="1"/>
          <p:nvPr/>
        </p:nvSpPr>
        <p:spPr>
          <a:xfrm>
            <a:off x="7093228" y="3593592"/>
            <a:ext cx="4504106"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1. ünitede</a:t>
            </a:r>
          </a:p>
        </p:txBody>
      </p:sp>
      <p:sp>
        <p:nvSpPr>
          <p:cNvPr id="18" name="TextBox 17"/>
          <p:cNvSpPr txBox="1"/>
          <p:nvPr/>
        </p:nvSpPr>
        <p:spPr>
          <a:xfrm>
            <a:off x="7111516" y="4123944"/>
            <a:ext cx="4467530" cy="996696"/>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Bozkurt seli (Kastamonu, 2021): riskli alanlar önceden haritada görülseydi ne değişirdi?</a:t>
            </a:r>
          </a:p>
        </p:txBody>
      </p:sp>
      <p:sp>
        <p:nvSpPr>
          <p:cNvPr id="19" name="Rounded Rectangle 18"/>
          <p:cNvSpPr/>
          <p:nvPr/>
        </p:nvSpPr>
        <p:spPr>
          <a:xfrm>
            <a:off x="7001788" y="5330952"/>
            <a:ext cx="4686986" cy="777240"/>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0"/>
              </a:spcAft>
            </a:pPr>
            <a:r>
              <a:rPr lang="tr-TR" sz="1900" b="1" i="0">
                <a:solidFill>
                  <a:srgbClr val="262626"/>
                </a:solidFill>
                <a:latin typeface="Calibri"/>
              </a:rPr>
              <a:t>Ayrıntısı 8. haftada: CBS ile risk haritası</a:t>
            </a:r>
          </a:p>
        </p:txBody>
      </p:sp>
      <p:sp>
        <p:nvSpPr>
          <p:cNvPr id="20" name="TextBox 1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1" name="Rounded Rectangle 2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68</a:t>
            </a:r>
          </a:p>
        </p:txBody>
      </p:sp>
      <p:sp>
        <p:nvSpPr>
          <p:cNvPr id="22" name="TextBox 2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51 / 226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Yerel saat: Güneş'e göre ayarlanan saat</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5. HAFTA</a:t>
            </a:r>
          </a:p>
        </p:txBody>
      </p:sp>
      <p:cxnSp>
        <p:nvCxnSpPr>
          <p:cNvPr id="6" name="Connector 5"/>
          <p:cNvCxnSpPr/>
          <p:nvPr/>
        </p:nvCxnSpPr>
        <p:spPr>
          <a:xfrm flipV="1">
            <a:off x="1097280" y="3738302"/>
            <a:ext cx="8698" cy="175329"/>
          </a:xfrm>
          <a:prstGeom prst="line">
            <a:avLst/>
          </a:prstGeom>
          <a:ln w="31750">
            <a:solidFill>
              <a:srgbClr val="CEAC58"/>
            </a:solidFill>
          </a:ln>
        </p:spPr>
      </p:cxnSp>
      <p:cxnSp>
        <p:nvCxnSpPr>
          <p:cNvPr id="7" name="Connector 6"/>
          <p:cNvCxnSpPr/>
          <p:nvPr/>
        </p:nvCxnSpPr>
        <p:spPr>
          <a:xfrm flipV="1">
            <a:off x="1132009" y="3392970"/>
            <a:ext cx="43164" cy="171337"/>
          </a:xfrm>
          <a:prstGeom prst="line">
            <a:avLst/>
          </a:prstGeom>
          <a:ln w="31750">
            <a:solidFill>
              <a:srgbClr val="CEAC58"/>
            </a:solidFill>
          </a:ln>
        </p:spPr>
      </p:cxnSp>
      <p:cxnSp>
        <p:nvCxnSpPr>
          <p:cNvPr id="8" name="Connector 7"/>
          <p:cNvCxnSpPr/>
          <p:nvPr/>
        </p:nvCxnSpPr>
        <p:spPr>
          <a:xfrm flipV="1">
            <a:off x="1235142" y="3063459"/>
            <a:ext cx="76318" cy="162137"/>
          </a:xfrm>
          <a:prstGeom prst="line">
            <a:avLst/>
          </a:prstGeom>
          <a:ln w="31750">
            <a:solidFill>
              <a:srgbClr val="CEAC58"/>
            </a:solidFill>
          </a:ln>
        </p:spPr>
      </p:cxnSp>
      <p:cxnSp>
        <p:nvCxnSpPr>
          <p:cNvPr id="9" name="Connector 8"/>
          <p:cNvCxnSpPr/>
          <p:nvPr/>
        </p:nvCxnSpPr>
        <p:spPr>
          <a:xfrm flipV="1">
            <a:off x="1403545" y="2759779"/>
            <a:ext cx="107153" cy="148013"/>
          </a:xfrm>
          <a:prstGeom prst="line">
            <a:avLst/>
          </a:prstGeom>
          <a:ln w="31750">
            <a:solidFill>
              <a:srgbClr val="CEAC58"/>
            </a:solidFill>
          </a:ln>
        </p:spPr>
      </p:cxnSp>
      <p:cxnSp>
        <p:nvCxnSpPr>
          <p:cNvPr id="10" name="Connector 9"/>
          <p:cNvCxnSpPr/>
          <p:nvPr/>
        </p:nvCxnSpPr>
        <p:spPr>
          <a:xfrm flipV="1">
            <a:off x="1632102" y="2491159"/>
            <a:ext cx="134731" cy="129390"/>
          </a:xfrm>
          <a:prstGeom prst="line">
            <a:avLst/>
          </a:prstGeom>
          <a:ln w="31750">
            <a:solidFill>
              <a:srgbClr val="CEAC58"/>
            </a:solidFill>
          </a:ln>
        </p:spPr>
      </p:cxnSp>
      <p:cxnSp>
        <p:nvCxnSpPr>
          <p:cNvPr id="11" name="Connector 10"/>
          <p:cNvCxnSpPr/>
          <p:nvPr/>
        </p:nvCxnSpPr>
        <p:spPr>
          <a:xfrm flipV="1">
            <a:off x="1913867" y="2265760"/>
            <a:ext cx="158217" cy="106835"/>
          </a:xfrm>
          <a:prstGeom prst="line">
            <a:avLst/>
          </a:prstGeom>
          <a:ln w="31750">
            <a:solidFill>
              <a:srgbClr val="CEAC58"/>
            </a:solidFill>
          </a:ln>
        </p:spPr>
      </p:cxnSp>
      <p:cxnSp>
        <p:nvCxnSpPr>
          <p:cNvPr id="12" name="Connector 11"/>
          <p:cNvCxnSpPr/>
          <p:nvPr/>
        </p:nvCxnSpPr>
        <p:spPr>
          <a:xfrm flipV="1">
            <a:off x="2240280" y="2090430"/>
            <a:ext cx="176894" cy="81036"/>
          </a:xfrm>
          <a:prstGeom prst="line">
            <a:avLst/>
          </a:prstGeom>
          <a:ln w="31750">
            <a:solidFill>
              <a:srgbClr val="CEAC58"/>
            </a:solidFill>
          </a:ln>
        </p:spPr>
      </p:cxnSp>
      <p:cxnSp>
        <p:nvCxnSpPr>
          <p:cNvPr id="13" name="Connector 12"/>
          <p:cNvCxnSpPr/>
          <p:nvPr/>
        </p:nvCxnSpPr>
        <p:spPr>
          <a:xfrm flipV="1">
            <a:off x="2601421" y="1970498"/>
            <a:ext cx="190198" cy="52773"/>
          </a:xfrm>
          <a:prstGeom prst="line">
            <a:avLst/>
          </a:prstGeom>
          <a:ln w="31750">
            <a:solidFill>
              <a:srgbClr val="CEAC58"/>
            </a:solidFill>
          </a:ln>
        </p:spPr>
      </p:cxnSp>
      <p:cxnSp>
        <p:nvCxnSpPr>
          <p:cNvPr id="14" name="Connector 13"/>
          <p:cNvCxnSpPr/>
          <p:nvPr/>
        </p:nvCxnSpPr>
        <p:spPr>
          <a:xfrm flipV="1">
            <a:off x="2986320" y="1909607"/>
            <a:ext cx="197721" cy="22906"/>
          </a:xfrm>
          <a:prstGeom prst="line">
            <a:avLst/>
          </a:prstGeom>
          <a:ln w="31750">
            <a:solidFill>
              <a:srgbClr val="CEAC58"/>
            </a:solidFill>
          </a:ln>
        </p:spPr>
      </p:cxnSp>
      <p:cxnSp>
        <p:nvCxnSpPr>
          <p:cNvPr id="15" name="Connector 14"/>
          <p:cNvCxnSpPr/>
          <p:nvPr/>
        </p:nvCxnSpPr>
        <p:spPr>
          <a:xfrm>
            <a:off x="3383280" y="1901952"/>
            <a:ext cx="199238" cy="7655"/>
          </a:xfrm>
          <a:prstGeom prst="line">
            <a:avLst/>
          </a:prstGeom>
          <a:ln w="31750">
            <a:solidFill>
              <a:srgbClr val="CEAC58"/>
            </a:solidFill>
          </a:ln>
        </p:spPr>
      </p:cxnSp>
      <p:cxnSp>
        <p:nvCxnSpPr>
          <p:cNvPr id="16" name="Connector 15"/>
          <p:cNvCxnSpPr/>
          <p:nvPr/>
        </p:nvCxnSpPr>
        <p:spPr>
          <a:xfrm>
            <a:off x="3780239" y="1932513"/>
            <a:ext cx="194701" cy="37985"/>
          </a:xfrm>
          <a:prstGeom prst="line">
            <a:avLst/>
          </a:prstGeom>
          <a:ln w="31750">
            <a:solidFill>
              <a:srgbClr val="CEAC58"/>
            </a:solidFill>
          </a:ln>
        </p:spPr>
      </p:cxnSp>
      <p:cxnSp>
        <p:nvCxnSpPr>
          <p:cNvPr id="17" name="Connector 16"/>
          <p:cNvCxnSpPr/>
          <p:nvPr/>
        </p:nvCxnSpPr>
        <p:spPr>
          <a:xfrm>
            <a:off x="4165138" y="2023271"/>
            <a:ext cx="184247" cy="67159"/>
          </a:xfrm>
          <a:prstGeom prst="line">
            <a:avLst/>
          </a:prstGeom>
          <a:ln w="31750">
            <a:solidFill>
              <a:srgbClr val="CEAC58"/>
            </a:solidFill>
          </a:ln>
        </p:spPr>
      </p:cxnSp>
      <p:cxnSp>
        <p:nvCxnSpPr>
          <p:cNvPr id="18" name="Connector 17"/>
          <p:cNvCxnSpPr/>
          <p:nvPr/>
        </p:nvCxnSpPr>
        <p:spPr>
          <a:xfrm>
            <a:off x="4526280" y="2171466"/>
            <a:ext cx="168195" cy="94294"/>
          </a:xfrm>
          <a:prstGeom prst="line">
            <a:avLst/>
          </a:prstGeom>
          <a:ln w="31750">
            <a:solidFill>
              <a:srgbClr val="CEAC58"/>
            </a:solidFill>
          </a:ln>
        </p:spPr>
      </p:cxnSp>
      <p:cxnSp>
        <p:nvCxnSpPr>
          <p:cNvPr id="19" name="Connector 18"/>
          <p:cNvCxnSpPr/>
          <p:nvPr/>
        </p:nvCxnSpPr>
        <p:spPr>
          <a:xfrm>
            <a:off x="4852692" y="2372595"/>
            <a:ext cx="147034" cy="118564"/>
          </a:xfrm>
          <a:prstGeom prst="line">
            <a:avLst/>
          </a:prstGeom>
          <a:ln w="31750">
            <a:solidFill>
              <a:srgbClr val="CEAC58"/>
            </a:solidFill>
          </a:ln>
        </p:spPr>
      </p:cxnSp>
      <p:cxnSp>
        <p:nvCxnSpPr>
          <p:cNvPr id="20" name="Connector 19"/>
          <p:cNvCxnSpPr/>
          <p:nvPr/>
        </p:nvCxnSpPr>
        <p:spPr>
          <a:xfrm>
            <a:off x="5134457" y="2620549"/>
            <a:ext cx="121404" cy="139230"/>
          </a:xfrm>
          <a:prstGeom prst="line">
            <a:avLst/>
          </a:prstGeom>
          <a:ln w="31750">
            <a:solidFill>
              <a:srgbClr val="CEAC58"/>
            </a:solidFill>
          </a:ln>
        </p:spPr>
      </p:cxnSp>
      <p:cxnSp>
        <p:nvCxnSpPr>
          <p:cNvPr id="21" name="Connector 20"/>
          <p:cNvCxnSpPr/>
          <p:nvPr/>
        </p:nvCxnSpPr>
        <p:spPr>
          <a:xfrm>
            <a:off x="5363014" y="2907792"/>
            <a:ext cx="92085" cy="155667"/>
          </a:xfrm>
          <a:prstGeom prst="line">
            <a:avLst/>
          </a:prstGeom>
          <a:ln w="31750">
            <a:solidFill>
              <a:srgbClr val="CEAC58"/>
            </a:solidFill>
          </a:ln>
        </p:spPr>
      </p:cxnSp>
      <p:cxnSp>
        <p:nvCxnSpPr>
          <p:cNvPr id="22" name="Connector 21"/>
          <p:cNvCxnSpPr/>
          <p:nvPr/>
        </p:nvCxnSpPr>
        <p:spPr>
          <a:xfrm>
            <a:off x="5531417" y="3225596"/>
            <a:ext cx="59969" cy="167374"/>
          </a:xfrm>
          <a:prstGeom prst="line">
            <a:avLst/>
          </a:prstGeom>
          <a:ln w="31750">
            <a:solidFill>
              <a:srgbClr val="CEAC58"/>
            </a:solidFill>
          </a:ln>
        </p:spPr>
      </p:cxnSp>
      <p:cxnSp>
        <p:nvCxnSpPr>
          <p:cNvPr id="23" name="Connector 22"/>
          <p:cNvCxnSpPr/>
          <p:nvPr/>
        </p:nvCxnSpPr>
        <p:spPr>
          <a:xfrm>
            <a:off x="5634550" y="3564307"/>
            <a:ext cx="26031" cy="173995"/>
          </a:xfrm>
          <a:prstGeom prst="line">
            <a:avLst/>
          </a:prstGeom>
          <a:ln w="31750">
            <a:solidFill>
              <a:srgbClr val="CEAC58"/>
            </a:solidFill>
          </a:ln>
        </p:spPr>
      </p:cxnSp>
      <p:cxnSp>
        <p:nvCxnSpPr>
          <p:cNvPr id="24" name="Connector 23"/>
          <p:cNvCxnSpPr/>
          <p:nvPr/>
        </p:nvCxnSpPr>
        <p:spPr>
          <a:xfrm>
            <a:off x="640080" y="3913632"/>
            <a:ext cx="5486400" cy="0"/>
          </a:xfrm>
          <a:prstGeom prst="line">
            <a:avLst/>
          </a:prstGeom>
          <a:ln w="38100">
            <a:solidFill>
              <a:srgbClr val="4F4F4F"/>
            </a:solidFill>
          </a:ln>
        </p:spPr>
      </p:cxnSp>
      <p:sp>
        <p:nvSpPr>
          <p:cNvPr id="25" name="TextBox 24"/>
          <p:cNvSpPr txBox="1"/>
          <p:nvPr/>
        </p:nvSpPr>
        <p:spPr>
          <a:xfrm>
            <a:off x="640080" y="3968496"/>
            <a:ext cx="1188720" cy="384048"/>
          </a:xfrm>
          <a:prstGeom prst="rect">
            <a:avLst/>
          </a:prstGeom>
          <a:noFill/>
        </p:spPr>
        <p:txBody>
          <a:bodyPr wrap="square" anchor="t" lIns="73152" rIns="73152" tIns="36576" bIns="36576">
            <a:noAutofit/>
          </a:bodyPr>
          <a:lstStyle/>
          <a:p>
            <a:pPr algn="l">
              <a:spcBef>
                <a:spcPts val="0"/>
              </a:spcBef>
              <a:spcAft>
                <a:spcPts val="0"/>
              </a:spcAft>
            </a:pPr>
            <a:r>
              <a:rPr lang="tr-TR" sz="1800" b="1" i="0">
                <a:solidFill>
                  <a:srgbClr val="262626"/>
                </a:solidFill>
                <a:latin typeface="Calibri"/>
              </a:rPr>
              <a:t>Doğu</a:t>
            </a:r>
          </a:p>
        </p:txBody>
      </p:sp>
      <p:sp>
        <p:nvSpPr>
          <p:cNvPr id="26" name="TextBox 25"/>
          <p:cNvSpPr txBox="1"/>
          <p:nvPr/>
        </p:nvSpPr>
        <p:spPr>
          <a:xfrm>
            <a:off x="4937760" y="3968496"/>
            <a:ext cx="1188720" cy="384048"/>
          </a:xfrm>
          <a:prstGeom prst="rect">
            <a:avLst/>
          </a:prstGeom>
          <a:noFill/>
        </p:spPr>
        <p:txBody>
          <a:bodyPr wrap="square" anchor="t" lIns="73152" rIns="73152" tIns="36576" bIns="36576">
            <a:noAutofit/>
          </a:bodyPr>
          <a:lstStyle/>
          <a:p>
            <a:pPr algn="r">
              <a:spcBef>
                <a:spcPts val="0"/>
              </a:spcBef>
              <a:spcAft>
                <a:spcPts val="0"/>
              </a:spcAft>
            </a:pPr>
            <a:r>
              <a:rPr lang="tr-TR" sz="1800" b="1" i="0">
                <a:solidFill>
                  <a:srgbClr val="262626"/>
                </a:solidFill>
                <a:latin typeface="Calibri"/>
              </a:rPr>
              <a:t>Batı</a:t>
            </a:r>
          </a:p>
        </p:txBody>
      </p:sp>
      <p:sp>
        <p:nvSpPr>
          <p:cNvPr id="27" name="TextBox 26"/>
          <p:cNvSpPr txBox="1"/>
          <p:nvPr/>
        </p:nvSpPr>
        <p:spPr>
          <a:xfrm>
            <a:off x="2194560" y="3968496"/>
            <a:ext cx="2377440" cy="384048"/>
          </a:xfrm>
          <a:prstGeom prst="rect">
            <a:avLst/>
          </a:prstGeom>
          <a:noFill/>
        </p:spPr>
        <p:txBody>
          <a:bodyPr wrap="square" anchor="t" lIns="73152" rIns="73152" tIns="36576" bIns="36576">
            <a:noAutofit/>
          </a:bodyPr>
          <a:lstStyle/>
          <a:p>
            <a:pPr algn="ctr">
              <a:spcBef>
                <a:spcPts val="0"/>
              </a:spcBef>
              <a:spcAft>
                <a:spcPts val="0"/>
              </a:spcAft>
            </a:pPr>
            <a:r>
              <a:rPr lang="tr-TR" sz="1600" b="0" i="1">
                <a:solidFill>
                  <a:srgbClr val="767676"/>
                </a:solidFill>
                <a:latin typeface="Calibri"/>
              </a:rPr>
              <a:t>ufuk düzlemi</a:t>
            </a:r>
          </a:p>
        </p:txBody>
      </p:sp>
      <p:sp>
        <p:nvSpPr>
          <p:cNvPr id="28" name="Oval 27"/>
          <p:cNvSpPr/>
          <p:nvPr/>
        </p:nvSpPr>
        <p:spPr>
          <a:xfrm>
            <a:off x="1061406" y="3051860"/>
            <a:ext cx="347472" cy="347472"/>
          </a:xfrm>
          <a:prstGeom prst="ellipse">
            <a:avLst/>
          </a:prstGeom>
          <a:solidFill>
            <a:srgbClr val="FCC021"/>
          </a:solidFill>
          <a:ln w="19050">
            <a:solidFill>
              <a:srgbClr val="CEAC58"/>
            </a:solidFill>
          </a:ln>
          <a:effectLst/>
        </p:spPr>
        <p:txBody>
          <a:bodyPr rtlCol="0" anchor="ctr"/>
          <a:lstStyle/>
          <a:p/>
        </p:txBody>
      </p:sp>
      <p:sp>
        <p:nvSpPr>
          <p:cNvPr id="29" name="TextBox 28"/>
          <p:cNvSpPr txBox="1"/>
          <p:nvPr/>
        </p:nvSpPr>
        <p:spPr>
          <a:xfrm>
            <a:off x="92142" y="2658668"/>
            <a:ext cx="914400" cy="365760"/>
          </a:xfrm>
          <a:prstGeom prst="rect">
            <a:avLst/>
          </a:prstGeom>
          <a:noFill/>
        </p:spPr>
        <p:txBody>
          <a:bodyPr wrap="square" anchor="ctr" lIns="73152" rIns="73152" tIns="36576" bIns="36576">
            <a:noAutofit/>
          </a:bodyPr>
          <a:lstStyle/>
          <a:p>
            <a:pPr algn="r">
              <a:spcBef>
                <a:spcPts val="0"/>
              </a:spcBef>
              <a:spcAft>
                <a:spcPts val="0"/>
              </a:spcAft>
            </a:pPr>
            <a:r>
              <a:rPr lang="tr-TR" sz="1700" b="0" i="0">
                <a:solidFill>
                  <a:srgbClr val="767676"/>
                </a:solidFill>
                <a:latin typeface="Calibri"/>
              </a:rPr>
              <a:t>sabah</a:t>
            </a:r>
          </a:p>
        </p:txBody>
      </p:sp>
      <p:cxnSp>
        <p:nvCxnSpPr>
          <p:cNvPr id="30" name="Connector 29"/>
          <p:cNvCxnSpPr/>
          <p:nvPr/>
        </p:nvCxnSpPr>
        <p:spPr>
          <a:xfrm>
            <a:off x="3679803" y="2024775"/>
            <a:ext cx="114047" cy="47240"/>
          </a:xfrm>
          <a:prstGeom prst="line">
            <a:avLst/>
          </a:prstGeom>
          <a:ln w="38100">
            <a:solidFill>
              <a:srgbClr val="FCC021"/>
            </a:solidFill>
          </a:ln>
        </p:spPr>
      </p:cxnSp>
      <p:cxnSp>
        <p:nvCxnSpPr>
          <p:cNvPr id="31" name="Connector 30"/>
          <p:cNvCxnSpPr/>
          <p:nvPr/>
        </p:nvCxnSpPr>
        <p:spPr>
          <a:xfrm>
            <a:off x="3506103" y="2198475"/>
            <a:ext cx="47240" cy="114047"/>
          </a:xfrm>
          <a:prstGeom prst="line">
            <a:avLst/>
          </a:prstGeom>
          <a:ln w="38100">
            <a:solidFill>
              <a:srgbClr val="FCC021"/>
            </a:solidFill>
          </a:ln>
        </p:spPr>
      </p:cxnSp>
      <p:cxnSp>
        <p:nvCxnSpPr>
          <p:cNvPr id="32" name="Connector 31"/>
          <p:cNvCxnSpPr/>
          <p:nvPr/>
        </p:nvCxnSpPr>
        <p:spPr>
          <a:xfrm flipH="1">
            <a:off x="3213216" y="2198475"/>
            <a:ext cx="47240" cy="114047"/>
          </a:xfrm>
          <a:prstGeom prst="line">
            <a:avLst/>
          </a:prstGeom>
          <a:ln w="38100">
            <a:solidFill>
              <a:srgbClr val="FCC021"/>
            </a:solidFill>
          </a:ln>
        </p:spPr>
      </p:cxnSp>
      <p:cxnSp>
        <p:nvCxnSpPr>
          <p:cNvPr id="33" name="Connector 32"/>
          <p:cNvCxnSpPr/>
          <p:nvPr/>
        </p:nvCxnSpPr>
        <p:spPr>
          <a:xfrm flipH="1">
            <a:off x="2972709" y="2024775"/>
            <a:ext cx="114047" cy="47240"/>
          </a:xfrm>
          <a:prstGeom prst="line">
            <a:avLst/>
          </a:prstGeom>
          <a:ln w="38100">
            <a:solidFill>
              <a:srgbClr val="FCC021"/>
            </a:solidFill>
          </a:ln>
        </p:spPr>
      </p:cxnSp>
      <p:cxnSp>
        <p:nvCxnSpPr>
          <p:cNvPr id="34" name="Connector 33"/>
          <p:cNvCxnSpPr/>
          <p:nvPr/>
        </p:nvCxnSpPr>
        <p:spPr>
          <a:xfrm flipH="1" flipV="1">
            <a:off x="2972709" y="1731888"/>
            <a:ext cx="114047" cy="47240"/>
          </a:xfrm>
          <a:prstGeom prst="line">
            <a:avLst/>
          </a:prstGeom>
          <a:ln w="38100">
            <a:solidFill>
              <a:srgbClr val="FCC021"/>
            </a:solidFill>
          </a:ln>
        </p:spPr>
      </p:cxnSp>
      <p:cxnSp>
        <p:nvCxnSpPr>
          <p:cNvPr id="35" name="Connector 34"/>
          <p:cNvCxnSpPr/>
          <p:nvPr/>
        </p:nvCxnSpPr>
        <p:spPr>
          <a:xfrm flipH="1" flipV="1">
            <a:off x="3213216" y="1491381"/>
            <a:ext cx="47240" cy="114047"/>
          </a:xfrm>
          <a:prstGeom prst="line">
            <a:avLst/>
          </a:prstGeom>
          <a:ln w="38100">
            <a:solidFill>
              <a:srgbClr val="FCC021"/>
            </a:solidFill>
          </a:ln>
        </p:spPr>
      </p:cxnSp>
      <p:cxnSp>
        <p:nvCxnSpPr>
          <p:cNvPr id="36" name="Connector 35"/>
          <p:cNvCxnSpPr/>
          <p:nvPr/>
        </p:nvCxnSpPr>
        <p:spPr>
          <a:xfrm flipV="1">
            <a:off x="3506103" y="1491381"/>
            <a:ext cx="47240" cy="114047"/>
          </a:xfrm>
          <a:prstGeom prst="line">
            <a:avLst/>
          </a:prstGeom>
          <a:ln w="38100">
            <a:solidFill>
              <a:srgbClr val="FCC021"/>
            </a:solidFill>
          </a:ln>
        </p:spPr>
      </p:cxnSp>
      <p:cxnSp>
        <p:nvCxnSpPr>
          <p:cNvPr id="37" name="Connector 36"/>
          <p:cNvCxnSpPr/>
          <p:nvPr/>
        </p:nvCxnSpPr>
        <p:spPr>
          <a:xfrm flipV="1">
            <a:off x="3679803" y="1731888"/>
            <a:ext cx="114047" cy="47240"/>
          </a:xfrm>
          <a:prstGeom prst="line">
            <a:avLst/>
          </a:prstGeom>
          <a:ln w="38100">
            <a:solidFill>
              <a:srgbClr val="FCC021"/>
            </a:solidFill>
          </a:ln>
        </p:spPr>
      </p:cxnSp>
      <p:sp>
        <p:nvSpPr>
          <p:cNvPr id="38" name="Oval 37"/>
          <p:cNvSpPr/>
          <p:nvPr/>
        </p:nvSpPr>
        <p:spPr>
          <a:xfrm>
            <a:off x="3136392" y="1655064"/>
            <a:ext cx="493776" cy="493776"/>
          </a:xfrm>
          <a:prstGeom prst="ellipse">
            <a:avLst/>
          </a:prstGeom>
          <a:solidFill>
            <a:srgbClr val="FCC021"/>
          </a:solidFill>
          <a:ln w="19050">
            <a:solidFill>
              <a:srgbClr val="CEAC58"/>
            </a:solidFill>
          </a:ln>
          <a:effectLst/>
        </p:spPr>
        <p:txBody>
          <a:bodyPr rtlCol="0" anchor="ctr"/>
          <a:lstStyle/>
          <a:p/>
        </p:txBody>
      </p:sp>
      <p:sp>
        <p:nvSpPr>
          <p:cNvPr id="39" name="TextBox 38"/>
          <p:cNvSpPr txBox="1"/>
          <p:nvPr/>
        </p:nvSpPr>
        <p:spPr>
          <a:xfrm>
            <a:off x="4023360" y="1664208"/>
            <a:ext cx="2103120" cy="475488"/>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D3373A"/>
                </a:solidFill>
                <a:latin typeface="Calibri"/>
              </a:rPr>
              <a:t>öğle vakti · 12.00</a:t>
            </a:r>
          </a:p>
        </p:txBody>
      </p:sp>
      <p:cxnSp>
        <p:nvCxnSpPr>
          <p:cNvPr id="40" name="Connector 39"/>
          <p:cNvCxnSpPr/>
          <p:nvPr/>
        </p:nvCxnSpPr>
        <p:spPr>
          <a:xfrm>
            <a:off x="3383280" y="2359152"/>
            <a:ext cx="0" cy="1508760"/>
          </a:xfrm>
          <a:prstGeom prst="line">
            <a:avLst/>
          </a:prstGeom>
          <a:ln w="19050">
            <a:solidFill>
              <a:srgbClr val="D9D9D9"/>
            </a:solidFill>
            <a:prstDash val="dash"/>
          </a:ln>
        </p:spPr>
      </p:cxnSp>
      <p:sp>
        <p:nvSpPr>
          <p:cNvPr id="41" name="Oval 40"/>
          <p:cNvSpPr/>
          <p:nvPr/>
        </p:nvSpPr>
        <p:spPr>
          <a:xfrm>
            <a:off x="5357681" y="3051860"/>
            <a:ext cx="347472" cy="347472"/>
          </a:xfrm>
          <a:prstGeom prst="ellipse">
            <a:avLst/>
          </a:prstGeom>
          <a:solidFill>
            <a:srgbClr val="FCC021"/>
          </a:solidFill>
          <a:ln w="19050">
            <a:solidFill>
              <a:srgbClr val="CEAC58"/>
            </a:solidFill>
          </a:ln>
          <a:effectLst/>
        </p:spPr>
        <p:txBody>
          <a:bodyPr rtlCol="0" anchor="ctr"/>
          <a:lstStyle/>
          <a:p/>
        </p:txBody>
      </p:sp>
      <p:sp>
        <p:nvSpPr>
          <p:cNvPr id="42" name="TextBox 41"/>
          <p:cNvSpPr txBox="1"/>
          <p:nvPr/>
        </p:nvSpPr>
        <p:spPr>
          <a:xfrm>
            <a:off x="5760017" y="2658668"/>
            <a:ext cx="914400" cy="365760"/>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767676"/>
                </a:solidFill>
                <a:latin typeface="Calibri"/>
              </a:rPr>
              <a:t>akşam</a:t>
            </a:r>
          </a:p>
        </p:txBody>
      </p:sp>
      <p:sp>
        <p:nvSpPr>
          <p:cNvPr id="43" name="Rounded Rectangle 42"/>
          <p:cNvSpPr/>
          <p:nvPr/>
        </p:nvSpPr>
        <p:spPr>
          <a:xfrm>
            <a:off x="502920" y="4462272"/>
            <a:ext cx="5760720" cy="1783080"/>
          </a:xfrm>
          <a:prstGeom prst="roundRect">
            <a:avLst>
              <a:gd name="adj" fmla="val 8000"/>
            </a:avLst>
          </a:prstGeom>
          <a:solidFill>
            <a:srgbClr val="F0F0F0"/>
          </a:solidFill>
          <a:ln>
            <a:noFill/>
          </a:ln>
          <a:effectLst/>
        </p:spPr>
        <p:txBody>
          <a:bodyPr rtlCol="0" anchor="ctr"/>
          <a:lstStyle/>
          <a:p/>
        </p:txBody>
      </p:sp>
      <p:sp>
        <p:nvSpPr>
          <p:cNvPr id="44" name="Rectangle 43"/>
          <p:cNvSpPr/>
          <p:nvPr/>
        </p:nvSpPr>
        <p:spPr>
          <a:xfrm>
            <a:off x="502920" y="4462272"/>
            <a:ext cx="118872" cy="1783080"/>
          </a:xfrm>
          <a:prstGeom prst="rect">
            <a:avLst/>
          </a:prstGeom>
          <a:solidFill>
            <a:srgbClr val="CEAC58"/>
          </a:solidFill>
          <a:ln>
            <a:noFill/>
          </a:ln>
          <a:effectLst/>
        </p:spPr>
        <p:txBody>
          <a:bodyPr rtlCol="0" anchor="ctr"/>
          <a:lstStyle/>
          <a:p/>
        </p:txBody>
      </p:sp>
      <p:sp>
        <p:nvSpPr>
          <p:cNvPr id="45" name="TextBox 44"/>
          <p:cNvSpPr txBox="1"/>
          <p:nvPr/>
        </p:nvSpPr>
        <p:spPr>
          <a:xfrm>
            <a:off x="777240" y="4462272"/>
            <a:ext cx="5349240" cy="1783080"/>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Dünya’nın kendi ekseni etrafındaki hareketi sebebiyle Güneş’in ufuk düzlemindeki konumu yere ve zamana göre değişir.</a:t>
            </a:r>
          </a:p>
        </p:txBody>
      </p:sp>
      <p:sp>
        <p:nvSpPr>
          <p:cNvPr id="46" name="Rounded Rectangle 45"/>
          <p:cNvSpPr/>
          <p:nvPr/>
        </p:nvSpPr>
        <p:spPr>
          <a:xfrm>
            <a:off x="6492240" y="1261872"/>
            <a:ext cx="5196535" cy="3063240"/>
          </a:xfrm>
          <a:prstGeom prst="roundRect">
            <a:avLst>
              <a:gd name="adj" fmla="val 6000"/>
            </a:avLst>
          </a:prstGeom>
          <a:solidFill>
            <a:srgbClr val="F0F0F0"/>
          </a:solidFill>
          <a:ln>
            <a:noFill/>
          </a:ln>
          <a:effectLst/>
        </p:spPr>
        <p:txBody>
          <a:bodyPr rtlCol="0" anchor="ctr"/>
          <a:lstStyle/>
          <a:p/>
        </p:txBody>
      </p:sp>
      <p:sp>
        <p:nvSpPr>
          <p:cNvPr id="47" name="Rectangle 46"/>
          <p:cNvSpPr/>
          <p:nvPr/>
        </p:nvSpPr>
        <p:spPr>
          <a:xfrm>
            <a:off x="6492240" y="1261872"/>
            <a:ext cx="146304" cy="3063240"/>
          </a:xfrm>
          <a:prstGeom prst="rect">
            <a:avLst/>
          </a:prstGeom>
          <a:solidFill>
            <a:srgbClr val="2C6696"/>
          </a:solidFill>
          <a:ln>
            <a:noFill/>
          </a:ln>
          <a:effectLst/>
        </p:spPr>
        <p:txBody>
          <a:bodyPr rtlCol="0" anchor="ctr"/>
          <a:lstStyle/>
          <a:p/>
        </p:txBody>
      </p:sp>
      <p:sp>
        <p:nvSpPr>
          <p:cNvPr id="48" name="TextBox 47"/>
          <p:cNvSpPr txBox="1"/>
          <p:nvPr/>
        </p:nvSpPr>
        <p:spPr>
          <a:xfrm>
            <a:off x="6858000" y="1371600"/>
            <a:ext cx="4647895" cy="411480"/>
          </a:xfrm>
          <a:prstGeom prst="rect">
            <a:avLst/>
          </a:prstGeom>
          <a:noFill/>
        </p:spPr>
        <p:txBody>
          <a:bodyPr wrap="square" anchor="t" lIns="73152" rIns="73152" tIns="36576" bIns="36576">
            <a:noAutofit/>
          </a:bodyPr>
          <a:lstStyle/>
          <a:p>
            <a:pPr algn="l">
              <a:spcBef>
                <a:spcPts val="0"/>
              </a:spcBef>
              <a:spcAft>
                <a:spcPts val="0"/>
              </a:spcAft>
            </a:pPr>
            <a:r>
              <a:rPr lang="tr-TR" sz="1800" b="1" i="0">
                <a:solidFill>
                  <a:srgbClr val="2C6696"/>
                </a:solidFill>
                <a:latin typeface="Calibri"/>
              </a:rPr>
              <a:t>YEREL SAAT</a:t>
            </a:r>
          </a:p>
        </p:txBody>
      </p:sp>
      <p:sp>
        <p:nvSpPr>
          <p:cNvPr id="49" name="TextBox 48"/>
          <p:cNvSpPr txBox="1"/>
          <p:nvPr/>
        </p:nvSpPr>
        <p:spPr>
          <a:xfrm>
            <a:off x="6858000" y="1764792"/>
            <a:ext cx="4647895" cy="2423160"/>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Güneşʼin ufuk düzlemi üzerinde en yüksek noktaya ulaştığı zaman dilimi, öğle vakti (12.00) olarak belirlenir. Öğle vaktine göre ayarlanan saate yerel saat adı verilir.</a:t>
            </a:r>
          </a:p>
        </p:txBody>
      </p:sp>
      <p:sp>
        <p:nvSpPr>
          <p:cNvPr id="50" name="Rounded Rectangle 49"/>
          <p:cNvSpPr/>
          <p:nvPr/>
        </p:nvSpPr>
        <p:spPr>
          <a:xfrm>
            <a:off x="6492240" y="4462272"/>
            <a:ext cx="5196535" cy="1783080"/>
          </a:xfrm>
          <a:prstGeom prst="roundRect">
            <a:avLst>
              <a:gd name="adj" fmla="val 8000"/>
            </a:avLst>
          </a:prstGeom>
          <a:solidFill>
            <a:srgbClr val="FFF3D1"/>
          </a:solidFill>
          <a:ln>
            <a:noFill/>
          </a:ln>
          <a:effectLst/>
        </p:spPr>
        <p:txBody>
          <a:bodyPr rtlCol="0" anchor="ctr" wrap="square" lIns="182880" rIns="182880" tIns="73152" bIns="73152">
            <a:noAutofit/>
          </a:bodyPr>
          <a:lstStyle/>
          <a:p>
            <a:pPr algn="l">
              <a:spcBef>
                <a:spcPts val="0"/>
              </a:spcBef>
              <a:spcAft>
                <a:spcPts val="600"/>
              </a:spcAft>
            </a:pPr>
            <a:r>
              <a:rPr lang="tr-TR" sz="1900" b="0" i="0">
                <a:solidFill>
                  <a:srgbClr val="262626"/>
                </a:solidFill>
                <a:latin typeface="Calibri"/>
              </a:rPr>
              <a:t>İnsanlar, tarih boyunca günlük hayatlarını Güneş’in ufuk düzlemi üzerindeki konumuna göre düzenlemişlerdir.</a:t>
            </a:r>
          </a:p>
          <a:p>
            <a:pPr algn="l">
              <a:spcBef>
                <a:spcPts val="0"/>
              </a:spcBef>
              <a:spcAft>
                <a:spcPts val="0"/>
              </a:spcAft>
            </a:pPr>
            <a:r>
              <a:rPr lang="tr-TR" sz="1900" b="1" i="0">
                <a:solidFill>
                  <a:srgbClr val="262626"/>
                </a:solidFill>
                <a:latin typeface="Calibri"/>
              </a:rPr>
              <a:t>Yerel saat;</a:t>
            </a:r>
            <a:r>
              <a:rPr lang="tr-TR" sz="1900" b="0" i="0">
                <a:solidFill>
                  <a:srgbClr val="262626"/>
                </a:solidFill>
                <a:latin typeface="Calibri"/>
              </a:rPr>
              <a:t> namaz, iftar ve sahur vakitlerinin belirlenmesinde kullanılır.</a:t>
            </a:r>
          </a:p>
        </p:txBody>
      </p:sp>
      <p:sp>
        <p:nvSpPr>
          <p:cNvPr id="51" name="TextBox 5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52" name="Rounded Rectangle 5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39</a:t>
            </a:r>
          </a:p>
        </p:txBody>
      </p:sp>
      <p:sp>
        <p:nvSpPr>
          <p:cNvPr id="53" name="TextBox 5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52 / 226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Matematik bağı: 15° boylam = 1 saat</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5. HAFTA</a:t>
            </a:r>
          </a:p>
        </p:txBody>
      </p:sp>
      <p:sp>
        <p:nvSpPr>
          <p:cNvPr id="6" name="Oval 5"/>
          <p:cNvSpPr/>
          <p:nvPr/>
        </p:nvSpPr>
        <p:spPr>
          <a:xfrm>
            <a:off x="822961" y="1627633"/>
            <a:ext cx="3749038" cy="3749038"/>
          </a:xfrm>
          <a:prstGeom prst="ellipse">
            <a:avLst/>
          </a:prstGeom>
          <a:solidFill>
            <a:srgbClr val="E3ECF5"/>
          </a:solidFill>
          <a:ln w="31750">
            <a:solidFill>
              <a:srgbClr val="2C6696"/>
            </a:solidFill>
          </a:ln>
          <a:effectLst/>
        </p:spPr>
        <p:txBody>
          <a:bodyPr rtlCol="0" anchor="ctr"/>
          <a:lstStyle/>
          <a:p/>
        </p:txBody>
      </p:sp>
      <p:sp>
        <p:nvSpPr>
          <p:cNvPr id="7" name="Merge 6"/>
          <p:cNvSpPr/>
          <p:nvPr/>
        </p:nvSpPr>
        <p:spPr>
          <a:xfrm>
            <a:off x="2452806" y="1643669"/>
            <a:ext cx="489347" cy="1858482"/>
          </a:xfrm>
          <a:prstGeom prst="flowChartMerge">
            <a:avLst/>
          </a:prstGeom>
          <a:solidFill>
            <a:srgbClr val="FCC021"/>
          </a:solidFill>
          <a:ln w="12700">
            <a:solidFill>
              <a:srgbClr val="CEAC58"/>
            </a:solidFill>
          </a:ln>
          <a:effectLst/>
        </p:spPr>
        <p:txBody>
          <a:bodyPr rtlCol="0" anchor="ctr"/>
          <a:lstStyle/>
          <a:p/>
        </p:txBody>
      </p:sp>
      <p:cxnSp>
        <p:nvCxnSpPr>
          <p:cNvPr id="8" name="Connector 7"/>
          <p:cNvCxnSpPr/>
          <p:nvPr/>
        </p:nvCxnSpPr>
        <p:spPr>
          <a:xfrm flipV="1">
            <a:off x="2697480" y="1643669"/>
            <a:ext cx="244673" cy="1858483"/>
          </a:xfrm>
          <a:prstGeom prst="line">
            <a:avLst/>
          </a:prstGeom>
          <a:ln w="12700">
            <a:solidFill>
              <a:srgbClr val="2C6696"/>
            </a:solidFill>
          </a:ln>
        </p:spPr>
      </p:cxnSp>
      <p:cxnSp>
        <p:nvCxnSpPr>
          <p:cNvPr id="9" name="Connector 8"/>
          <p:cNvCxnSpPr/>
          <p:nvPr/>
        </p:nvCxnSpPr>
        <p:spPr>
          <a:xfrm flipV="1">
            <a:off x="2697480" y="1770322"/>
            <a:ext cx="717347" cy="1731830"/>
          </a:xfrm>
          <a:prstGeom prst="line">
            <a:avLst/>
          </a:prstGeom>
          <a:ln w="12700">
            <a:solidFill>
              <a:srgbClr val="2C6696"/>
            </a:solidFill>
          </a:ln>
        </p:spPr>
      </p:cxnSp>
      <p:cxnSp>
        <p:nvCxnSpPr>
          <p:cNvPr id="10" name="Connector 9"/>
          <p:cNvCxnSpPr/>
          <p:nvPr/>
        </p:nvCxnSpPr>
        <p:spPr>
          <a:xfrm flipV="1">
            <a:off x="2697480" y="2014996"/>
            <a:ext cx="1141134" cy="1487156"/>
          </a:xfrm>
          <a:prstGeom prst="line">
            <a:avLst/>
          </a:prstGeom>
          <a:ln w="12700">
            <a:solidFill>
              <a:srgbClr val="2C6696"/>
            </a:solidFill>
          </a:ln>
        </p:spPr>
      </p:cxnSp>
      <p:cxnSp>
        <p:nvCxnSpPr>
          <p:cNvPr id="11" name="Connector 10"/>
          <p:cNvCxnSpPr/>
          <p:nvPr/>
        </p:nvCxnSpPr>
        <p:spPr>
          <a:xfrm flipV="1">
            <a:off x="2697480" y="2361017"/>
            <a:ext cx="1487155" cy="1141135"/>
          </a:xfrm>
          <a:prstGeom prst="line">
            <a:avLst/>
          </a:prstGeom>
          <a:ln w="12700">
            <a:solidFill>
              <a:srgbClr val="2C6696"/>
            </a:solidFill>
          </a:ln>
        </p:spPr>
      </p:cxnSp>
      <p:cxnSp>
        <p:nvCxnSpPr>
          <p:cNvPr id="12" name="Connector 11"/>
          <p:cNvCxnSpPr/>
          <p:nvPr/>
        </p:nvCxnSpPr>
        <p:spPr>
          <a:xfrm flipV="1">
            <a:off x="2697480" y="2784804"/>
            <a:ext cx="1731829" cy="717348"/>
          </a:xfrm>
          <a:prstGeom prst="line">
            <a:avLst/>
          </a:prstGeom>
          <a:ln w="12700">
            <a:solidFill>
              <a:srgbClr val="2C6696"/>
            </a:solidFill>
          </a:ln>
        </p:spPr>
      </p:cxnSp>
      <p:cxnSp>
        <p:nvCxnSpPr>
          <p:cNvPr id="13" name="Connector 12"/>
          <p:cNvCxnSpPr/>
          <p:nvPr/>
        </p:nvCxnSpPr>
        <p:spPr>
          <a:xfrm flipV="1">
            <a:off x="2697480" y="3257478"/>
            <a:ext cx="1858482" cy="244674"/>
          </a:xfrm>
          <a:prstGeom prst="line">
            <a:avLst/>
          </a:prstGeom>
          <a:ln w="12700">
            <a:solidFill>
              <a:srgbClr val="2C6696"/>
            </a:solidFill>
          </a:ln>
        </p:spPr>
      </p:cxnSp>
      <p:cxnSp>
        <p:nvCxnSpPr>
          <p:cNvPr id="14" name="Connector 13"/>
          <p:cNvCxnSpPr/>
          <p:nvPr/>
        </p:nvCxnSpPr>
        <p:spPr>
          <a:xfrm>
            <a:off x="2697480" y="3502152"/>
            <a:ext cx="1858482" cy="244673"/>
          </a:xfrm>
          <a:prstGeom prst="line">
            <a:avLst/>
          </a:prstGeom>
          <a:ln w="12700">
            <a:solidFill>
              <a:srgbClr val="2C6696"/>
            </a:solidFill>
          </a:ln>
        </p:spPr>
      </p:cxnSp>
      <p:cxnSp>
        <p:nvCxnSpPr>
          <p:cNvPr id="15" name="Connector 14"/>
          <p:cNvCxnSpPr/>
          <p:nvPr/>
        </p:nvCxnSpPr>
        <p:spPr>
          <a:xfrm>
            <a:off x="2697480" y="3502152"/>
            <a:ext cx="1731829" cy="717347"/>
          </a:xfrm>
          <a:prstGeom prst="line">
            <a:avLst/>
          </a:prstGeom>
          <a:ln w="12700">
            <a:solidFill>
              <a:srgbClr val="2C6696"/>
            </a:solidFill>
          </a:ln>
        </p:spPr>
      </p:cxnSp>
      <p:cxnSp>
        <p:nvCxnSpPr>
          <p:cNvPr id="16" name="Connector 15"/>
          <p:cNvCxnSpPr/>
          <p:nvPr/>
        </p:nvCxnSpPr>
        <p:spPr>
          <a:xfrm>
            <a:off x="2697480" y="3502152"/>
            <a:ext cx="1487155" cy="1141134"/>
          </a:xfrm>
          <a:prstGeom prst="line">
            <a:avLst/>
          </a:prstGeom>
          <a:ln w="12700">
            <a:solidFill>
              <a:srgbClr val="2C6696"/>
            </a:solidFill>
          </a:ln>
        </p:spPr>
      </p:cxnSp>
      <p:cxnSp>
        <p:nvCxnSpPr>
          <p:cNvPr id="17" name="Connector 16"/>
          <p:cNvCxnSpPr/>
          <p:nvPr/>
        </p:nvCxnSpPr>
        <p:spPr>
          <a:xfrm>
            <a:off x="2697480" y="3502152"/>
            <a:ext cx="1141134" cy="1487155"/>
          </a:xfrm>
          <a:prstGeom prst="line">
            <a:avLst/>
          </a:prstGeom>
          <a:ln w="12700">
            <a:solidFill>
              <a:srgbClr val="2C6696"/>
            </a:solidFill>
          </a:ln>
        </p:spPr>
      </p:cxnSp>
      <p:cxnSp>
        <p:nvCxnSpPr>
          <p:cNvPr id="18" name="Connector 17"/>
          <p:cNvCxnSpPr/>
          <p:nvPr/>
        </p:nvCxnSpPr>
        <p:spPr>
          <a:xfrm>
            <a:off x="2697480" y="3502152"/>
            <a:ext cx="717347" cy="1731829"/>
          </a:xfrm>
          <a:prstGeom prst="line">
            <a:avLst/>
          </a:prstGeom>
          <a:ln w="12700">
            <a:solidFill>
              <a:srgbClr val="2C6696"/>
            </a:solidFill>
          </a:ln>
        </p:spPr>
      </p:cxnSp>
      <p:cxnSp>
        <p:nvCxnSpPr>
          <p:cNvPr id="19" name="Connector 18"/>
          <p:cNvCxnSpPr/>
          <p:nvPr/>
        </p:nvCxnSpPr>
        <p:spPr>
          <a:xfrm>
            <a:off x="2697480" y="3502152"/>
            <a:ext cx="244673" cy="1858482"/>
          </a:xfrm>
          <a:prstGeom prst="line">
            <a:avLst/>
          </a:prstGeom>
          <a:ln w="12700">
            <a:solidFill>
              <a:srgbClr val="2C6696"/>
            </a:solidFill>
          </a:ln>
        </p:spPr>
      </p:cxnSp>
      <p:cxnSp>
        <p:nvCxnSpPr>
          <p:cNvPr id="20" name="Connector 19"/>
          <p:cNvCxnSpPr/>
          <p:nvPr/>
        </p:nvCxnSpPr>
        <p:spPr>
          <a:xfrm flipH="1">
            <a:off x="2452806" y="3502152"/>
            <a:ext cx="244674" cy="1858482"/>
          </a:xfrm>
          <a:prstGeom prst="line">
            <a:avLst/>
          </a:prstGeom>
          <a:ln w="12700">
            <a:solidFill>
              <a:srgbClr val="2C6696"/>
            </a:solidFill>
          </a:ln>
        </p:spPr>
      </p:cxnSp>
      <p:cxnSp>
        <p:nvCxnSpPr>
          <p:cNvPr id="21" name="Connector 20"/>
          <p:cNvCxnSpPr/>
          <p:nvPr/>
        </p:nvCxnSpPr>
        <p:spPr>
          <a:xfrm flipH="1">
            <a:off x="1980132" y="3502152"/>
            <a:ext cx="717348" cy="1731829"/>
          </a:xfrm>
          <a:prstGeom prst="line">
            <a:avLst/>
          </a:prstGeom>
          <a:ln w="12700">
            <a:solidFill>
              <a:srgbClr val="2C6696"/>
            </a:solidFill>
          </a:ln>
        </p:spPr>
      </p:cxnSp>
      <p:cxnSp>
        <p:nvCxnSpPr>
          <p:cNvPr id="22" name="Connector 21"/>
          <p:cNvCxnSpPr/>
          <p:nvPr/>
        </p:nvCxnSpPr>
        <p:spPr>
          <a:xfrm flipH="1">
            <a:off x="1556345" y="3502152"/>
            <a:ext cx="1141135" cy="1487155"/>
          </a:xfrm>
          <a:prstGeom prst="line">
            <a:avLst/>
          </a:prstGeom>
          <a:ln w="12700">
            <a:solidFill>
              <a:srgbClr val="2C6696"/>
            </a:solidFill>
          </a:ln>
        </p:spPr>
      </p:cxnSp>
      <p:cxnSp>
        <p:nvCxnSpPr>
          <p:cNvPr id="23" name="Connector 22"/>
          <p:cNvCxnSpPr/>
          <p:nvPr/>
        </p:nvCxnSpPr>
        <p:spPr>
          <a:xfrm flipH="1">
            <a:off x="1210324" y="3502152"/>
            <a:ext cx="1487156" cy="1141134"/>
          </a:xfrm>
          <a:prstGeom prst="line">
            <a:avLst/>
          </a:prstGeom>
          <a:ln w="12700">
            <a:solidFill>
              <a:srgbClr val="2C6696"/>
            </a:solidFill>
          </a:ln>
        </p:spPr>
      </p:cxnSp>
      <p:cxnSp>
        <p:nvCxnSpPr>
          <p:cNvPr id="24" name="Connector 23"/>
          <p:cNvCxnSpPr/>
          <p:nvPr/>
        </p:nvCxnSpPr>
        <p:spPr>
          <a:xfrm flipH="1">
            <a:off x="965650" y="3502152"/>
            <a:ext cx="1731830" cy="717347"/>
          </a:xfrm>
          <a:prstGeom prst="line">
            <a:avLst/>
          </a:prstGeom>
          <a:ln w="12700">
            <a:solidFill>
              <a:srgbClr val="2C6696"/>
            </a:solidFill>
          </a:ln>
        </p:spPr>
      </p:cxnSp>
      <p:cxnSp>
        <p:nvCxnSpPr>
          <p:cNvPr id="25" name="Connector 24"/>
          <p:cNvCxnSpPr/>
          <p:nvPr/>
        </p:nvCxnSpPr>
        <p:spPr>
          <a:xfrm flipH="1">
            <a:off x="838997" y="3502152"/>
            <a:ext cx="1858483" cy="244673"/>
          </a:xfrm>
          <a:prstGeom prst="line">
            <a:avLst/>
          </a:prstGeom>
          <a:ln w="12700">
            <a:solidFill>
              <a:srgbClr val="2C6696"/>
            </a:solidFill>
          </a:ln>
        </p:spPr>
      </p:cxnSp>
      <p:cxnSp>
        <p:nvCxnSpPr>
          <p:cNvPr id="26" name="Connector 25"/>
          <p:cNvCxnSpPr/>
          <p:nvPr/>
        </p:nvCxnSpPr>
        <p:spPr>
          <a:xfrm flipH="1" flipV="1">
            <a:off x="838997" y="3257478"/>
            <a:ext cx="1858483" cy="244674"/>
          </a:xfrm>
          <a:prstGeom prst="line">
            <a:avLst/>
          </a:prstGeom>
          <a:ln w="12700">
            <a:solidFill>
              <a:srgbClr val="2C6696"/>
            </a:solidFill>
          </a:ln>
        </p:spPr>
      </p:cxnSp>
      <p:cxnSp>
        <p:nvCxnSpPr>
          <p:cNvPr id="27" name="Connector 26"/>
          <p:cNvCxnSpPr/>
          <p:nvPr/>
        </p:nvCxnSpPr>
        <p:spPr>
          <a:xfrm flipH="1" flipV="1">
            <a:off x="965650" y="2784804"/>
            <a:ext cx="1731830" cy="717348"/>
          </a:xfrm>
          <a:prstGeom prst="line">
            <a:avLst/>
          </a:prstGeom>
          <a:ln w="12700">
            <a:solidFill>
              <a:srgbClr val="2C6696"/>
            </a:solidFill>
          </a:ln>
        </p:spPr>
      </p:cxnSp>
      <p:cxnSp>
        <p:nvCxnSpPr>
          <p:cNvPr id="28" name="Connector 27"/>
          <p:cNvCxnSpPr/>
          <p:nvPr/>
        </p:nvCxnSpPr>
        <p:spPr>
          <a:xfrm flipH="1" flipV="1">
            <a:off x="1210324" y="2361017"/>
            <a:ext cx="1487156" cy="1141135"/>
          </a:xfrm>
          <a:prstGeom prst="line">
            <a:avLst/>
          </a:prstGeom>
          <a:ln w="12700">
            <a:solidFill>
              <a:srgbClr val="2C6696"/>
            </a:solidFill>
          </a:ln>
        </p:spPr>
      </p:cxnSp>
      <p:cxnSp>
        <p:nvCxnSpPr>
          <p:cNvPr id="29" name="Connector 28"/>
          <p:cNvCxnSpPr/>
          <p:nvPr/>
        </p:nvCxnSpPr>
        <p:spPr>
          <a:xfrm flipH="1" flipV="1">
            <a:off x="1556345" y="2014996"/>
            <a:ext cx="1141135" cy="1487156"/>
          </a:xfrm>
          <a:prstGeom prst="line">
            <a:avLst/>
          </a:prstGeom>
          <a:ln w="12700">
            <a:solidFill>
              <a:srgbClr val="2C6696"/>
            </a:solidFill>
          </a:ln>
        </p:spPr>
      </p:cxnSp>
      <p:cxnSp>
        <p:nvCxnSpPr>
          <p:cNvPr id="30" name="Connector 29"/>
          <p:cNvCxnSpPr/>
          <p:nvPr/>
        </p:nvCxnSpPr>
        <p:spPr>
          <a:xfrm flipH="1" flipV="1">
            <a:off x="1980132" y="1770322"/>
            <a:ext cx="717348" cy="1731830"/>
          </a:xfrm>
          <a:prstGeom prst="line">
            <a:avLst/>
          </a:prstGeom>
          <a:ln w="12700">
            <a:solidFill>
              <a:srgbClr val="2C6696"/>
            </a:solidFill>
          </a:ln>
        </p:spPr>
      </p:cxnSp>
      <p:cxnSp>
        <p:nvCxnSpPr>
          <p:cNvPr id="31" name="Connector 30"/>
          <p:cNvCxnSpPr/>
          <p:nvPr/>
        </p:nvCxnSpPr>
        <p:spPr>
          <a:xfrm flipH="1" flipV="1">
            <a:off x="2452806" y="1643669"/>
            <a:ext cx="244674" cy="1858483"/>
          </a:xfrm>
          <a:prstGeom prst="line">
            <a:avLst/>
          </a:prstGeom>
          <a:ln w="12700">
            <a:solidFill>
              <a:srgbClr val="2C6696"/>
            </a:solidFill>
          </a:ln>
        </p:spPr>
      </p:cxnSp>
      <p:sp>
        <p:nvSpPr>
          <p:cNvPr id="32" name="Oval 31"/>
          <p:cNvSpPr/>
          <p:nvPr/>
        </p:nvSpPr>
        <p:spPr>
          <a:xfrm>
            <a:off x="2615184" y="3419856"/>
            <a:ext cx="164592" cy="164592"/>
          </a:xfrm>
          <a:prstGeom prst="ellipse">
            <a:avLst/>
          </a:prstGeom>
          <a:solidFill>
            <a:srgbClr val="4F4F4F"/>
          </a:solidFill>
          <a:ln>
            <a:noFill/>
          </a:ln>
          <a:effectLst/>
        </p:spPr>
        <p:txBody>
          <a:bodyPr rtlCol="0" anchor="ctr"/>
          <a:lstStyle/>
          <a:p/>
        </p:txBody>
      </p:sp>
      <p:sp>
        <p:nvSpPr>
          <p:cNvPr id="33" name="TextBox 32"/>
          <p:cNvSpPr txBox="1"/>
          <p:nvPr/>
        </p:nvSpPr>
        <p:spPr>
          <a:xfrm>
            <a:off x="2926080" y="1243585"/>
            <a:ext cx="2194560" cy="365760"/>
          </a:xfrm>
          <a:prstGeom prst="rect">
            <a:avLst/>
          </a:prstGeom>
          <a:noFill/>
        </p:spPr>
        <p:txBody>
          <a:bodyPr wrap="square" anchor="ctr" lIns="73152" rIns="73152" tIns="36576" bIns="36576">
            <a:noAutofit/>
          </a:bodyPr>
          <a:lstStyle/>
          <a:p>
            <a:pPr algn="l">
              <a:spcBef>
                <a:spcPts val="0"/>
              </a:spcBef>
              <a:spcAft>
                <a:spcPts val="0"/>
              </a:spcAft>
            </a:pPr>
            <a:r>
              <a:rPr lang="tr-TR" sz="1850" b="1" i="0">
                <a:solidFill>
                  <a:srgbClr val="D3373A"/>
                </a:solidFill>
                <a:latin typeface="Calibri"/>
              </a:rPr>
              <a:t>15° = 1 saat</a:t>
            </a:r>
          </a:p>
        </p:txBody>
      </p:sp>
      <p:sp>
        <p:nvSpPr>
          <p:cNvPr id="34" name="TextBox 33"/>
          <p:cNvSpPr txBox="1"/>
          <p:nvPr/>
        </p:nvSpPr>
        <p:spPr>
          <a:xfrm>
            <a:off x="685800" y="5449823"/>
            <a:ext cx="4023360" cy="365760"/>
          </a:xfrm>
          <a:prstGeom prst="rect">
            <a:avLst/>
          </a:prstGeom>
          <a:noFill/>
        </p:spPr>
        <p:txBody>
          <a:bodyPr wrap="square" anchor="ctr" lIns="73152" rIns="73152" tIns="36576" bIns="36576">
            <a:noAutofit/>
          </a:bodyPr>
          <a:lstStyle/>
          <a:p>
            <a:pPr algn="ctr">
              <a:spcBef>
                <a:spcPts val="0"/>
              </a:spcBef>
              <a:spcAft>
                <a:spcPts val="0"/>
              </a:spcAft>
            </a:pPr>
            <a:r>
              <a:rPr lang="tr-TR" sz="1500" b="0" i="1">
                <a:solidFill>
                  <a:srgbClr val="767676"/>
                </a:solidFill>
                <a:latin typeface="Calibri"/>
              </a:rPr>
              <a:t>Kuzey Kutbu'nun üstünden bakış · 24 dilim</a:t>
            </a:r>
          </a:p>
        </p:txBody>
      </p:sp>
      <p:sp>
        <p:nvSpPr>
          <p:cNvPr id="35" name="Rounded Rectangle 34"/>
          <p:cNvSpPr/>
          <p:nvPr/>
        </p:nvSpPr>
        <p:spPr>
          <a:xfrm>
            <a:off x="4937760" y="1243584"/>
            <a:ext cx="6751015" cy="987552"/>
          </a:xfrm>
          <a:prstGeom prst="roundRect">
            <a:avLst>
              <a:gd name="adj" fmla="val 10000"/>
            </a:avLst>
          </a:prstGeom>
          <a:solidFill>
            <a:srgbClr val="F0F0F0"/>
          </a:solidFill>
          <a:ln>
            <a:noFill/>
          </a:ln>
          <a:effectLst/>
        </p:spPr>
        <p:txBody>
          <a:bodyPr rtlCol="0" anchor="ctr"/>
          <a:lstStyle/>
          <a:p/>
        </p:txBody>
      </p:sp>
      <p:sp>
        <p:nvSpPr>
          <p:cNvPr id="36" name="Rounded Rectangle 35"/>
          <p:cNvSpPr/>
          <p:nvPr/>
        </p:nvSpPr>
        <p:spPr>
          <a:xfrm>
            <a:off x="5029200" y="1371600"/>
            <a:ext cx="1965960" cy="731520"/>
          </a:xfrm>
          <a:prstGeom prst="roundRect">
            <a:avLst>
              <a:gd name="adj" fmla="val 20000"/>
            </a:avLst>
          </a:prstGeom>
          <a:solidFill>
            <a:srgbClr val="2C6696"/>
          </a:solidFill>
          <a:ln>
            <a:noFill/>
          </a:ln>
          <a:effectLst/>
        </p:spPr>
        <p:txBody>
          <a:bodyPr rtlCol="0" anchor="ctr" wrap="square" lIns="36576" rIns="36576" tIns="73152" bIns="73152">
            <a:noAutofit/>
          </a:bodyPr>
          <a:lstStyle/>
          <a:p>
            <a:pPr algn="ctr">
              <a:spcBef>
                <a:spcPts val="0"/>
              </a:spcBef>
              <a:spcAft>
                <a:spcPts val="0"/>
              </a:spcAft>
            </a:pPr>
            <a:r>
              <a:rPr lang="tr-TR" sz="2100" b="1" i="0">
                <a:solidFill>
                  <a:srgbClr val="FFFFFF"/>
                </a:solidFill>
                <a:latin typeface="Calibri"/>
              </a:rPr>
              <a:t>360° = 24 saat</a:t>
            </a:r>
          </a:p>
        </p:txBody>
      </p:sp>
      <p:sp>
        <p:nvSpPr>
          <p:cNvPr id="37" name="TextBox 36"/>
          <p:cNvSpPr txBox="1"/>
          <p:nvPr/>
        </p:nvSpPr>
        <p:spPr>
          <a:xfrm>
            <a:off x="7132320" y="1243584"/>
            <a:ext cx="4510735" cy="987552"/>
          </a:xfrm>
          <a:prstGeom prst="rect">
            <a:avLst/>
          </a:prstGeom>
          <a:noFill/>
        </p:spPr>
        <p:txBody>
          <a:bodyPr wrap="square" anchor="ctr" lIns="73152" rIns="73152" tIns="36576" bIns="36576">
            <a:noAutofit/>
          </a:bodyPr>
          <a:lstStyle/>
          <a:p>
            <a:pPr algn="l">
              <a:spcBef>
                <a:spcPts val="0"/>
              </a:spcBef>
              <a:spcAft>
                <a:spcPts val="0"/>
              </a:spcAft>
            </a:pPr>
            <a:r>
              <a:rPr lang="tr-TR" sz="1950" b="0" i="0">
                <a:solidFill>
                  <a:srgbClr val="262626"/>
                </a:solidFill>
                <a:latin typeface="Calibri"/>
              </a:rPr>
              <a:t>Dünya, ekseni etrafındaki dönüşünü batıdan doğuya doğru 24 saatte tamamlar.</a:t>
            </a:r>
          </a:p>
        </p:txBody>
      </p:sp>
      <p:sp>
        <p:nvSpPr>
          <p:cNvPr id="38" name="Rounded Rectangle 37"/>
          <p:cNvSpPr/>
          <p:nvPr/>
        </p:nvSpPr>
        <p:spPr>
          <a:xfrm>
            <a:off x="4937760" y="2340864"/>
            <a:ext cx="6751015" cy="987552"/>
          </a:xfrm>
          <a:prstGeom prst="roundRect">
            <a:avLst>
              <a:gd name="adj" fmla="val 10000"/>
            </a:avLst>
          </a:prstGeom>
          <a:solidFill>
            <a:srgbClr val="F0F0F0"/>
          </a:solidFill>
          <a:ln>
            <a:noFill/>
          </a:ln>
          <a:effectLst/>
        </p:spPr>
        <p:txBody>
          <a:bodyPr rtlCol="0" anchor="ctr"/>
          <a:lstStyle/>
          <a:p/>
        </p:txBody>
      </p:sp>
      <p:sp>
        <p:nvSpPr>
          <p:cNvPr id="39" name="Rounded Rectangle 38"/>
          <p:cNvSpPr/>
          <p:nvPr/>
        </p:nvSpPr>
        <p:spPr>
          <a:xfrm>
            <a:off x="5029200" y="2468880"/>
            <a:ext cx="1965960" cy="731520"/>
          </a:xfrm>
          <a:prstGeom prst="roundRect">
            <a:avLst>
              <a:gd name="adj" fmla="val 20000"/>
            </a:avLst>
          </a:prstGeom>
          <a:solidFill>
            <a:srgbClr val="2C6696"/>
          </a:solidFill>
          <a:ln>
            <a:noFill/>
          </a:ln>
          <a:effectLst/>
        </p:spPr>
        <p:txBody>
          <a:bodyPr rtlCol="0" anchor="ctr" wrap="square" lIns="36576" rIns="36576" tIns="73152" bIns="73152">
            <a:noAutofit/>
          </a:bodyPr>
          <a:lstStyle/>
          <a:p>
            <a:pPr algn="ctr">
              <a:spcBef>
                <a:spcPts val="0"/>
              </a:spcBef>
              <a:spcAft>
                <a:spcPts val="0"/>
              </a:spcAft>
            </a:pPr>
            <a:r>
              <a:rPr lang="tr-TR" sz="2100" b="1" i="0">
                <a:solidFill>
                  <a:srgbClr val="FFFFFF"/>
                </a:solidFill>
                <a:latin typeface="Calibri"/>
              </a:rPr>
              <a:t>15° = 1 saat</a:t>
            </a:r>
          </a:p>
        </p:txBody>
      </p:sp>
      <p:sp>
        <p:nvSpPr>
          <p:cNvPr id="40" name="TextBox 39"/>
          <p:cNvSpPr txBox="1"/>
          <p:nvPr/>
        </p:nvSpPr>
        <p:spPr>
          <a:xfrm>
            <a:off x="7132320" y="2340864"/>
            <a:ext cx="4510735" cy="987552"/>
          </a:xfrm>
          <a:prstGeom prst="rect">
            <a:avLst/>
          </a:prstGeom>
          <a:noFill/>
        </p:spPr>
        <p:txBody>
          <a:bodyPr wrap="square" anchor="ctr" lIns="73152" rIns="73152" tIns="36576" bIns="36576">
            <a:noAutofit/>
          </a:bodyPr>
          <a:lstStyle/>
          <a:p>
            <a:pPr algn="l">
              <a:spcBef>
                <a:spcPts val="0"/>
              </a:spcBef>
              <a:spcAft>
                <a:spcPts val="0"/>
              </a:spcAft>
            </a:pPr>
            <a:r>
              <a:rPr lang="tr-TR" sz="1950" b="0" i="0">
                <a:solidFill>
                  <a:srgbClr val="262626"/>
                </a:solidFill>
                <a:latin typeface="Calibri"/>
              </a:rPr>
              <a:t>360° ÷ 24 = 15° → her 15° boylam farkı 1 saatlik zaman farkıdır.</a:t>
            </a:r>
          </a:p>
        </p:txBody>
      </p:sp>
      <p:sp>
        <p:nvSpPr>
          <p:cNvPr id="41" name="Rounded Rectangle 40"/>
          <p:cNvSpPr/>
          <p:nvPr/>
        </p:nvSpPr>
        <p:spPr>
          <a:xfrm>
            <a:off x="4937760" y="3438144"/>
            <a:ext cx="6751015" cy="987552"/>
          </a:xfrm>
          <a:prstGeom prst="roundRect">
            <a:avLst>
              <a:gd name="adj" fmla="val 10000"/>
            </a:avLst>
          </a:prstGeom>
          <a:solidFill>
            <a:srgbClr val="F0F0F0"/>
          </a:solidFill>
          <a:ln>
            <a:noFill/>
          </a:ln>
          <a:effectLst/>
        </p:spPr>
        <p:txBody>
          <a:bodyPr rtlCol="0" anchor="ctr"/>
          <a:lstStyle/>
          <a:p/>
        </p:txBody>
      </p:sp>
      <p:sp>
        <p:nvSpPr>
          <p:cNvPr id="42" name="Rounded Rectangle 41"/>
          <p:cNvSpPr/>
          <p:nvPr/>
        </p:nvSpPr>
        <p:spPr>
          <a:xfrm>
            <a:off x="5029200" y="3566160"/>
            <a:ext cx="1965960" cy="731520"/>
          </a:xfrm>
          <a:prstGeom prst="roundRect">
            <a:avLst>
              <a:gd name="adj" fmla="val 20000"/>
            </a:avLst>
          </a:prstGeom>
          <a:solidFill>
            <a:srgbClr val="2C6696"/>
          </a:solidFill>
          <a:ln>
            <a:noFill/>
          </a:ln>
          <a:effectLst/>
        </p:spPr>
        <p:txBody>
          <a:bodyPr rtlCol="0" anchor="ctr" wrap="square" lIns="36576" rIns="36576" tIns="73152" bIns="73152">
            <a:noAutofit/>
          </a:bodyPr>
          <a:lstStyle/>
          <a:p>
            <a:pPr algn="ctr">
              <a:spcBef>
                <a:spcPts val="0"/>
              </a:spcBef>
              <a:spcAft>
                <a:spcPts val="0"/>
              </a:spcAft>
            </a:pPr>
            <a:r>
              <a:rPr lang="tr-TR" sz="2100" b="1" i="0">
                <a:solidFill>
                  <a:srgbClr val="FFFFFF"/>
                </a:solidFill>
                <a:latin typeface="Calibri"/>
              </a:rPr>
              <a:t>1° = 4 dakika</a:t>
            </a:r>
          </a:p>
        </p:txBody>
      </p:sp>
      <p:sp>
        <p:nvSpPr>
          <p:cNvPr id="43" name="TextBox 42"/>
          <p:cNvSpPr txBox="1"/>
          <p:nvPr/>
        </p:nvSpPr>
        <p:spPr>
          <a:xfrm>
            <a:off x="7132320" y="3438144"/>
            <a:ext cx="4510735" cy="987552"/>
          </a:xfrm>
          <a:prstGeom prst="rect">
            <a:avLst/>
          </a:prstGeom>
          <a:noFill/>
        </p:spPr>
        <p:txBody>
          <a:bodyPr wrap="square" anchor="ctr" lIns="73152" rIns="73152" tIns="36576" bIns="36576">
            <a:noAutofit/>
          </a:bodyPr>
          <a:lstStyle/>
          <a:p>
            <a:pPr algn="l">
              <a:spcBef>
                <a:spcPts val="0"/>
              </a:spcBef>
              <a:spcAft>
                <a:spcPts val="0"/>
              </a:spcAft>
            </a:pPr>
            <a:r>
              <a:rPr lang="tr-TR" sz="1950" b="0" i="0">
                <a:solidFill>
                  <a:srgbClr val="262626"/>
                </a:solidFill>
                <a:latin typeface="Calibri"/>
              </a:rPr>
              <a:t>60 dakika ÷ 15 = 4 → her 1° boylam farkı 4 dakikadır. Doğudaki yerin saati ileridir.</a:t>
            </a:r>
          </a:p>
        </p:txBody>
      </p:sp>
      <p:sp>
        <p:nvSpPr>
          <p:cNvPr id="44" name="Rounded Rectangle 43"/>
          <p:cNvSpPr/>
          <p:nvPr/>
        </p:nvSpPr>
        <p:spPr>
          <a:xfrm>
            <a:off x="4937760" y="4599432"/>
            <a:ext cx="6751015" cy="1645920"/>
          </a:xfrm>
          <a:prstGeom prst="roundRect">
            <a:avLst>
              <a:gd name="adj" fmla="val 8000"/>
            </a:avLst>
          </a:prstGeom>
          <a:solidFill>
            <a:srgbClr val="E3F1E4"/>
          </a:solidFill>
          <a:ln>
            <a:noFill/>
          </a:ln>
          <a:effectLst/>
        </p:spPr>
        <p:txBody>
          <a:bodyPr rtlCol="0" anchor="ctr" wrap="square" lIns="182880" rIns="182880" tIns="73152" bIns="73152">
            <a:noAutofit/>
          </a:bodyPr>
          <a:lstStyle/>
          <a:p>
            <a:pPr algn="l">
              <a:spcBef>
                <a:spcPts val="0"/>
              </a:spcBef>
              <a:spcAft>
                <a:spcPts val="600"/>
              </a:spcAft>
            </a:pPr>
            <a:r>
              <a:rPr lang="tr-TR" sz="2000" b="1" i="0">
                <a:solidFill>
                  <a:srgbClr val="262626"/>
                </a:solidFill>
                <a:latin typeface="Calibri"/>
              </a:rPr>
              <a:t>Sağlama · Türkiye (kitap s. 59):</a:t>
            </a:r>
            <a:r>
              <a:rPr lang="tr-TR" sz="2000" b="0" i="0">
                <a:solidFill>
                  <a:srgbClr val="262626"/>
                </a:solidFill>
                <a:latin typeface="Calibri"/>
              </a:rPr>
              <a:t> 26°-45° doğu meridyenleri → 45 − 26 = 19° · 19 × 4 = </a:t>
            </a:r>
            <a:r>
              <a:rPr lang="tr-TR" sz="2000" b="1" i="0">
                <a:solidFill>
                  <a:srgbClr val="262626"/>
                </a:solidFill>
                <a:latin typeface="Calibri"/>
              </a:rPr>
              <a:t>76 dakika</a:t>
            </a:r>
          </a:p>
          <a:p>
            <a:pPr algn="l">
              <a:spcBef>
                <a:spcPts val="0"/>
              </a:spcBef>
              <a:spcAft>
                <a:spcPts val="0"/>
              </a:spcAft>
            </a:pPr>
            <a:r>
              <a:rPr lang="tr-TR" sz="2000" b="0" i="1">
                <a:solidFill>
                  <a:srgbClr val="262626"/>
                </a:solidFill>
                <a:latin typeface="Calibri"/>
              </a:rPr>
              <a:t>Türkiye’nin doğusu ile batısı arasında yaklaşık 76 dakikalık bir yerel saat farkı bulunur.</a:t>
            </a:r>
          </a:p>
        </p:txBody>
      </p:sp>
      <p:sp>
        <p:nvSpPr>
          <p:cNvPr id="45" name="TextBox 4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46" name="Rounded Rectangle 4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39, 59</a:t>
            </a:r>
          </a:p>
        </p:txBody>
      </p:sp>
      <p:sp>
        <p:nvSpPr>
          <p:cNvPr id="47" name="TextBox 4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53 / 226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Ulusal (ortak) saat</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5. HAFTA</a:t>
            </a:r>
          </a:p>
        </p:txBody>
      </p:sp>
      <p:sp>
        <p:nvSpPr>
          <p:cNvPr id="6" name="Rounded Rectangle 5"/>
          <p:cNvSpPr/>
          <p:nvPr/>
        </p:nvSpPr>
        <p:spPr>
          <a:xfrm>
            <a:off x="502920" y="1243584"/>
            <a:ext cx="11185855" cy="105156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43584"/>
            <a:ext cx="118872" cy="1051560"/>
          </a:xfrm>
          <a:prstGeom prst="rect">
            <a:avLst/>
          </a:prstGeom>
          <a:solidFill>
            <a:srgbClr val="2C6696"/>
          </a:solidFill>
          <a:ln>
            <a:noFill/>
          </a:ln>
          <a:effectLst/>
        </p:spPr>
        <p:txBody>
          <a:bodyPr rtlCol="0" anchor="ctr"/>
          <a:lstStyle/>
          <a:p/>
        </p:txBody>
      </p:sp>
      <p:sp>
        <p:nvSpPr>
          <p:cNvPr id="8" name="TextBox 7"/>
          <p:cNvSpPr txBox="1"/>
          <p:nvPr/>
        </p:nvSpPr>
        <p:spPr>
          <a:xfrm>
            <a:off x="777240" y="1243584"/>
            <a:ext cx="10774375" cy="1051560"/>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Bir ülke içindeki yerel saat farkları; resmî işlemler ile ulaşım, bankacılık, iletişim gibi hizmetlerin yürütülmesinde karışıklığa neden olabilir.</a:t>
            </a:r>
          </a:p>
        </p:txBody>
      </p:sp>
      <p:sp>
        <p:nvSpPr>
          <p:cNvPr id="9" name="Rounded Rectangle 8"/>
          <p:cNvSpPr/>
          <p:nvPr/>
        </p:nvSpPr>
        <p:spPr>
          <a:xfrm>
            <a:off x="502920" y="2414016"/>
            <a:ext cx="11185855" cy="1389888"/>
          </a:xfrm>
          <a:prstGeom prst="roundRect">
            <a:avLst>
              <a:gd name="adj" fmla="val 6000"/>
            </a:avLst>
          </a:prstGeom>
          <a:solidFill>
            <a:srgbClr val="F0F0F0"/>
          </a:solidFill>
          <a:ln>
            <a:noFill/>
          </a:ln>
          <a:effectLst/>
        </p:spPr>
        <p:txBody>
          <a:bodyPr rtlCol="0" anchor="ctr"/>
          <a:lstStyle/>
          <a:p/>
        </p:txBody>
      </p:sp>
      <p:sp>
        <p:nvSpPr>
          <p:cNvPr id="10" name="Rectangle 9"/>
          <p:cNvSpPr/>
          <p:nvPr/>
        </p:nvSpPr>
        <p:spPr>
          <a:xfrm>
            <a:off x="502920" y="2414016"/>
            <a:ext cx="146304" cy="1389888"/>
          </a:xfrm>
          <a:prstGeom prst="rect">
            <a:avLst/>
          </a:prstGeom>
          <a:solidFill>
            <a:srgbClr val="2C6696"/>
          </a:solidFill>
          <a:ln>
            <a:noFill/>
          </a:ln>
          <a:effectLst/>
        </p:spPr>
        <p:txBody>
          <a:bodyPr rtlCol="0" anchor="ctr"/>
          <a:lstStyle/>
          <a:p/>
        </p:txBody>
      </p:sp>
      <p:sp>
        <p:nvSpPr>
          <p:cNvPr id="11" name="TextBox 10"/>
          <p:cNvSpPr txBox="1"/>
          <p:nvPr/>
        </p:nvSpPr>
        <p:spPr>
          <a:xfrm>
            <a:off x="868680" y="2523744"/>
            <a:ext cx="10637215" cy="411480"/>
          </a:xfrm>
          <a:prstGeom prst="rect">
            <a:avLst/>
          </a:prstGeom>
          <a:noFill/>
        </p:spPr>
        <p:txBody>
          <a:bodyPr wrap="square" anchor="t" lIns="73152" rIns="73152" tIns="36576" bIns="36576">
            <a:noAutofit/>
          </a:bodyPr>
          <a:lstStyle/>
          <a:p>
            <a:pPr algn="l">
              <a:spcBef>
                <a:spcPts val="0"/>
              </a:spcBef>
              <a:spcAft>
                <a:spcPts val="0"/>
              </a:spcAft>
            </a:pPr>
            <a:r>
              <a:rPr lang="tr-TR" sz="1800" b="1" i="0">
                <a:solidFill>
                  <a:srgbClr val="2C6696"/>
                </a:solidFill>
                <a:latin typeface="Calibri"/>
              </a:rPr>
              <a:t>ULUSAL (ORTAK) SAAT</a:t>
            </a:r>
          </a:p>
        </p:txBody>
      </p:sp>
      <p:sp>
        <p:nvSpPr>
          <p:cNvPr id="12" name="TextBox 11"/>
          <p:cNvSpPr txBox="1"/>
          <p:nvPr/>
        </p:nvSpPr>
        <p:spPr>
          <a:xfrm>
            <a:off x="868680" y="2916936"/>
            <a:ext cx="10637215" cy="749808"/>
          </a:xfrm>
          <a:prstGeom prst="rect">
            <a:avLst/>
          </a:prstGeom>
          <a:noFill/>
        </p:spPr>
        <p:txBody>
          <a:bodyPr wrap="square" anchor="ctr" lIns="73152" rIns="73152" tIns="36576" bIns="36576">
            <a:noAutofit/>
          </a:bodyPr>
          <a:lstStyle/>
          <a:p>
            <a:pPr algn="l">
              <a:spcBef>
                <a:spcPts val="0"/>
              </a:spcBef>
              <a:spcAft>
                <a:spcPts val="0"/>
              </a:spcAft>
            </a:pPr>
            <a:r>
              <a:rPr lang="tr-TR" sz="2150" b="0" i="0">
                <a:solidFill>
                  <a:srgbClr val="262626"/>
                </a:solidFill>
                <a:latin typeface="Calibri"/>
              </a:rPr>
              <a:t>Bu sorunun ortadan kaldırılması için ülke sınırları içindeki bir veya birden fazla meridyenin yerel saati ulusal (ortak) saat olarak kullanılır.</a:t>
            </a:r>
          </a:p>
        </p:txBody>
      </p:sp>
      <p:sp>
        <p:nvSpPr>
          <p:cNvPr id="13" name="Rounded Rectangle 12"/>
          <p:cNvSpPr/>
          <p:nvPr/>
        </p:nvSpPr>
        <p:spPr>
          <a:xfrm>
            <a:off x="502920" y="3950208"/>
            <a:ext cx="5478627" cy="2340864"/>
          </a:xfrm>
          <a:prstGeom prst="roundRect">
            <a:avLst>
              <a:gd name="adj" fmla="val 5000"/>
            </a:avLst>
          </a:prstGeom>
          <a:solidFill>
            <a:srgbClr val="F0F0F0"/>
          </a:solidFill>
          <a:ln>
            <a:noFill/>
          </a:ln>
          <a:effectLst/>
        </p:spPr>
        <p:txBody>
          <a:bodyPr rtlCol="0" anchor="ctr"/>
          <a:lstStyle/>
          <a:p/>
        </p:txBody>
      </p:sp>
      <p:sp>
        <p:nvSpPr>
          <p:cNvPr id="14" name="Rounded Rectangle 13"/>
          <p:cNvSpPr/>
          <p:nvPr/>
        </p:nvSpPr>
        <p:spPr>
          <a:xfrm>
            <a:off x="502920" y="3950208"/>
            <a:ext cx="5478627" cy="502920"/>
          </a:xfrm>
          <a:prstGeom prst="roundRect">
            <a:avLst>
              <a:gd name="adj" fmla="val 25000"/>
            </a:avLst>
          </a:prstGeom>
          <a:solidFill>
            <a:srgbClr val="D3373A"/>
          </a:solidFill>
          <a:ln>
            <a:noFill/>
          </a:ln>
          <a:effectLst/>
        </p:spPr>
        <p:txBody>
          <a:bodyPr rtlCol="0" anchor="ctr"/>
          <a:lstStyle/>
          <a:p/>
        </p:txBody>
      </p:sp>
      <p:sp>
        <p:nvSpPr>
          <p:cNvPr id="15" name="Rectangle 14"/>
          <p:cNvSpPr/>
          <p:nvPr/>
        </p:nvSpPr>
        <p:spPr>
          <a:xfrm>
            <a:off x="502920" y="4201668"/>
            <a:ext cx="5478627" cy="251460"/>
          </a:xfrm>
          <a:prstGeom prst="rect">
            <a:avLst/>
          </a:prstGeom>
          <a:solidFill>
            <a:srgbClr val="D3373A"/>
          </a:solidFill>
          <a:ln>
            <a:noFill/>
          </a:ln>
          <a:effectLst/>
        </p:spPr>
        <p:txBody>
          <a:bodyPr rtlCol="0" anchor="ctr"/>
          <a:lstStyle/>
          <a:p/>
        </p:txBody>
      </p:sp>
      <p:sp>
        <p:nvSpPr>
          <p:cNvPr id="16" name="TextBox 15"/>
          <p:cNvSpPr txBox="1"/>
          <p:nvPr/>
        </p:nvSpPr>
        <p:spPr>
          <a:xfrm>
            <a:off x="594360" y="3950208"/>
            <a:ext cx="5295747" cy="50292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TÜRKİYE</a:t>
            </a:r>
          </a:p>
        </p:txBody>
      </p:sp>
      <p:sp>
        <p:nvSpPr>
          <p:cNvPr id="17" name="TextBox 16"/>
          <p:cNvSpPr txBox="1"/>
          <p:nvPr/>
        </p:nvSpPr>
        <p:spPr>
          <a:xfrm>
            <a:off x="612648" y="4526280"/>
            <a:ext cx="5259171" cy="1691640"/>
          </a:xfrm>
          <a:prstGeom prst="rect">
            <a:avLst/>
          </a:prstGeom>
          <a:noFill/>
        </p:spPr>
        <p:txBody>
          <a:bodyPr wrap="square" anchor="t" lIns="73152" rIns="73152" tIns="36576" bIns="36576">
            <a:noAutofit/>
          </a:bodyPr>
          <a:lstStyle/>
          <a:p>
            <a:pPr algn="l">
              <a:spcBef>
                <a:spcPts val="0"/>
              </a:spcBef>
              <a:spcAft>
                <a:spcPts val="600"/>
              </a:spcAft>
            </a:pPr>
            <a:r>
              <a:rPr lang="tr-TR" sz="2000" b="0" i="0">
                <a:solidFill>
                  <a:srgbClr val="262626"/>
                </a:solidFill>
                <a:latin typeface="Calibri"/>
              </a:rPr>
              <a:t>Türkiye’de 45° doğu meridyeninin yerel saati, ortak saat olarak kullanılır.</a:t>
            </a:r>
          </a:p>
          <a:p>
            <a:pPr algn="l">
              <a:spcBef>
                <a:spcPts val="0"/>
              </a:spcBef>
              <a:spcAft>
                <a:spcPts val="0"/>
              </a:spcAft>
            </a:pPr>
            <a:r>
              <a:rPr lang="tr-TR" sz="2000" b="0" i="0">
                <a:solidFill>
                  <a:srgbClr val="262626"/>
                </a:solidFill>
                <a:latin typeface="Calibri"/>
              </a:rPr>
              <a:t>45° ÷ 15° = 3 → </a:t>
            </a:r>
            <a:r>
              <a:rPr lang="tr-TR" sz="2000" b="1" i="0">
                <a:solidFill>
                  <a:srgbClr val="262626"/>
                </a:solidFill>
                <a:latin typeface="Calibri"/>
              </a:rPr>
              <a:t>+3. saat dilimi</a:t>
            </a:r>
          </a:p>
        </p:txBody>
      </p:sp>
      <p:sp>
        <p:nvSpPr>
          <p:cNvPr id="18" name="Rounded Rectangle 17"/>
          <p:cNvSpPr/>
          <p:nvPr/>
        </p:nvSpPr>
        <p:spPr>
          <a:xfrm>
            <a:off x="6210147" y="3950208"/>
            <a:ext cx="5478627" cy="2340864"/>
          </a:xfrm>
          <a:prstGeom prst="roundRect">
            <a:avLst>
              <a:gd name="adj" fmla="val 5000"/>
            </a:avLst>
          </a:prstGeom>
          <a:solidFill>
            <a:srgbClr val="F0F0F0"/>
          </a:solidFill>
          <a:ln>
            <a:noFill/>
          </a:ln>
          <a:effectLst/>
        </p:spPr>
        <p:txBody>
          <a:bodyPr rtlCol="0" anchor="ctr"/>
          <a:lstStyle/>
          <a:p/>
        </p:txBody>
      </p:sp>
      <p:sp>
        <p:nvSpPr>
          <p:cNvPr id="19" name="Rounded Rectangle 18"/>
          <p:cNvSpPr/>
          <p:nvPr/>
        </p:nvSpPr>
        <p:spPr>
          <a:xfrm>
            <a:off x="6210147" y="3950208"/>
            <a:ext cx="5478627" cy="502920"/>
          </a:xfrm>
          <a:prstGeom prst="roundRect">
            <a:avLst>
              <a:gd name="adj" fmla="val 25000"/>
            </a:avLst>
          </a:prstGeom>
          <a:solidFill>
            <a:srgbClr val="4F4F4F"/>
          </a:solidFill>
          <a:ln>
            <a:noFill/>
          </a:ln>
          <a:effectLst/>
        </p:spPr>
        <p:txBody>
          <a:bodyPr rtlCol="0" anchor="ctr"/>
          <a:lstStyle/>
          <a:p/>
        </p:txBody>
      </p:sp>
      <p:sp>
        <p:nvSpPr>
          <p:cNvPr id="20" name="Rectangle 19"/>
          <p:cNvSpPr/>
          <p:nvPr/>
        </p:nvSpPr>
        <p:spPr>
          <a:xfrm>
            <a:off x="6210147" y="4201668"/>
            <a:ext cx="5478627" cy="251460"/>
          </a:xfrm>
          <a:prstGeom prst="rect">
            <a:avLst/>
          </a:prstGeom>
          <a:solidFill>
            <a:srgbClr val="4F4F4F"/>
          </a:solidFill>
          <a:ln>
            <a:noFill/>
          </a:ln>
          <a:effectLst/>
        </p:spPr>
        <p:txBody>
          <a:bodyPr rtlCol="0" anchor="ctr"/>
          <a:lstStyle/>
          <a:p/>
        </p:txBody>
      </p:sp>
      <p:sp>
        <p:nvSpPr>
          <p:cNvPr id="21" name="TextBox 20"/>
          <p:cNvSpPr txBox="1"/>
          <p:nvPr/>
        </p:nvSpPr>
        <p:spPr>
          <a:xfrm>
            <a:off x="6301587" y="3950208"/>
            <a:ext cx="5295747" cy="50292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Birden fazla ortak saat</a:t>
            </a:r>
          </a:p>
        </p:txBody>
      </p:sp>
      <p:sp>
        <p:nvSpPr>
          <p:cNvPr id="22" name="TextBox 21"/>
          <p:cNvSpPr txBox="1"/>
          <p:nvPr/>
        </p:nvSpPr>
        <p:spPr>
          <a:xfrm>
            <a:off x="6319875" y="4526280"/>
            <a:ext cx="5259171" cy="1691640"/>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Doğu-batı doğrultusunda geniş yer kaplayan ve üzerinden fazla sayıda meridyen geçen </a:t>
            </a:r>
            <a:r>
              <a:rPr lang="tr-TR" sz="2000" b="1" i="0">
                <a:solidFill>
                  <a:srgbClr val="262626"/>
                </a:solidFill>
                <a:latin typeface="Calibri"/>
              </a:rPr>
              <a:t>Kanada, ABD (Amerika Birleşik Devletleri), Rusya Federasyonu, Avustralya</a:t>
            </a:r>
            <a:r>
              <a:rPr lang="tr-TR" sz="2000" b="0" i="0">
                <a:solidFill>
                  <a:srgbClr val="262626"/>
                </a:solidFill>
                <a:latin typeface="Calibri"/>
              </a:rPr>
              <a:t> gibi ülkelerde aynı anda birden fazla ortak saat kullanılmaktadır.</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39</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54 / 226</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5</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Aşağıdaki ülkelerden hangisinde aynı anda birden fazla ortak saat kullanılır?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Türkiye</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Yunanistan</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Kanada</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Japonya</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İzlanda</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39</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55 / 226</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5</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Aşağıdaki ülkelerden hangisinde aynı anda birden fazla ortak saat kullanılır?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Türkiye</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Yunanistan</a:t>
            </a:r>
          </a:p>
        </p:txBody>
      </p:sp>
      <p:sp>
        <p:nvSpPr>
          <p:cNvPr id="13" name="Rounded Rectangle 12"/>
          <p:cNvSpPr/>
          <p:nvPr/>
        </p:nvSpPr>
        <p:spPr>
          <a:xfrm>
            <a:off x="502920" y="368320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4" name="Oval 13"/>
          <p:cNvSpPr/>
          <p:nvPr/>
        </p:nvSpPr>
        <p:spPr>
          <a:xfrm>
            <a:off x="594360" y="363931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Kanada</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Japonya</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İzlanda</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Kanada doğu-batı doğrultusunda geniş yer kaplar, üzerinden çok sayıda meridyen geçer; bu yüzden aynı anda birden fazla ortak saat kullanır (s. 39).</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39</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56 / 226</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Uluslararası saat dilimleri</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5. HAFTA</a:t>
            </a:r>
          </a:p>
        </p:txBody>
      </p:sp>
      <p:sp>
        <p:nvSpPr>
          <p:cNvPr id="6" name="TextBox 5"/>
          <p:cNvSpPr txBox="1"/>
          <p:nvPr/>
        </p:nvSpPr>
        <p:spPr>
          <a:xfrm>
            <a:off x="502920" y="1170432"/>
            <a:ext cx="11185855" cy="868680"/>
          </a:xfrm>
          <a:prstGeom prst="rect">
            <a:avLst/>
          </a:prstGeom>
          <a:noFill/>
        </p:spPr>
        <p:txBody>
          <a:bodyPr wrap="square" anchor="ctr" lIns="73152" rIns="73152" tIns="36576" bIns="36576">
            <a:noAutofit/>
          </a:bodyPr>
          <a:lstStyle/>
          <a:p>
            <a:pPr algn="l">
              <a:spcBef>
                <a:spcPts val="0"/>
              </a:spcBef>
              <a:spcAft>
                <a:spcPts val="0"/>
              </a:spcAft>
            </a:pPr>
            <a:r>
              <a:rPr lang="tr-TR" sz="2400" b="1" i="0">
                <a:solidFill>
                  <a:srgbClr val="262626"/>
                </a:solidFill>
                <a:latin typeface="Calibri"/>
              </a:rPr>
              <a:t>Uluslararası saat dilimlerine göre dünya, on beşer derecelik aralıklarla 24 saat dilimine ayrılmıştır.</a:t>
            </a:r>
          </a:p>
        </p:txBody>
      </p:sp>
      <p:sp>
        <p:nvSpPr>
          <p:cNvPr id="7" name="Rectangle 6"/>
          <p:cNvSpPr/>
          <p:nvPr/>
        </p:nvSpPr>
        <p:spPr>
          <a:xfrm>
            <a:off x="685800" y="2633472"/>
            <a:ext cx="225418" cy="658368"/>
          </a:xfrm>
          <a:prstGeom prst="rect">
            <a:avLst/>
          </a:prstGeom>
          <a:solidFill>
            <a:srgbClr val="D9D9D9"/>
          </a:solidFill>
          <a:ln w="19050">
            <a:solidFill>
              <a:srgbClr val="FFFFFF"/>
            </a:solidFill>
          </a:ln>
          <a:effectLst/>
        </p:spPr>
        <p:txBody>
          <a:bodyPr rtlCol="0" anchor="ctr"/>
          <a:lstStyle/>
          <a:p/>
        </p:txBody>
      </p:sp>
      <p:sp>
        <p:nvSpPr>
          <p:cNvPr id="8" name="Rectangle 7"/>
          <p:cNvSpPr/>
          <p:nvPr/>
        </p:nvSpPr>
        <p:spPr>
          <a:xfrm>
            <a:off x="911218" y="2633472"/>
            <a:ext cx="450837" cy="658368"/>
          </a:xfrm>
          <a:prstGeom prst="rect">
            <a:avLst/>
          </a:prstGeom>
          <a:solidFill>
            <a:srgbClr val="E3ECF5"/>
          </a:solidFill>
          <a:ln w="19050">
            <a:solidFill>
              <a:srgbClr val="FFFFFF"/>
            </a:solidFill>
          </a:ln>
          <a:effectLst/>
        </p:spPr>
        <p:txBody>
          <a:bodyPr rtlCol="0" anchor="ctr"/>
          <a:lstStyle/>
          <a:p/>
        </p:txBody>
      </p:sp>
      <p:sp>
        <p:nvSpPr>
          <p:cNvPr id="9" name="TextBox 8"/>
          <p:cNvSpPr txBox="1"/>
          <p:nvPr/>
        </p:nvSpPr>
        <p:spPr>
          <a:xfrm>
            <a:off x="911218" y="2633472"/>
            <a:ext cx="450837" cy="658368"/>
          </a:xfrm>
          <a:prstGeom prst="rect">
            <a:avLst/>
          </a:prstGeom>
          <a:noFill/>
        </p:spPr>
        <p:txBody>
          <a:bodyPr wrap="square" anchor="ctr" lIns="0" rIns="0" tIns="0" bIns="0">
            <a:noAutofit/>
          </a:bodyPr>
          <a:lstStyle/>
          <a:p>
            <a:pPr algn="ctr">
              <a:spcBef>
                <a:spcPts val="0"/>
              </a:spcBef>
              <a:spcAft>
                <a:spcPts val="0"/>
              </a:spcAft>
            </a:pPr>
            <a:r>
              <a:rPr lang="tr-TR" sz="1600" b="1" i="0">
                <a:solidFill>
                  <a:srgbClr val="262626"/>
                </a:solidFill>
                <a:latin typeface="Calibri"/>
              </a:rPr>
              <a:t>−11</a:t>
            </a:r>
          </a:p>
        </p:txBody>
      </p:sp>
      <p:sp>
        <p:nvSpPr>
          <p:cNvPr id="10" name="Rectangle 9"/>
          <p:cNvSpPr/>
          <p:nvPr/>
        </p:nvSpPr>
        <p:spPr>
          <a:xfrm>
            <a:off x="1362055" y="2633472"/>
            <a:ext cx="450837" cy="658368"/>
          </a:xfrm>
          <a:prstGeom prst="rect">
            <a:avLst/>
          </a:prstGeom>
          <a:solidFill>
            <a:srgbClr val="E3ECF5"/>
          </a:solidFill>
          <a:ln w="19050">
            <a:solidFill>
              <a:srgbClr val="FFFFFF"/>
            </a:solidFill>
          </a:ln>
          <a:effectLst/>
        </p:spPr>
        <p:txBody>
          <a:bodyPr rtlCol="0" anchor="ctr"/>
          <a:lstStyle/>
          <a:p/>
        </p:txBody>
      </p:sp>
      <p:sp>
        <p:nvSpPr>
          <p:cNvPr id="11" name="TextBox 10"/>
          <p:cNvSpPr txBox="1"/>
          <p:nvPr/>
        </p:nvSpPr>
        <p:spPr>
          <a:xfrm>
            <a:off x="1362055" y="2633472"/>
            <a:ext cx="450837" cy="658368"/>
          </a:xfrm>
          <a:prstGeom prst="rect">
            <a:avLst/>
          </a:prstGeom>
          <a:noFill/>
        </p:spPr>
        <p:txBody>
          <a:bodyPr wrap="square" anchor="ctr" lIns="0" rIns="0" tIns="0" bIns="0">
            <a:noAutofit/>
          </a:bodyPr>
          <a:lstStyle/>
          <a:p>
            <a:pPr algn="ctr">
              <a:spcBef>
                <a:spcPts val="0"/>
              </a:spcBef>
              <a:spcAft>
                <a:spcPts val="0"/>
              </a:spcAft>
            </a:pPr>
            <a:r>
              <a:rPr lang="tr-TR" sz="1600" b="1" i="0">
                <a:solidFill>
                  <a:srgbClr val="262626"/>
                </a:solidFill>
                <a:latin typeface="Calibri"/>
              </a:rPr>
              <a:t>−10</a:t>
            </a:r>
          </a:p>
        </p:txBody>
      </p:sp>
      <p:sp>
        <p:nvSpPr>
          <p:cNvPr id="12" name="Rectangle 11"/>
          <p:cNvSpPr/>
          <p:nvPr/>
        </p:nvSpPr>
        <p:spPr>
          <a:xfrm>
            <a:off x="1812893" y="2633472"/>
            <a:ext cx="450837" cy="658368"/>
          </a:xfrm>
          <a:prstGeom prst="rect">
            <a:avLst/>
          </a:prstGeom>
          <a:solidFill>
            <a:srgbClr val="E3ECF5"/>
          </a:solidFill>
          <a:ln w="19050">
            <a:solidFill>
              <a:srgbClr val="FFFFFF"/>
            </a:solidFill>
          </a:ln>
          <a:effectLst/>
        </p:spPr>
        <p:txBody>
          <a:bodyPr rtlCol="0" anchor="ctr"/>
          <a:lstStyle/>
          <a:p/>
        </p:txBody>
      </p:sp>
      <p:sp>
        <p:nvSpPr>
          <p:cNvPr id="13" name="TextBox 12"/>
          <p:cNvSpPr txBox="1"/>
          <p:nvPr/>
        </p:nvSpPr>
        <p:spPr>
          <a:xfrm>
            <a:off x="1812893" y="2633472"/>
            <a:ext cx="450837" cy="658368"/>
          </a:xfrm>
          <a:prstGeom prst="rect">
            <a:avLst/>
          </a:prstGeom>
          <a:noFill/>
        </p:spPr>
        <p:txBody>
          <a:bodyPr wrap="square" anchor="ctr" lIns="0" rIns="0" tIns="0" bIns="0">
            <a:noAutofit/>
          </a:bodyPr>
          <a:lstStyle/>
          <a:p>
            <a:pPr algn="ctr">
              <a:spcBef>
                <a:spcPts val="0"/>
              </a:spcBef>
              <a:spcAft>
                <a:spcPts val="0"/>
              </a:spcAft>
            </a:pPr>
            <a:r>
              <a:rPr lang="tr-TR" sz="1600" b="1" i="0">
                <a:solidFill>
                  <a:srgbClr val="262626"/>
                </a:solidFill>
                <a:latin typeface="Calibri"/>
              </a:rPr>
              <a:t>−9</a:t>
            </a:r>
          </a:p>
        </p:txBody>
      </p:sp>
      <p:sp>
        <p:nvSpPr>
          <p:cNvPr id="14" name="Rectangle 13"/>
          <p:cNvSpPr/>
          <p:nvPr/>
        </p:nvSpPr>
        <p:spPr>
          <a:xfrm>
            <a:off x="2263730" y="2633472"/>
            <a:ext cx="450837" cy="658368"/>
          </a:xfrm>
          <a:prstGeom prst="rect">
            <a:avLst/>
          </a:prstGeom>
          <a:solidFill>
            <a:srgbClr val="E3ECF5"/>
          </a:solidFill>
          <a:ln w="19050">
            <a:solidFill>
              <a:srgbClr val="FFFFFF"/>
            </a:solidFill>
          </a:ln>
          <a:effectLst/>
        </p:spPr>
        <p:txBody>
          <a:bodyPr rtlCol="0" anchor="ctr"/>
          <a:lstStyle/>
          <a:p/>
        </p:txBody>
      </p:sp>
      <p:sp>
        <p:nvSpPr>
          <p:cNvPr id="15" name="TextBox 14"/>
          <p:cNvSpPr txBox="1"/>
          <p:nvPr/>
        </p:nvSpPr>
        <p:spPr>
          <a:xfrm>
            <a:off x="2263730" y="2633472"/>
            <a:ext cx="450837" cy="658368"/>
          </a:xfrm>
          <a:prstGeom prst="rect">
            <a:avLst/>
          </a:prstGeom>
          <a:noFill/>
        </p:spPr>
        <p:txBody>
          <a:bodyPr wrap="square" anchor="ctr" lIns="0" rIns="0" tIns="0" bIns="0">
            <a:noAutofit/>
          </a:bodyPr>
          <a:lstStyle/>
          <a:p>
            <a:pPr algn="ctr">
              <a:spcBef>
                <a:spcPts val="0"/>
              </a:spcBef>
              <a:spcAft>
                <a:spcPts val="0"/>
              </a:spcAft>
            </a:pPr>
            <a:r>
              <a:rPr lang="tr-TR" sz="1600" b="1" i="0">
                <a:solidFill>
                  <a:srgbClr val="262626"/>
                </a:solidFill>
                <a:latin typeface="Calibri"/>
              </a:rPr>
              <a:t>−8</a:t>
            </a:r>
          </a:p>
        </p:txBody>
      </p:sp>
      <p:sp>
        <p:nvSpPr>
          <p:cNvPr id="16" name="Rectangle 15"/>
          <p:cNvSpPr/>
          <p:nvPr/>
        </p:nvSpPr>
        <p:spPr>
          <a:xfrm>
            <a:off x="2714567" y="2633472"/>
            <a:ext cx="450837" cy="658368"/>
          </a:xfrm>
          <a:prstGeom prst="rect">
            <a:avLst/>
          </a:prstGeom>
          <a:solidFill>
            <a:srgbClr val="E3ECF5"/>
          </a:solidFill>
          <a:ln w="19050">
            <a:solidFill>
              <a:srgbClr val="FFFFFF"/>
            </a:solidFill>
          </a:ln>
          <a:effectLst/>
        </p:spPr>
        <p:txBody>
          <a:bodyPr rtlCol="0" anchor="ctr"/>
          <a:lstStyle/>
          <a:p/>
        </p:txBody>
      </p:sp>
      <p:sp>
        <p:nvSpPr>
          <p:cNvPr id="17" name="TextBox 16"/>
          <p:cNvSpPr txBox="1"/>
          <p:nvPr/>
        </p:nvSpPr>
        <p:spPr>
          <a:xfrm>
            <a:off x="2714567" y="2633472"/>
            <a:ext cx="450837" cy="658368"/>
          </a:xfrm>
          <a:prstGeom prst="rect">
            <a:avLst/>
          </a:prstGeom>
          <a:noFill/>
        </p:spPr>
        <p:txBody>
          <a:bodyPr wrap="square" anchor="ctr" lIns="0" rIns="0" tIns="0" bIns="0">
            <a:noAutofit/>
          </a:bodyPr>
          <a:lstStyle/>
          <a:p>
            <a:pPr algn="ctr">
              <a:spcBef>
                <a:spcPts val="0"/>
              </a:spcBef>
              <a:spcAft>
                <a:spcPts val="0"/>
              </a:spcAft>
            </a:pPr>
            <a:r>
              <a:rPr lang="tr-TR" sz="1600" b="1" i="0">
                <a:solidFill>
                  <a:srgbClr val="262626"/>
                </a:solidFill>
                <a:latin typeface="Calibri"/>
              </a:rPr>
              <a:t>−7</a:t>
            </a:r>
          </a:p>
        </p:txBody>
      </p:sp>
      <p:sp>
        <p:nvSpPr>
          <p:cNvPr id="18" name="Rectangle 17"/>
          <p:cNvSpPr/>
          <p:nvPr/>
        </p:nvSpPr>
        <p:spPr>
          <a:xfrm>
            <a:off x="3165405" y="2633472"/>
            <a:ext cx="450837" cy="658368"/>
          </a:xfrm>
          <a:prstGeom prst="rect">
            <a:avLst/>
          </a:prstGeom>
          <a:solidFill>
            <a:srgbClr val="E3ECF5"/>
          </a:solidFill>
          <a:ln w="19050">
            <a:solidFill>
              <a:srgbClr val="FFFFFF"/>
            </a:solidFill>
          </a:ln>
          <a:effectLst/>
        </p:spPr>
        <p:txBody>
          <a:bodyPr rtlCol="0" anchor="ctr"/>
          <a:lstStyle/>
          <a:p/>
        </p:txBody>
      </p:sp>
      <p:sp>
        <p:nvSpPr>
          <p:cNvPr id="19" name="TextBox 18"/>
          <p:cNvSpPr txBox="1"/>
          <p:nvPr/>
        </p:nvSpPr>
        <p:spPr>
          <a:xfrm>
            <a:off x="3165405" y="2633472"/>
            <a:ext cx="450837" cy="658368"/>
          </a:xfrm>
          <a:prstGeom prst="rect">
            <a:avLst/>
          </a:prstGeom>
          <a:noFill/>
        </p:spPr>
        <p:txBody>
          <a:bodyPr wrap="square" anchor="ctr" lIns="0" rIns="0" tIns="0" bIns="0">
            <a:noAutofit/>
          </a:bodyPr>
          <a:lstStyle/>
          <a:p>
            <a:pPr algn="ctr">
              <a:spcBef>
                <a:spcPts val="0"/>
              </a:spcBef>
              <a:spcAft>
                <a:spcPts val="0"/>
              </a:spcAft>
            </a:pPr>
            <a:r>
              <a:rPr lang="tr-TR" sz="1600" b="1" i="0">
                <a:solidFill>
                  <a:srgbClr val="262626"/>
                </a:solidFill>
                <a:latin typeface="Calibri"/>
              </a:rPr>
              <a:t>−6</a:t>
            </a:r>
          </a:p>
        </p:txBody>
      </p:sp>
      <p:sp>
        <p:nvSpPr>
          <p:cNvPr id="20" name="Rectangle 19"/>
          <p:cNvSpPr/>
          <p:nvPr/>
        </p:nvSpPr>
        <p:spPr>
          <a:xfrm>
            <a:off x="3616242" y="2633472"/>
            <a:ext cx="450837" cy="658368"/>
          </a:xfrm>
          <a:prstGeom prst="rect">
            <a:avLst/>
          </a:prstGeom>
          <a:solidFill>
            <a:srgbClr val="E3ECF5"/>
          </a:solidFill>
          <a:ln w="19050">
            <a:solidFill>
              <a:srgbClr val="FFFFFF"/>
            </a:solidFill>
          </a:ln>
          <a:effectLst/>
        </p:spPr>
        <p:txBody>
          <a:bodyPr rtlCol="0" anchor="ctr"/>
          <a:lstStyle/>
          <a:p/>
        </p:txBody>
      </p:sp>
      <p:sp>
        <p:nvSpPr>
          <p:cNvPr id="21" name="TextBox 20"/>
          <p:cNvSpPr txBox="1"/>
          <p:nvPr/>
        </p:nvSpPr>
        <p:spPr>
          <a:xfrm>
            <a:off x="3616242" y="2633472"/>
            <a:ext cx="450837" cy="658368"/>
          </a:xfrm>
          <a:prstGeom prst="rect">
            <a:avLst/>
          </a:prstGeom>
          <a:noFill/>
        </p:spPr>
        <p:txBody>
          <a:bodyPr wrap="square" anchor="ctr" lIns="0" rIns="0" tIns="0" bIns="0">
            <a:noAutofit/>
          </a:bodyPr>
          <a:lstStyle/>
          <a:p>
            <a:pPr algn="ctr">
              <a:spcBef>
                <a:spcPts val="0"/>
              </a:spcBef>
              <a:spcAft>
                <a:spcPts val="0"/>
              </a:spcAft>
            </a:pPr>
            <a:r>
              <a:rPr lang="tr-TR" sz="1600" b="1" i="0">
                <a:solidFill>
                  <a:srgbClr val="262626"/>
                </a:solidFill>
                <a:latin typeface="Calibri"/>
              </a:rPr>
              <a:t>−5</a:t>
            </a:r>
          </a:p>
        </p:txBody>
      </p:sp>
      <p:sp>
        <p:nvSpPr>
          <p:cNvPr id="22" name="Rectangle 21"/>
          <p:cNvSpPr/>
          <p:nvPr/>
        </p:nvSpPr>
        <p:spPr>
          <a:xfrm>
            <a:off x="4067079" y="2633472"/>
            <a:ext cx="450837" cy="658368"/>
          </a:xfrm>
          <a:prstGeom prst="rect">
            <a:avLst/>
          </a:prstGeom>
          <a:solidFill>
            <a:srgbClr val="E3ECF5"/>
          </a:solidFill>
          <a:ln w="19050">
            <a:solidFill>
              <a:srgbClr val="FFFFFF"/>
            </a:solidFill>
          </a:ln>
          <a:effectLst/>
        </p:spPr>
        <p:txBody>
          <a:bodyPr rtlCol="0" anchor="ctr"/>
          <a:lstStyle/>
          <a:p/>
        </p:txBody>
      </p:sp>
      <p:sp>
        <p:nvSpPr>
          <p:cNvPr id="23" name="TextBox 22"/>
          <p:cNvSpPr txBox="1"/>
          <p:nvPr/>
        </p:nvSpPr>
        <p:spPr>
          <a:xfrm>
            <a:off x="4067079" y="2633472"/>
            <a:ext cx="450837" cy="658368"/>
          </a:xfrm>
          <a:prstGeom prst="rect">
            <a:avLst/>
          </a:prstGeom>
          <a:noFill/>
        </p:spPr>
        <p:txBody>
          <a:bodyPr wrap="square" anchor="ctr" lIns="0" rIns="0" tIns="0" bIns="0">
            <a:noAutofit/>
          </a:bodyPr>
          <a:lstStyle/>
          <a:p>
            <a:pPr algn="ctr">
              <a:spcBef>
                <a:spcPts val="0"/>
              </a:spcBef>
              <a:spcAft>
                <a:spcPts val="0"/>
              </a:spcAft>
            </a:pPr>
            <a:r>
              <a:rPr lang="tr-TR" sz="1600" b="1" i="0">
                <a:solidFill>
                  <a:srgbClr val="262626"/>
                </a:solidFill>
                <a:latin typeface="Calibri"/>
              </a:rPr>
              <a:t>−4</a:t>
            </a:r>
          </a:p>
        </p:txBody>
      </p:sp>
      <p:sp>
        <p:nvSpPr>
          <p:cNvPr id="24" name="Rectangle 23"/>
          <p:cNvSpPr/>
          <p:nvPr/>
        </p:nvSpPr>
        <p:spPr>
          <a:xfrm>
            <a:off x="4517916" y="2633472"/>
            <a:ext cx="450837" cy="658368"/>
          </a:xfrm>
          <a:prstGeom prst="rect">
            <a:avLst/>
          </a:prstGeom>
          <a:solidFill>
            <a:srgbClr val="E3ECF5"/>
          </a:solidFill>
          <a:ln w="19050">
            <a:solidFill>
              <a:srgbClr val="FFFFFF"/>
            </a:solidFill>
          </a:ln>
          <a:effectLst/>
        </p:spPr>
        <p:txBody>
          <a:bodyPr rtlCol="0" anchor="ctr"/>
          <a:lstStyle/>
          <a:p/>
        </p:txBody>
      </p:sp>
      <p:sp>
        <p:nvSpPr>
          <p:cNvPr id="25" name="TextBox 24"/>
          <p:cNvSpPr txBox="1"/>
          <p:nvPr/>
        </p:nvSpPr>
        <p:spPr>
          <a:xfrm>
            <a:off x="4517916" y="2633472"/>
            <a:ext cx="450837" cy="658368"/>
          </a:xfrm>
          <a:prstGeom prst="rect">
            <a:avLst/>
          </a:prstGeom>
          <a:noFill/>
        </p:spPr>
        <p:txBody>
          <a:bodyPr wrap="square" anchor="ctr" lIns="0" rIns="0" tIns="0" bIns="0">
            <a:noAutofit/>
          </a:bodyPr>
          <a:lstStyle/>
          <a:p>
            <a:pPr algn="ctr">
              <a:spcBef>
                <a:spcPts val="0"/>
              </a:spcBef>
              <a:spcAft>
                <a:spcPts val="0"/>
              </a:spcAft>
            </a:pPr>
            <a:r>
              <a:rPr lang="tr-TR" sz="1600" b="1" i="0">
                <a:solidFill>
                  <a:srgbClr val="262626"/>
                </a:solidFill>
                <a:latin typeface="Calibri"/>
              </a:rPr>
              <a:t>−3</a:t>
            </a:r>
          </a:p>
        </p:txBody>
      </p:sp>
      <p:sp>
        <p:nvSpPr>
          <p:cNvPr id="26" name="Rectangle 25"/>
          <p:cNvSpPr/>
          <p:nvPr/>
        </p:nvSpPr>
        <p:spPr>
          <a:xfrm>
            <a:off x="4968754" y="2633472"/>
            <a:ext cx="450837" cy="658368"/>
          </a:xfrm>
          <a:prstGeom prst="rect">
            <a:avLst/>
          </a:prstGeom>
          <a:solidFill>
            <a:srgbClr val="E3ECF5"/>
          </a:solidFill>
          <a:ln w="19050">
            <a:solidFill>
              <a:srgbClr val="FFFFFF"/>
            </a:solidFill>
          </a:ln>
          <a:effectLst/>
        </p:spPr>
        <p:txBody>
          <a:bodyPr rtlCol="0" anchor="ctr"/>
          <a:lstStyle/>
          <a:p/>
        </p:txBody>
      </p:sp>
      <p:sp>
        <p:nvSpPr>
          <p:cNvPr id="27" name="TextBox 26"/>
          <p:cNvSpPr txBox="1"/>
          <p:nvPr/>
        </p:nvSpPr>
        <p:spPr>
          <a:xfrm>
            <a:off x="4968754" y="2633472"/>
            <a:ext cx="450837" cy="658368"/>
          </a:xfrm>
          <a:prstGeom prst="rect">
            <a:avLst/>
          </a:prstGeom>
          <a:noFill/>
        </p:spPr>
        <p:txBody>
          <a:bodyPr wrap="square" anchor="ctr" lIns="0" rIns="0" tIns="0" bIns="0">
            <a:noAutofit/>
          </a:bodyPr>
          <a:lstStyle/>
          <a:p>
            <a:pPr algn="ctr">
              <a:spcBef>
                <a:spcPts val="0"/>
              </a:spcBef>
              <a:spcAft>
                <a:spcPts val="0"/>
              </a:spcAft>
            </a:pPr>
            <a:r>
              <a:rPr lang="tr-TR" sz="1600" b="1" i="0">
                <a:solidFill>
                  <a:srgbClr val="262626"/>
                </a:solidFill>
                <a:latin typeface="Calibri"/>
              </a:rPr>
              <a:t>−2</a:t>
            </a:r>
          </a:p>
        </p:txBody>
      </p:sp>
      <p:sp>
        <p:nvSpPr>
          <p:cNvPr id="28" name="Rectangle 27"/>
          <p:cNvSpPr/>
          <p:nvPr/>
        </p:nvSpPr>
        <p:spPr>
          <a:xfrm>
            <a:off x="5419591" y="2633472"/>
            <a:ext cx="450837" cy="658368"/>
          </a:xfrm>
          <a:prstGeom prst="rect">
            <a:avLst/>
          </a:prstGeom>
          <a:solidFill>
            <a:srgbClr val="E3ECF5"/>
          </a:solidFill>
          <a:ln w="19050">
            <a:solidFill>
              <a:srgbClr val="FFFFFF"/>
            </a:solidFill>
          </a:ln>
          <a:effectLst/>
        </p:spPr>
        <p:txBody>
          <a:bodyPr rtlCol="0" anchor="ctr"/>
          <a:lstStyle/>
          <a:p/>
        </p:txBody>
      </p:sp>
      <p:sp>
        <p:nvSpPr>
          <p:cNvPr id="29" name="TextBox 28"/>
          <p:cNvSpPr txBox="1"/>
          <p:nvPr/>
        </p:nvSpPr>
        <p:spPr>
          <a:xfrm>
            <a:off x="5419591" y="2633472"/>
            <a:ext cx="450837" cy="658368"/>
          </a:xfrm>
          <a:prstGeom prst="rect">
            <a:avLst/>
          </a:prstGeom>
          <a:noFill/>
        </p:spPr>
        <p:txBody>
          <a:bodyPr wrap="square" anchor="ctr" lIns="0" rIns="0" tIns="0" bIns="0">
            <a:noAutofit/>
          </a:bodyPr>
          <a:lstStyle/>
          <a:p>
            <a:pPr algn="ctr">
              <a:spcBef>
                <a:spcPts val="0"/>
              </a:spcBef>
              <a:spcAft>
                <a:spcPts val="0"/>
              </a:spcAft>
            </a:pPr>
            <a:r>
              <a:rPr lang="tr-TR" sz="1600" b="1" i="0">
                <a:solidFill>
                  <a:srgbClr val="262626"/>
                </a:solidFill>
                <a:latin typeface="Calibri"/>
              </a:rPr>
              <a:t>−1</a:t>
            </a:r>
          </a:p>
        </p:txBody>
      </p:sp>
      <p:sp>
        <p:nvSpPr>
          <p:cNvPr id="30" name="Rectangle 29"/>
          <p:cNvSpPr/>
          <p:nvPr/>
        </p:nvSpPr>
        <p:spPr>
          <a:xfrm>
            <a:off x="5870428" y="2633472"/>
            <a:ext cx="450837" cy="658368"/>
          </a:xfrm>
          <a:prstGeom prst="rect">
            <a:avLst/>
          </a:prstGeom>
          <a:solidFill>
            <a:srgbClr val="4F4F4F"/>
          </a:solidFill>
          <a:ln w="19050">
            <a:solidFill>
              <a:srgbClr val="FFFFFF"/>
            </a:solidFill>
          </a:ln>
          <a:effectLst/>
        </p:spPr>
        <p:txBody>
          <a:bodyPr rtlCol="0" anchor="ctr"/>
          <a:lstStyle/>
          <a:p/>
        </p:txBody>
      </p:sp>
      <p:sp>
        <p:nvSpPr>
          <p:cNvPr id="31" name="TextBox 30"/>
          <p:cNvSpPr txBox="1"/>
          <p:nvPr/>
        </p:nvSpPr>
        <p:spPr>
          <a:xfrm>
            <a:off x="5870428" y="2633472"/>
            <a:ext cx="450837" cy="658368"/>
          </a:xfrm>
          <a:prstGeom prst="rect">
            <a:avLst/>
          </a:prstGeom>
          <a:noFill/>
        </p:spPr>
        <p:txBody>
          <a:bodyPr wrap="square" anchor="ctr" lIns="0" rIns="0" tIns="0" bIns="0">
            <a:noAutofit/>
          </a:bodyPr>
          <a:lstStyle/>
          <a:p>
            <a:pPr algn="ctr">
              <a:spcBef>
                <a:spcPts val="0"/>
              </a:spcBef>
              <a:spcAft>
                <a:spcPts val="0"/>
              </a:spcAft>
            </a:pPr>
            <a:r>
              <a:rPr lang="tr-TR" sz="1600" b="1" i="0">
                <a:solidFill>
                  <a:srgbClr val="FFFFFF"/>
                </a:solidFill>
                <a:latin typeface="Calibri"/>
              </a:rPr>
              <a:t>0</a:t>
            </a:r>
          </a:p>
        </p:txBody>
      </p:sp>
      <p:sp>
        <p:nvSpPr>
          <p:cNvPr id="32" name="Rectangle 31"/>
          <p:cNvSpPr/>
          <p:nvPr/>
        </p:nvSpPr>
        <p:spPr>
          <a:xfrm>
            <a:off x="6321266" y="2633472"/>
            <a:ext cx="450837" cy="658368"/>
          </a:xfrm>
          <a:prstGeom prst="rect">
            <a:avLst/>
          </a:prstGeom>
          <a:solidFill>
            <a:srgbClr val="FFF3D1"/>
          </a:solidFill>
          <a:ln w="19050">
            <a:solidFill>
              <a:srgbClr val="FFFFFF"/>
            </a:solidFill>
          </a:ln>
          <a:effectLst/>
        </p:spPr>
        <p:txBody>
          <a:bodyPr rtlCol="0" anchor="ctr"/>
          <a:lstStyle/>
          <a:p/>
        </p:txBody>
      </p:sp>
      <p:sp>
        <p:nvSpPr>
          <p:cNvPr id="33" name="TextBox 32"/>
          <p:cNvSpPr txBox="1"/>
          <p:nvPr/>
        </p:nvSpPr>
        <p:spPr>
          <a:xfrm>
            <a:off x="6321266" y="2633472"/>
            <a:ext cx="450837" cy="658368"/>
          </a:xfrm>
          <a:prstGeom prst="rect">
            <a:avLst/>
          </a:prstGeom>
          <a:noFill/>
        </p:spPr>
        <p:txBody>
          <a:bodyPr wrap="square" anchor="ctr" lIns="0" rIns="0" tIns="0" bIns="0">
            <a:noAutofit/>
          </a:bodyPr>
          <a:lstStyle/>
          <a:p>
            <a:pPr algn="ctr">
              <a:spcBef>
                <a:spcPts val="0"/>
              </a:spcBef>
              <a:spcAft>
                <a:spcPts val="0"/>
              </a:spcAft>
            </a:pPr>
            <a:r>
              <a:rPr lang="tr-TR" sz="1600" b="1" i="0">
                <a:solidFill>
                  <a:srgbClr val="262626"/>
                </a:solidFill>
                <a:latin typeface="Calibri"/>
              </a:rPr>
              <a:t>+1</a:t>
            </a:r>
          </a:p>
        </p:txBody>
      </p:sp>
      <p:sp>
        <p:nvSpPr>
          <p:cNvPr id="34" name="Rectangle 33"/>
          <p:cNvSpPr/>
          <p:nvPr/>
        </p:nvSpPr>
        <p:spPr>
          <a:xfrm>
            <a:off x="6772103" y="2633472"/>
            <a:ext cx="450837" cy="658368"/>
          </a:xfrm>
          <a:prstGeom prst="rect">
            <a:avLst/>
          </a:prstGeom>
          <a:solidFill>
            <a:srgbClr val="FFF3D1"/>
          </a:solidFill>
          <a:ln w="19050">
            <a:solidFill>
              <a:srgbClr val="FFFFFF"/>
            </a:solidFill>
          </a:ln>
          <a:effectLst/>
        </p:spPr>
        <p:txBody>
          <a:bodyPr rtlCol="0" anchor="ctr"/>
          <a:lstStyle/>
          <a:p/>
        </p:txBody>
      </p:sp>
      <p:sp>
        <p:nvSpPr>
          <p:cNvPr id="35" name="TextBox 34"/>
          <p:cNvSpPr txBox="1"/>
          <p:nvPr/>
        </p:nvSpPr>
        <p:spPr>
          <a:xfrm>
            <a:off x="6772103" y="2633472"/>
            <a:ext cx="450837" cy="658368"/>
          </a:xfrm>
          <a:prstGeom prst="rect">
            <a:avLst/>
          </a:prstGeom>
          <a:noFill/>
        </p:spPr>
        <p:txBody>
          <a:bodyPr wrap="square" anchor="ctr" lIns="0" rIns="0" tIns="0" bIns="0">
            <a:noAutofit/>
          </a:bodyPr>
          <a:lstStyle/>
          <a:p>
            <a:pPr algn="ctr">
              <a:spcBef>
                <a:spcPts val="0"/>
              </a:spcBef>
              <a:spcAft>
                <a:spcPts val="0"/>
              </a:spcAft>
            </a:pPr>
            <a:r>
              <a:rPr lang="tr-TR" sz="1600" b="1" i="0">
                <a:solidFill>
                  <a:srgbClr val="262626"/>
                </a:solidFill>
                <a:latin typeface="Calibri"/>
              </a:rPr>
              <a:t>+2</a:t>
            </a:r>
          </a:p>
        </p:txBody>
      </p:sp>
      <p:sp>
        <p:nvSpPr>
          <p:cNvPr id="36" name="Rectangle 35"/>
          <p:cNvSpPr/>
          <p:nvPr/>
        </p:nvSpPr>
        <p:spPr>
          <a:xfrm>
            <a:off x="7222940" y="2633472"/>
            <a:ext cx="450837" cy="658368"/>
          </a:xfrm>
          <a:prstGeom prst="rect">
            <a:avLst/>
          </a:prstGeom>
          <a:solidFill>
            <a:srgbClr val="D3373A"/>
          </a:solidFill>
          <a:ln w="19050">
            <a:solidFill>
              <a:srgbClr val="FFFFFF"/>
            </a:solidFill>
          </a:ln>
          <a:effectLst/>
        </p:spPr>
        <p:txBody>
          <a:bodyPr rtlCol="0" anchor="ctr"/>
          <a:lstStyle/>
          <a:p/>
        </p:txBody>
      </p:sp>
      <p:sp>
        <p:nvSpPr>
          <p:cNvPr id="37" name="TextBox 36"/>
          <p:cNvSpPr txBox="1"/>
          <p:nvPr/>
        </p:nvSpPr>
        <p:spPr>
          <a:xfrm>
            <a:off x="7222940" y="2633472"/>
            <a:ext cx="450837" cy="658368"/>
          </a:xfrm>
          <a:prstGeom prst="rect">
            <a:avLst/>
          </a:prstGeom>
          <a:noFill/>
        </p:spPr>
        <p:txBody>
          <a:bodyPr wrap="square" anchor="ctr" lIns="0" rIns="0" tIns="0" bIns="0">
            <a:noAutofit/>
          </a:bodyPr>
          <a:lstStyle/>
          <a:p>
            <a:pPr algn="ctr">
              <a:spcBef>
                <a:spcPts val="0"/>
              </a:spcBef>
              <a:spcAft>
                <a:spcPts val="0"/>
              </a:spcAft>
            </a:pPr>
            <a:r>
              <a:rPr lang="tr-TR" sz="1600" b="1" i="0">
                <a:solidFill>
                  <a:srgbClr val="FFFFFF"/>
                </a:solidFill>
                <a:latin typeface="Calibri"/>
              </a:rPr>
              <a:t>+3</a:t>
            </a:r>
          </a:p>
        </p:txBody>
      </p:sp>
      <p:sp>
        <p:nvSpPr>
          <p:cNvPr id="38" name="Rectangle 37"/>
          <p:cNvSpPr/>
          <p:nvPr/>
        </p:nvSpPr>
        <p:spPr>
          <a:xfrm>
            <a:off x="7673778" y="2633472"/>
            <a:ext cx="450837" cy="658368"/>
          </a:xfrm>
          <a:prstGeom prst="rect">
            <a:avLst/>
          </a:prstGeom>
          <a:solidFill>
            <a:srgbClr val="FFF3D1"/>
          </a:solidFill>
          <a:ln w="19050">
            <a:solidFill>
              <a:srgbClr val="FFFFFF"/>
            </a:solidFill>
          </a:ln>
          <a:effectLst/>
        </p:spPr>
        <p:txBody>
          <a:bodyPr rtlCol="0" anchor="ctr"/>
          <a:lstStyle/>
          <a:p/>
        </p:txBody>
      </p:sp>
      <p:sp>
        <p:nvSpPr>
          <p:cNvPr id="39" name="TextBox 38"/>
          <p:cNvSpPr txBox="1"/>
          <p:nvPr/>
        </p:nvSpPr>
        <p:spPr>
          <a:xfrm>
            <a:off x="7673778" y="2633472"/>
            <a:ext cx="450837" cy="658368"/>
          </a:xfrm>
          <a:prstGeom prst="rect">
            <a:avLst/>
          </a:prstGeom>
          <a:noFill/>
        </p:spPr>
        <p:txBody>
          <a:bodyPr wrap="square" anchor="ctr" lIns="0" rIns="0" tIns="0" bIns="0">
            <a:noAutofit/>
          </a:bodyPr>
          <a:lstStyle/>
          <a:p>
            <a:pPr algn="ctr">
              <a:spcBef>
                <a:spcPts val="0"/>
              </a:spcBef>
              <a:spcAft>
                <a:spcPts val="0"/>
              </a:spcAft>
            </a:pPr>
            <a:r>
              <a:rPr lang="tr-TR" sz="1600" b="1" i="0">
                <a:solidFill>
                  <a:srgbClr val="262626"/>
                </a:solidFill>
                <a:latin typeface="Calibri"/>
              </a:rPr>
              <a:t>+4</a:t>
            </a:r>
          </a:p>
        </p:txBody>
      </p:sp>
      <p:sp>
        <p:nvSpPr>
          <p:cNvPr id="40" name="Rectangle 39"/>
          <p:cNvSpPr/>
          <p:nvPr/>
        </p:nvSpPr>
        <p:spPr>
          <a:xfrm>
            <a:off x="8124615" y="2633472"/>
            <a:ext cx="450837" cy="658368"/>
          </a:xfrm>
          <a:prstGeom prst="rect">
            <a:avLst/>
          </a:prstGeom>
          <a:solidFill>
            <a:srgbClr val="FFF3D1"/>
          </a:solidFill>
          <a:ln w="19050">
            <a:solidFill>
              <a:srgbClr val="FFFFFF"/>
            </a:solidFill>
          </a:ln>
          <a:effectLst/>
        </p:spPr>
        <p:txBody>
          <a:bodyPr rtlCol="0" anchor="ctr"/>
          <a:lstStyle/>
          <a:p/>
        </p:txBody>
      </p:sp>
      <p:sp>
        <p:nvSpPr>
          <p:cNvPr id="41" name="TextBox 40"/>
          <p:cNvSpPr txBox="1"/>
          <p:nvPr/>
        </p:nvSpPr>
        <p:spPr>
          <a:xfrm>
            <a:off x="8124615" y="2633472"/>
            <a:ext cx="450837" cy="658368"/>
          </a:xfrm>
          <a:prstGeom prst="rect">
            <a:avLst/>
          </a:prstGeom>
          <a:noFill/>
        </p:spPr>
        <p:txBody>
          <a:bodyPr wrap="square" anchor="ctr" lIns="0" rIns="0" tIns="0" bIns="0">
            <a:noAutofit/>
          </a:bodyPr>
          <a:lstStyle/>
          <a:p>
            <a:pPr algn="ctr">
              <a:spcBef>
                <a:spcPts val="0"/>
              </a:spcBef>
              <a:spcAft>
                <a:spcPts val="0"/>
              </a:spcAft>
            </a:pPr>
            <a:r>
              <a:rPr lang="tr-TR" sz="1600" b="1" i="0">
                <a:solidFill>
                  <a:srgbClr val="262626"/>
                </a:solidFill>
                <a:latin typeface="Calibri"/>
              </a:rPr>
              <a:t>+5</a:t>
            </a:r>
          </a:p>
        </p:txBody>
      </p:sp>
      <p:sp>
        <p:nvSpPr>
          <p:cNvPr id="42" name="Rectangle 41"/>
          <p:cNvSpPr/>
          <p:nvPr/>
        </p:nvSpPr>
        <p:spPr>
          <a:xfrm>
            <a:off x="8575452" y="2633472"/>
            <a:ext cx="450837" cy="658368"/>
          </a:xfrm>
          <a:prstGeom prst="rect">
            <a:avLst/>
          </a:prstGeom>
          <a:solidFill>
            <a:srgbClr val="FFF3D1"/>
          </a:solidFill>
          <a:ln w="19050">
            <a:solidFill>
              <a:srgbClr val="FFFFFF"/>
            </a:solidFill>
          </a:ln>
          <a:effectLst/>
        </p:spPr>
        <p:txBody>
          <a:bodyPr rtlCol="0" anchor="ctr"/>
          <a:lstStyle/>
          <a:p/>
        </p:txBody>
      </p:sp>
      <p:sp>
        <p:nvSpPr>
          <p:cNvPr id="43" name="TextBox 42"/>
          <p:cNvSpPr txBox="1"/>
          <p:nvPr/>
        </p:nvSpPr>
        <p:spPr>
          <a:xfrm>
            <a:off x="8575452" y="2633472"/>
            <a:ext cx="450837" cy="658368"/>
          </a:xfrm>
          <a:prstGeom prst="rect">
            <a:avLst/>
          </a:prstGeom>
          <a:noFill/>
        </p:spPr>
        <p:txBody>
          <a:bodyPr wrap="square" anchor="ctr" lIns="0" rIns="0" tIns="0" bIns="0">
            <a:noAutofit/>
          </a:bodyPr>
          <a:lstStyle/>
          <a:p>
            <a:pPr algn="ctr">
              <a:spcBef>
                <a:spcPts val="0"/>
              </a:spcBef>
              <a:spcAft>
                <a:spcPts val="0"/>
              </a:spcAft>
            </a:pPr>
            <a:r>
              <a:rPr lang="tr-TR" sz="1600" b="1" i="0">
                <a:solidFill>
                  <a:srgbClr val="262626"/>
                </a:solidFill>
                <a:latin typeface="Calibri"/>
              </a:rPr>
              <a:t>+6</a:t>
            </a:r>
          </a:p>
        </p:txBody>
      </p:sp>
      <p:sp>
        <p:nvSpPr>
          <p:cNvPr id="44" name="Rectangle 43"/>
          <p:cNvSpPr/>
          <p:nvPr/>
        </p:nvSpPr>
        <p:spPr>
          <a:xfrm>
            <a:off x="9026289" y="2633472"/>
            <a:ext cx="450837" cy="658368"/>
          </a:xfrm>
          <a:prstGeom prst="rect">
            <a:avLst/>
          </a:prstGeom>
          <a:solidFill>
            <a:srgbClr val="FFF3D1"/>
          </a:solidFill>
          <a:ln w="19050">
            <a:solidFill>
              <a:srgbClr val="FFFFFF"/>
            </a:solidFill>
          </a:ln>
          <a:effectLst/>
        </p:spPr>
        <p:txBody>
          <a:bodyPr rtlCol="0" anchor="ctr"/>
          <a:lstStyle/>
          <a:p/>
        </p:txBody>
      </p:sp>
      <p:sp>
        <p:nvSpPr>
          <p:cNvPr id="45" name="TextBox 44"/>
          <p:cNvSpPr txBox="1"/>
          <p:nvPr/>
        </p:nvSpPr>
        <p:spPr>
          <a:xfrm>
            <a:off x="9026289" y="2633472"/>
            <a:ext cx="450837" cy="658368"/>
          </a:xfrm>
          <a:prstGeom prst="rect">
            <a:avLst/>
          </a:prstGeom>
          <a:noFill/>
        </p:spPr>
        <p:txBody>
          <a:bodyPr wrap="square" anchor="ctr" lIns="0" rIns="0" tIns="0" bIns="0">
            <a:noAutofit/>
          </a:bodyPr>
          <a:lstStyle/>
          <a:p>
            <a:pPr algn="ctr">
              <a:spcBef>
                <a:spcPts val="0"/>
              </a:spcBef>
              <a:spcAft>
                <a:spcPts val="0"/>
              </a:spcAft>
            </a:pPr>
            <a:r>
              <a:rPr lang="tr-TR" sz="1600" b="1" i="0">
                <a:solidFill>
                  <a:srgbClr val="262626"/>
                </a:solidFill>
                <a:latin typeface="Calibri"/>
              </a:rPr>
              <a:t>+7</a:t>
            </a:r>
          </a:p>
        </p:txBody>
      </p:sp>
      <p:sp>
        <p:nvSpPr>
          <p:cNvPr id="46" name="Rectangle 45"/>
          <p:cNvSpPr/>
          <p:nvPr/>
        </p:nvSpPr>
        <p:spPr>
          <a:xfrm>
            <a:off x="9477127" y="2633472"/>
            <a:ext cx="450837" cy="658368"/>
          </a:xfrm>
          <a:prstGeom prst="rect">
            <a:avLst/>
          </a:prstGeom>
          <a:solidFill>
            <a:srgbClr val="FFF3D1"/>
          </a:solidFill>
          <a:ln w="19050">
            <a:solidFill>
              <a:srgbClr val="FFFFFF"/>
            </a:solidFill>
          </a:ln>
          <a:effectLst/>
        </p:spPr>
        <p:txBody>
          <a:bodyPr rtlCol="0" anchor="ctr"/>
          <a:lstStyle/>
          <a:p/>
        </p:txBody>
      </p:sp>
      <p:sp>
        <p:nvSpPr>
          <p:cNvPr id="47" name="TextBox 46"/>
          <p:cNvSpPr txBox="1"/>
          <p:nvPr/>
        </p:nvSpPr>
        <p:spPr>
          <a:xfrm>
            <a:off x="9477127" y="2633472"/>
            <a:ext cx="450837" cy="658368"/>
          </a:xfrm>
          <a:prstGeom prst="rect">
            <a:avLst/>
          </a:prstGeom>
          <a:noFill/>
        </p:spPr>
        <p:txBody>
          <a:bodyPr wrap="square" anchor="ctr" lIns="0" rIns="0" tIns="0" bIns="0">
            <a:noAutofit/>
          </a:bodyPr>
          <a:lstStyle/>
          <a:p>
            <a:pPr algn="ctr">
              <a:spcBef>
                <a:spcPts val="0"/>
              </a:spcBef>
              <a:spcAft>
                <a:spcPts val="0"/>
              </a:spcAft>
            </a:pPr>
            <a:r>
              <a:rPr lang="tr-TR" sz="1600" b="1" i="0">
                <a:solidFill>
                  <a:srgbClr val="262626"/>
                </a:solidFill>
                <a:latin typeface="Calibri"/>
              </a:rPr>
              <a:t>+8</a:t>
            </a:r>
          </a:p>
        </p:txBody>
      </p:sp>
      <p:sp>
        <p:nvSpPr>
          <p:cNvPr id="48" name="Rectangle 47"/>
          <p:cNvSpPr/>
          <p:nvPr/>
        </p:nvSpPr>
        <p:spPr>
          <a:xfrm>
            <a:off x="9927964" y="2633472"/>
            <a:ext cx="450837" cy="658368"/>
          </a:xfrm>
          <a:prstGeom prst="rect">
            <a:avLst/>
          </a:prstGeom>
          <a:solidFill>
            <a:srgbClr val="FFF3D1"/>
          </a:solidFill>
          <a:ln w="19050">
            <a:solidFill>
              <a:srgbClr val="FFFFFF"/>
            </a:solidFill>
          </a:ln>
          <a:effectLst/>
        </p:spPr>
        <p:txBody>
          <a:bodyPr rtlCol="0" anchor="ctr"/>
          <a:lstStyle/>
          <a:p/>
        </p:txBody>
      </p:sp>
      <p:sp>
        <p:nvSpPr>
          <p:cNvPr id="49" name="TextBox 48"/>
          <p:cNvSpPr txBox="1"/>
          <p:nvPr/>
        </p:nvSpPr>
        <p:spPr>
          <a:xfrm>
            <a:off x="9927964" y="2633472"/>
            <a:ext cx="450837" cy="658368"/>
          </a:xfrm>
          <a:prstGeom prst="rect">
            <a:avLst/>
          </a:prstGeom>
          <a:noFill/>
        </p:spPr>
        <p:txBody>
          <a:bodyPr wrap="square" anchor="ctr" lIns="0" rIns="0" tIns="0" bIns="0">
            <a:noAutofit/>
          </a:bodyPr>
          <a:lstStyle/>
          <a:p>
            <a:pPr algn="ctr">
              <a:spcBef>
                <a:spcPts val="0"/>
              </a:spcBef>
              <a:spcAft>
                <a:spcPts val="0"/>
              </a:spcAft>
            </a:pPr>
            <a:r>
              <a:rPr lang="tr-TR" sz="1600" b="1" i="0">
                <a:solidFill>
                  <a:srgbClr val="262626"/>
                </a:solidFill>
                <a:latin typeface="Calibri"/>
              </a:rPr>
              <a:t>+9</a:t>
            </a:r>
          </a:p>
        </p:txBody>
      </p:sp>
      <p:sp>
        <p:nvSpPr>
          <p:cNvPr id="50" name="Rectangle 49"/>
          <p:cNvSpPr/>
          <p:nvPr/>
        </p:nvSpPr>
        <p:spPr>
          <a:xfrm>
            <a:off x="10378801" y="2633472"/>
            <a:ext cx="450837" cy="658368"/>
          </a:xfrm>
          <a:prstGeom prst="rect">
            <a:avLst/>
          </a:prstGeom>
          <a:solidFill>
            <a:srgbClr val="FFF3D1"/>
          </a:solidFill>
          <a:ln w="19050">
            <a:solidFill>
              <a:srgbClr val="FFFFFF"/>
            </a:solidFill>
          </a:ln>
          <a:effectLst/>
        </p:spPr>
        <p:txBody>
          <a:bodyPr rtlCol="0" anchor="ctr"/>
          <a:lstStyle/>
          <a:p/>
        </p:txBody>
      </p:sp>
      <p:sp>
        <p:nvSpPr>
          <p:cNvPr id="51" name="TextBox 50"/>
          <p:cNvSpPr txBox="1"/>
          <p:nvPr/>
        </p:nvSpPr>
        <p:spPr>
          <a:xfrm>
            <a:off x="10378801" y="2633472"/>
            <a:ext cx="450837" cy="658368"/>
          </a:xfrm>
          <a:prstGeom prst="rect">
            <a:avLst/>
          </a:prstGeom>
          <a:noFill/>
        </p:spPr>
        <p:txBody>
          <a:bodyPr wrap="square" anchor="ctr" lIns="0" rIns="0" tIns="0" bIns="0">
            <a:noAutofit/>
          </a:bodyPr>
          <a:lstStyle/>
          <a:p>
            <a:pPr algn="ctr">
              <a:spcBef>
                <a:spcPts val="0"/>
              </a:spcBef>
              <a:spcAft>
                <a:spcPts val="0"/>
              </a:spcAft>
            </a:pPr>
            <a:r>
              <a:rPr lang="tr-TR" sz="1600" b="1" i="0">
                <a:solidFill>
                  <a:srgbClr val="262626"/>
                </a:solidFill>
                <a:latin typeface="Calibri"/>
              </a:rPr>
              <a:t>+10</a:t>
            </a:r>
          </a:p>
        </p:txBody>
      </p:sp>
      <p:sp>
        <p:nvSpPr>
          <p:cNvPr id="52" name="Rectangle 51"/>
          <p:cNvSpPr/>
          <p:nvPr/>
        </p:nvSpPr>
        <p:spPr>
          <a:xfrm>
            <a:off x="10829639" y="2633472"/>
            <a:ext cx="450837" cy="658368"/>
          </a:xfrm>
          <a:prstGeom prst="rect">
            <a:avLst/>
          </a:prstGeom>
          <a:solidFill>
            <a:srgbClr val="FFF3D1"/>
          </a:solidFill>
          <a:ln w="19050">
            <a:solidFill>
              <a:srgbClr val="FFFFFF"/>
            </a:solidFill>
          </a:ln>
          <a:effectLst/>
        </p:spPr>
        <p:txBody>
          <a:bodyPr rtlCol="0" anchor="ctr"/>
          <a:lstStyle/>
          <a:p/>
        </p:txBody>
      </p:sp>
      <p:sp>
        <p:nvSpPr>
          <p:cNvPr id="53" name="TextBox 52"/>
          <p:cNvSpPr txBox="1"/>
          <p:nvPr/>
        </p:nvSpPr>
        <p:spPr>
          <a:xfrm>
            <a:off x="10829639" y="2633472"/>
            <a:ext cx="450837" cy="658368"/>
          </a:xfrm>
          <a:prstGeom prst="rect">
            <a:avLst/>
          </a:prstGeom>
          <a:noFill/>
        </p:spPr>
        <p:txBody>
          <a:bodyPr wrap="square" anchor="ctr" lIns="0" rIns="0" tIns="0" bIns="0">
            <a:noAutofit/>
          </a:bodyPr>
          <a:lstStyle/>
          <a:p>
            <a:pPr algn="ctr">
              <a:spcBef>
                <a:spcPts val="0"/>
              </a:spcBef>
              <a:spcAft>
                <a:spcPts val="0"/>
              </a:spcAft>
            </a:pPr>
            <a:r>
              <a:rPr lang="tr-TR" sz="1600" b="1" i="0">
                <a:solidFill>
                  <a:srgbClr val="262626"/>
                </a:solidFill>
                <a:latin typeface="Calibri"/>
              </a:rPr>
              <a:t>+11</a:t>
            </a:r>
          </a:p>
        </p:txBody>
      </p:sp>
      <p:sp>
        <p:nvSpPr>
          <p:cNvPr id="54" name="Rectangle 53"/>
          <p:cNvSpPr/>
          <p:nvPr/>
        </p:nvSpPr>
        <p:spPr>
          <a:xfrm>
            <a:off x="11280476" y="2633472"/>
            <a:ext cx="225418" cy="658368"/>
          </a:xfrm>
          <a:prstGeom prst="rect">
            <a:avLst/>
          </a:prstGeom>
          <a:solidFill>
            <a:srgbClr val="D9D9D9"/>
          </a:solidFill>
          <a:ln w="19050">
            <a:solidFill>
              <a:srgbClr val="FFFFFF"/>
            </a:solidFill>
          </a:ln>
          <a:effectLst/>
        </p:spPr>
        <p:txBody>
          <a:bodyPr rtlCol="0" anchor="ctr"/>
          <a:lstStyle/>
          <a:p/>
        </p:txBody>
      </p:sp>
      <p:sp>
        <p:nvSpPr>
          <p:cNvPr id="55" name="Merge 54"/>
          <p:cNvSpPr/>
          <p:nvPr/>
        </p:nvSpPr>
        <p:spPr>
          <a:xfrm>
            <a:off x="576072" y="2450592"/>
            <a:ext cx="219456" cy="164592"/>
          </a:xfrm>
          <a:prstGeom prst="flowChartMerge">
            <a:avLst/>
          </a:prstGeom>
          <a:solidFill>
            <a:srgbClr val="4F4F4F"/>
          </a:solidFill>
          <a:ln>
            <a:noFill/>
          </a:ln>
          <a:effectLst/>
        </p:spPr>
        <p:txBody>
          <a:bodyPr rtlCol="0" anchor="ctr"/>
          <a:lstStyle/>
          <a:p/>
        </p:txBody>
      </p:sp>
      <p:sp>
        <p:nvSpPr>
          <p:cNvPr id="56" name="TextBox 55"/>
          <p:cNvSpPr txBox="1"/>
          <p:nvPr/>
        </p:nvSpPr>
        <p:spPr>
          <a:xfrm>
            <a:off x="576072" y="2066544"/>
            <a:ext cx="1280160" cy="365760"/>
          </a:xfrm>
          <a:prstGeom prst="rect">
            <a:avLst/>
          </a:prstGeom>
          <a:noFill/>
        </p:spPr>
        <p:txBody>
          <a:bodyPr wrap="square" anchor="ctr" lIns="73152" rIns="73152" tIns="36576" bIns="36576">
            <a:noAutofit/>
          </a:bodyPr>
          <a:lstStyle/>
          <a:p>
            <a:pPr algn="l">
              <a:spcBef>
                <a:spcPts val="0"/>
              </a:spcBef>
              <a:spcAft>
                <a:spcPts val="0"/>
              </a:spcAft>
            </a:pPr>
            <a:r>
              <a:rPr lang="tr-TR" sz="1850" b="1" i="0">
                <a:solidFill>
                  <a:srgbClr val="262626"/>
                </a:solidFill>
                <a:latin typeface="Calibri"/>
              </a:rPr>
              <a:t>180°</a:t>
            </a:r>
          </a:p>
        </p:txBody>
      </p:sp>
      <p:sp>
        <p:nvSpPr>
          <p:cNvPr id="57" name="Merge 56"/>
          <p:cNvSpPr/>
          <p:nvPr/>
        </p:nvSpPr>
        <p:spPr>
          <a:xfrm>
            <a:off x="5986119" y="2450592"/>
            <a:ext cx="219456" cy="164592"/>
          </a:xfrm>
          <a:prstGeom prst="flowChartMerge">
            <a:avLst/>
          </a:prstGeom>
          <a:solidFill>
            <a:srgbClr val="4F4F4F"/>
          </a:solidFill>
          <a:ln>
            <a:noFill/>
          </a:ln>
          <a:effectLst/>
        </p:spPr>
        <p:txBody>
          <a:bodyPr rtlCol="0" anchor="ctr"/>
          <a:lstStyle/>
          <a:p/>
        </p:txBody>
      </p:sp>
      <p:sp>
        <p:nvSpPr>
          <p:cNvPr id="58" name="TextBox 57"/>
          <p:cNvSpPr txBox="1"/>
          <p:nvPr/>
        </p:nvSpPr>
        <p:spPr>
          <a:xfrm>
            <a:off x="5455767" y="2066544"/>
            <a:ext cx="1280160" cy="365760"/>
          </a:xfrm>
          <a:prstGeom prst="rect">
            <a:avLst/>
          </a:prstGeom>
          <a:noFill/>
        </p:spPr>
        <p:txBody>
          <a:bodyPr wrap="square" anchor="ctr" lIns="73152" rIns="73152" tIns="36576" bIns="36576">
            <a:noAutofit/>
          </a:bodyPr>
          <a:lstStyle/>
          <a:p>
            <a:pPr algn="ctr">
              <a:spcBef>
                <a:spcPts val="0"/>
              </a:spcBef>
              <a:spcAft>
                <a:spcPts val="0"/>
              </a:spcAft>
            </a:pPr>
            <a:r>
              <a:rPr lang="tr-TR" sz="1850" b="1" i="0">
                <a:solidFill>
                  <a:srgbClr val="262626"/>
                </a:solidFill>
                <a:latin typeface="Calibri"/>
              </a:rPr>
              <a:t>0°</a:t>
            </a:r>
          </a:p>
        </p:txBody>
      </p:sp>
      <p:sp>
        <p:nvSpPr>
          <p:cNvPr id="59" name="Merge 58"/>
          <p:cNvSpPr/>
          <p:nvPr/>
        </p:nvSpPr>
        <p:spPr>
          <a:xfrm>
            <a:off x="7338631" y="2450592"/>
            <a:ext cx="219456" cy="164592"/>
          </a:xfrm>
          <a:prstGeom prst="flowChartMerge">
            <a:avLst/>
          </a:prstGeom>
          <a:solidFill>
            <a:srgbClr val="D3373A"/>
          </a:solidFill>
          <a:ln>
            <a:noFill/>
          </a:ln>
          <a:effectLst/>
        </p:spPr>
        <p:txBody>
          <a:bodyPr rtlCol="0" anchor="ctr"/>
          <a:lstStyle/>
          <a:p/>
        </p:txBody>
      </p:sp>
      <p:sp>
        <p:nvSpPr>
          <p:cNvPr id="60" name="TextBox 59"/>
          <p:cNvSpPr txBox="1"/>
          <p:nvPr/>
        </p:nvSpPr>
        <p:spPr>
          <a:xfrm>
            <a:off x="6808279" y="2066544"/>
            <a:ext cx="1280160" cy="365760"/>
          </a:xfrm>
          <a:prstGeom prst="rect">
            <a:avLst/>
          </a:prstGeom>
          <a:noFill/>
        </p:spPr>
        <p:txBody>
          <a:bodyPr wrap="square" anchor="ctr" lIns="73152" rIns="73152" tIns="36576" bIns="36576">
            <a:noAutofit/>
          </a:bodyPr>
          <a:lstStyle/>
          <a:p>
            <a:pPr algn="ctr">
              <a:spcBef>
                <a:spcPts val="0"/>
              </a:spcBef>
              <a:spcAft>
                <a:spcPts val="0"/>
              </a:spcAft>
            </a:pPr>
            <a:r>
              <a:rPr lang="tr-TR" sz="1850" b="1" i="0">
                <a:solidFill>
                  <a:srgbClr val="D3373A"/>
                </a:solidFill>
                <a:latin typeface="Calibri"/>
              </a:rPr>
              <a:t>45° D</a:t>
            </a:r>
          </a:p>
        </p:txBody>
      </p:sp>
      <p:sp>
        <p:nvSpPr>
          <p:cNvPr id="61" name="Merge 60"/>
          <p:cNvSpPr/>
          <p:nvPr/>
        </p:nvSpPr>
        <p:spPr>
          <a:xfrm>
            <a:off x="11396167" y="2450592"/>
            <a:ext cx="219456" cy="164592"/>
          </a:xfrm>
          <a:prstGeom prst="flowChartMerge">
            <a:avLst/>
          </a:prstGeom>
          <a:solidFill>
            <a:srgbClr val="4F4F4F"/>
          </a:solidFill>
          <a:ln>
            <a:noFill/>
          </a:ln>
          <a:effectLst/>
        </p:spPr>
        <p:txBody>
          <a:bodyPr rtlCol="0" anchor="ctr"/>
          <a:lstStyle/>
          <a:p/>
        </p:txBody>
      </p:sp>
      <p:sp>
        <p:nvSpPr>
          <p:cNvPr id="62" name="TextBox 61"/>
          <p:cNvSpPr txBox="1"/>
          <p:nvPr/>
        </p:nvSpPr>
        <p:spPr>
          <a:xfrm>
            <a:off x="10335463" y="2066544"/>
            <a:ext cx="1280160" cy="365760"/>
          </a:xfrm>
          <a:prstGeom prst="rect">
            <a:avLst/>
          </a:prstGeom>
          <a:noFill/>
        </p:spPr>
        <p:txBody>
          <a:bodyPr wrap="square" anchor="ctr" lIns="73152" rIns="73152" tIns="36576" bIns="36576">
            <a:noAutofit/>
          </a:bodyPr>
          <a:lstStyle/>
          <a:p>
            <a:pPr algn="r">
              <a:spcBef>
                <a:spcPts val="0"/>
              </a:spcBef>
              <a:spcAft>
                <a:spcPts val="0"/>
              </a:spcAft>
            </a:pPr>
            <a:r>
              <a:rPr lang="tr-TR" sz="1850" b="1" i="0">
                <a:solidFill>
                  <a:srgbClr val="262626"/>
                </a:solidFill>
                <a:latin typeface="Calibri"/>
              </a:rPr>
              <a:t>180°</a:t>
            </a:r>
          </a:p>
        </p:txBody>
      </p:sp>
      <p:sp>
        <p:nvSpPr>
          <p:cNvPr id="63" name="TextBox 62"/>
          <p:cNvSpPr txBox="1"/>
          <p:nvPr/>
        </p:nvSpPr>
        <p:spPr>
          <a:xfrm>
            <a:off x="576072" y="3364992"/>
            <a:ext cx="2743200" cy="347472"/>
          </a:xfrm>
          <a:prstGeom prst="rect">
            <a:avLst/>
          </a:prstGeom>
          <a:noFill/>
        </p:spPr>
        <p:txBody>
          <a:bodyPr wrap="square" anchor="t" lIns="73152" rIns="73152" tIns="36576" bIns="36576">
            <a:noAutofit/>
          </a:bodyPr>
          <a:lstStyle/>
          <a:p>
            <a:pPr algn="l">
              <a:spcBef>
                <a:spcPts val="0"/>
              </a:spcBef>
              <a:spcAft>
                <a:spcPts val="0"/>
              </a:spcAft>
            </a:pPr>
            <a:r>
              <a:rPr lang="tr-TR" sz="1500" b="0" i="1">
                <a:solidFill>
                  <a:srgbClr val="262626"/>
                </a:solidFill>
                <a:latin typeface="Calibri"/>
              </a:rPr>
              <a:t>tarih değiştirme çizgisi</a:t>
            </a:r>
          </a:p>
        </p:txBody>
      </p:sp>
      <p:sp>
        <p:nvSpPr>
          <p:cNvPr id="64" name="TextBox 63"/>
          <p:cNvSpPr txBox="1"/>
          <p:nvPr/>
        </p:nvSpPr>
        <p:spPr>
          <a:xfrm>
            <a:off x="8872423" y="3364992"/>
            <a:ext cx="2743200" cy="347472"/>
          </a:xfrm>
          <a:prstGeom prst="rect">
            <a:avLst/>
          </a:prstGeom>
          <a:noFill/>
        </p:spPr>
        <p:txBody>
          <a:bodyPr wrap="square" anchor="t" lIns="73152" rIns="73152" tIns="36576" bIns="36576">
            <a:noAutofit/>
          </a:bodyPr>
          <a:lstStyle/>
          <a:p>
            <a:pPr algn="r">
              <a:spcBef>
                <a:spcPts val="0"/>
              </a:spcBef>
              <a:spcAft>
                <a:spcPts val="0"/>
              </a:spcAft>
            </a:pPr>
            <a:r>
              <a:rPr lang="tr-TR" sz="1500" b="0" i="1">
                <a:solidFill>
                  <a:srgbClr val="262626"/>
                </a:solidFill>
                <a:latin typeface="Calibri"/>
              </a:rPr>
              <a:t>tarih değiştirme çizgisi</a:t>
            </a:r>
          </a:p>
        </p:txBody>
      </p:sp>
      <p:sp>
        <p:nvSpPr>
          <p:cNvPr id="65" name="TextBox 64"/>
          <p:cNvSpPr txBox="1"/>
          <p:nvPr/>
        </p:nvSpPr>
        <p:spPr>
          <a:xfrm>
            <a:off x="4998567" y="3364992"/>
            <a:ext cx="2194560" cy="347472"/>
          </a:xfrm>
          <a:prstGeom prst="rect">
            <a:avLst/>
          </a:prstGeom>
          <a:noFill/>
        </p:spPr>
        <p:txBody>
          <a:bodyPr wrap="square" anchor="t" lIns="73152" rIns="73152" tIns="36576" bIns="36576">
            <a:noAutofit/>
          </a:bodyPr>
          <a:lstStyle/>
          <a:p>
            <a:pPr algn="ctr">
              <a:spcBef>
                <a:spcPts val="0"/>
              </a:spcBef>
              <a:spcAft>
                <a:spcPts val="0"/>
              </a:spcAft>
            </a:pPr>
            <a:r>
              <a:rPr lang="tr-TR" sz="1500" b="0" i="1">
                <a:solidFill>
                  <a:srgbClr val="262626"/>
                </a:solidFill>
                <a:latin typeface="Calibri"/>
              </a:rPr>
              <a:t>başlangıç meridyeni</a:t>
            </a:r>
          </a:p>
        </p:txBody>
      </p:sp>
      <p:sp>
        <p:nvSpPr>
          <p:cNvPr id="66" name="TextBox 65"/>
          <p:cNvSpPr txBox="1"/>
          <p:nvPr/>
        </p:nvSpPr>
        <p:spPr>
          <a:xfrm>
            <a:off x="6625399" y="3694176"/>
            <a:ext cx="1645920" cy="347472"/>
          </a:xfrm>
          <a:prstGeom prst="rect">
            <a:avLst/>
          </a:prstGeom>
          <a:noFill/>
        </p:spPr>
        <p:txBody>
          <a:bodyPr wrap="square" anchor="t" lIns="73152" rIns="73152" tIns="36576" bIns="36576">
            <a:noAutofit/>
          </a:bodyPr>
          <a:lstStyle/>
          <a:p>
            <a:pPr algn="ctr">
              <a:spcBef>
                <a:spcPts val="0"/>
              </a:spcBef>
              <a:spcAft>
                <a:spcPts val="0"/>
              </a:spcAft>
            </a:pPr>
            <a:r>
              <a:rPr lang="tr-TR" sz="1600" b="1" i="0">
                <a:solidFill>
                  <a:srgbClr val="D3373A"/>
                </a:solidFill>
                <a:latin typeface="Calibri"/>
              </a:rPr>
              <a:t>Türkiye: +3</a:t>
            </a:r>
          </a:p>
        </p:txBody>
      </p:sp>
      <p:cxnSp>
        <p:nvCxnSpPr>
          <p:cNvPr id="67" name="Connector 66"/>
          <p:cNvCxnSpPr/>
          <p:nvPr/>
        </p:nvCxnSpPr>
        <p:spPr>
          <a:xfrm flipH="1">
            <a:off x="777240" y="4526280"/>
            <a:ext cx="5003021" cy="0"/>
          </a:xfrm>
          <a:prstGeom prst="line">
            <a:avLst/>
          </a:prstGeom>
          <a:ln w="44450">
            <a:solidFill>
              <a:srgbClr val="2C6696"/>
            </a:solidFill>
            <a:tailEnd type="triangle" w="med" len="med"/>
          </a:ln>
        </p:spPr>
      </p:cxnSp>
      <p:cxnSp>
        <p:nvCxnSpPr>
          <p:cNvPr id="68" name="Connector 67"/>
          <p:cNvCxnSpPr/>
          <p:nvPr/>
        </p:nvCxnSpPr>
        <p:spPr>
          <a:xfrm>
            <a:off x="6411433" y="4526280"/>
            <a:ext cx="5003022" cy="0"/>
          </a:xfrm>
          <a:prstGeom prst="line">
            <a:avLst/>
          </a:prstGeom>
          <a:ln w="44450">
            <a:solidFill>
              <a:srgbClr val="CEAC58"/>
            </a:solidFill>
            <a:tailEnd type="triangle" w="med" len="med"/>
          </a:ln>
        </p:spPr>
      </p:cxnSp>
      <p:sp>
        <p:nvSpPr>
          <p:cNvPr id="69" name="TextBox 68"/>
          <p:cNvSpPr txBox="1"/>
          <p:nvPr/>
        </p:nvSpPr>
        <p:spPr>
          <a:xfrm>
            <a:off x="685800" y="4105656"/>
            <a:ext cx="4959210" cy="384048"/>
          </a:xfrm>
          <a:prstGeom prst="rect">
            <a:avLst/>
          </a:prstGeom>
          <a:noFill/>
        </p:spPr>
        <p:txBody>
          <a:bodyPr wrap="square" anchor="ctr" lIns="73152" rIns="73152" tIns="36576" bIns="36576">
            <a:noAutofit/>
          </a:bodyPr>
          <a:lstStyle/>
          <a:p>
            <a:pPr algn="ctr">
              <a:spcBef>
                <a:spcPts val="0"/>
              </a:spcBef>
              <a:spcAft>
                <a:spcPts val="0"/>
              </a:spcAft>
            </a:pPr>
            <a:r>
              <a:rPr lang="tr-TR" sz="1700" b="1" i="0">
                <a:solidFill>
                  <a:srgbClr val="2C6696"/>
                </a:solidFill>
                <a:latin typeface="Calibri"/>
              </a:rPr>
              <a:t>BATI YARIM KÜRE: −1, −2, −3 …</a:t>
            </a:r>
          </a:p>
        </p:txBody>
      </p:sp>
      <p:sp>
        <p:nvSpPr>
          <p:cNvPr id="70" name="TextBox 69"/>
          <p:cNvSpPr txBox="1"/>
          <p:nvPr/>
        </p:nvSpPr>
        <p:spPr>
          <a:xfrm>
            <a:off x="6546684" y="4105656"/>
            <a:ext cx="4959210" cy="384048"/>
          </a:xfrm>
          <a:prstGeom prst="rect">
            <a:avLst/>
          </a:prstGeom>
          <a:noFill/>
        </p:spPr>
        <p:txBody>
          <a:bodyPr wrap="square" anchor="ctr" lIns="73152" rIns="73152" tIns="36576" bIns="36576">
            <a:noAutofit/>
          </a:bodyPr>
          <a:lstStyle/>
          <a:p>
            <a:pPr algn="ctr">
              <a:spcBef>
                <a:spcPts val="0"/>
              </a:spcBef>
              <a:spcAft>
                <a:spcPts val="0"/>
              </a:spcAft>
            </a:pPr>
            <a:r>
              <a:rPr lang="tr-TR" sz="1700" b="1" i="0">
                <a:solidFill>
                  <a:srgbClr val="CEAC58"/>
                </a:solidFill>
                <a:latin typeface="Calibri"/>
              </a:rPr>
              <a:t>DOĞU YARIM KÜRE: +1, +2, +3 …</a:t>
            </a:r>
          </a:p>
        </p:txBody>
      </p:sp>
      <p:sp>
        <p:nvSpPr>
          <p:cNvPr id="71" name="Rounded Rectangle 70"/>
          <p:cNvSpPr/>
          <p:nvPr/>
        </p:nvSpPr>
        <p:spPr>
          <a:xfrm>
            <a:off x="502920" y="4873752"/>
            <a:ext cx="5478627" cy="1417320"/>
          </a:xfrm>
          <a:prstGeom prst="roundRect">
            <a:avLst>
              <a:gd name="adj" fmla="val 8000"/>
            </a:avLst>
          </a:prstGeom>
          <a:solidFill>
            <a:srgbClr val="F0F0F0"/>
          </a:solidFill>
          <a:ln>
            <a:noFill/>
          </a:ln>
          <a:effectLst/>
        </p:spPr>
        <p:txBody>
          <a:bodyPr rtlCol="0" anchor="ctr"/>
          <a:lstStyle/>
          <a:p/>
        </p:txBody>
      </p:sp>
      <p:sp>
        <p:nvSpPr>
          <p:cNvPr id="72" name="Rectangle 71"/>
          <p:cNvSpPr/>
          <p:nvPr/>
        </p:nvSpPr>
        <p:spPr>
          <a:xfrm>
            <a:off x="502920" y="4873752"/>
            <a:ext cx="118872" cy="1417320"/>
          </a:xfrm>
          <a:prstGeom prst="rect">
            <a:avLst/>
          </a:prstGeom>
          <a:solidFill>
            <a:srgbClr val="2C6696"/>
          </a:solidFill>
          <a:ln>
            <a:noFill/>
          </a:ln>
          <a:effectLst/>
        </p:spPr>
        <p:txBody>
          <a:bodyPr rtlCol="0" anchor="ctr"/>
          <a:lstStyle/>
          <a:p/>
        </p:txBody>
      </p:sp>
      <p:sp>
        <p:nvSpPr>
          <p:cNvPr id="73" name="TextBox 72"/>
          <p:cNvSpPr txBox="1"/>
          <p:nvPr/>
        </p:nvSpPr>
        <p:spPr>
          <a:xfrm>
            <a:off x="777240" y="4873752"/>
            <a:ext cx="5067147" cy="141732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Uluslararası saat dilimlerinin sınırları, ülkelerin siyasi sınırları esas alınarak zikzak oluşturacak şekilde çizilmiştir.</a:t>
            </a:r>
          </a:p>
        </p:txBody>
      </p:sp>
      <p:sp>
        <p:nvSpPr>
          <p:cNvPr id="74" name="Rounded Rectangle 73"/>
          <p:cNvSpPr/>
          <p:nvPr/>
        </p:nvSpPr>
        <p:spPr>
          <a:xfrm>
            <a:off x="6210147" y="4873752"/>
            <a:ext cx="5478627" cy="141732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1" i="0">
                <a:solidFill>
                  <a:srgbClr val="262626"/>
                </a:solidFill>
                <a:latin typeface="Calibri"/>
              </a:rPr>
              <a:t>Deftere çiz:</a:t>
            </a:r>
            <a:r>
              <a:rPr lang="tr-TR" sz="2000" b="0" i="0">
                <a:solidFill>
                  <a:srgbClr val="262626"/>
                </a:solidFill>
                <a:latin typeface="Calibri"/>
              </a:rPr>
              <a:t> şeridi ve 0°, 45° D, 180° meridyenlerini çiz; Türkiye'nin dilimini işaretle.</a:t>
            </a:r>
          </a:p>
        </p:txBody>
      </p:sp>
      <p:sp>
        <p:nvSpPr>
          <p:cNvPr id="75" name="TextBox 7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76" name="Rounded Rectangle 7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39</a:t>
            </a:r>
          </a:p>
        </p:txBody>
      </p:sp>
      <p:sp>
        <p:nvSpPr>
          <p:cNvPr id="77" name="TextBox 7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57 / 226</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Tarih değiştirme çizgisi</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5. HAFTA</a:t>
            </a:r>
          </a:p>
        </p:txBody>
      </p:sp>
      <p:pic>
        <p:nvPicPr>
          <p:cNvPr id="6" name="Picture 5" descr="harita_2_2_s39.jpg"/>
          <p:cNvPicPr>
            <a:picLocks noChangeAspect="1"/>
          </p:cNvPicPr>
          <p:nvPr/>
        </p:nvPicPr>
        <p:blipFill>
          <a:blip r:embed="rId3"/>
          <a:stretch>
            <a:fillRect/>
          </a:stretch>
        </p:blipFill>
        <p:spPr>
          <a:xfrm>
            <a:off x="502920" y="1216152"/>
            <a:ext cx="5157787" cy="3886200"/>
          </a:xfrm>
          <a:prstGeom prst="rect">
            <a:avLst/>
          </a:prstGeom>
          <a:ln w="9525">
            <a:solidFill>
              <a:srgbClr val="D9D9D9"/>
            </a:solidFill>
          </a:ln>
        </p:spPr>
      </p:pic>
      <p:sp>
        <p:nvSpPr>
          <p:cNvPr id="7" name="TextBox 6"/>
          <p:cNvSpPr txBox="1"/>
          <p:nvPr/>
        </p:nvSpPr>
        <p:spPr>
          <a:xfrm>
            <a:off x="502920" y="5138928"/>
            <a:ext cx="5157787" cy="329184"/>
          </a:xfrm>
          <a:prstGeom prst="rect">
            <a:avLst/>
          </a:prstGeom>
          <a:noFill/>
        </p:spPr>
        <p:txBody>
          <a:bodyPr wrap="square" anchor="ctr" lIns="73152" rIns="73152" tIns="36576" bIns="36576">
            <a:noAutofit/>
          </a:bodyPr>
          <a:lstStyle/>
          <a:p>
            <a:pPr algn="l">
              <a:spcBef>
                <a:spcPts val="0"/>
              </a:spcBef>
              <a:spcAft>
                <a:spcPts val="0"/>
              </a:spcAft>
            </a:pPr>
            <a:r>
              <a:rPr lang="tr-TR" sz="1400" b="0" i="1">
                <a:solidFill>
                  <a:srgbClr val="767676"/>
                </a:solidFill>
                <a:latin typeface="Calibri"/>
              </a:rPr>
              <a:t>Harita 2.2 — Tarih değiştirme çizgisi (Kitap s. 39)</a:t>
            </a:r>
          </a:p>
        </p:txBody>
      </p:sp>
      <p:sp>
        <p:nvSpPr>
          <p:cNvPr id="8" name="TextBox 7"/>
          <p:cNvSpPr txBox="1"/>
          <p:nvPr/>
        </p:nvSpPr>
        <p:spPr>
          <a:xfrm>
            <a:off x="502920" y="5486400"/>
            <a:ext cx="5157787" cy="804672"/>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Bu çizgi, … siyasi sınırlar dikkate alınarak yer yer zikzak oluşturacak şekilde çizilmiştir.</a:t>
            </a:r>
          </a:p>
        </p:txBody>
      </p:sp>
      <p:sp>
        <p:nvSpPr>
          <p:cNvPr id="9" name="Rounded Rectangle 8"/>
          <p:cNvSpPr/>
          <p:nvPr/>
        </p:nvSpPr>
        <p:spPr>
          <a:xfrm>
            <a:off x="5889307" y="1216152"/>
            <a:ext cx="5799467" cy="1874519"/>
          </a:xfrm>
          <a:prstGeom prst="roundRect">
            <a:avLst>
              <a:gd name="adj" fmla="val 6000"/>
            </a:avLst>
          </a:prstGeom>
          <a:solidFill>
            <a:srgbClr val="F0F0F0"/>
          </a:solidFill>
          <a:ln>
            <a:noFill/>
          </a:ln>
          <a:effectLst/>
        </p:spPr>
        <p:txBody>
          <a:bodyPr rtlCol="0" anchor="ctr"/>
          <a:lstStyle/>
          <a:p/>
        </p:txBody>
      </p:sp>
      <p:sp>
        <p:nvSpPr>
          <p:cNvPr id="10" name="Rectangle 9"/>
          <p:cNvSpPr/>
          <p:nvPr/>
        </p:nvSpPr>
        <p:spPr>
          <a:xfrm>
            <a:off x="5889307" y="1216152"/>
            <a:ext cx="146304" cy="1874519"/>
          </a:xfrm>
          <a:prstGeom prst="rect">
            <a:avLst/>
          </a:prstGeom>
          <a:solidFill>
            <a:srgbClr val="2C6696"/>
          </a:solidFill>
          <a:ln>
            <a:noFill/>
          </a:ln>
          <a:effectLst/>
        </p:spPr>
        <p:txBody>
          <a:bodyPr rtlCol="0" anchor="ctr"/>
          <a:lstStyle/>
          <a:p/>
        </p:txBody>
      </p:sp>
      <p:sp>
        <p:nvSpPr>
          <p:cNvPr id="11" name="TextBox 10"/>
          <p:cNvSpPr txBox="1"/>
          <p:nvPr/>
        </p:nvSpPr>
        <p:spPr>
          <a:xfrm>
            <a:off x="6255067" y="1325880"/>
            <a:ext cx="5250827" cy="411480"/>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2C6696"/>
                </a:solidFill>
                <a:latin typeface="Calibri"/>
              </a:rPr>
              <a:t>TARİH DEĞİŞTİRME ÇİZGİSİ</a:t>
            </a:r>
          </a:p>
        </p:txBody>
      </p:sp>
      <p:sp>
        <p:nvSpPr>
          <p:cNvPr id="12" name="TextBox 11"/>
          <p:cNvSpPr txBox="1"/>
          <p:nvPr/>
        </p:nvSpPr>
        <p:spPr>
          <a:xfrm>
            <a:off x="6255067" y="1719072"/>
            <a:ext cx="5250827" cy="123443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Başlangıç meridyeninin (0°) tam karşısında yer alan 180° meridyeni tarih değiştirme çizgisi olarak adlandırılır.</a:t>
            </a:r>
          </a:p>
        </p:txBody>
      </p:sp>
      <p:sp>
        <p:nvSpPr>
          <p:cNvPr id="13" name="Rounded Rectangle 12"/>
          <p:cNvSpPr/>
          <p:nvPr/>
        </p:nvSpPr>
        <p:spPr>
          <a:xfrm>
            <a:off x="5889307" y="3227832"/>
            <a:ext cx="2808293" cy="1691640"/>
          </a:xfrm>
          <a:prstGeom prst="roundRect">
            <a:avLst>
              <a:gd name="adj" fmla="val 8000"/>
            </a:avLst>
          </a:prstGeom>
          <a:solidFill>
            <a:srgbClr val="FFFFFF"/>
          </a:solidFill>
          <a:ln w="25400">
            <a:solidFill>
              <a:srgbClr val="D3373A"/>
            </a:solidFill>
          </a:ln>
          <a:effectLst/>
        </p:spPr>
        <p:txBody>
          <a:bodyPr rtlCol="0" anchor="ctr"/>
          <a:lstStyle/>
          <a:p/>
        </p:txBody>
      </p:sp>
      <p:sp>
        <p:nvSpPr>
          <p:cNvPr id="14" name="Rounded Rectangle 13"/>
          <p:cNvSpPr/>
          <p:nvPr/>
        </p:nvSpPr>
        <p:spPr>
          <a:xfrm>
            <a:off x="5889307" y="3227832"/>
            <a:ext cx="2808293" cy="457200"/>
          </a:xfrm>
          <a:prstGeom prst="roundRect">
            <a:avLst>
              <a:gd name="adj" fmla="val 20000"/>
            </a:avLst>
          </a:prstGeom>
          <a:solidFill>
            <a:srgbClr val="D3373A"/>
          </a:solidFill>
          <a:ln>
            <a:noFill/>
          </a:ln>
          <a:effectLst/>
        </p:spPr>
        <p:txBody>
          <a:bodyPr rtlCol="0" anchor="ctr" wrap="square" lIns="128016" rIns="128016" tIns="73152" bIns="73152">
            <a:noAutofit/>
          </a:bodyPr>
          <a:lstStyle/>
          <a:p>
            <a:pPr algn="ctr">
              <a:spcBef>
                <a:spcPts val="0"/>
              </a:spcBef>
              <a:spcAft>
                <a:spcPts val="0"/>
              </a:spcAft>
            </a:pPr>
            <a:r>
              <a:rPr lang="tr-TR" sz="1650" b="1" i="0">
                <a:solidFill>
                  <a:srgbClr val="FFFFFF"/>
                </a:solidFill>
                <a:latin typeface="Calibri"/>
              </a:rPr>
              <a:t>Çizginin batısı</a:t>
            </a:r>
          </a:p>
        </p:txBody>
      </p:sp>
      <p:sp>
        <p:nvSpPr>
          <p:cNvPr id="15" name="TextBox 14"/>
          <p:cNvSpPr txBox="1"/>
          <p:nvPr/>
        </p:nvSpPr>
        <p:spPr>
          <a:xfrm>
            <a:off x="5889307" y="3703320"/>
            <a:ext cx="2808293" cy="713232"/>
          </a:xfrm>
          <a:prstGeom prst="rect">
            <a:avLst/>
          </a:prstGeom>
          <a:noFill/>
        </p:spPr>
        <p:txBody>
          <a:bodyPr wrap="square" anchor="ctr" lIns="73152" rIns="73152" tIns="36576" bIns="36576">
            <a:noAutofit/>
          </a:bodyPr>
          <a:lstStyle/>
          <a:p>
            <a:pPr algn="ctr">
              <a:spcBef>
                <a:spcPts val="0"/>
              </a:spcBef>
              <a:spcAft>
                <a:spcPts val="0"/>
              </a:spcAft>
            </a:pPr>
            <a:r>
              <a:rPr lang="tr-TR" sz="3400" b="1" i="0">
                <a:solidFill>
                  <a:srgbClr val="262626"/>
                </a:solidFill>
                <a:latin typeface="Calibri"/>
              </a:rPr>
              <a:t>SALI</a:t>
            </a:r>
          </a:p>
        </p:txBody>
      </p:sp>
      <p:sp>
        <p:nvSpPr>
          <p:cNvPr id="16" name="TextBox 15"/>
          <p:cNvSpPr txBox="1"/>
          <p:nvPr/>
        </p:nvSpPr>
        <p:spPr>
          <a:xfrm>
            <a:off x="5889307" y="4416552"/>
            <a:ext cx="2808293" cy="411480"/>
          </a:xfrm>
          <a:prstGeom prst="rect">
            <a:avLst/>
          </a:prstGeom>
          <a:noFill/>
        </p:spPr>
        <p:txBody>
          <a:bodyPr wrap="square" anchor="ctr" lIns="73152" rIns="73152" tIns="36576" bIns="36576">
            <a:noAutofit/>
          </a:bodyPr>
          <a:lstStyle/>
          <a:p>
            <a:pPr algn="ctr">
              <a:spcBef>
                <a:spcPts val="0"/>
              </a:spcBef>
              <a:spcAft>
                <a:spcPts val="0"/>
              </a:spcAft>
            </a:pPr>
            <a:r>
              <a:rPr lang="tr-TR" sz="1500" b="0" i="0">
                <a:solidFill>
                  <a:srgbClr val="767676"/>
                </a:solidFill>
                <a:latin typeface="Calibri"/>
              </a:rPr>
              <a:t>doğu yarım küre · 1 gün ileri</a:t>
            </a:r>
          </a:p>
        </p:txBody>
      </p:sp>
      <p:sp>
        <p:nvSpPr>
          <p:cNvPr id="17" name="Rounded Rectangle 16"/>
          <p:cNvSpPr/>
          <p:nvPr/>
        </p:nvSpPr>
        <p:spPr>
          <a:xfrm>
            <a:off x="8880480" y="3227832"/>
            <a:ext cx="2808293" cy="1691640"/>
          </a:xfrm>
          <a:prstGeom prst="roundRect">
            <a:avLst>
              <a:gd name="adj" fmla="val 8000"/>
            </a:avLst>
          </a:prstGeom>
          <a:solidFill>
            <a:srgbClr val="FFFFFF"/>
          </a:solidFill>
          <a:ln w="25400">
            <a:solidFill>
              <a:srgbClr val="D3373A"/>
            </a:solidFill>
          </a:ln>
          <a:effectLst/>
        </p:spPr>
        <p:txBody>
          <a:bodyPr rtlCol="0" anchor="ctr"/>
          <a:lstStyle/>
          <a:p/>
        </p:txBody>
      </p:sp>
      <p:sp>
        <p:nvSpPr>
          <p:cNvPr id="18" name="Rounded Rectangle 17"/>
          <p:cNvSpPr/>
          <p:nvPr/>
        </p:nvSpPr>
        <p:spPr>
          <a:xfrm>
            <a:off x="8880480" y="3227832"/>
            <a:ext cx="2808293" cy="457200"/>
          </a:xfrm>
          <a:prstGeom prst="roundRect">
            <a:avLst>
              <a:gd name="adj" fmla="val 20000"/>
            </a:avLst>
          </a:prstGeom>
          <a:solidFill>
            <a:srgbClr val="D3373A"/>
          </a:solidFill>
          <a:ln>
            <a:noFill/>
          </a:ln>
          <a:effectLst/>
        </p:spPr>
        <p:txBody>
          <a:bodyPr rtlCol="0" anchor="ctr" wrap="square" lIns="128016" rIns="128016" tIns="73152" bIns="73152">
            <a:noAutofit/>
          </a:bodyPr>
          <a:lstStyle/>
          <a:p>
            <a:pPr algn="ctr">
              <a:spcBef>
                <a:spcPts val="0"/>
              </a:spcBef>
              <a:spcAft>
                <a:spcPts val="0"/>
              </a:spcAft>
            </a:pPr>
            <a:r>
              <a:rPr lang="tr-TR" sz="1650" b="1" i="0">
                <a:solidFill>
                  <a:srgbClr val="FFFFFF"/>
                </a:solidFill>
                <a:latin typeface="Calibri"/>
              </a:rPr>
              <a:t>Çizginin doğusu</a:t>
            </a:r>
          </a:p>
        </p:txBody>
      </p:sp>
      <p:sp>
        <p:nvSpPr>
          <p:cNvPr id="19" name="TextBox 18"/>
          <p:cNvSpPr txBox="1"/>
          <p:nvPr/>
        </p:nvSpPr>
        <p:spPr>
          <a:xfrm>
            <a:off x="8880480" y="3703320"/>
            <a:ext cx="2808293" cy="713232"/>
          </a:xfrm>
          <a:prstGeom prst="rect">
            <a:avLst/>
          </a:prstGeom>
          <a:noFill/>
        </p:spPr>
        <p:txBody>
          <a:bodyPr wrap="square" anchor="ctr" lIns="73152" rIns="73152" tIns="36576" bIns="36576">
            <a:noAutofit/>
          </a:bodyPr>
          <a:lstStyle/>
          <a:p>
            <a:pPr algn="ctr">
              <a:spcBef>
                <a:spcPts val="0"/>
              </a:spcBef>
              <a:spcAft>
                <a:spcPts val="0"/>
              </a:spcAft>
            </a:pPr>
            <a:r>
              <a:rPr lang="tr-TR" sz="3400" b="1" i="0">
                <a:solidFill>
                  <a:srgbClr val="262626"/>
                </a:solidFill>
                <a:latin typeface="Calibri"/>
              </a:rPr>
              <a:t>PAZARTESİ</a:t>
            </a:r>
          </a:p>
        </p:txBody>
      </p:sp>
      <p:sp>
        <p:nvSpPr>
          <p:cNvPr id="20" name="TextBox 19"/>
          <p:cNvSpPr txBox="1"/>
          <p:nvPr/>
        </p:nvSpPr>
        <p:spPr>
          <a:xfrm>
            <a:off x="8880480" y="4416552"/>
            <a:ext cx="2808293" cy="411480"/>
          </a:xfrm>
          <a:prstGeom prst="rect">
            <a:avLst/>
          </a:prstGeom>
          <a:noFill/>
        </p:spPr>
        <p:txBody>
          <a:bodyPr wrap="square" anchor="ctr" lIns="73152" rIns="73152" tIns="36576" bIns="36576">
            <a:noAutofit/>
          </a:bodyPr>
          <a:lstStyle/>
          <a:p>
            <a:pPr algn="ctr">
              <a:spcBef>
                <a:spcPts val="0"/>
              </a:spcBef>
              <a:spcAft>
                <a:spcPts val="0"/>
              </a:spcAft>
            </a:pPr>
            <a:r>
              <a:rPr lang="tr-TR" sz="1500" b="0" i="0">
                <a:solidFill>
                  <a:srgbClr val="767676"/>
                </a:solidFill>
                <a:latin typeface="Calibri"/>
              </a:rPr>
              <a:t>batı yarım küre · 1 gün geri</a:t>
            </a:r>
          </a:p>
        </p:txBody>
      </p:sp>
      <p:sp>
        <p:nvSpPr>
          <p:cNvPr id="21" name="Rounded Rectangle 20"/>
          <p:cNvSpPr/>
          <p:nvPr/>
        </p:nvSpPr>
        <p:spPr>
          <a:xfrm>
            <a:off x="5889307" y="5056632"/>
            <a:ext cx="5799467" cy="1234440"/>
          </a:xfrm>
          <a:prstGeom prst="roundRect">
            <a:avLst>
              <a:gd name="adj" fmla="val 8000"/>
            </a:avLst>
          </a:prstGeom>
          <a:solidFill>
            <a:srgbClr val="F0F0F0"/>
          </a:solidFill>
          <a:ln>
            <a:noFill/>
          </a:ln>
          <a:effectLst/>
        </p:spPr>
        <p:txBody>
          <a:bodyPr rtlCol="0" anchor="ctr"/>
          <a:lstStyle/>
          <a:p/>
        </p:txBody>
      </p:sp>
      <p:sp>
        <p:nvSpPr>
          <p:cNvPr id="22" name="Rectangle 21"/>
          <p:cNvSpPr/>
          <p:nvPr/>
        </p:nvSpPr>
        <p:spPr>
          <a:xfrm>
            <a:off x="5889307" y="5056632"/>
            <a:ext cx="118872" cy="1234440"/>
          </a:xfrm>
          <a:prstGeom prst="rect">
            <a:avLst/>
          </a:prstGeom>
          <a:solidFill>
            <a:srgbClr val="D3373A"/>
          </a:solidFill>
          <a:ln>
            <a:noFill/>
          </a:ln>
          <a:effectLst/>
        </p:spPr>
        <p:txBody>
          <a:bodyPr rtlCol="0" anchor="ctr"/>
          <a:lstStyle/>
          <a:p/>
        </p:txBody>
      </p:sp>
      <p:sp>
        <p:nvSpPr>
          <p:cNvPr id="23" name="TextBox 22"/>
          <p:cNvSpPr txBox="1"/>
          <p:nvPr/>
        </p:nvSpPr>
        <p:spPr>
          <a:xfrm>
            <a:off x="6163627" y="5056632"/>
            <a:ext cx="5387987" cy="123444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Bu sınırın batısında (doğu yarım kürede) tarih bir gün ileri, doğusunda (batı yarım kürede) bir gün geridir.</a:t>
            </a:r>
          </a:p>
        </p:txBody>
      </p:sp>
      <p:sp>
        <p:nvSpPr>
          <p:cNvPr id="24" name="TextBox 2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5" name="Rounded Rectangle 2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39</a:t>
            </a:r>
          </a:p>
        </p:txBody>
      </p:sp>
      <p:sp>
        <p:nvSpPr>
          <p:cNvPr id="26" name="TextBox 2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58 / 226</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6</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Tarih değiştirme çizgisinin batısında tarih 14 Ekim Çarşamba ise aynı anda çizginin doğusunda tarih nedir?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13 Ekim Salı</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14 Ekim Çarşamba</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15 Ekim Perşembe</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12 Ekim Pazartesi</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16 Ekim Cuma</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39</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59 / 226</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6</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Tarih değiştirme çizgisinin batısında tarih 14 Ekim Çarşamba ise aynı anda çizginin doğusunda tarih nedir?</a:t>
            </a:r>
          </a:p>
        </p:txBody>
      </p:sp>
      <p:sp>
        <p:nvSpPr>
          <p:cNvPr id="7" name="Rounded Rectangle 6"/>
          <p:cNvSpPr/>
          <p:nvPr/>
        </p:nvSpPr>
        <p:spPr>
          <a:xfrm>
            <a:off x="502920" y="263347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8" name="Oval 7"/>
          <p:cNvSpPr/>
          <p:nvPr/>
        </p:nvSpPr>
        <p:spPr>
          <a:xfrm>
            <a:off x="594360" y="258958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13 Ekim Salı</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14 Ekim Çarşamba</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15 Ekim Perşembe</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12 Ekim Pazartesi</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16 Ekim Cuma</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Çizginin doğusu (batı yarım küre) bir gün geridedir: 14 Ekim Çarşamba → 13 Ekim Salı (s. 39).</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39</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60 / 226</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Uygulama: Saat Dilimi Hesaplama</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UYGULAMA</a:t>
            </a:r>
          </a:p>
        </p:txBody>
      </p:sp>
      <p:sp>
        <p:nvSpPr>
          <p:cNvPr id="6" name="TextBox 5"/>
          <p:cNvSpPr txBox="1"/>
          <p:nvPr/>
        </p:nvSpPr>
        <p:spPr>
          <a:xfrm>
            <a:off x="502920" y="1115568"/>
            <a:ext cx="11185855" cy="1536192"/>
          </a:xfrm>
          <a:prstGeom prst="rect">
            <a:avLst/>
          </a:prstGeom>
          <a:noFill/>
        </p:spPr>
        <p:txBody>
          <a:bodyPr wrap="square" anchor="ctr" lIns="73152" rIns="73152" tIns="36576" bIns="36576">
            <a:noAutofit/>
          </a:bodyPr>
          <a:lstStyle/>
          <a:p>
            <a:pPr algn="l">
              <a:spcBef>
                <a:spcPts val="0"/>
              </a:spcBef>
              <a:spcAft>
                <a:spcPts val="400"/>
              </a:spcAft>
            </a:pPr>
            <a:r>
              <a:rPr lang="tr-TR" sz="1700" b="0" i="0">
                <a:solidFill>
                  <a:srgbClr val="767676"/>
                </a:solidFill>
                <a:latin typeface="Calibri"/>
              </a:rPr>
              <a:t>Uluslararası Coğrafya Olimpiyatı (iGeo), dünyanın farklı yerlerinde okuyan lise öğrencilerinin katıldığı ve coğrafi okuryazarlığı ölçen bir yarışmadır. Yarışma 2026’da İstanbul’da yapılacaktır.</a:t>
            </a:r>
          </a:p>
          <a:p>
            <a:pPr algn="l">
              <a:spcBef>
                <a:spcPts val="0"/>
              </a:spcBef>
              <a:spcAft>
                <a:spcPts val="0"/>
              </a:spcAft>
            </a:pPr>
            <a:r>
              <a:rPr lang="tr-TR" sz="1900" b="1" i="0">
                <a:solidFill>
                  <a:srgbClr val="262626"/>
                </a:solidFill>
                <a:latin typeface="Calibri"/>
              </a:rPr>
              <a:t>Türkiye saati ile 12.00’de yarışmanın içeriğine yönelik çevrim içi bilgilendirme toplantısı planlanmıştır.</a:t>
            </a:r>
            <a:r>
              <a:rPr lang="tr-TR" sz="1900" b="0" i="0">
                <a:solidFill>
                  <a:srgbClr val="262626"/>
                </a:solidFill>
                <a:latin typeface="Calibri"/>
              </a:rPr>
              <a:t> Buna göre tabloda yer alan katılımcıların bulundukları saat dilimlerini ve toplantıya katılım saatlerini (ulusal saatler) yazınız.</a:t>
            </a:r>
          </a:p>
        </p:txBody>
      </p:sp>
      <p:pic>
        <p:nvPicPr>
          <p:cNvPr id="7" name="Picture 6" descr="saat_dilimleri_s40.jpg"/>
          <p:cNvPicPr>
            <a:picLocks noChangeAspect="1"/>
          </p:cNvPicPr>
          <p:nvPr/>
        </p:nvPicPr>
        <p:blipFill>
          <a:blip r:embed="rId3"/>
          <a:stretch>
            <a:fillRect/>
          </a:stretch>
        </p:blipFill>
        <p:spPr>
          <a:xfrm>
            <a:off x="502920" y="2688336"/>
            <a:ext cx="6217920" cy="3567901"/>
          </a:xfrm>
          <a:prstGeom prst="rect">
            <a:avLst/>
          </a:prstGeom>
          <a:ln w="9525">
            <a:solidFill>
              <a:srgbClr val="D9D9D9"/>
            </a:solidFill>
          </a:ln>
        </p:spPr>
      </p:pic>
      <p:graphicFrame>
        <p:nvGraphicFramePr>
          <p:cNvPr id="8" name="Table 7"/>
          <p:cNvGraphicFramePr>
            <a:graphicFrameLocks noGrp="1"/>
          </p:cNvGraphicFramePr>
          <p:nvPr/>
        </p:nvGraphicFramePr>
        <p:xfrm>
          <a:off x="6903720" y="2688336"/>
          <a:ext cx="4785055" cy="3584448"/>
        </p:xfrm>
        <a:graphic>
          <a:graphicData uri="http://schemas.openxmlformats.org/drawingml/2006/table">
            <a:tbl>
              <a:tblPr firstRow="1" bandRow="1">
                <a:tableStyleId>{5C22544A-7EE6-4342-B048-85BDC9FD1C3A}</a:tableStyleId>
              </a:tblPr>
              <a:tblGrid>
                <a:gridCol w="2956255"/>
                <a:gridCol w="914400"/>
                <a:gridCol w="914400"/>
              </a:tblGrid>
              <a:tr h="512064">
                <a:tc>
                  <a:txBody>
                    <a:bodyPr wrap="square"/>
                    <a:lstStyle/>
                    <a:p>
                      <a:pPr algn="ctr">
                        <a:spcBef>
                          <a:spcPts val="0"/>
                        </a:spcBef>
                        <a:spcAft>
                          <a:spcPts val="0"/>
                        </a:spcAft>
                      </a:pPr>
                      <a:r>
                        <a:rPr lang="tr-TR" sz="1500" b="1" i="0">
                          <a:solidFill>
                            <a:srgbClr val="FFFFFF"/>
                          </a:solidFill>
                          <a:latin typeface="Calibri"/>
                        </a:rPr>
                        <a:t>Şehir</a:t>
                      </a:r>
                    </a:p>
                  </a:txBody>
                  <a:tcPr marL="54864" marR="54864" marT="18288" marB="18288" anchor="ctr">
                    <a:solidFill>
                      <a:srgbClr val="2C6696"/>
                    </a:solidFill>
                  </a:tcPr>
                </a:tc>
                <a:tc>
                  <a:txBody>
                    <a:bodyPr wrap="square"/>
                    <a:lstStyle/>
                    <a:p>
                      <a:pPr algn="ctr">
                        <a:spcBef>
                          <a:spcPts val="0"/>
                        </a:spcBef>
                        <a:spcAft>
                          <a:spcPts val="0"/>
                        </a:spcAft>
                      </a:pPr>
                      <a:r>
                        <a:rPr lang="tr-TR" sz="1500" b="1" i="0">
                          <a:solidFill>
                            <a:srgbClr val="FFFFFF"/>
                          </a:solidFill>
                          <a:latin typeface="Calibri"/>
                        </a:rPr>
                        <a:t>Saat dilimi</a:t>
                      </a:r>
                    </a:p>
                  </a:txBody>
                  <a:tcPr marL="54864" marR="54864" marT="18288" marB="18288" anchor="ctr">
                    <a:solidFill>
                      <a:srgbClr val="2C6696"/>
                    </a:solidFill>
                  </a:tcPr>
                </a:tc>
                <a:tc>
                  <a:txBody>
                    <a:bodyPr wrap="square"/>
                    <a:lstStyle/>
                    <a:p>
                      <a:pPr algn="ctr">
                        <a:spcBef>
                          <a:spcPts val="0"/>
                        </a:spcBef>
                        <a:spcAft>
                          <a:spcPts val="0"/>
                        </a:spcAft>
                      </a:pPr>
                      <a:r>
                        <a:rPr lang="tr-TR" sz="1500" b="1" i="0">
                          <a:solidFill>
                            <a:srgbClr val="FFFFFF"/>
                          </a:solidFill>
                          <a:latin typeface="Calibri"/>
                        </a:rPr>
                        <a:t>Saat</a:t>
                      </a:r>
                    </a:p>
                  </a:txBody>
                  <a:tcPr marL="54864" marR="54864" marT="18288" marB="18288" anchor="ctr">
                    <a:solidFill>
                      <a:srgbClr val="2C6696"/>
                    </a:solidFill>
                  </a:tcPr>
                </a:tc>
              </a:tr>
              <a:tr h="438912">
                <a:tc>
                  <a:txBody>
                    <a:bodyPr wrap="square"/>
                    <a:lstStyle/>
                    <a:p>
                      <a:pPr algn="l">
                        <a:spcBef>
                          <a:spcPts val="0"/>
                        </a:spcBef>
                        <a:spcAft>
                          <a:spcPts val="0"/>
                        </a:spcAft>
                      </a:pPr>
                      <a:r>
                        <a:rPr lang="tr-TR" sz="1700" b="0" i="0">
                          <a:solidFill>
                            <a:srgbClr val="262626"/>
                          </a:solidFill>
                          <a:latin typeface="Calibri"/>
                        </a:rPr>
                        <a:t>a) Quebek (Kanada)</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FFFFFF"/>
                    </a:solidFill>
                  </a:tcPr>
                </a:tc>
              </a:tr>
              <a:tr h="438912">
                <a:tc>
                  <a:txBody>
                    <a:bodyPr wrap="square"/>
                    <a:lstStyle/>
                    <a:p>
                      <a:pPr algn="l">
                        <a:spcBef>
                          <a:spcPts val="0"/>
                        </a:spcBef>
                        <a:spcAft>
                          <a:spcPts val="0"/>
                        </a:spcAft>
                      </a:pPr>
                      <a:r>
                        <a:rPr lang="tr-TR" sz="1700" b="0" i="0">
                          <a:solidFill>
                            <a:srgbClr val="262626"/>
                          </a:solidFill>
                          <a:latin typeface="Calibri"/>
                        </a:rPr>
                        <a:t>b) Buenos Aires (Arjantin)</a:t>
                      </a:r>
                    </a:p>
                  </a:txBody>
                  <a:tcPr marL="54864" marR="54864" marT="18288" marB="18288" anchor="ctr">
                    <a:solidFill>
                      <a:srgbClr val="E3ECF5"/>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E3ECF5"/>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E3ECF5"/>
                    </a:solidFill>
                  </a:tcPr>
                </a:tc>
              </a:tr>
              <a:tr h="438912">
                <a:tc>
                  <a:txBody>
                    <a:bodyPr wrap="square"/>
                    <a:lstStyle/>
                    <a:p>
                      <a:pPr algn="l">
                        <a:spcBef>
                          <a:spcPts val="0"/>
                        </a:spcBef>
                        <a:spcAft>
                          <a:spcPts val="0"/>
                        </a:spcAft>
                      </a:pPr>
                      <a:r>
                        <a:rPr lang="tr-TR" sz="1700" b="0" i="0">
                          <a:solidFill>
                            <a:srgbClr val="262626"/>
                          </a:solidFill>
                          <a:latin typeface="Calibri"/>
                        </a:rPr>
                        <a:t>c) Reykjavik (İzlanda)</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FFFFFF"/>
                    </a:solidFill>
                  </a:tcPr>
                </a:tc>
              </a:tr>
              <a:tr h="438912">
                <a:tc>
                  <a:txBody>
                    <a:bodyPr wrap="square"/>
                    <a:lstStyle/>
                    <a:p>
                      <a:pPr algn="l">
                        <a:spcBef>
                          <a:spcPts val="0"/>
                        </a:spcBef>
                        <a:spcAft>
                          <a:spcPts val="0"/>
                        </a:spcAft>
                      </a:pPr>
                      <a:r>
                        <a:rPr lang="tr-TR" sz="1700" b="0" i="0">
                          <a:solidFill>
                            <a:srgbClr val="262626"/>
                          </a:solidFill>
                          <a:latin typeface="Calibri"/>
                        </a:rPr>
                        <a:t>ç) St. Petersburg (Rusya)</a:t>
                      </a:r>
                    </a:p>
                  </a:txBody>
                  <a:tcPr marL="54864" marR="54864" marT="18288" marB="18288" anchor="ctr">
                    <a:solidFill>
                      <a:srgbClr val="E3ECF5"/>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E3ECF5"/>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E3ECF5"/>
                    </a:solidFill>
                  </a:tcPr>
                </a:tc>
              </a:tr>
              <a:tr h="438912">
                <a:tc>
                  <a:txBody>
                    <a:bodyPr wrap="square"/>
                    <a:lstStyle/>
                    <a:p>
                      <a:pPr algn="l">
                        <a:spcBef>
                          <a:spcPts val="0"/>
                        </a:spcBef>
                        <a:spcAft>
                          <a:spcPts val="0"/>
                        </a:spcAft>
                      </a:pPr>
                      <a:r>
                        <a:rPr lang="tr-TR" sz="1700" b="0" i="0">
                          <a:solidFill>
                            <a:srgbClr val="262626"/>
                          </a:solidFill>
                          <a:latin typeface="Calibri"/>
                        </a:rPr>
                        <a:t>d) İstanbul (Türkiye)</a:t>
                      </a:r>
                    </a:p>
                  </a:txBody>
                  <a:tcPr marL="54864" marR="54864" marT="18288" marB="18288" anchor="ctr">
                    <a:solidFill>
                      <a:srgbClr val="F9E1E1"/>
                    </a:solidFill>
                  </a:tcPr>
                </a:tc>
                <a:tc>
                  <a:txBody>
                    <a:bodyPr wrap="square"/>
                    <a:lstStyle/>
                    <a:p>
                      <a:pPr algn="ctr">
                        <a:spcBef>
                          <a:spcPts val="0"/>
                        </a:spcBef>
                        <a:spcAft>
                          <a:spcPts val="0"/>
                        </a:spcAft>
                      </a:pPr>
                      <a:r>
                        <a:rPr lang="tr-TR" sz="1700" b="0" i="0">
                          <a:solidFill>
                            <a:srgbClr val="262626"/>
                          </a:solidFill>
                          <a:latin typeface="Calibri"/>
                        </a:rPr>
                        <a:t>+3</a:t>
                      </a:r>
                    </a:p>
                  </a:txBody>
                  <a:tcPr marL="54864" marR="54864" marT="18288" marB="18288" anchor="ctr">
                    <a:solidFill>
                      <a:srgbClr val="F9E1E1"/>
                    </a:solidFill>
                  </a:tcPr>
                </a:tc>
                <a:tc>
                  <a:txBody>
                    <a:bodyPr wrap="square"/>
                    <a:lstStyle/>
                    <a:p>
                      <a:pPr algn="ctr">
                        <a:spcBef>
                          <a:spcPts val="0"/>
                        </a:spcBef>
                        <a:spcAft>
                          <a:spcPts val="0"/>
                        </a:spcAft>
                      </a:pPr>
                      <a:r>
                        <a:rPr lang="tr-TR" sz="1700" b="0" i="0">
                          <a:solidFill>
                            <a:srgbClr val="262626"/>
                          </a:solidFill>
                          <a:latin typeface="Calibri"/>
                        </a:rPr>
                        <a:t>12.00</a:t>
                      </a:r>
                    </a:p>
                  </a:txBody>
                  <a:tcPr marL="54864" marR="54864" marT="18288" marB="18288" anchor="ctr">
                    <a:solidFill>
                      <a:srgbClr val="F9E1E1"/>
                    </a:solidFill>
                  </a:tcPr>
                </a:tc>
              </a:tr>
              <a:tr h="438912">
                <a:tc>
                  <a:txBody>
                    <a:bodyPr wrap="square"/>
                    <a:lstStyle/>
                    <a:p>
                      <a:pPr algn="l">
                        <a:spcBef>
                          <a:spcPts val="0"/>
                        </a:spcBef>
                        <a:spcAft>
                          <a:spcPts val="0"/>
                        </a:spcAft>
                      </a:pPr>
                      <a:r>
                        <a:rPr lang="tr-TR" sz="1700" b="0" i="0">
                          <a:solidFill>
                            <a:srgbClr val="262626"/>
                          </a:solidFill>
                          <a:latin typeface="Calibri"/>
                        </a:rPr>
                        <a:t>e) Pekin (Çin)</a:t>
                      </a:r>
                    </a:p>
                  </a:txBody>
                  <a:tcPr marL="54864" marR="54864" marT="18288" marB="18288" anchor="ctr">
                    <a:solidFill>
                      <a:srgbClr val="E3ECF5"/>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E3ECF5"/>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E3ECF5"/>
                    </a:solidFill>
                  </a:tcPr>
                </a:tc>
              </a:tr>
              <a:tr h="438912">
                <a:tc>
                  <a:txBody>
                    <a:bodyPr wrap="square"/>
                    <a:lstStyle/>
                    <a:p>
                      <a:pPr algn="l">
                        <a:spcBef>
                          <a:spcPts val="0"/>
                        </a:spcBef>
                        <a:spcAft>
                          <a:spcPts val="0"/>
                        </a:spcAft>
                      </a:pPr>
                      <a:r>
                        <a:rPr lang="tr-TR" sz="1700" b="0" i="0">
                          <a:solidFill>
                            <a:srgbClr val="262626"/>
                          </a:solidFill>
                          <a:latin typeface="Calibri"/>
                        </a:rPr>
                        <a:t>f) Tokyo (Japonya)</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FFFFFF"/>
                    </a:solidFill>
                  </a:tcPr>
                </a:tc>
              </a:tr>
            </a:tbl>
          </a:graphicData>
        </a:graphic>
      </p:graphicFrame>
      <p:sp>
        <p:nvSpPr>
          <p:cNvPr id="9" name="TextBox 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10" name="Rounded Rectangle 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40</a:t>
            </a:r>
          </a:p>
        </p:txBody>
      </p:sp>
      <p:sp>
        <p:nvSpPr>
          <p:cNvPr id="11" name="TextBox 1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61 / 226</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Saat Dilimi Hesaplama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188720"/>
            <a:ext cx="11185855" cy="1371600"/>
          </a:xfrm>
          <a:prstGeom prst="roundRect">
            <a:avLst>
              <a:gd name="adj" fmla="val 8000"/>
            </a:avLst>
          </a:prstGeom>
          <a:solidFill>
            <a:srgbClr val="E3F1E4"/>
          </a:solidFill>
          <a:ln>
            <a:noFill/>
          </a:ln>
          <a:effectLst/>
        </p:spPr>
        <p:txBody>
          <a:bodyPr rtlCol="0" anchor="ctr" wrap="square" lIns="128016" rIns="128016" tIns="73152" bIns="73152">
            <a:noAutofit/>
          </a:bodyPr>
          <a:lstStyle/>
          <a:p>
            <a:pPr algn="ctr">
              <a:spcBef>
                <a:spcPts val="0"/>
              </a:spcBef>
              <a:spcAft>
                <a:spcPts val="600"/>
              </a:spcAft>
            </a:pPr>
            <a:r>
              <a:rPr lang="tr-TR" sz="2100" b="1" i="0">
                <a:solidFill>
                  <a:srgbClr val="262626"/>
                </a:solidFill>
                <a:latin typeface="Calibri"/>
              </a:rPr>
              <a:t>Fark</a:t>
            </a:r>
            <a:r>
              <a:rPr lang="tr-TR" sz="2100" b="0" i="0">
                <a:solidFill>
                  <a:srgbClr val="262626"/>
                </a:solidFill>
                <a:latin typeface="Calibri"/>
              </a:rPr>
              <a:t> = iki dilim numarasının farkı (saat)  ·  doğudaysa </a:t>
            </a:r>
            <a:r>
              <a:rPr lang="tr-TR" sz="2100" b="1" i="0">
                <a:solidFill>
                  <a:srgbClr val="262626"/>
                </a:solidFill>
                <a:latin typeface="Calibri"/>
              </a:rPr>
              <a:t>ekle</a:t>
            </a:r>
            <a:r>
              <a:rPr lang="tr-TR" sz="2100" b="0" i="0">
                <a:solidFill>
                  <a:srgbClr val="262626"/>
                </a:solidFill>
                <a:latin typeface="Calibri"/>
              </a:rPr>
              <a:t>, batıdaysa </a:t>
            </a:r>
            <a:r>
              <a:rPr lang="tr-TR" sz="2100" b="1" i="0">
                <a:solidFill>
                  <a:srgbClr val="262626"/>
                </a:solidFill>
                <a:latin typeface="Calibri"/>
              </a:rPr>
              <a:t>çıkar</a:t>
            </a:r>
          </a:p>
          <a:p>
            <a:pPr algn="ctr">
              <a:spcBef>
                <a:spcPts val="0"/>
              </a:spcBef>
              <a:spcAft>
                <a:spcPts val="0"/>
              </a:spcAft>
            </a:pPr>
            <a:r>
              <a:rPr lang="tr-TR" sz="2100" b="0" i="0">
                <a:solidFill>
                  <a:srgbClr val="262626"/>
                </a:solidFill>
                <a:latin typeface="Calibri"/>
              </a:rPr>
              <a:t>Quebek: 3 − (−5) = 8 → 12.00 − 8 = </a:t>
            </a:r>
            <a:r>
              <a:rPr lang="tr-TR" sz="2100" b="1" i="0">
                <a:solidFill>
                  <a:srgbClr val="262626"/>
                </a:solidFill>
                <a:latin typeface="Calibri"/>
              </a:rPr>
              <a:t>04.00</a:t>
            </a:r>
            <a:r>
              <a:rPr lang="tr-TR" sz="2100" b="0" i="0">
                <a:solidFill>
                  <a:srgbClr val="262626"/>
                </a:solidFill>
                <a:latin typeface="Calibri"/>
              </a:rPr>
              <a:t>     Tokyo: 9 − 3 = 6 → 12.00 + 6 = </a:t>
            </a:r>
            <a:r>
              <a:rPr lang="tr-TR" sz="2100" b="1" i="0">
                <a:solidFill>
                  <a:srgbClr val="262626"/>
                </a:solidFill>
                <a:latin typeface="Calibri"/>
              </a:rPr>
              <a:t>18.00</a:t>
            </a:r>
          </a:p>
        </p:txBody>
      </p:sp>
      <p:pic>
        <p:nvPicPr>
          <p:cNvPr id="7" name="Picture 6" descr="saat_dilimleri_s40.jpg"/>
          <p:cNvPicPr>
            <a:picLocks noChangeAspect="1"/>
          </p:cNvPicPr>
          <p:nvPr/>
        </p:nvPicPr>
        <p:blipFill>
          <a:blip r:embed="rId3"/>
          <a:stretch>
            <a:fillRect/>
          </a:stretch>
        </p:blipFill>
        <p:spPr>
          <a:xfrm>
            <a:off x="502920" y="2688336"/>
            <a:ext cx="6217920" cy="3567901"/>
          </a:xfrm>
          <a:prstGeom prst="rect">
            <a:avLst/>
          </a:prstGeom>
          <a:ln w="9525">
            <a:solidFill>
              <a:srgbClr val="D9D9D9"/>
            </a:solidFill>
          </a:ln>
        </p:spPr>
      </p:pic>
      <p:sp>
        <p:nvSpPr>
          <p:cNvPr id="8" name="Rounded Rectangle 7"/>
          <p:cNvSpPr/>
          <p:nvPr/>
        </p:nvSpPr>
        <p:spPr>
          <a:xfrm>
            <a:off x="2343044" y="3830593"/>
            <a:ext cx="512064" cy="292608"/>
          </a:xfrm>
          <a:prstGeom prst="roundRect">
            <a:avLst>
              <a:gd name="adj" fmla="val 40000"/>
            </a:avLst>
          </a:prstGeom>
          <a:solidFill>
            <a:srgbClr val="4F4F4F"/>
          </a:solidFill>
          <a:ln>
            <a:noFill/>
          </a:ln>
          <a:effectLst/>
        </p:spPr>
        <p:txBody>
          <a:bodyPr rtlCol="0" anchor="ctr" wrap="square" lIns="27432" rIns="27432" tIns="0" bIns="0">
            <a:noAutofit/>
          </a:bodyPr>
          <a:lstStyle/>
          <a:p>
            <a:pPr algn="ctr">
              <a:spcBef>
                <a:spcPts val="0"/>
              </a:spcBef>
              <a:spcAft>
                <a:spcPts val="0"/>
              </a:spcAft>
            </a:pPr>
            <a:r>
              <a:rPr lang="tr-TR" sz="1400" b="1" i="0">
                <a:solidFill>
                  <a:srgbClr val="FFFFFF"/>
                </a:solidFill>
                <a:latin typeface="Calibri"/>
              </a:rPr>
              <a:t>−5</a:t>
            </a:r>
          </a:p>
        </p:txBody>
      </p:sp>
      <p:sp>
        <p:nvSpPr>
          <p:cNvPr id="9" name="Rounded Rectangle 8"/>
          <p:cNvSpPr/>
          <p:nvPr/>
        </p:nvSpPr>
        <p:spPr>
          <a:xfrm>
            <a:off x="2606585" y="5323622"/>
            <a:ext cx="512064" cy="292608"/>
          </a:xfrm>
          <a:prstGeom prst="roundRect">
            <a:avLst>
              <a:gd name="adj" fmla="val 40000"/>
            </a:avLst>
          </a:prstGeom>
          <a:solidFill>
            <a:srgbClr val="4F4F4F"/>
          </a:solidFill>
          <a:ln>
            <a:noFill/>
          </a:ln>
          <a:effectLst/>
        </p:spPr>
        <p:txBody>
          <a:bodyPr rtlCol="0" anchor="ctr" wrap="square" lIns="27432" rIns="27432" tIns="0" bIns="0">
            <a:noAutofit/>
          </a:bodyPr>
          <a:lstStyle/>
          <a:p>
            <a:pPr algn="ctr">
              <a:spcBef>
                <a:spcPts val="0"/>
              </a:spcBef>
              <a:spcAft>
                <a:spcPts val="0"/>
              </a:spcAft>
            </a:pPr>
            <a:r>
              <a:rPr lang="tr-TR" sz="1400" b="1" i="0">
                <a:solidFill>
                  <a:srgbClr val="FFFFFF"/>
                </a:solidFill>
                <a:latin typeface="Calibri"/>
              </a:rPr>
              <a:t>−3</a:t>
            </a:r>
          </a:p>
        </p:txBody>
      </p:sp>
      <p:sp>
        <p:nvSpPr>
          <p:cNvPr id="10" name="Rounded Rectangle 9"/>
          <p:cNvSpPr/>
          <p:nvPr/>
        </p:nvSpPr>
        <p:spPr>
          <a:xfrm>
            <a:off x="3307988" y="3402445"/>
            <a:ext cx="512064" cy="292608"/>
          </a:xfrm>
          <a:prstGeom prst="roundRect">
            <a:avLst>
              <a:gd name="adj" fmla="val 40000"/>
            </a:avLst>
          </a:prstGeom>
          <a:solidFill>
            <a:srgbClr val="4F4F4F"/>
          </a:solidFill>
          <a:ln>
            <a:noFill/>
          </a:ln>
          <a:effectLst/>
        </p:spPr>
        <p:txBody>
          <a:bodyPr rtlCol="0" anchor="ctr" wrap="square" lIns="27432" rIns="27432" tIns="0" bIns="0">
            <a:noAutofit/>
          </a:bodyPr>
          <a:lstStyle/>
          <a:p>
            <a:pPr algn="ctr">
              <a:spcBef>
                <a:spcPts val="0"/>
              </a:spcBef>
              <a:spcAft>
                <a:spcPts val="0"/>
              </a:spcAft>
            </a:pPr>
            <a:r>
              <a:rPr lang="tr-TR" sz="1400" b="1" i="0">
                <a:solidFill>
                  <a:srgbClr val="FFFFFF"/>
                </a:solidFill>
                <a:latin typeface="Calibri"/>
              </a:rPr>
              <a:t>0</a:t>
            </a:r>
          </a:p>
        </p:txBody>
      </p:sp>
      <p:sp>
        <p:nvSpPr>
          <p:cNvPr id="11" name="Rounded Rectangle 10"/>
          <p:cNvSpPr/>
          <p:nvPr/>
        </p:nvSpPr>
        <p:spPr>
          <a:xfrm>
            <a:off x="4069786" y="3591818"/>
            <a:ext cx="512064" cy="292608"/>
          </a:xfrm>
          <a:prstGeom prst="roundRect">
            <a:avLst>
              <a:gd name="adj" fmla="val 40000"/>
            </a:avLst>
          </a:prstGeom>
          <a:solidFill>
            <a:srgbClr val="4F4F4F"/>
          </a:solidFill>
          <a:ln>
            <a:noFill/>
          </a:ln>
          <a:effectLst/>
        </p:spPr>
        <p:txBody>
          <a:bodyPr rtlCol="0" anchor="ctr" wrap="square" lIns="27432" rIns="27432" tIns="0" bIns="0">
            <a:noAutofit/>
          </a:bodyPr>
          <a:lstStyle/>
          <a:p>
            <a:pPr algn="ctr">
              <a:spcBef>
                <a:spcPts val="0"/>
              </a:spcBef>
              <a:spcAft>
                <a:spcPts val="0"/>
              </a:spcAft>
            </a:pPr>
            <a:r>
              <a:rPr lang="tr-TR" sz="1400" b="1" i="0">
                <a:solidFill>
                  <a:srgbClr val="FFFFFF"/>
                </a:solidFill>
                <a:latin typeface="Calibri"/>
              </a:rPr>
              <a:t>+3</a:t>
            </a:r>
          </a:p>
        </p:txBody>
      </p:sp>
      <p:sp>
        <p:nvSpPr>
          <p:cNvPr id="12" name="Rounded Rectangle 11"/>
          <p:cNvSpPr/>
          <p:nvPr/>
        </p:nvSpPr>
        <p:spPr>
          <a:xfrm>
            <a:off x="4056060" y="3976053"/>
            <a:ext cx="512064" cy="292608"/>
          </a:xfrm>
          <a:prstGeom prst="roundRect">
            <a:avLst>
              <a:gd name="adj" fmla="val 40000"/>
            </a:avLst>
          </a:prstGeom>
          <a:solidFill>
            <a:srgbClr val="D3373A"/>
          </a:solidFill>
          <a:ln>
            <a:noFill/>
          </a:ln>
          <a:effectLst/>
        </p:spPr>
        <p:txBody>
          <a:bodyPr rtlCol="0" anchor="ctr" wrap="square" lIns="27432" rIns="27432" tIns="0" bIns="0">
            <a:noAutofit/>
          </a:bodyPr>
          <a:lstStyle/>
          <a:p>
            <a:pPr algn="ctr">
              <a:spcBef>
                <a:spcPts val="0"/>
              </a:spcBef>
              <a:spcAft>
                <a:spcPts val="0"/>
              </a:spcAft>
            </a:pPr>
            <a:r>
              <a:rPr lang="tr-TR" sz="1400" b="1" i="0">
                <a:solidFill>
                  <a:srgbClr val="FFFFFF"/>
                </a:solidFill>
                <a:latin typeface="Calibri"/>
              </a:rPr>
              <a:t>+3</a:t>
            </a:r>
          </a:p>
        </p:txBody>
      </p:sp>
      <p:sp>
        <p:nvSpPr>
          <p:cNvPr id="13" name="Rounded Rectangle 12"/>
          <p:cNvSpPr/>
          <p:nvPr/>
        </p:nvSpPr>
        <p:spPr>
          <a:xfrm>
            <a:off x="5029058" y="3675687"/>
            <a:ext cx="512064" cy="292608"/>
          </a:xfrm>
          <a:prstGeom prst="roundRect">
            <a:avLst>
              <a:gd name="adj" fmla="val 40000"/>
            </a:avLst>
          </a:prstGeom>
          <a:solidFill>
            <a:srgbClr val="4F4F4F"/>
          </a:solidFill>
          <a:ln>
            <a:noFill/>
          </a:ln>
          <a:effectLst/>
        </p:spPr>
        <p:txBody>
          <a:bodyPr rtlCol="0" anchor="ctr" wrap="square" lIns="27432" rIns="27432" tIns="0" bIns="0">
            <a:noAutofit/>
          </a:bodyPr>
          <a:lstStyle/>
          <a:p>
            <a:pPr algn="ctr">
              <a:spcBef>
                <a:spcPts val="0"/>
              </a:spcBef>
              <a:spcAft>
                <a:spcPts val="0"/>
              </a:spcAft>
            </a:pPr>
            <a:r>
              <a:rPr lang="tr-TR" sz="1400" b="1" i="0">
                <a:solidFill>
                  <a:srgbClr val="FFFFFF"/>
                </a:solidFill>
                <a:latin typeface="Calibri"/>
              </a:rPr>
              <a:t>+8</a:t>
            </a:r>
          </a:p>
        </p:txBody>
      </p:sp>
      <p:sp>
        <p:nvSpPr>
          <p:cNvPr id="14" name="Rounded Rectangle 13"/>
          <p:cNvSpPr/>
          <p:nvPr/>
        </p:nvSpPr>
        <p:spPr>
          <a:xfrm>
            <a:off x="5878885" y="4099558"/>
            <a:ext cx="512064" cy="292608"/>
          </a:xfrm>
          <a:prstGeom prst="roundRect">
            <a:avLst>
              <a:gd name="adj" fmla="val 40000"/>
            </a:avLst>
          </a:prstGeom>
          <a:solidFill>
            <a:srgbClr val="4F4F4F"/>
          </a:solidFill>
          <a:ln>
            <a:noFill/>
          </a:ln>
          <a:effectLst/>
        </p:spPr>
        <p:txBody>
          <a:bodyPr rtlCol="0" anchor="ctr" wrap="square" lIns="27432" rIns="27432" tIns="0" bIns="0">
            <a:noAutofit/>
          </a:bodyPr>
          <a:lstStyle/>
          <a:p>
            <a:pPr algn="ctr">
              <a:spcBef>
                <a:spcPts val="0"/>
              </a:spcBef>
              <a:spcAft>
                <a:spcPts val="0"/>
              </a:spcAft>
            </a:pPr>
            <a:r>
              <a:rPr lang="tr-TR" sz="1400" b="1" i="0">
                <a:solidFill>
                  <a:srgbClr val="FFFFFF"/>
                </a:solidFill>
                <a:latin typeface="Calibri"/>
              </a:rPr>
              <a:t>+9</a:t>
            </a:r>
          </a:p>
        </p:txBody>
      </p:sp>
      <p:graphicFrame>
        <p:nvGraphicFramePr>
          <p:cNvPr id="15" name="Table 14"/>
          <p:cNvGraphicFramePr>
            <a:graphicFrameLocks noGrp="1"/>
          </p:cNvGraphicFramePr>
          <p:nvPr/>
        </p:nvGraphicFramePr>
        <p:xfrm>
          <a:off x="6903720" y="2688336"/>
          <a:ext cx="4785055" cy="3584448"/>
        </p:xfrm>
        <a:graphic>
          <a:graphicData uri="http://schemas.openxmlformats.org/drawingml/2006/table">
            <a:tbl>
              <a:tblPr firstRow="1" bandRow="1">
                <a:tableStyleId>{5C22544A-7EE6-4342-B048-85BDC9FD1C3A}</a:tableStyleId>
              </a:tblPr>
              <a:tblGrid>
                <a:gridCol w="2270455"/>
                <a:gridCol w="777240"/>
                <a:gridCol w="914400"/>
                <a:gridCol w="822960"/>
              </a:tblGrid>
              <a:tr h="512064">
                <a:tc>
                  <a:txBody>
                    <a:bodyPr wrap="square"/>
                    <a:lstStyle/>
                    <a:p>
                      <a:pPr algn="ctr">
                        <a:spcBef>
                          <a:spcPts val="0"/>
                        </a:spcBef>
                        <a:spcAft>
                          <a:spcPts val="0"/>
                        </a:spcAft>
                      </a:pPr>
                      <a:r>
                        <a:rPr lang="tr-TR" sz="1500" b="1" i="0">
                          <a:solidFill>
                            <a:srgbClr val="FFFFFF"/>
                          </a:solidFill>
                          <a:latin typeface="Calibri"/>
                        </a:rPr>
                        <a:t>Şehir</a:t>
                      </a:r>
                    </a:p>
                  </a:txBody>
                  <a:tcPr marL="54864" marR="54864" marT="18288" marB="18288" anchor="ctr">
                    <a:solidFill>
                      <a:srgbClr val="2C6696"/>
                    </a:solidFill>
                  </a:tcPr>
                </a:tc>
                <a:tc>
                  <a:txBody>
                    <a:bodyPr wrap="square"/>
                    <a:lstStyle/>
                    <a:p>
                      <a:pPr algn="ctr">
                        <a:spcBef>
                          <a:spcPts val="0"/>
                        </a:spcBef>
                        <a:spcAft>
                          <a:spcPts val="0"/>
                        </a:spcAft>
                      </a:pPr>
                      <a:r>
                        <a:rPr lang="tr-TR" sz="1500" b="1" i="0">
                          <a:solidFill>
                            <a:srgbClr val="FFFFFF"/>
                          </a:solidFill>
                          <a:latin typeface="Calibri"/>
                        </a:rPr>
                        <a:t>Dilim</a:t>
                      </a:r>
                    </a:p>
                  </a:txBody>
                  <a:tcPr marL="54864" marR="54864" marT="18288" marB="18288" anchor="ctr">
                    <a:solidFill>
                      <a:srgbClr val="2C6696"/>
                    </a:solidFill>
                  </a:tcPr>
                </a:tc>
                <a:tc>
                  <a:txBody>
                    <a:bodyPr wrap="square"/>
                    <a:lstStyle/>
                    <a:p>
                      <a:pPr algn="ctr">
                        <a:spcBef>
                          <a:spcPts val="0"/>
                        </a:spcBef>
                        <a:spcAft>
                          <a:spcPts val="0"/>
                        </a:spcAft>
                      </a:pPr>
                      <a:r>
                        <a:rPr lang="tr-TR" sz="1500" b="1" i="0">
                          <a:solidFill>
                            <a:srgbClr val="FFFFFF"/>
                          </a:solidFill>
                          <a:latin typeface="Calibri"/>
                        </a:rPr>
                        <a:t>Fark (İst.)</a:t>
                      </a:r>
                    </a:p>
                  </a:txBody>
                  <a:tcPr marL="54864" marR="54864" marT="18288" marB="18288" anchor="ctr">
                    <a:solidFill>
                      <a:srgbClr val="2C6696"/>
                    </a:solidFill>
                  </a:tcPr>
                </a:tc>
                <a:tc>
                  <a:txBody>
                    <a:bodyPr wrap="square"/>
                    <a:lstStyle/>
                    <a:p>
                      <a:pPr algn="ctr">
                        <a:spcBef>
                          <a:spcPts val="0"/>
                        </a:spcBef>
                        <a:spcAft>
                          <a:spcPts val="0"/>
                        </a:spcAft>
                      </a:pPr>
                      <a:r>
                        <a:rPr lang="tr-TR" sz="1500" b="1" i="0">
                          <a:solidFill>
                            <a:srgbClr val="FFFFFF"/>
                          </a:solidFill>
                          <a:latin typeface="Calibri"/>
                        </a:rPr>
                        <a:t>Saat</a:t>
                      </a:r>
                    </a:p>
                  </a:txBody>
                  <a:tcPr marL="54864" marR="54864" marT="18288" marB="18288" anchor="ctr">
                    <a:solidFill>
                      <a:srgbClr val="2C6696"/>
                    </a:solidFill>
                  </a:tcPr>
                </a:tc>
              </a:tr>
              <a:tr h="438912">
                <a:tc>
                  <a:txBody>
                    <a:bodyPr wrap="square"/>
                    <a:lstStyle/>
                    <a:p>
                      <a:pPr algn="l">
                        <a:spcBef>
                          <a:spcPts val="0"/>
                        </a:spcBef>
                        <a:spcAft>
                          <a:spcPts val="0"/>
                        </a:spcAft>
                      </a:pPr>
                      <a:r>
                        <a:rPr lang="tr-TR" sz="1700" b="0" i="0">
                          <a:solidFill>
                            <a:srgbClr val="262626"/>
                          </a:solidFill>
                          <a:latin typeface="Calibri"/>
                        </a:rPr>
                        <a:t>a) Quebek</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−5</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−8</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04.00</a:t>
                      </a:r>
                    </a:p>
                  </a:txBody>
                  <a:tcPr marL="54864" marR="54864" marT="18288" marB="18288" anchor="ctr">
                    <a:solidFill>
                      <a:srgbClr val="FFFFFF"/>
                    </a:solidFill>
                  </a:tcPr>
                </a:tc>
              </a:tr>
              <a:tr h="438912">
                <a:tc>
                  <a:txBody>
                    <a:bodyPr wrap="square"/>
                    <a:lstStyle/>
                    <a:p>
                      <a:pPr algn="l">
                        <a:spcBef>
                          <a:spcPts val="0"/>
                        </a:spcBef>
                        <a:spcAft>
                          <a:spcPts val="0"/>
                        </a:spcAft>
                      </a:pPr>
                      <a:r>
                        <a:rPr lang="tr-TR" sz="1700" b="0" i="0">
                          <a:solidFill>
                            <a:srgbClr val="262626"/>
                          </a:solidFill>
                          <a:latin typeface="Calibri"/>
                        </a:rPr>
                        <a:t>b) Buenos Aires</a:t>
                      </a:r>
                    </a:p>
                  </a:txBody>
                  <a:tcPr marL="54864" marR="54864" marT="18288" marB="18288" anchor="ctr">
                    <a:solidFill>
                      <a:srgbClr val="E3ECF5"/>
                    </a:solidFill>
                  </a:tcPr>
                </a:tc>
                <a:tc>
                  <a:txBody>
                    <a:bodyPr wrap="square"/>
                    <a:lstStyle/>
                    <a:p>
                      <a:pPr algn="ctr">
                        <a:spcBef>
                          <a:spcPts val="0"/>
                        </a:spcBef>
                        <a:spcAft>
                          <a:spcPts val="0"/>
                        </a:spcAft>
                      </a:pPr>
                      <a:r>
                        <a:rPr lang="tr-TR" sz="1700" b="0" i="0">
                          <a:solidFill>
                            <a:srgbClr val="262626"/>
                          </a:solidFill>
                          <a:latin typeface="Calibri"/>
                        </a:rPr>
                        <a:t>−3</a:t>
                      </a:r>
                    </a:p>
                  </a:txBody>
                  <a:tcPr marL="54864" marR="54864" marT="18288" marB="18288" anchor="ctr">
                    <a:solidFill>
                      <a:srgbClr val="E3ECF5"/>
                    </a:solidFill>
                  </a:tcPr>
                </a:tc>
                <a:tc>
                  <a:txBody>
                    <a:bodyPr wrap="square"/>
                    <a:lstStyle/>
                    <a:p>
                      <a:pPr algn="ctr">
                        <a:spcBef>
                          <a:spcPts val="0"/>
                        </a:spcBef>
                        <a:spcAft>
                          <a:spcPts val="0"/>
                        </a:spcAft>
                      </a:pPr>
                      <a:r>
                        <a:rPr lang="tr-TR" sz="1700" b="0" i="0">
                          <a:solidFill>
                            <a:srgbClr val="262626"/>
                          </a:solidFill>
                          <a:latin typeface="Calibri"/>
                        </a:rPr>
                        <a:t>−6</a:t>
                      </a:r>
                    </a:p>
                  </a:txBody>
                  <a:tcPr marL="54864" marR="54864" marT="18288" marB="18288" anchor="ctr">
                    <a:solidFill>
                      <a:srgbClr val="E3ECF5"/>
                    </a:solidFill>
                  </a:tcPr>
                </a:tc>
                <a:tc>
                  <a:txBody>
                    <a:bodyPr wrap="square"/>
                    <a:lstStyle/>
                    <a:p>
                      <a:pPr algn="ctr">
                        <a:spcBef>
                          <a:spcPts val="0"/>
                        </a:spcBef>
                        <a:spcAft>
                          <a:spcPts val="0"/>
                        </a:spcAft>
                      </a:pPr>
                      <a:r>
                        <a:rPr lang="tr-TR" sz="1700" b="0" i="0">
                          <a:solidFill>
                            <a:srgbClr val="262626"/>
                          </a:solidFill>
                          <a:latin typeface="Calibri"/>
                        </a:rPr>
                        <a:t>06.00</a:t>
                      </a:r>
                    </a:p>
                  </a:txBody>
                  <a:tcPr marL="54864" marR="54864" marT="18288" marB="18288" anchor="ctr">
                    <a:solidFill>
                      <a:srgbClr val="E3ECF5"/>
                    </a:solidFill>
                  </a:tcPr>
                </a:tc>
              </a:tr>
              <a:tr h="438912">
                <a:tc>
                  <a:txBody>
                    <a:bodyPr wrap="square"/>
                    <a:lstStyle/>
                    <a:p>
                      <a:pPr algn="l">
                        <a:spcBef>
                          <a:spcPts val="0"/>
                        </a:spcBef>
                        <a:spcAft>
                          <a:spcPts val="0"/>
                        </a:spcAft>
                      </a:pPr>
                      <a:r>
                        <a:rPr lang="tr-TR" sz="1700" b="0" i="0">
                          <a:solidFill>
                            <a:srgbClr val="262626"/>
                          </a:solidFill>
                          <a:latin typeface="Calibri"/>
                        </a:rPr>
                        <a:t>c) Reykjavik</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0</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−3</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09.00</a:t>
                      </a:r>
                    </a:p>
                  </a:txBody>
                  <a:tcPr marL="54864" marR="54864" marT="18288" marB="18288" anchor="ctr">
                    <a:solidFill>
                      <a:srgbClr val="FFFFFF"/>
                    </a:solidFill>
                  </a:tcPr>
                </a:tc>
              </a:tr>
              <a:tr h="438912">
                <a:tc>
                  <a:txBody>
                    <a:bodyPr wrap="square"/>
                    <a:lstStyle/>
                    <a:p>
                      <a:pPr algn="l">
                        <a:spcBef>
                          <a:spcPts val="0"/>
                        </a:spcBef>
                        <a:spcAft>
                          <a:spcPts val="0"/>
                        </a:spcAft>
                      </a:pPr>
                      <a:r>
                        <a:rPr lang="tr-TR" sz="1700" b="0" i="0">
                          <a:solidFill>
                            <a:srgbClr val="262626"/>
                          </a:solidFill>
                          <a:latin typeface="Calibri"/>
                        </a:rPr>
                        <a:t>ç) St. Petersburg</a:t>
                      </a:r>
                    </a:p>
                  </a:txBody>
                  <a:tcPr marL="54864" marR="54864" marT="18288" marB="18288" anchor="ctr">
                    <a:solidFill>
                      <a:srgbClr val="E3ECF5"/>
                    </a:solidFill>
                  </a:tcPr>
                </a:tc>
                <a:tc>
                  <a:txBody>
                    <a:bodyPr wrap="square"/>
                    <a:lstStyle/>
                    <a:p>
                      <a:pPr algn="ctr">
                        <a:spcBef>
                          <a:spcPts val="0"/>
                        </a:spcBef>
                        <a:spcAft>
                          <a:spcPts val="0"/>
                        </a:spcAft>
                      </a:pPr>
                      <a:r>
                        <a:rPr lang="tr-TR" sz="1700" b="0" i="0">
                          <a:solidFill>
                            <a:srgbClr val="262626"/>
                          </a:solidFill>
                          <a:latin typeface="Calibri"/>
                        </a:rPr>
                        <a:t>+3</a:t>
                      </a:r>
                    </a:p>
                  </a:txBody>
                  <a:tcPr marL="54864" marR="54864" marT="18288" marB="18288" anchor="ctr">
                    <a:solidFill>
                      <a:srgbClr val="E3ECF5"/>
                    </a:solidFill>
                  </a:tcPr>
                </a:tc>
                <a:tc>
                  <a:txBody>
                    <a:bodyPr wrap="square"/>
                    <a:lstStyle/>
                    <a:p>
                      <a:pPr algn="ctr">
                        <a:spcBef>
                          <a:spcPts val="0"/>
                        </a:spcBef>
                        <a:spcAft>
                          <a:spcPts val="0"/>
                        </a:spcAft>
                      </a:pPr>
                      <a:r>
                        <a:rPr lang="tr-TR" sz="1700" b="0" i="0">
                          <a:solidFill>
                            <a:srgbClr val="262626"/>
                          </a:solidFill>
                          <a:latin typeface="Calibri"/>
                        </a:rPr>
                        <a:t>0</a:t>
                      </a:r>
                    </a:p>
                  </a:txBody>
                  <a:tcPr marL="54864" marR="54864" marT="18288" marB="18288" anchor="ctr">
                    <a:solidFill>
                      <a:srgbClr val="E3ECF5"/>
                    </a:solidFill>
                  </a:tcPr>
                </a:tc>
                <a:tc>
                  <a:txBody>
                    <a:bodyPr wrap="square"/>
                    <a:lstStyle/>
                    <a:p>
                      <a:pPr algn="ctr">
                        <a:spcBef>
                          <a:spcPts val="0"/>
                        </a:spcBef>
                        <a:spcAft>
                          <a:spcPts val="0"/>
                        </a:spcAft>
                      </a:pPr>
                      <a:r>
                        <a:rPr lang="tr-TR" sz="1700" b="0" i="0">
                          <a:solidFill>
                            <a:srgbClr val="262626"/>
                          </a:solidFill>
                          <a:latin typeface="Calibri"/>
                        </a:rPr>
                        <a:t>12.00</a:t>
                      </a:r>
                    </a:p>
                  </a:txBody>
                  <a:tcPr marL="54864" marR="54864" marT="18288" marB="18288" anchor="ctr">
                    <a:solidFill>
                      <a:srgbClr val="E3ECF5"/>
                    </a:solidFill>
                  </a:tcPr>
                </a:tc>
              </a:tr>
              <a:tr h="438912">
                <a:tc>
                  <a:txBody>
                    <a:bodyPr wrap="square"/>
                    <a:lstStyle/>
                    <a:p>
                      <a:pPr algn="l">
                        <a:spcBef>
                          <a:spcPts val="0"/>
                        </a:spcBef>
                        <a:spcAft>
                          <a:spcPts val="0"/>
                        </a:spcAft>
                      </a:pPr>
                      <a:r>
                        <a:rPr lang="tr-TR" sz="1700" b="0" i="0">
                          <a:solidFill>
                            <a:srgbClr val="262626"/>
                          </a:solidFill>
                          <a:latin typeface="Calibri"/>
                        </a:rPr>
                        <a:t>d) İstanbul</a:t>
                      </a:r>
                    </a:p>
                  </a:txBody>
                  <a:tcPr marL="54864" marR="54864" marT="18288" marB="18288" anchor="ctr">
                    <a:solidFill>
                      <a:srgbClr val="F9E1E1"/>
                    </a:solidFill>
                  </a:tcPr>
                </a:tc>
                <a:tc>
                  <a:txBody>
                    <a:bodyPr wrap="square"/>
                    <a:lstStyle/>
                    <a:p>
                      <a:pPr algn="ctr">
                        <a:spcBef>
                          <a:spcPts val="0"/>
                        </a:spcBef>
                        <a:spcAft>
                          <a:spcPts val="0"/>
                        </a:spcAft>
                      </a:pPr>
                      <a:r>
                        <a:rPr lang="tr-TR" sz="1700" b="0" i="0">
                          <a:solidFill>
                            <a:srgbClr val="262626"/>
                          </a:solidFill>
                          <a:latin typeface="Calibri"/>
                        </a:rPr>
                        <a:t>+3</a:t>
                      </a:r>
                    </a:p>
                  </a:txBody>
                  <a:tcPr marL="54864" marR="54864" marT="18288" marB="18288" anchor="ctr">
                    <a:solidFill>
                      <a:srgbClr val="F9E1E1"/>
                    </a:solidFill>
                  </a:tcPr>
                </a:tc>
                <a:tc>
                  <a:txBody>
                    <a:bodyPr wrap="square"/>
                    <a:lstStyle/>
                    <a:p>
                      <a:pPr algn="ctr">
                        <a:spcBef>
                          <a:spcPts val="0"/>
                        </a:spcBef>
                        <a:spcAft>
                          <a:spcPts val="0"/>
                        </a:spcAft>
                      </a:pPr>
                      <a:r>
                        <a:rPr lang="tr-TR" sz="1700" b="0" i="0">
                          <a:solidFill>
                            <a:srgbClr val="262626"/>
                          </a:solidFill>
                          <a:latin typeface="Calibri"/>
                        </a:rPr>
                        <a:t>0</a:t>
                      </a:r>
                    </a:p>
                  </a:txBody>
                  <a:tcPr marL="54864" marR="54864" marT="18288" marB="18288" anchor="ctr">
                    <a:solidFill>
                      <a:srgbClr val="F9E1E1"/>
                    </a:solidFill>
                  </a:tcPr>
                </a:tc>
                <a:tc>
                  <a:txBody>
                    <a:bodyPr wrap="square"/>
                    <a:lstStyle/>
                    <a:p>
                      <a:pPr algn="ctr">
                        <a:spcBef>
                          <a:spcPts val="0"/>
                        </a:spcBef>
                        <a:spcAft>
                          <a:spcPts val="0"/>
                        </a:spcAft>
                      </a:pPr>
                      <a:r>
                        <a:rPr lang="tr-TR" sz="1700" b="0" i="0">
                          <a:solidFill>
                            <a:srgbClr val="262626"/>
                          </a:solidFill>
                          <a:latin typeface="Calibri"/>
                        </a:rPr>
                        <a:t>12.00</a:t>
                      </a:r>
                    </a:p>
                  </a:txBody>
                  <a:tcPr marL="54864" marR="54864" marT="18288" marB="18288" anchor="ctr">
                    <a:solidFill>
                      <a:srgbClr val="F9E1E1"/>
                    </a:solidFill>
                  </a:tcPr>
                </a:tc>
              </a:tr>
              <a:tr h="438912">
                <a:tc>
                  <a:txBody>
                    <a:bodyPr wrap="square"/>
                    <a:lstStyle/>
                    <a:p>
                      <a:pPr algn="l">
                        <a:spcBef>
                          <a:spcPts val="0"/>
                        </a:spcBef>
                        <a:spcAft>
                          <a:spcPts val="0"/>
                        </a:spcAft>
                      </a:pPr>
                      <a:r>
                        <a:rPr lang="tr-TR" sz="1700" b="0" i="0">
                          <a:solidFill>
                            <a:srgbClr val="262626"/>
                          </a:solidFill>
                          <a:latin typeface="Calibri"/>
                        </a:rPr>
                        <a:t>e) Pekin</a:t>
                      </a:r>
                    </a:p>
                  </a:txBody>
                  <a:tcPr marL="54864" marR="54864" marT="18288" marB="18288" anchor="ctr">
                    <a:solidFill>
                      <a:srgbClr val="E3ECF5"/>
                    </a:solidFill>
                  </a:tcPr>
                </a:tc>
                <a:tc>
                  <a:txBody>
                    <a:bodyPr wrap="square"/>
                    <a:lstStyle/>
                    <a:p>
                      <a:pPr algn="ctr">
                        <a:spcBef>
                          <a:spcPts val="0"/>
                        </a:spcBef>
                        <a:spcAft>
                          <a:spcPts val="0"/>
                        </a:spcAft>
                      </a:pPr>
                      <a:r>
                        <a:rPr lang="tr-TR" sz="1700" b="0" i="0">
                          <a:solidFill>
                            <a:srgbClr val="262626"/>
                          </a:solidFill>
                          <a:latin typeface="Calibri"/>
                        </a:rPr>
                        <a:t>+8</a:t>
                      </a:r>
                    </a:p>
                  </a:txBody>
                  <a:tcPr marL="54864" marR="54864" marT="18288" marB="18288" anchor="ctr">
                    <a:solidFill>
                      <a:srgbClr val="E3ECF5"/>
                    </a:solidFill>
                  </a:tcPr>
                </a:tc>
                <a:tc>
                  <a:txBody>
                    <a:bodyPr wrap="square"/>
                    <a:lstStyle/>
                    <a:p>
                      <a:pPr algn="ctr">
                        <a:spcBef>
                          <a:spcPts val="0"/>
                        </a:spcBef>
                        <a:spcAft>
                          <a:spcPts val="0"/>
                        </a:spcAft>
                      </a:pPr>
                      <a:r>
                        <a:rPr lang="tr-TR" sz="1700" b="0" i="0">
                          <a:solidFill>
                            <a:srgbClr val="262626"/>
                          </a:solidFill>
                          <a:latin typeface="Calibri"/>
                        </a:rPr>
                        <a:t>+5</a:t>
                      </a:r>
                    </a:p>
                  </a:txBody>
                  <a:tcPr marL="54864" marR="54864" marT="18288" marB="18288" anchor="ctr">
                    <a:solidFill>
                      <a:srgbClr val="E3ECF5"/>
                    </a:solidFill>
                  </a:tcPr>
                </a:tc>
                <a:tc>
                  <a:txBody>
                    <a:bodyPr wrap="square"/>
                    <a:lstStyle/>
                    <a:p>
                      <a:pPr algn="ctr">
                        <a:spcBef>
                          <a:spcPts val="0"/>
                        </a:spcBef>
                        <a:spcAft>
                          <a:spcPts val="0"/>
                        </a:spcAft>
                      </a:pPr>
                      <a:r>
                        <a:rPr lang="tr-TR" sz="1700" b="0" i="0">
                          <a:solidFill>
                            <a:srgbClr val="262626"/>
                          </a:solidFill>
                          <a:latin typeface="Calibri"/>
                        </a:rPr>
                        <a:t>17.00</a:t>
                      </a:r>
                    </a:p>
                  </a:txBody>
                  <a:tcPr marL="54864" marR="54864" marT="18288" marB="18288" anchor="ctr">
                    <a:solidFill>
                      <a:srgbClr val="E3ECF5"/>
                    </a:solidFill>
                  </a:tcPr>
                </a:tc>
              </a:tr>
              <a:tr h="438912">
                <a:tc>
                  <a:txBody>
                    <a:bodyPr wrap="square"/>
                    <a:lstStyle/>
                    <a:p>
                      <a:pPr algn="l">
                        <a:spcBef>
                          <a:spcPts val="0"/>
                        </a:spcBef>
                        <a:spcAft>
                          <a:spcPts val="0"/>
                        </a:spcAft>
                      </a:pPr>
                      <a:r>
                        <a:rPr lang="tr-TR" sz="1700" b="0" i="0">
                          <a:solidFill>
                            <a:srgbClr val="262626"/>
                          </a:solidFill>
                          <a:latin typeface="Calibri"/>
                        </a:rPr>
                        <a:t>f) Tokyo</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+9</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+6</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18.00</a:t>
                      </a:r>
                    </a:p>
                  </a:txBody>
                  <a:tcPr marL="54864" marR="54864" marT="18288" marB="18288" anchor="ctr">
                    <a:solidFill>
                      <a:srgbClr val="FFFFFF"/>
                    </a:solidFill>
                  </a:tcPr>
                </a:tc>
              </a:tr>
            </a:tbl>
          </a:graphicData>
        </a:graphic>
      </p:graphicFrame>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40</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62 / 226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Dünya'yı düzlemde göstermek: projeksiyon</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5. HAFTA</a:t>
            </a:r>
          </a:p>
        </p:txBody>
      </p:sp>
      <p:sp>
        <p:nvSpPr>
          <p:cNvPr id="6" name="Oval 5"/>
          <p:cNvSpPr/>
          <p:nvPr/>
        </p:nvSpPr>
        <p:spPr>
          <a:xfrm>
            <a:off x="685800" y="1444752"/>
            <a:ext cx="2103120" cy="2103120"/>
          </a:xfrm>
          <a:prstGeom prst="ellipse">
            <a:avLst/>
          </a:prstGeom>
          <a:solidFill>
            <a:srgbClr val="E3ECF5"/>
          </a:solidFill>
          <a:ln w="31750">
            <a:solidFill>
              <a:srgbClr val="2C6696"/>
            </a:solidFill>
          </a:ln>
          <a:effectLst/>
        </p:spPr>
        <p:txBody>
          <a:bodyPr rtlCol="0" anchor="ctr"/>
          <a:lstStyle/>
          <a:p/>
        </p:txBody>
      </p:sp>
      <p:cxnSp>
        <p:nvCxnSpPr>
          <p:cNvPr id="7" name="Connector 6"/>
          <p:cNvCxnSpPr/>
          <p:nvPr/>
        </p:nvCxnSpPr>
        <p:spPr>
          <a:xfrm>
            <a:off x="1061430" y="3301853"/>
            <a:ext cx="1351859" cy="0"/>
          </a:xfrm>
          <a:prstGeom prst="line">
            <a:avLst/>
          </a:prstGeom>
          <a:ln w="12700">
            <a:solidFill>
              <a:srgbClr val="2C6696"/>
            </a:solidFill>
          </a:ln>
        </p:spPr>
      </p:cxnSp>
      <p:cxnSp>
        <p:nvCxnSpPr>
          <p:cNvPr id="8" name="Connector 7"/>
          <p:cNvCxnSpPr/>
          <p:nvPr/>
        </p:nvCxnSpPr>
        <p:spPr>
          <a:xfrm>
            <a:off x="784322" y="2940720"/>
            <a:ext cx="1906075" cy="0"/>
          </a:xfrm>
          <a:prstGeom prst="line">
            <a:avLst/>
          </a:prstGeom>
          <a:ln w="12700">
            <a:solidFill>
              <a:srgbClr val="2C6696"/>
            </a:solidFill>
          </a:ln>
        </p:spPr>
      </p:cxnSp>
      <p:cxnSp>
        <p:nvCxnSpPr>
          <p:cNvPr id="9" name="Connector 8"/>
          <p:cNvCxnSpPr/>
          <p:nvPr/>
        </p:nvCxnSpPr>
        <p:spPr>
          <a:xfrm>
            <a:off x="685800" y="2496312"/>
            <a:ext cx="2103120" cy="0"/>
          </a:xfrm>
          <a:prstGeom prst="line">
            <a:avLst/>
          </a:prstGeom>
          <a:ln w="31750">
            <a:solidFill>
              <a:srgbClr val="2C6696"/>
            </a:solidFill>
          </a:ln>
        </p:spPr>
      </p:cxnSp>
      <p:cxnSp>
        <p:nvCxnSpPr>
          <p:cNvPr id="10" name="Connector 9"/>
          <p:cNvCxnSpPr/>
          <p:nvPr/>
        </p:nvCxnSpPr>
        <p:spPr>
          <a:xfrm>
            <a:off x="784322" y="2051903"/>
            <a:ext cx="1906075" cy="0"/>
          </a:xfrm>
          <a:prstGeom prst="line">
            <a:avLst/>
          </a:prstGeom>
          <a:ln w="12700">
            <a:solidFill>
              <a:srgbClr val="2C6696"/>
            </a:solidFill>
          </a:ln>
        </p:spPr>
      </p:cxnSp>
      <p:cxnSp>
        <p:nvCxnSpPr>
          <p:cNvPr id="11" name="Connector 10"/>
          <p:cNvCxnSpPr/>
          <p:nvPr/>
        </p:nvCxnSpPr>
        <p:spPr>
          <a:xfrm>
            <a:off x="1061430" y="1690770"/>
            <a:ext cx="1351859" cy="0"/>
          </a:xfrm>
          <a:prstGeom prst="line">
            <a:avLst/>
          </a:prstGeom>
          <a:ln w="12700">
            <a:solidFill>
              <a:srgbClr val="2C6696"/>
            </a:solidFill>
          </a:ln>
        </p:spPr>
      </p:cxnSp>
      <p:cxnSp>
        <p:nvCxnSpPr>
          <p:cNvPr id="12" name="Connector 11"/>
          <p:cNvCxnSpPr/>
          <p:nvPr/>
        </p:nvCxnSpPr>
        <p:spPr>
          <a:xfrm>
            <a:off x="1737360" y="1444752"/>
            <a:ext cx="0" cy="2103120"/>
          </a:xfrm>
          <a:prstGeom prst="line">
            <a:avLst/>
          </a:prstGeom>
          <a:ln w="12700">
            <a:solidFill>
              <a:srgbClr val="2C6696"/>
            </a:solidFill>
          </a:ln>
        </p:spPr>
      </p:cxnSp>
      <p:sp>
        <p:nvSpPr>
          <p:cNvPr id="13" name="Oval 12"/>
          <p:cNvSpPr/>
          <p:nvPr/>
        </p:nvSpPr>
        <p:spPr>
          <a:xfrm>
            <a:off x="1061430" y="1444752"/>
            <a:ext cx="1351859" cy="2103120"/>
          </a:xfrm>
          <a:prstGeom prst="ellipse">
            <a:avLst/>
          </a:prstGeom>
          <a:noFill/>
          <a:ln w="12700">
            <a:solidFill>
              <a:srgbClr val="2C6696"/>
            </a:solidFill>
          </a:ln>
          <a:effectLst/>
        </p:spPr>
        <p:txBody>
          <a:bodyPr rtlCol="0" anchor="ctr"/>
          <a:lstStyle/>
          <a:p/>
        </p:txBody>
      </p:sp>
      <p:sp>
        <p:nvSpPr>
          <p:cNvPr id="14" name="Oval 13"/>
          <p:cNvSpPr/>
          <p:nvPr/>
        </p:nvSpPr>
        <p:spPr>
          <a:xfrm>
            <a:off x="749216" y="1444752"/>
            <a:ext cx="1976286" cy="2103120"/>
          </a:xfrm>
          <a:prstGeom prst="ellipse">
            <a:avLst/>
          </a:prstGeom>
          <a:noFill/>
          <a:ln w="12700">
            <a:solidFill>
              <a:srgbClr val="2C6696"/>
            </a:solidFill>
          </a:ln>
          <a:effectLst/>
        </p:spPr>
        <p:txBody>
          <a:bodyPr rtlCol="0" anchor="ctr"/>
          <a:lstStyle/>
          <a:p/>
        </p:txBody>
      </p:sp>
      <p:cxnSp>
        <p:nvCxnSpPr>
          <p:cNvPr id="15" name="Connector 14"/>
          <p:cNvCxnSpPr/>
          <p:nvPr/>
        </p:nvCxnSpPr>
        <p:spPr>
          <a:xfrm>
            <a:off x="2953512" y="2496312"/>
            <a:ext cx="704088" cy="0"/>
          </a:xfrm>
          <a:prstGeom prst="line">
            <a:avLst/>
          </a:prstGeom>
          <a:ln w="63500">
            <a:solidFill>
              <a:srgbClr val="D3373A"/>
            </a:solidFill>
            <a:tailEnd type="triangle" w="med" len="med"/>
          </a:ln>
        </p:spPr>
      </p:cxnSp>
      <p:sp>
        <p:nvSpPr>
          <p:cNvPr id="16" name="Rectangle 15"/>
          <p:cNvSpPr/>
          <p:nvPr/>
        </p:nvSpPr>
        <p:spPr>
          <a:xfrm>
            <a:off x="3794760" y="1490472"/>
            <a:ext cx="2331720" cy="2011680"/>
          </a:xfrm>
          <a:prstGeom prst="rect">
            <a:avLst/>
          </a:prstGeom>
          <a:solidFill>
            <a:srgbClr val="E3ECF5"/>
          </a:solidFill>
          <a:ln w="25400">
            <a:solidFill>
              <a:srgbClr val="2C6696"/>
            </a:solidFill>
          </a:ln>
          <a:effectLst/>
        </p:spPr>
        <p:txBody>
          <a:bodyPr rtlCol="0" anchor="ctr"/>
          <a:lstStyle/>
          <a:p/>
        </p:txBody>
      </p:sp>
      <p:sp>
        <p:nvSpPr>
          <p:cNvPr id="17" name="Rectangle 16"/>
          <p:cNvSpPr/>
          <p:nvPr/>
        </p:nvSpPr>
        <p:spPr>
          <a:xfrm>
            <a:off x="3794760" y="1490472"/>
            <a:ext cx="2331720" cy="502920"/>
          </a:xfrm>
          <a:prstGeom prst="rect">
            <a:avLst/>
          </a:prstGeom>
          <a:solidFill>
            <a:srgbClr val="F9E1E1"/>
          </a:solidFill>
          <a:ln>
            <a:noFill/>
          </a:ln>
          <a:effectLst/>
        </p:spPr>
        <p:txBody>
          <a:bodyPr rtlCol="0" anchor="ctr"/>
          <a:lstStyle/>
          <a:p/>
        </p:txBody>
      </p:sp>
      <p:sp>
        <p:nvSpPr>
          <p:cNvPr id="18" name="Rectangle 17"/>
          <p:cNvSpPr/>
          <p:nvPr/>
        </p:nvSpPr>
        <p:spPr>
          <a:xfrm>
            <a:off x="3794760" y="2999232"/>
            <a:ext cx="2331720" cy="502920"/>
          </a:xfrm>
          <a:prstGeom prst="rect">
            <a:avLst/>
          </a:prstGeom>
          <a:solidFill>
            <a:srgbClr val="F9E1E1"/>
          </a:solidFill>
          <a:ln>
            <a:noFill/>
          </a:ln>
          <a:effectLst/>
        </p:spPr>
        <p:txBody>
          <a:bodyPr rtlCol="0" anchor="ctr"/>
          <a:lstStyle/>
          <a:p/>
        </p:txBody>
      </p:sp>
      <p:sp>
        <p:nvSpPr>
          <p:cNvPr id="19" name="Rectangle 18"/>
          <p:cNvSpPr/>
          <p:nvPr/>
        </p:nvSpPr>
        <p:spPr>
          <a:xfrm>
            <a:off x="3794760" y="1490472"/>
            <a:ext cx="2331720" cy="2011680"/>
          </a:xfrm>
          <a:prstGeom prst="rect">
            <a:avLst/>
          </a:prstGeom>
          <a:noFill/>
          <a:ln w="25400">
            <a:solidFill>
              <a:srgbClr val="2C6696"/>
            </a:solidFill>
          </a:ln>
          <a:effectLst/>
        </p:spPr>
        <p:txBody>
          <a:bodyPr rtlCol="0" anchor="ctr"/>
          <a:lstStyle/>
          <a:p/>
        </p:txBody>
      </p:sp>
      <p:cxnSp>
        <p:nvCxnSpPr>
          <p:cNvPr id="20" name="Connector 19"/>
          <p:cNvCxnSpPr/>
          <p:nvPr/>
        </p:nvCxnSpPr>
        <p:spPr>
          <a:xfrm>
            <a:off x="4086225" y="1490472"/>
            <a:ext cx="0" cy="2011680"/>
          </a:xfrm>
          <a:prstGeom prst="line">
            <a:avLst/>
          </a:prstGeom>
          <a:ln w="12700">
            <a:solidFill>
              <a:srgbClr val="2C6696"/>
            </a:solidFill>
          </a:ln>
        </p:spPr>
      </p:cxnSp>
      <p:cxnSp>
        <p:nvCxnSpPr>
          <p:cNvPr id="21" name="Connector 20"/>
          <p:cNvCxnSpPr/>
          <p:nvPr/>
        </p:nvCxnSpPr>
        <p:spPr>
          <a:xfrm>
            <a:off x="4377690" y="1490472"/>
            <a:ext cx="0" cy="2011680"/>
          </a:xfrm>
          <a:prstGeom prst="line">
            <a:avLst/>
          </a:prstGeom>
          <a:ln w="12700">
            <a:solidFill>
              <a:srgbClr val="2C6696"/>
            </a:solidFill>
          </a:ln>
        </p:spPr>
      </p:cxnSp>
      <p:cxnSp>
        <p:nvCxnSpPr>
          <p:cNvPr id="22" name="Connector 21"/>
          <p:cNvCxnSpPr/>
          <p:nvPr/>
        </p:nvCxnSpPr>
        <p:spPr>
          <a:xfrm>
            <a:off x="4669155" y="1490472"/>
            <a:ext cx="0" cy="2011680"/>
          </a:xfrm>
          <a:prstGeom prst="line">
            <a:avLst/>
          </a:prstGeom>
          <a:ln w="12700">
            <a:solidFill>
              <a:srgbClr val="2C6696"/>
            </a:solidFill>
          </a:ln>
        </p:spPr>
      </p:cxnSp>
      <p:cxnSp>
        <p:nvCxnSpPr>
          <p:cNvPr id="23" name="Connector 22"/>
          <p:cNvCxnSpPr/>
          <p:nvPr/>
        </p:nvCxnSpPr>
        <p:spPr>
          <a:xfrm>
            <a:off x="4960620" y="1490472"/>
            <a:ext cx="0" cy="2011680"/>
          </a:xfrm>
          <a:prstGeom prst="line">
            <a:avLst/>
          </a:prstGeom>
          <a:ln w="12700">
            <a:solidFill>
              <a:srgbClr val="2C6696"/>
            </a:solidFill>
          </a:ln>
        </p:spPr>
      </p:cxnSp>
      <p:cxnSp>
        <p:nvCxnSpPr>
          <p:cNvPr id="24" name="Connector 23"/>
          <p:cNvCxnSpPr/>
          <p:nvPr/>
        </p:nvCxnSpPr>
        <p:spPr>
          <a:xfrm>
            <a:off x="5252085" y="1490472"/>
            <a:ext cx="0" cy="2011680"/>
          </a:xfrm>
          <a:prstGeom prst="line">
            <a:avLst/>
          </a:prstGeom>
          <a:ln w="12700">
            <a:solidFill>
              <a:srgbClr val="2C6696"/>
            </a:solidFill>
          </a:ln>
        </p:spPr>
      </p:cxnSp>
      <p:cxnSp>
        <p:nvCxnSpPr>
          <p:cNvPr id="25" name="Connector 24"/>
          <p:cNvCxnSpPr/>
          <p:nvPr/>
        </p:nvCxnSpPr>
        <p:spPr>
          <a:xfrm>
            <a:off x="5543550" y="1490472"/>
            <a:ext cx="0" cy="2011680"/>
          </a:xfrm>
          <a:prstGeom prst="line">
            <a:avLst/>
          </a:prstGeom>
          <a:ln w="12700">
            <a:solidFill>
              <a:srgbClr val="2C6696"/>
            </a:solidFill>
          </a:ln>
        </p:spPr>
      </p:cxnSp>
      <p:cxnSp>
        <p:nvCxnSpPr>
          <p:cNvPr id="26" name="Connector 25"/>
          <p:cNvCxnSpPr/>
          <p:nvPr/>
        </p:nvCxnSpPr>
        <p:spPr>
          <a:xfrm>
            <a:off x="5835015" y="1490472"/>
            <a:ext cx="0" cy="2011680"/>
          </a:xfrm>
          <a:prstGeom prst="line">
            <a:avLst/>
          </a:prstGeom>
          <a:ln w="12700">
            <a:solidFill>
              <a:srgbClr val="2C6696"/>
            </a:solidFill>
          </a:ln>
        </p:spPr>
      </p:cxnSp>
      <p:cxnSp>
        <p:nvCxnSpPr>
          <p:cNvPr id="27" name="Connector 26"/>
          <p:cNvCxnSpPr/>
          <p:nvPr/>
        </p:nvCxnSpPr>
        <p:spPr>
          <a:xfrm>
            <a:off x="3794760" y="2496312"/>
            <a:ext cx="2331720" cy="0"/>
          </a:xfrm>
          <a:prstGeom prst="line">
            <a:avLst/>
          </a:prstGeom>
          <a:ln w="31750">
            <a:solidFill>
              <a:srgbClr val="2C6696"/>
            </a:solidFill>
          </a:ln>
        </p:spPr>
      </p:cxnSp>
      <p:cxnSp>
        <p:nvCxnSpPr>
          <p:cNvPr id="28" name="Connector 27"/>
          <p:cNvCxnSpPr/>
          <p:nvPr/>
        </p:nvCxnSpPr>
        <p:spPr>
          <a:xfrm>
            <a:off x="3794760" y="2275027"/>
            <a:ext cx="2331720" cy="0"/>
          </a:xfrm>
          <a:prstGeom prst="line">
            <a:avLst/>
          </a:prstGeom>
          <a:ln w="12700">
            <a:solidFill>
              <a:srgbClr val="2C6696"/>
            </a:solidFill>
          </a:ln>
        </p:spPr>
      </p:cxnSp>
      <p:cxnSp>
        <p:nvCxnSpPr>
          <p:cNvPr id="29" name="Connector 28"/>
          <p:cNvCxnSpPr/>
          <p:nvPr/>
        </p:nvCxnSpPr>
        <p:spPr>
          <a:xfrm>
            <a:off x="3794760" y="2717596"/>
            <a:ext cx="2331720" cy="0"/>
          </a:xfrm>
          <a:prstGeom prst="line">
            <a:avLst/>
          </a:prstGeom>
          <a:ln w="12700">
            <a:solidFill>
              <a:srgbClr val="2C6696"/>
            </a:solidFill>
          </a:ln>
        </p:spPr>
      </p:cxnSp>
      <p:cxnSp>
        <p:nvCxnSpPr>
          <p:cNvPr id="30" name="Connector 29"/>
          <p:cNvCxnSpPr/>
          <p:nvPr/>
        </p:nvCxnSpPr>
        <p:spPr>
          <a:xfrm>
            <a:off x="3794760" y="1993392"/>
            <a:ext cx="2331720" cy="0"/>
          </a:xfrm>
          <a:prstGeom prst="line">
            <a:avLst/>
          </a:prstGeom>
          <a:ln w="12700">
            <a:solidFill>
              <a:srgbClr val="2C6696"/>
            </a:solidFill>
          </a:ln>
        </p:spPr>
      </p:cxnSp>
      <p:cxnSp>
        <p:nvCxnSpPr>
          <p:cNvPr id="31" name="Connector 30"/>
          <p:cNvCxnSpPr/>
          <p:nvPr/>
        </p:nvCxnSpPr>
        <p:spPr>
          <a:xfrm>
            <a:off x="3794760" y="2999232"/>
            <a:ext cx="2331720" cy="0"/>
          </a:xfrm>
          <a:prstGeom prst="line">
            <a:avLst/>
          </a:prstGeom>
          <a:ln w="12700">
            <a:solidFill>
              <a:srgbClr val="2C6696"/>
            </a:solidFill>
          </a:ln>
        </p:spPr>
      </p:cxnSp>
      <p:sp>
        <p:nvSpPr>
          <p:cNvPr id="32" name="TextBox 31"/>
          <p:cNvSpPr txBox="1"/>
          <p:nvPr/>
        </p:nvSpPr>
        <p:spPr>
          <a:xfrm>
            <a:off x="502920" y="3593592"/>
            <a:ext cx="2468880" cy="384048"/>
          </a:xfrm>
          <a:prstGeom prst="rect">
            <a:avLst/>
          </a:prstGeom>
          <a:noFill/>
        </p:spPr>
        <p:txBody>
          <a:bodyPr wrap="square" anchor="ctr" lIns="73152" rIns="73152" tIns="36576" bIns="36576">
            <a:noAutofit/>
          </a:bodyPr>
          <a:lstStyle/>
          <a:p>
            <a:pPr algn="ctr">
              <a:spcBef>
                <a:spcPts val="0"/>
              </a:spcBef>
              <a:spcAft>
                <a:spcPts val="0"/>
              </a:spcAft>
            </a:pPr>
            <a:r>
              <a:rPr lang="tr-TR" sz="1600" b="1" i="0">
                <a:solidFill>
                  <a:srgbClr val="2C6696"/>
                </a:solidFill>
                <a:latin typeface="Calibri"/>
              </a:rPr>
              <a:t>küre: üç boyutlu</a:t>
            </a:r>
          </a:p>
        </p:txBody>
      </p:sp>
      <p:sp>
        <p:nvSpPr>
          <p:cNvPr id="33" name="TextBox 32"/>
          <p:cNvSpPr txBox="1"/>
          <p:nvPr/>
        </p:nvSpPr>
        <p:spPr>
          <a:xfrm>
            <a:off x="3657600" y="3547872"/>
            <a:ext cx="2606040" cy="384048"/>
          </a:xfrm>
          <a:prstGeom prst="rect">
            <a:avLst/>
          </a:prstGeom>
          <a:noFill/>
        </p:spPr>
        <p:txBody>
          <a:bodyPr wrap="square" anchor="ctr" lIns="73152" rIns="73152" tIns="36576" bIns="36576">
            <a:noAutofit/>
          </a:bodyPr>
          <a:lstStyle/>
          <a:p>
            <a:pPr algn="ctr">
              <a:spcBef>
                <a:spcPts val="0"/>
              </a:spcBef>
              <a:spcAft>
                <a:spcPts val="0"/>
              </a:spcAft>
            </a:pPr>
            <a:r>
              <a:rPr lang="tr-TR" sz="1600" b="1" i="0">
                <a:solidFill>
                  <a:srgbClr val="2C6696"/>
                </a:solidFill>
                <a:latin typeface="Calibri"/>
              </a:rPr>
              <a:t>düzlem: iki boyutlu</a:t>
            </a:r>
          </a:p>
        </p:txBody>
      </p:sp>
      <p:sp>
        <p:nvSpPr>
          <p:cNvPr id="34" name="TextBox 33"/>
          <p:cNvSpPr txBox="1"/>
          <p:nvPr/>
        </p:nvSpPr>
        <p:spPr>
          <a:xfrm>
            <a:off x="3657600" y="3867912"/>
            <a:ext cx="2606040" cy="365760"/>
          </a:xfrm>
          <a:prstGeom prst="rect">
            <a:avLst/>
          </a:prstGeom>
          <a:noFill/>
        </p:spPr>
        <p:txBody>
          <a:bodyPr wrap="square" anchor="ctr" lIns="73152" rIns="73152" tIns="36576" bIns="36576">
            <a:noAutofit/>
          </a:bodyPr>
          <a:lstStyle/>
          <a:p>
            <a:pPr algn="ctr">
              <a:spcBef>
                <a:spcPts val="0"/>
              </a:spcBef>
              <a:spcAft>
                <a:spcPts val="0"/>
              </a:spcAft>
            </a:pPr>
            <a:r>
              <a:rPr lang="tr-TR" sz="1500" b="0" i="1">
                <a:solidFill>
                  <a:srgbClr val="D3373A"/>
                </a:solidFill>
                <a:latin typeface="Calibri"/>
              </a:rPr>
              <a:t>kenarlarda bozulma</a:t>
            </a:r>
          </a:p>
        </p:txBody>
      </p:sp>
      <p:sp>
        <p:nvSpPr>
          <p:cNvPr id="35" name="Rounded Rectangle 34"/>
          <p:cNvSpPr/>
          <p:nvPr/>
        </p:nvSpPr>
        <p:spPr>
          <a:xfrm>
            <a:off x="502920" y="4370832"/>
            <a:ext cx="5669280" cy="1920240"/>
          </a:xfrm>
          <a:prstGeom prst="roundRect">
            <a:avLst>
              <a:gd name="adj" fmla="val 8000"/>
            </a:avLst>
          </a:prstGeom>
          <a:solidFill>
            <a:srgbClr val="F0F0F0"/>
          </a:solidFill>
          <a:ln>
            <a:noFill/>
          </a:ln>
          <a:effectLst/>
        </p:spPr>
        <p:txBody>
          <a:bodyPr rtlCol="0" anchor="ctr"/>
          <a:lstStyle/>
          <a:p/>
        </p:txBody>
      </p:sp>
      <p:sp>
        <p:nvSpPr>
          <p:cNvPr id="36" name="Rectangle 35"/>
          <p:cNvSpPr/>
          <p:nvPr/>
        </p:nvSpPr>
        <p:spPr>
          <a:xfrm>
            <a:off x="502920" y="4370832"/>
            <a:ext cx="118872" cy="1920240"/>
          </a:xfrm>
          <a:prstGeom prst="rect">
            <a:avLst/>
          </a:prstGeom>
          <a:solidFill>
            <a:srgbClr val="2C6696"/>
          </a:solidFill>
          <a:ln>
            <a:noFill/>
          </a:ln>
          <a:effectLst/>
        </p:spPr>
        <p:txBody>
          <a:bodyPr rtlCol="0" anchor="ctr"/>
          <a:lstStyle/>
          <a:p/>
        </p:txBody>
      </p:sp>
      <p:sp>
        <p:nvSpPr>
          <p:cNvPr id="37" name="TextBox 36"/>
          <p:cNvSpPr txBox="1"/>
          <p:nvPr/>
        </p:nvSpPr>
        <p:spPr>
          <a:xfrm>
            <a:off x="777240" y="4370832"/>
            <a:ext cx="5257800" cy="192024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Dünya, üç boyutludur ve küresel bir şekle sahiptir. Haritaların çizildiği yüzeyler ise iki boyutludur. Küre şeklindeki Dünya, düz bir zemine çizilirken şekil ve alan bozulmaları meydana gelir.</a:t>
            </a:r>
          </a:p>
        </p:txBody>
      </p:sp>
      <p:sp>
        <p:nvSpPr>
          <p:cNvPr id="38" name="Rounded Rectangle 37"/>
          <p:cNvSpPr/>
          <p:nvPr/>
        </p:nvSpPr>
        <p:spPr>
          <a:xfrm>
            <a:off x="6400800" y="1216152"/>
            <a:ext cx="5287975" cy="2971800"/>
          </a:xfrm>
          <a:prstGeom prst="roundRect">
            <a:avLst>
              <a:gd name="adj" fmla="val 6000"/>
            </a:avLst>
          </a:prstGeom>
          <a:solidFill>
            <a:srgbClr val="F0F0F0"/>
          </a:solidFill>
          <a:ln>
            <a:noFill/>
          </a:ln>
          <a:effectLst/>
        </p:spPr>
        <p:txBody>
          <a:bodyPr rtlCol="0" anchor="ctr"/>
          <a:lstStyle/>
          <a:p/>
        </p:txBody>
      </p:sp>
      <p:sp>
        <p:nvSpPr>
          <p:cNvPr id="39" name="Rectangle 38"/>
          <p:cNvSpPr/>
          <p:nvPr/>
        </p:nvSpPr>
        <p:spPr>
          <a:xfrm>
            <a:off x="6400800" y="1216152"/>
            <a:ext cx="146304" cy="2971800"/>
          </a:xfrm>
          <a:prstGeom prst="rect">
            <a:avLst/>
          </a:prstGeom>
          <a:solidFill>
            <a:srgbClr val="2C6696"/>
          </a:solidFill>
          <a:ln>
            <a:noFill/>
          </a:ln>
          <a:effectLst/>
        </p:spPr>
        <p:txBody>
          <a:bodyPr rtlCol="0" anchor="ctr"/>
          <a:lstStyle/>
          <a:p/>
        </p:txBody>
      </p:sp>
      <p:sp>
        <p:nvSpPr>
          <p:cNvPr id="40" name="TextBox 39"/>
          <p:cNvSpPr txBox="1"/>
          <p:nvPr/>
        </p:nvSpPr>
        <p:spPr>
          <a:xfrm>
            <a:off x="6766560" y="1325880"/>
            <a:ext cx="4739335" cy="411480"/>
          </a:xfrm>
          <a:prstGeom prst="rect">
            <a:avLst/>
          </a:prstGeom>
          <a:noFill/>
        </p:spPr>
        <p:txBody>
          <a:bodyPr wrap="square" anchor="t" lIns="73152" rIns="73152" tIns="36576" bIns="36576">
            <a:noAutofit/>
          </a:bodyPr>
          <a:lstStyle/>
          <a:p>
            <a:pPr algn="l">
              <a:spcBef>
                <a:spcPts val="0"/>
              </a:spcBef>
              <a:spcAft>
                <a:spcPts val="0"/>
              </a:spcAft>
            </a:pPr>
            <a:r>
              <a:rPr lang="tr-TR" sz="1800" b="1" i="0">
                <a:solidFill>
                  <a:srgbClr val="2C6696"/>
                </a:solidFill>
                <a:latin typeface="Calibri"/>
              </a:rPr>
              <a:t>PROJEKSİYON YÖNTEMLERİ</a:t>
            </a:r>
          </a:p>
        </p:txBody>
      </p:sp>
      <p:sp>
        <p:nvSpPr>
          <p:cNvPr id="41" name="TextBox 40"/>
          <p:cNvSpPr txBox="1"/>
          <p:nvPr/>
        </p:nvSpPr>
        <p:spPr>
          <a:xfrm>
            <a:off x="6766560" y="1719072"/>
            <a:ext cx="4739335" cy="2331720"/>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Coğrafi koordinatları haritaya aktarmak ve haritalarda meydana gelen bozulmaları en aza indirmek için kullanılan yöntemlere projeksiyon yöntemleri adı verilir.</a:t>
            </a:r>
          </a:p>
        </p:txBody>
      </p:sp>
      <p:sp>
        <p:nvSpPr>
          <p:cNvPr id="42" name="TextBox 41"/>
          <p:cNvSpPr txBox="1"/>
          <p:nvPr/>
        </p:nvSpPr>
        <p:spPr>
          <a:xfrm>
            <a:off x="6400800" y="4370832"/>
            <a:ext cx="5287975" cy="777240"/>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Projeksiyon yüzeyine göre üç çeşit projeksiyon yöntemi vardır.</a:t>
            </a:r>
          </a:p>
        </p:txBody>
      </p:sp>
      <p:sp>
        <p:nvSpPr>
          <p:cNvPr id="43" name="Rounded Rectangle 42"/>
          <p:cNvSpPr/>
          <p:nvPr/>
        </p:nvSpPr>
        <p:spPr>
          <a:xfrm>
            <a:off x="6400800" y="5285232"/>
            <a:ext cx="1671218" cy="777240"/>
          </a:xfrm>
          <a:prstGeom prst="roundRect">
            <a:avLst>
              <a:gd name="adj" fmla="val 30000"/>
            </a:avLst>
          </a:prstGeom>
          <a:solidFill>
            <a:srgbClr val="2C6696"/>
          </a:solidFill>
          <a:ln>
            <a:noFill/>
          </a:ln>
          <a:effectLst/>
        </p:spPr>
        <p:txBody>
          <a:bodyPr rtlCol="0" anchor="ctr" wrap="square" lIns="128016" rIns="128016" tIns="73152" bIns="73152">
            <a:noAutofit/>
          </a:bodyPr>
          <a:lstStyle/>
          <a:p>
            <a:pPr algn="ctr">
              <a:spcBef>
                <a:spcPts val="0"/>
              </a:spcBef>
              <a:spcAft>
                <a:spcPts val="0"/>
              </a:spcAft>
            </a:pPr>
            <a:r>
              <a:rPr lang="tr-TR" sz="2200" b="1" i="0">
                <a:solidFill>
                  <a:srgbClr val="FFFFFF"/>
                </a:solidFill>
                <a:latin typeface="Calibri"/>
              </a:rPr>
              <a:t>Silindirik</a:t>
            </a:r>
          </a:p>
        </p:txBody>
      </p:sp>
      <p:sp>
        <p:nvSpPr>
          <p:cNvPr id="44" name="Rounded Rectangle 43"/>
          <p:cNvSpPr/>
          <p:nvPr/>
        </p:nvSpPr>
        <p:spPr>
          <a:xfrm>
            <a:off x="8209178" y="5285232"/>
            <a:ext cx="1671218" cy="777240"/>
          </a:xfrm>
          <a:prstGeom prst="roundRect">
            <a:avLst>
              <a:gd name="adj" fmla="val 30000"/>
            </a:avLst>
          </a:prstGeom>
          <a:solidFill>
            <a:srgbClr val="4F4F4F"/>
          </a:solidFill>
          <a:ln>
            <a:noFill/>
          </a:ln>
          <a:effectLst/>
        </p:spPr>
        <p:txBody>
          <a:bodyPr rtlCol="0" anchor="ctr" wrap="square" lIns="128016" rIns="128016" tIns="73152" bIns="73152">
            <a:noAutofit/>
          </a:bodyPr>
          <a:lstStyle/>
          <a:p>
            <a:pPr algn="ctr">
              <a:spcBef>
                <a:spcPts val="0"/>
              </a:spcBef>
              <a:spcAft>
                <a:spcPts val="0"/>
              </a:spcAft>
            </a:pPr>
            <a:r>
              <a:rPr lang="tr-TR" sz="2200" b="1" i="0">
                <a:solidFill>
                  <a:srgbClr val="FFFFFF"/>
                </a:solidFill>
                <a:latin typeface="Calibri"/>
              </a:rPr>
              <a:t>Konik</a:t>
            </a:r>
          </a:p>
        </p:txBody>
      </p:sp>
      <p:sp>
        <p:nvSpPr>
          <p:cNvPr id="45" name="Rounded Rectangle 44"/>
          <p:cNvSpPr/>
          <p:nvPr/>
        </p:nvSpPr>
        <p:spPr>
          <a:xfrm>
            <a:off x="10017556" y="5285232"/>
            <a:ext cx="1671218" cy="777240"/>
          </a:xfrm>
          <a:prstGeom prst="roundRect">
            <a:avLst>
              <a:gd name="adj" fmla="val 30000"/>
            </a:avLst>
          </a:prstGeom>
          <a:solidFill>
            <a:srgbClr val="2C6696"/>
          </a:solidFill>
          <a:ln>
            <a:noFill/>
          </a:ln>
          <a:effectLst/>
        </p:spPr>
        <p:txBody>
          <a:bodyPr rtlCol="0" anchor="ctr" wrap="square" lIns="128016" rIns="128016" tIns="73152" bIns="73152">
            <a:noAutofit/>
          </a:bodyPr>
          <a:lstStyle/>
          <a:p>
            <a:pPr algn="ctr">
              <a:spcBef>
                <a:spcPts val="0"/>
              </a:spcBef>
              <a:spcAft>
                <a:spcPts val="0"/>
              </a:spcAft>
            </a:pPr>
            <a:r>
              <a:rPr lang="tr-TR" sz="2200" b="1" i="0">
                <a:solidFill>
                  <a:srgbClr val="FFFFFF"/>
                </a:solidFill>
                <a:latin typeface="Calibri"/>
              </a:rPr>
              <a:t>Düzlem</a:t>
            </a:r>
          </a:p>
        </p:txBody>
      </p:sp>
      <p:sp>
        <p:nvSpPr>
          <p:cNvPr id="46" name="TextBox 4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47" name="Rounded Rectangle 4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40-41</a:t>
            </a:r>
          </a:p>
        </p:txBody>
      </p:sp>
      <p:sp>
        <p:nvSpPr>
          <p:cNvPr id="48" name="TextBox 4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63 / 226</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Üç projeksiyon yöntemi: bozulma nerede az?</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5. HAFTA</a:t>
            </a:r>
          </a:p>
        </p:txBody>
      </p:sp>
      <p:sp>
        <p:nvSpPr>
          <p:cNvPr id="6" name="Rounded Rectangle 5"/>
          <p:cNvSpPr/>
          <p:nvPr/>
        </p:nvSpPr>
        <p:spPr>
          <a:xfrm>
            <a:off x="502920" y="1216152"/>
            <a:ext cx="3576218" cy="5074920"/>
          </a:xfrm>
          <a:prstGeom prst="roundRect">
            <a:avLst>
              <a:gd name="adj" fmla="val 4000"/>
            </a:avLst>
          </a:prstGeom>
          <a:solidFill>
            <a:srgbClr val="F0F0F0"/>
          </a:solidFill>
          <a:ln>
            <a:noFill/>
          </a:ln>
          <a:effectLst/>
        </p:spPr>
        <p:txBody>
          <a:bodyPr rtlCol="0" anchor="ctr"/>
          <a:lstStyle/>
          <a:p/>
        </p:txBody>
      </p:sp>
      <p:pic>
        <p:nvPicPr>
          <p:cNvPr id="7" name="Picture 6" descr="proj_silindirik_s41.jpg"/>
          <p:cNvPicPr>
            <a:picLocks noChangeAspect="1"/>
          </p:cNvPicPr>
          <p:nvPr/>
        </p:nvPicPr>
        <p:blipFill>
          <a:blip r:embed="rId3"/>
          <a:srcRect r="20000"/>
          <a:stretch>
            <a:fillRect/>
          </a:stretch>
        </p:blipFill>
        <p:spPr>
          <a:xfrm>
            <a:off x="599471" y="1289304"/>
            <a:ext cx="3383114" cy="1572768"/>
          </a:xfrm>
          <a:prstGeom prst="rect">
            <a:avLst/>
          </a:prstGeom>
        </p:spPr>
      </p:pic>
      <p:sp>
        <p:nvSpPr>
          <p:cNvPr id="8" name="TextBox 7"/>
          <p:cNvSpPr txBox="1"/>
          <p:nvPr/>
        </p:nvSpPr>
        <p:spPr>
          <a:xfrm>
            <a:off x="2707538" y="2587752"/>
            <a:ext cx="1298448" cy="274320"/>
          </a:xfrm>
          <a:prstGeom prst="rect">
            <a:avLst/>
          </a:prstGeom>
          <a:noFill/>
        </p:spPr>
        <p:txBody>
          <a:bodyPr wrap="square" anchor="ctr" lIns="73152" rIns="73152" tIns="36576" bIns="36576">
            <a:noAutofit/>
          </a:bodyPr>
          <a:lstStyle/>
          <a:p>
            <a:pPr algn="r">
              <a:spcBef>
                <a:spcPts val="0"/>
              </a:spcBef>
              <a:spcAft>
                <a:spcPts val="0"/>
              </a:spcAft>
            </a:pPr>
            <a:r>
              <a:rPr lang="tr-TR" sz="1200" b="0" i="1">
                <a:solidFill>
                  <a:srgbClr val="767676"/>
                </a:solidFill>
                <a:latin typeface="Calibri"/>
              </a:rPr>
              <a:t>Görsel 2.3</a:t>
            </a:r>
          </a:p>
        </p:txBody>
      </p:sp>
      <p:sp>
        <p:nvSpPr>
          <p:cNvPr id="9" name="Rounded Rectangle 8"/>
          <p:cNvSpPr/>
          <p:nvPr/>
        </p:nvSpPr>
        <p:spPr>
          <a:xfrm>
            <a:off x="502920" y="2935224"/>
            <a:ext cx="3576218" cy="548640"/>
          </a:xfrm>
          <a:prstGeom prst="roundRect">
            <a:avLst>
              <a:gd name="adj" fmla="val 15000"/>
            </a:avLst>
          </a:prstGeom>
          <a:solidFill>
            <a:srgbClr val="2C6696"/>
          </a:solidFill>
          <a:ln>
            <a:noFill/>
          </a:ln>
          <a:effectLst/>
        </p:spPr>
        <p:txBody>
          <a:bodyPr rtlCol="0" anchor="ctr" wrap="square" lIns="128016" rIns="128016" tIns="73152" bIns="73152">
            <a:noAutofit/>
          </a:bodyPr>
          <a:lstStyle/>
          <a:p>
            <a:pPr algn="ctr">
              <a:spcBef>
                <a:spcPts val="0"/>
              </a:spcBef>
              <a:spcAft>
                <a:spcPts val="0"/>
              </a:spcAft>
            </a:pPr>
            <a:r>
              <a:rPr lang="tr-TR" sz="2100" b="1" i="0">
                <a:solidFill>
                  <a:srgbClr val="FFFFFF"/>
                </a:solidFill>
                <a:latin typeface="Calibri"/>
              </a:rPr>
              <a:t>1. Silindirik projeksiyon</a:t>
            </a:r>
          </a:p>
        </p:txBody>
      </p:sp>
      <p:sp>
        <p:nvSpPr>
          <p:cNvPr id="10" name="TextBox 9"/>
          <p:cNvSpPr txBox="1"/>
          <p:nvPr/>
        </p:nvSpPr>
        <p:spPr>
          <a:xfrm>
            <a:off x="612648" y="3547872"/>
            <a:ext cx="3356762" cy="1783080"/>
          </a:xfrm>
          <a:prstGeom prst="rect">
            <a:avLst/>
          </a:prstGeom>
          <a:noFill/>
        </p:spPr>
        <p:txBody>
          <a:bodyPr wrap="square" anchor="ctr" lIns="73152" rIns="73152" tIns="36576" bIns="36576">
            <a:noAutofit/>
          </a:bodyPr>
          <a:lstStyle/>
          <a:p>
            <a:pPr algn="l">
              <a:spcBef>
                <a:spcPts val="0"/>
              </a:spcBef>
              <a:spcAft>
                <a:spcPts val="0"/>
              </a:spcAft>
            </a:pPr>
            <a:r>
              <a:rPr lang="tr-TR" sz="1850" b="0" i="0">
                <a:solidFill>
                  <a:srgbClr val="262626"/>
                </a:solidFill>
                <a:latin typeface="Calibri"/>
              </a:rPr>
              <a:t>İz düşümü yapılacak yüzey, yerküreyi silindir biçiminde sarar. Kutuplara doğru şekil ve alan bozulmaları artar.</a:t>
            </a:r>
          </a:p>
        </p:txBody>
      </p:sp>
      <p:sp>
        <p:nvSpPr>
          <p:cNvPr id="11" name="Rounded Rectangle 10"/>
          <p:cNvSpPr/>
          <p:nvPr/>
        </p:nvSpPr>
        <p:spPr>
          <a:xfrm>
            <a:off x="612648" y="5449824"/>
            <a:ext cx="3356762" cy="731520"/>
          </a:xfrm>
          <a:prstGeom prst="roundRect">
            <a:avLst>
              <a:gd name="adj" fmla="val 20000"/>
            </a:avLst>
          </a:prstGeom>
          <a:solidFill>
            <a:srgbClr val="FFF3D1"/>
          </a:solidFill>
          <a:ln>
            <a:noFill/>
          </a:ln>
          <a:effectLst/>
        </p:spPr>
        <p:txBody>
          <a:bodyPr rtlCol="0" anchor="ctr" wrap="square" lIns="128016" rIns="128016" tIns="18288" bIns="18288">
            <a:noAutofit/>
          </a:bodyPr>
          <a:lstStyle/>
          <a:p>
            <a:pPr algn="ctr">
              <a:spcBef>
                <a:spcPts val="0"/>
              </a:spcBef>
              <a:spcAft>
                <a:spcPts val="0"/>
              </a:spcAft>
            </a:pPr>
            <a:r>
              <a:rPr lang="tr-TR" sz="1500" b="0" i="0">
                <a:solidFill>
                  <a:srgbClr val="767676"/>
                </a:solidFill>
                <a:latin typeface="Calibri"/>
              </a:rPr>
              <a:t>Bozulma az:</a:t>
            </a:r>
          </a:p>
          <a:p>
            <a:pPr algn="ctr">
              <a:spcBef>
                <a:spcPts val="0"/>
              </a:spcBef>
              <a:spcAft>
                <a:spcPts val="0"/>
              </a:spcAft>
            </a:pPr>
            <a:r>
              <a:rPr lang="tr-TR" sz="2100" b="1" i="0">
                <a:solidFill>
                  <a:srgbClr val="262626"/>
                </a:solidFill>
                <a:latin typeface="Calibri"/>
              </a:rPr>
              <a:t>Ekvator çevresi</a:t>
            </a:r>
          </a:p>
        </p:txBody>
      </p:sp>
      <p:sp>
        <p:nvSpPr>
          <p:cNvPr id="12" name="Rounded Rectangle 11"/>
          <p:cNvSpPr/>
          <p:nvPr/>
        </p:nvSpPr>
        <p:spPr>
          <a:xfrm>
            <a:off x="4307738" y="1216152"/>
            <a:ext cx="3576218" cy="5074920"/>
          </a:xfrm>
          <a:prstGeom prst="roundRect">
            <a:avLst>
              <a:gd name="adj" fmla="val 4000"/>
            </a:avLst>
          </a:prstGeom>
          <a:solidFill>
            <a:srgbClr val="F0F0F0"/>
          </a:solidFill>
          <a:ln>
            <a:noFill/>
          </a:ln>
          <a:effectLst/>
        </p:spPr>
        <p:txBody>
          <a:bodyPr rtlCol="0" anchor="ctr"/>
          <a:lstStyle/>
          <a:p/>
        </p:txBody>
      </p:sp>
      <p:pic>
        <p:nvPicPr>
          <p:cNvPr id="13" name="Picture 12" descr="proj_konik_s41.jpg"/>
          <p:cNvPicPr>
            <a:picLocks noChangeAspect="1"/>
          </p:cNvPicPr>
          <p:nvPr/>
        </p:nvPicPr>
        <p:blipFill>
          <a:blip r:embed="rId4"/>
          <a:srcRect r="21000"/>
          <a:stretch>
            <a:fillRect/>
          </a:stretch>
        </p:blipFill>
        <p:spPr>
          <a:xfrm>
            <a:off x="4380890" y="1336629"/>
            <a:ext cx="3429914" cy="1478116"/>
          </a:xfrm>
          <a:prstGeom prst="rect">
            <a:avLst/>
          </a:prstGeom>
        </p:spPr>
      </p:pic>
      <p:sp>
        <p:nvSpPr>
          <p:cNvPr id="14" name="TextBox 13"/>
          <p:cNvSpPr txBox="1"/>
          <p:nvPr/>
        </p:nvSpPr>
        <p:spPr>
          <a:xfrm>
            <a:off x="6512356" y="2587752"/>
            <a:ext cx="1298448" cy="274320"/>
          </a:xfrm>
          <a:prstGeom prst="rect">
            <a:avLst/>
          </a:prstGeom>
          <a:noFill/>
        </p:spPr>
        <p:txBody>
          <a:bodyPr wrap="square" anchor="ctr" lIns="73152" rIns="73152" tIns="36576" bIns="36576">
            <a:noAutofit/>
          </a:bodyPr>
          <a:lstStyle/>
          <a:p>
            <a:pPr algn="r">
              <a:spcBef>
                <a:spcPts val="0"/>
              </a:spcBef>
              <a:spcAft>
                <a:spcPts val="0"/>
              </a:spcAft>
            </a:pPr>
            <a:r>
              <a:rPr lang="tr-TR" sz="1200" b="0" i="1">
                <a:solidFill>
                  <a:srgbClr val="767676"/>
                </a:solidFill>
                <a:latin typeface="Calibri"/>
              </a:rPr>
              <a:t>Görsel 2.4</a:t>
            </a:r>
          </a:p>
        </p:txBody>
      </p:sp>
      <p:sp>
        <p:nvSpPr>
          <p:cNvPr id="15" name="Rounded Rectangle 14"/>
          <p:cNvSpPr/>
          <p:nvPr/>
        </p:nvSpPr>
        <p:spPr>
          <a:xfrm>
            <a:off x="4307738" y="2935224"/>
            <a:ext cx="3576218" cy="548640"/>
          </a:xfrm>
          <a:prstGeom prst="roundRect">
            <a:avLst>
              <a:gd name="adj" fmla="val 15000"/>
            </a:avLst>
          </a:prstGeom>
          <a:solidFill>
            <a:srgbClr val="4F4F4F"/>
          </a:solidFill>
          <a:ln>
            <a:noFill/>
          </a:ln>
          <a:effectLst/>
        </p:spPr>
        <p:txBody>
          <a:bodyPr rtlCol="0" anchor="ctr" wrap="square" lIns="128016" rIns="128016" tIns="73152" bIns="73152">
            <a:noAutofit/>
          </a:bodyPr>
          <a:lstStyle/>
          <a:p>
            <a:pPr algn="ctr">
              <a:spcBef>
                <a:spcPts val="0"/>
              </a:spcBef>
              <a:spcAft>
                <a:spcPts val="0"/>
              </a:spcAft>
            </a:pPr>
            <a:r>
              <a:rPr lang="tr-TR" sz="2100" b="1" i="0">
                <a:solidFill>
                  <a:srgbClr val="FFFFFF"/>
                </a:solidFill>
                <a:latin typeface="Calibri"/>
              </a:rPr>
              <a:t>2. Konik projeksiyon</a:t>
            </a:r>
          </a:p>
        </p:txBody>
      </p:sp>
      <p:sp>
        <p:nvSpPr>
          <p:cNvPr id="16" name="TextBox 15"/>
          <p:cNvSpPr txBox="1"/>
          <p:nvPr/>
        </p:nvSpPr>
        <p:spPr>
          <a:xfrm>
            <a:off x="4417466" y="3547872"/>
            <a:ext cx="3356762" cy="1783080"/>
          </a:xfrm>
          <a:prstGeom prst="rect">
            <a:avLst/>
          </a:prstGeom>
          <a:noFill/>
        </p:spPr>
        <p:txBody>
          <a:bodyPr wrap="square" anchor="ctr" lIns="73152" rIns="73152" tIns="36576" bIns="36576">
            <a:noAutofit/>
          </a:bodyPr>
          <a:lstStyle/>
          <a:p>
            <a:pPr algn="l">
              <a:spcBef>
                <a:spcPts val="0"/>
              </a:spcBef>
              <a:spcAft>
                <a:spcPts val="0"/>
              </a:spcAft>
            </a:pPr>
            <a:r>
              <a:rPr lang="tr-TR" sz="1850" b="0" i="0">
                <a:solidFill>
                  <a:srgbClr val="262626"/>
                </a:solidFill>
                <a:latin typeface="Calibri"/>
              </a:rPr>
              <a:t>İz düşümü yapılacak yüzey, yerküreyi koni biçiminde sarar. Orta enlemlerden Ekvator’a ve kutuplara doğru haritadaki şekil ve alan bozulmaları artar.</a:t>
            </a:r>
          </a:p>
        </p:txBody>
      </p:sp>
      <p:sp>
        <p:nvSpPr>
          <p:cNvPr id="17" name="Rounded Rectangle 16"/>
          <p:cNvSpPr/>
          <p:nvPr/>
        </p:nvSpPr>
        <p:spPr>
          <a:xfrm>
            <a:off x="4417466" y="5449824"/>
            <a:ext cx="3356762" cy="731520"/>
          </a:xfrm>
          <a:prstGeom prst="roundRect">
            <a:avLst>
              <a:gd name="adj" fmla="val 20000"/>
            </a:avLst>
          </a:prstGeom>
          <a:solidFill>
            <a:srgbClr val="FFF3D1"/>
          </a:solidFill>
          <a:ln>
            <a:noFill/>
          </a:ln>
          <a:effectLst/>
        </p:spPr>
        <p:txBody>
          <a:bodyPr rtlCol="0" anchor="ctr" wrap="square" lIns="128016" rIns="128016" tIns="18288" bIns="18288">
            <a:noAutofit/>
          </a:bodyPr>
          <a:lstStyle/>
          <a:p>
            <a:pPr algn="ctr">
              <a:spcBef>
                <a:spcPts val="0"/>
              </a:spcBef>
              <a:spcAft>
                <a:spcPts val="0"/>
              </a:spcAft>
            </a:pPr>
            <a:r>
              <a:rPr lang="tr-TR" sz="1500" b="0" i="0">
                <a:solidFill>
                  <a:srgbClr val="767676"/>
                </a:solidFill>
                <a:latin typeface="Calibri"/>
              </a:rPr>
              <a:t>Bozulma az:</a:t>
            </a:r>
          </a:p>
          <a:p>
            <a:pPr algn="ctr">
              <a:spcBef>
                <a:spcPts val="0"/>
              </a:spcBef>
              <a:spcAft>
                <a:spcPts val="0"/>
              </a:spcAft>
            </a:pPr>
            <a:r>
              <a:rPr lang="tr-TR" sz="2100" b="1" i="0">
                <a:solidFill>
                  <a:srgbClr val="262626"/>
                </a:solidFill>
                <a:latin typeface="Calibri"/>
              </a:rPr>
              <a:t>orta kuşak</a:t>
            </a:r>
          </a:p>
        </p:txBody>
      </p:sp>
      <p:sp>
        <p:nvSpPr>
          <p:cNvPr id="18" name="Rounded Rectangle 17"/>
          <p:cNvSpPr/>
          <p:nvPr/>
        </p:nvSpPr>
        <p:spPr>
          <a:xfrm>
            <a:off x="8112556" y="1216152"/>
            <a:ext cx="3576218" cy="5074920"/>
          </a:xfrm>
          <a:prstGeom prst="roundRect">
            <a:avLst>
              <a:gd name="adj" fmla="val 4000"/>
            </a:avLst>
          </a:prstGeom>
          <a:solidFill>
            <a:srgbClr val="F0F0F0"/>
          </a:solidFill>
          <a:ln>
            <a:noFill/>
          </a:ln>
          <a:effectLst/>
        </p:spPr>
        <p:txBody>
          <a:bodyPr rtlCol="0" anchor="ctr"/>
          <a:lstStyle/>
          <a:p/>
        </p:txBody>
      </p:sp>
      <p:pic>
        <p:nvPicPr>
          <p:cNvPr id="19" name="Picture 18" descr="proj_duzlem_s41.jpg"/>
          <p:cNvPicPr>
            <a:picLocks noChangeAspect="1"/>
          </p:cNvPicPr>
          <p:nvPr/>
        </p:nvPicPr>
        <p:blipFill>
          <a:blip r:embed="rId5"/>
          <a:srcRect r="25000"/>
          <a:stretch>
            <a:fillRect/>
          </a:stretch>
        </p:blipFill>
        <p:spPr>
          <a:xfrm>
            <a:off x="8201922" y="1289304"/>
            <a:ext cx="3397484" cy="1572768"/>
          </a:xfrm>
          <a:prstGeom prst="rect">
            <a:avLst/>
          </a:prstGeom>
        </p:spPr>
      </p:pic>
      <p:sp>
        <p:nvSpPr>
          <p:cNvPr id="20" name="TextBox 19"/>
          <p:cNvSpPr txBox="1"/>
          <p:nvPr/>
        </p:nvSpPr>
        <p:spPr>
          <a:xfrm>
            <a:off x="10317174" y="2587752"/>
            <a:ext cx="1298448" cy="274320"/>
          </a:xfrm>
          <a:prstGeom prst="rect">
            <a:avLst/>
          </a:prstGeom>
          <a:noFill/>
        </p:spPr>
        <p:txBody>
          <a:bodyPr wrap="square" anchor="ctr" lIns="73152" rIns="73152" tIns="36576" bIns="36576">
            <a:noAutofit/>
          </a:bodyPr>
          <a:lstStyle/>
          <a:p>
            <a:pPr algn="r">
              <a:spcBef>
                <a:spcPts val="0"/>
              </a:spcBef>
              <a:spcAft>
                <a:spcPts val="0"/>
              </a:spcAft>
            </a:pPr>
            <a:r>
              <a:rPr lang="tr-TR" sz="1200" b="0" i="1">
                <a:solidFill>
                  <a:srgbClr val="767676"/>
                </a:solidFill>
                <a:latin typeface="Calibri"/>
              </a:rPr>
              <a:t>Görsel 2.5</a:t>
            </a:r>
          </a:p>
        </p:txBody>
      </p:sp>
      <p:sp>
        <p:nvSpPr>
          <p:cNvPr id="21" name="Rounded Rectangle 20"/>
          <p:cNvSpPr/>
          <p:nvPr/>
        </p:nvSpPr>
        <p:spPr>
          <a:xfrm>
            <a:off x="8112556" y="2935224"/>
            <a:ext cx="3576218" cy="548640"/>
          </a:xfrm>
          <a:prstGeom prst="roundRect">
            <a:avLst>
              <a:gd name="adj" fmla="val 15000"/>
            </a:avLst>
          </a:prstGeom>
          <a:solidFill>
            <a:srgbClr val="2C6696"/>
          </a:solidFill>
          <a:ln>
            <a:noFill/>
          </a:ln>
          <a:effectLst/>
        </p:spPr>
        <p:txBody>
          <a:bodyPr rtlCol="0" anchor="ctr" wrap="square" lIns="128016" rIns="128016" tIns="73152" bIns="73152">
            <a:noAutofit/>
          </a:bodyPr>
          <a:lstStyle/>
          <a:p>
            <a:pPr algn="ctr">
              <a:spcBef>
                <a:spcPts val="0"/>
              </a:spcBef>
              <a:spcAft>
                <a:spcPts val="0"/>
              </a:spcAft>
            </a:pPr>
            <a:r>
              <a:rPr lang="tr-TR" sz="2100" b="1" i="0">
                <a:solidFill>
                  <a:srgbClr val="FFFFFF"/>
                </a:solidFill>
                <a:latin typeface="Calibri"/>
              </a:rPr>
              <a:t>3. Düzlem projeksiyon</a:t>
            </a:r>
          </a:p>
        </p:txBody>
      </p:sp>
      <p:sp>
        <p:nvSpPr>
          <p:cNvPr id="22" name="TextBox 21"/>
          <p:cNvSpPr txBox="1"/>
          <p:nvPr/>
        </p:nvSpPr>
        <p:spPr>
          <a:xfrm>
            <a:off x="8222284" y="3547872"/>
            <a:ext cx="3356762" cy="1783080"/>
          </a:xfrm>
          <a:prstGeom prst="rect">
            <a:avLst/>
          </a:prstGeom>
          <a:noFill/>
        </p:spPr>
        <p:txBody>
          <a:bodyPr wrap="square" anchor="ctr" lIns="73152" rIns="73152" tIns="36576" bIns="36576">
            <a:noAutofit/>
          </a:bodyPr>
          <a:lstStyle/>
          <a:p>
            <a:pPr algn="l">
              <a:spcBef>
                <a:spcPts val="0"/>
              </a:spcBef>
              <a:spcAft>
                <a:spcPts val="0"/>
              </a:spcAft>
            </a:pPr>
            <a:r>
              <a:rPr lang="tr-TR" sz="1850" b="0" i="0">
                <a:solidFill>
                  <a:srgbClr val="262626"/>
                </a:solidFill>
                <a:latin typeface="Calibri"/>
              </a:rPr>
              <a:t>Haritası çizilecek yüzey, genellikle kutup noktasına düz olarak yerleştirilir. Bu yöntem, daha çok kutup çevresinin gösterildiği haritalarda kullanılır.</a:t>
            </a:r>
          </a:p>
        </p:txBody>
      </p:sp>
      <p:sp>
        <p:nvSpPr>
          <p:cNvPr id="23" name="Rounded Rectangle 22"/>
          <p:cNvSpPr/>
          <p:nvPr/>
        </p:nvSpPr>
        <p:spPr>
          <a:xfrm>
            <a:off x="8222284" y="5449824"/>
            <a:ext cx="3356762" cy="731520"/>
          </a:xfrm>
          <a:prstGeom prst="roundRect">
            <a:avLst>
              <a:gd name="adj" fmla="val 20000"/>
            </a:avLst>
          </a:prstGeom>
          <a:solidFill>
            <a:srgbClr val="FFF3D1"/>
          </a:solidFill>
          <a:ln>
            <a:noFill/>
          </a:ln>
          <a:effectLst/>
        </p:spPr>
        <p:txBody>
          <a:bodyPr rtlCol="0" anchor="ctr" wrap="square" lIns="128016" rIns="128016" tIns="18288" bIns="18288">
            <a:noAutofit/>
          </a:bodyPr>
          <a:lstStyle/>
          <a:p>
            <a:pPr algn="ctr">
              <a:spcBef>
                <a:spcPts val="0"/>
              </a:spcBef>
              <a:spcAft>
                <a:spcPts val="0"/>
              </a:spcAft>
            </a:pPr>
            <a:r>
              <a:rPr lang="tr-TR" sz="1500" b="0" i="0">
                <a:solidFill>
                  <a:srgbClr val="767676"/>
                </a:solidFill>
                <a:latin typeface="Calibri"/>
              </a:rPr>
              <a:t>Bozulma az:</a:t>
            </a:r>
          </a:p>
          <a:p>
            <a:pPr algn="ctr">
              <a:spcBef>
                <a:spcPts val="0"/>
              </a:spcBef>
              <a:spcAft>
                <a:spcPts val="0"/>
              </a:spcAft>
            </a:pPr>
            <a:r>
              <a:rPr lang="tr-TR" sz="2100" b="1" i="0">
                <a:solidFill>
                  <a:srgbClr val="262626"/>
                </a:solidFill>
                <a:latin typeface="Calibri"/>
              </a:rPr>
              <a:t>kutup çevresi</a:t>
            </a:r>
          </a:p>
        </p:txBody>
      </p:sp>
      <p:sp>
        <p:nvSpPr>
          <p:cNvPr id="24" name="TextBox 2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5" name="Rounded Rectangle 2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41</a:t>
            </a:r>
          </a:p>
        </p:txBody>
      </p:sp>
      <p:sp>
        <p:nvSpPr>
          <p:cNvPr id="26" name="TextBox 2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64 / 226</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7</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Aşağıdaki projeksiyon–bozulma eşleştirmelerinden hangisi doğrudur?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Silindirik → kutup çevresinde bozulma az</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Konik → Ekvator çevresinde bozulma az</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Düzlem → orta kuşakta bozulma az</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Silindirik → Ekvator çevresinde bozulma az</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Konik → kutup noktasında bozulma az</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41</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65 / 226</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7</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Aşağıdaki projeksiyon–bozulma eşleştirmelerinden hangisi doğrudur?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Silindirik → kutup çevresinde bozulma az</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Konik → Ekvator çevresinde bozulma az</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Düzlem → orta kuşakta bozulma az</a:t>
            </a:r>
          </a:p>
        </p:txBody>
      </p:sp>
      <p:sp>
        <p:nvSpPr>
          <p:cNvPr id="16" name="Rounded Rectangle 15"/>
          <p:cNvSpPr/>
          <p:nvPr/>
        </p:nvSpPr>
        <p:spPr>
          <a:xfrm>
            <a:off x="502920" y="4208067"/>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7" name="Oval 16"/>
          <p:cNvSpPr/>
          <p:nvPr/>
        </p:nvSpPr>
        <p:spPr>
          <a:xfrm>
            <a:off x="594360" y="4164175"/>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Silindirik → Ekvator çevresinde bozulma az</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Konik → kutup noktasında bozulma az</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Silindirik projeksiyonla çizilen dünya haritalarında Ekvator çevresinde bozulma azdır, kutuplara doğru artar (s. 41).</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41</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66 / 226</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Adalara geçiş: eşleştirme şablonu</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8 GRUP</a:t>
            </a:r>
          </a:p>
        </p:txBody>
      </p:sp>
      <p:sp>
        <p:nvSpPr>
          <p:cNvPr id="6" name="Rounded Rectangle 5"/>
          <p:cNvSpPr/>
          <p:nvPr/>
        </p:nvSpPr>
        <p:spPr>
          <a:xfrm>
            <a:off x="502920" y="1243584"/>
            <a:ext cx="2076236" cy="251460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43584"/>
            <a:ext cx="2076236" cy="530352"/>
          </a:xfrm>
          <a:prstGeom prst="roundRect">
            <a:avLst>
              <a:gd name="adj" fmla="val 25000"/>
            </a:avLst>
          </a:prstGeom>
          <a:solidFill>
            <a:srgbClr val="2C6696"/>
          </a:solidFill>
          <a:ln>
            <a:noFill/>
          </a:ln>
          <a:effectLst/>
        </p:spPr>
        <p:txBody>
          <a:bodyPr rtlCol="0" anchor="ctr"/>
          <a:lstStyle/>
          <a:p/>
        </p:txBody>
      </p:sp>
      <p:sp>
        <p:nvSpPr>
          <p:cNvPr id="8" name="Rectangle 7"/>
          <p:cNvSpPr/>
          <p:nvPr/>
        </p:nvSpPr>
        <p:spPr>
          <a:xfrm>
            <a:off x="502920" y="1508760"/>
            <a:ext cx="2076236" cy="265176"/>
          </a:xfrm>
          <a:prstGeom prst="rect">
            <a:avLst/>
          </a:prstGeom>
          <a:solidFill>
            <a:srgbClr val="2C6696"/>
          </a:solidFill>
          <a:ln>
            <a:noFill/>
          </a:ln>
          <a:effectLst/>
        </p:spPr>
        <p:txBody>
          <a:bodyPr rtlCol="0" anchor="ctr"/>
          <a:lstStyle/>
          <a:p/>
        </p:txBody>
      </p:sp>
      <p:sp>
        <p:nvSpPr>
          <p:cNvPr id="9" name="TextBox 8"/>
          <p:cNvSpPr txBox="1"/>
          <p:nvPr/>
        </p:nvSpPr>
        <p:spPr>
          <a:xfrm>
            <a:off x="594360" y="1243584"/>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SÖZCÜ</a:t>
            </a:r>
          </a:p>
        </p:txBody>
      </p:sp>
      <p:sp>
        <p:nvSpPr>
          <p:cNvPr id="10" name="TextBox 9"/>
          <p:cNvSpPr txBox="1"/>
          <p:nvPr/>
        </p:nvSpPr>
        <p:spPr>
          <a:xfrm>
            <a:off x="612648" y="1847088"/>
            <a:ext cx="1856780" cy="1837944"/>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Grubun cevabını sınıfla paylaşır.</a:t>
            </a:r>
          </a:p>
        </p:txBody>
      </p:sp>
      <p:sp>
        <p:nvSpPr>
          <p:cNvPr id="11" name="Rounded Rectangle 10"/>
          <p:cNvSpPr/>
          <p:nvPr/>
        </p:nvSpPr>
        <p:spPr>
          <a:xfrm>
            <a:off x="2780324" y="1243584"/>
            <a:ext cx="2076236" cy="251460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2780324" y="1243584"/>
            <a:ext cx="2076236" cy="530352"/>
          </a:xfrm>
          <a:prstGeom prst="roundRect">
            <a:avLst>
              <a:gd name="adj" fmla="val 25000"/>
            </a:avLst>
          </a:prstGeom>
          <a:solidFill>
            <a:srgbClr val="4F4F4F"/>
          </a:solidFill>
          <a:ln>
            <a:noFill/>
          </a:ln>
          <a:effectLst/>
        </p:spPr>
        <p:txBody>
          <a:bodyPr rtlCol="0" anchor="ctr"/>
          <a:lstStyle/>
          <a:p/>
        </p:txBody>
      </p:sp>
      <p:sp>
        <p:nvSpPr>
          <p:cNvPr id="13" name="Rectangle 12"/>
          <p:cNvSpPr/>
          <p:nvPr/>
        </p:nvSpPr>
        <p:spPr>
          <a:xfrm>
            <a:off x="2780324" y="1508760"/>
            <a:ext cx="2076236" cy="265176"/>
          </a:xfrm>
          <a:prstGeom prst="rect">
            <a:avLst/>
          </a:prstGeom>
          <a:solidFill>
            <a:srgbClr val="4F4F4F"/>
          </a:solidFill>
          <a:ln>
            <a:noFill/>
          </a:ln>
          <a:effectLst/>
        </p:spPr>
        <p:txBody>
          <a:bodyPr rtlCol="0" anchor="ctr"/>
          <a:lstStyle/>
          <a:p/>
        </p:txBody>
      </p:sp>
      <p:sp>
        <p:nvSpPr>
          <p:cNvPr id="14" name="TextBox 13"/>
          <p:cNvSpPr txBox="1"/>
          <p:nvPr/>
        </p:nvSpPr>
        <p:spPr>
          <a:xfrm>
            <a:off x="2871764" y="1243584"/>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YAZICI</a:t>
            </a:r>
          </a:p>
        </p:txBody>
      </p:sp>
      <p:sp>
        <p:nvSpPr>
          <p:cNvPr id="15" name="TextBox 14"/>
          <p:cNvSpPr txBox="1"/>
          <p:nvPr/>
        </p:nvSpPr>
        <p:spPr>
          <a:xfrm>
            <a:off x="2890052" y="1847088"/>
            <a:ext cx="1856780" cy="1837944"/>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Ortak cevabı şablona yazar.</a:t>
            </a:r>
          </a:p>
        </p:txBody>
      </p:sp>
      <p:sp>
        <p:nvSpPr>
          <p:cNvPr id="16" name="Rounded Rectangle 15"/>
          <p:cNvSpPr/>
          <p:nvPr/>
        </p:nvSpPr>
        <p:spPr>
          <a:xfrm>
            <a:off x="5057728" y="1243584"/>
            <a:ext cx="2076236" cy="251460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5057728" y="1243584"/>
            <a:ext cx="2076236" cy="530352"/>
          </a:xfrm>
          <a:prstGeom prst="roundRect">
            <a:avLst>
              <a:gd name="adj" fmla="val 25000"/>
            </a:avLst>
          </a:prstGeom>
          <a:solidFill>
            <a:srgbClr val="2C6696"/>
          </a:solidFill>
          <a:ln>
            <a:noFill/>
          </a:ln>
          <a:effectLst/>
        </p:spPr>
        <p:txBody>
          <a:bodyPr rtlCol="0" anchor="ctr"/>
          <a:lstStyle/>
          <a:p/>
        </p:txBody>
      </p:sp>
      <p:sp>
        <p:nvSpPr>
          <p:cNvPr id="18" name="Rectangle 17"/>
          <p:cNvSpPr/>
          <p:nvPr/>
        </p:nvSpPr>
        <p:spPr>
          <a:xfrm>
            <a:off x="5057728" y="1508760"/>
            <a:ext cx="2076236" cy="265176"/>
          </a:xfrm>
          <a:prstGeom prst="rect">
            <a:avLst/>
          </a:prstGeom>
          <a:solidFill>
            <a:srgbClr val="2C6696"/>
          </a:solidFill>
          <a:ln>
            <a:noFill/>
          </a:ln>
          <a:effectLst/>
        </p:spPr>
        <p:txBody>
          <a:bodyPr rtlCol="0" anchor="ctr"/>
          <a:lstStyle/>
          <a:p/>
        </p:txBody>
      </p:sp>
      <p:sp>
        <p:nvSpPr>
          <p:cNvPr id="19" name="TextBox 18"/>
          <p:cNvSpPr txBox="1"/>
          <p:nvPr/>
        </p:nvSpPr>
        <p:spPr>
          <a:xfrm>
            <a:off x="5149168" y="1243584"/>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450" b="1" i="0">
                <a:solidFill>
                  <a:srgbClr val="FFFFFF"/>
                </a:solidFill>
                <a:latin typeface="Calibri"/>
              </a:rPr>
              <a:t>ZAMAN VE MALZEME</a:t>
            </a:r>
          </a:p>
        </p:txBody>
      </p:sp>
      <p:sp>
        <p:nvSpPr>
          <p:cNvPr id="20" name="TextBox 19"/>
          <p:cNvSpPr txBox="1"/>
          <p:nvPr/>
        </p:nvSpPr>
        <p:spPr>
          <a:xfrm>
            <a:off x="5167456" y="1847088"/>
            <a:ext cx="1856780" cy="1837944"/>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Süreyi izler; şablonu ve atlası alır, teslim eder.</a:t>
            </a:r>
          </a:p>
        </p:txBody>
      </p:sp>
      <p:sp>
        <p:nvSpPr>
          <p:cNvPr id="21" name="Rounded Rectangle 20"/>
          <p:cNvSpPr/>
          <p:nvPr/>
        </p:nvSpPr>
        <p:spPr>
          <a:xfrm>
            <a:off x="7335132" y="1243584"/>
            <a:ext cx="2076236" cy="2514600"/>
          </a:xfrm>
          <a:prstGeom prst="roundRect">
            <a:avLst>
              <a:gd name="adj" fmla="val 5000"/>
            </a:avLst>
          </a:prstGeom>
          <a:solidFill>
            <a:srgbClr val="F0F0F0"/>
          </a:solidFill>
          <a:ln>
            <a:noFill/>
          </a:ln>
          <a:effectLst/>
        </p:spPr>
        <p:txBody>
          <a:bodyPr rtlCol="0" anchor="ctr"/>
          <a:lstStyle/>
          <a:p/>
        </p:txBody>
      </p:sp>
      <p:sp>
        <p:nvSpPr>
          <p:cNvPr id="22" name="Rounded Rectangle 21"/>
          <p:cNvSpPr/>
          <p:nvPr/>
        </p:nvSpPr>
        <p:spPr>
          <a:xfrm>
            <a:off x="7335132" y="1243584"/>
            <a:ext cx="2076236" cy="530352"/>
          </a:xfrm>
          <a:prstGeom prst="roundRect">
            <a:avLst>
              <a:gd name="adj" fmla="val 25000"/>
            </a:avLst>
          </a:prstGeom>
          <a:solidFill>
            <a:srgbClr val="4F4F4F"/>
          </a:solidFill>
          <a:ln>
            <a:noFill/>
          </a:ln>
          <a:effectLst/>
        </p:spPr>
        <p:txBody>
          <a:bodyPr rtlCol="0" anchor="ctr"/>
          <a:lstStyle/>
          <a:p/>
        </p:txBody>
      </p:sp>
      <p:sp>
        <p:nvSpPr>
          <p:cNvPr id="23" name="Rectangle 22"/>
          <p:cNvSpPr/>
          <p:nvPr/>
        </p:nvSpPr>
        <p:spPr>
          <a:xfrm>
            <a:off x="7335132" y="1508760"/>
            <a:ext cx="2076236" cy="265176"/>
          </a:xfrm>
          <a:prstGeom prst="rect">
            <a:avLst/>
          </a:prstGeom>
          <a:solidFill>
            <a:srgbClr val="4F4F4F"/>
          </a:solidFill>
          <a:ln>
            <a:noFill/>
          </a:ln>
          <a:effectLst/>
        </p:spPr>
        <p:txBody>
          <a:bodyPr rtlCol="0" anchor="ctr"/>
          <a:lstStyle/>
          <a:p/>
        </p:txBody>
      </p:sp>
      <p:sp>
        <p:nvSpPr>
          <p:cNvPr id="24" name="TextBox 23"/>
          <p:cNvSpPr txBox="1"/>
          <p:nvPr/>
        </p:nvSpPr>
        <p:spPr>
          <a:xfrm>
            <a:off x="7426572" y="1243584"/>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HARİTA OKUYUCU</a:t>
            </a:r>
          </a:p>
        </p:txBody>
      </p:sp>
      <p:sp>
        <p:nvSpPr>
          <p:cNvPr id="25" name="TextBox 24"/>
          <p:cNvSpPr txBox="1"/>
          <p:nvPr/>
        </p:nvSpPr>
        <p:spPr>
          <a:xfrm>
            <a:off x="7444860" y="1847088"/>
            <a:ext cx="1856780" cy="1837944"/>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Atlasta yerleri bulur, gösterir.</a:t>
            </a:r>
          </a:p>
        </p:txBody>
      </p:sp>
      <p:sp>
        <p:nvSpPr>
          <p:cNvPr id="26" name="Rounded Rectangle 25"/>
          <p:cNvSpPr/>
          <p:nvPr/>
        </p:nvSpPr>
        <p:spPr>
          <a:xfrm>
            <a:off x="9612536" y="1243584"/>
            <a:ext cx="2076236" cy="2514600"/>
          </a:xfrm>
          <a:prstGeom prst="roundRect">
            <a:avLst>
              <a:gd name="adj" fmla="val 5000"/>
            </a:avLst>
          </a:prstGeom>
          <a:solidFill>
            <a:srgbClr val="F0F0F0"/>
          </a:solidFill>
          <a:ln>
            <a:noFill/>
          </a:ln>
          <a:effectLst/>
        </p:spPr>
        <p:txBody>
          <a:bodyPr rtlCol="0" anchor="ctr"/>
          <a:lstStyle/>
          <a:p/>
        </p:txBody>
      </p:sp>
      <p:sp>
        <p:nvSpPr>
          <p:cNvPr id="27" name="Rounded Rectangle 26"/>
          <p:cNvSpPr/>
          <p:nvPr/>
        </p:nvSpPr>
        <p:spPr>
          <a:xfrm>
            <a:off x="9612536" y="1243584"/>
            <a:ext cx="2076236" cy="530352"/>
          </a:xfrm>
          <a:prstGeom prst="roundRect">
            <a:avLst>
              <a:gd name="adj" fmla="val 25000"/>
            </a:avLst>
          </a:prstGeom>
          <a:solidFill>
            <a:srgbClr val="2C6696"/>
          </a:solidFill>
          <a:ln>
            <a:noFill/>
          </a:ln>
          <a:effectLst/>
        </p:spPr>
        <p:txBody>
          <a:bodyPr rtlCol="0" anchor="ctr"/>
          <a:lstStyle/>
          <a:p/>
        </p:txBody>
      </p:sp>
      <p:sp>
        <p:nvSpPr>
          <p:cNvPr id="28" name="Rectangle 27"/>
          <p:cNvSpPr/>
          <p:nvPr/>
        </p:nvSpPr>
        <p:spPr>
          <a:xfrm>
            <a:off x="9612536" y="1508760"/>
            <a:ext cx="2076236" cy="265176"/>
          </a:xfrm>
          <a:prstGeom prst="rect">
            <a:avLst/>
          </a:prstGeom>
          <a:solidFill>
            <a:srgbClr val="2C6696"/>
          </a:solidFill>
          <a:ln>
            <a:noFill/>
          </a:ln>
          <a:effectLst/>
        </p:spPr>
        <p:txBody>
          <a:bodyPr rtlCol="0" anchor="ctr"/>
          <a:lstStyle/>
          <a:p/>
        </p:txBody>
      </p:sp>
      <p:sp>
        <p:nvSpPr>
          <p:cNvPr id="29" name="TextBox 28"/>
          <p:cNvSpPr txBox="1"/>
          <p:nvPr/>
        </p:nvSpPr>
        <p:spPr>
          <a:xfrm>
            <a:off x="9703976" y="1243584"/>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EDİTÖR</a:t>
            </a:r>
          </a:p>
        </p:txBody>
      </p:sp>
      <p:sp>
        <p:nvSpPr>
          <p:cNvPr id="30" name="TextBox 29"/>
          <p:cNvSpPr txBox="1"/>
          <p:nvPr/>
        </p:nvSpPr>
        <p:spPr>
          <a:xfrm>
            <a:off x="9722264" y="1847088"/>
            <a:ext cx="1856780" cy="1837944"/>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5 kişilik grupta yazımı ve doğruluğu denetler.</a:t>
            </a:r>
          </a:p>
        </p:txBody>
      </p:sp>
      <p:sp>
        <p:nvSpPr>
          <p:cNvPr id="31" name="Rounded Rectangle 30"/>
          <p:cNvSpPr/>
          <p:nvPr/>
        </p:nvSpPr>
        <p:spPr>
          <a:xfrm>
            <a:off x="502920" y="3959352"/>
            <a:ext cx="5577840" cy="2331720"/>
          </a:xfrm>
          <a:prstGeom prst="roundRect">
            <a:avLst>
              <a:gd name="adj" fmla="val 8000"/>
            </a:avLst>
          </a:prstGeom>
          <a:solidFill>
            <a:srgbClr val="F0F0F0"/>
          </a:solidFill>
          <a:ln>
            <a:noFill/>
          </a:ln>
          <a:effectLst/>
        </p:spPr>
        <p:txBody>
          <a:bodyPr rtlCol="0" anchor="ctr" wrap="square" lIns="274320" rIns="274320" tIns="73152" bIns="73152">
            <a:noAutofit/>
          </a:bodyPr>
          <a:lstStyle/>
          <a:p>
            <a:pPr algn="l">
              <a:spcBef>
                <a:spcPts val="0"/>
              </a:spcBef>
              <a:spcAft>
                <a:spcPts val="800"/>
              </a:spcAft>
            </a:pPr>
            <a:r>
              <a:rPr lang="tr-TR" sz="2100" b="1" i="0">
                <a:solidFill>
                  <a:srgbClr val="262626"/>
                </a:solidFill>
                <a:latin typeface="Calibri"/>
              </a:rPr>
              <a:t>1.</a:t>
            </a:r>
            <a:r>
              <a:rPr lang="tr-TR" sz="2100" b="0" i="0">
                <a:solidFill>
                  <a:srgbClr val="262626"/>
                </a:solidFill>
                <a:latin typeface="Calibri"/>
              </a:rPr>
              <a:t> Sıraları adalara çevirin (8 grup).</a:t>
            </a:r>
          </a:p>
          <a:p>
            <a:pPr algn="l">
              <a:spcBef>
                <a:spcPts val="0"/>
              </a:spcBef>
              <a:spcAft>
                <a:spcPts val="800"/>
              </a:spcAft>
            </a:pPr>
            <a:r>
              <a:rPr lang="tr-TR" sz="2100" b="1" i="0">
                <a:solidFill>
                  <a:srgbClr val="262626"/>
                </a:solidFill>
                <a:latin typeface="Calibri"/>
              </a:rPr>
              <a:t>2.</a:t>
            </a:r>
            <a:r>
              <a:rPr lang="tr-TR" sz="2100" b="0" i="0">
                <a:solidFill>
                  <a:srgbClr val="262626"/>
                </a:solidFill>
                <a:latin typeface="Calibri"/>
              </a:rPr>
              <a:t> Malzeme sorumlusu şablonu ve atlası alır.</a:t>
            </a:r>
          </a:p>
          <a:p>
            <a:pPr algn="l">
              <a:spcBef>
                <a:spcPts val="0"/>
              </a:spcBef>
              <a:spcAft>
                <a:spcPts val="0"/>
              </a:spcAft>
            </a:pPr>
            <a:r>
              <a:rPr lang="tr-TR" sz="2100" b="1" i="0">
                <a:solidFill>
                  <a:srgbClr val="262626"/>
                </a:solidFill>
                <a:latin typeface="Calibri"/>
              </a:rPr>
              <a:t>3.</a:t>
            </a:r>
            <a:r>
              <a:rPr lang="tr-TR" sz="2100" b="0" i="0">
                <a:solidFill>
                  <a:srgbClr val="262626"/>
                </a:solidFill>
                <a:latin typeface="Calibri"/>
              </a:rPr>
              <a:t> Kitap s. 41'i açın: önce uygulamanın üç sorusu, sonra tablo.</a:t>
            </a:r>
          </a:p>
        </p:txBody>
      </p:sp>
      <p:sp>
        <p:nvSpPr>
          <p:cNvPr id="32" name="TextBox 31"/>
          <p:cNvSpPr txBox="1"/>
          <p:nvPr/>
        </p:nvSpPr>
        <p:spPr>
          <a:xfrm>
            <a:off x="6309360" y="3959352"/>
            <a:ext cx="5379415" cy="384048"/>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2C6696"/>
                </a:solidFill>
                <a:latin typeface="Calibri"/>
              </a:rPr>
              <a:t>Eşleştirme şablonu</a:t>
            </a:r>
          </a:p>
        </p:txBody>
      </p:sp>
      <p:graphicFrame>
        <p:nvGraphicFramePr>
          <p:cNvPr id="33" name="Table 32"/>
          <p:cNvGraphicFramePr>
            <a:graphicFrameLocks noGrp="1"/>
          </p:cNvGraphicFramePr>
          <p:nvPr/>
        </p:nvGraphicFramePr>
        <p:xfrm>
          <a:off x="6309360" y="4370832"/>
          <a:ext cx="5379414" cy="1883664"/>
        </p:xfrm>
        <a:graphic>
          <a:graphicData uri="http://schemas.openxmlformats.org/drawingml/2006/table">
            <a:tbl>
              <a:tblPr firstRow="1" bandRow="1">
                <a:tableStyleId>{5C22544A-7EE6-4342-B048-85BDC9FD1C3A}</a:tableStyleId>
              </a:tblPr>
              <a:tblGrid>
                <a:gridCol w="1783080"/>
                <a:gridCol w="1078900"/>
                <a:gridCol w="1366607"/>
                <a:gridCol w="1150827"/>
              </a:tblGrid>
              <a:tr h="420624">
                <a:tc>
                  <a:txBody>
                    <a:bodyPr wrap="square"/>
                    <a:lstStyle/>
                    <a:p>
                      <a:pPr algn="ctr">
                        <a:spcBef>
                          <a:spcPts val="0"/>
                        </a:spcBef>
                        <a:spcAft>
                          <a:spcPts val="0"/>
                        </a:spcAft>
                      </a:pPr>
                      <a:r>
                        <a:rPr lang="tr-TR" sz="1500" b="1" i="0">
                          <a:solidFill>
                            <a:srgbClr val="FFFFFF"/>
                          </a:solidFill>
                          <a:latin typeface="Calibri"/>
                        </a:rPr>
                        <a:t>Kuşak</a:t>
                      </a:r>
                    </a:p>
                  </a:txBody>
                  <a:tcPr marL="54864" marR="54864" marT="18288" marB="18288" anchor="ctr">
                    <a:solidFill>
                      <a:srgbClr val="2C6696"/>
                    </a:solidFill>
                  </a:tcPr>
                </a:tc>
                <a:tc>
                  <a:txBody>
                    <a:bodyPr wrap="square"/>
                    <a:lstStyle/>
                    <a:p>
                      <a:pPr algn="ctr">
                        <a:spcBef>
                          <a:spcPts val="0"/>
                        </a:spcBef>
                        <a:spcAft>
                          <a:spcPts val="0"/>
                        </a:spcAft>
                      </a:pPr>
                      <a:r>
                        <a:rPr lang="tr-TR" sz="1500" b="1" i="0">
                          <a:solidFill>
                            <a:srgbClr val="FFFFFF"/>
                          </a:solidFill>
                          <a:latin typeface="Calibri"/>
                        </a:rPr>
                        <a:t>Yer</a:t>
                      </a:r>
                    </a:p>
                  </a:txBody>
                  <a:tcPr marL="54864" marR="54864" marT="18288" marB="18288" anchor="ctr">
                    <a:solidFill>
                      <a:srgbClr val="2C6696"/>
                    </a:solidFill>
                  </a:tcPr>
                </a:tc>
                <a:tc>
                  <a:txBody>
                    <a:bodyPr wrap="square"/>
                    <a:lstStyle/>
                    <a:p>
                      <a:pPr algn="ctr">
                        <a:spcBef>
                          <a:spcPts val="0"/>
                        </a:spcBef>
                        <a:spcAft>
                          <a:spcPts val="0"/>
                        </a:spcAft>
                      </a:pPr>
                      <a:r>
                        <a:rPr lang="tr-TR" sz="1500" b="1" i="0">
                          <a:solidFill>
                            <a:srgbClr val="FFFFFF"/>
                          </a:solidFill>
                          <a:latin typeface="Calibri"/>
                        </a:rPr>
                        <a:t>Projeksiyon</a:t>
                      </a:r>
                    </a:p>
                  </a:txBody>
                  <a:tcPr marL="54864" marR="54864" marT="18288" marB="18288" anchor="ctr">
                    <a:solidFill>
                      <a:srgbClr val="2C6696"/>
                    </a:solidFill>
                  </a:tcPr>
                </a:tc>
                <a:tc>
                  <a:txBody>
                    <a:bodyPr wrap="square"/>
                    <a:lstStyle/>
                    <a:p>
                      <a:pPr algn="ctr">
                        <a:spcBef>
                          <a:spcPts val="0"/>
                        </a:spcBef>
                        <a:spcAft>
                          <a:spcPts val="0"/>
                        </a:spcAft>
                      </a:pPr>
                      <a:r>
                        <a:rPr lang="tr-TR" sz="1500" b="1" i="0">
                          <a:solidFill>
                            <a:srgbClr val="FFFFFF"/>
                          </a:solidFill>
                          <a:latin typeface="Calibri"/>
                        </a:rPr>
                        <a:t>Gerekçe</a:t>
                      </a:r>
                    </a:p>
                  </a:txBody>
                  <a:tcPr marL="54864" marR="54864" marT="18288" marB="18288" anchor="ctr">
                    <a:solidFill>
                      <a:srgbClr val="2C6696"/>
                    </a:solidFill>
                  </a:tcPr>
                </a:tc>
              </a:tr>
              <a:tr h="487680">
                <a:tc>
                  <a:txBody>
                    <a:bodyPr wrap="square"/>
                    <a:lstStyle/>
                    <a:p>
                      <a:pPr algn="l">
                        <a:spcBef>
                          <a:spcPts val="0"/>
                        </a:spcBef>
                        <a:spcAft>
                          <a:spcPts val="0"/>
                        </a:spcAft>
                      </a:pPr>
                      <a:r>
                        <a:rPr lang="tr-TR" sz="1600" b="0" i="0">
                          <a:solidFill>
                            <a:srgbClr val="262626"/>
                          </a:solidFill>
                          <a:latin typeface="Calibri"/>
                        </a:rPr>
                        <a:t>Ekvator çevresi</a:t>
                      </a: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r>
              <a:tr h="487680">
                <a:tc>
                  <a:txBody>
                    <a:bodyPr wrap="square"/>
                    <a:lstStyle/>
                    <a:p>
                      <a:pPr algn="l">
                        <a:spcBef>
                          <a:spcPts val="0"/>
                        </a:spcBef>
                        <a:spcAft>
                          <a:spcPts val="0"/>
                        </a:spcAft>
                      </a:pPr>
                      <a:r>
                        <a:rPr lang="tr-TR" sz="1600" b="0" i="0">
                          <a:solidFill>
                            <a:srgbClr val="262626"/>
                          </a:solidFill>
                          <a:latin typeface="Calibri"/>
                        </a:rPr>
                        <a:t>Orta kuşak</a:t>
                      </a:r>
                    </a:p>
                  </a:txBody>
                  <a:tcPr marL="54864" marR="54864" marT="18288" marB="18288" anchor="ctr">
                    <a:solidFill>
                      <a:srgbClr val="E3ECF5"/>
                    </a:solidFill>
                  </a:tcPr>
                </a:tc>
                <a:tc>
                  <a:txBody>
                    <a:bodyPr wrap="square"/>
                    <a:lstStyle/>
                    <a:p>
                      <a:pPr algn="ctr">
                        <a:spcBef>
                          <a:spcPts val="0"/>
                        </a:spcBef>
                        <a:spcAft>
                          <a:spcPts val="0"/>
                        </a:spcAft>
                      </a:pPr>
                    </a:p>
                  </a:txBody>
                  <a:tcPr marL="54864" marR="54864" marT="18288" marB="18288" anchor="ctr">
                    <a:solidFill>
                      <a:srgbClr val="E3ECF5"/>
                    </a:solidFill>
                  </a:tcPr>
                </a:tc>
                <a:tc>
                  <a:txBody>
                    <a:bodyPr wrap="square"/>
                    <a:lstStyle/>
                    <a:p>
                      <a:pPr algn="ctr">
                        <a:spcBef>
                          <a:spcPts val="0"/>
                        </a:spcBef>
                        <a:spcAft>
                          <a:spcPts val="0"/>
                        </a:spcAft>
                      </a:pPr>
                    </a:p>
                  </a:txBody>
                  <a:tcPr marL="54864" marR="54864" marT="18288" marB="18288" anchor="ctr">
                    <a:solidFill>
                      <a:srgbClr val="E3ECF5"/>
                    </a:solidFill>
                  </a:tcPr>
                </a:tc>
                <a:tc>
                  <a:txBody>
                    <a:bodyPr wrap="square"/>
                    <a:lstStyle/>
                    <a:p>
                      <a:pPr algn="ctr">
                        <a:spcBef>
                          <a:spcPts val="0"/>
                        </a:spcBef>
                        <a:spcAft>
                          <a:spcPts val="0"/>
                        </a:spcAft>
                      </a:pPr>
                    </a:p>
                  </a:txBody>
                  <a:tcPr marL="54864" marR="54864" marT="18288" marB="18288" anchor="ctr">
                    <a:solidFill>
                      <a:srgbClr val="E3ECF5"/>
                    </a:solidFill>
                  </a:tcPr>
                </a:tc>
              </a:tr>
              <a:tr h="487680">
                <a:tc>
                  <a:txBody>
                    <a:bodyPr wrap="square"/>
                    <a:lstStyle/>
                    <a:p>
                      <a:pPr algn="l">
                        <a:spcBef>
                          <a:spcPts val="0"/>
                        </a:spcBef>
                        <a:spcAft>
                          <a:spcPts val="0"/>
                        </a:spcAft>
                      </a:pPr>
                      <a:r>
                        <a:rPr lang="tr-TR" sz="1600" b="0" i="0">
                          <a:solidFill>
                            <a:srgbClr val="262626"/>
                          </a:solidFill>
                          <a:latin typeface="Calibri"/>
                        </a:rPr>
                        <a:t>Kutup çevresi</a:t>
                      </a: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c>
                  <a:txBody>
                    <a:bodyPr wrap="square"/>
                    <a:lstStyle/>
                    <a:p>
                      <a:pPr algn="ctr">
                        <a:spcBef>
                          <a:spcPts val="0"/>
                        </a:spcBef>
                        <a:spcAft>
                          <a:spcPts val="0"/>
                        </a:spcAft>
                      </a:pPr>
                    </a:p>
                  </a:txBody>
                  <a:tcPr marL="54864" marR="54864" marT="18288" marB="18288" anchor="ctr">
                    <a:solidFill>
                      <a:srgbClr val="FFFFFF"/>
                    </a:solidFill>
                  </a:tcPr>
                </a:tc>
              </a:tr>
            </a:tbl>
          </a:graphicData>
        </a:graphic>
      </p:graphicFrame>
      <p:sp>
        <p:nvSpPr>
          <p:cNvPr id="34" name="TextBox 3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35" name="TextBox 3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67 / 226</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Uygulama: Projeksiyon Yöntemi Belirliyorum</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UYGULAMA</a:t>
            </a:r>
          </a:p>
        </p:txBody>
      </p:sp>
      <p:sp>
        <p:nvSpPr>
          <p:cNvPr id="6" name="Rounded Rectangle 5"/>
          <p:cNvSpPr/>
          <p:nvPr/>
        </p:nvSpPr>
        <p:spPr>
          <a:xfrm>
            <a:off x="502920" y="1216152"/>
            <a:ext cx="11185855" cy="137160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16152"/>
            <a:ext cx="118872" cy="1371600"/>
          </a:xfrm>
          <a:prstGeom prst="rect">
            <a:avLst/>
          </a:prstGeom>
          <a:solidFill>
            <a:srgbClr val="FCC021"/>
          </a:solidFill>
          <a:ln>
            <a:noFill/>
          </a:ln>
          <a:effectLst/>
        </p:spPr>
        <p:txBody>
          <a:bodyPr rtlCol="0" anchor="ctr"/>
          <a:lstStyle/>
          <a:p/>
        </p:txBody>
      </p:sp>
      <p:sp>
        <p:nvSpPr>
          <p:cNvPr id="8" name="TextBox 7"/>
          <p:cNvSpPr txBox="1"/>
          <p:nvPr/>
        </p:nvSpPr>
        <p:spPr>
          <a:xfrm>
            <a:off x="777240" y="1216152"/>
            <a:ext cx="10774375" cy="1371600"/>
          </a:xfrm>
          <a:prstGeom prst="rect">
            <a:avLst/>
          </a:prstGeom>
          <a:noFill/>
        </p:spPr>
        <p:txBody>
          <a:bodyPr wrap="square" anchor="ctr" lIns="73152" rIns="73152" tIns="36576" bIns="36576">
            <a:noAutofit/>
          </a:bodyPr>
          <a:lstStyle/>
          <a:p>
            <a:pPr algn="l">
              <a:spcBef>
                <a:spcPts val="0"/>
              </a:spcBef>
              <a:spcAft>
                <a:spcPts val="0"/>
              </a:spcAft>
            </a:pPr>
            <a:r>
              <a:rPr lang="tr-TR" sz="2000" b="0" i="1">
                <a:solidFill>
                  <a:srgbClr val="262626"/>
                </a:solidFill>
                <a:latin typeface="Calibri"/>
              </a:rPr>
              <a:t>Bir grup bilim insanı; küresel iklim değişikliğinin Grönland, Kanada ve Alaska’da deniz seviyesi, buzullar ve canlı yaşamı üzerindeki etkileriyle ilgili araştırma yapmıştır. Söz konusu araştırmacılar, yaptıkları çalışma sonunda doğadaki değişimleri saptayarak çalışma alanının haritasını en az hatayla çizmek istemişlerdir.</a:t>
            </a:r>
          </a:p>
        </p:txBody>
      </p:sp>
      <p:sp>
        <p:nvSpPr>
          <p:cNvPr id="9" name="TextBox 8"/>
          <p:cNvSpPr txBox="1"/>
          <p:nvPr/>
        </p:nvSpPr>
        <p:spPr>
          <a:xfrm>
            <a:off x="502920" y="2651760"/>
            <a:ext cx="11185855" cy="43891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Aşağıdaki soruları paragrafta ifade edilenlere göre cevaplayınız.</a:t>
            </a:r>
          </a:p>
        </p:txBody>
      </p:sp>
      <p:sp>
        <p:nvSpPr>
          <p:cNvPr id="10" name="Rounded Rectangle 9"/>
          <p:cNvSpPr/>
          <p:nvPr/>
        </p:nvSpPr>
        <p:spPr>
          <a:xfrm>
            <a:off x="502920" y="3182112"/>
            <a:ext cx="11185855" cy="941832"/>
          </a:xfrm>
          <a:prstGeom prst="roundRect">
            <a:avLst>
              <a:gd name="adj" fmla="val 12000"/>
            </a:avLst>
          </a:prstGeom>
          <a:solidFill>
            <a:srgbClr val="F0F0F0"/>
          </a:solidFill>
          <a:ln>
            <a:noFill/>
          </a:ln>
          <a:effectLst/>
        </p:spPr>
        <p:txBody>
          <a:bodyPr rtlCol="0" anchor="ctr"/>
          <a:lstStyle/>
          <a:p/>
        </p:txBody>
      </p:sp>
      <p:sp>
        <p:nvSpPr>
          <p:cNvPr id="11" name="Oval 10"/>
          <p:cNvSpPr/>
          <p:nvPr/>
        </p:nvSpPr>
        <p:spPr>
          <a:xfrm>
            <a:off x="630936" y="3378708"/>
            <a:ext cx="548640" cy="54864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1</a:t>
            </a:r>
          </a:p>
        </p:txBody>
      </p:sp>
      <p:sp>
        <p:nvSpPr>
          <p:cNvPr id="12" name="TextBox 11"/>
          <p:cNvSpPr txBox="1"/>
          <p:nvPr/>
        </p:nvSpPr>
        <p:spPr>
          <a:xfrm>
            <a:off x="1325880" y="3182112"/>
            <a:ext cx="10271455" cy="941832"/>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Çizilecek harita için projeksiyon yöntemi seçilirken hangi ölçüt dikkate alınmalıdır?</a:t>
            </a:r>
          </a:p>
        </p:txBody>
      </p:sp>
      <p:sp>
        <p:nvSpPr>
          <p:cNvPr id="13" name="Rounded Rectangle 12"/>
          <p:cNvSpPr/>
          <p:nvPr/>
        </p:nvSpPr>
        <p:spPr>
          <a:xfrm>
            <a:off x="502920" y="4233672"/>
            <a:ext cx="11185855" cy="941832"/>
          </a:xfrm>
          <a:prstGeom prst="roundRect">
            <a:avLst>
              <a:gd name="adj" fmla="val 12000"/>
            </a:avLst>
          </a:prstGeom>
          <a:solidFill>
            <a:srgbClr val="F0F0F0"/>
          </a:solidFill>
          <a:ln>
            <a:noFill/>
          </a:ln>
          <a:effectLst/>
        </p:spPr>
        <p:txBody>
          <a:bodyPr rtlCol="0" anchor="ctr"/>
          <a:lstStyle/>
          <a:p/>
        </p:txBody>
      </p:sp>
      <p:sp>
        <p:nvSpPr>
          <p:cNvPr id="14" name="Oval 13"/>
          <p:cNvSpPr/>
          <p:nvPr/>
        </p:nvSpPr>
        <p:spPr>
          <a:xfrm>
            <a:off x="630936" y="4430268"/>
            <a:ext cx="548640" cy="54864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2</a:t>
            </a:r>
          </a:p>
        </p:txBody>
      </p:sp>
      <p:sp>
        <p:nvSpPr>
          <p:cNvPr id="15" name="TextBox 14"/>
          <p:cNvSpPr txBox="1"/>
          <p:nvPr/>
        </p:nvSpPr>
        <p:spPr>
          <a:xfrm>
            <a:off x="1325880" y="4233672"/>
            <a:ext cx="10271455" cy="941832"/>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Çalışmada çizilecek harita için hangi projeksiyon tercih edilmelidir?</a:t>
            </a:r>
          </a:p>
        </p:txBody>
      </p:sp>
      <p:sp>
        <p:nvSpPr>
          <p:cNvPr id="16" name="Rounded Rectangle 15"/>
          <p:cNvSpPr/>
          <p:nvPr/>
        </p:nvSpPr>
        <p:spPr>
          <a:xfrm>
            <a:off x="502920" y="5285232"/>
            <a:ext cx="11185855" cy="941832"/>
          </a:xfrm>
          <a:prstGeom prst="roundRect">
            <a:avLst>
              <a:gd name="adj" fmla="val 12000"/>
            </a:avLst>
          </a:prstGeom>
          <a:solidFill>
            <a:srgbClr val="F0F0F0"/>
          </a:solidFill>
          <a:ln>
            <a:noFill/>
          </a:ln>
          <a:effectLst/>
        </p:spPr>
        <p:txBody>
          <a:bodyPr rtlCol="0" anchor="ctr"/>
          <a:lstStyle/>
          <a:p/>
        </p:txBody>
      </p:sp>
      <p:sp>
        <p:nvSpPr>
          <p:cNvPr id="17" name="Oval 16"/>
          <p:cNvSpPr/>
          <p:nvPr/>
        </p:nvSpPr>
        <p:spPr>
          <a:xfrm>
            <a:off x="630936" y="5481828"/>
            <a:ext cx="548640" cy="54864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3</a:t>
            </a:r>
          </a:p>
        </p:txBody>
      </p:sp>
      <p:sp>
        <p:nvSpPr>
          <p:cNvPr id="18" name="TextBox 17"/>
          <p:cNvSpPr txBox="1"/>
          <p:nvPr/>
        </p:nvSpPr>
        <p:spPr>
          <a:xfrm>
            <a:off x="1325880" y="5285232"/>
            <a:ext cx="10271455" cy="941832"/>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Tercih edilen harita projeksiyonunun avantajları nelerdir?</a:t>
            </a:r>
          </a:p>
        </p:txBody>
      </p:sp>
      <p:sp>
        <p:nvSpPr>
          <p:cNvPr id="19" name="TextBox 1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0" name="Rounded Rectangle 1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41</a:t>
            </a:r>
          </a:p>
        </p:txBody>
      </p:sp>
      <p:sp>
        <p:nvSpPr>
          <p:cNvPr id="21" name="TextBox 2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68 / 226</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Projeksiyon Yöntemi Belirliyorum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TextBox 5"/>
          <p:cNvSpPr txBox="1"/>
          <p:nvPr/>
        </p:nvSpPr>
        <p:spPr>
          <a:xfrm>
            <a:off x="502920" y="1188720"/>
            <a:ext cx="11185855" cy="457200"/>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767676"/>
                </a:solidFill>
                <a:latin typeface="Calibri"/>
              </a:rPr>
              <a:t>1.</a:t>
            </a:r>
            <a:r>
              <a:rPr lang="tr-TR" sz="1800" b="0" i="0">
                <a:solidFill>
                  <a:srgbClr val="767676"/>
                </a:solidFill>
                <a:latin typeface="Calibri"/>
              </a:rPr>
              <a:t> Çizilecek harita için projeksiyon yöntemi seçilirken hangi ölçüt dikkate alınmalıdır?</a:t>
            </a:r>
          </a:p>
        </p:txBody>
      </p:sp>
      <p:sp>
        <p:nvSpPr>
          <p:cNvPr id="7" name="Rounded Rectangle 6"/>
          <p:cNvSpPr/>
          <p:nvPr/>
        </p:nvSpPr>
        <p:spPr>
          <a:xfrm>
            <a:off x="502920" y="1645920"/>
            <a:ext cx="11185855" cy="1051560"/>
          </a:xfrm>
          <a:prstGeom prst="roundRect">
            <a:avLst>
              <a:gd name="adj" fmla="val 10000"/>
            </a:avLst>
          </a:prstGeom>
          <a:solidFill>
            <a:srgbClr val="E3F1E4"/>
          </a:solidFill>
          <a:ln w="19050">
            <a:solidFill>
              <a:srgbClr val="2E7D32"/>
            </a:solidFill>
          </a:ln>
          <a:effectLst/>
        </p:spPr>
        <p:txBody>
          <a:bodyPr rtlCol="0" anchor="ctr"/>
          <a:lstStyle/>
          <a:p/>
        </p:txBody>
      </p:sp>
      <p:sp>
        <p:nvSpPr>
          <p:cNvPr id="8" name="TextBox 7"/>
          <p:cNvSpPr txBox="1"/>
          <p:nvPr/>
        </p:nvSpPr>
        <p:spPr>
          <a:xfrm>
            <a:off x="822960" y="1645920"/>
            <a:ext cx="10682935" cy="1051560"/>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Çalışma alanının konumu: alan hangi kuşaktaysa (Ekvator çevresi, orta kuşak, kutup çevresi) bozulmanın orada en az olduğu yöntem seçilir.</a:t>
            </a:r>
          </a:p>
        </p:txBody>
      </p:sp>
      <p:sp>
        <p:nvSpPr>
          <p:cNvPr id="9" name="TextBox 8"/>
          <p:cNvSpPr txBox="1"/>
          <p:nvPr/>
        </p:nvSpPr>
        <p:spPr>
          <a:xfrm>
            <a:off x="502920" y="2825496"/>
            <a:ext cx="11185855" cy="457200"/>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767676"/>
                </a:solidFill>
                <a:latin typeface="Calibri"/>
              </a:rPr>
              <a:t>2.</a:t>
            </a:r>
            <a:r>
              <a:rPr lang="tr-TR" sz="1800" b="0" i="0">
                <a:solidFill>
                  <a:srgbClr val="767676"/>
                </a:solidFill>
                <a:latin typeface="Calibri"/>
              </a:rPr>
              <a:t> Çalışmada çizilecek harita için hangi projeksiyon tercih edilmelidir?</a:t>
            </a:r>
          </a:p>
        </p:txBody>
      </p:sp>
      <p:sp>
        <p:nvSpPr>
          <p:cNvPr id="10" name="Rounded Rectangle 9"/>
          <p:cNvSpPr/>
          <p:nvPr/>
        </p:nvSpPr>
        <p:spPr>
          <a:xfrm>
            <a:off x="502920" y="3282696"/>
            <a:ext cx="11185855" cy="1051560"/>
          </a:xfrm>
          <a:prstGeom prst="roundRect">
            <a:avLst>
              <a:gd name="adj" fmla="val 10000"/>
            </a:avLst>
          </a:prstGeom>
          <a:solidFill>
            <a:srgbClr val="E3F1E4"/>
          </a:solidFill>
          <a:ln w="19050">
            <a:solidFill>
              <a:srgbClr val="2E7D32"/>
            </a:solidFill>
          </a:ln>
          <a:effectLst/>
        </p:spPr>
        <p:txBody>
          <a:bodyPr rtlCol="0" anchor="ctr"/>
          <a:lstStyle/>
          <a:p/>
        </p:txBody>
      </p:sp>
      <p:sp>
        <p:nvSpPr>
          <p:cNvPr id="11" name="TextBox 10"/>
          <p:cNvSpPr txBox="1"/>
          <p:nvPr/>
        </p:nvSpPr>
        <p:spPr>
          <a:xfrm>
            <a:off x="822960" y="3282696"/>
            <a:ext cx="10682935" cy="1051560"/>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Düzlem projeksiyon: Grönland, Kanada ve Alaska yüksek enlemlerde, Kuzey Kutbu çevresinde yer alır.</a:t>
            </a:r>
          </a:p>
        </p:txBody>
      </p:sp>
      <p:sp>
        <p:nvSpPr>
          <p:cNvPr id="12" name="TextBox 11"/>
          <p:cNvSpPr txBox="1"/>
          <p:nvPr/>
        </p:nvSpPr>
        <p:spPr>
          <a:xfrm>
            <a:off x="502920" y="4462272"/>
            <a:ext cx="11185855" cy="457200"/>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767676"/>
                </a:solidFill>
                <a:latin typeface="Calibri"/>
              </a:rPr>
              <a:t>3.</a:t>
            </a:r>
            <a:r>
              <a:rPr lang="tr-TR" sz="1800" b="0" i="0">
                <a:solidFill>
                  <a:srgbClr val="767676"/>
                </a:solidFill>
                <a:latin typeface="Calibri"/>
              </a:rPr>
              <a:t> Tercih edilen harita projeksiyonunun avantajları nelerdir?</a:t>
            </a:r>
          </a:p>
        </p:txBody>
      </p:sp>
      <p:sp>
        <p:nvSpPr>
          <p:cNvPr id="13" name="Rounded Rectangle 12"/>
          <p:cNvSpPr/>
          <p:nvPr/>
        </p:nvSpPr>
        <p:spPr>
          <a:xfrm>
            <a:off x="502920" y="4919472"/>
            <a:ext cx="11185855" cy="1051560"/>
          </a:xfrm>
          <a:prstGeom prst="roundRect">
            <a:avLst>
              <a:gd name="adj" fmla="val 10000"/>
            </a:avLst>
          </a:prstGeom>
          <a:solidFill>
            <a:srgbClr val="E3F1E4"/>
          </a:solidFill>
          <a:ln w="19050">
            <a:solidFill>
              <a:srgbClr val="2E7D32"/>
            </a:solidFill>
          </a:ln>
          <a:effectLst/>
        </p:spPr>
        <p:txBody>
          <a:bodyPr rtlCol="0" anchor="ctr"/>
          <a:lstStyle/>
          <a:p/>
        </p:txBody>
      </p:sp>
      <p:sp>
        <p:nvSpPr>
          <p:cNvPr id="14" name="TextBox 13"/>
          <p:cNvSpPr txBox="1"/>
          <p:nvPr/>
        </p:nvSpPr>
        <p:spPr>
          <a:xfrm>
            <a:off x="822960" y="4919472"/>
            <a:ext cx="10682935" cy="1051560"/>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Kutup çevresinde şekil ve alan bozulması en azdır; alan en az hatayla, kutup merkezde bir bütün olarak gösterilir. (Silindirik projeksiyonda kutuplara doğru bozulma artardı.)</a:t>
            </a:r>
          </a:p>
        </p:txBody>
      </p:sp>
      <p:sp>
        <p:nvSpPr>
          <p:cNvPr id="15" name="TextBox 1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16" name="Rounded Rectangle 1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41</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69 / 226</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Yer–projeksiyon eşleştirme tablosu</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TABLO</a:t>
            </a:r>
          </a:p>
        </p:txBody>
      </p:sp>
      <p:sp>
        <p:nvSpPr>
          <p:cNvPr id="6" name="TextBox 5"/>
          <p:cNvSpPr txBox="1"/>
          <p:nvPr/>
        </p:nvSpPr>
        <p:spPr>
          <a:xfrm>
            <a:off x="502920" y="1170432"/>
            <a:ext cx="11185855" cy="548640"/>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Atlastan her kuşaktan bir yer seçin; uygun projeksiyonu gerekçesiyle yazın.</a:t>
            </a:r>
          </a:p>
        </p:txBody>
      </p:sp>
      <p:graphicFrame>
        <p:nvGraphicFramePr>
          <p:cNvPr id="7" name="Table 6"/>
          <p:cNvGraphicFramePr>
            <a:graphicFrameLocks noGrp="1"/>
          </p:cNvGraphicFramePr>
          <p:nvPr/>
        </p:nvGraphicFramePr>
        <p:xfrm>
          <a:off x="502920" y="1810512"/>
          <a:ext cx="11185855" cy="4352544"/>
        </p:xfrm>
        <a:graphic>
          <a:graphicData uri="http://schemas.openxmlformats.org/drawingml/2006/table">
            <a:tbl>
              <a:tblPr firstRow="1" bandRow="1">
                <a:tableStyleId>{5C22544A-7EE6-4342-B048-85BDC9FD1C3A}</a:tableStyleId>
              </a:tblPr>
              <a:tblGrid>
                <a:gridCol w="2148840"/>
                <a:gridCol w="3154680"/>
                <a:gridCol w="2331720"/>
                <a:gridCol w="3550615"/>
              </a:tblGrid>
              <a:tr h="566928">
                <a:tc>
                  <a:txBody>
                    <a:bodyPr wrap="square"/>
                    <a:lstStyle/>
                    <a:p>
                      <a:pPr algn="ctr">
                        <a:spcBef>
                          <a:spcPts val="0"/>
                        </a:spcBef>
                        <a:spcAft>
                          <a:spcPts val="0"/>
                        </a:spcAft>
                      </a:pPr>
                      <a:r>
                        <a:rPr lang="tr-TR" sz="1800" b="1" i="0">
                          <a:solidFill>
                            <a:srgbClr val="FFFFFF"/>
                          </a:solidFill>
                          <a:latin typeface="Calibri"/>
                        </a:rPr>
                        <a:t>Kuşak</a:t>
                      </a:r>
                    </a:p>
                  </a:txBody>
                  <a:tcPr marL="54864" marR="54864" marT="18288" marB="18288" anchor="ctr">
                    <a:solidFill>
                      <a:srgbClr val="2C6696"/>
                    </a:solidFill>
                  </a:tcPr>
                </a:tc>
                <a:tc>
                  <a:txBody>
                    <a:bodyPr wrap="square"/>
                    <a:lstStyle/>
                    <a:p>
                      <a:pPr algn="ctr">
                        <a:spcBef>
                          <a:spcPts val="0"/>
                        </a:spcBef>
                        <a:spcAft>
                          <a:spcPts val="0"/>
                        </a:spcAft>
                      </a:pPr>
                      <a:r>
                        <a:rPr lang="tr-TR" sz="1800" b="1" i="0">
                          <a:solidFill>
                            <a:srgbClr val="FFFFFF"/>
                          </a:solidFill>
                          <a:latin typeface="Calibri"/>
                        </a:rPr>
                        <a:t>Yer (atlastan)</a:t>
                      </a:r>
                    </a:p>
                  </a:txBody>
                  <a:tcPr marL="54864" marR="54864" marT="18288" marB="18288" anchor="ctr">
                    <a:solidFill>
                      <a:srgbClr val="2C6696"/>
                    </a:solidFill>
                  </a:tcPr>
                </a:tc>
                <a:tc>
                  <a:txBody>
                    <a:bodyPr wrap="square"/>
                    <a:lstStyle/>
                    <a:p>
                      <a:pPr algn="ctr">
                        <a:spcBef>
                          <a:spcPts val="0"/>
                        </a:spcBef>
                        <a:spcAft>
                          <a:spcPts val="0"/>
                        </a:spcAft>
                      </a:pPr>
                      <a:r>
                        <a:rPr lang="tr-TR" sz="1800" b="1" i="0">
                          <a:solidFill>
                            <a:srgbClr val="FFFFFF"/>
                          </a:solidFill>
                          <a:latin typeface="Calibri"/>
                        </a:rPr>
                        <a:t>Uygun projeksiyon</a:t>
                      </a:r>
                    </a:p>
                  </a:txBody>
                  <a:tcPr marL="54864" marR="54864" marT="18288" marB="18288" anchor="ctr">
                    <a:solidFill>
                      <a:srgbClr val="2C6696"/>
                    </a:solidFill>
                  </a:tcPr>
                </a:tc>
                <a:tc>
                  <a:txBody>
                    <a:bodyPr wrap="square"/>
                    <a:lstStyle/>
                    <a:p>
                      <a:pPr algn="ctr">
                        <a:spcBef>
                          <a:spcPts val="0"/>
                        </a:spcBef>
                        <a:spcAft>
                          <a:spcPts val="0"/>
                        </a:spcAft>
                      </a:pPr>
                      <a:r>
                        <a:rPr lang="tr-TR" sz="1800" b="1" i="0">
                          <a:solidFill>
                            <a:srgbClr val="FFFFFF"/>
                          </a:solidFill>
                          <a:latin typeface="Calibri"/>
                        </a:rPr>
                        <a:t>Gerekçe</a:t>
                      </a:r>
                    </a:p>
                  </a:txBody>
                  <a:tcPr marL="54864" marR="54864" marT="18288" marB="18288" anchor="ctr">
                    <a:solidFill>
                      <a:srgbClr val="2C6696"/>
                    </a:solidFill>
                  </a:tcPr>
                </a:tc>
              </a:tr>
              <a:tr h="1261872">
                <a:tc>
                  <a:txBody>
                    <a:bodyPr wrap="square"/>
                    <a:lstStyle/>
                    <a:p>
                      <a:pPr algn="l">
                        <a:spcBef>
                          <a:spcPts val="0"/>
                        </a:spcBef>
                        <a:spcAft>
                          <a:spcPts val="0"/>
                        </a:spcAft>
                      </a:pPr>
                      <a:r>
                        <a:rPr lang="tr-TR" sz="2000" b="0" i="0">
                          <a:solidFill>
                            <a:srgbClr val="262626"/>
                          </a:solidFill>
                          <a:latin typeface="Calibri"/>
                        </a:rPr>
                        <a:t>Ekvator çevresi</a:t>
                      </a:r>
                    </a:p>
                  </a:txBody>
                  <a:tcPr marL="54864" marR="54864" marT="18288" marB="18288" anchor="ctr">
                    <a:solidFill>
                      <a:srgbClr val="FFFFFF"/>
                    </a:solidFill>
                  </a:tcPr>
                </a:tc>
                <a:tc>
                  <a:txBody>
                    <a:bodyPr wrap="square"/>
                    <a:lstStyle/>
                    <a:p>
                      <a:pPr algn="ctr">
                        <a:spcBef>
                          <a:spcPts val="0"/>
                        </a:spcBef>
                        <a:spcAft>
                          <a:spcPts val="0"/>
                        </a:spcAft>
                      </a:pPr>
                      <a:r>
                        <a:rPr lang="tr-TR" sz="2000" b="0" i="0">
                          <a:solidFill>
                            <a:srgbClr val="262626"/>
                          </a:solidFill>
                          <a:latin typeface="Calibri"/>
                        </a:rPr>
                        <a:t>……………</a:t>
                      </a:r>
                    </a:p>
                  </a:txBody>
                  <a:tcPr marL="54864" marR="54864" marT="18288" marB="18288" anchor="ctr">
                    <a:solidFill>
                      <a:srgbClr val="FFFFFF"/>
                    </a:solidFill>
                  </a:tcPr>
                </a:tc>
                <a:tc>
                  <a:txBody>
                    <a:bodyPr wrap="square"/>
                    <a:lstStyle/>
                    <a:p>
                      <a:pPr algn="ctr">
                        <a:spcBef>
                          <a:spcPts val="0"/>
                        </a:spcBef>
                        <a:spcAft>
                          <a:spcPts val="0"/>
                        </a:spcAft>
                      </a:pPr>
                      <a:r>
                        <a:rPr lang="tr-TR" sz="2000" b="0" i="0">
                          <a:solidFill>
                            <a:srgbClr val="262626"/>
                          </a:solidFill>
                          <a:latin typeface="Calibri"/>
                        </a:rPr>
                        <a:t>……………</a:t>
                      </a:r>
                    </a:p>
                  </a:txBody>
                  <a:tcPr marL="54864" marR="54864" marT="18288" marB="18288" anchor="ctr">
                    <a:solidFill>
                      <a:srgbClr val="FFFFFF"/>
                    </a:solidFill>
                  </a:tcPr>
                </a:tc>
                <a:tc>
                  <a:txBody>
                    <a:bodyPr wrap="square"/>
                    <a:lstStyle/>
                    <a:p>
                      <a:pPr algn="ctr">
                        <a:spcBef>
                          <a:spcPts val="0"/>
                        </a:spcBef>
                        <a:spcAft>
                          <a:spcPts val="0"/>
                        </a:spcAft>
                      </a:pPr>
                      <a:r>
                        <a:rPr lang="tr-TR" sz="2000" b="0" i="0">
                          <a:solidFill>
                            <a:srgbClr val="262626"/>
                          </a:solidFill>
                          <a:latin typeface="Calibri"/>
                        </a:rPr>
                        <a:t>……………</a:t>
                      </a:r>
                    </a:p>
                  </a:txBody>
                  <a:tcPr marL="54864" marR="54864" marT="18288" marB="18288" anchor="ctr">
                    <a:solidFill>
                      <a:srgbClr val="FFFFFF"/>
                    </a:solidFill>
                  </a:tcPr>
                </a:tc>
              </a:tr>
              <a:tr h="1261872">
                <a:tc>
                  <a:txBody>
                    <a:bodyPr wrap="square"/>
                    <a:lstStyle/>
                    <a:p>
                      <a:pPr algn="l">
                        <a:spcBef>
                          <a:spcPts val="0"/>
                        </a:spcBef>
                        <a:spcAft>
                          <a:spcPts val="0"/>
                        </a:spcAft>
                      </a:pPr>
                      <a:r>
                        <a:rPr lang="tr-TR" sz="2000" b="0" i="0">
                          <a:solidFill>
                            <a:srgbClr val="262626"/>
                          </a:solidFill>
                          <a:latin typeface="Calibri"/>
                        </a:rPr>
                        <a:t>Orta kuşak</a:t>
                      </a:r>
                    </a:p>
                  </a:txBody>
                  <a:tcPr marL="54864" marR="54864" marT="18288" marB="18288" anchor="ctr">
                    <a:solidFill>
                      <a:srgbClr val="E3ECF5"/>
                    </a:solidFill>
                  </a:tcPr>
                </a:tc>
                <a:tc>
                  <a:txBody>
                    <a:bodyPr wrap="square"/>
                    <a:lstStyle/>
                    <a:p>
                      <a:pPr algn="ctr">
                        <a:spcBef>
                          <a:spcPts val="0"/>
                        </a:spcBef>
                        <a:spcAft>
                          <a:spcPts val="0"/>
                        </a:spcAft>
                      </a:pPr>
                      <a:r>
                        <a:rPr lang="tr-TR" sz="2000" b="0" i="0">
                          <a:solidFill>
                            <a:srgbClr val="262626"/>
                          </a:solidFill>
                          <a:latin typeface="Calibri"/>
                        </a:rPr>
                        <a:t>……………</a:t>
                      </a:r>
                    </a:p>
                  </a:txBody>
                  <a:tcPr marL="54864" marR="54864" marT="18288" marB="18288" anchor="ctr">
                    <a:solidFill>
                      <a:srgbClr val="E3ECF5"/>
                    </a:solidFill>
                  </a:tcPr>
                </a:tc>
                <a:tc>
                  <a:txBody>
                    <a:bodyPr wrap="square"/>
                    <a:lstStyle/>
                    <a:p>
                      <a:pPr algn="ctr">
                        <a:spcBef>
                          <a:spcPts val="0"/>
                        </a:spcBef>
                        <a:spcAft>
                          <a:spcPts val="0"/>
                        </a:spcAft>
                      </a:pPr>
                      <a:r>
                        <a:rPr lang="tr-TR" sz="2000" b="0" i="0">
                          <a:solidFill>
                            <a:srgbClr val="262626"/>
                          </a:solidFill>
                          <a:latin typeface="Calibri"/>
                        </a:rPr>
                        <a:t>……………</a:t>
                      </a:r>
                    </a:p>
                  </a:txBody>
                  <a:tcPr marL="54864" marR="54864" marT="18288" marB="18288" anchor="ctr">
                    <a:solidFill>
                      <a:srgbClr val="E3ECF5"/>
                    </a:solidFill>
                  </a:tcPr>
                </a:tc>
                <a:tc>
                  <a:txBody>
                    <a:bodyPr wrap="square"/>
                    <a:lstStyle/>
                    <a:p>
                      <a:pPr algn="ctr">
                        <a:spcBef>
                          <a:spcPts val="0"/>
                        </a:spcBef>
                        <a:spcAft>
                          <a:spcPts val="0"/>
                        </a:spcAft>
                      </a:pPr>
                      <a:r>
                        <a:rPr lang="tr-TR" sz="2000" b="0" i="0">
                          <a:solidFill>
                            <a:srgbClr val="262626"/>
                          </a:solidFill>
                          <a:latin typeface="Calibri"/>
                        </a:rPr>
                        <a:t>……………</a:t>
                      </a:r>
                    </a:p>
                  </a:txBody>
                  <a:tcPr marL="54864" marR="54864" marT="18288" marB="18288" anchor="ctr">
                    <a:solidFill>
                      <a:srgbClr val="E3ECF5"/>
                    </a:solidFill>
                  </a:tcPr>
                </a:tc>
              </a:tr>
              <a:tr h="1261872">
                <a:tc>
                  <a:txBody>
                    <a:bodyPr wrap="square"/>
                    <a:lstStyle/>
                    <a:p>
                      <a:pPr algn="l">
                        <a:spcBef>
                          <a:spcPts val="0"/>
                        </a:spcBef>
                        <a:spcAft>
                          <a:spcPts val="0"/>
                        </a:spcAft>
                      </a:pPr>
                      <a:r>
                        <a:rPr lang="tr-TR" sz="2000" b="0" i="0">
                          <a:solidFill>
                            <a:srgbClr val="262626"/>
                          </a:solidFill>
                          <a:latin typeface="Calibri"/>
                        </a:rPr>
                        <a:t>Kutup çevresi</a:t>
                      </a:r>
                    </a:p>
                  </a:txBody>
                  <a:tcPr marL="54864" marR="54864" marT="18288" marB="18288" anchor="ctr">
                    <a:solidFill>
                      <a:srgbClr val="FFFFFF"/>
                    </a:solidFill>
                  </a:tcPr>
                </a:tc>
                <a:tc>
                  <a:txBody>
                    <a:bodyPr wrap="square"/>
                    <a:lstStyle/>
                    <a:p>
                      <a:pPr algn="ctr">
                        <a:spcBef>
                          <a:spcPts val="0"/>
                        </a:spcBef>
                        <a:spcAft>
                          <a:spcPts val="0"/>
                        </a:spcAft>
                      </a:pPr>
                      <a:r>
                        <a:rPr lang="tr-TR" sz="2000" b="0" i="0">
                          <a:solidFill>
                            <a:srgbClr val="262626"/>
                          </a:solidFill>
                          <a:latin typeface="Calibri"/>
                        </a:rPr>
                        <a:t>……………</a:t>
                      </a:r>
                    </a:p>
                  </a:txBody>
                  <a:tcPr marL="54864" marR="54864" marT="18288" marB="18288" anchor="ctr">
                    <a:solidFill>
                      <a:srgbClr val="FFFFFF"/>
                    </a:solidFill>
                  </a:tcPr>
                </a:tc>
                <a:tc>
                  <a:txBody>
                    <a:bodyPr wrap="square"/>
                    <a:lstStyle/>
                    <a:p>
                      <a:pPr algn="ctr">
                        <a:spcBef>
                          <a:spcPts val="0"/>
                        </a:spcBef>
                        <a:spcAft>
                          <a:spcPts val="0"/>
                        </a:spcAft>
                      </a:pPr>
                      <a:r>
                        <a:rPr lang="tr-TR" sz="2000" b="0" i="0">
                          <a:solidFill>
                            <a:srgbClr val="262626"/>
                          </a:solidFill>
                          <a:latin typeface="Calibri"/>
                        </a:rPr>
                        <a:t>……………</a:t>
                      </a:r>
                    </a:p>
                  </a:txBody>
                  <a:tcPr marL="54864" marR="54864" marT="18288" marB="18288" anchor="ctr">
                    <a:solidFill>
                      <a:srgbClr val="FFFFFF"/>
                    </a:solidFill>
                  </a:tcPr>
                </a:tc>
                <a:tc>
                  <a:txBody>
                    <a:bodyPr wrap="square"/>
                    <a:lstStyle/>
                    <a:p>
                      <a:pPr algn="ctr">
                        <a:spcBef>
                          <a:spcPts val="0"/>
                        </a:spcBef>
                        <a:spcAft>
                          <a:spcPts val="0"/>
                        </a:spcAft>
                      </a:pPr>
                      <a:r>
                        <a:rPr lang="tr-TR" sz="2000" b="0" i="0">
                          <a:solidFill>
                            <a:srgbClr val="262626"/>
                          </a:solidFill>
                          <a:latin typeface="Calibri"/>
                        </a:rPr>
                        <a:t>……………</a:t>
                      </a:r>
                    </a:p>
                  </a:txBody>
                  <a:tcPr marL="54864" marR="54864" marT="18288" marB="18288" anchor="ctr">
                    <a:solidFill>
                      <a:srgbClr val="FFFFFF"/>
                    </a:solidFill>
                  </a:tcPr>
                </a:tc>
              </a:tr>
            </a:tbl>
          </a:graphicData>
        </a:graphic>
      </p:graphicFrame>
      <p:sp>
        <p:nvSpPr>
          <p:cNvPr id="8" name="TextBox 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9" name="Rounded Rectangle 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41</a:t>
            </a:r>
          </a:p>
        </p:txBody>
      </p:sp>
      <p:sp>
        <p:nvSpPr>
          <p:cNvPr id="10" name="TextBox 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70 / 226</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Eşleştirme tablosu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TextBox 5"/>
          <p:cNvSpPr txBox="1"/>
          <p:nvPr/>
        </p:nvSpPr>
        <p:spPr>
          <a:xfrm>
            <a:off x="502920" y="1170432"/>
            <a:ext cx="11185855" cy="54864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E7D32"/>
                </a:solidFill>
                <a:latin typeface="Calibri"/>
              </a:rPr>
              <a:t>Yüzeyin yerküreye değdiği kuşakta bozulma en azdır.</a:t>
            </a:r>
          </a:p>
        </p:txBody>
      </p:sp>
      <p:graphicFrame>
        <p:nvGraphicFramePr>
          <p:cNvPr id="7" name="Table 6"/>
          <p:cNvGraphicFramePr>
            <a:graphicFrameLocks noGrp="1"/>
          </p:cNvGraphicFramePr>
          <p:nvPr/>
        </p:nvGraphicFramePr>
        <p:xfrm>
          <a:off x="502920" y="1810512"/>
          <a:ext cx="11185855" cy="4352544"/>
        </p:xfrm>
        <a:graphic>
          <a:graphicData uri="http://schemas.openxmlformats.org/drawingml/2006/table">
            <a:tbl>
              <a:tblPr firstRow="1" bandRow="1">
                <a:tableStyleId>{5C22544A-7EE6-4342-B048-85BDC9FD1C3A}</a:tableStyleId>
              </a:tblPr>
              <a:tblGrid>
                <a:gridCol w="2148840"/>
                <a:gridCol w="3154680"/>
                <a:gridCol w="2331720"/>
                <a:gridCol w="3550615"/>
              </a:tblGrid>
              <a:tr h="566928">
                <a:tc>
                  <a:txBody>
                    <a:bodyPr wrap="square"/>
                    <a:lstStyle/>
                    <a:p>
                      <a:pPr algn="ctr">
                        <a:spcBef>
                          <a:spcPts val="0"/>
                        </a:spcBef>
                        <a:spcAft>
                          <a:spcPts val="0"/>
                        </a:spcAft>
                      </a:pPr>
                      <a:r>
                        <a:rPr lang="tr-TR" sz="1800" b="1" i="0">
                          <a:solidFill>
                            <a:srgbClr val="FFFFFF"/>
                          </a:solidFill>
                          <a:latin typeface="Calibri"/>
                        </a:rPr>
                        <a:t>Kuşak</a:t>
                      </a:r>
                    </a:p>
                  </a:txBody>
                  <a:tcPr marL="54864" marR="54864" marT="18288" marB="18288" anchor="ctr">
                    <a:solidFill>
                      <a:srgbClr val="2C6696"/>
                    </a:solidFill>
                  </a:tcPr>
                </a:tc>
                <a:tc>
                  <a:txBody>
                    <a:bodyPr wrap="square"/>
                    <a:lstStyle/>
                    <a:p>
                      <a:pPr algn="ctr">
                        <a:spcBef>
                          <a:spcPts val="0"/>
                        </a:spcBef>
                        <a:spcAft>
                          <a:spcPts val="0"/>
                        </a:spcAft>
                      </a:pPr>
                      <a:r>
                        <a:rPr lang="tr-TR" sz="1800" b="1" i="0">
                          <a:solidFill>
                            <a:srgbClr val="FFFFFF"/>
                          </a:solidFill>
                          <a:latin typeface="Calibri"/>
                        </a:rPr>
                        <a:t>Yer (atlastan)</a:t>
                      </a:r>
                    </a:p>
                  </a:txBody>
                  <a:tcPr marL="54864" marR="54864" marT="18288" marB="18288" anchor="ctr">
                    <a:solidFill>
                      <a:srgbClr val="2C6696"/>
                    </a:solidFill>
                  </a:tcPr>
                </a:tc>
                <a:tc>
                  <a:txBody>
                    <a:bodyPr wrap="square"/>
                    <a:lstStyle/>
                    <a:p>
                      <a:pPr algn="ctr">
                        <a:spcBef>
                          <a:spcPts val="0"/>
                        </a:spcBef>
                        <a:spcAft>
                          <a:spcPts val="0"/>
                        </a:spcAft>
                      </a:pPr>
                      <a:r>
                        <a:rPr lang="tr-TR" sz="1800" b="1" i="0">
                          <a:solidFill>
                            <a:srgbClr val="FFFFFF"/>
                          </a:solidFill>
                          <a:latin typeface="Calibri"/>
                        </a:rPr>
                        <a:t>Uygun projeksiyon</a:t>
                      </a:r>
                    </a:p>
                  </a:txBody>
                  <a:tcPr marL="54864" marR="54864" marT="18288" marB="18288" anchor="ctr">
                    <a:solidFill>
                      <a:srgbClr val="2C6696"/>
                    </a:solidFill>
                  </a:tcPr>
                </a:tc>
                <a:tc>
                  <a:txBody>
                    <a:bodyPr wrap="square"/>
                    <a:lstStyle/>
                    <a:p>
                      <a:pPr algn="ctr">
                        <a:spcBef>
                          <a:spcPts val="0"/>
                        </a:spcBef>
                        <a:spcAft>
                          <a:spcPts val="0"/>
                        </a:spcAft>
                      </a:pPr>
                      <a:r>
                        <a:rPr lang="tr-TR" sz="1800" b="1" i="0">
                          <a:solidFill>
                            <a:srgbClr val="FFFFFF"/>
                          </a:solidFill>
                          <a:latin typeface="Calibri"/>
                        </a:rPr>
                        <a:t>Gerekçe</a:t>
                      </a:r>
                    </a:p>
                  </a:txBody>
                  <a:tcPr marL="54864" marR="54864" marT="18288" marB="18288" anchor="ctr">
                    <a:solidFill>
                      <a:srgbClr val="2C6696"/>
                    </a:solidFill>
                  </a:tcPr>
                </a:tc>
              </a:tr>
              <a:tr h="1261872">
                <a:tc>
                  <a:txBody>
                    <a:bodyPr wrap="square"/>
                    <a:lstStyle/>
                    <a:p>
                      <a:pPr algn="l">
                        <a:spcBef>
                          <a:spcPts val="0"/>
                        </a:spcBef>
                        <a:spcAft>
                          <a:spcPts val="0"/>
                        </a:spcAft>
                      </a:pPr>
                      <a:r>
                        <a:rPr lang="tr-TR" sz="2000" b="0" i="0">
                          <a:solidFill>
                            <a:srgbClr val="262626"/>
                          </a:solidFill>
                          <a:latin typeface="Calibri"/>
                        </a:rPr>
                        <a:t>Ekvator çevresi</a:t>
                      </a:r>
                    </a:p>
                  </a:txBody>
                  <a:tcPr marL="54864" marR="54864" marT="18288" marB="18288" anchor="ctr">
                    <a:solidFill>
                      <a:srgbClr val="FFFFFF"/>
                    </a:solidFill>
                  </a:tcPr>
                </a:tc>
                <a:tc>
                  <a:txBody>
                    <a:bodyPr wrap="square"/>
                    <a:lstStyle/>
                    <a:p>
                      <a:pPr algn="l">
                        <a:spcBef>
                          <a:spcPts val="0"/>
                        </a:spcBef>
                        <a:spcAft>
                          <a:spcPts val="0"/>
                        </a:spcAft>
                      </a:pPr>
                      <a:r>
                        <a:rPr lang="tr-TR" sz="2000" b="0" i="0">
                          <a:solidFill>
                            <a:srgbClr val="262626"/>
                          </a:solidFill>
                          <a:latin typeface="Calibri"/>
                        </a:rPr>
                        <a:t>Ekvador, Kolombiya, Brezilya'nın kuzeyi (Görsel 2.1)</a:t>
                      </a:r>
                    </a:p>
                  </a:txBody>
                  <a:tcPr marL="54864" marR="54864" marT="18288" marB="18288" anchor="ctr">
                    <a:solidFill>
                      <a:srgbClr val="FFFFFF"/>
                    </a:solidFill>
                  </a:tcPr>
                </a:tc>
                <a:tc>
                  <a:txBody>
                    <a:bodyPr wrap="square"/>
                    <a:lstStyle/>
                    <a:p>
                      <a:pPr algn="ctr">
                        <a:spcBef>
                          <a:spcPts val="0"/>
                        </a:spcBef>
                        <a:spcAft>
                          <a:spcPts val="0"/>
                        </a:spcAft>
                      </a:pPr>
                      <a:r>
                        <a:rPr lang="tr-TR" sz="2000" b="0" i="0">
                          <a:solidFill>
                            <a:srgbClr val="262626"/>
                          </a:solidFill>
                          <a:latin typeface="Calibri"/>
                        </a:rPr>
                        <a:t>Silindirik</a:t>
                      </a:r>
                    </a:p>
                  </a:txBody>
                  <a:tcPr marL="54864" marR="54864" marT="18288" marB="18288" anchor="ctr">
                    <a:solidFill>
                      <a:srgbClr val="FFFFFF"/>
                    </a:solidFill>
                  </a:tcPr>
                </a:tc>
                <a:tc>
                  <a:txBody>
                    <a:bodyPr wrap="square"/>
                    <a:lstStyle/>
                    <a:p>
                      <a:pPr algn="l">
                        <a:spcBef>
                          <a:spcPts val="0"/>
                        </a:spcBef>
                        <a:spcAft>
                          <a:spcPts val="0"/>
                        </a:spcAft>
                      </a:pPr>
                      <a:r>
                        <a:rPr lang="tr-TR" sz="2000" b="0" i="0">
                          <a:solidFill>
                            <a:srgbClr val="262626"/>
                          </a:solidFill>
                          <a:latin typeface="Calibri"/>
                        </a:rPr>
                        <a:t>Ekvator çevresinde bozulma az</a:t>
                      </a:r>
                    </a:p>
                  </a:txBody>
                  <a:tcPr marL="54864" marR="54864" marT="18288" marB="18288" anchor="ctr">
                    <a:solidFill>
                      <a:srgbClr val="FFFFFF"/>
                    </a:solidFill>
                  </a:tcPr>
                </a:tc>
              </a:tr>
              <a:tr h="1261872">
                <a:tc>
                  <a:txBody>
                    <a:bodyPr wrap="square"/>
                    <a:lstStyle/>
                    <a:p>
                      <a:pPr algn="l">
                        <a:spcBef>
                          <a:spcPts val="0"/>
                        </a:spcBef>
                        <a:spcAft>
                          <a:spcPts val="0"/>
                        </a:spcAft>
                      </a:pPr>
                      <a:r>
                        <a:rPr lang="tr-TR" sz="2000" b="0" i="0">
                          <a:solidFill>
                            <a:srgbClr val="262626"/>
                          </a:solidFill>
                          <a:latin typeface="Calibri"/>
                        </a:rPr>
                        <a:t>Orta kuşak</a:t>
                      </a:r>
                    </a:p>
                  </a:txBody>
                  <a:tcPr marL="54864" marR="54864" marT="18288" marB="18288" anchor="ctr">
                    <a:solidFill>
                      <a:srgbClr val="E3ECF5"/>
                    </a:solidFill>
                  </a:tcPr>
                </a:tc>
                <a:tc>
                  <a:txBody>
                    <a:bodyPr wrap="square"/>
                    <a:lstStyle/>
                    <a:p>
                      <a:pPr algn="l">
                        <a:spcBef>
                          <a:spcPts val="0"/>
                        </a:spcBef>
                        <a:spcAft>
                          <a:spcPts val="0"/>
                        </a:spcAft>
                      </a:pPr>
                      <a:r>
                        <a:rPr lang="tr-TR" sz="2000" b="0" i="0">
                          <a:solidFill>
                            <a:srgbClr val="262626"/>
                          </a:solidFill>
                          <a:latin typeface="Calibri"/>
                        </a:rPr>
                        <a:t>Türkiye (36°-42° kuzey paralelleri)</a:t>
                      </a:r>
                    </a:p>
                  </a:txBody>
                  <a:tcPr marL="54864" marR="54864" marT="18288" marB="18288" anchor="ctr">
                    <a:solidFill>
                      <a:srgbClr val="E3ECF5"/>
                    </a:solidFill>
                  </a:tcPr>
                </a:tc>
                <a:tc>
                  <a:txBody>
                    <a:bodyPr wrap="square"/>
                    <a:lstStyle/>
                    <a:p>
                      <a:pPr algn="ctr">
                        <a:spcBef>
                          <a:spcPts val="0"/>
                        </a:spcBef>
                        <a:spcAft>
                          <a:spcPts val="0"/>
                        </a:spcAft>
                      </a:pPr>
                      <a:r>
                        <a:rPr lang="tr-TR" sz="2000" b="0" i="0">
                          <a:solidFill>
                            <a:srgbClr val="262626"/>
                          </a:solidFill>
                          <a:latin typeface="Calibri"/>
                        </a:rPr>
                        <a:t>Konik</a:t>
                      </a:r>
                    </a:p>
                  </a:txBody>
                  <a:tcPr marL="54864" marR="54864" marT="18288" marB="18288" anchor="ctr">
                    <a:solidFill>
                      <a:srgbClr val="E3ECF5"/>
                    </a:solidFill>
                  </a:tcPr>
                </a:tc>
                <a:tc>
                  <a:txBody>
                    <a:bodyPr wrap="square"/>
                    <a:lstStyle/>
                    <a:p>
                      <a:pPr algn="l">
                        <a:spcBef>
                          <a:spcPts val="0"/>
                        </a:spcBef>
                        <a:spcAft>
                          <a:spcPts val="0"/>
                        </a:spcAft>
                      </a:pPr>
                      <a:r>
                        <a:rPr lang="tr-TR" sz="2000" b="0" i="0">
                          <a:solidFill>
                            <a:srgbClr val="262626"/>
                          </a:solidFill>
                          <a:latin typeface="Calibri"/>
                        </a:rPr>
                        <a:t>Orta kuşakta bozulma az</a:t>
                      </a:r>
                    </a:p>
                  </a:txBody>
                  <a:tcPr marL="54864" marR="54864" marT="18288" marB="18288" anchor="ctr">
                    <a:solidFill>
                      <a:srgbClr val="E3ECF5"/>
                    </a:solidFill>
                  </a:tcPr>
                </a:tc>
              </a:tr>
              <a:tr h="1261872">
                <a:tc>
                  <a:txBody>
                    <a:bodyPr wrap="square"/>
                    <a:lstStyle/>
                    <a:p>
                      <a:pPr algn="l">
                        <a:spcBef>
                          <a:spcPts val="0"/>
                        </a:spcBef>
                        <a:spcAft>
                          <a:spcPts val="0"/>
                        </a:spcAft>
                      </a:pPr>
                      <a:r>
                        <a:rPr lang="tr-TR" sz="2000" b="0" i="0">
                          <a:solidFill>
                            <a:srgbClr val="262626"/>
                          </a:solidFill>
                          <a:latin typeface="Calibri"/>
                        </a:rPr>
                        <a:t>Kutup çevresi</a:t>
                      </a:r>
                    </a:p>
                  </a:txBody>
                  <a:tcPr marL="54864" marR="54864" marT="18288" marB="18288" anchor="ctr">
                    <a:solidFill>
                      <a:srgbClr val="FFFFFF"/>
                    </a:solidFill>
                  </a:tcPr>
                </a:tc>
                <a:tc>
                  <a:txBody>
                    <a:bodyPr wrap="square"/>
                    <a:lstStyle/>
                    <a:p>
                      <a:pPr algn="l">
                        <a:spcBef>
                          <a:spcPts val="0"/>
                        </a:spcBef>
                        <a:spcAft>
                          <a:spcPts val="0"/>
                        </a:spcAft>
                      </a:pPr>
                      <a:r>
                        <a:rPr lang="tr-TR" sz="2000" b="0" i="0">
                          <a:solidFill>
                            <a:srgbClr val="262626"/>
                          </a:solidFill>
                          <a:latin typeface="Calibri"/>
                        </a:rPr>
                        <a:t>Grönland, Antarktika (Görsel 2.5)</a:t>
                      </a:r>
                    </a:p>
                  </a:txBody>
                  <a:tcPr marL="54864" marR="54864" marT="18288" marB="18288" anchor="ctr">
                    <a:solidFill>
                      <a:srgbClr val="FFFFFF"/>
                    </a:solidFill>
                  </a:tcPr>
                </a:tc>
                <a:tc>
                  <a:txBody>
                    <a:bodyPr wrap="square"/>
                    <a:lstStyle/>
                    <a:p>
                      <a:pPr algn="ctr">
                        <a:spcBef>
                          <a:spcPts val="0"/>
                        </a:spcBef>
                        <a:spcAft>
                          <a:spcPts val="0"/>
                        </a:spcAft>
                      </a:pPr>
                      <a:r>
                        <a:rPr lang="tr-TR" sz="2000" b="0" i="0">
                          <a:solidFill>
                            <a:srgbClr val="262626"/>
                          </a:solidFill>
                          <a:latin typeface="Calibri"/>
                        </a:rPr>
                        <a:t>Düzlem</a:t>
                      </a:r>
                    </a:p>
                  </a:txBody>
                  <a:tcPr marL="54864" marR="54864" marT="18288" marB="18288" anchor="ctr">
                    <a:solidFill>
                      <a:srgbClr val="FFFFFF"/>
                    </a:solidFill>
                  </a:tcPr>
                </a:tc>
                <a:tc>
                  <a:txBody>
                    <a:bodyPr wrap="square"/>
                    <a:lstStyle/>
                    <a:p>
                      <a:pPr algn="l">
                        <a:spcBef>
                          <a:spcPts val="0"/>
                        </a:spcBef>
                        <a:spcAft>
                          <a:spcPts val="0"/>
                        </a:spcAft>
                      </a:pPr>
                      <a:r>
                        <a:rPr lang="tr-TR" sz="2000" b="0" i="0">
                          <a:solidFill>
                            <a:srgbClr val="262626"/>
                          </a:solidFill>
                          <a:latin typeface="Calibri"/>
                        </a:rPr>
                        <a:t>Kutup çevresinde bozulma en az</a:t>
                      </a:r>
                    </a:p>
                  </a:txBody>
                  <a:tcPr marL="54864" marR="54864" marT="18288" marB="18288" anchor="ctr">
                    <a:solidFill>
                      <a:srgbClr val="FFFFFF"/>
                    </a:solidFill>
                  </a:tcPr>
                </a:tc>
              </a:tr>
            </a:tbl>
          </a:graphicData>
        </a:graphic>
      </p:graphicFrame>
      <p:sp>
        <p:nvSpPr>
          <p:cNvPr id="8" name="TextBox 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9" name="Rounded Rectangle 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36, 41, 59</a:t>
            </a:r>
          </a:p>
        </p:txBody>
      </p:sp>
      <p:sp>
        <p:nvSpPr>
          <p:cNvPr id="10" name="TextBox 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71 / 226</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Ölçek: haritanın küçültme oranı</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5. HAFTA</a:t>
            </a:r>
          </a:p>
        </p:txBody>
      </p:sp>
      <p:sp>
        <p:nvSpPr>
          <p:cNvPr id="6" name="Oval 5"/>
          <p:cNvSpPr/>
          <p:nvPr/>
        </p:nvSpPr>
        <p:spPr>
          <a:xfrm>
            <a:off x="685800" y="1307592"/>
            <a:ext cx="2286000" cy="2286000"/>
          </a:xfrm>
          <a:prstGeom prst="ellipse">
            <a:avLst/>
          </a:prstGeom>
          <a:solidFill>
            <a:srgbClr val="2C6696"/>
          </a:solidFill>
          <a:ln>
            <a:noFill/>
          </a:ln>
          <a:effectLst/>
        </p:spPr>
        <p:txBody>
          <a:bodyPr rtlCol="0" anchor="ctr" wrap="square" lIns="45720" rIns="45720" tIns="73152" bIns="73152">
            <a:noAutofit/>
          </a:bodyPr>
          <a:lstStyle/>
          <a:p>
            <a:pPr algn="ctr">
              <a:spcBef>
                <a:spcPts val="0"/>
              </a:spcBef>
              <a:spcAft>
                <a:spcPts val="200"/>
              </a:spcAft>
            </a:pPr>
            <a:r>
              <a:rPr lang="tr-TR" sz="2000" b="1" i="0">
                <a:solidFill>
                  <a:srgbClr val="FFFFFF"/>
                </a:solidFill>
                <a:latin typeface="Calibri"/>
              </a:rPr>
              <a:t>Yeryüzü</a:t>
            </a:r>
          </a:p>
          <a:p>
            <a:pPr algn="ctr">
              <a:spcBef>
                <a:spcPts val="0"/>
              </a:spcBef>
              <a:spcAft>
                <a:spcPts val="0"/>
              </a:spcAft>
            </a:pPr>
            <a:r>
              <a:rPr lang="tr-TR" sz="2000" b="0" i="0">
                <a:solidFill>
                  <a:srgbClr val="FFFFFF"/>
                </a:solidFill>
                <a:latin typeface="Calibri"/>
              </a:rPr>
              <a:t>≈ 510 milyon km²</a:t>
            </a:r>
          </a:p>
        </p:txBody>
      </p:sp>
      <p:cxnSp>
        <p:nvCxnSpPr>
          <p:cNvPr id="7" name="Connector 6"/>
          <p:cNvCxnSpPr/>
          <p:nvPr/>
        </p:nvCxnSpPr>
        <p:spPr>
          <a:xfrm>
            <a:off x="3081528" y="2450592"/>
            <a:ext cx="987552" cy="0"/>
          </a:xfrm>
          <a:prstGeom prst="line">
            <a:avLst/>
          </a:prstGeom>
          <a:ln w="63500">
            <a:solidFill>
              <a:srgbClr val="D3373A"/>
            </a:solidFill>
            <a:tailEnd type="triangle" w="med" len="med"/>
          </a:ln>
        </p:spPr>
      </p:cxnSp>
      <p:sp>
        <p:nvSpPr>
          <p:cNvPr id="8" name="TextBox 7"/>
          <p:cNvSpPr txBox="1"/>
          <p:nvPr/>
        </p:nvSpPr>
        <p:spPr>
          <a:xfrm>
            <a:off x="2990088" y="1947672"/>
            <a:ext cx="1234440" cy="384048"/>
          </a:xfrm>
          <a:prstGeom prst="rect">
            <a:avLst/>
          </a:prstGeom>
          <a:noFill/>
        </p:spPr>
        <p:txBody>
          <a:bodyPr wrap="square" anchor="ctr" lIns="73152" rIns="73152" tIns="36576" bIns="36576">
            <a:noAutofit/>
          </a:bodyPr>
          <a:lstStyle/>
          <a:p>
            <a:pPr algn="ctr">
              <a:spcBef>
                <a:spcPts val="0"/>
              </a:spcBef>
              <a:spcAft>
                <a:spcPts val="0"/>
              </a:spcAft>
            </a:pPr>
            <a:r>
              <a:rPr lang="tr-TR" sz="1700" b="1" i="0">
                <a:solidFill>
                  <a:srgbClr val="D3373A"/>
                </a:solidFill>
                <a:latin typeface="Calibri"/>
              </a:rPr>
              <a:t>küçültme</a:t>
            </a:r>
          </a:p>
        </p:txBody>
      </p:sp>
      <p:sp>
        <p:nvSpPr>
          <p:cNvPr id="9" name="Rounded Rectangle 8"/>
          <p:cNvSpPr/>
          <p:nvPr/>
        </p:nvSpPr>
        <p:spPr>
          <a:xfrm>
            <a:off x="4206240" y="1719072"/>
            <a:ext cx="1280160" cy="1463040"/>
          </a:xfrm>
          <a:prstGeom prst="roundRect">
            <a:avLst>
              <a:gd name="adj" fmla="val 4000"/>
            </a:avLst>
          </a:prstGeom>
          <a:solidFill>
            <a:srgbClr val="FFF3D1"/>
          </a:solidFill>
          <a:ln w="25400">
            <a:solidFill>
              <a:srgbClr val="CEAC58"/>
            </a:solidFill>
          </a:ln>
          <a:effectLst/>
        </p:spPr>
        <p:txBody>
          <a:bodyPr rtlCol="0" anchor="ctr" wrap="square" lIns="128016" rIns="128016" tIns="73152" bIns="73152">
            <a:noAutofit/>
          </a:bodyPr>
          <a:lstStyle/>
          <a:p>
            <a:pPr algn="ctr">
              <a:spcBef>
                <a:spcPts val="0"/>
              </a:spcBef>
              <a:spcAft>
                <a:spcPts val="0"/>
              </a:spcAft>
            </a:pPr>
            <a:r>
              <a:rPr lang="tr-TR" sz="1900" b="1" i="0">
                <a:solidFill>
                  <a:srgbClr val="262626"/>
                </a:solidFill>
                <a:latin typeface="Calibri"/>
              </a:rPr>
              <a:t>harita</a:t>
            </a:r>
          </a:p>
        </p:txBody>
      </p:sp>
      <p:sp>
        <p:nvSpPr>
          <p:cNvPr id="10" name="Rounded Rectangle 9"/>
          <p:cNvSpPr/>
          <p:nvPr/>
        </p:nvSpPr>
        <p:spPr>
          <a:xfrm>
            <a:off x="502920" y="3913632"/>
            <a:ext cx="5257800" cy="2377440"/>
          </a:xfrm>
          <a:prstGeom prst="roundRect">
            <a:avLst>
              <a:gd name="adj" fmla="val 8000"/>
            </a:avLst>
          </a:prstGeom>
          <a:solidFill>
            <a:srgbClr val="F0F0F0"/>
          </a:solidFill>
          <a:ln>
            <a:noFill/>
          </a:ln>
          <a:effectLst/>
        </p:spPr>
        <p:txBody>
          <a:bodyPr rtlCol="0" anchor="ctr"/>
          <a:lstStyle/>
          <a:p/>
        </p:txBody>
      </p:sp>
      <p:sp>
        <p:nvSpPr>
          <p:cNvPr id="11" name="Rectangle 10"/>
          <p:cNvSpPr/>
          <p:nvPr/>
        </p:nvSpPr>
        <p:spPr>
          <a:xfrm>
            <a:off x="502920" y="3913632"/>
            <a:ext cx="118872" cy="2377440"/>
          </a:xfrm>
          <a:prstGeom prst="rect">
            <a:avLst/>
          </a:prstGeom>
          <a:solidFill>
            <a:srgbClr val="2C6696"/>
          </a:solidFill>
          <a:ln>
            <a:noFill/>
          </a:ln>
          <a:effectLst/>
        </p:spPr>
        <p:txBody>
          <a:bodyPr rtlCol="0" anchor="ctr"/>
          <a:lstStyle/>
          <a:p/>
        </p:txBody>
      </p:sp>
      <p:sp>
        <p:nvSpPr>
          <p:cNvPr id="12" name="TextBox 11"/>
          <p:cNvSpPr txBox="1"/>
          <p:nvPr/>
        </p:nvSpPr>
        <p:spPr>
          <a:xfrm>
            <a:off x="777240" y="3913632"/>
            <a:ext cx="4846320" cy="237744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Yaklaşık 510 milyon km² alana sahip olan yeryüzünün tamamı veya bir bölümünün haritası çizilirken gerçek boyutlar küçültülerek haritaya aktarılabilir.</a:t>
            </a:r>
          </a:p>
        </p:txBody>
      </p:sp>
      <p:sp>
        <p:nvSpPr>
          <p:cNvPr id="13" name="Rounded Rectangle 12"/>
          <p:cNvSpPr/>
          <p:nvPr/>
        </p:nvSpPr>
        <p:spPr>
          <a:xfrm>
            <a:off x="5989320" y="1216152"/>
            <a:ext cx="5699455" cy="2377440"/>
          </a:xfrm>
          <a:prstGeom prst="roundRect">
            <a:avLst>
              <a:gd name="adj" fmla="val 6000"/>
            </a:avLst>
          </a:prstGeom>
          <a:solidFill>
            <a:srgbClr val="F0F0F0"/>
          </a:solidFill>
          <a:ln>
            <a:noFill/>
          </a:ln>
          <a:effectLst/>
        </p:spPr>
        <p:txBody>
          <a:bodyPr rtlCol="0" anchor="ctr"/>
          <a:lstStyle/>
          <a:p/>
        </p:txBody>
      </p:sp>
      <p:sp>
        <p:nvSpPr>
          <p:cNvPr id="14" name="Rectangle 13"/>
          <p:cNvSpPr/>
          <p:nvPr/>
        </p:nvSpPr>
        <p:spPr>
          <a:xfrm>
            <a:off x="5989320" y="1216152"/>
            <a:ext cx="146304" cy="2377440"/>
          </a:xfrm>
          <a:prstGeom prst="rect">
            <a:avLst/>
          </a:prstGeom>
          <a:solidFill>
            <a:srgbClr val="2C6696"/>
          </a:solidFill>
          <a:ln>
            <a:noFill/>
          </a:ln>
          <a:effectLst/>
        </p:spPr>
        <p:txBody>
          <a:bodyPr rtlCol="0" anchor="ctr"/>
          <a:lstStyle/>
          <a:p/>
        </p:txBody>
      </p:sp>
      <p:sp>
        <p:nvSpPr>
          <p:cNvPr id="15" name="TextBox 14"/>
          <p:cNvSpPr txBox="1"/>
          <p:nvPr/>
        </p:nvSpPr>
        <p:spPr>
          <a:xfrm>
            <a:off x="6355080" y="1325880"/>
            <a:ext cx="5150815" cy="411480"/>
          </a:xfrm>
          <a:prstGeom prst="rect">
            <a:avLst/>
          </a:prstGeom>
          <a:noFill/>
        </p:spPr>
        <p:txBody>
          <a:bodyPr wrap="square" anchor="t" lIns="73152" rIns="73152" tIns="36576" bIns="36576">
            <a:noAutofit/>
          </a:bodyPr>
          <a:lstStyle/>
          <a:p>
            <a:pPr algn="l">
              <a:spcBef>
                <a:spcPts val="0"/>
              </a:spcBef>
              <a:spcAft>
                <a:spcPts val="0"/>
              </a:spcAft>
            </a:pPr>
            <a:r>
              <a:rPr lang="tr-TR" sz="1800" b="1" i="0">
                <a:solidFill>
                  <a:srgbClr val="2C6696"/>
                </a:solidFill>
                <a:latin typeface="Calibri"/>
              </a:rPr>
              <a:t>ÖLÇEK</a:t>
            </a:r>
          </a:p>
        </p:txBody>
      </p:sp>
      <p:sp>
        <p:nvSpPr>
          <p:cNvPr id="16" name="TextBox 15"/>
          <p:cNvSpPr txBox="1"/>
          <p:nvPr/>
        </p:nvSpPr>
        <p:spPr>
          <a:xfrm>
            <a:off x="6355080" y="1719072"/>
            <a:ext cx="5150815" cy="1737360"/>
          </a:xfrm>
          <a:prstGeom prst="rect">
            <a:avLst/>
          </a:prstGeom>
          <a:noFill/>
        </p:spPr>
        <p:txBody>
          <a:bodyPr wrap="square" anchor="ctr" lIns="73152" rIns="73152" tIns="36576" bIns="36576">
            <a:noAutofit/>
          </a:bodyPr>
          <a:lstStyle/>
          <a:p>
            <a:pPr algn="l">
              <a:spcBef>
                <a:spcPts val="0"/>
              </a:spcBef>
              <a:spcAft>
                <a:spcPts val="0"/>
              </a:spcAft>
            </a:pPr>
            <a:r>
              <a:rPr lang="tr-TR" sz="2500" b="0" i="0">
                <a:solidFill>
                  <a:srgbClr val="262626"/>
                </a:solidFill>
                <a:latin typeface="Calibri"/>
              </a:rPr>
              <a:t>Coğrafi unsur, olay ve yükseltilerin haritaya aktarılması sırasında kullanılan küçültme oranına ölçek adı verilir.</a:t>
            </a:r>
          </a:p>
        </p:txBody>
      </p:sp>
      <p:sp>
        <p:nvSpPr>
          <p:cNvPr id="17" name="Rounded Rectangle 16"/>
          <p:cNvSpPr/>
          <p:nvPr/>
        </p:nvSpPr>
        <p:spPr>
          <a:xfrm>
            <a:off x="5989320" y="3730752"/>
            <a:ext cx="5699455" cy="1143000"/>
          </a:xfrm>
          <a:prstGeom prst="roundRect">
            <a:avLst>
              <a:gd name="adj" fmla="val 8000"/>
            </a:avLst>
          </a:prstGeom>
          <a:solidFill>
            <a:srgbClr val="F0F0F0"/>
          </a:solidFill>
          <a:ln>
            <a:noFill/>
          </a:ln>
          <a:effectLst/>
        </p:spPr>
        <p:txBody>
          <a:bodyPr rtlCol="0" anchor="ctr"/>
          <a:lstStyle/>
          <a:p/>
        </p:txBody>
      </p:sp>
      <p:sp>
        <p:nvSpPr>
          <p:cNvPr id="18" name="Rectangle 17"/>
          <p:cNvSpPr/>
          <p:nvPr/>
        </p:nvSpPr>
        <p:spPr>
          <a:xfrm>
            <a:off x="5989320" y="3730752"/>
            <a:ext cx="118872" cy="1143000"/>
          </a:xfrm>
          <a:prstGeom prst="rect">
            <a:avLst/>
          </a:prstGeom>
          <a:solidFill>
            <a:srgbClr val="2C6696"/>
          </a:solidFill>
          <a:ln>
            <a:noFill/>
          </a:ln>
          <a:effectLst/>
        </p:spPr>
        <p:txBody>
          <a:bodyPr rtlCol="0" anchor="ctr"/>
          <a:lstStyle/>
          <a:p/>
        </p:txBody>
      </p:sp>
      <p:sp>
        <p:nvSpPr>
          <p:cNvPr id="19" name="TextBox 18"/>
          <p:cNvSpPr txBox="1"/>
          <p:nvPr/>
        </p:nvSpPr>
        <p:spPr>
          <a:xfrm>
            <a:off x="6263640" y="3730752"/>
            <a:ext cx="5287975" cy="1143000"/>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Ölçek, harita üzerindeki uzunlukların gerçekte karşılığı olan mesafeyi gösterir.</a:t>
            </a:r>
          </a:p>
        </p:txBody>
      </p:sp>
      <p:sp>
        <p:nvSpPr>
          <p:cNvPr id="20" name="TextBox 19"/>
          <p:cNvSpPr txBox="1"/>
          <p:nvPr/>
        </p:nvSpPr>
        <p:spPr>
          <a:xfrm>
            <a:off x="5989320" y="4965192"/>
            <a:ext cx="5699455" cy="45720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Haritalarda ölçek iki şekilde yer alır.</a:t>
            </a:r>
          </a:p>
        </p:txBody>
      </p:sp>
      <p:sp>
        <p:nvSpPr>
          <p:cNvPr id="21" name="Rounded Rectangle 20"/>
          <p:cNvSpPr/>
          <p:nvPr/>
        </p:nvSpPr>
        <p:spPr>
          <a:xfrm>
            <a:off x="5989320" y="5486400"/>
            <a:ext cx="2758287" cy="731520"/>
          </a:xfrm>
          <a:prstGeom prst="roundRect">
            <a:avLst>
              <a:gd name="adj" fmla="val 30000"/>
            </a:avLst>
          </a:prstGeom>
          <a:solidFill>
            <a:srgbClr val="2C6696"/>
          </a:solidFill>
          <a:ln>
            <a:noFill/>
          </a:ln>
          <a:effectLst/>
        </p:spPr>
        <p:txBody>
          <a:bodyPr rtlCol="0" anchor="ctr" wrap="square" lIns="128016" rIns="128016" tIns="73152" bIns="73152">
            <a:noAutofit/>
          </a:bodyPr>
          <a:lstStyle/>
          <a:p>
            <a:pPr algn="ctr">
              <a:spcBef>
                <a:spcPts val="0"/>
              </a:spcBef>
              <a:spcAft>
                <a:spcPts val="0"/>
              </a:spcAft>
            </a:pPr>
            <a:r>
              <a:rPr lang="tr-TR" sz="2100" b="1" i="0">
                <a:solidFill>
                  <a:srgbClr val="FFFFFF"/>
                </a:solidFill>
                <a:latin typeface="Calibri"/>
              </a:rPr>
              <a:t>1. Kesir ölçek</a:t>
            </a:r>
          </a:p>
        </p:txBody>
      </p:sp>
      <p:sp>
        <p:nvSpPr>
          <p:cNvPr id="22" name="Rounded Rectangle 21"/>
          <p:cNvSpPr/>
          <p:nvPr/>
        </p:nvSpPr>
        <p:spPr>
          <a:xfrm>
            <a:off x="8930487" y="5486400"/>
            <a:ext cx="2758287" cy="731520"/>
          </a:xfrm>
          <a:prstGeom prst="roundRect">
            <a:avLst>
              <a:gd name="adj" fmla="val 30000"/>
            </a:avLst>
          </a:prstGeom>
          <a:solidFill>
            <a:srgbClr val="4F4F4F"/>
          </a:solidFill>
          <a:ln>
            <a:noFill/>
          </a:ln>
          <a:effectLst/>
        </p:spPr>
        <p:txBody>
          <a:bodyPr rtlCol="0" anchor="ctr" wrap="square" lIns="128016" rIns="128016" tIns="73152" bIns="73152">
            <a:noAutofit/>
          </a:bodyPr>
          <a:lstStyle/>
          <a:p>
            <a:pPr algn="ctr">
              <a:spcBef>
                <a:spcPts val="0"/>
              </a:spcBef>
              <a:spcAft>
                <a:spcPts val="0"/>
              </a:spcAft>
            </a:pPr>
            <a:r>
              <a:rPr lang="tr-TR" sz="2100" b="1" i="0">
                <a:solidFill>
                  <a:srgbClr val="FFFFFF"/>
                </a:solidFill>
                <a:latin typeface="Calibri"/>
              </a:rPr>
              <a:t>2. Çizgi ölçek</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42</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72 / 226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Kesir ölçek ve çizgi ölçek</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5. HAFTA</a:t>
            </a:r>
          </a:p>
        </p:txBody>
      </p:sp>
      <p:sp>
        <p:nvSpPr>
          <p:cNvPr id="6" name="Rounded Rectangle 5"/>
          <p:cNvSpPr/>
          <p:nvPr/>
        </p:nvSpPr>
        <p:spPr>
          <a:xfrm>
            <a:off x="502920" y="1197864"/>
            <a:ext cx="5478627" cy="4370832"/>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197864"/>
            <a:ext cx="5478627" cy="502920"/>
          </a:xfrm>
          <a:prstGeom prst="roundRect">
            <a:avLst>
              <a:gd name="adj" fmla="val 20000"/>
            </a:avLst>
          </a:prstGeom>
          <a:solidFill>
            <a:srgbClr val="2C6696"/>
          </a:solidFill>
          <a:ln>
            <a:noFill/>
          </a:ln>
          <a:effectLst/>
        </p:spPr>
        <p:txBody>
          <a:bodyPr rtlCol="0" anchor="ctr" wrap="square" lIns="128016" rIns="128016" tIns="73152" bIns="73152">
            <a:noAutofit/>
          </a:bodyPr>
          <a:lstStyle/>
          <a:p>
            <a:pPr algn="ctr">
              <a:spcBef>
                <a:spcPts val="0"/>
              </a:spcBef>
              <a:spcAft>
                <a:spcPts val="0"/>
              </a:spcAft>
            </a:pPr>
            <a:r>
              <a:rPr lang="tr-TR" sz="1900" b="1" i="0">
                <a:solidFill>
                  <a:srgbClr val="FFFFFF"/>
                </a:solidFill>
                <a:latin typeface="Calibri"/>
              </a:rPr>
              <a:t>1. Kesir ölçek</a:t>
            </a:r>
          </a:p>
        </p:txBody>
      </p:sp>
      <p:sp>
        <p:nvSpPr>
          <p:cNvPr id="8" name="Rounded Rectangle 7"/>
          <p:cNvSpPr/>
          <p:nvPr/>
        </p:nvSpPr>
        <p:spPr>
          <a:xfrm>
            <a:off x="6210147" y="1197864"/>
            <a:ext cx="5478627" cy="4370832"/>
          </a:xfrm>
          <a:prstGeom prst="roundRect">
            <a:avLst>
              <a:gd name="adj" fmla="val 5000"/>
            </a:avLst>
          </a:prstGeom>
          <a:solidFill>
            <a:srgbClr val="F0F0F0"/>
          </a:solidFill>
          <a:ln>
            <a:noFill/>
          </a:ln>
          <a:effectLst/>
        </p:spPr>
        <p:txBody>
          <a:bodyPr rtlCol="0" anchor="ctr"/>
          <a:lstStyle/>
          <a:p/>
        </p:txBody>
      </p:sp>
      <p:sp>
        <p:nvSpPr>
          <p:cNvPr id="9" name="Rounded Rectangle 8"/>
          <p:cNvSpPr/>
          <p:nvPr/>
        </p:nvSpPr>
        <p:spPr>
          <a:xfrm>
            <a:off x="6210147" y="1197864"/>
            <a:ext cx="5478627" cy="502920"/>
          </a:xfrm>
          <a:prstGeom prst="roundRect">
            <a:avLst>
              <a:gd name="adj" fmla="val 20000"/>
            </a:avLst>
          </a:prstGeom>
          <a:solidFill>
            <a:srgbClr val="4F4F4F"/>
          </a:solidFill>
          <a:ln>
            <a:noFill/>
          </a:ln>
          <a:effectLst/>
        </p:spPr>
        <p:txBody>
          <a:bodyPr rtlCol="0" anchor="ctr" wrap="square" lIns="128016" rIns="128016" tIns="73152" bIns="73152">
            <a:noAutofit/>
          </a:bodyPr>
          <a:lstStyle/>
          <a:p>
            <a:pPr algn="ctr">
              <a:spcBef>
                <a:spcPts val="0"/>
              </a:spcBef>
              <a:spcAft>
                <a:spcPts val="0"/>
              </a:spcAft>
            </a:pPr>
            <a:r>
              <a:rPr lang="tr-TR" sz="1900" b="1" i="0">
                <a:solidFill>
                  <a:srgbClr val="FFFFFF"/>
                </a:solidFill>
                <a:latin typeface="Calibri"/>
              </a:rPr>
              <a:t>2. Çizgi ölçek</a:t>
            </a:r>
          </a:p>
        </p:txBody>
      </p:sp>
      <p:sp>
        <p:nvSpPr>
          <p:cNvPr id="10" name="TextBox 9"/>
          <p:cNvSpPr txBox="1"/>
          <p:nvPr/>
        </p:nvSpPr>
        <p:spPr>
          <a:xfrm>
            <a:off x="685800" y="1737360"/>
            <a:ext cx="5112867" cy="713232"/>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Pay ve paydadan oluşan kesirli sayıyla gösterilen ölçektir.</a:t>
            </a:r>
          </a:p>
        </p:txBody>
      </p:sp>
      <p:sp>
        <p:nvSpPr>
          <p:cNvPr id="11" name="TextBox 10"/>
          <p:cNvSpPr txBox="1"/>
          <p:nvPr/>
        </p:nvSpPr>
        <p:spPr>
          <a:xfrm>
            <a:off x="822960" y="2834640"/>
            <a:ext cx="1143000" cy="548640"/>
          </a:xfrm>
          <a:prstGeom prst="rect">
            <a:avLst/>
          </a:prstGeom>
          <a:noFill/>
        </p:spPr>
        <p:txBody>
          <a:bodyPr wrap="square" anchor="ctr" lIns="73152" rIns="73152" tIns="36576" bIns="36576">
            <a:noAutofit/>
          </a:bodyPr>
          <a:lstStyle/>
          <a:p>
            <a:pPr algn="l">
              <a:spcBef>
                <a:spcPts val="0"/>
              </a:spcBef>
              <a:spcAft>
                <a:spcPts val="0"/>
              </a:spcAft>
            </a:pPr>
            <a:r>
              <a:rPr lang="tr-TR" sz="2400" b="1" i="0">
                <a:solidFill>
                  <a:srgbClr val="262626"/>
                </a:solidFill>
                <a:latin typeface="Calibri"/>
              </a:rPr>
              <a:t>Ölçek:</a:t>
            </a:r>
          </a:p>
        </p:txBody>
      </p:sp>
      <p:sp>
        <p:nvSpPr>
          <p:cNvPr id="12" name="TextBox 11"/>
          <p:cNvSpPr txBox="1"/>
          <p:nvPr/>
        </p:nvSpPr>
        <p:spPr>
          <a:xfrm>
            <a:off x="1965960" y="2542032"/>
            <a:ext cx="1737360" cy="530352"/>
          </a:xfrm>
          <a:prstGeom prst="rect">
            <a:avLst/>
          </a:prstGeom>
          <a:noFill/>
        </p:spPr>
        <p:txBody>
          <a:bodyPr wrap="square" anchor="b" lIns="73152" rIns="73152" tIns="0" bIns="0">
            <a:noAutofit/>
          </a:bodyPr>
          <a:lstStyle/>
          <a:p>
            <a:pPr algn="ctr">
              <a:spcBef>
                <a:spcPts val="0"/>
              </a:spcBef>
              <a:spcAft>
                <a:spcPts val="0"/>
              </a:spcAft>
            </a:pPr>
            <a:r>
              <a:rPr lang="tr-TR" sz="3000" b="1" i="0">
                <a:solidFill>
                  <a:srgbClr val="262626"/>
                </a:solidFill>
                <a:latin typeface="Calibri"/>
              </a:rPr>
              <a:t>1</a:t>
            </a:r>
          </a:p>
        </p:txBody>
      </p:sp>
      <p:cxnSp>
        <p:nvCxnSpPr>
          <p:cNvPr id="13" name="Connector 12"/>
          <p:cNvCxnSpPr/>
          <p:nvPr/>
        </p:nvCxnSpPr>
        <p:spPr>
          <a:xfrm>
            <a:off x="2057400" y="3108960"/>
            <a:ext cx="1554480" cy="0"/>
          </a:xfrm>
          <a:prstGeom prst="line">
            <a:avLst/>
          </a:prstGeom>
          <a:ln w="31750">
            <a:solidFill>
              <a:srgbClr val="262626"/>
            </a:solidFill>
          </a:ln>
        </p:spPr>
      </p:cxnSp>
      <p:sp>
        <p:nvSpPr>
          <p:cNvPr id="14" name="TextBox 13"/>
          <p:cNvSpPr txBox="1"/>
          <p:nvPr/>
        </p:nvSpPr>
        <p:spPr>
          <a:xfrm>
            <a:off x="1965960" y="3145536"/>
            <a:ext cx="1737360" cy="530352"/>
          </a:xfrm>
          <a:prstGeom prst="rect">
            <a:avLst/>
          </a:prstGeom>
          <a:noFill/>
        </p:spPr>
        <p:txBody>
          <a:bodyPr wrap="square" anchor="t" lIns="73152" rIns="73152" tIns="0" bIns="0">
            <a:noAutofit/>
          </a:bodyPr>
          <a:lstStyle/>
          <a:p>
            <a:pPr algn="ctr">
              <a:spcBef>
                <a:spcPts val="0"/>
              </a:spcBef>
              <a:spcAft>
                <a:spcPts val="0"/>
              </a:spcAft>
            </a:pPr>
            <a:r>
              <a:rPr lang="tr-TR" sz="3000" b="1" i="0">
                <a:solidFill>
                  <a:srgbClr val="262626"/>
                </a:solidFill>
                <a:latin typeface="Calibri"/>
              </a:rPr>
              <a:t>100.000</a:t>
            </a:r>
          </a:p>
        </p:txBody>
      </p:sp>
      <p:cxnSp>
        <p:nvCxnSpPr>
          <p:cNvPr id="15" name="Connector 14"/>
          <p:cNvCxnSpPr/>
          <p:nvPr/>
        </p:nvCxnSpPr>
        <p:spPr>
          <a:xfrm flipH="1">
            <a:off x="3383280" y="2816352"/>
            <a:ext cx="914400" cy="0"/>
          </a:xfrm>
          <a:prstGeom prst="line">
            <a:avLst/>
          </a:prstGeom>
          <a:ln w="25400">
            <a:solidFill>
              <a:srgbClr val="D3373A"/>
            </a:solidFill>
            <a:tailEnd type="triangle" w="med" len="med"/>
          </a:ln>
        </p:spPr>
      </p:cxnSp>
      <p:sp>
        <p:nvSpPr>
          <p:cNvPr id="16" name="TextBox 15"/>
          <p:cNvSpPr txBox="1"/>
          <p:nvPr/>
        </p:nvSpPr>
        <p:spPr>
          <a:xfrm>
            <a:off x="4370832" y="2633472"/>
            <a:ext cx="2103120" cy="365760"/>
          </a:xfrm>
          <a:prstGeom prst="rect">
            <a:avLst/>
          </a:prstGeom>
          <a:noFill/>
        </p:spPr>
        <p:txBody>
          <a:bodyPr wrap="square" anchor="ctr" lIns="73152" rIns="73152" tIns="36576" bIns="36576">
            <a:noAutofit/>
          </a:bodyPr>
          <a:lstStyle/>
          <a:p>
            <a:pPr algn="l">
              <a:spcBef>
                <a:spcPts val="0"/>
              </a:spcBef>
              <a:spcAft>
                <a:spcPts val="0"/>
              </a:spcAft>
            </a:pPr>
            <a:r>
              <a:rPr lang="tr-TR" sz="1700" b="0" i="1">
                <a:solidFill>
                  <a:srgbClr val="262626"/>
                </a:solidFill>
                <a:latin typeface="Calibri"/>
              </a:rPr>
              <a:t>Haritadaki uzunluk</a:t>
            </a:r>
          </a:p>
        </p:txBody>
      </p:sp>
      <p:cxnSp>
        <p:nvCxnSpPr>
          <p:cNvPr id="17" name="Connector 16"/>
          <p:cNvCxnSpPr/>
          <p:nvPr/>
        </p:nvCxnSpPr>
        <p:spPr>
          <a:xfrm flipH="1">
            <a:off x="3657600" y="3410712"/>
            <a:ext cx="640080" cy="0"/>
          </a:xfrm>
          <a:prstGeom prst="line">
            <a:avLst/>
          </a:prstGeom>
          <a:ln w="25400">
            <a:solidFill>
              <a:srgbClr val="D3373A"/>
            </a:solidFill>
            <a:tailEnd type="triangle" w="med" len="med"/>
          </a:ln>
        </p:spPr>
      </p:cxnSp>
      <p:sp>
        <p:nvSpPr>
          <p:cNvPr id="18" name="TextBox 17"/>
          <p:cNvSpPr txBox="1"/>
          <p:nvPr/>
        </p:nvSpPr>
        <p:spPr>
          <a:xfrm>
            <a:off x="4370832" y="3227832"/>
            <a:ext cx="2103120" cy="365760"/>
          </a:xfrm>
          <a:prstGeom prst="rect">
            <a:avLst/>
          </a:prstGeom>
          <a:noFill/>
        </p:spPr>
        <p:txBody>
          <a:bodyPr wrap="square" anchor="ctr" lIns="73152" rIns="73152" tIns="36576" bIns="36576">
            <a:noAutofit/>
          </a:bodyPr>
          <a:lstStyle/>
          <a:p>
            <a:pPr algn="l">
              <a:spcBef>
                <a:spcPts val="0"/>
              </a:spcBef>
              <a:spcAft>
                <a:spcPts val="0"/>
              </a:spcAft>
            </a:pPr>
            <a:r>
              <a:rPr lang="tr-TR" sz="1700" b="0" i="1">
                <a:solidFill>
                  <a:srgbClr val="262626"/>
                </a:solidFill>
                <a:latin typeface="Calibri"/>
              </a:rPr>
              <a:t>Gerçek uzunluk</a:t>
            </a:r>
          </a:p>
        </p:txBody>
      </p:sp>
      <p:sp>
        <p:nvSpPr>
          <p:cNvPr id="19" name="TextBox 18"/>
          <p:cNvSpPr txBox="1"/>
          <p:nvPr/>
        </p:nvSpPr>
        <p:spPr>
          <a:xfrm>
            <a:off x="6393027" y="1737360"/>
            <a:ext cx="5112867" cy="713232"/>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Grafik olarak gösterilen ölçektir.</a:t>
            </a:r>
          </a:p>
        </p:txBody>
      </p:sp>
      <p:sp>
        <p:nvSpPr>
          <p:cNvPr id="20" name="Rectangle 19"/>
          <p:cNvSpPr/>
          <p:nvPr/>
        </p:nvSpPr>
        <p:spPr>
          <a:xfrm>
            <a:off x="6621627" y="3017520"/>
            <a:ext cx="868680" cy="146304"/>
          </a:xfrm>
          <a:prstGeom prst="rect">
            <a:avLst/>
          </a:prstGeom>
          <a:solidFill>
            <a:srgbClr val="2C6696"/>
          </a:solidFill>
          <a:ln w="15875">
            <a:solidFill>
              <a:srgbClr val="2C6696"/>
            </a:solidFill>
          </a:ln>
          <a:effectLst/>
        </p:spPr>
        <p:txBody>
          <a:bodyPr rtlCol="0" anchor="ctr"/>
          <a:lstStyle/>
          <a:p/>
        </p:txBody>
      </p:sp>
      <p:sp>
        <p:nvSpPr>
          <p:cNvPr id="21" name="Rectangle 20"/>
          <p:cNvSpPr/>
          <p:nvPr/>
        </p:nvSpPr>
        <p:spPr>
          <a:xfrm>
            <a:off x="7490307" y="3017520"/>
            <a:ext cx="868680" cy="146304"/>
          </a:xfrm>
          <a:prstGeom prst="rect">
            <a:avLst/>
          </a:prstGeom>
          <a:solidFill>
            <a:srgbClr val="FFFFFF"/>
          </a:solidFill>
          <a:ln w="15875">
            <a:solidFill>
              <a:srgbClr val="2C6696"/>
            </a:solidFill>
          </a:ln>
          <a:effectLst/>
        </p:spPr>
        <p:txBody>
          <a:bodyPr rtlCol="0" anchor="ctr"/>
          <a:lstStyle/>
          <a:p/>
        </p:txBody>
      </p:sp>
      <p:sp>
        <p:nvSpPr>
          <p:cNvPr id="22" name="Rectangle 21"/>
          <p:cNvSpPr/>
          <p:nvPr/>
        </p:nvSpPr>
        <p:spPr>
          <a:xfrm>
            <a:off x="8358987" y="3017520"/>
            <a:ext cx="868680" cy="146304"/>
          </a:xfrm>
          <a:prstGeom prst="rect">
            <a:avLst/>
          </a:prstGeom>
          <a:solidFill>
            <a:srgbClr val="2C6696"/>
          </a:solidFill>
          <a:ln w="15875">
            <a:solidFill>
              <a:srgbClr val="2C6696"/>
            </a:solidFill>
          </a:ln>
          <a:effectLst/>
        </p:spPr>
        <p:txBody>
          <a:bodyPr rtlCol="0" anchor="ctr"/>
          <a:lstStyle/>
          <a:p/>
        </p:txBody>
      </p:sp>
      <p:sp>
        <p:nvSpPr>
          <p:cNvPr id="23" name="TextBox 22"/>
          <p:cNvSpPr txBox="1"/>
          <p:nvPr/>
        </p:nvSpPr>
        <p:spPr>
          <a:xfrm>
            <a:off x="6164427" y="2578608"/>
            <a:ext cx="914400" cy="402336"/>
          </a:xfrm>
          <a:prstGeom prst="rect">
            <a:avLst/>
          </a:prstGeom>
          <a:noFill/>
        </p:spPr>
        <p:txBody>
          <a:bodyPr wrap="square" anchor="b" lIns="73152" rIns="73152" tIns="0" bIns="0">
            <a:noAutofit/>
          </a:bodyPr>
          <a:lstStyle/>
          <a:p>
            <a:pPr algn="ctr">
              <a:spcBef>
                <a:spcPts val="0"/>
              </a:spcBef>
              <a:spcAft>
                <a:spcPts val="0"/>
              </a:spcAft>
            </a:pPr>
            <a:r>
              <a:rPr lang="tr-TR" sz="2000" b="1" i="0">
                <a:solidFill>
                  <a:srgbClr val="262626"/>
                </a:solidFill>
                <a:latin typeface="Calibri"/>
              </a:rPr>
              <a:t>0</a:t>
            </a:r>
          </a:p>
        </p:txBody>
      </p:sp>
      <p:sp>
        <p:nvSpPr>
          <p:cNvPr id="24" name="TextBox 23"/>
          <p:cNvSpPr txBox="1"/>
          <p:nvPr/>
        </p:nvSpPr>
        <p:spPr>
          <a:xfrm>
            <a:off x="7033107" y="2578608"/>
            <a:ext cx="914400" cy="402336"/>
          </a:xfrm>
          <a:prstGeom prst="rect">
            <a:avLst/>
          </a:prstGeom>
          <a:noFill/>
        </p:spPr>
        <p:txBody>
          <a:bodyPr wrap="square" anchor="b" lIns="73152" rIns="73152" tIns="0" bIns="0">
            <a:noAutofit/>
          </a:bodyPr>
          <a:lstStyle/>
          <a:p>
            <a:pPr algn="ctr">
              <a:spcBef>
                <a:spcPts val="0"/>
              </a:spcBef>
              <a:spcAft>
                <a:spcPts val="0"/>
              </a:spcAft>
            </a:pPr>
            <a:r>
              <a:rPr lang="tr-TR" sz="2000" b="1" i="0">
                <a:solidFill>
                  <a:srgbClr val="262626"/>
                </a:solidFill>
                <a:latin typeface="Calibri"/>
              </a:rPr>
              <a:t>1</a:t>
            </a:r>
          </a:p>
        </p:txBody>
      </p:sp>
      <p:sp>
        <p:nvSpPr>
          <p:cNvPr id="25" name="TextBox 24"/>
          <p:cNvSpPr txBox="1"/>
          <p:nvPr/>
        </p:nvSpPr>
        <p:spPr>
          <a:xfrm>
            <a:off x="7901787" y="2578608"/>
            <a:ext cx="914400" cy="402336"/>
          </a:xfrm>
          <a:prstGeom prst="rect">
            <a:avLst/>
          </a:prstGeom>
          <a:noFill/>
        </p:spPr>
        <p:txBody>
          <a:bodyPr wrap="square" anchor="b" lIns="73152" rIns="73152" tIns="0" bIns="0">
            <a:noAutofit/>
          </a:bodyPr>
          <a:lstStyle/>
          <a:p>
            <a:pPr algn="ctr">
              <a:spcBef>
                <a:spcPts val="0"/>
              </a:spcBef>
              <a:spcAft>
                <a:spcPts val="0"/>
              </a:spcAft>
            </a:pPr>
            <a:r>
              <a:rPr lang="tr-TR" sz="2000" b="1" i="0">
                <a:solidFill>
                  <a:srgbClr val="262626"/>
                </a:solidFill>
                <a:latin typeface="Calibri"/>
              </a:rPr>
              <a:t>2</a:t>
            </a:r>
          </a:p>
        </p:txBody>
      </p:sp>
      <p:sp>
        <p:nvSpPr>
          <p:cNvPr id="26" name="TextBox 25"/>
          <p:cNvSpPr txBox="1"/>
          <p:nvPr/>
        </p:nvSpPr>
        <p:spPr>
          <a:xfrm>
            <a:off x="8770467" y="2578608"/>
            <a:ext cx="914400" cy="402336"/>
          </a:xfrm>
          <a:prstGeom prst="rect">
            <a:avLst/>
          </a:prstGeom>
          <a:noFill/>
        </p:spPr>
        <p:txBody>
          <a:bodyPr wrap="square" anchor="b" lIns="73152" rIns="73152" tIns="0" bIns="0">
            <a:noAutofit/>
          </a:bodyPr>
          <a:lstStyle/>
          <a:p>
            <a:pPr algn="ctr">
              <a:spcBef>
                <a:spcPts val="0"/>
              </a:spcBef>
              <a:spcAft>
                <a:spcPts val="0"/>
              </a:spcAft>
            </a:pPr>
            <a:r>
              <a:rPr lang="tr-TR" sz="2000" b="1" i="0">
                <a:solidFill>
                  <a:srgbClr val="262626"/>
                </a:solidFill>
                <a:latin typeface="Calibri"/>
              </a:rPr>
              <a:t>3</a:t>
            </a:r>
          </a:p>
        </p:txBody>
      </p:sp>
      <p:sp>
        <p:nvSpPr>
          <p:cNvPr id="27" name="TextBox 26"/>
          <p:cNvSpPr txBox="1"/>
          <p:nvPr/>
        </p:nvSpPr>
        <p:spPr>
          <a:xfrm>
            <a:off x="9300819" y="2907792"/>
            <a:ext cx="640080" cy="36576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km</a:t>
            </a:r>
          </a:p>
        </p:txBody>
      </p:sp>
      <p:cxnSp>
        <p:nvCxnSpPr>
          <p:cNvPr id="28" name="Connector 27"/>
          <p:cNvCxnSpPr/>
          <p:nvPr/>
        </p:nvCxnSpPr>
        <p:spPr>
          <a:xfrm>
            <a:off x="6621627" y="3273552"/>
            <a:ext cx="868680" cy="0"/>
          </a:xfrm>
          <a:prstGeom prst="line">
            <a:avLst/>
          </a:prstGeom>
          <a:ln w="25400">
            <a:solidFill>
              <a:srgbClr val="D3373A"/>
            </a:solidFill>
            <a:headEnd type="triangle" w="med" len="med"/>
            <a:tailEnd type="triangle" w="med" len="med"/>
          </a:ln>
        </p:spPr>
      </p:cxnSp>
      <p:sp>
        <p:nvSpPr>
          <p:cNvPr id="29" name="TextBox 28"/>
          <p:cNvSpPr txBox="1"/>
          <p:nvPr/>
        </p:nvSpPr>
        <p:spPr>
          <a:xfrm>
            <a:off x="6621627" y="3291840"/>
            <a:ext cx="868680" cy="329184"/>
          </a:xfrm>
          <a:prstGeom prst="rect">
            <a:avLst/>
          </a:prstGeom>
          <a:noFill/>
        </p:spPr>
        <p:txBody>
          <a:bodyPr wrap="square" anchor="t" lIns="0" rIns="0" tIns="0" bIns="0">
            <a:noAutofit/>
          </a:bodyPr>
          <a:lstStyle/>
          <a:p>
            <a:pPr algn="ctr">
              <a:spcBef>
                <a:spcPts val="0"/>
              </a:spcBef>
              <a:spcAft>
                <a:spcPts val="0"/>
              </a:spcAft>
            </a:pPr>
            <a:r>
              <a:rPr lang="tr-TR" sz="1600" b="1" i="0">
                <a:solidFill>
                  <a:srgbClr val="D3373A"/>
                </a:solidFill>
                <a:latin typeface="Calibri"/>
              </a:rPr>
              <a:t>1 cm</a:t>
            </a:r>
          </a:p>
        </p:txBody>
      </p:sp>
      <p:cxnSp>
        <p:nvCxnSpPr>
          <p:cNvPr id="30" name="Connector 29"/>
          <p:cNvCxnSpPr/>
          <p:nvPr/>
        </p:nvCxnSpPr>
        <p:spPr>
          <a:xfrm flipH="1">
            <a:off x="9794595" y="2779776"/>
            <a:ext cx="210312" cy="0"/>
          </a:xfrm>
          <a:prstGeom prst="line">
            <a:avLst/>
          </a:prstGeom>
          <a:ln w="25400">
            <a:solidFill>
              <a:srgbClr val="D3373A"/>
            </a:solidFill>
            <a:tailEnd type="triangle" w="med" len="med"/>
          </a:ln>
        </p:spPr>
      </p:cxnSp>
      <p:sp>
        <p:nvSpPr>
          <p:cNvPr id="31" name="TextBox 30"/>
          <p:cNvSpPr txBox="1"/>
          <p:nvPr/>
        </p:nvSpPr>
        <p:spPr>
          <a:xfrm>
            <a:off x="10059771" y="2596896"/>
            <a:ext cx="2103120" cy="365760"/>
          </a:xfrm>
          <a:prstGeom prst="rect">
            <a:avLst/>
          </a:prstGeom>
          <a:noFill/>
        </p:spPr>
        <p:txBody>
          <a:bodyPr wrap="square" anchor="ctr" lIns="73152" rIns="73152" tIns="36576" bIns="36576">
            <a:noAutofit/>
          </a:bodyPr>
          <a:lstStyle/>
          <a:p>
            <a:pPr algn="l">
              <a:spcBef>
                <a:spcPts val="0"/>
              </a:spcBef>
              <a:spcAft>
                <a:spcPts val="0"/>
              </a:spcAft>
            </a:pPr>
            <a:r>
              <a:rPr lang="tr-TR" sz="1600" b="0" i="1">
                <a:solidFill>
                  <a:srgbClr val="262626"/>
                </a:solidFill>
                <a:latin typeface="Calibri"/>
              </a:rPr>
              <a:t>Gerçek uzunluk</a:t>
            </a:r>
          </a:p>
        </p:txBody>
      </p:sp>
      <p:cxnSp>
        <p:nvCxnSpPr>
          <p:cNvPr id="32" name="Connector 31"/>
          <p:cNvCxnSpPr/>
          <p:nvPr/>
        </p:nvCxnSpPr>
        <p:spPr>
          <a:xfrm flipH="1">
            <a:off x="7600035" y="3419856"/>
            <a:ext cx="2404872" cy="0"/>
          </a:xfrm>
          <a:prstGeom prst="line">
            <a:avLst/>
          </a:prstGeom>
          <a:ln w="25400">
            <a:solidFill>
              <a:srgbClr val="D3373A"/>
            </a:solidFill>
            <a:tailEnd type="triangle" w="med" len="med"/>
          </a:ln>
        </p:spPr>
      </p:cxnSp>
      <p:sp>
        <p:nvSpPr>
          <p:cNvPr id="33" name="TextBox 32"/>
          <p:cNvSpPr txBox="1"/>
          <p:nvPr/>
        </p:nvSpPr>
        <p:spPr>
          <a:xfrm>
            <a:off x="10059771" y="3236976"/>
            <a:ext cx="2103120" cy="365760"/>
          </a:xfrm>
          <a:prstGeom prst="rect">
            <a:avLst/>
          </a:prstGeom>
          <a:noFill/>
        </p:spPr>
        <p:txBody>
          <a:bodyPr wrap="square" anchor="ctr" lIns="73152" rIns="73152" tIns="36576" bIns="36576">
            <a:noAutofit/>
          </a:bodyPr>
          <a:lstStyle/>
          <a:p>
            <a:pPr algn="l">
              <a:spcBef>
                <a:spcPts val="0"/>
              </a:spcBef>
              <a:spcAft>
                <a:spcPts val="0"/>
              </a:spcAft>
            </a:pPr>
            <a:r>
              <a:rPr lang="tr-TR" sz="1600" b="0" i="1">
                <a:solidFill>
                  <a:srgbClr val="262626"/>
                </a:solidFill>
                <a:latin typeface="Calibri"/>
              </a:rPr>
              <a:t>Haritadaki uzunluk</a:t>
            </a:r>
          </a:p>
        </p:txBody>
      </p:sp>
      <p:sp>
        <p:nvSpPr>
          <p:cNvPr id="34" name="TextBox 33"/>
          <p:cNvSpPr txBox="1"/>
          <p:nvPr/>
        </p:nvSpPr>
        <p:spPr>
          <a:xfrm>
            <a:off x="685800" y="3803904"/>
            <a:ext cx="5112867" cy="1719072"/>
          </a:xfrm>
          <a:prstGeom prst="rect">
            <a:avLst/>
          </a:prstGeom>
          <a:noFill/>
        </p:spPr>
        <p:txBody>
          <a:bodyPr wrap="square" anchor="t" lIns="73152" rIns="73152" tIns="36576" bIns="36576">
            <a:noAutofit/>
          </a:bodyPr>
          <a:lstStyle/>
          <a:p>
            <a:pPr algn="l" marL="217543" indent="-217543">
              <a:spcBef>
                <a:spcPts val="0"/>
              </a:spcBef>
              <a:spcAft>
                <a:spcPts val="400"/>
              </a:spcAft>
            </a:pPr>
            <a:r>
              <a:rPr lang="tr-TR" sz="1750" b="1" i="0">
                <a:solidFill>
                  <a:srgbClr val="2C6696"/>
                </a:solidFill>
                <a:latin typeface="Calibri"/>
              </a:rPr>
              <a:t>•  </a:t>
            </a:r>
            <a:r>
              <a:rPr lang="tr-TR" sz="1750" b="0" i="0">
                <a:solidFill>
                  <a:srgbClr val="262626"/>
                </a:solidFill>
                <a:latin typeface="Calibri"/>
              </a:rPr>
              <a:t>Kesir ölçekte pay her zaman 1 olur, kesrin paydası ise yapılan küçültmeyi gösterir.</a:t>
            </a:r>
          </a:p>
          <a:p>
            <a:pPr algn="l" marL="217543" indent="-217543">
              <a:spcBef>
                <a:spcPts val="0"/>
              </a:spcBef>
              <a:spcAft>
                <a:spcPts val="0"/>
              </a:spcAft>
            </a:pPr>
            <a:r>
              <a:rPr lang="tr-TR" sz="1750" b="1" i="0">
                <a:solidFill>
                  <a:srgbClr val="2C6696"/>
                </a:solidFill>
                <a:latin typeface="Calibri"/>
              </a:rPr>
              <a:t>•  </a:t>
            </a:r>
            <a:r>
              <a:rPr lang="tr-TR" sz="1750" b="0" i="0">
                <a:solidFill>
                  <a:srgbClr val="262626"/>
                </a:solidFill>
                <a:latin typeface="Calibri"/>
              </a:rPr>
              <a:t>Bu ölçekte birim her zaman santimetre (cm) cinsindendir.</a:t>
            </a:r>
          </a:p>
        </p:txBody>
      </p:sp>
      <p:sp>
        <p:nvSpPr>
          <p:cNvPr id="35" name="TextBox 34"/>
          <p:cNvSpPr txBox="1"/>
          <p:nvPr/>
        </p:nvSpPr>
        <p:spPr>
          <a:xfrm>
            <a:off x="6393027" y="3803904"/>
            <a:ext cx="5112867" cy="1719072"/>
          </a:xfrm>
          <a:prstGeom prst="rect">
            <a:avLst/>
          </a:prstGeom>
          <a:noFill/>
        </p:spPr>
        <p:txBody>
          <a:bodyPr wrap="square" anchor="t" lIns="73152" rIns="73152" tIns="36576" bIns="36576">
            <a:noAutofit/>
          </a:bodyPr>
          <a:lstStyle/>
          <a:p>
            <a:pPr algn="l" marL="217543" indent="-217543">
              <a:spcBef>
                <a:spcPts val="0"/>
              </a:spcBef>
              <a:spcAft>
                <a:spcPts val="400"/>
              </a:spcAft>
            </a:pPr>
            <a:r>
              <a:rPr lang="tr-TR" sz="1750" b="1" i="0">
                <a:solidFill>
                  <a:srgbClr val="2C6696"/>
                </a:solidFill>
                <a:latin typeface="Calibri"/>
              </a:rPr>
              <a:t>•  </a:t>
            </a:r>
            <a:r>
              <a:rPr lang="tr-TR" sz="1750" b="0" i="0">
                <a:solidFill>
                  <a:srgbClr val="262626"/>
                </a:solidFill>
                <a:latin typeface="Calibri"/>
              </a:rPr>
              <a:t>Çizgi ölçek, harita üzerindeki uzunlukların gerçekte ne kadar olduğunu bir doğru üzerinde gösterir.</a:t>
            </a:r>
          </a:p>
          <a:p>
            <a:pPr algn="l" marL="217543" indent="-217543">
              <a:spcBef>
                <a:spcPts val="0"/>
              </a:spcBef>
              <a:spcAft>
                <a:spcPts val="0"/>
              </a:spcAft>
            </a:pPr>
            <a:r>
              <a:rPr lang="tr-TR" sz="1750" b="1" i="0">
                <a:solidFill>
                  <a:srgbClr val="2C6696"/>
                </a:solidFill>
                <a:latin typeface="Calibri"/>
              </a:rPr>
              <a:t>•  </a:t>
            </a:r>
            <a:r>
              <a:rPr lang="tr-TR" sz="1750" b="0" i="0">
                <a:solidFill>
                  <a:srgbClr val="262626"/>
                </a:solidFill>
                <a:latin typeface="Calibri"/>
              </a:rPr>
              <a:t>Bir harita dijital cihazlarla çoğaltılıp ebatları değiştirildiğinde bu değişim ölçeğe yansıdığı için çizgi ölçek daha çok tercih edilir.</a:t>
            </a:r>
          </a:p>
        </p:txBody>
      </p:sp>
      <p:sp>
        <p:nvSpPr>
          <p:cNvPr id="36" name="Rounded Rectangle 35"/>
          <p:cNvSpPr/>
          <p:nvPr/>
        </p:nvSpPr>
        <p:spPr>
          <a:xfrm>
            <a:off x="502920" y="5669280"/>
            <a:ext cx="11185855" cy="621792"/>
          </a:xfrm>
          <a:prstGeom prst="roundRect">
            <a:avLst>
              <a:gd name="adj" fmla="val 8000"/>
            </a:avLst>
          </a:prstGeom>
          <a:solidFill>
            <a:srgbClr val="FCC021"/>
          </a:solidFill>
          <a:ln>
            <a:noFill/>
          </a:ln>
          <a:effectLst/>
        </p:spPr>
        <p:txBody>
          <a:bodyPr rtlCol="0" anchor="ctr" wrap="square" lIns="228600" rIns="228600" tIns="73152" bIns="73152">
            <a:noAutofit/>
          </a:bodyPr>
          <a:lstStyle/>
          <a:p>
            <a:pPr algn="ctr">
              <a:spcBef>
                <a:spcPts val="0"/>
              </a:spcBef>
              <a:spcAft>
                <a:spcPts val="0"/>
              </a:spcAft>
            </a:pPr>
            <a:r>
              <a:rPr lang="tr-TR" sz="2200" b="1" i="0">
                <a:solidFill>
                  <a:srgbClr val="262626"/>
                </a:solidFill>
                <a:latin typeface="Calibri"/>
              </a:rPr>
              <a:t>1/100.000 ölçekli haritada 1 cm ölçülen uzunluk gerçekte 1 km’dir.</a:t>
            </a:r>
            <a:r>
              <a:rPr lang="tr-TR" sz="2200" b="0" i="0">
                <a:solidFill>
                  <a:srgbClr val="262626"/>
                </a:solidFill>
                <a:latin typeface="Calibri"/>
              </a:rPr>
              <a:t>  (1 km = 100.000 cm)</a:t>
            </a:r>
          </a:p>
        </p:txBody>
      </p:sp>
      <p:sp>
        <p:nvSpPr>
          <p:cNvPr id="37" name="TextBox 3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38" name="Rounded Rectangle 3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42</a:t>
            </a:r>
          </a:p>
        </p:txBody>
      </p:sp>
      <p:sp>
        <p:nvSpPr>
          <p:cNvPr id="39" name="TextBox 3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73 / 226</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Çizgi ölçekle gerçek uzunluk: kâğıt şerit yöntemi</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5. HAFTA</a:t>
            </a:r>
          </a:p>
        </p:txBody>
      </p:sp>
      <p:sp>
        <p:nvSpPr>
          <p:cNvPr id="6" name="Rounded Rectangle 5"/>
          <p:cNvSpPr/>
          <p:nvPr/>
        </p:nvSpPr>
        <p:spPr>
          <a:xfrm>
            <a:off x="502920" y="1197864"/>
            <a:ext cx="5440680" cy="1115568"/>
          </a:xfrm>
          <a:prstGeom prst="roundRect">
            <a:avLst>
              <a:gd name="adj" fmla="val 12000"/>
            </a:avLst>
          </a:prstGeom>
          <a:solidFill>
            <a:srgbClr val="F0F0F0"/>
          </a:solidFill>
          <a:ln>
            <a:noFill/>
          </a:ln>
          <a:effectLst/>
        </p:spPr>
        <p:txBody>
          <a:bodyPr rtlCol="0" anchor="ctr"/>
          <a:lstStyle/>
          <a:p/>
        </p:txBody>
      </p:sp>
      <p:sp>
        <p:nvSpPr>
          <p:cNvPr id="7" name="Oval 6"/>
          <p:cNvSpPr/>
          <p:nvPr/>
        </p:nvSpPr>
        <p:spPr>
          <a:xfrm>
            <a:off x="630936" y="1481328"/>
            <a:ext cx="548640" cy="54864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1</a:t>
            </a:r>
          </a:p>
        </p:txBody>
      </p:sp>
      <p:sp>
        <p:nvSpPr>
          <p:cNvPr id="8" name="TextBox 7"/>
          <p:cNvSpPr txBox="1"/>
          <p:nvPr/>
        </p:nvSpPr>
        <p:spPr>
          <a:xfrm>
            <a:off x="1325880" y="1197864"/>
            <a:ext cx="4526280" cy="1115568"/>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Önce gerçek uzaklığı aranan iki nokta, harita üzerinde tespit edilir ve bir kâğıt parçası üzerinde işaretlenir.</a:t>
            </a:r>
          </a:p>
        </p:txBody>
      </p:sp>
      <p:sp>
        <p:nvSpPr>
          <p:cNvPr id="9" name="Rounded Rectangle 8"/>
          <p:cNvSpPr/>
          <p:nvPr/>
        </p:nvSpPr>
        <p:spPr>
          <a:xfrm>
            <a:off x="502920" y="2386584"/>
            <a:ext cx="5440680" cy="1115568"/>
          </a:xfrm>
          <a:prstGeom prst="roundRect">
            <a:avLst>
              <a:gd name="adj" fmla="val 12000"/>
            </a:avLst>
          </a:prstGeom>
          <a:solidFill>
            <a:srgbClr val="F0F0F0"/>
          </a:solidFill>
          <a:ln>
            <a:noFill/>
          </a:ln>
          <a:effectLst/>
        </p:spPr>
        <p:txBody>
          <a:bodyPr rtlCol="0" anchor="ctr"/>
          <a:lstStyle/>
          <a:p/>
        </p:txBody>
      </p:sp>
      <p:sp>
        <p:nvSpPr>
          <p:cNvPr id="10" name="Oval 9"/>
          <p:cNvSpPr/>
          <p:nvPr/>
        </p:nvSpPr>
        <p:spPr>
          <a:xfrm>
            <a:off x="630936" y="2670048"/>
            <a:ext cx="548640" cy="54864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2</a:t>
            </a:r>
          </a:p>
        </p:txBody>
      </p:sp>
      <p:sp>
        <p:nvSpPr>
          <p:cNvPr id="11" name="TextBox 10"/>
          <p:cNvSpPr txBox="1"/>
          <p:nvPr/>
        </p:nvSpPr>
        <p:spPr>
          <a:xfrm>
            <a:off x="1325880" y="2386584"/>
            <a:ext cx="4526280" cy="1115568"/>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Gerçek uzaklığı aranan iki noktanın işaretlendiği kâğıt, haritanın çizgi ölçeği ile çakıştırılır.</a:t>
            </a:r>
          </a:p>
        </p:txBody>
      </p:sp>
      <p:sp>
        <p:nvSpPr>
          <p:cNvPr id="12" name="Rounded Rectangle 11"/>
          <p:cNvSpPr/>
          <p:nvPr/>
        </p:nvSpPr>
        <p:spPr>
          <a:xfrm>
            <a:off x="502920" y="3575304"/>
            <a:ext cx="5440680" cy="749808"/>
          </a:xfrm>
          <a:prstGeom prst="roundRect">
            <a:avLst>
              <a:gd name="adj" fmla="val 12000"/>
            </a:avLst>
          </a:prstGeom>
          <a:solidFill>
            <a:srgbClr val="F0F0F0"/>
          </a:solidFill>
          <a:ln>
            <a:noFill/>
          </a:ln>
          <a:effectLst/>
        </p:spPr>
        <p:txBody>
          <a:bodyPr rtlCol="0" anchor="ctr"/>
          <a:lstStyle/>
          <a:p/>
        </p:txBody>
      </p:sp>
      <p:sp>
        <p:nvSpPr>
          <p:cNvPr id="13" name="Oval 12"/>
          <p:cNvSpPr/>
          <p:nvPr/>
        </p:nvSpPr>
        <p:spPr>
          <a:xfrm>
            <a:off x="630936" y="3675888"/>
            <a:ext cx="548640" cy="54864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3</a:t>
            </a:r>
          </a:p>
        </p:txBody>
      </p:sp>
      <p:sp>
        <p:nvSpPr>
          <p:cNvPr id="14" name="TextBox 13"/>
          <p:cNvSpPr txBox="1"/>
          <p:nvPr/>
        </p:nvSpPr>
        <p:spPr>
          <a:xfrm>
            <a:off x="1325880" y="3575304"/>
            <a:ext cx="4526280" cy="749808"/>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Çizgi ölçekten yararlanılarak gerçek uzunluk bulunur.</a:t>
            </a:r>
          </a:p>
        </p:txBody>
      </p:sp>
      <p:sp>
        <p:nvSpPr>
          <p:cNvPr id="15" name="Rounded Rectangle 14"/>
          <p:cNvSpPr/>
          <p:nvPr/>
        </p:nvSpPr>
        <p:spPr>
          <a:xfrm>
            <a:off x="502920" y="4343400"/>
            <a:ext cx="5440680" cy="1078992"/>
          </a:xfrm>
          <a:prstGeom prst="roundRect">
            <a:avLst>
              <a:gd name="adj" fmla="val 8000"/>
            </a:avLst>
          </a:prstGeom>
          <a:solidFill>
            <a:srgbClr val="E3F1E4"/>
          </a:solidFill>
          <a:ln>
            <a:noFill/>
          </a:ln>
          <a:effectLst/>
        </p:spPr>
        <p:txBody>
          <a:bodyPr rtlCol="0" anchor="ctr" wrap="square" lIns="182880" rIns="182880" tIns="73152" bIns="73152">
            <a:noAutofit/>
          </a:bodyPr>
          <a:lstStyle/>
          <a:p>
            <a:pPr algn="l">
              <a:spcBef>
                <a:spcPts val="0"/>
              </a:spcBef>
              <a:spcAft>
                <a:spcPts val="0"/>
              </a:spcAft>
            </a:pPr>
            <a:r>
              <a:rPr lang="tr-TR" sz="1850" b="0" i="0">
                <a:solidFill>
                  <a:srgbClr val="262626"/>
                </a:solidFill>
                <a:latin typeface="Calibri"/>
              </a:rPr>
              <a:t>Yandaki haritada Bitlis ile Van il merkezleri arasındaki kuş uçuşu uzaklık, çizgi ölçekten yararlanılarak 110 km bulunmuştur.</a:t>
            </a:r>
          </a:p>
        </p:txBody>
      </p:sp>
      <p:sp>
        <p:nvSpPr>
          <p:cNvPr id="16" name="Rounded Rectangle 15"/>
          <p:cNvSpPr/>
          <p:nvPr/>
        </p:nvSpPr>
        <p:spPr>
          <a:xfrm>
            <a:off x="502920" y="5513832"/>
            <a:ext cx="5440680" cy="777240"/>
          </a:xfrm>
          <a:prstGeom prst="roundRect">
            <a:avLst>
              <a:gd name="adj" fmla="val 8000"/>
            </a:avLst>
          </a:prstGeom>
          <a:solidFill>
            <a:srgbClr val="FFF3D1"/>
          </a:solidFill>
          <a:ln>
            <a:noFill/>
          </a:ln>
          <a:effectLst/>
        </p:spPr>
        <p:txBody>
          <a:bodyPr rtlCol="0" anchor="ctr" wrap="square" lIns="182880" rIns="182880" tIns="73152" bIns="73152">
            <a:noAutofit/>
          </a:bodyPr>
          <a:lstStyle/>
          <a:p>
            <a:pPr algn="l">
              <a:spcBef>
                <a:spcPts val="0"/>
              </a:spcBef>
              <a:spcAft>
                <a:spcPts val="0"/>
              </a:spcAft>
            </a:pPr>
            <a:r>
              <a:rPr lang="tr-TR" sz="1900" b="1" i="0">
                <a:solidFill>
                  <a:srgbClr val="262626"/>
                </a:solidFill>
                <a:latin typeface="Calibri"/>
              </a:rPr>
              <a:t>Sıra sende:</a:t>
            </a:r>
            <a:r>
              <a:rPr lang="tr-TR" sz="1900" b="0" i="0">
                <a:solidFill>
                  <a:srgbClr val="262626"/>
                </a:solidFill>
                <a:latin typeface="Calibri"/>
              </a:rPr>
              <a:t> kâğıt şeritle iki il merkezi arasındaki uzaklığı ölç.</a:t>
            </a:r>
          </a:p>
        </p:txBody>
      </p:sp>
      <p:pic>
        <p:nvPicPr>
          <p:cNvPr id="17" name="Picture 16" descr="harita_2_3_s42.jpg"/>
          <p:cNvPicPr>
            <a:picLocks noChangeAspect="1"/>
          </p:cNvPicPr>
          <p:nvPr/>
        </p:nvPicPr>
        <p:blipFill>
          <a:blip r:embed="rId3"/>
          <a:stretch>
            <a:fillRect/>
          </a:stretch>
        </p:blipFill>
        <p:spPr>
          <a:xfrm>
            <a:off x="6126480" y="1552136"/>
            <a:ext cx="5562295" cy="4357230"/>
          </a:xfrm>
          <a:prstGeom prst="rect">
            <a:avLst/>
          </a:prstGeom>
          <a:ln w="9525">
            <a:solidFill>
              <a:srgbClr val="D9D9D9"/>
            </a:solidFill>
          </a:ln>
        </p:spPr>
      </p:pic>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42</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74 / 226</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8</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Kesir ölçek için aşağıdakilerden hangisi doğrudur?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Payı her zaman 1'dir.</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Paydası her zaman 1'dir.</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Birimi her zaman metredir.</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Bir doğru üzerinde grafik olarak gösterilir.</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Harita büyütülünce değişime kendiliğinden uyar.</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42</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75 / 226</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8</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Kesir ölçek için aşağıdakilerden hangisi doğrudur?</a:t>
            </a:r>
          </a:p>
        </p:txBody>
      </p:sp>
      <p:sp>
        <p:nvSpPr>
          <p:cNvPr id="7" name="Rounded Rectangle 6"/>
          <p:cNvSpPr/>
          <p:nvPr/>
        </p:nvSpPr>
        <p:spPr>
          <a:xfrm>
            <a:off x="502920" y="263347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8" name="Oval 7"/>
          <p:cNvSpPr/>
          <p:nvPr/>
        </p:nvSpPr>
        <p:spPr>
          <a:xfrm>
            <a:off x="594360" y="258958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Payı her zaman 1'dir.</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Paydası her zaman 1'dir.</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Birimi her zaman metredir.</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Bir doğru üzerinde grafik olarak gösterilir.</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Harita büyütülünce değişime kendiliğinden uyar.</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Kesir ölçekte pay her zaman 1 olur, kesrin paydası ise yapılan küçültmeyi gösterir. Birimi santimetredir; D ve E çizgi ölçeğin özellikleridir.</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42</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76 / 226</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Büyük ve küçük ölçekli haritalar</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5. HAFTA</a:t>
            </a:r>
          </a:p>
        </p:txBody>
      </p:sp>
      <p:sp>
        <p:nvSpPr>
          <p:cNvPr id="6" name="TextBox 5"/>
          <p:cNvSpPr txBox="1"/>
          <p:nvPr/>
        </p:nvSpPr>
        <p:spPr>
          <a:xfrm>
            <a:off x="502920" y="1115568"/>
            <a:ext cx="11185855" cy="438912"/>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62626"/>
                </a:solidFill>
                <a:latin typeface="Calibri"/>
              </a:rPr>
              <a:t>Haritanın ölçeği, kullanım amacına göre belirlenir.</a:t>
            </a:r>
          </a:p>
        </p:txBody>
      </p:sp>
      <p:pic>
        <p:nvPicPr>
          <p:cNvPr id="7" name="Picture 6" descr="olcek_kucuk_s43.jpg"/>
          <p:cNvPicPr>
            <a:picLocks noChangeAspect="1"/>
          </p:cNvPicPr>
          <p:nvPr/>
        </p:nvPicPr>
        <p:blipFill>
          <a:blip r:embed="rId3"/>
          <a:stretch>
            <a:fillRect/>
          </a:stretch>
        </p:blipFill>
        <p:spPr>
          <a:xfrm>
            <a:off x="502920" y="1600200"/>
            <a:ext cx="3634153" cy="2286000"/>
          </a:xfrm>
          <a:prstGeom prst="rect">
            <a:avLst/>
          </a:prstGeom>
          <a:ln w="9525">
            <a:solidFill>
              <a:srgbClr val="D9D9D9"/>
            </a:solidFill>
          </a:ln>
        </p:spPr>
      </p:pic>
      <p:sp>
        <p:nvSpPr>
          <p:cNvPr id="8" name="Rounded Rectangle 7"/>
          <p:cNvSpPr/>
          <p:nvPr/>
        </p:nvSpPr>
        <p:spPr>
          <a:xfrm>
            <a:off x="4319953" y="1600200"/>
            <a:ext cx="7368821" cy="2286000"/>
          </a:xfrm>
          <a:prstGeom prst="roundRect">
            <a:avLst>
              <a:gd name="adj" fmla="val 5000"/>
            </a:avLst>
          </a:prstGeom>
          <a:solidFill>
            <a:srgbClr val="F0F0F0"/>
          </a:solidFill>
          <a:ln>
            <a:noFill/>
          </a:ln>
          <a:effectLst/>
        </p:spPr>
        <p:txBody>
          <a:bodyPr rtlCol="0" anchor="ctr"/>
          <a:lstStyle/>
          <a:p/>
        </p:txBody>
      </p:sp>
      <p:sp>
        <p:nvSpPr>
          <p:cNvPr id="9" name="Rounded Rectangle 8"/>
          <p:cNvSpPr/>
          <p:nvPr/>
        </p:nvSpPr>
        <p:spPr>
          <a:xfrm>
            <a:off x="4319953" y="1600200"/>
            <a:ext cx="7368821" cy="457200"/>
          </a:xfrm>
          <a:prstGeom prst="roundRect">
            <a:avLst>
              <a:gd name="adj" fmla="val 15000"/>
            </a:avLst>
          </a:prstGeom>
          <a:solidFill>
            <a:srgbClr val="4F4F4F"/>
          </a:solidFill>
          <a:ln>
            <a:noFill/>
          </a:ln>
          <a:effectLst/>
        </p:spPr>
        <p:txBody>
          <a:bodyPr rtlCol="0" anchor="ctr" wrap="square" lIns="182880" rIns="182880" tIns="73152" bIns="73152">
            <a:noAutofit/>
          </a:bodyPr>
          <a:lstStyle/>
          <a:p>
            <a:pPr algn="l">
              <a:spcBef>
                <a:spcPts val="0"/>
              </a:spcBef>
              <a:spcAft>
                <a:spcPts val="0"/>
              </a:spcAft>
            </a:pPr>
            <a:r>
              <a:rPr lang="tr-TR" sz="1700" b="0" i="0">
                <a:solidFill>
                  <a:srgbClr val="FFFFFF"/>
                </a:solidFill>
                <a:latin typeface="Calibri"/>
              </a:rPr>
              <a:t>I. Harita · Ölçek 1/20.000.000 · </a:t>
            </a:r>
            <a:r>
              <a:rPr lang="tr-TR" sz="1700" b="1" i="0">
                <a:solidFill>
                  <a:srgbClr val="FFFFFF"/>
                </a:solidFill>
                <a:latin typeface="Calibri"/>
              </a:rPr>
              <a:t>küçük ölçekli</a:t>
            </a:r>
          </a:p>
        </p:txBody>
      </p:sp>
      <p:sp>
        <p:nvSpPr>
          <p:cNvPr id="10" name="TextBox 9"/>
          <p:cNvSpPr txBox="1"/>
          <p:nvPr/>
        </p:nvSpPr>
        <p:spPr>
          <a:xfrm>
            <a:off x="4457113" y="2093976"/>
            <a:ext cx="7094501" cy="45720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4F4F4F"/>
                </a:solidFill>
                <a:latin typeface="Calibri"/>
              </a:rPr>
              <a:t>Haritada 1 cm ölçülen uzunluk gerçekte 200 km’dir.</a:t>
            </a:r>
          </a:p>
        </p:txBody>
      </p:sp>
      <p:sp>
        <p:nvSpPr>
          <p:cNvPr id="11" name="Rectangle 10"/>
          <p:cNvSpPr/>
          <p:nvPr/>
        </p:nvSpPr>
        <p:spPr>
          <a:xfrm>
            <a:off x="4639993" y="3081528"/>
            <a:ext cx="868680" cy="128016"/>
          </a:xfrm>
          <a:prstGeom prst="rect">
            <a:avLst/>
          </a:prstGeom>
          <a:solidFill>
            <a:srgbClr val="4F4F4F"/>
          </a:solidFill>
          <a:ln w="15875">
            <a:solidFill>
              <a:srgbClr val="4F4F4F"/>
            </a:solidFill>
          </a:ln>
          <a:effectLst/>
        </p:spPr>
        <p:txBody>
          <a:bodyPr rtlCol="0" anchor="ctr"/>
          <a:lstStyle/>
          <a:p/>
        </p:txBody>
      </p:sp>
      <p:sp>
        <p:nvSpPr>
          <p:cNvPr id="12" name="TextBox 11"/>
          <p:cNvSpPr txBox="1"/>
          <p:nvPr/>
        </p:nvSpPr>
        <p:spPr>
          <a:xfrm>
            <a:off x="4182793" y="2642616"/>
            <a:ext cx="914400" cy="402336"/>
          </a:xfrm>
          <a:prstGeom prst="rect">
            <a:avLst/>
          </a:prstGeom>
          <a:noFill/>
        </p:spPr>
        <p:txBody>
          <a:bodyPr wrap="square" anchor="b" lIns="73152" rIns="73152" tIns="0" bIns="0">
            <a:noAutofit/>
          </a:bodyPr>
          <a:lstStyle/>
          <a:p>
            <a:pPr algn="ctr">
              <a:spcBef>
                <a:spcPts val="0"/>
              </a:spcBef>
              <a:spcAft>
                <a:spcPts val="0"/>
              </a:spcAft>
            </a:pPr>
            <a:r>
              <a:rPr lang="tr-TR" sz="1700" b="1" i="0">
                <a:solidFill>
                  <a:srgbClr val="262626"/>
                </a:solidFill>
                <a:latin typeface="Calibri"/>
              </a:rPr>
              <a:t>0</a:t>
            </a:r>
          </a:p>
        </p:txBody>
      </p:sp>
      <p:sp>
        <p:nvSpPr>
          <p:cNvPr id="13" name="TextBox 12"/>
          <p:cNvSpPr txBox="1"/>
          <p:nvPr/>
        </p:nvSpPr>
        <p:spPr>
          <a:xfrm>
            <a:off x="5051473" y="2642616"/>
            <a:ext cx="914400" cy="402336"/>
          </a:xfrm>
          <a:prstGeom prst="rect">
            <a:avLst/>
          </a:prstGeom>
          <a:noFill/>
        </p:spPr>
        <p:txBody>
          <a:bodyPr wrap="square" anchor="b" lIns="73152" rIns="73152" tIns="0" bIns="0">
            <a:noAutofit/>
          </a:bodyPr>
          <a:lstStyle/>
          <a:p>
            <a:pPr algn="ctr">
              <a:spcBef>
                <a:spcPts val="0"/>
              </a:spcBef>
              <a:spcAft>
                <a:spcPts val="0"/>
              </a:spcAft>
            </a:pPr>
            <a:r>
              <a:rPr lang="tr-TR" sz="1700" b="1" i="0">
                <a:solidFill>
                  <a:srgbClr val="262626"/>
                </a:solidFill>
                <a:latin typeface="Calibri"/>
              </a:rPr>
              <a:t>200</a:t>
            </a:r>
          </a:p>
        </p:txBody>
      </p:sp>
      <p:sp>
        <p:nvSpPr>
          <p:cNvPr id="14" name="TextBox 13"/>
          <p:cNvSpPr txBox="1"/>
          <p:nvPr/>
        </p:nvSpPr>
        <p:spPr>
          <a:xfrm>
            <a:off x="5581825" y="2971800"/>
            <a:ext cx="640080" cy="365760"/>
          </a:xfrm>
          <a:prstGeom prst="rect">
            <a:avLst/>
          </a:prstGeom>
          <a:noFill/>
        </p:spPr>
        <p:txBody>
          <a:bodyPr wrap="square" anchor="ctr" lIns="73152" rIns="73152" tIns="36576" bIns="36576">
            <a:noAutofit/>
          </a:bodyPr>
          <a:lstStyle/>
          <a:p>
            <a:pPr algn="l">
              <a:spcBef>
                <a:spcPts val="0"/>
              </a:spcBef>
              <a:spcAft>
                <a:spcPts val="0"/>
              </a:spcAft>
            </a:pPr>
            <a:r>
              <a:rPr lang="tr-TR" sz="1500" b="0" i="0">
                <a:solidFill>
                  <a:srgbClr val="262626"/>
                </a:solidFill>
                <a:latin typeface="Calibri"/>
              </a:rPr>
              <a:t>km</a:t>
            </a:r>
          </a:p>
        </p:txBody>
      </p:sp>
      <p:cxnSp>
        <p:nvCxnSpPr>
          <p:cNvPr id="15" name="Connector 14"/>
          <p:cNvCxnSpPr/>
          <p:nvPr/>
        </p:nvCxnSpPr>
        <p:spPr>
          <a:xfrm>
            <a:off x="4639993" y="3319272"/>
            <a:ext cx="868680" cy="0"/>
          </a:xfrm>
          <a:prstGeom prst="line">
            <a:avLst/>
          </a:prstGeom>
          <a:ln w="25400">
            <a:solidFill>
              <a:srgbClr val="D3373A"/>
            </a:solidFill>
            <a:headEnd type="triangle" w="med" len="med"/>
            <a:tailEnd type="triangle" w="med" len="med"/>
          </a:ln>
        </p:spPr>
      </p:cxnSp>
      <p:sp>
        <p:nvSpPr>
          <p:cNvPr id="16" name="TextBox 15"/>
          <p:cNvSpPr txBox="1"/>
          <p:nvPr/>
        </p:nvSpPr>
        <p:spPr>
          <a:xfrm>
            <a:off x="4639993" y="3337560"/>
            <a:ext cx="868680" cy="329184"/>
          </a:xfrm>
          <a:prstGeom prst="rect">
            <a:avLst/>
          </a:prstGeom>
          <a:noFill/>
        </p:spPr>
        <p:txBody>
          <a:bodyPr wrap="square" anchor="t" lIns="0" rIns="0" tIns="0" bIns="0">
            <a:noAutofit/>
          </a:bodyPr>
          <a:lstStyle/>
          <a:p>
            <a:pPr algn="ctr">
              <a:spcBef>
                <a:spcPts val="0"/>
              </a:spcBef>
              <a:spcAft>
                <a:spcPts val="0"/>
              </a:spcAft>
            </a:pPr>
            <a:r>
              <a:rPr lang="tr-TR" sz="1500" b="1" i="0">
                <a:solidFill>
                  <a:srgbClr val="D3373A"/>
                </a:solidFill>
                <a:latin typeface="Calibri"/>
              </a:rPr>
              <a:t>1 cm</a:t>
            </a:r>
          </a:p>
        </p:txBody>
      </p:sp>
      <p:sp>
        <p:nvSpPr>
          <p:cNvPr id="17" name="TextBox 16"/>
          <p:cNvSpPr txBox="1"/>
          <p:nvPr/>
        </p:nvSpPr>
        <p:spPr>
          <a:xfrm>
            <a:off x="6514513" y="2569464"/>
            <a:ext cx="5037101" cy="1261872"/>
          </a:xfrm>
          <a:prstGeom prst="rect">
            <a:avLst/>
          </a:prstGeom>
          <a:noFill/>
        </p:spPr>
        <p:txBody>
          <a:bodyPr wrap="square" anchor="ctr" lIns="73152" rIns="73152" tIns="36576" bIns="36576">
            <a:noAutofit/>
          </a:bodyPr>
          <a:lstStyle/>
          <a:p>
            <a:pPr algn="l" marL="236189" indent="-236189">
              <a:spcBef>
                <a:spcPts val="0"/>
              </a:spcBef>
              <a:spcAft>
                <a:spcPts val="300"/>
              </a:spcAft>
            </a:pPr>
            <a:r>
              <a:rPr lang="tr-TR" sz="1900" b="1" i="0">
                <a:solidFill>
                  <a:srgbClr val="4F4F4F"/>
                </a:solidFill>
                <a:latin typeface="Calibri"/>
              </a:rPr>
              <a:t>•  </a:t>
            </a:r>
            <a:r>
              <a:rPr lang="tr-TR" sz="1900" b="0" i="0">
                <a:solidFill>
                  <a:srgbClr val="262626"/>
                </a:solidFill>
                <a:latin typeface="Calibri"/>
              </a:rPr>
              <a:t>Haritanın küçültme oranı fazladır.</a:t>
            </a:r>
          </a:p>
          <a:p>
            <a:pPr algn="l" marL="236189" indent="-236189">
              <a:spcBef>
                <a:spcPts val="0"/>
              </a:spcBef>
              <a:spcAft>
                <a:spcPts val="300"/>
              </a:spcAft>
            </a:pPr>
            <a:r>
              <a:rPr lang="tr-TR" sz="1900" b="1" i="0">
                <a:solidFill>
                  <a:srgbClr val="4F4F4F"/>
                </a:solidFill>
                <a:latin typeface="Calibri"/>
              </a:rPr>
              <a:t>•  </a:t>
            </a:r>
            <a:r>
              <a:rPr lang="tr-TR" sz="1900" b="0" i="0">
                <a:solidFill>
                  <a:srgbClr val="262626"/>
                </a:solidFill>
                <a:latin typeface="Calibri"/>
              </a:rPr>
              <a:t>Haritadaki coğrafi unsurlara ait ayrıntı azdır.</a:t>
            </a:r>
          </a:p>
          <a:p>
            <a:pPr algn="l" marL="236189" indent="-236189">
              <a:spcBef>
                <a:spcPts val="0"/>
              </a:spcBef>
              <a:spcAft>
                <a:spcPts val="0"/>
              </a:spcAft>
            </a:pPr>
            <a:r>
              <a:rPr lang="tr-TR" sz="1900" b="1" i="0">
                <a:solidFill>
                  <a:srgbClr val="4F4F4F"/>
                </a:solidFill>
                <a:latin typeface="Calibri"/>
              </a:rPr>
              <a:t>•  </a:t>
            </a:r>
            <a:r>
              <a:rPr lang="tr-TR" sz="1900" b="0" i="0">
                <a:solidFill>
                  <a:srgbClr val="262626"/>
                </a:solidFill>
                <a:latin typeface="Calibri"/>
              </a:rPr>
              <a:t>Harita geniş alanı gösterir.</a:t>
            </a:r>
          </a:p>
        </p:txBody>
      </p:sp>
      <p:pic>
        <p:nvPicPr>
          <p:cNvPr id="18" name="Picture 17" descr="olcek_buyuk_s43.jpg"/>
          <p:cNvPicPr>
            <a:picLocks noChangeAspect="1"/>
          </p:cNvPicPr>
          <p:nvPr/>
        </p:nvPicPr>
        <p:blipFill>
          <a:blip r:embed="rId4"/>
          <a:stretch>
            <a:fillRect/>
          </a:stretch>
        </p:blipFill>
        <p:spPr>
          <a:xfrm>
            <a:off x="608257" y="3977640"/>
            <a:ext cx="3423478" cy="2286000"/>
          </a:xfrm>
          <a:prstGeom prst="rect">
            <a:avLst/>
          </a:prstGeom>
          <a:ln w="9525">
            <a:solidFill>
              <a:srgbClr val="D9D9D9"/>
            </a:solidFill>
          </a:ln>
        </p:spPr>
      </p:pic>
      <p:sp>
        <p:nvSpPr>
          <p:cNvPr id="19" name="Rounded Rectangle 18"/>
          <p:cNvSpPr/>
          <p:nvPr/>
        </p:nvSpPr>
        <p:spPr>
          <a:xfrm>
            <a:off x="4319953" y="3977640"/>
            <a:ext cx="7368821" cy="2286000"/>
          </a:xfrm>
          <a:prstGeom prst="roundRect">
            <a:avLst>
              <a:gd name="adj" fmla="val 5000"/>
            </a:avLst>
          </a:prstGeom>
          <a:solidFill>
            <a:srgbClr val="F0F0F0"/>
          </a:solidFill>
          <a:ln>
            <a:noFill/>
          </a:ln>
          <a:effectLst/>
        </p:spPr>
        <p:txBody>
          <a:bodyPr rtlCol="0" anchor="ctr"/>
          <a:lstStyle/>
          <a:p/>
        </p:txBody>
      </p:sp>
      <p:sp>
        <p:nvSpPr>
          <p:cNvPr id="20" name="Rounded Rectangle 19"/>
          <p:cNvSpPr/>
          <p:nvPr/>
        </p:nvSpPr>
        <p:spPr>
          <a:xfrm>
            <a:off x="4319953" y="3977640"/>
            <a:ext cx="7368821" cy="457200"/>
          </a:xfrm>
          <a:prstGeom prst="roundRect">
            <a:avLst>
              <a:gd name="adj" fmla="val 15000"/>
            </a:avLst>
          </a:prstGeom>
          <a:solidFill>
            <a:srgbClr val="2C6696"/>
          </a:solidFill>
          <a:ln>
            <a:noFill/>
          </a:ln>
          <a:effectLst/>
        </p:spPr>
        <p:txBody>
          <a:bodyPr rtlCol="0" anchor="ctr" wrap="square" lIns="182880" rIns="182880" tIns="73152" bIns="73152">
            <a:noAutofit/>
          </a:bodyPr>
          <a:lstStyle/>
          <a:p>
            <a:pPr algn="l">
              <a:spcBef>
                <a:spcPts val="0"/>
              </a:spcBef>
              <a:spcAft>
                <a:spcPts val="0"/>
              </a:spcAft>
            </a:pPr>
            <a:r>
              <a:rPr lang="tr-TR" sz="1700" b="0" i="0">
                <a:solidFill>
                  <a:srgbClr val="FFFFFF"/>
                </a:solidFill>
                <a:latin typeface="Calibri"/>
              </a:rPr>
              <a:t>II. Harita · Ölçek 1/2.000.000 · </a:t>
            </a:r>
            <a:r>
              <a:rPr lang="tr-TR" sz="1700" b="1" i="0">
                <a:solidFill>
                  <a:srgbClr val="FFFFFF"/>
                </a:solidFill>
                <a:latin typeface="Calibri"/>
              </a:rPr>
              <a:t>büyük ölçekli</a:t>
            </a:r>
          </a:p>
        </p:txBody>
      </p:sp>
      <p:sp>
        <p:nvSpPr>
          <p:cNvPr id="21" name="TextBox 20"/>
          <p:cNvSpPr txBox="1"/>
          <p:nvPr/>
        </p:nvSpPr>
        <p:spPr>
          <a:xfrm>
            <a:off x="4457113" y="4471416"/>
            <a:ext cx="7094501" cy="45720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C6696"/>
                </a:solidFill>
                <a:latin typeface="Calibri"/>
              </a:rPr>
              <a:t>Haritada 1 cm ölçülen uzunluk gerçekte 20 km’dir.</a:t>
            </a:r>
          </a:p>
        </p:txBody>
      </p:sp>
      <p:sp>
        <p:nvSpPr>
          <p:cNvPr id="22" name="Rectangle 21"/>
          <p:cNvSpPr/>
          <p:nvPr/>
        </p:nvSpPr>
        <p:spPr>
          <a:xfrm>
            <a:off x="4639993" y="5458968"/>
            <a:ext cx="868680" cy="128016"/>
          </a:xfrm>
          <a:prstGeom prst="rect">
            <a:avLst/>
          </a:prstGeom>
          <a:solidFill>
            <a:srgbClr val="2C6696"/>
          </a:solidFill>
          <a:ln w="15875">
            <a:solidFill>
              <a:srgbClr val="2C6696"/>
            </a:solidFill>
          </a:ln>
          <a:effectLst/>
        </p:spPr>
        <p:txBody>
          <a:bodyPr rtlCol="0" anchor="ctr"/>
          <a:lstStyle/>
          <a:p/>
        </p:txBody>
      </p:sp>
      <p:sp>
        <p:nvSpPr>
          <p:cNvPr id="23" name="TextBox 22"/>
          <p:cNvSpPr txBox="1"/>
          <p:nvPr/>
        </p:nvSpPr>
        <p:spPr>
          <a:xfrm>
            <a:off x="4182793" y="5020056"/>
            <a:ext cx="914400" cy="402336"/>
          </a:xfrm>
          <a:prstGeom prst="rect">
            <a:avLst/>
          </a:prstGeom>
          <a:noFill/>
        </p:spPr>
        <p:txBody>
          <a:bodyPr wrap="square" anchor="b" lIns="73152" rIns="73152" tIns="0" bIns="0">
            <a:noAutofit/>
          </a:bodyPr>
          <a:lstStyle/>
          <a:p>
            <a:pPr algn="ctr">
              <a:spcBef>
                <a:spcPts val="0"/>
              </a:spcBef>
              <a:spcAft>
                <a:spcPts val="0"/>
              </a:spcAft>
            </a:pPr>
            <a:r>
              <a:rPr lang="tr-TR" sz="1700" b="1" i="0">
                <a:solidFill>
                  <a:srgbClr val="262626"/>
                </a:solidFill>
                <a:latin typeface="Calibri"/>
              </a:rPr>
              <a:t>0</a:t>
            </a:r>
          </a:p>
        </p:txBody>
      </p:sp>
      <p:sp>
        <p:nvSpPr>
          <p:cNvPr id="24" name="TextBox 23"/>
          <p:cNvSpPr txBox="1"/>
          <p:nvPr/>
        </p:nvSpPr>
        <p:spPr>
          <a:xfrm>
            <a:off x="5051473" y="5020056"/>
            <a:ext cx="914400" cy="402336"/>
          </a:xfrm>
          <a:prstGeom prst="rect">
            <a:avLst/>
          </a:prstGeom>
          <a:noFill/>
        </p:spPr>
        <p:txBody>
          <a:bodyPr wrap="square" anchor="b" lIns="73152" rIns="73152" tIns="0" bIns="0">
            <a:noAutofit/>
          </a:bodyPr>
          <a:lstStyle/>
          <a:p>
            <a:pPr algn="ctr">
              <a:spcBef>
                <a:spcPts val="0"/>
              </a:spcBef>
              <a:spcAft>
                <a:spcPts val="0"/>
              </a:spcAft>
            </a:pPr>
            <a:r>
              <a:rPr lang="tr-TR" sz="1700" b="1" i="0">
                <a:solidFill>
                  <a:srgbClr val="262626"/>
                </a:solidFill>
                <a:latin typeface="Calibri"/>
              </a:rPr>
              <a:t>20</a:t>
            </a:r>
          </a:p>
        </p:txBody>
      </p:sp>
      <p:sp>
        <p:nvSpPr>
          <p:cNvPr id="25" name="TextBox 24"/>
          <p:cNvSpPr txBox="1"/>
          <p:nvPr/>
        </p:nvSpPr>
        <p:spPr>
          <a:xfrm>
            <a:off x="5581825" y="5349240"/>
            <a:ext cx="640080" cy="365760"/>
          </a:xfrm>
          <a:prstGeom prst="rect">
            <a:avLst/>
          </a:prstGeom>
          <a:noFill/>
        </p:spPr>
        <p:txBody>
          <a:bodyPr wrap="square" anchor="ctr" lIns="73152" rIns="73152" tIns="36576" bIns="36576">
            <a:noAutofit/>
          </a:bodyPr>
          <a:lstStyle/>
          <a:p>
            <a:pPr algn="l">
              <a:spcBef>
                <a:spcPts val="0"/>
              </a:spcBef>
              <a:spcAft>
                <a:spcPts val="0"/>
              </a:spcAft>
            </a:pPr>
            <a:r>
              <a:rPr lang="tr-TR" sz="1500" b="0" i="0">
                <a:solidFill>
                  <a:srgbClr val="262626"/>
                </a:solidFill>
                <a:latin typeface="Calibri"/>
              </a:rPr>
              <a:t>km</a:t>
            </a:r>
          </a:p>
        </p:txBody>
      </p:sp>
      <p:cxnSp>
        <p:nvCxnSpPr>
          <p:cNvPr id="26" name="Connector 25"/>
          <p:cNvCxnSpPr/>
          <p:nvPr/>
        </p:nvCxnSpPr>
        <p:spPr>
          <a:xfrm>
            <a:off x="4639993" y="5696712"/>
            <a:ext cx="868680" cy="0"/>
          </a:xfrm>
          <a:prstGeom prst="line">
            <a:avLst/>
          </a:prstGeom>
          <a:ln w="25400">
            <a:solidFill>
              <a:srgbClr val="D3373A"/>
            </a:solidFill>
            <a:headEnd type="triangle" w="med" len="med"/>
            <a:tailEnd type="triangle" w="med" len="med"/>
          </a:ln>
        </p:spPr>
      </p:cxnSp>
      <p:sp>
        <p:nvSpPr>
          <p:cNvPr id="27" name="TextBox 26"/>
          <p:cNvSpPr txBox="1"/>
          <p:nvPr/>
        </p:nvSpPr>
        <p:spPr>
          <a:xfrm>
            <a:off x="4639993" y="5715000"/>
            <a:ext cx="868680" cy="329184"/>
          </a:xfrm>
          <a:prstGeom prst="rect">
            <a:avLst/>
          </a:prstGeom>
          <a:noFill/>
        </p:spPr>
        <p:txBody>
          <a:bodyPr wrap="square" anchor="t" lIns="0" rIns="0" tIns="0" bIns="0">
            <a:noAutofit/>
          </a:bodyPr>
          <a:lstStyle/>
          <a:p>
            <a:pPr algn="ctr">
              <a:spcBef>
                <a:spcPts val="0"/>
              </a:spcBef>
              <a:spcAft>
                <a:spcPts val="0"/>
              </a:spcAft>
            </a:pPr>
            <a:r>
              <a:rPr lang="tr-TR" sz="1500" b="1" i="0">
                <a:solidFill>
                  <a:srgbClr val="D3373A"/>
                </a:solidFill>
                <a:latin typeface="Calibri"/>
              </a:rPr>
              <a:t>1 cm</a:t>
            </a:r>
          </a:p>
        </p:txBody>
      </p:sp>
      <p:sp>
        <p:nvSpPr>
          <p:cNvPr id="28" name="TextBox 27"/>
          <p:cNvSpPr txBox="1"/>
          <p:nvPr/>
        </p:nvSpPr>
        <p:spPr>
          <a:xfrm>
            <a:off x="6514513" y="4946904"/>
            <a:ext cx="5037101" cy="1261872"/>
          </a:xfrm>
          <a:prstGeom prst="rect">
            <a:avLst/>
          </a:prstGeom>
          <a:noFill/>
        </p:spPr>
        <p:txBody>
          <a:bodyPr wrap="square" anchor="ctr" lIns="73152" rIns="73152" tIns="36576" bIns="36576">
            <a:noAutofit/>
          </a:bodyPr>
          <a:lstStyle/>
          <a:p>
            <a:pPr algn="l" marL="236189" indent="-236189">
              <a:spcBef>
                <a:spcPts val="0"/>
              </a:spcBef>
              <a:spcAft>
                <a:spcPts val="300"/>
              </a:spcAft>
            </a:pPr>
            <a:r>
              <a:rPr lang="tr-TR" sz="1900" b="1" i="0">
                <a:solidFill>
                  <a:srgbClr val="2C6696"/>
                </a:solidFill>
                <a:latin typeface="Calibri"/>
              </a:rPr>
              <a:t>•  </a:t>
            </a:r>
            <a:r>
              <a:rPr lang="tr-TR" sz="1900" b="0" i="0">
                <a:solidFill>
                  <a:srgbClr val="262626"/>
                </a:solidFill>
                <a:latin typeface="Calibri"/>
              </a:rPr>
              <a:t>Haritanın küçültme oranı azdır.</a:t>
            </a:r>
          </a:p>
          <a:p>
            <a:pPr algn="l" marL="236189" indent="-236189">
              <a:spcBef>
                <a:spcPts val="0"/>
              </a:spcBef>
              <a:spcAft>
                <a:spcPts val="300"/>
              </a:spcAft>
            </a:pPr>
            <a:r>
              <a:rPr lang="tr-TR" sz="1900" b="1" i="0">
                <a:solidFill>
                  <a:srgbClr val="2C6696"/>
                </a:solidFill>
                <a:latin typeface="Calibri"/>
              </a:rPr>
              <a:t>•  </a:t>
            </a:r>
            <a:r>
              <a:rPr lang="tr-TR" sz="1900" b="0" i="0">
                <a:solidFill>
                  <a:srgbClr val="262626"/>
                </a:solidFill>
                <a:latin typeface="Calibri"/>
              </a:rPr>
              <a:t>Haritadaki coğrafi unsurlara ait ayrıntı fazladır.</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Harita dar alanı gösterir.</a:t>
            </a:r>
          </a:p>
        </p:txBody>
      </p:sp>
      <p:sp>
        <p:nvSpPr>
          <p:cNvPr id="29" name="TextBox 2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30" name="Rounded Rectangle 2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43</a:t>
            </a:r>
          </a:p>
        </p:txBody>
      </p:sp>
      <p:sp>
        <p:nvSpPr>
          <p:cNvPr id="31" name="TextBox 3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77 / 226</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Ölçekle hesap: haritadaki 3 cm gerçekte kaç km?</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ALIŞTIRMA</a:t>
            </a:r>
          </a:p>
        </p:txBody>
      </p:sp>
      <p:sp>
        <p:nvSpPr>
          <p:cNvPr id="6" name="Rounded Rectangle 5"/>
          <p:cNvSpPr/>
          <p:nvPr/>
        </p:nvSpPr>
        <p:spPr>
          <a:xfrm>
            <a:off x="502920" y="1197864"/>
            <a:ext cx="11185855" cy="777240"/>
          </a:xfrm>
          <a:prstGeom prst="roundRect">
            <a:avLst>
              <a:gd name="adj" fmla="val 8000"/>
            </a:avLst>
          </a:prstGeom>
          <a:solidFill>
            <a:srgbClr val="F0F0F0"/>
          </a:solidFill>
          <a:ln>
            <a:noFill/>
          </a:ln>
          <a:effectLst/>
        </p:spPr>
        <p:txBody>
          <a:bodyPr rtlCol="0" anchor="ctr" wrap="square" lIns="128016" rIns="128016" tIns="73152" bIns="73152">
            <a:noAutofit/>
          </a:bodyPr>
          <a:lstStyle/>
          <a:p>
            <a:pPr algn="ctr">
              <a:spcBef>
                <a:spcPts val="0"/>
              </a:spcBef>
              <a:spcAft>
                <a:spcPts val="0"/>
              </a:spcAft>
            </a:pPr>
            <a:r>
              <a:rPr lang="tr-TR" sz="2100" b="0" i="0">
                <a:solidFill>
                  <a:srgbClr val="262626"/>
                </a:solidFill>
                <a:latin typeface="Calibri"/>
              </a:rPr>
              <a:t>İpucu: 1 km = 100.000 cm → paydadan beş sıfır atınca haritadaki 1 cm'nin kaç km olduğu bulunur.</a:t>
            </a:r>
          </a:p>
        </p:txBody>
      </p:sp>
      <p:sp>
        <p:nvSpPr>
          <p:cNvPr id="7" name="Rounded Rectangle 6"/>
          <p:cNvSpPr/>
          <p:nvPr/>
        </p:nvSpPr>
        <p:spPr>
          <a:xfrm>
            <a:off x="502920" y="2130552"/>
            <a:ext cx="5455767" cy="2697480"/>
          </a:xfrm>
          <a:prstGeom prst="roundRect">
            <a:avLst>
              <a:gd name="adj" fmla="val 5000"/>
            </a:avLst>
          </a:prstGeom>
          <a:solidFill>
            <a:srgbClr val="F0F0F0"/>
          </a:solidFill>
          <a:ln>
            <a:noFill/>
          </a:ln>
          <a:effectLst/>
        </p:spPr>
        <p:txBody>
          <a:bodyPr rtlCol="0" anchor="ctr"/>
          <a:lstStyle/>
          <a:p/>
        </p:txBody>
      </p:sp>
      <p:sp>
        <p:nvSpPr>
          <p:cNvPr id="8" name="Rounded Rectangle 7"/>
          <p:cNvSpPr/>
          <p:nvPr/>
        </p:nvSpPr>
        <p:spPr>
          <a:xfrm>
            <a:off x="502920" y="2130552"/>
            <a:ext cx="5455767" cy="530352"/>
          </a:xfrm>
          <a:prstGeom prst="roundRect">
            <a:avLst>
              <a:gd name="adj" fmla="val 25000"/>
            </a:avLst>
          </a:prstGeom>
          <a:solidFill>
            <a:srgbClr val="2C6696"/>
          </a:solidFill>
          <a:ln>
            <a:noFill/>
          </a:ln>
          <a:effectLst/>
        </p:spPr>
        <p:txBody>
          <a:bodyPr rtlCol="0" anchor="ctr"/>
          <a:lstStyle/>
          <a:p/>
        </p:txBody>
      </p:sp>
      <p:sp>
        <p:nvSpPr>
          <p:cNvPr id="9" name="Rectangle 8"/>
          <p:cNvSpPr/>
          <p:nvPr/>
        </p:nvSpPr>
        <p:spPr>
          <a:xfrm>
            <a:off x="502920" y="2395728"/>
            <a:ext cx="5455767" cy="265176"/>
          </a:xfrm>
          <a:prstGeom prst="rect">
            <a:avLst/>
          </a:prstGeom>
          <a:solidFill>
            <a:srgbClr val="2C6696"/>
          </a:solidFill>
          <a:ln>
            <a:noFill/>
          </a:ln>
          <a:effectLst/>
        </p:spPr>
        <p:txBody>
          <a:bodyPr rtlCol="0" anchor="ctr"/>
          <a:lstStyle/>
          <a:p/>
        </p:txBody>
      </p:sp>
      <p:sp>
        <p:nvSpPr>
          <p:cNvPr id="10" name="TextBox 9"/>
          <p:cNvSpPr txBox="1"/>
          <p:nvPr/>
        </p:nvSpPr>
        <p:spPr>
          <a:xfrm>
            <a:off x="594360" y="2130552"/>
            <a:ext cx="5272887" cy="530352"/>
          </a:xfrm>
          <a:prstGeom prst="rect">
            <a:avLst/>
          </a:prstGeom>
          <a:noFill/>
        </p:spPr>
        <p:txBody>
          <a:bodyPr wrap="square" anchor="ctr" lIns="73152" rIns="73152" tIns="36576" bIns="36576">
            <a:noAutofit/>
          </a:bodyPr>
          <a:lstStyle/>
          <a:p>
            <a:pPr algn="ctr">
              <a:spcBef>
                <a:spcPts val="0"/>
              </a:spcBef>
              <a:spcAft>
                <a:spcPts val="0"/>
              </a:spcAft>
            </a:pPr>
            <a:r>
              <a:rPr lang="tr-TR" sz="2100" b="1" i="0">
                <a:solidFill>
                  <a:srgbClr val="FFFFFF"/>
                </a:solidFill>
                <a:latin typeface="Calibri"/>
              </a:rPr>
              <a:t>II. Harita · Ölçek 1/2.000.000</a:t>
            </a:r>
          </a:p>
        </p:txBody>
      </p:sp>
      <p:sp>
        <p:nvSpPr>
          <p:cNvPr id="11" name="TextBox 10"/>
          <p:cNvSpPr txBox="1"/>
          <p:nvPr/>
        </p:nvSpPr>
        <p:spPr>
          <a:xfrm>
            <a:off x="612648" y="2734056"/>
            <a:ext cx="5236311" cy="2020824"/>
          </a:xfrm>
          <a:prstGeom prst="rect">
            <a:avLst/>
          </a:prstGeom>
          <a:noFill/>
        </p:spPr>
        <p:txBody>
          <a:bodyPr wrap="square" anchor="ctr" lIns="73152" rIns="73152" tIns="36576" bIns="36576">
            <a:noAutofit/>
          </a:bodyPr>
          <a:lstStyle/>
          <a:p>
            <a:pPr algn="ctr">
              <a:spcBef>
                <a:spcPts val="0"/>
              </a:spcBef>
              <a:spcAft>
                <a:spcPts val="0"/>
              </a:spcAft>
            </a:pPr>
            <a:r>
              <a:rPr lang="tr-TR" sz="2800" b="0" i="0">
                <a:solidFill>
                  <a:srgbClr val="262626"/>
                </a:solidFill>
                <a:latin typeface="Calibri"/>
              </a:rPr>
              <a:t>Bu haritada </a:t>
            </a:r>
            <a:r>
              <a:rPr lang="tr-TR" sz="2800" b="1" i="0">
                <a:solidFill>
                  <a:srgbClr val="262626"/>
                </a:solidFill>
                <a:latin typeface="Calibri"/>
              </a:rPr>
              <a:t>3 cm</a:t>
            </a:r>
            <a:r>
              <a:rPr lang="tr-TR" sz="2800" b="0" i="0">
                <a:solidFill>
                  <a:srgbClr val="262626"/>
                </a:solidFill>
                <a:latin typeface="Calibri"/>
              </a:rPr>
              <a:t> ölçülen uzunluk gerçekte kaç km'dir?</a:t>
            </a:r>
          </a:p>
        </p:txBody>
      </p:sp>
      <p:sp>
        <p:nvSpPr>
          <p:cNvPr id="12" name="Rounded Rectangle 11"/>
          <p:cNvSpPr/>
          <p:nvPr/>
        </p:nvSpPr>
        <p:spPr>
          <a:xfrm>
            <a:off x="6233007" y="2130552"/>
            <a:ext cx="5455767" cy="2697480"/>
          </a:xfrm>
          <a:prstGeom prst="roundRect">
            <a:avLst>
              <a:gd name="adj" fmla="val 5000"/>
            </a:avLst>
          </a:prstGeom>
          <a:solidFill>
            <a:srgbClr val="F0F0F0"/>
          </a:solidFill>
          <a:ln>
            <a:noFill/>
          </a:ln>
          <a:effectLst/>
        </p:spPr>
        <p:txBody>
          <a:bodyPr rtlCol="0" anchor="ctr"/>
          <a:lstStyle/>
          <a:p/>
        </p:txBody>
      </p:sp>
      <p:sp>
        <p:nvSpPr>
          <p:cNvPr id="13" name="Rounded Rectangle 12"/>
          <p:cNvSpPr/>
          <p:nvPr/>
        </p:nvSpPr>
        <p:spPr>
          <a:xfrm>
            <a:off x="6233007" y="2130552"/>
            <a:ext cx="5455767" cy="530352"/>
          </a:xfrm>
          <a:prstGeom prst="roundRect">
            <a:avLst>
              <a:gd name="adj" fmla="val 25000"/>
            </a:avLst>
          </a:prstGeom>
          <a:solidFill>
            <a:srgbClr val="4F4F4F"/>
          </a:solidFill>
          <a:ln>
            <a:noFill/>
          </a:ln>
          <a:effectLst/>
        </p:spPr>
        <p:txBody>
          <a:bodyPr rtlCol="0" anchor="ctr"/>
          <a:lstStyle/>
          <a:p/>
        </p:txBody>
      </p:sp>
      <p:sp>
        <p:nvSpPr>
          <p:cNvPr id="14" name="Rectangle 13"/>
          <p:cNvSpPr/>
          <p:nvPr/>
        </p:nvSpPr>
        <p:spPr>
          <a:xfrm>
            <a:off x="6233007" y="2395728"/>
            <a:ext cx="5455767" cy="265176"/>
          </a:xfrm>
          <a:prstGeom prst="rect">
            <a:avLst/>
          </a:prstGeom>
          <a:solidFill>
            <a:srgbClr val="4F4F4F"/>
          </a:solidFill>
          <a:ln>
            <a:noFill/>
          </a:ln>
          <a:effectLst/>
        </p:spPr>
        <p:txBody>
          <a:bodyPr rtlCol="0" anchor="ctr"/>
          <a:lstStyle/>
          <a:p/>
        </p:txBody>
      </p:sp>
      <p:sp>
        <p:nvSpPr>
          <p:cNvPr id="15" name="TextBox 14"/>
          <p:cNvSpPr txBox="1"/>
          <p:nvPr/>
        </p:nvSpPr>
        <p:spPr>
          <a:xfrm>
            <a:off x="6324447" y="2130552"/>
            <a:ext cx="5272887" cy="530352"/>
          </a:xfrm>
          <a:prstGeom prst="rect">
            <a:avLst/>
          </a:prstGeom>
          <a:noFill/>
        </p:spPr>
        <p:txBody>
          <a:bodyPr wrap="square" anchor="ctr" lIns="73152" rIns="73152" tIns="36576" bIns="36576">
            <a:noAutofit/>
          </a:bodyPr>
          <a:lstStyle/>
          <a:p>
            <a:pPr algn="ctr">
              <a:spcBef>
                <a:spcPts val="0"/>
              </a:spcBef>
              <a:spcAft>
                <a:spcPts val="0"/>
              </a:spcAft>
            </a:pPr>
            <a:r>
              <a:rPr lang="tr-TR" sz="2100" b="1" i="0">
                <a:solidFill>
                  <a:srgbClr val="FFFFFF"/>
                </a:solidFill>
                <a:latin typeface="Calibri"/>
              </a:rPr>
              <a:t>I. Harita · Ölçek 1/20.000.000</a:t>
            </a:r>
          </a:p>
        </p:txBody>
      </p:sp>
      <p:sp>
        <p:nvSpPr>
          <p:cNvPr id="16" name="TextBox 15"/>
          <p:cNvSpPr txBox="1"/>
          <p:nvPr/>
        </p:nvSpPr>
        <p:spPr>
          <a:xfrm>
            <a:off x="6342735" y="2734056"/>
            <a:ext cx="5236311" cy="2020824"/>
          </a:xfrm>
          <a:prstGeom prst="rect">
            <a:avLst/>
          </a:prstGeom>
          <a:noFill/>
        </p:spPr>
        <p:txBody>
          <a:bodyPr wrap="square" anchor="ctr" lIns="73152" rIns="73152" tIns="36576" bIns="36576">
            <a:noAutofit/>
          </a:bodyPr>
          <a:lstStyle/>
          <a:p>
            <a:pPr algn="ctr">
              <a:spcBef>
                <a:spcPts val="0"/>
              </a:spcBef>
              <a:spcAft>
                <a:spcPts val="0"/>
              </a:spcAft>
            </a:pPr>
            <a:r>
              <a:rPr lang="tr-TR" sz="2800" b="0" i="0">
                <a:solidFill>
                  <a:srgbClr val="262626"/>
                </a:solidFill>
                <a:latin typeface="Calibri"/>
              </a:rPr>
              <a:t>Bu haritada </a:t>
            </a:r>
            <a:r>
              <a:rPr lang="tr-TR" sz="2800" b="1" i="0">
                <a:solidFill>
                  <a:srgbClr val="262626"/>
                </a:solidFill>
                <a:latin typeface="Calibri"/>
              </a:rPr>
              <a:t>3 cm</a:t>
            </a:r>
            <a:r>
              <a:rPr lang="tr-TR" sz="2800" b="0" i="0">
                <a:solidFill>
                  <a:srgbClr val="262626"/>
                </a:solidFill>
                <a:latin typeface="Calibri"/>
              </a:rPr>
              <a:t> ölçülen uzunluk gerçekte kaç km'dir?</a:t>
            </a:r>
          </a:p>
        </p:txBody>
      </p:sp>
      <p:sp>
        <p:nvSpPr>
          <p:cNvPr id="17" name="Rounded Rectangle 16"/>
          <p:cNvSpPr/>
          <p:nvPr/>
        </p:nvSpPr>
        <p:spPr>
          <a:xfrm>
            <a:off x="502920" y="5010912"/>
            <a:ext cx="11185855" cy="128016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100" b="1" i="0">
                <a:solidFill>
                  <a:srgbClr val="262626"/>
                </a:solidFill>
                <a:latin typeface="Calibri"/>
              </a:rPr>
              <a:t>Hızlı bitirene:</a:t>
            </a:r>
            <a:r>
              <a:rPr lang="tr-TR" sz="2100" b="0" i="0">
                <a:solidFill>
                  <a:srgbClr val="262626"/>
                </a:solidFill>
                <a:latin typeface="Calibri"/>
              </a:rPr>
              <a:t> Bitlis–Van arası 110 km'dir (s. 42). Bu uzaklık 1/2.000.000 ölçekli haritada kaç cm çizilir?</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42-43</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78 / 226</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500" b="1" i="0">
                <a:solidFill>
                  <a:srgbClr val="FFFFFF"/>
                </a:solidFill>
                <a:latin typeface="Calibri"/>
              </a:rPr>
              <a:t>Ölçekle hesap: haritadaki 3 cm gerçekte kaç km?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197864"/>
            <a:ext cx="11185855" cy="777240"/>
          </a:xfrm>
          <a:prstGeom prst="roundRect">
            <a:avLst>
              <a:gd name="adj" fmla="val 8000"/>
            </a:avLst>
          </a:prstGeom>
          <a:solidFill>
            <a:srgbClr val="E3F1E4"/>
          </a:solidFill>
          <a:ln>
            <a:noFill/>
          </a:ln>
          <a:effectLst/>
        </p:spPr>
        <p:txBody>
          <a:bodyPr rtlCol="0" anchor="ctr" wrap="square" lIns="128016" rIns="128016" tIns="73152" bIns="73152">
            <a:noAutofit/>
          </a:bodyPr>
          <a:lstStyle/>
          <a:p>
            <a:pPr algn="ctr">
              <a:spcBef>
                <a:spcPts val="0"/>
              </a:spcBef>
              <a:spcAft>
                <a:spcPts val="0"/>
              </a:spcAft>
            </a:pPr>
            <a:r>
              <a:rPr lang="tr-TR" sz="2100" b="1" i="0">
                <a:solidFill>
                  <a:srgbClr val="262626"/>
                </a:solidFill>
                <a:latin typeface="Calibri"/>
              </a:rPr>
              <a:t>Payda 10 kat büyük → aynı 3 cm gerçekte 10 kat uzun bir mesafedir.</a:t>
            </a:r>
          </a:p>
        </p:txBody>
      </p:sp>
      <p:sp>
        <p:nvSpPr>
          <p:cNvPr id="7" name="Rounded Rectangle 6"/>
          <p:cNvSpPr/>
          <p:nvPr/>
        </p:nvSpPr>
        <p:spPr>
          <a:xfrm>
            <a:off x="502920" y="2130552"/>
            <a:ext cx="5455767" cy="2697480"/>
          </a:xfrm>
          <a:prstGeom prst="roundRect">
            <a:avLst>
              <a:gd name="adj" fmla="val 5000"/>
            </a:avLst>
          </a:prstGeom>
          <a:solidFill>
            <a:srgbClr val="F0F0F0"/>
          </a:solidFill>
          <a:ln>
            <a:noFill/>
          </a:ln>
          <a:effectLst/>
        </p:spPr>
        <p:txBody>
          <a:bodyPr rtlCol="0" anchor="ctr"/>
          <a:lstStyle/>
          <a:p/>
        </p:txBody>
      </p:sp>
      <p:sp>
        <p:nvSpPr>
          <p:cNvPr id="8" name="Rounded Rectangle 7"/>
          <p:cNvSpPr/>
          <p:nvPr/>
        </p:nvSpPr>
        <p:spPr>
          <a:xfrm>
            <a:off x="502920" y="2130552"/>
            <a:ext cx="5455767" cy="530352"/>
          </a:xfrm>
          <a:prstGeom prst="roundRect">
            <a:avLst>
              <a:gd name="adj" fmla="val 25000"/>
            </a:avLst>
          </a:prstGeom>
          <a:solidFill>
            <a:srgbClr val="2C6696"/>
          </a:solidFill>
          <a:ln>
            <a:noFill/>
          </a:ln>
          <a:effectLst/>
        </p:spPr>
        <p:txBody>
          <a:bodyPr rtlCol="0" anchor="ctr"/>
          <a:lstStyle/>
          <a:p/>
        </p:txBody>
      </p:sp>
      <p:sp>
        <p:nvSpPr>
          <p:cNvPr id="9" name="Rectangle 8"/>
          <p:cNvSpPr/>
          <p:nvPr/>
        </p:nvSpPr>
        <p:spPr>
          <a:xfrm>
            <a:off x="502920" y="2395728"/>
            <a:ext cx="5455767" cy="265176"/>
          </a:xfrm>
          <a:prstGeom prst="rect">
            <a:avLst/>
          </a:prstGeom>
          <a:solidFill>
            <a:srgbClr val="2C6696"/>
          </a:solidFill>
          <a:ln>
            <a:noFill/>
          </a:ln>
          <a:effectLst/>
        </p:spPr>
        <p:txBody>
          <a:bodyPr rtlCol="0" anchor="ctr"/>
          <a:lstStyle/>
          <a:p/>
        </p:txBody>
      </p:sp>
      <p:sp>
        <p:nvSpPr>
          <p:cNvPr id="10" name="TextBox 9"/>
          <p:cNvSpPr txBox="1"/>
          <p:nvPr/>
        </p:nvSpPr>
        <p:spPr>
          <a:xfrm>
            <a:off x="594360" y="2130552"/>
            <a:ext cx="5272887" cy="530352"/>
          </a:xfrm>
          <a:prstGeom prst="rect">
            <a:avLst/>
          </a:prstGeom>
          <a:noFill/>
        </p:spPr>
        <p:txBody>
          <a:bodyPr wrap="square" anchor="ctr" lIns="73152" rIns="73152" tIns="36576" bIns="36576">
            <a:noAutofit/>
          </a:bodyPr>
          <a:lstStyle/>
          <a:p>
            <a:pPr algn="ctr">
              <a:spcBef>
                <a:spcPts val="0"/>
              </a:spcBef>
              <a:spcAft>
                <a:spcPts val="0"/>
              </a:spcAft>
            </a:pPr>
            <a:r>
              <a:rPr lang="tr-TR" sz="2100" b="1" i="0">
                <a:solidFill>
                  <a:srgbClr val="FFFFFF"/>
                </a:solidFill>
                <a:latin typeface="Calibri"/>
              </a:rPr>
              <a:t>II. Harita · Ölçek 1/2.000.000</a:t>
            </a:r>
          </a:p>
        </p:txBody>
      </p:sp>
      <p:sp>
        <p:nvSpPr>
          <p:cNvPr id="11" name="TextBox 10"/>
          <p:cNvSpPr txBox="1"/>
          <p:nvPr/>
        </p:nvSpPr>
        <p:spPr>
          <a:xfrm>
            <a:off x="612648" y="2734056"/>
            <a:ext cx="5236311" cy="2020824"/>
          </a:xfrm>
          <a:prstGeom prst="rect">
            <a:avLst/>
          </a:prstGeom>
          <a:noFill/>
        </p:spPr>
        <p:txBody>
          <a:bodyPr wrap="square" anchor="ctr" lIns="73152" rIns="73152" tIns="36576" bIns="36576">
            <a:noAutofit/>
          </a:bodyPr>
          <a:lstStyle/>
          <a:p>
            <a:pPr algn="ctr">
              <a:spcBef>
                <a:spcPts val="0"/>
              </a:spcBef>
              <a:spcAft>
                <a:spcPts val="600"/>
              </a:spcAft>
            </a:pPr>
            <a:r>
              <a:rPr lang="tr-TR" sz="2700" b="0" i="0">
                <a:solidFill>
                  <a:srgbClr val="262626"/>
                </a:solidFill>
                <a:latin typeface="Calibri"/>
              </a:rPr>
              <a:t>1 cm = 2.000.000 cm = </a:t>
            </a:r>
            <a:r>
              <a:rPr lang="tr-TR" sz="2700" b="1" i="0">
                <a:solidFill>
                  <a:srgbClr val="262626"/>
                </a:solidFill>
                <a:latin typeface="Calibri"/>
              </a:rPr>
              <a:t>20 km</a:t>
            </a:r>
          </a:p>
          <a:p>
            <a:pPr algn="ctr">
              <a:spcBef>
                <a:spcPts val="0"/>
              </a:spcBef>
              <a:spcAft>
                <a:spcPts val="0"/>
              </a:spcAft>
            </a:pPr>
            <a:r>
              <a:rPr lang="tr-TR" sz="2700" b="0" i="0">
                <a:solidFill>
                  <a:srgbClr val="262626"/>
                </a:solidFill>
                <a:latin typeface="Calibri"/>
              </a:rPr>
              <a:t>3 × 20 = </a:t>
            </a:r>
            <a:r>
              <a:rPr lang="tr-TR" sz="2700" b="1" i="0">
                <a:solidFill>
                  <a:srgbClr val="262626"/>
                </a:solidFill>
                <a:latin typeface="Calibri"/>
              </a:rPr>
              <a:t>60 km</a:t>
            </a:r>
          </a:p>
        </p:txBody>
      </p:sp>
      <p:sp>
        <p:nvSpPr>
          <p:cNvPr id="12" name="Rounded Rectangle 11"/>
          <p:cNvSpPr/>
          <p:nvPr/>
        </p:nvSpPr>
        <p:spPr>
          <a:xfrm>
            <a:off x="6233007" y="2130552"/>
            <a:ext cx="5455767" cy="2697480"/>
          </a:xfrm>
          <a:prstGeom prst="roundRect">
            <a:avLst>
              <a:gd name="adj" fmla="val 5000"/>
            </a:avLst>
          </a:prstGeom>
          <a:solidFill>
            <a:srgbClr val="F0F0F0"/>
          </a:solidFill>
          <a:ln>
            <a:noFill/>
          </a:ln>
          <a:effectLst/>
        </p:spPr>
        <p:txBody>
          <a:bodyPr rtlCol="0" anchor="ctr"/>
          <a:lstStyle/>
          <a:p/>
        </p:txBody>
      </p:sp>
      <p:sp>
        <p:nvSpPr>
          <p:cNvPr id="13" name="Rounded Rectangle 12"/>
          <p:cNvSpPr/>
          <p:nvPr/>
        </p:nvSpPr>
        <p:spPr>
          <a:xfrm>
            <a:off x="6233007" y="2130552"/>
            <a:ext cx="5455767" cy="530352"/>
          </a:xfrm>
          <a:prstGeom prst="roundRect">
            <a:avLst>
              <a:gd name="adj" fmla="val 25000"/>
            </a:avLst>
          </a:prstGeom>
          <a:solidFill>
            <a:srgbClr val="4F4F4F"/>
          </a:solidFill>
          <a:ln>
            <a:noFill/>
          </a:ln>
          <a:effectLst/>
        </p:spPr>
        <p:txBody>
          <a:bodyPr rtlCol="0" anchor="ctr"/>
          <a:lstStyle/>
          <a:p/>
        </p:txBody>
      </p:sp>
      <p:sp>
        <p:nvSpPr>
          <p:cNvPr id="14" name="Rectangle 13"/>
          <p:cNvSpPr/>
          <p:nvPr/>
        </p:nvSpPr>
        <p:spPr>
          <a:xfrm>
            <a:off x="6233007" y="2395728"/>
            <a:ext cx="5455767" cy="265176"/>
          </a:xfrm>
          <a:prstGeom prst="rect">
            <a:avLst/>
          </a:prstGeom>
          <a:solidFill>
            <a:srgbClr val="4F4F4F"/>
          </a:solidFill>
          <a:ln>
            <a:noFill/>
          </a:ln>
          <a:effectLst/>
        </p:spPr>
        <p:txBody>
          <a:bodyPr rtlCol="0" anchor="ctr"/>
          <a:lstStyle/>
          <a:p/>
        </p:txBody>
      </p:sp>
      <p:sp>
        <p:nvSpPr>
          <p:cNvPr id="15" name="TextBox 14"/>
          <p:cNvSpPr txBox="1"/>
          <p:nvPr/>
        </p:nvSpPr>
        <p:spPr>
          <a:xfrm>
            <a:off x="6324447" y="2130552"/>
            <a:ext cx="5272887" cy="530352"/>
          </a:xfrm>
          <a:prstGeom prst="rect">
            <a:avLst/>
          </a:prstGeom>
          <a:noFill/>
        </p:spPr>
        <p:txBody>
          <a:bodyPr wrap="square" anchor="ctr" lIns="73152" rIns="73152" tIns="36576" bIns="36576">
            <a:noAutofit/>
          </a:bodyPr>
          <a:lstStyle/>
          <a:p>
            <a:pPr algn="ctr">
              <a:spcBef>
                <a:spcPts val="0"/>
              </a:spcBef>
              <a:spcAft>
                <a:spcPts val="0"/>
              </a:spcAft>
            </a:pPr>
            <a:r>
              <a:rPr lang="tr-TR" sz="2100" b="1" i="0">
                <a:solidFill>
                  <a:srgbClr val="FFFFFF"/>
                </a:solidFill>
                <a:latin typeface="Calibri"/>
              </a:rPr>
              <a:t>I. Harita · Ölçek 1/20.000.000</a:t>
            </a:r>
          </a:p>
        </p:txBody>
      </p:sp>
      <p:sp>
        <p:nvSpPr>
          <p:cNvPr id="16" name="TextBox 15"/>
          <p:cNvSpPr txBox="1"/>
          <p:nvPr/>
        </p:nvSpPr>
        <p:spPr>
          <a:xfrm>
            <a:off x="6342735" y="2734056"/>
            <a:ext cx="5236311" cy="2020824"/>
          </a:xfrm>
          <a:prstGeom prst="rect">
            <a:avLst/>
          </a:prstGeom>
          <a:noFill/>
        </p:spPr>
        <p:txBody>
          <a:bodyPr wrap="square" anchor="ctr" lIns="73152" rIns="73152" tIns="36576" bIns="36576">
            <a:noAutofit/>
          </a:bodyPr>
          <a:lstStyle/>
          <a:p>
            <a:pPr algn="ctr">
              <a:spcBef>
                <a:spcPts val="0"/>
              </a:spcBef>
              <a:spcAft>
                <a:spcPts val="600"/>
              </a:spcAft>
            </a:pPr>
            <a:r>
              <a:rPr lang="tr-TR" sz="2700" b="0" i="0">
                <a:solidFill>
                  <a:srgbClr val="262626"/>
                </a:solidFill>
                <a:latin typeface="Calibri"/>
              </a:rPr>
              <a:t>1 cm = 20.000.000 cm = </a:t>
            </a:r>
            <a:r>
              <a:rPr lang="tr-TR" sz="2700" b="1" i="0">
                <a:solidFill>
                  <a:srgbClr val="262626"/>
                </a:solidFill>
                <a:latin typeface="Calibri"/>
              </a:rPr>
              <a:t>200 km</a:t>
            </a:r>
          </a:p>
          <a:p>
            <a:pPr algn="ctr">
              <a:spcBef>
                <a:spcPts val="0"/>
              </a:spcBef>
              <a:spcAft>
                <a:spcPts val="0"/>
              </a:spcAft>
            </a:pPr>
            <a:r>
              <a:rPr lang="tr-TR" sz="2700" b="0" i="0">
                <a:solidFill>
                  <a:srgbClr val="262626"/>
                </a:solidFill>
                <a:latin typeface="Calibri"/>
              </a:rPr>
              <a:t>3 × 200 = </a:t>
            </a:r>
            <a:r>
              <a:rPr lang="tr-TR" sz="2700" b="1" i="0">
                <a:solidFill>
                  <a:srgbClr val="262626"/>
                </a:solidFill>
                <a:latin typeface="Calibri"/>
              </a:rPr>
              <a:t>600 km</a:t>
            </a:r>
          </a:p>
        </p:txBody>
      </p:sp>
      <p:sp>
        <p:nvSpPr>
          <p:cNvPr id="17" name="Rounded Rectangle 16"/>
          <p:cNvSpPr/>
          <p:nvPr/>
        </p:nvSpPr>
        <p:spPr>
          <a:xfrm>
            <a:off x="502920" y="5010912"/>
            <a:ext cx="11185855" cy="128016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100" b="1" i="0">
                <a:solidFill>
                  <a:srgbClr val="262626"/>
                </a:solidFill>
                <a:latin typeface="Calibri"/>
              </a:rPr>
              <a:t>Hızlı bitirene:</a:t>
            </a:r>
            <a:r>
              <a:rPr lang="tr-TR" sz="2100" b="0" i="0">
                <a:solidFill>
                  <a:srgbClr val="262626"/>
                </a:solidFill>
                <a:latin typeface="Calibri"/>
              </a:rPr>
              <a:t> 110 km ÷ 20 km = </a:t>
            </a:r>
            <a:r>
              <a:rPr lang="tr-TR" sz="2100" b="1" i="0">
                <a:solidFill>
                  <a:srgbClr val="262626"/>
                </a:solidFill>
                <a:latin typeface="Calibri"/>
              </a:rPr>
              <a:t>5,5 cm</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42-43</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79 / 226</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9</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1/20.000.000 ölçekli I. harita, 1/2.000.000 ölçekli II. haritaya göre hangi özelliğe sahiptir?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Daha fazla ayrıntı gösterir.</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Daha dar bir alanı gösterir.</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Küçültme oranı daha fazladır.</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Büyük ölçekli bir haritadır.</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Haritada 1 cm gerçekte 20 km'dir.</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43</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80 / 226</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9</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1/20.000.000 ölçekli I. harita, 1/2.000.000 ölçekli II. haritaya göre hangi özelliğe sahiptir?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Daha fazla ayrıntı gösterir.</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Daha dar bir alanı gösterir.</a:t>
            </a:r>
          </a:p>
        </p:txBody>
      </p:sp>
      <p:sp>
        <p:nvSpPr>
          <p:cNvPr id="13" name="Rounded Rectangle 12"/>
          <p:cNvSpPr/>
          <p:nvPr/>
        </p:nvSpPr>
        <p:spPr>
          <a:xfrm>
            <a:off x="502920" y="368320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4" name="Oval 13"/>
          <p:cNvSpPr/>
          <p:nvPr/>
        </p:nvSpPr>
        <p:spPr>
          <a:xfrm>
            <a:off x="594360" y="363931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Küçültme oranı daha fazladır.</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Büyük ölçekli bir haritadır.</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Haritada 1 cm gerçekte 20 km'dir.</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I. harita küçük ölçeklidir: Haritanın küçültme oranı fazladır. Ayrıntısı azdır, geniş alanı gösterir; 1 cm'si 200 km'dir.</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43</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81 / 226</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Dijital haritalarda uzunluk ve alan ölçümü</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5. HAFTA</a:t>
            </a:r>
          </a:p>
        </p:txBody>
      </p:sp>
      <p:sp>
        <p:nvSpPr>
          <p:cNvPr id="6" name="TextBox 5"/>
          <p:cNvSpPr txBox="1"/>
          <p:nvPr/>
        </p:nvSpPr>
        <p:spPr>
          <a:xfrm>
            <a:off x="502920" y="1152144"/>
            <a:ext cx="11185855" cy="45720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C6696"/>
                </a:solidFill>
                <a:latin typeface="Calibri"/>
              </a:rPr>
              <a:t>Mekânsal Bilgi Teknolojilerinden Yararlanılarak Uzunluk ve Alan Ölçümleri Nasıl Yapılır?</a:t>
            </a:r>
          </a:p>
        </p:txBody>
      </p:sp>
      <p:sp>
        <p:nvSpPr>
          <p:cNvPr id="7" name="Rounded Rectangle 6"/>
          <p:cNvSpPr/>
          <p:nvPr/>
        </p:nvSpPr>
        <p:spPr>
          <a:xfrm>
            <a:off x="502920" y="1673352"/>
            <a:ext cx="11185855" cy="1188720"/>
          </a:xfrm>
          <a:prstGeom prst="roundRect">
            <a:avLst>
              <a:gd name="adj" fmla="val 8000"/>
            </a:avLst>
          </a:prstGeom>
          <a:solidFill>
            <a:srgbClr val="F0F0F0"/>
          </a:solidFill>
          <a:ln>
            <a:noFill/>
          </a:ln>
          <a:effectLst/>
        </p:spPr>
        <p:txBody>
          <a:bodyPr rtlCol="0" anchor="ctr"/>
          <a:lstStyle/>
          <a:p/>
        </p:txBody>
      </p:sp>
      <p:sp>
        <p:nvSpPr>
          <p:cNvPr id="8" name="Rectangle 7"/>
          <p:cNvSpPr/>
          <p:nvPr/>
        </p:nvSpPr>
        <p:spPr>
          <a:xfrm>
            <a:off x="502920" y="1673352"/>
            <a:ext cx="118872" cy="1188720"/>
          </a:xfrm>
          <a:prstGeom prst="rect">
            <a:avLst/>
          </a:prstGeom>
          <a:solidFill>
            <a:srgbClr val="2C6696"/>
          </a:solidFill>
          <a:ln>
            <a:noFill/>
          </a:ln>
          <a:effectLst/>
        </p:spPr>
        <p:txBody>
          <a:bodyPr rtlCol="0" anchor="ctr"/>
          <a:lstStyle/>
          <a:p/>
        </p:txBody>
      </p:sp>
      <p:sp>
        <p:nvSpPr>
          <p:cNvPr id="9" name="TextBox 8"/>
          <p:cNvSpPr txBox="1"/>
          <p:nvPr/>
        </p:nvSpPr>
        <p:spPr>
          <a:xfrm>
            <a:off x="777240" y="1673352"/>
            <a:ext cx="10774375" cy="118872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Yeryüzünde iki noktanın birbirine uzaklığı; haritalarda çizgiyle gösterilen yol, akarsu, sınır gibi verilerin uzunluğu ve bina, tarla, şehir, göl gibi alanların yüz ölçümü mekânsal bilgi teknolojileri kullanılarak kolayca hesaplanabilmektedir.</a:t>
            </a:r>
          </a:p>
        </p:txBody>
      </p:sp>
      <p:sp>
        <p:nvSpPr>
          <p:cNvPr id="10" name="Rounded Rectangle 9"/>
          <p:cNvSpPr/>
          <p:nvPr/>
        </p:nvSpPr>
        <p:spPr>
          <a:xfrm>
            <a:off x="502920" y="3044951"/>
            <a:ext cx="5577840" cy="3200400"/>
          </a:xfrm>
          <a:prstGeom prst="roundRect">
            <a:avLst>
              <a:gd name="adj" fmla="val 4000"/>
            </a:avLst>
          </a:prstGeom>
          <a:solidFill>
            <a:srgbClr val="FFFFFF"/>
          </a:solidFill>
          <a:ln w="38100">
            <a:solidFill>
              <a:srgbClr val="4F4F4F"/>
            </a:solidFill>
          </a:ln>
          <a:effectLst/>
        </p:spPr>
        <p:txBody>
          <a:bodyPr rtlCol="0" anchor="ctr"/>
          <a:lstStyle/>
          <a:p/>
        </p:txBody>
      </p:sp>
      <p:sp>
        <p:nvSpPr>
          <p:cNvPr id="11" name="Rectangle 10"/>
          <p:cNvSpPr/>
          <p:nvPr/>
        </p:nvSpPr>
        <p:spPr>
          <a:xfrm>
            <a:off x="640080" y="3182111"/>
            <a:ext cx="5303520" cy="2926080"/>
          </a:xfrm>
          <a:prstGeom prst="rect">
            <a:avLst/>
          </a:prstGeom>
          <a:solidFill>
            <a:srgbClr val="E3ECF5"/>
          </a:solidFill>
          <a:ln>
            <a:noFill/>
          </a:ln>
          <a:effectLst/>
        </p:spPr>
        <p:txBody>
          <a:bodyPr rtlCol="0" anchor="ctr"/>
          <a:lstStyle/>
          <a:p/>
        </p:txBody>
      </p:sp>
      <p:sp>
        <p:nvSpPr>
          <p:cNvPr id="12" name="Rounded Rectangle 11"/>
          <p:cNvSpPr/>
          <p:nvPr/>
        </p:nvSpPr>
        <p:spPr>
          <a:xfrm>
            <a:off x="777240" y="3300983"/>
            <a:ext cx="1234440" cy="365760"/>
          </a:xfrm>
          <a:prstGeom prst="roundRect">
            <a:avLst>
              <a:gd name="adj" fmla="val 40000"/>
            </a:avLst>
          </a:prstGeom>
          <a:solidFill>
            <a:srgbClr val="D3373A"/>
          </a:solidFill>
          <a:ln>
            <a:noFill/>
          </a:ln>
          <a:effectLst/>
        </p:spPr>
        <p:txBody>
          <a:bodyPr rtlCol="0" anchor="ctr" wrap="square" lIns="27432" rIns="27432" tIns="0" bIns="0">
            <a:noAutofit/>
          </a:bodyPr>
          <a:lstStyle/>
          <a:p>
            <a:pPr algn="ctr">
              <a:spcBef>
                <a:spcPts val="0"/>
              </a:spcBef>
              <a:spcAft>
                <a:spcPts val="0"/>
              </a:spcAft>
            </a:pPr>
            <a:r>
              <a:rPr lang="tr-TR" sz="1500" b="1" i="0">
                <a:solidFill>
                  <a:srgbClr val="FFFFFF"/>
                </a:solidFill>
                <a:latin typeface="Calibri"/>
              </a:rPr>
              <a:t>Uzunluk</a:t>
            </a:r>
          </a:p>
        </p:txBody>
      </p:sp>
      <p:sp>
        <p:nvSpPr>
          <p:cNvPr id="13" name="Rounded Rectangle 12"/>
          <p:cNvSpPr/>
          <p:nvPr/>
        </p:nvSpPr>
        <p:spPr>
          <a:xfrm>
            <a:off x="2148840" y="3300983"/>
            <a:ext cx="1234440" cy="365760"/>
          </a:xfrm>
          <a:prstGeom prst="roundRect">
            <a:avLst>
              <a:gd name="adj" fmla="val 40000"/>
            </a:avLst>
          </a:prstGeom>
          <a:solidFill>
            <a:srgbClr val="2E7D32"/>
          </a:solidFill>
          <a:ln>
            <a:noFill/>
          </a:ln>
          <a:effectLst/>
        </p:spPr>
        <p:txBody>
          <a:bodyPr rtlCol="0" anchor="ctr" wrap="square" lIns="27432" rIns="27432" tIns="0" bIns="0">
            <a:noAutofit/>
          </a:bodyPr>
          <a:lstStyle/>
          <a:p>
            <a:pPr algn="ctr">
              <a:spcBef>
                <a:spcPts val="0"/>
              </a:spcBef>
              <a:spcAft>
                <a:spcPts val="0"/>
              </a:spcAft>
            </a:pPr>
            <a:r>
              <a:rPr lang="tr-TR" sz="1500" b="1" i="0">
                <a:solidFill>
                  <a:srgbClr val="FFFFFF"/>
                </a:solidFill>
                <a:latin typeface="Calibri"/>
              </a:rPr>
              <a:t>Alan</a:t>
            </a:r>
          </a:p>
        </p:txBody>
      </p:sp>
      <p:cxnSp>
        <p:nvCxnSpPr>
          <p:cNvPr id="14" name="Connector 13"/>
          <p:cNvCxnSpPr/>
          <p:nvPr/>
        </p:nvCxnSpPr>
        <p:spPr>
          <a:xfrm flipV="1">
            <a:off x="1143000" y="4462271"/>
            <a:ext cx="822960" cy="1234440"/>
          </a:xfrm>
          <a:prstGeom prst="line">
            <a:avLst/>
          </a:prstGeom>
          <a:ln w="44450">
            <a:solidFill>
              <a:srgbClr val="D3373A"/>
            </a:solidFill>
            <a:prstDash val="dash"/>
          </a:ln>
        </p:spPr>
      </p:cxnSp>
      <p:cxnSp>
        <p:nvCxnSpPr>
          <p:cNvPr id="15" name="Connector 14"/>
          <p:cNvCxnSpPr/>
          <p:nvPr/>
        </p:nvCxnSpPr>
        <p:spPr>
          <a:xfrm>
            <a:off x="1965960" y="4462271"/>
            <a:ext cx="914400" cy="457199"/>
          </a:xfrm>
          <a:prstGeom prst="line">
            <a:avLst/>
          </a:prstGeom>
          <a:ln w="44450">
            <a:solidFill>
              <a:srgbClr val="D3373A"/>
            </a:solidFill>
            <a:prstDash val="dash"/>
          </a:ln>
        </p:spPr>
      </p:cxnSp>
      <p:cxnSp>
        <p:nvCxnSpPr>
          <p:cNvPr id="16" name="Connector 15"/>
          <p:cNvCxnSpPr/>
          <p:nvPr/>
        </p:nvCxnSpPr>
        <p:spPr>
          <a:xfrm flipV="1">
            <a:off x="2880360" y="3959351"/>
            <a:ext cx="365760" cy="960119"/>
          </a:xfrm>
          <a:prstGeom prst="line">
            <a:avLst/>
          </a:prstGeom>
          <a:ln w="44450">
            <a:solidFill>
              <a:srgbClr val="D3373A"/>
            </a:solidFill>
            <a:prstDash val="dash"/>
          </a:ln>
        </p:spPr>
      </p:cxnSp>
      <p:sp>
        <p:nvSpPr>
          <p:cNvPr id="17" name="Oval 16"/>
          <p:cNvSpPr/>
          <p:nvPr/>
        </p:nvSpPr>
        <p:spPr>
          <a:xfrm>
            <a:off x="1042416" y="5596127"/>
            <a:ext cx="201168" cy="201168"/>
          </a:xfrm>
          <a:prstGeom prst="ellipse">
            <a:avLst/>
          </a:prstGeom>
          <a:solidFill>
            <a:srgbClr val="D3373A"/>
          </a:solidFill>
          <a:ln w="19050">
            <a:solidFill>
              <a:srgbClr val="FFFFFF"/>
            </a:solidFill>
          </a:ln>
          <a:effectLst/>
        </p:spPr>
        <p:txBody>
          <a:bodyPr rtlCol="0" anchor="ctr"/>
          <a:lstStyle/>
          <a:p/>
        </p:txBody>
      </p:sp>
      <p:sp>
        <p:nvSpPr>
          <p:cNvPr id="18" name="Oval 17"/>
          <p:cNvSpPr/>
          <p:nvPr/>
        </p:nvSpPr>
        <p:spPr>
          <a:xfrm>
            <a:off x="3145536" y="3858767"/>
            <a:ext cx="201168" cy="201168"/>
          </a:xfrm>
          <a:prstGeom prst="ellipse">
            <a:avLst/>
          </a:prstGeom>
          <a:solidFill>
            <a:srgbClr val="D3373A"/>
          </a:solidFill>
          <a:ln w="19050">
            <a:solidFill>
              <a:srgbClr val="FFFFFF"/>
            </a:solidFill>
          </a:ln>
          <a:effectLst/>
        </p:spPr>
        <p:txBody>
          <a:bodyPr rtlCol="0" anchor="ctr"/>
          <a:lstStyle/>
          <a:p/>
        </p:txBody>
      </p:sp>
      <p:sp>
        <p:nvSpPr>
          <p:cNvPr id="19" name="Freeform 18"/>
          <p:cNvSpPr/>
          <p:nvPr/>
        </p:nvSpPr>
        <p:spPr>
          <a:xfrm>
            <a:off x="3749040" y="3959351"/>
            <a:ext cx="2011680" cy="1874520"/>
          </a:xfrm>
          <a:custGeom>
            <a:avLst/>
            <a:gdLst/>
            <a:ahLst/>
            <a:cxnLst/>
            <a:rect l="l" t="t" r="r" b="b"/>
            <a:pathLst>
              <a:path w="2011680" h="1874520">
                <a:moveTo>
                  <a:pt x="137160" y="182880"/>
                </a:moveTo>
                <a:lnTo>
                  <a:pt x="1874520" y="0"/>
                </a:lnTo>
                <a:lnTo>
                  <a:pt x="2011680" y="1280160"/>
                </a:lnTo>
                <a:lnTo>
                  <a:pt x="960120" y="1874520"/>
                </a:lnTo>
                <a:lnTo>
                  <a:pt x="0" y="1234440"/>
                </a:lnTo>
                <a:close/>
              </a:path>
            </a:pathLst>
          </a:custGeom>
          <a:solidFill>
            <a:srgbClr val="E3F1E4"/>
          </a:solidFill>
          <a:ln w="31750">
            <a:solidFill>
              <a:srgbClr val="2E7D3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4114800" y="4553711"/>
            <a:ext cx="1463040" cy="411480"/>
          </a:xfrm>
          <a:prstGeom prst="rect">
            <a:avLst/>
          </a:prstGeom>
          <a:noFill/>
        </p:spPr>
        <p:txBody>
          <a:bodyPr wrap="square" anchor="ctr" lIns="73152" rIns="73152" tIns="36576" bIns="36576">
            <a:noAutofit/>
          </a:bodyPr>
          <a:lstStyle/>
          <a:p>
            <a:pPr algn="ctr">
              <a:spcBef>
                <a:spcPts val="0"/>
              </a:spcBef>
              <a:spcAft>
                <a:spcPts val="0"/>
              </a:spcAft>
            </a:pPr>
            <a:r>
              <a:rPr lang="tr-TR" sz="1600" b="1" i="0">
                <a:solidFill>
                  <a:srgbClr val="2E7D32"/>
                </a:solidFill>
                <a:latin typeface="Calibri"/>
              </a:rPr>
              <a:t>alan: … km²</a:t>
            </a:r>
          </a:p>
        </p:txBody>
      </p:sp>
      <p:sp>
        <p:nvSpPr>
          <p:cNvPr id="21" name="TextBox 20"/>
          <p:cNvSpPr txBox="1"/>
          <p:nvPr/>
        </p:nvSpPr>
        <p:spPr>
          <a:xfrm>
            <a:off x="1554480" y="5239511"/>
            <a:ext cx="1645920" cy="411480"/>
          </a:xfrm>
          <a:prstGeom prst="rect">
            <a:avLst/>
          </a:prstGeom>
          <a:noFill/>
        </p:spPr>
        <p:txBody>
          <a:bodyPr wrap="square" anchor="ctr" lIns="73152" rIns="73152" tIns="36576" bIns="36576">
            <a:noAutofit/>
          </a:bodyPr>
          <a:lstStyle/>
          <a:p>
            <a:pPr algn="ctr">
              <a:spcBef>
                <a:spcPts val="0"/>
              </a:spcBef>
              <a:spcAft>
                <a:spcPts val="0"/>
              </a:spcAft>
            </a:pPr>
            <a:r>
              <a:rPr lang="tr-TR" sz="1600" b="1" i="0">
                <a:solidFill>
                  <a:srgbClr val="D3373A"/>
                </a:solidFill>
                <a:latin typeface="Calibri"/>
              </a:rPr>
              <a:t>uzunluk: … km</a:t>
            </a:r>
          </a:p>
        </p:txBody>
      </p:sp>
      <p:sp>
        <p:nvSpPr>
          <p:cNvPr id="22" name="Rounded Rectangle 21"/>
          <p:cNvSpPr/>
          <p:nvPr/>
        </p:nvSpPr>
        <p:spPr>
          <a:xfrm>
            <a:off x="6309360" y="3044951"/>
            <a:ext cx="5379415" cy="914400"/>
          </a:xfrm>
          <a:prstGeom prst="roundRect">
            <a:avLst>
              <a:gd name="adj" fmla="val 15000"/>
            </a:avLst>
          </a:prstGeom>
          <a:solidFill>
            <a:srgbClr val="F0F0F0"/>
          </a:solidFill>
          <a:ln>
            <a:noFill/>
          </a:ln>
          <a:effectLst/>
        </p:spPr>
        <p:txBody>
          <a:bodyPr rtlCol="0" anchor="ctr"/>
          <a:lstStyle/>
          <a:p/>
        </p:txBody>
      </p:sp>
      <p:sp>
        <p:nvSpPr>
          <p:cNvPr id="23" name="Rounded Rectangle 22"/>
          <p:cNvSpPr/>
          <p:nvPr/>
        </p:nvSpPr>
        <p:spPr>
          <a:xfrm>
            <a:off x="6492240" y="3200399"/>
            <a:ext cx="822960" cy="603504"/>
          </a:xfrm>
          <a:prstGeom prst="roundRect">
            <a:avLst>
              <a:gd name="adj" fmla="val 25000"/>
            </a:avLst>
          </a:prstGeom>
          <a:solidFill>
            <a:srgbClr val="D3373A"/>
          </a:solidFill>
          <a:ln>
            <a:noFill/>
          </a:ln>
          <a:effectLst/>
        </p:spPr>
        <p:txBody>
          <a:bodyPr rtlCol="0" anchor="ctr"/>
          <a:lstStyle/>
          <a:p/>
        </p:txBody>
      </p:sp>
      <p:sp>
        <p:nvSpPr>
          <p:cNvPr id="24" name="Isosceles Triangle 23"/>
          <p:cNvSpPr/>
          <p:nvPr/>
        </p:nvSpPr>
        <p:spPr>
          <a:xfrm rot="5400000">
            <a:off x="6784848" y="3346703"/>
            <a:ext cx="292608" cy="310896"/>
          </a:xfrm>
          <a:prstGeom prst="triangle">
            <a:avLst/>
          </a:prstGeom>
          <a:solidFill>
            <a:srgbClr val="FFFFFF"/>
          </a:solidFill>
          <a:ln>
            <a:noFill/>
          </a:ln>
          <a:effectLst/>
        </p:spPr>
        <p:txBody>
          <a:bodyPr rtlCol="0" anchor="ctr"/>
          <a:lstStyle/>
          <a:p/>
        </p:txBody>
      </p:sp>
      <p:sp>
        <p:nvSpPr>
          <p:cNvPr id="25" name="TextBox 24"/>
          <p:cNvSpPr txBox="1"/>
          <p:nvPr/>
        </p:nvSpPr>
        <p:spPr>
          <a:xfrm>
            <a:off x="7498080" y="3044951"/>
            <a:ext cx="4099255" cy="914400"/>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262626"/>
                </a:solidFill>
                <a:latin typeface="Calibri"/>
              </a:rPr>
              <a:t>Dijital Haritalarda Uzunluk Ölçümü</a:t>
            </a:r>
          </a:p>
          <a:p>
            <a:pPr algn="l">
              <a:spcBef>
                <a:spcPts val="0"/>
              </a:spcBef>
              <a:spcAft>
                <a:spcPts val="0"/>
              </a:spcAft>
            </a:pPr>
            <a:r>
              <a:rPr lang="tr-TR" sz="1400" b="0" i="0">
                <a:solidFill>
                  <a:srgbClr val="767676"/>
                </a:solidFill>
                <a:latin typeface="Calibri"/>
              </a:rPr>
              <a:t>video · karekod kitapta s. 43</a:t>
            </a:r>
          </a:p>
        </p:txBody>
      </p:sp>
      <p:sp>
        <p:nvSpPr>
          <p:cNvPr id="26" name="Rounded Rectangle 25"/>
          <p:cNvSpPr/>
          <p:nvPr/>
        </p:nvSpPr>
        <p:spPr>
          <a:xfrm>
            <a:off x="6309360" y="4078222"/>
            <a:ext cx="5379415" cy="914400"/>
          </a:xfrm>
          <a:prstGeom prst="roundRect">
            <a:avLst>
              <a:gd name="adj" fmla="val 15000"/>
            </a:avLst>
          </a:prstGeom>
          <a:solidFill>
            <a:srgbClr val="F0F0F0"/>
          </a:solidFill>
          <a:ln>
            <a:noFill/>
          </a:ln>
          <a:effectLst/>
        </p:spPr>
        <p:txBody>
          <a:bodyPr rtlCol="0" anchor="ctr"/>
          <a:lstStyle/>
          <a:p/>
        </p:txBody>
      </p:sp>
      <p:sp>
        <p:nvSpPr>
          <p:cNvPr id="27" name="Rounded Rectangle 26"/>
          <p:cNvSpPr/>
          <p:nvPr/>
        </p:nvSpPr>
        <p:spPr>
          <a:xfrm>
            <a:off x="6492240" y="4233670"/>
            <a:ext cx="822960" cy="603504"/>
          </a:xfrm>
          <a:prstGeom prst="roundRect">
            <a:avLst>
              <a:gd name="adj" fmla="val 25000"/>
            </a:avLst>
          </a:prstGeom>
          <a:solidFill>
            <a:srgbClr val="D3373A"/>
          </a:solidFill>
          <a:ln>
            <a:noFill/>
          </a:ln>
          <a:effectLst/>
        </p:spPr>
        <p:txBody>
          <a:bodyPr rtlCol="0" anchor="ctr"/>
          <a:lstStyle/>
          <a:p/>
        </p:txBody>
      </p:sp>
      <p:sp>
        <p:nvSpPr>
          <p:cNvPr id="28" name="Isosceles Triangle 27"/>
          <p:cNvSpPr/>
          <p:nvPr/>
        </p:nvSpPr>
        <p:spPr>
          <a:xfrm rot="5400000">
            <a:off x="6784848" y="4379974"/>
            <a:ext cx="292608" cy="310896"/>
          </a:xfrm>
          <a:prstGeom prst="triangle">
            <a:avLst/>
          </a:prstGeom>
          <a:solidFill>
            <a:srgbClr val="FFFFFF"/>
          </a:solidFill>
          <a:ln>
            <a:noFill/>
          </a:ln>
          <a:effectLst/>
        </p:spPr>
        <p:txBody>
          <a:bodyPr rtlCol="0" anchor="ctr"/>
          <a:lstStyle/>
          <a:p/>
        </p:txBody>
      </p:sp>
      <p:sp>
        <p:nvSpPr>
          <p:cNvPr id="29" name="TextBox 28"/>
          <p:cNvSpPr txBox="1"/>
          <p:nvPr/>
        </p:nvSpPr>
        <p:spPr>
          <a:xfrm>
            <a:off x="7498080" y="4078222"/>
            <a:ext cx="4099255" cy="914400"/>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262626"/>
                </a:solidFill>
                <a:latin typeface="Calibri"/>
              </a:rPr>
              <a:t>Dijital Haritalarda Alan Ölçümü</a:t>
            </a:r>
          </a:p>
          <a:p>
            <a:pPr algn="l">
              <a:spcBef>
                <a:spcPts val="0"/>
              </a:spcBef>
              <a:spcAft>
                <a:spcPts val="0"/>
              </a:spcAft>
            </a:pPr>
            <a:r>
              <a:rPr lang="tr-TR" sz="1400" b="0" i="0">
                <a:solidFill>
                  <a:srgbClr val="767676"/>
                </a:solidFill>
                <a:latin typeface="Calibri"/>
              </a:rPr>
              <a:t>video · karekod kitapta s. 43</a:t>
            </a:r>
          </a:p>
        </p:txBody>
      </p:sp>
      <p:sp>
        <p:nvSpPr>
          <p:cNvPr id="30" name="Rounded Rectangle 29"/>
          <p:cNvSpPr/>
          <p:nvPr/>
        </p:nvSpPr>
        <p:spPr>
          <a:xfrm>
            <a:off x="6309360" y="5148071"/>
            <a:ext cx="5379415" cy="1143001"/>
          </a:xfrm>
          <a:prstGeom prst="roundRect">
            <a:avLst>
              <a:gd name="adj" fmla="val 8000"/>
            </a:avLst>
          </a:prstGeom>
          <a:solidFill>
            <a:srgbClr val="FFF3D1"/>
          </a:solidFill>
          <a:ln>
            <a:noFill/>
          </a:ln>
          <a:effectLst/>
        </p:spPr>
        <p:txBody>
          <a:bodyPr rtlCol="0" anchor="ctr" wrap="square" lIns="182880" rIns="182880" tIns="73152" bIns="73152">
            <a:noAutofit/>
          </a:bodyPr>
          <a:lstStyle/>
          <a:p>
            <a:pPr algn="l">
              <a:spcBef>
                <a:spcPts val="0"/>
              </a:spcBef>
              <a:spcAft>
                <a:spcPts val="0"/>
              </a:spcAft>
            </a:pPr>
            <a:r>
              <a:rPr lang="tr-TR" sz="1900" b="1" i="0">
                <a:solidFill>
                  <a:srgbClr val="262626"/>
                </a:solidFill>
                <a:latin typeface="Calibri"/>
              </a:rPr>
              <a:t>Evde:</a:t>
            </a:r>
            <a:r>
              <a:rPr lang="tr-TR" sz="1900" b="0" i="0">
                <a:solidFill>
                  <a:srgbClr val="262626"/>
                </a:solidFill>
                <a:latin typeface="Calibri"/>
              </a:rPr>
              <a:t> Videolardaki örneklerden yararlanarak uzunluk ve alan ölçümü yapınız.</a:t>
            </a:r>
          </a:p>
        </p:txBody>
      </p:sp>
      <p:sp>
        <p:nvSpPr>
          <p:cNvPr id="31" name="TextBox 3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32" name="Rounded Rectangle 3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43</a:t>
            </a:r>
          </a:p>
        </p:txBody>
      </p:sp>
      <p:sp>
        <p:nvSpPr>
          <p:cNvPr id="33" name="TextBox 3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82 / 226</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Uygulama: Şehir Haritası Kullanıyorum</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UYGULAMA</a:t>
            </a:r>
          </a:p>
        </p:txBody>
      </p:sp>
      <p:pic>
        <p:nvPicPr>
          <p:cNvPr id="6" name="Picture 5" descr="roma_s44.jpg"/>
          <p:cNvPicPr>
            <a:picLocks noChangeAspect="1"/>
          </p:cNvPicPr>
          <p:nvPr/>
        </p:nvPicPr>
        <p:blipFill>
          <a:blip r:embed="rId3"/>
          <a:stretch>
            <a:fillRect/>
          </a:stretch>
        </p:blipFill>
        <p:spPr>
          <a:xfrm>
            <a:off x="502920" y="1307592"/>
            <a:ext cx="5835174" cy="4846320"/>
          </a:xfrm>
          <a:prstGeom prst="rect">
            <a:avLst/>
          </a:prstGeom>
          <a:ln w="9525">
            <a:solidFill>
              <a:srgbClr val="D9D9D9"/>
            </a:solidFill>
          </a:ln>
        </p:spPr>
      </p:pic>
      <p:sp>
        <p:nvSpPr>
          <p:cNvPr id="7" name="Rounded Rectangle 6"/>
          <p:cNvSpPr/>
          <p:nvPr/>
        </p:nvSpPr>
        <p:spPr>
          <a:xfrm>
            <a:off x="6539262" y="1188720"/>
            <a:ext cx="5149512" cy="1847088"/>
          </a:xfrm>
          <a:prstGeom prst="roundRect">
            <a:avLst>
              <a:gd name="adj" fmla="val 12000"/>
            </a:avLst>
          </a:prstGeom>
          <a:solidFill>
            <a:srgbClr val="F0F0F0"/>
          </a:solidFill>
          <a:ln>
            <a:noFill/>
          </a:ln>
          <a:effectLst/>
        </p:spPr>
        <p:txBody>
          <a:bodyPr rtlCol="0" anchor="ctr"/>
          <a:lstStyle/>
          <a:p/>
        </p:txBody>
      </p:sp>
      <p:sp>
        <p:nvSpPr>
          <p:cNvPr id="8" name="Oval 7"/>
          <p:cNvSpPr/>
          <p:nvPr/>
        </p:nvSpPr>
        <p:spPr>
          <a:xfrm>
            <a:off x="6667278" y="1837944"/>
            <a:ext cx="548640" cy="54864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1</a:t>
            </a:r>
          </a:p>
        </p:txBody>
      </p:sp>
      <p:sp>
        <p:nvSpPr>
          <p:cNvPr id="9" name="TextBox 8"/>
          <p:cNvSpPr txBox="1"/>
          <p:nvPr/>
        </p:nvSpPr>
        <p:spPr>
          <a:xfrm>
            <a:off x="7362222" y="1188720"/>
            <a:ext cx="4235112" cy="1847088"/>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Konaklanan otelden başlanarak sırasıyla Colosseum, Roma Forumu, Capitolini Müzesi, Pantheon, Navona Meydanı ve Sant’Angelo Kalesi’nin gezileceği en kısa rotayı harita üzerinde çizerek gösteriniz.</a:t>
            </a:r>
          </a:p>
        </p:txBody>
      </p:sp>
      <p:sp>
        <p:nvSpPr>
          <p:cNvPr id="10" name="Rounded Rectangle 9"/>
          <p:cNvSpPr/>
          <p:nvPr/>
        </p:nvSpPr>
        <p:spPr>
          <a:xfrm>
            <a:off x="6539262" y="3108960"/>
            <a:ext cx="5149512" cy="1261872"/>
          </a:xfrm>
          <a:prstGeom prst="roundRect">
            <a:avLst>
              <a:gd name="adj" fmla="val 12000"/>
            </a:avLst>
          </a:prstGeom>
          <a:solidFill>
            <a:srgbClr val="F0F0F0"/>
          </a:solidFill>
          <a:ln>
            <a:noFill/>
          </a:ln>
          <a:effectLst/>
        </p:spPr>
        <p:txBody>
          <a:bodyPr rtlCol="0" anchor="ctr"/>
          <a:lstStyle/>
          <a:p/>
        </p:txBody>
      </p:sp>
      <p:sp>
        <p:nvSpPr>
          <p:cNvPr id="11" name="Oval 10"/>
          <p:cNvSpPr/>
          <p:nvPr/>
        </p:nvSpPr>
        <p:spPr>
          <a:xfrm>
            <a:off x="6667278" y="3465576"/>
            <a:ext cx="548640" cy="54864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2</a:t>
            </a:r>
          </a:p>
        </p:txBody>
      </p:sp>
      <p:sp>
        <p:nvSpPr>
          <p:cNvPr id="12" name="TextBox 11"/>
          <p:cNvSpPr txBox="1"/>
          <p:nvPr/>
        </p:nvSpPr>
        <p:spPr>
          <a:xfrm>
            <a:off x="7362222" y="3108960"/>
            <a:ext cx="4235112" cy="1261872"/>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Colosseum’dan Roma Forumu ve Capitolini Müzesi’nin olduğu alana ulaşmak için hangi yönlere gidilmesi gerektiğini yazınız.</a:t>
            </a:r>
          </a:p>
        </p:txBody>
      </p:sp>
      <p:sp>
        <p:nvSpPr>
          <p:cNvPr id="13" name="Rounded Rectangle 12"/>
          <p:cNvSpPr/>
          <p:nvPr/>
        </p:nvSpPr>
        <p:spPr>
          <a:xfrm>
            <a:off x="6539262" y="4443984"/>
            <a:ext cx="5149512" cy="1188720"/>
          </a:xfrm>
          <a:prstGeom prst="roundRect">
            <a:avLst>
              <a:gd name="adj" fmla="val 12000"/>
            </a:avLst>
          </a:prstGeom>
          <a:solidFill>
            <a:srgbClr val="F0F0F0"/>
          </a:solidFill>
          <a:ln>
            <a:noFill/>
          </a:ln>
          <a:effectLst/>
        </p:spPr>
        <p:txBody>
          <a:bodyPr rtlCol="0" anchor="ctr"/>
          <a:lstStyle/>
          <a:p/>
        </p:txBody>
      </p:sp>
      <p:sp>
        <p:nvSpPr>
          <p:cNvPr id="14" name="Oval 13"/>
          <p:cNvSpPr/>
          <p:nvPr/>
        </p:nvSpPr>
        <p:spPr>
          <a:xfrm>
            <a:off x="6667278" y="4764024"/>
            <a:ext cx="548640" cy="54864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3</a:t>
            </a:r>
          </a:p>
        </p:txBody>
      </p:sp>
      <p:sp>
        <p:nvSpPr>
          <p:cNvPr id="15" name="TextBox 14"/>
          <p:cNvSpPr txBox="1"/>
          <p:nvPr/>
        </p:nvSpPr>
        <p:spPr>
          <a:xfrm>
            <a:off x="7362222" y="4443984"/>
            <a:ext cx="4235112" cy="118872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Haritada gösterilen otele göre eczanenin bulunduğu yeri, yön ve uzaklık bilgisi vererek tarif ediniz.</a:t>
            </a:r>
          </a:p>
        </p:txBody>
      </p:sp>
      <p:sp>
        <p:nvSpPr>
          <p:cNvPr id="16" name="Rounded Rectangle 15"/>
          <p:cNvSpPr/>
          <p:nvPr/>
        </p:nvSpPr>
        <p:spPr>
          <a:xfrm>
            <a:off x="6539262" y="5705856"/>
            <a:ext cx="5149512" cy="585216"/>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0"/>
              </a:spcAft>
            </a:pPr>
            <a:r>
              <a:rPr lang="tr-TR" sz="1850" b="0" i="0">
                <a:solidFill>
                  <a:srgbClr val="262626"/>
                </a:solidFill>
                <a:latin typeface="Calibri"/>
              </a:rPr>
              <a:t>İkili · 7 dk · cetvel kullan; çizgi ölçek </a:t>
            </a:r>
            <a:r>
              <a:rPr lang="tr-TR" sz="1850" b="1" i="0">
                <a:solidFill>
                  <a:srgbClr val="262626"/>
                </a:solidFill>
                <a:latin typeface="Calibri"/>
              </a:rPr>
              <a:t>0-200-400 m</a:t>
            </a:r>
          </a:p>
        </p:txBody>
      </p:sp>
      <p:sp>
        <p:nvSpPr>
          <p:cNvPr id="17" name="TextBox 1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18" name="Rounded Rectangle 1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44</a:t>
            </a:r>
          </a:p>
        </p:txBody>
      </p:sp>
      <p:sp>
        <p:nvSpPr>
          <p:cNvPr id="19" name="TextBox 1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83 / 226</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Şehir Haritası Kullanıyorum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roma_s44.jpg"/>
          <p:cNvPicPr>
            <a:picLocks noChangeAspect="1"/>
          </p:cNvPicPr>
          <p:nvPr/>
        </p:nvPicPr>
        <p:blipFill>
          <a:blip r:embed="rId3"/>
          <a:stretch>
            <a:fillRect/>
          </a:stretch>
        </p:blipFill>
        <p:spPr>
          <a:xfrm>
            <a:off x="502920" y="1307592"/>
            <a:ext cx="5835174" cy="4846320"/>
          </a:xfrm>
          <a:prstGeom prst="rect">
            <a:avLst/>
          </a:prstGeom>
          <a:ln w="9525">
            <a:solidFill>
              <a:srgbClr val="D9D9D9"/>
            </a:solidFill>
          </a:ln>
        </p:spPr>
      </p:pic>
      <p:cxnSp>
        <p:nvCxnSpPr>
          <p:cNvPr id="7" name="Connector 6"/>
          <p:cNvCxnSpPr/>
          <p:nvPr/>
        </p:nvCxnSpPr>
        <p:spPr>
          <a:xfrm flipH="1">
            <a:off x="5093256" y="3507873"/>
            <a:ext cx="224330" cy="1049604"/>
          </a:xfrm>
          <a:prstGeom prst="line">
            <a:avLst/>
          </a:prstGeom>
          <a:ln w="44450">
            <a:solidFill>
              <a:srgbClr val="D3373A"/>
            </a:solidFill>
            <a:prstDash val="dash"/>
          </a:ln>
        </p:spPr>
      </p:cxnSp>
      <p:cxnSp>
        <p:nvCxnSpPr>
          <p:cNvPr id="8" name="Connector 7"/>
          <p:cNvCxnSpPr/>
          <p:nvPr/>
        </p:nvCxnSpPr>
        <p:spPr>
          <a:xfrm flipH="1" flipV="1">
            <a:off x="4028661" y="3577846"/>
            <a:ext cx="1064595" cy="979631"/>
          </a:xfrm>
          <a:prstGeom prst="line">
            <a:avLst/>
          </a:prstGeom>
          <a:ln w="44450">
            <a:solidFill>
              <a:srgbClr val="D3373A"/>
            </a:solidFill>
            <a:prstDash val="dash"/>
          </a:ln>
        </p:spPr>
      </p:cxnSp>
      <p:cxnSp>
        <p:nvCxnSpPr>
          <p:cNvPr id="9" name="Connector 8"/>
          <p:cNvCxnSpPr/>
          <p:nvPr/>
        </p:nvCxnSpPr>
        <p:spPr>
          <a:xfrm flipH="1">
            <a:off x="3743386" y="3577846"/>
            <a:ext cx="285275" cy="106256"/>
          </a:xfrm>
          <a:prstGeom prst="line">
            <a:avLst/>
          </a:prstGeom>
          <a:ln w="44450">
            <a:solidFill>
              <a:srgbClr val="D3373A"/>
            </a:solidFill>
            <a:prstDash val="dash"/>
          </a:ln>
        </p:spPr>
      </p:cxnSp>
      <p:cxnSp>
        <p:nvCxnSpPr>
          <p:cNvPr id="10" name="Connector 9"/>
          <p:cNvCxnSpPr/>
          <p:nvPr/>
        </p:nvCxnSpPr>
        <p:spPr>
          <a:xfrm flipH="1" flipV="1">
            <a:off x="2834396" y="2933830"/>
            <a:ext cx="908990" cy="750272"/>
          </a:xfrm>
          <a:prstGeom prst="line">
            <a:avLst/>
          </a:prstGeom>
          <a:ln w="44450">
            <a:solidFill>
              <a:srgbClr val="D3373A"/>
            </a:solidFill>
            <a:prstDash val="dash"/>
          </a:ln>
        </p:spPr>
      </p:cxnSp>
      <p:cxnSp>
        <p:nvCxnSpPr>
          <p:cNvPr id="11" name="Connector 10"/>
          <p:cNvCxnSpPr/>
          <p:nvPr/>
        </p:nvCxnSpPr>
        <p:spPr>
          <a:xfrm flipH="1" flipV="1">
            <a:off x="2297560" y="2821095"/>
            <a:ext cx="536836" cy="112735"/>
          </a:xfrm>
          <a:prstGeom prst="line">
            <a:avLst/>
          </a:prstGeom>
          <a:ln w="44450">
            <a:solidFill>
              <a:srgbClr val="D3373A"/>
            </a:solidFill>
            <a:prstDash val="dash"/>
          </a:ln>
        </p:spPr>
      </p:cxnSp>
      <p:cxnSp>
        <p:nvCxnSpPr>
          <p:cNvPr id="12" name="Connector 11"/>
          <p:cNvCxnSpPr/>
          <p:nvPr/>
        </p:nvCxnSpPr>
        <p:spPr>
          <a:xfrm flipH="1" flipV="1">
            <a:off x="1312064" y="2038427"/>
            <a:ext cx="985496" cy="782668"/>
          </a:xfrm>
          <a:prstGeom prst="line">
            <a:avLst/>
          </a:prstGeom>
          <a:ln w="44450">
            <a:solidFill>
              <a:srgbClr val="D3373A"/>
            </a:solidFill>
            <a:prstDash val="dash"/>
          </a:ln>
        </p:spPr>
      </p:cxnSp>
      <p:cxnSp>
        <p:nvCxnSpPr>
          <p:cNvPr id="13" name="Connector 12"/>
          <p:cNvCxnSpPr/>
          <p:nvPr/>
        </p:nvCxnSpPr>
        <p:spPr>
          <a:xfrm flipV="1">
            <a:off x="5317586" y="2639682"/>
            <a:ext cx="714485" cy="868191"/>
          </a:xfrm>
          <a:prstGeom prst="line">
            <a:avLst/>
          </a:prstGeom>
          <a:ln w="50800">
            <a:solidFill>
              <a:srgbClr val="2E7D32"/>
            </a:solidFill>
            <a:tailEnd type="triangle" w="med" len="med"/>
          </a:ln>
        </p:spPr>
      </p:cxnSp>
      <p:sp>
        <p:nvSpPr>
          <p:cNvPr id="14" name="Oval 13"/>
          <p:cNvSpPr/>
          <p:nvPr/>
        </p:nvSpPr>
        <p:spPr>
          <a:xfrm>
            <a:off x="5148120" y="4173429"/>
            <a:ext cx="329184" cy="329184"/>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1</a:t>
            </a:r>
          </a:p>
        </p:txBody>
      </p:sp>
      <p:sp>
        <p:nvSpPr>
          <p:cNvPr id="15" name="Oval 14"/>
          <p:cNvSpPr/>
          <p:nvPr/>
        </p:nvSpPr>
        <p:spPr>
          <a:xfrm>
            <a:off x="4083525" y="3193798"/>
            <a:ext cx="329184" cy="329184"/>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2</a:t>
            </a:r>
          </a:p>
        </p:txBody>
      </p:sp>
      <p:sp>
        <p:nvSpPr>
          <p:cNvPr id="16" name="Oval 15"/>
          <p:cNvSpPr/>
          <p:nvPr/>
        </p:nvSpPr>
        <p:spPr>
          <a:xfrm>
            <a:off x="3359338" y="3300054"/>
            <a:ext cx="329184" cy="329184"/>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3</a:t>
            </a:r>
          </a:p>
        </p:txBody>
      </p:sp>
      <p:sp>
        <p:nvSpPr>
          <p:cNvPr id="17" name="Oval 16"/>
          <p:cNvSpPr/>
          <p:nvPr/>
        </p:nvSpPr>
        <p:spPr>
          <a:xfrm>
            <a:off x="2889260" y="2549782"/>
            <a:ext cx="329184" cy="329184"/>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4</a:t>
            </a:r>
          </a:p>
        </p:txBody>
      </p:sp>
      <p:sp>
        <p:nvSpPr>
          <p:cNvPr id="18" name="Oval 17"/>
          <p:cNvSpPr/>
          <p:nvPr/>
        </p:nvSpPr>
        <p:spPr>
          <a:xfrm>
            <a:off x="2352424" y="2437047"/>
            <a:ext cx="329184" cy="329184"/>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5</a:t>
            </a:r>
          </a:p>
        </p:txBody>
      </p:sp>
      <p:sp>
        <p:nvSpPr>
          <p:cNvPr id="19" name="Oval 18"/>
          <p:cNvSpPr/>
          <p:nvPr/>
        </p:nvSpPr>
        <p:spPr>
          <a:xfrm>
            <a:off x="1366928" y="1654379"/>
            <a:ext cx="329184" cy="329184"/>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6</a:t>
            </a:r>
          </a:p>
        </p:txBody>
      </p:sp>
      <p:sp>
        <p:nvSpPr>
          <p:cNvPr id="20" name="Rounded Rectangle 19"/>
          <p:cNvSpPr/>
          <p:nvPr/>
        </p:nvSpPr>
        <p:spPr>
          <a:xfrm>
            <a:off x="5390738" y="3544449"/>
            <a:ext cx="914400" cy="310896"/>
          </a:xfrm>
          <a:prstGeom prst="roundRect">
            <a:avLst>
              <a:gd name="adj" fmla="val 40000"/>
            </a:avLst>
          </a:prstGeom>
          <a:solidFill>
            <a:srgbClr val="D3373A"/>
          </a:solidFill>
          <a:ln>
            <a:noFill/>
          </a:ln>
          <a:effectLst/>
        </p:spPr>
        <p:txBody>
          <a:bodyPr rtlCol="0" anchor="ctr" wrap="square" lIns="27432" rIns="27432" tIns="0" bIns="0">
            <a:noAutofit/>
          </a:bodyPr>
          <a:lstStyle/>
          <a:p>
            <a:pPr algn="ctr">
              <a:spcBef>
                <a:spcPts val="0"/>
              </a:spcBef>
              <a:spcAft>
                <a:spcPts val="0"/>
              </a:spcAft>
            </a:pPr>
            <a:r>
              <a:rPr lang="tr-TR" sz="1400" b="1" i="0">
                <a:solidFill>
                  <a:srgbClr val="FFFFFF"/>
                </a:solidFill>
                <a:latin typeface="Calibri"/>
              </a:rPr>
              <a:t>başlangıç</a:t>
            </a:r>
          </a:p>
        </p:txBody>
      </p:sp>
      <p:sp>
        <p:nvSpPr>
          <p:cNvPr id="21" name="Rounded Rectangle 20"/>
          <p:cNvSpPr/>
          <p:nvPr/>
        </p:nvSpPr>
        <p:spPr>
          <a:xfrm>
            <a:off x="3791791" y="2219058"/>
            <a:ext cx="2103120" cy="347472"/>
          </a:xfrm>
          <a:prstGeom prst="roundRect">
            <a:avLst>
              <a:gd name="adj" fmla="val 40000"/>
            </a:avLst>
          </a:prstGeom>
          <a:solidFill>
            <a:srgbClr val="2E7D32"/>
          </a:solidFill>
          <a:ln>
            <a:noFill/>
          </a:ln>
          <a:effectLst/>
        </p:spPr>
        <p:txBody>
          <a:bodyPr rtlCol="0" anchor="ctr" wrap="square" lIns="27432" rIns="27432" tIns="0" bIns="0">
            <a:noAutofit/>
          </a:bodyPr>
          <a:lstStyle/>
          <a:p>
            <a:pPr algn="ctr">
              <a:spcBef>
                <a:spcPts val="0"/>
              </a:spcBef>
              <a:spcAft>
                <a:spcPts val="0"/>
              </a:spcAft>
            </a:pPr>
            <a:r>
              <a:rPr lang="tr-TR" sz="1400" b="1" i="0">
                <a:solidFill>
                  <a:srgbClr val="FFFFFF"/>
                </a:solidFill>
                <a:latin typeface="Calibri"/>
              </a:rPr>
              <a:t>kuzeydoğu ≈ 700-750 m</a:t>
            </a:r>
          </a:p>
        </p:txBody>
      </p:sp>
      <p:sp>
        <p:nvSpPr>
          <p:cNvPr id="22" name="Rounded Rectangle 21"/>
          <p:cNvSpPr/>
          <p:nvPr/>
        </p:nvSpPr>
        <p:spPr>
          <a:xfrm>
            <a:off x="6539262" y="1188720"/>
            <a:ext cx="5149512" cy="1627632"/>
          </a:xfrm>
          <a:prstGeom prst="roundRect">
            <a:avLst>
              <a:gd name="adj" fmla="val 8000"/>
            </a:avLst>
          </a:prstGeom>
          <a:solidFill>
            <a:srgbClr val="E3F1E4"/>
          </a:solidFill>
          <a:ln w="19050">
            <a:solidFill>
              <a:srgbClr val="2E7D32"/>
            </a:solidFill>
          </a:ln>
          <a:effectLst/>
        </p:spPr>
        <p:txBody>
          <a:bodyPr rtlCol="0" anchor="ctr"/>
          <a:lstStyle/>
          <a:p/>
        </p:txBody>
      </p:sp>
      <p:sp>
        <p:nvSpPr>
          <p:cNvPr id="23" name="Oval 22"/>
          <p:cNvSpPr/>
          <p:nvPr/>
        </p:nvSpPr>
        <p:spPr>
          <a:xfrm>
            <a:off x="6648990" y="1298448"/>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1</a:t>
            </a:r>
          </a:p>
        </p:txBody>
      </p:sp>
      <p:sp>
        <p:nvSpPr>
          <p:cNvPr id="24" name="TextBox 23"/>
          <p:cNvSpPr txBox="1"/>
          <p:nvPr/>
        </p:nvSpPr>
        <p:spPr>
          <a:xfrm>
            <a:off x="7197630" y="1188720"/>
            <a:ext cx="4372272" cy="1627632"/>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Otel → Colosseum → Roma Forumu → Capitolini Müzesi → Pantheon → Navona Meydanı → Sant’Angelo Kalesi (haritada numaralı sıra).</a:t>
            </a:r>
          </a:p>
        </p:txBody>
      </p:sp>
      <p:sp>
        <p:nvSpPr>
          <p:cNvPr id="25" name="Rounded Rectangle 24"/>
          <p:cNvSpPr/>
          <p:nvPr/>
        </p:nvSpPr>
        <p:spPr>
          <a:xfrm>
            <a:off x="6539262" y="2935224"/>
            <a:ext cx="5149512" cy="1627632"/>
          </a:xfrm>
          <a:prstGeom prst="roundRect">
            <a:avLst>
              <a:gd name="adj" fmla="val 8000"/>
            </a:avLst>
          </a:prstGeom>
          <a:solidFill>
            <a:srgbClr val="E3F1E4"/>
          </a:solidFill>
          <a:ln w="19050">
            <a:solidFill>
              <a:srgbClr val="2E7D32"/>
            </a:solidFill>
          </a:ln>
          <a:effectLst/>
        </p:spPr>
        <p:txBody>
          <a:bodyPr rtlCol="0" anchor="ctr"/>
          <a:lstStyle/>
          <a:p/>
        </p:txBody>
      </p:sp>
      <p:sp>
        <p:nvSpPr>
          <p:cNvPr id="26" name="Oval 25"/>
          <p:cNvSpPr/>
          <p:nvPr/>
        </p:nvSpPr>
        <p:spPr>
          <a:xfrm>
            <a:off x="6648990" y="3044952"/>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2</a:t>
            </a:r>
          </a:p>
        </p:txBody>
      </p:sp>
      <p:sp>
        <p:nvSpPr>
          <p:cNvPr id="27" name="TextBox 26"/>
          <p:cNvSpPr txBox="1"/>
          <p:nvPr/>
        </p:nvSpPr>
        <p:spPr>
          <a:xfrm>
            <a:off x="7197630" y="2935224"/>
            <a:ext cx="4372272" cy="1627632"/>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Kuzeybatıya: Roma Forumu ve Capitolini Müzesi, Colosseum'un kuzeybatısındadır.</a:t>
            </a:r>
          </a:p>
        </p:txBody>
      </p:sp>
      <p:sp>
        <p:nvSpPr>
          <p:cNvPr id="28" name="Rounded Rectangle 27"/>
          <p:cNvSpPr/>
          <p:nvPr/>
        </p:nvSpPr>
        <p:spPr>
          <a:xfrm>
            <a:off x="6539262" y="4681728"/>
            <a:ext cx="5149512" cy="1627632"/>
          </a:xfrm>
          <a:prstGeom prst="roundRect">
            <a:avLst>
              <a:gd name="adj" fmla="val 8000"/>
            </a:avLst>
          </a:prstGeom>
          <a:solidFill>
            <a:srgbClr val="E3F1E4"/>
          </a:solidFill>
          <a:ln w="19050">
            <a:solidFill>
              <a:srgbClr val="2E7D32"/>
            </a:solidFill>
          </a:ln>
          <a:effectLst/>
        </p:spPr>
        <p:txBody>
          <a:bodyPr rtlCol="0" anchor="ctr"/>
          <a:lstStyle/>
          <a:p/>
        </p:txBody>
      </p:sp>
      <p:sp>
        <p:nvSpPr>
          <p:cNvPr id="29" name="Oval 28"/>
          <p:cNvSpPr/>
          <p:nvPr/>
        </p:nvSpPr>
        <p:spPr>
          <a:xfrm>
            <a:off x="6648990" y="4791456"/>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3</a:t>
            </a:r>
          </a:p>
        </p:txBody>
      </p:sp>
      <p:sp>
        <p:nvSpPr>
          <p:cNvPr id="30" name="TextBox 29"/>
          <p:cNvSpPr txBox="1"/>
          <p:nvPr/>
        </p:nvSpPr>
        <p:spPr>
          <a:xfrm>
            <a:off x="7197630" y="4681728"/>
            <a:ext cx="4372272" cy="1627632"/>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Eczane, otelin kuzeydoğusundadır; çizgi ölçeğe göre yaklaşık 700-750 m uzaklıktadır.</a:t>
            </a:r>
          </a:p>
        </p:txBody>
      </p:sp>
      <p:sp>
        <p:nvSpPr>
          <p:cNvPr id="31" name="TextBox 3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32" name="Rounded Rectangle 3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44</a:t>
            </a:r>
          </a:p>
        </p:txBody>
      </p:sp>
      <p:sp>
        <p:nvSpPr>
          <p:cNvPr id="33" name="TextBox 3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84 / 226</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Tahminim ve sonuç</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ÖZ YANSITMA</a:t>
            </a:r>
          </a:p>
        </p:txBody>
      </p:sp>
      <p:sp>
        <p:nvSpPr>
          <p:cNvPr id="6" name="Oval 5"/>
          <p:cNvSpPr/>
          <p:nvPr/>
        </p:nvSpPr>
        <p:spPr>
          <a:xfrm>
            <a:off x="1498549" y="1399032"/>
            <a:ext cx="1737360" cy="1737360"/>
          </a:xfrm>
          <a:prstGeom prst="ellipse">
            <a:avLst/>
          </a:prstGeom>
          <a:solidFill>
            <a:srgbClr val="FFFFFF"/>
          </a:solidFill>
          <a:ln w="57150">
            <a:solidFill>
              <a:srgbClr val="4F4F4F"/>
            </a:solidFill>
          </a:ln>
          <a:effectLst/>
        </p:spPr>
        <p:txBody>
          <a:bodyPr rtlCol="0" anchor="ctr"/>
          <a:lstStyle/>
          <a:p/>
        </p:txBody>
      </p:sp>
      <p:cxnSp>
        <p:nvCxnSpPr>
          <p:cNvPr id="7" name="Connector 6"/>
          <p:cNvCxnSpPr/>
          <p:nvPr/>
        </p:nvCxnSpPr>
        <p:spPr>
          <a:xfrm flipV="1">
            <a:off x="2367229" y="1459839"/>
            <a:ext cx="0" cy="165049"/>
          </a:xfrm>
          <a:prstGeom prst="line">
            <a:avLst/>
          </a:prstGeom>
          <a:ln w="44450">
            <a:solidFill>
              <a:srgbClr val="4F4F4F"/>
            </a:solidFill>
          </a:ln>
        </p:spPr>
      </p:cxnSp>
      <p:cxnSp>
        <p:nvCxnSpPr>
          <p:cNvPr id="8" name="Connector 7"/>
          <p:cNvCxnSpPr/>
          <p:nvPr/>
        </p:nvCxnSpPr>
        <p:spPr>
          <a:xfrm flipV="1">
            <a:off x="2732074" y="1568073"/>
            <a:ext cx="39091" cy="67707"/>
          </a:xfrm>
          <a:prstGeom prst="line">
            <a:avLst/>
          </a:prstGeom>
          <a:ln w="19050">
            <a:solidFill>
              <a:srgbClr val="4F4F4F"/>
            </a:solidFill>
          </a:ln>
        </p:spPr>
      </p:cxnSp>
      <p:cxnSp>
        <p:nvCxnSpPr>
          <p:cNvPr id="9" name="Connector 8"/>
          <p:cNvCxnSpPr/>
          <p:nvPr/>
        </p:nvCxnSpPr>
        <p:spPr>
          <a:xfrm flipV="1">
            <a:off x="2999160" y="1863775"/>
            <a:ext cx="67707" cy="39091"/>
          </a:xfrm>
          <a:prstGeom prst="line">
            <a:avLst/>
          </a:prstGeom>
          <a:ln w="19050">
            <a:solidFill>
              <a:srgbClr val="4F4F4F"/>
            </a:solidFill>
          </a:ln>
        </p:spPr>
      </p:cxnSp>
      <p:cxnSp>
        <p:nvCxnSpPr>
          <p:cNvPr id="10" name="Connector 9"/>
          <p:cNvCxnSpPr/>
          <p:nvPr/>
        </p:nvCxnSpPr>
        <p:spPr>
          <a:xfrm>
            <a:off x="3010052" y="2267712"/>
            <a:ext cx="165049" cy="0"/>
          </a:xfrm>
          <a:prstGeom prst="line">
            <a:avLst/>
          </a:prstGeom>
          <a:ln w="44450">
            <a:solidFill>
              <a:srgbClr val="4F4F4F"/>
            </a:solidFill>
          </a:ln>
        </p:spPr>
      </p:cxnSp>
      <p:cxnSp>
        <p:nvCxnSpPr>
          <p:cNvPr id="11" name="Connector 10"/>
          <p:cNvCxnSpPr/>
          <p:nvPr/>
        </p:nvCxnSpPr>
        <p:spPr>
          <a:xfrm>
            <a:off x="2999160" y="2632557"/>
            <a:ext cx="67707" cy="39091"/>
          </a:xfrm>
          <a:prstGeom prst="line">
            <a:avLst/>
          </a:prstGeom>
          <a:ln w="19050">
            <a:solidFill>
              <a:srgbClr val="4F4F4F"/>
            </a:solidFill>
          </a:ln>
        </p:spPr>
      </p:cxnSp>
      <p:cxnSp>
        <p:nvCxnSpPr>
          <p:cNvPr id="12" name="Connector 11"/>
          <p:cNvCxnSpPr/>
          <p:nvPr/>
        </p:nvCxnSpPr>
        <p:spPr>
          <a:xfrm>
            <a:off x="2732074" y="2899643"/>
            <a:ext cx="39091" cy="67707"/>
          </a:xfrm>
          <a:prstGeom prst="line">
            <a:avLst/>
          </a:prstGeom>
          <a:ln w="19050">
            <a:solidFill>
              <a:srgbClr val="4F4F4F"/>
            </a:solidFill>
          </a:ln>
        </p:spPr>
      </p:cxnSp>
      <p:cxnSp>
        <p:nvCxnSpPr>
          <p:cNvPr id="13" name="Connector 12"/>
          <p:cNvCxnSpPr/>
          <p:nvPr/>
        </p:nvCxnSpPr>
        <p:spPr>
          <a:xfrm>
            <a:off x="2367229" y="2910535"/>
            <a:ext cx="0" cy="165049"/>
          </a:xfrm>
          <a:prstGeom prst="line">
            <a:avLst/>
          </a:prstGeom>
          <a:ln w="44450">
            <a:solidFill>
              <a:srgbClr val="4F4F4F"/>
            </a:solidFill>
          </a:ln>
        </p:spPr>
      </p:cxnSp>
      <p:cxnSp>
        <p:nvCxnSpPr>
          <p:cNvPr id="14" name="Connector 13"/>
          <p:cNvCxnSpPr/>
          <p:nvPr/>
        </p:nvCxnSpPr>
        <p:spPr>
          <a:xfrm flipH="1">
            <a:off x="1963292" y="2899643"/>
            <a:ext cx="39091" cy="67707"/>
          </a:xfrm>
          <a:prstGeom prst="line">
            <a:avLst/>
          </a:prstGeom>
          <a:ln w="19050">
            <a:solidFill>
              <a:srgbClr val="4F4F4F"/>
            </a:solidFill>
          </a:ln>
        </p:spPr>
      </p:cxnSp>
      <p:cxnSp>
        <p:nvCxnSpPr>
          <p:cNvPr id="15" name="Connector 14"/>
          <p:cNvCxnSpPr/>
          <p:nvPr/>
        </p:nvCxnSpPr>
        <p:spPr>
          <a:xfrm flipH="1">
            <a:off x="1667591" y="2632557"/>
            <a:ext cx="67707" cy="39091"/>
          </a:xfrm>
          <a:prstGeom prst="line">
            <a:avLst/>
          </a:prstGeom>
          <a:ln w="19050">
            <a:solidFill>
              <a:srgbClr val="4F4F4F"/>
            </a:solidFill>
          </a:ln>
        </p:spPr>
      </p:cxnSp>
      <p:cxnSp>
        <p:nvCxnSpPr>
          <p:cNvPr id="16" name="Connector 15"/>
          <p:cNvCxnSpPr/>
          <p:nvPr/>
        </p:nvCxnSpPr>
        <p:spPr>
          <a:xfrm flipH="1">
            <a:off x="1559356" y="2267712"/>
            <a:ext cx="165049" cy="0"/>
          </a:xfrm>
          <a:prstGeom prst="line">
            <a:avLst/>
          </a:prstGeom>
          <a:ln w="44450">
            <a:solidFill>
              <a:srgbClr val="4F4F4F"/>
            </a:solidFill>
          </a:ln>
        </p:spPr>
      </p:cxnSp>
      <p:cxnSp>
        <p:nvCxnSpPr>
          <p:cNvPr id="17" name="Connector 16"/>
          <p:cNvCxnSpPr/>
          <p:nvPr/>
        </p:nvCxnSpPr>
        <p:spPr>
          <a:xfrm flipH="1" flipV="1">
            <a:off x="1667591" y="1863775"/>
            <a:ext cx="67707" cy="39091"/>
          </a:xfrm>
          <a:prstGeom prst="line">
            <a:avLst/>
          </a:prstGeom>
          <a:ln w="19050">
            <a:solidFill>
              <a:srgbClr val="4F4F4F"/>
            </a:solidFill>
          </a:ln>
        </p:spPr>
      </p:cxnSp>
      <p:cxnSp>
        <p:nvCxnSpPr>
          <p:cNvPr id="18" name="Connector 17"/>
          <p:cNvCxnSpPr/>
          <p:nvPr/>
        </p:nvCxnSpPr>
        <p:spPr>
          <a:xfrm flipH="1" flipV="1">
            <a:off x="1963292" y="1568073"/>
            <a:ext cx="39091" cy="67707"/>
          </a:xfrm>
          <a:prstGeom prst="line">
            <a:avLst/>
          </a:prstGeom>
          <a:ln w="19050">
            <a:solidFill>
              <a:srgbClr val="4F4F4F"/>
            </a:solidFill>
          </a:ln>
        </p:spPr>
      </p:cxnSp>
      <p:cxnSp>
        <p:nvCxnSpPr>
          <p:cNvPr id="19" name="Connector 18"/>
          <p:cNvCxnSpPr/>
          <p:nvPr/>
        </p:nvCxnSpPr>
        <p:spPr>
          <a:xfrm flipV="1">
            <a:off x="2367229" y="1659636"/>
            <a:ext cx="0" cy="608076"/>
          </a:xfrm>
          <a:prstGeom prst="line">
            <a:avLst/>
          </a:prstGeom>
          <a:ln w="50800">
            <a:solidFill>
              <a:srgbClr val="4F4F4F"/>
            </a:solidFill>
          </a:ln>
        </p:spPr>
      </p:cxnSp>
      <p:cxnSp>
        <p:nvCxnSpPr>
          <p:cNvPr id="20" name="Connector 19"/>
          <p:cNvCxnSpPr/>
          <p:nvPr/>
        </p:nvCxnSpPr>
        <p:spPr>
          <a:xfrm>
            <a:off x="2367229" y="2267712"/>
            <a:ext cx="0" cy="408279"/>
          </a:xfrm>
          <a:prstGeom prst="line">
            <a:avLst/>
          </a:prstGeom>
          <a:ln w="88900">
            <a:solidFill>
              <a:srgbClr val="4F4F4F"/>
            </a:solidFill>
          </a:ln>
        </p:spPr>
      </p:cxnSp>
      <p:sp>
        <p:nvSpPr>
          <p:cNvPr id="21" name="Oval 20"/>
          <p:cNvSpPr/>
          <p:nvPr/>
        </p:nvSpPr>
        <p:spPr>
          <a:xfrm>
            <a:off x="2297734" y="2198217"/>
            <a:ext cx="138988" cy="138988"/>
          </a:xfrm>
          <a:prstGeom prst="ellipse">
            <a:avLst/>
          </a:prstGeom>
          <a:solidFill>
            <a:srgbClr val="4F4F4F"/>
          </a:solidFill>
          <a:ln>
            <a:noFill/>
          </a:ln>
          <a:effectLst/>
        </p:spPr>
        <p:txBody>
          <a:bodyPr rtlCol="0" anchor="ctr"/>
          <a:lstStyle/>
          <a:p/>
        </p:txBody>
      </p:sp>
      <p:sp>
        <p:nvSpPr>
          <p:cNvPr id="22" name="TextBox 21"/>
          <p:cNvSpPr txBox="1"/>
          <p:nvPr/>
        </p:nvSpPr>
        <p:spPr>
          <a:xfrm>
            <a:off x="584149" y="3209544"/>
            <a:ext cx="3566160" cy="457200"/>
          </a:xfrm>
          <a:prstGeom prst="rect">
            <a:avLst/>
          </a:prstGeom>
          <a:noFill/>
        </p:spPr>
        <p:txBody>
          <a:bodyPr wrap="square" anchor="ctr" lIns="73152" rIns="73152" tIns="36576" bIns="36576">
            <a:noAutofit/>
          </a:bodyPr>
          <a:lstStyle/>
          <a:p>
            <a:pPr algn="ctr">
              <a:spcBef>
                <a:spcPts val="0"/>
              </a:spcBef>
              <a:spcAft>
                <a:spcPts val="0"/>
              </a:spcAft>
            </a:pPr>
            <a:r>
              <a:rPr lang="tr-TR" sz="2400" b="1" i="0">
                <a:solidFill>
                  <a:srgbClr val="262626"/>
                </a:solidFill>
                <a:latin typeface="Calibri"/>
              </a:rPr>
              <a:t>Buenos Aires</a:t>
            </a:r>
          </a:p>
        </p:txBody>
      </p:sp>
      <p:sp>
        <p:nvSpPr>
          <p:cNvPr id="23" name="Rounded Rectangle 22"/>
          <p:cNvSpPr/>
          <p:nvPr/>
        </p:nvSpPr>
        <p:spPr>
          <a:xfrm>
            <a:off x="995629" y="3685032"/>
            <a:ext cx="2743200" cy="457200"/>
          </a:xfrm>
          <a:prstGeom prst="roundRect">
            <a:avLst>
              <a:gd name="adj" fmla="val 30000"/>
            </a:avLst>
          </a:prstGeom>
          <a:solidFill>
            <a:srgbClr val="2C6696"/>
          </a:solidFill>
          <a:ln>
            <a:noFill/>
          </a:ln>
          <a:effectLst/>
        </p:spPr>
        <p:txBody>
          <a:bodyPr rtlCol="0" anchor="ctr" wrap="square" lIns="128016" rIns="128016" tIns="0" bIns="0">
            <a:noAutofit/>
          </a:bodyPr>
          <a:lstStyle/>
          <a:p>
            <a:pPr algn="ctr">
              <a:spcBef>
                <a:spcPts val="0"/>
              </a:spcBef>
              <a:spcAft>
                <a:spcPts val="0"/>
              </a:spcAft>
            </a:pPr>
            <a:r>
              <a:rPr lang="tr-TR" sz="2000" b="1" i="0">
                <a:solidFill>
                  <a:srgbClr val="FFFFFF"/>
                </a:solidFill>
                <a:latin typeface="Calibri"/>
              </a:rPr>
              <a:t>06.00 · 6 saat geri</a:t>
            </a:r>
          </a:p>
        </p:txBody>
      </p:sp>
      <p:sp>
        <p:nvSpPr>
          <p:cNvPr id="24" name="Oval 23"/>
          <p:cNvSpPr/>
          <p:nvPr/>
        </p:nvSpPr>
        <p:spPr>
          <a:xfrm>
            <a:off x="5227167" y="1399032"/>
            <a:ext cx="1737360" cy="1737360"/>
          </a:xfrm>
          <a:prstGeom prst="ellipse">
            <a:avLst/>
          </a:prstGeom>
          <a:solidFill>
            <a:srgbClr val="FFFFFF"/>
          </a:solidFill>
          <a:ln w="57150">
            <a:solidFill>
              <a:srgbClr val="4F4F4F"/>
            </a:solidFill>
          </a:ln>
          <a:effectLst/>
        </p:spPr>
        <p:txBody>
          <a:bodyPr rtlCol="0" anchor="ctr"/>
          <a:lstStyle/>
          <a:p/>
        </p:txBody>
      </p:sp>
      <p:cxnSp>
        <p:nvCxnSpPr>
          <p:cNvPr id="25" name="Connector 24"/>
          <p:cNvCxnSpPr/>
          <p:nvPr/>
        </p:nvCxnSpPr>
        <p:spPr>
          <a:xfrm flipV="1">
            <a:off x="6095847" y="1459839"/>
            <a:ext cx="0" cy="165049"/>
          </a:xfrm>
          <a:prstGeom prst="line">
            <a:avLst/>
          </a:prstGeom>
          <a:ln w="44450">
            <a:solidFill>
              <a:srgbClr val="4F4F4F"/>
            </a:solidFill>
          </a:ln>
        </p:spPr>
      </p:cxnSp>
      <p:cxnSp>
        <p:nvCxnSpPr>
          <p:cNvPr id="26" name="Connector 25"/>
          <p:cNvCxnSpPr/>
          <p:nvPr/>
        </p:nvCxnSpPr>
        <p:spPr>
          <a:xfrm flipV="1">
            <a:off x="6460693" y="1568073"/>
            <a:ext cx="39090" cy="67707"/>
          </a:xfrm>
          <a:prstGeom prst="line">
            <a:avLst/>
          </a:prstGeom>
          <a:ln w="19050">
            <a:solidFill>
              <a:srgbClr val="4F4F4F"/>
            </a:solidFill>
          </a:ln>
        </p:spPr>
      </p:cxnSp>
      <p:cxnSp>
        <p:nvCxnSpPr>
          <p:cNvPr id="27" name="Connector 26"/>
          <p:cNvCxnSpPr/>
          <p:nvPr/>
        </p:nvCxnSpPr>
        <p:spPr>
          <a:xfrm flipV="1">
            <a:off x="6727778" y="1863775"/>
            <a:ext cx="67707" cy="39091"/>
          </a:xfrm>
          <a:prstGeom prst="line">
            <a:avLst/>
          </a:prstGeom>
          <a:ln w="19050">
            <a:solidFill>
              <a:srgbClr val="4F4F4F"/>
            </a:solidFill>
          </a:ln>
        </p:spPr>
      </p:cxnSp>
      <p:cxnSp>
        <p:nvCxnSpPr>
          <p:cNvPr id="28" name="Connector 27"/>
          <p:cNvCxnSpPr/>
          <p:nvPr/>
        </p:nvCxnSpPr>
        <p:spPr>
          <a:xfrm>
            <a:off x="6738670" y="2267712"/>
            <a:ext cx="165049" cy="0"/>
          </a:xfrm>
          <a:prstGeom prst="line">
            <a:avLst/>
          </a:prstGeom>
          <a:ln w="44450">
            <a:solidFill>
              <a:srgbClr val="4F4F4F"/>
            </a:solidFill>
          </a:ln>
        </p:spPr>
      </p:cxnSp>
      <p:cxnSp>
        <p:nvCxnSpPr>
          <p:cNvPr id="29" name="Connector 28"/>
          <p:cNvCxnSpPr/>
          <p:nvPr/>
        </p:nvCxnSpPr>
        <p:spPr>
          <a:xfrm>
            <a:off x="6727778" y="2632557"/>
            <a:ext cx="67707" cy="39091"/>
          </a:xfrm>
          <a:prstGeom prst="line">
            <a:avLst/>
          </a:prstGeom>
          <a:ln w="19050">
            <a:solidFill>
              <a:srgbClr val="4F4F4F"/>
            </a:solidFill>
          </a:ln>
        </p:spPr>
      </p:cxnSp>
      <p:cxnSp>
        <p:nvCxnSpPr>
          <p:cNvPr id="30" name="Connector 29"/>
          <p:cNvCxnSpPr/>
          <p:nvPr/>
        </p:nvCxnSpPr>
        <p:spPr>
          <a:xfrm>
            <a:off x="6460693" y="2899643"/>
            <a:ext cx="39090" cy="67707"/>
          </a:xfrm>
          <a:prstGeom prst="line">
            <a:avLst/>
          </a:prstGeom>
          <a:ln w="19050">
            <a:solidFill>
              <a:srgbClr val="4F4F4F"/>
            </a:solidFill>
          </a:ln>
        </p:spPr>
      </p:cxnSp>
      <p:cxnSp>
        <p:nvCxnSpPr>
          <p:cNvPr id="31" name="Connector 30"/>
          <p:cNvCxnSpPr/>
          <p:nvPr/>
        </p:nvCxnSpPr>
        <p:spPr>
          <a:xfrm>
            <a:off x="6095847" y="2910535"/>
            <a:ext cx="0" cy="165049"/>
          </a:xfrm>
          <a:prstGeom prst="line">
            <a:avLst/>
          </a:prstGeom>
          <a:ln w="44450">
            <a:solidFill>
              <a:srgbClr val="4F4F4F"/>
            </a:solidFill>
          </a:ln>
        </p:spPr>
      </p:cxnSp>
      <p:cxnSp>
        <p:nvCxnSpPr>
          <p:cNvPr id="32" name="Connector 31"/>
          <p:cNvCxnSpPr/>
          <p:nvPr/>
        </p:nvCxnSpPr>
        <p:spPr>
          <a:xfrm flipH="1">
            <a:off x="5691911" y="2899643"/>
            <a:ext cx="39090" cy="67707"/>
          </a:xfrm>
          <a:prstGeom prst="line">
            <a:avLst/>
          </a:prstGeom>
          <a:ln w="19050">
            <a:solidFill>
              <a:srgbClr val="4F4F4F"/>
            </a:solidFill>
          </a:ln>
        </p:spPr>
      </p:cxnSp>
      <p:cxnSp>
        <p:nvCxnSpPr>
          <p:cNvPr id="33" name="Connector 32"/>
          <p:cNvCxnSpPr/>
          <p:nvPr/>
        </p:nvCxnSpPr>
        <p:spPr>
          <a:xfrm flipH="1">
            <a:off x="5396209" y="2632557"/>
            <a:ext cx="67707" cy="39091"/>
          </a:xfrm>
          <a:prstGeom prst="line">
            <a:avLst/>
          </a:prstGeom>
          <a:ln w="19050">
            <a:solidFill>
              <a:srgbClr val="4F4F4F"/>
            </a:solidFill>
          </a:ln>
        </p:spPr>
      </p:cxnSp>
      <p:cxnSp>
        <p:nvCxnSpPr>
          <p:cNvPr id="34" name="Connector 33"/>
          <p:cNvCxnSpPr/>
          <p:nvPr/>
        </p:nvCxnSpPr>
        <p:spPr>
          <a:xfrm flipH="1">
            <a:off x="5287975" y="2267712"/>
            <a:ext cx="165049" cy="0"/>
          </a:xfrm>
          <a:prstGeom prst="line">
            <a:avLst/>
          </a:prstGeom>
          <a:ln w="44450">
            <a:solidFill>
              <a:srgbClr val="4F4F4F"/>
            </a:solidFill>
          </a:ln>
        </p:spPr>
      </p:cxnSp>
      <p:cxnSp>
        <p:nvCxnSpPr>
          <p:cNvPr id="35" name="Connector 34"/>
          <p:cNvCxnSpPr/>
          <p:nvPr/>
        </p:nvCxnSpPr>
        <p:spPr>
          <a:xfrm flipH="1" flipV="1">
            <a:off x="5396209" y="1863775"/>
            <a:ext cx="67707" cy="39091"/>
          </a:xfrm>
          <a:prstGeom prst="line">
            <a:avLst/>
          </a:prstGeom>
          <a:ln w="19050">
            <a:solidFill>
              <a:srgbClr val="4F4F4F"/>
            </a:solidFill>
          </a:ln>
        </p:spPr>
      </p:cxnSp>
      <p:cxnSp>
        <p:nvCxnSpPr>
          <p:cNvPr id="36" name="Connector 35"/>
          <p:cNvCxnSpPr/>
          <p:nvPr/>
        </p:nvCxnSpPr>
        <p:spPr>
          <a:xfrm flipH="1" flipV="1">
            <a:off x="5691911" y="1568073"/>
            <a:ext cx="39090" cy="67707"/>
          </a:xfrm>
          <a:prstGeom prst="line">
            <a:avLst/>
          </a:prstGeom>
          <a:ln w="19050">
            <a:solidFill>
              <a:srgbClr val="4F4F4F"/>
            </a:solidFill>
          </a:ln>
        </p:spPr>
      </p:cxnSp>
      <p:cxnSp>
        <p:nvCxnSpPr>
          <p:cNvPr id="37" name="Connector 36"/>
          <p:cNvCxnSpPr/>
          <p:nvPr/>
        </p:nvCxnSpPr>
        <p:spPr>
          <a:xfrm flipV="1">
            <a:off x="6095847" y="1659636"/>
            <a:ext cx="0" cy="608076"/>
          </a:xfrm>
          <a:prstGeom prst="line">
            <a:avLst/>
          </a:prstGeom>
          <a:ln w="50800">
            <a:solidFill>
              <a:srgbClr val="4F4F4F"/>
            </a:solidFill>
          </a:ln>
        </p:spPr>
      </p:cxnSp>
      <p:cxnSp>
        <p:nvCxnSpPr>
          <p:cNvPr id="38" name="Connector 37"/>
          <p:cNvCxnSpPr/>
          <p:nvPr/>
        </p:nvCxnSpPr>
        <p:spPr>
          <a:xfrm flipV="1">
            <a:off x="6095847" y="1859432"/>
            <a:ext cx="0" cy="408280"/>
          </a:xfrm>
          <a:prstGeom prst="line">
            <a:avLst/>
          </a:prstGeom>
          <a:ln w="88900">
            <a:solidFill>
              <a:srgbClr val="4F4F4F"/>
            </a:solidFill>
          </a:ln>
        </p:spPr>
      </p:cxnSp>
      <p:sp>
        <p:nvSpPr>
          <p:cNvPr id="39" name="Oval 38"/>
          <p:cNvSpPr/>
          <p:nvPr/>
        </p:nvSpPr>
        <p:spPr>
          <a:xfrm>
            <a:off x="6026353" y="2198217"/>
            <a:ext cx="138988" cy="138988"/>
          </a:xfrm>
          <a:prstGeom prst="ellipse">
            <a:avLst/>
          </a:prstGeom>
          <a:solidFill>
            <a:srgbClr val="4F4F4F"/>
          </a:solidFill>
          <a:ln>
            <a:noFill/>
          </a:ln>
          <a:effectLst/>
        </p:spPr>
        <p:txBody>
          <a:bodyPr rtlCol="0" anchor="ctr"/>
          <a:lstStyle/>
          <a:p/>
        </p:txBody>
      </p:sp>
      <p:sp>
        <p:nvSpPr>
          <p:cNvPr id="40" name="TextBox 39"/>
          <p:cNvSpPr txBox="1"/>
          <p:nvPr/>
        </p:nvSpPr>
        <p:spPr>
          <a:xfrm>
            <a:off x="4312767" y="3209544"/>
            <a:ext cx="3566160" cy="457200"/>
          </a:xfrm>
          <a:prstGeom prst="rect">
            <a:avLst/>
          </a:prstGeom>
          <a:noFill/>
        </p:spPr>
        <p:txBody>
          <a:bodyPr wrap="square" anchor="ctr" lIns="73152" rIns="73152" tIns="36576" bIns="36576">
            <a:noAutofit/>
          </a:bodyPr>
          <a:lstStyle/>
          <a:p>
            <a:pPr algn="ctr">
              <a:spcBef>
                <a:spcPts val="0"/>
              </a:spcBef>
              <a:spcAft>
                <a:spcPts val="0"/>
              </a:spcAft>
            </a:pPr>
            <a:r>
              <a:rPr lang="tr-TR" sz="2400" b="1" i="0">
                <a:solidFill>
                  <a:srgbClr val="262626"/>
                </a:solidFill>
                <a:latin typeface="Calibri"/>
              </a:rPr>
              <a:t>İstanbul</a:t>
            </a:r>
          </a:p>
        </p:txBody>
      </p:sp>
      <p:sp>
        <p:nvSpPr>
          <p:cNvPr id="41" name="Rounded Rectangle 40"/>
          <p:cNvSpPr/>
          <p:nvPr/>
        </p:nvSpPr>
        <p:spPr>
          <a:xfrm>
            <a:off x="4724247" y="3685032"/>
            <a:ext cx="2743200" cy="457200"/>
          </a:xfrm>
          <a:prstGeom prst="roundRect">
            <a:avLst>
              <a:gd name="adj" fmla="val 30000"/>
            </a:avLst>
          </a:prstGeom>
          <a:solidFill>
            <a:srgbClr val="D3373A"/>
          </a:solidFill>
          <a:ln>
            <a:noFill/>
          </a:ln>
          <a:effectLst/>
        </p:spPr>
        <p:txBody>
          <a:bodyPr rtlCol="0" anchor="ctr" wrap="square" lIns="128016" rIns="128016" tIns="0" bIns="0">
            <a:noAutofit/>
          </a:bodyPr>
          <a:lstStyle/>
          <a:p>
            <a:pPr algn="ctr">
              <a:spcBef>
                <a:spcPts val="0"/>
              </a:spcBef>
              <a:spcAft>
                <a:spcPts val="0"/>
              </a:spcAft>
            </a:pPr>
            <a:r>
              <a:rPr lang="tr-TR" sz="2000" b="1" i="0">
                <a:solidFill>
                  <a:srgbClr val="FFFFFF"/>
                </a:solidFill>
                <a:latin typeface="Calibri"/>
              </a:rPr>
              <a:t>12.00</a:t>
            </a:r>
          </a:p>
        </p:txBody>
      </p:sp>
      <p:sp>
        <p:nvSpPr>
          <p:cNvPr id="42" name="Oval 41"/>
          <p:cNvSpPr/>
          <p:nvPr/>
        </p:nvSpPr>
        <p:spPr>
          <a:xfrm>
            <a:off x="8955785" y="1399032"/>
            <a:ext cx="1737360" cy="1737360"/>
          </a:xfrm>
          <a:prstGeom prst="ellipse">
            <a:avLst/>
          </a:prstGeom>
          <a:solidFill>
            <a:srgbClr val="FFFFFF"/>
          </a:solidFill>
          <a:ln w="57150">
            <a:solidFill>
              <a:srgbClr val="4F4F4F"/>
            </a:solidFill>
          </a:ln>
          <a:effectLst/>
        </p:spPr>
        <p:txBody>
          <a:bodyPr rtlCol="0" anchor="ctr"/>
          <a:lstStyle/>
          <a:p/>
        </p:txBody>
      </p:sp>
      <p:cxnSp>
        <p:nvCxnSpPr>
          <p:cNvPr id="43" name="Connector 42"/>
          <p:cNvCxnSpPr/>
          <p:nvPr/>
        </p:nvCxnSpPr>
        <p:spPr>
          <a:xfrm flipV="1">
            <a:off x="9824465" y="1459839"/>
            <a:ext cx="0" cy="165049"/>
          </a:xfrm>
          <a:prstGeom prst="line">
            <a:avLst/>
          </a:prstGeom>
          <a:ln w="44450">
            <a:solidFill>
              <a:srgbClr val="4F4F4F"/>
            </a:solidFill>
          </a:ln>
        </p:spPr>
      </p:cxnSp>
      <p:cxnSp>
        <p:nvCxnSpPr>
          <p:cNvPr id="44" name="Connector 43"/>
          <p:cNvCxnSpPr/>
          <p:nvPr/>
        </p:nvCxnSpPr>
        <p:spPr>
          <a:xfrm flipV="1">
            <a:off x="10189311" y="1568073"/>
            <a:ext cx="39091" cy="67707"/>
          </a:xfrm>
          <a:prstGeom prst="line">
            <a:avLst/>
          </a:prstGeom>
          <a:ln w="19050">
            <a:solidFill>
              <a:srgbClr val="4F4F4F"/>
            </a:solidFill>
          </a:ln>
        </p:spPr>
      </p:cxnSp>
      <p:cxnSp>
        <p:nvCxnSpPr>
          <p:cNvPr id="45" name="Connector 44"/>
          <p:cNvCxnSpPr/>
          <p:nvPr/>
        </p:nvCxnSpPr>
        <p:spPr>
          <a:xfrm flipV="1">
            <a:off x="10456396" y="1863775"/>
            <a:ext cx="67707" cy="39091"/>
          </a:xfrm>
          <a:prstGeom prst="line">
            <a:avLst/>
          </a:prstGeom>
          <a:ln w="19050">
            <a:solidFill>
              <a:srgbClr val="4F4F4F"/>
            </a:solidFill>
          </a:ln>
        </p:spPr>
      </p:cxnSp>
      <p:cxnSp>
        <p:nvCxnSpPr>
          <p:cNvPr id="46" name="Connector 45"/>
          <p:cNvCxnSpPr/>
          <p:nvPr/>
        </p:nvCxnSpPr>
        <p:spPr>
          <a:xfrm>
            <a:off x="10467289" y="2267712"/>
            <a:ext cx="165049" cy="0"/>
          </a:xfrm>
          <a:prstGeom prst="line">
            <a:avLst/>
          </a:prstGeom>
          <a:ln w="44450">
            <a:solidFill>
              <a:srgbClr val="4F4F4F"/>
            </a:solidFill>
          </a:ln>
        </p:spPr>
      </p:cxnSp>
      <p:cxnSp>
        <p:nvCxnSpPr>
          <p:cNvPr id="47" name="Connector 46"/>
          <p:cNvCxnSpPr/>
          <p:nvPr/>
        </p:nvCxnSpPr>
        <p:spPr>
          <a:xfrm>
            <a:off x="10456396" y="2632557"/>
            <a:ext cx="67707" cy="39091"/>
          </a:xfrm>
          <a:prstGeom prst="line">
            <a:avLst/>
          </a:prstGeom>
          <a:ln w="19050">
            <a:solidFill>
              <a:srgbClr val="4F4F4F"/>
            </a:solidFill>
          </a:ln>
        </p:spPr>
      </p:cxnSp>
      <p:cxnSp>
        <p:nvCxnSpPr>
          <p:cNvPr id="48" name="Connector 47"/>
          <p:cNvCxnSpPr/>
          <p:nvPr/>
        </p:nvCxnSpPr>
        <p:spPr>
          <a:xfrm>
            <a:off x="10189311" y="2899643"/>
            <a:ext cx="39091" cy="67707"/>
          </a:xfrm>
          <a:prstGeom prst="line">
            <a:avLst/>
          </a:prstGeom>
          <a:ln w="19050">
            <a:solidFill>
              <a:srgbClr val="4F4F4F"/>
            </a:solidFill>
          </a:ln>
        </p:spPr>
      </p:cxnSp>
      <p:cxnSp>
        <p:nvCxnSpPr>
          <p:cNvPr id="49" name="Connector 48"/>
          <p:cNvCxnSpPr/>
          <p:nvPr/>
        </p:nvCxnSpPr>
        <p:spPr>
          <a:xfrm>
            <a:off x="9824465" y="2910535"/>
            <a:ext cx="0" cy="165049"/>
          </a:xfrm>
          <a:prstGeom prst="line">
            <a:avLst/>
          </a:prstGeom>
          <a:ln w="44450">
            <a:solidFill>
              <a:srgbClr val="4F4F4F"/>
            </a:solidFill>
          </a:ln>
        </p:spPr>
      </p:cxnSp>
      <p:cxnSp>
        <p:nvCxnSpPr>
          <p:cNvPr id="50" name="Connector 49"/>
          <p:cNvCxnSpPr/>
          <p:nvPr/>
        </p:nvCxnSpPr>
        <p:spPr>
          <a:xfrm flipH="1">
            <a:off x="9420529" y="2899643"/>
            <a:ext cx="39091" cy="67707"/>
          </a:xfrm>
          <a:prstGeom prst="line">
            <a:avLst/>
          </a:prstGeom>
          <a:ln w="19050">
            <a:solidFill>
              <a:srgbClr val="4F4F4F"/>
            </a:solidFill>
          </a:ln>
        </p:spPr>
      </p:cxnSp>
      <p:cxnSp>
        <p:nvCxnSpPr>
          <p:cNvPr id="51" name="Connector 50"/>
          <p:cNvCxnSpPr/>
          <p:nvPr/>
        </p:nvCxnSpPr>
        <p:spPr>
          <a:xfrm flipH="1">
            <a:off x="9124827" y="2632557"/>
            <a:ext cx="67707" cy="39091"/>
          </a:xfrm>
          <a:prstGeom prst="line">
            <a:avLst/>
          </a:prstGeom>
          <a:ln w="19050">
            <a:solidFill>
              <a:srgbClr val="4F4F4F"/>
            </a:solidFill>
          </a:ln>
        </p:spPr>
      </p:cxnSp>
      <p:cxnSp>
        <p:nvCxnSpPr>
          <p:cNvPr id="52" name="Connector 51"/>
          <p:cNvCxnSpPr/>
          <p:nvPr/>
        </p:nvCxnSpPr>
        <p:spPr>
          <a:xfrm flipH="1">
            <a:off x="9016593" y="2267712"/>
            <a:ext cx="165049" cy="0"/>
          </a:xfrm>
          <a:prstGeom prst="line">
            <a:avLst/>
          </a:prstGeom>
          <a:ln w="44450">
            <a:solidFill>
              <a:srgbClr val="4F4F4F"/>
            </a:solidFill>
          </a:ln>
        </p:spPr>
      </p:cxnSp>
      <p:cxnSp>
        <p:nvCxnSpPr>
          <p:cNvPr id="53" name="Connector 52"/>
          <p:cNvCxnSpPr/>
          <p:nvPr/>
        </p:nvCxnSpPr>
        <p:spPr>
          <a:xfrm flipH="1" flipV="1">
            <a:off x="9124827" y="1863775"/>
            <a:ext cx="67707" cy="39091"/>
          </a:xfrm>
          <a:prstGeom prst="line">
            <a:avLst/>
          </a:prstGeom>
          <a:ln w="19050">
            <a:solidFill>
              <a:srgbClr val="4F4F4F"/>
            </a:solidFill>
          </a:ln>
        </p:spPr>
      </p:cxnSp>
      <p:cxnSp>
        <p:nvCxnSpPr>
          <p:cNvPr id="54" name="Connector 53"/>
          <p:cNvCxnSpPr/>
          <p:nvPr/>
        </p:nvCxnSpPr>
        <p:spPr>
          <a:xfrm flipH="1" flipV="1">
            <a:off x="9420529" y="1568073"/>
            <a:ext cx="39091" cy="67707"/>
          </a:xfrm>
          <a:prstGeom prst="line">
            <a:avLst/>
          </a:prstGeom>
          <a:ln w="19050">
            <a:solidFill>
              <a:srgbClr val="4F4F4F"/>
            </a:solidFill>
          </a:ln>
        </p:spPr>
      </p:cxnSp>
      <p:cxnSp>
        <p:nvCxnSpPr>
          <p:cNvPr id="55" name="Connector 54"/>
          <p:cNvCxnSpPr/>
          <p:nvPr/>
        </p:nvCxnSpPr>
        <p:spPr>
          <a:xfrm flipV="1">
            <a:off x="9824465" y="1659636"/>
            <a:ext cx="0" cy="608076"/>
          </a:xfrm>
          <a:prstGeom prst="line">
            <a:avLst/>
          </a:prstGeom>
          <a:ln w="50800">
            <a:solidFill>
              <a:srgbClr val="4F4F4F"/>
            </a:solidFill>
          </a:ln>
        </p:spPr>
      </p:cxnSp>
      <p:cxnSp>
        <p:nvCxnSpPr>
          <p:cNvPr id="56" name="Connector 55"/>
          <p:cNvCxnSpPr/>
          <p:nvPr/>
        </p:nvCxnSpPr>
        <p:spPr>
          <a:xfrm>
            <a:off x="9824465" y="2267712"/>
            <a:ext cx="0" cy="408279"/>
          </a:xfrm>
          <a:prstGeom prst="line">
            <a:avLst/>
          </a:prstGeom>
          <a:ln w="88900">
            <a:solidFill>
              <a:srgbClr val="4F4F4F"/>
            </a:solidFill>
          </a:ln>
        </p:spPr>
      </p:cxnSp>
      <p:sp>
        <p:nvSpPr>
          <p:cNvPr id="57" name="Oval 56"/>
          <p:cNvSpPr/>
          <p:nvPr/>
        </p:nvSpPr>
        <p:spPr>
          <a:xfrm>
            <a:off x="9754971" y="2198217"/>
            <a:ext cx="138988" cy="138988"/>
          </a:xfrm>
          <a:prstGeom prst="ellipse">
            <a:avLst/>
          </a:prstGeom>
          <a:solidFill>
            <a:srgbClr val="4F4F4F"/>
          </a:solidFill>
          <a:ln>
            <a:noFill/>
          </a:ln>
          <a:effectLst/>
        </p:spPr>
        <p:txBody>
          <a:bodyPr rtlCol="0" anchor="ctr"/>
          <a:lstStyle/>
          <a:p/>
        </p:txBody>
      </p:sp>
      <p:sp>
        <p:nvSpPr>
          <p:cNvPr id="58" name="TextBox 57"/>
          <p:cNvSpPr txBox="1"/>
          <p:nvPr/>
        </p:nvSpPr>
        <p:spPr>
          <a:xfrm>
            <a:off x="8041385" y="3209544"/>
            <a:ext cx="3566160" cy="457200"/>
          </a:xfrm>
          <a:prstGeom prst="rect">
            <a:avLst/>
          </a:prstGeom>
          <a:noFill/>
        </p:spPr>
        <p:txBody>
          <a:bodyPr wrap="square" anchor="ctr" lIns="73152" rIns="73152" tIns="36576" bIns="36576">
            <a:noAutofit/>
          </a:bodyPr>
          <a:lstStyle/>
          <a:p>
            <a:pPr algn="ctr">
              <a:spcBef>
                <a:spcPts val="0"/>
              </a:spcBef>
              <a:spcAft>
                <a:spcPts val="0"/>
              </a:spcAft>
            </a:pPr>
            <a:r>
              <a:rPr lang="tr-TR" sz="2400" b="1" i="0">
                <a:solidFill>
                  <a:srgbClr val="262626"/>
                </a:solidFill>
                <a:latin typeface="Calibri"/>
              </a:rPr>
              <a:t>Tokyo</a:t>
            </a:r>
          </a:p>
        </p:txBody>
      </p:sp>
      <p:sp>
        <p:nvSpPr>
          <p:cNvPr id="59" name="Rounded Rectangle 58"/>
          <p:cNvSpPr/>
          <p:nvPr/>
        </p:nvSpPr>
        <p:spPr>
          <a:xfrm>
            <a:off x="8452865" y="3685032"/>
            <a:ext cx="2743200" cy="457200"/>
          </a:xfrm>
          <a:prstGeom prst="roundRect">
            <a:avLst>
              <a:gd name="adj" fmla="val 30000"/>
            </a:avLst>
          </a:prstGeom>
          <a:solidFill>
            <a:srgbClr val="CEAC58"/>
          </a:solidFill>
          <a:ln>
            <a:noFill/>
          </a:ln>
          <a:effectLst/>
        </p:spPr>
        <p:txBody>
          <a:bodyPr rtlCol="0" anchor="ctr" wrap="square" lIns="128016" rIns="128016" tIns="0" bIns="0">
            <a:noAutofit/>
          </a:bodyPr>
          <a:lstStyle/>
          <a:p>
            <a:pPr algn="ctr">
              <a:spcBef>
                <a:spcPts val="0"/>
              </a:spcBef>
              <a:spcAft>
                <a:spcPts val="0"/>
              </a:spcAft>
            </a:pPr>
            <a:r>
              <a:rPr lang="tr-TR" sz="2000" b="1" i="0">
                <a:solidFill>
                  <a:srgbClr val="FFFFFF"/>
                </a:solidFill>
                <a:latin typeface="Calibri"/>
              </a:rPr>
              <a:t>18.00 · 6 saat ileri</a:t>
            </a:r>
          </a:p>
        </p:txBody>
      </p:sp>
      <p:sp>
        <p:nvSpPr>
          <p:cNvPr id="60" name="Rounded Rectangle 59"/>
          <p:cNvSpPr/>
          <p:nvPr/>
        </p:nvSpPr>
        <p:spPr>
          <a:xfrm>
            <a:off x="502920" y="4233672"/>
            <a:ext cx="11185855" cy="2057400"/>
          </a:xfrm>
          <a:prstGeom prst="roundRect">
            <a:avLst>
              <a:gd name="adj" fmla="val 8000"/>
            </a:avLst>
          </a:prstGeom>
          <a:solidFill>
            <a:srgbClr val="FFF3D1"/>
          </a:solidFill>
          <a:ln>
            <a:noFill/>
          </a:ln>
          <a:effectLst/>
        </p:spPr>
        <p:txBody>
          <a:bodyPr rtlCol="0" anchor="ctr" wrap="square" lIns="320040" rIns="320040" tIns="73152" bIns="73152">
            <a:noAutofit/>
          </a:bodyPr>
          <a:lstStyle/>
          <a:p>
            <a:pPr algn="l" marL="298344" indent="-298344">
              <a:spcBef>
                <a:spcPts val="0"/>
              </a:spcBef>
              <a:spcAft>
                <a:spcPts val="800"/>
              </a:spcAft>
            </a:pPr>
            <a:r>
              <a:rPr lang="tr-TR" sz="2400" b="1" i="0">
                <a:solidFill>
                  <a:srgbClr val="D3373A"/>
                </a:solidFill>
                <a:latin typeface="Calibri"/>
              </a:rPr>
              <a:t>•  </a:t>
            </a:r>
            <a:r>
              <a:rPr lang="tr-TR" sz="2400" b="0" i="0">
                <a:solidFill>
                  <a:srgbClr val="262626"/>
                </a:solidFill>
                <a:latin typeface="Calibri"/>
              </a:rPr>
              <a:t>Tahminim neydi, sonuç ne çıktı?</a:t>
            </a:r>
          </a:p>
          <a:p>
            <a:pPr algn="l" marL="298344" indent="-298344">
              <a:spcBef>
                <a:spcPts val="0"/>
              </a:spcBef>
              <a:spcAft>
                <a:spcPts val="800"/>
              </a:spcAft>
            </a:pPr>
            <a:r>
              <a:rPr lang="tr-TR" sz="2400" b="1" i="0">
                <a:solidFill>
                  <a:srgbClr val="D3373A"/>
                </a:solidFill>
                <a:latin typeface="Calibri"/>
              </a:rPr>
              <a:t>•  </a:t>
            </a:r>
            <a:r>
              <a:rPr lang="tr-TR" sz="2400" b="0" i="0">
                <a:solidFill>
                  <a:srgbClr val="262626"/>
                </a:solidFill>
                <a:latin typeface="Calibri"/>
              </a:rPr>
              <a:t>Hangi bilgiyi kullansaydım doğru bulurdum? (dilim → fark → saat)</a:t>
            </a:r>
          </a:p>
          <a:p>
            <a:pPr algn="l" marL="298344" indent="-298344">
              <a:spcBef>
                <a:spcPts val="0"/>
              </a:spcBef>
              <a:spcAft>
                <a:spcPts val="0"/>
              </a:spcAft>
            </a:pPr>
            <a:r>
              <a:rPr lang="tr-TR" sz="2400" b="1" i="0">
                <a:solidFill>
                  <a:srgbClr val="D3373A"/>
                </a:solidFill>
                <a:latin typeface="Calibri"/>
              </a:rPr>
              <a:t>•  </a:t>
            </a:r>
            <a:r>
              <a:rPr lang="tr-TR" sz="2400" b="0" i="0">
                <a:solidFill>
                  <a:srgbClr val="262626"/>
                </a:solidFill>
                <a:latin typeface="Calibri"/>
              </a:rPr>
              <a:t>Veriyi görünce görüşümü değiştirdim mi?</a:t>
            </a:r>
          </a:p>
        </p:txBody>
      </p:sp>
      <p:sp>
        <p:nvSpPr>
          <p:cNvPr id="61" name="TextBox 6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62" name="Rounded Rectangle 6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40</a:t>
            </a:r>
          </a:p>
        </p:txBody>
      </p:sp>
      <p:sp>
        <p:nvSpPr>
          <p:cNvPr id="63" name="TextBox 6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85 / 226</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Çıkış Kartı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5. HAFTA</a:t>
            </a:r>
          </a:p>
        </p:txBody>
      </p:sp>
      <p:sp>
        <p:nvSpPr>
          <p:cNvPr id="6" name="TextBox 5"/>
          <p:cNvSpPr txBox="1"/>
          <p:nvPr/>
        </p:nvSpPr>
        <p:spPr>
          <a:xfrm>
            <a:off x="502920" y="1170432"/>
            <a:ext cx="11185855" cy="502920"/>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767676"/>
                </a:solidFill>
                <a:latin typeface="Calibri"/>
              </a:rPr>
              <a:t>Çıkmadan önce kâğıdına yaz:</a:t>
            </a:r>
          </a:p>
        </p:txBody>
      </p:sp>
      <p:sp>
        <p:nvSpPr>
          <p:cNvPr id="7" name="Rounded Rectangle 6"/>
          <p:cNvSpPr/>
          <p:nvPr/>
        </p:nvSpPr>
        <p:spPr>
          <a:xfrm>
            <a:off x="502920" y="1764792"/>
            <a:ext cx="11185855" cy="1399032"/>
          </a:xfrm>
          <a:prstGeom prst="roundRect">
            <a:avLst>
              <a:gd name="adj" fmla="val 10000"/>
            </a:avLst>
          </a:prstGeom>
          <a:solidFill>
            <a:srgbClr val="F0F0F0"/>
          </a:solidFill>
          <a:ln>
            <a:noFill/>
          </a:ln>
          <a:effectLst/>
        </p:spPr>
        <p:txBody>
          <a:bodyPr rtlCol="0" anchor="ctr"/>
          <a:lstStyle/>
          <a:p/>
        </p:txBody>
      </p:sp>
      <p:sp>
        <p:nvSpPr>
          <p:cNvPr id="8" name="Oval 7"/>
          <p:cNvSpPr/>
          <p:nvPr/>
        </p:nvSpPr>
        <p:spPr>
          <a:xfrm>
            <a:off x="667512" y="2144268"/>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1</a:t>
            </a:r>
          </a:p>
        </p:txBody>
      </p:sp>
      <p:sp>
        <p:nvSpPr>
          <p:cNvPr id="9" name="TextBox 8"/>
          <p:cNvSpPr txBox="1"/>
          <p:nvPr/>
        </p:nvSpPr>
        <p:spPr>
          <a:xfrm>
            <a:off x="1508760" y="1764792"/>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Türkiye ortak saat olarak hangi meridyeni esas alır ve hangi saat dilimindedir?</a:t>
            </a:r>
          </a:p>
        </p:txBody>
      </p:sp>
      <p:sp>
        <p:nvSpPr>
          <p:cNvPr id="10" name="Rounded Rectangle 9"/>
          <p:cNvSpPr/>
          <p:nvPr/>
        </p:nvSpPr>
        <p:spPr>
          <a:xfrm>
            <a:off x="502920" y="3328416"/>
            <a:ext cx="11185855" cy="1399032"/>
          </a:xfrm>
          <a:prstGeom prst="roundRect">
            <a:avLst>
              <a:gd name="adj" fmla="val 10000"/>
            </a:avLst>
          </a:prstGeom>
          <a:solidFill>
            <a:srgbClr val="F0F0F0"/>
          </a:solidFill>
          <a:ln>
            <a:noFill/>
          </a:ln>
          <a:effectLst/>
        </p:spPr>
        <p:txBody>
          <a:bodyPr rtlCol="0" anchor="ctr"/>
          <a:lstStyle/>
          <a:p/>
        </p:txBody>
      </p:sp>
      <p:sp>
        <p:nvSpPr>
          <p:cNvPr id="11" name="Oval 10"/>
          <p:cNvSpPr/>
          <p:nvPr/>
        </p:nvSpPr>
        <p:spPr>
          <a:xfrm>
            <a:off x="667512" y="3707892"/>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2</a:t>
            </a:r>
          </a:p>
        </p:txBody>
      </p:sp>
      <p:sp>
        <p:nvSpPr>
          <p:cNvPr id="12" name="TextBox 11"/>
          <p:cNvSpPr txBox="1"/>
          <p:nvPr/>
        </p:nvSpPr>
        <p:spPr>
          <a:xfrm>
            <a:off x="1508760" y="3328416"/>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1/100.000 ölçekli haritada 1 cm gerçekte kaç km'dir? Aynı yerin 1/2.000.000 ölçekli haritası mı, 1/100.000 ölçekli haritası mı daha çok ayrıntı gösterir?</a:t>
            </a:r>
          </a:p>
        </p:txBody>
      </p:sp>
      <p:sp>
        <p:nvSpPr>
          <p:cNvPr id="13" name="Rounded Rectangle 12"/>
          <p:cNvSpPr/>
          <p:nvPr/>
        </p:nvSpPr>
        <p:spPr>
          <a:xfrm>
            <a:off x="502920" y="4892040"/>
            <a:ext cx="11185855" cy="1399032"/>
          </a:xfrm>
          <a:prstGeom prst="roundRect">
            <a:avLst>
              <a:gd name="adj" fmla="val 10000"/>
            </a:avLst>
          </a:prstGeom>
          <a:solidFill>
            <a:srgbClr val="F0F0F0"/>
          </a:solidFill>
          <a:ln>
            <a:noFill/>
          </a:ln>
          <a:effectLst/>
        </p:spPr>
        <p:txBody>
          <a:bodyPr rtlCol="0" anchor="ctr"/>
          <a:lstStyle/>
          <a:p/>
        </p:txBody>
      </p:sp>
      <p:sp>
        <p:nvSpPr>
          <p:cNvPr id="14" name="Oval 13"/>
          <p:cNvSpPr/>
          <p:nvPr/>
        </p:nvSpPr>
        <p:spPr>
          <a:xfrm>
            <a:off x="667512" y="5271516"/>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3</a:t>
            </a:r>
          </a:p>
        </p:txBody>
      </p:sp>
      <p:sp>
        <p:nvSpPr>
          <p:cNvPr id="15" name="TextBox 14"/>
          <p:cNvSpPr txBox="1"/>
          <p:nvPr/>
        </p:nvSpPr>
        <p:spPr>
          <a:xfrm>
            <a:off x="1508760" y="4892040"/>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Kutup çevresini gösteren bir harita için hangi projeksiyon uygundur, neden?</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86 / 226</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 hafta evde</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5. HAFTA</a:t>
            </a:r>
          </a:p>
        </p:txBody>
      </p:sp>
      <p:sp>
        <p:nvSpPr>
          <p:cNvPr id="6" name="Rounded Rectangle 5"/>
          <p:cNvSpPr/>
          <p:nvPr/>
        </p:nvSpPr>
        <p:spPr>
          <a:xfrm>
            <a:off x="502920" y="1444752"/>
            <a:ext cx="3594506" cy="411480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444752"/>
            <a:ext cx="3594506" cy="530352"/>
          </a:xfrm>
          <a:prstGeom prst="roundRect">
            <a:avLst>
              <a:gd name="adj" fmla="val 25000"/>
            </a:avLst>
          </a:prstGeom>
          <a:solidFill>
            <a:srgbClr val="2C6696"/>
          </a:solidFill>
          <a:ln>
            <a:noFill/>
          </a:ln>
          <a:effectLst/>
        </p:spPr>
        <p:txBody>
          <a:bodyPr rtlCol="0" anchor="ctr"/>
          <a:lstStyle/>
          <a:p/>
        </p:txBody>
      </p:sp>
      <p:sp>
        <p:nvSpPr>
          <p:cNvPr id="8" name="Rectangle 7"/>
          <p:cNvSpPr/>
          <p:nvPr/>
        </p:nvSpPr>
        <p:spPr>
          <a:xfrm>
            <a:off x="502920" y="1709928"/>
            <a:ext cx="3594506" cy="265176"/>
          </a:xfrm>
          <a:prstGeom prst="rect">
            <a:avLst/>
          </a:prstGeom>
          <a:solidFill>
            <a:srgbClr val="2C6696"/>
          </a:solidFill>
          <a:ln>
            <a:noFill/>
          </a:ln>
          <a:effectLst/>
        </p:spPr>
        <p:txBody>
          <a:bodyPr rtlCol="0" anchor="ctr"/>
          <a:lstStyle/>
          <a:p/>
        </p:txBody>
      </p:sp>
      <p:sp>
        <p:nvSpPr>
          <p:cNvPr id="9" name="TextBox 8"/>
          <p:cNvSpPr txBox="1"/>
          <p:nvPr/>
        </p:nvSpPr>
        <p:spPr>
          <a:xfrm>
            <a:off x="594360" y="144475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Çalışma kâğıdı</a:t>
            </a:r>
          </a:p>
        </p:txBody>
      </p:sp>
      <p:sp>
        <p:nvSpPr>
          <p:cNvPr id="10" name="TextBox 9"/>
          <p:cNvSpPr txBox="1"/>
          <p:nvPr/>
        </p:nvSpPr>
        <p:spPr>
          <a:xfrm>
            <a:off x="612648" y="2048256"/>
            <a:ext cx="3375050" cy="3438144"/>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262626"/>
                </a:solidFill>
                <a:latin typeface="Calibri"/>
              </a:rPr>
              <a:t>COG9-CK-U2 Bölüm 1: saat, projeksiyon ve ölçek soruları</a:t>
            </a:r>
          </a:p>
        </p:txBody>
      </p:sp>
      <p:sp>
        <p:nvSpPr>
          <p:cNvPr id="11" name="Rounded Rectangle 10"/>
          <p:cNvSpPr/>
          <p:nvPr/>
        </p:nvSpPr>
        <p:spPr>
          <a:xfrm>
            <a:off x="4298594" y="1444752"/>
            <a:ext cx="3594506" cy="411480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4298594" y="1444752"/>
            <a:ext cx="3594506" cy="530352"/>
          </a:xfrm>
          <a:prstGeom prst="roundRect">
            <a:avLst>
              <a:gd name="adj" fmla="val 25000"/>
            </a:avLst>
          </a:prstGeom>
          <a:solidFill>
            <a:srgbClr val="4F4F4F"/>
          </a:solidFill>
          <a:ln>
            <a:noFill/>
          </a:ln>
          <a:effectLst/>
        </p:spPr>
        <p:txBody>
          <a:bodyPr rtlCol="0" anchor="ctr"/>
          <a:lstStyle/>
          <a:p/>
        </p:txBody>
      </p:sp>
      <p:sp>
        <p:nvSpPr>
          <p:cNvPr id="13" name="Rectangle 12"/>
          <p:cNvSpPr/>
          <p:nvPr/>
        </p:nvSpPr>
        <p:spPr>
          <a:xfrm>
            <a:off x="4298594" y="1709928"/>
            <a:ext cx="3594506" cy="265176"/>
          </a:xfrm>
          <a:prstGeom prst="rect">
            <a:avLst/>
          </a:prstGeom>
          <a:solidFill>
            <a:srgbClr val="4F4F4F"/>
          </a:solidFill>
          <a:ln>
            <a:noFill/>
          </a:ln>
          <a:effectLst/>
        </p:spPr>
        <p:txBody>
          <a:bodyPr rtlCol="0" anchor="ctr"/>
          <a:lstStyle/>
          <a:p/>
        </p:txBody>
      </p:sp>
      <p:sp>
        <p:nvSpPr>
          <p:cNvPr id="14" name="TextBox 13"/>
          <p:cNvSpPr txBox="1"/>
          <p:nvPr/>
        </p:nvSpPr>
        <p:spPr>
          <a:xfrm>
            <a:off x="4390034" y="144475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Dijital ölçüm · s. 43</a:t>
            </a:r>
          </a:p>
        </p:txBody>
      </p:sp>
      <p:sp>
        <p:nvSpPr>
          <p:cNvPr id="15" name="TextBox 14"/>
          <p:cNvSpPr txBox="1"/>
          <p:nvPr/>
        </p:nvSpPr>
        <p:spPr>
          <a:xfrm>
            <a:off x="4408322" y="2048256"/>
            <a:ext cx="3375050" cy="3438144"/>
          </a:xfrm>
          <a:prstGeom prst="rect">
            <a:avLst/>
          </a:prstGeom>
          <a:noFill/>
        </p:spPr>
        <p:txBody>
          <a:bodyPr wrap="square" anchor="t" lIns="73152" rIns="73152" tIns="36576" bIns="36576">
            <a:noAutofit/>
          </a:bodyPr>
          <a:lstStyle/>
          <a:p>
            <a:pPr algn="l">
              <a:spcBef>
                <a:spcPts val="0"/>
              </a:spcBef>
              <a:spcAft>
                <a:spcPts val="600"/>
              </a:spcAft>
            </a:pPr>
            <a:r>
              <a:rPr lang="tr-TR" sz="2200" b="0" i="0">
                <a:solidFill>
                  <a:srgbClr val="262626"/>
                </a:solidFill>
                <a:latin typeface="Calibri"/>
              </a:rPr>
              <a:t>İki videodaki uzunluk ve alan ölçümü örneğini deftere yaz.</a:t>
            </a:r>
          </a:p>
          <a:p>
            <a:pPr algn="l">
              <a:spcBef>
                <a:spcPts val="0"/>
              </a:spcBef>
              <a:spcAft>
                <a:spcPts val="0"/>
              </a:spcAft>
            </a:pPr>
            <a:r>
              <a:rPr lang="tr-TR" sz="2200" b="0" i="0">
                <a:solidFill>
                  <a:srgbClr val="262626"/>
                </a:solidFill>
                <a:latin typeface="Calibri"/>
              </a:rPr>
              <a:t>Bilgisayar ya da okul laboratuvarı — telefon gerekmez.</a:t>
            </a:r>
          </a:p>
        </p:txBody>
      </p:sp>
      <p:sp>
        <p:nvSpPr>
          <p:cNvPr id="16" name="Rounded Rectangle 15"/>
          <p:cNvSpPr/>
          <p:nvPr/>
        </p:nvSpPr>
        <p:spPr>
          <a:xfrm>
            <a:off x="8094268" y="1444752"/>
            <a:ext cx="3594506" cy="411480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8094268" y="1444752"/>
            <a:ext cx="3594506" cy="530352"/>
          </a:xfrm>
          <a:prstGeom prst="roundRect">
            <a:avLst>
              <a:gd name="adj" fmla="val 25000"/>
            </a:avLst>
          </a:prstGeom>
          <a:solidFill>
            <a:srgbClr val="FCC021"/>
          </a:solidFill>
          <a:ln>
            <a:noFill/>
          </a:ln>
          <a:effectLst/>
        </p:spPr>
        <p:txBody>
          <a:bodyPr rtlCol="0" anchor="ctr"/>
          <a:lstStyle/>
          <a:p/>
        </p:txBody>
      </p:sp>
      <p:sp>
        <p:nvSpPr>
          <p:cNvPr id="18" name="Rectangle 17"/>
          <p:cNvSpPr/>
          <p:nvPr/>
        </p:nvSpPr>
        <p:spPr>
          <a:xfrm>
            <a:off x="8094268" y="1709928"/>
            <a:ext cx="3594506" cy="265176"/>
          </a:xfrm>
          <a:prstGeom prst="rect">
            <a:avLst/>
          </a:prstGeom>
          <a:solidFill>
            <a:srgbClr val="FCC021"/>
          </a:solidFill>
          <a:ln>
            <a:noFill/>
          </a:ln>
          <a:effectLst/>
        </p:spPr>
        <p:txBody>
          <a:bodyPr rtlCol="0" anchor="ctr"/>
          <a:lstStyle/>
          <a:p/>
        </p:txBody>
      </p:sp>
      <p:sp>
        <p:nvSpPr>
          <p:cNvPr id="19" name="TextBox 18"/>
          <p:cNvSpPr txBox="1"/>
          <p:nvPr/>
        </p:nvSpPr>
        <p:spPr>
          <a:xfrm>
            <a:off x="8185708" y="144475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62626"/>
                </a:solidFill>
                <a:latin typeface="Calibri"/>
              </a:rPr>
              <a:t>Gelecek hafta</a:t>
            </a:r>
          </a:p>
        </p:txBody>
      </p:sp>
      <p:sp>
        <p:nvSpPr>
          <p:cNvPr id="20" name="TextBox 19"/>
          <p:cNvSpPr txBox="1"/>
          <p:nvPr/>
        </p:nvSpPr>
        <p:spPr>
          <a:xfrm>
            <a:off x="8203996" y="2048256"/>
            <a:ext cx="3375050" cy="3438144"/>
          </a:xfrm>
          <a:prstGeom prst="rect">
            <a:avLst/>
          </a:prstGeom>
          <a:noFill/>
        </p:spPr>
        <p:txBody>
          <a:bodyPr wrap="square" anchor="t" lIns="73152" rIns="73152" tIns="36576" bIns="36576">
            <a:noAutofit/>
          </a:bodyPr>
          <a:lstStyle/>
          <a:p>
            <a:pPr algn="l">
              <a:spcBef>
                <a:spcPts val="0"/>
              </a:spcBef>
              <a:spcAft>
                <a:spcPts val="600"/>
              </a:spcAft>
            </a:pPr>
            <a:r>
              <a:rPr lang="tr-TR" sz="2200" b="0" i="0">
                <a:solidFill>
                  <a:srgbClr val="262626"/>
                </a:solidFill>
                <a:latin typeface="Calibri"/>
              </a:rPr>
              <a:t>Ön okuma: s. 45-46 “Haritalama Teknikleri”</a:t>
            </a:r>
          </a:p>
          <a:p>
            <a:pPr algn="l">
              <a:spcBef>
                <a:spcPts val="0"/>
              </a:spcBef>
              <a:spcAft>
                <a:spcPts val="0"/>
              </a:spcAft>
            </a:pPr>
            <a:r>
              <a:rPr lang="tr-TR" sz="2200" b="0" i="0">
                <a:solidFill>
                  <a:srgbClr val="262626"/>
                </a:solidFill>
                <a:latin typeface="Calibri"/>
              </a:rPr>
              <a:t>Varsa renkli kalem getir (okul setleri yedek).</a:t>
            </a:r>
          </a:p>
        </p:txBody>
      </p:sp>
      <p:sp>
        <p:nvSpPr>
          <p:cNvPr id="21" name="TextBox 2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2" name="TextBox 2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87 / 226</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Kaynaklar ve Haklar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KAYNAKÇA</a:t>
            </a:r>
          </a:p>
        </p:txBody>
      </p:sp>
      <p:sp>
        <p:nvSpPr>
          <p:cNvPr id="6" name="Rounded Rectangle 5"/>
          <p:cNvSpPr/>
          <p:nvPr/>
        </p:nvSpPr>
        <p:spPr>
          <a:xfrm>
            <a:off x="502920" y="1280160"/>
            <a:ext cx="11185855" cy="150876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Ders kitabı.</a:t>
            </a:r>
            <a:r>
              <a:rPr lang="tr-TR" sz="1650" b="0" i="0">
                <a:solidFill>
                  <a:srgbClr val="262626"/>
                </a:solidFill>
                <a:latin typeface="Calibri"/>
              </a:rPr>
              <a:t> Coğrafya 9. Sınıf Ders Kitabı (Ortaöğretim), 2026-2027 baskısı. </a:t>
            </a:r>
            <a:r>
              <a:rPr lang="tr-TR" sz="1650" b="1" i="0">
                <a:solidFill>
                  <a:srgbClr val="262626"/>
                </a:solidFill>
                <a:latin typeface="Calibri"/>
              </a:rPr>
              <a:t>Yazarlar:</a:t>
            </a:r>
            <a:r>
              <a:rPr lang="tr-TR" sz="1650" b="0" i="0">
                <a:solidFill>
                  <a:srgbClr val="262626"/>
                </a:solidFill>
                <a:latin typeface="Calibri"/>
              </a:rPr>
              <a:t> Dr. Gülten İçel, Alper Soyatlar, Beyhan Polat, Bülent Akça, Cem Erdebil, Kenan Türkez, Mehmet Ekici, Mutlu Karakoç, Nihal Öztürk, Nurullah Balşen, Orhan Ekin, Ramazan Bıçaklı, Raşit Düzgün, Soner Cırık, Tuba Dirim. Millî Eğitim Bakanlığı Yayınları No 9606 · Ders Kitapları Dizisi No 2027 · Devlet Kitapları, 2026 · ISBN 978-975-11-8046-9. Slaytlardaki “Kitap s. …” etiketleri bu baskının sayfalarıdır.</a:t>
            </a:r>
          </a:p>
        </p:txBody>
      </p:sp>
      <p:sp>
        <p:nvSpPr>
          <p:cNvPr id="7" name="Rounded Rectangle 6"/>
          <p:cNvSpPr/>
          <p:nvPr/>
        </p:nvSpPr>
        <p:spPr>
          <a:xfrm>
            <a:off x="502920" y="2916936"/>
            <a:ext cx="11185855" cy="11430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Öğretim programı ve etkinlikler.</a:t>
            </a:r>
            <a:r>
              <a:rPr lang="tr-TR" sz="1650" b="0" i="0">
                <a:solidFill>
                  <a:srgbClr val="262626"/>
                </a:solidFill>
                <a:latin typeface="Calibri"/>
              </a:rPr>
              <a:t> Coğrafya dersi öğretim programı (2026 nüshası): Talim ve Terbiye Kurulunun 23.05.2024 tarihli ve 20 sayılı kararıyla kabul edilen, 13.05.2026 tarihli ve 53 sayılı kararıyla güncellenen program. Etkinliklerin bir bölümü MEB Ortaöğretim Genel Müdürlüğünün OGM Materyal platformundaki etkileşimli etkinliklerle paralel kurulmuştur.</a:t>
            </a:r>
          </a:p>
        </p:txBody>
      </p:sp>
      <p:sp>
        <p:nvSpPr>
          <p:cNvPr id="8" name="Rounded Rectangle 7"/>
          <p:cNvSpPr/>
          <p:nvPr/>
        </p:nvSpPr>
        <p:spPr>
          <a:xfrm>
            <a:off x="502920" y="4187952"/>
            <a:ext cx="11185855" cy="13716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700" b="1" i="0">
                <a:solidFill>
                  <a:srgbClr val="262626"/>
                </a:solidFill>
                <a:latin typeface="Calibri"/>
              </a:rPr>
              <a:t>Haklar ve lisans.</a:t>
            </a:r>
            <a:r>
              <a:rPr lang="tr-TR" sz="1700" b="0" i="0">
                <a:solidFill>
                  <a:srgbClr val="262626"/>
                </a:solidFill>
                <a:latin typeface="Calibri"/>
              </a:rPr>
              <a:t> Ders kitabından ve OGM Materyal'den alınan metin, soru ve görsellerin hakları Millî Eğitim Bakanlığına aittir; eğitim ve öğretim amacıyla, kaynak gösterilerek alıntılanmıştır (5846 sayılı Fikir ve Sanat Eserleri Kanunu md. 34). Sunumun tasarımı, ders akışı, etkinlik kurgusu, örnek cevaplar ve öğretmen notları okulapp.org'un özgün katkısıdır; yalnız bu katkılar CC BY 4.0 lisansıyla paylaşılır. Resmî bir Bakanlık materyali değildir.</a:t>
            </a:r>
          </a:p>
        </p:txBody>
      </p:sp>
      <p:sp>
        <p:nvSpPr>
          <p:cNvPr id="9" name="TextBox 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10" name="TextBox 9"/>
          <p:cNvSpPr txBox="1"/>
          <p:nvPr/>
        </p:nvSpPr>
        <p:spPr>
          <a:xfrm>
            <a:off x="8503920" y="6437376"/>
            <a:ext cx="32918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okulapp.org/cografya · sürüm 2026.10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GNL-COG9-SN-U2 — 5. hafta · Mekânın Aynası Haritalar II: Saat, Projeksiyon ve Ölçek (slayt 47-87)</dc:title>
  <dc:subject>9. Sınıf Coğrafya ders sunumu. Kaynak: Coğrafya 9. Sınıf Ders Kitabı (MEB, 2026-2027 baskısı) ve 2026 öğretim programı. okulapp.org/cografya</dc:subject>
  <dc:creator>okulapp.org</dc:creator>
  <cp:keywords/>
  <dc:description>Kitaptan ve OGM Materyal'den alınan metin, soru ve görsellerin hakları MEB'e aittir (5846 sayılı Kanun md. 34 kapsamında kaynak gösterilerek alıntı). Özgün katkılar CC BY 4.0 — okulapp.org</dc:description>
  <cp:lastModifiedBy>okulapp.org</cp:lastModifiedBy>
  <cp:revision>1</cp:revision>
  <dcterms:created xsi:type="dcterms:W3CDTF">2013-01-27T09:14:16Z</dcterms:created>
  <dcterms:modified xsi:type="dcterms:W3CDTF">2013-01-27T09:15:58Z</dcterms:modified>
  <cp:category>Ders materyali</cp:category>
  <dc:language>tr-TR</dc:language>
</cp:coreProperties>
</file>