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49.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56"/>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6" Type="http://schemas.openxmlformats.org/officeDocument/2006/relationships/slide" Target="slides/slide49.xml"/><Relationship Id="rId95" Type="http://schemas.openxmlformats.org/officeDocument/2006/relationships/slide" Target="slides/slide1.xml"/><Relationship Id="rId96" Type="http://schemas.openxmlformats.org/officeDocument/2006/relationships/slide" Target="slides/slide2.xml"/><Relationship Id="rId97" Type="http://schemas.openxmlformats.org/officeDocument/2006/relationships/slide" Target="slides/slide3.xml"/><Relationship Id="rId98" Type="http://schemas.openxmlformats.org/officeDocument/2006/relationships/slide" Target="slides/slide4.xml"/><Relationship Id="rId99" Type="http://schemas.openxmlformats.org/officeDocument/2006/relationships/slide" Target="slides/slide5.xml"/><Relationship Id="rId100" Type="http://schemas.openxmlformats.org/officeDocument/2006/relationships/slide" Target="slides/slide6.xml"/><Relationship Id="rId101" Type="http://schemas.openxmlformats.org/officeDocument/2006/relationships/slide" Target="slides/slide7.xml"/><Relationship Id="rId102" Type="http://schemas.openxmlformats.org/officeDocument/2006/relationships/slide" Target="slides/slide8.xml"/><Relationship Id="rId103" Type="http://schemas.openxmlformats.org/officeDocument/2006/relationships/slide" Target="slides/slide9.xml"/><Relationship Id="rId104" Type="http://schemas.openxmlformats.org/officeDocument/2006/relationships/slide" Target="slides/slide10.xml"/><Relationship Id="rId105" Type="http://schemas.openxmlformats.org/officeDocument/2006/relationships/slide" Target="slides/slide11.xml"/><Relationship Id="rId106" Type="http://schemas.openxmlformats.org/officeDocument/2006/relationships/slide" Target="slides/slide12.xml"/><Relationship Id="rId107" Type="http://schemas.openxmlformats.org/officeDocument/2006/relationships/slide" Target="slides/slide13.xml"/><Relationship Id="rId108" Type="http://schemas.openxmlformats.org/officeDocument/2006/relationships/slide" Target="slides/slide14.xml"/><Relationship Id="rId109" Type="http://schemas.openxmlformats.org/officeDocument/2006/relationships/slide" Target="slides/slide15.xml"/><Relationship Id="rId110" Type="http://schemas.openxmlformats.org/officeDocument/2006/relationships/slide" Target="slides/slide16.xml"/><Relationship Id="rId111" Type="http://schemas.openxmlformats.org/officeDocument/2006/relationships/slide" Target="slides/slide17.xml"/><Relationship Id="rId112" Type="http://schemas.openxmlformats.org/officeDocument/2006/relationships/slide" Target="slides/slide18.xml"/><Relationship Id="rId113" Type="http://schemas.openxmlformats.org/officeDocument/2006/relationships/slide" Target="slides/slide19.xml"/><Relationship Id="rId114" Type="http://schemas.openxmlformats.org/officeDocument/2006/relationships/slide" Target="slides/slide20.xml"/><Relationship Id="rId115" Type="http://schemas.openxmlformats.org/officeDocument/2006/relationships/slide" Target="slides/slide21.xml"/><Relationship Id="rId116" Type="http://schemas.openxmlformats.org/officeDocument/2006/relationships/slide" Target="slides/slide22.xml"/><Relationship Id="rId117" Type="http://schemas.openxmlformats.org/officeDocument/2006/relationships/slide" Target="slides/slide23.xml"/><Relationship Id="rId118" Type="http://schemas.openxmlformats.org/officeDocument/2006/relationships/slide" Target="slides/slide24.xml"/><Relationship Id="rId119" Type="http://schemas.openxmlformats.org/officeDocument/2006/relationships/slide" Target="slides/slide25.xml"/><Relationship Id="rId120" Type="http://schemas.openxmlformats.org/officeDocument/2006/relationships/slide" Target="slides/slide26.xml"/><Relationship Id="rId121" Type="http://schemas.openxmlformats.org/officeDocument/2006/relationships/slide" Target="slides/slide27.xml"/><Relationship Id="rId122" Type="http://schemas.openxmlformats.org/officeDocument/2006/relationships/slide" Target="slides/slide28.xml"/><Relationship Id="rId123" Type="http://schemas.openxmlformats.org/officeDocument/2006/relationships/slide" Target="slides/slide29.xml"/><Relationship Id="rId124" Type="http://schemas.openxmlformats.org/officeDocument/2006/relationships/slide" Target="slides/slide30.xml"/><Relationship Id="rId125" Type="http://schemas.openxmlformats.org/officeDocument/2006/relationships/slide" Target="slides/slide31.xml"/><Relationship Id="rId126" Type="http://schemas.openxmlformats.org/officeDocument/2006/relationships/slide" Target="slides/slide32.xml"/><Relationship Id="rId127" Type="http://schemas.openxmlformats.org/officeDocument/2006/relationships/slide" Target="slides/slide33.xml"/><Relationship Id="rId128" Type="http://schemas.openxmlformats.org/officeDocument/2006/relationships/slide" Target="slides/slide34.xml"/><Relationship Id="rId129" Type="http://schemas.openxmlformats.org/officeDocument/2006/relationships/slide" Target="slides/slide35.xml"/><Relationship Id="rId130" Type="http://schemas.openxmlformats.org/officeDocument/2006/relationships/slide" Target="slides/slide36.xml"/><Relationship Id="rId131" Type="http://schemas.openxmlformats.org/officeDocument/2006/relationships/slide" Target="slides/slide37.xml"/><Relationship Id="rId132" Type="http://schemas.openxmlformats.org/officeDocument/2006/relationships/slide" Target="slides/slide38.xml"/><Relationship Id="rId133" Type="http://schemas.openxmlformats.org/officeDocument/2006/relationships/slide" Target="slides/slide39.xml"/><Relationship Id="rId134" Type="http://schemas.openxmlformats.org/officeDocument/2006/relationships/slide" Target="slides/slide40.xml"/><Relationship Id="rId135" Type="http://schemas.openxmlformats.org/officeDocument/2006/relationships/slide" Target="slides/slide41.xml"/><Relationship Id="rId136" Type="http://schemas.openxmlformats.org/officeDocument/2006/relationships/slide" Target="slides/slide42.xml"/><Relationship Id="rId137" Type="http://schemas.openxmlformats.org/officeDocument/2006/relationships/slide" Target="slides/slide43.xml"/><Relationship Id="rId138" Type="http://schemas.openxmlformats.org/officeDocument/2006/relationships/slide" Target="slides/slide44.xml"/><Relationship Id="rId139" Type="http://schemas.openxmlformats.org/officeDocument/2006/relationships/slide" Target="slides/slide45.xml"/><Relationship Id="rId140" Type="http://schemas.openxmlformats.org/officeDocument/2006/relationships/slide" Target="slides/slide46.xml"/><Relationship Id="rId141" Type="http://schemas.openxmlformats.org/officeDocument/2006/relationships/slide" Target="slides/slide47.xml"/><Relationship Id="rId14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iki süreç bileşenini tanıtmak: haritalardan çıkarım yapmak (c) ve harita yapım aşamalarıyla harita üretmek (ç).</a:t>
            </a:r>
          </a:p>
          <a:p/>
          <a:p>
            <a:r>
              <a:t>SÜRE: 80 dakikalık akış (ders planı, 6. hafta): giriş 5 · haritalama teknikleri 12 · uzman gruplar 13 · yükselti 10 (40. dk) · geçiş 2 · yer şekilleri ve tabiat parkı 8 · koroplet etkinliği 14 · performans görevi 8 · toparlama 8.</a:t>
            </a:r>
          </a:p>
          <a:p/>
          <a:p>
            <a:r>
              <a:t>NASIL: Ünitenin en yoğun haftasıdır: iki üretim (koroplet harita, performans görevinin planı) üst üstedir. Aşama sürelerini tahtanın köşesine yazın; zaman sorumlusu 2 dakika kala uyarır. Malzeme: 8 + 2 grup seti (s. 57 dilsiz Türkiye il haritası A3, okulun kuru boya seti, cetvel), dört uygulama kartı, performans görevi kartları; ölçme araçlarının çıktıları önceden çoğaltılır.</a:t>
            </a:r>
          </a:p>
          <a:p/>
          <a:p>
            <a:r>
              <a:t>KAYNAK: Program (2026) COĞ.9.2.1 c-ç; ders planı 6. hafta; kitap s. 45-58.</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 (1 dk).</a:t>
            </a:r>
          </a:p>
          <a:p/>
          <a:p>
            <a:r>
              <a:t>NASIL: İlk dört istasyon birinci ders saatidir (40. dakikada yükselti biter). İkinci saatte iki üretim vardır: koroplet harita ve performans görevinin planı. Kitap sayfaları: dağılış teknikleri s. 45-52, uzman gruplar s. 46-49, yükselti s. 52-53, yer şekilleri ve tabiat parkı s. 54-55, etkinlik s. 57, performans görevi s. 58.</a:t>
            </a:r>
          </a:p>
          <a:p/>
          <a:p>
            <a:r>
              <a:t>KAYNAK: Ders planı 6.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'Dağılış' kavramını açmak ve dersin sonunda kendi üretecekleri haritaya köprü kurmak (tahmin → veri → harita).</a:t>
            </a:r>
          </a:p>
          <a:p/>
          <a:p>
            <a:r>
              <a:t>SÜRE: 5 dk: 88-91. slaytlar.</a:t>
            </a:r>
          </a:p>
          <a:p/>
          <a:p>
            <a:r>
              <a:t>NASIL: Önce ev çalışması için parmak yoklaması: s. 43 karekodlu videolardaki uzunluk ve alan ölçümü örneğini deftere yazan var mı? (EBA/okul laboratuvarı; telefon istenmez). Sonra kitabın iki cümlesini okutun. Tahtaya kabataslak bir Türkiye taslağı çizin; 'Pamuk en çok hangi illerde üretilir?' diye sorun, üç tahmini tahtanın köşesine yazın ve silmeyin. Öğrenciler tahminini defterine yazar; sonra izleyen cevap slaytını açın. 'Dersin sonunda bunu kendi haritanızla göstereceksiniz' deyin.</a:t>
            </a:r>
          </a:p>
          <a:p/>
          <a:p>
            <a:r>
              <a:t>BEKLENEN CEVAP: Tahminler serbesttir; doğru-yanlış aranmaz. Cevap izleyen slaytta: s. 57 tablosunda en çok üreten üç il Şanlıurfa (583.250 ton), Diyarbakır (201.678 ton) ve Aydın (179.341 ton) — 2018-2023 ortalaması, TÜİK.</a:t>
            </a:r>
          </a:p>
          <a:p/>
          <a:p>
            <a:r>
              <a:t>KAYNAK: Kitap s. 45 ilk iki paragraf (birebir), s. 45 Görsel 2.7'nin önündeki cümle; s. 57 tablo; ders planı aşama 1.</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 başı tahmin sorusunun cevabı: s. 57 tablosunda en çok üreten iller.</a:t>
            </a:r>
          </a:p>
          <a:p/>
          <a:p>
            <a:r>
              <a:t>NASIL: Tahminler deftere yazıldıktan sonra açın. 'Üç tahmininden kaçı listede?' diye sorun. Tablonun tamamıyla (25 il) koroplet haritayı dersin ikinci saatinde gruplar üretecek; tahtadaki tahminler ders sonuna kadar silinmez.</a:t>
            </a:r>
          </a:p>
          <a:p/>
          <a:p>
            <a:r>
              <a:t>BEKLENEN CEVAP: En çok üreten üç il: Şanlıurfa (583.250 ton), Diyarbakır (201.678 ton), Aydın (179.341 ton); tablodaki 25 ilin toplamı 1.517.752 ton.</a:t>
            </a:r>
          </a:p>
          <a:p/>
          <a:p>
            <a:r>
              <a:t>KAYNAK: Kitap s. 57 tablo (değerler birebir; 2018-2023 ortalaması, TÜİK); yüzdeler tablodaki değerlerden hesaplandı.</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Mekânsal verinin haritada üç temel biçimde (nokta, çizgi, alan) sembolleştirildiğini göstermek; haritalama tekniğinin verinin türüne ve ölçeğine göre seçildiğini vurgulamak.</a:t>
            </a:r>
          </a:p>
          <a:p/>
          <a:p>
            <a:r>
              <a:t>SÜRE: 12 dk: 92-102. slaytlar (teknikler, tablo ve iki yoklama).</a:t>
            </a:r>
          </a:p>
          <a:p/>
          <a:p>
            <a:r>
              <a:t>NASIL: Tabloyu satır satır okuyun; her satır için sınıftan bir örnek daha isteyin (nokta: okul, otobüs durağı; çizgi: dere, demir yolu; alan: park, göl). Alttaki cümle haftanın anahtarıdır: 'Hangi veriye hangi teknik?' sorusunu her teknikte tekrar soracağız.</a:t>
            </a:r>
          </a:p>
          <a:p/>
          <a:p>
            <a:r>
              <a:t>BEKLENEN CEVAP: Nokta: okul, cami, otobüs durağı, maden ocağı. Çizgi: dere, demir yolu, boru hattı, kıyı. Alan: park, mahalle, orman, baraj gölü.</a:t>
            </a:r>
          </a:p>
          <a:p/>
          <a:p>
            <a:r>
              <a:t>KAYNAK: Kitap s. 45 Görsel 2.6 (tablo kitaptaki içerikle şekillerle yeniden çizildi; satır ve örnekler birebir) ve metin (birebir).</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Görsel 2.7'deki yedi haritalama tekniğini tanıtmak ve öğrencinin not tutacağı iki sütunlu tabloyu kurmak (programın 'harita türlerine ilişkin sınıflandırma tablosu' önerisi).</a:t>
            </a:r>
          </a:p>
          <a:p/>
          <a:p>
            <a:r>
              <a:t>NASIL: Öğrenciler defterine 'Ne gösterir? · Kitaptaki örnek' tablosunu açar; sonraki dört slaytta her tekniği gördükçe doldurur. Satır başındaki küçük şekiller kitabın Görsel 2.7 panelleridir. Örnek cevap bu aşamanın sonundaki tablodadır.</a:t>
            </a:r>
          </a:p>
          <a:p/>
          <a:p>
            <a:r>
              <a:t>BEKLENEN CEVAP: Aynı düzendeki 'Yedi teknik — örnek cevap' slaytı.</a:t>
            </a:r>
          </a:p>
          <a:p/>
          <a:p>
            <a:r>
              <a:t>KAYNAK: Kitap s. 45 Görsel 2.7 (paneller kitaptan); program COĞ.9.2.1 (Harita türlerine ilişkin sınıflandırma tablosu oluşturulabilir.).</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Yalnız yayılış alanını gösteren (korokromatik) ve sayısal değere göre dereceli renklendirme yapan (koroplet) haritaların farkını iki kitap haritasıyla göstermek.</a:t>
            </a:r>
          </a:p>
          <a:p/>
          <a:p>
            <a:r>
              <a:t>NASIL: Önce sol haritayı sorun: 'Bu haritadan hangi ilin nüfusunun daha çok olduğunu söyleyebilir miyiz?' (Hayır: korokromatik harita yalnız yayılışı gösterir, miktar göstermez.) Sonra sağ haritada en koyu illeri buldurun: renk koyulaştıkça üretim artar. Tabloya iki satır yazdırın.</a:t>
            </a:r>
          </a:p>
          <a:p/>
          <a:p>
            <a:r>
              <a:t>BEKLENEN CEVAP: Korokromatik: yayılış alanı, miktar yok (Harita 2.4). Koroplet: il sınırları içinde sayısal değer, dereceli renk (Harita 2.5). Harita 2.5'te en koyu (1.100-2.050 bin ton) iller mısır üretiminin en yüksek olduğu illerdir.</a:t>
            </a:r>
          </a:p>
          <a:p/>
          <a:p>
            <a:r>
              <a:t>KAYNAK: Kitap s. 46 (korokromatik, Harita 2.4) ve s. 47 (koroplet, Harita 2.5): tanımlar ve örnekler birebir.</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Eş değerli noktaları birleştiren hatlarla yapılan haritaları tanıtmak; izoplet (hesaplanan yoğunluk) ile izometrik (aletle ölçülen değer) farkını vermek.</a:t>
            </a:r>
          </a:p>
          <a:p/>
          <a:p>
            <a:r>
              <a:t>NASIL: Paneldeki renk kuşaklarının sınırları birer eş değer hattıdır. Beş izometrik hattın adlarını 'izo = eş' köküyle okutun. Uzman gruplardan Eğirdir uygulaması (s. 48) bu teknikle yapılmıştır; izohipse yükselti bölümünde döneceğiz.</a:t>
            </a:r>
          </a:p>
          <a:p/>
          <a:p>
            <a:r>
              <a:t>BEKLENEN CEVAP: İzoplet: nüfus yoğunluğu, dönüm başına düşen ürün miktarı. İzometrik: aletle ölçülen yükselti (izohips), sıcaklık (izoterm), basınç (izobar), derinlik (izobat), deprem şiddeti (izoseist).</a:t>
            </a:r>
          </a:p>
          <a:p/>
          <a:p>
            <a:r>
              <a:t>KAYNAK: Kitap s. 48 (tanımlar ve hat adları birebir); panel Görsel 2.7 (s. 45).</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Sembolün sayısıyla (noktalama) ve boyutuyla (oransal sembol) miktar göstermeyi karşılaştırmak.</a:t>
            </a:r>
          </a:p>
          <a:p/>
          <a:p>
            <a:r>
              <a:t>NASIL: Noktalama panelinde 'Noktalar nerede sık?' sorusunu sorun (yoğunluk). KOP haritasında en büyük daireyi buldurun ve lejanttaki değerle karşılaştırın. Tabloya iki satır.</a:t>
            </a:r>
          </a:p>
          <a:p/>
          <a:p>
            <a:r>
              <a:t>BEKLENEN CEVAP: Noktalama: nokta sayısı ve sıklığı (bir nokta = belirli miktar). Oransal sembol: sembolün büyüklüğü; Harita 2.6'da en büyük daire Konya'dadır. Değeri, daire lejanttaki dairelerle (829.000 · 177.000 · 61.000 · 19.000 ha) karşılaştırılarak tahmin edilir.</a:t>
            </a:r>
          </a:p>
          <a:p/>
          <a:p>
            <a:r>
              <a:t>KAYNAK: Kitap s. 49 (noktalama) ve s. 50 (oransal sembol, Harita 2.6): tanımlar birebir; noktalama paneli Görsel 2.7 (s. 45).</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Hareketi (akış) ve değere göre büyütülen alanı (kartogram) göstermek.</a:t>
            </a:r>
          </a:p>
          <a:p/>
          <a:p>
            <a:r>
              <a:t>NASIL: Balon balığı haritasında okları izleyin: nereden nereye, hangi yıllarda? Kartogramda İstanbul'un neden bu kadar büyük göründüğünü sorun. Tabloyu tamamlatın.</a:t>
            </a:r>
          </a:p>
          <a:p/>
          <a:p>
            <a:r>
              <a:t>BEKLENEN CEVAP: Akış: balon balığı Hint Okyanusu'ndan Kızıldeniz ve Süveyş Kanalı (1869) yoluyla Akdeniz'e girmiş; Türkiye kıyılarında güneyden kuzeye doğru 2003, 2007, 2014 ve 2017'de tespit edilmiştir (harita etiketleri). Kartogram: il alanları nüfusa göre çizildiği için en kalabalık il olan İstanbul en büyük, nüfusu az iller küçük görünür (1 kare = 1 milyon kişi).</a:t>
            </a:r>
          </a:p>
          <a:p/>
          <a:p>
            <a:r>
              <a:t>KAYNAK: Kitap s. 50 (akış, Harita 2.7) ve s. 52 (kartogram, Harita 2.8): tanımlar birebir; yıllar ve kanal yılı harita etiketlerinden.</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Öğrencinin teknik tablosunu kitaptaki tanım ve örneklerle karşılaştırmak.</a:t>
            </a:r>
          </a:p>
          <a:p/>
          <a:p>
            <a:r>
              <a:t>NASIL: Öğrenciler kendi tablolarını bu satırlarla karşılaştırır; farklı kelimelerle yazılmış doğru bilgi kabul edilir. 'Hangi veriye hangi teknik?' sorusunu bir kez daha sorup yoklamalara geçin.</a:t>
            </a:r>
          </a:p>
          <a:p/>
          <a:p>
            <a:r>
              <a:t>BEKLENEN CEVAP: Tablodaki gibi.</a:t>
            </a:r>
          </a:p>
          <a:p/>
          <a:p>
            <a:r>
              <a:t>KAYNAK: Kitap s. 45-52 (tekniklerin tanımları ve örnek haritaları).</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'hangi veriye hangi teknik?' (parmakla A-E).</a:t>
            </a:r>
          </a:p>
          <a:p/>
          <a:p>
            <a:r>
              <a:t>NASIL: Sessiz düşünme 15 sn, sonra parmakla cevap. Korokromatik diyenlere sorun: miktar gösterebilir mi?</a:t>
            </a:r>
          </a:p>
          <a:p/>
          <a:p>
            <a:r>
              <a:t>BEKLENEN CEVAP: B) Koroplet. Korokromatik miktar göstermez; oransal sembol boyutla, kartogram alanla gösterir; akış hareket haritasıdır.</a:t>
            </a:r>
          </a:p>
          <a:p/>
          <a:p>
            <a:r>
              <a:t>KAYNAK: Kitap s. 46-47, 50, 52.</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 seçeneklerin her birinin neyi gösterdiğini bir cümleyle söyletin.</a:t>
            </a:r>
          </a:p>
          <a:p/>
          <a:p>
            <a:r>
              <a:t>SÖYLENEBİLİR: Renk tonu + il sınırı + sayısal veri = koroplet.</a:t>
            </a:r>
          </a:p>
          <a:p/>
          <a:p>
            <a:r>
              <a:t>BEKLENEN CEVAP: B) Koroplet.</a:t>
            </a:r>
          </a:p>
          <a:p/>
          <a:p>
            <a:r>
              <a:t>KAYNAK: Kitap s. 47.</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izometrik hattı ölçülen veriyle ilişkilendirmek (parmakla A-E).</a:t>
            </a:r>
          </a:p>
          <a:p/>
          <a:p>
            <a:r>
              <a:t>NASIL: 'Eş' sözcüğünün ipucu olduğunu fark edenleri öne çıkarın.</a:t>
            </a:r>
          </a:p>
          <a:p/>
          <a:p>
            <a:r>
              <a:t>BEKLENEN CEVAP: C) İzometrik (izoterm).</a:t>
            </a:r>
          </a:p>
          <a:p/>
          <a:p>
            <a:r>
              <a:t>KAYNAK: Kitap s. 48.</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Beş izometrik hattı (izohips, izobat, izoterm, izobar, izoseist) sınıfça hatırlayın.</a:t>
            </a:r>
          </a:p>
          <a:p/>
          <a:p>
            <a:r>
              <a:t>SÖYLENEBİLİR: Aletle ölçülen değer + eş değer hatları = izometrik harita.</a:t>
            </a:r>
          </a:p>
          <a:p/>
          <a:p>
            <a:r>
              <a:t>BEKLENEN CEVAP: C) İzometrik.</a:t>
            </a:r>
          </a:p>
          <a:p/>
          <a:p>
            <a:r>
              <a:t>KAYNAK: Kitap s. 48.</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dağılış haritasından çıkarım yapmak (süreç bileşeni c); çıkarımları paylaşıp veri karşısında görüş güncellemek (D10.1).</a:t>
            </a:r>
          </a:p>
          <a:p/>
          <a:p>
            <a:r>
              <a:t>SÜRE: 13 dk (8 dk grup + 5 dk paylaşım): 103-113. slaytlar.</a:t>
            </a:r>
          </a:p>
          <a:p/>
          <a:p>
            <a:r>
              <a:t>NASIL: Uygulama kartları ikişer gruba aynı: 1-2 Efes, 3-4 kaygı-depresyon, 5-6 Eğirdir, 7-8 John Snow. Gruplar kitaptaki soruları yazılı cevaplar (cetvel 1-2. gruplarda gerekir). Paylaşımda her uygulamadan bir sözcü 1 dk konuşur, eş grup ekler ya da düzeltir; soru ve örnek cevap slaytları paylaşımda açılır. Erken bitiren gruplara Malazgirt (s. 51) verilir. Diğer gruplar teknik tablosuna 'çıkarım' sütunu ekler.</a:t>
            </a:r>
          </a:p>
          <a:p/>
          <a:p>
            <a:r>
              <a:t>KAYNAK: Ders planı aşama 3; kitap s. 46-49; program COĞ.9.2.1 (haritalarla ilgili çıkarımlarını sınıfta paylaşmaları teşvik edilen öğrencilerin bilimsel veriler veya farklı bakış açıları ışığında görüşlerini güncelleme erdemi göstermeleri … D10.1).</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Korokromatik haritadan konum, dağılış ve uzaklık çıkarımı yapmak (süreç bileşeni c). OGM Materyal 'Korokromatik Harita Okuyorum' uygulamasıyla paralel.</a:t>
            </a:r>
          </a:p>
          <a:p/>
          <a:p>
            <a:r>
              <a:t>NASIL: Gruplar 1-2. Önce kitaptaki girişi okutun: Yandaki korokromatik haritada Efes Antik Kenti’ndeki bazı önemli yapıların dağılışı gösterilmiştir. Kitap s. 46 açık; lejanttaki 18 yapı adı kitaptadır (slaytta harita 18 satırlık ad tablosu olmadan gösterilir). 2. soruda caddeyi cetvelle ölçüp çizgi ölçekle (0-150-300 m) karşılaştırırlar. 3. soruda yön oku kullanılır; ok hafifçe sola yatıktır.</a:t>
            </a:r>
          </a:p>
          <a:p/>
          <a:p>
            <a:r>
              <a:t>BEKLENEN CEVAP: Yapıların konumu, dağılışı ve uzaklıkları görülür: girişlere göre başlangıç-bitiş ve gezi sırası seçilir; ölçekle mesafe ve yürüme süresi hesaplanır. | Yaklaşık 540 m: cadde, 300 m'lik çizgi ölçeğin yaklaşık 1,8 katıdır (1,8 × 300 m ≈ 540 m). | Odeon tiyatronun güneydoğusunda, yol ≈ 600 m. Cadde boyunca güneye yürü (Ticari Agora sağda); Celsus ve Oktagon'dan sonra güneydoğuya dön; Devlet Agorası'nın köşesinden doğuya dön; Prytaneion'un önünden geçip Odeon'a ulaş.</a:t>
            </a:r>
          </a:p>
          <a:p/>
          <a:p>
            <a:r>
              <a:t>KAYNAK: Kitap s. 46 (metin, sorular ve harita birebir); OGM Materyal s. 46 örnek cevapları.</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cevaplarını OGM örnek cevaplarıyla ve haritadaki ölçümle karşılaştırmak.</a:t>
            </a:r>
          </a:p>
          <a:p/>
          <a:p>
            <a:r>
              <a:t>NASIL: Sözcü 1 dk konuşur, eş grup ekler. Sarı çizgi ölçülen caddedir, yeşil çizgi örnek yoldur (yeşil nokta: tiyatronun önü, ok: Odeon). Yol tarifinde yapı adlarını ve yönleri ayrıntılandırın: Ticari Agora sağda kalır; güneydoğuya dönünce Yamaçevler sağda, Hadrian Tapınağı solda kalır; Devlet Agorası'nın kuzeybatı köşesinden doğuya dönülür. Farklı ama mantıklı rota ve yön tarifleri kabul edilir. 1. soruda girişler: 3 Alt Giriş, 18 Üst Giriş.</a:t>
            </a:r>
          </a:p>
          <a:p/>
          <a:p>
            <a:r>
              <a:t>BEKLENEN CEVAP: Yapıların konumu, dağılışı ve uzaklıkları görülür: girişlere göre başlangıç-bitiş ve gezi sırası seçilir; ölçekle mesafe ve yürüme süresi hesaplanır. | Yaklaşık 540 m: cadde, 300 m'lik çizgi ölçeğin yaklaşık 1,8 katıdır (1,8 × 300 m ≈ 540 m). | Odeon tiyatronun güneydoğusunda, yol ≈ 600 m. Cadde boyunca güneye yürü (Ticari Agora sağda); Celsus ve Oktagon'dan sonra güneydoğuya dön; Devlet Agorası'nın köşesinden doğuya dön; Prytaneion'un önünden geçip Odeon'a ulaş.</a:t>
            </a:r>
          </a:p>
          <a:p/>
          <a:p>
            <a:r>
              <a:t>KAYNAK: Kitap s. 46; OGM Materyal s. 46.</a:t>
            </a:r>
          </a:p>
          <a:p/>
          <a:p>
            <a:r>
              <a:t>NOT: Ölçüm (kitap PDF'inin vektör verisi): cadde 117 pt, çizgi ölçekte 300 m = 65,4 pt → 117 / 65,4 × 300 ≈ 537 m (cadde ölçeğin ≈1,8 katı). Raster ölçüm ≈545 m, OGM 540 m: 530-550 m kabul. Yol: tiyatro cephesinin ortasından Odeon önüne yol boyunca ≈139 pt ≈ 640 m, tiyatronun güney ucundan ≈570 m; OGM ≈600 m → 550-650 m kabul. Yön oku ≈15° sola yatık olduğundan Odeon tam olarak güney-güneydoğudadır; OGM'nin 'güneydoğu' cevabı kabul edilir. Yapı sırası OGM'nin tarifiyle aynıdır ve kitap haritasıyla tutarlıdır.</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Koroplet haritadan çıkarım yapmak; haritanın veriyi sunmadaki avantajını fark etmek. OGM Materyal 'Koroplet Harita Okuyorum' uygulamasıyla paralel.</a:t>
            </a:r>
          </a:p>
          <a:p/>
          <a:p>
            <a:r>
              <a:t>NASIL: Gruplar 3-4. Lejant: açık sarı %60 (düşük), koyu lacivert %100 (yüksek), taralı alan 'veri yok'. Kıtaları atlasla eşleştirmelerini isteyin; ülke adı ezberi aranmaz, kıta ve bölge düzeyinde çıkarım yeterlidir. Konu duygusal olarak hassas olabilir: kişisel deneyim sorulmaz, yalnız haritadaki dağılış konuşulur.</a:t>
            </a:r>
          </a:p>
          <a:p/>
          <a:p>
            <a:r>
              <a:t>BEKLENEN CEVAP: 113 ülkenin sonucu dereceli renklerle tek haritada görülür; ülkeler ve kıtalar arasındaki farklar tek bakışta karşılaştırılır. Verisi olmayan yerler de görünür. | Oran kıtalara göre aynı değildir; kıtaların içinde de farklar büyüktür. Avrupa'nın kuzeyi ve batısı, Kuzey Amerika, Latin Amerika'nın bazı ülkeleri ve Avustralya'da yüksektir. Asya'da hem en düşük (Doğu Asya, Çin) hem en yüksek (Güneydoğu Asya) değerler vardır. Afrika'nın büyük bölümünde veri yoktur; genelleme yapılamaz.</a:t>
            </a:r>
          </a:p>
          <a:p/>
          <a:p>
            <a:r>
              <a:t>KAYNAK: Kitap s. 47 (metin, sorular, harita ve alt yazı birebir — Wellcome, 2020); OGM Materyal s. 47.</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Kıtalara göre çıkarımı haritadaki renklerle doğrulamak.</a:t>
            </a:r>
          </a:p>
          <a:p/>
          <a:p>
            <a:r>
              <a:t>NASIL: Haritadaki dört etiket öğretmenin okumasıdır (kitapta ülke adı verilmez): 'yüksek' Avrupa'nın kuzeyi, 'en düşük' Doğu Asya (Çin), 'en yüksek' Güneydoğu Asya, 'veri yok' Afrika'nın büyük bölümü. Bir kıtanın tek renkle özetlenemeyeceğini vurgulayın.</a:t>
            </a:r>
          </a:p>
          <a:p/>
          <a:p>
            <a:r>
              <a:t>BEKLENEN CEVAP: 113 ülkenin sonucu dereceli renklerle tek haritada görülür; ülkeler ve kıtalar arasındaki farklar tek bakışta karşılaştırılır. Verisi olmayan yerler de görünür. | Oran kıtalara göre aynı değildir; kıtaların içinde de farklar büyüktür. Avrupa'nın kuzeyi ve batısı, Kuzey Amerika, Latin Amerika'nın bazı ülkeleri ve Avustralya'da yüksektir. Asya'da hem en düşük (Doğu Asya, Çin) hem en yüksek (Güneydoğu Asya) değerler vardır. Afrika'nın büyük bölümünde veri yoktur; genelleme yapılamaz.</a:t>
            </a:r>
          </a:p>
          <a:p/>
          <a:p>
            <a:r>
              <a:t>KAYNAK: Kitap s. 47; OGM Materyal s. 47.</a:t>
            </a:r>
          </a:p>
          <a:p/>
          <a:p>
            <a:r>
              <a:t>NOT: OGM: 'Kuzey Amerika, Avrupa ve Latin Amerika'nın bazı kesimlerinde yüksek, Asya ve Afrika'nın bazı bölgelerinde düşük; veri olmayan geniş alanlar genellemeyi sınırlar.' Sunumda haritadan okunarak ayrıntılandırıldı: Asya'da hem en düşük (Doğu Asya) hem en yüksek (Güneydoğu Asya) değerler vardır; Afrika'da düşük değerden çok 'veri yok' öne çıkar.</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İzometrik haritadan dağılış çıkarımı yapmak; tablo ile haritayı karşılaştırmak. OGM Materyal 'İzometrik Harita Okuyorum' uygulamasıyla paralel.</a:t>
            </a:r>
          </a:p>
          <a:p/>
          <a:p>
            <a:r>
              <a:t>NASIL: Gruplar 5-6. Kitaptaki giriş: Yandaki haritada Eğirdir Gölü’nün farklı noktalarında ölçülen nitrit azotu değerleri, izometrik dağılış haritası üzerinde gösterilmiştir. Lejant: açık renk düşük, koyu kırmızı yüksek nitrit (mg/l). 'Nitrit yüksek → su kalitesi düşük' cümlesini okutun; akarsuların göle döküldüğü yerlere dikkat çekin.</a:t>
            </a:r>
          </a:p>
          <a:p/>
          <a:p>
            <a:r>
              <a:t>BEKLENEN CEVAP: Tablo yalnız sayıları sıralar; harita kirliliğin gölün neresinde yoğunlaştığını ve değerlerin bir yerden diğerine nasıl değiştiğini tek bakışta gösterir. Kirlilik akarsu ağızları ve yerleşmelerle ilişkilendirilebilir. | Kuzeybatıda Pupa Çayı'nın göle döküldüğü yer, doğuda Gelendost kıyısı ve gölün güney ucunda Eğirdir yakınları (en koyu kırmızı alanlar). | Noktalarda ölçülen değerlerle: hava kirliliği, deniz ve göl suyu kirliliği, yer altı suyu kirliliği, gürültü düzeyi haritaları.</a:t>
            </a:r>
          </a:p>
          <a:p/>
          <a:p>
            <a:r>
              <a:t>KAYNAK: Kitap s. 48 (metin, sorular, harita ve alt yazı birebir); OGM Materyal s. 48.</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Nitritin yüksek olduğu üç yeri haritada göstermek.</a:t>
            </a:r>
          </a:p>
          <a:p/>
          <a:p>
            <a:r>
              <a:t>NASIL: Halkalar en koyu sınıfın (0,06993 mg/l) görüldüğü üç yerdir: 1 Pupa Çayı ağzı, 2 Gelendost kıyısı, 3 güney ucu. Grupların akarsu-kirlilik ilişkisi kurmasını takdir edin.</a:t>
            </a:r>
          </a:p>
          <a:p/>
          <a:p>
            <a:r>
              <a:t>BEKLENEN CEVAP: Tablo yalnız sayıları sıralar; harita kirliliğin gölün neresinde yoğunlaştığını ve değerlerin bir yerden diğerine nasıl değiştiğini tek bakışta gösterir. Kirlilik akarsu ağızları ve yerleşmelerle ilişkilendirilebilir. | Kuzeybatıda Pupa Çayı'nın göle döküldüğü yer, doğuda Gelendost kıyısı ve gölün güney ucunda Eğirdir yakınları (en koyu kırmızı alanlar). | Noktalarda ölçülen değerlerle: hava kirliliği, deniz ve göl suyu kirliliği, yer altı suyu kirliliği, gürültü düzeyi haritaları.</a:t>
            </a:r>
          </a:p>
          <a:p/>
          <a:p>
            <a:r>
              <a:t>KAYNAK: Kitap s. 48; OGM Materyal s. 48.</a:t>
            </a:r>
          </a:p>
          <a:p/>
          <a:p>
            <a:r>
              <a:t>NOT: OGM ile aynı üç yer (haritadan gözle teyit edildi). İkinci koyu sınıf (0,04637) kuzeydeki havzanın doğu kıyısında ve Gelendost'un güneyindeki doğu kıyısında da görülür. 3. soruda OGM 'erozyon ve çölleşme riski'ni de sayar: izometrik harita için noktalarda aletle ölçülen değer gerekir (s. 48); öğrenci bu ilişkiyi kurarsa kabul edin.</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Noktalama haritasında iki unsurun (ölümler, su pompaları) dağılışını ilişkilendirmek. OGM Materyal 'Noktalama Haritası Okuyorum' uygulamasıyla paralel.</a:t>
            </a:r>
          </a:p>
          <a:p/>
          <a:p>
            <a:r>
              <a:t>NASIL: Gruplar 7-8. Önce kitaptaki hikâyeyi okutun (s. 49): 1854’te Londra’nın (İngiltere) Soho bölgesinde kolera salgını nedeniyle can kayıpları yaşanmaya başlamıştır. Dr. John Snow, hastalık ile su kaynağı arasında ilişki olabileceğini düşünmüştür. Sonra sorun: 'Noktalar en çok nerede kümelenmiş? Kümenin ortasında ne var?' Lejant: kırmızı nokta = koleradan hayatını kaybedenin ev adresi (bir nokta bir kişi), mavi daire = su pompası.</a:t>
            </a:r>
          </a:p>
          <a:p/>
          <a:p>
            <a:r>
              <a:t>BEKLENEN CEVAP: Ölümler (bir nokta bir kişi) ve su pompaları aynı haritaya işlendi; vakaların bir pompanın çevresinde yoğunlaştığı görüldü. Böylece salgının kaynağının bir su kuyusundan pompalanan kolera mikrobuyla kirlenmiş su olduğu tespit edilmiş; pompa kapatılınca salgın sona erdi. | Farklı unsurların (ölümler ve su pompaları) dağılışını bir arada gösterir; aralarındaki mekânsal ilişki görünür hâle gelir, neden-sonuç ilişkisi kurulabilir. | Hastalıkların yayılış ve risk haritaları; hastane ve aile sağlığı merkezlerine erişim haritaları; hava ve su kirliliği haritaları; yeşil alan ve spor alanlarının dağılış haritaları.</a:t>
            </a:r>
          </a:p>
          <a:p/>
          <a:p>
            <a:r>
              <a:t>KAYNAK: Kitap s. 49 (metin, sorular ve harita birebir); OGM Materyal s. 49.</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Salgının kaynağını haritadaki kümeyle göstermek; dağılış-neden ilişkisini pekiştirmek.</a:t>
            </a:r>
          </a:p>
          <a:p/>
          <a:p>
            <a:r>
              <a:t>NASIL: Halka, vakaların kümelendiği pompayı gösterir. 'Snow bu sonuca haritasız ulaşabilir miydi?' sorusuyla haritanın gücünü tartıştırın.</a:t>
            </a:r>
          </a:p>
          <a:p/>
          <a:p>
            <a:r>
              <a:t>BEKLENEN CEVAP: Ölümler (bir nokta bir kişi) ve su pompaları aynı haritaya işlendi; vakaların bir pompanın çevresinde yoğunlaştığı görüldü. Böylece salgının kaynağının bir su kuyusundan pompalanan kolera mikrobuyla kirlenmiş su olduğu tespit edilmiş; pompa kapatılınca salgın sona erdi. | Farklı unsurların (ölümler ve su pompaları) dağılışını bir arada gösterir; aralarındaki mekânsal ilişki görünür hâle gelir, neden-sonuç ilişkisi kurulabilir. | Hastalıkların yayılış ve risk haritaları; hastane ve aile sağlığı merkezlerine erişim haritaları; hava ve su kirliliği haritaları; yeşil alan ve spor alanlarının dağılış haritaları.</a:t>
            </a:r>
          </a:p>
          <a:p/>
          <a:p>
            <a:r>
              <a:t>KAYNAK: Kitap s. 49; OGM Materyal s. 49.</a:t>
            </a:r>
          </a:p>
          <a:p/>
          <a:p>
            <a:r>
              <a:t>NOT: KİTAP DÜZELTMESİ: kitap (s. 49) salgının kaynağı için 'virüslü su' der; kolera bir bakteri (Vibrio cholerae) hastalığıdır. OGM de 'kolera mikrobu içeren kirli su' diye düzeltmiştir. Sunumda 'kolera mikrobuyla kirlenmiş su'. Haritadan sayım: kitaptaki haritada 509 ölüm noktasının 288'i (yarıdan fazlası) halkadaki pompaya, diğer on pompanın her birinden daha yakındır.</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Akış haritalarıyla tarihî bir olayın evrelerini yorumlamak (zenginleştirme; Tarih ile disiplinler arası). OGM Materyal 'Akış Haritası Okuyorum' uygulamasıyla paralel.</a:t>
            </a:r>
          </a:p>
          <a:p/>
          <a:p>
            <a:r>
              <a:t>NASIL: Erken bitiren gruplara verilir; süre kalmazsa ev/zenginleştirme çalışmasıdır. Önce genel haritada orduların nereden geldiğini buldurun (Bizans: Konstantinopolis, Selçuklu: Halep). Pusula üç haritada döndürülmüştür (K sol üstte): yönleri pusulaya göre okutun. Her evreyi kendi lejantıyla okutun.</a:t>
            </a:r>
          </a:p>
          <a:p/>
          <a:p>
            <a:r>
              <a:t>BEKLENEN CEVAP: 1. harita: Bizans ordugâhı batıda, Selçuklu ordugâhı doğuda. İki ordu karşı karşıya savaş düzeni almış; Bizans ordusu doğuya, Selçuklu ordusu batıya ilerliyor. | 2. harita: Selçuklu ordusu geri çekiliyor (sahte ricat); Bizans ordusu ileri atılıyor ve safları açılıyor. Kanatlardaki Selçuklu birlikleri yerinde bekliyor. | 3. harita: Kanatlardaki Selçuklu birlikleri çevirme harekâtıyla Bizans ordusunu kuşatıyor; bazı Bizans birlikleri Selçuklu tarafına geçiyor; Bizans ordusu çekiliyor. Savaş Selçuklu zaferiyle bitiyor.</a:t>
            </a:r>
          </a:p>
          <a:p/>
          <a:p>
            <a:r>
              <a:t>KAYNAK: Kitap s. 51 (metin, harita başlıkları ve lejantlar birebir); OGM Materyal s. 51 örnek cevapları.</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evrenin örnek yorumunu harita lejantlarıyla karşılaştırmak.</a:t>
            </a:r>
          </a:p>
          <a:p/>
          <a:p>
            <a:r>
              <a:t>NASIL: Her kartı ilgili haritanın lejantıyla eşleştirin (çekilme, ileri, çevirme harekâtı; Selçuklu tarafına geçenler). Farklı ama lejanta dayanan yorumlar kabul edilir.</a:t>
            </a:r>
          </a:p>
          <a:p/>
          <a:p>
            <a:r>
              <a:t>BEKLENEN CEVAP: 1. harita: Bizans ordugâhı batıda, Selçuklu ordugâhı doğuda. İki ordu karşı karşıya savaş düzeni almış; Bizans ordusu doğuya, Selçuklu ordusu batıya ilerliyor. | 2. harita: Selçuklu ordusu geri çekiliyor (sahte ricat); Bizans ordusu ileri atılıyor ve safları açılıyor. Kanatlardaki Selçuklu birlikleri yerinde bekliyor. | 3. harita: Kanatlardaki Selçuklu birlikleri çevirme harekâtıyla Bizans ordusunu kuşatıyor; bazı Bizans birlikleri Selçuklu tarafına geçiyor; Bizans ordusu çekiliyor. Savaş Selçuklu zaferiyle bitiyor.</a:t>
            </a:r>
          </a:p>
          <a:p/>
          <a:p>
            <a:r>
              <a:t>KAYNAK: Kitap s. 51; OGM Materyal s. 51.</a:t>
            </a:r>
          </a:p>
          <a:p/>
          <a:p>
            <a:r>
              <a:t>NOT: OGM ile aynı (harita lejantlarıyla tutarlı). 'Sahte ricat' (Turan taktiği) adlandırması OGM'nin yorumudur; kitap haritası 'Selçuklu ordusu çekilme harekâtı' der. Kitap savaşın sonuçları bakımından tarihin dönüm noktalarından biri olduğunu belirtir (s. 51).</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boyutlu yeryüzünün düzlem haritada nasıl gösterildiği sorusunu açmak; renklendirme yönteminin renk sırasını Harita 2.9 ile okutmak.</a:t>
            </a:r>
          </a:p>
          <a:p/>
          <a:p>
            <a:r>
              <a:t>SÜRE: 10 dk: 114-119. slaytlar (renklendirme, eş yükselti eğrileri ve özellikleri, profil, yoklama). Bu aşamanın sonunda dersin ilk yarısı biter (40. dk).</a:t>
            </a:r>
          </a:p>
          <a:p/>
          <a:p>
            <a:r>
              <a:t>NASIL: Önce soru: 'Kâğıt düz; dağları nasıl göstereceğiz?' Kitabın üç yöntemini (a, b, c) üstteki çiplerden okutun. Harita 2.9'da Rize'nin kıyısından iç kesime renklerin yeşilden kahverengiye döndüğünü, Karadeniz'de maviliklerin derinlikle koyulaştığını gösterin; Türkiye fizikî duvar haritasında aynı renk sırasını buldurun.</a:t>
            </a:r>
          </a:p>
          <a:p/>
          <a:p>
            <a:r>
              <a:t>BEKLENEN CEVAP: Rize'de kıyı şeridi yeşildir (lejantın en alt basamağı), iç kesimlere doğru renk kahverengiye döner: yükselti kısa mesafede hızla artar (lejantta en yüksek değer 3.932 m). Karadeniz'de kıyıdan açığa doğru mavi koyulaşır: derinlik artar.</a:t>
            </a:r>
          </a:p>
          <a:p/>
          <a:p>
            <a:r>
              <a:t>KAYNAK: Kitap s. 52 'Haritada Yükselti ve Yer Şekilleri Nasıl Gösterilir?' ve 'a) Renklendirme Yöntemi' (birebir); Harita 2.9 ve lejantı kitaptan.</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İzohipsi tanımlamak ve Görsel 2.8'deki ilk dört özelliği şekil üzerinde göstermek.</a:t>
            </a:r>
          </a:p>
          <a:p/>
          <a:p>
            <a:r>
              <a:t>NASIL: Şekil, kitabın Görsel 2.8'inin şekillerle yeniden çizimidir: bir ada tepesi. Kartları okutup numaralı işaretleri şekilde buldurun: 1 aynı eğri üzerindeki iki nokta (ikisi de 10 m), 2 iç içe eğriler kesişmez, 3 kıyıdaki 0 m eğrisi, 4 eğri aralığı (bu şekilde 10 m). Öğrenciler özellikleri Görsel 2.8 üzerinden maddeleştirir.</a:t>
            </a:r>
          </a:p>
          <a:p/>
          <a:p>
            <a:r>
              <a:t>BEKLENEN CEVAP: 1. işaretteki iki nokta da 10 m'dir. Bu şekilde eğri aralığı 10 m'dir (0-10-20-30-40-50). Kitap: büyük ölçekli haritalarda aralık küçüktür (1, 5, 10 veya 20 m).</a:t>
            </a:r>
          </a:p>
          <a:p/>
          <a:p>
            <a:r>
              <a:t>KAYNAK: Kitap s. 53 tanım ve Görsel 2.8 (özellikler birebir; şekil kitabın içeriğiyle yeniden çizildi).</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Görsel 2.8'deki son dört özelliği göstermek; topoğrafya haritasıyla neler yapılabileceğini vermek.</a:t>
            </a:r>
          </a:p>
          <a:p/>
          <a:p>
            <a:r>
              <a:t>NASIL: 5: eğri aralığı haritanın her yerinde aynıdır (0, 10, 20…). 6: doğu yamacında eğriler sık → dik yamaç; batıda seyrek → hafif eğim. Öğrencilerden bu kuralı defterde iki küçük çizimle göstermelerini isteyin (sık ve seyrek eğri). 7: en dar halka (50 m) en yüksek yer; çukurda tersi. 8: iki 40 m eğrisi birbirini çevrelemez ve eşittir.</a:t>
            </a:r>
          </a:p>
          <a:p/>
          <a:p>
            <a:r>
              <a:t>BEKLENEN CEVAP: Topoğrafya haritasıyla yükselti değeri bulunur, yer şekilleri yorumlanır, eğim hesaplanır, profil çıkarılır. Bu şekilde en yüksek yer 50 m eğrisinin içidir (doğudaki tepe).</a:t>
            </a:r>
          </a:p>
          <a:p/>
          <a:p>
            <a:r>
              <a:t>KAYNAK: Kitap s. 53 (topoğrafya haritası cümlesi ve Görsel 2.8 özellikleri birebir).</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Profilin, haritadaki iki nokta arasında yer şekillerinin yandan görünüşü olduğunu göstermek; eğri sıklığı ile eğim arasındaki ilişkiyi profilde görmek.</a:t>
            </a:r>
          </a:p>
          <a:p/>
          <a:p>
            <a:r>
              <a:t>NASIL: A-B hattının eğrileri kestiği her noktadan aşağı çizgi indirilir ve o eğrinin yükseltisine işaretlenir; noktalar birleştirilince profil çıkar. Doğu yamacında (B tarafı) eğriler sık olduğundan profil dik, batıda hafif eğimlidir. İki tepe arasındaki alçak yer 'boyun'dur (yer şekilleri slaytına köprü). Kitabın s. 53 karekodundaki 'Dijital Haritalarda Profil Çıkarma' videosunu ve HGM Küre örneğini etkileşimli tahtada gösterin (öğrenci telefonu kullanılmaz).</a:t>
            </a:r>
          </a:p>
          <a:p/>
          <a:p>
            <a:r>
              <a:t>BEKLENEN CEVAP: Profil A'dan B'ye: deniz (0 m) → batıda yavaş yükselen yamaç → B tepesi (40 m eğrisinin içi) → boyun → A tepesi (50 m eğrisinin içi, en yüksek) → doğuda dik iniş → deniz. Dikey ölçek abartılıdır; tepe değerleri eğrilerin arasından tahmin edilir.</a:t>
            </a:r>
          </a:p>
          <a:p/>
          <a:p>
            <a:r>
              <a:t>KAYNAK: Kitap s. 53 'Profil Nedir?' (birebir) ve karekodlu video yönergesi; profil, Görsel 2.8'in yeniden çiziminden hesaplandı (A-B hattının eğrileri kestiği noktalar).</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izohipsten yükselti çıkarımı (parmakla A-E).</a:t>
            </a:r>
          </a:p>
          <a:p/>
          <a:p>
            <a:r>
              <a:t>NASIL: Şekildeki 50 m halkasını hatırlatın. 'Çukur değilse' ibaresini sorun: çukurda ne olur?</a:t>
            </a:r>
          </a:p>
          <a:p/>
          <a:p>
            <a:r>
              <a:t>BEKLENEN CEVAP: B) En yüksek yeri. Çukur alanda en dar halka en alçak yeri gösterir.</a:t>
            </a:r>
          </a:p>
          <a:p/>
          <a:p>
            <a:r>
              <a:t>KAYNAK: Kitap s. 53 Görsel 2.8.</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Kıyı çizgisinin 0 m eğrisi olduğunu (C), sık eğrinin eğimi artırdığını (D'nin tersi) bir cümleyle hatırlatın; ilk ders saati burada biter.</a:t>
            </a:r>
          </a:p>
          <a:p/>
          <a:p>
            <a:r>
              <a:t>SÖYLENEBİLİR: Dar halka = zirveye yakın; çukurda tersi.</a:t>
            </a:r>
          </a:p>
          <a:p/>
          <a:p>
            <a:r>
              <a:t>BEKLENEN CEVAP: B) En yüksek yeri.</a:t>
            </a:r>
          </a:p>
          <a:p/>
          <a:p>
            <a:r>
              <a:t>KAYNAK: Kitap s. 53.</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İkinci ders saatine geçiş: üretim malzemesini dağıtmak ve rolleri netleştirmek.</a:t>
            </a:r>
          </a:p>
          <a:p/>
          <a:p>
            <a:r>
              <a:t>SÜRE: 2 dk: 120. slayt.</a:t>
            </a:r>
          </a:p>
          <a:p/>
          <a:p>
            <a:r>
              <a:t>NASIL: Birinci saatin sonu: ayağa kalkma ve esneme. Malzeme sorumluları grup setini alır. Dilsiz haritalar ve boya setleri okulundur; öğrenciden malzeme istenmez (Genelge bent 29). 5 kişilik gruplarda 'renk sorumlusu' rolü eklenir. Boya setleri numaralıdır, harita masanın ortasında durur.</a:t>
            </a:r>
          </a:p>
          <a:p/>
          <a:p>
            <a:r>
              <a:t>KAYNAK: Ders planı aşama 5 ve sınıf yönetimi notu (ders planı, 6. hafta).</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Topoğrafya haritasında dokuz yer şeklini eş yükselti eğrilerinin deseninden tanımak (programın 'izohipslerle ilgili çıkarımlar yapılarak yeryüzü şekilleri ayırt edilir' önerisi).</a:t>
            </a:r>
          </a:p>
          <a:p/>
          <a:p>
            <a:r>
              <a:t>SÜRE: 8 dk: 121-125. slaytlar (eşleştirme 2 dk, tabiat parkı 1. ve 5. adım 5 dk, kabartma 1 dk).</a:t>
            </a:r>
          </a:p>
          <a:p/>
          <a:p>
            <a:r>
              <a:t>NASIL: Gruplar yerinde kalır. Haritadaki numaraları sağdaki adlarla eşleştirip mini kâğıda yazarlar (2 dk). Kitap s. 54 kapalı tutulur; kontrolde açılır. Önce bir örneği birlikte yapın: 'Kapalı eğrinin içinde üçgen var: zirve.'</a:t>
            </a:r>
          </a:p>
          <a:p/>
          <a:p>
            <a:r>
              <a:t>BEKLENEN CEVAP: 1 Delta · 2 Falez (Yalı Yar) · 3 Boyun · 4 Şelale · 5 Çukur (Çanak) · 6 Sırt · 7 Vadi · 8 Dağ · 9 Zirve (Doruk)</a:t>
            </a:r>
          </a:p>
          <a:p/>
          <a:p>
            <a:r>
              <a:t>KAYNAK: Kitap s. 54 (harita kitaptan; pembe işaretler kitabındır, tanım kutuları kırpıldı); program COĞ.9.2.1 (Örneğin topoğrafya haritaları üzerinde izohipslerle ilgili çıkarımlar yapılarak yeryüzü şekilleri ayırt edilir.).</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Eşleştirmeyi kitabın tanımlarıyla kontrol etmek; her desenin ipucunu söylemek.</a:t>
            </a:r>
          </a:p>
          <a:p/>
          <a:p>
            <a:r>
              <a:t>NASIL: Kitap s. 54'ü açtırın; tanımları sesli okutun. İpuçları tanımlardan ve s. 53'teki özelliklerden türetilmiştir (falez ve şelalede eğrilerin üst üste çizilmesi, zirvenin nokta ya da üçgenle gösterilmesi, çukurda içe dönük oklar).</a:t>
            </a:r>
          </a:p>
          <a:p/>
          <a:p>
            <a:r>
              <a:t>BEKLENEN CEVAP: 1 Delta · 2 Falez (Yalı Yar) · 3 Boyun · 4 Şelale · 5 Çukur (Çanak) · 6 Sırt · 7 Vadi · 8 Dağ · 9 Zirve (Doruk)</a:t>
            </a:r>
          </a:p>
          <a:p/>
          <a:p>
            <a:r>
              <a:t>KAYNAK: Kitap s. 54 (tanımlar) ve s. 53 (Görsel 2.8 özellikleri).</a:t>
            </a:r>
          </a:p>
          <a:p/>
          <a:p>
            <a:r>
              <a:t>NOT: Kitabın tanımları: Dağ: Çevresine göre belirgin bir yükselti durumunda bulunan; yüksek, eğimli yamaçlarıyla çevresine egemen olan ve oldukça geniş bir alana yayılan yer şeklidir. Zirve (Doruk): Dağ ya da tepelerin en yüksek noktasına zirve (doruk) denir. Sırt: Tepe veya dağlarda farklı yöne bakan yamaçları birleştiren yerdir. Boyun: İki tepe arasında kalan ve çevresine göre yükseltinin daha az olduğu yerdir. Vadi: Akarsu veya buzul aşındırması sonucu oluşan, bir taban ve bunun iki yanında yamaçların olduğu eğimli oluktur. Çukur (Çanak): Yüksek kesimlerle çevrili alçak sahalardır. Şelale: Akarsu boylarındaki bir eğim kırığında suların yüksekten dökülüp aktığı yerdir. Falez (Yalı Yar): Dalga aşındırması sonucu oluşan dik kıyılardır. Delta: Akarsuların getirdiği alüvyonların deniz kıyısında birikmesiyle oluşan ve denize doğru çıkıntı yapan ovalardır.</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Topoğrafya haritasını bir planlama işinde kullanmak: rota, köprü, uzaklık, yön ve en yüksek yer (OGM Materyal 'Tabiat Parkı Planlamada Haritadan Yararlanma' ile paralel).</a:t>
            </a:r>
          </a:p>
          <a:p/>
          <a:p>
            <a:r>
              <a:t>NASIL: Derste 1. ve 5. adım yapılır (rota ve gözlem kulesi; kitaba kurşun kalemle); 2-4. adımlar ev çalışmasıdır. İpucu: eğri değerleri güneyde 260-265-270 diye artar; batıdaki iç içe kapalı eğrilere doğru da artmaya devam eder. Doğudaki kapalı eğride içe dönük oklar vardır: orası çukurdur. Şelale, batıdaki derenin eğrilerin üst üste toplandığı yeridir.</a:t>
            </a:r>
          </a:p>
          <a:p/>
          <a:p>
            <a:r>
              <a:t>BEKLENEN CEVAP: 1) Giriş → doğu kıyısındaki iskele → Kurbağalı Göl kıyısı → göl evi → şelale → tarihî yapılar → çıkış: göl, saat yönünün tersine dolaşılır. | 2) Rota akarsuları üç yerde keser: doğudan bataklığa akan dere, kuzeybatıdaki dere ve şelalenin deresi → üç ahşap köprü. | 3) Yaklaşık 2,4 km (rotaya göre 2,2-2,6 km): rota parça parça ölçülür, 200 m'lik çizgi ölçekle çevrilir. | 4) 1. km gölün kuzeyinde (Kurbağalı Göl ile göl evi arasında), 2. km şelale ile tarihî yapılar arasında. | 5) Batıdaki iç içe kapalı eğrilerin en içtekinde (tepe), girişin kuzeybatısında. Doğudaki içe oklu kapalı eğri çukurdur; kule oraya konmaz.</a:t>
            </a:r>
          </a:p>
          <a:p/>
          <a:p>
            <a:r>
              <a:t>KAYNAK: Kitap s. 55 UYGULAMA (yönerge ve beş adım birebir; harita kitaptan, lejant paneli kırpıldı); OGM Materyal s. 55 örnek cevapları.</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Rotayı, köprüleri, km noktalarını ve gözlem kulesini haritada göstermek.</a:t>
            </a:r>
          </a:p>
          <a:p/>
          <a:p>
            <a:r>
              <a:t>NASIL: Derste yalnız 1. ve 5. adımın cevabını konuşun (kırmızı rota, kırmızı üçgen ve 'kuzeybatı' oku); köprü, uzunluk ve km noktaları ev çalışmasıdır: bu slaytı 7. haftanın başında ev kontrolünde yeniden açın. Farklı ama mantıklı rotalar kabul edilir; uzunluk rotaya göre değişir.</a:t>
            </a:r>
          </a:p>
          <a:p/>
          <a:p>
            <a:r>
              <a:t>BEKLENEN CEVAP: 1) Giriş → doğu kıyısındaki iskele → Kurbağalı Göl kıyısı → göl evi → şelale → tarihî yapılar → çıkış: göl, saat yönünün tersine dolaşılır. | 2) Rota akarsuları üç yerde keser: doğudan bataklığa akan dere, kuzeybatıdaki dere ve şelalenin deresi → üç ahşap köprü. | 3) Yaklaşık 2,4 km (rotaya göre 2,2-2,6 km): rota parça parça ölçülür, 200 m'lik çizgi ölçekle çevrilir. | 4) 1. km gölün kuzeyinde (Kurbağalı Göl ile göl evi arasında), 2. km şelale ile tarihî yapılar arasında. | 5) Batıdaki iç içe kapalı eğrilerin en içtekinde (tepe), girişin kuzeybatısında. Doğudaki içe oklu kapalı eğri çukurdur; kule oraya konmaz.</a:t>
            </a:r>
          </a:p>
          <a:p/>
          <a:p>
            <a:r>
              <a:t>KAYNAK: Kitap s. 55; OGM Materyal s. 55.</a:t>
            </a:r>
          </a:p>
          <a:p/>
          <a:p>
            <a:r>
              <a:t>NOT: Ölçüm (kitap PDF'inin vektör verisi): çizilen örnek rota 35 parça, ≈2403 m (çizgi ölçek 200 m = 52,3 pt); OGM ≈2.400 m. 1. km noktası gölün kuzeyinde, 2. km noktası şelale köprüsünden hemen sonradır. Kule girişin 303° yönünde (kuzeybatı), ≈597 m uzakta. Kesit sayımı: göl kıyısından batıdaki tepeye 8 eğri, güney kenarına 4 eğri (260-265-270-275) geçer → en yüksek yer batıdaki tepedir. Köprüler: doğudan bataklığa akan dere, kuzeybatıdaki dere, şelalenin deresi (OGM: üç köprü).</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Yükseltiyi göstermenin üçüncü yolunu (kabartma) tanıtmak; ulusal haritacılık kurumunu ve saha çalışması adımlarını zenginleştirme olarak duyurmak.</a:t>
            </a:r>
          </a:p>
          <a:p/>
          <a:p>
            <a:r>
              <a:t>NASIL: 1 dakikada: kabartma haritanın görme engelli kişiler için önemini vurgulayın. HGM bilgi kutusu ve saha çalışması ev/zenginleştirme önerisidir: okul bahçesi ya da yakın çevrede, okul idaresinin bilgisi ve izniyle, öğretmen eşliğinde yapılır; tek başına sahaya çıkılmaz. HGM-KÜRE ve HGM-ATLAS etkileşimli tahtada ya da okul laboratuvarında gösterilir.</a:t>
            </a:r>
          </a:p>
          <a:p/>
          <a:p>
            <a:r>
              <a:t>KAYNAK: Kitap s. 55 'c) Kabartma Yöntemi' ve Görsel 2.9; s. 56 Bilgi Kutusu (Harita Genel Müdürlüğü) ve SAHA ÇALIŞMASI (birebir).</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Verilerden koroplet harita üretmek (süreç bileşeni ç): veriyi sınıflandırma, açıktan koyuya renk merdiveni, lejant ve harita bileşenleri.</a:t>
            </a:r>
          </a:p>
          <a:p/>
          <a:p>
            <a:r>
              <a:t>SÜRE: 14 dk: 126-129. slaytlar — 10 dk üretim + 4 dk öz ve akran denetimi.</a:t>
            </a:r>
          </a:p>
          <a:p/>
          <a:p>
            <a:r>
              <a:t>NASIL: Yazıcı değerleri büyükten küçüğe sıralar, harita okuyucu sınıf aralıklarını önerir (4-5 sınıf), renk sorumlusu boyar, yazıcı lejantı yazar. Dolaşırken sorun: 'En yüksek değer hangi ilde, hangi sınıfa düştü?' Dilsiz il haritası kitabın s. 57'sindeki haritadır (A3 çıktısı okuldan); il sınırları atlasla doğrulanır. Destek: dört sınıf aralığı ve renk merdiveni hazır verilmiş yaprak; il adları yazılı dilsiz harita (2 set). BEP: en yüksek ve en düşük üç ili iki renkle göstermek.</a:t>
            </a:r>
          </a:p>
          <a:p/>
          <a:p>
            <a:r>
              <a:t>BEKLENEN CEVAP: Aynı düzendeki örnek cevap slaytı: OGM sınıf aralıkları 0-1.000 · 1.001-10.000 · 10.001-50.000 · 50.001-150.000 · 150.001 ve üzeri ton. Gerekçeli farklı aralıklar da kabul edilir (boşluksuz ve çakışmasız olmak şartıyla).</a:t>
            </a:r>
          </a:p>
          <a:p/>
          <a:p>
            <a:r>
              <a:t>KAYNAK: Kitap s. 57 ETKİNLİK (künye, yönerge ve tablo birebir; 25 il-değer çifti modülde kitap metnine karşı denetlenir); ders planı aşama 7.</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harita yapım aşamalarını bu etkinliğe uygulamak (süreç bileşeni ç).</a:t>
            </a:r>
          </a:p>
          <a:p/>
          <a:p>
            <a:r>
              <a:t>NASIL: Aşamaları tahtaya da yazın (amaç → yöntem ve araç gereç → veri → harita türü → sembol ve lejant → bileşenler). Program 'hazırlanan harita zihinde canlandırılır' der: boyamaya başlamadan önce gruplara 'Haritanız bittiğinde nasıl görünecek? En koyu iller nerede olacak?' diye sorun. Zaman sorumlusu 10. dakikada boyamayı durdurur.</a:t>
            </a:r>
          </a:p>
          <a:p/>
          <a:p>
            <a:r>
              <a:t>BEKLENEN CEVAP: Sıralama: amaç, yöntem ve araç gereç, veri, harita türü, sembol ve lejant, bileşenler. Pamuk verisi il sınırları içinde sayısal veri olduğundan koroplet uygundur.</a:t>
            </a:r>
          </a:p>
          <a:p/>
          <a:p>
            <a:r>
              <a:t>KAYNAK: Program (2026) COĞ.9.2.1 öğrenme-öğretme uygulamaları (aşamalar birebir); kitap s. 36 harita elemanları; ders planı aşama 7.</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sınıf aralıklarını ve renklendirmesini OGM örneğiyle karşılaştırmak.</a:t>
            </a:r>
          </a:p>
          <a:p/>
          <a:p>
            <a:r>
              <a:t>NASIL: Hücre renkleri o ilin haritada alacağı renktir. Değerler 6 tondan 583.250 tona kadar çok geniş bir aralıktadır; bu yüzden eşit aralık yerine yukarıya doğru genişleyen aralıklar seçilmiştir (OGM). Eşit aralık (ör. 0-120.000 …) seçen grupta illerin çoğunun aynı renge düştüğünü gösterin: harita farkları göstermez.</a:t>
            </a:r>
          </a:p>
          <a:p/>
          <a:p>
            <a:r>
              <a:t>BEKLENEN CEVAP: 0 - 1.000 ton: Balıkesir, Çanakkale, Malatya, Bursa · 1.001 - 10.000 ton: Batman, Siirt, Muğla, Kilis, Osmaniye, Iğdır · 10.001 - 50.000 ton: Manisa, Denizli, Mardin, Adıyaman, Şırnak, Gaziantep, Kahramanmaraş, Antalya, Mersin · 50.001 - 150.000 ton: Hatay, İzmir, Adana · 150.001 ve üzeri ton: Şanlıurfa, Diyarbakır, Aydın</a:t>
            </a:r>
          </a:p>
          <a:p/>
          <a:p>
            <a:r>
              <a:t>KAYNAK: Kitap s. 57 tablo; OGM Materyal s. 57 sınıf aralıkları. İl dağılımı tablodaki değerlerden modülde hesaplandı ve elle yapılan hesapla (4 · 6 · 9 · 3 · 3 = 25 il) sınandı.</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Üretilen haritayı denetim maddeleriyle kendi grubu ve komşu grup gözünden değerlendirmek (programın kontrol listesiyle öz ve akran değerlendirme önerisi).</a:t>
            </a:r>
          </a:p>
          <a:p/>
          <a:p>
            <a:r>
              <a:t>NASIL: Önce kendi haritalarını (Ben sütunu), sonra komşu grubun haritasını (Akran sütunu) işaretlerler; değişim ayağa kalkmadan yapılır. Kitabın karekodundaki kontrol listesi öğretmen nüshasıdır ve resmî değerlendirmede o kullanılır; buradaki maddeler programın harita yapım aşamalarından ve harita elemanlarından derlenmiştir. En çok eksik çıkan maddeyi toparlamada sınıfça düzeltin.</a:t>
            </a:r>
          </a:p>
          <a:p/>
          <a:p>
            <a:r>
              <a:t>BEKLENEN CEVAP: Tam puanlı bir haritada dokuz maddenin hepsi işaretlidir; en sık eksik: lejantta birim (ton) ve aralıkların boşluksuz yazılması, kaynak satırı.</a:t>
            </a:r>
          </a:p>
          <a:p/>
          <a:p>
            <a:r>
              <a:t>KAYNAK: Kitap s. 57 DEĞERLENDİRME (Yapılan etkinlik, karekodda verilen “Kontrol Listesindeki” ölçütlere göre değerlendirilecektir.); kitap s. 36 harita elemanları (başlık: Haritanın konusunu ve gösterdiği yeri belirtir. · lejant: Haritada kullanılan renk ve sembollerin anlamlarını gösteren listedir.); program COĞ.9.2.1 (Öğrenciler tarafından oluşturulan haritalar kontrol listeleri kullanılarak kendileri veya akranları tarafından değerlendirilebilir.).</a:t>
            </a:r>
          </a:p>
        </p:txBody>
      </p:sp>
      <p:sp>
        <p:nvSpPr>
          <p:cNvPr id="4" name="Slide Number Placeholder 3"/>
          <p:cNvSpPr>
            <a:spLocks noGrp="1"/>
          </p:cNvSpPr>
          <p:nvPr>
            <p:ph type="sldNum" idx="5" sz="quarter"/>
          </p:nvPr>
        </p:nvSpPr>
        <p:spPr/>
      </p:sp>
    </p:spTree>
  </p:cSld>
  <p:clrMapOvr>
    <a:masterClrMapping/>
  </p:clrMapOvr>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performans görevini vermek: görev, yedi adım ve on değerlendirme ölçütü.</a:t>
            </a:r>
          </a:p>
          <a:p/>
          <a:p>
            <a:r>
              <a:t>SÜRE: 8 dk: 130-132. slaytlar.</a:t>
            </a:r>
          </a:p>
          <a:p/>
          <a:p>
            <a:r>
              <a:t>NASIL: Görev cümlesini ve yedi adımı okutun; her adımın bugün öğrendiğimiz hangi harita elemanına denk geldiğini sorun (başlık, sembol, lejant, ölçek, yön oku, koordinat). On ölçüt karekodlu analitik dereceli puanlama anahtarındadır; grup değerlendirme formu da karekoddadır — ikisini önceden indirip çoğaltın (anahtar 8 + pano nüshası, form 34); öz değerlendirme için zümrenin öz değerlendirme formu ya da öğretmence hazırlanan kısa form kullanılır. Ağırlık örnek bir zümre kararındandır (9. sınıf P1): süreç %40 · ürün %50 · paylaşım ve yansıtma %10.</a:t>
            </a:r>
          </a:p>
          <a:p/>
          <a:p>
            <a:r>
              <a:t>BEKLENEN CEVAP: Yedi adım harita elemanlarıdır: başlık (1), semboller ve gerçek konuma yerleştirme (2-3), lejant (4), ölçek (5), yön oku (6), koordinat (7).</a:t>
            </a:r>
          </a:p>
          <a:p/>
          <a:p>
            <a:r>
              <a:t>KAYNAK: Kitap s. 58 PERFORMANS GÖREVİ (beceri, görev cümlesi, yönerge, yedi adım ve DEĞERLENDİRME birebir); program Öğrenme Kanıtları (Performans görevi olarak öğrencilerden belirli bir konu içeriğine sahip harita oluşturmaları istenebilir.); zümre kararı (P1 önerisi ve ağırlıklar).</a:t>
            </a:r>
          </a:p>
          <a:p/>
          <a:p>
            <a:r>
              <a:t>NOT: P1 önerisi (zümre kararı): görev bu hafta verilir, 7. haftada süreç kontrolü, 8. haftada teslim ve paylaşım. Öğretmen P1'i başka üniteden vermeyi seçerse bu ürün P2 beceri görevi olur.</a:t>
            </a:r>
          </a:p>
        </p:txBody>
      </p:sp>
      <p:sp>
        <p:nvSpPr>
          <p:cNvPr id="4" name="Slide Number Placeholder 3"/>
          <p:cNvSpPr>
            <a:spLocks noGrp="1"/>
          </p:cNvSpPr>
          <p:nvPr>
            <p:ph type="sldNum" idx="5" sz="quarter"/>
          </p:nvPr>
        </p:nvSpPr>
        <p:spPr/>
      </p:sp>
    </p:spTree>
  </p:cSld>
  <p:clrMapOvr>
    <a:masterClrMapping/>
  </p:clrMapOvr>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performans görevini planlaması: amaç cümlesi, ülke-il seçimi, iş bölümü ve takvim (görev kartı).</a:t>
            </a:r>
          </a:p>
          <a:p/>
          <a:p>
            <a:r>
              <a:t>NASIL: Görev kartları dağıtılır (8). Ülke ve il seçimleri tahtadaki listeye yazılır; aynı ülke ya da il ikinci kez seçilmez (öğretmen onayı). Kitabın 2. maddesindeki dilsiz haritaları okul verir: öğrenciden satın alma istenmez (Genelge bent 29); 7. haftaya kadar çoğaltılır. Araştırma kütüphane, atlas ve EBA ile yapılır; telefon gerekmez. 7. hafta kısa haftadır (28 Ekim yarım gün, 29 Ekim tatil).</a:t>
            </a:r>
          </a:p>
          <a:p/>
          <a:p>
            <a:r>
              <a:t>BEKLENEN CEVAP: Aynı düzendeki örnek görev kartı (İtalya · Nevşehir yalnız örnektir).</a:t>
            </a:r>
          </a:p>
          <a:p/>
          <a:p>
            <a:r>
              <a:t>KAYNAK: Kitap s. 58 GELECEK DERSE HAZIRLIK (üç madde birebir); ders planı aşama 8 ve notlar (P1 takvimi, görev kartı).</a:t>
            </a:r>
          </a:p>
        </p:txBody>
      </p:sp>
      <p:sp>
        <p:nvSpPr>
          <p:cNvPr id="4" name="Slide Number Placeholder 3"/>
          <p:cNvSpPr>
            <a:spLocks noGrp="1"/>
          </p:cNvSpPr>
          <p:nvPr>
            <p:ph type="sldNum" idx="5" sz="quarter"/>
          </p:nvPr>
        </p:nvSpPr>
        <p:spPr/>
      </p:sp>
    </p:spTree>
  </p:cSld>
  <p:clrMapOvr>
    <a:masterClrMapping/>
  </p:clrMapOvr>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Örnek bir görev kartıyla planın nasıl yazılacağını göstermek.</a:t>
            </a:r>
          </a:p>
          <a:p/>
          <a:p>
            <a:r>
              <a:t>NASIL: Kartı gösterip kapatın; gruplar kendi seçimlerini yazar, örnek kopyalanmaz. Amaç cümlesinde 'ne · nerede · nasıl gösterilecek' üçlüsünü arayın.</a:t>
            </a:r>
          </a:p>
          <a:p/>
          <a:p>
            <a:r>
              <a:t>BEKLENEN CEVAP: Kart alanları örnektir; takvim P1 takvimiyle aynıdır (7. hafta süreç kontrolü, 8. hafta teslim ve 1 dakikalık paylaşım).</a:t>
            </a:r>
          </a:p>
          <a:p/>
          <a:p>
            <a:r>
              <a:t>KAYNAK: Ders planı aşama 8 (görev kartı: amaç · ülke-il · iş bölümü · takvim).</a:t>
            </a:r>
          </a:p>
        </p:txBody>
      </p:sp>
      <p:sp>
        <p:nvSpPr>
          <p:cNvPr id="4" name="Slide Number Placeholder 3"/>
          <p:cNvSpPr>
            <a:spLocks noGrp="1"/>
          </p:cNvSpPr>
          <p:nvPr>
            <p:ph type="sldNum" idx="5" sz="quarter"/>
          </p:nvPr>
        </p:nvSpPr>
        <p:spPr/>
      </p:sp>
    </p:spTree>
  </p:cSld>
  <p:clrMapOvr>
    <a:masterClrMapping/>
  </p:clrMapOvr>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 başındaki tahminleri veriye dayanan haritayla karşılaştırmak; görüşü veri karşısında güncellemek (SDB1.3 öz yansıtma, D10.1).</a:t>
            </a:r>
          </a:p>
          <a:p/>
          <a:p>
            <a:r>
              <a:t>SÜRE: 8 dk: 133-135. slaytlar (karşılaştırma 2 · düzeltme 1 · çıkış kartı 4 · duyuru 1).</a:t>
            </a:r>
          </a:p>
          <a:p/>
          <a:p>
            <a:r>
              <a:t>NASIL: Tahtanın köşesindeki üç tahmini okuyun; grupların haritalarından en koyu illeri gösterin. 'Tahminim nerede tuttu, nerede tutmadı? Neden?' Denetimde en çok eksik çıkan maddeyi (ör. lejantta birim) sınıfça düzeltin. Grup haritaları ve denetim kâğıtları toplanır.</a:t>
            </a:r>
          </a:p>
          <a:p/>
          <a:p>
            <a:r>
              <a:t>BEKLENEN CEVAP: Tablodaki 25 ilin toplamı 1.517.752 ton; Şanlıurfa tek başına yaklaşık %38'ini, ilk üç il (Şanlıurfa, Diyarbakır, Aydın) yaklaşık %64'ünü üretir (hesap: 583.250 / 1.517.752 ve 964.269 / 1.517.752). Üretim birkaç ilde yoğunlaşmıştır: koroplet harita bunu tek bakışta gösterir.</a:t>
            </a:r>
          </a:p>
          <a:p/>
          <a:p>
            <a:r>
              <a:t>KAYNAK: Kitap s. 57 tablo (değerler birebir); yüzdeler tablodaki değerlerden hesaplandı.</a:t>
            </a:r>
          </a:p>
        </p:txBody>
      </p:sp>
      <p:sp>
        <p:nvSpPr>
          <p:cNvPr id="4" name="Slide Number Placeholder 3"/>
          <p:cNvSpPr>
            <a:spLocks noGrp="1"/>
          </p:cNvSpPr>
          <p:nvPr>
            <p:ph type="sldNum" idx="5" sz="quarter"/>
          </p:nvPr>
        </p:nvSpPr>
        <p:spPr/>
      </p:sp>
    </p:spTree>
  </p:cSld>
  <p:clrMapOvr>
    <a:masterClrMapping/>
  </p:clrMapOvr>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çekirdeğini bireysel yoklamak: izohips ve eğim, koroplet-korokromatik farkı, harita yapım aşamaları (P2 katılım gözlemi).</a:t>
            </a:r>
          </a:p>
          <a:p/>
          <a:p>
            <a:r>
              <a:t>NASIL: 4 dk; yazıcılar toplar. Cevapları 7. haftanın başında kısa dönütle verin.</a:t>
            </a:r>
          </a:p>
          <a:p/>
          <a:p>
            <a:r>
              <a:t>BEKLENEN CEVAP: 1) eğim fazladır; 0 m eğrisi. | 2) koroplet (sayısal değere göre; miktar ya da yoğunluğa göre dereceli renk); korokromatik harita yoğunluk ya da miktar belirtmez. | 3) amaç belirleme; yöntem ve araç gereç seçme; veri toplama ve haritaya işleme; veriye uygun harita türü ile sembol/lejant belirleme; başlık, yön oku ve ölçek ekleme (üçü yeterli).</a:t>
            </a:r>
          </a:p>
          <a:p/>
          <a:p>
            <a:r>
              <a:t>KAYNAK: Ders planı 6. hafta çıkış kartı; kitap s. 46-47, 53, 57; program COĞ.9.2.1.</a:t>
            </a:r>
          </a:p>
        </p:txBody>
      </p:sp>
      <p:sp>
        <p:nvSpPr>
          <p:cNvPr id="4" name="Slide Number Placeholder 3"/>
          <p:cNvSpPr>
            <a:spLocks noGrp="1"/>
          </p:cNvSpPr>
          <p:nvPr>
            <p:ph type="sldNum" idx="5" sz="quarter"/>
          </p:nvPr>
        </p:nvSpPr>
        <p:spPr/>
      </p:sp>
    </p:spTree>
  </p:cSld>
  <p:clrMapOvr>
    <a:masterClrMapping/>
  </p:clrMapOvr>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7. haftayı duyurmak.</a:t>
            </a:r>
          </a:p>
          <a:p/>
          <a:p>
            <a:r>
              <a:t>NASIL: Telefon gerekmez: araştırma kütüphane, atlas ya da EBA ile yapılır; erişimi olmayan öğrenci için okul bilgisayar laboratuvarında ders dışı saat planlanır. 7. hafta Türkiye'nin coğrafi konumudur; kısa haftadır (28 Ekim yarım gün, 29 Ekim tatil): dersi 29 Ekim'e denk gelen şubede 7. haftanın çekirdek aşamaları 8. haftaya taşınır.</a:t>
            </a:r>
          </a:p>
          <a:p/>
          <a:p>
            <a:r>
              <a:t>KAYNAK: Ders planı 6. hafta 'ev': s. 55 tabiat parkı uygulamasının 2-4. adımları (ahşap köprü noktaları, rota uzunluğu, çeşme ve çöp kutusu yerleşimi) kitaba işlenir. COG9-CK-U2 Bölüm 1 tamamlanır. P1: grup araştırması başlar — her üye seçilen ülke ve il için en az iki turistik mekân ve konumunu kütüphane, atlas ya da EBA'dan not eder (telefon gerekmez). s. 59-60 'Türkiye'nin Coğrafi Konumu' ön okuma.</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 Id="rId3"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 Id="rId3" Type="http://schemas.openxmlformats.org/officeDocument/2006/relationships/image" Target="../media/image21.jpg"/><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 Id="rId3" Type="http://schemas.openxmlformats.org/officeDocument/2006/relationships/image" Target="../media/image20.jpg"/><Relationship Id="rId4" Type="http://schemas.openxmlformats.org/officeDocument/2006/relationships/image" Target="../media/image2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 Id="rId3" Type="http://schemas.openxmlformats.org/officeDocument/2006/relationships/image" Target="../media/image24.jpg"/><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 Id="rId3"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 Id="rId3" Type="http://schemas.openxmlformats.org/officeDocument/2006/relationships/image" Target="../media/image26.jpg"/><Relationship Id="rId4" Type="http://schemas.openxmlformats.org/officeDocument/2006/relationships/image" Target="../media/image27.jpg"/><Relationship Id="rId5" Type="http://schemas.openxmlformats.org/officeDocument/2006/relationships/image" Target="../media/image28.jpg"/><Relationship Id="rId6" Type="http://schemas.openxmlformats.org/officeDocument/2006/relationships/image" Target="../media/image2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 Id="rId3" Type="http://schemas.openxmlformats.org/officeDocument/2006/relationships/image" Target="../media/image2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5.xml"/><Relationship Id="rId3"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6.xml"/><Relationship Id="rId3" Type="http://schemas.openxmlformats.org/officeDocument/2006/relationships/image" Target="../media/image2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 Id="rId3"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8.xml"/><Relationship Id="rId3" Type="http://schemas.openxmlformats.org/officeDocument/2006/relationships/image" Target="../media/image2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 Id="rId3" Type="http://schemas.openxmlformats.org/officeDocument/2006/relationships/image" Target="../media/image2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 Id="rId3"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 Id="rId3" Type="http://schemas.openxmlformats.org/officeDocument/2006/relationships/image" Target="../media/image2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 Id="rId3" Type="http://schemas.openxmlformats.org/officeDocument/2006/relationships/image" Target="../media/image30.jpg"/><Relationship Id="rId4" Type="http://schemas.openxmlformats.org/officeDocument/2006/relationships/image" Target="../media/image31.jpg"/><Relationship Id="rId5" Type="http://schemas.openxmlformats.org/officeDocument/2006/relationships/image" Target="../media/image32.jpg"/><Relationship Id="rId6" Type="http://schemas.openxmlformats.org/officeDocument/2006/relationships/image" Target="../media/image3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 Id="rId3" Type="http://schemas.openxmlformats.org/officeDocument/2006/relationships/image" Target="../media/image30.jpg"/><Relationship Id="rId4" Type="http://schemas.openxmlformats.org/officeDocument/2006/relationships/image" Target="../media/image31.jpg"/><Relationship Id="rId5" Type="http://schemas.openxmlformats.org/officeDocument/2006/relationships/image" Target="../media/image3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 Id="rId3" Type="http://schemas.openxmlformats.org/officeDocument/2006/relationships/image" Target="../media/image3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 Id="rId3" Type="http://schemas.openxmlformats.org/officeDocument/2006/relationships/image" Target="../media/image3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 Id="rId3" Type="http://schemas.openxmlformats.org/officeDocument/2006/relationships/image" Target="../media/image3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3.xml"/><Relationship Id="rId3" Type="http://schemas.openxmlformats.org/officeDocument/2006/relationships/image" Target="../media/image3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 Id="rId3" Type="http://schemas.openxmlformats.org/officeDocument/2006/relationships/image" Target="../media/image3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 Id="rId3" Type="http://schemas.openxmlformats.org/officeDocument/2006/relationships/image" Target="../media/image3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C6696"/>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6.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6</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150" b="1" i="0">
                <a:solidFill>
                  <a:srgbClr val="FFFFFF"/>
                </a:solidFill>
                <a:latin typeface="Calibri"/>
              </a:rPr>
              <a:t>Mekânın Aynası Haritalar III: Haritalama Teknikleri, Yükselti ve Harita Üretimi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19-23 Ekim 2026 · 2 ders saati · Kitap s. 45-58</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COĞ.9.2.1</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Harita uygulamaları yapabilme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09283" indent="-309283">
              <a:spcBef>
                <a:spcPts val="0"/>
              </a:spcBef>
              <a:spcAft>
                <a:spcPts val="500"/>
              </a:spcAft>
            </a:pPr>
            <a:r>
              <a:rPr lang="tr-TR" sz="2000" b="1" i="0">
                <a:solidFill>
                  <a:srgbClr val="FCC021"/>
                </a:solidFill>
                <a:latin typeface="Calibri"/>
              </a:rPr>
              <a:t>c)  </a:t>
            </a:r>
            <a:r>
              <a:rPr lang="tr-TR" sz="2000" b="0" i="0">
                <a:solidFill>
                  <a:srgbClr val="FFFFFF"/>
                </a:solidFill>
                <a:latin typeface="Calibri"/>
              </a:rPr>
              <a:t>Haritada yer alan olay, olgu veya mekânların özellik, konum, dağılış ve ilişkileri ile değişim ve/veya harita türüne ilişkin çıkarım yapar.</a:t>
            </a:r>
          </a:p>
          <a:p>
            <a:pPr algn="l" marL="309283" indent="-309283">
              <a:spcBef>
                <a:spcPts val="0"/>
              </a:spcBef>
              <a:spcAft>
                <a:spcPts val="0"/>
              </a:spcAft>
            </a:pPr>
            <a:r>
              <a:rPr lang="tr-TR" sz="2000" b="1" i="0">
                <a:solidFill>
                  <a:srgbClr val="FCC021"/>
                </a:solidFill>
                <a:latin typeface="Calibri"/>
              </a:rPr>
              <a:t>ç)  </a:t>
            </a:r>
            <a:r>
              <a:rPr lang="tr-TR" sz="2000" b="0" i="0">
                <a:solidFill>
                  <a:srgbClr val="FFFFFF"/>
                </a:solidFill>
                <a:latin typeface="Calibri"/>
              </a:rPr>
              <a:t>Harita yapım aşamalarını kullanarak harita oluşturur.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2. Ünite: Mekânsal Bilgi Teknolojileri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88 / 226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Haritalama teknikleri</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Yedi teknik</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Uzman gruplar</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Dört haritayı okuyoruz</a:t>
            </a:r>
          </a:p>
        </p:txBody>
      </p:sp>
      <p:sp>
        <p:nvSpPr>
          <p:cNvPr id="13" name="Oval 12"/>
          <p:cNvSpPr/>
          <p:nvPr/>
        </p:nvSpPr>
        <p:spPr>
          <a:xfrm>
            <a:off x="4762880"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Yükselti</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Renk, izohips, profil</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Yer şekilleri</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Tabiat parkı haritası</a:t>
            </a:r>
          </a:p>
        </p:txBody>
      </p:sp>
      <p:sp>
        <p:nvSpPr>
          <p:cNvPr id="19" name="Oval 18"/>
          <p:cNvSpPr/>
          <p:nvPr/>
        </p:nvSpPr>
        <p:spPr>
          <a:xfrm>
            <a:off x="8558554"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Koroplet harita</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Etkinlik: pamuk</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Performans görevi</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Turizm haritası</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89 / 226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Dağılış: ne, nerede, ne kadar?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216152"/>
            <a:ext cx="11185855" cy="11887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09728" cy="1188720"/>
          </a:xfrm>
          <a:prstGeom prst="rect">
            <a:avLst/>
          </a:prstGeom>
          <a:solidFill>
            <a:srgbClr val="2C6696"/>
          </a:solidFill>
          <a:ln>
            <a:noFill/>
          </a:ln>
          <a:effectLst/>
        </p:spPr>
        <p:txBody>
          <a:bodyPr rtlCol="0" anchor="ctr"/>
          <a:lstStyle/>
          <a:p/>
        </p:txBody>
      </p:sp>
      <p:sp>
        <p:nvSpPr>
          <p:cNvPr id="8" name="TextBox 7"/>
          <p:cNvSpPr txBox="1"/>
          <p:nvPr/>
        </p:nvSpPr>
        <p:spPr>
          <a:xfrm>
            <a:off x="731520" y="1216152"/>
            <a:ext cx="10865815" cy="118872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Sınırları belirlenmiş bir yerde tespit edilen coğrafi unsurların mekânsal dağılışı harita üzerinde gösterilir. Haritada doğal, beşerî ve ekonomik özelliklerin nerede olduğuna ilişkin model ve desenler görünür hâle gelir.</a:t>
            </a:r>
          </a:p>
        </p:txBody>
      </p:sp>
      <p:sp>
        <p:nvSpPr>
          <p:cNvPr id="9" name="TextBox 8"/>
          <p:cNvSpPr txBox="1"/>
          <p:nvPr/>
        </p:nvSpPr>
        <p:spPr>
          <a:xfrm>
            <a:off x="502920" y="249631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Haritalama teknikleri olgu, olay ve unsurların şunlarını gösterir:</a:t>
            </a:r>
          </a:p>
        </p:txBody>
      </p:sp>
      <p:sp>
        <p:nvSpPr>
          <p:cNvPr id="10" name="Rounded Rectangle 9"/>
          <p:cNvSpPr/>
          <p:nvPr/>
        </p:nvSpPr>
        <p:spPr>
          <a:xfrm>
            <a:off x="502920" y="2953512"/>
            <a:ext cx="2105497" cy="566928"/>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2200" b="1" i="0">
                <a:solidFill>
                  <a:srgbClr val="2C6696"/>
                </a:solidFill>
                <a:latin typeface="Calibri"/>
              </a:rPr>
              <a:t>konumunu</a:t>
            </a:r>
          </a:p>
        </p:txBody>
      </p:sp>
      <p:sp>
        <p:nvSpPr>
          <p:cNvPr id="11" name="Rounded Rectangle 10"/>
          <p:cNvSpPr/>
          <p:nvPr/>
        </p:nvSpPr>
        <p:spPr>
          <a:xfrm>
            <a:off x="2773009" y="2953512"/>
            <a:ext cx="2105497" cy="566928"/>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850" b="1" i="0">
                <a:solidFill>
                  <a:srgbClr val="2C6696"/>
                </a:solidFill>
                <a:latin typeface="Calibri"/>
              </a:rPr>
              <a:t>mekânsal yayılışını</a:t>
            </a:r>
          </a:p>
        </p:txBody>
      </p:sp>
      <p:sp>
        <p:nvSpPr>
          <p:cNvPr id="12" name="Rounded Rectangle 11"/>
          <p:cNvSpPr/>
          <p:nvPr/>
        </p:nvSpPr>
        <p:spPr>
          <a:xfrm>
            <a:off x="5043098" y="2953512"/>
            <a:ext cx="2105497" cy="566928"/>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2200" b="1" i="0">
                <a:solidFill>
                  <a:srgbClr val="2C6696"/>
                </a:solidFill>
                <a:latin typeface="Calibri"/>
              </a:rPr>
              <a:t>niteliklerini</a:t>
            </a:r>
          </a:p>
        </p:txBody>
      </p:sp>
      <p:sp>
        <p:nvSpPr>
          <p:cNvPr id="13" name="Rounded Rectangle 12"/>
          <p:cNvSpPr/>
          <p:nvPr/>
        </p:nvSpPr>
        <p:spPr>
          <a:xfrm>
            <a:off x="7313187" y="2953512"/>
            <a:ext cx="2105497" cy="566928"/>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2200" b="1" i="0">
                <a:solidFill>
                  <a:srgbClr val="2C6696"/>
                </a:solidFill>
                <a:latin typeface="Calibri"/>
              </a:rPr>
              <a:t>miktarını</a:t>
            </a:r>
          </a:p>
        </p:txBody>
      </p:sp>
      <p:sp>
        <p:nvSpPr>
          <p:cNvPr id="14" name="Rounded Rectangle 13"/>
          <p:cNvSpPr/>
          <p:nvPr/>
        </p:nvSpPr>
        <p:spPr>
          <a:xfrm>
            <a:off x="9583276" y="2953512"/>
            <a:ext cx="2105497" cy="566928"/>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2200" b="1" i="0">
                <a:solidFill>
                  <a:srgbClr val="2C6696"/>
                </a:solidFill>
                <a:latin typeface="Calibri"/>
              </a:rPr>
              <a:t>hareketliliğini</a:t>
            </a:r>
          </a:p>
        </p:txBody>
      </p:sp>
      <p:sp>
        <p:nvSpPr>
          <p:cNvPr id="15" name="Rounded Rectangle 14"/>
          <p:cNvSpPr/>
          <p:nvPr/>
        </p:nvSpPr>
        <p:spPr>
          <a:xfrm>
            <a:off x="502920" y="3730752"/>
            <a:ext cx="11185855" cy="2560320"/>
          </a:xfrm>
          <a:prstGeom prst="roundRect">
            <a:avLst>
              <a:gd name="adj" fmla="val 6000"/>
            </a:avLst>
          </a:prstGeom>
          <a:solidFill>
            <a:srgbClr val="FFF3D1"/>
          </a:solidFill>
          <a:ln>
            <a:noFill/>
          </a:ln>
          <a:effectLst/>
        </p:spPr>
        <p:txBody>
          <a:bodyPr rtlCol="0" anchor="ctr"/>
          <a:lstStyle/>
          <a:p/>
        </p:txBody>
      </p:sp>
      <p:sp>
        <p:nvSpPr>
          <p:cNvPr id="16" name="TextBox 15"/>
          <p:cNvSpPr txBox="1"/>
          <p:nvPr/>
        </p:nvSpPr>
        <p:spPr>
          <a:xfrm>
            <a:off x="777240" y="3867912"/>
            <a:ext cx="6583680" cy="1005840"/>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262626"/>
                </a:solidFill>
                <a:latin typeface="Calibri"/>
              </a:rPr>
              <a:t>Türkiye'de pamuk en çok hangi illerde üretilir?</a:t>
            </a:r>
          </a:p>
        </p:txBody>
      </p:sp>
      <p:sp>
        <p:nvSpPr>
          <p:cNvPr id="17" name="TextBox 16"/>
          <p:cNvSpPr txBox="1"/>
          <p:nvPr/>
        </p:nvSpPr>
        <p:spPr>
          <a:xfrm>
            <a:off x="777240" y="4919472"/>
            <a:ext cx="6583680" cy="502920"/>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767676"/>
                </a:solidFill>
                <a:latin typeface="Calibri"/>
              </a:rPr>
              <a:t>Tahminini defterine yaz: üç il.</a:t>
            </a:r>
          </a:p>
        </p:txBody>
      </p:sp>
      <p:sp>
        <p:nvSpPr>
          <p:cNvPr id="18" name="TextBox 17"/>
          <p:cNvSpPr txBox="1"/>
          <p:nvPr/>
        </p:nvSpPr>
        <p:spPr>
          <a:xfrm>
            <a:off x="777240" y="5513832"/>
            <a:ext cx="6583680" cy="685800"/>
          </a:xfrm>
          <a:prstGeom prst="rect">
            <a:avLst/>
          </a:prstGeom>
          <a:noFill/>
        </p:spPr>
        <p:txBody>
          <a:bodyPr wrap="square" anchor="t" lIns="73152" rIns="73152" tIns="36576" bIns="36576">
            <a:noAutofit/>
          </a:bodyPr>
          <a:lstStyle/>
          <a:p>
            <a:pPr algn="l">
              <a:spcBef>
                <a:spcPts val="0"/>
              </a:spcBef>
              <a:spcAft>
                <a:spcPts val="0"/>
              </a:spcAft>
            </a:pPr>
            <a:r>
              <a:rPr lang="tr-TR" sz="1950" b="1" i="0">
                <a:solidFill>
                  <a:srgbClr val="2C6696"/>
                </a:solidFill>
                <a:latin typeface="Calibri"/>
              </a:rPr>
              <a:t>Dersin sonunda kendi koroplet haritanla karşılaştıracaksın (s. 57).</a:t>
            </a:r>
          </a:p>
        </p:txBody>
      </p:sp>
      <p:sp>
        <p:nvSpPr>
          <p:cNvPr id="19" name="Oval 18"/>
          <p:cNvSpPr/>
          <p:nvPr/>
        </p:nvSpPr>
        <p:spPr>
          <a:xfrm>
            <a:off x="7680960" y="414223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a:t>
            </a:r>
          </a:p>
        </p:txBody>
      </p:sp>
      <p:cxnSp>
        <p:nvCxnSpPr>
          <p:cNvPr id="20" name="Connector 19"/>
          <p:cNvCxnSpPr/>
          <p:nvPr/>
        </p:nvCxnSpPr>
        <p:spPr>
          <a:xfrm>
            <a:off x="8321040" y="4553712"/>
            <a:ext cx="3047695" cy="0"/>
          </a:xfrm>
          <a:prstGeom prst="line">
            <a:avLst/>
          </a:prstGeom>
          <a:ln w="15875">
            <a:solidFill>
              <a:srgbClr val="4F4F4F"/>
            </a:solidFill>
            <a:prstDash val="dash"/>
          </a:ln>
        </p:spPr>
      </p:cxnSp>
      <p:sp>
        <p:nvSpPr>
          <p:cNvPr id="21" name="Oval 20"/>
          <p:cNvSpPr/>
          <p:nvPr/>
        </p:nvSpPr>
        <p:spPr>
          <a:xfrm>
            <a:off x="7680960" y="491947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2</a:t>
            </a:r>
          </a:p>
        </p:txBody>
      </p:sp>
      <p:cxnSp>
        <p:nvCxnSpPr>
          <p:cNvPr id="22" name="Connector 21"/>
          <p:cNvCxnSpPr/>
          <p:nvPr/>
        </p:nvCxnSpPr>
        <p:spPr>
          <a:xfrm>
            <a:off x="8321040" y="5330952"/>
            <a:ext cx="3047695" cy="0"/>
          </a:xfrm>
          <a:prstGeom prst="line">
            <a:avLst/>
          </a:prstGeom>
          <a:ln w="15875">
            <a:solidFill>
              <a:srgbClr val="4F4F4F"/>
            </a:solidFill>
            <a:prstDash val="dash"/>
          </a:ln>
        </p:spPr>
      </p:cxnSp>
      <p:sp>
        <p:nvSpPr>
          <p:cNvPr id="23" name="Oval 22"/>
          <p:cNvSpPr/>
          <p:nvPr/>
        </p:nvSpPr>
        <p:spPr>
          <a:xfrm>
            <a:off x="7680960" y="569671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3</a:t>
            </a:r>
          </a:p>
        </p:txBody>
      </p:sp>
      <p:cxnSp>
        <p:nvCxnSpPr>
          <p:cNvPr id="24" name="Connector 23"/>
          <p:cNvCxnSpPr/>
          <p:nvPr/>
        </p:nvCxnSpPr>
        <p:spPr>
          <a:xfrm>
            <a:off x="8321040" y="6108192"/>
            <a:ext cx="3047695" cy="0"/>
          </a:xfrm>
          <a:prstGeom prst="line">
            <a:avLst/>
          </a:prstGeom>
          <a:ln w="15875">
            <a:solidFill>
              <a:srgbClr val="4F4F4F"/>
            </a:solidFill>
            <a:prstDash val="dash"/>
          </a:ln>
        </p:spPr>
      </p:cxn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45</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90 / 226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Pamuk en çok hangi illerde?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4206240" cy="123444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2400" b="1" i="0">
                <a:solidFill>
                  <a:srgbClr val="262626"/>
                </a:solidFill>
                <a:latin typeface="Calibri"/>
              </a:rPr>
              <a:t>Türkiye'de pamuk en çok hangi illerde üretilir?</a:t>
            </a:r>
          </a:p>
        </p:txBody>
      </p:sp>
      <p:sp>
        <p:nvSpPr>
          <p:cNvPr id="7" name="Rounded Rectangle 6"/>
          <p:cNvSpPr/>
          <p:nvPr/>
        </p:nvSpPr>
        <p:spPr>
          <a:xfrm>
            <a:off x="502920" y="2633472"/>
            <a:ext cx="4206240" cy="365760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800"/>
              </a:spcAft>
            </a:pPr>
            <a:r>
              <a:rPr lang="tr-TR" sz="2000" b="1" i="0">
                <a:solidFill>
                  <a:srgbClr val="262626"/>
                </a:solidFill>
                <a:latin typeface="Calibri"/>
              </a:rPr>
              <a:t>Tahminlerinden kaçı listede?</a:t>
            </a:r>
          </a:p>
          <a:p>
            <a:pPr algn="l">
              <a:spcBef>
                <a:spcPts val="0"/>
              </a:spcBef>
              <a:spcAft>
                <a:spcPts val="0"/>
              </a:spcAft>
            </a:pPr>
            <a:r>
              <a:rPr lang="tr-TR" sz="2000" b="0" i="0">
                <a:solidFill>
                  <a:srgbClr val="262626"/>
                </a:solidFill>
                <a:latin typeface="Calibri"/>
              </a:rPr>
              <a:t>Dersin sonunda kendi koroplet haritanla yeniden karşılaştıracaksın (s. 57).</a:t>
            </a:r>
          </a:p>
        </p:txBody>
      </p:sp>
      <p:sp>
        <p:nvSpPr>
          <p:cNvPr id="8" name="Rounded Rectangle 7"/>
          <p:cNvSpPr/>
          <p:nvPr/>
        </p:nvSpPr>
        <p:spPr>
          <a:xfrm>
            <a:off x="4983480" y="1216152"/>
            <a:ext cx="6705295" cy="457200"/>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Verinin söylediği: en çok üreten altı il (ton)</a:t>
            </a:r>
          </a:p>
        </p:txBody>
      </p:sp>
      <p:sp>
        <p:nvSpPr>
          <p:cNvPr id="9" name="TextBox 8"/>
          <p:cNvSpPr txBox="1"/>
          <p:nvPr/>
        </p:nvSpPr>
        <p:spPr>
          <a:xfrm>
            <a:off x="4983480" y="1810512"/>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Şanlıurfa</a:t>
            </a:r>
          </a:p>
        </p:txBody>
      </p:sp>
      <p:sp>
        <p:nvSpPr>
          <p:cNvPr id="10" name="Rectangle 9"/>
          <p:cNvSpPr/>
          <p:nvPr/>
        </p:nvSpPr>
        <p:spPr>
          <a:xfrm>
            <a:off x="6675120" y="1865376"/>
            <a:ext cx="3870655" cy="347472"/>
          </a:xfrm>
          <a:prstGeom prst="rect">
            <a:avLst/>
          </a:prstGeom>
          <a:solidFill>
            <a:srgbClr val="9B2718"/>
          </a:solidFill>
          <a:ln>
            <a:noFill/>
          </a:ln>
          <a:effectLst/>
        </p:spPr>
        <p:txBody>
          <a:bodyPr rtlCol="0" anchor="ctr"/>
          <a:lstStyle/>
          <a:p/>
        </p:txBody>
      </p:sp>
      <p:sp>
        <p:nvSpPr>
          <p:cNvPr id="11" name="TextBox 10"/>
          <p:cNvSpPr txBox="1"/>
          <p:nvPr/>
        </p:nvSpPr>
        <p:spPr>
          <a:xfrm>
            <a:off x="10591495" y="1810512"/>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583.250</a:t>
            </a:r>
          </a:p>
        </p:txBody>
      </p:sp>
      <p:sp>
        <p:nvSpPr>
          <p:cNvPr id="12" name="TextBox 11"/>
          <p:cNvSpPr txBox="1"/>
          <p:nvPr/>
        </p:nvSpPr>
        <p:spPr>
          <a:xfrm>
            <a:off x="4983480" y="2331720"/>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Diyarbakır</a:t>
            </a:r>
          </a:p>
        </p:txBody>
      </p:sp>
      <p:sp>
        <p:nvSpPr>
          <p:cNvPr id="13" name="Rectangle 12"/>
          <p:cNvSpPr/>
          <p:nvPr/>
        </p:nvSpPr>
        <p:spPr>
          <a:xfrm>
            <a:off x="6675120" y="2386584"/>
            <a:ext cx="1338407" cy="347472"/>
          </a:xfrm>
          <a:prstGeom prst="rect">
            <a:avLst/>
          </a:prstGeom>
          <a:solidFill>
            <a:srgbClr val="9B2718"/>
          </a:solidFill>
          <a:ln>
            <a:noFill/>
          </a:ln>
          <a:effectLst/>
        </p:spPr>
        <p:txBody>
          <a:bodyPr rtlCol="0" anchor="ctr"/>
          <a:lstStyle/>
          <a:p/>
        </p:txBody>
      </p:sp>
      <p:sp>
        <p:nvSpPr>
          <p:cNvPr id="14" name="TextBox 13"/>
          <p:cNvSpPr txBox="1"/>
          <p:nvPr/>
        </p:nvSpPr>
        <p:spPr>
          <a:xfrm>
            <a:off x="8059247" y="2331720"/>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201.678</a:t>
            </a:r>
          </a:p>
        </p:txBody>
      </p:sp>
      <p:sp>
        <p:nvSpPr>
          <p:cNvPr id="15" name="TextBox 14"/>
          <p:cNvSpPr txBox="1"/>
          <p:nvPr/>
        </p:nvSpPr>
        <p:spPr>
          <a:xfrm>
            <a:off x="4983480" y="2852928"/>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Aydın</a:t>
            </a:r>
          </a:p>
        </p:txBody>
      </p:sp>
      <p:sp>
        <p:nvSpPr>
          <p:cNvPr id="16" name="Rectangle 15"/>
          <p:cNvSpPr/>
          <p:nvPr/>
        </p:nvSpPr>
        <p:spPr>
          <a:xfrm>
            <a:off x="6675120" y="2907792"/>
            <a:ext cx="1190170" cy="347472"/>
          </a:xfrm>
          <a:prstGeom prst="rect">
            <a:avLst/>
          </a:prstGeom>
          <a:solidFill>
            <a:srgbClr val="9B2718"/>
          </a:solidFill>
          <a:ln>
            <a:noFill/>
          </a:ln>
          <a:effectLst/>
        </p:spPr>
        <p:txBody>
          <a:bodyPr rtlCol="0" anchor="ctr"/>
          <a:lstStyle/>
          <a:p/>
        </p:txBody>
      </p:sp>
      <p:sp>
        <p:nvSpPr>
          <p:cNvPr id="17" name="TextBox 16"/>
          <p:cNvSpPr txBox="1"/>
          <p:nvPr/>
        </p:nvSpPr>
        <p:spPr>
          <a:xfrm>
            <a:off x="7911010" y="2852928"/>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179.341</a:t>
            </a:r>
          </a:p>
        </p:txBody>
      </p:sp>
      <p:sp>
        <p:nvSpPr>
          <p:cNvPr id="18" name="TextBox 17"/>
          <p:cNvSpPr txBox="1"/>
          <p:nvPr/>
        </p:nvSpPr>
        <p:spPr>
          <a:xfrm>
            <a:off x="4983480" y="3374136"/>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Hatay</a:t>
            </a:r>
          </a:p>
        </p:txBody>
      </p:sp>
      <p:sp>
        <p:nvSpPr>
          <p:cNvPr id="19" name="Rectangle 18"/>
          <p:cNvSpPr/>
          <p:nvPr/>
        </p:nvSpPr>
        <p:spPr>
          <a:xfrm>
            <a:off x="6675120" y="3429000"/>
            <a:ext cx="935155" cy="347472"/>
          </a:xfrm>
          <a:prstGeom prst="rect">
            <a:avLst/>
          </a:prstGeom>
          <a:solidFill>
            <a:srgbClr val="D95B2A"/>
          </a:solidFill>
          <a:ln>
            <a:noFill/>
          </a:ln>
          <a:effectLst/>
        </p:spPr>
        <p:txBody>
          <a:bodyPr rtlCol="0" anchor="ctr"/>
          <a:lstStyle/>
          <a:p/>
        </p:txBody>
      </p:sp>
      <p:sp>
        <p:nvSpPr>
          <p:cNvPr id="20" name="TextBox 19"/>
          <p:cNvSpPr txBox="1"/>
          <p:nvPr/>
        </p:nvSpPr>
        <p:spPr>
          <a:xfrm>
            <a:off x="7655995" y="3374136"/>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140.914</a:t>
            </a:r>
          </a:p>
        </p:txBody>
      </p:sp>
      <p:sp>
        <p:nvSpPr>
          <p:cNvPr id="21" name="TextBox 20"/>
          <p:cNvSpPr txBox="1"/>
          <p:nvPr/>
        </p:nvSpPr>
        <p:spPr>
          <a:xfrm>
            <a:off x="4983480" y="3895344"/>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İzmir</a:t>
            </a:r>
          </a:p>
        </p:txBody>
      </p:sp>
      <p:sp>
        <p:nvSpPr>
          <p:cNvPr id="22" name="Rectangle 21"/>
          <p:cNvSpPr/>
          <p:nvPr/>
        </p:nvSpPr>
        <p:spPr>
          <a:xfrm>
            <a:off x="6675120" y="3950208"/>
            <a:ext cx="663025" cy="347472"/>
          </a:xfrm>
          <a:prstGeom prst="rect">
            <a:avLst/>
          </a:prstGeom>
          <a:solidFill>
            <a:srgbClr val="D95B2A"/>
          </a:solidFill>
          <a:ln>
            <a:noFill/>
          </a:ln>
          <a:effectLst/>
        </p:spPr>
        <p:txBody>
          <a:bodyPr rtlCol="0" anchor="ctr"/>
          <a:lstStyle/>
          <a:p/>
        </p:txBody>
      </p:sp>
      <p:sp>
        <p:nvSpPr>
          <p:cNvPr id="23" name="TextBox 22"/>
          <p:cNvSpPr txBox="1"/>
          <p:nvPr/>
        </p:nvSpPr>
        <p:spPr>
          <a:xfrm>
            <a:off x="7383865" y="3895344"/>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99.908</a:t>
            </a:r>
          </a:p>
        </p:txBody>
      </p:sp>
      <p:sp>
        <p:nvSpPr>
          <p:cNvPr id="24" name="TextBox 23"/>
          <p:cNvSpPr txBox="1"/>
          <p:nvPr/>
        </p:nvSpPr>
        <p:spPr>
          <a:xfrm>
            <a:off x="4983480" y="4416552"/>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Adana</a:t>
            </a:r>
          </a:p>
        </p:txBody>
      </p:sp>
      <p:sp>
        <p:nvSpPr>
          <p:cNvPr id="25" name="Rectangle 24"/>
          <p:cNvSpPr/>
          <p:nvPr/>
        </p:nvSpPr>
        <p:spPr>
          <a:xfrm>
            <a:off x="6675120" y="4471416"/>
            <a:ext cx="611175" cy="347472"/>
          </a:xfrm>
          <a:prstGeom prst="rect">
            <a:avLst/>
          </a:prstGeom>
          <a:solidFill>
            <a:srgbClr val="D95B2A"/>
          </a:solidFill>
          <a:ln>
            <a:noFill/>
          </a:ln>
          <a:effectLst/>
        </p:spPr>
        <p:txBody>
          <a:bodyPr rtlCol="0" anchor="ctr"/>
          <a:lstStyle/>
          <a:p/>
        </p:txBody>
      </p:sp>
      <p:sp>
        <p:nvSpPr>
          <p:cNvPr id="26" name="TextBox 25"/>
          <p:cNvSpPr txBox="1"/>
          <p:nvPr/>
        </p:nvSpPr>
        <p:spPr>
          <a:xfrm>
            <a:off x="7332015" y="4416552"/>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92.095</a:t>
            </a:r>
          </a:p>
        </p:txBody>
      </p:sp>
      <p:sp>
        <p:nvSpPr>
          <p:cNvPr id="27" name="Rounded Rectangle 26"/>
          <p:cNvSpPr/>
          <p:nvPr/>
        </p:nvSpPr>
        <p:spPr>
          <a:xfrm>
            <a:off x="4983480" y="5029200"/>
            <a:ext cx="6705295" cy="1261872"/>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l">
              <a:spcBef>
                <a:spcPts val="0"/>
              </a:spcBef>
              <a:spcAft>
                <a:spcPts val="0"/>
              </a:spcAft>
            </a:pPr>
            <a:r>
              <a:rPr lang="tr-TR" sz="1800" b="0" i="0">
                <a:solidFill>
                  <a:srgbClr val="262626"/>
                </a:solidFill>
                <a:latin typeface="Calibri"/>
              </a:rPr>
              <a:t>Şanlıurfa tek başına tablodaki üretimin yaklaşık </a:t>
            </a:r>
            <a:r>
              <a:rPr lang="tr-TR" sz="1800" b="1" i="0">
                <a:solidFill>
                  <a:srgbClr val="262626"/>
                </a:solidFill>
                <a:latin typeface="Calibri"/>
              </a:rPr>
              <a:t>%38</a:t>
            </a:r>
            <a:r>
              <a:rPr lang="tr-TR" sz="1800" b="0" i="0">
                <a:solidFill>
                  <a:srgbClr val="262626"/>
                </a:solidFill>
                <a:latin typeface="Calibri"/>
              </a:rPr>
              <a:t>'ini, ilk üç il yaklaşık </a:t>
            </a:r>
            <a:r>
              <a:rPr lang="tr-TR" sz="1800" b="1" i="0">
                <a:solidFill>
                  <a:srgbClr val="262626"/>
                </a:solidFill>
                <a:latin typeface="Calibri"/>
              </a:rPr>
              <a:t>%64</a:t>
            </a:r>
            <a:r>
              <a:rPr lang="tr-TR" sz="1800" b="0" i="0">
                <a:solidFill>
                  <a:srgbClr val="262626"/>
                </a:solidFill>
                <a:latin typeface="Calibri"/>
              </a:rPr>
              <a:t>'ünü üretiyor: üretim birkaç ilde yoğunlaşmış.</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57</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91 / 226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Haritada semboller: nokta, çizgi, alan</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216152"/>
            <a:ext cx="11185855" cy="86868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09728" cy="868680"/>
          </a:xfrm>
          <a:prstGeom prst="rect">
            <a:avLst/>
          </a:prstGeom>
          <a:solidFill>
            <a:srgbClr val="F59A45"/>
          </a:solidFill>
          <a:ln>
            <a:noFill/>
          </a:ln>
          <a:effectLst/>
        </p:spPr>
        <p:txBody>
          <a:bodyPr rtlCol="0" anchor="ctr"/>
          <a:lstStyle/>
          <a:p/>
        </p:txBody>
      </p:sp>
      <p:sp>
        <p:nvSpPr>
          <p:cNvPr id="8" name="TextBox 7"/>
          <p:cNvSpPr txBox="1"/>
          <p:nvPr/>
        </p:nvSpPr>
        <p:spPr>
          <a:xfrm>
            <a:off x="731520" y="1216152"/>
            <a:ext cx="10865815" cy="86868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Haritaya aktarılmak istenen mekânsal veriler; nokta, çizgi veya alan olarak sembolleştirilir ve gösterilir (Görsel 2.6).</a:t>
            </a:r>
          </a:p>
        </p:txBody>
      </p:sp>
      <p:sp>
        <p:nvSpPr>
          <p:cNvPr id="9" name="Rectangle 8"/>
          <p:cNvSpPr/>
          <p:nvPr/>
        </p:nvSpPr>
        <p:spPr>
          <a:xfrm>
            <a:off x="502920" y="2267712"/>
            <a:ext cx="2194560" cy="475488"/>
          </a:xfrm>
          <a:prstGeom prst="rect">
            <a:avLst/>
          </a:prstGeom>
          <a:solidFill>
            <a:srgbClr val="F59A45"/>
          </a:solidFill>
          <a:ln>
            <a:no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Gösterim Yöntemi</a:t>
            </a:r>
          </a:p>
        </p:txBody>
      </p:sp>
      <p:sp>
        <p:nvSpPr>
          <p:cNvPr id="10" name="Rectangle 9"/>
          <p:cNvSpPr/>
          <p:nvPr/>
        </p:nvSpPr>
        <p:spPr>
          <a:xfrm>
            <a:off x="2697480" y="2267712"/>
            <a:ext cx="3474720" cy="475488"/>
          </a:xfrm>
          <a:prstGeom prst="rect">
            <a:avLst/>
          </a:prstGeom>
          <a:solidFill>
            <a:srgbClr val="F59A45"/>
          </a:solidFill>
          <a:ln>
            <a:no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Sembol Örneği</a:t>
            </a:r>
          </a:p>
        </p:txBody>
      </p:sp>
      <p:sp>
        <p:nvSpPr>
          <p:cNvPr id="11" name="Rectangle 10"/>
          <p:cNvSpPr/>
          <p:nvPr/>
        </p:nvSpPr>
        <p:spPr>
          <a:xfrm>
            <a:off x="6172200" y="2267712"/>
            <a:ext cx="5516575" cy="475488"/>
          </a:xfrm>
          <a:prstGeom prst="rect">
            <a:avLst/>
          </a:prstGeom>
          <a:solidFill>
            <a:srgbClr val="F59A45"/>
          </a:solidFill>
          <a:ln>
            <a:no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Coğrafi Unsur</a:t>
            </a:r>
          </a:p>
        </p:txBody>
      </p:sp>
      <p:sp>
        <p:nvSpPr>
          <p:cNvPr id="12" name="Rectangle 11"/>
          <p:cNvSpPr/>
          <p:nvPr/>
        </p:nvSpPr>
        <p:spPr>
          <a:xfrm>
            <a:off x="502920" y="2743200"/>
            <a:ext cx="11185855" cy="841248"/>
          </a:xfrm>
          <a:prstGeom prst="rect">
            <a:avLst/>
          </a:prstGeom>
          <a:solidFill>
            <a:srgbClr val="FBE3C8"/>
          </a:solidFill>
          <a:ln w="19050">
            <a:solidFill>
              <a:srgbClr val="FFFFFF"/>
            </a:solidFill>
          </a:ln>
          <a:effectLst/>
        </p:spPr>
        <p:txBody>
          <a:bodyPr rtlCol="0" anchor="ctr"/>
          <a:lstStyle/>
          <a:p/>
        </p:txBody>
      </p:sp>
      <p:sp>
        <p:nvSpPr>
          <p:cNvPr id="13" name="TextBox 12"/>
          <p:cNvSpPr txBox="1"/>
          <p:nvPr/>
        </p:nvSpPr>
        <p:spPr>
          <a:xfrm>
            <a:off x="502920" y="2743200"/>
            <a:ext cx="2194560" cy="841248"/>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Nokta</a:t>
            </a:r>
          </a:p>
        </p:txBody>
      </p:sp>
      <p:sp>
        <p:nvSpPr>
          <p:cNvPr id="14" name="TextBox 13"/>
          <p:cNvSpPr txBox="1"/>
          <p:nvPr/>
        </p:nvSpPr>
        <p:spPr>
          <a:xfrm>
            <a:off x="6309360" y="2743200"/>
            <a:ext cx="5287975" cy="84124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Zirve, su kuyusu, sokak lambası, şehir, konut vb.</a:t>
            </a:r>
          </a:p>
        </p:txBody>
      </p:sp>
      <p:cxnSp>
        <p:nvCxnSpPr>
          <p:cNvPr id="15" name="Connector 14"/>
          <p:cNvCxnSpPr/>
          <p:nvPr/>
        </p:nvCxnSpPr>
        <p:spPr>
          <a:xfrm>
            <a:off x="2976372" y="3163824"/>
            <a:ext cx="310896" cy="0"/>
          </a:xfrm>
          <a:prstGeom prst="line">
            <a:avLst/>
          </a:prstGeom>
          <a:ln w="38100">
            <a:solidFill>
              <a:srgbClr val="8B5E3C"/>
            </a:solidFill>
          </a:ln>
        </p:spPr>
      </p:cxnSp>
      <p:cxnSp>
        <p:nvCxnSpPr>
          <p:cNvPr id="16" name="Connector 15"/>
          <p:cNvCxnSpPr/>
          <p:nvPr/>
        </p:nvCxnSpPr>
        <p:spPr>
          <a:xfrm>
            <a:off x="3131820" y="3008376"/>
            <a:ext cx="0" cy="310896"/>
          </a:xfrm>
          <a:prstGeom prst="line">
            <a:avLst/>
          </a:prstGeom>
          <a:ln w="38100">
            <a:solidFill>
              <a:srgbClr val="8B5E3C"/>
            </a:solidFill>
          </a:ln>
        </p:spPr>
      </p:cxnSp>
      <p:sp>
        <p:nvSpPr>
          <p:cNvPr id="17" name="5-Point Star 16"/>
          <p:cNvSpPr/>
          <p:nvPr/>
        </p:nvSpPr>
        <p:spPr>
          <a:xfrm>
            <a:off x="3799332" y="2971800"/>
            <a:ext cx="402336" cy="384048"/>
          </a:xfrm>
          <a:prstGeom prst="star5">
            <a:avLst/>
          </a:prstGeom>
          <a:solidFill>
            <a:srgbClr val="2C6696"/>
          </a:solidFill>
          <a:ln>
            <a:noFill/>
          </a:ln>
          <a:effectLst/>
        </p:spPr>
        <p:txBody>
          <a:bodyPr rtlCol="0" anchor="ctr"/>
          <a:lstStyle/>
          <a:p/>
        </p:txBody>
      </p:sp>
      <p:sp>
        <p:nvSpPr>
          <p:cNvPr id="18" name="Oval 17"/>
          <p:cNvSpPr/>
          <p:nvPr/>
        </p:nvSpPr>
        <p:spPr>
          <a:xfrm>
            <a:off x="4713732" y="3008376"/>
            <a:ext cx="310896" cy="310896"/>
          </a:xfrm>
          <a:prstGeom prst="ellipse">
            <a:avLst/>
          </a:prstGeom>
          <a:solidFill>
            <a:srgbClr val="D3373A"/>
          </a:solidFill>
          <a:ln>
            <a:noFill/>
          </a:ln>
          <a:effectLst/>
        </p:spPr>
        <p:txBody>
          <a:bodyPr rtlCol="0" anchor="ctr"/>
          <a:lstStyle/>
          <a:p/>
        </p:txBody>
      </p:sp>
      <p:sp>
        <p:nvSpPr>
          <p:cNvPr id="19" name="Rectangle 18"/>
          <p:cNvSpPr/>
          <p:nvPr/>
        </p:nvSpPr>
        <p:spPr>
          <a:xfrm>
            <a:off x="5600700" y="3026664"/>
            <a:ext cx="274320" cy="274320"/>
          </a:xfrm>
          <a:prstGeom prst="rect">
            <a:avLst/>
          </a:prstGeom>
          <a:solidFill>
            <a:srgbClr val="1E9AD6"/>
          </a:solidFill>
          <a:ln>
            <a:noFill/>
          </a:ln>
          <a:effectLst/>
        </p:spPr>
        <p:txBody>
          <a:bodyPr rtlCol="0" anchor="ctr"/>
          <a:lstStyle/>
          <a:p/>
        </p:txBody>
      </p:sp>
      <p:sp>
        <p:nvSpPr>
          <p:cNvPr id="20" name="Rectangle 19"/>
          <p:cNvSpPr/>
          <p:nvPr/>
        </p:nvSpPr>
        <p:spPr>
          <a:xfrm>
            <a:off x="502920" y="3584448"/>
            <a:ext cx="11185855" cy="841248"/>
          </a:xfrm>
          <a:prstGeom prst="rect">
            <a:avLst/>
          </a:prstGeom>
          <a:solidFill>
            <a:srgbClr val="FEF3E7"/>
          </a:solidFill>
          <a:ln w="19050">
            <a:solidFill>
              <a:srgbClr val="FFFFFF"/>
            </a:solidFill>
          </a:ln>
          <a:effectLst/>
        </p:spPr>
        <p:txBody>
          <a:bodyPr rtlCol="0" anchor="ctr"/>
          <a:lstStyle/>
          <a:p/>
        </p:txBody>
      </p:sp>
      <p:sp>
        <p:nvSpPr>
          <p:cNvPr id="21" name="TextBox 20"/>
          <p:cNvSpPr txBox="1"/>
          <p:nvPr/>
        </p:nvSpPr>
        <p:spPr>
          <a:xfrm>
            <a:off x="502920" y="3584448"/>
            <a:ext cx="2194560" cy="841248"/>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Çizgi</a:t>
            </a:r>
          </a:p>
        </p:txBody>
      </p:sp>
      <p:sp>
        <p:nvSpPr>
          <p:cNvPr id="22" name="TextBox 21"/>
          <p:cNvSpPr txBox="1"/>
          <p:nvPr/>
        </p:nvSpPr>
        <p:spPr>
          <a:xfrm>
            <a:off x="6309360" y="3584448"/>
            <a:ext cx="5287975" cy="84124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Sınır çizgisi, yol, akarsu, fay vb.</a:t>
            </a:r>
          </a:p>
        </p:txBody>
      </p:sp>
      <p:sp>
        <p:nvSpPr>
          <p:cNvPr id="23" name="Freeform 22"/>
          <p:cNvSpPr/>
          <p:nvPr/>
        </p:nvSpPr>
        <p:spPr>
          <a:xfrm>
            <a:off x="2880360" y="3886324"/>
            <a:ext cx="877824" cy="237074"/>
          </a:xfrm>
          <a:custGeom>
            <a:avLst/>
            <a:gdLst/>
            <a:ahLst/>
            <a:cxnLst/>
            <a:rect l="l" t="t" r="r" b="b"/>
            <a:pathLst>
              <a:path w="877824" h="237074">
                <a:moveTo>
                  <a:pt x="0" y="118748"/>
                </a:moveTo>
                <a:lnTo>
                  <a:pt x="54864" y="157642"/>
                </a:lnTo>
                <a:lnTo>
                  <a:pt x="109728" y="192254"/>
                </a:lnTo>
                <a:lnTo>
                  <a:pt x="164592" y="218775"/>
                </a:lnTo>
                <a:lnTo>
                  <a:pt x="219456" y="234284"/>
                </a:lnTo>
                <a:lnTo>
                  <a:pt x="274320" y="237074"/>
                </a:lnTo>
                <a:lnTo>
                  <a:pt x="329184" y="226838"/>
                </a:lnTo>
                <a:lnTo>
                  <a:pt x="384048" y="204702"/>
                </a:lnTo>
                <a:lnTo>
                  <a:pt x="438912" y="173104"/>
                </a:lnTo>
                <a:lnTo>
                  <a:pt x="493776" y="135523"/>
                </a:lnTo>
                <a:lnTo>
                  <a:pt x="548640" y="96094"/>
                </a:lnTo>
                <a:lnTo>
                  <a:pt x="603504" y="59160"/>
                </a:lnTo>
                <a:lnTo>
                  <a:pt x="658368" y="28785"/>
                </a:lnTo>
                <a:lnTo>
                  <a:pt x="713232" y="8314"/>
                </a:lnTo>
                <a:lnTo>
                  <a:pt x="768096" y="0"/>
                </a:lnTo>
                <a:lnTo>
                  <a:pt x="822960" y="4758"/>
                </a:lnTo>
                <a:lnTo>
                  <a:pt x="877824" y="22065"/>
                </a:lnTo>
              </a:path>
            </a:pathLst>
          </a:custGeom>
          <a:noFill/>
          <a:ln w="38100">
            <a:solidFill>
              <a:srgbClr val="1E6FC0"/>
            </a:solidFill>
          </a:ln>
        </p:spPr>
        <p:txBody>
          <a:bodyPr rtlCol="0" anchor="ctr"/>
          <a:lstStyle/>
          <a:p>
            <a:pPr algn="ctr"/>
          </a:p>
        </p:txBody>
      </p:sp>
      <p:cxnSp>
        <p:nvCxnSpPr>
          <p:cNvPr id="24" name="Connector 23"/>
          <p:cNvCxnSpPr/>
          <p:nvPr/>
        </p:nvCxnSpPr>
        <p:spPr>
          <a:xfrm>
            <a:off x="4043934" y="4005072"/>
            <a:ext cx="868680" cy="0"/>
          </a:xfrm>
          <a:prstGeom prst="line">
            <a:avLst/>
          </a:prstGeom>
          <a:ln w="44450">
            <a:solidFill>
              <a:srgbClr val="D3373A"/>
            </a:solidFill>
          </a:ln>
        </p:spPr>
      </p:cxnSp>
      <p:cxnSp>
        <p:nvCxnSpPr>
          <p:cNvPr id="25" name="Connector 24"/>
          <p:cNvCxnSpPr/>
          <p:nvPr/>
        </p:nvCxnSpPr>
        <p:spPr>
          <a:xfrm>
            <a:off x="5173218" y="4005072"/>
            <a:ext cx="868680" cy="0"/>
          </a:xfrm>
          <a:prstGeom prst="line">
            <a:avLst/>
          </a:prstGeom>
          <a:ln w="38100">
            <a:solidFill>
              <a:srgbClr val="262626"/>
            </a:solidFill>
            <a:prstDash val="dash"/>
          </a:ln>
        </p:spPr>
      </p:cxnSp>
      <p:sp>
        <p:nvSpPr>
          <p:cNvPr id="26" name="Rectangle 25"/>
          <p:cNvSpPr/>
          <p:nvPr/>
        </p:nvSpPr>
        <p:spPr>
          <a:xfrm>
            <a:off x="502920" y="4425696"/>
            <a:ext cx="11185855" cy="841248"/>
          </a:xfrm>
          <a:prstGeom prst="rect">
            <a:avLst/>
          </a:prstGeom>
          <a:solidFill>
            <a:srgbClr val="FBE3C8"/>
          </a:solidFill>
          <a:ln w="19050">
            <a:solidFill>
              <a:srgbClr val="FFFFFF"/>
            </a:solidFill>
          </a:ln>
          <a:effectLst/>
        </p:spPr>
        <p:txBody>
          <a:bodyPr rtlCol="0" anchor="ctr"/>
          <a:lstStyle/>
          <a:p/>
        </p:txBody>
      </p:sp>
      <p:sp>
        <p:nvSpPr>
          <p:cNvPr id="27" name="TextBox 26"/>
          <p:cNvSpPr txBox="1"/>
          <p:nvPr/>
        </p:nvSpPr>
        <p:spPr>
          <a:xfrm>
            <a:off x="502920" y="4425696"/>
            <a:ext cx="2194560" cy="841248"/>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Alan</a:t>
            </a:r>
          </a:p>
        </p:txBody>
      </p:sp>
      <p:sp>
        <p:nvSpPr>
          <p:cNvPr id="28" name="TextBox 27"/>
          <p:cNvSpPr txBox="1"/>
          <p:nvPr/>
        </p:nvSpPr>
        <p:spPr>
          <a:xfrm>
            <a:off x="6309360" y="4425696"/>
            <a:ext cx="5287975" cy="84124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Ülke, bölge, göl, orman, tarım alanı vb.</a:t>
            </a:r>
          </a:p>
        </p:txBody>
      </p:sp>
      <p:sp>
        <p:nvSpPr>
          <p:cNvPr id="29" name="Regular Pentagon 28"/>
          <p:cNvSpPr/>
          <p:nvPr/>
        </p:nvSpPr>
        <p:spPr>
          <a:xfrm>
            <a:off x="2884932" y="4617720"/>
            <a:ext cx="493776" cy="457200"/>
          </a:xfrm>
          <a:prstGeom prst="pentagon">
            <a:avLst/>
          </a:prstGeom>
          <a:solidFill>
            <a:srgbClr val="6C8EC8"/>
          </a:solidFill>
          <a:ln w="12700">
            <a:solidFill>
              <a:srgbClr val="4F4F4F"/>
            </a:solidFill>
          </a:ln>
          <a:effectLst/>
        </p:spPr>
        <p:txBody>
          <a:bodyPr rtlCol="0" anchor="ctr"/>
          <a:lstStyle/>
          <a:p/>
        </p:txBody>
      </p:sp>
      <p:sp>
        <p:nvSpPr>
          <p:cNvPr id="30" name="Freeform 29"/>
          <p:cNvSpPr/>
          <p:nvPr/>
        </p:nvSpPr>
        <p:spPr>
          <a:xfrm>
            <a:off x="3829909" y="4610108"/>
            <a:ext cx="510747" cy="474004"/>
          </a:xfrm>
          <a:custGeom>
            <a:avLst/>
            <a:gdLst/>
            <a:ahLst/>
            <a:cxnLst/>
            <a:rect l="l" t="t" r="r" b="b"/>
            <a:pathLst>
              <a:path w="510747" h="474004">
                <a:moveTo>
                  <a:pt x="495203" y="236212"/>
                </a:moveTo>
                <a:lnTo>
                  <a:pt x="482685" y="313903"/>
                </a:lnTo>
                <a:lnTo>
                  <a:pt x="417114" y="373133"/>
                </a:lnTo>
                <a:lnTo>
                  <a:pt x="355188" y="474004"/>
                </a:lnTo>
                <a:lnTo>
                  <a:pt x="257459" y="449920"/>
                </a:lnTo>
                <a:lnTo>
                  <a:pt x="155828" y="408340"/>
                </a:lnTo>
                <a:lnTo>
                  <a:pt x="112073" y="414961"/>
                </a:lnTo>
                <a:lnTo>
                  <a:pt x="4733" y="322261"/>
                </a:lnTo>
                <a:lnTo>
                  <a:pt x="58468" y="236212"/>
                </a:lnTo>
                <a:lnTo>
                  <a:pt x="0" y="142247"/>
                </a:lnTo>
                <a:lnTo>
                  <a:pt x="119246" y="69634"/>
                </a:lnTo>
                <a:lnTo>
                  <a:pt x="150103" y="69954"/>
                </a:lnTo>
                <a:lnTo>
                  <a:pt x="257459" y="0"/>
                </a:lnTo>
                <a:lnTo>
                  <a:pt x="364223" y="9851"/>
                </a:lnTo>
                <a:lnTo>
                  <a:pt x="397835" y="107920"/>
                </a:lnTo>
                <a:lnTo>
                  <a:pt x="510747" y="149898"/>
                </a:lnTo>
                <a:close/>
              </a:path>
            </a:pathLst>
          </a:custGeom>
          <a:solidFill>
            <a:srgbClr val="2BA8E0"/>
          </a:solidFill>
          <a:ln w="12700">
            <a:solidFill>
              <a:srgbClr val="4F4F4F"/>
            </a:solidFill>
          </a:ln>
        </p:spPr>
        <p:txBody>
          <a:bodyPr rtlCol="0" anchor="ctr"/>
          <a:lstStyle/>
          <a:p>
            <a:pPr algn="ctr"/>
          </a:p>
        </p:txBody>
      </p:sp>
      <p:sp>
        <p:nvSpPr>
          <p:cNvPr id="31" name="Rectangle 30"/>
          <p:cNvSpPr/>
          <p:nvPr/>
        </p:nvSpPr>
        <p:spPr>
          <a:xfrm>
            <a:off x="5173218" y="4617720"/>
            <a:ext cx="457200" cy="457200"/>
          </a:xfrm>
          <a:prstGeom prst="rect">
            <a:avLst/>
          </a:prstGeom>
          <a:solidFill>
            <a:srgbClr val="7DC04A"/>
          </a:solidFill>
          <a:ln w="12700">
            <a:solidFill>
              <a:srgbClr val="4F4F4F"/>
            </a:solidFill>
          </a:ln>
          <a:effectLst/>
        </p:spPr>
        <p:txBody>
          <a:bodyPr rtlCol="0" anchor="ctr"/>
          <a:lstStyle/>
          <a:p/>
        </p:txBody>
      </p:sp>
      <p:cxnSp>
        <p:nvCxnSpPr>
          <p:cNvPr id="32" name="Connector 31"/>
          <p:cNvCxnSpPr/>
          <p:nvPr/>
        </p:nvCxnSpPr>
        <p:spPr>
          <a:xfrm flipH="1">
            <a:off x="5173218" y="4617720"/>
            <a:ext cx="91440" cy="91440"/>
          </a:xfrm>
          <a:prstGeom prst="line">
            <a:avLst/>
          </a:prstGeom>
          <a:ln w="12700">
            <a:solidFill>
              <a:srgbClr val="3E7D23"/>
            </a:solidFill>
          </a:ln>
        </p:spPr>
      </p:cxnSp>
      <p:cxnSp>
        <p:nvCxnSpPr>
          <p:cNvPr id="33" name="Connector 32"/>
          <p:cNvCxnSpPr/>
          <p:nvPr/>
        </p:nvCxnSpPr>
        <p:spPr>
          <a:xfrm flipH="1">
            <a:off x="5264658" y="4709160"/>
            <a:ext cx="365760" cy="365760"/>
          </a:xfrm>
          <a:prstGeom prst="line">
            <a:avLst/>
          </a:prstGeom>
          <a:ln w="12700">
            <a:solidFill>
              <a:srgbClr val="3E7D23"/>
            </a:solidFill>
          </a:ln>
        </p:spPr>
      </p:cxnSp>
      <p:cxnSp>
        <p:nvCxnSpPr>
          <p:cNvPr id="34" name="Connector 33"/>
          <p:cNvCxnSpPr/>
          <p:nvPr/>
        </p:nvCxnSpPr>
        <p:spPr>
          <a:xfrm flipH="1">
            <a:off x="5173218" y="4617720"/>
            <a:ext cx="182880" cy="182880"/>
          </a:xfrm>
          <a:prstGeom prst="line">
            <a:avLst/>
          </a:prstGeom>
          <a:ln w="12700">
            <a:solidFill>
              <a:srgbClr val="3E7D23"/>
            </a:solidFill>
          </a:ln>
        </p:spPr>
      </p:cxnSp>
      <p:cxnSp>
        <p:nvCxnSpPr>
          <p:cNvPr id="35" name="Connector 34"/>
          <p:cNvCxnSpPr/>
          <p:nvPr/>
        </p:nvCxnSpPr>
        <p:spPr>
          <a:xfrm flipH="1">
            <a:off x="5356098" y="4800600"/>
            <a:ext cx="274320" cy="274320"/>
          </a:xfrm>
          <a:prstGeom prst="line">
            <a:avLst/>
          </a:prstGeom>
          <a:ln w="12700">
            <a:solidFill>
              <a:srgbClr val="3E7D23"/>
            </a:solidFill>
          </a:ln>
        </p:spPr>
      </p:cxnSp>
      <p:cxnSp>
        <p:nvCxnSpPr>
          <p:cNvPr id="36" name="Connector 35"/>
          <p:cNvCxnSpPr/>
          <p:nvPr/>
        </p:nvCxnSpPr>
        <p:spPr>
          <a:xfrm flipH="1">
            <a:off x="5173218" y="4617720"/>
            <a:ext cx="274320" cy="274320"/>
          </a:xfrm>
          <a:prstGeom prst="line">
            <a:avLst/>
          </a:prstGeom>
          <a:ln w="12700">
            <a:solidFill>
              <a:srgbClr val="3E7D23"/>
            </a:solidFill>
          </a:ln>
        </p:spPr>
      </p:cxnSp>
      <p:cxnSp>
        <p:nvCxnSpPr>
          <p:cNvPr id="37" name="Connector 36"/>
          <p:cNvCxnSpPr/>
          <p:nvPr/>
        </p:nvCxnSpPr>
        <p:spPr>
          <a:xfrm flipH="1">
            <a:off x="5447538" y="4892040"/>
            <a:ext cx="182880" cy="182880"/>
          </a:xfrm>
          <a:prstGeom prst="line">
            <a:avLst/>
          </a:prstGeom>
          <a:ln w="12700">
            <a:solidFill>
              <a:srgbClr val="3E7D23"/>
            </a:solidFill>
          </a:ln>
        </p:spPr>
      </p:cxnSp>
      <p:cxnSp>
        <p:nvCxnSpPr>
          <p:cNvPr id="38" name="Connector 37"/>
          <p:cNvCxnSpPr/>
          <p:nvPr/>
        </p:nvCxnSpPr>
        <p:spPr>
          <a:xfrm flipH="1">
            <a:off x="5173218" y="4617720"/>
            <a:ext cx="365760" cy="365760"/>
          </a:xfrm>
          <a:prstGeom prst="line">
            <a:avLst/>
          </a:prstGeom>
          <a:ln w="12700">
            <a:solidFill>
              <a:srgbClr val="3E7D23"/>
            </a:solidFill>
          </a:ln>
        </p:spPr>
      </p:cxnSp>
      <p:cxnSp>
        <p:nvCxnSpPr>
          <p:cNvPr id="39" name="Connector 38"/>
          <p:cNvCxnSpPr/>
          <p:nvPr/>
        </p:nvCxnSpPr>
        <p:spPr>
          <a:xfrm flipH="1">
            <a:off x="5538978" y="4983480"/>
            <a:ext cx="91440" cy="91440"/>
          </a:xfrm>
          <a:prstGeom prst="line">
            <a:avLst/>
          </a:prstGeom>
          <a:ln w="12700">
            <a:solidFill>
              <a:srgbClr val="3E7D23"/>
            </a:solidFill>
          </a:ln>
        </p:spPr>
      </p:cxnSp>
      <p:sp>
        <p:nvSpPr>
          <p:cNvPr id="40" name="Rounded Rectangle 39"/>
          <p:cNvSpPr/>
          <p:nvPr/>
        </p:nvSpPr>
        <p:spPr>
          <a:xfrm>
            <a:off x="502920" y="5449824"/>
            <a:ext cx="11185855" cy="841248"/>
          </a:xfrm>
          <a:prstGeom prst="roundRect">
            <a:avLst>
              <a:gd name="adj" fmla="val 8000"/>
            </a:avLst>
          </a:prstGeom>
          <a:solidFill>
            <a:srgbClr val="E3ECF5"/>
          </a:solidFill>
          <a:ln>
            <a:noFill/>
          </a:ln>
          <a:effectLst/>
        </p:spPr>
        <p:txBody>
          <a:bodyPr rtlCol="0" anchor="ctr"/>
          <a:lstStyle/>
          <a:p/>
        </p:txBody>
      </p:sp>
      <p:sp>
        <p:nvSpPr>
          <p:cNvPr id="41" name="Rectangle 40"/>
          <p:cNvSpPr/>
          <p:nvPr/>
        </p:nvSpPr>
        <p:spPr>
          <a:xfrm>
            <a:off x="502920" y="5449824"/>
            <a:ext cx="109728" cy="841248"/>
          </a:xfrm>
          <a:prstGeom prst="rect">
            <a:avLst/>
          </a:prstGeom>
          <a:solidFill>
            <a:srgbClr val="2C6696"/>
          </a:solidFill>
          <a:ln>
            <a:noFill/>
          </a:ln>
          <a:effectLst/>
        </p:spPr>
        <p:txBody>
          <a:bodyPr rtlCol="0" anchor="ctr"/>
          <a:lstStyle/>
          <a:p/>
        </p:txBody>
      </p:sp>
      <p:sp>
        <p:nvSpPr>
          <p:cNvPr id="42" name="TextBox 41"/>
          <p:cNvSpPr txBox="1"/>
          <p:nvPr/>
        </p:nvSpPr>
        <p:spPr>
          <a:xfrm>
            <a:off x="731520" y="5449824"/>
            <a:ext cx="10865815" cy="84124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Haritalarda dağılışların görselleştirilmesinde tercih edilecek haritalama teknikleri, temelde verinin türü ve ölçeği ile kullanıcıya iletilmek istenen mesaja göre belirlenir.</a:t>
            </a:r>
          </a:p>
        </p:txBody>
      </p:sp>
      <p:sp>
        <p:nvSpPr>
          <p:cNvPr id="43" name="TextBox 4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4" name="Rounded Rectangle 4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45</a:t>
            </a:r>
          </a:p>
        </p:txBody>
      </p:sp>
      <p:sp>
        <p:nvSpPr>
          <p:cNvPr id="45" name="TextBox 4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92 / 226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Yedi haritalama tekniği: tablonu hazırla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TABLO</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767676"/>
                </a:solidFill>
                <a:latin typeface="Calibri"/>
              </a:rPr>
              <a:t>Defterine tabloyu aç; her tekniği öğrendikçe iki sütunu doldur.  ·  Görsel 2.7: Haritalama teknikleri</a:t>
            </a:r>
          </a:p>
        </p:txBody>
      </p:sp>
      <p:sp>
        <p:nvSpPr>
          <p:cNvPr id="7" name="Rectangle 6"/>
          <p:cNvSpPr/>
          <p:nvPr/>
        </p:nvSpPr>
        <p:spPr>
          <a:xfrm>
            <a:off x="502920" y="1645920"/>
            <a:ext cx="868680" cy="438912"/>
          </a:xfrm>
          <a:prstGeom prst="rect">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p>
        </p:txBody>
      </p:sp>
      <p:sp>
        <p:nvSpPr>
          <p:cNvPr id="8" name="Rectangle 7"/>
          <p:cNvSpPr/>
          <p:nvPr/>
        </p:nvSpPr>
        <p:spPr>
          <a:xfrm>
            <a:off x="1371600" y="1645920"/>
            <a:ext cx="2331720" cy="438912"/>
          </a:xfrm>
          <a:prstGeom prst="rect">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Teknik</a:t>
            </a:r>
          </a:p>
        </p:txBody>
      </p:sp>
      <p:sp>
        <p:nvSpPr>
          <p:cNvPr id="9" name="Rectangle 8"/>
          <p:cNvSpPr/>
          <p:nvPr/>
        </p:nvSpPr>
        <p:spPr>
          <a:xfrm>
            <a:off x="3703320" y="1645920"/>
            <a:ext cx="4160520" cy="438912"/>
          </a:xfrm>
          <a:prstGeom prst="rect">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Ne gösterir?</a:t>
            </a:r>
          </a:p>
        </p:txBody>
      </p:sp>
      <p:sp>
        <p:nvSpPr>
          <p:cNvPr id="10" name="Rectangle 9"/>
          <p:cNvSpPr/>
          <p:nvPr/>
        </p:nvSpPr>
        <p:spPr>
          <a:xfrm>
            <a:off x="7863840" y="1645920"/>
            <a:ext cx="3824935" cy="438912"/>
          </a:xfrm>
          <a:prstGeom prst="rect">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Kitaptaki örnek</a:t>
            </a:r>
          </a:p>
        </p:txBody>
      </p:sp>
      <p:sp>
        <p:nvSpPr>
          <p:cNvPr id="11" name="Rectangle 10"/>
          <p:cNvSpPr/>
          <p:nvPr/>
        </p:nvSpPr>
        <p:spPr>
          <a:xfrm>
            <a:off x="502920" y="2084832"/>
            <a:ext cx="11185855" cy="600891"/>
          </a:xfrm>
          <a:prstGeom prst="rect">
            <a:avLst/>
          </a:prstGeom>
          <a:solidFill>
            <a:srgbClr val="FFFFFF"/>
          </a:solidFill>
          <a:ln w="9525">
            <a:solidFill>
              <a:srgbClr val="D9D9D9"/>
            </a:solidFill>
          </a:ln>
          <a:effectLst/>
        </p:spPr>
        <p:txBody>
          <a:bodyPr rtlCol="0" anchor="ctr"/>
          <a:lstStyle/>
          <a:p/>
        </p:txBody>
      </p:sp>
      <p:pic>
        <p:nvPicPr>
          <p:cNvPr id="12" name="Picture 11" descr="gorsel_2_7_s45.jpg"/>
          <p:cNvPicPr>
            <a:picLocks noChangeAspect="1"/>
          </p:cNvPicPr>
          <p:nvPr/>
        </p:nvPicPr>
        <p:blipFill>
          <a:blip r:embed="rId3"/>
          <a:srcRect l="26169" r="50909" t="5608" b="57770"/>
          <a:stretch>
            <a:fillRect/>
          </a:stretch>
        </p:blipFill>
        <p:spPr>
          <a:xfrm>
            <a:off x="673390" y="2121408"/>
            <a:ext cx="515567" cy="527739"/>
          </a:xfrm>
          <a:prstGeom prst="rect">
            <a:avLst/>
          </a:prstGeom>
        </p:spPr>
      </p:pic>
      <p:sp>
        <p:nvSpPr>
          <p:cNvPr id="13" name="TextBox 12"/>
          <p:cNvSpPr txBox="1"/>
          <p:nvPr/>
        </p:nvSpPr>
        <p:spPr>
          <a:xfrm>
            <a:off x="1444752" y="2084832"/>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1. Korokromatik</a:t>
            </a:r>
          </a:p>
        </p:txBody>
      </p:sp>
      <p:cxnSp>
        <p:nvCxnSpPr>
          <p:cNvPr id="14" name="Connector 13"/>
          <p:cNvCxnSpPr/>
          <p:nvPr/>
        </p:nvCxnSpPr>
        <p:spPr>
          <a:xfrm>
            <a:off x="3886200" y="2505455"/>
            <a:ext cx="3794760" cy="0"/>
          </a:xfrm>
          <a:prstGeom prst="line">
            <a:avLst/>
          </a:prstGeom>
          <a:ln w="12700">
            <a:solidFill>
              <a:srgbClr val="D9D9D9"/>
            </a:solidFill>
            <a:prstDash val="dash"/>
          </a:ln>
        </p:spPr>
      </p:cxnSp>
      <p:cxnSp>
        <p:nvCxnSpPr>
          <p:cNvPr id="15" name="Connector 14"/>
          <p:cNvCxnSpPr/>
          <p:nvPr/>
        </p:nvCxnSpPr>
        <p:spPr>
          <a:xfrm>
            <a:off x="8046720" y="2505455"/>
            <a:ext cx="3459175" cy="0"/>
          </a:xfrm>
          <a:prstGeom prst="line">
            <a:avLst/>
          </a:prstGeom>
          <a:ln w="12700">
            <a:solidFill>
              <a:srgbClr val="D9D9D9"/>
            </a:solidFill>
            <a:prstDash val="dash"/>
          </a:ln>
        </p:spPr>
      </p:cxnSp>
      <p:sp>
        <p:nvSpPr>
          <p:cNvPr id="16" name="Rectangle 15"/>
          <p:cNvSpPr/>
          <p:nvPr/>
        </p:nvSpPr>
        <p:spPr>
          <a:xfrm>
            <a:off x="502920" y="2685723"/>
            <a:ext cx="11185855" cy="600891"/>
          </a:xfrm>
          <a:prstGeom prst="rect">
            <a:avLst/>
          </a:prstGeom>
          <a:solidFill>
            <a:srgbClr val="E3ECF5"/>
          </a:solidFill>
          <a:ln w="9525">
            <a:solidFill>
              <a:srgbClr val="D9D9D9"/>
            </a:solidFill>
          </a:ln>
          <a:effectLst/>
        </p:spPr>
        <p:txBody>
          <a:bodyPr rtlCol="0" anchor="ctr"/>
          <a:lstStyle/>
          <a:p/>
        </p:txBody>
      </p:sp>
      <p:pic>
        <p:nvPicPr>
          <p:cNvPr id="17" name="Picture 16" descr="gorsel_2_7_s45.jpg"/>
          <p:cNvPicPr>
            <a:picLocks noChangeAspect="1"/>
          </p:cNvPicPr>
          <p:nvPr/>
        </p:nvPicPr>
        <p:blipFill>
          <a:blip r:embed="rId3"/>
          <a:srcRect l="51342" r="25758" t="5608" b="57770"/>
          <a:stretch>
            <a:fillRect/>
          </a:stretch>
        </p:blipFill>
        <p:spPr>
          <a:xfrm>
            <a:off x="673390" y="2722299"/>
            <a:ext cx="515081" cy="527739"/>
          </a:xfrm>
          <a:prstGeom prst="rect">
            <a:avLst/>
          </a:prstGeom>
        </p:spPr>
      </p:pic>
      <p:sp>
        <p:nvSpPr>
          <p:cNvPr id="18" name="TextBox 17"/>
          <p:cNvSpPr txBox="1"/>
          <p:nvPr/>
        </p:nvSpPr>
        <p:spPr>
          <a:xfrm>
            <a:off x="1444752" y="2685723"/>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2. Koroplet</a:t>
            </a:r>
          </a:p>
        </p:txBody>
      </p:sp>
      <p:cxnSp>
        <p:nvCxnSpPr>
          <p:cNvPr id="19" name="Connector 18"/>
          <p:cNvCxnSpPr/>
          <p:nvPr/>
        </p:nvCxnSpPr>
        <p:spPr>
          <a:xfrm>
            <a:off x="3886200" y="3106346"/>
            <a:ext cx="3794760" cy="0"/>
          </a:xfrm>
          <a:prstGeom prst="line">
            <a:avLst/>
          </a:prstGeom>
          <a:ln w="12700">
            <a:solidFill>
              <a:srgbClr val="D9D9D9"/>
            </a:solidFill>
            <a:prstDash val="dash"/>
          </a:ln>
        </p:spPr>
      </p:cxnSp>
      <p:cxnSp>
        <p:nvCxnSpPr>
          <p:cNvPr id="20" name="Connector 19"/>
          <p:cNvCxnSpPr/>
          <p:nvPr/>
        </p:nvCxnSpPr>
        <p:spPr>
          <a:xfrm>
            <a:off x="8046720" y="3106346"/>
            <a:ext cx="3459175" cy="0"/>
          </a:xfrm>
          <a:prstGeom prst="line">
            <a:avLst/>
          </a:prstGeom>
          <a:ln w="12700">
            <a:solidFill>
              <a:srgbClr val="D9D9D9"/>
            </a:solidFill>
            <a:prstDash val="dash"/>
          </a:ln>
        </p:spPr>
      </p:cxnSp>
      <p:sp>
        <p:nvSpPr>
          <p:cNvPr id="21" name="Rectangle 20"/>
          <p:cNvSpPr/>
          <p:nvPr/>
        </p:nvSpPr>
        <p:spPr>
          <a:xfrm>
            <a:off x="502920" y="3286614"/>
            <a:ext cx="11185855" cy="600891"/>
          </a:xfrm>
          <a:prstGeom prst="rect">
            <a:avLst/>
          </a:prstGeom>
          <a:solidFill>
            <a:srgbClr val="FFFFFF"/>
          </a:solidFill>
          <a:ln w="9525">
            <a:solidFill>
              <a:srgbClr val="D9D9D9"/>
            </a:solidFill>
          </a:ln>
          <a:effectLst/>
        </p:spPr>
        <p:txBody>
          <a:bodyPr rtlCol="0" anchor="ctr"/>
          <a:lstStyle/>
          <a:p/>
        </p:txBody>
      </p:sp>
      <p:pic>
        <p:nvPicPr>
          <p:cNvPr id="22" name="Picture 21" descr="gorsel_2_7_s45.jpg"/>
          <p:cNvPicPr>
            <a:picLocks noChangeAspect="1"/>
          </p:cNvPicPr>
          <p:nvPr/>
        </p:nvPicPr>
        <p:blipFill>
          <a:blip r:embed="rId3"/>
          <a:srcRect l="76494" r="606" t="5608" b="57770"/>
          <a:stretch>
            <a:fillRect/>
          </a:stretch>
        </p:blipFill>
        <p:spPr>
          <a:xfrm>
            <a:off x="673390" y="3323190"/>
            <a:ext cx="515081" cy="527739"/>
          </a:xfrm>
          <a:prstGeom prst="rect">
            <a:avLst/>
          </a:prstGeom>
        </p:spPr>
      </p:pic>
      <p:sp>
        <p:nvSpPr>
          <p:cNvPr id="23" name="TextBox 22"/>
          <p:cNvSpPr txBox="1"/>
          <p:nvPr/>
        </p:nvSpPr>
        <p:spPr>
          <a:xfrm>
            <a:off x="1444752" y="3286614"/>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850" b="1" i="0">
                <a:solidFill>
                  <a:srgbClr val="2C6696"/>
                </a:solidFill>
                <a:latin typeface="Calibri"/>
              </a:rPr>
              <a:t>3. İzoplet · izometrik</a:t>
            </a:r>
          </a:p>
        </p:txBody>
      </p:sp>
      <p:cxnSp>
        <p:nvCxnSpPr>
          <p:cNvPr id="24" name="Connector 23"/>
          <p:cNvCxnSpPr/>
          <p:nvPr/>
        </p:nvCxnSpPr>
        <p:spPr>
          <a:xfrm>
            <a:off x="3886200" y="3707237"/>
            <a:ext cx="3794760" cy="0"/>
          </a:xfrm>
          <a:prstGeom prst="line">
            <a:avLst/>
          </a:prstGeom>
          <a:ln w="12700">
            <a:solidFill>
              <a:srgbClr val="D9D9D9"/>
            </a:solidFill>
            <a:prstDash val="dash"/>
          </a:ln>
        </p:spPr>
      </p:cxnSp>
      <p:cxnSp>
        <p:nvCxnSpPr>
          <p:cNvPr id="25" name="Connector 24"/>
          <p:cNvCxnSpPr/>
          <p:nvPr/>
        </p:nvCxnSpPr>
        <p:spPr>
          <a:xfrm>
            <a:off x="8046720" y="3707237"/>
            <a:ext cx="3459175" cy="0"/>
          </a:xfrm>
          <a:prstGeom prst="line">
            <a:avLst/>
          </a:prstGeom>
          <a:ln w="12700">
            <a:solidFill>
              <a:srgbClr val="D9D9D9"/>
            </a:solidFill>
            <a:prstDash val="dash"/>
          </a:ln>
        </p:spPr>
      </p:cxnSp>
      <p:sp>
        <p:nvSpPr>
          <p:cNvPr id="26" name="Rectangle 25"/>
          <p:cNvSpPr/>
          <p:nvPr/>
        </p:nvSpPr>
        <p:spPr>
          <a:xfrm>
            <a:off x="502920" y="3887505"/>
            <a:ext cx="11185855" cy="600891"/>
          </a:xfrm>
          <a:prstGeom prst="rect">
            <a:avLst/>
          </a:prstGeom>
          <a:solidFill>
            <a:srgbClr val="E3ECF5"/>
          </a:solidFill>
          <a:ln w="9525">
            <a:solidFill>
              <a:srgbClr val="D9D9D9"/>
            </a:solidFill>
          </a:ln>
          <a:effectLst/>
        </p:spPr>
        <p:txBody>
          <a:bodyPr rtlCol="0" anchor="ctr"/>
          <a:lstStyle/>
          <a:p/>
        </p:txBody>
      </p:sp>
      <p:pic>
        <p:nvPicPr>
          <p:cNvPr id="27" name="Picture 26" descr="gorsel_2_7_s45.jpg"/>
          <p:cNvPicPr>
            <a:picLocks noChangeAspect="1"/>
          </p:cNvPicPr>
          <p:nvPr/>
        </p:nvPicPr>
        <p:blipFill>
          <a:blip r:embed="rId3"/>
          <a:srcRect l="974" r="76126" t="51115" b="12297"/>
          <a:stretch>
            <a:fillRect/>
          </a:stretch>
        </p:blipFill>
        <p:spPr>
          <a:xfrm>
            <a:off x="673390" y="3924081"/>
            <a:ext cx="515556" cy="527739"/>
          </a:xfrm>
          <a:prstGeom prst="rect">
            <a:avLst/>
          </a:prstGeom>
        </p:spPr>
      </p:pic>
      <p:sp>
        <p:nvSpPr>
          <p:cNvPr id="28" name="TextBox 27"/>
          <p:cNvSpPr txBox="1"/>
          <p:nvPr/>
        </p:nvSpPr>
        <p:spPr>
          <a:xfrm>
            <a:off x="1444752" y="3887505"/>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4. Noktalama</a:t>
            </a:r>
          </a:p>
        </p:txBody>
      </p:sp>
      <p:cxnSp>
        <p:nvCxnSpPr>
          <p:cNvPr id="29" name="Connector 28"/>
          <p:cNvCxnSpPr/>
          <p:nvPr/>
        </p:nvCxnSpPr>
        <p:spPr>
          <a:xfrm>
            <a:off x="3886200" y="4308128"/>
            <a:ext cx="3794760" cy="0"/>
          </a:xfrm>
          <a:prstGeom prst="line">
            <a:avLst/>
          </a:prstGeom>
          <a:ln w="12700">
            <a:solidFill>
              <a:srgbClr val="D9D9D9"/>
            </a:solidFill>
            <a:prstDash val="dash"/>
          </a:ln>
        </p:spPr>
      </p:cxnSp>
      <p:cxnSp>
        <p:nvCxnSpPr>
          <p:cNvPr id="30" name="Connector 29"/>
          <p:cNvCxnSpPr/>
          <p:nvPr/>
        </p:nvCxnSpPr>
        <p:spPr>
          <a:xfrm>
            <a:off x="8046720" y="4308128"/>
            <a:ext cx="3459175" cy="0"/>
          </a:xfrm>
          <a:prstGeom prst="line">
            <a:avLst/>
          </a:prstGeom>
          <a:ln w="12700">
            <a:solidFill>
              <a:srgbClr val="D9D9D9"/>
            </a:solidFill>
            <a:prstDash val="dash"/>
          </a:ln>
        </p:spPr>
      </p:cxnSp>
      <p:sp>
        <p:nvSpPr>
          <p:cNvPr id="31" name="Rectangle 30"/>
          <p:cNvSpPr/>
          <p:nvPr/>
        </p:nvSpPr>
        <p:spPr>
          <a:xfrm>
            <a:off x="502920" y="4488396"/>
            <a:ext cx="11185855" cy="600891"/>
          </a:xfrm>
          <a:prstGeom prst="rect">
            <a:avLst/>
          </a:prstGeom>
          <a:solidFill>
            <a:srgbClr val="FFFFFF"/>
          </a:solidFill>
          <a:ln w="9525">
            <a:solidFill>
              <a:srgbClr val="D9D9D9"/>
            </a:solidFill>
          </a:ln>
          <a:effectLst/>
        </p:spPr>
        <p:txBody>
          <a:bodyPr rtlCol="0" anchor="ctr"/>
          <a:lstStyle/>
          <a:p/>
        </p:txBody>
      </p:sp>
      <p:pic>
        <p:nvPicPr>
          <p:cNvPr id="32" name="Picture 31" descr="gorsel_2_7_s45.jpg"/>
          <p:cNvPicPr>
            <a:picLocks noChangeAspect="1"/>
          </p:cNvPicPr>
          <p:nvPr/>
        </p:nvPicPr>
        <p:blipFill>
          <a:blip r:embed="rId3"/>
          <a:srcRect l="26212" r="50887" t="51115" b="12297"/>
          <a:stretch>
            <a:fillRect/>
          </a:stretch>
        </p:blipFill>
        <p:spPr>
          <a:xfrm>
            <a:off x="673390" y="4524972"/>
            <a:ext cx="515556" cy="527739"/>
          </a:xfrm>
          <a:prstGeom prst="rect">
            <a:avLst/>
          </a:prstGeom>
        </p:spPr>
      </p:pic>
      <p:sp>
        <p:nvSpPr>
          <p:cNvPr id="33" name="TextBox 32"/>
          <p:cNvSpPr txBox="1"/>
          <p:nvPr/>
        </p:nvSpPr>
        <p:spPr>
          <a:xfrm>
            <a:off x="1444752" y="4488396"/>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5. Oransal sembol</a:t>
            </a:r>
          </a:p>
        </p:txBody>
      </p:sp>
      <p:cxnSp>
        <p:nvCxnSpPr>
          <p:cNvPr id="34" name="Connector 33"/>
          <p:cNvCxnSpPr/>
          <p:nvPr/>
        </p:nvCxnSpPr>
        <p:spPr>
          <a:xfrm>
            <a:off x="3886200" y="4909019"/>
            <a:ext cx="3794760" cy="0"/>
          </a:xfrm>
          <a:prstGeom prst="line">
            <a:avLst/>
          </a:prstGeom>
          <a:ln w="12700">
            <a:solidFill>
              <a:srgbClr val="D9D9D9"/>
            </a:solidFill>
            <a:prstDash val="dash"/>
          </a:ln>
        </p:spPr>
      </p:cxnSp>
      <p:cxnSp>
        <p:nvCxnSpPr>
          <p:cNvPr id="35" name="Connector 34"/>
          <p:cNvCxnSpPr/>
          <p:nvPr/>
        </p:nvCxnSpPr>
        <p:spPr>
          <a:xfrm>
            <a:off x="8046720" y="4909019"/>
            <a:ext cx="3459175" cy="0"/>
          </a:xfrm>
          <a:prstGeom prst="line">
            <a:avLst/>
          </a:prstGeom>
          <a:ln w="12700">
            <a:solidFill>
              <a:srgbClr val="D9D9D9"/>
            </a:solidFill>
            <a:prstDash val="dash"/>
          </a:ln>
        </p:spPr>
      </p:cxnSp>
      <p:sp>
        <p:nvSpPr>
          <p:cNvPr id="36" name="Rectangle 35"/>
          <p:cNvSpPr/>
          <p:nvPr/>
        </p:nvSpPr>
        <p:spPr>
          <a:xfrm>
            <a:off x="502920" y="5089287"/>
            <a:ext cx="11185855" cy="600891"/>
          </a:xfrm>
          <a:prstGeom prst="rect">
            <a:avLst/>
          </a:prstGeom>
          <a:solidFill>
            <a:srgbClr val="E3ECF5"/>
          </a:solidFill>
          <a:ln w="9525">
            <a:solidFill>
              <a:srgbClr val="D9D9D9"/>
            </a:solidFill>
          </a:ln>
          <a:effectLst/>
        </p:spPr>
        <p:txBody>
          <a:bodyPr rtlCol="0" anchor="ctr"/>
          <a:lstStyle/>
          <a:p/>
        </p:txBody>
      </p:sp>
      <p:pic>
        <p:nvPicPr>
          <p:cNvPr id="37" name="Picture 36" descr="gorsel_2_7_s45.jpg"/>
          <p:cNvPicPr>
            <a:picLocks noChangeAspect="1"/>
          </p:cNvPicPr>
          <p:nvPr/>
        </p:nvPicPr>
        <p:blipFill>
          <a:blip r:embed="rId3"/>
          <a:srcRect l="51429" r="25649" t="51115" b="12297"/>
          <a:stretch>
            <a:fillRect/>
          </a:stretch>
        </p:blipFill>
        <p:spPr>
          <a:xfrm>
            <a:off x="673390" y="5125863"/>
            <a:ext cx="516043" cy="527739"/>
          </a:xfrm>
          <a:prstGeom prst="rect">
            <a:avLst/>
          </a:prstGeom>
        </p:spPr>
      </p:pic>
      <p:sp>
        <p:nvSpPr>
          <p:cNvPr id="38" name="TextBox 37"/>
          <p:cNvSpPr txBox="1"/>
          <p:nvPr/>
        </p:nvSpPr>
        <p:spPr>
          <a:xfrm>
            <a:off x="1444752" y="5089287"/>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6. Akış</a:t>
            </a:r>
          </a:p>
        </p:txBody>
      </p:sp>
      <p:cxnSp>
        <p:nvCxnSpPr>
          <p:cNvPr id="39" name="Connector 38"/>
          <p:cNvCxnSpPr/>
          <p:nvPr/>
        </p:nvCxnSpPr>
        <p:spPr>
          <a:xfrm>
            <a:off x="3886200" y="5509910"/>
            <a:ext cx="3794760" cy="0"/>
          </a:xfrm>
          <a:prstGeom prst="line">
            <a:avLst/>
          </a:prstGeom>
          <a:ln w="12700">
            <a:solidFill>
              <a:srgbClr val="D9D9D9"/>
            </a:solidFill>
            <a:prstDash val="dash"/>
          </a:ln>
        </p:spPr>
      </p:cxnSp>
      <p:cxnSp>
        <p:nvCxnSpPr>
          <p:cNvPr id="40" name="Connector 39"/>
          <p:cNvCxnSpPr/>
          <p:nvPr/>
        </p:nvCxnSpPr>
        <p:spPr>
          <a:xfrm>
            <a:off x="8046720" y="5509910"/>
            <a:ext cx="3459175" cy="0"/>
          </a:xfrm>
          <a:prstGeom prst="line">
            <a:avLst/>
          </a:prstGeom>
          <a:ln w="12700">
            <a:solidFill>
              <a:srgbClr val="D9D9D9"/>
            </a:solidFill>
            <a:prstDash val="dash"/>
          </a:ln>
        </p:spPr>
      </p:cxnSp>
      <p:sp>
        <p:nvSpPr>
          <p:cNvPr id="41" name="Rectangle 40"/>
          <p:cNvSpPr/>
          <p:nvPr/>
        </p:nvSpPr>
        <p:spPr>
          <a:xfrm>
            <a:off x="502920" y="5690178"/>
            <a:ext cx="11185855" cy="600891"/>
          </a:xfrm>
          <a:prstGeom prst="rect">
            <a:avLst/>
          </a:prstGeom>
          <a:solidFill>
            <a:srgbClr val="FFFFFF"/>
          </a:solidFill>
          <a:ln w="9525">
            <a:solidFill>
              <a:srgbClr val="D9D9D9"/>
            </a:solidFill>
          </a:ln>
          <a:effectLst/>
        </p:spPr>
        <p:txBody>
          <a:bodyPr rtlCol="0" anchor="ctr"/>
          <a:lstStyle/>
          <a:p/>
        </p:txBody>
      </p:sp>
      <p:pic>
        <p:nvPicPr>
          <p:cNvPr id="42" name="Picture 41" descr="gorsel_2_7_s45.jpg"/>
          <p:cNvPicPr>
            <a:picLocks noChangeAspect="1"/>
          </p:cNvPicPr>
          <p:nvPr/>
        </p:nvPicPr>
        <p:blipFill>
          <a:blip r:embed="rId3"/>
          <a:srcRect l="76494" r="606" t="51081" b="12331"/>
          <a:stretch>
            <a:fillRect/>
          </a:stretch>
        </p:blipFill>
        <p:spPr>
          <a:xfrm>
            <a:off x="673390" y="5726754"/>
            <a:ext cx="515556" cy="527739"/>
          </a:xfrm>
          <a:prstGeom prst="rect">
            <a:avLst/>
          </a:prstGeom>
        </p:spPr>
      </p:pic>
      <p:sp>
        <p:nvSpPr>
          <p:cNvPr id="43" name="TextBox 42"/>
          <p:cNvSpPr txBox="1"/>
          <p:nvPr/>
        </p:nvSpPr>
        <p:spPr>
          <a:xfrm>
            <a:off x="1444752" y="5690178"/>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7. Kartogram</a:t>
            </a:r>
          </a:p>
        </p:txBody>
      </p:sp>
      <p:cxnSp>
        <p:nvCxnSpPr>
          <p:cNvPr id="44" name="Connector 43"/>
          <p:cNvCxnSpPr/>
          <p:nvPr/>
        </p:nvCxnSpPr>
        <p:spPr>
          <a:xfrm>
            <a:off x="3886200" y="6110801"/>
            <a:ext cx="3794760" cy="0"/>
          </a:xfrm>
          <a:prstGeom prst="line">
            <a:avLst/>
          </a:prstGeom>
          <a:ln w="12700">
            <a:solidFill>
              <a:srgbClr val="D9D9D9"/>
            </a:solidFill>
            <a:prstDash val="dash"/>
          </a:ln>
        </p:spPr>
      </p:cxnSp>
      <p:cxnSp>
        <p:nvCxnSpPr>
          <p:cNvPr id="45" name="Connector 44"/>
          <p:cNvCxnSpPr/>
          <p:nvPr/>
        </p:nvCxnSpPr>
        <p:spPr>
          <a:xfrm>
            <a:off x="8046720" y="6110801"/>
            <a:ext cx="3459175" cy="0"/>
          </a:xfrm>
          <a:prstGeom prst="line">
            <a:avLst/>
          </a:prstGeom>
          <a:ln w="12700">
            <a:solidFill>
              <a:srgbClr val="D9D9D9"/>
            </a:solidFill>
            <a:prstDash val="dash"/>
          </a:ln>
        </p:spPr>
      </p:cxnSp>
      <p:cxnSp>
        <p:nvCxnSpPr>
          <p:cNvPr id="46" name="Connector 45"/>
          <p:cNvCxnSpPr/>
          <p:nvPr/>
        </p:nvCxnSpPr>
        <p:spPr>
          <a:xfrm>
            <a:off x="1371600" y="1645920"/>
            <a:ext cx="0" cy="4645149"/>
          </a:xfrm>
          <a:prstGeom prst="line">
            <a:avLst/>
          </a:prstGeom>
          <a:ln w="9525">
            <a:solidFill>
              <a:srgbClr val="D9D9D9"/>
            </a:solidFill>
          </a:ln>
        </p:spPr>
      </p:cxnSp>
      <p:cxnSp>
        <p:nvCxnSpPr>
          <p:cNvPr id="47" name="Connector 46"/>
          <p:cNvCxnSpPr/>
          <p:nvPr/>
        </p:nvCxnSpPr>
        <p:spPr>
          <a:xfrm>
            <a:off x="3703320" y="1645920"/>
            <a:ext cx="0" cy="4645149"/>
          </a:xfrm>
          <a:prstGeom prst="line">
            <a:avLst/>
          </a:prstGeom>
          <a:ln w="9525">
            <a:solidFill>
              <a:srgbClr val="D9D9D9"/>
            </a:solidFill>
          </a:ln>
        </p:spPr>
      </p:cxnSp>
      <p:cxnSp>
        <p:nvCxnSpPr>
          <p:cNvPr id="48" name="Connector 47"/>
          <p:cNvCxnSpPr/>
          <p:nvPr/>
        </p:nvCxnSpPr>
        <p:spPr>
          <a:xfrm>
            <a:off x="7863840" y="1645920"/>
            <a:ext cx="0" cy="4645149"/>
          </a:xfrm>
          <a:prstGeom prst="line">
            <a:avLst/>
          </a:prstGeom>
          <a:ln w="9525">
            <a:solidFill>
              <a:srgbClr val="D9D9D9"/>
            </a:solidFill>
          </a:ln>
        </p:spPr>
      </p:cxnSp>
      <p:sp>
        <p:nvSpPr>
          <p:cNvPr id="49" name="TextBox 4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50" name="Rounded Rectangle 4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45</a:t>
            </a:r>
          </a:p>
        </p:txBody>
      </p:sp>
      <p:sp>
        <p:nvSpPr>
          <p:cNvPr id="51" name="TextBox 5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93 / 226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Alanı renkle göstermek: korokromatik ve koroplet</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216152"/>
            <a:ext cx="5455767" cy="457200"/>
          </a:xfrm>
          <a:prstGeom prst="roundRect">
            <a:avLst>
              <a:gd name="adj" fmla="val 18000"/>
            </a:avLst>
          </a:prstGeom>
          <a:solidFill>
            <a:srgbClr val="7A4EA0"/>
          </a:solidFill>
          <a:ln>
            <a:noFill/>
          </a:ln>
          <a:effectLst/>
        </p:spPr>
        <p:txBody>
          <a:bodyPr rtlCol="0" anchor="ctr" wrap="square" tIns="18288" bIns="18288">
            <a:noAutofit/>
          </a:bodyPr>
          <a:lstStyle/>
          <a:p>
            <a:pPr algn="ctr">
              <a:spcBef>
                <a:spcPts val="0"/>
              </a:spcBef>
              <a:spcAft>
                <a:spcPts val="0"/>
              </a:spcAft>
            </a:pPr>
            <a:r>
              <a:rPr lang="tr-TR" sz="2100" b="1" i="0">
                <a:solidFill>
                  <a:srgbClr val="FFFFFF"/>
                </a:solidFill>
                <a:latin typeface="Calibri"/>
              </a:rPr>
              <a:t>1. Korokromatik</a:t>
            </a:r>
          </a:p>
        </p:txBody>
      </p:sp>
      <p:sp>
        <p:nvSpPr>
          <p:cNvPr id="7" name="TextBox 6"/>
          <p:cNvSpPr txBox="1"/>
          <p:nvPr/>
        </p:nvSpPr>
        <p:spPr>
          <a:xfrm>
            <a:off x="502920" y="1719072"/>
            <a:ext cx="5455767" cy="1051560"/>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Yayılış alanları gösterilmek istenen bir coğrafi unsurun farklı renk veya desenler kullanılarak ifade edildiği haritalardır. Bu tür haritalar yoğunluk veya miktar belirtmez.</a:t>
            </a:r>
          </a:p>
        </p:txBody>
      </p:sp>
      <p:pic>
        <p:nvPicPr>
          <p:cNvPr id="8" name="Picture 7" descr="harita_2_4_s46.jpg"/>
          <p:cNvPicPr>
            <a:picLocks noChangeAspect="1"/>
          </p:cNvPicPr>
          <p:nvPr/>
        </p:nvPicPr>
        <p:blipFill>
          <a:blip r:embed="rId3"/>
          <a:srcRect b="19079"/>
          <a:stretch>
            <a:fillRect/>
          </a:stretch>
        </p:blipFill>
        <p:spPr>
          <a:xfrm>
            <a:off x="983832" y="2816352"/>
            <a:ext cx="4493941" cy="1783080"/>
          </a:xfrm>
          <a:prstGeom prst="rect">
            <a:avLst/>
          </a:prstGeom>
          <a:ln w="9525">
            <a:solidFill>
              <a:srgbClr val="D9D9D9"/>
            </a:solidFill>
          </a:ln>
        </p:spPr>
      </p:pic>
      <p:sp>
        <p:nvSpPr>
          <p:cNvPr id="9" name="Rectangle 8"/>
          <p:cNvSpPr/>
          <p:nvPr/>
        </p:nvSpPr>
        <p:spPr>
          <a:xfrm>
            <a:off x="1325880" y="4672584"/>
            <a:ext cx="237744" cy="155448"/>
          </a:xfrm>
          <a:prstGeom prst="rect">
            <a:avLst/>
          </a:prstGeom>
          <a:solidFill>
            <a:srgbClr val="AAA8D4"/>
          </a:solidFill>
          <a:ln w="6350">
            <a:solidFill>
              <a:srgbClr val="4F4F4F"/>
            </a:solidFill>
          </a:ln>
          <a:effectLst/>
        </p:spPr>
        <p:txBody>
          <a:bodyPr rtlCol="0" anchor="ctr"/>
          <a:lstStyle/>
          <a:p/>
        </p:txBody>
      </p:sp>
      <p:sp>
        <p:nvSpPr>
          <p:cNvPr id="10" name="TextBox 9"/>
          <p:cNvSpPr txBox="1"/>
          <p:nvPr/>
        </p:nvSpPr>
        <p:spPr>
          <a:xfrm>
            <a:off x="1618488" y="4626864"/>
            <a:ext cx="4267047" cy="237744"/>
          </a:xfrm>
          <a:prstGeom prst="rect">
            <a:avLst/>
          </a:prstGeom>
          <a:noFill/>
        </p:spPr>
        <p:txBody>
          <a:bodyPr wrap="square" anchor="ctr" lIns="73152" rIns="73152" tIns="0" bIns="0">
            <a:noAutofit/>
          </a:bodyPr>
          <a:lstStyle/>
          <a:p>
            <a:pPr algn="l">
              <a:spcBef>
                <a:spcPts val="0"/>
              </a:spcBef>
              <a:spcAft>
                <a:spcPts val="0"/>
              </a:spcAft>
            </a:pPr>
            <a:r>
              <a:rPr lang="tr-TR" sz="1300" b="0" i="0">
                <a:solidFill>
                  <a:srgbClr val="262626"/>
                </a:solidFill>
                <a:latin typeface="Calibri"/>
              </a:rPr>
              <a:t>Büyükşehir belediyesine sahip olan iller</a:t>
            </a:r>
          </a:p>
        </p:txBody>
      </p:sp>
      <p:sp>
        <p:nvSpPr>
          <p:cNvPr id="11" name="Rectangle 10"/>
          <p:cNvSpPr/>
          <p:nvPr/>
        </p:nvSpPr>
        <p:spPr>
          <a:xfrm>
            <a:off x="1325880" y="4892040"/>
            <a:ext cx="237744" cy="155448"/>
          </a:xfrm>
          <a:prstGeom prst="rect">
            <a:avLst/>
          </a:prstGeom>
          <a:solidFill>
            <a:srgbClr val="FAFADA"/>
          </a:solidFill>
          <a:ln w="6350">
            <a:solidFill>
              <a:srgbClr val="4F4F4F"/>
            </a:solidFill>
          </a:ln>
          <a:effectLst/>
        </p:spPr>
        <p:txBody>
          <a:bodyPr rtlCol="0" anchor="ctr"/>
          <a:lstStyle/>
          <a:p/>
        </p:txBody>
      </p:sp>
      <p:sp>
        <p:nvSpPr>
          <p:cNvPr id="12" name="TextBox 11"/>
          <p:cNvSpPr txBox="1"/>
          <p:nvPr/>
        </p:nvSpPr>
        <p:spPr>
          <a:xfrm>
            <a:off x="1618488" y="4846320"/>
            <a:ext cx="4267047" cy="237744"/>
          </a:xfrm>
          <a:prstGeom prst="rect">
            <a:avLst/>
          </a:prstGeom>
          <a:noFill/>
        </p:spPr>
        <p:txBody>
          <a:bodyPr wrap="square" anchor="ctr" lIns="73152" rIns="73152" tIns="0" bIns="0">
            <a:noAutofit/>
          </a:bodyPr>
          <a:lstStyle/>
          <a:p>
            <a:pPr algn="l">
              <a:spcBef>
                <a:spcPts val="0"/>
              </a:spcBef>
              <a:spcAft>
                <a:spcPts val="0"/>
              </a:spcAft>
            </a:pPr>
            <a:r>
              <a:rPr lang="tr-TR" sz="1300" b="0" i="0">
                <a:solidFill>
                  <a:srgbClr val="262626"/>
                </a:solidFill>
                <a:latin typeface="Calibri"/>
              </a:rPr>
              <a:t>Büyükşehir belediyesine sahip olmayan iller</a:t>
            </a:r>
          </a:p>
        </p:txBody>
      </p:sp>
      <p:sp>
        <p:nvSpPr>
          <p:cNvPr id="13" name="TextBox 12"/>
          <p:cNvSpPr txBox="1"/>
          <p:nvPr/>
        </p:nvSpPr>
        <p:spPr>
          <a:xfrm>
            <a:off x="502920" y="5074920"/>
            <a:ext cx="5455767" cy="292608"/>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Harita 2.4 · Türkiye’de büyükşehir belediyesine sahip olan iller</a:t>
            </a:r>
          </a:p>
        </p:txBody>
      </p:sp>
      <p:sp>
        <p:nvSpPr>
          <p:cNvPr id="14" name="Rounded Rectangle 13"/>
          <p:cNvSpPr/>
          <p:nvPr/>
        </p:nvSpPr>
        <p:spPr>
          <a:xfrm>
            <a:off x="502920" y="5422392"/>
            <a:ext cx="5455767" cy="850392"/>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Örnek: Türkiye’deki toprak türlerini, dünyadaki iklim türlerinin dağılışını gösteren haritalar</a:t>
            </a:r>
          </a:p>
        </p:txBody>
      </p:sp>
      <p:sp>
        <p:nvSpPr>
          <p:cNvPr id="15" name="Rounded Rectangle 14"/>
          <p:cNvSpPr/>
          <p:nvPr/>
        </p:nvSpPr>
        <p:spPr>
          <a:xfrm>
            <a:off x="6233007" y="1216152"/>
            <a:ext cx="5455767" cy="457200"/>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2100" b="1" i="0">
                <a:solidFill>
                  <a:srgbClr val="FFFFFF"/>
                </a:solidFill>
                <a:latin typeface="Calibri"/>
              </a:rPr>
              <a:t>2. Koroplet</a:t>
            </a:r>
          </a:p>
        </p:txBody>
      </p:sp>
      <p:sp>
        <p:nvSpPr>
          <p:cNvPr id="16" name="TextBox 15"/>
          <p:cNvSpPr txBox="1"/>
          <p:nvPr/>
        </p:nvSpPr>
        <p:spPr>
          <a:xfrm>
            <a:off x="6233007" y="1719072"/>
            <a:ext cx="5455767" cy="10515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Koroplet haritalarda miktar veya yoğunluk verisine bağlı olarak dereceli bir renklendirme yapılır.</a:t>
            </a:r>
          </a:p>
        </p:txBody>
      </p:sp>
      <p:pic>
        <p:nvPicPr>
          <p:cNvPr id="17" name="Picture 16" descr="harita_2_5_s47.jpg"/>
          <p:cNvPicPr>
            <a:picLocks noChangeAspect="1"/>
          </p:cNvPicPr>
          <p:nvPr/>
        </p:nvPicPr>
        <p:blipFill>
          <a:blip r:embed="rId4"/>
          <a:srcRect r="5625"/>
          <a:stretch>
            <a:fillRect/>
          </a:stretch>
        </p:blipFill>
        <p:spPr>
          <a:xfrm>
            <a:off x="6792414" y="2816352"/>
            <a:ext cx="4336952" cy="2240280"/>
          </a:xfrm>
          <a:prstGeom prst="rect">
            <a:avLst/>
          </a:prstGeom>
          <a:ln w="9525">
            <a:solidFill>
              <a:srgbClr val="D9D9D9"/>
            </a:solidFill>
          </a:ln>
        </p:spPr>
      </p:pic>
      <p:sp>
        <p:nvSpPr>
          <p:cNvPr id="18" name="TextBox 17"/>
          <p:cNvSpPr txBox="1"/>
          <p:nvPr/>
        </p:nvSpPr>
        <p:spPr>
          <a:xfrm>
            <a:off x="6233007" y="5074920"/>
            <a:ext cx="5455767" cy="292608"/>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Harita 2.5 · Türkiye’de mısır üretiminin dağılışı, TÜİK (2024)</a:t>
            </a:r>
          </a:p>
        </p:txBody>
      </p:sp>
      <p:sp>
        <p:nvSpPr>
          <p:cNvPr id="19" name="Rounded Rectangle 18"/>
          <p:cNvSpPr/>
          <p:nvPr/>
        </p:nvSpPr>
        <p:spPr>
          <a:xfrm>
            <a:off x="6233007" y="5422392"/>
            <a:ext cx="5455767" cy="850392"/>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Örnek: Nüfus miktarı, nüfus yoğunluğu, kişi başına düşen gelir, doktor başına düşen hasta sayısı</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46-47</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94 / 226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Eş değerleri birleştirmek: izoplet ve izometrik</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216152"/>
            <a:ext cx="3108960" cy="457200"/>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2100" b="1" i="0">
                <a:solidFill>
                  <a:srgbClr val="FFFFFF"/>
                </a:solidFill>
                <a:latin typeface="Calibri"/>
              </a:rPr>
              <a:t>3. İzoplet</a:t>
            </a:r>
          </a:p>
        </p:txBody>
      </p:sp>
      <p:pic>
        <p:nvPicPr>
          <p:cNvPr id="7" name="Picture 6" descr="gorsel_2_7_s45.jpg"/>
          <p:cNvPicPr>
            <a:picLocks noChangeAspect="1"/>
          </p:cNvPicPr>
          <p:nvPr/>
        </p:nvPicPr>
        <p:blipFill>
          <a:blip r:embed="rId3"/>
          <a:srcRect l="76494" r="606" t="5608" b="57770"/>
          <a:stretch>
            <a:fillRect/>
          </a:stretch>
        </p:blipFill>
        <p:spPr>
          <a:xfrm>
            <a:off x="708660" y="1810512"/>
            <a:ext cx="2632780" cy="2697480"/>
          </a:xfrm>
          <a:prstGeom prst="rect">
            <a:avLst/>
          </a:prstGeom>
        </p:spPr>
      </p:pic>
      <p:sp>
        <p:nvSpPr>
          <p:cNvPr id="8" name="TextBox 7"/>
          <p:cNvSpPr txBox="1"/>
          <p:nvPr/>
        </p:nvSpPr>
        <p:spPr>
          <a:xfrm>
            <a:off x="502920" y="4553712"/>
            <a:ext cx="3108960" cy="292608"/>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Görsel 2.7 · 3. İzoplet (s. 45)</a:t>
            </a:r>
          </a:p>
        </p:txBody>
      </p:sp>
      <p:sp>
        <p:nvSpPr>
          <p:cNvPr id="9" name="Rounded Rectangle 8"/>
          <p:cNvSpPr/>
          <p:nvPr/>
        </p:nvSpPr>
        <p:spPr>
          <a:xfrm>
            <a:off x="502920" y="4901184"/>
            <a:ext cx="3108960" cy="1389888"/>
          </a:xfrm>
          <a:prstGeom prst="roundRect">
            <a:avLst>
              <a:gd name="adj" fmla="val 8000"/>
            </a:avLst>
          </a:prstGeom>
          <a:solidFill>
            <a:srgbClr val="FFF3D1"/>
          </a:solidFill>
          <a:ln>
            <a:noFill/>
          </a:ln>
          <a:effectLst/>
        </p:spPr>
        <p:txBody>
          <a:bodyPr rtlCol="0" anchor="ctr" wrap="square" lIns="109728" rIns="109728" tIns="73152" bIns="73152">
            <a:noAutofit/>
          </a:bodyPr>
          <a:lstStyle/>
          <a:p>
            <a:pPr algn="l">
              <a:spcBef>
                <a:spcPts val="0"/>
              </a:spcBef>
              <a:spcAft>
                <a:spcPts val="0"/>
              </a:spcAft>
            </a:pPr>
            <a:r>
              <a:rPr lang="tr-TR" sz="1500" b="1" i="0">
                <a:solidFill>
                  <a:srgbClr val="262626"/>
                </a:solidFill>
                <a:latin typeface="Calibri"/>
              </a:rPr>
              <a:t>Hatlar arası:</a:t>
            </a:r>
            <a:r>
              <a:rPr lang="tr-TR" sz="1500" b="0" i="0">
                <a:solidFill>
                  <a:srgbClr val="262626"/>
                </a:solidFill>
                <a:latin typeface="Calibri"/>
              </a:rPr>
              <a:t> Bu hatlar arasındaki alanlar; ilgili yoğunluk, büyüklük, şiddet derecelendirmesindeki benzer sayısal özellikleri gösteren alanları tanımlar.</a:t>
            </a:r>
          </a:p>
        </p:txBody>
      </p:sp>
      <p:sp>
        <p:nvSpPr>
          <p:cNvPr id="10" name="Rounded Rectangle 9"/>
          <p:cNvSpPr/>
          <p:nvPr/>
        </p:nvSpPr>
        <p:spPr>
          <a:xfrm>
            <a:off x="3840480" y="1216152"/>
            <a:ext cx="7848295" cy="1874519"/>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3840480" y="1216152"/>
            <a:ext cx="7848295" cy="438912"/>
          </a:xfrm>
          <a:prstGeom prst="roundRect">
            <a:avLst>
              <a:gd name="adj" fmla="val 25000"/>
            </a:avLst>
          </a:prstGeom>
          <a:solidFill>
            <a:srgbClr val="2C6696"/>
          </a:solidFill>
          <a:ln>
            <a:noFill/>
          </a:ln>
          <a:effectLst/>
        </p:spPr>
        <p:txBody>
          <a:bodyPr rtlCol="0" anchor="ctr"/>
          <a:lstStyle/>
          <a:p/>
        </p:txBody>
      </p:sp>
      <p:sp>
        <p:nvSpPr>
          <p:cNvPr id="12" name="Rectangle 11"/>
          <p:cNvSpPr/>
          <p:nvPr/>
        </p:nvSpPr>
        <p:spPr>
          <a:xfrm>
            <a:off x="3840480" y="1435608"/>
            <a:ext cx="7848295" cy="219456"/>
          </a:xfrm>
          <a:prstGeom prst="rect">
            <a:avLst/>
          </a:prstGeom>
          <a:solidFill>
            <a:srgbClr val="2C6696"/>
          </a:solidFill>
          <a:ln>
            <a:noFill/>
          </a:ln>
          <a:effectLst/>
        </p:spPr>
        <p:txBody>
          <a:bodyPr rtlCol="0" anchor="ctr"/>
          <a:lstStyle/>
          <a:p/>
        </p:txBody>
      </p:sp>
      <p:sp>
        <p:nvSpPr>
          <p:cNvPr id="13" name="TextBox 12"/>
          <p:cNvSpPr txBox="1"/>
          <p:nvPr/>
        </p:nvSpPr>
        <p:spPr>
          <a:xfrm>
            <a:off x="3931920" y="1216152"/>
            <a:ext cx="7665415" cy="43891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İzoplet harita</a:t>
            </a:r>
          </a:p>
        </p:txBody>
      </p:sp>
      <p:sp>
        <p:nvSpPr>
          <p:cNvPr id="14" name="TextBox 13"/>
          <p:cNvSpPr txBox="1"/>
          <p:nvPr/>
        </p:nvSpPr>
        <p:spPr>
          <a:xfrm>
            <a:off x="3950208" y="1728216"/>
            <a:ext cx="7628839" cy="1289303"/>
          </a:xfrm>
          <a:prstGeom prst="rect">
            <a:avLst/>
          </a:prstGeom>
          <a:noFill/>
        </p:spPr>
        <p:txBody>
          <a:bodyPr wrap="square" anchor="t" lIns="73152" rIns="73152" tIns="36576" bIns="36576">
            <a:noAutofit/>
          </a:bodyPr>
          <a:lstStyle/>
          <a:p>
            <a:pPr algn="l">
              <a:spcBef>
                <a:spcPts val="0"/>
              </a:spcBef>
              <a:spcAft>
                <a:spcPts val="600"/>
              </a:spcAft>
            </a:pPr>
            <a:r>
              <a:rPr lang="tr-TR" sz="1800" b="0" i="0">
                <a:solidFill>
                  <a:srgbClr val="262626"/>
                </a:solidFill>
                <a:latin typeface="Calibri"/>
              </a:rPr>
              <a:t>Belirli bir ögenin eşit yoğunluk veya dağılım değerlerinin birleştirilmesiyle oluşan hatların gösterildiği haritalara izoplet harita adı verilir.</a:t>
            </a:r>
          </a:p>
          <a:p>
            <a:pPr algn="l">
              <a:spcBef>
                <a:spcPts val="0"/>
              </a:spcBef>
              <a:spcAft>
                <a:spcPts val="0"/>
              </a:spcAft>
            </a:pPr>
            <a:r>
              <a:rPr lang="tr-TR" sz="1800" b="0" i="0">
                <a:solidFill>
                  <a:srgbClr val="262626"/>
                </a:solidFill>
                <a:latin typeface="Calibri"/>
              </a:rPr>
              <a:t>Örnek: nüfus yoğunluğu ya da dönüm başına düşen ürün miktarı</a:t>
            </a:r>
          </a:p>
        </p:txBody>
      </p:sp>
      <p:sp>
        <p:nvSpPr>
          <p:cNvPr id="15" name="Rounded Rectangle 14"/>
          <p:cNvSpPr/>
          <p:nvPr/>
        </p:nvSpPr>
        <p:spPr>
          <a:xfrm>
            <a:off x="3840480" y="3227832"/>
            <a:ext cx="7848295" cy="132588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3840480" y="3227832"/>
            <a:ext cx="7848295" cy="438912"/>
          </a:xfrm>
          <a:prstGeom prst="roundRect">
            <a:avLst>
              <a:gd name="adj" fmla="val 25000"/>
            </a:avLst>
          </a:prstGeom>
          <a:solidFill>
            <a:srgbClr val="7A4EA0"/>
          </a:solidFill>
          <a:ln>
            <a:noFill/>
          </a:ln>
          <a:effectLst/>
        </p:spPr>
        <p:txBody>
          <a:bodyPr rtlCol="0" anchor="ctr"/>
          <a:lstStyle/>
          <a:p/>
        </p:txBody>
      </p:sp>
      <p:sp>
        <p:nvSpPr>
          <p:cNvPr id="17" name="Rectangle 16"/>
          <p:cNvSpPr/>
          <p:nvPr/>
        </p:nvSpPr>
        <p:spPr>
          <a:xfrm>
            <a:off x="3840480" y="3447288"/>
            <a:ext cx="7848295" cy="219456"/>
          </a:xfrm>
          <a:prstGeom prst="rect">
            <a:avLst/>
          </a:prstGeom>
          <a:solidFill>
            <a:srgbClr val="7A4EA0"/>
          </a:solidFill>
          <a:ln>
            <a:noFill/>
          </a:ln>
          <a:effectLst/>
        </p:spPr>
        <p:txBody>
          <a:bodyPr rtlCol="0" anchor="ctr"/>
          <a:lstStyle/>
          <a:p/>
        </p:txBody>
      </p:sp>
      <p:sp>
        <p:nvSpPr>
          <p:cNvPr id="18" name="TextBox 17"/>
          <p:cNvSpPr txBox="1"/>
          <p:nvPr/>
        </p:nvSpPr>
        <p:spPr>
          <a:xfrm>
            <a:off x="3931920" y="3227832"/>
            <a:ext cx="7665415" cy="43891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İzometrik harita</a:t>
            </a:r>
          </a:p>
        </p:txBody>
      </p:sp>
      <p:sp>
        <p:nvSpPr>
          <p:cNvPr id="19" name="TextBox 18"/>
          <p:cNvSpPr txBox="1"/>
          <p:nvPr/>
        </p:nvSpPr>
        <p:spPr>
          <a:xfrm>
            <a:off x="3950208" y="3739896"/>
            <a:ext cx="7628839" cy="74066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İzometrik haritalarda bir noktaya ait olan ve aletle ölçülen yükselti, sıcaklık, yağış gibi değerler kullanılarak hatlar çizilir.</a:t>
            </a:r>
          </a:p>
        </p:txBody>
      </p:sp>
      <p:sp>
        <p:nvSpPr>
          <p:cNvPr id="20" name="Rounded Rectangle 19"/>
          <p:cNvSpPr/>
          <p:nvPr/>
        </p:nvSpPr>
        <p:spPr>
          <a:xfrm>
            <a:off x="3840480" y="4690872"/>
            <a:ext cx="1467246" cy="1600200"/>
          </a:xfrm>
          <a:prstGeom prst="roundRect">
            <a:avLst>
              <a:gd name="adj" fmla="val 8000"/>
            </a:avLst>
          </a:prstGeom>
          <a:solidFill>
            <a:srgbClr val="FFFFFF"/>
          </a:solidFill>
          <a:ln w="22225">
            <a:solidFill>
              <a:srgbClr val="7A4EA0"/>
            </a:solidFill>
          </a:ln>
          <a:effectLst/>
        </p:spPr>
        <p:txBody>
          <a:bodyPr rtlCol="0" anchor="ctr" wrap="square" lIns="128016" rIns="128016" tIns="73152" bIns="73152">
            <a:noAutofit/>
          </a:bodyPr>
          <a:lstStyle/>
          <a:p>
            <a:pPr algn="ctr">
              <a:spcBef>
                <a:spcPts val="0"/>
              </a:spcBef>
              <a:spcAft>
                <a:spcPts val="200"/>
              </a:spcAft>
            </a:pPr>
            <a:r>
              <a:rPr lang="tr-TR" sz="2000" b="1" i="0">
                <a:solidFill>
                  <a:srgbClr val="7A4EA0"/>
                </a:solidFill>
                <a:latin typeface="Calibri"/>
              </a:rPr>
              <a:t>İzohips</a:t>
            </a:r>
          </a:p>
          <a:p>
            <a:pPr algn="ctr">
              <a:spcBef>
                <a:spcPts val="0"/>
              </a:spcBef>
              <a:spcAft>
                <a:spcPts val="0"/>
              </a:spcAft>
            </a:pPr>
            <a:r>
              <a:rPr lang="tr-TR" sz="1600" b="0" i="0">
                <a:solidFill>
                  <a:srgbClr val="262626"/>
                </a:solidFill>
                <a:latin typeface="Calibri"/>
              </a:rPr>
              <a:t>eş yükselti</a:t>
            </a:r>
          </a:p>
        </p:txBody>
      </p:sp>
      <p:sp>
        <p:nvSpPr>
          <p:cNvPr id="21" name="Rounded Rectangle 20"/>
          <p:cNvSpPr/>
          <p:nvPr/>
        </p:nvSpPr>
        <p:spPr>
          <a:xfrm>
            <a:off x="5435742" y="4690872"/>
            <a:ext cx="1467246" cy="1600200"/>
          </a:xfrm>
          <a:prstGeom prst="roundRect">
            <a:avLst>
              <a:gd name="adj" fmla="val 8000"/>
            </a:avLst>
          </a:prstGeom>
          <a:solidFill>
            <a:srgbClr val="FFFFFF"/>
          </a:solidFill>
          <a:ln w="22225">
            <a:solidFill>
              <a:srgbClr val="7A4EA0"/>
            </a:solidFill>
          </a:ln>
          <a:effectLst/>
        </p:spPr>
        <p:txBody>
          <a:bodyPr rtlCol="0" anchor="ctr" wrap="square" lIns="128016" rIns="128016" tIns="73152" bIns="73152">
            <a:noAutofit/>
          </a:bodyPr>
          <a:lstStyle/>
          <a:p>
            <a:pPr algn="ctr">
              <a:spcBef>
                <a:spcPts val="0"/>
              </a:spcBef>
              <a:spcAft>
                <a:spcPts val="200"/>
              </a:spcAft>
            </a:pPr>
            <a:r>
              <a:rPr lang="tr-TR" sz="2000" b="1" i="0">
                <a:solidFill>
                  <a:srgbClr val="7A4EA0"/>
                </a:solidFill>
                <a:latin typeface="Calibri"/>
              </a:rPr>
              <a:t>İzobat</a:t>
            </a:r>
          </a:p>
          <a:p>
            <a:pPr algn="ctr">
              <a:spcBef>
                <a:spcPts val="0"/>
              </a:spcBef>
              <a:spcAft>
                <a:spcPts val="0"/>
              </a:spcAft>
            </a:pPr>
            <a:r>
              <a:rPr lang="tr-TR" sz="1600" b="0" i="0">
                <a:solidFill>
                  <a:srgbClr val="262626"/>
                </a:solidFill>
                <a:latin typeface="Calibri"/>
              </a:rPr>
              <a:t>eş derinlik</a:t>
            </a:r>
          </a:p>
        </p:txBody>
      </p:sp>
      <p:sp>
        <p:nvSpPr>
          <p:cNvPr id="22" name="Rounded Rectangle 21"/>
          <p:cNvSpPr/>
          <p:nvPr/>
        </p:nvSpPr>
        <p:spPr>
          <a:xfrm>
            <a:off x="7031004" y="4690872"/>
            <a:ext cx="1467246" cy="1600200"/>
          </a:xfrm>
          <a:prstGeom prst="roundRect">
            <a:avLst>
              <a:gd name="adj" fmla="val 8000"/>
            </a:avLst>
          </a:prstGeom>
          <a:solidFill>
            <a:srgbClr val="FFFFFF"/>
          </a:solidFill>
          <a:ln w="22225">
            <a:solidFill>
              <a:srgbClr val="7A4EA0"/>
            </a:solidFill>
          </a:ln>
          <a:effectLst/>
        </p:spPr>
        <p:txBody>
          <a:bodyPr rtlCol="0" anchor="ctr" wrap="square" lIns="128016" rIns="128016" tIns="73152" bIns="73152">
            <a:noAutofit/>
          </a:bodyPr>
          <a:lstStyle/>
          <a:p>
            <a:pPr algn="ctr">
              <a:spcBef>
                <a:spcPts val="0"/>
              </a:spcBef>
              <a:spcAft>
                <a:spcPts val="200"/>
              </a:spcAft>
            </a:pPr>
            <a:r>
              <a:rPr lang="tr-TR" sz="2000" b="1" i="0">
                <a:solidFill>
                  <a:srgbClr val="7A4EA0"/>
                </a:solidFill>
                <a:latin typeface="Calibri"/>
              </a:rPr>
              <a:t>İzoterm</a:t>
            </a:r>
          </a:p>
          <a:p>
            <a:pPr algn="ctr">
              <a:spcBef>
                <a:spcPts val="0"/>
              </a:spcBef>
              <a:spcAft>
                <a:spcPts val="0"/>
              </a:spcAft>
            </a:pPr>
            <a:r>
              <a:rPr lang="tr-TR" sz="1600" b="0" i="0">
                <a:solidFill>
                  <a:srgbClr val="262626"/>
                </a:solidFill>
                <a:latin typeface="Calibri"/>
              </a:rPr>
              <a:t>eş sıcaklık</a:t>
            </a:r>
          </a:p>
        </p:txBody>
      </p:sp>
      <p:sp>
        <p:nvSpPr>
          <p:cNvPr id="23" name="Rounded Rectangle 22"/>
          <p:cNvSpPr/>
          <p:nvPr/>
        </p:nvSpPr>
        <p:spPr>
          <a:xfrm>
            <a:off x="8626266" y="4690872"/>
            <a:ext cx="1467246" cy="1600200"/>
          </a:xfrm>
          <a:prstGeom prst="roundRect">
            <a:avLst>
              <a:gd name="adj" fmla="val 8000"/>
            </a:avLst>
          </a:prstGeom>
          <a:solidFill>
            <a:srgbClr val="FFFFFF"/>
          </a:solidFill>
          <a:ln w="22225">
            <a:solidFill>
              <a:srgbClr val="7A4EA0"/>
            </a:solidFill>
          </a:ln>
          <a:effectLst/>
        </p:spPr>
        <p:txBody>
          <a:bodyPr rtlCol="0" anchor="ctr" wrap="square" lIns="128016" rIns="128016" tIns="73152" bIns="73152">
            <a:noAutofit/>
          </a:bodyPr>
          <a:lstStyle/>
          <a:p>
            <a:pPr algn="ctr">
              <a:spcBef>
                <a:spcPts val="0"/>
              </a:spcBef>
              <a:spcAft>
                <a:spcPts val="200"/>
              </a:spcAft>
            </a:pPr>
            <a:r>
              <a:rPr lang="tr-TR" sz="2000" b="1" i="0">
                <a:solidFill>
                  <a:srgbClr val="7A4EA0"/>
                </a:solidFill>
                <a:latin typeface="Calibri"/>
              </a:rPr>
              <a:t>İzobar</a:t>
            </a:r>
          </a:p>
          <a:p>
            <a:pPr algn="ctr">
              <a:spcBef>
                <a:spcPts val="0"/>
              </a:spcBef>
              <a:spcAft>
                <a:spcPts val="0"/>
              </a:spcAft>
            </a:pPr>
            <a:r>
              <a:rPr lang="tr-TR" sz="1600" b="0" i="0">
                <a:solidFill>
                  <a:srgbClr val="262626"/>
                </a:solidFill>
                <a:latin typeface="Calibri"/>
              </a:rPr>
              <a:t>eş basınç</a:t>
            </a:r>
          </a:p>
        </p:txBody>
      </p:sp>
      <p:sp>
        <p:nvSpPr>
          <p:cNvPr id="24" name="Rounded Rectangle 23"/>
          <p:cNvSpPr/>
          <p:nvPr/>
        </p:nvSpPr>
        <p:spPr>
          <a:xfrm>
            <a:off x="10221528" y="4690872"/>
            <a:ext cx="1467246" cy="1600200"/>
          </a:xfrm>
          <a:prstGeom prst="roundRect">
            <a:avLst>
              <a:gd name="adj" fmla="val 8000"/>
            </a:avLst>
          </a:prstGeom>
          <a:solidFill>
            <a:srgbClr val="FFFFFF"/>
          </a:solidFill>
          <a:ln w="22225">
            <a:solidFill>
              <a:srgbClr val="7A4EA0"/>
            </a:solidFill>
          </a:ln>
          <a:effectLst/>
        </p:spPr>
        <p:txBody>
          <a:bodyPr rtlCol="0" anchor="ctr" wrap="square" lIns="128016" rIns="128016" tIns="73152" bIns="73152">
            <a:noAutofit/>
          </a:bodyPr>
          <a:lstStyle/>
          <a:p>
            <a:pPr algn="ctr">
              <a:spcBef>
                <a:spcPts val="0"/>
              </a:spcBef>
              <a:spcAft>
                <a:spcPts val="200"/>
              </a:spcAft>
            </a:pPr>
            <a:r>
              <a:rPr lang="tr-TR" sz="2000" b="1" i="0">
                <a:solidFill>
                  <a:srgbClr val="7A4EA0"/>
                </a:solidFill>
                <a:latin typeface="Calibri"/>
              </a:rPr>
              <a:t>İzoseist</a:t>
            </a:r>
          </a:p>
          <a:p>
            <a:pPr algn="ctr">
              <a:spcBef>
                <a:spcPts val="0"/>
              </a:spcBef>
              <a:spcAft>
                <a:spcPts val="0"/>
              </a:spcAft>
            </a:pPr>
            <a:r>
              <a:rPr lang="tr-TR" sz="1600" b="0" i="0">
                <a:solidFill>
                  <a:srgbClr val="262626"/>
                </a:solidFill>
                <a:latin typeface="Calibri"/>
              </a:rPr>
              <a:t>eş sismik</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48</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95 / 226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Sembolle göstermek: noktalama ve oransal sembol</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216152"/>
            <a:ext cx="5455767" cy="457200"/>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2100" b="1" i="0">
                <a:solidFill>
                  <a:srgbClr val="FFFFFF"/>
                </a:solidFill>
                <a:latin typeface="Calibri"/>
              </a:rPr>
              <a:t>4. Noktalama</a:t>
            </a:r>
          </a:p>
        </p:txBody>
      </p:sp>
      <p:sp>
        <p:nvSpPr>
          <p:cNvPr id="7" name="TextBox 6"/>
          <p:cNvSpPr txBox="1"/>
          <p:nvPr/>
        </p:nvSpPr>
        <p:spPr>
          <a:xfrm>
            <a:off x="502920" y="1719072"/>
            <a:ext cx="5455767" cy="86868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Harita üzerindeki her bir nokta belirli bir miktarı temsil eder. Örneğin nüfus dağılışının gösterildiği noktalama haritasında bir nokta 1 milyon nüfusu temsil edebilir.</a:t>
            </a:r>
          </a:p>
        </p:txBody>
      </p:sp>
      <p:pic>
        <p:nvPicPr>
          <p:cNvPr id="8" name="Picture 7" descr="gorsel_2_7_s45.jpg"/>
          <p:cNvPicPr>
            <a:picLocks noChangeAspect="1"/>
          </p:cNvPicPr>
          <p:nvPr/>
        </p:nvPicPr>
        <p:blipFill>
          <a:blip r:embed="rId3"/>
          <a:srcRect l="974" r="76126" t="51115" b="12297"/>
          <a:stretch>
            <a:fillRect/>
          </a:stretch>
        </p:blipFill>
        <p:spPr>
          <a:xfrm>
            <a:off x="640080" y="2679192"/>
            <a:ext cx="2545882" cy="2606040"/>
          </a:xfrm>
          <a:prstGeom prst="rect">
            <a:avLst/>
          </a:prstGeom>
        </p:spPr>
      </p:pic>
      <p:sp>
        <p:nvSpPr>
          <p:cNvPr id="9" name="Rounded Rectangle 8"/>
          <p:cNvSpPr/>
          <p:nvPr/>
        </p:nvSpPr>
        <p:spPr>
          <a:xfrm>
            <a:off x="3429000" y="2679192"/>
            <a:ext cx="2529687" cy="2606040"/>
          </a:xfrm>
          <a:prstGeom prst="roundRect">
            <a:avLst>
              <a:gd name="adj" fmla="val 8000"/>
            </a:avLst>
          </a:prstGeom>
          <a:solidFill>
            <a:srgbClr val="E3ECF5"/>
          </a:solidFill>
          <a:ln>
            <a:no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Noktalama haritalarında nokta sayısının fazla olduğu alanlar yoğunluğun fazla olduğunu ifade eder.</a:t>
            </a:r>
          </a:p>
        </p:txBody>
      </p:sp>
      <p:sp>
        <p:nvSpPr>
          <p:cNvPr id="10" name="Rounded Rectangle 9"/>
          <p:cNvSpPr/>
          <p:nvPr/>
        </p:nvSpPr>
        <p:spPr>
          <a:xfrm>
            <a:off x="502920" y="5422392"/>
            <a:ext cx="5455767" cy="86868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600" b="0" i="0">
                <a:solidFill>
                  <a:srgbClr val="262626"/>
                </a:solidFill>
                <a:latin typeface="Calibri"/>
              </a:rPr>
              <a:t>Örnek: tarımsal üretim miktarları, liman ve havalimanı gibi coğrafi unsurlar</a:t>
            </a:r>
          </a:p>
        </p:txBody>
      </p:sp>
      <p:sp>
        <p:nvSpPr>
          <p:cNvPr id="11" name="Rounded Rectangle 10"/>
          <p:cNvSpPr/>
          <p:nvPr/>
        </p:nvSpPr>
        <p:spPr>
          <a:xfrm>
            <a:off x="6233007" y="1216152"/>
            <a:ext cx="5455767" cy="457200"/>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2100" b="1" i="0">
                <a:solidFill>
                  <a:srgbClr val="FFFFFF"/>
                </a:solidFill>
                <a:latin typeface="Calibri"/>
              </a:rPr>
              <a:t>5. Oransal sembol</a:t>
            </a:r>
          </a:p>
        </p:txBody>
      </p:sp>
      <p:sp>
        <p:nvSpPr>
          <p:cNvPr id="12" name="TextBox 11"/>
          <p:cNvSpPr txBox="1"/>
          <p:nvPr/>
        </p:nvSpPr>
        <p:spPr>
          <a:xfrm>
            <a:off x="6233007" y="1719072"/>
            <a:ext cx="5455767" cy="86868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tür haritalarda gösterilmek istenen coğrafi unsurun değerine göre boyutu değişen semboller kullanılır. En yaygın kullanılan sembol dairedir.</a:t>
            </a:r>
          </a:p>
        </p:txBody>
      </p:sp>
      <p:pic>
        <p:nvPicPr>
          <p:cNvPr id="13" name="Picture 12" descr="harita_2_6_s50.jpg"/>
          <p:cNvPicPr>
            <a:picLocks noChangeAspect="1"/>
          </p:cNvPicPr>
          <p:nvPr/>
        </p:nvPicPr>
        <p:blipFill>
          <a:blip r:embed="rId4"/>
          <a:stretch>
            <a:fillRect/>
          </a:stretch>
        </p:blipFill>
        <p:spPr>
          <a:xfrm>
            <a:off x="7343924" y="2679192"/>
            <a:ext cx="3233931" cy="3246120"/>
          </a:xfrm>
          <a:prstGeom prst="rect">
            <a:avLst/>
          </a:prstGeom>
          <a:ln w="9525">
            <a:solidFill>
              <a:srgbClr val="D9D9D9"/>
            </a:solidFill>
          </a:ln>
        </p:spPr>
      </p:pic>
      <p:sp>
        <p:nvSpPr>
          <p:cNvPr id="14" name="TextBox 13"/>
          <p:cNvSpPr txBox="1"/>
          <p:nvPr/>
        </p:nvSpPr>
        <p:spPr>
          <a:xfrm>
            <a:off x="6233007" y="5943600"/>
            <a:ext cx="5455767" cy="292608"/>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Harita 2.6 · KOP İllerinde Sulanan Tarım Alanı Miktarı Haritası</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49-50</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96 / 226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Hareket ve büyüklük: akış ve kartogram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216152"/>
            <a:ext cx="4846320" cy="457200"/>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2100" b="1" i="0">
                <a:solidFill>
                  <a:srgbClr val="FFFFFF"/>
                </a:solidFill>
                <a:latin typeface="Calibri"/>
              </a:rPr>
              <a:t>6. Akış</a:t>
            </a:r>
          </a:p>
        </p:txBody>
      </p:sp>
      <p:sp>
        <p:nvSpPr>
          <p:cNvPr id="7" name="TextBox 6"/>
          <p:cNvSpPr txBox="1"/>
          <p:nvPr/>
        </p:nvSpPr>
        <p:spPr>
          <a:xfrm>
            <a:off x="502920" y="1719072"/>
            <a:ext cx="4846320" cy="7315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Bir coğrafi unsurun hareket miktarını ve yönünü gösterir.</a:t>
            </a:r>
          </a:p>
        </p:txBody>
      </p:sp>
      <p:pic>
        <p:nvPicPr>
          <p:cNvPr id="8" name="Picture 7" descr="harita_2_7_s50.jpg"/>
          <p:cNvPicPr>
            <a:picLocks noChangeAspect="1"/>
          </p:cNvPicPr>
          <p:nvPr/>
        </p:nvPicPr>
        <p:blipFill>
          <a:blip r:embed="rId3"/>
          <a:stretch>
            <a:fillRect/>
          </a:stretch>
        </p:blipFill>
        <p:spPr>
          <a:xfrm>
            <a:off x="1400683" y="2496312"/>
            <a:ext cx="3050793" cy="2651760"/>
          </a:xfrm>
          <a:prstGeom prst="rect">
            <a:avLst/>
          </a:prstGeom>
          <a:ln w="9525">
            <a:solidFill>
              <a:srgbClr val="D9D9D9"/>
            </a:solidFill>
          </a:ln>
        </p:spPr>
      </p:pic>
      <p:sp>
        <p:nvSpPr>
          <p:cNvPr id="9" name="TextBox 8"/>
          <p:cNvSpPr txBox="1"/>
          <p:nvPr/>
        </p:nvSpPr>
        <p:spPr>
          <a:xfrm>
            <a:off x="502920" y="5166360"/>
            <a:ext cx="4846320" cy="274320"/>
          </a:xfrm>
          <a:prstGeom prst="rect">
            <a:avLst/>
          </a:prstGeom>
          <a:noFill/>
        </p:spPr>
        <p:txBody>
          <a:bodyPr wrap="square" anchor="t" lIns="73152" rIns="73152" tIns="36576" bIns="36576">
            <a:noAutofit/>
          </a:bodyPr>
          <a:lstStyle/>
          <a:p>
            <a:pPr algn="ctr">
              <a:spcBef>
                <a:spcPts val="0"/>
              </a:spcBef>
              <a:spcAft>
                <a:spcPts val="0"/>
              </a:spcAft>
            </a:pPr>
            <a:r>
              <a:rPr lang="tr-TR" sz="1250" b="0" i="1">
                <a:solidFill>
                  <a:srgbClr val="767676"/>
                </a:solidFill>
                <a:latin typeface="Calibri"/>
              </a:rPr>
              <a:t>Harita 2.7 · Balon Balığının Yayılış Haritası</a:t>
            </a:r>
          </a:p>
        </p:txBody>
      </p:sp>
      <p:sp>
        <p:nvSpPr>
          <p:cNvPr id="10" name="Rounded Rectangle 9"/>
          <p:cNvSpPr/>
          <p:nvPr/>
        </p:nvSpPr>
        <p:spPr>
          <a:xfrm>
            <a:off x="502920" y="5513832"/>
            <a:ext cx="4846320" cy="77724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Örnek: göç haritalarında göç yolları, göç miktarı, gidilen ve gelinen yerle ilgili bilgiler yer alır.</a:t>
            </a:r>
          </a:p>
        </p:txBody>
      </p:sp>
      <p:sp>
        <p:nvSpPr>
          <p:cNvPr id="11" name="Rounded Rectangle 10"/>
          <p:cNvSpPr/>
          <p:nvPr/>
        </p:nvSpPr>
        <p:spPr>
          <a:xfrm>
            <a:off x="5623560" y="1216152"/>
            <a:ext cx="6065215" cy="457200"/>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2100" b="1" i="0">
                <a:solidFill>
                  <a:srgbClr val="FFFFFF"/>
                </a:solidFill>
                <a:latin typeface="Calibri"/>
              </a:rPr>
              <a:t>7. Kartogram</a:t>
            </a:r>
          </a:p>
        </p:txBody>
      </p:sp>
      <p:sp>
        <p:nvSpPr>
          <p:cNvPr id="12" name="TextBox 11"/>
          <p:cNvSpPr txBox="1"/>
          <p:nvPr/>
        </p:nvSpPr>
        <p:spPr>
          <a:xfrm>
            <a:off x="5623560" y="1719072"/>
            <a:ext cx="6065215" cy="7315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Kartogram haritalarda kıta, ülke veya il alanı bir istatistiksel verinin değerine göre boyutlandırılıp gösterilir.</a:t>
            </a:r>
          </a:p>
        </p:txBody>
      </p:sp>
      <p:pic>
        <p:nvPicPr>
          <p:cNvPr id="13" name="Picture 12" descr="harita_2_8_s52.jpg"/>
          <p:cNvPicPr>
            <a:picLocks noChangeAspect="1"/>
          </p:cNvPicPr>
          <p:nvPr/>
        </p:nvPicPr>
        <p:blipFill>
          <a:blip r:embed="rId4"/>
          <a:stretch>
            <a:fillRect/>
          </a:stretch>
        </p:blipFill>
        <p:spPr>
          <a:xfrm>
            <a:off x="6126596" y="2496312"/>
            <a:ext cx="5059142" cy="2651760"/>
          </a:xfrm>
          <a:prstGeom prst="rect">
            <a:avLst/>
          </a:prstGeom>
          <a:ln w="9525">
            <a:solidFill>
              <a:srgbClr val="D9D9D9"/>
            </a:solidFill>
          </a:ln>
        </p:spPr>
      </p:pic>
      <p:sp>
        <p:nvSpPr>
          <p:cNvPr id="14" name="TextBox 13"/>
          <p:cNvSpPr txBox="1"/>
          <p:nvPr/>
        </p:nvSpPr>
        <p:spPr>
          <a:xfrm>
            <a:off x="5623560" y="5166360"/>
            <a:ext cx="6065215" cy="274320"/>
          </a:xfrm>
          <a:prstGeom prst="rect">
            <a:avLst/>
          </a:prstGeom>
          <a:noFill/>
        </p:spPr>
        <p:txBody>
          <a:bodyPr wrap="square" anchor="t" lIns="73152" rIns="73152" tIns="36576" bIns="36576">
            <a:noAutofit/>
          </a:bodyPr>
          <a:lstStyle/>
          <a:p>
            <a:pPr algn="ctr">
              <a:spcBef>
                <a:spcPts val="0"/>
              </a:spcBef>
              <a:spcAft>
                <a:spcPts val="0"/>
              </a:spcAft>
            </a:pPr>
            <a:r>
              <a:rPr lang="tr-TR" sz="1250" b="0" i="1">
                <a:solidFill>
                  <a:srgbClr val="767676"/>
                </a:solidFill>
                <a:latin typeface="Calibri"/>
              </a:rPr>
              <a:t>Harita 2.8 · Türkiye’de illere göre nüfus dağılışı kartogram haritası, 2025</a:t>
            </a:r>
          </a:p>
        </p:txBody>
      </p:sp>
      <p:sp>
        <p:nvSpPr>
          <p:cNvPr id="15" name="Rounded Rectangle 14"/>
          <p:cNvSpPr/>
          <p:nvPr/>
        </p:nvSpPr>
        <p:spPr>
          <a:xfrm>
            <a:off x="5623560" y="5513832"/>
            <a:ext cx="6065215" cy="77724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Kartogram haritalar, sosyoekonomik değişkenlerin görselleştirilmesinde kullanılmaktadır.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50-52</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97 / 226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Yedi teknik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767676"/>
                </a:solidFill>
                <a:latin typeface="Calibri"/>
              </a:rPr>
              <a:t>Kendi tablonu karşılaştır: farklı kelimelerle yazılmış doğru bilgi de doğrudur.</a:t>
            </a:r>
          </a:p>
        </p:txBody>
      </p:sp>
      <p:sp>
        <p:nvSpPr>
          <p:cNvPr id="7" name="Rectangle 6"/>
          <p:cNvSpPr/>
          <p:nvPr/>
        </p:nvSpPr>
        <p:spPr>
          <a:xfrm>
            <a:off x="502920" y="1645920"/>
            <a:ext cx="868680" cy="438912"/>
          </a:xfrm>
          <a:prstGeom prst="rect">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p>
        </p:txBody>
      </p:sp>
      <p:sp>
        <p:nvSpPr>
          <p:cNvPr id="8" name="Rectangle 7"/>
          <p:cNvSpPr/>
          <p:nvPr/>
        </p:nvSpPr>
        <p:spPr>
          <a:xfrm>
            <a:off x="1371600" y="1645920"/>
            <a:ext cx="2331720" cy="438912"/>
          </a:xfrm>
          <a:prstGeom prst="rect">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Teknik</a:t>
            </a:r>
          </a:p>
        </p:txBody>
      </p:sp>
      <p:sp>
        <p:nvSpPr>
          <p:cNvPr id="9" name="Rectangle 8"/>
          <p:cNvSpPr/>
          <p:nvPr/>
        </p:nvSpPr>
        <p:spPr>
          <a:xfrm>
            <a:off x="3703320" y="1645920"/>
            <a:ext cx="4160520" cy="438912"/>
          </a:xfrm>
          <a:prstGeom prst="rect">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Ne gösterir?</a:t>
            </a:r>
          </a:p>
        </p:txBody>
      </p:sp>
      <p:sp>
        <p:nvSpPr>
          <p:cNvPr id="10" name="Rectangle 9"/>
          <p:cNvSpPr/>
          <p:nvPr/>
        </p:nvSpPr>
        <p:spPr>
          <a:xfrm>
            <a:off x="7863840" y="1645920"/>
            <a:ext cx="3824935" cy="438912"/>
          </a:xfrm>
          <a:prstGeom prst="rect">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Kitaptaki örnek</a:t>
            </a:r>
          </a:p>
        </p:txBody>
      </p:sp>
      <p:sp>
        <p:nvSpPr>
          <p:cNvPr id="11" name="Rectangle 10"/>
          <p:cNvSpPr/>
          <p:nvPr/>
        </p:nvSpPr>
        <p:spPr>
          <a:xfrm>
            <a:off x="502920" y="2084832"/>
            <a:ext cx="11185855" cy="600891"/>
          </a:xfrm>
          <a:prstGeom prst="rect">
            <a:avLst/>
          </a:prstGeom>
          <a:solidFill>
            <a:srgbClr val="FFFFFF"/>
          </a:solidFill>
          <a:ln w="9525">
            <a:solidFill>
              <a:srgbClr val="D9D9D9"/>
            </a:solidFill>
          </a:ln>
          <a:effectLst/>
        </p:spPr>
        <p:txBody>
          <a:bodyPr rtlCol="0" anchor="ctr"/>
          <a:lstStyle/>
          <a:p/>
        </p:txBody>
      </p:sp>
      <p:pic>
        <p:nvPicPr>
          <p:cNvPr id="12" name="Picture 11" descr="gorsel_2_7_s45.jpg"/>
          <p:cNvPicPr>
            <a:picLocks noChangeAspect="1"/>
          </p:cNvPicPr>
          <p:nvPr/>
        </p:nvPicPr>
        <p:blipFill>
          <a:blip r:embed="rId3"/>
          <a:srcRect l="26169" r="50909" t="5608" b="57770"/>
          <a:stretch>
            <a:fillRect/>
          </a:stretch>
        </p:blipFill>
        <p:spPr>
          <a:xfrm>
            <a:off x="673390" y="2121408"/>
            <a:ext cx="515567" cy="527739"/>
          </a:xfrm>
          <a:prstGeom prst="rect">
            <a:avLst/>
          </a:prstGeom>
        </p:spPr>
      </p:pic>
      <p:sp>
        <p:nvSpPr>
          <p:cNvPr id="13" name="TextBox 12"/>
          <p:cNvSpPr txBox="1"/>
          <p:nvPr/>
        </p:nvSpPr>
        <p:spPr>
          <a:xfrm>
            <a:off x="1444752" y="2084832"/>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1. Korokromatik</a:t>
            </a:r>
          </a:p>
        </p:txBody>
      </p:sp>
      <p:sp>
        <p:nvSpPr>
          <p:cNvPr id="14" name="TextBox 13"/>
          <p:cNvSpPr txBox="1"/>
          <p:nvPr/>
        </p:nvSpPr>
        <p:spPr>
          <a:xfrm>
            <a:off x="3749040" y="2084832"/>
            <a:ext cx="4069080" cy="600891"/>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Yayılış alanı; yoğunluk ya da miktar yok</a:t>
            </a:r>
          </a:p>
        </p:txBody>
      </p:sp>
      <p:sp>
        <p:nvSpPr>
          <p:cNvPr id="15" name="TextBox 14"/>
          <p:cNvSpPr txBox="1"/>
          <p:nvPr/>
        </p:nvSpPr>
        <p:spPr>
          <a:xfrm>
            <a:off x="7909560" y="2084832"/>
            <a:ext cx="3733495" cy="60089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4F4F4F"/>
                </a:solidFill>
                <a:latin typeface="Calibri"/>
              </a:rPr>
              <a:t>Harita 2.4: büyükşehir belediyesi olan iller</a:t>
            </a:r>
          </a:p>
        </p:txBody>
      </p:sp>
      <p:sp>
        <p:nvSpPr>
          <p:cNvPr id="16" name="Rectangle 15"/>
          <p:cNvSpPr/>
          <p:nvPr/>
        </p:nvSpPr>
        <p:spPr>
          <a:xfrm>
            <a:off x="502920" y="2685723"/>
            <a:ext cx="11185855" cy="600891"/>
          </a:xfrm>
          <a:prstGeom prst="rect">
            <a:avLst/>
          </a:prstGeom>
          <a:solidFill>
            <a:srgbClr val="E3ECF5"/>
          </a:solidFill>
          <a:ln w="9525">
            <a:solidFill>
              <a:srgbClr val="D9D9D9"/>
            </a:solidFill>
          </a:ln>
          <a:effectLst/>
        </p:spPr>
        <p:txBody>
          <a:bodyPr rtlCol="0" anchor="ctr"/>
          <a:lstStyle/>
          <a:p/>
        </p:txBody>
      </p:sp>
      <p:pic>
        <p:nvPicPr>
          <p:cNvPr id="17" name="Picture 16" descr="gorsel_2_7_s45.jpg"/>
          <p:cNvPicPr>
            <a:picLocks noChangeAspect="1"/>
          </p:cNvPicPr>
          <p:nvPr/>
        </p:nvPicPr>
        <p:blipFill>
          <a:blip r:embed="rId3"/>
          <a:srcRect l="51342" r="25758" t="5608" b="57770"/>
          <a:stretch>
            <a:fillRect/>
          </a:stretch>
        </p:blipFill>
        <p:spPr>
          <a:xfrm>
            <a:off x="673390" y="2722299"/>
            <a:ext cx="515081" cy="527739"/>
          </a:xfrm>
          <a:prstGeom prst="rect">
            <a:avLst/>
          </a:prstGeom>
        </p:spPr>
      </p:pic>
      <p:sp>
        <p:nvSpPr>
          <p:cNvPr id="18" name="TextBox 17"/>
          <p:cNvSpPr txBox="1"/>
          <p:nvPr/>
        </p:nvSpPr>
        <p:spPr>
          <a:xfrm>
            <a:off x="1444752" y="2685723"/>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2. Koroplet</a:t>
            </a:r>
          </a:p>
        </p:txBody>
      </p:sp>
      <p:sp>
        <p:nvSpPr>
          <p:cNvPr id="19" name="TextBox 18"/>
          <p:cNvSpPr txBox="1"/>
          <p:nvPr/>
        </p:nvSpPr>
        <p:spPr>
          <a:xfrm>
            <a:off x="3749040" y="2685723"/>
            <a:ext cx="4069080" cy="600891"/>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Sınırlar içinde sayısal değer; dereceli renk</a:t>
            </a:r>
          </a:p>
        </p:txBody>
      </p:sp>
      <p:sp>
        <p:nvSpPr>
          <p:cNvPr id="20" name="TextBox 19"/>
          <p:cNvSpPr txBox="1"/>
          <p:nvPr/>
        </p:nvSpPr>
        <p:spPr>
          <a:xfrm>
            <a:off x="7909560" y="2685723"/>
            <a:ext cx="3733495" cy="60089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4F4F4F"/>
                </a:solidFill>
                <a:latin typeface="Calibri"/>
              </a:rPr>
              <a:t>Harita 2.5: illere göre mısır üretimi</a:t>
            </a:r>
          </a:p>
        </p:txBody>
      </p:sp>
      <p:sp>
        <p:nvSpPr>
          <p:cNvPr id="21" name="Rectangle 20"/>
          <p:cNvSpPr/>
          <p:nvPr/>
        </p:nvSpPr>
        <p:spPr>
          <a:xfrm>
            <a:off x="502920" y="3286614"/>
            <a:ext cx="11185855" cy="600891"/>
          </a:xfrm>
          <a:prstGeom prst="rect">
            <a:avLst/>
          </a:prstGeom>
          <a:solidFill>
            <a:srgbClr val="FFFFFF"/>
          </a:solidFill>
          <a:ln w="9525">
            <a:solidFill>
              <a:srgbClr val="D9D9D9"/>
            </a:solidFill>
          </a:ln>
          <a:effectLst/>
        </p:spPr>
        <p:txBody>
          <a:bodyPr rtlCol="0" anchor="ctr"/>
          <a:lstStyle/>
          <a:p/>
        </p:txBody>
      </p:sp>
      <p:pic>
        <p:nvPicPr>
          <p:cNvPr id="22" name="Picture 21" descr="gorsel_2_7_s45.jpg"/>
          <p:cNvPicPr>
            <a:picLocks noChangeAspect="1"/>
          </p:cNvPicPr>
          <p:nvPr/>
        </p:nvPicPr>
        <p:blipFill>
          <a:blip r:embed="rId3"/>
          <a:srcRect l="76494" r="606" t="5608" b="57770"/>
          <a:stretch>
            <a:fillRect/>
          </a:stretch>
        </p:blipFill>
        <p:spPr>
          <a:xfrm>
            <a:off x="673390" y="3323190"/>
            <a:ext cx="515081" cy="527739"/>
          </a:xfrm>
          <a:prstGeom prst="rect">
            <a:avLst/>
          </a:prstGeom>
        </p:spPr>
      </p:pic>
      <p:sp>
        <p:nvSpPr>
          <p:cNvPr id="23" name="TextBox 22"/>
          <p:cNvSpPr txBox="1"/>
          <p:nvPr/>
        </p:nvSpPr>
        <p:spPr>
          <a:xfrm>
            <a:off x="1444752" y="3286614"/>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850" b="1" i="0">
                <a:solidFill>
                  <a:srgbClr val="2C6696"/>
                </a:solidFill>
                <a:latin typeface="Calibri"/>
              </a:rPr>
              <a:t>3. İzoplet · izometrik</a:t>
            </a:r>
          </a:p>
        </p:txBody>
      </p:sp>
      <p:sp>
        <p:nvSpPr>
          <p:cNvPr id="24" name="TextBox 23"/>
          <p:cNvSpPr txBox="1"/>
          <p:nvPr/>
        </p:nvSpPr>
        <p:spPr>
          <a:xfrm>
            <a:off x="3749040" y="3286614"/>
            <a:ext cx="4069080" cy="600891"/>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Eş değerleri birleştiren hatlar</a:t>
            </a:r>
          </a:p>
        </p:txBody>
      </p:sp>
      <p:sp>
        <p:nvSpPr>
          <p:cNvPr id="25" name="TextBox 24"/>
          <p:cNvSpPr txBox="1"/>
          <p:nvPr/>
        </p:nvSpPr>
        <p:spPr>
          <a:xfrm>
            <a:off x="7909560" y="3286614"/>
            <a:ext cx="3733495" cy="60089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4F4F4F"/>
                </a:solidFill>
                <a:latin typeface="Calibri"/>
              </a:rPr>
              <a:t>İzohips, izoterm, izobar; Eğirdir haritası</a:t>
            </a:r>
          </a:p>
        </p:txBody>
      </p:sp>
      <p:sp>
        <p:nvSpPr>
          <p:cNvPr id="26" name="Rectangle 25"/>
          <p:cNvSpPr/>
          <p:nvPr/>
        </p:nvSpPr>
        <p:spPr>
          <a:xfrm>
            <a:off x="502920" y="3887505"/>
            <a:ext cx="11185855" cy="600891"/>
          </a:xfrm>
          <a:prstGeom prst="rect">
            <a:avLst/>
          </a:prstGeom>
          <a:solidFill>
            <a:srgbClr val="E3ECF5"/>
          </a:solidFill>
          <a:ln w="9525">
            <a:solidFill>
              <a:srgbClr val="D9D9D9"/>
            </a:solidFill>
          </a:ln>
          <a:effectLst/>
        </p:spPr>
        <p:txBody>
          <a:bodyPr rtlCol="0" anchor="ctr"/>
          <a:lstStyle/>
          <a:p/>
        </p:txBody>
      </p:sp>
      <p:pic>
        <p:nvPicPr>
          <p:cNvPr id="27" name="Picture 26" descr="gorsel_2_7_s45.jpg"/>
          <p:cNvPicPr>
            <a:picLocks noChangeAspect="1"/>
          </p:cNvPicPr>
          <p:nvPr/>
        </p:nvPicPr>
        <p:blipFill>
          <a:blip r:embed="rId3"/>
          <a:srcRect l="974" r="76126" t="51115" b="12297"/>
          <a:stretch>
            <a:fillRect/>
          </a:stretch>
        </p:blipFill>
        <p:spPr>
          <a:xfrm>
            <a:off x="673390" y="3924081"/>
            <a:ext cx="515556" cy="527739"/>
          </a:xfrm>
          <a:prstGeom prst="rect">
            <a:avLst/>
          </a:prstGeom>
        </p:spPr>
      </p:pic>
      <p:sp>
        <p:nvSpPr>
          <p:cNvPr id="28" name="TextBox 27"/>
          <p:cNvSpPr txBox="1"/>
          <p:nvPr/>
        </p:nvSpPr>
        <p:spPr>
          <a:xfrm>
            <a:off x="1444752" y="3887505"/>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4. Noktalama</a:t>
            </a:r>
          </a:p>
        </p:txBody>
      </p:sp>
      <p:sp>
        <p:nvSpPr>
          <p:cNvPr id="29" name="TextBox 28"/>
          <p:cNvSpPr txBox="1"/>
          <p:nvPr/>
        </p:nvSpPr>
        <p:spPr>
          <a:xfrm>
            <a:off x="3749040" y="3887505"/>
            <a:ext cx="4069080" cy="600891"/>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Her nokta belirli bir miktar; sık nokta = yoğun</a:t>
            </a:r>
          </a:p>
        </p:txBody>
      </p:sp>
      <p:sp>
        <p:nvSpPr>
          <p:cNvPr id="30" name="TextBox 29"/>
          <p:cNvSpPr txBox="1"/>
          <p:nvPr/>
        </p:nvSpPr>
        <p:spPr>
          <a:xfrm>
            <a:off x="7909560" y="3887505"/>
            <a:ext cx="3733495" cy="60089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4F4F4F"/>
                </a:solidFill>
                <a:latin typeface="Calibri"/>
              </a:rPr>
              <a:t>John Snow'un kolera haritası</a:t>
            </a:r>
          </a:p>
        </p:txBody>
      </p:sp>
      <p:sp>
        <p:nvSpPr>
          <p:cNvPr id="31" name="Rectangle 30"/>
          <p:cNvSpPr/>
          <p:nvPr/>
        </p:nvSpPr>
        <p:spPr>
          <a:xfrm>
            <a:off x="502920" y="4488396"/>
            <a:ext cx="11185855" cy="600891"/>
          </a:xfrm>
          <a:prstGeom prst="rect">
            <a:avLst/>
          </a:prstGeom>
          <a:solidFill>
            <a:srgbClr val="FFFFFF"/>
          </a:solidFill>
          <a:ln w="9525">
            <a:solidFill>
              <a:srgbClr val="D9D9D9"/>
            </a:solidFill>
          </a:ln>
          <a:effectLst/>
        </p:spPr>
        <p:txBody>
          <a:bodyPr rtlCol="0" anchor="ctr"/>
          <a:lstStyle/>
          <a:p/>
        </p:txBody>
      </p:sp>
      <p:pic>
        <p:nvPicPr>
          <p:cNvPr id="32" name="Picture 31" descr="gorsel_2_7_s45.jpg"/>
          <p:cNvPicPr>
            <a:picLocks noChangeAspect="1"/>
          </p:cNvPicPr>
          <p:nvPr/>
        </p:nvPicPr>
        <p:blipFill>
          <a:blip r:embed="rId3"/>
          <a:srcRect l="26212" r="50887" t="51115" b="12297"/>
          <a:stretch>
            <a:fillRect/>
          </a:stretch>
        </p:blipFill>
        <p:spPr>
          <a:xfrm>
            <a:off x="673390" y="4524972"/>
            <a:ext cx="515556" cy="527739"/>
          </a:xfrm>
          <a:prstGeom prst="rect">
            <a:avLst/>
          </a:prstGeom>
        </p:spPr>
      </p:pic>
      <p:sp>
        <p:nvSpPr>
          <p:cNvPr id="33" name="TextBox 32"/>
          <p:cNvSpPr txBox="1"/>
          <p:nvPr/>
        </p:nvSpPr>
        <p:spPr>
          <a:xfrm>
            <a:off x="1444752" y="4488396"/>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5. Oransal sembol</a:t>
            </a:r>
          </a:p>
        </p:txBody>
      </p:sp>
      <p:sp>
        <p:nvSpPr>
          <p:cNvPr id="34" name="TextBox 33"/>
          <p:cNvSpPr txBox="1"/>
          <p:nvPr/>
        </p:nvSpPr>
        <p:spPr>
          <a:xfrm>
            <a:off x="3749040" y="4488396"/>
            <a:ext cx="4069080" cy="600891"/>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Değere göre büyüyen sembol (çoğunlukla daire)</a:t>
            </a:r>
          </a:p>
        </p:txBody>
      </p:sp>
      <p:sp>
        <p:nvSpPr>
          <p:cNvPr id="35" name="TextBox 34"/>
          <p:cNvSpPr txBox="1"/>
          <p:nvPr/>
        </p:nvSpPr>
        <p:spPr>
          <a:xfrm>
            <a:off x="7909560" y="4488396"/>
            <a:ext cx="3733495" cy="60089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4F4F4F"/>
                </a:solidFill>
                <a:latin typeface="Calibri"/>
              </a:rPr>
              <a:t>Harita 2.6: KOP'ta sulanan tarım alanı</a:t>
            </a:r>
          </a:p>
        </p:txBody>
      </p:sp>
      <p:sp>
        <p:nvSpPr>
          <p:cNvPr id="36" name="Rectangle 35"/>
          <p:cNvSpPr/>
          <p:nvPr/>
        </p:nvSpPr>
        <p:spPr>
          <a:xfrm>
            <a:off x="502920" y="5089287"/>
            <a:ext cx="11185855" cy="600891"/>
          </a:xfrm>
          <a:prstGeom prst="rect">
            <a:avLst/>
          </a:prstGeom>
          <a:solidFill>
            <a:srgbClr val="E3ECF5"/>
          </a:solidFill>
          <a:ln w="9525">
            <a:solidFill>
              <a:srgbClr val="D9D9D9"/>
            </a:solidFill>
          </a:ln>
          <a:effectLst/>
        </p:spPr>
        <p:txBody>
          <a:bodyPr rtlCol="0" anchor="ctr"/>
          <a:lstStyle/>
          <a:p/>
        </p:txBody>
      </p:sp>
      <p:pic>
        <p:nvPicPr>
          <p:cNvPr id="37" name="Picture 36" descr="gorsel_2_7_s45.jpg"/>
          <p:cNvPicPr>
            <a:picLocks noChangeAspect="1"/>
          </p:cNvPicPr>
          <p:nvPr/>
        </p:nvPicPr>
        <p:blipFill>
          <a:blip r:embed="rId3"/>
          <a:srcRect l="51429" r="25649" t="51115" b="12297"/>
          <a:stretch>
            <a:fillRect/>
          </a:stretch>
        </p:blipFill>
        <p:spPr>
          <a:xfrm>
            <a:off x="673390" y="5125863"/>
            <a:ext cx="516043" cy="527739"/>
          </a:xfrm>
          <a:prstGeom prst="rect">
            <a:avLst/>
          </a:prstGeom>
        </p:spPr>
      </p:pic>
      <p:sp>
        <p:nvSpPr>
          <p:cNvPr id="38" name="TextBox 37"/>
          <p:cNvSpPr txBox="1"/>
          <p:nvPr/>
        </p:nvSpPr>
        <p:spPr>
          <a:xfrm>
            <a:off x="1444752" y="5089287"/>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6. Akış</a:t>
            </a:r>
          </a:p>
        </p:txBody>
      </p:sp>
      <p:sp>
        <p:nvSpPr>
          <p:cNvPr id="39" name="TextBox 38"/>
          <p:cNvSpPr txBox="1"/>
          <p:nvPr/>
        </p:nvSpPr>
        <p:spPr>
          <a:xfrm>
            <a:off x="3749040" y="5089287"/>
            <a:ext cx="4069080" cy="600891"/>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Hareketin yönü ve miktarı</a:t>
            </a:r>
          </a:p>
        </p:txBody>
      </p:sp>
      <p:sp>
        <p:nvSpPr>
          <p:cNvPr id="40" name="TextBox 39"/>
          <p:cNvSpPr txBox="1"/>
          <p:nvPr/>
        </p:nvSpPr>
        <p:spPr>
          <a:xfrm>
            <a:off x="7909560" y="5089287"/>
            <a:ext cx="3733495" cy="60089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4F4F4F"/>
                </a:solidFill>
                <a:latin typeface="Calibri"/>
              </a:rPr>
              <a:t>Harita 2.7: balon balığı; Malazgirt Savaşı</a:t>
            </a:r>
          </a:p>
        </p:txBody>
      </p:sp>
      <p:sp>
        <p:nvSpPr>
          <p:cNvPr id="41" name="Rectangle 40"/>
          <p:cNvSpPr/>
          <p:nvPr/>
        </p:nvSpPr>
        <p:spPr>
          <a:xfrm>
            <a:off x="502920" y="5690178"/>
            <a:ext cx="11185855" cy="600891"/>
          </a:xfrm>
          <a:prstGeom prst="rect">
            <a:avLst/>
          </a:prstGeom>
          <a:solidFill>
            <a:srgbClr val="FFFFFF"/>
          </a:solidFill>
          <a:ln w="9525">
            <a:solidFill>
              <a:srgbClr val="D9D9D9"/>
            </a:solidFill>
          </a:ln>
          <a:effectLst/>
        </p:spPr>
        <p:txBody>
          <a:bodyPr rtlCol="0" anchor="ctr"/>
          <a:lstStyle/>
          <a:p/>
        </p:txBody>
      </p:sp>
      <p:pic>
        <p:nvPicPr>
          <p:cNvPr id="42" name="Picture 41" descr="gorsel_2_7_s45.jpg"/>
          <p:cNvPicPr>
            <a:picLocks noChangeAspect="1"/>
          </p:cNvPicPr>
          <p:nvPr/>
        </p:nvPicPr>
        <p:blipFill>
          <a:blip r:embed="rId3"/>
          <a:srcRect l="76494" r="606" t="51081" b="12331"/>
          <a:stretch>
            <a:fillRect/>
          </a:stretch>
        </p:blipFill>
        <p:spPr>
          <a:xfrm>
            <a:off x="673390" y="5726754"/>
            <a:ext cx="515556" cy="527739"/>
          </a:xfrm>
          <a:prstGeom prst="rect">
            <a:avLst/>
          </a:prstGeom>
        </p:spPr>
      </p:pic>
      <p:sp>
        <p:nvSpPr>
          <p:cNvPr id="43" name="TextBox 42"/>
          <p:cNvSpPr txBox="1"/>
          <p:nvPr/>
        </p:nvSpPr>
        <p:spPr>
          <a:xfrm>
            <a:off x="1444752" y="5690178"/>
            <a:ext cx="2240280" cy="60089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7. Kartogram</a:t>
            </a:r>
          </a:p>
        </p:txBody>
      </p:sp>
      <p:sp>
        <p:nvSpPr>
          <p:cNvPr id="44" name="TextBox 43"/>
          <p:cNvSpPr txBox="1"/>
          <p:nvPr/>
        </p:nvSpPr>
        <p:spPr>
          <a:xfrm>
            <a:off x="3749040" y="5690178"/>
            <a:ext cx="4069080" cy="600891"/>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Alan, verinin değerine göre boyutlanır</a:t>
            </a:r>
          </a:p>
        </p:txBody>
      </p:sp>
      <p:sp>
        <p:nvSpPr>
          <p:cNvPr id="45" name="TextBox 44"/>
          <p:cNvSpPr txBox="1"/>
          <p:nvPr/>
        </p:nvSpPr>
        <p:spPr>
          <a:xfrm>
            <a:off x="7909560" y="5690178"/>
            <a:ext cx="3733495" cy="60089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4F4F4F"/>
                </a:solidFill>
                <a:latin typeface="Calibri"/>
              </a:rPr>
              <a:t>Harita 2.8: illere göre nüfus kartogramı</a:t>
            </a:r>
          </a:p>
        </p:txBody>
      </p:sp>
      <p:cxnSp>
        <p:nvCxnSpPr>
          <p:cNvPr id="46" name="Connector 45"/>
          <p:cNvCxnSpPr/>
          <p:nvPr/>
        </p:nvCxnSpPr>
        <p:spPr>
          <a:xfrm>
            <a:off x="1371600" y="1645920"/>
            <a:ext cx="0" cy="4645149"/>
          </a:xfrm>
          <a:prstGeom prst="line">
            <a:avLst/>
          </a:prstGeom>
          <a:ln w="9525">
            <a:solidFill>
              <a:srgbClr val="D9D9D9"/>
            </a:solidFill>
          </a:ln>
        </p:spPr>
      </p:cxnSp>
      <p:cxnSp>
        <p:nvCxnSpPr>
          <p:cNvPr id="47" name="Connector 46"/>
          <p:cNvCxnSpPr/>
          <p:nvPr/>
        </p:nvCxnSpPr>
        <p:spPr>
          <a:xfrm>
            <a:off x="3703320" y="1645920"/>
            <a:ext cx="0" cy="4645149"/>
          </a:xfrm>
          <a:prstGeom prst="line">
            <a:avLst/>
          </a:prstGeom>
          <a:ln w="9525">
            <a:solidFill>
              <a:srgbClr val="D9D9D9"/>
            </a:solidFill>
          </a:ln>
        </p:spPr>
      </p:cxnSp>
      <p:cxnSp>
        <p:nvCxnSpPr>
          <p:cNvPr id="48" name="Connector 47"/>
          <p:cNvCxnSpPr/>
          <p:nvPr/>
        </p:nvCxnSpPr>
        <p:spPr>
          <a:xfrm>
            <a:off x="7863840" y="1645920"/>
            <a:ext cx="0" cy="4645149"/>
          </a:xfrm>
          <a:prstGeom prst="line">
            <a:avLst/>
          </a:prstGeom>
          <a:ln w="9525">
            <a:solidFill>
              <a:srgbClr val="D9D9D9"/>
            </a:solidFill>
          </a:ln>
        </p:spPr>
      </p:cxnSp>
      <p:sp>
        <p:nvSpPr>
          <p:cNvPr id="49" name="TextBox 4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50" name="Rounded Rectangle 4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45-52</a:t>
            </a:r>
          </a:p>
        </p:txBody>
      </p:sp>
      <p:sp>
        <p:nvSpPr>
          <p:cNvPr id="51" name="TextBox 5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98 / 226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İllere göre nüfus yoğunluğunu, değer arttıkça koyulaşan renk tonlarıyla göstermek için hangi haritalama tekniği kullanılır?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Korokromatik</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Koroplet</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Akış</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Oransal sembol</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Kartogram</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99 / 226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İllere göre nüfus yoğunluğunu, değer arttıkça koyulaşan renk tonlarıyla göstermek için hangi haritalama tekniği kullanılır?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Korokromatik</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Koroplet</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Akış</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Oransal sembol</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Kartogram</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Koroplet haritalarda miktar veya yoğunluk verisine bağlı olarak dereceli renklendirme yapılır; nüfus yoğunluğu kitabın verdiği örneklerdendir (s. 47).</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100 / 226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Meteoroloji istasyonlarında aletle ölçülen sıcaklık değerlerinden eş sıcaklık hatları çizilen harita hangi türdendir?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Noktalama</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Oransal sembol</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İzometrik</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Korokromatik</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Akış</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101 / 226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Meteoroloji istasyonlarında aletle ölçülen sıcaklık değerlerinden eş sıcaklık hatları çizilen harita hangi türdendir?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Noktalama</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Oransal sembol</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İzometrik</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Korokromatik</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Akış</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İzometrik haritalarda aletle ölçülen yükselti, sıcaklık, yağış gibi değerlerle hatlar çizilir; eş sıcaklık hattı izotermdir (s. 48).</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102 / 226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Uzman gruplar: dört haritayı okuyoruz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UZMAN · 13 dk</a:t>
            </a:r>
          </a:p>
        </p:txBody>
      </p:sp>
      <p:sp>
        <p:nvSpPr>
          <p:cNvPr id="6" name="Rounded Rectangle 5"/>
          <p:cNvSpPr/>
          <p:nvPr/>
        </p:nvSpPr>
        <p:spPr>
          <a:xfrm>
            <a:off x="502920" y="1216152"/>
            <a:ext cx="2659303" cy="36576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2659303" cy="438912"/>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Gruplar 1-2</a:t>
            </a:r>
          </a:p>
        </p:txBody>
      </p:sp>
      <p:sp>
        <p:nvSpPr>
          <p:cNvPr id="8" name="TextBox 7"/>
          <p:cNvSpPr txBox="1"/>
          <p:nvPr/>
        </p:nvSpPr>
        <p:spPr>
          <a:xfrm>
            <a:off x="594360" y="1691640"/>
            <a:ext cx="2476423" cy="384048"/>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2C6696"/>
                </a:solidFill>
                <a:latin typeface="Calibri"/>
              </a:rPr>
              <a:t>Korokromatik</a:t>
            </a:r>
          </a:p>
        </p:txBody>
      </p:sp>
      <p:sp>
        <p:nvSpPr>
          <p:cNvPr id="9" name="TextBox 8"/>
          <p:cNvSpPr txBox="1"/>
          <p:nvPr/>
        </p:nvSpPr>
        <p:spPr>
          <a:xfrm>
            <a:off x="594360" y="2057400"/>
            <a:ext cx="2476423" cy="457200"/>
          </a:xfrm>
          <a:prstGeom prst="rect">
            <a:avLst/>
          </a:prstGeom>
          <a:noFill/>
        </p:spPr>
        <p:txBody>
          <a:bodyPr wrap="square" anchor="ctr" lIns="73152" rIns="73152" tIns="36576" bIns="36576">
            <a:noAutofit/>
          </a:bodyPr>
          <a:lstStyle/>
          <a:p>
            <a:pPr algn="ctr">
              <a:spcBef>
                <a:spcPts val="0"/>
              </a:spcBef>
              <a:spcAft>
                <a:spcPts val="0"/>
              </a:spcAft>
            </a:pPr>
            <a:r>
              <a:rPr lang="tr-TR" sz="1600" b="0" i="0">
                <a:solidFill>
                  <a:srgbClr val="262626"/>
                </a:solidFill>
                <a:latin typeface="Calibri"/>
              </a:rPr>
              <a:t>Efes Antik Kenti</a:t>
            </a:r>
          </a:p>
        </p:txBody>
      </p:sp>
      <p:pic>
        <p:nvPicPr>
          <p:cNvPr id="10" name="Picture 9" descr="efes_s46.jpg"/>
          <p:cNvPicPr>
            <a:picLocks noChangeAspect="1"/>
          </p:cNvPicPr>
          <p:nvPr/>
        </p:nvPicPr>
        <p:blipFill>
          <a:blip r:embed="rId3"/>
          <a:srcRect l="1799" r="1172" t="1658" b="28020"/>
          <a:stretch>
            <a:fillRect/>
          </a:stretch>
        </p:blipFill>
        <p:spPr>
          <a:xfrm>
            <a:off x="1067522" y="2569464"/>
            <a:ext cx="1530098" cy="1874519"/>
          </a:xfrm>
          <a:prstGeom prst="rect">
            <a:avLst/>
          </a:prstGeom>
          <a:ln w="9525">
            <a:solidFill>
              <a:srgbClr val="D9D9D9"/>
            </a:solidFill>
          </a:ln>
        </p:spPr>
      </p:pic>
      <p:sp>
        <p:nvSpPr>
          <p:cNvPr id="11" name="TextBox 10"/>
          <p:cNvSpPr txBox="1"/>
          <p:nvPr/>
        </p:nvSpPr>
        <p:spPr>
          <a:xfrm>
            <a:off x="502920" y="4489704"/>
            <a:ext cx="2659303" cy="329184"/>
          </a:xfrm>
          <a:prstGeom prst="rect">
            <a:avLst/>
          </a:prstGeom>
          <a:noFill/>
        </p:spPr>
        <p:txBody>
          <a:bodyPr wrap="square" anchor="ctr" lIns="73152" rIns="73152" tIns="36576" bIns="36576">
            <a:noAutofit/>
          </a:bodyPr>
          <a:lstStyle/>
          <a:p>
            <a:pPr algn="ctr">
              <a:spcBef>
                <a:spcPts val="0"/>
              </a:spcBef>
              <a:spcAft>
                <a:spcPts val="0"/>
              </a:spcAft>
            </a:pPr>
            <a:r>
              <a:rPr lang="tr-TR" sz="1400" b="0" i="0">
                <a:solidFill>
                  <a:srgbClr val="767676"/>
                </a:solidFill>
                <a:latin typeface="Calibri"/>
              </a:rPr>
              <a:t>s. 46 · 3 soru</a:t>
            </a:r>
          </a:p>
        </p:txBody>
      </p:sp>
      <p:sp>
        <p:nvSpPr>
          <p:cNvPr id="12" name="Rounded Rectangle 11"/>
          <p:cNvSpPr/>
          <p:nvPr/>
        </p:nvSpPr>
        <p:spPr>
          <a:xfrm>
            <a:off x="3345103" y="1216152"/>
            <a:ext cx="2659303" cy="36576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345103" y="1216152"/>
            <a:ext cx="2659303" cy="438912"/>
          </a:xfrm>
          <a:prstGeom prst="roundRect">
            <a:avLst>
              <a:gd name="adj" fmla="val 18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Gruplar 3-4</a:t>
            </a:r>
          </a:p>
        </p:txBody>
      </p:sp>
      <p:sp>
        <p:nvSpPr>
          <p:cNvPr id="14" name="TextBox 13"/>
          <p:cNvSpPr txBox="1"/>
          <p:nvPr/>
        </p:nvSpPr>
        <p:spPr>
          <a:xfrm>
            <a:off x="3436543" y="1691640"/>
            <a:ext cx="2476423" cy="384048"/>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2C6696"/>
                </a:solidFill>
                <a:latin typeface="Calibri"/>
              </a:rPr>
              <a:t>Koroplet</a:t>
            </a:r>
          </a:p>
        </p:txBody>
      </p:sp>
      <p:sp>
        <p:nvSpPr>
          <p:cNvPr id="15" name="TextBox 14"/>
          <p:cNvSpPr txBox="1"/>
          <p:nvPr/>
        </p:nvSpPr>
        <p:spPr>
          <a:xfrm>
            <a:off x="3436543" y="2057400"/>
            <a:ext cx="2476423" cy="457200"/>
          </a:xfrm>
          <a:prstGeom prst="rect">
            <a:avLst/>
          </a:prstGeom>
          <a:noFill/>
        </p:spPr>
        <p:txBody>
          <a:bodyPr wrap="square" anchor="ctr" lIns="73152" rIns="73152" tIns="36576" bIns="36576">
            <a:noAutofit/>
          </a:bodyPr>
          <a:lstStyle/>
          <a:p>
            <a:pPr algn="ctr">
              <a:spcBef>
                <a:spcPts val="0"/>
              </a:spcBef>
              <a:spcAft>
                <a:spcPts val="0"/>
              </a:spcAft>
            </a:pPr>
            <a:r>
              <a:rPr lang="tr-TR" sz="1400" b="0" i="0">
                <a:solidFill>
                  <a:srgbClr val="262626"/>
                </a:solidFill>
                <a:latin typeface="Calibri"/>
              </a:rPr>
              <a:t>Kaygı ve depresyonla baş etme</a:t>
            </a:r>
          </a:p>
        </p:txBody>
      </p:sp>
      <p:pic>
        <p:nvPicPr>
          <p:cNvPr id="16" name="Picture 15" descr="kaygi_s47.jpg"/>
          <p:cNvPicPr>
            <a:picLocks noChangeAspect="1"/>
          </p:cNvPicPr>
          <p:nvPr/>
        </p:nvPicPr>
        <p:blipFill>
          <a:blip r:embed="rId4"/>
          <a:stretch>
            <a:fillRect/>
          </a:stretch>
        </p:blipFill>
        <p:spPr>
          <a:xfrm>
            <a:off x="3482263" y="2778934"/>
            <a:ext cx="2384983" cy="1455577"/>
          </a:xfrm>
          <a:prstGeom prst="rect">
            <a:avLst/>
          </a:prstGeom>
          <a:ln w="9525">
            <a:solidFill>
              <a:srgbClr val="D9D9D9"/>
            </a:solidFill>
          </a:ln>
        </p:spPr>
      </p:pic>
      <p:sp>
        <p:nvSpPr>
          <p:cNvPr id="17" name="TextBox 16"/>
          <p:cNvSpPr txBox="1"/>
          <p:nvPr/>
        </p:nvSpPr>
        <p:spPr>
          <a:xfrm>
            <a:off x="3345103" y="4489704"/>
            <a:ext cx="2659303" cy="329184"/>
          </a:xfrm>
          <a:prstGeom prst="rect">
            <a:avLst/>
          </a:prstGeom>
          <a:noFill/>
        </p:spPr>
        <p:txBody>
          <a:bodyPr wrap="square" anchor="ctr" lIns="73152" rIns="73152" tIns="36576" bIns="36576">
            <a:noAutofit/>
          </a:bodyPr>
          <a:lstStyle/>
          <a:p>
            <a:pPr algn="ctr">
              <a:spcBef>
                <a:spcPts val="0"/>
              </a:spcBef>
              <a:spcAft>
                <a:spcPts val="0"/>
              </a:spcAft>
            </a:pPr>
            <a:r>
              <a:rPr lang="tr-TR" sz="1400" b="0" i="0">
                <a:solidFill>
                  <a:srgbClr val="767676"/>
                </a:solidFill>
                <a:latin typeface="Calibri"/>
              </a:rPr>
              <a:t>s. 47 · 2 soru</a:t>
            </a:r>
          </a:p>
        </p:txBody>
      </p:sp>
      <p:sp>
        <p:nvSpPr>
          <p:cNvPr id="18" name="Rounded Rectangle 17"/>
          <p:cNvSpPr/>
          <p:nvPr/>
        </p:nvSpPr>
        <p:spPr>
          <a:xfrm>
            <a:off x="6187286" y="1216152"/>
            <a:ext cx="2659303" cy="365760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6187286" y="1216152"/>
            <a:ext cx="2659303" cy="438912"/>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Gruplar 5-6</a:t>
            </a:r>
          </a:p>
        </p:txBody>
      </p:sp>
      <p:sp>
        <p:nvSpPr>
          <p:cNvPr id="20" name="TextBox 19"/>
          <p:cNvSpPr txBox="1"/>
          <p:nvPr/>
        </p:nvSpPr>
        <p:spPr>
          <a:xfrm>
            <a:off x="6278726" y="1691640"/>
            <a:ext cx="2476423" cy="384048"/>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2C6696"/>
                </a:solidFill>
                <a:latin typeface="Calibri"/>
              </a:rPr>
              <a:t>İzometrik</a:t>
            </a:r>
          </a:p>
        </p:txBody>
      </p:sp>
      <p:sp>
        <p:nvSpPr>
          <p:cNvPr id="21" name="TextBox 20"/>
          <p:cNvSpPr txBox="1"/>
          <p:nvPr/>
        </p:nvSpPr>
        <p:spPr>
          <a:xfrm>
            <a:off x="6278726" y="2057400"/>
            <a:ext cx="2476423" cy="457200"/>
          </a:xfrm>
          <a:prstGeom prst="rect">
            <a:avLst/>
          </a:prstGeom>
          <a:noFill/>
        </p:spPr>
        <p:txBody>
          <a:bodyPr wrap="square" anchor="ctr" lIns="73152" rIns="73152" tIns="36576" bIns="36576">
            <a:noAutofit/>
          </a:bodyPr>
          <a:lstStyle/>
          <a:p>
            <a:pPr algn="ctr">
              <a:spcBef>
                <a:spcPts val="0"/>
              </a:spcBef>
              <a:spcAft>
                <a:spcPts val="0"/>
              </a:spcAft>
            </a:pPr>
            <a:r>
              <a:rPr lang="tr-TR" sz="1600" b="0" i="0">
                <a:solidFill>
                  <a:srgbClr val="262626"/>
                </a:solidFill>
                <a:latin typeface="Calibri"/>
              </a:rPr>
              <a:t>Eğirdir Gölü nitrit azotu</a:t>
            </a:r>
          </a:p>
        </p:txBody>
      </p:sp>
      <p:pic>
        <p:nvPicPr>
          <p:cNvPr id="22" name="Picture 21" descr="egirdir_s48.jpg"/>
          <p:cNvPicPr>
            <a:picLocks noChangeAspect="1"/>
          </p:cNvPicPr>
          <p:nvPr/>
        </p:nvPicPr>
        <p:blipFill>
          <a:blip r:embed="rId5"/>
          <a:stretch>
            <a:fillRect/>
          </a:stretch>
        </p:blipFill>
        <p:spPr>
          <a:xfrm>
            <a:off x="6934154" y="2569464"/>
            <a:ext cx="1165566" cy="1874519"/>
          </a:xfrm>
          <a:prstGeom prst="rect">
            <a:avLst/>
          </a:prstGeom>
          <a:ln w="9525">
            <a:solidFill>
              <a:srgbClr val="D9D9D9"/>
            </a:solidFill>
          </a:ln>
        </p:spPr>
      </p:pic>
      <p:sp>
        <p:nvSpPr>
          <p:cNvPr id="23" name="TextBox 22"/>
          <p:cNvSpPr txBox="1"/>
          <p:nvPr/>
        </p:nvSpPr>
        <p:spPr>
          <a:xfrm>
            <a:off x="6187286" y="4489704"/>
            <a:ext cx="2659303" cy="329184"/>
          </a:xfrm>
          <a:prstGeom prst="rect">
            <a:avLst/>
          </a:prstGeom>
          <a:noFill/>
        </p:spPr>
        <p:txBody>
          <a:bodyPr wrap="square" anchor="ctr" lIns="73152" rIns="73152" tIns="36576" bIns="36576">
            <a:noAutofit/>
          </a:bodyPr>
          <a:lstStyle/>
          <a:p>
            <a:pPr algn="ctr">
              <a:spcBef>
                <a:spcPts val="0"/>
              </a:spcBef>
              <a:spcAft>
                <a:spcPts val="0"/>
              </a:spcAft>
            </a:pPr>
            <a:r>
              <a:rPr lang="tr-TR" sz="1400" b="0" i="0">
                <a:solidFill>
                  <a:srgbClr val="767676"/>
                </a:solidFill>
                <a:latin typeface="Calibri"/>
              </a:rPr>
              <a:t>s. 48 · 3 soru</a:t>
            </a:r>
          </a:p>
        </p:txBody>
      </p:sp>
      <p:sp>
        <p:nvSpPr>
          <p:cNvPr id="24" name="Rounded Rectangle 23"/>
          <p:cNvSpPr/>
          <p:nvPr/>
        </p:nvSpPr>
        <p:spPr>
          <a:xfrm>
            <a:off x="9029469" y="1216152"/>
            <a:ext cx="2659303" cy="365760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9029469" y="1216152"/>
            <a:ext cx="2659303" cy="438912"/>
          </a:xfrm>
          <a:prstGeom prst="roundRect">
            <a:avLst>
              <a:gd name="adj" fmla="val 18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Gruplar 7-8</a:t>
            </a:r>
          </a:p>
        </p:txBody>
      </p:sp>
      <p:sp>
        <p:nvSpPr>
          <p:cNvPr id="26" name="TextBox 25"/>
          <p:cNvSpPr txBox="1"/>
          <p:nvPr/>
        </p:nvSpPr>
        <p:spPr>
          <a:xfrm>
            <a:off x="9120909" y="1691640"/>
            <a:ext cx="2476423" cy="384048"/>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2C6696"/>
                </a:solidFill>
                <a:latin typeface="Calibri"/>
              </a:rPr>
              <a:t>Noktalama</a:t>
            </a:r>
          </a:p>
        </p:txBody>
      </p:sp>
      <p:sp>
        <p:nvSpPr>
          <p:cNvPr id="27" name="TextBox 26"/>
          <p:cNvSpPr txBox="1"/>
          <p:nvPr/>
        </p:nvSpPr>
        <p:spPr>
          <a:xfrm>
            <a:off x="9120909" y="2057400"/>
            <a:ext cx="2476423" cy="457200"/>
          </a:xfrm>
          <a:prstGeom prst="rect">
            <a:avLst/>
          </a:prstGeom>
          <a:noFill/>
        </p:spPr>
        <p:txBody>
          <a:bodyPr wrap="square" anchor="ctr" lIns="73152" rIns="73152" tIns="36576" bIns="36576">
            <a:noAutofit/>
          </a:bodyPr>
          <a:lstStyle/>
          <a:p>
            <a:pPr algn="ctr">
              <a:spcBef>
                <a:spcPts val="0"/>
              </a:spcBef>
              <a:spcAft>
                <a:spcPts val="0"/>
              </a:spcAft>
            </a:pPr>
            <a:r>
              <a:rPr lang="tr-TR" sz="1600" b="0" i="0">
                <a:solidFill>
                  <a:srgbClr val="262626"/>
                </a:solidFill>
                <a:latin typeface="Calibri"/>
              </a:rPr>
              <a:t>Dr. John Snow, 1854</a:t>
            </a:r>
          </a:p>
        </p:txBody>
      </p:sp>
      <p:pic>
        <p:nvPicPr>
          <p:cNvPr id="28" name="Picture 27" descr="snow_s49.jpg"/>
          <p:cNvPicPr>
            <a:picLocks noChangeAspect="1"/>
          </p:cNvPicPr>
          <p:nvPr/>
        </p:nvPicPr>
        <p:blipFill>
          <a:blip r:embed="rId6"/>
          <a:stretch>
            <a:fillRect/>
          </a:stretch>
        </p:blipFill>
        <p:spPr>
          <a:xfrm>
            <a:off x="9593547" y="2569464"/>
            <a:ext cx="1531145" cy="1874519"/>
          </a:xfrm>
          <a:prstGeom prst="rect">
            <a:avLst/>
          </a:prstGeom>
          <a:ln w="9525">
            <a:solidFill>
              <a:srgbClr val="D9D9D9"/>
            </a:solidFill>
          </a:ln>
        </p:spPr>
      </p:pic>
      <p:sp>
        <p:nvSpPr>
          <p:cNvPr id="29" name="TextBox 28"/>
          <p:cNvSpPr txBox="1"/>
          <p:nvPr/>
        </p:nvSpPr>
        <p:spPr>
          <a:xfrm>
            <a:off x="9029469" y="4489704"/>
            <a:ext cx="2659303" cy="329184"/>
          </a:xfrm>
          <a:prstGeom prst="rect">
            <a:avLst/>
          </a:prstGeom>
          <a:noFill/>
        </p:spPr>
        <p:txBody>
          <a:bodyPr wrap="square" anchor="ctr" lIns="73152" rIns="73152" tIns="36576" bIns="36576">
            <a:noAutofit/>
          </a:bodyPr>
          <a:lstStyle/>
          <a:p>
            <a:pPr algn="ctr">
              <a:spcBef>
                <a:spcPts val="0"/>
              </a:spcBef>
              <a:spcAft>
                <a:spcPts val="0"/>
              </a:spcAft>
            </a:pPr>
            <a:r>
              <a:rPr lang="tr-TR" sz="1400" b="0" i="0">
                <a:solidFill>
                  <a:srgbClr val="767676"/>
                </a:solidFill>
                <a:latin typeface="Calibri"/>
              </a:rPr>
              <a:t>s. 49 · 3 soru</a:t>
            </a:r>
          </a:p>
        </p:txBody>
      </p:sp>
      <p:sp>
        <p:nvSpPr>
          <p:cNvPr id="30" name="Rounded Rectangle 29"/>
          <p:cNvSpPr/>
          <p:nvPr/>
        </p:nvSpPr>
        <p:spPr>
          <a:xfrm>
            <a:off x="502920" y="5010912"/>
            <a:ext cx="2926080" cy="1280160"/>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l">
              <a:spcBef>
                <a:spcPts val="0"/>
              </a:spcBef>
              <a:spcAft>
                <a:spcPts val="200"/>
              </a:spcAft>
            </a:pPr>
            <a:r>
              <a:rPr lang="tr-TR" sz="1800" b="1" i="0">
                <a:solidFill>
                  <a:srgbClr val="2C6696"/>
                </a:solidFill>
                <a:latin typeface="Calibri"/>
              </a:rPr>
              <a:t>8 dk · grupta</a:t>
            </a:r>
          </a:p>
          <a:p>
            <a:pPr algn="l">
              <a:spcBef>
                <a:spcPts val="0"/>
              </a:spcBef>
              <a:spcAft>
                <a:spcPts val="0"/>
              </a:spcAft>
            </a:pPr>
            <a:r>
              <a:rPr lang="tr-TR" sz="1800" b="0" i="0">
                <a:solidFill>
                  <a:srgbClr val="262626"/>
                </a:solidFill>
                <a:latin typeface="Calibri"/>
              </a:rPr>
              <a:t>Oku, ölç, cevapla, yaz</a:t>
            </a:r>
          </a:p>
        </p:txBody>
      </p:sp>
      <p:sp>
        <p:nvSpPr>
          <p:cNvPr id="31" name="TextBox 30"/>
          <p:cNvSpPr txBox="1"/>
          <p:nvPr/>
        </p:nvSpPr>
        <p:spPr>
          <a:xfrm>
            <a:off x="3429000" y="5010912"/>
            <a:ext cx="411480" cy="128016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C6696"/>
                </a:solidFill>
                <a:latin typeface="Calibri"/>
              </a:rPr>
              <a:t>→</a:t>
            </a:r>
          </a:p>
        </p:txBody>
      </p:sp>
      <p:sp>
        <p:nvSpPr>
          <p:cNvPr id="32" name="Rounded Rectangle 31"/>
          <p:cNvSpPr/>
          <p:nvPr/>
        </p:nvSpPr>
        <p:spPr>
          <a:xfrm>
            <a:off x="3840480" y="5010912"/>
            <a:ext cx="3749039" cy="1280160"/>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l">
              <a:spcBef>
                <a:spcPts val="0"/>
              </a:spcBef>
              <a:spcAft>
                <a:spcPts val="200"/>
              </a:spcAft>
            </a:pPr>
            <a:r>
              <a:rPr lang="tr-TR" sz="1800" b="1" i="0">
                <a:solidFill>
                  <a:srgbClr val="2C6696"/>
                </a:solidFill>
                <a:latin typeface="Calibri"/>
              </a:rPr>
              <a:t>5 dk · paylaşım</a:t>
            </a:r>
          </a:p>
          <a:p>
            <a:pPr algn="l">
              <a:spcBef>
                <a:spcPts val="0"/>
              </a:spcBef>
              <a:spcAft>
                <a:spcPts val="0"/>
              </a:spcAft>
            </a:pPr>
            <a:r>
              <a:rPr lang="tr-TR" sz="1800" b="0" i="0">
                <a:solidFill>
                  <a:srgbClr val="262626"/>
                </a:solidFill>
                <a:latin typeface="Calibri"/>
              </a:rPr>
              <a:t>Sözcü 1 dakika; eş grup ekler ya da düzeltir</a:t>
            </a:r>
          </a:p>
        </p:txBody>
      </p:sp>
      <p:sp>
        <p:nvSpPr>
          <p:cNvPr id="33" name="Rounded Rectangle 32"/>
          <p:cNvSpPr/>
          <p:nvPr/>
        </p:nvSpPr>
        <p:spPr>
          <a:xfrm>
            <a:off x="7772400" y="5010912"/>
            <a:ext cx="3916375" cy="128016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l">
              <a:spcBef>
                <a:spcPts val="0"/>
              </a:spcBef>
              <a:spcAft>
                <a:spcPts val="300"/>
              </a:spcAft>
            </a:pPr>
            <a:r>
              <a:rPr lang="tr-TR" sz="1700" b="0" i="0">
                <a:solidFill>
                  <a:srgbClr val="262626"/>
                </a:solidFill>
                <a:latin typeface="Calibri"/>
              </a:rPr>
              <a:t>Kanıt görünce fikrini güncelle: “Haritaya bakınca düşüncemi değiştirdim, çünkü…”</a:t>
            </a:r>
          </a:p>
          <a:p>
            <a:pPr algn="l">
              <a:spcBef>
                <a:spcPts val="0"/>
              </a:spcBef>
              <a:spcAft>
                <a:spcPts val="0"/>
              </a:spcAft>
            </a:pPr>
            <a:r>
              <a:rPr lang="tr-TR" sz="1500" b="0" i="0">
                <a:solidFill>
                  <a:srgbClr val="767676"/>
                </a:solidFill>
                <a:latin typeface="Calibri"/>
              </a:rPr>
              <a:t>Erken biten grup: Malazgirt (s. 51)</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46-49</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103 / 226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Korokromatik Harita Okuyorum: Efes</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efes_s46.jpg"/>
          <p:cNvPicPr>
            <a:picLocks noChangeAspect="1"/>
          </p:cNvPicPr>
          <p:nvPr/>
        </p:nvPicPr>
        <p:blipFill>
          <a:blip r:embed="rId3"/>
          <a:srcRect l="1799" r="1172" t="1658" b="28020"/>
          <a:stretch>
            <a:fillRect/>
          </a:stretch>
        </p:blipFill>
        <p:spPr>
          <a:xfrm>
            <a:off x="502920" y="1429137"/>
            <a:ext cx="3794760" cy="4648949"/>
          </a:xfrm>
          <a:prstGeom prst="rect">
            <a:avLst/>
          </a:prstGeom>
          <a:ln w="9525">
            <a:solidFill>
              <a:srgbClr val="D9D9D9"/>
            </a:solidFill>
          </a:ln>
        </p:spPr>
      </p:pic>
      <p:sp>
        <p:nvSpPr>
          <p:cNvPr id="7" name="Oval 6"/>
          <p:cNvSpPr/>
          <p:nvPr/>
        </p:nvSpPr>
        <p:spPr>
          <a:xfrm>
            <a:off x="4526280" y="1212850"/>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8" name="TextBox 7"/>
          <p:cNvSpPr txBox="1"/>
          <p:nvPr/>
        </p:nvSpPr>
        <p:spPr>
          <a:xfrm>
            <a:off x="4983480" y="1216152"/>
            <a:ext cx="6705295" cy="35915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Efes Antik Kenti’ne gezi planı yapılırken haritadan nasıl yararlanılabilir?</a:t>
            </a:r>
          </a:p>
        </p:txBody>
      </p:sp>
      <p:sp>
        <p:nvSpPr>
          <p:cNvPr id="9" name="Rounded Rectangle 8"/>
          <p:cNvSpPr/>
          <p:nvPr/>
        </p:nvSpPr>
        <p:spPr>
          <a:xfrm>
            <a:off x="4983480" y="1666748"/>
            <a:ext cx="6705295" cy="101481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0" name="Connector 9"/>
          <p:cNvCxnSpPr/>
          <p:nvPr/>
        </p:nvCxnSpPr>
        <p:spPr>
          <a:xfrm>
            <a:off x="5166360" y="2005019"/>
            <a:ext cx="6339535" cy="0"/>
          </a:xfrm>
          <a:prstGeom prst="line">
            <a:avLst/>
          </a:prstGeom>
          <a:ln w="12700">
            <a:solidFill>
              <a:srgbClr val="D9D9D9"/>
            </a:solidFill>
            <a:prstDash val="dash"/>
          </a:ln>
        </p:spPr>
      </p:cxnSp>
      <p:cxnSp>
        <p:nvCxnSpPr>
          <p:cNvPr id="11" name="Connector 10"/>
          <p:cNvCxnSpPr/>
          <p:nvPr/>
        </p:nvCxnSpPr>
        <p:spPr>
          <a:xfrm>
            <a:off x="5166360" y="2343290"/>
            <a:ext cx="6339535" cy="0"/>
          </a:xfrm>
          <a:prstGeom prst="line">
            <a:avLst/>
          </a:prstGeom>
          <a:ln w="12700">
            <a:solidFill>
              <a:srgbClr val="D9D9D9"/>
            </a:solidFill>
            <a:prstDash val="dash"/>
          </a:ln>
        </p:spPr>
      </p:cxnSp>
      <p:sp>
        <p:nvSpPr>
          <p:cNvPr id="12" name="Oval 11"/>
          <p:cNvSpPr/>
          <p:nvPr/>
        </p:nvSpPr>
        <p:spPr>
          <a:xfrm>
            <a:off x="4526280" y="2893652"/>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3" name="TextBox 12"/>
          <p:cNvSpPr txBox="1"/>
          <p:nvPr/>
        </p:nvSpPr>
        <p:spPr>
          <a:xfrm>
            <a:off x="4983480" y="2773002"/>
            <a:ext cx="670529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Haritadan yararlanarak Efes Antik Kenti’ndeki Liman Caddesi’nin uzunluğunu bulunuz.</a:t>
            </a:r>
          </a:p>
        </p:txBody>
      </p:sp>
      <p:sp>
        <p:nvSpPr>
          <p:cNvPr id="14" name="Rounded Rectangle 13"/>
          <p:cNvSpPr/>
          <p:nvPr/>
        </p:nvSpPr>
        <p:spPr>
          <a:xfrm>
            <a:off x="4983480" y="3471502"/>
            <a:ext cx="6705295" cy="747105"/>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5" name="Connector 14"/>
          <p:cNvCxnSpPr/>
          <p:nvPr/>
        </p:nvCxnSpPr>
        <p:spPr>
          <a:xfrm>
            <a:off x="5166360" y="3845054"/>
            <a:ext cx="6339535" cy="0"/>
          </a:xfrm>
          <a:prstGeom prst="line">
            <a:avLst/>
          </a:prstGeom>
          <a:ln w="12700">
            <a:solidFill>
              <a:srgbClr val="D9D9D9"/>
            </a:solidFill>
            <a:prstDash val="dash"/>
          </a:ln>
        </p:spPr>
      </p:cxnSp>
      <p:sp>
        <p:nvSpPr>
          <p:cNvPr id="16" name="Oval 15"/>
          <p:cNvSpPr/>
          <p:nvPr/>
        </p:nvSpPr>
        <p:spPr>
          <a:xfrm>
            <a:off x="4526280" y="4430697"/>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7" name="TextBox 16"/>
          <p:cNvSpPr txBox="1"/>
          <p:nvPr/>
        </p:nvSpPr>
        <p:spPr>
          <a:xfrm>
            <a:off x="4983480" y="4310047"/>
            <a:ext cx="670529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Büyük Antik Tiyatro önünde duran ve Odeon’a gitmek isteyen birine yol nasıl tarif edilebilir?</a:t>
            </a:r>
          </a:p>
        </p:txBody>
      </p:sp>
      <p:sp>
        <p:nvSpPr>
          <p:cNvPr id="18" name="Rounded Rectangle 17"/>
          <p:cNvSpPr/>
          <p:nvPr/>
        </p:nvSpPr>
        <p:spPr>
          <a:xfrm>
            <a:off x="4983480" y="5008547"/>
            <a:ext cx="6705295" cy="1282523"/>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9" name="Connector 18"/>
          <p:cNvCxnSpPr/>
          <p:nvPr/>
        </p:nvCxnSpPr>
        <p:spPr>
          <a:xfrm>
            <a:off x="5166360" y="5329177"/>
            <a:ext cx="6339535" cy="0"/>
          </a:xfrm>
          <a:prstGeom prst="line">
            <a:avLst/>
          </a:prstGeom>
          <a:ln w="12700">
            <a:solidFill>
              <a:srgbClr val="D9D9D9"/>
            </a:solidFill>
            <a:prstDash val="dash"/>
          </a:ln>
        </p:spPr>
      </p:cxnSp>
      <p:cxnSp>
        <p:nvCxnSpPr>
          <p:cNvPr id="20" name="Connector 19"/>
          <p:cNvCxnSpPr/>
          <p:nvPr/>
        </p:nvCxnSpPr>
        <p:spPr>
          <a:xfrm>
            <a:off x="5166360" y="5649808"/>
            <a:ext cx="6339535" cy="0"/>
          </a:xfrm>
          <a:prstGeom prst="line">
            <a:avLst/>
          </a:prstGeom>
          <a:ln w="12700">
            <a:solidFill>
              <a:srgbClr val="D9D9D9"/>
            </a:solidFill>
            <a:prstDash val="dash"/>
          </a:ln>
        </p:spPr>
      </p:cxnSp>
      <p:cxnSp>
        <p:nvCxnSpPr>
          <p:cNvPr id="21" name="Connector 20"/>
          <p:cNvCxnSpPr/>
          <p:nvPr/>
        </p:nvCxnSpPr>
        <p:spPr>
          <a:xfrm>
            <a:off x="5166360" y="5970439"/>
            <a:ext cx="6339535" cy="0"/>
          </a:xfrm>
          <a:prstGeom prst="line">
            <a:avLst/>
          </a:prstGeom>
          <a:ln w="12700">
            <a:solidFill>
              <a:srgbClr val="D9D9D9"/>
            </a:solidFill>
            <a:prstDash val="dash"/>
          </a:ln>
        </p:spPr>
      </p:cxn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104 / 226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Korokromatik Harita Okuyorum: Efes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efes_s46.jpg"/>
          <p:cNvPicPr>
            <a:picLocks noChangeAspect="1"/>
          </p:cNvPicPr>
          <p:nvPr/>
        </p:nvPicPr>
        <p:blipFill>
          <a:blip r:embed="rId3"/>
          <a:srcRect l="1799" r="1172" t="1658" b="28020"/>
          <a:stretch>
            <a:fillRect/>
          </a:stretch>
        </p:blipFill>
        <p:spPr>
          <a:xfrm>
            <a:off x="502920" y="1429137"/>
            <a:ext cx="3794760" cy="4648949"/>
          </a:xfrm>
          <a:prstGeom prst="rect">
            <a:avLst/>
          </a:prstGeom>
          <a:ln w="9525">
            <a:solidFill>
              <a:srgbClr val="D9D9D9"/>
            </a:solidFill>
          </a:ln>
        </p:spPr>
      </p:pic>
      <p:cxnSp>
        <p:nvCxnSpPr>
          <p:cNvPr id="7" name="Connector 6"/>
          <p:cNvCxnSpPr/>
          <p:nvPr/>
        </p:nvCxnSpPr>
        <p:spPr>
          <a:xfrm>
            <a:off x="635466" y="3693065"/>
            <a:ext cx="1915380" cy="23728"/>
          </a:xfrm>
          <a:prstGeom prst="line">
            <a:avLst/>
          </a:prstGeom>
          <a:ln w="76200">
            <a:solidFill>
              <a:srgbClr val="FCC021"/>
            </a:solidFill>
          </a:ln>
        </p:spPr>
      </p:cxnSp>
      <p:sp>
        <p:nvSpPr>
          <p:cNvPr id="8" name="Rounded Rectangle 7"/>
          <p:cNvSpPr/>
          <p:nvPr/>
        </p:nvSpPr>
        <p:spPr>
          <a:xfrm>
            <a:off x="890741" y="3217697"/>
            <a:ext cx="1005840" cy="274320"/>
          </a:xfrm>
          <a:prstGeom prst="roundRect">
            <a:avLst>
              <a:gd name="adj" fmla="val 25000"/>
            </a:avLst>
          </a:prstGeom>
          <a:solidFill>
            <a:srgbClr val="FCC021"/>
          </a:solidFill>
          <a:ln>
            <a:no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 540 m</a:t>
            </a:r>
          </a:p>
        </p:txBody>
      </p:sp>
      <p:cxnSp>
        <p:nvCxnSpPr>
          <p:cNvPr id="9" name="Connector 8"/>
          <p:cNvCxnSpPr/>
          <p:nvPr/>
        </p:nvCxnSpPr>
        <p:spPr>
          <a:xfrm>
            <a:off x="2551664" y="3855885"/>
            <a:ext cx="6546" cy="883644"/>
          </a:xfrm>
          <a:prstGeom prst="line">
            <a:avLst/>
          </a:prstGeom>
          <a:ln w="57150">
            <a:solidFill>
              <a:srgbClr val="008C45"/>
            </a:solidFill>
          </a:ln>
        </p:spPr>
      </p:cxnSp>
      <p:cxnSp>
        <p:nvCxnSpPr>
          <p:cNvPr id="10" name="Connector 9"/>
          <p:cNvCxnSpPr/>
          <p:nvPr/>
        </p:nvCxnSpPr>
        <p:spPr>
          <a:xfrm>
            <a:off x="2558210" y="4739529"/>
            <a:ext cx="351821" cy="183274"/>
          </a:xfrm>
          <a:prstGeom prst="line">
            <a:avLst/>
          </a:prstGeom>
          <a:ln w="57150">
            <a:solidFill>
              <a:srgbClr val="008C45"/>
            </a:solidFill>
          </a:ln>
        </p:spPr>
      </p:cxnSp>
      <p:cxnSp>
        <p:nvCxnSpPr>
          <p:cNvPr id="11" name="Connector 10"/>
          <p:cNvCxnSpPr/>
          <p:nvPr/>
        </p:nvCxnSpPr>
        <p:spPr>
          <a:xfrm>
            <a:off x="2910031" y="4922803"/>
            <a:ext cx="353458" cy="253638"/>
          </a:xfrm>
          <a:prstGeom prst="line">
            <a:avLst/>
          </a:prstGeom>
          <a:ln w="57150">
            <a:solidFill>
              <a:srgbClr val="008C45"/>
            </a:solidFill>
          </a:ln>
        </p:spPr>
      </p:cxnSp>
      <p:cxnSp>
        <p:nvCxnSpPr>
          <p:cNvPr id="12" name="Connector 11"/>
          <p:cNvCxnSpPr/>
          <p:nvPr/>
        </p:nvCxnSpPr>
        <p:spPr>
          <a:xfrm>
            <a:off x="3263489" y="5176441"/>
            <a:ext cx="37636" cy="45819"/>
          </a:xfrm>
          <a:prstGeom prst="line">
            <a:avLst/>
          </a:prstGeom>
          <a:ln w="57150">
            <a:solidFill>
              <a:srgbClr val="008C45"/>
            </a:solidFill>
          </a:ln>
        </p:spPr>
      </p:cxnSp>
      <p:cxnSp>
        <p:nvCxnSpPr>
          <p:cNvPr id="13" name="Connector 12"/>
          <p:cNvCxnSpPr/>
          <p:nvPr/>
        </p:nvCxnSpPr>
        <p:spPr>
          <a:xfrm>
            <a:off x="3301125" y="5222260"/>
            <a:ext cx="504005" cy="13091"/>
          </a:xfrm>
          <a:prstGeom prst="line">
            <a:avLst/>
          </a:prstGeom>
          <a:ln w="57150">
            <a:solidFill>
              <a:srgbClr val="008C45"/>
            </a:solidFill>
            <a:tailEnd type="triangle" w="med" len="med"/>
          </a:ln>
        </p:spPr>
      </p:cxnSp>
      <p:sp>
        <p:nvSpPr>
          <p:cNvPr id="14" name="Oval 13"/>
          <p:cNvSpPr/>
          <p:nvPr/>
        </p:nvSpPr>
        <p:spPr>
          <a:xfrm>
            <a:off x="2469368" y="3773589"/>
            <a:ext cx="164592" cy="164592"/>
          </a:xfrm>
          <a:prstGeom prst="ellipse">
            <a:avLst/>
          </a:prstGeom>
          <a:solidFill>
            <a:srgbClr val="008C45"/>
          </a:solidFill>
          <a:ln w="19050">
            <a:solidFill>
              <a:srgbClr val="FFFFFF"/>
            </a:solidFill>
          </a:ln>
          <a:effectLst/>
        </p:spPr>
        <p:txBody>
          <a:bodyPr rtlCol="0" anchor="ctr"/>
          <a:lstStyle/>
          <a:p/>
        </p:txBody>
      </p:sp>
      <p:sp>
        <p:nvSpPr>
          <p:cNvPr id="15" name="Rounded Rectangle 14"/>
          <p:cNvSpPr/>
          <p:nvPr/>
        </p:nvSpPr>
        <p:spPr>
          <a:xfrm>
            <a:off x="2658029" y="5655900"/>
            <a:ext cx="1005840" cy="274320"/>
          </a:xfrm>
          <a:prstGeom prst="roundRect">
            <a:avLst>
              <a:gd name="adj" fmla="val 25000"/>
            </a:avLst>
          </a:prstGeom>
          <a:solidFill>
            <a:srgbClr val="008C45"/>
          </a:solidFill>
          <a:ln>
            <a:noFill/>
          </a:ln>
          <a:effectLst/>
        </p:spPr>
        <p:txBody>
          <a:bodyPr rtlCol="0" anchor="ctr" wrap="square" lIns="36576" rIns="36576" tIns="0" bIns="0">
            <a:noAutofit/>
          </a:bodyPr>
          <a:lstStyle/>
          <a:p>
            <a:pPr algn="ctr">
              <a:spcBef>
                <a:spcPts val="0"/>
              </a:spcBef>
              <a:spcAft>
                <a:spcPts val="0"/>
              </a:spcAft>
            </a:pPr>
            <a:r>
              <a:rPr lang="tr-TR" sz="1300" b="1" i="0">
                <a:solidFill>
                  <a:srgbClr val="FFFFFF"/>
                </a:solidFill>
                <a:latin typeface="Calibri"/>
              </a:rPr>
              <a:t>≈ 600 m</a:t>
            </a:r>
          </a:p>
        </p:txBody>
      </p:sp>
      <p:sp>
        <p:nvSpPr>
          <p:cNvPr id="16" name="Oval 15"/>
          <p:cNvSpPr/>
          <p:nvPr/>
        </p:nvSpPr>
        <p:spPr>
          <a:xfrm>
            <a:off x="4526280" y="1212850"/>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7" name="TextBox 16"/>
          <p:cNvSpPr txBox="1"/>
          <p:nvPr/>
        </p:nvSpPr>
        <p:spPr>
          <a:xfrm>
            <a:off x="4983480" y="1216152"/>
            <a:ext cx="6705295" cy="35915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Efes Antik Kenti’ne gezi planı yapılırken haritadan nasıl yararlanılabilir?</a:t>
            </a:r>
          </a:p>
        </p:txBody>
      </p:sp>
      <p:sp>
        <p:nvSpPr>
          <p:cNvPr id="18" name="Rounded Rectangle 17"/>
          <p:cNvSpPr/>
          <p:nvPr/>
        </p:nvSpPr>
        <p:spPr>
          <a:xfrm>
            <a:off x="4983480" y="1666748"/>
            <a:ext cx="6705295" cy="101481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Yapıların konumu, dağılışı ve uzaklıkları görülür: girişlere göre başlangıç-bitiş ve gezi sırası seçilir; ölçekle mesafe ve yürüme süresi hesaplanır.</a:t>
            </a:r>
          </a:p>
        </p:txBody>
      </p:sp>
      <p:sp>
        <p:nvSpPr>
          <p:cNvPr id="19" name="Oval 18"/>
          <p:cNvSpPr/>
          <p:nvPr/>
        </p:nvSpPr>
        <p:spPr>
          <a:xfrm>
            <a:off x="4526280" y="2893652"/>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20" name="TextBox 19"/>
          <p:cNvSpPr txBox="1"/>
          <p:nvPr/>
        </p:nvSpPr>
        <p:spPr>
          <a:xfrm>
            <a:off x="4983480" y="2773002"/>
            <a:ext cx="670529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Haritadan yararlanarak Efes Antik Kenti’ndeki Liman Caddesi’nin uzunluğunu bulunuz.</a:t>
            </a:r>
          </a:p>
        </p:txBody>
      </p:sp>
      <p:sp>
        <p:nvSpPr>
          <p:cNvPr id="21" name="Rounded Rectangle 20"/>
          <p:cNvSpPr/>
          <p:nvPr/>
        </p:nvSpPr>
        <p:spPr>
          <a:xfrm>
            <a:off x="4983480" y="3471502"/>
            <a:ext cx="6705295" cy="747105"/>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Yaklaşık 540 m: cadde, 300 m'lik çizgi ölçeğin yaklaşık 1,8 katıdır (1,8 × 300 m ≈ 540 m).</a:t>
            </a:r>
          </a:p>
        </p:txBody>
      </p:sp>
      <p:sp>
        <p:nvSpPr>
          <p:cNvPr id="22" name="Oval 21"/>
          <p:cNvSpPr/>
          <p:nvPr/>
        </p:nvSpPr>
        <p:spPr>
          <a:xfrm>
            <a:off x="4526280" y="4430697"/>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23" name="TextBox 22"/>
          <p:cNvSpPr txBox="1"/>
          <p:nvPr/>
        </p:nvSpPr>
        <p:spPr>
          <a:xfrm>
            <a:off x="4983480" y="4310047"/>
            <a:ext cx="670529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Büyük Antik Tiyatro önünde duran ve Odeon’a gitmek isteyen birine yol nasıl tarif edilebilir?</a:t>
            </a:r>
          </a:p>
        </p:txBody>
      </p:sp>
      <p:sp>
        <p:nvSpPr>
          <p:cNvPr id="24" name="Rounded Rectangle 23"/>
          <p:cNvSpPr/>
          <p:nvPr/>
        </p:nvSpPr>
        <p:spPr>
          <a:xfrm>
            <a:off x="4983480" y="5008547"/>
            <a:ext cx="6705295" cy="1282523"/>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Odeon tiyatronun güneydoğusunda, yol ≈ 600 m. Cadde boyunca güneye yürü (Ticari Agora sağda); Celsus ve Oktagon'dan sonra güneydoğuya dön; Devlet Agorası'nın köşesinden doğuya dön; Prytaneion'un önünden geçip Odeon'a ulaş.</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46</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105 / 226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Koroplet Harita Okuyorum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kaygi_s47.jpg"/>
          <p:cNvPicPr>
            <a:picLocks noChangeAspect="1"/>
          </p:cNvPicPr>
          <p:nvPr/>
        </p:nvPicPr>
        <p:blipFill>
          <a:blip r:embed="rId3"/>
          <a:stretch>
            <a:fillRect/>
          </a:stretch>
        </p:blipFill>
        <p:spPr>
          <a:xfrm>
            <a:off x="502920" y="1216152"/>
            <a:ext cx="4846320" cy="2957754"/>
          </a:xfrm>
          <a:prstGeom prst="rect">
            <a:avLst/>
          </a:prstGeom>
          <a:ln w="9525">
            <a:solidFill>
              <a:srgbClr val="D9D9D9"/>
            </a:solidFill>
          </a:ln>
        </p:spPr>
      </p:pic>
      <p:sp>
        <p:nvSpPr>
          <p:cNvPr id="7" name="TextBox 6"/>
          <p:cNvSpPr txBox="1"/>
          <p:nvPr/>
        </p:nvSpPr>
        <p:spPr>
          <a:xfrm>
            <a:off x="502920" y="4210482"/>
            <a:ext cx="4846320" cy="45720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Ülkelere göre kaygı veya depresyonla baş etmede aile ve arkadaşla konuşma oranı, 2020 (Wellcome)</a:t>
            </a:r>
          </a:p>
        </p:txBody>
      </p:sp>
      <p:sp>
        <p:nvSpPr>
          <p:cNvPr id="8" name="Rounded Rectangle 7"/>
          <p:cNvSpPr/>
          <p:nvPr/>
        </p:nvSpPr>
        <p:spPr>
          <a:xfrm>
            <a:off x="502920" y="4759122"/>
            <a:ext cx="4846320" cy="1531950"/>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l">
              <a:spcBef>
                <a:spcPts val="0"/>
              </a:spcBef>
              <a:spcAft>
                <a:spcPts val="300"/>
              </a:spcAft>
            </a:pPr>
            <a:r>
              <a:rPr lang="tr-TR" sz="1700" b="1" i="0">
                <a:solidFill>
                  <a:srgbClr val="2C6696"/>
                </a:solidFill>
                <a:latin typeface="Calibri"/>
              </a:rPr>
              <a:t>Lejantı oku</a:t>
            </a:r>
          </a:p>
          <a:p>
            <a:pPr algn="l" marL="211327" indent="-211327">
              <a:spcBef>
                <a:spcPts val="0"/>
              </a:spcBef>
              <a:spcAft>
                <a:spcPts val="300"/>
              </a:spcAft>
            </a:pPr>
            <a:r>
              <a:rPr lang="tr-TR" sz="1700" b="1" i="0">
                <a:solidFill>
                  <a:srgbClr val="2C6696"/>
                </a:solidFill>
                <a:latin typeface="Calibri"/>
              </a:rPr>
              <a:t>•  </a:t>
            </a:r>
            <a:r>
              <a:rPr lang="tr-TR" sz="1700" b="0" i="0">
                <a:solidFill>
                  <a:srgbClr val="262626"/>
                </a:solidFill>
                <a:latin typeface="Calibri"/>
              </a:rPr>
              <a:t>Açık sarı: %60 (düşük) → koyu lacivert: %100 (yüksek)</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Taralı alan: veri yok</a:t>
            </a:r>
          </a:p>
        </p:txBody>
      </p:sp>
      <p:sp>
        <p:nvSpPr>
          <p:cNvPr id="9" name="Rounded Rectangle 8"/>
          <p:cNvSpPr/>
          <p:nvPr/>
        </p:nvSpPr>
        <p:spPr>
          <a:xfrm>
            <a:off x="5577840" y="1216152"/>
            <a:ext cx="6110935" cy="1191768"/>
          </a:xfrm>
          <a:prstGeom prst="roundRect">
            <a:avLst>
              <a:gd name="adj" fmla="val 8000"/>
            </a:avLst>
          </a:prstGeom>
          <a:solidFill>
            <a:srgbClr val="F0F0F0"/>
          </a:solidFill>
          <a:ln>
            <a:noFill/>
          </a:ln>
          <a:effectLst/>
        </p:spPr>
        <p:txBody>
          <a:bodyPr rtlCol="0" anchor="ctr"/>
          <a:lstStyle/>
          <a:p/>
        </p:txBody>
      </p:sp>
      <p:sp>
        <p:nvSpPr>
          <p:cNvPr id="10" name="Rectangle 9"/>
          <p:cNvSpPr/>
          <p:nvPr/>
        </p:nvSpPr>
        <p:spPr>
          <a:xfrm>
            <a:off x="5577840" y="1216152"/>
            <a:ext cx="109728" cy="1191768"/>
          </a:xfrm>
          <a:prstGeom prst="rect">
            <a:avLst/>
          </a:prstGeom>
          <a:solidFill>
            <a:srgbClr val="2C6696"/>
          </a:solidFill>
          <a:ln>
            <a:noFill/>
          </a:ln>
          <a:effectLst/>
        </p:spPr>
        <p:txBody>
          <a:bodyPr rtlCol="0" anchor="ctr"/>
          <a:lstStyle/>
          <a:p/>
        </p:txBody>
      </p:sp>
      <p:sp>
        <p:nvSpPr>
          <p:cNvPr id="11" name="TextBox 10"/>
          <p:cNvSpPr txBox="1"/>
          <p:nvPr/>
        </p:nvSpPr>
        <p:spPr>
          <a:xfrm>
            <a:off x="5806440" y="1216152"/>
            <a:ext cx="5790895" cy="1191768"/>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113 ülkede 119.000’den fazla kişiyle yapılan bir ankette katılımcılara kaygı ve depresyonla başa çıkmada aile ve arkadaşlarıyla iletişime geçip geçmedikleri sorulmuş, sonuçlar haritada gösterilmiştir.</a:t>
            </a:r>
          </a:p>
        </p:txBody>
      </p:sp>
      <p:sp>
        <p:nvSpPr>
          <p:cNvPr id="12" name="Oval 11"/>
          <p:cNvSpPr/>
          <p:nvPr/>
        </p:nvSpPr>
        <p:spPr>
          <a:xfrm>
            <a:off x="5577840" y="2656586"/>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3" name="TextBox 12"/>
          <p:cNvSpPr txBox="1"/>
          <p:nvPr/>
        </p:nvSpPr>
        <p:spPr>
          <a:xfrm>
            <a:off x="6035040" y="2535936"/>
            <a:ext cx="565373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Yukarıdaki çalışma sonuçlarının gösterilmesinde haritadan yararlanılmasının sağladığı avantajlar nelerdir?</a:t>
            </a:r>
          </a:p>
        </p:txBody>
      </p:sp>
      <p:sp>
        <p:nvSpPr>
          <p:cNvPr id="14" name="Rounded Rectangle 13"/>
          <p:cNvSpPr/>
          <p:nvPr/>
        </p:nvSpPr>
        <p:spPr>
          <a:xfrm>
            <a:off x="6035040" y="3234436"/>
            <a:ext cx="5653735" cy="903323"/>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5" name="Connector 14"/>
          <p:cNvCxnSpPr/>
          <p:nvPr/>
        </p:nvCxnSpPr>
        <p:spPr>
          <a:xfrm>
            <a:off x="6217920" y="3535543"/>
            <a:ext cx="5287975" cy="0"/>
          </a:xfrm>
          <a:prstGeom prst="line">
            <a:avLst/>
          </a:prstGeom>
          <a:ln w="12700">
            <a:solidFill>
              <a:srgbClr val="D9D9D9"/>
            </a:solidFill>
            <a:prstDash val="dash"/>
          </a:ln>
        </p:spPr>
      </p:cxnSp>
      <p:cxnSp>
        <p:nvCxnSpPr>
          <p:cNvPr id="16" name="Connector 15"/>
          <p:cNvCxnSpPr/>
          <p:nvPr/>
        </p:nvCxnSpPr>
        <p:spPr>
          <a:xfrm>
            <a:off x="6217920" y="3836651"/>
            <a:ext cx="5287975" cy="0"/>
          </a:xfrm>
          <a:prstGeom prst="line">
            <a:avLst/>
          </a:prstGeom>
          <a:ln w="12700">
            <a:solidFill>
              <a:srgbClr val="D9D9D9"/>
            </a:solidFill>
            <a:prstDash val="dash"/>
          </a:ln>
        </p:spPr>
      </p:cxnSp>
      <p:sp>
        <p:nvSpPr>
          <p:cNvPr id="17" name="Oval 16"/>
          <p:cNvSpPr/>
          <p:nvPr/>
        </p:nvSpPr>
        <p:spPr>
          <a:xfrm>
            <a:off x="5577840" y="4349849"/>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8" name="TextBox 17"/>
          <p:cNvSpPr txBox="1"/>
          <p:nvPr/>
        </p:nvSpPr>
        <p:spPr>
          <a:xfrm>
            <a:off x="6035040" y="4229199"/>
            <a:ext cx="565373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Kaygı veya depresyonla baş etmede aile ve arkadaşla konuşma oranının kıtalara göre dağılışı için hangi çıkarım yapılabilir?</a:t>
            </a:r>
          </a:p>
        </p:txBody>
      </p:sp>
      <p:sp>
        <p:nvSpPr>
          <p:cNvPr id="19" name="Rounded Rectangle 18"/>
          <p:cNvSpPr/>
          <p:nvPr/>
        </p:nvSpPr>
        <p:spPr>
          <a:xfrm>
            <a:off x="6035040" y="4927699"/>
            <a:ext cx="5653735" cy="1363372"/>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0" name="Connector 19"/>
          <p:cNvCxnSpPr/>
          <p:nvPr/>
        </p:nvCxnSpPr>
        <p:spPr>
          <a:xfrm>
            <a:off x="6217920" y="5268542"/>
            <a:ext cx="5287975" cy="0"/>
          </a:xfrm>
          <a:prstGeom prst="line">
            <a:avLst/>
          </a:prstGeom>
          <a:ln w="12700">
            <a:solidFill>
              <a:srgbClr val="D9D9D9"/>
            </a:solidFill>
            <a:prstDash val="dash"/>
          </a:ln>
        </p:spPr>
      </p:cxnSp>
      <p:cxnSp>
        <p:nvCxnSpPr>
          <p:cNvPr id="21" name="Connector 20"/>
          <p:cNvCxnSpPr/>
          <p:nvPr/>
        </p:nvCxnSpPr>
        <p:spPr>
          <a:xfrm>
            <a:off x="6217920" y="5609385"/>
            <a:ext cx="5287975" cy="0"/>
          </a:xfrm>
          <a:prstGeom prst="line">
            <a:avLst/>
          </a:prstGeom>
          <a:ln w="12700">
            <a:solidFill>
              <a:srgbClr val="D9D9D9"/>
            </a:solidFill>
            <a:prstDash val="dash"/>
          </a:ln>
        </p:spPr>
      </p:cxnSp>
      <p:cxnSp>
        <p:nvCxnSpPr>
          <p:cNvPr id="22" name="Connector 21"/>
          <p:cNvCxnSpPr/>
          <p:nvPr/>
        </p:nvCxnSpPr>
        <p:spPr>
          <a:xfrm>
            <a:off x="6217920" y="5950228"/>
            <a:ext cx="5287975" cy="0"/>
          </a:xfrm>
          <a:prstGeom prst="line">
            <a:avLst/>
          </a:prstGeom>
          <a:ln w="12700">
            <a:solidFill>
              <a:srgbClr val="D9D9D9"/>
            </a:solidFill>
            <a:prstDash val="dash"/>
          </a:ln>
        </p:spPr>
      </p:cxn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106 / 226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Koroplet Harita Okuyorum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kaygi_s47.jpg"/>
          <p:cNvPicPr>
            <a:picLocks noChangeAspect="1"/>
          </p:cNvPicPr>
          <p:nvPr/>
        </p:nvPicPr>
        <p:blipFill>
          <a:blip r:embed="rId3"/>
          <a:stretch>
            <a:fillRect/>
          </a:stretch>
        </p:blipFill>
        <p:spPr>
          <a:xfrm>
            <a:off x="502920" y="1216152"/>
            <a:ext cx="4846320" cy="2957754"/>
          </a:xfrm>
          <a:prstGeom prst="rect">
            <a:avLst/>
          </a:prstGeom>
          <a:ln w="9525">
            <a:solidFill>
              <a:srgbClr val="D9D9D9"/>
            </a:solidFill>
          </a:ln>
        </p:spPr>
      </p:pic>
      <p:sp>
        <p:nvSpPr>
          <p:cNvPr id="7" name="TextBox 6"/>
          <p:cNvSpPr txBox="1"/>
          <p:nvPr/>
        </p:nvSpPr>
        <p:spPr>
          <a:xfrm>
            <a:off x="502920" y="4210482"/>
            <a:ext cx="4846320" cy="45720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Ülkelere göre kaygı veya depresyonla baş etmede aile ve arkadaşla konuşma oranı, 2020 (Wellcome)</a:t>
            </a:r>
          </a:p>
        </p:txBody>
      </p:sp>
      <p:sp>
        <p:nvSpPr>
          <p:cNvPr id="8" name="Rounded Rectangle 7"/>
          <p:cNvSpPr/>
          <p:nvPr/>
        </p:nvSpPr>
        <p:spPr>
          <a:xfrm>
            <a:off x="502920" y="4759122"/>
            <a:ext cx="4846320" cy="1531950"/>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l">
              <a:spcBef>
                <a:spcPts val="0"/>
              </a:spcBef>
              <a:spcAft>
                <a:spcPts val="300"/>
              </a:spcAft>
            </a:pPr>
            <a:r>
              <a:rPr lang="tr-TR" sz="1700" b="1" i="0">
                <a:solidFill>
                  <a:srgbClr val="2C6696"/>
                </a:solidFill>
                <a:latin typeface="Calibri"/>
              </a:rPr>
              <a:t>Lejantı oku</a:t>
            </a:r>
          </a:p>
          <a:p>
            <a:pPr algn="l" marL="211327" indent="-211327">
              <a:spcBef>
                <a:spcPts val="0"/>
              </a:spcBef>
              <a:spcAft>
                <a:spcPts val="300"/>
              </a:spcAft>
            </a:pPr>
            <a:r>
              <a:rPr lang="tr-TR" sz="1700" b="1" i="0">
                <a:solidFill>
                  <a:srgbClr val="2C6696"/>
                </a:solidFill>
                <a:latin typeface="Calibri"/>
              </a:rPr>
              <a:t>•  </a:t>
            </a:r>
            <a:r>
              <a:rPr lang="tr-TR" sz="1700" b="0" i="0">
                <a:solidFill>
                  <a:srgbClr val="262626"/>
                </a:solidFill>
                <a:latin typeface="Calibri"/>
              </a:rPr>
              <a:t>Açık sarı: %60 (düşük) → koyu lacivert: %100 (yüksek)</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Taralı alan: veri yok</a:t>
            </a:r>
          </a:p>
        </p:txBody>
      </p:sp>
      <p:sp>
        <p:nvSpPr>
          <p:cNvPr id="9" name="Rounded Rectangle 8"/>
          <p:cNvSpPr/>
          <p:nvPr/>
        </p:nvSpPr>
        <p:spPr>
          <a:xfrm>
            <a:off x="2369507" y="1407631"/>
            <a:ext cx="914400" cy="274320"/>
          </a:xfrm>
          <a:prstGeom prst="roundRect">
            <a:avLst>
              <a:gd name="adj" fmla="val 25000"/>
            </a:avLst>
          </a:prstGeom>
          <a:solidFill>
            <a:srgbClr val="2C6696"/>
          </a:solidFill>
          <a:ln w="15875">
            <a:solidFill>
              <a:srgbClr val="FFFFFF"/>
            </a:solid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yüksek</a:t>
            </a:r>
          </a:p>
        </p:txBody>
      </p:sp>
      <p:sp>
        <p:nvSpPr>
          <p:cNvPr id="10" name="Rounded Rectangle 9"/>
          <p:cNvSpPr/>
          <p:nvPr/>
        </p:nvSpPr>
        <p:spPr>
          <a:xfrm>
            <a:off x="3531401" y="1950268"/>
            <a:ext cx="914400" cy="274320"/>
          </a:xfrm>
          <a:prstGeom prst="roundRect">
            <a:avLst>
              <a:gd name="adj" fmla="val 25000"/>
            </a:avLst>
          </a:prstGeom>
          <a:solidFill>
            <a:srgbClr val="B8A21E"/>
          </a:solidFill>
          <a:ln w="15875">
            <a:solidFill>
              <a:srgbClr val="FFFFFF"/>
            </a:solid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en düşük</a:t>
            </a:r>
          </a:p>
        </p:txBody>
      </p:sp>
      <p:sp>
        <p:nvSpPr>
          <p:cNvPr id="11" name="Rounded Rectangle 10"/>
          <p:cNvSpPr/>
          <p:nvPr/>
        </p:nvSpPr>
        <p:spPr>
          <a:xfrm>
            <a:off x="3837162" y="2248336"/>
            <a:ext cx="914400" cy="274320"/>
          </a:xfrm>
          <a:prstGeom prst="roundRect">
            <a:avLst>
              <a:gd name="adj" fmla="val 25000"/>
            </a:avLst>
          </a:prstGeom>
          <a:solidFill>
            <a:srgbClr val="1B2A6B"/>
          </a:solidFill>
          <a:ln w="15875">
            <a:solidFill>
              <a:srgbClr val="FFFFFF"/>
            </a:solid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en yüksek</a:t>
            </a:r>
          </a:p>
        </p:txBody>
      </p:sp>
      <p:sp>
        <p:nvSpPr>
          <p:cNvPr id="12" name="Rounded Rectangle 11"/>
          <p:cNvSpPr/>
          <p:nvPr/>
        </p:nvSpPr>
        <p:spPr>
          <a:xfrm>
            <a:off x="2201338" y="2332407"/>
            <a:ext cx="914400" cy="274320"/>
          </a:xfrm>
          <a:prstGeom prst="roundRect">
            <a:avLst>
              <a:gd name="adj" fmla="val 25000"/>
            </a:avLst>
          </a:prstGeom>
          <a:solidFill>
            <a:srgbClr val="4F4F4F"/>
          </a:solidFill>
          <a:ln w="15875">
            <a:solidFill>
              <a:srgbClr val="FFFFFF"/>
            </a:solid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veri yok</a:t>
            </a:r>
          </a:p>
        </p:txBody>
      </p:sp>
      <p:sp>
        <p:nvSpPr>
          <p:cNvPr id="13" name="Rounded Rectangle 12"/>
          <p:cNvSpPr/>
          <p:nvPr/>
        </p:nvSpPr>
        <p:spPr>
          <a:xfrm>
            <a:off x="5577840" y="1216152"/>
            <a:ext cx="6110935" cy="1191768"/>
          </a:xfrm>
          <a:prstGeom prst="roundRect">
            <a:avLst>
              <a:gd name="adj" fmla="val 8000"/>
            </a:avLst>
          </a:prstGeom>
          <a:solidFill>
            <a:srgbClr val="F0F0F0"/>
          </a:solidFill>
          <a:ln>
            <a:noFill/>
          </a:ln>
          <a:effectLst/>
        </p:spPr>
        <p:txBody>
          <a:bodyPr rtlCol="0" anchor="ctr"/>
          <a:lstStyle/>
          <a:p/>
        </p:txBody>
      </p:sp>
      <p:sp>
        <p:nvSpPr>
          <p:cNvPr id="14" name="Rectangle 13"/>
          <p:cNvSpPr/>
          <p:nvPr/>
        </p:nvSpPr>
        <p:spPr>
          <a:xfrm>
            <a:off x="5577840" y="1216152"/>
            <a:ext cx="109728" cy="1191768"/>
          </a:xfrm>
          <a:prstGeom prst="rect">
            <a:avLst/>
          </a:prstGeom>
          <a:solidFill>
            <a:srgbClr val="2C6696"/>
          </a:solidFill>
          <a:ln>
            <a:noFill/>
          </a:ln>
          <a:effectLst/>
        </p:spPr>
        <p:txBody>
          <a:bodyPr rtlCol="0" anchor="ctr"/>
          <a:lstStyle/>
          <a:p/>
        </p:txBody>
      </p:sp>
      <p:sp>
        <p:nvSpPr>
          <p:cNvPr id="15" name="TextBox 14"/>
          <p:cNvSpPr txBox="1"/>
          <p:nvPr/>
        </p:nvSpPr>
        <p:spPr>
          <a:xfrm>
            <a:off x="5806440" y="1216152"/>
            <a:ext cx="5790895" cy="1191768"/>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113 ülkede 119.000’den fazla kişiyle yapılan bir ankette katılımcılara kaygı ve depresyonla başa çıkmada aile ve arkadaşlarıyla iletişime geçip geçmedikleri sorulmuş, sonuçlar haritada gösterilmiştir.</a:t>
            </a:r>
          </a:p>
        </p:txBody>
      </p:sp>
      <p:sp>
        <p:nvSpPr>
          <p:cNvPr id="16" name="Oval 15"/>
          <p:cNvSpPr/>
          <p:nvPr/>
        </p:nvSpPr>
        <p:spPr>
          <a:xfrm>
            <a:off x="5577840" y="2656586"/>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7" name="TextBox 16"/>
          <p:cNvSpPr txBox="1"/>
          <p:nvPr/>
        </p:nvSpPr>
        <p:spPr>
          <a:xfrm>
            <a:off x="6035040" y="2535936"/>
            <a:ext cx="565373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Yukarıdaki çalışma sonuçlarının gösterilmesinde haritadan yararlanılmasının sağladığı avantajlar nelerdir?</a:t>
            </a:r>
          </a:p>
        </p:txBody>
      </p:sp>
      <p:sp>
        <p:nvSpPr>
          <p:cNvPr id="18" name="Rounded Rectangle 17"/>
          <p:cNvSpPr/>
          <p:nvPr/>
        </p:nvSpPr>
        <p:spPr>
          <a:xfrm>
            <a:off x="6035040" y="3234436"/>
            <a:ext cx="5653735" cy="903323"/>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450" b="0" i="0">
                <a:solidFill>
                  <a:srgbClr val="262626"/>
                </a:solidFill>
                <a:latin typeface="Calibri"/>
              </a:rPr>
              <a:t>113 ülkenin sonucu dereceli renklerle tek haritada görülür; ülkeler ve kıtalar arasındaki farklar tek bakışta karşılaştırılır. Verisi olmayan yerler de görünür.</a:t>
            </a:r>
          </a:p>
        </p:txBody>
      </p:sp>
      <p:sp>
        <p:nvSpPr>
          <p:cNvPr id="19" name="Oval 18"/>
          <p:cNvSpPr/>
          <p:nvPr/>
        </p:nvSpPr>
        <p:spPr>
          <a:xfrm>
            <a:off x="5577840" y="4349849"/>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20" name="TextBox 19"/>
          <p:cNvSpPr txBox="1"/>
          <p:nvPr/>
        </p:nvSpPr>
        <p:spPr>
          <a:xfrm>
            <a:off x="6035040" y="4229199"/>
            <a:ext cx="565373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Kaygı veya depresyonla baş etmede aile ve arkadaşla konuşma oranının kıtalara göre dağılışı için hangi çıkarım yapılabilir?</a:t>
            </a:r>
          </a:p>
        </p:txBody>
      </p:sp>
      <p:sp>
        <p:nvSpPr>
          <p:cNvPr id="21" name="Rounded Rectangle 20"/>
          <p:cNvSpPr/>
          <p:nvPr/>
        </p:nvSpPr>
        <p:spPr>
          <a:xfrm>
            <a:off x="6035040" y="4927699"/>
            <a:ext cx="5653735" cy="1363372"/>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450" b="0" i="0">
                <a:solidFill>
                  <a:srgbClr val="262626"/>
                </a:solidFill>
                <a:latin typeface="Calibri"/>
              </a:rPr>
              <a:t>Oran kıtalara göre aynı değildir; kıtaların içinde de farklar büyüktür. Avrupa'nın kuzeyi ve batısı, Kuzey Amerika, Latin Amerika'nın bazı ülkeleri ve Avustralya'da yüksektir. Asya'da hem en düşük (Doğu Asya, Çin) hem en yüksek (Güneydoğu Asya) değerler vardır. Afrika'nın büyük bölümünde veri yoktur; genelleme yapılamaz.</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107 / 226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İzometrik Harita Okuyorum: Eğirdir Gölü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egirdir_s48.jpg"/>
          <p:cNvPicPr>
            <a:picLocks noChangeAspect="1"/>
          </p:cNvPicPr>
          <p:nvPr/>
        </p:nvPicPr>
        <p:blipFill>
          <a:blip r:embed="rId3"/>
          <a:stretch>
            <a:fillRect/>
          </a:stretch>
        </p:blipFill>
        <p:spPr>
          <a:xfrm>
            <a:off x="502920" y="1216859"/>
            <a:ext cx="3154680" cy="5073505"/>
          </a:xfrm>
          <a:prstGeom prst="rect">
            <a:avLst/>
          </a:prstGeom>
          <a:ln w="9525">
            <a:solidFill>
              <a:srgbClr val="D9D9D9"/>
            </a:solidFill>
          </a:ln>
        </p:spPr>
      </p:pic>
      <p:sp>
        <p:nvSpPr>
          <p:cNvPr id="7" name="Rounded Rectangle 6"/>
          <p:cNvSpPr/>
          <p:nvPr/>
        </p:nvSpPr>
        <p:spPr>
          <a:xfrm>
            <a:off x="3886200" y="1216152"/>
            <a:ext cx="7802575" cy="448056"/>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3886200" y="1216152"/>
            <a:ext cx="109728" cy="448056"/>
          </a:xfrm>
          <a:prstGeom prst="rect">
            <a:avLst/>
          </a:prstGeom>
          <a:solidFill>
            <a:srgbClr val="2C6696"/>
          </a:solidFill>
          <a:ln>
            <a:noFill/>
          </a:ln>
          <a:effectLst/>
        </p:spPr>
        <p:txBody>
          <a:bodyPr rtlCol="0" anchor="ctr"/>
          <a:lstStyle/>
          <a:p/>
        </p:txBody>
      </p:sp>
      <p:sp>
        <p:nvSpPr>
          <p:cNvPr id="9" name="TextBox 8"/>
          <p:cNvSpPr txBox="1"/>
          <p:nvPr/>
        </p:nvSpPr>
        <p:spPr>
          <a:xfrm>
            <a:off x="4114800" y="1216152"/>
            <a:ext cx="7482535" cy="448056"/>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Nitrit oranının yüksek olması, su kalitesinin düşük olduğunu gösterir.</a:t>
            </a:r>
          </a:p>
        </p:txBody>
      </p:sp>
      <p:sp>
        <p:nvSpPr>
          <p:cNvPr id="10" name="Oval 9"/>
          <p:cNvSpPr/>
          <p:nvPr/>
        </p:nvSpPr>
        <p:spPr>
          <a:xfrm>
            <a:off x="3886200" y="1912874"/>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1" name="TextBox 10"/>
          <p:cNvSpPr txBox="1"/>
          <p:nvPr/>
        </p:nvSpPr>
        <p:spPr>
          <a:xfrm>
            <a:off x="4343400" y="1792224"/>
            <a:ext cx="734537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Eğirdir Gölü’nde yapılan su analizlerinin tablo yerine dağılış haritasında gösterilmesinin sağlayacağı kolaylıklar neler olabilir?</a:t>
            </a:r>
          </a:p>
        </p:txBody>
      </p:sp>
      <p:sp>
        <p:nvSpPr>
          <p:cNvPr id="12" name="Rounded Rectangle 11"/>
          <p:cNvSpPr/>
          <p:nvPr/>
        </p:nvSpPr>
        <p:spPr>
          <a:xfrm>
            <a:off x="4343400" y="2490724"/>
            <a:ext cx="7345375" cy="1101395"/>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3" name="Connector 12"/>
          <p:cNvCxnSpPr/>
          <p:nvPr/>
        </p:nvCxnSpPr>
        <p:spPr>
          <a:xfrm>
            <a:off x="4526280" y="2857855"/>
            <a:ext cx="6979615" cy="0"/>
          </a:xfrm>
          <a:prstGeom prst="line">
            <a:avLst/>
          </a:prstGeom>
          <a:ln w="12700">
            <a:solidFill>
              <a:srgbClr val="D9D9D9"/>
            </a:solidFill>
            <a:prstDash val="dash"/>
          </a:ln>
        </p:spPr>
      </p:cxnSp>
      <p:cxnSp>
        <p:nvCxnSpPr>
          <p:cNvPr id="14" name="Connector 13"/>
          <p:cNvCxnSpPr/>
          <p:nvPr/>
        </p:nvCxnSpPr>
        <p:spPr>
          <a:xfrm>
            <a:off x="4526280" y="3224987"/>
            <a:ext cx="6979615" cy="0"/>
          </a:xfrm>
          <a:prstGeom prst="line">
            <a:avLst/>
          </a:prstGeom>
          <a:ln w="12700">
            <a:solidFill>
              <a:srgbClr val="D9D9D9"/>
            </a:solidFill>
            <a:prstDash val="dash"/>
          </a:ln>
        </p:spPr>
      </p:cxnSp>
      <p:sp>
        <p:nvSpPr>
          <p:cNvPr id="15" name="Oval 14"/>
          <p:cNvSpPr/>
          <p:nvPr/>
        </p:nvSpPr>
        <p:spPr>
          <a:xfrm>
            <a:off x="3886200" y="3680257"/>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6" name="TextBox 15"/>
          <p:cNvSpPr txBox="1"/>
          <p:nvPr/>
        </p:nvSpPr>
        <p:spPr>
          <a:xfrm>
            <a:off x="4343400" y="3683559"/>
            <a:ext cx="7345375" cy="35915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Haritaya göre gölde nitrit azotu miktarı nerelerde daha yüksektir?</a:t>
            </a:r>
          </a:p>
        </p:txBody>
      </p:sp>
      <p:sp>
        <p:nvSpPr>
          <p:cNvPr id="17" name="Rounded Rectangle 16"/>
          <p:cNvSpPr/>
          <p:nvPr/>
        </p:nvSpPr>
        <p:spPr>
          <a:xfrm>
            <a:off x="4343400" y="4134155"/>
            <a:ext cx="7345375" cy="807440"/>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8" name="Connector 17"/>
          <p:cNvCxnSpPr/>
          <p:nvPr/>
        </p:nvCxnSpPr>
        <p:spPr>
          <a:xfrm>
            <a:off x="4526280" y="4403301"/>
            <a:ext cx="6979615" cy="0"/>
          </a:xfrm>
          <a:prstGeom prst="line">
            <a:avLst/>
          </a:prstGeom>
          <a:ln w="12700">
            <a:solidFill>
              <a:srgbClr val="D9D9D9"/>
            </a:solidFill>
            <a:prstDash val="dash"/>
          </a:ln>
        </p:spPr>
      </p:cxnSp>
      <p:cxnSp>
        <p:nvCxnSpPr>
          <p:cNvPr id="19" name="Connector 18"/>
          <p:cNvCxnSpPr/>
          <p:nvPr/>
        </p:nvCxnSpPr>
        <p:spPr>
          <a:xfrm>
            <a:off x="4526280" y="4672448"/>
            <a:ext cx="6979615" cy="0"/>
          </a:xfrm>
          <a:prstGeom prst="line">
            <a:avLst/>
          </a:prstGeom>
          <a:ln w="12700">
            <a:solidFill>
              <a:srgbClr val="D9D9D9"/>
            </a:solidFill>
            <a:prstDash val="dash"/>
          </a:ln>
        </p:spPr>
      </p:cxnSp>
      <p:sp>
        <p:nvSpPr>
          <p:cNvPr id="20" name="Oval 19"/>
          <p:cNvSpPr/>
          <p:nvPr/>
        </p:nvSpPr>
        <p:spPr>
          <a:xfrm>
            <a:off x="3886200" y="5029733"/>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21" name="TextBox 20"/>
          <p:cNvSpPr txBox="1"/>
          <p:nvPr/>
        </p:nvSpPr>
        <p:spPr>
          <a:xfrm>
            <a:off x="4343400" y="5033035"/>
            <a:ext cx="7345375" cy="35915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Dünyada başka hangi çevre sorunlarıyla ilgili izometrik dağılış haritaları yapılabilir?</a:t>
            </a:r>
          </a:p>
        </p:txBody>
      </p:sp>
      <p:sp>
        <p:nvSpPr>
          <p:cNvPr id="22" name="Rounded Rectangle 21"/>
          <p:cNvSpPr/>
          <p:nvPr/>
        </p:nvSpPr>
        <p:spPr>
          <a:xfrm>
            <a:off x="4343400" y="5483631"/>
            <a:ext cx="7345375" cy="807440"/>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3" name="Connector 22"/>
          <p:cNvCxnSpPr/>
          <p:nvPr/>
        </p:nvCxnSpPr>
        <p:spPr>
          <a:xfrm>
            <a:off x="4526280" y="5752777"/>
            <a:ext cx="6979615" cy="0"/>
          </a:xfrm>
          <a:prstGeom prst="line">
            <a:avLst/>
          </a:prstGeom>
          <a:ln w="12700">
            <a:solidFill>
              <a:srgbClr val="D9D9D9"/>
            </a:solidFill>
            <a:prstDash val="dash"/>
          </a:ln>
        </p:spPr>
      </p:cxnSp>
      <p:cxnSp>
        <p:nvCxnSpPr>
          <p:cNvPr id="24" name="Connector 23"/>
          <p:cNvCxnSpPr/>
          <p:nvPr/>
        </p:nvCxnSpPr>
        <p:spPr>
          <a:xfrm>
            <a:off x="4526280" y="6021924"/>
            <a:ext cx="6979615" cy="0"/>
          </a:xfrm>
          <a:prstGeom prst="line">
            <a:avLst/>
          </a:prstGeom>
          <a:ln w="12700">
            <a:solidFill>
              <a:srgbClr val="D9D9D9"/>
            </a:solidFill>
            <a:prstDash val="dash"/>
          </a:ln>
        </p:spPr>
      </p:cxn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48</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108 / 226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İzometrik Harita Okuyorum: Eğirdir Gölü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egirdir_s48.jpg"/>
          <p:cNvPicPr>
            <a:picLocks noChangeAspect="1"/>
          </p:cNvPicPr>
          <p:nvPr/>
        </p:nvPicPr>
        <p:blipFill>
          <a:blip r:embed="rId3"/>
          <a:stretch>
            <a:fillRect/>
          </a:stretch>
        </p:blipFill>
        <p:spPr>
          <a:xfrm>
            <a:off x="502920" y="1216859"/>
            <a:ext cx="3154680" cy="5073505"/>
          </a:xfrm>
          <a:prstGeom prst="rect">
            <a:avLst/>
          </a:prstGeom>
          <a:ln w="9525">
            <a:solidFill>
              <a:srgbClr val="D9D9D9"/>
            </a:solidFill>
          </a:ln>
        </p:spPr>
      </p:pic>
      <p:sp>
        <p:nvSpPr>
          <p:cNvPr id="7" name="Oval 6"/>
          <p:cNvSpPr/>
          <p:nvPr/>
        </p:nvSpPr>
        <p:spPr>
          <a:xfrm>
            <a:off x="995954" y="2198835"/>
            <a:ext cx="548640" cy="548640"/>
          </a:xfrm>
          <a:prstGeom prst="ellipse">
            <a:avLst/>
          </a:prstGeom>
          <a:noFill/>
          <a:ln w="44450">
            <a:solidFill>
              <a:srgbClr val="FCC021"/>
            </a:solidFill>
          </a:ln>
          <a:effectLst/>
        </p:spPr>
        <p:txBody>
          <a:bodyPr rtlCol="0" anchor="ctr"/>
          <a:lstStyle/>
          <a:p/>
        </p:txBody>
      </p:sp>
      <p:sp>
        <p:nvSpPr>
          <p:cNvPr id="8" name="Oval 7"/>
          <p:cNvSpPr/>
          <p:nvPr/>
        </p:nvSpPr>
        <p:spPr>
          <a:xfrm>
            <a:off x="1393718" y="2075391"/>
            <a:ext cx="274320" cy="2743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1</a:t>
            </a:r>
          </a:p>
        </p:txBody>
      </p:sp>
      <p:sp>
        <p:nvSpPr>
          <p:cNvPr id="9" name="Oval 8"/>
          <p:cNvSpPr/>
          <p:nvPr/>
        </p:nvSpPr>
        <p:spPr>
          <a:xfrm>
            <a:off x="2227985" y="2974783"/>
            <a:ext cx="548640" cy="548640"/>
          </a:xfrm>
          <a:prstGeom prst="ellipse">
            <a:avLst/>
          </a:prstGeom>
          <a:noFill/>
          <a:ln w="44450">
            <a:solidFill>
              <a:srgbClr val="FCC021"/>
            </a:solidFill>
          </a:ln>
          <a:effectLst/>
        </p:spPr>
        <p:txBody>
          <a:bodyPr rtlCol="0" anchor="ctr"/>
          <a:lstStyle/>
          <a:p/>
        </p:txBody>
      </p:sp>
      <p:sp>
        <p:nvSpPr>
          <p:cNvPr id="10" name="Oval 9"/>
          <p:cNvSpPr/>
          <p:nvPr/>
        </p:nvSpPr>
        <p:spPr>
          <a:xfrm>
            <a:off x="2625749" y="2851339"/>
            <a:ext cx="274320" cy="2743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2</a:t>
            </a:r>
          </a:p>
        </p:txBody>
      </p:sp>
      <p:sp>
        <p:nvSpPr>
          <p:cNvPr id="11" name="Oval 10"/>
          <p:cNvSpPr/>
          <p:nvPr/>
        </p:nvSpPr>
        <p:spPr>
          <a:xfrm>
            <a:off x="1865623" y="5524326"/>
            <a:ext cx="548640" cy="548640"/>
          </a:xfrm>
          <a:prstGeom prst="ellipse">
            <a:avLst/>
          </a:prstGeom>
          <a:noFill/>
          <a:ln w="44450">
            <a:solidFill>
              <a:srgbClr val="FCC021"/>
            </a:solidFill>
          </a:ln>
          <a:effectLst/>
        </p:spPr>
        <p:txBody>
          <a:bodyPr rtlCol="0" anchor="ctr"/>
          <a:lstStyle/>
          <a:p/>
        </p:txBody>
      </p:sp>
      <p:sp>
        <p:nvSpPr>
          <p:cNvPr id="12" name="Oval 11"/>
          <p:cNvSpPr/>
          <p:nvPr/>
        </p:nvSpPr>
        <p:spPr>
          <a:xfrm>
            <a:off x="2263387" y="5400882"/>
            <a:ext cx="274320" cy="2743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3</a:t>
            </a:r>
          </a:p>
        </p:txBody>
      </p:sp>
      <p:sp>
        <p:nvSpPr>
          <p:cNvPr id="13" name="Rounded Rectangle 12"/>
          <p:cNvSpPr/>
          <p:nvPr/>
        </p:nvSpPr>
        <p:spPr>
          <a:xfrm>
            <a:off x="3886200" y="1216152"/>
            <a:ext cx="7802575" cy="448056"/>
          </a:xfrm>
          <a:prstGeom prst="roundRect">
            <a:avLst>
              <a:gd name="adj" fmla="val 8000"/>
            </a:avLst>
          </a:prstGeom>
          <a:solidFill>
            <a:srgbClr val="F0F0F0"/>
          </a:solidFill>
          <a:ln>
            <a:noFill/>
          </a:ln>
          <a:effectLst/>
        </p:spPr>
        <p:txBody>
          <a:bodyPr rtlCol="0" anchor="ctr"/>
          <a:lstStyle/>
          <a:p/>
        </p:txBody>
      </p:sp>
      <p:sp>
        <p:nvSpPr>
          <p:cNvPr id="14" name="Rectangle 13"/>
          <p:cNvSpPr/>
          <p:nvPr/>
        </p:nvSpPr>
        <p:spPr>
          <a:xfrm>
            <a:off x="3886200" y="1216152"/>
            <a:ext cx="109728" cy="448056"/>
          </a:xfrm>
          <a:prstGeom prst="rect">
            <a:avLst/>
          </a:prstGeom>
          <a:solidFill>
            <a:srgbClr val="2C6696"/>
          </a:solidFill>
          <a:ln>
            <a:noFill/>
          </a:ln>
          <a:effectLst/>
        </p:spPr>
        <p:txBody>
          <a:bodyPr rtlCol="0" anchor="ctr"/>
          <a:lstStyle/>
          <a:p/>
        </p:txBody>
      </p:sp>
      <p:sp>
        <p:nvSpPr>
          <p:cNvPr id="15" name="TextBox 14"/>
          <p:cNvSpPr txBox="1"/>
          <p:nvPr/>
        </p:nvSpPr>
        <p:spPr>
          <a:xfrm>
            <a:off x="4114800" y="1216152"/>
            <a:ext cx="7482535" cy="448056"/>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Nitrit oranının yüksek olması, su kalitesinin düşük olduğunu gösterir.</a:t>
            </a:r>
          </a:p>
        </p:txBody>
      </p:sp>
      <p:sp>
        <p:nvSpPr>
          <p:cNvPr id="16" name="Oval 15"/>
          <p:cNvSpPr/>
          <p:nvPr/>
        </p:nvSpPr>
        <p:spPr>
          <a:xfrm>
            <a:off x="3886200" y="1912874"/>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7" name="TextBox 16"/>
          <p:cNvSpPr txBox="1"/>
          <p:nvPr/>
        </p:nvSpPr>
        <p:spPr>
          <a:xfrm>
            <a:off x="4343400" y="1792224"/>
            <a:ext cx="734537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Eğirdir Gölü’nde yapılan su analizlerinin tablo yerine dağılış haritasında gösterilmesinin sağlayacağı kolaylıklar neler olabilir?</a:t>
            </a:r>
          </a:p>
        </p:txBody>
      </p:sp>
      <p:sp>
        <p:nvSpPr>
          <p:cNvPr id="18" name="Rounded Rectangle 17"/>
          <p:cNvSpPr/>
          <p:nvPr/>
        </p:nvSpPr>
        <p:spPr>
          <a:xfrm>
            <a:off x="4343400" y="2490724"/>
            <a:ext cx="7345375" cy="1101395"/>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Tablo yalnız sayıları sıralar; harita kirliliğin gölün neresinde yoğunlaştığını ve değerlerin bir yerden diğerine nasıl değiştiğini tek bakışta gösterir. Kirlilik akarsu ağızları ve yerleşmelerle ilişkilendirilebilir.</a:t>
            </a:r>
          </a:p>
        </p:txBody>
      </p:sp>
      <p:sp>
        <p:nvSpPr>
          <p:cNvPr id="19" name="Oval 18"/>
          <p:cNvSpPr/>
          <p:nvPr/>
        </p:nvSpPr>
        <p:spPr>
          <a:xfrm>
            <a:off x="3886200" y="3680257"/>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20" name="TextBox 19"/>
          <p:cNvSpPr txBox="1"/>
          <p:nvPr/>
        </p:nvSpPr>
        <p:spPr>
          <a:xfrm>
            <a:off x="4343400" y="3683559"/>
            <a:ext cx="7345375" cy="35915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Haritaya göre gölde nitrit azotu miktarı nerelerde daha yüksektir?</a:t>
            </a:r>
          </a:p>
        </p:txBody>
      </p:sp>
      <p:sp>
        <p:nvSpPr>
          <p:cNvPr id="21" name="Rounded Rectangle 20"/>
          <p:cNvSpPr/>
          <p:nvPr/>
        </p:nvSpPr>
        <p:spPr>
          <a:xfrm>
            <a:off x="4343400" y="4134155"/>
            <a:ext cx="7345375" cy="807440"/>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Kuzeybatıda Pupa Çayı'nın göle döküldüğü yer, doğuda Gelendost kıyısı ve gölün güney ucunda Eğirdir yakınları (en koyu kırmızı alanlar).</a:t>
            </a:r>
          </a:p>
        </p:txBody>
      </p:sp>
      <p:sp>
        <p:nvSpPr>
          <p:cNvPr id="22" name="Oval 21"/>
          <p:cNvSpPr/>
          <p:nvPr/>
        </p:nvSpPr>
        <p:spPr>
          <a:xfrm>
            <a:off x="3886200" y="5029733"/>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23" name="TextBox 22"/>
          <p:cNvSpPr txBox="1"/>
          <p:nvPr/>
        </p:nvSpPr>
        <p:spPr>
          <a:xfrm>
            <a:off x="4343400" y="5033035"/>
            <a:ext cx="7345375" cy="35915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Dünyada başka hangi çevre sorunlarıyla ilgili izometrik dağılış haritaları yapılabilir?</a:t>
            </a:r>
          </a:p>
        </p:txBody>
      </p:sp>
      <p:sp>
        <p:nvSpPr>
          <p:cNvPr id="24" name="Rounded Rectangle 23"/>
          <p:cNvSpPr/>
          <p:nvPr/>
        </p:nvSpPr>
        <p:spPr>
          <a:xfrm>
            <a:off x="4343400" y="5483631"/>
            <a:ext cx="7345375" cy="807440"/>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Noktalarda ölçülen değerlerle: hava kirliliği, deniz ve göl suyu kirliliği, yer altı suyu kirliliği, gürültü düzeyi haritaları.</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48</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109 / 226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Noktalama Haritası Okuyorum: John Snow</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snow_s49.jpg"/>
          <p:cNvPicPr>
            <a:picLocks noChangeAspect="1"/>
          </p:cNvPicPr>
          <p:nvPr/>
        </p:nvPicPr>
        <p:blipFill>
          <a:blip r:embed="rId3"/>
          <a:stretch>
            <a:fillRect/>
          </a:stretch>
        </p:blipFill>
        <p:spPr>
          <a:xfrm>
            <a:off x="502920" y="1321993"/>
            <a:ext cx="3566160" cy="4365905"/>
          </a:xfrm>
          <a:prstGeom prst="rect">
            <a:avLst/>
          </a:prstGeom>
          <a:ln w="9525">
            <a:solidFill>
              <a:srgbClr val="D9D9D9"/>
            </a:solidFill>
          </a:ln>
        </p:spPr>
      </p:pic>
      <p:sp>
        <p:nvSpPr>
          <p:cNvPr id="7" name="TextBox 6"/>
          <p:cNvSpPr txBox="1"/>
          <p:nvPr/>
        </p:nvSpPr>
        <p:spPr>
          <a:xfrm>
            <a:off x="502920" y="5830316"/>
            <a:ext cx="3566160" cy="460756"/>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Dr. John Snow’un 1854 yılındaki kolera salgınında vakaların dağılışını gösteren haritası</a:t>
            </a:r>
          </a:p>
        </p:txBody>
      </p:sp>
      <p:sp>
        <p:nvSpPr>
          <p:cNvPr id="8" name="Oval 7"/>
          <p:cNvSpPr/>
          <p:nvPr/>
        </p:nvSpPr>
        <p:spPr>
          <a:xfrm>
            <a:off x="4297680" y="1336802"/>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9" name="TextBox 8"/>
          <p:cNvSpPr txBox="1"/>
          <p:nvPr/>
        </p:nvSpPr>
        <p:spPr>
          <a:xfrm>
            <a:off x="4754880" y="1216152"/>
            <a:ext cx="693389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Kolera salgınının önlenmesi için yapılan çalışmada dağılış kavramından nasıl yararlanılmıştır?</a:t>
            </a:r>
          </a:p>
        </p:txBody>
      </p:sp>
      <p:sp>
        <p:nvSpPr>
          <p:cNvPr id="10" name="Rounded Rectangle 9"/>
          <p:cNvSpPr/>
          <p:nvPr/>
        </p:nvSpPr>
        <p:spPr>
          <a:xfrm>
            <a:off x="4754880" y="1914652"/>
            <a:ext cx="6933895" cy="1164739"/>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1" name="Connector 10"/>
          <p:cNvCxnSpPr/>
          <p:nvPr/>
        </p:nvCxnSpPr>
        <p:spPr>
          <a:xfrm>
            <a:off x="4937760" y="2205836"/>
            <a:ext cx="6568135" cy="0"/>
          </a:xfrm>
          <a:prstGeom prst="line">
            <a:avLst/>
          </a:prstGeom>
          <a:ln w="12700">
            <a:solidFill>
              <a:srgbClr val="D9D9D9"/>
            </a:solidFill>
            <a:prstDash val="dash"/>
          </a:ln>
        </p:spPr>
      </p:cxnSp>
      <p:cxnSp>
        <p:nvCxnSpPr>
          <p:cNvPr id="12" name="Connector 11"/>
          <p:cNvCxnSpPr/>
          <p:nvPr/>
        </p:nvCxnSpPr>
        <p:spPr>
          <a:xfrm>
            <a:off x="4937760" y="2497021"/>
            <a:ext cx="6568135" cy="0"/>
          </a:xfrm>
          <a:prstGeom prst="line">
            <a:avLst/>
          </a:prstGeom>
          <a:ln w="12700">
            <a:solidFill>
              <a:srgbClr val="D9D9D9"/>
            </a:solidFill>
            <a:prstDash val="dash"/>
          </a:ln>
        </p:spPr>
      </p:cxnSp>
      <p:cxnSp>
        <p:nvCxnSpPr>
          <p:cNvPr id="13" name="Connector 12"/>
          <p:cNvCxnSpPr/>
          <p:nvPr/>
        </p:nvCxnSpPr>
        <p:spPr>
          <a:xfrm>
            <a:off x="4937760" y="2788206"/>
            <a:ext cx="6568135" cy="0"/>
          </a:xfrm>
          <a:prstGeom prst="line">
            <a:avLst/>
          </a:prstGeom>
          <a:ln w="12700">
            <a:solidFill>
              <a:srgbClr val="D9D9D9"/>
            </a:solidFill>
            <a:prstDash val="dash"/>
          </a:ln>
        </p:spPr>
      </p:cxnSp>
      <p:sp>
        <p:nvSpPr>
          <p:cNvPr id="14" name="Oval 13"/>
          <p:cNvSpPr/>
          <p:nvPr/>
        </p:nvSpPr>
        <p:spPr>
          <a:xfrm>
            <a:off x="4297680" y="3291481"/>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5" name="TextBox 14"/>
          <p:cNvSpPr txBox="1"/>
          <p:nvPr/>
        </p:nvSpPr>
        <p:spPr>
          <a:xfrm>
            <a:off x="4754880" y="3170831"/>
            <a:ext cx="693389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Mekânsal olaylardaki farklı unsurların ilişkilendirilmesinde haritalar neden önemlidir?</a:t>
            </a:r>
          </a:p>
        </p:txBody>
      </p:sp>
      <p:sp>
        <p:nvSpPr>
          <p:cNvPr id="16" name="Rounded Rectangle 15"/>
          <p:cNvSpPr/>
          <p:nvPr/>
        </p:nvSpPr>
        <p:spPr>
          <a:xfrm>
            <a:off x="4754880" y="3869331"/>
            <a:ext cx="6933895" cy="691948"/>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7" name="Connector 16"/>
          <p:cNvCxnSpPr/>
          <p:nvPr/>
        </p:nvCxnSpPr>
        <p:spPr>
          <a:xfrm>
            <a:off x="4937760" y="4215305"/>
            <a:ext cx="6568135" cy="0"/>
          </a:xfrm>
          <a:prstGeom prst="line">
            <a:avLst/>
          </a:prstGeom>
          <a:ln w="12700">
            <a:solidFill>
              <a:srgbClr val="D9D9D9"/>
            </a:solidFill>
            <a:prstDash val="dash"/>
          </a:ln>
        </p:spPr>
      </p:cxnSp>
      <p:sp>
        <p:nvSpPr>
          <p:cNvPr id="18" name="Oval 17"/>
          <p:cNvSpPr/>
          <p:nvPr/>
        </p:nvSpPr>
        <p:spPr>
          <a:xfrm>
            <a:off x="4297680" y="4897321"/>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9" name="TextBox 18"/>
          <p:cNvSpPr txBox="1"/>
          <p:nvPr/>
        </p:nvSpPr>
        <p:spPr>
          <a:xfrm>
            <a:off x="4754880" y="4652719"/>
            <a:ext cx="6933895" cy="854964"/>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Günümüzde toplum sağlığı (hastalıkların önlenmesi, hayat kalitesinin artması ve ortalama yaşam süresinin uzaması) için tıpla ilgili hangi haritalama çalışmaları yapılabilir?</a:t>
            </a:r>
          </a:p>
        </p:txBody>
      </p:sp>
      <p:sp>
        <p:nvSpPr>
          <p:cNvPr id="20" name="Rounded Rectangle 19"/>
          <p:cNvSpPr/>
          <p:nvPr/>
        </p:nvSpPr>
        <p:spPr>
          <a:xfrm>
            <a:off x="4754880" y="5599123"/>
            <a:ext cx="6933895" cy="691948"/>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1" name="Connector 20"/>
          <p:cNvCxnSpPr/>
          <p:nvPr/>
        </p:nvCxnSpPr>
        <p:spPr>
          <a:xfrm>
            <a:off x="4937760" y="5945097"/>
            <a:ext cx="6568135" cy="0"/>
          </a:xfrm>
          <a:prstGeom prst="line">
            <a:avLst/>
          </a:prstGeom>
          <a:ln w="12700">
            <a:solidFill>
              <a:srgbClr val="D9D9D9"/>
            </a:solidFill>
            <a:prstDash val="dash"/>
          </a:ln>
        </p:spPr>
      </p:cxn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110 / 226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50" b="1" i="0">
                <a:solidFill>
                  <a:srgbClr val="FFFFFF"/>
                </a:solidFill>
                <a:latin typeface="Calibri"/>
              </a:rPr>
              <a:t>Noktalama Haritası Okuyorum: John Snow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snow_s49.jpg"/>
          <p:cNvPicPr>
            <a:picLocks noChangeAspect="1"/>
          </p:cNvPicPr>
          <p:nvPr/>
        </p:nvPicPr>
        <p:blipFill>
          <a:blip r:embed="rId3"/>
          <a:stretch>
            <a:fillRect/>
          </a:stretch>
        </p:blipFill>
        <p:spPr>
          <a:xfrm>
            <a:off x="502920" y="1321993"/>
            <a:ext cx="3566160" cy="4365905"/>
          </a:xfrm>
          <a:prstGeom prst="rect">
            <a:avLst/>
          </a:prstGeom>
          <a:ln w="9525">
            <a:solidFill>
              <a:srgbClr val="D9D9D9"/>
            </a:solidFill>
          </a:ln>
        </p:spPr>
      </p:pic>
      <p:sp>
        <p:nvSpPr>
          <p:cNvPr id="7" name="TextBox 6"/>
          <p:cNvSpPr txBox="1"/>
          <p:nvPr/>
        </p:nvSpPr>
        <p:spPr>
          <a:xfrm>
            <a:off x="502920" y="5830316"/>
            <a:ext cx="3566160" cy="460756"/>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Dr. John Snow’un 1854 yılındaki kolera salgınında vakaların dağılışını gösteren haritası</a:t>
            </a:r>
          </a:p>
        </p:txBody>
      </p:sp>
      <p:sp>
        <p:nvSpPr>
          <p:cNvPr id="8" name="Oval 7"/>
          <p:cNvSpPr/>
          <p:nvPr/>
        </p:nvSpPr>
        <p:spPr>
          <a:xfrm>
            <a:off x="1571230" y="2977706"/>
            <a:ext cx="1045254" cy="1045254"/>
          </a:xfrm>
          <a:prstGeom prst="ellipse">
            <a:avLst/>
          </a:prstGeom>
          <a:noFill/>
          <a:ln w="50800">
            <a:solidFill>
              <a:srgbClr val="FCC021"/>
            </a:solidFill>
          </a:ln>
          <a:effectLst/>
        </p:spPr>
        <p:txBody>
          <a:bodyPr rtlCol="0" anchor="ctr"/>
          <a:lstStyle/>
          <a:p/>
        </p:txBody>
      </p:sp>
      <p:cxnSp>
        <p:nvCxnSpPr>
          <p:cNvPr id="9" name="Connector 8"/>
          <p:cNvCxnSpPr/>
          <p:nvPr/>
        </p:nvCxnSpPr>
        <p:spPr>
          <a:xfrm flipV="1">
            <a:off x="1661685" y="3876624"/>
            <a:ext cx="55880" cy="1626799"/>
          </a:xfrm>
          <a:prstGeom prst="line">
            <a:avLst/>
          </a:prstGeom>
          <a:ln w="31750">
            <a:solidFill>
              <a:srgbClr val="FCC021"/>
            </a:solidFill>
          </a:ln>
        </p:spPr>
      </p:cxnSp>
      <p:sp>
        <p:nvSpPr>
          <p:cNvPr id="10" name="Rounded Rectangle 9"/>
          <p:cNvSpPr/>
          <p:nvPr/>
        </p:nvSpPr>
        <p:spPr>
          <a:xfrm>
            <a:off x="564405" y="5338831"/>
            <a:ext cx="2240280" cy="329184"/>
          </a:xfrm>
          <a:prstGeom prst="roundRect">
            <a:avLst>
              <a:gd name="adj" fmla="val 25000"/>
            </a:avLst>
          </a:prstGeom>
          <a:solidFill>
            <a:srgbClr val="FCC021"/>
          </a:solidFill>
          <a:ln>
            <a:no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kümenin ortasındaki pompa</a:t>
            </a:r>
          </a:p>
        </p:txBody>
      </p:sp>
      <p:sp>
        <p:nvSpPr>
          <p:cNvPr id="11" name="Oval 10"/>
          <p:cNvSpPr/>
          <p:nvPr/>
        </p:nvSpPr>
        <p:spPr>
          <a:xfrm>
            <a:off x="4297680" y="1336802"/>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2" name="TextBox 11"/>
          <p:cNvSpPr txBox="1"/>
          <p:nvPr/>
        </p:nvSpPr>
        <p:spPr>
          <a:xfrm>
            <a:off x="4754880" y="1216152"/>
            <a:ext cx="693389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Kolera salgınının önlenmesi için yapılan çalışmada dağılış kavramından nasıl yararlanılmıştır?</a:t>
            </a:r>
          </a:p>
        </p:txBody>
      </p:sp>
      <p:sp>
        <p:nvSpPr>
          <p:cNvPr id="13" name="Rounded Rectangle 12"/>
          <p:cNvSpPr/>
          <p:nvPr/>
        </p:nvSpPr>
        <p:spPr>
          <a:xfrm>
            <a:off x="4754880" y="1914652"/>
            <a:ext cx="6933895" cy="1164739"/>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450" b="0" i="0">
                <a:solidFill>
                  <a:srgbClr val="262626"/>
                </a:solidFill>
                <a:latin typeface="Calibri"/>
              </a:rPr>
              <a:t>Ölümler (bir nokta bir kişi) ve su pompaları aynı haritaya işlendi; vakaların bir pompanın çevresinde yoğunlaştığı görüldü. Böylece salgının kaynağının bir su kuyusundan pompalanan kolera mikrobuyla kirlenmiş su olduğu tespit edilmiş; pompa kapatılınca salgın sona erdi.</a:t>
            </a:r>
          </a:p>
        </p:txBody>
      </p:sp>
      <p:sp>
        <p:nvSpPr>
          <p:cNvPr id="14" name="Oval 13"/>
          <p:cNvSpPr/>
          <p:nvPr/>
        </p:nvSpPr>
        <p:spPr>
          <a:xfrm>
            <a:off x="4297680" y="3291481"/>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5" name="TextBox 14"/>
          <p:cNvSpPr txBox="1"/>
          <p:nvPr/>
        </p:nvSpPr>
        <p:spPr>
          <a:xfrm>
            <a:off x="4754880" y="3170831"/>
            <a:ext cx="6933895" cy="6070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Mekânsal olaylardaki farklı unsurların ilişkilendirilmesinde haritalar neden önemlidir?</a:t>
            </a:r>
          </a:p>
        </p:txBody>
      </p:sp>
      <p:sp>
        <p:nvSpPr>
          <p:cNvPr id="16" name="Rounded Rectangle 15"/>
          <p:cNvSpPr/>
          <p:nvPr/>
        </p:nvSpPr>
        <p:spPr>
          <a:xfrm>
            <a:off x="4754880" y="3869331"/>
            <a:ext cx="6933895" cy="691948"/>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450" b="0" i="0">
                <a:solidFill>
                  <a:srgbClr val="262626"/>
                </a:solidFill>
                <a:latin typeface="Calibri"/>
              </a:rPr>
              <a:t>Farklı unsurların (ölümler ve su pompaları) dağılışını bir arada gösterir; aralarındaki mekânsal ilişki görünür hâle gelir, neden-sonuç ilişkisi kurulabilir.</a:t>
            </a:r>
          </a:p>
        </p:txBody>
      </p:sp>
      <p:sp>
        <p:nvSpPr>
          <p:cNvPr id="17" name="Oval 16"/>
          <p:cNvSpPr/>
          <p:nvPr/>
        </p:nvSpPr>
        <p:spPr>
          <a:xfrm>
            <a:off x="4297680" y="4897321"/>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8" name="TextBox 17"/>
          <p:cNvSpPr txBox="1"/>
          <p:nvPr/>
        </p:nvSpPr>
        <p:spPr>
          <a:xfrm>
            <a:off x="4754880" y="4652719"/>
            <a:ext cx="6933895" cy="854964"/>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Günümüzde toplum sağlığı (hastalıkların önlenmesi, hayat kalitesinin artması ve ortalama yaşam süresinin uzaması) için tıpla ilgili hangi haritalama çalışmaları yapılabilir?</a:t>
            </a:r>
          </a:p>
        </p:txBody>
      </p:sp>
      <p:sp>
        <p:nvSpPr>
          <p:cNvPr id="19" name="Rounded Rectangle 18"/>
          <p:cNvSpPr/>
          <p:nvPr/>
        </p:nvSpPr>
        <p:spPr>
          <a:xfrm>
            <a:off x="4754880" y="5599123"/>
            <a:ext cx="6933895" cy="691948"/>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450" b="0" i="0">
                <a:solidFill>
                  <a:srgbClr val="262626"/>
                </a:solidFill>
                <a:latin typeface="Calibri"/>
              </a:rPr>
              <a:t>Hastalıkların yayılış ve risk haritaları; hastane ve aile sağlığı merkezlerine erişim haritaları; hava ve su kirliliği haritaları; yeşil alan ve spor alanlarının dağılış haritaları.</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49</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111 / 226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Akış Haritası Okuyorum: Malazgirt (1071)</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ZENGİNLEŞTİRME</a:t>
            </a:r>
          </a:p>
        </p:txBody>
      </p:sp>
      <p:pic>
        <p:nvPicPr>
          <p:cNvPr id="6" name="Picture 5" descr="malazgirt_1_s51.jpg"/>
          <p:cNvPicPr>
            <a:picLocks noChangeAspect="1"/>
          </p:cNvPicPr>
          <p:nvPr/>
        </p:nvPicPr>
        <p:blipFill>
          <a:blip r:embed="rId3"/>
          <a:stretch>
            <a:fillRect/>
          </a:stretch>
        </p:blipFill>
        <p:spPr>
          <a:xfrm>
            <a:off x="635410" y="1216152"/>
            <a:ext cx="3341716" cy="2743200"/>
          </a:xfrm>
          <a:prstGeom prst="rect">
            <a:avLst/>
          </a:prstGeom>
          <a:ln w="9525">
            <a:solidFill>
              <a:srgbClr val="D9D9D9"/>
            </a:solidFill>
          </a:ln>
        </p:spPr>
      </p:pic>
      <p:sp>
        <p:nvSpPr>
          <p:cNvPr id="7" name="Rounded Rectangle 6"/>
          <p:cNvSpPr/>
          <p:nvPr/>
        </p:nvSpPr>
        <p:spPr>
          <a:xfrm>
            <a:off x="502920" y="4005072"/>
            <a:ext cx="3606698" cy="384048"/>
          </a:xfrm>
          <a:prstGeom prst="roundRect">
            <a:avLst>
              <a:gd name="adj" fmla="val 8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400" b="1" i="0">
                <a:solidFill>
                  <a:srgbClr val="2C6696"/>
                </a:solidFill>
                <a:latin typeface="Calibri"/>
              </a:rPr>
              <a:t>1. Harita: Malazgirt Savaşı Muharebe Düzeni</a:t>
            </a:r>
          </a:p>
        </p:txBody>
      </p:sp>
      <p:pic>
        <p:nvPicPr>
          <p:cNvPr id="8" name="Picture 7" descr="malazgirt_2_s51.jpg"/>
          <p:cNvPicPr>
            <a:picLocks noChangeAspect="1"/>
          </p:cNvPicPr>
          <p:nvPr/>
        </p:nvPicPr>
        <p:blipFill>
          <a:blip r:embed="rId4"/>
          <a:stretch>
            <a:fillRect/>
          </a:stretch>
        </p:blipFill>
        <p:spPr>
          <a:xfrm>
            <a:off x="4454825" y="1216152"/>
            <a:ext cx="3282042" cy="2743200"/>
          </a:xfrm>
          <a:prstGeom prst="rect">
            <a:avLst/>
          </a:prstGeom>
          <a:ln w="9525">
            <a:solidFill>
              <a:srgbClr val="D9D9D9"/>
            </a:solidFill>
          </a:ln>
        </p:spPr>
      </p:pic>
      <p:sp>
        <p:nvSpPr>
          <p:cNvPr id="9" name="Rounded Rectangle 8"/>
          <p:cNvSpPr/>
          <p:nvPr/>
        </p:nvSpPr>
        <p:spPr>
          <a:xfrm>
            <a:off x="4292498" y="4005072"/>
            <a:ext cx="3606698" cy="384048"/>
          </a:xfrm>
          <a:prstGeom prst="roundRect">
            <a:avLst>
              <a:gd name="adj" fmla="val 8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2C6696"/>
                </a:solidFill>
                <a:latin typeface="Calibri"/>
              </a:rPr>
              <a:t>2. Harita: Malazgirt Savaşı İkinci Evre</a:t>
            </a:r>
          </a:p>
        </p:txBody>
      </p:sp>
      <p:pic>
        <p:nvPicPr>
          <p:cNvPr id="10" name="Picture 9" descr="malazgirt_3_s51.jpg"/>
          <p:cNvPicPr>
            <a:picLocks noChangeAspect="1"/>
          </p:cNvPicPr>
          <p:nvPr/>
        </p:nvPicPr>
        <p:blipFill>
          <a:blip r:embed="rId5"/>
          <a:stretch>
            <a:fillRect/>
          </a:stretch>
        </p:blipFill>
        <p:spPr>
          <a:xfrm>
            <a:off x="8264663" y="1216152"/>
            <a:ext cx="3241523" cy="2743200"/>
          </a:xfrm>
          <a:prstGeom prst="rect">
            <a:avLst/>
          </a:prstGeom>
          <a:ln w="9525">
            <a:solidFill>
              <a:srgbClr val="D9D9D9"/>
            </a:solidFill>
          </a:ln>
        </p:spPr>
      </p:pic>
      <p:sp>
        <p:nvSpPr>
          <p:cNvPr id="11" name="Rounded Rectangle 10"/>
          <p:cNvSpPr/>
          <p:nvPr/>
        </p:nvSpPr>
        <p:spPr>
          <a:xfrm>
            <a:off x="8082076" y="4005072"/>
            <a:ext cx="3606698" cy="384048"/>
          </a:xfrm>
          <a:prstGeom prst="roundRect">
            <a:avLst>
              <a:gd name="adj" fmla="val 8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2C6696"/>
                </a:solidFill>
                <a:latin typeface="Calibri"/>
              </a:rPr>
              <a:t>3. Harita: Malazgirt Savaşı Son Evre</a:t>
            </a:r>
          </a:p>
        </p:txBody>
      </p:sp>
      <p:sp>
        <p:nvSpPr>
          <p:cNvPr id="12" name="Rounded Rectangle 11"/>
          <p:cNvSpPr/>
          <p:nvPr/>
        </p:nvSpPr>
        <p:spPr>
          <a:xfrm>
            <a:off x="502920" y="4480559"/>
            <a:ext cx="7894015" cy="1810513"/>
          </a:xfrm>
          <a:prstGeom prst="roundRect">
            <a:avLst>
              <a:gd name="adj" fmla="val 8000"/>
            </a:avLst>
          </a:prstGeom>
          <a:solidFill>
            <a:srgbClr val="F0F0F0"/>
          </a:solidFill>
          <a:ln>
            <a:noFill/>
          </a:ln>
          <a:effectLst/>
        </p:spPr>
        <p:txBody>
          <a:bodyPr rtlCol="0" anchor="ctr"/>
          <a:lstStyle/>
          <a:p/>
        </p:txBody>
      </p:sp>
      <p:sp>
        <p:nvSpPr>
          <p:cNvPr id="13" name="Rectangle 12"/>
          <p:cNvSpPr/>
          <p:nvPr/>
        </p:nvSpPr>
        <p:spPr>
          <a:xfrm>
            <a:off x="502920" y="4480559"/>
            <a:ext cx="109728" cy="1810513"/>
          </a:xfrm>
          <a:prstGeom prst="rect">
            <a:avLst/>
          </a:prstGeom>
          <a:solidFill>
            <a:srgbClr val="2C6696"/>
          </a:solidFill>
          <a:ln>
            <a:noFill/>
          </a:ln>
          <a:effectLst/>
        </p:spPr>
        <p:txBody>
          <a:bodyPr rtlCol="0" anchor="ctr"/>
          <a:lstStyle/>
          <a:p/>
        </p:txBody>
      </p:sp>
      <p:sp>
        <p:nvSpPr>
          <p:cNvPr id="14" name="TextBox 13"/>
          <p:cNvSpPr txBox="1"/>
          <p:nvPr/>
        </p:nvSpPr>
        <p:spPr>
          <a:xfrm>
            <a:off x="731520" y="4480559"/>
            <a:ext cx="7573975" cy="1810513"/>
          </a:xfrm>
          <a:prstGeom prst="rect">
            <a:avLst/>
          </a:prstGeom>
          <a:noFill/>
        </p:spPr>
        <p:txBody>
          <a:bodyPr wrap="square" anchor="ctr" lIns="73152" rIns="73152" tIns="36576" bIns="36576">
            <a:noAutofit/>
          </a:bodyPr>
          <a:lstStyle/>
          <a:p>
            <a:pPr algn="l">
              <a:spcBef>
                <a:spcPts val="0"/>
              </a:spcBef>
              <a:spcAft>
                <a:spcPts val="600"/>
              </a:spcAft>
            </a:pPr>
            <a:r>
              <a:rPr lang="tr-TR" sz="1800" b="0" i="0">
                <a:solidFill>
                  <a:srgbClr val="262626"/>
                </a:solidFill>
                <a:latin typeface="Calibri"/>
              </a:rPr>
              <a:t>Özellikle akış haritaları, tarihî olayların seyrinin anlaşılması için sıklıkla kullanılır.</a:t>
            </a:r>
          </a:p>
          <a:p>
            <a:pPr algn="l">
              <a:spcBef>
                <a:spcPts val="0"/>
              </a:spcBef>
              <a:spcAft>
                <a:spcPts val="0"/>
              </a:spcAft>
            </a:pPr>
            <a:r>
              <a:rPr lang="tr-TR" sz="1800" b="1" i="0">
                <a:solidFill>
                  <a:srgbClr val="262626"/>
                </a:solidFill>
                <a:latin typeface="Calibri"/>
              </a:rPr>
              <a:t>Sayfada Malazgirt Savaşı’nın gelişim aşamaları, akış haritaları üzerinde gösterilmiştir. Haritaları yorumlayarak bu tarihî olayın gelişimini yazınız.</a:t>
            </a:r>
          </a:p>
        </p:txBody>
      </p:sp>
      <p:pic>
        <p:nvPicPr>
          <p:cNvPr id="15" name="Picture 14" descr="malazgirt_genel_s51.jpg"/>
          <p:cNvPicPr>
            <a:picLocks noChangeAspect="1"/>
          </p:cNvPicPr>
          <p:nvPr/>
        </p:nvPicPr>
        <p:blipFill>
          <a:blip r:embed="rId6"/>
          <a:stretch>
            <a:fillRect/>
          </a:stretch>
        </p:blipFill>
        <p:spPr>
          <a:xfrm>
            <a:off x="8591785" y="4480559"/>
            <a:ext cx="3085018" cy="1810513"/>
          </a:xfrm>
          <a:prstGeom prst="rect">
            <a:avLst/>
          </a:prstGeom>
          <a:ln w="9525">
            <a:solidFill>
              <a:srgbClr val="D9D9D9"/>
            </a:solidFill>
          </a:ln>
        </p:spPr>
      </p:pic>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51</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112 / 226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Akış Haritası Okuyorum: Malazgirt (1071)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malazgirt_1_s51.jpg"/>
          <p:cNvPicPr>
            <a:picLocks noChangeAspect="1"/>
          </p:cNvPicPr>
          <p:nvPr/>
        </p:nvPicPr>
        <p:blipFill>
          <a:blip r:embed="rId3"/>
          <a:stretch>
            <a:fillRect/>
          </a:stretch>
        </p:blipFill>
        <p:spPr>
          <a:xfrm>
            <a:off x="635410" y="1216152"/>
            <a:ext cx="3341716" cy="2743200"/>
          </a:xfrm>
          <a:prstGeom prst="rect">
            <a:avLst/>
          </a:prstGeom>
          <a:ln w="9525">
            <a:solidFill>
              <a:srgbClr val="D9D9D9"/>
            </a:solidFill>
          </a:ln>
        </p:spPr>
      </p:pic>
      <p:sp>
        <p:nvSpPr>
          <p:cNvPr id="7" name="Rounded Rectangle 6"/>
          <p:cNvSpPr/>
          <p:nvPr/>
        </p:nvSpPr>
        <p:spPr>
          <a:xfrm>
            <a:off x="502920" y="4005072"/>
            <a:ext cx="3606698" cy="384048"/>
          </a:xfrm>
          <a:prstGeom prst="roundRect">
            <a:avLst>
              <a:gd name="adj" fmla="val 8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400" b="1" i="0">
                <a:solidFill>
                  <a:srgbClr val="2C6696"/>
                </a:solidFill>
                <a:latin typeface="Calibri"/>
              </a:rPr>
              <a:t>1. Harita: Malazgirt Savaşı Muharebe Düzeni</a:t>
            </a:r>
          </a:p>
        </p:txBody>
      </p:sp>
      <p:pic>
        <p:nvPicPr>
          <p:cNvPr id="8" name="Picture 7" descr="malazgirt_2_s51.jpg"/>
          <p:cNvPicPr>
            <a:picLocks noChangeAspect="1"/>
          </p:cNvPicPr>
          <p:nvPr/>
        </p:nvPicPr>
        <p:blipFill>
          <a:blip r:embed="rId4"/>
          <a:stretch>
            <a:fillRect/>
          </a:stretch>
        </p:blipFill>
        <p:spPr>
          <a:xfrm>
            <a:off x="4454825" y="1216152"/>
            <a:ext cx="3282042" cy="2743200"/>
          </a:xfrm>
          <a:prstGeom prst="rect">
            <a:avLst/>
          </a:prstGeom>
          <a:ln w="9525">
            <a:solidFill>
              <a:srgbClr val="D9D9D9"/>
            </a:solidFill>
          </a:ln>
        </p:spPr>
      </p:pic>
      <p:sp>
        <p:nvSpPr>
          <p:cNvPr id="9" name="Rounded Rectangle 8"/>
          <p:cNvSpPr/>
          <p:nvPr/>
        </p:nvSpPr>
        <p:spPr>
          <a:xfrm>
            <a:off x="4292498" y="4005072"/>
            <a:ext cx="3606698" cy="384048"/>
          </a:xfrm>
          <a:prstGeom prst="roundRect">
            <a:avLst>
              <a:gd name="adj" fmla="val 8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2C6696"/>
                </a:solidFill>
                <a:latin typeface="Calibri"/>
              </a:rPr>
              <a:t>2. Harita: Malazgirt Savaşı İkinci Evre</a:t>
            </a:r>
          </a:p>
        </p:txBody>
      </p:sp>
      <p:pic>
        <p:nvPicPr>
          <p:cNvPr id="10" name="Picture 9" descr="malazgirt_3_s51.jpg"/>
          <p:cNvPicPr>
            <a:picLocks noChangeAspect="1"/>
          </p:cNvPicPr>
          <p:nvPr/>
        </p:nvPicPr>
        <p:blipFill>
          <a:blip r:embed="rId5"/>
          <a:stretch>
            <a:fillRect/>
          </a:stretch>
        </p:blipFill>
        <p:spPr>
          <a:xfrm>
            <a:off x="8264663" y="1216152"/>
            <a:ext cx="3241523" cy="2743200"/>
          </a:xfrm>
          <a:prstGeom prst="rect">
            <a:avLst/>
          </a:prstGeom>
          <a:ln w="9525">
            <a:solidFill>
              <a:srgbClr val="D9D9D9"/>
            </a:solidFill>
          </a:ln>
        </p:spPr>
      </p:pic>
      <p:sp>
        <p:nvSpPr>
          <p:cNvPr id="11" name="Rounded Rectangle 10"/>
          <p:cNvSpPr/>
          <p:nvPr/>
        </p:nvSpPr>
        <p:spPr>
          <a:xfrm>
            <a:off x="8082076" y="4005072"/>
            <a:ext cx="3606698" cy="384048"/>
          </a:xfrm>
          <a:prstGeom prst="roundRect">
            <a:avLst>
              <a:gd name="adj" fmla="val 8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2C6696"/>
                </a:solidFill>
                <a:latin typeface="Calibri"/>
              </a:rPr>
              <a:t>3. Harita: Malazgirt Savaşı Son Evre</a:t>
            </a:r>
          </a:p>
        </p:txBody>
      </p:sp>
      <p:sp>
        <p:nvSpPr>
          <p:cNvPr id="12" name="Rounded Rectangle 11"/>
          <p:cNvSpPr/>
          <p:nvPr/>
        </p:nvSpPr>
        <p:spPr>
          <a:xfrm>
            <a:off x="502920" y="4480559"/>
            <a:ext cx="3606698" cy="1810513"/>
          </a:xfrm>
          <a:prstGeom prst="roundRect">
            <a:avLst>
              <a:gd name="adj" fmla="val 8000"/>
            </a:avLst>
          </a:prstGeom>
          <a:solidFill>
            <a:srgbClr val="E3F1E4"/>
          </a:solidFill>
          <a:ln w="12700">
            <a:solidFill>
              <a:srgbClr val="2E7D32"/>
            </a:solidFill>
          </a:ln>
          <a:effectLst/>
        </p:spPr>
        <p:txBody>
          <a:bodyPr rtlCol="0" anchor="ctr" wrap="square" lIns="128016" rIns="128016" tIns="73152" bIns="73152">
            <a:noAutofit/>
          </a:bodyPr>
          <a:lstStyle/>
          <a:p>
            <a:pPr algn="l">
              <a:spcBef>
                <a:spcPts val="0"/>
              </a:spcBef>
              <a:spcAft>
                <a:spcPts val="0"/>
              </a:spcAft>
            </a:pPr>
            <a:r>
              <a:rPr lang="tr-TR" sz="1650" b="0" i="0">
                <a:solidFill>
                  <a:srgbClr val="262626"/>
                </a:solidFill>
                <a:latin typeface="Calibri"/>
              </a:rPr>
              <a:t>Bizans ordugâhı batıda, Selçuklu ordugâhı doğuda. İki ordu karşı karşıya savaş düzeni almış; Bizans ordusu doğuya, Selçuklu ordusu batıya ilerliyor.</a:t>
            </a:r>
          </a:p>
        </p:txBody>
      </p:sp>
      <p:sp>
        <p:nvSpPr>
          <p:cNvPr id="13" name="Rounded Rectangle 12"/>
          <p:cNvSpPr/>
          <p:nvPr/>
        </p:nvSpPr>
        <p:spPr>
          <a:xfrm>
            <a:off x="4292498" y="4480559"/>
            <a:ext cx="3606698" cy="1810513"/>
          </a:xfrm>
          <a:prstGeom prst="roundRect">
            <a:avLst>
              <a:gd name="adj" fmla="val 8000"/>
            </a:avLst>
          </a:prstGeom>
          <a:solidFill>
            <a:srgbClr val="E3F1E4"/>
          </a:solidFill>
          <a:ln w="12700">
            <a:solidFill>
              <a:srgbClr val="2E7D32"/>
            </a:solidFill>
          </a:ln>
          <a:effectLst/>
        </p:spPr>
        <p:txBody>
          <a:bodyPr rtlCol="0" anchor="ctr" wrap="square" lIns="128016" rIns="128016" tIns="73152" bIns="73152">
            <a:noAutofit/>
          </a:bodyPr>
          <a:lstStyle/>
          <a:p>
            <a:pPr algn="l">
              <a:spcBef>
                <a:spcPts val="0"/>
              </a:spcBef>
              <a:spcAft>
                <a:spcPts val="0"/>
              </a:spcAft>
            </a:pPr>
            <a:r>
              <a:rPr lang="tr-TR" sz="1650" b="0" i="0">
                <a:solidFill>
                  <a:srgbClr val="262626"/>
                </a:solidFill>
                <a:latin typeface="Calibri"/>
              </a:rPr>
              <a:t>Selçuklu ordusu geri çekiliyor (sahte ricat); Bizans ordusu ileri atılıyor ve safları açılıyor. Kanatlardaki Selçuklu birlikleri yerinde bekliyor.</a:t>
            </a:r>
          </a:p>
        </p:txBody>
      </p:sp>
      <p:sp>
        <p:nvSpPr>
          <p:cNvPr id="14" name="Rounded Rectangle 13"/>
          <p:cNvSpPr/>
          <p:nvPr/>
        </p:nvSpPr>
        <p:spPr>
          <a:xfrm>
            <a:off x="8082076" y="4480559"/>
            <a:ext cx="3606698" cy="1810513"/>
          </a:xfrm>
          <a:prstGeom prst="roundRect">
            <a:avLst>
              <a:gd name="adj" fmla="val 8000"/>
            </a:avLst>
          </a:prstGeom>
          <a:solidFill>
            <a:srgbClr val="E3F1E4"/>
          </a:solidFill>
          <a:ln w="12700">
            <a:solidFill>
              <a:srgbClr val="2E7D32"/>
            </a:solidFill>
          </a:ln>
          <a:effectLst/>
        </p:spPr>
        <p:txBody>
          <a:bodyPr rtlCol="0" anchor="ctr" wrap="square" lIns="128016" rIns="128016" tIns="73152" bIns="73152">
            <a:noAutofit/>
          </a:bodyPr>
          <a:lstStyle/>
          <a:p>
            <a:pPr algn="l">
              <a:spcBef>
                <a:spcPts val="0"/>
              </a:spcBef>
              <a:spcAft>
                <a:spcPts val="0"/>
              </a:spcAft>
            </a:pPr>
            <a:r>
              <a:rPr lang="tr-TR" sz="1650" b="0" i="0">
                <a:solidFill>
                  <a:srgbClr val="262626"/>
                </a:solidFill>
                <a:latin typeface="Calibri"/>
              </a:rPr>
              <a:t>Kanatlardaki Selçuklu birlikleri çevirme harekâtıyla Bizans ordusunu kuşatıyor; bazı Bizans birlikleri Selçuklu tarafına geçiyor; Bizans ordusu çekiliyor. Savaş Selçuklu zaferiyle bitiyor.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51</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113 / 226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Haritada yükselti: renklendirme yöntemi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216152"/>
            <a:ext cx="11185855" cy="566928"/>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1850" b="1" i="0">
                <a:solidFill>
                  <a:srgbClr val="2C6696"/>
                </a:solidFill>
                <a:latin typeface="Calibri"/>
              </a:rPr>
              <a:t>Yer şekillerini ve yükseltileri haritada belirgin bir şekilde göstermek amacıyla çeşitli yöntemler geliştirilmiştir.</a:t>
            </a:r>
          </a:p>
        </p:txBody>
      </p:sp>
      <p:sp>
        <p:nvSpPr>
          <p:cNvPr id="7" name="Rounded Rectangle 6"/>
          <p:cNvSpPr/>
          <p:nvPr/>
        </p:nvSpPr>
        <p:spPr>
          <a:xfrm>
            <a:off x="502920" y="1874520"/>
            <a:ext cx="3606698" cy="420624"/>
          </a:xfrm>
          <a:prstGeom prst="roundRect">
            <a:avLst>
              <a:gd name="adj" fmla="val 30000"/>
            </a:avLst>
          </a:prstGeom>
          <a:solidFill>
            <a:srgbClr val="2C6696"/>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a) Renklendirme Yöntemi</a:t>
            </a:r>
          </a:p>
        </p:txBody>
      </p:sp>
      <p:sp>
        <p:nvSpPr>
          <p:cNvPr id="8" name="Rounded Rectangle 7"/>
          <p:cNvSpPr/>
          <p:nvPr/>
        </p:nvSpPr>
        <p:spPr>
          <a:xfrm>
            <a:off x="4292498" y="1874520"/>
            <a:ext cx="3606698" cy="420624"/>
          </a:xfrm>
          <a:prstGeom prst="roundRect">
            <a:avLst>
              <a:gd name="adj" fmla="val 30000"/>
            </a:avLst>
          </a:prstGeom>
          <a:solidFill>
            <a:srgbClr val="FFFFFF"/>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700" b="1" i="0">
                <a:solidFill>
                  <a:srgbClr val="2C6696"/>
                </a:solidFill>
                <a:latin typeface="Calibri"/>
              </a:rPr>
              <a:t>b) Eş Yükselti (İzohips) Yöntemi</a:t>
            </a:r>
          </a:p>
        </p:txBody>
      </p:sp>
      <p:sp>
        <p:nvSpPr>
          <p:cNvPr id="9" name="Rounded Rectangle 8"/>
          <p:cNvSpPr/>
          <p:nvPr/>
        </p:nvSpPr>
        <p:spPr>
          <a:xfrm>
            <a:off x="8082076" y="1874520"/>
            <a:ext cx="3606698" cy="420624"/>
          </a:xfrm>
          <a:prstGeom prst="roundRect">
            <a:avLst>
              <a:gd name="adj" fmla="val 30000"/>
            </a:avLst>
          </a:prstGeom>
          <a:solidFill>
            <a:srgbClr val="FFFFFF"/>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700" b="1" i="0">
                <a:solidFill>
                  <a:srgbClr val="2C6696"/>
                </a:solidFill>
                <a:latin typeface="Calibri"/>
              </a:rPr>
              <a:t>c) Kabartma Yöntemi</a:t>
            </a:r>
          </a:p>
        </p:txBody>
      </p:sp>
      <p:pic>
        <p:nvPicPr>
          <p:cNvPr id="10" name="Picture 9" descr="harita_2_9_s52.jpg"/>
          <p:cNvPicPr>
            <a:picLocks noChangeAspect="1"/>
          </p:cNvPicPr>
          <p:nvPr/>
        </p:nvPicPr>
        <p:blipFill>
          <a:blip r:embed="rId3"/>
          <a:stretch>
            <a:fillRect/>
          </a:stretch>
        </p:blipFill>
        <p:spPr>
          <a:xfrm>
            <a:off x="502920" y="2468647"/>
            <a:ext cx="5852160" cy="3493472"/>
          </a:xfrm>
          <a:prstGeom prst="rect">
            <a:avLst/>
          </a:prstGeom>
          <a:ln w="9525">
            <a:solidFill>
              <a:srgbClr val="D9D9D9"/>
            </a:solidFill>
          </a:ln>
        </p:spPr>
      </p:pic>
      <p:sp>
        <p:nvSpPr>
          <p:cNvPr id="11" name="TextBox 10"/>
          <p:cNvSpPr txBox="1"/>
          <p:nvPr/>
        </p:nvSpPr>
        <p:spPr>
          <a:xfrm>
            <a:off x="502920" y="6016752"/>
            <a:ext cx="5852160" cy="274320"/>
          </a:xfrm>
          <a:prstGeom prst="rect">
            <a:avLst/>
          </a:prstGeom>
          <a:noFill/>
        </p:spPr>
        <p:txBody>
          <a:bodyPr wrap="square" anchor="t" lIns="73152" rIns="73152" tIns="36576" bIns="36576">
            <a:noAutofit/>
          </a:bodyPr>
          <a:lstStyle/>
          <a:p>
            <a:pPr algn="ctr">
              <a:spcBef>
                <a:spcPts val="0"/>
              </a:spcBef>
              <a:spcAft>
                <a:spcPts val="0"/>
              </a:spcAft>
            </a:pPr>
            <a:r>
              <a:rPr lang="tr-TR" sz="1250" b="0" i="1">
                <a:solidFill>
                  <a:srgbClr val="767676"/>
                </a:solidFill>
                <a:latin typeface="Calibri"/>
              </a:rPr>
              <a:t>Harita 2.9 · Rize ilinin fiziki haritası</a:t>
            </a:r>
          </a:p>
        </p:txBody>
      </p:sp>
      <p:sp>
        <p:nvSpPr>
          <p:cNvPr id="12" name="TextBox 11"/>
          <p:cNvSpPr txBox="1"/>
          <p:nvPr/>
        </p:nvSpPr>
        <p:spPr>
          <a:xfrm>
            <a:off x="6583680" y="2432304"/>
            <a:ext cx="5105095" cy="9601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Renklendirme yöntemiyle çizilen haritalarda renkler yükselti aralıklarını ifade eder.</a:t>
            </a:r>
          </a:p>
        </p:txBody>
      </p:sp>
      <p:sp>
        <p:nvSpPr>
          <p:cNvPr id="13" name="TextBox 12"/>
          <p:cNvSpPr txBox="1"/>
          <p:nvPr/>
        </p:nvSpPr>
        <p:spPr>
          <a:xfrm>
            <a:off x="6583680" y="3410712"/>
            <a:ext cx="5105095" cy="310896"/>
          </a:xfrm>
          <a:prstGeom prst="rect">
            <a:avLst/>
          </a:prstGeom>
          <a:noFill/>
        </p:spPr>
        <p:txBody>
          <a:bodyPr wrap="square" anchor="t" lIns="73152" rIns="73152" tIns="0" bIns="0">
            <a:noAutofit/>
          </a:bodyPr>
          <a:lstStyle/>
          <a:p>
            <a:pPr algn="l">
              <a:spcBef>
                <a:spcPts val="0"/>
              </a:spcBef>
              <a:spcAft>
                <a:spcPts val="0"/>
              </a:spcAft>
            </a:pPr>
            <a:r>
              <a:rPr lang="tr-TR" sz="1400" b="1" i="0">
                <a:solidFill>
                  <a:srgbClr val="4F4F4F"/>
                </a:solidFill>
                <a:latin typeface="Calibri"/>
              </a:rPr>
              <a:t>Yükselti arttıkça ↑</a:t>
            </a:r>
          </a:p>
        </p:txBody>
      </p:sp>
      <p:sp>
        <p:nvSpPr>
          <p:cNvPr id="14" name="Rectangle 13"/>
          <p:cNvSpPr/>
          <p:nvPr/>
        </p:nvSpPr>
        <p:spPr>
          <a:xfrm>
            <a:off x="6583680" y="3721608"/>
            <a:ext cx="5105095" cy="274320"/>
          </a:xfrm>
          <a:prstGeom prst="rect">
            <a:avLst/>
          </a:prstGeom>
          <a:solidFill>
            <a:srgbClr val="7A4523"/>
          </a:solidFill>
          <a:ln>
            <a:noFill/>
          </a:ln>
          <a:effectLst/>
        </p:spPr>
        <p:txBody>
          <a:bodyPr rtlCol="0" anchor="ctr" wrap="square" lIns="128016" rIns="128016" tIns="0" bIns="0">
            <a:noAutofit/>
          </a:bodyPr>
          <a:lstStyle/>
          <a:p>
            <a:pPr algn="ctr">
              <a:spcBef>
                <a:spcPts val="0"/>
              </a:spcBef>
              <a:spcAft>
                <a:spcPts val="0"/>
              </a:spcAft>
            </a:pPr>
            <a:r>
              <a:rPr lang="tr-TR" sz="1500" b="1" i="0">
                <a:solidFill>
                  <a:srgbClr val="FFFFFF"/>
                </a:solidFill>
                <a:latin typeface="Calibri"/>
              </a:rPr>
              <a:t>koyu kahverengi</a:t>
            </a:r>
          </a:p>
        </p:txBody>
      </p:sp>
      <p:sp>
        <p:nvSpPr>
          <p:cNvPr id="15" name="Rectangle 14"/>
          <p:cNvSpPr/>
          <p:nvPr/>
        </p:nvSpPr>
        <p:spPr>
          <a:xfrm>
            <a:off x="6583680" y="4032504"/>
            <a:ext cx="5105095" cy="274320"/>
          </a:xfrm>
          <a:prstGeom prst="rect">
            <a:avLst/>
          </a:prstGeom>
          <a:solidFill>
            <a:srgbClr val="C08452"/>
          </a:solidFill>
          <a:ln>
            <a:noFill/>
          </a:ln>
          <a:effectLst/>
        </p:spPr>
        <p:txBody>
          <a:bodyPr rtlCol="0" anchor="ctr" wrap="square" lIns="128016" rIns="128016" tIns="0" bIns="0">
            <a:noAutofit/>
          </a:bodyPr>
          <a:lstStyle/>
          <a:p>
            <a:pPr algn="ctr">
              <a:spcBef>
                <a:spcPts val="0"/>
              </a:spcBef>
              <a:spcAft>
                <a:spcPts val="0"/>
              </a:spcAft>
            </a:pPr>
            <a:r>
              <a:rPr lang="tr-TR" sz="1500" b="1" i="0">
                <a:solidFill>
                  <a:srgbClr val="262626"/>
                </a:solidFill>
                <a:latin typeface="Calibri"/>
              </a:rPr>
              <a:t>açık kahverengi</a:t>
            </a:r>
          </a:p>
        </p:txBody>
      </p:sp>
      <p:sp>
        <p:nvSpPr>
          <p:cNvPr id="16" name="Rectangle 15"/>
          <p:cNvSpPr/>
          <p:nvPr/>
        </p:nvSpPr>
        <p:spPr>
          <a:xfrm>
            <a:off x="6583680" y="4343400"/>
            <a:ext cx="5105095" cy="274320"/>
          </a:xfrm>
          <a:prstGeom prst="rect">
            <a:avLst/>
          </a:prstGeom>
          <a:solidFill>
            <a:srgbClr val="F09A4A"/>
          </a:solidFill>
          <a:ln>
            <a:noFill/>
          </a:ln>
          <a:effectLst/>
        </p:spPr>
        <p:txBody>
          <a:bodyPr rtlCol="0" anchor="ctr" wrap="square" lIns="128016" rIns="128016" tIns="0" bIns="0">
            <a:noAutofit/>
          </a:bodyPr>
          <a:lstStyle/>
          <a:p>
            <a:pPr algn="ctr">
              <a:spcBef>
                <a:spcPts val="0"/>
              </a:spcBef>
              <a:spcAft>
                <a:spcPts val="0"/>
              </a:spcAft>
            </a:pPr>
            <a:r>
              <a:rPr lang="tr-TR" sz="1500" b="1" i="0">
                <a:solidFill>
                  <a:srgbClr val="262626"/>
                </a:solidFill>
                <a:latin typeface="Calibri"/>
              </a:rPr>
              <a:t>turuncu</a:t>
            </a:r>
          </a:p>
        </p:txBody>
      </p:sp>
      <p:sp>
        <p:nvSpPr>
          <p:cNvPr id="17" name="Rectangle 16"/>
          <p:cNvSpPr/>
          <p:nvPr/>
        </p:nvSpPr>
        <p:spPr>
          <a:xfrm>
            <a:off x="6583680" y="4654296"/>
            <a:ext cx="5105095" cy="274320"/>
          </a:xfrm>
          <a:prstGeom prst="rect">
            <a:avLst/>
          </a:prstGeom>
          <a:solidFill>
            <a:srgbClr val="F7E076"/>
          </a:solidFill>
          <a:ln>
            <a:noFill/>
          </a:ln>
          <a:effectLst/>
        </p:spPr>
        <p:txBody>
          <a:bodyPr rtlCol="0" anchor="ctr" wrap="square" lIns="128016" rIns="128016" tIns="0" bIns="0">
            <a:noAutofit/>
          </a:bodyPr>
          <a:lstStyle/>
          <a:p>
            <a:pPr algn="ctr">
              <a:spcBef>
                <a:spcPts val="0"/>
              </a:spcBef>
              <a:spcAft>
                <a:spcPts val="0"/>
              </a:spcAft>
            </a:pPr>
            <a:r>
              <a:rPr lang="tr-TR" sz="1500" b="1" i="0">
                <a:solidFill>
                  <a:srgbClr val="262626"/>
                </a:solidFill>
                <a:latin typeface="Calibri"/>
              </a:rPr>
              <a:t>sarı</a:t>
            </a:r>
          </a:p>
        </p:txBody>
      </p:sp>
      <p:sp>
        <p:nvSpPr>
          <p:cNvPr id="18" name="Rectangle 17"/>
          <p:cNvSpPr/>
          <p:nvPr/>
        </p:nvSpPr>
        <p:spPr>
          <a:xfrm>
            <a:off x="6583680" y="4965192"/>
            <a:ext cx="5105095" cy="274320"/>
          </a:xfrm>
          <a:prstGeom prst="rect">
            <a:avLst/>
          </a:prstGeom>
          <a:solidFill>
            <a:srgbClr val="B2D88C"/>
          </a:solidFill>
          <a:ln>
            <a:noFill/>
          </a:ln>
          <a:effectLst/>
        </p:spPr>
        <p:txBody>
          <a:bodyPr rtlCol="0" anchor="ctr" wrap="square" lIns="128016" rIns="128016" tIns="0" bIns="0">
            <a:noAutofit/>
          </a:bodyPr>
          <a:lstStyle/>
          <a:p>
            <a:pPr algn="ctr">
              <a:spcBef>
                <a:spcPts val="0"/>
              </a:spcBef>
              <a:spcAft>
                <a:spcPts val="0"/>
              </a:spcAft>
            </a:pPr>
            <a:r>
              <a:rPr lang="tr-TR" sz="1500" b="1" i="0">
                <a:solidFill>
                  <a:srgbClr val="262626"/>
                </a:solidFill>
                <a:latin typeface="Calibri"/>
              </a:rPr>
              <a:t>açık yeşil</a:t>
            </a:r>
          </a:p>
        </p:txBody>
      </p:sp>
      <p:sp>
        <p:nvSpPr>
          <p:cNvPr id="19" name="Rectangle 18"/>
          <p:cNvSpPr/>
          <p:nvPr/>
        </p:nvSpPr>
        <p:spPr>
          <a:xfrm>
            <a:off x="6583680" y="5276088"/>
            <a:ext cx="5105095" cy="274320"/>
          </a:xfrm>
          <a:prstGeom prst="rect">
            <a:avLst/>
          </a:prstGeom>
          <a:solidFill>
            <a:srgbClr val="4FA64E"/>
          </a:solidFill>
          <a:ln>
            <a:noFill/>
          </a:ln>
          <a:effectLst/>
        </p:spPr>
        <p:txBody>
          <a:bodyPr rtlCol="0" anchor="ctr" wrap="square" lIns="128016" rIns="128016" tIns="0" bIns="0">
            <a:noAutofit/>
          </a:bodyPr>
          <a:lstStyle/>
          <a:p>
            <a:pPr algn="ctr">
              <a:spcBef>
                <a:spcPts val="0"/>
              </a:spcBef>
              <a:spcAft>
                <a:spcPts val="0"/>
              </a:spcAft>
            </a:pPr>
            <a:r>
              <a:rPr lang="tr-TR" sz="1500" b="1" i="0">
                <a:solidFill>
                  <a:srgbClr val="FFFFFF"/>
                </a:solidFill>
                <a:latin typeface="Calibri"/>
              </a:rPr>
              <a:t>yeşil</a:t>
            </a:r>
          </a:p>
        </p:txBody>
      </p:sp>
      <p:sp>
        <p:nvSpPr>
          <p:cNvPr id="20" name="TextBox 19"/>
          <p:cNvSpPr txBox="1"/>
          <p:nvPr/>
        </p:nvSpPr>
        <p:spPr>
          <a:xfrm>
            <a:off x="6583680" y="5596128"/>
            <a:ext cx="5105095" cy="310896"/>
          </a:xfrm>
          <a:prstGeom prst="rect">
            <a:avLst/>
          </a:prstGeom>
          <a:noFill/>
        </p:spPr>
        <p:txBody>
          <a:bodyPr wrap="square" anchor="t" lIns="73152" rIns="73152" tIns="0" bIns="0">
            <a:noAutofit/>
          </a:bodyPr>
          <a:lstStyle/>
          <a:p>
            <a:pPr algn="l">
              <a:spcBef>
                <a:spcPts val="0"/>
              </a:spcBef>
              <a:spcAft>
                <a:spcPts val="0"/>
              </a:spcAft>
            </a:pPr>
            <a:r>
              <a:rPr lang="tr-TR" sz="1400" b="1" i="0">
                <a:solidFill>
                  <a:srgbClr val="4F4F4F"/>
                </a:solidFill>
                <a:latin typeface="Calibri"/>
              </a:rPr>
              <a:t>Deniz seviyesi (0 m) · derinlik arttıkça →</a:t>
            </a:r>
          </a:p>
        </p:txBody>
      </p:sp>
      <p:sp>
        <p:nvSpPr>
          <p:cNvPr id="21" name="Rectangle 20"/>
          <p:cNvSpPr/>
          <p:nvPr/>
        </p:nvSpPr>
        <p:spPr>
          <a:xfrm>
            <a:off x="6583680" y="5916168"/>
            <a:ext cx="2552547" cy="274320"/>
          </a:xfrm>
          <a:prstGeom prst="rect">
            <a:avLst/>
          </a:prstGeom>
          <a:solidFill>
            <a:srgbClr val="C6E6F7"/>
          </a:solidFill>
          <a:ln>
            <a:noFill/>
          </a:ln>
          <a:effectLst/>
        </p:spPr>
        <p:txBody>
          <a:bodyPr rtlCol="0" anchor="ctr" wrap="square" lIns="128016" rIns="128016" tIns="0" bIns="0">
            <a:noAutofit/>
          </a:bodyPr>
          <a:lstStyle/>
          <a:p>
            <a:pPr algn="ctr">
              <a:spcBef>
                <a:spcPts val="0"/>
              </a:spcBef>
              <a:spcAft>
                <a:spcPts val="0"/>
              </a:spcAft>
            </a:pPr>
            <a:r>
              <a:rPr lang="tr-TR" sz="1500" b="1" i="0">
                <a:solidFill>
                  <a:srgbClr val="262626"/>
                </a:solidFill>
                <a:latin typeface="Calibri"/>
              </a:rPr>
              <a:t>açık mavi</a:t>
            </a:r>
          </a:p>
        </p:txBody>
      </p:sp>
      <p:sp>
        <p:nvSpPr>
          <p:cNvPr id="22" name="Rectangle 21"/>
          <p:cNvSpPr/>
          <p:nvPr/>
        </p:nvSpPr>
        <p:spPr>
          <a:xfrm>
            <a:off x="9136227" y="5916168"/>
            <a:ext cx="2552547" cy="274320"/>
          </a:xfrm>
          <a:prstGeom prst="rect">
            <a:avLst/>
          </a:prstGeom>
          <a:solidFill>
            <a:srgbClr val="1F5FA8"/>
          </a:solidFill>
          <a:ln>
            <a:noFill/>
          </a:ln>
          <a:effectLst/>
        </p:spPr>
        <p:txBody>
          <a:bodyPr rtlCol="0" anchor="ctr" wrap="square" lIns="128016" rIns="128016" tIns="0" bIns="0">
            <a:noAutofit/>
          </a:bodyPr>
          <a:lstStyle/>
          <a:p>
            <a:pPr algn="ctr">
              <a:spcBef>
                <a:spcPts val="0"/>
              </a:spcBef>
              <a:spcAft>
                <a:spcPts val="0"/>
              </a:spcAft>
            </a:pPr>
            <a:r>
              <a:rPr lang="tr-TR" sz="1500" b="1" i="0">
                <a:solidFill>
                  <a:srgbClr val="FFFFFF"/>
                </a:solidFill>
                <a:latin typeface="Calibri"/>
              </a:rPr>
              <a:t>koyu mavi</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114 / 226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 yükselti eğrileri (izohips) ve özellikleri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1/2</a:t>
            </a:r>
          </a:p>
        </p:txBody>
      </p:sp>
      <p:sp>
        <p:nvSpPr>
          <p:cNvPr id="6" name="Rounded Rectangle 5"/>
          <p:cNvSpPr/>
          <p:nvPr/>
        </p:nvSpPr>
        <p:spPr>
          <a:xfrm>
            <a:off x="502920" y="1216152"/>
            <a:ext cx="11185855" cy="713232"/>
          </a:xfrm>
          <a:prstGeom prst="roundRect">
            <a:avLst>
              <a:gd name="adj" fmla="val 8000"/>
            </a:avLst>
          </a:prstGeom>
          <a:solidFill>
            <a:srgbClr val="E3ECF5"/>
          </a:solidFill>
          <a:ln>
            <a:noFill/>
          </a:ln>
          <a:effectLst/>
        </p:spPr>
        <p:txBody>
          <a:bodyPr rtlCol="0" anchor="ctr" wrap="square" lIns="228600" rIns="228600" tIns="73152" bIns="73152">
            <a:noAutofit/>
          </a:bodyPr>
          <a:lstStyle/>
          <a:p>
            <a:pPr algn="l">
              <a:spcBef>
                <a:spcPts val="0"/>
              </a:spcBef>
              <a:spcAft>
                <a:spcPts val="0"/>
              </a:spcAft>
            </a:pPr>
            <a:r>
              <a:rPr lang="tr-TR" sz="1700" b="1" i="0">
                <a:solidFill>
                  <a:srgbClr val="2C6696"/>
                </a:solidFill>
                <a:latin typeface="Calibri"/>
              </a:rPr>
              <a:t>Yükseltileri aynı olan noktaların birleştirilmesiyle oluşturulan iç içe geçmiş kapalı eğrilere eş yükselti eğrisi veya izohips denir.</a:t>
            </a:r>
          </a:p>
        </p:txBody>
      </p:sp>
      <p:sp>
        <p:nvSpPr>
          <p:cNvPr id="7" name="Rectangle 6"/>
          <p:cNvSpPr/>
          <p:nvPr/>
        </p:nvSpPr>
        <p:spPr>
          <a:xfrm>
            <a:off x="502920" y="2377440"/>
            <a:ext cx="4663440" cy="3575303"/>
          </a:xfrm>
          <a:prstGeom prst="rect">
            <a:avLst/>
          </a:prstGeom>
          <a:solidFill>
            <a:srgbClr val="CFE8F7"/>
          </a:solidFill>
          <a:ln w="9525">
            <a:solidFill>
              <a:srgbClr val="D9D9D9"/>
            </a:solidFill>
          </a:ln>
          <a:effectLst/>
        </p:spPr>
        <p:txBody>
          <a:bodyPr rtlCol="0" anchor="ctr"/>
          <a:lstStyle/>
          <a:p/>
        </p:txBody>
      </p:sp>
      <p:sp>
        <p:nvSpPr>
          <p:cNvPr id="8" name="Oval 7"/>
          <p:cNvSpPr/>
          <p:nvPr/>
        </p:nvSpPr>
        <p:spPr>
          <a:xfrm>
            <a:off x="697230" y="2571750"/>
            <a:ext cx="4274820" cy="3186683"/>
          </a:xfrm>
          <a:prstGeom prst="ellipse">
            <a:avLst/>
          </a:prstGeom>
          <a:solidFill>
            <a:srgbClr val="ECF4E2"/>
          </a:solidFill>
          <a:ln w="22225">
            <a:solidFill>
              <a:srgbClr val="8B5E3C"/>
            </a:solidFill>
          </a:ln>
          <a:effectLst/>
        </p:spPr>
        <p:txBody>
          <a:bodyPr rtlCol="0" anchor="ctr"/>
          <a:lstStyle/>
          <a:p/>
        </p:txBody>
      </p:sp>
      <p:sp>
        <p:nvSpPr>
          <p:cNvPr id="9" name="Oval 8"/>
          <p:cNvSpPr/>
          <p:nvPr/>
        </p:nvSpPr>
        <p:spPr>
          <a:xfrm>
            <a:off x="1396745" y="2882645"/>
            <a:ext cx="3419856" cy="2564891"/>
          </a:xfrm>
          <a:prstGeom prst="ellipse">
            <a:avLst/>
          </a:prstGeom>
          <a:noFill/>
          <a:ln w="19050">
            <a:solidFill>
              <a:srgbClr val="8B5E3C"/>
            </a:solidFill>
          </a:ln>
          <a:effectLst/>
        </p:spPr>
        <p:txBody>
          <a:bodyPr rtlCol="0" anchor="ctr"/>
          <a:lstStyle/>
          <a:p/>
        </p:txBody>
      </p:sp>
      <p:sp>
        <p:nvSpPr>
          <p:cNvPr id="10" name="Oval 9"/>
          <p:cNvSpPr/>
          <p:nvPr/>
        </p:nvSpPr>
        <p:spPr>
          <a:xfrm>
            <a:off x="2096262" y="3193541"/>
            <a:ext cx="2564891" cy="1943100"/>
          </a:xfrm>
          <a:prstGeom prst="ellipse">
            <a:avLst/>
          </a:prstGeom>
          <a:noFill/>
          <a:ln w="19050">
            <a:solidFill>
              <a:srgbClr val="8B5E3C"/>
            </a:solidFill>
          </a:ln>
          <a:effectLst/>
        </p:spPr>
        <p:txBody>
          <a:bodyPr rtlCol="0" anchor="ctr"/>
          <a:lstStyle/>
          <a:p/>
        </p:txBody>
      </p:sp>
      <p:sp>
        <p:nvSpPr>
          <p:cNvPr id="11" name="Oval 10"/>
          <p:cNvSpPr/>
          <p:nvPr/>
        </p:nvSpPr>
        <p:spPr>
          <a:xfrm>
            <a:off x="2640330" y="3465576"/>
            <a:ext cx="1865376" cy="1399032"/>
          </a:xfrm>
          <a:prstGeom prst="ellipse">
            <a:avLst/>
          </a:prstGeom>
          <a:noFill/>
          <a:ln w="19050">
            <a:solidFill>
              <a:srgbClr val="8B5E3C"/>
            </a:solidFill>
          </a:ln>
          <a:effectLst/>
        </p:spPr>
        <p:txBody>
          <a:bodyPr rtlCol="0" anchor="ctr"/>
          <a:lstStyle/>
          <a:p/>
        </p:txBody>
      </p:sp>
      <p:sp>
        <p:nvSpPr>
          <p:cNvPr id="12" name="Oval 11"/>
          <p:cNvSpPr/>
          <p:nvPr/>
        </p:nvSpPr>
        <p:spPr>
          <a:xfrm>
            <a:off x="3534156" y="3776471"/>
            <a:ext cx="854964" cy="777240"/>
          </a:xfrm>
          <a:prstGeom prst="ellipse">
            <a:avLst/>
          </a:prstGeom>
          <a:noFill/>
          <a:ln w="19050">
            <a:solidFill>
              <a:srgbClr val="8B5E3C"/>
            </a:solidFill>
          </a:ln>
          <a:effectLst/>
        </p:spPr>
        <p:txBody>
          <a:bodyPr rtlCol="0" anchor="ctr"/>
          <a:lstStyle/>
          <a:p/>
        </p:txBody>
      </p:sp>
      <p:sp>
        <p:nvSpPr>
          <p:cNvPr id="13" name="Oval 12"/>
          <p:cNvSpPr/>
          <p:nvPr/>
        </p:nvSpPr>
        <p:spPr>
          <a:xfrm>
            <a:off x="3860596" y="3970781"/>
            <a:ext cx="435254" cy="388620"/>
          </a:xfrm>
          <a:prstGeom prst="ellipse">
            <a:avLst/>
          </a:prstGeom>
          <a:noFill/>
          <a:ln w="19050">
            <a:solidFill>
              <a:srgbClr val="8B5E3C"/>
            </a:solidFill>
          </a:ln>
          <a:effectLst/>
        </p:spPr>
        <p:txBody>
          <a:bodyPr rtlCol="0" anchor="ctr"/>
          <a:lstStyle/>
          <a:p/>
        </p:txBody>
      </p:sp>
      <p:sp>
        <p:nvSpPr>
          <p:cNvPr id="14" name="Oval 13"/>
          <p:cNvSpPr/>
          <p:nvPr/>
        </p:nvSpPr>
        <p:spPr>
          <a:xfrm>
            <a:off x="2780233" y="3908602"/>
            <a:ext cx="497433" cy="435254"/>
          </a:xfrm>
          <a:prstGeom prst="ellipse">
            <a:avLst/>
          </a:prstGeom>
          <a:noFill/>
          <a:ln w="19050">
            <a:solidFill>
              <a:srgbClr val="8B5E3C"/>
            </a:solidFill>
          </a:ln>
          <a:effectLst/>
        </p:spPr>
        <p:txBody>
          <a:bodyPr rtlCol="0" anchor="ctr"/>
          <a:lstStyle/>
          <a:p/>
        </p:txBody>
      </p:sp>
      <p:sp>
        <p:nvSpPr>
          <p:cNvPr id="15" name="TextBox 14"/>
          <p:cNvSpPr txBox="1"/>
          <p:nvPr/>
        </p:nvSpPr>
        <p:spPr>
          <a:xfrm>
            <a:off x="736092" y="4071823"/>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0 m</a:t>
            </a:r>
          </a:p>
        </p:txBody>
      </p:sp>
      <p:sp>
        <p:nvSpPr>
          <p:cNvPr id="16" name="TextBox 15"/>
          <p:cNvSpPr txBox="1"/>
          <p:nvPr/>
        </p:nvSpPr>
        <p:spPr>
          <a:xfrm>
            <a:off x="1435608" y="4071823"/>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10 m</a:t>
            </a:r>
          </a:p>
        </p:txBody>
      </p:sp>
      <p:sp>
        <p:nvSpPr>
          <p:cNvPr id="17" name="TextBox 16"/>
          <p:cNvSpPr txBox="1"/>
          <p:nvPr/>
        </p:nvSpPr>
        <p:spPr>
          <a:xfrm>
            <a:off x="2135124" y="4071823"/>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20 m</a:t>
            </a:r>
          </a:p>
        </p:txBody>
      </p:sp>
      <p:sp>
        <p:nvSpPr>
          <p:cNvPr id="18" name="TextBox 17"/>
          <p:cNvSpPr txBox="1"/>
          <p:nvPr/>
        </p:nvSpPr>
        <p:spPr>
          <a:xfrm>
            <a:off x="3378708" y="3488893"/>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30 m</a:t>
            </a:r>
          </a:p>
        </p:txBody>
      </p:sp>
      <p:sp>
        <p:nvSpPr>
          <p:cNvPr id="19" name="TextBox 18"/>
          <p:cNvSpPr txBox="1"/>
          <p:nvPr/>
        </p:nvSpPr>
        <p:spPr>
          <a:xfrm>
            <a:off x="3767328" y="3807561"/>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40 m</a:t>
            </a:r>
          </a:p>
        </p:txBody>
      </p:sp>
      <p:sp>
        <p:nvSpPr>
          <p:cNvPr id="20" name="TextBox 19"/>
          <p:cNvSpPr txBox="1"/>
          <p:nvPr/>
        </p:nvSpPr>
        <p:spPr>
          <a:xfrm>
            <a:off x="3883914" y="4087368"/>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50 m</a:t>
            </a:r>
          </a:p>
        </p:txBody>
      </p:sp>
      <p:sp>
        <p:nvSpPr>
          <p:cNvPr id="21" name="TextBox 20"/>
          <p:cNvSpPr txBox="1"/>
          <p:nvPr/>
        </p:nvSpPr>
        <p:spPr>
          <a:xfrm>
            <a:off x="2834640" y="4359402"/>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40 m</a:t>
            </a:r>
          </a:p>
        </p:txBody>
      </p:sp>
      <p:sp>
        <p:nvSpPr>
          <p:cNvPr id="22" name="TextBox 21"/>
          <p:cNvSpPr txBox="1"/>
          <p:nvPr/>
        </p:nvSpPr>
        <p:spPr>
          <a:xfrm>
            <a:off x="565099" y="2424074"/>
            <a:ext cx="822960" cy="256032"/>
          </a:xfrm>
          <a:prstGeom prst="rect">
            <a:avLst/>
          </a:prstGeom>
          <a:noFill/>
        </p:spPr>
        <p:txBody>
          <a:bodyPr wrap="square" anchor="t" lIns="9144" rIns="9144" tIns="0" bIns="0">
            <a:noAutofit/>
          </a:bodyPr>
          <a:lstStyle/>
          <a:p>
            <a:pPr algn="l">
              <a:spcBef>
                <a:spcPts val="0"/>
              </a:spcBef>
              <a:spcAft>
                <a:spcPts val="0"/>
              </a:spcAft>
            </a:pPr>
            <a:r>
              <a:rPr lang="tr-TR" sz="1300" b="0" i="1">
                <a:solidFill>
                  <a:srgbClr val="2C6696"/>
                </a:solidFill>
                <a:latin typeface="Calibri"/>
              </a:rPr>
              <a:t>Deniz</a:t>
            </a:r>
          </a:p>
        </p:txBody>
      </p:sp>
      <p:sp>
        <p:nvSpPr>
          <p:cNvPr id="23" name="Oval 22"/>
          <p:cNvSpPr/>
          <p:nvPr/>
        </p:nvSpPr>
        <p:spPr>
          <a:xfrm>
            <a:off x="2466980" y="2905122"/>
            <a:ext cx="109728" cy="109728"/>
          </a:xfrm>
          <a:prstGeom prst="ellipse">
            <a:avLst/>
          </a:prstGeom>
          <a:solidFill>
            <a:srgbClr val="D3373A"/>
          </a:solidFill>
          <a:ln>
            <a:noFill/>
          </a:ln>
          <a:effectLst/>
        </p:spPr>
        <p:txBody>
          <a:bodyPr rtlCol="0" anchor="ctr"/>
          <a:lstStyle/>
          <a:p/>
        </p:txBody>
      </p:sp>
      <p:sp>
        <p:nvSpPr>
          <p:cNvPr id="24" name="Oval 23"/>
          <p:cNvSpPr/>
          <p:nvPr/>
        </p:nvSpPr>
        <p:spPr>
          <a:xfrm>
            <a:off x="1445003" y="4548850"/>
            <a:ext cx="109728" cy="109728"/>
          </a:xfrm>
          <a:prstGeom prst="ellipse">
            <a:avLst/>
          </a:prstGeom>
          <a:solidFill>
            <a:srgbClr val="D3373A"/>
          </a:solidFill>
          <a:ln>
            <a:noFill/>
          </a:ln>
          <a:effectLst/>
        </p:spPr>
        <p:txBody>
          <a:bodyPr rtlCol="0" anchor="ctr"/>
          <a:lstStyle/>
          <a:p/>
        </p:txBody>
      </p:sp>
      <p:sp>
        <p:nvSpPr>
          <p:cNvPr id="25" name="Oval 24"/>
          <p:cNvSpPr/>
          <p:nvPr/>
        </p:nvSpPr>
        <p:spPr>
          <a:xfrm>
            <a:off x="2173986" y="2649474"/>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a:t>
            </a:r>
          </a:p>
        </p:txBody>
      </p:sp>
      <p:sp>
        <p:nvSpPr>
          <p:cNvPr id="26" name="Oval 25"/>
          <p:cNvSpPr/>
          <p:nvPr/>
        </p:nvSpPr>
        <p:spPr>
          <a:xfrm>
            <a:off x="3883913" y="2587294"/>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2</a:t>
            </a:r>
          </a:p>
        </p:txBody>
      </p:sp>
      <p:sp>
        <p:nvSpPr>
          <p:cNvPr id="27" name="Oval 26"/>
          <p:cNvSpPr/>
          <p:nvPr/>
        </p:nvSpPr>
        <p:spPr>
          <a:xfrm>
            <a:off x="829360" y="5447538"/>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3</a:t>
            </a:r>
          </a:p>
        </p:txBody>
      </p:sp>
      <p:sp>
        <p:nvSpPr>
          <p:cNvPr id="28" name="Oval 27"/>
          <p:cNvSpPr/>
          <p:nvPr/>
        </p:nvSpPr>
        <p:spPr>
          <a:xfrm>
            <a:off x="1552194" y="3659886"/>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4</a:t>
            </a:r>
          </a:p>
        </p:txBody>
      </p:sp>
      <p:sp>
        <p:nvSpPr>
          <p:cNvPr id="29" name="Rounded Rectangle 28"/>
          <p:cNvSpPr/>
          <p:nvPr/>
        </p:nvSpPr>
        <p:spPr>
          <a:xfrm>
            <a:off x="5394960" y="2039112"/>
            <a:ext cx="6293815" cy="550735"/>
          </a:xfrm>
          <a:prstGeom prst="roundRect">
            <a:avLst>
              <a:gd name="adj" fmla="val 8000"/>
            </a:avLst>
          </a:prstGeom>
          <a:solidFill>
            <a:srgbClr val="F0F0F0"/>
          </a:solidFill>
          <a:ln>
            <a:noFill/>
          </a:ln>
          <a:effectLst/>
        </p:spPr>
        <p:txBody>
          <a:bodyPr rtlCol="0" anchor="ctr"/>
          <a:lstStyle/>
          <a:p/>
        </p:txBody>
      </p:sp>
      <p:sp>
        <p:nvSpPr>
          <p:cNvPr id="30" name="Oval 29"/>
          <p:cNvSpPr/>
          <p:nvPr/>
        </p:nvSpPr>
        <p:spPr>
          <a:xfrm>
            <a:off x="5486400" y="2131599"/>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31" name="TextBox 30"/>
          <p:cNvSpPr txBox="1"/>
          <p:nvPr/>
        </p:nvSpPr>
        <p:spPr>
          <a:xfrm>
            <a:off x="5943600" y="2039112"/>
            <a:ext cx="5699455" cy="550735"/>
          </a:xfrm>
          <a:prstGeom prst="rect">
            <a:avLst/>
          </a:prstGeom>
          <a:noFill/>
        </p:spPr>
        <p:txBody>
          <a:bodyPr wrap="square" anchor="ctr" lIns="109728" rIns="109728" tIns="54864" bIns="54864">
            <a:noAutofit/>
          </a:bodyPr>
          <a:lstStyle/>
          <a:p>
            <a:pPr algn="l">
              <a:spcBef>
                <a:spcPts val="0"/>
              </a:spcBef>
              <a:spcAft>
                <a:spcPts val="0"/>
              </a:spcAft>
            </a:pPr>
            <a:r>
              <a:rPr lang="tr-TR" sz="1850" b="0" i="0">
                <a:solidFill>
                  <a:srgbClr val="262626"/>
                </a:solidFill>
                <a:latin typeface="Calibri"/>
              </a:rPr>
              <a:t>Aynı izohips üzerindeki tüm noktaların yükseltisi aynıdır.</a:t>
            </a:r>
          </a:p>
        </p:txBody>
      </p:sp>
      <p:sp>
        <p:nvSpPr>
          <p:cNvPr id="32" name="Rounded Rectangle 31"/>
          <p:cNvSpPr/>
          <p:nvPr/>
        </p:nvSpPr>
        <p:spPr>
          <a:xfrm>
            <a:off x="5394960" y="2699575"/>
            <a:ext cx="6293815" cy="1124012"/>
          </a:xfrm>
          <a:prstGeom prst="roundRect">
            <a:avLst>
              <a:gd name="adj" fmla="val 8000"/>
            </a:avLst>
          </a:prstGeom>
          <a:solidFill>
            <a:srgbClr val="F0F0F0"/>
          </a:solidFill>
          <a:ln>
            <a:noFill/>
          </a:ln>
          <a:effectLst/>
        </p:spPr>
        <p:txBody>
          <a:bodyPr rtlCol="0" anchor="ctr"/>
          <a:lstStyle/>
          <a:p/>
        </p:txBody>
      </p:sp>
      <p:sp>
        <p:nvSpPr>
          <p:cNvPr id="33" name="Oval 32"/>
          <p:cNvSpPr/>
          <p:nvPr/>
        </p:nvSpPr>
        <p:spPr>
          <a:xfrm>
            <a:off x="5486400" y="3078701"/>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34" name="TextBox 33"/>
          <p:cNvSpPr txBox="1"/>
          <p:nvPr/>
        </p:nvSpPr>
        <p:spPr>
          <a:xfrm>
            <a:off x="5943600" y="2699575"/>
            <a:ext cx="5699455" cy="1124012"/>
          </a:xfrm>
          <a:prstGeom prst="rect">
            <a:avLst/>
          </a:prstGeom>
          <a:noFill/>
        </p:spPr>
        <p:txBody>
          <a:bodyPr wrap="square" anchor="ctr" lIns="109728" rIns="109728" tIns="54864" bIns="54864">
            <a:noAutofit/>
          </a:bodyPr>
          <a:lstStyle/>
          <a:p>
            <a:pPr algn="l">
              <a:spcBef>
                <a:spcPts val="0"/>
              </a:spcBef>
              <a:spcAft>
                <a:spcPts val="0"/>
              </a:spcAft>
            </a:pPr>
            <a:r>
              <a:rPr lang="tr-TR" sz="1850" b="0" i="0">
                <a:solidFill>
                  <a:srgbClr val="262626"/>
                </a:solidFill>
                <a:latin typeface="Calibri"/>
              </a:rPr>
              <a:t>İzohipsler, iç içe geçmiş kapalı eğrilerdir ve birbirini kesmez. Falez ve şelale gibi dik yapılı yer şekillerinin gösterildiği yerlerde eğriler üst üste çizilebilir.</a:t>
            </a:r>
          </a:p>
        </p:txBody>
      </p:sp>
      <p:sp>
        <p:nvSpPr>
          <p:cNvPr id="35" name="Rounded Rectangle 34"/>
          <p:cNvSpPr/>
          <p:nvPr/>
        </p:nvSpPr>
        <p:spPr>
          <a:xfrm>
            <a:off x="5394960" y="3933315"/>
            <a:ext cx="6293815" cy="837374"/>
          </a:xfrm>
          <a:prstGeom prst="roundRect">
            <a:avLst>
              <a:gd name="adj" fmla="val 8000"/>
            </a:avLst>
          </a:prstGeom>
          <a:solidFill>
            <a:srgbClr val="F0F0F0"/>
          </a:solidFill>
          <a:ln>
            <a:noFill/>
          </a:ln>
          <a:effectLst/>
        </p:spPr>
        <p:txBody>
          <a:bodyPr rtlCol="0" anchor="ctr"/>
          <a:lstStyle/>
          <a:p/>
        </p:txBody>
      </p:sp>
      <p:sp>
        <p:nvSpPr>
          <p:cNvPr id="36" name="Oval 35"/>
          <p:cNvSpPr/>
          <p:nvPr/>
        </p:nvSpPr>
        <p:spPr>
          <a:xfrm>
            <a:off x="5486400" y="4169122"/>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37" name="TextBox 36"/>
          <p:cNvSpPr txBox="1"/>
          <p:nvPr/>
        </p:nvSpPr>
        <p:spPr>
          <a:xfrm>
            <a:off x="5943600" y="3933315"/>
            <a:ext cx="5699455" cy="837374"/>
          </a:xfrm>
          <a:prstGeom prst="rect">
            <a:avLst/>
          </a:prstGeom>
          <a:noFill/>
        </p:spPr>
        <p:txBody>
          <a:bodyPr wrap="square" anchor="ctr" lIns="109728" rIns="109728" tIns="54864" bIns="54864">
            <a:noAutofit/>
          </a:bodyPr>
          <a:lstStyle/>
          <a:p>
            <a:pPr algn="l">
              <a:spcBef>
                <a:spcPts val="0"/>
              </a:spcBef>
              <a:spcAft>
                <a:spcPts val="0"/>
              </a:spcAft>
            </a:pPr>
            <a:r>
              <a:rPr lang="tr-TR" sz="1850" b="0" i="0">
                <a:solidFill>
                  <a:srgbClr val="262626"/>
                </a:solidFill>
                <a:latin typeface="Calibri"/>
              </a:rPr>
              <a:t>0 metre eğrisi, deniz kıyısından geçer ve bu çizgi kıyı çizgisi olarak adlandırılır.</a:t>
            </a:r>
          </a:p>
        </p:txBody>
      </p:sp>
      <p:sp>
        <p:nvSpPr>
          <p:cNvPr id="38" name="Rounded Rectangle 37"/>
          <p:cNvSpPr/>
          <p:nvPr/>
        </p:nvSpPr>
        <p:spPr>
          <a:xfrm>
            <a:off x="5394960" y="4880417"/>
            <a:ext cx="6293815" cy="1410652"/>
          </a:xfrm>
          <a:prstGeom prst="roundRect">
            <a:avLst>
              <a:gd name="adj" fmla="val 8000"/>
            </a:avLst>
          </a:prstGeom>
          <a:solidFill>
            <a:srgbClr val="F0F0F0"/>
          </a:solidFill>
          <a:ln>
            <a:noFill/>
          </a:ln>
          <a:effectLst/>
        </p:spPr>
        <p:txBody>
          <a:bodyPr rtlCol="0" anchor="ctr"/>
          <a:lstStyle/>
          <a:p/>
        </p:txBody>
      </p:sp>
      <p:sp>
        <p:nvSpPr>
          <p:cNvPr id="39" name="Oval 38"/>
          <p:cNvSpPr/>
          <p:nvPr/>
        </p:nvSpPr>
        <p:spPr>
          <a:xfrm>
            <a:off x="5486400" y="5402863"/>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40" name="TextBox 39"/>
          <p:cNvSpPr txBox="1"/>
          <p:nvPr/>
        </p:nvSpPr>
        <p:spPr>
          <a:xfrm>
            <a:off x="5943600" y="4880417"/>
            <a:ext cx="5699455" cy="1410652"/>
          </a:xfrm>
          <a:prstGeom prst="rect">
            <a:avLst/>
          </a:prstGeom>
          <a:noFill/>
        </p:spPr>
        <p:txBody>
          <a:bodyPr wrap="square" anchor="ctr" lIns="109728" rIns="109728" tIns="54864" bIns="54864">
            <a:noAutofit/>
          </a:bodyPr>
          <a:lstStyle/>
          <a:p>
            <a:pPr algn="l">
              <a:spcBef>
                <a:spcPts val="0"/>
              </a:spcBef>
              <a:spcAft>
                <a:spcPts val="0"/>
              </a:spcAft>
            </a:pPr>
            <a:r>
              <a:rPr lang="tr-TR" sz="1850" b="0" i="0">
                <a:solidFill>
                  <a:srgbClr val="262626"/>
                </a:solidFill>
                <a:latin typeface="Calibri"/>
              </a:rPr>
              <a:t>İzohipsler arasındaki yükselti farkı, haritaların ölçeği ve yapılış amacına göre değişir. Büyük ölçekli haritalarda izohips aralığı daha küçüktür. (1, 5, 10 veya 20 metrede bir izohips geçirilir.)</a:t>
            </a:r>
          </a:p>
        </p:txBody>
      </p:sp>
      <p:sp>
        <p:nvSpPr>
          <p:cNvPr id="41" name="TextBox 4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2" name="Rounded Rectangle 4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53</a:t>
            </a:r>
          </a:p>
        </p:txBody>
      </p:sp>
      <p:sp>
        <p:nvSpPr>
          <p:cNvPr id="43" name="TextBox 4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115 / 226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 yükselti eğrileri (izohips) ve özellikleri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2/2</a:t>
            </a:r>
          </a:p>
        </p:txBody>
      </p:sp>
      <p:sp>
        <p:nvSpPr>
          <p:cNvPr id="6" name="TextBox 5"/>
          <p:cNvSpPr txBox="1"/>
          <p:nvPr/>
        </p:nvSpPr>
        <p:spPr>
          <a:xfrm>
            <a:off x="502920" y="1216152"/>
            <a:ext cx="4206240" cy="71323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Eş yükselti eğrileri yöntemiyle çizilen haritalara topoğrafya haritası adı verilir.</a:t>
            </a:r>
          </a:p>
        </p:txBody>
      </p:sp>
      <p:sp>
        <p:nvSpPr>
          <p:cNvPr id="7" name="Rounded Rectangle 6"/>
          <p:cNvSpPr/>
          <p:nvPr/>
        </p:nvSpPr>
        <p:spPr>
          <a:xfrm>
            <a:off x="4846320" y="1261872"/>
            <a:ext cx="1628317" cy="621792"/>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600" b="1" i="0">
                <a:solidFill>
                  <a:srgbClr val="2C6696"/>
                </a:solidFill>
                <a:latin typeface="Calibri"/>
              </a:rPr>
              <a:t>yükselti değeri bulunur</a:t>
            </a:r>
          </a:p>
        </p:txBody>
      </p:sp>
      <p:sp>
        <p:nvSpPr>
          <p:cNvPr id="8" name="Rounded Rectangle 7"/>
          <p:cNvSpPr/>
          <p:nvPr/>
        </p:nvSpPr>
        <p:spPr>
          <a:xfrm>
            <a:off x="6584365" y="1261872"/>
            <a:ext cx="1628317" cy="621792"/>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600" b="1" i="0">
                <a:solidFill>
                  <a:srgbClr val="2C6696"/>
                </a:solidFill>
                <a:latin typeface="Calibri"/>
              </a:rPr>
              <a:t>yer şekilleri yorumlanır</a:t>
            </a:r>
          </a:p>
        </p:txBody>
      </p:sp>
      <p:sp>
        <p:nvSpPr>
          <p:cNvPr id="9" name="Rounded Rectangle 8"/>
          <p:cNvSpPr/>
          <p:nvPr/>
        </p:nvSpPr>
        <p:spPr>
          <a:xfrm>
            <a:off x="8322410" y="1261872"/>
            <a:ext cx="1628317" cy="621792"/>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600" b="1" i="0">
                <a:solidFill>
                  <a:srgbClr val="2C6696"/>
                </a:solidFill>
                <a:latin typeface="Calibri"/>
              </a:rPr>
              <a:t>eğim hesaplanır</a:t>
            </a:r>
          </a:p>
        </p:txBody>
      </p:sp>
      <p:sp>
        <p:nvSpPr>
          <p:cNvPr id="10" name="Rounded Rectangle 9"/>
          <p:cNvSpPr/>
          <p:nvPr/>
        </p:nvSpPr>
        <p:spPr>
          <a:xfrm>
            <a:off x="10060455" y="1261872"/>
            <a:ext cx="1628317" cy="621792"/>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600" b="1" i="0">
                <a:solidFill>
                  <a:srgbClr val="2C6696"/>
                </a:solidFill>
                <a:latin typeface="Calibri"/>
              </a:rPr>
              <a:t>profil çıkarılır</a:t>
            </a:r>
          </a:p>
        </p:txBody>
      </p:sp>
      <p:sp>
        <p:nvSpPr>
          <p:cNvPr id="11" name="Rectangle 10"/>
          <p:cNvSpPr/>
          <p:nvPr/>
        </p:nvSpPr>
        <p:spPr>
          <a:xfrm>
            <a:off x="502920" y="2377440"/>
            <a:ext cx="4663440" cy="3575303"/>
          </a:xfrm>
          <a:prstGeom prst="rect">
            <a:avLst/>
          </a:prstGeom>
          <a:solidFill>
            <a:srgbClr val="CFE8F7"/>
          </a:solidFill>
          <a:ln w="9525">
            <a:solidFill>
              <a:srgbClr val="D9D9D9"/>
            </a:solidFill>
          </a:ln>
          <a:effectLst/>
        </p:spPr>
        <p:txBody>
          <a:bodyPr rtlCol="0" anchor="ctr"/>
          <a:lstStyle/>
          <a:p/>
        </p:txBody>
      </p:sp>
      <p:sp>
        <p:nvSpPr>
          <p:cNvPr id="12" name="Oval 11"/>
          <p:cNvSpPr/>
          <p:nvPr/>
        </p:nvSpPr>
        <p:spPr>
          <a:xfrm>
            <a:off x="697230" y="2571750"/>
            <a:ext cx="4274820" cy="3186683"/>
          </a:xfrm>
          <a:prstGeom prst="ellipse">
            <a:avLst/>
          </a:prstGeom>
          <a:solidFill>
            <a:srgbClr val="ECF4E2"/>
          </a:solidFill>
          <a:ln w="22225">
            <a:solidFill>
              <a:srgbClr val="8B5E3C"/>
            </a:solidFill>
          </a:ln>
          <a:effectLst/>
        </p:spPr>
        <p:txBody>
          <a:bodyPr rtlCol="0" anchor="ctr"/>
          <a:lstStyle/>
          <a:p/>
        </p:txBody>
      </p:sp>
      <p:sp>
        <p:nvSpPr>
          <p:cNvPr id="13" name="Oval 12"/>
          <p:cNvSpPr/>
          <p:nvPr/>
        </p:nvSpPr>
        <p:spPr>
          <a:xfrm>
            <a:off x="1396745" y="2882645"/>
            <a:ext cx="3419856" cy="2564891"/>
          </a:xfrm>
          <a:prstGeom prst="ellipse">
            <a:avLst/>
          </a:prstGeom>
          <a:noFill/>
          <a:ln w="19050">
            <a:solidFill>
              <a:srgbClr val="8B5E3C"/>
            </a:solidFill>
          </a:ln>
          <a:effectLst/>
        </p:spPr>
        <p:txBody>
          <a:bodyPr rtlCol="0" anchor="ctr"/>
          <a:lstStyle/>
          <a:p/>
        </p:txBody>
      </p:sp>
      <p:sp>
        <p:nvSpPr>
          <p:cNvPr id="14" name="Oval 13"/>
          <p:cNvSpPr/>
          <p:nvPr/>
        </p:nvSpPr>
        <p:spPr>
          <a:xfrm>
            <a:off x="2096262" y="3193541"/>
            <a:ext cx="2564891" cy="1943100"/>
          </a:xfrm>
          <a:prstGeom prst="ellipse">
            <a:avLst/>
          </a:prstGeom>
          <a:noFill/>
          <a:ln w="19050">
            <a:solidFill>
              <a:srgbClr val="8B5E3C"/>
            </a:solidFill>
          </a:ln>
          <a:effectLst/>
        </p:spPr>
        <p:txBody>
          <a:bodyPr rtlCol="0" anchor="ctr"/>
          <a:lstStyle/>
          <a:p/>
        </p:txBody>
      </p:sp>
      <p:sp>
        <p:nvSpPr>
          <p:cNvPr id="15" name="Oval 14"/>
          <p:cNvSpPr/>
          <p:nvPr/>
        </p:nvSpPr>
        <p:spPr>
          <a:xfrm>
            <a:off x="2640330" y="3465576"/>
            <a:ext cx="1865376" cy="1399032"/>
          </a:xfrm>
          <a:prstGeom prst="ellipse">
            <a:avLst/>
          </a:prstGeom>
          <a:noFill/>
          <a:ln w="19050">
            <a:solidFill>
              <a:srgbClr val="8B5E3C"/>
            </a:solidFill>
          </a:ln>
          <a:effectLst/>
        </p:spPr>
        <p:txBody>
          <a:bodyPr rtlCol="0" anchor="ctr"/>
          <a:lstStyle/>
          <a:p/>
        </p:txBody>
      </p:sp>
      <p:sp>
        <p:nvSpPr>
          <p:cNvPr id="16" name="Oval 15"/>
          <p:cNvSpPr/>
          <p:nvPr/>
        </p:nvSpPr>
        <p:spPr>
          <a:xfrm>
            <a:off x="3534156" y="3776471"/>
            <a:ext cx="854964" cy="777240"/>
          </a:xfrm>
          <a:prstGeom prst="ellipse">
            <a:avLst/>
          </a:prstGeom>
          <a:noFill/>
          <a:ln w="19050">
            <a:solidFill>
              <a:srgbClr val="8B5E3C"/>
            </a:solidFill>
          </a:ln>
          <a:effectLst/>
        </p:spPr>
        <p:txBody>
          <a:bodyPr rtlCol="0" anchor="ctr"/>
          <a:lstStyle/>
          <a:p/>
        </p:txBody>
      </p:sp>
      <p:sp>
        <p:nvSpPr>
          <p:cNvPr id="17" name="Oval 16"/>
          <p:cNvSpPr/>
          <p:nvPr/>
        </p:nvSpPr>
        <p:spPr>
          <a:xfrm>
            <a:off x="3860596" y="3970781"/>
            <a:ext cx="435254" cy="388620"/>
          </a:xfrm>
          <a:prstGeom prst="ellipse">
            <a:avLst/>
          </a:prstGeom>
          <a:noFill/>
          <a:ln w="19050">
            <a:solidFill>
              <a:srgbClr val="8B5E3C"/>
            </a:solidFill>
          </a:ln>
          <a:effectLst/>
        </p:spPr>
        <p:txBody>
          <a:bodyPr rtlCol="0" anchor="ctr"/>
          <a:lstStyle/>
          <a:p/>
        </p:txBody>
      </p:sp>
      <p:sp>
        <p:nvSpPr>
          <p:cNvPr id="18" name="Oval 17"/>
          <p:cNvSpPr/>
          <p:nvPr/>
        </p:nvSpPr>
        <p:spPr>
          <a:xfrm>
            <a:off x="2780233" y="3908602"/>
            <a:ext cx="497433" cy="435254"/>
          </a:xfrm>
          <a:prstGeom prst="ellipse">
            <a:avLst/>
          </a:prstGeom>
          <a:noFill/>
          <a:ln w="19050">
            <a:solidFill>
              <a:srgbClr val="8B5E3C"/>
            </a:solidFill>
          </a:ln>
          <a:effectLst/>
        </p:spPr>
        <p:txBody>
          <a:bodyPr rtlCol="0" anchor="ctr"/>
          <a:lstStyle/>
          <a:p/>
        </p:txBody>
      </p:sp>
      <p:sp>
        <p:nvSpPr>
          <p:cNvPr id="19" name="TextBox 18"/>
          <p:cNvSpPr txBox="1"/>
          <p:nvPr/>
        </p:nvSpPr>
        <p:spPr>
          <a:xfrm>
            <a:off x="736092" y="4071823"/>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0 m</a:t>
            </a:r>
          </a:p>
        </p:txBody>
      </p:sp>
      <p:sp>
        <p:nvSpPr>
          <p:cNvPr id="20" name="TextBox 19"/>
          <p:cNvSpPr txBox="1"/>
          <p:nvPr/>
        </p:nvSpPr>
        <p:spPr>
          <a:xfrm>
            <a:off x="1435608" y="4071823"/>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10 m</a:t>
            </a:r>
          </a:p>
        </p:txBody>
      </p:sp>
      <p:sp>
        <p:nvSpPr>
          <p:cNvPr id="21" name="TextBox 20"/>
          <p:cNvSpPr txBox="1"/>
          <p:nvPr/>
        </p:nvSpPr>
        <p:spPr>
          <a:xfrm>
            <a:off x="2135124" y="4071823"/>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20 m</a:t>
            </a:r>
          </a:p>
        </p:txBody>
      </p:sp>
      <p:sp>
        <p:nvSpPr>
          <p:cNvPr id="22" name="TextBox 21"/>
          <p:cNvSpPr txBox="1"/>
          <p:nvPr/>
        </p:nvSpPr>
        <p:spPr>
          <a:xfrm>
            <a:off x="3378708" y="3488893"/>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30 m</a:t>
            </a:r>
          </a:p>
        </p:txBody>
      </p:sp>
      <p:sp>
        <p:nvSpPr>
          <p:cNvPr id="23" name="TextBox 22"/>
          <p:cNvSpPr txBox="1"/>
          <p:nvPr/>
        </p:nvSpPr>
        <p:spPr>
          <a:xfrm>
            <a:off x="3767328" y="3807561"/>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40 m</a:t>
            </a:r>
          </a:p>
        </p:txBody>
      </p:sp>
      <p:sp>
        <p:nvSpPr>
          <p:cNvPr id="24" name="TextBox 23"/>
          <p:cNvSpPr txBox="1"/>
          <p:nvPr/>
        </p:nvSpPr>
        <p:spPr>
          <a:xfrm>
            <a:off x="3883914" y="4087368"/>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50 m</a:t>
            </a:r>
          </a:p>
        </p:txBody>
      </p:sp>
      <p:sp>
        <p:nvSpPr>
          <p:cNvPr id="25" name="TextBox 24"/>
          <p:cNvSpPr txBox="1"/>
          <p:nvPr/>
        </p:nvSpPr>
        <p:spPr>
          <a:xfrm>
            <a:off x="2834640" y="4359402"/>
            <a:ext cx="388620" cy="186537"/>
          </a:xfrm>
          <a:prstGeom prst="rect">
            <a:avLst/>
          </a:prstGeom>
          <a:noFill/>
        </p:spPr>
        <p:txBody>
          <a:bodyPr wrap="square" anchor="t" lIns="9144" rIns="9144" tIns="0" bIns="0">
            <a:noAutofit/>
          </a:bodyPr>
          <a:lstStyle/>
          <a:p>
            <a:pPr algn="l">
              <a:spcBef>
                <a:spcPts val="0"/>
              </a:spcBef>
              <a:spcAft>
                <a:spcPts val="0"/>
              </a:spcAft>
            </a:pPr>
            <a:r>
              <a:rPr lang="tr-TR" sz="1200" b="1" i="0">
                <a:solidFill>
                  <a:srgbClr val="3E8E3A"/>
                </a:solidFill>
                <a:latin typeface="Calibri"/>
              </a:rPr>
              <a:t>40 m</a:t>
            </a:r>
          </a:p>
        </p:txBody>
      </p:sp>
      <p:sp>
        <p:nvSpPr>
          <p:cNvPr id="26" name="TextBox 25"/>
          <p:cNvSpPr txBox="1"/>
          <p:nvPr/>
        </p:nvSpPr>
        <p:spPr>
          <a:xfrm>
            <a:off x="565099" y="2424074"/>
            <a:ext cx="822960" cy="256032"/>
          </a:xfrm>
          <a:prstGeom prst="rect">
            <a:avLst/>
          </a:prstGeom>
          <a:noFill/>
        </p:spPr>
        <p:txBody>
          <a:bodyPr wrap="square" anchor="t" lIns="9144" rIns="9144" tIns="0" bIns="0">
            <a:noAutofit/>
          </a:bodyPr>
          <a:lstStyle/>
          <a:p>
            <a:pPr algn="l">
              <a:spcBef>
                <a:spcPts val="0"/>
              </a:spcBef>
              <a:spcAft>
                <a:spcPts val="0"/>
              </a:spcAft>
            </a:pPr>
            <a:r>
              <a:rPr lang="tr-TR" sz="1300" b="0" i="1">
                <a:solidFill>
                  <a:srgbClr val="2C6696"/>
                </a:solidFill>
                <a:latin typeface="Calibri"/>
              </a:rPr>
              <a:t>Deniz</a:t>
            </a:r>
          </a:p>
        </p:txBody>
      </p:sp>
      <p:sp>
        <p:nvSpPr>
          <p:cNvPr id="27" name="Oval 26"/>
          <p:cNvSpPr/>
          <p:nvPr/>
        </p:nvSpPr>
        <p:spPr>
          <a:xfrm>
            <a:off x="2251710" y="3659886"/>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5</a:t>
            </a:r>
          </a:p>
        </p:txBody>
      </p:sp>
      <p:cxnSp>
        <p:nvCxnSpPr>
          <p:cNvPr id="28" name="Connector 27"/>
          <p:cNvCxnSpPr/>
          <p:nvPr/>
        </p:nvCxnSpPr>
        <p:spPr>
          <a:xfrm>
            <a:off x="4482388" y="4165091"/>
            <a:ext cx="512979" cy="0"/>
          </a:xfrm>
          <a:prstGeom prst="line">
            <a:avLst/>
          </a:prstGeom>
          <a:ln w="50800">
            <a:solidFill>
              <a:srgbClr val="2E7D32"/>
            </a:solidFill>
          </a:ln>
        </p:spPr>
      </p:cxnSp>
      <p:cxnSp>
        <p:nvCxnSpPr>
          <p:cNvPr id="29" name="Connector 28"/>
          <p:cNvCxnSpPr/>
          <p:nvPr/>
        </p:nvCxnSpPr>
        <p:spPr>
          <a:xfrm>
            <a:off x="790498" y="4631436"/>
            <a:ext cx="1461211" cy="0"/>
          </a:xfrm>
          <a:prstGeom prst="line">
            <a:avLst/>
          </a:prstGeom>
          <a:ln w="50800">
            <a:solidFill>
              <a:srgbClr val="2E7D32"/>
            </a:solidFill>
          </a:ln>
        </p:spPr>
      </p:cxnSp>
      <p:sp>
        <p:nvSpPr>
          <p:cNvPr id="30" name="Rounded Rectangle 29"/>
          <p:cNvSpPr/>
          <p:nvPr/>
        </p:nvSpPr>
        <p:spPr>
          <a:xfrm>
            <a:off x="4272533" y="4359402"/>
            <a:ext cx="960120" cy="274320"/>
          </a:xfrm>
          <a:prstGeom prst="roundRect">
            <a:avLst>
              <a:gd name="adj" fmla="val 25000"/>
            </a:avLst>
          </a:prstGeom>
          <a:solidFill>
            <a:srgbClr val="FFFFFF"/>
          </a:solidFill>
          <a:ln w="15875">
            <a:solidFill>
              <a:srgbClr val="2E7D32"/>
            </a:solidFill>
          </a:ln>
          <a:effectLst/>
        </p:spPr>
        <p:txBody>
          <a:bodyPr rtlCol="0" anchor="ctr" wrap="square" lIns="36576" rIns="36576" tIns="0" bIns="0">
            <a:noAutofit/>
          </a:bodyPr>
          <a:lstStyle/>
          <a:p>
            <a:pPr algn="ctr">
              <a:spcBef>
                <a:spcPts val="0"/>
              </a:spcBef>
              <a:spcAft>
                <a:spcPts val="0"/>
              </a:spcAft>
            </a:pPr>
            <a:r>
              <a:rPr lang="tr-TR" sz="1300" b="1" i="0">
                <a:solidFill>
                  <a:srgbClr val="2E7D32"/>
                </a:solidFill>
                <a:latin typeface="Calibri"/>
              </a:rPr>
              <a:t>eğim fazla</a:t>
            </a:r>
          </a:p>
        </p:txBody>
      </p:sp>
      <p:sp>
        <p:nvSpPr>
          <p:cNvPr id="31" name="Rounded Rectangle 30"/>
          <p:cNvSpPr/>
          <p:nvPr/>
        </p:nvSpPr>
        <p:spPr>
          <a:xfrm>
            <a:off x="891540" y="4709160"/>
            <a:ext cx="822960" cy="274320"/>
          </a:xfrm>
          <a:prstGeom prst="roundRect">
            <a:avLst>
              <a:gd name="adj" fmla="val 25000"/>
            </a:avLst>
          </a:prstGeom>
          <a:solidFill>
            <a:srgbClr val="FFFFFF"/>
          </a:solidFill>
          <a:ln w="15875">
            <a:solidFill>
              <a:srgbClr val="2E7D32"/>
            </a:solidFill>
          </a:ln>
          <a:effectLst/>
        </p:spPr>
        <p:txBody>
          <a:bodyPr rtlCol="0" anchor="ctr" wrap="square" lIns="36576" rIns="36576" tIns="0" bIns="0">
            <a:noAutofit/>
          </a:bodyPr>
          <a:lstStyle/>
          <a:p>
            <a:pPr algn="ctr">
              <a:spcBef>
                <a:spcPts val="0"/>
              </a:spcBef>
              <a:spcAft>
                <a:spcPts val="0"/>
              </a:spcAft>
            </a:pPr>
            <a:r>
              <a:rPr lang="tr-TR" sz="1300" b="1" i="0">
                <a:solidFill>
                  <a:srgbClr val="2E7D32"/>
                </a:solidFill>
                <a:latin typeface="Calibri"/>
              </a:rPr>
              <a:t>eğim az</a:t>
            </a:r>
          </a:p>
        </p:txBody>
      </p:sp>
      <p:sp>
        <p:nvSpPr>
          <p:cNvPr id="32" name="Oval 31"/>
          <p:cNvSpPr/>
          <p:nvPr/>
        </p:nvSpPr>
        <p:spPr>
          <a:xfrm>
            <a:off x="4583430" y="3737610"/>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sp>
        <p:nvSpPr>
          <p:cNvPr id="33" name="Oval 32"/>
          <p:cNvSpPr/>
          <p:nvPr/>
        </p:nvSpPr>
        <p:spPr>
          <a:xfrm>
            <a:off x="2290572" y="4475988"/>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sp>
        <p:nvSpPr>
          <p:cNvPr id="34" name="Oval 33"/>
          <p:cNvSpPr/>
          <p:nvPr/>
        </p:nvSpPr>
        <p:spPr>
          <a:xfrm>
            <a:off x="4194810" y="3698748"/>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7</a:t>
            </a:r>
          </a:p>
        </p:txBody>
      </p:sp>
      <p:sp>
        <p:nvSpPr>
          <p:cNvPr id="35" name="Oval 34"/>
          <p:cNvSpPr/>
          <p:nvPr/>
        </p:nvSpPr>
        <p:spPr>
          <a:xfrm>
            <a:off x="3246577" y="4009643"/>
            <a:ext cx="310896" cy="3108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8</a:t>
            </a:r>
          </a:p>
        </p:txBody>
      </p:sp>
      <p:sp>
        <p:nvSpPr>
          <p:cNvPr id="36" name="Rounded Rectangle 35"/>
          <p:cNvSpPr/>
          <p:nvPr/>
        </p:nvSpPr>
        <p:spPr>
          <a:xfrm>
            <a:off x="5394960" y="2039112"/>
            <a:ext cx="6293815" cy="903223"/>
          </a:xfrm>
          <a:prstGeom prst="roundRect">
            <a:avLst>
              <a:gd name="adj" fmla="val 8000"/>
            </a:avLst>
          </a:prstGeom>
          <a:solidFill>
            <a:srgbClr val="F0F0F0"/>
          </a:solidFill>
          <a:ln>
            <a:noFill/>
          </a:ln>
          <a:effectLst/>
        </p:spPr>
        <p:txBody>
          <a:bodyPr rtlCol="0" anchor="ctr"/>
          <a:lstStyle/>
          <a:p/>
        </p:txBody>
      </p:sp>
      <p:sp>
        <p:nvSpPr>
          <p:cNvPr id="37" name="Oval 36"/>
          <p:cNvSpPr/>
          <p:nvPr/>
        </p:nvSpPr>
        <p:spPr>
          <a:xfrm>
            <a:off x="5486400" y="2307843"/>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38" name="TextBox 37"/>
          <p:cNvSpPr txBox="1"/>
          <p:nvPr/>
        </p:nvSpPr>
        <p:spPr>
          <a:xfrm>
            <a:off x="5943600" y="2039112"/>
            <a:ext cx="5699455" cy="903223"/>
          </a:xfrm>
          <a:prstGeom prst="rect">
            <a:avLst/>
          </a:prstGeom>
          <a:noFill/>
        </p:spPr>
        <p:txBody>
          <a:bodyPr wrap="square" anchor="ctr" lIns="109728" rIns="109728" tIns="54864" bIns="54864">
            <a:noAutofit/>
          </a:bodyPr>
          <a:lstStyle/>
          <a:p>
            <a:pPr algn="l">
              <a:spcBef>
                <a:spcPts val="0"/>
              </a:spcBef>
              <a:spcAft>
                <a:spcPts val="0"/>
              </a:spcAft>
            </a:pPr>
            <a:r>
              <a:rPr lang="tr-TR" sz="2000" b="0" i="0">
                <a:solidFill>
                  <a:srgbClr val="262626"/>
                </a:solidFill>
                <a:latin typeface="Calibri"/>
              </a:rPr>
              <a:t>İzohipsler arasındaki yükselti farkı haritanın tamamında aynıdır.</a:t>
            </a:r>
          </a:p>
        </p:txBody>
      </p:sp>
      <p:sp>
        <p:nvSpPr>
          <p:cNvPr id="39" name="Rounded Rectangle 38"/>
          <p:cNvSpPr/>
          <p:nvPr/>
        </p:nvSpPr>
        <p:spPr>
          <a:xfrm>
            <a:off x="5394960" y="3052063"/>
            <a:ext cx="6293815" cy="903223"/>
          </a:xfrm>
          <a:prstGeom prst="roundRect">
            <a:avLst>
              <a:gd name="adj" fmla="val 8000"/>
            </a:avLst>
          </a:prstGeom>
          <a:solidFill>
            <a:srgbClr val="F0F0F0"/>
          </a:solidFill>
          <a:ln>
            <a:noFill/>
          </a:ln>
          <a:effectLst/>
        </p:spPr>
        <p:txBody>
          <a:bodyPr rtlCol="0" anchor="ctr"/>
          <a:lstStyle/>
          <a:p/>
        </p:txBody>
      </p:sp>
      <p:sp>
        <p:nvSpPr>
          <p:cNvPr id="40" name="Oval 39"/>
          <p:cNvSpPr/>
          <p:nvPr/>
        </p:nvSpPr>
        <p:spPr>
          <a:xfrm>
            <a:off x="5486400" y="3320794"/>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6</a:t>
            </a:r>
          </a:p>
        </p:txBody>
      </p:sp>
      <p:sp>
        <p:nvSpPr>
          <p:cNvPr id="41" name="TextBox 40"/>
          <p:cNvSpPr txBox="1"/>
          <p:nvPr/>
        </p:nvSpPr>
        <p:spPr>
          <a:xfrm>
            <a:off x="5943600" y="3052063"/>
            <a:ext cx="5699455" cy="903223"/>
          </a:xfrm>
          <a:prstGeom prst="rect">
            <a:avLst/>
          </a:prstGeom>
          <a:noFill/>
        </p:spPr>
        <p:txBody>
          <a:bodyPr wrap="square" anchor="ctr" lIns="109728" rIns="109728" tIns="54864" bIns="54864">
            <a:noAutofit/>
          </a:bodyPr>
          <a:lstStyle/>
          <a:p>
            <a:pPr algn="l">
              <a:spcBef>
                <a:spcPts val="0"/>
              </a:spcBef>
              <a:spcAft>
                <a:spcPts val="0"/>
              </a:spcAft>
            </a:pPr>
            <a:r>
              <a:rPr lang="tr-TR" sz="2000" b="0" i="0">
                <a:solidFill>
                  <a:srgbClr val="262626"/>
                </a:solidFill>
                <a:latin typeface="Calibri"/>
              </a:rPr>
              <a:t>İzohipslerin birbirine yakın olduğu yerlerde eğim fazla, birbirine uzak olduğu yerlerde eğim azdır.</a:t>
            </a:r>
          </a:p>
        </p:txBody>
      </p:sp>
      <p:sp>
        <p:nvSpPr>
          <p:cNvPr id="42" name="Rounded Rectangle 41"/>
          <p:cNvSpPr/>
          <p:nvPr/>
        </p:nvSpPr>
        <p:spPr>
          <a:xfrm>
            <a:off x="5394960" y="4065014"/>
            <a:ext cx="6293815" cy="1213104"/>
          </a:xfrm>
          <a:prstGeom prst="roundRect">
            <a:avLst>
              <a:gd name="adj" fmla="val 8000"/>
            </a:avLst>
          </a:prstGeom>
          <a:solidFill>
            <a:srgbClr val="F0F0F0"/>
          </a:solidFill>
          <a:ln>
            <a:noFill/>
          </a:ln>
          <a:effectLst/>
        </p:spPr>
        <p:txBody>
          <a:bodyPr rtlCol="0" anchor="ctr"/>
          <a:lstStyle/>
          <a:p/>
        </p:txBody>
      </p:sp>
      <p:sp>
        <p:nvSpPr>
          <p:cNvPr id="43" name="Oval 42"/>
          <p:cNvSpPr/>
          <p:nvPr/>
        </p:nvSpPr>
        <p:spPr>
          <a:xfrm>
            <a:off x="5486400" y="4488686"/>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7</a:t>
            </a:r>
          </a:p>
        </p:txBody>
      </p:sp>
      <p:sp>
        <p:nvSpPr>
          <p:cNvPr id="44" name="TextBox 43"/>
          <p:cNvSpPr txBox="1"/>
          <p:nvPr/>
        </p:nvSpPr>
        <p:spPr>
          <a:xfrm>
            <a:off x="5943600" y="4065014"/>
            <a:ext cx="5699455" cy="1213104"/>
          </a:xfrm>
          <a:prstGeom prst="rect">
            <a:avLst/>
          </a:prstGeom>
          <a:noFill/>
        </p:spPr>
        <p:txBody>
          <a:bodyPr wrap="square" anchor="ctr" lIns="109728" rIns="109728" tIns="54864" bIns="54864">
            <a:noAutofit/>
          </a:bodyPr>
          <a:lstStyle/>
          <a:p>
            <a:pPr algn="l">
              <a:spcBef>
                <a:spcPts val="0"/>
              </a:spcBef>
              <a:spcAft>
                <a:spcPts val="0"/>
              </a:spcAft>
            </a:pPr>
            <a:r>
              <a:rPr lang="tr-TR" sz="2000" b="0" i="0">
                <a:solidFill>
                  <a:srgbClr val="262626"/>
                </a:solidFill>
                <a:latin typeface="Calibri"/>
              </a:rPr>
              <a:t>En geniş izohips halkası en alçak yeri, en dar izohips halkası ise en yüksek yeri gösterir. Çukur alanlarda bu durumun tersi geçerlidir.</a:t>
            </a:r>
          </a:p>
        </p:txBody>
      </p:sp>
      <p:sp>
        <p:nvSpPr>
          <p:cNvPr id="45" name="Rounded Rectangle 44"/>
          <p:cNvSpPr/>
          <p:nvPr/>
        </p:nvSpPr>
        <p:spPr>
          <a:xfrm>
            <a:off x="5394960" y="5387846"/>
            <a:ext cx="6293815" cy="903223"/>
          </a:xfrm>
          <a:prstGeom prst="roundRect">
            <a:avLst>
              <a:gd name="adj" fmla="val 8000"/>
            </a:avLst>
          </a:prstGeom>
          <a:solidFill>
            <a:srgbClr val="F0F0F0"/>
          </a:solidFill>
          <a:ln>
            <a:noFill/>
          </a:ln>
          <a:effectLst/>
        </p:spPr>
        <p:txBody>
          <a:bodyPr rtlCol="0" anchor="ctr"/>
          <a:lstStyle/>
          <a:p/>
        </p:txBody>
      </p:sp>
      <p:sp>
        <p:nvSpPr>
          <p:cNvPr id="46" name="Oval 45"/>
          <p:cNvSpPr/>
          <p:nvPr/>
        </p:nvSpPr>
        <p:spPr>
          <a:xfrm>
            <a:off x="5486400" y="5656577"/>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8</a:t>
            </a:r>
          </a:p>
        </p:txBody>
      </p:sp>
      <p:sp>
        <p:nvSpPr>
          <p:cNvPr id="47" name="TextBox 46"/>
          <p:cNvSpPr txBox="1"/>
          <p:nvPr/>
        </p:nvSpPr>
        <p:spPr>
          <a:xfrm>
            <a:off x="5943600" y="5387846"/>
            <a:ext cx="5699455" cy="903223"/>
          </a:xfrm>
          <a:prstGeom prst="rect">
            <a:avLst/>
          </a:prstGeom>
          <a:noFill/>
        </p:spPr>
        <p:txBody>
          <a:bodyPr wrap="square" anchor="ctr" lIns="109728" rIns="109728" tIns="54864" bIns="54864">
            <a:noAutofit/>
          </a:bodyPr>
          <a:lstStyle/>
          <a:p>
            <a:pPr algn="l">
              <a:spcBef>
                <a:spcPts val="0"/>
              </a:spcBef>
              <a:spcAft>
                <a:spcPts val="0"/>
              </a:spcAft>
            </a:pPr>
            <a:r>
              <a:rPr lang="tr-TR" sz="2000" b="0" i="0">
                <a:solidFill>
                  <a:srgbClr val="262626"/>
                </a:solidFill>
                <a:latin typeface="Calibri"/>
              </a:rPr>
              <a:t>Birbirini çevrelemeyen komşu iki izohipsin yükseltisi eşittir.</a:t>
            </a:r>
          </a:p>
        </p:txBody>
      </p:sp>
      <p:sp>
        <p:nvSpPr>
          <p:cNvPr id="48" name="TextBox 4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9" name="Rounded Rectangle 4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53</a:t>
            </a:r>
          </a:p>
        </p:txBody>
      </p:sp>
      <p:sp>
        <p:nvSpPr>
          <p:cNvPr id="50" name="TextBox 4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116 / 226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Sık eğri, dik yamaç: profil</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ectangle 5"/>
          <p:cNvSpPr/>
          <p:nvPr/>
        </p:nvSpPr>
        <p:spPr>
          <a:xfrm>
            <a:off x="502920" y="1216152"/>
            <a:ext cx="3401568" cy="2607868"/>
          </a:xfrm>
          <a:prstGeom prst="rect">
            <a:avLst/>
          </a:prstGeom>
          <a:solidFill>
            <a:srgbClr val="CFE8F7"/>
          </a:solidFill>
          <a:ln w="9525">
            <a:solidFill>
              <a:srgbClr val="D9D9D9"/>
            </a:solidFill>
          </a:ln>
          <a:effectLst/>
        </p:spPr>
        <p:txBody>
          <a:bodyPr rtlCol="0" anchor="ctr"/>
          <a:lstStyle/>
          <a:p/>
        </p:txBody>
      </p:sp>
      <p:sp>
        <p:nvSpPr>
          <p:cNvPr id="7" name="Oval 6"/>
          <p:cNvSpPr/>
          <p:nvPr/>
        </p:nvSpPr>
        <p:spPr>
          <a:xfrm>
            <a:off x="644652" y="1357884"/>
            <a:ext cx="3118104" cy="2324404"/>
          </a:xfrm>
          <a:prstGeom prst="ellipse">
            <a:avLst/>
          </a:prstGeom>
          <a:solidFill>
            <a:srgbClr val="ECF4E2"/>
          </a:solidFill>
          <a:ln w="22225">
            <a:solidFill>
              <a:srgbClr val="8B5E3C"/>
            </a:solidFill>
          </a:ln>
          <a:effectLst/>
        </p:spPr>
        <p:txBody>
          <a:bodyPr rtlCol="0" anchor="ctr"/>
          <a:lstStyle/>
          <a:p/>
        </p:txBody>
      </p:sp>
      <p:sp>
        <p:nvSpPr>
          <p:cNvPr id="8" name="Oval 7"/>
          <p:cNvSpPr/>
          <p:nvPr/>
        </p:nvSpPr>
        <p:spPr>
          <a:xfrm>
            <a:off x="1154887" y="1584655"/>
            <a:ext cx="2494483" cy="1870862"/>
          </a:xfrm>
          <a:prstGeom prst="ellipse">
            <a:avLst/>
          </a:prstGeom>
          <a:noFill/>
          <a:ln w="19050">
            <a:solidFill>
              <a:srgbClr val="8B5E3C"/>
            </a:solidFill>
          </a:ln>
          <a:effectLst/>
        </p:spPr>
        <p:txBody>
          <a:bodyPr rtlCol="0" anchor="ctr"/>
          <a:lstStyle/>
          <a:p/>
        </p:txBody>
      </p:sp>
      <p:sp>
        <p:nvSpPr>
          <p:cNvPr id="9" name="Oval 8"/>
          <p:cNvSpPr/>
          <p:nvPr/>
        </p:nvSpPr>
        <p:spPr>
          <a:xfrm>
            <a:off x="1665122" y="1811426"/>
            <a:ext cx="1870862" cy="1417320"/>
          </a:xfrm>
          <a:prstGeom prst="ellipse">
            <a:avLst/>
          </a:prstGeom>
          <a:noFill/>
          <a:ln w="19050">
            <a:solidFill>
              <a:srgbClr val="8B5E3C"/>
            </a:solidFill>
          </a:ln>
          <a:effectLst/>
        </p:spPr>
        <p:txBody>
          <a:bodyPr rtlCol="0" anchor="ctr"/>
          <a:lstStyle/>
          <a:p/>
        </p:txBody>
      </p:sp>
      <p:sp>
        <p:nvSpPr>
          <p:cNvPr id="10" name="Oval 9"/>
          <p:cNvSpPr/>
          <p:nvPr/>
        </p:nvSpPr>
        <p:spPr>
          <a:xfrm>
            <a:off x="2061972" y="2009851"/>
            <a:ext cx="1360627" cy="1020470"/>
          </a:xfrm>
          <a:prstGeom prst="ellipse">
            <a:avLst/>
          </a:prstGeom>
          <a:noFill/>
          <a:ln w="19050">
            <a:solidFill>
              <a:srgbClr val="8B5E3C"/>
            </a:solidFill>
          </a:ln>
          <a:effectLst/>
        </p:spPr>
        <p:txBody>
          <a:bodyPr rtlCol="0" anchor="ctr"/>
          <a:lstStyle/>
          <a:p/>
        </p:txBody>
      </p:sp>
      <p:sp>
        <p:nvSpPr>
          <p:cNvPr id="11" name="Oval 10"/>
          <p:cNvSpPr/>
          <p:nvPr/>
        </p:nvSpPr>
        <p:spPr>
          <a:xfrm>
            <a:off x="2713939" y="2236622"/>
            <a:ext cx="623620" cy="566928"/>
          </a:xfrm>
          <a:prstGeom prst="ellipse">
            <a:avLst/>
          </a:prstGeom>
          <a:noFill/>
          <a:ln w="19050">
            <a:solidFill>
              <a:srgbClr val="8B5E3C"/>
            </a:solidFill>
          </a:ln>
          <a:effectLst/>
        </p:spPr>
        <p:txBody>
          <a:bodyPr rtlCol="0" anchor="ctr"/>
          <a:lstStyle/>
          <a:p/>
        </p:txBody>
      </p:sp>
      <p:sp>
        <p:nvSpPr>
          <p:cNvPr id="12" name="Oval 11"/>
          <p:cNvSpPr/>
          <p:nvPr/>
        </p:nvSpPr>
        <p:spPr>
          <a:xfrm>
            <a:off x="2952048" y="2378354"/>
            <a:ext cx="317479" cy="283464"/>
          </a:xfrm>
          <a:prstGeom prst="ellipse">
            <a:avLst/>
          </a:prstGeom>
          <a:noFill/>
          <a:ln w="19050">
            <a:solidFill>
              <a:srgbClr val="8B5E3C"/>
            </a:solidFill>
          </a:ln>
          <a:effectLst/>
        </p:spPr>
        <p:txBody>
          <a:bodyPr rtlCol="0" anchor="ctr"/>
          <a:lstStyle/>
          <a:p/>
        </p:txBody>
      </p:sp>
      <p:sp>
        <p:nvSpPr>
          <p:cNvPr id="13" name="Oval 12"/>
          <p:cNvSpPr/>
          <p:nvPr/>
        </p:nvSpPr>
        <p:spPr>
          <a:xfrm>
            <a:off x="2164019" y="2333000"/>
            <a:ext cx="362833" cy="317479"/>
          </a:xfrm>
          <a:prstGeom prst="ellipse">
            <a:avLst/>
          </a:prstGeom>
          <a:noFill/>
          <a:ln w="19050">
            <a:solidFill>
              <a:srgbClr val="8B5E3C"/>
            </a:solidFill>
          </a:ln>
          <a:effectLst/>
        </p:spPr>
        <p:txBody>
          <a:bodyPr rtlCol="0" anchor="ctr"/>
          <a:lstStyle/>
          <a:p/>
        </p:txBody>
      </p:sp>
      <p:cxnSp>
        <p:nvCxnSpPr>
          <p:cNvPr id="14" name="Connector 13"/>
          <p:cNvCxnSpPr/>
          <p:nvPr/>
        </p:nvCxnSpPr>
        <p:spPr>
          <a:xfrm>
            <a:off x="559612" y="2520086"/>
            <a:ext cx="3288183" cy="0"/>
          </a:xfrm>
          <a:prstGeom prst="line">
            <a:avLst/>
          </a:prstGeom>
          <a:ln w="25400">
            <a:solidFill>
              <a:srgbClr val="D3373A"/>
            </a:solidFill>
            <a:prstDash val="dash"/>
          </a:ln>
        </p:spPr>
      </p:cxnSp>
      <p:sp>
        <p:nvSpPr>
          <p:cNvPr id="15" name="Oval 14"/>
          <p:cNvSpPr/>
          <p:nvPr/>
        </p:nvSpPr>
        <p:spPr>
          <a:xfrm>
            <a:off x="422452" y="2382926"/>
            <a:ext cx="274320" cy="27432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A</a:t>
            </a:r>
          </a:p>
        </p:txBody>
      </p:sp>
      <p:sp>
        <p:nvSpPr>
          <p:cNvPr id="16" name="Oval 15"/>
          <p:cNvSpPr/>
          <p:nvPr/>
        </p:nvSpPr>
        <p:spPr>
          <a:xfrm>
            <a:off x="3710635" y="2382926"/>
            <a:ext cx="274320" cy="27432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B</a:t>
            </a:r>
          </a:p>
        </p:txBody>
      </p:sp>
      <p:sp>
        <p:nvSpPr>
          <p:cNvPr id="17" name="Rectangle 16"/>
          <p:cNvSpPr/>
          <p:nvPr/>
        </p:nvSpPr>
        <p:spPr>
          <a:xfrm>
            <a:off x="502920" y="3933748"/>
            <a:ext cx="3401568" cy="1508760"/>
          </a:xfrm>
          <a:prstGeom prst="rect">
            <a:avLst/>
          </a:prstGeom>
          <a:solidFill>
            <a:srgbClr val="FFFFFF"/>
          </a:solidFill>
          <a:ln w="9525">
            <a:solidFill>
              <a:srgbClr val="D9D9D9"/>
            </a:solidFill>
          </a:ln>
          <a:effectLst/>
        </p:spPr>
        <p:txBody>
          <a:bodyPr rtlCol="0" anchor="ctr"/>
          <a:lstStyle/>
          <a:p/>
        </p:txBody>
      </p:sp>
      <p:cxnSp>
        <p:nvCxnSpPr>
          <p:cNvPr id="18" name="Connector 17"/>
          <p:cNvCxnSpPr/>
          <p:nvPr/>
        </p:nvCxnSpPr>
        <p:spPr>
          <a:xfrm>
            <a:off x="502920" y="5191048"/>
            <a:ext cx="3401568" cy="0"/>
          </a:xfrm>
          <a:prstGeom prst="line">
            <a:avLst/>
          </a:prstGeom>
          <a:ln w="6350">
            <a:solidFill>
              <a:srgbClr val="D9D9D9"/>
            </a:solidFill>
            <a:prstDash val="dash"/>
          </a:ln>
        </p:spPr>
      </p:cxnSp>
      <p:sp>
        <p:nvSpPr>
          <p:cNvPr id="19" name="TextBox 18"/>
          <p:cNvSpPr txBox="1"/>
          <p:nvPr/>
        </p:nvSpPr>
        <p:spPr>
          <a:xfrm>
            <a:off x="91440" y="5090464"/>
            <a:ext cx="384048" cy="201168"/>
          </a:xfrm>
          <a:prstGeom prst="rect">
            <a:avLst/>
          </a:prstGeom>
          <a:noFill/>
        </p:spPr>
        <p:txBody>
          <a:bodyPr wrap="square" anchor="t" lIns="0" rIns="0" tIns="0" bIns="0">
            <a:noAutofit/>
          </a:bodyPr>
          <a:lstStyle/>
          <a:p>
            <a:pPr algn="r">
              <a:spcBef>
                <a:spcPts val="0"/>
              </a:spcBef>
              <a:spcAft>
                <a:spcPts val="0"/>
              </a:spcAft>
            </a:pPr>
            <a:r>
              <a:rPr lang="tr-TR" sz="1200" b="0" i="0">
                <a:solidFill>
                  <a:srgbClr val="767676"/>
                </a:solidFill>
                <a:latin typeface="Calibri"/>
              </a:rPr>
              <a:t>10</a:t>
            </a:r>
          </a:p>
        </p:txBody>
      </p:sp>
      <p:cxnSp>
        <p:nvCxnSpPr>
          <p:cNvPr id="20" name="Connector 19"/>
          <p:cNvCxnSpPr/>
          <p:nvPr/>
        </p:nvCxnSpPr>
        <p:spPr>
          <a:xfrm>
            <a:off x="502920" y="4939588"/>
            <a:ext cx="3401568" cy="0"/>
          </a:xfrm>
          <a:prstGeom prst="line">
            <a:avLst/>
          </a:prstGeom>
          <a:ln w="6350">
            <a:solidFill>
              <a:srgbClr val="D9D9D9"/>
            </a:solidFill>
            <a:prstDash val="dash"/>
          </a:ln>
        </p:spPr>
      </p:cxnSp>
      <p:sp>
        <p:nvSpPr>
          <p:cNvPr id="21" name="TextBox 20"/>
          <p:cNvSpPr txBox="1"/>
          <p:nvPr/>
        </p:nvSpPr>
        <p:spPr>
          <a:xfrm>
            <a:off x="91440" y="4839004"/>
            <a:ext cx="384048" cy="201168"/>
          </a:xfrm>
          <a:prstGeom prst="rect">
            <a:avLst/>
          </a:prstGeom>
          <a:noFill/>
        </p:spPr>
        <p:txBody>
          <a:bodyPr wrap="square" anchor="t" lIns="0" rIns="0" tIns="0" bIns="0">
            <a:noAutofit/>
          </a:bodyPr>
          <a:lstStyle/>
          <a:p>
            <a:pPr algn="r">
              <a:spcBef>
                <a:spcPts val="0"/>
              </a:spcBef>
              <a:spcAft>
                <a:spcPts val="0"/>
              </a:spcAft>
            </a:pPr>
            <a:r>
              <a:rPr lang="tr-TR" sz="1200" b="0" i="0">
                <a:solidFill>
                  <a:srgbClr val="767676"/>
                </a:solidFill>
                <a:latin typeface="Calibri"/>
              </a:rPr>
              <a:t>20</a:t>
            </a:r>
          </a:p>
        </p:txBody>
      </p:sp>
      <p:cxnSp>
        <p:nvCxnSpPr>
          <p:cNvPr id="22" name="Connector 21"/>
          <p:cNvCxnSpPr/>
          <p:nvPr/>
        </p:nvCxnSpPr>
        <p:spPr>
          <a:xfrm>
            <a:off x="502920" y="4688128"/>
            <a:ext cx="3401568" cy="0"/>
          </a:xfrm>
          <a:prstGeom prst="line">
            <a:avLst/>
          </a:prstGeom>
          <a:ln w="6350">
            <a:solidFill>
              <a:srgbClr val="D9D9D9"/>
            </a:solidFill>
            <a:prstDash val="dash"/>
          </a:ln>
        </p:spPr>
      </p:cxnSp>
      <p:sp>
        <p:nvSpPr>
          <p:cNvPr id="23" name="TextBox 22"/>
          <p:cNvSpPr txBox="1"/>
          <p:nvPr/>
        </p:nvSpPr>
        <p:spPr>
          <a:xfrm>
            <a:off x="91440" y="4587544"/>
            <a:ext cx="384048" cy="201168"/>
          </a:xfrm>
          <a:prstGeom prst="rect">
            <a:avLst/>
          </a:prstGeom>
          <a:noFill/>
        </p:spPr>
        <p:txBody>
          <a:bodyPr wrap="square" anchor="t" lIns="0" rIns="0" tIns="0" bIns="0">
            <a:noAutofit/>
          </a:bodyPr>
          <a:lstStyle/>
          <a:p>
            <a:pPr algn="r">
              <a:spcBef>
                <a:spcPts val="0"/>
              </a:spcBef>
              <a:spcAft>
                <a:spcPts val="0"/>
              </a:spcAft>
            </a:pPr>
            <a:r>
              <a:rPr lang="tr-TR" sz="1200" b="0" i="0">
                <a:solidFill>
                  <a:srgbClr val="767676"/>
                </a:solidFill>
                <a:latin typeface="Calibri"/>
              </a:rPr>
              <a:t>30</a:t>
            </a:r>
          </a:p>
        </p:txBody>
      </p:sp>
      <p:cxnSp>
        <p:nvCxnSpPr>
          <p:cNvPr id="24" name="Connector 23"/>
          <p:cNvCxnSpPr/>
          <p:nvPr/>
        </p:nvCxnSpPr>
        <p:spPr>
          <a:xfrm>
            <a:off x="502920" y="4436668"/>
            <a:ext cx="3401568" cy="0"/>
          </a:xfrm>
          <a:prstGeom prst="line">
            <a:avLst/>
          </a:prstGeom>
          <a:ln w="6350">
            <a:solidFill>
              <a:srgbClr val="D9D9D9"/>
            </a:solidFill>
            <a:prstDash val="dash"/>
          </a:ln>
        </p:spPr>
      </p:cxnSp>
      <p:sp>
        <p:nvSpPr>
          <p:cNvPr id="25" name="TextBox 24"/>
          <p:cNvSpPr txBox="1"/>
          <p:nvPr/>
        </p:nvSpPr>
        <p:spPr>
          <a:xfrm>
            <a:off x="91440" y="4336084"/>
            <a:ext cx="384048" cy="201168"/>
          </a:xfrm>
          <a:prstGeom prst="rect">
            <a:avLst/>
          </a:prstGeom>
          <a:noFill/>
        </p:spPr>
        <p:txBody>
          <a:bodyPr wrap="square" anchor="t" lIns="0" rIns="0" tIns="0" bIns="0">
            <a:noAutofit/>
          </a:bodyPr>
          <a:lstStyle/>
          <a:p>
            <a:pPr algn="r">
              <a:spcBef>
                <a:spcPts val="0"/>
              </a:spcBef>
              <a:spcAft>
                <a:spcPts val="0"/>
              </a:spcAft>
            </a:pPr>
            <a:r>
              <a:rPr lang="tr-TR" sz="1200" b="0" i="0">
                <a:solidFill>
                  <a:srgbClr val="767676"/>
                </a:solidFill>
                <a:latin typeface="Calibri"/>
              </a:rPr>
              <a:t>40</a:t>
            </a:r>
          </a:p>
        </p:txBody>
      </p:sp>
      <p:cxnSp>
        <p:nvCxnSpPr>
          <p:cNvPr id="26" name="Connector 25"/>
          <p:cNvCxnSpPr/>
          <p:nvPr/>
        </p:nvCxnSpPr>
        <p:spPr>
          <a:xfrm>
            <a:off x="502920" y="4185208"/>
            <a:ext cx="3401568" cy="0"/>
          </a:xfrm>
          <a:prstGeom prst="line">
            <a:avLst/>
          </a:prstGeom>
          <a:ln w="6350">
            <a:solidFill>
              <a:srgbClr val="D9D9D9"/>
            </a:solidFill>
            <a:prstDash val="dash"/>
          </a:ln>
        </p:spPr>
      </p:cxnSp>
      <p:sp>
        <p:nvSpPr>
          <p:cNvPr id="27" name="TextBox 26"/>
          <p:cNvSpPr txBox="1"/>
          <p:nvPr/>
        </p:nvSpPr>
        <p:spPr>
          <a:xfrm>
            <a:off x="91440" y="4084624"/>
            <a:ext cx="384048" cy="201168"/>
          </a:xfrm>
          <a:prstGeom prst="rect">
            <a:avLst/>
          </a:prstGeom>
          <a:noFill/>
        </p:spPr>
        <p:txBody>
          <a:bodyPr wrap="square" anchor="t" lIns="0" rIns="0" tIns="0" bIns="0">
            <a:noAutofit/>
          </a:bodyPr>
          <a:lstStyle/>
          <a:p>
            <a:pPr algn="r">
              <a:spcBef>
                <a:spcPts val="0"/>
              </a:spcBef>
              <a:spcAft>
                <a:spcPts val="0"/>
              </a:spcAft>
            </a:pPr>
            <a:r>
              <a:rPr lang="tr-TR" sz="1200" b="0" i="0">
                <a:solidFill>
                  <a:srgbClr val="767676"/>
                </a:solidFill>
                <a:latin typeface="Calibri"/>
              </a:rPr>
              <a:t>50</a:t>
            </a:r>
          </a:p>
        </p:txBody>
      </p:sp>
      <p:sp>
        <p:nvSpPr>
          <p:cNvPr id="28" name="Freeform 27"/>
          <p:cNvSpPr/>
          <p:nvPr/>
        </p:nvSpPr>
        <p:spPr>
          <a:xfrm>
            <a:off x="559612" y="4059478"/>
            <a:ext cx="3288183" cy="1383030"/>
          </a:xfrm>
          <a:custGeom>
            <a:avLst/>
            <a:gdLst/>
            <a:ahLst/>
            <a:cxnLst/>
            <a:rect l="l" t="t" r="r" b="b"/>
            <a:pathLst>
              <a:path w="3288183" h="1383030">
                <a:moveTo>
                  <a:pt x="0" y="1383030"/>
                </a:moveTo>
                <a:lnTo>
                  <a:pt x="85040" y="1383030"/>
                </a:lnTo>
                <a:lnTo>
                  <a:pt x="85040" y="1383030"/>
                </a:lnTo>
                <a:lnTo>
                  <a:pt x="595275" y="1131570"/>
                </a:lnTo>
                <a:lnTo>
                  <a:pt x="1105510" y="880110"/>
                </a:lnTo>
                <a:lnTo>
                  <a:pt x="1502360" y="628650"/>
                </a:lnTo>
                <a:lnTo>
                  <a:pt x="1607322" y="377190"/>
                </a:lnTo>
                <a:lnTo>
                  <a:pt x="1785824" y="251460"/>
                </a:lnTo>
                <a:lnTo>
                  <a:pt x="1964325" y="377190"/>
                </a:lnTo>
                <a:lnTo>
                  <a:pt x="2059366" y="502920"/>
                </a:lnTo>
                <a:lnTo>
                  <a:pt x="2154327" y="377190"/>
                </a:lnTo>
                <a:lnTo>
                  <a:pt x="2392436" y="125730"/>
                </a:lnTo>
                <a:lnTo>
                  <a:pt x="2551176" y="0"/>
                </a:lnTo>
                <a:lnTo>
                  <a:pt x="2709916" y="125730"/>
                </a:lnTo>
                <a:lnTo>
                  <a:pt x="2777948" y="377190"/>
                </a:lnTo>
                <a:lnTo>
                  <a:pt x="2862987" y="628650"/>
                </a:lnTo>
                <a:lnTo>
                  <a:pt x="2976372" y="880110"/>
                </a:lnTo>
                <a:lnTo>
                  <a:pt x="3089758" y="1131570"/>
                </a:lnTo>
                <a:lnTo>
                  <a:pt x="3203144" y="1383030"/>
                </a:lnTo>
                <a:lnTo>
                  <a:pt x="3203144" y="1383030"/>
                </a:lnTo>
                <a:lnTo>
                  <a:pt x="3288183" y="1383030"/>
                </a:lnTo>
                <a:lnTo>
                  <a:pt x="3288183" y="1383030"/>
                </a:lnTo>
                <a:lnTo>
                  <a:pt x="0" y="1383030"/>
                </a:lnTo>
                <a:close/>
              </a:path>
            </a:pathLst>
          </a:custGeom>
          <a:solidFill>
            <a:srgbClr val="D9C29A"/>
          </a:solidFill>
          <a:ln w="25400">
            <a:solidFill>
              <a:srgbClr val="8B5E3C"/>
            </a:solidFill>
          </a:ln>
        </p:spPr>
        <p:txBody>
          <a:bodyPr rtlCol="0" anchor="ctr"/>
          <a:lstStyle/>
          <a:p>
            <a:pPr algn="ctr"/>
          </a:p>
        </p:txBody>
      </p:sp>
      <p:cxnSp>
        <p:nvCxnSpPr>
          <p:cNvPr id="29" name="Connector 28"/>
          <p:cNvCxnSpPr/>
          <p:nvPr/>
        </p:nvCxnSpPr>
        <p:spPr>
          <a:xfrm>
            <a:off x="559612" y="5442508"/>
            <a:ext cx="85040" cy="0"/>
          </a:xfrm>
          <a:prstGeom prst="line">
            <a:avLst/>
          </a:prstGeom>
          <a:ln w="38100">
            <a:solidFill>
              <a:srgbClr val="1E6FC0"/>
            </a:solidFill>
          </a:ln>
        </p:spPr>
      </p:cxnSp>
      <p:cxnSp>
        <p:nvCxnSpPr>
          <p:cNvPr id="30" name="Connector 29"/>
          <p:cNvCxnSpPr/>
          <p:nvPr/>
        </p:nvCxnSpPr>
        <p:spPr>
          <a:xfrm>
            <a:off x="3762756" y="5442508"/>
            <a:ext cx="85039" cy="0"/>
          </a:xfrm>
          <a:prstGeom prst="line">
            <a:avLst/>
          </a:prstGeom>
          <a:ln w="38100">
            <a:solidFill>
              <a:srgbClr val="1E6FC0"/>
            </a:solidFill>
          </a:ln>
        </p:spPr>
      </p:cxnSp>
      <p:sp>
        <p:nvSpPr>
          <p:cNvPr id="31" name="Oval 30"/>
          <p:cNvSpPr/>
          <p:nvPr/>
        </p:nvSpPr>
        <p:spPr>
          <a:xfrm>
            <a:off x="422452" y="5305348"/>
            <a:ext cx="274320" cy="27432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A</a:t>
            </a:r>
          </a:p>
        </p:txBody>
      </p:sp>
      <p:sp>
        <p:nvSpPr>
          <p:cNvPr id="32" name="Oval 31"/>
          <p:cNvSpPr/>
          <p:nvPr/>
        </p:nvSpPr>
        <p:spPr>
          <a:xfrm>
            <a:off x="3710635" y="5305348"/>
            <a:ext cx="274320" cy="27432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B</a:t>
            </a:r>
          </a:p>
        </p:txBody>
      </p:sp>
      <p:sp>
        <p:nvSpPr>
          <p:cNvPr id="33" name="Rounded Rectangle 32"/>
          <p:cNvSpPr/>
          <p:nvPr/>
        </p:nvSpPr>
        <p:spPr>
          <a:xfrm>
            <a:off x="2253218" y="4123486"/>
            <a:ext cx="731520" cy="274320"/>
          </a:xfrm>
          <a:prstGeom prst="roundRect">
            <a:avLst>
              <a:gd name="adj" fmla="val 25000"/>
            </a:avLst>
          </a:prstGeom>
          <a:solidFill>
            <a:srgbClr val="FFFFFF"/>
          </a:solidFill>
          <a:ln w="15875">
            <a:solidFill>
              <a:srgbClr val="D9D9D9"/>
            </a:solid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boyun</a:t>
            </a:r>
          </a:p>
        </p:txBody>
      </p:sp>
      <p:sp>
        <p:nvSpPr>
          <p:cNvPr id="34" name="Rounded Rectangle 33"/>
          <p:cNvSpPr/>
          <p:nvPr/>
        </p:nvSpPr>
        <p:spPr>
          <a:xfrm>
            <a:off x="2770632" y="5003596"/>
            <a:ext cx="1024128" cy="274320"/>
          </a:xfrm>
          <a:prstGeom prst="roundRect">
            <a:avLst>
              <a:gd name="adj" fmla="val 25000"/>
            </a:avLst>
          </a:prstGeom>
          <a:solidFill>
            <a:srgbClr val="FFFFFF"/>
          </a:solidFill>
          <a:ln w="15875">
            <a:solidFill>
              <a:srgbClr val="D9D9D9"/>
            </a:solid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dik yamaç →</a:t>
            </a:r>
          </a:p>
        </p:txBody>
      </p:sp>
      <p:sp>
        <p:nvSpPr>
          <p:cNvPr id="35" name="Rounded Rectangle 34"/>
          <p:cNvSpPr/>
          <p:nvPr/>
        </p:nvSpPr>
        <p:spPr>
          <a:xfrm>
            <a:off x="508406" y="4676698"/>
            <a:ext cx="1463040" cy="274320"/>
          </a:xfrm>
          <a:prstGeom prst="roundRect">
            <a:avLst>
              <a:gd name="adj" fmla="val 25000"/>
            </a:avLst>
          </a:prstGeom>
          <a:solidFill>
            <a:srgbClr val="FFFFFF"/>
          </a:solidFill>
          <a:ln w="15875">
            <a:solidFill>
              <a:srgbClr val="D9D9D9"/>
            </a:solid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hafif eğimli yamaç</a:t>
            </a:r>
          </a:p>
        </p:txBody>
      </p:sp>
      <p:sp>
        <p:nvSpPr>
          <p:cNvPr id="36" name="TextBox 35"/>
          <p:cNvSpPr txBox="1"/>
          <p:nvPr/>
        </p:nvSpPr>
        <p:spPr>
          <a:xfrm>
            <a:off x="91440" y="3860596"/>
            <a:ext cx="384048" cy="201168"/>
          </a:xfrm>
          <a:prstGeom prst="rect">
            <a:avLst/>
          </a:prstGeom>
          <a:noFill/>
        </p:spPr>
        <p:txBody>
          <a:bodyPr wrap="square" anchor="t" lIns="0" rIns="0" tIns="0" bIns="0">
            <a:noAutofit/>
          </a:bodyPr>
          <a:lstStyle/>
          <a:p>
            <a:pPr algn="r">
              <a:spcBef>
                <a:spcPts val="0"/>
              </a:spcBef>
              <a:spcAft>
                <a:spcPts val="0"/>
              </a:spcAft>
            </a:pPr>
            <a:r>
              <a:rPr lang="tr-TR" sz="1200" b="0" i="0">
                <a:solidFill>
                  <a:srgbClr val="767676"/>
                </a:solidFill>
                <a:latin typeface="Calibri"/>
              </a:rPr>
              <a:t>m</a:t>
            </a:r>
          </a:p>
        </p:txBody>
      </p:sp>
      <p:sp>
        <p:nvSpPr>
          <p:cNvPr id="37" name="Rounded Rectangle 36"/>
          <p:cNvSpPr/>
          <p:nvPr/>
        </p:nvSpPr>
        <p:spPr>
          <a:xfrm>
            <a:off x="4178808" y="1216152"/>
            <a:ext cx="7509967" cy="1463040"/>
          </a:xfrm>
          <a:prstGeom prst="roundRect">
            <a:avLst>
              <a:gd name="adj" fmla="val 8000"/>
            </a:avLst>
          </a:prstGeom>
          <a:solidFill>
            <a:srgbClr val="F0F0F0"/>
          </a:solidFill>
          <a:ln>
            <a:noFill/>
          </a:ln>
          <a:effectLst/>
        </p:spPr>
        <p:txBody>
          <a:bodyPr rtlCol="0" anchor="ctr"/>
          <a:lstStyle/>
          <a:p/>
        </p:txBody>
      </p:sp>
      <p:sp>
        <p:nvSpPr>
          <p:cNvPr id="38" name="Rectangle 37"/>
          <p:cNvSpPr/>
          <p:nvPr/>
        </p:nvSpPr>
        <p:spPr>
          <a:xfrm>
            <a:off x="4178808" y="1216152"/>
            <a:ext cx="109728" cy="1463040"/>
          </a:xfrm>
          <a:prstGeom prst="rect">
            <a:avLst/>
          </a:prstGeom>
          <a:solidFill>
            <a:srgbClr val="2C6696"/>
          </a:solidFill>
          <a:ln>
            <a:noFill/>
          </a:ln>
          <a:effectLst/>
        </p:spPr>
        <p:txBody>
          <a:bodyPr rtlCol="0" anchor="ctr"/>
          <a:lstStyle/>
          <a:p/>
        </p:txBody>
      </p:sp>
      <p:sp>
        <p:nvSpPr>
          <p:cNvPr id="39" name="TextBox 38"/>
          <p:cNvSpPr txBox="1"/>
          <p:nvPr/>
        </p:nvSpPr>
        <p:spPr>
          <a:xfrm>
            <a:off x="4407408" y="1216152"/>
            <a:ext cx="7189927" cy="14630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Profil; harita kullanılarak belirlenen iki nokta arasında veya bir çizgisel hat (akarsu, yol vb.) boyunca yer şekillerinin yandan görünüşünü, eğim ve yükselti değerlerini gösteren grafiklerdir.</a:t>
            </a:r>
          </a:p>
        </p:txBody>
      </p:sp>
      <p:sp>
        <p:nvSpPr>
          <p:cNvPr id="40" name="Rounded Rectangle 39"/>
          <p:cNvSpPr/>
          <p:nvPr/>
        </p:nvSpPr>
        <p:spPr>
          <a:xfrm>
            <a:off x="4178808" y="2816352"/>
            <a:ext cx="7509967" cy="1508760"/>
          </a:xfrm>
          <a:prstGeom prst="roundRect">
            <a:avLst>
              <a:gd name="adj" fmla="val 5000"/>
            </a:avLst>
          </a:prstGeom>
          <a:solidFill>
            <a:srgbClr val="F0F0F0"/>
          </a:solidFill>
          <a:ln>
            <a:noFill/>
          </a:ln>
          <a:effectLst/>
        </p:spPr>
        <p:txBody>
          <a:bodyPr rtlCol="0" anchor="ctr"/>
          <a:lstStyle/>
          <a:p/>
        </p:txBody>
      </p:sp>
      <p:sp>
        <p:nvSpPr>
          <p:cNvPr id="41" name="Rounded Rectangle 40"/>
          <p:cNvSpPr/>
          <p:nvPr/>
        </p:nvSpPr>
        <p:spPr>
          <a:xfrm>
            <a:off x="4178808" y="2816352"/>
            <a:ext cx="7509967" cy="420624"/>
          </a:xfrm>
          <a:prstGeom prst="roundRect">
            <a:avLst>
              <a:gd name="adj" fmla="val 25000"/>
            </a:avLst>
          </a:prstGeom>
          <a:solidFill>
            <a:srgbClr val="4F4F4F"/>
          </a:solidFill>
          <a:ln>
            <a:noFill/>
          </a:ln>
          <a:effectLst/>
        </p:spPr>
        <p:txBody>
          <a:bodyPr rtlCol="0" anchor="ctr"/>
          <a:lstStyle/>
          <a:p/>
        </p:txBody>
      </p:sp>
      <p:sp>
        <p:nvSpPr>
          <p:cNvPr id="42" name="Rectangle 41"/>
          <p:cNvSpPr/>
          <p:nvPr/>
        </p:nvSpPr>
        <p:spPr>
          <a:xfrm>
            <a:off x="4178808" y="3026664"/>
            <a:ext cx="7509967" cy="210312"/>
          </a:xfrm>
          <a:prstGeom prst="rect">
            <a:avLst/>
          </a:prstGeom>
          <a:solidFill>
            <a:srgbClr val="4F4F4F"/>
          </a:solidFill>
          <a:ln>
            <a:noFill/>
          </a:ln>
          <a:effectLst/>
        </p:spPr>
        <p:txBody>
          <a:bodyPr rtlCol="0" anchor="ctr"/>
          <a:lstStyle/>
          <a:p/>
        </p:txBody>
      </p:sp>
      <p:sp>
        <p:nvSpPr>
          <p:cNvPr id="43" name="TextBox 42"/>
          <p:cNvSpPr txBox="1"/>
          <p:nvPr/>
        </p:nvSpPr>
        <p:spPr>
          <a:xfrm>
            <a:off x="4270248" y="2816352"/>
            <a:ext cx="7327087"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Kimler kullanır?</a:t>
            </a:r>
          </a:p>
        </p:txBody>
      </p:sp>
      <p:sp>
        <p:nvSpPr>
          <p:cNvPr id="44" name="TextBox 43"/>
          <p:cNvSpPr txBox="1"/>
          <p:nvPr/>
        </p:nvSpPr>
        <p:spPr>
          <a:xfrm>
            <a:off x="4288536" y="3310128"/>
            <a:ext cx="7290511" cy="941832"/>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Profil; coğrafya, jeoloji, ormancılık, maden mühendisliği, inşaat mühendisliği gibi alanlarda sıklıkla kullanılmaktadır.</a:t>
            </a:r>
          </a:p>
        </p:txBody>
      </p:sp>
      <p:sp>
        <p:nvSpPr>
          <p:cNvPr id="45" name="Rounded Rectangle 44"/>
          <p:cNvSpPr/>
          <p:nvPr/>
        </p:nvSpPr>
        <p:spPr>
          <a:xfrm>
            <a:off x="4178808" y="4462272"/>
            <a:ext cx="7509967" cy="1828800"/>
          </a:xfrm>
          <a:prstGeom prst="roundRect">
            <a:avLst>
              <a:gd name="adj" fmla="val 5000"/>
            </a:avLst>
          </a:prstGeom>
          <a:solidFill>
            <a:srgbClr val="F0F0F0"/>
          </a:solidFill>
          <a:ln>
            <a:noFill/>
          </a:ln>
          <a:effectLst/>
        </p:spPr>
        <p:txBody>
          <a:bodyPr rtlCol="0" anchor="ctr"/>
          <a:lstStyle/>
          <a:p/>
        </p:txBody>
      </p:sp>
      <p:sp>
        <p:nvSpPr>
          <p:cNvPr id="46" name="Rounded Rectangle 45"/>
          <p:cNvSpPr/>
          <p:nvPr/>
        </p:nvSpPr>
        <p:spPr>
          <a:xfrm>
            <a:off x="4178808" y="4462272"/>
            <a:ext cx="7509967" cy="420624"/>
          </a:xfrm>
          <a:prstGeom prst="roundRect">
            <a:avLst>
              <a:gd name="adj" fmla="val 25000"/>
            </a:avLst>
          </a:prstGeom>
          <a:solidFill>
            <a:srgbClr val="2C6696"/>
          </a:solidFill>
          <a:ln>
            <a:noFill/>
          </a:ln>
          <a:effectLst/>
        </p:spPr>
        <p:txBody>
          <a:bodyPr rtlCol="0" anchor="ctr"/>
          <a:lstStyle/>
          <a:p/>
        </p:txBody>
      </p:sp>
      <p:sp>
        <p:nvSpPr>
          <p:cNvPr id="47" name="Rectangle 46"/>
          <p:cNvSpPr/>
          <p:nvPr/>
        </p:nvSpPr>
        <p:spPr>
          <a:xfrm>
            <a:off x="4178808" y="4672584"/>
            <a:ext cx="7509967" cy="210312"/>
          </a:xfrm>
          <a:prstGeom prst="rect">
            <a:avLst/>
          </a:prstGeom>
          <a:solidFill>
            <a:srgbClr val="2C6696"/>
          </a:solidFill>
          <a:ln>
            <a:noFill/>
          </a:ln>
          <a:effectLst/>
        </p:spPr>
        <p:txBody>
          <a:bodyPr rtlCol="0" anchor="ctr"/>
          <a:lstStyle/>
          <a:p/>
        </p:txBody>
      </p:sp>
      <p:sp>
        <p:nvSpPr>
          <p:cNvPr id="48" name="TextBox 47"/>
          <p:cNvSpPr txBox="1"/>
          <p:nvPr/>
        </p:nvSpPr>
        <p:spPr>
          <a:xfrm>
            <a:off x="4270248" y="4462272"/>
            <a:ext cx="7327087"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Örnek: yeni bir kara yolu</a:t>
            </a:r>
          </a:p>
        </p:txBody>
      </p:sp>
      <p:sp>
        <p:nvSpPr>
          <p:cNvPr id="49" name="TextBox 48"/>
          <p:cNvSpPr txBox="1"/>
          <p:nvPr/>
        </p:nvSpPr>
        <p:spPr>
          <a:xfrm>
            <a:off x="4288536" y="4956048"/>
            <a:ext cx="7290511" cy="1261872"/>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Profil; yol eğiminin en uygun olduğu yerin belirlenmesinde, hafriyat hesabında, su drenajının tespitinde gerekli bilgileri sağlar.</a:t>
            </a:r>
          </a:p>
        </p:txBody>
      </p:sp>
      <p:sp>
        <p:nvSpPr>
          <p:cNvPr id="50" name="TextBox 4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51" name="Rounded Rectangle 5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53</a:t>
            </a:r>
          </a:p>
        </p:txBody>
      </p:sp>
      <p:sp>
        <p:nvSpPr>
          <p:cNvPr id="52" name="TextBox 5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117 / 226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Bir topoğrafya haritasında iç içe kapalı izohipslerin en dar halkası (çukur değilse) neyi gösterir?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En alçak yeri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En yüksek yeri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Kıyı çizgisini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Eğimin en az olduğu yeri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Akarsu yatağını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118 / 226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Bir topoğrafya haritasında iç içe kapalı izohipslerin en dar halkası (çukur değilse) neyi gösterir?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En alçak yeri</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En yüksek yeri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Kıyı çizgisini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Eğimin en az olduğu yeri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Akarsu yatağını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En geniş izohips halkası en alçak yeri, en dar halka en yüksek yeri gösterir; çukur alanlarda bunun tersi geçerlidir (s. 53).</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119 / 226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malzeme ve roller</a:t>
            </a:r>
          </a:p>
        </p:txBody>
      </p:sp>
      <p:sp>
        <p:nvSpPr>
          <p:cNvPr id="5" name="Rounded Rectangle 4"/>
          <p:cNvSpPr/>
          <p:nvPr/>
        </p:nvSpPr>
        <p:spPr>
          <a:xfrm>
            <a:off x="9555480" y="201168"/>
            <a:ext cx="2221992" cy="475488"/>
          </a:xfrm>
          <a:prstGeom prst="roundRect">
            <a:avLst>
              <a:gd name="adj" fmla="val 50000"/>
            </a:avLst>
          </a:prstGeom>
          <a:solidFill>
            <a:srgbClr val="CEAC58"/>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GEÇİŞ · 2 dk</a:t>
            </a:r>
          </a:p>
        </p:txBody>
      </p:sp>
      <p:sp>
        <p:nvSpPr>
          <p:cNvPr id="6" name="Rounded Rectangle 5"/>
          <p:cNvSpPr/>
          <p:nvPr/>
        </p:nvSpPr>
        <p:spPr>
          <a:xfrm>
            <a:off x="502920" y="1261872"/>
            <a:ext cx="4937760" cy="35661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4937760" cy="530352"/>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527048"/>
            <a:ext cx="4937760" cy="265176"/>
          </a:xfrm>
          <a:prstGeom prst="rect">
            <a:avLst/>
          </a:prstGeom>
          <a:solidFill>
            <a:srgbClr val="4F4F4F"/>
          </a:solidFill>
          <a:ln>
            <a:noFill/>
          </a:ln>
          <a:effectLst/>
        </p:spPr>
        <p:txBody>
          <a:bodyPr rtlCol="0" anchor="ctr"/>
          <a:lstStyle/>
          <a:p/>
        </p:txBody>
      </p:sp>
      <p:sp>
        <p:nvSpPr>
          <p:cNvPr id="9" name="TextBox 8"/>
          <p:cNvSpPr txBox="1"/>
          <p:nvPr/>
        </p:nvSpPr>
        <p:spPr>
          <a:xfrm>
            <a:off x="594360" y="1261872"/>
            <a:ext cx="4754880"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Malzeme sorumlusu alır</a:t>
            </a:r>
          </a:p>
        </p:txBody>
      </p:sp>
      <p:sp>
        <p:nvSpPr>
          <p:cNvPr id="10" name="TextBox 9"/>
          <p:cNvSpPr txBox="1"/>
          <p:nvPr/>
        </p:nvSpPr>
        <p:spPr>
          <a:xfrm>
            <a:off x="612648" y="1865376"/>
            <a:ext cx="4718304" cy="288950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Dilsiz Türkiye il haritası (A3, kitap s. 57)</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Okulun kuru boya seti</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Cetvel</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Denetim maddeleri kâğıdı</a:t>
            </a:r>
          </a:p>
        </p:txBody>
      </p:sp>
      <p:sp>
        <p:nvSpPr>
          <p:cNvPr id="11" name="Rounded Rectangle 10"/>
          <p:cNvSpPr/>
          <p:nvPr/>
        </p:nvSpPr>
        <p:spPr>
          <a:xfrm>
            <a:off x="5669280" y="1261872"/>
            <a:ext cx="6019495" cy="35661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669280" y="1261872"/>
            <a:ext cx="6019495"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5669280" y="1527048"/>
            <a:ext cx="6019495" cy="265176"/>
          </a:xfrm>
          <a:prstGeom prst="rect">
            <a:avLst/>
          </a:prstGeom>
          <a:solidFill>
            <a:srgbClr val="2C6696"/>
          </a:solidFill>
          <a:ln>
            <a:noFill/>
          </a:ln>
          <a:effectLst/>
        </p:spPr>
        <p:txBody>
          <a:bodyPr rtlCol="0" anchor="ctr"/>
          <a:lstStyle/>
          <a:p/>
        </p:txBody>
      </p:sp>
      <p:sp>
        <p:nvSpPr>
          <p:cNvPr id="14" name="TextBox 13"/>
          <p:cNvSpPr txBox="1"/>
          <p:nvPr/>
        </p:nvSpPr>
        <p:spPr>
          <a:xfrm>
            <a:off x="5760720" y="1261872"/>
            <a:ext cx="5836615"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Roller</a:t>
            </a:r>
          </a:p>
        </p:txBody>
      </p:sp>
      <p:sp>
        <p:nvSpPr>
          <p:cNvPr id="15" name="TextBox 14"/>
          <p:cNvSpPr txBox="1"/>
          <p:nvPr/>
        </p:nvSpPr>
        <p:spPr>
          <a:xfrm>
            <a:off x="5779008" y="1865376"/>
            <a:ext cx="5800039" cy="288950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1" i="0">
                <a:solidFill>
                  <a:srgbClr val="262626"/>
                </a:solidFill>
                <a:latin typeface="Calibri"/>
              </a:rPr>
              <a:t>Yazıcı:</a:t>
            </a:r>
            <a:r>
              <a:rPr lang="tr-TR" sz="2000" b="0" i="0">
                <a:solidFill>
                  <a:srgbClr val="262626"/>
                </a:solidFill>
                <a:latin typeface="Calibri"/>
              </a:rPr>
              <a:t> değerleri sıralar, lejantı yazar</a:t>
            </a:r>
          </a:p>
          <a:p>
            <a:pPr algn="l" marL="248620" indent="-248620">
              <a:spcBef>
                <a:spcPts val="0"/>
              </a:spcBef>
              <a:spcAft>
                <a:spcPts val="600"/>
              </a:spcAft>
            </a:pPr>
            <a:r>
              <a:rPr lang="tr-TR" sz="2000" b="1" i="0">
                <a:solidFill>
                  <a:srgbClr val="2C6696"/>
                </a:solidFill>
                <a:latin typeface="Calibri"/>
              </a:rPr>
              <a:t>•  </a:t>
            </a:r>
            <a:r>
              <a:rPr lang="tr-TR" sz="2000" b="1" i="0">
                <a:solidFill>
                  <a:srgbClr val="262626"/>
                </a:solidFill>
                <a:latin typeface="Calibri"/>
              </a:rPr>
              <a:t>Harita okuyucu:</a:t>
            </a:r>
            <a:r>
              <a:rPr lang="tr-TR" sz="2000" b="0" i="0">
                <a:solidFill>
                  <a:srgbClr val="262626"/>
                </a:solidFill>
                <a:latin typeface="Calibri"/>
              </a:rPr>
              <a:t> sınıf aralıklarını önerir, il sınırlarını atlasla doğrular</a:t>
            </a:r>
          </a:p>
          <a:p>
            <a:pPr algn="l" marL="248620" indent="-248620">
              <a:spcBef>
                <a:spcPts val="0"/>
              </a:spcBef>
              <a:spcAft>
                <a:spcPts val="600"/>
              </a:spcAft>
            </a:pPr>
            <a:r>
              <a:rPr lang="tr-TR" sz="2000" b="1" i="0">
                <a:solidFill>
                  <a:srgbClr val="2C6696"/>
                </a:solidFill>
                <a:latin typeface="Calibri"/>
              </a:rPr>
              <a:t>•  </a:t>
            </a:r>
            <a:r>
              <a:rPr lang="tr-TR" sz="2000" b="1" i="0">
                <a:solidFill>
                  <a:srgbClr val="262626"/>
                </a:solidFill>
                <a:latin typeface="Calibri"/>
              </a:rPr>
              <a:t>Renk sorumlusu:</a:t>
            </a:r>
            <a:r>
              <a:rPr lang="tr-TR" sz="2000" b="0" i="0">
                <a:solidFill>
                  <a:srgbClr val="262626"/>
                </a:solidFill>
                <a:latin typeface="Calibri"/>
              </a:rPr>
              <a:t> boyar (5 kişilik gruplarda)</a:t>
            </a:r>
          </a:p>
          <a:p>
            <a:pPr algn="l" marL="248620" indent="-248620">
              <a:spcBef>
                <a:spcPts val="0"/>
              </a:spcBef>
              <a:spcAft>
                <a:spcPts val="0"/>
              </a:spcAft>
            </a:pPr>
            <a:r>
              <a:rPr lang="tr-TR" sz="2000" b="1" i="0">
                <a:solidFill>
                  <a:srgbClr val="2C6696"/>
                </a:solidFill>
                <a:latin typeface="Calibri"/>
              </a:rPr>
              <a:t>•  </a:t>
            </a:r>
            <a:r>
              <a:rPr lang="tr-TR" sz="2000" b="1" i="0">
                <a:solidFill>
                  <a:srgbClr val="262626"/>
                </a:solidFill>
                <a:latin typeface="Calibri"/>
              </a:rPr>
              <a:t>Zaman sorumlusu</a:t>
            </a:r>
            <a:r>
              <a:rPr lang="tr-TR" sz="2000" b="0" i="0">
                <a:solidFill>
                  <a:srgbClr val="262626"/>
                </a:solidFill>
                <a:latin typeface="Calibri"/>
              </a:rPr>
              <a:t> ve </a:t>
            </a:r>
            <a:r>
              <a:rPr lang="tr-TR" sz="2000" b="1" i="0">
                <a:solidFill>
                  <a:srgbClr val="262626"/>
                </a:solidFill>
                <a:latin typeface="Calibri"/>
              </a:rPr>
              <a:t>sözcü</a:t>
            </a:r>
          </a:p>
        </p:txBody>
      </p:sp>
      <p:sp>
        <p:nvSpPr>
          <p:cNvPr id="16" name="Rounded Rectangle 15"/>
          <p:cNvSpPr/>
          <p:nvPr/>
        </p:nvSpPr>
        <p:spPr>
          <a:xfrm>
            <a:off x="502920" y="5010912"/>
            <a:ext cx="11185855" cy="128016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Sırada: 8 dk yer şekilleri ve tabiat parkı (yerinde)  →  14 dk koroplet harita üretimi</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120 / 226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desen hangisi?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EŞLEŞTİR</a:t>
            </a:r>
          </a:p>
        </p:txBody>
      </p:sp>
      <p:pic>
        <p:nvPicPr>
          <p:cNvPr id="6" name="Picture 5" descr="yer_sekilleri_s54.jpg"/>
          <p:cNvPicPr>
            <a:picLocks noChangeAspect="1"/>
          </p:cNvPicPr>
          <p:nvPr/>
        </p:nvPicPr>
        <p:blipFill>
          <a:blip r:embed="rId3"/>
          <a:srcRect l="22464" r="3544" t="24416" b="35985"/>
          <a:stretch>
            <a:fillRect/>
          </a:stretch>
        </p:blipFill>
        <p:spPr>
          <a:xfrm>
            <a:off x="502920" y="1216152"/>
            <a:ext cx="6492240" cy="3877831"/>
          </a:xfrm>
          <a:prstGeom prst="rect">
            <a:avLst/>
          </a:prstGeom>
          <a:ln w="9525">
            <a:solidFill>
              <a:srgbClr val="D9D9D9"/>
            </a:solidFill>
          </a:ln>
        </p:spPr>
      </p:pic>
      <p:sp>
        <p:nvSpPr>
          <p:cNvPr id="7" name="Oval 6"/>
          <p:cNvSpPr/>
          <p:nvPr/>
        </p:nvSpPr>
        <p:spPr>
          <a:xfrm>
            <a:off x="583149" y="3110205"/>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Oval 7"/>
          <p:cNvSpPr/>
          <p:nvPr/>
        </p:nvSpPr>
        <p:spPr>
          <a:xfrm>
            <a:off x="1834062" y="1323186"/>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9" name="Oval 8"/>
          <p:cNvSpPr/>
          <p:nvPr/>
        </p:nvSpPr>
        <p:spPr>
          <a:xfrm>
            <a:off x="2280817" y="1805681"/>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0" name="Oval 9"/>
          <p:cNvSpPr/>
          <p:nvPr/>
        </p:nvSpPr>
        <p:spPr>
          <a:xfrm>
            <a:off x="4014226" y="2395398"/>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1" name="Oval 10"/>
          <p:cNvSpPr/>
          <p:nvPr/>
        </p:nvSpPr>
        <p:spPr>
          <a:xfrm>
            <a:off x="4889865" y="4182417"/>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12" name="Oval 11"/>
          <p:cNvSpPr/>
          <p:nvPr/>
        </p:nvSpPr>
        <p:spPr>
          <a:xfrm>
            <a:off x="5265139" y="1859292"/>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13" name="Oval 12"/>
          <p:cNvSpPr/>
          <p:nvPr/>
        </p:nvSpPr>
        <p:spPr>
          <a:xfrm>
            <a:off x="5694023" y="3020854"/>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7</a:t>
            </a:r>
          </a:p>
        </p:txBody>
      </p:sp>
      <p:sp>
        <p:nvSpPr>
          <p:cNvPr id="14" name="Oval 13"/>
          <p:cNvSpPr/>
          <p:nvPr/>
        </p:nvSpPr>
        <p:spPr>
          <a:xfrm>
            <a:off x="6087168" y="1734201"/>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8</a:t>
            </a:r>
          </a:p>
        </p:txBody>
      </p:sp>
      <p:cxnSp>
        <p:nvCxnSpPr>
          <p:cNvPr id="15" name="Connector 14"/>
          <p:cNvCxnSpPr/>
          <p:nvPr/>
        </p:nvCxnSpPr>
        <p:spPr>
          <a:xfrm flipH="1" flipV="1">
            <a:off x="6649371" y="2433111"/>
            <a:ext cx="138494" cy="609374"/>
          </a:xfrm>
          <a:prstGeom prst="line">
            <a:avLst/>
          </a:prstGeom>
          <a:ln w="22225">
            <a:solidFill>
              <a:srgbClr val="262626"/>
            </a:solidFill>
          </a:ln>
        </p:spPr>
      </p:cxnSp>
      <p:sp>
        <p:nvSpPr>
          <p:cNvPr id="16" name="Oval 15"/>
          <p:cNvSpPr/>
          <p:nvPr/>
        </p:nvSpPr>
        <p:spPr>
          <a:xfrm>
            <a:off x="6623273" y="2877893"/>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9</a:t>
            </a:r>
          </a:p>
        </p:txBody>
      </p:sp>
      <p:sp>
        <p:nvSpPr>
          <p:cNvPr id="17" name="Rounded Rectangle 16"/>
          <p:cNvSpPr/>
          <p:nvPr/>
        </p:nvSpPr>
        <p:spPr>
          <a:xfrm>
            <a:off x="502920" y="5203711"/>
            <a:ext cx="6492240" cy="1087361"/>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700" b="0" i="0">
                <a:solidFill>
                  <a:srgbClr val="262626"/>
                </a:solidFill>
                <a:latin typeface="Calibri"/>
              </a:rPr>
              <a:t>Eş yükselti eğrilerinde zirve, nokta (.) ya da üçgen (▲) sembolü ile gösterilir. Falez ve şelale gibi dik yapılı yer şekillerinin gösterildiği yerlerde eğriler üst üste çizilebilir.</a:t>
            </a:r>
          </a:p>
        </p:txBody>
      </p:sp>
      <p:sp>
        <p:nvSpPr>
          <p:cNvPr id="18" name="Rounded Rectangle 17"/>
          <p:cNvSpPr/>
          <p:nvPr/>
        </p:nvSpPr>
        <p:spPr>
          <a:xfrm>
            <a:off x="7223760" y="1216152"/>
            <a:ext cx="4465015" cy="498856"/>
          </a:xfrm>
          <a:prstGeom prst="roundRect">
            <a:avLst>
              <a:gd name="adj" fmla="val 15000"/>
            </a:avLst>
          </a:prstGeom>
          <a:solidFill>
            <a:srgbClr val="F0F0F0"/>
          </a:solidFill>
          <a:ln>
            <a:noFill/>
          </a:ln>
          <a:effectLst/>
        </p:spPr>
        <p:txBody>
          <a:bodyPr rtlCol="0" anchor="ctr"/>
          <a:lstStyle/>
          <a:p/>
        </p:txBody>
      </p:sp>
      <p:sp>
        <p:nvSpPr>
          <p:cNvPr id="19" name="Oval 18"/>
          <p:cNvSpPr/>
          <p:nvPr/>
        </p:nvSpPr>
        <p:spPr>
          <a:xfrm>
            <a:off x="7315200" y="1282700"/>
            <a:ext cx="365760" cy="365760"/>
          </a:xfrm>
          <a:prstGeom prst="ellipse">
            <a:avLst/>
          </a:prstGeom>
          <a:solidFill>
            <a:srgbClr val="FFFFFF"/>
          </a:solidFill>
          <a:ln w="19050">
            <a:solidFill>
              <a:srgbClr val="4F4F4F"/>
            </a:solidFill>
          </a:ln>
          <a:effectLst/>
        </p:spPr>
        <p:txBody>
          <a:bodyPr rtlCol="0" anchor="ctr"/>
          <a:lstStyle/>
          <a:p/>
        </p:txBody>
      </p:sp>
      <p:sp>
        <p:nvSpPr>
          <p:cNvPr id="20" name="TextBox 19"/>
          <p:cNvSpPr txBox="1"/>
          <p:nvPr/>
        </p:nvSpPr>
        <p:spPr>
          <a:xfrm>
            <a:off x="7754112" y="1216152"/>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Boyun</a:t>
            </a:r>
          </a:p>
        </p:txBody>
      </p:sp>
      <p:sp>
        <p:nvSpPr>
          <p:cNvPr id="21" name="Rounded Rectangle 20"/>
          <p:cNvSpPr/>
          <p:nvPr/>
        </p:nvSpPr>
        <p:spPr>
          <a:xfrm>
            <a:off x="7223760" y="1788160"/>
            <a:ext cx="4465015" cy="498856"/>
          </a:xfrm>
          <a:prstGeom prst="roundRect">
            <a:avLst>
              <a:gd name="adj" fmla="val 15000"/>
            </a:avLst>
          </a:prstGeom>
          <a:solidFill>
            <a:srgbClr val="F0F0F0"/>
          </a:solidFill>
          <a:ln>
            <a:noFill/>
          </a:ln>
          <a:effectLst/>
        </p:spPr>
        <p:txBody>
          <a:bodyPr rtlCol="0" anchor="ctr"/>
          <a:lstStyle/>
          <a:p/>
        </p:txBody>
      </p:sp>
      <p:sp>
        <p:nvSpPr>
          <p:cNvPr id="22" name="Oval 21"/>
          <p:cNvSpPr/>
          <p:nvPr/>
        </p:nvSpPr>
        <p:spPr>
          <a:xfrm>
            <a:off x="7315200" y="1854708"/>
            <a:ext cx="365760" cy="365760"/>
          </a:xfrm>
          <a:prstGeom prst="ellipse">
            <a:avLst/>
          </a:prstGeom>
          <a:solidFill>
            <a:srgbClr val="FFFFFF"/>
          </a:solidFill>
          <a:ln w="19050">
            <a:solidFill>
              <a:srgbClr val="4F4F4F"/>
            </a:solidFill>
          </a:ln>
          <a:effectLst/>
        </p:spPr>
        <p:txBody>
          <a:bodyPr rtlCol="0" anchor="ctr"/>
          <a:lstStyle/>
          <a:p/>
        </p:txBody>
      </p:sp>
      <p:sp>
        <p:nvSpPr>
          <p:cNvPr id="23" name="TextBox 22"/>
          <p:cNvSpPr txBox="1"/>
          <p:nvPr/>
        </p:nvSpPr>
        <p:spPr>
          <a:xfrm>
            <a:off x="7754112" y="1788160"/>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Çukur (Çanak)</a:t>
            </a:r>
          </a:p>
        </p:txBody>
      </p:sp>
      <p:sp>
        <p:nvSpPr>
          <p:cNvPr id="24" name="Rounded Rectangle 23"/>
          <p:cNvSpPr/>
          <p:nvPr/>
        </p:nvSpPr>
        <p:spPr>
          <a:xfrm>
            <a:off x="7223760" y="2360168"/>
            <a:ext cx="4465015" cy="498856"/>
          </a:xfrm>
          <a:prstGeom prst="roundRect">
            <a:avLst>
              <a:gd name="adj" fmla="val 15000"/>
            </a:avLst>
          </a:prstGeom>
          <a:solidFill>
            <a:srgbClr val="F0F0F0"/>
          </a:solidFill>
          <a:ln>
            <a:noFill/>
          </a:ln>
          <a:effectLst/>
        </p:spPr>
        <p:txBody>
          <a:bodyPr rtlCol="0" anchor="ctr"/>
          <a:lstStyle/>
          <a:p/>
        </p:txBody>
      </p:sp>
      <p:sp>
        <p:nvSpPr>
          <p:cNvPr id="25" name="Oval 24"/>
          <p:cNvSpPr/>
          <p:nvPr/>
        </p:nvSpPr>
        <p:spPr>
          <a:xfrm>
            <a:off x="7315200" y="2426716"/>
            <a:ext cx="365760" cy="365760"/>
          </a:xfrm>
          <a:prstGeom prst="ellipse">
            <a:avLst/>
          </a:prstGeom>
          <a:solidFill>
            <a:srgbClr val="FFFFFF"/>
          </a:solidFill>
          <a:ln w="19050">
            <a:solidFill>
              <a:srgbClr val="4F4F4F"/>
            </a:solidFill>
          </a:ln>
          <a:effectLst/>
        </p:spPr>
        <p:txBody>
          <a:bodyPr rtlCol="0" anchor="ctr"/>
          <a:lstStyle/>
          <a:p/>
        </p:txBody>
      </p:sp>
      <p:sp>
        <p:nvSpPr>
          <p:cNvPr id="26" name="TextBox 25"/>
          <p:cNvSpPr txBox="1"/>
          <p:nvPr/>
        </p:nvSpPr>
        <p:spPr>
          <a:xfrm>
            <a:off x="7754112" y="2360168"/>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Dağ</a:t>
            </a:r>
          </a:p>
        </p:txBody>
      </p:sp>
      <p:sp>
        <p:nvSpPr>
          <p:cNvPr id="27" name="Rounded Rectangle 26"/>
          <p:cNvSpPr/>
          <p:nvPr/>
        </p:nvSpPr>
        <p:spPr>
          <a:xfrm>
            <a:off x="7223760" y="2932176"/>
            <a:ext cx="4465015" cy="498856"/>
          </a:xfrm>
          <a:prstGeom prst="roundRect">
            <a:avLst>
              <a:gd name="adj" fmla="val 15000"/>
            </a:avLst>
          </a:prstGeom>
          <a:solidFill>
            <a:srgbClr val="F0F0F0"/>
          </a:solidFill>
          <a:ln>
            <a:noFill/>
          </a:ln>
          <a:effectLst/>
        </p:spPr>
        <p:txBody>
          <a:bodyPr rtlCol="0" anchor="ctr"/>
          <a:lstStyle/>
          <a:p/>
        </p:txBody>
      </p:sp>
      <p:sp>
        <p:nvSpPr>
          <p:cNvPr id="28" name="Oval 27"/>
          <p:cNvSpPr/>
          <p:nvPr/>
        </p:nvSpPr>
        <p:spPr>
          <a:xfrm>
            <a:off x="7315200" y="2998724"/>
            <a:ext cx="365760" cy="365760"/>
          </a:xfrm>
          <a:prstGeom prst="ellipse">
            <a:avLst/>
          </a:prstGeom>
          <a:solidFill>
            <a:srgbClr val="FFFFFF"/>
          </a:solidFill>
          <a:ln w="19050">
            <a:solidFill>
              <a:srgbClr val="4F4F4F"/>
            </a:solidFill>
          </a:ln>
          <a:effectLst/>
        </p:spPr>
        <p:txBody>
          <a:bodyPr rtlCol="0" anchor="ctr"/>
          <a:lstStyle/>
          <a:p/>
        </p:txBody>
      </p:sp>
      <p:sp>
        <p:nvSpPr>
          <p:cNvPr id="29" name="TextBox 28"/>
          <p:cNvSpPr txBox="1"/>
          <p:nvPr/>
        </p:nvSpPr>
        <p:spPr>
          <a:xfrm>
            <a:off x="7754112" y="2932176"/>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Delta</a:t>
            </a:r>
          </a:p>
        </p:txBody>
      </p:sp>
      <p:sp>
        <p:nvSpPr>
          <p:cNvPr id="30" name="Rounded Rectangle 29"/>
          <p:cNvSpPr/>
          <p:nvPr/>
        </p:nvSpPr>
        <p:spPr>
          <a:xfrm>
            <a:off x="7223760" y="3504184"/>
            <a:ext cx="4465015" cy="498856"/>
          </a:xfrm>
          <a:prstGeom prst="roundRect">
            <a:avLst>
              <a:gd name="adj" fmla="val 15000"/>
            </a:avLst>
          </a:prstGeom>
          <a:solidFill>
            <a:srgbClr val="F0F0F0"/>
          </a:solidFill>
          <a:ln>
            <a:noFill/>
          </a:ln>
          <a:effectLst/>
        </p:spPr>
        <p:txBody>
          <a:bodyPr rtlCol="0" anchor="ctr"/>
          <a:lstStyle/>
          <a:p/>
        </p:txBody>
      </p:sp>
      <p:sp>
        <p:nvSpPr>
          <p:cNvPr id="31" name="Oval 30"/>
          <p:cNvSpPr/>
          <p:nvPr/>
        </p:nvSpPr>
        <p:spPr>
          <a:xfrm>
            <a:off x="7315200" y="3570732"/>
            <a:ext cx="365760" cy="365760"/>
          </a:xfrm>
          <a:prstGeom prst="ellipse">
            <a:avLst/>
          </a:prstGeom>
          <a:solidFill>
            <a:srgbClr val="FFFFFF"/>
          </a:solidFill>
          <a:ln w="19050">
            <a:solidFill>
              <a:srgbClr val="4F4F4F"/>
            </a:solidFill>
          </a:ln>
          <a:effectLst/>
        </p:spPr>
        <p:txBody>
          <a:bodyPr rtlCol="0" anchor="ctr"/>
          <a:lstStyle/>
          <a:p/>
        </p:txBody>
      </p:sp>
      <p:sp>
        <p:nvSpPr>
          <p:cNvPr id="32" name="TextBox 31"/>
          <p:cNvSpPr txBox="1"/>
          <p:nvPr/>
        </p:nvSpPr>
        <p:spPr>
          <a:xfrm>
            <a:off x="7754112" y="3504184"/>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Falez (Yalı Yar)</a:t>
            </a:r>
          </a:p>
        </p:txBody>
      </p:sp>
      <p:sp>
        <p:nvSpPr>
          <p:cNvPr id="33" name="Rounded Rectangle 32"/>
          <p:cNvSpPr/>
          <p:nvPr/>
        </p:nvSpPr>
        <p:spPr>
          <a:xfrm>
            <a:off x="7223760" y="4076192"/>
            <a:ext cx="4465015" cy="498856"/>
          </a:xfrm>
          <a:prstGeom prst="roundRect">
            <a:avLst>
              <a:gd name="adj" fmla="val 15000"/>
            </a:avLst>
          </a:prstGeom>
          <a:solidFill>
            <a:srgbClr val="F0F0F0"/>
          </a:solidFill>
          <a:ln>
            <a:noFill/>
          </a:ln>
          <a:effectLst/>
        </p:spPr>
        <p:txBody>
          <a:bodyPr rtlCol="0" anchor="ctr"/>
          <a:lstStyle/>
          <a:p/>
        </p:txBody>
      </p:sp>
      <p:sp>
        <p:nvSpPr>
          <p:cNvPr id="34" name="Oval 33"/>
          <p:cNvSpPr/>
          <p:nvPr/>
        </p:nvSpPr>
        <p:spPr>
          <a:xfrm>
            <a:off x="7315200" y="4142740"/>
            <a:ext cx="365760" cy="365760"/>
          </a:xfrm>
          <a:prstGeom prst="ellipse">
            <a:avLst/>
          </a:prstGeom>
          <a:solidFill>
            <a:srgbClr val="FFFFFF"/>
          </a:solidFill>
          <a:ln w="19050">
            <a:solidFill>
              <a:srgbClr val="4F4F4F"/>
            </a:solidFill>
          </a:ln>
          <a:effectLst/>
        </p:spPr>
        <p:txBody>
          <a:bodyPr rtlCol="0" anchor="ctr"/>
          <a:lstStyle/>
          <a:p/>
        </p:txBody>
      </p:sp>
      <p:sp>
        <p:nvSpPr>
          <p:cNvPr id="35" name="TextBox 34"/>
          <p:cNvSpPr txBox="1"/>
          <p:nvPr/>
        </p:nvSpPr>
        <p:spPr>
          <a:xfrm>
            <a:off x="7754112" y="4076192"/>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Sırt</a:t>
            </a:r>
          </a:p>
        </p:txBody>
      </p:sp>
      <p:sp>
        <p:nvSpPr>
          <p:cNvPr id="36" name="Rounded Rectangle 35"/>
          <p:cNvSpPr/>
          <p:nvPr/>
        </p:nvSpPr>
        <p:spPr>
          <a:xfrm>
            <a:off x="7223760" y="4648200"/>
            <a:ext cx="4465015" cy="498856"/>
          </a:xfrm>
          <a:prstGeom prst="roundRect">
            <a:avLst>
              <a:gd name="adj" fmla="val 15000"/>
            </a:avLst>
          </a:prstGeom>
          <a:solidFill>
            <a:srgbClr val="F0F0F0"/>
          </a:solidFill>
          <a:ln>
            <a:noFill/>
          </a:ln>
          <a:effectLst/>
        </p:spPr>
        <p:txBody>
          <a:bodyPr rtlCol="0" anchor="ctr"/>
          <a:lstStyle/>
          <a:p/>
        </p:txBody>
      </p:sp>
      <p:sp>
        <p:nvSpPr>
          <p:cNvPr id="37" name="Oval 36"/>
          <p:cNvSpPr/>
          <p:nvPr/>
        </p:nvSpPr>
        <p:spPr>
          <a:xfrm>
            <a:off x="7315200" y="4714748"/>
            <a:ext cx="365760" cy="365760"/>
          </a:xfrm>
          <a:prstGeom prst="ellipse">
            <a:avLst/>
          </a:prstGeom>
          <a:solidFill>
            <a:srgbClr val="FFFFFF"/>
          </a:solidFill>
          <a:ln w="19050">
            <a:solidFill>
              <a:srgbClr val="4F4F4F"/>
            </a:solidFill>
          </a:ln>
          <a:effectLst/>
        </p:spPr>
        <p:txBody>
          <a:bodyPr rtlCol="0" anchor="ctr"/>
          <a:lstStyle/>
          <a:p/>
        </p:txBody>
      </p:sp>
      <p:sp>
        <p:nvSpPr>
          <p:cNvPr id="38" name="TextBox 37"/>
          <p:cNvSpPr txBox="1"/>
          <p:nvPr/>
        </p:nvSpPr>
        <p:spPr>
          <a:xfrm>
            <a:off x="7754112" y="4648200"/>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Şelale</a:t>
            </a:r>
          </a:p>
        </p:txBody>
      </p:sp>
      <p:sp>
        <p:nvSpPr>
          <p:cNvPr id="39" name="Rounded Rectangle 38"/>
          <p:cNvSpPr/>
          <p:nvPr/>
        </p:nvSpPr>
        <p:spPr>
          <a:xfrm>
            <a:off x="7223760" y="5220208"/>
            <a:ext cx="4465015" cy="498856"/>
          </a:xfrm>
          <a:prstGeom prst="roundRect">
            <a:avLst>
              <a:gd name="adj" fmla="val 15000"/>
            </a:avLst>
          </a:prstGeom>
          <a:solidFill>
            <a:srgbClr val="F0F0F0"/>
          </a:solidFill>
          <a:ln>
            <a:noFill/>
          </a:ln>
          <a:effectLst/>
        </p:spPr>
        <p:txBody>
          <a:bodyPr rtlCol="0" anchor="ctr"/>
          <a:lstStyle/>
          <a:p/>
        </p:txBody>
      </p:sp>
      <p:sp>
        <p:nvSpPr>
          <p:cNvPr id="40" name="Oval 39"/>
          <p:cNvSpPr/>
          <p:nvPr/>
        </p:nvSpPr>
        <p:spPr>
          <a:xfrm>
            <a:off x="7315200" y="5286756"/>
            <a:ext cx="365760" cy="365760"/>
          </a:xfrm>
          <a:prstGeom prst="ellipse">
            <a:avLst/>
          </a:prstGeom>
          <a:solidFill>
            <a:srgbClr val="FFFFFF"/>
          </a:solidFill>
          <a:ln w="19050">
            <a:solidFill>
              <a:srgbClr val="4F4F4F"/>
            </a:solidFill>
          </a:ln>
          <a:effectLst/>
        </p:spPr>
        <p:txBody>
          <a:bodyPr rtlCol="0" anchor="ctr"/>
          <a:lstStyle/>
          <a:p/>
        </p:txBody>
      </p:sp>
      <p:sp>
        <p:nvSpPr>
          <p:cNvPr id="41" name="TextBox 40"/>
          <p:cNvSpPr txBox="1"/>
          <p:nvPr/>
        </p:nvSpPr>
        <p:spPr>
          <a:xfrm>
            <a:off x="7754112" y="5220208"/>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Vadi</a:t>
            </a:r>
          </a:p>
        </p:txBody>
      </p:sp>
      <p:sp>
        <p:nvSpPr>
          <p:cNvPr id="42" name="Rounded Rectangle 41"/>
          <p:cNvSpPr/>
          <p:nvPr/>
        </p:nvSpPr>
        <p:spPr>
          <a:xfrm>
            <a:off x="7223760" y="5792216"/>
            <a:ext cx="4465015" cy="498856"/>
          </a:xfrm>
          <a:prstGeom prst="roundRect">
            <a:avLst>
              <a:gd name="adj" fmla="val 15000"/>
            </a:avLst>
          </a:prstGeom>
          <a:solidFill>
            <a:srgbClr val="F0F0F0"/>
          </a:solidFill>
          <a:ln>
            <a:noFill/>
          </a:ln>
          <a:effectLst/>
        </p:spPr>
        <p:txBody>
          <a:bodyPr rtlCol="0" anchor="ctr"/>
          <a:lstStyle/>
          <a:p/>
        </p:txBody>
      </p:sp>
      <p:sp>
        <p:nvSpPr>
          <p:cNvPr id="43" name="Oval 42"/>
          <p:cNvSpPr/>
          <p:nvPr/>
        </p:nvSpPr>
        <p:spPr>
          <a:xfrm>
            <a:off x="7315200" y="5858764"/>
            <a:ext cx="365760" cy="365760"/>
          </a:xfrm>
          <a:prstGeom prst="ellipse">
            <a:avLst/>
          </a:prstGeom>
          <a:solidFill>
            <a:srgbClr val="FFFFFF"/>
          </a:solidFill>
          <a:ln w="19050">
            <a:solidFill>
              <a:srgbClr val="4F4F4F"/>
            </a:solidFill>
          </a:ln>
          <a:effectLst/>
        </p:spPr>
        <p:txBody>
          <a:bodyPr rtlCol="0" anchor="ctr"/>
          <a:lstStyle/>
          <a:p/>
        </p:txBody>
      </p:sp>
      <p:sp>
        <p:nvSpPr>
          <p:cNvPr id="44" name="TextBox 43"/>
          <p:cNvSpPr txBox="1"/>
          <p:nvPr/>
        </p:nvSpPr>
        <p:spPr>
          <a:xfrm>
            <a:off x="7754112" y="5792216"/>
            <a:ext cx="3898087" cy="49885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Zirve (Doruk)</a:t>
            </a:r>
          </a:p>
        </p:txBody>
      </p:sp>
      <p:sp>
        <p:nvSpPr>
          <p:cNvPr id="45" name="TextBox 4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6" name="Rounded Rectangle 4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54</a:t>
            </a:r>
          </a:p>
        </p:txBody>
      </p:sp>
      <p:sp>
        <p:nvSpPr>
          <p:cNvPr id="47" name="TextBox 4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121 / 226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desen hangisi?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yer_sekilleri_s54.jpg"/>
          <p:cNvPicPr>
            <a:picLocks noChangeAspect="1"/>
          </p:cNvPicPr>
          <p:nvPr/>
        </p:nvPicPr>
        <p:blipFill>
          <a:blip r:embed="rId3"/>
          <a:srcRect l="22464" r="3544" t="24416" b="35985"/>
          <a:stretch>
            <a:fillRect/>
          </a:stretch>
        </p:blipFill>
        <p:spPr>
          <a:xfrm>
            <a:off x="502920" y="1216152"/>
            <a:ext cx="6492240" cy="3877831"/>
          </a:xfrm>
          <a:prstGeom prst="rect">
            <a:avLst/>
          </a:prstGeom>
          <a:ln w="9525">
            <a:solidFill>
              <a:srgbClr val="D9D9D9"/>
            </a:solidFill>
          </a:ln>
        </p:spPr>
      </p:pic>
      <p:sp>
        <p:nvSpPr>
          <p:cNvPr id="7" name="Oval 6"/>
          <p:cNvSpPr/>
          <p:nvPr/>
        </p:nvSpPr>
        <p:spPr>
          <a:xfrm>
            <a:off x="583149" y="3110205"/>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Oval 7"/>
          <p:cNvSpPr/>
          <p:nvPr/>
        </p:nvSpPr>
        <p:spPr>
          <a:xfrm>
            <a:off x="1834062" y="1323186"/>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9" name="Oval 8"/>
          <p:cNvSpPr/>
          <p:nvPr/>
        </p:nvSpPr>
        <p:spPr>
          <a:xfrm>
            <a:off x="2280817" y="1805681"/>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0" name="Oval 9"/>
          <p:cNvSpPr/>
          <p:nvPr/>
        </p:nvSpPr>
        <p:spPr>
          <a:xfrm>
            <a:off x="4014226" y="2395398"/>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1" name="Oval 10"/>
          <p:cNvSpPr/>
          <p:nvPr/>
        </p:nvSpPr>
        <p:spPr>
          <a:xfrm>
            <a:off x="4889865" y="4182417"/>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12" name="Oval 11"/>
          <p:cNvSpPr/>
          <p:nvPr/>
        </p:nvSpPr>
        <p:spPr>
          <a:xfrm>
            <a:off x="5265139" y="1859292"/>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13" name="Oval 12"/>
          <p:cNvSpPr/>
          <p:nvPr/>
        </p:nvSpPr>
        <p:spPr>
          <a:xfrm>
            <a:off x="5694023" y="3020854"/>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7</a:t>
            </a:r>
          </a:p>
        </p:txBody>
      </p:sp>
      <p:sp>
        <p:nvSpPr>
          <p:cNvPr id="14" name="Oval 13"/>
          <p:cNvSpPr/>
          <p:nvPr/>
        </p:nvSpPr>
        <p:spPr>
          <a:xfrm>
            <a:off x="6087168" y="1734201"/>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8</a:t>
            </a:r>
          </a:p>
        </p:txBody>
      </p:sp>
      <p:cxnSp>
        <p:nvCxnSpPr>
          <p:cNvPr id="15" name="Connector 14"/>
          <p:cNvCxnSpPr/>
          <p:nvPr/>
        </p:nvCxnSpPr>
        <p:spPr>
          <a:xfrm flipH="1" flipV="1">
            <a:off x="6649371" y="2433111"/>
            <a:ext cx="138494" cy="609374"/>
          </a:xfrm>
          <a:prstGeom prst="line">
            <a:avLst/>
          </a:prstGeom>
          <a:ln w="22225">
            <a:solidFill>
              <a:srgbClr val="262626"/>
            </a:solidFill>
          </a:ln>
        </p:spPr>
      </p:cxnSp>
      <p:sp>
        <p:nvSpPr>
          <p:cNvPr id="16" name="Oval 15"/>
          <p:cNvSpPr/>
          <p:nvPr/>
        </p:nvSpPr>
        <p:spPr>
          <a:xfrm>
            <a:off x="6623273" y="2877893"/>
            <a:ext cx="329184" cy="329184"/>
          </a:xfrm>
          <a:prstGeom prst="ellipse">
            <a:avLst/>
          </a:prstGeom>
          <a:solidFill>
            <a:srgbClr val="26262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9</a:t>
            </a:r>
          </a:p>
        </p:txBody>
      </p:sp>
      <p:sp>
        <p:nvSpPr>
          <p:cNvPr id="17" name="Rounded Rectangle 16"/>
          <p:cNvSpPr/>
          <p:nvPr/>
        </p:nvSpPr>
        <p:spPr>
          <a:xfrm>
            <a:off x="502920" y="5203711"/>
            <a:ext cx="6492240" cy="1087361"/>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700" b="0" i="0">
                <a:solidFill>
                  <a:srgbClr val="262626"/>
                </a:solidFill>
                <a:latin typeface="Calibri"/>
              </a:rPr>
              <a:t>Eş yükselti eğrilerinde zirve, nokta (.) ya da üçgen (▲) sembolü ile gösterilir. Falez ve şelale gibi dik yapılı yer şekillerinin gösterildiği yerlerde eğriler üst üste çizilebilir.</a:t>
            </a:r>
          </a:p>
        </p:txBody>
      </p:sp>
      <p:sp>
        <p:nvSpPr>
          <p:cNvPr id="18" name="Rounded Rectangle 17"/>
          <p:cNvSpPr/>
          <p:nvPr/>
        </p:nvSpPr>
        <p:spPr>
          <a:xfrm>
            <a:off x="7223760" y="1216152"/>
            <a:ext cx="4465015" cy="498856"/>
          </a:xfrm>
          <a:prstGeom prst="roundRect">
            <a:avLst>
              <a:gd name="adj" fmla="val 15000"/>
            </a:avLst>
          </a:prstGeom>
          <a:solidFill>
            <a:srgbClr val="E3F1E4"/>
          </a:solidFill>
          <a:ln>
            <a:noFill/>
          </a:ln>
          <a:effectLst/>
        </p:spPr>
        <p:txBody>
          <a:bodyPr rtlCol="0" anchor="ctr"/>
          <a:lstStyle/>
          <a:p/>
        </p:txBody>
      </p:sp>
      <p:sp>
        <p:nvSpPr>
          <p:cNvPr id="19" name="Oval 18"/>
          <p:cNvSpPr/>
          <p:nvPr/>
        </p:nvSpPr>
        <p:spPr>
          <a:xfrm>
            <a:off x="7315200" y="1282700"/>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20" name="TextBox 19"/>
          <p:cNvSpPr txBox="1"/>
          <p:nvPr/>
        </p:nvSpPr>
        <p:spPr>
          <a:xfrm>
            <a:off x="7754112" y="1216152"/>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600" b="1" i="0">
                <a:solidFill>
                  <a:srgbClr val="262626"/>
                </a:solidFill>
                <a:latin typeface="Calibri"/>
              </a:rPr>
              <a:t>Boyun:</a:t>
            </a:r>
            <a:r>
              <a:rPr lang="tr-TR" sz="1600" b="0" i="0">
                <a:solidFill>
                  <a:srgbClr val="262626"/>
                </a:solidFill>
                <a:latin typeface="Calibri"/>
              </a:rPr>
              <a:t> iki tepe arasındaki alçak geçit</a:t>
            </a:r>
          </a:p>
        </p:txBody>
      </p:sp>
      <p:sp>
        <p:nvSpPr>
          <p:cNvPr id="21" name="Rounded Rectangle 20"/>
          <p:cNvSpPr/>
          <p:nvPr/>
        </p:nvSpPr>
        <p:spPr>
          <a:xfrm>
            <a:off x="7223760" y="1788160"/>
            <a:ext cx="4465015" cy="498856"/>
          </a:xfrm>
          <a:prstGeom prst="roundRect">
            <a:avLst>
              <a:gd name="adj" fmla="val 15000"/>
            </a:avLst>
          </a:prstGeom>
          <a:solidFill>
            <a:srgbClr val="E3F1E4"/>
          </a:solidFill>
          <a:ln>
            <a:noFill/>
          </a:ln>
          <a:effectLst/>
        </p:spPr>
        <p:txBody>
          <a:bodyPr rtlCol="0" anchor="ctr"/>
          <a:lstStyle/>
          <a:p/>
        </p:txBody>
      </p:sp>
      <p:sp>
        <p:nvSpPr>
          <p:cNvPr id="22" name="Oval 21"/>
          <p:cNvSpPr/>
          <p:nvPr/>
        </p:nvSpPr>
        <p:spPr>
          <a:xfrm>
            <a:off x="7315200" y="1854708"/>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23" name="TextBox 22"/>
          <p:cNvSpPr txBox="1"/>
          <p:nvPr/>
        </p:nvSpPr>
        <p:spPr>
          <a:xfrm>
            <a:off x="7754112" y="1788160"/>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600" b="1" i="0">
                <a:solidFill>
                  <a:srgbClr val="262626"/>
                </a:solidFill>
                <a:latin typeface="Calibri"/>
              </a:rPr>
              <a:t>Çukur (Çanak):</a:t>
            </a:r>
            <a:r>
              <a:rPr lang="tr-TR" sz="1600" b="0" i="0">
                <a:solidFill>
                  <a:srgbClr val="262626"/>
                </a:solidFill>
                <a:latin typeface="Calibri"/>
              </a:rPr>
              <a:t> içe dönük oklu kapalı eğri</a:t>
            </a:r>
          </a:p>
        </p:txBody>
      </p:sp>
      <p:sp>
        <p:nvSpPr>
          <p:cNvPr id="24" name="Rounded Rectangle 23"/>
          <p:cNvSpPr/>
          <p:nvPr/>
        </p:nvSpPr>
        <p:spPr>
          <a:xfrm>
            <a:off x="7223760" y="2360168"/>
            <a:ext cx="4465015" cy="498856"/>
          </a:xfrm>
          <a:prstGeom prst="roundRect">
            <a:avLst>
              <a:gd name="adj" fmla="val 15000"/>
            </a:avLst>
          </a:prstGeom>
          <a:solidFill>
            <a:srgbClr val="E3F1E4"/>
          </a:solidFill>
          <a:ln>
            <a:noFill/>
          </a:ln>
          <a:effectLst/>
        </p:spPr>
        <p:txBody>
          <a:bodyPr rtlCol="0" anchor="ctr"/>
          <a:lstStyle/>
          <a:p/>
        </p:txBody>
      </p:sp>
      <p:sp>
        <p:nvSpPr>
          <p:cNvPr id="25" name="Oval 24"/>
          <p:cNvSpPr/>
          <p:nvPr/>
        </p:nvSpPr>
        <p:spPr>
          <a:xfrm>
            <a:off x="7315200" y="2426716"/>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8</a:t>
            </a:r>
          </a:p>
        </p:txBody>
      </p:sp>
      <p:sp>
        <p:nvSpPr>
          <p:cNvPr id="26" name="TextBox 25"/>
          <p:cNvSpPr txBox="1"/>
          <p:nvPr/>
        </p:nvSpPr>
        <p:spPr>
          <a:xfrm>
            <a:off x="7754112" y="2360168"/>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550" b="1" i="0">
                <a:solidFill>
                  <a:srgbClr val="262626"/>
                </a:solidFill>
                <a:latin typeface="Calibri"/>
              </a:rPr>
              <a:t>Dağ:</a:t>
            </a:r>
            <a:r>
              <a:rPr lang="tr-TR" sz="1550" b="0" i="0">
                <a:solidFill>
                  <a:srgbClr val="262626"/>
                </a:solidFill>
                <a:latin typeface="Calibri"/>
              </a:rPr>
              <a:t> geniş alanda iç içe çok sayıda kapalı eğri</a:t>
            </a:r>
          </a:p>
        </p:txBody>
      </p:sp>
      <p:sp>
        <p:nvSpPr>
          <p:cNvPr id="27" name="Rounded Rectangle 26"/>
          <p:cNvSpPr/>
          <p:nvPr/>
        </p:nvSpPr>
        <p:spPr>
          <a:xfrm>
            <a:off x="7223760" y="2932176"/>
            <a:ext cx="4465015" cy="498856"/>
          </a:xfrm>
          <a:prstGeom prst="roundRect">
            <a:avLst>
              <a:gd name="adj" fmla="val 15000"/>
            </a:avLst>
          </a:prstGeom>
          <a:solidFill>
            <a:srgbClr val="E3F1E4"/>
          </a:solidFill>
          <a:ln>
            <a:noFill/>
          </a:ln>
          <a:effectLst/>
        </p:spPr>
        <p:txBody>
          <a:bodyPr rtlCol="0" anchor="ctr"/>
          <a:lstStyle/>
          <a:p/>
        </p:txBody>
      </p:sp>
      <p:sp>
        <p:nvSpPr>
          <p:cNvPr id="28" name="Oval 27"/>
          <p:cNvSpPr/>
          <p:nvPr/>
        </p:nvSpPr>
        <p:spPr>
          <a:xfrm>
            <a:off x="7315200" y="2998724"/>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29" name="TextBox 28"/>
          <p:cNvSpPr txBox="1"/>
          <p:nvPr/>
        </p:nvSpPr>
        <p:spPr>
          <a:xfrm>
            <a:off x="7754112" y="2932176"/>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550" b="1" i="0">
                <a:solidFill>
                  <a:srgbClr val="262626"/>
                </a:solidFill>
                <a:latin typeface="Calibri"/>
              </a:rPr>
              <a:t>Delta:</a:t>
            </a:r>
            <a:r>
              <a:rPr lang="tr-TR" sz="1550" b="0" i="0">
                <a:solidFill>
                  <a:srgbClr val="262626"/>
                </a:solidFill>
                <a:latin typeface="Calibri"/>
              </a:rPr>
              <a:t> akarsu ağzında denize çıkıntı yapan düzlük</a:t>
            </a:r>
          </a:p>
        </p:txBody>
      </p:sp>
      <p:sp>
        <p:nvSpPr>
          <p:cNvPr id="30" name="Rounded Rectangle 29"/>
          <p:cNvSpPr/>
          <p:nvPr/>
        </p:nvSpPr>
        <p:spPr>
          <a:xfrm>
            <a:off x="7223760" y="3504184"/>
            <a:ext cx="4465015" cy="498856"/>
          </a:xfrm>
          <a:prstGeom prst="roundRect">
            <a:avLst>
              <a:gd name="adj" fmla="val 15000"/>
            </a:avLst>
          </a:prstGeom>
          <a:solidFill>
            <a:srgbClr val="E3F1E4"/>
          </a:solidFill>
          <a:ln>
            <a:noFill/>
          </a:ln>
          <a:effectLst/>
        </p:spPr>
        <p:txBody>
          <a:bodyPr rtlCol="0" anchor="ctr"/>
          <a:lstStyle/>
          <a:p/>
        </p:txBody>
      </p:sp>
      <p:sp>
        <p:nvSpPr>
          <p:cNvPr id="31" name="Oval 30"/>
          <p:cNvSpPr/>
          <p:nvPr/>
        </p:nvSpPr>
        <p:spPr>
          <a:xfrm>
            <a:off x="7315200" y="3570732"/>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32" name="TextBox 31"/>
          <p:cNvSpPr txBox="1"/>
          <p:nvPr/>
        </p:nvSpPr>
        <p:spPr>
          <a:xfrm>
            <a:off x="7754112" y="3504184"/>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550" b="1" i="0">
                <a:solidFill>
                  <a:srgbClr val="262626"/>
                </a:solidFill>
                <a:latin typeface="Calibri"/>
              </a:rPr>
              <a:t>Falez (Yalı Yar):</a:t>
            </a:r>
            <a:r>
              <a:rPr lang="tr-TR" sz="1550" b="0" i="0">
                <a:solidFill>
                  <a:srgbClr val="262626"/>
                </a:solidFill>
                <a:latin typeface="Calibri"/>
              </a:rPr>
              <a:t> kıyıda üst üste binen eğriler: dik kıyı</a:t>
            </a:r>
          </a:p>
        </p:txBody>
      </p:sp>
      <p:sp>
        <p:nvSpPr>
          <p:cNvPr id="33" name="Rounded Rectangle 32"/>
          <p:cNvSpPr/>
          <p:nvPr/>
        </p:nvSpPr>
        <p:spPr>
          <a:xfrm>
            <a:off x="7223760" y="4076192"/>
            <a:ext cx="4465015" cy="498856"/>
          </a:xfrm>
          <a:prstGeom prst="roundRect">
            <a:avLst>
              <a:gd name="adj" fmla="val 15000"/>
            </a:avLst>
          </a:prstGeom>
          <a:solidFill>
            <a:srgbClr val="E3F1E4"/>
          </a:solidFill>
          <a:ln>
            <a:noFill/>
          </a:ln>
          <a:effectLst/>
        </p:spPr>
        <p:txBody>
          <a:bodyPr rtlCol="0" anchor="ctr"/>
          <a:lstStyle/>
          <a:p/>
        </p:txBody>
      </p:sp>
      <p:sp>
        <p:nvSpPr>
          <p:cNvPr id="34" name="Oval 33"/>
          <p:cNvSpPr/>
          <p:nvPr/>
        </p:nvSpPr>
        <p:spPr>
          <a:xfrm>
            <a:off x="7315200" y="4142740"/>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6</a:t>
            </a:r>
          </a:p>
        </p:txBody>
      </p:sp>
      <p:sp>
        <p:nvSpPr>
          <p:cNvPr id="35" name="TextBox 34"/>
          <p:cNvSpPr txBox="1"/>
          <p:nvPr/>
        </p:nvSpPr>
        <p:spPr>
          <a:xfrm>
            <a:off x="7754112" y="4076192"/>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550" b="1" i="0">
                <a:solidFill>
                  <a:srgbClr val="262626"/>
                </a:solidFill>
                <a:latin typeface="Calibri"/>
              </a:rPr>
              <a:t>Sırt:</a:t>
            </a:r>
            <a:r>
              <a:rPr lang="tr-TR" sz="1550" b="0" i="0">
                <a:solidFill>
                  <a:srgbClr val="262626"/>
                </a:solidFill>
                <a:latin typeface="Calibri"/>
              </a:rPr>
              <a:t> eğrilerin uzun çıkıntı yaptığı yamaç hattı</a:t>
            </a:r>
          </a:p>
        </p:txBody>
      </p:sp>
      <p:sp>
        <p:nvSpPr>
          <p:cNvPr id="36" name="Rounded Rectangle 35"/>
          <p:cNvSpPr/>
          <p:nvPr/>
        </p:nvSpPr>
        <p:spPr>
          <a:xfrm>
            <a:off x="7223760" y="4648200"/>
            <a:ext cx="4465015" cy="498856"/>
          </a:xfrm>
          <a:prstGeom prst="roundRect">
            <a:avLst>
              <a:gd name="adj" fmla="val 15000"/>
            </a:avLst>
          </a:prstGeom>
          <a:solidFill>
            <a:srgbClr val="E3F1E4"/>
          </a:solidFill>
          <a:ln>
            <a:noFill/>
          </a:ln>
          <a:effectLst/>
        </p:spPr>
        <p:txBody>
          <a:bodyPr rtlCol="0" anchor="ctr"/>
          <a:lstStyle/>
          <a:p/>
        </p:txBody>
      </p:sp>
      <p:sp>
        <p:nvSpPr>
          <p:cNvPr id="37" name="Oval 36"/>
          <p:cNvSpPr/>
          <p:nvPr/>
        </p:nvSpPr>
        <p:spPr>
          <a:xfrm>
            <a:off x="7315200" y="4714748"/>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38" name="TextBox 37"/>
          <p:cNvSpPr txBox="1"/>
          <p:nvPr/>
        </p:nvSpPr>
        <p:spPr>
          <a:xfrm>
            <a:off x="7754112" y="4648200"/>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600" b="1" i="0">
                <a:solidFill>
                  <a:srgbClr val="262626"/>
                </a:solidFill>
                <a:latin typeface="Calibri"/>
              </a:rPr>
              <a:t>Şelale:</a:t>
            </a:r>
            <a:r>
              <a:rPr lang="tr-TR" sz="1600" b="0" i="0">
                <a:solidFill>
                  <a:srgbClr val="262626"/>
                </a:solidFill>
                <a:latin typeface="Calibri"/>
              </a:rPr>
              <a:t> akarsu, üst üste binen eğrileri keser</a:t>
            </a:r>
          </a:p>
        </p:txBody>
      </p:sp>
      <p:sp>
        <p:nvSpPr>
          <p:cNvPr id="39" name="Rounded Rectangle 38"/>
          <p:cNvSpPr/>
          <p:nvPr/>
        </p:nvSpPr>
        <p:spPr>
          <a:xfrm>
            <a:off x="7223760" y="5220208"/>
            <a:ext cx="4465015" cy="498856"/>
          </a:xfrm>
          <a:prstGeom prst="roundRect">
            <a:avLst>
              <a:gd name="adj" fmla="val 15000"/>
            </a:avLst>
          </a:prstGeom>
          <a:solidFill>
            <a:srgbClr val="E3F1E4"/>
          </a:solidFill>
          <a:ln>
            <a:noFill/>
          </a:ln>
          <a:effectLst/>
        </p:spPr>
        <p:txBody>
          <a:bodyPr rtlCol="0" anchor="ctr"/>
          <a:lstStyle/>
          <a:p/>
        </p:txBody>
      </p:sp>
      <p:sp>
        <p:nvSpPr>
          <p:cNvPr id="40" name="Oval 39"/>
          <p:cNvSpPr/>
          <p:nvPr/>
        </p:nvSpPr>
        <p:spPr>
          <a:xfrm>
            <a:off x="7315200" y="5286756"/>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7</a:t>
            </a:r>
          </a:p>
        </p:txBody>
      </p:sp>
      <p:sp>
        <p:nvSpPr>
          <p:cNvPr id="41" name="TextBox 40"/>
          <p:cNvSpPr txBox="1"/>
          <p:nvPr/>
        </p:nvSpPr>
        <p:spPr>
          <a:xfrm>
            <a:off x="7754112" y="5220208"/>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600" b="1" i="0">
                <a:solidFill>
                  <a:srgbClr val="262626"/>
                </a:solidFill>
                <a:latin typeface="Calibri"/>
              </a:rPr>
              <a:t>Vadi:</a:t>
            </a:r>
            <a:r>
              <a:rPr lang="tr-TR" sz="1600" b="0" i="0">
                <a:solidFill>
                  <a:srgbClr val="262626"/>
                </a:solidFill>
                <a:latin typeface="Calibri"/>
              </a:rPr>
              <a:t> eğriler akarsu yukarısına doğru V çizer</a:t>
            </a:r>
          </a:p>
        </p:txBody>
      </p:sp>
      <p:sp>
        <p:nvSpPr>
          <p:cNvPr id="42" name="Rounded Rectangle 41"/>
          <p:cNvSpPr/>
          <p:nvPr/>
        </p:nvSpPr>
        <p:spPr>
          <a:xfrm>
            <a:off x="7223760" y="5792216"/>
            <a:ext cx="4465015" cy="498856"/>
          </a:xfrm>
          <a:prstGeom prst="roundRect">
            <a:avLst>
              <a:gd name="adj" fmla="val 15000"/>
            </a:avLst>
          </a:prstGeom>
          <a:solidFill>
            <a:srgbClr val="E3F1E4"/>
          </a:solidFill>
          <a:ln>
            <a:noFill/>
          </a:ln>
          <a:effectLst/>
        </p:spPr>
        <p:txBody>
          <a:bodyPr rtlCol="0" anchor="ctr"/>
          <a:lstStyle/>
          <a:p/>
        </p:txBody>
      </p:sp>
      <p:sp>
        <p:nvSpPr>
          <p:cNvPr id="43" name="Oval 42"/>
          <p:cNvSpPr/>
          <p:nvPr/>
        </p:nvSpPr>
        <p:spPr>
          <a:xfrm>
            <a:off x="7315200" y="5858764"/>
            <a:ext cx="365760" cy="36576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9</a:t>
            </a:r>
          </a:p>
        </p:txBody>
      </p:sp>
      <p:sp>
        <p:nvSpPr>
          <p:cNvPr id="44" name="TextBox 43"/>
          <p:cNvSpPr txBox="1"/>
          <p:nvPr/>
        </p:nvSpPr>
        <p:spPr>
          <a:xfrm>
            <a:off x="7754112" y="5792216"/>
            <a:ext cx="3898087" cy="498856"/>
          </a:xfrm>
          <a:prstGeom prst="rect">
            <a:avLst/>
          </a:prstGeom>
          <a:noFill/>
        </p:spPr>
        <p:txBody>
          <a:bodyPr wrap="square" anchor="ctr" lIns="73152" rIns="73152" tIns="9144" bIns="9144">
            <a:noAutofit/>
          </a:bodyPr>
          <a:lstStyle/>
          <a:p>
            <a:pPr algn="l">
              <a:spcBef>
                <a:spcPts val="0"/>
              </a:spcBef>
              <a:spcAft>
                <a:spcPts val="0"/>
              </a:spcAft>
            </a:pPr>
            <a:r>
              <a:rPr lang="tr-TR" sz="1550" b="1" i="0">
                <a:solidFill>
                  <a:srgbClr val="262626"/>
                </a:solidFill>
                <a:latin typeface="Calibri"/>
              </a:rPr>
              <a:t>Zirve (Doruk):</a:t>
            </a:r>
            <a:r>
              <a:rPr lang="tr-TR" sz="1550" b="0" i="0">
                <a:solidFill>
                  <a:srgbClr val="262626"/>
                </a:solidFill>
                <a:latin typeface="Calibri"/>
              </a:rPr>
              <a:t> en içteki eğride nokta ya da üçgen (▲)</a:t>
            </a:r>
          </a:p>
        </p:txBody>
      </p:sp>
      <p:sp>
        <p:nvSpPr>
          <p:cNvPr id="45" name="TextBox 4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6" name="Rounded Rectangle 4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54</a:t>
            </a:r>
          </a:p>
        </p:txBody>
      </p:sp>
      <p:sp>
        <p:nvSpPr>
          <p:cNvPr id="47" name="TextBox 4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122 / 226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Tabiat Parkı Planlamada Haritadan Yararlanma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park_s55.jpg"/>
          <p:cNvPicPr>
            <a:picLocks noChangeAspect="1"/>
          </p:cNvPicPr>
          <p:nvPr/>
        </p:nvPicPr>
        <p:blipFill>
          <a:blip r:embed="rId3"/>
          <a:srcRect l="1096" r="45100" t="1812" b="2246"/>
          <a:stretch>
            <a:fillRect/>
          </a:stretch>
        </p:blipFill>
        <p:spPr>
          <a:xfrm>
            <a:off x="502920" y="1216152"/>
            <a:ext cx="5129859" cy="5029200"/>
          </a:xfrm>
          <a:prstGeom prst="rect">
            <a:avLst/>
          </a:prstGeom>
          <a:ln w="9525">
            <a:solidFill>
              <a:srgbClr val="D9D9D9"/>
            </a:solidFill>
          </a:ln>
        </p:spPr>
      </p:pic>
      <p:sp>
        <p:nvSpPr>
          <p:cNvPr id="7" name="Rounded Rectangle 6"/>
          <p:cNvSpPr/>
          <p:nvPr/>
        </p:nvSpPr>
        <p:spPr>
          <a:xfrm>
            <a:off x="5861379" y="1216152"/>
            <a:ext cx="5827396" cy="1197051"/>
          </a:xfrm>
          <a:prstGeom prst="roundRect">
            <a:avLst>
              <a:gd name="adj" fmla="val 8000"/>
            </a:avLst>
          </a:prstGeom>
          <a:solidFill>
            <a:srgbClr val="F0F0F0"/>
          </a:solidFill>
          <a:ln>
            <a:noFill/>
          </a:ln>
          <a:effectLst/>
        </p:spPr>
        <p:txBody>
          <a:bodyPr rtlCol="0" anchor="ctr"/>
          <a:lstStyle/>
          <a:p/>
        </p:txBody>
      </p:sp>
      <p:sp>
        <p:nvSpPr>
          <p:cNvPr id="8" name="Oval 7"/>
          <p:cNvSpPr/>
          <p:nvPr/>
        </p:nvSpPr>
        <p:spPr>
          <a:xfrm>
            <a:off x="5934531" y="1640941"/>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9" name="TextBox 8"/>
          <p:cNvSpPr txBox="1"/>
          <p:nvPr/>
        </p:nvSpPr>
        <p:spPr>
          <a:xfrm>
            <a:off x="6318579" y="1216152"/>
            <a:ext cx="4501516" cy="119705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Sazlı Göl etrafında giriş noktasından başlayarak sırasıyla iskele, Kurbağalı Göl, göl evi, şelale ve tarihî yapıları ziyaret edebilecek; çıkış noktasında sona erecek şekilde bir gezi rotası oluşturunuz.</a:t>
            </a:r>
          </a:p>
        </p:txBody>
      </p:sp>
      <p:sp>
        <p:nvSpPr>
          <p:cNvPr id="10" name="Rounded Rectangle 9"/>
          <p:cNvSpPr/>
          <p:nvPr/>
        </p:nvSpPr>
        <p:spPr>
          <a:xfrm>
            <a:off x="10865815" y="1659229"/>
            <a:ext cx="731520" cy="310896"/>
          </a:xfrm>
          <a:prstGeom prst="roundRect">
            <a:avLst>
              <a:gd name="adj" fmla="val 30000"/>
            </a:avLst>
          </a:prstGeom>
          <a:solidFill>
            <a:srgbClr val="FCC021"/>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derste</a:t>
            </a:r>
          </a:p>
        </p:txBody>
      </p:sp>
      <p:sp>
        <p:nvSpPr>
          <p:cNvPr id="11" name="Rounded Rectangle 10"/>
          <p:cNvSpPr/>
          <p:nvPr/>
        </p:nvSpPr>
        <p:spPr>
          <a:xfrm>
            <a:off x="5861379" y="2495499"/>
            <a:ext cx="5827396" cy="949147"/>
          </a:xfrm>
          <a:prstGeom prst="roundRect">
            <a:avLst>
              <a:gd name="adj" fmla="val 8000"/>
            </a:avLst>
          </a:prstGeom>
          <a:solidFill>
            <a:srgbClr val="F0F0F0"/>
          </a:solidFill>
          <a:ln>
            <a:noFill/>
          </a:ln>
          <a:effectLst/>
        </p:spPr>
        <p:txBody>
          <a:bodyPr rtlCol="0" anchor="ctr"/>
          <a:lstStyle/>
          <a:p/>
        </p:txBody>
      </p:sp>
      <p:sp>
        <p:nvSpPr>
          <p:cNvPr id="12" name="Oval 11"/>
          <p:cNvSpPr/>
          <p:nvPr/>
        </p:nvSpPr>
        <p:spPr>
          <a:xfrm>
            <a:off x="5934531" y="2796336"/>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3" name="TextBox 12"/>
          <p:cNvSpPr txBox="1"/>
          <p:nvPr/>
        </p:nvSpPr>
        <p:spPr>
          <a:xfrm>
            <a:off x="6318579" y="2495499"/>
            <a:ext cx="4501516" cy="949147"/>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Çizdiğiniz yürüyüş rotasında ahşap köprü yapılması gereken noktaları belirleyerek haritada işaretleyiniz.</a:t>
            </a:r>
          </a:p>
        </p:txBody>
      </p:sp>
      <p:sp>
        <p:nvSpPr>
          <p:cNvPr id="14" name="Rounded Rectangle 13"/>
          <p:cNvSpPr/>
          <p:nvPr/>
        </p:nvSpPr>
        <p:spPr>
          <a:xfrm>
            <a:off x="10865815" y="2814624"/>
            <a:ext cx="731520" cy="310896"/>
          </a:xfrm>
          <a:prstGeom prst="roundRect">
            <a:avLst>
              <a:gd name="adj" fmla="val 30000"/>
            </a:avLst>
          </a:prstGeom>
          <a:solidFill>
            <a:srgbClr val="FFFFFF"/>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evde</a:t>
            </a:r>
          </a:p>
        </p:txBody>
      </p:sp>
      <p:sp>
        <p:nvSpPr>
          <p:cNvPr id="15" name="Rounded Rectangle 14"/>
          <p:cNvSpPr/>
          <p:nvPr/>
        </p:nvSpPr>
        <p:spPr>
          <a:xfrm>
            <a:off x="5861379" y="3526942"/>
            <a:ext cx="5827396" cy="701243"/>
          </a:xfrm>
          <a:prstGeom prst="roundRect">
            <a:avLst>
              <a:gd name="adj" fmla="val 8000"/>
            </a:avLst>
          </a:prstGeom>
          <a:solidFill>
            <a:srgbClr val="F0F0F0"/>
          </a:solidFill>
          <a:ln>
            <a:noFill/>
          </a:ln>
          <a:effectLst/>
        </p:spPr>
        <p:txBody>
          <a:bodyPr rtlCol="0" anchor="ctr"/>
          <a:lstStyle/>
          <a:p/>
        </p:txBody>
      </p:sp>
      <p:sp>
        <p:nvSpPr>
          <p:cNvPr id="16" name="Oval 15"/>
          <p:cNvSpPr/>
          <p:nvPr/>
        </p:nvSpPr>
        <p:spPr>
          <a:xfrm>
            <a:off x="5934531" y="3703827"/>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7" name="TextBox 16"/>
          <p:cNvSpPr txBox="1"/>
          <p:nvPr/>
        </p:nvSpPr>
        <p:spPr>
          <a:xfrm>
            <a:off x="6318579" y="3526942"/>
            <a:ext cx="4501516" cy="701243"/>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Çizdiğiniz yürüyüş rotasının uzunluğunu hesaplayıp haritanın işaretler (lejant) bölümüne yazınız.</a:t>
            </a:r>
          </a:p>
        </p:txBody>
      </p:sp>
      <p:sp>
        <p:nvSpPr>
          <p:cNvPr id="18" name="Rounded Rectangle 17"/>
          <p:cNvSpPr/>
          <p:nvPr/>
        </p:nvSpPr>
        <p:spPr>
          <a:xfrm>
            <a:off x="10865815" y="3722115"/>
            <a:ext cx="731520" cy="310896"/>
          </a:xfrm>
          <a:prstGeom prst="roundRect">
            <a:avLst>
              <a:gd name="adj" fmla="val 30000"/>
            </a:avLst>
          </a:prstGeom>
          <a:solidFill>
            <a:srgbClr val="FFFFFF"/>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evde</a:t>
            </a:r>
          </a:p>
        </p:txBody>
      </p:sp>
      <p:sp>
        <p:nvSpPr>
          <p:cNvPr id="19" name="Rounded Rectangle 18"/>
          <p:cNvSpPr/>
          <p:nvPr/>
        </p:nvSpPr>
        <p:spPr>
          <a:xfrm>
            <a:off x="5861379" y="4310481"/>
            <a:ext cx="5827396" cy="701243"/>
          </a:xfrm>
          <a:prstGeom prst="roundRect">
            <a:avLst>
              <a:gd name="adj" fmla="val 8000"/>
            </a:avLst>
          </a:prstGeom>
          <a:solidFill>
            <a:srgbClr val="F0F0F0"/>
          </a:solidFill>
          <a:ln>
            <a:noFill/>
          </a:ln>
          <a:effectLst/>
        </p:spPr>
        <p:txBody>
          <a:bodyPr rtlCol="0" anchor="ctr"/>
          <a:lstStyle/>
          <a:p/>
        </p:txBody>
      </p:sp>
      <p:sp>
        <p:nvSpPr>
          <p:cNvPr id="20" name="Oval 19"/>
          <p:cNvSpPr/>
          <p:nvPr/>
        </p:nvSpPr>
        <p:spPr>
          <a:xfrm>
            <a:off x="5934531" y="4487366"/>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21" name="TextBox 20"/>
          <p:cNvSpPr txBox="1"/>
          <p:nvPr/>
        </p:nvSpPr>
        <p:spPr>
          <a:xfrm>
            <a:off x="6318579" y="4310481"/>
            <a:ext cx="4501516" cy="701243"/>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Çizdiğiniz yürüyüş rotasına birer kilometre aralıklarla çeşme ve çöp kutusu yerleştiriniz.</a:t>
            </a:r>
          </a:p>
        </p:txBody>
      </p:sp>
      <p:sp>
        <p:nvSpPr>
          <p:cNvPr id="22" name="Rounded Rectangle 21"/>
          <p:cNvSpPr/>
          <p:nvPr/>
        </p:nvSpPr>
        <p:spPr>
          <a:xfrm>
            <a:off x="10865815" y="4505654"/>
            <a:ext cx="731520" cy="310896"/>
          </a:xfrm>
          <a:prstGeom prst="roundRect">
            <a:avLst>
              <a:gd name="adj" fmla="val 30000"/>
            </a:avLst>
          </a:prstGeom>
          <a:solidFill>
            <a:srgbClr val="FFFFFF"/>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evde</a:t>
            </a:r>
          </a:p>
        </p:txBody>
      </p:sp>
      <p:sp>
        <p:nvSpPr>
          <p:cNvPr id="23" name="Rounded Rectangle 22"/>
          <p:cNvSpPr/>
          <p:nvPr/>
        </p:nvSpPr>
        <p:spPr>
          <a:xfrm>
            <a:off x="5861379" y="5094020"/>
            <a:ext cx="5827396" cy="1197051"/>
          </a:xfrm>
          <a:prstGeom prst="roundRect">
            <a:avLst>
              <a:gd name="adj" fmla="val 8000"/>
            </a:avLst>
          </a:prstGeom>
          <a:solidFill>
            <a:srgbClr val="F0F0F0"/>
          </a:solidFill>
          <a:ln>
            <a:noFill/>
          </a:ln>
          <a:effectLst/>
        </p:spPr>
        <p:txBody>
          <a:bodyPr rtlCol="0" anchor="ctr"/>
          <a:lstStyle/>
          <a:p/>
        </p:txBody>
      </p:sp>
      <p:sp>
        <p:nvSpPr>
          <p:cNvPr id="24" name="Oval 23"/>
          <p:cNvSpPr/>
          <p:nvPr/>
        </p:nvSpPr>
        <p:spPr>
          <a:xfrm>
            <a:off x="5934531" y="5518809"/>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25" name="TextBox 24"/>
          <p:cNvSpPr txBox="1"/>
          <p:nvPr/>
        </p:nvSpPr>
        <p:spPr>
          <a:xfrm>
            <a:off x="6318579" y="5094020"/>
            <a:ext cx="4501516" cy="119705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Tabiat parkına hâkim bir konuma (yükseltinin en fazla olduğu yere) gözlem kulesi yerleştirebilmek için en uygun yeri belirleyiniz. … Gözlem kulesinin girişe göre hangi yönde olduğunu belirtiniz.</a:t>
            </a:r>
          </a:p>
        </p:txBody>
      </p:sp>
      <p:sp>
        <p:nvSpPr>
          <p:cNvPr id="26" name="Rounded Rectangle 25"/>
          <p:cNvSpPr/>
          <p:nvPr/>
        </p:nvSpPr>
        <p:spPr>
          <a:xfrm>
            <a:off x="10865815" y="5537097"/>
            <a:ext cx="731520" cy="310896"/>
          </a:xfrm>
          <a:prstGeom prst="roundRect">
            <a:avLst>
              <a:gd name="adj" fmla="val 30000"/>
            </a:avLst>
          </a:prstGeom>
          <a:solidFill>
            <a:srgbClr val="FCC021"/>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derste</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55</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123 / 226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Tabiat Parkı Planlamada Haritadan Yararlanma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park_s55.jpg"/>
          <p:cNvPicPr>
            <a:picLocks noChangeAspect="1"/>
          </p:cNvPicPr>
          <p:nvPr/>
        </p:nvPicPr>
        <p:blipFill>
          <a:blip r:embed="rId3"/>
          <a:srcRect l="1096" r="45100" t="1812" b="2246"/>
          <a:stretch>
            <a:fillRect/>
          </a:stretch>
        </p:blipFill>
        <p:spPr>
          <a:xfrm>
            <a:off x="502920" y="1216152"/>
            <a:ext cx="5129859" cy="5029200"/>
          </a:xfrm>
          <a:prstGeom prst="rect">
            <a:avLst/>
          </a:prstGeom>
          <a:ln w="9525">
            <a:solidFill>
              <a:srgbClr val="D9D9D9"/>
            </a:solidFill>
          </a:ln>
        </p:spPr>
      </p:pic>
      <p:cxnSp>
        <p:nvCxnSpPr>
          <p:cNvPr id="7" name="Connector 6"/>
          <p:cNvCxnSpPr/>
          <p:nvPr/>
        </p:nvCxnSpPr>
        <p:spPr>
          <a:xfrm flipV="1">
            <a:off x="3178955" y="5185573"/>
            <a:ext cx="144342" cy="326670"/>
          </a:xfrm>
          <a:prstGeom prst="line">
            <a:avLst/>
          </a:prstGeom>
          <a:ln w="44450">
            <a:solidFill>
              <a:srgbClr val="D3373A"/>
            </a:solidFill>
          </a:ln>
        </p:spPr>
      </p:cxnSp>
      <p:cxnSp>
        <p:nvCxnSpPr>
          <p:cNvPr id="8" name="Connector 7"/>
          <p:cNvCxnSpPr/>
          <p:nvPr/>
        </p:nvCxnSpPr>
        <p:spPr>
          <a:xfrm flipV="1">
            <a:off x="3323297" y="4843709"/>
            <a:ext cx="284887" cy="341864"/>
          </a:xfrm>
          <a:prstGeom prst="line">
            <a:avLst/>
          </a:prstGeom>
          <a:ln w="44450">
            <a:solidFill>
              <a:srgbClr val="D3373A"/>
            </a:solidFill>
          </a:ln>
        </p:spPr>
      </p:cxnSp>
      <p:cxnSp>
        <p:nvCxnSpPr>
          <p:cNvPr id="9" name="Connector 8"/>
          <p:cNvCxnSpPr/>
          <p:nvPr/>
        </p:nvCxnSpPr>
        <p:spPr>
          <a:xfrm flipV="1">
            <a:off x="3608184" y="4520837"/>
            <a:ext cx="265894" cy="322872"/>
          </a:xfrm>
          <a:prstGeom prst="line">
            <a:avLst/>
          </a:prstGeom>
          <a:ln w="44450">
            <a:solidFill>
              <a:srgbClr val="D3373A"/>
            </a:solidFill>
          </a:ln>
        </p:spPr>
      </p:cxnSp>
      <p:cxnSp>
        <p:nvCxnSpPr>
          <p:cNvPr id="10" name="Connector 9"/>
          <p:cNvCxnSpPr/>
          <p:nvPr/>
        </p:nvCxnSpPr>
        <p:spPr>
          <a:xfrm flipV="1">
            <a:off x="3874078" y="4178973"/>
            <a:ext cx="170932" cy="341864"/>
          </a:xfrm>
          <a:prstGeom prst="line">
            <a:avLst/>
          </a:prstGeom>
          <a:ln w="44450">
            <a:solidFill>
              <a:srgbClr val="D3373A"/>
            </a:solidFill>
          </a:ln>
        </p:spPr>
      </p:cxnSp>
      <p:cxnSp>
        <p:nvCxnSpPr>
          <p:cNvPr id="11" name="Connector 10"/>
          <p:cNvCxnSpPr/>
          <p:nvPr/>
        </p:nvCxnSpPr>
        <p:spPr>
          <a:xfrm flipV="1">
            <a:off x="4045010" y="3837109"/>
            <a:ext cx="56978" cy="341864"/>
          </a:xfrm>
          <a:prstGeom prst="line">
            <a:avLst/>
          </a:prstGeom>
          <a:ln w="44450">
            <a:solidFill>
              <a:srgbClr val="D3373A"/>
            </a:solidFill>
          </a:ln>
        </p:spPr>
      </p:cxnSp>
      <p:cxnSp>
        <p:nvCxnSpPr>
          <p:cNvPr id="12" name="Connector 11"/>
          <p:cNvCxnSpPr/>
          <p:nvPr/>
        </p:nvCxnSpPr>
        <p:spPr>
          <a:xfrm flipH="1" flipV="1">
            <a:off x="4016522" y="3514238"/>
            <a:ext cx="85466" cy="322871"/>
          </a:xfrm>
          <a:prstGeom prst="line">
            <a:avLst/>
          </a:prstGeom>
          <a:ln w="44450">
            <a:solidFill>
              <a:srgbClr val="D3373A"/>
            </a:solidFill>
          </a:ln>
        </p:spPr>
      </p:cxnSp>
      <p:cxnSp>
        <p:nvCxnSpPr>
          <p:cNvPr id="13" name="Connector 12"/>
          <p:cNvCxnSpPr/>
          <p:nvPr/>
        </p:nvCxnSpPr>
        <p:spPr>
          <a:xfrm flipV="1">
            <a:off x="4016522" y="3172374"/>
            <a:ext cx="104458" cy="341864"/>
          </a:xfrm>
          <a:prstGeom prst="line">
            <a:avLst/>
          </a:prstGeom>
          <a:ln w="44450">
            <a:solidFill>
              <a:srgbClr val="D3373A"/>
            </a:solidFill>
          </a:ln>
        </p:spPr>
      </p:cxnSp>
      <p:cxnSp>
        <p:nvCxnSpPr>
          <p:cNvPr id="14" name="Connector 13"/>
          <p:cNvCxnSpPr/>
          <p:nvPr/>
        </p:nvCxnSpPr>
        <p:spPr>
          <a:xfrm flipV="1">
            <a:off x="4120980" y="2868494"/>
            <a:ext cx="37985" cy="303880"/>
          </a:xfrm>
          <a:prstGeom prst="line">
            <a:avLst/>
          </a:prstGeom>
          <a:ln w="44450">
            <a:solidFill>
              <a:srgbClr val="D3373A"/>
            </a:solidFill>
          </a:ln>
        </p:spPr>
      </p:cxnSp>
      <p:cxnSp>
        <p:nvCxnSpPr>
          <p:cNvPr id="15" name="Connector 14"/>
          <p:cNvCxnSpPr/>
          <p:nvPr/>
        </p:nvCxnSpPr>
        <p:spPr>
          <a:xfrm flipV="1">
            <a:off x="4158965" y="2572212"/>
            <a:ext cx="18992" cy="296282"/>
          </a:xfrm>
          <a:prstGeom prst="line">
            <a:avLst/>
          </a:prstGeom>
          <a:ln w="44450">
            <a:solidFill>
              <a:srgbClr val="D3373A"/>
            </a:solidFill>
          </a:ln>
        </p:spPr>
      </p:cxnSp>
      <p:cxnSp>
        <p:nvCxnSpPr>
          <p:cNvPr id="16" name="Connector 15"/>
          <p:cNvCxnSpPr/>
          <p:nvPr/>
        </p:nvCxnSpPr>
        <p:spPr>
          <a:xfrm flipV="1">
            <a:off x="4177957" y="2298721"/>
            <a:ext cx="132947" cy="273491"/>
          </a:xfrm>
          <a:prstGeom prst="line">
            <a:avLst/>
          </a:prstGeom>
          <a:ln w="44450">
            <a:solidFill>
              <a:srgbClr val="D3373A"/>
            </a:solidFill>
          </a:ln>
        </p:spPr>
      </p:cxnSp>
      <p:cxnSp>
        <p:nvCxnSpPr>
          <p:cNvPr id="17" name="Connector 16"/>
          <p:cNvCxnSpPr/>
          <p:nvPr/>
        </p:nvCxnSpPr>
        <p:spPr>
          <a:xfrm flipV="1">
            <a:off x="4310904" y="2108797"/>
            <a:ext cx="189925" cy="189924"/>
          </a:xfrm>
          <a:prstGeom prst="line">
            <a:avLst/>
          </a:prstGeom>
          <a:ln w="44450">
            <a:solidFill>
              <a:srgbClr val="D3373A"/>
            </a:solidFill>
          </a:ln>
        </p:spPr>
      </p:cxnSp>
      <p:cxnSp>
        <p:nvCxnSpPr>
          <p:cNvPr id="18" name="Connector 17"/>
          <p:cNvCxnSpPr/>
          <p:nvPr/>
        </p:nvCxnSpPr>
        <p:spPr>
          <a:xfrm flipH="1">
            <a:off x="4101988" y="2108797"/>
            <a:ext cx="398841" cy="18992"/>
          </a:xfrm>
          <a:prstGeom prst="line">
            <a:avLst/>
          </a:prstGeom>
          <a:ln w="44450">
            <a:solidFill>
              <a:srgbClr val="D3373A"/>
            </a:solidFill>
          </a:ln>
        </p:spPr>
      </p:cxnSp>
      <p:cxnSp>
        <p:nvCxnSpPr>
          <p:cNvPr id="19" name="Connector 18"/>
          <p:cNvCxnSpPr/>
          <p:nvPr/>
        </p:nvCxnSpPr>
        <p:spPr>
          <a:xfrm flipH="1">
            <a:off x="3817101" y="2127789"/>
            <a:ext cx="284887" cy="94962"/>
          </a:xfrm>
          <a:prstGeom prst="line">
            <a:avLst/>
          </a:prstGeom>
          <a:ln w="44450">
            <a:solidFill>
              <a:srgbClr val="D3373A"/>
            </a:solidFill>
          </a:ln>
        </p:spPr>
      </p:cxnSp>
      <p:cxnSp>
        <p:nvCxnSpPr>
          <p:cNvPr id="20" name="Connector 19"/>
          <p:cNvCxnSpPr/>
          <p:nvPr/>
        </p:nvCxnSpPr>
        <p:spPr>
          <a:xfrm flipH="1" flipV="1">
            <a:off x="3342290" y="2070812"/>
            <a:ext cx="474811" cy="151939"/>
          </a:xfrm>
          <a:prstGeom prst="line">
            <a:avLst/>
          </a:prstGeom>
          <a:ln w="44450">
            <a:solidFill>
              <a:srgbClr val="D3373A"/>
            </a:solidFill>
          </a:ln>
        </p:spPr>
      </p:cxnSp>
      <p:cxnSp>
        <p:nvCxnSpPr>
          <p:cNvPr id="21" name="Connector 20"/>
          <p:cNvCxnSpPr/>
          <p:nvPr/>
        </p:nvCxnSpPr>
        <p:spPr>
          <a:xfrm flipH="1" flipV="1">
            <a:off x="2867479" y="1994842"/>
            <a:ext cx="474811" cy="75970"/>
          </a:xfrm>
          <a:prstGeom prst="line">
            <a:avLst/>
          </a:prstGeom>
          <a:ln w="44450">
            <a:solidFill>
              <a:srgbClr val="D3373A"/>
            </a:solidFill>
          </a:ln>
        </p:spPr>
      </p:cxnSp>
      <p:cxnSp>
        <p:nvCxnSpPr>
          <p:cNvPr id="22" name="Connector 21"/>
          <p:cNvCxnSpPr/>
          <p:nvPr/>
        </p:nvCxnSpPr>
        <p:spPr>
          <a:xfrm flipH="1">
            <a:off x="2392668" y="1994842"/>
            <a:ext cx="474811" cy="18992"/>
          </a:xfrm>
          <a:prstGeom prst="line">
            <a:avLst/>
          </a:prstGeom>
          <a:ln w="44450">
            <a:solidFill>
              <a:srgbClr val="D3373A"/>
            </a:solidFill>
          </a:ln>
        </p:spPr>
      </p:cxnSp>
      <p:cxnSp>
        <p:nvCxnSpPr>
          <p:cNvPr id="23" name="Connector 22"/>
          <p:cNvCxnSpPr/>
          <p:nvPr/>
        </p:nvCxnSpPr>
        <p:spPr>
          <a:xfrm flipH="1" flipV="1">
            <a:off x="1917857" y="1994842"/>
            <a:ext cx="474811" cy="18992"/>
          </a:xfrm>
          <a:prstGeom prst="line">
            <a:avLst/>
          </a:prstGeom>
          <a:ln w="44450">
            <a:solidFill>
              <a:srgbClr val="D3373A"/>
            </a:solidFill>
          </a:ln>
        </p:spPr>
      </p:cxnSp>
      <p:cxnSp>
        <p:nvCxnSpPr>
          <p:cNvPr id="24" name="Connector 23"/>
          <p:cNvCxnSpPr/>
          <p:nvPr/>
        </p:nvCxnSpPr>
        <p:spPr>
          <a:xfrm flipH="1" flipV="1">
            <a:off x="1632970" y="1918872"/>
            <a:ext cx="284887" cy="75970"/>
          </a:xfrm>
          <a:prstGeom prst="line">
            <a:avLst/>
          </a:prstGeom>
          <a:ln w="44450">
            <a:solidFill>
              <a:srgbClr val="D3373A"/>
            </a:solidFill>
          </a:ln>
        </p:spPr>
      </p:cxnSp>
      <p:cxnSp>
        <p:nvCxnSpPr>
          <p:cNvPr id="25" name="Connector 24"/>
          <p:cNvCxnSpPr/>
          <p:nvPr/>
        </p:nvCxnSpPr>
        <p:spPr>
          <a:xfrm flipH="1">
            <a:off x="1367076" y="1918872"/>
            <a:ext cx="265894" cy="5698"/>
          </a:xfrm>
          <a:prstGeom prst="line">
            <a:avLst/>
          </a:prstGeom>
          <a:ln w="44450">
            <a:solidFill>
              <a:srgbClr val="D3373A"/>
            </a:solidFill>
          </a:ln>
        </p:spPr>
      </p:cxnSp>
      <p:cxnSp>
        <p:nvCxnSpPr>
          <p:cNvPr id="26" name="Connector 25"/>
          <p:cNvCxnSpPr/>
          <p:nvPr/>
        </p:nvCxnSpPr>
        <p:spPr>
          <a:xfrm flipH="1">
            <a:off x="1234129" y="1924570"/>
            <a:ext cx="132947" cy="184227"/>
          </a:xfrm>
          <a:prstGeom prst="line">
            <a:avLst/>
          </a:prstGeom>
          <a:ln w="44450">
            <a:solidFill>
              <a:srgbClr val="D3373A"/>
            </a:solidFill>
          </a:ln>
        </p:spPr>
      </p:cxnSp>
      <p:cxnSp>
        <p:nvCxnSpPr>
          <p:cNvPr id="27" name="Connector 26"/>
          <p:cNvCxnSpPr/>
          <p:nvPr/>
        </p:nvCxnSpPr>
        <p:spPr>
          <a:xfrm>
            <a:off x="1234129" y="2108797"/>
            <a:ext cx="37984" cy="303879"/>
          </a:xfrm>
          <a:prstGeom prst="line">
            <a:avLst/>
          </a:prstGeom>
          <a:ln w="44450">
            <a:solidFill>
              <a:srgbClr val="D3373A"/>
            </a:solidFill>
          </a:ln>
        </p:spPr>
      </p:cxnSp>
      <p:cxnSp>
        <p:nvCxnSpPr>
          <p:cNvPr id="28" name="Connector 27"/>
          <p:cNvCxnSpPr/>
          <p:nvPr/>
        </p:nvCxnSpPr>
        <p:spPr>
          <a:xfrm>
            <a:off x="1272113" y="2412676"/>
            <a:ext cx="113955" cy="227909"/>
          </a:xfrm>
          <a:prstGeom prst="line">
            <a:avLst/>
          </a:prstGeom>
          <a:ln w="44450">
            <a:solidFill>
              <a:srgbClr val="D3373A"/>
            </a:solidFill>
          </a:ln>
        </p:spPr>
      </p:cxnSp>
      <p:cxnSp>
        <p:nvCxnSpPr>
          <p:cNvPr id="29" name="Connector 28"/>
          <p:cNvCxnSpPr/>
          <p:nvPr/>
        </p:nvCxnSpPr>
        <p:spPr>
          <a:xfrm flipH="1">
            <a:off x="1177151" y="2640585"/>
            <a:ext cx="208917" cy="303879"/>
          </a:xfrm>
          <a:prstGeom prst="line">
            <a:avLst/>
          </a:prstGeom>
          <a:ln w="44450">
            <a:solidFill>
              <a:srgbClr val="D3373A"/>
            </a:solidFill>
          </a:ln>
        </p:spPr>
      </p:cxnSp>
      <p:cxnSp>
        <p:nvCxnSpPr>
          <p:cNvPr id="30" name="Connector 29"/>
          <p:cNvCxnSpPr/>
          <p:nvPr/>
        </p:nvCxnSpPr>
        <p:spPr>
          <a:xfrm>
            <a:off x="1177151" y="2944464"/>
            <a:ext cx="132947" cy="417834"/>
          </a:xfrm>
          <a:prstGeom prst="line">
            <a:avLst/>
          </a:prstGeom>
          <a:ln w="44450">
            <a:solidFill>
              <a:srgbClr val="D3373A"/>
            </a:solidFill>
          </a:ln>
        </p:spPr>
      </p:cxnSp>
      <p:cxnSp>
        <p:nvCxnSpPr>
          <p:cNvPr id="31" name="Connector 30"/>
          <p:cNvCxnSpPr/>
          <p:nvPr/>
        </p:nvCxnSpPr>
        <p:spPr>
          <a:xfrm>
            <a:off x="1310098" y="3362298"/>
            <a:ext cx="189925" cy="379849"/>
          </a:xfrm>
          <a:prstGeom prst="line">
            <a:avLst/>
          </a:prstGeom>
          <a:ln w="44450">
            <a:solidFill>
              <a:srgbClr val="D3373A"/>
            </a:solidFill>
          </a:ln>
        </p:spPr>
      </p:cxnSp>
      <p:cxnSp>
        <p:nvCxnSpPr>
          <p:cNvPr id="32" name="Connector 31"/>
          <p:cNvCxnSpPr/>
          <p:nvPr/>
        </p:nvCxnSpPr>
        <p:spPr>
          <a:xfrm flipH="1">
            <a:off x="1348083" y="3742147"/>
            <a:ext cx="151940" cy="265894"/>
          </a:xfrm>
          <a:prstGeom prst="line">
            <a:avLst/>
          </a:prstGeom>
          <a:ln w="44450">
            <a:solidFill>
              <a:srgbClr val="D3373A"/>
            </a:solidFill>
          </a:ln>
        </p:spPr>
      </p:cxnSp>
      <p:cxnSp>
        <p:nvCxnSpPr>
          <p:cNvPr id="33" name="Connector 32"/>
          <p:cNvCxnSpPr/>
          <p:nvPr/>
        </p:nvCxnSpPr>
        <p:spPr>
          <a:xfrm flipH="1">
            <a:off x="1158159" y="4008041"/>
            <a:ext cx="189924" cy="132947"/>
          </a:xfrm>
          <a:prstGeom prst="line">
            <a:avLst/>
          </a:prstGeom>
          <a:ln w="44450">
            <a:solidFill>
              <a:srgbClr val="D3373A"/>
            </a:solidFill>
          </a:ln>
        </p:spPr>
      </p:cxnSp>
      <p:cxnSp>
        <p:nvCxnSpPr>
          <p:cNvPr id="34" name="Connector 33"/>
          <p:cNvCxnSpPr/>
          <p:nvPr/>
        </p:nvCxnSpPr>
        <p:spPr>
          <a:xfrm flipH="1">
            <a:off x="1044204" y="4140988"/>
            <a:ext cx="113955" cy="94963"/>
          </a:xfrm>
          <a:prstGeom prst="line">
            <a:avLst/>
          </a:prstGeom>
          <a:ln w="44450">
            <a:solidFill>
              <a:srgbClr val="D3373A"/>
            </a:solidFill>
          </a:ln>
        </p:spPr>
      </p:cxnSp>
      <p:cxnSp>
        <p:nvCxnSpPr>
          <p:cNvPr id="35" name="Connector 34"/>
          <p:cNvCxnSpPr/>
          <p:nvPr/>
        </p:nvCxnSpPr>
        <p:spPr>
          <a:xfrm>
            <a:off x="1044204" y="4235951"/>
            <a:ext cx="75970" cy="45581"/>
          </a:xfrm>
          <a:prstGeom prst="line">
            <a:avLst/>
          </a:prstGeom>
          <a:ln w="44450">
            <a:solidFill>
              <a:srgbClr val="D3373A"/>
            </a:solidFill>
          </a:ln>
        </p:spPr>
      </p:cxnSp>
      <p:cxnSp>
        <p:nvCxnSpPr>
          <p:cNvPr id="36" name="Connector 35"/>
          <p:cNvCxnSpPr/>
          <p:nvPr/>
        </p:nvCxnSpPr>
        <p:spPr>
          <a:xfrm>
            <a:off x="1120174" y="4281532"/>
            <a:ext cx="56977" cy="201320"/>
          </a:xfrm>
          <a:prstGeom prst="line">
            <a:avLst/>
          </a:prstGeom>
          <a:ln w="44450">
            <a:solidFill>
              <a:srgbClr val="D3373A"/>
            </a:solidFill>
          </a:ln>
        </p:spPr>
      </p:cxnSp>
      <p:cxnSp>
        <p:nvCxnSpPr>
          <p:cNvPr id="37" name="Connector 36"/>
          <p:cNvCxnSpPr/>
          <p:nvPr/>
        </p:nvCxnSpPr>
        <p:spPr>
          <a:xfrm>
            <a:off x="1177151" y="4482852"/>
            <a:ext cx="132947" cy="303880"/>
          </a:xfrm>
          <a:prstGeom prst="line">
            <a:avLst/>
          </a:prstGeom>
          <a:ln w="44450">
            <a:solidFill>
              <a:srgbClr val="D3373A"/>
            </a:solidFill>
          </a:ln>
        </p:spPr>
      </p:cxnSp>
      <p:cxnSp>
        <p:nvCxnSpPr>
          <p:cNvPr id="38" name="Connector 37"/>
          <p:cNvCxnSpPr/>
          <p:nvPr/>
        </p:nvCxnSpPr>
        <p:spPr>
          <a:xfrm>
            <a:off x="1310098" y="4786732"/>
            <a:ext cx="151940" cy="246901"/>
          </a:xfrm>
          <a:prstGeom prst="line">
            <a:avLst/>
          </a:prstGeom>
          <a:ln w="44450">
            <a:solidFill>
              <a:srgbClr val="D3373A"/>
            </a:solidFill>
          </a:ln>
        </p:spPr>
      </p:cxnSp>
      <p:cxnSp>
        <p:nvCxnSpPr>
          <p:cNvPr id="39" name="Connector 38"/>
          <p:cNvCxnSpPr/>
          <p:nvPr/>
        </p:nvCxnSpPr>
        <p:spPr>
          <a:xfrm>
            <a:off x="1462038" y="5033633"/>
            <a:ext cx="265894" cy="303880"/>
          </a:xfrm>
          <a:prstGeom prst="line">
            <a:avLst/>
          </a:prstGeom>
          <a:ln w="44450">
            <a:solidFill>
              <a:srgbClr val="D3373A"/>
            </a:solidFill>
          </a:ln>
        </p:spPr>
      </p:cxnSp>
      <p:cxnSp>
        <p:nvCxnSpPr>
          <p:cNvPr id="40" name="Connector 39"/>
          <p:cNvCxnSpPr/>
          <p:nvPr/>
        </p:nvCxnSpPr>
        <p:spPr>
          <a:xfrm>
            <a:off x="1727932" y="5337513"/>
            <a:ext cx="379849" cy="246901"/>
          </a:xfrm>
          <a:prstGeom prst="line">
            <a:avLst/>
          </a:prstGeom>
          <a:ln w="44450">
            <a:solidFill>
              <a:srgbClr val="D3373A"/>
            </a:solidFill>
          </a:ln>
        </p:spPr>
      </p:cxnSp>
      <p:cxnSp>
        <p:nvCxnSpPr>
          <p:cNvPr id="41" name="Connector 40"/>
          <p:cNvCxnSpPr/>
          <p:nvPr/>
        </p:nvCxnSpPr>
        <p:spPr>
          <a:xfrm>
            <a:off x="2107781" y="5584414"/>
            <a:ext cx="427330" cy="132947"/>
          </a:xfrm>
          <a:prstGeom prst="line">
            <a:avLst/>
          </a:prstGeom>
          <a:ln w="44450">
            <a:solidFill>
              <a:srgbClr val="D3373A"/>
            </a:solidFill>
            <a:tailEnd type="triangle" w="med" len="med"/>
          </a:ln>
        </p:spPr>
      </p:cxnSp>
      <p:sp>
        <p:nvSpPr>
          <p:cNvPr id="42" name="Oval 41"/>
          <p:cNvSpPr/>
          <p:nvPr/>
        </p:nvSpPr>
        <p:spPr>
          <a:xfrm>
            <a:off x="3105803" y="5439091"/>
            <a:ext cx="146304" cy="146304"/>
          </a:xfrm>
          <a:prstGeom prst="ellipse">
            <a:avLst/>
          </a:prstGeom>
          <a:solidFill>
            <a:srgbClr val="D3373A"/>
          </a:solidFill>
          <a:ln w="19050">
            <a:solidFill>
              <a:srgbClr val="FFFFFF"/>
            </a:solidFill>
          </a:ln>
          <a:effectLst/>
        </p:spPr>
        <p:txBody>
          <a:bodyPr rtlCol="0" anchor="ctr"/>
          <a:lstStyle/>
          <a:p/>
        </p:txBody>
      </p:sp>
      <p:sp>
        <p:nvSpPr>
          <p:cNvPr id="43" name="Rectangle 42"/>
          <p:cNvSpPr/>
          <p:nvPr/>
        </p:nvSpPr>
        <p:spPr>
          <a:xfrm>
            <a:off x="4132237" y="2444196"/>
            <a:ext cx="91440" cy="256032"/>
          </a:xfrm>
          <a:prstGeom prst="rect">
            <a:avLst/>
          </a:prstGeom>
          <a:solidFill>
            <a:srgbClr val="8D5A2B"/>
          </a:solidFill>
          <a:ln w="12700">
            <a:solidFill>
              <a:srgbClr val="FFFFFF"/>
            </a:solidFill>
          </a:ln>
          <a:effectLst/>
        </p:spPr>
        <p:txBody>
          <a:bodyPr rtlCol="0" anchor="ctr"/>
          <a:lstStyle/>
          <a:p/>
        </p:txBody>
      </p:sp>
      <p:sp>
        <p:nvSpPr>
          <p:cNvPr id="44" name="Rectangle 43"/>
          <p:cNvSpPr/>
          <p:nvPr/>
        </p:nvSpPr>
        <p:spPr>
          <a:xfrm>
            <a:off x="1321356" y="1796554"/>
            <a:ext cx="91440" cy="256032"/>
          </a:xfrm>
          <a:prstGeom prst="rect">
            <a:avLst/>
          </a:prstGeom>
          <a:solidFill>
            <a:srgbClr val="8D5A2B"/>
          </a:solidFill>
          <a:ln w="12700">
            <a:solidFill>
              <a:srgbClr val="FFFFFF"/>
            </a:solidFill>
          </a:ln>
          <a:effectLst/>
        </p:spPr>
        <p:txBody>
          <a:bodyPr rtlCol="0" anchor="ctr"/>
          <a:lstStyle/>
          <a:p/>
        </p:txBody>
      </p:sp>
      <p:sp>
        <p:nvSpPr>
          <p:cNvPr id="45" name="Rectangle 44"/>
          <p:cNvSpPr/>
          <p:nvPr/>
        </p:nvSpPr>
        <p:spPr>
          <a:xfrm>
            <a:off x="1074454" y="4153516"/>
            <a:ext cx="91440" cy="256032"/>
          </a:xfrm>
          <a:prstGeom prst="rect">
            <a:avLst/>
          </a:prstGeom>
          <a:solidFill>
            <a:srgbClr val="8D5A2B"/>
          </a:solidFill>
          <a:ln w="12700">
            <a:solidFill>
              <a:srgbClr val="FFFFFF"/>
            </a:solidFill>
          </a:ln>
          <a:effectLst/>
        </p:spPr>
        <p:txBody>
          <a:bodyPr rtlCol="0" anchor="ctr"/>
          <a:lstStyle/>
          <a:p/>
        </p:txBody>
      </p:sp>
      <p:sp>
        <p:nvSpPr>
          <p:cNvPr id="46" name="Oval 45"/>
          <p:cNvSpPr/>
          <p:nvPr/>
        </p:nvSpPr>
        <p:spPr>
          <a:xfrm>
            <a:off x="3205203" y="1792857"/>
            <a:ext cx="155448" cy="155448"/>
          </a:xfrm>
          <a:prstGeom prst="ellipse">
            <a:avLst/>
          </a:prstGeom>
          <a:solidFill>
            <a:srgbClr val="1E9AD6"/>
          </a:solidFill>
          <a:ln w="12700">
            <a:solidFill>
              <a:srgbClr val="FFFFFF"/>
            </a:solidFill>
          </a:ln>
          <a:effectLst/>
        </p:spPr>
        <p:txBody>
          <a:bodyPr rtlCol="0" anchor="ctr"/>
          <a:lstStyle/>
          <a:p/>
        </p:txBody>
      </p:sp>
      <p:sp>
        <p:nvSpPr>
          <p:cNvPr id="47" name="Rectangle 46"/>
          <p:cNvSpPr/>
          <p:nvPr/>
        </p:nvSpPr>
        <p:spPr>
          <a:xfrm>
            <a:off x="3415515" y="1802001"/>
            <a:ext cx="137160" cy="137160"/>
          </a:xfrm>
          <a:prstGeom prst="rect">
            <a:avLst/>
          </a:prstGeom>
          <a:solidFill>
            <a:srgbClr val="4F4F4F"/>
          </a:solidFill>
          <a:ln w="12700">
            <a:solidFill>
              <a:srgbClr val="FFFFFF"/>
            </a:solidFill>
          </a:ln>
          <a:effectLst/>
        </p:spPr>
        <p:txBody>
          <a:bodyPr rtlCol="0" anchor="ctr"/>
          <a:lstStyle/>
          <a:p/>
        </p:txBody>
      </p:sp>
      <p:sp>
        <p:nvSpPr>
          <p:cNvPr id="48" name="Rounded Rectangle 47"/>
          <p:cNvSpPr/>
          <p:nvPr/>
        </p:nvSpPr>
        <p:spPr>
          <a:xfrm>
            <a:off x="3589251" y="1719705"/>
            <a:ext cx="603504" cy="274320"/>
          </a:xfrm>
          <a:prstGeom prst="roundRect">
            <a:avLst>
              <a:gd name="adj" fmla="val 25000"/>
            </a:avLst>
          </a:prstGeom>
          <a:solidFill>
            <a:srgbClr val="FFFFFF"/>
          </a:solidFill>
          <a:ln w="15875">
            <a:solidFill>
              <a:srgbClr val="D9D9D9"/>
            </a:solid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1. km</a:t>
            </a:r>
          </a:p>
        </p:txBody>
      </p:sp>
      <p:sp>
        <p:nvSpPr>
          <p:cNvPr id="49" name="Oval 48"/>
          <p:cNvSpPr/>
          <p:nvPr/>
        </p:nvSpPr>
        <p:spPr>
          <a:xfrm>
            <a:off x="973033" y="4115204"/>
            <a:ext cx="155448" cy="155448"/>
          </a:xfrm>
          <a:prstGeom prst="ellipse">
            <a:avLst/>
          </a:prstGeom>
          <a:solidFill>
            <a:srgbClr val="1E9AD6"/>
          </a:solidFill>
          <a:ln w="12700">
            <a:solidFill>
              <a:srgbClr val="FFFFFF"/>
            </a:solidFill>
          </a:ln>
          <a:effectLst/>
        </p:spPr>
        <p:txBody>
          <a:bodyPr rtlCol="0" anchor="ctr"/>
          <a:lstStyle/>
          <a:p/>
        </p:txBody>
      </p:sp>
      <p:sp>
        <p:nvSpPr>
          <p:cNvPr id="50" name="Rectangle 49"/>
          <p:cNvSpPr/>
          <p:nvPr/>
        </p:nvSpPr>
        <p:spPr>
          <a:xfrm>
            <a:off x="1183345" y="4124348"/>
            <a:ext cx="137160" cy="137160"/>
          </a:xfrm>
          <a:prstGeom prst="rect">
            <a:avLst/>
          </a:prstGeom>
          <a:solidFill>
            <a:srgbClr val="4F4F4F"/>
          </a:solidFill>
          <a:ln w="12700">
            <a:solidFill>
              <a:srgbClr val="FFFFFF"/>
            </a:solidFill>
          </a:ln>
          <a:effectLst/>
        </p:spPr>
        <p:txBody>
          <a:bodyPr rtlCol="0" anchor="ctr"/>
          <a:lstStyle/>
          <a:p/>
        </p:txBody>
      </p:sp>
      <p:sp>
        <p:nvSpPr>
          <p:cNvPr id="51" name="Rounded Rectangle 50"/>
          <p:cNvSpPr/>
          <p:nvPr/>
        </p:nvSpPr>
        <p:spPr>
          <a:xfrm>
            <a:off x="1357081" y="4426100"/>
            <a:ext cx="603504" cy="274320"/>
          </a:xfrm>
          <a:prstGeom prst="roundRect">
            <a:avLst>
              <a:gd name="adj" fmla="val 25000"/>
            </a:avLst>
          </a:prstGeom>
          <a:solidFill>
            <a:srgbClr val="FFFFFF"/>
          </a:solidFill>
          <a:ln w="15875">
            <a:solidFill>
              <a:srgbClr val="D9D9D9"/>
            </a:solid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2. km</a:t>
            </a:r>
          </a:p>
        </p:txBody>
      </p:sp>
      <p:sp>
        <p:nvSpPr>
          <p:cNvPr id="52" name="Isosceles Triangle 51"/>
          <p:cNvSpPr/>
          <p:nvPr/>
        </p:nvSpPr>
        <p:spPr>
          <a:xfrm>
            <a:off x="566130" y="3696962"/>
            <a:ext cx="274320" cy="274320"/>
          </a:xfrm>
          <a:prstGeom prst="triangle">
            <a:avLst/>
          </a:prstGeom>
          <a:solidFill>
            <a:srgbClr val="D3373A"/>
          </a:solidFill>
          <a:ln w="15875">
            <a:solidFill>
              <a:srgbClr val="FFFFFF"/>
            </a:solidFill>
          </a:ln>
          <a:effectLst/>
        </p:spPr>
        <p:txBody>
          <a:bodyPr rtlCol="0" anchor="ctr"/>
          <a:lstStyle/>
          <a:p/>
        </p:txBody>
      </p:sp>
      <p:cxnSp>
        <p:nvCxnSpPr>
          <p:cNvPr id="53" name="Connector 52"/>
          <p:cNvCxnSpPr/>
          <p:nvPr/>
        </p:nvCxnSpPr>
        <p:spPr>
          <a:xfrm flipH="1" flipV="1">
            <a:off x="867882" y="3989570"/>
            <a:ext cx="2201345" cy="1449521"/>
          </a:xfrm>
          <a:prstGeom prst="line">
            <a:avLst/>
          </a:prstGeom>
          <a:ln w="22225">
            <a:solidFill>
              <a:srgbClr val="4F4F4F"/>
            </a:solidFill>
            <a:prstDash val="dash"/>
            <a:tailEnd type="triangle" w="med" len="med"/>
          </a:ln>
        </p:spPr>
      </p:cxnSp>
      <p:sp>
        <p:nvSpPr>
          <p:cNvPr id="54" name="Rounded Rectangle 53"/>
          <p:cNvSpPr/>
          <p:nvPr/>
        </p:nvSpPr>
        <p:spPr>
          <a:xfrm>
            <a:off x="1286263" y="4809997"/>
            <a:ext cx="1005840" cy="237744"/>
          </a:xfrm>
          <a:prstGeom prst="roundRect">
            <a:avLst>
              <a:gd name="adj" fmla="val 25000"/>
            </a:avLst>
          </a:prstGeom>
          <a:solidFill>
            <a:srgbClr val="FFFFFF"/>
          </a:solidFill>
          <a:ln w="15875">
            <a:solidFill>
              <a:srgbClr val="4F4F4F"/>
            </a:solidFill>
          </a:ln>
          <a:effectLst/>
        </p:spPr>
        <p:txBody>
          <a:bodyPr rtlCol="0" anchor="ctr" wrap="square" lIns="36576" rIns="36576" tIns="0" bIns="0">
            <a:noAutofit/>
          </a:bodyPr>
          <a:lstStyle/>
          <a:p>
            <a:pPr algn="ctr">
              <a:spcBef>
                <a:spcPts val="0"/>
              </a:spcBef>
              <a:spcAft>
                <a:spcPts val="0"/>
              </a:spcAft>
            </a:pPr>
            <a:r>
              <a:rPr lang="tr-TR" sz="1200" b="1" i="0">
                <a:solidFill>
                  <a:srgbClr val="262626"/>
                </a:solidFill>
                <a:latin typeface="Calibri"/>
              </a:rPr>
              <a:t>kuzeybatı</a:t>
            </a:r>
          </a:p>
        </p:txBody>
      </p:sp>
      <p:sp>
        <p:nvSpPr>
          <p:cNvPr id="55" name="Rounded Rectangle 54"/>
          <p:cNvSpPr/>
          <p:nvPr/>
        </p:nvSpPr>
        <p:spPr>
          <a:xfrm>
            <a:off x="5861379" y="1216152"/>
            <a:ext cx="5827396" cy="1197051"/>
          </a:xfrm>
          <a:prstGeom prst="roundRect">
            <a:avLst>
              <a:gd name="adj" fmla="val 8000"/>
            </a:avLst>
          </a:prstGeom>
          <a:solidFill>
            <a:srgbClr val="E3F1E4"/>
          </a:solidFill>
          <a:ln>
            <a:noFill/>
          </a:ln>
          <a:effectLst/>
        </p:spPr>
        <p:txBody>
          <a:bodyPr rtlCol="0" anchor="ctr"/>
          <a:lstStyle/>
          <a:p/>
        </p:txBody>
      </p:sp>
      <p:sp>
        <p:nvSpPr>
          <p:cNvPr id="56" name="Oval 55"/>
          <p:cNvSpPr/>
          <p:nvPr/>
        </p:nvSpPr>
        <p:spPr>
          <a:xfrm>
            <a:off x="5934531" y="1640941"/>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57" name="TextBox 56"/>
          <p:cNvSpPr txBox="1"/>
          <p:nvPr/>
        </p:nvSpPr>
        <p:spPr>
          <a:xfrm>
            <a:off x="6318579" y="1216152"/>
            <a:ext cx="4501516" cy="119705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Giriş → doğu kıyısındaki iskele → Kurbağalı Göl kıyısı → göl evi → şelale → tarihî yapılar → çıkış: göl, saat yönünün tersine dolaşılır.</a:t>
            </a:r>
          </a:p>
        </p:txBody>
      </p:sp>
      <p:sp>
        <p:nvSpPr>
          <p:cNvPr id="58" name="Rounded Rectangle 57"/>
          <p:cNvSpPr/>
          <p:nvPr/>
        </p:nvSpPr>
        <p:spPr>
          <a:xfrm>
            <a:off x="10865815" y="1659229"/>
            <a:ext cx="731520" cy="310896"/>
          </a:xfrm>
          <a:prstGeom prst="roundRect">
            <a:avLst>
              <a:gd name="adj" fmla="val 30000"/>
            </a:avLst>
          </a:prstGeom>
          <a:solidFill>
            <a:srgbClr val="FCC021"/>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derste</a:t>
            </a:r>
          </a:p>
        </p:txBody>
      </p:sp>
      <p:sp>
        <p:nvSpPr>
          <p:cNvPr id="59" name="Rounded Rectangle 58"/>
          <p:cNvSpPr/>
          <p:nvPr/>
        </p:nvSpPr>
        <p:spPr>
          <a:xfrm>
            <a:off x="5861379" y="2495499"/>
            <a:ext cx="5827396" cy="949147"/>
          </a:xfrm>
          <a:prstGeom prst="roundRect">
            <a:avLst>
              <a:gd name="adj" fmla="val 8000"/>
            </a:avLst>
          </a:prstGeom>
          <a:solidFill>
            <a:srgbClr val="E3F1E4"/>
          </a:solidFill>
          <a:ln>
            <a:noFill/>
          </a:ln>
          <a:effectLst/>
        </p:spPr>
        <p:txBody>
          <a:bodyPr rtlCol="0" anchor="ctr"/>
          <a:lstStyle/>
          <a:p/>
        </p:txBody>
      </p:sp>
      <p:sp>
        <p:nvSpPr>
          <p:cNvPr id="60" name="Oval 59"/>
          <p:cNvSpPr/>
          <p:nvPr/>
        </p:nvSpPr>
        <p:spPr>
          <a:xfrm>
            <a:off x="5934531" y="2796336"/>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61" name="TextBox 60"/>
          <p:cNvSpPr txBox="1"/>
          <p:nvPr/>
        </p:nvSpPr>
        <p:spPr>
          <a:xfrm>
            <a:off x="6318579" y="2495499"/>
            <a:ext cx="4501516" cy="949147"/>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Rota akarsuları üç yerde keser: doğudan bataklığa akan dere, kuzeybatıdaki dere ve şelalenin deresi → üç ahşap köprü.</a:t>
            </a:r>
          </a:p>
        </p:txBody>
      </p:sp>
      <p:sp>
        <p:nvSpPr>
          <p:cNvPr id="62" name="Rounded Rectangle 61"/>
          <p:cNvSpPr/>
          <p:nvPr/>
        </p:nvSpPr>
        <p:spPr>
          <a:xfrm>
            <a:off x="10865815" y="2814624"/>
            <a:ext cx="731520" cy="310896"/>
          </a:xfrm>
          <a:prstGeom prst="roundRect">
            <a:avLst>
              <a:gd name="adj" fmla="val 30000"/>
            </a:avLst>
          </a:prstGeom>
          <a:solidFill>
            <a:srgbClr val="FFFFFF"/>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evde</a:t>
            </a:r>
          </a:p>
        </p:txBody>
      </p:sp>
      <p:sp>
        <p:nvSpPr>
          <p:cNvPr id="63" name="Rounded Rectangle 62"/>
          <p:cNvSpPr/>
          <p:nvPr/>
        </p:nvSpPr>
        <p:spPr>
          <a:xfrm>
            <a:off x="5861379" y="3526942"/>
            <a:ext cx="5827396" cy="701243"/>
          </a:xfrm>
          <a:prstGeom prst="roundRect">
            <a:avLst>
              <a:gd name="adj" fmla="val 8000"/>
            </a:avLst>
          </a:prstGeom>
          <a:solidFill>
            <a:srgbClr val="E3F1E4"/>
          </a:solidFill>
          <a:ln>
            <a:noFill/>
          </a:ln>
          <a:effectLst/>
        </p:spPr>
        <p:txBody>
          <a:bodyPr rtlCol="0" anchor="ctr"/>
          <a:lstStyle/>
          <a:p/>
        </p:txBody>
      </p:sp>
      <p:sp>
        <p:nvSpPr>
          <p:cNvPr id="64" name="Oval 63"/>
          <p:cNvSpPr/>
          <p:nvPr/>
        </p:nvSpPr>
        <p:spPr>
          <a:xfrm>
            <a:off x="5934531" y="3703827"/>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65" name="TextBox 64"/>
          <p:cNvSpPr txBox="1"/>
          <p:nvPr/>
        </p:nvSpPr>
        <p:spPr>
          <a:xfrm>
            <a:off x="6318579" y="3526942"/>
            <a:ext cx="4501516" cy="701243"/>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Yaklaşık 2,4 km (rotaya göre 2,2-2,6 km): rota parça parça ölçülür, 200 m'lik çizgi ölçekle çevrilir.</a:t>
            </a:r>
          </a:p>
        </p:txBody>
      </p:sp>
      <p:sp>
        <p:nvSpPr>
          <p:cNvPr id="66" name="Rounded Rectangle 65"/>
          <p:cNvSpPr/>
          <p:nvPr/>
        </p:nvSpPr>
        <p:spPr>
          <a:xfrm>
            <a:off x="10865815" y="3722115"/>
            <a:ext cx="731520" cy="310896"/>
          </a:xfrm>
          <a:prstGeom prst="roundRect">
            <a:avLst>
              <a:gd name="adj" fmla="val 30000"/>
            </a:avLst>
          </a:prstGeom>
          <a:solidFill>
            <a:srgbClr val="FFFFFF"/>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evde</a:t>
            </a:r>
          </a:p>
        </p:txBody>
      </p:sp>
      <p:sp>
        <p:nvSpPr>
          <p:cNvPr id="67" name="Rounded Rectangle 66"/>
          <p:cNvSpPr/>
          <p:nvPr/>
        </p:nvSpPr>
        <p:spPr>
          <a:xfrm>
            <a:off x="5861379" y="4310481"/>
            <a:ext cx="5827396" cy="701243"/>
          </a:xfrm>
          <a:prstGeom prst="roundRect">
            <a:avLst>
              <a:gd name="adj" fmla="val 8000"/>
            </a:avLst>
          </a:prstGeom>
          <a:solidFill>
            <a:srgbClr val="E3F1E4"/>
          </a:solidFill>
          <a:ln>
            <a:noFill/>
          </a:ln>
          <a:effectLst/>
        </p:spPr>
        <p:txBody>
          <a:bodyPr rtlCol="0" anchor="ctr"/>
          <a:lstStyle/>
          <a:p/>
        </p:txBody>
      </p:sp>
      <p:sp>
        <p:nvSpPr>
          <p:cNvPr id="68" name="Oval 67"/>
          <p:cNvSpPr/>
          <p:nvPr/>
        </p:nvSpPr>
        <p:spPr>
          <a:xfrm>
            <a:off x="5934531" y="4487366"/>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69" name="TextBox 68"/>
          <p:cNvSpPr txBox="1"/>
          <p:nvPr/>
        </p:nvSpPr>
        <p:spPr>
          <a:xfrm>
            <a:off x="6318579" y="4310481"/>
            <a:ext cx="4501516" cy="701243"/>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1. km gölün kuzeyinde (Kurbağalı Göl ile göl evi arasında), 2. km şelale ile tarihî yapılar arasında.</a:t>
            </a:r>
          </a:p>
        </p:txBody>
      </p:sp>
      <p:sp>
        <p:nvSpPr>
          <p:cNvPr id="70" name="Rounded Rectangle 69"/>
          <p:cNvSpPr/>
          <p:nvPr/>
        </p:nvSpPr>
        <p:spPr>
          <a:xfrm>
            <a:off x="10865815" y="4505654"/>
            <a:ext cx="731520" cy="310896"/>
          </a:xfrm>
          <a:prstGeom prst="roundRect">
            <a:avLst>
              <a:gd name="adj" fmla="val 30000"/>
            </a:avLst>
          </a:prstGeom>
          <a:solidFill>
            <a:srgbClr val="FFFFFF"/>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evde</a:t>
            </a:r>
          </a:p>
        </p:txBody>
      </p:sp>
      <p:sp>
        <p:nvSpPr>
          <p:cNvPr id="71" name="Rounded Rectangle 70"/>
          <p:cNvSpPr/>
          <p:nvPr/>
        </p:nvSpPr>
        <p:spPr>
          <a:xfrm>
            <a:off x="5861379" y="5094020"/>
            <a:ext cx="5827396" cy="1197051"/>
          </a:xfrm>
          <a:prstGeom prst="roundRect">
            <a:avLst>
              <a:gd name="adj" fmla="val 8000"/>
            </a:avLst>
          </a:prstGeom>
          <a:solidFill>
            <a:srgbClr val="E3F1E4"/>
          </a:solidFill>
          <a:ln>
            <a:noFill/>
          </a:ln>
          <a:effectLst/>
        </p:spPr>
        <p:txBody>
          <a:bodyPr rtlCol="0" anchor="ctr"/>
          <a:lstStyle/>
          <a:p/>
        </p:txBody>
      </p:sp>
      <p:sp>
        <p:nvSpPr>
          <p:cNvPr id="72" name="Oval 71"/>
          <p:cNvSpPr/>
          <p:nvPr/>
        </p:nvSpPr>
        <p:spPr>
          <a:xfrm>
            <a:off x="5934531" y="5518809"/>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73" name="TextBox 72"/>
          <p:cNvSpPr txBox="1"/>
          <p:nvPr/>
        </p:nvSpPr>
        <p:spPr>
          <a:xfrm>
            <a:off x="6318579" y="5094020"/>
            <a:ext cx="4501516" cy="1197051"/>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Batıdaki iç içe kapalı eğrilerin en içtekinde (tepe), girişin kuzeybatısında. Doğudaki içe oklu kapalı eğri çukurdur; kule oraya konmaz.</a:t>
            </a:r>
          </a:p>
        </p:txBody>
      </p:sp>
      <p:sp>
        <p:nvSpPr>
          <p:cNvPr id="74" name="Rounded Rectangle 73"/>
          <p:cNvSpPr/>
          <p:nvPr/>
        </p:nvSpPr>
        <p:spPr>
          <a:xfrm>
            <a:off x="10865815" y="5537097"/>
            <a:ext cx="731520" cy="310896"/>
          </a:xfrm>
          <a:prstGeom prst="roundRect">
            <a:avLst>
              <a:gd name="adj" fmla="val 30000"/>
            </a:avLst>
          </a:prstGeom>
          <a:solidFill>
            <a:srgbClr val="FCC021"/>
          </a:solidFill>
          <a:ln w="15875">
            <a:solidFill>
              <a:srgbClr val="FCC021"/>
            </a:solidFill>
          </a:ln>
          <a:effectLst/>
        </p:spPr>
        <p:txBody>
          <a:bodyPr rtlCol="0" anchor="ctr" wrap="square" lIns="54864" rIns="54864" tIns="0" bIns="0">
            <a:noAutofit/>
          </a:bodyPr>
          <a:lstStyle/>
          <a:p>
            <a:pPr algn="ctr">
              <a:spcBef>
                <a:spcPts val="0"/>
              </a:spcBef>
              <a:spcAft>
                <a:spcPts val="0"/>
              </a:spcAft>
            </a:pPr>
            <a:r>
              <a:rPr lang="tr-TR" sz="1200" b="1" i="0">
                <a:solidFill>
                  <a:srgbClr val="262626"/>
                </a:solidFill>
                <a:latin typeface="Calibri"/>
              </a:rPr>
              <a:t>derste</a:t>
            </a:r>
          </a:p>
        </p:txBody>
      </p:sp>
      <p:sp>
        <p:nvSpPr>
          <p:cNvPr id="75" name="TextBox 7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76" name="Rounded Rectangle 7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55</a:t>
            </a:r>
          </a:p>
        </p:txBody>
      </p:sp>
      <p:sp>
        <p:nvSpPr>
          <p:cNvPr id="77" name="TextBox 7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124 / 226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Kabartma yöntemi · Harita Genel Müdürlüğü · saha çalışması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pic>
        <p:nvPicPr>
          <p:cNvPr id="6" name="Picture 5" descr="kabartma_s55.jpg"/>
          <p:cNvPicPr>
            <a:picLocks noChangeAspect="1"/>
          </p:cNvPicPr>
          <p:nvPr/>
        </p:nvPicPr>
        <p:blipFill>
          <a:blip r:embed="rId3"/>
          <a:stretch>
            <a:fillRect/>
          </a:stretch>
        </p:blipFill>
        <p:spPr>
          <a:xfrm>
            <a:off x="502920" y="1216152"/>
            <a:ext cx="5120640" cy="2491408"/>
          </a:xfrm>
          <a:prstGeom prst="rect">
            <a:avLst/>
          </a:prstGeom>
          <a:ln w="9525">
            <a:solidFill>
              <a:srgbClr val="D9D9D9"/>
            </a:solidFill>
          </a:ln>
        </p:spPr>
      </p:pic>
      <p:sp>
        <p:nvSpPr>
          <p:cNvPr id="7" name="TextBox 6"/>
          <p:cNvSpPr txBox="1"/>
          <p:nvPr/>
        </p:nvSpPr>
        <p:spPr>
          <a:xfrm>
            <a:off x="502920" y="3734992"/>
            <a:ext cx="5120640" cy="274320"/>
          </a:xfrm>
          <a:prstGeom prst="rect">
            <a:avLst/>
          </a:prstGeom>
          <a:noFill/>
        </p:spPr>
        <p:txBody>
          <a:bodyPr wrap="square" anchor="t" lIns="73152" rIns="73152" tIns="36576" bIns="36576">
            <a:noAutofit/>
          </a:bodyPr>
          <a:lstStyle/>
          <a:p>
            <a:pPr algn="ctr">
              <a:spcBef>
                <a:spcPts val="0"/>
              </a:spcBef>
              <a:spcAft>
                <a:spcPts val="0"/>
              </a:spcAft>
            </a:pPr>
            <a:r>
              <a:rPr lang="tr-TR" sz="1250" b="0" i="1">
                <a:solidFill>
                  <a:srgbClr val="767676"/>
                </a:solidFill>
                <a:latin typeface="Calibri"/>
              </a:rPr>
              <a:t>Görsel 2.9: Türkiye kabartma haritası</a:t>
            </a:r>
          </a:p>
        </p:txBody>
      </p:sp>
      <p:sp>
        <p:nvSpPr>
          <p:cNvPr id="8" name="Rounded Rectangle 7"/>
          <p:cNvSpPr/>
          <p:nvPr/>
        </p:nvSpPr>
        <p:spPr>
          <a:xfrm>
            <a:off x="502920" y="4073320"/>
            <a:ext cx="5120640" cy="2217752"/>
          </a:xfrm>
          <a:prstGeom prst="roundRect">
            <a:avLst>
              <a:gd name="adj" fmla="val 8000"/>
            </a:avLst>
          </a:prstGeom>
          <a:solidFill>
            <a:srgbClr val="E3ECF5"/>
          </a:solidFill>
          <a:ln>
            <a:noFill/>
          </a:ln>
          <a:effectLst/>
        </p:spPr>
        <p:txBody>
          <a:bodyPr rtlCol="0" anchor="ctr" wrap="square" lIns="164592" rIns="164592" tIns="73152" bIns="73152">
            <a:noAutofit/>
          </a:bodyPr>
          <a:lstStyle/>
          <a:p>
            <a:pPr algn="l">
              <a:spcBef>
                <a:spcPts val="0"/>
              </a:spcBef>
              <a:spcAft>
                <a:spcPts val="600"/>
              </a:spcAft>
            </a:pPr>
            <a:r>
              <a:rPr lang="tr-TR" sz="1700" b="0" i="0">
                <a:solidFill>
                  <a:srgbClr val="262626"/>
                </a:solidFill>
                <a:latin typeface="Calibri"/>
              </a:rPr>
              <a:t>Kabartma yöntemiyle oluşturulan haritalar, yükseltilerin üç boyutlu bir maket hâlinde gösterildiği haritalardır.</a:t>
            </a:r>
          </a:p>
          <a:p>
            <a:pPr algn="l">
              <a:spcBef>
                <a:spcPts val="0"/>
              </a:spcBef>
              <a:spcAft>
                <a:spcPts val="0"/>
              </a:spcAft>
            </a:pPr>
            <a:r>
              <a:rPr lang="tr-TR" sz="1700" b="0" i="0">
                <a:solidFill>
                  <a:srgbClr val="262626"/>
                </a:solidFill>
                <a:latin typeface="Calibri"/>
              </a:rPr>
              <a:t>Kabartma haritaları, görme engelli kişilerin haritaları öğrenmelerine olanak sağlaması açısından ayrı bir önem taşır.</a:t>
            </a:r>
          </a:p>
        </p:txBody>
      </p:sp>
      <p:sp>
        <p:nvSpPr>
          <p:cNvPr id="9" name="Rounded Rectangle 8"/>
          <p:cNvSpPr/>
          <p:nvPr/>
        </p:nvSpPr>
        <p:spPr>
          <a:xfrm>
            <a:off x="5852160" y="1216152"/>
            <a:ext cx="5836615" cy="205740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852160" y="1216152"/>
            <a:ext cx="5836615" cy="420624"/>
          </a:xfrm>
          <a:prstGeom prst="roundRect">
            <a:avLst>
              <a:gd name="adj" fmla="val 25000"/>
            </a:avLst>
          </a:prstGeom>
          <a:solidFill>
            <a:srgbClr val="4F4F4F"/>
          </a:solidFill>
          <a:ln>
            <a:noFill/>
          </a:ln>
          <a:effectLst/>
        </p:spPr>
        <p:txBody>
          <a:bodyPr rtlCol="0" anchor="ctr"/>
          <a:lstStyle/>
          <a:p/>
        </p:txBody>
      </p:sp>
      <p:sp>
        <p:nvSpPr>
          <p:cNvPr id="11" name="Rectangle 10"/>
          <p:cNvSpPr/>
          <p:nvPr/>
        </p:nvSpPr>
        <p:spPr>
          <a:xfrm>
            <a:off x="5852160" y="1426464"/>
            <a:ext cx="5836615" cy="210312"/>
          </a:xfrm>
          <a:prstGeom prst="rect">
            <a:avLst/>
          </a:prstGeom>
          <a:solidFill>
            <a:srgbClr val="4F4F4F"/>
          </a:solidFill>
          <a:ln>
            <a:noFill/>
          </a:ln>
          <a:effectLst/>
        </p:spPr>
        <p:txBody>
          <a:bodyPr rtlCol="0" anchor="ctr"/>
          <a:lstStyle/>
          <a:p/>
        </p:txBody>
      </p:sp>
      <p:sp>
        <p:nvSpPr>
          <p:cNvPr id="12" name="TextBox 11"/>
          <p:cNvSpPr txBox="1"/>
          <p:nvPr/>
        </p:nvSpPr>
        <p:spPr>
          <a:xfrm>
            <a:off x="5943600" y="1216152"/>
            <a:ext cx="5653735" cy="4206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Bilgi kutusu: Harita Genel Müdürlüğü</a:t>
            </a:r>
          </a:p>
        </p:txBody>
      </p:sp>
      <p:sp>
        <p:nvSpPr>
          <p:cNvPr id="13" name="TextBox 12"/>
          <p:cNvSpPr txBox="1"/>
          <p:nvPr/>
        </p:nvSpPr>
        <p:spPr>
          <a:xfrm>
            <a:off x="5961888" y="1709928"/>
            <a:ext cx="5617159" cy="1490472"/>
          </a:xfrm>
          <a:prstGeom prst="rect">
            <a:avLst/>
          </a:prstGeom>
          <a:noFill/>
        </p:spPr>
        <p:txBody>
          <a:bodyPr wrap="square" anchor="t" lIns="73152" rIns="73152" tIns="36576" bIns="36576">
            <a:noAutofit/>
          </a:bodyPr>
          <a:lstStyle/>
          <a:p>
            <a:pPr algn="l">
              <a:spcBef>
                <a:spcPts val="0"/>
              </a:spcBef>
              <a:spcAft>
                <a:spcPts val="600"/>
              </a:spcAft>
            </a:pPr>
            <a:r>
              <a:rPr lang="tr-TR" sz="1700" b="0" i="0">
                <a:solidFill>
                  <a:srgbClr val="262626"/>
                </a:solidFill>
                <a:latin typeface="Calibri"/>
              </a:rPr>
              <a:t>Harita Genel Müdürlüğü, T.C. Millî Savunma Bakanlığına bağlıdır.</a:t>
            </a:r>
          </a:p>
          <a:p>
            <a:pPr algn="l">
              <a:spcBef>
                <a:spcPts val="0"/>
              </a:spcBef>
              <a:spcAft>
                <a:spcPts val="0"/>
              </a:spcAft>
            </a:pPr>
            <a:r>
              <a:rPr lang="tr-TR" sz="1700" b="0" i="0">
                <a:solidFill>
                  <a:srgbClr val="262626"/>
                </a:solidFill>
                <a:latin typeface="Calibri"/>
              </a:rPr>
              <a:t>HGM-KÜRE: Millî sanal küre uygulaması · HGM-ATLAS: Millî haritacılık uygulaması</a:t>
            </a:r>
          </a:p>
        </p:txBody>
      </p:sp>
      <p:sp>
        <p:nvSpPr>
          <p:cNvPr id="14" name="TextBox 13"/>
          <p:cNvSpPr txBox="1"/>
          <p:nvPr/>
        </p:nvSpPr>
        <p:spPr>
          <a:xfrm>
            <a:off x="5852160" y="3410712"/>
            <a:ext cx="5836615" cy="4572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Saha çalışması (zenginleştirme) · s. 56</a:t>
            </a:r>
          </a:p>
        </p:txBody>
      </p:sp>
      <p:sp>
        <p:nvSpPr>
          <p:cNvPr id="15" name="Rounded Rectangle 14"/>
          <p:cNvSpPr/>
          <p:nvPr/>
        </p:nvSpPr>
        <p:spPr>
          <a:xfrm>
            <a:off x="5852160" y="3977640"/>
            <a:ext cx="2872587" cy="710184"/>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1. Ön Hazırlık ve Planlama</a:t>
            </a:r>
          </a:p>
        </p:txBody>
      </p:sp>
      <p:sp>
        <p:nvSpPr>
          <p:cNvPr id="16" name="Rounded Rectangle 15"/>
          <p:cNvSpPr/>
          <p:nvPr/>
        </p:nvSpPr>
        <p:spPr>
          <a:xfrm>
            <a:off x="8816187" y="3977640"/>
            <a:ext cx="2872587" cy="710184"/>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2. Sahada Çalışma</a:t>
            </a:r>
          </a:p>
        </p:txBody>
      </p:sp>
      <p:sp>
        <p:nvSpPr>
          <p:cNvPr id="17" name="Rounded Rectangle 16"/>
          <p:cNvSpPr/>
          <p:nvPr/>
        </p:nvSpPr>
        <p:spPr>
          <a:xfrm>
            <a:off x="5852160" y="4779264"/>
            <a:ext cx="2872587" cy="710184"/>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3. Toplanan Bilgileri Düzenleme</a:t>
            </a:r>
          </a:p>
        </p:txBody>
      </p:sp>
      <p:sp>
        <p:nvSpPr>
          <p:cNvPr id="18" name="Rounded Rectangle 17"/>
          <p:cNvSpPr/>
          <p:nvPr/>
        </p:nvSpPr>
        <p:spPr>
          <a:xfrm>
            <a:off x="8816187" y="4779264"/>
            <a:ext cx="2872587" cy="710184"/>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4. Bilgileri Çözümleme</a:t>
            </a:r>
          </a:p>
        </p:txBody>
      </p:sp>
      <p:sp>
        <p:nvSpPr>
          <p:cNvPr id="19" name="Rounded Rectangle 18"/>
          <p:cNvSpPr/>
          <p:nvPr/>
        </p:nvSpPr>
        <p:spPr>
          <a:xfrm>
            <a:off x="5852160" y="5580888"/>
            <a:ext cx="2872587" cy="710184"/>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5. Tahminde Bulunma</a:t>
            </a:r>
          </a:p>
        </p:txBody>
      </p:sp>
      <p:sp>
        <p:nvSpPr>
          <p:cNvPr id="20" name="Rounded Rectangle 19"/>
          <p:cNvSpPr/>
          <p:nvPr/>
        </p:nvSpPr>
        <p:spPr>
          <a:xfrm>
            <a:off x="8816187" y="5580888"/>
            <a:ext cx="2872587" cy="710184"/>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6. Raporlama</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55-56</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125 / 226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Koroplet Harita Üretiyorum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14 dk</a:t>
            </a:r>
          </a:p>
        </p:txBody>
      </p:sp>
      <p:sp>
        <p:nvSpPr>
          <p:cNvPr id="6" name="Rounded Rectangle 5"/>
          <p:cNvSpPr/>
          <p:nvPr/>
        </p:nvSpPr>
        <p:spPr>
          <a:xfrm>
            <a:off x="502920" y="1216152"/>
            <a:ext cx="11185855" cy="7315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33832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D3373A"/>
                </a:solidFill>
                <a:latin typeface="Calibri"/>
              </a:rPr>
              <a:t>Amaç</a:t>
            </a:r>
          </a:p>
        </p:txBody>
      </p:sp>
      <p:sp>
        <p:nvSpPr>
          <p:cNvPr id="8" name="TextBox 7"/>
          <p:cNvSpPr txBox="1"/>
          <p:nvPr/>
        </p:nvSpPr>
        <p:spPr>
          <a:xfrm>
            <a:off x="1783080" y="1271016"/>
            <a:ext cx="9722815" cy="338328"/>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Verilerden yararlanarak harita üretebilme</a:t>
            </a:r>
          </a:p>
        </p:txBody>
      </p:sp>
      <p:sp>
        <p:nvSpPr>
          <p:cNvPr id="9" name="TextBox 8"/>
          <p:cNvSpPr txBox="1"/>
          <p:nvPr/>
        </p:nvSpPr>
        <p:spPr>
          <a:xfrm>
            <a:off x="640080" y="1581912"/>
            <a:ext cx="1143000" cy="310896"/>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D3373A"/>
                </a:solidFill>
                <a:latin typeface="Calibri"/>
              </a:rPr>
              <a:t>Beceri</a:t>
            </a:r>
          </a:p>
        </p:txBody>
      </p:sp>
      <p:sp>
        <p:nvSpPr>
          <p:cNvPr id="10" name="TextBox 9"/>
          <p:cNvSpPr txBox="1"/>
          <p:nvPr/>
        </p:nvSpPr>
        <p:spPr>
          <a:xfrm>
            <a:off x="1783080" y="1581912"/>
            <a:ext cx="9722815" cy="310896"/>
          </a:xfrm>
          <a:prstGeom prst="rect">
            <a:avLst/>
          </a:prstGeom>
          <a:noFill/>
        </p:spPr>
        <p:txBody>
          <a:bodyPr wrap="square" anchor="ctr" lIns="73152" rIns="73152" tIns="36576" bIns="36576">
            <a:noAutofit/>
          </a:bodyPr>
          <a:lstStyle/>
          <a:p>
            <a:pPr algn="l">
              <a:spcBef>
                <a:spcPts val="0"/>
              </a:spcBef>
              <a:spcAft>
                <a:spcPts val="0"/>
              </a:spcAft>
            </a:pPr>
            <a:r>
              <a:rPr lang="tr-TR" sz="1500" b="0" i="1">
                <a:solidFill>
                  <a:srgbClr val="262626"/>
                </a:solidFill>
                <a:latin typeface="Calibri"/>
              </a:rPr>
              <a:t>Harita; Tablo, Grafik, Şekil ve/veya Diyagram</a:t>
            </a:r>
          </a:p>
        </p:txBody>
      </p:sp>
      <p:sp>
        <p:nvSpPr>
          <p:cNvPr id="11" name="TextBox 10"/>
          <p:cNvSpPr txBox="1"/>
          <p:nvPr/>
        </p:nvSpPr>
        <p:spPr>
          <a:xfrm>
            <a:off x="502920" y="1975104"/>
            <a:ext cx="11185855" cy="62179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Aşağıdaki tabloda verilen istatistiklerden yararlanarak Türkiye’de pamuk üretiminin dağılışını gösteren bir koroplet harita hazırlayınız.</a:t>
            </a:r>
          </a:p>
        </p:txBody>
      </p:sp>
      <p:sp>
        <p:nvSpPr>
          <p:cNvPr id="12" name="TextBox 11"/>
          <p:cNvSpPr txBox="1"/>
          <p:nvPr/>
        </p:nvSpPr>
        <p:spPr>
          <a:xfrm>
            <a:off x="502920" y="2651760"/>
            <a:ext cx="11185855" cy="365760"/>
          </a:xfrm>
          <a:prstGeom prst="rect">
            <a:avLst/>
          </a:prstGeom>
          <a:noFill/>
        </p:spPr>
        <p:txBody>
          <a:bodyPr wrap="square" anchor="ctr" lIns="73152" rIns="73152" tIns="36576" bIns="36576">
            <a:noAutofit/>
          </a:bodyPr>
          <a:lstStyle/>
          <a:p>
            <a:pPr algn="ctr">
              <a:spcBef>
                <a:spcPts val="0"/>
              </a:spcBef>
              <a:spcAft>
                <a:spcPts val="0"/>
              </a:spcAft>
            </a:pPr>
            <a:r>
              <a:rPr lang="tr-TR" sz="1600" b="0" i="1">
                <a:solidFill>
                  <a:srgbClr val="767676"/>
                </a:solidFill>
                <a:latin typeface="Calibri"/>
              </a:rPr>
              <a:t>Tablo: İllerin 2018-2023 Yılları Arasındaki Pamuk Üretim Ortalaması (Ton, TÜİK)</a:t>
            </a:r>
          </a:p>
        </p:txBody>
      </p:sp>
      <p:sp>
        <p:nvSpPr>
          <p:cNvPr id="13" name="Rectangle 12"/>
          <p:cNvSpPr/>
          <p:nvPr/>
        </p:nvSpPr>
        <p:spPr>
          <a:xfrm>
            <a:off x="502920" y="306324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Adana:</a:t>
            </a:r>
            <a:r>
              <a:rPr lang="tr-TR" sz="1600" b="0" i="0">
                <a:solidFill>
                  <a:srgbClr val="262626"/>
                </a:solidFill>
                <a:latin typeface="Calibri"/>
              </a:rPr>
              <a:t> 92.095</a:t>
            </a:r>
          </a:p>
        </p:txBody>
      </p:sp>
      <p:sp>
        <p:nvSpPr>
          <p:cNvPr id="14" name="Rectangle 13"/>
          <p:cNvSpPr/>
          <p:nvPr/>
        </p:nvSpPr>
        <p:spPr>
          <a:xfrm>
            <a:off x="2751063" y="306324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Batman:</a:t>
            </a:r>
            <a:r>
              <a:rPr lang="tr-TR" sz="1600" b="0" i="0">
                <a:solidFill>
                  <a:srgbClr val="262626"/>
                </a:solidFill>
                <a:latin typeface="Calibri"/>
              </a:rPr>
              <a:t> 2.572</a:t>
            </a:r>
          </a:p>
        </p:txBody>
      </p:sp>
      <p:sp>
        <p:nvSpPr>
          <p:cNvPr id="15" name="Rectangle 14"/>
          <p:cNvSpPr/>
          <p:nvPr/>
        </p:nvSpPr>
        <p:spPr>
          <a:xfrm>
            <a:off x="4999206" y="306324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Hatay:</a:t>
            </a:r>
            <a:r>
              <a:rPr lang="tr-TR" sz="1600" b="0" i="0">
                <a:solidFill>
                  <a:srgbClr val="262626"/>
                </a:solidFill>
                <a:latin typeface="Calibri"/>
              </a:rPr>
              <a:t> 140.914</a:t>
            </a:r>
          </a:p>
        </p:txBody>
      </p:sp>
      <p:sp>
        <p:nvSpPr>
          <p:cNvPr id="16" name="Rectangle 15"/>
          <p:cNvSpPr/>
          <p:nvPr/>
        </p:nvSpPr>
        <p:spPr>
          <a:xfrm>
            <a:off x="7247349" y="306324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Manisa:</a:t>
            </a:r>
            <a:r>
              <a:rPr lang="tr-TR" sz="1600" b="0" i="0">
                <a:solidFill>
                  <a:srgbClr val="262626"/>
                </a:solidFill>
                <a:latin typeface="Calibri"/>
              </a:rPr>
              <a:t> 47.640</a:t>
            </a:r>
          </a:p>
        </p:txBody>
      </p:sp>
      <p:sp>
        <p:nvSpPr>
          <p:cNvPr id="17" name="Rectangle 16"/>
          <p:cNvSpPr/>
          <p:nvPr/>
        </p:nvSpPr>
        <p:spPr>
          <a:xfrm>
            <a:off x="9495492" y="306324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Siirt:</a:t>
            </a:r>
            <a:r>
              <a:rPr lang="tr-TR" sz="1600" b="0" i="0">
                <a:solidFill>
                  <a:srgbClr val="262626"/>
                </a:solidFill>
                <a:latin typeface="Calibri"/>
              </a:rPr>
              <a:t> 2.395</a:t>
            </a:r>
          </a:p>
        </p:txBody>
      </p:sp>
      <p:sp>
        <p:nvSpPr>
          <p:cNvPr id="18" name="Rectangle 17"/>
          <p:cNvSpPr/>
          <p:nvPr/>
        </p:nvSpPr>
        <p:spPr>
          <a:xfrm>
            <a:off x="502920" y="354970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Adıyaman:</a:t>
            </a:r>
            <a:r>
              <a:rPr lang="tr-TR" sz="1600" b="0" i="0">
                <a:solidFill>
                  <a:srgbClr val="262626"/>
                </a:solidFill>
                <a:latin typeface="Calibri"/>
              </a:rPr>
              <a:t> 21.673</a:t>
            </a:r>
          </a:p>
        </p:txBody>
      </p:sp>
      <p:sp>
        <p:nvSpPr>
          <p:cNvPr id="19" name="Rectangle 18"/>
          <p:cNvSpPr/>
          <p:nvPr/>
        </p:nvSpPr>
        <p:spPr>
          <a:xfrm>
            <a:off x="2751063" y="354970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Bursa:</a:t>
            </a:r>
            <a:r>
              <a:rPr lang="tr-TR" sz="1600" b="0" i="0">
                <a:solidFill>
                  <a:srgbClr val="262626"/>
                </a:solidFill>
                <a:latin typeface="Calibri"/>
              </a:rPr>
              <a:t> 6</a:t>
            </a:r>
          </a:p>
        </p:txBody>
      </p:sp>
      <p:sp>
        <p:nvSpPr>
          <p:cNvPr id="20" name="Rectangle 19"/>
          <p:cNvSpPr/>
          <p:nvPr/>
        </p:nvSpPr>
        <p:spPr>
          <a:xfrm>
            <a:off x="4999206" y="354970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Iğdır:</a:t>
            </a:r>
            <a:r>
              <a:rPr lang="tr-TR" sz="1600" b="0" i="0">
                <a:solidFill>
                  <a:srgbClr val="262626"/>
                </a:solidFill>
                <a:latin typeface="Calibri"/>
              </a:rPr>
              <a:t> 1.140</a:t>
            </a:r>
          </a:p>
        </p:txBody>
      </p:sp>
      <p:sp>
        <p:nvSpPr>
          <p:cNvPr id="21" name="Rectangle 20"/>
          <p:cNvSpPr/>
          <p:nvPr/>
        </p:nvSpPr>
        <p:spPr>
          <a:xfrm>
            <a:off x="7247349" y="354970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Mardin:</a:t>
            </a:r>
            <a:r>
              <a:rPr lang="tr-TR" sz="1600" b="0" i="0">
                <a:solidFill>
                  <a:srgbClr val="262626"/>
                </a:solidFill>
                <a:latin typeface="Calibri"/>
              </a:rPr>
              <a:t> 31.266</a:t>
            </a:r>
          </a:p>
        </p:txBody>
      </p:sp>
      <p:sp>
        <p:nvSpPr>
          <p:cNvPr id="22" name="Rectangle 21"/>
          <p:cNvSpPr/>
          <p:nvPr/>
        </p:nvSpPr>
        <p:spPr>
          <a:xfrm>
            <a:off x="9495492" y="354970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Çanakkale:</a:t>
            </a:r>
            <a:r>
              <a:rPr lang="tr-TR" sz="1600" b="0" i="0">
                <a:solidFill>
                  <a:srgbClr val="262626"/>
                </a:solidFill>
                <a:latin typeface="Calibri"/>
              </a:rPr>
              <a:t> 331</a:t>
            </a:r>
          </a:p>
        </p:txBody>
      </p:sp>
      <p:sp>
        <p:nvSpPr>
          <p:cNvPr id="23" name="Rectangle 22"/>
          <p:cNvSpPr/>
          <p:nvPr/>
        </p:nvSpPr>
        <p:spPr>
          <a:xfrm>
            <a:off x="502920" y="403616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Antalya:</a:t>
            </a:r>
            <a:r>
              <a:rPr lang="tr-TR" sz="1600" b="0" i="0">
                <a:solidFill>
                  <a:srgbClr val="262626"/>
                </a:solidFill>
                <a:latin typeface="Calibri"/>
              </a:rPr>
              <a:t> 14.879</a:t>
            </a:r>
          </a:p>
        </p:txBody>
      </p:sp>
      <p:sp>
        <p:nvSpPr>
          <p:cNvPr id="24" name="Rectangle 23"/>
          <p:cNvSpPr/>
          <p:nvPr/>
        </p:nvSpPr>
        <p:spPr>
          <a:xfrm>
            <a:off x="2751063" y="403616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Denizli:</a:t>
            </a:r>
            <a:r>
              <a:rPr lang="tr-TR" sz="1600" b="0" i="0">
                <a:solidFill>
                  <a:srgbClr val="262626"/>
                </a:solidFill>
                <a:latin typeface="Calibri"/>
              </a:rPr>
              <a:t> 35.699</a:t>
            </a:r>
          </a:p>
        </p:txBody>
      </p:sp>
      <p:sp>
        <p:nvSpPr>
          <p:cNvPr id="25" name="Rectangle 24"/>
          <p:cNvSpPr/>
          <p:nvPr/>
        </p:nvSpPr>
        <p:spPr>
          <a:xfrm>
            <a:off x="4999206" y="403616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Kahramanmaraş:</a:t>
            </a:r>
            <a:r>
              <a:rPr lang="tr-TR" sz="1600" b="0" i="0">
                <a:solidFill>
                  <a:srgbClr val="262626"/>
                </a:solidFill>
                <a:latin typeface="Calibri"/>
              </a:rPr>
              <a:t> 14.935</a:t>
            </a:r>
          </a:p>
        </p:txBody>
      </p:sp>
      <p:sp>
        <p:nvSpPr>
          <p:cNvPr id="26" name="Rectangle 25"/>
          <p:cNvSpPr/>
          <p:nvPr/>
        </p:nvSpPr>
        <p:spPr>
          <a:xfrm>
            <a:off x="7247349" y="403616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Mersin:</a:t>
            </a:r>
            <a:r>
              <a:rPr lang="tr-TR" sz="1600" b="0" i="0">
                <a:solidFill>
                  <a:srgbClr val="262626"/>
                </a:solidFill>
                <a:latin typeface="Calibri"/>
              </a:rPr>
              <a:t> 11.507</a:t>
            </a:r>
          </a:p>
        </p:txBody>
      </p:sp>
      <p:sp>
        <p:nvSpPr>
          <p:cNvPr id="27" name="Rectangle 26"/>
          <p:cNvSpPr/>
          <p:nvPr/>
        </p:nvSpPr>
        <p:spPr>
          <a:xfrm>
            <a:off x="9495492" y="403616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İzmir:</a:t>
            </a:r>
            <a:r>
              <a:rPr lang="tr-TR" sz="1600" b="0" i="0">
                <a:solidFill>
                  <a:srgbClr val="262626"/>
                </a:solidFill>
                <a:latin typeface="Calibri"/>
              </a:rPr>
              <a:t> 99.908</a:t>
            </a:r>
          </a:p>
        </p:txBody>
      </p:sp>
      <p:sp>
        <p:nvSpPr>
          <p:cNvPr id="28" name="Rectangle 27"/>
          <p:cNvSpPr/>
          <p:nvPr/>
        </p:nvSpPr>
        <p:spPr>
          <a:xfrm>
            <a:off x="502920" y="452262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Aydın:</a:t>
            </a:r>
            <a:r>
              <a:rPr lang="tr-TR" sz="1600" b="0" i="0">
                <a:solidFill>
                  <a:srgbClr val="262626"/>
                </a:solidFill>
                <a:latin typeface="Calibri"/>
              </a:rPr>
              <a:t> 179.341</a:t>
            </a:r>
          </a:p>
        </p:txBody>
      </p:sp>
      <p:sp>
        <p:nvSpPr>
          <p:cNvPr id="29" name="Rectangle 28"/>
          <p:cNvSpPr/>
          <p:nvPr/>
        </p:nvSpPr>
        <p:spPr>
          <a:xfrm>
            <a:off x="2751063" y="452262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Diyarbakır:</a:t>
            </a:r>
            <a:r>
              <a:rPr lang="tr-TR" sz="1600" b="0" i="0">
                <a:solidFill>
                  <a:srgbClr val="262626"/>
                </a:solidFill>
                <a:latin typeface="Calibri"/>
              </a:rPr>
              <a:t> 201.678</a:t>
            </a:r>
          </a:p>
        </p:txBody>
      </p:sp>
      <p:sp>
        <p:nvSpPr>
          <p:cNvPr id="30" name="Rectangle 29"/>
          <p:cNvSpPr/>
          <p:nvPr/>
        </p:nvSpPr>
        <p:spPr>
          <a:xfrm>
            <a:off x="4999206" y="452262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Kilis:</a:t>
            </a:r>
            <a:r>
              <a:rPr lang="tr-TR" sz="1600" b="0" i="0">
                <a:solidFill>
                  <a:srgbClr val="262626"/>
                </a:solidFill>
                <a:latin typeface="Calibri"/>
              </a:rPr>
              <a:t> 1.257</a:t>
            </a:r>
          </a:p>
        </p:txBody>
      </p:sp>
      <p:sp>
        <p:nvSpPr>
          <p:cNvPr id="31" name="Rectangle 30"/>
          <p:cNvSpPr/>
          <p:nvPr/>
        </p:nvSpPr>
        <p:spPr>
          <a:xfrm>
            <a:off x="7247349" y="452262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Muğla:</a:t>
            </a:r>
            <a:r>
              <a:rPr lang="tr-TR" sz="1600" b="0" i="0">
                <a:solidFill>
                  <a:srgbClr val="262626"/>
                </a:solidFill>
                <a:latin typeface="Calibri"/>
              </a:rPr>
              <a:t> 1.844</a:t>
            </a:r>
          </a:p>
        </p:txBody>
      </p:sp>
      <p:sp>
        <p:nvSpPr>
          <p:cNvPr id="32" name="Rectangle 31"/>
          <p:cNvSpPr/>
          <p:nvPr/>
        </p:nvSpPr>
        <p:spPr>
          <a:xfrm>
            <a:off x="9495492" y="4522620"/>
            <a:ext cx="2193279" cy="431596"/>
          </a:xfrm>
          <a:prstGeom prst="rect">
            <a:avLst/>
          </a:prstGeom>
          <a:solidFill>
            <a:srgbClr val="FEF3E7"/>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Şanlıurfa:</a:t>
            </a:r>
            <a:r>
              <a:rPr lang="tr-TR" sz="1600" b="0" i="0">
                <a:solidFill>
                  <a:srgbClr val="262626"/>
                </a:solidFill>
                <a:latin typeface="Calibri"/>
              </a:rPr>
              <a:t> 583.250</a:t>
            </a:r>
          </a:p>
        </p:txBody>
      </p:sp>
      <p:sp>
        <p:nvSpPr>
          <p:cNvPr id="33" name="Rectangle 32"/>
          <p:cNvSpPr/>
          <p:nvPr/>
        </p:nvSpPr>
        <p:spPr>
          <a:xfrm>
            <a:off x="502920" y="500908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Balıkesir:</a:t>
            </a:r>
            <a:r>
              <a:rPr lang="tr-TR" sz="1600" b="0" i="0">
                <a:solidFill>
                  <a:srgbClr val="262626"/>
                </a:solidFill>
                <a:latin typeface="Calibri"/>
              </a:rPr>
              <a:t> 466</a:t>
            </a:r>
          </a:p>
        </p:txBody>
      </p:sp>
      <p:sp>
        <p:nvSpPr>
          <p:cNvPr id="34" name="Rectangle 33"/>
          <p:cNvSpPr/>
          <p:nvPr/>
        </p:nvSpPr>
        <p:spPr>
          <a:xfrm>
            <a:off x="2751063" y="500908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Gaziantep:</a:t>
            </a:r>
            <a:r>
              <a:rPr lang="tr-TR" sz="1600" b="0" i="0">
                <a:solidFill>
                  <a:srgbClr val="262626"/>
                </a:solidFill>
                <a:latin typeface="Calibri"/>
              </a:rPr>
              <a:t> 15.331</a:t>
            </a:r>
          </a:p>
        </p:txBody>
      </p:sp>
      <p:sp>
        <p:nvSpPr>
          <p:cNvPr id="35" name="Rectangle 34"/>
          <p:cNvSpPr/>
          <p:nvPr/>
        </p:nvSpPr>
        <p:spPr>
          <a:xfrm>
            <a:off x="4999206" y="500908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Malatya:</a:t>
            </a:r>
            <a:r>
              <a:rPr lang="tr-TR" sz="1600" b="0" i="0">
                <a:solidFill>
                  <a:srgbClr val="262626"/>
                </a:solidFill>
                <a:latin typeface="Calibri"/>
              </a:rPr>
              <a:t> 8</a:t>
            </a:r>
          </a:p>
        </p:txBody>
      </p:sp>
      <p:sp>
        <p:nvSpPr>
          <p:cNvPr id="36" name="Rectangle 35"/>
          <p:cNvSpPr/>
          <p:nvPr/>
        </p:nvSpPr>
        <p:spPr>
          <a:xfrm>
            <a:off x="7247349" y="500908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Osmaniye:</a:t>
            </a:r>
            <a:r>
              <a:rPr lang="tr-TR" sz="1600" b="0" i="0">
                <a:solidFill>
                  <a:srgbClr val="262626"/>
                </a:solidFill>
                <a:latin typeface="Calibri"/>
              </a:rPr>
              <a:t> 1.224</a:t>
            </a:r>
          </a:p>
        </p:txBody>
      </p:sp>
      <p:sp>
        <p:nvSpPr>
          <p:cNvPr id="37" name="Rectangle 36"/>
          <p:cNvSpPr/>
          <p:nvPr/>
        </p:nvSpPr>
        <p:spPr>
          <a:xfrm>
            <a:off x="9495492" y="5009080"/>
            <a:ext cx="2193279" cy="431596"/>
          </a:xfrm>
          <a:prstGeom prst="rect">
            <a:avLst/>
          </a:prstGeom>
          <a:solidFill>
            <a:srgbClr val="FBE3C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Şırnak:</a:t>
            </a:r>
            <a:r>
              <a:rPr lang="tr-TR" sz="1600" b="0" i="0">
                <a:solidFill>
                  <a:srgbClr val="262626"/>
                </a:solidFill>
                <a:latin typeface="Calibri"/>
              </a:rPr>
              <a:t> 16.393</a:t>
            </a:r>
          </a:p>
        </p:txBody>
      </p:sp>
      <p:sp>
        <p:nvSpPr>
          <p:cNvPr id="38" name="TextBox 37"/>
          <p:cNvSpPr txBox="1"/>
          <p:nvPr/>
        </p:nvSpPr>
        <p:spPr>
          <a:xfrm>
            <a:off x="502920" y="5577840"/>
            <a:ext cx="2103120" cy="71323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Lejantın (ton):</a:t>
            </a:r>
          </a:p>
          <a:p>
            <a:pPr algn="l">
              <a:spcBef>
                <a:spcPts val="0"/>
              </a:spcBef>
              <a:spcAft>
                <a:spcPts val="0"/>
              </a:spcAft>
            </a:pPr>
            <a:r>
              <a:rPr lang="tr-TR" sz="1500" b="0" i="0">
                <a:solidFill>
                  <a:srgbClr val="767676"/>
                </a:solidFill>
                <a:latin typeface="Calibri"/>
              </a:rPr>
              <a:t>açıktan koyuya</a:t>
            </a:r>
          </a:p>
        </p:txBody>
      </p:sp>
      <p:sp>
        <p:nvSpPr>
          <p:cNvPr id="39" name="Rectangle 38"/>
          <p:cNvSpPr/>
          <p:nvPr/>
        </p:nvSpPr>
        <p:spPr>
          <a:xfrm>
            <a:off x="2697480" y="5577840"/>
            <a:ext cx="1725107" cy="713232"/>
          </a:xfrm>
          <a:prstGeom prst="rect">
            <a:avLst/>
          </a:prstGeom>
          <a:solidFill>
            <a:srgbClr val="FFFFFF"/>
          </a:solidFill>
          <a:ln w="381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700" b="0" i="0">
                <a:solidFill>
                  <a:srgbClr val="767676"/>
                </a:solidFill>
                <a:latin typeface="Calibri"/>
              </a:rPr>
              <a:t>…….. - ……..</a:t>
            </a:r>
          </a:p>
        </p:txBody>
      </p:sp>
      <p:sp>
        <p:nvSpPr>
          <p:cNvPr id="40" name="Rectangle 39"/>
          <p:cNvSpPr/>
          <p:nvPr/>
        </p:nvSpPr>
        <p:spPr>
          <a:xfrm>
            <a:off x="4514027" y="5577840"/>
            <a:ext cx="1725107" cy="713232"/>
          </a:xfrm>
          <a:prstGeom prst="rect">
            <a:avLst/>
          </a:prstGeom>
          <a:solidFill>
            <a:srgbClr val="FFFFFF"/>
          </a:solidFill>
          <a:ln w="38100">
            <a:solidFill>
              <a:srgbClr val="FCD392"/>
            </a:solidFill>
          </a:ln>
          <a:effectLst/>
        </p:spPr>
        <p:txBody>
          <a:bodyPr rtlCol="0" anchor="ctr" wrap="square" lIns="128016" rIns="128016" tIns="73152" bIns="73152">
            <a:noAutofit/>
          </a:bodyPr>
          <a:lstStyle/>
          <a:p>
            <a:pPr algn="ctr">
              <a:spcBef>
                <a:spcPts val="0"/>
              </a:spcBef>
              <a:spcAft>
                <a:spcPts val="0"/>
              </a:spcAft>
            </a:pPr>
            <a:r>
              <a:rPr lang="tr-TR" sz="1700" b="0" i="0">
                <a:solidFill>
                  <a:srgbClr val="767676"/>
                </a:solidFill>
                <a:latin typeface="Calibri"/>
              </a:rPr>
              <a:t>…….. - ……..</a:t>
            </a:r>
          </a:p>
        </p:txBody>
      </p:sp>
      <p:sp>
        <p:nvSpPr>
          <p:cNvPr id="41" name="Rectangle 40"/>
          <p:cNvSpPr/>
          <p:nvPr/>
        </p:nvSpPr>
        <p:spPr>
          <a:xfrm>
            <a:off x="6330574" y="5577840"/>
            <a:ext cx="1725107" cy="713232"/>
          </a:xfrm>
          <a:prstGeom prst="rect">
            <a:avLst/>
          </a:prstGeom>
          <a:solidFill>
            <a:srgbClr val="FFFFFF"/>
          </a:solidFill>
          <a:ln w="38100">
            <a:solidFill>
              <a:srgbClr val="F49E52"/>
            </a:solidFill>
          </a:ln>
          <a:effectLst/>
        </p:spPr>
        <p:txBody>
          <a:bodyPr rtlCol="0" anchor="ctr" wrap="square" lIns="128016" rIns="128016" tIns="73152" bIns="73152">
            <a:noAutofit/>
          </a:bodyPr>
          <a:lstStyle/>
          <a:p>
            <a:pPr algn="ctr">
              <a:spcBef>
                <a:spcPts val="0"/>
              </a:spcBef>
              <a:spcAft>
                <a:spcPts val="0"/>
              </a:spcAft>
            </a:pPr>
            <a:r>
              <a:rPr lang="tr-TR" sz="1700" b="0" i="0">
                <a:solidFill>
                  <a:srgbClr val="767676"/>
                </a:solidFill>
                <a:latin typeface="Calibri"/>
              </a:rPr>
              <a:t>…….. - ……..</a:t>
            </a:r>
          </a:p>
        </p:txBody>
      </p:sp>
      <p:sp>
        <p:nvSpPr>
          <p:cNvPr id="42" name="Rectangle 41"/>
          <p:cNvSpPr/>
          <p:nvPr/>
        </p:nvSpPr>
        <p:spPr>
          <a:xfrm>
            <a:off x="8147121" y="5577840"/>
            <a:ext cx="1725107" cy="713232"/>
          </a:xfrm>
          <a:prstGeom prst="rect">
            <a:avLst/>
          </a:prstGeom>
          <a:solidFill>
            <a:srgbClr val="FFFFFF"/>
          </a:solidFill>
          <a:ln w="38100">
            <a:solidFill>
              <a:srgbClr val="D95B2A"/>
            </a:solidFill>
          </a:ln>
          <a:effectLst/>
        </p:spPr>
        <p:txBody>
          <a:bodyPr rtlCol="0" anchor="ctr" wrap="square" lIns="128016" rIns="128016" tIns="73152" bIns="73152">
            <a:noAutofit/>
          </a:bodyPr>
          <a:lstStyle/>
          <a:p>
            <a:pPr algn="ctr">
              <a:spcBef>
                <a:spcPts val="0"/>
              </a:spcBef>
              <a:spcAft>
                <a:spcPts val="0"/>
              </a:spcAft>
            </a:pPr>
            <a:r>
              <a:rPr lang="tr-TR" sz="1700" b="0" i="0">
                <a:solidFill>
                  <a:srgbClr val="767676"/>
                </a:solidFill>
                <a:latin typeface="Calibri"/>
              </a:rPr>
              <a:t>…….. - ……..</a:t>
            </a:r>
          </a:p>
        </p:txBody>
      </p:sp>
      <p:sp>
        <p:nvSpPr>
          <p:cNvPr id="43" name="Rectangle 42"/>
          <p:cNvSpPr/>
          <p:nvPr/>
        </p:nvSpPr>
        <p:spPr>
          <a:xfrm>
            <a:off x="9963668" y="5577840"/>
            <a:ext cx="1725107" cy="713232"/>
          </a:xfrm>
          <a:prstGeom prst="rect">
            <a:avLst/>
          </a:prstGeom>
          <a:solidFill>
            <a:srgbClr val="FFFFFF"/>
          </a:solidFill>
          <a:ln w="38100">
            <a:solidFill>
              <a:srgbClr val="9B2718"/>
            </a:solidFill>
          </a:ln>
          <a:effectLst/>
        </p:spPr>
        <p:txBody>
          <a:bodyPr rtlCol="0" anchor="ctr" wrap="square" lIns="128016" rIns="128016" tIns="73152" bIns="73152">
            <a:noAutofit/>
          </a:bodyPr>
          <a:lstStyle/>
          <a:p>
            <a:pPr algn="ctr">
              <a:spcBef>
                <a:spcPts val="0"/>
              </a:spcBef>
              <a:spcAft>
                <a:spcPts val="0"/>
              </a:spcAft>
            </a:pPr>
            <a:r>
              <a:rPr lang="tr-TR" sz="1700" b="0" i="0">
                <a:solidFill>
                  <a:srgbClr val="767676"/>
                </a:solidFill>
                <a:latin typeface="Calibri"/>
              </a:rPr>
              <a:t>…….. - ……..</a:t>
            </a:r>
          </a:p>
        </p:txBody>
      </p:sp>
      <p:sp>
        <p:nvSpPr>
          <p:cNvPr id="44" name="TextBox 4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5" name="Rounded Rectangle 4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57</a:t>
            </a:r>
          </a:p>
        </p:txBody>
      </p:sp>
      <p:sp>
        <p:nvSpPr>
          <p:cNvPr id="46" name="TextBox 4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126 / 226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yapım aşamaları: pamuk haritamız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16152"/>
            <a:ext cx="11185855" cy="670560"/>
          </a:xfrm>
          <a:prstGeom prst="roundRect">
            <a:avLst>
              <a:gd name="adj" fmla="val 12000"/>
            </a:avLst>
          </a:prstGeom>
          <a:solidFill>
            <a:srgbClr val="F0F0F0"/>
          </a:solidFill>
          <a:ln>
            <a:noFill/>
          </a:ln>
          <a:effectLst/>
        </p:spPr>
        <p:txBody>
          <a:bodyPr rtlCol="0" anchor="ctr"/>
          <a:lstStyle/>
          <a:p/>
        </p:txBody>
      </p:sp>
      <p:sp>
        <p:nvSpPr>
          <p:cNvPr id="7" name="Rounded Rectangle 6"/>
          <p:cNvSpPr/>
          <p:nvPr/>
        </p:nvSpPr>
        <p:spPr>
          <a:xfrm>
            <a:off x="502920" y="1216152"/>
            <a:ext cx="2331720" cy="670560"/>
          </a:xfrm>
          <a:prstGeom prst="roundRect">
            <a:avLst>
              <a:gd name="adj" fmla="val 12000"/>
            </a:avLst>
          </a:prstGeom>
          <a:solidFill>
            <a:srgbClr val="2C6696"/>
          </a:solidFill>
          <a:ln>
            <a:noFill/>
          </a:ln>
          <a:effectLst/>
        </p:spPr>
        <p:txBody>
          <a:bodyPr rtlCol="0" anchor="ctr" wrap="square" lIns="109728" rIns="109728" tIns="73152" bIns="73152">
            <a:noAutofit/>
          </a:bodyPr>
          <a:lstStyle/>
          <a:p>
            <a:pPr algn="l">
              <a:spcBef>
                <a:spcPts val="0"/>
              </a:spcBef>
              <a:spcAft>
                <a:spcPts val="0"/>
              </a:spcAft>
            </a:pPr>
            <a:r>
              <a:rPr lang="tr-TR" sz="1800" b="1" i="0">
                <a:solidFill>
                  <a:srgbClr val="FFFFFF"/>
                </a:solidFill>
                <a:latin typeface="Calibri"/>
              </a:rPr>
              <a:t>1. Amaç</a:t>
            </a:r>
          </a:p>
        </p:txBody>
      </p:sp>
      <p:sp>
        <p:nvSpPr>
          <p:cNvPr id="8" name="TextBox 7"/>
          <p:cNvSpPr txBox="1"/>
          <p:nvPr/>
        </p:nvSpPr>
        <p:spPr>
          <a:xfrm>
            <a:off x="2953512" y="1216152"/>
            <a:ext cx="3383280" cy="6705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Oluşturulacak harita için amaç belirlenir</a:t>
            </a:r>
          </a:p>
        </p:txBody>
      </p:sp>
      <p:sp>
        <p:nvSpPr>
          <p:cNvPr id="9" name="TextBox 8"/>
          <p:cNvSpPr txBox="1"/>
          <p:nvPr/>
        </p:nvSpPr>
        <p:spPr>
          <a:xfrm>
            <a:off x="6400800" y="1216152"/>
            <a:ext cx="5196535" cy="67056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Bugün:</a:t>
            </a:r>
            <a:r>
              <a:rPr lang="tr-TR" sz="1700" b="0" i="0">
                <a:solidFill>
                  <a:srgbClr val="262626"/>
                </a:solidFill>
                <a:latin typeface="Calibri"/>
              </a:rPr>
              <a:t> Pamuk üretiminin illere göre dağılışını göstermek</a:t>
            </a:r>
          </a:p>
        </p:txBody>
      </p:sp>
      <p:sp>
        <p:nvSpPr>
          <p:cNvPr id="10" name="Rounded Rectangle 9"/>
          <p:cNvSpPr/>
          <p:nvPr/>
        </p:nvSpPr>
        <p:spPr>
          <a:xfrm>
            <a:off x="502920" y="1959864"/>
            <a:ext cx="11185855" cy="670560"/>
          </a:xfrm>
          <a:prstGeom prst="roundRect">
            <a:avLst>
              <a:gd name="adj" fmla="val 12000"/>
            </a:avLst>
          </a:prstGeom>
          <a:solidFill>
            <a:srgbClr val="F0F0F0"/>
          </a:solidFill>
          <a:ln>
            <a:noFill/>
          </a:ln>
          <a:effectLst/>
        </p:spPr>
        <p:txBody>
          <a:bodyPr rtlCol="0" anchor="ctr"/>
          <a:lstStyle/>
          <a:p/>
        </p:txBody>
      </p:sp>
      <p:sp>
        <p:nvSpPr>
          <p:cNvPr id="11" name="Rounded Rectangle 10"/>
          <p:cNvSpPr/>
          <p:nvPr/>
        </p:nvSpPr>
        <p:spPr>
          <a:xfrm>
            <a:off x="502920" y="1959864"/>
            <a:ext cx="2331720" cy="670560"/>
          </a:xfrm>
          <a:prstGeom prst="roundRect">
            <a:avLst>
              <a:gd name="adj" fmla="val 12000"/>
            </a:avLst>
          </a:prstGeom>
          <a:solidFill>
            <a:srgbClr val="2C6696"/>
          </a:solidFill>
          <a:ln>
            <a:noFill/>
          </a:ln>
          <a:effectLst/>
        </p:spPr>
        <p:txBody>
          <a:bodyPr rtlCol="0" anchor="ctr" wrap="square" lIns="109728" rIns="109728" tIns="73152" bIns="73152">
            <a:noAutofit/>
          </a:bodyPr>
          <a:lstStyle/>
          <a:p>
            <a:pPr algn="l">
              <a:spcBef>
                <a:spcPts val="0"/>
              </a:spcBef>
              <a:spcAft>
                <a:spcPts val="0"/>
              </a:spcAft>
            </a:pPr>
            <a:r>
              <a:rPr lang="tr-TR" sz="1700" b="1" i="0">
                <a:solidFill>
                  <a:srgbClr val="FFFFFF"/>
                </a:solidFill>
                <a:latin typeface="Calibri"/>
              </a:rPr>
              <a:t>2. Yöntem · araç gereç</a:t>
            </a:r>
          </a:p>
        </p:txBody>
      </p:sp>
      <p:sp>
        <p:nvSpPr>
          <p:cNvPr id="12" name="TextBox 11"/>
          <p:cNvSpPr txBox="1"/>
          <p:nvPr/>
        </p:nvSpPr>
        <p:spPr>
          <a:xfrm>
            <a:off x="2953512" y="1959864"/>
            <a:ext cx="3383280" cy="6705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Yöntem ve araç gereç seçilir</a:t>
            </a:r>
          </a:p>
        </p:txBody>
      </p:sp>
      <p:sp>
        <p:nvSpPr>
          <p:cNvPr id="13" name="TextBox 12"/>
          <p:cNvSpPr txBox="1"/>
          <p:nvPr/>
        </p:nvSpPr>
        <p:spPr>
          <a:xfrm>
            <a:off x="6400800" y="1959864"/>
            <a:ext cx="5196535" cy="67056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Bugün:</a:t>
            </a:r>
            <a:r>
              <a:rPr lang="tr-TR" sz="1700" b="0" i="0">
                <a:solidFill>
                  <a:srgbClr val="262626"/>
                </a:solidFill>
                <a:latin typeface="Calibri"/>
              </a:rPr>
              <a:t> Dilsiz il haritası (A3), kuru boya, cetvel, atlas</a:t>
            </a:r>
          </a:p>
        </p:txBody>
      </p:sp>
      <p:sp>
        <p:nvSpPr>
          <p:cNvPr id="14" name="Rounded Rectangle 13"/>
          <p:cNvSpPr/>
          <p:nvPr/>
        </p:nvSpPr>
        <p:spPr>
          <a:xfrm>
            <a:off x="502920" y="2703576"/>
            <a:ext cx="11185855" cy="670560"/>
          </a:xfrm>
          <a:prstGeom prst="roundRect">
            <a:avLst>
              <a:gd name="adj" fmla="val 12000"/>
            </a:avLst>
          </a:prstGeom>
          <a:solidFill>
            <a:srgbClr val="F0F0F0"/>
          </a:solidFill>
          <a:ln>
            <a:noFill/>
          </a:ln>
          <a:effectLst/>
        </p:spPr>
        <p:txBody>
          <a:bodyPr rtlCol="0" anchor="ctr"/>
          <a:lstStyle/>
          <a:p/>
        </p:txBody>
      </p:sp>
      <p:sp>
        <p:nvSpPr>
          <p:cNvPr id="15" name="Rounded Rectangle 14"/>
          <p:cNvSpPr/>
          <p:nvPr/>
        </p:nvSpPr>
        <p:spPr>
          <a:xfrm>
            <a:off x="502920" y="2703576"/>
            <a:ext cx="2331720" cy="670560"/>
          </a:xfrm>
          <a:prstGeom prst="roundRect">
            <a:avLst>
              <a:gd name="adj" fmla="val 12000"/>
            </a:avLst>
          </a:prstGeom>
          <a:solidFill>
            <a:srgbClr val="2C6696"/>
          </a:solidFill>
          <a:ln>
            <a:noFill/>
          </a:ln>
          <a:effectLst/>
        </p:spPr>
        <p:txBody>
          <a:bodyPr rtlCol="0" anchor="ctr" wrap="square" lIns="109728" rIns="109728" tIns="73152" bIns="73152">
            <a:noAutofit/>
          </a:bodyPr>
          <a:lstStyle/>
          <a:p>
            <a:pPr algn="l">
              <a:spcBef>
                <a:spcPts val="0"/>
              </a:spcBef>
              <a:spcAft>
                <a:spcPts val="0"/>
              </a:spcAft>
            </a:pPr>
            <a:r>
              <a:rPr lang="tr-TR" sz="1800" b="1" i="0">
                <a:solidFill>
                  <a:srgbClr val="FFFFFF"/>
                </a:solidFill>
                <a:latin typeface="Calibri"/>
              </a:rPr>
              <a:t>3. Veri</a:t>
            </a:r>
          </a:p>
        </p:txBody>
      </p:sp>
      <p:sp>
        <p:nvSpPr>
          <p:cNvPr id="16" name="TextBox 15"/>
          <p:cNvSpPr txBox="1"/>
          <p:nvPr/>
        </p:nvSpPr>
        <p:spPr>
          <a:xfrm>
            <a:off x="2953512" y="2703576"/>
            <a:ext cx="3383280" cy="6705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Veriler toplanarak haritaya işlenir</a:t>
            </a:r>
          </a:p>
        </p:txBody>
      </p:sp>
      <p:sp>
        <p:nvSpPr>
          <p:cNvPr id="17" name="TextBox 16"/>
          <p:cNvSpPr txBox="1"/>
          <p:nvPr/>
        </p:nvSpPr>
        <p:spPr>
          <a:xfrm>
            <a:off x="6400800" y="2703576"/>
            <a:ext cx="5196535" cy="67056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Bugün:</a:t>
            </a:r>
            <a:r>
              <a:rPr lang="tr-TR" sz="1700" b="0" i="0">
                <a:solidFill>
                  <a:srgbClr val="262626"/>
                </a:solidFill>
                <a:latin typeface="Calibri"/>
              </a:rPr>
              <a:t> 25 il, 2018-2023 ortalaması (ton, TÜİK): sırala, 5 sınıfa ayır</a:t>
            </a:r>
          </a:p>
        </p:txBody>
      </p:sp>
      <p:sp>
        <p:nvSpPr>
          <p:cNvPr id="18" name="Rounded Rectangle 17"/>
          <p:cNvSpPr/>
          <p:nvPr/>
        </p:nvSpPr>
        <p:spPr>
          <a:xfrm>
            <a:off x="502920" y="3447288"/>
            <a:ext cx="11185855" cy="670560"/>
          </a:xfrm>
          <a:prstGeom prst="roundRect">
            <a:avLst>
              <a:gd name="adj" fmla="val 12000"/>
            </a:avLst>
          </a:prstGeom>
          <a:solidFill>
            <a:srgbClr val="F0F0F0"/>
          </a:solidFill>
          <a:ln>
            <a:noFill/>
          </a:ln>
          <a:effectLst/>
        </p:spPr>
        <p:txBody>
          <a:bodyPr rtlCol="0" anchor="ctr"/>
          <a:lstStyle/>
          <a:p/>
        </p:txBody>
      </p:sp>
      <p:sp>
        <p:nvSpPr>
          <p:cNvPr id="19" name="Rounded Rectangle 18"/>
          <p:cNvSpPr/>
          <p:nvPr/>
        </p:nvSpPr>
        <p:spPr>
          <a:xfrm>
            <a:off x="502920" y="3447288"/>
            <a:ext cx="2331720" cy="670560"/>
          </a:xfrm>
          <a:prstGeom prst="roundRect">
            <a:avLst>
              <a:gd name="adj" fmla="val 12000"/>
            </a:avLst>
          </a:prstGeom>
          <a:solidFill>
            <a:srgbClr val="2C6696"/>
          </a:solidFill>
          <a:ln>
            <a:noFill/>
          </a:ln>
          <a:effectLst/>
        </p:spPr>
        <p:txBody>
          <a:bodyPr rtlCol="0" anchor="ctr" wrap="square" lIns="109728" rIns="109728" tIns="73152" bIns="73152">
            <a:noAutofit/>
          </a:bodyPr>
          <a:lstStyle/>
          <a:p>
            <a:pPr algn="l">
              <a:spcBef>
                <a:spcPts val="0"/>
              </a:spcBef>
              <a:spcAft>
                <a:spcPts val="0"/>
              </a:spcAft>
            </a:pPr>
            <a:r>
              <a:rPr lang="tr-TR" sz="1800" b="1" i="0">
                <a:solidFill>
                  <a:srgbClr val="FFFFFF"/>
                </a:solidFill>
                <a:latin typeface="Calibri"/>
              </a:rPr>
              <a:t>4. Harita türü</a:t>
            </a:r>
          </a:p>
        </p:txBody>
      </p:sp>
      <p:sp>
        <p:nvSpPr>
          <p:cNvPr id="20" name="TextBox 19"/>
          <p:cNvSpPr txBox="1"/>
          <p:nvPr/>
        </p:nvSpPr>
        <p:spPr>
          <a:xfrm>
            <a:off x="2953512" y="3447288"/>
            <a:ext cx="3383280" cy="6705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Veriye uygun harita türü tespit edilir</a:t>
            </a:r>
          </a:p>
        </p:txBody>
      </p:sp>
      <p:sp>
        <p:nvSpPr>
          <p:cNvPr id="21" name="TextBox 20"/>
          <p:cNvSpPr txBox="1"/>
          <p:nvPr/>
        </p:nvSpPr>
        <p:spPr>
          <a:xfrm>
            <a:off x="6400800" y="3447288"/>
            <a:ext cx="5196535" cy="67056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Bugün:</a:t>
            </a:r>
            <a:r>
              <a:rPr lang="tr-TR" sz="1700" b="0" i="0">
                <a:solidFill>
                  <a:srgbClr val="262626"/>
                </a:solidFill>
                <a:latin typeface="Calibri"/>
              </a:rPr>
              <a:t> Sayısal veri + il sınırı → dereceli renk: koroplet</a:t>
            </a:r>
          </a:p>
        </p:txBody>
      </p:sp>
      <p:sp>
        <p:nvSpPr>
          <p:cNvPr id="22" name="Rounded Rectangle 21"/>
          <p:cNvSpPr/>
          <p:nvPr/>
        </p:nvSpPr>
        <p:spPr>
          <a:xfrm>
            <a:off x="502920" y="4191000"/>
            <a:ext cx="11185855" cy="670560"/>
          </a:xfrm>
          <a:prstGeom prst="roundRect">
            <a:avLst>
              <a:gd name="adj" fmla="val 12000"/>
            </a:avLst>
          </a:prstGeom>
          <a:solidFill>
            <a:srgbClr val="F0F0F0"/>
          </a:solidFill>
          <a:ln>
            <a:noFill/>
          </a:ln>
          <a:effectLst/>
        </p:spPr>
        <p:txBody>
          <a:bodyPr rtlCol="0" anchor="ctr"/>
          <a:lstStyle/>
          <a:p/>
        </p:txBody>
      </p:sp>
      <p:sp>
        <p:nvSpPr>
          <p:cNvPr id="23" name="Rounded Rectangle 22"/>
          <p:cNvSpPr/>
          <p:nvPr/>
        </p:nvSpPr>
        <p:spPr>
          <a:xfrm>
            <a:off x="502920" y="4191000"/>
            <a:ext cx="2331720" cy="670560"/>
          </a:xfrm>
          <a:prstGeom prst="roundRect">
            <a:avLst>
              <a:gd name="adj" fmla="val 12000"/>
            </a:avLst>
          </a:prstGeom>
          <a:solidFill>
            <a:srgbClr val="2C6696"/>
          </a:solidFill>
          <a:ln>
            <a:noFill/>
          </a:ln>
          <a:effectLst/>
        </p:spPr>
        <p:txBody>
          <a:bodyPr rtlCol="0" anchor="ctr" wrap="square" lIns="109728" rIns="109728" tIns="73152" bIns="73152">
            <a:noAutofit/>
          </a:bodyPr>
          <a:lstStyle/>
          <a:p>
            <a:pPr algn="l">
              <a:spcBef>
                <a:spcPts val="0"/>
              </a:spcBef>
              <a:spcAft>
                <a:spcPts val="0"/>
              </a:spcAft>
            </a:pPr>
            <a:r>
              <a:rPr lang="tr-TR" sz="1800" b="1" i="0">
                <a:solidFill>
                  <a:srgbClr val="FFFFFF"/>
                </a:solidFill>
                <a:latin typeface="Calibri"/>
              </a:rPr>
              <a:t>5. Sembol · lejant</a:t>
            </a:r>
          </a:p>
        </p:txBody>
      </p:sp>
      <p:sp>
        <p:nvSpPr>
          <p:cNvPr id="24" name="TextBox 23"/>
          <p:cNvSpPr txBox="1"/>
          <p:nvPr/>
        </p:nvSpPr>
        <p:spPr>
          <a:xfrm>
            <a:off x="2953512" y="4191000"/>
            <a:ext cx="3383280" cy="6705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Renkler ve anlamları lejantta gösterilir</a:t>
            </a:r>
          </a:p>
        </p:txBody>
      </p:sp>
      <p:sp>
        <p:nvSpPr>
          <p:cNvPr id="25" name="TextBox 24"/>
          <p:cNvSpPr txBox="1"/>
          <p:nvPr/>
        </p:nvSpPr>
        <p:spPr>
          <a:xfrm>
            <a:off x="6400800" y="4191000"/>
            <a:ext cx="5196535" cy="67056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Bugün:</a:t>
            </a:r>
            <a:r>
              <a:rPr lang="tr-TR" sz="1700" b="0" i="0">
                <a:solidFill>
                  <a:srgbClr val="262626"/>
                </a:solidFill>
                <a:latin typeface="Calibri"/>
              </a:rPr>
              <a:t> Açıktan koyuya renk merdiveni; aralık ve birim (ton)</a:t>
            </a:r>
          </a:p>
        </p:txBody>
      </p:sp>
      <p:sp>
        <p:nvSpPr>
          <p:cNvPr id="26" name="Rounded Rectangle 25"/>
          <p:cNvSpPr/>
          <p:nvPr/>
        </p:nvSpPr>
        <p:spPr>
          <a:xfrm>
            <a:off x="502920" y="4934712"/>
            <a:ext cx="11185855" cy="670560"/>
          </a:xfrm>
          <a:prstGeom prst="roundRect">
            <a:avLst>
              <a:gd name="adj" fmla="val 12000"/>
            </a:avLst>
          </a:prstGeom>
          <a:solidFill>
            <a:srgbClr val="F0F0F0"/>
          </a:solidFill>
          <a:ln>
            <a:noFill/>
          </a:ln>
          <a:effectLst/>
        </p:spPr>
        <p:txBody>
          <a:bodyPr rtlCol="0" anchor="ctr"/>
          <a:lstStyle/>
          <a:p/>
        </p:txBody>
      </p:sp>
      <p:sp>
        <p:nvSpPr>
          <p:cNvPr id="27" name="Rounded Rectangle 26"/>
          <p:cNvSpPr/>
          <p:nvPr/>
        </p:nvSpPr>
        <p:spPr>
          <a:xfrm>
            <a:off x="502920" y="4934712"/>
            <a:ext cx="2331720" cy="670560"/>
          </a:xfrm>
          <a:prstGeom prst="roundRect">
            <a:avLst>
              <a:gd name="adj" fmla="val 12000"/>
            </a:avLst>
          </a:prstGeom>
          <a:solidFill>
            <a:srgbClr val="2C6696"/>
          </a:solidFill>
          <a:ln>
            <a:noFill/>
          </a:ln>
          <a:effectLst/>
        </p:spPr>
        <p:txBody>
          <a:bodyPr rtlCol="0" anchor="ctr" wrap="square" lIns="109728" rIns="109728" tIns="73152" bIns="73152">
            <a:noAutofit/>
          </a:bodyPr>
          <a:lstStyle/>
          <a:p>
            <a:pPr algn="l">
              <a:spcBef>
                <a:spcPts val="0"/>
              </a:spcBef>
              <a:spcAft>
                <a:spcPts val="0"/>
              </a:spcAft>
            </a:pPr>
            <a:r>
              <a:rPr lang="tr-TR" sz="1800" b="1" i="0">
                <a:solidFill>
                  <a:srgbClr val="FFFFFF"/>
                </a:solidFill>
                <a:latin typeface="Calibri"/>
              </a:rPr>
              <a:t>6. Bileşenler</a:t>
            </a:r>
          </a:p>
        </p:txBody>
      </p:sp>
      <p:sp>
        <p:nvSpPr>
          <p:cNvPr id="28" name="TextBox 27"/>
          <p:cNvSpPr txBox="1"/>
          <p:nvPr/>
        </p:nvSpPr>
        <p:spPr>
          <a:xfrm>
            <a:off x="2953512" y="4934712"/>
            <a:ext cx="3383280" cy="6705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Harita elemanları eklenir</a:t>
            </a:r>
          </a:p>
        </p:txBody>
      </p:sp>
      <p:sp>
        <p:nvSpPr>
          <p:cNvPr id="29" name="TextBox 28"/>
          <p:cNvSpPr txBox="1"/>
          <p:nvPr/>
        </p:nvSpPr>
        <p:spPr>
          <a:xfrm>
            <a:off x="6400800" y="4934712"/>
            <a:ext cx="5196535" cy="67056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Bugün:</a:t>
            </a:r>
            <a:r>
              <a:rPr lang="tr-TR" sz="1700" b="0" i="0">
                <a:solidFill>
                  <a:srgbClr val="262626"/>
                </a:solidFill>
                <a:latin typeface="Calibri"/>
              </a:rPr>
              <a:t> Başlık, lejant, yön oku, ölçek, kaynak (TÜİK)</a:t>
            </a:r>
          </a:p>
        </p:txBody>
      </p:sp>
      <p:sp>
        <p:nvSpPr>
          <p:cNvPr id="30" name="Rounded Rectangle 29"/>
          <p:cNvSpPr/>
          <p:nvPr/>
        </p:nvSpPr>
        <p:spPr>
          <a:xfrm>
            <a:off x="502920" y="5669280"/>
            <a:ext cx="11185855" cy="621792"/>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262626"/>
                </a:solidFill>
                <a:latin typeface="Calibri"/>
              </a:rPr>
              <a:t>Program: Hazırlanan harita zihinde canlandırılır.  ·  10 dk üretim, 4 dk denetim</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57</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127 / 226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Koroplet Harita Üretiyorum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731520"/>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l">
              <a:spcBef>
                <a:spcPts val="0"/>
              </a:spcBef>
              <a:spcAft>
                <a:spcPts val="0"/>
              </a:spcAft>
            </a:pPr>
            <a:r>
              <a:rPr lang="tr-TR" sz="1750" b="0" i="0">
                <a:solidFill>
                  <a:srgbClr val="262626"/>
                </a:solidFill>
                <a:latin typeface="Calibri"/>
              </a:rPr>
              <a:t>Önce sırala: en büyük Şanlıurfa 583.250 ton, en küçük Bursa 6 ton. Değerler çok geniş aralıkta: aralıklar yukarıya doğru genişler.</a:t>
            </a:r>
          </a:p>
        </p:txBody>
      </p:sp>
      <p:sp>
        <p:nvSpPr>
          <p:cNvPr id="7" name="TextBox 6"/>
          <p:cNvSpPr txBox="1"/>
          <p:nvPr/>
        </p:nvSpPr>
        <p:spPr>
          <a:xfrm>
            <a:off x="502920" y="2011680"/>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Hücre rengi = ilin haritadaki rengi (OGM sınıf aralıkları)</a:t>
            </a:r>
          </a:p>
        </p:txBody>
      </p:sp>
      <p:sp>
        <p:nvSpPr>
          <p:cNvPr id="8" name="TextBox 7"/>
          <p:cNvSpPr txBox="1"/>
          <p:nvPr/>
        </p:nvSpPr>
        <p:spPr>
          <a:xfrm>
            <a:off x="502920" y="2651760"/>
            <a:ext cx="11185855" cy="365760"/>
          </a:xfrm>
          <a:prstGeom prst="rect">
            <a:avLst/>
          </a:prstGeom>
          <a:noFill/>
        </p:spPr>
        <p:txBody>
          <a:bodyPr wrap="square" anchor="ctr" lIns="73152" rIns="73152" tIns="36576" bIns="36576">
            <a:noAutofit/>
          </a:bodyPr>
          <a:lstStyle/>
          <a:p>
            <a:pPr algn="ctr">
              <a:spcBef>
                <a:spcPts val="0"/>
              </a:spcBef>
              <a:spcAft>
                <a:spcPts val="0"/>
              </a:spcAft>
            </a:pPr>
            <a:r>
              <a:rPr lang="tr-TR" sz="1600" b="0" i="1">
                <a:solidFill>
                  <a:srgbClr val="767676"/>
                </a:solidFill>
                <a:latin typeface="Calibri"/>
              </a:rPr>
              <a:t>Tablo: İllerin 2018-2023 Yılları Arasındaki Pamuk Üretim Ortalaması (Ton, TÜİK)</a:t>
            </a:r>
          </a:p>
        </p:txBody>
      </p:sp>
      <p:sp>
        <p:nvSpPr>
          <p:cNvPr id="9" name="Rectangle 8"/>
          <p:cNvSpPr/>
          <p:nvPr/>
        </p:nvSpPr>
        <p:spPr>
          <a:xfrm>
            <a:off x="502920" y="3063240"/>
            <a:ext cx="2193279" cy="431596"/>
          </a:xfrm>
          <a:prstGeom prst="rect">
            <a:avLst/>
          </a:prstGeom>
          <a:solidFill>
            <a:srgbClr val="D95B2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Adana:</a:t>
            </a:r>
            <a:r>
              <a:rPr lang="tr-TR" sz="1600" b="0" i="0">
                <a:solidFill>
                  <a:srgbClr val="FFFFFF"/>
                </a:solidFill>
                <a:latin typeface="Calibri"/>
              </a:rPr>
              <a:t> 92.095</a:t>
            </a:r>
          </a:p>
        </p:txBody>
      </p:sp>
      <p:sp>
        <p:nvSpPr>
          <p:cNvPr id="10" name="Rectangle 9"/>
          <p:cNvSpPr/>
          <p:nvPr/>
        </p:nvSpPr>
        <p:spPr>
          <a:xfrm>
            <a:off x="2751063" y="3063240"/>
            <a:ext cx="2193279" cy="431596"/>
          </a:xfrm>
          <a:prstGeom prst="rect">
            <a:avLst/>
          </a:prstGeom>
          <a:solidFill>
            <a:srgbClr val="FCD39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Batman:</a:t>
            </a:r>
            <a:r>
              <a:rPr lang="tr-TR" sz="1600" b="0" i="0">
                <a:solidFill>
                  <a:srgbClr val="262626"/>
                </a:solidFill>
                <a:latin typeface="Calibri"/>
              </a:rPr>
              <a:t> 2.572</a:t>
            </a:r>
          </a:p>
        </p:txBody>
      </p:sp>
      <p:sp>
        <p:nvSpPr>
          <p:cNvPr id="11" name="Rectangle 10"/>
          <p:cNvSpPr/>
          <p:nvPr/>
        </p:nvSpPr>
        <p:spPr>
          <a:xfrm>
            <a:off x="4999206" y="3063240"/>
            <a:ext cx="2193279" cy="431596"/>
          </a:xfrm>
          <a:prstGeom prst="rect">
            <a:avLst/>
          </a:prstGeom>
          <a:solidFill>
            <a:srgbClr val="D95B2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Hatay:</a:t>
            </a:r>
            <a:r>
              <a:rPr lang="tr-TR" sz="1600" b="0" i="0">
                <a:solidFill>
                  <a:srgbClr val="FFFFFF"/>
                </a:solidFill>
                <a:latin typeface="Calibri"/>
              </a:rPr>
              <a:t> 140.914</a:t>
            </a:r>
          </a:p>
        </p:txBody>
      </p:sp>
      <p:sp>
        <p:nvSpPr>
          <p:cNvPr id="12" name="Rectangle 11"/>
          <p:cNvSpPr/>
          <p:nvPr/>
        </p:nvSpPr>
        <p:spPr>
          <a:xfrm>
            <a:off x="7247349" y="306324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Manisa:</a:t>
            </a:r>
            <a:r>
              <a:rPr lang="tr-TR" sz="1600" b="0" i="0">
                <a:solidFill>
                  <a:srgbClr val="262626"/>
                </a:solidFill>
                <a:latin typeface="Calibri"/>
              </a:rPr>
              <a:t> 47.640</a:t>
            </a:r>
          </a:p>
        </p:txBody>
      </p:sp>
      <p:sp>
        <p:nvSpPr>
          <p:cNvPr id="13" name="Rectangle 12"/>
          <p:cNvSpPr/>
          <p:nvPr/>
        </p:nvSpPr>
        <p:spPr>
          <a:xfrm>
            <a:off x="9495492" y="3063240"/>
            <a:ext cx="2193279" cy="431596"/>
          </a:xfrm>
          <a:prstGeom prst="rect">
            <a:avLst/>
          </a:prstGeom>
          <a:solidFill>
            <a:srgbClr val="FCD39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Siirt:</a:t>
            </a:r>
            <a:r>
              <a:rPr lang="tr-TR" sz="1600" b="0" i="0">
                <a:solidFill>
                  <a:srgbClr val="262626"/>
                </a:solidFill>
                <a:latin typeface="Calibri"/>
              </a:rPr>
              <a:t> 2.395</a:t>
            </a:r>
          </a:p>
        </p:txBody>
      </p:sp>
      <p:sp>
        <p:nvSpPr>
          <p:cNvPr id="14" name="Rectangle 13"/>
          <p:cNvSpPr/>
          <p:nvPr/>
        </p:nvSpPr>
        <p:spPr>
          <a:xfrm>
            <a:off x="502920" y="354970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Adıyaman:</a:t>
            </a:r>
            <a:r>
              <a:rPr lang="tr-TR" sz="1600" b="0" i="0">
                <a:solidFill>
                  <a:srgbClr val="262626"/>
                </a:solidFill>
                <a:latin typeface="Calibri"/>
              </a:rPr>
              <a:t> 21.673</a:t>
            </a:r>
          </a:p>
        </p:txBody>
      </p:sp>
      <p:sp>
        <p:nvSpPr>
          <p:cNvPr id="15" name="Rectangle 14"/>
          <p:cNvSpPr/>
          <p:nvPr/>
        </p:nvSpPr>
        <p:spPr>
          <a:xfrm>
            <a:off x="2751063" y="3549700"/>
            <a:ext cx="2193279" cy="431596"/>
          </a:xfrm>
          <a:prstGeom prst="rect">
            <a:avLst/>
          </a:prstGeom>
          <a:solidFill>
            <a:srgbClr val="FFF4D6"/>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Bursa:</a:t>
            </a:r>
            <a:r>
              <a:rPr lang="tr-TR" sz="1600" b="0" i="0">
                <a:solidFill>
                  <a:srgbClr val="262626"/>
                </a:solidFill>
                <a:latin typeface="Calibri"/>
              </a:rPr>
              <a:t> 6</a:t>
            </a:r>
          </a:p>
        </p:txBody>
      </p:sp>
      <p:sp>
        <p:nvSpPr>
          <p:cNvPr id="16" name="Rectangle 15"/>
          <p:cNvSpPr/>
          <p:nvPr/>
        </p:nvSpPr>
        <p:spPr>
          <a:xfrm>
            <a:off x="4999206" y="3549700"/>
            <a:ext cx="2193279" cy="431596"/>
          </a:xfrm>
          <a:prstGeom prst="rect">
            <a:avLst/>
          </a:prstGeom>
          <a:solidFill>
            <a:srgbClr val="FCD39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Iğdır:</a:t>
            </a:r>
            <a:r>
              <a:rPr lang="tr-TR" sz="1600" b="0" i="0">
                <a:solidFill>
                  <a:srgbClr val="262626"/>
                </a:solidFill>
                <a:latin typeface="Calibri"/>
              </a:rPr>
              <a:t> 1.140</a:t>
            </a:r>
          </a:p>
        </p:txBody>
      </p:sp>
      <p:sp>
        <p:nvSpPr>
          <p:cNvPr id="17" name="Rectangle 16"/>
          <p:cNvSpPr/>
          <p:nvPr/>
        </p:nvSpPr>
        <p:spPr>
          <a:xfrm>
            <a:off x="7247349" y="354970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Mardin:</a:t>
            </a:r>
            <a:r>
              <a:rPr lang="tr-TR" sz="1600" b="0" i="0">
                <a:solidFill>
                  <a:srgbClr val="262626"/>
                </a:solidFill>
                <a:latin typeface="Calibri"/>
              </a:rPr>
              <a:t> 31.266</a:t>
            </a:r>
          </a:p>
        </p:txBody>
      </p:sp>
      <p:sp>
        <p:nvSpPr>
          <p:cNvPr id="18" name="Rectangle 17"/>
          <p:cNvSpPr/>
          <p:nvPr/>
        </p:nvSpPr>
        <p:spPr>
          <a:xfrm>
            <a:off x="9495492" y="3549700"/>
            <a:ext cx="2193279" cy="431596"/>
          </a:xfrm>
          <a:prstGeom prst="rect">
            <a:avLst/>
          </a:prstGeom>
          <a:solidFill>
            <a:srgbClr val="FFF4D6"/>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Çanakkale:</a:t>
            </a:r>
            <a:r>
              <a:rPr lang="tr-TR" sz="1600" b="0" i="0">
                <a:solidFill>
                  <a:srgbClr val="262626"/>
                </a:solidFill>
                <a:latin typeface="Calibri"/>
              </a:rPr>
              <a:t> 331</a:t>
            </a:r>
          </a:p>
        </p:txBody>
      </p:sp>
      <p:sp>
        <p:nvSpPr>
          <p:cNvPr id="19" name="Rectangle 18"/>
          <p:cNvSpPr/>
          <p:nvPr/>
        </p:nvSpPr>
        <p:spPr>
          <a:xfrm>
            <a:off x="502920" y="403616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Antalya:</a:t>
            </a:r>
            <a:r>
              <a:rPr lang="tr-TR" sz="1600" b="0" i="0">
                <a:solidFill>
                  <a:srgbClr val="262626"/>
                </a:solidFill>
                <a:latin typeface="Calibri"/>
              </a:rPr>
              <a:t> 14.879</a:t>
            </a:r>
          </a:p>
        </p:txBody>
      </p:sp>
      <p:sp>
        <p:nvSpPr>
          <p:cNvPr id="20" name="Rectangle 19"/>
          <p:cNvSpPr/>
          <p:nvPr/>
        </p:nvSpPr>
        <p:spPr>
          <a:xfrm>
            <a:off x="2751063" y="403616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Denizli:</a:t>
            </a:r>
            <a:r>
              <a:rPr lang="tr-TR" sz="1600" b="0" i="0">
                <a:solidFill>
                  <a:srgbClr val="262626"/>
                </a:solidFill>
                <a:latin typeface="Calibri"/>
              </a:rPr>
              <a:t> 35.699</a:t>
            </a:r>
          </a:p>
        </p:txBody>
      </p:sp>
      <p:sp>
        <p:nvSpPr>
          <p:cNvPr id="21" name="Rectangle 20"/>
          <p:cNvSpPr/>
          <p:nvPr/>
        </p:nvSpPr>
        <p:spPr>
          <a:xfrm>
            <a:off x="4999206" y="403616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Kahramanmaraş:</a:t>
            </a:r>
            <a:r>
              <a:rPr lang="tr-TR" sz="1600" b="0" i="0">
                <a:solidFill>
                  <a:srgbClr val="262626"/>
                </a:solidFill>
                <a:latin typeface="Calibri"/>
              </a:rPr>
              <a:t> 14.935</a:t>
            </a:r>
          </a:p>
        </p:txBody>
      </p:sp>
      <p:sp>
        <p:nvSpPr>
          <p:cNvPr id="22" name="Rectangle 21"/>
          <p:cNvSpPr/>
          <p:nvPr/>
        </p:nvSpPr>
        <p:spPr>
          <a:xfrm>
            <a:off x="7247349" y="403616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Mersin:</a:t>
            </a:r>
            <a:r>
              <a:rPr lang="tr-TR" sz="1600" b="0" i="0">
                <a:solidFill>
                  <a:srgbClr val="262626"/>
                </a:solidFill>
                <a:latin typeface="Calibri"/>
              </a:rPr>
              <a:t> 11.507</a:t>
            </a:r>
          </a:p>
        </p:txBody>
      </p:sp>
      <p:sp>
        <p:nvSpPr>
          <p:cNvPr id="23" name="Rectangle 22"/>
          <p:cNvSpPr/>
          <p:nvPr/>
        </p:nvSpPr>
        <p:spPr>
          <a:xfrm>
            <a:off x="9495492" y="4036160"/>
            <a:ext cx="2193279" cy="431596"/>
          </a:xfrm>
          <a:prstGeom prst="rect">
            <a:avLst/>
          </a:prstGeom>
          <a:solidFill>
            <a:srgbClr val="D95B2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İzmir:</a:t>
            </a:r>
            <a:r>
              <a:rPr lang="tr-TR" sz="1600" b="0" i="0">
                <a:solidFill>
                  <a:srgbClr val="FFFFFF"/>
                </a:solidFill>
                <a:latin typeface="Calibri"/>
              </a:rPr>
              <a:t> 99.908</a:t>
            </a:r>
          </a:p>
        </p:txBody>
      </p:sp>
      <p:sp>
        <p:nvSpPr>
          <p:cNvPr id="24" name="Rectangle 23"/>
          <p:cNvSpPr/>
          <p:nvPr/>
        </p:nvSpPr>
        <p:spPr>
          <a:xfrm>
            <a:off x="502920" y="4522620"/>
            <a:ext cx="2193279" cy="431596"/>
          </a:xfrm>
          <a:prstGeom prst="rect">
            <a:avLst/>
          </a:prstGeom>
          <a:solidFill>
            <a:srgbClr val="9B271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Aydın:</a:t>
            </a:r>
            <a:r>
              <a:rPr lang="tr-TR" sz="1600" b="0" i="0">
                <a:solidFill>
                  <a:srgbClr val="FFFFFF"/>
                </a:solidFill>
                <a:latin typeface="Calibri"/>
              </a:rPr>
              <a:t> 179.341</a:t>
            </a:r>
          </a:p>
        </p:txBody>
      </p:sp>
      <p:sp>
        <p:nvSpPr>
          <p:cNvPr id="25" name="Rectangle 24"/>
          <p:cNvSpPr/>
          <p:nvPr/>
        </p:nvSpPr>
        <p:spPr>
          <a:xfrm>
            <a:off x="2751063" y="4522620"/>
            <a:ext cx="2193279" cy="431596"/>
          </a:xfrm>
          <a:prstGeom prst="rect">
            <a:avLst/>
          </a:prstGeom>
          <a:solidFill>
            <a:srgbClr val="9B271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Diyarbakır:</a:t>
            </a:r>
            <a:r>
              <a:rPr lang="tr-TR" sz="1600" b="0" i="0">
                <a:solidFill>
                  <a:srgbClr val="FFFFFF"/>
                </a:solidFill>
                <a:latin typeface="Calibri"/>
              </a:rPr>
              <a:t> 201.678</a:t>
            </a:r>
          </a:p>
        </p:txBody>
      </p:sp>
      <p:sp>
        <p:nvSpPr>
          <p:cNvPr id="26" name="Rectangle 25"/>
          <p:cNvSpPr/>
          <p:nvPr/>
        </p:nvSpPr>
        <p:spPr>
          <a:xfrm>
            <a:off x="4999206" y="4522620"/>
            <a:ext cx="2193279" cy="431596"/>
          </a:xfrm>
          <a:prstGeom prst="rect">
            <a:avLst/>
          </a:prstGeom>
          <a:solidFill>
            <a:srgbClr val="FCD39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Kilis:</a:t>
            </a:r>
            <a:r>
              <a:rPr lang="tr-TR" sz="1600" b="0" i="0">
                <a:solidFill>
                  <a:srgbClr val="262626"/>
                </a:solidFill>
                <a:latin typeface="Calibri"/>
              </a:rPr>
              <a:t> 1.257</a:t>
            </a:r>
          </a:p>
        </p:txBody>
      </p:sp>
      <p:sp>
        <p:nvSpPr>
          <p:cNvPr id="27" name="Rectangle 26"/>
          <p:cNvSpPr/>
          <p:nvPr/>
        </p:nvSpPr>
        <p:spPr>
          <a:xfrm>
            <a:off x="7247349" y="4522620"/>
            <a:ext cx="2193279" cy="431596"/>
          </a:xfrm>
          <a:prstGeom prst="rect">
            <a:avLst/>
          </a:prstGeom>
          <a:solidFill>
            <a:srgbClr val="FCD39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Muğla:</a:t>
            </a:r>
            <a:r>
              <a:rPr lang="tr-TR" sz="1600" b="0" i="0">
                <a:solidFill>
                  <a:srgbClr val="262626"/>
                </a:solidFill>
                <a:latin typeface="Calibri"/>
              </a:rPr>
              <a:t> 1.844</a:t>
            </a:r>
          </a:p>
        </p:txBody>
      </p:sp>
      <p:sp>
        <p:nvSpPr>
          <p:cNvPr id="28" name="Rectangle 27"/>
          <p:cNvSpPr/>
          <p:nvPr/>
        </p:nvSpPr>
        <p:spPr>
          <a:xfrm>
            <a:off x="9495492" y="4522620"/>
            <a:ext cx="2193279" cy="431596"/>
          </a:xfrm>
          <a:prstGeom prst="rect">
            <a:avLst/>
          </a:prstGeom>
          <a:solidFill>
            <a:srgbClr val="9B2718"/>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Şanlıurfa:</a:t>
            </a:r>
            <a:r>
              <a:rPr lang="tr-TR" sz="1600" b="0" i="0">
                <a:solidFill>
                  <a:srgbClr val="FFFFFF"/>
                </a:solidFill>
                <a:latin typeface="Calibri"/>
              </a:rPr>
              <a:t> 583.250</a:t>
            </a:r>
          </a:p>
        </p:txBody>
      </p:sp>
      <p:sp>
        <p:nvSpPr>
          <p:cNvPr id="29" name="Rectangle 28"/>
          <p:cNvSpPr/>
          <p:nvPr/>
        </p:nvSpPr>
        <p:spPr>
          <a:xfrm>
            <a:off x="502920" y="5009080"/>
            <a:ext cx="2193279" cy="431596"/>
          </a:xfrm>
          <a:prstGeom prst="rect">
            <a:avLst/>
          </a:prstGeom>
          <a:solidFill>
            <a:srgbClr val="FFF4D6"/>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Balıkesir:</a:t>
            </a:r>
            <a:r>
              <a:rPr lang="tr-TR" sz="1600" b="0" i="0">
                <a:solidFill>
                  <a:srgbClr val="262626"/>
                </a:solidFill>
                <a:latin typeface="Calibri"/>
              </a:rPr>
              <a:t> 466</a:t>
            </a:r>
          </a:p>
        </p:txBody>
      </p:sp>
      <p:sp>
        <p:nvSpPr>
          <p:cNvPr id="30" name="Rectangle 29"/>
          <p:cNvSpPr/>
          <p:nvPr/>
        </p:nvSpPr>
        <p:spPr>
          <a:xfrm>
            <a:off x="2751063" y="500908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Gaziantep:</a:t>
            </a:r>
            <a:r>
              <a:rPr lang="tr-TR" sz="1600" b="0" i="0">
                <a:solidFill>
                  <a:srgbClr val="262626"/>
                </a:solidFill>
                <a:latin typeface="Calibri"/>
              </a:rPr>
              <a:t> 15.331</a:t>
            </a:r>
          </a:p>
        </p:txBody>
      </p:sp>
      <p:sp>
        <p:nvSpPr>
          <p:cNvPr id="31" name="Rectangle 30"/>
          <p:cNvSpPr/>
          <p:nvPr/>
        </p:nvSpPr>
        <p:spPr>
          <a:xfrm>
            <a:off x="4999206" y="5009080"/>
            <a:ext cx="2193279" cy="431596"/>
          </a:xfrm>
          <a:prstGeom prst="rect">
            <a:avLst/>
          </a:prstGeom>
          <a:solidFill>
            <a:srgbClr val="FFF4D6"/>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Malatya:</a:t>
            </a:r>
            <a:r>
              <a:rPr lang="tr-TR" sz="1600" b="0" i="0">
                <a:solidFill>
                  <a:srgbClr val="262626"/>
                </a:solidFill>
                <a:latin typeface="Calibri"/>
              </a:rPr>
              <a:t> 8</a:t>
            </a:r>
          </a:p>
        </p:txBody>
      </p:sp>
      <p:sp>
        <p:nvSpPr>
          <p:cNvPr id="32" name="Rectangle 31"/>
          <p:cNvSpPr/>
          <p:nvPr/>
        </p:nvSpPr>
        <p:spPr>
          <a:xfrm>
            <a:off x="7247349" y="5009080"/>
            <a:ext cx="2193279" cy="431596"/>
          </a:xfrm>
          <a:prstGeom prst="rect">
            <a:avLst/>
          </a:prstGeom>
          <a:solidFill>
            <a:srgbClr val="FCD39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Osmaniye:</a:t>
            </a:r>
            <a:r>
              <a:rPr lang="tr-TR" sz="1600" b="0" i="0">
                <a:solidFill>
                  <a:srgbClr val="262626"/>
                </a:solidFill>
                <a:latin typeface="Calibri"/>
              </a:rPr>
              <a:t> 1.224</a:t>
            </a:r>
          </a:p>
        </p:txBody>
      </p:sp>
      <p:sp>
        <p:nvSpPr>
          <p:cNvPr id="33" name="Rectangle 32"/>
          <p:cNvSpPr/>
          <p:nvPr/>
        </p:nvSpPr>
        <p:spPr>
          <a:xfrm>
            <a:off x="9495492" y="5009080"/>
            <a:ext cx="2193279" cy="431596"/>
          </a:xfrm>
          <a:prstGeom prst="rect">
            <a:avLst/>
          </a:prstGeom>
          <a:solidFill>
            <a:srgbClr val="F49E5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262626"/>
                </a:solidFill>
                <a:latin typeface="Calibri"/>
              </a:rPr>
              <a:t>Şırnak:</a:t>
            </a:r>
            <a:r>
              <a:rPr lang="tr-TR" sz="1600" b="0" i="0">
                <a:solidFill>
                  <a:srgbClr val="262626"/>
                </a:solidFill>
                <a:latin typeface="Calibri"/>
              </a:rPr>
              <a:t> 16.393</a:t>
            </a:r>
          </a:p>
        </p:txBody>
      </p:sp>
      <p:sp>
        <p:nvSpPr>
          <p:cNvPr id="34" name="TextBox 33"/>
          <p:cNvSpPr txBox="1"/>
          <p:nvPr/>
        </p:nvSpPr>
        <p:spPr>
          <a:xfrm>
            <a:off x="502920" y="5577840"/>
            <a:ext cx="2103120" cy="71323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Lejant (ton)</a:t>
            </a:r>
          </a:p>
          <a:p>
            <a:pPr algn="l">
              <a:spcBef>
                <a:spcPts val="0"/>
              </a:spcBef>
              <a:spcAft>
                <a:spcPts val="0"/>
              </a:spcAft>
            </a:pPr>
            <a:r>
              <a:rPr lang="tr-TR" sz="1500" b="0" i="0">
                <a:solidFill>
                  <a:srgbClr val="767676"/>
                </a:solidFill>
                <a:latin typeface="Calibri"/>
              </a:rPr>
              <a:t>açıktan koyuya</a:t>
            </a:r>
          </a:p>
        </p:txBody>
      </p:sp>
      <p:sp>
        <p:nvSpPr>
          <p:cNvPr id="35" name="Rectangle 34"/>
          <p:cNvSpPr/>
          <p:nvPr/>
        </p:nvSpPr>
        <p:spPr>
          <a:xfrm>
            <a:off x="2697480" y="5577840"/>
            <a:ext cx="1725107" cy="713232"/>
          </a:xfrm>
          <a:prstGeom prst="rect">
            <a:avLst/>
          </a:prstGeom>
          <a:solidFill>
            <a:srgbClr val="FFF4D6"/>
          </a:solidFill>
          <a:ln w="9525">
            <a:solidFill>
              <a:srgbClr val="4F4F4F"/>
            </a:solidFill>
          </a:ln>
          <a:effectLst/>
        </p:spPr>
        <p:txBody>
          <a:bodyPr rtlCol="0" anchor="ctr" wrap="square" lIns="36576" rIns="36576" tIns="18288" bIns="18288">
            <a:noAutofit/>
          </a:bodyPr>
          <a:lstStyle/>
          <a:p>
            <a:pPr algn="ctr">
              <a:spcBef>
                <a:spcPts val="0"/>
              </a:spcBef>
              <a:spcAft>
                <a:spcPts val="0"/>
              </a:spcAft>
            </a:pPr>
            <a:r>
              <a:rPr lang="tr-TR" sz="1700" b="1" i="0">
                <a:solidFill>
                  <a:srgbClr val="262626"/>
                </a:solidFill>
                <a:latin typeface="Calibri"/>
              </a:rPr>
              <a:t>0 - 1.000</a:t>
            </a:r>
          </a:p>
          <a:p>
            <a:pPr algn="ctr">
              <a:spcBef>
                <a:spcPts val="0"/>
              </a:spcBef>
              <a:spcAft>
                <a:spcPts val="0"/>
              </a:spcAft>
            </a:pPr>
            <a:r>
              <a:rPr lang="tr-TR" sz="1400" b="0" i="0">
                <a:solidFill>
                  <a:srgbClr val="262626"/>
                </a:solidFill>
                <a:latin typeface="Calibri"/>
              </a:rPr>
              <a:t>4 il</a:t>
            </a:r>
          </a:p>
        </p:txBody>
      </p:sp>
      <p:sp>
        <p:nvSpPr>
          <p:cNvPr id="36" name="Rectangle 35"/>
          <p:cNvSpPr/>
          <p:nvPr/>
        </p:nvSpPr>
        <p:spPr>
          <a:xfrm>
            <a:off x="4514027" y="5577840"/>
            <a:ext cx="1725107" cy="713232"/>
          </a:xfrm>
          <a:prstGeom prst="rect">
            <a:avLst/>
          </a:prstGeom>
          <a:solidFill>
            <a:srgbClr val="FCD392"/>
          </a:solidFill>
          <a:ln w="9525">
            <a:solidFill>
              <a:srgbClr val="4F4F4F"/>
            </a:solidFill>
          </a:ln>
          <a:effectLst/>
        </p:spPr>
        <p:txBody>
          <a:bodyPr rtlCol="0" anchor="ctr" wrap="square" lIns="36576" rIns="36576" tIns="18288" bIns="18288">
            <a:noAutofit/>
          </a:bodyPr>
          <a:lstStyle/>
          <a:p>
            <a:pPr algn="ctr">
              <a:spcBef>
                <a:spcPts val="0"/>
              </a:spcBef>
              <a:spcAft>
                <a:spcPts val="0"/>
              </a:spcAft>
            </a:pPr>
            <a:r>
              <a:rPr lang="tr-TR" sz="1700" b="1" i="0">
                <a:solidFill>
                  <a:srgbClr val="262626"/>
                </a:solidFill>
                <a:latin typeface="Calibri"/>
              </a:rPr>
              <a:t>1.001 - 10.000</a:t>
            </a:r>
          </a:p>
          <a:p>
            <a:pPr algn="ctr">
              <a:spcBef>
                <a:spcPts val="0"/>
              </a:spcBef>
              <a:spcAft>
                <a:spcPts val="0"/>
              </a:spcAft>
            </a:pPr>
            <a:r>
              <a:rPr lang="tr-TR" sz="1400" b="0" i="0">
                <a:solidFill>
                  <a:srgbClr val="262626"/>
                </a:solidFill>
                <a:latin typeface="Calibri"/>
              </a:rPr>
              <a:t>6 il</a:t>
            </a:r>
          </a:p>
        </p:txBody>
      </p:sp>
      <p:sp>
        <p:nvSpPr>
          <p:cNvPr id="37" name="Rectangle 36"/>
          <p:cNvSpPr/>
          <p:nvPr/>
        </p:nvSpPr>
        <p:spPr>
          <a:xfrm>
            <a:off x="6330574" y="5577840"/>
            <a:ext cx="1725107" cy="713232"/>
          </a:xfrm>
          <a:prstGeom prst="rect">
            <a:avLst/>
          </a:prstGeom>
          <a:solidFill>
            <a:srgbClr val="F49E52"/>
          </a:solidFill>
          <a:ln w="9525">
            <a:solidFill>
              <a:srgbClr val="4F4F4F"/>
            </a:solidFill>
          </a:ln>
          <a:effectLst/>
        </p:spPr>
        <p:txBody>
          <a:bodyPr rtlCol="0" anchor="ctr" wrap="square" lIns="36576" rIns="36576" tIns="18288" bIns="18288">
            <a:noAutofit/>
          </a:bodyPr>
          <a:lstStyle/>
          <a:p>
            <a:pPr algn="ctr">
              <a:spcBef>
                <a:spcPts val="0"/>
              </a:spcBef>
              <a:spcAft>
                <a:spcPts val="0"/>
              </a:spcAft>
            </a:pPr>
            <a:r>
              <a:rPr lang="tr-TR" sz="1700" b="1" i="0">
                <a:solidFill>
                  <a:srgbClr val="262626"/>
                </a:solidFill>
                <a:latin typeface="Calibri"/>
              </a:rPr>
              <a:t>10.001 - 50.000</a:t>
            </a:r>
          </a:p>
          <a:p>
            <a:pPr algn="ctr">
              <a:spcBef>
                <a:spcPts val="0"/>
              </a:spcBef>
              <a:spcAft>
                <a:spcPts val="0"/>
              </a:spcAft>
            </a:pPr>
            <a:r>
              <a:rPr lang="tr-TR" sz="1400" b="0" i="0">
                <a:solidFill>
                  <a:srgbClr val="262626"/>
                </a:solidFill>
                <a:latin typeface="Calibri"/>
              </a:rPr>
              <a:t>9 il</a:t>
            </a:r>
          </a:p>
        </p:txBody>
      </p:sp>
      <p:sp>
        <p:nvSpPr>
          <p:cNvPr id="38" name="Rectangle 37"/>
          <p:cNvSpPr/>
          <p:nvPr/>
        </p:nvSpPr>
        <p:spPr>
          <a:xfrm>
            <a:off x="8147121" y="5577840"/>
            <a:ext cx="1725107" cy="713232"/>
          </a:xfrm>
          <a:prstGeom prst="rect">
            <a:avLst/>
          </a:prstGeom>
          <a:solidFill>
            <a:srgbClr val="D95B2A"/>
          </a:solidFill>
          <a:ln w="9525">
            <a:solidFill>
              <a:srgbClr val="4F4F4F"/>
            </a:solidFill>
          </a:ln>
          <a:effectLst/>
        </p:spPr>
        <p:txBody>
          <a:bodyPr rtlCol="0" anchor="ctr" wrap="square" lIns="36576" rIns="36576" tIns="18288" bIns="18288">
            <a:noAutofit/>
          </a:bodyPr>
          <a:lstStyle/>
          <a:p>
            <a:pPr algn="ctr">
              <a:spcBef>
                <a:spcPts val="0"/>
              </a:spcBef>
              <a:spcAft>
                <a:spcPts val="0"/>
              </a:spcAft>
            </a:pPr>
            <a:r>
              <a:rPr lang="tr-TR" sz="1700" b="1" i="0">
                <a:solidFill>
                  <a:srgbClr val="FFFFFF"/>
                </a:solidFill>
                <a:latin typeface="Calibri"/>
              </a:rPr>
              <a:t>50.001 - 150.000</a:t>
            </a:r>
          </a:p>
          <a:p>
            <a:pPr algn="ctr">
              <a:spcBef>
                <a:spcPts val="0"/>
              </a:spcBef>
              <a:spcAft>
                <a:spcPts val="0"/>
              </a:spcAft>
            </a:pPr>
            <a:r>
              <a:rPr lang="tr-TR" sz="1400" b="0" i="0">
                <a:solidFill>
                  <a:srgbClr val="FFFFFF"/>
                </a:solidFill>
                <a:latin typeface="Calibri"/>
              </a:rPr>
              <a:t>3 il</a:t>
            </a:r>
          </a:p>
        </p:txBody>
      </p:sp>
      <p:sp>
        <p:nvSpPr>
          <p:cNvPr id="39" name="Rectangle 38"/>
          <p:cNvSpPr/>
          <p:nvPr/>
        </p:nvSpPr>
        <p:spPr>
          <a:xfrm>
            <a:off x="9963668" y="5577840"/>
            <a:ext cx="1725107" cy="713232"/>
          </a:xfrm>
          <a:prstGeom prst="rect">
            <a:avLst/>
          </a:prstGeom>
          <a:solidFill>
            <a:srgbClr val="9B2718"/>
          </a:solidFill>
          <a:ln w="9525">
            <a:solidFill>
              <a:srgbClr val="4F4F4F"/>
            </a:solidFill>
          </a:ln>
          <a:effectLst/>
        </p:spPr>
        <p:txBody>
          <a:bodyPr rtlCol="0" anchor="ctr" wrap="square" lIns="36576" rIns="36576" tIns="18288" bIns="18288">
            <a:noAutofit/>
          </a:bodyPr>
          <a:lstStyle/>
          <a:p>
            <a:pPr algn="ctr">
              <a:spcBef>
                <a:spcPts val="0"/>
              </a:spcBef>
              <a:spcAft>
                <a:spcPts val="0"/>
              </a:spcAft>
            </a:pPr>
            <a:r>
              <a:rPr lang="tr-TR" sz="1700" b="1" i="0">
                <a:solidFill>
                  <a:srgbClr val="FFFFFF"/>
                </a:solidFill>
                <a:latin typeface="Calibri"/>
              </a:rPr>
              <a:t>150.001 ve üzeri</a:t>
            </a:r>
          </a:p>
          <a:p>
            <a:pPr algn="ctr">
              <a:spcBef>
                <a:spcPts val="0"/>
              </a:spcBef>
              <a:spcAft>
                <a:spcPts val="0"/>
              </a:spcAft>
            </a:pPr>
            <a:r>
              <a:rPr lang="tr-TR" sz="1400" b="0" i="0">
                <a:solidFill>
                  <a:srgbClr val="FFFFFF"/>
                </a:solidFill>
                <a:latin typeface="Calibri"/>
              </a:rPr>
              <a:t>3 il</a:t>
            </a:r>
          </a:p>
        </p:txBody>
      </p:sp>
      <p:sp>
        <p:nvSpPr>
          <p:cNvPr id="40" name="TextBox 3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1" name="Rounded Rectangle 4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57</a:t>
            </a:r>
          </a:p>
        </p:txBody>
      </p:sp>
      <p:sp>
        <p:nvSpPr>
          <p:cNvPr id="42" name="TextBox 4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128 / 226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Haritamızı denetleyelim: öz ve akran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DENETİM · 4 dk</a:t>
            </a:r>
          </a:p>
        </p:txBody>
      </p:sp>
      <p:graphicFrame>
        <p:nvGraphicFramePr>
          <p:cNvPr id="6" name="Table 5"/>
          <p:cNvGraphicFramePr>
            <a:graphicFrameLocks noGrp="1"/>
          </p:cNvGraphicFramePr>
          <p:nvPr/>
        </p:nvGraphicFramePr>
        <p:xfrm>
          <a:off x="502920" y="1216152"/>
          <a:ext cx="11183112" cy="4818888"/>
        </p:xfrm>
        <a:graphic>
          <a:graphicData uri="http://schemas.openxmlformats.org/drawingml/2006/table">
            <a:tbl>
              <a:tblPr firstRow="1" bandRow="1">
                <a:tableStyleId>{5C22544A-7EE6-4342-B048-85BDC9FD1C3A}</a:tableStyleId>
              </a:tblPr>
              <a:tblGrid>
                <a:gridCol w="8988552"/>
                <a:gridCol w="1097280"/>
                <a:gridCol w="1097280"/>
              </a:tblGrid>
              <a:tr h="457200">
                <a:tc>
                  <a:txBody>
                    <a:bodyPr wrap="square"/>
                    <a:lstStyle/>
                    <a:p>
                      <a:pPr algn="ctr">
                        <a:spcBef>
                          <a:spcPts val="0"/>
                        </a:spcBef>
                        <a:spcAft>
                          <a:spcPts val="0"/>
                        </a:spcAft>
                      </a:pPr>
                      <a:r>
                        <a:rPr lang="tr-TR" sz="1800" b="1" i="0">
                          <a:solidFill>
                            <a:srgbClr val="FFFFFF"/>
                          </a:solidFill>
                          <a:latin typeface="Calibri"/>
                        </a:rPr>
                        <a:t>Denetim maddesi</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Ben</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Akran</a:t>
                      </a:r>
                    </a:p>
                  </a:txBody>
                  <a:tcPr marL="54864" marR="54864" marT="18288" marB="18288" anchor="ctr">
                    <a:solidFill>
                      <a:srgbClr val="2C6696"/>
                    </a:solidFill>
                  </a:tcPr>
                </a:tc>
              </a:tr>
              <a:tr h="484632">
                <a:tc>
                  <a:txBody>
                    <a:bodyPr wrap="square"/>
                    <a:lstStyle/>
                    <a:p>
                      <a:pPr algn="l">
                        <a:spcBef>
                          <a:spcPts val="0"/>
                        </a:spcBef>
                        <a:spcAft>
                          <a:spcPts val="0"/>
                        </a:spcAft>
                      </a:pPr>
                      <a:r>
                        <a:rPr lang="tr-TR" sz="1800" b="0" i="0">
                          <a:solidFill>
                            <a:srgbClr val="262626"/>
                          </a:solidFill>
                          <a:latin typeface="Calibri"/>
                        </a:rPr>
                        <a:t>Amaç: harita neyi gösterdiğini söylüyor mu?</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r>
              <a:tr h="484632">
                <a:tc>
                  <a:txBody>
                    <a:bodyPr wrap="square"/>
                    <a:lstStyle/>
                    <a:p>
                      <a:pPr algn="l">
                        <a:spcBef>
                          <a:spcPts val="0"/>
                        </a:spcBef>
                        <a:spcAft>
                          <a:spcPts val="0"/>
                        </a:spcAft>
                      </a:pPr>
                      <a:r>
                        <a:rPr lang="tr-TR" sz="1800" b="0" i="0">
                          <a:solidFill>
                            <a:srgbClr val="262626"/>
                          </a:solidFill>
                          <a:latin typeface="Calibri"/>
                        </a:rPr>
                        <a:t>Yöntem: sayısal veri il sınırları içinde dereceli renkle gösterildi mi?</a:t>
                      </a:r>
                    </a:p>
                  </a:txBody>
                  <a:tcPr marL="54864" marR="54864" marT="18288" marB="18288" anchor="ctr">
                    <a:solidFill>
                      <a:srgbClr val="E3ECF5"/>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E3ECF5"/>
                    </a:solidFill>
                  </a:tcPr>
                </a:tc>
              </a:tr>
              <a:tr h="484632">
                <a:tc>
                  <a:txBody>
                    <a:bodyPr wrap="square"/>
                    <a:lstStyle/>
                    <a:p>
                      <a:pPr algn="l">
                        <a:spcBef>
                          <a:spcPts val="0"/>
                        </a:spcBef>
                        <a:spcAft>
                          <a:spcPts val="0"/>
                        </a:spcAft>
                      </a:pPr>
                      <a:r>
                        <a:rPr lang="tr-TR" sz="1800" b="0" i="0">
                          <a:solidFill>
                            <a:srgbClr val="262626"/>
                          </a:solidFill>
                          <a:latin typeface="Calibri"/>
                        </a:rPr>
                        <a:t>Veri: 25 ilin hepsi işlendi mi, her il doğru sınıfta mı?</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r>
              <a:tr h="484632">
                <a:tc>
                  <a:txBody>
                    <a:bodyPr wrap="square"/>
                    <a:lstStyle/>
                    <a:p>
                      <a:pPr algn="l">
                        <a:spcBef>
                          <a:spcPts val="0"/>
                        </a:spcBef>
                        <a:spcAft>
                          <a:spcPts val="0"/>
                        </a:spcAft>
                      </a:pPr>
                      <a:r>
                        <a:rPr lang="tr-TR" sz="1800" b="0" i="0">
                          <a:solidFill>
                            <a:srgbClr val="262626"/>
                          </a:solidFill>
                          <a:latin typeface="Calibri"/>
                        </a:rPr>
                        <a:t>Sınıf aralıkları: boşluksuz ve çakışmasız mı?</a:t>
                      </a:r>
                    </a:p>
                  </a:txBody>
                  <a:tcPr marL="54864" marR="54864" marT="18288" marB="18288" anchor="ctr">
                    <a:solidFill>
                      <a:srgbClr val="E3ECF5"/>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E3ECF5"/>
                    </a:solidFill>
                  </a:tcPr>
                </a:tc>
              </a:tr>
              <a:tr h="484632">
                <a:tc>
                  <a:txBody>
                    <a:bodyPr wrap="square"/>
                    <a:lstStyle/>
                    <a:p>
                      <a:pPr algn="l">
                        <a:spcBef>
                          <a:spcPts val="0"/>
                        </a:spcBef>
                        <a:spcAft>
                          <a:spcPts val="0"/>
                        </a:spcAft>
                      </a:pPr>
                      <a:r>
                        <a:rPr lang="tr-TR" sz="1800" b="0" i="0">
                          <a:solidFill>
                            <a:srgbClr val="262626"/>
                          </a:solidFill>
                          <a:latin typeface="Calibri"/>
                        </a:rPr>
                        <a:t>Renk merdiveni: değer arttıkça renk koyulaşıyor mu?</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r>
              <a:tr h="484632">
                <a:tc>
                  <a:txBody>
                    <a:bodyPr wrap="square"/>
                    <a:lstStyle/>
                    <a:p>
                      <a:pPr algn="l">
                        <a:spcBef>
                          <a:spcPts val="0"/>
                        </a:spcBef>
                        <a:spcAft>
                          <a:spcPts val="0"/>
                        </a:spcAft>
                      </a:pPr>
                      <a:r>
                        <a:rPr lang="tr-TR" sz="1800" b="0" i="0">
                          <a:solidFill>
                            <a:srgbClr val="262626"/>
                          </a:solidFill>
                          <a:latin typeface="Calibri"/>
                        </a:rPr>
                        <a:t>Başlık: yeri ve konuyu söylüyor mu?</a:t>
                      </a:r>
                    </a:p>
                  </a:txBody>
                  <a:tcPr marL="54864" marR="54864" marT="18288" marB="18288" anchor="ctr">
                    <a:solidFill>
                      <a:srgbClr val="E3ECF5"/>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E3ECF5"/>
                    </a:solidFill>
                  </a:tcPr>
                </a:tc>
              </a:tr>
              <a:tr h="484632">
                <a:tc>
                  <a:txBody>
                    <a:bodyPr wrap="square"/>
                    <a:lstStyle/>
                    <a:p>
                      <a:pPr algn="l">
                        <a:spcBef>
                          <a:spcPts val="0"/>
                        </a:spcBef>
                        <a:spcAft>
                          <a:spcPts val="0"/>
                        </a:spcAft>
                      </a:pPr>
                      <a:r>
                        <a:rPr lang="tr-TR" sz="1800" b="0" i="0">
                          <a:solidFill>
                            <a:srgbClr val="262626"/>
                          </a:solidFill>
                          <a:latin typeface="Calibri"/>
                        </a:rPr>
                        <a:t>Lejant: her rengin aralığı ve birimi (ton) yazılı mı?</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r>
              <a:tr h="484632">
                <a:tc>
                  <a:txBody>
                    <a:bodyPr wrap="square"/>
                    <a:lstStyle/>
                    <a:p>
                      <a:pPr algn="l">
                        <a:spcBef>
                          <a:spcPts val="0"/>
                        </a:spcBef>
                        <a:spcAft>
                          <a:spcPts val="0"/>
                        </a:spcAft>
                      </a:pPr>
                      <a:r>
                        <a:rPr lang="tr-TR" sz="1800" b="0" i="0">
                          <a:solidFill>
                            <a:srgbClr val="262626"/>
                          </a:solidFill>
                          <a:latin typeface="Calibri"/>
                        </a:rPr>
                        <a:t>Yön oku ve ölçek var mı?</a:t>
                      </a:r>
                    </a:p>
                  </a:txBody>
                  <a:tcPr marL="54864" marR="54864" marT="18288" marB="18288" anchor="ctr">
                    <a:solidFill>
                      <a:srgbClr val="E3ECF5"/>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E3ECF5"/>
                    </a:solidFill>
                  </a:tcPr>
                </a:tc>
              </a:tr>
              <a:tr h="484632">
                <a:tc>
                  <a:txBody>
                    <a:bodyPr wrap="square"/>
                    <a:lstStyle/>
                    <a:p>
                      <a:pPr algn="l">
                        <a:spcBef>
                          <a:spcPts val="0"/>
                        </a:spcBef>
                        <a:spcAft>
                          <a:spcPts val="0"/>
                        </a:spcAft>
                      </a:pPr>
                      <a:r>
                        <a:rPr lang="tr-TR" sz="1800" b="0" i="0">
                          <a:solidFill>
                            <a:srgbClr val="262626"/>
                          </a:solidFill>
                          <a:latin typeface="Calibri"/>
                        </a:rPr>
                        <a:t>Kaynak (TÜİK, 2018-2023) yazıldı mı?</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t>
                      </a:r>
                    </a:p>
                  </a:txBody>
                  <a:tcPr marL="54864" marR="54864" marT="18288" marB="18288" anchor="ctr">
                    <a:solidFill>
                      <a:srgbClr val="FFFFFF"/>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57</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129 / 226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Performans görevi: Turizm Haritası Üretmek</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 · 8 dk</a:t>
            </a:r>
          </a:p>
        </p:txBody>
      </p:sp>
      <p:sp>
        <p:nvSpPr>
          <p:cNvPr id="6" name="Rounded Rectangle 5"/>
          <p:cNvSpPr/>
          <p:nvPr/>
        </p:nvSpPr>
        <p:spPr>
          <a:xfrm>
            <a:off x="502920" y="1216152"/>
            <a:ext cx="5989320" cy="420624"/>
          </a:xfrm>
          <a:prstGeom prst="roundRect">
            <a:avLst>
              <a:gd name="adj" fmla="val 8000"/>
            </a:avLst>
          </a:prstGeom>
          <a:solidFill>
            <a:srgbClr val="FFF3D1"/>
          </a:solidFill>
          <a:ln>
            <a:noFill/>
          </a:ln>
          <a:effectLst/>
        </p:spPr>
        <p:txBody>
          <a:bodyPr rtlCol="0" anchor="ctr" wrap="square" lIns="137160" rIns="137160" tIns="36576" bIns="36576">
            <a:noAutofit/>
          </a:bodyPr>
          <a:lstStyle/>
          <a:p>
            <a:pPr algn="l">
              <a:spcBef>
                <a:spcPts val="0"/>
              </a:spcBef>
              <a:spcAft>
                <a:spcPts val="0"/>
              </a:spcAft>
            </a:pPr>
            <a:r>
              <a:rPr lang="tr-TR" sz="1600" b="1" i="0">
                <a:solidFill>
                  <a:srgbClr val="262626"/>
                </a:solidFill>
                <a:latin typeface="Calibri"/>
              </a:rPr>
              <a:t>Beceri: Harita, Mekânsal Düşünme</a:t>
            </a:r>
          </a:p>
        </p:txBody>
      </p:sp>
      <p:sp>
        <p:nvSpPr>
          <p:cNvPr id="7" name="Rounded Rectangle 6"/>
          <p:cNvSpPr/>
          <p:nvPr/>
        </p:nvSpPr>
        <p:spPr>
          <a:xfrm>
            <a:off x="502920" y="1691640"/>
            <a:ext cx="5989320" cy="841248"/>
          </a:xfrm>
          <a:prstGeom prst="roundRect">
            <a:avLst>
              <a:gd name="adj" fmla="val 8000"/>
            </a:avLst>
          </a:prstGeom>
          <a:solidFill>
            <a:srgbClr val="D3373A"/>
          </a:solidFill>
          <a:ln>
            <a:noFill/>
          </a:ln>
          <a:effectLst/>
        </p:spPr>
        <p:txBody>
          <a:bodyPr rtlCol="0" anchor="ctr" wrap="square" lIns="182880" rIns="182880" tIns="73152" bIns="73152">
            <a:noAutofit/>
          </a:bodyPr>
          <a:lstStyle/>
          <a:p>
            <a:pPr algn="l">
              <a:spcBef>
                <a:spcPts val="0"/>
              </a:spcBef>
              <a:spcAft>
                <a:spcPts val="0"/>
              </a:spcAft>
            </a:pPr>
            <a:r>
              <a:rPr lang="tr-TR" sz="1700" b="1" i="0">
                <a:solidFill>
                  <a:srgbClr val="FFFFFF"/>
                </a:solidFill>
                <a:latin typeface="Calibri"/>
              </a:rPr>
              <a:t>Bir ülke ve Türkiye’den bir ilin turizm özelliklerini araştırıp elde ettiğiniz bilgileri kullanarak iki farklı harita oluşturunuz.</a:t>
            </a:r>
          </a:p>
        </p:txBody>
      </p:sp>
      <p:sp>
        <p:nvSpPr>
          <p:cNvPr id="8" name="TextBox 7"/>
          <p:cNvSpPr txBox="1"/>
          <p:nvPr/>
        </p:nvSpPr>
        <p:spPr>
          <a:xfrm>
            <a:off x="502920" y="2587752"/>
            <a:ext cx="5989320" cy="457200"/>
          </a:xfrm>
          <a:prstGeom prst="rect">
            <a:avLst/>
          </a:prstGeom>
          <a:noFill/>
        </p:spPr>
        <p:txBody>
          <a:bodyPr wrap="square" anchor="ctr" lIns="73152" rIns="73152" tIns="0" bIns="0">
            <a:noAutofit/>
          </a:bodyPr>
          <a:lstStyle/>
          <a:p>
            <a:pPr algn="l">
              <a:spcBef>
                <a:spcPts val="0"/>
              </a:spcBef>
              <a:spcAft>
                <a:spcPts val="0"/>
              </a:spcAft>
            </a:pPr>
            <a:r>
              <a:rPr lang="tr-TR" sz="1400" b="0" i="1">
                <a:solidFill>
                  <a:srgbClr val="767676"/>
                </a:solidFill>
                <a:latin typeface="Calibri"/>
              </a:rPr>
              <a:t>Grup hâlinde yaptığınız araştırmalardan yararlanarak aşağıdaki işlem adımlarını uygulayınız.</a:t>
            </a:r>
          </a:p>
        </p:txBody>
      </p:sp>
      <p:sp>
        <p:nvSpPr>
          <p:cNvPr id="9" name="Rounded Rectangle 8"/>
          <p:cNvSpPr/>
          <p:nvPr/>
        </p:nvSpPr>
        <p:spPr>
          <a:xfrm>
            <a:off x="502920" y="3072384"/>
            <a:ext cx="5989320" cy="584327"/>
          </a:xfrm>
          <a:prstGeom prst="roundRect">
            <a:avLst>
              <a:gd name="adj" fmla="val 15000"/>
            </a:avLst>
          </a:prstGeom>
          <a:solidFill>
            <a:srgbClr val="F0F0F0"/>
          </a:solidFill>
          <a:ln>
            <a:noFill/>
          </a:ln>
          <a:effectLst/>
        </p:spPr>
        <p:txBody>
          <a:bodyPr rtlCol="0" anchor="ctr"/>
          <a:lstStyle/>
          <a:p/>
        </p:txBody>
      </p:sp>
      <p:sp>
        <p:nvSpPr>
          <p:cNvPr id="10" name="Rounded Rectangle 9"/>
          <p:cNvSpPr/>
          <p:nvPr/>
        </p:nvSpPr>
        <p:spPr>
          <a:xfrm>
            <a:off x="502920" y="3072384"/>
            <a:ext cx="960120" cy="584327"/>
          </a:xfrm>
          <a:prstGeom prst="roundRect">
            <a:avLst>
              <a:gd name="adj" fmla="val 15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1. Adım</a:t>
            </a:r>
          </a:p>
        </p:txBody>
      </p:sp>
      <p:sp>
        <p:nvSpPr>
          <p:cNvPr id="11" name="TextBox 10"/>
          <p:cNvSpPr txBox="1"/>
          <p:nvPr/>
        </p:nvSpPr>
        <p:spPr>
          <a:xfrm>
            <a:off x="1527048" y="3072384"/>
            <a:ext cx="4919472" cy="584327"/>
          </a:xfrm>
          <a:prstGeom prst="rect">
            <a:avLst/>
          </a:prstGeom>
          <a:noFill/>
        </p:spPr>
        <p:txBody>
          <a:bodyPr wrap="square" anchor="ctr" lIns="73152" rIns="73152" tIns="18288" bIns="18288">
            <a:noAutofit/>
          </a:bodyPr>
          <a:lstStyle/>
          <a:p>
            <a:pPr algn="l">
              <a:spcBef>
                <a:spcPts val="0"/>
              </a:spcBef>
              <a:spcAft>
                <a:spcPts val="0"/>
              </a:spcAft>
            </a:pPr>
            <a:r>
              <a:rPr lang="tr-TR" sz="1550" b="0" i="0">
                <a:solidFill>
                  <a:srgbClr val="262626"/>
                </a:solidFill>
                <a:latin typeface="Calibri"/>
              </a:rPr>
              <a:t>Çalışmanıza haritanın gösterdiği yeri ve konusunu ifade eden bir başlık ekleyiniz.</a:t>
            </a:r>
          </a:p>
        </p:txBody>
      </p:sp>
      <p:sp>
        <p:nvSpPr>
          <p:cNvPr id="12" name="Rounded Rectangle 11"/>
          <p:cNvSpPr/>
          <p:nvPr/>
        </p:nvSpPr>
        <p:spPr>
          <a:xfrm>
            <a:off x="502920" y="3711575"/>
            <a:ext cx="5989320" cy="344170"/>
          </a:xfrm>
          <a:prstGeom prst="roundRect">
            <a:avLst>
              <a:gd name="adj" fmla="val 15000"/>
            </a:avLst>
          </a:prstGeom>
          <a:solidFill>
            <a:srgbClr val="F0F0F0"/>
          </a:solidFill>
          <a:ln>
            <a:noFill/>
          </a:ln>
          <a:effectLst/>
        </p:spPr>
        <p:txBody>
          <a:bodyPr rtlCol="0" anchor="ctr"/>
          <a:lstStyle/>
          <a:p/>
        </p:txBody>
      </p:sp>
      <p:sp>
        <p:nvSpPr>
          <p:cNvPr id="13" name="Rounded Rectangle 12"/>
          <p:cNvSpPr/>
          <p:nvPr/>
        </p:nvSpPr>
        <p:spPr>
          <a:xfrm>
            <a:off x="502920" y="3711575"/>
            <a:ext cx="960120" cy="344170"/>
          </a:xfrm>
          <a:prstGeom prst="roundRect">
            <a:avLst>
              <a:gd name="adj" fmla="val 15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2. Adım</a:t>
            </a:r>
          </a:p>
        </p:txBody>
      </p:sp>
      <p:sp>
        <p:nvSpPr>
          <p:cNvPr id="14" name="TextBox 13"/>
          <p:cNvSpPr txBox="1"/>
          <p:nvPr/>
        </p:nvSpPr>
        <p:spPr>
          <a:xfrm>
            <a:off x="1527048" y="3711575"/>
            <a:ext cx="4919472" cy="344170"/>
          </a:xfrm>
          <a:prstGeom prst="rect">
            <a:avLst/>
          </a:prstGeom>
          <a:noFill/>
        </p:spPr>
        <p:txBody>
          <a:bodyPr wrap="square" anchor="ctr" lIns="73152" rIns="73152" tIns="18288" bIns="18288">
            <a:noAutofit/>
          </a:bodyPr>
          <a:lstStyle/>
          <a:p>
            <a:pPr algn="l">
              <a:spcBef>
                <a:spcPts val="0"/>
              </a:spcBef>
              <a:spcAft>
                <a:spcPts val="0"/>
              </a:spcAft>
            </a:pPr>
            <a:r>
              <a:rPr lang="tr-TR" sz="1550" b="0" i="0">
                <a:solidFill>
                  <a:srgbClr val="262626"/>
                </a:solidFill>
                <a:latin typeface="Calibri"/>
              </a:rPr>
              <a:t>Tespit ettiğiniz mekânlara ait farklı semboller belirleyiniz.</a:t>
            </a:r>
          </a:p>
        </p:txBody>
      </p:sp>
      <p:sp>
        <p:nvSpPr>
          <p:cNvPr id="15" name="Rounded Rectangle 14"/>
          <p:cNvSpPr/>
          <p:nvPr/>
        </p:nvSpPr>
        <p:spPr>
          <a:xfrm>
            <a:off x="502920" y="4110609"/>
            <a:ext cx="5989320" cy="584327"/>
          </a:xfrm>
          <a:prstGeom prst="roundRect">
            <a:avLst>
              <a:gd name="adj" fmla="val 15000"/>
            </a:avLst>
          </a:prstGeom>
          <a:solidFill>
            <a:srgbClr val="F0F0F0"/>
          </a:solidFill>
          <a:ln>
            <a:noFill/>
          </a:ln>
          <a:effectLst/>
        </p:spPr>
        <p:txBody>
          <a:bodyPr rtlCol="0" anchor="ctr"/>
          <a:lstStyle/>
          <a:p/>
        </p:txBody>
      </p:sp>
      <p:sp>
        <p:nvSpPr>
          <p:cNvPr id="16" name="Rounded Rectangle 15"/>
          <p:cNvSpPr/>
          <p:nvPr/>
        </p:nvSpPr>
        <p:spPr>
          <a:xfrm>
            <a:off x="502920" y="4110609"/>
            <a:ext cx="960120" cy="584327"/>
          </a:xfrm>
          <a:prstGeom prst="roundRect">
            <a:avLst>
              <a:gd name="adj" fmla="val 15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3. Adım</a:t>
            </a:r>
          </a:p>
        </p:txBody>
      </p:sp>
      <p:sp>
        <p:nvSpPr>
          <p:cNvPr id="17" name="TextBox 16"/>
          <p:cNvSpPr txBox="1"/>
          <p:nvPr/>
        </p:nvSpPr>
        <p:spPr>
          <a:xfrm>
            <a:off x="1527048" y="4110609"/>
            <a:ext cx="4919472" cy="584327"/>
          </a:xfrm>
          <a:prstGeom prst="rect">
            <a:avLst/>
          </a:prstGeom>
          <a:noFill/>
        </p:spPr>
        <p:txBody>
          <a:bodyPr wrap="square" anchor="ctr" lIns="73152" rIns="73152" tIns="18288" bIns="18288">
            <a:noAutofit/>
          </a:bodyPr>
          <a:lstStyle/>
          <a:p>
            <a:pPr algn="l">
              <a:spcBef>
                <a:spcPts val="0"/>
              </a:spcBef>
              <a:spcAft>
                <a:spcPts val="0"/>
              </a:spcAft>
            </a:pPr>
            <a:r>
              <a:rPr lang="tr-TR" sz="1550" b="0" i="0">
                <a:solidFill>
                  <a:srgbClr val="262626"/>
                </a:solidFill>
                <a:latin typeface="Calibri"/>
              </a:rPr>
              <a:t>Belirlediğiniz sembolleri gerçek konumuna uygun bir şekilde haritaya yerleştiriniz.</a:t>
            </a:r>
          </a:p>
        </p:txBody>
      </p:sp>
      <p:sp>
        <p:nvSpPr>
          <p:cNvPr id="18" name="Rounded Rectangle 17"/>
          <p:cNvSpPr/>
          <p:nvPr/>
        </p:nvSpPr>
        <p:spPr>
          <a:xfrm>
            <a:off x="502920" y="4749800"/>
            <a:ext cx="5989320" cy="344170"/>
          </a:xfrm>
          <a:prstGeom prst="roundRect">
            <a:avLst>
              <a:gd name="adj" fmla="val 15000"/>
            </a:avLst>
          </a:prstGeom>
          <a:solidFill>
            <a:srgbClr val="F0F0F0"/>
          </a:solidFill>
          <a:ln>
            <a:noFill/>
          </a:ln>
          <a:effectLst/>
        </p:spPr>
        <p:txBody>
          <a:bodyPr rtlCol="0" anchor="ctr"/>
          <a:lstStyle/>
          <a:p/>
        </p:txBody>
      </p:sp>
      <p:sp>
        <p:nvSpPr>
          <p:cNvPr id="19" name="Rounded Rectangle 18"/>
          <p:cNvSpPr/>
          <p:nvPr/>
        </p:nvSpPr>
        <p:spPr>
          <a:xfrm>
            <a:off x="502920" y="4749800"/>
            <a:ext cx="960120" cy="344170"/>
          </a:xfrm>
          <a:prstGeom prst="roundRect">
            <a:avLst>
              <a:gd name="adj" fmla="val 15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4. Adım</a:t>
            </a:r>
          </a:p>
        </p:txBody>
      </p:sp>
      <p:sp>
        <p:nvSpPr>
          <p:cNvPr id="20" name="TextBox 19"/>
          <p:cNvSpPr txBox="1"/>
          <p:nvPr/>
        </p:nvSpPr>
        <p:spPr>
          <a:xfrm>
            <a:off x="1527048" y="4749800"/>
            <a:ext cx="4919472" cy="344170"/>
          </a:xfrm>
          <a:prstGeom prst="rect">
            <a:avLst/>
          </a:prstGeom>
          <a:noFill/>
        </p:spPr>
        <p:txBody>
          <a:bodyPr wrap="square" anchor="ctr" lIns="73152" rIns="73152" tIns="18288" bIns="18288">
            <a:noAutofit/>
          </a:bodyPr>
          <a:lstStyle/>
          <a:p>
            <a:pPr algn="l">
              <a:spcBef>
                <a:spcPts val="0"/>
              </a:spcBef>
              <a:spcAft>
                <a:spcPts val="0"/>
              </a:spcAft>
            </a:pPr>
            <a:r>
              <a:rPr lang="tr-TR" sz="1550" b="0" i="0">
                <a:solidFill>
                  <a:srgbClr val="262626"/>
                </a:solidFill>
                <a:latin typeface="Calibri"/>
              </a:rPr>
              <a:t>Sembolleri harita işaretlerinde (lejant) gösteriniz.</a:t>
            </a:r>
          </a:p>
        </p:txBody>
      </p:sp>
      <p:sp>
        <p:nvSpPr>
          <p:cNvPr id="21" name="Rounded Rectangle 20"/>
          <p:cNvSpPr/>
          <p:nvPr/>
        </p:nvSpPr>
        <p:spPr>
          <a:xfrm>
            <a:off x="502920" y="5148834"/>
            <a:ext cx="5989320" cy="344170"/>
          </a:xfrm>
          <a:prstGeom prst="roundRect">
            <a:avLst>
              <a:gd name="adj" fmla="val 15000"/>
            </a:avLst>
          </a:prstGeom>
          <a:solidFill>
            <a:srgbClr val="F0F0F0"/>
          </a:solidFill>
          <a:ln>
            <a:noFill/>
          </a:ln>
          <a:effectLst/>
        </p:spPr>
        <p:txBody>
          <a:bodyPr rtlCol="0" anchor="ctr"/>
          <a:lstStyle/>
          <a:p/>
        </p:txBody>
      </p:sp>
      <p:sp>
        <p:nvSpPr>
          <p:cNvPr id="22" name="Rounded Rectangle 21"/>
          <p:cNvSpPr/>
          <p:nvPr/>
        </p:nvSpPr>
        <p:spPr>
          <a:xfrm>
            <a:off x="502920" y="5148834"/>
            <a:ext cx="960120" cy="344170"/>
          </a:xfrm>
          <a:prstGeom prst="roundRect">
            <a:avLst>
              <a:gd name="adj" fmla="val 15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5. Adım</a:t>
            </a:r>
          </a:p>
        </p:txBody>
      </p:sp>
      <p:sp>
        <p:nvSpPr>
          <p:cNvPr id="23" name="TextBox 22"/>
          <p:cNvSpPr txBox="1"/>
          <p:nvPr/>
        </p:nvSpPr>
        <p:spPr>
          <a:xfrm>
            <a:off x="1527048" y="5148834"/>
            <a:ext cx="4919472" cy="344170"/>
          </a:xfrm>
          <a:prstGeom prst="rect">
            <a:avLst/>
          </a:prstGeom>
          <a:noFill/>
        </p:spPr>
        <p:txBody>
          <a:bodyPr wrap="square" anchor="ctr" lIns="73152" rIns="73152" tIns="18288" bIns="18288">
            <a:noAutofit/>
          </a:bodyPr>
          <a:lstStyle/>
          <a:p>
            <a:pPr algn="l">
              <a:spcBef>
                <a:spcPts val="0"/>
              </a:spcBef>
              <a:spcAft>
                <a:spcPts val="0"/>
              </a:spcAft>
            </a:pPr>
            <a:r>
              <a:rPr lang="tr-TR" sz="1550" b="0" i="0">
                <a:solidFill>
                  <a:srgbClr val="262626"/>
                </a:solidFill>
                <a:latin typeface="Calibri"/>
              </a:rPr>
              <a:t>Haritalarınıza ölçek ekleyiniz.</a:t>
            </a:r>
          </a:p>
        </p:txBody>
      </p:sp>
      <p:sp>
        <p:nvSpPr>
          <p:cNvPr id="24" name="Rounded Rectangle 23"/>
          <p:cNvSpPr/>
          <p:nvPr/>
        </p:nvSpPr>
        <p:spPr>
          <a:xfrm>
            <a:off x="502920" y="5547868"/>
            <a:ext cx="5989320" cy="344170"/>
          </a:xfrm>
          <a:prstGeom prst="roundRect">
            <a:avLst>
              <a:gd name="adj" fmla="val 15000"/>
            </a:avLst>
          </a:prstGeom>
          <a:solidFill>
            <a:srgbClr val="F0F0F0"/>
          </a:solidFill>
          <a:ln>
            <a:noFill/>
          </a:ln>
          <a:effectLst/>
        </p:spPr>
        <p:txBody>
          <a:bodyPr rtlCol="0" anchor="ctr"/>
          <a:lstStyle/>
          <a:p/>
        </p:txBody>
      </p:sp>
      <p:sp>
        <p:nvSpPr>
          <p:cNvPr id="25" name="Rounded Rectangle 24"/>
          <p:cNvSpPr/>
          <p:nvPr/>
        </p:nvSpPr>
        <p:spPr>
          <a:xfrm>
            <a:off x="502920" y="5547868"/>
            <a:ext cx="960120" cy="344170"/>
          </a:xfrm>
          <a:prstGeom prst="roundRect">
            <a:avLst>
              <a:gd name="adj" fmla="val 15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6. Adım</a:t>
            </a:r>
          </a:p>
        </p:txBody>
      </p:sp>
      <p:sp>
        <p:nvSpPr>
          <p:cNvPr id="26" name="TextBox 25"/>
          <p:cNvSpPr txBox="1"/>
          <p:nvPr/>
        </p:nvSpPr>
        <p:spPr>
          <a:xfrm>
            <a:off x="1527048" y="5547868"/>
            <a:ext cx="4919472" cy="344170"/>
          </a:xfrm>
          <a:prstGeom prst="rect">
            <a:avLst/>
          </a:prstGeom>
          <a:noFill/>
        </p:spPr>
        <p:txBody>
          <a:bodyPr wrap="square" anchor="ctr" lIns="73152" rIns="73152" tIns="18288" bIns="18288">
            <a:noAutofit/>
          </a:bodyPr>
          <a:lstStyle/>
          <a:p>
            <a:pPr algn="l">
              <a:spcBef>
                <a:spcPts val="0"/>
              </a:spcBef>
              <a:spcAft>
                <a:spcPts val="0"/>
              </a:spcAft>
            </a:pPr>
            <a:r>
              <a:rPr lang="tr-TR" sz="1550" b="0" i="0">
                <a:solidFill>
                  <a:srgbClr val="262626"/>
                </a:solidFill>
                <a:latin typeface="Calibri"/>
              </a:rPr>
              <a:t>Haritalarınıza yön oku ekleyiniz.</a:t>
            </a:r>
          </a:p>
        </p:txBody>
      </p:sp>
      <p:sp>
        <p:nvSpPr>
          <p:cNvPr id="27" name="Rounded Rectangle 26"/>
          <p:cNvSpPr/>
          <p:nvPr/>
        </p:nvSpPr>
        <p:spPr>
          <a:xfrm>
            <a:off x="502920" y="5946902"/>
            <a:ext cx="5989320" cy="344170"/>
          </a:xfrm>
          <a:prstGeom prst="roundRect">
            <a:avLst>
              <a:gd name="adj" fmla="val 15000"/>
            </a:avLst>
          </a:prstGeom>
          <a:solidFill>
            <a:srgbClr val="F0F0F0"/>
          </a:solidFill>
          <a:ln>
            <a:noFill/>
          </a:ln>
          <a:effectLst/>
        </p:spPr>
        <p:txBody>
          <a:bodyPr rtlCol="0" anchor="ctr"/>
          <a:lstStyle/>
          <a:p/>
        </p:txBody>
      </p:sp>
      <p:sp>
        <p:nvSpPr>
          <p:cNvPr id="28" name="Rounded Rectangle 27"/>
          <p:cNvSpPr/>
          <p:nvPr/>
        </p:nvSpPr>
        <p:spPr>
          <a:xfrm>
            <a:off x="502920" y="5946902"/>
            <a:ext cx="960120" cy="344170"/>
          </a:xfrm>
          <a:prstGeom prst="roundRect">
            <a:avLst>
              <a:gd name="adj" fmla="val 15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7. Adım</a:t>
            </a:r>
          </a:p>
        </p:txBody>
      </p:sp>
      <p:sp>
        <p:nvSpPr>
          <p:cNvPr id="29" name="TextBox 28"/>
          <p:cNvSpPr txBox="1"/>
          <p:nvPr/>
        </p:nvSpPr>
        <p:spPr>
          <a:xfrm>
            <a:off x="1527048" y="5946902"/>
            <a:ext cx="4919472" cy="344170"/>
          </a:xfrm>
          <a:prstGeom prst="rect">
            <a:avLst/>
          </a:prstGeom>
          <a:noFill/>
        </p:spPr>
        <p:txBody>
          <a:bodyPr wrap="square" anchor="ctr" lIns="73152" rIns="73152" tIns="18288" bIns="18288">
            <a:noAutofit/>
          </a:bodyPr>
          <a:lstStyle/>
          <a:p>
            <a:pPr algn="l">
              <a:spcBef>
                <a:spcPts val="0"/>
              </a:spcBef>
              <a:spcAft>
                <a:spcPts val="0"/>
              </a:spcAft>
            </a:pPr>
            <a:r>
              <a:rPr lang="tr-TR" sz="1550" b="0" i="0">
                <a:solidFill>
                  <a:srgbClr val="262626"/>
                </a:solidFill>
                <a:latin typeface="Calibri"/>
              </a:rPr>
              <a:t>Haritalarınıza koordinat ekleyiniz.</a:t>
            </a:r>
          </a:p>
        </p:txBody>
      </p:sp>
      <p:sp>
        <p:nvSpPr>
          <p:cNvPr id="30" name="Rounded Rectangle 29"/>
          <p:cNvSpPr/>
          <p:nvPr/>
        </p:nvSpPr>
        <p:spPr>
          <a:xfrm>
            <a:off x="6720840" y="1216152"/>
            <a:ext cx="4967935" cy="438912"/>
          </a:xfrm>
          <a:prstGeom prst="roundRect">
            <a:avLst>
              <a:gd name="adj" fmla="val 1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600" b="1" i="0">
                <a:solidFill>
                  <a:srgbClr val="FFFFFF"/>
                </a:solidFill>
                <a:latin typeface="Calibri"/>
              </a:rPr>
              <a:t>Nasıl değerlendirilecek? On ölçüt</a:t>
            </a:r>
          </a:p>
        </p:txBody>
      </p:sp>
      <p:sp>
        <p:nvSpPr>
          <p:cNvPr id="31" name="Rounded Rectangle 30"/>
          <p:cNvSpPr/>
          <p:nvPr/>
        </p:nvSpPr>
        <p:spPr>
          <a:xfrm>
            <a:off x="6720840" y="1728216"/>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Amaç belirleme</a:t>
            </a:r>
          </a:p>
        </p:txBody>
      </p:sp>
      <p:sp>
        <p:nvSpPr>
          <p:cNvPr id="32" name="Rounded Rectangle 31"/>
          <p:cNvSpPr/>
          <p:nvPr/>
        </p:nvSpPr>
        <p:spPr>
          <a:xfrm>
            <a:off x="9241383" y="1728216"/>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350" b="1" i="0">
                <a:solidFill>
                  <a:srgbClr val="262626"/>
                </a:solidFill>
                <a:latin typeface="Calibri"/>
              </a:rPr>
              <a:t>Araç gereç seçme ve kullanma</a:t>
            </a:r>
          </a:p>
        </p:txBody>
      </p:sp>
      <p:sp>
        <p:nvSpPr>
          <p:cNvPr id="33" name="Rounded Rectangle 32"/>
          <p:cNvSpPr/>
          <p:nvPr/>
        </p:nvSpPr>
        <p:spPr>
          <a:xfrm>
            <a:off x="6720840" y="2258568"/>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Veri toplama</a:t>
            </a:r>
          </a:p>
        </p:txBody>
      </p:sp>
      <p:sp>
        <p:nvSpPr>
          <p:cNvPr id="34" name="Rounded Rectangle 33"/>
          <p:cNvSpPr/>
          <p:nvPr/>
        </p:nvSpPr>
        <p:spPr>
          <a:xfrm>
            <a:off x="9241383" y="2258568"/>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Sembol oluşturma</a:t>
            </a:r>
          </a:p>
        </p:txBody>
      </p:sp>
      <p:sp>
        <p:nvSpPr>
          <p:cNvPr id="35" name="Rounded Rectangle 34"/>
          <p:cNvSpPr/>
          <p:nvPr/>
        </p:nvSpPr>
        <p:spPr>
          <a:xfrm>
            <a:off x="6720840" y="2788920"/>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350" b="1" i="0">
                <a:solidFill>
                  <a:srgbClr val="262626"/>
                </a:solidFill>
                <a:latin typeface="Calibri"/>
              </a:rPr>
              <a:t>Harita bileşenlerini oluşturma</a:t>
            </a:r>
          </a:p>
        </p:txBody>
      </p:sp>
      <p:sp>
        <p:nvSpPr>
          <p:cNvPr id="36" name="Rounded Rectangle 35"/>
          <p:cNvSpPr/>
          <p:nvPr/>
        </p:nvSpPr>
        <p:spPr>
          <a:xfrm>
            <a:off x="9241383" y="2788920"/>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Veri işleme</a:t>
            </a:r>
          </a:p>
        </p:txBody>
      </p:sp>
      <p:sp>
        <p:nvSpPr>
          <p:cNvPr id="37" name="Rounded Rectangle 36"/>
          <p:cNvSpPr/>
          <p:nvPr/>
        </p:nvSpPr>
        <p:spPr>
          <a:xfrm>
            <a:off x="6720840" y="3319272"/>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Rapor hazırlama</a:t>
            </a:r>
          </a:p>
        </p:txBody>
      </p:sp>
      <p:sp>
        <p:nvSpPr>
          <p:cNvPr id="38" name="Rounded Rectangle 37"/>
          <p:cNvSpPr/>
          <p:nvPr/>
        </p:nvSpPr>
        <p:spPr>
          <a:xfrm>
            <a:off x="9241383" y="3319272"/>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Görsel materyal kullanımı</a:t>
            </a:r>
          </a:p>
        </p:txBody>
      </p:sp>
      <p:sp>
        <p:nvSpPr>
          <p:cNvPr id="39" name="Rounded Rectangle 38"/>
          <p:cNvSpPr/>
          <p:nvPr/>
        </p:nvSpPr>
        <p:spPr>
          <a:xfrm>
            <a:off x="6720840" y="3849624"/>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Sunu yapma</a:t>
            </a:r>
          </a:p>
        </p:txBody>
      </p:sp>
      <p:sp>
        <p:nvSpPr>
          <p:cNvPr id="40" name="Rounded Rectangle 39"/>
          <p:cNvSpPr/>
          <p:nvPr/>
        </p:nvSpPr>
        <p:spPr>
          <a:xfrm>
            <a:off x="9241383" y="3849624"/>
            <a:ext cx="2447391" cy="457200"/>
          </a:xfrm>
          <a:prstGeom prst="roundRect">
            <a:avLst>
              <a:gd name="adj" fmla="val 30000"/>
            </a:avLst>
          </a:prstGeom>
          <a:solidFill>
            <a:srgbClr val="FFFFFF"/>
          </a:solidFill>
          <a:ln w="15875">
            <a:solidFill>
              <a:srgbClr val="4F4F4F"/>
            </a:solid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Dil ve anlatım</a:t>
            </a:r>
          </a:p>
        </p:txBody>
      </p:sp>
      <p:sp>
        <p:nvSpPr>
          <p:cNvPr id="41" name="Rounded Rectangle 40"/>
          <p:cNvSpPr/>
          <p:nvPr/>
        </p:nvSpPr>
        <p:spPr>
          <a:xfrm>
            <a:off x="6720840" y="4425696"/>
            <a:ext cx="4967935" cy="91440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200"/>
              </a:spcAft>
            </a:pPr>
            <a:r>
              <a:rPr lang="tr-TR" sz="1500" b="1" i="0">
                <a:solidFill>
                  <a:srgbClr val="262626"/>
                </a:solidFill>
                <a:latin typeface="Calibri"/>
              </a:rPr>
              <a:t>Karekodda: analitik dereceli puanlama anahtarı ve grup değerlendirme formu</a:t>
            </a:r>
          </a:p>
          <a:p>
            <a:pPr algn="l">
              <a:spcBef>
                <a:spcPts val="0"/>
              </a:spcBef>
              <a:spcAft>
                <a:spcPts val="0"/>
              </a:spcAft>
            </a:pPr>
            <a:r>
              <a:rPr lang="tr-TR" sz="1500" b="0" i="0">
                <a:solidFill>
                  <a:srgbClr val="262626"/>
                </a:solidFill>
                <a:latin typeface="Calibri"/>
              </a:rPr>
              <a:t>Çıktıları öğretmen getirir; telefonla karekod okutulmaz.</a:t>
            </a:r>
          </a:p>
        </p:txBody>
      </p:sp>
      <p:sp>
        <p:nvSpPr>
          <p:cNvPr id="42" name="TextBox 41"/>
          <p:cNvSpPr txBox="1"/>
          <p:nvPr/>
        </p:nvSpPr>
        <p:spPr>
          <a:xfrm>
            <a:off x="6720840" y="5431536"/>
            <a:ext cx="4967935" cy="310896"/>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4F4F4F"/>
                </a:solidFill>
                <a:latin typeface="Calibri"/>
              </a:rPr>
              <a:t>Puanın ağırlığı (örnek): süreç · ürün · paylaşım</a:t>
            </a:r>
          </a:p>
        </p:txBody>
      </p:sp>
      <p:sp>
        <p:nvSpPr>
          <p:cNvPr id="43" name="Rectangle 42"/>
          <p:cNvSpPr/>
          <p:nvPr/>
        </p:nvSpPr>
        <p:spPr>
          <a:xfrm>
            <a:off x="6720840" y="5760720"/>
            <a:ext cx="1987174" cy="530352"/>
          </a:xfrm>
          <a:prstGeom prst="rect">
            <a:avLst/>
          </a:prstGeom>
          <a:solidFill>
            <a:srgbClr val="2C6696"/>
          </a:solidFill>
          <a:ln>
            <a:noFill/>
          </a:ln>
          <a:effectLst/>
        </p:spPr>
        <p:txBody>
          <a:bodyPr rtlCol="0" anchor="ctr" wrap="square" lIns="18288" rIns="18288" tIns="0" bIns="0">
            <a:noAutofit/>
          </a:bodyPr>
          <a:lstStyle/>
          <a:p>
            <a:pPr algn="ctr">
              <a:spcBef>
                <a:spcPts val="0"/>
              </a:spcBef>
              <a:spcAft>
                <a:spcPts val="0"/>
              </a:spcAft>
            </a:pPr>
            <a:r>
              <a:rPr lang="tr-TR" sz="1600" b="1" i="0">
                <a:solidFill>
                  <a:srgbClr val="FFFFFF"/>
                </a:solidFill>
                <a:latin typeface="Calibri"/>
              </a:rPr>
              <a:t>Süreç %40</a:t>
            </a:r>
          </a:p>
        </p:txBody>
      </p:sp>
      <p:sp>
        <p:nvSpPr>
          <p:cNvPr id="44" name="Rectangle 43"/>
          <p:cNvSpPr/>
          <p:nvPr/>
        </p:nvSpPr>
        <p:spPr>
          <a:xfrm>
            <a:off x="8708014" y="5760720"/>
            <a:ext cx="2483967" cy="530352"/>
          </a:xfrm>
          <a:prstGeom prst="rect">
            <a:avLst/>
          </a:prstGeom>
          <a:solidFill>
            <a:srgbClr val="D3373A"/>
          </a:solidFill>
          <a:ln>
            <a:noFill/>
          </a:ln>
          <a:effectLst/>
        </p:spPr>
        <p:txBody>
          <a:bodyPr rtlCol="0" anchor="ctr" wrap="square" lIns="18288" rIns="18288" tIns="0" bIns="0">
            <a:noAutofit/>
          </a:bodyPr>
          <a:lstStyle/>
          <a:p>
            <a:pPr algn="ctr">
              <a:spcBef>
                <a:spcPts val="0"/>
              </a:spcBef>
              <a:spcAft>
                <a:spcPts val="0"/>
              </a:spcAft>
            </a:pPr>
            <a:r>
              <a:rPr lang="tr-TR" sz="1600" b="1" i="0">
                <a:solidFill>
                  <a:srgbClr val="FFFFFF"/>
                </a:solidFill>
                <a:latin typeface="Calibri"/>
              </a:rPr>
              <a:t>Ürün %50</a:t>
            </a:r>
          </a:p>
        </p:txBody>
      </p:sp>
      <p:sp>
        <p:nvSpPr>
          <p:cNvPr id="45" name="Rectangle 44"/>
          <p:cNvSpPr/>
          <p:nvPr/>
        </p:nvSpPr>
        <p:spPr>
          <a:xfrm>
            <a:off x="11191981" y="5760720"/>
            <a:ext cx="496793" cy="530352"/>
          </a:xfrm>
          <a:prstGeom prst="rect">
            <a:avLst/>
          </a:prstGeom>
          <a:solidFill>
            <a:srgbClr val="FCC021"/>
          </a:solidFill>
          <a:ln>
            <a:noFill/>
          </a:ln>
          <a:effectLst/>
        </p:spPr>
        <p:txBody>
          <a:bodyPr rtlCol="0" anchor="ctr" wrap="square" lIns="18288" rIns="18288" tIns="0" bIns="0">
            <a:noAutofit/>
          </a:bodyPr>
          <a:lstStyle/>
          <a:p>
            <a:pPr algn="ctr">
              <a:spcBef>
                <a:spcPts val="0"/>
              </a:spcBef>
              <a:spcAft>
                <a:spcPts val="0"/>
              </a:spcAft>
            </a:pPr>
            <a:r>
              <a:rPr lang="tr-TR" sz="1600" b="1" i="0">
                <a:solidFill>
                  <a:srgbClr val="262626"/>
                </a:solidFill>
                <a:latin typeface="Calibri"/>
              </a:rPr>
              <a:t>%10</a:t>
            </a:r>
          </a:p>
        </p:txBody>
      </p:sp>
      <p:sp>
        <p:nvSpPr>
          <p:cNvPr id="46" name="TextBox 4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7" name="Rounded Rectangle 4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58</a:t>
            </a:r>
          </a:p>
        </p:txBody>
      </p:sp>
      <p:sp>
        <p:nvSpPr>
          <p:cNvPr id="48" name="TextBox 4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130 / 226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Gelecek derse hazırlık ve görev kartı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ounded Rectangle 5"/>
          <p:cNvSpPr/>
          <p:nvPr/>
        </p:nvSpPr>
        <p:spPr>
          <a:xfrm>
            <a:off x="502920" y="1216152"/>
            <a:ext cx="5029200" cy="438912"/>
          </a:xfrm>
          <a:prstGeom prst="roundRect">
            <a:avLst>
              <a:gd name="adj" fmla="val 15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600" b="1" i="0">
                <a:solidFill>
                  <a:srgbClr val="FFFFFF"/>
                </a:solidFill>
                <a:latin typeface="Calibri"/>
              </a:rPr>
              <a:t>GELECEK DERSE HAZIRLIK</a:t>
            </a:r>
          </a:p>
        </p:txBody>
      </p:sp>
      <p:sp>
        <p:nvSpPr>
          <p:cNvPr id="7" name="Rounded Rectangle 6"/>
          <p:cNvSpPr/>
          <p:nvPr/>
        </p:nvSpPr>
        <p:spPr>
          <a:xfrm>
            <a:off x="502920" y="1728216"/>
            <a:ext cx="5029200" cy="107899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594360" y="2084832"/>
            <a:ext cx="365760" cy="36576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9" name="TextBox 8"/>
          <p:cNvSpPr txBox="1"/>
          <p:nvPr/>
        </p:nvSpPr>
        <p:spPr>
          <a:xfrm>
            <a:off x="1051560" y="1728216"/>
            <a:ext cx="4434840" cy="107899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Bir sonraki derste yapılacak turizm haritası oluşturma performans görevi için öğretmen rehberliğinde çalışma grupları oluşturunuz.</a:t>
            </a:r>
          </a:p>
        </p:txBody>
      </p:sp>
      <p:sp>
        <p:nvSpPr>
          <p:cNvPr id="10" name="Rounded Rectangle 9"/>
          <p:cNvSpPr/>
          <p:nvPr/>
        </p:nvSpPr>
        <p:spPr>
          <a:xfrm>
            <a:off x="502920" y="2898648"/>
            <a:ext cx="5029200" cy="107899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594360" y="3255264"/>
            <a:ext cx="365760" cy="36576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2" name="TextBox 11"/>
          <p:cNvSpPr txBox="1"/>
          <p:nvPr/>
        </p:nvSpPr>
        <p:spPr>
          <a:xfrm>
            <a:off x="1051560" y="2898648"/>
            <a:ext cx="4434840" cy="107899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Çalışma grubunuzla bir ülke ve Türkiye’den bir il belirleyerek buralara ait dilsiz haritalar temin ediniz.</a:t>
            </a:r>
          </a:p>
        </p:txBody>
      </p:sp>
      <p:sp>
        <p:nvSpPr>
          <p:cNvPr id="13" name="Rounded Rectangle 12"/>
          <p:cNvSpPr/>
          <p:nvPr/>
        </p:nvSpPr>
        <p:spPr>
          <a:xfrm>
            <a:off x="502920" y="4069080"/>
            <a:ext cx="5029200" cy="107899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594360" y="4425696"/>
            <a:ext cx="365760" cy="36576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5" name="TextBox 14"/>
          <p:cNvSpPr txBox="1"/>
          <p:nvPr/>
        </p:nvSpPr>
        <p:spPr>
          <a:xfrm>
            <a:off x="1051560" y="4069080"/>
            <a:ext cx="4434840" cy="107899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Belirlediğiniz yerlerin önde gelen turistik mekânlarını ve bu mekânların konumlarını araştırınız.</a:t>
            </a:r>
          </a:p>
        </p:txBody>
      </p:sp>
      <p:sp>
        <p:nvSpPr>
          <p:cNvPr id="16" name="Rounded Rectangle 15"/>
          <p:cNvSpPr/>
          <p:nvPr/>
        </p:nvSpPr>
        <p:spPr>
          <a:xfrm>
            <a:off x="502920" y="5266944"/>
            <a:ext cx="5029200" cy="1024128"/>
          </a:xfrm>
          <a:prstGeom prst="roundRect">
            <a:avLst>
              <a:gd name="adj" fmla="val 8000"/>
            </a:avLst>
          </a:prstGeom>
          <a:solidFill>
            <a:srgbClr val="FFF3D1"/>
          </a:solidFill>
          <a:ln>
            <a:noFill/>
          </a:ln>
          <a:effectLst/>
        </p:spPr>
        <p:txBody>
          <a:bodyPr rtlCol="0" anchor="ctr" wrap="square" lIns="164592" rIns="164592" tIns="73152" bIns="73152">
            <a:noAutofit/>
          </a:bodyPr>
          <a:lstStyle/>
          <a:p>
            <a:pPr algn="l">
              <a:spcBef>
                <a:spcPts val="0"/>
              </a:spcBef>
              <a:spcAft>
                <a:spcPts val="300"/>
              </a:spcAft>
            </a:pPr>
            <a:r>
              <a:rPr lang="tr-TR" sz="1600" b="1" i="0">
                <a:solidFill>
                  <a:srgbClr val="262626"/>
                </a:solidFill>
                <a:latin typeface="Calibri"/>
              </a:rPr>
              <a:t>Dilsiz haritaları okul verir; satın almayın.</a:t>
            </a:r>
          </a:p>
          <a:p>
            <a:pPr algn="l">
              <a:spcBef>
                <a:spcPts val="0"/>
              </a:spcBef>
              <a:spcAft>
                <a:spcPts val="0"/>
              </a:spcAft>
            </a:pPr>
            <a:r>
              <a:rPr lang="tr-TR" sz="1600" b="0" i="0">
                <a:solidFill>
                  <a:srgbClr val="262626"/>
                </a:solidFill>
                <a:latin typeface="Calibri"/>
              </a:rPr>
              <a:t>Ülke ve il seçimi tahtadaki listeye yazılır: aynı seçim ikinci kez yapılmaz.</a:t>
            </a:r>
          </a:p>
        </p:txBody>
      </p:sp>
      <p:sp>
        <p:nvSpPr>
          <p:cNvPr id="17" name="Rounded Rectangle 16"/>
          <p:cNvSpPr/>
          <p:nvPr/>
        </p:nvSpPr>
        <p:spPr>
          <a:xfrm>
            <a:off x="5760720" y="1216152"/>
            <a:ext cx="5928055" cy="438912"/>
          </a:xfrm>
          <a:prstGeom prst="roundRect">
            <a:avLst>
              <a:gd name="adj" fmla="val 15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600" b="1" i="0">
                <a:solidFill>
                  <a:srgbClr val="FFFFFF"/>
                </a:solidFill>
                <a:latin typeface="Calibri"/>
              </a:rPr>
              <a:t>Görev kartı</a:t>
            </a:r>
          </a:p>
        </p:txBody>
      </p:sp>
      <p:sp>
        <p:nvSpPr>
          <p:cNvPr id="18" name="Rounded Rectangle 17"/>
          <p:cNvSpPr/>
          <p:nvPr/>
        </p:nvSpPr>
        <p:spPr>
          <a:xfrm>
            <a:off x="5760720" y="1728216"/>
            <a:ext cx="5928055" cy="479313"/>
          </a:xfrm>
          <a:prstGeom prst="roundRect">
            <a:avLst>
              <a:gd name="adj" fmla="val 10000"/>
            </a:avLst>
          </a:prstGeom>
          <a:solidFill>
            <a:srgbClr val="FFFFFF"/>
          </a:solidFill>
          <a:ln w="12700">
            <a:solidFill>
              <a:srgbClr val="D9D9D9"/>
            </a:solidFill>
          </a:ln>
          <a:effectLst/>
        </p:spPr>
        <p:txBody>
          <a:bodyPr rtlCol="0" anchor="ctr"/>
          <a:lstStyle/>
          <a:p/>
        </p:txBody>
      </p:sp>
      <p:sp>
        <p:nvSpPr>
          <p:cNvPr id="19" name="TextBox 18"/>
          <p:cNvSpPr txBox="1"/>
          <p:nvPr/>
        </p:nvSpPr>
        <p:spPr>
          <a:xfrm>
            <a:off x="5852160" y="1728216"/>
            <a:ext cx="1325880" cy="479313"/>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Grup</a:t>
            </a:r>
          </a:p>
        </p:txBody>
      </p:sp>
      <p:cxnSp>
        <p:nvCxnSpPr>
          <p:cNvPr id="20" name="Connector 19"/>
          <p:cNvCxnSpPr/>
          <p:nvPr/>
        </p:nvCxnSpPr>
        <p:spPr>
          <a:xfrm>
            <a:off x="7223760" y="1967872"/>
            <a:ext cx="4327855" cy="0"/>
          </a:xfrm>
          <a:prstGeom prst="line">
            <a:avLst/>
          </a:prstGeom>
          <a:ln w="12700">
            <a:solidFill>
              <a:srgbClr val="D9D9D9"/>
            </a:solidFill>
            <a:prstDash val="dash"/>
          </a:ln>
        </p:spPr>
      </p:cxnSp>
      <p:sp>
        <p:nvSpPr>
          <p:cNvPr id="21" name="Rounded Rectangle 20"/>
          <p:cNvSpPr/>
          <p:nvPr/>
        </p:nvSpPr>
        <p:spPr>
          <a:xfrm>
            <a:off x="5760720" y="2280681"/>
            <a:ext cx="5928055" cy="1045775"/>
          </a:xfrm>
          <a:prstGeom prst="roundRect">
            <a:avLst>
              <a:gd name="adj" fmla="val 10000"/>
            </a:avLst>
          </a:prstGeom>
          <a:solidFill>
            <a:srgbClr val="FFFFFF"/>
          </a:solidFill>
          <a:ln w="12700">
            <a:solidFill>
              <a:srgbClr val="D9D9D9"/>
            </a:solidFill>
          </a:ln>
          <a:effectLst/>
        </p:spPr>
        <p:txBody>
          <a:bodyPr rtlCol="0" anchor="ctr"/>
          <a:lstStyle/>
          <a:p/>
        </p:txBody>
      </p:sp>
      <p:sp>
        <p:nvSpPr>
          <p:cNvPr id="22" name="TextBox 21"/>
          <p:cNvSpPr txBox="1"/>
          <p:nvPr/>
        </p:nvSpPr>
        <p:spPr>
          <a:xfrm>
            <a:off x="5852160" y="2280681"/>
            <a:ext cx="1325880" cy="1045775"/>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Amacımız</a:t>
            </a:r>
          </a:p>
        </p:txBody>
      </p:sp>
      <p:cxnSp>
        <p:nvCxnSpPr>
          <p:cNvPr id="23" name="Connector 22"/>
          <p:cNvCxnSpPr/>
          <p:nvPr/>
        </p:nvCxnSpPr>
        <p:spPr>
          <a:xfrm>
            <a:off x="7223760" y="2629272"/>
            <a:ext cx="4327855" cy="0"/>
          </a:xfrm>
          <a:prstGeom prst="line">
            <a:avLst/>
          </a:prstGeom>
          <a:ln w="12700">
            <a:solidFill>
              <a:srgbClr val="D9D9D9"/>
            </a:solidFill>
            <a:prstDash val="dash"/>
          </a:ln>
        </p:spPr>
      </p:cxnSp>
      <p:cxnSp>
        <p:nvCxnSpPr>
          <p:cNvPr id="24" name="Connector 23"/>
          <p:cNvCxnSpPr/>
          <p:nvPr/>
        </p:nvCxnSpPr>
        <p:spPr>
          <a:xfrm>
            <a:off x="7223760" y="2977864"/>
            <a:ext cx="4327855" cy="0"/>
          </a:xfrm>
          <a:prstGeom prst="line">
            <a:avLst/>
          </a:prstGeom>
          <a:ln w="12700">
            <a:solidFill>
              <a:srgbClr val="D9D9D9"/>
            </a:solidFill>
            <a:prstDash val="dash"/>
          </a:ln>
        </p:spPr>
      </p:cxnSp>
      <p:sp>
        <p:nvSpPr>
          <p:cNvPr id="25" name="Rounded Rectangle 24"/>
          <p:cNvSpPr/>
          <p:nvPr/>
        </p:nvSpPr>
        <p:spPr>
          <a:xfrm>
            <a:off x="5760720" y="3399608"/>
            <a:ext cx="5928055" cy="522887"/>
          </a:xfrm>
          <a:prstGeom prst="roundRect">
            <a:avLst>
              <a:gd name="adj" fmla="val 10000"/>
            </a:avLst>
          </a:prstGeom>
          <a:solidFill>
            <a:srgbClr val="FFFFFF"/>
          </a:solidFill>
          <a:ln w="12700">
            <a:solidFill>
              <a:srgbClr val="D9D9D9"/>
            </a:solidFill>
          </a:ln>
          <a:effectLst/>
        </p:spPr>
        <p:txBody>
          <a:bodyPr rtlCol="0" anchor="ctr"/>
          <a:lstStyle/>
          <a:p/>
        </p:txBody>
      </p:sp>
      <p:sp>
        <p:nvSpPr>
          <p:cNvPr id="26" name="TextBox 25"/>
          <p:cNvSpPr txBox="1"/>
          <p:nvPr/>
        </p:nvSpPr>
        <p:spPr>
          <a:xfrm>
            <a:off x="5852160" y="3399608"/>
            <a:ext cx="1325880" cy="522887"/>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Ülke · il</a:t>
            </a:r>
          </a:p>
        </p:txBody>
      </p:sp>
      <p:cxnSp>
        <p:nvCxnSpPr>
          <p:cNvPr id="27" name="Connector 26"/>
          <p:cNvCxnSpPr/>
          <p:nvPr/>
        </p:nvCxnSpPr>
        <p:spPr>
          <a:xfrm>
            <a:off x="7223760" y="3661051"/>
            <a:ext cx="4327855" cy="0"/>
          </a:xfrm>
          <a:prstGeom prst="line">
            <a:avLst/>
          </a:prstGeom>
          <a:ln w="12700">
            <a:solidFill>
              <a:srgbClr val="D9D9D9"/>
            </a:solidFill>
            <a:prstDash val="dash"/>
          </a:ln>
        </p:spPr>
      </p:cxnSp>
      <p:sp>
        <p:nvSpPr>
          <p:cNvPr id="28" name="Rounded Rectangle 27"/>
          <p:cNvSpPr/>
          <p:nvPr/>
        </p:nvSpPr>
        <p:spPr>
          <a:xfrm>
            <a:off x="5760720" y="3995647"/>
            <a:ext cx="5928055" cy="1350792"/>
          </a:xfrm>
          <a:prstGeom prst="roundRect">
            <a:avLst>
              <a:gd name="adj" fmla="val 10000"/>
            </a:avLst>
          </a:prstGeom>
          <a:solidFill>
            <a:srgbClr val="FFFFFF"/>
          </a:solidFill>
          <a:ln w="12700">
            <a:solidFill>
              <a:srgbClr val="D9D9D9"/>
            </a:solidFill>
          </a:ln>
          <a:effectLst/>
        </p:spPr>
        <p:txBody>
          <a:bodyPr rtlCol="0" anchor="ctr"/>
          <a:lstStyle/>
          <a:p/>
        </p:txBody>
      </p:sp>
      <p:sp>
        <p:nvSpPr>
          <p:cNvPr id="29" name="TextBox 28"/>
          <p:cNvSpPr txBox="1"/>
          <p:nvPr/>
        </p:nvSpPr>
        <p:spPr>
          <a:xfrm>
            <a:off x="5852160" y="3995647"/>
            <a:ext cx="1325880" cy="135079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İş bölümü</a:t>
            </a:r>
          </a:p>
        </p:txBody>
      </p:sp>
      <p:cxnSp>
        <p:nvCxnSpPr>
          <p:cNvPr id="30" name="Connector 29"/>
          <p:cNvCxnSpPr/>
          <p:nvPr/>
        </p:nvCxnSpPr>
        <p:spPr>
          <a:xfrm>
            <a:off x="7223760" y="4333345"/>
            <a:ext cx="4327855" cy="0"/>
          </a:xfrm>
          <a:prstGeom prst="line">
            <a:avLst/>
          </a:prstGeom>
          <a:ln w="12700">
            <a:solidFill>
              <a:srgbClr val="D9D9D9"/>
            </a:solidFill>
            <a:prstDash val="dash"/>
          </a:ln>
        </p:spPr>
      </p:cxnSp>
      <p:cxnSp>
        <p:nvCxnSpPr>
          <p:cNvPr id="31" name="Connector 30"/>
          <p:cNvCxnSpPr/>
          <p:nvPr/>
        </p:nvCxnSpPr>
        <p:spPr>
          <a:xfrm>
            <a:off x="7223760" y="4671043"/>
            <a:ext cx="4327855" cy="0"/>
          </a:xfrm>
          <a:prstGeom prst="line">
            <a:avLst/>
          </a:prstGeom>
          <a:ln w="12700">
            <a:solidFill>
              <a:srgbClr val="D9D9D9"/>
            </a:solidFill>
            <a:prstDash val="dash"/>
          </a:ln>
        </p:spPr>
      </p:cxnSp>
      <p:cxnSp>
        <p:nvCxnSpPr>
          <p:cNvPr id="32" name="Connector 31"/>
          <p:cNvCxnSpPr/>
          <p:nvPr/>
        </p:nvCxnSpPr>
        <p:spPr>
          <a:xfrm>
            <a:off x="7223760" y="5008741"/>
            <a:ext cx="4327855" cy="0"/>
          </a:xfrm>
          <a:prstGeom prst="line">
            <a:avLst/>
          </a:prstGeom>
          <a:ln w="12700">
            <a:solidFill>
              <a:srgbClr val="D9D9D9"/>
            </a:solidFill>
            <a:prstDash val="dash"/>
          </a:ln>
        </p:spPr>
      </p:cxnSp>
      <p:sp>
        <p:nvSpPr>
          <p:cNvPr id="33" name="Rounded Rectangle 32"/>
          <p:cNvSpPr/>
          <p:nvPr/>
        </p:nvSpPr>
        <p:spPr>
          <a:xfrm>
            <a:off x="5760720" y="5419591"/>
            <a:ext cx="5928055" cy="871479"/>
          </a:xfrm>
          <a:prstGeom prst="roundRect">
            <a:avLst>
              <a:gd name="adj" fmla="val 10000"/>
            </a:avLst>
          </a:prstGeom>
          <a:solidFill>
            <a:srgbClr val="FFFFFF"/>
          </a:solidFill>
          <a:ln w="12700">
            <a:solidFill>
              <a:srgbClr val="D9D9D9"/>
            </a:solidFill>
          </a:ln>
          <a:effectLst/>
        </p:spPr>
        <p:txBody>
          <a:bodyPr rtlCol="0" anchor="ctr"/>
          <a:lstStyle/>
          <a:p/>
        </p:txBody>
      </p:sp>
      <p:sp>
        <p:nvSpPr>
          <p:cNvPr id="34" name="TextBox 33"/>
          <p:cNvSpPr txBox="1"/>
          <p:nvPr/>
        </p:nvSpPr>
        <p:spPr>
          <a:xfrm>
            <a:off x="5852160" y="5419591"/>
            <a:ext cx="1325880" cy="871479"/>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Takvim</a:t>
            </a:r>
          </a:p>
        </p:txBody>
      </p:sp>
      <p:cxnSp>
        <p:nvCxnSpPr>
          <p:cNvPr id="35" name="Connector 34"/>
          <p:cNvCxnSpPr/>
          <p:nvPr/>
        </p:nvCxnSpPr>
        <p:spPr>
          <a:xfrm>
            <a:off x="7223760" y="5710084"/>
            <a:ext cx="4327855" cy="0"/>
          </a:xfrm>
          <a:prstGeom prst="line">
            <a:avLst/>
          </a:prstGeom>
          <a:ln w="12700">
            <a:solidFill>
              <a:srgbClr val="D9D9D9"/>
            </a:solidFill>
            <a:prstDash val="dash"/>
          </a:ln>
        </p:spPr>
      </p:cxnSp>
      <p:cxnSp>
        <p:nvCxnSpPr>
          <p:cNvPr id="36" name="Connector 35"/>
          <p:cNvCxnSpPr/>
          <p:nvPr/>
        </p:nvCxnSpPr>
        <p:spPr>
          <a:xfrm>
            <a:off x="7223760" y="6000577"/>
            <a:ext cx="4327855" cy="0"/>
          </a:xfrm>
          <a:prstGeom prst="line">
            <a:avLst/>
          </a:prstGeom>
          <a:ln w="12700">
            <a:solidFill>
              <a:srgbClr val="D9D9D9"/>
            </a:solidFill>
            <a:prstDash val="dash"/>
          </a:ln>
        </p:spPr>
      </p:cxn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58</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131 / 226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Gelecek derse hazırlık ve görev kartı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029200" cy="438912"/>
          </a:xfrm>
          <a:prstGeom prst="roundRect">
            <a:avLst>
              <a:gd name="adj" fmla="val 15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600" b="1" i="0">
                <a:solidFill>
                  <a:srgbClr val="FFFFFF"/>
                </a:solidFill>
                <a:latin typeface="Calibri"/>
              </a:rPr>
              <a:t>GELECEK DERSE HAZIRLIK</a:t>
            </a:r>
          </a:p>
        </p:txBody>
      </p:sp>
      <p:sp>
        <p:nvSpPr>
          <p:cNvPr id="7" name="Rounded Rectangle 6"/>
          <p:cNvSpPr/>
          <p:nvPr/>
        </p:nvSpPr>
        <p:spPr>
          <a:xfrm>
            <a:off x="502920" y="1728216"/>
            <a:ext cx="5029200" cy="107899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594360" y="2084832"/>
            <a:ext cx="365760" cy="36576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9" name="TextBox 8"/>
          <p:cNvSpPr txBox="1"/>
          <p:nvPr/>
        </p:nvSpPr>
        <p:spPr>
          <a:xfrm>
            <a:off x="1051560" y="1728216"/>
            <a:ext cx="4434840" cy="107899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Bir sonraki derste yapılacak turizm haritası oluşturma performans görevi için öğretmen rehberliğinde çalışma grupları oluşturunuz.</a:t>
            </a:r>
          </a:p>
        </p:txBody>
      </p:sp>
      <p:sp>
        <p:nvSpPr>
          <p:cNvPr id="10" name="Rounded Rectangle 9"/>
          <p:cNvSpPr/>
          <p:nvPr/>
        </p:nvSpPr>
        <p:spPr>
          <a:xfrm>
            <a:off x="502920" y="2898648"/>
            <a:ext cx="5029200" cy="107899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594360" y="3255264"/>
            <a:ext cx="365760" cy="36576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2" name="TextBox 11"/>
          <p:cNvSpPr txBox="1"/>
          <p:nvPr/>
        </p:nvSpPr>
        <p:spPr>
          <a:xfrm>
            <a:off x="1051560" y="2898648"/>
            <a:ext cx="4434840" cy="107899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Çalışma grubunuzla bir ülke ve Türkiye’den bir il belirleyerek buralara ait dilsiz haritalar temin ediniz.</a:t>
            </a:r>
          </a:p>
        </p:txBody>
      </p:sp>
      <p:sp>
        <p:nvSpPr>
          <p:cNvPr id="13" name="Rounded Rectangle 12"/>
          <p:cNvSpPr/>
          <p:nvPr/>
        </p:nvSpPr>
        <p:spPr>
          <a:xfrm>
            <a:off x="502920" y="4069080"/>
            <a:ext cx="5029200" cy="107899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594360" y="4425696"/>
            <a:ext cx="365760" cy="36576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5" name="TextBox 14"/>
          <p:cNvSpPr txBox="1"/>
          <p:nvPr/>
        </p:nvSpPr>
        <p:spPr>
          <a:xfrm>
            <a:off x="1051560" y="4069080"/>
            <a:ext cx="4434840" cy="107899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Belirlediğiniz yerlerin önde gelen turistik mekânlarını ve bu mekânların konumlarını araştırınız.</a:t>
            </a:r>
          </a:p>
        </p:txBody>
      </p:sp>
      <p:sp>
        <p:nvSpPr>
          <p:cNvPr id="16" name="Rounded Rectangle 15"/>
          <p:cNvSpPr/>
          <p:nvPr/>
        </p:nvSpPr>
        <p:spPr>
          <a:xfrm>
            <a:off x="502920" y="5266944"/>
            <a:ext cx="5029200" cy="1024128"/>
          </a:xfrm>
          <a:prstGeom prst="roundRect">
            <a:avLst>
              <a:gd name="adj" fmla="val 8000"/>
            </a:avLst>
          </a:prstGeom>
          <a:solidFill>
            <a:srgbClr val="FFF3D1"/>
          </a:solidFill>
          <a:ln>
            <a:noFill/>
          </a:ln>
          <a:effectLst/>
        </p:spPr>
        <p:txBody>
          <a:bodyPr rtlCol="0" anchor="ctr" wrap="square" lIns="164592" rIns="164592" tIns="73152" bIns="73152">
            <a:noAutofit/>
          </a:bodyPr>
          <a:lstStyle/>
          <a:p>
            <a:pPr algn="l">
              <a:spcBef>
                <a:spcPts val="0"/>
              </a:spcBef>
              <a:spcAft>
                <a:spcPts val="300"/>
              </a:spcAft>
            </a:pPr>
            <a:r>
              <a:rPr lang="tr-TR" sz="1600" b="1" i="0">
                <a:solidFill>
                  <a:srgbClr val="262626"/>
                </a:solidFill>
                <a:latin typeface="Calibri"/>
              </a:rPr>
              <a:t>Dilsiz haritaları okul verir; satın almayın.</a:t>
            </a:r>
          </a:p>
          <a:p>
            <a:pPr algn="l">
              <a:spcBef>
                <a:spcPts val="0"/>
              </a:spcBef>
              <a:spcAft>
                <a:spcPts val="0"/>
              </a:spcAft>
            </a:pPr>
            <a:r>
              <a:rPr lang="tr-TR" sz="1600" b="0" i="0">
                <a:solidFill>
                  <a:srgbClr val="262626"/>
                </a:solidFill>
                <a:latin typeface="Calibri"/>
              </a:rPr>
              <a:t>Ülke ve il seçimi tahtadaki listeye yazılır: aynı seçim ikinci kez yapılmaz.</a:t>
            </a:r>
          </a:p>
        </p:txBody>
      </p:sp>
      <p:sp>
        <p:nvSpPr>
          <p:cNvPr id="17" name="Rounded Rectangle 16"/>
          <p:cNvSpPr/>
          <p:nvPr/>
        </p:nvSpPr>
        <p:spPr>
          <a:xfrm>
            <a:off x="5760720" y="1216152"/>
            <a:ext cx="5928055" cy="438912"/>
          </a:xfrm>
          <a:prstGeom prst="roundRect">
            <a:avLst>
              <a:gd name="adj" fmla="val 15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600" b="1" i="0">
                <a:solidFill>
                  <a:srgbClr val="FFFFFF"/>
                </a:solidFill>
                <a:latin typeface="Calibri"/>
              </a:rPr>
              <a:t>Görev kartı</a:t>
            </a:r>
          </a:p>
        </p:txBody>
      </p:sp>
      <p:sp>
        <p:nvSpPr>
          <p:cNvPr id="18" name="Rounded Rectangle 17"/>
          <p:cNvSpPr/>
          <p:nvPr/>
        </p:nvSpPr>
        <p:spPr>
          <a:xfrm>
            <a:off x="5760720" y="1728216"/>
            <a:ext cx="5928055" cy="479313"/>
          </a:xfrm>
          <a:prstGeom prst="roundRect">
            <a:avLst>
              <a:gd name="adj" fmla="val 10000"/>
            </a:avLst>
          </a:prstGeom>
          <a:solidFill>
            <a:srgbClr val="E3F1E4"/>
          </a:solidFill>
          <a:ln w="12700">
            <a:solidFill>
              <a:srgbClr val="2E7D32"/>
            </a:solidFill>
          </a:ln>
          <a:effectLst/>
        </p:spPr>
        <p:txBody>
          <a:bodyPr rtlCol="0" anchor="ctr"/>
          <a:lstStyle/>
          <a:p/>
        </p:txBody>
      </p:sp>
      <p:sp>
        <p:nvSpPr>
          <p:cNvPr id="19" name="TextBox 18"/>
          <p:cNvSpPr txBox="1"/>
          <p:nvPr/>
        </p:nvSpPr>
        <p:spPr>
          <a:xfrm>
            <a:off x="5852160" y="1728216"/>
            <a:ext cx="1325880" cy="479313"/>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Grup</a:t>
            </a:r>
          </a:p>
        </p:txBody>
      </p:sp>
      <p:sp>
        <p:nvSpPr>
          <p:cNvPr id="20" name="TextBox 19"/>
          <p:cNvSpPr txBox="1"/>
          <p:nvPr/>
        </p:nvSpPr>
        <p:spPr>
          <a:xfrm>
            <a:off x="7178040" y="1728216"/>
            <a:ext cx="4419295" cy="479313"/>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4. grup</a:t>
            </a:r>
          </a:p>
        </p:txBody>
      </p:sp>
      <p:sp>
        <p:nvSpPr>
          <p:cNvPr id="21" name="Rounded Rectangle 20"/>
          <p:cNvSpPr/>
          <p:nvPr/>
        </p:nvSpPr>
        <p:spPr>
          <a:xfrm>
            <a:off x="5760720" y="2280681"/>
            <a:ext cx="5928055" cy="1045775"/>
          </a:xfrm>
          <a:prstGeom prst="roundRect">
            <a:avLst>
              <a:gd name="adj" fmla="val 10000"/>
            </a:avLst>
          </a:prstGeom>
          <a:solidFill>
            <a:srgbClr val="E3F1E4"/>
          </a:solidFill>
          <a:ln w="12700">
            <a:solidFill>
              <a:srgbClr val="2E7D32"/>
            </a:solidFill>
          </a:ln>
          <a:effectLst/>
        </p:spPr>
        <p:txBody>
          <a:bodyPr rtlCol="0" anchor="ctr"/>
          <a:lstStyle/>
          <a:p/>
        </p:txBody>
      </p:sp>
      <p:sp>
        <p:nvSpPr>
          <p:cNvPr id="22" name="TextBox 21"/>
          <p:cNvSpPr txBox="1"/>
          <p:nvPr/>
        </p:nvSpPr>
        <p:spPr>
          <a:xfrm>
            <a:off x="5852160" y="2280681"/>
            <a:ext cx="1325880" cy="1045775"/>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Amacımız</a:t>
            </a:r>
          </a:p>
        </p:txBody>
      </p:sp>
      <p:sp>
        <p:nvSpPr>
          <p:cNvPr id="23" name="TextBox 22"/>
          <p:cNvSpPr txBox="1"/>
          <p:nvPr/>
        </p:nvSpPr>
        <p:spPr>
          <a:xfrm>
            <a:off x="7178040" y="2280681"/>
            <a:ext cx="4419295" cy="1045775"/>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İtalya'nın ve Nevşehir'in turistik mekânlarını sembollerle iki haritada göstermek</a:t>
            </a:r>
          </a:p>
        </p:txBody>
      </p:sp>
      <p:sp>
        <p:nvSpPr>
          <p:cNvPr id="24" name="Rounded Rectangle 23"/>
          <p:cNvSpPr/>
          <p:nvPr/>
        </p:nvSpPr>
        <p:spPr>
          <a:xfrm>
            <a:off x="5760720" y="3399608"/>
            <a:ext cx="5928055" cy="522887"/>
          </a:xfrm>
          <a:prstGeom prst="roundRect">
            <a:avLst>
              <a:gd name="adj" fmla="val 10000"/>
            </a:avLst>
          </a:prstGeom>
          <a:solidFill>
            <a:srgbClr val="E3F1E4"/>
          </a:solidFill>
          <a:ln w="12700">
            <a:solidFill>
              <a:srgbClr val="2E7D32"/>
            </a:solidFill>
          </a:ln>
          <a:effectLst/>
        </p:spPr>
        <p:txBody>
          <a:bodyPr rtlCol="0" anchor="ctr"/>
          <a:lstStyle/>
          <a:p/>
        </p:txBody>
      </p:sp>
      <p:sp>
        <p:nvSpPr>
          <p:cNvPr id="25" name="TextBox 24"/>
          <p:cNvSpPr txBox="1"/>
          <p:nvPr/>
        </p:nvSpPr>
        <p:spPr>
          <a:xfrm>
            <a:off x="5852160" y="3399608"/>
            <a:ext cx="1325880" cy="522887"/>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Ülke · il</a:t>
            </a:r>
          </a:p>
        </p:txBody>
      </p:sp>
      <p:sp>
        <p:nvSpPr>
          <p:cNvPr id="26" name="TextBox 25"/>
          <p:cNvSpPr txBox="1"/>
          <p:nvPr/>
        </p:nvSpPr>
        <p:spPr>
          <a:xfrm>
            <a:off x="7178040" y="3399608"/>
            <a:ext cx="4419295" cy="522887"/>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İtalya · Nevşehir (yalnız örnek)</a:t>
            </a:r>
          </a:p>
        </p:txBody>
      </p:sp>
      <p:sp>
        <p:nvSpPr>
          <p:cNvPr id="27" name="Rounded Rectangle 26"/>
          <p:cNvSpPr/>
          <p:nvPr/>
        </p:nvSpPr>
        <p:spPr>
          <a:xfrm>
            <a:off x="5760720" y="3995647"/>
            <a:ext cx="5928055" cy="1350792"/>
          </a:xfrm>
          <a:prstGeom prst="roundRect">
            <a:avLst>
              <a:gd name="adj" fmla="val 10000"/>
            </a:avLst>
          </a:prstGeom>
          <a:solidFill>
            <a:srgbClr val="E3F1E4"/>
          </a:solidFill>
          <a:ln w="12700">
            <a:solidFill>
              <a:srgbClr val="2E7D32"/>
            </a:solidFill>
          </a:ln>
          <a:effectLst/>
        </p:spPr>
        <p:txBody>
          <a:bodyPr rtlCol="0" anchor="ctr"/>
          <a:lstStyle/>
          <a:p/>
        </p:txBody>
      </p:sp>
      <p:sp>
        <p:nvSpPr>
          <p:cNvPr id="28" name="TextBox 27"/>
          <p:cNvSpPr txBox="1"/>
          <p:nvPr/>
        </p:nvSpPr>
        <p:spPr>
          <a:xfrm>
            <a:off x="5852160" y="3995647"/>
            <a:ext cx="1325880" cy="135079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İş bölümü</a:t>
            </a:r>
          </a:p>
        </p:txBody>
      </p:sp>
      <p:sp>
        <p:nvSpPr>
          <p:cNvPr id="29" name="TextBox 28"/>
          <p:cNvSpPr txBox="1"/>
          <p:nvPr/>
        </p:nvSpPr>
        <p:spPr>
          <a:xfrm>
            <a:off x="7178040" y="3995647"/>
            <a:ext cx="4419295" cy="135079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İki kişi araştırır (atlas, kütüphane, EBA); harita okuyucu sembolleri yerleştirir; yazıcı başlık, lejant ve raporu yazar; sözcü sunar</a:t>
            </a:r>
          </a:p>
        </p:txBody>
      </p:sp>
      <p:sp>
        <p:nvSpPr>
          <p:cNvPr id="30" name="Rounded Rectangle 29"/>
          <p:cNvSpPr/>
          <p:nvPr/>
        </p:nvSpPr>
        <p:spPr>
          <a:xfrm>
            <a:off x="5760720" y="5419591"/>
            <a:ext cx="5928055" cy="871479"/>
          </a:xfrm>
          <a:prstGeom prst="roundRect">
            <a:avLst>
              <a:gd name="adj" fmla="val 10000"/>
            </a:avLst>
          </a:prstGeom>
          <a:solidFill>
            <a:srgbClr val="E3F1E4"/>
          </a:solidFill>
          <a:ln w="12700">
            <a:solidFill>
              <a:srgbClr val="2E7D32"/>
            </a:solidFill>
          </a:ln>
          <a:effectLst/>
        </p:spPr>
        <p:txBody>
          <a:bodyPr rtlCol="0" anchor="ctr"/>
          <a:lstStyle/>
          <a:p/>
        </p:txBody>
      </p:sp>
      <p:sp>
        <p:nvSpPr>
          <p:cNvPr id="31" name="TextBox 30"/>
          <p:cNvSpPr txBox="1"/>
          <p:nvPr/>
        </p:nvSpPr>
        <p:spPr>
          <a:xfrm>
            <a:off x="5852160" y="5419591"/>
            <a:ext cx="1325880" cy="871479"/>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Takvim</a:t>
            </a:r>
          </a:p>
        </p:txBody>
      </p:sp>
      <p:sp>
        <p:nvSpPr>
          <p:cNvPr id="32" name="TextBox 31"/>
          <p:cNvSpPr txBox="1"/>
          <p:nvPr/>
        </p:nvSpPr>
        <p:spPr>
          <a:xfrm>
            <a:off x="7178040" y="5419591"/>
            <a:ext cx="4419295" cy="871479"/>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26-30 Ekim: taslak haritalar · 2-6 Kasım: teslim ve 1 dk paylaşım</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58</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132 / 226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Tahminimiz ve haritamız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216152"/>
            <a:ext cx="4206240"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4206240" cy="530352"/>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481328"/>
            <a:ext cx="4206240" cy="265176"/>
          </a:xfrm>
          <a:prstGeom prst="rect">
            <a:avLst/>
          </a:prstGeom>
          <a:solidFill>
            <a:srgbClr val="4F4F4F"/>
          </a:solidFill>
          <a:ln>
            <a:noFill/>
          </a:ln>
          <a:effectLst/>
        </p:spPr>
        <p:txBody>
          <a:bodyPr rtlCol="0" anchor="ctr"/>
          <a:lstStyle/>
          <a:p/>
        </p:txBody>
      </p:sp>
      <p:sp>
        <p:nvSpPr>
          <p:cNvPr id="9" name="TextBox 8"/>
          <p:cNvSpPr txBox="1"/>
          <p:nvPr/>
        </p:nvSpPr>
        <p:spPr>
          <a:xfrm>
            <a:off x="594360" y="1216152"/>
            <a:ext cx="4023360"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Ders başındaki tahminlerimiz</a:t>
            </a:r>
          </a:p>
        </p:txBody>
      </p:sp>
      <p:sp>
        <p:nvSpPr>
          <p:cNvPr id="10" name="TextBox 9"/>
          <p:cNvSpPr txBox="1"/>
          <p:nvPr/>
        </p:nvSpPr>
        <p:spPr>
          <a:xfrm>
            <a:off x="612648" y="1819656"/>
            <a:ext cx="3986784" cy="243230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1. ……………………</a:t>
            </a:r>
          </a:p>
          <a:p>
            <a:pPr algn="l">
              <a:spcBef>
                <a:spcPts val="0"/>
              </a:spcBef>
              <a:spcAft>
                <a:spcPts val="600"/>
              </a:spcAft>
            </a:pPr>
            <a:r>
              <a:rPr lang="tr-TR" sz="2200" b="0" i="0">
                <a:solidFill>
                  <a:srgbClr val="262626"/>
                </a:solidFill>
                <a:latin typeface="Calibri"/>
              </a:rPr>
              <a:t>2. ……………………</a:t>
            </a:r>
          </a:p>
          <a:p>
            <a:pPr algn="l">
              <a:spcBef>
                <a:spcPts val="0"/>
              </a:spcBef>
              <a:spcAft>
                <a:spcPts val="0"/>
              </a:spcAft>
            </a:pPr>
            <a:r>
              <a:rPr lang="tr-TR" sz="2200" b="0" i="0">
                <a:solidFill>
                  <a:srgbClr val="262626"/>
                </a:solidFill>
                <a:latin typeface="Calibri"/>
              </a:rPr>
              <a:t>3. ……………………</a:t>
            </a:r>
          </a:p>
        </p:txBody>
      </p:sp>
      <p:sp>
        <p:nvSpPr>
          <p:cNvPr id="11" name="Rounded Rectangle 10"/>
          <p:cNvSpPr/>
          <p:nvPr/>
        </p:nvSpPr>
        <p:spPr>
          <a:xfrm>
            <a:off x="502920" y="4462272"/>
            <a:ext cx="4206240" cy="182880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600"/>
              </a:spcAft>
            </a:pPr>
            <a:r>
              <a:rPr lang="tr-TR" sz="1900" b="1" i="0">
                <a:solidFill>
                  <a:srgbClr val="262626"/>
                </a:solidFill>
                <a:latin typeface="Calibri"/>
              </a:rPr>
              <a:t>Tahminim nerede tuttu, nerede tutmadı? Neden?</a:t>
            </a:r>
          </a:p>
          <a:p>
            <a:pPr algn="l">
              <a:spcBef>
                <a:spcPts val="0"/>
              </a:spcBef>
              <a:spcAft>
                <a:spcPts val="0"/>
              </a:spcAft>
            </a:pPr>
            <a:r>
              <a:rPr lang="tr-TR" sz="1900" b="0" i="0">
                <a:solidFill>
                  <a:srgbClr val="262626"/>
                </a:solidFill>
                <a:latin typeface="Calibri"/>
              </a:rPr>
              <a:t>Haritaya bakınca neyi değiştirdim?</a:t>
            </a:r>
          </a:p>
        </p:txBody>
      </p:sp>
      <p:sp>
        <p:nvSpPr>
          <p:cNvPr id="12" name="Rounded Rectangle 11"/>
          <p:cNvSpPr/>
          <p:nvPr/>
        </p:nvSpPr>
        <p:spPr>
          <a:xfrm>
            <a:off x="4983480" y="1216152"/>
            <a:ext cx="6705295" cy="457200"/>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Verinin söylediği: en çok üreten altı il (ton)</a:t>
            </a:r>
          </a:p>
        </p:txBody>
      </p:sp>
      <p:sp>
        <p:nvSpPr>
          <p:cNvPr id="13" name="TextBox 12"/>
          <p:cNvSpPr txBox="1"/>
          <p:nvPr/>
        </p:nvSpPr>
        <p:spPr>
          <a:xfrm>
            <a:off x="4983480" y="1810512"/>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Şanlıurfa</a:t>
            </a:r>
          </a:p>
        </p:txBody>
      </p:sp>
      <p:sp>
        <p:nvSpPr>
          <p:cNvPr id="14" name="Rectangle 13"/>
          <p:cNvSpPr/>
          <p:nvPr/>
        </p:nvSpPr>
        <p:spPr>
          <a:xfrm>
            <a:off x="6675120" y="1865376"/>
            <a:ext cx="3870655" cy="347472"/>
          </a:xfrm>
          <a:prstGeom prst="rect">
            <a:avLst/>
          </a:prstGeom>
          <a:solidFill>
            <a:srgbClr val="9B2718"/>
          </a:solidFill>
          <a:ln>
            <a:noFill/>
          </a:ln>
          <a:effectLst/>
        </p:spPr>
        <p:txBody>
          <a:bodyPr rtlCol="0" anchor="ctr"/>
          <a:lstStyle/>
          <a:p/>
        </p:txBody>
      </p:sp>
      <p:sp>
        <p:nvSpPr>
          <p:cNvPr id="15" name="TextBox 14"/>
          <p:cNvSpPr txBox="1"/>
          <p:nvPr/>
        </p:nvSpPr>
        <p:spPr>
          <a:xfrm>
            <a:off x="10591495" y="1810512"/>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583.250</a:t>
            </a:r>
          </a:p>
        </p:txBody>
      </p:sp>
      <p:sp>
        <p:nvSpPr>
          <p:cNvPr id="16" name="TextBox 15"/>
          <p:cNvSpPr txBox="1"/>
          <p:nvPr/>
        </p:nvSpPr>
        <p:spPr>
          <a:xfrm>
            <a:off x="4983480" y="2331720"/>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Diyarbakır</a:t>
            </a:r>
          </a:p>
        </p:txBody>
      </p:sp>
      <p:sp>
        <p:nvSpPr>
          <p:cNvPr id="17" name="Rectangle 16"/>
          <p:cNvSpPr/>
          <p:nvPr/>
        </p:nvSpPr>
        <p:spPr>
          <a:xfrm>
            <a:off x="6675120" y="2386584"/>
            <a:ext cx="1338407" cy="347472"/>
          </a:xfrm>
          <a:prstGeom prst="rect">
            <a:avLst/>
          </a:prstGeom>
          <a:solidFill>
            <a:srgbClr val="9B2718"/>
          </a:solidFill>
          <a:ln>
            <a:noFill/>
          </a:ln>
          <a:effectLst/>
        </p:spPr>
        <p:txBody>
          <a:bodyPr rtlCol="0" anchor="ctr"/>
          <a:lstStyle/>
          <a:p/>
        </p:txBody>
      </p:sp>
      <p:sp>
        <p:nvSpPr>
          <p:cNvPr id="18" name="TextBox 17"/>
          <p:cNvSpPr txBox="1"/>
          <p:nvPr/>
        </p:nvSpPr>
        <p:spPr>
          <a:xfrm>
            <a:off x="8059247" y="2331720"/>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201.678</a:t>
            </a:r>
          </a:p>
        </p:txBody>
      </p:sp>
      <p:sp>
        <p:nvSpPr>
          <p:cNvPr id="19" name="TextBox 18"/>
          <p:cNvSpPr txBox="1"/>
          <p:nvPr/>
        </p:nvSpPr>
        <p:spPr>
          <a:xfrm>
            <a:off x="4983480" y="2852928"/>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Aydın</a:t>
            </a:r>
          </a:p>
        </p:txBody>
      </p:sp>
      <p:sp>
        <p:nvSpPr>
          <p:cNvPr id="20" name="Rectangle 19"/>
          <p:cNvSpPr/>
          <p:nvPr/>
        </p:nvSpPr>
        <p:spPr>
          <a:xfrm>
            <a:off x="6675120" y="2907792"/>
            <a:ext cx="1190170" cy="347472"/>
          </a:xfrm>
          <a:prstGeom prst="rect">
            <a:avLst/>
          </a:prstGeom>
          <a:solidFill>
            <a:srgbClr val="9B2718"/>
          </a:solidFill>
          <a:ln>
            <a:noFill/>
          </a:ln>
          <a:effectLst/>
        </p:spPr>
        <p:txBody>
          <a:bodyPr rtlCol="0" anchor="ctr"/>
          <a:lstStyle/>
          <a:p/>
        </p:txBody>
      </p:sp>
      <p:sp>
        <p:nvSpPr>
          <p:cNvPr id="21" name="TextBox 20"/>
          <p:cNvSpPr txBox="1"/>
          <p:nvPr/>
        </p:nvSpPr>
        <p:spPr>
          <a:xfrm>
            <a:off x="7911010" y="2852928"/>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179.341</a:t>
            </a:r>
          </a:p>
        </p:txBody>
      </p:sp>
      <p:sp>
        <p:nvSpPr>
          <p:cNvPr id="22" name="TextBox 21"/>
          <p:cNvSpPr txBox="1"/>
          <p:nvPr/>
        </p:nvSpPr>
        <p:spPr>
          <a:xfrm>
            <a:off x="4983480" y="3374136"/>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Hatay</a:t>
            </a:r>
          </a:p>
        </p:txBody>
      </p:sp>
      <p:sp>
        <p:nvSpPr>
          <p:cNvPr id="23" name="Rectangle 22"/>
          <p:cNvSpPr/>
          <p:nvPr/>
        </p:nvSpPr>
        <p:spPr>
          <a:xfrm>
            <a:off x="6675120" y="3429000"/>
            <a:ext cx="935155" cy="347472"/>
          </a:xfrm>
          <a:prstGeom prst="rect">
            <a:avLst/>
          </a:prstGeom>
          <a:solidFill>
            <a:srgbClr val="D95B2A"/>
          </a:solidFill>
          <a:ln>
            <a:noFill/>
          </a:ln>
          <a:effectLst/>
        </p:spPr>
        <p:txBody>
          <a:bodyPr rtlCol="0" anchor="ctr"/>
          <a:lstStyle/>
          <a:p/>
        </p:txBody>
      </p:sp>
      <p:sp>
        <p:nvSpPr>
          <p:cNvPr id="24" name="TextBox 23"/>
          <p:cNvSpPr txBox="1"/>
          <p:nvPr/>
        </p:nvSpPr>
        <p:spPr>
          <a:xfrm>
            <a:off x="7655995" y="3374136"/>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140.914</a:t>
            </a:r>
          </a:p>
        </p:txBody>
      </p:sp>
      <p:sp>
        <p:nvSpPr>
          <p:cNvPr id="25" name="TextBox 24"/>
          <p:cNvSpPr txBox="1"/>
          <p:nvPr/>
        </p:nvSpPr>
        <p:spPr>
          <a:xfrm>
            <a:off x="4983480" y="3895344"/>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İzmir</a:t>
            </a:r>
          </a:p>
        </p:txBody>
      </p:sp>
      <p:sp>
        <p:nvSpPr>
          <p:cNvPr id="26" name="Rectangle 25"/>
          <p:cNvSpPr/>
          <p:nvPr/>
        </p:nvSpPr>
        <p:spPr>
          <a:xfrm>
            <a:off x="6675120" y="3950208"/>
            <a:ext cx="663025" cy="347472"/>
          </a:xfrm>
          <a:prstGeom prst="rect">
            <a:avLst/>
          </a:prstGeom>
          <a:solidFill>
            <a:srgbClr val="D95B2A"/>
          </a:solidFill>
          <a:ln>
            <a:noFill/>
          </a:ln>
          <a:effectLst/>
        </p:spPr>
        <p:txBody>
          <a:bodyPr rtlCol="0" anchor="ctr"/>
          <a:lstStyle/>
          <a:p/>
        </p:txBody>
      </p:sp>
      <p:sp>
        <p:nvSpPr>
          <p:cNvPr id="27" name="TextBox 26"/>
          <p:cNvSpPr txBox="1"/>
          <p:nvPr/>
        </p:nvSpPr>
        <p:spPr>
          <a:xfrm>
            <a:off x="7383865" y="3895344"/>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99.908</a:t>
            </a:r>
          </a:p>
        </p:txBody>
      </p:sp>
      <p:sp>
        <p:nvSpPr>
          <p:cNvPr id="28" name="TextBox 27"/>
          <p:cNvSpPr txBox="1"/>
          <p:nvPr/>
        </p:nvSpPr>
        <p:spPr>
          <a:xfrm>
            <a:off x="4983480" y="4416552"/>
            <a:ext cx="1600200" cy="457200"/>
          </a:xfrm>
          <a:prstGeom prst="rect">
            <a:avLst/>
          </a:prstGeom>
          <a:noFill/>
        </p:spPr>
        <p:txBody>
          <a:bodyPr wrap="square" anchor="ctr" lIns="73152" rIns="73152" tIns="36576" bIns="36576">
            <a:noAutofit/>
          </a:bodyPr>
          <a:lstStyle/>
          <a:p>
            <a:pPr algn="r">
              <a:spcBef>
                <a:spcPts val="0"/>
              </a:spcBef>
              <a:spcAft>
                <a:spcPts val="0"/>
              </a:spcAft>
            </a:pPr>
            <a:r>
              <a:rPr lang="tr-TR" sz="1700" b="1" i="0">
                <a:solidFill>
                  <a:srgbClr val="262626"/>
                </a:solidFill>
                <a:latin typeface="Calibri"/>
              </a:rPr>
              <a:t>Adana</a:t>
            </a:r>
          </a:p>
        </p:txBody>
      </p:sp>
      <p:sp>
        <p:nvSpPr>
          <p:cNvPr id="29" name="Rectangle 28"/>
          <p:cNvSpPr/>
          <p:nvPr/>
        </p:nvSpPr>
        <p:spPr>
          <a:xfrm>
            <a:off x="6675120" y="4471416"/>
            <a:ext cx="611175" cy="347472"/>
          </a:xfrm>
          <a:prstGeom prst="rect">
            <a:avLst/>
          </a:prstGeom>
          <a:solidFill>
            <a:srgbClr val="D95B2A"/>
          </a:solidFill>
          <a:ln>
            <a:noFill/>
          </a:ln>
          <a:effectLst/>
        </p:spPr>
        <p:txBody>
          <a:bodyPr rtlCol="0" anchor="ctr"/>
          <a:lstStyle/>
          <a:p/>
        </p:txBody>
      </p:sp>
      <p:sp>
        <p:nvSpPr>
          <p:cNvPr id="30" name="TextBox 29"/>
          <p:cNvSpPr txBox="1"/>
          <p:nvPr/>
        </p:nvSpPr>
        <p:spPr>
          <a:xfrm>
            <a:off x="7332015" y="4416552"/>
            <a:ext cx="1188720" cy="45720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92.095</a:t>
            </a:r>
          </a:p>
        </p:txBody>
      </p:sp>
      <p:sp>
        <p:nvSpPr>
          <p:cNvPr id="31" name="Rounded Rectangle 30"/>
          <p:cNvSpPr/>
          <p:nvPr/>
        </p:nvSpPr>
        <p:spPr>
          <a:xfrm>
            <a:off x="4983480" y="5029200"/>
            <a:ext cx="6705295" cy="1261872"/>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l">
              <a:spcBef>
                <a:spcPts val="0"/>
              </a:spcBef>
              <a:spcAft>
                <a:spcPts val="0"/>
              </a:spcAft>
            </a:pPr>
            <a:r>
              <a:rPr lang="tr-TR" sz="1800" b="0" i="0">
                <a:solidFill>
                  <a:srgbClr val="262626"/>
                </a:solidFill>
                <a:latin typeface="Calibri"/>
              </a:rPr>
              <a:t>Şanlıurfa tek başına tablodaki üretimin yaklaşık </a:t>
            </a:r>
            <a:r>
              <a:rPr lang="tr-TR" sz="1800" b="1" i="0">
                <a:solidFill>
                  <a:srgbClr val="262626"/>
                </a:solidFill>
                <a:latin typeface="Calibri"/>
              </a:rPr>
              <a:t>%38</a:t>
            </a:r>
            <a:r>
              <a:rPr lang="tr-TR" sz="1800" b="0" i="0">
                <a:solidFill>
                  <a:srgbClr val="262626"/>
                </a:solidFill>
                <a:latin typeface="Calibri"/>
              </a:rPr>
              <a:t>'ini, ilk üç il yaklaşık </a:t>
            </a:r>
            <a:r>
              <a:rPr lang="tr-TR" sz="1800" b="1" i="0">
                <a:solidFill>
                  <a:srgbClr val="262626"/>
                </a:solidFill>
                <a:latin typeface="Calibri"/>
              </a:rPr>
              <a:t>%64</a:t>
            </a:r>
            <a:r>
              <a:rPr lang="tr-TR" sz="1800" b="0" i="0">
                <a:solidFill>
                  <a:srgbClr val="262626"/>
                </a:solidFill>
                <a:latin typeface="Calibri"/>
              </a:rPr>
              <a:t>'ünü üretiyor: üretim birkaç ilde yoğunlaşmış.</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57</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133 / 226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6.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İzohipslerin sık olduğu yerde eğim nasıldır? Kıyı çizgisi hangi izohipstir?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İllere göre pamuk üretimini renk tonlarıyla gösteren harita hangi türdür; yalnız yayılış alanı gösteren renkli haritadan farkı nedir?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Bir harita üretirken sırasıyla hangi aşamalardan geçersiniz? Üç aşama yazınız.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134 / 226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6. HAFTA</a:t>
            </a:r>
          </a:p>
        </p:txBody>
      </p:sp>
      <p:sp>
        <p:nvSpPr>
          <p:cNvPr id="6" name="Rounded Rectangle 5"/>
          <p:cNvSpPr/>
          <p:nvPr/>
        </p:nvSpPr>
        <p:spPr>
          <a:xfrm>
            <a:off x="502920" y="1353312"/>
            <a:ext cx="2645587" cy="40233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353312"/>
            <a:ext cx="2645587"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618488"/>
            <a:ext cx="2645587" cy="265176"/>
          </a:xfrm>
          <a:prstGeom prst="rect">
            <a:avLst/>
          </a:prstGeom>
          <a:solidFill>
            <a:srgbClr val="2C6696"/>
          </a:solidFill>
          <a:ln>
            <a:noFill/>
          </a:ln>
          <a:effectLst/>
        </p:spPr>
        <p:txBody>
          <a:bodyPr rtlCol="0" anchor="ctr"/>
          <a:lstStyle/>
          <a:p/>
        </p:txBody>
      </p:sp>
      <p:sp>
        <p:nvSpPr>
          <p:cNvPr id="9" name="TextBox 8"/>
          <p:cNvSpPr txBox="1"/>
          <p:nvPr/>
        </p:nvSpPr>
        <p:spPr>
          <a:xfrm>
            <a:off x="594360" y="135331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Tabiat parkı · s. 55</a:t>
            </a:r>
          </a:p>
        </p:txBody>
      </p:sp>
      <p:sp>
        <p:nvSpPr>
          <p:cNvPr id="10" name="TextBox 9"/>
          <p:cNvSpPr txBox="1"/>
          <p:nvPr/>
        </p:nvSpPr>
        <p:spPr>
          <a:xfrm>
            <a:off x="612648" y="1956816"/>
            <a:ext cx="2426131" cy="33467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2-4. adımlar: ahşap köprü noktaları, rota uzunluğu, çeşme ve çöp kutusu</a:t>
            </a:r>
          </a:p>
        </p:txBody>
      </p:sp>
      <p:sp>
        <p:nvSpPr>
          <p:cNvPr id="11" name="Rounded Rectangle 10"/>
          <p:cNvSpPr/>
          <p:nvPr/>
        </p:nvSpPr>
        <p:spPr>
          <a:xfrm>
            <a:off x="3349675" y="1353312"/>
            <a:ext cx="2645587" cy="40233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3349675" y="1353312"/>
            <a:ext cx="2645587"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3349675" y="1618488"/>
            <a:ext cx="2645587" cy="265176"/>
          </a:xfrm>
          <a:prstGeom prst="rect">
            <a:avLst/>
          </a:prstGeom>
          <a:solidFill>
            <a:srgbClr val="4F4F4F"/>
          </a:solidFill>
          <a:ln>
            <a:noFill/>
          </a:ln>
          <a:effectLst/>
        </p:spPr>
        <p:txBody>
          <a:bodyPr rtlCol="0" anchor="ctr"/>
          <a:lstStyle/>
          <a:p/>
        </p:txBody>
      </p:sp>
      <p:sp>
        <p:nvSpPr>
          <p:cNvPr id="14" name="TextBox 13"/>
          <p:cNvSpPr txBox="1"/>
          <p:nvPr/>
        </p:nvSpPr>
        <p:spPr>
          <a:xfrm>
            <a:off x="3441115" y="135331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Çalışma kâğıdı</a:t>
            </a:r>
          </a:p>
        </p:txBody>
      </p:sp>
      <p:sp>
        <p:nvSpPr>
          <p:cNvPr id="15" name="TextBox 14"/>
          <p:cNvSpPr txBox="1"/>
          <p:nvPr/>
        </p:nvSpPr>
        <p:spPr>
          <a:xfrm>
            <a:off x="3459403" y="1956816"/>
            <a:ext cx="2426131" cy="33467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COG9-CK-U2 Bölüm 1'i tamamla</a:t>
            </a:r>
          </a:p>
        </p:txBody>
      </p:sp>
      <p:sp>
        <p:nvSpPr>
          <p:cNvPr id="16" name="Rounded Rectangle 15"/>
          <p:cNvSpPr/>
          <p:nvPr/>
        </p:nvSpPr>
        <p:spPr>
          <a:xfrm>
            <a:off x="6196430" y="1353312"/>
            <a:ext cx="2645587" cy="40233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196430" y="1353312"/>
            <a:ext cx="2645587" cy="530352"/>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6196430" y="1618488"/>
            <a:ext cx="2645587" cy="265176"/>
          </a:xfrm>
          <a:prstGeom prst="rect">
            <a:avLst/>
          </a:prstGeom>
          <a:solidFill>
            <a:srgbClr val="D3373A"/>
          </a:solidFill>
          <a:ln>
            <a:noFill/>
          </a:ln>
          <a:effectLst/>
        </p:spPr>
        <p:txBody>
          <a:bodyPr rtlCol="0" anchor="ctr"/>
          <a:lstStyle/>
          <a:p/>
        </p:txBody>
      </p:sp>
      <p:sp>
        <p:nvSpPr>
          <p:cNvPr id="19" name="TextBox 18"/>
          <p:cNvSpPr txBox="1"/>
          <p:nvPr/>
        </p:nvSpPr>
        <p:spPr>
          <a:xfrm>
            <a:off x="6287870" y="135331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Performans görevi</a:t>
            </a:r>
          </a:p>
        </p:txBody>
      </p:sp>
      <p:sp>
        <p:nvSpPr>
          <p:cNvPr id="20" name="TextBox 19"/>
          <p:cNvSpPr txBox="1"/>
          <p:nvPr/>
        </p:nvSpPr>
        <p:spPr>
          <a:xfrm>
            <a:off x="6306158" y="1956816"/>
            <a:ext cx="2426131" cy="33467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Her üye, seçilen ülke ve il için en az iki turistik mekân ve konumunu not eder: kütüphane, atlas ya da EBA (okul laboratuvarı açık)</a:t>
            </a:r>
          </a:p>
        </p:txBody>
      </p:sp>
      <p:sp>
        <p:nvSpPr>
          <p:cNvPr id="21" name="Rounded Rectangle 20"/>
          <p:cNvSpPr/>
          <p:nvPr/>
        </p:nvSpPr>
        <p:spPr>
          <a:xfrm>
            <a:off x="9043185" y="1353312"/>
            <a:ext cx="2645587" cy="40233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9043185" y="1353312"/>
            <a:ext cx="2645587" cy="530352"/>
          </a:xfrm>
          <a:prstGeom prst="roundRect">
            <a:avLst>
              <a:gd name="adj" fmla="val 25000"/>
            </a:avLst>
          </a:prstGeom>
          <a:solidFill>
            <a:srgbClr val="FCC021"/>
          </a:solidFill>
          <a:ln>
            <a:noFill/>
          </a:ln>
          <a:effectLst/>
        </p:spPr>
        <p:txBody>
          <a:bodyPr rtlCol="0" anchor="ctr"/>
          <a:lstStyle/>
          <a:p/>
        </p:txBody>
      </p:sp>
      <p:sp>
        <p:nvSpPr>
          <p:cNvPr id="23" name="Rectangle 22"/>
          <p:cNvSpPr/>
          <p:nvPr/>
        </p:nvSpPr>
        <p:spPr>
          <a:xfrm>
            <a:off x="9043185" y="1618488"/>
            <a:ext cx="2645587" cy="265176"/>
          </a:xfrm>
          <a:prstGeom prst="rect">
            <a:avLst/>
          </a:prstGeom>
          <a:solidFill>
            <a:srgbClr val="FCC021"/>
          </a:solidFill>
          <a:ln>
            <a:noFill/>
          </a:ln>
          <a:effectLst/>
        </p:spPr>
        <p:txBody>
          <a:bodyPr rtlCol="0" anchor="ctr"/>
          <a:lstStyle/>
          <a:p/>
        </p:txBody>
      </p:sp>
      <p:sp>
        <p:nvSpPr>
          <p:cNvPr id="24" name="TextBox 23"/>
          <p:cNvSpPr txBox="1"/>
          <p:nvPr/>
        </p:nvSpPr>
        <p:spPr>
          <a:xfrm>
            <a:off x="9134625" y="135331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Ön okuma</a:t>
            </a:r>
          </a:p>
        </p:txBody>
      </p:sp>
      <p:sp>
        <p:nvSpPr>
          <p:cNvPr id="25" name="TextBox 24"/>
          <p:cNvSpPr txBox="1"/>
          <p:nvPr/>
        </p:nvSpPr>
        <p:spPr>
          <a:xfrm>
            <a:off x="9152913" y="1956816"/>
            <a:ext cx="2426131" cy="33467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s. 59-60: Türkiye'nin Coğrafi Konumu</a:t>
            </a:r>
          </a:p>
        </p:txBody>
      </p:sp>
      <p:sp>
        <p:nvSpPr>
          <p:cNvPr id="26" name="TextBox 25"/>
          <p:cNvSpPr txBox="1"/>
          <p:nvPr/>
        </p:nvSpPr>
        <p:spPr>
          <a:xfrm>
            <a:off x="502920" y="5513832"/>
            <a:ext cx="11185855" cy="548640"/>
          </a:xfrm>
          <a:prstGeom prst="rect">
            <a:avLst/>
          </a:prstGeom>
          <a:noFill/>
        </p:spPr>
        <p:txBody>
          <a:bodyPr wrap="square" anchor="ctr" lIns="73152" rIns="73152" tIns="36576" bIns="36576">
            <a:noAutofit/>
          </a:bodyPr>
          <a:lstStyle/>
          <a:p>
            <a:pPr algn="ctr">
              <a:spcBef>
                <a:spcPts val="0"/>
              </a:spcBef>
              <a:spcAft>
                <a:spcPts val="0"/>
              </a:spcAft>
            </a:pPr>
            <a:r>
              <a:rPr lang="tr-TR" sz="1800" b="0" i="1">
                <a:solidFill>
                  <a:srgbClr val="767676"/>
                </a:solidFill>
                <a:latin typeface="Calibri"/>
              </a:rPr>
              <a:t>Telefon gerekmez · dilsiz haritaları okul verir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135 / 226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GNL-COG9-SN-U2 — 6. hafta · Mekânın Aynası Haritalar III: Haritalama Teknikleri, Yükselti ve Harita Üretimi (slayt 88-135)</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