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3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44"/>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4" Type="http://schemas.openxmlformats.org/officeDocument/2006/relationships/slide" Target="slides/slide37.xml"/><Relationship Id="rId143" Type="http://schemas.openxmlformats.org/officeDocument/2006/relationships/slide" Target="slides/slide1.xml"/><Relationship Id="rId144" Type="http://schemas.openxmlformats.org/officeDocument/2006/relationships/slide" Target="slides/slide2.xml"/><Relationship Id="rId145" Type="http://schemas.openxmlformats.org/officeDocument/2006/relationships/slide" Target="slides/slide3.xml"/><Relationship Id="rId146" Type="http://schemas.openxmlformats.org/officeDocument/2006/relationships/slide" Target="slides/slide4.xml"/><Relationship Id="rId147" Type="http://schemas.openxmlformats.org/officeDocument/2006/relationships/slide" Target="slides/slide5.xml"/><Relationship Id="rId148" Type="http://schemas.openxmlformats.org/officeDocument/2006/relationships/slide" Target="slides/slide6.xml"/><Relationship Id="rId149" Type="http://schemas.openxmlformats.org/officeDocument/2006/relationships/slide" Target="slides/slide7.xml"/><Relationship Id="rId150" Type="http://schemas.openxmlformats.org/officeDocument/2006/relationships/slide" Target="slides/slide8.xml"/><Relationship Id="rId151" Type="http://schemas.openxmlformats.org/officeDocument/2006/relationships/slide" Target="slides/slide9.xml"/><Relationship Id="rId152" Type="http://schemas.openxmlformats.org/officeDocument/2006/relationships/slide" Target="slides/slide10.xml"/><Relationship Id="rId153" Type="http://schemas.openxmlformats.org/officeDocument/2006/relationships/slide" Target="slides/slide11.xml"/><Relationship Id="rId154" Type="http://schemas.openxmlformats.org/officeDocument/2006/relationships/slide" Target="slides/slide12.xml"/><Relationship Id="rId155" Type="http://schemas.openxmlformats.org/officeDocument/2006/relationships/slide" Target="slides/slide13.xml"/><Relationship Id="rId156" Type="http://schemas.openxmlformats.org/officeDocument/2006/relationships/slide" Target="slides/slide14.xml"/><Relationship Id="rId157" Type="http://schemas.openxmlformats.org/officeDocument/2006/relationships/slide" Target="slides/slide15.xml"/><Relationship Id="rId158" Type="http://schemas.openxmlformats.org/officeDocument/2006/relationships/slide" Target="slides/slide16.xml"/><Relationship Id="rId159" Type="http://schemas.openxmlformats.org/officeDocument/2006/relationships/slide" Target="slides/slide17.xml"/><Relationship Id="rId160" Type="http://schemas.openxmlformats.org/officeDocument/2006/relationships/slide" Target="slides/slide18.xml"/><Relationship Id="rId161" Type="http://schemas.openxmlformats.org/officeDocument/2006/relationships/slide" Target="slides/slide19.xml"/><Relationship Id="rId162" Type="http://schemas.openxmlformats.org/officeDocument/2006/relationships/slide" Target="slides/slide20.xml"/><Relationship Id="rId163" Type="http://schemas.openxmlformats.org/officeDocument/2006/relationships/slide" Target="slides/slide21.xml"/><Relationship Id="rId164" Type="http://schemas.openxmlformats.org/officeDocument/2006/relationships/slide" Target="slides/slide22.xml"/><Relationship Id="rId165" Type="http://schemas.openxmlformats.org/officeDocument/2006/relationships/slide" Target="slides/slide23.xml"/><Relationship Id="rId166" Type="http://schemas.openxmlformats.org/officeDocument/2006/relationships/slide" Target="slides/slide24.xml"/><Relationship Id="rId167" Type="http://schemas.openxmlformats.org/officeDocument/2006/relationships/slide" Target="slides/slide25.xml"/><Relationship Id="rId168" Type="http://schemas.openxmlformats.org/officeDocument/2006/relationships/slide" Target="slides/slide26.xml"/><Relationship Id="rId169" Type="http://schemas.openxmlformats.org/officeDocument/2006/relationships/slide" Target="slides/slide27.xml"/><Relationship Id="rId170" Type="http://schemas.openxmlformats.org/officeDocument/2006/relationships/slide" Target="slides/slide28.xml"/><Relationship Id="rId171" Type="http://schemas.openxmlformats.org/officeDocument/2006/relationships/slide" Target="slides/slide29.xml"/><Relationship Id="rId172" Type="http://schemas.openxmlformats.org/officeDocument/2006/relationships/slide" Target="slides/slide30.xml"/><Relationship Id="rId173" Type="http://schemas.openxmlformats.org/officeDocument/2006/relationships/slide" Target="slides/slide31.xml"/><Relationship Id="rId174" Type="http://schemas.openxmlformats.org/officeDocument/2006/relationships/slide" Target="slides/slide32.xml"/><Relationship Id="rId175" Type="http://schemas.openxmlformats.org/officeDocument/2006/relationships/slide" Target="slides/slide33.xml"/><Relationship Id="rId176" Type="http://schemas.openxmlformats.org/officeDocument/2006/relationships/slide" Target="slides/slide34.xml"/><Relationship Id="rId177" Type="http://schemas.openxmlformats.org/officeDocument/2006/relationships/slide" Target="slides/slide35.xml"/><Relationship Id="rId17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üç süreç bileşenini tanıtmak: Türkiye’nin konum özelliklerini belirleme (a), görselleştirme (b) ve özetleme (c).</a:t>
            </a:r>
          </a:p>
          <a:p/>
          <a:p>
            <a:r>
              <a:t>SÜRE: 80 dakikalık akış (ders planı, 7. hafta): giriş 5 · mutlak konum 10 · göreceli konum 12 · etkinlik 13 (40. dk) · geçiş 2 · Mavi Vatan 8 · Gök Vatan ve Kıbrıs 6 · adlandırma uygulaması 4 · GZFT 10 · P1 süreç kontrolü 6 · özet ve çıkış kartı 4. Giriş 5 dk: 136-138. slaytlar.</a:t>
            </a:r>
          </a:p>
          <a:p/>
          <a:p>
            <a:r>
              <a:t>NASIL: Çıktıyı öğrencinin diliyle söyleyin: 'Bugün Türkiye’nin Dünya’daki yerini iki yolla tarif edecek, haritaya işleyecek ve üç cümleyle özetleyeceğiz.' KISA HAFTA: 28 Ekim yarım gün, 29 Ekim Cumhuriyet Bayramı. Ders 29 Ekim’e denk gelen şubede çekirdek aşamalar (mutlak ve göreceli konum, s. 61 etkinliği, Mavi Vatan-Gök Vatan, GZFT, P1 kontrolü) 8. haftaya yoğunlaştırılarak taşınır; esnek aşamalar (geçiş 153, adlandırma uygulaması 163-164) düşer. 1. dönem 1. yazılı yaklaşıyor: Bakanlığın ortak sınav penceresi 02-13 Kasım 2026’dır; coğrafya sınavının günü okulun sınav takviminden kontrol edilir, ev çalışmasındaki tekrar buna hazırlıktır.</a:t>
            </a:r>
          </a:p>
          <a:p/>
          <a:p>
            <a:r>
              <a:t>KAYNAK: Program (2026) COĞ.9.2.2 a-c; uygulama esası: 'Türkiye'nin mutlak ve göreceli konumu belirlenir. Belirlenen konuma ait özellikler tespit edilir ve görselleştirilir …'. Ders planı 7. hafta; kitap s. 59-65.</a:t>
            </a:r>
          </a:p>
        </p:txBody>
      </p:sp>
      <p:sp>
        <p:nvSpPr>
          <p:cNvPr id="4" name="Slide Number Placeholder 3"/>
          <p:cNvSpPr>
            <a:spLocks noGrp="1"/>
          </p:cNvSpPr>
          <p:nvPr>
            <p:ph type="sldNum" idx="5" sz="quarter"/>
          </p:nvPr>
        </p:nvSpPr>
        <p:spPr/>
      </p:sp>
    </p:spTree>
  </p:cSld>
  <p:clrMapOvr>
    <a:masterClrMapping/>
  </p:clrMapOvr>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 Cumhuriyet Bayramı haftasında vatan coğrafyası bağı (D19).</a:t>
            </a:r>
          </a:p>
          <a:p/>
          <a:p>
            <a:r>
              <a:t>NASIL: Bandı okuyun: bu hafta vatanımızın Dünya’daki yerini, denizlerini ve gökyüzünü tanıyacağız. Üçüncü istasyonun (etkinlik) sonunda dersin ilk yarısı biter. Bayram için ayrı etkinlik gerekmez; okul töreni yapılır (ders planı notu).</a:t>
            </a:r>
          </a:p>
          <a:p/>
          <a:p>
            <a:r>
              <a:t>KAYNAK: Ders planı 7. hafta (giriş; notlar: Cumhuriyet Bayramı, D19).</a:t>
            </a:r>
          </a:p>
        </p:txBody>
      </p:sp>
      <p:sp>
        <p:nvSpPr>
          <p:cNvPr id="4" name="Slide Number Placeholder 3"/>
          <p:cNvSpPr>
            <a:spLocks noGrp="1"/>
          </p:cNvSpPr>
          <p:nvPr>
            <p:ph type="sldNum" idx="5" sz="quarter"/>
          </p:nvPr>
        </p:nvSpPr>
        <p:spPr/>
      </p:sp>
    </p:spTree>
  </p:cSld>
  <p:clrMapOvr>
    <a:masterClrMapping/>
  </p:clrMapOvr>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İki tür konum ifadesini öğrencilerin kendi cevaplarından çıkarmak: mutlak ve göreceli konuma köprü.</a:t>
            </a:r>
          </a:p>
          <a:p/>
          <a:p>
            <a:r>
              <a:t>NASIL: Slaytı açmadan sorun: 'Okulumuz nerede?' Gelen 4-5 cevabı tahtaya başlıksız iki sütuna yazın (adres ya da sayı içerenler bir yana, 'şunun yanında' diyenler öbür yana); sonra slaytla sütunlara ad verin. Aynı soruyu Türkiye için sorun: 'Türkiye nerede?' Dilsiz Türkiye ve çevresi haritasını dağıtın: ders boyunca doldurulacak, 8. haftada toplanacak (P2 beceri görevi; okul çoğaltır, öğrenciden materyal istenmez).</a:t>
            </a:r>
          </a:p>
          <a:p/>
          <a:p>
            <a:r>
              <a:t>BEKLENEN CEVAP: Kesin yerle tarif (adres; enlem ve boylam değerleri) → mutlak konum. Başka yerlere göre tarif ('… durağının karşısında') → göreceli konum. Türkiye için: 36°-42° kuzey paralelleri ile 26°-45° doğu meridyenleri arasında (mutlak); Asya ile Avrupa arasında, üç tarafı denizlerle çevrili (göreceli).</a:t>
            </a:r>
          </a:p>
          <a:p/>
          <a:p>
            <a:r>
              <a:t>KAYNAK: Kitap s. 59 ilk paragraf (birebir); ders planı 7. hafta giriş; program: 'Öğrenmeler, çalışma yaprağıyla izlenebilir.' (dilsiz harita).</a:t>
            </a:r>
          </a:p>
        </p:txBody>
      </p:sp>
      <p:sp>
        <p:nvSpPr>
          <p:cNvPr id="4" name="Slide Number Placeholder 3"/>
          <p:cNvSpPr>
            <a:spLocks noGrp="1"/>
          </p:cNvSpPr>
          <p:nvPr>
            <p:ph type="sldNum" idx="5" sz="quarter"/>
          </p:nvPr>
        </p:nvSpPr>
        <p:spPr/>
      </p:sp>
    </p:spTree>
  </p:cSld>
  <p:clrMapOvr>
    <a:masterClrMapping/>
  </p:clrMapOvr>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Mutlak konumu tanımlamak ve Türkiye’nin mutlak konumunu enlem-boylam değerleriyle belirlemek (süreç a).</a:t>
            </a:r>
          </a:p>
          <a:p/>
          <a:p>
            <a:r>
              <a:t>SÜRE: 10 dk: 139-142. slaytlar (ara yoklama dâhil).</a:t>
            </a:r>
          </a:p>
          <a:p/>
          <a:p>
            <a:r>
              <a:t>NASIL: Tanımı okutun; 'Ekvator’a göre' → enlem, 'başlangıç meridyenine göre' → boylam bağını kurun (4. haftanın koordinat sistemi). Görsel 2.10’daki sarı çizgiler 36°-42° kuzey paralelleri ile 26°-45° doğu meridyenleridir; dört uç değeri Türkiye fizikî duvar haritasında da gösterin. Öğrenciler dilsiz haritaya çerçeveyi işler. Kitaptaki değerler yuvarlatılmıştır; 76 dakikanın 'yaklaşık' olması da bundandır.</a:t>
            </a:r>
          </a:p>
          <a:p/>
          <a:p>
            <a:r>
              <a:t>SÖYLENEBİLİR: Mutlak konum değişmez: Türkiye’nin enlem ve boylam değerleri yarın da aynıdır.</a:t>
            </a:r>
          </a:p>
          <a:p/>
          <a:p>
            <a:r>
              <a:t>KAYNAK: Kitap s. 59 (tanım, iki madde ve Türkiye cümlesi birebir; Görsel 2.10).</a:t>
            </a:r>
          </a:p>
        </p:txBody>
      </p:sp>
      <p:sp>
        <p:nvSpPr>
          <p:cNvPr id="4" name="Slide Number Placeholder 3"/>
          <p:cNvSpPr>
            <a:spLocks noGrp="1"/>
          </p:cNvSpPr>
          <p:nvPr>
            <p:ph type="sldNum" idx="5" sz="quarter"/>
          </p:nvPr>
        </p:nvSpPr>
        <p:spPr/>
      </p:sp>
    </p:spTree>
  </p:cSld>
  <p:clrMapOvr>
    <a:masterClrMapping/>
  </p:clrMapOvr>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Mutlak konumun iki sonucunu açıklamak; 76 dakikayı boylam farkından hesaplamak (Matematik bağı).</a:t>
            </a:r>
          </a:p>
          <a:p/>
          <a:p>
            <a:r>
              <a:t>NASIL: Sol: Türkiye’nin şeridi Ekvator ile kutup arasında orta kesimdedir → dört mevsim belirgin. Sağ: hesabı tahtada öğrenciye yaptırın: 45 − 26 = 19; 1° = 4 dakika (5. hafta: dünya on beşer derecelik 24 saat dilimine ayrılır, 15° = 1 saat); 19 × 4 = 76. Sonra sorun: 'Güneş önce nerede doğar: doğudaki Iğdır’da mı, batıdaki Çanakkale’de mi?'</a:t>
            </a:r>
          </a:p>
          <a:p/>
          <a:p>
            <a:r>
              <a:t>BEKLENEN CEVAP: Doğudaki Iğdır’da: Dünya batıdan doğuya döndüğü için doğudaki yerlerin yerel saati ileridir. Ulusal saatimiz 45° doğu meridyeninin yerel saatidir (s. 39); bu yüzden batıdaki illerde Güneş, saatimize göre daha geç doğar ve batar.</a:t>
            </a:r>
          </a:p>
          <a:p/>
          <a:p>
            <a:r>
              <a:t>KAYNAK: Kitap s. 59 (iki sonuç birebir); s. 39 (on beşer derecelik saat dilimleri; ulusal saat birebir). Hesap: 360° / 24 saat = 15° → 60 dk / 15 = 4 dk; 45° − 26° = 19°; 19 × 4 dk = 76 dk.</a:t>
            </a:r>
          </a:p>
        </p:txBody>
      </p:sp>
      <p:sp>
        <p:nvSpPr>
          <p:cNvPr id="4" name="Slide Number Placeholder 3"/>
          <p:cNvSpPr>
            <a:spLocks noGrp="1"/>
          </p:cNvSpPr>
          <p:nvPr>
            <p:ph type="sldNum" idx="5" sz="quarter"/>
          </p:nvPr>
        </p:nvSpPr>
        <p:spPr/>
      </p:sp>
    </p:spTree>
  </p:cSld>
  <p:clrMapOvr>
    <a:masterClrMapping/>
  </p:clrMapOvr>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 yerel saat farkının nedeni.</a:t>
            </a:r>
          </a:p>
          <a:p/>
          <a:p>
            <a:r>
              <a:t>NASIL: 10 saniye düşünme; parmaklar birlikte kalkar. B şıkkını seçenlere orta enlemin dört mevsimle ilgili olduğunu hatırlatın.</a:t>
            </a:r>
          </a:p>
          <a:p/>
          <a:p>
            <a:r>
              <a:t>BEKLENEN CEVAP: C — 26° ile 45° doğu meridyenleri arasındaki 19° boylam farkı (19 × 4 dk).</a:t>
            </a:r>
          </a:p>
          <a:p/>
          <a:p>
            <a:r>
              <a:t>KAYNAK: Kitap s. 59.</a:t>
            </a:r>
          </a:p>
        </p:txBody>
      </p:sp>
      <p:sp>
        <p:nvSpPr>
          <p:cNvPr id="4" name="Slide Number Placeholder 3"/>
          <p:cNvSpPr>
            <a:spLocks noGrp="1"/>
          </p:cNvSpPr>
          <p:nvPr>
            <p:ph type="sldNum" idx="5" sz="quarter"/>
          </p:nvPr>
        </p:nvSpPr>
        <p:spPr/>
      </p:sp>
    </p:spTree>
  </p:cSld>
  <p:clrMapOvr>
    <a:masterClrMapping/>
  </p:clrMapOvr>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Yanlış seçenekleri de adlandırın: A, B enlemle; D, E göreceli konumla ilgilidir.</a:t>
            </a:r>
          </a:p>
          <a:p/>
          <a:p>
            <a:r>
              <a:t>BEKLENEN CEVAP: C. 45° − 26° = 19°; 19 × 4 dk = 76 dk.</a:t>
            </a:r>
          </a:p>
          <a:p/>
          <a:p>
            <a:r>
              <a:t>KAYNAK: Kitap s. 59, s. 39.</a:t>
            </a:r>
          </a:p>
        </p:txBody>
      </p:sp>
      <p:sp>
        <p:nvSpPr>
          <p:cNvPr id="4" name="Slide Number Placeholder 3"/>
          <p:cNvSpPr>
            <a:spLocks noGrp="1"/>
          </p:cNvSpPr>
          <p:nvPr>
            <p:ph type="sldNum" idx="5" sz="quarter"/>
          </p:nvPr>
        </p:nvSpPr>
        <p:spPr/>
      </p:sp>
    </p:spTree>
  </p:cSld>
  <p:clrMapOvr>
    <a:masterClrMapping/>
  </p:clrMapOvr>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Göreceli konumu tanımlamak ve mutlak konumla karşılaştırmak (süreç a).</a:t>
            </a:r>
          </a:p>
          <a:p/>
          <a:p>
            <a:r>
              <a:t>SÜRE: 12 dk: 143-148. slaytlar (ara yoklama dâhil).</a:t>
            </a:r>
          </a:p>
          <a:p/>
          <a:p>
            <a:r>
              <a:t>NASIL: Giriş sorusundaki 'başka yerlere göre' cevaplarına dönün. Dört kartı okutun; dördüncüyü AVM örneğiyle somutlaştırın. 'Jeopolitik' kitapta tanımlanmaz; sorulursa sözlü olarak 'coğrafi konumun bir ülkenin siyasi ilişkilerine ve önemine etkisi' diye açıklayın.</a:t>
            </a:r>
          </a:p>
          <a:p/>
          <a:p>
            <a:r>
              <a:t>BEKLENEN CEVAP: Mutlak konum kesin ve değişmezdir (Ekvator’a ve başlangıç meridyenine göre); göreceli konum başka yerlere göre tanımlanır, öznel olabilir ve zamanla değişebilir.</a:t>
            </a:r>
          </a:p>
          <a:p/>
          <a:p>
            <a:r>
              <a:t>KAYNAK: Kitap s. 59 Türkiye’nin Göreceli Konumu (tanım ve dört madde birebir).</a:t>
            </a:r>
          </a:p>
        </p:txBody>
      </p:sp>
      <p:sp>
        <p:nvSpPr>
          <p:cNvPr id="4" name="Slide Number Placeholder 3"/>
          <p:cNvSpPr>
            <a:spLocks noGrp="1"/>
          </p:cNvSpPr>
          <p:nvPr>
            <p:ph type="sldNum" idx="5" sz="quarter"/>
          </p:nvPr>
        </p:nvSpPr>
        <p:spPr/>
      </p:sp>
    </p:spTree>
  </p:cSld>
  <p:clrMapOvr>
    <a:masterClrMapping/>
  </p:clrMapOvr>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kıtalar ve denizler arasındaki yerini görselden okumak; Adalar Denizi bilgisini vermek.</a:t>
            </a:r>
          </a:p>
          <a:p/>
          <a:p>
            <a:r>
              <a:t>NASIL: Görselde Avrupa, Asya, Afrika; Karadeniz, Akdeniz, Kızıldeniz, Hint Okyanusu; Balkanlar, Kafkaslar, Orta Doğu ve Arap Yarımadası’nı gösterin: 'Türkiye bunların hangilerinin arasında?' Adalar Denizi kutusunu okutun (program bu bilgiyi ister); dilsiz haritada Ege Denizi’nin yanına 'Adalar Denizi' notu düşülür.</a:t>
            </a:r>
          </a:p>
          <a:p/>
          <a:p>
            <a:r>
              <a:t>BEKLENEN CEVAP: Asya ile Avrupa’nın birleştiği yerde, Afrika’ya yakın; kuzeyinde Karadeniz, güneyinde Akdeniz; Balkanlar, Kafkaslar ve Orta Doğu arasında.</a:t>
            </a:r>
          </a:p>
          <a:p/>
          <a:p>
            <a:r>
              <a:t>KAYNAK: Kitap s. 60 (cümleler ve Adalar Denizi kutusu birebir; Görsel 2.11). Program: 'Ege Denizi'nin geçmişte Adalar Denizi adıyla bilindiği de ifade edilir.'</a:t>
            </a:r>
          </a:p>
        </p:txBody>
      </p:sp>
      <p:sp>
        <p:nvSpPr>
          <p:cNvPr id="4" name="Slide Number Placeholder 3"/>
          <p:cNvSpPr>
            <a:spLocks noGrp="1"/>
          </p:cNvSpPr>
          <p:nvPr>
            <p:ph type="sldNum" idx="5" sz="quarter"/>
          </p:nvPr>
        </p:nvSpPr>
        <p:spPr/>
      </p:sp>
    </p:spTree>
  </p:cSld>
  <p:clrMapOvr>
    <a:masterClrMapping/>
  </p:clrMapOvr>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Kara ve deniz komşularını yönlere göre düzenlemek ve dilsiz haritaya işlemek (süreç b).</a:t>
            </a:r>
          </a:p>
          <a:p/>
          <a:p>
            <a:r>
              <a:t>NASIL: Şemayı Türkiye siyasi duvar haritasıyla karşılaştırın; her kutudaki ülkeleri bir öğrenciye duvar haritasında gösterttirin. Düz çizgi kara, kesikli çizgi deniz sınırıdır. 'İki kutuda birden olan ülkeler hangileri?' diye sorun.</a:t>
            </a:r>
          </a:p>
          <a:p/>
          <a:p>
            <a:r>
              <a:t>BEKLENEN CEVAP: Hem kara hem deniz komşusu olanlar: Bulgaristan (batıda kara, Karadeniz’de deniz), Gürcistan (doğuda kara, Karadeniz’de deniz), Yunanistan (batıda kara, Ege Denizi’nde deniz), Suriye (güneyde kara, Akdeniz’de deniz).</a:t>
            </a:r>
          </a:p>
          <a:p/>
          <a:p>
            <a:r>
              <a:t>KAYNAK: Kitap s. 60 (iki komşu cümlesi birebir; şema bu cümlelerin yönlere göre düzenlenişidir).</a:t>
            </a:r>
          </a:p>
        </p:txBody>
      </p:sp>
      <p:sp>
        <p:nvSpPr>
          <p:cNvPr id="4" name="Slide Number Placeholder 3"/>
          <p:cNvSpPr>
            <a:spLocks noGrp="1"/>
          </p:cNvSpPr>
          <p:nvPr>
            <p:ph type="sldNum" idx="5" sz="quarter"/>
          </p:nvPr>
        </p:nvSpPr>
        <p:spPr/>
      </p:sp>
    </p:spTree>
  </p:cSld>
  <p:clrMapOvr>
    <a:masterClrMapping/>
  </p:clrMapOvr>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göreceli konumunun jeopolitik önemini artıran dört özelliğini kitaptan çıkarmak (süreç a).</a:t>
            </a:r>
          </a:p>
          <a:p/>
          <a:p>
            <a:r>
              <a:t>NASIL: Dört kartı dört sıraya paylaştırın; her sıra kendi kartının kalın satırını ('neden önemli?') kendi cümlesiyle söyler. Dilsiz haritada İstanbul Boğazı ile Çanakkale Boğazı’nı işaretletin. Kitabın kapanış cümlesi: 'Ayrıca Türkiye’nin farklı iklim ve coğrafi özellikleri tarım, turizm ve sanayi sektörlerinde çeşitlilik ve zenginlik sunar.'</a:t>
            </a:r>
          </a:p>
          <a:p/>
          <a:p>
            <a:r>
              <a:t>BEKLENEN CEVAP: Boğazlar → güvenlik, ticaret ve ulaşım; enerji koridoru → enerji güvenliği; kültürel miras → turizm ve uluslararası ilişkiler; ticaret yollarının kesişimi → ekonomik avantaj (İstanbul finans ve ticaret merkezi).</a:t>
            </a:r>
          </a:p>
          <a:p/>
          <a:p>
            <a:r>
              <a:t>KAYNAK: Kitap s. 60 (dört madde birebir).</a:t>
            </a:r>
          </a:p>
        </p:txBody>
      </p:sp>
      <p:sp>
        <p:nvSpPr>
          <p:cNvPr id="4" name="Slide Number Placeholder 3"/>
          <p:cNvSpPr>
            <a:spLocks noGrp="1"/>
          </p:cNvSpPr>
          <p:nvPr>
            <p:ph type="sldNum" idx="5" sz="quarter"/>
          </p:nvPr>
        </p:nvSpPr>
        <p:spPr/>
      </p:sp>
    </p:spTree>
  </p:cSld>
  <p:clrMapOvr>
    <a:masterClrMapping/>
  </p:clrMapOvr>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 mutlak ve göreceli konum ayrımı.</a:t>
            </a:r>
          </a:p>
          <a:p/>
          <a:p>
            <a:r>
              <a:t>NASIL: Doğru cevaptan sonra kalan dört seçeneği 'mutlak konum ve sonuçları' diye adlandırın.</a:t>
            </a:r>
          </a:p>
          <a:p/>
          <a:p>
            <a:r>
              <a:t>BEKLENEN CEVAP: C — enerji koridoru, Türkiye’nin başka yerlerle (Orta Doğu, Kafkasya, Avrupa) ilişkisidir.</a:t>
            </a:r>
          </a:p>
          <a:p/>
          <a:p>
            <a:r>
              <a:t>KAYNAK: Kitap s. 59-60.</a:t>
            </a:r>
          </a:p>
        </p:txBody>
      </p:sp>
      <p:sp>
        <p:nvSpPr>
          <p:cNvPr id="4" name="Slide Number Placeholder 3"/>
          <p:cNvSpPr>
            <a:spLocks noGrp="1"/>
          </p:cNvSpPr>
          <p:nvPr>
            <p:ph type="sldNum" idx="5" sz="quarter"/>
          </p:nvPr>
        </p:nvSpPr>
        <p:spPr/>
      </p:sp>
    </p:spTree>
  </p:cSld>
  <p:clrMapOvr>
    <a:masterClrMapping/>
  </p:clrMapOvr>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A ve B mutlak konumun kendisi; D ve E mutlak konumun sonuçlarıdır.</a:t>
            </a:r>
          </a:p>
          <a:p/>
          <a:p>
            <a:r>
              <a:t>BEKLENEN CEVAP: C.</a:t>
            </a:r>
          </a:p>
          <a:p/>
          <a:p>
            <a:r>
              <a:t>KAYNAK: Kitap s. 59-60.</a:t>
            </a:r>
          </a:p>
        </p:txBody>
      </p:sp>
      <p:sp>
        <p:nvSpPr>
          <p:cNvPr id="4" name="Slide Number Placeholder 3"/>
          <p:cNvSpPr>
            <a:spLocks noGrp="1"/>
          </p:cNvSpPr>
          <p:nvPr>
            <p:ph type="sldNum" idx="5" sz="quarter"/>
          </p:nvPr>
        </p:nvSpPr>
        <p:spPr/>
      </p:sp>
    </p:spTree>
  </p:cSld>
  <p:clrMapOvr>
    <a:masterClrMapping/>
  </p:clrMapOvr>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'Türkiye’nin Konumu' etkinliğini başlatmak: Türkiye’nin mutlak ve göreceli konumunu beş ülkeye göre yorumlamak (süreç a-b; OGM Materyal ile paralel).</a:t>
            </a:r>
          </a:p>
          <a:p/>
          <a:p>
            <a:r>
              <a:t>SÜRE: 13 dk: 8 dk grup + 5 dk paylaşım (beş sözcü) — 149-152. slaytlar.</a:t>
            </a:r>
          </a:p>
          <a:p/>
          <a:p>
            <a:r>
              <a:t>NASIL: Ülke kartlarını dağıtın: 1. grup Azerbaycan, 2. grup Ukrayna, 3-4 Yunanistan, 5-6 Libya, 7-8 Mısır. Gruplar s. 61 haritası ve atlasla çalışır. HGM Küre öğrenci telefonuyla açılmaz; varsa öğretmen etkileşimli tahtada gösterir (Genelge bent 37). Yorumlar kitaptaki iki kutuya yazılır; eş gruplar paylaşımda birbirini tamamlar; eksikler öğretmen rehberliğinde düzeltilir (kitabın değerlendirme yönergesi).</a:t>
            </a:r>
          </a:p>
          <a:p/>
          <a:p>
            <a:r>
              <a:t>KAYNAK: Kitap s. 61 ETKİNLİK (künye, yönerge ve değerlendirme birebir); OGM Materyal 'Türkiye’nin Konumu'.</a:t>
            </a:r>
          </a:p>
        </p:txBody>
      </p:sp>
      <p:sp>
        <p:nvSpPr>
          <p:cNvPr id="4" name="Slide Number Placeholder 3"/>
          <p:cNvSpPr>
            <a:spLocks noGrp="1"/>
          </p:cNvSpPr>
          <p:nvPr>
            <p:ph type="sldNum" idx="5" sz="quarter"/>
          </p:nvPr>
        </p:nvSpPr>
        <p:spPr/>
      </p:sp>
    </p:spTree>
  </p:cSld>
  <p:clrMapOvr>
    <a:masterClrMapping/>
  </p:clrMapOvr>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Grupların çalışacağı haritayı ve kitaptaki iki kutuyu yansıtmak.</a:t>
            </a:r>
          </a:p>
          <a:p/>
          <a:p>
            <a:r>
              <a:t>NASIL: Altın halkalı ülkeler etkinliğin beş ülkesidir; kırmızı halka Türkiye. Rehber sorular: enlem (kuzey-güney) ve boylam (doğu-batı → yerel saat) karşılaştırması mutlak konumu; kara-deniz komşuluğu ve bizi bağlayan unsurlar göreceli konumu verir. Örnek cevap slaytlarını paylaşımdan sonra açın.</a:t>
            </a:r>
          </a:p>
          <a:p/>
          <a:p>
            <a:r>
              <a:t>BEKLENEN CEVAP: Mutlak: Ukrayna kuzeyde, Libya ve Mısır güneyde, Yunanistan batıda, Azerbaycan doğuda. Göreceli: Ukrayna Karadeniz’de, Yunanistan Ege Denizi’nde (ve batıda karada), Libya ve Mısır Akdeniz’de deniz komşumuz; Azerbaycan doğuda kara komşumuz.</a:t>
            </a:r>
          </a:p>
          <a:p/>
          <a:p>
            <a:r>
              <a:t>KAYNAK: Kitap s. 61 haritası (ülke ve deniz adları, paralel ve meridyenler); s. 60 komşular.</a:t>
            </a:r>
          </a:p>
        </p:txBody>
      </p:sp>
      <p:sp>
        <p:nvSpPr>
          <p:cNvPr id="4" name="Slide Number Placeholder 3"/>
          <p:cNvSpPr>
            <a:spLocks noGrp="1"/>
          </p:cNvSpPr>
          <p:nvPr>
            <p:ph type="sldNum" idx="5" sz="quarter"/>
          </p:nvPr>
        </p:nvSpPr>
        <p:spPr/>
      </p:sp>
    </p:spTree>
  </p:cSld>
  <p:clrMapOvr>
    <a:masterClrMapping/>
  </p:clrMapOvr>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mutlak konum kutusunun örnek cevabı (OGM Materyal ile paralel).</a:t>
            </a:r>
          </a:p>
          <a:p/>
          <a:p>
            <a:r>
              <a:t>NASIL: Sözcülerin cevaplarından sonra açın; haritadaki paralel ve meridyenlerle doğrulatın. Eş grupların farklı ama doğru ifadeleri kabul edilir.</a:t>
            </a:r>
          </a:p>
          <a:p/>
          <a:p>
            <a:r>
              <a:t>BEKLENEN CEVAP: Azerbaycan: Türkiye’nin doğusunda (daha büyük doğu boylamlarında): yerel saati ileridir. Enlemleri Türkiye’ye yakındır. · Ukrayna: Türkiye’nin kuzeyinde, daha yüksek enlemlerde: kışları daha soğuk ve belirgin geçer. · Yunanistan: Türkiye’nin batısında (daha küçük doğu boylamlarında): yerel saati geridir. Enlemleri Türkiye’ye yakındır. · Libya: Türkiye’nin güneyinde, daha düşük enlemlerde: sıcaklıklar daha yüksektir. Aynı zamanda batısındadır. · Mısır: Türkiye’nin güneyinde, daha düşük enlemlerde: sıcaklıklar daha yüksektir.</a:t>
            </a:r>
          </a:p>
          <a:p/>
          <a:p>
            <a:r>
              <a:t>KAYNAK: OGM Materyal 'Türkiye’nin Konumu' örnek cevapları; kitap s. 59 (enlem ve mevsim), s. 61 haritası. OGM: Ukrayna 'daha yüksek enlemde (kış daha belirgin)', Yunanistan 'daha batıda (yerel saat geri)', Libya ve Mısır 'daha düşük enlemde (sıcaklık daha yüksek)', Azerbaycan 'daha doğuda (yerel saat ileri)'. Haritadan eklenenler: Azerbaycan ve Yunanistan’ın enlemleri Türkiye’ye yakındır; Libya haritada yaklaşık 10°-25° D meridyenleri arasındadır, Türkiye’nin batı ucu 26° D olduğundan Libya aynı zamanda Türkiye’nin batısındadır.</a:t>
            </a:r>
          </a:p>
        </p:txBody>
      </p:sp>
      <p:sp>
        <p:nvSpPr>
          <p:cNvPr id="4" name="Slide Number Placeholder 3"/>
          <p:cNvSpPr>
            <a:spLocks noGrp="1"/>
          </p:cNvSpPr>
          <p:nvPr>
            <p:ph type="sldNum" idx="5" sz="quarter"/>
          </p:nvPr>
        </p:nvSpPr>
        <p:spPr/>
      </p:sp>
    </p:spTree>
  </p:cSld>
  <p:clrMapOvr>
    <a:masterClrMapping/>
  </p:clrMapOvr>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göreceli konum kutusunun örnek cevabı (OGM Materyal ile paralel).</a:t>
            </a:r>
          </a:p>
          <a:p/>
          <a:p>
            <a:r>
              <a:t>NASIL: Sözcülerin cevaplarından sonra açın; haritadaki paralel ve meridyenlerle doğrulatın. Eş grupların farklı ama doğru ifadeleri kabul edilir.</a:t>
            </a:r>
          </a:p>
          <a:p/>
          <a:p>
            <a:r>
              <a:t>BEKLENEN CEVAP: Azerbaycan: Doğuda, Nahçıvan üzerinden kara komşumuzdur. Kafkasya’nın enerji kaynaklarını Avrupa’ya taşıyan boru hatları Türkiye’den geçer: enerji koridoru. · Ukrayna: Karadeniz’de deniz komşumuzdur. Gemileri Akdeniz’e Türk boğazlarından geçerek ulaşır. · Yunanistan: Batıda kara, Ege Denizi’nde deniz komşumuzdur. · Libya: Akdeniz’de deniz komşumuzdur. İki ülke, deniz yetki alanlarını bir anlaşmayla belirlemiştir. · Mısır: Akdeniz’de deniz komşumuzdur. Mısır’daki Süveyş Kanalı, Akdeniz’i Kızıldeniz’e bağlar.</a:t>
            </a:r>
          </a:p>
          <a:p/>
          <a:p>
            <a:r>
              <a:t>KAYNAK: Kitap s. 60 (kara ve deniz komşuları, Türk boğazları, enerji koridoru), s. 64 (Süveyş Kanalı Kızıldeniz ile Akdeniz’i bağlar); OGM Materyal örnek cevapları.</a:t>
            </a:r>
          </a:p>
          <a:p/>
          <a:p>
            <a:r>
              <a:t>NOT: OGM: Yunanistan için 'kıta sahanlığı ve Kıbrıs konuları ilişkilerde önemlidir'; Libya için 'iki ülke arasındaki deniz yetki alanı anlaşması Doğu Akdeniz’de Türkiye’ye stratejik avantaj sağlar'; Azerbaycan için 'enerji koridoru iş birliği'. Slaytta yalın tutuldu: Yunanistan satırı kitabın komşuluk bilgisiyle sınırlıdır; Libya anlaşması kitapta yoktur (OGM kaynaklı), tarih ve ayrıntı verilmedi.</a:t>
            </a:r>
          </a:p>
        </p:txBody>
      </p:sp>
      <p:sp>
        <p:nvSpPr>
          <p:cNvPr id="4" name="Slide Number Placeholder 3"/>
          <p:cNvSpPr>
            <a:spLocks noGrp="1"/>
          </p:cNvSpPr>
          <p:nvPr>
            <p:ph type="sldNum" idx="5" sz="quarter"/>
          </p:nvPr>
        </p:nvSpPr>
        <p:spPr/>
      </p:sp>
    </p:spTree>
  </p:cSld>
  <p:clrMapOvr>
    <a:masterClrMapping/>
  </p:clrMapOvr>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Birinci ders saatini kapatıp Mavi Vatan okumasına hazırlanmak.</a:t>
            </a:r>
          </a:p>
          <a:p/>
          <a:p>
            <a:r>
              <a:t>SÜRE: 2 dk (E): 153. slayt. Kısa haftada bu aşama atlanır; doğrudan Mavi Vatan metnine geçilir.</a:t>
            </a:r>
          </a:p>
          <a:p/>
          <a:p>
            <a:r>
              <a:t>NASIL: Sıralar ada düzeninde kalır (kısa haftada geçiş süresi harcanmaz). İkililer belirlenir: okuyucu sesli okur, yazıcı not alır (okuma kardeşliği — programın destekleme önerisi).</a:t>
            </a:r>
          </a:p>
          <a:p/>
          <a:p>
            <a:r>
              <a:t>KAYNAK: Ders planı 7. hafta (geçiş aşaması, sınıf yönetimi); program destekleme: 'Bu kapsamda okuma kardeşliği çalışması yapılabilir.'</a:t>
            </a:r>
          </a:p>
        </p:txBody>
      </p:sp>
      <p:sp>
        <p:nvSpPr>
          <p:cNvPr id="4" name="Slide Number Placeholder 3"/>
          <p:cNvSpPr>
            <a:spLocks noGrp="1"/>
          </p:cNvSpPr>
          <p:nvPr>
            <p:ph type="sldNum" idx="5" sz="quarter"/>
          </p:nvPr>
        </p:nvSpPr>
        <p:spPr/>
      </p:sp>
    </p:spTree>
  </p:cSld>
  <p:clrMapOvr>
    <a:masterClrMapping/>
  </p:clrMapOvr>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Mavi Vatan kavramını tanımlamak ve Türkiye için ne ifade ettiğini beş başlıkta görmek.</a:t>
            </a:r>
          </a:p>
          <a:p/>
          <a:p>
            <a:r>
              <a:t>SÜRE: 8 dk: okuma kardeşliği 3 · özet ve tartışma 5 — 154-159. slaytlar.</a:t>
            </a:r>
          </a:p>
          <a:p/>
          <a:p>
            <a:r>
              <a:t>NASIL: İkililer s. 62’yi okur, yazıcı üç maddelik özet çıkarır; sonra bu slaytla karşılaştırırlar. 'Deniz yetki alanı' kitapta ayrıca tanımlanmaz; sorulursa sözlü olarak 'bir devletin denizde hak ve egemenlik kullandığı alanlar' diye açıklayın.</a:t>
            </a:r>
          </a:p>
          <a:p/>
          <a:p>
            <a:r>
              <a:t>BEKLENEN CEVAP: Üç maddelik özet örneği: 1) Mavi Vatan, uluslararası hukuka uygun olarak egemenliği ilan edilen deniz yetki alanlarımızdır. 2) Denizlerin stratejik önemini, haklarımızı, kıyı ve deniz güvenliğini, vatan savunmasını ve enerji kaynaklarının kullanımını ifade eder. 3) Akarsu ve göller gibi diğer su kaynakları da hak ve egemenliğimizi ilgilendirir; Karadeniz Mavi Vatan’ın önemli bir parçasıdır.</a:t>
            </a:r>
          </a:p>
          <a:p/>
          <a:p>
            <a:r>
              <a:t>KAYNAK: Kitap s. 62 (tanım ve 'Türkiye için Mavi Vatan kavramı' kutusu birebir). Program: 'Türkiye'nin konum özelliklerinin önemi vurgulanırken Mavi Vatan ve Gök Vatan'la (Ulusal Hava Sahası) ilgili coğrafi temsiller de ele alınır.'</a:t>
            </a:r>
          </a:p>
        </p:txBody>
      </p:sp>
      <p:sp>
        <p:nvSpPr>
          <p:cNvPr id="4" name="Slide Number Placeholder 3"/>
          <p:cNvSpPr>
            <a:spLocks noGrp="1"/>
          </p:cNvSpPr>
          <p:nvPr>
            <p:ph type="sldNum" idx="5" sz="quarter"/>
          </p:nvPr>
        </p:nvSpPr>
        <p:spPr/>
      </p:sp>
    </p:spTree>
  </p:cSld>
  <p:clrMapOvr>
    <a:masterClrMapping/>
  </p:clrMapOvr>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denizlerle ilişkisini haritada görselleştirmek; gerçek yüz ölçümü ve Mavi Vatan sınırı (süreç b).</a:t>
            </a:r>
          </a:p>
          <a:p/>
          <a:p>
            <a:r>
              <a:t>NASIL: Halkalı adları kitabın cümlesiyle eşleştirin: kuzeyde Karadeniz, batıda Ege Denizi, güneyde Akdeniz; Marmara iç denizdir ('iç deniz': ülke sınırları içinde kalan deniz). Dilsiz haritada Mavi Vatan’ın üç denizi ve Marmara işaretlenir. Harita kitapta 'Türkiye’nin su kaynakları' adıyla verilir: akarsu ve göller de hak ve egemenliğimizi ilgilendirir (alttaki cümle).</a:t>
            </a:r>
          </a:p>
          <a:p/>
          <a:p>
            <a:r>
              <a:t>SÖYLENEBİLİR: 780.043 km², kitabın s. 62’de verdiği değerdir.</a:t>
            </a:r>
          </a:p>
          <a:p/>
          <a:p>
            <a:r>
              <a:t>KAYNAK: Kitap s. 62 (cümleler birebir; 780.043 km²; 'Harita: Türkiye’nin su kaynakları').</a:t>
            </a:r>
          </a:p>
        </p:txBody>
      </p:sp>
      <p:sp>
        <p:nvSpPr>
          <p:cNvPr id="4" name="Slide Number Placeholder 3"/>
          <p:cNvSpPr>
            <a:spLocks noGrp="1"/>
          </p:cNvSpPr>
          <p:nvPr>
            <p:ph type="sldNum" idx="5" sz="quarter"/>
          </p:nvPr>
        </p:nvSpPr>
        <p:spPr/>
      </p:sp>
    </p:spTree>
  </p:cSld>
  <p:clrMapOvr>
    <a:masterClrMapping/>
  </p:clrMapOvr>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Denizciliğin önemini iki sözle vurgulamak; hak ve menfaatlerin korunması fikrine geçmek (D19).</a:t>
            </a:r>
          </a:p>
          <a:p/>
          <a:p>
            <a:r>
              <a:t>NASIL: Sözleri iki öğrenciye okutun. 'Atatürk Türkiye’nin hangi coğrafi özelliğini vurguluyor?' diye sorun.</a:t>
            </a:r>
          </a:p>
          <a:p/>
          <a:p>
            <a:r>
              <a:t>BEKLENEN CEVAP: Türkiye’nin 'en güzel coğrafi vaziyette' ve üç tarafının denizlerle çevrili olmasını; bu konumdan endüstri, ticaret ve sporla yararlanılması gerektiğini.</a:t>
            </a:r>
          </a:p>
          <a:p/>
          <a:p>
            <a:r>
              <a:t>KAYNAK: Kitap s. 62 (iki söz ve sonuç cümleleri birebir).</a:t>
            </a:r>
          </a:p>
          <a:p/>
          <a:p>
            <a:r>
              <a:t>NOT: Kitap Barbaros’un sözünü 'XV. yüzyılın sonlarında' diye zamanlar; Barbaros Hayreddin Paşa’nın kaptan-ı deryalığı 1533-1546 yılları arasıdır (XVI. yüzyıl). Slaytta yüzyıl verilmedi; öğrenci sorarsa sözün tarihinin kesin bilinmediğini, Barbaros’un denizcilikteki en etkili döneminin XVI. yüzyıl olduğunu söyleyin.</a:t>
            </a:r>
          </a:p>
        </p:txBody>
      </p:sp>
      <p:sp>
        <p:nvSpPr>
          <p:cNvPr id="4" name="Slide Number Placeholder 3"/>
          <p:cNvSpPr>
            <a:spLocks noGrp="1"/>
          </p:cNvSpPr>
          <p:nvPr>
            <p:ph type="sldNum" idx="5" sz="quarter"/>
          </p:nvPr>
        </p:nvSpPr>
        <p:spPr/>
      </p:sp>
    </p:spTree>
  </p:cSld>
  <p:clrMapOvr>
    <a:masterClrMapping/>
  </p:clrMapOvr>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Karadeniz’in Mavi Vatan içindeki önemini ve kıyıdaş ülkelerle iş birliğini göstermek.</a:t>
            </a:r>
          </a:p>
          <a:p/>
          <a:p>
            <a:r>
              <a:t>NASIL: Şemadaki altı kıyıdaşı (Türkiye dâhil) atlasta ya da duvar haritasında gösterttirin. 'Kıyıdaş' = aynı denize kıyısı olan ülke. Karadeniz Ekonomik İşbirliği Örgütü’nü 'bölgesel iş birliği' kavramıyla bağlayın.</a:t>
            </a:r>
          </a:p>
          <a:p/>
          <a:p>
            <a:r>
              <a:t>BEKLENEN CEVAP: Karadeniz enerji kaynakları, güvenlik, ticaret ve biyoçeşitlilik açısından kritiktir; kıyıdaş ülkeler arasındaki anlaşmalarla deniz yetki alanları belirlenmiştir; Türkiye liderliğinde Karadeniz Ekonomik İşbirliği Örgütü gibi bölgesel iş birlikleri yapılmıştır.</a:t>
            </a:r>
          </a:p>
          <a:p/>
          <a:p>
            <a:r>
              <a:t>KAYNAK: Kitap s. 62 Karadeniz paragrafı (birebir; kıyıdaşlar kitabın sırasıyla; şemadaki yerler kıyıdaşların Karadeniz’e göre yönleridir).</a:t>
            </a:r>
          </a:p>
        </p:txBody>
      </p:sp>
      <p:sp>
        <p:nvSpPr>
          <p:cNvPr id="4" name="Slide Number Placeholder 3"/>
          <p:cNvSpPr>
            <a:spLocks noGrp="1"/>
          </p:cNvSpPr>
          <p:nvPr>
            <p:ph type="sldNum" idx="5" sz="quarter"/>
          </p:nvPr>
        </p:nvSpPr>
        <p:spPr/>
      </p:sp>
    </p:spTree>
  </p:cSld>
  <p:clrMapOvr>
    <a:masterClrMapping/>
  </p:clrMapOvr>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sorusunu programın istediği biçimde tartışmak: haksız taleplere karşı mücadelenin haklılığını bilimsel ve hukuki gerekçelerle açıklamak (D11.2, D19.1).</a:t>
            </a:r>
          </a:p>
          <a:p/>
          <a:p>
            <a:r>
              <a:t>NASIL: İkililer önce iki örnek yazar (1 dk); söz isim kartıyla verilir, gerekçesiz görüş kabul edilmez. Öğretmen, resmî kaynaktan hazırladığı tek sayfalık özetle destekler; kitap ve OGM dışında iddia eklenmez, başka ülkeler hakkında değerlendirme yapılmaz. Haritada gözlem (kıyılarımız, Ege’deki adalar, Kıbrıs) yapılabilir; hukuki sonuç öğretmenin resmî kaynak özetiyle sınırlıdır.</a:t>
            </a:r>
          </a:p>
          <a:p/>
          <a:p>
            <a:r>
              <a:t>BEKLENEN CEVAP: Örnek cevap bir sonraki slaytta: hukuka uygun hak ve menfaatlerin korunması, enerji kaynaklarının kullanılması, Kıbrıs Türklerinin hakları ve KKTC, Libya ile deniz yetki alanı anlaşması (OGM), kıyı ve deniz güvenliği ile hava savunması.</a:t>
            </a:r>
          </a:p>
          <a:p/>
          <a:p>
            <a:r>
              <a:t>KAYNAK: Kitap s. 62 (soru birebir); program COĞ.9.2.2 (slayttaki cümle birebir); ders planı 7. hafta notu (öğretmen özeti resmî kaynaktan, kitap dışı iddia yok).</a:t>
            </a:r>
          </a:p>
        </p:txBody>
      </p:sp>
      <p:sp>
        <p:nvSpPr>
          <p:cNvPr id="4" name="Slide Number Placeholder 3"/>
          <p:cNvSpPr>
            <a:spLocks noGrp="1"/>
          </p:cNvSpPr>
          <p:nvPr>
            <p:ph type="sldNum" idx="5" sz="quarter"/>
          </p:nvPr>
        </p:nvSpPr>
        <p:spPr/>
      </p:sp>
    </p:spTree>
  </p:cSld>
  <p:clrMapOvr>
    <a:masterClrMapping/>
  </p:clrMapOvr>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sorusunun örnek cevabı: beş örnek; yalnız kitap ve OGM kaydına dayanır.</a:t>
            </a:r>
          </a:p>
          <a:p/>
          <a:p>
            <a:r>
              <a:t>NASIL: İkililerin örneklerini kartlarla eşleştirin. 'Bize düşen' bandını programın sorumluluk vurgusuyla okuyun: haklarımızı kanıtla öğrenmek ve bilinçli biçimde anlatmak.</a:t>
            </a:r>
          </a:p>
          <a:p/>
          <a:p>
            <a:r>
              <a:t>BEKLENEN CEVAP: 1) Uluslararası hukuka uygun hak ve menfaatlerin korunması (s. 62). 2) Mavi Vatan’daki enerji kaynaklarının kullanılması (s. 62). 3) Kıbrıs Türklerinin hakları ve KKTC (s. 64). 4) Türkiye–Libya deniz yetki alanı anlaşması (OGM). 5) Kıyı ve deniz güvenliği, vatan savunması (s. 62) ve hava savunma teknolojileri (s. 63).</a:t>
            </a:r>
          </a:p>
          <a:p/>
          <a:p>
            <a:r>
              <a:t>KAYNAK: Kitap s. 62-64; OGM Materyal kaydı (Libya anlaşması). Program: 'Bu süreçte öğrencilerin millî menfaatlerin korunmasına yönelik üstlenmeleri gereken sorumlulukları fark etmeleri, Türkiye'nin haklarını savunmak ve bu savunuculuğu bilinçli bir şekilde yaymak için her türlü akademik ve sosyal platformda özveriyle davranmaları sağlanır (D11.2, D19.1).'</a:t>
            </a:r>
          </a:p>
          <a:p/>
          <a:p>
            <a:r>
              <a:t>NOT: Kitap ve OGM dışında ayrıntı (tarih, anlaşma maddeleri, ülke tutumları) eklenmedi; öğretmen gerekirse resmî kaynak özetini kullanır.</a:t>
            </a:r>
          </a:p>
        </p:txBody>
      </p:sp>
      <p:sp>
        <p:nvSpPr>
          <p:cNvPr id="4" name="Slide Number Placeholder 3"/>
          <p:cNvSpPr>
            <a:spLocks noGrp="1"/>
          </p:cNvSpPr>
          <p:nvPr>
            <p:ph type="sldNum" idx="5" sz="quarter"/>
          </p:nvPr>
        </p:nvSpPr>
        <p:spPr/>
      </p:sp>
    </p:spTree>
  </p:cSld>
  <p:clrMapOvr>
    <a:masterClrMapping/>
  </p:clrMapOvr>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Gök Vatan kavramını tanımlamak (program: Mavi Vatan ve Gök Vatan’la ilgili coğrafi temsiller).</a:t>
            </a:r>
          </a:p>
          <a:p/>
          <a:p>
            <a:r>
              <a:t>SÜRE: 6 dk: 160-162. slaytlar.</a:t>
            </a:r>
          </a:p>
          <a:p/>
          <a:p>
            <a:r>
              <a:t>NASIL: Atatürk’ün sözünü okutun. 1944 Şikago Konvansiyonu’nun 'kendi hava sahası üzerinde egemenlik' ilkesini Mavi Vatan’la bağlayın: denizlerin üzerindeki hava sahası denizlerdeki zenginliklerin koruma kalkanıdır. Gök Vatan tanımını defterlere yazdırın. Fotoğraf kitabın s. 63 görselidir; kitap uçağın adını vermez, sunumda da adlandırılmaz.</a:t>
            </a:r>
          </a:p>
          <a:p/>
          <a:p>
            <a:r>
              <a:t>SÖYLENEBİLİR: Gök Vatan = kara sınırlarımız ve deniz yetki alanlarımızın üzerindeki hava sahası.</a:t>
            </a:r>
          </a:p>
          <a:p/>
          <a:p>
            <a:r>
              <a:t>KAYNAK: Kitap s. 63 (söz, Şikago cümlesi, tanım birebir; görsel).</a:t>
            </a:r>
          </a:p>
        </p:txBody>
      </p:sp>
      <p:sp>
        <p:nvSpPr>
          <p:cNvPr id="4" name="Slide Number Placeholder 3"/>
          <p:cNvSpPr>
            <a:spLocks noGrp="1"/>
          </p:cNvSpPr>
          <p:nvPr>
            <p:ph type="sldNum" idx="5" sz="quarter"/>
          </p:nvPr>
        </p:nvSpPr>
        <p:spPr/>
      </p:sp>
    </p:spTree>
  </p:cSld>
  <p:clrMapOvr>
    <a:masterClrMapping/>
  </p:clrMapOvr>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Gök Vatan’ın kapsamını ve Türkiye’nin ürettiği hava savunma teknolojilerini tanımak.</a:t>
            </a:r>
          </a:p>
          <a:p/>
          <a:p>
            <a:r>
              <a:t>NASIL: Sol kartı okutun; Mavi Vatan ile Gök Vatan’ın 'o derece önemli' olduğunu vurgulayın. FIR kitapta açılmaz; sorulursa: uçaklara uçuş bilgisi ve uyarı hizmeti verme sorumluluğunun bulunduğu hava sahası. Sağdaki listeden tanıdıklarını sorun; liste kitaptakiyle sınırlıdır.</a:t>
            </a:r>
          </a:p>
          <a:p/>
          <a:p>
            <a:r>
              <a:t>KAYNAK: Kitap s. 63 (cümleler ve liste birebir).</a:t>
            </a:r>
          </a:p>
        </p:txBody>
      </p:sp>
      <p:sp>
        <p:nvSpPr>
          <p:cNvPr id="4" name="Slide Number Placeholder 3"/>
          <p:cNvSpPr>
            <a:spLocks noGrp="1"/>
          </p:cNvSpPr>
          <p:nvPr>
            <p:ph type="sldNum" idx="5" sz="quarter"/>
          </p:nvPr>
        </p:nvSpPr>
        <p:spPr/>
      </p:sp>
    </p:spTree>
  </p:cSld>
  <p:clrMapOvr>
    <a:masterClrMapping/>
  </p:clrMapOvr>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Kıbrıs’ın Türkiye ve Türk dünyası için önemini kavratmak (program).</a:t>
            </a:r>
          </a:p>
          <a:p/>
          <a:p>
            <a:r>
              <a:t>NASIL: Haritada Süveyş Kanalı’nı (halkalı) ve Kıbrıs’ı gösterin: kanal açılınca Avrupa ile Asya arasındaki deniz yolu Akdeniz’den geçmeye başladı; Kıbrıs bu yolun yakınındadır. Dilsiz haritada Kıbrıs Adası ve KKTC işaretlenir. Sorun: 'Kıbrıs’a neden Akdeniz’in İncisi deniyor?'</a:t>
            </a:r>
          </a:p>
          <a:p/>
          <a:p>
            <a:r>
              <a:t>BEKLENEN CEVAP: Doğu Akdeniz’in en büyük adasıdır; Avrupa-Asya ticaret yoluna ve Süveyş Kanalı’na yakın stratejik bir konumdadır; KKTC ile Türkiye arasında dil, gelenek ve tarih birliği vardır.</a:t>
            </a:r>
          </a:p>
          <a:p/>
          <a:p>
            <a:r>
              <a:t>KAYNAK: Kitap s. 64 (cümleler birebir; Harita 2.10). Program: 'Kıbrıs adasının Türkiye ve Türk dünyası açısından önemine değinilir.'</a:t>
            </a:r>
          </a:p>
        </p:txBody>
      </p:sp>
      <p:sp>
        <p:nvSpPr>
          <p:cNvPr id="4" name="Slide Number Placeholder 3"/>
          <p:cNvSpPr>
            <a:spLocks noGrp="1"/>
          </p:cNvSpPr>
          <p:nvPr>
            <p:ph type="sldNum" idx="5" sz="quarter"/>
          </p:nvPr>
        </p:nvSpPr>
        <p:spPr/>
      </p:sp>
    </p:spTree>
  </p:cSld>
  <p:clrMapOvr>
    <a:masterClrMapping/>
  </p:clrMapOvr>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konumunun farklı adlandırılışlarını yorumlamak (jeopolitik; OGM Materyal ile paralel).</a:t>
            </a:r>
          </a:p>
          <a:p/>
          <a:p>
            <a:r>
              <a:t>SÜRE: 4 dk (E): 163-164. slaytlar. Sınıfta yalnız a şıkkı (iki görüş); b ve c ev çalışmasıdır. Kısa haftada uygulamanın tamamı ev çalışmasıdır.</a:t>
            </a:r>
          </a:p>
          <a:p/>
          <a:p>
            <a:r>
              <a:t>NASIL: Beş adı tahtaya yazın; 'Neden birden çok ad?' sorusuna iki görüş alın. Göreceli konumun 'öznel' olduğunu hatırlatın (s. 59). Atlas ya da kitabın sonundaki haritalar kullanılır.</a:t>
            </a:r>
          </a:p>
          <a:p/>
          <a:p>
            <a:r>
              <a:t>BEKLENEN CEVAP: a) Adlar göreceli konuma, yani bakanın yerine ve algısına dayanır; ölçüt değişince ad değişir.</a:t>
            </a:r>
          </a:p>
          <a:p/>
          <a:p>
            <a:r>
              <a:t>KAYNAK: Kitap s. 64 UYGULAMA (giriş ve a-c birebir); OGM Materyal 'Jeopolitik Açıdan Türkiye’nin Konumu'.</a:t>
            </a:r>
          </a:p>
        </p:txBody>
      </p:sp>
      <p:sp>
        <p:nvSpPr>
          <p:cNvPr id="4" name="Slide Number Placeholder 3"/>
          <p:cNvSpPr>
            <a:spLocks noGrp="1"/>
          </p:cNvSpPr>
          <p:nvPr>
            <p:ph type="sldNum" idx="5" sz="quarter"/>
          </p:nvPr>
        </p:nvSpPr>
        <p:spPr/>
      </p:sp>
    </p:spTree>
  </p:cSld>
  <p:clrMapOvr>
    <a:masterClrMapping/>
  </p:clrMapOvr>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Uygulamanın örnek cevapları (OGM Materyal ile paralel).</a:t>
            </a:r>
          </a:p>
          <a:p/>
          <a:p>
            <a:r>
              <a:t>NASIL: b ve c ev çalışması olduğundan bu slaytı 8. haftada ödev kontrolünde açın. c şıkkında gerekçeli her tarif kabul edilir; mutlak ve göreceli konumu birlikte kullanan tarif tam puan alır.</a:t>
            </a:r>
          </a:p>
          <a:p/>
          <a:p>
            <a:r>
              <a:t>BEKLENEN CEVAP: a) Adlar göreceli konuma dayanır. Göreceli konum insanların bölgeye ilişkin algılarına dayandığından bir yerin konumunu belirlemenin daha öznel bir yoludur; bakılan yere ve ölçüte göre ad değişir. · b) Benzerlik: hepsi Asya’nın batı ucunu, Anadolu ve çevresini anlatır. Farklılık ölçüttedir: Küçük Asya ve Ön Asya tarihsel ve fiziki; Batı Asya ve Güneybatı Asya kıta içindeki yöne göre; Orta Doğu ise Avrupa merkezli bakışla yapılmış siyasi bir adlandırmadır. · c) Mutlak ve göreceli konum birlikte: 36°-42° kuzey paralelleri ile 26°-45° doğu meridyenleri arasında; Asya ile Avrupa’yı birleştiren, üç tarafı denizlerle çevrili, boğazlara sahip ve enerji koridoru üzerindeki ülke.</a:t>
            </a:r>
          </a:p>
          <a:p/>
          <a:p>
            <a:r>
              <a:t>KAYNAK: OGM Materyal örnek cevapları (a: algıya dayalı göreceli konum; b: ortak yön Asya’nın batı ucu ve Anadolu, fark ölçüt — Küçük Asya, Ön Asya tarihsel-fiziki; Batı ve Güneybatı Asya yönsel; Orta Doğu Avrupa merkezli siyasi algı; c: mutlak ve göreceli konum birlikte); kitap s. 59-60.</a:t>
            </a:r>
          </a:p>
        </p:txBody>
      </p:sp>
      <p:sp>
        <p:nvSpPr>
          <p:cNvPr id="4" name="Slide Number Placeholder 3"/>
          <p:cNvSpPr>
            <a:spLocks noGrp="1"/>
          </p:cNvSpPr>
          <p:nvPr>
            <p:ph type="sldNum" idx="5" sz="quarter"/>
          </p:nvPr>
        </p:nvSpPr>
        <p:spPr/>
      </p:sp>
    </p:spTree>
  </p:cSld>
  <p:clrMapOvr>
    <a:masterClrMapping/>
  </p:clrMapOvr>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GZFT tekniğiyle Türkiye’nin konum özelliklerini özetlemek (süreç c; KB3.3 eleştirel düşünme; OGM Materyal ile paralel).</a:t>
            </a:r>
          </a:p>
          <a:p/>
          <a:p>
            <a:r>
              <a:t>SÜRE: 10 dk: 6 dk grup + 4 dk ortak GZFT — 165-168. slaytlar.</a:t>
            </a:r>
          </a:p>
          <a:p/>
          <a:p>
            <a:r>
              <a:t>NASIL: A3 şablonu dağıtın (kitabın dört başlangıç maddesi yazılı). Her grup her alana bugünkü dersten ikişer madde ekler. Ortak GZFT’de sözcüler birer alan okur, tahtadaki şemaya eklenir. Programın istediği gibi görüş ve duyguları alın: 'Türkiye’nin konumunda seni en çok gururlandıran ya da düşündüren ne?'</a:t>
            </a:r>
          </a:p>
          <a:p/>
          <a:p>
            <a:r>
              <a:t>KAYNAK: Kitap s. 65 ETKİNLİK (künye, tanım, yönerge, değerlendirme birebir). Program: 'Bu süreçte GZFT veya benzer analiz yöntemleri kullanılarak Türkiye'nin konum özelliklerinin önemi vurgulanır, öğrencilerin bu konudaki görüş ve duyguları alınarak millî şuurlarının gelişmesi desteklenir (KB3.3).'</a:t>
            </a:r>
          </a:p>
        </p:txBody>
      </p:sp>
      <p:sp>
        <p:nvSpPr>
          <p:cNvPr id="4" name="Slide Number Placeholder 3"/>
          <p:cNvSpPr>
            <a:spLocks noGrp="1"/>
          </p:cNvSpPr>
          <p:nvPr>
            <p:ph type="sldNum" idx="5" sz="quarter"/>
          </p:nvPr>
        </p:nvSpPr>
        <p:spPr/>
      </p:sp>
    </p:spTree>
  </p:cSld>
  <p:clrMapOvr>
    <a:masterClrMapping/>
  </p:clrMapOvr>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çalışmasında yansıtılacak GZFT şablonu (kitabın dört başlangıç maddesiyle).</a:t>
            </a:r>
          </a:p>
          <a:p/>
          <a:p>
            <a:r>
              <a:t>NASIL: Şablon kitaptakiyle aynıdır. Güçlü ve zayıf yönler bugünkü durumu, fırsatlar ve tehditler ileriye dönük olasılıkları anlatır (kitabın tanımı: 'anlaşılması', 'farkına varılması', 'öngörülmesi'). Her maddenin konumla ilişkisini sorun: 'Bu, Türkiye’nin nerede olmasıyla nasıl ilgili?'</a:t>
            </a:r>
          </a:p>
          <a:p/>
          <a:p>
            <a:r>
              <a:t>BEKLENEN CEVAP: Örnek cevaplar sonraki iki slaytta (her alanda kitabın maddesi + dört örnek).</a:t>
            </a:r>
          </a:p>
          <a:p/>
          <a:p>
            <a:r>
              <a:t>KAYNAK: Kitap s. 65 şema (başlıklar ve başlangıç maddeleri birebir).</a:t>
            </a:r>
          </a:p>
        </p:txBody>
      </p:sp>
      <p:sp>
        <p:nvSpPr>
          <p:cNvPr id="4" name="Slide Number Placeholder 3"/>
          <p:cNvSpPr>
            <a:spLocks noGrp="1"/>
          </p:cNvSpPr>
          <p:nvPr>
            <p:ph type="sldNum" idx="5" sz="quarter"/>
          </p:nvPr>
        </p:nvSpPr>
        <p:spPr/>
      </p:sp>
    </p:spTree>
  </p:cSld>
  <p:clrMapOvr>
    <a:masterClrMapping/>
  </p:clrMapOvr>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GZFT örnek cevabı: güçlü ve zayıf yönler (OGM Materyal ile paralel).</a:t>
            </a:r>
          </a:p>
          <a:p/>
          <a:p>
            <a:r>
              <a:t>NASIL: Grupların maddelerini karşılaştırın; konumla ilişkisi söylenebilen her gerekçeli madde kabul edilir. İlk madde kitabındır; diğerleri OGM Materyal’in örnekleridir.</a:t>
            </a:r>
          </a:p>
          <a:p/>
          <a:p>
            <a:r>
              <a:t>BEKLENEN CEVAP: GÜÇLÜ YÖNLER: Üç tarafının denizlerle çevrili olması, dış ticaret ve deniz taşımacılığı için avantajlı bir konuma sahip olması; Asya ile Avrupa’yı birbirine bağlayan köprü konumu; Karadeniz’i Akdeniz’e bağlayan Türk boğazları; Zengin tarihî ve kültürel miras; turizm; Kıtalar arası ticaret yollarının kesişim noktasında yer alması | ZAYIF YÖNLER: Siyasi açıdan istikrarsız bölgelere komşu olması; Arazinin engebeli ve dağlık olması: ulaşım maliyeti yüksek; Deprem kuşağında yer alması: aktif fay hatları; Enerji kaynaklarını taşıyan hatların siyasi açıdan istikrarsız bölgelerden geçmesi; Akarsuların denge profiline ulaşmamış olması: akarsu taşımacılığına elverişsiz</a:t>
            </a:r>
          </a:p>
          <a:p/>
          <a:p>
            <a:r>
              <a:t>KAYNAK: Kitap s. 65 (başlangıç maddeleri), s. 60 (köprü konum, boğazlar, kültürel miras, ticaret yolları, enerji koridoru, İstanbul), s. 62-64 (Mavi Vatan, savunma teknolojileri, Kıbrıs); OGM Materyal GZFT örnekleri.</a:t>
            </a:r>
          </a:p>
          <a:p/>
          <a:p>
            <a:r>
              <a:t>NOT: OGM: zayıf yönlerdeki 'enerji kaynakları bakımından dışa bağımlılık' maddesi konum özelliği değildir (ülkenin kaynak varlığıyla ilgilidir); konum diliyle yeniden yazıldı: 'enerji kaynaklarını taşıyan hatların siyasi açıdan istikrarsız bölgelerden geçmesi' (kitap s. 60 enerji koridoru + s. 65 'istikrarsız bölgelere komşuluk'). 'Aktif fay hatları' konumla bağlandı: deprem kuşağında yer alma — kitap 6. ünite s. 198: 'Türkiye, Akdeniz-Himalaya Deprem Kuşağı’nda yer aldığından ülkenin hemen her bölgesinde çok sayıda fay hattı oluşmuştur.' 'Denge profili': akarsuyun yatağında aşındırma ile biriktirmenin dengelendiği eğim; buna ulaşmamış akarsular eğimli yataklarda hızlı akar.</a:t>
            </a:r>
          </a:p>
        </p:txBody>
      </p:sp>
      <p:sp>
        <p:nvSpPr>
          <p:cNvPr id="4" name="Slide Number Placeholder 3"/>
          <p:cNvSpPr>
            <a:spLocks noGrp="1"/>
          </p:cNvSpPr>
          <p:nvPr>
            <p:ph type="sldNum" idx="5" sz="quarter"/>
          </p:nvPr>
        </p:nvSpPr>
        <p:spPr/>
      </p:sp>
    </p:spTree>
  </p:cSld>
  <p:clrMapOvr>
    <a:masterClrMapping/>
  </p:clrMapOvr>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GZFT örnek cevabı: fırsatlar ve tehditler (OGM Materyal ile paralel).</a:t>
            </a:r>
          </a:p>
          <a:p/>
          <a:p>
            <a:r>
              <a:t>NASIL: Grupların maddelerini karşılaştırın; konumla ilişkisi söylenebilen her gerekçeli madde kabul edilir. İlk madde kitabındır; diğerleri OGM Materyal’in örnekleridir.</a:t>
            </a:r>
          </a:p>
          <a:p/>
          <a:p>
            <a:r>
              <a:t>BEKLENEN CEVAP: FIRSATLAR: Coğrafi konumunun enerji koridorları ve rezervleri açısından önemli bir stratejik avantaj sağlaması; Kıbrıs’taki varlığımızla Doğu Akdeniz’in enerji kaynakları; Mavi Vatan’daki deniz kaynakları; Yerli savunma sanayisi: İHA, uydu; İstanbul’un finans ve ticaret merkezi olma potansiyeli | TEHDİTLER: Komşu bölgelerdeki jeopolitik gerilimlerin güvenlik ve ekonomik istikrar üzerinde olumsuz etkilerinin olması; Ege Denizi ve Doğu Akdeniz’deki haklarımızı görmezden gelen haksız talepler; Komşu ülkelerdeki iç çatışmalar; Enerji nakil koridorlarında yaşanabilecek siyasi belirsizlikler; Kıbrıs Adası’yla ilgili gelişmelerin bölgesel güvenliği etkilemesi</a:t>
            </a:r>
          </a:p>
          <a:p/>
          <a:p>
            <a:r>
              <a:t>KAYNAK: Kitap s. 65 (başlangıç maddeleri), s. 60 (köprü konum, boğazlar, kültürel miras, ticaret yolları, enerji koridoru, İstanbul), s. 62-64 (Mavi Vatan, savunma teknolojileri, Kıbrıs); OGM Materyal GZFT örnekleri.</a:t>
            </a:r>
          </a:p>
          <a:p/>
          <a:p>
            <a:r>
              <a:t>NOT: OGM: tehditlerdeki 'Kıbrıs sorunu' ifadesi kitabın tonuyla yazıldı ('Adayla ilgili gelişmeler; Türkiye, Kuzey Kıbrıs Türk Cumhuriyeti ve Türk dünyasını yakından ilgilendirmektedir.' s. 64). 'Enerji nakil koridorlarındaki siyasi belirsizlik' tehdit olarak kaldı (ileriye dönük olasılık); zayıf yöndeki enerji hattı maddesi bugünkü durumu anlatır. 'Haksız talepler' maddesi kitabın s. 62 sorusundaki ifadeyle yazıldı.</a:t>
            </a:r>
          </a:p>
        </p:txBody>
      </p:sp>
      <p:sp>
        <p:nvSpPr>
          <p:cNvPr id="4" name="Slide Number Placeholder 3"/>
          <p:cNvSpPr>
            <a:spLocks noGrp="1"/>
          </p:cNvSpPr>
          <p:nvPr>
            <p:ph type="sldNum" idx="5" sz="quarter"/>
          </p:nvPr>
        </p:nvSpPr>
        <p:spPr/>
      </p:sp>
    </p:spTree>
  </p:cSld>
  <p:clrMapOvr>
    <a:masterClrMapping/>
  </p:clrMapOvr>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Performans görevinin (turizm haritası, P1 önerisi) süreç kontrolü: araç gereç seçme ve kullanma, veri toplama ölçütleri.</a:t>
            </a:r>
          </a:p>
          <a:p/>
          <a:p>
            <a:r>
              <a:t>SÜRE: 6 dk: 169. slayt.</a:t>
            </a:r>
          </a:p>
          <a:p/>
          <a:p>
            <a:r>
              <a:t>NASIL: Gruplar görev kartını günceller; dolaşarak dört kutuyu kontrol edin ve süreç çizelgesine gözlem notu yazın (süreç %40). Eksik verinin kimde olduğunu karta yazdırın. 7. adımın (koordinat) bugünkü mutlak konum bilgisiyle yapılacağını hatırlatın. Ders düşerse kontrol 8. haftanın başında yapılır. Dilsiz haritaları okul verir; araştırma kütüphane, atlas ve EBA ile yapılır (telefon gerekmez).</a:t>
            </a:r>
          </a:p>
          <a:p/>
          <a:p>
            <a:r>
              <a:t>BEKLENEN CEVAP: Dört kutu işaretli; eksik kutular için sorumlu üye ve tamamlama günü yazılı. Örnek iş bölümü: iki üye ülke, iki üye il için turistik mekânları ve konumlarını (il/ilçe, kıyı ya da iç kesim, enlem-boylam) not eder; bir üye sembol taslaklarını çizer.</a:t>
            </a:r>
          </a:p>
          <a:p/>
          <a:p>
            <a:r>
              <a:t>KAYNAK: Ders planı 6-7. hafta (P1 görev kartı, süreç kontrol çizelgesi); kitap s. 58 PERFORMANS GÖREVİ (görev cümlesi ve 7. adım birebir); zümre kararındaki ağırlıklar.</a:t>
            </a:r>
          </a:p>
        </p:txBody>
      </p:sp>
      <p:sp>
        <p:nvSpPr>
          <p:cNvPr id="4" name="Slide Number Placeholder 3"/>
          <p:cNvSpPr>
            <a:spLocks noGrp="1"/>
          </p:cNvSpPr>
          <p:nvPr>
            <p:ph type="sldNum" idx="5" sz="quarter"/>
          </p:nvPr>
        </p:nvSpPr>
        <p:spPr/>
      </p:sp>
    </p:spTree>
  </p:cSld>
  <p:clrMapOvr>
    <a:masterClrMapping/>
  </p:clrMapOvr>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Süreç bileşeni c: Türkiye’nin konum özelliklerini üç cümleyle özetlemek; P2 katılım gözlemi.</a:t>
            </a:r>
          </a:p>
          <a:p/>
          <a:p>
            <a:r>
              <a:t>SÜRE: 4 dk: 170-171. slaytlar.</a:t>
            </a:r>
          </a:p>
          <a:p/>
          <a:p>
            <a:r>
              <a:t>NASIL: Kartlar sıra başlarınca toplanır. Dilsiz haritanın evde tamamlanıp 8. haftada toplanacağını ve 1. yazılı penceresini hatırlatın.</a:t>
            </a:r>
          </a:p>
          <a:p/>
          <a:p>
            <a:r>
              <a:t>BEKLENEN CEVAP: 1) 36°-42° kuzey paralelleri, 26°-45° doğu meridyenleri arasında. 2) Türk boğazlarının Karadeniz’i Akdeniz’e bağlaması, enerji koridoru olması, kıtalar arası ticaret yollarının kesişiminde yer alması, üç tarafının denizlerle çevrili olması (ikisi yeterli). 3) Mavi Vatan: uluslararası hukuka uygun hak ve menfaatler doğrultusunda egemenlik ilan edilen deniz yetki alanları; Gök Vatan: kara sınırları ve deniz yetki alanlarının üzerindeki hava sahası.</a:t>
            </a:r>
          </a:p>
          <a:p/>
          <a:p>
            <a:r>
              <a:t>KAYNAK: Ders planı 7. hafta çıkış kartı; kitap s. 59-60, 62-63.</a:t>
            </a:r>
          </a:p>
        </p:txBody>
      </p:sp>
      <p:sp>
        <p:nvSpPr>
          <p:cNvPr id="4" name="Slide Number Placeholder 3"/>
          <p:cNvSpPr>
            <a:spLocks noGrp="1"/>
          </p:cNvSpPr>
          <p:nvPr>
            <p:ph type="sldNum" idx="5" sz="quarter"/>
          </p:nvPr>
        </p:nvSpPr>
        <p:spPr/>
      </p:sp>
    </p:spTree>
  </p:cSld>
  <p:clrMapOvr>
    <a:masterClrMapping/>
  </p:clrMapOvr>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8. haftanın teslimlerini duyurmak.</a:t>
            </a:r>
          </a:p>
          <a:p/>
          <a:p>
            <a:r>
              <a:t>NASIL: Telefon gerekmez: MEBİ/EBA tekrarları okul kütüphanesinde ya da bilişim laboratuvarında ders dışı saatte yapılabilir. Dilsiz harita ve P1 ürünleri 8. haftada toplanır. Uygulamanın (s. 64) örnek cevabı 8. haftada ödev kontrolünde gösterilir (163-164. slaytlar).</a:t>
            </a:r>
          </a:p>
          <a:p/>
          <a:p>
            <a:r>
              <a:t>BEKLENEN CEVAP: Dilsiz haritanın kontrolü (8. hafta) bu sunumun slaytlarıyla yapılır: enlem-boylam çerçevesi 139-142. slaytlar (Görsel 2.10); kara ve deniz komşuları, boğazlar, Adalar Denizi 143-148. slaytlar; üç deniz ve Marmara 154-159. slaytlar; Kıbrıs ve KKTC 160-162. slaytlar.</a:t>
            </a:r>
          </a:p>
          <a:p/>
          <a:p>
            <a:r>
              <a:t>KAYNAK: Ders planı 7. hafta ev çalışması.</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9.xml"/><Relationship Id="rId3" Type="http://schemas.openxmlformats.org/officeDocument/2006/relationships/image" Target="../media/image3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4.xml"/><Relationship Id="rId3" Type="http://schemas.openxmlformats.org/officeDocument/2006/relationships/image" Target="../media/image3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0.xml"/><Relationship Id="rId3" Type="http://schemas.openxmlformats.org/officeDocument/2006/relationships/image" Target="../media/image4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1.xml"/><Relationship Id="rId3" Type="http://schemas.openxmlformats.org/officeDocument/2006/relationships/image" Target="../media/image4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2.xml"/><Relationship Id="rId3" Type="http://schemas.openxmlformats.org/officeDocument/2006/relationships/image" Target="../media/image4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5.xml"/><Relationship Id="rId3" Type="http://schemas.openxmlformats.org/officeDocument/2006/relationships/image" Target="../media/image4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0.xml"/><Relationship Id="rId3" Type="http://schemas.openxmlformats.org/officeDocument/2006/relationships/image" Target="../media/image4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2.xml"/><Relationship Id="rId3" Type="http://schemas.openxmlformats.org/officeDocument/2006/relationships/image" Target="../media/image4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D3373A"/>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7.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7</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4000" b="1" i="0">
                <a:solidFill>
                  <a:srgbClr val="FFFFFF"/>
                </a:solidFill>
                <a:latin typeface="Calibri"/>
              </a:rPr>
              <a:t>Türkiye’nin Coğrafi Konumu</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26-30 Ekim 2026 (kısa hafta) · 2 ders saati · Kitap s. 59-65</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COĞ.9.2.2</a:t>
            </a:r>
          </a:p>
        </p:txBody>
      </p:sp>
      <p:sp>
        <p:nvSpPr>
          <p:cNvPr id="10" name="TextBox 9"/>
          <p:cNvSpPr txBox="1"/>
          <p:nvPr/>
        </p:nvSpPr>
        <p:spPr>
          <a:xfrm>
            <a:off x="3063240" y="2532888"/>
            <a:ext cx="8412480" cy="4859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Türkiye’nin konum özelliklerini algılayabilme</a:t>
            </a:r>
          </a:p>
        </p:txBody>
      </p:sp>
      <p:sp>
        <p:nvSpPr>
          <p:cNvPr id="11" name="TextBox 10"/>
          <p:cNvSpPr txBox="1"/>
          <p:nvPr/>
        </p:nvSpPr>
        <p:spPr>
          <a:xfrm>
            <a:off x="3063240" y="31285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494278"/>
            <a:ext cx="8412480" cy="2431034"/>
          </a:xfrm>
          <a:prstGeom prst="rect">
            <a:avLst/>
          </a:prstGeom>
          <a:noFill/>
        </p:spPr>
        <p:txBody>
          <a:bodyPr wrap="square" anchor="t" lIns="73152" rIns="73152" tIns="36576" bIns="36576">
            <a:noAutofit/>
          </a:bodyPr>
          <a:lstStyle/>
          <a:p>
            <a:pPr algn="l" marL="328946" indent="-328946">
              <a:spcBef>
                <a:spcPts val="0"/>
              </a:spcBef>
              <a:spcAft>
                <a:spcPts val="500"/>
              </a:spcAft>
            </a:pPr>
            <a:r>
              <a:rPr lang="tr-TR" sz="2000" b="1" i="0">
                <a:solidFill>
                  <a:srgbClr val="FCC021"/>
                </a:solidFill>
                <a:latin typeface="Calibri"/>
              </a:rPr>
              <a:t>a)  </a:t>
            </a:r>
            <a:r>
              <a:rPr lang="tr-TR" sz="2000" b="0" i="0">
                <a:solidFill>
                  <a:srgbClr val="FFFFFF"/>
                </a:solidFill>
                <a:latin typeface="Calibri"/>
              </a:rPr>
              <a:t>Türkiye’nin konum özelliklerini belirler.</a:t>
            </a:r>
          </a:p>
          <a:p>
            <a:pPr algn="l" marL="340187" indent="-340187">
              <a:spcBef>
                <a:spcPts val="0"/>
              </a:spcBef>
              <a:spcAft>
                <a:spcPts val="500"/>
              </a:spcAft>
            </a:pPr>
            <a:r>
              <a:rPr lang="tr-TR" sz="2000" b="1" i="0">
                <a:solidFill>
                  <a:srgbClr val="FCC021"/>
                </a:solidFill>
                <a:latin typeface="Calibri"/>
              </a:rPr>
              <a:t>b)  </a:t>
            </a:r>
            <a:r>
              <a:rPr lang="tr-TR" sz="2000" b="0" i="0">
                <a:solidFill>
                  <a:srgbClr val="FFFFFF"/>
                </a:solidFill>
                <a:latin typeface="Calibri"/>
              </a:rPr>
              <a:t>Türkiye’nin konum özelliklerini görselleştirir.</a:t>
            </a:r>
          </a:p>
          <a:p>
            <a:pPr algn="l" marL="309283" indent="-309283">
              <a:spcBef>
                <a:spcPts val="0"/>
              </a:spcBef>
              <a:spcAft>
                <a:spcPts val="0"/>
              </a:spcAft>
            </a:pPr>
            <a:r>
              <a:rPr lang="tr-TR" sz="2000" b="1" i="0">
                <a:solidFill>
                  <a:srgbClr val="FCC021"/>
                </a:solidFill>
                <a:latin typeface="Calibri"/>
              </a:rPr>
              <a:t>c)  </a:t>
            </a:r>
            <a:r>
              <a:rPr lang="tr-TR" sz="2000" b="0" i="0">
                <a:solidFill>
                  <a:srgbClr val="FFFFFF"/>
                </a:solidFill>
                <a:latin typeface="Calibri"/>
              </a:rPr>
              <a:t>Türkiye’nin konum özelliklerini özetler.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2. Ünite: Mekânsal Bilgi Teknolojileri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136 / 226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cxnSp>
        <p:nvCxnSpPr>
          <p:cNvPr id="6" name="Connector 5"/>
          <p:cNvCxnSpPr/>
          <p:nvPr/>
        </p:nvCxnSpPr>
        <p:spPr>
          <a:xfrm>
            <a:off x="1351254" y="2212848"/>
            <a:ext cx="9489185" cy="0"/>
          </a:xfrm>
          <a:prstGeom prst="line">
            <a:avLst/>
          </a:prstGeom>
          <a:ln w="50800">
            <a:solidFill>
              <a:srgbClr val="D9D9D9"/>
            </a:solidFill>
          </a:ln>
        </p:spPr>
      </p:cxnSp>
      <p:sp>
        <p:nvSpPr>
          <p:cNvPr id="7" name="Oval 6"/>
          <p:cNvSpPr/>
          <p:nvPr/>
        </p:nvSpPr>
        <p:spPr>
          <a:xfrm>
            <a:off x="967206" y="1828800"/>
            <a:ext cx="768096" cy="7680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Mutlak konum</a:t>
            </a:r>
          </a:p>
        </p:txBody>
      </p:sp>
      <p:sp>
        <p:nvSpPr>
          <p:cNvPr id="9" name="TextBox 8"/>
          <p:cNvSpPr txBox="1"/>
          <p:nvPr/>
        </p:nvSpPr>
        <p:spPr>
          <a:xfrm>
            <a:off x="502920"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Enlem ve boylamla Türkiye</a:t>
            </a:r>
          </a:p>
        </p:txBody>
      </p:sp>
      <p:sp>
        <p:nvSpPr>
          <p:cNvPr id="10" name="Oval 9"/>
          <p:cNvSpPr/>
          <p:nvPr/>
        </p:nvSpPr>
        <p:spPr>
          <a:xfrm>
            <a:off x="2865043"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400757"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Göreceli konum</a:t>
            </a:r>
          </a:p>
        </p:txBody>
      </p:sp>
      <p:sp>
        <p:nvSpPr>
          <p:cNvPr id="12" name="TextBox 11"/>
          <p:cNvSpPr txBox="1"/>
          <p:nvPr/>
        </p:nvSpPr>
        <p:spPr>
          <a:xfrm>
            <a:off x="2400757"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Kıtalar, denizler, komşular, boğazlar</a:t>
            </a:r>
          </a:p>
        </p:txBody>
      </p:sp>
      <p:sp>
        <p:nvSpPr>
          <p:cNvPr id="13" name="Oval 12"/>
          <p:cNvSpPr/>
          <p:nvPr/>
        </p:nvSpPr>
        <p:spPr>
          <a:xfrm>
            <a:off x="4762880" y="1828800"/>
            <a:ext cx="768096" cy="7680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4298594"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Etkinlik</a:t>
            </a:r>
          </a:p>
        </p:txBody>
      </p:sp>
      <p:sp>
        <p:nvSpPr>
          <p:cNvPr id="15" name="TextBox 14"/>
          <p:cNvSpPr txBox="1"/>
          <p:nvPr/>
        </p:nvSpPr>
        <p:spPr>
          <a:xfrm>
            <a:off x="4298594"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Beş ülkeye göre Türkiye (s. 61)</a:t>
            </a:r>
          </a:p>
        </p:txBody>
      </p:sp>
      <p:sp>
        <p:nvSpPr>
          <p:cNvPr id="16" name="Oval 15"/>
          <p:cNvSpPr/>
          <p:nvPr/>
        </p:nvSpPr>
        <p:spPr>
          <a:xfrm>
            <a:off x="6660717"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6196431"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Mavi ve Gök Vatan</a:t>
            </a:r>
          </a:p>
        </p:txBody>
      </p:sp>
      <p:sp>
        <p:nvSpPr>
          <p:cNvPr id="18" name="TextBox 17"/>
          <p:cNvSpPr txBox="1"/>
          <p:nvPr/>
        </p:nvSpPr>
        <p:spPr>
          <a:xfrm>
            <a:off x="6196431"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Denizlerimiz, gökyüzümüz, Kıbrıs</a:t>
            </a:r>
          </a:p>
        </p:txBody>
      </p:sp>
      <p:sp>
        <p:nvSpPr>
          <p:cNvPr id="19" name="Oval 18"/>
          <p:cNvSpPr/>
          <p:nvPr/>
        </p:nvSpPr>
        <p:spPr>
          <a:xfrm>
            <a:off x="8558554" y="1828800"/>
            <a:ext cx="768096" cy="7680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8094268"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GZFT analizi</a:t>
            </a:r>
          </a:p>
        </p:txBody>
      </p:sp>
      <p:sp>
        <p:nvSpPr>
          <p:cNvPr id="21" name="TextBox 20"/>
          <p:cNvSpPr txBox="1"/>
          <p:nvPr/>
        </p:nvSpPr>
        <p:spPr>
          <a:xfrm>
            <a:off x="8094268"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Konumumuzun güçlü ve zayıf yönleri</a:t>
            </a:r>
          </a:p>
        </p:txBody>
      </p:sp>
      <p:sp>
        <p:nvSpPr>
          <p:cNvPr id="22" name="Oval 21"/>
          <p:cNvSpPr/>
          <p:nvPr/>
        </p:nvSpPr>
        <p:spPr>
          <a:xfrm>
            <a:off x="10456391"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6</a:t>
            </a:r>
          </a:p>
        </p:txBody>
      </p:sp>
      <p:sp>
        <p:nvSpPr>
          <p:cNvPr id="23" name="Rounded Rectangle 22"/>
          <p:cNvSpPr/>
          <p:nvPr/>
        </p:nvSpPr>
        <p:spPr>
          <a:xfrm>
            <a:off x="9992105"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Turizm haritası</a:t>
            </a:r>
          </a:p>
        </p:txBody>
      </p:sp>
      <p:sp>
        <p:nvSpPr>
          <p:cNvPr id="24" name="TextBox 23"/>
          <p:cNvSpPr txBox="1"/>
          <p:nvPr/>
        </p:nvSpPr>
        <p:spPr>
          <a:xfrm>
            <a:off x="9992105"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Performans görevinde neredeyiz?</a:t>
            </a:r>
          </a:p>
        </p:txBody>
      </p:sp>
      <p:sp>
        <p:nvSpPr>
          <p:cNvPr id="25" name="Rounded Rectangle 24"/>
          <p:cNvSpPr/>
          <p:nvPr/>
        </p:nvSpPr>
        <p:spPr>
          <a:xfrm>
            <a:off x="502920" y="1225296"/>
            <a:ext cx="11185855" cy="475488"/>
          </a:xfrm>
          <a:prstGeom prst="roundRect">
            <a:avLst>
              <a:gd name="adj" fmla="val 30000"/>
            </a:avLst>
          </a:prstGeom>
          <a:solidFill>
            <a:srgbClr val="F9E1E1"/>
          </a:solidFill>
          <a:ln>
            <a:noFill/>
          </a:ln>
          <a:effectLst/>
        </p:spPr>
        <p:txBody>
          <a:bodyPr rtlCol="0" anchor="ctr" wrap="square" lIns="128016" rIns="128016" tIns="0" bIns="0">
            <a:noAutofit/>
          </a:bodyPr>
          <a:lstStyle/>
          <a:p>
            <a:pPr algn="ctr">
              <a:spcBef>
                <a:spcPts val="0"/>
              </a:spcBef>
              <a:spcAft>
                <a:spcPts val="0"/>
              </a:spcAft>
            </a:pPr>
            <a:r>
              <a:rPr lang="tr-TR" sz="2000" b="1" i="0">
                <a:solidFill>
                  <a:srgbClr val="D3373A"/>
                </a:solidFill>
                <a:latin typeface="Calibri"/>
              </a:rPr>
              <a:t>29 Ekim Cumhuriyet Bayramı haftasında vatanımızın coğrafyasını tanıyoruz.</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137 / 226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Okulumuz nerede?</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sp>
        <p:nvSpPr>
          <p:cNvPr id="6" name="Rounded Rectangle 5"/>
          <p:cNvSpPr/>
          <p:nvPr/>
        </p:nvSpPr>
        <p:spPr>
          <a:xfrm>
            <a:off x="502920" y="1225296"/>
            <a:ext cx="11185855" cy="640080"/>
          </a:xfrm>
          <a:prstGeom prst="roundRect">
            <a:avLst>
              <a:gd name="adj" fmla="val 8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2400" b="1" i="0">
                <a:solidFill>
                  <a:srgbClr val="262626"/>
                </a:solidFill>
                <a:latin typeface="Calibri"/>
              </a:rPr>
              <a:t>Okulumuzun yerini bir arkadaşına iki farklı yolla tarif et.</a:t>
            </a:r>
          </a:p>
        </p:txBody>
      </p:sp>
      <p:sp>
        <p:nvSpPr>
          <p:cNvPr id="7" name="Rounded Rectangle 6"/>
          <p:cNvSpPr/>
          <p:nvPr/>
        </p:nvSpPr>
        <p:spPr>
          <a:xfrm>
            <a:off x="502920" y="1993392"/>
            <a:ext cx="5455767" cy="201168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1993392"/>
            <a:ext cx="5455767" cy="530352"/>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02920" y="2258568"/>
            <a:ext cx="5455767" cy="265176"/>
          </a:xfrm>
          <a:prstGeom prst="rect">
            <a:avLst/>
          </a:prstGeom>
          <a:solidFill>
            <a:srgbClr val="2C6696"/>
          </a:solidFill>
          <a:ln>
            <a:noFill/>
          </a:ln>
          <a:effectLst/>
        </p:spPr>
        <p:txBody>
          <a:bodyPr rtlCol="0" anchor="ctr"/>
          <a:lstStyle/>
          <a:p/>
        </p:txBody>
      </p:sp>
      <p:sp>
        <p:nvSpPr>
          <p:cNvPr id="10" name="TextBox 9"/>
          <p:cNvSpPr txBox="1"/>
          <p:nvPr/>
        </p:nvSpPr>
        <p:spPr>
          <a:xfrm>
            <a:off x="594360" y="1993392"/>
            <a:ext cx="5272887"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Kesin yeriyle</a:t>
            </a:r>
          </a:p>
        </p:txBody>
      </p:sp>
      <p:sp>
        <p:nvSpPr>
          <p:cNvPr id="11" name="TextBox 10"/>
          <p:cNvSpPr txBox="1"/>
          <p:nvPr/>
        </p:nvSpPr>
        <p:spPr>
          <a:xfrm>
            <a:off x="612648" y="2596896"/>
            <a:ext cx="5236311" cy="133502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1" i="0">
                <a:solidFill>
                  <a:srgbClr val="262626"/>
                </a:solidFill>
                <a:latin typeface="Calibri"/>
              </a:rPr>
              <a:t>Adres:</a:t>
            </a:r>
            <a:r>
              <a:rPr lang="tr-TR" sz="2200" b="0" i="0">
                <a:solidFill>
                  <a:srgbClr val="262626"/>
                </a:solidFill>
                <a:latin typeface="Calibri"/>
              </a:rPr>
              <a:t> mahalle, cadde, kapı numarası</a:t>
            </a:r>
          </a:p>
          <a:p>
            <a:pPr algn="l" marL="273482" indent="-273482">
              <a:spcBef>
                <a:spcPts val="0"/>
              </a:spcBef>
              <a:spcAft>
                <a:spcPts val="0"/>
              </a:spcAft>
            </a:pPr>
            <a:r>
              <a:rPr lang="tr-TR" sz="2200" b="1" i="0">
                <a:solidFill>
                  <a:srgbClr val="2C6696"/>
                </a:solidFill>
                <a:latin typeface="Calibri"/>
              </a:rPr>
              <a:t>•  </a:t>
            </a:r>
            <a:r>
              <a:rPr lang="tr-TR" sz="2200" b="1" i="0">
                <a:solidFill>
                  <a:srgbClr val="262626"/>
                </a:solidFill>
                <a:latin typeface="Calibri"/>
              </a:rPr>
              <a:t>Koordinat:</a:t>
            </a:r>
            <a:r>
              <a:rPr lang="tr-TR" sz="2200" b="0" i="0">
                <a:solidFill>
                  <a:srgbClr val="262626"/>
                </a:solidFill>
                <a:latin typeface="Calibri"/>
              </a:rPr>
              <a:t> enlem ve boylam değerleri</a:t>
            </a:r>
          </a:p>
        </p:txBody>
      </p:sp>
      <p:sp>
        <p:nvSpPr>
          <p:cNvPr id="12" name="Rounded Rectangle 11"/>
          <p:cNvSpPr/>
          <p:nvPr/>
        </p:nvSpPr>
        <p:spPr>
          <a:xfrm>
            <a:off x="6233007" y="1993392"/>
            <a:ext cx="5455767" cy="201168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6233007" y="1993392"/>
            <a:ext cx="5455767" cy="530352"/>
          </a:xfrm>
          <a:prstGeom prst="roundRect">
            <a:avLst>
              <a:gd name="adj" fmla="val 25000"/>
            </a:avLst>
          </a:prstGeom>
          <a:solidFill>
            <a:srgbClr val="D3373A"/>
          </a:solidFill>
          <a:ln>
            <a:noFill/>
          </a:ln>
          <a:effectLst/>
        </p:spPr>
        <p:txBody>
          <a:bodyPr rtlCol="0" anchor="ctr"/>
          <a:lstStyle/>
          <a:p/>
        </p:txBody>
      </p:sp>
      <p:sp>
        <p:nvSpPr>
          <p:cNvPr id="14" name="Rectangle 13"/>
          <p:cNvSpPr/>
          <p:nvPr/>
        </p:nvSpPr>
        <p:spPr>
          <a:xfrm>
            <a:off x="6233007" y="2258568"/>
            <a:ext cx="5455767" cy="265176"/>
          </a:xfrm>
          <a:prstGeom prst="rect">
            <a:avLst/>
          </a:prstGeom>
          <a:solidFill>
            <a:srgbClr val="D3373A"/>
          </a:solidFill>
          <a:ln>
            <a:noFill/>
          </a:ln>
          <a:effectLst/>
        </p:spPr>
        <p:txBody>
          <a:bodyPr rtlCol="0" anchor="ctr"/>
          <a:lstStyle/>
          <a:p/>
        </p:txBody>
      </p:sp>
      <p:sp>
        <p:nvSpPr>
          <p:cNvPr id="15" name="TextBox 14"/>
          <p:cNvSpPr txBox="1"/>
          <p:nvPr/>
        </p:nvSpPr>
        <p:spPr>
          <a:xfrm>
            <a:off x="6324447" y="1993392"/>
            <a:ext cx="5272887"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Başka yerlere göre</a:t>
            </a:r>
          </a:p>
        </p:txBody>
      </p:sp>
      <p:sp>
        <p:nvSpPr>
          <p:cNvPr id="16" name="TextBox 15"/>
          <p:cNvSpPr txBox="1"/>
          <p:nvPr/>
        </p:nvSpPr>
        <p:spPr>
          <a:xfrm>
            <a:off x="6342735" y="2596896"/>
            <a:ext cx="5236311" cy="133502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 durağının karşısında”</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 parkının yanında, … caddesine yakın”</a:t>
            </a:r>
          </a:p>
        </p:txBody>
      </p:sp>
      <p:sp>
        <p:nvSpPr>
          <p:cNvPr id="17" name="Rounded Rectangle 16"/>
          <p:cNvSpPr/>
          <p:nvPr/>
        </p:nvSpPr>
        <p:spPr>
          <a:xfrm>
            <a:off x="502920" y="4096512"/>
            <a:ext cx="5455767" cy="502920"/>
          </a:xfrm>
          <a:prstGeom prst="roundRect">
            <a:avLst>
              <a:gd name="adj" fmla="val 30000"/>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r>
              <a:rPr lang="tr-TR" sz="2200" b="1" i="0">
                <a:solidFill>
                  <a:srgbClr val="FFFFFF"/>
                </a:solidFill>
                <a:latin typeface="Calibri"/>
              </a:rPr>
              <a:t>→ MUTLAK KONUM</a:t>
            </a:r>
          </a:p>
        </p:txBody>
      </p:sp>
      <p:sp>
        <p:nvSpPr>
          <p:cNvPr id="18" name="Rounded Rectangle 17"/>
          <p:cNvSpPr/>
          <p:nvPr/>
        </p:nvSpPr>
        <p:spPr>
          <a:xfrm>
            <a:off x="6233007" y="4096512"/>
            <a:ext cx="5455767" cy="502920"/>
          </a:xfrm>
          <a:prstGeom prst="roundRect">
            <a:avLst>
              <a:gd name="adj" fmla="val 30000"/>
            </a:avLst>
          </a:prstGeom>
          <a:solidFill>
            <a:srgbClr val="D3373A"/>
          </a:solidFill>
          <a:ln>
            <a:noFill/>
          </a:ln>
          <a:effectLst/>
        </p:spPr>
        <p:txBody>
          <a:bodyPr rtlCol="0" anchor="ctr" wrap="square" lIns="128016" rIns="128016" tIns="0" bIns="0">
            <a:noAutofit/>
          </a:bodyPr>
          <a:lstStyle/>
          <a:p>
            <a:pPr algn="ctr">
              <a:spcBef>
                <a:spcPts val="0"/>
              </a:spcBef>
              <a:spcAft>
                <a:spcPts val="0"/>
              </a:spcAft>
            </a:pPr>
            <a:r>
              <a:rPr lang="tr-TR" sz="2200" b="1" i="0">
                <a:solidFill>
                  <a:srgbClr val="FFFFFF"/>
                </a:solidFill>
                <a:latin typeface="Calibri"/>
              </a:rPr>
              <a:t>→ GÖRECELİ KONUM</a:t>
            </a:r>
          </a:p>
        </p:txBody>
      </p:sp>
      <p:sp>
        <p:nvSpPr>
          <p:cNvPr id="19" name="Rounded Rectangle 18"/>
          <p:cNvSpPr/>
          <p:nvPr/>
        </p:nvSpPr>
        <p:spPr>
          <a:xfrm>
            <a:off x="502920" y="4718304"/>
            <a:ext cx="11185855" cy="868680"/>
          </a:xfrm>
          <a:prstGeom prst="roundRect">
            <a:avLst>
              <a:gd name="adj" fmla="val 8000"/>
            </a:avLst>
          </a:prstGeom>
          <a:solidFill>
            <a:srgbClr val="F0F0F0"/>
          </a:solidFill>
          <a:ln>
            <a:noFill/>
          </a:ln>
          <a:effectLst/>
        </p:spPr>
        <p:txBody>
          <a:bodyPr rtlCol="0" anchor="ctr"/>
          <a:lstStyle/>
          <a:p/>
        </p:txBody>
      </p:sp>
      <p:sp>
        <p:nvSpPr>
          <p:cNvPr id="20" name="Rectangle 19"/>
          <p:cNvSpPr/>
          <p:nvPr/>
        </p:nvSpPr>
        <p:spPr>
          <a:xfrm>
            <a:off x="502920" y="4718304"/>
            <a:ext cx="118872" cy="868680"/>
          </a:xfrm>
          <a:prstGeom prst="rect">
            <a:avLst/>
          </a:prstGeom>
          <a:solidFill>
            <a:srgbClr val="FCC021"/>
          </a:solidFill>
          <a:ln>
            <a:noFill/>
          </a:ln>
          <a:effectLst/>
        </p:spPr>
        <p:txBody>
          <a:bodyPr rtlCol="0" anchor="ctr"/>
          <a:lstStyle/>
          <a:p/>
        </p:txBody>
      </p:sp>
      <p:sp>
        <p:nvSpPr>
          <p:cNvPr id="21" name="TextBox 20"/>
          <p:cNvSpPr txBox="1"/>
          <p:nvPr/>
        </p:nvSpPr>
        <p:spPr>
          <a:xfrm>
            <a:off x="777240" y="4718304"/>
            <a:ext cx="10774375" cy="86868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Bir ülkenin Dünya üzerindeki yeri ifade edilirken coğrafi konumundan diğer bir ifadeyle mutlak ve göreceli konum özelliklerinden yararlanılır.</a:t>
            </a:r>
          </a:p>
        </p:txBody>
      </p:sp>
      <p:sp>
        <p:nvSpPr>
          <p:cNvPr id="22" name="Rounded Rectangle 21"/>
          <p:cNvSpPr/>
          <p:nvPr/>
        </p:nvSpPr>
        <p:spPr>
          <a:xfrm>
            <a:off x="502920" y="5852160"/>
            <a:ext cx="11185855" cy="438912"/>
          </a:xfrm>
          <a:prstGeom prst="roundRect">
            <a:avLst>
              <a:gd name="adj" fmla="val 30000"/>
            </a:avLst>
          </a:prstGeom>
          <a:solidFill>
            <a:srgbClr val="FFFFFF"/>
          </a:solidFill>
          <a:ln w="22225">
            <a:solidFill>
              <a:srgbClr val="D3373A"/>
            </a:solidFill>
          </a:ln>
          <a:effectLst/>
        </p:spPr>
        <p:txBody>
          <a:bodyPr rtlCol="0" anchor="ctr" wrap="square" lIns="182880" rIns="182880" tIns="0" bIns="0">
            <a:noAutofit/>
          </a:bodyPr>
          <a:lstStyle/>
          <a:p>
            <a:pPr algn="l">
              <a:spcBef>
                <a:spcPts val="0"/>
              </a:spcBef>
              <a:spcAft>
                <a:spcPts val="0"/>
              </a:spcAft>
            </a:pPr>
            <a:r>
              <a:rPr lang="tr-TR" sz="1800" b="1" i="0">
                <a:solidFill>
                  <a:srgbClr val="262626"/>
                </a:solidFill>
                <a:latin typeface="Calibri"/>
              </a:rPr>
              <a:t>Dilsiz haritana:</a:t>
            </a:r>
            <a:r>
              <a:rPr lang="tr-TR" sz="1800" b="0" i="0">
                <a:solidFill>
                  <a:srgbClr val="262626"/>
                </a:solidFill>
                <a:latin typeface="Calibri"/>
              </a:rPr>
              <a:t> Dağıtılan dilsiz Türkiye ve çevresi haritasına adını yaz; ders boyunca dolduracağız.</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138 / 226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Türkiye’nin mutlak konumu</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pic>
        <p:nvPicPr>
          <p:cNvPr id="6" name="Picture 5" descr="gorsel_2_10_s59.jpg"/>
          <p:cNvPicPr>
            <a:picLocks noChangeAspect="1"/>
          </p:cNvPicPr>
          <p:nvPr/>
        </p:nvPicPr>
        <p:blipFill>
          <a:blip r:embed="rId3"/>
          <a:stretch>
            <a:fillRect/>
          </a:stretch>
        </p:blipFill>
        <p:spPr>
          <a:xfrm>
            <a:off x="7360920" y="1301396"/>
            <a:ext cx="4327855" cy="4511238"/>
          </a:xfrm>
          <a:prstGeom prst="rect">
            <a:avLst/>
          </a:prstGeom>
          <a:ln w="9525">
            <a:solidFill>
              <a:srgbClr val="D9D9D9"/>
            </a:solidFill>
          </a:ln>
        </p:spPr>
      </p:pic>
      <p:sp>
        <p:nvSpPr>
          <p:cNvPr id="7" name="TextBox 6"/>
          <p:cNvSpPr txBox="1"/>
          <p:nvPr/>
        </p:nvSpPr>
        <p:spPr>
          <a:xfrm>
            <a:off x="7360920" y="5961888"/>
            <a:ext cx="4327855" cy="274320"/>
          </a:xfrm>
          <a:prstGeom prst="rect">
            <a:avLst/>
          </a:prstGeom>
          <a:noFill/>
        </p:spPr>
        <p:txBody>
          <a:bodyPr wrap="square" anchor="t" lIns="73152" rIns="73152" tIns="36576" bIns="36576">
            <a:noAutofit/>
          </a:bodyPr>
          <a:lstStyle/>
          <a:p>
            <a:pPr algn="ctr">
              <a:spcBef>
                <a:spcPts val="0"/>
              </a:spcBef>
              <a:spcAft>
                <a:spcPts val="0"/>
              </a:spcAft>
            </a:pPr>
            <a:r>
              <a:rPr lang="tr-TR" sz="1100" b="0" i="0">
                <a:solidFill>
                  <a:srgbClr val="767676"/>
                </a:solidFill>
                <a:latin typeface="Calibri"/>
              </a:rPr>
              <a:t>Görsel 2.10: Türkiye’nin mutlak konumu (kitap s. 59)</a:t>
            </a:r>
          </a:p>
        </p:txBody>
      </p:sp>
      <p:sp>
        <p:nvSpPr>
          <p:cNvPr id="8" name="Rounded Rectangle 7"/>
          <p:cNvSpPr/>
          <p:nvPr/>
        </p:nvSpPr>
        <p:spPr>
          <a:xfrm>
            <a:off x="502920" y="1216152"/>
            <a:ext cx="6629400" cy="1481328"/>
          </a:xfrm>
          <a:prstGeom prst="roundRect">
            <a:avLst>
              <a:gd name="adj" fmla="val 6000"/>
            </a:avLst>
          </a:prstGeom>
          <a:solidFill>
            <a:srgbClr val="F0F0F0"/>
          </a:solidFill>
          <a:ln>
            <a:noFill/>
          </a:ln>
          <a:effectLst/>
        </p:spPr>
        <p:txBody>
          <a:bodyPr rtlCol="0" anchor="ctr"/>
          <a:lstStyle/>
          <a:p/>
        </p:txBody>
      </p:sp>
      <p:sp>
        <p:nvSpPr>
          <p:cNvPr id="9" name="Rectangle 8"/>
          <p:cNvSpPr/>
          <p:nvPr/>
        </p:nvSpPr>
        <p:spPr>
          <a:xfrm>
            <a:off x="502920" y="1216152"/>
            <a:ext cx="146304" cy="1481328"/>
          </a:xfrm>
          <a:prstGeom prst="rect">
            <a:avLst/>
          </a:prstGeom>
          <a:solidFill>
            <a:srgbClr val="2C6696"/>
          </a:solidFill>
          <a:ln>
            <a:noFill/>
          </a:ln>
          <a:effectLst/>
        </p:spPr>
        <p:txBody>
          <a:bodyPr rtlCol="0" anchor="ctr"/>
          <a:lstStyle/>
          <a:p/>
        </p:txBody>
      </p:sp>
      <p:sp>
        <p:nvSpPr>
          <p:cNvPr id="10" name="TextBox 9"/>
          <p:cNvSpPr txBox="1"/>
          <p:nvPr/>
        </p:nvSpPr>
        <p:spPr>
          <a:xfrm>
            <a:off x="868680" y="1325880"/>
            <a:ext cx="6080760" cy="411480"/>
          </a:xfrm>
          <a:prstGeom prst="rect">
            <a:avLst/>
          </a:prstGeom>
          <a:noFill/>
        </p:spPr>
        <p:txBody>
          <a:bodyPr wrap="square" anchor="t" lIns="73152" rIns="73152" tIns="36576" bIns="36576">
            <a:noAutofit/>
          </a:bodyPr>
          <a:lstStyle/>
          <a:p>
            <a:pPr algn="l">
              <a:spcBef>
                <a:spcPts val="0"/>
              </a:spcBef>
              <a:spcAft>
                <a:spcPts val="0"/>
              </a:spcAft>
            </a:pPr>
            <a:r>
              <a:rPr lang="tr-TR" sz="1700" b="1" i="0">
                <a:solidFill>
                  <a:srgbClr val="2C6696"/>
                </a:solidFill>
                <a:latin typeface="Calibri"/>
              </a:rPr>
              <a:t>MUTLAK KONUM</a:t>
            </a:r>
          </a:p>
        </p:txBody>
      </p:sp>
      <p:sp>
        <p:nvSpPr>
          <p:cNvPr id="11" name="TextBox 10"/>
          <p:cNvSpPr txBox="1"/>
          <p:nvPr/>
        </p:nvSpPr>
        <p:spPr>
          <a:xfrm>
            <a:off x="868680" y="1719072"/>
            <a:ext cx="6080760" cy="841248"/>
          </a:xfrm>
          <a:prstGeom prst="rect">
            <a:avLst/>
          </a:prstGeom>
          <a:noFill/>
        </p:spPr>
        <p:txBody>
          <a:bodyPr wrap="square" anchor="ctr" lIns="73152" rIns="73152" tIns="36576" bIns="36576">
            <a:noAutofit/>
          </a:bodyPr>
          <a:lstStyle/>
          <a:p>
            <a:pPr algn="l">
              <a:spcBef>
                <a:spcPts val="0"/>
              </a:spcBef>
              <a:spcAft>
                <a:spcPts val="0"/>
              </a:spcAft>
            </a:pPr>
            <a:r>
              <a:rPr lang="tr-TR" sz="1850" b="0" i="0">
                <a:solidFill>
                  <a:srgbClr val="262626"/>
                </a:solidFill>
                <a:latin typeface="Calibri"/>
              </a:rPr>
              <a:t>Dünya üzerindeki herhangi bir yerin Ekvator’a ve başlangıç meridyenine göre konumu mutlak konum olarak adlandırılır.</a:t>
            </a:r>
          </a:p>
        </p:txBody>
      </p:sp>
      <p:sp>
        <p:nvSpPr>
          <p:cNvPr id="12" name="TextBox 11"/>
          <p:cNvSpPr txBox="1"/>
          <p:nvPr/>
        </p:nvSpPr>
        <p:spPr>
          <a:xfrm>
            <a:off x="502920" y="2743200"/>
            <a:ext cx="6629400" cy="1207008"/>
          </a:xfrm>
          <a:prstGeom prst="rect">
            <a:avLst/>
          </a:prstGeom>
          <a:noFill/>
        </p:spPr>
        <p:txBody>
          <a:bodyPr wrap="square" anchor="t" lIns="73152" rIns="73152" tIns="36576" bIns="36576">
            <a:noAutofit/>
          </a:bodyPr>
          <a:lstStyle/>
          <a:p>
            <a:pPr algn="l">
              <a:spcBef>
                <a:spcPts val="0"/>
              </a:spcBef>
              <a:spcAft>
                <a:spcPts val="175"/>
              </a:spcAft>
            </a:pPr>
            <a:r>
              <a:rPr lang="tr-TR" sz="1750" b="1" i="0">
                <a:solidFill>
                  <a:srgbClr val="262626"/>
                </a:solidFill>
                <a:latin typeface="Calibri"/>
              </a:rPr>
              <a:t>Mutlak konum,</a:t>
            </a:r>
          </a:p>
          <a:p>
            <a:pPr algn="l" marL="217543" indent="-217543">
              <a:spcBef>
                <a:spcPts val="0"/>
              </a:spcBef>
              <a:spcAft>
                <a:spcPts val="175"/>
              </a:spcAft>
            </a:pPr>
            <a:r>
              <a:rPr lang="tr-TR" sz="1750" b="1" i="0">
                <a:solidFill>
                  <a:srgbClr val="2C6696"/>
                </a:solidFill>
                <a:latin typeface="Calibri"/>
              </a:rPr>
              <a:t>•  </a:t>
            </a:r>
            <a:r>
              <a:rPr lang="tr-TR" sz="1750" b="0" i="0">
                <a:solidFill>
                  <a:srgbClr val="262626"/>
                </a:solidFill>
                <a:latin typeface="Calibri"/>
              </a:rPr>
              <a:t>bir yerin Dünya üzerinde nerede bulunduğunun kesin olarak tanımlanmasını sağlar.</a:t>
            </a:r>
          </a:p>
          <a:p>
            <a:pPr algn="l" marL="217543" indent="-217543">
              <a:spcBef>
                <a:spcPts val="0"/>
              </a:spcBef>
              <a:spcAft>
                <a:spcPts val="0"/>
              </a:spcAft>
            </a:pPr>
            <a:r>
              <a:rPr lang="tr-TR" sz="1750" b="1" i="0">
                <a:solidFill>
                  <a:srgbClr val="2C6696"/>
                </a:solidFill>
                <a:latin typeface="Calibri"/>
              </a:rPr>
              <a:t>•  </a:t>
            </a:r>
            <a:r>
              <a:rPr lang="tr-TR" sz="1750" b="0" i="0">
                <a:solidFill>
                  <a:srgbClr val="262626"/>
                </a:solidFill>
                <a:latin typeface="Calibri"/>
              </a:rPr>
              <a:t>navigasyon ve haritalarda kullanılır.</a:t>
            </a:r>
          </a:p>
        </p:txBody>
      </p:sp>
      <p:sp>
        <p:nvSpPr>
          <p:cNvPr id="13" name="Rounded Rectangle 12"/>
          <p:cNvSpPr/>
          <p:nvPr/>
        </p:nvSpPr>
        <p:spPr>
          <a:xfrm>
            <a:off x="502920" y="4005072"/>
            <a:ext cx="6629400" cy="1508760"/>
          </a:xfrm>
          <a:prstGeom prst="roundRect">
            <a:avLst>
              <a:gd name="adj" fmla="val 8000"/>
            </a:avLst>
          </a:prstGeom>
          <a:solidFill>
            <a:srgbClr val="E3ECF5"/>
          </a:solidFill>
          <a:ln>
            <a:noFill/>
          </a:ln>
          <a:effectLst/>
        </p:spPr>
        <p:txBody>
          <a:bodyPr rtlCol="0" anchor="ctr" wrap="square" lIns="182880" rIns="182880" tIns="73152" bIns="73152">
            <a:noAutofit/>
          </a:bodyPr>
          <a:lstStyle/>
          <a:p>
            <a:pPr algn="l">
              <a:spcBef>
                <a:spcPts val="0"/>
              </a:spcBef>
              <a:spcAft>
                <a:spcPts val="0"/>
              </a:spcAft>
            </a:pPr>
            <a:r>
              <a:rPr lang="tr-TR" sz="2200" b="0" i="0">
                <a:solidFill>
                  <a:srgbClr val="262626"/>
                </a:solidFill>
                <a:latin typeface="Calibri"/>
              </a:rPr>
              <a:t>Türkiye; Ekvator’a göre </a:t>
            </a:r>
            <a:r>
              <a:rPr lang="tr-TR" sz="2200" b="1" i="0">
                <a:solidFill>
                  <a:srgbClr val="262626"/>
                </a:solidFill>
                <a:latin typeface="Calibri"/>
              </a:rPr>
              <a:t>kuzey yarım kürede (36°-42° kuzey paralelleri)</a:t>
            </a:r>
            <a:r>
              <a:rPr lang="tr-TR" sz="2200" b="0" i="0">
                <a:solidFill>
                  <a:srgbClr val="262626"/>
                </a:solidFill>
                <a:latin typeface="Calibri"/>
              </a:rPr>
              <a:t>, başlangıç meridyenine göre </a:t>
            </a:r>
            <a:r>
              <a:rPr lang="tr-TR" sz="2200" b="1" i="0">
                <a:solidFill>
                  <a:srgbClr val="262626"/>
                </a:solidFill>
                <a:latin typeface="Calibri"/>
              </a:rPr>
              <a:t>doğu yarım kürede (26°-45° doğu meridyenleri)</a:t>
            </a:r>
            <a:r>
              <a:rPr lang="tr-TR" sz="2200" b="0" i="0">
                <a:solidFill>
                  <a:srgbClr val="262626"/>
                </a:solidFill>
                <a:latin typeface="Calibri"/>
              </a:rPr>
              <a:t> yer alır.</a:t>
            </a:r>
          </a:p>
        </p:txBody>
      </p:sp>
      <p:sp>
        <p:nvSpPr>
          <p:cNvPr id="14" name="Rounded Rectangle 13"/>
          <p:cNvSpPr/>
          <p:nvPr/>
        </p:nvSpPr>
        <p:spPr>
          <a:xfrm>
            <a:off x="502920" y="5605272"/>
            <a:ext cx="6629400" cy="685800"/>
          </a:xfrm>
          <a:prstGeom prst="roundRect">
            <a:avLst>
              <a:gd name="adj" fmla="val 30000"/>
            </a:avLst>
          </a:prstGeom>
          <a:solidFill>
            <a:srgbClr val="FFFFFF"/>
          </a:solidFill>
          <a:ln w="22225">
            <a:solidFill>
              <a:srgbClr val="D3373A"/>
            </a:solidFill>
          </a:ln>
          <a:effectLst/>
        </p:spPr>
        <p:txBody>
          <a:bodyPr rtlCol="0" anchor="ctr" wrap="square" lIns="182880" rIns="182880" tIns="0" bIns="0">
            <a:noAutofit/>
          </a:bodyPr>
          <a:lstStyle/>
          <a:p>
            <a:pPr algn="l">
              <a:spcBef>
                <a:spcPts val="0"/>
              </a:spcBef>
              <a:spcAft>
                <a:spcPts val="0"/>
              </a:spcAft>
            </a:pPr>
            <a:r>
              <a:rPr lang="tr-TR" sz="1800" b="1" i="0">
                <a:solidFill>
                  <a:srgbClr val="262626"/>
                </a:solidFill>
                <a:latin typeface="Calibri"/>
              </a:rPr>
              <a:t>Dilsiz haritana:</a:t>
            </a:r>
            <a:r>
              <a:rPr lang="tr-TR" sz="1800" b="0" i="0">
                <a:solidFill>
                  <a:srgbClr val="262626"/>
                </a:solidFill>
                <a:latin typeface="Calibri"/>
              </a:rPr>
              <a:t> 36° K, 42° K paralellerini ve 26° D, 45° D meridyenlerini çiz; değerlerini yaz.</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59</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139 / 226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Mutlak konumun iki sonucu</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sp>
        <p:nvSpPr>
          <p:cNvPr id="6" name="Rounded Rectangle 5"/>
          <p:cNvSpPr/>
          <p:nvPr/>
        </p:nvSpPr>
        <p:spPr>
          <a:xfrm>
            <a:off x="502920" y="1216152"/>
            <a:ext cx="5478627"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78627"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481328"/>
            <a:ext cx="5478627"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1615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1 · Orta enlemlerde: dört mevsim</a:t>
            </a:r>
          </a:p>
        </p:txBody>
      </p:sp>
      <p:sp>
        <p:nvSpPr>
          <p:cNvPr id="10" name="TextBox 9"/>
          <p:cNvSpPr txBox="1"/>
          <p:nvPr/>
        </p:nvSpPr>
        <p:spPr>
          <a:xfrm>
            <a:off x="640080" y="1837944"/>
            <a:ext cx="5204307" cy="1371600"/>
          </a:xfrm>
          <a:prstGeom prst="rect">
            <a:avLst/>
          </a:prstGeom>
          <a:noFill/>
        </p:spPr>
        <p:txBody>
          <a:bodyPr wrap="square" anchor="t" lIns="73152" rIns="73152" tIns="36576" bIns="36576">
            <a:noAutofit/>
          </a:bodyPr>
          <a:lstStyle/>
          <a:p>
            <a:pPr algn="l">
              <a:spcBef>
                <a:spcPts val="0"/>
              </a:spcBef>
              <a:spcAft>
                <a:spcPts val="0"/>
              </a:spcAft>
            </a:pPr>
            <a:r>
              <a:rPr lang="tr-TR" sz="2150" b="0" i="0">
                <a:solidFill>
                  <a:srgbClr val="262626"/>
                </a:solidFill>
                <a:latin typeface="Calibri"/>
              </a:rPr>
              <a:t>Türkiye’nin mutlak konumuna bağlı olarak orta enlemlerde yer alması, Türkiye’de dört mevsimin belirgin olarak yaşanmasını sağlar.</a:t>
            </a:r>
          </a:p>
        </p:txBody>
      </p:sp>
      <p:sp>
        <p:nvSpPr>
          <p:cNvPr id="11" name="Rectangle 10"/>
          <p:cNvSpPr/>
          <p:nvPr/>
        </p:nvSpPr>
        <p:spPr>
          <a:xfrm>
            <a:off x="1005840" y="4507992"/>
            <a:ext cx="4472787" cy="457200"/>
          </a:xfrm>
          <a:prstGeom prst="rect">
            <a:avLst/>
          </a:prstGeom>
          <a:solidFill>
            <a:srgbClr val="E3ECF5"/>
          </a:solidFill>
          <a:ln w="15875">
            <a:solidFill>
              <a:srgbClr val="2C6696"/>
            </a:solidFill>
          </a:ln>
          <a:effectLst/>
        </p:spPr>
        <p:txBody>
          <a:bodyPr rtlCol="0" anchor="ctr"/>
          <a:lstStyle/>
          <a:p/>
        </p:txBody>
      </p:sp>
      <p:sp>
        <p:nvSpPr>
          <p:cNvPr id="12" name="Rectangle 11"/>
          <p:cNvSpPr/>
          <p:nvPr/>
        </p:nvSpPr>
        <p:spPr>
          <a:xfrm>
            <a:off x="2794954" y="4416552"/>
            <a:ext cx="298185" cy="640080"/>
          </a:xfrm>
          <a:prstGeom prst="rect">
            <a:avLst/>
          </a:prstGeom>
          <a:solidFill>
            <a:srgbClr val="D3373A"/>
          </a:solidFill>
          <a:ln>
            <a:noFill/>
          </a:ln>
          <a:effectLst/>
        </p:spPr>
        <p:txBody>
          <a:bodyPr rtlCol="0" anchor="ctr"/>
          <a:lstStyle/>
          <a:p/>
        </p:txBody>
      </p:sp>
      <p:cxnSp>
        <p:nvCxnSpPr>
          <p:cNvPr id="13" name="Connector 12"/>
          <p:cNvCxnSpPr/>
          <p:nvPr/>
        </p:nvCxnSpPr>
        <p:spPr>
          <a:xfrm>
            <a:off x="1005840" y="4398264"/>
            <a:ext cx="0" cy="676656"/>
          </a:xfrm>
          <a:prstGeom prst="line">
            <a:avLst/>
          </a:prstGeom>
          <a:ln w="25400">
            <a:solidFill>
              <a:srgbClr val="4F4F4F"/>
            </a:solidFill>
          </a:ln>
        </p:spPr>
      </p:cxnSp>
      <p:sp>
        <p:nvSpPr>
          <p:cNvPr id="14" name="TextBox 13"/>
          <p:cNvSpPr txBox="1"/>
          <p:nvPr/>
        </p:nvSpPr>
        <p:spPr>
          <a:xfrm>
            <a:off x="594360" y="5129784"/>
            <a:ext cx="2194560" cy="384048"/>
          </a:xfrm>
          <a:prstGeom prst="rect">
            <a:avLst/>
          </a:prstGeom>
          <a:noFill/>
        </p:spPr>
        <p:txBody>
          <a:bodyPr wrap="square" anchor="t" lIns="73152" rIns="73152" tIns="36576" bIns="36576">
            <a:noAutofit/>
          </a:bodyPr>
          <a:lstStyle/>
          <a:p>
            <a:pPr algn="l">
              <a:spcBef>
                <a:spcPts val="0"/>
              </a:spcBef>
              <a:spcAft>
                <a:spcPts val="0"/>
              </a:spcAft>
            </a:pPr>
            <a:r>
              <a:rPr lang="tr-TR" sz="1700" b="0" i="0">
                <a:solidFill>
                  <a:srgbClr val="767676"/>
                </a:solidFill>
                <a:latin typeface="Calibri"/>
              </a:rPr>
              <a:t>0° · Ekvator</a:t>
            </a:r>
          </a:p>
        </p:txBody>
      </p:sp>
      <p:cxnSp>
        <p:nvCxnSpPr>
          <p:cNvPr id="15" name="Connector 14"/>
          <p:cNvCxnSpPr/>
          <p:nvPr/>
        </p:nvCxnSpPr>
        <p:spPr>
          <a:xfrm>
            <a:off x="5478627" y="4398264"/>
            <a:ext cx="0" cy="676656"/>
          </a:xfrm>
          <a:prstGeom prst="line">
            <a:avLst/>
          </a:prstGeom>
          <a:ln w="25400">
            <a:solidFill>
              <a:srgbClr val="4F4F4F"/>
            </a:solidFill>
          </a:ln>
        </p:spPr>
      </p:cxnSp>
      <p:sp>
        <p:nvSpPr>
          <p:cNvPr id="16" name="TextBox 15"/>
          <p:cNvSpPr txBox="1"/>
          <p:nvPr/>
        </p:nvSpPr>
        <p:spPr>
          <a:xfrm>
            <a:off x="3695547" y="5129784"/>
            <a:ext cx="2194560" cy="384048"/>
          </a:xfrm>
          <a:prstGeom prst="rect">
            <a:avLst/>
          </a:prstGeom>
          <a:noFill/>
        </p:spPr>
        <p:txBody>
          <a:bodyPr wrap="square" anchor="t" lIns="73152" rIns="73152" tIns="36576" bIns="36576">
            <a:noAutofit/>
          </a:bodyPr>
          <a:lstStyle/>
          <a:p>
            <a:pPr algn="r">
              <a:spcBef>
                <a:spcPts val="0"/>
              </a:spcBef>
              <a:spcAft>
                <a:spcPts val="0"/>
              </a:spcAft>
            </a:pPr>
            <a:r>
              <a:rPr lang="tr-TR" sz="1700" b="0" i="0">
                <a:solidFill>
                  <a:srgbClr val="767676"/>
                </a:solidFill>
                <a:latin typeface="Calibri"/>
              </a:rPr>
              <a:t>90° K · Kuzey Kutbu</a:t>
            </a:r>
          </a:p>
        </p:txBody>
      </p:sp>
      <p:sp>
        <p:nvSpPr>
          <p:cNvPr id="17" name="Rounded Rectangle 16"/>
          <p:cNvSpPr/>
          <p:nvPr/>
        </p:nvSpPr>
        <p:spPr>
          <a:xfrm>
            <a:off x="1801047" y="3364992"/>
            <a:ext cx="2286000" cy="777240"/>
          </a:xfrm>
          <a:prstGeom prst="roundRect">
            <a:avLst>
              <a:gd name="adj" fmla="val 8000"/>
            </a:avLst>
          </a:prstGeom>
          <a:solidFill>
            <a:srgbClr val="FFFFFF"/>
          </a:solidFill>
          <a:ln w="25400">
            <a:solidFill>
              <a:srgbClr val="D3373A"/>
            </a:solidFill>
          </a:ln>
          <a:effectLst/>
        </p:spPr>
        <p:txBody>
          <a:bodyPr rtlCol="0" anchor="ctr" wrap="square" lIns="128016" rIns="128016" tIns="18288" bIns="18288">
            <a:noAutofit/>
          </a:bodyPr>
          <a:lstStyle/>
          <a:p>
            <a:pPr algn="ctr">
              <a:spcBef>
                <a:spcPts val="0"/>
              </a:spcBef>
              <a:spcAft>
                <a:spcPts val="0"/>
              </a:spcAft>
            </a:pPr>
            <a:r>
              <a:rPr lang="tr-TR" sz="1900" b="1" i="0">
                <a:solidFill>
                  <a:srgbClr val="262626"/>
                </a:solidFill>
                <a:latin typeface="Calibri"/>
              </a:rPr>
              <a:t>Türkiye</a:t>
            </a:r>
          </a:p>
          <a:p>
            <a:pPr algn="ctr">
              <a:spcBef>
                <a:spcPts val="0"/>
              </a:spcBef>
              <a:spcAft>
                <a:spcPts val="0"/>
              </a:spcAft>
            </a:pPr>
            <a:r>
              <a:rPr lang="tr-TR" sz="1900" b="0" i="0">
                <a:solidFill>
                  <a:srgbClr val="262626"/>
                </a:solidFill>
                <a:latin typeface="Calibri"/>
              </a:rPr>
              <a:t>36°-42° K</a:t>
            </a:r>
          </a:p>
        </p:txBody>
      </p:sp>
      <p:cxnSp>
        <p:nvCxnSpPr>
          <p:cNvPr id="18" name="Connector 17"/>
          <p:cNvCxnSpPr/>
          <p:nvPr/>
        </p:nvCxnSpPr>
        <p:spPr>
          <a:xfrm>
            <a:off x="2944047" y="4142232"/>
            <a:ext cx="0" cy="274320"/>
          </a:xfrm>
          <a:prstGeom prst="line">
            <a:avLst/>
          </a:prstGeom>
          <a:ln w="25400">
            <a:solidFill>
              <a:srgbClr val="D3373A"/>
            </a:solidFill>
            <a:tailEnd type="triangle" w="med" len="med"/>
          </a:ln>
        </p:spPr>
      </p:cxnSp>
      <p:cxnSp>
        <p:nvCxnSpPr>
          <p:cNvPr id="19" name="Connector 18"/>
          <p:cNvCxnSpPr/>
          <p:nvPr/>
        </p:nvCxnSpPr>
        <p:spPr>
          <a:xfrm>
            <a:off x="1005840" y="5650992"/>
            <a:ext cx="4472787" cy="0"/>
          </a:xfrm>
          <a:prstGeom prst="line">
            <a:avLst/>
          </a:prstGeom>
          <a:ln w="25400">
            <a:solidFill>
              <a:srgbClr val="D9D9D9"/>
            </a:solidFill>
            <a:tailEnd type="triangle" w="med" len="med"/>
          </a:ln>
        </p:spPr>
      </p:cxnSp>
      <p:sp>
        <p:nvSpPr>
          <p:cNvPr id="20" name="TextBox 19"/>
          <p:cNvSpPr txBox="1"/>
          <p:nvPr/>
        </p:nvSpPr>
        <p:spPr>
          <a:xfrm>
            <a:off x="1005840" y="5696712"/>
            <a:ext cx="4472787" cy="365760"/>
          </a:xfrm>
          <a:prstGeom prst="rect">
            <a:avLst/>
          </a:prstGeom>
          <a:noFill/>
        </p:spPr>
        <p:txBody>
          <a:bodyPr wrap="square" anchor="t" lIns="73152" rIns="73152" tIns="36576" bIns="36576">
            <a:noAutofit/>
          </a:bodyPr>
          <a:lstStyle/>
          <a:p>
            <a:pPr algn="r">
              <a:spcBef>
                <a:spcPts val="0"/>
              </a:spcBef>
              <a:spcAft>
                <a:spcPts val="0"/>
              </a:spcAft>
            </a:pPr>
            <a:r>
              <a:rPr lang="tr-TR" sz="1500" b="0" i="1">
                <a:solidFill>
                  <a:srgbClr val="767676"/>
                </a:solidFill>
                <a:latin typeface="Calibri"/>
              </a:rPr>
              <a:t>kuzeye doğru enlem artar</a:t>
            </a:r>
          </a:p>
        </p:txBody>
      </p:sp>
      <p:sp>
        <p:nvSpPr>
          <p:cNvPr id="21" name="Rounded Rectangle 20"/>
          <p:cNvSpPr/>
          <p:nvPr/>
        </p:nvSpPr>
        <p:spPr>
          <a:xfrm>
            <a:off x="6210147" y="1216152"/>
            <a:ext cx="5478627" cy="502920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6210147" y="1216152"/>
            <a:ext cx="5478627" cy="530352"/>
          </a:xfrm>
          <a:prstGeom prst="roundRect">
            <a:avLst>
              <a:gd name="adj" fmla="val 25000"/>
            </a:avLst>
          </a:prstGeom>
          <a:solidFill>
            <a:srgbClr val="FCC021"/>
          </a:solidFill>
          <a:ln>
            <a:noFill/>
          </a:ln>
          <a:effectLst/>
        </p:spPr>
        <p:txBody>
          <a:bodyPr rtlCol="0" anchor="ctr"/>
          <a:lstStyle/>
          <a:p/>
        </p:txBody>
      </p:sp>
      <p:sp>
        <p:nvSpPr>
          <p:cNvPr id="23" name="Rectangle 22"/>
          <p:cNvSpPr/>
          <p:nvPr/>
        </p:nvSpPr>
        <p:spPr>
          <a:xfrm>
            <a:off x="6210147" y="1481328"/>
            <a:ext cx="5478627" cy="265176"/>
          </a:xfrm>
          <a:prstGeom prst="rect">
            <a:avLst/>
          </a:prstGeom>
          <a:solidFill>
            <a:srgbClr val="FCC021"/>
          </a:solidFill>
          <a:ln>
            <a:noFill/>
          </a:ln>
          <a:effectLst/>
        </p:spPr>
        <p:txBody>
          <a:bodyPr rtlCol="0" anchor="ctr"/>
          <a:lstStyle/>
          <a:p/>
        </p:txBody>
      </p:sp>
      <p:sp>
        <p:nvSpPr>
          <p:cNvPr id="24" name="TextBox 23"/>
          <p:cNvSpPr txBox="1"/>
          <p:nvPr/>
        </p:nvSpPr>
        <p:spPr>
          <a:xfrm>
            <a:off x="6301587" y="121615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2 · Doğu ile batı arasında ≈ 76 dakika</a:t>
            </a:r>
          </a:p>
        </p:txBody>
      </p:sp>
      <p:sp>
        <p:nvSpPr>
          <p:cNvPr id="25" name="TextBox 24"/>
          <p:cNvSpPr txBox="1"/>
          <p:nvPr/>
        </p:nvSpPr>
        <p:spPr>
          <a:xfrm>
            <a:off x="6347307" y="1837944"/>
            <a:ext cx="5204307" cy="1005840"/>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Türkiye’nin doğusu ile batısı arasında yaklaşık 76 dakikalık bir yerel saat farkı bulunur.</a:t>
            </a:r>
          </a:p>
        </p:txBody>
      </p:sp>
      <p:cxnSp>
        <p:nvCxnSpPr>
          <p:cNvPr id="26" name="Connector 25"/>
          <p:cNvCxnSpPr/>
          <p:nvPr/>
        </p:nvCxnSpPr>
        <p:spPr>
          <a:xfrm>
            <a:off x="6895947" y="3730752"/>
            <a:ext cx="4107027" cy="0"/>
          </a:xfrm>
          <a:prstGeom prst="line">
            <a:avLst/>
          </a:prstGeom>
          <a:ln w="50800">
            <a:solidFill>
              <a:srgbClr val="4F4F4F"/>
            </a:solidFill>
          </a:ln>
        </p:spPr>
      </p:cxnSp>
      <p:sp>
        <p:nvSpPr>
          <p:cNvPr id="27" name="Oval 26"/>
          <p:cNvSpPr/>
          <p:nvPr/>
        </p:nvSpPr>
        <p:spPr>
          <a:xfrm>
            <a:off x="6767931" y="3602736"/>
            <a:ext cx="256032" cy="256032"/>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p>
        </p:txBody>
      </p:sp>
      <p:sp>
        <p:nvSpPr>
          <p:cNvPr id="28" name="TextBox 27"/>
          <p:cNvSpPr txBox="1"/>
          <p:nvPr/>
        </p:nvSpPr>
        <p:spPr>
          <a:xfrm>
            <a:off x="6164427" y="3163824"/>
            <a:ext cx="1463040" cy="384048"/>
          </a:xfrm>
          <a:prstGeom prst="rect">
            <a:avLst/>
          </a:prstGeom>
          <a:noFill/>
        </p:spPr>
        <p:txBody>
          <a:bodyPr wrap="square" anchor="t" lIns="73152" rIns="73152" tIns="36576" bIns="36576">
            <a:noAutofit/>
          </a:bodyPr>
          <a:lstStyle/>
          <a:p>
            <a:pPr algn="ctr">
              <a:spcBef>
                <a:spcPts val="0"/>
              </a:spcBef>
              <a:spcAft>
                <a:spcPts val="0"/>
              </a:spcAft>
            </a:pPr>
            <a:r>
              <a:rPr lang="tr-TR" sz="2000" b="1" i="0">
                <a:solidFill>
                  <a:srgbClr val="262626"/>
                </a:solidFill>
                <a:latin typeface="Calibri"/>
              </a:rPr>
              <a:t>26° D</a:t>
            </a:r>
          </a:p>
        </p:txBody>
      </p:sp>
      <p:sp>
        <p:nvSpPr>
          <p:cNvPr id="29" name="TextBox 28"/>
          <p:cNvSpPr txBox="1"/>
          <p:nvPr/>
        </p:nvSpPr>
        <p:spPr>
          <a:xfrm>
            <a:off x="6164427" y="3895344"/>
            <a:ext cx="1463040" cy="329184"/>
          </a:xfrm>
          <a:prstGeom prst="rect">
            <a:avLst/>
          </a:prstGeom>
          <a:noFill/>
        </p:spPr>
        <p:txBody>
          <a:bodyPr wrap="square" anchor="t" lIns="73152" rIns="73152" tIns="36576" bIns="36576">
            <a:noAutofit/>
          </a:bodyPr>
          <a:lstStyle/>
          <a:p>
            <a:pPr algn="ctr">
              <a:spcBef>
                <a:spcPts val="0"/>
              </a:spcBef>
              <a:spcAft>
                <a:spcPts val="0"/>
              </a:spcAft>
            </a:pPr>
            <a:r>
              <a:rPr lang="tr-TR" sz="1500" b="0" i="0">
                <a:solidFill>
                  <a:srgbClr val="767676"/>
                </a:solidFill>
                <a:latin typeface="Calibri"/>
              </a:rPr>
              <a:t>batı ucu</a:t>
            </a:r>
          </a:p>
        </p:txBody>
      </p:sp>
      <p:sp>
        <p:nvSpPr>
          <p:cNvPr id="30" name="Oval 29"/>
          <p:cNvSpPr/>
          <p:nvPr/>
        </p:nvSpPr>
        <p:spPr>
          <a:xfrm>
            <a:off x="10874958" y="3602736"/>
            <a:ext cx="256032" cy="256032"/>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p>
        </p:txBody>
      </p:sp>
      <p:sp>
        <p:nvSpPr>
          <p:cNvPr id="31" name="TextBox 30"/>
          <p:cNvSpPr txBox="1"/>
          <p:nvPr/>
        </p:nvSpPr>
        <p:spPr>
          <a:xfrm>
            <a:off x="10271454" y="3163824"/>
            <a:ext cx="1463040" cy="384048"/>
          </a:xfrm>
          <a:prstGeom prst="rect">
            <a:avLst/>
          </a:prstGeom>
          <a:noFill/>
        </p:spPr>
        <p:txBody>
          <a:bodyPr wrap="square" anchor="t" lIns="73152" rIns="73152" tIns="36576" bIns="36576">
            <a:noAutofit/>
          </a:bodyPr>
          <a:lstStyle/>
          <a:p>
            <a:pPr algn="ctr">
              <a:spcBef>
                <a:spcPts val="0"/>
              </a:spcBef>
              <a:spcAft>
                <a:spcPts val="0"/>
              </a:spcAft>
            </a:pPr>
            <a:r>
              <a:rPr lang="tr-TR" sz="2000" b="1" i="0">
                <a:solidFill>
                  <a:srgbClr val="262626"/>
                </a:solidFill>
                <a:latin typeface="Calibri"/>
              </a:rPr>
              <a:t>45° D</a:t>
            </a:r>
          </a:p>
        </p:txBody>
      </p:sp>
      <p:sp>
        <p:nvSpPr>
          <p:cNvPr id="32" name="TextBox 31"/>
          <p:cNvSpPr txBox="1"/>
          <p:nvPr/>
        </p:nvSpPr>
        <p:spPr>
          <a:xfrm>
            <a:off x="10271454" y="3895344"/>
            <a:ext cx="1463040" cy="329184"/>
          </a:xfrm>
          <a:prstGeom prst="rect">
            <a:avLst/>
          </a:prstGeom>
          <a:noFill/>
        </p:spPr>
        <p:txBody>
          <a:bodyPr wrap="square" anchor="t" lIns="73152" rIns="73152" tIns="36576" bIns="36576">
            <a:noAutofit/>
          </a:bodyPr>
          <a:lstStyle/>
          <a:p>
            <a:pPr algn="ctr">
              <a:spcBef>
                <a:spcPts val="0"/>
              </a:spcBef>
              <a:spcAft>
                <a:spcPts val="0"/>
              </a:spcAft>
            </a:pPr>
            <a:r>
              <a:rPr lang="tr-TR" sz="1500" b="0" i="0">
                <a:solidFill>
                  <a:srgbClr val="767676"/>
                </a:solidFill>
                <a:latin typeface="Calibri"/>
              </a:rPr>
              <a:t>doğu ucu</a:t>
            </a:r>
          </a:p>
        </p:txBody>
      </p:sp>
      <p:sp>
        <p:nvSpPr>
          <p:cNvPr id="33" name="TextBox 32"/>
          <p:cNvSpPr txBox="1"/>
          <p:nvPr/>
        </p:nvSpPr>
        <p:spPr>
          <a:xfrm>
            <a:off x="7486420" y="3163824"/>
            <a:ext cx="2926080" cy="384048"/>
          </a:xfrm>
          <a:prstGeom prst="rect">
            <a:avLst/>
          </a:prstGeom>
          <a:noFill/>
        </p:spPr>
        <p:txBody>
          <a:bodyPr wrap="square" anchor="t" lIns="73152" rIns="73152" tIns="36576" bIns="36576">
            <a:noAutofit/>
          </a:bodyPr>
          <a:lstStyle/>
          <a:p>
            <a:pPr algn="ctr">
              <a:spcBef>
                <a:spcPts val="0"/>
              </a:spcBef>
              <a:spcAft>
                <a:spcPts val="0"/>
              </a:spcAft>
            </a:pPr>
            <a:r>
              <a:rPr lang="tr-TR" sz="2000" b="0" i="0">
                <a:solidFill>
                  <a:srgbClr val="262626"/>
                </a:solidFill>
                <a:latin typeface="Calibri"/>
              </a:rPr>
              <a:t>45° − 26° = </a:t>
            </a:r>
            <a:r>
              <a:rPr lang="tr-TR" sz="2000" b="1" i="0">
                <a:solidFill>
                  <a:srgbClr val="262626"/>
                </a:solidFill>
                <a:latin typeface="Calibri"/>
              </a:rPr>
              <a:t>19°</a:t>
            </a:r>
          </a:p>
        </p:txBody>
      </p:sp>
      <p:sp>
        <p:nvSpPr>
          <p:cNvPr id="34" name="Rounded Rectangle 33"/>
          <p:cNvSpPr/>
          <p:nvPr/>
        </p:nvSpPr>
        <p:spPr>
          <a:xfrm>
            <a:off x="6758787" y="4325112"/>
            <a:ext cx="4381347" cy="658368"/>
          </a:xfrm>
          <a:prstGeom prst="roundRect">
            <a:avLst>
              <a:gd name="adj" fmla="val 8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2600" b="0" i="0">
                <a:solidFill>
                  <a:srgbClr val="262626"/>
                </a:solidFill>
                <a:latin typeface="Calibri"/>
              </a:rPr>
              <a:t>19 × 4 dakika = </a:t>
            </a:r>
            <a:r>
              <a:rPr lang="tr-TR" sz="2600" b="1" i="0">
                <a:solidFill>
                  <a:srgbClr val="262626"/>
                </a:solidFill>
                <a:latin typeface="Calibri"/>
              </a:rPr>
              <a:t>76 dakika</a:t>
            </a:r>
          </a:p>
        </p:txBody>
      </p:sp>
      <p:sp>
        <p:nvSpPr>
          <p:cNvPr id="35" name="TextBox 34"/>
          <p:cNvSpPr txBox="1"/>
          <p:nvPr/>
        </p:nvSpPr>
        <p:spPr>
          <a:xfrm>
            <a:off x="6347307" y="5010912"/>
            <a:ext cx="5204307" cy="384048"/>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767676"/>
                </a:solidFill>
                <a:latin typeface="Calibri"/>
              </a:rPr>
              <a:t>15° = 1 saat = 60 dakika  →  1° = 4 dakika (s. 39)</a:t>
            </a:r>
          </a:p>
        </p:txBody>
      </p:sp>
      <p:sp>
        <p:nvSpPr>
          <p:cNvPr id="36" name="Rounded Rectangle 35"/>
          <p:cNvSpPr/>
          <p:nvPr/>
        </p:nvSpPr>
        <p:spPr>
          <a:xfrm>
            <a:off x="6347307" y="5422392"/>
            <a:ext cx="5204307" cy="749808"/>
          </a:xfrm>
          <a:prstGeom prst="roundRect">
            <a:avLst>
              <a:gd name="adj" fmla="val 8000"/>
            </a:avLst>
          </a:prstGeom>
          <a:solidFill>
            <a:srgbClr val="FFFFFF"/>
          </a:solidFill>
          <a:ln w="12700">
            <a:solidFill>
              <a:srgbClr val="CEAC58"/>
            </a:solidFill>
          </a:ln>
          <a:effectLst/>
        </p:spPr>
        <p:txBody>
          <a:bodyPr rtlCol="0" anchor="ctr" wrap="square" lIns="109728" rIns="109728" tIns="73152" bIns="73152">
            <a:noAutofit/>
          </a:bodyPr>
          <a:lstStyle/>
          <a:p>
            <a:pPr algn="l">
              <a:spcBef>
                <a:spcPts val="0"/>
              </a:spcBef>
              <a:spcAft>
                <a:spcPts val="0"/>
              </a:spcAft>
            </a:pPr>
            <a:r>
              <a:rPr lang="tr-TR" sz="1600" b="1" i="0">
                <a:solidFill>
                  <a:srgbClr val="262626"/>
                </a:solidFill>
                <a:latin typeface="Calibri"/>
              </a:rPr>
              <a:t>Ulusal saat:</a:t>
            </a:r>
            <a:r>
              <a:rPr lang="tr-TR" sz="1600" b="0" i="0">
                <a:solidFill>
                  <a:srgbClr val="262626"/>
                </a:solidFill>
                <a:latin typeface="Calibri"/>
              </a:rPr>
              <a:t> Türkiye’de 45° doğu meridyeninin yerel saati, ortak saat olarak kullanılır.</a:t>
            </a:r>
          </a:p>
        </p:txBody>
      </p: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59</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140 / 226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Türkiye’nin doğusu ile batısı arasında yaklaşık 76 dakikalık yerel saat farkı bulunmasının nedeni aşağıdakilerden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Kuzey yarım kürede yer alması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Orta enlemlerde yer alması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Doğu ve batı uçları arasında 19° boylam farkı olması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Üç tarafının denizlerle çevrili olması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Asya ve Avrupa kıtalarını birleştirmesi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141 / 226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Türkiye’nin doğusu ile batısı arasında yaklaşık 76 dakikalık yerel saat farkı bulunmasının nedeni aşağıdakilerden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Kuzey yarım kürede yer alması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Orta enlemlerde yer alması</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Doğu ve batı uçları arasında 19° boylam farkı olması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Üç tarafının denizlerle çevrili olması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Asya ve Avrupa kıtalarını birleştirmesi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Her 1° boylam farkı 4 dakikalık yerel saat farkıdır: 45° − 26° = 19°, 19 × 4 = 76 dakika (s. 59).</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142 / 226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Göreceli konum</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sp>
        <p:nvSpPr>
          <p:cNvPr id="6" name="Rounded Rectangle 5"/>
          <p:cNvSpPr/>
          <p:nvPr/>
        </p:nvSpPr>
        <p:spPr>
          <a:xfrm>
            <a:off x="502920" y="1216152"/>
            <a:ext cx="11185855" cy="146304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216152"/>
            <a:ext cx="146304" cy="1463040"/>
          </a:xfrm>
          <a:prstGeom prst="rect">
            <a:avLst/>
          </a:prstGeom>
          <a:solidFill>
            <a:srgbClr val="D3373A"/>
          </a:solidFill>
          <a:ln>
            <a:noFill/>
          </a:ln>
          <a:effectLst/>
        </p:spPr>
        <p:txBody>
          <a:bodyPr rtlCol="0" anchor="ctr"/>
          <a:lstStyle/>
          <a:p/>
        </p:txBody>
      </p:sp>
      <p:sp>
        <p:nvSpPr>
          <p:cNvPr id="8" name="TextBox 7"/>
          <p:cNvSpPr txBox="1"/>
          <p:nvPr/>
        </p:nvSpPr>
        <p:spPr>
          <a:xfrm>
            <a:off x="868680" y="132588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700" b="1" i="0">
                <a:solidFill>
                  <a:srgbClr val="D3373A"/>
                </a:solidFill>
                <a:latin typeface="Calibri"/>
              </a:rPr>
              <a:t>GÖRECELİ KONUM</a:t>
            </a:r>
          </a:p>
        </p:txBody>
      </p:sp>
      <p:sp>
        <p:nvSpPr>
          <p:cNvPr id="9" name="TextBox 8"/>
          <p:cNvSpPr txBox="1"/>
          <p:nvPr/>
        </p:nvSpPr>
        <p:spPr>
          <a:xfrm>
            <a:off x="868680" y="1719072"/>
            <a:ext cx="10637215" cy="82296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Göreceli konum, bir yerin diğer yerlerle olan ilişkisini tanımlar. Bu konum; bir ülkenin jeopolitik, ekonomik ve kültürel ilişkilerini ve önemini belirler.</a:t>
            </a:r>
          </a:p>
        </p:txBody>
      </p:sp>
      <p:sp>
        <p:nvSpPr>
          <p:cNvPr id="10" name="Rounded Rectangle 9"/>
          <p:cNvSpPr/>
          <p:nvPr/>
        </p:nvSpPr>
        <p:spPr>
          <a:xfrm>
            <a:off x="502920" y="2788920"/>
            <a:ext cx="2693593" cy="2697480"/>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502920" y="2788920"/>
            <a:ext cx="2693593" cy="530352"/>
          </a:xfrm>
          <a:prstGeom prst="roundRect">
            <a:avLst>
              <a:gd name="adj" fmla="val 25000"/>
            </a:avLst>
          </a:prstGeom>
          <a:solidFill>
            <a:srgbClr val="D3373A"/>
          </a:solidFill>
          <a:ln>
            <a:noFill/>
          </a:ln>
          <a:effectLst/>
        </p:spPr>
        <p:txBody>
          <a:bodyPr rtlCol="0" anchor="ctr"/>
          <a:lstStyle/>
          <a:p/>
        </p:txBody>
      </p:sp>
      <p:sp>
        <p:nvSpPr>
          <p:cNvPr id="12" name="Rectangle 11"/>
          <p:cNvSpPr/>
          <p:nvPr/>
        </p:nvSpPr>
        <p:spPr>
          <a:xfrm>
            <a:off x="502920" y="3054096"/>
            <a:ext cx="2693593" cy="265176"/>
          </a:xfrm>
          <a:prstGeom prst="rect">
            <a:avLst/>
          </a:prstGeom>
          <a:solidFill>
            <a:srgbClr val="D3373A"/>
          </a:solidFill>
          <a:ln>
            <a:noFill/>
          </a:ln>
          <a:effectLst/>
        </p:spPr>
        <p:txBody>
          <a:bodyPr rtlCol="0" anchor="ctr"/>
          <a:lstStyle/>
          <a:p/>
        </p:txBody>
      </p:sp>
      <p:sp>
        <p:nvSpPr>
          <p:cNvPr id="13" name="TextBox 12"/>
          <p:cNvSpPr txBox="1"/>
          <p:nvPr/>
        </p:nvSpPr>
        <p:spPr>
          <a:xfrm>
            <a:off x="594360" y="2788920"/>
            <a:ext cx="2510713"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1 · Öznel</a:t>
            </a:r>
          </a:p>
        </p:txBody>
      </p:sp>
      <p:sp>
        <p:nvSpPr>
          <p:cNvPr id="14" name="TextBox 13"/>
          <p:cNvSpPr txBox="1"/>
          <p:nvPr/>
        </p:nvSpPr>
        <p:spPr>
          <a:xfrm>
            <a:off x="612648" y="3392424"/>
            <a:ext cx="2474137" cy="2020824"/>
          </a:xfrm>
          <a:prstGeom prst="rect">
            <a:avLst/>
          </a:prstGeom>
          <a:noFill/>
        </p:spPr>
        <p:txBody>
          <a:bodyPr wrap="square" anchor="t" lIns="73152" rIns="73152" tIns="36576" bIns="36576">
            <a:noAutofit/>
          </a:bodyPr>
          <a:lstStyle/>
          <a:p>
            <a:pPr algn="l">
              <a:spcBef>
                <a:spcPts val="0"/>
              </a:spcBef>
              <a:spcAft>
                <a:spcPts val="0"/>
              </a:spcAft>
            </a:pPr>
            <a:r>
              <a:rPr lang="tr-TR" sz="1750" b="0" i="0">
                <a:solidFill>
                  <a:srgbClr val="262626"/>
                </a:solidFill>
                <a:latin typeface="Calibri"/>
              </a:rPr>
              <a:t>İnsanların bölgeye ilişkin algılarına dayandığından bir yerin konumunu belirlemenin daha öznel bir yoludur.</a:t>
            </a:r>
          </a:p>
        </p:txBody>
      </p:sp>
      <p:sp>
        <p:nvSpPr>
          <p:cNvPr id="15" name="Rounded Rectangle 14"/>
          <p:cNvSpPr/>
          <p:nvPr/>
        </p:nvSpPr>
        <p:spPr>
          <a:xfrm>
            <a:off x="3333673" y="2788920"/>
            <a:ext cx="2693593" cy="269748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3333673" y="2788920"/>
            <a:ext cx="2693593" cy="530352"/>
          </a:xfrm>
          <a:prstGeom prst="roundRect">
            <a:avLst>
              <a:gd name="adj" fmla="val 25000"/>
            </a:avLst>
          </a:prstGeom>
          <a:solidFill>
            <a:srgbClr val="4F4F4F"/>
          </a:solidFill>
          <a:ln>
            <a:noFill/>
          </a:ln>
          <a:effectLst/>
        </p:spPr>
        <p:txBody>
          <a:bodyPr rtlCol="0" anchor="ctr"/>
          <a:lstStyle/>
          <a:p/>
        </p:txBody>
      </p:sp>
      <p:sp>
        <p:nvSpPr>
          <p:cNvPr id="17" name="Rectangle 16"/>
          <p:cNvSpPr/>
          <p:nvPr/>
        </p:nvSpPr>
        <p:spPr>
          <a:xfrm>
            <a:off x="3333673" y="3054096"/>
            <a:ext cx="2693593" cy="265176"/>
          </a:xfrm>
          <a:prstGeom prst="rect">
            <a:avLst/>
          </a:prstGeom>
          <a:solidFill>
            <a:srgbClr val="4F4F4F"/>
          </a:solidFill>
          <a:ln>
            <a:noFill/>
          </a:ln>
          <a:effectLst/>
        </p:spPr>
        <p:txBody>
          <a:bodyPr rtlCol="0" anchor="ctr"/>
          <a:lstStyle/>
          <a:p/>
        </p:txBody>
      </p:sp>
      <p:sp>
        <p:nvSpPr>
          <p:cNvPr id="18" name="TextBox 17"/>
          <p:cNvSpPr txBox="1"/>
          <p:nvPr/>
        </p:nvSpPr>
        <p:spPr>
          <a:xfrm>
            <a:off x="3425113" y="2788920"/>
            <a:ext cx="2510713"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2 · Yakınlık</a:t>
            </a:r>
          </a:p>
        </p:txBody>
      </p:sp>
      <p:sp>
        <p:nvSpPr>
          <p:cNvPr id="19" name="TextBox 18"/>
          <p:cNvSpPr txBox="1"/>
          <p:nvPr/>
        </p:nvSpPr>
        <p:spPr>
          <a:xfrm>
            <a:off x="3443401" y="3392424"/>
            <a:ext cx="2474137" cy="2020824"/>
          </a:xfrm>
          <a:prstGeom prst="rect">
            <a:avLst/>
          </a:prstGeom>
          <a:noFill/>
        </p:spPr>
        <p:txBody>
          <a:bodyPr wrap="square" anchor="t" lIns="73152" rIns="73152" tIns="36576" bIns="36576">
            <a:noAutofit/>
          </a:bodyPr>
          <a:lstStyle/>
          <a:p>
            <a:pPr algn="l">
              <a:spcBef>
                <a:spcPts val="0"/>
              </a:spcBef>
              <a:spcAft>
                <a:spcPts val="0"/>
              </a:spcAft>
            </a:pPr>
            <a:r>
              <a:rPr lang="tr-TR" sz="1750" b="0" i="0">
                <a:solidFill>
                  <a:srgbClr val="262626"/>
                </a:solidFill>
                <a:latin typeface="Calibri"/>
              </a:rPr>
              <a:t>Bir yerin nehirler, dağlar veya şehirler gibi diğer önemli özelliklere yakınlığını belirlemek için kullanılabilir.</a:t>
            </a:r>
          </a:p>
        </p:txBody>
      </p:sp>
      <p:sp>
        <p:nvSpPr>
          <p:cNvPr id="20" name="Rounded Rectangle 19"/>
          <p:cNvSpPr/>
          <p:nvPr/>
        </p:nvSpPr>
        <p:spPr>
          <a:xfrm>
            <a:off x="6164426" y="2788920"/>
            <a:ext cx="2693593" cy="2697480"/>
          </a:xfrm>
          <a:prstGeom prst="roundRect">
            <a:avLst>
              <a:gd name="adj" fmla="val 5000"/>
            </a:avLst>
          </a:prstGeom>
          <a:solidFill>
            <a:srgbClr val="F0F0F0"/>
          </a:solidFill>
          <a:ln>
            <a:noFill/>
          </a:ln>
          <a:effectLst/>
        </p:spPr>
        <p:txBody>
          <a:bodyPr rtlCol="0" anchor="ctr"/>
          <a:lstStyle/>
          <a:p/>
        </p:txBody>
      </p:sp>
      <p:sp>
        <p:nvSpPr>
          <p:cNvPr id="21" name="Rounded Rectangle 20"/>
          <p:cNvSpPr/>
          <p:nvPr/>
        </p:nvSpPr>
        <p:spPr>
          <a:xfrm>
            <a:off x="6164426" y="2788920"/>
            <a:ext cx="2693593" cy="530352"/>
          </a:xfrm>
          <a:prstGeom prst="roundRect">
            <a:avLst>
              <a:gd name="adj" fmla="val 25000"/>
            </a:avLst>
          </a:prstGeom>
          <a:solidFill>
            <a:srgbClr val="D3373A"/>
          </a:solidFill>
          <a:ln>
            <a:noFill/>
          </a:ln>
          <a:effectLst/>
        </p:spPr>
        <p:txBody>
          <a:bodyPr rtlCol="0" anchor="ctr"/>
          <a:lstStyle/>
          <a:p/>
        </p:txBody>
      </p:sp>
      <p:sp>
        <p:nvSpPr>
          <p:cNvPr id="22" name="Rectangle 21"/>
          <p:cNvSpPr/>
          <p:nvPr/>
        </p:nvSpPr>
        <p:spPr>
          <a:xfrm>
            <a:off x="6164426" y="3054096"/>
            <a:ext cx="2693593" cy="265176"/>
          </a:xfrm>
          <a:prstGeom prst="rect">
            <a:avLst/>
          </a:prstGeom>
          <a:solidFill>
            <a:srgbClr val="D3373A"/>
          </a:solidFill>
          <a:ln>
            <a:noFill/>
          </a:ln>
          <a:effectLst/>
        </p:spPr>
        <p:txBody>
          <a:bodyPr rtlCol="0" anchor="ctr"/>
          <a:lstStyle/>
          <a:p/>
        </p:txBody>
      </p:sp>
      <p:sp>
        <p:nvSpPr>
          <p:cNvPr id="23" name="TextBox 22"/>
          <p:cNvSpPr txBox="1"/>
          <p:nvPr/>
        </p:nvSpPr>
        <p:spPr>
          <a:xfrm>
            <a:off x="6255866" y="2788920"/>
            <a:ext cx="2510713"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3 · Planlama</a:t>
            </a:r>
          </a:p>
        </p:txBody>
      </p:sp>
      <p:sp>
        <p:nvSpPr>
          <p:cNvPr id="24" name="TextBox 23"/>
          <p:cNvSpPr txBox="1"/>
          <p:nvPr/>
        </p:nvSpPr>
        <p:spPr>
          <a:xfrm>
            <a:off x="6274154" y="3392424"/>
            <a:ext cx="2474137" cy="2020824"/>
          </a:xfrm>
          <a:prstGeom prst="rect">
            <a:avLst/>
          </a:prstGeom>
          <a:noFill/>
        </p:spPr>
        <p:txBody>
          <a:bodyPr wrap="square" anchor="t" lIns="73152" rIns="73152" tIns="36576" bIns="36576">
            <a:noAutofit/>
          </a:bodyPr>
          <a:lstStyle/>
          <a:p>
            <a:pPr algn="l">
              <a:spcBef>
                <a:spcPts val="0"/>
              </a:spcBef>
              <a:spcAft>
                <a:spcPts val="0"/>
              </a:spcAft>
            </a:pPr>
            <a:r>
              <a:rPr lang="tr-TR" sz="1750" b="0" i="0">
                <a:solidFill>
                  <a:srgbClr val="262626"/>
                </a:solidFill>
                <a:latin typeface="Calibri"/>
              </a:rPr>
              <a:t>Coğrafya ve şehir planlamasında önemlidir çünkü farklı yerler arasındaki ilişkileri ve bunların birbiriyle nasıl etkileşime girdiğini anlamaya yardımcı olur.</a:t>
            </a:r>
          </a:p>
        </p:txBody>
      </p:sp>
      <p:sp>
        <p:nvSpPr>
          <p:cNvPr id="25" name="Rounded Rectangle 24"/>
          <p:cNvSpPr/>
          <p:nvPr/>
        </p:nvSpPr>
        <p:spPr>
          <a:xfrm>
            <a:off x="8995179" y="2788920"/>
            <a:ext cx="2693593" cy="2697480"/>
          </a:xfrm>
          <a:prstGeom prst="roundRect">
            <a:avLst>
              <a:gd name="adj" fmla="val 5000"/>
            </a:avLst>
          </a:prstGeom>
          <a:solidFill>
            <a:srgbClr val="F0F0F0"/>
          </a:solidFill>
          <a:ln>
            <a:noFill/>
          </a:ln>
          <a:effectLst/>
        </p:spPr>
        <p:txBody>
          <a:bodyPr rtlCol="0" anchor="ctr"/>
          <a:lstStyle/>
          <a:p/>
        </p:txBody>
      </p:sp>
      <p:sp>
        <p:nvSpPr>
          <p:cNvPr id="26" name="Rounded Rectangle 25"/>
          <p:cNvSpPr/>
          <p:nvPr/>
        </p:nvSpPr>
        <p:spPr>
          <a:xfrm>
            <a:off x="8995179" y="2788920"/>
            <a:ext cx="2693593" cy="530352"/>
          </a:xfrm>
          <a:prstGeom prst="roundRect">
            <a:avLst>
              <a:gd name="adj" fmla="val 25000"/>
            </a:avLst>
          </a:prstGeom>
          <a:solidFill>
            <a:srgbClr val="4F4F4F"/>
          </a:solidFill>
          <a:ln>
            <a:noFill/>
          </a:ln>
          <a:effectLst/>
        </p:spPr>
        <p:txBody>
          <a:bodyPr rtlCol="0" anchor="ctr"/>
          <a:lstStyle/>
          <a:p/>
        </p:txBody>
      </p:sp>
      <p:sp>
        <p:nvSpPr>
          <p:cNvPr id="27" name="Rectangle 26"/>
          <p:cNvSpPr/>
          <p:nvPr/>
        </p:nvSpPr>
        <p:spPr>
          <a:xfrm>
            <a:off x="8995179" y="3054096"/>
            <a:ext cx="2693593" cy="265176"/>
          </a:xfrm>
          <a:prstGeom prst="rect">
            <a:avLst/>
          </a:prstGeom>
          <a:solidFill>
            <a:srgbClr val="4F4F4F"/>
          </a:solidFill>
          <a:ln>
            <a:noFill/>
          </a:ln>
          <a:effectLst/>
        </p:spPr>
        <p:txBody>
          <a:bodyPr rtlCol="0" anchor="ctr"/>
          <a:lstStyle/>
          <a:p/>
        </p:txBody>
      </p:sp>
      <p:sp>
        <p:nvSpPr>
          <p:cNvPr id="28" name="TextBox 27"/>
          <p:cNvSpPr txBox="1"/>
          <p:nvPr/>
        </p:nvSpPr>
        <p:spPr>
          <a:xfrm>
            <a:off x="9086619" y="2788920"/>
            <a:ext cx="2510713"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4 · Değişebilir</a:t>
            </a:r>
          </a:p>
        </p:txBody>
      </p:sp>
      <p:sp>
        <p:nvSpPr>
          <p:cNvPr id="29" name="TextBox 28"/>
          <p:cNvSpPr txBox="1"/>
          <p:nvPr/>
        </p:nvSpPr>
        <p:spPr>
          <a:xfrm>
            <a:off x="9104907" y="3392424"/>
            <a:ext cx="2474137" cy="2020824"/>
          </a:xfrm>
          <a:prstGeom prst="rect">
            <a:avLst/>
          </a:prstGeom>
          <a:noFill/>
        </p:spPr>
        <p:txBody>
          <a:bodyPr wrap="square" anchor="t" lIns="73152" rIns="73152" tIns="36576" bIns="36576">
            <a:noAutofit/>
          </a:bodyPr>
          <a:lstStyle/>
          <a:p>
            <a:pPr algn="l">
              <a:spcBef>
                <a:spcPts val="0"/>
              </a:spcBef>
              <a:spcAft>
                <a:spcPts val="0"/>
              </a:spcAft>
            </a:pPr>
            <a:r>
              <a:rPr lang="tr-TR" sz="1750" b="0" i="0">
                <a:solidFill>
                  <a:srgbClr val="262626"/>
                </a:solidFill>
                <a:latin typeface="Calibri"/>
              </a:rPr>
              <a:t>Çevredeki ortam değiştikçe veya yeni yerler geliştikçe zaman içinde değişebilir.</a:t>
            </a:r>
          </a:p>
        </p:txBody>
      </p:sp>
      <p:sp>
        <p:nvSpPr>
          <p:cNvPr id="30" name="Rounded Rectangle 29"/>
          <p:cNvSpPr/>
          <p:nvPr/>
        </p:nvSpPr>
        <p:spPr>
          <a:xfrm>
            <a:off x="502920" y="5596128"/>
            <a:ext cx="11185855" cy="694944"/>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650" b="1" i="0">
                <a:solidFill>
                  <a:srgbClr val="262626"/>
                </a:solidFill>
                <a:latin typeface="Calibri"/>
              </a:rPr>
              <a:t>Örnek:</a:t>
            </a:r>
            <a:r>
              <a:rPr lang="tr-TR" sz="1650" b="0" i="0">
                <a:solidFill>
                  <a:srgbClr val="262626"/>
                </a:solidFill>
                <a:latin typeface="Calibri"/>
              </a:rPr>
              <a:t> Evinin adresini bir alışveriş merkezinin (AVM) karşısı olarak tanımlayan bir kişi, AVM’nin yıkılmasıyla adres tanımını değiştirecektir.</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59</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143 / 226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Türkiye’nin göreceli konumu</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pic>
        <p:nvPicPr>
          <p:cNvPr id="6" name="Picture 5" descr="gorsel_2_11_s60.jpg"/>
          <p:cNvPicPr>
            <a:picLocks noChangeAspect="1"/>
          </p:cNvPicPr>
          <p:nvPr/>
        </p:nvPicPr>
        <p:blipFill>
          <a:blip r:embed="rId3"/>
          <a:stretch>
            <a:fillRect/>
          </a:stretch>
        </p:blipFill>
        <p:spPr>
          <a:xfrm>
            <a:off x="502920" y="1216152"/>
            <a:ext cx="5755005" cy="5029200"/>
          </a:xfrm>
          <a:prstGeom prst="rect">
            <a:avLst/>
          </a:prstGeom>
          <a:ln w="9525">
            <a:solidFill>
              <a:srgbClr val="D9D9D9"/>
            </a:solidFill>
          </a:ln>
        </p:spPr>
      </p:pic>
      <p:sp>
        <p:nvSpPr>
          <p:cNvPr id="7" name="Rectangle 6"/>
          <p:cNvSpPr/>
          <p:nvPr/>
        </p:nvSpPr>
        <p:spPr>
          <a:xfrm>
            <a:off x="530352" y="1358487"/>
            <a:ext cx="1669269" cy="759125"/>
          </a:xfrm>
          <a:prstGeom prst="rect">
            <a:avLst/>
          </a:prstGeom>
          <a:solidFill>
            <a:srgbClr val="FFFFFF"/>
          </a:solidFill>
          <a:ln w="9525">
            <a:solidFill>
              <a:srgbClr val="D9D9D9"/>
            </a:solidFill>
          </a:ln>
          <a:effectLst/>
        </p:spPr>
        <p:txBody>
          <a:bodyPr rtlCol="0" anchor="ctr" wrap="square" lIns="45720" rIns="45720" tIns="18288" bIns="18288">
            <a:noAutofit/>
          </a:bodyPr>
          <a:lstStyle/>
          <a:p>
            <a:pPr algn="l">
              <a:spcBef>
                <a:spcPts val="0"/>
              </a:spcBef>
              <a:spcAft>
                <a:spcPts val="0"/>
              </a:spcAft>
            </a:pPr>
            <a:r>
              <a:rPr lang="tr-TR" sz="1300" b="1" i="0">
                <a:solidFill>
                  <a:srgbClr val="262626"/>
                </a:solidFill>
                <a:latin typeface="Calibri"/>
              </a:rPr>
              <a:t>Görsel 2.11</a:t>
            </a:r>
          </a:p>
          <a:p>
            <a:pPr algn="l">
              <a:spcBef>
                <a:spcPts val="0"/>
              </a:spcBef>
              <a:spcAft>
                <a:spcPts val="0"/>
              </a:spcAft>
            </a:pPr>
            <a:r>
              <a:rPr lang="tr-TR" sz="1300" b="0" i="1">
                <a:solidFill>
                  <a:srgbClr val="262626"/>
                </a:solidFill>
                <a:latin typeface="Calibri"/>
              </a:rPr>
              <a:t>Türkiye’nin göreceli konumu</a:t>
            </a:r>
          </a:p>
        </p:txBody>
      </p:sp>
      <p:sp>
        <p:nvSpPr>
          <p:cNvPr id="8" name="Rounded Rectangle 7"/>
          <p:cNvSpPr/>
          <p:nvPr/>
        </p:nvSpPr>
        <p:spPr>
          <a:xfrm>
            <a:off x="6486525" y="1216152"/>
            <a:ext cx="5202250" cy="1234440"/>
          </a:xfrm>
          <a:prstGeom prst="roundRect">
            <a:avLst>
              <a:gd name="adj" fmla="val 8000"/>
            </a:avLst>
          </a:prstGeom>
          <a:solidFill>
            <a:srgbClr val="F0F0F0"/>
          </a:solidFill>
          <a:ln>
            <a:noFill/>
          </a:ln>
          <a:effectLst/>
        </p:spPr>
        <p:txBody>
          <a:bodyPr rtlCol="0" anchor="ctr"/>
          <a:lstStyle/>
          <a:p/>
        </p:txBody>
      </p:sp>
      <p:sp>
        <p:nvSpPr>
          <p:cNvPr id="9" name="Rectangle 8"/>
          <p:cNvSpPr/>
          <p:nvPr/>
        </p:nvSpPr>
        <p:spPr>
          <a:xfrm>
            <a:off x="6486525" y="1216152"/>
            <a:ext cx="118872" cy="1234440"/>
          </a:xfrm>
          <a:prstGeom prst="rect">
            <a:avLst/>
          </a:prstGeom>
          <a:solidFill>
            <a:srgbClr val="FCC021"/>
          </a:solidFill>
          <a:ln>
            <a:noFill/>
          </a:ln>
          <a:effectLst/>
        </p:spPr>
        <p:txBody>
          <a:bodyPr rtlCol="0" anchor="ctr"/>
          <a:lstStyle/>
          <a:p/>
        </p:txBody>
      </p:sp>
      <p:sp>
        <p:nvSpPr>
          <p:cNvPr id="10" name="TextBox 9"/>
          <p:cNvSpPr txBox="1"/>
          <p:nvPr/>
        </p:nvSpPr>
        <p:spPr>
          <a:xfrm>
            <a:off x="6760845" y="1216152"/>
            <a:ext cx="4790770" cy="12344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Türkiye, hem coğrafi konumu hem de tarihî ve kültürel bağları nedeniyle stratejik bir öneme sahiptir.</a:t>
            </a:r>
          </a:p>
        </p:txBody>
      </p:sp>
      <p:sp>
        <p:nvSpPr>
          <p:cNvPr id="11" name="Rounded Rectangle 10"/>
          <p:cNvSpPr/>
          <p:nvPr/>
        </p:nvSpPr>
        <p:spPr>
          <a:xfrm>
            <a:off x="6486525" y="2542032"/>
            <a:ext cx="5202250" cy="960120"/>
          </a:xfrm>
          <a:prstGeom prst="roundRect">
            <a:avLst>
              <a:gd name="adj" fmla="val 8000"/>
            </a:avLst>
          </a:prstGeom>
          <a:solidFill>
            <a:srgbClr val="F0F0F0"/>
          </a:solidFill>
          <a:ln>
            <a:noFill/>
          </a:ln>
          <a:effectLst/>
        </p:spPr>
        <p:txBody>
          <a:bodyPr rtlCol="0" anchor="ctr"/>
          <a:lstStyle/>
          <a:p/>
        </p:txBody>
      </p:sp>
      <p:sp>
        <p:nvSpPr>
          <p:cNvPr id="12" name="Rectangle 11"/>
          <p:cNvSpPr/>
          <p:nvPr/>
        </p:nvSpPr>
        <p:spPr>
          <a:xfrm>
            <a:off x="6486525" y="2542032"/>
            <a:ext cx="118872" cy="960120"/>
          </a:xfrm>
          <a:prstGeom prst="rect">
            <a:avLst/>
          </a:prstGeom>
          <a:solidFill>
            <a:srgbClr val="FCC021"/>
          </a:solidFill>
          <a:ln>
            <a:noFill/>
          </a:ln>
          <a:effectLst/>
        </p:spPr>
        <p:txBody>
          <a:bodyPr rtlCol="0" anchor="ctr"/>
          <a:lstStyle/>
          <a:p/>
        </p:txBody>
      </p:sp>
      <p:sp>
        <p:nvSpPr>
          <p:cNvPr id="13" name="TextBox 12"/>
          <p:cNvSpPr txBox="1"/>
          <p:nvPr/>
        </p:nvSpPr>
        <p:spPr>
          <a:xfrm>
            <a:off x="6760845" y="2542032"/>
            <a:ext cx="4790770" cy="9601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Türkiye, Asya ve Avrupa kıtalarını birleştiren benzersiz bir konumda yer alır.</a:t>
            </a:r>
          </a:p>
        </p:txBody>
      </p:sp>
      <p:sp>
        <p:nvSpPr>
          <p:cNvPr id="14" name="Rounded Rectangle 13"/>
          <p:cNvSpPr/>
          <p:nvPr/>
        </p:nvSpPr>
        <p:spPr>
          <a:xfrm>
            <a:off x="6486525" y="3639312"/>
            <a:ext cx="5202250" cy="1188720"/>
          </a:xfrm>
          <a:prstGeom prst="roundRect">
            <a:avLst>
              <a:gd name="adj" fmla="val 8000"/>
            </a:avLst>
          </a:prstGeom>
          <a:solidFill>
            <a:srgbClr val="F0F0F0"/>
          </a:solidFill>
          <a:ln>
            <a:noFill/>
          </a:ln>
          <a:effectLst/>
        </p:spPr>
        <p:txBody>
          <a:bodyPr rtlCol="0" anchor="ctr"/>
          <a:lstStyle/>
          <a:p/>
        </p:txBody>
      </p:sp>
      <p:sp>
        <p:nvSpPr>
          <p:cNvPr id="15" name="Rectangle 14"/>
          <p:cNvSpPr/>
          <p:nvPr/>
        </p:nvSpPr>
        <p:spPr>
          <a:xfrm>
            <a:off x="6486525" y="3639312"/>
            <a:ext cx="118872" cy="1188720"/>
          </a:xfrm>
          <a:prstGeom prst="rect">
            <a:avLst/>
          </a:prstGeom>
          <a:solidFill>
            <a:srgbClr val="FCC021"/>
          </a:solidFill>
          <a:ln>
            <a:noFill/>
          </a:ln>
          <a:effectLst/>
        </p:spPr>
        <p:txBody>
          <a:bodyPr rtlCol="0" anchor="ctr"/>
          <a:lstStyle/>
          <a:p/>
        </p:txBody>
      </p:sp>
      <p:sp>
        <p:nvSpPr>
          <p:cNvPr id="16" name="TextBox 15"/>
          <p:cNvSpPr txBox="1"/>
          <p:nvPr/>
        </p:nvSpPr>
        <p:spPr>
          <a:xfrm>
            <a:off x="6760845" y="3639312"/>
            <a:ext cx="4790770" cy="11887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Türkiye’nin Karadeniz, Ege Denizi ve Akdeniz ile çevrili olması, stratejik anlamda önemini artırmaktadır.</a:t>
            </a:r>
          </a:p>
        </p:txBody>
      </p:sp>
      <p:sp>
        <p:nvSpPr>
          <p:cNvPr id="17" name="Rounded Rectangle 16"/>
          <p:cNvSpPr/>
          <p:nvPr/>
        </p:nvSpPr>
        <p:spPr>
          <a:xfrm>
            <a:off x="6486525" y="4965192"/>
            <a:ext cx="5202250" cy="132588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6486525" y="4965192"/>
            <a:ext cx="5202250" cy="457200"/>
          </a:xfrm>
          <a:prstGeom prst="roundRect">
            <a:avLst>
              <a:gd name="adj" fmla="val 25000"/>
            </a:avLst>
          </a:prstGeom>
          <a:solidFill>
            <a:srgbClr val="2C6696"/>
          </a:solidFill>
          <a:ln>
            <a:noFill/>
          </a:ln>
          <a:effectLst/>
        </p:spPr>
        <p:txBody>
          <a:bodyPr rtlCol="0" anchor="ctr"/>
          <a:lstStyle/>
          <a:p/>
        </p:txBody>
      </p:sp>
      <p:sp>
        <p:nvSpPr>
          <p:cNvPr id="19" name="Rectangle 18"/>
          <p:cNvSpPr/>
          <p:nvPr/>
        </p:nvSpPr>
        <p:spPr>
          <a:xfrm>
            <a:off x="6486525" y="5193792"/>
            <a:ext cx="5202250" cy="228600"/>
          </a:xfrm>
          <a:prstGeom prst="rect">
            <a:avLst/>
          </a:prstGeom>
          <a:solidFill>
            <a:srgbClr val="2C6696"/>
          </a:solidFill>
          <a:ln>
            <a:noFill/>
          </a:ln>
          <a:effectLst/>
        </p:spPr>
        <p:txBody>
          <a:bodyPr rtlCol="0" anchor="ctr"/>
          <a:lstStyle/>
          <a:p/>
        </p:txBody>
      </p:sp>
      <p:sp>
        <p:nvSpPr>
          <p:cNvPr id="20" name="TextBox 19"/>
          <p:cNvSpPr txBox="1"/>
          <p:nvPr/>
        </p:nvSpPr>
        <p:spPr>
          <a:xfrm>
            <a:off x="6577965" y="4965192"/>
            <a:ext cx="5019370" cy="4572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Adalar Denizi</a:t>
            </a:r>
          </a:p>
        </p:txBody>
      </p:sp>
      <p:sp>
        <p:nvSpPr>
          <p:cNvPr id="21" name="TextBox 20"/>
          <p:cNvSpPr txBox="1"/>
          <p:nvPr/>
        </p:nvSpPr>
        <p:spPr>
          <a:xfrm>
            <a:off x="6596253" y="5495544"/>
            <a:ext cx="4982794" cy="722376"/>
          </a:xfrm>
          <a:prstGeom prst="rect">
            <a:avLst/>
          </a:prstGeom>
          <a:noFill/>
        </p:spPr>
        <p:txBody>
          <a:bodyPr wrap="square" anchor="ctr" lIns="73152" rIns="73152" tIns="36576" bIns="36576">
            <a:noAutofit/>
          </a:bodyPr>
          <a:lstStyle/>
          <a:p>
            <a:pPr algn="l">
              <a:spcBef>
                <a:spcPts val="0"/>
              </a:spcBef>
              <a:spcAft>
                <a:spcPts val="0"/>
              </a:spcAft>
            </a:pPr>
            <a:r>
              <a:rPr lang="tr-TR" sz="2050" b="0" i="0">
                <a:solidFill>
                  <a:srgbClr val="262626"/>
                </a:solidFill>
                <a:latin typeface="Calibri"/>
              </a:rPr>
              <a:t>Ege Denizi geçmişte Adalar Denizi adıyla ifade edilmekteydi.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60</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144 / 226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Komşularımız: kara ve deniz sınırları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sp>
        <p:nvSpPr>
          <p:cNvPr id="6" name="Rounded Rectangle 5"/>
          <p:cNvSpPr/>
          <p:nvPr/>
        </p:nvSpPr>
        <p:spPr>
          <a:xfrm>
            <a:off x="502920" y="1243584"/>
            <a:ext cx="3474720" cy="1188720"/>
          </a:xfrm>
          <a:prstGeom prst="roundRect">
            <a:avLst>
              <a:gd name="adj" fmla="val 8000"/>
            </a:avLst>
          </a:prstGeom>
          <a:solidFill>
            <a:srgbClr val="FFFFFF"/>
          </a:solidFill>
          <a:ln w="25400">
            <a:solidFill>
              <a:srgbClr val="4F4F4F"/>
            </a:solidFill>
          </a:ln>
          <a:effectLst/>
        </p:spPr>
        <p:txBody>
          <a:bodyPr rtlCol="0" anchor="ctr"/>
          <a:lstStyle/>
          <a:p/>
        </p:txBody>
      </p:sp>
      <p:sp>
        <p:nvSpPr>
          <p:cNvPr id="7" name="Rounded Rectangle 6"/>
          <p:cNvSpPr/>
          <p:nvPr/>
        </p:nvSpPr>
        <p:spPr>
          <a:xfrm>
            <a:off x="502920" y="1243584"/>
            <a:ext cx="3474720" cy="438912"/>
          </a:xfrm>
          <a:prstGeom prst="roundRect">
            <a:avLst>
              <a:gd name="adj" fmla="val 25000"/>
            </a:avLst>
          </a:prstGeom>
          <a:solidFill>
            <a:srgbClr val="4F4F4F"/>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Batıda · kara sınırı</a:t>
            </a:r>
          </a:p>
        </p:txBody>
      </p:sp>
      <p:sp>
        <p:nvSpPr>
          <p:cNvPr id="8" name="TextBox 7"/>
          <p:cNvSpPr txBox="1"/>
          <p:nvPr/>
        </p:nvSpPr>
        <p:spPr>
          <a:xfrm>
            <a:off x="612648" y="1719072"/>
            <a:ext cx="3255264" cy="65836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Yunanistan · Bulgaristan</a:t>
            </a:r>
          </a:p>
        </p:txBody>
      </p:sp>
      <p:sp>
        <p:nvSpPr>
          <p:cNvPr id="9" name="Rounded Rectangle 8"/>
          <p:cNvSpPr/>
          <p:nvPr/>
        </p:nvSpPr>
        <p:spPr>
          <a:xfrm>
            <a:off x="4206240" y="1243584"/>
            <a:ext cx="7482535" cy="1188720"/>
          </a:xfrm>
          <a:prstGeom prst="roundRect">
            <a:avLst>
              <a:gd name="adj" fmla="val 8000"/>
            </a:avLst>
          </a:prstGeom>
          <a:solidFill>
            <a:srgbClr val="FFFFFF"/>
          </a:solidFill>
          <a:ln w="25400">
            <a:solidFill>
              <a:srgbClr val="2C6696"/>
            </a:solidFill>
          </a:ln>
          <a:effectLst/>
        </p:spPr>
        <p:txBody>
          <a:bodyPr rtlCol="0" anchor="ctr"/>
          <a:lstStyle/>
          <a:p/>
        </p:txBody>
      </p:sp>
      <p:sp>
        <p:nvSpPr>
          <p:cNvPr id="10" name="Rounded Rectangle 9"/>
          <p:cNvSpPr/>
          <p:nvPr/>
        </p:nvSpPr>
        <p:spPr>
          <a:xfrm>
            <a:off x="4206240" y="1243584"/>
            <a:ext cx="7482535" cy="438912"/>
          </a:xfrm>
          <a:prstGeom prst="roundRect">
            <a:avLst>
              <a:gd name="adj" fmla="val 25000"/>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Karadeniz’de · deniz sınırı</a:t>
            </a:r>
          </a:p>
        </p:txBody>
      </p:sp>
      <p:sp>
        <p:nvSpPr>
          <p:cNvPr id="11" name="TextBox 10"/>
          <p:cNvSpPr txBox="1"/>
          <p:nvPr/>
        </p:nvSpPr>
        <p:spPr>
          <a:xfrm>
            <a:off x="4315968" y="1719072"/>
            <a:ext cx="7263079" cy="65836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Bulgaristan · Romanya · Ukrayna · Rusya Federasyonu · Gürcistan</a:t>
            </a:r>
          </a:p>
        </p:txBody>
      </p:sp>
      <p:sp>
        <p:nvSpPr>
          <p:cNvPr id="12" name="Rounded Rectangle 11"/>
          <p:cNvSpPr/>
          <p:nvPr/>
        </p:nvSpPr>
        <p:spPr>
          <a:xfrm>
            <a:off x="502920" y="2615184"/>
            <a:ext cx="3474720" cy="1325880"/>
          </a:xfrm>
          <a:prstGeom prst="roundRect">
            <a:avLst>
              <a:gd name="adj" fmla="val 8000"/>
            </a:avLst>
          </a:prstGeom>
          <a:solidFill>
            <a:srgbClr val="FFFFFF"/>
          </a:solidFill>
          <a:ln w="25400">
            <a:solidFill>
              <a:srgbClr val="2C6696"/>
            </a:solidFill>
          </a:ln>
          <a:effectLst/>
        </p:spPr>
        <p:txBody>
          <a:bodyPr rtlCol="0" anchor="ctr"/>
          <a:lstStyle/>
          <a:p/>
        </p:txBody>
      </p:sp>
      <p:sp>
        <p:nvSpPr>
          <p:cNvPr id="13" name="Rounded Rectangle 12"/>
          <p:cNvSpPr/>
          <p:nvPr/>
        </p:nvSpPr>
        <p:spPr>
          <a:xfrm>
            <a:off x="502920" y="2615184"/>
            <a:ext cx="3474720" cy="438912"/>
          </a:xfrm>
          <a:prstGeom prst="roundRect">
            <a:avLst>
              <a:gd name="adj" fmla="val 25000"/>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Ege Denizi’nde · deniz sınırı</a:t>
            </a:r>
          </a:p>
        </p:txBody>
      </p:sp>
      <p:sp>
        <p:nvSpPr>
          <p:cNvPr id="14" name="TextBox 13"/>
          <p:cNvSpPr txBox="1"/>
          <p:nvPr/>
        </p:nvSpPr>
        <p:spPr>
          <a:xfrm>
            <a:off x="612648" y="3090672"/>
            <a:ext cx="3255264" cy="79552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Yunanistan</a:t>
            </a:r>
          </a:p>
        </p:txBody>
      </p:sp>
      <p:sp>
        <p:nvSpPr>
          <p:cNvPr id="15" name="Rounded Rectangle 14"/>
          <p:cNvSpPr/>
          <p:nvPr/>
        </p:nvSpPr>
        <p:spPr>
          <a:xfrm>
            <a:off x="8211312" y="2615184"/>
            <a:ext cx="3477463" cy="1325880"/>
          </a:xfrm>
          <a:prstGeom prst="roundRect">
            <a:avLst>
              <a:gd name="adj" fmla="val 8000"/>
            </a:avLst>
          </a:prstGeom>
          <a:solidFill>
            <a:srgbClr val="FFFFFF"/>
          </a:solidFill>
          <a:ln w="25400">
            <a:solidFill>
              <a:srgbClr val="4F4F4F"/>
            </a:solidFill>
          </a:ln>
          <a:effectLst/>
        </p:spPr>
        <p:txBody>
          <a:bodyPr rtlCol="0" anchor="ctr"/>
          <a:lstStyle/>
          <a:p/>
        </p:txBody>
      </p:sp>
      <p:sp>
        <p:nvSpPr>
          <p:cNvPr id="16" name="Rounded Rectangle 15"/>
          <p:cNvSpPr/>
          <p:nvPr/>
        </p:nvSpPr>
        <p:spPr>
          <a:xfrm>
            <a:off x="8211312" y="2615184"/>
            <a:ext cx="3477463" cy="438912"/>
          </a:xfrm>
          <a:prstGeom prst="roundRect">
            <a:avLst>
              <a:gd name="adj" fmla="val 25000"/>
            </a:avLst>
          </a:prstGeom>
          <a:solidFill>
            <a:srgbClr val="4F4F4F"/>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Doğuda · kara sınırı</a:t>
            </a:r>
          </a:p>
        </p:txBody>
      </p:sp>
      <p:sp>
        <p:nvSpPr>
          <p:cNvPr id="17" name="TextBox 16"/>
          <p:cNvSpPr txBox="1"/>
          <p:nvPr/>
        </p:nvSpPr>
        <p:spPr>
          <a:xfrm>
            <a:off x="8321040" y="3090672"/>
            <a:ext cx="3258007" cy="79552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Ermenistan · Gürcistan · Azerbaycan (Nahçıvan) · İran</a:t>
            </a:r>
          </a:p>
        </p:txBody>
      </p:sp>
      <p:sp>
        <p:nvSpPr>
          <p:cNvPr id="18" name="Rounded Rectangle 17"/>
          <p:cNvSpPr/>
          <p:nvPr/>
        </p:nvSpPr>
        <p:spPr>
          <a:xfrm>
            <a:off x="502920" y="4123944"/>
            <a:ext cx="7479792" cy="1417320"/>
          </a:xfrm>
          <a:prstGeom prst="roundRect">
            <a:avLst>
              <a:gd name="adj" fmla="val 8000"/>
            </a:avLst>
          </a:prstGeom>
          <a:solidFill>
            <a:srgbClr val="FFFFFF"/>
          </a:solidFill>
          <a:ln w="25400">
            <a:solidFill>
              <a:srgbClr val="2C6696"/>
            </a:solidFill>
          </a:ln>
          <a:effectLst/>
        </p:spPr>
        <p:txBody>
          <a:bodyPr rtlCol="0" anchor="ctr"/>
          <a:lstStyle/>
          <a:p/>
        </p:txBody>
      </p:sp>
      <p:sp>
        <p:nvSpPr>
          <p:cNvPr id="19" name="Rounded Rectangle 18"/>
          <p:cNvSpPr/>
          <p:nvPr/>
        </p:nvSpPr>
        <p:spPr>
          <a:xfrm>
            <a:off x="502920" y="4123944"/>
            <a:ext cx="7479792" cy="438912"/>
          </a:xfrm>
          <a:prstGeom prst="roundRect">
            <a:avLst>
              <a:gd name="adj" fmla="val 25000"/>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Akdeniz’de · deniz sınırı</a:t>
            </a:r>
          </a:p>
        </p:txBody>
      </p:sp>
      <p:sp>
        <p:nvSpPr>
          <p:cNvPr id="20" name="TextBox 19"/>
          <p:cNvSpPr txBox="1"/>
          <p:nvPr/>
        </p:nvSpPr>
        <p:spPr>
          <a:xfrm>
            <a:off x="612648" y="4599432"/>
            <a:ext cx="7260336" cy="88696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Kuzey Kıbrıs Türk Cumhuriyeti · Libya · Mısır · Filistin · İsrail · Lübnan · Suriye</a:t>
            </a:r>
          </a:p>
        </p:txBody>
      </p:sp>
      <p:sp>
        <p:nvSpPr>
          <p:cNvPr id="21" name="Rounded Rectangle 20"/>
          <p:cNvSpPr/>
          <p:nvPr/>
        </p:nvSpPr>
        <p:spPr>
          <a:xfrm>
            <a:off x="8211312" y="4123944"/>
            <a:ext cx="3477463" cy="1417320"/>
          </a:xfrm>
          <a:prstGeom prst="roundRect">
            <a:avLst>
              <a:gd name="adj" fmla="val 8000"/>
            </a:avLst>
          </a:prstGeom>
          <a:solidFill>
            <a:srgbClr val="FFFFFF"/>
          </a:solidFill>
          <a:ln w="25400">
            <a:solidFill>
              <a:srgbClr val="4F4F4F"/>
            </a:solidFill>
          </a:ln>
          <a:effectLst/>
        </p:spPr>
        <p:txBody>
          <a:bodyPr rtlCol="0" anchor="ctr"/>
          <a:lstStyle/>
          <a:p/>
        </p:txBody>
      </p:sp>
      <p:sp>
        <p:nvSpPr>
          <p:cNvPr id="22" name="Rounded Rectangle 21"/>
          <p:cNvSpPr/>
          <p:nvPr/>
        </p:nvSpPr>
        <p:spPr>
          <a:xfrm>
            <a:off x="8211312" y="4123944"/>
            <a:ext cx="3477463" cy="438912"/>
          </a:xfrm>
          <a:prstGeom prst="roundRect">
            <a:avLst>
              <a:gd name="adj" fmla="val 25000"/>
            </a:avLst>
          </a:prstGeom>
          <a:solidFill>
            <a:srgbClr val="4F4F4F"/>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Güneyde · kara sınırı</a:t>
            </a:r>
          </a:p>
        </p:txBody>
      </p:sp>
      <p:sp>
        <p:nvSpPr>
          <p:cNvPr id="23" name="TextBox 22"/>
          <p:cNvSpPr txBox="1"/>
          <p:nvPr/>
        </p:nvSpPr>
        <p:spPr>
          <a:xfrm>
            <a:off x="8321040" y="4599432"/>
            <a:ext cx="3258007" cy="88696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Irak · Suriye</a:t>
            </a:r>
          </a:p>
        </p:txBody>
      </p:sp>
      <p:sp>
        <p:nvSpPr>
          <p:cNvPr id="24" name="Rounded Rectangle 23"/>
          <p:cNvSpPr/>
          <p:nvPr/>
        </p:nvSpPr>
        <p:spPr>
          <a:xfrm>
            <a:off x="4526280" y="2770632"/>
            <a:ext cx="3136392" cy="100584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3000" b="1" i="0">
                <a:solidFill>
                  <a:srgbClr val="FFFFFF"/>
                </a:solidFill>
                <a:latin typeface="Calibri"/>
              </a:rPr>
              <a:t>TÜRKİYE</a:t>
            </a:r>
          </a:p>
        </p:txBody>
      </p:sp>
      <p:cxnSp>
        <p:nvCxnSpPr>
          <p:cNvPr id="25" name="Connector 24"/>
          <p:cNvCxnSpPr/>
          <p:nvPr/>
        </p:nvCxnSpPr>
        <p:spPr>
          <a:xfrm flipV="1">
            <a:off x="6094476" y="2432304"/>
            <a:ext cx="0" cy="338328"/>
          </a:xfrm>
          <a:prstGeom prst="line">
            <a:avLst/>
          </a:prstGeom>
          <a:ln w="31750">
            <a:solidFill>
              <a:srgbClr val="2C6696"/>
            </a:solidFill>
            <a:prstDash val="dash"/>
          </a:ln>
        </p:spPr>
      </p:cxnSp>
      <p:cxnSp>
        <p:nvCxnSpPr>
          <p:cNvPr id="26" name="Connector 25"/>
          <p:cNvCxnSpPr/>
          <p:nvPr/>
        </p:nvCxnSpPr>
        <p:spPr>
          <a:xfrm flipH="1" flipV="1">
            <a:off x="3977640" y="2194560"/>
            <a:ext cx="548640" cy="731520"/>
          </a:xfrm>
          <a:prstGeom prst="line">
            <a:avLst/>
          </a:prstGeom>
          <a:ln w="31750">
            <a:solidFill>
              <a:srgbClr val="4F4F4F"/>
            </a:solidFill>
          </a:ln>
        </p:spPr>
      </p:cxnSp>
      <p:cxnSp>
        <p:nvCxnSpPr>
          <p:cNvPr id="27" name="Connector 26"/>
          <p:cNvCxnSpPr/>
          <p:nvPr/>
        </p:nvCxnSpPr>
        <p:spPr>
          <a:xfrm flipH="1">
            <a:off x="3977640" y="3273552"/>
            <a:ext cx="548640" cy="0"/>
          </a:xfrm>
          <a:prstGeom prst="line">
            <a:avLst/>
          </a:prstGeom>
          <a:ln w="31750">
            <a:solidFill>
              <a:srgbClr val="2C6696"/>
            </a:solidFill>
            <a:prstDash val="dash"/>
          </a:ln>
        </p:spPr>
      </p:cxnSp>
      <p:cxnSp>
        <p:nvCxnSpPr>
          <p:cNvPr id="28" name="Connector 27"/>
          <p:cNvCxnSpPr/>
          <p:nvPr/>
        </p:nvCxnSpPr>
        <p:spPr>
          <a:xfrm>
            <a:off x="7662672" y="3273552"/>
            <a:ext cx="548640" cy="0"/>
          </a:xfrm>
          <a:prstGeom prst="line">
            <a:avLst/>
          </a:prstGeom>
          <a:ln w="31750">
            <a:solidFill>
              <a:srgbClr val="4F4F4F"/>
            </a:solidFill>
          </a:ln>
        </p:spPr>
      </p:cxnSp>
      <p:cxnSp>
        <p:nvCxnSpPr>
          <p:cNvPr id="29" name="Connector 28"/>
          <p:cNvCxnSpPr/>
          <p:nvPr/>
        </p:nvCxnSpPr>
        <p:spPr>
          <a:xfrm>
            <a:off x="5545836" y="3776472"/>
            <a:ext cx="0" cy="347472"/>
          </a:xfrm>
          <a:prstGeom prst="line">
            <a:avLst/>
          </a:prstGeom>
          <a:ln w="31750">
            <a:solidFill>
              <a:srgbClr val="2C6696"/>
            </a:solidFill>
            <a:prstDash val="dash"/>
          </a:ln>
        </p:spPr>
      </p:cxnSp>
      <p:cxnSp>
        <p:nvCxnSpPr>
          <p:cNvPr id="30" name="Connector 29"/>
          <p:cNvCxnSpPr/>
          <p:nvPr/>
        </p:nvCxnSpPr>
        <p:spPr>
          <a:xfrm>
            <a:off x="7525512" y="3776472"/>
            <a:ext cx="1051560" cy="347472"/>
          </a:xfrm>
          <a:prstGeom prst="line">
            <a:avLst/>
          </a:prstGeom>
          <a:ln w="31750">
            <a:solidFill>
              <a:srgbClr val="4F4F4F"/>
            </a:solidFill>
          </a:ln>
        </p:spPr>
      </p:cxnSp>
      <p:sp>
        <p:nvSpPr>
          <p:cNvPr id="31" name="Rounded Rectangle 30"/>
          <p:cNvSpPr/>
          <p:nvPr/>
        </p:nvSpPr>
        <p:spPr>
          <a:xfrm>
            <a:off x="502920" y="5779008"/>
            <a:ext cx="11185855" cy="475488"/>
          </a:xfrm>
          <a:prstGeom prst="roundRect">
            <a:avLst>
              <a:gd name="adj" fmla="val 30000"/>
            </a:avLst>
          </a:prstGeom>
          <a:solidFill>
            <a:srgbClr val="FFFFFF"/>
          </a:solidFill>
          <a:ln w="22225">
            <a:solidFill>
              <a:srgbClr val="D3373A"/>
            </a:solidFill>
          </a:ln>
          <a:effectLst/>
        </p:spPr>
        <p:txBody>
          <a:bodyPr rtlCol="0" anchor="ctr" wrap="square" lIns="182880" rIns="182880" tIns="0" bIns="0">
            <a:noAutofit/>
          </a:bodyPr>
          <a:lstStyle/>
          <a:p>
            <a:pPr algn="l">
              <a:spcBef>
                <a:spcPts val="0"/>
              </a:spcBef>
              <a:spcAft>
                <a:spcPts val="0"/>
              </a:spcAft>
            </a:pPr>
            <a:r>
              <a:rPr lang="tr-TR" sz="1800" b="1" i="0">
                <a:solidFill>
                  <a:srgbClr val="262626"/>
                </a:solidFill>
                <a:latin typeface="Calibri"/>
              </a:rPr>
              <a:t>Dilsiz haritana:</a:t>
            </a:r>
            <a:r>
              <a:rPr lang="tr-TR" sz="1800" b="0" i="0">
                <a:solidFill>
                  <a:srgbClr val="262626"/>
                </a:solidFill>
                <a:latin typeface="Calibri"/>
              </a:rPr>
              <a:t> kara komşularını, üç denizi ve iki boğazı yaz; Ege Denizi’nin yanına “Adalar Denizi” notu düş.</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3" name="Rounded Rectangle 3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60</a:t>
            </a:r>
          </a:p>
        </p:txBody>
      </p:sp>
      <p:sp>
        <p:nvSpPr>
          <p:cNvPr id="34" name="TextBox 3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145 / 226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Göreceli konumun başlıca özellikleri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sp>
        <p:nvSpPr>
          <p:cNvPr id="6" name="TextBox 5"/>
          <p:cNvSpPr txBox="1"/>
          <p:nvPr/>
        </p:nvSpPr>
        <p:spPr>
          <a:xfrm>
            <a:off x="502920" y="1188720"/>
            <a:ext cx="11185855" cy="384048"/>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Türkiye’nin göreceli konumunun başlıca özellikleri şunlardır:</a:t>
            </a:r>
          </a:p>
        </p:txBody>
      </p:sp>
      <p:sp>
        <p:nvSpPr>
          <p:cNvPr id="7" name="Rounded Rectangle 6"/>
          <p:cNvSpPr/>
          <p:nvPr/>
        </p:nvSpPr>
        <p:spPr>
          <a:xfrm>
            <a:off x="502920" y="1627632"/>
            <a:ext cx="2673019" cy="466344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1627632"/>
            <a:ext cx="2673019" cy="530352"/>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02920" y="1892808"/>
            <a:ext cx="2673019" cy="265176"/>
          </a:xfrm>
          <a:prstGeom prst="rect">
            <a:avLst/>
          </a:prstGeom>
          <a:solidFill>
            <a:srgbClr val="2C6696"/>
          </a:solidFill>
          <a:ln>
            <a:noFill/>
          </a:ln>
          <a:effectLst/>
        </p:spPr>
        <p:txBody>
          <a:bodyPr rtlCol="0" anchor="ctr"/>
          <a:lstStyle/>
          <a:p/>
        </p:txBody>
      </p:sp>
      <p:sp>
        <p:nvSpPr>
          <p:cNvPr id="10" name="TextBox 9"/>
          <p:cNvSpPr txBox="1"/>
          <p:nvPr/>
        </p:nvSpPr>
        <p:spPr>
          <a:xfrm>
            <a:off x="594360" y="1627632"/>
            <a:ext cx="2490139"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Türk boğazları</a:t>
            </a:r>
          </a:p>
        </p:txBody>
      </p:sp>
      <p:sp>
        <p:nvSpPr>
          <p:cNvPr id="11" name="TextBox 10"/>
          <p:cNvSpPr txBox="1"/>
          <p:nvPr/>
        </p:nvSpPr>
        <p:spPr>
          <a:xfrm>
            <a:off x="612648" y="2231136"/>
            <a:ext cx="2453563" cy="3986784"/>
          </a:xfrm>
          <a:prstGeom prst="rect">
            <a:avLst/>
          </a:prstGeom>
          <a:noFill/>
        </p:spPr>
        <p:txBody>
          <a:bodyPr wrap="square" anchor="t" lIns="73152" rIns="73152" tIns="36576" bIns="36576">
            <a:noAutofit/>
          </a:bodyPr>
          <a:lstStyle/>
          <a:p>
            <a:pPr algn="l">
              <a:spcBef>
                <a:spcPts val="0"/>
              </a:spcBef>
              <a:spcAft>
                <a:spcPts val="600"/>
              </a:spcAft>
            </a:pPr>
            <a:r>
              <a:rPr lang="tr-TR" sz="1650" b="0" i="0">
                <a:solidFill>
                  <a:srgbClr val="262626"/>
                </a:solidFill>
                <a:latin typeface="Calibri"/>
              </a:rPr>
              <a:t>Türkiye, Asya ve Avrupa kıtalarını birbirine bağlayan bir konuma sahiptir.</a:t>
            </a:r>
          </a:p>
          <a:p>
            <a:pPr algn="l">
              <a:spcBef>
                <a:spcPts val="0"/>
              </a:spcBef>
              <a:spcAft>
                <a:spcPts val="600"/>
              </a:spcAft>
            </a:pPr>
            <a:r>
              <a:rPr lang="tr-TR" sz="1650" b="0" i="0">
                <a:solidFill>
                  <a:srgbClr val="262626"/>
                </a:solidFill>
                <a:latin typeface="Calibri"/>
              </a:rPr>
              <a:t>Türk boğazları (İstanbul Boğazı ve Çanakkale Boğazı) Karadeniz’i Akdeniz’e bağlayan önemli su yollarıdır.</a:t>
            </a:r>
          </a:p>
          <a:p>
            <a:pPr algn="l">
              <a:spcBef>
                <a:spcPts val="0"/>
              </a:spcBef>
              <a:spcAft>
                <a:spcPts val="0"/>
              </a:spcAft>
            </a:pPr>
            <a:r>
              <a:rPr lang="tr-TR" sz="1650" b="1" i="0">
                <a:solidFill>
                  <a:srgbClr val="262626"/>
                </a:solidFill>
                <a:latin typeface="Calibri"/>
              </a:rPr>
              <a:t>→ Bu özellik; Türkiye’nin güvenlik, ticaret ve ulaşım açısından jeopolitik önemini artırır.</a:t>
            </a:r>
          </a:p>
        </p:txBody>
      </p:sp>
      <p:sp>
        <p:nvSpPr>
          <p:cNvPr id="12" name="Rounded Rectangle 11"/>
          <p:cNvSpPr/>
          <p:nvPr/>
        </p:nvSpPr>
        <p:spPr>
          <a:xfrm>
            <a:off x="3340531" y="1627632"/>
            <a:ext cx="2673019" cy="466344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3340531" y="1627632"/>
            <a:ext cx="2673019" cy="530352"/>
          </a:xfrm>
          <a:prstGeom prst="roundRect">
            <a:avLst>
              <a:gd name="adj" fmla="val 25000"/>
            </a:avLst>
          </a:prstGeom>
          <a:solidFill>
            <a:srgbClr val="1E7B6E"/>
          </a:solidFill>
          <a:ln>
            <a:noFill/>
          </a:ln>
          <a:effectLst/>
        </p:spPr>
        <p:txBody>
          <a:bodyPr rtlCol="0" anchor="ctr"/>
          <a:lstStyle/>
          <a:p/>
        </p:txBody>
      </p:sp>
      <p:sp>
        <p:nvSpPr>
          <p:cNvPr id="14" name="Rectangle 13"/>
          <p:cNvSpPr/>
          <p:nvPr/>
        </p:nvSpPr>
        <p:spPr>
          <a:xfrm>
            <a:off x="3340531" y="1892808"/>
            <a:ext cx="2673019" cy="265176"/>
          </a:xfrm>
          <a:prstGeom prst="rect">
            <a:avLst/>
          </a:prstGeom>
          <a:solidFill>
            <a:srgbClr val="1E7B6E"/>
          </a:solidFill>
          <a:ln>
            <a:noFill/>
          </a:ln>
          <a:effectLst/>
        </p:spPr>
        <p:txBody>
          <a:bodyPr rtlCol="0" anchor="ctr"/>
          <a:lstStyle/>
          <a:p/>
        </p:txBody>
      </p:sp>
      <p:sp>
        <p:nvSpPr>
          <p:cNvPr id="15" name="TextBox 14"/>
          <p:cNvSpPr txBox="1"/>
          <p:nvPr/>
        </p:nvSpPr>
        <p:spPr>
          <a:xfrm>
            <a:off x="3431971" y="1627632"/>
            <a:ext cx="2490139"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Enerji koridoru</a:t>
            </a:r>
          </a:p>
        </p:txBody>
      </p:sp>
      <p:sp>
        <p:nvSpPr>
          <p:cNvPr id="16" name="TextBox 15"/>
          <p:cNvSpPr txBox="1"/>
          <p:nvPr/>
        </p:nvSpPr>
        <p:spPr>
          <a:xfrm>
            <a:off x="3450259" y="2231136"/>
            <a:ext cx="2453563" cy="3986784"/>
          </a:xfrm>
          <a:prstGeom prst="rect">
            <a:avLst/>
          </a:prstGeom>
          <a:noFill/>
        </p:spPr>
        <p:txBody>
          <a:bodyPr wrap="square" anchor="t" lIns="73152" rIns="73152" tIns="36576" bIns="36576">
            <a:noAutofit/>
          </a:bodyPr>
          <a:lstStyle/>
          <a:p>
            <a:pPr algn="l">
              <a:spcBef>
                <a:spcPts val="0"/>
              </a:spcBef>
              <a:spcAft>
                <a:spcPts val="600"/>
              </a:spcAft>
            </a:pPr>
            <a:r>
              <a:rPr lang="tr-TR" sz="1650" b="0" i="0">
                <a:solidFill>
                  <a:srgbClr val="262626"/>
                </a:solidFill>
                <a:latin typeface="Calibri"/>
              </a:rPr>
              <a:t>Türkiye, Orta Doğu ve Kafkasya’daki zengin enerji kaynaklarını Avrupa’ya taşıyan boru hatlarının geçtiği bir enerji koridoru konumundadır.</a:t>
            </a:r>
          </a:p>
          <a:p>
            <a:pPr algn="l">
              <a:spcBef>
                <a:spcPts val="0"/>
              </a:spcBef>
              <a:spcAft>
                <a:spcPts val="0"/>
              </a:spcAft>
            </a:pPr>
            <a:r>
              <a:rPr lang="tr-TR" sz="1650" b="1" i="0">
                <a:solidFill>
                  <a:srgbClr val="262626"/>
                </a:solidFill>
                <a:latin typeface="Calibri"/>
              </a:rPr>
              <a:t>→ Bu durum, enerji güvenliği açısından Türkiye’yi stratejik bir ülke hâline getirir.</a:t>
            </a:r>
          </a:p>
        </p:txBody>
      </p:sp>
      <p:sp>
        <p:nvSpPr>
          <p:cNvPr id="17" name="Rounded Rectangle 16"/>
          <p:cNvSpPr/>
          <p:nvPr/>
        </p:nvSpPr>
        <p:spPr>
          <a:xfrm>
            <a:off x="6178142" y="1627632"/>
            <a:ext cx="2673019" cy="466344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6178142" y="1627632"/>
            <a:ext cx="2673019" cy="530352"/>
          </a:xfrm>
          <a:prstGeom prst="roundRect">
            <a:avLst>
              <a:gd name="adj" fmla="val 25000"/>
            </a:avLst>
          </a:prstGeom>
          <a:solidFill>
            <a:srgbClr val="D3373A"/>
          </a:solidFill>
          <a:ln>
            <a:noFill/>
          </a:ln>
          <a:effectLst/>
        </p:spPr>
        <p:txBody>
          <a:bodyPr rtlCol="0" anchor="ctr"/>
          <a:lstStyle/>
          <a:p/>
        </p:txBody>
      </p:sp>
      <p:sp>
        <p:nvSpPr>
          <p:cNvPr id="19" name="Rectangle 18"/>
          <p:cNvSpPr/>
          <p:nvPr/>
        </p:nvSpPr>
        <p:spPr>
          <a:xfrm>
            <a:off x="6178142" y="1892808"/>
            <a:ext cx="2673019" cy="265176"/>
          </a:xfrm>
          <a:prstGeom prst="rect">
            <a:avLst/>
          </a:prstGeom>
          <a:solidFill>
            <a:srgbClr val="D3373A"/>
          </a:solidFill>
          <a:ln>
            <a:noFill/>
          </a:ln>
          <a:effectLst/>
        </p:spPr>
        <p:txBody>
          <a:bodyPr rtlCol="0" anchor="ctr"/>
          <a:lstStyle/>
          <a:p/>
        </p:txBody>
      </p:sp>
      <p:sp>
        <p:nvSpPr>
          <p:cNvPr id="20" name="TextBox 19"/>
          <p:cNvSpPr txBox="1"/>
          <p:nvPr/>
        </p:nvSpPr>
        <p:spPr>
          <a:xfrm>
            <a:off x="6269582" y="1627632"/>
            <a:ext cx="2490139"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Kültürel miras, turizm</a:t>
            </a:r>
          </a:p>
        </p:txBody>
      </p:sp>
      <p:sp>
        <p:nvSpPr>
          <p:cNvPr id="21" name="TextBox 20"/>
          <p:cNvSpPr txBox="1"/>
          <p:nvPr/>
        </p:nvSpPr>
        <p:spPr>
          <a:xfrm>
            <a:off x="6287870" y="2231136"/>
            <a:ext cx="2453563" cy="3986784"/>
          </a:xfrm>
          <a:prstGeom prst="rect">
            <a:avLst/>
          </a:prstGeom>
          <a:noFill/>
        </p:spPr>
        <p:txBody>
          <a:bodyPr wrap="square" anchor="t" lIns="73152" rIns="73152" tIns="36576" bIns="36576">
            <a:noAutofit/>
          </a:bodyPr>
          <a:lstStyle/>
          <a:p>
            <a:pPr algn="l">
              <a:spcBef>
                <a:spcPts val="0"/>
              </a:spcBef>
              <a:spcAft>
                <a:spcPts val="600"/>
              </a:spcAft>
            </a:pPr>
            <a:r>
              <a:rPr lang="tr-TR" sz="1650" b="0" i="0">
                <a:solidFill>
                  <a:srgbClr val="262626"/>
                </a:solidFill>
                <a:latin typeface="Calibri"/>
              </a:rPr>
              <a:t>Türkiye, tarihi boyunca birçok medeniyete ev sahipliği yapmış bir ülkedir.</a:t>
            </a:r>
          </a:p>
          <a:p>
            <a:pPr algn="l">
              <a:spcBef>
                <a:spcPts val="0"/>
              </a:spcBef>
              <a:spcAft>
                <a:spcPts val="600"/>
              </a:spcAft>
            </a:pPr>
            <a:r>
              <a:rPr lang="tr-TR" sz="1650" b="0" i="0">
                <a:solidFill>
                  <a:srgbClr val="262626"/>
                </a:solidFill>
                <a:latin typeface="Calibri"/>
              </a:rPr>
              <a:t>Bu zengin kültürel miras, Türkiye’nin turizm açısından cazip olmasını sağlar.</a:t>
            </a:r>
          </a:p>
          <a:p>
            <a:pPr algn="l">
              <a:spcBef>
                <a:spcPts val="0"/>
              </a:spcBef>
              <a:spcAft>
                <a:spcPts val="0"/>
              </a:spcAft>
            </a:pPr>
            <a:r>
              <a:rPr lang="tr-TR" sz="1650" b="1" i="0">
                <a:solidFill>
                  <a:srgbClr val="262626"/>
                </a:solidFill>
                <a:latin typeface="Calibri"/>
              </a:rPr>
              <a:t>→ Aynı zamanda bu kültürel miras, Türkiye’nin bölgesel ve uluslararası ilişkilerde önemli bir aktör olmasına katkıda bulunur.</a:t>
            </a:r>
          </a:p>
        </p:txBody>
      </p:sp>
      <p:sp>
        <p:nvSpPr>
          <p:cNvPr id="22" name="Rounded Rectangle 21"/>
          <p:cNvSpPr/>
          <p:nvPr/>
        </p:nvSpPr>
        <p:spPr>
          <a:xfrm>
            <a:off x="9015753" y="1627632"/>
            <a:ext cx="2673019" cy="466344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9015753" y="1627632"/>
            <a:ext cx="2673019" cy="530352"/>
          </a:xfrm>
          <a:prstGeom prst="roundRect">
            <a:avLst>
              <a:gd name="adj" fmla="val 25000"/>
            </a:avLst>
          </a:prstGeom>
          <a:solidFill>
            <a:srgbClr val="4F4F4F"/>
          </a:solidFill>
          <a:ln>
            <a:noFill/>
          </a:ln>
          <a:effectLst/>
        </p:spPr>
        <p:txBody>
          <a:bodyPr rtlCol="0" anchor="ctr"/>
          <a:lstStyle/>
          <a:p/>
        </p:txBody>
      </p:sp>
      <p:sp>
        <p:nvSpPr>
          <p:cNvPr id="24" name="Rectangle 23"/>
          <p:cNvSpPr/>
          <p:nvPr/>
        </p:nvSpPr>
        <p:spPr>
          <a:xfrm>
            <a:off x="9015753" y="1892808"/>
            <a:ext cx="2673019" cy="265176"/>
          </a:xfrm>
          <a:prstGeom prst="rect">
            <a:avLst/>
          </a:prstGeom>
          <a:solidFill>
            <a:srgbClr val="4F4F4F"/>
          </a:solidFill>
          <a:ln>
            <a:noFill/>
          </a:ln>
          <a:effectLst/>
        </p:spPr>
        <p:txBody>
          <a:bodyPr rtlCol="0" anchor="ctr"/>
          <a:lstStyle/>
          <a:p/>
        </p:txBody>
      </p:sp>
      <p:sp>
        <p:nvSpPr>
          <p:cNvPr id="25" name="TextBox 24"/>
          <p:cNvSpPr txBox="1"/>
          <p:nvPr/>
        </p:nvSpPr>
        <p:spPr>
          <a:xfrm>
            <a:off x="9107193" y="1627632"/>
            <a:ext cx="2490139"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Ticaret yolları</a:t>
            </a:r>
          </a:p>
        </p:txBody>
      </p:sp>
      <p:sp>
        <p:nvSpPr>
          <p:cNvPr id="26" name="TextBox 25"/>
          <p:cNvSpPr txBox="1"/>
          <p:nvPr/>
        </p:nvSpPr>
        <p:spPr>
          <a:xfrm>
            <a:off x="9125481" y="2231136"/>
            <a:ext cx="2453563" cy="3986784"/>
          </a:xfrm>
          <a:prstGeom prst="rect">
            <a:avLst/>
          </a:prstGeom>
          <a:noFill/>
        </p:spPr>
        <p:txBody>
          <a:bodyPr wrap="square" anchor="t" lIns="73152" rIns="73152" tIns="36576" bIns="36576">
            <a:noAutofit/>
          </a:bodyPr>
          <a:lstStyle/>
          <a:p>
            <a:pPr algn="l">
              <a:spcBef>
                <a:spcPts val="0"/>
              </a:spcBef>
              <a:spcAft>
                <a:spcPts val="600"/>
              </a:spcAft>
            </a:pPr>
            <a:r>
              <a:rPr lang="tr-TR" sz="1650" b="0" i="0">
                <a:solidFill>
                  <a:srgbClr val="262626"/>
                </a:solidFill>
                <a:latin typeface="Calibri"/>
              </a:rPr>
              <a:t>Türkiye, kıtalar arası ticaret yollarının kesişim noktasında yer alması nedeniyle ekonomik olarak da büyük bir avantaja sahiptir.</a:t>
            </a:r>
          </a:p>
          <a:p>
            <a:pPr algn="l">
              <a:spcBef>
                <a:spcPts val="0"/>
              </a:spcBef>
              <a:spcAft>
                <a:spcPts val="0"/>
              </a:spcAft>
            </a:pPr>
            <a:r>
              <a:rPr lang="tr-TR" sz="1650" b="1" i="0">
                <a:solidFill>
                  <a:srgbClr val="262626"/>
                </a:solidFill>
                <a:latin typeface="Calibri"/>
              </a:rPr>
              <a:t>→ İstanbul, dünya çapında önemli bir finans ve ticaret merkezi olarak öne çıkmaktadır.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60</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146 / 226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Türkiye’nin göreceli konumuyla ilgili bir özelliktir?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Kuzey yarım kürede yer alması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36°-42° kuzey paralelleri arasında bulunması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Enerji koridoru konumunda olması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Doğusu ile batısı arasında 76 dakika fark olması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Dört mevsimin belirgin olarak yaşanması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59-60</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147 / 226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Türkiye’nin göreceli konumuyla ilgili bir özelliktir?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Kuzey yarım kürede yer alması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36°-42° kuzey paralelleri arasında bulunması</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Enerji koridoru konumunda olması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Doğusu ile batısı arasında 76 dakika fark olması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Dört mevsimin belirgin olarak yaşanması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Göreceli konum, bir yerin diğer yerlerle ilişkisidir: Orta Doğu ve Kafkasya’nın enerji kaynaklarını Avrupa’ya taşıyan boru hatları Türkiye’den geçer (s. 60). Diğerleri mutlak konumla ilgilidir (s. 59).</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59-60</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148 / 226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Türkiye’nin Konumu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13 dk</a:t>
            </a:r>
          </a:p>
        </p:txBody>
      </p:sp>
      <p:sp>
        <p:nvSpPr>
          <p:cNvPr id="6" name="Rounded Rectangle 5"/>
          <p:cNvSpPr/>
          <p:nvPr/>
        </p:nvSpPr>
        <p:spPr>
          <a:xfrm>
            <a:off x="502920" y="1216152"/>
            <a:ext cx="11185855" cy="96012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5262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5262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Türkiye’nin konum özelliklerini belirleyebilme</a:t>
            </a:r>
          </a:p>
        </p:txBody>
      </p:sp>
      <p:sp>
        <p:nvSpPr>
          <p:cNvPr id="9" name="TextBox 8"/>
          <p:cNvSpPr txBox="1"/>
          <p:nvPr/>
        </p:nvSpPr>
        <p:spPr>
          <a:xfrm>
            <a:off x="640080" y="1696212"/>
            <a:ext cx="1143000" cy="42519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96212"/>
            <a:ext cx="9722815" cy="42519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Görsel Okuryazarlık</a:t>
            </a:r>
          </a:p>
        </p:txBody>
      </p:sp>
      <p:sp>
        <p:nvSpPr>
          <p:cNvPr id="11" name="Rounded Rectangle 10"/>
          <p:cNvSpPr/>
          <p:nvPr/>
        </p:nvSpPr>
        <p:spPr>
          <a:xfrm>
            <a:off x="502920" y="2286000"/>
            <a:ext cx="11185855" cy="132588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380"/>
              </a:spcAft>
            </a:pPr>
            <a:r>
              <a:rPr lang="tr-TR" sz="1714" b="0" i="1">
                <a:solidFill>
                  <a:srgbClr val="767676"/>
                </a:solidFill>
                <a:latin typeface="Calibri"/>
              </a:rPr>
              <a:t>Aşağıdaki etkinliği harita ve HGM Küre’den yararlanarak yapınız.</a:t>
            </a:r>
          </a:p>
          <a:p>
            <a:pPr algn="l">
              <a:spcBef>
                <a:spcPts val="0"/>
              </a:spcBef>
              <a:spcAft>
                <a:spcPts val="0"/>
              </a:spcAft>
            </a:pPr>
            <a:r>
              <a:rPr lang="tr-TR" sz="2000" b="0" i="0">
                <a:solidFill>
                  <a:srgbClr val="262626"/>
                </a:solidFill>
                <a:latin typeface="Calibri"/>
              </a:rPr>
              <a:t>İş birlikli çalışmayla Türkiye’nin mutlak ve göreceli konum özelliklerini Azerbaycan, Ukrayna, Yunanistan, Libya ve Mısır’a göre yorumlayınız. Yorumlarınızı aşağıda boş bırakılan ilgili alana yazınız.</a:t>
            </a:r>
          </a:p>
        </p:txBody>
      </p:sp>
      <p:sp>
        <p:nvSpPr>
          <p:cNvPr id="12" name="Rounded Rectangle 11"/>
          <p:cNvSpPr/>
          <p:nvPr/>
        </p:nvSpPr>
        <p:spPr>
          <a:xfrm>
            <a:off x="502920" y="3749040"/>
            <a:ext cx="2127443" cy="566928"/>
          </a:xfrm>
          <a:prstGeom prst="roundRect">
            <a:avLst>
              <a:gd name="adj" fmla="val 30000"/>
            </a:avLst>
          </a:prstGeom>
          <a:solidFill>
            <a:srgbClr val="FFFFFF"/>
          </a:solidFill>
          <a:ln w="25400">
            <a:solidFill>
              <a:srgbClr val="FCC021"/>
            </a:solidFill>
          </a:ln>
          <a:effectLst/>
        </p:spPr>
        <p:txBody>
          <a:bodyPr rtlCol="0" anchor="ctr" wrap="square" lIns="45720" rIns="45720" tIns="0" bIns="0">
            <a:noAutofit/>
          </a:bodyPr>
          <a:lstStyle/>
          <a:p>
            <a:pPr algn="ctr">
              <a:spcBef>
                <a:spcPts val="0"/>
              </a:spcBef>
              <a:spcAft>
                <a:spcPts val="0"/>
              </a:spcAft>
            </a:pPr>
            <a:r>
              <a:rPr lang="tr-TR" sz="1750" b="0" i="0">
                <a:solidFill>
                  <a:srgbClr val="262626"/>
                </a:solidFill>
                <a:latin typeface="Calibri"/>
              </a:rPr>
              <a:t>Grup 1 · </a:t>
            </a:r>
            <a:r>
              <a:rPr lang="tr-TR" sz="1750" b="1" i="0">
                <a:solidFill>
                  <a:srgbClr val="262626"/>
                </a:solidFill>
                <a:latin typeface="Calibri"/>
              </a:rPr>
              <a:t>Azerbaycan</a:t>
            </a:r>
          </a:p>
        </p:txBody>
      </p:sp>
      <p:sp>
        <p:nvSpPr>
          <p:cNvPr id="13" name="Rounded Rectangle 12"/>
          <p:cNvSpPr/>
          <p:nvPr/>
        </p:nvSpPr>
        <p:spPr>
          <a:xfrm>
            <a:off x="2767523" y="3749040"/>
            <a:ext cx="2127443" cy="566928"/>
          </a:xfrm>
          <a:prstGeom prst="roundRect">
            <a:avLst>
              <a:gd name="adj" fmla="val 30000"/>
            </a:avLst>
          </a:prstGeom>
          <a:solidFill>
            <a:srgbClr val="FFFFFF"/>
          </a:solidFill>
          <a:ln w="25400">
            <a:solidFill>
              <a:srgbClr val="FCC021"/>
            </a:solidFill>
          </a:ln>
          <a:effectLst/>
        </p:spPr>
        <p:txBody>
          <a:bodyPr rtlCol="0" anchor="ctr" wrap="square" lIns="45720" rIns="45720" tIns="0" bIns="0">
            <a:noAutofit/>
          </a:bodyPr>
          <a:lstStyle/>
          <a:p>
            <a:pPr algn="ctr">
              <a:spcBef>
                <a:spcPts val="0"/>
              </a:spcBef>
              <a:spcAft>
                <a:spcPts val="0"/>
              </a:spcAft>
            </a:pPr>
            <a:r>
              <a:rPr lang="tr-TR" sz="1800" b="0" i="0">
                <a:solidFill>
                  <a:srgbClr val="262626"/>
                </a:solidFill>
                <a:latin typeface="Calibri"/>
              </a:rPr>
              <a:t>Grup 2 · </a:t>
            </a:r>
            <a:r>
              <a:rPr lang="tr-TR" sz="1800" b="1" i="0">
                <a:solidFill>
                  <a:srgbClr val="262626"/>
                </a:solidFill>
                <a:latin typeface="Calibri"/>
              </a:rPr>
              <a:t>Ukrayna</a:t>
            </a:r>
          </a:p>
        </p:txBody>
      </p:sp>
      <p:sp>
        <p:nvSpPr>
          <p:cNvPr id="14" name="Rounded Rectangle 13"/>
          <p:cNvSpPr/>
          <p:nvPr/>
        </p:nvSpPr>
        <p:spPr>
          <a:xfrm>
            <a:off x="5032126" y="3749040"/>
            <a:ext cx="2127443" cy="566928"/>
          </a:xfrm>
          <a:prstGeom prst="roundRect">
            <a:avLst>
              <a:gd name="adj" fmla="val 30000"/>
            </a:avLst>
          </a:prstGeom>
          <a:solidFill>
            <a:srgbClr val="FFFFFF"/>
          </a:solidFill>
          <a:ln w="25400">
            <a:solidFill>
              <a:srgbClr val="FCC021"/>
            </a:solidFill>
          </a:ln>
          <a:effectLst/>
        </p:spPr>
        <p:txBody>
          <a:bodyPr rtlCol="0" anchor="ctr" wrap="square" lIns="45720" rIns="45720" tIns="0" bIns="0">
            <a:noAutofit/>
          </a:bodyPr>
          <a:lstStyle/>
          <a:p>
            <a:pPr algn="ctr">
              <a:spcBef>
                <a:spcPts val="0"/>
              </a:spcBef>
              <a:spcAft>
                <a:spcPts val="0"/>
              </a:spcAft>
            </a:pPr>
            <a:r>
              <a:rPr lang="tr-TR" sz="1650" b="0" i="0">
                <a:solidFill>
                  <a:srgbClr val="262626"/>
                </a:solidFill>
                <a:latin typeface="Calibri"/>
              </a:rPr>
              <a:t>Grup 3-4 · </a:t>
            </a:r>
            <a:r>
              <a:rPr lang="tr-TR" sz="1650" b="1" i="0">
                <a:solidFill>
                  <a:srgbClr val="262626"/>
                </a:solidFill>
                <a:latin typeface="Calibri"/>
              </a:rPr>
              <a:t>Yunanistan</a:t>
            </a:r>
          </a:p>
        </p:txBody>
      </p:sp>
      <p:sp>
        <p:nvSpPr>
          <p:cNvPr id="15" name="Rounded Rectangle 14"/>
          <p:cNvSpPr/>
          <p:nvPr/>
        </p:nvSpPr>
        <p:spPr>
          <a:xfrm>
            <a:off x="7296729" y="3749040"/>
            <a:ext cx="2127443" cy="566928"/>
          </a:xfrm>
          <a:prstGeom prst="roundRect">
            <a:avLst>
              <a:gd name="adj" fmla="val 30000"/>
            </a:avLst>
          </a:prstGeom>
          <a:solidFill>
            <a:srgbClr val="FFFFFF"/>
          </a:solidFill>
          <a:ln w="25400">
            <a:solidFill>
              <a:srgbClr val="FCC021"/>
            </a:solidFill>
          </a:ln>
          <a:effectLst/>
        </p:spPr>
        <p:txBody>
          <a:bodyPr rtlCol="0" anchor="ctr" wrap="square" lIns="45720" rIns="45720" tIns="0" bIns="0">
            <a:noAutofit/>
          </a:bodyPr>
          <a:lstStyle/>
          <a:p>
            <a:pPr algn="ctr">
              <a:spcBef>
                <a:spcPts val="0"/>
              </a:spcBef>
              <a:spcAft>
                <a:spcPts val="0"/>
              </a:spcAft>
            </a:pPr>
            <a:r>
              <a:rPr lang="tr-TR" sz="1800" b="0" i="0">
                <a:solidFill>
                  <a:srgbClr val="262626"/>
                </a:solidFill>
                <a:latin typeface="Calibri"/>
              </a:rPr>
              <a:t>Grup 5-6 · </a:t>
            </a:r>
            <a:r>
              <a:rPr lang="tr-TR" sz="1800" b="1" i="0">
                <a:solidFill>
                  <a:srgbClr val="262626"/>
                </a:solidFill>
                <a:latin typeface="Calibri"/>
              </a:rPr>
              <a:t>Libya</a:t>
            </a:r>
          </a:p>
        </p:txBody>
      </p:sp>
      <p:sp>
        <p:nvSpPr>
          <p:cNvPr id="16" name="Rounded Rectangle 15"/>
          <p:cNvSpPr/>
          <p:nvPr/>
        </p:nvSpPr>
        <p:spPr>
          <a:xfrm>
            <a:off x="9561332" y="3749040"/>
            <a:ext cx="2127443" cy="566928"/>
          </a:xfrm>
          <a:prstGeom prst="roundRect">
            <a:avLst>
              <a:gd name="adj" fmla="val 30000"/>
            </a:avLst>
          </a:prstGeom>
          <a:solidFill>
            <a:srgbClr val="FFFFFF"/>
          </a:solidFill>
          <a:ln w="25400">
            <a:solidFill>
              <a:srgbClr val="FCC021"/>
            </a:solidFill>
          </a:ln>
          <a:effectLst/>
        </p:spPr>
        <p:txBody>
          <a:bodyPr rtlCol="0" anchor="ctr" wrap="square" lIns="45720" rIns="45720" tIns="0" bIns="0">
            <a:noAutofit/>
          </a:bodyPr>
          <a:lstStyle/>
          <a:p>
            <a:pPr algn="ctr">
              <a:spcBef>
                <a:spcPts val="0"/>
              </a:spcBef>
              <a:spcAft>
                <a:spcPts val="0"/>
              </a:spcAft>
            </a:pPr>
            <a:r>
              <a:rPr lang="tr-TR" sz="1800" b="0" i="0">
                <a:solidFill>
                  <a:srgbClr val="262626"/>
                </a:solidFill>
                <a:latin typeface="Calibri"/>
              </a:rPr>
              <a:t>Grup 7-8 · </a:t>
            </a:r>
            <a:r>
              <a:rPr lang="tr-TR" sz="1800" b="1" i="0">
                <a:solidFill>
                  <a:srgbClr val="262626"/>
                </a:solidFill>
                <a:latin typeface="Calibri"/>
              </a:rPr>
              <a:t>Mısır</a:t>
            </a:r>
          </a:p>
        </p:txBody>
      </p:sp>
      <p:sp>
        <p:nvSpPr>
          <p:cNvPr id="17" name="Rounded Rectangle 16"/>
          <p:cNvSpPr/>
          <p:nvPr/>
        </p:nvSpPr>
        <p:spPr>
          <a:xfrm>
            <a:off x="502920" y="4443984"/>
            <a:ext cx="11185855" cy="598932"/>
          </a:xfrm>
          <a:prstGeom prst="roundRect">
            <a:avLst>
              <a:gd name="adj" fmla="val 8000"/>
            </a:avLst>
          </a:prstGeom>
          <a:solidFill>
            <a:srgbClr val="F0F0F0"/>
          </a:solidFill>
          <a:ln>
            <a:noFill/>
          </a:ln>
          <a:effectLst/>
        </p:spPr>
        <p:txBody>
          <a:bodyPr rtlCol="0" anchor="ctr"/>
          <a:lstStyle/>
          <a:p/>
        </p:txBody>
      </p:sp>
      <p:sp>
        <p:nvSpPr>
          <p:cNvPr id="18" name="Rounded Rectangle 17"/>
          <p:cNvSpPr/>
          <p:nvPr/>
        </p:nvSpPr>
        <p:spPr>
          <a:xfrm>
            <a:off x="502920" y="4443984"/>
            <a:ext cx="1600200" cy="598932"/>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Grupta</a:t>
            </a:r>
          </a:p>
        </p:txBody>
      </p:sp>
      <p:sp>
        <p:nvSpPr>
          <p:cNvPr id="19" name="TextBox 18"/>
          <p:cNvSpPr txBox="1"/>
          <p:nvPr/>
        </p:nvSpPr>
        <p:spPr>
          <a:xfrm>
            <a:off x="2240280" y="4443984"/>
            <a:ext cx="8122615" cy="598932"/>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Ülkene göre Türkiye’nin mutlak ve göreceli konumunu yorumla; kitaptaki iki kutuya yaz.</a:t>
            </a:r>
          </a:p>
        </p:txBody>
      </p:sp>
      <p:sp>
        <p:nvSpPr>
          <p:cNvPr id="20" name="Rounded Rectangle 19"/>
          <p:cNvSpPr/>
          <p:nvPr/>
        </p:nvSpPr>
        <p:spPr>
          <a:xfrm>
            <a:off x="10545775" y="4489704"/>
            <a:ext cx="1005840" cy="507492"/>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8 dk</a:t>
            </a:r>
          </a:p>
        </p:txBody>
      </p:sp>
      <p:sp>
        <p:nvSpPr>
          <p:cNvPr id="21" name="Rounded Rectangle 20"/>
          <p:cNvSpPr/>
          <p:nvPr/>
        </p:nvSpPr>
        <p:spPr>
          <a:xfrm>
            <a:off x="502920" y="5170932"/>
            <a:ext cx="11185855" cy="598932"/>
          </a:xfrm>
          <a:prstGeom prst="roundRect">
            <a:avLst>
              <a:gd name="adj" fmla="val 8000"/>
            </a:avLst>
          </a:prstGeom>
          <a:solidFill>
            <a:srgbClr val="F0F0F0"/>
          </a:solidFill>
          <a:ln>
            <a:noFill/>
          </a:ln>
          <a:effectLst/>
        </p:spPr>
        <p:txBody>
          <a:bodyPr rtlCol="0" anchor="ctr"/>
          <a:lstStyle/>
          <a:p/>
        </p:txBody>
      </p:sp>
      <p:sp>
        <p:nvSpPr>
          <p:cNvPr id="22" name="Rounded Rectangle 21"/>
          <p:cNvSpPr/>
          <p:nvPr/>
        </p:nvSpPr>
        <p:spPr>
          <a:xfrm>
            <a:off x="502920" y="5170932"/>
            <a:ext cx="1600200" cy="598932"/>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Paylaşım</a:t>
            </a:r>
          </a:p>
        </p:txBody>
      </p:sp>
      <p:sp>
        <p:nvSpPr>
          <p:cNvPr id="23" name="TextBox 22"/>
          <p:cNvSpPr txBox="1"/>
          <p:nvPr/>
        </p:nvSpPr>
        <p:spPr>
          <a:xfrm>
            <a:off x="2240280" y="5170932"/>
            <a:ext cx="8122615" cy="59893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Beş sözcü birer dakika paylaşır; eş gruplar ekler ya da düzeltir.</a:t>
            </a:r>
          </a:p>
        </p:txBody>
      </p:sp>
      <p:sp>
        <p:nvSpPr>
          <p:cNvPr id="24" name="Rounded Rectangle 23"/>
          <p:cNvSpPr/>
          <p:nvPr/>
        </p:nvSpPr>
        <p:spPr>
          <a:xfrm>
            <a:off x="10545775" y="5216652"/>
            <a:ext cx="1005840" cy="507492"/>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5 dk</a:t>
            </a:r>
          </a:p>
        </p:txBody>
      </p:sp>
      <p:sp>
        <p:nvSpPr>
          <p:cNvPr id="25" name="TextBox 24"/>
          <p:cNvSpPr txBox="1"/>
          <p:nvPr/>
        </p:nvSpPr>
        <p:spPr>
          <a:xfrm>
            <a:off x="502920" y="5833872"/>
            <a:ext cx="11185855" cy="438912"/>
          </a:xfrm>
          <a:prstGeom prst="rect">
            <a:avLst/>
          </a:prstGeom>
          <a:noFill/>
        </p:spPr>
        <p:txBody>
          <a:bodyPr wrap="square" anchor="ctr" lIns="73152" rIns="73152" tIns="36576" bIns="36576">
            <a:noAutofit/>
          </a:bodyPr>
          <a:lstStyle/>
          <a:p>
            <a:pPr algn="l">
              <a:spcBef>
                <a:spcPts val="0"/>
              </a:spcBef>
              <a:spcAft>
                <a:spcPts val="0"/>
              </a:spcAft>
            </a:pPr>
            <a:r>
              <a:rPr lang="tr-TR" sz="1700" b="1" i="1">
                <a:solidFill>
                  <a:srgbClr val="262626"/>
                </a:solidFill>
                <a:latin typeface="Calibri"/>
              </a:rPr>
              <a:t>DEĞERLENDİRME:</a:t>
            </a:r>
            <a:r>
              <a:rPr lang="tr-TR" sz="1700" b="0" i="1">
                <a:solidFill>
                  <a:srgbClr val="262626"/>
                </a:solidFill>
                <a:latin typeface="Calibri"/>
              </a:rPr>
              <a:t> Öğretmeninizin rehberliğinde çalışmanızı kontrol edip varsa eksik cevaplarınızı düzenleyiniz.</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61</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149 / 226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Türkiye’nin Konumu: beş ülkeye göre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pic>
        <p:nvPicPr>
          <p:cNvPr id="6" name="Picture 5" descr="etkinlik_konum_s61.jpg"/>
          <p:cNvPicPr>
            <a:picLocks noChangeAspect="1"/>
          </p:cNvPicPr>
          <p:nvPr/>
        </p:nvPicPr>
        <p:blipFill>
          <a:blip r:embed="rId3"/>
          <a:stretch>
            <a:fillRect/>
          </a:stretch>
        </p:blipFill>
        <p:spPr>
          <a:xfrm>
            <a:off x="502920" y="1261872"/>
            <a:ext cx="6537960" cy="4424069"/>
          </a:xfrm>
          <a:prstGeom prst="rect">
            <a:avLst/>
          </a:prstGeom>
          <a:ln w="9525">
            <a:solidFill>
              <a:srgbClr val="D9D9D9"/>
            </a:solidFill>
          </a:ln>
        </p:spPr>
      </p:pic>
      <p:sp>
        <p:nvSpPr>
          <p:cNvPr id="7" name="Oval 6"/>
          <p:cNvSpPr/>
          <p:nvPr/>
        </p:nvSpPr>
        <p:spPr>
          <a:xfrm>
            <a:off x="3875499" y="2842496"/>
            <a:ext cx="635596" cy="266004"/>
          </a:xfrm>
          <a:prstGeom prst="ellipse">
            <a:avLst/>
          </a:prstGeom>
          <a:noFill/>
          <a:ln w="31750">
            <a:solidFill>
              <a:srgbClr val="FCC021"/>
            </a:solidFill>
          </a:ln>
          <a:effectLst/>
        </p:spPr>
        <p:txBody>
          <a:bodyPr rtlCol="0" anchor="ctr"/>
          <a:lstStyle/>
          <a:p/>
        </p:txBody>
      </p:sp>
      <p:sp>
        <p:nvSpPr>
          <p:cNvPr id="8" name="Oval 7"/>
          <p:cNvSpPr/>
          <p:nvPr/>
        </p:nvSpPr>
        <p:spPr>
          <a:xfrm>
            <a:off x="2306108" y="1949282"/>
            <a:ext cx="513797" cy="261804"/>
          </a:xfrm>
          <a:prstGeom prst="ellipse">
            <a:avLst/>
          </a:prstGeom>
          <a:noFill/>
          <a:ln w="31750">
            <a:solidFill>
              <a:srgbClr val="FCC021"/>
            </a:solidFill>
          </a:ln>
          <a:effectLst/>
        </p:spPr>
        <p:txBody>
          <a:bodyPr rtlCol="0" anchor="ctr"/>
          <a:lstStyle/>
          <a:p/>
        </p:txBody>
      </p:sp>
      <p:sp>
        <p:nvSpPr>
          <p:cNvPr id="9" name="Oval 8"/>
          <p:cNvSpPr/>
          <p:nvPr/>
        </p:nvSpPr>
        <p:spPr>
          <a:xfrm>
            <a:off x="1510913" y="3093100"/>
            <a:ext cx="635596" cy="261804"/>
          </a:xfrm>
          <a:prstGeom prst="ellipse">
            <a:avLst/>
          </a:prstGeom>
          <a:noFill/>
          <a:ln w="31750">
            <a:solidFill>
              <a:srgbClr val="FCC021"/>
            </a:solidFill>
          </a:ln>
          <a:effectLst/>
        </p:spPr>
        <p:txBody>
          <a:bodyPr rtlCol="0" anchor="ctr"/>
          <a:lstStyle/>
          <a:p/>
        </p:txBody>
      </p:sp>
      <p:sp>
        <p:nvSpPr>
          <p:cNvPr id="10" name="Oval 9"/>
          <p:cNvSpPr/>
          <p:nvPr/>
        </p:nvSpPr>
        <p:spPr>
          <a:xfrm>
            <a:off x="1055916" y="4581323"/>
            <a:ext cx="373798" cy="261804"/>
          </a:xfrm>
          <a:prstGeom prst="ellipse">
            <a:avLst/>
          </a:prstGeom>
          <a:noFill/>
          <a:ln w="31750">
            <a:solidFill>
              <a:srgbClr val="FCC021"/>
            </a:solidFill>
          </a:ln>
          <a:effectLst/>
        </p:spPr>
        <p:txBody>
          <a:bodyPr rtlCol="0" anchor="ctr"/>
          <a:lstStyle/>
          <a:p/>
        </p:txBody>
      </p:sp>
      <p:sp>
        <p:nvSpPr>
          <p:cNvPr id="11" name="Oval 10"/>
          <p:cNvSpPr/>
          <p:nvPr/>
        </p:nvSpPr>
        <p:spPr>
          <a:xfrm>
            <a:off x="2062510" y="4617724"/>
            <a:ext cx="370998" cy="261804"/>
          </a:xfrm>
          <a:prstGeom prst="ellipse">
            <a:avLst/>
          </a:prstGeom>
          <a:noFill/>
          <a:ln w="31750">
            <a:solidFill>
              <a:srgbClr val="FCC021"/>
            </a:solidFill>
          </a:ln>
          <a:effectLst/>
        </p:spPr>
        <p:txBody>
          <a:bodyPr rtlCol="0" anchor="ctr"/>
          <a:lstStyle/>
          <a:p/>
        </p:txBody>
      </p:sp>
      <p:sp>
        <p:nvSpPr>
          <p:cNvPr id="12" name="Oval 11"/>
          <p:cNvSpPr/>
          <p:nvPr/>
        </p:nvSpPr>
        <p:spPr>
          <a:xfrm>
            <a:off x="2493707" y="3154701"/>
            <a:ext cx="548797" cy="299605"/>
          </a:xfrm>
          <a:prstGeom prst="ellipse">
            <a:avLst/>
          </a:prstGeom>
          <a:noFill/>
          <a:ln w="31750">
            <a:solidFill>
              <a:srgbClr val="D3373A"/>
            </a:solidFill>
          </a:ln>
          <a:effectLst/>
        </p:spPr>
        <p:txBody>
          <a:bodyPr rtlCol="0" anchor="ctr"/>
          <a:lstStyle/>
          <a:p/>
        </p:txBody>
      </p:sp>
      <p:sp>
        <p:nvSpPr>
          <p:cNvPr id="13" name="TextBox 12"/>
          <p:cNvSpPr txBox="1"/>
          <p:nvPr/>
        </p:nvSpPr>
        <p:spPr>
          <a:xfrm>
            <a:off x="502920" y="5713373"/>
            <a:ext cx="65379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61</a:t>
            </a:r>
          </a:p>
        </p:txBody>
      </p:sp>
      <p:sp>
        <p:nvSpPr>
          <p:cNvPr id="14" name="Rounded Rectangle 13"/>
          <p:cNvSpPr/>
          <p:nvPr/>
        </p:nvSpPr>
        <p:spPr>
          <a:xfrm>
            <a:off x="7242048" y="1261872"/>
            <a:ext cx="4446727" cy="242316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7242048" y="1261872"/>
            <a:ext cx="4446727" cy="530352"/>
          </a:xfrm>
          <a:prstGeom prst="roundRect">
            <a:avLst>
              <a:gd name="adj" fmla="val 25000"/>
            </a:avLst>
          </a:prstGeom>
          <a:solidFill>
            <a:srgbClr val="2C6696"/>
          </a:solidFill>
          <a:ln>
            <a:noFill/>
          </a:ln>
          <a:effectLst/>
        </p:spPr>
        <p:txBody>
          <a:bodyPr rtlCol="0" anchor="ctr"/>
          <a:lstStyle/>
          <a:p/>
        </p:txBody>
      </p:sp>
      <p:sp>
        <p:nvSpPr>
          <p:cNvPr id="16" name="Rectangle 15"/>
          <p:cNvSpPr/>
          <p:nvPr/>
        </p:nvSpPr>
        <p:spPr>
          <a:xfrm>
            <a:off x="7242048" y="1527048"/>
            <a:ext cx="4446727" cy="265176"/>
          </a:xfrm>
          <a:prstGeom prst="rect">
            <a:avLst/>
          </a:prstGeom>
          <a:solidFill>
            <a:srgbClr val="2C6696"/>
          </a:solidFill>
          <a:ln>
            <a:noFill/>
          </a:ln>
          <a:effectLst/>
        </p:spPr>
        <p:txBody>
          <a:bodyPr rtlCol="0" anchor="ctr"/>
          <a:lstStyle/>
          <a:p/>
        </p:txBody>
      </p:sp>
      <p:sp>
        <p:nvSpPr>
          <p:cNvPr id="17" name="TextBox 16"/>
          <p:cNvSpPr txBox="1"/>
          <p:nvPr/>
        </p:nvSpPr>
        <p:spPr>
          <a:xfrm>
            <a:off x="7333488" y="1261872"/>
            <a:ext cx="426384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Mutlak Konum</a:t>
            </a:r>
          </a:p>
        </p:txBody>
      </p:sp>
      <p:sp>
        <p:nvSpPr>
          <p:cNvPr id="18" name="TextBox 17"/>
          <p:cNvSpPr txBox="1"/>
          <p:nvPr/>
        </p:nvSpPr>
        <p:spPr>
          <a:xfrm>
            <a:off x="7351776" y="1865376"/>
            <a:ext cx="4227271" cy="174650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1" i="0">
                <a:solidFill>
                  <a:srgbClr val="262626"/>
                </a:solidFill>
                <a:latin typeface="Calibri"/>
              </a:rPr>
              <a:t>Enlem:</a:t>
            </a:r>
            <a:r>
              <a:rPr lang="tr-TR" sz="2100" b="0" i="0">
                <a:solidFill>
                  <a:srgbClr val="262626"/>
                </a:solidFill>
                <a:latin typeface="Calibri"/>
              </a:rPr>
              <a:t> Türkiye’nin kuzeyinde mi, güneyinde mi?</a:t>
            </a:r>
          </a:p>
          <a:p>
            <a:pPr algn="l" marL="261051" indent="-261051">
              <a:spcBef>
                <a:spcPts val="0"/>
              </a:spcBef>
              <a:spcAft>
                <a:spcPts val="0"/>
              </a:spcAft>
            </a:pPr>
            <a:r>
              <a:rPr lang="tr-TR" sz="2100" b="1" i="0">
                <a:solidFill>
                  <a:srgbClr val="2C6696"/>
                </a:solidFill>
                <a:latin typeface="Calibri"/>
              </a:rPr>
              <a:t>•  </a:t>
            </a:r>
            <a:r>
              <a:rPr lang="tr-TR" sz="2100" b="1" i="0">
                <a:solidFill>
                  <a:srgbClr val="262626"/>
                </a:solidFill>
                <a:latin typeface="Calibri"/>
              </a:rPr>
              <a:t>Boylam:</a:t>
            </a:r>
            <a:r>
              <a:rPr lang="tr-TR" sz="2100" b="0" i="0">
                <a:solidFill>
                  <a:srgbClr val="262626"/>
                </a:solidFill>
                <a:latin typeface="Calibri"/>
              </a:rPr>
              <a:t> doğusunda mı, batısında mı? Yerel saati ileri mi, geri mi?</a:t>
            </a:r>
          </a:p>
        </p:txBody>
      </p:sp>
      <p:sp>
        <p:nvSpPr>
          <p:cNvPr id="19" name="Rounded Rectangle 18"/>
          <p:cNvSpPr/>
          <p:nvPr/>
        </p:nvSpPr>
        <p:spPr>
          <a:xfrm>
            <a:off x="7242048" y="3867912"/>
            <a:ext cx="4446727" cy="242316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7242048" y="3867912"/>
            <a:ext cx="4446727" cy="530352"/>
          </a:xfrm>
          <a:prstGeom prst="roundRect">
            <a:avLst>
              <a:gd name="adj" fmla="val 25000"/>
            </a:avLst>
          </a:prstGeom>
          <a:solidFill>
            <a:srgbClr val="D3373A"/>
          </a:solidFill>
          <a:ln>
            <a:noFill/>
          </a:ln>
          <a:effectLst/>
        </p:spPr>
        <p:txBody>
          <a:bodyPr rtlCol="0" anchor="ctr"/>
          <a:lstStyle/>
          <a:p/>
        </p:txBody>
      </p:sp>
      <p:sp>
        <p:nvSpPr>
          <p:cNvPr id="21" name="Rectangle 20"/>
          <p:cNvSpPr/>
          <p:nvPr/>
        </p:nvSpPr>
        <p:spPr>
          <a:xfrm>
            <a:off x="7242048" y="4133088"/>
            <a:ext cx="4446727" cy="265176"/>
          </a:xfrm>
          <a:prstGeom prst="rect">
            <a:avLst/>
          </a:prstGeom>
          <a:solidFill>
            <a:srgbClr val="D3373A"/>
          </a:solidFill>
          <a:ln>
            <a:noFill/>
          </a:ln>
          <a:effectLst/>
        </p:spPr>
        <p:txBody>
          <a:bodyPr rtlCol="0" anchor="ctr"/>
          <a:lstStyle/>
          <a:p/>
        </p:txBody>
      </p:sp>
      <p:sp>
        <p:nvSpPr>
          <p:cNvPr id="22" name="TextBox 21"/>
          <p:cNvSpPr txBox="1"/>
          <p:nvPr/>
        </p:nvSpPr>
        <p:spPr>
          <a:xfrm>
            <a:off x="7333488" y="3867912"/>
            <a:ext cx="426384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Göreceli Konum</a:t>
            </a:r>
          </a:p>
        </p:txBody>
      </p:sp>
      <p:sp>
        <p:nvSpPr>
          <p:cNvPr id="23" name="TextBox 22"/>
          <p:cNvSpPr txBox="1"/>
          <p:nvPr/>
        </p:nvSpPr>
        <p:spPr>
          <a:xfrm>
            <a:off x="7351776" y="4471416"/>
            <a:ext cx="4227271" cy="174650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1" i="0">
                <a:solidFill>
                  <a:srgbClr val="262626"/>
                </a:solidFill>
                <a:latin typeface="Calibri"/>
              </a:rPr>
              <a:t>Komşuluk:</a:t>
            </a:r>
            <a:r>
              <a:rPr lang="tr-TR" sz="2100" b="0" i="0">
                <a:solidFill>
                  <a:srgbClr val="262626"/>
                </a:solidFill>
                <a:latin typeface="Calibri"/>
              </a:rPr>
              <a:t> kara mı, deniz mi? Hangi denizde?</a:t>
            </a:r>
          </a:p>
          <a:p>
            <a:pPr algn="l" marL="261051" indent="-261051">
              <a:spcBef>
                <a:spcPts val="0"/>
              </a:spcBef>
              <a:spcAft>
                <a:spcPts val="0"/>
              </a:spcAft>
            </a:pPr>
            <a:r>
              <a:rPr lang="tr-TR" sz="2100" b="1" i="0">
                <a:solidFill>
                  <a:srgbClr val="2C6696"/>
                </a:solidFill>
                <a:latin typeface="Calibri"/>
              </a:rPr>
              <a:t>•  </a:t>
            </a:r>
            <a:r>
              <a:rPr lang="tr-TR" sz="2100" b="1" i="0">
                <a:solidFill>
                  <a:srgbClr val="262626"/>
                </a:solidFill>
                <a:latin typeface="Calibri"/>
              </a:rPr>
              <a:t>Bağlar:</a:t>
            </a:r>
            <a:r>
              <a:rPr lang="tr-TR" sz="2100" b="0" i="0">
                <a:solidFill>
                  <a:srgbClr val="262626"/>
                </a:solidFill>
                <a:latin typeface="Calibri"/>
              </a:rPr>
              <a:t> boğaz, kanal, boru hattı…</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61</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150 / 226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Türkiye’nin Konumu — örnek cevap (mutlak konum)</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etkinlik_konum_s61.jpg"/>
          <p:cNvPicPr>
            <a:picLocks noChangeAspect="1"/>
          </p:cNvPicPr>
          <p:nvPr/>
        </p:nvPicPr>
        <p:blipFill>
          <a:blip r:embed="rId3"/>
          <a:stretch>
            <a:fillRect/>
          </a:stretch>
        </p:blipFill>
        <p:spPr>
          <a:xfrm>
            <a:off x="502920" y="1261872"/>
            <a:ext cx="6537960" cy="4424069"/>
          </a:xfrm>
          <a:prstGeom prst="rect">
            <a:avLst/>
          </a:prstGeom>
          <a:ln w="9525">
            <a:solidFill>
              <a:srgbClr val="D9D9D9"/>
            </a:solidFill>
          </a:ln>
        </p:spPr>
      </p:pic>
      <p:sp>
        <p:nvSpPr>
          <p:cNvPr id="7" name="Oval 6"/>
          <p:cNvSpPr/>
          <p:nvPr/>
        </p:nvSpPr>
        <p:spPr>
          <a:xfrm>
            <a:off x="3875499" y="2842496"/>
            <a:ext cx="635596" cy="266004"/>
          </a:xfrm>
          <a:prstGeom prst="ellipse">
            <a:avLst/>
          </a:prstGeom>
          <a:noFill/>
          <a:ln w="31750">
            <a:solidFill>
              <a:srgbClr val="FCC021"/>
            </a:solidFill>
          </a:ln>
          <a:effectLst/>
        </p:spPr>
        <p:txBody>
          <a:bodyPr rtlCol="0" anchor="ctr"/>
          <a:lstStyle/>
          <a:p/>
        </p:txBody>
      </p:sp>
      <p:sp>
        <p:nvSpPr>
          <p:cNvPr id="8" name="Oval 7"/>
          <p:cNvSpPr/>
          <p:nvPr/>
        </p:nvSpPr>
        <p:spPr>
          <a:xfrm>
            <a:off x="2306108" y="1949282"/>
            <a:ext cx="513797" cy="261804"/>
          </a:xfrm>
          <a:prstGeom prst="ellipse">
            <a:avLst/>
          </a:prstGeom>
          <a:noFill/>
          <a:ln w="31750">
            <a:solidFill>
              <a:srgbClr val="FCC021"/>
            </a:solidFill>
          </a:ln>
          <a:effectLst/>
        </p:spPr>
        <p:txBody>
          <a:bodyPr rtlCol="0" anchor="ctr"/>
          <a:lstStyle/>
          <a:p/>
        </p:txBody>
      </p:sp>
      <p:sp>
        <p:nvSpPr>
          <p:cNvPr id="9" name="Oval 8"/>
          <p:cNvSpPr/>
          <p:nvPr/>
        </p:nvSpPr>
        <p:spPr>
          <a:xfrm>
            <a:off x="1510913" y="3093100"/>
            <a:ext cx="635596" cy="261804"/>
          </a:xfrm>
          <a:prstGeom prst="ellipse">
            <a:avLst/>
          </a:prstGeom>
          <a:noFill/>
          <a:ln w="31750">
            <a:solidFill>
              <a:srgbClr val="FCC021"/>
            </a:solidFill>
          </a:ln>
          <a:effectLst/>
        </p:spPr>
        <p:txBody>
          <a:bodyPr rtlCol="0" anchor="ctr"/>
          <a:lstStyle/>
          <a:p/>
        </p:txBody>
      </p:sp>
      <p:sp>
        <p:nvSpPr>
          <p:cNvPr id="10" name="Oval 9"/>
          <p:cNvSpPr/>
          <p:nvPr/>
        </p:nvSpPr>
        <p:spPr>
          <a:xfrm>
            <a:off x="1055916" y="4581323"/>
            <a:ext cx="373798" cy="261804"/>
          </a:xfrm>
          <a:prstGeom prst="ellipse">
            <a:avLst/>
          </a:prstGeom>
          <a:noFill/>
          <a:ln w="31750">
            <a:solidFill>
              <a:srgbClr val="FCC021"/>
            </a:solidFill>
          </a:ln>
          <a:effectLst/>
        </p:spPr>
        <p:txBody>
          <a:bodyPr rtlCol="0" anchor="ctr"/>
          <a:lstStyle/>
          <a:p/>
        </p:txBody>
      </p:sp>
      <p:sp>
        <p:nvSpPr>
          <p:cNvPr id="11" name="Oval 10"/>
          <p:cNvSpPr/>
          <p:nvPr/>
        </p:nvSpPr>
        <p:spPr>
          <a:xfrm>
            <a:off x="2062510" y="4617724"/>
            <a:ext cx="370998" cy="261804"/>
          </a:xfrm>
          <a:prstGeom prst="ellipse">
            <a:avLst/>
          </a:prstGeom>
          <a:noFill/>
          <a:ln w="31750">
            <a:solidFill>
              <a:srgbClr val="FCC021"/>
            </a:solidFill>
          </a:ln>
          <a:effectLst/>
        </p:spPr>
        <p:txBody>
          <a:bodyPr rtlCol="0" anchor="ctr"/>
          <a:lstStyle/>
          <a:p/>
        </p:txBody>
      </p:sp>
      <p:sp>
        <p:nvSpPr>
          <p:cNvPr id="12" name="Oval 11"/>
          <p:cNvSpPr/>
          <p:nvPr/>
        </p:nvSpPr>
        <p:spPr>
          <a:xfrm>
            <a:off x="2493707" y="3154701"/>
            <a:ext cx="548797" cy="299605"/>
          </a:xfrm>
          <a:prstGeom prst="ellipse">
            <a:avLst/>
          </a:prstGeom>
          <a:noFill/>
          <a:ln w="31750">
            <a:solidFill>
              <a:srgbClr val="D3373A"/>
            </a:solidFill>
          </a:ln>
          <a:effectLst/>
        </p:spPr>
        <p:txBody>
          <a:bodyPr rtlCol="0" anchor="ctr"/>
          <a:lstStyle/>
          <a:p/>
        </p:txBody>
      </p:sp>
      <p:sp>
        <p:nvSpPr>
          <p:cNvPr id="13" name="TextBox 12"/>
          <p:cNvSpPr txBox="1"/>
          <p:nvPr/>
        </p:nvSpPr>
        <p:spPr>
          <a:xfrm>
            <a:off x="502920" y="5713373"/>
            <a:ext cx="65379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61</a:t>
            </a:r>
          </a:p>
        </p:txBody>
      </p:sp>
      <p:sp>
        <p:nvSpPr>
          <p:cNvPr id="14" name="Rounded Rectangle 13"/>
          <p:cNvSpPr/>
          <p:nvPr/>
        </p:nvSpPr>
        <p:spPr>
          <a:xfrm>
            <a:off x="7242048" y="1261872"/>
            <a:ext cx="4446727" cy="502920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7242048" y="1261872"/>
            <a:ext cx="4446727" cy="530352"/>
          </a:xfrm>
          <a:prstGeom prst="roundRect">
            <a:avLst>
              <a:gd name="adj" fmla="val 25000"/>
            </a:avLst>
          </a:prstGeom>
          <a:solidFill>
            <a:srgbClr val="2C6696"/>
          </a:solidFill>
          <a:ln>
            <a:noFill/>
          </a:ln>
          <a:effectLst/>
        </p:spPr>
        <p:txBody>
          <a:bodyPr rtlCol="0" anchor="ctr"/>
          <a:lstStyle/>
          <a:p/>
        </p:txBody>
      </p:sp>
      <p:sp>
        <p:nvSpPr>
          <p:cNvPr id="16" name="Rectangle 15"/>
          <p:cNvSpPr/>
          <p:nvPr/>
        </p:nvSpPr>
        <p:spPr>
          <a:xfrm>
            <a:off x="7242048" y="1527048"/>
            <a:ext cx="4446727" cy="265176"/>
          </a:xfrm>
          <a:prstGeom prst="rect">
            <a:avLst/>
          </a:prstGeom>
          <a:solidFill>
            <a:srgbClr val="2C6696"/>
          </a:solidFill>
          <a:ln>
            <a:noFill/>
          </a:ln>
          <a:effectLst/>
        </p:spPr>
        <p:txBody>
          <a:bodyPr rtlCol="0" anchor="ctr"/>
          <a:lstStyle/>
          <a:p/>
        </p:txBody>
      </p:sp>
      <p:sp>
        <p:nvSpPr>
          <p:cNvPr id="17" name="TextBox 16"/>
          <p:cNvSpPr txBox="1"/>
          <p:nvPr/>
        </p:nvSpPr>
        <p:spPr>
          <a:xfrm>
            <a:off x="7333488" y="1261872"/>
            <a:ext cx="426384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Mutlak Konum</a:t>
            </a:r>
          </a:p>
        </p:txBody>
      </p:sp>
      <p:sp>
        <p:nvSpPr>
          <p:cNvPr id="18" name="TextBox 17"/>
          <p:cNvSpPr txBox="1"/>
          <p:nvPr/>
        </p:nvSpPr>
        <p:spPr>
          <a:xfrm>
            <a:off x="7351776" y="1865376"/>
            <a:ext cx="4227271" cy="4352544"/>
          </a:xfrm>
          <a:prstGeom prst="rect">
            <a:avLst/>
          </a:prstGeom>
          <a:noFill/>
        </p:spPr>
        <p:txBody>
          <a:bodyPr wrap="square" anchor="t" lIns="73152" rIns="73152" tIns="36576" bIns="36576">
            <a:noAutofit/>
          </a:bodyPr>
          <a:lstStyle/>
          <a:p>
            <a:pPr algn="l" marL="211327" indent="-211327">
              <a:spcBef>
                <a:spcPts val="0"/>
              </a:spcBef>
              <a:spcAft>
                <a:spcPts val="566"/>
              </a:spcAft>
            </a:pPr>
            <a:r>
              <a:rPr lang="tr-TR" sz="1700" b="1" i="0">
                <a:solidFill>
                  <a:srgbClr val="2C6696"/>
                </a:solidFill>
                <a:latin typeface="Calibri"/>
              </a:rPr>
              <a:t>•  </a:t>
            </a:r>
            <a:r>
              <a:rPr lang="tr-TR" sz="1700" b="1" i="0">
                <a:solidFill>
                  <a:srgbClr val="262626"/>
                </a:solidFill>
                <a:latin typeface="Calibri"/>
              </a:rPr>
              <a:t>Azerbaycan:</a:t>
            </a:r>
            <a:r>
              <a:rPr lang="tr-TR" sz="1700" b="0" i="0">
                <a:solidFill>
                  <a:srgbClr val="262626"/>
                </a:solidFill>
                <a:latin typeface="Calibri"/>
              </a:rPr>
              <a:t> Türkiye’nin doğusunda (daha büyük doğu boylamlarında): yerel saati ileridir. Enlemleri Türkiye’ye yakındır.</a:t>
            </a:r>
          </a:p>
          <a:p>
            <a:pPr algn="l" marL="211327" indent="-211327">
              <a:spcBef>
                <a:spcPts val="0"/>
              </a:spcBef>
              <a:spcAft>
                <a:spcPts val="566"/>
              </a:spcAft>
            </a:pPr>
            <a:r>
              <a:rPr lang="tr-TR" sz="1700" b="1" i="0">
                <a:solidFill>
                  <a:srgbClr val="2C6696"/>
                </a:solidFill>
                <a:latin typeface="Calibri"/>
              </a:rPr>
              <a:t>•  </a:t>
            </a:r>
            <a:r>
              <a:rPr lang="tr-TR" sz="1700" b="1" i="0">
                <a:solidFill>
                  <a:srgbClr val="262626"/>
                </a:solidFill>
                <a:latin typeface="Calibri"/>
              </a:rPr>
              <a:t>Ukrayna:</a:t>
            </a:r>
            <a:r>
              <a:rPr lang="tr-TR" sz="1700" b="0" i="0">
                <a:solidFill>
                  <a:srgbClr val="262626"/>
                </a:solidFill>
                <a:latin typeface="Calibri"/>
              </a:rPr>
              <a:t> Türkiye’nin kuzeyinde, daha yüksek enlemlerde: kışları daha soğuk ve belirgin geçer.</a:t>
            </a:r>
          </a:p>
          <a:p>
            <a:pPr algn="l" marL="211327" indent="-211327">
              <a:spcBef>
                <a:spcPts val="0"/>
              </a:spcBef>
              <a:spcAft>
                <a:spcPts val="566"/>
              </a:spcAft>
            </a:pPr>
            <a:r>
              <a:rPr lang="tr-TR" sz="1700" b="1" i="0">
                <a:solidFill>
                  <a:srgbClr val="2C6696"/>
                </a:solidFill>
                <a:latin typeface="Calibri"/>
              </a:rPr>
              <a:t>•  </a:t>
            </a:r>
            <a:r>
              <a:rPr lang="tr-TR" sz="1700" b="1" i="0">
                <a:solidFill>
                  <a:srgbClr val="262626"/>
                </a:solidFill>
                <a:latin typeface="Calibri"/>
              </a:rPr>
              <a:t>Yunanistan:</a:t>
            </a:r>
            <a:r>
              <a:rPr lang="tr-TR" sz="1700" b="0" i="0">
                <a:solidFill>
                  <a:srgbClr val="262626"/>
                </a:solidFill>
                <a:latin typeface="Calibri"/>
              </a:rPr>
              <a:t> Türkiye’nin batısında (daha küçük doğu boylamlarında): yerel saati geridir. Enlemleri Türkiye’ye yakındır.</a:t>
            </a:r>
          </a:p>
          <a:p>
            <a:pPr algn="l" marL="211327" indent="-211327">
              <a:spcBef>
                <a:spcPts val="0"/>
              </a:spcBef>
              <a:spcAft>
                <a:spcPts val="566"/>
              </a:spcAft>
            </a:pPr>
            <a:r>
              <a:rPr lang="tr-TR" sz="1700" b="1" i="0">
                <a:solidFill>
                  <a:srgbClr val="2C6696"/>
                </a:solidFill>
                <a:latin typeface="Calibri"/>
              </a:rPr>
              <a:t>•  </a:t>
            </a:r>
            <a:r>
              <a:rPr lang="tr-TR" sz="1700" b="1" i="0">
                <a:solidFill>
                  <a:srgbClr val="262626"/>
                </a:solidFill>
                <a:latin typeface="Calibri"/>
              </a:rPr>
              <a:t>Libya:</a:t>
            </a:r>
            <a:r>
              <a:rPr lang="tr-TR" sz="1700" b="0" i="0">
                <a:solidFill>
                  <a:srgbClr val="262626"/>
                </a:solidFill>
                <a:latin typeface="Calibri"/>
              </a:rPr>
              <a:t> Türkiye’nin güneyinde, daha düşük enlemlerde: sıcaklıklar daha yüksektir. Aynı zamanda batısındadır.</a:t>
            </a:r>
          </a:p>
          <a:p>
            <a:pPr algn="l" marL="211327" indent="-211327">
              <a:spcBef>
                <a:spcPts val="0"/>
              </a:spcBef>
              <a:spcAft>
                <a:spcPts val="0"/>
              </a:spcAft>
            </a:pPr>
            <a:r>
              <a:rPr lang="tr-TR" sz="1700" b="1" i="0">
                <a:solidFill>
                  <a:srgbClr val="2C6696"/>
                </a:solidFill>
                <a:latin typeface="Calibri"/>
              </a:rPr>
              <a:t>•  </a:t>
            </a:r>
            <a:r>
              <a:rPr lang="tr-TR" sz="1700" b="1" i="0">
                <a:solidFill>
                  <a:srgbClr val="262626"/>
                </a:solidFill>
                <a:latin typeface="Calibri"/>
              </a:rPr>
              <a:t>Mısır:</a:t>
            </a:r>
            <a:r>
              <a:rPr lang="tr-TR" sz="1700" b="0" i="0">
                <a:solidFill>
                  <a:srgbClr val="262626"/>
                </a:solidFill>
                <a:latin typeface="Calibri"/>
              </a:rPr>
              <a:t> Türkiye’nin güneyinde, daha düşük enlemlerde: sıcaklıklar daha yüksektir.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61</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151 / 226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Türkiye’nin Konumu — örnek cevap (göreceli konum)</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etkinlik_konum_s61.jpg"/>
          <p:cNvPicPr>
            <a:picLocks noChangeAspect="1"/>
          </p:cNvPicPr>
          <p:nvPr/>
        </p:nvPicPr>
        <p:blipFill>
          <a:blip r:embed="rId3"/>
          <a:stretch>
            <a:fillRect/>
          </a:stretch>
        </p:blipFill>
        <p:spPr>
          <a:xfrm>
            <a:off x="502920" y="1261872"/>
            <a:ext cx="6537960" cy="4424069"/>
          </a:xfrm>
          <a:prstGeom prst="rect">
            <a:avLst/>
          </a:prstGeom>
          <a:ln w="9525">
            <a:solidFill>
              <a:srgbClr val="D9D9D9"/>
            </a:solidFill>
          </a:ln>
        </p:spPr>
      </p:pic>
      <p:sp>
        <p:nvSpPr>
          <p:cNvPr id="7" name="Oval 6"/>
          <p:cNvSpPr/>
          <p:nvPr/>
        </p:nvSpPr>
        <p:spPr>
          <a:xfrm>
            <a:off x="3875499" y="2842496"/>
            <a:ext cx="635596" cy="266004"/>
          </a:xfrm>
          <a:prstGeom prst="ellipse">
            <a:avLst/>
          </a:prstGeom>
          <a:noFill/>
          <a:ln w="31750">
            <a:solidFill>
              <a:srgbClr val="FCC021"/>
            </a:solidFill>
          </a:ln>
          <a:effectLst/>
        </p:spPr>
        <p:txBody>
          <a:bodyPr rtlCol="0" anchor="ctr"/>
          <a:lstStyle/>
          <a:p/>
        </p:txBody>
      </p:sp>
      <p:sp>
        <p:nvSpPr>
          <p:cNvPr id="8" name="Oval 7"/>
          <p:cNvSpPr/>
          <p:nvPr/>
        </p:nvSpPr>
        <p:spPr>
          <a:xfrm>
            <a:off x="2306108" y="1949282"/>
            <a:ext cx="513797" cy="261804"/>
          </a:xfrm>
          <a:prstGeom prst="ellipse">
            <a:avLst/>
          </a:prstGeom>
          <a:noFill/>
          <a:ln w="31750">
            <a:solidFill>
              <a:srgbClr val="FCC021"/>
            </a:solidFill>
          </a:ln>
          <a:effectLst/>
        </p:spPr>
        <p:txBody>
          <a:bodyPr rtlCol="0" anchor="ctr"/>
          <a:lstStyle/>
          <a:p/>
        </p:txBody>
      </p:sp>
      <p:sp>
        <p:nvSpPr>
          <p:cNvPr id="9" name="Oval 8"/>
          <p:cNvSpPr/>
          <p:nvPr/>
        </p:nvSpPr>
        <p:spPr>
          <a:xfrm>
            <a:off x="1510913" y="3093100"/>
            <a:ext cx="635596" cy="261804"/>
          </a:xfrm>
          <a:prstGeom prst="ellipse">
            <a:avLst/>
          </a:prstGeom>
          <a:noFill/>
          <a:ln w="31750">
            <a:solidFill>
              <a:srgbClr val="FCC021"/>
            </a:solidFill>
          </a:ln>
          <a:effectLst/>
        </p:spPr>
        <p:txBody>
          <a:bodyPr rtlCol="0" anchor="ctr"/>
          <a:lstStyle/>
          <a:p/>
        </p:txBody>
      </p:sp>
      <p:sp>
        <p:nvSpPr>
          <p:cNvPr id="10" name="Oval 9"/>
          <p:cNvSpPr/>
          <p:nvPr/>
        </p:nvSpPr>
        <p:spPr>
          <a:xfrm>
            <a:off x="1055916" y="4581323"/>
            <a:ext cx="373798" cy="261804"/>
          </a:xfrm>
          <a:prstGeom prst="ellipse">
            <a:avLst/>
          </a:prstGeom>
          <a:noFill/>
          <a:ln w="31750">
            <a:solidFill>
              <a:srgbClr val="FCC021"/>
            </a:solidFill>
          </a:ln>
          <a:effectLst/>
        </p:spPr>
        <p:txBody>
          <a:bodyPr rtlCol="0" anchor="ctr"/>
          <a:lstStyle/>
          <a:p/>
        </p:txBody>
      </p:sp>
      <p:sp>
        <p:nvSpPr>
          <p:cNvPr id="11" name="Oval 10"/>
          <p:cNvSpPr/>
          <p:nvPr/>
        </p:nvSpPr>
        <p:spPr>
          <a:xfrm>
            <a:off x="2062510" y="4617724"/>
            <a:ext cx="370998" cy="261804"/>
          </a:xfrm>
          <a:prstGeom prst="ellipse">
            <a:avLst/>
          </a:prstGeom>
          <a:noFill/>
          <a:ln w="31750">
            <a:solidFill>
              <a:srgbClr val="FCC021"/>
            </a:solidFill>
          </a:ln>
          <a:effectLst/>
        </p:spPr>
        <p:txBody>
          <a:bodyPr rtlCol="0" anchor="ctr"/>
          <a:lstStyle/>
          <a:p/>
        </p:txBody>
      </p:sp>
      <p:sp>
        <p:nvSpPr>
          <p:cNvPr id="12" name="Oval 11"/>
          <p:cNvSpPr/>
          <p:nvPr/>
        </p:nvSpPr>
        <p:spPr>
          <a:xfrm>
            <a:off x="2493707" y="3154701"/>
            <a:ext cx="548797" cy="299605"/>
          </a:xfrm>
          <a:prstGeom prst="ellipse">
            <a:avLst/>
          </a:prstGeom>
          <a:noFill/>
          <a:ln w="31750">
            <a:solidFill>
              <a:srgbClr val="D3373A"/>
            </a:solidFill>
          </a:ln>
          <a:effectLst/>
        </p:spPr>
        <p:txBody>
          <a:bodyPr rtlCol="0" anchor="ctr"/>
          <a:lstStyle/>
          <a:p/>
        </p:txBody>
      </p:sp>
      <p:sp>
        <p:nvSpPr>
          <p:cNvPr id="13" name="TextBox 12"/>
          <p:cNvSpPr txBox="1"/>
          <p:nvPr/>
        </p:nvSpPr>
        <p:spPr>
          <a:xfrm>
            <a:off x="502920" y="5713373"/>
            <a:ext cx="65379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61</a:t>
            </a:r>
          </a:p>
        </p:txBody>
      </p:sp>
      <p:sp>
        <p:nvSpPr>
          <p:cNvPr id="14" name="Rounded Rectangle 13"/>
          <p:cNvSpPr/>
          <p:nvPr/>
        </p:nvSpPr>
        <p:spPr>
          <a:xfrm>
            <a:off x="7242048" y="1261872"/>
            <a:ext cx="4446727" cy="502920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7242048" y="1261872"/>
            <a:ext cx="4446727" cy="530352"/>
          </a:xfrm>
          <a:prstGeom prst="roundRect">
            <a:avLst>
              <a:gd name="adj" fmla="val 25000"/>
            </a:avLst>
          </a:prstGeom>
          <a:solidFill>
            <a:srgbClr val="D3373A"/>
          </a:solidFill>
          <a:ln>
            <a:noFill/>
          </a:ln>
          <a:effectLst/>
        </p:spPr>
        <p:txBody>
          <a:bodyPr rtlCol="0" anchor="ctr"/>
          <a:lstStyle/>
          <a:p/>
        </p:txBody>
      </p:sp>
      <p:sp>
        <p:nvSpPr>
          <p:cNvPr id="16" name="Rectangle 15"/>
          <p:cNvSpPr/>
          <p:nvPr/>
        </p:nvSpPr>
        <p:spPr>
          <a:xfrm>
            <a:off x="7242048" y="1527048"/>
            <a:ext cx="4446727" cy="265176"/>
          </a:xfrm>
          <a:prstGeom prst="rect">
            <a:avLst/>
          </a:prstGeom>
          <a:solidFill>
            <a:srgbClr val="D3373A"/>
          </a:solidFill>
          <a:ln>
            <a:noFill/>
          </a:ln>
          <a:effectLst/>
        </p:spPr>
        <p:txBody>
          <a:bodyPr rtlCol="0" anchor="ctr"/>
          <a:lstStyle/>
          <a:p/>
        </p:txBody>
      </p:sp>
      <p:sp>
        <p:nvSpPr>
          <p:cNvPr id="17" name="TextBox 16"/>
          <p:cNvSpPr txBox="1"/>
          <p:nvPr/>
        </p:nvSpPr>
        <p:spPr>
          <a:xfrm>
            <a:off x="7333488" y="1261872"/>
            <a:ext cx="4263847"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Göreceli Konum</a:t>
            </a:r>
          </a:p>
        </p:txBody>
      </p:sp>
      <p:sp>
        <p:nvSpPr>
          <p:cNvPr id="18" name="TextBox 17"/>
          <p:cNvSpPr txBox="1"/>
          <p:nvPr/>
        </p:nvSpPr>
        <p:spPr>
          <a:xfrm>
            <a:off x="7351776" y="1865376"/>
            <a:ext cx="4227271" cy="4352544"/>
          </a:xfrm>
          <a:prstGeom prst="rect">
            <a:avLst/>
          </a:prstGeom>
          <a:noFill/>
        </p:spPr>
        <p:txBody>
          <a:bodyPr wrap="square" anchor="t" lIns="73152" rIns="73152" tIns="36576" bIns="36576">
            <a:noAutofit/>
          </a:bodyPr>
          <a:lstStyle/>
          <a:p>
            <a:pPr algn="l" marL="211327" indent="-211327">
              <a:spcBef>
                <a:spcPts val="0"/>
              </a:spcBef>
              <a:spcAft>
                <a:spcPts val="566"/>
              </a:spcAft>
            </a:pPr>
            <a:r>
              <a:rPr lang="tr-TR" sz="1700" b="1" i="0">
                <a:solidFill>
                  <a:srgbClr val="2C6696"/>
                </a:solidFill>
                <a:latin typeface="Calibri"/>
              </a:rPr>
              <a:t>•  </a:t>
            </a:r>
            <a:r>
              <a:rPr lang="tr-TR" sz="1700" b="1" i="0">
                <a:solidFill>
                  <a:srgbClr val="262626"/>
                </a:solidFill>
                <a:latin typeface="Calibri"/>
              </a:rPr>
              <a:t>Azerbaycan:</a:t>
            </a:r>
            <a:r>
              <a:rPr lang="tr-TR" sz="1700" b="0" i="0">
                <a:solidFill>
                  <a:srgbClr val="262626"/>
                </a:solidFill>
                <a:latin typeface="Calibri"/>
              </a:rPr>
              <a:t> Doğuda, Nahçıvan üzerinden kara komşumuzdur. Kafkasya’nın enerji kaynaklarını Avrupa’ya taşıyan boru hatları Türkiye’den geçer: enerji koridoru.</a:t>
            </a:r>
          </a:p>
          <a:p>
            <a:pPr algn="l" marL="211327" indent="-211327">
              <a:spcBef>
                <a:spcPts val="0"/>
              </a:spcBef>
              <a:spcAft>
                <a:spcPts val="566"/>
              </a:spcAft>
            </a:pPr>
            <a:r>
              <a:rPr lang="tr-TR" sz="1700" b="1" i="0">
                <a:solidFill>
                  <a:srgbClr val="2C6696"/>
                </a:solidFill>
                <a:latin typeface="Calibri"/>
              </a:rPr>
              <a:t>•  </a:t>
            </a:r>
            <a:r>
              <a:rPr lang="tr-TR" sz="1700" b="1" i="0">
                <a:solidFill>
                  <a:srgbClr val="262626"/>
                </a:solidFill>
                <a:latin typeface="Calibri"/>
              </a:rPr>
              <a:t>Ukrayna:</a:t>
            </a:r>
            <a:r>
              <a:rPr lang="tr-TR" sz="1700" b="0" i="0">
                <a:solidFill>
                  <a:srgbClr val="262626"/>
                </a:solidFill>
                <a:latin typeface="Calibri"/>
              </a:rPr>
              <a:t> Karadeniz’de deniz komşumuzdur. Gemileri Akdeniz’e Türk boğazlarından geçerek ulaşır.</a:t>
            </a:r>
          </a:p>
          <a:p>
            <a:pPr algn="l" marL="211327" indent="-211327">
              <a:spcBef>
                <a:spcPts val="0"/>
              </a:spcBef>
              <a:spcAft>
                <a:spcPts val="566"/>
              </a:spcAft>
            </a:pPr>
            <a:r>
              <a:rPr lang="tr-TR" sz="1700" b="1" i="0">
                <a:solidFill>
                  <a:srgbClr val="2C6696"/>
                </a:solidFill>
                <a:latin typeface="Calibri"/>
              </a:rPr>
              <a:t>•  </a:t>
            </a:r>
            <a:r>
              <a:rPr lang="tr-TR" sz="1700" b="1" i="0">
                <a:solidFill>
                  <a:srgbClr val="262626"/>
                </a:solidFill>
                <a:latin typeface="Calibri"/>
              </a:rPr>
              <a:t>Yunanistan:</a:t>
            </a:r>
            <a:r>
              <a:rPr lang="tr-TR" sz="1700" b="0" i="0">
                <a:solidFill>
                  <a:srgbClr val="262626"/>
                </a:solidFill>
                <a:latin typeface="Calibri"/>
              </a:rPr>
              <a:t> Batıda kara, Ege Denizi’nde deniz komşumuzdur.</a:t>
            </a:r>
          </a:p>
          <a:p>
            <a:pPr algn="l" marL="211327" indent="-211327">
              <a:spcBef>
                <a:spcPts val="0"/>
              </a:spcBef>
              <a:spcAft>
                <a:spcPts val="566"/>
              </a:spcAft>
            </a:pPr>
            <a:r>
              <a:rPr lang="tr-TR" sz="1700" b="1" i="0">
                <a:solidFill>
                  <a:srgbClr val="2C6696"/>
                </a:solidFill>
                <a:latin typeface="Calibri"/>
              </a:rPr>
              <a:t>•  </a:t>
            </a:r>
            <a:r>
              <a:rPr lang="tr-TR" sz="1700" b="1" i="0">
                <a:solidFill>
                  <a:srgbClr val="262626"/>
                </a:solidFill>
                <a:latin typeface="Calibri"/>
              </a:rPr>
              <a:t>Libya:</a:t>
            </a:r>
            <a:r>
              <a:rPr lang="tr-TR" sz="1700" b="0" i="0">
                <a:solidFill>
                  <a:srgbClr val="262626"/>
                </a:solidFill>
                <a:latin typeface="Calibri"/>
              </a:rPr>
              <a:t> Akdeniz’de deniz komşumuzdur. İki ülke, deniz yetki alanlarını bir anlaşmayla belirlemiştir.</a:t>
            </a:r>
          </a:p>
          <a:p>
            <a:pPr algn="l" marL="211327" indent="-211327">
              <a:spcBef>
                <a:spcPts val="0"/>
              </a:spcBef>
              <a:spcAft>
                <a:spcPts val="0"/>
              </a:spcAft>
            </a:pPr>
            <a:r>
              <a:rPr lang="tr-TR" sz="1700" b="1" i="0">
                <a:solidFill>
                  <a:srgbClr val="2C6696"/>
                </a:solidFill>
                <a:latin typeface="Calibri"/>
              </a:rPr>
              <a:t>•  </a:t>
            </a:r>
            <a:r>
              <a:rPr lang="tr-TR" sz="1700" b="1" i="0">
                <a:solidFill>
                  <a:srgbClr val="262626"/>
                </a:solidFill>
                <a:latin typeface="Calibri"/>
              </a:rPr>
              <a:t>Mısır:</a:t>
            </a:r>
            <a:r>
              <a:rPr lang="tr-TR" sz="1700" b="0" i="0">
                <a:solidFill>
                  <a:srgbClr val="262626"/>
                </a:solidFill>
                <a:latin typeface="Calibri"/>
              </a:rPr>
              <a:t> Akdeniz’de deniz komşumuzdur. Mısır’daki Süveyş Kanalı, Akdeniz’i Kızıldeniz’e bağlar.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61</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152 / 226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İkinci ders saati: hazırlan</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sp>
        <p:nvSpPr>
          <p:cNvPr id="6" name="Rounded Rectangle 5"/>
          <p:cNvSpPr/>
          <p:nvPr/>
        </p:nvSpPr>
        <p:spPr>
          <a:xfrm>
            <a:off x="502920" y="1719072"/>
            <a:ext cx="3594506" cy="329184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719072"/>
            <a:ext cx="3594506" cy="530352"/>
          </a:xfrm>
          <a:prstGeom prst="roundRect">
            <a:avLst>
              <a:gd name="adj" fmla="val 25000"/>
            </a:avLst>
          </a:prstGeom>
          <a:solidFill>
            <a:srgbClr val="4F4F4F"/>
          </a:solidFill>
          <a:ln>
            <a:noFill/>
          </a:ln>
          <a:effectLst/>
        </p:spPr>
        <p:txBody>
          <a:bodyPr rtlCol="0" anchor="ctr"/>
          <a:lstStyle/>
          <a:p/>
        </p:txBody>
      </p:sp>
      <p:sp>
        <p:nvSpPr>
          <p:cNvPr id="8" name="Rectangle 7"/>
          <p:cNvSpPr/>
          <p:nvPr/>
        </p:nvSpPr>
        <p:spPr>
          <a:xfrm>
            <a:off x="502920" y="1984248"/>
            <a:ext cx="3594506" cy="265176"/>
          </a:xfrm>
          <a:prstGeom prst="rect">
            <a:avLst/>
          </a:prstGeom>
          <a:solidFill>
            <a:srgbClr val="4F4F4F"/>
          </a:solidFill>
          <a:ln>
            <a:noFill/>
          </a:ln>
          <a:effectLst/>
        </p:spPr>
        <p:txBody>
          <a:bodyPr rtlCol="0" anchor="ctr"/>
          <a:lstStyle/>
          <a:p/>
        </p:txBody>
      </p:sp>
      <p:sp>
        <p:nvSpPr>
          <p:cNvPr id="9" name="TextBox 8"/>
          <p:cNvSpPr txBox="1"/>
          <p:nvPr/>
        </p:nvSpPr>
        <p:spPr>
          <a:xfrm>
            <a:off x="594360" y="17190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1 · Yerinde kal</a:t>
            </a:r>
          </a:p>
        </p:txBody>
      </p:sp>
      <p:sp>
        <p:nvSpPr>
          <p:cNvPr id="10" name="TextBox 9"/>
          <p:cNvSpPr txBox="1"/>
          <p:nvPr/>
        </p:nvSpPr>
        <p:spPr>
          <a:xfrm>
            <a:off x="612648" y="2322576"/>
            <a:ext cx="3375050" cy="2615184"/>
          </a:xfrm>
          <a:prstGeom prst="rect">
            <a:avLst/>
          </a:prstGeom>
          <a:noFill/>
        </p:spPr>
        <p:txBody>
          <a:bodyPr wrap="square" anchor="t" lIns="73152" rIns="73152" tIns="36576" bIns="36576">
            <a:noAutofit/>
          </a:bodyPr>
          <a:lstStyle/>
          <a:p>
            <a:pPr algn="l">
              <a:spcBef>
                <a:spcPts val="0"/>
              </a:spcBef>
              <a:spcAft>
                <a:spcPts val="0"/>
              </a:spcAft>
            </a:pPr>
            <a:r>
              <a:rPr lang="tr-TR" sz="2600" b="0" i="0">
                <a:solidFill>
                  <a:srgbClr val="262626"/>
                </a:solidFill>
                <a:latin typeface="Calibri"/>
              </a:rPr>
              <a:t>Gruplar dağılmaz, sıralar aynı düzende kalır.</a:t>
            </a:r>
          </a:p>
        </p:txBody>
      </p:sp>
      <p:sp>
        <p:nvSpPr>
          <p:cNvPr id="11" name="Rounded Rectangle 10"/>
          <p:cNvSpPr/>
          <p:nvPr/>
        </p:nvSpPr>
        <p:spPr>
          <a:xfrm>
            <a:off x="4298594" y="1719072"/>
            <a:ext cx="3594506" cy="329184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719072"/>
            <a:ext cx="3594506"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4298594" y="1984248"/>
            <a:ext cx="3594506" cy="265176"/>
          </a:xfrm>
          <a:prstGeom prst="rect">
            <a:avLst/>
          </a:prstGeom>
          <a:solidFill>
            <a:srgbClr val="2C6696"/>
          </a:solidFill>
          <a:ln>
            <a:noFill/>
          </a:ln>
          <a:effectLst/>
        </p:spPr>
        <p:txBody>
          <a:bodyPr rtlCol="0" anchor="ctr"/>
          <a:lstStyle/>
          <a:p/>
        </p:txBody>
      </p:sp>
      <p:sp>
        <p:nvSpPr>
          <p:cNvPr id="14" name="TextBox 13"/>
          <p:cNvSpPr txBox="1"/>
          <p:nvPr/>
        </p:nvSpPr>
        <p:spPr>
          <a:xfrm>
            <a:off x="4390034" y="17190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2 · Kitap s. 62</a:t>
            </a:r>
          </a:p>
        </p:txBody>
      </p:sp>
      <p:sp>
        <p:nvSpPr>
          <p:cNvPr id="15" name="TextBox 14"/>
          <p:cNvSpPr txBox="1"/>
          <p:nvPr/>
        </p:nvSpPr>
        <p:spPr>
          <a:xfrm>
            <a:off x="4408322" y="2322576"/>
            <a:ext cx="3375050" cy="2615184"/>
          </a:xfrm>
          <a:prstGeom prst="rect">
            <a:avLst/>
          </a:prstGeom>
          <a:noFill/>
        </p:spPr>
        <p:txBody>
          <a:bodyPr wrap="square" anchor="t" lIns="73152" rIns="73152" tIns="36576" bIns="36576">
            <a:noAutofit/>
          </a:bodyPr>
          <a:lstStyle/>
          <a:p>
            <a:pPr algn="l">
              <a:spcBef>
                <a:spcPts val="0"/>
              </a:spcBef>
              <a:spcAft>
                <a:spcPts val="0"/>
              </a:spcAft>
            </a:pPr>
            <a:r>
              <a:rPr lang="tr-TR" sz="2600" b="0" i="0">
                <a:solidFill>
                  <a:srgbClr val="262626"/>
                </a:solidFill>
                <a:latin typeface="Calibri"/>
              </a:rPr>
              <a:t>Mavi Vatan metnini aç.</a:t>
            </a:r>
          </a:p>
        </p:txBody>
      </p:sp>
      <p:sp>
        <p:nvSpPr>
          <p:cNvPr id="16" name="Rounded Rectangle 15"/>
          <p:cNvSpPr/>
          <p:nvPr/>
        </p:nvSpPr>
        <p:spPr>
          <a:xfrm>
            <a:off x="8094268" y="1719072"/>
            <a:ext cx="3594506" cy="329184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719072"/>
            <a:ext cx="3594506" cy="530352"/>
          </a:xfrm>
          <a:prstGeom prst="roundRect">
            <a:avLst>
              <a:gd name="adj" fmla="val 25000"/>
            </a:avLst>
          </a:prstGeom>
          <a:solidFill>
            <a:srgbClr val="D3373A"/>
          </a:solidFill>
          <a:ln>
            <a:noFill/>
          </a:ln>
          <a:effectLst/>
        </p:spPr>
        <p:txBody>
          <a:bodyPr rtlCol="0" anchor="ctr"/>
          <a:lstStyle/>
          <a:p/>
        </p:txBody>
      </p:sp>
      <p:sp>
        <p:nvSpPr>
          <p:cNvPr id="18" name="Rectangle 17"/>
          <p:cNvSpPr/>
          <p:nvPr/>
        </p:nvSpPr>
        <p:spPr>
          <a:xfrm>
            <a:off x="8094268" y="1984248"/>
            <a:ext cx="3594506" cy="265176"/>
          </a:xfrm>
          <a:prstGeom prst="rect">
            <a:avLst/>
          </a:prstGeom>
          <a:solidFill>
            <a:srgbClr val="D3373A"/>
          </a:solidFill>
          <a:ln>
            <a:noFill/>
          </a:ln>
          <a:effectLst/>
        </p:spPr>
        <p:txBody>
          <a:bodyPr rtlCol="0" anchor="ctr"/>
          <a:lstStyle/>
          <a:p/>
        </p:txBody>
      </p:sp>
      <p:sp>
        <p:nvSpPr>
          <p:cNvPr id="19" name="TextBox 18"/>
          <p:cNvSpPr txBox="1"/>
          <p:nvPr/>
        </p:nvSpPr>
        <p:spPr>
          <a:xfrm>
            <a:off x="8185708" y="17190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3 · İkilini belirle</a:t>
            </a:r>
          </a:p>
        </p:txBody>
      </p:sp>
      <p:sp>
        <p:nvSpPr>
          <p:cNvPr id="20" name="TextBox 19"/>
          <p:cNvSpPr txBox="1"/>
          <p:nvPr/>
        </p:nvSpPr>
        <p:spPr>
          <a:xfrm>
            <a:off x="8203996" y="2322576"/>
            <a:ext cx="3375050" cy="2615184"/>
          </a:xfrm>
          <a:prstGeom prst="rect">
            <a:avLst/>
          </a:prstGeom>
          <a:noFill/>
        </p:spPr>
        <p:txBody>
          <a:bodyPr wrap="square" anchor="t" lIns="73152" rIns="73152" tIns="36576" bIns="36576">
            <a:noAutofit/>
          </a:bodyPr>
          <a:lstStyle/>
          <a:p>
            <a:pPr algn="l">
              <a:spcBef>
                <a:spcPts val="0"/>
              </a:spcBef>
              <a:spcAft>
                <a:spcPts val="0"/>
              </a:spcAft>
            </a:pPr>
            <a:r>
              <a:rPr lang="tr-TR" sz="2600" b="0" i="0">
                <a:solidFill>
                  <a:srgbClr val="262626"/>
                </a:solidFill>
                <a:latin typeface="Calibri"/>
              </a:rPr>
              <a:t>Biri okuyucu, biri yazıcı: okuma kardeşliği</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62</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153 / 226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Mavi Vatan</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sp>
        <p:nvSpPr>
          <p:cNvPr id="6" name="Rounded Rectangle 5"/>
          <p:cNvSpPr/>
          <p:nvPr/>
        </p:nvSpPr>
        <p:spPr>
          <a:xfrm>
            <a:off x="502920" y="1216152"/>
            <a:ext cx="11185855" cy="141732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216152"/>
            <a:ext cx="146304" cy="1417320"/>
          </a:xfrm>
          <a:prstGeom prst="rect">
            <a:avLst/>
          </a:prstGeom>
          <a:solidFill>
            <a:srgbClr val="2C6696"/>
          </a:solidFill>
          <a:ln>
            <a:noFill/>
          </a:ln>
          <a:effectLst/>
        </p:spPr>
        <p:txBody>
          <a:bodyPr rtlCol="0" anchor="ctr"/>
          <a:lstStyle/>
          <a:p/>
        </p:txBody>
      </p:sp>
      <p:sp>
        <p:nvSpPr>
          <p:cNvPr id="8" name="TextBox 7"/>
          <p:cNvSpPr txBox="1"/>
          <p:nvPr/>
        </p:nvSpPr>
        <p:spPr>
          <a:xfrm>
            <a:off x="868680" y="132588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700" b="1" i="0">
                <a:solidFill>
                  <a:srgbClr val="2C6696"/>
                </a:solidFill>
                <a:latin typeface="Calibri"/>
              </a:rPr>
              <a:t>MAVİ VATAN</a:t>
            </a:r>
          </a:p>
        </p:txBody>
      </p:sp>
      <p:sp>
        <p:nvSpPr>
          <p:cNvPr id="9" name="TextBox 8"/>
          <p:cNvSpPr txBox="1"/>
          <p:nvPr/>
        </p:nvSpPr>
        <p:spPr>
          <a:xfrm>
            <a:off x="868680" y="1719072"/>
            <a:ext cx="10637215" cy="777240"/>
          </a:xfrm>
          <a:prstGeom prst="rect">
            <a:avLst/>
          </a:prstGeom>
          <a:noFill/>
        </p:spPr>
        <p:txBody>
          <a:bodyPr wrap="square" anchor="ctr" lIns="73152" rIns="73152" tIns="36576" bIns="36576">
            <a:noAutofit/>
          </a:bodyPr>
          <a:lstStyle/>
          <a:p>
            <a:pPr algn="l">
              <a:spcBef>
                <a:spcPts val="0"/>
              </a:spcBef>
              <a:spcAft>
                <a:spcPts val="0"/>
              </a:spcAft>
            </a:pPr>
            <a:r>
              <a:rPr lang="tr-TR" sz="2250" b="0" i="0">
                <a:solidFill>
                  <a:srgbClr val="262626"/>
                </a:solidFill>
                <a:latin typeface="Calibri"/>
              </a:rPr>
              <a:t>Mavi Vatan, Türkiye’nin uluslararası hukuka uygun olarak hak ve menfaatleri doğrultusunda egemenliğini ilan ettiği deniz yetki alanlarını ifade etmektedir.</a:t>
            </a:r>
          </a:p>
        </p:txBody>
      </p:sp>
      <p:sp>
        <p:nvSpPr>
          <p:cNvPr id="10" name="TextBox 9"/>
          <p:cNvSpPr txBox="1"/>
          <p:nvPr/>
        </p:nvSpPr>
        <p:spPr>
          <a:xfrm>
            <a:off x="502920" y="2688336"/>
            <a:ext cx="11185855" cy="365760"/>
          </a:xfrm>
          <a:prstGeom prst="rect">
            <a:avLst/>
          </a:prstGeom>
          <a:noFill/>
        </p:spPr>
        <p:txBody>
          <a:bodyPr wrap="square" anchor="ctr" lIns="73152" rIns="73152" tIns="36576" bIns="36576">
            <a:noAutofit/>
          </a:bodyPr>
          <a:lstStyle/>
          <a:p>
            <a:pPr algn="l">
              <a:spcBef>
                <a:spcPts val="0"/>
              </a:spcBef>
              <a:spcAft>
                <a:spcPts val="0"/>
              </a:spcAft>
            </a:pPr>
            <a:r>
              <a:rPr lang="tr-TR" sz="1850" b="1" i="0">
                <a:solidFill>
                  <a:srgbClr val="2C6696"/>
                </a:solidFill>
                <a:latin typeface="Calibri"/>
              </a:rPr>
              <a:t>Türkiye için Mavi Vatan kavramı…</a:t>
            </a:r>
          </a:p>
        </p:txBody>
      </p:sp>
      <p:sp>
        <p:nvSpPr>
          <p:cNvPr id="11" name="Rounded Rectangle 10"/>
          <p:cNvSpPr/>
          <p:nvPr/>
        </p:nvSpPr>
        <p:spPr>
          <a:xfrm>
            <a:off x="502920" y="3090672"/>
            <a:ext cx="2149388" cy="2240280"/>
          </a:xfrm>
          <a:prstGeom prst="roundRect">
            <a:avLst>
              <a:gd name="adj" fmla="val 8000"/>
            </a:avLst>
          </a:prstGeom>
          <a:solidFill>
            <a:srgbClr val="E3ECF5"/>
          </a:solidFill>
          <a:ln>
            <a:noFill/>
          </a:ln>
          <a:effectLst/>
        </p:spPr>
        <p:txBody>
          <a:bodyPr rtlCol="0" anchor="ctr"/>
          <a:lstStyle/>
          <a:p/>
        </p:txBody>
      </p:sp>
      <p:sp>
        <p:nvSpPr>
          <p:cNvPr id="12" name="Oval 11"/>
          <p:cNvSpPr/>
          <p:nvPr/>
        </p:nvSpPr>
        <p:spPr>
          <a:xfrm>
            <a:off x="1376446" y="3163824"/>
            <a:ext cx="402336" cy="40233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13" name="TextBox 12"/>
          <p:cNvSpPr txBox="1"/>
          <p:nvPr/>
        </p:nvSpPr>
        <p:spPr>
          <a:xfrm>
            <a:off x="576072" y="3593592"/>
            <a:ext cx="2003084" cy="1691640"/>
          </a:xfrm>
          <a:prstGeom prst="rect">
            <a:avLst/>
          </a:prstGeom>
          <a:noFill/>
        </p:spPr>
        <p:txBody>
          <a:bodyPr wrap="square" anchor="ctr" lIns="73152" rIns="73152" tIns="36576" bIns="36576">
            <a:noAutofit/>
          </a:bodyPr>
          <a:lstStyle/>
          <a:p>
            <a:pPr algn="ctr">
              <a:spcBef>
                <a:spcPts val="0"/>
              </a:spcBef>
              <a:spcAft>
                <a:spcPts val="0"/>
              </a:spcAft>
            </a:pPr>
            <a:r>
              <a:rPr lang="tr-TR" sz="1750" b="0" i="0">
                <a:solidFill>
                  <a:srgbClr val="262626"/>
                </a:solidFill>
                <a:latin typeface="Calibri"/>
              </a:rPr>
              <a:t>Denizlerin stratejik önemini</a:t>
            </a:r>
          </a:p>
        </p:txBody>
      </p:sp>
      <p:sp>
        <p:nvSpPr>
          <p:cNvPr id="14" name="Rounded Rectangle 13"/>
          <p:cNvSpPr/>
          <p:nvPr/>
        </p:nvSpPr>
        <p:spPr>
          <a:xfrm>
            <a:off x="2762036" y="3090672"/>
            <a:ext cx="2149388" cy="2240280"/>
          </a:xfrm>
          <a:prstGeom prst="roundRect">
            <a:avLst>
              <a:gd name="adj" fmla="val 8000"/>
            </a:avLst>
          </a:prstGeom>
          <a:solidFill>
            <a:srgbClr val="E3ECF5"/>
          </a:solidFill>
          <a:ln>
            <a:noFill/>
          </a:ln>
          <a:effectLst/>
        </p:spPr>
        <p:txBody>
          <a:bodyPr rtlCol="0" anchor="ctr"/>
          <a:lstStyle/>
          <a:p/>
        </p:txBody>
      </p:sp>
      <p:sp>
        <p:nvSpPr>
          <p:cNvPr id="15" name="Oval 14"/>
          <p:cNvSpPr/>
          <p:nvPr/>
        </p:nvSpPr>
        <p:spPr>
          <a:xfrm>
            <a:off x="3635562" y="3163824"/>
            <a:ext cx="402336" cy="40233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16" name="TextBox 15"/>
          <p:cNvSpPr txBox="1"/>
          <p:nvPr/>
        </p:nvSpPr>
        <p:spPr>
          <a:xfrm>
            <a:off x="2835188" y="3593592"/>
            <a:ext cx="2003084" cy="1691640"/>
          </a:xfrm>
          <a:prstGeom prst="rect">
            <a:avLst/>
          </a:prstGeom>
          <a:noFill/>
        </p:spPr>
        <p:txBody>
          <a:bodyPr wrap="square" anchor="ctr" lIns="73152" rIns="73152" tIns="36576" bIns="36576">
            <a:noAutofit/>
          </a:bodyPr>
          <a:lstStyle/>
          <a:p>
            <a:pPr algn="ctr">
              <a:spcBef>
                <a:spcPts val="0"/>
              </a:spcBef>
              <a:spcAft>
                <a:spcPts val="0"/>
              </a:spcAft>
            </a:pPr>
            <a:r>
              <a:rPr lang="tr-TR" sz="1750" b="0" i="0">
                <a:solidFill>
                  <a:srgbClr val="262626"/>
                </a:solidFill>
                <a:latin typeface="Calibri"/>
              </a:rPr>
              <a:t>Uluslararası ilişkilerdeki haklarını</a:t>
            </a:r>
          </a:p>
        </p:txBody>
      </p:sp>
      <p:sp>
        <p:nvSpPr>
          <p:cNvPr id="17" name="Rounded Rectangle 16"/>
          <p:cNvSpPr/>
          <p:nvPr/>
        </p:nvSpPr>
        <p:spPr>
          <a:xfrm>
            <a:off x="5021152" y="3090672"/>
            <a:ext cx="2149388" cy="2240280"/>
          </a:xfrm>
          <a:prstGeom prst="roundRect">
            <a:avLst>
              <a:gd name="adj" fmla="val 8000"/>
            </a:avLst>
          </a:prstGeom>
          <a:solidFill>
            <a:srgbClr val="E3ECF5"/>
          </a:solidFill>
          <a:ln>
            <a:noFill/>
          </a:ln>
          <a:effectLst/>
        </p:spPr>
        <p:txBody>
          <a:bodyPr rtlCol="0" anchor="ctr"/>
          <a:lstStyle/>
          <a:p/>
        </p:txBody>
      </p:sp>
      <p:sp>
        <p:nvSpPr>
          <p:cNvPr id="18" name="Oval 17"/>
          <p:cNvSpPr/>
          <p:nvPr/>
        </p:nvSpPr>
        <p:spPr>
          <a:xfrm>
            <a:off x="5894678" y="3163824"/>
            <a:ext cx="402336" cy="40233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19" name="TextBox 18"/>
          <p:cNvSpPr txBox="1"/>
          <p:nvPr/>
        </p:nvSpPr>
        <p:spPr>
          <a:xfrm>
            <a:off x="5094304" y="3593592"/>
            <a:ext cx="2003084" cy="1691640"/>
          </a:xfrm>
          <a:prstGeom prst="rect">
            <a:avLst/>
          </a:prstGeom>
          <a:noFill/>
        </p:spPr>
        <p:txBody>
          <a:bodyPr wrap="square" anchor="ctr" lIns="73152" rIns="73152" tIns="36576" bIns="36576">
            <a:noAutofit/>
          </a:bodyPr>
          <a:lstStyle/>
          <a:p>
            <a:pPr algn="ctr">
              <a:spcBef>
                <a:spcPts val="0"/>
              </a:spcBef>
              <a:spcAft>
                <a:spcPts val="0"/>
              </a:spcAft>
            </a:pPr>
            <a:r>
              <a:rPr lang="tr-TR" sz="1750" b="0" i="0">
                <a:solidFill>
                  <a:srgbClr val="262626"/>
                </a:solidFill>
                <a:latin typeface="Calibri"/>
              </a:rPr>
              <a:t>Kıyı ve deniz güvenliğini</a:t>
            </a:r>
          </a:p>
        </p:txBody>
      </p:sp>
      <p:sp>
        <p:nvSpPr>
          <p:cNvPr id="20" name="Rounded Rectangle 19"/>
          <p:cNvSpPr/>
          <p:nvPr/>
        </p:nvSpPr>
        <p:spPr>
          <a:xfrm>
            <a:off x="7280268" y="3090672"/>
            <a:ext cx="2149388" cy="2240280"/>
          </a:xfrm>
          <a:prstGeom prst="roundRect">
            <a:avLst>
              <a:gd name="adj" fmla="val 8000"/>
            </a:avLst>
          </a:prstGeom>
          <a:solidFill>
            <a:srgbClr val="E3ECF5"/>
          </a:solidFill>
          <a:ln>
            <a:noFill/>
          </a:ln>
          <a:effectLst/>
        </p:spPr>
        <p:txBody>
          <a:bodyPr rtlCol="0" anchor="ctr"/>
          <a:lstStyle/>
          <a:p/>
        </p:txBody>
      </p:sp>
      <p:sp>
        <p:nvSpPr>
          <p:cNvPr id="21" name="Oval 20"/>
          <p:cNvSpPr/>
          <p:nvPr/>
        </p:nvSpPr>
        <p:spPr>
          <a:xfrm>
            <a:off x="8153794" y="3163824"/>
            <a:ext cx="402336" cy="40233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4</a:t>
            </a:r>
          </a:p>
        </p:txBody>
      </p:sp>
      <p:sp>
        <p:nvSpPr>
          <p:cNvPr id="22" name="TextBox 21"/>
          <p:cNvSpPr txBox="1"/>
          <p:nvPr/>
        </p:nvSpPr>
        <p:spPr>
          <a:xfrm>
            <a:off x="7353420" y="3593592"/>
            <a:ext cx="2003084" cy="1691640"/>
          </a:xfrm>
          <a:prstGeom prst="rect">
            <a:avLst/>
          </a:prstGeom>
          <a:noFill/>
        </p:spPr>
        <p:txBody>
          <a:bodyPr wrap="square" anchor="ctr" lIns="73152" rIns="73152" tIns="36576" bIns="36576">
            <a:noAutofit/>
          </a:bodyPr>
          <a:lstStyle/>
          <a:p>
            <a:pPr algn="ctr">
              <a:spcBef>
                <a:spcPts val="0"/>
              </a:spcBef>
              <a:spcAft>
                <a:spcPts val="0"/>
              </a:spcAft>
            </a:pPr>
            <a:r>
              <a:rPr lang="tr-TR" sz="1750" b="0" i="0">
                <a:solidFill>
                  <a:srgbClr val="262626"/>
                </a:solidFill>
                <a:latin typeface="Calibri"/>
              </a:rPr>
              <a:t>Vatan savunmasını</a:t>
            </a:r>
          </a:p>
        </p:txBody>
      </p:sp>
      <p:sp>
        <p:nvSpPr>
          <p:cNvPr id="23" name="Rounded Rectangle 22"/>
          <p:cNvSpPr/>
          <p:nvPr/>
        </p:nvSpPr>
        <p:spPr>
          <a:xfrm>
            <a:off x="9539384" y="3090672"/>
            <a:ext cx="2149388" cy="2240280"/>
          </a:xfrm>
          <a:prstGeom prst="roundRect">
            <a:avLst>
              <a:gd name="adj" fmla="val 8000"/>
            </a:avLst>
          </a:prstGeom>
          <a:solidFill>
            <a:srgbClr val="E3ECF5"/>
          </a:solidFill>
          <a:ln>
            <a:noFill/>
          </a:ln>
          <a:effectLst/>
        </p:spPr>
        <p:txBody>
          <a:bodyPr rtlCol="0" anchor="ctr"/>
          <a:lstStyle/>
          <a:p/>
        </p:txBody>
      </p:sp>
      <p:sp>
        <p:nvSpPr>
          <p:cNvPr id="24" name="Oval 23"/>
          <p:cNvSpPr/>
          <p:nvPr/>
        </p:nvSpPr>
        <p:spPr>
          <a:xfrm>
            <a:off x="10412910" y="3163824"/>
            <a:ext cx="402336" cy="40233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5</a:t>
            </a:r>
          </a:p>
        </p:txBody>
      </p:sp>
      <p:sp>
        <p:nvSpPr>
          <p:cNvPr id="25" name="TextBox 24"/>
          <p:cNvSpPr txBox="1"/>
          <p:nvPr/>
        </p:nvSpPr>
        <p:spPr>
          <a:xfrm>
            <a:off x="9612536" y="3593592"/>
            <a:ext cx="2003084" cy="1691640"/>
          </a:xfrm>
          <a:prstGeom prst="rect">
            <a:avLst/>
          </a:prstGeom>
          <a:noFill/>
        </p:spPr>
        <p:txBody>
          <a:bodyPr wrap="square" anchor="ctr" lIns="73152" rIns="73152" tIns="36576" bIns="36576">
            <a:noAutofit/>
          </a:bodyPr>
          <a:lstStyle/>
          <a:p>
            <a:pPr algn="ctr">
              <a:spcBef>
                <a:spcPts val="0"/>
              </a:spcBef>
              <a:spcAft>
                <a:spcPts val="0"/>
              </a:spcAft>
            </a:pPr>
            <a:r>
              <a:rPr lang="tr-TR" sz="1750" b="0" i="0">
                <a:solidFill>
                  <a:srgbClr val="262626"/>
                </a:solidFill>
                <a:latin typeface="Calibri"/>
              </a:rPr>
              <a:t>Enerji kaynaklarını (petrol, doğal gaz, gaz hidrat, uranyum, manyetit) kullanmayı</a:t>
            </a:r>
          </a:p>
        </p:txBody>
      </p:sp>
      <p:sp>
        <p:nvSpPr>
          <p:cNvPr id="26" name="TextBox 25"/>
          <p:cNvSpPr txBox="1"/>
          <p:nvPr/>
        </p:nvSpPr>
        <p:spPr>
          <a:xfrm>
            <a:off x="502920" y="5358384"/>
            <a:ext cx="11185855" cy="347472"/>
          </a:xfrm>
          <a:prstGeom prst="rect">
            <a:avLst/>
          </a:prstGeom>
          <a:noFill/>
        </p:spPr>
        <p:txBody>
          <a:bodyPr wrap="square" anchor="t" lIns="73152" rIns="73152" tIns="36576" bIns="36576">
            <a:noAutofit/>
          </a:bodyPr>
          <a:lstStyle/>
          <a:p>
            <a:pPr algn="r">
              <a:spcBef>
                <a:spcPts val="0"/>
              </a:spcBef>
              <a:spcAft>
                <a:spcPts val="0"/>
              </a:spcAft>
            </a:pPr>
            <a:r>
              <a:rPr lang="tr-TR" sz="1600" b="0" i="1">
                <a:solidFill>
                  <a:srgbClr val="767676"/>
                </a:solidFill>
                <a:latin typeface="Calibri"/>
              </a:rPr>
              <a:t>…ifade eder.</a:t>
            </a:r>
          </a:p>
        </p:txBody>
      </p:sp>
      <p:sp>
        <p:nvSpPr>
          <p:cNvPr id="27" name="Rounded Rectangle 26"/>
          <p:cNvSpPr/>
          <p:nvPr/>
        </p:nvSpPr>
        <p:spPr>
          <a:xfrm>
            <a:off x="502920" y="5724144"/>
            <a:ext cx="11185855" cy="566928"/>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1" i="0">
                <a:solidFill>
                  <a:srgbClr val="262626"/>
                </a:solidFill>
                <a:latin typeface="Calibri"/>
              </a:rPr>
              <a:t>Okuma kardeşliği:</a:t>
            </a:r>
            <a:r>
              <a:rPr lang="tr-TR" sz="2000" b="0" i="0">
                <a:solidFill>
                  <a:srgbClr val="262626"/>
                </a:solidFill>
                <a:latin typeface="Calibri"/>
              </a:rPr>
              <a:t> İkilinle s. 62’yi oku; yazıcı üç maddelik özet çıkarsın.</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62</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154 / 226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Üç tarafı denizlerle çevrili Türkiye</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pic>
        <p:nvPicPr>
          <p:cNvPr id="6" name="Picture 5" descr="su_kaynaklari_s62.jpg"/>
          <p:cNvPicPr>
            <a:picLocks noChangeAspect="1"/>
          </p:cNvPicPr>
          <p:nvPr/>
        </p:nvPicPr>
        <p:blipFill>
          <a:blip r:embed="rId3"/>
          <a:stretch>
            <a:fillRect/>
          </a:stretch>
        </p:blipFill>
        <p:spPr>
          <a:xfrm>
            <a:off x="502920" y="1216152"/>
            <a:ext cx="6035040" cy="3565887"/>
          </a:xfrm>
          <a:prstGeom prst="rect">
            <a:avLst/>
          </a:prstGeom>
          <a:ln w="9525">
            <a:solidFill>
              <a:srgbClr val="D9D9D9"/>
            </a:solidFill>
          </a:ln>
        </p:spPr>
      </p:pic>
      <p:sp>
        <p:nvSpPr>
          <p:cNvPr id="7" name="Oval 6"/>
          <p:cNvSpPr/>
          <p:nvPr/>
        </p:nvSpPr>
        <p:spPr>
          <a:xfrm>
            <a:off x="3106989" y="1499423"/>
            <a:ext cx="825234" cy="311598"/>
          </a:xfrm>
          <a:prstGeom prst="ellipse">
            <a:avLst/>
          </a:prstGeom>
          <a:noFill/>
          <a:ln w="31750">
            <a:solidFill>
              <a:srgbClr val="FCC021"/>
            </a:solidFill>
          </a:ln>
          <a:effectLst/>
        </p:spPr>
        <p:txBody>
          <a:bodyPr rtlCol="0" anchor="ctr"/>
          <a:lstStyle/>
          <a:p/>
        </p:txBody>
      </p:sp>
      <p:sp>
        <p:nvSpPr>
          <p:cNvPr id="8" name="Oval 7"/>
          <p:cNvSpPr/>
          <p:nvPr/>
        </p:nvSpPr>
        <p:spPr>
          <a:xfrm>
            <a:off x="1229792" y="2722489"/>
            <a:ext cx="378440" cy="739838"/>
          </a:xfrm>
          <a:prstGeom prst="ellipse">
            <a:avLst/>
          </a:prstGeom>
          <a:noFill/>
          <a:ln w="31750">
            <a:solidFill>
              <a:srgbClr val="FCC021"/>
            </a:solidFill>
          </a:ln>
          <a:effectLst/>
        </p:spPr>
        <p:txBody>
          <a:bodyPr rtlCol="0" anchor="ctr"/>
          <a:lstStyle/>
          <a:p/>
        </p:txBody>
      </p:sp>
      <p:sp>
        <p:nvSpPr>
          <p:cNvPr id="9" name="Oval 8"/>
          <p:cNvSpPr/>
          <p:nvPr/>
        </p:nvSpPr>
        <p:spPr>
          <a:xfrm>
            <a:off x="2481812" y="4195500"/>
            <a:ext cx="675191" cy="311599"/>
          </a:xfrm>
          <a:prstGeom prst="ellipse">
            <a:avLst/>
          </a:prstGeom>
          <a:noFill/>
          <a:ln w="31750">
            <a:solidFill>
              <a:srgbClr val="FCC021"/>
            </a:solidFill>
          </a:ln>
          <a:effectLst/>
        </p:spPr>
        <p:txBody>
          <a:bodyPr rtlCol="0" anchor="ctr"/>
          <a:lstStyle/>
          <a:p/>
        </p:txBody>
      </p:sp>
      <p:sp>
        <p:nvSpPr>
          <p:cNvPr id="10" name="Oval 9"/>
          <p:cNvSpPr/>
          <p:nvPr/>
        </p:nvSpPr>
        <p:spPr>
          <a:xfrm>
            <a:off x="1923321" y="2215933"/>
            <a:ext cx="565160" cy="328261"/>
          </a:xfrm>
          <a:prstGeom prst="ellipse">
            <a:avLst/>
          </a:prstGeom>
          <a:noFill/>
          <a:ln w="31750">
            <a:solidFill>
              <a:srgbClr val="D3373A"/>
            </a:solidFill>
          </a:ln>
          <a:effectLst/>
        </p:spPr>
        <p:txBody>
          <a:bodyPr rtlCol="0" anchor="ctr"/>
          <a:lstStyle/>
          <a:p/>
        </p:txBody>
      </p:sp>
      <p:sp>
        <p:nvSpPr>
          <p:cNvPr id="11" name="TextBox 10"/>
          <p:cNvSpPr txBox="1"/>
          <p:nvPr/>
        </p:nvSpPr>
        <p:spPr>
          <a:xfrm>
            <a:off x="502920" y="4800327"/>
            <a:ext cx="603504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Türkiye’nin su kaynakları (kitap s. 62)</a:t>
            </a:r>
          </a:p>
        </p:txBody>
      </p:sp>
      <p:sp>
        <p:nvSpPr>
          <p:cNvPr id="12" name="Rounded Rectangle 11"/>
          <p:cNvSpPr/>
          <p:nvPr/>
        </p:nvSpPr>
        <p:spPr>
          <a:xfrm>
            <a:off x="502920" y="5111223"/>
            <a:ext cx="6035040" cy="1179849"/>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600" b="0" i="0">
                <a:solidFill>
                  <a:srgbClr val="262626"/>
                </a:solidFill>
                <a:latin typeface="Calibri"/>
              </a:rPr>
              <a:t>Bunun yanı sıra sınır oluşturan ya da sınır aşan sularda olduğu gibi akarsu, göl vb. diğer su kaynakları da ülkemizin hak, menfaat ve egemenliğini ilgilendiren konular arasında yer almaktadır.</a:t>
            </a:r>
          </a:p>
        </p:txBody>
      </p:sp>
      <p:sp>
        <p:nvSpPr>
          <p:cNvPr id="13" name="Rounded Rectangle 12"/>
          <p:cNvSpPr/>
          <p:nvPr/>
        </p:nvSpPr>
        <p:spPr>
          <a:xfrm>
            <a:off x="6766560" y="1216152"/>
            <a:ext cx="4922215" cy="1280160"/>
          </a:xfrm>
          <a:prstGeom prst="roundRect">
            <a:avLst>
              <a:gd name="adj" fmla="val 8000"/>
            </a:avLst>
          </a:prstGeom>
          <a:solidFill>
            <a:srgbClr val="F0F0F0"/>
          </a:solidFill>
          <a:ln>
            <a:noFill/>
          </a:ln>
          <a:effectLst/>
        </p:spPr>
        <p:txBody>
          <a:bodyPr rtlCol="0" anchor="ctr"/>
          <a:lstStyle/>
          <a:p/>
        </p:txBody>
      </p:sp>
      <p:sp>
        <p:nvSpPr>
          <p:cNvPr id="14" name="Rectangle 13"/>
          <p:cNvSpPr/>
          <p:nvPr/>
        </p:nvSpPr>
        <p:spPr>
          <a:xfrm>
            <a:off x="6766560" y="1216152"/>
            <a:ext cx="118872" cy="1280160"/>
          </a:xfrm>
          <a:prstGeom prst="rect">
            <a:avLst/>
          </a:prstGeom>
          <a:solidFill>
            <a:srgbClr val="FCC021"/>
          </a:solidFill>
          <a:ln>
            <a:noFill/>
          </a:ln>
          <a:effectLst/>
        </p:spPr>
        <p:txBody>
          <a:bodyPr rtlCol="0" anchor="ctr"/>
          <a:lstStyle/>
          <a:p/>
        </p:txBody>
      </p:sp>
      <p:sp>
        <p:nvSpPr>
          <p:cNvPr id="15" name="TextBox 14"/>
          <p:cNvSpPr txBox="1"/>
          <p:nvPr/>
        </p:nvSpPr>
        <p:spPr>
          <a:xfrm>
            <a:off x="7040880" y="1216152"/>
            <a:ext cx="4510735" cy="1280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Türkiye; Asya, Avrupa ve Afrika kıtalarının birbirine yaklaştığı alanda, Anadolu ve Trakya yarımadaları üzerinde yer alır.</a:t>
            </a:r>
          </a:p>
        </p:txBody>
      </p:sp>
      <p:sp>
        <p:nvSpPr>
          <p:cNvPr id="16" name="TextBox 15"/>
          <p:cNvSpPr txBox="1"/>
          <p:nvPr/>
        </p:nvSpPr>
        <p:spPr>
          <a:xfrm>
            <a:off x="6766560" y="2587752"/>
            <a:ext cx="4922215" cy="1417320"/>
          </a:xfrm>
          <a:prstGeom prst="rect">
            <a:avLst/>
          </a:prstGeom>
          <a:noFill/>
        </p:spPr>
        <p:txBody>
          <a:bodyPr wrap="square" anchor="t" lIns="73152" rIns="73152" tIns="36576" bIns="36576">
            <a:noAutofit/>
          </a:bodyPr>
          <a:lstStyle/>
          <a:p>
            <a:pPr algn="l" marL="248620" indent="-248620">
              <a:spcBef>
                <a:spcPts val="0"/>
              </a:spcBef>
              <a:spcAft>
                <a:spcPts val="200"/>
              </a:spcAft>
            </a:pPr>
            <a:r>
              <a:rPr lang="tr-TR" sz="2000" b="1" i="0">
                <a:solidFill>
                  <a:srgbClr val="FCC021"/>
                </a:solidFill>
                <a:latin typeface="Calibri"/>
              </a:rPr>
              <a:t>•  </a:t>
            </a:r>
            <a:r>
              <a:rPr lang="tr-TR" sz="2000" b="1" i="0">
                <a:solidFill>
                  <a:srgbClr val="262626"/>
                </a:solidFill>
                <a:latin typeface="Calibri"/>
              </a:rPr>
              <a:t>Kuzeyinde:</a:t>
            </a:r>
            <a:r>
              <a:rPr lang="tr-TR" sz="2000" b="0" i="0">
                <a:solidFill>
                  <a:srgbClr val="262626"/>
                </a:solidFill>
                <a:latin typeface="Calibri"/>
              </a:rPr>
              <a:t> Karadeniz</a:t>
            </a:r>
          </a:p>
          <a:p>
            <a:pPr algn="l" marL="248620" indent="-248620">
              <a:spcBef>
                <a:spcPts val="0"/>
              </a:spcBef>
              <a:spcAft>
                <a:spcPts val="200"/>
              </a:spcAft>
            </a:pPr>
            <a:r>
              <a:rPr lang="tr-TR" sz="2000" b="1" i="0">
                <a:solidFill>
                  <a:srgbClr val="FCC021"/>
                </a:solidFill>
                <a:latin typeface="Calibri"/>
              </a:rPr>
              <a:t>•  </a:t>
            </a:r>
            <a:r>
              <a:rPr lang="tr-TR" sz="2000" b="1" i="0">
                <a:solidFill>
                  <a:srgbClr val="262626"/>
                </a:solidFill>
                <a:latin typeface="Calibri"/>
              </a:rPr>
              <a:t>Batısında:</a:t>
            </a:r>
            <a:r>
              <a:rPr lang="tr-TR" sz="2000" b="0" i="0">
                <a:solidFill>
                  <a:srgbClr val="262626"/>
                </a:solidFill>
                <a:latin typeface="Calibri"/>
              </a:rPr>
              <a:t> Ege Denizi</a:t>
            </a:r>
          </a:p>
          <a:p>
            <a:pPr algn="l" marL="248620" indent="-248620">
              <a:spcBef>
                <a:spcPts val="0"/>
              </a:spcBef>
              <a:spcAft>
                <a:spcPts val="200"/>
              </a:spcAft>
            </a:pPr>
            <a:r>
              <a:rPr lang="tr-TR" sz="2000" b="1" i="0">
                <a:solidFill>
                  <a:srgbClr val="FCC021"/>
                </a:solidFill>
                <a:latin typeface="Calibri"/>
              </a:rPr>
              <a:t>•  </a:t>
            </a:r>
            <a:r>
              <a:rPr lang="tr-TR" sz="2000" b="1" i="0">
                <a:solidFill>
                  <a:srgbClr val="262626"/>
                </a:solidFill>
                <a:latin typeface="Calibri"/>
              </a:rPr>
              <a:t>Güneyinde:</a:t>
            </a:r>
            <a:r>
              <a:rPr lang="tr-TR" sz="2000" b="0" i="0">
                <a:solidFill>
                  <a:srgbClr val="262626"/>
                </a:solidFill>
                <a:latin typeface="Calibri"/>
              </a:rPr>
              <a:t> Akdeniz</a:t>
            </a:r>
          </a:p>
          <a:p>
            <a:pPr algn="l" marL="248620" indent="-248620">
              <a:spcBef>
                <a:spcPts val="0"/>
              </a:spcBef>
              <a:spcAft>
                <a:spcPts val="0"/>
              </a:spcAft>
            </a:pPr>
            <a:r>
              <a:rPr lang="tr-TR" sz="2000" b="1" i="0">
                <a:solidFill>
                  <a:srgbClr val="D3373A"/>
                </a:solidFill>
                <a:latin typeface="Calibri"/>
              </a:rPr>
              <a:t>•  </a:t>
            </a:r>
            <a:r>
              <a:rPr lang="tr-TR" sz="2000" b="1" i="0">
                <a:solidFill>
                  <a:srgbClr val="262626"/>
                </a:solidFill>
                <a:latin typeface="Calibri"/>
              </a:rPr>
              <a:t>İç deniz:</a:t>
            </a:r>
            <a:r>
              <a:rPr lang="tr-TR" sz="2000" b="0" i="0">
                <a:solidFill>
                  <a:srgbClr val="262626"/>
                </a:solidFill>
                <a:latin typeface="Calibri"/>
              </a:rPr>
              <a:t> Marmara Denizi</a:t>
            </a:r>
          </a:p>
        </p:txBody>
      </p:sp>
      <p:sp>
        <p:nvSpPr>
          <p:cNvPr id="17" name="Rounded Rectangle 16"/>
          <p:cNvSpPr/>
          <p:nvPr/>
        </p:nvSpPr>
        <p:spPr>
          <a:xfrm>
            <a:off x="6766560" y="4096512"/>
            <a:ext cx="4922215" cy="914400"/>
          </a:xfrm>
          <a:prstGeom prst="roundRect">
            <a:avLst>
              <a:gd name="adj" fmla="val 8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3200" b="1" i="0">
                <a:solidFill>
                  <a:srgbClr val="262626"/>
                </a:solidFill>
                <a:latin typeface="Calibri"/>
              </a:rPr>
              <a:t>780.043 km²</a:t>
            </a:r>
          </a:p>
          <a:p>
            <a:pPr algn="ctr">
              <a:spcBef>
                <a:spcPts val="0"/>
              </a:spcBef>
              <a:spcAft>
                <a:spcPts val="0"/>
              </a:spcAft>
            </a:pPr>
            <a:r>
              <a:rPr lang="tr-TR" sz="1700" b="0" i="0">
                <a:solidFill>
                  <a:srgbClr val="262626"/>
                </a:solidFill>
                <a:latin typeface="Calibri"/>
              </a:rPr>
              <a:t>Türkiye’nin gerçek yüz ölçümü</a:t>
            </a:r>
          </a:p>
        </p:txBody>
      </p:sp>
      <p:sp>
        <p:nvSpPr>
          <p:cNvPr id="18" name="Rounded Rectangle 17"/>
          <p:cNvSpPr/>
          <p:nvPr/>
        </p:nvSpPr>
        <p:spPr>
          <a:xfrm>
            <a:off x="6766560" y="5148071"/>
            <a:ext cx="4922215" cy="1143001"/>
          </a:xfrm>
          <a:prstGeom prst="roundRect">
            <a:avLst>
              <a:gd name="adj" fmla="val 8000"/>
            </a:avLst>
          </a:prstGeom>
          <a:solidFill>
            <a:srgbClr val="F0F0F0"/>
          </a:solidFill>
          <a:ln>
            <a:noFill/>
          </a:ln>
          <a:effectLst/>
        </p:spPr>
        <p:txBody>
          <a:bodyPr rtlCol="0" anchor="ctr"/>
          <a:lstStyle/>
          <a:p/>
        </p:txBody>
      </p:sp>
      <p:sp>
        <p:nvSpPr>
          <p:cNvPr id="19" name="Rectangle 18"/>
          <p:cNvSpPr/>
          <p:nvPr/>
        </p:nvSpPr>
        <p:spPr>
          <a:xfrm>
            <a:off x="6766560" y="5148071"/>
            <a:ext cx="118872" cy="1143001"/>
          </a:xfrm>
          <a:prstGeom prst="rect">
            <a:avLst/>
          </a:prstGeom>
          <a:solidFill>
            <a:srgbClr val="2C6696"/>
          </a:solidFill>
          <a:ln>
            <a:noFill/>
          </a:ln>
          <a:effectLst/>
        </p:spPr>
        <p:txBody>
          <a:bodyPr rtlCol="0" anchor="ctr"/>
          <a:lstStyle/>
          <a:p/>
        </p:txBody>
      </p:sp>
      <p:sp>
        <p:nvSpPr>
          <p:cNvPr id="20" name="TextBox 19"/>
          <p:cNvSpPr txBox="1"/>
          <p:nvPr/>
        </p:nvSpPr>
        <p:spPr>
          <a:xfrm>
            <a:off x="7040880" y="5148071"/>
            <a:ext cx="4510735" cy="1143001"/>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Ayrıca Türkiye’nin deniz hâkimiyet alanı; Misakımillî sınırları içerisinde, vatanın denizlerdeki parçası olan Mavi Vatan sınırıdır.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62</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155 / 226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“Denizlere hâkim olan cihana hâkim olur.”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sp>
        <p:nvSpPr>
          <p:cNvPr id="6" name="Rounded Rectangle 5"/>
          <p:cNvSpPr/>
          <p:nvPr/>
        </p:nvSpPr>
        <p:spPr>
          <a:xfrm>
            <a:off x="502920" y="1216152"/>
            <a:ext cx="3931920" cy="3749039"/>
          </a:xfrm>
          <a:prstGeom prst="roundRect">
            <a:avLst>
              <a:gd name="adj" fmla="val 8000"/>
            </a:avLst>
          </a:prstGeom>
          <a:solidFill>
            <a:srgbClr val="E3ECF5"/>
          </a:solidFill>
          <a:ln>
            <a:noFill/>
          </a:ln>
          <a:effectLst/>
        </p:spPr>
        <p:txBody>
          <a:bodyPr rtlCol="0" anchor="ctr" wrap="square" lIns="228600" rIns="228600" tIns="73152" bIns="73152">
            <a:noAutofit/>
          </a:bodyPr>
          <a:lstStyle/>
          <a:p>
            <a:pPr algn="ctr">
              <a:spcBef>
                <a:spcPts val="0"/>
              </a:spcBef>
              <a:spcAft>
                <a:spcPts val="1800"/>
              </a:spcAft>
            </a:pPr>
            <a:r>
              <a:rPr lang="tr-TR" sz="3000" b="1" i="0">
                <a:solidFill>
                  <a:srgbClr val="2C6696"/>
                </a:solidFill>
                <a:latin typeface="Calibri"/>
              </a:rPr>
              <a:t>“Denizlere hâkim olan cihana hâkim olur.”</a:t>
            </a:r>
          </a:p>
          <a:p>
            <a:pPr algn="ctr">
              <a:spcBef>
                <a:spcPts val="0"/>
              </a:spcBef>
              <a:spcAft>
                <a:spcPts val="200"/>
              </a:spcAft>
            </a:pPr>
            <a:r>
              <a:rPr lang="tr-TR" sz="1900" b="1" i="0">
                <a:solidFill>
                  <a:srgbClr val="262626"/>
                </a:solidFill>
                <a:latin typeface="Calibri"/>
              </a:rPr>
              <a:t>Barbaros Hayrettin Paşa</a:t>
            </a:r>
          </a:p>
          <a:p>
            <a:pPr algn="ctr">
              <a:spcBef>
                <a:spcPts val="0"/>
              </a:spcBef>
              <a:spcAft>
                <a:spcPts val="0"/>
              </a:spcAft>
            </a:pPr>
            <a:r>
              <a:rPr lang="tr-TR" sz="1600" b="0" i="0">
                <a:solidFill>
                  <a:srgbClr val="767676"/>
                </a:solidFill>
                <a:latin typeface="Calibri"/>
              </a:rPr>
              <a:t>Osmanlı Devleti</a:t>
            </a:r>
          </a:p>
        </p:txBody>
      </p:sp>
      <p:sp>
        <p:nvSpPr>
          <p:cNvPr id="7" name="Rounded Rectangle 6"/>
          <p:cNvSpPr/>
          <p:nvPr/>
        </p:nvSpPr>
        <p:spPr>
          <a:xfrm>
            <a:off x="4663440" y="1216152"/>
            <a:ext cx="7025335" cy="3749039"/>
          </a:xfrm>
          <a:prstGeom prst="roundRect">
            <a:avLst>
              <a:gd name="adj" fmla="val 6000"/>
            </a:avLst>
          </a:prstGeom>
          <a:solidFill>
            <a:srgbClr val="F0F0F0"/>
          </a:solidFill>
          <a:ln>
            <a:noFill/>
          </a:ln>
          <a:effectLst/>
        </p:spPr>
        <p:txBody>
          <a:bodyPr rtlCol="0" anchor="ctr"/>
          <a:lstStyle/>
          <a:p/>
        </p:txBody>
      </p:sp>
      <p:sp>
        <p:nvSpPr>
          <p:cNvPr id="8" name="Rectangle 7"/>
          <p:cNvSpPr/>
          <p:nvPr/>
        </p:nvSpPr>
        <p:spPr>
          <a:xfrm>
            <a:off x="4663440" y="1216152"/>
            <a:ext cx="118872" cy="3749039"/>
          </a:xfrm>
          <a:prstGeom prst="rect">
            <a:avLst/>
          </a:prstGeom>
          <a:solidFill>
            <a:srgbClr val="D3373A"/>
          </a:solidFill>
          <a:ln>
            <a:noFill/>
          </a:ln>
          <a:effectLst/>
        </p:spPr>
        <p:txBody>
          <a:bodyPr rtlCol="0" anchor="ctr"/>
          <a:lstStyle/>
          <a:p/>
        </p:txBody>
      </p:sp>
      <p:sp>
        <p:nvSpPr>
          <p:cNvPr id="9" name="TextBox 8"/>
          <p:cNvSpPr txBox="1"/>
          <p:nvPr/>
        </p:nvSpPr>
        <p:spPr>
          <a:xfrm>
            <a:off x="4937760" y="1307592"/>
            <a:ext cx="6613855" cy="3566159"/>
          </a:xfrm>
          <a:prstGeom prst="rect">
            <a:avLst/>
          </a:prstGeom>
          <a:noFill/>
        </p:spPr>
        <p:txBody>
          <a:bodyPr wrap="square" anchor="ctr" lIns="73152" rIns="73152" tIns="36576" bIns="36576">
            <a:noAutofit/>
          </a:bodyPr>
          <a:lstStyle/>
          <a:p>
            <a:pPr algn="l">
              <a:spcBef>
                <a:spcPts val="0"/>
              </a:spcBef>
              <a:spcAft>
                <a:spcPts val="1400"/>
              </a:spcAft>
            </a:pPr>
            <a:r>
              <a:rPr lang="tr-TR" sz="2200" b="0" i="1">
                <a:solidFill>
                  <a:srgbClr val="262626"/>
                </a:solidFill>
                <a:latin typeface="Calibri"/>
              </a:rPr>
              <a:t>“En güzel coğrafi vaziyette ve üç tarafı denizlerle çevrili olan Türkiye; endüstrisi, ticareti ve sporu ile en ileri denizci millet yetiştirmek kabiliyetindedir. Bu kabiliyetten istifade etmeyi bilmeliyiz. Denizciliği, Türk’ün büyük millî ülküsü olarak düşünmeli ve onu az zamanda başarmalıyız.”</a:t>
            </a:r>
          </a:p>
          <a:p>
            <a:pPr algn="r">
              <a:spcBef>
                <a:spcPts val="0"/>
              </a:spcBef>
              <a:spcAft>
                <a:spcPts val="0"/>
              </a:spcAft>
            </a:pPr>
            <a:r>
              <a:rPr lang="tr-TR" sz="1700" b="1" i="0">
                <a:solidFill>
                  <a:srgbClr val="262626"/>
                </a:solidFill>
                <a:latin typeface="Calibri"/>
              </a:rPr>
              <a:t>— Türkiye Cumhuriyeti’nin kurucusu büyük önder Mustafa Kemal Atatürk</a:t>
            </a:r>
          </a:p>
        </p:txBody>
      </p:sp>
      <p:sp>
        <p:nvSpPr>
          <p:cNvPr id="10" name="Rounded Rectangle 9"/>
          <p:cNvSpPr/>
          <p:nvPr/>
        </p:nvSpPr>
        <p:spPr>
          <a:xfrm>
            <a:off x="502920" y="5148071"/>
            <a:ext cx="11185855" cy="1143001"/>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900" b="0" i="0">
                <a:solidFill>
                  <a:srgbClr val="262626"/>
                </a:solidFill>
                <a:latin typeface="Calibri"/>
              </a:rPr>
              <a:t>Türkiye’nin denizlerde ve uluslararası sulardaki hak ve menfaatleri her zaman korunup gözetilmelidir. Bu bağlamda ülke olarak sahip olunan denizlerden siyasi, sosyal ve ekonomik açıdan en iyi şekilde yararlanılmalıdır.</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62</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156 / 226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Karadeniz: Mavi Vatan’ın önemli bir parçası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sp>
        <p:nvSpPr>
          <p:cNvPr id="6" name="TextBox 5"/>
          <p:cNvSpPr txBox="1"/>
          <p:nvPr/>
        </p:nvSpPr>
        <p:spPr>
          <a:xfrm>
            <a:off x="502920" y="1216152"/>
            <a:ext cx="5943600" cy="4114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C6696"/>
                </a:solidFill>
                <a:latin typeface="Calibri"/>
              </a:rPr>
              <a:t>Kıyıdaş ülkeler</a:t>
            </a:r>
          </a:p>
        </p:txBody>
      </p:sp>
      <p:sp>
        <p:nvSpPr>
          <p:cNvPr id="7" name="Oval 6"/>
          <p:cNvSpPr/>
          <p:nvPr/>
        </p:nvSpPr>
        <p:spPr>
          <a:xfrm>
            <a:off x="1920240" y="2606040"/>
            <a:ext cx="3291840" cy="1645920"/>
          </a:xfrm>
          <a:prstGeom prst="ellipse">
            <a:avLst/>
          </a:prstGeom>
          <a:solidFill>
            <a:srgbClr val="E3ECF5"/>
          </a:solidFill>
          <a:ln w="31750">
            <a:solidFill>
              <a:srgbClr val="2C6696"/>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2C6696"/>
                </a:solidFill>
                <a:latin typeface="Calibri"/>
              </a:rPr>
              <a:t>KARADENİZ</a:t>
            </a:r>
          </a:p>
        </p:txBody>
      </p:sp>
      <p:sp>
        <p:nvSpPr>
          <p:cNvPr id="8" name="Rounded Rectangle 7"/>
          <p:cNvSpPr/>
          <p:nvPr/>
        </p:nvSpPr>
        <p:spPr>
          <a:xfrm>
            <a:off x="2491740" y="1947672"/>
            <a:ext cx="1234440" cy="457200"/>
          </a:xfrm>
          <a:prstGeom prst="roundRect">
            <a:avLst>
              <a:gd name="adj" fmla="val 40000"/>
            </a:avLst>
          </a:prstGeom>
          <a:solidFill>
            <a:srgbClr val="FFFFFF"/>
          </a:solidFill>
          <a:ln w="22225">
            <a:solidFill>
              <a:srgbClr val="2C6696"/>
            </a:solidFill>
          </a:ln>
          <a:effectLst/>
        </p:spPr>
        <p:txBody>
          <a:bodyPr rtlCol="0" anchor="ctr" wrap="square" lIns="36576" rIns="36576" tIns="0" bIns="0">
            <a:noAutofit/>
          </a:bodyPr>
          <a:lstStyle/>
          <a:p>
            <a:pPr algn="ctr">
              <a:spcBef>
                <a:spcPts val="0"/>
              </a:spcBef>
              <a:spcAft>
                <a:spcPts val="0"/>
              </a:spcAft>
            </a:pPr>
            <a:r>
              <a:rPr lang="tr-TR" sz="1800" b="1" i="0">
                <a:solidFill>
                  <a:srgbClr val="262626"/>
                </a:solidFill>
                <a:latin typeface="Calibri"/>
              </a:rPr>
              <a:t>Ukrayna</a:t>
            </a:r>
          </a:p>
        </p:txBody>
      </p:sp>
      <p:sp>
        <p:nvSpPr>
          <p:cNvPr id="9" name="Rounded Rectangle 8"/>
          <p:cNvSpPr/>
          <p:nvPr/>
        </p:nvSpPr>
        <p:spPr>
          <a:xfrm>
            <a:off x="4091940" y="2130552"/>
            <a:ext cx="1234440" cy="457200"/>
          </a:xfrm>
          <a:prstGeom prst="roundRect">
            <a:avLst>
              <a:gd name="adj" fmla="val 40000"/>
            </a:avLst>
          </a:prstGeom>
          <a:solidFill>
            <a:srgbClr val="FFFFFF"/>
          </a:solidFill>
          <a:ln w="22225">
            <a:solidFill>
              <a:srgbClr val="2C6696"/>
            </a:solidFill>
          </a:ln>
          <a:effectLst/>
        </p:spPr>
        <p:txBody>
          <a:bodyPr rtlCol="0" anchor="ctr" wrap="square" lIns="36576" rIns="36576" tIns="0" bIns="0">
            <a:noAutofit/>
          </a:bodyPr>
          <a:lstStyle/>
          <a:p>
            <a:pPr algn="ctr">
              <a:spcBef>
                <a:spcPts val="0"/>
              </a:spcBef>
              <a:spcAft>
                <a:spcPts val="0"/>
              </a:spcAft>
            </a:pPr>
            <a:r>
              <a:rPr lang="tr-TR" sz="1800" b="1" i="0">
                <a:solidFill>
                  <a:srgbClr val="262626"/>
                </a:solidFill>
                <a:latin typeface="Calibri"/>
              </a:rPr>
              <a:t>Rusya</a:t>
            </a:r>
          </a:p>
        </p:txBody>
      </p:sp>
      <p:sp>
        <p:nvSpPr>
          <p:cNvPr id="10" name="Rounded Rectangle 9"/>
          <p:cNvSpPr/>
          <p:nvPr/>
        </p:nvSpPr>
        <p:spPr>
          <a:xfrm>
            <a:off x="5234940" y="3182112"/>
            <a:ext cx="1234440" cy="457200"/>
          </a:xfrm>
          <a:prstGeom prst="roundRect">
            <a:avLst>
              <a:gd name="adj" fmla="val 40000"/>
            </a:avLst>
          </a:prstGeom>
          <a:solidFill>
            <a:srgbClr val="FFFFFF"/>
          </a:solidFill>
          <a:ln w="22225">
            <a:solidFill>
              <a:srgbClr val="2C6696"/>
            </a:solidFill>
          </a:ln>
          <a:effectLst/>
        </p:spPr>
        <p:txBody>
          <a:bodyPr rtlCol="0" anchor="ctr" wrap="square" lIns="36576" rIns="36576" tIns="0" bIns="0">
            <a:noAutofit/>
          </a:bodyPr>
          <a:lstStyle/>
          <a:p>
            <a:pPr algn="ctr">
              <a:spcBef>
                <a:spcPts val="0"/>
              </a:spcBef>
              <a:spcAft>
                <a:spcPts val="0"/>
              </a:spcAft>
            </a:pPr>
            <a:r>
              <a:rPr lang="tr-TR" sz="1800" b="1" i="0">
                <a:solidFill>
                  <a:srgbClr val="262626"/>
                </a:solidFill>
                <a:latin typeface="Calibri"/>
              </a:rPr>
              <a:t>Gürcistan</a:t>
            </a:r>
          </a:p>
        </p:txBody>
      </p:sp>
      <p:sp>
        <p:nvSpPr>
          <p:cNvPr id="11" name="Rounded Rectangle 10"/>
          <p:cNvSpPr/>
          <p:nvPr/>
        </p:nvSpPr>
        <p:spPr>
          <a:xfrm>
            <a:off x="2948940" y="4389120"/>
            <a:ext cx="1234440" cy="457200"/>
          </a:xfrm>
          <a:prstGeom prst="roundRect">
            <a:avLst>
              <a:gd name="adj" fmla="val 40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800" b="1" i="0">
                <a:solidFill>
                  <a:srgbClr val="FFFFFF"/>
                </a:solidFill>
                <a:latin typeface="Calibri"/>
              </a:rPr>
              <a:t>Türkiye</a:t>
            </a:r>
          </a:p>
        </p:txBody>
      </p:sp>
      <p:sp>
        <p:nvSpPr>
          <p:cNvPr id="12" name="Rounded Rectangle 11"/>
          <p:cNvSpPr/>
          <p:nvPr/>
        </p:nvSpPr>
        <p:spPr>
          <a:xfrm>
            <a:off x="525780" y="3593591"/>
            <a:ext cx="1234440" cy="457200"/>
          </a:xfrm>
          <a:prstGeom prst="roundRect">
            <a:avLst>
              <a:gd name="adj" fmla="val 40000"/>
            </a:avLst>
          </a:prstGeom>
          <a:solidFill>
            <a:srgbClr val="FFFFFF"/>
          </a:solidFill>
          <a:ln w="22225">
            <a:solidFill>
              <a:srgbClr val="2C6696"/>
            </a:solidFill>
          </a:ln>
          <a:effectLst/>
        </p:spPr>
        <p:txBody>
          <a:bodyPr rtlCol="0" anchor="ctr" wrap="square" lIns="36576" rIns="36576" tIns="0" bIns="0">
            <a:noAutofit/>
          </a:bodyPr>
          <a:lstStyle/>
          <a:p>
            <a:pPr algn="ctr">
              <a:spcBef>
                <a:spcPts val="0"/>
              </a:spcBef>
              <a:spcAft>
                <a:spcPts val="0"/>
              </a:spcAft>
            </a:pPr>
            <a:r>
              <a:rPr lang="tr-TR" sz="1700" b="1" i="0">
                <a:solidFill>
                  <a:srgbClr val="262626"/>
                </a:solidFill>
                <a:latin typeface="Calibri"/>
              </a:rPr>
              <a:t>Bulgaristan</a:t>
            </a:r>
          </a:p>
        </p:txBody>
      </p:sp>
      <p:sp>
        <p:nvSpPr>
          <p:cNvPr id="13" name="Rounded Rectangle 12"/>
          <p:cNvSpPr/>
          <p:nvPr/>
        </p:nvSpPr>
        <p:spPr>
          <a:xfrm>
            <a:off x="525780" y="2770632"/>
            <a:ext cx="1234440" cy="457200"/>
          </a:xfrm>
          <a:prstGeom prst="roundRect">
            <a:avLst>
              <a:gd name="adj" fmla="val 40000"/>
            </a:avLst>
          </a:prstGeom>
          <a:solidFill>
            <a:srgbClr val="FFFFFF"/>
          </a:solidFill>
          <a:ln w="22225">
            <a:solidFill>
              <a:srgbClr val="2C6696"/>
            </a:solidFill>
          </a:ln>
          <a:effectLst/>
        </p:spPr>
        <p:txBody>
          <a:bodyPr rtlCol="0" anchor="ctr" wrap="square" lIns="36576" rIns="36576" tIns="0" bIns="0">
            <a:noAutofit/>
          </a:bodyPr>
          <a:lstStyle/>
          <a:p>
            <a:pPr algn="ctr">
              <a:spcBef>
                <a:spcPts val="0"/>
              </a:spcBef>
              <a:spcAft>
                <a:spcPts val="0"/>
              </a:spcAft>
            </a:pPr>
            <a:r>
              <a:rPr lang="tr-TR" sz="1800" b="1" i="0">
                <a:solidFill>
                  <a:srgbClr val="262626"/>
                </a:solidFill>
                <a:latin typeface="Calibri"/>
              </a:rPr>
              <a:t>Romanya</a:t>
            </a:r>
          </a:p>
        </p:txBody>
      </p:sp>
      <p:sp>
        <p:nvSpPr>
          <p:cNvPr id="14" name="Rounded Rectangle 13"/>
          <p:cNvSpPr/>
          <p:nvPr/>
        </p:nvSpPr>
        <p:spPr>
          <a:xfrm>
            <a:off x="502920" y="5029200"/>
            <a:ext cx="6035040" cy="1261872"/>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0"/>
              </a:spcAft>
            </a:pPr>
            <a:r>
              <a:rPr lang="tr-TR" sz="1800" b="0" i="0">
                <a:solidFill>
                  <a:srgbClr val="262626"/>
                </a:solidFill>
                <a:latin typeface="Calibri"/>
              </a:rPr>
              <a:t>Karadeniz’de kıyıdaş ülkeler (Türkiye, Bulgaristan, Romanya, Ukrayna, Rusya, Gürcistan) arasındaki anlaşmalarla deniz yetki alanları belirlenmiştir.</a:t>
            </a:r>
          </a:p>
        </p:txBody>
      </p:sp>
      <p:sp>
        <p:nvSpPr>
          <p:cNvPr id="15" name="Rounded Rectangle 14"/>
          <p:cNvSpPr/>
          <p:nvPr/>
        </p:nvSpPr>
        <p:spPr>
          <a:xfrm>
            <a:off x="6766560" y="1216152"/>
            <a:ext cx="4922215" cy="210312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6766560" y="1216152"/>
            <a:ext cx="4922215" cy="530352"/>
          </a:xfrm>
          <a:prstGeom prst="roundRect">
            <a:avLst>
              <a:gd name="adj" fmla="val 25000"/>
            </a:avLst>
          </a:prstGeom>
          <a:solidFill>
            <a:srgbClr val="2C6696"/>
          </a:solidFill>
          <a:ln>
            <a:noFill/>
          </a:ln>
          <a:effectLst/>
        </p:spPr>
        <p:txBody>
          <a:bodyPr rtlCol="0" anchor="ctr"/>
          <a:lstStyle/>
          <a:p/>
        </p:txBody>
      </p:sp>
      <p:sp>
        <p:nvSpPr>
          <p:cNvPr id="17" name="Rectangle 16"/>
          <p:cNvSpPr/>
          <p:nvPr/>
        </p:nvSpPr>
        <p:spPr>
          <a:xfrm>
            <a:off x="6766560" y="1481328"/>
            <a:ext cx="4922215" cy="265176"/>
          </a:xfrm>
          <a:prstGeom prst="rect">
            <a:avLst/>
          </a:prstGeom>
          <a:solidFill>
            <a:srgbClr val="2C6696"/>
          </a:solidFill>
          <a:ln>
            <a:noFill/>
          </a:ln>
          <a:effectLst/>
        </p:spPr>
        <p:txBody>
          <a:bodyPr rtlCol="0" anchor="ctr"/>
          <a:lstStyle/>
          <a:p/>
        </p:txBody>
      </p:sp>
      <p:sp>
        <p:nvSpPr>
          <p:cNvPr id="18" name="TextBox 17"/>
          <p:cNvSpPr txBox="1"/>
          <p:nvPr/>
        </p:nvSpPr>
        <p:spPr>
          <a:xfrm>
            <a:off x="6858000" y="1216152"/>
            <a:ext cx="473933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Neden kritik?</a:t>
            </a:r>
          </a:p>
        </p:txBody>
      </p:sp>
      <p:sp>
        <p:nvSpPr>
          <p:cNvPr id="19" name="TextBox 18"/>
          <p:cNvSpPr txBox="1"/>
          <p:nvPr/>
        </p:nvSpPr>
        <p:spPr>
          <a:xfrm>
            <a:off x="6876288" y="1819656"/>
            <a:ext cx="4702759" cy="142646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Mavi Vatan’ın önemli bir parçası olan Karadeniz; enerji kaynakları, güvenlik, ticaret ve biyoçeşitlilik açısından kritik önem taşımaktadır.</a:t>
            </a:r>
          </a:p>
        </p:txBody>
      </p:sp>
      <p:sp>
        <p:nvSpPr>
          <p:cNvPr id="20" name="Rounded Rectangle 19"/>
          <p:cNvSpPr/>
          <p:nvPr/>
        </p:nvSpPr>
        <p:spPr>
          <a:xfrm>
            <a:off x="6766560" y="3502152"/>
            <a:ext cx="4922215" cy="2788920"/>
          </a:xfrm>
          <a:prstGeom prst="roundRect">
            <a:avLst>
              <a:gd name="adj" fmla="val 5000"/>
            </a:avLst>
          </a:prstGeom>
          <a:solidFill>
            <a:srgbClr val="F0F0F0"/>
          </a:solidFill>
          <a:ln>
            <a:noFill/>
          </a:ln>
          <a:effectLst/>
        </p:spPr>
        <p:txBody>
          <a:bodyPr rtlCol="0" anchor="ctr"/>
          <a:lstStyle/>
          <a:p/>
        </p:txBody>
      </p:sp>
      <p:sp>
        <p:nvSpPr>
          <p:cNvPr id="21" name="Rounded Rectangle 20"/>
          <p:cNvSpPr/>
          <p:nvPr/>
        </p:nvSpPr>
        <p:spPr>
          <a:xfrm>
            <a:off x="6766560" y="3502152"/>
            <a:ext cx="4922215" cy="530352"/>
          </a:xfrm>
          <a:prstGeom prst="roundRect">
            <a:avLst>
              <a:gd name="adj" fmla="val 25000"/>
            </a:avLst>
          </a:prstGeom>
          <a:solidFill>
            <a:srgbClr val="4F4F4F"/>
          </a:solidFill>
          <a:ln>
            <a:noFill/>
          </a:ln>
          <a:effectLst/>
        </p:spPr>
        <p:txBody>
          <a:bodyPr rtlCol="0" anchor="ctr"/>
          <a:lstStyle/>
          <a:p/>
        </p:txBody>
      </p:sp>
      <p:sp>
        <p:nvSpPr>
          <p:cNvPr id="22" name="Rectangle 21"/>
          <p:cNvSpPr/>
          <p:nvPr/>
        </p:nvSpPr>
        <p:spPr>
          <a:xfrm>
            <a:off x="6766560" y="3767328"/>
            <a:ext cx="4922215" cy="265176"/>
          </a:xfrm>
          <a:prstGeom prst="rect">
            <a:avLst/>
          </a:prstGeom>
          <a:solidFill>
            <a:srgbClr val="4F4F4F"/>
          </a:solidFill>
          <a:ln>
            <a:noFill/>
          </a:ln>
          <a:effectLst/>
        </p:spPr>
        <p:txBody>
          <a:bodyPr rtlCol="0" anchor="ctr"/>
          <a:lstStyle/>
          <a:p/>
        </p:txBody>
      </p:sp>
      <p:sp>
        <p:nvSpPr>
          <p:cNvPr id="23" name="TextBox 22"/>
          <p:cNvSpPr txBox="1"/>
          <p:nvPr/>
        </p:nvSpPr>
        <p:spPr>
          <a:xfrm>
            <a:off x="6858000" y="3502152"/>
            <a:ext cx="473933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Bölgesel iş birliği</a:t>
            </a:r>
          </a:p>
        </p:txBody>
      </p:sp>
      <p:sp>
        <p:nvSpPr>
          <p:cNvPr id="24" name="TextBox 23"/>
          <p:cNvSpPr txBox="1"/>
          <p:nvPr/>
        </p:nvSpPr>
        <p:spPr>
          <a:xfrm>
            <a:off x="6876288" y="4105656"/>
            <a:ext cx="4702759" cy="2112264"/>
          </a:xfrm>
          <a:prstGeom prst="rect">
            <a:avLst/>
          </a:prstGeom>
          <a:noFill/>
        </p:spPr>
        <p:txBody>
          <a:bodyPr wrap="square" anchor="t" lIns="73152" rIns="73152" tIns="36576" bIns="36576">
            <a:noAutofit/>
          </a:bodyPr>
          <a:lstStyle/>
          <a:p>
            <a:pPr algn="l">
              <a:spcBef>
                <a:spcPts val="0"/>
              </a:spcBef>
              <a:spcAft>
                <a:spcPts val="521"/>
              </a:spcAft>
            </a:pPr>
            <a:r>
              <a:rPr lang="tr-TR" sz="1650" b="0" i="0">
                <a:solidFill>
                  <a:srgbClr val="262626"/>
                </a:solidFill>
                <a:latin typeface="Calibri"/>
              </a:rPr>
              <a:t>Ayrıca Karadeniz; bölgesel iş birlikleri neticesinde ülkeler arasındaki siyasi, kültürel, ekonomik ve teknolojik ilişkilerin geliştirilmesinde önemli bir konuma gelmiştir.</a:t>
            </a:r>
          </a:p>
          <a:p>
            <a:pPr algn="l">
              <a:spcBef>
                <a:spcPts val="0"/>
              </a:spcBef>
              <a:spcAft>
                <a:spcPts val="0"/>
              </a:spcAft>
            </a:pPr>
            <a:r>
              <a:rPr lang="tr-TR" sz="1650" b="0" i="0">
                <a:solidFill>
                  <a:srgbClr val="262626"/>
                </a:solidFill>
                <a:latin typeface="Calibri"/>
              </a:rPr>
              <a:t>Örneğin Karadeniz’e kıyıdaş ülkeler arasında Türkiye liderliğinde Karadeniz Ekonomik İşbirliği Örgütü gibi bölgesel ekonomik iş birlikleri yapılmıştır.</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62</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157 / 226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Ege Denizi ve Doğu Akdeniz’deki haklarımız</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KİTABIN SORUSU</a:t>
            </a:r>
          </a:p>
        </p:txBody>
      </p:sp>
      <p:sp>
        <p:nvSpPr>
          <p:cNvPr id="6" name="Rounded Rectangle 5"/>
          <p:cNvSpPr/>
          <p:nvPr/>
        </p:nvSpPr>
        <p:spPr>
          <a:xfrm>
            <a:off x="502920" y="121615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400" b="1" i="0">
                <a:solidFill>
                  <a:srgbClr val="262626"/>
                </a:solidFill>
                <a:latin typeface="Calibri"/>
              </a:rPr>
              <a:t>Türkiye’nin Ege Denizi ve Doğu Akdeniz’deki hukuki ve coğrafi haklarını görmezden gelen haksız talepler karşısındaki mücadelesine örnekler veriniz.</a:t>
            </a:r>
          </a:p>
        </p:txBody>
      </p:sp>
      <p:sp>
        <p:nvSpPr>
          <p:cNvPr id="7" name="Rounded Rectangle 6"/>
          <p:cNvSpPr/>
          <p:nvPr/>
        </p:nvSpPr>
        <p:spPr>
          <a:xfrm>
            <a:off x="502920" y="2587752"/>
            <a:ext cx="11185855" cy="868680"/>
          </a:xfrm>
          <a:prstGeom prst="roundRect">
            <a:avLst>
              <a:gd name="adj" fmla="val 8000"/>
            </a:avLst>
          </a:prstGeom>
          <a:solidFill>
            <a:srgbClr val="FFFFFF"/>
          </a:solidFill>
          <a:ln w="12700">
            <a:solidFill>
              <a:srgbClr val="D9D9D9"/>
            </a:solidFill>
          </a:ln>
          <a:effectLst/>
        </p:spPr>
        <p:txBody>
          <a:bodyPr rtlCol="0" anchor="ctr" wrap="square" lIns="228600" rIns="228600" tIns="73152" bIns="73152">
            <a:noAutofit/>
          </a:bodyPr>
          <a:lstStyle/>
          <a:p>
            <a:pPr algn="l">
              <a:spcBef>
                <a:spcPts val="0"/>
              </a:spcBef>
              <a:spcAft>
                <a:spcPts val="0"/>
              </a:spcAft>
            </a:pPr>
            <a:r>
              <a:rPr lang="tr-TR" sz="1900" b="1" i="0">
                <a:solidFill>
                  <a:srgbClr val="262626"/>
                </a:solidFill>
                <a:latin typeface="Calibri"/>
              </a:rPr>
              <a:t>Öğretim programı:</a:t>
            </a:r>
            <a:r>
              <a:rPr lang="tr-TR" sz="1900" b="0" i="0">
                <a:solidFill>
                  <a:srgbClr val="262626"/>
                </a:solidFill>
                <a:latin typeface="Calibri"/>
              </a:rPr>
              <a:t> Ege Denizi ve Doğu Akdeniz’deki haksız taleplere karşı yürütülen mücadelenin haklılığı, bilimsel ve hukuki kanıtlarla açıklanır.</a:t>
            </a:r>
          </a:p>
        </p:txBody>
      </p:sp>
      <p:sp>
        <p:nvSpPr>
          <p:cNvPr id="8" name="Rounded Rectangle 7"/>
          <p:cNvSpPr/>
          <p:nvPr/>
        </p:nvSpPr>
        <p:spPr>
          <a:xfrm>
            <a:off x="502920" y="3639312"/>
            <a:ext cx="5492343" cy="1874519"/>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502920" y="3639312"/>
            <a:ext cx="5492343" cy="530352"/>
          </a:xfrm>
          <a:prstGeom prst="roundRect">
            <a:avLst>
              <a:gd name="adj" fmla="val 25000"/>
            </a:avLst>
          </a:prstGeom>
          <a:solidFill>
            <a:srgbClr val="4F4F4F"/>
          </a:solidFill>
          <a:ln>
            <a:noFill/>
          </a:ln>
          <a:effectLst/>
        </p:spPr>
        <p:txBody>
          <a:bodyPr rtlCol="0" anchor="ctr"/>
          <a:lstStyle/>
          <a:p/>
        </p:txBody>
      </p:sp>
      <p:sp>
        <p:nvSpPr>
          <p:cNvPr id="10" name="Rectangle 9"/>
          <p:cNvSpPr/>
          <p:nvPr/>
        </p:nvSpPr>
        <p:spPr>
          <a:xfrm>
            <a:off x="502920" y="3904488"/>
            <a:ext cx="5492343" cy="265176"/>
          </a:xfrm>
          <a:prstGeom prst="rect">
            <a:avLst/>
          </a:prstGeom>
          <a:solidFill>
            <a:srgbClr val="4F4F4F"/>
          </a:solidFill>
          <a:ln>
            <a:noFill/>
          </a:ln>
          <a:effectLst/>
        </p:spPr>
        <p:txBody>
          <a:bodyPr rtlCol="0" anchor="ctr"/>
          <a:lstStyle/>
          <a:p/>
        </p:txBody>
      </p:sp>
      <p:sp>
        <p:nvSpPr>
          <p:cNvPr id="11" name="TextBox 10"/>
          <p:cNvSpPr txBox="1"/>
          <p:nvPr/>
        </p:nvSpPr>
        <p:spPr>
          <a:xfrm>
            <a:off x="594360" y="363931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Hukuki gerekçe</a:t>
            </a:r>
          </a:p>
        </p:txBody>
      </p:sp>
      <p:sp>
        <p:nvSpPr>
          <p:cNvPr id="12" name="TextBox 11"/>
          <p:cNvSpPr txBox="1"/>
          <p:nvPr/>
        </p:nvSpPr>
        <p:spPr>
          <a:xfrm>
            <a:off x="612648" y="4242816"/>
            <a:ext cx="5272887" cy="1197863"/>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Hangi haklarımız var? Uluslararası hukuk bu konuda ne söylüyor? (s. 62)</a:t>
            </a:r>
          </a:p>
        </p:txBody>
      </p:sp>
      <p:sp>
        <p:nvSpPr>
          <p:cNvPr id="13" name="Rounded Rectangle 12"/>
          <p:cNvSpPr/>
          <p:nvPr/>
        </p:nvSpPr>
        <p:spPr>
          <a:xfrm>
            <a:off x="6196431" y="3639312"/>
            <a:ext cx="5492343" cy="1874519"/>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6196431" y="3639312"/>
            <a:ext cx="5492343" cy="530352"/>
          </a:xfrm>
          <a:prstGeom prst="roundRect">
            <a:avLst>
              <a:gd name="adj" fmla="val 25000"/>
            </a:avLst>
          </a:prstGeom>
          <a:solidFill>
            <a:srgbClr val="2C6696"/>
          </a:solidFill>
          <a:ln>
            <a:noFill/>
          </a:ln>
          <a:effectLst/>
        </p:spPr>
        <p:txBody>
          <a:bodyPr rtlCol="0" anchor="ctr"/>
          <a:lstStyle/>
          <a:p/>
        </p:txBody>
      </p:sp>
      <p:sp>
        <p:nvSpPr>
          <p:cNvPr id="15" name="Rectangle 14"/>
          <p:cNvSpPr/>
          <p:nvPr/>
        </p:nvSpPr>
        <p:spPr>
          <a:xfrm>
            <a:off x="6196431" y="3904488"/>
            <a:ext cx="5492343" cy="265176"/>
          </a:xfrm>
          <a:prstGeom prst="rect">
            <a:avLst/>
          </a:prstGeom>
          <a:solidFill>
            <a:srgbClr val="2C6696"/>
          </a:solidFill>
          <a:ln>
            <a:noFill/>
          </a:ln>
          <a:effectLst/>
        </p:spPr>
        <p:txBody>
          <a:bodyPr rtlCol="0" anchor="ctr"/>
          <a:lstStyle/>
          <a:p/>
        </p:txBody>
      </p:sp>
      <p:sp>
        <p:nvSpPr>
          <p:cNvPr id="16" name="TextBox 15"/>
          <p:cNvSpPr txBox="1"/>
          <p:nvPr/>
        </p:nvSpPr>
        <p:spPr>
          <a:xfrm>
            <a:off x="6287871" y="363931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Coğrafi gerekçe</a:t>
            </a:r>
          </a:p>
        </p:txBody>
      </p:sp>
      <p:sp>
        <p:nvSpPr>
          <p:cNvPr id="17" name="TextBox 16"/>
          <p:cNvSpPr txBox="1"/>
          <p:nvPr/>
        </p:nvSpPr>
        <p:spPr>
          <a:xfrm>
            <a:off x="6306159" y="4242816"/>
            <a:ext cx="5272887" cy="1197863"/>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Haritada kıyılarımıza, Ege Denizi’ndeki adalara ve Kıbrıs’a bakın. (s. 62, 64)</a:t>
            </a:r>
          </a:p>
        </p:txBody>
      </p:sp>
      <p:sp>
        <p:nvSpPr>
          <p:cNvPr id="18" name="Rounded Rectangle 17"/>
          <p:cNvSpPr/>
          <p:nvPr/>
        </p:nvSpPr>
        <p:spPr>
          <a:xfrm>
            <a:off x="502920" y="5742432"/>
            <a:ext cx="11185855" cy="5486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ctr">
              <a:spcBef>
                <a:spcPts val="0"/>
              </a:spcBef>
              <a:spcAft>
                <a:spcPts val="0"/>
              </a:spcAft>
            </a:pPr>
            <a:r>
              <a:rPr lang="tr-TR" sz="1900" b="1" i="0">
                <a:solidFill>
                  <a:srgbClr val="262626"/>
                </a:solidFill>
                <a:latin typeface="Calibri"/>
              </a:rPr>
              <a:t>Tartışma kuralı:</a:t>
            </a:r>
            <a:r>
              <a:rPr lang="tr-TR" sz="1900" b="0" i="0">
                <a:solidFill>
                  <a:srgbClr val="262626"/>
                </a:solidFill>
                <a:latin typeface="Calibri"/>
              </a:rPr>
              <a:t> gerekçesiz görüş yok · söz isim kartıyla · saygılı dil</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62</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158 / 226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Ege Denizi ve Doğu Akdeniz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7772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1900" b="1" i="0">
                <a:solidFill>
                  <a:srgbClr val="262626"/>
                </a:solidFill>
                <a:latin typeface="Calibri"/>
              </a:rPr>
              <a:t>Türkiye’nin Ege Denizi ve Doğu Akdeniz’deki hukuki ve coğrafi haklarını görmezden gelen haksız talepler karşısındaki mücadelesine örnekler veriniz.</a:t>
            </a:r>
          </a:p>
        </p:txBody>
      </p:sp>
      <p:sp>
        <p:nvSpPr>
          <p:cNvPr id="7" name="Rounded Rectangle 6"/>
          <p:cNvSpPr/>
          <p:nvPr/>
        </p:nvSpPr>
        <p:spPr>
          <a:xfrm>
            <a:off x="502920" y="2130552"/>
            <a:ext cx="2127443" cy="3447288"/>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130552"/>
            <a:ext cx="2127443" cy="777240"/>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02920" y="2519172"/>
            <a:ext cx="2127443" cy="388620"/>
          </a:xfrm>
          <a:prstGeom prst="rect">
            <a:avLst/>
          </a:prstGeom>
          <a:solidFill>
            <a:srgbClr val="2C6696"/>
          </a:solidFill>
          <a:ln>
            <a:noFill/>
          </a:ln>
          <a:effectLst/>
        </p:spPr>
        <p:txBody>
          <a:bodyPr rtlCol="0" anchor="ctr"/>
          <a:lstStyle/>
          <a:p/>
        </p:txBody>
      </p:sp>
      <p:sp>
        <p:nvSpPr>
          <p:cNvPr id="10" name="TextBox 9"/>
          <p:cNvSpPr txBox="1"/>
          <p:nvPr/>
        </p:nvSpPr>
        <p:spPr>
          <a:xfrm>
            <a:off x="594360" y="2130552"/>
            <a:ext cx="1944563" cy="77724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Hukuka uygun haklar</a:t>
            </a:r>
          </a:p>
        </p:txBody>
      </p:sp>
      <p:sp>
        <p:nvSpPr>
          <p:cNvPr id="11" name="TextBox 10"/>
          <p:cNvSpPr txBox="1"/>
          <p:nvPr/>
        </p:nvSpPr>
        <p:spPr>
          <a:xfrm>
            <a:off x="612648" y="2980944"/>
            <a:ext cx="1907987" cy="2523744"/>
          </a:xfrm>
          <a:prstGeom prst="rect">
            <a:avLst/>
          </a:prstGeom>
          <a:noFill/>
        </p:spPr>
        <p:txBody>
          <a:bodyPr wrap="square" anchor="t" lIns="73152" rIns="73152" tIns="36576" bIns="36576">
            <a:noAutofit/>
          </a:bodyPr>
          <a:lstStyle/>
          <a:p>
            <a:pPr algn="l">
              <a:spcBef>
                <a:spcPts val="0"/>
              </a:spcBef>
              <a:spcAft>
                <a:spcPts val="0"/>
              </a:spcAft>
            </a:pPr>
            <a:r>
              <a:rPr lang="tr-TR" sz="1650" b="0" i="0">
                <a:solidFill>
                  <a:srgbClr val="262626"/>
                </a:solidFill>
                <a:latin typeface="Calibri"/>
              </a:rPr>
              <a:t>Türkiye’nin denizlerde ve uluslararası sulardaki hak ve menfaatleri her zaman korunup gözetilmelidir.</a:t>
            </a:r>
          </a:p>
        </p:txBody>
      </p:sp>
      <p:sp>
        <p:nvSpPr>
          <p:cNvPr id="12" name="TextBox 11"/>
          <p:cNvSpPr txBox="1"/>
          <p:nvPr/>
        </p:nvSpPr>
        <p:spPr>
          <a:xfrm>
            <a:off x="594360" y="5193792"/>
            <a:ext cx="1944563" cy="329184"/>
          </a:xfrm>
          <a:prstGeom prst="rect">
            <a:avLst/>
          </a:prstGeom>
          <a:noFill/>
        </p:spPr>
        <p:txBody>
          <a:bodyPr wrap="square" anchor="t" lIns="73152" rIns="73152" tIns="36576" bIns="36576">
            <a:noAutofit/>
          </a:bodyPr>
          <a:lstStyle/>
          <a:p>
            <a:pPr algn="r">
              <a:spcBef>
                <a:spcPts val="0"/>
              </a:spcBef>
              <a:spcAft>
                <a:spcPts val="0"/>
              </a:spcAft>
            </a:pPr>
            <a:r>
              <a:rPr lang="tr-TR" sz="1300" b="0" i="1">
                <a:solidFill>
                  <a:srgbClr val="767676"/>
                </a:solidFill>
                <a:latin typeface="Calibri"/>
              </a:rPr>
              <a:t>Kitap s. 62</a:t>
            </a:r>
          </a:p>
        </p:txBody>
      </p:sp>
      <p:sp>
        <p:nvSpPr>
          <p:cNvPr id="13" name="Rounded Rectangle 12"/>
          <p:cNvSpPr/>
          <p:nvPr/>
        </p:nvSpPr>
        <p:spPr>
          <a:xfrm>
            <a:off x="2767523" y="2130552"/>
            <a:ext cx="2127443" cy="3447288"/>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2767523" y="2130552"/>
            <a:ext cx="2127443" cy="777240"/>
          </a:xfrm>
          <a:prstGeom prst="roundRect">
            <a:avLst>
              <a:gd name="adj" fmla="val 25000"/>
            </a:avLst>
          </a:prstGeom>
          <a:solidFill>
            <a:srgbClr val="1E7B6E"/>
          </a:solidFill>
          <a:ln>
            <a:noFill/>
          </a:ln>
          <a:effectLst/>
        </p:spPr>
        <p:txBody>
          <a:bodyPr rtlCol="0" anchor="ctr"/>
          <a:lstStyle/>
          <a:p/>
        </p:txBody>
      </p:sp>
      <p:sp>
        <p:nvSpPr>
          <p:cNvPr id="15" name="Rectangle 14"/>
          <p:cNvSpPr/>
          <p:nvPr/>
        </p:nvSpPr>
        <p:spPr>
          <a:xfrm>
            <a:off x="2767523" y="2519172"/>
            <a:ext cx="2127443" cy="388620"/>
          </a:xfrm>
          <a:prstGeom prst="rect">
            <a:avLst/>
          </a:prstGeom>
          <a:solidFill>
            <a:srgbClr val="1E7B6E"/>
          </a:solidFill>
          <a:ln>
            <a:noFill/>
          </a:ln>
          <a:effectLst/>
        </p:spPr>
        <p:txBody>
          <a:bodyPr rtlCol="0" anchor="ctr"/>
          <a:lstStyle/>
          <a:p/>
        </p:txBody>
      </p:sp>
      <p:sp>
        <p:nvSpPr>
          <p:cNvPr id="16" name="TextBox 15"/>
          <p:cNvSpPr txBox="1"/>
          <p:nvPr/>
        </p:nvSpPr>
        <p:spPr>
          <a:xfrm>
            <a:off x="2858963" y="2130552"/>
            <a:ext cx="1944563" cy="77724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Enerji kaynakları</a:t>
            </a:r>
          </a:p>
        </p:txBody>
      </p:sp>
      <p:sp>
        <p:nvSpPr>
          <p:cNvPr id="17" name="TextBox 16"/>
          <p:cNvSpPr txBox="1"/>
          <p:nvPr/>
        </p:nvSpPr>
        <p:spPr>
          <a:xfrm>
            <a:off x="2877251" y="2980944"/>
            <a:ext cx="1907987" cy="2523744"/>
          </a:xfrm>
          <a:prstGeom prst="rect">
            <a:avLst/>
          </a:prstGeom>
          <a:noFill/>
        </p:spPr>
        <p:txBody>
          <a:bodyPr wrap="square" anchor="t" lIns="73152" rIns="73152" tIns="36576" bIns="36576">
            <a:noAutofit/>
          </a:bodyPr>
          <a:lstStyle/>
          <a:p>
            <a:pPr algn="l">
              <a:spcBef>
                <a:spcPts val="0"/>
              </a:spcBef>
              <a:spcAft>
                <a:spcPts val="0"/>
              </a:spcAft>
            </a:pPr>
            <a:r>
              <a:rPr lang="tr-TR" sz="1650" b="0" i="0">
                <a:solidFill>
                  <a:srgbClr val="262626"/>
                </a:solidFill>
                <a:latin typeface="Calibri"/>
              </a:rPr>
              <a:t>Mavi Vatan kavramı enerji kaynaklarını (petrol, doğal gaz, gaz hidrat, uranyum, manyetit) kullanmayı ifade eder.</a:t>
            </a:r>
          </a:p>
        </p:txBody>
      </p:sp>
      <p:sp>
        <p:nvSpPr>
          <p:cNvPr id="18" name="TextBox 17"/>
          <p:cNvSpPr txBox="1"/>
          <p:nvPr/>
        </p:nvSpPr>
        <p:spPr>
          <a:xfrm>
            <a:off x="2858963" y="5193792"/>
            <a:ext cx="1944563" cy="329184"/>
          </a:xfrm>
          <a:prstGeom prst="rect">
            <a:avLst/>
          </a:prstGeom>
          <a:noFill/>
        </p:spPr>
        <p:txBody>
          <a:bodyPr wrap="square" anchor="t" lIns="73152" rIns="73152" tIns="36576" bIns="36576">
            <a:noAutofit/>
          </a:bodyPr>
          <a:lstStyle/>
          <a:p>
            <a:pPr algn="r">
              <a:spcBef>
                <a:spcPts val="0"/>
              </a:spcBef>
              <a:spcAft>
                <a:spcPts val="0"/>
              </a:spcAft>
            </a:pPr>
            <a:r>
              <a:rPr lang="tr-TR" sz="1300" b="0" i="1">
                <a:solidFill>
                  <a:srgbClr val="767676"/>
                </a:solidFill>
                <a:latin typeface="Calibri"/>
              </a:rPr>
              <a:t>Kitap s. 62</a:t>
            </a:r>
          </a:p>
        </p:txBody>
      </p:sp>
      <p:sp>
        <p:nvSpPr>
          <p:cNvPr id="19" name="Rounded Rectangle 18"/>
          <p:cNvSpPr/>
          <p:nvPr/>
        </p:nvSpPr>
        <p:spPr>
          <a:xfrm>
            <a:off x="5032126" y="2130552"/>
            <a:ext cx="2127443" cy="3447288"/>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5032126" y="2130552"/>
            <a:ext cx="2127443" cy="777240"/>
          </a:xfrm>
          <a:prstGeom prst="roundRect">
            <a:avLst>
              <a:gd name="adj" fmla="val 25000"/>
            </a:avLst>
          </a:prstGeom>
          <a:solidFill>
            <a:srgbClr val="D3373A"/>
          </a:solidFill>
          <a:ln>
            <a:noFill/>
          </a:ln>
          <a:effectLst/>
        </p:spPr>
        <p:txBody>
          <a:bodyPr rtlCol="0" anchor="ctr"/>
          <a:lstStyle/>
          <a:p/>
        </p:txBody>
      </p:sp>
      <p:sp>
        <p:nvSpPr>
          <p:cNvPr id="21" name="Rectangle 20"/>
          <p:cNvSpPr/>
          <p:nvPr/>
        </p:nvSpPr>
        <p:spPr>
          <a:xfrm>
            <a:off x="5032126" y="2519172"/>
            <a:ext cx="2127443" cy="388620"/>
          </a:xfrm>
          <a:prstGeom prst="rect">
            <a:avLst/>
          </a:prstGeom>
          <a:solidFill>
            <a:srgbClr val="D3373A"/>
          </a:solidFill>
          <a:ln>
            <a:noFill/>
          </a:ln>
          <a:effectLst/>
        </p:spPr>
        <p:txBody>
          <a:bodyPr rtlCol="0" anchor="ctr"/>
          <a:lstStyle/>
          <a:p/>
        </p:txBody>
      </p:sp>
      <p:sp>
        <p:nvSpPr>
          <p:cNvPr id="22" name="TextBox 21"/>
          <p:cNvSpPr txBox="1"/>
          <p:nvPr/>
        </p:nvSpPr>
        <p:spPr>
          <a:xfrm>
            <a:off x="5123566" y="2130552"/>
            <a:ext cx="1944563" cy="77724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Kıbrıs Türkleri ve KKTC</a:t>
            </a:r>
          </a:p>
        </p:txBody>
      </p:sp>
      <p:sp>
        <p:nvSpPr>
          <p:cNvPr id="23" name="TextBox 22"/>
          <p:cNvSpPr txBox="1"/>
          <p:nvPr/>
        </p:nvSpPr>
        <p:spPr>
          <a:xfrm>
            <a:off x="5141854" y="2980944"/>
            <a:ext cx="1907987" cy="2523744"/>
          </a:xfrm>
          <a:prstGeom prst="rect">
            <a:avLst/>
          </a:prstGeom>
          <a:noFill/>
        </p:spPr>
        <p:txBody>
          <a:bodyPr wrap="square" anchor="t" lIns="73152" rIns="73152" tIns="36576" bIns="36576">
            <a:noAutofit/>
          </a:bodyPr>
          <a:lstStyle/>
          <a:p>
            <a:pPr algn="l">
              <a:spcBef>
                <a:spcPts val="0"/>
              </a:spcBef>
              <a:spcAft>
                <a:spcPts val="0"/>
              </a:spcAft>
            </a:pPr>
            <a:r>
              <a:rPr lang="tr-TR" sz="1650" b="0" i="0">
                <a:solidFill>
                  <a:srgbClr val="262626"/>
                </a:solidFill>
                <a:latin typeface="Calibri"/>
              </a:rPr>
              <a:t>Kıbrıs Adası’ndaki Türk varlığı, Türkiye’nin dış politikasında ve toplumsal bağlarında önemli bir rol oynamaktadır.</a:t>
            </a:r>
          </a:p>
        </p:txBody>
      </p:sp>
      <p:sp>
        <p:nvSpPr>
          <p:cNvPr id="24" name="TextBox 23"/>
          <p:cNvSpPr txBox="1"/>
          <p:nvPr/>
        </p:nvSpPr>
        <p:spPr>
          <a:xfrm>
            <a:off x="5123566" y="5193792"/>
            <a:ext cx="1944563" cy="329184"/>
          </a:xfrm>
          <a:prstGeom prst="rect">
            <a:avLst/>
          </a:prstGeom>
          <a:noFill/>
        </p:spPr>
        <p:txBody>
          <a:bodyPr wrap="square" anchor="t" lIns="73152" rIns="73152" tIns="36576" bIns="36576">
            <a:noAutofit/>
          </a:bodyPr>
          <a:lstStyle/>
          <a:p>
            <a:pPr algn="r">
              <a:spcBef>
                <a:spcPts val="0"/>
              </a:spcBef>
              <a:spcAft>
                <a:spcPts val="0"/>
              </a:spcAft>
            </a:pPr>
            <a:r>
              <a:rPr lang="tr-TR" sz="1300" b="0" i="1">
                <a:solidFill>
                  <a:srgbClr val="767676"/>
                </a:solidFill>
                <a:latin typeface="Calibri"/>
              </a:rPr>
              <a:t>Kitap s. 64</a:t>
            </a:r>
          </a:p>
        </p:txBody>
      </p:sp>
      <p:sp>
        <p:nvSpPr>
          <p:cNvPr id="25" name="Rounded Rectangle 24"/>
          <p:cNvSpPr/>
          <p:nvPr/>
        </p:nvSpPr>
        <p:spPr>
          <a:xfrm>
            <a:off x="7296729" y="2130552"/>
            <a:ext cx="2127443" cy="3447288"/>
          </a:xfrm>
          <a:prstGeom prst="roundRect">
            <a:avLst>
              <a:gd name="adj" fmla="val 5000"/>
            </a:avLst>
          </a:prstGeom>
          <a:solidFill>
            <a:srgbClr val="F0F0F0"/>
          </a:solidFill>
          <a:ln>
            <a:noFill/>
          </a:ln>
          <a:effectLst/>
        </p:spPr>
        <p:txBody>
          <a:bodyPr rtlCol="0" anchor="ctr"/>
          <a:lstStyle/>
          <a:p/>
        </p:txBody>
      </p:sp>
      <p:sp>
        <p:nvSpPr>
          <p:cNvPr id="26" name="Rounded Rectangle 25"/>
          <p:cNvSpPr/>
          <p:nvPr/>
        </p:nvSpPr>
        <p:spPr>
          <a:xfrm>
            <a:off x="7296729" y="2130552"/>
            <a:ext cx="2127443" cy="777240"/>
          </a:xfrm>
          <a:prstGeom prst="roundRect">
            <a:avLst>
              <a:gd name="adj" fmla="val 25000"/>
            </a:avLst>
          </a:prstGeom>
          <a:solidFill>
            <a:srgbClr val="4F4F4F"/>
          </a:solidFill>
          <a:ln>
            <a:noFill/>
          </a:ln>
          <a:effectLst/>
        </p:spPr>
        <p:txBody>
          <a:bodyPr rtlCol="0" anchor="ctr"/>
          <a:lstStyle/>
          <a:p/>
        </p:txBody>
      </p:sp>
      <p:sp>
        <p:nvSpPr>
          <p:cNvPr id="27" name="Rectangle 26"/>
          <p:cNvSpPr/>
          <p:nvPr/>
        </p:nvSpPr>
        <p:spPr>
          <a:xfrm>
            <a:off x="7296729" y="2519172"/>
            <a:ext cx="2127443" cy="388620"/>
          </a:xfrm>
          <a:prstGeom prst="rect">
            <a:avLst/>
          </a:prstGeom>
          <a:solidFill>
            <a:srgbClr val="4F4F4F"/>
          </a:solidFill>
          <a:ln>
            <a:noFill/>
          </a:ln>
          <a:effectLst/>
        </p:spPr>
        <p:txBody>
          <a:bodyPr rtlCol="0" anchor="ctr"/>
          <a:lstStyle/>
          <a:p/>
        </p:txBody>
      </p:sp>
      <p:sp>
        <p:nvSpPr>
          <p:cNvPr id="28" name="TextBox 27"/>
          <p:cNvSpPr txBox="1"/>
          <p:nvPr/>
        </p:nvSpPr>
        <p:spPr>
          <a:xfrm>
            <a:off x="7388169" y="2130552"/>
            <a:ext cx="1944563" cy="77724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Libya ile anlaşma</a:t>
            </a:r>
          </a:p>
        </p:txBody>
      </p:sp>
      <p:sp>
        <p:nvSpPr>
          <p:cNvPr id="29" name="TextBox 28"/>
          <p:cNvSpPr txBox="1"/>
          <p:nvPr/>
        </p:nvSpPr>
        <p:spPr>
          <a:xfrm>
            <a:off x="7406457" y="2980944"/>
            <a:ext cx="1907987" cy="2523744"/>
          </a:xfrm>
          <a:prstGeom prst="rect">
            <a:avLst/>
          </a:prstGeom>
          <a:noFill/>
        </p:spPr>
        <p:txBody>
          <a:bodyPr wrap="square" anchor="t" lIns="73152" rIns="73152" tIns="36576" bIns="36576">
            <a:noAutofit/>
          </a:bodyPr>
          <a:lstStyle/>
          <a:p>
            <a:pPr algn="l">
              <a:spcBef>
                <a:spcPts val="0"/>
              </a:spcBef>
              <a:spcAft>
                <a:spcPts val="0"/>
              </a:spcAft>
            </a:pPr>
            <a:r>
              <a:rPr lang="tr-TR" sz="1650" b="0" i="0">
                <a:solidFill>
                  <a:srgbClr val="262626"/>
                </a:solidFill>
                <a:latin typeface="Calibri"/>
              </a:rPr>
              <a:t>Akdeniz’deki deniz komşumuz Libya ile deniz yetki alanlarını belirleyen anlaşma</a:t>
            </a:r>
          </a:p>
        </p:txBody>
      </p:sp>
      <p:sp>
        <p:nvSpPr>
          <p:cNvPr id="30" name="TextBox 29"/>
          <p:cNvSpPr txBox="1"/>
          <p:nvPr/>
        </p:nvSpPr>
        <p:spPr>
          <a:xfrm>
            <a:off x="7388169" y="5193792"/>
            <a:ext cx="1944563" cy="329184"/>
          </a:xfrm>
          <a:prstGeom prst="rect">
            <a:avLst/>
          </a:prstGeom>
          <a:noFill/>
        </p:spPr>
        <p:txBody>
          <a:bodyPr wrap="square" anchor="t" lIns="73152" rIns="73152" tIns="36576" bIns="36576">
            <a:noAutofit/>
          </a:bodyPr>
          <a:lstStyle/>
          <a:p>
            <a:pPr algn="r">
              <a:spcBef>
                <a:spcPts val="0"/>
              </a:spcBef>
              <a:spcAft>
                <a:spcPts val="0"/>
              </a:spcAft>
            </a:pPr>
            <a:r>
              <a:rPr lang="tr-TR" sz="1300" b="0" i="1">
                <a:solidFill>
                  <a:srgbClr val="767676"/>
                </a:solidFill>
                <a:latin typeface="Calibri"/>
              </a:rPr>
              <a:t>OGM Materyal</a:t>
            </a:r>
          </a:p>
        </p:txBody>
      </p:sp>
      <p:sp>
        <p:nvSpPr>
          <p:cNvPr id="31" name="Rounded Rectangle 30"/>
          <p:cNvSpPr/>
          <p:nvPr/>
        </p:nvSpPr>
        <p:spPr>
          <a:xfrm>
            <a:off x="9561332" y="2130552"/>
            <a:ext cx="2127443" cy="3447288"/>
          </a:xfrm>
          <a:prstGeom prst="roundRect">
            <a:avLst>
              <a:gd name="adj" fmla="val 5000"/>
            </a:avLst>
          </a:prstGeom>
          <a:solidFill>
            <a:srgbClr val="F0F0F0"/>
          </a:solidFill>
          <a:ln>
            <a:noFill/>
          </a:ln>
          <a:effectLst/>
        </p:spPr>
        <p:txBody>
          <a:bodyPr rtlCol="0" anchor="ctr"/>
          <a:lstStyle/>
          <a:p/>
        </p:txBody>
      </p:sp>
      <p:sp>
        <p:nvSpPr>
          <p:cNvPr id="32" name="Rounded Rectangle 31"/>
          <p:cNvSpPr/>
          <p:nvPr/>
        </p:nvSpPr>
        <p:spPr>
          <a:xfrm>
            <a:off x="9561332" y="2130552"/>
            <a:ext cx="2127443" cy="777240"/>
          </a:xfrm>
          <a:prstGeom prst="roundRect">
            <a:avLst>
              <a:gd name="adj" fmla="val 25000"/>
            </a:avLst>
          </a:prstGeom>
          <a:solidFill>
            <a:srgbClr val="2F86C0"/>
          </a:solidFill>
          <a:ln>
            <a:noFill/>
          </a:ln>
          <a:effectLst/>
        </p:spPr>
        <p:txBody>
          <a:bodyPr rtlCol="0" anchor="ctr"/>
          <a:lstStyle/>
          <a:p/>
        </p:txBody>
      </p:sp>
      <p:sp>
        <p:nvSpPr>
          <p:cNvPr id="33" name="Rectangle 32"/>
          <p:cNvSpPr/>
          <p:nvPr/>
        </p:nvSpPr>
        <p:spPr>
          <a:xfrm>
            <a:off x="9561332" y="2519172"/>
            <a:ext cx="2127443" cy="388620"/>
          </a:xfrm>
          <a:prstGeom prst="rect">
            <a:avLst/>
          </a:prstGeom>
          <a:solidFill>
            <a:srgbClr val="2F86C0"/>
          </a:solidFill>
          <a:ln>
            <a:noFill/>
          </a:ln>
          <a:effectLst/>
        </p:spPr>
        <p:txBody>
          <a:bodyPr rtlCol="0" anchor="ctr"/>
          <a:lstStyle/>
          <a:p/>
        </p:txBody>
      </p:sp>
      <p:sp>
        <p:nvSpPr>
          <p:cNvPr id="34" name="TextBox 33"/>
          <p:cNvSpPr txBox="1"/>
          <p:nvPr/>
        </p:nvSpPr>
        <p:spPr>
          <a:xfrm>
            <a:off x="9652772" y="2130552"/>
            <a:ext cx="1944563" cy="77724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Kıyı, deniz ve hava savunması</a:t>
            </a:r>
          </a:p>
        </p:txBody>
      </p:sp>
      <p:sp>
        <p:nvSpPr>
          <p:cNvPr id="35" name="TextBox 34"/>
          <p:cNvSpPr txBox="1"/>
          <p:nvPr/>
        </p:nvSpPr>
        <p:spPr>
          <a:xfrm>
            <a:off x="9671060" y="2980944"/>
            <a:ext cx="1907987" cy="2523744"/>
          </a:xfrm>
          <a:prstGeom prst="rect">
            <a:avLst/>
          </a:prstGeom>
          <a:noFill/>
        </p:spPr>
        <p:txBody>
          <a:bodyPr wrap="square" anchor="t" lIns="73152" rIns="73152" tIns="36576" bIns="36576">
            <a:noAutofit/>
          </a:bodyPr>
          <a:lstStyle/>
          <a:p>
            <a:pPr algn="l">
              <a:spcBef>
                <a:spcPts val="0"/>
              </a:spcBef>
              <a:spcAft>
                <a:spcPts val="0"/>
              </a:spcAft>
            </a:pPr>
            <a:r>
              <a:rPr lang="tr-TR" sz="1650" b="0" i="0">
                <a:solidFill>
                  <a:srgbClr val="262626"/>
                </a:solidFill>
                <a:latin typeface="Calibri"/>
              </a:rPr>
              <a:t>Mavi Vatan kavramı kıyı ve deniz güvenliğini ve vatan savunmasını ifade eder; Türkiye hava savunma teknolojileri üretir.</a:t>
            </a:r>
          </a:p>
        </p:txBody>
      </p:sp>
      <p:sp>
        <p:nvSpPr>
          <p:cNvPr id="36" name="TextBox 35"/>
          <p:cNvSpPr txBox="1"/>
          <p:nvPr/>
        </p:nvSpPr>
        <p:spPr>
          <a:xfrm>
            <a:off x="9652772" y="5193792"/>
            <a:ext cx="1944563" cy="329184"/>
          </a:xfrm>
          <a:prstGeom prst="rect">
            <a:avLst/>
          </a:prstGeom>
          <a:noFill/>
        </p:spPr>
        <p:txBody>
          <a:bodyPr wrap="square" anchor="t" lIns="73152" rIns="73152" tIns="36576" bIns="36576">
            <a:noAutofit/>
          </a:bodyPr>
          <a:lstStyle/>
          <a:p>
            <a:pPr algn="r">
              <a:spcBef>
                <a:spcPts val="0"/>
              </a:spcBef>
              <a:spcAft>
                <a:spcPts val="0"/>
              </a:spcAft>
            </a:pPr>
            <a:r>
              <a:rPr lang="tr-TR" sz="1300" b="0" i="1">
                <a:solidFill>
                  <a:srgbClr val="767676"/>
                </a:solidFill>
                <a:latin typeface="Calibri"/>
              </a:rPr>
              <a:t>Kitap s. 62-63</a:t>
            </a:r>
          </a:p>
        </p:txBody>
      </p:sp>
      <p:sp>
        <p:nvSpPr>
          <p:cNvPr id="37" name="Rounded Rectangle 36"/>
          <p:cNvSpPr/>
          <p:nvPr/>
        </p:nvSpPr>
        <p:spPr>
          <a:xfrm>
            <a:off x="502920" y="5687568"/>
            <a:ext cx="11185855" cy="603504"/>
          </a:xfrm>
          <a:prstGeom prst="roundRect">
            <a:avLst>
              <a:gd name="adj" fmla="val 8000"/>
            </a:avLst>
          </a:prstGeom>
          <a:solidFill>
            <a:srgbClr val="E3F1E4"/>
          </a:solidFill>
          <a:ln>
            <a:noFill/>
          </a:ln>
          <a:effectLst/>
        </p:spPr>
        <p:txBody>
          <a:bodyPr rtlCol="0" anchor="ctr" wrap="square" lIns="228600" rIns="228600" tIns="73152" bIns="73152">
            <a:noAutofit/>
          </a:bodyPr>
          <a:lstStyle/>
          <a:p>
            <a:pPr algn="l">
              <a:spcBef>
                <a:spcPts val="0"/>
              </a:spcBef>
              <a:spcAft>
                <a:spcPts val="0"/>
              </a:spcAft>
            </a:pPr>
            <a:r>
              <a:rPr lang="tr-TR" sz="1900" b="1" i="0">
                <a:solidFill>
                  <a:srgbClr val="262626"/>
                </a:solidFill>
                <a:latin typeface="Calibri"/>
              </a:rPr>
              <a:t>Bize düşen:</a:t>
            </a:r>
            <a:r>
              <a:rPr lang="tr-TR" sz="1900" b="0" i="0">
                <a:solidFill>
                  <a:srgbClr val="262626"/>
                </a:solidFill>
                <a:latin typeface="Calibri"/>
              </a:rPr>
              <a:t> Haklarımızı bilimsel ve hukuki kanıtlarla öğrenmek; bilinçli ve saygılı bir dille anlatmak.</a:t>
            </a:r>
          </a:p>
        </p:txBody>
      </p:sp>
      <p:sp>
        <p:nvSpPr>
          <p:cNvPr id="38" name="TextBox 3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9" name="Rounded Rectangle 3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62-64</a:t>
            </a:r>
          </a:p>
        </p:txBody>
      </p:sp>
      <p:sp>
        <p:nvSpPr>
          <p:cNvPr id="40" name="TextBox 3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159 / 226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Gök Vatan</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pic>
        <p:nvPicPr>
          <p:cNvPr id="6" name="Picture 5" descr="gok_vatan_s63.jpg"/>
          <p:cNvPicPr>
            <a:picLocks noChangeAspect="1"/>
          </p:cNvPicPr>
          <p:nvPr/>
        </p:nvPicPr>
        <p:blipFill>
          <a:blip r:embed="rId3"/>
          <a:stretch>
            <a:fillRect/>
          </a:stretch>
        </p:blipFill>
        <p:spPr>
          <a:xfrm>
            <a:off x="502920" y="1216152"/>
            <a:ext cx="5120640" cy="2223726"/>
          </a:xfrm>
          <a:prstGeom prst="rect">
            <a:avLst/>
          </a:prstGeom>
          <a:ln w="9525">
            <a:solidFill>
              <a:srgbClr val="D9D9D9"/>
            </a:solidFill>
          </a:ln>
        </p:spPr>
      </p:pic>
      <p:sp>
        <p:nvSpPr>
          <p:cNvPr id="7" name="TextBox 6"/>
          <p:cNvSpPr txBox="1"/>
          <p:nvPr/>
        </p:nvSpPr>
        <p:spPr>
          <a:xfrm>
            <a:off x="502920" y="3458166"/>
            <a:ext cx="512064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Görsel: ders kitabı s. 63</a:t>
            </a:r>
          </a:p>
        </p:txBody>
      </p:sp>
      <p:sp>
        <p:nvSpPr>
          <p:cNvPr id="8" name="Rounded Rectangle 7"/>
          <p:cNvSpPr/>
          <p:nvPr/>
        </p:nvSpPr>
        <p:spPr>
          <a:xfrm>
            <a:off x="502920" y="3805638"/>
            <a:ext cx="5120640" cy="2485434"/>
          </a:xfrm>
          <a:prstGeom prst="roundRect">
            <a:avLst>
              <a:gd name="adj" fmla="val 6000"/>
            </a:avLst>
          </a:prstGeom>
          <a:solidFill>
            <a:srgbClr val="F0F0F0"/>
          </a:solidFill>
          <a:ln>
            <a:noFill/>
          </a:ln>
          <a:effectLst/>
        </p:spPr>
        <p:txBody>
          <a:bodyPr rtlCol="0" anchor="ctr"/>
          <a:lstStyle/>
          <a:p/>
        </p:txBody>
      </p:sp>
      <p:sp>
        <p:nvSpPr>
          <p:cNvPr id="9" name="Rectangle 8"/>
          <p:cNvSpPr/>
          <p:nvPr/>
        </p:nvSpPr>
        <p:spPr>
          <a:xfrm>
            <a:off x="502920" y="3805638"/>
            <a:ext cx="118872" cy="2485434"/>
          </a:xfrm>
          <a:prstGeom prst="rect">
            <a:avLst/>
          </a:prstGeom>
          <a:solidFill>
            <a:srgbClr val="FCC021"/>
          </a:solidFill>
          <a:ln>
            <a:noFill/>
          </a:ln>
          <a:effectLst/>
        </p:spPr>
        <p:txBody>
          <a:bodyPr rtlCol="0" anchor="ctr"/>
          <a:lstStyle/>
          <a:p/>
        </p:txBody>
      </p:sp>
      <p:sp>
        <p:nvSpPr>
          <p:cNvPr id="10" name="TextBox 9"/>
          <p:cNvSpPr txBox="1"/>
          <p:nvPr/>
        </p:nvSpPr>
        <p:spPr>
          <a:xfrm>
            <a:off x="777240" y="3878790"/>
            <a:ext cx="4709160" cy="2339130"/>
          </a:xfrm>
          <a:prstGeom prst="rect">
            <a:avLst/>
          </a:prstGeom>
          <a:noFill/>
        </p:spPr>
        <p:txBody>
          <a:bodyPr wrap="square" anchor="ctr" lIns="73152" rIns="73152" tIns="36576" bIns="36576">
            <a:noAutofit/>
          </a:bodyPr>
          <a:lstStyle/>
          <a:p>
            <a:pPr algn="l">
              <a:spcBef>
                <a:spcPts val="0"/>
              </a:spcBef>
              <a:spcAft>
                <a:spcPts val="1000"/>
              </a:spcAft>
            </a:pPr>
            <a:r>
              <a:rPr lang="tr-TR" sz="2200" b="0" i="1">
                <a:solidFill>
                  <a:srgbClr val="262626"/>
                </a:solidFill>
                <a:latin typeface="Calibri"/>
              </a:rPr>
              <a:t>“Türk çocuğu; Her işte olduğu gibi, havacılıkta da, en yüksek düzeyde, gökte, seni bekleyen yerini, az zamanda, dolduracaksın.”</a:t>
            </a:r>
          </a:p>
          <a:p>
            <a:pPr algn="r">
              <a:spcBef>
                <a:spcPts val="0"/>
              </a:spcBef>
              <a:spcAft>
                <a:spcPts val="0"/>
              </a:spcAft>
            </a:pPr>
            <a:r>
              <a:rPr lang="tr-TR" sz="1700" b="1" i="0">
                <a:solidFill>
                  <a:srgbClr val="262626"/>
                </a:solidFill>
                <a:latin typeface="Calibri"/>
              </a:rPr>
              <a:t>— Mustafa Kemal Atatürk</a:t>
            </a:r>
          </a:p>
        </p:txBody>
      </p:sp>
      <p:sp>
        <p:nvSpPr>
          <p:cNvPr id="11" name="Rounded Rectangle 10"/>
          <p:cNvSpPr/>
          <p:nvPr/>
        </p:nvSpPr>
        <p:spPr>
          <a:xfrm>
            <a:off x="5852160" y="1216152"/>
            <a:ext cx="1325880" cy="1325880"/>
          </a:xfrm>
          <a:prstGeom prst="roundRect">
            <a:avLst>
              <a:gd name="adj" fmla="val 8000"/>
            </a:avLst>
          </a:prstGeom>
          <a:solidFill>
            <a:srgbClr val="2F86C0"/>
          </a:solidFill>
          <a:ln>
            <a:noFill/>
          </a:ln>
          <a:effectLst/>
        </p:spPr>
        <p:txBody>
          <a:bodyPr rtlCol="0" anchor="ctr" wrap="square" lIns="128016" rIns="128016" tIns="73152" bIns="73152">
            <a:noAutofit/>
          </a:bodyPr>
          <a:lstStyle/>
          <a:p>
            <a:pPr algn="ctr">
              <a:spcBef>
                <a:spcPts val="0"/>
              </a:spcBef>
              <a:spcAft>
                <a:spcPts val="0"/>
              </a:spcAft>
            </a:pPr>
            <a:r>
              <a:rPr lang="tr-TR" sz="3000" b="1" i="0">
                <a:solidFill>
                  <a:srgbClr val="FFFFFF"/>
                </a:solidFill>
                <a:latin typeface="Calibri"/>
              </a:rPr>
              <a:t>1944</a:t>
            </a:r>
          </a:p>
          <a:p>
            <a:pPr algn="ctr">
              <a:spcBef>
                <a:spcPts val="0"/>
              </a:spcBef>
              <a:spcAft>
                <a:spcPts val="0"/>
              </a:spcAft>
            </a:pPr>
            <a:r>
              <a:rPr lang="tr-TR" sz="1700" b="0" i="0">
                <a:solidFill>
                  <a:srgbClr val="FFFFFF"/>
                </a:solidFill>
                <a:latin typeface="Calibri"/>
              </a:rPr>
              <a:t>Şikago</a:t>
            </a:r>
          </a:p>
        </p:txBody>
      </p:sp>
      <p:sp>
        <p:nvSpPr>
          <p:cNvPr id="12" name="TextBox 11"/>
          <p:cNvSpPr txBox="1"/>
          <p:nvPr/>
        </p:nvSpPr>
        <p:spPr>
          <a:xfrm>
            <a:off x="7315200" y="1216152"/>
            <a:ext cx="4373575" cy="132588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1944 tarihli Şikago Uluslararası Sivil Havacılık Konvansiyonu’nda ülkelerin kendi hava sahaları üzerinde egemenlik hakkının olduğu belirtilmiştir.</a:t>
            </a:r>
          </a:p>
        </p:txBody>
      </p:sp>
      <p:sp>
        <p:nvSpPr>
          <p:cNvPr id="13" name="Rounded Rectangle 12"/>
          <p:cNvSpPr/>
          <p:nvPr/>
        </p:nvSpPr>
        <p:spPr>
          <a:xfrm>
            <a:off x="5852160" y="2679192"/>
            <a:ext cx="5836615" cy="1097280"/>
          </a:xfrm>
          <a:prstGeom prst="roundRect">
            <a:avLst>
              <a:gd name="adj" fmla="val 8000"/>
            </a:avLst>
          </a:prstGeom>
          <a:solidFill>
            <a:srgbClr val="F0F0F0"/>
          </a:solidFill>
          <a:ln>
            <a:noFill/>
          </a:ln>
          <a:effectLst/>
        </p:spPr>
        <p:txBody>
          <a:bodyPr rtlCol="0" anchor="ctr"/>
          <a:lstStyle/>
          <a:p/>
        </p:txBody>
      </p:sp>
      <p:sp>
        <p:nvSpPr>
          <p:cNvPr id="14" name="Rectangle 13"/>
          <p:cNvSpPr/>
          <p:nvPr/>
        </p:nvSpPr>
        <p:spPr>
          <a:xfrm>
            <a:off x="5852160" y="2679192"/>
            <a:ext cx="118872" cy="1097280"/>
          </a:xfrm>
          <a:prstGeom prst="rect">
            <a:avLst/>
          </a:prstGeom>
          <a:solidFill>
            <a:srgbClr val="2C6696"/>
          </a:solidFill>
          <a:ln>
            <a:noFill/>
          </a:ln>
          <a:effectLst/>
        </p:spPr>
        <p:txBody>
          <a:bodyPr rtlCol="0" anchor="ctr"/>
          <a:lstStyle/>
          <a:p/>
        </p:txBody>
      </p:sp>
      <p:sp>
        <p:nvSpPr>
          <p:cNvPr id="15" name="TextBox 14"/>
          <p:cNvSpPr txBox="1"/>
          <p:nvPr/>
        </p:nvSpPr>
        <p:spPr>
          <a:xfrm>
            <a:off x="6126480" y="2679192"/>
            <a:ext cx="5425135" cy="109728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Denizlerin üzerindeki iz düşümü olan hava sahası, denizlerdeki zenginliklerin üzerinde bir koruma kalkanı sağlamaktadır.</a:t>
            </a:r>
          </a:p>
        </p:txBody>
      </p:sp>
      <p:sp>
        <p:nvSpPr>
          <p:cNvPr id="16" name="Rounded Rectangle 15"/>
          <p:cNvSpPr/>
          <p:nvPr/>
        </p:nvSpPr>
        <p:spPr>
          <a:xfrm>
            <a:off x="5852160" y="3959352"/>
            <a:ext cx="5836615" cy="2331720"/>
          </a:xfrm>
          <a:prstGeom prst="roundRect">
            <a:avLst>
              <a:gd name="adj" fmla="val 6000"/>
            </a:avLst>
          </a:prstGeom>
          <a:solidFill>
            <a:srgbClr val="F0F0F0"/>
          </a:solidFill>
          <a:ln>
            <a:noFill/>
          </a:ln>
          <a:effectLst/>
        </p:spPr>
        <p:txBody>
          <a:bodyPr rtlCol="0" anchor="ctr"/>
          <a:lstStyle/>
          <a:p/>
        </p:txBody>
      </p:sp>
      <p:sp>
        <p:nvSpPr>
          <p:cNvPr id="17" name="Rectangle 16"/>
          <p:cNvSpPr/>
          <p:nvPr/>
        </p:nvSpPr>
        <p:spPr>
          <a:xfrm>
            <a:off x="5852160" y="3959352"/>
            <a:ext cx="146304" cy="2331720"/>
          </a:xfrm>
          <a:prstGeom prst="rect">
            <a:avLst/>
          </a:prstGeom>
          <a:solidFill>
            <a:srgbClr val="2F86C0"/>
          </a:solidFill>
          <a:ln>
            <a:noFill/>
          </a:ln>
          <a:effectLst/>
        </p:spPr>
        <p:txBody>
          <a:bodyPr rtlCol="0" anchor="ctr"/>
          <a:lstStyle/>
          <a:p/>
        </p:txBody>
      </p:sp>
      <p:sp>
        <p:nvSpPr>
          <p:cNvPr id="18" name="TextBox 17"/>
          <p:cNvSpPr txBox="1"/>
          <p:nvPr/>
        </p:nvSpPr>
        <p:spPr>
          <a:xfrm>
            <a:off x="6217920" y="4069080"/>
            <a:ext cx="5287975" cy="41148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2F86C0"/>
                </a:solidFill>
                <a:latin typeface="Calibri"/>
              </a:rPr>
              <a:t>GÖK VATAN (ULUSAL HAVA SAHASI)</a:t>
            </a:r>
          </a:p>
        </p:txBody>
      </p:sp>
      <p:sp>
        <p:nvSpPr>
          <p:cNvPr id="19" name="TextBox 18"/>
          <p:cNvSpPr txBox="1"/>
          <p:nvPr/>
        </p:nvSpPr>
        <p:spPr>
          <a:xfrm>
            <a:off x="6217920" y="4462272"/>
            <a:ext cx="5287975" cy="1691640"/>
          </a:xfrm>
          <a:prstGeom prst="rect">
            <a:avLst/>
          </a:prstGeom>
          <a:noFill/>
        </p:spPr>
        <p:txBody>
          <a:bodyPr wrap="square" anchor="ctr" lIns="73152" rIns="73152" tIns="36576" bIns="36576">
            <a:noAutofit/>
          </a:bodyPr>
          <a:lstStyle/>
          <a:p>
            <a:pPr algn="l">
              <a:spcBef>
                <a:spcPts val="0"/>
              </a:spcBef>
              <a:spcAft>
                <a:spcPts val="0"/>
              </a:spcAft>
            </a:pPr>
            <a:r>
              <a:rPr lang="tr-TR" sz="2050" b="0" i="0">
                <a:solidFill>
                  <a:srgbClr val="262626"/>
                </a:solidFill>
                <a:latin typeface="Calibri"/>
              </a:rPr>
              <a:t>Türkiye Cumhuriyeti’nin egemenliği altındaki kara sınırları ve deniz yetki alanlarının üzerinde bulunan hava sahasını kapsayan alan Gök Vatan (Ulusal Hava Sahası) olarak adlandırılır.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63</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160 / 226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Gök Vatan: gökyüzündeki hâkimiyet alanımız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sp>
        <p:nvSpPr>
          <p:cNvPr id="6" name="Rounded Rectangle 5"/>
          <p:cNvSpPr/>
          <p:nvPr/>
        </p:nvSpPr>
        <p:spPr>
          <a:xfrm>
            <a:off x="502920" y="1216152"/>
            <a:ext cx="5486400" cy="507492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86400" cy="530352"/>
          </a:xfrm>
          <a:prstGeom prst="roundRect">
            <a:avLst>
              <a:gd name="adj" fmla="val 25000"/>
            </a:avLst>
          </a:prstGeom>
          <a:solidFill>
            <a:srgbClr val="2F86C0"/>
          </a:solidFill>
          <a:ln>
            <a:noFill/>
          </a:ln>
          <a:effectLst/>
        </p:spPr>
        <p:txBody>
          <a:bodyPr rtlCol="0" anchor="ctr"/>
          <a:lstStyle/>
          <a:p/>
        </p:txBody>
      </p:sp>
      <p:sp>
        <p:nvSpPr>
          <p:cNvPr id="8" name="Rectangle 7"/>
          <p:cNvSpPr/>
          <p:nvPr/>
        </p:nvSpPr>
        <p:spPr>
          <a:xfrm>
            <a:off x="502920" y="1481328"/>
            <a:ext cx="5486400" cy="265176"/>
          </a:xfrm>
          <a:prstGeom prst="rect">
            <a:avLst/>
          </a:prstGeom>
          <a:solidFill>
            <a:srgbClr val="2F86C0"/>
          </a:solidFill>
          <a:ln>
            <a:noFill/>
          </a:ln>
          <a:effectLst/>
        </p:spPr>
        <p:txBody>
          <a:bodyPr rtlCol="0" anchor="ctr"/>
          <a:lstStyle/>
          <a:p/>
        </p:txBody>
      </p:sp>
      <p:sp>
        <p:nvSpPr>
          <p:cNvPr id="9" name="TextBox 8"/>
          <p:cNvSpPr txBox="1"/>
          <p:nvPr/>
        </p:nvSpPr>
        <p:spPr>
          <a:xfrm>
            <a:off x="594360" y="1216152"/>
            <a:ext cx="5303520"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Gökyüzündeki hâkimiyet alanımız</a:t>
            </a:r>
          </a:p>
        </p:txBody>
      </p:sp>
      <p:sp>
        <p:nvSpPr>
          <p:cNvPr id="10" name="TextBox 9"/>
          <p:cNvSpPr txBox="1"/>
          <p:nvPr/>
        </p:nvSpPr>
        <p:spPr>
          <a:xfrm>
            <a:off x="612648" y="1819656"/>
            <a:ext cx="5266944" cy="439826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Vatanımızın bir parçası olan Gök Vatan, Türkiye’nin gökyüzündeki hâkimiyet alanıdır.</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Havadaki savunma ve taarruz sahasını kapsar. Ayrıca uçuş bilgi bölgesi (FIR) sorumluluğuna karşılık gelmektedir.</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Bu bakımdan Türkiye’nin Mavi Vatan olarak kabul ettiği deniz yetki alanı ne kadar önemliyse hava hâkimiyet sahası olan Gök Vatan da o derece önemlidir.</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Türkiye; ürettiği uçak, insansız hava araçları, yerli uydular, uzay araştırmaları, millî uzay programı gibi projelerle havacılık ve uzay alanında önemli adımlar atmaktadır.</a:t>
            </a:r>
          </a:p>
        </p:txBody>
      </p:sp>
      <p:sp>
        <p:nvSpPr>
          <p:cNvPr id="11" name="Rounded Rectangle 10"/>
          <p:cNvSpPr/>
          <p:nvPr/>
        </p:nvSpPr>
        <p:spPr>
          <a:xfrm>
            <a:off x="6217920" y="1216152"/>
            <a:ext cx="5470855" cy="507492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217920" y="1216152"/>
            <a:ext cx="5470855" cy="777240"/>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6217920" y="1604772"/>
            <a:ext cx="5470855" cy="388620"/>
          </a:xfrm>
          <a:prstGeom prst="rect">
            <a:avLst/>
          </a:prstGeom>
          <a:solidFill>
            <a:srgbClr val="4F4F4F"/>
          </a:solidFill>
          <a:ln>
            <a:noFill/>
          </a:ln>
          <a:effectLst/>
        </p:spPr>
        <p:txBody>
          <a:bodyPr rtlCol="0" anchor="ctr"/>
          <a:lstStyle/>
          <a:p/>
        </p:txBody>
      </p:sp>
      <p:sp>
        <p:nvSpPr>
          <p:cNvPr id="14" name="TextBox 13"/>
          <p:cNvSpPr txBox="1"/>
          <p:nvPr/>
        </p:nvSpPr>
        <p:spPr>
          <a:xfrm>
            <a:off x="6309360" y="1216152"/>
            <a:ext cx="5287975" cy="77724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Türkiye’nin Ürettiği Başlıca Hava Savunma Teknolojileri</a:t>
            </a:r>
          </a:p>
        </p:txBody>
      </p:sp>
      <p:sp>
        <p:nvSpPr>
          <p:cNvPr id="15" name="TextBox 14"/>
          <p:cNvSpPr txBox="1"/>
          <p:nvPr/>
        </p:nvSpPr>
        <p:spPr>
          <a:xfrm>
            <a:off x="6327648" y="2066544"/>
            <a:ext cx="5251399" cy="4151376"/>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1" i="0">
                <a:solidFill>
                  <a:srgbClr val="262626"/>
                </a:solidFill>
                <a:latin typeface="Calibri"/>
              </a:rPr>
              <a:t>Anka:</a:t>
            </a:r>
            <a:r>
              <a:rPr lang="tr-TR" sz="2200" b="0" i="0">
                <a:solidFill>
                  <a:srgbClr val="262626"/>
                </a:solidFill>
                <a:latin typeface="Calibri"/>
              </a:rPr>
              <a:t> Orta irtifada uçabilen ve uzun süre havada kalabilen İHA (İnsansız hava aracı)</a:t>
            </a:r>
          </a:p>
          <a:p>
            <a:pPr algn="l" marL="273482" indent="-273482">
              <a:spcBef>
                <a:spcPts val="0"/>
              </a:spcBef>
              <a:spcAft>
                <a:spcPts val="600"/>
              </a:spcAft>
            </a:pPr>
            <a:r>
              <a:rPr lang="tr-TR" sz="2200" b="1" i="0">
                <a:solidFill>
                  <a:srgbClr val="2C6696"/>
                </a:solidFill>
                <a:latin typeface="Calibri"/>
              </a:rPr>
              <a:t>•  </a:t>
            </a:r>
            <a:r>
              <a:rPr lang="tr-TR" sz="2200" b="1" i="0">
                <a:solidFill>
                  <a:srgbClr val="262626"/>
                </a:solidFill>
                <a:latin typeface="Calibri"/>
              </a:rPr>
              <a:t>Karayel:</a:t>
            </a:r>
            <a:r>
              <a:rPr lang="tr-TR" sz="2200" b="0" i="0">
                <a:solidFill>
                  <a:srgbClr val="262626"/>
                </a:solidFill>
                <a:latin typeface="Calibri"/>
              </a:rPr>
              <a:t> Yüksek performanslı, taktik İHA</a:t>
            </a:r>
          </a:p>
          <a:p>
            <a:pPr algn="l" marL="273482" indent="-273482">
              <a:spcBef>
                <a:spcPts val="0"/>
              </a:spcBef>
              <a:spcAft>
                <a:spcPts val="600"/>
              </a:spcAft>
            </a:pPr>
            <a:r>
              <a:rPr lang="tr-TR" sz="2200" b="1" i="0">
                <a:solidFill>
                  <a:srgbClr val="2C6696"/>
                </a:solidFill>
                <a:latin typeface="Calibri"/>
              </a:rPr>
              <a:t>•  </a:t>
            </a:r>
            <a:r>
              <a:rPr lang="tr-TR" sz="2200" b="1" i="0">
                <a:solidFill>
                  <a:srgbClr val="262626"/>
                </a:solidFill>
                <a:latin typeface="Calibri"/>
              </a:rPr>
              <a:t>Göktürk-2 ve İMECE:</a:t>
            </a:r>
            <a:r>
              <a:rPr lang="tr-TR" sz="2200" b="0" i="0">
                <a:solidFill>
                  <a:srgbClr val="262626"/>
                </a:solidFill>
                <a:latin typeface="Calibri"/>
              </a:rPr>
              <a:t> Gözlem uyduları</a:t>
            </a:r>
          </a:p>
          <a:p>
            <a:pPr algn="l" marL="273482" indent="-273482">
              <a:spcBef>
                <a:spcPts val="0"/>
              </a:spcBef>
              <a:spcAft>
                <a:spcPts val="600"/>
              </a:spcAft>
            </a:pPr>
            <a:r>
              <a:rPr lang="tr-TR" sz="2200" b="1" i="0">
                <a:solidFill>
                  <a:srgbClr val="2C6696"/>
                </a:solidFill>
                <a:latin typeface="Calibri"/>
              </a:rPr>
              <a:t>•  </a:t>
            </a:r>
            <a:r>
              <a:rPr lang="tr-TR" sz="2200" b="1" i="0">
                <a:solidFill>
                  <a:srgbClr val="262626"/>
                </a:solidFill>
                <a:latin typeface="Calibri"/>
              </a:rPr>
              <a:t>TAI Hürkuş:</a:t>
            </a:r>
            <a:r>
              <a:rPr lang="tr-TR" sz="2200" b="0" i="0">
                <a:solidFill>
                  <a:srgbClr val="262626"/>
                </a:solidFill>
                <a:latin typeface="Calibri"/>
              </a:rPr>
              <a:t> Eğitim ve hafif saldırı uçağı</a:t>
            </a:r>
          </a:p>
          <a:p>
            <a:pPr algn="l" marL="273482" indent="-273482">
              <a:spcBef>
                <a:spcPts val="0"/>
              </a:spcBef>
              <a:spcAft>
                <a:spcPts val="600"/>
              </a:spcAft>
            </a:pPr>
            <a:r>
              <a:rPr lang="tr-TR" sz="2200" b="1" i="0">
                <a:solidFill>
                  <a:srgbClr val="2C6696"/>
                </a:solidFill>
                <a:latin typeface="Calibri"/>
              </a:rPr>
              <a:t>•  </a:t>
            </a:r>
            <a:r>
              <a:rPr lang="tr-TR" sz="2200" b="1" i="0">
                <a:solidFill>
                  <a:srgbClr val="262626"/>
                </a:solidFill>
                <a:latin typeface="Calibri"/>
              </a:rPr>
              <a:t>Gökbey:</a:t>
            </a:r>
            <a:r>
              <a:rPr lang="tr-TR" sz="2200" b="0" i="0">
                <a:solidFill>
                  <a:srgbClr val="262626"/>
                </a:solidFill>
                <a:latin typeface="Calibri"/>
              </a:rPr>
              <a:t> İlk özgün helikopter</a:t>
            </a:r>
          </a:p>
          <a:p>
            <a:pPr algn="l" marL="273482" indent="-273482">
              <a:spcBef>
                <a:spcPts val="0"/>
              </a:spcBef>
              <a:spcAft>
                <a:spcPts val="600"/>
              </a:spcAft>
            </a:pPr>
            <a:r>
              <a:rPr lang="tr-TR" sz="2200" b="1" i="0">
                <a:solidFill>
                  <a:srgbClr val="2C6696"/>
                </a:solidFill>
                <a:latin typeface="Calibri"/>
              </a:rPr>
              <a:t>•  </a:t>
            </a:r>
            <a:r>
              <a:rPr lang="tr-TR" sz="2200" b="1" i="0">
                <a:solidFill>
                  <a:srgbClr val="262626"/>
                </a:solidFill>
                <a:latin typeface="Calibri"/>
              </a:rPr>
              <a:t>T-129 Atak:</a:t>
            </a:r>
            <a:r>
              <a:rPr lang="tr-TR" sz="2200" b="0" i="0">
                <a:solidFill>
                  <a:srgbClr val="262626"/>
                </a:solidFill>
                <a:latin typeface="Calibri"/>
              </a:rPr>
              <a:t> Taarruz helikopteri</a:t>
            </a:r>
          </a:p>
          <a:p>
            <a:pPr algn="l" marL="273482" indent="-273482">
              <a:spcBef>
                <a:spcPts val="0"/>
              </a:spcBef>
              <a:spcAft>
                <a:spcPts val="600"/>
              </a:spcAft>
            </a:pPr>
            <a:r>
              <a:rPr lang="tr-TR" sz="2200" b="1" i="0">
                <a:solidFill>
                  <a:srgbClr val="2C6696"/>
                </a:solidFill>
                <a:latin typeface="Calibri"/>
              </a:rPr>
              <a:t>•  </a:t>
            </a:r>
            <a:r>
              <a:rPr lang="tr-TR" sz="2200" b="1" i="0">
                <a:solidFill>
                  <a:srgbClr val="262626"/>
                </a:solidFill>
                <a:latin typeface="Calibri"/>
              </a:rPr>
              <a:t>Gökdeniz ve Hisar:</a:t>
            </a:r>
            <a:r>
              <a:rPr lang="tr-TR" sz="2200" b="0" i="0">
                <a:solidFill>
                  <a:srgbClr val="262626"/>
                </a:solidFill>
                <a:latin typeface="Calibri"/>
              </a:rPr>
              <a:t> Hava savunma sistemi</a:t>
            </a:r>
          </a:p>
          <a:p>
            <a:pPr algn="l" marL="273482" indent="-273482">
              <a:spcBef>
                <a:spcPts val="0"/>
              </a:spcBef>
              <a:spcAft>
                <a:spcPts val="0"/>
              </a:spcAft>
            </a:pPr>
            <a:r>
              <a:rPr lang="tr-TR" sz="2200" b="1" i="0">
                <a:solidFill>
                  <a:srgbClr val="2C6696"/>
                </a:solidFill>
                <a:latin typeface="Calibri"/>
              </a:rPr>
              <a:t>•  </a:t>
            </a:r>
            <a:r>
              <a:rPr lang="tr-TR" sz="2200" b="1" i="0">
                <a:solidFill>
                  <a:srgbClr val="262626"/>
                </a:solidFill>
                <a:latin typeface="Calibri"/>
              </a:rPr>
              <a:t>ÇAFRAD:</a:t>
            </a:r>
            <a:r>
              <a:rPr lang="tr-TR" sz="2200" b="0" i="0">
                <a:solidFill>
                  <a:srgbClr val="262626"/>
                </a:solidFill>
                <a:latin typeface="Calibri"/>
              </a:rPr>
              <a:t> Radar sistemleri</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63</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161 / 226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Akdeniz’in İncisi Kıbrıs</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pic>
        <p:nvPicPr>
          <p:cNvPr id="6" name="Picture 5" descr="harita_2_10_s64.jpg"/>
          <p:cNvPicPr>
            <a:picLocks noChangeAspect="1"/>
          </p:cNvPicPr>
          <p:nvPr/>
        </p:nvPicPr>
        <p:blipFill>
          <a:blip r:embed="rId3"/>
          <a:stretch>
            <a:fillRect/>
          </a:stretch>
        </p:blipFill>
        <p:spPr>
          <a:xfrm>
            <a:off x="502920" y="1216152"/>
            <a:ext cx="3827194" cy="4709160"/>
          </a:xfrm>
          <a:prstGeom prst="rect">
            <a:avLst/>
          </a:prstGeom>
          <a:ln w="9525">
            <a:solidFill>
              <a:srgbClr val="D9D9D9"/>
            </a:solidFill>
          </a:ln>
        </p:spPr>
      </p:pic>
      <p:sp>
        <p:nvSpPr>
          <p:cNvPr id="7" name="Oval 6"/>
          <p:cNvSpPr/>
          <p:nvPr/>
        </p:nvSpPr>
        <p:spPr>
          <a:xfrm>
            <a:off x="1695238" y="3399043"/>
            <a:ext cx="839038" cy="273066"/>
          </a:xfrm>
          <a:prstGeom prst="ellipse">
            <a:avLst/>
          </a:prstGeom>
          <a:noFill/>
          <a:ln w="31750">
            <a:solidFill>
              <a:srgbClr val="FCC021"/>
            </a:solidFill>
          </a:ln>
          <a:effectLst/>
        </p:spPr>
        <p:txBody>
          <a:bodyPr rtlCol="0" anchor="ctr"/>
          <a:lstStyle/>
          <a:p/>
        </p:txBody>
      </p:sp>
      <p:sp>
        <p:nvSpPr>
          <p:cNvPr id="8" name="TextBox 7"/>
          <p:cNvSpPr txBox="1"/>
          <p:nvPr/>
        </p:nvSpPr>
        <p:spPr>
          <a:xfrm>
            <a:off x="502920" y="5961888"/>
            <a:ext cx="4375834"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2.10: Kıbrıs Adası’nın konumu (kitap s. 64)</a:t>
            </a:r>
          </a:p>
        </p:txBody>
      </p:sp>
      <p:sp>
        <p:nvSpPr>
          <p:cNvPr id="9" name="Rounded Rectangle 8"/>
          <p:cNvSpPr/>
          <p:nvPr/>
        </p:nvSpPr>
        <p:spPr>
          <a:xfrm>
            <a:off x="4558714" y="1216152"/>
            <a:ext cx="7130061" cy="160020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4558714" y="1216152"/>
            <a:ext cx="7130061" cy="457200"/>
          </a:xfrm>
          <a:prstGeom prst="roundRect">
            <a:avLst>
              <a:gd name="adj" fmla="val 25000"/>
            </a:avLst>
          </a:prstGeom>
          <a:solidFill>
            <a:srgbClr val="4F4F4F"/>
          </a:solidFill>
          <a:ln>
            <a:noFill/>
          </a:ln>
          <a:effectLst/>
        </p:spPr>
        <p:txBody>
          <a:bodyPr rtlCol="0" anchor="ctr"/>
          <a:lstStyle/>
          <a:p/>
        </p:txBody>
      </p:sp>
      <p:sp>
        <p:nvSpPr>
          <p:cNvPr id="11" name="Rectangle 10"/>
          <p:cNvSpPr/>
          <p:nvPr/>
        </p:nvSpPr>
        <p:spPr>
          <a:xfrm>
            <a:off x="4558714" y="1444752"/>
            <a:ext cx="7130061" cy="228600"/>
          </a:xfrm>
          <a:prstGeom prst="rect">
            <a:avLst/>
          </a:prstGeom>
          <a:solidFill>
            <a:srgbClr val="4F4F4F"/>
          </a:solidFill>
          <a:ln>
            <a:noFill/>
          </a:ln>
          <a:effectLst/>
        </p:spPr>
        <p:txBody>
          <a:bodyPr rtlCol="0" anchor="ctr"/>
          <a:lstStyle/>
          <a:p/>
        </p:txBody>
      </p:sp>
      <p:sp>
        <p:nvSpPr>
          <p:cNvPr id="12" name="TextBox 11"/>
          <p:cNvSpPr txBox="1"/>
          <p:nvPr/>
        </p:nvSpPr>
        <p:spPr>
          <a:xfrm>
            <a:off x="4650154" y="1216152"/>
            <a:ext cx="6947181"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Akdeniz neden önem kazandı?</a:t>
            </a:r>
          </a:p>
        </p:txBody>
      </p:sp>
      <p:sp>
        <p:nvSpPr>
          <p:cNvPr id="13" name="TextBox 12"/>
          <p:cNvSpPr txBox="1"/>
          <p:nvPr/>
        </p:nvSpPr>
        <p:spPr>
          <a:xfrm>
            <a:off x="4668442" y="1746504"/>
            <a:ext cx="6910605" cy="996696"/>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XVIII. yüzyılda ortaya çıkan Sanayi Devrimi denizlere olan ilgiyi artırmıştır. Kızıldeniz ve Akdeniz’i birbirine bağlamak için 1869 yılında Süveyş Kanalı açılmıştır. Böylece Akdeniz’in stratejik önemi artmıştır.</a:t>
            </a:r>
          </a:p>
        </p:txBody>
      </p:sp>
      <p:sp>
        <p:nvSpPr>
          <p:cNvPr id="14" name="Rounded Rectangle 13"/>
          <p:cNvSpPr/>
          <p:nvPr/>
        </p:nvSpPr>
        <p:spPr>
          <a:xfrm>
            <a:off x="4558714" y="2953512"/>
            <a:ext cx="1920240" cy="1188720"/>
          </a:xfrm>
          <a:prstGeom prst="roundRect">
            <a:avLst>
              <a:gd name="adj" fmla="val 8000"/>
            </a:avLst>
          </a:prstGeom>
          <a:solidFill>
            <a:srgbClr val="FFF3D1"/>
          </a:solidFill>
          <a:ln>
            <a:noFill/>
          </a:ln>
          <a:effectLst/>
        </p:spPr>
        <p:txBody>
          <a:bodyPr rtlCol="0" anchor="ctr" wrap="square" lIns="45720" rIns="45720" tIns="73152" bIns="73152">
            <a:noAutofit/>
          </a:bodyPr>
          <a:lstStyle/>
          <a:p>
            <a:pPr algn="ctr">
              <a:spcBef>
                <a:spcPts val="0"/>
              </a:spcBef>
              <a:spcAft>
                <a:spcPts val="0"/>
              </a:spcAft>
            </a:pPr>
            <a:r>
              <a:rPr lang="tr-TR" sz="2800" b="1" i="0">
                <a:solidFill>
                  <a:srgbClr val="262626"/>
                </a:solidFill>
                <a:latin typeface="Calibri"/>
              </a:rPr>
              <a:t>9.251 km²</a:t>
            </a:r>
          </a:p>
          <a:p>
            <a:pPr algn="ctr">
              <a:spcBef>
                <a:spcPts val="0"/>
              </a:spcBef>
              <a:spcAft>
                <a:spcPts val="0"/>
              </a:spcAft>
            </a:pPr>
            <a:r>
              <a:rPr lang="tr-TR" sz="1600" b="0" i="0">
                <a:solidFill>
                  <a:srgbClr val="262626"/>
                </a:solidFill>
                <a:latin typeface="Calibri"/>
              </a:rPr>
              <a:t>yüz ölçümü</a:t>
            </a:r>
          </a:p>
        </p:txBody>
      </p:sp>
      <p:sp>
        <p:nvSpPr>
          <p:cNvPr id="15" name="TextBox 14"/>
          <p:cNvSpPr txBox="1"/>
          <p:nvPr/>
        </p:nvSpPr>
        <p:spPr>
          <a:xfrm>
            <a:off x="6616114" y="2953512"/>
            <a:ext cx="5072661" cy="1188720"/>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Kıbrıs Adası, Doğu Akdeniz’de 9.251 km² yüz ölçümüyle Sicilya ve Sardunya Adalarından sonra Akdeniz’in üçüncü, Doğu Akdeniz’in ise en büyük adasıdır.</a:t>
            </a:r>
          </a:p>
        </p:txBody>
      </p:sp>
      <p:sp>
        <p:nvSpPr>
          <p:cNvPr id="16" name="Rounded Rectangle 15"/>
          <p:cNvSpPr/>
          <p:nvPr/>
        </p:nvSpPr>
        <p:spPr>
          <a:xfrm>
            <a:off x="4558714" y="4279392"/>
            <a:ext cx="7130061" cy="15087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4558714" y="4279392"/>
            <a:ext cx="7130061" cy="457200"/>
          </a:xfrm>
          <a:prstGeom prst="roundRect">
            <a:avLst>
              <a:gd name="adj" fmla="val 25000"/>
            </a:avLst>
          </a:prstGeom>
          <a:solidFill>
            <a:srgbClr val="D3373A"/>
          </a:solidFill>
          <a:ln>
            <a:noFill/>
          </a:ln>
          <a:effectLst/>
        </p:spPr>
        <p:txBody>
          <a:bodyPr rtlCol="0" anchor="ctr"/>
          <a:lstStyle/>
          <a:p/>
        </p:txBody>
      </p:sp>
      <p:sp>
        <p:nvSpPr>
          <p:cNvPr id="18" name="Rectangle 17"/>
          <p:cNvSpPr/>
          <p:nvPr/>
        </p:nvSpPr>
        <p:spPr>
          <a:xfrm>
            <a:off x="4558714" y="4507992"/>
            <a:ext cx="7130061" cy="228600"/>
          </a:xfrm>
          <a:prstGeom prst="rect">
            <a:avLst/>
          </a:prstGeom>
          <a:solidFill>
            <a:srgbClr val="D3373A"/>
          </a:solidFill>
          <a:ln>
            <a:noFill/>
          </a:ln>
          <a:effectLst/>
        </p:spPr>
        <p:txBody>
          <a:bodyPr rtlCol="0" anchor="ctr"/>
          <a:lstStyle/>
          <a:p/>
        </p:txBody>
      </p:sp>
      <p:sp>
        <p:nvSpPr>
          <p:cNvPr id="19" name="TextBox 18"/>
          <p:cNvSpPr txBox="1"/>
          <p:nvPr/>
        </p:nvSpPr>
        <p:spPr>
          <a:xfrm>
            <a:off x="4650154" y="4279392"/>
            <a:ext cx="6947181"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Türkiye ve Türk dünyası için</a:t>
            </a:r>
          </a:p>
        </p:txBody>
      </p:sp>
      <p:sp>
        <p:nvSpPr>
          <p:cNvPr id="20" name="TextBox 19"/>
          <p:cNvSpPr txBox="1"/>
          <p:nvPr/>
        </p:nvSpPr>
        <p:spPr>
          <a:xfrm>
            <a:off x="4668442" y="4809744"/>
            <a:ext cx="6910605" cy="905256"/>
          </a:xfrm>
          <a:prstGeom prst="rect">
            <a:avLst/>
          </a:prstGeom>
          <a:noFill/>
        </p:spPr>
        <p:txBody>
          <a:bodyPr wrap="square" anchor="t" lIns="73152" rIns="73152" tIns="36576" bIns="36576">
            <a:noAutofit/>
          </a:bodyPr>
          <a:lstStyle/>
          <a:p>
            <a:pPr algn="l" marL="192681" indent="-192681">
              <a:spcBef>
                <a:spcPts val="0"/>
              </a:spcBef>
              <a:spcAft>
                <a:spcPts val="516"/>
              </a:spcAft>
            </a:pPr>
            <a:r>
              <a:rPr lang="tr-TR" sz="1550" b="1" i="0">
                <a:solidFill>
                  <a:srgbClr val="2C6696"/>
                </a:solidFill>
                <a:latin typeface="Calibri"/>
              </a:rPr>
              <a:t>•  </a:t>
            </a:r>
            <a:r>
              <a:rPr lang="tr-TR" sz="1550" b="0" i="0">
                <a:solidFill>
                  <a:srgbClr val="262626"/>
                </a:solidFill>
                <a:latin typeface="Calibri"/>
              </a:rPr>
              <a:t>Kuzey Kıbrıs Türk Cumhuriyeti’nde yaşayan Türkler ile Türkiye arasındaki kültürel bağlar; dil, gelenek ve tarih birliğine dayanmaktadır.</a:t>
            </a:r>
          </a:p>
          <a:p>
            <a:pPr algn="l" marL="192681" indent="-192681">
              <a:spcBef>
                <a:spcPts val="0"/>
              </a:spcBef>
              <a:spcAft>
                <a:spcPts val="0"/>
              </a:spcAft>
            </a:pPr>
            <a:r>
              <a:rPr lang="tr-TR" sz="1550" b="1" i="0">
                <a:solidFill>
                  <a:srgbClr val="2C6696"/>
                </a:solidFill>
                <a:latin typeface="Calibri"/>
              </a:rPr>
              <a:t>•  </a:t>
            </a:r>
            <a:r>
              <a:rPr lang="tr-TR" sz="1550" b="0" i="0">
                <a:solidFill>
                  <a:srgbClr val="262626"/>
                </a:solidFill>
                <a:latin typeface="Calibri"/>
              </a:rPr>
              <a:t>Kıbrıs Adası, Türkiye ve Türk dünyası için stratejik ve kültürel bir öneme sahiptir.</a:t>
            </a:r>
          </a:p>
        </p:txBody>
      </p:sp>
      <p:sp>
        <p:nvSpPr>
          <p:cNvPr id="21" name="Rounded Rectangle 20"/>
          <p:cNvSpPr/>
          <p:nvPr/>
        </p:nvSpPr>
        <p:spPr>
          <a:xfrm>
            <a:off x="4558714" y="5879592"/>
            <a:ext cx="7130061" cy="411480"/>
          </a:xfrm>
          <a:prstGeom prst="roundRect">
            <a:avLst>
              <a:gd name="adj" fmla="val 30000"/>
            </a:avLst>
          </a:prstGeom>
          <a:solidFill>
            <a:srgbClr val="FFFFFF"/>
          </a:solidFill>
          <a:ln w="22225">
            <a:solidFill>
              <a:srgbClr val="D3373A"/>
            </a:solidFill>
          </a:ln>
          <a:effectLst/>
        </p:spPr>
        <p:txBody>
          <a:bodyPr rtlCol="0" anchor="ctr" wrap="square" lIns="182880" rIns="182880" tIns="0" bIns="0">
            <a:noAutofit/>
          </a:bodyPr>
          <a:lstStyle/>
          <a:p>
            <a:pPr algn="l">
              <a:spcBef>
                <a:spcPts val="0"/>
              </a:spcBef>
              <a:spcAft>
                <a:spcPts val="0"/>
              </a:spcAft>
            </a:pPr>
            <a:r>
              <a:rPr lang="tr-TR" sz="1800" b="1" i="0">
                <a:solidFill>
                  <a:srgbClr val="262626"/>
                </a:solidFill>
                <a:latin typeface="Calibri"/>
              </a:rPr>
              <a:t>Dilsiz haritana:</a:t>
            </a:r>
            <a:r>
              <a:rPr lang="tr-TR" sz="1800" b="0" i="0">
                <a:solidFill>
                  <a:srgbClr val="262626"/>
                </a:solidFill>
                <a:latin typeface="Calibri"/>
              </a:rPr>
              <a:t> Kıbrıs Adası’nı ve KKTC’yi işaretle.</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162 / 226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Uygulama: Jeopolitik Açıdan Türkiye’nin Konumu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sp>
        <p:nvSpPr>
          <p:cNvPr id="6" name="TextBox 5"/>
          <p:cNvSpPr txBox="1"/>
          <p:nvPr/>
        </p:nvSpPr>
        <p:spPr>
          <a:xfrm>
            <a:off x="502920" y="1188720"/>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767676"/>
                </a:solidFill>
                <a:latin typeface="Calibri"/>
              </a:rPr>
              <a:t>Aşağıdaki uygulamayı kitabınızın sonundaki haritalardan ya da atlaslarınızdan yararlanarak yapınız.</a:t>
            </a:r>
          </a:p>
        </p:txBody>
      </p:sp>
      <p:sp>
        <p:nvSpPr>
          <p:cNvPr id="7" name="Rounded Rectangle 6"/>
          <p:cNvSpPr/>
          <p:nvPr/>
        </p:nvSpPr>
        <p:spPr>
          <a:xfrm>
            <a:off x="502920" y="1645920"/>
            <a:ext cx="11185855" cy="86868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Türkiye’nin konumu tarif edilirken kaynaklarda Ön Asya, Küçük Asya, Güneybatı Asya, Batı Asya ve Orta Doğu gibi farklı adlandırmalara rastlanmaktadır. Buna göre soruları cevaplayınız.</a:t>
            </a:r>
          </a:p>
        </p:txBody>
      </p:sp>
      <p:sp>
        <p:nvSpPr>
          <p:cNvPr id="8" name="Rounded Rectangle 7"/>
          <p:cNvSpPr/>
          <p:nvPr/>
        </p:nvSpPr>
        <p:spPr>
          <a:xfrm>
            <a:off x="502920" y="2633472"/>
            <a:ext cx="2127443" cy="502920"/>
          </a:xfrm>
          <a:prstGeom prst="roundRect">
            <a:avLst>
              <a:gd name="adj" fmla="val 40000"/>
            </a:avLst>
          </a:prstGeom>
          <a:solidFill>
            <a:srgbClr val="FFFFFF"/>
          </a:solidFill>
          <a:ln w="25400">
            <a:solidFill>
              <a:srgbClr val="D3373A"/>
            </a:solidFill>
          </a:ln>
          <a:effectLst/>
        </p:spPr>
        <p:txBody>
          <a:bodyPr rtlCol="0" anchor="ctr" wrap="square" lIns="36576" rIns="36576" tIns="0" bIns="0">
            <a:noAutofit/>
          </a:bodyPr>
          <a:lstStyle/>
          <a:p>
            <a:pPr algn="ctr">
              <a:spcBef>
                <a:spcPts val="0"/>
              </a:spcBef>
              <a:spcAft>
                <a:spcPts val="0"/>
              </a:spcAft>
            </a:pPr>
            <a:r>
              <a:rPr lang="tr-TR" sz="2000" b="1" i="0">
                <a:solidFill>
                  <a:srgbClr val="262626"/>
                </a:solidFill>
                <a:latin typeface="Calibri"/>
              </a:rPr>
              <a:t>Ön Asya</a:t>
            </a:r>
          </a:p>
        </p:txBody>
      </p:sp>
      <p:sp>
        <p:nvSpPr>
          <p:cNvPr id="9" name="Rounded Rectangle 8"/>
          <p:cNvSpPr/>
          <p:nvPr/>
        </p:nvSpPr>
        <p:spPr>
          <a:xfrm>
            <a:off x="2767523" y="2633472"/>
            <a:ext cx="2127443" cy="502920"/>
          </a:xfrm>
          <a:prstGeom prst="roundRect">
            <a:avLst>
              <a:gd name="adj" fmla="val 40000"/>
            </a:avLst>
          </a:prstGeom>
          <a:solidFill>
            <a:srgbClr val="FFFFFF"/>
          </a:solidFill>
          <a:ln w="25400">
            <a:solidFill>
              <a:srgbClr val="D3373A"/>
            </a:solidFill>
          </a:ln>
          <a:effectLst/>
        </p:spPr>
        <p:txBody>
          <a:bodyPr rtlCol="0" anchor="ctr" wrap="square" lIns="36576" rIns="36576" tIns="0" bIns="0">
            <a:noAutofit/>
          </a:bodyPr>
          <a:lstStyle/>
          <a:p>
            <a:pPr algn="ctr">
              <a:spcBef>
                <a:spcPts val="0"/>
              </a:spcBef>
              <a:spcAft>
                <a:spcPts val="0"/>
              </a:spcAft>
            </a:pPr>
            <a:r>
              <a:rPr lang="tr-TR" sz="2000" b="1" i="0">
                <a:solidFill>
                  <a:srgbClr val="262626"/>
                </a:solidFill>
                <a:latin typeface="Calibri"/>
              </a:rPr>
              <a:t>Küçük Asya</a:t>
            </a:r>
          </a:p>
        </p:txBody>
      </p:sp>
      <p:sp>
        <p:nvSpPr>
          <p:cNvPr id="10" name="Rounded Rectangle 9"/>
          <p:cNvSpPr/>
          <p:nvPr/>
        </p:nvSpPr>
        <p:spPr>
          <a:xfrm>
            <a:off x="5032126" y="2633472"/>
            <a:ext cx="2127443" cy="502920"/>
          </a:xfrm>
          <a:prstGeom prst="roundRect">
            <a:avLst>
              <a:gd name="adj" fmla="val 40000"/>
            </a:avLst>
          </a:prstGeom>
          <a:solidFill>
            <a:srgbClr val="FFFFFF"/>
          </a:solidFill>
          <a:ln w="25400">
            <a:solidFill>
              <a:srgbClr val="D3373A"/>
            </a:solidFill>
          </a:ln>
          <a:effectLst/>
        </p:spPr>
        <p:txBody>
          <a:bodyPr rtlCol="0" anchor="ctr" wrap="square" lIns="36576" rIns="36576" tIns="0" bIns="0">
            <a:noAutofit/>
          </a:bodyPr>
          <a:lstStyle/>
          <a:p>
            <a:pPr algn="ctr">
              <a:spcBef>
                <a:spcPts val="0"/>
              </a:spcBef>
              <a:spcAft>
                <a:spcPts val="0"/>
              </a:spcAft>
            </a:pPr>
            <a:r>
              <a:rPr lang="tr-TR" sz="2000" b="1" i="0">
                <a:solidFill>
                  <a:srgbClr val="262626"/>
                </a:solidFill>
                <a:latin typeface="Calibri"/>
              </a:rPr>
              <a:t>Güneybatı Asya</a:t>
            </a:r>
          </a:p>
        </p:txBody>
      </p:sp>
      <p:sp>
        <p:nvSpPr>
          <p:cNvPr id="11" name="Rounded Rectangle 10"/>
          <p:cNvSpPr/>
          <p:nvPr/>
        </p:nvSpPr>
        <p:spPr>
          <a:xfrm>
            <a:off x="7296729" y="2633472"/>
            <a:ext cx="2127443" cy="502920"/>
          </a:xfrm>
          <a:prstGeom prst="roundRect">
            <a:avLst>
              <a:gd name="adj" fmla="val 40000"/>
            </a:avLst>
          </a:prstGeom>
          <a:solidFill>
            <a:srgbClr val="FFFFFF"/>
          </a:solidFill>
          <a:ln w="25400">
            <a:solidFill>
              <a:srgbClr val="D3373A"/>
            </a:solidFill>
          </a:ln>
          <a:effectLst/>
        </p:spPr>
        <p:txBody>
          <a:bodyPr rtlCol="0" anchor="ctr" wrap="square" lIns="36576" rIns="36576" tIns="0" bIns="0">
            <a:noAutofit/>
          </a:bodyPr>
          <a:lstStyle/>
          <a:p>
            <a:pPr algn="ctr">
              <a:spcBef>
                <a:spcPts val="0"/>
              </a:spcBef>
              <a:spcAft>
                <a:spcPts val="0"/>
              </a:spcAft>
            </a:pPr>
            <a:r>
              <a:rPr lang="tr-TR" sz="2000" b="1" i="0">
                <a:solidFill>
                  <a:srgbClr val="262626"/>
                </a:solidFill>
                <a:latin typeface="Calibri"/>
              </a:rPr>
              <a:t>Batı Asya</a:t>
            </a:r>
          </a:p>
        </p:txBody>
      </p:sp>
      <p:sp>
        <p:nvSpPr>
          <p:cNvPr id="12" name="Rounded Rectangle 11"/>
          <p:cNvSpPr/>
          <p:nvPr/>
        </p:nvSpPr>
        <p:spPr>
          <a:xfrm>
            <a:off x="9561332" y="2633472"/>
            <a:ext cx="2127443" cy="502920"/>
          </a:xfrm>
          <a:prstGeom prst="roundRect">
            <a:avLst>
              <a:gd name="adj" fmla="val 40000"/>
            </a:avLst>
          </a:prstGeom>
          <a:solidFill>
            <a:srgbClr val="FFFFFF"/>
          </a:solidFill>
          <a:ln w="25400">
            <a:solidFill>
              <a:srgbClr val="D3373A"/>
            </a:solidFill>
          </a:ln>
          <a:effectLst/>
        </p:spPr>
        <p:txBody>
          <a:bodyPr rtlCol="0" anchor="ctr" wrap="square" lIns="36576" rIns="36576" tIns="0" bIns="0">
            <a:noAutofit/>
          </a:bodyPr>
          <a:lstStyle/>
          <a:p>
            <a:pPr algn="ctr">
              <a:spcBef>
                <a:spcPts val="0"/>
              </a:spcBef>
              <a:spcAft>
                <a:spcPts val="0"/>
              </a:spcAft>
            </a:pPr>
            <a:r>
              <a:rPr lang="tr-TR" sz="2000" b="1" i="0">
                <a:solidFill>
                  <a:srgbClr val="262626"/>
                </a:solidFill>
                <a:latin typeface="Calibri"/>
              </a:rPr>
              <a:t>Orta Doğu</a:t>
            </a:r>
          </a:p>
        </p:txBody>
      </p:sp>
      <p:sp>
        <p:nvSpPr>
          <p:cNvPr id="13" name="Rounded Rectangle 12"/>
          <p:cNvSpPr/>
          <p:nvPr/>
        </p:nvSpPr>
        <p:spPr>
          <a:xfrm>
            <a:off x="502920" y="3273552"/>
            <a:ext cx="11185855" cy="920496"/>
          </a:xfrm>
          <a:prstGeom prst="roundRect">
            <a:avLst>
              <a:gd name="adj" fmla="val 8000"/>
            </a:avLst>
          </a:prstGeom>
          <a:solidFill>
            <a:srgbClr val="F0F0F0"/>
          </a:solidFill>
          <a:ln>
            <a:noFill/>
          </a:ln>
          <a:effectLst/>
        </p:spPr>
        <p:txBody>
          <a:bodyPr rtlCol="0" anchor="ctr"/>
          <a:lstStyle/>
          <a:p/>
        </p:txBody>
      </p:sp>
      <p:sp>
        <p:nvSpPr>
          <p:cNvPr id="14" name="Rounded Rectangle 13"/>
          <p:cNvSpPr/>
          <p:nvPr/>
        </p:nvSpPr>
        <p:spPr>
          <a:xfrm>
            <a:off x="502920" y="3273552"/>
            <a:ext cx="1600200" cy="920496"/>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a)</a:t>
            </a:r>
          </a:p>
        </p:txBody>
      </p:sp>
      <p:sp>
        <p:nvSpPr>
          <p:cNvPr id="15" name="TextBox 14"/>
          <p:cNvSpPr txBox="1"/>
          <p:nvPr/>
        </p:nvSpPr>
        <p:spPr>
          <a:xfrm>
            <a:off x="2240280" y="3273552"/>
            <a:ext cx="8122615" cy="92049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Türkiye’nin Dünya üzerindeki konumu tarif edilirken neden birden çok adlandırma yapıldığını yorumlayınız.</a:t>
            </a:r>
          </a:p>
        </p:txBody>
      </p:sp>
      <p:sp>
        <p:nvSpPr>
          <p:cNvPr id="16" name="Rounded Rectangle 15"/>
          <p:cNvSpPr/>
          <p:nvPr/>
        </p:nvSpPr>
        <p:spPr>
          <a:xfrm>
            <a:off x="10545775" y="3459480"/>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sınıfta</a:t>
            </a:r>
          </a:p>
        </p:txBody>
      </p:sp>
      <p:sp>
        <p:nvSpPr>
          <p:cNvPr id="17" name="Rounded Rectangle 16"/>
          <p:cNvSpPr/>
          <p:nvPr/>
        </p:nvSpPr>
        <p:spPr>
          <a:xfrm>
            <a:off x="502920" y="4322064"/>
            <a:ext cx="11185855" cy="920496"/>
          </a:xfrm>
          <a:prstGeom prst="roundRect">
            <a:avLst>
              <a:gd name="adj" fmla="val 8000"/>
            </a:avLst>
          </a:prstGeom>
          <a:solidFill>
            <a:srgbClr val="F0F0F0"/>
          </a:solidFill>
          <a:ln>
            <a:noFill/>
          </a:ln>
          <a:effectLst/>
        </p:spPr>
        <p:txBody>
          <a:bodyPr rtlCol="0" anchor="ctr"/>
          <a:lstStyle/>
          <a:p/>
        </p:txBody>
      </p:sp>
      <p:sp>
        <p:nvSpPr>
          <p:cNvPr id="18" name="Rounded Rectangle 17"/>
          <p:cNvSpPr/>
          <p:nvPr/>
        </p:nvSpPr>
        <p:spPr>
          <a:xfrm>
            <a:off x="502920" y="4322064"/>
            <a:ext cx="1600200" cy="920496"/>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b)</a:t>
            </a:r>
          </a:p>
        </p:txBody>
      </p:sp>
      <p:sp>
        <p:nvSpPr>
          <p:cNvPr id="19" name="TextBox 18"/>
          <p:cNvSpPr txBox="1"/>
          <p:nvPr/>
        </p:nvSpPr>
        <p:spPr>
          <a:xfrm>
            <a:off x="2240280" y="4322064"/>
            <a:ext cx="8122615" cy="92049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Verilen adlandırmaların benzerlik ve farklılıklarını gerekçeleriyle çözümleyiniz.</a:t>
            </a:r>
          </a:p>
        </p:txBody>
      </p:sp>
      <p:sp>
        <p:nvSpPr>
          <p:cNvPr id="20" name="Rounded Rectangle 19"/>
          <p:cNvSpPr/>
          <p:nvPr/>
        </p:nvSpPr>
        <p:spPr>
          <a:xfrm>
            <a:off x="10545775" y="4507992"/>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evde</a:t>
            </a:r>
          </a:p>
        </p:txBody>
      </p:sp>
      <p:sp>
        <p:nvSpPr>
          <p:cNvPr id="21" name="Rounded Rectangle 20"/>
          <p:cNvSpPr/>
          <p:nvPr/>
        </p:nvSpPr>
        <p:spPr>
          <a:xfrm>
            <a:off x="502920" y="5370576"/>
            <a:ext cx="11185855" cy="920496"/>
          </a:xfrm>
          <a:prstGeom prst="roundRect">
            <a:avLst>
              <a:gd name="adj" fmla="val 8000"/>
            </a:avLst>
          </a:prstGeom>
          <a:solidFill>
            <a:srgbClr val="F0F0F0"/>
          </a:solidFill>
          <a:ln>
            <a:noFill/>
          </a:ln>
          <a:effectLst/>
        </p:spPr>
        <p:txBody>
          <a:bodyPr rtlCol="0" anchor="ctr"/>
          <a:lstStyle/>
          <a:p/>
        </p:txBody>
      </p:sp>
      <p:sp>
        <p:nvSpPr>
          <p:cNvPr id="22" name="Rounded Rectangle 21"/>
          <p:cNvSpPr/>
          <p:nvPr/>
        </p:nvSpPr>
        <p:spPr>
          <a:xfrm>
            <a:off x="502920" y="5370576"/>
            <a:ext cx="1600200" cy="920496"/>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c)</a:t>
            </a:r>
          </a:p>
        </p:txBody>
      </p:sp>
      <p:sp>
        <p:nvSpPr>
          <p:cNvPr id="23" name="TextBox 22"/>
          <p:cNvSpPr txBox="1"/>
          <p:nvPr/>
        </p:nvSpPr>
        <p:spPr>
          <a:xfrm>
            <a:off x="2240280" y="5370576"/>
            <a:ext cx="8122615" cy="92049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Türkiye’nin Dünya üzerindeki konumu size göre nasıl tarif edilmelidir? Gerekçeleriyle açıklayınız.</a:t>
            </a:r>
          </a:p>
        </p:txBody>
      </p:sp>
      <p:sp>
        <p:nvSpPr>
          <p:cNvPr id="24" name="Rounded Rectangle 23"/>
          <p:cNvSpPr/>
          <p:nvPr/>
        </p:nvSpPr>
        <p:spPr>
          <a:xfrm>
            <a:off x="10545775" y="5556504"/>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evde</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64</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163 / 226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Jeopolitik Açıdan Türkiye’nin Konumu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2127443" cy="502920"/>
          </a:xfrm>
          <a:prstGeom prst="roundRect">
            <a:avLst>
              <a:gd name="adj" fmla="val 40000"/>
            </a:avLst>
          </a:prstGeom>
          <a:solidFill>
            <a:srgbClr val="FFFFFF"/>
          </a:solidFill>
          <a:ln w="25400">
            <a:solidFill>
              <a:srgbClr val="D3373A"/>
            </a:solidFill>
          </a:ln>
          <a:effectLst/>
        </p:spPr>
        <p:txBody>
          <a:bodyPr rtlCol="0" anchor="ctr" wrap="square" lIns="36576" rIns="36576" tIns="0" bIns="0">
            <a:noAutofit/>
          </a:bodyPr>
          <a:lstStyle/>
          <a:p>
            <a:pPr algn="ctr">
              <a:spcBef>
                <a:spcPts val="0"/>
              </a:spcBef>
              <a:spcAft>
                <a:spcPts val="0"/>
              </a:spcAft>
            </a:pPr>
            <a:r>
              <a:rPr lang="tr-TR" sz="2000" b="1" i="0">
                <a:solidFill>
                  <a:srgbClr val="262626"/>
                </a:solidFill>
                <a:latin typeface="Calibri"/>
              </a:rPr>
              <a:t>Ön Asya</a:t>
            </a:r>
          </a:p>
        </p:txBody>
      </p:sp>
      <p:sp>
        <p:nvSpPr>
          <p:cNvPr id="7" name="Rounded Rectangle 6"/>
          <p:cNvSpPr/>
          <p:nvPr/>
        </p:nvSpPr>
        <p:spPr>
          <a:xfrm>
            <a:off x="2767523" y="1216152"/>
            <a:ext cx="2127443" cy="502920"/>
          </a:xfrm>
          <a:prstGeom prst="roundRect">
            <a:avLst>
              <a:gd name="adj" fmla="val 40000"/>
            </a:avLst>
          </a:prstGeom>
          <a:solidFill>
            <a:srgbClr val="FFFFFF"/>
          </a:solidFill>
          <a:ln w="25400">
            <a:solidFill>
              <a:srgbClr val="D3373A"/>
            </a:solidFill>
          </a:ln>
          <a:effectLst/>
        </p:spPr>
        <p:txBody>
          <a:bodyPr rtlCol="0" anchor="ctr" wrap="square" lIns="36576" rIns="36576" tIns="0" bIns="0">
            <a:noAutofit/>
          </a:bodyPr>
          <a:lstStyle/>
          <a:p>
            <a:pPr algn="ctr">
              <a:spcBef>
                <a:spcPts val="0"/>
              </a:spcBef>
              <a:spcAft>
                <a:spcPts val="0"/>
              </a:spcAft>
            </a:pPr>
            <a:r>
              <a:rPr lang="tr-TR" sz="2000" b="1" i="0">
                <a:solidFill>
                  <a:srgbClr val="262626"/>
                </a:solidFill>
                <a:latin typeface="Calibri"/>
              </a:rPr>
              <a:t>Küçük Asya</a:t>
            </a:r>
          </a:p>
        </p:txBody>
      </p:sp>
      <p:sp>
        <p:nvSpPr>
          <p:cNvPr id="8" name="Rounded Rectangle 7"/>
          <p:cNvSpPr/>
          <p:nvPr/>
        </p:nvSpPr>
        <p:spPr>
          <a:xfrm>
            <a:off x="5032126" y="1216152"/>
            <a:ext cx="2127443" cy="502920"/>
          </a:xfrm>
          <a:prstGeom prst="roundRect">
            <a:avLst>
              <a:gd name="adj" fmla="val 40000"/>
            </a:avLst>
          </a:prstGeom>
          <a:solidFill>
            <a:srgbClr val="FFFFFF"/>
          </a:solidFill>
          <a:ln w="25400">
            <a:solidFill>
              <a:srgbClr val="D3373A"/>
            </a:solidFill>
          </a:ln>
          <a:effectLst/>
        </p:spPr>
        <p:txBody>
          <a:bodyPr rtlCol="0" anchor="ctr" wrap="square" lIns="36576" rIns="36576" tIns="0" bIns="0">
            <a:noAutofit/>
          </a:bodyPr>
          <a:lstStyle/>
          <a:p>
            <a:pPr algn="ctr">
              <a:spcBef>
                <a:spcPts val="0"/>
              </a:spcBef>
              <a:spcAft>
                <a:spcPts val="0"/>
              </a:spcAft>
            </a:pPr>
            <a:r>
              <a:rPr lang="tr-TR" sz="2000" b="1" i="0">
                <a:solidFill>
                  <a:srgbClr val="262626"/>
                </a:solidFill>
                <a:latin typeface="Calibri"/>
              </a:rPr>
              <a:t>Güneybatı Asya</a:t>
            </a:r>
          </a:p>
        </p:txBody>
      </p:sp>
      <p:sp>
        <p:nvSpPr>
          <p:cNvPr id="9" name="Rounded Rectangle 8"/>
          <p:cNvSpPr/>
          <p:nvPr/>
        </p:nvSpPr>
        <p:spPr>
          <a:xfrm>
            <a:off x="7296729" y="1216152"/>
            <a:ext cx="2127443" cy="502920"/>
          </a:xfrm>
          <a:prstGeom prst="roundRect">
            <a:avLst>
              <a:gd name="adj" fmla="val 40000"/>
            </a:avLst>
          </a:prstGeom>
          <a:solidFill>
            <a:srgbClr val="FFFFFF"/>
          </a:solidFill>
          <a:ln w="25400">
            <a:solidFill>
              <a:srgbClr val="D3373A"/>
            </a:solidFill>
          </a:ln>
          <a:effectLst/>
        </p:spPr>
        <p:txBody>
          <a:bodyPr rtlCol="0" anchor="ctr" wrap="square" lIns="36576" rIns="36576" tIns="0" bIns="0">
            <a:noAutofit/>
          </a:bodyPr>
          <a:lstStyle/>
          <a:p>
            <a:pPr algn="ctr">
              <a:spcBef>
                <a:spcPts val="0"/>
              </a:spcBef>
              <a:spcAft>
                <a:spcPts val="0"/>
              </a:spcAft>
            </a:pPr>
            <a:r>
              <a:rPr lang="tr-TR" sz="2000" b="1" i="0">
                <a:solidFill>
                  <a:srgbClr val="262626"/>
                </a:solidFill>
                <a:latin typeface="Calibri"/>
              </a:rPr>
              <a:t>Batı Asya</a:t>
            </a:r>
          </a:p>
        </p:txBody>
      </p:sp>
      <p:sp>
        <p:nvSpPr>
          <p:cNvPr id="10" name="Rounded Rectangle 9"/>
          <p:cNvSpPr/>
          <p:nvPr/>
        </p:nvSpPr>
        <p:spPr>
          <a:xfrm>
            <a:off x="9561332" y="1216152"/>
            <a:ext cx="2127443" cy="502920"/>
          </a:xfrm>
          <a:prstGeom prst="roundRect">
            <a:avLst>
              <a:gd name="adj" fmla="val 40000"/>
            </a:avLst>
          </a:prstGeom>
          <a:solidFill>
            <a:srgbClr val="FFFFFF"/>
          </a:solidFill>
          <a:ln w="25400">
            <a:solidFill>
              <a:srgbClr val="D3373A"/>
            </a:solidFill>
          </a:ln>
          <a:effectLst/>
        </p:spPr>
        <p:txBody>
          <a:bodyPr rtlCol="0" anchor="ctr" wrap="square" lIns="36576" rIns="36576" tIns="0" bIns="0">
            <a:noAutofit/>
          </a:bodyPr>
          <a:lstStyle/>
          <a:p>
            <a:pPr algn="ctr">
              <a:spcBef>
                <a:spcPts val="0"/>
              </a:spcBef>
              <a:spcAft>
                <a:spcPts val="0"/>
              </a:spcAft>
            </a:pPr>
            <a:r>
              <a:rPr lang="tr-TR" sz="2000" b="1" i="0">
                <a:solidFill>
                  <a:srgbClr val="262626"/>
                </a:solidFill>
                <a:latin typeface="Calibri"/>
              </a:rPr>
              <a:t>Orta Doğu</a:t>
            </a:r>
          </a:p>
        </p:txBody>
      </p:sp>
      <p:sp>
        <p:nvSpPr>
          <p:cNvPr id="11" name="Rounded Rectangle 10"/>
          <p:cNvSpPr/>
          <p:nvPr/>
        </p:nvSpPr>
        <p:spPr>
          <a:xfrm>
            <a:off x="502920" y="1856232"/>
            <a:ext cx="11185855" cy="1392936"/>
          </a:xfrm>
          <a:prstGeom prst="roundRect">
            <a:avLst>
              <a:gd name="adj" fmla="val 8000"/>
            </a:avLst>
          </a:prstGeom>
          <a:solidFill>
            <a:srgbClr val="F0F0F0"/>
          </a:solidFill>
          <a:ln>
            <a:noFill/>
          </a:ln>
          <a:effectLst/>
        </p:spPr>
        <p:txBody>
          <a:bodyPr rtlCol="0" anchor="ctr"/>
          <a:lstStyle/>
          <a:p/>
        </p:txBody>
      </p:sp>
      <p:sp>
        <p:nvSpPr>
          <p:cNvPr id="12" name="Rounded Rectangle 11"/>
          <p:cNvSpPr/>
          <p:nvPr/>
        </p:nvSpPr>
        <p:spPr>
          <a:xfrm>
            <a:off x="502920" y="1856232"/>
            <a:ext cx="1600200" cy="1392936"/>
          </a:xfrm>
          <a:prstGeom prst="roundRect">
            <a:avLst>
              <a:gd name="adj" fmla="val 8000"/>
            </a:avLst>
          </a:prstGeom>
          <a:solidFill>
            <a:srgbClr val="2E7D3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a)</a:t>
            </a:r>
          </a:p>
        </p:txBody>
      </p:sp>
      <p:sp>
        <p:nvSpPr>
          <p:cNvPr id="13" name="TextBox 12"/>
          <p:cNvSpPr txBox="1"/>
          <p:nvPr/>
        </p:nvSpPr>
        <p:spPr>
          <a:xfrm>
            <a:off x="2240280" y="1856232"/>
            <a:ext cx="9357055" cy="139293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Adlar göreceli konuma dayanır. Göreceli konum insanların bölgeye ilişkin algılarına dayandığından bir yerin konumunu belirlemenin daha öznel bir yoludur; bakılan yere ve ölçüte göre ad değişir.</a:t>
            </a:r>
          </a:p>
        </p:txBody>
      </p:sp>
      <p:sp>
        <p:nvSpPr>
          <p:cNvPr id="14" name="Rounded Rectangle 13"/>
          <p:cNvSpPr/>
          <p:nvPr/>
        </p:nvSpPr>
        <p:spPr>
          <a:xfrm>
            <a:off x="502920" y="3377184"/>
            <a:ext cx="11185855" cy="1392936"/>
          </a:xfrm>
          <a:prstGeom prst="roundRect">
            <a:avLst>
              <a:gd name="adj" fmla="val 8000"/>
            </a:avLst>
          </a:prstGeom>
          <a:solidFill>
            <a:srgbClr val="F0F0F0"/>
          </a:solidFill>
          <a:ln>
            <a:noFill/>
          </a:ln>
          <a:effectLst/>
        </p:spPr>
        <p:txBody>
          <a:bodyPr rtlCol="0" anchor="ctr"/>
          <a:lstStyle/>
          <a:p/>
        </p:txBody>
      </p:sp>
      <p:sp>
        <p:nvSpPr>
          <p:cNvPr id="15" name="Rounded Rectangle 14"/>
          <p:cNvSpPr/>
          <p:nvPr/>
        </p:nvSpPr>
        <p:spPr>
          <a:xfrm>
            <a:off x="502920" y="3377184"/>
            <a:ext cx="1600200" cy="1392936"/>
          </a:xfrm>
          <a:prstGeom prst="roundRect">
            <a:avLst>
              <a:gd name="adj" fmla="val 8000"/>
            </a:avLst>
          </a:prstGeom>
          <a:solidFill>
            <a:srgbClr val="2E7D3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b)</a:t>
            </a:r>
          </a:p>
        </p:txBody>
      </p:sp>
      <p:sp>
        <p:nvSpPr>
          <p:cNvPr id="16" name="TextBox 15"/>
          <p:cNvSpPr txBox="1"/>
          <p:nvPr/>
        </p:nvSpPr>
        <p:spPr>
          <a:xfrm>
            <a:off x="2240280" y="3377184"/>
            <a:ext cx="9357055" cy="1392936"/>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Benzerlik:</a:t>
            </a:r>
            <a:r>
              <a:rPr lang="tr-TR" sz="1900" b="0" i="0">
                <a:solidFill>
                  <a:srgbClr val="262626"/>
                </a:solidFill>
                <a:latin typeface="Calibri"/>
              </a:rPr>
              <a:t> hepsi Asya’nın batı ucunu, Anadolu ve çevresini anlatır. </a:t>
            </a:r>
            <a:r>
              <a:rPr lang="tr-TR" sz="1900" b="1" i="0">
                <a:solidFill>
                  <a:srgbClr val="262626"/>
                </a:solidFill>
                <a:latin typeface="Calibri"/>
              </a:rPr>
              <a:t>Farklılık ölçüttedir:</a:t>
            </a:r>
            <a:r>
              <a:rPr lang="tr-TR" sz="1900" b="0" i="0">
                <a:solidFill>
                  <a:srgbClr val="262626"/>
                </a:solidFill>
                <a:latin typeface="Calibri"/>
              </a:rPr>
              <a:t> Küçük Asya ve Ön Asya tarihsel ve fiziki; Batı Asya ve Güneybatı Asya kıta içindeki yöne göre; Orta Doğu ise Avrupa merkezli bakışla yapılmış siyasi bir adlandırmadır.</a:t>
            </a:r>
          </a:p>
        </p:txBody>
      </p:sp>
      <p:sp>
        <p:nvSpPr>
          <p:cNvPr id="17" name="Rounded Rectangle 16"/>
          <p:cNvSpPr/>
          <p:nvPr/>
        </p:nvSpPr>
        <p:spPr>
          <a:xfrm>
            <a:off x="502920" y="4898136"/>
            <a:ext cx="11185855" cy="1392936"/>
          </a:xfrm>
          <a:prstGeom prst="roundRect">
            <a:avLst>
              <a:gd name="adj" fmla="val 8000"/>
            </a:avLst>
          </a:prstGeom>
          <a:solidFill>
            <a:srgbClr val="F0F0F0"/>
          </a:solidFill>
          <a:ln>
            <a:noFill/>
          </a:ln>
          <a:effectLst/>
        </p:spPr>
        <p:txBody>
          <a:bodyPr rtlCol="0" anchor="ctr"/>
          <a:lstStyle/>
          <a:p/>
        </p:txBody>
      </p:sp>
      <p:sp>
        <p:nvSpPr>
          <p:cNvPr id="18" name="Rounded Rectangle 17"/>
          <p:cNvSpPr/>
          <p:nvPr/>
        </p:nvSpPr>
        <p:spPr>
          <a:xfrm>
            <a:off x="502920" y="4898136"/>
            <a:ext cx="1600200" cy="1392936"/>
          </a:xfrm>
          <a:prstGeom prst="roundRect">
            <a:avLst>
              <a:gd name="adj" fmla="val 8000"/>
            </a:avLst>
          </a:prstGeom>
          <a:solidFill>
            <a:srgbClr val="2E7D3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c)</a:t>
            </a:r>
          </a:p>
        </p:txBody>
      </p:sp>
      <p:sp>
        <p:nvSpPr>
          <p:cNvPr id="19" name="TextBox 18"/>
          <p:cNvSpPr txBox="1"/>
          <p:nvPr/>
        </p:nvSpPr>
        <p:spPr>
          <a:xfrm>
            <a:off x="2240280" y="4898136"/>
            <a:ext cx="9357055" cy="139293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Mutlak ve göreceli konum birlikte: 36°-42° kuzey paralelleri ile 26°-45° doğu meridyenleri arasında; Asya ile Avrupa’yı birleştiren, üç tarafı denizlerle çevrili, boğazlara sahip ve enerji koridoru üzerindeki ülke.</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64</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164 / 226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Etkinlik: Türkiye’nin Konumunun Analizi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10 dk</a:t>
            </a:r>
          </a:p>
        </p:txBody>
      </p:sp>
      <p:sp>
        <p:nvSpPr>
          <p:cNvPr id="6" name="Rounded Rectangle 5"/>
          <p:cNvSpPr/>
          <p:nvPr/>
        </p:nvSpPr>
        <p:spPr>
          <a:xfrm>
            <a:off x="502920" y="1216152"/>
            <a:ext cx="11185855" cy="96012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5262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5262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Türkiye’nin konum özelliklerini belirleyebilme</a:t>
            </a:r>
          </a:p>
        </p:txBody>
      </p:sp>
      <p:sp>
        <p:nvSpPr>
          <p:cNvPr id="9" name="TextBox 8"/>
          <p:cNvSpPr txBox="1"/>
          <p:nvPr/>
        </p:nvSpPr>
        <p:spPr>
          <a:xfrm>
            <a:off x="640080" y="1696212"/>
            <a:ext cx="1143000" cy="42519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96212"/>
            <a:ext cx="9722815" cy="42519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Mekânsal Düşünme (Konum Algılama), Görsel Okuryazarlık</a:t>
            </a:r>
          </a:p>
        </p:txBody>
      </p:sp>
      <p:sp>
        <p:nvSpPr>
          <p:cNvPr id="11" name="Rounded Rectangle 10"/>
          <p:cNvSpPr/>
          <p:nvPr/>
        </p:nvSpPr>
        <p:spPr>
          <a:xfrm>
            <a:off x="502920" y="2286000"/>
            <a:ext cx="11185855" cy="1051560"/>
          </a:xfrm>
          <a:prstGeom prst="roundRect">
            <a:avLst>
              <a:gd name="adj" fmla="val 8000"/>
            </a:avLst>
          </a:prstGeom>
          <a:solidFill>
            <a:srgbClr val="F0F0F0"/>
          </a:solidFill>
          <a:ln>
            <a:noFill/>
          </a:ln>
          <a:effectLst/>
        </p:spPr>
        <p:txBody>
          <a:bodyPr rtlCol="0" anchor="ctr"/>
          <a:lstStyle/>
          <a:p/>
        </p:txBody>
      </p:sp>
      <p:sp>
        <p:nvSpPr>
          <p:cNvPr id="12" name="Rectangle 11"/>
          <p:cNvSpPr/>
          <p:nvPr/>
        </p:nvSpPr>
        <p:spPr>
          <a:xfrm>
            <a:off x="502920" y="2286000"/>
            <a:ext cx="118872" cy="1051560"/>
          </a:xfrm>
          <a:prstGeom prst="rect">
            <a:avLst/>
          </a:prstGeom>
          <a:solidFill>
            <a:srgbClr val="FCC021"/>
          </a:solidFill>
          <a:ln>
            <a:noFill/>
          </a:ln>
          <a:effectLst/>
        </p:spPr>
        <p:txBody>
          <a:bodyPr rtlCol="0" anchor="ctr"/>
          <a:lstStyle/>
          <a:p/>
        </p:txBody>
      </p:sp>
      <p:sp>
        <p:nvSpPr>
          <p:cNvPr id="13" name="TextBox 12"/>
          <p:cNvSpPr txBox="1"/>
          <p:nvPr/>
        </p:nvSpPr>
        <p:spPr>
          <a:xfrm>
            <a:off x="777240" y="2286000"/>
            <a:ext cx="10774375" cy="105156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GZFT analizi; güçlü ve zayıf yönlerin anlaşılması, fırsatların farkına varılması ve karşılaşılabilecek tehditlerin öngörülmesini sağlayan bir tekniktir. Türkiye’nin coğrafi konum analizini GZFT analiz tekniğine göre yapınız.</a:t>
            </a:r>
          </a:p>
        </p:txBody>
      </p:sp>
      <p:sp>
        <p:nvSpPr>
          <p:cNvPr id="14" name="Rounded Rectangle 13"/>
          <p:cNvSpPr/>
          <p:nvPr/>
        </p:nvSpPr>
        <p:spPr>
          <a:xfrm>
            <a:off x="502920" y="3456432"/>
            <a:ext cx="2673019" cy="868680"/>
          </a:xfrm>
          <a:prstGeom prst="roundRect">
            <a:avLst>
              <a:gd name="adj" fmla="val 8000"/>
            </a:avLst>
          </a:prstGeom>
          <a:solidFill>
            <a:srgbClr val="5C9E3A"/>
          </a:solidFill>
          <a:ln>
            <a:noFill/>
          </a:ln>
          <a:effectLst/>
        </p:spPr>
        <p:txBody>
          <a:bodyPr rtlCol="0" anchor="ctr" wrap="square" lIns="128016" rIns="128016" tIns="18288" bIns="18288">
            <a:noAutofit/>
          </a:bodyPr>
          <a:lstStyle/>
          <a:p>
            <a:pPr algn="ctr">
              <a:spcBef>
                <a:spcPts val="0"/>
              </a:spcBef>
              <a:spcAft>
                <a:spcPts val="0"/>
              </a:spcAft>
            </a:pPr>
            <a:r>
              <a:rPr lang="tr-TR" sz="1900" b="1" i="0">
                <a:solidFill>
                  <a:srgbClr val="FFFFFF"/>
                </a:solidFill>
                <a:latin typeface="Calibri"/>
              </a:rPr>
              <a:t>G · GÜÇLÜ YÖNLER</a:t>
            </a:r>
          </a:p>
          <a:p>
            <a:pPr algn="ctr">
              <a:spcBef>
                <a:spcPts val="0"/>
              </a:spcBef>
              <a:spcAft>
                <a:spcPts val="0"/>
              </a:spcAft>
            </a:pPr>
            <a:r>
              <a:rPr lang="tr-TR" sz="1600" b="0" i="1">
                <a:solidFill>
                  <a:srgbClr val="FFFFFF"/>
                </a:solidFill>
                <a:latin typeface="Calibri"/>
              </a:rPr>
              <a:t>anlaşılır</a:t>
            </a:r>
          </a:p>
        </p:txBody>
      </p:sp>
      <p:sp>
        <p:nvSpPr>
          <p:cNvPr id="15" name="Rounded Rectangle 14"/>
          <p:cNvSpPr/>
          <p:nvPr/>
        </p:nvSpPr>
        <p:spPr>
          <a:xfrm>
            <a:off x="3340531" y="3456432"/>
            <a:ext cx="2673019" cy="868680"/>
          </a:xfrm>
          <a:prstGeom prst="roundRect">
            <a:avLst>
              <a:gd name="adj" fmla="val 8000"/>
            </a:avLst>
          </a:prstGeom>
          <a:solidFill>
            <a:srgbClr val="E08A1F"/>
          </a:solidFill>
          <a:ln>
            <a:noFill/>
          </a:ln>
          <a:effectLst/>
        </p:spPr>
        <p:txBody>
          <a:bodyPr rtlCol="0" anchor="ctr" wrap="square" lIns="128016" rIns="128016" tIns="18288" bIns="18288">
            <a:noAutofit/>
          </a:bodyPr>
          <a:lstStyle/>
          <a:p>
            <a:pPr algn="ctr">
              <a:spcBef>
                <a:spcPts val="0"/>
              </a:spcBef>
              <a:spcAft>
                <a:spcPts val="0"/>
              </a:spcAft>
            </a:pPr>
            <a:r>
              <a:rPr lang="tr-TR" sz="1900" b="1" i="0">
                <a:solidFill>
                  <a:srgbClr val="FFFFFF"/>
                </a:solidFill>
                <a:latin typeface="Calibri"/>
              </a:rPr>
              <a:t>Z · ZAYIF YÖNLER</a:t>
            </a:r>
          </a:p>
          <a:p>
            <a:pPr algn="ctr">
              <a:spcBef>
                <a:spcPts val="0"/>
              </a:spcBef>
              <a:spcAft>
                <a:spcPts val="0"/>
              </a:spcAft>
            </a:pPr>
            <a:r>
              <a:rPr lang="tr-TR" sz="1600" b="0" i="1">
                <a:solidFill>
                  <a:srgbClr val="FFFFFF"/>
                </a:solidFill>
                <a:latin typeface="Calibri"/>
              </a:rPr>
              <a:t>anlaşılır</a:t>
            </a:r>
          </a:p>
        </p:txBody>
      </p:sp>
      <p:sp>
        <p:nvSpPr>
          <p:cNvPr id="16" name="Rounded Rectangle 15"/>
          <p:cNvSpPr/>
          <p:nvPr/>
        </p:nvSpPr>
        <p:spPr>
          <a:xfrm>
            <a:off x="6178142" y="3456432"/>
            <a:ext cx="2673019" cy="868680"/>
          </a:xfrm>
          <a:prstGeom prst="roundRect">
            <a:avLst>
              <a:gd name="adj" fmla="val 8000"/>
            </a:avLst>
          </a:prstGeom>
          <a:solidFill>
            <a:srgbClr val="7A4EA0"/>
          </a:solidFill>
          <a:ln>
            <a:noFill/>
          </a:ln>
          <a:effectLst/>
        </p:spPr>
        <p:txBody>
          <a:bodyPr rtlCol="0" anchor="ctr" wrap="square" lIns="128016" rIns="128016" tIns="18288" bIns="18288">
            <a:noAutofit/>
          </a:bodyPr>
          <a:lstStyle/>
          <a:p>
            <a:pPr algn="ctr">
              <a:spcBef>
                <a:spcPts val="0"/>
              </a:spcBef>
              <a:spcAft>
                <a:spcPts val="0"/>
              </a:spcAft>
            </a:pPr>
            <a:r>
              <a:rPr lang="tr-TR" sz="1900" b="1" i="0">
                <a:solidFill>
                  <a:srgbClr val="FFFFFF"/>
                </a:solidFill>
                <a:latin typeface="Calibri"/>
              </a:rPr>
              <a:t>F · FIRSATLAR</a:t>
            </a:r>
          </a:p>
          <a:p>
            <a:pPr algn="ctr">
              <a:spcBef>
                <a:spcPts val="0"/>
              </a:spcBef>
              <a:spcAft>
                <a:spcPts val="0"/>
              </a:spcAft>
            </a:pPr>
            <a:r>
              <a:rPr lang="tr-TR" sz="1600" b="0" i="1">
                <a:solidFill>
                  <a:srgbClr val="FFFFFF"/>
                </a:solidFill>
                <a:latin typeface="Calibri"/>
              </a:rPr>
              <a:t>farkına varılır</a:t>
            </a:r>
          </a:p>
        </p:txBody>
      </p:sp>
      <p:sp>
        <p:nvSpPr>
          <p:cNvPr id="17" name="Rounded Rectangle 16"/>
          <p:cNvSpPr/>
          <p:nvPr/>
        </p:nvSpPr>
        <p:spPr>
          <a:xfrm>
            <a:off x="9015753" y="3456432"/>
            <a:ext cx="2673019" cy="868680"/>
          </a:xfrm>
          <a:prstGeom prst="roundRect">
            <a:avLst>
              <a:gd name="adj" fmla="val 8000"/>
            </a:avLst>
          </a:prstGeom>
          <a:solidFill>
            <a:srgbClr val="1E9AA8"/>
          </a:solidFill>
          <a:ln>
            <a:noFill/>
          </a:ln>
          <a:effectLst/>
        </p:spPr>
        <p:txBody>
          <a:bodyPr rtlCol="0" anchor="ctr" wrap="square" lIns="128016" rIns="128016" tIns="18288" bIns="18288">
            <a:noAutofit/>
          </a:bodyPr>
          <a:lstStyle/>
          <a:p>
            <a:pPr algn="ctr">
              <a:spcBef>
                <a:spcPts val="0"/>
              </a:spcBef>
              <a:spcAft>
                <a:spcPts val="0"/>
              </a:spcAft>
            </a:pPr>
            <a:r>
              <a:rPr lang="tr-TR" sz="1900" b="1" i="0">
                <a:solidFill>
                  <a:srgbClr val="FFFFFF"/>
                </a:solidFill>
                <a:latin typeface="Calibri"/>
              </a:rPr>
              <a:t>T · TEHDİTLER</a:t>
            </a:r>
          </a:p>
          <a:p>
            <a:pPr algn="ctr">
              <a:spcBef>
                <a:spcPts val="0"/>
              </a:spcBef>
              <a:spcAft>
                <a:spcPts val="0"/>
              </a:spcAft>
            </a:pPr>
            <a:r>
              <a:rPr lang="tr-TR" sz="1600" b="0" i="1">
                <a:solidFill>
                  <a:srgbClr val="FFFFFF"/>
                </a:solidFill>
                <a:latin typeface="Calibri"/>
              </a:rPr>
              <a:t>öngörülür</a:t>
            </a:r>
          </a:p>
        </p:txBody>
      </p:sp>
      <p:sp>
        <p:nvSpPr>
          <p:cNvPr id="18" name="Rounded Rectangle 17"/>
          <p:cNvSpPr/>
          <p:nvPr/>
        </p:nvSpPr>
        <p:spPr>
          <a:xfrm>
            <a:off x="502920" y="4462272"/>
            <a:ext cx="11185855" cy="507492"/>
          </a:xfrm>
          <a:prstGeom prst="roundRect">
            <a:avLst>
              <a:gd name="adj" fmla="val 8000"/>
            </a:avLst>
          </a:prstGeom>
          <a:solidFill>
            <a:srgbClr val="F0F0F0"/>
          </a:solidFill>
          <a:ln>
            <a:noFill/>
          </a:ln>
          <a:effectLst/>
        </p:spPr>
        <p:txBody>
          <a:bodyPr rtlCol="0" anchor="ctr"/>
          <a:lstStyle/>
          <a:p/>
        </p:txBody>
      </p:sp>
      <p:sp>
        <p:nvSpPr>
          <p:cNvPr id="19" name="Rounded Rectangle 18"/>
          <p:cNvSpPr/>
          <p:nvPr/>
        </p:nvSpPr>
        <p:spPr>
          <a:xfrm>
            <a:off x="502920" y="4462272"/>
            <a:ext cx="1600200" cy="507492"/>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Grupta</a:t>
            </a:r>
          </a:p>
        </p:txBody>
      </p:sp>
      <p:sp>
        <p:nvSpPr>
          <p:cNvPr id="20" name="TextBox 19"/>
          <p:cNvSpPr txBox="1"/>
          <p:nvPr/>
        </p:nvSpPr>
        <p:spPr>
          <a:xfrm>
            <a:off x="2240280" y="4462272"/>
            <a:ext cx="8122615" cy="507492"/>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Her alana bugünkü dersten ikişer madde ekle (A3 şablon).</a:t>
            </a:r>
          </a:p>
        </p:txBody>
      </p:sp>
      <p:sp>
        <p:nvSpPr>
          <p:cNvPr id="21" name="Rounded Rectangle 20"/>
          <p:cNvSpPr/>
          <p:nvPr/>
        </p:nvSpPr>
        <p:spPr>
          <a:xfrm>
            <a:off x="10545775" y="4507992"/>
            <a:ext cx="1005840" cy="416052"/>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6 dk</a:t>
            </a:r>
          </a:p>
        </p:txBody>
      </p:sp>
      <p:sp>
        <p:nvSpPr>
          <p:cNvPr id="22" name="Rounded Rectangle 21"/>
          <p:cNvSpPr/>
          <p:nvPr/>
        </p:nvSpPr>
        <p:spPr>
          <a:xfrm>
            <a:off x="502920" y="5097780"/>
            <a:ext cx="11185855" cy="507492"/>
          </a:xfrm>
          <a:prstGeom prst="roundRect">
            <a:avLst>
              <a:gd name="adj" fmla="val 8000"/>
            </a:avLst>
          </a:prstGeom>
          <a:solidFill>
            <a:srgbClr val="F0F0F0"/>
          </a:solidFill>
          <a:ln>
            <a:noFill/>
          </a:ln>
          <a:effectLst/>
        </p:spPr>
        <p:txBody>
          <a:bodyPr rtlCol="0" anchor="ctr"/>
          <a:lstStyle/>
          <a:p/>
        </p:txBody>
      </p:sp>
      <p:sp>
        <p:nvSpPr>
          <p:cNvPr id="23" name="Rounded Rectangle 22"/>
          <p:cNvSpPr/>
          <p:nvPr/>
        </p:nvSpPr>
        <p:spPr>
          <a:xfrm>
            <a:off x="502920" y="5097780"/>
            <a:ext cx="1600200" cy="507492"/>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Sınıfça</a:t>
            </a:r>
          </a:p>
        </p:txBody>
      </p:sp>
      <p:sp>
        <p:nvSpPr>
          <p:cNvPr id="24" name="TextBox 23"/>
          <p:cNvSpPr txBox="1"/>
          <p:nvPr/>
        </p:nvSpPr>
        <p:spPr>
          <a:xfrm>
            <a:off x="2240280" y="5097780"/>
            <a:ext cx="8122615" cy="507492"/>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Sözcüler birer alan okur; ortak GZFT tahtada oluşur.</a:t>
            </a:r>
          </a:p>
        </p:txBody>
      </p:sp>
      <p:sp>
        <p:nvSpPr>
          <p:cNvPr id="25" name="Rounded Rectangle 24"/>
          <p:cNvSpPr/>
          <p:nvPr/>
        </p:nvSpPr>
        <p:spPr>
          <a:xfrm>
            <a:off x="10545775" y="5143500"/>
            <a:ext cx="1005840" cy="416052"/>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4 dk</a:t>
            </a:r>
          </a:p>
        </p:txBody>
      </p:sp>
      <p:sp>
        <p:nvSpPr>
          <p:cNvPr id="26" name="TextBox 25"/>
          <p:cNvSpPr txBox="1"/>
          <p:nvPr/>
        </p:nvSpPr>
        <p:spPr>
          <a:xfrm>
            <a:off x="502920" y="587959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600" b="1" i="1">
                <a:solidFill>
                  <a:srgbClr val="262626"/>
                </a:solidFill>
                <a:latin typeface="Calibri"/>
              </a:rPr>
              <a:t>DEĞERLENDİRME:</a:t>
            </a:r>
            <a:r>
              <a:rPr lang="tr-TR" sz="1600" b="0" i="1">
                <a:solidFill>
                  <a:srgbClr val="262626"/>
                </a:solidFill>
                <a:latin typeface="Calibri"/>
              </a:rPr>
              <a:t> Öğretmeninizin rehberliğinde çalışmanızı kontrol edip varsa eksik cevaplarınızı düzenleyiniz.</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65</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165 / 226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GZFT: Türkiye’nin konumu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Rounded Rectangle 5"/>
          <p:cNvSpPr/>
          <p:nvPr/>
        </p:nvSpPr>
        <p:spPr>
          <a:xfrm>
            <a:off x="502920" y="1216152"/>
            <a:ext cx="5501487" cy="2446020"/>
          </a:xfrm>
          <a:prstGeom prst="roundRect">
            <a:avLst>
              <a:gd name="adj" fmla="val 5000"/>
            </a:avLst>
          </a:prstGeom>
          <a:solidFill>
            <a:srgbClr val="FFFFFF"/>
          </a:solidFill>
          <a:ln w="28575">
            <a:solidFill>
              <a:srgbClr val="5C9E3A"/>
            </a:solidFill>
          </a:ln>
          <a:effectLst/>
        </p:spPr>
        <p:txBody>
          <a:bodyPr rtlCol="0" anchor="ctr"/>
          <a:lstStyle/>
          <a:p/>
        </p:txBody>
      </p:sp>
      <p:sp>
        <p:nvSpPr>
          <p:cNvPr id="7" name="Rounded Rectangle 6"/>
          <p:cNvSpPr/>
          <p:nvPr/>
        </p:nvSpPr>
        <p:spPr>
          <a:xfrm>
            <a:off x="502920" y="1216152"/>
            <a:ext cx="5501487" cy="457200"/>
          </a:xfrm>
          <a:prstGeom prst="roundRect">
            <a:avLst>
              <a:gd name="adj" fmla="val 15000"/>
            </a:avLst>
          </a:prstGeom>
          <a:solidFill>
            <a:srgbClr val="5C9E3A"/>
          </a:solidFill>
          <a:ln>
            <a:noFill/>
          </a:ln>
          <a:effectLst/>
        </p:spPr>
        <p:txBody>
          <a:bodyPr rtlCol="0" anchor="ctr" wrap="square" lIns="128016" rIns="128016" tIns="0" bIns="0">
            <a:noAutofit/>
          </a:bodyPr>
          <a:lstStyle/>
          <a:p>
            <a:pPr algn="ctr">
              <a:spcBef>
                <a:spcPts val="0"/>
              </a:spcBef>
              <a:spcAft>
                <a:spcPts val="0"/>
              </a:spcAft>
            </a:pPr>
            <a:r>
              <a:rPr lang="tr-TR" sz="2000" b="1" i="0">
                <a:solidFill>
                  <a:srgbClr val="FFFFFF"/>
                </a:solidFill>
                <a:latin typeface="Calibri"/>
              </a:rPr>
              <a:t>G · GÜÇLÜ YÖNLER</a:t>
            </a:r>
          </a:p>
        </p:txBody>
      </p:sp>
      <p:sp>
        <p:nvSpPr>
          <p:cNvPr id="8" name="TextBox 7"/>
          <p:cNvSpPr txBox="1"/>
          <p:nvPr/>
        </p:nvSpPr>
        <p:spPr>
          <a:xfrm>
            <a:off x="640080" y="1746504"/>
            <a:ext cx="4477359" cy="914400"/>
          </a:xfrm>
          <a:prstGeom prst="rect">
            <a:avLst/>
          </a:prstGeom>
          <a:noFill/>
        </p:spPr>
        <p:txBody>
          <a:bodyPr wrap="square" anchor="t" lIns="73152" rIns="73152" tIns="36576" bIns="36576">
            <a:noAutofit/>
          </a:bodyPr>
          <a:lstStyle/>
          <a:p>
            <a:pPr algn="l" marL="223758" indent="-223758">
              <a:spcBef>
                <a:spcPts val="0"/>
              </a:spcBef>
              <a:spcAft>
                <a:spcPts val="0"/>
              </a:spcAft>
            </a:pPr>
            <a:r>
              <a:rPr lang="tr-TR" sz="1800" b="1" i="0">
                <a:solidFill>
                  <a:srgbClr val="5C9E3A"/>
                </a:solidFill>
                <a:latin typeface="Calibri"/>
              </a:rPr>
              <a:t>•  </a:t>
            </a:r>
            <a:r>
              <a:rPr lang="tr-TR" sz="1800" b="0" i="0">
                <a:solidFill>
                  <a:srgbClr val="262626"/>
                </a:solidFill>
                <a:latin typeface="Calibri"/>
              </a:rPr>
              <a:t>Üç tarafının denizlerle çevrili olması, dış ticaret ve deniz taşımacılığı için avantajlı bir konuma sahip olması</a:t>
            </a:r>
          </a:p>
        </p:txBody>
      </p:sp>
      <p:sp>
        <p:nvSpPr>
          <p:cNvPr id="9" name="TextBox 8"/>
          <p:cNvSpPr txBox="1"/>
          <p:nvPr/>
        </p:nvSpPr>
        <p:spPr>
          <a:xfrm>
            <a:off x="640080" y="2633472"/>
            <a:ext cx="274320" cy="292608"/>
          </a:xfrm>
          <a:prstGeom prst="rect">
            <a:avLst/>
          </a:prstGeom>
          <a:noFill/>
        </p:spPr>
        <p:txBody>
          <a:bodyPr wrap="square" anchor="t" lIns="0" rIns="0" tIns="0" bIns="0">
            <a:noAutofit/>
          </a:bodyPr>
          <a:lstStyle/>
          <a:p>
            <a:pPr algn="l">
              <a:spcBef>
                <a:spcPts val="0"/>
              </a:spcBef>
              <a:spcAft>
                <a:spcPts val="0"/>
              </a:spcAft>
            </a:pPr>
            <a:r>
              <a:rPr lang="tr-TR" sz="1800" b="1" i="0">
                <a:solidFill>
                  <a:srgbClr val="5C9E3A"/>
                </a:solidFill>
                <a:latin typeface="Calibri"/>
              </a:rPr>
              <a:t>•</a:t>
            </a:r>
          </a:p>
        </p:txBody>
      </p:sp>
      <p:cxnSp>
        <p:nvCxnSpPr>
          <p:cNvPr id="10" name="Connector 9"/>
          <p:cNvCxnSpPr/>
          <p:nvPr/>
        </p:nvCxnSpPr>
        <p:spPr>
          <a:xfrm>
            <a:off x="914400" y="2907792"/>
            <a:ext cx="4203039" cy="0"/>
          </a:xfrm>
          <a:prstGeom prst="line">
            <a:avLst/>
          </a:prstGeom>
          <a:ln w="12700">
            <a:solidFill>
              <a:srgbClr val="D9D9D9"/>
            </a:solidFill>
            <a:prstDash val="dash"/>
          </a:ln>
        </p:spPr>
      </p:cxnSp>
      <p:sp>
        <p:nvSpPr>
          <p:cNvPr id="11" name="TextBox 10"/>
          <p:cNvSpPr txBox="1"/>
          <p:nvPr/>
        </p:nvSpPr>
        <p:spPr>
          <a:xfrm>
            <a:off x="640080" y="2935224"/>
            <a:ext cx="274320" cy="292608"/>
          </a:xfrm>
          <a:prstGeom prst="rect">
            <a:avLst/>
          </a:prstGeom>
          <a:noFill/>
        </p:spPr>
        <p:txBody>
          <a:bodyPr wrap="square" anchor="t" lIns="0" rIns="0" tIns="0" bIns="0">
            <a:noAutofit/>
          </a:bodyPr>
          <a:lstStyle/>
          <a:p>
            <a:pPr algn="l">
              <a:spcBef>
                <a:spcPts val="0"/>
              </a:spcBef>
              <a:spcAft>
                <a:spcPts val="0"/>
              </a:spcAft>
            </a:pPr>
            <a:r>
              <a:rPr lang="tr-TR" sz="1800" b="1" i="0">
                <a:solidFill>
                  <a:srgbClr val="5C9E3A"/>
                </a:solidFill>
                <a:latin typeface="Calibri"/>
              </a:rPr>
              <a:t>•</a:t>
            </a:r>
          </a:p>
        </p:txBody>
      </p:sp>
      <p:cxnSp>
        <p:nvCxnSpPr>
          <p:cNvPr id="12" name="Connector 11"/>
          <p:cNvCxnSpPr/>
          <p:nvPr/>
        </p:nvCxnSpPr>
        <p:spPr>
          <a:xfrm>
            <a:off x="914400" y="3209544"/>
            <a:ext cx="4203039" cy="0"/>
          </a:xfrm>
          <a:prstGeom prst="line">
            <a:avLst/>
          </a:prstGeom>
          <a:ln w="12700">
            <a:solidFill>
              <a:srgbClr val="D9D9D9"/>
            </a:solidFill>
            <a:prstDash val="dash"/>
          </a:ln>
        </p:spPr>
      </p:cxnSp>
      <p:sp>
        <p:nvSpPr>
          <p:cNvPr id="13" name="TextBox 12"/>
          <p:cNvSpPr txBox="1"/>
          <p:nvPr/>
        </p:nvSpPr>
        <p:spPr>
          <a:xfrm>
            <a:off x="640080" y="3236976"/>
            <a:ext cx="274320" cy="292608"/>
          </a:xfrm>
          <a:prstGeom prst="rect">
            <a:avLst/>
          </a:prstGeom>
          <a:noFill/>
        </p:spPr>
        <p:txBody>
          <a:bodyPr wrap="square" anchor="t" lIns="0" rIns="0" tIns="0" bIns="0">
            <a:noAutofit/>
          </a:bodyPr>
          <a:lstStyle/>
          <a:p>
            <a:pPr algn="l">
              <a:spcBef>
                <a:spcPts val="0"/>
              </a:spcBef>
              <a:spcAft>
                <a:spcPts val="0"/>
              </a:spcAft>
            </a:pPr>
            <a:r>
              <a:rPr lang="tr-TR" sz="1800" b="1" i="0">
                <a:solidFill>
                  <a:srgbClr val="5C9E3A"/>
                </a:solidFill>
                <a:latin typeface="Calibri"/>
              </a:rPr>
              <a:t>•</a:t>
            </a:r>
          </a:p>
        </p:txBody>
      </p:sp>
      <p:cxnSp>
        <p:nvCxnSpPr>
          <p:cNvPr id="14" name="Connector 13"/>
          <p:cNvCxnSpPr/>
          <p:nvPr/>
        </p:nvCxnSpPr>
        <p:spPr>
          <a:xfrm>
            <a:off x="914400" y="3511296"/>
            <a:ext cx="4203039" cy="0"/>
          </a:xfrm>
          <a:prstGeom prst="line">
            <a:avLst/>
          </a:prstGeom>
          <a:ln w="12700">
            <a:solidFill>
              <a:srgbClr val="D9D9D9"/>
            </a:solidFill>
            <a:prstDash val="dash"/>
          </a:ln>
        </p:spPr>
      </p:cxnSp>
      <p:sp>
        <p:nvSpPr>
          <p:cNvPr id="15" name="Rounded Rectangle 14"/>
          <p:cNvSpPr/>
          <p:nvPr/>
        </p:nvSpPr>
        <p:spPr>
          <a:xfrm>
            <a:off x="6187287" y="1216152"/>
            <a:ext cx="5501487" cy="2446020"/>
          </a:xfrm>
          <a:prstGeom prst="roundRect">
            <a:avLst>
              <a:gd name="adj" fmla="val 5000"/>
            </a:avLst>
          </a:prstGeom>
          <a:solidFill>
            <a:srgbClr val="FFFFFF"/>
          </a:solidFill>
          <a:ln w="28575">
            <a:solidFill>
              <a:srgbClr val="E08A1F"/>
            </a:solidFill>
          </a:ln>
          <a:effectLst/>
        </p:spPr>
        <p:txBody>
          <a:bodyPr rtlCol="0" anchor="ctr"/>
          <a:lstStyle/>
          <a:p/>
        </p:txBody>
      </p:sp>
      <p:sp>
        <p:nvSpPr>
          <p:cNvPr id="16" name="Rounded Rectangle 15"/>
          <p:cNvSpPr/>
          <p:nvPr/>
        </p:nvSpPr>
        <p:spPr>
          <a:xfrm>
            <a:off x="6187287" y="1216152"/>
            <a:ext cx="5501487" cy="457200"/>
          </a:xfrm>
          <a:prstGeom prst="roundRect">
            <a:avLst>
              <a:gd name="adj" fmla="val 15000"/>
            </a:avLst>
          </a:prstGeom>
          <a:solidFill>
            <a:srgbClr val="E08A1F"/>
          </a:solidFill>
          <a:ln>
            <a:noFill/>
          </a:ln>
          <a:effectLst/>
        </p:spPr>
        <p:txBody>
          <a:bodyPr rtlCol="0" anchor="ctr" wrap="square" lIns="128016" rIns="128016" tIns="0" bIns="0">
            <a:noAutofit/>
          </a:bodyPr>
          <a:lstStyle/>
          <a:p>
            <a:pPr algn="ctr">
              <a:spcBef>
                <a:spcPts val="0"/>
              </a:spcBef>
              <a:spcAft>
                <a:spcPts val="0"/>
              </a:spcAft>
            </a:pPr>
            <a:r>
              <a:rPr lang="tr-TR" sz="2000" b="1" i="0">
                <a:solidFill>
                  <a:srgbClr val="FFFFFF"/>
                </a:solidFill>
                <a:latin typeface="Calibri"/>
              </a:rPr>
              <a:t>Z · ZAYIF YÖNLER</a:t>
            </a:r>
          </a:p>
        </p:txBody>
      </p:sp>
      <p:sp>
        <p:nvSpPr>
          <p:cNvPr id="17" name="TextBox 16"/>
          <p:cNvSpPr txBox="1"/>
          <p:nvPr/>
        </p:nvSpPr>
        <p:spPr>
          <a:xfrm>
            <a:off x="7074255" y="1746504"/>
            <a:ext cx="4477359" cy="914400"/>
          </a:xfrm>
          <a:prstGeom prst="rect">
            <a:avLst/>
          </a:prstGeom>
          <a:noFill/>
        </p:spPr>
        <p:txBody>
          <a:bodyPr wrap="square" anchor="t" lIns="73152" rIns="73152" tIns="36576" bIns="36576">
            <a:noAutofit/>
          </a:bodyPr>
          <a:lstStyle/>
          <a:p>
            <a:pPr algn="l" marL="223758" indent="-223758">
              <a:spcBef>
                <a:spcPts val="0"/>
              </a:spcBef>
              <a:spcAft>
                <a:spcPts val="0"/>
              </a:spcAft>
            </a:pPr>
            <a:r>
              <a:rPr lang="tr-TR" sz="1800" b="1" i="0">
                <a:solidFill>
                  <a:srgbClr val="E08A1F"/>
                </a:solidFill>
                <a:latin typeface="Calibri"/>
              </a:rPr>
              <a:t>•  </a:t>
            </a:r>
            <a:r>
              <a:rPr lang="tr-TR" sz="1800" b="0" i="0">
                <a:solidFill>
                  <a:srgbClr val="262626"/>
                </a:solidFill>
                <a:latin typeface="Calibri"/>
              </a:rPr>
              <a:t>Siyasi açıdan istikrarsız bölgelere komşu olması</a:t>
            </a:r>
          </a:p>
        </p:txBody>
      </p:sp>
      <p:sp>
        <p:nvSpPr>
          <p:cNvPr id="18" name="TextBox 17"/>
          <p:cNvSpPr txBox="1"/>
          <p:nvPr/>
        </p:nvSpPr>
        <p:spPr>
          <a:xfrm>
            <a:off x="7074255" y="2633472"/>
            <a:ext cx="274320" cy="292608"/>
          </a:xfrm>
          <a:prstGeom prst="rect">
            <a:avLst/>
          </a:prstGeom>
          <a:noFill/>
        </p:spPr>
        <p:txBody>
          <a:bodyPr wrap="square" anchor="t" lIns="0" rIns="0" tIns="0" bIns="0">
            <a:noAutofit/>
          </a:bodyPr>
          <a:lstStyle/>
          <a:p>
            <a:pPr algn="l">
              <a:spcBef>
                <a:spcPts val="0"/>
              </a:spcBef>
              <a:spcAft>
                <a:spcPts val="0"/>
              </a:spcAft>
            </a:pPr>
            <a:r>
              <a:rPr lang="tr-TR" sz="1800" b="1" i="0">
                <a:solidFill>
                  <a:srgbClr val="E08A1F"/>
                </a:solidFill>
                <a:latin typeface="Calibri"/>
              </a:rPr>
              <a:t>•</a:t>
            </a:r>
          </a:p>
        </p:txBody>
      </p:sp>
      <p:cxnSp>
        <p:nvCxnSpPr>
          <p:cNvPr id="19" name="Connector 18"/>
          <p:cNvCxnSpPr/>
          <p:nvPr/>
        </p:nvCxnSpPr>
        <p:spPr>
          <a:xfrm>
            <a:off x="7348575" y="2907792"/>
            <a:ext cx="4203039" cy="0"/>
          </a:xfrm>
          <a:prstGeom prst="line">
            <a:avLst/>
          </a:prstGeom>
          <a:ln w="12700">
            <a:solidFill>
              <a:srgbClr val="D9D9D9"/>
            </a:solidFill>
            <a:prstDash val="dash"/>
          </a:ln>
        </p:spPr>
      </p:cxnSp>
      <p:sp>
        <p:nvSpPr>
          <p:cNvPr id="20" name="TextBox 19"/>
          <p:cNvSpPr txBox="1"/>
          <p:nvPr/>
        </p:nvSpPr>
        <p:spPr>
          <a:xfrm>
            <a:off x="7074255" y="2935224"/>
            <a:ext cx="274320" cy="292608"/>
          </a:xfrm>
          <a:prstGeom prst="rect">
            <a:avLst/>
          </a:prstGeom>
          <a:noFill/>
        </p:spPr>
        <p:txBody>
          <a:bodyPr wrap="square" anchor="t" lIns="0" rIns="0" tIns="0" bIns="0">
            <a:noAutofit/>
          </a:bodyPr>
          <a:lstStyle/>
          <a:p>
            <a:pPr algn="l">
              <a:spcBef>
                <a:spcPts val="0"/>
              </a:spcBef>
              <a:spcAft>
                <a:spcPts val="0"/>
              </a:spcAft>
            </a:pPr>
            <a:r>
              <a:rPr lang="tr-TR" sz="1800" b="1" i="0">
                <a:solidFill>
                  <a:srgbClr val="E08A1F"/>
                </a:solidFill>
                <a:latin typeface="Calibri"/>
              </a:rPr>
              <a:t>•</a:t>
            </a:r>
          </a:p>
        </p:txBody>
      </p:sp>
      <p:cxnSp>
        <p:nvCxnSpPr>
          <p:cNvPr id="21" name="Connector 20"/>
          <p:cNvCxnSpPr/>
          <p:nvPr/>
        </p:nvCxnSpPr>
        <p:spPr>
          <a:xfrm>
            <a:off x="7348575" y="3209544"/>
            <a:ext cx="4203039" cy="0"/>
          </a:xfrm>
          <a:prstGeom prst="line">
            <a:avLst/>
          </a:prstGeom>
          <a:ln w="12700">
            <a:solidFill>
              <a:srgbClr val="D9D9D9"/>
            </a:solidFill>
            <a:prstDash val="dash"/>
          </a:ln>
        </p:spPr>
      </p:cxnSp>
      <p:sp>
        <p:nvSpPr>
          <p:cNvPr id="22" name="TextBox 21"/>
          <p:cNvSpPr txBox="1"/>
          <p:nvPr/>
        </p:nvSpPr>
        <p:spPr>
          <a:xfrm>
            <a:off x="7074255" y="3236976"/>
            <a:ext cx="274320" cy="292608"/>
          </a:xfrm>
          <a:prstGeom prst="rect">
            <a:avLst/>
          </a:prstGeom>
          <a:noFill/>
        </p:spPr>
        <p:txBody>
          <a:bodyPr wrap="square" anchor="t" lIns="0" rIns="0" tIns="0" bIns="0">
            <a:noAutofit/>
          </a:bodyPr>
          <a:lstStyle/>
          <a:p>
            <a:pPr algn="l">
              <a:spcBef>
                <a:spcPts val="0"/>
              </a:spcBef>
              <a:spcAft>
                <a:spcPts val="0"/>
              </a:spcAft>
            </a:pPr>
            <a:r>
              <a:rPr lang="tr-TR" sz="1800" b="1" i="0">
                <a:solidFill>
                  <a:srgbClr val="E08A1F"/>
                </a:solidFill>
                <a:latin typeface="Calibri"/>
              </a:rPr>
              <a:t>•</a:t>
            </a:r>
          </a:p>
        </p:txBody>
      </p:sp>
      <p:cxnSp>
        <p:nvCxnSpPr>
          <p:cNvPr id="23" name="Connector 22"/>
          <p:cNvCxnSpPr/>
          <p:nvPr/>
        </p:nvCxnSpPr>
        <p:spPr>
          <a:xfrm>
            <a:off x="7348575" y="3511296"/>
            <a:ext cx="4203039" cy="0"/>
          </a:xfrm>
          <a:prstGeom prst="line">
            <a:avLst/>
          </a:prstGeom>
          <a:ln w="12700">
            <a:solidFill>
              <a:srgbClr val="D9D9D9"/>
            </a:solidFill>
            <a:prstDash val="dash"/>
          </a:ln>
        </p:spPr>
      </p:cxnSp>
      <p:sp>
        <p:nvSpPr>
          <p:cNvPr id="24" name="Rounded Rectangle 23"/>
          <p:cNvSpPr/>
          <p:nvPr/>
        </p:nvSpPr>
        <p:spPr>
          <a:xfrm>
            <a:off x="502920" y="3845052"/>
            <a:ext cx="5501487" cy="2446020"/>
          </a:xfrm>
          <a:prstGeom prst="roundRect">
            <a:avLst>
              <a:gd name="adj" fmla="val 5000"/>
            </a:avLst>
          </a:prstGeom>
          <a:solidFill>
            <a:srgbClr val="FFFFFF"/>
          </a:solidFill>
          <a:ln w="28575">
            <a:solidFill>
              <a:srgbClr val="7A4EA0"/>
            </a:solidFill>
          </a:ln>
          <a:effectLst/>
        </p:spPr>
        <p:txBody>
          <a:bodyPr rtlCol="0" anchor="ctr"/>
          <a:lstStyle/>
          <a:p/>
        </p:txBody>
      </p:sp>
      <p:sp>
        <p:nvSpPr>
          <p:cNvPr id="25" name="Rounded Rectangle 24"/>
          <p:cNvSpPr/>
          <p:nvPr/>
        </p:nvSpPr>
        <p:spPr>
          <a:xfrm>
            <a:off x="502920" y="3845052"/>
            <a:ext cx="5501487" cy="457200"/>
          </a:xfrm>
          <a:prstGeom prst="roundRect">
            <a:avLst>
              <a:gd name="adj" fmla="val 15000"/>
            </a:avLst>
          </a:prstGeom>
          <a:solidFill>
            <a:srgbClr val="7A4EA0"/>
          </a:solidFill>
          <a:ln>
            <a:noFill/>
          </a:ln>
          <a:effectLst/>
        </p:spPr>
        <p:txBody>
          <a:bodyPr rtlCol="0" anchor="ctr" wrap="square" lIns="128016" rIns="128016" tIns="0" bIns="0">
            <a:noAutofit/>
          </a:bodyPr>
          <a:lstStyle/>
          <a:p>
            <a:pPr algn="ctr">
              <a:spcBef>
                <a:spcPts val="0"/>
              </a:spcBef>
              <a:spcAft>
                <a:spcPts val="0"/>
              </a:spcAft>
            </a:pPr>
            <a:r>
              <a:rPr lang="tr-TR" sz="2000" b="1" i="0">
                <a:solidFill>
                  <a:srgbClr val="FFFFFF"/>
                </a:solidFill>
                <a:latin typeface="Calibri"/>
              </a:rPr>
              <a:t>F · FIRSATLAR</a:t>
            </a:r>
          </a:p>
        </p:txBody>
      </p:sp>
      <p:sp>
        <p:nvSpPr>
          <p:cNvPr id="26" name="TextBox 25"/>
          <p:cNvSpPr txBox="1"/>
          <p:nvPr/>
        </p:nvSpPr>
        <p:spPr>
          <a:xfrm>
            <a:off x="640080" y="4375404"/>
            <a:ext cx="4477359" cy="914400"/>
          </a:xfrm>
          <a:prstGeom prst="rect">
            <a:avLst/>
          </a:prstGeom>
          <a:noFill/>
        </p:spPr>
        <p:txBody>
          <a:bodyPr wrap="square" anchor="t" lIns="73152" rIns="73152" tIns="36576" bIns="36576">
            <a:noAutofit/>
          </a:bodyPr>
          <a:lstStyle/>
          <a:p>
            <a:pPr algn="l" marL="223758" indent="-223758">
              <a:spcBef>
                <a:spcPts val="0"/>
              </a:spcBef>
              <a:spcAft>
                <a:spcPts val="0"/>
              </a:spcAft>
            </a:pPr>
            <a:r>
              <a:rPr lang="tr-TR" sz="1800" b="1" i="0">
                <a:solidFill>
                  <a:srgbClr val="7A4EA0"/>
                </a:solidFill>
                <a:latin typeface="Calibri"/>
              </a:rPr>
              <a:t>•  </a:t>
            </a:r>
            <a:r>
              <a:rPr lang="tr-TR" sz="1800" b="0" i="0">
                <a:solidFill>
                  <a:srgbClr val="262626"/>
                </a:solidFill>
                <a:latin typeface="Calibri"/>
              </a:rPr>
              <a:t>Coğrafi konumunun enerji koridorları ve rezervleri açısından önemli bir stratejik avantaj sağlaması</a:t>
            </a:r>
          </a:p>
        </p:txBody>
      </p:sp>
      <p:sp>
        <p:nvSpPr>
          <p:cNvPr id="27" name="TextBox 26"/>
          <p:cNvSpPr txBox="1"/>
          <p:nvPr/>
        </p:nvSpPr>
        <p:spPr>
          <a:xfrm>
            <a:off x="640080" y="5262372"/>
            <a:ext cx="274320" cy="292608"/>
          </a:xfrm>
          <a:prstGeom prst="rect">
            <a:avLst/>
          </a:prstGeom>
          <a:noFill/>
        </p:spPr>
        <p:txBody>
          <a:bodyPr wrap="square" anchor="t" lIns="0" rIns="0" tIns="0" bIns="0">
            <a:noAutofit/>
          </a:bodyPr>
          <a:lstStyle/>
          <a:p>
            <a:pPr algn="l">
              <a:spcBef>
                <a:spcPts val="0"/>
              </a:spcBef>
              <a:spcAft>
                <a:spcPts val="0"/>
              </a:spcAft>
            </a:pPr>
            <a:r>
              <a:rPr lang="tr-TR" sz="1800" b="1" i="0">
                <a:solidFill>
                  <a:srgbClr val="7A4EA0"/>
                </a:solidFill>
                <a:latin typeface="Calibri"/>
              </a:rPr>
              <a:t>•</a:t>
            </a:r>
          </a:p>
        </p:txBody>
      </p:sp>
      <p:cxnSp>
        <p:nvCxnSpPr>
          <p:cNvPr id="28" name="Connector 27"/>
          <p:cNvCxnSpPr/>
          <p:nvPr/>
        </p:nvCxnSpPr>
        <p:spPr>
          <a:xfrm>
            <a:off x="914400" y="5536692"/>
            <a:ext cx="4203039" cy="0"/>
          </a:xfrm>
          <a:prstGeom prst="line">
            <a:avLst/>
          </a:prstGeom>
          <a:ln w="12700">
            <a:solidFill>
              <a:srgbClr val="D9D9D9"/>
            </a:solidFill>
            <a:prstDash val="dash"/>
          </a:ln>
        </p:spPr>
      </p:cxnSp>
      <p:sp>
        <p:nvSpPr>
          <p:cNvPr id="29" name="TextBox 28"/>
          <p:cNvSpPr txBox="1"/>
          <p:nvPr/>
        </p:nvSpPr>
        <p:spPr>
          <a:xfrm>
            <a:off x="640080" y="5564124"/>
            <a:ext cx="274320" cy="292608"/>
          </a:xfrm>
          <a:prstGeom prst="rect">
            <a:avLst/>
          </a:prstGeom>
          <a:noFill/>
        </p:spPr>
        <p:txBody>
          <a:bodyPr wrap="square" anchor="t" lIns="0" rIns="0" tIns="0" bIns="0">
            <a:noAutofit/>
          </a:bodyPr>
          <a:lstStyle/>
          <a:p>
            <a:pPr algn="l">
              <a:spcBef>
                <a:spcPts val="0"/>
              </a:spcBef>
              <a:spcAft>
                <a:spcPts val="0"/>
              </a:spcAft>
            </a:pPr>
            <a:r>
              <a:rPr lang="tr-TR" sz="1800" b="1" i="0">
                <a:solidFill>
                  <a:srgbClr val="7A4EA0"/>
                </a:solidFill>
                <a:latin typeface="Calibri"/>
              </a:rPr>
              <a:t>•</a:t>
            </a:r>
          </a:p>
        </p:txBody>
      </p:sp>
      <p:cxnSp>
        <p:nvCxnSpPr>
          <p:cNvPr id="30" name="Connector 29"/>
          <p:cNvCxnSpPr/>
          <p:nvPr/>
        </p:nvCxnSpPr>
        <p:spPr>
          <a:xfrm>
            <a:off x="914400" y="5838444"/>
            <a:ext cx="4203039" cy="0"/>
          </a:xfrm>
          <a:prstGeom prst="line">
            <a:avLst/>
          </a:prstGeom>
          <a:ln w="12700">
            <a:solidFill>
              <a:srgbClr val="D9D9D9"/>
            </a:solidFill>
            <a:prstDash val="dash"/>
          </a:ln>
        </p:spPr>
      </p:cxnSp>
      <p:sp>
        <p:nvSpPr>
          <p:cNvPr id="31" name="TextBox 30"/>
          <p:cNvSpPr txBox="1"/>
          <p:nvPr/>
        </p:nvSpPr>
        <p:spPr>
          <a:xfrm>
            <a:off x="640080" y="5865876"/>
            <a:ext cx="274320" cy="292608"/>
          </a:xfrm>
          <a:prstGeom prst="rect">
            <a:avLst/>
          </a:prstGeom>
          <a:noFill/>
        </p:spPr>
        <p:txBody>
          <a:bodyPr wrap="square" anchor="t" lIns="0" rIns="0" tIns="0" bIns="0">
            <a:noAutofit/>
          </a:bodyPr>
          <a:lstStyle/>
          <a:p>
            <a:pPr algn="l">
              <a:spcBef>
                <a:spcPts val="0"/>
              </a:spcBef>
              <a:spcAft>
                <a:spcPts val="0"/>
              </a:spcAft>
            </a:pPr>
            <a:r>
              <a:rPr lang="tr-TR" sz="1800" b="1" i="0">
                <a:solidFill>
                  <a:srgbClr val="7A4EA0"/>
                </a:solidFill>
                <a:latin typeface="Calibri"/>
              </a:rPr>
              <a:t>•</a:t>
            </a:r>
          </a:p>
        </p:txBody>
      </p:sp>
      <p:cxnSp>
        <p:nvCxnSpPr>
          <p:cNvPr id="32" name="Connector 31"/>
          <p:cNvCxnSpPr/>
          <p:nvPr/>
        </p:nvCxnSpPr>
        <p:spPr>
          <a:xfrm>
            <a:off x="914400" y="6140196"/>
            <a:ext cx="4203039" cy="0"/>
          </a:xfrm>
          <a:prstGeom prst="line">
            <a:avLst/>
          </a:prstGeom>
          <a:ln w="12700">
            <a:solidFill>
              <a:srgbClr val="D9D9D9"/>
            </a:solidFill>
            <a:prstDash val="dash"/>
          </a:ln>
        </p:spPr>
      </p:cxnSp>
      <p:sp>
        <p:nvSpPr>
          <p:cNvPr id="33" name="Rounded Rectangle 32"/>
          <p:cNvSpPr/>
          <p:nvPr/>
        </p:nvSpPr>
        <p:spPr>
          <a:xfrm>
            <a:off x="6187287" y="3845052"/>
            <a:ext cx="5501487" cy="2446020"/>
          </a:xfrm>
          <a:prstGeom prst="roundRect">
            <a:avLst>
              <a:gd name="adj" fmla="val 5000"/>
            </a:avLst>
          </a:prstGeom>
          <a:solidFill>
            <a:srgbClr val="FFFFFF"/>
          </a:solidFill>
          <a:ln w="28575">
            <a:solidFill>
              <a:srgbClr val="1E9AA8"/>
            </a:solidFill>
          </a:ln>
          <a:effectLst/>
        </p:spPr>
        <p:txBody>
          <a:bodyPr rtlCol="0" anchor="ctr"/>
          <a:lstStyle/>
          <a:p/>
        </p:txBody>
      </p:sp>
      <p:sp>
        <p:nvSpPr>
          <p:cNvPr id="34" name="Rounded Rectangle 33"/>
          <p:cNvSpPr/>
          <p:nvPr/>
        </p:nvSpPr>
        <p:spPr>
          <a:xfrm>
            <a:off x="6187287" y="3845052"/>
            <a:ext cx="5501487" cy="457200"/>
          </a:xfrm>
          <a:prstGeom prst="roundRect">
            <a:avLst>
              <a:gd name="adj" fmla="val 15000"/>
            </a:avLst>
          </a:prstGeom>
          <a:solidFill>
            <a:srgbClr val="1E9AA8"/>
          </a:solidFill>
          <a:ln>
            <a:noFill/>
          </a:ln>
          <a:effectLst/>
        </p:spPr>
        <p:txBody>
          <a:bodyPr rtlCol="0" anchor="ctr" wrap="square" lIns="128016" rIns="128016" tIns="0" bIns="0">
            <a:noAutofit/>
          </a:bodyPr>
          <a:lstStyle/>
          <a:p>
            <a:pPr algn="ctr">
              <a:spcBef>
                <a:spcPts val="0"/>
              </a:spcBef>
              <a:spcAft>
                <a:spcPts val="0"/>
              </a:spcAft>
            </a:pPr>
            <a:r>
              <a:rPr lang="tr-TR" sz="2000" b="1" i="0">
                <a:solidFill>
                  <a:srgbClr val="FFFFFF"/>
                </a:solidFill>
                <a:latin typeface="Calibri"/>
              </a:rPr>
              <a:t>T · TEHDİTLER</a:t>
            </a:r>
          </a:p>
        </p:txBody>
      </p:sp>
      <p:sp>
        <p:nvSpPr>
          <p:cNvPr id="35" name="TextBox 34"/>
          <p:cNvSpPr txBox="1"/>
          <p:nvPr/>
        </p:nvSpPr>
        <p:spPr>
          <a:xfrm>
            <a:off x="7074255" y="4375404"/>
            <a:ext cx="4477359" cy="914400"/>
          </a:xfrm>
          <a:prstGeom prst="rect">
            <a:avLst/>
          </a:prstGeom>
          <a:noFill/>
        </p:spPr>
        <p:txBody>
          <a:bodyPr wrap="square" anchor="t" lIns="73152" rIns="73152" tIns="36576" bIns="36576">
            <a:noAutofit/>
          </a:bodyPr>
          <a:lstStyle/>
          <a:p>
            <a:pPr algn="l" marL="223758" indent="-223758">
              <a:spcBef>
                <a:spcPts val="0"/>
              </a:spcBef>
              <a:spcAft>
                <a:spcPts val="0"/>
              </a:spcAft>
            </a:pPr>
            <a:r>
              <a:rPr lang="tr-TR" sz="1800" b="1" i="0">
                <a:solidFill>
                  <a:srgbClr val="1E9AA8"/>
                </a:solidFill>
                <a:latin typeface="Calibri"/>
              </a:rPr>
              <a:t>•  </a:t>
            </a:r>
            <a:r>
              <a:rPr lang="tr-TR" sz="1800" b="0" i="0">
                <a:solidFill>
                  <a:srgbClr val="262626"/>
                </a:solidFill>
                <a:latin typeface="Calibri"/>
              </a:rPr>
              <a:t>Komşu bölgelerdeki jeopolitik gerilimlerin güvenlik ve ekonomik istikrar üzerinde olumsuz etkilerinin olması</a:t>
            </a:r>
          </a:p>
        </p:txBody>
      </p:sp>
      <p:sp>
        <p:nvSpPr>
          <p:cNvPr id="36" name="TextBox 35"/>
          <p:cNvSpPr txBox="1"/>
          <p:nvPr/>
        </p:nvSpPr>
        <p:spPr>
          <a:xfrm>
            <a:off x="7074255" y="5262372"/>
            <a:ext cx="274320" cy="292608"/>
          </a:xfrm>
          <a:prstGeom prst="rect">
            <a:avLst/>
          </a:prstGeom>
          <a:noFill/>
        </p:spPr>
        <p:txBody>
          <a:bodyPr wrap="square" anchor="t" lIns="0" rIns="0" tIns="0" bIns="0">
            <a:noAutofit/>
          </a:bodyPr>
          <a:lstStyle/>
          <a:p>
            <a:pPr algn="l">
              <a:spcBef>
                <a:spcPts val="0"/>
              </a:spcBef>
              <a:spcAft>
                <a:spcPts val="0"/>
              </a:spcAft>
            </a:pPr>
            <a:r>
              <a:rPr lang="tr-TR" sz="1800" b="1" i="0">
                <a:solidFill>
                  <a:srgbClr val="1E9AA8"/>
                </a:solidFill>
                <a:latin typeface="Calibri"/>
              </a:rPr>
              <a:t>•</a:t>
            </a:r>
          </a:p>
        </p:txBody>
      </p:sp>
      <p:cxnSp>
        <p:nvCxnSpPr>
          <p:cNvPr id="37" name="Connector 36"/>
          <p:cNvCxnSpPr/>
          <p:nvPr/>
        </p:nvCxnSpPr>
        <p:spPr>
          <a:xfrm>
            <a:off x="7348575" y="5536692"/>
            <a:ext cx="4203039" cy="0"/>
          </a:xfrm>
          <a:prstGeom prst="line">
            <a:avLst/>
          </a:prstGeom>
          <a:ln w="12700">
            <a:solidFill>
              <a:srgbClr val="D9D9D9"/>
            </a:solidFill>
            <a:prstDash val="dash"/>
          </a:ln>
        </p:spPr>
      </p:cxnSp>
      <p:sp>
        <p:nvSpPr>
          <p:cNvPr id="38" name="TextBox 37"/>
          <p:cNvSpPr txBox="1"/>
          <p:nvPr/>
        </p:nvSpPr>
        <p:spPr>
          <a:xfrm>
            <a:off x="7074255" y="5564124"/>
            <a:ext cx="274320" cy="292608"/>
          </a:xfrm>
          <a:prstGeom prst="rect">
            <a:avLst/>
          </a:prstGeom>
          <a:noFill/>
        </p:spPr>
        <p:txBody>
          <a:bodyPr wrap="square" anchor="t" lIns="0" rIns="0" tIns="0" bIns="0">
            <a:noAutofit/>
          </a:bodyPr>
          <a:lstStyle/>
          <a:p>
            <a:pPr algn="l">
              <a:spcBef>
                <a:spcPts val="0"/>
              </a:spcBef>
              <a:spcAft>
                <a:spcPts val="0"/>
              </a:spcAft>
            </a:pPr>
            <a:r>
              <a:rPr lang="tr-TR" sz="1800" b="1" i="0">
                <a:solidFill>
                  <a:srgbClr val="1E9AA8"/>
                </a:solidFill>
                <a:latin typeface="Calibri"/>
              </a:rPr>
              <a:t>•</a:t>
            </a:r>
          </a:p>
        </p:txBody>
      </p:sp>
      <p:cxnSp>
        <p:nvCxnSpPr>
          <p:cNvPr id="39" name="Connector 38"/>
          <p:cNvCxnSpPr/>
          <p:nvPr/>
        </p:nvCxnSpPr>
        <p:spPr>
          <a:xfrm>
            <a:off x="7348575" y="5838444"/>
            <a:ext cx="4203039" cy="0"/>
          </a:xfrm>
          <a:prstGeom prst="line">
            <a:avLst/>
          </a:prstGeom>
          <a:ln w="12700">
            <a:solidFill>
              <a:srgbClr val="D9D9D9"/>
            </a:solidFill>
            <a:prstDash val="dash"/>
          </a:ln>
        </p:spPr>
      </p:cxnSp>
      <p:sp>
        <p:nvSpPr>
          <p:cNvPr id="40" name="TextBox 39"/>
          <p:cNvSpPr txBox="1"/>
          <p:nvPr/>
        </p:nvSpPr>
        <p:spPr>
          <a:xfrm>
            <a:off x="7074255" y="5865876"/>
            <a:ext cx="274320" cy="292608"/>
          </a:xfrm>
          <a:prstGeom prst="rect">
            <a:avLst/>
          </a:prstGeom>
          <a:noFill/>
        </p:spPr>
        <p:txBody>
          <a:bodyPr wrap="square" anchor="t" lIns="0" rIns="0" tIns="0" bIns="0">
            <a:noAutofit/>
          </a:bodyPr>
          <a:lstStyle/>
          <a:p>
            <a:pPr algn="l">
              <a:spcBef>
                <a:spcPts val="0"/>
              </a:spcBef>
              <a:spcAft>
                <a:spcPts val="0"/>
              </a:spcAft>
            </a:pPr>
            <a:r>
              <a:rPr lang="tr-TR" sz="1800" b="1" i="0">
                <a:solidFill>
                  <a:srgbClr val="1E9AA8"/>
                </a:solidFill>
                <a:latin typeface="Calibri"/>
              </a:rPr>
              <a:t>•</a:t>
            </a:r>
          </a:p>
        </p:txBody>
      </p:sp>
      <p:cxnSp>
        <p:nvCxnSpPr>
          <p:cNvPr id="41" name="Connector 40"/>
          <p:cNvCxnSpPr/>
          <p:nvPr/>
        </p:nvCxnSpPr>
        <p:spPr>
          <a:xfrm>
            <a:off x="7348575" y="6140196"/>
            <a:ext cx="4203039" cy="0"/>
          </a:xfrm>
          <a:prstGeom prst="line">
            <a:avLst/>
          </a:prstGeom>
          <a:ln w="12700">
            <a:solidFill>
              <a:srgbClr val="D9D9D9"/>
            </a:solidFill>
            <a:prstDash val="dash"/>
          </a:ln>
        </p:spPr>
      </p:cxnSp>
      <p:sp>
        <p:nvSpPr>
          <p:cNvPr id="42" name="Oval 41"/>
          <p:cNvSpPr/>
          <p:nvPr/>
        </p:nvSpPr>
        <p:spPr>
          <a:xfrm>
            <a:off x="5227167" y="2884932"/>
            <a:ext cx="1737360" cy="1737360"/>
          </a:xfrm>
          <a:prstGeom prst="ellipse">
            <a:avLst/>
          </a:prstGeom>
          <a:solidFill>
            <a:srgbClr val="D9D9D9"/>
          </a:solidFill>
          <a:ln w="38100">
            <a:solidFill>
              <a:srgbClr val="FFFFFF"/>
            </a:solidFill>
          </a:ln>
          <a:effectLst/>
        </p:spPr>
        <p:txBody>
          <a:bodyPr rtlCol="0" anchor="ctr" wrap="square" lIns="36576" rIns="36576" tIns="18288" bIns="18288">
            <a:noAutofit/>
          </a:bodyPr>
          <a:lstStyle/>
          <a:p>
            <a:pPr algn="ctr">
              <a:spcBef>
                <a:spcPts val="0"/>
              </a:spcBef>
              <a:spcAft>
                <a:spcPts val="0"/>
              </a:spcAft>
            </a:pPr>
            <a:r>
              <a:rPr lang="tr-TR" sz="1600" b="1" i="0">
                <a:solidFill>
                  <a:srgbClr val="262626"/>
                </a:solidFill>
                <a:latin typeface="Calibri"/>
              </a:rPr>
              <a:t>TÜRKİYE’NİN KONUMU</a:t>
            </a:r>
          </a:p>
        </p:txBody>
      </p:sp>
      <p:sp>
        <p:nvSpPr>
          <p:cNvPr id="43" name="TextBox 4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4" name="Rounded Rectangle 4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65</a:t>
            </a:r>
          </a:p>
        </p:txBody>
      </p:sp>
      <p:sp>
        <p:nvSpPr>
          <p:cNvPr id="45" name="TextBox 4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166 / 226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GZFT — örnek cevap (1/2)</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501487" cy="5074920"/>
          </a:xfrm>
          <a:prstGeom prst="roundRect">
            <a:avLst>
              <a:gd name="adj" fmla="val 4000"/>
            </a:avLst>
          </a:prstGeom>
          <a:solidFill>
            <a:srgbClr val="FFFFFF"/>
          </a:solidFill>
          <a:ln w="28575">
            <a:solidFill>
              <a:srgbClr val="5C9E3A"/>
            </a:solidFill>
          </a:ln>
          <a:effectLst/>
        </p:spPr>
        <p:txBody>
          <a:bodyPr rtlCol="0" anchor="ctr"/>
          <a:lstStyle/>
          <a:p/>
        </p:txBody>
      </p:sp>
      <p:sp>
        <p:nvSpPr>
          <p:cNvPr id="7" name="Rounded Rectangle 6"/>
          <p:cNvSpPr/>
          <p:nvPr/>
        </p:nvSpPr>
        <p:spPr>
          <a:xfrm>
            <a:off x="502920" y="1216152"/>
            <a:ext cx="5501487" cy="502920"/>
          </a:xfrm>
          <a:prstGeom prst="roundRect">
            <a:avLst>
              <a:gd name="adj" fmla="val 15000"/>
            </a:avLst>
          </a:prstGeom>
          <a:solidFill>
            <a:srgbClr val="5C9E3A"/>
          </a:solidFill>
          <a:ln>
            <a:noFill/>
          </a:ln>
          <a:effectLst/>
        </p:spPr>
        <p:txBody>
          <a:bodyPr rtlCol="0" anchor="ctr" wrap="square" lIns="128016" rIns="128016" tIns="0" bIns="0">
            <a:noAutofit/>
          </a:bodyPr>
          <a:lstStyle/>
          <a:p>
            <a:pPr algn="ctr">
              <a:spcBef>
                <a:spcPts val="0"/>
              </a:spcBef>
              <a:spcAft>
                <a:spcPts val="0"/>
              </a:spcAft>
            </a:pPr>
            <a:r>
              <a:rPr lang="tr-TR" sz="2100" b="1" i="0">
                <a:solidFill>
                  <a:srgbClr val="FFFFFF"/>
                </a:solidFill>
                <a:latin typeface="Calibri"/>
              </a:rPr>
              <a:t>G · GÜÇLÜ YÖNLER</a:t>
            </a:r>
          </a:p>
        </p:txBody>
      </p:sp>
      <p:sp>
        <p:nvSpPr>
          <p:cNvPr id="8" name="TextBox 7"/>
          <p:cNvSpPr txBox="1"/>
          <p:nvPr/>
        </p:nvSpPr>
        <p:spPr>
          <a:xfrm>
            <a:off x="640080" y="1810512"/>
            <a:ext cx="5227167" cy="4325112"/>
          </a:xfrm>
          <a:prstGeom prst="rect">
            <a:avLst/>
          </a:prstGeom>
          <a:noFill/>
        </p:spPr>
        <p:txBody>
          <a:bodyPr wrap="square" anchor="t" lIns="73152" rIns="73152" tIns="36576" bIns="36576">
            <a:noAutofit/>
          </a:bodyPr>
          <a:lstStyle/>
          <a:p>
            <a:pPr algn="l" marL="279698" indent="-279698">
              <a:spcBef>
                <a:spcPts val="0"/>
              </a:spcBef>
              <a:spcAft>
                <a:spcPts val="800"/>
              </a:spcAft>
            </a:pPr>
            <a:r>
              <a:rPr lang="tr-TR" sz="2250" b="1" i="0">
                <a:solidFill>
                  <a:srgbClr val="5C9E3A"/>
                </a:solidFill>
                <a:latin typeface="Calibri"/>
              </a:rPr>
              <a:t>•  </a:t>
            </a:r>
            <a:r>
              <a:rPr lang="tr-TR" sz="2250" b="1" i="0">
                <a:solidFill>
                  <a:srgbClr val="262626"/>
                </a:solidFill>
                <a:latin typeface="Calibri"/>
              </a:rPr>
              <a:t>Kitap:</a:t>
            </a:r>
            <a:r>
              <a:rPr lang="tr-TR" sz="2250" b="0" i="0">
                <a:solidFill>
                  <a:srgbClr val="262626"/>
                </a:solidFill>
                <a:latin typeface="Calibri"/>
              </a:rPr>
              <a:t> Üç tarafının denizlerle çevrili olması, dış ticaret ve deniz taşımacılığı için avantajlı bir konuma sahip olması</a:t>
            </a:r>
          </a:p>
          <a:p>
            <a:pPr algn="l" marL="279698" indent="-279698">
              <a:spcBef>
                <a:spcPts val="0"/>
              </a:spcBef>
              <a:spcAft>
                <a:spcPts val="800"/>
              </a:spcAft>
            </a:pPr>
            <a:r>
              <a:rPr lang="tr-TR" sz="2250" b="1" i="0">
                <a:solidFill>
                  <a:srgbClr val="5C9E3A"/>
                </a:solidFill>
                <a:latin typeface="Calibri"/>
              </a:rPr>
              <a:t>•  </a:t>
            </a:r>
            <a:r>
              <a:rPr lang="tr-TR" sz="2250" b="0" i="0">
                <a:solidFill>
                  <a:srgbClr val="262626"/>
                </a:solidFill>
                <a:latin typeface="Calibri"/>
              </a:rPr>
              <a:t>Asya ile Avrupa’yı birbirine bağlayan köprü konumu</a:t>
            </a:r>
          </a:p>
          <a:p>
            <a:pPr algn="l" marL="279698" indent="-279698">
              <a:spcBef>
                <a:spcPts val="0"/>
              </a:spcBef>
              <a:spcAft>
                <a:spcPts val="800"/>
              </a:spcAft>
            </a:pPr>
            <a:r>
              <a:rPr lang="tr-TR" sz="2250" b="1" i="0">
                <a:solidFill>
                  <a:srgbClr val="5C9E3A"/>
                </a:solidFill>
                <a:latin typeface="Calibri"/>
              </a:rPr>
              <a:t>•  </a:t>
            </a:r>
            <a:r>
              <a:rPr lang="tr-TR" sz="2250" b="0" i="0">
                <a:solidFill>
                  <a:srgbClr val="262626"/>
                </a:solidFill>
                <a:latin typeface="Calibri"/>
              </a:rPr>
              <a:t>Karadeniz’i Akdeniz’e bağlayan Türk boğazları</a:t>
            </a:r>
          </a:p>
          <a:p>
            <a:pPr algn="l" marL="279698" indent="-279698">
              <a:spcBef>
                <a:spcPts val="0"/>
              </a:spcBef>
              <a:spcAft>
                <a:spcPts val="800"/>
              </a:spcAft>
            </a:pPr>
            <a:r>
              <a:rPr lang="tr-TR" sz="2250" b="1" i="0">
                <a:solidFill>
                  <a:srgbClr val="5C9E3A"/>
                </a:solidFill>
                <a:latin typeface="Calibri"/>
              </a:rPr>
              <a:t>•  </a:t>
            </a:r>
            <a:r>
              <a:rPr lang="tr-TR" sz="2250" b="0" i="0">
                <a:solidFill>
                  <a:srgbClr val="262626"/>
                </a:solidFill>
                <a:latin typeface="Calibri"/>
              </a:rPr>
              <a:t>Zengin tarihî ve kültürel miras; turizm</a:t>
            </a:r>
          </a:p>
          <a:p>
            <a:pPr algn="l" marL="279698" indent="-279698">
              <a:spcBef>
                <a:spcPts val="0"/>
              </a:spcBef>
              <a:spcAft>
                <a:spcPts val="0"/>
              </a:spcAft>
            </a:pPr>
            <a:r>
              <a:rPr lang="tr-TR" sz="2250" b="1" i="0">
                <a:solidFill>
                  <a:srgbClr val="5C9E3A"/>
                </a:solidFill>
                <a:latin typeface="Calibri"/>
              </a:rPr>
              <a:t>•  </a:t>
            </a:r>
            <a:r>
              <a:rPr lang="tr-TR" sz="2250" b="0" i="0">
                <a:solidFill>
                  <a:srgbClr val="262626"/>
                </a:solidFill>
                <a:latin typeface="Calibri"/>
              </a:rPr>
              <a:t>Kıtalar arası ticaret yollarının kesişim noktasında yer alması</a:t>
            </a:r>
          </a:p>
        </p:txBody>
      </p:sp>
      <p:sp>
        <p:nvSpPr>
          <p:cNvPr id="9" name="Rounded Rectangle 8"/>
          <p:cNvSpPr/>
          <p:nvPr/>
        </p:nvSpPr>
        <p:spPr>
          <a:xfrm>
            <a:off x="6187287" y="1216152"/>
            <a:ext cx="5501487" cy="5074920"/>
          </a:xfrm>
          <a:prstGeom prst="roundRect">
            <a:avLst>
              <a:gd name="adj" fmla="val 4000"/>
            </a:avLst>
          </a:prstGeom>
          <a:solidFill>
            <a:srgbClr val="FFFFFF"/>
          </a:solidFill>
          <a:ln w="28575">
            <a:solidFill>
              <a:srgbClr val="E08A1F"/>
            </a:solidFill>
          </a:ln>
          <a:effectLst/>
        </p:spPr>
        <p:txBody>
          <a:bodyPr rtlCol="0" anchor="ctr"/>
          <a:lstStyle/>
          <a:p/>
        </p:txBody>
      </p:sp>
      <p:sp>
        <p:nvSpPr>
          <p:cNvPr id="10" name="Rounded Rectangle 9"/>
          <p:cNvSpPr/>
          <p:nvPr/>
        </p:nvSpPr>
        <p:spPr>
          <a:xfrm>
            <a:off x="6187287" y="1216152"/>
            <a:ext cx="5501487" cy="502920"/>
          </a:xfrm>
          <a:prstGeom prst="roundRect">
            <a:avLst>
              <a:gd name="adj" fmla="val 15000"/>
            </a:avLst>
          </a:prstGeom>
          <a:solidFill>
            <a:srgbClr val="E08A1F"/>
          </a:solidFill>
          <a:ln>
            <a:noFill/>
          </a:ln>
          <a:effectLst/>
        </p:spPr>
        <p:txBody>
          <a:bodyPr rtlCol="0" anchor="ctr" wrap="square" lIns="128016" rIns="128016" tIns="0" bIns="0">
            <a:noAutofit/>
          </a:bodyPr>
          <a:lstStyle/>
          <a:p>
            <a:pPr algn="ctr">
              <a:spcBef>
                <a:spcPts val="0"/>
              </a:spcBef>
              <a:spcAft>
                <a:spcPts val="0"/>
              </a:spcAft>
            </a:pPr>
            <a:r>
              <a:rPr lang="tr-TR" sz="2100" b="1" i="0">
                <a:solidFill>
                  <a:srgbClr val="FFFFFF"/>
                </a:solidFill>
                <a:latin typeface="Calibri"/>
              </a:rPr>
              <a:t>Z · ZAYIF YÖNLER</a:t>
            </a:r>
          </a:p>
        </p:txBody>
      </p:sp>
      <p:sp>
        <p:nvSpPr>
          <p:cNvPr id="11" name="TextBox 10"/>
          <p:cNvSpPr txBox="1"/>
          <p:nvPr/>
        </p:nvSpPr>
        <p:spPr>
          <a:xfrm>
            <a:off x="6324447" y="1810512"/>
            <a:ext cx="5227167" cy="4325112"/>
          </a:xfrm>
          <a:prstGeom prst="rect">
            <a:avLst/>
          </a:prstGeom>
          <a:noFill/>
        </p:spPr>
        <p:txBody>
          <a:bodyPr wrap="square" anchor="t" lIns="73152" rIns="73152" tIns="36576" bIns="36576">
            <a:noAutofit/>
          </a:bodyPr>
          <a:lstStyle/>
          <a:p>
            <a:pPr algn="l" marL="279698" indent="-279698">
              <a:spcBef>
                <a:spcPts val="0"/>
              </a:spcBef>
              <a:spcAft>
                <a:spcPts val="800"/>
              </a:spcAft>
            </a:pPr>
            <a:r>
              <a:rPr lang="tr-TR" sz="2250" b="1" i="0">
                <a:solidFill>
                  <a:srgbClr val="E08A1F"/>
                </a:solidFill>
                <a:latin typeface="Calibri"/>
              </a:rPr>
              <a:t>•  </a:t>
            </a:r>
            <a:r>
              <a:rPr lang="tr-TR" sz="2250" b="1" i="0">
                <a:solidFill>
                  <a:srgbClr val="262626"/>
                </a:solidFill>
                <a:latin typeface="Calibri"/>
              </a:rPr>
              <a:t>Kitap:</a:t>
            </a:r>
            <a:r>
              <a:rPr lang="tr-TR" sz="2250" b="0" i="0">
                <a:solidFill>
                  <a:srgbClr val="262626"/>
                </a:solidFill>
                <a:latin typeface="Calibri"/>
              </a:rPr>
              <a:t> Siyasi açıdan istikrarsız bölgelere komşu olması</a:t>
            </a:r>
          </a:p>
          <a:p>
            <a:pPr algn="l" marL="279698" indent="-279698">
              <a:spcBef>
                <a:spcPts val="0"/>
              </a:spcBef>
              <a:spcAft>
                <a:spcPts val="800"/>
              </a:spcAft>
            </a:pPr>
            <a:r>
              <a:rPr lang="tr-TR" sz="2250" b="1" i="0">
                <a:solidFill>
                  <a:srgbClr val="E08A1F"/>
                </a:solidFill>
                <a:latin typeface="Calibri"/>
              </a:rPr>
              <a:t>•  </a:t>
            </a:r>
            <a:r>
              <a:rPr lang="tr-TR" sz="2250" b="0" i="0">
                <a:solidFill>
                  <a:srgbClr val="262626"/>
                </a:solidFill>
                <a:latin typeface="Calibri"/>
              </a:rPr>
              <a:t>Arazinin engebeli ve dağlık olması: ulaşım maliyeti yüksek</a:t>
            </a:r>
          </a:p>
          <a:p>
            <a:pPr algn="l" marL="279698" indent="-279698">
              <a:spcBef>
                <a:spcPts val="0"/>
              </a:spcBef>
              <a:spcAft>
                <a:spcPts val="800"/>
              </a:spcAft>
            </a:pPr>
            <a:r>
              <a:rPr lang="tr-TR" sz="2250" b="1" i="0">
                <a:solidFill>
                  <a:srgbClr val="E08A1F"/>
                </a:solidFill>
                <a:latin typeface="Calibri"/>
              </a:rPr>
              <a:t>•  </a:t>
            </a:r>
            <a:r>
              <a:rPr lang="tr-TR" sz="2250" b="0" i="0">
                <a:solidFill>
                  <a:srgbClr val="262626"/>
                </a:solidFill>
                <a:latin typeface="Calibri"/>
              </a:rPr>
              <a:t>Deprem kuşağında yer alması: aktif fay hatları</a:t>
            </a:r>
          </a:p>
          <a:p>
            <a:pPr algn="l" marL="279698" indent="-279698">
              <a:spcBef>
                <a:spcPts val="0"/>
              </a:spcBef>
              <a:spcAft>
                <a:spcPts val="800"/>
              </a:spcAft>
            </a:pPr>
            <a:r>
              <a:rPr lang="tr-TR" sz="2250" b="1" i="0">
                <a:solidFill>
                  <a:srgbClr val="E08A1F"/>
                </a:solidFill>
                <a:latin typeface="Calibri"/>
              </a:rPr>
              <a:t>•  </a:t>
            </a:r>
            <a:r>
              <a:rPr lang="tr-TR" sz="2250" b="0" i="0">
                <a:solidFill>
                  <a:srgbClr val="262626"/>
                </a:solidFill>
                <a:latin typeface="Calibri"/>
              </a:rPr>
              <a:t>Enerji kaynaklarını taşıyan hatların siyasi açıdan istikrarsız bölgelerden geçmesi</a:t>
            </a:r>
          </a:p>
          <a:p>
            <a:pPr algn="l" marL="279698" indent="-279698">
              <a:spcBef>
                <a:spcPts val="0"/>
              </a:spcBef>
              <a:spcAft>
                <a:spcPts val="0"/>
              </a:spcAft>
            </a:pPr>
            <a:r>
              <a:rPr lang="tr-TR" sz="2250" b="1" i="0">
                <a:solidFill>
                  <a:srgbClr val="E08A1F"/>
                </a:solidFill>
                <a:latin typeface="Calibri"/>
              </a:rPr>
              <a:t>•  </a:t>
            </a:r>
            <a:r>
              <a:rPr lang="tr-TR" sz="2250" b="0" i="0">
                <a:solidFill>
                  <a:srgbClr val="262626"/>
                </a:solidFill>
                <a:latin typeface="Calibri"/>
              </a:rPr>
              <a:t>Akarsuların denge profiline ulaşmamış olması: akarsu taşımacılığına elverişsiz</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65</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167 / 226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GZFT — örnek cevap (2/2)</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501487" cy="5074920"/>
          </a:xfrm>
          <a:prstGeom prst="roundRect">
            <a:avLst>
              <a:gd name="adj" fmla="val 4000"/>
            </a:avLst>
          </a:prstGeom>
          <a:solidFill>
            <a:srgbClr val="FFFFFF"/>
          </a:solidFill>
          <a:ln w="28575">
            <a:solidFill>
              <a:srgbClr val="7A4EA0"/>
            </a:solidFill>
          </a:ln>
          <a:effectLst/>
        </p:spPr>
        <p:txBody>
          <a:bodyPr rtlCol="0" anchor="ctr"/>
          <a:lstStyle/>
          <a:p/>
        </p:txBody>
      </p:sp>
      <p:sp>
        <p:nvSpPr>
          <p:cNvPr id="7" name="Rounded Rectangle 6"/>
          <p:cNvSpPr/>
          <p:nvPr/>
        </p:nvSpPr>
        <p:spPr>
          <a:xfrm>
            <a:off x="502920" y="1216152"/>
            <a:ext cx="5501487" cy="502920"/>
          </a:xfrm>
          <a:prstGeom prst="roundRect">
            <a:avLst>
              <a:gd name="adj" fmla="val 15000"/>
            </a:avLst>
          </a:prstGeom>
          <a:solidFill>
            <a:srgbClr val="7A4EA0"/>
          </a:solidFill>
          <a:ln>
            <a:noFill/>
          </a:ln>
          <a:effectLst/>
        </p:spPr>
        <p:txBody>
          <a:bodyPr rtlCol="0" anchor="ctr" wrap="square" lIns="128016" rIns="128016" tIns="0" bIns="0">
            <a:noAutofit/>
          </a:bodyPr>
          <a:lstStyle/>
          <a:p>
            <a:pPr algn="ctr">
              <a:spcBef>
                <a:spcPts val="0"/>
              </a:spcBef>
              <a:spcAft>
                <a:spcPts val="0"/>
              </a:spcAft>
            </a:pPr>
            <a:r>
              <a:rPr lang="tr-TR" sz="2100" b="1" i="0">
                <a:solidFill>
                  <a:srgbClr val="FFFFFF"/>
                </a:solidFill>
                <a:latin typeface="Calibri"/>
              </a:rPr>
              <a:t>F · FIRSATLAR</a:t>
            </a:r>
          </a:p>
        </p:txBody>
      </p:sp>
      <p:sp>
        <p:nvSpPr>
          <p:cNvPr id="8" name="TextBox 7"/>
          <p:cNvSpPr txBox="1"/>
          <p:nvPr/>
        </p:nvSpPr>
        <p:spPr>
          <a:xfrm>
            <a:off x="640080" y="1810512"/>
            <a:ext cx="5227167" cy="4325112"/>
          </a:xfrm>
          <a:prstGeom prst="rect">
            <a:avLst/>
          </a:prstGeom>
          <a:noFill/>
        </p:spPr>
        <p:txBody>
          <a:bodyPr wrap="square" anchor="t" lIns="73152" rIns="73152" tIns="36576" bIns="36576">
            <a:noAutofit/>
          </a:bodyPr>
          <a:lstStyle/>
          <a:p>
            <a:pPr algn="l" marL="273482" indent="-273482">
              <a:spcBef>
                <a:spcPts val="0"/>
              </a:spcBef>
              <a:spcAft>
                <a:spcPts val="800"/>
              </a:spcAft>
            </a:pPr>
            <a:r>
              <a:rPr lang="tr-TR" sz="2200" b="1" i="0">
                <a:solidFill>
                  <a:srgbClr val="7A4EA0"/>
                </a:solidFill>
                <a:latin typeface="Calibri"/>
              </a:rPr>
              <a:t>•  </a:t>
            </a:r>
            <a:r>
              <a:rPr lang="tr-TR" sz="2200" b="1" i="0">
                <a:solidFill>
                  <a:srgbClr val="262626"/>
                </a:solidFill>
                <a:latin typeface="Calibri"/>
              </a:rPr>
              <a:t>Kitap:</a:t>
            </a:r>
            <a:r>
              <a:rPr lang="tr-TR" sz="2200" b="0" i="0">
                <a:solidFill>
                  <a:srgbClr val="262626"/>
                </a:solidFill>
                <a:latin typeface="Calibri"/>
              </a:rPr>
              <a:t> Coğrafi konumunun enerji koridorları ve rezervleri açısından önemli bir stratejik avantaj sağlaması</a:t>
            </a:r>
          </a:p>
          <a:p>
            <a:pPr algn="l" marL="273482" indent="-273482">
              <a:spcBef>
                <a:spcPts val="0"/>
              </a:spcBef>
              <a:spcAft>
                <a:spcPts val="800"/>
              </a:spcAft>
            </a:pPr>
            <a:r>
              <a:rPr lang="tr-TR" sz="2200" b="1" i="0">
                <a:solidFill>
                  <a:srgbClr val="7A4EA0"/>
                </a:solidFill>
                <a:latin typeface="Calibri"/>
              </a:rPr>
              <a:t>•  </a:t>
            </a:r>
            <a:r>
              <a:rPr lang="tr-TR" sz="2200" b="0" i="0">
                <a:solidFill>
                  <a:srgbClr val="262626"/>
                </a:solidFill>
                <a:latin typeface="Calibri"/>
              </a:rPr>
              <a:t>Kıbrıs’taki varlığımızla Doğu Akdeniz’in enerji kaynakları</a:t>
            </a:r>
          </a:p>
          <a:p>
            <a:pPr algn="l" marL="273482" indent="-273482">
              <a:spcBef>
                <a:spcPts val="0"/>
              </a:spcBef>
              <a:spcAft>
                <a:spcPts val="800"/>
              </a:spcAft>
            </a:pPr>
            <a:r>
              <a:rPr lang="tr-TR" sz="2200" b="1" i="0">
                <a:solidFill>
                  <a:srgbClr val="7A4EA0"/>
                </a:solidFill>
                <a:latin typeface="Calibri"/>
              </a:rPr>
              <a:t>•  </a:t>
            </a:r>
            <a:r>
              <a:rPr lang="tr-TR" sz="2200" b="0" i="0">
                <a:solidFill>
                  <a:srgbClr val="262626"/>
                </a:solidFill>
                <a:latin typeface="Calibri"/>
              </a:rPr>
              <a:t>Mavi Vatan’daki deniz kaynakları</a:t>
            </a:r>
          </a:p>
          <a:p>
            <a:pPr algn="l" marL="273482" indent="-273482">
              <a:spcBef>
                <a:spcPts val="0"/>
              </a:spcBef>
              <a:spcAft>
                <a:spcPts val="800"/>
              </a:spcAft>
            </a:pPr>
            <a:r>
              <a:rPr lang="tr-TR" sz="2200" b="1" i="0">
                <a:solidFill>
                  <a:srgbClr val="7A4EA0"/>
                </a:solidFill>
                <a:latin typeface="Calibri"/>
              </a:rPr>
              <a:t>•  </a:t>
            </a:r>
            <a:r>
              <a:rPr lang="tr-TR" sz="2200" b="0" i="0">
                <a:solidFill>
                  <a:srgbClr val="262626"/>
                </a:solidFill>
                <a:latin typeface="Calibri"/>
              </a:rPr>
              <a:t>Yerli savunma sanayisi: İHA, uydu</a:t>
            </a:r>
          </a:p>
          <a:p>
            <a:pPr algn="l" marL="273482" indent="-273482">
              <a:spcBef>
                <a:spcPts val="0"/>
              </a:spcBef>
              <a:spcAft>
                <a:spcPts val="0"/>
              </a:spcAft>
            </a:pPr>
            <a:r>
              <a:rPr lang="tr-TR" sz="2200" b="1" i="0">
                <a:solidFill>
                  <a:srgbClr val="7A4EA0"/>
                </a:solidFill>
                <a:latin typeface="Calibri"/>
              </a:rPr>
              <a:t>•  </a:t>
            </a:r>
            <a:r>
              <a:rPr lang="tr-TR" sz="2200" b="0" i="0">
                <a:solidFill>
                  <a:srgbClr val="262626"/>
                </a:solidFill>
                <a:latin typeface="Calibri"/>
              </a:rPr>
              <a:t>İstanbul’un finans ve ticaret merkezi olma potansiyeli</a:t>
            </a:r>
          </a:p>
        </p:txBody>
      </p:sp>
      <p:sp>
        <p:nvSpPr>
          <p:cNvPr id="9" name="Rounded Rectangle 8"/>
          <p:cNvSpPr/>
          <p:nvPr/>
        </p:nvSpPr>
        <p:spPr>
          <a:xfrm>
            <a:off x="6187287" y="1216152"/>
            <a:ext cx="5501487" cy="5074920"/>
          </a:xfrm>
          <a:prstGeom prst="roundRect">
            <a:avLst>
              <a:gd name="adj" fmla="val 4000"/>
            </a:avLst>
          </a:prstGeom>
          <a:solidFill>
            <a:srgbClr val="FFFFFF"/>
          </a:solidFill>
          <a:ln w="28575">
            <a:solidFill>
              <a:srgbClr val="1E9AA8"/>
            </a:solidFill>
          </a:ln>
          <a:effectLst/>
        </p:spPr>
        <p:txBody>
          <a:bodyPr rtlCol="0" anchor="ctr"/>
          <a:lstStyle/>
          <a:p/>
        </p:txBody>
      </p:sp>
      <p:sp>
        <p:nvSpPr>
          <p:cNvPr id="10" name="Rounded Rectangle 9"/>
          <p:cNvSpPr/>
          <p:nvPr/>
        </p:nvSpPr>
        <p:spPr>
          <a:xfrm>
            <a:off x="6187287" y="1216152"/>
            <a:ext cx="5501487" cy="502920"/>
          </a:xfrm>
          <a:prstGeom prst="roundRect">
            <a:avLst>
              <a:gd name="adj" fmla="val 15000"/>
            </a:avLst>
          </a:prstGeom>
          <a:solidFill>
            <a:srgbClr val="1E9AA8"/>
          </a:solidFill>
          <a:ln>
            <a:noFill/>
          </a:ln>
          <a:effectLst/>
        </p:spPr>
        <p:txBody>
          <a:bodyPr rtlCol="0" anchor="ctr" wrap="square" lIns="128016" rIns="128016" tIns="0" bIns="0">
            <a:noAutofit/>
          </a:bodyPr>
          <a:lstStyle/>
          <a:p>
            <a:pPr algn="ctr">
              <a:spcBef>
                <a:spcPts val="0"/>
              </a:spcBef>
              <a:spcAft>
                <a:spcPts val="0"/>
              </a:spcAft>
            </a:pPr>
            <a:r>
              <a:rPr lang="tr-TR" sz="2100" b="1" i="0">
                <a:solidFill>
                  <a:srgbClr val="FFFFFF"/>
                </a:solidFill>
                <a:latin typeface="Calibri"/>
              </a:rPr>
              <a:t>T · TEHDİTLER</a:t>
            </a:r>
          </a:p>
        </p:txBody>
      </p:sp>
      <p:sp>
        <p:nvSpPr>
          <p:cNvPr id="11" name="TextBox 10"/>
          <p:cNvSpPr txBox="1"/>
          <p:nvPr/>
        </p:nvSpPr>
        <p:spPr>
          <a:xfrm>
            <a:off x="6324447" y="1810512"/>
            <a:ext cx="5227167" cy="4325112"/>
          </a:xfrm>
          <a:prstGeom prst="rect">
            <a:avLst/>
          </a:prstGeom>
          <a:noFill/>
        </p:spPr>
        <p:txBody>
          <a:bodyPr wrap="square" anchor="t" lIns="73152" rIns="73152" tIns="36576" bIns="36576">
            <a:noAutofit/>
          </a:bodyPr>
          <a:lstStyle/>
          <a:p>
            <a:pPr algn="l" marL="273482" indent="-273482">
              <a:spcBef>
                <a:spcPts val="0"/>
              </a:spcBef>
              <a:spcAft>
                <a:spcPts val="800"/>
              </a:spcAft>
            </a:pPr>
            <a:r>
              <a:rPr lang="tr-TR" sz="2200" b="1" i="0">
                <a:solidFill>
                  <a:srgbClr val="1E9AA8"/>
                </a:solidFill>
                <a:latin typeface="Calibri"/>
              </a:rPr>
              <a:t>•  </a:t>
            </a:r>
            <a:r>
              <a:rPr lang="tr-TR" sz="2200" b="1" i="0">
                <a:solidFill>
                  <a:srgbClr val="262626"/>
                </a:solidFill>
                <a:latin typeface="Calibri"/>
              </a:rPr>
              <a:t>Kitap:</a:t>
            </a:r>
            <a:r>
              <a:rPr lang="tr-TR" sz="2200" b="0" i="0">
                <a:solidFill>
                  <a:srgbClr val="262626"/>
                </a:solidFill>
                <a:latin typeface="Calibri"/>
              </a:rPr>
              <a:t> Komşu bölgelerdeki jeopolitik gerilimlerin güvenlik ve ekonomik istikrar üzerinde olumsuz etkilerinin olması</a:t>
            </a:r>
          </a:p>
          <a:p>
            <a:pPr algn="l" marL="273482" indent="-273482">
              <a:spcBef>
                <a:spcPts val="0"/>
              </a:spcBef>
              <a:spcAft>
                <a:spcPts val="800"/>
              </a:spcAft>
            </a:pPr>
            <a:r>
              <a:rPr lang="tr-TR" sz="2200" b="1" i="0">
                <a:solidFill>
                  <a:srgbClr val="1E9AA8"/>
                </a:solidFill>
                <a:latin typeface="Calibri"/>
              </a:rPr>
              <a:t>•  </a:t>
            </a:r>
            <a:r>
              <a:rPr lang="tr-TR" sz="2200" b="0" i="0">
                <a:solidFill>
                  <a:srgbClr val="262626"/>
                </a:solidFill>
                <a:latin typeface="Calibri"/>
              </a:rPr>
              <a:t>Ege Denizi ve Doğu Akdeniz’deki haklarımızı görmezden gelen haksız talepler</a:t>
            </a:r>
          </a:p>
          <a:p>
            <a:pPr algn="l" marL="273482" indent="-273482">
              <a:spcBef>
                <a:spcPts val="0"/>
              </a:spcBef>
              <a:spcAft>
                <a:spcPts val="800"/>
              </a:spcAft>
            </a:pPr>
            <a:r>
              <a:rPr lang="tr-TR" sz="2200" b="1" i="0">
                <a:solidFill>
                  <a:srgbClr val="1E9AA8"/>
                </a:solidFill>
                <a:latin typeface="Calibri"/>
              </a:rPr>
              <a:t>•  </a:t>
            </a:r>
            <a:r>
              <a:rPr lang="tr-TR" sz="2200" b="0" i="0">
                <a:solidFill>
                  <a:srgbClr val="262626"/>
                </a:solidFill>
                <a:latin typeface="Calibri"/>
              </a:rPr>
              <a:t>Komşu ülkelerdeki iç çatışmalar</a:t>
            </a:r>
          </a:p>
          <a:p>
            <a:pPr algn="l" marL="273482" indent="-273482">
              <a:spcBef>
                <a:spcPts val="0"/>
              </a:spcBef>
              <a:spcAft>
                <a:spcPts val="800"/>
              </a:spcAft>
            </a:pPr>
            <a:r>
              <a:rPr lang="tr-TR" sz="2200" b="1" i="0">
                <a:solidFill>
                  <a:srgbClr val="1E9AA8"/>
                </a:solidFill>
                <a:latin typeface="Calibri"/>
              </a:rPr>
              <a:t>•  </a:t>
            </a:r>
            <a:r>
              <a:rPr lang="tr-TR" sz="2200" b="0" i="0">
                <a:solidFill>
                  <a:srgbClr val="262626"/>
                </a:solidFill>
                <a:latin typeface="Calibri"/>
              </a:rPr>
              <a:t>Enerji nakil koridorlarında yaşanabilecek siyasi belirsizlikler</a:t>
            </a:r>
          </a:p>
          <a:p>
            <a:pPr algn="l" marL="273482" indent="-273482">
              <a:spcBef>
                <a:spcPts val="0"/>
              </a:spcBef>
              <a:spcAft>
                <a:spcPts val="0"/>
              </a:spcAft>
            </a:pPr>
            <a:r>
              <a:rPr lang="tr-TR" sz="2200" b="1" i="0">
                <a:solidFill>
                  <a:srgbClr val="1E9AA8"/>
                </a:solidFill>
                <a:latin typeface="Calibri"/>
              </a:rPr>
              <a:t>•  </a:t>
            </a:r>
            <a:r>
              <a:rPr lang="tr-TR" sz="2200" b="0" i="0">
                <a:solidFill>
                  <a:srgbClr val="262626"/>
                </a:solidFill>
                <a:latin typeface="Calibri"/>
              </a:rPr>
              <a:t>Kıbrıs Adası’yla ilgili gelişmelerin bölgesel güvenliği etkilemesi</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65</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168 / 226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Turizm haritası: süreç kontrolü</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 · 6 dk</a:t>
            </a:r>
          </a:p>
        </p:txBody>
      </p:sp>
      <p:sp>
        <p:nvSpPr>
          <p:cNvPr id="6" name="Rounded Rectangle 5"/>
          <p:cNvSpPr/>
          <p:nvPr/>
        </p:nvSpPr>
        <p:spPr>
          <a:xfrm>
            <a:off x="502920" y="1216152"/>
            <a:ext cx="11185855" cy="777240"/>
          </a:xfrm>
          <a:prstGeom prst="roundRect">
            <a:avLst>
              <a:gd name="adj" fmla="val 8000"/>
            </a:avLst>
          </a:prstGeom>
          <a:solidFill>
            <a:srgbClr val="D3373A"/>
          </a:solidFill>
          <a:ln>
            <a:noFill/>
          </a:ln>
          <a:effectLst/>
        </p:spPr>
        <p:txBody>
          <a:bodyPr rtlCol="0" anchor="ctr" wrap="square" lIns="228600" rIns="228600" tIns="73152" bIns="73152">
            <a:noAutofit/>
          </a:bodyPr>
          <a:lstStyle/>
          <a:p>
            <a:pPr algn="ctr">
              <a:spcBef>
                <a:spcPts val="0"/>
              </a:spcBef>
              <a:spcAft>
                <a:spcPts val="0"/>
              </a:spcAft>
            </a:pPr>
            <a:r>
              <a:rPr lang="tr-TR" sz="1900" b="1" i="0">
                <a:solidFill>
                  <a:srgbClr val="FFFFFF"/>
                </a:solidFill>
                <a:latin typeface="Calibri"/>
              </a:rPr>
              <a:t>Bir ülke ve Türkiye’den bir ilin turizm özelliklerini araştırıp elde ettiğiniz bilgileri kullanarak iki farklı harita oluşturunuz.</a:t>
            </a:r>
          </a:p>
        </p:txBody>
      </p:sp>
      <p:sp>
        <p:nvSpPr>
          <p:cNvPr id="7" name="Rounded Rectangle 6"/>
          <p:cNvSpPr/>
          <p:nvPr/>
        </p:nvSpPr>
        <p:spPr>
          <a:xfrm>
            <a:off x="502920" y="2130552"/>
            <a:ext cx="6400800" cy="3502152"/>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130552"/>
            <a:ext cx="6400800" cy="530352"/>
          </a:xfrm>
          <a:prstGeom prst="roundRect">
            <a:avLst>
              <a:gd name="adj" fmla="val 25000"/>
            </a:avLst>
          </a:prstGeom>
          <a:solidFill>
            <a:srgbClr val="4F4F4F"/>
          </a:solidFill>
          <a:ln>
            <a:noFill/>
          </a:ln>
          <a:effectLst/>
        </p:spPr>
        <p:txBody>
          <a:bodyPr rtlCol="0" anchor="ctr"/>
          <a:lstStyle/>
          <a:p/>
        </p:txBody>
      </p:sp>
      <p:sp>
        <p:nvSpPr>
          <p:cNvPr id="9" name="Rectangle 8"/>
          <p:cNvSpPr/>
          <p:nvPr/>
        </p:nvSpPr>
        <p:spPr>
          <a:xfrm>
            <a:off x="502920" y="2395728"/>
            <a:ext cx="6400800" cy="265176"/>
          </a:xfrm>
          <a:prstGeom prst="rect">
            <a:avLst/>
          </a:prstGeom>
          <a:solidFill>
            <a:srgbClr val="4F4F4F"/>
          </a:solidFill>
          <a:ln>
            <a:noFill/>
          </a:ln>
          <a:effectLst/>
        </p:spPr>
        <p:txBody>
          <a:bodyPr rtlCol="0" anchor="ctr"/>
          <a:lstStyle/>
          <a:p/>
        </p:txBody>
      </p:sp>
      <p:sp>
        <p:nvSpPr>
          <p:cNvPr id="10" name="TextBox 9"/>
          <p:cNvSpPr txBox="1"/>
          <p:nvPr/>
        </p:nvSpPr>
        <p:spPr>
          <a:xfrm>
            <a:off x="594360" y="2130552"/>
            <a:ext cx="6217920"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Görev kartını kontrol et</a:t>
            </a:r>
          </a:p>
        </p:txBody>
      </p:sp>
      <p:sp>
        <p:nvSpPr>
          <p:cNvPr id="11" name="TextBox 10"/>
          <p:cNvSpPr txBox="1"/>
          <p:nvPr/>
        </p:nvSpPr>
        <p:spPr>
          <a:xfrm>
            <a:off x="612648" y="2734056"/>
            <a:ext cx="6181344" cy="2825496"/>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  Ülke ve il seçimimiz kesin (öğretmen onaylı).</a:t>
            </a:r>
          </a:p>
          <a:p>
            <a:pPr algn="l">
              <a:spcBef>
                <a:spcPts val="0"/>
              </a:spcBef>
              <a:spcAft>
                <a:spcPts val="600"/>
              </a:spcAft>
            </a:pPr>
            <a:r>
              <a:rPr lang="tr-TR" sz="2000" b="0" i="0">
                <a:solidFill>
                  <a:srgbClr val="262626"/>
                </a:solidFill>
                <a:latin typeface="Calibri"/>
              </a:rPr>
              <a:t>☐  Her üye bulduğu turistik mekânları ve konumlarını listeledi.</a:t>
            </a:r>
          </a:p>
          <a:p>
            <a:pPr algn="l">
              <a:spcBef>
                <a:spcPts val="0"/>
              </a:spcBef>
              <a:spcAft>
                <a:spcPts val="600"/>
              </a:spcAft>
            </a:pPr>
            <a:r>
              <a:rPr lang="tr-TR" sz="2000" b="0" i="0">
                <a:solidFill>
                  <a:srgbClr val="262626"/>
                </a:solidFill>
                <a:latin typeface="Calibri"/>
              </a:rPr>
              <a:t>☐  Ülke ve il dilsiz haritalarımızı aldık.</a:t>
            </a:r>
          </a:p>
          <a:p>
            <a:pPr algn="l">
              <a:spcBef>
                <a:spcPts val="0"/>
              </a:spcBef>
              <a:spcAft>
                <a:spcPts val="600"/>
              </a:spcAft>
            </a:pPr>
            <a:r>
              <a:rPr lang="tr-TR" sz="2000" b="0" i="0">
                <a:solidFill>
                  <a:srgbClr val="262626"/>
                </a:solidFill>
                <a:latin typeface="Calibri"/>
              </a:rPr>
              <a:t>☐  Sembollerimizi taslak olarak çizdik.</a:t>
            </a:r>
          </a:p>
          <a:p>
            <a:pPr algn="l">
              <a:spcBef>
                <a:spcPts val="0"/>
              </a:spcBef>
              <a:spcAft>
                <a:spcPts val="0"/>
              </a:spcAft>
            </a:pPr>
            <a:r>
              <a:rPr lang="tr-TR" sz="2000" b="0" i="0">
                <a:solidFill>
                  <a:srgbClr val="262626"/>
                </a:solidFill>
                <a:latin typeface="Calibri"/>
              </a:rPr>
              <a:t>☐  Eksik veriyi kim, ne zaman tamamlayacak? Yazdık.</a:t>
            </a:r>
          </a:p>
        </p:txBody>
      </p:sp>
      <p:sp>
        <p:nvSpPr>
          <p:cNvPr id="12" name="Rounded Rectangle 11"/>
          <p:cNvSpPr/>
          <p:nvPr/>
        </p:nvSpPr>
        <p:spPr>
          <a:xfrm>
            <a:off x="7132320" y="2130552"/>
            <a:ext cx="4556455" cy="3502152"/>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7132320" y="2130552"/>
            <a:ext cx="4556455" cy="530352"/>
          </a:xfrm>
          <a:prstGeom prst="roundRect">
            <a:avLst>
              <a:gd name="adj" fmla="val 25000"/>
            </a:avLst>
          </a:prstGeom>
          <a:solidFill>
            <a:srgbClr val="2C6696"/>
          </a:solidFill>
          <a:ln>
            <a:noFill/>
          </a:ln>
          <a:effectLst/>
        </p:spPr>
        <p:txBody>
          <a:bodyPr rtlCol="0" anchor="ctr"/>
          <a:lstStyle/>
          <a:p/>
        </p:txBody>
      </p:sp>
      <p:sp>
        <p:nvSpPr>
          <p:cNvPr id="14" name="Rectangle 13"/>
          <p:cNvSpPr/>
          <p:nvPr/>
        </p:nvSpPr>
        <p:spPr>
          <a:xfrm>
            <a:off x="7132320" y="2395728"/>
            <a:ext cx="4556455" cy="265176"/>
          </a:xfrm>
          <a:prstGeom prst="rect">
            <a:avLst/>
          </a:prstGeom>
          <a:solidFill>
            <a:srgbClr val="2C6696"/>
          </a:solidFill>
          <a:ln>
            <a:noFill/>
          </a:ln>
          <a:effectLst/>
        </p:spPr>
        <p:txBody>
          <a:bodyPr rtlCol="0" anchor="ctr"/>
          <a:lstStyle/>
          <a:p/>
        </p:txBody>
      </p:sp>
      <p:sp>
        <p:nvSpPr>
          <p:cNvPr id="15" name="TextBox 14"/>
          <p:cNvSpPr txBox="1"/>
          <p:nvPr/>
        </p:nvSpPr>
        <p:spPr>
          <a:xfrm>
            <a:off x="7223760" y="2130552"/>
            <a:ext cx="437357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Haritanızda olacaklar (7 adım)</a:t>
            </a:r>
          </a:p>
        </p:txBody>
      </p:sp>
      <p:sp>
        <p:nvSpPr>
          <p:cNvPr id="16" name="TextBox 15"/>
          <p:cNvSpPr txBox="1"/>
          <p:nvPr/>
        </p:nvSpPr>
        <p:spPr>
          <a:xfrm>
            <a:off x="7242048" y="2734056"/>
            <a:ext cx="4336999" cy="2825496"/>
          </a:xfrm>
          <a:prstGeom prst="rect">
            <a:avLst/>
          </a:prstGeom>
          <a:noFill/>
        </p:spPr>
        <p:txBody>
          <a:bodyPr wrap="square" anchor="t" lIns="73152" rIns="73152" tIns="36576" bIns="36576">
            <a:noAutofit/>
          </a:bodyPr>
          <a:lstStyle/>
          <a:p>
            <a:pPr algn="l" marL="296712" indent="-296712">
              <a:spcBef>
                <a:spcPts val="0"/>
              </a:spcBef>
              <a:spcAft>
                <a:spcPts val="555"/>
              </a:spcAft>
            </a:pPr>
            <a:r>
              <a:rPr lang="tr-TR" sz="1850" b="1" i="0">
                <a:solidFill>
                  <a:srgbClr val="2C6696"/>
                </a:solidFill>
                <a:latin typeface="Calibri"/>
              </a:rPr>
              <a:t>1.  </a:t>
            </a:r>
            <a:r>
              <a:rPr lang="tr-TR" sz="1850" b="0" i="0">
                <a:solidFill>
                  <a:srgbClr val="262626"/>
                </a:solidFill>
                <a:latin typeface="Calibri"/>
              </a:rPr>
              <a:t>Başlık</a:t>
            </a:r>
          </a:p>
          <a:p>
            <a:pPr algn="l" marL="296712" indent="-296712">
              <a:spcBef>
                <a:spcPts val="0"/>
              </a:spcBef>
              <a:spcAft>
                <a:spcPts val="555"/>
              </a:spcAft>
            </a:pPr>
            <a:r>
              <a:rPr lang="tr-TR" sz="1850" b="1" i="0">
                <a:solidFill>
                  <a:srgbClr val="2C6696"/>
                </a:solidFill>
                <a:latin typeface="Calibri"/>
              </a:rPr>
              <a:t>2.  </a:t>
            </a:r>
            <a:r>
              <a:rPr lang="tr-TR" sz="1850" b="0" i="0">
                <a:solidFill>
                  <a:srgbClr val="262626"/>
                </a:solidFill>
                <a:latin typeface="Calibri"/>
              </a:rPr>
              <a:t>Semboller</a:t>
            </a:r>
          </a:p>
          <a:p>
            <a:pPr algn="l" marL="296712" indent="-296712">
              <a:spcBef>
                <a:spcPts val="0"/>
              </a:spcBef>
              <a:spcAft>
                <a:spcPts val="555"/>
              </a:spcAft>
            </a:pPr>
            <a:r>
              <a:rPr lang="tr-TR" sz="1850" b="1" i="0">
                <a:solidFill>
                  <a:srgbClr val="2C6696"/>
                </a:solidFill>
                <a:latin typeface="Calibri"/>
              </a:rPr>
              <a:t>3.  </a:t>
            </a:r>
            <a:r>
              <a:rPr lang="tr-TR" sz="1850" b="0" i="0">
                <a:solidFill>
                  <a:srgbClr val="262626"/>
                </a:solidFill>
                <a:latin typeface="Calibri"/>
              </a:rPr>
              <a:t>Gerçek konuma yerleştirme</a:t>
            </a:r>
          </a:p>
          <a:p>
            <a:pPr algn="l" marL="296712" indent="-296712">
              <a:spcBef>
                <a:spcPts val="0"/>
              </a:spcBef>
              <a:spcAft>
                <a:spcPts val="555"/>
              </a:spcAft>
            </a:pPr>
            <a:r>
              <a:rPr lang="tr-TR" sz="1850" b="1" i="0">
                <a:solidFill>
                  <a:srgbClr val="2C6696"/>
                </a:solidFill>
                <a:latin typeface="Calibri"/>
              </a:rPr>
              <a:t>4.  </a:t>
            </a:r>
            <a:r>
              <a:rPr lang="tr-TR" sz="1850" b="0" i="0">
                <a:solidFill>
                  <a:srgbClr val="262626"/>
                </a:solidFill>
                <a:latin typeface="Calibri"/>
              </a:rPr>
              <a:t>Lejant</a:t>
            </a:r>
          </a:p>
          <a:p>
            <a:pPr algn="l" marL="296712" indent="-296712">
              <a:spcBef>
                <a:spcPts val="0"/>
              </a:spcBef>
              <a:spcAft>
                <a:spcPts val="555"/>
              </a:spcAft>
            </a:pPr>
            <a:r>
              <a:rPr lang="tr-TR" sz="1850" b="1" i="0">
                <a:solidFill>
                  <a:srgbClr val="2C6696"/>
                </a:solidFill>
                <a:latin typeface="Calibri"/>
              </a:rPr>
              <a:t>5.  </a:t>
            </a:r>
            <a:r>
              <a:rPr lang="tr-TR" sz="1850" b="0" i="0">
                <a:solidFill>
                  <a:srgbClr val="262626"/>
                </a:solidFill>
                <a:latin typeface="Calibri"/>
              </a:rPr>
              <a:t>Ölçek</a:t>
            </a:r>
          </a:p>
          <a:p>
            <a:pPr algn="l" marL="296712" indent="-296712">
              <a:spcBef>
                <a:spcPts val="0"/>
              </a:spcBef>
              <a:spcAft>
                <a:spcPts val="555"/>
              </a:spcAft>
            </a:pPr>
            <a:r>
              <a:rPr lang="tr-TR" sz="1850" b="1" i="0">
                <a:solidFill>
                  <a:srgbClr val="2C6696"/>
                </a:solidFill>
                <a:latin typeface="Calibri"/>
              </a:rPr>
              <a:t>6.  </a:t>
            </a:r>
            <a:r>
              <a:rPr lang="tr-TR" sz="1850" b="0" i="0">
                <a:solidFill>
                  <a:srgbClr val="262626"/>
                </a:solidFill>
                <a:latin typeface="Calibri"/>
              </a:rPr>
              <a:t>Yön oku</a:t>
            </a:r>
          </a:p>
          <a:p>
            <a:pPr algn="l" marL="296712" indent="-296712">
              <a:spcBef>
                <a:spcPts val="0"/>
              </a:spcBef>
              <a:spcAft>
                <a:spcPts val="0"/>
              </a:spcAft>
            </a:pPr>
            <a:r>
              <a:rPr lang="tr-TR" sz="1850" b="1" i="0">
                <a:solidFill>
                  <a:srgbClr val="2C6696"/>
                </a:solidFill>
                <a:latin typeface="Calibri"/>
              </a:rPr>
              <a:t>7.  </a:t>
            </a:r>
            <a:r>
              <a:rPr lang="tr-TR" sz="1850" b="1" i="0">
                <a:solidFill>
                  <a:srgbClr val="D3373A"/>
                </a:solidFill>
                <a:latin typeface="Calibri"/>
              </a:rPr>
              <a:t>Koordinat</a:t>
            </a:r>
            <a:r>
              <a:rPr lang="tr-TR" sz="1850" b="0" i="0">
                <a:solidFill>
                  <a:srgbClr val="D3373A"/>
                </a:solidFill>
                <a:latin typeface="Calibri"/>
              </a:rPr>
              <a:t> → bugünkü ders: mutlak konum</a:t>
            </a:r>
          </a:p>
        </p:txBody>
      </p:sp>
      <p:sp>
        <p:nvSpPr>
          <p:cNvPr id="17" name="Rounded Rectangle 16"/>
          <p:cNvSpPr/>
          <p:nvPr/>
        </p:nvSpPr>
        <p:spPr>
          <a:xfrm>
            <a:off x="502920" y="5742432"/>
            <a:ext cx="11185855" cy="5486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ctr">
              <a:spcBef>
                <a:spcPts val="0"/>
              </a:spcBef>
              <a:spcAft>
                <a:spcPts val="0"/>
              </a:spcAft>
            </a:pPr>
            <a:r>
              <a:rPr lang="tr-TR" sz="1800" b="1" i="0">
                <a:solidFill>
                  <a:srgbClr val="262626"/>
                </a:solidFill>
                <a:latin typeface="Calibri"/>
              </a:rPr>
              <a:t>8. hafta:</a:t>
            </a:r>
            <a:r>
              <a:rPr lang="tr-TR" sz="1800" b="0" i="0">
                <a:solidFill>
                  <a:srgbClr val="262626"/>
                </a:solidFill>
                <a:latin typeface="Calibri"/>
              </a:rPr>
              <a:t> teslim ve 1 dakikalık paylaşım · değerlendirme: süreç %40 · ürün %50 · paylaşım %10</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58</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169 / 226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7.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Türkiye’nin konumunu üç cümleyle özetle —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Türkiye’nin mutlak konumunu enlem ve boylam değerleriyle yazınız.</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Türkiye’nin göreceli konumunun jeopolitik önemini artıran iki özellik yazınız.</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Mavi Vatan ve Gök Vatan neyi ifade eder? Birer cümleyle yazınız.</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170 / 226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7. HAFTA</a:t>
            </a:r>
          </a:p>
        </p:txBody>
      </p:sp>
      <p:sp>
        <p:nvSpPr>
          <p:cNvPr id="6" name="Rounded Rectangle 5"/>
          <p:cNvSpPr/>
          <p:nvPr/>
        </p:nvSpPr>
        <p:spPr>
          <a:xfrm>
            <a:off x="502920" y="1261872"/>
            <a:ext cx="3594506" cy="233172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3594506" cy="530352"/>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527048"/>
            <a:ext cx="3594506" cy="265176"/>
          </a:xfrm>
          <a:prstGeom prst="rect">
            <a:avLst/>
          </a:prstGeom>
          <a:solidFill>
            <a:srgbClr val="D3373A"/>
          </a:solidFill>
          <a:ln>
            <a:noFill/>
          </a:ln>
          <a:effectLst/>
        </p:spPr>
        <p:txBody>
          <a:bodyPr rtlCol="0" anchor="ctr"/>
          <a:lstStyle/>
          <a:p/>
        </p:txBody>
      </p:sp>
      <p:sp>
        <p:nvSpPr>
          <p:cNvPr id="9" name="TextBox 8"/>
          <p:cNvSpPr txBox="1"/>
          <p:nvPr/>
        </p:nvSpPr>
        <p:spPr>
          <a:xfrm>
            <a:off x="594360"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Dilsiz harita</a:t>
            </a:r>
          </a:p>
        </p:txBody>
      </p:sp>
      <p:sp>
        <p:nvSpPr>
          <p:cNvPr id="10" name="TextBox 9"/>
          <p:cNvSpPr txBox="1"/>
          <p:nvPr/>
        </p:nvSpPr>
        <p:spPr>
          <a:xfrm>
            <a:off x="612648" y="1865376"/>
            <a:ext cx="3375050" cy="1655064"/>
          </a:xfrm>
          <a:prstGeom prst="rect">
            <a:avLst/>
          </a:prstGeom>
          <a:noFill/>
        </p:spPr>
        <p:txBody>
          <a:bodyPr wrap="square" anchor="t" lIns="73152" rIns="73152" tIns="36576" bIns="36576">
            <a:noAutofit/>
          </a:bodyPr>
          <a:lstStyle/>
          <a:p>
            <a:pPr algn="l" marL="236189" indent="-236189">
              <a:spcBef>
                <a:spcPts val="0"/>
              </a:spcBef>
              <a:spcAft>
                <a:spcPts val="569"/>
              </a:spcAft>
            </a:pPr>
            <a:r>
              <a:rPr lang="tr-TR" sz="1900" b="1" i="0">
                <a:solidFill>
                  <a:srgbClr val="2C6696"/>
                </a:solidFill>
                <a:latin typeface="Calibri"/>
              </a:rPr>
              <a:t>•  </a:t>
            </a:r>
            <a:r>
              <a:rPr lang="tr-TR" sz="1900" b="0" i="0">
                <a:solidFill>
                  <a:srgbClr val="262626"/>
                </a:solidFill>
                <a:latin typeface="Calibri"/>
              </a:rPr>
              <a:t>Komşular, denizler, boğazlar, enlem-boylam çerçevesi, Kıbrıs ve Mavi Vatan’ın üç denizi</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8. haftada toplanır.</a:t>
            </a:r>
          </a:p>
        </p:txBody>
      </p:sp>
      <p:sp>
        <p:nvSpPr>
          <p:cNvPr id="11" name="Rounded Rectangle 10"/>
          <p:cNvSpPr/>
          <p:nvPr/>
        </p:nvSpPr>
        <p:spPr>
          <a:xfrm>
            <a:off x="4298594" y="1261872"/>
            <a:ext cx="3594506" cy="233172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61872"/>
            <a:ext cx="3594506" cy="530352"/>
          </a:xfrm>
          <a:prstGeom prst="roundRect">
            <a:avLst>
              <a:gd name="adj" fmla="val 25000"/>
            </a:avLst>
          </a:prstGeom>
          <a:solidFill>
            <a:srgbClr val="FCC021"/>
          </a:solidFill>
          <a:ln>
            <a:noFill/>
          </a:ln>
          <a:effectLst/>
        </p:spPr>
        <p:txBody>
          <a:bodyPr rtlCol="0" anchor="ctr"/>
          <a:lstStyle/>
          <a:p/>
        </p:txBody>
      </p:sp>
      <p:sp>
        <p:nvSpPr>
          <p:cNvPr id="13" name="Rectangle 12"/>
          <p:cNvSpPr/>
          <p:nvPr/>
        </p:nvSpPr>
        <p:spPr>
          <a:xfrm>
            <a:off x="4298594" y="1527048"/>
            <a:ext cx="3594506" cy="265176"/>
          </a:xfrm>
          <a:prstGeom prst="rect">
            <a:avLst/>
          </a:prstGeom>
          <a:solidFill>
            <a:srgbClr val="FCC021"/>
          </a:solidFill>
          <a:ln>
            <a:noFill/>
          </a:ln>
          <a:effectLst/>
        </p:spPr>
        <p:txBody>
          <a:bodyPr rtlCol="0" anchor="ctr"/>
          <a:lstStyle/>
          <a:p/>
        </p:txBody>
      </p:sp>
      <p:sp>
        <p:nvSpPr>
          <p:cNvPr id="14" name="TextBox 13"/>
          <p:cNvSpPr txBox="1"/>
          <p:nvPr/>
        </p:nvSpPr>
        <p:spPr>
          <a:xfrm>
            <a:off x="4390034"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Kitap s. 64</a:t>
            </a:r>
          </a:p>
        </p:txBody>
      </p:sp>
      <p:sp>
        <p:nvSpPr>
          <p:cNvPr id="15" name="TextBox 14"/>
          <p:cNvSpPr txBox="1"/>
          <p:nvPr/>
        </p:nvSpPr>
        <p:spPr>
          <a:xfrm>
            <a:off x="4408322" y="1865376"/>
            <a:ext cx="3375050" cy="1655064"/>
          </a:xfrm>
          <a:prstGeom prst="rect">
            <a:avLst/>
          </a:prstGeom>
          <a:noFill/>
        </p:spPr>
        <p:txBody>
          <a:bodyPr wrap="square" anchor="t" lIns="73152" rIns="73152" tIns="36576" bIns="36576">
            <a:noAutofit/>
          </a:bodyPr>
          <a:lstStyle/>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Uygulamanın b ve c şıklarını deftere yaz.</a:t>
            </a:r>
          </a:p>
        </p:txBody>
      </p:sp>
      <p:sp>
        <p:nvSpPr>
          <p:cNvPr id="16" name="Rounded Rectangle 15"/>
          <p:cNvSpPr/>
          <p:nvPr/>
        </p:nvSpPr>
        <p:spPr>
          <a:xfrm>
            <a:off x="8094268" y="1261872"/>
            <a:ext cx="3594506" cy="233172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61872"/>
            <a:ext cx="3594506" cy="530352"/>
          </a:xfrm>
          <a:prstGeom prst="roundRect">
            <a:avLst>
              <a:gd name="adj" fmla="val 25000"/>
            </a:avLst>
          </a:prstGeom>
          <a:solidFill>
            <a:srgbClr val="2C6696"/>
          </a:solidFill>
          <a:ln>
            <a:noFill/>
          </a:ln>
          <a:effectLst/>
        </p:spPr>
        <p:txBody>
          <a:bodyPr rtlCol="0" anchor="ctr"/>
          <a:lstStyle/>
          <a:p/>
        </p:txBody>
      </p:sp>
      <p:sp>
        <p:nvSpPr>
          <p:cNvPr id="18" name="Rectangle 17"/>
          <p:cNvSpPr/>
          <p:nvPr/>
        </p:nvSpPr>
        <p:spPr>
          <a:xfrm>
            <a:off x="8094268" y="1527048"/>
            <a:ext cx="3594506" cy="265176"/>
          </a:xfrm>
          <a:prstGeom prst="rect">
            <a:avLst/>
          </a:prstGeom>
          <a:solidFill>
            <a:srgbClr val="2C6696"/>
          </a:solidFill>
          <a:ln>
            <a:noFill/>
          </a:ln>
          <a:effectLst/>
        </p:spPr>
        <p:txBody>
          <a:bodyPr rtlCol="0" anchor="ctr"/>
          <a:lstStyle/>
          <a:p/>
        </p:txBody>
      </p:sp>
      <p:sp>
        <p:nvSpPr>
          <p:cNvPr id="19" name="TextBox 18"/>
          <p:cNvSpPr txBox="1"/>
          <p:nvPr/>
        </p:nvSpPr>
        <p:spPr>
          <a:xfrm>
            <a:off x="8185708"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Çalışma kâğıdı</a:t>
            </a:r>
          </a:p>
        </p:txBody>
      </p:sp>
      <p:sp>
        <p:nvSpPr>
          <p:cNvPr id="20" name="TextBox 19"/>
          <p:cNvSpPr txBox="1"/>
          <p:nvPr/>
        </p:nvSpPr>
        <p:spPr>
          <a:xfrm>
            <a:off x="8203996" y="1865376"/>
            <a:ext cx="3375050" cy="1655064"/>
          </a:xfrm>
          <a:prstGeom prst="rect">
            <a:avLst/>
          </a:prstGeom>
          <a:noFill/>
        </p:spPr>
        <p:txBody>
          <a:bodyPr wrap="square" anchor="t" lIns="73152" rIns="73152" tIns="36576" bIns="36576">
            <a:noAutofit/>
          </a:bodyPr>
          <a:lstStyle/>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COG9-CK-U2 Bölüm 2</a:t>
            </a:r>
          </a:p>
        </p:txBody>
      </p:sp>
      <p:sp>
        <p:nvSpPr>
          <p:cNvPr id="21" name="Rounded Rectangle 20"/>
          <p:cNvSpPr/>
          <p:nvPr/>
        </p:nvSpPr>
        <p:spPr>
          <a:xfrm>
            <a:off x="502920" y="3776472"/>
            <a:ext cx="5492343" cy="251460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502920" y="3776472"/>
            <a:ext cx="5492343"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502920" y="4041648"/>
            <a:ext cx="5492343" cy="265176"/>
          </a:xfrm>
          <a:prstGeom prst="rect">
            <a:avLst/>
          </a:prstGeom>
          <a:solidFill>
            <a:srgbClr val="4F4F4F"/>
          </a:solidFill>
          <a:ln>
            <a:noFill/>
          </a:ln>
          <a:effectLst/>
        </p:spPr>
        <p:txBody>
          <a:bodyPr rtlCol="0" anchor="ctr"/>
          <a:lstStyle/>
          <a:p/>
        </p:txBody>
      </p:sp>
      <p:sp>
        <p:nvSpPr>
          <p:cNvPr id="24" name="TextBox 23"/>
          <p:cNvSpPr txBox="1"/>
          <p:nvPr/>
        </p:nvSpPr>
        <p:spPr>
          <a:xfrm>
            <a:off x="594360" y="377647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Turizm haritası (P1)</a:t>
            </a:r>
          </a:p>
        </p:txBody>
      </p:sp>
      <p:sp>
        <p:nvSpPr>
          <p:cNvPr id="25" name="TextBox 24"/>
          <p:cNvSpPr txBox="1"/>
          <p:nvPr/>
        </p:nvSpPr>
        <p:spPr>
          <a:xfrm>
            <a:off x="612648" y="4379976"/>
            <a:ext cx="5272887" cy="183794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Araştırmayı tamamla, sembolleri taslakla.</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8. haftada teslim ve 1 dakikalık paylaşım</a:t>
            </a:r>
          </a:p>
        </p:txBody>
      </p:sp>
      <p:sp>
        <p:nvSpPr>
          <p:cNvPr id="26" name="Rounded Rectangle 25"/>
          <p:cNvSpPr/>
          <p:nvPr/>
        </p:nvSpPr>
        <p:spPr>
          <a:xfrm>
            <a:off x="6196431" y="3776472"/>
            <a:ext cx="5492343" cy="251460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6196431" y="3776472"/>
            <a:ext cx="5492343" cy="530352"/>
          </a:xfrm>
          <a:prstGeom prst="roundRect">
            <a:avLst>
              <a:gd name="adj" fmla="val 25000"/>
            </a:avLst>
          </a:prstGeom>
          <a:solidFill>
            <a:srgbClr val="1E7B6E"/>
          </a:solidFill>
          <a:ln>
            <a:noFill/>
          </a:ln>
          <a:effectLst/>
        </p:spPr>
        <p:txBody>
          <a:bodyPr rtlCol="0" anchor="ctr"/>
          <a:lstStyle/>
          <a:p/>
        </p:txBody>
      </p:sp>
      <p:sp>
        <p:nvSpPr>
          <p:cNvPr id="28" name="Rectangle 27"/>
          <p:cNvSpPr/>
          <p:nvPr/>
        </p:nvSpPr>
        <p:spPr>
          <a:xfrm>
            <a:off x="6196431" y="4041648"/>
            <a:ext cx="5492343" cy="265176"/>
          </a:xfrm>
          <a:prstGeom prst="rect">
            <a:avLst/>
          </a:prstGeom>
          <a:solidFill>
            <a:srgbClr val="1E7B6E"/>
          </a:solidFill>
          <a:ln>
            <a:noFill/>
          </a:ln>
          <a:effectLst/>
        </p:spPr>
        <p:txBody>
          <a:bodyPr rtlCol="0" anchor="ctr"/>
          <a:lstStyle/>
          <a:p/>
        </p:txBody>
      </p:sp>
      <p:sp>
        <p:nvSpPr>
          <p:cNvPr id="29" name="TextBox 28"/>
          <p:cNvSpPr txBox="1"/>
          <p:nvPr/>
        </p:nvSpPr>
        <p:spPr>
          <a:xfrm>
            <a:off x="6287871" y="377647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Sınav hazırlığı</a:t>
            </a:r>
          </a:p>
        </p:txBody>
      </p:sp>
      <p:sp>
        <p:nvSpPr>
          <p:cNvPr id="30" name="TextBox 29"/>
          <p:cNvSpPr txBox="1"/>
          <p:nvPr/>
        </p:nvSpPr>
        <p:spPr>
          <a:xfrm>
            <a:off x="6306159" y="4379976"/>
            <a:ext cx="5272887" cy="183794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1. ünite ve 2. ünitenin harita bölümü: CK Bölüm 1, MEBİ/EBA</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Telefon gerekmez: okul kütüphanesi ya da bilişim laboratuvarı</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171 / 226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GNL-COG9-SN-U2 — 7. hafta · Türkiye’nin Coğrafi Konumu (slayt 136-171)</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