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4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 id="444" r:id="rId196"/>
    <p:sldId id="445" r:id="rId197"/>
    <p:sldId id="446" r:id="rId198"/>
    <p:sldId id="447" r:id="rId199"/>
    <p:sldId id="448" r:id="rId200"/>
    <p:sldId id="449" r:id="rId201"/>
    <p:sldId id="450" r:id="rId202"/>
    <p:sldId id="451" r:id="rId203"/>
    <p:sldId id="452" r:id="rId204"/>
    <p:sldId id="453" r:id="rId205"/>
    <p:sldId id="454" r:id="rId206"/>
    <p:sldId id="455" r:id="rId207"/>
    <p:sldId id="456" r:id="rId208"/>
    <p:sldId id="457" r:id="rId209"/>
    <p:sldId id="458" r:id="rId210"/>
    <p:sldId id="459" r:id="rId211"/>
    <p:sldId id="460" r:id="rId212"/>
    <p:sldId id="461" r:id="rId213"/>
    <p:sldId id="462" r:id="rId214"/>
    <p:sldId id="463" r:id="rId215"/>
    <p:sldId id="464" r:id="rId216"/>
    <p:sldId id="465" r:id="rId217"/>
    <p:sldId id="466" r:id="rId218"/>
    <p:sldId id="467" r:id="rId219"/>
    <p:sldId id="468" r:id="rId220"/>
    <p:sldId id="469" r:id="rId221"/>
    <p:sldId id="470" r:id="rId222"/>
    <p:sldId id="471" r:id="rId223"/>
    <p:sldId id="472" r:id="rId53"/>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3" Type="http://schemas.openxmlformats.org/officeDocument/2006/relationships/slide" Target="slides/slide46.xml"/><Relationship Id="rId179" Type="http://schemas.openxmlformats.org/officeDocument/2006/relationships/slide" Target="slides/slide1.xml"/><Relationship Id="rId180" Type="http://schemas.openxmlformats.org/officeDocument/2006/relationships/slide" Target="slides/slide2.xml"/><Relationship Id="rId181" Type="http://schemas.openxmlformats.org/officeDocument/2006/relationships/slide" Target="slides/slide3.xml"/><Relationship Id="rId182" Type="http://schemas.openxmlformats.org/officeDocument/2006/relationships/slide" Target="slides/slide4.xml"/><Relationship Id="rId183" Type="http://schemas.openxmlformats.org/officeDocument/2006/relationships/slide" Target="slides/slide5.xml"/><Relationship Id="rId184" Type="http://schemas.openxmlformats.org/officeDocument/2006/relationships/slide" Target="slides/slide6.xml"/><Relationship Id="rId185" Type="http://schemas.openxmlformats.org/officeDocument/2006/relationships/slide" Target="slides/slide7.xml"/><Relationship Id="rId186" Type="http://schemas.openxmlformats.org/officeDocument/2006/relationships/slide" Target="slides/slide8.xml"/><Relationship Id="rId187" Type="http://schemas.openxmlformats.org/officeDocument/2006/relationships/slide" Target="slides/slide9.xml"/><Relationship Id="rId188" Type="http://schemas.openxmlformats.org/officeDocument/2006/relationships/slide" Target="slides/slide10.xml"/><Relationship Id="rId189" Type="http://schemas.openxmlformats.org/officeDocument/2006/relationships/slide" Target="slides/slide11.xml"/><Relationship Id="rId190" Type="http://schemas.openxmlformats.org/officeDocument/2006/relationships/slide" Target="slides/slide12.xml"/><Relationship Id="rId191" Type="http://schemas.openxmlformats.org/officeDocument/2006/relationships/slide" Target="slides/slide13.xml"/><Relationship Id="rId192" Type="http://schemas.openxmlformats.org/officeDocument/2006/relationships/slide" Target="slides/slide14.xml"/><Relationship Id="rId193" Type="http://schemas.openxmlformats.org/officeDocument/2006/relationships/slide" Target="slides/slide15.xml"/><Relationship Id="rId194" Type="http://schemas.openxmlformats.org/officeDocument/2006/relationships/slide" Target="slides/slide16.xml"/><Relationship Id="rId195" Type="http://schemas.openxmlformats.org/officeDocument/2006/relationships/slide" Target="slides/slide17.xml"/><Relationship Id="rId196" Type="http://schemas.openxmlformats.org/officeDocument/2006/relationships/slide" Target="slides/slide18.xml"/><Relationship Id="rId197" Type="http://schemas.openxmlformats.org/officeDocument/2006/relationships/slide" Target="slides/slide19.xml"/><Relationship Id="rId198" Type="http://schemas.openxmlformats.org/officeDocument/2006/relationships/slide" Target="slides/slide20.xml"/><Relationship Id="rId199" Type="http://schemas.openxmlformats.org/officeDocument/2006/relationships/slide" Target="slides/slide21.xml"/><Relationship Id="rId200" Type="http://schemas.openxmlformats.org/officeDocument/2006/relationships/slide" Target="slides/slide22.xml"/><Relationship Id="rId201" Type="http://schemas.openxmlformats.org/officeDocument/2006/relationships/slide" Target="slides/slide23.xml"/><Relationship Id="rId202" Type="http://schemas.openxmlformats.org/officeDocument/2006/relationships/slide" Target="slides/slide24.xml"/><Relationship Id="rId203" Type="http://schemas.openxmlformats.org/officeDocument/2006/relationships/slide" Target="slides/slide25.xml"/><Relationship Id="rId204" Type="http://schemas.openxmlformats.org/officeDocument/2006/relationships/slide" Target="slides/slide26.xml"/><Relationship Id="rId205" Type="http://schemas.openxmlformats.org/officeDocument/2006/relationships/slide" Target="slides/slide27.xml"/><Relationship Id="rId206" Type="http://schemas.openxmlformats.org/officeDocument/2006/relationships/slide" Target="slides/slide28.xml"/><Relationship Id="rId207" Type="http://schemas.openxmlformats.org/officeDocument/2006/relationships/slide" Target="slides/slide29.xml"/><Relationship Id="rId208" Type="http://schemas.openxmlformats.org/officeDocument/2006/relationships/slide" Target="slides/slide30.xml"/><Relationship Id="rId209" Type="http://schemas.openxmlformats.org/officeDocument/2006/relationships/slide" Target="slides/slide31.xml"/><Relationship Id="rId210" Type="http://schemas.openxmlformats.org/officeDocument/2006/relationships/slide" Target="slides/slide32.xml"/><Relationship Id="rId211" Type="http://schemas.openxmlformats.org/officeDocument/2006/relationships/slide" Target="slides/slide33.xml"/><Relationship Id="rId212" Type="http://schemas.openxmlformats.org/officeDocument/2006/relationships/slide" Target="slides/slide34.xml"/><Relationship Id="rId213" Type="http://schemas.openxmlformats.org/officeDocument/2006/relationships/slide" Target="slides/slide35.xml"/><Relationship Id="rId214" Type="http://schemas.openxmlformats.org/officeDocument/2006/relationships/slide" Target="slides/slide36.xml"/><Relationship Id="rId215" Type="http://schemas.openxmlformats.org/officeDocument/2006/relationships/slide" Target="slides/slide37.xml"/><Relationship Id="rId216" Type="http://schemas.openxmlformats.org/officeDocument/2006/relationships/slide" Target="slides/slide38.xml"/><Relationship Id="rId217" Type="http://schemas.openxmlformats.org/officeDocument/2006/relationships/slide" Target="slides/slide39.xml"/><Relationship Id="rId218" Type="http://schemas.openxmlformats.org/officeDocument/2006/relationships/slide" Target="slides/slide40.xml"/><Relationship Id="rId219" Type="http://schemas.openxmlformats.org/officeDocument/2006/relationships/slide" Target="slides/slide41.xml"/><Relationship Id="rId220" Type="http://schemas.openxmlformats.org/officeDocument/2006/relationships/slide" Target="slides/slide42.xml"/><Relationship Id="rId221" Type="http://schemas.openxmlformats.org/officeDocument/2006/relationships/slide" Target="slides/slide43.xml"/><Relationship Id="rId222" Type="http://schemas.openxmlformats.org/officeDocument/2006/relationships/slide" Target="slides/slide44.xml"/><Relationship Id="rId223"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iki süreç bileşenini tanıtmak; ünitenin son haftası olduğunu söylemek.</a:t>
            </a:r>
          </a:p>
          <a:p/>
          <a:p>
            <a:r>
              <a:t>SÜRE: 80 dakikalık akış (ders planı, 8. hafta): giriş 5 · CBS 13 · geçiş 2 · Bartın etkinliği 14 · paylaşım 6 (40. dk) · uzaktan algılama, GPS ve veri etiği 9 · anlam çözümleme tablosu 7 · turnuva 10 · performans görevi teslimi 10 · ünite kapanışı 4.</a:t>
            </a:r>
          </a:p>
          <a:p/>
          <a:p>
            <a:r>
              <a:t>NASIL: Çıktıyı öğrencinin diliyle söyleyin: 'Bugün haritaları üreten teknolojilerin parçalarını ve bu parçaların birlikte nasıl çalıştığını çözümleyeceğiz.' 7. haftadan taşınan çekirdek aşama varsa (29 Ekim'e denk gelen şube) GZFT ve P1 süreç kontrolü ders başına alınır; turnuva 6 dakikaya iner, 3. tur atlanır. Sınav bu haftaya denk gelirse Bartın etkinliği, anlam çözümleme tablosu ve P1 teslimi önceliklidir.</a:t>
            </a:r>
          </a:p>
          <a:p/>
          <a:p>
            <a:r>
              <a:t>KAYNAK: Program (2026) COĞ.9.2.3 a-b; ders planı 8. hafta; kitap s. 66 başlığı.</a:t>
            </a:r>
          </a:p>
        </p:txBody>
      </p:sp>
      <p:sp>
        <p:nvSpPr>
          <p:cNvPr id="4" name="Slide Number Placeholder 3"/>
          <p:cNvSpPr>
            <a:spLocks noGrp="1"/>
          </p:cNvSpPr>
          <p:nvPr>
            <p:ph type="sldNum" idx="5" sz="quarter"/>
          </p:nvPr>
        </p:nvSpPr>
        <p:spPr/>
      </p:sp>
    </p:spTree>
  </p:cSld>
  <p:clrMapOvr>
    <a:masterClrMapping/>
  </p:clrMapOvr>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(1 dk).</a:t>
            </a:r>
          </a:p>
          <a:p/>
          <a:p>
            <a:r>
              <a:t>NASIL: İstasyonları tahtaya da yazın; 2. istasyonun sonunda dersin ilk yarısı biter (40. dk). Ünite bu derste biter: son istasyondan sonra kısa bir ünite kapanışı var.</a:t>
            </a:r>
          </a:p>
          <a:p/>
          <a:p>
            <a:r>
              <a:t>KAYNAK: Ders planı 8. hafta (giriş aşaması: haftanın akışı tahtaya yazılır).</a:t>
            </a:r>
          </a:p>
        </p:txBody>
      </p:sp>
      <p:sp>
        <p:nvSpPr>
          <p:cNvPr id="4" name="Slide Number Placeholder 3"/>
          <p:cNvSpPr>
            <a:spLocks noGrp="1"/>
          </p:cNvSpPr>
          <p:nvPr>
            <p:ph type="sldNum" idx="5" sz="quarter"/>
          </p:nvPr>
        </p:nvSpPr>
        <p:spPr/>
      </p:sp>
    </p:spTree>
  </p:cSld>
  <p:clrMapOvr>
    <a:masterClrMapping/>
  </p:clrMapOvr>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Haftayı ünitenin ilk etkinliğine bağlamak; uydu (uzaktan algılama), GPS ve CBS kavramlarını öğrencinin cevabından çıkarmak (köprü kurma).</a:t>
            </a:r>
          </a:p>
          <a:p/>
          <a:p>
            <a:r>
              <a:t>SÜRE: Giriş 5 dk: 172-174. slaytlar (dilsiz haritaların toplanması dâhil).</a:t>
            </a:r>
          </a:p>
          <a:p/>
          <a:p>
            <a:r>
              <a:t>NASIL: 4. haftada kitaba işaretledikleri kasırga yolunu hatırlatın; soruyu sorun, 3-4 cevap alın; cevaplarda geçen 'uydu, koordinat/GPS, bilgisayarda harita (CBS)' kelimelerini tahtanın köşesine yazın — alttaki şerit bu haftanın üç teknolojisidir. 7. haftanın dilsiz Türkiye ve çevresi haritalarını malzeme sorumluları toplar (P2 'dilsiz harita' kalemi).</a:t>
            </a:r>
          </a:p>
          <a:p/>
          <a:p>
            <a:r>
              <a:t>BEKLENEN CEVAP: Kasırga, uzaydaki uydulardan alınan görüntülerle (uzaktan algılama) her gün izlenir; merkezinin enlem ve boylamı belirlenir (koordinat sistemi). Bu veriler bilgisayara aktarılır, CBS yazılımıyla haritaya işlenir; kategori (şiddet) lejantla gösterilir ve harita her gün güncellenir. Konuya Başlarken'deki AFAD Acil gibi uygulamalarda ise telefonun GPS alıcısı uydulardan gelen sinyallerle kendi konumunu belirler.</a:t>
            </a:r>
          </a:p>
          <a:p/>
          <a:p>
            <a:r>
              <a:t>KAYNAK: Kitap s. 34 BAŞLARKEN (Irma kasırgası tablosu ve haritası) ve s. 35 Konuya Başlarken (AFAD Acil); cevap kitabın s. 66-70 bilgileriyle kuruldu (s. 67: 'Harita yapımında en önemli adımlardan biri veri toplamaktır.').</a:t>
            </a:r>
          </a:p>
        </p:txBody>
      </p:sp>
      <p:sp>
        <p:nvSpPr>
          <p:cNvPr id="4" name="Slide Number Placeholder 3"/>
          <p:cNvSpPr>
            <a:spLocks noGrp="1"/>
          </p:cNvSpPr>
          <p:nvPr>
            <p:ph type="sldNum" idx="5" sz="quarter"/>
          </p:nvPr>
        </p:nvSpPr>
        <p:spPr/>
      </p:sp>
    </p:spTree>
  </p:cSld>
  <p:clrMapOvr>
    <a:masterClrMapping/>
  </p:clrMapOvr>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CBS'nin kitaptaki tanımını vermek; tanımı dört işe ayırmak.</a:t>
            </a:r>
          </a:p>
          <a:p/>
          <a:p>
            <a:r>
              <a:t>SÜRE: CBS aşaması 13 dk: 175-182. slaytlar (tanım, katmanlar, avantajlar, bileşenler, metodoloji, ara yoklama).</a:t>
            </a:r>
          </a:p>
          <a:p/>
          <a:p>
            <a:r>
              <a:t>NASIL: Üstteki cümleyle 4. haftanın harita tanımına köprü kurun: gözlem ve çizimden uzaktan algılama ve bilgisayara. Tanımı bir öğrenciye okutun; alttaki dört kutuyu tanımın parçalarıyla eşleştirin. 'Doğal ortam, insan ve zaman ilişkisi' ifadesini 1. üniteye (coğrafyanın konusu) bağlayın.</a:t>
            </a:r>
          </a:p>
          <a:p/>
          <a:p>
            <a:r>
              <a:t>SÖYLENEBİLİR: Coğrafi bilginin hızla artması, mekânsal bilginin yönetiminde bilgisayar teknolojilerinden yararlanmayı zorunlu hâle getirmiştir. Coğrafi bilgi sistemleri (CBS) bu ihtiyacı karşılamak için geliştirilmiştir.</a:t>
            </a:r>
          </a:p>
          <a:p/>
          <a:p>
            <a:r>
              <a:t>KAYNAK: Kitap s. 66 (giriş paragrafı ve tanım birebir; dört kutu tanımın parçalarıdır).</a:t>
            </a:r>
          </a:p>
        </p:txBody>
      </p:sp>
      <p:sp>
        <p:nvSpPr>
          <p:cNvPr id="4" name="Slide Number Placeholder 3"/>
          <p:cNvSpPr>
            <a:spLocks noGrp="1"/>
          </p:cNvSpPr>
          <p:nvPr>
            <p:ph type="sldNum" idx="5" sz="quarter"/>
          </p:nvPr>
        </p:nvSpPr>
        <p:spPr/>
      </p:sp>
    </p:spTree>
  </p:cSld>
  <p:clrMapOvr>
    <a:masterClrMapping/>
  </p:clrMapOvr>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CBS'nin katman mantığını Görsel 2.12 ile göstermek.</a:t>
            </a:r>
          </a:p>
          <a:p/>
          <a:p>
            <a:r>
              <a:t>NASIL: Görselde dört katmanı aşağıdan yukarı okutun: yükselti, arazi kullanımı, parsel, taşkın alanı. 'Düşün' sorusunu ikililere 30 saniye verin.</a:t>
            </a:r>
          </a:p>
          <a:p/>
          <a:p>
            <a:r>
              <a:t>BEKLENEN CEVAP: Taşkın alanı katmanı parsel katmanının üzerine konunca hangi parsellerin taşkın alanında kaldığı görülür. Bu parsellerde konut yapılmaz ya da önlem alınır; yeni yerleşme taşkın alanı dışındaki, yükseltisi uygun parsellere planlanır. Böylece mekânla ilgili daha doğru karar alınır (s. 66).</a:t>
            </a:r>
          </a:p>
          <a:p/>
          <a:p>
            <a:r>
              <a:t>KAYNAK: Kitap s. 66 (paragraf ve Görsel 2.12 alt yazısı birebir).</a:t>
            </a:r>
          </a:p>
        </p:txBody>
      </p:sp>
      <p:sp>
        <p:nvSpPr>
          <p:cNvPr id="4" name="Slide Number Placeholder 3"/>
          <p:cNvSpPr>
            <a:spLocks noGrp="1"/>
          </p:cNvSpPr>
          <p:nvPr>
            <p:ph type="sldNum" idx="5" sz="quarter"/>
          </p:nvPr>
        </p:nvSpPr>
        <p:spPr/>
      </p:sp>
    </p:spTree>
  </p:cSld>
  <p:clrMapOvr>
    <a:masterClrMapping/>
  </p:clrMapOvr>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Yedi avantajı kitabın cümleleriyle vermek.</a:t>
            </a:r>
          </a:p>
          <a:p/>
          <a:p>
            <a:r>
              <a:t>NASIL: Her öğrenciye bir numara verin; numarasındaki avantajı kendi cümlesiyle söylesin. 3 numaraya (yakınlık analizi) dikkat çekin: birazdan Bartın etkinliğinde göreceğiz. Son kutudaki soruyu 2-3 öğrenciye sorun.</a:t>
            </a:r>
          </a:p>
          <a:p/>
          <a:p>
            <a:r>
              <a:t>BEKLENEN CEVAP: Gerekçeli her seçim kabul edilir. Örnek: 5 — haritalar kolayca güncellenebildiği için afet ya da yeni yapılaşma gibi değişimler hemen haritaya işlenir; 3 — en yakın itfaiye ya da su kaynağı ölçülerek acil durum planı yapılır.</a:t>
            </a:r>
          </a:p>
          <a:p/>
          <a:p>
            <a:r>
              <a:t>KAYNAK: Kitap s. 66 (CBS’nin başlıca avantajları şunlardır: — yedi madde birebir).</a:t>
            </a:r>
          </a:p>
        </p:txBody>
      </p:sp>
      <p:sp>
        <p:nvSpPr>
          <p:cNvPr id="4" name="Slide Number Placeholder 3"/>
          <p:cNvSpPr>
            <a:spLocks noGrp="1"/>
          </p:cNvSpPr>
          <p:nvPr>
            <p:ph type="sldNum" idx="5" sz="quarter"/>
          </p:nvPr>
        </p:nvSpPr>
        <p:spPr/>
      </p:sp>
    </p:spTree>
  </p:cSld>
  <p:clrMapOvr>
    <a:masterClrMapping/>
  </p:clrMapOvr>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Görsel 2.13'ü (beş bileşen) göstermek; öğrencilerin deftere çizmesini sağlamak.</a:t>
            </a:r>
          </a:p>
          <a:p/>
          <a:p>
            <a:r>
              <a:t>NASIL: Halkayı soldan sağa okutun: kullanıcı, veri, donanım, yazılım, yöntem (kitaptaki sıra). Dış halkadaki simgeler: kişi, veri tabanı, ekran, dişli (program), dişli ve belge (yöntem). Öğrenciler yarım halkayı deftere çizer; sonraki slayttaki açıklamalardan birer anahtar kelimeyi halkanın dışına yazarlar.</a:t>
            </a:r>
          </a:p>
          <a:p/>
          <a:p>
            <a:r>
              <a:t>KAYNAK: Kitap s. 66 (cümle birebir; Görsel 2.13 şekillerle yeniden çizildi, renkler kitaptan). Program (2026) COĞ.9.2.3: 'CBS'nin bileşenleri; donanım, yazılım, coğrafi veriler, yöntem ve kullanıcı'.</a:t>
            </a:r>
          </a:p>
        </p:txBody>
      </p:sp>
      <p:sp>
        <p:nvSpPr>
          <p:cNvPr id="4" name="Slide Number Placeholder 3"/>
          <p:cNvSpPr>
            <a:spLocks noGrp="1"/>
          </p:cNvSpPr>
          <p:nvPr>
            <p:ph type="sldNum" idx="5" sz="quarter"/>
          </p:nvPr>
        </p:nvSpPr>
        <p:spPr/>
      </p:sp>
    </p:spTree>
  </p:cSld>
  <p:clrMapOvr>
    <a:masterClrMapping/>
  </p:clrMapOvr>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Beş bileşenin görevini kitabın cümleleriyle vermek.</a:t>
            </a:r>
          </a:p>
          <a:p/>
          <a:p>
            <a:r>
              <a:t>NASIL: Her kartı bir öğrenciye okutun; ardından 'Bu bileşen olmasa CBS ne yapamazdı?' sorusunu sorun. Kartlar kitaptaki uzun açıklamaların özüdür; tamamı aşağıda.</a:t>
            </a:r>
          </a:p>
          <a:p/>
          <a:p>
            <a:r>
              <a:t>SÖYLENEBİLİR: Kullanıcı: CBS uygulamalarının başarısı üzerinde kullanıcının bilgi ve becerisi önemli rol oynar. Veri: CBS’de karar alma ve yönetme işlevinin yerine getirilebilmesi için bilgiye ihtiyaç vardır. Bilgiye ulaşmak için de doğru ve güncel veriler kullanılır. Kurum ve kuruluşlarca üretilen mekânsal veriler de CBS projelerinde kullanılabilmektedir. Yöntem: Yöntem; veri toplama, depolama, analiz ve görüntülemenin nasıl olacağı ile ilgili kullanıcı tercihlerini içerir.</a:t>
            </a:r>
          </a:p>
          <a:p/>
          <a:p>
            <a:r>
              <a:t>BEKLENEN CEVAP: Kullanıcı olmasa sistemi organize eden ve sorunu tanımlayan kimse olmaz; veri olmasa analiz edilecek bir şey olmaz; donanım olmasa programlar çalışmaz; yazılım olmasa veri işlenemez, harita üretilemez; yöntem olmasa veriler bilgiye dönüştürülemez.</a:t>
            </a:r>
          </a:p>
          <a:p/>
          <a:p>
            <a:r>
              <a:t>KAYNAK: Kitap s. 67 (bileşen açıklamaları birebir parçalar ve son cümle).</a:t>
            </a:r>
          </a:p>
        </p:txBody>
      </p:sp>
      <p:sp>
        <p:nvSpPr>
          <p:cNvPr id="4" name="Slide Number Placeholder 3"/>
          <p:cNvSpPr>
            <a:spLocks noGrp="1"/>
          </p:cNvSpPr>
          <p:nvPr>
            <p:ph type="sldNum" idx="5" sz="quarter"/>
          </p:nvPr>
        </p:nvSpPr>
        <p:spPr/>
      </p:sp>
    </p:spTree>
  </p:cSld>
  <p:clrMapOvr>
    <a:masterClrMapping/>
  </p:clrMapOvr>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Programdaki altı adımlı CBS metodolojisini akış şeması olarak kurmak; bileşenlerle ilişkilendirirken soru sormayı teşvik etmek (E3.7, E3.8).</a:t>
            </a:r>
          </a:p>
          <a:p/>
          <a:p>
            <a:r>
              <a:t>NASIL: Akışı tahtaya da çizin; öğrenciler deftere geçirip her adımın altına bir bileşen yazar. Her adım için sınıftan bir soru isteyin. Kitabın yöntem cümlesi bu adımların dördünü sayar (toplama, depolama, analiz, görüntüleme); program kontrol etme ve işlemeyi ekler.</a:t>
            </a:r>
          </a:p>
          <a:p/>
          <a:p>
            <a:r>
              <a:t>BEKLENEN CEVAP: Örnek eşleşmeler — elde etme: veri (uydu görüntüsü, anket, saha araştırması), donanım (GPS alıcısı, tarayıcı) · depolama: donanım (bellek), yazılım (kaydetme) · kontrol etme: kullanıcı (veri doğru ve güncel mi?), yazılım (sorgulama) · işleme: yazılım (verileri işleme), yöntem · analiz etme: yazılım (analiz), yöntem · görüntüleme: yazılım (harita üretme), donanım (yazıcı). Örnek öğrenci soruları: 'Veriyi kim, nereden toplayacak?', 'Verinin güncel olduğunu kim, nasıl kontrol edecek?', 'Sonucu harita mı, tablo mu göstereceğiz?'</a:t>
            </a:r>
          </a:p>
          <a:p/>
          <a:p>
            <a:r>
              <a:t>KAYNAK: Program (2026) COĞ.9.2.3: 'Öğrenciler, bu bileşenlerle CBS'ye ait metodolojinin (verileri elde etme, depolama, kontrol etme, işleme, analiz etme ve görüntüleme) ilişkilendirilmesi sürecinde soru sormaları için teşvik edilir'; kitap s. 67 (yöntem).</a:t>
            </a:r>
          </a:p>
        </p:txBody>
      </p:sp>
      <p:sp>
        <p:nvSpPr>
          <p:cNvPr id="4" name="Slide Number Placeholder 3"/>
          <p:cNvSpPr>
            <a:spLocks noGrp="1"/>
          </p:cNvSpPr>
          <p:nvPr>
            <p:ph type="sldNum" idx="5" sz="quarter"/>
          </p:nvPr>
        </p:nvSpPr>
        <p:spPr/>
      </p:sp>
    </p:spTree>
  </p:cSld>
  <p:clrMapOvr>
    <a:masterClrMapping/>
  </p:clrMapOvr>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 bileşenlerin görevleri.</a:t>
            </a:r>
          </a:p>
          <a:p/>
          <a:p>
            <a:r>
              <a:t>NASIL: Yanlış seçenekler de bileşendir; 'yazılım' diyen öğrenciye yazılımın işini sorun: işlemek, kaydetmek, harita üretmek, sorgulamak, analiz yapmak (s. 67).</a:t>
            </a:r>
          </a:p>
          <a:p/>
          <a:p>
            <a:r>
              <a:t>BEKLENEN CEVAP: C) Yöntem.</a:t>
            </a:r>
          </a:p>
          <a:p/>
          <a:p>
            <a:r>
              <a:t>KAYNAK: Kitap s. 67.</a:t>
            </a:r>
          </a:p>
        </p:txBody>
      </p:sp>
      <p:sp>
        <p:nvSpPr>
          <p:cNvPr id="4" name="Slide Number Placeholder 3"/>
          <p:cNvSpPr>
            <a:spLocks noGrp="1"/>
          </p:cNvSpPr>
          <p:nvPr>
            <p:ph type="sldNum" idx="5" sz="quarter"/>
          </p:nvPr>
        </p:nvSpPr>
        <p:spPr/>
      </p:sp>
    </p:spTree>
  </p:cSld>
  <p:clrMapOvr>
    <a:masterClrMapping/>
  </p:clrMapOvr>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Yanlış seçeneği işaretleyen öğrenciye o bileşenin kitaptaki tanımını okutun.</a:t>
            </a:r>
          </a:p>
          <a:p/>
          <a:p>
            <a:r>
              <a:t>BEKLENEN CEVAP: C) Yöntem. Donanım çalıştırır, yazılım işler, veri işlenen malzemedir, kullanıcı yöntemi belirler; veriyi bilgiye dönüştüren yöntemdir.</a:t>
            </a:r>
          </a:p>
          <a:p/>
          <a:p>
            <a:r>
              <a:t>KAYNAK: Kitap s. 67 (Yöntem).</a:t>
            </a:r>
          </a:p>
        </p:txBody>
      </p:sp>
      <p:sp>
        <p:nvSpPr>
          <p:cNvPr id="4" name="Slide Number Placeholder 3"/>
          <p:cNvSpPr>
            <a:spLocks noGrp="1"/>
          </p:cNvSpPr>
          <p:nvPr>
            <p:ph type="sldNum" idx="5" sz="quarter"/>
          </p:nvPr>
        </p:nvSpPr>
        <p:spPr/>
      </p:sp>
    </p:spTree>
  </p:cSld>
  <p:clrMapOvr>
    <a:masterClrMapping/>
  </p:clrMapOvr>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düzenine hızlı geçiş ve rol dağılımı (E).</a:t>
            </a:r>
          </a:p>
          <a:p/>
          <a:p>
            <a:r>
              <a:t>SÜRE: 2 dk: 183. slayt.</a:t>
            </a:r>
          </a:p>
          <a:p/>
          <a:p>
            <a:r>
              <a:t>NASIL: Sıralar adaya çevrilir; zaman ve malzeme sorumlusu bileşen tablosu yaprağını ve kitabı (s. 68) masaya koyar. Destek gereken gruplara 'çalışmadaki karşılığı' sütunu yarı dolu yaprağı verin (kullanıcı ve donanım verilmiş). 8 grup seti + 2 yedek.</a:t>
            </a:r>
          </a:p>
          <a:p/>
          <a:p>
            <a:r>
              <a:t>KAYNAK: Ders planı 8. hafta (geçiş, materyal ve farklılaştırma).</a:t>
            </a:r>
          </a:p>
        </p:txBody>
      </p:sp>
      <p:sp>
        <p:nvSpPr>
          <p:cNvPr id="4" name="Slide Number Placeholder 3"/>
          <p:cNvSpPr>
            <a:spLocks noGrp="1"/>
          </p:cNvSpPr>
          <p:nvPr>
            <p:ph type="sldNum" idx="5" sz="quarter"/>
          </p:nvPr>
        </p:nvSpPr>
        <p:spPr/>
      </p:sp>
    </p:spTree>
  </p:cSld>
  <p:clrMapOvr>
    <a:masterClrMapping/>
  </p:clrMapOvr>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etkinliğini başlatmak: bir CBS çalışmasının bileşenlerini metinden çıkarmak (KB2.4 çözümleme, OB4 görsel okuryazarlık).</a:t>
            </a:r>
          </a:p>
          <a:p/>
          <a:p>
            <a:r>
              <a:t>SÜRE: 14 dk: 184-188. slaytlar (okuma 4 · tablo 6 · 2. ve 3. soru 4).</a:t>
            </a:r>
          </a:p>
          <a:p/>
          <a:p>
            <a:r>
              <a:t>NASIL: Sözcü metni yüksek sesle okur; diğerleri kitapta bileşen ipuçlarının altını çizer (veri: uydu görüntüleri, MGM; kullanıcı: uzman; yazılım: CBS yazılımı; yöntem: sınıflandırma, yakınlık analizi, birleştirme). Metindeki kalın yazılar sunumun vurgusudur (kitapta yok). Harita okuyucu lejantı okur.</a:t>
            </a:r>
          </a:p>
          <a:p/>
          <a:p>
            <a:r>
              <a:t>KAYNAK: Kitap s. 68 ETKİNLİK (künye, yönerge ve metin birebir). 2026-2027 baskısında sayfada kaynak satırı yoktur; önceki baskı haritanın kaynağını Coşkun ve Toprak (2023), Geomatik 8 (3) olarak gösteriyordu.</a:t>
            </a:r>
          </a:p>
        </p:txBody>
      </p:sp>
      <p:sp>
        <p:nvSpPr>
          <p:cNvPr id="4" name="Slide Number Placeholder 3"/>
          <p:cNvSpPr>
            <a:spLocks noGrp="1"/>
          </p:cNvSpPr>
          <p:nvPr>
            <p:ph type="sldNum" idx="5" sz="quarter"/>
          </p:nvPr>
        </p:nvSpPr>
        <p:spPr/>
      </p:sp>
    </p:spTree>
  </p:cSld>
  <p:clrMapOvr>
    <a:masterClrMapping/>
  </p:clrMapOvr>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Metnin ikinci bölümünü okumak; risk haritasını yorumlamak.</a:t>
            </a:r>
          </a:p>
          <a:p/>
          <a:p>
            <a:r>
              <a:t>NASIL: Kalın yazılar bileşen ipuçlarıdır (vurgu sunuma aittir). Harita okuyucunun soruları sözlü cevaplanır.</a:t>
            </a:r>
          </a:p>
          <a:p/>
          <a:p>
            <a:r>
              <a:t>BEKLENEN CEVAP: Lejant dört risk sınıfı gösterir: çok yüksek, yüksek, orta, düşük. Çok yüksek riskli alanlar özellikle ilin doğusunda geniş bir kuşak oluşturur; kuzeyde kıyıya yakın kesimlerde ve güneybatıda da yaygındır. Düşük riskli alanlar Bartın Çayı ve kollarının vadileri boyunca, Bartın şehri çevresinde ve kuzeydoğuda uzanan bir kuşaktadır. İlin büyük bölümü yüksek ve orta risk sınıfındadır. (Akarsu boylarında riskin düşük olması su kaynaklarına yakınlıkla açıklanabilir; kitap bu yorumu yapmaz, gerekçeli öğrenci yorumu kabul edilir.)</a:t>
            </a:r>
          </a:p>
          <a:p/>
          <a:p>
            <a:r>
              <a:t>KAYNAK: Kitap s. 68 (metin birebir; lejant: Risk Sınıfı).</a:t>
            </a:r>
          </a:p>
        </p:txBody>
      </p:sp>
      <p:sp>
        <p:nvSpPr>
          <p:cNvPr id="4" name="Slide Number Placeholder 3"/>
          <p:cNvSpPr>
            <a:spLocks noGrp="1"/>
          </p:cNvSpPr>
          <p:nvPr>
            <p:ph type="sldNum" idx="5" sz="quarter"/>
          </p:nvPr>
        </p:nvSpPr>
        <p:spPr/>
      </p:sp>
    </p:spTree>
  </p:cSld>
  <p:clrMapOvr>
    <a:masterClrMapping/>
  </p:clrMapOvr>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soruyu ve bileşen tablosunu yürütmek.</a:t>
            </a:r>
          </a:p>
          <a:p/>
          <a:p>
            <a:r>
              <a:t>NASIL: Yazıcı tabloyu doldurur: önce bileşen adları (kitaptaki 'Kullanıcı' örneği gibi), sonra çalışmadaki karşılıkları ve rol aldıkları metodoloji adımı (plan yaprağının ek sütunu). 2. soruda bir ilişki cümlesi, 3. soruda en az üç soru istenir. Dolaşım turunda 'Bu bilgi metnin hangi cümlesinde?' diye sorun.</a:t>
            </a:r>
          </a:p>
          <a:p/>
          <a:p>
            <a:r>
              <a:t>BEKLENEN CEVAP: Örnek cevaplar sonraki iki slaytta.</a:t>
            </a:r>
          </a:p>
          <a:p/>
          <a:p>
            <a:r>
              <a:t>KAYNAK: Kitap s. 68 (üç soru birebir; tabloda kitabın 'Kullanıcı' örneği); ders planı (bileşen tablosu yaprağı: bileşen · çalışmadaki karşılığı · rol aldığı metodoloji adımı).</a:t>
            </a:r>
          </a:p>
        </p:txBody>
      </p:sp>
      <p:sp>
        <p:nvSpPr>
          <p:cNvPr id="4" name="Slide Number Placeholder 3"/>
          <p:cNvSpPr>
            <a:spLocks noGrp="1"/>
          </p:cNvSpPr>
          <p:nvPr>
            <p:ph type="sldNum" idx="5" sz="quarter"/>
          </p:nvPr>
        </p:nvSpPr>
        <p:spPr/>
      </p:sp>
    </p:spTree>
  </p:cSld>
  <p:clrMapOvr>
    <a:masterClrMapping/>
  </p:clrMapOvr>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tablosunu örnek cevapla karşılaştırmak; etkinliğin DEĞERLENDİRME adımı: Öğretmeninizin rehberliğinde çalışmanızı kontrol edip varsa eksik cevaplarınızı düzenleyiniz.</a:t>
            </a:r>
          </a:p>
          <a:p/>
          <a:p>
            <a:r>
              <a:t>NASIL: Yazıcılar kendi tablolarını düzeltir. 'Uydu görüntüsü veri mi, donanım mı?' tartışması çıkarsa: görüntü veridir; onu kaydeden uydu bir uzaktan algılama aracıdır. Metodoloji sütununda gerekçeli farklı eşleşmeler kabul edilir.</a:t>
            </a:r>
          </a:p>
          <a:p/>
          <a:p>
            <a:r>
              <a:t>BEKLENEN CEVAP: Kullanıcı: CBS yazılımını kullanan uzman: verilerden haritaları üretir, yakınlık analizini yapar (bütün adımları yönetir; özellikle işleme ve analiz etme) · Veri: Uydu görüntülerinden arazi kullanımı (bitki türleri, su kaynakları); MGM'den sıcaklık, nem, yağış; yükseklik, eğim, bakı; itfaiye, gözetleme kulesi, su kaynağının yeri (verileri elde etme, depolama) · Donanım: Bilgisayar (haritalar bilgisayar ortamında üretildi) (depolama, işleme, görüntüleme) · Yazılım: CBS yazılımı: harita üretimi ve yakınlık analizi (işleme, analiz etme, görüntüleme) · Yöntem: Sınıflandırma, yakınlık analizi, haritaların birleştirilmesi (işleme, analiz etme)</a:t>
            </a:r>
          </a:p>
          <a:p/>
          <a:p>
            <a:r>
              <a:t>KAYNAK: Kitap s. 68 (metin) ve s. 67 (bileşenlerin tanımı). OGM Materyal 'Bartın'da Orman Yangını Riski' 1. soru örnek cevabıyla aynı içerik (OGM: kullanıcı — CBS yazılımını kullanan uzman; donanım — bilgisayar sistemleri; yazılım — harita üretimi ve yakınlık analizi yapan CBS yazılımı; veri — uydu görüntülerinden arazi kullanımı, MGM sıcaklık, nem, yağış, yükseklik, eğim, bakı; yöntem — sınıflandırma, yakınlık analizi, katmanların birleştirilmesi). Metodoloji sütunu ders planı yaprağının ek sütunudur, OGM'de yoktur.</a:t>
            </a:r>
          </a:p>
        </p:txBody>
      </p:sp>
      <p:sp>
        <p:nvSpPr>
          <p:cNvPr id="4" name="Slide Number Placeholder 3"/>
          <p:cNvSpPr>
            <a:spLocks noGrp="1"/>
          </p:cNvSpPr>
          <p:nvPr>
            <p:ph type="sldNum" idx="5" sz="quarter"/>
          </p:nvPr>
        </p:nvSpPr>
        <p:spPr/>
      </p:sp>
    </p:spTree>
  </p:cSld>
  <p:clrMapOvr>
    <a:masterClrMapping/>
  </p:clrMapOvr>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ve 3. soruların örnek cevapları: bileşenler arasındaki ilişki ve yöntem öncesi sorular (süreç bileşeni b).</a:t>
            </a:r>
          </a:p>
          <a:p/>
          <a:p>
            <a:r>
              <a:t>NASIL: Sözcülerin ilişki cümlelerini dinleyin; zinciri tahtaya okla çizin. 3. sorudaki gruplardan gelen en iyi üç soruyu paylaşım aşamasında işaretleyeceğiz (E3.8).</a:t>
            </a:r>
          </a:p>
          <a:p/>
          <a:p>
            <a:r>
              <a:t>BEKLENEN CEVAP: 2) Uydu görüntüleri ve MGM verileri (veri) toplandı; CBS yazılımını kullanan uzman (kullanıcı, yazılım) bilgisayarda (donanım) haritaları üretti; sınıflandırma, yakınlık analizi ve haritaların birleştirilmesiyle (yöntem) risk haritası oluşturuldu. Bileşenler tek bir iş akışında birbirine bağlıdır; biri eksik olursa risk haritası üretilemez. 3) Amaç ne? Hangi verilere ihtiyaç var, nereden elde edilecek? Hangi ölçekte çalışılacak? Hangi yazılım ve hangi yöntem (sınıflandırma, analiz) kullanılacak? Çalışmayı kim yürütecek? Donanım yeterli mi? Sonuç nasıl sunulacak (harita, tablo, grafik)?</a:t>
            </a:r>
          </a:p>
          <a:p/>
          <a:p>
            <a:r>
              <a:t>KAYNAK: Kitap s. 67-68; OGM Materyal örnek cevapları (2. veri → yazılımla uzman işler → yakınlık analizi → haritalar birleştirilir; 3. amaç, veri ve kaynağı, yazılım ve yöntem, kim yürütecek, donanım, sunuş). OGM: 3. soruya ders planındaki 'hangi ölçek' sorusu eklendi.</a:t>
            </a:r>
          </a:p>
        </p:txBody>
      </p:sp>
      <p:sp>
        <p:nvSpPr>
          <p:cNvPr id="4" name="Slide Number Placeholder 3"/>
          <p:cNvSpPr>
            <a:spLocks noGrp="1"/>
          </p:cNvSpPr>
          <p:nvPr>
            <p:ph type="sldNum" idx="5" sz="quarter"/>
          </p:nvPr>
        </p:nvSpPr>
        <p:spPr/>
      </p:sp>
    </p:spTree>
  </p:cSld>
  <p:clrMapOvr>
    <a:masterClrMapping/>
  </p:clrMapOvr>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Bileşenler ile metodoloji adımları arasındaki ilişkiyi (süreç bileşeni b) Bartın örneğiyle kurmak.</a:t>
            </a:r>
          </a:p>
          <a:p/>
          <a:p>
            <a:r>
              <a:t>SÜRE: Paylaşım 6 dk: 189-190. slaytlar.</a:t>
            </a:r>
          </a:p>
          <a:p/>
          <a:p>
            <a:r>
              <a:t>NASIL: Üç grubun sözcüsünden tablolarını alın; tahtadaki akış şemasının altına Bartın'da yapılanı ve rol alan bileşeni yazın. Grupların yöntem sorularından en iyi üçünü işaretleyin (E3.8). Öbür gruplar şemayı tamamlar, eksiğini düzeltir.</a:t>
            </a:r>
          </a:p>
          <a:p/>
          <a:p>
            <a:r>
              <a:t>BEKLENEN CEVAP: verileri elde etme: Uydu görüntüleri; MGM'den sıcaklık, nem, yağış (Veri, Kullanıcı) · depolama: Bilgisayarda, CBS yazılımında saklanır (Donanım, Yazılım) · kontrol etme: Veriler doğru ve güncel mi? (s. 67) (Kullanıcı, Yöntem) · işleme: Bitki türleri, su kaynakları sınıflandırılır; haritalar üretilir (Yazılım, Kullanıcı) · analiz etme: Yakınlık analizi; haritaların birleştirilmesi (Yazılım, Yöntem) · görüntüleme: Orman yangını risk haritası (Yazılım, Donanım)</a:t>
            </a:r>
          </a:p>
          <a:p/>
          <a:p>
            <a:r>
              <a:t>KAYNAK: Ders planı 8. hafta paylaşım aşaması (elde etme: uydu görüntüleri ve MGM verileri; depolama ve işleme: CBS yazılımı; analiz: yakınlık analizi; görüntüleme: risk haritası); kitap s. 67-68.</a:t>
            </a:r>
          </a:p>
        </p:txBody>
      </p:sp>
      <p:sp>
        <p:nvSpPr>
          <p:cNvPr id="4" name="Slide Number Placeholder 3"/>
          <p:cNvSpPr>
            <a:spLocks noGrp="1"/>
          </p:cNvSpPr>
          <p:nvPr>
            <p:ph type="sldNum" idx="5" sz="quarter"/>
          </p:nvPr>
        </p:nvSpPr>
        <p:spPr/>
      </p:sp>
    </p:spTree>
  </p:cSld>
  <p:clrMapOvr>
    <a:masterClrMapping/>
  </p:clrMapOvr>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Akış şemasının örnek cevabı.</a:t>
            </a:r>
          </a:p>
          <a:p/>
          <a:p>
            <a:r>
              <a:t>NASIL: 'Kontrol etme' adımı kitap metninde ayrıca anlatılmaz; kitabın veri tanımındaki 'doğru ve güncel veriler' ilkesiyle örneklendi. Haritaların birleştirilmesi bir analiz işlemidir (katmanların çakıştırılması); sonucu risk haritası olarak görüntülenir.</a:t>
            </a:r>
          </a:p>
          <a:p/>
          <a:p>
            <a:r>
              <a:t>BEKLENEN CEVAP: verileri elde etme: Uydu görüntüleri; MGM'den sıcaklık, nem, yağış (Veri, Kullanıcı) · depolama: Bilgisayarda, CBS yazılımında saklanır (Donanım, Yazılım) · kontrol etme: Veriler doğru ve güncel mi? (s. 67) (Kullanıcı, Yöntem) · işleme: Bitki türleri, su kaynakları sınıflandırılır; haritalar üretilir (Yazılım, Kullanıcı) · analiz etme: Yakınlık analizi; haritaların birleştirilmesi (Yazılım, Yöntem) · görüntüleme: Orman yangını risk haritası (Yazılım, Donanım)</a:t>
            </a:r>
          </a:p>
          <a:p/>
          <a:p>
            <a:r>
              <a:t>KAYNAK: Kitap s. 67 (veri: 'doğru ve güncel veriler'; yöntem), s. 68 (metin); ders planı.</a:t>
            </a:r>
          </a:p>
        </p:txBody>
      </p:sp>
      <p:sp>
        <p:nvSpPr>
          <p:cNvPr id="4" name="Slide Number Placeholder 3"/>
          <p:cNvSpPr>
            <a:spLocks noGrp="1"/>
          </p:cNvSpPr>
          <p:nvPr>
            <p:ph type="sldNum" idx="5" sz="quarter"/>
          </p:nvPr>
        </p:nvSpPr>
        <p:spPr/>
      </p:sp>
    </p:spTree>
  </p:cSld>
  <p:clrMapOvr>
    <a:masterClrMapping/>
  </p:clrMapOvr>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Uzaktan algılamanın nasıl çalıştığını Görsel 2.14 ile göstermek.</a:t>
            </a:r>
          </a:p>
          <a:p/>
          <a:p>
            <a:r>
              <a:t>SÜRE: Uzaktan algılama, GPS ve veri etiği 9 dk: 191-198. slaytlar — slayt başına yaklaşık 1 dakika; uygulamanın 1. ve 2. soruları ev çalışmasıdır.</a:t>
            </a:r>
          </a:p>
          <a:p/>
          <a:p>
            <a:r>
              <a:t>NASIL: Görselde a ve b'yi gösterin: uydunun algıladığı alan (Türkiye) ve tablette Pamukkale'nin uydu görüntüsü. 'İnsan gözü kızılötesini görebilir mi?' diye sorun.</a:t>
            </a:r>
          </a:p>
          <a:p/>
          <a:p>
            <a:r>
              <a:t>BEKLENEN CEVAP: Hayır; uydular insan duyularının algılayamadığı kızılötesi ve morötesi ışınları da algılayabilen sistemlerle donatılmıştır (s. 67).</a:t>
            </a:r>
          </a:p>
          <a:p/>
          <a:p>
            <a:r>
              <a:t>KAYNAK: Kitap s. 67 (metin ve Görsel 2.14 alt yazısı birebir parçalar). Görselin üstündeki kesik satır kırpıldı; görselin içindeki alt yazı kutusu ve sayfa numarası kırpmada çıkarıldı (alt yazı slayttaki üç kutudadır).</a:t>
            </a:r>
          </a:p>
        </p:txBody>
      </p:sp>
      <p:sp>
        <p:nvSpPr>
          <p:cNvPr id="4" name="Slide Number Placeholder 3"/>
          <p:cNvSpPr>
            <a:spLocks noGrp="1"/>
          </p:cNvSpPr>
          <p:nvPr>
            <p:ph type="sldNum" idx="5" sz="quarter"/>
          </p:nvPr>
        </p:nvSpPr>
        <p:spPr/>
      </p:sp>
    </p:spTree>
  </p:cSld>
  <p:clrMapOvr>
    <a:masterClrMapping/>
  </p:clrMapOvr>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Uydu verilerinin çeşitliliğini ve mekânsal veriyi tanıtmak; uzaktan algılamanın izleme ve planlamadaki yerini göstermek.</a:t>
            </a:r>
          </a:p>
          <a:p/>
          <a:p>
            <a:r>
              <a:t>NASIL: Çiplerden ikisini seçip 'Bu veriyle hangi harita üretilir?' diye sorun. Mekânsal veri kutusundaki üç gösterimi Bartın çalışmasından örnekleyin: gözetleme kulesi nokta, akarsu çizgi, orman alan.</a:t>
            </a:r>
          </a:p>
          <a:p/>
          <a:p>
            <a:r>
              <a:t>BEKLENEN CEVAP: Örnek: bitki örtüsü verisiyle bitki örtüsü haritası; deniz seviyesi değişimleriyle kıyı değişim haritası; kentleşme verisiyle şehrin yıllara göre büyümesini gösteren harita.</a:t>
            </a:r>
          </a:p>
          <a:p/>
          <a:p>
            <a:r>
              <a:t>KAYNAK: Kitap s. 67 (veri toplama paragrafı, 'Mekânsal veri' kutusu) ve s. 68 üst paragraf (birebir). Nokta-çizgi-alan örnekleri Bartın metninden seçildi.</a:t>
            </a:r>
          </a:p>
        </p:txBody>
      </p:sp>
      <p:sp>
        <p:nvSpPr>
          <p:cNvPr id="4" name="Slide Number Placeholder 3"/>
          <p:cNvSpPr>
            <a:spLocks noGrp="1"/>
          </p:cNvSpPr>
          <p:nvPr>
            <p:ph type="sldNum" idx="5" sz="quarter"/>
          </p:nvPr>
        </p:nvSpPr>
        <p:spPr/>
      </p:sp>
    </p:spTree>
  </p:cSld>
  <p:clrMapOvr>
    <a:masterClrMapping/>
  </p:clrMapOvr>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GPS'nin tanımını, çalışma ilkesini ve kullanım alanlarını vermek.</a:t>
            </a:r>
          </a:p>
          <a:p/>
          <a:p>
            <a:r>
              <a:t>NASIL: 'Uydular konumumuzu nasıl bulur?' diye sorun: GPS cihazı uydulardan radyo sinyalleri alır; koordinat bu sinyallerden bulunur. Alttaki alanlardan birini seçtirip örnek isteyin.</a:t>
            </a:r>
          </a:p>
          <a:p/>
          <a:p>
            <a:r>
              <a:t>SÖYLENEBİLİR: Konum bilgisi, ulaşım ve haberleşme sektörleri başta olmak üzere geçmişten bu yana günlük hayat için önemli bir ihtiyaç olmuştur. Sistem, küresel konum belirleyici (GPS cihazı) tarafından alınan radyo sinyalleriyle çalışır.</a:t>
            </a:r>
          </a:p>
          <a:p/>
          <a:p>
            <a:r>
              <a:t>BEKLENEN CEVAP: Örnek: lojistikte kargo aracının yeri izlenir; doğa sporlarında yürüyüş rotası kaydedilir; arama kurtarmada kayıp kişinin son konumu bulunur.</a:t>
            </a:r>
          </a:p>
          <a:p/>
          <a:p>
            <a:r>
              <a:t>KAYNAK: Kitap s. 69 (birebir; Görsel 2.15).</a:t>
            </a:r>
          </a:p>
        </p:txBody>
      </p:sp>
      <p:sp>
        <p:nvSpPr>
          <p:cNvPr id="4" name="Slide Number Placeholder 3"/>
          <p:cNvSpPr>
            <a:spLocks noGrp="1"/>
          </p:cNvSpPr>
          <p:nvPr>
            <p:ph type="sldNum" idx="5" sz="quarter"/>
          </p:nvPr>
        </p:nvSpPr>
        <p:spPr/>
      </p:sp>
    </p:spTree>
  </p:cSld>
  <p:clrMapOvr>
    <a:masterClrMapping/>
  </p:clrMapOvr>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GPS'nin üç bileşenini Görsel 2.16 ile tanıtmak; aralarındaki ilişkiyi kurmak (süreç bileşeni b).</a:t>
            </a:r>
          </a:p>
          <a:p/>
          <a:p>
            <a:r>
              <a:t>NASIL: Görselde a, b, c'yi buldurun. 'Uydu ağı olmasa? Yer kontrol ağı olmasa?' sorularıyla bileşenler arasındaki ilişkiyi konuşun.</a:t>
            </a:r>
          </a:p>
          <a:p/>
          <a:p>
            <a:r>
              <a:t>SÖYLENEBİLİR: Uyduların gönderdiği radyo sinyalleri, antenlerin bulunduğu izleme ve kontrol istasyonları tarafından yakalanır. Dünya’daki bu istasyonlar, uyduların konumu ve hareketlerini takip ederek gerekli yönlendirmeleri yapar. Sistemin çalışmasını sağlayan diğer bir bileşen, farklı amaçlarla kullanılan konum belirleme cihazlarıdır.</a:t>
            </a:r>
          </a:p>
          <a:p/>
          <a:p>
            <a:r>
              <a:t>BEKLENEN CEVAP: Uydu ağı olmasa alıcıya sinyal gelmez, konum bulunamaz; yer kontrol ağı olmasa uyduların konumu ve hareketleri takip edilemez, sistem hatasız çalışamaz; alıcı olmasa kullanıcı konumunu öğrenemez.</a:t>
            </a:r>
          </a:p>
          <a:p/>
          <a:p>
            <a:r>
              <a:t>KAYNAK: Kitap s. 69 (bileşen açıklamaları birebir parçalar; Görsel 2.16 alt yazısı). Görselin üstündeki ok ve kesik satır kırpıldı, sayfa numarası etiketle örtüldü.</a:t>
            </a:r>
          </a:p>
          <a:p/>
          <a:p>
            <a:r>
              <a:t>NOT: Kitaptaki 'Alıcı ve vericiye sahip bu cihazların koordinatları uydular tarafından belirlenir.' cümlesi sunuma alınmadı: GPS alıcısı uydulara sinyal göndermez; en az dört uydudan aldığı sinyallerin geliş sürelerinden kendi konumunu kendisi hesaplar. Akıllı telefon gibi cihazlardaki verici, bulunan konumu başkalarına (ör. aileye, ekiplere) iletmek içindir. Öğrenci bu cümleyi kitaptan sorarsa bu ayrımı açıklayın.</a:t>
            </a:r>
          </a:p>
        </p:txBody>
      </p:sp>
      <p:sp>
        <p:nvSpPr>
          <p:cNvPr id="4" name="Slide Number Placeholder 3"/>
          <p:cNvSpPr>
            <a:spLocks noGrp="1"/>
          </p:cNvSpPr>
          <p:nvPr>
            <p:ph type="sldNum" idx="5" sz="quarter"/>
          </p:nvPr>
        </p:nvSpPr>
        <p:spPr/>
      </p:sp>
    </p:spTree>
  </p:cSld>
  <p:clrMapOvr>
    <a:masterClrMapping/>
  </p:clrMapOvr>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GPS ile bir noktaya ait hangi bilgilerin elde edildiğini ve kullanım alanlarını vermek (çıkış kartı 2. soru).</a:t>
            </a:r>
          </a:p>
          <a:p/>
          <a:p>
            <a:r>
              <a:t>NASIL: Bilgi çiplerini tahtaya yazdırın: enlem, boylam, yükselti, yerel saat; ayrıca anlık hız ve zaman. Görsel 2.17'de boynuna GPS tasması takılmış hayvanı gösterin: 'Bilim insanları bu veriden ne öğrenir?'</a:t>
            </a:r>
          </a:p>
          <a:p/>
          <a:p>
            <a:r>
              <a:t>SÖYLENEBİLİR: GPS kullanılarak bir yerin konum ve zamanla ilgili bilgilerinin yüksek hassasiyetle ölçülmesi mümkündür. Böylelikle nesnelerin hareketi saptanmış olur.</a:t>
            </a:r>
          </a:p>
          <a:p/>
          <a:p>
            <a:r>
              <a:t>BEKLENEN CEVAP: Hayvanın yaşam alanının sınırlarını ve göç yollarını; hangi mevsimde nereye gittiğini; günde ne kadar yol aldığını (konumların zamanla değişiminden).</a:t>
            </a:r>
          </a:p>
          <a:p/>
          <a:p>
            <a:r>
              <a:t>KAYNAK: Kitap s. 70 (birebir; Görsel 2.17).</a:t>
            </a:r>
          </a:p>
        </p:txBody>
      </p:sp>
      <p:sp>
        <p:nvSpPr>
          <p:cNvPr id="4" name="Slide Number Placeholder 3"/>
          <p:cNvSpPr>
            <a:spLocks noGrp="1"/>
          </p:cNvSpPr>
          <p:nvPr>
            <p:ph type="sldNum" idx="5" sz="quarter"/>
          </p:nvPr>
        </p:nvSpPr>
        <p:spPr/>
      </p:sp>
    </p:spTree>
  </p:cSld>
  <p:clrMapOvr>
    <a:masterClrMapping/>
  </p:clrMapOvr>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uygulamasını tanıtmak; 2. soruyu veri etiği tartışmasına bağlamak.</a:t>
            </a:r>
          </a:p>
          <a:p/>
          <a:p>
            <a:r>
              <a:t>NASIL: Sınıfta yalnız sözlü ön tartışma yapılır: 1. ve 2. sorular deftere ev çalışması, 3. soru (poster) zenginleştirme görevidir. Poster için öğrenci telefonu kullanılmaz; araştırma okul kütüphanesinde ya da bilgisayar laboratuvarında yapılır.</a:t>
            </a:r>
          </a:p>
          <a:p/>
          <a:p>
            <a:r>
              <a:t>BEKLENEN CEVAP: Örnek cevaplar sonraki slaytta.</a:t>
            </a:r>
          </a:p>
          <a:p/>
          <a:p>
            <a:r>
              <a:t>KAYNAK: Kitap s. 70 UYGULAMA (sorular birebir); ders planı 8. hafta ev çalışması ve zenginleştirme.</a:t>
            </a:r>
          </a:p>
        </p:txBody>
      </p:sp>
      <p:sp>
        <p:nvSpPr>
          <p:cNvPr id="4" name="Slide Number Placeholder 3"/>
          <p:cNvSpPr>
            <a:spLocks noGrp="1"/>
          </p:cNvSpPr>
          <p:nvPr>
            <p:ph type="sldNum" idx="5" sz="quarter"/>
          </p:nvPr>
        </p:nvSpPr>
        <p:spPr/>
      </p:sp>
    </p:spTree>
  </p:cSld>
  <p:clrMapOvr>
    <a:masterClrMapping/>
  </p:clrMapOvr>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Uygulamanın üç sorusuna örnek cevap; 2. soruyla veri etiğine geçiş.</a:t>
            </a:r>
          </a:p>
          <a:p/>
          <a:p>
            <a:r>
              <a:t>NASIL: Ev çalışması kontrolünde ya da 9. haftanın girişinde de kullanılabilir. 3. sorunun a maddesindeki alanlar kitabın s. 69-70'te saydığı alanlardır; öğrencinin özgün önerisi gerekçeli olmalıdır.</a:t>
            </a:r>
          </a:p>
          <a:p/>
          <a:p>
            <a:r>
              <a:t>BEKLENEN CEVAP: 1) GPS alıcısı uydulardan gelen radyo sinyallerini değerlendirerek bulunduğu noktanın enlem ve boylamını (ayrıca yükseltisini ve yerel saatini) bulur; konum enlem-boylamla ifade edildiği için haritada gösterilir, hareketli bir nesnenin koordinatları zamanla izlenir. 2) Hastaya GPS'li akıllı saat ya da cep tipi alıcı takılır, aile konumu anlık izler; kaybolursa son konum arama ekiplerine verilir; konum yalnız aile ve yetkililerle paylaşılır. 3) a: navigasyon, araç takibi, arama kurtarma, İHA, banka ATM'leri, yaban hayatı, doğa sporları · b: tarım makinesinin GPS ile tarlada düz hatlar boyunca ilerlemesi · c: güçlü — tohum, gübre ve yakıt israfını önler, gece ve siste de çalışır; zayıf — cihaz maliyeti, sinyal kesintisi.</a:t>
            </a:r>
          </a:p>
          <a:p/>
          <a:p>
            <a:r>
              <a:t>KAYNAK: Kitap s. 69-70; OGM Materyal 'GPS'den Nasıl Yararlanılabilir?' örnek cevapları (1-3 aynı içerik).</a:t>
            </a:r>
          </a:p>
          <a:p/>
          <a:p>
            <a:r>
              <a:t>NOT: OGM DÜZELTMESİ: OGM'nin 3. soru örneğindeki 'tarım makinesi GPS ile 2-3 santimetre hassasiyetle ilerler' ifadesi kullanılmadı. Santimetre düzeyindeki hassasiyet yalnız yer istasyonu düzeltmeli (RTK) sistemlerde mümkündür; sıradan bir GPS alıcısının konum hatası metre düzeyindedir. Bu yüzden slaytta sayı verilmedi.</a:t>
            </a:r>
          </a:p>
        </p:txBody>
      </p:sp>
      <p:sp>
        <p:nvSpPr>
          <p:cNvPr id="4" name="Slide Number Placeholder 3"/>
          <p:cNvSpPr>
            <a:spLocks noGrp="1"/>
          </p:cNvSpPr>
          <p:nvPr>
            <p:ph type="sldNum" idx="5" sz="quarter"/>
          </p:nvPr>
        </p:nvSpPr>
        <p:spPr/>
      </p:sp>
    </p:spTree>
  </p:cSld>
  <p:clrMapOvr>
    <a:masterClrMapping/>
  </p:clrMapOvr>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veri etiği vurgusunu iki durumla tartışmak; her öğrencinin bir ilke cümlesi yazması (D19: veri etiği bir vatandaşlık sorumluluğu).</a:t>
            </a:r>
          </a:p>
          <a:p/>
          <a:p>
            <a:r>
              <a:t>NASIL: 2 dakikalık tartışma: iki durumu okuyun, ikililerden 30'ar saniyede görüş alın. Öğrenci kendi ilke cümlesini deftere yazar; üç cümle okutun.</a:t>
            </a:r>
          </a:p>
          <a:p/>
          <a:p>
            <a:r>
              <a:t>BEKLENEN CEVAP: Durum 1: Doğru değildir. Konum, kişiyi belirlenebilir kılan kişisel bir bilgidir; izinsiz paylaşılınca kişinin nerede olduğu, evi ya da okul yolu yabancılarca öğrenilebilir ve güvenliği tehlikeye girer. Paylaşmadan önce izin alınır; gerekmedikçe anlık konum paylaşılmaz. Durum 2: Fayda — hasta kaybolursa hızla bulunur, hayatı korunur. Mahremiyet — konum yalnız aile ve yetkili kişilerle paylaşılır, başka amaçla kullanılmaz. Örnek ilke cümleleri: 'Konum verimi yalnız güvendiğim kişilerle ve gerektiğinde paylaşırım.' 'Başkasının konumunu, onun izni olmadan paylaşmam.'</a:t>
            </a:r>
          </a:p>
          <a:p/>
          <a:p>
            <a:r>
              <a:t>KAYNAK: Kitap s. 67 CBS'de etik kutusu (2026-2027 baskısında yeni; cümleler birebir) ve s. 70 UYGULAMA 2. soru. Program (2026) COĞ.9.2.3: 'dijital verilerin elde edilmesi ve paylaşılmasında veri mahremiyeti ile etik kurallara uymanın bir vatandaşlık sorumluluğu olduğu'. 6698 sayılı Kişisel Verilerin Korunması Kanunu md. 3/1-d: kişisel veri 'kimliği belirli veya belirlenebilir gerçek kişiye ilişkin her türlü bilgi'dir — bir kişinin anlık konumu bu kapsamdadır.</a:t>
            </a:r>
          </a:p>
        </p:txBody>
      </p:sp>
      <p:sp>
        <p:nvSpPr>
          <p:cNvPr id="4" name="Slide Number Placeholder 3"/>
          <p:cNvSpPr>
            <a:spLocks noGrp="1"/>
          </p:cNvSpPr>
          <p:nvPr>
            <p:ph type="sldNum" idx="5" sz="quarter"/>
          </p:nvPr>
        </p:nvSpPr>
        <p:spPr/>
      </p:sp>
    </p:spTree>
  </p:cSld>
  <p:clrMapOvr>
    <a:masterClrMapping/>
  </p:clrMapOvr>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öğrenme kanıtı olan anlam çözümleme tablosunu uygulamak: CBS bileşenleri ile metodoloji adımları arasındaki ilişki (süreç bileşeni b).</a:t>
            </a:r>
          </a:p>
          <a:p/>
          <a:p>
            <a:r>
              <a:t>SÜRE: 7 dk: 199-200. slaytlar (5 dk bireysel + 2 dk ikili kontrol).</a:t>
            </a:r>
          </a:p>
          <a:p/>
          <a:p>
            <a:r>
              <a:t>NASIL: Yaprağı dağıtın (34 + 4; satırlar beş bileşen, sütunlar programın sırasıyla altı adım). Öğrenci hücreye (+) ya da (−) ve bir kelimelik örnek yazar. İkililer bir farkı tartışıp gerekçesini tablonun altına yazar. Yapraklar toplanır: programın kanıtı, P2 'tablo' kalemi ve gelişim raporu kanıt dosyası. Destek: beş bileşen × üç adım (elde etme, analiz etme, görüntüleme) sürümü; BEP'li öğrenci beş bileşeni resimli kartlarla eşleştirir.</a:t>
            </a:r>
          </a:p>
          <a:p/>
          <a:p>
            <a:r>
              <a:t>BEKLENEN CEVAP: Örnek dolu tablo ve gerekçeleri sonraki slaytta (asıl bulgu: bileşenler neredeyse her adımda birlikte çalışır).</a:t>
            </a:r>
          </a:p>
          <a:p/>
          <a:p>
            <a:r>
              <a:t>KAYNAK: Program (2026) COĞ.9.2.3: 'İki boyutlu olarak hazırlanan anlam çözümleme tablosunun bir boyutunda CBS bileşenlerine, diğer boyutunda ise CBS'ye ait metodolojiye yer verilebilir'; ders planı 8. hafta.</a:t>
            </a:r>
          </a:p>
        </p:txBody>
      </p:sp>
      <p:sp>
        <p:nvSpPr>
          <p:cNvPr id="4" name="Slide Number Placeholder 3"/>
          <p:cNvSpPr>
            <a:spLocks noGrp="1"/>
          </p:cNvSpPr>
          <p:nvPr>
            <p:ph type="sldNum" idx="5" sz="quarter"/>
          </p:nvPr>
        </p:nvSpPr>
        <p:spPr/>
      </p:sp>
    </p:spTree>
  </p:cSld>
  <p:clrMapOvr>
    <a:masterClrMapping/>
  </p:clrMapOvr>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Tabloyu doldurmak için savunulabilir bir örnek; asıl bulgu: bileşenler her adımda birlikte çalışır.</a:t>
            </a:r>
          </a:p>
          <a:p/>
          <a:p>
            <a:r>
              <a:t>NASIL: Tablo tek doğru cevap değildir; işaretin gerekçesi aranır. Neredeyse her hücrenin (+) olması tablonun asıl bulgusudur. Tek (−) hücreyi tartıştırın.</a:t>
            </a:r>
          </a:p>
          <a:p/>
          <a:p>
            <a:r>
              <a:t>BEKLENEN CEVAP: Kullanıcı: 'diğer bileşenleri organize eder ve sistemi yönetir' (s. 67) — veriyi saha araştırmasıyla toplar, düzenler, doğruluğunu denetler, Bartın'da haritaları üreten uzmandır, sonucu yorumlar ve sunar. Veri: bütün adımlardan geçer — uydu görüntüsü toplanır, katman olarak saklanır, güncelliği denetlenir, bitki türleri sınıflandırılır, eğim ve bakı analize girer, risk sınıfı gösterilir. Donanım: GPS alıcısı ve tarayıcı veri toplar, bellek saklar, bilgisayar denetim, işleme ve analizi çalıştırır, yazıcı ve ekran gösterir (s. 67). Yazılım: elde etmede (−) — kitaba göre yazılım 'verileri işlemek ve kaydetmek, harita üretmek, sorgulama ve analiz yapmak' içindir, veri toplamaz (veriyi uydu, MGM ve saha araştırması sağlar); kaydeder, sorgular, harita üretir, yakınlık analizi yapar, risk haritasını gösterir. Yöntem: hangi verinin toplanacağını, nasıl saklanacağını, hangi ölçütle denetleneceğini, sınıflandırmayı, haritaların birleştirilmesini ve lejantı belirler (s. 67: 'veri toplama, depolama, analiz ve görüntülemenin nasıl olacağı'). Tartışmaya açık: yazılımın veriyi içe aktardığını söyleyerek elde etmeye (+) diyen gerekçeli cevap da kabul edilir.</a:t>
            </a:r>
          </a:p>
          <a:p/>
          <a:p>
            <a:r>
              <a:t>KAYNAK: Kitap s. 66-67 (bileşen tanımları), s. 68 (Bartın); program COĞ.9.2.3 (metodoloji).</a:t>
            </a:r>
          </a:p>
        </p:txBody>
      </p:sp>
      <p:sp>
        <p:nvSpPr>
          <p:cNvPr id="4" name="Slide Number Placeholder 3"/>
          <p:cNvSpPr>
            <a:spLocks noGrp="1"/>
          </p:cNvSpPr>
          <p:nvPr>
            <p:ph type="sldNum" idx="5" sz="quarter"/>
          </p:nvPr>
        </p:nvSpPr>
        <p:spPr/>
      </p:sp>
    </p:spTree>
  </p:cSld>
  <p:clrMapOvr>
    <a:masterClrMapping/>
  </p:clrMapOvr>
</p:notes>
</file>

<file path=ppt/notesSlides/notesSlide2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Turnuvanın kurallarını vermek; çalışkanlık değerini desteklemek (D3.4, E2.5 oyunseverlik).</a:t>
            </a:r>
          </a:p>
          <a:p/>
          <a:p>
            <a:r>
              <a:t>SÜRE: 10 dk: 201-211. slaytlar (kurallar 1 · 1. tur 2 · 2. tur 4 · 3. tur 2 · puanlar ve 'geliştireceğimiz konu' 1).</a:t>
            </a:r>
          </a:p>
          <a:p/>
          <a:p>
            <a:r>
              <a:t>NASIL: Puan tablosunu tahtaya çizin. Cevaplar yalnız mini tahtayla kaldırılır; bağırmak puan düşürür. Destek öğrencisi olan grupta ilk cevabı destek öğrencisi yazar. Sonunda kazanan grup alkışlanır; her grubun yazıcısı 'geliştireceğimiz konu'yu not eder (SDB1.2). 7. haftadan taşınan aşama varsa turnuva 6 dakikaya iner, 3. tur atlanır.</a:t>
            </a:r>
          </a:p>
          <a:p/>
          <a:p>
            <a:r>
              <a:t>KAYNAK: Program (2026) COĞ.9.2.3: 'Konu sonunda turnuva etkinliği yaptırılarak öğrencilerin çalışkanlık değeri kazanmaları desteklenir'; ders planı 8. hafta (turnuva ve sınıf yönetimi).</a:t>
            </a:r>
          </a:p>
        </p:txBody>
      </p:sp>
      <p:sp>
        <p:nvSpPr>
          <p:cNvPr id="4" name="Slide Number Placeholder 3"/>
          <p:cNvSpPr>
            <a:spLocks noGrp="1"/>
          </p:cNvSpPr>
          <p:nvPr>
            <p:ph type="sldNum" idx="5" sz="quarter"/>
          </p:nvPr>
        </p:nvSpPr>
        <p:spPr/>
      </p:sp>
    </p:spTree>
  </p:cSld>
  <p:clrMapOvr>
    <a:masterClrMapping/>
  </p:clrMapOvr>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tur: haftanın üç konusundan birer soru (doğru cevap 1 puan).</a:t>
            </a:r>
          </a:p>
          <a:p/>
          <a:p>
            <a:r>
              <a:t>NASIL: Üç soruyu sırayla okuyun; her soruda gruplar 15 saniyede harfi mini tahtaya yazıp birlikte kaldırır. Sonra cevap slaytına geçin.</a:t>
            </a:r>
          </a:p>
          <a:p/>
          <a:p>
            <a:r>
              <a:t>BEKLENEN CEVAP: CBS: C (donanım) · Uzaktan algılama: B (nokta, çizgi, alan) · GPS: A (yer kontrol ağı).</a:t>
            </a:r>
          </a:p>
          <a:p/>
          <a:p>
            <a:r>
              <a:t>KAYNAK: Kitap s. 67 (bellek, tarayıcı, yazıcı; nokta, çizgi veya alan) ve s. 69 (yer kontrol ağı).</a:t>
            </a:r>
          </a:p>
        </p:txBody>
      </p:sp>
      <p:sp>
        <p:nvSpPr>
          <p:cNvPr id="4" name="Slide Number Placeholder 3"/>
          <p:cNvSpPr>
            <a:spLocks noGrp="1"/>
          </p:cNvSpPr>
          <p:nvPr>
            <p:ph type="sldNum" idx="5" sz="quarter"/>
          </p:nvPr>
        </p:nvSpPr>
        <p:spPr/>
      </p:sp>
    </p:spTree>
  </p:cSld>
  <p:clrMapOvr>
    <a:masterClrMapping/>
  </p:clrMapOvr>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turun cevapları ve gerekçeleri.</a:t>
            </a:r>
          </a:p>
          <a:p/>
          <a:p>
            <a:r>
              <a:t>NASIL: Doğru cevap veren gruplara 1'er puan yazın; yanlış seçeneklerden birini seçen gruba kartın altındaki gerekçeyi okutun.</a:t>
            </a:r>
          </a:p>
          <a:p/>
          <a:p>
            <a:r>
              <a:t>BEKLENEN CEVAP: CBS: C · Uzaktan algılama: B · GPS: A.</a:t>
            </a:r>
          </a:p>
          <a:p/>
          <a:p>
            <a:r>
              <a:t>KAYNAK: Kitap s. 67, 69.</a:t>
            </a:r>
          </a:p>
        </p:txBody>
      </p:sp>
      <p:sp>
        <p:nvSpPr>
          <p:cNvPr id="4" name="Slide Number Placeholder 3"/>
          <p:cNvSpPr>
            <a:spLocks noGrp="1"/>
          </p:cNvSpPr>
          <p:nvPr>
            <p:ph type="sldNum" idx="5" sz="quarter"/>
          </p:nvPr>
        </p:nvSpPr>
        <p:spPr/>
      </p:sp>
    </p:spTree>
  </p:cSld>
  <p:clrMapOvr>
    <a:masterClrMapping/>
  </p:clrMapOvr>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tur 1. soru: haritada mutlak ve göreceli konum tarifi (60 saniye, 2 puan).</a:t>
            </a:r>
          </a:p>
          <a:p/>
          <a:p>
            <a:r>
              <a:t>NASIL: Metni bir öğrenciye okutun; gruplar 60 saniyede iki satırlık yer tarifini mini tahtaya yazar. Mutlak konum 1 puan, göreceli konum 1 puan.</a:t>
            </a:r>
          </a:p>
          <a:p/>
          <a:p>
            <a:r>
              <a:t>BEKLENEN CEVAP: Mutlak: 40°05′–40°06′ kuzey enlemleri ile 29°12′–29°13′ doğu boylamları arasında. Göreceli: kamp alanının kuzeybatısında (zirve rotasının batı kesiminin kuzeyinde, kayalık alanda). Cevap slaytı izleyen slayttır.</a:t>
            </a:r>
          </a:p>
          <a:p/>
          <a:p>
            <a:r>
              <a:t>KAYNAK: Kitap s. 71 ünite ölçme 1. soru (metin, soru ve harita birebir).</a:t>
            </a:r>
          </a:p>
        </p:txBody>
      </p:sp>
      <p:sp>
        <p:nvSpPr>
          <p:cNvPr id="4" name="Slide Number Placeholder 3"/>
          <p:cNvSpPr>
            <a:spLocks noGrp="1"/>
          </p:cNvSpPr>
          <p:nvPr>
            <p:ph type="sldNum" idx="5" sz="quarter"/>
          </p:nvPr>
        </p:nvSpPr>
        <p:spPr/>
      </p:sp>
    </p:spTree>
  </p:cSld>
  <p:clrMapOvr>
    <a:masterClrMapping/>
  </p:clrMapOvr>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tur 1. sorunun cevabı: kayıp dağcıların mutlak ve göreceli konumu.</a:t>
            </a:r>
          </a:p>
          <a:p/>
          <a:p>
            <a:r>
              <a:t>NASIL: Mini tahtalar kalktıktan sonra açın; puanları tahtaya işleyin: mutlak konum 1, göreceli konum 1 puan. Uludağ haritasında çizgi ölçek koordinat ağıyla uyuşmadığından km ile verilen uzaklık puanlanmaz (ayrıntı ünite sonu 1. sorunun notunda).</a:t>
            </a:r>
          </a:p>
          <a:p/>
          <a:p>
            <a:r>
              <a:t>BEKLENEN CEVAP: Mutlak: 40°05′–40°06′ kuzey enlemleri ile 29°12′–29°13′ doğu boylamları arasında. Göreceli: kamp alanının kuzeybatısında; zirvenin kuzeybatısında, kayalık alanda.</a:t>
            </a:r>
          </a:p>
          <a:p/>
          <a:p>
            <a:r>
              <a:t>KAYNAK: Kitap s. 71 haritası; OGM Materyal ölçme 1 örnek cevabı (çizim ünite sonu 1. sorunun cevap slaytıyla aynıdır).</a:t>
            </a:r>
          </a:p>
        </p:txBody>
      </p:sp>
      <p:sp>
        <p:nvSpPr>
          <p:cNvPr id="4" name="Slide Number Placeholder 3"/>
          <p:cNvSpPr>
            <a:spLocks noGrp="1"/>
          </p:cNvSpPr>
          <p:nvPr>
            <p:ph type="sldNum" idx="5" sz="quarter"/>
          </p:nvPr>
        </p:nvSpPr>
        <p:spPr/>
      </p:sp>
    </p:spTree>
  </p:cSld>
  <p:clrMapOvr>
    <a:masterClrMapping/>
  </p:clrMapOvr>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tur 2. soru: ipuçlarını izohips, yön, ölçek ve işaretlerle hedeflere eşleştirmek (60-90 saniye, 2 puan).</a:t>
            </a:r>
          </a:p>
          <a:p/>
          <a:p>
            <a:r>
              <a:t>NASIL: Hedeflerin yanına numara konmuştur (yalnız turnuva için). Gruplar mini tahtaya 'a-?, b-?, c-?, ç-?, d-?, e-?, f-?' biçiminde numaraları yazar. Yedisi doğruysa 2, en az dördü doğruysa 1 puan. Eşleşme ve parkur çizimi izleyen cevap slaytında.</a:t>
            </a:r>
          </a:p>
          <a:p/>
          <a:p>
            <a:r>
              <a:t>BEKLENEN CEVAP: a-2 · b-5 · c-4 · ç-1 · d-6 · e-3 · f-7 (parkur: başlangıç → a → b → c → ç → d → e → f → bitiş).</a:t>
            </a:r>
          </a:p>
          <a:p/>
          <a:p>
            <a:r>
              <a:t>KAYNAK: Kitap s. 72 ünite ölçme 3. soru (soru, ipuçları ve harita birebir); OGM Materyal örnek cevabıyla aynı eşleşme. Hedef konumları kitap sayfasının vektör çiziminden.</a:t>
            </a:r>
          </a:p>
        </p:txBody>
      </p:sp>
      <p:sp>
        <p:nvSpPr>
          <p:cNvPr id="4" name="Slide Number Placeholder 3"/>
          <p:cNvSpPr>
            <a:spLocks noGrp="1"/>
          </p:cNvSpPr>
          <p:nvPr>
            <p:ph type="sldNum" idx="5" sz="quarter"/>
          </p:nvPr>
        </p:nvSpPr>
        <p:spPr/>
      </p:sp>
    </p:spTree>
  </p:cSld>
  <p:clrMapOvr>
    <a:masterClrMapping/>
  </p:clrMapOvr>
</p:notes>
</file>

<file path=ppt/notesSlides/notesSlide2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tur 2. sorunun cevabı: ipuçlarının hedeflerle eşleşmesi ve parkur.</a:t>
            </a:r>
          </a:p>
          <a:p/>
          <a:p>
            <a:r>
              <a:t>NASIL: Mini tahtalar kalktıktan sonra açın; yedisi doğruysa 2, en az dördü doğruysa 1 puan. Her eşleşmenin gerekçesi kartta kısaca yazılıdır (ayrıntı ünite sonu 3. sorunun notunda).</a:t>
            </a:r>
          </a:p>
          <a:p/>
          <a:p>
            <a:r>
              <a:t>BEKLENEN CEVAP: a-2 · b-5 · c-4 · ç-1 · d-6 · e-3 · f-7 (parkur: başlangıç → a → b → c → ç → d → e → f → bitiş).</a:t>
            </a:r>
          </a:p>
          <a:p/>
          <a:p>
            <a:r>
              <a:t>KAYNAK: Kitap s. 72 (ipuçları ve harita); OGM Materyal ölçme 3 örnek cevabıyla aynı eşleşme. Hedef konumları kitap sayfasının vektör çiziminden.</a:t>
            </a:r>
          </a:p>
        </p:txBody>
      </p:sp>
      <p:sp>
        <p:nvSpPr>
          <p:cNvPr id="4" name="Slide Number Placeholder 3"/>
          <p:cNvSpPr>
            <a:spLocks noGrp="1"/>
          </p:cNvSpPr>
          <p:nvPr>
            <p:ph type="sldNum" idx="5" sz="quarter"/>
          </p:nvPr>
        </p:nvSpPr>
        <p:spPr/>
      </p:sp>
    </p:spTree>
  </p:cSld>
  <p:clrMapOvr>
    <a:masterClrMapping/>
  </p:clrMapOvr>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tur 3. soru: dünya haritalarını karşılaştırmak (60 saniye, 2 puan).</a:t>
            </a:r>
          </a:p>
          <a:p/>
          <a:p>
            <a:r>
              <a:t>NASIL: Gruplar en önemli farkı bir cümleyle yazar. Projeksiyon farkı 1 puan, merkez ya da yön farkını da yazan grup 2 puan alır.</a:t>
            </a:r>
          </a:p>
          <a:p/>
          <a:p>
            <a:r>
              <a:t>BEKLENEN CEVAP: Haritalar farklı projeksiyon yöntemleriyle çizilmiştir: kıtaların biçim ve büyüklükleri farklı görünür. Ayrıca 2. harita Büyük Okyanus'u ortaya alır, 4. haritada güney yukarıdadır.</a:t>
            </a:r>
          </a:p>
          <a:p/>
          <a:p>
            <a:r>
              <a:t>KAYNAK: Kitap s. 73 ünite ölçme 5. soru (soru ve haritalar birebir; numaralar sunuma aittir).</a:t>
            </a:r>
          </a:p>
        </p:txBody>
      </p:sp>
      <p:sp>
        <p:nvSpPr>
          <p:cNvPr id="4" name="Slide Number Placeholder 3"/>
          <p:cNvSpPr>
            <a:spLocks noGrp="1"/>
          </p:cNvSpPr>
          <p:nvPr>
            <p:ph type="sldNum" idx="5" sz="quarter"/>
          </p:nvPr>
        </p:nvSpPr>
        <p:spPr/>
      </p:sp>
    </p:spTree>
  </p:cSld>
  <p:clrMapOvr>
    <a:masterClrMapping/>
  </p:clrMapOvr>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tur 3. sorunun cevabı: dört dünya haritası arasındaki en önemli fark.</a:t>
            </a:r>
          </a:p>
          <a:p/>
          <a:p>
            <a:r>
              <a:t>NASIL: Mini tahtalar kalktıktan sonra açın; projeksiyon farkı 1 puan, merkez ya da yön farkını da yazan grup 2 puan. Ünite sonunda aynı haritalar 6 ve 7. sorularla yeniden ele alınır.</a:t>
            </a:r>
          </a:p>
          <a:p/>
          <a:p>
            <a:r>
              <a:t>BEKLENEN CEVAP: Haritalar farklı projeksiyon yöntemleriyle çizilmiştir: kıtaların biçim ve büyüklükleri farklı görünür. Ayrıca merkez ve yön farklıdır: 1, 3 ve 4. haritalarda Atlas Okyanusu, 2. haritada Büyük Okyanus ortadadır; 4. haritada güney yukarıdadır.</a:t>
            </a:r>
          </a:p>
          <a:p/>
          <a:p>
            <a:r>
              <a:t>KAYNAK: Kitap s. 40 (Küre şeklindeki Dünya, düz bir zemine çizilirken şekil ve alan bozulmaları meydana gelir.), s. 73; OGM Materyal ölçme 5 örnek cevabı (farklı projeksiyon); merkez ve yön farkı görselden doğrulandı.</a:t>
            </a:r>
          </a:p>
        </p:txBody>
      </p:sp>
      <p:sp>
        <p:nvSpPr>
          <p:cNvPr id="4" name="Slide Number Placeholder 3"/>
          <p:cNvSpPr>
            <a:spLocks noGrp="1"/>
          </p:cNvSpPr>
          <p:nvPr>
            <p:ph type="sldNum" idx="5" sz="quarter"/>
          </p:nvPr>
        </p:nvSpPr>
        <p:spPr/>
      </p:sp>
    </p:spTree>
  </p:cSld>
  <p:clrMapOvr>
    <a:masterClrMapping/>
  </p:clrMapOvr>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tur: ünitenin dört haftasından beş hızlı soru (her biri 15 saniye, 1 puan).</a:t>
            </a:r>
          </a:p>
          <a:p/>
          <a:p>
            <a:r>
              <a:t>NASIL: Soruyu okuyun, 15 saniye verin, gruplar mini tahtayı kaldırınca cevabı söyleyin ve puanı işleyin; beş sorudan sonra izleyen cevap slaytıyla birlikte kontrol edin (cevaplar ayrıca aşağıda). Turnuva sonunda toplamları tahtada hesaplayın, kazanan grubu alkışlatın; her grubun yazıcısı 'geliştireceğimiz konu'yu yazar (SDB1.2).</a:t>
            </a:r>
          </a:p>
          <a:p/>
          <a:p>
            <a:r>
              <a:t>BEKLENEN CEVAP: 1) Harita işaretleri (lejant) — Haritada kullanılan renk ve sembollerin anlamlarını gösteren listedir. 2) 60 km — 1/2.000.000 ölçekte Haritada 1 cm ölçülen uzunluk gerçekte 20 km’dir. 3 × 20 = 60. 3) 06.00 — Buenos Aires −3, Türkiye +3: 6 saat geri; 12.00 − 6 = 06.00 (s. 40 saat dilimi haritası ve uygulaması). 4) Fazla — İzohipslerin birbirine yakın olduğu yerlerde eğim fazla, birbirine uzak olduğu yerlerde eğim azdır. 5) GPS alıcıları — GPS cihazları; saat, akıllı telefon, araç içi navigasyon, el tipi ve ayaklı cihazlar gibi farklı tiplerde geliştirilmiştir.</a:t>
            </a:r>
          </a:p>
          <a:p/>
          <a:p>
            <a:r>
              <a:t>KAYNAK: Kitap s. 36, 40, 43, 53, 69 (veriler kitaptan; 3. sorudaki toplantı saati kitabın s. 40 uygulamasıdır: Türkiye saati ile 12.00’de yarışmanın içeriğine yönelik çevrim içi bilgilendirme toplantısı planlanmıştır.).</a:t>
            </a:r>
          </a:p>
        </p:txBody>
      </p:sp>
      <p:sp>
        <p:nvSpPr>
          <p:cNvPr id="4" name="Slide Number Placeholder 3"/>
          <p:cNvSpPr>
            <a:spLocks noGrp="1"/>
          </p:cNvSpPr>
          <p:nvPr>
            <p:ph type="sldNum" idx="5" sz="quarter"/>
          </p:nvPr>
        </p:nvSpPr>
        <p:spPr/>
      </p:sp>
    </p:spTree>
  </p:cSld>
  <p:clrMapOvr>
    <a:masterClrMapping/>
  </p:clrMapOvr>
</p:notes>
</file>

<file path=ppt/notesSlides/notesSlide2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turun cevapları (her doğru cevap 1 puan).</a:t>
            </a:r>
          </a:p>
          <a:p/>
          <a:p>
            <a:r>
              <a:t>NASIL: Puanları tahtaya işleyin; yanlış cevap veren gruba sağdaki gerekçeyi okutun. Sonra toplamları hesaplayın ve 'geliştireceğimiz konu'yu yazdırın.</a:t>
            </a:r>
          </a:p>
          <a:p/>
          <a:p>
            <a:r>
              <a:t>BEKLENEN CEVAP: 1) Harita işaretleri (lejant) · 2) 60 km — 1 cm = 20 km; 3 × 20 = 60 · 3) 06.00 — 6 saat geri · 4) Fazla (dik yamaç) · 5) GPS alıcıları</a:t>
            </a:r>
          </a:p>
          <a:p/>
          <a:p>
            <a:r>
              <a:t>KAYNAK: Kitap s. 36 (harita işaretleri), s. 40 (saat dilimleri), s. 43 (ölçek), s. 53 (izohips), s. 69 (GPS alıcıları).</a:t>
            </a:r>
          </a:p>
        </p:txBody>
      </p:sp>
      <p:sp>
        <p:nvSpPr>
          <p:cNvPr id="4" name="Slide Number Placeholder 3"/>
          <p:cNvSpPr>
            <a:spLocks noGrp="1"/>
          </p:cNvSpPr>
          <p:nvPr>
            <p:ph type="sldNum" idx="5" sz="quarter"/>
          </p:nvPr>
        </p:nvSpPr>
        <p:spPr/>
      </p:sp>
    </p:spTree>
  </p:cSld>
  <p:clrMapOvr>
    <a:masterClrMapping/>
  </p:clrMapOvr>
</p:notes>
</file>

<file path=ppt/notesSlides/notesSlide2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görevinin son kontrolünü kitabın yedi adımıyla yapmak.</a:t>
            </a:r>
          </a:p>
          <a:p/>
          <a:p>
            <a:r>
              <a:t>SÜRE: 10 dk: 212-213. slaytlar (son kontrol 2 · paylaşım 8 × 1 dk).</a:t>
            </a:r>
          </a:p>
          <a:p/>
          <a:p>
            <a:r>
              <a:t>NASIL: Gruplar iki haritada yedi adımı işaretler; eksik adım teslimden önce kurşun kalemle tamamlanır. Bu, puanlama anahtarının 'harita bileşenlerini oluşturma' ölçütüdür.</a:t>
            </a:r>
          </a:p>
          <a:p/>
          <a:p>
            <a:r>
              <a:t>KAYNAK: Kitap s. 58 PERFORMANS GÖREVİ 'Turizm Haritası Üretmek' (görev cümlesi ve yedi adım birebir).</a:t>
            </a:r>
          </a:p>
        </p:txBody>
      </p:sp>
      <p:sp>
        <p:nvSpPr>
          <p:cNvPr id="4" name="Slide Number Placeholder 3"/>
          <p:cNvSpPr>
            <a:spLocks noGrp="1"/>
          </p:cNvSpPr>
          <p:nvPr>
            <p:ph type="sldNum" idx="5" sz="quarter"/>
          </p:nvPr>
        </p:nvSpPr>
        <p:spPr/>
      </p:sp>
    </p:spTree>
  </p:cSld>
  <p:clrMapOvr>
    <a:masterClrMapping/>
  </p:clrMapOvr>
</p:notes>
</file>

<file path=ppt/notesSlides/notesSlide2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Kısa paylaşımı ve teslimi düzenlemek; puanlamayı açıklamak.</a:t>
            </a:r>
          </a:p>
          <a:p/>
          <a:p>
            <a:r>
              <a:t>NASIL: Paylaşım sırası isim kartıyla; her sözcü 1 dakika, zaman sorumlusu 50. saniyede işaret verir. Zarflar önceden etiketlidir; malzeme sorumlusu teslim eder. Puanlama ders dışında karekodlu analitik dereceli puanlama anahtarıyla yapılır; grup ve öz değerlendirme formları zarftadır. P1'i başka üniteden veren öğretmen bu ürünü P2 beceri görevi olarak puanlar.</a:t>
            </a:r>
          </a:p>
          <a:p/>
          <a:p>
            <a:r>
              <a:t>KAYNAK: Kitap s. 58 (değerlendirme ölçütleri birebir); zümre kararındaki ağırlıklar (süreç %40 · ürün %50 · paylaşım %10); program: 'Performans görevi, analitik dereceli puanlama anahtarı ve öz değerlendirme formuyla değerlendirilebilir'.</a:t>
            </a:r>
          </a:p>
        </p:txBody>
      </p:sp>
      <p:sp>
        <p:nvSpPr>
          <p:cNvPr id="4" name="Slide Number Placeholder 3"/>
          <p:cNvSpPr>
            <a:spLocks noGrp="1"/>
          </p:cNvSpPr>
          <p:nvPr>
            <p:ph type="sldNum" idx="5" sz="quarter"/>
          </p:nvPr>
        </p:nvSpPr>
        <p:spPr/>
      </p:sp>
    </p:spTree>
  </p:cSld>
  <p:clrMapOvr>
    <a:masterClrMapping/>
  </p:clrMapOvr>
</p:notes>
</file>

<file path=ppt/notesSlides/notesSlide2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Üniteyi üç öğrenme çıktısı ve anahtar kavramlarla toparlamak.</a:t>
            </a:r>
          </a:p>
          <a:p/>
          <a:p>
            <a:r>
              <a:t>SÜRE: Kapanış 4 dk: 214-216. slaytlar.</a:t>
            </a:r>
          </a:p>
          <a:p/>
          <a:p>
            <a:r>
              <a:t>NASIL: Üç daldan birer kavram sorun: 'Ölçek nedir?', 'Mutlak konum ile göreceli konumun farkı?', 'CBS'nin beş bileşeni?' Öğrenciler zihin haritasını defterlerine kendi örnekleriyle çizebilir.</a:t>
            </a:r>
          </a:p>
          <a:p/>
          <a:p>
            <a:r>
              <a:t>BEKLENEN CEVAP: Ölçek: haritada kullanılan küçültme oranı (s. 36). Mutlak konum koordinatlarla, göreceli konum çevredeki yerlere göre belirtilir. CBS: kullanıcı, veri, donanım, yazılım, yöntem.</a:t>
            </a:r>
          </a:p>
          <a:p/>
          <a:p>
            <a:r>
              <a:t>KAYNAK: Program (2026) öğrenme çıktıları (birebir) ve anahtar kavramlar; kitap s. 32-70.</a:t>
            </a:r>
          </a:p>
        </p:txBody>
      </p:sp>
      <p:sp>
        <p:nvSpPr>
          <p:cNvPr id="4" name="Slide Number Placeholder 3"/>
          <p:cNvSpPr>
            <a:spLocks noGrp="1"/>
          </p:cNvSpPr>
          <p:nvPr>
            <p:ph type="sldNum" idx="5" sz="quarter"/>
          </p:nvPr>
        </p:nvSpPr>
        <p:spPr/>
      </p:sp>
    </p:spTree>
  </p:cSld>
  <p:clrMapOvr>
    <a:masterClrMapping/>
  </p:clrMapOvr>
</p:notes>
</file>

<file path=ppt/notesSlides/notesSlide2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iki süreç bileşenini bireysel olarak yoklamak (P2 katılım ve gelişim raporu kanıtı).</a:t>
            </a:r>
          </a:p>
          <a:p/>
          <a:p>
            <a:r>
              <a:t>SÜRE: 2 dk; yazıcılar toplar.</a:t>
            </a:r>
          </a:p>
          <a:p/>
          <a:p>
            <a:r>
              <a:t>NASIL: Öğrenciler kâğıda kitapsız yazar; kartlar gelişim raporu kanıt dosyasına konur (ders planı: kanıt dosyası).</a:t>
            </a:r>
          </a:p>
          <a:p/>
          <a:p>
            <a:r>
              <a:t>BEKLENEN CEVAP: 1) Kullanıcı, veri, donanım, yazılım, yöntem. 2) Uydu ağı, yer kontrol ağı, GPS alıcıları; enlem, boylam, yükselti ve yerel saat (ayrıca anlık hız ve zaman). 3) CBS yazılımıyla (kullanıcı/uzman tarafından); analiz etme adımı.</a:t>
            </a:r>
          </a:p>
          <a:p/>
          <a:p>
            <a:r>
              <a:t>KAYNAK: Ders planı 8. hafta çıkış kartı (sorular birebir); kitap s. 66-70.</a:t>
            </a:r>
          </a:p>
        </p:txBody>
      </p:sp>
      <p:sp>
        <p:nvSpPr>
          <p:cNvPr id="4" name="Slide Number Placeholder 3"/>
          <p:cNvSpPr>
            <a:spLocks noGrp="1"/>
          </p:cNvSpPr>
          <p:nvPr>
            <p:ph type="sldNum" idx="5" sz="quarter"/>
          </p:nvPr>
        </p:nvSpPr>
        <p:spPr/>
      </p:sp>
    </p:spTree>
  </p:cSld>
  <p:clrMapOvr>
    <a:masterClrMapping/>
  </p:clrMapOvr>
</p:notes>
</file>

<file path=ppt/notesSlides/notesSlide2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3. üniteye hazırlığı duyurmak.</a:t>
            </a:r>
          </a:p>
          <a:p/>
          <a:p>
            <a:r>
              <a:t>NASIL: MEBİ ve EBA erişimi olmayan öğrenci okul bilgisayar laboratuvarında ders dışı saatte çalışır; telefon gerekmez. Hava gözlemi için ölçüm aleti gerekmez: gözlenen ve hissedilen yazılır. Gelişim raporu ünite bitişini izleyen sürede doldurulur (2026-2027 Genelgesi bent 20); sınav yapıldıysa dönüt 9. haftada verilir.</a:t>
            </a:r>
          </a:p>
          <a:p/>
          <a:p>
            <a:r>
              <a:t>KAYNAK: Ders planı 8. hafta ev çalışması ve notlar.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4.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6.xml"/><Relationship Id="rId3" Type="http://schemas.openxmlformats.org/officeDocument/2006/relationships/image" Target="../media/image4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4.xml"/><Relationship Id="rId3"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5.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1.xml"/><Relationship Id="rId3" Type="http://schemas.openxmlformats.org/officeDocument/2006/relationships/image" Target="../media/image4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3.xml"/><Relationship Id="rId3" Type="http://schemas.openxmlformats.org/officeDocument/2006/relationships/image" Target="../media/image4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4.xml"/><Relationship Id="rId3" Type="http://schemas.openxmlformats.org/officeDocument/2006/relationships/image" Target="../media/image4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5.xml"/><Relationship Id="rId3" Type="http://schemas.openxmlformats.org/officeDocument/2006/relationships/image" Target="../media/image4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4.xml"/><Relationship Id="rId3" Type="http://schemas.openxmlformats.org/officeDocument/2006/relationships/image" Target="../media/image4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5.xml"/><Relationship Id="rId3" Type="http://schemas.openxmlformats.org/officeDocument/2006/relationships/image" Target="../media/image4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6.xml"/><Relationship Id="rId3" Type="http://schemas.openxmlformats.org/officeDocument/2006/relationships/image" Target="../media/image5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7.xml"/><Relationship Id="rId3" Type="http://schemas.openxmlformats.org/officeDocument/2006/relationships/image" Target="../media/image5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8.xml"/><Relationship Id="rId3" Type="http://schemas.openxmlformats.org/officeDocument/2006/relationships/image" Target="../media/image5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9.xml"/><Relationship Id="rId3" Type="http://schemas.openxmlformats.org/officeDocument/2006/relationships/image" Target="../media/image5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7B6E"/>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8.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8</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850" b="1" i="0">
                <a:solidFill>
                  <a:srgbClr val="FFFFFF"/>
                </a:solidFill>
                <a:latin typeface="Calibri"/>
              </a:rPr>
              <a:t>Mekânsal Bilgi Teknolojilerinin Bileşenleri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2-6 Kasım 2026 · 2 ders saati · Kitap s. 66-70 · Ölçme s. 71-73</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COĞ.9.2.3</a:t>
            </a:r>
          </a:p>
        </p:txBody>
      </p:sp>
      <p:sp>
        <p:nvSpPr>
          <p:cNvPr id="10" name="TextBox 9"/>
          <p:cNvSpPr txBox="1"/>
          <p:nvPr/>
        </p:nvSpPr>
        <p:spPr>
          <a:xfrm>
            <a:off x="3063240" y="2532888"/>
            <a:ext cx="8412480" cy="87325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Mekânsal bilgi teknolojilerini oluşturan bileşenleri çözümleyebilme</a:t>
            </a:r>
          </a:p>
        </p:txBody>
      </p:sp>
      <p:sp>
        <p:nvSpPr>
          <p:cNvPr id="11" name="TextBox 10"/>
          <p:cNvSpPr txBox="1"/>
          <p:nvPr/>
        </p:nvSpPr>
        <p:spPr>
          <a:xfrm>
            <a:off x="3063240" y="351586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881628"/>
            <a:ext cx="8412480" cy="204368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Mekânsal bilgi teknolojilerini oluşturan bileşenleri belirler.</a:t>
            </a:r>
          </a:p>
          <a:p>
            <a:pPr algn="l" marL="340187" indent="-340187">
              <a:spcBef>
                <a:spcPts val="0"/>
              </a:spcBef>
              <a:spcAft>
                <a:spcPts val="0"/>
              </a:spcAft>
            </a:pPr>
            <a:r>
              <a:rPr lang="tr-TR" sz="2000" b="1" i="0">
                <a:solidFill>
                  <a:srgbClr val="FCC021"/>
                </a:solidFill>
                <a:latin typeface="Calibri"/>
              </a:rPr>
              <a:t>b)  </a:t>
            </a:r>
            <a:r>
              <a:rPr lang="tr-TR" sz="2000" b="0" i="0">
                <a:solidFill>
                  <a:srgbClr val="FFFFFF"/>
                </a:solidFill>
                <a:latin typeface="Calibri"/>
              </a:rPr>
              <a:t>Mekânsal bilgi teknolojilerini oluşturan bileşenler arasındaki ilişkileri belirler.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2. Ünite: Mekânsal Bilgi Teknolojileri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172 / 226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cxnSp>
        <p:nvCxnSpPr>
          <p:cNvPr id="6" name="Connector 5"/>
          <p:cNvCxnSpPr/>
          <p:nvPr/>
        </p:nvCxnSpPr>
        <p:spPr>
          <a:xfrm>
            <a:off x="1351254" y="2212848"/>
            <a:ext cx="9489185" cy="0"/>
          </a:xfrm>
          <a:prstGeom prst="line">
            <a:avLst/>
          </a:prstGeom>
          <a:ln w="50800">
            <a:solidFill>
              <a:srgbClr val="D9D9D9"/>
            </a:solidFill>
          </a:ln>
        </p:spPr>
      </p:cxnSp>
      <p:sp>
        <p:nvSpPr>
          <p:cNvPr id="7" name="Oval 6"/>
          <p:cNvSpPr/>
          <p:nvPr/>
        </p:nvSpPr>
        <p:spPr>
          <a:xfrm>
            <a:off x="967206"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CBS</a:t>
            </a:r>
          </a:p>
        </p:txBody>
      </p:sp>
      <p:sp>
        <p:nvSpPr>
          <p:cNvPr id="9" name="TextBox 8"/>
          <p:cNvSpPr txBox="1"/>
          <p:nvPr/>
        </p:nvSpPr>
        <p:spPr>
          <a:xfrm>
            <a:off x="502920"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Tanım, katmanlar, beş bileşen</a:t>
            </a:r>
          </a:p>
        </p:txBody>
      </p:sp>
      <p:sp>
        <p:nvSpPr>
          <p:cNvPr id="10" name="Oval 9"/>
          <p:cNvSpPr/>
          <p:nvPr/>
        </p:nvSpPr>
        <p:spPr>
          <a:xfrm>
            <a:off x="2865043"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400757"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Bartın etkinliği</a:t>
            </a:r>
          </a:p>
        </p:txBody>
      </p:sp>
      <p:sp>
        <p:nvSpPr>
          <p:cNvPr id="12" name="TextBox 11"/>
          <p:cNvSpPr txBox="1"/>
          <p:nvPr/>
        </p:nvSpPr>
        <p:spPr>
          <a:xfrm>
            <a:off x="2400757"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Orman yangını risk haritası</a:t>
            </a:r>
          </a:p>
        </p:txBody>
      </p:sp>
      <p:sp>
        <p:nvSpPr>
          <p:cNvPr id="13" name="Oval 12"/>
          <p:cNvSpPr/>
          <p:nvPr/>
        </p:nvSpPr>
        <p:spPr>
          <a:xfrm>
            <a:off x="4762880"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4298594"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Uzaktan algılama ve GPS</a:t>
            </a:r>
          </a:p>
        </p:txBody>
      </p:sp>
      <p:sp>
        <p:nvSpPr>
          <p:cNvPr id="15" name="TextBox 14"/>
          <p:cNvSpPr txBox="1"/>
          <p:nvPr/>
        </p:nvSpPr>
        <p:spPr>
          <a:xfrm>
            <a:off x="4298594"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Uydular, konum, veri etiği</a:t>
            </a:r>
          </a:p>
        </p:txBody>
      </p:sp>
      <p:sp>
        <p:nvSpPr>
          <p:cNvPr id="16" name="Oval 15"/>
          <p:cNvSpPr/>
          <p:nvPr/>
        </p:nvSpPr>
        <p:spPr>
          <a:xfrm>
            <a:off x="6660717"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6196431"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Anlam çözümleme tablosu</a:t>
            </a:r>
          </a:p>
        </p:txBody>
      </p:sp>
      <p:sp>
        <p:nvSpPr>
          <p:cNvPr id="18" name="TextBox 17"/>
          <p:cNvSpPr txBox="1"/>
          <p:nvPr/>
        </p:nvSpPr>
        <p:spPr>
          <a:xfrm>
            <a:off x="6196431"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Bileşen × metodoloji</a:t>
            </a:r>
          </a:p>
        </p:txBody>
      </p:sp>
      <p:sp>
        <p:nvSpPr>
          <p:cNvPr id="19" name="Oval 18"/>
          <p:cNvSpPr/>
          <p:nvPr/>
        </p:nvSpPr>
        <p:spPr>
          <a:xfrm>
            <a:off x="8558554"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8094268"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Turnuva</a:t>
            </a:r>
          </a:p>
        </p:txBody>
      </p:sp>
      <p:sp>
        <p:nvSpPr>
          <p:cNvPr id="21" name="TextBox 20"/>
          <p:cNvSpPr txBox="1"/>
          <p:nvPr/>
        </p:nvSpPr>
        <p:spPr>
          <a:xfrm>
            <a:off x="8094268"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Üç tur, sekiz grup</a:t>
            </a:r>
          </a:p>
        </p:txBody>
      </p:sp>
      <p:sp>
        <p:nvSpPr>
          <p:cNvPr id="22" name="Oval 21"/>
          <p:cNvSpPr/>
          <p:nvPr/>
        </p:nvSpPr>
        <p:spPr>
          <a:xfrm>
            <a:off x="10456391"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6</a:t>
            </a:r>
          </a:p>
        </p:txBody>
      </p:sp>
      <p:sp>
        <p:nvSpPr>
          <p:cNvPr id="23" name="Rounded Rectangle 22"/>
          <p:cNvSpPr/>
          <p:nvPr/>
        </p:nvSpPr>
        <p:spPr>
          <a:xfrm>
            <a:off x="9992105"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Performans görevi</a:t>
            </a:r>
          </a:p>
        </p:txBody>
      </p:sp>
      <p:sp>
        <p:nvSpPr>
          <p:cNvPr id="24" name="TextBox 23"/>
          <p:cNvSpPr txBox="1"/>
          <p:nvPr/>
        </p:nvSpPr>
        <p:spPr>
          <a:xfrm>
            <a:off x="9992105"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Teslim ve 1 dakikalık paylaşım</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173 / 226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Başlarken’e dönüş: Irma kasırgası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BAŞLARKEN</a:t>
            </a:r>
          </a:p>
        </p:txBody>
      </p:sp>
      <p:pic>
        <p:nvPicPr>
          <p:cNvPr id="6" name="Picture 5" descr="irma_harita_s34.jpg"/>
          <p:cNvPicPr>
            <a:picLocks noChangeAspect="1"/>
          </p:cNvPicPr>
          <p:nvPr/>
        </p:nvPicPr>
        <p:blipFill>
          <a:blip r:embed="rId3"/>
          <a:stretch>
            <a:fillRect/>
          </a:stretch>
        </p:blipFill>
        <p:spPr>
          <a:xfrm>
            <a:off x="502920" y="1243584"/>
            <a:ext cx="5989320" cy="3218142"/>
          </a:xfrm>
          <a:prstGeom prst="rect">
            <a:avLst/>
          </a:prstGeom>
          <a:ln w="9525">
            <a:solidFill>
              <a:srgbClr val="D9D9D9"/>
            </a:solidFill>
          </a:ln>
        </p:spPr>
      </p:pic>
      <p:cxnSp>
        <p:nvCxnSpPr>
          <p:cNvPr id="7" name="Connector 6"/>
          <p:cNvCxnSpPr/>
          <p:nvPr/>
        </p:nvCxnSpPr>
        <p:spPr>
          <a:xfrm flipH="1" flipV="1">
            <a:off x="5520066" y="2993027"/>
            <a:ext cx="16580" cy="3793"/>
          </a:xfrm>
          <a:prstGeom prst="line">
            <a:avLst/>
          </a:prstGeom>
          <a:ln w="28575">
            <a:solidFill>
              <a:srgbClr val="262626"/>
            </a:solidFill>
          </a:ln>
        </p:spPr>
      </p:cxnSp>
      <p:cxnSp>
        <p:nvCxnSpPr>
          <p:cNvPr id="8" name="Connector 7"/>
          <p:cNvCxnSpPr/>
          <p:nvPr/>
        </p:nvCxnSpPr>
        <p:spPr>
          <a:xfrm flipH="1">
            <a:off x="5123671" y="2964482"/>
            <a:ext cx="143587" cy="0"/>
          </a:xfrm>
          <a:prstGeom prst="line">
            <a:avLst/>
          </a:prstGeom>
          <a:ln w="28575">
            <a:solidFill>
              <a:srgbClr val="262626"/>
            </a:solidFill>
            <a:tailEnd type="triangle" w="med" len="med"/>
          </a:ln>
        </p:spPr>
      </p:cxnSp>
      <p:cxnSp>
        <p:nvCxnSpPr>
          <p:cNvPr id="9" name="Connector 8"/>
          <p:cNvCxnSpPr/>
          <p:nvPr/>
        </p:nvCxnSpPr>
        <p:spPr>
          <a:xfrm flipH="1">
            <a:off x="4788567" y="2987505"/>
            <a:ext cx="81159" cy="14837"/>
          </a:xfrm>
          <a:prstGeom prst="line">
            <a:avLst/>
          </a:prstGeom>
          <a:ln w="28575">
            <a:solidFill>
              <a:srgbClr val="262626"/>
            </a:solidFill>
          </a:ln>
        </p:spPr>
      </p:cxnSp>
      <p:cxnSp>
        <p:nvCxnSpPr>
          <p:cNvPr id="10" name="Connector 9"/>
          <p:cNvCxnSpPr/>
          <p:nvPr/>
        </p:nvCxnSpPr>
        <p:spPr>
          <a:xfrm flipH="1">
            <a:off x="4456533" y="3048455"/>
            <a:ext cx="80189" cy="14704"/>
          </a:xfrm>
          <a:prstGeom prst="line">
            <a:avLst/>
          </a:prstGeom>
          <a:ln w="28575">
            <a:solidFill>
              <a:srgbClr val="262626"/>
            </a:solidFill>
          </a:ln>
        </p:spPr>
      </p:cxnSp>
      <p:cxnSp>
        <p:nvCxnSpPr>
          <p:cNvPr id="11" name="Connector 10"/>
          <p:cNvCxnSpPr/>
          <p:nvPr/>
        </p:nvCxnSpPr>
        <p:spPr>
          <a:xfrm flipH="1" flipV="1">
            <a:off x="4123774" y="3048405"/>
            <a:ext cx="80917" cy="14804"/>
          </a:xfrm>
          <a:prstGeom prst="line">
            <a:avLst/>
          </a:prstGeom>
          <a:ln w="28575">
            <a:solidFill>
              <a:srgbClr val="262626"/>
            </a:solidFill>
          </a:ln>
        </p:spPr>
      </p:cxnSp>
      <p:cxnSp>
        <p:nvCxnSpPr>
          <p:cNvPr id="12" name="Connector 11"/>
          <p:cNvCxnSpPr/>
          <p:nvPr/>
        </p:nvCxnSpPr>
        <p:spPr>
          <a:xfrm flipH="1" flipV="1">
            <a:off x="3724785" y="2983763"/>
            <a:ext cx="146508" cy="22321"/>
          </a:xfrm>
          <a:prstGeom prst="line">
            <a:avLst/>
          </a:prstGeom>
          <a:ln w="28575">
            <a:solidFill>
              <a:srgbClr val="262626"/>
            </a:solidFill>
            <a:tailEnd type="triangle" w="med" len="med"/>
          </a:ln>
        </p:spPr>
      </p:cxnSp>
      <p:cxnSp>
        <p:nvCxnSpPr>
          <p:cNvPr id="13" name="Connector 12"/>
          <p:cNvCxnSpPr/>
          <p:nvPr/>
        </p:nvCxnSpPr>
        <p:spPr>
          <a:xfrm flipH="1" flipV="1">
            <a:off x="3322277" y="2880134"/>
            <a:ext cx="153528" cy="46927"/>
          </a:xfrm>
          <a:prstGeom prst="line">
            <a:avLst/>
          </a:prstGeom>
          <a:ln w="28575">
            <a:solidFill>
              <a:srgbClr val="262626"/>
            </a:solidFill>
            <a:tailEnd type="triangle" w="med" len="med"/>
          </a:ln>
        </p:spPr>
      </p:cxnSp>
      <p:cxnSp>
        <p:nvCxnSpPr>
          <p:cNvPr id="14" name="Connector 13"/>
          <p:cNvCxnSpPr/>
          <p:nvPr/>
        </p:nvCxnSpPr>
        <p:spPr>
          <a:xfrm flipH="1" flipV="1">
            <a:off x="2987067" y="2764909"/>
            <a:ext cx="92555" cy="33842"/>
          </a:xfrm>
          <a:prstGeom prst="line">
            <a:avLst/>
          </a:prstGeom>
          <a:ln w="28575">
            <a:solidFill>
              <a:srgbClr val="262626"/>
            </a:solidFill>
          </a:ln>
        </p:spPr>
      </p:cxnSp>
      <p:cxnSp>
        <p:nvCxnSpPr>
          <p:cNvPr id="15" name="Connector 14"/>
          <p:cNvCxnSpPr/>
          <p:nvPr/>
        </p:nvCxnSpPr>
        <p:spPr>
          <a:xfrm flipH="1" flipV="1">
            <a:off x="2725222" y="2688583"/>
            <a:ext cx="16816" cy="3843"/>
          </a:xfrm>
          <a:prstGeom prst="line">
            <a:avLst/>
          </a:prstGeom>
          <a:ln w="28575">
            <a:solidFill>
              <a:srgbClr val="262626"/>
            </a:solidFill>
          </a:ln>
        </p:spPr>
      </p:cxnSp>
      <p:cxnSp>
        <p:nvCxnSpPr>
          <p:cNvPr id="16" name="Connector 15"/>
          <p:cNvCxnSpPr/>
          <p:nvPr/>
        </p:nvCxnSpPr>
        <p:spPr>
          <a:xfrm flipH="1" flipV="1">
            <a:off x="2403122" y="2261124"/>
            <a:ext cx="64072" cy="104050"/>
          </a:xfrm>
          <a:prstGeom prst="line">
            <a:avLst/>
          </a:prstGeom>
          <a:ln w="28575">
            <a:solidFill>
              <a:srgbClr val="262626"/>
            </a:solidFill>
            <a:tailEnd type="triangle" w="med" len="med"/>
          </a:ln>
        </p:spPr>
      </p:cxnSp>
      <p:cxnSp>
        <p:nvCxnSpPr>
          <p:cNvPr id="17" name="Connector 16"/>
          <p:cNvCxnSpPr/>
          <p:nvPr/>
        </p:nvCxnSpPr>
        <p:spPr>
          <a:xfrm flipH="1" flipV="1">
            <a:off x="2161200" y="1979617"/>
            <a:ext cx="83681" cy="82580"/>
          </a:xfrm>
          <a:prstGeom prst="line">
            <a:avLst/>
          </a:prstGeom>
          <a:ln w="28575">
            <a:solidFill>
              <a:srgbClr val="262626"/>
            </a:solidFill>
            <a:tailEnd type="triangle" w="med" len="med"/>
          </a:ln>
        </p:spPr>
      </p:cxnSp>
      <p:sp>
        <p:nvSpPr>
          <p:cNvPr id="18" name="Oval 17"/>
          <p:cNvSpPr/>
          <p:nvPr/>
        </p:nvSpPr>
        <p:spPr>
          <a:xfrm>
            <a:off x="5737059" y="2962805"/>
            <a:ext cx="246888" cy="246888"/>
          </a:xfrm>
          <a:prstGeom prst="ellipse">
            <a:avLst/>
          </a:prstGeom>
          <a:solidFill>
            <a:srgbClr val="FFFFFF"/>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D3373A"/>
                </a:solidFill>
                <a:latin typeface="Calibri"/>
              </a:rPr>
              <a:t>-</a:t>
            </a:r>
          </a:p>
        </p:txBody>
      </p:sp>
      <p:sp>
        <p:nvSpPr>
          <p:cNvPr id="19" name="Oval 18"/>
          <p:cNvSpPr/>
          <p:nvPr/>
        </p:nvSpPr>
        <p:spPr>
          <a:xfrm>
            <a:off x="5537995" y="2901922"/>
            <a:ext cx="246888" cy="246888"/>
          </a:xfrm>
          <a:prstGeom prst="ellipse">
            <a:avLst/>
          </a:prstGeom>
          <a:solidFill>
            <a:srgbClr val="FFFFFF"/>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D3373A"/>
                </a:solidFill>
                <a:latin typeface="Calibri"/>
              </a:rPr>
              <a:t>3</a:t>
            </a:r>
          </a:p>
        </p:txBody>
      </p:sp>
      <p:sp>
        <p:nvSpPr>
          <p:cNvPr id="20" name="Oval 19"/>
          <p:cNvSpPr/>
          <p:nvPr/>
        </p:nvSpPr>
        <p:spPr>
          <a:xfrm>
            <a:off x="5271830" y="2841038"/>
            <a:ext cx="246888" cy="246888"/>
          </a:xfrm>
          <a:prstGeom prst="ellipse">
            <a:avLst/>
          </a:prstGeom>
          <a:solidFill>
            <a:srgbClr val="FFFFFF"/>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D3373A"/>
                </a:solidFill>
                <a:latin typeface="Calibri"/>
              </a:rPr>
              <a:t>3</a:t>
            </a:r>
          </a:p>
        </p:txBody>
      </p:sp>
      <p:sp>
        <p:nvSpPr>
          <p:cNvPr id="21" name="Oval 20"/>
          <p:cNvSpPr/>
          <p:nvPr/>
        </p:nvSpPr>
        <p:spPr>
          <a:xfrm>
            <a:off x="4872211" y="2841038"/>
            <a:ext cx="246888" cy="246888"/>
          </a:xfrm>
          <a:prstGeom prst="ellipse">
            <a:avLst/>
          </a:prstGeom>
          <a:solidFill>
            <a:srgbClr val="FFFFFF"/>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D3373A"/>
                </a:solidFill>
                <a:latin typeface="Calibri"/>
              </a:rPr>
              <a:t>2</a:t>
            </a:r>
          </a:p>
        </p:txBody>
      </p:sp>
      <p:sp>
        <p:nvSpPr>
          <p:cNvPr id="22" name="Oval 21"/>
          <p:cNvSpPr/>
          <p:nvPr/>
        </p:nvSpPr>
        <p:spPr>
          <a:xfrm>
            <a:off x="4539195" y="2901922"/>
            <a:ext cx="246888" cy="246888"/>
          </a:xfrm>
          <a:prstGeom prst="ellipse">
            <a:avLst/>
          </a:prstGeom>
          <a:solidFill>
            <a:srgbClr val="FFFFFF"/>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D3373A"/>
                </a:solidFill>
                <a:latin typeface="Calibri"/>
              </a:rPr>
              <a:t>3</a:t>
            </a:r>
          </a:p>
        </p:txBody>
      </p:sp>
      <p:sp>
        <p:nvSpPr>
          <p:cNvPr id="23" name="Oval 22"/>
          <p:cNvSpPr/>
          <p:nvPr/>
        </p:nvSpPr>
        <p:spPr>
          <a:xfrm>
            <a:off x="4207173" y="2962805"/>
            <a:ext cx="246888" cy="246888"/>
          </a:xfrm>
          <a:prstGeom prst="ellipse">
            <a:avLst/>
          </a:prstGeom>
          <a:solidFill>
            <a:srgbClr val="D3373A"/>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4</a:t>
            </a:r>
          </a:p>
        </p:txBody>
      </p:sp>
      <p:sp>
        <p:nvSpPr>
          <p:cNvPr id="24" name="Oval 23"/>
          <p:cNvSpPr/>
          <p:nvPr/>
        </p:nvSpPr>
        <p:spPr>
          <a:xfrm>
            <a:off x="3874405" y="2901922"/>
            <a:ext cx="246888" cy="246888"/>
          </a:xfrm>
          <a:prstGeom prst="ellipse">
            <a:avLst/>
          </a:prstGeom>
          <a:solidFill>
            <a:srgbClr val="D3373A"/>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5</a:t>
            </a:r>
          </a:p>
        </p:txBody>
      </p:sp>
      <p:sp>
        <p:nvSpPr>
          <p:cNvPr id="25" name="Oval 24"/>
          <p:cNvSpPr/>
          <p:nvPr/>
        </p:nvSpPr>
        <p:spPr>
          <a:xfrm>
            <a:off x="3474786" y="2841038"/>
            <a:ext cx="246888" cy="246888"/>
          </a:xfrm>
          <a:prstGeom prst="ellipse">
            <a:avLst/>
          </a:prstGeom>
          <a:solidFill>
            <a:srgbClr val="D3373A"/>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5</a:t>
            </a:r>
          </a:p>
        </p:txBody>
      </p:sp>
      <p:sp>
        <p:nvSpPr>
          <p:cNvPr id="26" name="Oval 25"/>
          <p:cNvSpPr/>
          <p:nvPr/>
        </p:nvSpPr>
        <p:spPr>
          <a:xfrm>
            <a:off x="3076409" y="2719270"/>
            <a:ext cx="246888" cy="246888"/>
          </a:xfrm>
          <a:prstGeom prst="ellipse">
            <a:avLst/>
          </a:prstGeom>
          <a:solidFill>
            <a:srgbClr val="D3373A"/>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5</a:t>
            </a:r>
          </a:p>
        </p:txBody>
      </p:sp>
      <p:sp>
        <p:nvSpPr>
          <p:cNvPr id="27" name="Oval 26"/>
          <p:cNvSpPr/>
          <p:nvPr/>
        </p:nvSpPr>
        <p:spPr>
          <a:xfrm>
            <a:off x="2743393" y="2597503"/>
            <a:ext cx="246888" cy="246888"/>
          </a:xfrm>
          <a:prstGeom prst="ellipse">
            <a:avLst/>
          </a:prstGeom>
          <a:solidFill>
            <a:srgbClr val="D3373A"/>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FFFFFF"/>
                </a:solidFill>
                <a:latin typeface="Calibri"/>
              </a:rPr>
              <a:t>4</a:t>
            </a:r>
          </a:p>
        </p:txBody>
      </p:sp>
      <p:sp>
        <p:nvSpPr>
          <p:cNvPr id="28" name="Oval 27"/>
          <p:cNvSpPr/>
          <p:nvPr/>
        </p:nvSpPr>
        <p:spPr>
          <a:xfrm>
            <a:off x="2476980" y="2536619"/>
            <a:ext cx="246888" cy="246888"/>
          </a:xfrm>
          <a:prstGeom prst="ellipse">
            <a:avLst/>
          </a:prstGeom>
          <a:solidFill>
            <a:srgbClr val="FFFFFF"/>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D3373A"/>
                </a:solidFill>
                <a:latin typeface="Calibri"/>
              </a:rPr>
              <a:t>3</a:t>
            </a:r>
          </a:p>
        </p:txBody>
      </p:sp>
      <p:sp>
        <p:nvSpPr>
          <p:cNvPr id="29" name="Oval 28"/>
          <p:cNvSpPr/>
          <p:nvPr/>
        </p:nvSpPr>
        <p:spPr>
          <a:xfrm>
            <a:off x="2410874" y="2350737"/>
            <a:ext cx="246888" cy="246888"/>
          </a:xfrm>
          <a:prstGeom prst="ellipse">
            <a:avLst/>
          </a:prstGeom>
          <a:solidFill>
            <a:srgbClr val="FFFFFF"/>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D3373A"/>
                </a:solidFill>
                <a:latin typeface="Calibri"/>
              </a:rPr>
              <a:t>2</a:t>
            </a:r>
          </a:p>
        </p:txBody>
      </p:sp>
      <p:sp>
        <p:nvSpPr>
          <p:cNvPr id="30" name="Oval 29"/>
          <p:cNvSpPr/>
          <p:nvPr/>
        </p:nvSpPr>
        <p:spPr>
          <a:xfrm>
            <a:off x="2212555" y="2028674"/>
            <a:ext cx="246888" cy="246888"/>
          </a:xfrm>
          <a:prstGeom prst="ellipse">
            <a:avLst/>
          </a:prstGeom>
          <a:solidFill>
            <a:srgbClr val="FFFFFF"/>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D3373A"/>
                </a:solidFill>
                <a:latin typeface="Calibri"/>
              </a:rPr>
              <a:t>-</a:t>
            </a:r>
          </a:p>
        </p:txBody>
      </p:sp>
      <p:sp>
        <p:nvSpPr>
          <p:cNvPr id="31" name="Oval 30"/>
          <p:cNvSpPr/>
          <p:nvPr/>
        </p:nvSpPr>
        <p:spPr>
          <a:xfrm>
            <a:off x="1946639" y="1766253"/>
            <a:ext cx="246888" cy="246888"/>
          </a:xfrm>
          <a:prstGeom prst="ellipse">
            <a:avLst/>
          </a:prstGeom>
          <a:solidFill>
            <a:srgbClr val="FFFFFF"/>
          </a:solidFill>
          <a:ln w="22225">
            <a:solidFill>
              <a:srgbClr val="D3373A"/>
            </a:solidFill>
          </a:ln>
          <a:effectLst/>
        </p:spPr>
        <p:txBody>
          <a:bodyPr rtlCol="0" anchor="ctr" wrap="none" lIns="0" rIns="0" tIns="0" bIns="0">
            <a:noAutofit/>
          </a:bodyPr>
          <a:lstStyle/>
          <a:p>
            <a:pPr algn="ctr">
              <a:spcBef>
                <a:spcPts val="0"/>
              </a:spcBef>
              <a:spcAft>
                <a:spcPts val="0"/>
              </a:spcAft>
            </a:pPr>
            <a:r>
              <a:rPr lang="tr-TR" sz="1200" b="1" i="0">
                <a:solidFill>
                  <a:srgbClr val="D3373A"/>
                </a:solidFill>
                <a:latin typeface="Calibri"/>
              </a:rPr>
              <a:t>-</a:t>
            </a:r>
          </a:p>
        </p:txBody>
      </p:sp>
      <p:sp>
        <p:nvSpPr>
          <p:cNvPr id="32" name="TextBox 31"/>
          <p:cNvSpPr txBox="1"/>
          <p:nvPr/>
        </p:nvSpPr>
        <p:spPr>
          <a:xfrm>
            <a:off x="502920" y="4498302"/>
            <a:ext cx="5989320" cy="329184"/>
          </a:xfrm>
          <a:prstGeom prst="rect">
            <a:avLst/>
          </a:prstGeom>
          <a:noFill/>
        </p:spPr>
        <p:txBody>
          <a:bodyPr wrap="square" anchor="t" lIns="73152" rIns="73152" tIns="36576" bIns="36576">
            <a:noAutofit/>
          </a:bodyPr>
          <a:lstStyle/>
          <a:p>
            <a:pPr algn="l">
              <a:spcBef>
                <a:spcPts val="0"/>
              </a:spcBef>
              <a:spcAft>
                <a:spcPts val="0"/>
              </a:spcAft>
            </a:pPr>
            <a:r>
              <a:rPr lang="tr-TR" sz="1300" b="0" i="1">
                <a:solidFill>
                  <a:srgbClr val="767676"/>
                </a:solidFill>
                <a:latin typeface="Calibri"/>
              </a:rPr>
              <a:t>Görsel: kitap s. 34 haritası · 4. haftadaki işaretleme (Irma, 31 Ağustos-13 Eylül 2017)</a:t>
            </a:r>
          </a:p>
        </p:txBody>
      </p:sp>
      <p:sp>
        <p:nvSpPr>
          <p:cNvPr id="33" name="Rounded Rectangle 32"/>
          <p:cNvSpPr/>
          <p:nvPr/>
        </p:nvSpPr>
        <p:spPr>
          <a:xfrm>
            <a:off x="6720840" y="1243584"/>
            <a:ext cx="4967935" cy="210312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ctr">
              <a:spcBef>
                <a:spcPts val="0"/>
              </a:spcBef>
              <a:spcAft>
                <a:spcPts val="0"/>
              </a:spcAft>
            </a:pPr>
            <a:r>
              <a:rPr lang="tr-TR" sz="2500" b="1" i="0">
                <a:solidFill>
                  <a:srgbClr val="262626"/>
                </a:solidFill>
                <a:latin typeface="Calibri"/>
              </a:rPr>
              <a:t>Kasırganın her günkü konumu nasıl belirlendi ve haritaya nasıl işlendi?</a:t>
            </a:r>
          </a:p>
        </p:txBody>
      </p:sp>
      <p:sp>
        <p:nvSpPr>
          <p:cNvPr id="34" name="TextBox 33"/>
          <p:cNvSpPr txBox="1"/>
          <p:nvPr/>
        </p:nvSpPr>
        <p:spPr>
          <a:xfrm>
            <a:off x="6720840" y="3502152"/>
            <a:ext cx="4967935" cy="868680"/>
          </a:xfrm>
          <a:prstGeom prst="rect">
            <a:avLst/>
          </a:prstGeom>
          <a:noFill/>
        </p:spPr>
        <p:txBody>
          <a:bodyPr wrap="square" anchor="t" lIns="73152" rIns="73152" tIns="36576" bIns="36576">
            <a:noAutofit/>
          </a:bodyPr>
          <a:lstStyle/>
          <a:p>
            <a:pPr algn="ctr">
              <a:spcBef>
                <a:spcPts val="0"/>
              </a:spcBef>
              <a:spcAft>
                <a:spcPts val="0"/>
              </a:spcAft>
            </a:pPr>
            <a:r>
              <a:rPr lang="tr-TR" sz="1700" b="0" i="1">
                <a:solidFill>
                  <a:srgbClr val="767676"/>
                </a:solidFill>
                <a:latin typeface="Calibri"/>
              </a:rPr>
              <a:t>4. haftada kitaba işaretlediğin yolu bugün uydu, GPS ve CBS ile açıklayacağız.</a:t>
            </a:r>
          </a:p>
        </p:txBody>
      </p:sp>
      <p:sp>
        <p:nvSpPr>
          <p:cNvPr id="35" name="Rounded Rectangle 34"/>
          <p:cNvSpPr/>
          <p:nvPr/>
        </p:nvSpPr>
        <p:spPr>
          <a:xfrm>
            <a:off x="502920" y="4937760"/>
            <a:ext cx="11185855" cy="1353312"/>
          </a:xfrm>
          <a:prstGeom prst="roundRect">
            <a:avLst>
              <a:gd name="adj" fmla="val 8000"/>
            </a:avLst>
          </a:prstGeom>
          <a:solidFill>
            <a:srgbClr val="E3ECF5"/>
          </a:solidFill>
          <a:ln>
            <a:noFill/>
          </a:ln>
          <a:effectLst/>
        </p:spPr>
        <p:txBody>
          <a:bodyPr rtlCol="0" anchor="ctr"/>
          <a:lstStyle/>
          <a:p/>
        </p:txBody>
      </p:sp>
      <p:sp>
        <p:nvSpPr>
          <p:cNvPr id="36" name="TextBox 35"/>
          <p:cNvSpPr txBox="1"/>
          <p:nvPr/>
        </p:nvSpPr>
        <p:spPr>
          <a:xfrm>
            <a:off x="685800" y="5010912"/>
            <a:ext cx="10820095" cy="411480"/>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1E7B6E"/>
                </a:solidFill>
                <a:latin typeface="Calibri"/>
              </a:rPr>
              <a:t>Mekânsal bilgi teknolojileri (kitap s. 66-70) — bugünün konusu:</a:t>
            </a:r>
          </a:p>
        </p:txBody>
      </p:sp>
      <p:sp>
        <p:nvSpPr>
          <p:cNvPr id="37" name="Rounded Rectangle 36"/>
          <p:cNvSpPr/>
          <p:nvPr/>
        </p:nvSpPr>
        <p:spPr>
          <a:xfrm>
            <a:off x="685800" y="5413248"/>
            <a:ext cx="3454298" cy="804672"/>
          </a:xfrm>
          <a:prstGeom prst="roundRect">
            <a:avLst>
              <a:gd name="adj" fmla="val 35000"/>
            </a:avLst>
          </a:prstGeom>
          <a:solidFill>
            <a:srgbClr val="FFFFFF"/>
          </a:solidFill>
          <a:ln w="25400">
            <a:solidFill>
              <a:srgbClr val="1E7B6E"/>
            </a:solidFill>
          </a:ln>
          <a:effectLst/>
        </p:spPr>
        <p:txBody>
          <a:bodyPr rtlCol="0" anchor="ctr" wrap="square" tIns="18288" bIns="18288">
            <a:noAutofit/>
          </a:bodyPr>
          <a:lstStyle/>
          <a:p>
            <a:pPr algn="ctr">
              <a:spcBef>
                <a:spcPts val="0"/>
              </a:spcBef>
              <a:spcAft>
                <a:spcPts val="0"/>
              </a:spcAft>
            </a:pPr>
            <a:r>
              <a:rPr lang="tr-TR" sz="1900" b="1" i="0">
                <a:solidFill>
                  <a:srgbClr val="1E7B6E"/>
                </a:solidFill>
                <a:latin typeface="Calibri"/>
              </a:rPr>
              <a:t>uzaktan algılama (uydular)</a:t>
            </a:r>
          </a:p>
        </p:txBody>
      </p:sp>
      <p:sp>
        <p:nvSpPr>
          <p:cNvPr id="38" name="Rounded Rectangle 37"/>
          <p:cNvSpPr/>
          <p:nvPr/>
        </p:nvSpPr>
        <p:spPr>
          <a:xfrm>
            <a:off x="4368698" y="5413248"/>
            <a:ext cx="3454298" cy="804672"/>
          </a:xfrm>
          <a:prstGeom prst="roundRect">
            <a:avLst>
              <a:gd name="adj" fmla="val 35000"/>
            </a:avLst>
          </a:prstGeom>
          <a:solidFill>
            <a:srgbClr val="FFFFFF"/>
          </a:solidFill>
          <a:ln w="25400">
            <a:solidFill>
              <a:srgbClr val="1E7B6E"/>
            </a:solidFill>
          </a:ln>
          <a:effectLst/>
        </p:spPr>
        <p:txBody>
          <a:bodyPr rtlCol="0" anchor="ctr" wrap="square" tIns="18288" bIns="18288">
            <a:noAutofit/>
          </a:bodyPr>
          <a:lstStyle/>
          <a:p>
            <a:pPr algn="ctr">
              <a:spcBef>
                <a:spcPts val="0"/>
              </a:spcBef>
              <a:spcAft>
                <a:spcPts val="0"/>
              </a:spcAft>
            </a:pPr>
            <a:r>
              <a:rPr lang="tr-TR" sz="1900" b="1" i="0">
                <a:solidFill>
                  <a:srgbClr val="1E7B6E"/>
                </a:solidFill>
                <a:latin typeface="Calibri"/>
              </a:rPr>
              <a:t>Küresel Konumlandırma Sistemi (GPS)</a:t>
            </a:r>
          </a:p>
        </p:txBody>
      </p:sp>
      <p:sp>
        <p:nvSpPr>
          <p:cNvPr id="39" name="Rounded Rectangle 38"/>
          <p:cNvSpPr/>
          <p:nvPr/>
        </p:nvSpPr>
        <p:spPr>
          <a:xfrm>
            <a:off x="8051596" y="5413248"/>
            <a:ext cx="3454298" cy="804672"/>
          </a:xfrm>
          <a:prstGeom prst="roundRect">
            <a:avLst>
              <a:gd name="adj" fmla="val 35000"/>
            </a:avLst>
          </a:prstGeom>
          <a:solidFill>
            <a:srgbClr val="FFFFFF"/>
          </a:solidFill>
          <a:ln w="25400">
            <a:solidFill>
              <a:srgbClr val="1E7B6E"/>
            </a:solidFill>
          </a:ln>
          <a:effectLst/>
        </p:spPr>
        <p:txBody>
          <a:bodyPr rtlCol="0" anchor="ctr" wrap="square" tIns="18288" bIns="18288">
            <a:noAutofit/>
          </a:bodyPr>
          <a:lstStyle/>
          <a:p>
            <a:pPr algn="ctr">
              <a:spcBef>
                <a:spcPts val="0"/>
              </a:spcBef>
              <a:spcAft>
                <a:spcPts val="0"/>
              </a:spcAft>
            </a:pPr>
            <a:r>
              <a:rPr lang="tr-TR" sz="1900" b="1" i="0">
                <a:solidFill>
                  <a:srgbClr val="1E7B6E"/>
                </a:solidFill>
                <a:latin typeface="Calibri"/>
              </a:rPr>
              <a:t>coğrafi bilgi sistemleri (CBS)</a:t>
            </a:r>
          </a:p>
        </p:txBody>
      </p:sp>
      <p:sp>
        <p:nvSpPr>
          <p:cNvPr id="40" name="TextBox 3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1" name="Rounded Rectangle 4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34</a:t>
            </a:r>
          </a:p>
        </p:txBody>
      </p:sp>
      <p:sp>
        <p:nvSpPr>
          <p:cNvPr id="42" name="TextBox 4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174 / 226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Coğrafi bilgi sistemleri (CBS) nedir?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sp>
        <p:nvSpPr>
          <p:cNvPr id="6" name="Rounded Rectangle 5"/>
          <p:cNvSpPr/>
          <p:nvPr/>
        </p:nvSpPr>
        <p:spPr>
          <a:xfrm>
            <a:off x="502920" y="1216152"/>
            <a:ext cx="11185855" cy="9601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960120"/>
          </a:xfrm>
          <a:prstGeom prst="rect">
            <a:avLst/>
          </a:prstGeom>
          <a:solidFill>
            <a:srgbClr val="FCC021"/>
          </a:solidFill>
          <a:ln>
            <a:noFill/>
          </a:ln>
          <a:effectLst/>
        </p:spPr>
        <p:txBody>
          <a:bodyPr rtlCol="0" anchor="ctr"/>
          <a:lstStyle/>
          <a:p/>
        </p:txBody>
      </p:sp>
      <p:sp>
        <p:nvSpPr>
          <p:cNvPr id="8" name="TextBox 7"/>
          <p:cNvSpPr txBox="1"/>
          <p:nvPr/>
        </p:nvSpPr>
        <p:spPr>
          <a:xfrm>
            <a:off x="777240" y="1216152"/>
            <a:ext cx="10774375" cy="96012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Tarihî süreçte ilk haritalar, gözlem sonucu elde edilen coğrafi bilgilerin düzlem üzerine resmedilmesiyle üretilmiştir. Günümüzde harita çiziminde uzaktan algılama ve bilgisayar teknolojilerinden yararlanılmaktadır.</a:t>
            </a:r>
          </a:p>
        </p:txBody>
      </p:sp>
      <p:sp>
        <p:nvSpPr>
          <p:cNvPr id="9" name="Rounded Rectangle 8"/>
          <p:cNvSpPr/>
          <p:nvPr/>
        </p:nvSpPr>
        <p:spPr>
          <a:xfrm>
            <a:off x="502920" y="2313432"/>
            <a:ext cx="11185855" cy="2331720"/>
          </a:xfrm>
          <a:prstGeom prst="roundRect">
            <a:avLst>
              <a:gd name="adj" fmla="val 6000"/>
            </a:avLst>
          </a:prstGeom>
          <a:solidFill>
            <a:srgbClr val="F0F0F0"/>
          </a:solidFill>
          <a:ln>
            <a:noFill/>
          </a:ln>
          <a:effectLst/>
        </p:spPr>
        <p:txBody>
          <a:bodyPr rtlCol="0" anchor="ctr"/>
          <a:lstStyle/>
          <a:p/>
        </p:txBody>
      </p:sp>
      <p:sp>
        <p:nvSpPr>
          <p:cNvPr id="10" name="Rectangle 9"/>
          <p:cNvSpPr/>
          <p:nvPr/>
        </p:nvSpPr>
        <p:spPr>
          <a:xfrm>
            <a:off x="502920" y="2313432"/>
            <a:ext cx="146304" cy="2331720"/>
          </a:xfrm>
          <a:prstGeom prst="rect">
            <a:avLst/>
          </a:prstGeom>
          <a:solidFill>
            <a:srgbClr val="1E7B6E"/>
          </a:solidFill>
          <a:ln>
            <a:noFill/>
          </a:ln>
          <a:effectLst/>
        </p:spPr>
        <p:txBody>
          <a:bodyPr rtlCol="0" anchor="ctr"/>
          <a:lstStyle/>
          <a:p/>
        </p:txBody>
      </p:sp>
      <p:sp>
        <p:nvSpPr>
          <p:cNvPr id="11" name="TextBox 10"/>
          <p:cNvSpPr txBox="1"/>
          <p:nvPr/>
        </p:nvSpPr>
        <p:spPr>
          <a:xfrm>
            <a:off x="868680" y="242316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1E7B6E"/>
                </a:solidFill>
                <a:latin typeface="Calibri"/>
              </a:rPr>
              <a:t>COĞRAFİ BİLGİ SİSTEMLERİ (CBS)</a:t>
            </a:r>
          </a:p>
        </p:txBody>
      </p:sp>
      <p:sp>
        <p:nvSpPr>
          <p:cNvPr id="12" name="TextBox 11"/>
          <p:cNvSpPr txBox="1"/>
          <p:nvPr/>
        </p:nvSpPr>
        <p:spPr>
          <a:xfrm>
            <a:off x="868680" y="2816352"/>
            <a:ext cx="10637215" cy="1691640"/>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Coğrafi Bilgi Sistemleri; doğal ortam, insan ve zaman ilişkisine ait veri toplama, depolama ve analiz çalışmalarıyla elde edilen mekânsal bilgilerin harita, tablo veya grafiklerle görüntülenmesine imkân sağlayan bilgisayar tabanlı bilgi yönetimidir.</a:t>
            </a:r>
          </a:p>
        </p:txBody>
      </p:sp>
      <p:sp>
        <p:nvSpPr>
          <p:cNvPr id="13" name="TextBox 12"/>
          <p:cNvSpPr txBox="1"/>
          <p:nvPr/>
        </p:nvSpPr>
        <p:spPr>
          <a:xfrm>
            <a:off x="502920" y="487375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Tanımdaki dört iş:</a:t>
            </a:r>
          </a:p>
        </p:txBody>
      </p:sp>
      <p:sp>
        <p:nvSpPr>
          <p:cNvPr id="14" name="Rounded Rectangle 13"/>
          <p:cNvSpPr/>
          <p:nvPr/>
        </p:nvSpPr>
        <p:spPr>
          <a:xfrm>
            <a:off x="502920" y="5330952"/>
            <a:ext cx="2487853" cy="86868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2000" b="1" i="0">
                <a:solidFill>
                  <a:srgbClr val="FFFFFF"/>
                </a:solidFill>
                <a:latin typeface="Calibri"/>
              </a:rPr>
              <a:t>veri toplama</a:t>
            </a:r>
          </a:p>
        </p:txBody>
      </p:sp>
      <p:cxnSp>
        <p:nvCxnSpPr>
          <p:cNvPr id="15" name="Connector 14"/>
          <p:cNvCxnSpPr/>
          <p:nvPr/>
        </p:nvCxnSpPr>
        <p:spPr>
          <a:xfrm>
            <a:off x="3027349" y="5765292"/>
            <a:ext cx="338328" cy="0"/>
          </a:xfrm>
          <a:prstGeom prst="line">
            <a:avLst/>
          </a:prstGeom>
          <a:ln w="31750">
            <a:solidFill>
              <a:srgbClr val="4F4F4F"/>
            </a:solidFill>
            <a:tailEnd type="triangle" w="med" len="med"/>
          </a:ln>
        </p:spPr>
      </p:cxnSp>
      <p:sp>
        <p:nvSpPr>
          <p:cNvPr id="16" name="Rounded Rectangle 15"/>
          <p:cNvSpPr/>
          <p:nvPr/>
        </p:nvSpPr>
        <p:spPr>
          <a:xfrm>
            <a:off x="3402253" y="5330952"/>
            <a:ext cx="2487853" cy="86868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2000" b="1" i="0">
                <a:solidFill>
                  <a:srgbClr val="FFFFFF"/>
                </a:solidFill>
                <a:latin typeface="Calibri"/>
              </a:rPr>
              <a:t>depolama</a:t>
            </a:r>
          </a:p>
        </p:txBody>
      </p:sp>
      <p:cxnSp>
        <p:nvCxnSpPr>
          <p:cNvPr id="17" name="Connector 16"/>
          <p:cNvCxnSpPr/>
          <p:nvPr/>
        </p:nvCxnSpPr>
        <p:spPr>
          <a:xfrm>
            <a:off x="5926682" y="5765292"/>
            <a:ext cx="338328" cy="0"/>
          </a:xfrm>
          <a:prstGeom prst="line">
            <a:avLst/>
          </a:prstGeom>
          <a:ln w="31750">
            <a:solidFill>
              <a:srgbClr val="4F4F4F"/>
            </a:solidFill>
            <a:tailEnd type="triangle" w="med" len="med"/>
          </a:ln>
        </p:spPr>
      </p:cxnSp>
      <p:sp>
        <p:nvSpPr>
          <p:cNvPr id="18" name="Rounded Rectangle 17"/>
          <p:cNvSpPr/>
          <p:nvPr/>
        </p:nvSpPr>
        <p:spPr>
          <a:xfrm>
            <a:off x="6301586" y="5330952"/>
            <a:ext cx="2487853" cy="86868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2000" b="1" i="0">
                <a:solidFill>
                  <a:srgbClr val="FFFFFF"/>
                </a:solidFill>
                <a:latin typeface="Calibri"/>
              </a:rPr>
              <a:t>analiz</a:t>
            </a:r>
          </a:p>
        </p:txBody>
      </p:sp>
      <p:cxnSp>
        <p:nvCxnSpPr>
          <p:cNvPr id="19" name="Connector 18"/>
          <p:cNvCxnSpPr/>
          <p:nvPr/>
        </p:nvCxnSpPr>
        <p:spPr>
          <a:xfrm>
            <a:off x="8826015" y="5765292"/>
            <a:ext cx="338328" cy="0"/>
          </a:xfrm>
          <a:prstGeom prst="line">
            <a:avLst/>
          </a:prstGeom>
          <a:ln w="31750">
            <a:solidFill>
              <a:srgbClr val="4F4F4F"/>
            </a:solidFill>
            <a:tailEnd type="triangle" w="med" len="med"/>
          </a:ln>
        </p:spPr>
      </p:cxnSp>
      <p:sp>
        <p:nvSpPr>
          <p:cNvPr id="20" name="Rounded Rectangle 19"/>
          <p:cNvSpPr/>
          <p:nvPr/>
        </p:nvSpPr>
        <p:spPr>
          <a:xfrm>
            <a:off x="9200919" y="5330952"/>
            <a:ext cx="2487853" cy="86868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2000" b="1" i="0">
                <a:solidFill>
                  <a:srgbClr val="FFFFFF"/>
                </a:solidFill>
                <a:latin typeface="Calibri"/>
              </a:rPr>
              <a:t>harita, tablo, grafikle görüntüleme</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66</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175 / 226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CBS ile katman katman harita</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pic>
        <p:nvPicPr>
          <p:cNvPr id="6" name="Picture 5" descr="gorsel_2_12_s66.jpg"/>
          <p:cNvPicPr>
            <a:picLocks noChangeAspect="1"/>
          </p:cNvPicPr>
          <p:nvPr/>
        </p:nvPicPr>
        <p:blipFill>
          <a:blip r:embed="rId3"/>
          <a:stretch>
            <a:fillRect/>
          </a:stretch>
        </p:blipFill>
        <p:spPr>
          <a:xfrm>
            <a:off x="502920" y="1216152"/>
            <a:ext cx="2942623" cy="4846320"/>
          </a:xfrm>
          <a:prstGeom prst="rect">
            <a:avLst/>
          </a:prstGeom>
          <a:ln w="9525">
            <a:solidFill>
              <a:srgbClr val="D9D9D9"/>
            </a:solidFill>
          </a:ln>
        </p:spPr>
      </p:pic>
      <p:sp>
        <p:nvSpPr>
          <p:cNvPr id="7" name="TextBox 6"/>
          <p:cNvSpPr txBox="1"/>
          <p:nvPr/>
        </p:nvSpPr>
        <p:spPr>
          <a:xfrm>
            <a:off x="502920" y="6089904"/>
            <a:ext cx="2942623" cy="292608"/>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2.12 · Kitap s. 66</a:t>
            </a:r>
          </a:p>
        </p:txBody>
      </p:sp>
      <p:sp>
        <p:nvSpPr>
          <p:cNvPr id="8" name="Rounded Rectangle 7"/>
          <p:cNvSpPr/>
          <p:nvPr/>
        </p:nvSpPr>
        <p:spPr>
          <a:xfrm>
            <a:off x="3719863" y="1216152"/>
            <a:ext cx="7968912" cy="2103120"/>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3719863" y="1216152"/>
            <a:ext cx="118872" cy="2103120"/>
          </a:xfrm>
          <a:prstGeom prst="rect">
            <a:avLst/>
          </a:prstGeom>
          <a:solidFill>
            <a:srgbClr val="1E7B6E"/>
          </a:solidFill>
          <a:ln>
            <a:noFill/>
          </a:ln>
          <a:effectLst/>
        </p:spPr>
        <p:txBody>
          <a:bodyPr rtlCol="0" anchor="ctr"/>
          <a:lstStyle/>
          <a:p/>
        </p:txBody>
      </p:sp>
      <p:sp>
        <p:nvSpPr>
          <p:cNvPr id="10" name="TextBox 9"/>
          <p:cNvSpPr txBox="1"/>
          <p:nvPr/>
        </p:nvSpPr>
        <p:spPr>
          <a:xfrm>
            <a:off x="3994183" y="1216152"/>
            <a:ext cx="7557432" cy="2103120"/>
          </a:xfrm>
          <a:prstGeom prst="rect">
            <a:avLst/>
          </a:prstGeom>
          <a:noFill/>
        </p:spPr>
        <p:txBody>
          <a:bodyPr wrap="square" anchor="ctr" lIns="73152" rIns="73152" tIns="36576" bIns="36576">
            <a:noAutofit/>
          </a:bodyPr>
          <a:lstStyle/>
          <a:p>
            <a:pPr algn="l">
              <a:spcBef>
                <a:spcPts val="0"/>
              </a:spcBef>
              <a:spcAft>
                <a:spcPts val="600"/>
              </a:spcAft>
            </a:pPr>
            <a:r>
              <a:rPr lang="tr-TR" sz="2200" b="0" i="0">
                <a:solidFill>
                  <a:srgbClr val="262626"/>
                </a:solidFill>
                <a:latin typeface="Calibri"/>
              </a:rPr>
              <a:t>CBS ile konumsal verilere dayalı haritalar üretilebilir, bir yerdeki farklı coğrafi unsurlara ait bilgiler ayrı katmanlar hâlinde haritalanabilir.</a:t>
            </a:r>
          </a:p>
          <a:p>
            <a:pPr algn="l">
              <a:spcBef>
                <a:spcPts val="0"/>
              </a:spcBef>
              <a:spcAft>
                <a:spcPts val="0"/>
              </a:spcAft>
            </a:pPr>
            <a:r>
              <a:rPr lang="tr-TR" sz="2200" b="0" i="0">
                <a:solidFill>
                  <a:srgbClr val="262626"/>
                </a:solidFill>
                <a:latin typeface="Calibri"/>
              </a:rPr>
              <a:t>Ayrıca coğrafi sorgulama ve mekânsal analiz yapılabilir. Bu yöntem sayesinde mekânla ilgili daha doğru kararlar alınabilir.</a:t>
            </a:r>
          </a:p>
        </p:txBody>
      </p:sp>
      <p:sp>
        <p:nvSpPr>
          <p:cNvPr id="11" name="Rounded Rectangle 10"/>
          <p:cNvSpPr/>
          <p:nvPr/>
        </p:nvSpPr>
        <p:spPr>
          <a:xfrm>
            <a:off x="3719863" y="3456432"/>
            <a:ext cx="7968912" cy="914400"/>
          </a:xfrm>
          <a:prstGeom prst="roundRect">
            <a:avLst>
              <a:gd name="adj" fmla="val 8000"/>
            </a:avLst>
          </a:prstGeom>
          <a:solidFill>
            <a:srgbClr val="FFFFFF"/>
          </a:solidFill>
          <a:ln w="12700">
            <a:solidFill>
              <a:srgbClr val="D9D9D9"/>
            </a:solidFill>
          </a:ln>
          <a:effectLst/>
        </p:spPr>
        <p:txBody>
          <a:bodyPr rtlCol="0" anchor="ctr" wrap="square" lIns="182880" rIns="182880" tIns="73152" bIns="73152">
            <a:noAutofit/>
          </a:bodyPr>
          <a:lstStyle/>
          <a:p>
            <a:pPr algn="l">
              <a:spcBef>
                <a:spcPts val="0"/>
              </a:spcBef>
              <a:spcAft>
                <a:spcPts val="0"/>
              </a:spcAft>
            </a:pPr>
            <a:r>
              <a:rPr lang="tr-TR" sz="1700" b="0" i="1">
                <a:solidFill>
                  <a:srgbClr val="262626"/>
                </a:solidFill>
                <a:latin typeface="Calibri"/>
              </a:rPr>
              <a:t>Görsel 2.12: CBS ile farklı coğrafi unsurlara ait özellikler katmanlar hâlinde haritalanabilmektedir.</a:t>
            </a:r>
          </a:p>
        </p:txBody>
      </p:sp>
      <p:sp>
        <p:nvSpPr>
          <p:cNvPr id="12" name="Rounded Rectangle 11"/>
          <p:cNvSpPr/>
          <p:nvPr/>
        </p:nvSpPr>
        <p:spPr>
          <a:xfrm>
            <a:off x="3719863" y="4553712"/>
            <a:ext cx="7968912" cy="16916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400"/>
              </a:spcAft>
            </a:pPr>
            <a:r>
              <a:rPr lang="tr-TR" sz="2400" b="1" i="0">
                <a:solidFill>
                  <a:srgbClr val="1E7B6E"/>
                </a:solidFill>
                <a:latin typeface="Calibri"/>
              </a:rPr>
              <a:t>Düşün</a:t>
            </a:r>
          </a:p>
          <a:p>
            <a:pPr algn="l">
              <a:spcBef>
                <a:spcPts val="0"/>
              </a:spcBef>
              <a:spcAft>
                <a:spcPts val="0"/>
              </a:spcAft>
            </a:pPr>
            <a:r>
              <a:rPr lang="tr-TR" sz="2200" b="0" i="0">
                <a:solidFill>
                  <a:srgbClr val="262626"/>
                </a:solidFill>
                <a:latin typeface="Calibri"/>
              </a:rPr>
              <a:t>Taşkın alanı katmanını parsel katmanının üzerine koyarsak hangi kararı daha doğru verebiliriz?</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66</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176 / 226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CBS’nin başlıca avantajları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sp>
        <p:nvSpPr>
          <p:cNvPr id="6" name="Rounded Rectangle 5"/>
          <p:cNvSpPr/>
          <p:nvPr/>
        </p:nvSpPr>
        <p:spPr>
          <a:xfrm>
            <a:off x="502920" y="1216152"/>
            <a:ext cx="5478627" cy="1161288"/>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40080" y="1522476"/>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a:t>
            </a:r>
          </a:p>
        </p:txBody>
      </p:sp>
      <p:sp>
        <p:nvSpPr>
          <p:cNvPr id="8" name="TextBox 7"/>
          <p:cNvSpPr txBox="1"/>
          <p:nvPr/>
        </p:nvSpPr>
        <p:spPr>
          <a:xfrm>
            <a:off x="1307592" y="1216152"/>
            <a:ext cx="4582515" cy="1161288"/>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Veri toplama ve bilgi yönetme işlemleri daha kolay ve hızlı bir şekilde gerçekleştirilebilir.</a:t>
            </a:r>
          </a:p>
        </p:txBody>
      </p:sp>
      <p:sp>
        <p:nvSpPr>
          <p:cNvPr id="9" name="Rounded Rectangle 8"/>
          <p:cNvSpPr/>
          <p:nvPr/>
        </p:nvSpPr>
        <p:spPr>
          <a:xfrm>
            <a:off x="502920" y="2505456"/>
            <a:ext cx="5478627" cy="1161288"/>
          </a:xfrm>
          <a:prstGeom prst="roundRect">
            <a:avLst>
              <a:gd name="adj" fmla="val 12000"/>
            </a:avLst>
          </a:prstGeom>
          <a:solidFill>
            <a:srgbClr val="F0F0F0"/>
          </a:solidFill>
          <a:ln>
            <a:noFill/>
          </a:ln>
          <a:effectLst/>
        </p:spPr>
        <p:txBody>
          <a:bodyPr rtlCol="0" anchor="ctr"/>
          <a:lstStyle/>
          <a:p/>
        </p:txBody>
      </p:sp>
      <p:sp>
        <p:nvSpPr>
          <p:cNvPr id="10" name="Oval 9"/>
          <p:cNvSpPr/>
          <p:nvPr/>
        </p:nvSpPr>
        <p:spPr>
          <a:xfrm>
            <a:off x="640080" y="2811780"/>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1" name="TextBox 10"/>
          <p:cNvSpPr txBox="1"/>
          <p:nvPr/>
        </p:nvSpPr>
        <p:spPr>
          <a:xfrm>
            <a:off x="1307592" y="2505456"/>
            <a:ext cx="4582515" cy="1161288"/>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Mekânsal (konum içeren) bilgilerle mekânsal olmayan (sözel, niteliksel) bilgiler uyum içinde, bir arada kullanılabilir.</a:t>
            </a:r>
          </a:p>
        </p:txBody>
      </p:sp>
      <p:sp>
        <p:nvSpPr>
          <p:cNvPr id="12" name="Rounded Rectangle 11"/>
          <p:cNvSpPr/>
          <p:nvPr/>
        </p:nvSpPr>
        <p:spPr>
          <a:xfrm>
            <a:off x="502920" y="3794760"/>
            <a:ext cx="5478627" cy="1161288"/>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640080" y="4101084"/>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4" name="TextBox 13"/>
          <p:cNvSpPr txBox="1"/>
          <p:nvPr/>
        </p:nvSpPr>
        <p:spPr>
          <a:xfrm>
            <a:off x="1307592" y="3794760"/>
            <a:ext cx="4582515" cy="1161288"/>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Yakınlık analizi, uzunluk, alan, eğim gibi ölçüm işlemleri kolay ve doğru yapılabilir.</a:t>
            </a:r>
          </a:p>
        </p:txBody>
      </p:sp>
      <p:sp>
        <p:nvSpPr>
          <p:cNvPr id="15" name="Rounded Rectangle 14"/>
          <p:cNvSpPr/>
          <p:nvPr/>
        </p:nvSpPr>
        <p:spPr>
          <a:xfrm>
            <a:off x="502920" y="5084064"/>
            <a:ext cx="5478627" cy="1161288"/>
          </a:xfrm>
          <a:prstGeom prst="roundRect">
            <a:avLst>
              <a:gd name="adj" fmla="val 12000"/>
            </a:avLst>
          </a:prstGeom>
          <a:solidFill>
            <a:srgbClr val="F0F0F0"/>
          </a:solidFill>
          <a:ln>
            <a:noFill/>
          </a:ln>
          <a:effectLst/>
        </p:spPr>
        <p:txBody>
          <a:bodyPr rtlCol="0" anchor="ctr"/>
          <a:lstStyle/>
          <a:p/>
        </p:txBody>
      </p:sp>
      <p:sp>
        <p:nvSpPr>
          <p:cNvPr id="16" name="Oval 15"/>
          <p:cNvSpPr/>
          <p:nvPr/>
        </p:nvSpPr>
        <p:spPr>
          <a:xfrm>
            <a:off x="640080" y="5390388"/>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4</a:t>
            </a:r>
          </a:p>
        </p:txBody>
      </p:sp>
      <p:sp>
        <p:nvSpPr>
          <p:cNvPr id="17" name="TextBox 16"/>
          <p:cNvSpPr txBox="1"/>
          <p:nvPr/>
        </p:nvSpPr>
        <p:spPr>
          <a:xfrm>
            <a:off x="1307592" y="5084064"/>
            <a:ext cx="4582515" cy="1161288"/>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Mekânda meydana gelen değişimler zaman aralıklarıyla yansıtılabilir.</a:t>
            </a:r>
          </a:p>
        </p:txBody>
      </p:sp>
      <p:sp>
        <p:nvSpPr>
          <p:cNvPr id="18" name="Rounded Rectangle 17"/>
          <p:cNvSpPr/>
          <p:nvPr/>
        </p:nvSpPr>
        <p:spPr>
          <a:xfrm>
            <a:off x="6210147" y="1216152"/>
            <a:ext cx="5478627" cy="1161288"/>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6347307" y="1522476"/>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20" name="TextBox 19"/>
          <p:cNvSpPr txBox="1"/>
          <p:nvPr/>
        </p:nvSpPr>
        <p:spPr>
          <a:xfrm>
            <a:off x="7014819" y="1216152"/>
            <a:ext cx="4582515" cy="1161288"/>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Haritadaki bilgilerin güncellenmesi kolaylıkla yapılabilir.</a:t>
            </a:r>
          </a:p>
        </p:txBody>
      </p:sp>
      <p:sp>
        <p:nvSpPr>
          <p:cNvPr id="21" name="Rounded Rectangle 20"/>
          <p:cNvSpPr/>
          <p:nvPr/>
        </p:nvSpPr>
        <p:spPr>
          <a:xfrm>
            <a:off x="6210147" y="2505456"/>
            <a:ext cx="5478627" cy="1161288"/>
          </a:xfrm>
          <a:prstGeom prst="roundRect">
            <a:avLst>
              <a:gd name="adj" fmla="val 12000"/>
            </a:avLst>
          </a:prstGeom>
          <a:solidFill>
            <a:srgbClr val="F0F0F0"/>
          </a:solidFill>
          <a:ln>
            <a:noFill/>
          </a:ln>
          <a:effectLst/>
        </p:spPr>
        <p:txBody>
          <a:bodyPr rtlCol="0" anchor="ctr"/>
          <a:lstStyle/>
          <a:p/>
        </p:txBody>
      </p:sp>
      <p:sp>
        <p:nvSpPr>
          <p:cNvPr id="22" name="Oval 21"/>
          <p:cNvSpPr/>
          <p:nvPr/>
        </p:nvSpPr>
        <p:spPr>
          <a:xfrm>
            <a:off x="6347307" y="2811780"/>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6</a:t>
            </a:r>
          </a:p>
        </p:txBody>
      </p:sp>
      <p:sp>
        <p:nvSpPr>
          <p:cNvPr id="23" name="TextBox 22"/>
          <p:cNvSpPr txBox="1"/>
          <p:nvPr/>
        </p:nvSpPr>
        <p:spPr>
          <a:xfrm>
            <a:off x="7014819" y="2505456"/>
            <a:ext cx="4582515" cy="1161288"/>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Haritalar dijital ortamda üretildiği için ürünler kolaylıkla paylaşılabilir.</a:t>
            </a:r>
          </a:p>
        </p:txBody>
      </p:sp>
      <p:sp>
        <p:nvSpPr>
          <p:cNvPr id="24" name="Rounded Rectangle 23"/>
          <p:cNvSpPr/>
          <p:nvPr/>
        </p:nvSpPr>
        <p:spPr>
          <a:xfrm>
            <a:off x="6210147" y="3794760"/>
            <a:ext cx="5478627" cy="1161288"/>
          </a:xfrm>
          <a:prstGeom prst="roundRect">
            <a:avLst>
              <a:gd name="adj" fmla="val 12000"/>
            </a:avLst>
          </a:prstGeom>
          <a:solidFill>
            <a:srgbClr val="F0F0F0"/>
          </a:solidFill>
          <a:ln>
            <a:noFill/>
          </a:ln>
          <a:effectLst/>
        </p:spPr>
        <p:txBody>
          <a:bodyPr rtlCol="0" anchor="ctr"/>
          <a:lstStyle/>
          <a:p/>
        </p:txBody>
      </p:sp>
      <p:sp>
        <p:nvSpPr>
          <p:cNvPr id="25" name="Oval 24"/>
          <p:cNvSpPr/>
          <p:nvPr/>
        </p:nvSpPr>
        <p:spPr>
          <a:xfrm>
            <a:off x="6347307" y="4101084"/>
            <a:ext cx="548640" cy="54864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7</a:t>
            </a:r>
          </a:p>
        </p:txBody>
      </p:sp>
      <p:sp>
        <p:nvSpPr>
          <p:cNvPr id="26" name="TextBox 25"/>
          <p:cNvSpPr txBox="1"/>
          <p:nvPr/>
        </p:nvSpPr>
        <p:spPr>
          <a:xfrm>
            <a:off x="7014819" y="3794760"/>
            <a:ext cx="4582515" cy="1161288"/>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Her türlü mekânsal planlama çalışması yapılabilir.</a:t>
            </a:r>
          </a:p>
        </p:txBody>
      </p:sp>
      <p:sp>
        <p:nvSpPr>
          <p:cNvPr id="27" name="Rounded Rectangle 26"/>
          <p:cNvSpPr/>
          <p:nvPr/>
        </p:nvSpPr>
        <p:spPr>
          <a:xfrm>
            <a:off x="6210147" y="5084064"/>
            <a:ext cx="5478627" cy="1161288"/>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Sence en önemlisi hangisi? Neden?</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66</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177 / 226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CBS’nin bileşenleri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sp>
        <p:nvSpPr>
          <p:cNvPr id="6" name="Rounded Rectangle 5"/>
          <p:cNvSpPr/>
          <p:nvPr/>
        </p:nvSpPr>
        <p:spPr>
          <a:xfrm>
            <a:off x="502920" y="1216152"/>
            <a:ext cx="11185855" cy="9601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960120"/>
          </a:xfrm>
          <a:prstGeom prst="rect">
            <a:avLst/>
          </a:prstGeom>
          <a:solidFill>
            <a:srgbClr val="1E7B6E"/>
          </a:solidFill>
          <a:ln>
            <a:noFill/>
          </a:ln>
          <a:effectLst/>
        </p:spPr>
        <p:txBody>
          <a:bodyPr rtlCol="0" anchor="ctr"/>
          <a:lstStyle/>
          <a:p/>
        </p:txBody>
      </p:sp>
      <p:sp>
        <p:nvSpPr>
          <p:cNvPr id="8" name="TextBox 7"/>
          <p:cNvSpPr txBox="1"/>
          <p:nvPr/>
        </p:nvSpPr>
        <p:spPr>
          <a:xfrm>
            <a:off x="777240" y="1216152"/>
            <a:ext cx="10774375" cy="96012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CBS’nin temel fonksiyonlarını yerine getirmek için en az beş ana unsurun bir arada olması gerekir. Bunlar; kullanıcı, veri, donanım, yazılım ve yöntemdir.</a:t>
            </a:r>
          </a:p>
        </p:txBody>
      </p:sp>
      <p:sp>
        <p:nvSpPr>
          <p:cNvPr id="9" name="Freeform 8"/>
          <p:cNvSpPr/>
          <p:nvPr/>
        </p:nvSpPr>
        <p:spPr>
          <a:xfrm>
            <a:off x="2483967" y="4076622"/>
            <a:ext cx="1392585" cy="2123010"/>
          </a:xfrm>
          <a:custGeom>
            <a:avLst/>
            <a:gdLst/>
            <a:ahLst/>
            <a:cxnLst/>
            <a:rect l="l" t="t" r="r" b="b"/>
            <a:pathLst>
              <a:path w="1392585" h="2123010">
                <a:moveTo>
                  <a:pt x="0" y="2123010"/>
                </a:moveTo>
                <a:lnTo>
                  <a:pt x="2200" y="1996957"/>
                </a:lnTo>
                <a:lnTo>
                  <a:pt x="8798" y="1871057"/>
                </a:lnTo>
                <a:lnTo>
                  <a:pt x="19786" y="1745465"/>
                </a:lnTo>
                <a:lnTo>
                  <a:pt x="35151" y="1620333"/>
                </a:lnTo>
                <a:lnTo>
                  <a:pt x="54873" y="1495813"/>
                </a:lnTo>
                <a:lnTo>
                  <a:pt x="78928" y="1372057"/>
                </a:lnTo>
                <a:lnTo>
                  <a:pt x="107288" y="1249217"/>
                </a:lnTo>
                <a:lnTo>
                  <a:pt x="139918" y="1127440"/>
                </a:lnTo>
                <a:lnTo>
                  <a:pt x="176778" y="1006877"/>
                </a:lnTo>
                <a:lnTo>
                  <a:pt x="217823" y="887674"/>
                </a:lnTo>
                <a:lnTo>
                  <a:pt x="263003" y="769975"/>
                </a:lnTo>
                <a:lnTo>
                  <a:pt x="312263" y="653926"/>
                </a:lnTo>
                <a:lnTo>
                  <a:pt x="365544" y="539666"/>
                </a:lnTo>
                <a:lnTo>
                  <a:pt x="422779" y="427335"/>
                </a:lnTo>
                <a:lnTo>
                  <a:pt x="483900" y="317070"/>
                </a:lnTo>
                <a:lnTo>
                  <a:pt x="548832" y="209005"/>
                </a:lnTo>
                <a:lnTo>
                  <a:pt x="617496" y="103272"/>
                </a:lnTo>
                <a:lnTo>
                  <a:pt x="689808" y="0"/>
                </a:lnTo>
                <a:lnTo>
                  <a:pt x="1392585" y="510597"/>
                </a:lnTo>
                <a:lnTo>
                  <a:pt x="1337664" y="589032"/>
                </a:lnTo>
                <a:lnTo>
                  <a:pt x="1285514" y="669335"/>
                </a:lnTo>
                <a:lnTo>
                  <a:pt x="1236199" y="751410"/>
                </a:lnTo>
                <a:lnTo>
                  <a:pt x="1189778" y="835155"/>
                </a:lnTo>
                <a:lnTo>
                  <a:pt x="1146308" y="920470"/>
                </a:lnTo>
                <a:lnTo>
                  <a:pt x="1105842" y="1007250"/>
                </a:lnTo>
                <a:lnTo>
                  <a:pt x="1068429" y="1095389"/>
                </a:lnTo>
                <a:lnTo>
                  <a:pt x="1034115" y="1184780"/>
                </a:lnTo>
                <a:lnTo>
                  <a:pt x="1002942" y="1275314"/>
                </a:lnTo>
                <a:lnTo>
                  <a:pt x="974947" y="1366881"/>
                </a:lnTo>
                <a:lnTo>
                  <a:pt x="950165" y="1459369"/>
                </a:lnTo>
                <a:lnTo>
                  <a:pt x="928626" y="1552666"/>
                </a:lnTo>
                <a:lnTo>
                  <a:pt x="910355" y="1646658"/>
                </a:lnTo>
                <a:lnTo>
                  <a:pt x="895377" y="1741230"/>
                </a:lnTo>
                <a:lnTo>
                  <a:pt x="883708" y="1836267"/>
                </a:lnTo>
                <a:lnTo>
                  <a:pt x="875362" y="1931654"/>
                </a:lnTo>
                <a:lnTo>
                  <a:pt x="870351" y="2027273"/>
                </a:lnTo>
                <a:lnTo>
                  <a:pt x="868680" y="2123010"/>
                </a:lnTo>
                <a:close/>
              </a:path>
            </a:pathLst>
          </a:custGeom>
          <a:solidFill>
            <a:srgbClr val="BFD3ED"/>
          </a:solidFill>
          <a:ln w="31750">
            <a:solidFill>
              <a:srgbClr val="FFFFFF"/>
            </a:solidFill>
          </a:ln>
        </p:spPr>
        <p:txBody>
          <a:bodyPr rtlCol="0" anchor="ctr"/>
          <a:lstStyle/>
          <a:p>
            <a:pPr algn="ctr"/>
          </a:p>
        </p:txBody>
      </p:sp>
      <p:sp>
        <p:nvSpPr>
          <p:cNvPr id="10" name="Freeform 9"/>
          <p:cNvSpPr/>
          <p:nvPr/>
        </p:nvSpPr>
        <p:spPr>
          <a:xfrm>
            <a:off x="3352647" y="4587219"/>
            <a:ext cx="1559576" cy="1612413"/>
          </a:xfrm>
          <a:custGeom>
            <a:avLst/>
            <a:gdLst/>
            <a:ahLst/>
            <a:cxnLst/>
            <a:rect l="l" t="t" r="r" b="b"/>
            <a:pathLst>
              <a:path w="1559576" h="1612413">
                <a:moveTo>
                  <a:pt x="0" y="1612413"/>
                </a:moveTo>
                <a:lnTo>
                  <a:pt x="1671" y="1516676"/>
                </a:lnTo>
                <a:lnTo>
                  <a:pt x="6682" y="1421057"/>
                </a:lnTo>
                <a:lnTo>
                  <a:pt x="15028" y="1325670"/>
                </a:lnTo>
                <a:lnTo>
                  <a:pt x="26697" y="1230633"/>
                </a:lnTo>
                <a:lnTo>
                  <a:pt x="41675" y="1136061"/>
                </a:lnTo>
                <a:lnTo>
                  <a:pt x="59946" y="1042069"/>
                </a:lnTo>
                <a:lnTo>
                  <a:pt x="81485" y="948772"/>
                </a:lnTo>
                <a:lnTo>
                  <a:pt x="106267" y="856284"/>
                </a:lnTo>
                <a:lnTo>
                  <a:pt x="134262" y="764717"/>
                </a:lnTo>
                <a:lnTo>
                  <a:pt x="165435" y="674183"/>
                </a:lnTo>
                <a:lnTo>
                  <a:pt x="199749" y="584792"/>
                </a:lnTo>
                <a:lnTo>
                  <a:pt x="237162" y="496653"/>
                </a:lnTo>
                <a:lnTo>
                  <a:pt x="277628" y="409873"/>
                </a:lnTo>
                <a:lnTo>
                  <a:pt x="321098" y="324558"/>
                </a:lnTo>
                <a:lnTo>
                  <a:pt x="367519" y="240813"/>
                </a:lnTo>
                <a:lnTo>
                  <a:pt x="416834" y="158738"/>
                </a:lnTo>
                <a:lnTo>
                  <a:pt x="468984" y="78435"/>
                </a:lnTo>
                <a:lnTo>
                  <a:pt x="523905" y="0"/>
                </a:lnTo>
                <a:lnTo>
                  <a:pt x="1559576" y="752459"/>
                </a:lnTo>
                <a:lnTo>
                  <a:pt x="1530285" y="794291"/>
                </a:lnTo>
                <a:lnTo>
                  <a:pt x="1502472" y="837119"/>
                </a:lnTo>
                <a:lnTo>
                  <a:pt x="1476170" y="880893"/>
                </a:lnTo>
                <a:lnTo>
                  <a:pt x="1451412" y="925557"/>
                </a:lnTo>
                <a:lnTo>
                  <a:pt x="1428228" y="971058"/>
                </a:lnTo>
                <a:lnTo>
                  <a:pt x="1406646" y="1017341"/>
                </a:lnTo>
                <a:lnTo>
                  <a:pt x="1386693" y="1064348"/>
                </a:lnTo>
                <a:lnTo>
                  <a:pt x="1368392" y="1112023"/>
                </a:lnTo>
                <a:lnTo>
                  <a:pt x="1351766" y="1160308"/>
                </a:lnTo>
                <a:lnTo>
                  <a:pt x="1336836" y="1209144"/>
                </a:lnTo>
                <a:lnTo>
                  <a:pt x="1323619" y="1258471"/>
                </a:lnTo>
                <a:lnTo>
                  <a:pt x="1312131" y="1308229"/>
                </a:lnTo>
                <a:lnTo>
                  <a:pt x="1302387" y="1358358"/>
                </a:lnTo>
                <a:lnTo>
                  <a:pt x="1294398" y="1408797"/>
                </a:lnTo>
                <a:lnTo>
                  <a:pt x="1288175" y="1459483"/>
                </a:lnTo>
                <a:lnTo>
                  <a:pt x="1283724" y="1510356"/>
                </a:lnTo>
                <a:lnTo>
                  <a:pt x="1281051" y="1561353"/>
                </a:lnTo>
                <a:lnTo>
                  <a:pt x="1280160" y="1612413"/>
                </a:lnTo>
                <a:close/>
              </a:path>
            </a:pathLst>
          </a:custGeom>
          <a:solidFill>
            <a:srgbClr val="7890BD"/>
          </a:solidFill>
          <a:ln w="31750">
            <a:solidFill>
              <a:srgbClr val="FFFFFF"/>
            </a:solidFill>
          </a:ln>
        </p:spPr>
        <p:txBody>
          <a:bodyPr rtlCol="0" anchor="ctr"/>
          <a:lstStyle/>
          <a:p>
            <a:pPr algn="ctr"/>
          </a:p>
        </p:txBody>
      </p:sp>
      <p:sp>
        <p:nvSpPr>
          <p:cNvPr id="11" name="Oval 10"/>
          <p:cNvSpPr/>
          <p:nvPr/>
        </p:nvSpPr>
        <p:spPr>
          <a:xfrm>
            <a:off x="2974797" y="4946689"/>
            <a:ext cx="198059" cy="198059"/>
          </a:xfrm>
          <a:prstGeom prst="ellipse">
            <a:avLst/>
          </a:prstGeom>
          <a:solidFill>
            <a:srgbClr val="2C456B"/>
          </a:solidFill>
          <a:ln>
            <a:noFill/>
          </a:ln>
          <a:effectLst/>
        </p:spPr>
        <p:txBody>
          <a:bodyPr rtlCol="0" anchor="ctr"/>
          <a:lstStyle/>
          <a:p/>
        </p:txBody>
      </p:sp>
      <p:sp>
        <p:nvSpPr>
          <p:cNvPr id="12" name="Freeform 11"/>
          <p:cNvSpPr/>
          <p:nvPr/>
        </p:nvSpPr>
        <p:spPr>
          <a:xfrm>
            <a:off x="2844495" y="5238566"/>
            <a:ext cx="458663" cy="229331"/>
          </a:xfrm>
          <a:custGeom>
            <a:avLst/>
            <a:gdLst/>
            <a:ahLst/>
            <a:cxnLst/>
            <a:rect l="l" t="t" r="r" b="b"/>
            <a:pathLst>
              <a:path w="458663" h="229331">
                <a:moveTo>
                  <a:pt x="0" y="229331"/>
                </a:moveTo>
                <a:lnTo>
                  <a:pt x="140" y="221328"/>
                </a:lnTo>
                <a:lnTo>
                  <a:pt x="559" y="213334"/>
                </a:lnTo>
                <a:lnTo>
                  <a:pt x="1257" y="205360"/>
                </a:lnTo>
                <a:lnTo>
                  <a:pt x="2232" y="197415"/>
                </a:lnTo>
                <a:lnTo>
                  <a:pt x="3484" y="189508"/>
                </a:lnTo>
                <a:lnTo>
                  <a:pt x="5012" y="181651"/>
                </a:lnTo>
                <a:lnTo>
                  <a:pt x="6812" y="173851"/>
                </a:lnTo>
                <a:lnTo>
                  <a:pt x="8884" y="166119"/>
                </a:lnTo>
                <a:lnTo>
                  <a:pt x="11225" y="158464"/>
                </a:lnTo>
                <a:lnTo>
                  <a:pt x="13831" y="150895"/>
                </a:lnTo>
                <a:lnTo>
                  <a:pt x="16699" y="143422"/>
                </a:lnTo>
                <a:lnTo>
                  <a:pt x="19827" y="136054"/>
                </a:lnTo>
                <a:lnTo>
                  <a:pt x="23210" y="128799"/>
                </a:lnTo>
                <a:lnTo>
                  <a:pt x="26844" y="121667"/>
                </a:lnTo>
                <a:lnTo>
                  <a:pt x="30725" y="114666"/>
                </a:lnTo>
                <a:lnTo>
                  <a:pt x="34848" y="107804"/>
                </a:lnTo>
                <a:lnTo>
                  <a:pt x="39207" y="101091"/>
                </a:lnTo>
                <a:lnTo>
                  <a:pt x="43799" y="94534"/>
                </a:lnTo>
                <a:lnTo>
                  <a:pt x="48616" y="88141"/>
                </a:lnTo>
                <a:lnTo>
                  <a:pt x="53654" y="81920"/>
                </a:lnTo>
                <a:lnTo>
                  <a:pt x="58905" y="75879"/>
                </a:lnTo>
                <a:lnTo>
                  <a:pt x="64365" y="70024"/>
                </a:lnTo>
                <a:lnTo>
                  <a:pt x="70025" y="64364"/>
                </a:lnTo>
                <a:lnTo>
                  <a:pt x="75879" y="58905"/>
                </a:lnTo>
                <a:lnTo>
                  <a:pt x="81920" y="53653"/>
                </a:lnTo>
                <a:lnTo>
                  <a:pt x="88141" y="48616"/>
                </a:lnTo>
                <a:lnTo>
                  <a:pt x="94534" y="43798"/>
                </a:lnTo>
                <a:lnTo>
                  <a:pt x="101091" y="39207"/>
                </a:lnTo>
                <a:lnTo>
                  <a:pt x="107805" y="34847"/>
                </a:lnTo>
                <a:lnTo>
                  <a:pt x="114666" y="30725"/>
                </a:lnTo>
                <a:lnTo>
                  <a:pt x="121667" y="26844"/>
                </a:lnTo>
                <a:lnTo>
                  <a:pt x="128800" y="23210"/>
                </a:lnTo>
                <a:lnTo>
                  <a:pt x="136054" y="19827"/>
                </a:lnTo>
                <a:lnTo>
                  <a:pt x="143423" y="16699"/>
                </a:lnTo>
                <a:lnTo>
                  <a:pt x="150896" y="13830"/>
                </a:lnTo>
                <a:lnTo>
                  <a:pt x="158465" y="11224"/>
                </a:lnTo>
                <a:lnTo>
                  <a:pt x="166120" y="8884"/>
                </a:lnTo>
                <a:lnTo>
                  <a:pt x="173852" y="6812"/>
                </a:lnTo>
                <a:lnTo>
                  <a:pt x="181651" y="5011"/>
                </a:lnTo>
                <a:lnTo>
                  <a:pt x="189509" y="3484"/>
                </a:lnTo>
                <a:lnTo>
                  <a:pt x="197415" y="2232"/>
                </a:lnTo>
                <a:lnTo>
                  <a:pt x="205360" y="1256"/>
                </a:lnTo>
                <a:lnTo>
                  <a:pt x="213335" y="559"/>
                </a:lnTo>
                <a:lnTo>
                  <a:pt x="221328" y="140"/>
                </a:lnTo>
                <a:lnTo>
                  <a:pt x="229332" y="0"/>
                </a:lnTo>
                <a:lnTo>
                  <a:pt x="237335" y="140"/>
                </a:lnTo>
                <a:lnTo>
                  <a:pt x="245329" y="559"/>
                </a:lnTo>
                <a:lnTo>
                  <a:pt x="253304" y="1256"/>
                </a:lnTo>
                <a:lnTo>
                  <a:pt x="261249" y="2232"/>
                </a:lnTo>
                <a:lnTo>
                  <a:pt x="269155" y="3484"/>
                </a:lnTo>
                <a:lnTo>
                  <a:pt x="277013" y="5011"/>
                </a:lnTo>
                <a:lnTo>
                  <a:pt x="284812" y="6812"/>
                </a:lnTo>
                <a:lnTo>
                  <a:pt x="292544" y="8884"/>
                </a:lnTo>
                <a:lnTo>
                  <a:pt x="300199" y="11224"/>
                </a:lnTo>
                <a:lnTo>
                  <a:pt x="307768" y="13830"/>
                </a:lnTo>
                <a:lnTo>
                  <a:pt x="315241" y="16699"/>
                </a:lnTo>
                <a:lnTo>
                  <a:pt x="322609" y="19827"/>
                </a:lnTo>
                <a:lnTo>
                  <a:pt x="329864" y="23210"/>
                </a:lnTo>
                <a:lnTo>
                  <a:pt x="336997" y="26844"/>
                </a:lnTo>
                <a:lnTo>
                  <a:pt x="343998" y="30725"/>
                </a:lnTo>
                <a:lnTo>
                  <a:pt x="350859" y="34847"/>
                </a:lnTo>
                <a:lnTo>
                  <a:pt x="357572" y="39207"/>
                </a:lnTo>
                <a:lnTo>
                  <a:pt x="364130" y="43798"/>
                </a:lnTo>
                <a:lnTo>
                  <a:pt x="370522" y="48616"/>
                </a:lnTo>
                <a:lnTo>
                  <a:pt x="376743" y="53653"/>
                </a:lnTo>
                <a:lnTo>
                  <a:pt x="382785" y="58905"/>
                </a:lnTo>
                <a:lnTo>
                  <a:pt x="388639" y="64364"/>
                </a:lnTo>
                <a:lnTo>
                  <a:pt x="394299" y="70024"/>
                </a:lnTo>
                <a:lnTo>
                  <a:pt x="399758" y="75879"/>
                </a:lnTo>
                <a:lnTo>
                  <a:pt x="405010" y="81920"/>
                </a:lnTo>
                <a:lnTo>
                  <a:pt x="410048" y="88141"/>
                </a:lnTo>
                <a:lnTo>
                  <a:pt x="414865" y="94534"/>
                </a:lnTo>
                <a:lnTo>
                  <a:pt x="419456" y="101091"/>
                </a:lnTo>
                <a:lnTo>
                  <a:pt x="423816" y="107804"/>
                </a:lnTo>
                <a:lnTo>
                  <a:pt x="427939" y="114666"/>
                </a:lnTo>
                <a:lnTo>
                  <a:pt x="431820" y="121667"/>
                </a:lnTo>
                <a:lnTo>
                  <a:pt x="435454" y="128799"/>
                </a:lnTo>
                <a:lnTo>
                  <a:pt x="438837" y="136054"/>
                </a:lnTo>
                <a:lnTo>
                  <a:pt x="441964" y="143422"/>
                </a:lnTo>
                <a:lnTo>
                  <a:pt x="444833" y="150895"/>
                </a:lnTo>
                <a:lnTo>
                  <a:pt x="447439" y="158464"/>
                </a:lnTo>
                <a:lnTo>
                  <a:pt x="449779" y="166119"/>
                </a:lnTo>
                <a:lnTo>
                  <a:pt x="451851" y="173851"/>
                </a:lnTo>
                <a:lnTo>
                  <a:pt x="453652" y="181651"/>
                </a:lnTo>
                <a:lnTo>
                  <a:pt x="455179" y="189508"/>
                </a:lnTo>
                <a:lnTo>
                  <a:pt x="456432" y="197415"/>
                </a:lnTo>
                <a:lnTo>
                  <a:pt x="457407" y="205360"/>
                </a:lnTo>
                <a:lnTo>
                  <a:pt x="458105" y="213334"/>
                </a:lnTo>
                <a:lnTo>
                  <a:pt x="458524" y="221328"/>
                </a:lnTo>
                <a:lnTo>
                  <a:pt x="458663" y="229331"/>
                </a:lnTo>
                <a:lnTo>
                  <a:pt x="229332" y="229331"/>
                </a:lnTo>
                <a:close/>
              </a:path>
            </a:pathLst>
          </a:custGeom>
          <a:solidFill>
            <a:srgbClr val="2C456B"/>
          </a:solidFill>
          <a:ln>
            <a:noFill/>
          </a:ln>
        </p:spPr>
        <p:txBody>
          <a:bodyPr rtlCol="0" anchor="ctr"/>
          <a:lstStyle/>
          <a:p>
            <a:pPr algn="ctr"/>
          </a:p>
        </p:txBody>
      </p:sp>
      <p:sp>
        <p:nvSpPr>
          <p:cNvPr id="13" name="TextBox 12"/>
          <p:cNvSpPr txBox="1"/>
          <p:nvPr/>
        </p:nvSpPr>
        <p:spPr>
          <a:xfrm>
            <a:off x="3455581" y="5298272"/>
            <a:ext cx="1280160" cy="502920"/>
          </a:xfrm>
          <a:prstGeom prst="rect">
            <a:avLst/>
          </a:prstGeom>
          <a:noFill/>
        </p:spPr>
        <p:txBody>
          <a:bodyPr wrap="square" anchor="ctr" lIns="18288" rIns="18288" tIns="0" bIns="0">
            <a:noAutofit/>
          </a:bodyPr>
          <a:lstStyle/>
          <a:p>
            <a:pPr algn="ctr">
              <a:spcBef>
                <a:spcPts val="0"/>
              </a:spcBef>
              <a:spcAft>
                <a:spcPts val="0"/>
              </a:spcAft>
            </a:pPr>
            <a:r>
              <a:rPr lang="tr-TR" sz="2100" b="1" i="0">
                <a:solidFill>
                  <a:srgbClr val="FFFFFF"/>
                </a:solidFill>
                <a:latin typeface="Calibri"/>
              </a:rPr>
              <a:t>Kullanıcı</a:t>
            </a:r>
          </a:p>
        </p:txBody>
      </p:sp>
      <p:sp>
        <p:nvSpPr>
          <p:cNvPr id="14" name="Freeform 13"/>
          <p:cNvSpPr/>
          <p:nvPr/>
        </p:nvSpPr>
        <p:spPr>
          <a:xfrm>
            <a:off x="3173775" y="2764529"/>
            <a:ext cx="2074377" cy="1822690"/>
          </a:xfrm>
          <a:custGeom>
            <a:avLst/>
            <a:gdLst/>
            <a:ahLst/>
            <a:cxnLst/>
            <a:rect l="l" t="t" r="r" b="b"/>
            <a:pathLst>
              <a:path w="2074377" h="1822690">
                <a:moveTo>
                  <a:pt x="0" y="1312093"/>
                </a:moveTo>
                <a:lnTo>
                  <a:pt x="75872" y="1211407"/>
                </a:lnTo>
                <a:lnTo>
                  <a:pt x="155211" y="1113431"/>
                </a:lnTo>
                <a:lnTo>
                  <a:pt x="237922" y="1018283"/>
                </a:lnTo>
                <a:lnTo>
                  <a:pt x="323903" y="926080"/>
                </a:lnTo>
                <a:lnTo>
                  <a:pt x="413049" y="836933"/>
                </a:lnTo>
                <a:lnTo>
                  <a:pt x="505253" y="750953"/>
                </a:lnTo>
                <a:lnTo>
                  <a:pt x="600400" y="668242"/>
                </a:lnTo>
                <a:lnTo>
                  <a:pt x="698377" y="588902"/>
                </a:lnTo>
                <a:lnTo>
                  <a:pt x="799062" y="513030"/>
                </a:lnTo>
                <a:lnTo>
                  <a:pt x="902334" y="440718"/>
                </a:lnTo>
                <a:lnTo>
                  <a:pt x="1008067" y="372055"/>
                </a:lnTo>
                <a:lnTo>
                  <a:pt x="1116132" y="307123"/>
                </a:lnTo>
                <a:lnTo>
                  <a:pt x="1226397" y="246002"/>
                </a:lnTo>
                <a:lnTo>
                  <a:pt x="1338728" y="188766"/>
                </a:lnTo>
                <a:lnTo>
                  <a:pt x="1452988" y="135486"/>
                </a:lnTo>
                <a:lnTo>
                  <a:pt x="1569038" y="86226"/>
                </a:lnTo>
                <a:lnTo>
                  <a:pt x="1686736" y="41046"/>
                </a:lnTo>
                <a:lnTo>
                  <a:pt x="1805940" y="0"/>
                </a:lnTo>
                <a:lnTo>
                  <a:pt x="2074377" y="826164"/>
                </a:lnTo>
                <a:lnTo>
                  <a:pt x="1983842" y="857338"/>
                </a:lnTo>
                <a:lnTo>
                  <a:pt x="1894451" y="891652"/>
                </a:lnTo>
                <a:lnTo>
                  <a:pt x="1806312" y="929065"/>
                </a:lnTo>
                <a:lnTo>
                  <a:pt x="1719532" y="969531"/>
                </a:lnTo>
                <a:lnTo>
                  <a:pt x="1634218" y="1013001"/>
                </a:lnTo>
                <a:lnTo>
                  <a:pt x="1550472" y="1059422"/>
                </a:lnTo>
                <a:lnTo>
                  <a:pt x="1468397" y="1108737"/>
                </a:lnTo>
                <a:lnTo>
                  <a:pt x="1388094" y="1160887"/>
                </a:lnTo>
                <a:lnTo>
                  <a:pt x="1309659" y="1215807"/>
                </a:lnTo>
                <a:lnTo>
                  <a:pt x="1233189" y="1273431"/>
                </a:lnTo>
                <a:lnTo>
                  <a:pt x="1158777" y="1333689"/>
                </a:lnTo>
                <a:lnTo>
                  <a:pt x="1086513" y="1396508"/>
                </a:lnTo>
                <a:lnTo>
                  <a:pt x="1016485" y="1461810"/>
                </a:lnTo>
                <a:lnTo>
                  <a:pt x="948779" y="1529516"/>
                </a:lnTo>
                <a:lnTo>
                  <a:pt x="883477" y="1599543"/>
                </a:lnTo>
                <a:lnTo>
                  <a:pt x="820659" y="1671808"/>
                </a:lnTo>
                <a:lnTo>
                  <a:pt x="760401" y="1746220"/>
                </a:lnTo>
                <a:lnTo>
                  <a:pt x="702777" y="1822690"/>
                </a:lnTo>
                <a:close/>
              </a:path>
            </a:pathLst>
          </a:custGeom>
          <a:solidFill>
            <a:srgbClr val="86CDB0"/>
          </a:solidFill>
          <a:ln w="31750">
            <a:solidFill>
              <a:srgbClr val="FFFFFF"/>
            </a:solidFill>
          </a:ln>
        </p:spPr>
        <p:txBody>
          <a:bodyPr rtlCol="0" anchor="ctr"/>
          <a:lstStyle/>
          <a:p>
            <a:pPr algn="ctr"/>
          </a:p>
        </p:txBody>
      </p:sp>
      <p:sp>
        <p:nvSpPr>
          <p:cNvPr id="15" name="Freeform 14"/>
          <p:cNvSpPr/>
          <p:nvPr/>
        </p:nvSpPr>
        <p:spPr>
          <a:xfrm>
            <a:off x="3876552" y="3590693"/>
            <a:ext cx="1767191" cy="1748985"/>
          </a:xfrm>
          <a:custGeom>
            <a:avLst/>
            <a:gdLst/>
            <a:ahLst/>
            <a:cxnLst/>
            <a:rect l="l" t="t" r="r" b="b"/>
            <a:pathLst>
              <a:path w="1767191" h="1748985">
                <a:moveTo>
                  <a:pt x="0" y="996526"/>
                </a:moveTo>
                <a:lnTo>
                  <a:pt x="57624" y="920056"/>
                </a:lnTo>
                <a:lnTo>
                  <a:pt x="117882" y="845644"/>
                </a:lnTo>
                <a:lnTo>
                  <a:pt x="180700" y="773379"/>
                </a:lnTo>
                <a:lnTo>
                  <a:pt x="246002" y="703352"/>
                </a:lnTo>
                <a:lnTo>
                  <a:pt x="313708" y="635646"/>
                </a:lnTo>
                <a:lnTo>
                  <a:pt x="383736" y="570344"/>
                </a:lnTo>
                <a:lnTo>
                  <a:pt x="456000" y="507525"/>
                </a:lnTo>
                <a:lnTo>
                  <a:pt x="530412" y="447267"/>
                </a:lnTo>
                <a:lnTo>
                  <a:pt x="606882" y="389643"/>
                </a:lnTo>
                <a:lnTo>
                  <a:pt x="685317" y="334723"/>
                </a:lnTo>
                <a:lnTo>
                  <a:pt x="765620" y="282573"/>
                </a:lnTo>
                <a:lnTo>
                  <a:pt x="847695" y="233258"/>
                </a:lnTo>
                <a:lnTo>
                  <a:pt x="931441" y="186837"/>
                </a:lnTo>
                <a:lnTo>
                  <a:pt x="1016755" y="143367"/>
                </a:lnTo>
                <a:lnTo>
                  <a:pt x="1103535" y="102901"/>
                </a:lnTo>
                <a:lnTo>
                  <a:pt x="1191674" y="65488"/>
                </a:lnTo>
                <a:lnTo>
                  <a:pt x="1281065" y="31174"/>
                </a:lnTo>
                <a:lnTo>
                  <a:pt x="1371600" y="0"/>
                </a:lnTo>
                <a:lnTo>
                  <a:pt x="1767191" y="1217505"/>
                </a:lnTo>
                <a:lnTo>
                  <a:pt x="1718906" y="1234131"/>
                </a:lnTo>
                <a:lnTo>
                  <a:pt x="1671231" y="1252431"/>
                </a:lnTo>
                <a:lnTo>
                  <a:pt x="1624223" y="1272385"/>
                </a:lnTo>
                <a:lnTo>
                  <a:pt x="1577940" y="1293967"/>
                </a:lnTo>
                <a:lnTo>
                  <a:pt x="1532439" y="1317151"/>
                </a:lnTo>
                <a:lnTo>
                  <a:pt x="1487775" y="1341909"/>
                </a:lnTo>
                <a:lnTo>
                  <a:pt x="1444002" y="1368210"/>
                </a:lnTo>
                <a:lnTo>
                  <a:pt x="1401173" y="1396023"/>
                </a:lnTo>
                <a:lnTo>
                  <a:pt x="1359342" y="1425314"/>
                </a:lnTo>
                <a:lnTo>
                  <a:pt x="1318558" y="1456047"/>
                </a:lnTo>
                <a:lnTo>
                  <a:pt x="1278871" y="1488185"/>
                </a:lnTo>
                <a:lnTo>
                  <a:pt x="1240330" y="1521688"/>
                </a:lnTo>
                <a:lnTo>
                  <a:pt x="1202982" y="1556516"/>
                </a:lnTo>
                <a:lnTo>
                  <a:pt x="1166872" y="1592626"/>
                </a:lnTo>
                <a:lnTo>
                  <a:pt x="1132044" y="1629974"/>
                </a:lnTo>
                <a:lnTo>
                  <a:pt x="1098541" y="1668515"/>
                </a:lnTo>
                <a:lnTo>
                  <a:pt x="1066404" y="1708201"/>
                </a:lnTo>
                <a:lnTo>
                  <a:pt x="1035671" y="1748985"/>
                </a:lnTo>
                <a:close/>
              </a:path>
            </a:pathLst>
          </a:custGeom>
          <a:solidFill>
            <a:srgbClr val="2BA070"/>
          </a:solidFill>
          <a:ln w="31750">
            <a:solidFill>
              <a:srgbClr val="FFFFFF"/>
            </a:solidFill>
          </a:ln>
        </p:spPr>
        <p:txBody>
          <a:bodyPr rtlCol="0" anchor="ctr"/>
          <a:lstStyle/>
          <a:p>
            <a:pPr algn="ctr"/>
          </a:p>
        </p:txBody>
      </p:sp>
      <p:sp>
        <p:nvSpPr>
          <p:cNvPr id="16" name="Can 15"/>
          <p:cNvSpPr/>
          <p:nvPr/>
        </p:nvSpPr>
        <p:spPr>
          <a:xfrm>
            <a:off x="4040501" y="3368344"/>
            <a:ext cx="375269" cy="208483"/>
          </a:xfrm>
          <a:prstGeom prst="can">
            <a:avLst/>
          </a:prstGeom>
          <a:solidFill>
            <a:srgbClr val="2C456B"/>
          </a:solidFill>
          <a:ln w="9525">
            <a:solidFill>
              <a:srgbClr val="FFFFFF"/>
            </a:solidFill>
          </a:ln>
          <a:effectLst/>
        </p:spPr>
        <p:txBody>
          <a:bodyPr rtlCol="0" anchor="ctr"/>
          <a:lstStyle/>
          <a:p/>
        </p:txBody>
      </p:sp>
      <p:sp>
        <p:nvSpPr>
          <p:cNvPr id="17" name="Can 16"/>
          <p:cNvSpPr/>
          <p:nvPr/>
        </p:nvSpPr>
        <p:spPr>
          <a:xfrm>
            <a:off x="4040501" y="3524706"/>
            <a:ext cx="375269" cy="208483"/>
          </a:xfrm>
          <a:prstGeom prst="can">
            <a:avLst/>
          </a:prstGeom>
          <a:solidFill>
            <a:srgbClr val="2C456B"/>
          </a:solidFill>
          <a:ln w="9525">
            <a:solidFill>
              <a:srgbClr val="FFFFFF"/>
            </a:solidFill>
          </a:ln>
          <a:effectLst/>
        </p:spPr>
        <p:txBody>
          <a:bodyPr rtlCol="0" anchor="ctr"/>
          <a:lstStyle/>
          <a:p/>
        </p:txBody>
      </p:sp>
      <p:sp>
        <p:nvSpPr>
          <p:cNvPr id="18" name="Can 17"/>
          <p:cNvSpPr/>
          <p:nvPr/>
        </p:nvSpPr>
        <p:spPr>
          <a:xfrm>
            <a:off x="4040501" y="3681068"/>
            <a:ext cx="375269" cy="208483"/>
          </a:xfrm>
          <a:prstGeom prst="can">
            <a:avLst/>
          </a:prstGeom>
          <a:solidFill>
            <a:srgbClr val="2C456B"/>
          </a:solidFill>
          <a:ln w="9525">
            <a:solidFill>
              <a:srgbClr val="FFFFFF"/>
            </a:solidFill>
          </a:ln>
          <a:effectLst/>
        </p:spPr>
        <p:txBody>
          <a:bodyPr rtlCol="0" anchor="ctr"/>
          <a:lstStyle/>
          <a:p/>
        </p:txBody>
      </p:sp>
      <p:sp>
        <p:nvSpPr>
          <p:cNvPr id="19" name="TextBox 18"/>
          <p:cNvSpPr txBox="1"/>
          <p:nvPr/>
        </p:nvSpPr>
        <p:spPr>
          <a:xfrm>
            <a:off x="4219584" y="4246712"/>
            <a:ext cx="1280160" cy="502920"/>
          </a:xfrm>
          <a:prstGeom prst="rect">
            <a:avLst/>
          </a:prstGeom>
          <a:noFill/>
        </p:spPr>
        <p:txBody>
          <a:bodyPr wrap="square" anchor="ctr" lIns="18288" rIns="18288" tIns="0" bIns="0">
            <a:noAutofit/>
          </a:bodyPr>
          <a:lstStyle/>
          <a:p>
            <a:pPr algn="ctr">
              <a:spcBef>
                <a:spcPts val="0"/>
              </a:spcBef>
              <a:spcAft>
                <a:spcPts val="0"/>
              </a:spcAft>
            </a:pPr>
            <a:r>
              <a:rPr lang="tr-TR" sz="2100" b="1" i="0">
                <a:solidFill>
                  <a:srgbClr val="FFFFFF"/>
                </a:solidFill>
                <a:latin typeface="Calibri"/>
              </a:rPr>
              <a:t>Veri</a:t>
            </a:r>
          </a:p>
        </p:txBody>
      </p:sp>
      <p:sp>
        <p:nvSpPr>
          <p:cNvPr id="20" name="Freeform 19"/>
          <p:cNvSpPr/>
          <p:nvPr/>
        </p:nvSpPr>
        <p:spPr>
          <a:xfrm>
            <a:off x="4979715" y="2587752"/>
            <a:ext cx="2232264" cy="1002941"/>
          </a:xfrm>
          <a:custGeom>
            <a:avLst/>
            <a:gdLst/>
            <a:ahLst/>
            <a:cxnLst/>
            <a:rect l="l" t="t" r="r" b="b"/>
            <a:pathLst>
              <a:path w="2232264" h="1002941">
                <a:moveTo>
                  <a:pt x="0" y="176777"/>
                </a:moveTo>
                <a:lnTo>
                  <a:pt x="120563" y="139918"/>
                </a:lnTo>
                <a:lnTo>
                  <a:pt x="242339" y="107288"/>
                </a:lnTo>
                <a:lnTo>
                  <a:pt x="365180" y="78928"/>
                </a:lnTo>
                <a:lnTo>
                  <a:pt x="488936" y="54872"/>
                </a:lnTo>
                <a:lnTo>
                  <a:pt x="613455" y="35150"/>
                </a:lnTo>
                <a:lnTo>
                  <a:pt x="738588" y="19786"/>
                </a:lnTo>
                <a:lnTo>
                  <a:pt x="864180" y="8798"/>
                </a:lnTo>
                <a:lnTo>
                  <a:pt x="990079" y="2200"/>
                </a:lnTo>
                <a:lnTo>
                  <a:pt x="1116132" y="0"/>
                </a:lnTo>
                <a:lnTo>
                  <a:pt x="1242185" y="2200"/>
                </a:lnTo>
                <a:lnTo>
                  <a:pt x="1368084" y="8798"/>
                </a:lnTo>
                <a:lnTo>
                  <a:pt x="1493676" y="19786"/>
                </a:lnTo>
                <a:lnTo>
                  <a:pt x="1618809" y="35150"/>
                </a:lnTo>
                <a:lnTo>
                  <a:pt x="1743328" y="54872"/>
                </a:lnTo>
                <a:lnTo>
                  <a:pt x="1867084" y="78928"/>
                </a:lnTo>
                <a:lnTo>
                  <a:pt x="1989925" y="107288"/>
                </a:lnTo>
                <a:lnTo>
                  <a:pt x="2111701" y="139918"/>
                </a:lnTo>
                <a:lnTo>
                  <a:pt x="2232264" y="176777"/>
                </a:lnTo>
                <a:lnTo>
                  <a:pt x="1963827" y="1002941"/>
                </a:lnTo>
                <a:lnTo>
                  <a:pt x="1872260" y="974946"/>
                </a:lnTo>
                <a:lnTo>
                  <a:pt x="1779772" y="950164"/>
                </a:lnTo>
                <a:lnTo>
                  <a:pt x="1686475" y="928625"/>
                </a:lnTo>
                <a:lnTo>
                  <a:pt x="1592484" y="910355"/>
                </a:lnTo>
                <a:lnTo>
                  <a:pt x="1497912" y="895376"/>
                </a:lnTo>
                <a:lnTo>
                  <a:pt x="1402874" y="883707"/>
                </a:lnTo>
                <a:lnTo>
                  <a:pt x="1307488" y="875362"/>
                </a:lnTo>
                <a:lnTo>
                  <a:pt x="1211868" y="870351"/>
                </a:lnTo>
                <a:lnTo>
                  <a:pt x="1116132" y="868680"/>
                </a:lnTo>
                <a:lnTo>
                  <a:pt x="1020396" y="870351"/>
                </a:lnTo>
                <a:lnTo>
                  <a:pt x="924776" y="875362"/>
                </a:lnTo>
                <a:lnTo>
                  <a:pt x="829390" y="883707"/>
                </a:lnTo>
                <a:lnTo>
                  <a:pt x="734352" y="895376"/>
                </a:lnTo>
                <a:lnTo>
                  <a:pt x="639780" y="910355"/>
                </a:lnTo>
                <a:lnTo>
                  <a:pt x="545789" y="928625"/>
                </a:lnTo>
                <a:lnTo>
                  <a:pt x="452492" y="950164"/>
                </a:lnTo>
                <a:lnTo>
                  <a:pt x="360004" y="974946"/>
                </a:lnTo>
                <a:lnTo>
                  <a:pt x="268437" y="1002941"/>
                </a:lnTo>
                <a:close/>
              </a:path>
            </a:pathLst>
          </a:custGeom>
          <a:solidFill>
            <a:srgbClr val="BFD3ED"/>
          </a:solidFill>
          <a:ln w="31750">
            <a:solidFill>
              <a:srgbClr val="FFFFFF"/>
            </a:solidFill>
          </a:ln>
        </p:spPr>
        <p:txBody>
          <a:bodyPr rtlCol="0" anchor="ctr"/>
          <a:lstStyle/>
          <a:p>
            <a:pPr algn="ctr"/>
          </a:p>
        </p:txBody>
      </p:sp>
      <p:sp>
        <p:nvSpPr>
          <p:cNvPr id="21" name="Freeform 20"/>
          <p:cNvSpPr/>
          <p:nvPr/>
        </p:nvSpPr>
        <p:spPr>
          <a:xfrm>
            <a:off x="5248152" y="3456432"/>
            <a:ext cx="1695390" cy="1351766"/>
          </a:xfrm>
          <a:custGeom>
            <a:avLst/>
            <a:gdLst/>
            <a:ahLst/>
            <a:cxnLst/>
            <a:rect l="l" t="t" r="r" b="b"/>
            <a:pathLst>
              <a:path w="1695390" h="1351766">
                <a:moveTo>
                  <a:pt x="0" y="134261"/>
                </a:moveTo>
                <a:lnTo>
                  <a:pt x="91567" y="106266"/>
                </a:lnTo>
                <a:lnTo>
                  <a:pt x="184055" y="81484"/>
                </a:lnTo>
                <a:lnTo>
                  <a:pt x="277352" y="59945"/>
                </a:lnTo>
                <a:lnTo>
                  <a:pt x="371343" y="41675"/>
                </a:lnTo>
                <a:lnTo>
                  <a:pt x="465915" y="26696"/>
                </a:lnTo>
                <a:lnTo>
                  <a:pt x="560953" y="15027"/>
                </a:lnTo>
                <a:lnTo>
                  <a:pt x="656339" y="6682"/>
                </a:lnTo>
                <a:lnTo>
                  <a:pt x="751959" y="1671"/>
                </a:lnTo>
                <a:lnTo>
                  <a:pt x="847695" y="0"/>
                </a:lnTo>
                <a:lnTo>
                  <a:pt x="943431" y="1671"/>
                </a:lnTo>
                <a:lnTo>
                  <a:pt x="1039051" y="6682"/>
                </a:lnTo>
                <a:lnTo>
                  <a:pt x="1134437" y="15027"/>
                </a:lnTo>
                <a:lnTo>
                  <a:pt x="1229475" y="26696"/>
                </a:lnTo>
                <a:lnTo>
                  <a:pt x="1324047" y="41675"/>
                </a:lnTo>
                <a:lnTo>
                  <a:pt x="1418038" y="59945"/>
                </a:lnTo>
                <a:lnTo>
                  <a:pt x="1511335" y="81484"/>
                </a:lnTo>
                <a:lnTo>
                  <a:pt x="1603823" y="106266"/>
                </a:lnTo>
                <a:lnTo>
                  <a:pt x="1695390" y="134261"/>
                </a:lnTo>
                <a:lnTo>
                  <a:pt x="1299799" y="1351766"/>
                </a:lnTo>
                <a:lnTo>
                  <a:pt x="1250963" y="1336835"/>
                </a:lnTo>
                <a:lnTo>
                  <a:pt x="1201636" y="1323618"/>
                </a:lnTo>
                <a:lnTo>
                  <a:pt x="1151878" y="1312130"/>
                </a:lnTo>
                <a:lnTo>
                  <a:pt x="1101749" y="1302386"/>
                </a:lnTo>
                <a:lnTo>
                  <a:pt x="1051311" y="1294398"/>
                </a:lnTo>
                <a:lnTo>
                  <a:pt x="1000624" y="1288174"/>
                </a:lnTo>
                <a:lnTo>
                  <a:pt x="949752" y="1283723"/>
                </a:lnTo>
                <a:lnTo>
                  <a:pt x="898754" y="1281051"/>
                </a:lnTo>
                <a:lnTo>
                  <a:pt x="847695" y="1280160"/>
                </a:lnTo>
                <a:lnTo>
                  <a:pt x="796636" y="1281051"/>
                </a:lnTo>
                <a:lnTo>
                  <a:pt x="745638" y="1283723"/>
                </a:lnTo>
                <a:lnTo>
                  <a:pt x="694766" y="1288174"/>
                </a:lnTo>
                <a:lnTo>
                  <a:pt x="644079" y="1294398"/>
                </a:lnTo>
                <a:lnTo>
                  <a:pt x="593641" y="1302386"/>
                </a:lnTo>
                <a:lnTo>
                  <a:pt x="543512" y="1312130"/>
                </a:lnTo>
                <a:lnTo>
                  <a:pt x="493754" y="1323618"/>
                </a:lnTo>
                <a:lnTo>
                  <a:pt x="444427" y="1336835"/>
                </a:lnTo>
                <a:lnTo>
                  <a:pt x="395591" y="1351766"/>
                </a:lnTo>
                <a:close/>
              </a:path>
            </a:pathLst>
          </a:custGeom>
          <a:solidFill>
            <a:srgbClr val="7890BD"/>
          </a:solidFill>
          <a:ln w="31750">
            <a:solidFill>
              <a:srgbClr val="FFFFFF"/>
            </a:solidFill>
          </a:ln>
        </p:spPr>
        <p:txBody>
          <a:bodyPr rtlCol="0" anchor="ctr"/>
          <a:lstStyle/>
          <a:p>
            <a:pPr algn="ctr"/>
          </a:p>
        </p:txBody>
      </p:sp>
      <p:sp>
        <p:nvSpPr>
          <p:cNvPr id="22" name="Rounded Rectangle 21"/>
          <p:cNvSpPr/>
          <p:nvPr/>
        </p:nvSpPr>
        <p:spPr>
          <a:xfrm>
            <a:off x="5835243" y="2782336"/>
            <a:ext cx="521208" cy="343997"/>
          </a:xfrm>
          <a:prstGeom prst="roundRect">
            <a:avLst>
              <a:gd name="adj" fmla="val 10000"/>
            </a:avLst>
          </a:prstGeom>
          <a:solidFill>
            <a:srgbClr val="2C456B"/>
          </a:solidFill>
          <a:ln>
            <a:noFill/>
          </a:ln>
          <a:effectLst/>
        </p:spPr>
        <p:txBody>
          <a:bodyPr rtlCol="0" anchor="ctr"/>
          <a:lstStyle/>
          <a:p/>
        </p:txBody>
      </p:sp>
      <p:sp>
        <p:nvSpPr>
          <p:cNvPr id="23" name="Rectangle 22"/>
          <p:cNvSpPr/>
          <p:nvPr/>
        </p:nvSpPr>
        <p:spPr>
          <a:xfrm>
            <a:off x="5882152" y="2824032"/>
            <a:ext cx="427390" cy="250179"/>
          </a:xfrm>
          <a:prstGeom prst="rect">
            <a:avLst/>
          </a:prstGeom>
          <a:solidFill>
            <a:srgbClr val="FFFFFF"/>
          </a:solidFill>
          <a:ln>
            <a:noFill/>
          </a:ln>
          <a:effectLst/>
        </p:spPr>
        <p:txBody>
          <a:bodyPr rtlCol="0" anchor="ctr"/>
          <a:lstStyle/>
          <a:p/>
        </p:txBody>
      </p:sp>
      <p:sp>
        <p:nvSpPr>
          <p:cNvPr id="24" name="Rectangle 23"/>
          <p:cNvSpPr/>
          <p:nvPr/>
        </p:nvSpPr>
        <p:spPr>
          <a:xfrm>
            <a:off x="6121907" y="2964759"/>
            <a:ext cx="36484" cy="93817"/>
          </a:xfrm>
          <a:prstGeom prst="rect">
            <a:avLst/>
          </a:prstGeom>
          <a:solidFill>
            <a:srgbClr val="2C456B"/>
          </a:solidFill>
          <a:ln>
            <a:noFill/>
          </a:ln>
          <a:effectLst/>
        </p:spPr>
        <p:txBody>
          <a:bodyPr rtlCol="0" anchor="ctr"/>
          <a:lstStyle/>
          <a:p/>
        </p:txBody>
      </p:sp>
      <p:sp>
        <p:nvSpPr>
          <p:cNvPr id="25" name="Rectangle 24"/>
          <p:cNvSpPr/>
          <p:nvPr/>
        </p:nvSpPr>
        <p:spPr>
          <a:xfrm>
            <a:off x="6174028" y="2902214"/>
            <a:ext cx="36484" cy="156362"/>
          </a:xfrm>
          <a:prstGeom prst="rect">
            <a:avLst/>
          </a:prstGeom>
          <a:solidFill>
            <a:srgbClr val="2C456B"/>
          </a:solidFill>
          <a:ln>
            <a:noFill/>
          </a:ln>
          <a:effectLst/>
        </p:spPr>
        <p:txBody>
          <a:bodyPr rtlCol="0" anchor="ctr"/>
          <a:lstStyle/>
          <a:p/>
        </p:txBody>
      </p:sp>
      <p:sp>
        <p:nvSpPr>
          <p:cNvPr id="26" name="Rectangle 25"/>
          <p:cNvSpPr/>
          <p:nvPr/>
        </p:nvSpPr>
        <p:spPr>
          <a:xfrm>
            <a:off x="6226149" y="2933486"/>
            <a:ext cx="36484" cy="125089"/>
          </a:xfrm>
          <a:prstGeom prst="rect">
            <a:avLst/>
          </a:prstGeom>
          <a:solidFill>
            <a:srgbClr val="2C456B"/>
          </a:solidFill>
          <a:ln>
            <a:noFill/>
          </a:ln>
          <a:effectLst/>
        </p:spPr>
        <p:txBody>
          <a:bodyPr rtlCol="0" anchor="ctr"/>
          <a:lstStyle/>
          <a:p/>
        </p:txBody>
      </p:sp>
      <p:sp>
        <p:nvSpPr>
          <p:cNvPr id="27" name="Oval 26"/>
          <p:cNvSpPr/>
          <p:nvPr/>
        </p:nvSpPr>
        <p:spPr>
          <a:xfrm>
            <a:off x="5939485" y="2865729"/>
            <a:ext cx="83393" cy="83393"/>
          </a:xfrm>
          <a:prstGeom prst="ellipse">
            <a:avLst/>
          </a:prstGeom>
          <a:solidFill>
            <a:srgbClr val="1E7B6E"/>
          </a:solidFill>
          <a:ln>
            <a:noFill/>
          </a:ln>
          <a:effectLst/>
        </p:spPr>
        <p:txBody>
          <a:bodyPr rtlCol="0" anchor="ctr"/>
          <a:lstStyle/>
          <a:p/>
        </p:txBody>
      </p:sp>
      <p:sp>
        <p:nvSpPr>
          <p:cNvPr id="28" name="Rectangle 27"/>
          <p:cNvSpPr/>
          <p:nvPr/>
        </p:nvSpPr>
        <p:spPr>
          <a:xfrm>
            <a:off x="6059362" y="3126333"/>
            <a:ext cx="72969" cy="93817"/>
          </a:xfrm>
          <a:prstGeom prst="rect">
            <a:avLst/>
          </a:prstGeom>
          <a:solidFill>
            <a:srgbClr val="2C456B"/>
          </a:solidFill>
          <a:ln>
            <a:noFill/>
          </a:ln>
          <a:effectLst/>
        </p:spPr>
        <p:txBody>
          <a:bodyPr rtlCol="0" anchor="ctr"/>
          <a:lstStyle/>
          <a:p/>
        </p:txBody>
      </p:sp>
      <p:sp>
        <p:nvSpPr>
          <p:cNvPr id="29" name="Rectangle 28"/>
          <p:cNvSpPr/>
          <p:nvPr/>
        </p:nvSpPr>
        <p:spPr>
          <a:xfrm>
            <a:off x="5939485" y="3220151"/>
            <a:ext cx="312724" cy="41696"/>
          </a:xfrm>
          <a:prstGeom prst="rect">
            <a:avLst/>
          </a:prstGeom>
          <a:solidFill>
            <a:srgbClr val="2C456B"/>
          </a:solidFill>
          <a:ln>
            <a:noFill/>
          </a:ln>
          <a:effectLst/>
        </p:spPr>
        <p:txBody>
          <a:bodyPr rtlCol="0" anchor="ctr"/>
          <a:lstStyle/>
          <a:p/>
        </p:txBody>
      </p:sp>
      <p:sp>
        <p:nvSpPr>
          <p:cNvPr id="30" name="TextBox 29"/>
          <p:cNvSpPr txBox="1"/>
          <p:nvPr/>
        </p:nvSpPr>
        <p:spPr>
          <a:xfrm>
            <a:off x="5455767" y="3845052"/>
            <a:ext cx="1280160" cy="502920"/>
          </a:xfrm>
          <a:prstGeom prst="rect">
            <a:avLst/>
          </a:prstGeom>
          <a:noFill/>
        </p:spPr>
        <p:txBody>
          <a:bodyPr wrap="square" anchor="ctr" lIns="18288" rIns="18288" tIns="0" bIns="0">
            <a:noAutofit/>
          </a:bodyPr>
          <a:lstStyle/>
          <a:p>
            <a:pPr algn="ctr">
              <a:spcBef>
                <a:spcPts val="0"/>
              </a:spcBef>
              <a:spcAft>
                <a:spcPts val="0"/>
              </a:spcAft>
            </a:pPr>
            <a:r>
              <a:rPr lang="tr-TR" sz="2100" b="1" i="0">
                <a:solidFill>
                  <a:srgbClr val="FFFFFF"/>
                </a:solidFill>
                <a:latin typeface="Calibri"/>
              </a:rPr>
              <a:t>Donanım</a:t>
            </a:r>
          </a:p>
        </p:txBody>
      </p:sp>
      <p:sp>
        <p:nvSpPr>
          <p:cNvPr id="31" name="Freeform 30"/>
          <p:cNvSpPr/>
          <p:nvPr/>
        </p:nvSpPr>
        <p:spPr>
          <a:xfrm>
            <a:off x="6943542" y="2764529"/>
            <a:ext cx="2074377" cy="1822690"/>
          </a:xfrm>
          <a:custGeom>
            <a:avLst/>
            <a:gdLst/>
            <a:ahLst/>
            <a:cxnLst/>
            <a:rect l="l" t="t" r="r" b="b"/>
            <a:pathLst>
              <a:path w="2074377" h="1822690">
                <a:moveTo>
                  <a:pt x="268437" y="0"/>
                </a:moveTo>
                <a:lnTo>
                  <a:pt x="387641" y="41046"/>
                </a:lnTo>
                <a:lnTo>
                  <a:pt x="505339" y="86226"/>
                </a:lnTo>
                <a:lnTo>
                  <a:pt x="621389" y="135486"/>
                </a:lnTo>
                <a:lnTo>
                  <a:pt x="735649" y="188766"/>
                </a:lnTo>
                <a:lnTo>
                  <a:pt x="847980" y="246002"/>
                </a:lnTo>
                <a:lnTo>
                  <a:pt x="958245" y="307123"/>
                </a:lnTo>
                <a:lnTo>
                  <a:pt x="1066310" y="372055"/>
                </a:lnTo>
                <a:lnTo>
                  <a:pt x="1172043" y="440718"/>
                </a:lnTo>
                <a:lnTo>
                  <a:pt x="1275315" y="513030"/>
                </a:lnTo>
                <a:lnTo>
                  <a:pt x="1376000" y="588902"/>
                </a:lnTo>
                <a:lnTo>
                  <a:pt x="1473977" y="668242"/>
                </a:lnTo>
                <a:lnTo>
                  <a:pt x="1569124" y="750953"/>
                </a:lnTo>
                <a:lnTo>
                  <a:pt x="1661328" y="836933"/>
                </a:lnTo>
                <a:lnTo>
                  <a:pt x="1750474" y="926080"/>
                </a:lnTo>
                <a:lnTo>
                  <a:pt x="1836455" y="1018283"/>
                </a:lnTo>
                <a:lnTo>
                  <a:pt x="1919166" y="1113431"/>
                </a:lnTo>
                <a:lnTo>
                  <a:pt x="1998505" y="1211407"/>
                </a:lnTo>
                <a:lnTo>
                  <a:pt x="2074377" y="1312093"/>
                </a:lnTo>
                <a:lnTo>
                  <a:pt x="1371600" y="1822690"/>
                </a:lnTo>
                <a:lnTo>
                  <a:pt x="1313976" y="1746220"/>
                </a:lnTo>
                <a:lnTo>
                  <a:pt x="1253718" y="1671808"/>
                </a:lnTo>
                <a:lnTo>
                  <a:pt x="1190900" y="1599543"/>
                </a:lnTo>
                <a:lnTo>
                  <a:pt x="1125598" y="1529516"/>
                </a:lnTo>
                <a:lnTo>
                  <a:pt x="1057892" y="1461810"/>
                </a:lnTo>
                <a:lnTo>
                  <a:pt x="987864" y="1396508"/>
                </a:lnTo>
                <a:lnTo>
                  <a:pt x="915600" y="1333689"/>
                </a:lnTo>
                <a:lnTo>
                  <a:pt x="841188" y="1273431"/>
                </a:lnTo>
                <a:lnTo>
                  <a:pt x="764718" y="1215807"/>
                </a:lnTo>
                <a:lnTo>
                  <a:pt x="686283" y="1160887"/>
                </a:lnTo>
                <a:lnTo>
                  <a:pt x="605980" y="1108737"/>
                </a:lnTo>
                <a:lnTo>
                  <a:pt x="523905" y="1059422"/>
                </a:lnTo>
                <a:lnTo>
                  <a:pt x="440159" y="1013001"/>
                </a:lnTo>
                <a:lnTo>
                  <a:pt x="354845" y="969531"/>
                </a:lnTo>
                <a:lnTo>
                  <a:pt x="268065" y="929065"/>
                </a:lnTo>
                <a:lnTo>
                  <a:pt x="179926" y="891652"/>
                </a:lnTo>
                <a:lnTo>
                  <a:pt x="90535" y="857338"/>
                </a:lnTo>
                <a:lnTo>
                  <a:pt x="0" y="826164"/>
                </a:lnTo>
                <a:close/>
              </a:path>
            </a:pathLst>
          </a:custGeom>
          <a:solidFill>
            <a:srgbClr val="86CDB0"/>
          </a:solidFill>
          <a:ln w="31750">
            <a:solidFill>
              <a:srgbClr val="FFFFFF"/>
            </a:solidFill>
          </a:ln>
        </p:spPr>
        <p:txBody>
          <a:bodyPr rtlCol="0" anchor="ctr"/>
          <a:lstStyle/>
          <a:p>
            <a:pPr algn="ctr"/>
          </a:p>
        </p:txBody>
      </p:sp>
      <p:sp>
        <p:nvSpPr>
          <p:cNvPr id="32" name="Freeform 31"/>
          <p:cNvSpPr/>
          <p:nvPr/>
        </p:nvSpPr>
        <p:spPr>
          <a:xfrm>
            <a:off x="6547951" y="3590693"/>
            <a:ext cx="1767191" cy="1748985"/>
          </a:xfrm>
          <a:custGeom>
            <a:avLst/>
            <a:gdLst/>
            <a:ahLst/>
            <a:cxnLst/>
            <a:rect l="l" t="t" r="r" b="b"/>
            <a:pathLst>
              <a:path w="1767191" h="1748985">
                <a:moveTo>
                  <a:pt x="395591" y="0"/>
                </a:moveTo>
                <a:lnTo>
                  <a:pt x="486126" y="31174"/>
                </a:lnTo>
                <a:lnTo>
                  <a:pt x="575517" y="65488"/>
                </a:lnTo>
                <a:lnTo>
                  <a:pt x="663656" y="102901"/>
                </a:lnTo>
                <a:lnTo>
                  <a:pt x="750436" y="143367"/>
                </a:lnTo>
                <a:lnTo>
                  <a:pt x="835750" y="186837"/>
                </a:lnTo>
                <a:lnTo>
                  <a:pt x="919496" y="233258"/>
                </a:lnTo>
                <a:lnTo>
                  <a:pt x="1001571" y="282573"/>
                </a:lnTo>
                <a:lnTo>
                  <a:pt x="1081874" y="334723"/>
                </a:lnTo>
                <a:lnTo>
                  <a:pt x="1160309" y="389643"/>
                </a:lnTo>
                <a:lnTo>
                  <a:pt x="1236779" y="447267"/>
                </a:lnTo>
                <a:lnTo>
                  <a:pt x="1311191" y="507525"/>
                </a:lnTo>
                <a:lnTo>
                  <a:pt x="1383455" y="570344"/>
                </a:lnTo>
                <a:lnTo>
                  <a:pt x="1453483" y="635646"/>
                </a:lnTo>
                <a:lnTo>
                  <a:pt x="1521189" y="703352"/>
                </a:lnTo>
                <a:lnTo>
                  <a:pt x="1586491" y="773379"/>
                </a:lnTo>
                <a:lnTo>
                  <a:pt x="1649309" y="845644"/>
                </a:lnTo>
                <a:lnTo>
                  <a:pt x="1709567" y="920056"/>
                </a:lnTo>
                <a:lnTo>
                  <a:pt x="1767191" y="996526"/>
                </a:lnTo>
                <a:lnTo>
                  <a:pt x="731520" y="1748985"/>
                </a:lnTo>
                <a:lnTo>
                  <a:pt x="700787" y="1708201"/>
                </a:lnTo>
                <a:lnTo>
                  <a:pt x="668650" y="1668515"/>
                </a:lnTo>
                <a:lnTo>
                  <a:pt x="635147" y="1629974"/>
                </a:lnTo>
                <a:lnTo>
                  <a:pt x="600319" y="1592626"/>
                </a:lnTo>
                <a:lnTo>
                  <a:pt x="564209" y="1556516"/>
                </a:lnTo>
                <a:lnTo>
                  <a:pt x="526861" y="1521688"/>
                </a:lnTo>
                <a:lnTo>
                  <a:pt x="488320" y="1488185"/>
                </a:lnTo>
                <a:lnTo>
                  <a:pt x="448633" y="1456047"/>
                </a:lnTo>
                <a:lnTo>
                  <a:pt x="407849" y="1425314"/>
                </a:lnTo>
                <a:lnTo>
                  <a:pt x="366018" y="1396023"/>
                </a:lnTo>
                <a:lnTo>
                  <a:pt x="323189" y="1368210"/>
                </a:lnTo>
                <a:lnTo>
                  <a:pt x="279416" y="1341909"/>
                </a:lnTo>
                <a:lnTo>
                  <a:pt x="234752" y="1317151"/>
                </a:lnTo>
                <a:lnTo>
                  <a:pt x="189251" y="1293967"/>
                </a:lnTo>
                <a:lnTo>
                  <a:pt x="142968" y="1272385"/>
                </a:lnTo>
                <a:lnTo>
                  <a:pt x="95960" y="1252431"/>
                </a:lnTo>
                <a:lnTo>
                  <a:pt x="48285" y="1234131"/>
                </a:lnTo>
                <a:lnTo>
                  <a:pt x="0" y="1217505"/>
                </a:lnTo>
                <a:close/>
              </a:path>
            </a:pathLst>
          </a:custGeom>
          <a:solidFill>
            <a:srgbClr val="2BA070"/>
          </a:solidFill>
          <a:ln w="31750">
            <a:solidFill>
              <a:srgbClr val="FFFFFF"/>
            </a:solidFill>
          </a:ln>
        </p:spPr>
        <p:txBody>
          <a:bodyPr rtlCol="0" anchor="ctr"/>
          <a:lstStyle/>
          <a:p>
            <a:pPr algn="ctr"/>
          </a:p>
        </p:txBody>
      </p:sp>
      <p:sp>
        <p:nvSpPr>
          <p:cNvPr id="33" name="Gear 9 32"/>
          <p:cNvSpPr/>
          <p:nvPr/>
        </p:nvSpPr>
        <p:spPr>
          <a:xfrm>
            <a:off x="7702954" y="3368344"/>
            <a:ext cx="521208" cy="521208"/>
          </a:xfrm>
          <a:prstGeom prst="gear9">
            <a:avLst/>
          </a:prstGeom>
          <a:solidFill>
            <a:srgbClr val="2C456B"/>
          </a:solidFill>
          <a:ln>
            <a:noFill/>
          </a:ln>
          <a:effectLst/>
        </p:spPr>
        <p:txBody>
          <a:bodyPr rtlCol="0" anchor="ctr"/>
          <a:lstStyle/>
          <a:p/>
        </p:txBody>
      </p:sp>
      <p:sp>
        <p:nvSpPr>
          <p:cNvPr id="34" name="Oval 33"/>
          <p:cNvSpPr/>
          <p:nvPr/>
        </p:nvSpPr>
        <p:spPr>
          <a:xfrm>
            <a:off x="7869741" y="3535130"/>
            <a:ext cx="187634" cy="187634"/>
          </a:xfrm>
          <a:prstGeom prst="ellipse">
            <a:avLst/>
          </a:prstGeom>
          <a:solidFill>
            <a:srgbClr val="86CDB0"/>
          </a:solidFill>
          <a:ln>
            <a:noFill/>
          </a:ln>
          <a:effectLst/>
        </p:spPr>
        <p:txBody>
          <a:bodyPr rtlCol="0" anchor="ctr"/>
          <a:lstStyle/>
          <a:p/>
        </p:txBody>
      </p:sp>
      <p:sp>
        <p:nvSpPr>
          <p:cNvPr id="35" name="TextBox 34"/>
          <p:cNvSpPr txBox="1"/>
          <p:nvPr/>
        </p:nvSpPr>
        <p:spPr>
          <a:xfrm>
            <a:off x="6691950" y="4246712"/>
            <a:ext cx="1280160" cy="502920"/>
          </a:xfrm>
          <a:prstGeom prst="rect">
            <a:avLst/>
          </a:prstGeom>
          <a:noFill/>
        </p:spPr>
        <p:txBody>
          <a:bodyPr wrap="square" anchor="ctr" lIns="18288" rIns="18288" tIns="0" bIns="0">
            <a:noAutofit/>
          </a:bodyPr>
          <a:lstStyle/>
          <a:p>
            <a:pPr algn="ctr">
              <a:spcBef>
                <a:spcPts val="0"/>
              </a:spcBef>
              <a:spcAft>
                <a:spcPts val="0"/>
              </a:spcAft>
            </a:pPr>
            <a:r>
              <a:rPr lang="tr-TR" sz="2100" b="1" i="0">
                <a:solidFill>
                  <a:srgbClr val="FFFFFF"/>
                </a:solidFill>
                <a:latin typeface="Calibri"/>
              </a:rPr>
              <a:t>Yazılım</a:t>
            </a:r>
          </a:p>
        </p:txBody>
      </p:sp>
      <p:sp>
        <p:nvSpPr>
          <p:cNvPr id="36" name="Freeform 35"/>
          <p:cNvSpPr/>
          <p:nvPr/>
        </p:nvSpPr>
        <p:spPr>
          <a:xfrm>
            <a:off x="8315142" y="4076622"/>
            <a:ext cx="1392585" cy="2123010"/>
          </a:xfrm>
          <a:custGeom>
            <a:avLst/>
            <a:gdLst/>
            <a:ahLst/>
            <a:cxnLst/>
            <a:rect l="l" t="t" r="r" b="b"/>
            <a:pathLst>
              <a:path w="1392585" h="2123010">
                <a:moveTo>
                  <a:pt x="702777" y="0"/>
                </a:moveTo>
                <a:lnTo>
                  <a:pt x="775089" y="103272"/>
                </a:lnTo>
                <a:lnTo>
                  <a:pt x="843753" y="209005"/>
                </a:lnTo>
                <a:lnTo>
                  <a:pt x="908685" y="317070"/>
                </a:lnTo>
                <a:lnTo>
                  <a:pt x="969806" y="427335"/>
                </a:lnTo>
                <a:lnTo>
                  <a:pt x="1027041" y="539666"/>
                </a:lnTo>
                <a:lnTo>
                  <a:pt x="1080322" y="653926"/>
                </a:lnTo>
                <a:lnTo>
                  <a:pt x="1129582" y="769975"/>
                </a:lnTo>
                <a:lnTo>
                  <a:pt x="1174762" y="887674"/>
                </a:lnTo>
                <a:lnTo>
                  <a:pt x="1215807" y="1006877"/>
                </a:lnTo>
                <a:lnTo>
                  <a:pt x="1252667" y="1127440"/>
                </a:lnTo>
                <a:lnTo>
                  <a:pt x="1285297" y="1249217"/>
                </a:lnTo>
                <a:lnTo>
                  <a:pt x="1313657" y="1372057"/>
                </a:lnTo>
                <a:lnTo>
                  <a:pt x="1337712" y="1495813"/>
                </a:lnTo>
                <a:lnTo>
                  <a:pt x="1357434" y="1620333"/>
                </a:lnTo>
                <a:lnTo>
                  <a:pt x="1372799" y="1745465"/>
                </a:lnTo>
                <a:lnTo>
                  <a:pt x="1383787" y="1871057"/>
                </a:lnTo>
                <a:lnTo>
                  <a:pt x="1390385" y="1996957"/>
                </a:lnTo>
                <a:lnTo>
                  <a:pt x="1392585" y="2123010"/>
                </a:lnTo>
                <a:lnTo>
                  <a:pt x="523905" y="2123010"/>
                </a:lnTo>
                <a:lnTo>
                  <a:pt x="522234" y="2027273"/>
                </a:lnTo>
                <a:lnTo>
                  <a:pt x="517223" y="1931654"/>
                </a:lnTo>
                <a:lnTo>
                  <a:pt x="508877" y="1836267"/>
                </a:lnTo>
                <a:lnTo>
                  <a:pt x="497208" y="1741230"/>
                </a:lnTo>
                <a:lnTo>
                  <a:pt x="482230" y="1646658"/>
                </a:lnTo>
                <a:lnTo>
                  <a:pt x="463959" y="1552666"/>
                </a:lnTo>
                <a:lnTo>
                  <a:pt x="442420" y="1459369"/>
                </a:lnTo>
                <a:lnTo>
                  <a:pt x="417638" y="1366881"/>
                </a:lnTo>
                <a:lnTo>
                  <a:pt x="389643" y="1275314"/>
                </a:lnTo>
                <a:lnTo>
                  <a:pt x="358470" y="1184780"/>
                </a:lnTo>
                <a:lnTo>
                  <a:pt x="324156" y="1095389"/>
                </a:lnTo>
                <a:lnTo>
                  <a:pt x="286743" y="1007250"/>
                </a:lnTo>
                <a:lnTo>
                  <a:pt x="246277" y="920470"/>
                </a:lnTo>
                <a:lnTo>
                  <a:pt x="202807" y="835155"/>
                </a:lnTo>
                <a:lnTo>
                  <a:pt x="156386" y="751410"/>
                </a:lnTo>
                <a:lnTo>
                  <a:pt x="107071" y="669335"/>
                </a:lnTo>
                <a:lnTo>
                  <a:pt x="54921" y="589032"/>
                </a:lnTo>
                <a:lnTo>
                  <a:pt x="0" y="510597"/>
                </a:lnTo>
                <a:close/>
              </a:path>
            </a:pathLst>
          </a:custGeom>
          <a:solidFill>
            <a:srgbClr val="BFD3ED"/>
          </a:solidFill>
          <a:ln w="31750">
            <a:solidFill>
              <a:srgbClr val="FFFFFF"/>
            </a:solidFill>
          </a:ln>
        </p:spPr>
        <p:txBody>
          <a:bodyPr rtlCol="0" anchor="ctr"/>
          <a:lstStyle/>
          <a:p>
            <a:pPr algn="ctr"/>
          </a:p>
        </p:txBody>
      </p:sp>
      <p:sp>
        <p:nvSpPr>
          <p:cNvPr id="37" name="Freeform 36"/>
          <p:cNvSpPr/>
          <p:nvPr/>
        </p:nvSpPr>
        <p:spPr>
          <a:xfrm>
            <a:off x="7279471" y="4587219"/>
            <a:ext cx="1559576" cy="1612413"/>
          </a:xfrm>
          <a:custGeom>
            <a:avLst/>
            <a:gdLst/>
            <a:ahLst/>
            <a:cxnLst/>
            <a:rect l="l" t="t" r="r" b="b"/>
            <a:pathLst>
              <a:path w="1559576" h="1612413">
                <a:moveTo>
                  <a:pt x="1035671" y="0"/>
                </a:moveTo>
                <a:lnTo>
                  <a:pt x="1090592" y="78435"/>
                </a:lnTo>
                <a:lnTo>
                  <a:pt x="1142742" y="158738"/>
                </a:lnTo>
                <a:lnTo>
                  <a:pt x="1192057" y="240813"/>
                </a:lnTo>
                <a:lnTo>
                  <a:pt x="1238478" y="324558"/>
                </a:lnTo>
                <a:lnTo>
                  <a:pt x="1281948" y="409873"/>
                </a:lnTo>
                <a:lnTo>
                  <a:pt x="1322414" y="496653"/>
                </a:lnTo>
                <a:lnTo>
                  <a:pt x="1359827" y="584792"/>
                </a:lnTo>
                <a:lnTo>
                  <a:pt x="1394141" y="674183"/>
                </a:lnTo>
                <a:lnTo>
                  <a:pt x="1425314" y="764717"/>
                </a:lnTo>
                <a:lnTo>
                  <a:pt x="1453309" y="856284"/>
                </a:lnTo>
                <a:lnTo>
                  <a:pt x="1478091" y="948772"/>
                </a:lnTo>
                <a:lnTo>
                  <a:pt x="1499630" y="1042069"/>
                </a:lnTo>
                <a:lnTo>
                  <a:pt x="1517901" y="1136061"/>
                </a:lnTo>
                <a:lnTo>
                  <a:pt x="1532879" y="1230633"/>
                </a:lnTo>
                <a:lnTo>
                  <a:pt x="1544548" y="1325670"/>
                </a:lnTo>
                <a:lnTo>
                  <a:pt x="1552894" y="1421057"/>
                </a:lnTo>
                <a:lnTo>
                  <a:pt x="1557905" y="1516676"/>
                </a:lnTo>
                <a:lnTo>
                  <a:pt x="1559576" y="1612413"/>
                </a:lnTo>
                <a:lnTo>
                  <a:pt x="279416" y="1612413"/>
                </a:lnTo>
                <a:lnTo>
                  <a:pt x="278525" y="1561353"/>
                </a:lnTo>
                <a:lnTo>
                  <a:pt x="275852" y="1510356"/>
                </a:lnTo>
                <a:lnTo>
                  <a:pt x="271401" y="1459483"/>
                </a:lnTo>
                <a:lnTo>
                  <a:pt x="265178" y="1408797"/>
                </a:lnTo>
                <a:lnTo>
                  <a:pt x="257189" y="1358358"/>
                </a:lnTo>
                <a:lnTo>
                  <a:pt x="247445" y="1308229"/>
                </a:lnTo>
                <a:lnTo>
                  <a:pt x="235957" y="1258471"/>
                </a:lnTo>
                <a:lnTo>
                  <a:pt x="222740" y="1209144"/>
                </a:lnTo>
                <a:lnTo>
                  <a:pt x="207810" y="1160308"/>
                </a:lnTo>
                <a:lnTo>
                  <a:pt x="191184" y="1112023"/>
                </a:lnTo>
                <a:lnTo>
                  <a:pt x="172883" y="1064348"/>
                </a:lnTo>
                <a:lnTo>
                  <a:pt x="152930" y="1017341"/>
                </a:lnTo>
                <a:lnTo>
                  <a:pt x="131348" y="971058"/>
                </a:lnTo>
                <a:lnTo>
                  <a:pt x="108164" y="925557"/>
                </a:lnTo>
                <a:lnTo>
                  <a:pt x="83406" y="880893"/>
                </a:lnTo>
                <a:lnTo>
                  <a:pt x="57104" y="837119"/>
                </a:lnTo>
                <a:lnTo>
                  <a:pt x="29291" y="794291"/>
                </a:lnTo>
                <a:lnTo>
                  <a:pt x="0" y="752459"/>
                </a:lnTo>
                <a:close/>
              </a:path>
            </a:pathLst>
          </a:custGeom>
          <a:solidFill>
            <a:srgbClr val="7890BD"/>
          </a:solidFill>
          <a:ln w="31750">
            <a:solidFill>
              <a:srgbClr val="FFFFFF"/>
            </a:solidFill>
          </a:ln>
        </p:spPr>
        <p:txBody>
          <a:bodyPr rtlCol="0" anchor="ctr"/>
          <a:lstStyle/>
          <a:p>
            <a:pPr algn="ctr"/>
          </a:p>
        </p:txBody>
      </p:sp>
      <p:sp>
        <p:nvSpPr>
          <p:cNvPr id="38" name="Gear 6 37"/>
          <p:cNvSpPr/>
          <p:nvPr/>
        </p:nvSpPr>
        <p:spPr>
          <a:xfrm>
            <a:off x="8857263" y="4957114"/>
            <a:ext cx="521208" cy="521208"/>
          </a:xfrm>
          <a:prstGeom prst="gear6">
            <a:avLst/>
          </a:prstGeom>
          <a:solidFill>
            <a:srgbClr val="2C456B"/>
          </a:solidFill>
          <a:ln>
            <a:noFill/>
          </a:ln>
          <a:effectLst/>
        </p:spPr>
        <p:txBody>
          <a:bodyPr rtlCol="0" anchor="ctr"/>
          <a:lstStyle/>
          <a:p/>
        </p:txBody>
      </p:sp>
      <p:sp>
        <p:nvSpPr>
          <p:cNvPr id="39" name="Rectangle 38"/>
          <p:cNvSpPr/>
          <p:nvPr/>
        </p:nvSpPr>
        <p:spPr>
          <a:xfrm>
            <a:off x="9029262" y="5108264"/>
            <a:ext cx="177210" cy="218907"/>
          </a:xfrm>
          <a:prstGeom prst="rect">
            <a:avLst/>
          </a:prstGeom>
          <a:solidFill>
            <a:srgbClr val="FFFFFF"/>
          </a:solidFill>
          <a:ln>
            <a:noFill/>
          </a:ln>
          <a:effectLst/>
        </p:spPr>
        <p:txBody>
          <a:bodyPr rtlCol="0" anchor="ctr"/>
          <a:lstStyle/>
          <a:p/>
        </p:txBody>
      </p:sp>
      <p:sp>
        <p:nvSpPr>
          <p:cNvPr id="40" name="Rectangle 39"/>
          <p:cNvSpPr/>
          <p:nvPr/>
        </p:nvSpPr>
        <p:spPr>
          <a:xfrm>
            <a:off x="9060534" y="5155173"/>
            <a:ext cx="114665" cy="18242"/>
          </a:xfrm>
          <a:prstGeom prst="rect">
            <a:avLst/>
          </a:prstGeom>
          <a:solidFill>
            <a:srgbClr val="2C456B"/>
          </a:solidFill>
          <a:ln>
            <a:noFill/>
          </a:ln>
          <a:effectLst/>
        </p:spPr>
        <p:txBody>
          <a:bodyPr rtlCol="0" anchor="ctr"/>
          <a:lstStyle/>
          <a:p/>
        </p:txBody>
      </p:sp>
      <p:sp>
        <p:nvSpPr>
          <p:cNvPr id="41" name="Rectangle 40"/>
          <p:cNvSpPr/>
          <p:nvPr/>
        </p:nvSpPr>
        <p:spPr>
          <a:xfrm>
            <a:off x="9060534" y="5212506"/>
            <a:ext cx="114665" cy="18242"/>
          </a:xfrm>
          <a:prstGeom prst="rect">
            <a:avLst/>
          </a:prstGeom>
          <a:solidFill>
            <a:srgbClr val="2C456B"/>
          </a:solidFill>
          <a:ln>
            <a:noFill/>
          </a:ln>
          <a:effectLst/>
        </p:spPr>
        <p:txBody>
          <a:bodyPr rtlCol="0" anchor="ctr"/>
          <a:lstStyle/>
          <a:p/>
        </p:txBody>
      </p:sp>
      <p:sp>
        <p:nvSpPr>
          <p:cNvPr id="42" name="Rectangle 41"/>
          <p:cNvSpPr/>
          <p:nvPr/>
        </p:nvSpPr>
        <p:spPr>
          <a:xfrm>
            <a:off x="9060534" y="5269838"/>
            <a:ext cx="114665" cy="18242"/>
          </a:xfrm>
          <a:prstGeom prst="rect">
            <a:avLst/>
          </a:prstGeom>
          <a:solidFill>
            <a:srgbClr val="2C456B"/>
          </a:solidFill>
          <a:ln>
            <a:noFill/>
          </a:ln>
          <a:effectLst/>
        </p:spPr>
        <p:txBody>
          <a:bodyPr rtlCol="0" anchor="ctr"/>
          <a:lstStyle/>
          <a:p/>
        </p:txBody>
      </p:sp>
      <p:sp>
        <p:nvSpPr>
          <p:cNvPr id="43" name="TextBox 42"/>
          <p:cNvSpPr txBox="1"/>
          <p:nvPr/>
        </p:nvSpPr>
        <p:spPr>
          <a:xfrm>
            <a:off x="7455953" y="5298272"/>
            <a:ext cx="1280160" cy="502920"/>
          </a:xfrm>
          <a:prstGeom prst="rect">
            <a:avLst/>
          </a:prstGeom>
          <a:noFill/>
        </p:spPr>
        <p:txBody>
          <a:bodyPr wrap="square" anchor="ctr" lIns="18288" rIns="18288" tIns="0" bIns="0">
            <a:noAutofit/>
          </a:bodyPr>
          <a:lstStyle/>
          <a:p>
            <a:pPr algn="ctr">
              <a:spcBef>
                <a:spcPts val="0"/>
              </a:spcBef>
              <a:spcAft>
                <a:spcPts val="0"/>
              </a:spcAft>
            </a:pPr>
            <a:r>
              <a:rPr lang="tr-TR" sz="2100" b="1" i="0">
                <a:solidFill>
                  <a:srgbClr val="FFFFFF"/>
                </a:solidFill>
                <a:latin typeface="Calibri"/>
              </a:rPr>
              <a:t>Yöntem</a:t>
            </a:r>
          </a:p>
        </p:txBody>
      </p:sp>
      <p:sp>
        <p:nvSpPr>
          <p:cNvPr id="44" name="Freeform 43"/>
          <p:cNvSpPr/>
          <p:nvPr/>
        </p:nvSpPr>
        <p:spPr>
          <a:xfrm>
            <a:off x="4632807" y="4736592"/>
            <a:ext cx="2926080" cy="1463040"/>
          </a:xfrm>
          <a:custGeom>
            <a:avLst/>
            <a:gdLst/>
            <a:ahLst/>
            <a:cxnLst/>
            <a:rect l="l" t="t" r="r" b="b"/>
            <a:pathLst>
              <a:path w="2926080" h="1463040">
                <a:moveTo>
                  <a:pt x="0" y="1463040"/>
                </a:moveTo>
                <a:lnTo>
                  <a:pt x="891" y="1411980"/>
                </a:lnTo>
                <a:lnTo>
                  <a:pt x="3564" y="1360983"/>
                </a:lnTo>
                <a:lnTo>
                  <a:pt x="8015" y="1310110"/>
                </a:lnTo>
                <a:lnTo>
                  <a:pt x="14238" y="1259424"/>
                </a:lnTo>
                <a:lnTo>
                  <a:pt x="22227" y="1208985"/>
                </a:lnTo>
                <a:lnTo>
                  <a:pt x="31971" y="1158856"/>
                </a:lnTo>
                <a:lnTo>
                  <a:pt x="43459" y="1109098"/>
                </a:lnTo>
                <a:lnTo>
                  <a:pt x="56676" y="1059771"/>
                </a:lnTo>
                <a:lnTo>
                  <a:pt x="71606" y="1010935"/>
                </a:lnTo>
                <a:lnTo>
                  <a:pt x="88232" y="962650"/>
                </a:lnTo>
                <a:lnTo>
                  <a:pt x="106533" y="914975"/>
                </a:lnTo>
                <a:lnTo>
                  <a:pt x="126486" y="867968"/>
                </a:lnTo>
                <a:lnTo>
                  <a:pt x="148068" y="821685"/>
                </a:lnTo>
                <a:lnTo>
                  <a:pt x="171252" y="776184"/>
                </a:lnTo>
                <a:lnTo>
                  <a:pt x="196010" y="731520"/>
                </a:lnTo>
                <a:lnTo>
                  <a:pt x="222312" y="687746"/>
                </a:lnTo>
                <a:lnTo>
                  <a:pt x="250125" y="644918"/>
                </a:lnTo>
                <a:lnTo>
                  <a:pt x="279416" y="603086"/>
                </a:lnTo>
                <a:lnTo>
                  <a:pt x="310149" y="562302"/>
                </a:lnTo>
                <a:lnTo>
                  <a:pt x="342286" y="522616"/>
                </a:lnTo>
                <a:lnTo>
                  <a:pt x="375789" y="484075"/>
                </a:lnTo>
                <a:lnTo>
                  <a:pt x="410617" y="446727"/>
                </a:lnTo>
                <a:lnTo>
                  <a:pt x="446727" y="410617"/>
                </a:lnTo>
                <a:lnTo>
                  <a:pt x="484075" y="375789"/>
                </a:lnTo>
                <a:lnTo>
                  <a:pt x="522616" y="342286"/>
                </a:lnTo>
                <a:lnTo>
                  <a:pt x="562303" y="310148"/>
                </a:lnTo>
                <a:lnTo>
                  <a:pt x="603087" y="279415"/>
                </a:lnTo>
                <a:lnTo>
                  <a:pt x="644918" y="250124"/>
                </a:lnTo>
                <a:lnTo>
                  <a:pt x="687747" y="222311"/>
                </a:lnTo>
                <a:lnTo>
                  <a:pt x="731520" y="196010"/>
                </a:lnTo>
                <a:lnTo>
                  <a:pt x="776184" y="171252"/>
                </a:lnTo>
                <a:lnTo>
                  <a:pt x="821685" y="148068"/>
                </a:lnTo>
                <a:lnTo>
                  <a:pt x="867968" y="126486"/>
                </a:lnTo>
                <a:lnTo>
                  <a:pt x="914976" y="106532"/>
                </a:lnTo>
                <a:lnTo>
                  <a:pt x="962651" y="88232"/>
                </a:lnTo>
                <a:lnTo>
                  <a:pt x="1010936" y="71606"/>
                </a:lnTo>
                <a:lnTo>
                  <a:pt x="1059772" y="56675"/>
                </a:lnTo>
                <a:lnTo>
                  <a:pt x="1109099" y="43458"/>
                </a:lnTo>
                <a:lnTo>
                  <a:pt x="1158857" y="31970"/>
                </a:lnTo>
                <a:lnTo>
                  <a:pt x="1208986" y="22226"/>
                </a:lnTo>
                <a:lnTo>
                  <a:pt x="1259424" y="14238"/>
                </a:lnTo>
                <a:lnTo>
                  <a:pt x="1310111" y="8014"/>
                </a:lnTo>
                <a:lnTo>
                  <a:pt x="1360983" y="3563"/>
                </a:lnTo>
                <a:lnTo>
                  <a:pt x="1411981" y="891"/>
                </a:lnTo>
                <a:lnTo>
                  <a:pt x="1463040" y="0"/>
                </a:lnTo>
                <a:lnTo>
                  <a:pt x="1514099" y="891"/>
                </a:lnTo>
                <a:lnTo>
                  <a:pt x="1565097" y="3563"/>
                </a:lnTo>
                <a:lnTo>
                  <a:pt x="1615969" y="8014"/>
                </a:lnTo>
                <a:lnTo>
                  <a:pt x="1666656" y="14238"/>
                </a:lnTo>
                <a:lnTo>
                  <a:pt x="1717094" y="22226"/>
                </a:lnTo>
                <a:lnTo>
                  <a:pt x="1767223" y="31970"/>
                </a:lnTo>
                <a:lnTo>
                  <a:pt x="1816981" y="43458"/>
                </a:lnTo>
                <a:lnTo>
                  <a:pt x="1866308" y="56675"/>
                </a:lnTo>
                <a:lnTo>
                  <a:pt x="1915144" y="71606"/>
                </a:lnTo>
                <a:lnTo>
                  <a:pt x="1963429" y="88232"/>
                </a:lnTo>
                <a:lnTo>
                  <a:pt x="2011104" y="106532"/>
                </a:lnTo>
                <a:lnTo>
                  <a:pt x="2058112" y="126486"/>
                </a:lnTo>
                <a:lnTo>
                  <a:pt x="2104395" y="148068"/>
                </a:lnTo>
                <a:lnTo>
                  <a:pt x="2149896" y="171252"/>
                </a:lnTo>
                <a:lnTo>
                  <a:pt x="2194560" y="196010"/>
                </a:lnTo>
                <a:lnTo>
                  <a:pt x="2238333" y="222311"/>
                </a:lnTo>
                <a:lnTo>
                  <a:pt x="2281162" y="250124"/>
                </a:lnTo>
                <a:lnTo>
                  <a:pt x="2322993" y="279415"/>
                </a:lnTo>
                <a:lnTo>
                  <a:pt x="2363777" y="310148"/>
                </a:lnTo>
                <a:lnTo>
                  <a:pt x="2403464" y="342286"/>
                </a:lnTo>
                <a:lnTo>
                  <a:pt x="2442005" y="375789"/>
                </a:lnTo>
                <a:lnTo>
                  <a:pt x="2479353" y="410617"/>
                </a:lnTo>
                <a:lnTo>
                  <a:pt x="2515463" y="446727"/>
                </a:lnTo>
                <a:lnTo>
                  <a:pt x="2550291" y="484075"/>
                </a:lnTo>
                <a:lnTo>
                  <a:pt x="2583794" y="522616"/>
                </a:lnTo>
                <a:lnTo>
                  <a:pt x="2615931" y="562302"/>
                </a:lnTo>
                <a:lnTo>
                  <a:pt x="2646664" y="603086"/>
                </a:lnTo>
                <a:lnTo>
                  <a:pt x="2675955" y="644918"/>
                </a:lnTo>
                <a:lnTo>
                  <a:pt x="2703768" y="687746"/>
                </a:lnTo>
                <a:lnTo>
                  <a:pt x="2730070" y="731520"/>
                </a:lnTo>
                <a:lnTo>
                  <a:pt x="2754828" y="776184"/>
                </a:lnTo>
                <a:lnTo>
                  <a:pt x="2778012" y="821685"/>
                </a:lnTo>
                <a:lnTo>
                  <a:pt x="2799594" y="867968"/>
                </a:lnTo>
                <a:lnTo>
                  <a:pt x="2819547" y="914975"/>
                </a:lnTo>
                <a:lnTo>
                  <a:pt x="2837848" y="962650"/>
                </a:lnTo>
                <a:lnTo>
                  <a:pt x="2854474" y="1010935"/>
                </a:lnTo>
                <a:lnTo>
                  <a:pt x="2869404" y="1059771"/>
                </a:lnTo>
                <a:lnTo>
                  <a:pt x="2882621" y="1109098"/>
                </a:lnTo>
                <a:lnTo>
                  <a:pt x="2894109" y="1158856"/>
                </a:lnTo>
                <a:lnTo>
                  <a:pt x="2903853" y="1208985"/>
                </a:lnTo>
                <a:lnTo>
                  <a:pt x="2911842" y="1259424"/>
                </a:lnTo>
                <a:lnTo>
                  <a:pt x="2918065" y="1310110"/>
                </a:lnTo>
                <a:lnTo>
                  <a:pt x="2922516" y="1360983"/>
                </a:lnTo>
                <a:lnTo>
                  <a:pt x="2925189" y="1411980"/>
                </a:lnTo>
                <a:lnTo>
                  <a:pt x="2926080" y="1463040"/>
                </a:lnTo>
                <a:lnTo>
                  <a:pt x="1463040" y="1463040"/>
                </a:lnTo>
                <a:close/>
              </a:path>
            </a:pathLst>
          </a:custGeom>
          <a:solidFill>
            <a:srgbClr val="D4D8D9"/>
          </a:solidFill>
          <a:ln w="31750">
            <a:solidFill>
              <a:srgbClr val="FFFFFF"/>
            </a:solidFill>
          </a:ln>
        </p:spPr>
        <p:txBody>
          <a:bodyPr rtlCol="0" anchor="ctr"/>
          <a:lstStyle/>
          <a:p>
            <a:pPr algn="ctr"/>
          </a:p>
        </p:txBody>
      </p:sp>
      <p:sp>
        <p:nvSpPr>
          <p:cNvPr id="45" name="TextBox 44"/>
          <p:cNvSpPr txBox="1"/>
          <p:nvPr/>
        </p:nvSpPr>
        <p:spPr>
          <a:xfrm>
            <a:off x="4837633" y="4999939"/>
            <a:ext cx="2516428" cy="1082649"/>
          </a:xfrm>
          <a:prstGeom prst="rect">
            <a:avLst/>
          </a:prstGeom>
          <a:noFill/>
        </p:spPr>
        <p:txBody>
          <a:bodyPr wrap="square" anchor="ctr" lIns="18288" rIns="18288" tIns="0" bIns="0">
            <a:noAutofit/>
          </a:bodyPr>
          <a:lstStyle/>
          <a:p>
            <a:pPr algn="ctr">
              <a:spcBef>
                <a:spcPts val="0"/>
              </a:spcBef>
              <a:spcAft>
                <a:spcPts val="0"/>
              </a:spcAft>
            </a:pPr>
            <a:r>
              <a:rPr lang="tr-TR" sz="2800" b="0" i="0">
                <a:solidFill>
                  <a:srgbClr val="007991"/>
                </a:solidFill>
                <a:latin typeface="Calibri"/>
              </a:rPr>
              <a:t>CBS’nin</a:t>
            </a:r>
          </a:p>
          <a:p>
            <a:pPr algn="ctr">
              <a:spcBef>
                <a:spcPts val="0"/>
              </a:spcBef>
              <a:spcAft>
                <a:spcPts val="0"/>
              </a:spcAft>
            </a:pPr>
            <a:r>
              <a:rPr lang="tr-TR" sz="2800" b="0" i="0">
                <a:solidFill>
                  <a:srgbClr val="007991"/>
                </a:solidFill>
                <a:latin typeface="Calibri"/>
              </a:rPr>
              <a:t>Bileşenleri</a:t>
            </a:r>
          </a:p>
        </p:txBody>
      </p:sp>
      <p:sp>
        <p:nvSpPr>
          <p:cNvPr id="46" name="TextBox 45"/>
          <p:cNvSpPr txBox="1"/>
          <p:nvPr/>
        </p:nvSpPr>
        <p:spPr>
          <a:xfrm>
            <a:off x="502920" y="5102352"/>
            <a:ext cx="1828800" cy="1143000"/>
          </a:xfrm>
          <a:prstGeom prst="rect">
            <a:avLst/>
          </a:prstGeom>
          <a:noFill/>
        </p:spPr>
        <p:txBody>
          <a:bodyPr wrap="square" anchor="b" lIns="73152" rIns="73152" tIns="36576" bIns="36576">
            <a:noAutofit/>
          </a:bodyPr>
          <a:lstStyle/>
          <a:p>
            <a:pPr algn="l">
              <a:spcBef>
                <a:spcPts val="0"/>
              </a:spcBef>
              <a:spcAft>
                <a:spcPts val="200"/>
              </a:spcAft>
            </a:pPr>
            <a:r>
              <a:rPr lang="tr-TR" sz="1400" b="0" i="1">
                <a:solidFill>
                  <a:srgbClr val="262626"/>
                </a:solidFill>
                <a:latin typeface="Calibri"/>
              </a:rPr>
              <a:t>Görsel 2.13 — CBS’nin bileşenleri</a:t>
            </a:r>
          </a:p>
          <a:p>
            <a:pPr algn="l">
              <a:spcBef>
                <a:spcPts val="0"/>
              </a:spcBef>
              <a:spcAft>
                <a:spcPts val="0"/>
              </a:spcAft>
            </a:pPr>
            <a:r>
              <a:rPr lang="tr-TR" sz="1200" b="0" i="1">
                <a:solidFill>
                  <a:srgbClr val="767676"/>
                </a:solidFill>
                <a:latin typeface="Calibri"/>
              </a:rPr>
              <a:t>kitap s. 66, yeniden çizildi</a:t>
            </a:r>
          </a:p>
        </p:txBody>
      </p:sp>
      <p:sp>
        <p:nvSpPr>
          <p:cNvPr id="47" name="Rounded Rectangle 46"/>
          <p:cNvSpPr/>
          <p:nvPr/>
        </p:nvSpPr>
        <p:spPr>
          <a:xfrm>
            <a:off x="9814256" y="4828032"/>
            <a:ext cx="1874519" cy="1371600"/>
          </a:xfrm>
          <a:prstGeom prst="roundRect">
            <a:avLst>
              <a:gd name="adj" fmla="val 8000"/>
            </a:avLst>
          </a:prstGeom>
          <a:solidFill>
            <a:srgbClr val="FFF3D1"/>
          </a:solidFill>
          <a:ln>
            <a:noFill/>
          </a:ln>
          <a:effectLst/>
        </p:spPr>
        <p:txBody>
          <a:bodyPr rtlCol="0" anchor="ctr" wrap="square" lIns="109728" rIns="109728" tIns="73152" bIns="73152">
            <a:noAutofit/>
          </a:bodyPr>
          <a:lstStyle/>
          <a:p>
            <a:pPr algn="l">
              <a:spcBef>
                <a:spcPts val="0"/>
              </a:spcBef>
              <a:spcAft>
                <a:spcPts val="600"/>
              </a:spcAft>
            </a:pPr>
            <a:r>
              <a:rPr lang="tr-TR" sz="1700" b="1" i="0">
                <a:solidFill>
                  <a:srgbClr val="262626"/>
                </a:solidFill>
                <a:latin typeface="Calibri"/>
              </a:rPr>
              <a:t>Deftere çiz:</a:t>
            </a:r>
          </a:p>
          <a:p>
            <a:pPr algn="l">
              <a:spcBef>
                <a:spcPts val="0"/>
              </a:spcBef>
              <a:spcAft>
                <a:spcPts val="0"/>
              </a:spcAft>
            </a:pPr>
            <a:r>
              <a:rPr lang="tr-TR" sz="1700" b="0" i="0">
                <a:solidFill>
                  <a:srgbClr val="262626"/>
                </a:solidFill>
                <a:latin typeface="Calibri"/>
              </a:rPr>
              <a:t>yarım halka ve beş bileşen</a:t>
            </a:r>
          </a:p>
        </p:txBody>
      </p:sp>
      <p:sp>
        <p:nvSpPr>
          <p:cNvPr id="48" name="TextBox 4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9" name="Rounded Rectangle 4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66</a:t>
            </a:r>
          </a:p>
        </p:txBody>
      </p:sp>
      <p:sp>
        <p:nvSpPr>
          <p:cNvPr id="50" name="TextBox 4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178 / 226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Bileşenler ne iş yapar?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sp>
        <p:nvSpPr>
          <p:cNvPr id="6" name="Rounded Rectangle 5"/>
          <p:cNvSpPr/>
          <p:nvPr/>
        </p:nvSpPr>
        <p:spPr>
          <a:xfrm>
            <a:off x="502920" y="1216152"/>
            <a:ext cx="3606698" cy="2441448"/>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606698" cy="548640"/>
          </a:xfrm>
          <a:prstGeom prst="roundRect">
            <a:avLst>
              <a:gd name="adj" fmla="val 25000"/>
            </a:avLst>
          </a:prstGeom>
          <a:solidFill>
            <a:srgbClr val="7890BD"/>
          </a:solidFill>
          <a:ln>
            <a:noFill/>
          </a:ln>
          <a:effectLst/>
        </p:spPr>
        <p:txBody>
          <a:bodyPr rtlCol="0" anchor="ctr"/>
          <a:lstStyle/>
          <a:p/>
        </p:txBody>
      </p:sp>
      <p:sp>
        <p:nvSpPr>
          <p:cNvPr id="8" name="Rectangle 7"/>
          <p:cNvSpPr/>
          <p:nvPr/>
        </p:nvSpPr>
        <p:spPr>
          <a:xfrm>
            <a:off x="502920" y="1490472"/>
            <a:ext cx="3606698" cy="274320"/>
          </a:xfrm>
          <a:prstGeom prst="rect">
            <a:avLst/>
          </a:prstGeom>
          <a:solidFill>
            <a:srgbClr val="7890BD"/>
          </a:solidFill>
          <a:ln>
            <a:noFill/>
          </a:ln>
          <a:effectLst/>
        </p:spPr>
        <p:txBody>
          <a:bodyPr rtlCol="0" anchor="ctr"/>
          <a:lstStyle/>
          <a:p/>
        </p:txBody>
      </p:sp>
      <p:sp>
        <p:nvSpPr>
          <p:cNvPr id="9" name="TextBox 8"/>
          <p:cNvSpPr txBox="1"/>
          <p:nvPr/>
        </p:nvSpPr>
        <p:spPr>
          <a:xfrm>
            <a:off x="594360" y="1216152"/>
            <a:ext cx="3423818" cy="54864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Kullanıcı</a:t>
            </a:r>
          </a:p>
        </p:txBody>
      </p:sp>
      <p:sp>
        <p:nvSpPr>
          <p:cNvPr id="10" name="TextBox 9"/>
          <p:cNvSpPr txBox="1"/>
          <p:nvPr/>
        </p:nvSpPr>
        <p:spPr>
          <a:xfrm>
            <a:off x="612648" y="1837944"/>
            <a:ext cx="3387242" cy="174650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Kullanıcılar, mekânsal sorunlara çözüm üretmek için CBS’nin diğer bileşenlerini organize eder ve sistemi yönetir.</a:t>
            </a:r>
          </a:p>
        </p:txBody>
      </p:sp>
      <p:sp>
        <p:nvSpPr>
          <p:cNvPr id="11" name="Rounded Rectangle 10"/>
          <p:cNvSpPr/>
          <p:nvPr/>
        </p:nvSpPr>
        <p:spPr>
          <a:xfrm>
            <a:off x="4292498" y="1216152"/>
            <a:ext cx="3606698" cy="2441448"/>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2498" y="1216152"/>
            <a:ext cx="3606698" cy="548640"/>
          </a:xfrm>
          <a:prstGeom prst="roundRect">
            <a:avLst>
              <a:gd name="adj" fmla="val 25000"/>
            </a:avLst>
          </a:prstGeom>
          <a:solidFill>
            <a:srgbClr val="2BA070"/>
          </a:solidFill>
          <a:ln>
            <a:noFill/>
          </a:ln>
          <a:effectLst/>
        </p:spPr>
        <p:txBody>
          <a:bodyPr rtlCol="0" anchor="ctr"/>
          <a:lstStyle/>
          <a:p/>
        </p:txBody>
      </p:sp>
      <p:sp>
        <p:nvSpPr>
          <p:cNvPr id="13" name="Rectangle 12"/>
          <p:cNvSpPr/>
          <p:nvPr/>
        </p:nvSpPr>
        <p:spPr>
          <a:xfrm>
            <a:off x="4292498" y="1490472"/>
            <a:ext cx="3606698" cy="274320"/>
          </a:xfrm>
          <a:prstGeom prst="rect">
            <a:avLst/>
          </a:prstGeom>
          <a:solidFill>
            <a:srgbClr val="2BA070"/>
          </a:solidFill>
          <a:ln>
            <a:noFill/>
          </a:ln>
          <a:effectLst/>
        </p:spPr>
        <p:txBody>
          <a:bodyPr rtlCol="0" anchor="ctr"/>
          <a:lstStyle/>
          <a:p/>
        </p:txBody>
      </p:sp>
      <p:sp>
        <p:nvSpPr>
          <p:cNvPr id="14" name="TextBox 13"/>
          <p:cNvSpPr txBox="1"/>
          <p:nvPr/>
        </p:nvSpPr>
        <p:spPr>
          <a:xfrm>
            <a:off x="4383938" y="1216152"/>
            <a:ext cx="3423818" cy="54864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Veri</a:t>
            </a:r>
          </a:p>
        </p:txBody>
      </p:sp>
      <p:sp>
        <p:nvSpPr>
          <p:cNvPr id="15" name="TextBox 14"/>
          <p:cNvSpPr txBox="1"/>
          <p:nvPr/>
        </p:nvSpPr>
        <p:spPr>
          <a:xfrm>
            <a:off x="4402226" y="1837944"/>
            <a:ext cx="3387242" cy="174650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Gerekli veriler; uydu görüntüleri, hava fotoğrafları, anketler gibi çeşitli kaynaklar ve saha araştırmalarından elde edilir.</a:t>
            </a:r>
          </a:p>
        </p:txBody>
      </p:sp>
      <p:sp>
        <p:nvSpPr>
          <p:cNvPr id="16" name="Rounded Rectangle 15"/>
          <p:cNvSpPr/>
          <p:nvPr/>
        </p:nvSpPr>
        <p:spPr>
          <a:xfrm>
            <a:off x="8082076" y="1216152"/>
            <a:ext cx="3606698" cy="2441448"/>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82076" y="1216152"/>
            <a:ext cx="3606698" cy="548640"/>
          </a:xfrm>
          <a:prstGeom prst="roundRect">
            <a:avLst>
              <a:gd name="adj" fmla="val 25000"/>
            </a:avLst>
          </a:prstGeom>
          <a:solidFill>
            <a:srgbClr val="7890BD"/>
          </a:solidFill>
          <a:ln>
            <a:noFill/>
          </a:ln>
          <a:effectLst/>
        </p:spPr>
        <p:txBody>
          <a:bodyPr rtlCol="0" anchor="ctr"/>
          <a:lstStyle/>
          <a:p/>
        </p:txBody>
      </p:sp>
      <p:sp>
        <p:nvSpPr>
          <p:cNvPr id="18" name="Rectangle 17"/>
          <p:cNvSpPr/>
          <p:nvPr/>
        </p:nvSpPr>
        <p:spPr>
          <a:xfrm>
            <a:off x="8082076" y="1490472"/>
            <a:ext cx="3606698" cy="274320"/>
          </a:xfrm>
          <a:prstGeom prst="rect">
            <a:avLst/>
          </a:prstGeom>
          <a:solidFill>
            <a:srgbClr val="7890BD"/>
          </a:solidFill>
          <a:ln>
            <a:noFill/>
          </a:ln>
          <a:effectLst/>
        </p:spPr>
        <p:txBody>
          <a:bodyPr rtlCol="0" anchor="ctr"/>
          <a:lstStyle/>
          <a:p/>
        </p:txBody>
      </p:sp>
      <p:sp>
        <p:nvSpPr>
          <p:cNvPr id="19" name="TextBox 18"/>
          <p:cNvSpPr txBox="1"/>
          <p:nvPr/>
        </p:nvSpPr>
        <p:spPr>
          <a:xfrm>
            <a:off x="8173516" y="1216152"/>
            <a:ext cx="3423818" cy="54864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Donanım</a:t>
            </a:r>
          </a:p>
        </p:txBody>
      </p:sp>
      <p:sp>
        <p:nvSpPr>
          <p:cNvPr id="20" name="TextBox 19"/>
          <p:cNvSpPr txBox="1"/>
          <p:nvPr/>
        </p:nvSpPr>
        <p:spPr>
          <a:xfrm>
            <a:off x="8191804" y="1837944"/>
            <a:ext cx="3387242" cy="174650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CBS’nin işlemesini sağlayan akıllı telefon, tablet, bilgisayar ve buna bağlı teknolojik araçlar (bellek, tarayıcı, yazıcı, Küresel Konumlandırma Sistemi vb.) bütünüdür.</a:t>
            </a:r>
          </a:p>
        </p:txBody>
      </p:sp>
      <p:sp>
        <p:nvSpPr>
          <p:cNvPr id="21" name="Rounded Rectangle 20"/>
          <p:cNvSpPr/>
          <p:nvPr/>
        </p:nvSpPr>
        <p:spPr>
          <a:xfrm>
            <a:off x="502920" y="3803904"/>
            <a:ext cx="3606698" cy="2441448"/>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502920" y="3803904"/>
            <a:ext cx="3606698" cy="548640"/>
          </a:xfrm>
          <a:prstGeom prst="roundRect">
            <a:avLst>
              <a:gd name="adj" fmla="val 25000"/>
            </a:avLst>
          </a:prstGeom>
          <a:solidFill>
            <a:srgbClr val="2BA070"/>
          </a:solidFill>
          <a:ln>
            <a:noFill/>
          </a:ln>
          <a:effectLst/>
        </p:spPr>
        <p:txBody>
          <a:bodyPr rtlCol="0" anchor="ctr"/>
          <a:lstStyle/>
          <a:p/>
        </p:txBody>
      </p:sp>
      <p:sp>
        <p:nvSpPr>
          <p:cNvPr id="23" name="Rectangle 22"/>
          <p:cNvSpPr/>
          <p:nvPr/>
        </p:nvSpPr>
        <p:spPr>
          <a:xfrm>
            <a:off x="502920" y="4078224"/>
            <a:ext cx="3606698" cy="274320"/>
          </a:xfrm>
          <a:prstGeom prst="rect">
            <a:avLst/>
          </a:prstGeom>
          <a:solidFill>
            <a:srgbClr val="2BA070"/>
          </a:solidFill>
          <a:ln>
            <a:noFill/>
          </a:ln>
          <a:effectLst/>
        </p:spPr>
        <p:txBody>
          <a:bodyPr rtlCol="0" anchor="ctr"/>
          <a:lstStyle/>
          <a:p/>
        </p:txBody>
      </p:sp>
      <p:sp>
        <p:nvSpPr>
          <p:cNvPr id="24" name="TextBox 23"/>
          <p:cNvSpPr txBox="1"/>
          <p:nvPr/>
        </p:nvSpPr>
        <p:spPr>
          <a:xfrm>
            <a:off x="594360" y="3803904"/>
            <a:ext cx="3423818" cy="54864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Yazılım</a:t>
            </a:r>
          </a:p>
        </p:txBody>
      </p:sp>
      <p:sp>
        <p:nvSpPr>
          <p:cNvPr id="25" name="TextBox 24"/>
          <p:cNvSpPr txBox="1"/>
          <p:nvPr/>
        </p:nvSpPr>
        <p:spPr>
          <a:xfrm>
            <a:off x="612648" y="4425696"/>
            <a:ext cx="3387242" cy="174650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CBS yazılımları; coğrafi verileri işlemek ve kaydetmek, harita üretmek, sorgulama ve analiz yapmak için gerekli programlardır.</a:t>
            </a:r>
          </a:p>
        </p:txBody>
      </p:sp>
      <p:sp>
        <p:nvSpPr>
          <p:cNvPr id="26" name="Rounded Rectangle 25"/>
          <p:cNvSpPr/>
          <p:nvPr/>
        </p:nvSpPr>
        <p:spPr>
          <a:xfrm>
            <a:off x="4292498" y="3803904"/>
            <a:ext cx="3606698" cy="2441448"/>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4292498" y="3803904"/>
            <a:ext cx="3606698" cy="548640"/>
          </a:xfrm>
          <a:prstGeom prst="roundRect">
            <a:avLst>
              <a:gd name="adj" fmla="val 25000"/>
            </a:avLst>
          </a:prstGeom>
          <a:solidFill>
            <a:srgbClr val="7890BD"/>
          </a:solidFill>
          <a:ln>
            <a:noFill/>
          </a:ln>
          <a:effectLst/>
        </p:spPr>
        <p:txBody>
          <a:bodyPr rtlCol="0" anchor="ctr"/>
          <a:lstStyle/>
          <a:p/>
        </p:txBody>
      </p:sp>
      <p:sp>
        <p:nvSpPr>
          <p:cNvPr id="28" name="Rectangle 27"/>
          <p:cNvSpPr/>
          <p:nvPr/>
        </p:nvSpPr>
        <p:spPr>
          <a:xfrm>
            <a:off x="4292498" y="4078224"/>
            <a:ext cx="3606698" cy="274320"/>
          </a:xfrm>
          <a:prstGeom prst="rect">
            <a:avLst/>
          </a:prstGeom>
          <a:solidFill>
            <a:srgbClr val="7890BD"/>
          </a:solidFill>
          <a:ln>
            <a:noFill/>
          </a:ln>
          <a:effectLst/>
        </p:spPr>
        <p:txBody>
          <a:bodyPr rtlCol="0" anchor="ctr"/>
          <a:lstStyle/>
          <a:p/>
        </p:txBody>
      </p:sp>
      <p:sp>
        <p:nvSpPr>
          <p:cNvPr id="29" name="TextBox 28"/>
          <p:cNvSpPr txBox="1"/>
          <p:nvPr/>
        </p:nvSpPr>
        <p:spPr>
          <a:xfrm>
            <a:off x="4383938" y="3803904"/>
            <a:ext cx="3423818" cy="54864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Yöntem</a:t>
            </a:r>
          </a:p>
        </p:txBody>
      </p:sp>
      <p:sp>
        <p:nvSpPr>
          <p:cNvPr id="30" name="TextBox 29"/>
          <p:cNvSpPr txBox="1"/>
          <p:nvPr/>
        </p:nvSpPr>
        <p:spPr>
          <a:xfrm>
            <a:off x="4402226" y="4425696"/>
            <a:ext cx="3387242" cy="174650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CBS’de verileri bilgiye dönüştürmede kullanılır. CBS yöntemi kullanıcı tarafından belirlenir.</a:t>
            </a:r>
          </a:p>
        </p:txBody>
      </p:sp>
      <p:sp>
        <p:nvSpPr>
          <p:cNvPr id="31" name="Rounded Rectangle 30"/>
          <p:cNvSpPr/>
          <p:nvPr/>
        </p:nvSpPr>
        <p:spPr>
          <a:xfrm>
            <a:off x="8082076" y="3803904"/>
            <a:ext cx="3606698" cy="2441448"/>
          </a:xfrm>
          <a:prstGeom prst="roundRect">
            <a:avLst>
              <a:gd name="adj" fmla="val 8000"/>
            </a:avLst>
          </a:prstGeom>
          <a:solidFill>
            <a:srgbClr val="E3ECF5"/>
          </a:solidFill>
          <a:ln>
            <a:noFill/>
          </a:ln>
          <a:effectLst/>
        </p:spPr>
        <p:txBody>
          <a:bodyPr rtlCol="0" anchor="ctr" wrap="square" lIns="228600" rIns="228600" tIns="73152" bIns="73152">
            <a:noAutofit/>
          </a:bodyPr>
          <a:lstStyle/>
          <a:p>
            <a:pPr algn="ctr">
              <a:spcBef>
                <a:spcPts val="0"/>
              </a:spcBef>
              <a:spcAft>
                <a:spcPts val="0"/>
              </a:spcAft>
            </a:pPr>
            <a:r>
              <a:rPr lang="tr-TR" sz="2200" b="1" i="0">
                <a:solidFill>
                  <a:srgbClr val="262626"/>
                </a:solidFill>
                <a:latin typeface="Calibri"/>
              </a:rPr>
              <a:t>CBS bileşenleri, bir CBS uygulamasının başarısını etkileyen temel faktörlerdir.</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3" name="Rounded Rectangle 3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179 / 226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CBS metodolojisi: veriden bilgiye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sp>
        <p:nvSpPr>
          <p:cNvPr id="6" name="TextBox 5"/>
          <p:cNvSpPr txBox="1"/>
          <p:nvPr/>
        </p:nvSpPr>
        <p:spPr>
          <a:xfrm>
            <a:off x="502920" y="1188720"/>
            <a:ext cx="11185855" cy="45720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67676"/>
                </a:solidFill>
                <a:latin typeface="Calibri"/>
              </a:rPr>
              <a:t>Öğretim programına göre CBS metodolojisinin altı adımı:</a:t>
            </a:r>
          </a:p>
        </p:txBody>
      </p:sp>
      <p:sp>
        <p:nvSpPr>
          <p:cNvPr id="7" name="Rounded Rectangle 6"/>
          <p:cNvSpPr/>
          <p:nvPr/>
        </p:nvSpPr>
        <p:spPr>
          <a:xfrm>
            <a:off x="502920" y="1901952"/>
            <a:ext cx="1620469" cy="105156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50" b="1" i="0">
                <a:solidFill>
                  <a:srgbClr val="FFFFFF"/>
                </a:solidFill>
                <a:latin typeface="Calibri"/>
              </a:rPr>
              <a:t>Verileri elde etme</a:t>
            </a:r>
          </a:p>
        </p:txBody>
      </p:sp>
      <p:sp>
        <p:nvSpPr>
          <p:cNvPr id="8" name="Oval 7"/>
          <p:cNvSpPr/>
          <p:nvPr/>
        </p:nvSpPr>
        <p:spPr>
          <a:xfrm>
            <a:off x="411480" y="17465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1</a:t>
            </a:r>
          </a:p>
        </p:txBody>
      </p:sp>
      <p:cxnSp>
        <p:nvCxnSpPr>
          <p:cNvPr id="9" name="Connector 8"/>
          <p:cNvCxnSpPr/>
          <p:nvPr/>
        </p:nvCxnSpPr>
        <p:spPr>
          <a:xfrm>
            <a:off x="2159965" y="2427732"/>
            <a:ext cx="219456" cy="0"/>
          </a:xfrm>
          <a:prstGeom prst="line">
            <a:avLst/>
          </a:prstGeom>
          <a:ln w="31750">
            <a:solidFill>
              <a:srgbClr val="4F4F4F"/>
            </a:solidFill>
            <a:tailEnd type="triangle" w="med" len="med"/>
          </a:ln>
        </p:spPr>
      </p:cxnSp>
      <p:sp>
        <p:nvSpPr>
          <p:cNvPr id="10" name="Rounded Rectangle 9"/>
          <p:cNvSpPr/>
          <p:nvPr/>
        </p:nvSpPr>
        <p:spPr>
          <a:xfrm>
            <a:off x="2415997" y="1901952"/>
            <a:ext cx="1620469" cy="105156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50" b="1" i="0">
                <a:solidFill>
                  <a:srgbClr val="FFFFFF"/>
                </a:solidFill>
                <a:latin typeface="Calibri"/>
              </a:rPr>
              <a:t>Depolama</a:t>
            </a:r>
          </a:p>
        </p:txBody>
      </p:sp>
      <p:sp>
        <p:nvSpPr>
          <p:cNvPr id="11" name="Oval 10"/>
          <p:cNvSpPr/>
          <p:nvPr/>
        </p:nvSpPr>
        <p:spPr>
          <a:xfrm>
            <a:off x="2324557" y="17465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2</a:t>
            </a:r>
          </a:p>
        </p:txBody>
      </p:sp>
      <p:cxnSp>
        <p:nvCxnSpPr>
          <p:cNvPr id="12" name="Connector 11"/>
          <p:cNvCxnSpPr/>
          <p:nvPr/>
        </p:nvCxnSpPr>
        <p:spPr>
          <a:xfrm>
            <a:off x="4073042" y="2427732"/>
            <a:ext cx="219456" cy="0"/>
          </a:xfrm>
          <a:prstGeom prst="line">
            <a:avLst/>
          </a:prstGeom>
          <a:ln w="31750">
            <a:solidFill>
              <a:srgbClr val="4F4F4F"/>
            </a:solidFill>
            <a:tailEnd type="triangle" w="med" len="med"/>
          </a:ln>
        </p:spPr>
      </p:cxnSp>
      <p:sp>
        <p:nvSpPr>
          <p:cNvPr id="13" name="Rounded Rectangle 12"/>
          <p:cNvSpPr/>
          <p:nvPr/>
        </p:nvSpPr>
        <p:spPr>
          <a:xfrm>
            <a:off x="4329074" y="1901952"/>
            <a:ext cx="1620469" cy="105156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50" b="1" i="0">
                <a:solidFill>
                  <a:srgbClr val="FFFFFF"/>
                </a:solidFill>
                <a:latin typeface="Calibri"/>
              </a:rPr>
              <a:t>Kontrol etme</a:t>
            </a:r>
          </a:p>
        </p:txBody>
      </p:sp>
      <p:sp>
        <p:nvSpPr>
          <p:cNvPr id="14" name="Oval 13"/>
          <p:cNvSpPr/>
          <p:nvPr/>
        </p:nvSpPr>
        <p:spPr>
          <a:xfrm>
            <a:off x="4237634" y="17465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3</a:t>
            </a:r>
          </a:p>
        </p:txBody>
      </p:sp>
      <p:cxnSp>
        <p:nvCxnSpPr>
          <p:cNvPr id="15" name="Connector 14"/>
          <p:cNvCxnSpPr/>
          <p:nvPr/>
        </p:nvCxnSpPr>
        <p:spPr>
          <a:xfrm>
            <a:off x="5986119" y="2427732"/>
            <a:ext cx="219456" cy="0"/>
          </a:xfrm>
          <a:prstGeom prst="line">
            <a:avLst/>
          </a:prstGeom>
          <a:ln w="31750">
            <a:solidFill>
              <a:srgbClr val="4F4F4F"/>
            </a:solidFill>
            <a:tailEnd type="triangle" w="med" len="med"/>
          </a:ln>
        </p:spPr>
      </p:cxnSp>
      <p:sp>
        <p:nvSpPr>
          <p:cNvPr id="16" name="Rounded Rectangle 15"/>
          <p:cNvSpPr/>
          <p:nvPr/>
        </p:nvSpPr>
        <p:spPr>
          <a:xfrm>
            <a:off x="6242151" y="1901952"/>
            <a:ext cx="1620469" cy="105156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50" b="1" i="0">
                <a:solidFill>
                  <a:srgbClr val="FFFFFF"/>
                </a:solidFill>
                <a:latin typeface="Calibri"/>
              </a:rPr>
              <a:t>İşleme</a:t>
            </a:r>
          </a:p>
        </p:txBody>
      </p:sp>
      <p:sp>
        <p:nvSpPr>
          <p:cNvPr id="17" name="Oval 16"/>
          <p:cNvSpPr/>
          <p:nvPr/>
        </p:nvSpPr>
        <p:spPr>
          <a:xfrm>
            <a:off x="6150711" y="17465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4</a:t>
            </a:r>
          </a:p>
        </p:txBody>
      </p:sp>
      <p:cxnSp>
        <p:nvCxnSpPr>
          <p:cNvPr id="18" name="Connector 17"/>
          <p:cNvCxnSpPr/>
          <p:nvPr/>
        </p:nvCxnSpPr>
        <p:spPr>
          <a:xfrm>
            <a:off x="7899196" y="2427732"/>
            <a:ext cx="219456" cy="0"/>
          </a:xfrm>
          <a:prstGeom prst="line">
            <a:avLst/>
          </a:prstGeom>
          <a:ln w="31750">
            <a:solidFill>
              <a:srgbClr val="4F4F4F"/>
            </a:solidFill>
            <a:tailEnd type="triangle" w="med" len="med"/>
          </a:ln>
        </p:spPr>
      </p:cxnSp>
      <p:sp>
        <p:nvSpPr>
          <p:cNvPr id="19" name="Rounded Rectangle 18"/>
          <p:cNvSpPr/>
          <p:nvPr/>
        </p:nvSpPr>
        <p:spPr>
          <a:xfrm>
            <a:off x="8155228" y="1901952"/>
            <a:ext cx="1620469" cy="105156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50" b="1" i="0">
                <a:solidFill>
                  <a:srgbClr val="FFFFFF"/>
                </a:solidFill>
                <a:latin typeface="Calibri"/>
              </a:rPr>
              <a:t>Analiz etme</a:t>
            </a:r>
          </a:p>
        </p:txBody>
      </p:sp>
      <p:sp>
        <p:nvSpPr>
          <p:cNvPr id="20" name="Oval 19"/>
          <p:cNvSpPr/>
          <p:nvPr/>
        </p:nvSpPr>
        <p:spPr>
          <a:xfrm>
            <a:off x="8063788" y="17465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5</a:t>
            </a:r>
          </a:p>
        </p:txBody>
      </p:sp>
      <p:cxnSp>
        <p:nvCxnSpPr>
          <p:cNvPr id="21" name="Connector 20"/>
          <p:cNvCxnSpPr/>
          <p:nvPr/>
        </p:nvCxnSpPr>
        <p:spPr>
          <a:xfrm>
            <a:off x="9812273" y="2427732"/>
            <a:ext cx="219456" cy="0"/>
          </a:xfrm>
          <a:prstGeom prst="line">
            <a:avLst/>
          </a:prstGeom>
          <a:ln w="31750">
            <a:solidFill>
              <a:srgbClr val="4F4F4F"/>
            </a:solidFill>
            <a:tailEnd type="triangle" w="med" len="med"/>
          </a:ln>
        </p:spPr>
      </p:cxnSp>
      <p:sp>
        <p:nvSpPr>
          <p:cNvPr id="22" name="Rounded Rectangle 21"/>
          <p:cNvSpPr/>
          <p:nvPr/>
        </p:nvSpPr>
        <p:spPr>
          <a:xfrm>
            <a:off x="10068305" y="1901952"/>
            <a:ext cx="1620469" cy="105156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50" b="1" i="0">
                <a:solidFill>
                  <a:srgbClr val="FFFFFF"/>
                </a:solidFill>
                <a:latin typeface="Calibri"/>
              </a:rPr>
              <a:t>Görüntüleme</a:t>
            </a:r>
          </a:p>
        </p:txBody>
      </p:sp>
      <p:sp>
        <p:nvSpPr>
          <p:cNvPr id="23" name="Oval 22"/>
          <p:cNvSpPr/>
          <p:nvPr/>
        </p:nvSpPr>
        <p:spPr>
          <a:xfrm>
            <a:off x="9976865" y="17465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6</a:t>
            </a:r>
          </a:p>
        </p:txBody>
      </p:sp>
      <p:sp>
        <p:nvSpPr>
          <p:cNvPr id="24" name="Rounded Rectangle 23"/>
          <p:cNvSpPr/>
          <p:nvPr/>
        </p:nvSpPr>
        <p:spPr>
          <a:xfrm>
            <a:off x="502920" y="3108960"/>
            <a:ext cx="1620469" cy="960120"/>
          </a:xfrm>
          <a:prstGeom prst="roundRect">
            <a:avLst>
              <a:gd name="adj" fmla="val 15000"/>
            </a:avLst>
          </a:prstGeom>
          <a:solidFill>
            <a:srgbClr val="FFFFFF"/>
          </a:solidFill>
          <a:ln w="15875">
            <a:solidFill>
              <a:srgbClr val="D9D9D9"/>
            </a:solidFill>
          </a:ln>
          <a:effectLst/>
        </p:spPr>
        <p:txBody>
          <a:bodyPr rtlCol="0" anchor="ctr" wrap="square" lIns="45720" rIns="45720" tIns="73152" bIns="73152">
            <a:noAutofit/>
          </a:bodyPr>
          <a:lstStyle/>
          <a:p>
            <a:pPr algn="ctr">
              <a:spcBef>
                <a:spcPts val="0"/>
              </a:spcBef>
              <a:spcAft>
                <a:spcPts val="600"/>
              </a:spcAft>
            </a:pPr>
            <a:r>
              <a:rPr lang="tr-TR" sz="1400" b="0" i="0">
                <a:solidFill>
                  <a:srgbClr val="767676"/>
                </a:solidFill>
                <a:latin typeface="Calibri"/>
              </a:rPr>
              <a:t>bileşen:</a:t>
            </a:r>
          </a:p>
          <a:p>
            <a:pPr algn="ctr">
              <a:spcBef>
                <a:spcPts val="0"/>
              </a:spcBef>
              <a:spcAft>
                <a:spcPts val="0"/>
              </a:spcAft>
            </a:pPr>
            <a:r>
              <a:rPr lang="tr-TR" sz="1800" b="0" i="0">
                <a:solidFill>
                  <a:srgbClr val="262626"/>
                </a:solidFill>
                <a:latin typeface="Calibri"/>
              </a:rPr>
              <a:t>……</a:t>
            </a:r>
          </a:p>
        </p:txBody>
      </p:sp>
      <p:sp>
        <p:nvSpPr>
          <p:cNvPr id="25" name="Rounded Rectangle 24"/>
          <p:cNvSpPr/>
          <p:nvPr/>
        </p:nvSpPr>
        <p:spPr>
          <a:xfrm>
            <a:off x="2415997" y="3108960"/>
            <a:ext cx="1620469" cy="960120"/>
          </a:xfrm>
          <a:prstGeom prst="roundRect">
            <a:avLst>
              <a:gd name="adj" fmla="val 15000"/>
            </a:avLst>
          </a:prstGeom>
          <a:solidFill>
            <a:srgbClr val="FFFFFF"/>
          </a:solidFill>
          <a:ln w="15875">
            <a:solidFill>
              <a:srgbClr val="D9D9D9"/>
            </a:solidFill>
          </a:ln>
          <a:effectLst/>
        </p:spPr>
        <p:txBody>
          <a:bodyPr rtlCol="0" anchor="ctr" wrap="square" lIns="45720" rIns="45720" tIns="73152" bIns="73152">
            <a:noAutofit/>
          </a:bodyPr>
          <a:lstStyle/>
          <a:p>
            <a:pPr algn="ctr">
              <a:spcBef>
                <a:spcPts val="0"/>
              </a:spcBef>
              <a:spcAft>
                <a:spcPts val="600"/>
              </a:spcAft>
            </a:pPr>
            <a:r>
              <a:rPr lang="tr-TR" sz="1400" b="0" i="0">
                <a:solidFill>
                  <a:srgbClr val="767676"/>
                </a:solidFill>
                <a:latin typeface="Calibri"/>
              </a:rPr>
              <a:t>bileşen:</a:t>
            </a:r>
          </a:p>
          <a:p>
            <a:pPr algn="ctr">
              <a:spcBef>
                <a:spcPts val="0"/>
              </a:spcBef>
              <a:spcAft>
                <a:spcPts val="0"/>
              </a:spcAft>
            </a:pPr>
            <a:r>
              <a:rPr lang="tr-TR" sz="1800" b="0" i="0">
                <a:solidFill>
                  <a:srgbClr val="262626"/>
                </a:solidFill>
                <a:latin typeface="Calibri"/>
              </a:rPr>
              <a:t>……</a:t>
            </a:r>
          </a:p>
        </p:txBody>
      </p:sp>
      <p:sp>
        <p:nvSpPr>
          <p:cNvPr id="26" name="Rounded Rectangle 25"/>
          <p:cNvSpPr/>
          <p:nvPr/>
        </p:nvSpPr>
        <p:spPr>
          <a:xfrm>
            <a:off x="4329074" y="3108960"/>
            <a:ext cx="1620469" cy="960120"/>
          </a:xfrm>
          <a:prstGeom prst="roundRect">
            <a:avLst>
              <a:gd name="adj" fmla="val 15000"/>
            </a:avLst>
          </a:prstGeom>
          <a:solidFill>
            <a:srgbClr val="FFFFFF"/>
          </a:solidFill>
          <a:ln w="15875">
            <a:solidFill>
              <a:srgbClr val="D9D9D9"/>
            </a:solidFill>
          </a:ln>
          <a:effectLst/>
        </p:spPr>
        <p:txBody>
          <a:bodyPr rtlCol="0" anchor="ctr" wrap="square" lIns="45720" rIns="45720" tIns="73152" bIns="73152">
            <a:noAutofit/>
          </a:bodyPr>
          <a:lstStyle/>
          <a:p>
            <a:pPr algn="ctr">
              <a:spcBef>
                <a:spcPts val="0"/>
              </a:spcBef>
              <a:spcAft>
                <a:spcPts val="600"/>
              </a:spcAft>
            </a:pPr>
            <a:r>
              <a:rPr lang="tr-TR" sz="1400" b="0" i="0">
                <a:solidFill>
                  <a:srgbClr val="767676"/>
                </a:solidFill>
                <a:latin typeface="Calibri"/>
              </a:rPr>
              <a:t>bileşen:</a:t>
            </a:r>
          </a:p>
          <a:p>
            <a:pPr algn="ctr">
              <a:spcBef>
                <a:spcPts val="0"/>
              </a:spcBef>
              <a:spcAft>
                <a:spcPts val="0"/>
              </a:spcAft>
            </a:pPr>
            <a:r>
              <a:rPr lang="tr-TR" sz="1800" b="0" i="0">
                <a:solidFill>
                  <a:srgbClr val="262626"/>
                </a:solidFill>
                <a:latin typeface="Calibri"/>
              </a:rPr>
              <a:t>……</a:t>
            </a:r>
          </a:p>
        </p:txBody>
      </p:sp>
      <p:sp>
        <p:nvSpPr>
          <p:cNvPr id="27" name="Rounded Rectangle 26"/>
          <p:cNvSpPr/>
          <p:nvPr/>
        </p:nvSpPr>
        <p:spPr>
          <a:xfrm>
            <a:off x="6242151" y="3108960"/>
            <a:ext cx="1620469" cy="960120"/>
          </a:xfrm>
          <a:prstGeom prst="roundRect">
            <a:avLst>
              <a:gd name="adj" fmla="val 15000"/>
            </a:avLst>
          </a:prstGeom>
          <a:solidFill>
            <a:srgbClr val="FFFFFF"/>
          </a:solidFill>
          <a:ln w="15875">
            <a:solidFill>
              <a:srgbClr val="D9D9D9"/>
            </a:solidFill>
          </a:ln>
          <a:effectLst/>
        </p:spPr>
        <p:txBody>
          <a:bodyPr rtlCol="0" anchor="ctr" wrap="square" lIns="45720" rIns="45720" tIns="73152" bIns="73152">
            <a:noAutofit/>
          </a:bodyPr>
          <a:lstStyle/>
          <a:p>
            <a:pPr algn="ctr">
              <a:spcBef>
                <a:spcPts val="0"/>
              </a:spcBef>
              <a:spcAft>
                <a:spcPts val="600"/>
              </a:spcAft>
            </a:pPr>
            <a:r>
              <a:rPr lang="tr-TR" sz="1400" b="0" i="0">
                <a:solidFill>
                  <a:srgbClr val="767676"/>
                </a:solidFill>
                <a:latin typeface="Calibri"/>
              </a:rPr>
              <a:t>bileşen:</a:t>
            </a:r>
          </a:p>
          <a:p>
            <a:pPr algn="ctr">
              <a:spcBef>
                <a:spcPts val="0"/>
              </a:spcBef>
              <a:spcAft>
                <a:spcPts val="0"/>
              </a:spcAft>
            </a:pPr>
            <a:r>
              <a:rPr lang="tr-TR" sz="1800" b="0" i="0">
                <a:solidFill>
                  <a:srgbClr val="262626"/>
                </a:solidFill>
                <a:latin typeface="Calibri"/>
              </a:rPr>
              <a:t>……</a:t>
            </a:r>
          </a:p>
        </p:txBody>
      </p:sp>
      <p:sp>
        <p:nvSpPr>
          <p:cNvPr id="28" name="Rounded Rectangle 27"/>
          <p:cNvSpPr/>
          <p:nvPr/>
        </p:nvSpPr>
        <p:spPr>
          <a:xfrm>
            <a:off x="8155228" y="3108960"/>
            <a:ext cx="1620469" cy="960120"/>
          </a:xfrm>
          <a:prstGeom prst="roundRect">
            <a:avLst>
              <a:gd name="adj" fmla="val 15000"/>
            </a:avLst>
          </a:prstGeom>
          <a:solidFill>
            <a:srgbClr val="FFFFFF"/>
          </a:solidFill>
          <a:ln w="15875">
            <a:solidFill>
              <a:srgbClr val="D9D9D9"/>
            </a:solidFill>
          </a:ln>
          <a:effectLst/>
        </p:spPr>
        <p:txBody>
          <a:bodyPr rtlCol="0" anchor="ctr" wrap="square" lIns="45720" rIns="45720" tIns="73152" bIns="73152">
            <a:noAutofit/>
          </a:bodyPr>
          <a:lstStyle/>
          <a:p>
            <a:pPr algn="ctr">
              <a:spcBef>
                <a:spcPts val="0"/>
              </a:spcBef>
              <a:spcAft>
                <a:spcPts val="600"/>
              </a:spcAft>
            </a:pPr>
            <a:r>
              <a:rPr lang="tr-TR" sz="1400" b="0" i="0">
                <a:solidFill>
                  <a:srgbClr val="767676"/>
                </a:solidFill>
                <a:latin typeface="Calibri"/>
              </a:rPr>
              <a:t>bileşen:</a:t>
            </a:r>
          </a:p>
          <a:p>
            <a:pPr algn="ctr">
              <a:spcBef>
                <a:spcPts val="0"/>
              </a:spcBef>
              <a:spcAft>
                <a:spcPts val="0"/>
              </a:spcAft>
            </a:pPr>
            <a:r>
              <a:rPr lang="tr-TR" sz="1800" b="0" i="0">
                <a:solidFill>
                  <a:srgbClr val="262626"/>
                </a:solidFill>
                <a:latin typeface="Calibri"/>
              </a:rPr>
              <a:t>……</a:t>
            </a:r>
          </a:p>
        </p:txBody>
      </p:sp>
      <p:sp>
        <p:nvSpPr>
          <p:cNvPr id="29" name="Rounded Rectangle 28"/>
          <p:cNvSpPr/>
          <p:nvPr/>
        </p:nvSpPr>
        <p:spPr>
          <a:xfrm>
            <a:off x="10068305" y="3108960"/>
            <a:ext cx="1620469" cy="960120"/>
          </a:xfrm>
          <a:prstGeom prst="roundRect">
            <a:avLst>
              <a:gd name="adj" fmla="val 15000"/>
            </a:avLst>
          </a:prstGeom>
          <a:solidFill>
            <a:srgbClr val="FFFFFF"/>
          </a:solidFill>
          <a:ln w="15875">
            <a:solidFill>
              <a:srgbClr val="D9D9D9"/>
            </a:solidFill>
          </a:ln>
          <a:effectLst/>
        </p:spPr>
        <p:txBody>
          <a:bodyPr rtlCol="0" anchor="ctr" wrap="square" lIns="45720" rIns="45720" tIns="73152" bIns="73152">
            <a:noAutofit/>
          </a:bodyPr>
          <a:lstStyle/>
          <a:p>
            <a:pPr algn="ctr">
              <a:spcBef>
                <a:spcPts val="0"/>
              </a:spcBef>
              <a:spcAft>
                <a:spcPts val="600"/>
              </a:spcAft>
            </a:pPr>
            <a:r>
              <a:rPr lang="tr-TR" sz="1400" b="0" i="0">
                <a:solidFill>
                  <a:srgbClr val="767676"/>
                </a:solidFill>
                <a:latin typeface="Calibri"/>
              </a:rPr>
              <a:t>bileşen:</a:t>
            </a:r>
          </a:p>
          <a:p>
            <a:pPr algn="ctr">
              <a:spcBef>
                <a:spcPts val="0"/>
              </a:spcBef>
              <a:spcAft>
                <a:spcPts val="0"/>
              </a:spcAft>
            </a:pPr>
            <a:r>
              <a:rPr lang="tr-TR" sz="1800" b="0" i="0">
                <a:solidFill>
                  <a:srgbClr val="262626"/>
                </a:solidFill>
                <a:latin typeface="Calibri"/>
              </a:rPr>
              <a:t>……</a:t>
            </a:r>
          </a:p>
        </p:txBody>
      </p:sp>
      <p:sp>
        <p:nvSpPr>
          <p:cNvPr id="30" name="Rounded Rectangle 29"/>
          <p:cNvSpPr/>
          <p:nvPr/>
        </p:nvSpPr>
        <p:spPr>
          <a:xfrm>
            <a:off x="502920" y="4279392"/>
            <a:ext cx="11185855" cy="868680"/>
          </a:xfrm>
          <a:prstGeom prst="roundRect">
            <a:avLst>
              <a:gd name="adj" fmla="val 8000"/>
            </a:avLst>
          </a:prstGeom>
          <a:solidFill>
            <a:srgbClr val="F0F0F0"/>
          </a:solidFill>
          <a:ln>
            <a:noFill/>
          </a:ln>
          <a:effectLst/>
        </p:spPr>
        <p:txBody>
          <a:bodyPr rtlCol="0" anchor="ctr"/>
          <a:lstStyle/>
          <a:p/>
        </p:txBody>
      </p:sp>
      <p:sp>
        <p:nvSpPr>
          <p:cNvPr id="31" name="Rectangle 30"/>
          <p:cNvSpPr/>
          <p:nvPr/>
        </p:nvSpPr>
        <p:spPr>
          <a:xfrm>
            <a:off x="502920" y="4279392"/>
            <a:ext cx="118872" cy="868680"/>
          </a:xfrm>
          <a:prstGeom prst="rect">
            <a:avLst/>
          </a:prstGeom>
          <a:solidFill>
            <a:srgbClr val="FCC021"/>
          </a:solidFill>
          <a:ln>
            <a:noFill/>
          </a:ln>
          <a:effectLst/>
        </p:spPr>
        <p:txBody>
          <a:bodyPr rtlCol="0" anchor="ctr"/>
          <a:lstStyle/>
          <a:p/>
        </p:txBody>
      </p:sp>
      <p:sp>
        <p:nvSpPr>
          <p:cNvPr id="32" name="TextBox 31"/>
          <p:cNvSpPr txBox="1"/>
          <p:nvPr/>
        </p:nvSpPr>
        <p:spPr>
          <a:xfrm>
            <a:off x="777240" y="4279392"/>
            <a:ext cx="10774375" cy="86868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Yöntem; veri toplama, depolama, analiz ve görüntülemenin nasıl olacağı ile ilgili kullanıcı tercihlerini içerir.</a:t>
            </a:r>
          </a:p>
        </p:txBody>
      </p:sp>
      <p:sp>
        <p:nvSpPr>
          <p:cNvPr id="33" name="Rounded Rectangle 32"/>
          <p:cNvSpPr/>
          <p:nvPr/>
        </p:nvSpPr>
        <p:spPr>
          <a:xfrm>
            <a:off x="502920" y="5285232"/>
            <a:ext cx="11185855" cy="987553"/>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300"/>
              </a:spcAft>
            </a:pPr>
            <a:r>
              <a:rPr lang="tr-TR" sz="2500" b="1" i="0">
                <a:solidFill>
                  <a:srgbClr val="1E7B6E"/>
                </a:solidFill>
                <a:latin typeface="Calibri"/>
              </a:rPr>
              <a:t>Bu adımda hangi bileşen rol alır?</a:t>
            </a:r>
          </a:p>
          <a:p>
            <a:pPr algn="ctr">
              <a:spcBef>
                <a:spcPts val="0"/>
              </a:spcBef>
              <a:spcAft>
                <a:spcPts val="0"/>
              </a:spcAft>
            </a:pPr>
            <a:r>
              <a:rPr lang="tr-TR" sz="2000" b="0" i="0">
                <a:solidFill>
                  <a:srgbClr val="262626"/>
                </a:solidFill>
                <a:latin typeface="Calibri"/>
              </a:rPr>
              <a:t>Her adım için bir soru sor: Kim yapar? Hangi araçla? Hangi veriyle?</a:t>
            </a:r>
          </a:p>
        </p:txBody>
      </p: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180 / 226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CBS’de verileri bilgiye dönüştürmede kullanılan ve kullanıcı tarafından belirlenen bileşen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Donanım</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Yazılım</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Yöntem</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Veri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Kullanıcı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181 / 226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CBS’de verileri bilgiye dönüştürmede kullanılan ve kullanıcı tarafından belirlenen bileşen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Donanım</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Yazılım</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Yöntem</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Veri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Kullanıcı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Yöntem; CBS’de verileri bilgiye dönüştürmede kullanılır. CBS yöntemi kullanıcı tarafından belirlenir. Veri toplama, depolama, analiz ve görüntülemenin nasıl olacağını kapsar (s. 67).</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182 / 226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Bartın etkinliği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GEÇİŞ · 2 dk</a:t>
            </a:r>
          </a:p>
        </p:txBody>
      </p:sp>
      <p:sp>
        <p:nvSpPr>
          <p:cNvPr id="6" name="Rounded Rectangle 5"/>
          <p:cNvSpPr/>
          <p:nvPr/>
        </p:nvSpPr>
        <p:spPr>
          <a:xfrm>
            <a:off x="502920" y="1261872"/>
            <a:ext cx="2645587" cy="25146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645587"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2645587"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Yazıcı</a:t>
            </a:r>
          </a:p>
        </p:txBody>
      </p:sp>
      <p:sp>
        <p:nvSpPr>
          <p:cNvPr id="10" name="TextBox 9"/>
          <p:cNvSpPr txBox="1"/>
          <p:nvPr/>
        </p:nvSpPr>
        <p:spPr>
          <a:xfrm>
            <a:off x="612648" y="1865376"/>
            <a:ext cx="2426131" cy="183794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Bileşen tablosunu doldurur.</a:t>
            </a:r>
          </a:p>
        </p:txBody>
      </p:sp>
      <p:sp>
        <p:nvSpPr>
          <p:cNvPr id="11" name="Rounded Rectangle 10"/>
          <p:cNvSpPr/>
          <p:nvPr/>
        </p:nvSpPr>
        <p:spPr>
          <a:xfrm>
            <a:off x="3349675" y="1261872"/>
            <a:ext cx="2645587" cy="25146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3349675" y="1261872"/>
            <a:ext cx="2645587" cy="530352"/>
          </a:xfrm>
          <a:prstGeom prst="roundRect">
            <a:avLst>
              <a:gd name="adj" fmla="val 25000"/>
            </a:avLst>
          </a:prstGeom>
          <a:solidFill>
            <a:srgbClr val="1E7B6E"/>
          </a:solidFill>
          <a:ln>
            <a:noFill/>
          </a:ln>
          <a:effectLst/>
        </p:spPr>
        <p:txBody>
          <a:bodyPr rtlCol="0" anchor="ctr"/>
          <a:lstStyle/>
          <a:p/>
        </p:txBody>
      </p:sp>
      <p:sp>
        <p:nvSpPr>
          <p:cNvPr id="13" name="Rectangle 12"/>
          <p:cNvSpPr/>
          <p:nvPr/>
        </p:nvSpPr>
        <p:spPr>
          <a:xfrm>
            <a:off x="3349675" y="1527048"/>
            <a:ext cx="2645587" cy="265176"/>
          </a:xfrm>
          <a:prstGeom prst="rect">
            <a:avLst/>
          </a:prstGeom>
          <a:solidFill>
            <a:srgbClr val="1E7B6E"/>
          </a:solidFill>
          <a:ln>
            <a:noFill/>
          </a:ln>
          <a:effectLst/>
        </p:spPr>
        <p:txBody>
          <a:bodyPr rtlCol="0" anchor="ctr"/>
          <a:lstStyle/>
          <a:p/>
        </p:txBody>
      </p:sp>
      <p:sp>
        <p:nvSpPr>
          <p:cNvPr id="14" name="TextBox 13"/>
          <p:cNvSpPr txBox="1"/>
          <p:nvPr/>
        </p:nvSpPr>
        <p:spPr>
          <a:xfrm>
            <a:off x="3441115"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Harita okuyucu</a:t>
            </a:r>
          </a:p>
        </p:txBody>
      </p:sp>
      <p:sp>
        <p:nvSpPr>
          <p:cNvPr id="15" name="TextBox 14"/>
          <p:cNvSpPr txBox="1"/>
          <p:nvPr/>
        </p:nvSpPr>
        <p:spPr>
          <a:xfrm>
            <a:off x="3459403" y="1865376"/>
            <a:ext cx="2426131" cy="183794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Risk haritasının lejantını yorumlar: çok yüksek → düşük.</a:t>
            </a:r>
          </a:p>
        </p:txBody>
      </p:sp>
      <p:sp>
        <p:nvSpPr>
          <p:cNvPr id="16" name="Rounded Rectangle 15"/>
          <p:cNvSpPr/>
          <p:nvPr/>
        </p:nvSpPr>
        <p:spPr>
          <a:xfrm>
            <a:off x="6196430" y="1261872"/>
            <a:ext cx="2645587" cy="25146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196430" y="1261872"/>
            <a:ext cx="2645587" cy="530352"/>
          </a:xfrm>
          <a:prstGeom prst="roundRect">
            <a:avLst>
              <a:gd name="adj" fmla="val 25000"/>
            </a:avLst>
          </a:prstGeom>
          <a:solidFill>
            <a:srgbClr val="4F4F4F"/>
          </a:solidFill>
          <a:ln>
            <a:noFill/>
          </a:ln>
          <a:effectLst/>
        </p:spPr>
        <p:txBody>
          <a:bodyPr rtlCol="0" anchor="ctr"/>
          <a:lstStyle/>
          <a:p/>
        </p:txBody>
      </p:sp>
      <p:sp>
        <p:nvSpPr>
          <p:cNvPr id="18" name="Rectangle 17"/>
          <p:cNvSpPr/>
          <p:nvPr/>
        </p:nvSpPr>
        <p:spPr>
          <a:xfrm>
            <a:off x="6196430" y="1527048"/>
            <a:ext cx="2645587" cy="265176"/>
          </a:xfrm>
          <a:prstGeom prst="rect">
            <a:avLst/>
          </a:prstGeom>
          <a:solidFill>
            <a:srgbClr val="4F4F4F"/>
          </a:solidFill>
          <a:ln>
            <a:noFill/>
          </a:ln>
          <a:effectLst/>
        </p:spPr>
        <p:txBody>
          <a:bodyPr rtlCol="0" anchor="ctr"/>
          <a:lstStyle/>
          <a:p/>
        </p:txBody>
      </p:sp>
      <p:sp>
        <p:nvSpPr>
          <p:cNvPr id="19" name="TextBox 18"/>
          <p:cNvSpPr txBox="1"/>
          <p:nvPr/>
        </p:nvSpPr>
        <p:spPr>
          <a:xfrm>
            <a:off x="6287870"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Sözcü</a:t>
            </a:r>
          </a:p>
        </p:txBody>
      </p:sp>
      <p:sp>
        <p:nvSpPr>
          <p:cNvPr id="20" name="TextBox 19"/>
          <p:cNvSpPr txBox="1"/>
          <p:nvPr/>
        </p:nvSpPr>
        <p:spPr>
          <a:xfrm>
            <a:off x="6306158" y="1865376"/>
            <a:ext cx="2426131" cy="183794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İlişki cümlesini ve yöntem sorularını hazırlar.</a:t>
            </a:r>
          </a:p>
        </p:txBody>
      </p:sp>
      <p:sp>
        <p:nvSpPr>
          <p:cNvPr id="21" name="Rounded Rectangle 20"/>
          <p:cNvSpPr/>
          <p:nvPr/>
        </p:nvSpPr>
        <p:spPr>
          <a:xfrm>
            <a:off x="9043185" y="1261872"/>
            <a:ext cx="2645587" cy="251460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9043185" y="1261872"/>
            <a:ext cx="2645587" cy="530352"/>
          </a:xfrm>
          <a:prstGeom prst="roundRect">
            <a:avLst>
              <a:gd name="adj" fmla="val 25000"/>
            </a:avLst>
          </a:prstGeom>
          <a:solidFill>
            <a:srgbClr val="CEAC58"/>
          </a:solidFill>
          <a:ln>
            <a:noFill/>
          </a:ln>
          <a:effectLst/>
        </p:spPr>
        <p:txBody>
          <a:bodyPr rtlCol="0" anchor="ctr"/>
          <a:lstStyle/>
          <a:p/>
        </p:txBody>
      </p:sp>
      <p:sp>
        <p:nvSpPr>
          <p:cNvPr id="23" name="Rectangle 22"/>
          <p:cNvSpPr/>
          <p:nvPr/>
        </p:nvSpPr>
        <p:spPr>
          <a:xfrm>
            <a:off x="9043185" y="1527048"/>
            <a:ext cx="2645587" cy="265176"/>
          </a:xfrm>
          <a:prstGeom prst="rect">
            <a:avLst/>
          </a:prstGeom>
          <a:solidFill>
            <a:srgbClr val="CEAC58"/>
          </a:solidFill>
          <a:ln>
            <a:noFill/>
          </a:ln>
          <a:effectLst/>
        </p:spPr>
        <p:txBody>
          <a:bodyPr rtlCol="0" anchor="ctr"/>
          <a:lstStyle/>
          <a:p/>
        </p:txBody>
      </p:sp>
      <p:sp>
        <p:nvSpPr>
          <p:cNvPr id="24" name="TextBox 23"/>
          <p:cNvSpPr txBox="1"/>
          <p:nvPr/>
        </p:nvSpPr>
        <p:spPr>
          <a:xfrm>
            <a:off x="9134625"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Zaman · malzeme</a:t>
            </a:r>
          </a:p>
        </p:txBody>
      </p:sp>
      <p:sp>
        <p:nvSpPr>
          <p:cNvPr id="25" name="TextBox 24"/>
          <p:cNvSpPr txBox="1"/>
          <p:nvPr/>
        </p:nvSpPr>
        <p:spPr>
          <a:xfrm>
            <a:off x="9152913" y="1865376"/>
            <a:ext cx="2426131" cy="183794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Yaprağı alır, 14 dakikayı yönetir.</a:t>
            </a:r>
          </a:p>
        </p:txBody>
      </p:sp>
      <p:sp>
        <p:nvSpPr>
          <p:cNvPr id="26" name="TextBox 25"/>
          <p:cNvSpPr txBox="1"/>
          <p:nvPr/>
        </p:nvSpPr>
        <p:spPr>
          <a:xfrm>
            <a:off x="502920" y="4050792"/>
            <a:ext cx="1118585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767676"/>
                </a:solidFill>
                <a:latin typeface="Calibri"/>
              </a:rPr>
              <a:t>Bileşen tablosu yaprağı:</a:t>
            </a:r>
          </a:p>
        </p:txBody>
      </p:sp>
      <p:sp>
        <p:nvSpPr>
          <p:cNvPr id="27" name="Rectangle 26"/>
          <p:cNvSpPr/>
          <p:nvPr/>
        </p:nvSpPr>
        <p:spPr>
          <a:xfrm>
            <a:off x="502920" y="4507992"/>
            <a:ext cx="2350008" cy="53949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FFFFFF"/>
                </a:solidFill>
                <a:latin typeface="Calibri"/>
              </a:rPr>
              <a:t>Bileşen</a:t>
            </a:r>
          </a:p>
        </p:txBody>
      </p:sp>
      <p:sp>
        <p:nvSpPr>
          <p:cNvPr id="28" name="Rectangle 27"/>
          <p:cNvSpPr/>
          <p:nvPr/>
        </p:nvSpPr>
        <p:spPr>
          <a:xfrm>
            <a:off x="2880360" y="4507992"/>
            <a:ext cx="4910328" cy="53949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FFFFFF"/>
                </a:solidFill>
                <a:latin typeface="Calibri"/>
              </a:rPr>
              <a:t>Çalışmadaki karşılığı</a:t>
            </a:r>
          </a:p>
        </p:txBody>
      </p:sp>
      <p:sp>
        <p:nvSpPr>
          <p:cNvPr id="29" name="Rectangle 28"/>
          <p:cNvSpPr/>
          <p:nvPr/>
        </p:nvSpPr>
        <p:spPr>
          <a:xfrm>
            <a:off x="7818120" y="4507992"/>
            <a:ext cx="3843223" cy="53949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FFFFFF"/>
                </a:solidFill>
                <a:latin typeface="Calibri"/>
              </a:rPr>
              <a:t>Rol aldığı metodoloji adımı</a:t>
            </a:r>
          </a:p>
        </p:txBody>
      </p:sp>
      <p:sp>
        <p:nvSpPr>
          <p:cNvPr id="30" name="Rectangle 29"/>
          <p:cNvSpPr/>
          <p:nvPr/>
        </p:nvSpPr>
        <p:spPr>
          <a:xfrm>
            <a:off x="502920" y="5074920"/>
            <a:ext cx="2350008" cy="47548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1" i="0">
                <a:solidFill>
                  <a:srgbClr val="262626"/>
                </a:solidFill>
                <a:latin typeface="Calibri"/>
              </a:rPr>
              <a:t>Kullanıcı</a:t>
            </a:r>
          </a:p>
        </p:txBody>
      </p:sp>
      <p:sp>
        <p:nvSpPr>
          <p:cNvPr id="31" name="Rectangle 30"/>
          <p:cNvSpPr/>
          <p:nvPr/>
        </p:nvSpPr>
        <p:spPr>
          <a:xfrm>
            <a:off x="2880360" y="5074920"/>
            <a:ext cx="4910328" cy="47548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32" name="Rectangle 31"/>
          <p:cNvSpPr/>
          <p:nvPr/>
        </p:nvSpPr>
        <p:spPr>
          <a:xfrm>
            <a:off x="7818120" y="5074920"/>
            <a:ext cx="3843223" cy="47548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33" name="Rectangle 32"/>
          <p:cNvSpPr/>
          <p:nvPr/>
        </p:nvSpPr>
        <p:spPr>
          <a:xfrm>
            <a:off x="502920" y="5577840"/>
            <a:ext cx="2350008" cy="47548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34" name="Rectangle 33"/>
          <p:cNvSpPr/>
          <p:nvPr/>
        </p:nvSpPr>
        <p:spPr>
          <a:xfrm>
            <a:off x="2880360" y="5577840"/>
            <a:ext cx="4910328" cy="47548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35" name="Rectangle 34"/>
          <p:cNvSpPr/>
          <p:nvPr/>
        </p:nvSpPr>
        <p:spPr>
          <a:xfrm>
            <a:off x="7818120" y="5577840"/>
            <a:ext cx="3843223" cy="47548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36" name="TextBox 3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7" name="Rounded Rectangle 3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68</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183 / 226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700" b="1" i="0">
                <a:solidFill>
                  <a:srgbClr val="FFFFFF"/>
                </a:solidFill>
                <a:latin typeface="Calibri"/>
              </a:rPr>
              <a:t>Bartın’da Orman Yangını Riskinin CBS ile Belirlenmesi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14 dk</a:t>
            </a:r>
          </a:p>
        </p:txBody>
      </p:sp>
      <p:sp>
        <p:nvSpPr>
          <p:cNvPr id="6" name="Rounded Rectangle 5"/>
          <p:cNvSpPr/>
          <p:nvPr/>
        </p:nvSpPr>
        <p:spPr>
          <a:xfrm>
            <a:off x="502920" y="1216152"/>
            <a:ext cx="11185855" cy="96012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5262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5262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Mekânsal bilgi teknolojilerini oluşturan bileşenleri çözümleyebilme</a:t>
            </a:r>
          </a:p>
        </p:txBody>
      </p:sp>
      <p:sp>
        <p:nvSpPr>
          <p:cNvPr id="9" name="TextBox 8"/>
          <p:cNvSpPr txBox="1"/>
          <p:nvPr/>
        </p:nvSpPr>
        <p:spPr>
          <a:xfrm>
            <a:off x="640080" y="1696212"/>
            <a:ext cx="1143000" cy="42519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96212"/>
            <a:ext cx="9722815" cy="42519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Çözümleme, Görsel Okuryazarlık</a:t>
            </a:r>
          </a:p>
        </p:txBody>
      </p:sp>
      <p:sp>
        <p:nvSpPr>
          <p:cNvPr id="11" name="TextBox 10"/>
          <p:cNvSpPr txBox="1"/>
          <p:nvPr/>
        </p:nvSpPr>
        <p:spPr>
          <a:xfrm>
            <a:off x="502920" y="2267712"/>
            <a:ext cx="6583680" cy="411480"/>
          </a:xfrm>
          <a:prstGeom prst="rect">
            <a:avLst/>
          </a:prstGeom>
          <a:noFill/>
        </p:spPr>
        <p:txBody>
          <a:bodyPr wrap="square" anchor="t" lIns="73152" rIns="73152" tIns="36576" bIns="36576">
            <a:noAutofit/>
          </a:bodyPr>
          <a:lstStyle/>
          <a:p>
            <a:pPr algn="l">
              <a:spcBef>
                <a:spcPts val="0"/>
              </a:spcBef>
              <a:spcAft>
                <a:spcPts val="0"/>
              </a:spcAft>
            </a:pPr>
            <a:r>
              <a:rPr lang="tr-TR" sz="1800" b="1" i="1">
                <a:solidFill>
                  <a:srgbClr val="262626"/>
                </a:solidFill>
                <a:latin typeface="Calibri"/>
              </a:rPr>
              <a:t>Yönerge:</a:t>
            </a:r>
            <a:r>
              <a:rPr lang="tr-TR" sz="1800" b="0" i="1">
                <a:solidFill>
                  <a:srgbClr val="262626"/>
                </a:solidFill>
                <a:latin typeface="Calibri"/>
              </a:rPr>
              <a:t> Aşağıdaki bilgilerden yararlanarak soruları cevaplayınız.</a:t>
            </a:r>
          </a:p>
        </p:txBody>
      </p:sp>
      <p:sp>
        <p:nvSpPr>
          <p:cNvPr id="12" name="TextBox 11"/>
          <p:cNvSpPr txBox="1"/>
          <p:nvPr/>
        </p:nvSpPr>
        <p:spPr>
          <a:xfrm>
            <a:off x="502920" y="2724912"/>
            <a:ext cx="6583680" cy="3566160"/>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Bartın’da orman yangını açısından riskli alanların belirlenmesi amacıyla CBSʼden yararlanılarak bilimsel bir çalışma yapılmıştır. Çalışmada orman yangını risk haritasının oluşturulması için yangını etkileyen faktörler (arazi kullanımı, yükseklik, eğim, bakı, sıcaklık ve nem) ile acil durum müdahalelerine (itfaiye, gözetleme kulesi ve su kaynağı) yakınlık başlıklarında veri toplanmıştır. Arazi kullanımının belirlenmesi için </a:t>
            </a:r>
            <a:r>
              <a:rPr lang="tr-TR" sz="2000" b="1" i="0">
                <a:solidFill>
                  <a:srgbClr val="262626"/>
                </a:solidFill>
                <a:latin typeface="Calibri"/>
              </a:rPr>
              <a:t>uydu görüntülerinden</a:t>
            </a:r>
            <a:r>
              <a:rPr lang="tr-TR" sz="2000" b="0" i="0">
                <a:solidFill>
                  <a:srgbClr val="262626"/>
                </a:solidFill>
                <a:latin typeface="Calibri"/>
              </a:rPr>
              <a:t> yararlanılmıştır. Buna göre bitki türleri ve su kaynakları </a:t>
            </a:r>
            <a:r>
              <a:rPr lang="tr-TR" sz="2000" b="1" i="0">
                <a:solidFill>
                  <a:srgbClr val="262626"/>
                </a:solidFill>
                <a:latin typeface="Calibri"/>
              </a:rPr>
              <a:t>sınıflandırılmıştır</a:t>
            </a:r>
            <a:r>
              <a:rPr lang="tr-TR" sz="2000" b="0" i="0">
                <a:solidFill>
                  <a:srgbClr val="262626"/>
                </a:solidFill>
                <a:latin typeface="Calibri"/>
              </a:rPr>
              <a:t>. </a:t>
            </a:r>
            <a:r>
              <a:rPr lang="tr-TR" sz="2000" b="1" i="0">
                <a:solidFill>
                  <a:srgbClr val="262626"/>
                </a:solidFill>
                <a:latin typeface="Calibri"/>
              </a:rPr>
              <a:t>Meteoroloji Genel Müdürlüğünden</a:t>
            </a:r>
            <a:r>
              <a:rPr lang="tr-TR" sz="2000" b="0" i="0">
                <a:solidFill>
                  <a:srgbClr val="262626"/>
                </a:solidFill>
                <a:latin typeface="Calibri"/>
              </a:rPr>
              <a:t> sıcaklık, nem ve yağış verileri alınmıştır.</a:t>
            </a:r>
          </a:p>
        </p:txBody>
      </p:sp>
      <p:pic>
        <p:nvPicPr>
          <p:cNvPr id="13" name="Picture 12" descr="bartin_s68.jpg"/>
          <p:cNvPicPr>
            <a:picLocks noChangeAspect="1"/>
          </p:cNvPicPr>
          <p:nvPr/>
        </p:nvPicPr>
        <p:blipFill>
          <a:blip r:embed="rId3"/>
          <a:stretch>
            <a:fillRect/>
          </a:stretch>
        </p:blipFill>
        <p:spPr>
          <a:xfrm>
            <a:off x="7269480" y="2313432"/>
            <a:ext cx="4419295" cy="2964564"/>
          </a:xfrm>
          <a:prstGeom prst="rect">
            <a:avLst/>
          </a:prstGeom>
          <a:ln w="9525">
            <a:solidFill>
              <a:srgbClr val="D9D9D9"/>
            </a:solidFill>
          </a:ln>
        </p:spPr>
      </p:pic>
      <p:sp>
        <p:nvSpPr>
          <p:cNvPr id="14" name="TextBox 13"/>
          <p:cNvSpPr txBox="1"/>
          <p:nvPr/>
        </p:nvSpPr>
        <p:spPr>
          <a:xfrm>
            <a:off x="7269480" y="5323716"/>
            <a:ext cx="441929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Harita: Ders kitabı s. 68</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68</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184 / 226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Çalışma nasıl yapıldı?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TextBox 5"/>
          <p:cNvSpPr txBox="1"/>
          <p:nvPr/>
        </p:nvSpPr>
        <p:spPr>
          <a:xfrm>
            <a:off x="502920" y="1216152"/>
            <a:ext cx="6583680" cy="2697480"/>
          </a:xfrm>
          <a:prstGeom prst="rect">
            <a:avLst/>
          </a:prstGeom>
          <a:noFill/>
        </p:spPr>
        <p:txBody>
          <a:bodyPr wrap="square" anchor="t" lIns="73152" rIns="73152" tIns="36576" bIns="36576">
            <a:noAutofit/>
          </a:bodyPr>
          <a:lstStyle/>
          <a:p>
            <a:pPr algn="l">
              <a:spcBef>
                <a:spcPts val="0"/>
              </a:spcBef>
              <a:spcAft>
                <a:spcPts val="0"/>
              </a:spcAft>
            </a:pPr>
            <a:r>
              <a:rPr lang="tr-TR" sz="2300" b="0" i="0">
                <a:solidFill>
                  <a:srgbClr val="262626"/>
                </a:solidFill>
                <a:latin typeface="Calibri"/>
              </a:rPr>
              <a:t>Toplanan verilerden hareketle </a:t>
            </a:r>
            <a:r>
              <a:rPr lang="tr-TR" sz="2300" b="1" i="0">
                <a:solidFill>
                  <a:srgbClr val="262626"/>
                </a:solidFill>
                <a:latin typeface="Calibri"/>
              </a:rPr>
              <a:t>CBS yazılımını kullanan uzman</a:t>
            </a:r>
            <a:r>
              <a:rPr lang="tr-TR" sz="2300" b="0" i="0">
                <a:solidFill>
                  <a:srgbClr val="262626"/>
                </a:solidFill>
                <a:latin typeface="Calibri"/>
              </a:rPr>
              <a:t> tarafından </a:t>
            </a:r>
            <a:r>
              <a:rPr lang="tr-TR" sz="2300" b="1" i="0">
                <a:solidFill>
                  <a:srgbClr val="262626"/>
                </a:solidFill>
                <a:latin typeface="Calibri"/>
              </a:rPr>
              <a:t>bilgisayar ortamında</a:t>
            </a:r>
            <a:r>
              <a:rPr lang="tr-TR" sz="2300" b="0" i="0">
                <a:solidFill>
                  <a:srgbClr val="262626"/>
                </a:solidFill>
                <a:latin typeface="Calibri"/>
              </a:rPr>
              <a:t> haritalar üretilmiştir. Ayrıca CBS yazılımıyla acil durum müdahaleleri için </a:t>
            </a:r>
            <a:r>
              <a:rPr lang="tr-TR" sz="2300" b="1" i="0">
                <a:solidFill>
                  <a:srgbClr val="262626"/>
                </a:solidFill>
                <a:latin typeface="Calibri"/>
              </a:rPr>
              <a:t>yakınlık analizi</a:t>
            </a:r>
            <a:r>
              <a:rPr lang="tr-TR" sz="2300" b="0" i="0">
                <a:solidFill>
                  <a:srgbClr val="262626"/>
                </a:solidFill>
                <a:latin typeface="Calibri"/>
              </a:rPr>
              <a:t> yapılmış ve analiz haritaları elde edilmiştir. Son olarak hazırlanan </a:t>
            </a:r>
            <a:r>
              <a:rPr lang="tr-TR" sz="2300" b="1" i="0">
                <a:solidFill>
                  <a:srgbClr val="262626"/>
                </a:solidFill>
                <a:latin typeface="Calibri"/>
              </a:rPr>
              <a:t>haritaların birleştirilmesiyle</a:t>
            </a:r>
            <a:r>
              <a:rPr lang="tr-TR" sz="2300" b="0" i="0">
                <a:solidFill>
                  <a:srgbClr val="262626"/>
                </a:solidFill>
                <a:latin typeface="Calibri"/>
              </a:rPr>
              <a:t> Bartın ilinin orman yangını risk haritası oluşturulmuştur.</a:t>
            </a:r>
          </a:p>
        </p:txBody>
      </p:sp>
      <p:sp>
        <p:nvSpPr>
          <p:cNvPr id="7" name="Rounded Rectangle 6"/>
          <p:cNvSpPr/>
          <p:nvPr/>
        </p:nvSpPr>
        <p:spPr>
          <a:xfrm>
            <a:off x="502920" y="4050792"/>
            <a:ext cx="6583680" cy="182880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300"/>
              </a:spcAft>
            </a:pPr>
            <a:r>
              <a:rPr lang="tr-TR" sz="2000" b="1" i="0">
                <a:solidFill>
                  <a:srgbClr val="1E7B6E"/>
                </a:solidFill>
                <a:latin typeface="Calibri"/>
              </a:rPr>
              <a:t>Harita okuyucu:</a:t>
            </a:r>
          </a:p>
          <a:p>
            <a:pPr algn="l" marL="248620" indent="-248620">
              <a:spcBef>
                <a:spcPts val="0"/>
              </a:spcBef>
              <a:spcAft>
                <a:spcPts val="300"/>
              </a:spcAft>
            </a:pPr>
            <a:r>
              <a:rPr lang="tr-TR" sz="2000" b="1" i="0">
                <a:solidFill>
                  <a:srgbClr val="2C6696"/>
                </a:solidFill>
                <a:latin typeface="Calibri"/>
              </a:rPr>
              <a:t>•  </a:t>
            </a:r>
            <a:r>
              <a:rPr lang="tr-TR" sz="2000" b="0" i="0">
                <a:solidFill>
                  <a:srgbClr val="262626"/>
                </a:solidFill>
                <a:latin typeface="Calibri"/>
              </a:rPr>
              <a:t>Lejantta hangi risk sınıfları var?</a:t>
            </a:r>
          </a:p>
          <a:p>
            <a:pPr algn="l" marL="248620" indent="-248620">
              <a:spcBef>
                <a:spcPts val="0"/>
              </a:spcBef>
              <a:spcAft>
                <a:spcPts val="300"/>
              </a:spcAft>
            </a:pPr>
            <a:r>
              <a:rPr lang="tr-TR" sz="2000" b="1" i="0">
                <a:solidFill>
                  <a:srgbClr val="2C6696"/>
                </a:solidFill>
                <a:latin typeface="Calibri"/>
              </a:rPr>
              <a:t>•  </a:t>
            </a:r>
            <a:r>
              <a:rPr lang="tr-TR" sz="2000" b="0" i="0">
                <a:solidFill>
                  <a:srgbClr val="262626"/>
                </a:solidFill>
                <a:latin typeface="Calibri"/>
              </a:rPr>
              <a:t>Çok yüksek riskli alanlar nerede yoğunlaşıyor?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Düşük riskli alanlar neyin boyunca uzanıyor?</a:t>
            </a:r>
          </a:p>
        </p:txBody>
      </p:sp>
      <p:sp>
        <p:nvSpPr>
          <p:cNvPr id="8" name="TextBox 7"/>
          <p:cNvSpPr txBox="1"/>
          <p:nvPr/>
        </p:nvSpPr>
        <p:spPr>
          <a:xfrm>
            <a:off x="502920" y="5998464"/>
            <a:ext cx="11185855" cy="274320"/>
          </a:xfrm>
          <a:prstGeom prst="rect">
            <a:avLst/>
          </a:prstGeom>
          <a:noFill/>
        </p:spPr>
        <p:txBody>
          <a:bodyPr wrap="square" anchor="t" lIns="73152" rIns="73152" tIns="36576" bIns="36576">
            <a:noAutofit/>
          </a:bodyPr>
          <a:lstStyle/>
          <a:p>
            <a:pPr algn="l">
              <a:spcBef>
                <a:spcPts val="0"/>
              </a:spcBef>
              <a:spcAft>
                <a:spcPts val="0"/>
              </a:spcAft>
            </a:pPr>
            <a:r>
              <a:rPr lang="tr-TR" sz="1100" b="0" i="1">
                <a:solidFill>
                  <a:srgbClr val="767676"/>
                </a:solidFill>
                <a:latin typeface="Calibri"/>
              </a:rPr>
              <a:t>Harita: Ders kitabı s. 68</a:t>
            </a:r>
          </a:p>
        </p:txBody>
      </p:sp>
      <p:pic>
        <p:nvPicPr>
          <p:cNvPr id="9" name="Picture 8" descr="bartin_s68.jpg"/>
          <p:cNvPicPr>
            <a:picLocks noChangeAspect="1"/>
          </p:cNvPicPr>
          <p:nvPr/>
        </p:nvPicPr>
        <p:blipFill>
          <a:blip r:embed="rId3"/>
          <a:stretch>
            <a:fillRect/>
          </a:stretch>
        </p:blipFill>
        <p:spPr>
          <a:xfrm>
            <a:off x="7269480" y="1719072"/>
            <a:ext cx="4419295" cy="2964564"/>
          </a:xfrm>
          <a:prstGeom prst="rect">
            <a:avLst/>
          </a:prstGeom>
          <a:ln w="9525">
            <a:solidFill>
              <a:srgbClr val="D9D9D9"/>
            </a:solidFill>
          </a:ln>
        </p:spPr>
      </p:pic>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68</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185 / 226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Bartın etkinliği: sorular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216152"/>
            <a:ext cx="11185855" cy="512064"/>
          </a:xfrm>
          <a:prstGeom prst="roundRect">
            <a:avLst>
              <a:gd name="adj" fmla="val 30000"/>
            </a:avLst>
          </a:prstGeom>
          <a:solidFill>
            <a:srgbClr val="F0F0F0"/>
          </a:solidFill>
          <a:ln>
            <a:noFill/>
          </a:ln>
          <a:effectLst/>
        </p:spPr>
        <p:txBody>
          <a:bodyPr rtlCol="0" anchor="ctr"/>
          <a:lstStyle/>
          <a:p/>
        </p:txBody>
      </p:sp>
      <p:sp>
        <p:nvSpPr>
          <p:cNvPr id="7" name="Oval 6"/>
          <p:cNvSpPr/>
          <p:nvPr/>
        </p:nvSpPr>
        <p:spPr>
          <a:xfrm>
            <a:off x="576072" y="1271016"/>
            <a:ext cx="402336" cy="402336"/>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1</a:t>
            </a:r>
          </a:p>
        </p:txBody>
      </p:sp>
      <p:sp>
        <p:nvSpPr>
          <p:cNvPr id="8" name="TextBox 7"/>
          <p:cNvSpPr txBox="1"/>
          <p:nvPr/>
        </p:nvSpPr>
        <p:spPr>
          <a:xfrm>
            <a:off x="1097280" y="1216152"/>
            <a:ext cx="10500055" cy="5120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Çalışmada geçen CBS bileşenlerini örnekteki gibi belirleyerek açıklayınız.</a:t>
            </a:r>
          </a:p>
        </p:txBody>
      </p:sp>
      <p:sp>
        <p:nvSpPr>
          <p:cNvPr id="9" name="Rounded Rectangle 8"/>
          <p:cNvSpPr/>
          <p:nvPr/>
        </p:nvSpPr>
        <p:spPr>
          <a:xfrm>
            <a:off x="502920" y="1801368"/>
            <a:ext cx="11185855" cy="512064"/>
          </a:xfrm>
          <a:prstGeom prst="roundRect">
            <a:avLst>
              <a:gd name="adj" fmla="val 30000"/>
            </a:avLst>
          </a:prstGeom>
          <a:solidFill>
            <a:srgbClr val="F0F0F0"/>
          </a:solidFill>
          <a:ln>
            <a:noFill/>
          </a:ln>
          <a:effectLst/>
        </p:spPr>
        <p:txBody>
          <a:bodyPr rtlCol="0" anchor="ctr"/>
          <a:lstStyle/>
          <a:p/>
        </p:txBody>
      </p:sp>
      <p:sp>
        <p:nvSpPr>
          <p:cNvPr id="10" name="Oval 9"/>
          <p:cNvSpPr/>
          <p:nvPr/>
        </p:nvSpPr>
        <p:spPr>
          <a:xfrm>
            <a:off x="576072" y="1856232"/>
            <a:ext cx="402336" cy="402336"/>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2</a:t>
            </a:r>
          </a:p>
        </p:txBody>
      </p:sp>
      <p:sp>
        <p:nvSpPr>
          <p:cNvPr id="11" name="TextBox 10"/>
          <p:cNvSpPr txBox="1"/>
          <p:nvPr/>
        </p:nvSpPr>
        <p:spPr>
          <a:xfrm>
            <a:off x="1097280" y="1801368"/>
            <a:ext cx="10500055" cy="51206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Çalışmada CBS’nin bileşenleri nasıl ilişkilendirilmiştir?</a:t>
            </a:r>
          </a:p>
        </p:txBody>
      </p:sp>
      <p:sp>
        <p:nvSpPr>
          <p:cNvPr id="12" name="Rounded Rectangle 11"/>
          <p:cNvSpPr/>
          <p:nvPr/>
        </p:nvSpPr>
        <p:spPr>
          <a:xfrm>
            <a:off x="502920" y="2386584"/>
            <a:ext cx="11185855" cy="512064"/>
          </a:xfrm>
          <a:prstGeom prst="roundRect">
            <a:avLst>
              <a:gd name="adj" fmla="val 30000"/>
            </a:avLst>
          </a:prstGeom>
          <a:solidFill>
            <a:srgbClr val="F0F0F0"/>
          </a:solidFill>
          <a:ln>
            <a:noFill/>
          </a:ln>
          <a:effectLst/>
        </p:spPr>
        <p:txBody>
          <a:bodyPr rtlCol="0" anchor="ctr"/>
          <a:lstStyle/>
          <a:p/>
        </p:txBody>
      </p:sp>
      <p:sp>
        <p:nvSpPr>
          <p:cNvPr id="13" name="Oval 12"/>
          <p:cNvSpPr/>
          <p:nvPr/>
        </p:nvSpPr>
        <p:spPr>
          <a:xfrm>
            <a:off x="576072" y="2441448"/>
            <a:ext cx="402336" cy="402336"/>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600" b="1" i="0">
                <a:solidFill>
                  <a:srgbClr val="262626"/>
                </a:solidFill>
                <a:latin typeface="Calibri"/>
              </a:rPr>
              <a:t>3</a:t>
            </a:r>
          </a:p>
        </p:txBody>
      </p:sp>
      <p:sp>
        <p:nvSpPr>
          <p:cNvPr id="14" name="TextBox 13"/>
          <p:cNvSpPr txBox="1"/>
          <p:nvPr/>
        </p:nvSpPr>
        <p:spPr>
          <a:xfrm>
            <a:off x="1097280" y="2386584"/>
            <a:ext cx="10500055" cy="512064"/>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Yukarıdaki gibi bir çalışma yapılmadan önce CBS yönteminin belirlenmesi için hangi sorular sorulmalıdır?</a:t>
            </a:r>
          </a:p>
        </p:txBody>
      </p:sp>
      <p:sp>
        <p:nvSpPr>
          <p:cNvPr id="15" name="Rectangle 14"/>
          <p:cNvSpPr/>
          <p:nvPr/>
        </p:nvSpPr>
        <p:spPr>
          <a:xfrm>
            <a:off x="502920" y="3044951"/>
            <a:ext cx="2075688" cy="475488"/>
          </a:xfrm>
          <a:prstGeom prst="rect">
            <a:avLst/>
          </a:prstGeom>
          <a:solidFill>
            <a:srgbClr val="FCC02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Bileşen</a:t>
            </a:r>
          </a:p>
        </p:txBody>
      </p:sp>
      <p:sp>
        <p:nvSpPr>
          <p:cNvPr id="16" name="Rectangle 15"/>
          <p:cNvSpPr/>
          <p:nvPr/>
        </p:nvSpPr>
        <p:spPr>
          <a:xfrm>
            <a:off x="2606040" y="3044951"/>
            <a:ext cx="5760720" cy="475488"/>
          </a:xfrm>
          <a:prstGeom prst="rect">
            <a:avLst/>
          </a:prstGeom>
          <a:solidFill>
            <a:srgbClr val="FCC02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Çalışmadaki karşılığı</a:t>
            </a:r>
          </a:p>
        </p:txBody>
      </p:sp>
      <p:sp>
        <p:nvSpPr>
          <p:cNvPr id="17" name="Rectangle 16"/>
          <p:cNvSpPr/>
          <p:nvPr/>
        </p:nvSpPr>
        <p:spPr>
          <a:xfrm>
            <a:off x="8394192" y="3044951"/>
            <a:ext cx="3264408" cy="475488"/>
          </a:xfrm>
          <a:prstGeom prst="rect">
            <a:avLst/>
          </a:prstGeom>
          <a:solidFill>
            <a:srgbClr val="FCC02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Rol aldığı metodoloji adımı</a:t>
            </a:r>
          </a:p>
        </p:txBody>
      </p:sp>
      <p:sp>
        <p:nvSpPr>
          <p:cNvPr id="18" name="Rectangle 17"/>
          <p:cNvSpPr/>
          <p:nvPr/>
        </p:nvSpPr>
        <p:spPr>
          <a:xfrm>
            <a:off x="502920" y="3547871"/>
            <a:ext cx="2075688" cy="52120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Kullanıcı</a:t>
            </a:r>
          </a:p>
        </p:txBody>
      </p:sp>
      <p:sp>
        <p:nvSpPr>
          <p:cNvPr id="19" name="Rectangle 18"/>
          <p:cNvSpPr/>
          <p:nvPr/>
        </p:nvSpPr>
        <p:spPr>
          <a:xfrm>
            <a:off x="2606040" y="3547871"/>
            <a:ext cx="5760720" cy="5212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1">
                <a:solidFill>
                  <a:srgbClr val="767676"/>
                </a:solidFill>
                <a:latin typeface="Calibri"/>
              </a:rPr>
              <a:t>örnek: CBS yazılımını kullanan uzman</a:t>
            </a:r>
          </a:p>
        </p:txBody>
      </p:sp>
      <p:sp>
        <p:nvSpPr>
          <p:cNvPr id="20" name="Rectangle 19"/>
          <p:cNvSpPr/>
          <p:nvPr/>
        </p:nvSpPr>
        <p:spPr>
          <a:xfrm>
            <a:off x="8394192" y="3547871"/>
            <a:ext cx="3264408" cy="5212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21" name="Rectangle 20"/>
          <p:cNvSpPr/>
          <p:nvPr/>
        </p:nvSpPr>
        <p:spPr>
          <a:xfrm>
            <a:off x="502920" y="4096511"/>
            <a:ext cx="2075688" cy="52120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22" name="Rectangle 21"/>
          <p:cNvSpPr/>
          <p:nvPr/>
        </p:nvSpPr>
        <p:spPr>
          <a:xfrm>
            <a:off x="2606040" y="4096511"/>
            <a:ext cx="5760720" cy="521208"/>
          </a:xfrm>
          <a:prstGeom prst="rect">
            <a:avLst/>
          </a:prstGeom>
          <a:solidFill>
            <a:srgbClr val="FFFFFF"/>
          </a:solidFill>
          <a:ln w="9525">
            <a:solidFill>
              <a:srgbClr val="D9D9D9"/>
            </a:solidFill>
          </a:ln>
          <a:effectLst/>
        </p:spPr>
        <p:txBody>
          <a:bodyPr rtlCol="0" anchor="ctr"/>
          <a:lstStyle/>
          <a:p/>
        </p:txBody>
      </p:sp>
      <p:sp>
        <p:nvSpPr>
          <p:cNvPr id="23" name="Rectangle 22"/>
          <p:cNvSpPr/>
          <p:nvPr/>
        </p:nvSpPr>
        <p:spPr>
          <a:xfrm>
            <a:off x="8394192" y="4096511"/>
            <a:ext cx="3264408" cy="521208"/>
          </a:xfrm>
          <a:prstGeom prst="rect">
            <a:avLst/>
          </a:prstGeom>
          <a:solidFill>
            <a:srgbClr val="FFFFFF"/>
          </a:solidFill>
          <a:ln w="9525">
            <a:solidFill>
              <a:srgbClr val="D9D9D9"/>
            </a:solidFill>
          </a:ln>
          <a:effectLst/>
        </p:spPr>
        <p:txBody>
          <a:bodyPr rtlCol="0" anchor="ctr"/>
          <a:lstStyle/>
          <a:p/>
        </p:txBody>
      </p:sp>
      <p:sp>
        <p:nvSpPr>
          <p:cNvPr id="24" name="Rectangle 23"/>
          <p:cNvSpPr/>
          <p:nvPr/>
        </p:nvSpPr>
        <p:spPr>
          <a:xfrm>
            <a:off x="502920" y="4645151"/>
            <a:ext cx="2075688" cy="52120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25" name="Rectangle 24"/>
          <p:cNvSpPr/>
          <p:nvPr/>
        </p:nvSpPr>
        <p:spPr>
          <a:xfrm>
            <a:off x="2606040" y="4645151"/>
            <a:ext cx="5760720" cy="521208"/>
          </a:xfrm>
          <a:prstGeom prst="rect">
            <a:avLst/>
          </a:prstGeom>
          <a:solidFill>
            <a:srgbClr val="FFFFFF"/>
          </a:solidFill>
          <a:ln w="9525">
            <a:solidFill>
              <a:srgbClr val="D9D9D9"/>
            </a:solidFill>
          </a:ln>
          <a:effectLst/>
        </p:spPr>
        <p:txBody>
          <a:bodyPr rtlCol="0" anchor="ctr"/>
          <a:lstStyle/>
          <a:p/>
        </p:txBody>
      </p:sp>
      <p:sp>
        <p:nvSpPr>
          <p:cNvPr id="26" name="Rectangle 25"/>
          <p:cNvSpPr/>
          <p:nvPr/>
        </p:nvSpPr>
        <p:spPr>
          <a:xfrm>
            <a:off x="8394192" y="4645151"/>
            <a:ext cx="3264408" cy="521208"/>
          </a:xfrm>
          <a:prstGeom prst="rect">
            <a:avLst/>
          </a:prstGeom>
          <a:solidFill>
            <a:srgbClr val="FFFFFF"/>
          </a:solidFill>
          <a:ln w="9525">
            <a:solidFill>
              <a:srgbClr val="D9D9D9"/>
            </a:solidFill>
          </a:ln>
          <a:effectLst/>
        </p:spPr>
        <p:txBody>
          <a:bodyPr rtlCol="0" anchor="ctr"/>
          <a:lstStyle/>
          <a:p/>
        </p:txBody>
      </p:sp>
      <p:sp>
        <p:nvSpPr>
          <p:cNvPr id="27" name="Rectangle 26"/>
          <p:cNvSpPr/>
          <p:nvPr/>
        </p:nvSpPr>
        <p:spPr>
          <a:xfrm>
            <a:off x="502920" y="5193791"/>
            <a:ext cx="2075688" cy="52120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28" name="Rectangle 27"/>
          <p:cNvSpPr/>
          <p:nvPr/>
        </p:nvSpPr>
        <p:spPr>
          <a:xfrm>
            <a:off x="2606040" y="5193791"/>
            <a:ext cx="5760720" cy="521208"/>
          </a:xfrm>
          <a:prstGeom prst="rect">
            <a:avLst/>
          </a:prstGeom>
          <a:solidFill>
            <a:srgbClr val="FFFFFF"/>
          </a:solidFill>
          <a:ln w="9525">
            <a:solidFill>
              <a:srgbClr val="D9D9D9"/>
            </a:solidFill>
          </a:ln>
          <a:effectLst/>
        </p:spPr>
        <p:txBody>
          <a:bodyPr rtlCol="0" anchor="ctr"/>
          <a:lstStyle/>
          <a:p/>
        </p:txBody>
      </p:sp>
      <p:sp>
        <p:nvSpPr>
          <p:cNvPr id="29" name="Rectangle 28"/>
          <p:cNvSpPr/>
          <p:nvPr/>
        </p:nvSpPr>
        <p:spPr>
          <a:xfrm>
            <a:off x="8394192" y="5193791"/>
            <a:ext cx="3264408" cy="521208"/>
          </a:xfrm>
          <a:prstGeom prst="rect">
            <a:avLst/>
          </a:prstGeom>
          <a:solidFill>
            <a:srgbClr val="FFFFFF"/>
          </a:solidFill>
          <a:ln w="9525">
            <a:solidFill>
              <a:srgbClr val="D9D9D9"/>
            </a:solidFill>
          </a:ln>
          <a:effectLst/>
        </p:spPr>
        <p:txBody>
          <a:bodyPr rtlCol="0" anchor="ctr"/>
          <a:lstStyle/>
          <a:p/>
        </p:txBody>
      </p:sp>
      <p:sp>
        <p:nvSpPr>
          <p:cNvPr id="30" name="Rectangle 29"/>
          <p:cNvSpPr/>
          <p:nvPr/>
        </p:nvSpPr>
        <p:spPr>
          <a:xfrm>
            <a:off x="502920" y="5742431"/>
            <a:ext cx="2075688" cy="52120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0" i="0">
                <a:solidFill>
                  <a:srgbClr val="262626"/>
                </a:solidFill>
                <a:latin typeface="Calibri"/>
              </a:rPr>
              <a:t>……</a:t>
            </a:r>
          </a:p>
        </p:txBody>
      </p:sp>
      <p:sp>
        <p:nvSpPr>
          <p:cNvPr id="31" name="Rectangle 30"/>
          <p:cNvSpPr/>
          <p:nvPr/>
        </p:nvSpPr>
        <p:spPr>
          <a:xfrm>
            <a:off x="2606040" y="5742431"/>
            <a:ext cx="5760720" cy="521208"/>
          </a:xfrm>
          <a:prstGeom prst="rect">
            <a:avLst/>
          </a:prstGeom>
          <a:solidFill>
            <a:srgbClr val="FFFFFF"/>
          </a:solidFill>
          <a:ln w="9525">
            <a:solidFill>
              <a:srgbClr val="D9D9D9"/>
            </a:solidFill>
          </a:ln>
          <a:effectLst/>
        </p:spPr>
        <p:txBody>
          <a:bodyPr rtlCol="0" anchor="ctr"/>
          <a:lstStyle/>
          <a:p/>
        </p:txBody>
      </p:sp>
      <p:sp>
        <p:nvSpPr>
          <p:cNvPr id="32" name="Rectangle 31"/>
          <p:cNvSpPr/>
          <p:nvPr/>
        </p:nvSpPr>
        <p:spPr>
          <a:xfrm>
            <a:off x="8394192" y="5742431"/>
            <a:ext cx="3264408" cy="521208"/>
          </a:xfrm>
          <a:prstGeom prst="rect">
            <a:avLst/>
          </a:prstGeom>
          <a:solidFill>
            <a:srgbClr val="FFFFFF"/>
          </a:solidFill>
          <a:ln w="9525">
            <a:solidFill>
              <a:srgbClr val="D9D9D9"/>
            </a:solidFill>
          </a:ln>
          <a:effectLst/>
        </p:spPr>
        <p:txBody>
          <a:bodyPr rtlCol="0" anchor="ctr"/>
          <a:lstStyle/>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68</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186 / 226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Bartın etkinliği 1.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ectangle 5"/>
          <p:cNvSpPr/>
          <p:nvPr/>
        </p:nvSpPr>
        <p:spPr>
          <a:xfrm>
            <a:off x="502920" y="1216152"/>
            <a:ext cx="1801368" cy="475488"/>
          </a:xfrm>
          <a:prstGeom prst="rect">
            <a:avLst/>
          </a:prstGeom>
          <a:solidFill>
            <a:srgbClr val="2E7D32"/>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FFFFFF"/>
                </a:solidFill>
                <a:latin typeface="Calibri"/>
              </a:rPr>
              <a:t>Bileşen</a:t>
            </a:r>
          </a:p>
        </p:txBody>
      </p:sp>
      <p:sp>
        <p:nvSpPr>
          <p:cNvPr id="7" name="Rectangle 6"/>
          <p:cNvSpPr/>
          <p:nvPr/>
        </p:nvSpPr>
        <p:spPr>
          <a:xfrm>
            <a:off x="2331720" y="1216152"/>
            <a:ext cx="6035040" cy="475488"/>
          </a:xfrm>
          <a:prstGeom prst="rect">
            <a:avLst/>
          </a:prstGeom>
          <a:solidFill>
            <a:srgbClr val="2E7D32"/>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FFFFFF"/>
                </a:solidFill>
                <a:latin typeface="Calibri"/>
              </a:rPr>
              <a:t>Çalışmadaki karşılığı</a:t>
            </a:r>
          </a:p>
        </p:txBody>
      </p:sp>
      <p:sp>
        <p:nvSpPr>
          <p:cNvPr id="8" name="Rectangle 7"/>
          <p:cNvSpPr/>
          <p:nvPr/>
        </p:nvSpPr>
        <p:spPr>
          <a:xfrm>
            <a:off x="8394192" y="1216152"/>
            <a:ext cx="3264408" cy="475488"/>
          </a:xfrm>
          <a:prstGeom prst="rect">
            <a:avLst/>
          </a:prstGeom>
          <a:solidFill>
            <a:srgbClr val="2E7D32"/>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FFFFFF"/>
                </a:solidFill>
                <a:latin typeface="Calibri"/>
              </a:rPr>
              <a:t>Rol aldığı metodoloji adımı</a:t>
            </a:r>
          </a:p>
        </p:txBody>
      </p:sp>
      <p:sp>
        <p:nvSpPr>
          <p:cNvPr id="9" name="Rectangle 8"/>
          <p:cNvSpPr/>
          <p:nvPr/>
        </p:nvSpPr>
        <p:spPr>
          <a:xfrm>
            <a:off x="502920" y="1719072"/>
            <a:ext cx="1801368" cy="749808"/>
          </a:xfrm>
          <a:prstGeom prst="rect">
            <a:avLst/>
          </a:prstGeom>
          <a:solidFill>
            <a:srgbClr val="7890BD"/>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Kullanıcı</a:t>
            </a:r>
          </a:p>
        </p:txBody>
      </p:sp>
      <p:sp>
        <p:nvSpPr>
          <p:cNvPr id="10" name="Rectangle 9"/>
          <p:cNvSpPr/>
          <p:nvPr/>
        </p:nvSpPr>
        <p:spPr>
          <a:xfrm>
            <a:off x="2331720" y="1719072"/>
            <a:ext cx="6035040" cy="7498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CBS yazılımını kullanan uzman: verilerden haritaları üretir, yakınlık analizini yapar</a:t>
            </a:r>
          </a:p>
        </p:txBody>
      </p:sp>
      <p:sp>
        <p:nvSpPr>
          <p:cNvPr id="11" name="Rectangle 10"/>
          <p:cNvSpPr/>
          <p:nvPr/>
        </p:nvSpPr>
        <p:spPr>
          <a:xfrm>
            <a:off x="8394192" y="1719072"/>
            <a:ext cx="3264408" cy="7498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bütün adımları yönetir; özellikle işleme ve analiz etme</a:t>
            </a:r>
          </a:p>
        </p:txBody>
      </p:sp>
      <p:sp>
        <p:nvSpPr>
          <p:cNvPr id="12" name="Rectangle 11"/>
          <p:cNvSpPr/>
          <p:nvPr/>
        </p:nvSpPr>
        <p:spPr>
          <a:xfrm>
            <a:off x="502920" y="2496312"/>
            <a:ext cx="1801368" cy="1143000"/>
          </a:xfrm>
          <a:prstGeom prst="rect">
            <a:avLst/>
          </a:prstGeom>
          <a:solidFill>
            <a:srgbClr val="2BA07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Veri</a:t>
            </a:r>
          </a:p>
        </p:txBody>
      </p:sp>
      <p:sp>
        <p:nvSpPr>
          <p:cNvPr id="13" name="Rectangle 12"/>
          <p:cNvSpPr/>
          <p:nvPr/>
        </p:nvSpPr>
        <p:spPr>
          <a:xfrm>
            <a:off x="2331720" y="2496312"/>
            <a:ext cx="6035040" cy="1143000"/>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Uydu görüntülerinden arazi kullanımı (bitki türleri, su kaynakları); MGM'den sıcaklık, nem, yağış; yükseklik, eğim, bakı; itfaiye, gözetleme kulesi, su kaynağının yeri</a:t>
            </a:r>
          </a:p>
        </p:txBody>
      </p:sp>
      <p:sp>
        <p:nvSpPr>
          <p:cNvPr id="14" name="Rectangle 13"/>
          <p:cNvSpPr/>
          <p:nvPr/>
        </p:nvSpPr>
        <p:spPr>
          <a:xfrm>
            <a:off x="8394192" y="2496312"/>
            <a:ext cx="3264408" cy="1143000"/>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verileri elde etme, depolama</a:t>
            </a:r>
          </a:p>
        </p:txBody>
      </p:sp>
      <p:sp>
        <p:nvSpPr>
          <p:cNvPr id="15" name="Rectangle 14"/>
          <p:cNvSpPr/>
          <p:nvPr/>
        </p:nvSpPr>
        <p:spPr>
          <a:xfrm>
            <a:off x="502920" y="3666744"/>
            <a:ext cx="1801368" cy="749808"/>
          </a:xfrm>
          <a:prstGeom prst="rect">
            <a:avLst/>
          </a:prstGeom>
          <a:solidFill>
            <a:srgbClr val="7890BD"/>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Donanım</a:t>
            </a:r>
          </a:p>
        </p:txBody>
      </p:sp>
      <p:sp>
        <p:nvSpPr>
          <p:cNvPr id="16" name="Rectangle 15"/>
          <p:cNvSpPr/>
          <p:nvPr/>
        </p:nvSpPr>
        <p:spPr>
          <a:xfrm>
            <a:off x="2331720" y="3666744"/>
            <a:ext cx="6035040" cy="7498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Bilgisayar (haritalar bilgisayar ortamında üretildi)</a:t>
            </a:r>
          </a:p>
        </p:txBody>
      </p:sp>
      <p:sp>
        <p:nvSpPr>
          <p:cNvPr id="17" name="Rectangle 16"/>
          <p:cNvSpPr/>
          <p:nvPr/>
        </p:nvSpPr>
        <p:spPr>
          <a:xfrm>
            <a:off x="8394192" y="3666744"/>
            <a:ext cx="3264408" cy="7498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depolama, işleme, görüntüleme</a:t>
            </a:r>
          </a:p>
        </p:txBody>
      </p:sp>
      <p:sp>
        <p:nvSpPr>
          <p:cNvPr id="18" name="Rectangle 17"/>
          <p:cNvSpPr/>
          <p:nvPr/>
        </p:nvSpPr>
        <p:spPr>
          <a:xfrm>
            <a:off x="502920" y="4443984"/>
            <a:ext cx="1801368" cy="749808"/>
          </a:xfrm>
          <a:prstGeom prst="rect">
            <a:avLst/>
          </a:prstGeom>
          <a:solidFill>
            <a:srgbClr val="2BA07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Yazılım</a:t>
            </a:r>
          </a:p>
        </p:txBody>
      </p:sp>
      <p:sp>
        <p:nvSpPr>
          <p:cNvPr id="19" name="Rectangle 18"/>
          <p:cNvSpPr/>
          <p:nvPr/>
        </p:nvSpPr>
        <p:spPr>
          <a:xfrm>
            <a:off x="2331720" y="4443984"/>
            <a:ext cx="6035040" cy="7498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CBS yazılımı: harita üretimi ve yakınlık analizi</a:t>
            </a:r>
          </a:p>
        </p:txBody>
      </p:sp>
      <p:sp>
        <p:nvSpPr>
          <p:cNvPr id="20" name="Rectangle 19"/>
          <p:cNvSpPr/>
          <p:nvPr/>
        </p:nvSpPr>
        <p:spPr>
          <a:xfrm>
            <a:off x="8394192" y="4443984"/>
            <a:ext cx="3264408" cy="7498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işleme, analiz etme, görüntüleme</a:t>
            </a:r>
          </a:p>
        </p:txBody>
      </p:sp>
      <p:sp>
        <p:nvSpPr>
          <p:cNvPr id="21" name="Rectangle 20"/>
          <p:cNvSpPr/>
          <p:nvPr/>
        </p:nvSpPr>
        <p:spPr>
          <a:xfrm>
            <a:off x="502920" y="5221224"/>
            <a:ext cx="1801368" cy="749808"/>
          </a:xfrm>
          <a:prstGeom prst="rect">
            <a:avLst/>
          </a:prstGeom>
          <a:solidFill>
            <a:srgbClr val="7890BD"/>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Yöntem</a:t>
            </a:r>
          </a:p>
        </p:txBody>
      </p:sp>
      <p:sp>
        <p:nvSpPr>
          <p:cNvPr id="22" name="Rectangle 21"/>
          <p:cNvSpPr/>
          <p:nvPr/>
        </p:nvSpPr>
        <p:spPr>
          <a:xfrm>
            <a:off x="2331720" y="5221224"/>
            <a:ext cx="6035040" cy="7498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Sınıflandırma, yakınlık analizi, haritaların birleştirilmesi</a:t>
            </a:r>
          </a:p>
        </p:txBody>
      </p:sp>
      <p:sp>
        <p:nvSpPr>
          <p:cNvPr id="23" name="Rectangle 22"/>
          <p:cNvSpPr/>
          <p:nvPr/>
        </p:nvSpPr>
        <p:spPr>
          <a:xfrm>
            <a:off x="8394192" y="5221224"/>
            <a:ext cx="3264408" cy="749808"/>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00" b="0" i="0">
                <a:solidFill>
                  <a:srgbClr val="262626"/>
                </a:solidFill>
                <a:latin typeface="Calibri"/>
              </a:rPr>
              <a:t>işleme, analiz etme</a:t>
            </a:r>
          </a:p>
        </p:txBody>
      </p:sp>
      <p:sp>
        <p:nvSpPr>
          <p:cNvPr id="24" name="TextBox 23"/>
          <p:cNvSpPr txBox="1"/>
          <p:nvPr/>
        </p:nvSpPr>
        <p:spPr>
          <a:xfrm>
            <a:off x="502920" y="6035040"/>
            <a:ext cx="1118585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Kitap s. 67-68 · OGM Materyal örnek cevabıyla paralel</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67-68</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187 / 226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Bartın etkinliği 2-3. sorular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86400"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86400" cy="530352"/>
          </a:xfrm>
          <a:prstGeom prst="roundRect">
            <a:avLst>
              <a:gd name="adj" fmla="val 20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2 · Bileşenler nasıl ilişkilendirildi?</a:t>
            </a:r>
          </a:p>
        </p:txBody>
      </p:sp>
      <p:sp>
        <p:nvSpPr>
          <p:cNvPr id="8" name="Rounded Rectangle 7"/>
          <p:cNvSpPr/>
          <p:nvPr/>
        </p:nvSpPr>
        <p:spPr>
          <a:xfrm>
            <a:off x="640080" y="1856232"/>
            <a:ext cx="5212080" cy="768096"/>
          </a:xfrm>
          <a:prstGeom prst="roundRect">
            <a:avLst>
              <a:gd name="adj" fmla="val 15000"/>
            </a:avLst>
          </a:prstGeom>
          <a:solidFill>
            <a:srgbClr val="2BA070"/>
          </a:solidFill>
          <a:ln>
            <a:noFill/>
          </a:ln>
          <a:effectLst/>
        </p:spPr>
        <p:txBody>
          <a:bodyPr rtlCol="0" anchor="ctr" wrap="square" lIns="137160" rIns="137160" tIns="73152" bIns="73152">
            <a:noAutofit/>
          </a:bodyPr>
          <a:lstStyle/>
          <a:p>
            <a:pPr algn="l">
              <a:spcBef>
                <a:spcPts val="0"/>
              </a:spcBef>
              <a:spcAft>
                <a:spcPts val="0"/>
              </a:spcAft>
            </a:pPr>
            <a:r>
              <a:rPr lang="tr-TR" sz="1800" b="1" i="0">
                <a:solidFill>
                  <a:srgbClr val="FFFFFF"/>
                </a:solidFill>
                <a:latin typeface="Calibri"/>
              </a:rPr>
              <a:t>Veri</a:t>
            </a:r>
          </a:p>
          <a:p>
            <a:pPr algn="l">
              <a:spcBef>
                <a:spcPts val="0"/>
              </a:spcBef>
              <a:spcAft>
                <a:spcPts val="0"/>
              </a:spcAft>
            </a:pPr>
            <a:r>
              <a:rPr lang="tr-TR" sz="1600" b="0" i="0">
                <a:solidFill>
                  <a:srgbClr val="FFFFFF"/>
                </a:solidFill>
                <a:latin typeface="Calibri"/>
              </a:rPr>
              <a:t>uydu görüntüleri, MGM verileri</a:t>
            </a:r>
          </a:p>
        </p:txBody>
      </p:sp>
      <p:cxnSp>
        <p:nvCxnSpPr>
          <p:cNvPr id="9" name="Connector 8"/>
          <p:cNvCxnSpPr/>
          <p:nvPr/>
        </p:nvCxnSpPr>
        <p:spPr>
          <a:xfrm>
            <a:off x="3246120" y="2642616"/>
            <a:ext cx="0" cy="146304"/>
          </a:xfrm>
          <a:prstGeom prst="line">
            <a:avLst/>
          </a:prstGeom>
          <a:ln w="31750">
            <a:solidFill>
              <a:srgbClr val="4F4F4F"/>
            </a:solidFill>
            <a:tailEnd type="triangle" w="med" len="med"/>
          </a:ln>
        </p:spPr>
      </p:cxnSp>
      <p:sp>
        <p:nvSpPr>
          <p:cNvPr id="10" name="Rounded Rectangle 9"/>
          <p:cNvSpPr/>
          <p:nvPr/>
        </p:nvSpPr>
        <p:spPr>
          <a:xfrm>
            <a:off x="640080" y="2807208"/>
            <a:ext cx="5212080" cy="768096"/>
          </a:xfrm>
          <a:prstGeom prst="roundRect">
            <a:avLst>
              <a:gd name="adj" fmla="val 15000"/>
            </a:avLst>
          </a:prstGeom>
          <a:solidFill>
            <a:srgbClr val="7890BD"/>
          </a:solidFill>
          <a:ln>
            <a:noFill/>
          </a:ln>
          <a:effectLst/>
        </p:spPr>
        <p:txBody>
          <a:bodyPr rtlCol="0" anchor="ctr" wrap="square" lIns="137160" rIns="137160" tIns="73152" bIns="73152">
            <a:noAutofit/>
          </a:bodyPr>
          <a:lstStyle/>
          <a:p>
            <a:pPr algn="l">
              <a:spcBef>
                <a:spcPts val="0"/>
              </a:spcBef>
              <a:spcAft>
                <a:spcPts val="0"/>
              </a:spcAft>
            </a:pPr>
            <a:r>
              <a:rPr lang="tr-TR" sz="1800" b="1" i="0">
                <a:solidFill>
                  <a:srgbClr val="FFFFFF"/>
                </a:solidFill>
                <a:latin typeface="Calibri"/>
              </a:rPr>
              <a:t>Kullanıcı + yazılım + donanım</a:t>
            </a:r>
          </a:p>
          <a:p>
            <a:pPr algn="l">
              <a:spcBef>
                <a:spcPts val="0"/>
              </a:spcBef>
              <a:spcAft>
                <a:spcPts val="0"/>
              </a:spcAft>
            </a:pPr>
            <a:r>
              <a:rPr lang="tr-TR" sz="1600" b="0" i="0">
                <a:solidFill>
                  <a:srgbClr val="FFFFFF"/>
                </a:solidFill>
                <a:latin typeface="Calibri"/>
              </a:rPr>
              <a:t>uzman, CBS yazılımıyla bilgisayarda üretir</a:t>
            </a:r>
          </a:p>
        </p:txBody>
      </p:sp>
      <p:cxnSp>
        <p:nvCxnSpPr>
          <p:cNvPr id="11" name="Connector 10"/>
          <p:cNvCxnSpPr/>
          <p:nvPr/>
        </p:nvCxnSpPr>
        <p:spPr>
          <a:xfrm>
            <a:off x="3246120" y="3593592"/>
            <a:ext cx="0" cy="146304"/>
          </a:xfrm>
          <a:prstGeom prst="line">
            <a:avLst/>
          </a:prstGeom>
          <a:ln w="31750">
            <a:solidFill>
              <a:srgbClr val="4F4F4F"/>
            </a:solidFill>
            <a:tailEnd type="triangle" w="med" len="med"/>
          </a:ln>
        </p:spPr>
      </p:cxnSp>
      <p:sp>
        <p:nvSpPr>
          <p:cNvPr id="12" name="Rounded Rectangle 11"/>
          <p:cNvSpPr/>
          <p:nvPr/>
        </p:nvSpPr>
        <p:spPr>
          <a:xfrm>
            <a:off x="640080" y="3758184"/>
            <a:ext cx="5212080" cy="768096"/>
          </a:xfrm>
          <a:prstGeom prst="roundRect">
            <a:avLst>
              <a:gd name="adj" fmla="val 15000"/>
            </a:avLst>
          </a:prstGeom>
          <a:solidFill>
            <a:srgbClr val="7890BD"/>
          </a:solidFill>
          <a:ln>
            <a:noFill/>
          </a:ln>
          <a:effectLst/>
        </p:spPr>
        <p:txBody>
          <a:bodyPr rtlCol="0" anchor="ctr" wrap="square" lIns="137160" rIns="137160" tIns="73152" bIns="73152">
            <a:noAutofit/>
          </a:bodyPr>
          <a:lstStyle/>
          <a:p>
            <a:pPr algn="l">
              <a:spcBef>
                <a:spcPts val="0"/>
              </a:spcBef>
              <a:spcAft>
                <a:spcPts val="0"/>
              </a:spcAft>
            </a:pPr>
            <a:r>
              <a:rPr lang="tr-TR" sz="1800" b="1" i="0">
                <a:solidFill>
                  <a:srgbClr val="FFFFFF"/>
                </a:solidFill>
                <a:latin typeface="Calibri"/>
              </a:rPr>
              <a:t>Yöntem</a:t>
            </a:r>
          </a:p>
          <a:p>
            <a:pPr algn="l">
              <a:spcBef>
                <a:spcPts val="0"/>
              </a:spcBef>
              <a:spcAft>
                <a:spcPts val="0"/>
              </a:spcAft>
            </a:pPr>
            <a:r>
              <a:rPr lang="tr-TR" sz="1600" b="0" i="0">
                <a:solidFill>
                  <a:srgbClr val="FFFFFF"/>
                </a:solidFill>
                <a:latin typeface="Calibri"/>
              </a:rPr>
              <a:t>sınıflandırma, yakınlık analizi, birleştirme</a:t>
            </a:r>
          </a:p>
        </p:txBody>
      </p:sp>
      <p:cxnSp>
        <p:nvCxnSpPr>
          <p:cNvPr id="13" name="Connector 12"/>
          <p:cNvCxnSpPr/>
          <p:nvPr/>
        </p:nvCxnSpPr>
        <p:spPr>
          <a:xfrm>
            <a:off x="3246120" y="4544568"/>
            <a:ext cx="0" cy="146304"/>
          </a:xfrm>
          <a:prstGeom prst="line">
            <a:avLst/>
          </a:prstGeom>
          <a:ln w="31750">
            <a:solidFill>
              <a:srgbClr val="4F4F4F"/>
            </a:solidFill>
            <a:tailEnd type="triangle" w="med" len="med"/>
          </a:ln>
        </p:spPr>
      </p:cxnSp>
      <p:sp>
        <p:nvSpPr>
          <p:cNvPr id="14" name="Rounded Rectangle 13"/>
          <p:cNvSpPr/>
          <p:nvPr/>
        </p:nvSpPr>
        <p:spPr>
          <a:xfrm>
            <a:off x="640080" y="4709160"/>
            <a:ext cx="5212080" cy="768096"/>
          </a:xfrm>
          <a:prstGeom prst="roundRect">
            <a:avLst>
              <a:gd name="adj" fmla="val 15000"/>
            </a:avLst>
          </a:prstGeom>
          <a:solidFill>
            <a:srgbClr val="D3373A"/>
          </a:solidFill>
          <a:ln>
            <a:noFill/>
          </a:ln>
          <a:effectLst/>
        </p:spPr>
        <p:txBody>
          <a:bodyPr rtlCol="0" anchor="ctr" wrap="square" lIns="137160" rIns="137160" tIns="73152" bIns="73152">
            <a:noAutofit/>
          </a:bodyPr>
          <a:lstStyle/>
          <a:p>
            <a:pPr algn="l">
              <a:spcBef>
                <a:spcPts val="0"/>
              </a:spcBef>
              <a:spcAft>
                <a:spcPts val="0"/>
              </a:spcAft>
            </a:pPr>
            <a:r>
              <a:rPr lang="tr-TR" sz="1800" b="1" i="0">
                <a:solidFill>
                  <a:srgbClr val="FFFFFF"/>
                </a:solidFill>
                <a:latin typeface="Calibri"/>
              </a:rPr>
              <a:t>Sonuç</a:t>
            </a:r>
          </a:p>
          <a:p>
            <a:pPr algn="l">
              <a:spcBef>
                <a:spcPts val="0"/>
              </a:spcBef>
              <a:spcAft>
                <a:spcPts val="0"/>
              </a:spcAft>
            </a:pPr>
            <a:r>
              <a:rPr lang="tr-TR" sz="1600" b="0" i="0">
                <a:solidFill>
                  <a:srgbClr val="FFFFFF"/>
                </a:solidFill>
                <a:latin typeface="Calibri"/>
              </a:rPr>
              <a:t>orman yangını risk haritası</a:t>
            </a:r>
          </a:p>
        </p:txBody>
      </p:sp>
      <p:sp>
        <p:nvSpPr>
          <p:cNvPr id="15" name="TextBox 14"/>
          <p:cNvSpPr txBox="1"/>
          <p:nvPr/>
        </p:nvSpPr>
        <p:spPr>
          <a:xfrm>
            <a:off x="640080" y="5532120"/>
            <a:ext cx="5212080" cy="704088"/>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Bileşenler tek bir iş akışında bağlıdır: biri eksik olursa risk haritası üretilemez.</a:t>
            </a:r>
          </a:p>
        </p:txBody>
      </p:sp>
      <p:sp>
        <p:nvSpPr>
          <p:cNvPr id="16" name="Rounded Rectangle 15"/>
          <p:cNvSpPr/>
          <p:nvPr/>
        </p:nvSpPr>
        <p:spPr>
          <a:xfrm>
            <a:off x="6217920" y="1216152"/>
            <a:ext cx="5470855" cy="50292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217920" y="1216152"/>
            <a:ext cx="5470855" cy="530352"/>
          </a:xfrm>
          <a:prstGeom prst="roundRect">
            <a:avLst>
              <a:gd name="adj" fmla="val 25000"/>
            </a:avLst>
          </a:prstGeom>
          <a:solidFill>
            <a:srgbClr val="2E7D32"/>
          </a:solidFill>
          <a:ln>
            <a:noFill/>
          </a:ln>
          <a:effectLst/>
        </p:spPr>
        <p:txBody>
          <a:bodyPr rtlCol="0" anchor="ctr"/>
          <a:lstStyle/>
          <a:p/>
        </p:txBody>
      </p:sp>
      <p:sp>
        <p:nvSpPr>
          <p:cNvPr id="18" name="Rectangle 17"/>
          <p:cNvSpPr/>
          <p:nvPr/>
        </p:nvSpPr>
        <p:spPr>
          <a:xfrm>
            <a:off x="6217920" y="1481328"/>
            <a:ext cx="5470855" cy="265176"/>
          </a:xfrm>
          <a:prstGeom prst="rect">
            <a:avLst/>
          </a:prstGeom>
          <a:solidFill>
            <a:srgbClr val="2E7D32"/>
          </a:solidFill>
          <a:ln>
            <a:noFill/>
          </a:ln>
          <a:effectLst/>
        </p:spPr>
        <p:txBody>
          <a:bodyPr rtlCol="0" anchor="ctr"/>
          <a:lstStyle/>
          <a:p/>
        </p:txBody>
      </p:sp>
      <p:sp>
        <p:nvSpPr>
          <p:cNvPr id="19" name="TextBox 18"/>
          <p:cNvSpPr txBox="1"/>
          <p:nvPr/>
        </p:nvSpPr>
        <p:spPr>
          <a:xfrm>
            <a:off x="6309360" y="1216152"/>
            <a:ext cx="528797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3 · Yöntemden önce sorulacak sorular</a:t>
            </a:r>
          </a:p>
        </p:txBody>
      </p:sp>
      <p:sp>
        <p:nvSpPr>
          <p:cNvPr id="20" name="TextBox 19"/>
          <p:cNvSpPr txBox="1"/>
          <p:nvPr/>
        </p:nvSpPr>
        <p:spPr>
          <a:xfrm>
            <a:off x="6327648" y="1819656"/>
            <a:ext cx="5251399" cy="43525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Amaç ne? Hangi soruya cevap arıyoruz?</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Hangi verilere ihtiyaç var, nereden elde edilecek?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Hangi ölçekte çalışılacak?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Hangi yazılım ve hangi yöntem kullanılacak?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Çalışmayı kim yürütecek?</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Donanım yeterli mi?</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Sonuç nasıl sunulacak: harita, tablo, grafik?</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68</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188 / 226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Bartın'ı metodoloji adımlarına yerleştir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PAYLAŞIM</a:t>
            </a:r>
          </a:p>
        </p:txBody>
      </p:sp>
      <p:sp>
        <p:nvSpPr>
          <p:cNvPr id="6" name="Rounded Rectangle 5"/>
          <p:cNvSpPr/>
          <p:nvPr/>
        </p:nvSpPr>
        <p:spPr>
          <a:xfrm>
            <a:off x="502920"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Verileri elde etme</a:t>
            </a:r>
          </a:p>
        </p:txBody>
      </p:sp>
      <p:sp>
        <p:nvSpPr>
          <p:cNvPr id="7" name="Oval 6"/>
          <p:cNvSpPr/>
          <p:nvPr/>
        </p:nvSpPr>
        <p:spPr>
          <a:xfrm>
            <a:off x="411480"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1</a:t>
            </a:r>
          </a:p>
        </p:txBody>
      </p:sp>
      <p:cxnSp>
        <p:nvCxnSpPr>
          <p:cNvPr id="8" name="Connector 7"/>
          <p:cNvCxnSpPr/>
          <p:nvPr/>
        </p:nvCxnSpPr>
        <p:spPr>
          <a:xfrm>
            <a:off x="2159965" y="1901952"/>
            <a:ext cx="219456" cy="0"/>
          </a:xfrm>
          <a:prstGeom prst="line">
            <a:avLst/>
          </a:prstGeom>
          <a:ln w="31750">
            <a:solidFill>
              <a:srgbClr val="4F4F4F"/>
            </a:solidFill>
            <a:tailEnd type="triangle" w="med" len="med"/>
          </a:ln>
        </p:spPr>
      </p:cxnSp>
      <p:sp>
        <p:nvSpPr>
          <p:cNvPr id="9" name="Rounded Rectangle 8"/>
          <p:cNvSpPr/>
          <p:nvPr/>
        </p:nvSpPr>
        <p:spPr>
          <a:xfrm>
            <a:off x="2415997"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Depolama</a:t>
            </a:r>
          </a:p>
        </p:txBody>
      </p:sp>
      <p:sp>
        <p:nvSpPr>
          <p:cNvPr id="10" name="Oval 9"/>
          <p:cNvSpPr/>
          <p:nvPr/>
        </p:nvSpPr>
        <p:spPr>
          <a:xfrm>
            <a:off x="2324557"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2</a:t>
            </a:r>
          </a:p>
        </p:txBody>
      </p:sp>
      <p:cxnSp>
        <p:nvCxnSpPr>
          <p:cNvPr id="11" name="Connector 10"/>
          <p:cNvCxnSpPr/>
          <p:nvPr/>
        </p:nvCxnSpPr>
        <p:spPr>
          <a:xfrm>
            <a:off x="4073042" y="1901952"/>
            <a:ext cx="219456" cy="0"/>
          </a:xfrm>
          <a:prstGeom prst="line">
            <a:avLst/>
          </a:prstGeom>
          <a:ln w="31750">
            <a:solidFill>
              <a:srgbClr val="4F4F4F"/>
            </a:solidFill>
            <a:tailEnd type="triangle" w="med" len="med"/>
          </a:ln>
        </p:spPr>
      </p:cxnSp>
      <p:sp>
        <p:nvSpPr>
          <p:cNvPr id="12" name="Rounded Rectangle 11"/>
          <p:cNvSpPr/>
          <p:nvPr/>
        </p:nvSpPr>
        <p:spPr>
          <a:xfrm>
            <a:off x="4329074"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Kontrol etme</a:t>
            </a:r>
          </a:p>
        </p:txBody>
      </p:sp>
      <p:sp>
        <p:nvSpPr>
          <p:cNvPr id="13" name="Oval 12"/>
          <p:cNvSpPr/>
          <p:nvPr/>
        </p:nvSpPr>
        <p:spPr>
          <a:xfrm>
            <a:off x="4237634"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3</a:t>
            </a:r>
          </a:p>
        </p:txBody>
      </p:sp>
      <p:cxnSp>
        <p:nvCxnSpPr>
          <p:cNvPr id="14" name="Connector 13"/>
          <p:cNvCxnSpPr/>
          <p:nvPr/>
        </p:nvCxnSpPr>
        <p:spPr>
          <a:xfrm>
            <a:off x="5986119" y="1901952"/>
            <a:ext cx="219456" cy="0"/>
          </a:xfrm>
          <a:prstGeom prst="line">
            <a:avLst/>
          </a:prstGeom>
          <a:ln w="31750">
            <a:solidFill>
              <a:srgbClr val="4F4F4F"/>
            </a:solidFill>
            <a:tailEnd type="triangle" w="med" len="med"/>
          </a:ln>
        </p:spPr>
      </p:cxnSp>
      <p:sp>
        <p:nvSpPr>
          <p:cNvPr id="15" name="Rounded Rectangle 14"/>
          <p:cNvSpPr/>
          <p:nvPr/>
        </p:nvSpPr>
        <p:spPr>
          <a:xfrm>
            <a:off x="6242151"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İşleme</a:t>
            </a:r>
          </a:p>
        </p:txBody>
      </p:sp>
      <p:sp>
        <p:nvSpPr>
          <p:cNvPr id="16" name="Oval 15"/>
          <p:cNvSpPr/>
          <p:nvPr/>
        </p:nvSpPr>
        <p:spPr>
          <a:xfrm>
            <a:off x="6150711"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4</a:t>
            </a:r>
          </a:p>
        </p:txBody>
      </p:sp>
      <p:cxnSp>
        <p:nvCxnSpPr>
          <p:cNvPr id="17" name="Connector 16"/>
          <p:cNvCxnSpPr/>
          <p:nvPr/>
        </p:nvCxnSpPr>
        <p:spPr>
          <a:xfrm>
            <a:off x="7899196" y="1901952"/>
            <a:ext cx="219456" cy="0"/>
          </a:xfrm>
          <a:prstGeom prst="line">
            <a:avLst/>
          </a:prstGeom>
          <a:ln w="31750">
            <a:solidFill>
              <a:srgbClr val="4F4F4F"/>
            </a:solidFill>
            <a:tailEnd type="triangle" w="med" len="med"/>
          </a:ln>
        </p:spPr>
      </p:cxnSp>
      <p:sp>
        <p:nvSpPr>
          <p:cNvPr id="18" name="Rounded Rectangle 17"/>
          <p:cNvSpPr/>
          <p:nvPr/>
        </p:nvSpPr>
        <p:spPr>
          <a:xfrm>
            <a:off x="8155228"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Analiz etme</a:t>
            </a:r>
          </a:p>
        </p:txBody>
      </p:sp>
      <p:sp>
        <p:nvSpPr>
          <p:cNvPr id="19" name="Oval 18"/>
          <p:cNvSpPr/>
          <p:nvPr/>
        </p:nvSpPr>
        <p:spPr>
          <a:xfrm>
            <a:off x="8063788"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5</a:t>
            </a:r>
          </a:p>
        </p:txBody>
      </p:sp>
      <p:cxnSp>
        <p:nvCxnSpPr>
          <p:cNvPr id="20" name="Connector 19"/>
          <p:cNvCxnSpPr/>
          <p:nvPr/>
        </p:nvCxnSpPr>
        <p:spPr>
          <a:xfrm>
            <a:off x="9812273" y="1901952"/>
            <a:ext cx="219456" cy="0"/>
          </a:xfrm>
          <a:prstGeom prst="line">
            <a:avLst/>
          </a:prstGeom>
          <a:ln w="31750">
            <a:solidFill>
              <a:srgbClr val="4F4F4F"/>
            </a:solidFill>
            <a:tailEnd type="triangle" w="med" len="med"/>
          </a:ln>
        </p:spPr>
      </p:cxnSp>
      <p:sp>
        <p:nvSpPr>
          <p:cNvPr id="21" name="Rounded Rectangle 20"/>
          <p:cNvSpPr/>
          <p:nvPr/>
        </p:nvSpPr>
        <p:spPr>
          <a:xfrm>
            <a:off x="10068305"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Görüntüleme</a:t>
            </a:r>
          </a:p>
        </p:txBody>
      </p:sp>
      <p:sp>
        <p:nvSpPr>
          <p:cNvPr id="22" name="Oval 21"/>
          <p:cNvSpPr/>
          <p:nvPr/>
        </p:nvSpPr>
        <p:spPr>
          <a:xfrm>
            <a:off x="9976865"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6</a:t>
            </a:r>
          </a:p>
        </p:txBody>
      </p:sp>
      <p:sp>
        <p:nvSpPr>
          <p:cNvPr id="23" name="Rounded Rectangle 22"/>
          <p:cNvSpPr/>
          <p:nvPr/>
        </p:nvSpPr>
        <p:spPr>
          <a:xfrm>
            <a:off x="502920" y="2542032"/>
            <a:ext cx="1620469" cy="2240280"/>
          </a:xfrm>
          <a:prstGeom prst="roundRect">
            <a:avLst>
              <a:gd name="adj" fmla="val 8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Bartın'da:</a:t>
            </a:r>
          </a:p>
          <a:p>
            <a:pPr algn="l">
              <a:spcBef>
                <a:spcPts val="0"/>
              </a:spcBef>
              <a:spcAft>
                <a:spcPts val="0"/>
              </a:spcAft>
            </a:pPr>
            <a:r>
              <a:rPr lang="tr-TR" sz="1800" b="0" i="0">
                <a:solidFill>
                  <a:srgbClr val="262626"/>
                </a:solidFill>
                <a:latin typeface="Calibri"/>
              </a:rPr>
              <a:t>……</a:t>
            </a:r>
          </a:p>
        </p:txBody>
      </p:sp>
      <p:sp>
        <p:nvSpPr>
          <p:cNvPr id="24" name="Rounded Rectangle 23"/>
          <p:cNvSpPr/>
          <p:nvPr/>
        </p:nvSpPr>
        <p:spPr>
          <a:xfrm>
            <a:off x="502920" y="4919472"/>
            <a:ext cx="1620469" cy="1234440"/>
          </a:xfrm>
          <a:prstGeom prst="roundRect">
            <a:avLst>
              <a:gd name="adj" fmla="val 10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bileşen:</a:t>
            </a:r>
          </a:p>
          <a:p>
            <a:pPr algn="l">
              <a:spcBef>
                <a:spcPts val="0"/>
              </a:spcBef>
              <a:spcAft>
                <a:spcPts val="0"/>
              </a:spcAft>
            </a:pPr>
            <a:r>
              <a:rPr lang="tr-TR" sz="1800" b="0" i="0">
                <a:solidFill>
                  <a:srgbClr val="262626"/>
                </a:solidFill>
                <a:latin typeface="Calibri"/>
              </a:rPr>
              <a:t>……</a:t>
            </a:r>
          </a:p>
        </p:txBody>
      </p:sp>
      <p:sp>
        <p:nvSpPr>
          <p:cNvPr id="25" name="Rounded Rectangle 24"/>
          <p:cNvSpPr/>
          <p:nvPr/>
        </p:nvSpPr>
        <p:spPr>
          <a:xfrm>
            <a:off x="2415997" y="2542032"/>
            <a:ext cx="1620469" cy="2240280"/>
          </a:xfrm>
          <a:prstGeom prst="roundRect">
            <a:avLst>
              <a:gd name="adj" fmla="val 8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Bartın'da:</a:t>
            </a:r>
          </a:p>
          <a:p>
            <a:pPr algn="l">
              <a:spcBef>
                <a:spcPts val="0"/>
              </a:spcBef>
              <a:spcAft>
                <a:spcPts val="0"/>
              </a:spcAft>
            </a:pPr>
            <a:r>
              <a:rPr lang="tr-TR" sz="1800" b="0" i="0">
                <a:solidFill>
                  <a:srgbClr val="262626"/>
                </a:solidFill>
                <a:latin typeface="Calibri"/>
              </a:rPr>
              <a:t>……</a:t>
            </a:r>
          </a:p>
        </p:txBody>
      </p:sp>
      <p:sp>
        <p:nvSpPr>
          <p:cNvPr id="26" name="Rounded Rectangle 25"/>
          <p:cNvSpPr/>
          <p:nvPr/>
        </p:nvSpPr>
        <p:spPr>
          <a:xfrm>
            <a:off x="2415997" y="4919472"/>
            <a:ext cx="1620469" cy="1234440"/>
          </a:xfrm>
          <a:prstGeom prst="roundRect">
            <a:avLst>
              <a:gd name="adj" fmla="val 10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bileşen:</a:t>
            </a:r>
          </a:p>
          <a:p>
            <a:pPr algn="l">
              <a:spcBef>
                <a:spcPts val="0"/>
              </a:spcBef>
              <a:spcAft>
                <a:spcPts val="0"/>
              </a:spcAft>
            </a:pPr>
            <a:r>
              <a:rPr lang="tr-TR" sz="1800" b="0" i="0">
                <a:solidFill>
                  <a:srgbClr val="262626"/>
                </a:solidFill>
                <a:latin typeface="Calibri"/>
              </a:rPr>
              <a:t>……</a:t>
            </a:r>
          </a:p>
        </p:txBody>
      </p:sp>
      <p:sp>
        <p:nvSpPr>
          <p:cNvPr id="27" name="Rounded Rectangle 26"/>
          <p:cNvSpPr/>
          <p:nvPr/>
        </p:nvSpPr>
        <p:spPr>
          <a:xfrm>
            <a:off x="4329074" y="2542032"/>
            <a:ext cx="1620469" cy="2240280"/>
          </a:xfrm>
          <a:prstGeom prst="roundRect">
            <a:avLst>
              <a:gd name="adj" fmla="val 8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Bartın'da:</a:t>
            </a:r>
          </a:p>
          <a:p>
            <a:pPr algn="l">
              <a:spcBef>
                <a:spcPts val="0"/>
              </a:spcBef>
              <a:spcAft>
                <a:spcPts val="0"/>
              </a:spcAft>
            </a:pPr>
            <a:r>
              <a:rPr lang="tr-TR" sz="1800" b="0" i="0">
                <a:solidFill>
                  <a:srgbClr val="262626"/>
                </a:solidFill>
                <a:latin typeface="Calibri"/>
              </a:rPr>
              <a:t>……</a:t>
            </a:r>
          </a:p>
        </p:txBody>
      </p:sp>
      <p:sp>
        <p:nvSpPr>
          <p:cNvPr id="28" name="Rounded Rectangle 27"/>
          <p:cNvSpPr/>
          <p:nvPr/>
        </p:nvSpPr>
        <p:spPr>
          <a:xfrm>
            <a:off x="4329074" y="4919472"/>
            <a:ext cx="1620469" cy="1234440"/>
          </a:xfrm>
          <a:prstGeom prst="roundRect">
            <a:avLst>
              <a:gd name="adj" fmla="val 10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bileşen:</a:t>
            </a:r>
          </a:p>
          <a:p>
            <a:pPr algn="l">
              <a:spcBef>
                <a:spcPts val="0"/>
              </a:spcBef>
              <a:spcAft>
                <a:spcPts val="0"/>
              </a:spcAft>
            </a:pPr>
            <a:r>
              <a:rPr lang="tr-TR" sz="1800" b="0" i="0">
                <a:solidFill>
                  <a:srgbClr val="262626"/>
                </a:solidFill>
                <a:latin typeface="Calibri"/>
              </a:rPr>
              <a:t>……</a:t>
            </a:r>
          </a:p>
        </p:txBody>
      </p:sp>
      <p:sp>
        <p:nvSpPr>
          <p:cNvPr id="29" name="Rounded Rectangle 28"/>
          <p:cNvSpPr/>
          <p:nvPr/>
        </p:nvSpPr>
        <p:spPr>
          <a:xfrm>
            <a:off x="6242151" y="2542032"/>
            <a:ext cx="1620469" cy="2240280"/>
          </a:xfrm>
          <a:prstGeom prst="roundRect">
            <a:avLst>
              <a:gd name="adj" fmla="val 8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Bartın'da:</a:t>
            </a:r>
          </a:p>
          <a:p>
            <a:pPr algn="l">
              <a:spcBef>
                <a:spcPts val="0"/>
              </a:spcBef>
              <a:spcAft>
                <a:spcPts val="0"/>
              </a:spcAft>
            </a:pPr>
            <a:r>
              <a:rPr lang="tr-TR" sz="1800" b="0" i="0">
                <a:solidFill>
                  <a:srgbClr val="262626"/>
                </a:solidFill>
                <a:latin typeface="Calibri"/>
              </a:rPr>
              <a:t>……</a:t>
            </a:r>
          </a:p>
        </p:txBody>
      </p:sp>
      <p:sp>
        <p:nvSpPr>
          <p:cNvPr id="30" name="Rounded Rectangle 29"/>
          <p:cNvSpPr/>
          <p:nvPr/>
        </p:nvSpPr>
        <p:spPr>
          <a:xfrm>
            <a:off x="6242151" y="4919472"/>
            <a:ext cx="1620469" cy="1234440"/>
          </a:xfrm>
          <a:prstGeom prst="roundRect">
            <a:avLst>
              <a:gd name="adj" fmla="val 10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bileşen:</a:t>
            </a:r>
          </a:p>
          <a:p>
            <a:pPr algn="l">
              <a:spcBef>
                <a:spcPts val="0"/>
              </a:spcBef>
              <a:spcAft>
                <a:spcPts val="0"/>
              </a:spcAft>
            </a:pPr>
            <a:r>
              <a:rPr lang="tr-TR" sz="1800" b="0" i="0">
                <a:solidFill>
                  <a:srgbClr val="262626"/>
                </a:solidFill>
                <a:latin typeface="Calibri"/>
              </a:rPr>
              <a:t>……</a:t>
            </a:r>
          </a:p>
        </p:txBody>
      </p:sp>
      <p:sp>
        <p:nvSpPr>
          <p:cNvPr id="31" name="Rounded Rectangle 30"/>
          <p:cNvSpPr/>
          <p:nvPr/>
        </p:nvSpPr>
        <p:spPr>
          <a:xfrm>
            <a:off x="8155228" y="2542032"/>
            <a:ext cx="1620469" cy="2240280"/>
          </a:xfrm>
          <a:prstGeom prst="roundRect">
            <a:avLst>
              <a:gd name="adj" fmla="val 8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Bartın'da:</a:t>
            </a:r>
          </a:p>
          <a:p>
            <a:pPr algn="l">
              <a:spcBef>
                <a:spcPts val="0"/>
              </a:spcBef>
              <a:spcAft>
                <a:spcPts val="0"/>
              </a:spcAft>
            </a:pPr>
            <a:r>
              <a:rPr lang="tr-TR" sz="1800" b="0" i="0">
                <a:solidFill>
                  <a:srgbClr val="262626"/>
                </a:solidFill>
                <a:latin typeface="Calibri"/>
              </a:rPr>
              <a:t>……</a:t>
            </a:r>
          </a:p>
        </p:txBody>
      </p:sp>
      <p:sp>
        <p:nvSpPr>
          <p:cNvPr id="32" name="Rounded Rectangle 31"/>
          <p:cNvSpPr/>
          <p:nvPr/>
        </p:nvSpPr>
        <p:spPr>
          <a:xfrm>
            <a:off x="8155228" y="4919472"/>
            <a:ext cx="1620469" cy="1234440"/>
          </a:xfrm>
          <a:prstGeom prst="roundRect">
            <a:avLst>
              <a:gd name="adj" fmla="val 10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bileşen:</a:t>
            </a:r>
          </a:p>
          <a:p>
            <a:pPr algn="l">
              <a:spcBef>
                <a:spcPts val="0"/>
              </a:spcBef>
              <a:spcAft>
                <a:spcPts val="0"/>
              </a:spcAft>
            </a:pPr>
            <a:r>
              <a:rPr lang="tr-TR" sz="1800" b="0" i="0">
                <a:solidFill>
                  <a:srgbClr val="262626"/>
                </a:solidFill>
                <a:latin typeface="Calibri"/>
              </a:rPr>
              <a:t>……</a:t>
            </a:r>
          </a:p>
        </p:txBody>
      </p:sp>
      <p:sp>
        <p:nvSpPr>
          <p:cNvPr id="33" name="Rounded Rectangle 32"/>
          <p:cNvSpPr/>
          <p:nvPr/>
        </p:nvSpPr>
        <p:spPr>
          <a:xfrm>
            <a:off x="10068305" y="2542032"/>
            <a:ext cx="1620469" cy="2240280"/>
          </a:xfrm>
          <a:prstGeom prst="roundRect">
            <a:avLst>
              <a:gd name="adj" fmla="val 8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Bartın'da:</a:t>
            </a:r>
          </a:p>
          <a:p>
            <a:pPr algn="l">
              <a:spcBef>
                <a:spcPts val="0"/>
              </a:spcBef>
              <a:spcAft>
                <a:spcPts val="0"/>
              </a:spcAft>
            </a:pPr>
            <a:r>
              <a:rPr lang="tr-TR" sz="1800" b="0" i="0">
                <a:solidFill>
                  <a:srgbClr val="262626"/>
                </a:solidFill>
                <a:latin typeface="Calibri"/>
              </a:rPr>
              <a:t>……</a:t>
            </a:r>
          </a:p>
        </p:txBody>
      </p:sp>
      <p:sp>
        <p:nvSpPr>
          <p:cNvPr id="34" name="Rounded Rectangle 33"/>
          <p:cNvSpPr/>
          <p:nvPr/>
        </p:nvSpPr>
        <p:spPr>
          <a:xfrm>
            <a:off x="10068305" y="4919472"/>
            <a:ext cx="1620469" cy="1234440"/>
          </a:xfrm>
          <a:prstGeom prst="roundRect">
            <a:avLst>
              <a:gd name="adj" fmla="val 10000"/>
            </a:avLst>
          </a:prstGeom>
          <a:solidFill>
            <a:srgbClr val="FFFFFF"/>
          </a:solidFill>
          <a:ln w="15875">
            <a:solidFill>
              <a:srgbClr val="D9D9D9"/>
            </a:solidFill>
          </a:ln>
          <a:effectLst/>
        </p:spPr>
        <p:txBody>
          <a:bodyPr rtlCol="0" anchor="t" wrap="square" lIns="73152" rIns="73152" tIns="73152" bIns="73152">
            <a:noAutofit/>
          </a:bodyPr>
          <a:lstStyle/>
          <a:p>
            <a:pPr algn="l">
              <a:spcBef>
                <a:spcPts val="0"/>
              </a:spcBef>
              <a:spcAft>
                <a:spcPts val="600"/>
              </a:spcAft>
            </a:pPr>
            <a:r>
              <a:rPr lang="tr-TR" sz="1500" b="0" i="0">
                <a:solidFill>
                  <a:srgbClr val="767676"/>
                </a:solidFill>
                <a:latin typeface="Calibri"/>
              </a:rPr>
              <a:t>bileşen:</a:t>
            </a:r>
          </a:p>
          <a:p>
            <a:pPr algn="l">
              <a:spcBef>
                <a:spcPts val="0"/>
              </a:spcBef>
              <a:spcAft>
                <a:spcPts val="0"/>
              </a:spcAft>
            </a:pPr>
            <a:r>
              <a:rPr lang="tr-TR" sz="1800" b="0" i="0">
                <a:solidFill>
                  <a:srgbClr val="262626"/>
                </a:solidFill>
                <a:latin typeface="Calibri"/>
              </a:rPr>
              <a:t>……</a:t>
            </a:r>
          </a:p>
        </p:txBody>
      </p:sp>
      <p:sp>
        <p:nvSpPr>
          <p:cNvPr id="35" name="TextBox 3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6" name="Rounded Rectangle 3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67-68</a:t>
            </a:r>
          </a:p>
        </p:txBody>
      </p:sp>
      <p:sp>
        <p:nvSpPr>
          <p:cNvPr id="37" name="TextBox 3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189 / 226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Bartın'ı metodoloji adımlarına yerleştir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Verileri elde etme</a:t>
            </a:r>
          </a:p>
        </p:txBody>
      </p:sp>
      <p:sp>
        <p:nvSpPr>
          <p:cNvPr id="7" name="Oval 6"/>
          <p:cNvSpPr/>
          <p:nvPr/>
        </p:nvSpPr>
        <p:spPr>
          <a:xfrm>
            <a:off x="411480"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1</a:t>
            </a:r>
          </a:p>
        </p:txBody>
      </p:sp>
      <p:cxnSp>
        <p:nvCxnSpPr>
          <p:cNvPr id="8" name="Connector 7"/>
          <p:cNvCxnSpPr/>
          <p:nvPr/>
        </p:nvCxnSpPr>
        <p:spPr>
          <a:xfrm>
            <a:off x="2159965" y="1901952"/>
            <a:ext cx="219456" cy="0"/>
          </a:xfrm>
          <a:prstGeom prst="line">
            <a:avLst/>
          </a:prstGeom>
          <a:ln w="31750">
            <a:solidFill>
              <a:srgbClr val="4F4F4F"/>
            </a:solidFill>
            <a:tailEnd type="triangle" w="med" len="med"/>
          </a:ln>
        </p:spPr>
      </p:cxnSp>
      <p:sp>
        <p:nvSpPr>
          <p:cNvPr id="9" name="Rounded Rectangle 8"/>
          <p:cNvSpPr/>
          <p:nvPr/>
        </p:nvSpPr>
        <p:spPr>
          <a:xfrm>
            <a:off x="2415997"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Depolama</a:t>
            </a:r>
          </a:p>
        </p:txBody>
      </p:sp>
      <p:sp>
        <p:nvSpPr>
          <p:cNvPr id="10" name="Oval 9"/>
          <p:cNvSpPr/>
          <p:nvPr/>
        </p:nvSpPr>
        <p:spPr>
          <a:xfrm>
            <a:off x="2324557"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2</a:t>
            </a:r>
          </a:p>
        </p:txBody>
      </p:sp>
      <p:cxnSp>
        <p:nvCxnSpPr>
          <p:cNvPr id="11" name="Connector 10"/>
          <p:cNvCxnSpPr/>
          <p:nvPr/>
        </p:nvCxnSpPr>
        <p:spPr>
          <a:xfrm>
            <a:off x="4073042" y="1901952"/>
            <a:ext cx="219456" cy="0"/>
          </a:xfrm>
          <a:prstGeom prst="line">
            <a:avLst/>
          </a:prstGeom>
          <a:ln w="31750">
            <a:solidFill>
              <a:srgbClr val="4F4F4F"/>
            </a:solidFill>
            <a:tailEnd type="triangle" w="med" len="med"/>
          </a:ln>
        </p:spPr>
      </p:cxnSp>
      <p:sp>
        <p:nvSpPr>
          <p:cNvPr id="12" name="Rounded Rectangle 11"/>
          <p:cNvSpPr/>
          <p:nvPr/>
        </p:nvSpPr>
        <p:spPr>
          <a:xfrm>
            <a:off x="4329074"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Kontrol etme</a:t>
            </a:r>
          </a:p>
        </p:txBody>
      </p:sp>
      <p:sp>
        <p:nvSpPr>
          <p:cNvPr id="13" name="Oval 12"/>
          <p:cNvSpPr/>
          <p:nvPr/>
        </p:nvSpPr>
        <p:spPr>
          <a:xfrm>
            <a:off x="4237634"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3</a:t>
            </a:r>
          </a:p>
        </p:txBody>
      </p:sp>
      <p:cxnSp>
        <p:nvCxnSpPr>
          <p:cNvPr id="14" name="Connector 13"/>
          <p:cNvCxnSpPr/>
          <p:nvPr/>
        </p:nvCxnSpPr>
        <p:spPr>
          <a:xfrm>
            <a:off x="5986119" y="1901952"/>
            <a:ext cx="219456" cy="0"/>
          </a:xfrm>
          <a:prstGeom prst="line">
            <a:avLst/>
          </a:prstGeom>
          <a:ln w="31750">
            <a:solidFill>
              <a:srgbClr val="4F4F4F"/>
            </a:solidFill>
            <a:tailEnd type="triangle" w="med" len="med"/>
          </a:ln>
        </p:spPr>
      </p:cxnSp>
      <p:sp>
        <p:nvSpPr>
          <p:cNvPr id="15" name="Rounded Rectangle 14"/>
          <p:cNvSpPr/>
          <p:nvPr/>
        </p:nvSpPr>
        <p:spPr>
          <a:xfrm>
            <a:off x="6242151"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İşleme</a:t>
            </a:r>
          </a:p>
        </p:txBody>
      </p:sp>
      <p:sp>
        <p:nvSpPr>
          <p:cNvPr id="16" name="Oval 15"/>
          <p:cNvSpPr/>
          <p:nvPr/>
        </p:nvSpPr>
        <p:spPr>
          <a:xfrm>
            <a:off x="6150711"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4</a:t>
            </a:r>
          </a:p>
        </p:txBody>
      </p:sp>
      <p:cxnSp>
        <p:nvCxnSpPr>
          <p:cNvPr id="17" name="Connector 16"/>
          <p:cNvCxnSpPr/>
          <p:nvPr/>
        </p:nvCxnSpPr>
        <p:spPr>
          <a:xfrm>
            <a:off x="7899196" y="1901952"/>
            <a:ext cx="219456" cy="0"/>
          </a:xfrm>
          <a:prstGeom prst="line">
            <a:avLst/>
          </a:prstGeom>
          <a:ln w="31750">
            <a:solidFill>
              <a:srgbClr val="4F4F4F"/>
            </a:solidFill>
            <a:tailEnd type="triangle" w="med" len="med"/>
          </a:ln>
        </p:spPr>
      </p:cxnSp>
      <p:sp>
        <p:nvSpPr>
          <p:cNvPr id="18" name="Rounded Rectangle 17"/>
          <p:cNvSpPr/>
          <p:nvPr/>
        </p:nvSpPr>
        <p:spPr>
          <a:xfrm>
            <a:off x="8155228"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Analiz etme</a:t>
            </a:r>
          </a:p>
        </p:txBody>
      </p:sp>
      <p:sp>
        <p:nvSpPr>
          <p:cNvPr id="19" name="Oval 18"/>
          <p:cNvSpPr/>
          <p:nvPr/>
        </p:nvSpPr>
        <p:spPr>
          <a:xfrm>
            <a:off x="8063788"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5</a:t>
            </a:r>
          </a:p>
        </p:txBody>
      </p:sp>
      <p:cxnSp>
        <p:nvCxnSpPr>
          <p:cNvPr id="20" name="Connector 19"/>
          <p:cNvCxnSpPr/>
          <p:nvPr/>
        </p:nvCxnSpPr>
        <p:spPr>
          <a:xfrm>
            <a:off x="9812273" y="1901952"/>
            <a:ext cx="219456" cy="0"/>
          </a:xfrm>
          <a:prstGeom prst="line">
            <a:avLst/>
          </a:prstGeom>
          <a:ln w="31750">
            <a:solidFill>
              <a:srgbClr val="4F4F4F"/>
            </a:solidFill>
            <a:tailEnd type="triangle" w="med" len="med"/>
          </a:ln>
        </p:spPr>
      </p:cxnSp>
      <p:sp>
        <p:nvSpPr>
          <p:cNvPr id="21" name="Rounded Rectangle 20"/>
          <p:cNvSpPr/>
          <p:nvPr/>
        </p:nvSpPr>
        <p:spPr>
          <a:xfrm>
            <a:off x="10068305" y="1444752"/>
            <a:ext cx="1620469" cy="914400"/>
          </a:xfrm>
          <a:prstGeom prst="roundRect">
            <a:avLst>
              <a:gd name="adj" fmla="val 18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1900" b="1" i="0">
                <a:solidFill>
                  <a:srgbClr val="FFFFFF"/>
                </a:solidFill>
                <a:latin typeface="Calibri"/>
              </a:rPr>
              <a:t>Görüntüleme</a:t>
            </a:r>
          </a:p>
        </p:txBody>
      </p:sp>
      <p:sp>
        <p:nvSpPr>
          <p:cNvPr id="22" name="Oval 21"/>
          <p:cNvSpPr/>
          <p:nvPr/>
        </p:nvSpPr>
        <p:spPr>
          <a:xfrm>
            <a:off x="9976865" y="1289304"/>
            <a:ext cx="384048" cy="384048"/>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1500" b="1" i="0">
                <a:solidFill>
                  <a:srgbClr val="262626"/>
                </a:solidFill>
                <a:latin typeface="Calibri"/>
              </a:rPr>
              <a:t>6</a:t>
            </a:r>
          </a:p>
        </p:txBody>
      </p:sp>
      <p:sp>
        <p:nvSpPr>
          <p:cNvPr id="23" name="Rounded Rectangle 22"/>
          <p:cNvSpPr/>
          <p:nvPr/>
        </p:nvSpPr>
        <p:spPr>
          <a:xfrm>
            <a:off x="502920" y="2542032"/>
            <a:ext cx="1620469" cy="2240280"/>
          </a:xfrm>
          <a:prstGeom prst="roundRect">
            <a:avLst>
              <a:gd name="adj" fmla="val 8000"/>
            </a:avLst>
          </a:prstGeom>
          <a:solidFill>
            <a:srgbClr val="E3F1E4"/>
          </a:solidFill>
          <a:ln w="19050">
            <a:solidFill>
              <a:srgbClr val="2E7D32"/>
            </a:solidFill>
          </a:ln>
          <a:effectLst/>
        </p:spPr>
        <p:txBody>
          <a:bodyPr rtlCol="0" anchor="ctr" wrap="square" lIns="73152" rIns="73152" tIns="73152" bIns="73152">
            <a:noAutofit/>
          </a:bodyPr>
          <a:lstStyle/>
          <a:p>
            <a:pPr algn="ctr">
              <a:spcBef>
                <a:spcPts val="0"/>
              </a:spcBef>
              <a:spcAft>
                <a:spcPts val="0"/>
              </a:spcAft>
            </a:pPr>
            <a:r>
              <a:rPr lang="tr-TR" sz="1900" b="0" i="0">
                <a:solidFill>
                  <a:srgbClr val="262626"/>
                </a:solidFill>
                <a:latin typeface="Calibri"/>
              </a:rPr>
              <a:t>Uydu görüntüleri; MGM'den sıcaklık, nem, yağış</a:t>
            </a:r>
          </a:p>
        </p:txBody>
      </p:sp>
      <p:sp>
        <p:nvSpPr>
          <p:cNvPr id="24" name="Rounded Rectangle 23"/>
          <p:cNvSpPr/>
          <p:nvPr/>
        </p:nvSpPr>
        <p:spPr>
          <a:xfrm>
            <a:off x="502920" y="4919472"/>
            <a:ext cx="1620469" cy="548640"/>
          </a:xfrm>
          <a:prstGeom prst="roundRect">
            <a:avLst>
              <a:gd name="adj" fmla="val 40000"/>
            </a:avLst>
          </a:prstGeom>
          <a:solidFill>
            <a:srgbClr val="2BA070"/>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Veri</a:t>
            </a:r>
          </a:p>
        </p:txBody>
      </p:sp>
      <p:sp>
        <p:nvSpPr>
          <p:cNvPr id="25" name="Rounded Rectangle 24"/>
          <p:cNvSpPr/>
          <p:nvPr/>
        </p:nvSpPr>
        <p:spPr>
          <a:xfrm>
            <a:off x="502920" y="5541264"/>
            <a:ext cx="1620469" cy="548640"/>
          </a:xfrm>
          <a:prstGeom prst="roundRect">
            <a:avLst>
              <a:gd name="adj" fmla="val 40000"/>
            </a:avLst>
          </a:prstGeom>
          <a:solidFill>
            <a:srgbClr val="7890BD"/>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Kullanıcı</a:t>
            </a:r>
          </a:p>
        </p:txBody>
      </p:sp>
      <p:sp>
        <p:nvSpPr>
          <p:cNvPr id="26" name="Rounded Rectangle 25"/>
          <p:cNvSpPr/>
          <p:nvPr/>
        </p:nvSpPr>
        <p:spPr>
          <a:xfrm>
            <a:off x="2415997" y="2542032"/>
            <a:ext cx="1620469" cy="2240280"/>
          </a:xfrm>
          <a:prstGeom prst="roundRect">
            <a:avLst>
              <a:gd name="adj" fmla="val 8000"/>
            </a:avLst>
          </a:prstGeom>
          <a:solidFill>
            <a:srgbClr val="E3F1E4"/>
          </a:solidFill>
          <a:ln w="19050">
            <a:solidFill>
              <a:srgbClr val="2E7D32"/>
            </a:solidFill>
          </a:ln>
          <a:effectLst/>
        </p:spPr>
        <p:txBody>
          <a:bodyPr rtlCol="0" anchor="ctr" wrap="square" lIns="73152" rIns="73152" tIns="73152" bIns="73152">
            <a:noAutofit/>
          </a:bodyPr>
          <a:lstStyle/>
          <a:p>
            <a:pPr algn="ctr">
              <a:spcBef>
                <a:spcPts val="0"/>
              </a:spcBef>
              <a:spcAft>
                <a:spcPts val="0"/>
              </a:spcAft>
            </a:pPr>
            <a:r>
              <a:rPr lang="tr-TR" sz="1900" b="0" i="0">
                <a:solidFill>
                  <a:srgbClr val="262626"/>
                </a:solidFill>
                <a:latin typeface="Calibri"/>
              </a:rPr>
              <a:t>Bilgisayarda, CBS yazılımında saklanır</a:t>
            </a:r>
          </a:p>
        </p:txBody>
      </p:sp>
      <p:sp>
        <p:nvSpPr>
          <p:cNvPr id="27" name="Rounded Rectangle 26"/>
          <p:cNvSpPr/>
          <p:nvPr/>
        </p:nvSpPr>
        <p:spPr>
          <a:xfrm>
            <a:off x="2415997" y="4919472"/>
            <a:ext cx="1620469" cy="548640"/>
          </a:xfrm>
          <a:prstGeom prst="roundRect">
            <a:avLst>
              <a:gd name="adj" fmla="val 40000"/>
            </a:avLst>
          </a:prstGeom>
          <a:solidFill>
            <a:srgbClr val="7890BD"/>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Donanım</a:t>
            </a:r>
          </a:p>
        </p:txBody>
      </p:sp>
      <p:sp>
        <p:nvSpPr>
          <p:cNvPr id="28" name="Rounded Rectangle 27"/>
          <p:cNvSpPr/>
          <p:nvPr/>
        </p:nvSpPr>
        <p:spPr>
          <a:xfrm>
            <a:off x="2415997" y="5541264"/>
            <a:ext cx="1620469" cy="548640"/>
          </a:xfrm>
          <a:prstGeom prst="roundRect">
            <a:avLst>
              <a:gd name="adj" fmla="val 40000"/>
            </a:avLst>
          </a:prstGeom>
          <a:solidFill>
            <a:srgbClr val="2BA070"/>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Yazılım</a:t>
            </a:r>
          </a:p>
        </p:txBody>
      </p:sp>
      <p:sp>
        <p:nvSpPr>
          <p:cNvPr id="29" name="Rounded Rectangle 28"/>
          <p:cNvSpPr/>
          <p:nvPr/>
        </p:nvSpPr>
        <p:spPr>
          <a:xfrm>
            <a:off x="4329074" y="2542032"/>
            <a:ext cx="1620469" cy="2240280"/>
          </a:xfrm>
          <a:prstGeom prst="roundRect">
            <a:avLst>
              <a:gd name="adj" fmla="val 8000"/>
            </a:avLst>
          </a:prstGeom>
          <a:solidFill>
            <a:srgbClr val="E3F1E4"/>
          </a:solidFill>
          <a:ln w="19050">
            <a:solidFill>
              <a:srgbClr val="2E7D32"/>
            </a:solidFill>
          </a:ln>
          <a:effectLst/>
        </p:spPr>
        <p:txBody>
          <a:bodyPr rtlCol="0" anchor="ctr" wrap="square" lIns="73152" rIns="73152" tIns="73152" bIns="73152">
            <a:noAutofit/>
          </a:bodyPr>
          <a:lstStyle/>
          <a:p>
            <a:pPr algn="ctr">
              <a:spcBef>
                <a:spcPts val="0"/>
              </a:spcBef>
              <a:spcAft>
                <a:spcPts val="0"/>
              </a:spcAft>
            </a:pPr>
            <a:r>
              <a:rPr lang="tr-TR" sz="1900" b="0" i="0">
                <a:solidFill>
                  <a:srgbClr val="262626"/>
                </a:solidFill>
                <a:latin typeface="Calibri"/>
              </a:rPr>
              <a:t>Veriler doğru ve güncel mi? (s. 67)</a:t>
            </a:r>
          </a:p>
        </p:txBody>
      </p:sp>
      <p:sp>
        <p:nvSpPr>
          <p:cNvPr id="30" name="Rounded Rectangle 29"/>
          <p:cNvSpPr/>
          <p:nvPr/>
        </p:nvSpPr>
        <p:spPr>
          <a:xfrm>
            <a:off x="4329074" y="4919472"/>
            <a:ext cx="1620469" cy="548640"/>
          </a:xfrm>
          <a:prstGeom prst="roundRect">
            <a:avLst>
              <a:gd name="adj" fmla="val 40000"/>
            </a:avLst>
          </a:prstGeom>
          <a:solidFill>
            <a:srgbClr val="7890BD"/>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Kullanıcı</a:t>
            </a:r>
          </a:p>
        </p:txBody>
      </p:sp>
      <p:sp>
        <p:nvSpPr>
          <p:cNvPr id="31" name="Rounded Rectangle 30"/>
          <p:cNvSpPr/>
          <p:nvPr/>
        </p:nvSpPr>
        <p:spPr>
          <a:xfrm>
            <a:off x="4329074" y="5541264"/>
            <a:ext cx="1620469" cy="548640"/>
          </a:xfrm>
          <a:prstGeom prst="roundRect">
            <a:avLst>
              <a:gd name="adj" fmla="val 40000"/>
            </a:avLst>
          </a:prstGeom>
          <a:solidFill>
            <a:srgbClr val="7890BD"/>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Yöntem</a:t>
            </a:r>
          </a:p>
        </p:txBody>
      </p:sp>
      <p:sp>
        <p:nvSpPr>
          <p:cNvPr id="32" name="Rounded Rectangle 31"/>
          <p:cNvSpPr/>
          <p:nvPr/>
        </p:nvSpPr>
        <p:spPr>
          <a:xfrm>
            <a:off x="6242151" y="2542032"/>
            <a:ext cx="1620469" cy="2240280"/>
          </a:xfrm>
          <a:prstGeom prst="roundRect">
            <a:avLst>
              <a:gd name="adj" fmla="val 8000"/>
            </a:avLst>
          </a:prstGeom>
          <a:solidFill>
            <a:srgbClr val="E3F1E4"/>
          </a:solidFill>
          <a:ln w="19050">
            <a:solidFill>
              <a:srgbClr val="2E7D32"/>
            </a:solidFill>
          </a:ln>
          <a:effectLst/>
        </p:spPr>
        <p:txBody>
          <a:bodyPr rtlCol="0" anchor="ctr" wrap="square" lIns="73152" rIns="73152" tIns="73152" bIns="73152">
            <a:noAutofit/>
          </a:bodyPr>
          <a:lstStyle/>
          <a:p>
            <a:pPr algn="ctr">
              <a:spcBef>
                <a:spcPts val="0"/>
              </a:spcBef>
              <a:spcAft>
                <a:spcPts val="0"/>
              </a:spcAft>
            </a:pPr>
            <a:r>
              <a:rPr lang="tr-TR" sz="1900" b="0" i="0">
                <a:solidFill>
                  <a:srgbClr val="262626"/>
                </a:solidFill>
                <a:latin typeface="Calibri"/>
              </a:rPr>
              <a:t>Bitki türleri, su kaynakları sınıflandırılır; haritalar üretilir</a:t>
            </a:r>
          </a:p>
        </p:txBody>
      </p:sp>
      <p:sp>
        <p:nvSpPr>
          <p:cNvPr id="33" name="Rounded Rectangle 32"/>
          <p:cNvSpPr/>
          <p:nvPr/>
        </p:nvSpPr>
        <p:spPr>
          <a:xfrm>
            <a:off x="6242151" y="4919472"/>
            <a:ext cx="1620469" cy="548640"/>
          </a:xfrm>
          <a:prstGeom prst="roundRect">
            <a:avLst>
              <a:gd name="adj" fmla="val 40000"/>
            </a:avLst>
          </a:prstGeom>
          <a:solidFill>
            <a:srgbClr val="2BA070"/>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Yazılım</a:t>
            </a:r>
          </a:p>
        </p:txBody>
      </p:sp>
      <p:sp>
        <p:nvSpPr>
          <p:cNvPr id="34" name="Rounded Rectangle 33"/>
          <p:cNvSpPr/>
          <p:nvPr/>
        </p:nvSpPr>
        <p:spPr>
          <a:xfrm>
            <a:off x="6242151" y="5541264"/>
            <a:ext cx="1620469" cy="548640"/>
          </a:xfrm>
          <a:prstGeom prst="roundRect">
            <a:avLst>
              <a:gd name="adj" fmla="val 40000"/>
            </a:avLst>
          </a:prstGeom>
          <a:solidFill>
            <a:srgbClr val="7890BD"/>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Kullanıcı</a:t>
            </a:r>
          </a:p>
        </p:txBody>
      </p:sp>
      <p:sp>
        <p:nvSpPr>
          <p:cNvPr id="35" name="Rounded Rectangle 34"/>
          <p:cNvSpPr/>
          <p:nvPr/>
        </p:nvSpPr>
        <p:spPr>
          <a:xfrm>
            <a:off x="8155228" y="2542032"/>
            <a:ext cx="1620469" cy="2240280"/>
          </a:xfrm>
          <a:prstGeom prst="roundRect">
            <a:avLst>
              <a:gd name="adj" fmla="val 8000"/>
            </a:avLst>
          </a:prstGeom>
          <a:solidFill>
            <a:srgbClr val="E3F1E4"/>
          </a:solidFill>
          <a:ln w="19050">
            <a:solidFill>
              <a:srgbClr val="2E7D32"/>
            </a:solidFill>
          </a:ln>
          <a:effectLst/>
        </p:spPr>
        <p:txBody>
          <a:bodyPr rtlCol="0" anchor="ctr" wrap="square" lIns="73152" rIns="73152" tIns="73152" bIns="73152">
            <a:noAutofit/>
          </a:bodyPr>
          <a:lstStyle/>
          <a:p>
            <a:pPr algn="ctr">
              <a:spcBef>
                <a:spcPts val="0"/>
              </a:spcBef>
              <a:spcAft>
                <a:spcPts val="0"/>
              </a:spcAft>
            </a:pPr>
            <a:r>
              <a:rPr lang="tr-TR" sz="1900" b="0" i="0">
                <a:solidFill>
                  <a:srgbClr val="262626"/>
                </a:solidFill>
                <a:latin typeface="Calibri"/>
              </a:rPr>
              <a:t>Yakınlık analizi; haritaların birleştirilmesi</a:t>
            </a:r>
          </a:p>
        </p:txBody>
      </p:sp>
      <p:sp>
        <p:nvSpPr>
          <p:cNvPr id="36" name="Rounded Rectangle 35"/>
          <p:cNvSpPr/>
          <p:nvPr/>
        </p:nvSpPr>
        <p:spPr>
          <a:xfrm>
            <a:off x="8155228" y="4919472"/>
            <a:ext cx="1620469" cy="548640"/>
          </a:xfrm>
          <a:prstGeom prst="roundRect">
            <a:avLst>
              <a:gd name="adj" fmla="val 40000"/>
            </a:avLst>
          </a:prstGeom>
          <a:solidFill>
            <a:srgbClr val="2BA070"/>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Yazılım</a:t>
            </a:r>
          </a:p>
        </p:txBody>
      </p:sp>
      <p:sp>
        <p:nvSpPr>
          <p:cNvPr id="37" name="Rounded Rectangle 36"/>
          <p:cNvSpPr/>
          <p:nvPr/>
        </p:nvSpPr>
        <p:spPr>
          <a:xfrm>
            <a:off x="8155228" y="5541264"/>
            <a:ext cx="1620469" cy="548640"/>
          </a:xfrm>
          <a:prstGeom prst="roundRect">
            <a:avLst>
              <a:gd name="adj" fmla="val 40000"/>
            </a:avLst>
          </a:prstGeom>
          <a:solidFill>
            <a:srgbClr val="7890BD"/>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Yöntem</a:t>
            </a:r>
          </a:p>
        </p:txBody>
      </p:sp>
      <p:sp>
        <p:nvSpPr>
          <p:cNvPr id="38" name="Rounded Rectangle 37"/>
          <p:cNvSpPr/>
          <p:nvPr/>
        </p:nvSpPr>
        <p:spPr>
          <a:xfrm>
            <a:off x="10068305" y="2542032"/>
            <a:ext cx="1620469" cy="2240280"/>
          </a:xfrm>
          <a:prstGeom prst="roundRect">
            <a:avLst>
              <a:gd name="adj" fmla="val 8000"/>
            </a:avLst>
          </a:prstGeom>
          <a:solidFill>
            <a:srgbClr val="E3F1E4"/>
          </a:solidFill>
          <a:ln w="19050">
            <a:solidFill>
              <a:srgbClr val="2E7D32"/>
            </a:solidFill>
          </a:ln>
          <a:effectLst/>
        </p:spPr>
        <p:txBody>
          <a:bodyPr rtlCol="0" anchor="ctr" wrap="square" lIns="73152" rIns="73152" tIns="73152" bIns="73152">
            <a:noAutofit/>
          </a:bodyPr>
          <a:lstStyle/>
          <a:p>
            <a:pPr algn="ctr">
              <a:spcBef>
                <a:spcPts val="0"/>
              </a:spcBef>
              <a:spcAft>
                <a:spcPts val="0"/>
              </a:spcAft>
            </a:pPr>
            <a:r>
              <a:rPr lang="tr-TR" sz="1900" b="0" i="0">
                <a:solidFill>
                  <a:srgbClr val="262626"/>
                </a:solidFill>
                <a:latin typeface="Calibri"/>
              </a:rPr>
              <a:t>Orman yangını risk haritası</a:t>
            </a:r>
          </a:p>
        </p:txBody>
      </p:sp>
      <p:sp>
        <p:nvSpPr>
          <p:cNvPr id="39" name="Rounded Rectangle 38"/>
          <p:cNvSpPr/>
          <p:nvPr/>
        </p:nvSpPr>
        <p:spPr>
          <a:xfrm>
            <a:off x="10068305" y="4919472"/>
            <a:ext cx="1620469" cy="548640"/>
          </a:xfrm>
          <a:prstGeom prst="roundRect">
            <a:avLst>
              <a:gd name="adj" fmla="val 40000"/>
            </a:avLst>
          </a:prstGeom>
          <a:solidFill>
            <a:srgbClr val="2BA070"/>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Yazılım</a:t>
            </a:r>
          </a:p>
        </p:txBody>
      </p:sp>
      <p:sp>
        <p:nvSpPr>
          <p:cNvPr id="40" name="Rounded Rectangle 39"/>
          <p:cNvSpPr/>
          <p:nvPr/>
        </p:nvSpPr>
        <p:spPr>
          <a:xfrm>
            <a:off x="10068305" y="5541264"/>
            <a:ext cx="1620469" cy="548640"/>
          </a:xfrm>
          <a:prstGeom prst="roundRect">
            <a:avLst>
              <a:gd name="adj" fmla="val 40000"/>
            </a:avLst>
          </a:prstGeom>
          <a:solidFill>
            <a:srgbClr val="7890BD"/>
          </a:solidFill>
          <a:ln>
            <a:noFill/>
          </a:ln>
          <a:effectLst/>
        </p:spPr>
        <p:txBody>
          <a:bodyPr rtlCol="0" anchor="ctr" wrap="square" lIns="27432" rIns="27432" tIns="73152" bIns="73152">
            <a:noAutofit/>
          </a:bodyPr>
          <a:lstStyle/>
          <a:p>
            <a:pPr algn="ctr">
              <a:spcBef>
                <a:spcPts val="0"/>
              </a:spcBef>
              <a:spcAft>
                <a:spcPts val="0"/>
              </a:spcAft>
            </a:pPr>
            <a:r>
              <a:rPr lang="tr-TR" sz="1700" b="1" i="0">
                <a:solidFill>
                  <a:srgbClr val="FFFFFF"/>
                </a:solidFill>
                <a:latin typeface="Calibri"/>
              </a:rPr>
              <a:t>Donanım</a:t>
            </a:r>
          </a:p>
        </p:txBody>
      </p:sp>
      <p:sp>
        <p:nvSpPr>
          <p:cNvPr id="41" name="TextBox 4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2" name="Rounded Rectangle 4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67-68</a:t>
            </a:r>
          </a:p>
        </p:txBody>
      </p:sp>
      <p:sp>
        <p:nvSpPr>
          <p:cNvPr id="43" name="TextBox 4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190 / 226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Dünya’yı Uzaydan Haritalamak: Uzaktan Algılama</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pic>
        <p:nvPicPr>
          <p:cNvPr id="6" name="Picture 5" descr="gorsel_2_14_s67.jpg"/>
          <p:cNvPicPr>
            <a:picLocks noChangeAspect="1"/>
          </p:cNvPicPr>
          <p:nvPr/>
        </p:nvPicPr>
        <p:blipFill>
          <a:blip r:embed="rId3"/>
          <a:srcRect t="4500"/>
          <a:stretch>
            <a:fillRect/>
          </a:stretch>
        </p:blipFill>
        <p:spPr>
          <a:xfrm>
            <a:off x="502920" y="1216152"/>
            <a:ext cx="6217920" cy="3170236"/>
          </a:xfrm>
          <a:prstGeom prst="rect">
            <a:avLst/>
          </a:prstGeom>
          <a:ln w="9525">
            <a:solidFill>
              <a:srgbClr val="D9D9D9"/>
            </a:solidFill>
          </a:ln>
        </p:spPr>
      </p:pic>
      <p:sp>
        <p:nvSpPr>
          <p:cNvPr id="7" name="Rounded Rectangle 6"/>
          <p:cNvSpPr/>
          <p:nvPr/>
        </p:nvSpPr>
        <p:spPr>
          <a:xfrm>
            <a:off x="5999561" y="3742382"/>
            <a:ext cx="721279" cy="318683"/>
          </a:xfrm>
          <a:prstGeom prst="roundRect">
            <a:avLst>
              <a:gd name="adj" fmla="val 30000"/>
            </a:avLst>
          </a:prstGeom>
          <a:solidFill>
            <a:srgbClr val="FFFFFF"/>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950" b="1" i="0">
                <a:solidFill>
                  <a:srgbClr val="262626"/>
                </a:solidFill>
                <a:latin typeface="Calibri"/>
              </a:rPr>
              <a:t>Görsel 2.14</a:t>
            </a:r>
          </a:p>
        </p:txBody>
      </p:sp>
      <p:sp>
        <p:nvSpPr>
          <p:cNvPr id="8" name="Rounded Rectangle 7"/>
          <p:cNvSpPr/>
          <p:nvPr/>
        </p:nvSpPr>
        <p:spPr>
          <a:xfrm>
            <a:off x="6949440" y="1216152"/>
            <a:ext cx="4739335" cy="3170236"/>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6949440" y="1216152"/>
            <a:ext cx="118872" cy="3170236"/>
          </a:xfrm>
          <a:prstGeom prst="rect">
            <a:avLst/>
          </a:prstGeom>
          <a:solidFill>
            <a:srgbClr val="1E7B6E"/>
          </a:solidFill>
          <a:ln>
            <a:noFill/>
          </a:ln>
          <a:effectLst/>
        </p:spPr>
        <p:txBody>
          <a:bodyPr rtlCol="0" anchor="ctr"/>
          <a:lstStyle/>
          <a:p/>
        </p:txBody>
      </p:sp>
      <p:sp>
        <p:nvSpPr>
          <p:cNvPr id="10" name="TextBox 9"/>
          <p:cNvSpPr txBox="1"/>
          <p:nvPr/>
        </p:nvSpPr>
        <p:spPr>
          <a:xfrm>
            <a:off x="7223760" y="1216152"/>
            <a:ext cx="4327855" cy="3170236"/>
          </a:xfrm>
          <a:prstGeom prst="rect">
            <a:avLst/>
          </a:prstGeom>
          <a:noFill/>
        </p:spPr>
        <p:txBody>
          <a:bodyPr wrap="square" anchor="ctr" lIns="73152" rIns="73152" tIns="36576" bIns="36576">
            <a:noAutofit/>
          </a:bodyPr>
          <a:lstStyle/>
          <a:p>
            <a:pPr algn="l">
              <a:spcBef>
                <a:spcPts val="0"/>
              </a:spcBef>
              <a:spcAft>
                <a:spcPts val="540"/>
              </a:spcAft>
            </a:pPr>
            <a:r>
              <a:rPr lang="tr-TR" sz="1800" b="0" i="0">
                <a:solidFill>
                  <a:srgbClr val="262626"/>
                </a:solidFill>
                <a:latin typeface="Calibri"/>
              </a:rPr>
              <a:t>Bilgi toplamak ve iletişim hizmetleri için Dünya yörüngesine uydular yerleştirilmiştir.</a:t>
            </a:r>
          </a:p>
          <a:p>
            <a:pPr algn="l">
              <a:spcBef>
                <a:spcPts val="0"/>
              </a:spcBef>
              <a:spcAft>
                <a:spcPts val="540"/>
              </a:spcAft>
            </a:pPr>
            <a:r>
              <a:rPr lang="tr-TR" sz="1800" b="0" i="0">
                <a:solidFill>
                  <a:srgbClr val="262626"/>
                </a:solidFill>
                <a:latin typeface="Calibri"/>
              </a:rPr>
              <a:t>Uydular, görünür dalga boyunun yanında insan duyularının algılayamayacağı kızılötesi ve morötesi ışınları algılama sistemleriyle donatılmıştır.</a:t>
            </a:r>
          </a:p>
          <a:p>
            <a:pPr algn="l">
              <a:spcBef>
                <a:spcPts val="0"/>
              </a:spcBef>
              <a:spcAft>
                <a:spcPts val="0"/>
              </a:spcAft>
            </a:pPr>
            <a:r>
              <a:rPr lang="tr-TR" sz="1800" b="0" i="0">
                <a:solidFill>
                  <a:srgbClr val="262626"/>
                </a:solidFill>
                <a:latin typeface="Calibri"/>
              </a:rPr>
              <a:t>Uzaydaki gözlem araçları olan uydulardan Dünya’nın her yerine ait yüksek çözünürlükte görüntüler hızlı bir şekilde alınabilmektedir.</a:t>
            </a:r>
          </a:p>
        </p:txBody>
      </p:sp>
      <p:sp>
        <p:nvSpPr>
          <p:cNvPr id="11" name="Rounded Rectangle 10"/>
          <p:cNvSpPr/>
          <p:nvPr/>
        </p:nvSpPr>
        <p:spPr>
          <a:xfrm>
            <a:off x="502920" y="4569268"/>
            <a:ext cx="3515258" cy="1721803"/>
          </a:xfrm>
          <a:prstGeom prst="roundRect">
            <a:avLst>
              <a:gd name="adj" fmla="val 8000"/>
            </a:avLst>
          </a:prstGeom>
          <a:solidFill>
            <a:srgbClr val="E3ECF5"/>
          </a:solidFill>
          <a:ln>
            <a:noFill/>
          </a:ln>
          <a:effectLst/>
        </p:spPr>
        <p:txBody>
          <a:bodyPr rtlCol="0" anchor="ctr" wrap="square" lIns="411480" rIns="411480" tIns="73152" bIns="73152">
            <a:noAutofit/>
          </a:bodyPr>
          <a:lstStyle/>
          <a:p>
            <a:pPr algn="l">
              <a:spcBef>
                <a:spcPts val="0"/>
              </a:spcBef>
              <a:spcAft>
                <a:spcPts val="0"/>
              </a:spcAft>
            </a:pPr>
            <a:r>
              <a:rPr lang="tr-TR" sz="1800" b="0" i="0">
                <a:solidFill>
                  <a:srgbClr val="262626"/>
                </a:solidFill>
                <a:latin typeface="Calibri"/>
              </a:rPr>
              <a:t>Uydular, Dünya’dan yansıyan elektromanyetik dalgaları algılar.</a:t>
            </a:r>
          </a:p>
        </p:txBody>
      </p:sp>
      <p:sp>
        <p:nvSpPr>
          <p:cNvPr id="12" name="Oval 11"/>
          <p:cNvSpPr/>
          <p:nvPr/>
        </p:nvSpPr>
        <p:spPr>
          <a:xfrm>
            <a:off x="557784" y="4642420"/>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D3373A"/>
                </a:solidFill>
                <a:latin typeface="Calibri"/>
              </a:rPr>
              <a:t>a</a:t>
            </a:r>
          </a:p>
        </p:txBody>
      </p:sp>
      <p:cxnSp>
        <p:nvCxnSpPr>
          <p:cNvPr id="13" name="Connector 12"/>
          <p:cNvCxnSpPr/>
          <p:nvPr/>
        </p:nvCxnSpPr>
        <p:spPr>
          <a:xfrm>
            <a:off x="4054754" y="5430170"/>
            <a:ext cx="246888" cy="0"/>
          </a:xfrm>
          <a:prstGeom prst="line">
            <a:avLst/>
          </a:prstGeom>
          <a:ln w="31750">
            <a:solidFill>
              <a:srgbClr val="4F4F4F"/>
            </a:solidFill>
            <a:tailEnd type="triangle" w="med" len="med"/>
          </a:ln>
        </p:spPr>
      </p:cxnSp>
      <p:sp>
        <p:nvSpPr>
          <p:cNvPr id="14" name="Rounded Rectangle 13"/>
          <p:cNvSpPr/>
          <p:nvPr/>
        </p:nvSpPr>
        <p:spPr>
          <a:xfrm>
            <a:off x="4338218" y="4569268"/>
            <a:ext cx="3515258" cy="1721803"/>
          </a:xfrm>
          <a:prstGeom prst="roundRect">
            <a:avLst>
              <a:gd name="adj" fmla="val 8000"/>
            </a:avLst>
          </a:prstGeom>
          <a:solidFill>
            <a:srgbClr val="E3ECF5"/>
          </a:solidFill>
          <a:ln>
            <a:noFill/>
          </a:ln>
          <a:effectLst/>
        </p:spPr>
        <p:txBody>
          <a:bodyPr rtlCol="0" anchor="ctr" wrap="square" lIns="411480" rIns="411480" tIns="73152" bIns="73152">
            <a:noAutofit/>
          </a:bodyPr>
          <a:lstStyle/>
          <a:p>
            <a:pPr algn="l">
              <a:spcBef>
                <a:spcPts val="0"/>
              </a:spcBef>
              <a:spcAft>
                <a:spcPts val="0"/>
              </a:spcAft>
            </a:pPr>
            <a:r>
              <a:rPr lang="tr-TR" sz="1800" b="0" i="0">
                <a:solidFill>
                  <a:srgbClr val="262626"/>
                </a:solidFill>
                <a:latin typeface="Calibri"/>
              </a:rPr>
              <a:t>Uydularca alınan veriler, bilgisayar aracılığıyla görüntüye dönüştürülür.</a:t>
            </a:r>
          </a:p>
        </p:txBody>
      </p:sp>
      <p:cxnSp>
        <p:nvCxnSpPr>
          <p:cNvPr id="15" name="Connector 14"/>
          <p:cNvCxnSpPr/>
          <p:nvPr/>
        </p:nvCxnSpPr>
        <p:spPr>
          <a:xfrm>
            <a:off x="7890052" y="5430170"/>
            <a:ext cx="246888" cy="0"/>
          </a:xfrm>
          <a:prstGeom prst="line">
            <a:avLst/>
          </a:prstGeom>
          <a:ln w="31750">
            <a:solidFill>
              <a:srgbClr val="4F4F4F"/>
            </a:solidFill>
            <a:tailEnd type="triangle" w="med" len="med"/>
          </a:ln>
        </p:spPr>
      </p:cxnSp>
      <p:sp>
        <p:nvSpPr>
          <p:cNvPr id="16" name="Rounded Rectangle 15"/>
          <p:cNvSpPr/>
          <p:nvPr/>
        </p:nvSpPr>
        <p:spPr>
          <a:xfrm>
            <a:off x="8173516" y="4569268"/>
            <a:ext cx="3515258" cy="1721803"/>
          </a:xfrm>
          <a:prstGeom prst="roundRect">
            <a:avLst>
              <a:gd name="adj" fmla="val 8000"/>
            </a:avLst>
          </a:prstGeom>
          <a:solidFill>
            <a:srgbClr val="E3ECF5"/>
          </a:solidFill>
          <a:ln>
            <a:noFill/>
          </a:ln>
          <a:effectLst/>
        </p:spPr>
        <p:txBody>
          <a:bodyPr rtlCol="0" anchor="ctr" wrap="square" lIns="411480" rIns="411480" tIns="73152" bIns="73152">
            <a:noAutofit/>
          </a:bodyPr>
          <a:lstStyle/>
          <a:p>
            <a:pPr algn="l">
              <a:spcBef>
                <a:spcPts val="0"/>
              </a:spcBef>
              <a:spcAft>
                <a:spcPts val="0"/>
              </a:spcAft>
            </a:pPr>
            <a:r>
              <a:rPr lang="tr-TR" sz="1800" b="0" i="0">
                <a:solidFill>
                  <a:srgbClr val="262626"/>
                </a:solidFill>
                <a:latin typeface="Calibri"/>
              </a:rPr>
              <a:t>Uydu görüntüleri harita yapımında kullanılır.</a:t>
            </a:r>
          </a:p>
        </p:txBody>
      </p:sp>
      <p:sp>
        <p:nvSpPr>
          <p:cNvPr id="17" name="Oval 16"/>
          <p:cNvSpPr/>
          <p:nvPr/>
        </p:nvSpPr>
        <p:spPr>
          <a:xfrm>
            <a:off x="8228380" y="4642420"/>
            <a:ext cx="329184" cy="329184"/>
          </a:xfrm>
          <a:prstGeom prst="ellipse">
            <a:avLst/>
          </a:prstGeom>
          <a:solidFill>
            <a:srgbClr val="FFFFFF"/>
          </a:solidFill>
          <a:ln>
            <a:noFill/>
          </a:ln>
          <a:effectLst/>
        </p:spPr>
        <p:txBody>
          <a:bodyPr rtlCol="0" anchor="ctr" wrap="none" lIns="0" rIns="0" tIns="0" bIns="0">
            <a:noAutofit/>
          </a:bodyPr>
          <a:lstStyle/>
          <a:p>
            <a:pPr algn="ctr">
              <a:spcBef>
                <a:spcPts val="0"/>
              </a:spcBef>
              <a:spcAft>
                <a:spcPts val="0"/>
              </a:spcAft>
            </a:pPr>
            <a:r>
              <a:rPr lang="tr-TR" sz="1500" b="1" i="0">
                <a:solidFill>
                  <a:srgbClr val="D3373A"/>
                </a:solidFill>
                <a:latin typeface="Calibri"/>
              </a:rPr>
              <a:t>b</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191 / 226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Uydularla hangi veriler toplanır?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sp>
        <p:nvSpPr>
          <p:cNvPr id="6" name="Rounded Rectangle 5"/>
          <p:cNvSpPr/>
          <p:nvPr/>
        </p:nvSpPr>
        <p:spPr>
          <a:xfrm>
            <a:off x="502920" y="1216152"/>
            <a:ext cx="6903720" cy="566928"/>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566928"/>
          </a:xfrm>
          <a:prstGeom prst="rect">
            <a:avLst/>
          </a:prstGeom>
          <a:solidFill>
            <a:srgbClr val="FCC021"/>
          </a:solidFill>
          <a:ln>
            <a:noFill/>
          </a:ln>
          <a:effectLst/>
        </p:spPr>
        <p:txBody>
          <a:bodyPr rtlCol="0" anchor="ctr"/>
          <a:lstStyle/>
          <a:p/>
        </p:txBody>
      </p:sp>
      <p:sp>
        <p:nvSpPr>
          <p:cNvPr id="8" name="TextBox 7"/>
          <p:cNvSpPr txBox="1"/>
          <p:nvPr/>
        </p:nvSpPr>
        <p:spPr>
          <a:xfrm>
            <a:off x="777240" y="1216152"/>
            <a:ext cx="6492240" cy="566928"/>
          </a:xfrm>
          <a:prstGeom prst="rect">
            <a:avLst/>
          </a:prstGeom>
          <a:noFill/>
        </p:spPr>
        <p:txBody>
          <a:bodyPr wrap="square" anchor="ctr" lIns="73152" rIns="73152" tIns="36576" bIns="36576">
            <a:noAutofit/>
          </a:bodyPr>
          <a:lstStyle/>
          <a:p>
            <a:pPr algn="l">
              <a:spcBef>
                <a:spcPts val="0"/>
              </a:spcBef>
              <a:spcAft>
                <a:spcPts val="0"/>
              </a:spcAft>
            </a:pPr>
            <a:r>
              <a:rPr lang="tr-TR" sz="1950" b="0" i="0">
                <a:solidFill>
                  <a:srgbClr val="262626"/>
                </a:solidFill>
                <a:latin typeface="Calibri"/>
              </a:rPr>
              <a:t>Harita yapımında en önemli adımlardan biri veri toplamaktır.</a:t>
            </a:r>
          </a:p>
        </p:txBody>
      </p:sp>
      <p:sp>
        <p:nvSpPr>
          <p:cNvPr id="9" name="TextBox 8"/>
          <p:cNvSpPr txBox="1"/>
          <p:nvPr/>
        </p:nvSpPr>
        <p:spPr>
          <a:xfrm>
            <a:off x="502920" y="1856232"/>
            <a:ext cx="690372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Uydular yardımıyla veri toplanan konular (s. 67):</a:t>
            </a:r>
          </a:p>
        </p:txBody>
      </p:sp>
      <p:sp>
        <p:nvSpPr>
          <p:cNvPr id="10" name="Rounded Rectangle 9"/>
          <p:cNvSpPr/>
          <p:nvPr/>
        </p:nvSpPr>
        <p:spPr>
          <a:xfrm>
            <a:off x="502920" y="2267712"/>
            <a:ext cx="1097628"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sıcaklık</a:t>
            </a:r>
          </a:p>
        </p:txBody>
      </p:sp>
      <p:sp>
        <p:nvSpPr>
          <p:cNvPr id="11" name="Rounded Rectangle 10"/>
          <p:cNvSpPr/>
          <p:nvPr/>
        </p:nvSpPr>
        <p:spPr>
          <a:xfrm>
            <a:off x="1710276" y="2267712"/>
            <a:ext cx="1970448"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atmosfer kirliliği</a:t>
            </a:r>
          </a:p>
        </p:txBody>
      </p:sp>
      <p:sp>
        <p:nvSpPr>
          <p:cNvPr id="12" name="Rounded Rectangle 11"/>
          <p:cNvSpPr/>
          <p:nvPr/>
        </p:nvSpPr>
        <p:spPr>
          <a:xfrm>
            <a:off x="3790452" y="2267712"/>
            <a:ext cx="1876633"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iklim değişikliği</a:t>
            </a:r>
          </a:p>
        </p:txBody>
      </p:sp>
      <p:sp>
        <p:nvSpPr>
          <p:cNvPr id="13" name="Rounded Rectangle 12"/>
          <p:cNvSpPr/>
          <p:nvPr/>
        </p:nvSpPr>
        <p:spPr>
          <a:xfrm>
            <a:off x="502920" y="2834640"/>
            <a:ext cx="2394343"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deniz suyu tuzluluğu</a:t>
            </a:r>
          </a:p>
        </p:txBody>
      </p:sp>
      <p:sp>
        <p:nvSpPr>
          <p:cNvPr id="14" name="Rounded Rectangle 13"/>
          <p:cNvSpPr/>
          <p:nvPr/>
        </p:nvSpPr>
        <p:spPr>
          <a:xfrm>
            <a:off x="3006991" y="2834640"/>
            <a:ext cx="2854300"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deniz seviyesi değişimleri</a:t>
            </a:r>
          </a:p>
        </p:txBody>
      </p:sp>
      <p:sp>
        <p:nvSpPr>
          <p:cNvPr id="15" name="Rounded Rectangle 14"/>
          <p:cNvSpPr/>
          <p:nvPr/>
        </p:nvSpPr>
        <p:spPr>
          <a:xfrm>
            <a:off x="502920" y="3401568"/>
            <a:ext cx="1522911"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bitki örtüsü</a:t>
            </a:r>
          </a:p>
        </p:txBody>
      </p:sp>
      <p:sp>
        <p:nvSpPr>
          <p:cNvPr id="16" name="Rounded Rectangle 15"/>
          <p:cNvSpPr/>
          <p:nvPr/>
        </p:nvSpPr>
        <p:spPr>
          <a:xfrm>
            <a:off x="2135559" y="3401568"/>
            <a:ext cx="1514956"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yer şekilleri</a:t>
            </a:r>
          </a:p>
        </p:txBody>
      </p:sp>
      <p:sp>
        <p:nvSpPr>
          <p:cNvPr id="17" name="Rounded Rectangle 16"/>
          <p:cNvSpPr/>
          <p:nvPr/>
        </p:nvSpPr>
        <p:spPr>
          <a:xfrm>
            <a:off x="3760243" y="3401568"/>
            <a:ext cx="1586368"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toprak nemi</a:t>
            </a:r>
          </a:p>
        </p:txBody>
      </p:sp>
      <p:sp>
        <p:nvSpPr>
          <p:cNvPr id="18" name="Rounded Rectangle 17"/>
          <p:cNvSpPr/>
          <p:nvPr/>
        </p:nvSpPr>
        <p:spPr>
          <a:xfrm>
            <a:off x="5456339" y="3401568"/>
            <a:ext cx="1804545"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arazi kullanımı</a:t>
            </a:r>
          </a:p>
        </p:txBody>
      </p:sp>
      <p:sp>
        <p:nvSpPr>
          <p:cNvPr id="19" name="Rounded Rectangle 18"/>
          <p:cNvSpPr/>
          <p:nvPr/>
        </p:nvSpPr>
        <p:spPr>
          <a:xfrm>
            <a:off x="502920" y="3968496"/>
            <a:ext cx="1410633"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kentleşme</a:t>
            </a:r>
          </a:p>
        </p:txBody>
      </p:sp>
      <p:sp>
        <p:nvSpPr>
          <p:cNvPr id="20" name="Rounded Rectangle 19"/>
          <p:cNvSpPr/>
          <p:nvPr/>
        </p:nvSpPr>
        <p:spPr>
          <a:xfrm>
            <a:off x="2023281" y="3968496"/>
            <a:ext cx="928685" cy="475488"/>
          </a:xfrm>
          <a:prstGeom prst="roundRect">
            <a:avLst>
              <a:gd name="adj" fmla="val 50000"/>
            </a:avLst>
          </a:prstGeom>
          <a:solidFill>
            <a:srgbClr val="FFFFFF"/>
          </a:solidFill>
          <a:ln w="19050">
            <a:solidFill>
              <a:srgbClr val="1E7B6E"/>
            </a:solidFill>
          </a:ln>
          <a:effectLst/>
        </p:spPr>
        <p:txBody>
          <a:bodyPr rtlCol="0" anchor="ctr" wrap="square" tIns="0" bIns="0">
            <a:noAutofit/>
          </a:bodyPr>
          <a:lstStyle/>
          <a:p>
            <a:pPr algn="ctr">
              <a:spcBef>
                <a:spcPts val="0"/>
              </a:spcBef>
              <a:spcAft>
                <a:spcPts val="0"/>
              </a:spcAft>
            </a:pPr>
            <a:r>
              <a:rPr lang="tr-TR" sz="1800" b="0" i="0">
                <a:solidFill>
                  <a:srgbClr val="1E7B6E"/>
                </a:solidFill>
                <a:latin typeface="Calibri"/>
              </a:rPr>
              <a:t>tarım</a:t>
            </a:r>
          </a:p>
        </p:txBody>
      </p:sp>
      <p:sp>
        <p:nvSpPr>
          <p:cNvPr id="21" name="Rounded Rectangle 20"/>
          <p:cNvSpPr/>
          <p:nvPr/>
        </p:nvSpPr>
        <p:spPr>
          <a:xfrm>
            <a:off x="502920" y="4645152"/>
            <a:ext cx="6903720" cy="1645920"/>
          </a:xfrm>
          <a:prstGeom prst="roundRect">
            <a:avLst>
              <a:gd name="adj" fmla="val 8000"/>
            </a:avLst>
          </a:prstGeom>
          <a:solidFill>
            <a:srgbClr val="F0F0F0"/>
          </a:solidFill>
          <a:ln>
            <a:noFill/>
          </a:ln>
          <a:effectLst/>
        </p:spPr>
        <p:txBody>
          <a:bodyPr rtlCol="0" anchor="ctr"/>
          <a:lstStyle/>
          <a:p/>
        </p:txBody>
      </p:sp>
      <p:sp>
        <p:nvSpPr>
          <p:cNvPr id="22" name="Rectangle 21"/>
          <p:cNvSpPr/>
          <p:nvPr/>
        </p:nvSpPr>
        <p:spPr>
          <a:xfrm>
            <a:off x="502920" y="4645152"/>
            <a:ext cx="118872" cy="1645920"/>
          </a:xfrm>
          <a:prstGeom prst="rect">
            <a:avLst/>
          </a:prstGeom>
          <a:solidFill>
            <a:srgbClr val="1E7B6E"/>
          </a:solidFill>
          <a:ln>
            <a:noFill/>
          </a:ln>
          <a:effectLst/>
        </p:spPr>
        <p:txBody>
          <a:bodyPr rtlCol="0" anchor="ctr"/>
          <a:lstStyle/>
          <a:p/>
        </p:txBody>
      </p:sp>
      <p:sp>
        <p:nvSpPr>
          <p:cNvPr id="23" name="TextBox 22"/>
          <p:cNvSpPr txBox="1"/>
          <p:nvPr/>
        </p:nvSpPr>
        <p:spPr>
          <a:xfrm>
            <a:off x="777240" y="4645152"/>
            <a:ext cx="6492240" cy="16459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Uzaktan algılama teknolojisi ile beşerî ve ekonomik faaliyetler uzaydan gözlemlenebilir, gelecek için mekânsal planlama yapılırken uydu verilerinden yararlanılabilir. Farklı zamanlarda alınan uydu görüntülerinden doğal sistemdeki değişimler veya insanın Dünya’yı nasıl değiştirdiği de takip edilebilir.</a:t>
            </a:r>
          </a:p>
        </p:txBody>
      </p:sp>
      <p:sp>
        <p:nvSpPr>
          <p:cNvPr id="24" name="Rounded Rectangle 23"/>
          <p:cNvSpPr/>
          <p:nvPr/>
        </p:nvSpPr>
        <p:spPr>
          <a:xfrm>
            <a:off x="7635240" y="1216152"/>
            <a:ext cx="4053535" cy="5029200"/>
          </a:xfrm>
          <a:prstGeom prst="roundRect">
            <a:avLst>
              <a:gd name="adj" fmla="val 5000"/>
            </a:avLst>
          </a:prstGeom>
          <a:solidFill>
            <a:srgbClr val="E3ECF5"/>
          </a:solidFill>
          <a:ln>
            <a:noFill/>
          </a:ln>
          <a:effectLst/>
        </p:spPr>
        <p:txBody>
          <a:bodyPr rtlCol="0" anchor="ctr"/>
          <a:lstStyle/>
          <a:p/>
        </p:txBody>
      </p:sp>
      <p:sp>
        <p:nvSpPr>
          <p:cNvPr id="25" name="TextBox 24"/>
          <p:cNvSpPr txBox="1"/>
          <p:nvPr/>
        </p:nvSpPr>
        <p:spPr>
          <a:xfrm>
            <a:off x="7772400" y="1280160"/>
            <a:ext cx="3779215" cy="411480"/>
          </a:xfrm>
          <a:prstGeom prst="rect">
            <a:avLst/>
          </a:prstGeom>
          <a:noFill/>
        </p:spPr>
        <p:txBody>
          <a:bodyPr wrap="square" anchor="t" lIns="73152" rIns="73152" tIns="36576" bIns="36576">
            <a:noAutofit/>
          </a:bodyPr>
          <a:lstStyle/>
          <a:p>
            <a:pPr algn="l">
              <a:spcBef>
                <a:spcPts val="0"/>
              </a:spcBef>
              <a:spcAft>
                <a:spcPts val="0"/>
              </a:spcAft>
            </a:pPr>
            <a:r>
              <a:rPr lang="tr-TR" sz="1900" b="1" i="0">
                <a:solidFill>
                  <a:srgbClr val="1E7B6E"/>
                </a:solidFill>
                <a:latin typeface="Calibri"/>
              </a:rPr>
              <a:t>MEKÂNSAL VERİ</a:t>
            </a:r>
          </a:p>
        </p:txBody>
      </p:sp>
      <p:sp>
        <p:nvSpPr>
          <p:cNvPr id="26" name="TextBox 25"/>
          <p:cNvSpPr txBox="1"/>
          <p:nvPr/>
        </p:nvSpPr>
        <p:spPr>
          <a:xfrm>
            <a:off x="7772400" y="1719072"/>
            <a:ext cx="3779215" cy="1600200"/>
          </a:xfrm>
          <a:prstGeom prst="rect">
            <a:avLst/>
          </a:prstGeom>
          <a:noFill/>
        </p:spPr>
        <p:txBody>
          <a:bodyPr wrap="square" anchor="t" lIns="73152" rIns="73152" tIns="36576" bIns="36576">
            <a:noAutofit/>
          </a:bodyPr>
          <a:lstStyle/>
          <a:p>
            <a:pPr algn="l">
              <a:spcBef>
                <a:spcPts val="0"/>
              </a:spcBef>
              <a:spcAft>
                <a:spcPts val="0"/>
              </a:spcAft>
            </a:pPr>
            <a:r>
              <a:rPr lang="tr-TR" sz="1900" b="0" i="1">
                <a:solidFill>
                  <a:srgbClr val="262626"/>
                </a:solidFill>
                <a:latin typeface="Calibri"/>
              </a:rPr>
              <a:t>Haritası oluşturulabilen, konumsal özelliğe sahip her türlü coğrafi veridir. Mekânsal veriler; nokta, çizgi veya alan olarak gösterilir.</a:t>
            </a:r>
          </a:p>
        </p:txBody>
      </p:sp>
      <p:sp>
        <p:nvSpPr>
          <p:cNvPr id="27" name="Oval 26"/>
          <p:cNvSpPr/>
          <p:nvPr/>
        </p:nvSpPr>
        <p:spPr>
          <a:xfrm>
            <a:off x="8138160" y="3749040"/>
            <a:ext cx="292608" cy="292608"/>
          </a:xfrm>
          <a:prstGeom prst="ellipse">
            <a:avLst/>
          </a:prstGeom>
          <a:solidFill>
            <a:srgbClr val="D3373A"/>
          </a:solidFill>
          <a:ln>
            <a:noFill/>
          </a:ln>
          <a:effectLst/>
        </p:spPr>
        <p:txBody>
          <a:bodyPr rtlCol="0" anchor="ctr"/>
          <a:lstStyle/>
          <a:p/>
        </p:txBody>
      </p:sp>
      <p:sp>
        <p:nvSpPr>
          <p:cNvPr id="28" name="TextBox 27"/>
          <p:cNvSpPr txBox="1"/>
          <p:nvPr/>
        </p:nvSpPr>
        <p:spPr>
          <a:xfrm>
            <a:off x="8869680" y="3456432"/>
            <a:ext cx="2681935" cy="82296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nokta</a:t>
            </a:r>
          </a:p>
          <a:p>
            <a:pPr algn="l">
              <a:spcBef>
                <a:spcPts val="0"/>
              </a:spcBef>
              <a:spcAft>
                <a:spcPts val="0"/>
              </a:spcAft>
            </a:pPr>
            <a:r>
              <a:rPr lang="tr-TR" sz="1500" b="0" i="0">
                <a:solidFill>
                  <a:srgbClr val="767676"/>
                </a:solidFill>
                <a:latin typeface="Calibri"/>
              </a:rPr>
              <a:t>Bartın: gözetleme kulesi</a:t>
            </a:r>
          </a:p>
        </p:txBody>
      </p:sp>
      <p:cxnSp>
        <p:nvCxnSpPr>
          <p:cNvPr id="29" name="Connector 28"/>
          <p:cNvCxnSpPr/>
          <p:nvPr/>
        </p:nvCxnSpPr>
        <p:spPr>
          <a:xfrm flipV="1">
            <a:off x="7863840" y="4690872"/>
            <a:ext cx="274320" cy="274320"/>
          </a:xfrm>
          <a:prstGeom prst="line">
            <a:avLst/>
          </a:prstGeom>
          <a:ln w="50800">
            <a:solidFill>
              <a:srgbClr val="2C6696"/>
            </a:solidFill>
          </a:ln>
        </p:spPr>
      </p:cxnSp>
      <p:cxnSp>
        <p:nvCxnSpPr>
          <p:cNvPr id="30" name="Connector 29"/>
          <p:cNvCxnSpPr/>
          <p:nvPr/>
        </p:nvCxnSpPr>
        <p:spPr>
          <a:xfrm>
            <a:off x="8138160" y="4690872"/>
            <a:ext cx="274320" cy="228600"/>
          </a:xfrm>
          <a:prstGeom prst="line">
            <a:avLst/>
          </a:prstGeom>
          <a:ln w="50800">
            <a:solidFill>
              <a:srgbClr val="2C6696"/>
            </a:solidFill>
          </a:ln>
        </p:spPr>
      </p:cxnSp>
      <p:cxnSp>
        <p:nvCxnSpPr>
          <p:cNvPr id="31" name="Connector 30"/>
          <p:cNvCxnSpPr/>
          <p:nvPr/>
        </p:nvCxnSpPr>
        <p:spPr>
          <a:xfrm flipV="1">
            <a:off x="8412480" y="4599432"/>
            <a:ext cx="274320" cy="320040"/>
          </a:xfrm>
          <a:prstGeom prst="line">
            <a:avLst/>
          </a:prstGeom>
          <a:ln w="50800">
            <a:solidFill>
              <a:srgbClr val="2C6696"/>
            </a:solidFill>
          </a:ln>
        </p:spPr>
      </p:cxnSp>
      <p:sp>
        <p:nvSpPr>
          <p:cNvPr id="32" name="TextBox 31"/>
          <p:cNvSpPr txBox="1"/>
          <p:nvPr/>
        </p:nvSpPr>
        <p:spPr>
          <a:xfrm>
            <a:off x="8869680" y="4370832"/>
            <a:ext cx="2681935" cy="82296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çizgi</a:t>
            </a:r>
          </a:p>
          <a:p>
            <a:pPr algn="l">
              <a:spcBef>
                <a:spcPts val="0"/>
              </a:spcBef>
              <a:spcAft>
                <a:spcPts val="0"/>
              </a:spcAft>
            </a:pPr>
            <a:r>
              <a:rPr lang="tr-TR" sz="1500" b="0" i="0">
                <a:solidFill>
                  <a:srgbClr val="767676"/>
                </a:solidFill>
                <a:latin typeface="Calibri"/>
              </a:rPr>
              <a:t>Bartın: akarsu</a:t>
            </a:r>
          </a:p>
        </p:txBody>
      </p:sp>
      <p:sp>
        <p:nvSpPr>
          <p:cNvPr id="33" name="Freeform 32"/>
          <p:cNvSpPr/>
          <p:nvPr/>
        </p:nvSpPr>
        <p:spPr>
          <a:xfrm>
            <a:off x="7909560" y="5422392"/>
            <a:ext cx="777240" cy="640080"/>
          </a:xfrm>
          <a:custGeom>
            <a:avLst/>
            <a:gdLst/>
            <a:ahLst/>
            <a:cxnLst/>
            <a:rect l="l" t="t" r="r" b="b"/>
            <a:pathLst>
              <a:path w="777240" h="640080">
                <a:moveTo>
                  <a:pt x="0" y="137160"/>
                </a:moveTo>
                <a:lnTo>
                  <a:pt x="365760" y="0"/>
                </a:lnTo>
                <a:lnTo>
                  <a:pt x="777240" y="182880"/>
                </a:lnTo>
                <a:lnTo>
                  <a:pt x="685800" y="594360"/>
                </a:lnTo>
                <a:lnTo>
                  <a:pt x="182880" y="640080"/>
                </a:lnTo>
                <a:close/>
              </a:path>
            </a:pathLst>
          </a:custGeom>
          <a:solidFill>
            <a:srgbClr val="2BA070"/>
          </a:solidFill>
          <a:ln w="12700">
            <a:solidFill>
              <a:srgbClr val="4F4F4F"/>
            </a:solidFill>
          </a:ln>
        </p:spPr>
        <p:txBody>
          <a:bodyPr rtlCol="0" anchor="ctr"/>
          <a:lstStyle/>
          <a:p>
            <a:pPr algn="ctr"/>
          </a:p>
        </p:txBody>
      </p:sp>
      <p:sp>
        <p:nvSpPr>
          <p:cNvPr id="34" name="TextBox 33"/>
          <p:cNvSpPr txBox="1"/>
          <p:nvPr/>
        </p:nvSpPr>
        <p:spPr>
          <a:xfrm>
            <a:off x="8869680" y="5285232"/>
            <a:ext cx="2681935" cy="82296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alan</a:t>
            </a:r>
          </a:p>
          <a:p>
            <a:pPr algn="l">
              <a:spcBef>
                <a:spcPts val="0"/>
              </a:spcBef>
              <a:spcAft>
                <a:spcPts val="0"/>
              </a:spcAft>
            </a:pPr>
            <a:r>
              <a:rPr lang="tr-TR" sz="1500" b="0" i="0">
                <a:solidFill>
                  <a:srgbClr val="767676"/>
                </a:solidFill>
                <a:latin typeface="Calibri"/>
              </a:rPr>
              <a:t>Bartın: orman</a:t>
            </a:r>
          </a:p>
        </p:txBody>
      </p:sp>
      <p:sp>
        <p:nvSpPr>
          <p:cNvPr id="35" name="TextBox 3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6" name="Rounded Rectangle 3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67-68</a:t>
            </a:r>
          </a:p>
        </p:txBody>
      </p:sp>
      <p:sp>
        <p:nvSpPr>
          <p:cNvPr id="37" name="TextBox 3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192 / 226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Küresel Konumlandırma Sistemi (GPS)</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sp>
        <p:nvSpPr>
          <p:cNvPr id="6" name="Rounded Rectangle 5"/>
          <p:cNvSpPr/>
          <p:nvPr/>
        </p:nvSpPr>
        <p:spPr>
          <a:xfrm>
            <a:off x="502920" y="1216152"/>
            <a:ext cx="8762695" cy="11887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188720"/>
          </a:xfrm>
          <a:prstGeom prst="rect">
            <a:avLst/>
          </a:prstGeom>
          <a:solidFill>
            <a:srgbClr val="1E7B6E"/>
          </a:solidFill>
          <a:ln>
            <a:noFill/>
          </a:ln>
          <a:effectLst/>
        </p:spPr>
        <p:txBody>
          <a:bodyPr rtlCol="0" anchor="ctr"/>
          <a:lstStyle/>
          <a:p/>
        </p:txBody>
      </p:sp>
      <p:sp>
        <p:nvSpPr>
          <p:cNvPr id="8" name="TextBox 7"/>
          <p:cNvSpPr txBox="1"/>
          <p:nvPr/>
        </p:nvSpPr>
        <p:spPr>
          <a:xfrm>
            <a:off x="777240" y="1216152"/>
            <a:ext cx="8351215" cy="118872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Uydu teknolojilerinden yararlanılarak geliştirilen Küresel Konumlandırma Sistemi (GPS) ile canlı veya nesnelere ait coğrafi koordinatlara dayalı konum belirleme süreci çok daha kolaylaşmış ve nitelikli bir yapıya kavuşmuştur.</a:t>
            </a:r>
          </a:p>
        </p:txBody>
      </p:sp>
      <p:sp>
        <p:nvSpPr>
          <p:cNvPr id="9" name="Rounded Rectangle 8"/>
          <p:cNvSpPr/>
          <p:nvPr/>
        </p:nvSpPr>
        <p:spPr>
          <a:xfrm>
            <a:off x="502920" y="2514600"/>
            <a:ext cx="8762695" cy="853440"/>
          </a:xfrm>
          <a:prstGeom prst="roundRect">
            <a:avLst>
              <a:gd name="adj" fmla="val 8000"/>
            </a:avLst>
          </a:prstGeom>
          <a:solidFill>
            <a:srgbClr val="F0F0F0"/>
          </a:solidFill>
          <a:ln>
            <a:noFill/>
          </a:ln>
          <a:effectLst/>
        </p:spPr>
        <p:txBody>
          <a:bodyPr rtlCol="0" anchor="ctr"/>
          <a:lstStyle/>
          <a:p/>
        </p:txBody>
      </p:sp>
      <p:sp>
        <p:nvSpPr>
          <p:cNvPr id="10" name="Rounded Rectangle 9"/>
          <p:cNvSpPr/>
          <p:nvPr/>
        </p:nvSpPr>
        <p:spPr>
          <a:xfrm>
            <a:off x="502920" y="2514600"/>
            <a:ext cx="1600200" cy="853440"/>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Nasıl çalışır?</a:t>
            </a:r>
          </a:p>
        </p:txBody>
      </p:sp>
      <p:sp>
        <p:nvSpPr>
          <p:cNvPr id="11" name="TextBox 10"/>
          <p:cNvSpPr txBox="1"/>
          <p:nvPr/>
        </p:nvSpPr>
        <p:spPr>
          <a:xfrm>
            <a:off x="2240280" y="2514600"/>
            <a:ext cx="6933895" cy="8534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GPS, uydular aracılığıyla bir yere ait koordinatların tespit edilmesine dayanmaktadır.</a:t>
            </a:r>
          </a:p>
        </p:txBody>
      </p:sp>
      <p:sp>
        <p:nvSpPr>
          <p:cNvPr id="12" name="Rounded Rectangle 11"/>
          <p:cNvSpPr/>
          <p:nvPr/>
        </p:nvSpPr>
        <p:spPr>
          <a:xfrm>
            <a:off x="502920" y="3459480"/>
            <a:ext cx="8762695" cy="853440"/>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502920" y="3459480"/>
            <a:ext cx="1600200" cy="853440"/>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Ne zaman, nerede?</a:t>
            </a:r>
          </a:p>
        </p:txBody>
      </p:sp>
      <p:sp>
        <p:nvSpPr>
          <p:cNvPr id="14" name="TextBox 13"/>
          <p:cNvSpPr txBox="1"/>
          <p:nvPr/>
        </p:nvSpPr>
        <p:spPr>
          <a:xfrm>
            <a:off x="2240280" y="3459480"/>
            <a:ext cx="6933895" cy="8534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GPS’nin her türlü hava koşulunda ve dünyanın her yerinde 24 saat çalışması, toplanan verilerin kesintisiz olarak iletilmesini sağlar.</a:t>
            </a:r>
          </a:p>
        </p:txBody>
      </p:sp>
      <p:sp>
        <p:nvSpPr>
          <p:cNvPr id="15" name="Rounded Rectangle 14"/>
          <p:cNvSpPr/>
          <p:nvPr/>
        </p:nvSpPr>
        <p:spPr>
          <a:xfrm>
            <a:off x="502920" y="4404360"/>
            <a:ext cx="8762695" cy="853440"/>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4404360"/>
            <a:ext cx="1600200" cy="853440"/>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Neden yaygın?</a:t>
            </a:r>
          </a:p>
        </p:txBody>
      </p:sp>
      <p:sp>
        <p:nvSpPr>
          <p:cNvPr id="17" name="TextBox 16"/>
          <p:cNvSpPr txBox="1"/>
          <p:nvPr/>
        </p:nvSpPr>
        <p:spPr>
          <a:xfrm>
            <a:off x="2240280" y="4404360"/>
            <a:ext cx="6933895" cy="8534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Bu sistemin halka açık, ücretsiz ve konum belirlemede güvenilir olması yaygın bir şekilde kullanılmasında etkilidir.</a:t>
            </a:r>
          </a:p>
        </p:txBody>
      </p:sp>
      <p:pic>
        <p:nvPicPr>
          <p:cNvPr id="18" name="Picture 17" descr="gorsel_2_15_s69.jpg"/>
          <p:cNvPicPr>
            <a:picLocks noChangeAspect="1"/>
          </p:cNvPicPr>
          <p:nvPr/>
        </p:nvPicPr>
        <p:blipFill>
          <a:blip r:embed="rId3"/>
          <a:srcRect/>
          <a:stretch>
            <a:fillRect/>
          </a:stretch>
        </p:blipFill>
        <p:spPr>
          <a:xfrm>
            <a:off x="9494215" y="1216152"/>
            <a:ext cx="2194560" cy="2264351"/>
          </a:xfrm>
          <a:prstGeom prst="rect">
            <a:avLst/>
          </a:prstGeom>
          <a:ln w="9525">
            <a:solidFill>
              <a:srgbClr val="D9D9D9"/>
            </a:solidFill>
          </a:ln>
        </p:spPr>
      </p:pic>
      <p:sp>
        <p:nvSpPr>
          <p:cNvPr id="19" name="TextBox 18"/>
          <p:cNvSpPr txBox="1"/>
          <p:nvPr/>
        </p:nvSpPr>
        <p:spPr>
          <a:xfrm>
            <a:off x="9494215" y="3526223"/>
            <a:ext cx="2194560" cy="548640"/>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Görsel 2.15 · El tipi GPS alıcısı</a:t>
            </a:r>
          </a:p>
        </p:txBody>
      </p:sp>
      <p:sp>
        <p:nvSpPr>
          <p:cNvPr id="20" name="Rounded Rectangle 19"/>
          <p:cNvSpPr/>
          <p:nvPr/>
        </p:nvSpPr>
        <p:spPr>
          <a:xfrm>
            <a:off x="502920" y="5376672"/>
            <a:ext cx="11185855" cy="896112"/>
          </a:xfrm>
          <a:prstGeom prst="roundRect">
            <a:avLst>
              <a:gd name="adj" fmla="val 8000"/>
            </a:avLst>
          </a:prstGeom>
          <a:solidFill>
            <a:srgbClr val="E3ECF5"/>
          </a:solidFill>
          <a:ln>
            <a:noFill/>
          </a:ln>
          <a:effectLst/>
        </p:spPr>
        <p:txBody>
          <a:bodyPr rtlCol="0" anchor="ctr" wrap="square" lIns="228600" rIns="228600" tIns="73152" bIns="73152">
            <a:noAutofit/>
          </a:bodyPr>
          <a:lstStyle/>
          <a:p>
            <a:pPr algn="l">
              <a:spcBef>
                <a:spcPts val="0"/>
              </a:spcBef>
              <a:spcAft>
                <a:spcPts val="0"/>
              </a:spcAft>
            </a:pPr>
            <a:r>
              <a:rPr lang="tr-TR" sz="2000" b="1" i="0">
                <a:solidFill>
                  <a:srgbClr val="262626"/>
                </a:solidFill>
                <a:latin typeface="Calibri"/>
              </a:rPr>
              <a:t>Kullanım alanları (s. 69):</a:t>
            </a:r>
            <a:r>
              <a:rPr lang="tr-TR" sz="2000" b="0" i="0">
                <a:solidFill>
                  <a:srgbClr val="262626"/>
                </a:solidFill>
                <a:latin typeface="Calibri"/>
              </a:rPr>
              <a:t> savunma sanayisi · ulaşım · lojistik · bankacılık · iletişim teknolojileri · enerji sistemleri · ticaret · doğa sporları</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69</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193 / 226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GPS’nin üç bileşeni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pic>
        <p:nvPicPr>
          <p:cNvPr id="6" name="Picture 5" descr="gorsel_2_16_s69.jpg"/>
          <p:cNvPicPr>
            <a:picLocks noChangeAspect="1"/>
          </p:cNvPicPr>
          <p:nvPr/>
        </p:nvPicPr>
        <p:blipFill>
          <a:blip r:embed="rId3"/>
          <a:srcRect t="7500"/>
          <a:stretch>
            <a:fillRect/>
          </a:stretch>
        </p:blipFill>
        <p:spPr>
          <a:xfrm>
            <a:off x="502920" y="1216152"/>
            <a:ext cx="6949440" cy="2858511"/>
          </a:xfrm>
          <a:prstGeom prst="rect">
            <a:avLst/>
          </a:prstGeom>
          <a:ln w="9525">
            <a:solidFill>
              <a:srgbClr val="D9D9D9"/>
            </a:solidFill>
          </a:ln>
        </p:spPr>
      </p:pic>
      <p:sp>
        <p:nvSpPr>
          <p:cNvPr id="7" name="Rounded Rectangle 6"/>
          <p:cNvSpPr/>
          <p:nvPr/>
        </p:nvSpPr>
        <p:spPr>
          <a:xfrm>
            <a:off x="6396045" y="3400982"/>
            <a:ext cx="1056315" cy="333750"/>
          </a:xfrm>
          <a:prstGeom prst="roundRect">
            <a:avLst>
              <a:gd name="adj" fmla="val 30000"/>
            </a:avLst>
          </a:prstGeom>
          <a:solidFill>
            <a:srgbClr val="FFFFFF"/>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200" b="1" i="0">
                <a:solidFill>
                  <a:srgbClr val="262626"/>
                </a:solidFill>
                <a:latin typeface="Calibri"/>
              </a:rPr>
              <a:t>Görsel 2.16</a:t>
            </a:r>
          </a:p>
        </p:txBody>
      </p:sp>
      <p:sp>
        <p:nvSpPr>
          <p:cNvPr id="8" name="Rounded Rectangle 7"/>
          <p:cNvSpPr/>
          <p:nvPr/>
        </p:nvSpPr>
        <p:spPr>
          <a:xfrm>
            <a:off x="7680960" y="1216152"/>
            <a:ext cx="4007815" cy="2858511"/>
          </a:xfrm>
          <a:prstGeom prst="roundRect">
            <a:avLst>
              <a:gd name="adj" fmla="val 8000"/>
            </a:avLst>
          </a:prstGeom>
          <a:solidFill>
            <a:srgbClr val="E3ECF5"/>
          </a:solidFill>
          <a:ln>
            <a:noFill/>
          </a:ln>
          <a:effectLst/>
        </p:spPr>
        <p:txBody>
          <a:bodyPr rtlCol="0" anchor="ctr" wrap="square" lIns="182880" rIns="182880" tIns="73152" bIns="73152">
            <a:noAutofit/>
          </a:bodyPr>
          <a:lstStyle/>
          <a:p>
            <a:pPr algn="l">
              <a:spcBef>
                <a:spcPts val="0"/>
              </a:spcBef>
              <a:spcAft>
                <a:spcPts val="800"/>
              </a:spcAft>
            </a:pPr>
            <a:r>
              <a:rPr lang="tr-TR" sz="1900" b="1" i="0">
                <a:solidFill>
                  <a:srgbClr val="262626"/>
                </a:solidFill>
                <a:latin typeface="Calibri"/>
              </a:rPr>
              <a:t>GPS’nin uydular, yer kontrol ağı ve GPS alıcıları olmak üzere üç bileşeni vardır.</a:t>
            </a:r>
          </a:p>
          <a:p>
            <a:pPr algn="l">
              <a:spcBef>
                <a:spcPts val="0"/>
              </a:spcBef>
              <a:spcAft>
                <a:spcPts val="0"/>
              </a:spcAft>
            </a:pPr>
            <a:r>
              <a:rPr lang="tr-TR" sz="1700" b="0" i="1">
                <a:solidFill>
                  <a:srgbClr val="262626"/>
                </a:solidFill>
                <a:latin typeface="Calibri"/>
              </a:rPr>
              <a:t>Küresel konumlandırma sistemi; uydular (a), yer kontrol istasyonu (b) ve GPS alıcısı (c) arasında iletilen radyo sinyalleriyle çalışır.</a:t>
            </a:r>
          </a:p>
        </p:txBody>
      </p:sp>
      <p:sp>
        <p:nvSpPr>
          <p:cNvPr id="9" name="Rounded Rectangle 8"/>
          <p:cNvSpPr/>
          <p:nvPr/>
        </p:nvSpPr>
        <p:spPr>
          <a:xfrm>
            <a:off x="502920" y="4211823"/>
            <a:ext cx="3618890" cy="2079248"/>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4211823"/>
            <a:ext cx="3618890" cy="457200"/>
          </a:xfrm>
          <a:prstGeom prst="roundRect">
            <a:avLst>
              <a:gd name="adj" fmla="val 25000"/>
            </a:avLst>
          </a:prstGeom>
          <a:solidFill>
            <a:srgbClr val="1E7B6E"/>
          </a:solidFill>
          <a:ln>
            <a:noFill/>
          </a:ln>
          <a:effectLst/>
        </p:spPr>
        <p:txBody>
          <a:bodyPr rtlCol="0" anchor="ctr"/>
          <a:lstStyle/>
          <a:p/>
        </p:txBody>
      </p:sp>
      <p:sp>
        <p:nvSpPr>
          <p:cNvPr id="11" name="Rectangle 10"/>
          <p:cNvSpPr/>
          <p:nvPr/>
        </p:nvSpPr>
        <p:spPr>
          <a:xfrm>
            <a:off x="502920" y="4440423"/>
            <a:ext cx="3618890" cy="228600"/>
          </a:xfrm>
          <a:prstGeom prst="rect">
            <a:avLst/>
          </a:prstGeom>
          <a:solidFill>
            <a:srgbClr val="1E7B6E"/>
          </a:solidFill>
          <a:ln>
            <a:noFill/>
          </a:ln>
          <a:effectLst/>
        </p:spPr>
        <p:txBody>
          <a:bodyPr rtlCol="0" anchor="ctr"/>
          <a:lstStyle/>
          <a:p/>
        </p:txBody>
      </p:sp>
      <p:sp>
        <p:nvSpPr>
          <p:cNvPr id="12" name="TextBox 11"/>
          <p:cNvSpPr txBox="1"/>
          <p:nvPr/>
        </p:nvSpPr>
        <p:spPr>
          <a:xfrm>
            <a:off x="594360" y="4211823"/>
            <a:ext cx="3436010"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a · Uydu Ağı</a:t>
            </a:r>
          </a:p>
        </p:txBody>
      </p:sp>
      <p:sp>
        <p:nvSpPr>
          <p:cNvPr id="13" name="TextBox 12"/>
          <p:cNvSpPr txBox="1"/>
          <p:nvPr/>
        </p:nvSpPr>
        <p:spPr>
          <a:xfrm>
            <a:off x="612648" y="4742175"/>
            <a:ext cx="3399434" cy="147574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Dünya’nın yörüngesinde hareket eden uydular, kullanıcılara coğrafi konum ve yerel saat verisi içeren radyo sinyalleri iletir.</a:t>
            </a:r>
          </a:p>
        </p:txBody>
      </p:sp>
      <p:sp>
        <p:nvSpPr>
          <p:cNvPr id="14" name="Rounded Rectangle 13"/>
          <p:cNvSpPr/>
          <p:nvPr/>
        </p:nvSpPr>
        <p:spPr>
          <a:xfrm>
            <a:off x="4286402" y="4211823"/>
            <a:ext cx="3618890" cy="2079248"/>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4286402" y="4211823"/>
            <a:ext cx="3618890" cy="457200"/>
          </a:xfrm>
          <a:prstGeom prst="roundRect">
            <a:avLst>
              <a:gd name="adj" fmla="val 25000"/>
            </a:avLst>
          </a:prstGeom>
          <a:solidFill>
            <a:srgbClr val="2C6696"/>
          </a:solidFill>
          <a:ln>
            <a:noFill/>
          </a:ln>
          <a:effectLst/>
        </p:spPr>
        <p:txBody>
          <a:bodyPr rtlCol="0" anchor="ctr"/>
          <a:lstStyle/>
          <a:p/>
        </p:txBody>
      </p:sp>
      <p:sp>
        <p:nvSpPr>
          <p:cNvPr id="16" name="Rectangle 15"/>
          <p:cNvSpPr/>
          <p:nvPr/>
        </p:nvSpPr>
        <p:spPr>
          <a:xfrm>
            <a:off x="4286402" y="4440423"/>
            <a:ext cx="3618890" cy="228600"/>
          </a:xfrm>
          <a:prstGeom prst="rect">
            <a:avLst/>
          </a:prstGeom>
          <a:solidFill>
            <a:srgbClr val="2C6696"/>
          </a:solidFill>
          <a:ln>
            <a:noFill/>
          </a:ln>
          <a:effectLst/>
        </p:spPr>
        <p:txBody>
          <a:bodyPr rtlCol="0" anchor="ctr"/>
          <a:lstStyle/>
          <a:p/>
        </p:txBody>
      </p:sp>
      <p:sp>
        <p:nvSpPr>
          <p:cNvPr id="17" name="TextBox 16"/>
          <p:cNvSpPr txBox="1"/>
          <p:nvPr/>
        </p:nvSpPr>
        <p:spPr>
          <a:xfrm>
            <a:off x="4377842" y="4211823"/>
            <a:ext cx="3436010"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b · Yer Kontrol Ağı</a:t>
            </a:r>
          </a:p>
        </p:txBody>
      </p:sp>
      <p:sp>
        <p:nvSpPr>
          <p:cNvPr id="18" name="TextBox 17"/>
          <p:cNvSpPr txBox="1"/>
          <p:nvPr/>
        </p:nvSpPr>
        <p:spPr>
          <a:xfrm>
            <a:off x="4396130" y="4742175"/>
            <a:ext cx="3399434" cy="147574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Yer kontrol istasyonlarının amacı, GPS uydularının kontrolünü yaparak sistemin hatasız çalışmasını sağlamaktır.</a:t>
            </a:r>
          </a:p>
        </p:txBody>
      </p:sp>
      <p:sp>
        <p:nvSpPr>
          <p:cNvPr id="19" name="Rounded Rectangle 18"/>
          <p:cNvSpPr/>
          <p:nvPr/>
        </p:nvSpPr>
        <p:spPr>
          <a:xfrm>
            <a:off x="8069884" y="4211823"/>
            <a:ext cx="3618890" cy="2079248"/>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8069884" y="4211823"/>
            <a:ext cx="3618890" cy="457200"/>
          </a:xfrm>
          <a:prstGeom prst="roundRect">
            <a:avLst>
              <a:gd name="adj" fmla="val 25000"/>
            </a:avLst>
          </a:prstGeom>
          <a:solidFill>
            <a:srgbClr val="4F4F4F"/>
          </a:solidFill>
          <a:ln>
            <a:noFill/>
          </a:ln>
          <a:effectLst/>
        </p:spPr>
        <p:txBody>
          <a:bodyPr rtlCol="0" anchor="ctr"/>
          <a:lstStyle/>
          <a:p/>
        </p:txBody>
      </p:sp>
      <p:sp>
        <p:nvSpPr>
          <p:cNvPr id="21" name="Rectangle 20"/>
          <p:cNvSpPr/>
          <p:nvPr/>
        </p:nvSpPr>
        <p:spPr>
          <a:xfrm>
            <a:off x="8069884" y="4440423"/>
            <a:ext cx="3618890" cy="228600"/>
          </a:xfrm>
          <a:prstGeom prst="rect">
            <a:avLst/>
          </a:prstGeom>
          <a:solidFill>
            <a:srgbClr val="4F4F4F"/>
          </a:solidFill>
          <a:ln>
            <a:noFill/>
          </a:ln>
          <a:effectLst/>
        </p:spPr>
        <p:txBody>
          <a:bodyPr rtlCol="0" anchor="ctr"/>
          <a:lstStyle/>
          <a:p/>
        </p:txBody>
      </p:sp>
      <p:sp>
        <p:nvSpPr>
          <p:cNvPr id="22" name="TextBox 21"/>
          <p:cNvSpPr txBox="1"/>
          <p:nvPr/>
        </p:nvSpPr>
        <p:spPr>
          <a:xfrm>
            <a:off x="8161324" y="4211823"/>
            <a:ext cx="3436010"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c · GPS Alıcıları</a:t>
            </a:r>
          </a:p>
        </p:txBody>
      </p:sp>
      <p:sp>
        <p:nvSpPr>
          <p:cNvPr id="23" name="TextBox 22"/>
          <p:cNvSpPr txBox="1"/>
          <p:nvPr/>
        </p:nvSpPr>
        <p:spPr>
          <a:xfrm>
            <a:off x="8179612" y="4742175"/>
            <a:ext cx="3399434" cy="1475744"/>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262626"/>
                </a:solidFill>
                <a:latin typeface="Calibri"/>
              </a:rPr>
              <a:t>GPS cihazları; saat, akıllı telefon, araç içi navigasyon, el tipi ve ayaklı cihazlar gibi farklı tiplerde geliştirilmiştir.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69</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194 / 226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GPS ile neler öğrenilir, nerelerde kullanılır?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pic>
        <p:nvPicPr>
          <p:cNvPr id="6" name="Picture 5" descr="gorsel_2_17_s70.jpg"/>
          <p:cNvPicPr>
            <a:picLocks noChangeAspect="1"/>
          </p:cNvPicPr>
          <p:nvPr/>
        </p:nvPicPr>
        <p:blipFill>
          <a:blip r:embed="rId3"/>
          <a:stretch>
            <a:fillRect/>
          </a:stretch>
        </p:blipFill>
        <p:spPr>
          <a:xfrm>
            <a:off x="502920" y="1216152"/>
            <a:ext cx="3017520" cy="3070343"/>
          </a:xfrm>
          <a:prstGeom prst="rect">
            <a:avLst/>
          </a:prstGeom>
          <a:ln w="9525">
            <a:solidFill>
              <a:srgbClr val="D9D9D9"/>
            </a:solidFill>
          </a:ln>
        </p:spPr>
      </p:pic>
      <p:sp>
        <p:nvSpPr>
          <p:cNvPr id="7" name="TextBox 6"/>
          <p:cNvSpPr txBox="1"/>
          <p:nvPr/>
        </p:nvSpPr>
        <p:spPr>
          <a:xfrm>
            <a:off x="502920" y="4350503"/>
            <a:ext cx="3017520" cy="1913137"/>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Görsel 2.17 · Yaban hayatı üzerinde çalışan bilim insanları, canlıların yaşam alanlarını belirleyebilmek ve göç hareketlerini izleyebilmek için GPS teknolojisinden yararlanmaktadır.</a:t>
            </a:r>
          </a:p>
        </p:txBody>
      </p:sp>
      <p:sp>
        <p:nvSpPr>
          <p:cNvPr id="8" name="TextBox 7"/>
          <p:cNvSpPr txBox="1"/>
          <p:nvPr/>
        </p:nvSpPr>
        <p:spPr>
          <a:xfrm>
            <a:off x="3749040" y="1188720"/>
            <a:ext cx="7939735" cy="411480"/>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1E7B6E"/>
                </a:solidFill>
                <a:latin typeface="Calibri"/>
              </a:rPr>
              <a:t>GPS ile Hangi Bilgilere Ulaşılır?</a:t>
            </a:r>
          </a:p>
        </p:txBody>
      </p:sp>
      <p:sp>
        <p:nvSpPr>
          <p:cNvPr id="9" name="Rounded Rectangle 8"/>
          <p:cNvSpPr/>
          <p:nvPr/>
        </p:nvSpPr>
        <p:spPr>
          <a:xfrm>
            <a:off x="3749040" y="1673352"/>
            <a:ext cx="1292275" cy="685800"/>
          </a:xfrm>
          <a:prstGeom prst="roundRect">
            <a:avLst>
              <a:gd name="adj" fmla="val 25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2050" b="1" i="0">
                <a:solidFill>
                  <a:srgbClr val="FFFFFF"/>
                </a:solidFill>
                <a:latin typeface="Calibri"/>
              </a:rPr>
              <a:t>enlem</a:t>
            </a:r>
          </a:p>
        </p:txBody>
      </p:sp>
      <p:sp>
        <p:nvSpPr>
          <p:cNvPr id="10" name="Rounded Rectangle 9"/>
          <p:cNvSpPr/>
          <p:nvPr/>
        </p:nvSpPr>
        <p:spPr>
          <a:xfrm>
            <a:off x="5151043" y="1673352"/>
            <a:ext cx="1292275" cy="685800"/>
          </a:xfrm>
          <a:prstGeom prst="roundRect">
            <a:avLst>
              <a:gd name="adj" fmla="val 25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2050" b="1" i="0">
                <a:solidFill>
                  <a:srgbClr val="FFFFFF"/>
                </a:solidFill>
                <a:latin typeface="Calibri"/>
              </a:rPr>
              <a:t>boylam</a:t>
            </a:r>
          </a:p>
        </p:txBody>
      </p:sp>
      <p:sp>
        <p:nvSpPr>
          <p:cNvPr id="11" name="Rounded Rectangle 10"/>
          <p:cNvSpPr/>
          <p:nvPr/>
        </p:nvSpPr>
        <p:spPr>
          <a:xfrm>
            <a:off x="6553046" y="1673352"/>
            <a:ext cx="1292275" cy="685800"/>
          </a:xfrm>
          <a:prstGeom prst="roundRect">
            <a:avLst>
              <a:gd name="adj" fmla="val 25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2050" b="1" i="0">
                <a:solidFill>
                  <a:srgbClr val="FFFFFF"/>
                </a:solidFill>
                <a:latin typeface="Calibri"/>
              </a:rPr>
              <a:t>yükselti</a:t>
            </a:r>
          </a:p>
        </p:txBody>
      </p:sp>
      <p:sp>
        <p:nvSpPr>
          <p:cNvPr id="12" name="Rounded Rectangle 11"/>
          <p:cNvSpPr/>
          <p:nvPr/>
        </p:nvSpPr>
        <p:spPr>
          <a:xfrm>
            <a:off x="7955049" y="1673352"/>
            <a:ext cx="1292275" cy="685800"/>
          </a:xfrm>
          <a:prstGeom prst="roundRect">
            <a:avLst>
              <a:gd name="adj" fmla="val 25000"/>
            </a:avLst>
          </a:prstGeom>
          <a:solidFill>
            <a:srgbClr val="1E7B6E"/>
          </a:solidFill>
          <a:ln>
            <a:noFill/>
          </a:ln>
          <a:effectLst/>
        </p:spPr>
        <p:txBody>
          <a:bodyPr rtlCol="0" anchor="ctr" wrap="square" lIns="45720" rIns="45720" tIns="73152" bIns="73152">
            <a:noAutofit/>
          </a:bodyPr>
          <a:lstStyle/>
          <a:p>
            <a:pPr algn="ctr">
              <a:spcBef>
                <a:spcPts val="0"/>
              </a:spcBef>
              <a:spcAft>
                <a:spcPts val="0"/>
              </a:spcAft>
            </a:pPr>
            <a:r>
              <a:rPr lang="tr-TR" sz="2050" b="1" i="0">
                <a:solidFill>
                  <a:srgbClr val="FFFFFF"/>
                </a:solidFill>
                <a:latin typeface="Calibri"/>
              </a:rPr>
              <a:t>yerel saat</a:t>
            </a:r>
          </a:p>
        </p:txBody>
      </p:sp>
      <p:sp>
        <p:nvSpPr>
          <p:cNvPr id="13" name="Rounded Rectangle 12"/>
          <p:cNvSpPr/>
          <p:nvPr/>
        </p:nvSpPr>
        <p:spPr>
          <a:xfrm>
            <a:off x="9357052" y="1673352"/>
            <a:ext cx="2331720" cy="685800"/>
          </a:xfrm>
          <a:prstGeom prst="roundRect">
            <a:avLst>
              <a:gd name="adj" fmla="val 25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2050" b="1" i="0">
                <a:solidFill>
                  <a:srgbClr val="FFFFFF"/>
                </a:solidFill>
                <a:latin typeface="Calibri"/>
              </a:rPr>
              <a:t>anlık hız ve zaman</a:t>
            </a:r>
          </a:p>
        </p:txBody>
      </p:sp>
      <p:sp>
        <p:nvSpPr>
          <p:cNvPr id="14" name="TextBox 13"/>
          <p:cNvSpPr txBox="1"/>
          <p:nvPr/>
        </p:nvSpPr>
        <p:spPr>
          <a:xfrm>
            <a:off x="3749040" y="2432304"/>
            <a:ext cx="7939735" cy="365760"/>
          </a:xfrm>
          <a:prstGeom prst="rect">
            <a:avLst/>
          </a:prstGeom>
          <a:noFill/>
        </p:spPr>
        <p:txBody>
          <a:bodyPr wrap="square" anchor="t" lIns="73152" rIns="73152" tIns="36576" bIns="36576">
            <a:noAutofit/>
          </a:bodyPr>
          <a:lstStyle/>
          <a:p>
            <a:pPr algn="r">
              <a:spcBef>
                <a:spcPts val="0"/>
              </a:spcBef>
              <a:spcAft>
                <a:spcPts val="0"/>
              </a:spcAft>
            </a:pPr>
            <a:r>
              <a:rPr lang="tr-TR" sz="1400" b="0" i="1">
                <a:solidFill>
                  <a:srgbClr val="767676"/>
                </a:solidFill>
                <a:latin typeface="Calibri"/>
              </a:rPr>
              <a:t>Anlık hız ve zaman: uydulardaki atomik saatlerden (s. 70)</a:t>
            </a:r>
          </a:p>
        </p:txBody>
      </p:sp>
      <p:sp>
        <p:nvSpPr>
          <p:cNvPr id="15" name="TextBox 14"/>
          <p:cNvSpPr txBox="1"/>
          <p:nvPr/>
        </p:nvSpPr>
        <p:spPr>
          <a:xfrm>
            <a:off x="3749040" y="2862072"/>
            <a:ext cx="7939735" cy="411480"/>
          </a:xfrm>
          <a:prstGeom prst="rect">
            <a:avLst/>
          </a:prstGeom>
          <a:noFill/>
        </p:spPr>
        <p:txBody>
          <a:bodyPr wrap="square" anchor="t" lIns="73152" rIns="73152" tIns="36576" bIns="36576">
            <a:noAutofit/>
          </a:bodyPr>
          <a:lstStyle/>
          <a:p>
            <a:pPr algn="l">
              <a:spcBef>
                <a:spcPts val="0"/>
              </a:spcBef>
              <a:spcAft>
                <a:spcPts val="0"/>
              </a:spcAft>
            </a:pPr>
            <a:r>
              <a:rPr lang="tr-TR" sz="2000" b="1" i="0">
                <a:solidFill>
                  <a:srgbClr val="1E7B6E"/>
                </a:solidFill>
                <a:latin typeface="Calibri"/>
              </a:rPr>
              <a:t>GPS Nerelerde Kullanılır?</a:t>
            </a:r>
          </a:p>
        </p:txBody>
      </p:sp>
      <p:sp>
        <p:nvSpPr>
          <p:cNvPr id="16" name="Rounded Rectangle 15"/>
          <p:cNvSpPr/>
          <p:nvPr/>
        </p:nvSpPr>
        <p:spPr>
          <a:xfrm>
            <a:off x="3749040" y="3319272"/>
            <a:ext cx="7939735" cy="292608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Bir yerin konumunun coğrafi koordinatlara göre belirlenmesinde</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Bir konumdan diğerine ulaşımın sağlanmasında (navigasyon amacıyla)</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İnsan, hayvan, araç veya nesnelerin hareketlerinin izlenmesinde</a:t>
            </a:r>
          </a:p>
          <a:p>
            <a:pPr algn="l" marL="248620" indent="-248620">
              <a:spcBef>
                <a:spcPts val="0"/>
              </a:spcBef>
              <a:spcAft>
                <a:spcPts val="500"/>
              </a:spcAft>
            </a:pPr>
            <a:r>
              <a:rPr lang="tr-TR" sz="2000" b="1" i="0">
                <a:solidFill>
                  <a:srgbClr val="2C6696"/>
                </a:solidFill>
                <a:latin typeface="Calibri"/>
              </a:rPr>
              <a:t>•  </a:t>
            </a:r>
            <a:r>
              <a:rPr lang="tr-TR" sz="2000" b="0" i="0">
                <a:solidFill>
                  <a:srgbClr val="262626"/>
                </a:solidFill>
                <a:latin typeface="Calibri"/>
              </a:rPr>
              <a:t>Farklı ölçeklerdeki haritalara coğrafi unsurlar eklenerek haritaların oluşturulmasında</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Farklı yerlere ait hassas zaman ölçümleri yapılmasında</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70</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195 / 226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GPS’den Nasıl Yararlanılabilir?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UYGULAMA</a:t>
            </a:r>
          </a:p>
        </p:txBody>
      </p:sp>
      <p:sp>
        <p:nvSpPr>
          <p:cNvPr id="6" name="TextBox 5"/>
          <p:cNvSpPr txBox="1"/>
          <p:nvPr/>
        </p:nvSpPr>
        <p:spPr>
          <a:xfrm>
            <a:off x="502920" y="1188720"/>
            <a:ext cx="11185855" cy="411480"/>
          </a:xfrm>
          <a:prstGeom prst="rect">
            <a:avLst/>
          </a:prstGeom>
          <a:noFill/>
        </p:spPr>
        <p:txBody>
          <a:bodyPr wrap="square" anchor="t" lIns="73152" rIns="73152" tIns="36576" bIns="36576">
            <a:noAutofit/>
          </a:bodyPr>
          <a:lstStyle/>
          <a:p>
            <a:pPr algn="l">
              <a:spcBef>
                <a:spcPts val="0"/>
              </a:spcBef>
              <a:spcAft>
                <a:spcPts val="0"/>
              </a:spcAft>
            </a:pPr>
            <a:r>
              <a:rPr lang="tr-TR" sz="1800" b="0" i="1">
                <a:solidFill>
                  <a:srgbClr val="767676"/>
                </a:solidFill>
                <a:latin typeface="Calibri"/>
              </a:rPr>
              <a:t>İş birlikli çalışmayla aşağıdaki soruları cevaplayınız.</a:t>
            </a:r>
          </a:p>
        </p:txBody>
      </p:sp>
      <p:sp>
        <p:nvSpPr>
          <p:cNvPr id="7" name="Rounded Rectangle 6"/>
          <p:cNvSpPr/>
          <p:nvPr/>
        </p:nvSpPr>
        <p:spPr>
          <a:xfrm>
            <a:off x="502920" y="1673352"/>
            <a:ext cx="11185855" cy="918972"/>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1673352"/>
            <a:ext cx="1600200" cy="918972"/>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soru</a:t>
            </a:r>
          </a:p>
        </p:txBody>
      </p:sp>
      <p:sp>
        <p:nvSpPr>
          <p:cNvPr id="9" name="TextBox 8"/>
          <p:cNvSpPr txBox="1"/>
          <p:nvPr/>
        </p:nvSpPr>
        <p:spPr>
          <a:xfrm>
            <a:off x="2240280" y="1673352"/>
            <a:ext cx="8122615" cy="91897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GPS teknolojisinin geliştirilmesi ve bu sistemin çalışmasında coğrafi koordinatlardan (enlem ve boylam) nasıl yararlanılmıştır?</a:t>
            </a:r>
          </a:p>
        </p:txBody>
      </p:sp>
      <p:sp>
        <p:nvSpPr>
          <p:cNvPr id="10" name="Rounded Rectangle 9"/>
          <p:cNvSpPr/>
          <p:nvPr/>
        </p:nvSpPr>
        <p:spPr>
          <a:xfrm>
            <a:off x="10545775" y="1858518"/>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ev</a:t>
            </a:r>
          </a:p>
        </p:txBody>
      </p:sp>
      <p:sp>
        <p:nvSpPr>
          <p:cNvPr id="11" name="Rounded Rectangle 10"/>
          <p:cNvSpPr/>
          <p:nvPr/>
        </p:nvSpPr>
        <p:spPr>
          <a:xfrm>
            <a:off x="502920" y="2720340"/>
            <a:ext cx="11185855" cy="918972"/>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502920" y="2720340"/>
            <a:ext cx="1600200" cy="918972"/>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soru</a:t>
            </a:r>
          </a:p>
        </p:txBody>
      </p:sp>
      <p:sp>
        <p:nvSpPr>
          <p:cNvPr id="13" name="TextBox 12"/>
          <p:cNvSpPr txBox="1"/>
          <p:nvPr/>
        </p:nvSpPr>
        <p:spPr>
          <a:xfrm>
            <a:off x="2240280" y="2720340"/>
            <a:ext cx="8122615" cy="91897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Aileler, alzheimer (alzaymır) hastalığına sahip birinin kaybolma riskine karşı GPS teknolojisinden nasıl yararlanabilir?</a:t>
            </a:r>
          </a:p>
        </p:txBody>
      </p:sp>
      <p:sp>
        <p:nvSpPr>
          <p:cNvPr id="14" name="Rounded Rectangle 13"/>
          <p:cNvSpPr/>
          <p:nvPr/>
        </p:nvSpPr>
        <p:spPr>
          <a:xfrm>
            <a:off x="10545775" y="2905506"/>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ev</a:t>
            </a:r>
          </a:p>
        </p:txBody>
      </p:sp>
      <p:sp>
        <p:nvSpPr>
          <p:cNvPr id="15" name="Rounded Rectangle 14"/>
          <p:cNvSpPr/>
          <p:nvPr/>
        </p:nvSpPr>
        <p:spPr>
          <a:xfrm>
            <a:off x="502920" y="3776472"/>
            <a:ext cx="11185855" cy="2514600"/>
          </a:xfrm>
          <a:prstGeom prst="roundRect">
            <a:avLst>
              <a:gd name="adj" fmla="val 6000"/>
            </a:avLst>
          </a:prstGeom>
          <a:solidFill>
            <a:srgbClr val="F0F0F0"/>
          </a:solidFill>
          <a:ln>
            <a:noFill/>
          </a:ln>
          <a:effectLst/>
        </p:spPr>
        <p:txBody>
          <a:bodyPr rtlCol="0" anchor="ctr"/>
          <a:lstStyle/>
          <a:p/>
        </p:txBody>
      </p:sp>
      <p:sp>
        <p:nvSpPr>
          <p:cNvPr id="16" name="Rounded Rectangle 15"/>
          <p:cNvSpPr/>
          <p:nvPr/>
        </p:nvSpPr>
        <p:spPr>
          <a:xfrm>
            <a:off x="502920" y="3776472"/>
            <a:ext cx="1600200" cy="2514600"/>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soru</a:t>
            </a:r>
          </a:p>
        </p:txBody>
      </p:sp>
      <p:sp>
        <p:nvSpPr>
          <p:cNvPr id="17" name="Rounded Rectangle 16"/>
          <p:cNvSpPr/>
          <p:nvPr/>
        </p:nvSpPr>
        <p:spPr>
          <a:xfrm>
            <a:off x="9997135" y="3886200"/>
            <a:ext cx="155448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poster</a:t>
            </a:r>
          </a:p>
        </p:txBody>
      </p:sp>
      <p:sp>
        <p:nvSpPr>
          <p:cNvPr id="18" name="TextBox 17"/>
          <p:cNvSpPr txBox="1"/>
          <p:nvPr/>
        </p:nvSpPr>
        <p:spPr>
          <a:xfrm>
            <a:off x="2240280" y="3822192"/>
            <a:ext cx="7665415" cy="2423160"/>
          </a:xfrm>
          <a:prstGeom prst="rect">
            <a:avLst/>
          </a:prstGeom>
          <a:noFill/>
        </p:spPr>
        <p:txBody>
          <a:bodyPr wrap="square" anchor="ctr" lIns="73152" rIns="73152" tIns="36576" bIns="36576">
            <a:noAutofit/>
          </a:bodyPr>
          <a:lstStyle/>
          <a:p>
            <a:pPr algn="l">
              <a:spcBef>
                <a:spcPts val="0"/>
              </a:spcBef>
              <a:spcAft>
                <a:spcPts val="400"/>
              </a:spcAft>
            </a:pPr>
            <a:r>
              <a:rPr lang="tr-TR" sz="1900" b="0" i="0">
                <a:solidFill>
                  <a:srgbClr val="262626"/>
                </a:solidFill>
                <a:latin typeface="Calibri"/>
              </a:rPr>
              <a:t>İş birlikli çalışmayla aşağıdaki adımları takip ederek uygulamayı tamamlayınız. Yaptığınız çalışmayı poster olarak sununuz.</a:t>
            </a:r>
          </a:p>
          <a:p>
            <a:pPr algn="l" marL="312498" indent="-312498">
              <a:spcBef>
                <a:spcPts val="0"/>
              </a:spcBef>
              <a:spcAft>
                <a:spcPts val="400"/>
              </a:spcAft>
            </a:pPr>
            <a:r>
              <a:rPr lang="tr-TR" sz="1900" b="1" i="0">
                <a:solidFill>
                  <a:srgbClr val="4F4F4F"/>
                </a:solidFill>
                <a:latin typeface="Calibri"/>
              </a:rPr>
              <a:t>a)  </a:t>
            </a:r>
            <a:r>
              <a:rPr lang="tr-TR" sz="1900" b="0" i="0">
                <a:solidFill>
                  <a:srgbClr val="262626"/>
                </a:solidFill>
                <a:latin typeface="Calibri"/>
              </a:rPr>
              <a:t>GPS’nin günlük hayattaki kullanım alanlarıyla ilgili beyin fırtınası yaparak farklı fikirler üretiniz.</a:t>
            </a:r>
          </a:p>
          <a:p>
            <a:pPr algn="l" marL="323178" indent="-323178">
              <a:spcBef>
                <a:spcPts val="0"/>
              </a:spcBef>
              <a:spcAft>
                <a:spcPts val="400"/>
              </a:spcAft>
            </a:pPr>
            <a:r>
              <a:rPr lang="tr-TR" sz="1900" b="1" i="0">
                <a:solidFill>
                  <a:srgbClr val="4F4F4F"/>
                </a:solidFill>
                <a:latin typeface="Calibri"/>
              </a:rPr>
              <a:t>b)  </a:t>
            </a:r>
            <a:r>
              <a:rPr lang="tr-TR" sz="1900" b="0" i="0">
                <a:solidFill>
                  <a:srgbClr val="262626"/>
                </a:solidFill>
                <a:latin typeface="Calibri"/>
              </a:rPr>
              <a:t>Belirlediğiniz bir alanla ilgili GPS teknolojisinden yararlanılabilecek özgün ve yeni bir kullanım önerisi geliştiriniz.</a:t>
            </a:r>
          </a:p>
          <a:p>
            <a:pPr algn="l" marL="293819" indent="-293819">
              <a:spcBef>
                <a:spcPts val="0"/>
              </a:spcBef>
              <a:spcAft>
                <a:spcPts val="0"/>
              </a:spcAft>
            </a:pPr>
            <a:r>
              <a:rPr lang="tr-TR" sz="1900" b="1" i="0">
                <a:solidFill>
                  <a:srgbClr val="4F4F4F"/>
                </a:solidFill>
                <a:latin typeface="Calibri"/>
              </a:rPr>
              <a:t>c)  </a:t>
            </a:r>
            <a:r>
              <a:rPr lang="tr-TR" sz="1900" b="0" i="0">
                <a:solidFill>
                  <a:srgbClr val="262626"/>
                </a:solidFill>
                <a:latin typeface="Calibri"/>
              </a:rPr>
              <a:t>Önerdiğiniz ürün ya da fikrin güçlü ve zayıf yönlerini değerlendiriniz.</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70</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196 / 226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Uygulama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594506"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94506" cy="530352"/>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481328"/>
            <a:ext cx="3594506" cy="265176"/>
          </a:xfrm>
          <a:prstGeom prst="rect">
            <a:avLst/>
          </a:prstGeom>
          <a:solidFill>
            <a:srgbClr val="2E7D32"/>
          </a:solidFill>
          <a:ln>
            <a:noFill/>
          </a:ln>
          <a:effectLst/>
        </p:spPr>
        <p:txBody>
          <a:bodyPr rtlCol="0" anchor="ctr"/>
          <a:lstStyle/>
          <a:p/>
        </p:txBody>
      </p:sp>
      <p:sp>
        <p:nvSpPr>
          <p:cNvPr id="9" name="TextBox 8"/>
          <p:cNvSpPr txBox="1"/>
          <p:nvPr/>
        </p:nvSpPr>
        <p:spPr>
          <a:xfrm>
            <a:off x="594360"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1 · Koordinatlar</a:t>
            </a:r>
          </a:p>
        </p:txBody>
      </p:sp>
      <p:sp>
        <p:nvSpPr>
          <p:cNvPr id="10" name="TextBox 9"/>
          <p:cNvSpPr txBox="1"/>
          <p:nvPr/>
        </p:nvSpPr>
        <p:spPr>
          <a:xfrm>
            <a:off x="612648" y="1819656"/>
            <a:ext cx="3375050" cy="435254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GPS alıcısı uydulardan gelen radyo sinyalleriyle bulunduğu noktanın enlem ve boylamını (yükselti ve yerel saatini de) bulur.</a:t>
            </a:r>
          </a:p>
          <a:p>
            <a:pPr algn="l">
              <a:spcBef>
                <a:spcPts val="0"/>
              </a:spcBef>
              <a:spcAft>
                <a:spcPts val="0"/>
              </a:spcAft>
            </a:pPr>
            <a:r>
              <a:rPr lang="tr-TR" sz="1900" b="0" i="0">
                <a:solidFill>
                  <a:srgbClr val="262626"/>
                </a:solidFill>
                <a:latin typeface="Calibri"/>
              </a:rPr>
              <a:t>Konum enlem-boylamla ifade edildiği için haritada gösterilir; hareket eden nesnenin koordinatları zamanla izlenir.</a:t>
            </a:r>
          </a:p>
        </p:txBody>
      </p:sp>
      <p:sp>
        <p:nvSpPr>
          <p:cNvPr id="11" name="Rounded Rectangle 10"/>
          <p:cNvSpPr/>
          <p:nvPr/>
        </p:nvSpPr>
        <p:spPr>
          <a:xfrm>
            <a:off x="4298594" y="1216152"/>
            <a:ext cx="3594506" cy="5029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16152"/>
            <a:ext cx="3594506" cy="530352"/>
          </a:xfrm>
          <a:prstGeom prst="roundRect">
            <a:avLst>
              <a:gd name="adj" fmla="val 25000"/>
            </a:avLst>
          </a:prstGeom>
          <a:solidFill>
            <a:srgbClr val="2E7D32"/>
          </a:solidFill>
          <a:ln>
            <a:noFill/>
          </a:ln>
          <a:effectLst/>
        </p:spPr>
        <p:txBody>
          <a:bodyPr rtlCol="0" anchor="ctr"/>
          <a:lstStyle/>
          <a:p/>
        </p:txBody>
      </p:sp>
      <p:sp>
        <p:nvSpPr>
          <p:cNvPr id="13" name="Rectangle 12"/>
          <p:cNvSpPr/>
          <p:nvPr/>
        </p:nvSpPr>
        <p:spPr>
          <a:xfrm>
            <a:off x="4298594" y="1481328"/>
            <a:ext cx="3594506" cy="265176"/>
          </a:xfrm>
          <a:prstGeom prst="rect">
            <a:avLst/>
          </a:prstGeom>
          <a:solidFill>
            <a:srgbClr val="2E7D32"/>
          </a:solidFill>
          <a:ln>
            <a:noFill/>
          </a:ln>
          <a:effectLst/>
        </p:spPr>
        <p:txBody>
          <a:bodyPr rtlCol="0" anchor="ctr"/>
          <a:lstStyle/>
          <a:p/>
        </p:txBody>
      </p:sp>
      <p:sp>
        <p:nvSpPr>
          <p:cNvPr id="14" name="TextBox 13"/>
          <p:cNvSpPr txBox="1"/>
          <p:nvPr/>
        </p:nvSpPr>
        <p:spPr>
          <a:xfrm>
            <a:off x="4390034"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2 · Alzheimer hastası</a:t>
            </a:r>
          </a:p>
        </p:txBody>
      </p:sp>
      <p:sp>
        <p:nvSpPr>
          <p:cNvPr id="15" name="TextBox 14"/>
          <p:cNvSpPr txBox="1"/>
          <p:nvPr/>
        </p:nvSpPr>
        <p:spPr>
          <a:xfrm>
            <a:off x="4408322" y="1819656"/>
            <a:ext cx="3375050" cy="4352544"/>
          </a:xfrm>
          <a:prstGeom prst="rect">
            <a:avLst/>
          </a:prstGeom>
          <a:noFill/>
        </p:spPr>
        <p:txBody>
          <a:bodyPr wrap="square" anchor="t" lIns="73152" rIns="73152" tIns="36576" bIns="36576">
            <a:noAutofit/>
          </a:bodyPr>
          <a:lstStyle/>
          <a:p>
            <a:pPr algn="l">
              <a:spcBef>
                <a:spcPts val="0"/>
              </a:spcBef>
              <a:spcAft>
                <a:spcPts val="600"/>
              </a:spcAft>
            </a:pPr>
            <a:r>
              <a:rPr lang="tr-TR" sz="1900" b="0" i="0">
                <a:solidFill>
                  <a:srgbClr val="262626"/>
                </a:solidFill>
                <a:latin typeface="Calibri"/>
              </a:rPr>
              <a:t>Hastaya GPS'li akıllı saat ya da cep tipi GPS alıcısı takılır; aile konumu anlık izler.</a:t>
            </a:r>
          </a:p>
          <a:p>
            <a:pPr algn="l">
              <a:spcBef>
                <a:spcPts val="0"/>
              </a:spcBef>
              <a:spcAft>
                <a:spcPts val="600"/>
              </a:spcAft>
            </a:pPr>
            <a:r>
              <a:rPr lang="tr-TR" sz="1900" b="0" i="0">
                <a:solidFill>
                  <a:srgbClr val="262626"/>
                </a:solidFill>
                <a:latin typeface="Calibri"/>
              </a:rPr>
              <a:t>Kaybolursa son konum arama ekiplerine verilir.</a:t>
            </a:r>
          </a:p>
          <a:p>
            <a:pPr algn="l">
              <a:spcBef>
                <a:spcPts val="0"/>
              </a:spcBef>
              <a:spcAft>
                <a:spcPts val="0"/>
              </a:spcAft>
            </a:pPr>
            <a:r>
              <a:rPr lang="tr-TR" sz="1900" b="0" i="0">
                <a:solidFill>
                  <a:srgbClr val="262626"/>
                </a:solidFill>
                <a:latin typeface="Calibri"/>
              </a:rPr>
              <a:t>Konum yalnız aile ve yetkililerle paylaşılır.</a:t>
            </a:r>
          </a:p>
        </p:txBody>
      </p:sp>
      <p:sp>
        <p:nvSpPr>
          <p:cNvPr id="16" name="Rounded Rectangle 15"/>
          <p:cNvSpPr/>
          <p:nvPr/>
        </p:nvSpPr>
        <p:spPr>
          <a:xfrm>
            <a:off x="8094268" y="1216152"/>
            <a:ext cx="3594506" cy="50292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16152"/>
            <a:ext cx="3594506" cy="530352"/>
          </a:xfrm>
          <a:prstGeom prst="roundRect">
            <a:avLst>
              <a:gd name="adj" fmla="val 25000"/>
            </a:avLst>
          </a:prstGeom>
          <a:solidFill>
            <a:srgbClr val="2E7D32"/>
          </a:solidFill>
          <a:ln>
            <a:noFill/>
          </a:ln>
          <a:effectLst/>
        </p:spPr>
        <p:txBody>
          <a:bodyPr rtlCol="0" anchor="ctr"/>
          <a:lstStyle/>
          <a:p/>
        </p:txBody>
      </p:sp>
      <p:sp>
        <p:nvSpPr>
          <p:cNvPr id="18" name="Rectangle 17"/>
          <p:cNvSpPr/>
          <p:nvPr/>
        </p:nvSpPr>
        <p:spPr>
          <a:xfrm>
            <a:off x="8094268" y="1481328"/>
            <a:ext cx="3594506" cy="265176"/>
          </a:xfrm>
          <a:prstGeom prst="rect">
            <a:avLst/>
          </a:prstGeom>
          <a:solidFill>
            <a:srgbClr val="2E7D32"/>
          </a:solidFill>
          <a:ln>
            <a:noFill/>
          </a:ln>
          <a:effectLst/>
        </p:spPr>
        <p:txBody>
          <a:bodyPr rtlCol="0" anchor="ctr"/>
          <a:lstStyle/>
          <a:p/>
        </p:txBody>
      </p:sp>
      <p:sp>
        <p:nvSpPr>
          <p:cNvPr id="19" name="TextBox 18"/>
          <p:cNvSpPr txBox="1"/>
          <p:nvPr/>
        </p:nvSpPr>
        <p:spPr>
          <a:xfrm>
            <a:off x="8185708"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3 · Poster</a:t>
            </a:r>
          </a:p>
        </p:txBody>
      </p:sp>
      <p:sp>
        <p:nvSpPr>
          <p:cNvPr id="20" name="TextBox 19"/>
          <p:cNvSpPr txBox="1"/>
          <p:nvPr/>
        </p:nvSpPr>
        <p:spPr>
          <a:xfrm>
            <a:off x="8203996" y="1819656"/>
            <a:ext cx="3375050" cy="4352544"/>
          </a:xfrm>
          <a:prstGeom prst="rect">
            <a:avLst/>
          </a:prstGeom>
          <a:noFill/>
        </p:spPr>
        <p:txBody>
          <a:bodyPr wrap="square" anchor="t" lIns="73152" rIns="73152" tIns="36576" bIns="36576">
            <a:noAutofit/>
          </a:bodyPr>
          <a:lstStyle/>
          <a:p>
            <a:pPr algn="l">
              <a:spcBef>
                <a:spcPts val="0"/>
              </a:spcBef>
              <a:spcAft>
                <a:spcPts val="600"/>
              </a:spcAft>
            </a:pPr>
            <a:r>
              <a:rPr lang="tr-TR" sz="1900" b="1" i="0">
                <a:solidFill>
                  <a:srgbClr val="262626"/>
                </a:solidFill>
                <a:latin typeface="Calibri"/>
              </a:rPr>
              <a:t>a)</a:t>
            </a:r>
            <a:r>
              <a:rPr lang="tr-TR" sz="1900" b="0" i="0">
                <a:solidFill>
                  <a:srgbClr val="262626"/>
                </a:solidFill>
                <a:latin typeface="Calibri"/>
              </a:rPr>
              <a:t> Navigasyon, araç takibi, arama kurtarma, İHA, banka ATM'leri, yaban hayatı, doğa sporları …</a:t>
            </a:r>
          </a:p>
          <a:p>
            <a:pPr algn="l">
              <a:spcBef>
                <a:spcPts val="0"/>
              </a:spcBef>
              <a:spcAft>
                <a:spcPts val="600"/>
              </a:spcAft>
            </a:pPr>
            <a:r>
              <a:rPr lang="tr-TR" sz="1900" b="1" i="0">
                <a:solidFill>
                  <a:srgbClr val="262626"/>
                </a:solidFill>
                <a:latin typeface="Calibri"/>
              </a:rPr>
              <a:t>b)</a:t>
            </a:r>
            <a:r>
              <a:rPr lang="tr-TR" sz="1900" b="0" i="0">
                <a:solidFill>
                  <a:srgbClr val="262626"/>
                </a:solidFill>
                <a:latin typeface="Calibri"/>
              </a:rPr>
              <a:t> Örnek öneri: tarım makinesinin GPS ile tarlada düz hatlar boyunca ilerlemesi</a:t>
            </a:r>
          </a:p>
          <a:p>
            <a:pPr algn="l">
              <a:spcBef>
                <a:spcPts val="0"/>
              </a:spcBef>
              <a:spcAft>
                <a:spcPts val="0"/>
              </a:spcAft>
            </a:pPr>
            <a:r>
              <a:rPr lang="tr-TR" sz="1900" b="1" i="0">
                <a:solidFill>
                  <a:srgbClr val="262626"/>
                </a:solidFill>
                <a:latin typeface="Calibri"/>
              </a:rPr>
              <a:t>c)</a:t>
            </a:r>
            <a:r>
              <a:rPr lang="tr-TR" sz="1900" b="0" i="0">
                <a:solidFill>
                  <a:srgbClr val="262626"/>
                </a:solidFill>
                <a:latin typeface="Calibri"/>
              </a:rPr>
              <a:t> Güçlü: tohum, gübre, yakıt israfı azalır; gece ve siste çalışır. Zayıf: maliyet, sinyal kesintisi</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69-70</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197 / 226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Konum verisi kimin? Veri mahremiyeti ve etik</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TARTIŞMA</a:t>
            </a:r>
          </a:p>
        </p:txBody>
      </p:sp>
      <p:sp>
        <p:nvSpPr>
          <p:cNvPr id="6" name="Rounded Rectangle 5"/>
          <p:cNvSpPr/>
          <p:nvPr/>
        </p:nvSpPr>
        <p:spPr>
          <a:xfrm>
            <a:off x="502920" y="1216152"/>
            <a:ext cx="11185855" cy="1097280"/>
          </a:xfrm>
          <a:prstGeom prst="roundRect">
            <a:avLst>
              <a:gd name="adj" fmla="val 8000"/>
            </a:avLst>
          </a:prstGeom>
          <a:solidFill>
            <a:srgbClr val="D3373A"/>
          </a:solidFill>
          <a:ln>
            <a:noFill/>
          </a:ln>
          <a:effectLst/>
        </p:spPr>
        <p:txBody>
          <a:bodyPr rtlCol="0" anchor="ctr" wrap="square" lIns="274320" rIns="274320" tIns="73152" bIns="73152">
            <a:noAutofit/>
          </a:bodyPr>
          <a:lstStyle/>
          <a:p>
            <a:pPr algn="ctr">
              <a:spcBef>
                <a:spcPts val="0"/>
              </a:spcBef>
              <a:spcAft>
                <a:spcPts val="0"/>
              </a:spcAft>
            </a:pPr>
            <a:r>
              <a:rPr lang="tr-TR" sz="1900" b="1" i="0">
                <a:solidFill>
                  <a:srgbClr val="FFFFFF"/>
                </a:solidFill>
                <a:latin typeface="Calibri"/>
              </a:rPr>
              <a:t>Coğrafi Bilgi Sistemleri (CBS) kapsamında elde edilen verilerin kullanımı ve paylaşımı belirli etik kurallar çerçevesinde gerçekleştirilmelidir. Ayrıca kişisel verilerin gizliliğine özen gösterilmeli, toplumsal güvenliği olumsuz etkileyebilecek veri paylaşımlarından kaçınılmalıdır.</a:t>
            </a:r>
          </a:p>
        </p:txBody>
      </p:sp>
      <p:sp>
        <p:nvSpPr>
          <p:cNvPr id="7" name="TextBox 6"/>
          <p:cNvSpPr txBox="1"/>
          <p:nvPr/>
        </p:nvSpPr>
        <p:spPr>
          <a:xfrm>
            <a:off x="502920" y="2331720"/>
            <a:ext cx="11185855" cy="320040"/>
          </a:xfrm>
          <a:prstGeom prst="rect">
            <a:avLst/>
          </a:prstGeom>
          <a:noFill/>
        </p:spPr>
        <p:txBody>
          <a:bodyPr wrap="square" anchor="t" lIns="73152" rIns="73152" tIns="36576" bIns="36576">
            <a:noAutofit/>
          </a:bodyPr>
          <a:lstStyle/>
          <a:p>
            <a:pPr algn="r">
              <a:spcBef>
                <a:spcPts val="0"/>
              </a:spcBef>
              <a:spcAft>
                <a:spcPts val="0"/>
              </a:spcAft>
            </a:pPr>
            <a:r>
              <a:rPr lang="tr-TR" sz="1200" b="0" i="1">
                <a:solidFill>
                  <a:srgbClr val="767676"/>
                </a:solidFill>
                <a:latin typeface="Calibri"/>
              </a:rPr>
              <a:t>Ders kitabı s. 67</a:t>
            </a:r>
          </a:p>
        </p:txBody>
      </p:sp>
      <p:sp>
        <p:nvSpPr>
          <p:cNvPr id="8" name="Rounded Rectangle 7"/>
          <p:cNvSpPr/>
          <p:nvPr/>
        </p:nvSpPr>
        <p:spPr>
          <a:xfrm>
            <a:off x="502920" y="2679192"/>
            <a:ext cx="5478627" cy="251460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502920" y="2679192"/>
            <a:ext cx="5478627" cy="530352"/>
          </a:xfrm>
          <a:prstGeom prst="roundRect">
            <a:avLst>
              <a:gd name="adj" fmla="val 25000"/>
            </a:avLst>
          </a:prstGeom>
          <a:solidFill>
            <a:srgbClr val="D3373A"/>
          </a:solidFill>
          <a:ln>
            <a:noFill/>
          </a:ln>
          <a:effectLst/>
        </p:spPr>
        <p:txBody>
          <a:bodyPr rtlCol="0" anchor="ctr"/>
          <a:lstStyle/>
          <a:p/>
        </p:txBody>
      </p:sp>
      <p:sp>
        <p:nvSpPr>
          <p:cNvPr id="10" name="Rectangle 9"/>
          <p:cNvSpPr/>
          <p:nvPr/>
        </p:nvSpPr>
        <p:spPr>
          <a:xfrm>
            <a:off x="502920" y="2944368"/>
            <a:ext cx="5478627" cy="265176"/>
          </a:xfrm>
          <a:prstGeom prst="rect">
            <a:avLst/>
          </a:prstGeom>
          <a:solidFill>
            <a:srgbClr val="D3373A"/>
          </a:solidFill>
          <a:ln>
            <a:noFill/>
          </a:ln>
          <a:effectLst/>
        </p:spPr>
        <p:txBody>
          <a:bodyPr rtlCol="0" anchor="ctr"/>
          <a:lstStyle/>
          <a:p/>
        </p:txBody>
      </p:sp>
      <p:sp>
        <p:nvSpPr>
          <p:cNvPr id="11" name="TextBox 10"/>
          <p:cNvSpPr txBox="1"/>
          <p:nvPr/>
        </p:nvSpPr>
        <p:spPr>
          <a:xfrm>
            <a:off x="594360" y="267919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Durum 1 · Konumu izinsiz paylaşmak</a:t>
            </a:r>
          </a:p>
        </p:txBody>
      </p:sp>
      <p:sp>
        <p:nvSpPr>
          <p:cNvPr id="12" name="TextBox 11"/>
          <p:cNvSpPr txBox="1"/>
          <p:nvPr/>
        </p:nvSpPr>
        <p:spPr>
          <a:xfrm>
            <a:off x="612648" y="3282696"/>
            <a:ext cx="5259171" cy="1837944"/>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Bir arkadaşın, birlikte gittiğiniz bir yerde o an nerede olduğunuzu haritalı bir gönderiyle, sizden izin almadan herkese açık paylaşıyor.</a:t>
            </a:r>
          </a:p>
          <a:p>
            <a:pPr algn="l">
              <a:spcBef>
                <a:spcPts val="0"/>
              </a:spcBef>
              <a:spcAft>
                <a:spcPts val="0"/>
              </a:spcAft>
            </a:pPr>
            <a:r>
              <a:rPr lang="tr-TR" sz="2000" b="1" i="0">
                <a:solidFill>
                  <a:srgbClr val="262626"/>
                </a:solidFill>
                <a:latin typeface="Calibri"/>
              </a:rPr>
              <a:t>Doğru mu? Kimin, hangi bilgisi açığa çıktı?</a:t>
            </a:r>
          </a:p>
        </p:txBody>
      </p:sp>
      <p:sp>
        <p:nvSpPr>
          <p:cNvPr id="13" name="Rounded Rectangle 12"/>
          <p:cNvSpPr/>
          <p:nvPr/>
        </p:nvSpPr>
        <p:spPr>
          <a:xfrm>
            <a:off x="6210147" y="2679192"/>
            <a:ext cx="5478627" cy="251460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210147" y="2679192"/>
            <a:ext cx="5478627" cy="530352"/>
          </a:xfrm>
          <a:prstGeom prst="roundRect">
            <a:avLst>
              <a:gd name="adj" fmla="val 25000"/>
            </a:avLst>
          </a:prstGeom>
          <a:solidFill>
            <a:srgbClr val="1E7B6E"/>
          </a:solidFill>
          <a:ln>
            <a:noFill/>
          </a:ln>
          <a:effectLst/>
        </p:spPr>
        <p:txBody>
          <a:bodyPr rtlCol="0" anchor="ctr"/>
          <a:lstStyle/>
          <a:p/>
        </p:txBody>
      </p:sp>
      <p:sp>
        <p:nvSpPr>
          <p:cNvPr id="15" name="Rectangle 14"/>
          <p:cNvSpPr/>
          <p:nvPr/>
        </p:nvSpPr>
        <p:spPr>
          <a:xfrm>
            <a:off x="6210147" y="2944368"/>
            <a:ext cx="5478627" cy="265176"/>
          </a:xfrm>
          <a:prstGeom prst="rect">
            <a:avLst/>
          </a:prstGeom>
          <a:solidFill>
            <a:srgbClr val="1E7B6E"/>
          </a:solidFill>
          <a:ln>
            <a:noFill/>
          </a:ln>
          <a:effectLst/>
        </p:spPr>
        <p:txBody>
          <a:bodyPr rtlCol="0" anchor="ctr"/>
          <a:lstStyle/>
          <a:p/>
        </p:txBody>
      </p:sp>
      <p:sp>
        <p:nvSpPr>
          <p:cNvPr id="16" name="TextBox 15"/>
          <p:cNvSpPr txBox="1"/>
          <p:nvPr/>
        </p:nvSpPr>
        <p:spPr>
          <a:xfrm>
            <a:off x="6301587" y="267919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Durum 2 · Fayda ve mahremiyet (s. 70)</a:t>
            </a:r>
          </a:p>
        </p:txBody>
      </p:sp>
      <p:sp>
        <p:nvSpPr>
          <p:cNvPr id="17" name="TextBox 16"/>
          <p:cNvSpPr txBox="1"/>
          <p:nvPr/>
        </p:nvSpPr>
        <p:spPr>
          <a:xfrm>
            <a:off x="6319875" y="3282696"/>
            <a:ext cx="5259171" cy="1837944"/>
          </a:xfrm>
          <a:prstGeom prst="rect">
            <a:avLst/>
          </a:prstGeom>
          <a:noFill/>
        </p:spPr>
        <p:txBody>
          <a:bodyPr wrap="square" anchor="t" lIns="73152" rIns="73152" tIns="36576" bIns="36576">
            <a:noAutofit/>
          </a:bodyPr>
          <a:lstStyle/>
          <a:p>
            <a:pPr algn="l">
              <a:spcBef>
                <a:spcPts val="0"/>
              </a:spcBef>
              <a:spcAft>
                <a:spcPts val="600"/>
              </a:spcAft>
            </a:pPr>
            <a:r>
              <a:rPr lang="tr-TR" sz="2000" b="0" i="0">
                <a:solidFill>
                  <a:srgbClr val="262626"/>
                </a:solidFill>
                <a:latin typeface="Calibri"/>
              </a:rPr>
              <a:t>Alzheimer hastası bir yakınının kaybolma riskine karşı ailesi onun konumunu GPS ile izliyor.</a:t>
            </a:r>
          </a:p>
          <a:p>
            <a:pPr algn="l">
              <a:spcBef>
                <a:spcPts val="0"/>
              </a:spcBef>
              <a:spcAft>
                <a:spcPts val="0"/>
              </a:spcAft>
            </a:pPr>
            <a:r>
              <a:rPr lang="tr-TR" sz="2000" b="1" i="0">
                <a:solidFill>
                  <a:srgbClr val="262626"/>
                </a:solidFill>
                <a:latin typeface="Calibri"/>
              </a:rPr>
              <a:t>Bu izlemenin faydası ne? Hastanın mahremiyeti nasıl korunur?</a:t>
            </a:r>
          </a:p>
        </p:txBody>
      </p:sp>
      <p:sp>
        <p:nvSpPr>
          <p:cNvPr id="18" name="Rounded Rectangle 17"/>
          <p:cNvSpPr/>
          <p:nvPr/>
        </p:nvSpPr>
        <p:spPr>
          <a:xfrm>
            <a:off x="502920" y="5330952"/>
            <a:ext cx="11185855" cy="91440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400" b="1" i="0">
                <a:solidFill>
                  <a:srgbClr val="262626"/>
                </a:solidFill>
                <a:latin typeface="Calibri"/>
              </a:rPr>
              <a:t>İlke cümleni yaz: “Konum verisini …”</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 70</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198 / 226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Anlam çözümleme tablosu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AÇT · 7 dk</a:t>
            </a:r>
          </a:p>
        </p:txBody>
      </p:sp>
      <p:sp>
        <p:nvSpPr>
          <p:cNvPr id="6" name="Rounded Rectangle 5"/>
          <p:cNvSpPr/>
          <p:nvPr/>
        </p:nvSpPr>
        <p:spPr>
          <a:xfrm>
            <a:off x="502920" y="1216152"/>
            <a:ext cx="9174175" cy="68580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850" b="0" i="0">
                <a:solidFill>
                  <a:srgbClr val="262626"/>
                </a:solidFill>
                <a:latin typeface="Calibri"/>
              </a:rPr>
              <a:t>Rol varsa </a:t>
            </a:r>
            <a:r>
              <a:rPr lang="tr-TR" sz="1850" b="1" i="0">
                <a:solidFill>
                  <a:srgbClr val="262626"/>
                </a:solidFill>
                <a:latin typeface="Calibri"/>
              </a:rPr>
              <a:t>+</a:t>
            </a:r>
            <a:r>
              <a:rPr lang="tr-TR" sz="1850" b="0" i="0">
                <a:solidFill>
                  <a:srgbClr val="262626"/>
                </a:solidFill>
                <a:latin typeface="Calibri"/>
              </a:rPr>
              <a:t>, yoksa </a:t>
            </a:r>
            <a:r>
              <a:rPr lang="tr-TR" sz="1850" b="1" i="0">
                <a:solidFill>
                  <a:srgbClr val="262626"/>
                </a:solidFill>
                <a:latin typeface="Calibri"/>
              </a:rPr>
              <a:t>−</a:t>
            </a:r>
            <a:r>
              <a:rPr lang="tr-TR" sz="1850" b="0" i="0">
                <a:solidFill>
                  <a:srgbClr val="262626"/>
                </a:solidFill>
                <a:latin typeface="Calibri"/>
              </a:rPr>
              <a:t> yaz; yanına bir kelimelik örnek ekle (Bartın'dan ya da kitap s. 67'den).</a:t>
            </a:r>
          </a:p>
        </p:txBody>
      </p:sp>
      <p:sp>
        <p:nvSpPr>
          <p:cNvPr id="7" name="Rounded Rectangle 6"/>
          <p:cNvSpPr/>
          <p:nvPr/>
        </p:nvSpPr>
        <p:spPr>
          <a:xfrm>
            <a:off x="9814256" y="1225296"/>
            <a:ext cx="1874519"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5 dk bireysel</a:t>
            </a:r>
          </a:p>
        </p:txBody>
      </p:sp>
      <p:sp>
        <p:nvSpPr>
          <p:cNvPr id="8" name="Rounded Rectangle 7"/>
          <p:cNvSpPr/>
          <p:nvPr/>
        </p:nvSpPr>
        <p:spPr>
          <a:xfrm>
            <a:off x="9814256" y="1645920"/>
            <a:ext cx="1874519" cy="384048"/>
          </a:xfrm>
          <a:prstGeom prst="roundRect">
            <a:avLst>
              <a:gd name="adj" fmla="val 50000"/>
            </a:avLst>
          </a:prstGeom>
          <a:solidFill>
            <a:srgbClr val="FFF3D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2 dk ikili</a:t>
            </a:r>
          </a:p>
        </p:txBody>
      </p:sp>
      <p:sp>
        <p:nvSpPr>
          <p:cNvPr id="9" name="Rectangle 8"/>
          <p:cNvSpPr/>
          <p:nvPr/>
        </p:nvSpPr>
        <p:spPr>
          <a:xfrm>
            <a:off x="502920" y="2084832"/>
            <a:ext cx="1755648" cy="630936"/>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400" b="1" i="0">
                <a:solidFill>
                  <a:srgbClr val="FFFFFF"/>
                </a:solidFill>
                <a:latin typeface="Calibri"/>
              </a:rPr>
              <a:t>Bileşen ↓ · Adım →</a:t>
            </a:r>
          </a:p>
        </p:txBody>
      </p:sp>
      <p:sp>
        <p:nvSpPr>
          <p:cNvPr id="10" name="Rectangle 9"/>
          <p:cNvSpPr/>
          <p:nvPr/>
        </p:nvSpPr>
        <p:spPr>
          <a:xfrm>
            <a:off x="2286000" y="208483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Verileri elde etme</a:t>
            </a:r>
          </a:p>
        </p:txBody>
      </p:sp>
      <p:sp>
        <p:nvSpPr>
          <p:cNvPr id="11" name="Rectangle 10"/>
          <p:cNvSpPr/>
          <p:nvPr/>
        </p:nvSpPr>
        <p:spPr>
          <a:xfrm>
            <a:off x="3853129" y="208483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Depolama</a:t>
            </a:r>
          </a:p>
        </p:txBody>
      </p:sp>
      <p:sp>
        <p:nvSpPr>
          <p:cNvPr id="12" name="Rectangle 11"/>
          <p:cNvSpPr/>
          <p:nvPr/>
        </p:nvSpPr>
        <p:spPr>
          <a:xfrm>
            <a:off x="5420258" y="208483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Kontrol etme</a:t>
            </a:r>
          </a:p>
        </p:txBody>
      </p:sp>
      <p:sp>
        <p:nvSpPr>
          <p:cNvPr id="13" name="Rectangle 12"/>
          <p:cNvSpPr/>
          <p:nvPr/>
        </p:nvSpPr>
        <p:spPr>
          <a:xfrm>
            <a:off x="6987387" y="208483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İşleme</a:t>
            </a:r>
          </a:p>
        </p:txBody>
      </p:sp>
      <p:sp>
        <p:nvSpPr>
          <p:cNvPr id="14" name="Rectangle 13"/>
          <p:cNvSpPr/>
          <p:nvPr/>
        </p:nvSpPr>
        <p:spPr>
          <a:xfrm>
            <a:off x="8554516" y="208483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Analiz etme</a:t>
            </a:r>
          </a:p>
        </p:txBody>
      </p:sp>
      <p:sp>
        <p:nvSpPr>
          <p:cNvPr id="15" name="Rectangle 14"/>
          <p:cNvSpPr/>
          <p:nvPr/>
        </p:nvSpPr>
        <p:spPr>
          <a:xfrm>
            <a:off x="10121645" y="208483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Görüntüleme</a:t>
            </a:r>
          </a:p>
        </p:txBody>
      </p:sp>
      <p:sp>
        <p:nvSpPr>
          <p:cNvPr id="16" name="Rectangle 15"/>
          <p:cNvSpPr/>
          <p:nvPr/>
        </p:nvSpPr>
        <p:spPr>
          <a:xfrm>
            <a:off x="502920" y="2743200"/>
            <a:ext cx="1755648" cy="682142"/>
          </a:xfrm>
          <a:prstGeom prst="rect">
            <a:avLst/>
          </a:prstGeom>
          <a:solidFill>
            <a:srgbClr val="7890BD"/>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Kullanıcı</a:t>
            </a:r>
          </a:p>
        </p:txBody>
      </p:sp>
      <p:sp>
        <p:nvSpPr>
          <p:cNvPr id="17" name="Rectangle 16"/>
          <p:cNvSpPr/>
          <p:nvPr/>
        </p:nvSpPr>
        <p:spPr>
          <a:xfrm>
            <a:off x="2286000" y="2743200"/>
            <a:ext cx="1539697" cy="682142"/>
          </a:xfrm>
          <a:prstGeom prst="rect">
            <a:avLst/>
          </a:prstGeom>
          <a:solidFill>
            <a:srgbClr val="FFFFFF"/>
          </a:solidFill>
          <a:ln w="9525">
            <a:solidFill>
              <a:srgbClr val="D9D9D9"/>
            </a:solidFill>
          </a:ln>
          <a:effectLst/>
        </p:spPr>
        <p:txBody>
          <a:bodyPr rtlCol="0" anchor="ctr"/>
          <a:lstStyle/>
          <a:p/>
        </p:txBody>
      </p:sp>
      <p:sp>
        <p:nvSpPr>
          <p:cNvPr id="18" name="Rectangle 17"/>
          <p:cNvSpPr/>
          <p:nvPr/>
        </p:nvSpPr>
        <p:spPr>
          <a:xfrm>
            <a:off x="3853129" y="2743200"/>
            <a:ext cx="1539697" cy="682142"/>
          </a:xfrm>
          <a:prstGeom prst="rect">
            <a:avLst/>
          </a:prstGeom>
          <a:solidFill>
            <a:srgbClr val="FFFFFF"/>
          </a:solidFill>
          <a:ln w="9525">
            <a:solidFill>
              <a:srgbClr val="D9D9D9"/>
            </a:solidFill>
          </a:ln>
          <a:effectLst/>
        </p:spPr>
        <p:txBody>
          <a:bodyPr rtlCol="0" anchor="ctr"/>
          <a:lstStyle/>
          <a:p/>
        </p:txBody>
      </p:sp>
      <p:sp>
        <p:nvSpPr>
          <p:cNvPr id="19" name="Rectangle 18"/>
          <p:cNvSpPr/>
          <p:nvPr/>
        </p:nvSpPr>
        <p:spPr>
          <a:xfrm>
            <a:off x="5420258" y="2743200"/>
            <a:ext cx="1539697" cy="682142"/>
          </a:xfrm>
          <a:prstGeom prst="rect">
            <a:avLst/>
          </a:prstGeom>
          <a:solidFill>
            <a:srgbClr val="FFFFFF"/>
          </a:solidFill>
          <a:ln w="9525">
            <a:solidFill>
              <a:srgbClr val="D9D9D9"/>
            </a:solidFill>
          </a:ln>
          <a:effectLst/>
        </p:spPr>
        <p:txBody>
          <a:bodyPr rtlCol="0" anchor="ctr"/>
          <a:lstStyle/>
          <a:p/>
        </p:txBody>
      </p:sp>
      <p:sp>
        <p:nvSpPr>
          <p:cNvPr id="20" name="Rectangle 19"/>
          <p:cNvSpPr/>
          <p:nvPr/>
        </p:nvSpPr>
        <p:spPr>
          <a:xfrm>
            <a:off x="6987387" y="2743200"/>
            <a:ext cx="1539697" cy="682142"/>
          </a:xfrm>
          <a:prstGeom prst="rect">
            <a:avLst/>
          </a:prstGeom>
          <a:solidFill>
            <a:srgbClr val="FFFFFF"/>
          </a:solidFill>
          <a:ln w="9525">
            <a:solidFill>
              <a:srgbClr val="D9D9D9"/>
            </a:solidFill>
          </a:ln>
          <a:effectLst/>
        </p:spPr>
        <p:txBody>
          <a:bodyPr rtlCol="0" anchor="ctr"/>
          <a:lstStyle/>
          <a:p/>
        </p:txBody>
      </p:sp>
      <p:sp>
        <p:nvSpPr>
          <p:cNvPr id="21" name="Rectangle 20"/>
          <p:cNvSpPr/>
          <p:nvPr/>
        </p:nvSpPr>
        <p:spPr>
          <a:xfrm>
            <a:off x="8554516" y="2743200"/>
            <a:ext cx="1539697" cy="682142"/>
          </a:xfrm>
          <a:prstGeom prst="rect">
            <a:avLst/>
          </a:prstGeom>
          <a:solidFill>
            <a:srgbClr val="FFFFFF"/>
          </a:solidFill>
          <a:ln w="9525">
            <a:solidFill>
              <a:srgbClr val="D9D9D9"/>
            </a:solidFill>
          </a:ln>
          <a:effectLst/>
        </p:spPr>
        <p:txBody>
          <a:bodyPr rtlCol="0" anchor="ctr"/>
          <a:lstStyle/>
          <a:p/>
        </p:txBody>
      </p:sp>
      <p:sp>
        <p:nvSpPr>
          <p:cNvPr id="22" name="Rectangle 21"/>
          <p:cNvSpPr/>
          <p:nvPr/>
        </p:nvSpPr>
        <p:spPr>
          <a:xfrm>
            <a:off x="10121645" y="2743200"/>
            <a:ext cx="1539697" cy="682142"/>
          </a:xfrm>
          <a:prstGeom prst="rect">
            <a:avLst/>
          </a:prstGeom>
          <a:solidFill>
            <a:srgbClr val="FFFFFF"/>
          </a:solidFill>
          <a:ln w="9525">
            <a:solidFill>
              <a:srgbClr val="D9D9D9"/>
            </a:solidFill>
          </a:ln>
          <a:effectLst/>
        </p:spPr>
        <p:txBody>
          <a:bodyPr rtlCol="0" anchor="ctr"/>
          <a:lstStyle/>
          <a:p/>
        </p:txBody>
      </p:sp>
      <p:sp>
        <p:nvSpPr>
          <p:cNvPr id="23" name="Rectangle 22"/>
          <p:cNvSpPr/>
          <p:nvPr/>
        </p:nvSpPr>
        <p:spPr>
          <a:xfrm>
            <a:off x="502920" y="3452774"/>
            <a:ext cx="1755648" cy="682142"/>
          </a:xfrm>
          <a:prstGeom prst="rect">
            <a:avLst/>
          </a:prstGeom>
          <a:solidFill>
            <a:srgbClr val="2BA07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Veri</a:t>
            </a:r>
          </a:p>
        </p:txBody>
      </p:sp>
      <p:sp>
        <p:nvSpPr>
          <p:cNvPr id="24" name="Rectangle 23"/>
          <p:cNvSpPr/>
          <p:nvPr/>
        </p:nvSpPr>
        <p:spPr>
          <a:xfrm>
            <a:off x="2286000" y="3452774"/>
            <a:ext cx="1539697" cy="682142"/>
          </a:xfrm>
          <a:prstGeom prst="rect">
            <a:avLst/>
          </a:prstGeom>
          <a:solidFill>
            <a:srgbClr val="FFFFFF"/>
          </a:solidFill>
          <a:ln w="9525">
            <a:solidFill>
              <a:srgbClr val="D9D9D9"/>
            </a:solidFill>
          </a:ln>
          <a:effectLst/>
        </p:spPr>
        <p:txBody>
          <a:bodyPr rtlCol="0" anchor="ctr"/>
          <a:lstStyle/>
          <a:p/>
        </p:txBody>
      </p:sp>
      <p:sp>
        <p:nvSpPr>
          <p:cNvPr id="25" name="Rectangle 24"/>
          <p:cNvSpPr/>
          <p:nvPr/>
        </p:nvSpPr>
        <p:spPr>
          <a:xfrm>
            <a:off x="3853129" y="3452774"/>
            <a:ext cx="1539697" cy="682142"/>
          </a:xfrm>
          <a:prstGeom prst="rect">
            <a:avLst/>
          </a:prstGeom>
          <a:solidFill>
            <a:srgbClr val="FFFFFF"/>
          </a:solidFill>
          <a:ln w="9525">
            <a:solidFill>
              <a:srgbClr val="D9D9D9"/>
            </a:solidFill>
          </a:ln>
          <a:effectLst/>
        </p:spPr>
        <p:txBody>
          <a:bodyPr rtlCol="0" anchor="ctr"/>
          <a:lstStyle/>
          <a:p/>
        </p:txBody>
      </p:sp>
      <p:sp>
        <p:nvSpPr>
          <p:cNvPr id="26" name="Rectangle 25"/>
          <p:cNvSpPr/>
          <p:nvPr/>
        </p:nvSpPr>
        <p:spPr>
          <a:xfrm>
            <a:off x="5420258" y="3452774"/>
            <a:ext cx="1539697" cy="682142"/>
          </a:xfrm>
          <a:prstGeom prst="rect">
            <a:avLst/>
          </a:prstGeom>
          <a:solidFill>
            <a:srgbClr val="FFFFFF"/>
          </a:solidFill>
          <a:ln w="9525">
            <a:solidFill>
              <a:srgbClr val="D9D9D9"/>
            </a:solidFill>
          </a:ln>
          <a:effectLst/>
        </p:spPr>
        <p:txBody>
          <a:bodyPr rtlCol="0" anchor="ctr"/>
          <a:lstStyle/>
          <a:p/>
        </p:txBody>
      </p:sp>
      <p:sp>
        <p:nvSpPr>
          <p:cNvPr id="27" name="Rectangle 26"/>
          <p:cNvSpPr/>
          <p:nvPr/>
        </p:nvSpPr>
        <p:spPr>
          <a:xfrm>
            <a:off x="6987387" y="3452774"/>
            <a:ext cx="1539697" cy="682142"/>
          </a:xfrm>
          <a:prstGeom prst="rect">
            <a:avLst/>
          </a:prstGeom>
          <a:solidFill>
            <a:srgbClr val="FFFFFF"/>
          </a:solidFill>
          <a:ln w="9525">
            <a:solidFill>
              <a:srgbClr val="D9D9D9"/>
            </a:solidFill>
          </a:ln>
          <a:effectLst/>
        </p:spPr>
        <p:txBody>
          <a:bodyPr rtlCol="0" anchor="ctr"/>
          <a:lstStyle/>
          <a:p/>
        </p:txBody>
      </p:sp>
      <p:sp>
        <p:nvSpPr>
          <p:cNvPr id="28" name="Rectangle 27"/>
          <p:cNvSpPr/>
          <p:nvPr/>
        </p:nvSpPr>
        <p:spPr>
          <a:xfrm>
            <a:off x="8554516" y="3452774"/>
            <a:ext cx="1539697" cy="682142"/>
          </a:xfrm>
          <a:prstGeom prst="rect">
            <a:avLst/>
          </a:prstGeom>
          <a:solidFill>
            <a:srgbClr val="FFFFFF"/>
          </a:solidFill>
          <a:ln w="9525">
            <a:solidFill>
              <a:srgbClr val="D9D9D9"/>
            </a:solidFill>
          </a:ln>
          <a:effectLst/>
        </p:spPr>
        <p:txBody>
          <a:bodyPr rtlCol="0" anchor="ctr"/>
          <a:lstStyle/>
          <a:p/>
        </p:txBody>
      </p:sp>
      <p:sp>
        <p:nvSpPr>
          <p:cNvPr id="29" name="Rectangle 28"/>
          <p:cNvSpPr/>
          <p:nvPr/>
        </p:nvSpPr>
        <p:spPr>
          <a:xfrm>
            <a:off x="10121645" y="3452774"/>
            <a:ext cx="1539697" cy="682142"/>
          </a:xfrm>
          <a:prstGeom prst="rect">
            <a:avLst/>
          </a:prstGeom>
          <a:solidFill>
            <a:srgbClr val="FFFFFF"/>
          </a:solidFill>
          <a:ln w="9525">
            <a:solidFill>
              <a:srgbClr val="D9D9D9"/>
            </a:solidFill>
          </a:ln>
          <a:effectLst/>
        </p:spPr>
        <p:txBody>
          <a:bodyPr rtlCol="0" anchor="ctr"/>
          <a:lstStyle/>
          <a:p/>
        </p:txBody>
      </p:sp>
      <p:sp>
        <p:nvSpPr>
          <p:cNvPr id="30" name="Rectangle 29"/>
          <p:cNvSpPr/>
          <p:nvPr/>
        </p:nvSpPr>
        <p:spPr>
          <a:xfrm>
            <a:off x="502920" y="4162348"/>
            <a:ext cx="1755648" cy="682142"/>
          </a:xfrm>
          <a:prstGeom prst="rect">
            <a:avLst/>
          </a:prstGeom>
          <a:solidFill>
            <a:srgbClr val="7890BD"/>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Donanım</a:t>
            </a:r>
          </a:p>
        </p:txBody>
      </p:sp>
      <p:sp>
        <p:nvSpPr>
          <p:cNvPr id="31" name="Rectangle 30"/>
          <p:cNvSpPr/>
          <p:nvPr/>
        </p:nvSpPr>
        <p:spPr>
          <a:xfrm>
            <a:off x="2286000" y="4162348"/>
            <a:ext cx="1539697" cy="682142"/>
          </a:xfrm>
          <a:prstGeom prst="rect">
            <a:avLst/>
          </a:prstGeom>
          <a:solidFill>
            <a:srgbClr val="FFFFFF"/>
          </a:solidFill>
          <a:ln w="9525">
            <a:solidFill>
              <a:srgbClr val="D9D9D9"/>
            </a:solidFill>
          </a:ln>
          <a:effectLst/>
        </p:spPr>
        <p:txBody>
          <a:bodyPr rtlCol="0" anchor="ctr"/>
          <a:lstStyle/>
          <a:p/>
        </p:txBody>
      </p:sp>
      <p:sp>
        <p:nvSpPr>
          <p:cNvPr id="32" name="Rectangle 31"/>
          <p:cNvSpPr/>
          <p:nvPr/>
        </p:nvSpPr>
        <p:spPr>
          <a:xfrm>
            <a:off x="3853129" y="4162348"/>
            <a:ext cx="1539697" cy="682142"/>
          </a:xfrm>
          <a:prstGeom prst="rect">
            <a:avLst/>
          </a:prstGeom>
          <a:solidFill>
            <a:srgbClr val="FFFFFF"/>
          </a:solidFill>
          <a:ln w="9525">
            <a:solidFill>
              <a:srgbClr val="D9D9D9"/>
            </a:solidFill>
          </a:ln>
          <a:effectLst/>
        </p:spPr>
        <p:txBody>
          <a:bodyPr rtlCol="0" anchor="ctr"/>
          <a:lstStyle/>
          <a:p/>
        </p:txBody>
      </p:sp>
      <p:sp>
        <p:nvSpPr>
          <p:cNvPr id="33" name="Rectangle 32"/>
          <p:cNvSpPr/>
          <p:nvPr/>
        </p:nvSpPr>
        <p:spPr>
          <a:xfrm>
            <a:off x="5420258" y="4162348"/>
            <a:ext cx="1539697" cy="682142"/>
          </a:xfrm>
          <a:prstGeom prst="rect">
            <a:avLst/>
          </a:prstGeom>
          <a:solidFill>
            <a:srgbClr val="FFFFFF"/>
          </a:solidFill>
          <a:ln w="9525">
            <a:solidFill>
              <a:srgbClr val="D9D9D9"/>
            </a:solidFill>
          </a:ln>
          <a:effectLst/>
        </p:spPr>
        <p:txBody>
          <a:bodyPr rtlCol="0" anchor="ctr"/>
          <a:lstStyle/>
          <a:p/>
        </p:txBody>
      </p:sp>
      <p:sp>
        <p:nvSpPr>
          <p:cNvPr id="34" name="Rectangle 33"/>
          <p:cNvSpPr/>
          <p:nvPr/>
        </p:nvSpPr>
        <p:spPr>
          <a:xfrm>
            <a:off x="6987387" y="4162348"/>
            <a:ext cx="1539697" cy="682142"/>
          </a:xfrm>
          <a:prstGeom prst="rect">
            <a:avLst/>
          </a:prstGeom>
          <a:solidFill>
            <a:srgbClr val="FFFFFF"/>
          </a:solidFill>
          <a:ln w="9525">
            <a:solidFill>
              <a:srgbClr val="D9D9D9"/>
            </a:solidFill>
          </a:ln>
          <a:effectLst/>
        </p:spPr>
        <p:txBody>
          <a:bodyPr rtlCol="0" anchor="ctr"/>
          <a:lstStyle/>
          <a:p/>
        </p:txBody>
      </p:sp>
      <p:sp>
        <p:nvSpPr>
          <p:cNvPr id="35" name="Rectangle 34"/>
          <p:cNvSpPr/>
          <p:nvPr/>
        </p:nvSpPr>
        <p:spPr>
          <a:xfrm>
            <a:off x="8554516" y="4162348"/>
            <a:ext cx="1539697" cy="682142"/>
          </a:xfrm>
          <a:prstGeom prst="rect">
            <a:avLst/>
          </a:prstGeom>
          <a:solidFill>
            <a:srgbClr val="FFFFFF"/>
          </a:solidFill>
          <a:ln w="9525">
            <a:solidFill>
              <a:srgbClr val="D9D9D9"/>
            </a:solidFill>
          </a:ln>
          <a:effectLst/>
        </p:spPr>
        <p:txBody>
          <a:bodyPr rtlCol="0" anchor="ctr"/>
          <a:lstStyle/>
          <a:p/>
        </p:txBody>
      </p:sp>
      <p:sp>
        <p:nvSpPr>
          <p:cNvPr id="36" name="Rectangle 35"/>
          <p:cNvSpPr/>
          <p:nvPr/>
        </p:nvSpPr>
        <p:spPr>
          <a:xfrm>
            <a:off x="10121645" y="4162348"/>
            <a:ext cx="1539697" cy="682142"/>
          </a:xfrm>
          <a:prstGeom prst="rect">
            <a:avLst/>
          </a:prstGeom>
          <a:solidFill>
            <a:srgbClr val="FFFFFF"/>
          </a:solidFill>
          <a:ln w="9525">
            <a:solidFill>
              <a:srgbClr val="D9D9D9"/>
            </a:solidFill>
          </a:ln>
          <a:effectLst/>
        </p:spPr>
        <p:txBody>
          <a:bodyPr rtlCol="0" anchor="ctr"/>
          <a:lstStyle/>
          <a:p/>
        </p:txBody>
      </p:sp>
      <p:sp>
        <p:nvSpPr>
          <p:cNvPr id="37" name="Rectangle 36"/>
          <p:cNvSpPr/>
          <p:nvPr/>
        </p:nvSpPr>
        <p:spPr>
          <a:xfrm>
            <a:off x="502920" y="4871923"/>
            <a:ext cx="1755648" cy="682142"/>
          </a:xfrm>
          <a:prstGeom prst="rect">
            <a:avLst/>
          </a:prstGeom>
          <a:solidFill>
            <a:srgbClr val="2BA07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Yazılım</a:t>
            </a:r>
          </a:p>
        </p:txBody>
      </p:sp>
      <p:sp>
        <p:nvSpPr>
          <p:cNvPr id="38" name="Rectangle 37"/>
          <p:cNvSpPr/>
          <p:nvPr/>
        </p:nvSpPr>
        <p:spPr>
          <a:xfrm>
            <a:off x="2286000" y="4871923"/>
            <a:ext cx="1539697" cy="682142"/>
          </a:xfrm>
          <a:prstGeom prst="rect">
            <a:avLst/>
          </a:prstGeom>
          <a:solidFill>
            <a:srgbClr val="FFFFFF"/>
          </a:solidFill>
          <a:ln w="9525">
            <a:solidFill>
              <a:srgbClr val="D9D9D9"/>
            </a:solidFill>
          </a:ln>
          <a:effectLst/>
        </p:spPr>
        <p:txBody>
          <a:bodyPr rtlCol="0" anchor="ctr"/>
          <a:lstStyle/>
          <a:p/>
        </p:txBody>
      </p:sp>
      <p:sp>
        <p:nvSpPr>
          <p:cNvPr id="39" name="Rectangle 38"/>
          <p:cNvSpPr/>
          <p:nvPr/>
        </p:nvSpPr>
        <p:spPr>
          <a:xfrm>
            <a:off x="3853129" y="4871923"/>
            <a:ext cx="1539697" cy="682142"/>
          </a:xfrm>
          <a:prstGeom prst="rect">
            <a:avLst/>
          </a:prstGeom>
          <a:solidFill>
            <a:srgbClr val="FFFFFF"/>
          </a:solidFill>
          <a:ln w="9525">
            <a:solidFill>
              <a:srgbClr val="D9D9D9"/>
            </a:solidFill>
          </a:ln>
          <a:effectLst/>
        </p:spPr>
        <p:txBody>
          <a:bodyPr rtlCol="0" anchor="ctr"/>
          <a:lstStyle/>
          <a:p/>
        </p:txBody>
      </p:sp>
      <p:sp>
        <p:nvSpPr>
          <p:cNvPr id="40" name="Rectangle 39"/>
          <p:cNvSpPr/>
          <p:nvPr/>
        </p:nvSpPr>
        <p:spPr>
          <a:xfrm>
            <a:off x="5420258" y="4871923"/>
            <a:ext cx="1539697" cy="682142"/>
          </a:xfrm>
          <a:prstGeom prst="rect">
            <a:avLst/>
          </a:prstGeom>
          <a:solidFill>
            <a:srgbClr val="FFFFFF"/>
          </a:solidFill>
          <a:ln w="9525">
            <a:solidFill>
              <a:srgbClr val="D9D9D9"/>
            </a:solidFill>
          </a:ln>
          <a:effectLst/>
        </p:spPr>
        <p:txBody>
          <a:bodyPr rtlCol="0" anchor="ctr"/>
          <a:lstStyle/>
          <a:p/>
        </p:txBody>
      </p:sp>
      <p:sp>
        <p:nvSpPr>
          <p:cNvPr id="41" name="Rectangle 40"/>
          <p:cNvSpPr/>
          <p:nvPr/>
        </p:nvSpPr>
        <p:spPr>
          <a:xfrm>
            <a:off x="6987387" y="4871923"/>
            <a:ext cx="1539697" cy="682142"/>
          </a:xfrm>
          <a:prstGeom prst="rect">
            <a:avLst/>
          </a:prstGeom>
          <a:solidFill>
            <a:srgbClr val="FFFFFF"/>
          </a:solidFill>
          <a:ln w="9525">
            <a:solidFill>
              <a:srgbClr val="D9D9D9"/>
            </a:solidFill>
          </a:ln>
          <a:effectLst/>
        </p:spPr>
        <p:txBody>
          <a:bodyPr rtlCol="0" anchor="ctr"/>
          <a:lstStyle/>
          <a:p/>
        </p:txBody>
      </p:sp>
      <p:sp>
        <p:nvSpPr>
          <p:cNvPr id="42" name="Rectangle 41"/>
          <p:cNvSpPr/>
          <p:nvPr/>
        </p:nvSpPr>
        <p:spPr>
          <a:xfrm>
            <a:off x="8554516" y="4871923"/>
            <a:ext cx="1539697" cy="682142"/>
          </a:xfrm>
          <a:prstGeom prst="rect">
            <a:avLst/>
          </a:prstGeom>
          <a:solidFill>
            <a:srgbClr val="FFFFFF"/>
          </a:solidFill>
          <a:ln w="9525">
            <a:solidFill>
              <a:srgbClr val="D9D9D9"/>
            </a:solidFill>
          </a:ln>
          <a:effectLst/>
        </p:spPr>
        <p:txBody>
          <a:bodyPr rtlCol="0" anchor="ctr"/>
          <a:lstStyle/>
          <a:p/>
        </p:txBody>
      </p:sp>
      <p:sp>
        <p:nvSpPr>
          <p:cNvPr id="43" name="Rectangle 42"/>
          <p:cNvSpPr/>
          <p:nvPr/>
        </p:nvSpPr>
        <p:spPr>
          <a:xfrm>
            <a:off x="10121645" y="4871923"/>
            <a:ext cx="1539697" cy="682142"/>
          </a:xfrm>
          <a:prstGeom prst="rect">
            <a:avLst/>
          </a:prstGeom>
          <a:solidFill>
            <a:srgbClr val="FFFFFF"/>
          </a:solidFill>
          <a:ln w="9525">
            <a:solidFill>
              <a:srgbClr val="D9D9D9"/>
            </a:solidFill>
          </a:ln>
          <a:effectLst/>
        </p:spPr>
        <p:txBody>
          <a:bodyPr rtlCol="0" anchor="ctr"/>
          <a:lstStyle/>
          <a:p/>
        </p:txBody>
      </p:sp>
      <p:sp>
        <p:nvSpPr>
          <p:cNvPr id="44" name="Rectangle 43"/>
          <p:cNvSpPr/>
          <p:nvPr/>
        </p:nvSpPr>
        <p:spPr>
          <a:xfrm>
            <a:off x="502920" y="5581497"/>
            <a:ext cx="1755648" cy="682142"/>
          </a:xfrm>
          <a:prstGeom prst="rect">
            <a:avLst/>
          </a:prstGeom>
          <a:solidFill>
            <a:srgbClr val="7890BD"/>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Yöntem</a:t>
            </a:r>
          </a:p>
        </p:txBody>
      </p:sp>
      <p:sp>
        <p:nvSpPr>
          <p:cNvPr id="45" name="Rectangle 44"/>
          <p:cNvSpPr/>
          <p:nvPr/>
        </p:nvSpPr>
        <p:spPr>
          <a:xfrm>
            <a:off x="2286000" y="5581497"/>
            <a:ext cx="1539697" cy="682142"/>
          </a:xfrm>
          <a:prstGeom prst="rect">
            <a:avLst/>
          </a:prstGeom>
          <a:solidFill>
            <a:srgbClr val="FFFFFF"/>
          </a:solidFill>
          <a:ln w="9525">
            <a:solidFill>
              <a:srgbClr val="D9D9D9"/>
            </a:solidFill>
          </a:ln>
          <a:effectLst/>
        </p:spPr>
        <p:txBody>
          <a:bodyPr rtlCol="0" anchor="ctr"/>
          <a:lstStyle/>
          <a:p/>
        </p:txBody>
      </p:sp>
      <p:sp>
        <p:nvSpPr>
          <p:cNvPr id="46" name="Rectangle 45"/>
          <p:cNvSpPr/>
          <p:nvPr/>
        </p:nvSpPr>
        <p:spPr>
          <a:xfrm>
            <a:off x="3853129" y="5581497"/>
            <a:ext cx="1539697" cy="682142"/>
          </a:xfrm>
          <a:prstGeom prst="rect">
            <a:avLst/>
          </a:prstGeom>
          <a:solidFill>
            <a:srgbClr val="FFFFFF"/>
          </a:solidFill>
          <a:ln w="9525">
            <a:solidFill>
              <a:srgbClr val="D9D9D9"/>
            </a:solidFill>
          </a:ln>
          <a:effectLst/>
        </p:spPr>
        <p:txBody>
          <a:bodyPr rtlCol="0" anchor="ctr"/>
          <a:lstStyle/>
          <a:p/>
        </p:txBody>
      </p:sp>
      <p:sp>
        <p:nvSpPr>
          <p:cNvPr id="47" name="Rectangle 46"/>
          <p:cNvSpPr/>
          <p:nvPr/>
        </p:nvSpPr>
        <p:spPr>
          <a:xfrm>
            <a:off x="5420258" y="5581497"/>
            <a:ext cx="1539697" cy="682142"/>
          </a:xfrm>
          <a:prstGeom prst="rect">
            <a:avLst/>
          </a:prstGeom>
          <a:solidFill>
            <a:srgbClr val="FFFFFF"/>
          </a:solidFill>
          <a:ln w="9525">
            <a:solidFill>
              <a:srgbClr val="D9D9D9"/>
            </a:solidFill>
          </a:ln>
          <a:effectLst/>
        </p:spPr>
        <p:txBody>
          <a:bodyPr rtlCol="0" anchor="ctr"/>
          <a:lstStyle/>
          <a:p/>
        </p:txBody>
      </p:sp>
      <p:sp>
        <p:nvSpPr>
          <p:cNvPr id="48" name="Rectangle 47"/>
          <p:cNvSpPr/>
          <p:nvPr/>
        </p:nvSpPr>
        <p:spPr>
          <a:xfrm>
            <a:off x="6987387" y="5581497"/>
            <a:ext cx="1539697" cy="682142"/>
          </a:xfrm>
          <a:prstGeom prst="rect">
            <a:avLst/>
          </a:prstGeom>
          <a:solidFill>
            <a:srgbClr val="FFFFFF"/>
          </a:solidFill>
          <a:ln w="9525">
            <a:solidFill>
              <a:srgbClr val="D9D9D9"/>
            </a:solidFill>
          </a:ln>
          <a:effectLst/>
        </p:spPr>
        <p:txBody>
          <a:bodyPr rtlCol="0" anchor="ctr"/>
          <a:lstStyle/>
          <a:p/>
        </p:txBody>
      </p:sp>
      <p:sp>
        <p:nvSpPr>
          <p:cNvPr id="49" name="Rectangle 48"/>
          <p:cNvSpPr/>
          <p:nvPr/>
        </p:nvSpPr>
        <p:spPr>
          <a:xfrm>
            <a:off x="8554516" y="5581497"/>
            <a:ext cx="1539697" cy="682142"/>
          </a:xfrm>
          <a:prstGeom prst="rect">
            <a:avLst/>
          </a:prstGeom>
          <a:solidFill>
            <a:srgbClr val="FFFFFF"/>
          </a:solidFill>
          <a:ln w="9525">
            <a:solidFill>
              <a:srgbClr val="D9D9D9"/>
            </a:solidFill>
          </a:ln>
          <a:effectLst/>
        </p:spPr>
        <p:txBody>
          <a:bodyPr rtlCol="0" anchor="ctr"/>
          <a:lstStyle/>
          <a:p/>
        </p:txBody>
      </p:sp>
      <p:sp>
        <p:nvSpPr>
          <p:cNvPr id="50" name="Rectangle 49"/>
          <p:cNvSpPr/>
          <p:nvPr/>
        </p:nvSpPr>
        <p:spPr>
          <a:xfrm>
            <a:off x="10121645" y="5581497"/>
            <a:ext cx="1539697" cy="682142"/>
          </a:xfrm>
          <a:prstGeom prst="rect">
            <a:avLst/>
          </a:prstGeom>
          <a:solidFill>
            <a:srgbClr val="FFFFFF"/>
          </a:solidFill>
          <a:ln w="9525">
            <a:solidFill>
              <a:srgbClr val="D9D9D9"/>
            </a:solidFill>
          </a:ln>
          <a:effectLst/>
        </p:spPr>
        <p:txBody>
          <a:bodyPr rtlCol="0" anchor="ctr"/>
          <a:lstStyle/>
          <a:p/>
        </p:txBody>
      </p:sp>
      <p:sp>
        <p:nvSpPr>
          <p:cNvPr id="51" name="TextBox 5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52" name="Rounded Rectangle 5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66-68</a:t>
            </a:r>
          </a:p>
        </p:txBody>
      </p:sp>
      <p:sp>
        <p:nvSpPr>
          <p:cNvPr id="53" name="TextBox 5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199 / 226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Anlam çözümleme tablosu — örnek</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ectangle 5"/>
          <p:cNvSpPr/>
          <p:nvPr/>
        </p:nvSpPr>
        <p:spPr>
          <a:xfrm>
            <a:off x="502920" y="1216152"/>
            <a:ext cx="1755648" cy="630936"/>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400" b="1" i="0">
                <a:solidFill>
                  <a:srgbClr val="FFFFFF"/>
                </a:solidFill>
                <a:latin typeface="Calibri"/>
              </a:rPr>
              <a:t>Bileşen ↓ · Adım →</a:t>
            </a:r>
          </a:p>
        </p:txBody>
      </p:sp>
      <p:sp>
        <p:nvSpPr>
          <p:cNvPr id="7" name="Rectangle 6"/>
          <p:cNvSpPr/>
          <p:nvPr/>
        </p:nvSpPr>
        <p:spPr>
          <a:xfrm>
            <a:off x="2286000" y="121615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Verileri elde etme</a:t>
            </a:r>
          </a:p>
        </p:txBody>
      </p:sp>
      <p:sp>
        <p:nvSpPr>
          <p:cNvPr id="8" name="Rectangle 7"/>
          <p:cNvSpPr/>
          <p:nvPr/>
        </p:nvSpPr>
        <p:spPr>
          <a:xfrm>
            <a:off x="3853129" y="121615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Depolama</a:t>
            </a:r>
          </a:p>
        </p:txBody>
      </p:sp>
      <p:sp>
        <p:nvSpPr>
          <p:cNvPr id="9" name="Rectangle 8"/>
          <p:cNvSpPr/>
          <p:nvPr/>
        </p:nvSpPr>
        <p:spPr>
          <a:xfrm>
            <a:off x="5420258" y="121615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Kontrol etme</a:t>
            </a:r>
          </a:p>
        </p:txBody>
      </p:sp>
      <p:sp>
        <p:nvSpPr>
          <p:cNvPr id="10" name="Rectangle 9"/>
          <p:cNvSpPr/>
          <p:nvPr/>
        </p:nvSpPr>
        <p:spPr>
          <a:xfrm>
            <a:off x="6987387" y="121615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İşleme</a:t>
            </a:r>
          </a:p>
        </p:txBody>
      </p:sp>
      <p:sp>
        <p:nvSpPr>
          <p:cNvPr id="11" name="Rectangle 10"/>
          <p:cNvSpPr/>
          <p:nvPr/>
        </p:nvSpPr>
        <p:spPr>
          <a:xfrm>
            <a:off x="8554516" y="121615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Analiz etme</a:t>
            </a:r>
          </a:p>
        </p:txBody>
      </p:sp>
      <p:sp>
        <p:nvSpPr>
          <p:cNvPr id="12" name="Rectangle 11"/>
          <p:cNvSpPr/>
          <p:nvPr/>
        </p:nvSpPr>
        <p:spPr>
          <a:xfrm>
            <a:off x="10121645" y="1216152"/>
            <a:ext cx="1539697" cy="630936"/>
          </a:xfrm>
          <a:prstGeom prst="rect">
            <a:avLst/>
          </a:prstGeom>
          <a:solidFill>
            <a:srgbClr val="1E7B6E"/>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Görüntüleme</a:t>
            </a:r>
          </a:p>
        </p:txBody>
      </p:sp>
      <p:sp>
        <p:nvSpPr>
          <p:cNvPr id="13" name="Rectangle 12"/>
          <p:cNvSpPr/>
          <p:nvPr/>
        </p:nvSpPr>
        <p:spPr>
          <a:xfrm>
            <a:off x="502920" y="1874520"/>
            <a:ext cx="1755648" cy="855878"/>
          </a:xfrm>
          <a:prstGeom prst="rect">
            <a:avLst/>
          </a:prstGeom>
          <a:solidFill>
            <a:srgbClr val="7890BD"/>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Kullanıcı</a:t>
            </a:r>
          </a:p>
        </p:txBody>
      </p:sp>
      <p:sp>
        <p:nvSpPr>
          <p:cNvPr id="14" name="Rectangle 13"/>
          <p:cNvSpPr/>
          <p:nvPr/>
        </p:nvSpPr>
        <p:spPr>
          <a:xfrm>
            <a:off x="2286000" y="187452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saha araştırması</a:t>
            </a:r>
          </a:p>
        </p:txBody>
      </p:sp>
      <p:sp>
        <p:nvSpPr>
          <p:cNvPr id="15" name="Rectangle 14"/>
          <p:cNvSpPr/>
          <p:nvPr/>
        </p:nvSpPr>
        <p:spPr>
          <a:xfrm>
            <a:off x="3853129" y="187452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düzenleme</a:t>
            </a:r>
          </a:p>
        </p:txBody>
      </p:sp>
      <p:sp>
        <p:nvSpPr>
          <p:cNvPr id="16" name="Rectangle 15"/>
          <p:cNvSpPr/>
          <p:nvPr/>
        </p:nvSpPr>
        <p:spPr>
          <a:xfrm>
            <a:off x="5420258" y="187452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denetim</a:t>
            </a:r>
          </a:p>
        </p:txBody>
      </p:sp>
      <p:sp>
        <p:nvSpPr>
          <p:cNvPr id="17" name="Rectangle 16"/>
          <p:cNvSpPr/>
          <p:nvPr/>
        </p:nvSpPr>
        <p:spPr>
          <a:xfrm>
            <a:off x="6987387" y="187452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uzman</a:t>
            </a:r>
          </a:p>
        </p:txBody>
      </p:sp>
      <p:sp>
        <p:nvSpPr>
          <p:cNvPr id="18" name="Rectangle 17"/>
          <p:cNvSpPr/>
          <p:nvPr/>
        </p:nvSpPr>
        <p:spPr>
          <a:xfrm>
            <a:off x="8554516" y="187452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yorum</a:t>
            </a:r>
          </a:p>
        </p:txBody>
      </p:sp>
      <p:sp>
        <p:nvSpPr>
          <p:cNvPr id="19" name="Rectangle 18"/>
          <p:cNvSpPr/>
          <p:nvPr/>
        </p:nvSpPr>
        <p:spPr>
          <a:xfrm>
            <a:off x="10121645" y="187452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sunum</a:t>
            </a:r>
          </a:p>
        </p:txBody>
      </p:sp>
      <p:sp>
        <p:nvSpPr>
          <p:cNvPr id="20" name="Rectangle 19"/>
          <p:cNvSpPr/>
          <p:nvPr/>
        </p:nvSpPr>
        <p:spPr>
          <a:xfrm>
            <a:off x="502920" y="2757830"/>
            <a:ext cx="1755648" cy="855878"/>
          </a:xfrm>
          <a:prstGeom prst="rect">
            <a:avLst/>
          </a:prstGeom>
          <a:solidFill>
            <a:srgbClr val="2BA07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Veri</a:t>
            </a:r>
          </a:p>
        </p:txBody>
      </p:sp>
      <p:sp>
        <p:nvSpPr>
          <p:cNvPr id="21" name="Rectangle 20"/>
          <p:cNvSpPr/>
          <p:nvPr/>
        </p:nvSpPr>
        <p:spPr>
          <a:xfrm>
            <a:off x="2286000" y="275783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uydu görüntüsü</a:t>
            </a:r>
          </a:p>
        </p:txBody>
      </p:sp>
      <p:sp>
        <p:nvSpPr>
          <p:cNvPr id="22" name="Rectangle 21"/>
          <p:cNvSpPr/>
          <p:nvPr/>
        </p:nvSpPr>
        <p:spPr>
          <a:xfrm>
            <a:off x="3853129" y="275783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katman</a:t>
            </a:r>
          </a:p>
        </p:txBody>
      </p:sp>
      <p:sp>
        <p:nvSpPr>
          <p:cNvPr id="23" name="Rectangle 22"/>
          <p:cNvSpPr/>
          <p:nvPr/>
        </p:nvSpPr>
        <p:spPr>
          <a:xfrm>
            <a:off x="5420258" y="275783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güncellik</a:t>
            </a:r>
          </a:p>
        </p:txBody>
      </p:sp>
      <p:sp>
        <p:nvSpPr>
          <p:cNvPr id="24" name="Rectangle 23"/>
          <p:cNvSpPr/>
          <p:nvPr/>
        </p:nvSpPr>
        <p:spPr>
          <a:xfrm>
            <a:off x="6987387" y="275783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bitki türleri</a:t>
            </a:r>
          </a:p>
        </p:txBody>
      </p:sp>
      <p:sp>
        <p:nvSpPr>
          <p:cNvPr id="25" name="Rectangle 24"/>
          <p:cNvSpPr/>
          <p:nvPr/>
        </p:nvSpPr>
        <p:spPr>
          <a:xfrm>
            <a:off x="8554516" y="275783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eğim, bakı</a:t>
            </a:r>
          </a:p>
        </p:txBody>
      </p:sp>
      <p:sp>
        <p:nvSpPr>
          <p:cNvPr id="26" name="Rectangle 25"/>
          <p:cNvSpPr/>
          <p:nvPr/>
        </p:nvSpPr>
        <p:spPr>
          <a:xfrm>
            <a:off x="10121645" y="275783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risk sınıfı</a:t>
            </a:r>
          </a:p>
        </p:txBody>
      </p:sp>
      <p:sp>
        <p:nvSpPr>
          <p:cNvPr id="27" name="Rectangle 26"/>
          <p:cNvSpPr/>
          <p:nvPr/>
        </p:nvSpPr>
        <p:spPr>
          <a:xfrm>
            <a:off x="502920" y="3641140"/>
            <a:ext cx="1755648" cy="855878"/>
          </a:xfrm>
          <a:prstGeom prst="rect">
            <a:avLst/>
          </a:prstGeom>
          <a:solidFill>
            <a:srgbClr val="7890BD"/>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Donanım</a:t>
            </a:r>
          </a:p>
        </p:txBody>
      </p:sp>
      <p:sp>
        <p:nvSpPr>
          <p:cNvPr id="28" name="Rectangle 27"/>
          <p:cNvSpPr/>
          <p:nvPr/>
        </p:nvSpPr>
        <p:spPr>
          <a:xfrm>
            <a:off x="2286000" y="364114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GPS, tarayıcı</a:t>
            </a:r>
          </a:p>
        </p:txBody>
      </p:sp>
      <p:sp>
        <p:nvSpPr>
          <p:cNvPr id="29" name="Rectangle 28"/>
          <p:cNvSpPr/>
          <p:nvPr/>
        </p:nvSpPr>
        <p:spPr>
          <a:xfrm>
            <a:off x="3853129" y="364114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bellek</a:t>
            </a:r>
          </a:p>
        </p:txBody>
      </p:sp>
      <p:sp>
        <p:nvSpPr>
          <p:cNvPr id="30" name="Rectangle 29"/>
          <p:cNvSpPr/>
          <p:nvPr/>
        </p:nvSpPr>
        <p:spPr>
          <a:xfrm>
            <a:off x="5420258" y="364114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bilgisayar</a:t>
            </a:r>
          </a:p>
        </p:txBody>
      </p:sp>
      <p:sp>
        <p:nvSpPr>
          <p:cNvPr id="31" name="Rectangle 30"/>
          <p:cNvSpPr/>
          <p:nvPr/>
        </p:nvSpPr>
        <p:spPr>
          <a:xfrm>
            <a:off x="6987387" y="364114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bilgisayar</a:t>
            </a:r>
          </a:p>
        </p:txBody>
      </p:sp>
      <p:sp>
        <p:nvSpPr>
          <p:cNvPr id="32" name="Rectangle 31"/>
          <p:cNvSpPr/>
          <p:nvPr/>
        </p:nvSpPr>
        <p:spPr>
          <a:xfrm>
            <a:off x="8554516" y="364114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bilgisayar</a:t>
            </a:r>
          </a:p>
        </p:txBody>
      </p:sp>
      <p:sp>
        <p:nvSpPr>
          <p:cNvPr id="33" name="Rectangle 32"/>
          <p:cNvSpPr/>
          <p:nvPr/>
        </p:nvSpPr>
        <p:spPr>
          <a:xfrm>
            <a:off x="10121645" y="3641140"/>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yazıcı, ekran</a:t>
            </a:r>
          </a:p>
        </p:txBody>
      </p:sp>
      <p:sp>
        <p:nvSpPr>
          <p:cNvPr id="34" name="Rectangle 33"/>
          <p:cNvSpPr/>
          <p:nvPr/>
        </p:nvSpPr>
        <p:spPr>
          <a:xfrm>
            <a:off x="502920" y="4524451"/>
            <a:ext cx="1755648" cy="855878"/>
          </a:xfrm>
          <a:prstGeom prst="rect">
            <a:avLst/>
          </a:prstGeom>
          <a:solidFill>
            <a:srgbClr val="2BA07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Yazılım</a:t>
            </a:r>
          </a:p>
        </p:txBody>
      </p:sp>
      <p:sp>
        <p:nvSpPr>
          <p:cNvPr id="35" name="Rectangle 34"/>
          <p:cNvSpPr/>
          <p:nvPr/>
        </p:nvSpPr>
        <p:spPr>
          <a:xfrm>
            <a:off x="2286000" y="4524451"/>
            <a:ext cx="1539697" cy="855878"/>
          </a:xfrm>
          <a:prstGeom prst="rect">
            <a:avLst/>
          </a:prstGeom>
          <a:solidFill>
            <a:srgbClr val="F9E1E1"/>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D3373A"/>
                </a:solidFill>
                <a:latin typeface="Calibri"/>
              </a:rPr>
              <a:t>−</a:t>
            </a:r>
          </a:p>
          <a:p>
            <a:pPr algn="ctr">
              <a:spcBef>
                <a:spcPts val="0"/>
              </a:spcBef>
              <a:spcAft>
                <a:spcPts val="0"/>
              </a:spcAft>
            </a:pPr>
            <a:r>
              <a:rPr lang="tr-TR" sz="1500" b="0" i="0">
                <a:solidFill>
                  <a:srgbClr val="262626"/>
                </a:solidFill>
                <a:latin typeface="Calibri"/>
              </a:rPr>
              <a:t>veri toplamaz</a:t>
            </a:r>
          </a:p>
        </p:txBody>
      </p:sp>
      <p:sp>
        <p:nvSpPr>
          <p:cNvPr id="36" name="Rectangle 35"/>
          <p:cNvSpPr/>
          <p:nvPr/>
        </p:nvSpPr>
        <p:spPr>
          <a:xfrm>
            <a:off x="3853129" y="452445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kaydetme</a:t>
            </a:r>
          </a:p>
        </p:txBody>
      </p:sp>
      <p:sp>
        <p:nvSpPr>
          <p:cNvPr id="37" name="Rectangle 36"/>
          <p:cNvSpPr/>
          <p:nvPr/>
        </p:nvSpPr>
        <p:spPr>
          <a:xfrm>
            <a:off x="5420258" y="452445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sorgulama</a:t>
            </a:r>
          </a:p>
        </p:txBody>
      </p:sp>
      <p:sp>
        <p:nvSpPr>
          <p:cNvPr id="38" name="Rectangle 37"/>
          <p:cNvSpPr/>
          <p:nvPr/>
        </p:nvSpPr>
        <p:spPr>
          <a:xfrm>
            <a:off x="6987387" y="452445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harita üretme</a:t>
            </a:r>
          </a:p>
        </p:txBody>
      </p:sp>
      <p:sp>
        <p:nvSpPr>
          <p:cNvPr id="39" name="Rectangle 38"/>
          <p:cNvSpPr/>
          <p:nvPr/>
        </p:nvSpPr>
        <p:spPr>
          <a:xfrm>
            <a:off x="8554516" y="452445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yakınlık analizi</a:t>
            </a:r>
          </a:p>
        </p:txBody>
      </p:sp>
      <p:sp>
        <p:nvSpPr>
          <p:cNvPr id="40" name="Rectangle 39"/>
          <p:cNvSpPr/>
          <p:nvPr/>
        </p:nvSpPr>
        <p:spPr>
          <a:xfrm>
            <a:off x="10121645" y="452445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risk haritası</a:t>
            </a:r>
          </a:p>
        </p:txBody>
      </p:sp>
      <p:sp>
        <p:nvSpPr>
          <p:cNvPr id="41" name="Rectangle 40"/>
          <p:cNvSpPr/>
          <p:nvPr/>
        </p:nvSpPr>
        <p:spPr>
          <a:xfrm>
            <a:off x="502920" y="5407761"/>
            <a:ext cx="1755648" cy="855878"/>
          </a:xfrm>
          <a:prstGeom prst="rect">
            <a:avLst/>
          </a:prstGeom>
          <a:solidFill>
            <a:srgbClr val="7890BD"/>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900" b="1" i="0">
                <a:solidFill>
                  <a:srgbClr val="FFFFFF"/>
                </a:solidFill>
                <a:latin typeface="Calibri"/>
              </a:rPr>
              <a:t>Yöntem</a:t>
            </a:r>
          </a:p>
        </p:txBody>
      </p:sp>
      <p:sp>
        <p:nvSpPr>
          <p:cNvPr id="42" name="Rectangle 41"/>
          <p:cNvSpPr/>
          <p:nvPr/>
        </p:nvSpPr>
        <p:spPr>
          <a:xfrm>
            <a:off x="2286000" y="540776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veri seçimi</a:t>
            </a:r>
          </a:p>
        </p:txBody>
      </p:sp>
      <p:sp>
        <p:nvSpPr>
          <p:cNvPr id="43" name="Rectangle 42"/>
          <p:cNvSpPr/>
          <p:nvPr/>
        </p:nvSpPr>
        <p:spPr>
          <a:xfrm>
            <a:off x="3853129" y="540776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kayıt düzeni</a:t>
            </a:r>
          </a:p>
        </p:txBody>
      </p:sp>
      <p:sp>
        <p:nvSpPr>
          <p:cNvPr id="44" name="Rectangle 43"/>
          <p:cNvSpPr/>
          <p:nvPr/>
        </p:nvSpPr>
        <p:spPr>
          <a:xfrm>
            <a:off x="5420258" y="540776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ölçüt</a:t>
            </a:r>
          </a:p>
        </p:txBody>
      </p:sp>
      <p:sp>
        <p:nvSpPr>
          <p:cNvPr id="45" name="Rectangle 44"/>
          <p:cNvSpPr/>
          <p:nvPr/>
        </p:nvSpPr>
        <p:spPr>
          <a:xfrm>
            <a:off x="6987387" y="540776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sınıflandırma</a:t>
            </a:r>
          </a:p>
        </p:txBody>
      </p:sp>
      <p:sp>
        <p:nvSpPr>
          <p:cNvPr id="46" name="Rectangle 45"/>
          <p:cNvSpPr/>
          <p:nvPr/>
        </p:nvSpPr>
        <p:spPr>
          <a:xfrm>
            <a:off x="8554516" y="540776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birleştirme</a:t>
            </a:r>
          </a:p>
        </p:txBody>
      </p:sp>
      <p:sp>
        <p:nvSpPr>
          <p:cNvPr id="47" name="Rectangle 46"/>
          <p:cNvSpPr/>
          <p:nvPr/>
        </p:nvSpPr>
        <p:spPr>
          <a:xfrm>
            <a:off x="10121645" y="5407761"/>
            <a:ext cx="1539697" cy="855878"/>
          </a:xfrm>
          <a:prstGeom prst="rect">
            <a:avLst/>
          </a:prstGeom>
          <a:solidFill>
            <a:srgbClr val="E3F1E4"/>
          </a:solidFill>
          <a:ln w="9525">
            <a:solidFill>
              <a:srgbClr val="D9D9D9"/>
            </a:solidFill>
          </a:ln>
          <a:effectLst/>
        </p:spPr>
        <p:txBody>
          <a:bodyPr rtlCol="0" anchor="ctr" wrap="square" lIns="54864" rIns="54864" tIns="18288" bIns="18288">
            <a:noAutofit/>
          </a:bodyPr>
          <a:lstStyle/>
          <a:p>
            <a:pPr algn="ctr">
              <a:spcBef>
                <a:spcPts val="0"/>
              </a:spcBef>
              <a:spcAft>
                <a:spcPts val="600"/>
              </a:spcAft>
            </a:pPr>
            <a:r>
              <a:rPr lang="tr-TR" sz="2400" b="1" i="0">
                <a:solidFill>
                  <a:srgbClr val="2E7D32"/>
                </a:solidFill>
                <a:latin typeface="Calibri"/>
              </a:rPr>
              <a:t>+</a:t>
            </a:r>
          </a:p>
          <a:p>
            <a:pPr algn="ctr">
              <a:spcBef>
                <a:spcPts val="0"/>
              </a:spcBef>
              <a:spcAft>
                <a:spcPts val="0"/>
              </a:spcAft>
            </a:pPr>
            <a:r>
              <a:rPr lang="tr-TR" sz="1500" b="0" i="0">
                <a:solidFill>
                  <a:srgbClr val="262626"/>
                </a:solidFill>
                <a:latin typeface="Calibri"/>
              </a:rPr>
              <a:t>lejant</a:t>
            </a:r>
          </a:p>
        </p:txBody>
      </p:sp>
      <p:sp>
        <p:nvSpPr>
          <p:cNvPr id="48" name="TextBox 4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9" name="Rounded Rectangle 4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66-68</a:t>
            </a:r>
          </a:p>
        </p:txBody>
      </p:sp>
      <p:sp>
        <p:nvSpPr>
          <p:cNvPr id="50" name="TextBox 4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200 / 226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Turnuva: 2. ünite bilgi yarışması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TURNUVA · 10 dk</a:t>
            </a:r>
          </a:p>
        </p:txBody>
      </p:sp>
      <p:sp>
        <p:nvSpPr>
          <p:cNvPr id="6" name="Rounded Rectangle 5"/>
          <p:cNvSpPr/>
          <p:nvPr/>
        </p:nvSpPr>
        <p:spPr>
          <a:xfrm>
            <a:off x="502920" y="1216152"/>
            <a:ext cx="3594506" cy="1965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94506" cy="530352"/>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481328"/>
            <a:ext cx="3594506" cy="265176"/>
          </a:xfrm>
          <a:prstGeom prst="rect">
            <a:avLst/>
          </a:prstGeom>
          <a:solidFill>
            <a:srgbClr val="1E7B6E"/>
          </a:solidFill>
          <a:ln>
            <a:noFill/>
          </a:ln>
          <a:effectLst/>
        </p:spPr>
        <p:txBody>
          <a:bodyPr rtlCol="0" anchor="ctr"/>
          <a:lstStyle/>
          <a:p/>
        </p:txBody>
      </p:sp>
      <p:sp>
        <p:nvSpPr>
          <p:cNvPr id="9" name="TextBox 8"/>
          <p:cNvSpPr txBox="1"/>
          <p:nvPr/>
        </p:nvSpPr>
        <p:spPr>
          <a:xfrm>
            <a:off x="594360"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1. tur · 1 puan</a:t>
            </a:r>
          </a:p>
        </p:txBody>
      </p:sp>
      <p:sp>
        <p:nvSpPr>
          <p:cNvPr id="10" name="TextBox 9"/>
          <p:cNvSpPr txBox="1"/>
          <p:nvPr/>
        </p:nvSpPr>
        <p:spPr>
          <a:xfrm>
            <a:off x="612648" y="1819656"/>
            <a:ext cx="3375050" cy="1289304"/>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Üç kısa soru: CBS, uzaktan algılama, GPS</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Mini tahtaya harfi yaz, işaretle birlikte kaldır.</a:t>
            </a:r>
          </a:p>
        </p:txBody>
      </p:sp>
      <p:sp>
        <p:nvSpPr>
          <p:cNvPr id="11" name="Rounded Rectangle 10"/>
          <p:cNvSpPr/>
          <p:nvPr/>
        </p:nvSpPr>
        <p:spPr>
          <a:xfrm>
            <a:off x="4298594" y="1216152"/>
            <a:ext cx="3594506" cy="1965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16152"/>
            <a:ext cx="3594506"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4298594" y="1481328"/>
            <a:ext cx="3594506" cy="265176"/>
          </a:xfrm>
          <a:prstGeom prst="rect">
            <a:avLst/>
          </a:prstGeom>
          <a:solidFill>
            <a:srgbClr val="2C6696"/>
          </a:solidFill>
          <a:ln>
            <a:noFill/>
          </a:ln>
          <a:effectLst/>
        </p:spPr>
        <p:txBody>
          <a:bodyPr rtlCol="0" anchor="ctr"/>
          <a:lstStyle/>
          <a:p/>
        </p:txBody>
      </p:sp>
      <p:sp>
        <p:nvSpPr>
          <p:cNvPr id="14" name="TextBox 13"/>
          <p:cNvSpPr txBox="1"/>
          <p:nvPr/>
        </p:nvSpPr>
        <p:spPr>
          <a:xfrm>
            <a:off x="4390034"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2. tur · 2 puan</a:t>
            </a:r>
          </a:p>
        </p:txBody>
      </p:sp>
      <p:sp>
        <p:nvSpPr>
          <p:cNvPr id="15" name="TextBox 14"/>
          <p:cNvSpPr txBox="1"/>
          <p:nvPr/>
        </p:nvSpPr>
        <p:spPr>
          <a:xfrm>
            <a:off x="4408322" y="1819656"/>
            <a:ext cx="3375050" cy="1289304"/>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Kitaptan üç soru (s. 71-73)</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60 saniyede yazılı cevap</a:t>
            </a:r>
          </a:p>
        </p:txBody>
      </p:sp>
      <p:sp>
        <p:nvSpPr>
          <p:cNvPr id="16" name="Rounded Rectangle 15"/>
          <p:cNvSpPr/>
          <p:nvPr/>
        </p:nvSpPr>
        <p:spPr>
          <a:xfrm>
            <a:off x="8094268" y="1216152"/>
            <a:ext cx="3594506" cy="1965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16152"/>
            <a:ext cx="3594506" cy="530352"/>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8094268" y="1481328"/>
            <a:ext cx="3594506" cy="265176"/>
          </a:xfrm>
          <a:prstGeom prst="rect">
            <a:avLst/>
          </a:prstGeom>
          <a:solidFill>
            <a:srgbClr val="D3373A"/>
          </a:solidFill>
          <a:ln>
            <a:noFill/>
          </a:ln>
          <a:effectLst/>
        </p:spPr>
        <p:txBody>
          <a:bodyPr rtlCol="0" anchor="ctr"/>
          <a:lstStyle/>
          <a:p/>
        </p:txBody>
      </p:sp>
      <p:sp>
        <p:nvSpPr>
          <p:cNvPr id="19" name="TextBox 18"/>
          <p:cNvSpPr txBox="1"/>
          <p:nvPr/>
        </p:nvSpPr>
        <p:spPr>
          <a:xfrm>
            <a:off x="8185708"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3. tur · 1 puan</a:t>
            </a:r>
          </a:p>
        </p:txBody>
      </p:sp>
      <p:sp>
        <p:nvSpPr>
          <p:cNvPr id="20" name="TextBox 19"/>
          <p:cNvSpPr txBox="1"/>
          <p:nvPr/>
        </p:nvSpPr>
        <p:spPr>
          <a:xfrm>
            <a:off x="8203996" y="1819656"/>
            <a:ext cx="3375050" cy="1289304"/>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Hızlı tur: beş soru</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Her soruya 15 saniye</a:t>
            </a:r>
          </a:p>
        </p:txBody>
      </p:sp>
      <p:sp>
        <p:nvSpPr>
          <p:cNvPr id="21" name="Rounded Rectangle 20"/>
          <p:cNvSpPr/>
          <p:nvPr/>
        </p:nvSpPr>
        <p:spPr>
          <a:xfrm>
            <a:off x="502920" y="3346704"/>
            <a:ext cx="4572000" cy="2944368"/>
          </a:xfrm>
          <a:prstGeom prst="roundRect">
            <a:avLst>
              <a:gd name="adj" fmla="val 8000"/>
            </a:avLst>
          </a:prstGeom>
          <a:solidFill>
            <a:srgbClr val="F0F0F0"/>
          </a:solidFill>
          <a:ln>
            <a:noFill/>
          </a:ln>
          <a:effectLst/>
        </p:spPr>
        <p:txBody>
          <a:bodyPr rtlCol="0" anchor="t" wrap="square" lIns="182880" rIns="182880" tIns="73152" bIns="73152">
            <a:noAutofit/>
          </a:bodyPr>
          <a:lstStyle/>
          <a:p>
            <a:pPr algn="l">
              <a:spcBef>
                <a:spcPts val="0"/>
              </a:spcBef>
              <a:spcAft>
                <a:spcPts val="400"/>
              </a:spcAft>
            </a:pPr>
            <a:r>
              <a:rPr lang="tr-TR" sz="1900" b="1" i="0">
                <a:solidFill>
                  <a:srgbClr val="D3373A"/>
                </a:solidFill>
                <a:latin typeface="Calibri"/>
              </a:rPr>
              <a:t>Kurallar</a:t>
            </a:r>
          </a:p>
          <a:p>
            <a:pPr algn="l" marL="236189" indent="-236189">
              <a:spcBef>
                <a:spcPts val="0"/>
              </a:spcBef>
              <a:spcAft>
                <a:spcPts val="400"/>
              </a:spcAft>
            </a:pPr>
            <a:r>
              <a:rPr lang="tr-TR" sz="1900" b="1" i="0">
                <a:solidFill>
                  <a:srgbClr val="2C6696"/>
                </a:solidFill>
                <a:latin typeface="Calibri"/>
              </a:rPr>
              <a:t>•  </a:t>
            </a:r>
            <a:r>
              <a:rPr lang="tr-TR" sz="1900" b="0" i="0">
                <a:solidFill>
                  <a:srgbClr val="262626"/>
                </a:solidFill>
                <a:latin typeface="Calibri"/>
              </a:rPr>
              <a:t>Cevap yalnız mini tahtayla verilir; bağırmak puan düşürür.</a:t>
            </a:r>
          </a:p>
          <a:p>
            <a:pPr algn="l" marL="236189" indent="-236189">
              <a:spcBef>
                <a:spcPts val="0"/>
              </a:spcBef>
              <a:spcAft>
                <a:spcPts val="400"/>
              </a:spcAft>
            </a:pPr>
            <a:r>
              <a:rPr lang="tr-TR" sz="1900" b="1" i="0">
                <a:solidFill>
                  <a:srgbClr val="2C6696"/>
                </a:solidFill>
                <a:latin typeface="Calibri"/>
              </a:rPr>
              <a:t>•  </a:t>
            </a:r>
            <a:r>
              <a:rPr lang="tr-TR" sz="1900" b="0" i="0">
                <a:solidFill>
                  <a:srgbClr val="262626"/>
                </a:solidFill>
                <a:latin typeface="Calibri"/>
              </a:rPr>
              <a:t>Zaman sorumlusu süreyi tutar.</a:t>
            </a:r>
          </a:p>
          <a:p>
            <a:pPr algn="l" marL="236189" indent="-236189">
              <a:spcBef>
                <a:spcPts val="0"/>
              </a:spcBef>
              <a:spcAft>
                <a:spcPts val="400"/>
              </a:spcAft>
            </a:pPr>
            <a:r>
              <a:rPr lang="tr-TR" sz="1900" b="1" i="0">
                <a:solidFill>
                  <a:srgbClr val="2C6696"/>
                </a:solidFill>
                <a:latin typeface="Calibri"/>
              </a:rPr>
              <a:t>•  </a:t>
            </a:r>
            <a:r>
              <a:rPr lang="tr-TR" sz="1900" b="0" i="0">
                <a:solidFill>
                  <a:srgbClr val="262626"/>
                </a:solidFill>
                <a:latin typeface="Calibri"/>
              </a:rPr>
              <a:t>Puan not için değildir: amaç tekrar ve çalışkanlık.</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Sonunda her grup “geliştireceğimiz konu”yu yazar.</a:t>
            </a:r>
          </a:p>
        </p:txBody>
      </p:sp>
      <p:sp>
        <p:nvSpPr>
          <p:cNvPr id="22" name="TextBox 21"/>
          <p:cNvSpPr txBox="1"/>
          <p:nvPr/>
        </p:nvSpPr>
        <p:spPr>
          <a:xfrm>
            <a:off x="5257800" y="3346704"/>
            <a:ext cx="6430975"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Puan tablosu (tahtaya):</a:t>
            </a:r>
          </a:p>
        </p:txBody>
      </p:sp>
      <p:sp>
        <p:nvSpPr>
          <p:cNvPr id="23" name="Rectangle 22"/>
          <p:cNvSpPr/>
          <p:nvPr/>
        </p:nvSpPr>
        <p:spPr>
          <a:xfrm>
            <a:off x="5257800" y="3758184"/>
            <a:ext cx="1024128"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500" b="1" i="0">
                <a:solidFill>
                  <a:srgbClr val="FFFFFF"/>
                </a:solidFill>
                <a:latin typeface="Calibri"/>
              </a:rPr>
              <a:t>Grup</a:t>
            </a:r>
          </a:p>
        </p:txBody>
      </p:sp>
      <p:sp>
        <p:nvSpPr>
          <p:cNvPr id="24" name="Rectangle 23"/>
          <p:cNvSpPr/>
          <p:nvPr/>
        </p:nvSpPr>
        <p:spPr>
          <a:xfrm>
            <a:off x="6309360" y="3758184"/>
            <a:ext cx="644994"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1</a:t>
            </a:r>
          </a:p>
        </p:txBody>
      </p:sp>
      <p:sp>
        <p:nvSpPr>
          <p:cNvPr id="25" name="Rectangle 24"/>
          <p:cNvSpPr/>
          <p:nvPr/>
        </p:nvSpPr>
        <p:spPr>
          <a:xfrm>
            <a:off x="6981786" y="3758184"/>
            <a:ext cx="644994"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2</a:t>
            </a:r>
          </a:p>
        </p:txBody>
      </p:sp>
      <p:sp>
        <p:nvSpPr>
          <p:cNvPr id="26" name="Rectangle 25"/>
          <p:cNvSpPr/>
          <p:nvPr/>
        </p:nvSpPr>
        <p:spPr>
          <a:xfrm>
            <a:off x="7654213" y="3758184"/>
            <a:ext cx="644994"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3</a:t>
            </a:r>
          </a:p>
        </p:txBody>
      </p:sp>
      <p:sp>
        <p:nvSpPr>
          <p:cNvPr id="27" name="Rectangle 26"/>
          <p:cNvSpPr/>
          <p:nvPr/>
        </p:nvSpPr>
        <p:spPr>
          <a:xfrm>
            <a:off x="8326640" y="3758184"/>
            <a:ext cx="644994"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4</a:t>
            </a:r>
          </a:p>
        </p:txBody>
      </p:sp>
      <p:sp>
        <p:nvSpPr>
          <p:cNvPr id="28" name="Rectangle 27"/>
          <p:cNvSpPr/>
          <p:nvPr/>
        </p:nvSpPr>
        <p:spPr>
          <a:xfrm>
            <a:off x="8999067" y="3758184"/>
            <a:ext cx="644994"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5</a:t>
            </a:r>
          </a:p>
        </p:txBody>
      </p:sp>
      <p:sp>
        <p:nvSpPr>
          <p:cNvPr id="29" name="Rectangle 28"/>
          <p:cNvSpPr/>
          <p:nvPr/>
        </p:nvSpPr>
        <p:spPr>
          <a:xfrm>
            <a:off x="9671494" y="3758184"/>
            <a:ext cx="644994"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6</a:t>
            </a:r>
          </a:p>
        </p:txBody>
      </p:sp>
      <p:sp>
        <p:nvSpPr>
          <p:cNvPr id="30" name="Rectangle 29"/>
          <p:cNvSpPr/>
          <p:nvPr/>
        </p:nvSpPr>
        <p:spPr>
          <a:xfrm>
            <a:off x="10343921" y="3758184"/>
            <a:ext cx="644994"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7</a:t>
            </a:r>
          </a:p>
        </p:txBody>
      </p:sp>
      <p:sp>
        <p:nvSpPr>
          <p:cNvPr id="31" name="Rectangle 30"/>
          <p:cNvSpPr/>
          <p:nvPr/>
        </p:nvSpPr>
        <p:spPr>
          <a:xfrm>
            <a:off x="11016348" y="3758184"/>
            <a:ext cx="644994"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8</a:t>
            </a:r>
          </a:p>
        </p:txBody>
      </p:sp>
      <p:sp>
        <p:nvSpPr>
          <p:cNvPr id="32" name="Rectangle 31"/>
          <p:cNvSpPr/>
          <p:nvPr/>
        </p:nvSpPr>
        <p:spPr>
          <a:xfrm>
            <a:off x="5257800" y="4215384"/>
            <a:ext cx="1024128" cy="480060"/>
          </a:xfrm>
          <a:prstGeom prst="rect">
            <a:avLst/>
          </a:prstGeom>
          <a:solidFill>
            <a:srgbClr val="F0F0F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500" b="1" i="0">
                <a:solidFill>
                  <a:srgbClr val="262626"/>
                </a:solidFill>
                <a:latin typeface="Calibri"/>
              </a:rPr>
              <a:t>1. tur</a:t>
            </a:r>
          </a:p>
        </p:txBody>
      </p:sp>
      <p:sp>
        <p:nvSpPr>
          <p:cNvPr id="33" name="Rectangle 32"/>
          <p:cNvSpPr/>
          <p:nvPr/>
        </p:nvSpPr>
        <p:spPr>
          <a:xfrm>
            <a:off x="6309360" y="4215384"/>
            <a:ext cx="644994" cy="480060"/>
          </a:xfrm>
          <a:prstGeom prst="rect">
            <a:avLst/>
          </a:prstGeom>
          <a:solidFill>
            <a:srgbClr val="FFFFFF"/>
          </a:solidFill>
          <a:ln w="9525">
            <a:solidFill>
              <a:srgbClr val="D9D9D9"/>
            </a:solidFill>
          </a:ln>
          <a:effectLst/>
        </p:spPr>
        <p:txBody>
          <a:bodyPr rtlCol="0" anchor="ctr"/>
          <a:lstStyle/>
          <a:p/>
        </p:txBody>
      </p:sp>
      <p:sp>
        <p:nvSpPr>
          <p:cNvPr id="34" name="Rectangle 33"/>
          <p:cNvSpPr/>
          <p:nvPr/>
        </p:nvSpPr>
        <p:spPr>
          <a:xfrm>
            <a:off x="6981786" y="4215384"/>
            <a:ext cx="644994" cy="480060"/>
          </a:xfrm>
          <a:prstGeom prst="rect">
            <a:avLst/>
          </a:prstGeom>
          <a:solidFill>
            <a:srgbClr val="FFFFFF"/>
          </a:solidFill>
          <a:ln w="9525">
            <a:solidFill>
              <a:srgbClr val="D9D9D9"/>
            </a:solidFill>
          </a:ln>
          <a:effectLst/>
        </p:spPr>
        <p:txBody>
          <a:bodyPr rtlCol="0" anchor="ctr"/>
          <a:lstStyle/>
          <a:p/>
        </p:txBody>
      </p:sp>
      <p:sp>
        <p:nvSpPr>
          <p:cNvPr id="35" name="Rectangle 34"/>
          <p:cNvSpPr/>
          <p:nvPr/>
        </p:nvSpPr>
        <p:spPr>
          <a:xfrm>
            <a:off x="7654213" y="4215384"/>
            <a:ext cx="644994" cy="480060"/>
          </a:xfrm>
          <a:prstGeom prst="rect">
            <a:avLst/>
          </a:prstGeom>
          <a:solidFill>
            <a:srgbClr val="FFFFFF"/>
          </a:solidFill>
          <a:ln w="9525">
            <a:solidFill>
              <a:srgbClr val="D9D9D9"/>
            </a:solidFill>
          </a:ln>
          <a:effectLst/>
        </p:spPr>
        <p:txBody>
          <a:bodyPr rtlCol="0" anchor="ctr"/>
          <a:lstStyle/>
          <a:p/>
        </p:txBody>
      </p:sp>
      <p:sp>
        <p:nvSpPr>
          <p:cNvPr id="36" name="Rectangle 35"/>
          <p:cNvSpPr/>
          <p:nvPr/>
        </p:nvSpPr>
        <p:spPr>
          <a:xfrm>
            <a:off x="8326640" y="4215384"/>
            <a:ext cx="644994" cy="480060"/>
          </a:xfrm>
          <a:prstGeom prst="rect">
            <a:avLst/>
          </a:prstGeom>
          <a:solidFill>
            <a:srgbClr val="FFFFFF"/>
          </a:solidFill>
          <a:ln w="9525">
            <a:solidFill>
              <a:srgbClr val="D9D9D9"/>
            </a:solidFill>
          </a:ln>
          <a:effectLst/>
        </p:spPr>
        <p:txBody>
          <a:bodyPr rtlCol="0" anchor="ctr"/>
          <a:lstStyle/>
          <a:p/>
        </p:txBody>
      </p:sp>
      <p:sp>
        <p:nvSpPr>
          <p:cNvPr id="37" name="Rectangle 36"/>
          <p:cNvSpPr/>
          <p:nvPr/>
        </p:nvSpPr>
        <p:spPr>
          <a:xfrm>
            <a:off x="8999067" y="4215384"/>
            <a:ext cx="644994" cy="480060"/>
          </a:xfrm>
          <a:prstGeom prst="rect">
            <a:avLst/>
          </a:prstGeom>
          <a:solidFill>
            <a:srgbClr val="FFFFFF"/>
          </a:solidFill>
          <a:ln w="9525">
            <a:solidFill>
              <a:srgbClr val="D9D9D9"/>
            </a:solidFill>
          </a:ln>
          <a:effectLst/>
        </p:spPr>
        <p:txBody>
          <a:bodyPr rtlCol="0" anchor="ctr"/>
          <a:lstStyle/>
          <a:p/>
        </p:txBody>
      </p:sp>
      <p:sp>
        <p:nvSpPr>
          <p:cNvPr id="38" name="Rectangle 37"/>
          <p:cNvSpPr/>
          <p:nvPr/>
        </p:nvSpPr>
        <p:spPr>
          <a:xfrm>
            <a:off x="9671494" y="4215384"/>
            <a:ext cx="644994" cy="480060"/>
          </a:xfrm>
          <a:prstGeom prst="rect">
            <a:avLst/>
          </a:prstGeom>
          <a:solidFill>
            <a:srgbClr val="FFFFFF"/>
          </a:solidFill>
          <a:ln w="9525">
            <a:solidFill>
              <a:srgbClr val="D9D9D9"/>
            </a:solidFill>
          </a:ln>
          <a:effectLst/>
        </p:spPr>
        <p:txBody>
          <a:bodyPr rtlCol="0" anchor="ctr"/>
          <a:lstStyle/>
          <a:p/>
        </p:txBody>
      </p:sp>
      <p:sp>
        <p:nvSpPr>
          <p:cNvPr id="39" name="Rectangle 38"/>
          <p:cNvSpPr/>
          <p:nvPr/>
        </p:nvSpPr>
        <p:spPr>
          <a:xfrm>
            <a:off x="10343921" y="4215384"/>
            <a:ext cx="644994" cy="480060"/>
          </a:xfrm>
          <a:prstGeom prst="rect">
            <a:avLst/>
          </a:prstGeom>
          <a:solidFill>
            <a:srgbClr val="FFFFFF"/>
          </a:solidFill>
          <a:ln w="9525">
            <a:solidFill>
              <a:srgbClr val="D9D9D9"/>
            </a:solidFill>
          </a:ln>
          <a:effectLst/>
        </p:spPr>
        <p:txBody>
          <a:bodyPr rtlCol="0" anchor="ctr"/>
          <a:lstStyle/>
          <a:p/>
        </p:txBody>
      </p:sp>
      <p:sp>
        <p:nvSpPr>
          <p:cNvPr id="40" name="Rectangle 39"/>
          <p:cNvSpPr/>
          <p:nvPr/>
        </p:nvSpPr>
        <p:spPr>
          <a:xfrm>
            <a:off x="11016348" y="4215384"/>
            <a:ext cx="644994" cy="480060"/>
          </a:xfrm>
          <a:prstGeom prst="rect">
            <a:avLst/>
          </a:prstGeom>
          <a:solidFill>
            <a:srgbClr val="FFFFFF"/>
          </a:solidFill>
          <a:ln w="9525">
            <a:solidFill>
              <a:srgbClr val="D9D9D9"/>
            </a:solidFill>
          </a:ln>
          <a:effectLst/>
        </p:spPr>
        <p:txBody>
          <a:bodyPr rtlCol="0" anchor="ctr"/>
          <a:lstStyle/>
          <a:p/>
        </p:txBody>
      </p:sp>
      <p:sp>
        <p:nvSpPr>
          <p:cNvPr id="41" name="Rectangle 40"/>
          <p:cNvSpPr/>
          <p:nvPr/>
        </p:nvSpPr>
        <p:spPr>
          <a:xfrm>
            <a:off x="5257800" y="4722876"/>
            <a:ext cx="1024128" cy="480060"/>
          </a:xfrm>
          <a:prstGeom prst="rect">
            <a:avLst/>
          </a:prstGeom>
          <a:solidFill>
            <a:srgbClr val="F0F0F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500" b="1" i="0">
                <a:solidFill>
                  <a:srgbClr val="262626"/>
                </a:solidFill>
                <a:latin typeface="Calibri"/>
              </a:rPr>
              <a:t>2. tur</a:t>
            </a:r>
          </a:p>
        </p:txBody>
      </p:sp>
      <p:sp>
        <p:nvSpPr>
          <p:cNvPr id="42" name="Rectangle 41"/>
          <p:cNvSpPr/>
          <p:nvPr/>
        </p:nvSpPr>
        <p:spPr>
          <a:xfrm>
            <a:off x="6309360" y="4722876"/>
            <a:ext cx="644994" cy="480060"/>
          </a:xfrm>
          <a:prstGeom prst="rect">
            <a:avLst/>
          </a:prstGeom>
          <a:solidFill>
            <a:srgbClr val="FFFFFF"/>
          </a:solidFill>
          <a:ln w="9525">
            <a:solidFill>
              <a:srgbClr val="D9D9D9"/>
            </a:solidFill>
          </a:ln>
          <a:effectLst/>
        </p:spPr>
        <p:txBody>
          <a:bodyPr rtlCol="0" anchor="ctr"/>
          <a:lstStyle/>
          <a:p/>
        </p:txBody>
      </p:sp>
      <p:sp>
        <p:nvSpPr>
          <p:cNvPr id="43" name="Rectangle 42"/>
          <p:cNvSpPr/>
          <p:nvPr/>
        </p:nvSpPr>
        <p:spPr>
          <a:xfrm>
            <a:off x="6981786" y="4722876"/>
            <a:ext cx="644994" cy="480060"/>
          </a:xfrm>
          <a:prstGeom prst="rect">
            <a:avLst/>
          </a:prstGeom>
          <a:solidFill>
            <a:srgbClr val="FFFFFF"/>
          </a:solidFill>
          <a:ln w="9525">
            <a:solidFill>
              <a:srgbClr val="D9D9D9"/>
            </a:solidFill>
          </a:ln>
          <a:effectLst/>
        </p:spPr>
        <p:txBody>
          <a:bodyPr rtlCol="0" anchor="ctr"/>
          <a:lstStyle/>
          <a:p/>
        </p:txBody>
      </p:sp>
      <p:sp>
        <p:nvSpPr>
          <p:cNvPr id="44" name="Rectangle 43"/>
          <p:cNvSpPr/>
          <p:nvPr/>
        </p:nvSpPr>
        <p:spPr>
          <a:xfrm>
            <a:off x="7654213" y="4722876"/>
            <a:ext cx="644994" cy="480060"/>
          </a:xfrm>
          <a:prstGeom prst="rect">
            <a:avLst/>
          </a:prstGeom>
          <a:solidFill>
            <a:srgbClr val="FFFFFF"/>
          </a:solidFill>
          <a:ln w="9525">
            <a:solidFill>
              <a:srgbClr val="D9D9D9"/>
            </a:solidFill>
          </a:ln>
          <a:effectLst/>
        </p:spPr>
        <p:txBody>
          <a:bodyPr rtlCol="0" anchor="ctr"/>
          <a:lstStyle/>
          <a:p/>
        </p:txBody>
      </p:sp>
      <p:sp>
        <p:nvSpPr>
          <p:cNvPr id="45" name="Rectangle 44"/>
          <p:cNvSpPr/>
          <p:nvPr/>
        </p:nvSpPr>
        <p:spPr>
          <a:xfrm>
            <a:off x="8326640" y="4722876"/>
            <a:ext cx="644994" cy="480060"/>
          </a:xfrm>
          <a:prstGeom prst="rect">
            <a:avLst/>
          </a:prstGeom>
          <a:solidFill>
            <a:srgbClr val="FFFFFF"/>
          </a:solidFill>
          <a:ln w="9525">
            <a:solidFill>
              <a:srgbClr val="D9D9D9"/>
            </a:solidFill>
          </a:ln>
          <a:effectLst/>
        </p:spPr>
        <p:txBody>
          <a:bodyPr rtlCol="0" anchor="ctr"/>
          <a:lstStyle/>
          <a:p/>
        </p:txBody>
      </p:sp>
      <p:sp>
        <p:nvSpPr>
          <p:cNvPr id="46" name="Rectangle 45"/>
          <p:cNvSpPr/>
          <p:nvPr/>
        </p:nvSpPr>
        <p:spPr>
          <a:xfrm>
            <a:off x="8999067" y="4722876"/>
            <a:ext cx="644994" cy="480060"/>
          </a:xfrm>
          <a:prstGeom prst="rect">
            <a:avLst/>
          </a:prstGeom>
          <a:solidFill>
            <a:srgbClr val="FFFFFF"/>
          </a:solidFill>
          <a:ln w="9525">
            <a:solidFill>
              <a:srgbClr val="D9D9D9"/>
            </a:solidFill>
          </a:ln>
          <a:effectLst/>
        </p:spPr>
        <p:txBody>
          <a:bodyPr rtlCol="0" anchor="ctr"/>
          <a:lstStyle/>
          <a:p/>
        </p:txBody>
      </p:sp>
      <p:sp>
        <p:nvSpPr>
          <p:cNvPr id="47" name="Rectangle 46"/>
          <p:cNvSpPr/>
          <p:nvPr/>
        </p:nvSpPr>
        <p:spPr>
          <a:xfrm>
            <a:off x="9671494" y="4722876"/>
            <a:ext cx="644994" cy="480060"/>
          </a:xfrm>
          <a:prstGeom prst="rect">
            <a:avLst/>
          </a:prstGeom>
          <a:solidFill>
            <a:srgbClr val="FFFFFF"/>
          </a:solidFill>
          <a:ln w="9525">
            <a:solidFill>
              <a:srgbClr val="D9D9D9"/>
            </a:solidFill>
          </a:ln>
          <a:effectLst/>
        </p:spPr>
        <p:txBody>
          <a:bodyPr rtlCol="0" anchor="ctr"/>
          <a:lstStyle/>
          <a:p/>
        </p:txBody>
      </p:sp>
      <p:sp>
        <p:nvSpPr>
          <p:cNvPr id="48" name="Rectangle 47"/>
          <p:cNvSpPr/>
          <p:nvPr/>
        </p:nvSpPr>
        <p:spPr>
          <a:xfrm>
            <a:off x="10343921" y="4722876"/>
            <a:ext cx="644994" cy="480060"/>
          </a:xfrm>
          <a:prstGeom prst="rect">
            <a:avLst/>
          </a:prstGeom>
          <a:solidFill>
            <a:srgbClr val="FFFFFF"/>
          </a:solidFill>
          <a:ln w="9525">
            <a:solidFill>
              <a:srgbClr val="D9D9D9"/>
            </a:solidFill>
          </a:ln>
          <a:effectLst/>
        </p:spPr>
        <p:txBody>
          <a:bodyPr rtlCol="0" anchor="ctr"/>
          <a:lstStyle/>
          <a:p/>
        </p:txBody>
      </p:sp>
      <p:sp>
        <p:nvSpPr>
          <p:cNvPr id="49" name="Rectangle 48"/>
          <p:cNvSpPr/>
          <p:nvPr/>
        </p:nvSpPr>
        <p:spPr>
          <a:xfrm>
            <a:off x="11016348" y="4722876"/>
            <a:ext cx="644994" cy="480060"/>
          </a:xfrm>
          <a:prstGeom prst="rect">
            <a:avLst/>
          </a:prstGeom>
          <a:solidFill>
            <a:srgbClr val="FFFFFF"/>
          </a:solidFill>
          <a:ln w="9525">
            <a:solidFill>
              <a:srgbClr val="D9D9D9"/>
            </a:solidFill>
          </a:ln>
          <a:effectLst/>
        </p:spPr>
        <p:txBody>
          <a:bodyPr rtlCol="0" anchor="ctr"/>
          <a:lstStyle/>
          <a:p/>
        </p:txBody>
      </p:sp>
      <p:sp>
        <p:nvSpPr>
          <p:cNvPr id="50" name="Rectangle 49"/>
          <p:cNvSpPr/>
          <p:nvPr/>
        </p:nvSpPr>
        <p:spPr>
          <a:xfrm>
            <a:off x="5257800" y="5230368"/>
            <a:ext cx="1024128" cy="480060"/>
          </a:xfrm>
          <a:prstGeom prst="rect">
            <a:avLst/>
          </a:prstGeom>
          <a:solidFill>
            <a:srgbClr val="F0F0F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500" b="1" i="0">
                <a:solidFill>
                  <a:srgbClr val="262626"/>
                </a:solidFill>
                <a:latin typeface="Calibri"/>
              </a:rPr>
              <a:t>3. tur</a:t>
            </a:r>
          </a:p>
        </p:txBody>
      </p:sp>
      <p:sp>
        <p:nvSpPr>
          <p:cNvPr id="51" name="Rectangle 50"/>
          <p:cNvSpPr/>
          <p:nvPr/>
        </p:nvSpPr>
        <p:spPr>
          <a:xfrm>
            <a:off x="6309360" y="5230368"/>
            <a:ext cx="644994" cy="480060"/>
          </a:xfrm>
          <a:prstGeom prst="rect">
            <a:avLst/>
          </a:prstGeom>
          <a:solidFill>
            <a:srgbClr val="FFFFFF"/>
          </a:solidFill>
          <a:ln w="9525">
            <a:solidFill>
              <a:srgbClr val="D9D9D9"/>
            </a:solidFill>
          </a:ln>
          <a:effectLst/>
        </p:spPr>
        <p:txBody>
          <a:bodyPr rtlCol="0" anchor="ctr"/>
          <a:lstStyle/>
          <a:p/>
        </p:txBody>
      </p:sp>
      <p:sp>
        <p:nvSpPr>
          <p:cNvPr id="52" name="Rectangle 51"/>
          <p:cNvSpPr/>
          <p:nvPr/>
        </p:nvSpPr>
        <p:spPr>
          <a:xfrm>
            <a:off x="6981786" y="5230368"/>
            <a:ext cx="644994" cy="480060"/>
          </a:xfrm>
          <a:prstGeom prst="rect">
            <a:avLst/>
          </a:prstGeom>
          <a:solidFill>
            <a:srgbClr val="FFFFFF"/>
          </a:solidFill>
          <a:ln w="9525">
            <a:solidFill>
              <a:srgbClr val="D9D9D9"/>
            </a:solidFill>
          </a:ln>
          <a:effectLst/>
        </p:spPr>
        <p:txBody>
          <a:bodyPr rtlCol="0" anchor="ctr"/>
          <a:lstStyle/>
          <a:p/>
        </p:txBody>
      </p:sp>
      <p:sp>
        <p:nvSpPr>
          <p:cNvPr id="53" name="Rectangle 52"/>
          <p:cNvSpPr/>
          <p:nvPr/>
        </p:nvSpPr>
        <p:spPr>
          <a:xfrm>
            <a:off x="7654213" y="5230368"/>
            <a:ext cx="644994" cy="480060"/>
          </a:xfrm>
          <a:prstGeom prst="rect">
            <a:avLst/>
          </a:prstGeom>
          <a:solidFill>
            <a:srgbClr val="FFFFFF"/>
          </a:solidFill>
          <a:ln w="9525">
            <a:solidFill>
              <a:srgbClr val="D9D9D9"/>
            </a:solidFill>
          </a:ln>
          <a:effectLst/>
        </p:spPr>
        <p:txBody>
          <a:bodyPr rtlCol="0" anchor="ctr"/>
          <a:lstStyle/>
          <a:p/>
        </p:txBody>
      </p:sp>
      <p:sp>
        <p:nvSpPr>
          <p:cNvPr id="54" name="Rectangle 53"/>
          <p:cNvSpPr/>
          <p:nvPr/>
        </p:nvSpPr>
        <p:spPr>
          <a:xfrm>
            <a:off x="8326640" y="5230368"/>
            <a:ext cx="644994" cy="480060"/>
          </a:xfrm>
          <a:prstGeom prst="rect">
            <a:avLst/>
          </a:prstGeom>
          <a:solidFill>
            <a:srgbClr val="FFFFFF"/>
          </a:solidFill>
          <a:ln w="9525">
            <a:solidFill>
              <a:srgbClr val="D9D9D9"/>
            </a:solidFill>
          </a:ln>
          <a:effectLst/>
        </p:spPr>
        <p:txBody>
          <a:bodyPr rtlCol="0" anchor="ctr"/>
          <a:lstStyle/>
          <a:p/>
        </p:txBody>
      </p:sp>
      <p:sp>
        <p:nvSpPr>
          <p:cNvPr id="55" name="Rectangle 54"/>
          <p:cNvSpPr/>
          <p:nvPr/>
        </p:nvSpPr>
        <p:spPr>
          <a:xfrm>
            <a:off x="8999067" y="5230368"/>
            <a:ext cx="644994" cy="480060"/>
          </a:xfrm>
          <a:prstGeom prst="rect">
            <a:avLst/>
          </a:prstGeom>
          <a:solidFill>
            <a:srgbClr val="FFFFFF"/>
          </a:solidFill>
          <a:ln w="9525">
            <a:solidFill>
              <a:srgbClr val="D9D9D9"/>
            </a:solidFill>
          </a:ln>
          <a:effectLst/>
        </p:spPr>
        <p:txBody>
          <a:bodyPr rtlCol="0" anchor="ctr"/>
          <a:lstStyle/>
          <a:p/>
        </p:txBody>
      </p:sp>
      <p:sp>
        <p:nvSpPr>
          <p:cNvPr id="56" name="Rectangle 55"/>
          <p:cNvSpPr/>
          <p:nvPr/>
        </p:nvSpPr>
        <p:spPr>
          <a:xfrm>
            <a:off x="9671494" y="5230368"/>
            <a:ext cx="644994" cy="480060"/>
          </a:xfrm>
          <a:prstGeom prst="rect">
            <a:avLst/>
          </a:prstGeom>
          <a:solidFill>
            <a:srgbClr val="FFFFFF"/>
          </a:solidFill>
          <a:ln w="9525">
            <a:solidFill>
              <a:srgbClr val="D9D9D9"/>
            </a:solidFill>
          </a:ln>
          <a:effectLst/>
        </p:spPr>
        <p:txBody>
          <a:bodyPr rtlCol="0" anchor="ctr"/>
          <a:lstStyle/>
          <a:p/>
        </p:txBody>
      </p:sp>
      <p:sp>
        <p:nvSpPr>
          <p:cNvPr id="57" name="Rectangle 56"/>
          <p:cNvSpPr/>
          <p:nvPr/>
        </p:nvSpPr>
        <p:spPr>
          <a:xfrm>
            <a:off x="10343921" y="5230368"/>
            <a:ext cx="644994" cy="480060"/>
          </a:xfrm>
          <a:prstGeom prst="rect">
            <a:avLst/>
          </a:prstGeom>
          <a:solidFill>
            <a:srgbClr val="FFFFFF"/>
          </a:solidFill>
          <a:ln w="9525">
            <a:solidFill>
              <a:srgbClr val="D9D9D9"/>
            </a:solidFill>
          </a:ln>
          <a:effectLst/>
        </p:spPr>
        <p:txBody>
          <a:bodyPr rtlCol="0" anchor="ctr"/>
          <a:lstStyle/>
          <a:p/>
        </p:txBody>
      </p:sp>
      <p:sp>
        <p:nvSpPr>
          <p:cNvPr id="58" name="Rectangle 57"/>
          <p:cNvSpPr/>
          <p:nvPr/>
        </p:nvSpPr>
        <p:spPr>
          <a:xfrm>
            <a:off x="11016348" y="5230368"/>
            <a:ext cx="644994" cy="480060"/>
          </a:xfrm>
          <a:prstGeom prst="rect">
            <a:avLst/>
          </a:prstGeom>
          <a:solidFill>
            <a:srgbClr val="FFFFFF"/>
          </a:solidFill>
          <a:ln w="9525">
            <a:solidFill>
              <a:srgbClr val="D9D9D9"/>
            </a:solidFill>
          </a:ln>
          <a:effectLst/>
        </p:spPr>
        <p:txBody>
          <a:bodyPr rtlCol="0" anchor="ctr"/>
          <a:lstStyle/>
          <a:p/>
        </p:txBody>
      </p:sp>
      <p:sp>
        <p:nvSpPr>
          <p:cNvPr id="59" name="Rectangle 58"/>
          <p:cNvSpPr/>
          <p:nvPr/>
        </p:nvSpPr>
        <p:spPr>
          <a:xfrm>
            <a:off x="5257800" y="5737860"/>
            <a:ext cx="1024128" cy="480060"/>
          </a:xfrm>
          <a:prstGeom prst="rect">
            <a:avLst/>
          </a:prstGeom>
          <a:solidFill>
            <a:srgbClr val="F0F0F0"/>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500" b="1" i="0">
                <a:solidFill>
                  <a:srgbClr val="262626"/>
                </a:solidFill>
                <a:latin typeface="Calibri"/>
              </a:rPr>
              <a:t>Toplam</a:t>
            </a:r>
          </a:p>
        </p:txBody>
      </p:sp>
      <p:sp>
        <p:nvSpPr>
          <p:cNvPr id="60" name="Rectangle 59"/>
          <p:cNvSpPr/>
          <p:nvPr/>
        </p:nvSpPr>
        <p:spPr>
          <a:xfrm>
            <a:off x="6309360" y="5737860"/>
            <a:ext cx="644994" cy="480060"/>
          </a:xfrm>
          <a:prstGeom prst="rect">
            <a:avLst/>
          </a:prstGeom>
          <a:solidFill>
            <a:srgbClr val="FFFFFF"/>
          </a:solidFill>
          <a:ln w="9525">
            <a:solidFill>
              <a:srgbClr val="D9D9D9"/>
            </a:solidFill>
          </a:ln>
          <a:effectLst/>
        </p:spPr>
        <p:txBody>
          <a:bodyPr rtlCol="0" anchor="ctr"/>
          <a:lstStyle/>
          <a:p/>
        </p:txBody>
      </p:sp>
      <p:sp>
        <p:nvSpPr>
          <p:cNvPr id="61" name="Rectangle 60"/>
          <p:cNvSpPr/>
          <p:nvPr/>
        </p:nvSpPr>
        <p:spPr>
          <a:xfrm>
            <a:off x="6981786" y="5737860"/>
            <a:ext cx="644994" cy="480060"/>
          </a:xfrm>
          <a:prstGeom prst="rect">
            <a:avLst/>
          </a:prstGeom>
          <a:solidFill>
            <a:srgbClr val="FFFFFF"/>
          </a:solidFill>
          <a:ln w="9525">
            <a:solidFill>
              <a:srgbClr val="D9D9D9"/>
            </a:solidFill>
          </a:ln>
          <a:effectLst/>
        </p:spPr>
        <p:txBody>
          <a:bodyPr rtlCol="0" anchor="ctr"/>
          <a:lstStyle/>
          <a:p/>
        </p:txBody>
      </p:sp>
      <p:sp>
        <p:nvSpPr>
          <p:cNvPr id="62" name="Rectangle 61"/>
          <p:cNvSpPr/>
          <p:nvPr/>
        </p:nvSpPr>
        <p:spPr>
          <a:xfrm>
            <a:off x="7654213" y="5737860"/>
            <a:ext cx="644994" cy="480060"/>
          </a:xfrm>
          <a:prstGeom prst="rect">
            <a:avLst/>
          </a:prstGeom>
          <a:solidFill>
            <a:srgbClr val="FFFFFF"/>
          </a:solidFill>
          <a:ln w="9525">
            <a:solidFill>
              <a:srgbClr val="D9D9D9"/>
            </a:solidFill>
          </a:ln>
          <a:effectLst/>
        </p:spPr>
        <p:txBody>
          <a:bodyPr rtlCol="0" anchor="ctr"/>
          <a:lstStyle/>
          <a:p/>
        </p:txBody>
      </p:sp>
      <p:sp>
        <p:nvSpPr>
          <p:cNvPr id="63" name="Rectangle 62"/>
          <p:cNvSpPr/>
          <p:nvPr/>
        </p:nvSpPr>
        <p:spPr>
          <a:xfrm>
            <a:off x="8326640" y="5737860"/>
            <a:ext cx="644994" cy="480060"/>
          </a:xfrm>
          <a:prstGeom prst="rect">
            <a:avLst/>
          </a:prstGeom>
          <a:solidFill>
            <a:srgbClr val="FFFFFF"/>
          </a:solidFill>
          <a:ln w="9525">
            <a:solidFill>
              <a:srgbClr val="D9D9D9"/>
            </a:solidFill>
          </a:ln>
          <a:effectLst/>
        </p:spPr>
        <p:txBody>
          <a:bodyPr rtlCol="0" anchor="ctr"/>
          <a:lstStyle/>
          <a:p/>
        </p:txBody>
      </p:sp>
      <p:sp>
        <p:nvSpPr>
          <p:cNvPr id="64" name="Rectangle 63"/>
          <p:cNvSpPr/>
          <p:nvPr/>
        </p:nvSpPr>
        <p:spPr>
          <a:xfrm>
            <a:off x="8999067" y="5737860"/>
            <a:ext cx="644994" cy="480060"/>
          </a:xfrm>
          <a:prstGeom prst="rect">
            <a:avLst/>
          </a:prstGeom>
          <a:solidFill>
            <a:srgbClr val="FFFFFF"/>
          </a:solidFill>
          <a:ln w="9525">
            <a:solidFill>
              <a:srgbClr val="D9D9D9"/>
            </a:solidFill>
          </a:ln>
          <a:effectLst/>
        </p:spPr>
        <p:txBody>
          <a:bodyPr rtlCol="0" anchor="ctr"/>
          <a:lstStyle/>
          <a:p/>
        </p:txBody>
      </p:sp>
      <p:sp>
        <p:nvSpPr>
          <p:cNvPr id="65" name="Rectangle 64"/>
          <p:cNvSpPr/>
          <p:nvPr/>
        </p:nvSpPr>
        <p:spPr>
          <a:xfrm>
            <a:off x="9671494" y="5737860"/>
            <a:ext cx="644994" cy="480060"/>
          </a:xfrm>
          <a:prstGeom prst="rect">
            <a:avLst/>
          </a:prstGeom>
          <a:solidFill>
            <a:srgbClr val="FFFFFF"/>
          </a:solidFill>
          <a:ln w="9525">
            <a:solidFill>
              <a:srgbClr val="D9D9D9"/>
            </a:solidFill>
          </a:ln>
          <a:effectLst/>
        </p:spPr>
        <p:txBody>
          <a:bodyPr rtlCol="0" anchor="ctr"/>
          <a:lstStyle/>
          <a:p/>
        </p:txBody>
      </p:sp>
      <p:sp>
        <p:nvSpPr>
          <p:cNvPr id="66" name="Rectangle 65"/>
          <p:cNvSpPr/>
          <p:nvPr/>
        </p:nvSpPr>
        <p:spPr>
          <a:xfrm>
            <a:off x="10343921" y="5737860"/>
            <a:ext cx="644994" cy="480060"/>
          </a:xfrm>
          <a:prstGeom prst="rect">
            <a:avLst/>
          </a:prstGeom>
          <a:solidFill>
            <a:srgbClr val="FFFFFF"/>
          </a:solidFill>
          <a:ln w="9525">
            <a:solidFill>
              <a:srgbClr val="D9D9D9"/>
            </a:solidFill>
          </a:ln>
          <a:effectLst/>
        </p:spPr>
        <p:txBody>
          <a:bodyPr rtlCol="0" anchor="ctr"/>
          <a:lstStyle/>
          <a:p/>
        </p:txBody>
      </p:sp>
      <p:sp>
        <p:nvSpPr>
          <p:cNvPr id="67" name="Rectangle 66"/>
          <p:cNvSpPr/>
          <p:nvPr/>
        </p:nvSpPr>
        <p:spPr>
          <a:xfrm>
            <a:off x="11016348" y="5737860"/>
            <a:ext cx="644994" cy="480060"/>
          </a:xfrm>
          <a:prstGeom prst="rect">
            <a:avLst/>
          </a:prstGeom>
          <a:solidFill>
            <a:srgbClr val="FFFFFF"/>
          </a:solidFill>
          <a:ln w="9525">
            <a:solidFill>
              <a:srgbClr val="D9D9D9"/>
            </a:solidFill>
          </a:ln>
          <a:effectLst/>
        </p:spPr>
        <p:txBody>
          <a:bodyPr rtlCol="0" anchor="ctr"/>
          <a:lstStyle/>
          <a:p/>
        </p:txBody>
      </p:sp>
      <p:sp>
        <p:nvSpPr>
          <p:cNvPr id="68" name="TextBox 6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69" name="TextBox 6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201 / 226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tur: üç kısa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TURNUVA · 1. tur</a:t>
            </a:r>
          </a:p>
        </p:txBody>
      </p:sp>
      <p:sp>
        <p:nvSpPr>
          <p:cNvPr id="6" name="Rounded Rectangle 5"/>
          <p:cNvSpPr/>
          <p:nvPr/>
        </p:nvSpPr>
        <p:spPr>
          <a:xfrm>
            <a:off x="502920" y="1216152"/>
            <a:ext cx="3606698"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606698" cy="502920"/>
          </a:xfrm>
          <a:prstGeom prst="roundRect">
            <a:avLst>
              <a:gd name="adj" fmla="val 20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CBS</a:t>
            </a:r>
          </a:p>
        </p:txBody>
      </p:sp>
      <p:sp>
        <p:nvSpPr>
          <p:cNvPr id="8" name="TextBox 7"/>
          <p:cNvSpPr txBox="1"/>
          <p:nvPr/>
        </p:nvSpPr>
        <p:spPr>
          <a:xfrm>
            <a:off x="612648" y="1783080"/>
            <a:ext cx="3387242" cy="13258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Akıllı telefon, tablet, bilgisayar, bellek, tarayıcı ve yazıcı CBS'nin hangi bileşenine örnektir?</a:t>
            </a:r>
          </a:p>
        </p:txBody>
      </p:sp>
      <p:sp>
        <p:nvSpPr>
          <p:cNvPr id="9" name="Rounded Rectangle 8"/>
          <p:cNvSpPr/>
          <p:nvPr/>
        </p:nvSpPr>
        <p:spPr>
          <a:xfrm>
            <a:off x="612648" y="3182112"/>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10" name="Oval 9"/>
          <p:cNvSpPr/>
          <p:nvPr/>
        </p:nvSpPr>
        <p:spPr>
          <a:xfrm>
            <a:off x="667512" y="3246120"/>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A</a:t>
            </a:r>
          </a:p>
        </p:txBody>
      </p:sp>
      <p:sp>
        <p:nvSpPr>
          <p:cNvPr id="11" name="TextBox 10"/>
          <p:cNvSpPr txBox="1"/>
          <p:nvPr/>
        </p:nvSpPr>
        <p:spPr>
          <a:xfrm>
            <a:off x="1097280" y="3182112"/>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Kullanıcı</a:t>
            </a:r>
          </a:p>
        </p:txBody>
      </p:sp>
      <p:sp>
        <p:nvSpPr>
          <p:cNvPr id="12" name="Rounded Rectangle 11"/>
          <p:cNvSpPr/>
          <p:nvPr/>
        </p:nvSpPr>
        <p:spPr>
          <a:xfrm>
            <a:off x="612648" y="3721608"/>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13" name="Oval 12"/>
          <p:cNvSpPr/>
          <p:nvPr/>
        </p:nvSpPr>
        <p:spPr>
          <a:xfrm>
            <a:off x="667512" y="3785616"/>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B</a:t>
            </a:r>
          </a:p>
        </p:txBody>
      </p:sp>
      <p:sp>
        <p:nvSpPr>
          <p:cNvPr id="14" name="TextBox 13"/>
          <p:cNvSpPr txBox="1"/>
          <p:nvPr/>
        </p:nvSpPr>
        <p:spPr>
          <a:xfrm>
            <a:off x="1097280" y="3721608"/>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Veri</a:t>
            </a:r>
          </a:p>
        </p:txBody>
      </p:sp>
      <p:sp>
        <p:nvSpPr>
          <p:cNvPr id="15" name="Rounded Rectangle 14"/>
          <p:cNvSpPr/>
          <p:nvPr/>
        </p:nvSpPr>
        <p:spPr>
          <a:xfrm>
            <a:off x="612648" y="4261104"/>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16" name="Oval 15"/>
          <p:cNvSpPr/>
          <p:nvPr/>
        </p:nvSpPr>
        <p:spPr>
          <a:xfrm>
            <a:off x="667512" y="4325112"/>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C</a:t>
            </a:r>
          </a:p>
        </p:txBody>
      </p:sp>
      <p:sp>
        <p:nvSpPr>
          <p:cNvPr id="17" name="TextBox 16"/>
          <p:cNvSpPr txBox="1"/>
          <p:nvPr/>
        </p:nvSpPr>
        <p:spPr>
          <a:xfrm>
            <a:off x="1097280" y="4261104"/>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Donanım</a:t>
            </a:r>
          </a:p>
        </p:txBody>
      </p:sp>
      <p:sp>
        <p:nvSpPr>
          <p:cNvPr id="18" name="Rounded Rectangle 17"/>
          <p:cNvSpPr/>
          <p:nvPr/>
        </p:nvSpPr>
        <p:spPr>
          <a:xfrm>
            <a:off x="612648" y="4800600"/>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19" name="Oval 18"/>
          <p:cNvSpPr/>
          <p:nvPr/>
        </p:nvSpPr>
        <p:spPr>
          <a:xfrm>
            <a:off x="667512" y="4864608"/>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D</a:t>
            </a:r>
          </a:p>
        </p:txBody>
      </p:sp>
      <p:sp>
        <p:nvSpPr>
          <p:cNvPr id="20" name="TextBox 19"/>
          <p:cNvSpPr txBox="1"/>
          <p:nvPr/>
        </p:nvSpPr>
        <p:spPr>
          <a:xfrm>
            <a:off x="1097280" y="4800600"/>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Yazılım</a:t>
            </a:r>
          </a:p>
        </p:txBody>
      </p:sp>
      <p:sp>
        <p:nvSpPr>
          <p:cNvPr id="21" name="Rounded Rectangle 20"/>
          <p:cNvSpPr/>
          <p:nvPr/>
        </p:nvSpPr>
        <p:spPr>
          <a:xfrm>
            <a:off x="612648" y="5340096"/>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22" name="Oval 21"/>
          <p:cNvSpPr/>
          <p:nvPr/>
        </p:nvSpPr>
        <p:spPr>
          <a:xfrm>
            <a:off x="667512" y="5404104"/>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E</a:t>
            </a:r>
          </a:p>
        </p:txBody>
      </p:sp>
      <p:sp>
        <p:nvSpPr>
          <p:cNvPr id="23" name="TextBox 22"/>
          <p:cNvSpPr txBox="1"/>
          <p:nvPr/>
        </p:nvSpPr>
        <p:spPr>
          <a:xfrm>
            <a:off x="1097280" y="5340096"/>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Yöntem</a:t>
            </a:r>
          </a:p>
        </p:txBody>
      </p:sp>
      <p:sp>
        <p:nvSpPr>
          <p:cNvPr id="24" name="Rounded Rectangle 23"/>
          <p:cNvSpPr/>
          <p:nvPr/>
        </p:nvSpPr>
        <p:spPr>
          <a:xfrm>
            <a:off x="4292498" y="1216152"/>
            <a:ext cx="3606698" cy="502920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4292498" y="1216152"/>
            <a:ext cx="3606698" cy="502920"/>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Uzaktan algılama</a:t>
            </a:r>
          </a:p>
        </p:txBody>
      </p:sp>
      <p:sp>
        <p:nvSpPr>
          <p:cNvPr id="26" name="TextBox 25"/>
          <p:cNvSpPr txBox="1"/>
          <p:nvPr/>
        </p:nvSpPr>
        <p:spPr>
          <a:xfrm>
            <a:off x="4402226" y="1783080"/>
            <a:ext cx="3387242" cy="13258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Mekânsal veriler haritada hangi biçimlerde gösterilir?</a:t>
            </a:r>
          </a:p>
        </p:txBody>
      </p:sp>
      <p:sp>
        <p:nvSpPr>
          <p:cNvPr id="27" name="Rounded Rectangle 26"/>
          <p:cNvSpPr/>
          <p:nvPr/>
        </p:nvSpPr>
        <p:spPr>
          <a:xfrm>
            <a:off x="4402226" y="3182112"/>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28" name="Oval 27"/>
          <p:cNvSpPr/>
          <p:nvPr/>
        </p:nvSpPr>
        <p:spPr>
          <a:xfrm>
            <a:off x="4457090" y="3246120"/>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A</a:t>
            </a:r>
          </a:p>
        </p:txBody>
      </p:sp>
      <p:sp>
        <p:nvSpPr>
          <p:cNvPr id="29" name="TextBox 28"/>
          <p:cNvSpPr txBox="1"/>
          <p:nvPr/>
        </p:nvSpPr>
        <p:spPr>
          <a:xfrm>
            <a:off x="4886858" y="3182112"/>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renk, ton, desen</a:t>
            </a:r>
          </a:p>
        </p:txBody>
      </p:sp>
      <p:sp>
        <p:nvSpPr>
          <p:cNvPr id="30" name="Rounded Rectangle 29"/>
          <p:cNvSpPr/>
          <p:nvPr/>
        </p:nvSpPr>
        <p:spPr>
          <a:xfrm>
            <a:off x="4402226" y="3721608"/>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31" name="Oval 30"/>
          <p:cNvSpPr/>
          <p:nvPr/>
        </p:nvSpPr>
        <p:spPr>
          <a:xfrm>
            <a:off x="4457090" y="3785616"/>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B</a:t>
            </a:r>
          </a:p>
        </p:txBody>
      </p:sp>
      <p:sp>
        <p:nvSpPr>
          <p:cNvPr id="32" name="TextBox 31"/>
          <p:cNvSpPr txBox="1"/>
          <p:nvPr/>
        </p:nvSpPr>
        <p:spPr>
          <a:xfrm>
            <a:off x="4886858" y="3721608"/>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nokta, çizgi, alan</a:t>
            </a:r>
          </a:p>
        </p:txBody>
      </p:sp>
      <p:sp>
        <p:nvSpPr>
          <p:cNvPr id="33" name="Rounded Rectangle 32"/>
          <p:cNvSpPr/>
          <p:nvPr/>
        </p:nvSpPr>
        <p:spPr>
          <a:xfrm>
            <a:off x="4402226" y="4261104"/>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34" name="Oval 33"/>
          <p:cNvSpPr/>
          <p:nvPr/>
        </p:nvSpPr>
        <p:spPr>
          <a:xfrm>
            <a:off x="4457090" y="4325112"/>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C</a:t>
            </a:r>
          </a:p>
        </p:txBody>
      </p:sp>
      <p:sp>
        <p:nvSpPr>
          <p:cNvPr id="35" name="TextBox 34"/>
          <p:cNvSpPr txBox="1"/>
          <p:nvPr/>
        </p:nvSpPr>
        <p:spPr>
          <a:xfrm>
            <a:off x="4886858" y="4261104"/>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başlık, ölçek, lejant</a:t>
            </a:r>
          </a:p>
        </p:txBody>
      </p:sp>
      <p:sp>
        <p:nvSpPr>
          <p:cNvPr id="36" name="Rounded Rectangle 35"/>
          <p:cNvSpPr/>
          <p:nvPr/>
        </p:nvSpPr>
        <p:spPr>
          <a:xfrm>
            <a:off x="4402226" y="4800600"/>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37" name="Oval 36"/>
          <p:cNvSpPr/>
          <p:nvPr/>
        </p:nvSpPr>
        <p:spPr>
          <a:xfrm>
            <a:off x="4457090" y="4864608"/>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D</a:t>
            </a:r>
          </a:p>
        </p:txBody>
      </p:sp>
      <p:sp>
        <p:nvSpPr>
          <p:cNvPr id="38" name="TextBox 37"/>
          <p:cNvSpPr txBox="1"/>
          <p:nvPr/>
        </p:nvSpPr>
        <p:spPr>
          <a:xfrm>
            <a:off x="4886858" y="4800600"/>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enlem, boylam, yükselti</a:t>
            </a:r>
          </a:p>
        </p:txBody>
      </p:sp>
      <p:sp>
        <p:nvSpPr>
          <p:cNvPr id="39" name="Rounded Rectangle 38"/>
          <p:cNvSpPr/>
          <p:nvPr/>
        </p:nvSpPr>
        <p:spPr>
          <a:xfrm>
            <a:off x="4402226" y="5340096"/>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40" name="Oval 39"/>
          <p:cNvSpPr/>
          <p:nvPr/>
        </p:nvSpPr>
        <p:spPr>
          <a:xfrm>
            <a:off x="4457090" y="5404104"/>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E</a:t>
            </a:r>
          </a:p>
        </p:txBody>
      </p:sp>
      <p:sp>
        <p:nvSpPr>
          <p:cNvPr id="41" name="TextBox 40"/>
          <p:cNvSpPr txBox="1"/>
          <p:nvPr/>
        </p:nvSpPr>
        <p:spPr>
          <a:xfrm>
            <a:off x="4886858" y="5340096"/>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uydu, istasyon, alıcı</a:t>
            </a:r>
          </a:p>
        </p:txBody>
      </p:sp>
      <p:sp>
        <p:nvSpPr>
          <p:cNvPr id="42" name="Rounded Rectangle 41"/>
          <p:cNvSpPr/>
          <p:nvPr/>
        </p:nvSpPr>
        <p:spPr>
          <a:xfrm>
            <a:off x="8082076" y="1216152"/>
            <a:ext cx="3606698" cy="5029200"/>
          </a:xfrm>
          <a:prstGeom prst="roundRect">
            <a:avLst>
              <a:gd name="adj" fmla="val 5000"/>
            </a:avLst>
          </a:prstGeom>
          <a:solidFill>
            <a:srgbClr val="F0F0F0"/>
          </a:solidFill>
          <a:ln>
            <a:noFill/>
          </a:ln>
          <a:effectLst/>
        </p:spPr>
        <p:txBody>
          <a:bodyPr rtlCol="0" anchor="ctr"/>
          <a:lstStyle/>
          <a:p/>
        </p:txBody>
      </p:sp>
      <p:sp>
        <p:nvSpPr>
          <p:cNvPr id="43" name="Rounded Rectangle 42"/>
          <p:cNvSpPr/>
          <p:nvPr/>
        </p:nvSpPr>
        <p:spPr>
          <a:xfrm>
            <a:off x="8082076" y="1216152"/>
            <a:ext cx="3606698" cy="502920"/>
          </a:xfrm>
          <a:prstGeom prst="roundRect">
            <a:avLst>
              <a:gd name="adj" fmla="val 2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GPS</a:t>
            </a:r>
          </a:p>
        </p:txBody>
      </p:sp>
      <p:sp>
        <p:nvSpPr>
          <p:cNvPr id="44" name="TextBox 43"/>
          <p:cNvSpPr txBox="1"/>
          <p:nvPr/>
        </p:nvSpPr>
        <p:spPr>
          <a:xfrm>
            <a:off x="8191804" y="1783080"/>
            <a:ext cx="3387242" cy="13258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GPS uydularının kontrolünü yaparak sistemin hatasız çalışmasını sağlayan bileşen hangisidir?</a:t>
            </a:r>
          </a:p>
        </p:txBody>
      </p:sp>
      <p:sp>
        <p:nvSpPr>
          <p:cNvPr id="45" name="Rounded Rectangle 44"/>
          <p:cNvSpPr/>
          <p:nvPr/>
        </p:nvSpPr>
        <p:spPr>
          <a:xfrm>
            <a:off x="8191804" y="3182112"/>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46" name="Oval 45"/>
          <p:cNvSpPr/>
          <p:nvPr/>
        </p:nvSpPr>
        <p:spPr>
          <a:xfrm>
            <a:off x="8246668" y="3246120"/>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A</a:t>
            </a:r>
          </a:p>
        </p:txBody>
      </p:sp>
      <p:sp>
        <p:nvSpPr>
          <p:cNvPr id="47" name="TextBox 46"/>
          <p:cNvSpPr txBox="1"/>
          <p:nvPr/>
        </p:nvSpPr>
        <p:spPr>
          <a:xfrm>
            <a:off x="8676436" y="3182112"/>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Yer kontrol ağı</a:t>
            </a:r>
          </a:p>
        </p:txBody>
      </p:sp>
      <p:sp>
        <p:nvSpPr>
          <p:cNvPr id="48" name="Rounded Rectangle 47"/>
          <p:cNvSpPr/>
          <p:nvPr/>
        </p:nvSpPr>
        <p:spPr>
          <a:xfrm>
            <a:off x="8191804" y="3721608"/>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49" name="Oval 48"/>
          <p:cNvSpPr/>
          <p:nvPr/>
        </p:nvSpPr>
        <p:spPr>
          <a:xfrm>
            <a:off x="8246668" y="3785616"/>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B</a:t>
            </a:r>
          </a:p>
        </p:txBody>
      </p:sp>
      <p:sp>
        <p:nvSpPr>
          <p:cNvPr id="50" name="TextBox 49"/>
          <p:cNvSpPr txBox="1"/>
          <p:nvPr/>
        </p:nvSpPr>
        <p:spPr>
          <a:xfrm>
            <a:off x="8676436" y="3721608"/>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Uydu ağı</a:t>
            </a:r>
          </a:p>
        </p:txBody>
      </p:sp>
      <p:sp>
        <p:nvSpPr>
          <p:cNvPr id="51" name="Rounded Rectangle 50"/>
          <p:cNvSpPr/>
          <p:nvPr/>
        </p:nvSpPr>
        <p:spPr>
          <a:xfrm>
            <a:off x="8191804" y="4261104"/>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52" name="Oval 51"/>
          <p:cNvSpPr/>
          <p:nvPr/>
        </p:nvSpPr>
        <p:spPr>
          <a:xfrm>
            <a:off x="8246668" y="4325112"/>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C</a:t>
            </a:r>
          </a:p>
        </p:txBody>
      </p:sp>
      <p:sp>
        <p:nvSpPr>
          <p:cNvPr id="53" name="TextBox 52"/>
          <p:cNvSpPr txBox="1"/>
          <p:nvPr/>
        </p:nvSpPr>
        <p:spPr>
          <a:xfrm>
            <a:off x="8676436" y="4261104"/>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GPS alıcıları</a:t>
            </a:r>
          </a:p>
        </p:txBody>
      </p:sp>
      <p:sp>
        <p:nvSpPr>
          <p:cNvPr id="54" name="Rounded Rectangle 53"/>
          <p:cNvSpPr/>
          <p:nvPr/>
        </p:nvSpPr>
        <p:spPr>
          <a:xfrm>
            <a:off x="8191804" y="4800600"/>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55" name="Oval 54"/>
          <p:cNvSpPr/>
          <p:nvPr/>
        </p:nvSpPr>
        <p:spPr>
          <a:xfrm>
            <a:off x="8246668" y="486460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D</a:t>
            </a:r>
          </a:p>
        </p:txBody>
      </p:sp>
      <p:sp>
        <p:nvSpPr>
          <p:cNvPr id="56" name="TextBox 55"/>
          <p:cNvSpPr txBox="1"/>
          <p:nvPr/>
        </p:nvSpPr>
        <p:spPr>
          <a:xfrm>
            <a:off x="8676436" y="4800600"/>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Araç içi navigasyon</a:t>
            </a:r>
          </a:p>
        </p:txBody>
      </p:sp>
      <p:sp>
        <p:nvSpPr>
          <p:cNvPr id="57" name="Rounded Rectangle 56"/>
          <p:cNvSpPr/>
          <p:nvPr/>
        </p:nvSpPr>
        <p:spPr>
          <a:xfrm>
            <a:off x="8191804" y="5340096"/>
            <a:ext cx="3387242" cy="475488"/>
          </a:xfrm>
          <a:prstGeom prst="roundRect">
            <a:avLst>
              <a:gd name="adj" fmla="val 30000"/>
            </a:avLst>
          </a:prstGeom>
          <a:solidFill>
            <a:srgbClr val="FFFFFF"/>
          </a:solidFill>
          <a:ln w="12700">
            <a:solidFill>
              <a:srgbClr val="D9D9D9"/>
            </a:solidFill>
          </a:ln>
          <a:effectLst/>
        </p:spPr>
        <p:txBody>
          <a:bodyPr rtlCol="0" anchor="ctr"/>
          <a:lstStyle/>
          <a:p/>
        </p:txBody>
      </p:sp>
      <p:sp>
        <p:nvSpPr>
          <p:cNvPr id="58" name="Oval 57"/>
          <p:cNvSpPr/>
          <p:nvPr/>
        </p:nvSpPr>
        <p:spPr>
          <a:xfrm>
            <a:off x="8246668" y="5404104"/>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E</a:t>
            </a:r>
          </a:p>
        </p:txBody>
      </p:sp>
      <p:sp>
        <p:nvSpPr>
          <p:cNvPr id="59" name="TextBox 58"/>
          <p:cNvSpPr txBox="1"/>
          <p:nvPr/>
        </p:nvSpPr>
        <p:spPr>
          <a:xfrm>
            <a:off x="8676436" y="5340096"/>
            <a:ext cx="2829458" cy="475488"/>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El tipi cihaz</a:t>
            </a:r>
          </a:p>
        </p:txBody>
      </p:sp>
      <p:sp>
        <p:nvSpPr>
          <p:cNvPr id="60" name="TextBox 5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61" name="Rounded Rectangle 6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67-69</a:t>
            </a:r>
          </a:p>
        </p:txBody>
      </p:sp>
      <p:sp>
        <p:nvSpPr>
          <p:cNvPr id="62" name="TextBox 6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202 / 226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tur: üç kısa soru —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3606698"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606698" cy="502920"/>
          </a:xfrm>
          <a:prstGeom prst="roundRect">
            <a:avLst>
              <a:gd name="adj" fmla="val 20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CBS</a:t>
            </a:r>
          </a:p>
        </p:txBody>
      </p:sp>
      <p:sp>
        <p:nvSpPr>
          <p:cNvPr id="8" name="TextBox 7"/>
          <p:cNvSpPr txBox="1"/>
          <p:nvPr/>
        </p:nvSpPr>
        <p:spPr>
          <a:xfrm>
            <a:off x="612648" y="1783080"/>
            <a:ext cx="3387242" cy="13258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Akıllı telefon, tablet, bilgisayar, bellek, tarayıcı ve yazıcı CBS'nin hangi bileşenine örnektir?</a:t>
            </a:r>
          </a:p>
        </p:txBody>
      </p:sp>
      <p:sp>
        <p:nvSpPr>
          <p:cNvPr id="9" name="Rounded Rectangle 8"/>
          <p:cNvSpPr/>
          <p:nvPr/>
        </p:nvSpPr>
        <p:spPr>
          <a:xfrm>
            <a:off x="612648" y="3182112"/>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10" name="Oval 9"/>
          <p:cNvSpPr/>
          <p:nvPr/>
        </p:nvSpPr>
        <p:spPr>
          <a:xfrm>
            <a:off x="667512" y="3193084"/>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A</a:t>
            </a:r>
          </a:p>
        </p:txBody>
      </p:sp>
      <p:sp>
        <p:nvSpPr>
          <p:cNvPr id="11" name="TextBox 10"/>
          <p:cNvSpPr txBox="1"/>
          <p:nvPr/>
        </p:nvSpPr>
        <p:spPr>
          <a:xfrm>
            <a:off x="1097280" y="3182112"/>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Kullanıcı</a:t>
            </a:r>
          </a:p>
        </p:txBody>
      </p:sp>
      <p:sp>
        <p:nvSpPr>
          <p:cNvPr id="12" name="Rounded Rectangle 11"/>
          <p:cNvSpPr/>
          <p:nvPr/>
        </p:nvSpPr>
        <p:spPr>
          <a:xfrm>
            <a:off x="612648" y="3615537"/>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13" name="Oval 12"/>
          <p:cNvSpPr/>
          <p:nvPr/>
        </p:nvSpPr>
        <p:spPr>
          <a:xfrm>
            <a:off x="667512" y="3626509"/>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B</a:t>
            </a:r>
          </a:p>
        </p:txBody>
      </p:sp>
      <p:sp>
        <p:nvSpPr>
          <p:cNvPr id="14" name="TextBox 13"/>
          <p:cNvSpPr txBox="1"/>
          <p:nvPr/>
        </p:nvSpPr>
        <p:spPr>
          <a:xfrm>
            <a:off x="1097280" y="3615537"/>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Veri</a:t>
            </a:r>
          </a:p>
        </p:txBody>
      </p:sp>
      <p:sp>
        <p:nvSpPr>
          <p:cNvPr id="15" name="Rounded Rectangle 14"/>
          <p:cNvSpPr/>
          <p:nvPr/>
        </p:nvSpPr>
        <p:spPr>
          <a:xfrm>
            <a:off x="612648" y="4048962"/>
            <a:ext cx="3387242" cy="369417"/>
          </a:xfrm>
          <a:prstGeom prst="roundRect">
            <a:avLst>
              <a:gd name="adj" fmla="val 30000"/>
            </a:avLst>
          </a:prstGeom>
          <a:solidFill>
            <a:srgbClr val="E3F1E4"/>
          </a:solidFill>
          <a:ln w="28575">
            <a:solidFill>
              <a:srgbClr val="2E7D32"/>
            </a:solidFill>
          </a:ln>
          <a:effectLst/>
        </p:spPr>
        <p:txBody>
          <a:bodyPr rtlCol="0" anchor="ctr"/>
          <a:lstStyle/>
          <a:p/>
        </p:txBody>
      </p:sp>
      <p:sp>
        <p:nvSpPr>
          <p:cNvPr id="16" name="Oval 15"/>
          <p:cNvSpPr/>
          <p:nvPr/>
        </p:nvSpPr>
        <p:spPr>
          <a:xfrm>
            <a:off x="667512" y="4059934"/>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C</a:t>
            </a:r>
          </a:p>
        </p:txBody>
      </p:sp>
      <p:sp>
        <p:nvSpPr>
          <p:cNvPr id="17" name="TextBox 16"/>
          <p:cNvSpPr txBox="1"/>
          <p:nvPr/>
        </p:nvSpPr>
        <p:spPr>
          <a:xfrm>
            <a:off x="1097280" y="4048962"/>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Donanım</a:t>
            </a:r>
          </a:p>
        </p:txBody>
      </p:sp>
      <p:sp>
        <p:nvSpPr>
          <p:cNvPr id="18" name="Rounded Rectangle 17"/>
          <p:cNvSpPr/>
          <p:nvPr/>
        </p:nvSpPr>
        <p:spPr>
          <a:xfrm>
            <a:off x="612648" y="4482387"/>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19" name="Oval 18"/>
          <p:cNvSpPr/>
          <p:nvPr/>
        </p:nvSpPr>
        <p:spPr>
          <a:xfrm>
            <a:off x="667512" y="4493359"/>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D</a:t>
            </a:r>
          </a:p>
        </p:txBody>
      </p:sp>
      <p:sp>
        <p:nvSpPr>
          <p:cNvPr id="20" name="TextBox 19"/>
          <p:cNvSpPr txBox="1"/>
          <p:nvPr/>
        </p:nvSpPr>
        <p:spPr>
          <a:xfrm>
            <a:off x="1097280" y="4482387"/>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Yazılım</a:t>
            </a:r>
          </a:p>
        </p:txBody>
      </p:sp>
      <p:sp>
        <p:nvSpPr>
          <p:cNvPr id="21" name="Rounded Rectangle 20"/>
          <p:cNvSpPr/>
          <p:nvPr/>
        </p:nvSpPr>
        <p:spPr>
          <a:xfrm>
            <a:off x="612648" y="4915812"/>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22" name="Oval 21"/>
          <p:cNvSpPr/>
          <p:nvPr/>
        </p:nvSpPr>
        <p:spPr>
          <a:xfrm>
            <a:off x="667512" y="4926784"/>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E</a:t>
            </a:r>
          </a:p>
        </p:txBody>
      </p:sp>
      <p:sp>
        <p:nvSpPr>
          <p:cNvPr id="23" name="TextBox 22"/>
          <p:cNvSpPr txBox="1"/>
          <p:nvPr/>
        </p:nvSpPr>
        <p:spPr>
          <a:xfrm>
            <a:off x="1097280" y="4915812"/>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Yöntem</a:t>
            </a:r>
          </a:p>
        </p:txBody>
      </p:sp>
      <p:sp>
        <p:nvSpPr>
          <p:cNvPr id="24" name="Rounded Rectangle 23"/>
          <p:cNvSpPr/>
          <p:nvPr/>
        </p:nvSpPr>
        <p:spPr>
          <a:xfrm>
            <a:off x="612648" y="5349240"/>
            <a:ext cx="3387242" cy="786384"/>
          </a:xfrm>
          <a:prstGeom prst="roundRect">
            <a:avLst>
              <a:gd name="adj" fmla="val 8000"/>
            </a:avLst>
          </a:prstGeom>
          <a:solidFill>
            <a:srgbClr val="FFF3D1"/>
          </a:solidFill>
          <a:ln>
            <a:noFill/>
          </a:ln>
          <a:effectLst/>
        </p:spPr>
        <p:txBody>
          <a:bodyPr rtlCol="0" anchor="ctr" wrap="square" tIns="73152" bIns="73152">
            <a:noAutofit/>
          </a:bodyPr>
          <a:lstStyle/>
          <a:p>
            <a:pPr algn="l">
              <a:spcBef>
                <a:spcPts val="0"/>
              </a:spcBef>
              <a:spcAft>
                <a:spcPts val="0"/>
              </a:spcAft>
            </a:pPr>
            <a:r>
              <a:rPr lang="tr-TR" sz="1500" b="0" i="0">
                <a:solidFill>
                  <a:srgbClr val="262626"/>
                </a:solidFill>
                <a:latin typeface="Calibri"/>
              </a:rPr>
              <a:t>Donanım: CBS'nin işlemesini sağlayan araçlar (s. 67).</a:t>
            </a:r>
          </a:p>
        </p:txBody>
      </p:sp>
      <p:sp>
        <p:nvSpPr>
          <p:cNvPr id="25" name="Rounded Rectangle 24"/>
          <p:cNvSpPr/>
          <p:nvPr/>
        </p:nvSpPr>
        <p:spPr>
          <a:xfrm>
            <a:off x="4292498" y="1216152"/>
            <a:ext cx="3606698" cy="5029200"/>
          </a:xfrm>
          <a:prstGeom prst="roundRect">
            <a:avLst>
              <a:gd name="adj" fmla="val 5000"/>
            </a:avLst>
          </a:prstGeom>
          <a:solidFill>
            <a:srgbClr val="F0F0F0"/>
          </a:solidFill>
          <a:ln>
            <a:noFill/>
          </a:ln>
          <a:effectLst/>
        </p:spPr>
        <p:txBody>
          <a:bodyPr rtlCol="0" anchor="ctr"/>
          <a:lstStyle/>
          <a:p/>
        </p:txBody>
      </p:sp>
      <p:sp>
        <p:nvSpPr>
          <p:cNvPr id="26" name="Rounded Rectangle 25"/>
          <p:cNvSpPr/>
          <p:nvPr/>
        </p:nvSpPr>
        <p:spPr>
          <a:xfrm>
            <a:off x="4292498" y="1216152"/>
            <a:ext cx="3606698" cy="502920"/>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Uzaktan algılama</a:t>
            </a:r>
          </a:p>
        </p:txBody>
      </p:sp>
      <p:sp>
        <p:nvSpPr>
          <p:cNvPr id="27" name="TextBox 26"/>
          <p:cNvSpPr txBox="1"/>
          <p:nvPr/>
        </p:nvSpPr>
        <p:spPr>
          <a:xfrm>
            <a:off x="4402226" y="1783080"/>
            <a:ext cx="3387242" cy="13258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Mekânsal veriler haritada hangi biçimlerde gösterilir?</a:t>
            </a:r>
          </a:p>
        </p:txBody>
      </p:sp>
      <p:sp>
        <p:nvSpPr>
          <p:cNvPr id="28" name="Rounded Rectangle 27"/>
          <p:cNvSpPr/>
          <p:nvPr/>
        </p:nvSpPr>
        <p:spPr>
          <a:xfrm>
            <a:off x="4402226" y="3182112"/>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29" name="Oval 28"/>
          <p:cNvSpPr/>
          <p:nvPr/>
        </p:nvSpPr>
        <p:spPr>
          <a:xfrm>
            <a:off x="4457090" y="3193084"/>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A</a:t>
            </a:r>
          </a:p>
        </p:txBody>
      </p:sp>
      <p:sp>
        <p:nvSpPr>
          <p:cNvPr id="30" name="TextBox 29"/>
          <p:cNvSpPr txBox="1"/>
          <p:nvPr/>
        </p:nvSpPr>
        <p:spPr>
          <a:xfrm>
            <a:off x="4886858" y="3182112"/>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renk, ton, desen</a:t>
            </a:r>
          </a:p>
        </p:txBody>
      </p:sp>
      <p:sp>
        <p:nvSpPr>
          <p:cNvPr id="31" name="Rounded Rectangle 30"/>
          <p:cNvSpPr/>
          <p:nvPr/>
        </p:nvSpPr>
        <p:spPr>
          <a:xfrm>
            <a:off x="4402226" y="3615537"/>
            <a:ext cx="3387242" cy="369417"/>
          </a:xfrm>
          <a:prstGeom prst="roundRect">
            <a:avLst>
              <a:gd name="adj" fmla="val 30000"/>
            </a:avLst>
          </a:prstGeom>
          <a:solidFill>
            <a:srgbClr val="E3F1E4"/>
          </a:solidFill>
          <a:ln w="28575">
            <a:solidFill>
              <a:srgbClr val="2E7D32"/>
            </a:solidFill>
          </a:ln>
          <a:effectLst/>
        </p:spPr>
        <p:txBody>
          <a:bodyPr rtlCol="0" anchor="ctr"/>
          <a:lstStyle/>
          <a:p/>
        </p:txBody>
      </p:sp>
      <p:sp>
        <p:nvSpPr>
          <p:cNvPr id="32" name="Oval 31"/>
          <p:cNvSpPr/>
          <p:nvPr/>
        </p:nvSpPr>
        <p:spPr>
          <a:xfrm>
            <a:off x="4457090" y="3626509"/>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B</a:t>
            </a:r>
          </a:p>
        </p:txBody>
      </p:sp>
      <p:sp>
        <p:nvSpPr>
          <p:cNvPr id="33" name="TextBox 32"/>
          <p:cNvSpPr txBox="1"/>
          <p:nvPr/>
        </p:nvSpPr>
        <p:spPr>
          <a:xfrm>
            <a:off x="4886858" y="3615537"/>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nokta, çizgi, alan</a:t>
            </a:r>
          </a:p>
        </p:txBody>
      </p:sp>
      <p:sp>
        <p:nvSpPr>
          <p:cNvPr id="34" name="Rounded Rectangle 33"/>
          <p:cNvSpPr/>
          <p:nvPr/>
        </p:nvSpPr>
        <p:spPr>
          <a:xfrm>
            <a:off x="4402226" y="4048962"/>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35" name="Oval 34"/>
          <p:cNvSpPr/>
          <p:nvPr/>
        </p:nvSpPr>
        <p:spPr>
          <a:xfrm>
            <a:off x="4457090" y="4059934"/>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C</a:t>
            </a:r>
          </a:p>
        </p:txBody>
      </p:sp>
      <p:sp>
        <p:nvSpPr>
          <p:cNvPr id="36" name="TextBox 35"/>
          <p:cNvSpPr txBox="1"/>
          <p:nvPr/>
        </p:nvSpPr>
        <p:spPr>
          <a:xfrm>
            <a:off x="4886858" y="4048962"/>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başlık, ölçek, lejant</a:t>
            </a:r>
          </a:p>
        </p:txBody>
      </p:sp>
      <p:sp>
        <p:nvSpPr>
          <p:cNvPr id="37" name="Rounded Rectangle 36"/>
          <p:cNvSpPr/>
          <p:nvPr/>
        </p:nvSpPr>
        <p:spPr>
          <a:xfrm>
            <a:off x="4402226" y="4482387"/>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38" name="Oval 37"/>
          <p:cNvSpPr/>
          <p:nvPr/>
        </p:nvSpPr>
        <p:spPr>
          <a:xfrm>
            <a:off x="4457090" y="4493359"/>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D</a:t>
            </a:r>
          </a:p>
        </p:txBody>
      </p:sp>
      <p:sp>
        <p:nvSpPr>
          <p:cNvPr id="39" name="TextBox 38"/>
          <p:cNvSpPr txBox="1"/>
          <p:nvPr/>
        </p:nvSpPr>
        <p:spPr>
          <a:xfrm>
            <a:off x="4886858" y="4482387"/>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enlem, boylam, yükselti</a:t>
            </a:r>
          </a:p>
        </p:txBody>
      </p:sp>
      <p:sp>
        <p:nvSpPr>
          <p:cNvPr id="40" name="Rounded Rectangle 39"/>
          <p:cNvSpPr/>
          <p:nvPr/>
        </p:nvSpPr>
        <p:spPr>
          <a:xfrm>
            <a:off x="4402226" y="4915812"/>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41" name="Oval 40"/>
          <p:cNvSpPr/>
          <p:nvPr/>
        </p:nvSpPr>
        <p:spPr>
          <a:xfrm>
            <a:off x="4457090" y="4926784"/>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E</a:t>
            </a:r>
          </a:p>
        </p:txBody>
      </p:sp>
      <p:sp>
        <p:nvSpPr>
          <p:cNvPr id="42" name="TextBox 41"/>
          <p:cNvSpPr txBox="1"/>
          <p:nvPr/>
        </p:nvSpPr>
        <p:spPr>
          <a:xfrm>
            <a:off x="4886858" y="4915812"/>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uydu, istasyon, alıcı</a:t>
            </a:r>
          </a:p>
        </p:txBody>
      </p:sp>
      <p:sp>
        <p:nvSpPr>
          <p:cNvPr id="43" name="Rounded Rectangle 42"/>
          <p:cNvSpPr/>
          <p:nvPr/>
        </p:nvSpPr>
        <p:spPr>
          <a:xfrm>
            <a:off x="4402226" y="5349240"/>
            <a:ext cx="3387242" cy="786384"/>
          </a:xfrm>
          <a:prstGeom prst="roundRect">
            <a:avLst>
              <a:gd name="adj" fmla="val 8000"/>
            </a:avLst>
          </a:prstGeom>
          <a:solidFill>
            <a:srgbClr val="FFF3D1"/>
          </a:solidFill>
          <a:ln>
            <a:noFill/>
          </a:ln>
          <a:effectLst/>
        </p:spPr>
        <p:txBody>
          <a:bodyPr rtlCol="0" anchor="ctr" wrap="square" tIns="73152" bIns="73152">
            <a:noAutofit/>
          </a:bodyPr>
          <a:lstStyle/>
          <a:p>
            <a:pPr algn="l">
              <a:spcBef>
                <a:spcPts val="0"/>
              </a:spcBef>
              <a:spcAft>
                <a:spcPts val="0"/>
              </a:spcAft>
            </a:pPr>
            <a:r>
              <a:rPr lang="tr-TR" sz="1500" b="0" i="0">
                <a:solidFill>
                  <a:srgbClr val="262626"/>
                </a:solidFill>
                <a:latin typeface="Calibri"/>
              </a:rPr>
              <a:t>Mekânsal veriler; nokta, çizgi veya alan olarak gösterilir (s. 67).</a:t>
            </a:r>
          </a:p>
        </p:txBody>
      </p:sp>
      <p:sp>
        <p:nvSpPr>
          <p:cNvPr id="44" name="Rounded Rectangle 43"/>
          <p:cNvSpPr/>
          <p:nvPr/>
        </p:nvSpPr>
        <p:spPr>
          <a:xfrm>
            <a:off x="8082076" y="1216152"/>
            <a:ext cx="3606698" cy="5029200"/>
          </a:xfrm>
          <a:prstGeom prst="roundRect">
            <a:avLst>
              <a:gd name="adj" fmla="val 5000"/>
            </a:avLst>
          </a:prstGeom>
          <a:solidFill>
            <a:srgbClr val="F0F0F0"/>
          </a:solidFill>
          <a:ln>
            <a:noFill/>
          </a:ln>
          <a:effectLst/>
        </p:spPr>
        <p:txBody>
          <a:bodyPr rtlCol="0" anchor="ctr"/>
          <a:lstStyle/>
          <a:p/>
        </p:txBody>
      </p:sp>
      <p:sp>
        <p:nvSpPr>
          <p:cNvPr id="45" name="Rounded Rectangle 44"/>
          <p:cNvSpPr/>
          <p:nvPr/>
        </p:nvSpPr>
        <p:spPr>
          <a:xfrm>
            <a:off x="8082076" y="1216152"/>
            <a:ext cx="3606698" cy="502920"/>
          </a:xfrm>
          <a:prstGeom prst="roundRect">
            <a:avLst>
              <a:gd name="adj" fmla="val 2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GPS</a:t>
            </a:r>
          </a:p>
        </p:txBody>
      </p:sp>
      <p:sp>
        <p:nvSpPr>
          <p:cNvPr id="46" name="TextBox 45"/>
          <p:cNvSpPr txBox="1"/>
          <p:nvPr/>
        </p:nvSpPr>
        <p:spPr>
          <a:xfrm>
            <a:off x="8191804" y="1783080"/>
            <a:ext cx="3387242" cy="13258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GPS uydularının kontrolünü yaparak sistemin hatasız çalışmasını sağlayan bileşen hangisidir?</a:t>
            </a:r>
          </a:p>
        </p:txBody>
      </p:sp>
      <p:sp>
        <p:nvSpPr>
          <p:cNvPr id="47" name="Rounded Rectangle 46"/>
          <p:cNvSpPr/>
          <p:nvPr/>
        </p:nvSpPr>
        <p:spPr>
          <a:xfrm>
            <a:off x="8191804" y="3182112"/>
            <a:ext cx="3387242" cy="369417"/>
          </a:xfrm>
          <a:prstGeom prst="roundRect">
            <a:avLst>
              <a:gd name="adj" fmla="val 30000"/>
            </a:avLst>
          </a:prstGeom>
          <a:solidFill>
            <a:srgbClr val="E3F1E4"/>
          </a:solidFill>
          <a:ln w="28575">
            <a:solidFill>
              <a:srgbClr val="2E7D32"/>
            </a:solidFill>
          </a:ln>
          <a:effectLst/>
        </p:spPr>
        <p:txBody>
          <a:bodyPr rtlCol="0" anchor="ctr"/>
          <a:lstStyle/>
          <a:p/>
        </p:txBody>
      </p:sp>
      <p:sp>
        <p:nvSpPr>
          <p:cNvPr id="48" name="Oval 47"/>
          <p:cNvSpPr/>
          <p:nvPr/>
        </p:nvSpPr>
        <p:spPr>
          <a:xfrm>
            <a:off x="8246668" y="3193084"/>
            <a:ext cx="347472" cy="34747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A</a:t>
            </a:r>
          </a:p>
        </p:txBody>
      </p:sp>
      <p:sp>
        <p:nvSpPr>
          <p:cNvPr id="49" name="TextBox 48"/>
          <p:cNvSpPr txBox="1"/>
          <p:nvPr/>
        </p:nvSpPr>
        <p:spPr>
          <a:xfrm>
            <a:off x="8676436" y="3182112"/>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Yer kontrol ağı</a:t>
            </a:r>
          </a:p>
        </p:txBody>
      </p:sp>
      <p:sp>
        <p:nvSpPr>
          <p:cNvPr id="50" name="Rounded Rectangle 49"/>
          <p:cNvSpPr/>
          <p:nvPr/>
        </p:nvSpPr>
        <p:spPr>
          <a:xfrm>
            <a:off x="8191804" y="3615537"/>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51" name="Oval 50"/>
          <p:cNvSpPr/>
          <p:nvPr/>
        </p:nvSpPr>
        <p:spPr>
          <a:xfrm>
            <a:off x="8246668" y="3626509"/>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B</a:t>
            </a:r>
          </a:p>
        </p:txBody>
      </p:sp>
      <p:sp>
        <p:nvSpPr>
          <p:cNvPr id="52" name="TextBox 51"/>
          <p:cNvSpPr txBox="1"/>
          <p:nvPr/>
        </p:nvSpPr>
        <p:spPr>
          <a:xfrm>
            <a:off x="8676436" y="3615537"/>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Uydu ağı</a:t>
            </a:r>
          </a:p>
        </p:txBody>
      </p:sp>
      <p:sp>
        <p:nvSpPr>
          <p:cNvPr id="53" name="Rounded Rectangle 52"/>
          <p:cNvSpPr/>
          <p:nvPr/>
        </p:nvSpPr>
        <p:spPr>
          <a:xfrm>
            <a:off x="8191804" y="4048962"/>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54" name="Oval 53"/>
          <p:cNvSpPr/>
          <p:nvPr/>
        </p:nvSpPr>
        <p:spPr>
          <a:xfrm>
            <a:off x="8246668" y="4059934"/>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C</a:t>
            </a:r>
          </a:p>
        </p:txBody>
      </p:sp>
      <p:sp>
        <p:nvSpPr>
          <p:cNvPr id="55" name="TextBox 54"/>
          <p:cNvSpPr txBox="1"/>
          <p:nvPr/>
        </p:nvSpPr>
        <p:spPr>
          <a:xfrm>
            <a:off x="8676436" y="4048962"/>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GPS alıcıları</a:t>
            </a:r>
          </a:p>
        </p:txBody>
      </p:sp>
      <p:sp>
        <p:nvSpPr>
          <p:cNvPr id="56" name="Rounded Rectangle 55"/>
          <p:cNvSpPr/>
          <p:nvPr/>
        </p:nvSpPr>
        <p:spPr>
          <a:xfrm>
            <a:off x="8191804" y="4482387"/>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57" name="Oval 56"/>
          <p:cNvSpPr/>
          <p:nvPr/>
        </p:nvSpPr>
        <p:spPr>
          <a:xfrm>
            <a:off x="8246668" y="4493359"/>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D</a:t>
            </a:r>
          </a:p>
        </p:txBody>
      </p:sp>
      <p:sp>
        <p:nvSpPr>
          <p:cNvPr id="58" name="TextBox 57"/>
          <p:cNvSpPr txBox="1"/>
          <p:nvPr/>
        </p:nvSpPr>
        <p:spPr>
          <a:xfrm>
            <a:off x="8676436" y="4482387"/>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Araç içi navigasyon</a:t>
            </a:r>
          </a:p>
        </p:txBody>
      </p:sp>
      <p:sp>
        <p:nvSpPr>
          <p:cNvPr id="59" name="Rounded Rectangle 58"/>
          <p:cNvSpPr/>
          <p:nvPr/>
        </p:nvSpPr>
        <p:spPr>
          <a:xfrm>
            <a:off x="8191804" y="4915812"/>
            <a:ext cx="3387242" cy="369417"/>
          </a:xfrm>
          <a:prstGeom prst="roundRect">
            <a:avLst>
              <a:gd name="adj" fmla="val 30000"/>
            </a:avLst>
          </a:prstGeom>
          <a:solidFill>
            <a:srgbClr val="FFFFFF"/>
          </a:solidFill>
          <a:ln w="12700">
            <a:solidFill>
              <a:srgbClr val="D9D9D9"/>
            </a:solidFill>
          </a:ln>
          <a:effectLst/>
        </p:spPr>
        <p:txBody>
          <a:bodyPr rtlCol="0" anchor="ctr"/>
          <a:lstStyle/>
          <a:p/>
        </p:txBody>
      </p:sp>
      <p:sp>
        <p:nvSpPr>
          <p:cNvPr id="60" name="Oval 59"/>
          <p:cNvSpPr/>
          <p:nvPr/>
        </p:nvSpPr>
        <p:spPr>
          <a:xfrm>
            <a:off x="8246668" y="4926784"/>
            <a:ext cx="347472" cy="347472"/>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E</a:t>
            </a:r>
          </a:p>
        </p:txBody>
      </p:sp>
      <p:sp>
        <p:nvSpPr>
          <p:cNvPr id="61" name="TextBox 60"/>
          <p:cNvSpPr txBox="1"/>
          <p:nvPr/>
        </p:nvSpPr>
        <p:spPr>
          <a:xfrm>
            <a:off x="8676436" y="4915812"/>
            <a:ext cx="2829458" cy="369417"/>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767676"/>
                </a:solidFill>
                <a:latin typeface="Calibri"/>
              </a:rPr>
              <a:t>El tipi cihaz</a:t>
            </a:r>
          </a:p>
        </p:txBody>
      </p:sp>
      <p:sp>
        <p:nvSpPr>
          <p:cNvPr id="62" name="Rounded Rectangle 61"/>
          <p:cNvSpPr/>
          <p:nvPr/>
        </p:nvSpPr>
        <p:spPr>
          <a:xfrm>
            <a:off x="8191804" y="5349240"/>
            <a:ext cx="3387242" cy="786384"/>
          </a:xfrm>
          <a:prstGeom prst="roundRect">
            <a:avLst>
              <a:gd name="adj" fmla="val 8000"/>
            </a:avLst>
          </a:prstGeom>
          <a:solidFill>
            <a:srgbClr val="FFF3D1"/>
          </a:solidFill>
          <a:ln>
            <a:noFill/>
          </a:ln>
          <a:effectLst/>
        </p:spPr>
        <p:txBody>
          <a:bodyPr rtlCol="0" anchor="ctr" wrap="square" tIns="73152" bIns="73152">
            <a:noAutofit/>
          </a:bodyPr>
          <a:lstStyle/>
          <a:p>
            <a:pPr algn="l">
              <a:spcBef>
                <a:spcPts val="0"/>
              </a:spcBef>
              <a:spcAft>
                <a:spcPts val="0"/>
              </a:spcAft>
            </a:pPr>
            <a:r>
              <a:rPr lang="tr-TR" sz="1400" b="0" i="0">
                <a:solidFill>
                  <a:srgbClr val="262626"/>
                </a:solidFill>
                <a:latin typeface="Calibri"/>
              </a:rPr>
              <a:t>Yer kontrol istasyonları uyduları takip eder, gerekli yönlendirmeleri yapar (s. 69).</a:t>
            </a:r>
          </a:p>
        </p:txBody>
      </p:sp>
      <p:sp>
        <p:nvSpPr>
          <p:cNvPr id="63" name="TextBox 6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64" name="Rounded Rectangle 6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67-69</a:t>
            </a:r>
          </a:p>
        </p:txBody>
      </p:sp>
      <p:sp>
        <p:nvSpPr>
          <p:cNvPr id="65" name="TextBox 6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203 / 226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tur · 1. soru: kayıp dağcılar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TURNUVA · 2. tur</a:t>
            </a:r>
          </a:p>
        </p:txBody>
      </p:sp>
      <p:pic>
        <p:nvPicPr>
          <p:cNvPr id="6" name="Picture 5" descr="uludag_s71.jpg"/>
          <p:cNvPicPr>
            <a:picLocks noChangeAspect="1"/>
          </p:cNvPicPr>
          <p:nvPr/>
        </p:nvPicPr>
        <p:blipFill>
          <a:blip r:embed="rId3"/>
          <a:stretch>
            <a:fillRect/>
          </a:stretch>
        </p:blipFill>
        <p:spPr>
          <a:xfrm>
            <a:off x="502920" y="1216152"/>
            <a:ext cx="6766560" cy="3688966"/>
          </a:xfrm>
          <a:prstGeom prst="rect">
            <a:avLst/>
          </a:prstGeom>
          <a:ln w="9525">
            <a:solidFill>
              <a:srgbClr val="D9D9D9"/>
            </a:solidFill>
          </a:ln>
        </p:spPr>
      </p:pic>
      <p:sp>
        <p:nvSpPr>
          <p:cNvPr id="7" name="TextBox 6"/>
          <p:cNvSpPr txBox="1"/>
          <p:nvPr/>
        </p:nvSpPr>
        <p:spPr>
          <a:xfrm>
            <a:off x="502920" y="4950838"/>
            <a:ext cx="67665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71</a:t>
            </a:r>
          </a:p>
        </p:txBody>
      </p:sp>
      <p:sp>
        <p:nvSpPr>
          <p:cNvPr id="8" name="Rounded Rectangle 7"/>
          <p:cNvSpPr/>
          <p:nvPr/>
        </p:nvSpPr>
        <p:spPr>
          <a:xfrm>
            <a:off x="7470648" y="1216152"/>
            <a:ext cx="4218127" cy="2011680"/>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7470648" y="1216152"/>
            <a:ext cx="118872" cy="2011680"/>
          </a:xfrm>
          <a:prstGeom prst="rect">
            <a:avLst/>
          </a:prstGeom>
          <a:solidFill>
            <a:srgbClr val="D3373A"/>
          </a:solidFill>
          <a:ln>
            <a:noFill/>
          </a:ln>
          <a:effectLst/>
        </p:spPr>
        <p:txBody>
          <a:bodyPr rtlCol="0" anchor="ctr"/>
          <a:lstStyle/>
          <a:p/>
        </p:txBody>
      </p:sp>
      <p:sp>
        <p:nvSpPr>
          <p:cNvPr id="10" name="TextBox 9"/>
          <p:cNvSpPr txBox="1"/>
          <p:nvPr/>
        </p:nvSpPr>
        <p:spPr>
          <a:xfrm>
            <a:off x="7744968" y="1216152"/>
            <a:ext cx="3806647" cy="2011680"/>
          </a:xfrm>
          <a:prstGeom prst="rect">
            <a:avLst/>
          </a:prstGeom>
          <a:noFill/>
        </p:spPr>
        <p:txBody>
          <a:bodyPr wrap="square" anchor="ctr" lIns="73152" rIns="73152" tIns="36576" bIns="36576">
            <a:noAutofit/>
          </a:bodyPr>
          <a:lstStyle/>
          <a:p>
            <a:pPr algn="l">
              <a:spcBef>
                <a:spcPts val="0"/>
              </a:spcBef>
              <a:spcAft>
                <a:spcPts val="600"/>
              </a:spcAft>
            </a:pPr>
            <a:r>
              <a:rPr lang="tr-TR" sz="1800" b="0" i="0">
                <a:solidFill>
                  <a:srgbClr val="262626"/>
                </a:solidFill>
                <a:latin typeface="Calibri"/>
              </a:rPr>
              <a:t>Bir grup dağcı, Uludağ’ın zirvesine tırmanmak için belirledikleri bir noktada kamp kurmuştur. …</a:t>
            </a:r>
          </a:p>
          <a:p>
            <a:pPr algn="l">
              <a:spcBef>
                <a:spcPts val="0"/>
              </a:spcBef>
              <a:spcAft>
                <a:spcPts val="0"/>
              </a:spcAft>
            </a:pPr>
            <a:r>
              <a:rPr lang="tr-TR" sz="1800" b="0" i="0">
                <a:solidFill>
                  <a:srgbClr val="262626"/>
                </a:solidFill>
                <a:latin typeface="Calibri"/>
              </a:rPr>
              <a:t>Arama kurtarma ekipleri, dağcıların telefonlarından alınan son sinyalleri tespit etmiştir.</a:t>
            </a:r>
          </a:p>
        </p:txBody>
      </p:sp>
      <p:sp>
        <p:nvSpPr>
          <p:cNvPr id="11" name="Rounded Rectangle 10"/>
          <p:cNvSpPr/>
          <p:nvPr/>
        </p:nvSpPr>
        <p:spPr>
          <a:xfrm>
            <a:off x="7470648" y="3364992"/>
            <a:ext cx="4218127" cy="205740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2100" b="1" i="0">
                <a:solidFill>
                  <a:srgbClr val="262626"/>
                </a:solidFill>
                <a:latin typeface="Calibri"/>
              </a:rPr>
              <a:t>Arama kurtarma ekip şefi, sahadaki ekipleri doğru yönlendirebilmek için kayıp dağcıların mutlak ve göreceli konumlarını nasıl açıklamalıdır?</a:t>
            </a:r>
          </a:p>
        </p:txBody>
      </p:sp>
      <p:sp>
        <p:nvSpPr>
          <p:cNvPr id="12" name="Rounded Rectangle 11"/>
          <p:cNvSpPr/>
          <p:nvPr/>
        </p:nvSpPr>
        <p:spPr>
          <a:xfrm>
            <a:off x="9585655" y="5605272"/>
            <a:ext cx="210312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60 sn · 2 puan</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71</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204 / 226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tur · 1.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pic>
        <p:nvPicPr>
          <p:cNvPr id="6" name="Picture 5" descr="uludag_s71.jpg"/>
          <p:cNvPicPr>
            <a:picLocks noChangeAspect="1"/>
          </p:cNvPicPr>
          <p:nvPr/>
        </p:nvPicPr>
        <p:blipFill>
          <a:blip r:embed="rId3"/>
          <a:stretch>
            <a:fillRect/>
          </a:stretch>
        </p:blipFill>
        <p:spPr>
          <a:xfrm>
            <a:off x="502920" y="1216152"/>
            <a:ext cx="6812280" cy="3713892"/>
          </a:xfrm>
          <a:prstGeom prst="rect">
            <a:avLst/>
          </a:prstGeom>
          <a:ln w="9525">
            <a:solidFill>
              <a:srgbClr val="D9D9D9"/>
            </a:solidFill>
          </a:ln>
        </p:spPr>
      </p:pic>
      <p:sp>
        <p:nvSpPr>
          <p:cNvPr id="7" name="Rectangle 6"/>
          <p:cNvSpPr/>
          <p:nvPr/>
        </p:nvSpPr>
        <p:spPr>
          <a:xfrm>
            <a:off x="2128445" y="2185245"/>
            <a:ext cx="685577" cy="687651"/>
          </a:xfrm>
          <a:prstGeom prst="rect">
            <a:avLst/>
          </a:prstGeom>
          <a:solidFill>
            <a:srgbClr val="FCC021">
              <a:alpha val="28000"/>
            </a:srgbClr>
          </a:solidFill>
          <a:ln w="31750">
            <a:solidFill>
              <a:srgbClr val="FCC021"/>
            </a:solidFill>
          </a:ln>
          <a:effectLst/>
        </p:spPr>
        <p:txBody>
          <a:bodyPr rtlCol="0" anchor="ctr"/>
          <a:lstStyle/>
          <a:p/>
        </p:txBody>
      </p:sp>
      <p:cxnSp>
        <p:nvCxnSpPr>
          <p:cNvPr id="8" name="Connector 7"/>
          <p:cNvCxnSpPr/>
          <p:nvPr/>
        </p:nvCxnSpPr>
        <p:spPr>
          <a:xfrm>
            <a:off x="1249371" y="2576945"/>
            <a:ext cx="1088516" cy="0"/>
          </a:xfrm>
          <a:prstGeom prst="line">
            <a:avLst/>
          </a:prstGeom>
          <a:ln w="25400">
            <a:solidFill>
              <a:srgbClr val="D3373A"/>
            </a:solidFill>
            <a:prstDash val="dash"/>
          </a:ln>
        </p:spPr>
      </p:cxnSp>
      <p:cxnSp>
        <p:nvCxnSpPr>
          <p:cNvPr id="9" name="Connector 8"/>
          <p:cNvCxnSpPr/>
          <p:nvPr/>
        </p:nvCxnSpPr>
        <p:spPr>
          <a:xfrm>
            <a:off x="2337887" y="1549821"/>
            <a:ext cx="0" cy="1027124"/>
          </a:xfrm>
          <a:prstGeom prst="line">
            <a:avLst/>
          </a:prstGeom>
          <a:ln w="25400">
            <a:solidFill>
              <a:srgbClr val="D3373A"/>
            </a:solidFill>
            <a:prstDash val="dash"/>
          </a:ln>
        </p:spPr>
      </p:cxnSp>
      <p:cxnSp>
        <p:nvCxnSpPr>
          <p:cNvPr id="10" name="Connector 9"/>
          <p:cNvCxnSpPr/>
          <p:nvPr/>
        </p:nvCxnSpPr>
        <p:spPr>
          <a:xfrm flipH="1" flipV="1">
            <a:off x="2429327" y="2631809"/>
            <a:ext cx="859084" cy="403701"/>
          </a:xfrm>
          <a:prstGeom prst="line">
            <a:avLst/>
          </a:prstGeom>
          <a:ln w="31750">
            <a:solidFill>
              <a:srgbClr val="4F4F4F"/>
            </a:solidFill>
            <a:tailEnd type="triangle" w="med" len="med"/>
          </a:ln>
        </p:spPr>
      </p:cxnSp>
      <p:sp>
        <p:nvSpPr>
          <p:cNvPr id="11" name="Rounded Rectangle 10"/>
          <p:cNvSpPr/>
          <p:nvPr/>
        </p:nvSpPr>
        <p:spPr>
          <a:xfrm>
            <a:off x="1295091" y="2174609"/>
            <a:ext cx="1188720" cy="292608"/>
          </a:xfrm>
          <a:prstGeom prst="roundRect">
            <a:avLst>
              <a:gd name="adj" fmla="val 30000"/>
            </a:avLst>
          </a:prstGeom>
          <a:solidFill>
            <a:srgbClr val="FFFFFF"/>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300" b="1" i="0">
                <a:solidFill>
                  <a:srgbClr val="D3373A"/>
                </a:solidFill>
                <a:latin typeface="Calibri"/>
              </a:rPr>
              <a:t>≈ 40°05,4′ K</a:t>
            </a:r>
          </a:p>
        </p:txBody>
      </p:sp>
      <p:sp>
        <p:nvSpPr>
          <p:cNvPr id="12" name="Rounded Rectangle 11"/>
          <p:cNvSpPr/>
          <p:nvPr/>
        </p:nvSpPr>
        <p:spPr>
          <a:xfrm>
            <a:off x="2411039" y="1595541"/>
            <a:ext cx="1188720" cy="292608"/>
          </a:xfrm>
          <a:prstGeom prst="roundRect">
            <a:avLst>
              <a:gd name="adj" fmla="val 30000"/>
            </a:avLst>
          </a:prstGeom>
          <a:solidFill>
            <a:srgbClr val="FFFFFF"/>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300" b="1" i="0">
                <a:solidFill>
                  <a:srgbClr val="D3373A"/>
                </a:solidFill>
                <a:latin typeface="Calibri"/>
              </a:rPr>
              <a:t>≈ 29°12,3′ D</a:t>
            </a:r>
          </a:p>
        </p:txBody>
      </p:sp>
      <p:sp>
        <p:nvSpPr>
          <p:cNvPr id="13" name="Rounded Rectangle 12"/>
          <p:cNvSpPr/>
          <p:nvPr/>
        </p:nvSpPr>
        <p:spPr>
          <a:xfrm>
            <a:off x="2831211" y="2276558"/>
            <a:ext cx="960120" cy="292608"/>
          </a:xfrm>
          <a:prstGeom prst="roundRect">
            <a:avLst>
              <a:gd name="adj" fmla="val 3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kuzeybatı</a:t>
            </a:r>
          </a:p>
        </p:txBody>
      </p:sp>
      <p:sp>
        <p:nvSpPr>
          <p:cNvPr id="14" name="TextBox 13"/>
          <p:cNvSpPr txBox="1"/>
          <p:nvPr/>
        </p:nvSpPr>
        <p:spPr>
          <a:xfrm>
            <a:off x="502920" y="4975764"/>
            <a:ext cx="681228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71 · işaretler sunuma aittir</a:t>
            </a:r>
          </a:p>
        </p:txBody>
      </p:sp>
      <p:sp>
        <p:nvSpPr>
          <p:cNvPr id="15" name="Rounded Rectangle 14"/>
          <p:cNvSpPr/>
          <p:nvPr/>
        </p:nvSpPr>
        <p:spPr>
          <a:xfrm>
            <a:off x="7543800" y="1216152"/>
            <a:ext cx="4144975" cy="173736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7543800" y="1216152"/>
            <a:ext cx="4144975" cy="457200"/>
          </a:xfrm>
          <a:prstGeom prst="roundRect">
            <a:avLst>
              <a:gd name="adj" fmla="val 25000"/>
            </a:avLst>
          </a:prstGeom>
          <a:solidFill>
            <a:srgbClr val="2E7D32"/>
          </a:solidFill>
          <a:ln>
            <a:noFill/>
          </a:ln>
          <a:effectLst/>
        </p:spPr>
        <p:txBody>
          <a:bodyPr rtlCol="0" anchor="ctr"/>
          <a:lstStyle/>
          <a:p/>
        </p:txBody>
      </p:sp>
      <p:sp>
        <p:nvSpPr>
          <p:cNvPr id="17" name="Rectangle 16"/>
          <p:cNvSpPr/>
          <p:nvPr/>
        </p:nvSpPr>
        <p:spPr>
          <a:xfrm>
            <a:off x="7543800" y="1444752"/>
            <a:ext cx="4144975" cy="228600"/>
          </a:xfrm>
          <a:prstGeom prst="rect">
            <a:avLst/>
          </a:prstGeom>
          <a:solidFill>
            <a:srgbClr val="2E7D32"/>
          </a:solidFill>
          <a:ln>
            <a:noFill/>
          </a:ln>
          <a:effectLst/>
        </p:spPr>
        <p:txBody>
          <a:bodyPr rtlCol="0" anchor="ctr"/>
          <a:lstStyle/>
          <a:p/>
        </p:txBody>
      </p:sp>
      <p:sp>
        <p:nvSpPr>
          <p:cNvPr id="18" name="TextBox 17"/>
          <p:cNvSpPr txBox="1"/>
          <p:nvPr/>
        </p:nvSpPr>
        <p:spPr>
          <a:xfrm>
            <a:off x="7635240" y="1216152"/>
            <a:ext cx="396209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Mutlak konum</a:t>
            </a:r>
          </a:p>
        </p:txBody>
      </p:sp>
      <p:sp>
        <p:nvSpPr>
          <p:cNvPr id="19" name="TextBox 18"/>
          <p:cNvSpPr txBox="1"/>
          <p:nvPr/>
        </p:nvSpPr>
        <p:spPr>
          <a:xfrm>
            <a:off x="7653528" y="1746504"/>
            <a:ext cx="3925519" cy="1133856"/>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40°05′–40°06′ kuzey enlemleri ile 29°12′–29°13′ doğu boylamları arasında</a:t>
            </a:r>
          </a:p>
        </p:txBody>
      </p:sp>
      <p:sp>
        <p:nvSpPr>
          <p:cNvPr id="20" name="Rounded Rectangle 19"/>
          <p:cNvSpPr/>
          <p:nvPr/>
        </p:nvSpPr>
        <p:spPr>
          <a:xfrm>
            <a:off x="7543800" y="3090672"/>
            <a:ext cx="4144975" cy="1965960"/>
          </a:xfrm>
          <a:prstGeom prst="roundRect">
            <a:avLst>
              <a:gd name="adj" fmla="val 5000"/>
            </a:avLst>
          </a:prstGeom>
          <a:solidFill>
            <a:srgbClr val="F0F0F0"/>
          </a:solidFill>
          <a:ln>
            <a:noFill/>
          </a:ln>
          <a:effectLst/>
        </p:spPr>
        <p:txBody>
          <a:bodyPr rtlCol="0" anchor="ctr"/>
          <a:lstStyle/>
          <a:p/>
        </p:txBody>
      </p:sp>
      <p:sp>
        <p:nvSpPr>
          <p:cNvPr id="21" name="Rounded Rectangle 20"/>
          <p:cNvSpPr/>
          <p:nvPr/>
        </p:nvSpPr>
        <p:spPr>
          <a:xfrm>
            <a:off x="7543800" y="3090672"/>
            <a:ext cx="4144975" cy="457200"/>
          </a:xfrm>
          <a:prstGeom prst="roundRect">
            <a:avLst>
              <a:gd name="adj" fmla="val 25000"/>
            </a:avLst>
          </a:prstGeom>
          <a:solidFill>
            <a:srgbClr val="2E7D32"/>
          </a:solidFill>
          <a:ln>
            <a:noFill/>
          </a:ln>
          <a:effectLst/>
        </p:spPr>
        <p:txBody>
          <a:bodyPr rtlCol="0" anchor="ctr"/>
          <a:lstStyle/>
          <a:p/>
        </p:txBody>
      </p:sp>
      <p:sp>
        <p:nvSpPr>
          <p:cNvPr id="22" name="Rectangle 21"/>
          <p:cNvSpPr/>
          <p:nvPr/>
        </p:nvSpPr>
        <p:spPr>
          <a:xfrm>
            <a:off x="7543800" y="3319272"/>
            <a:ext cx="4144975" cy="228600"/>
          </a:xfrm>
          <a:prstGeom prst="rect">
            <a:avLst/>
          </a:prstGeom>
          <a:solidFill>
            <a:srgbClr val="2E7D32"/>
          </a:solidFill>
          <a:ln>
            <a:noFill/>
          </a:ln>
          <a:effectLst/>
        </p:spPr>
        <p:txBody>
          <a:bodyPr rtlCol="0" anchor="ctr"/>
          <a:lstStyle/>
          <a:p/>
        </p:txBody>
      </p:sp>
      <p:sp>
        <p:nvSpPr>
          <p:cNvPr id="23" name="TextBox 22"/>
          <p:cNvSpPr txBox="1"/>
          <p:nvPr/>
        </p:nvSpPr>
        <p:spPr>
          <a:xfrm>
            <a:off x="7635240" y="3090672"/>
            <a:ext cx="396209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Göreceli konum</a:t>
            </a:r>
          </a:p>
        </p:txBody>
      </p:sp>
      <p:sp>
        <p:nvSpPr>
          <p:cNvPr id="24" name="TextBox 23"/>
          <p:cNvSpPr txBox="1"/>
          <p:nvPr/>
        </p:nvSpPr>
        <p:spPr>
          <a:xfrm>
            <a:off x="7653528" y="3621024"/>
            <a:ext cx="3925519" cy="1362456"/>
          </a:xfrm>
          <a:prstGeom prst="rect">
            <a:avLst/>
          </a:prstGeom>
          <a:noFill/>
        </p:spPr>
        <p:txBody>
          <a:bodyPr wrap="square" anchor="t" lIns="73152" rIns="73152" tIns="36576" bIns="36576">
            <a:noAutofit/>
          </a:bodyPr>
          <a:lstStyle/>
          <a:p>
            <a:pPr algn="l" marL="211327" indent="-211327">
              <a:spcBef>
                <a:spcPts val="0"/>
              </a:spcBef>
              <a:spcAft>
                <a:spcPts val="566"/>
              </a:spcAft>
            </a:pPr>
            <a:r>
              <a:rPr lang="tr-TR" sz="1700" b="1" i="0">
                <a:solidFill>
                  <a:srgbClr val="2C6696"/>
                </a:solidFill>
                <a:latin typeface="Calibri"/>
              </a:rPr>
              <a:t>•  </a:t>
            </a:r>
            <a:r>
              <a:rPr lang="tr-TR" sz="1700" b="0" i="0">
                <a:solidFill>
                  <a:srgbClr val="262626"/>
                </a:solidFill>
                <a:latin typeface="Calibri"/>
              </a:rPr>
              <a:t>Kamp alanının kuzeybatısında</a:t>
            </a:r>
          </a:p>
          <a:p>
            <a:pPr algn="l" marL="211327" indent="-211327">
              <a:spcBef>
                <a:spcPts val="0"/>
              </a:spcBef>
              <a:spcAft>
                <a:spcPts val="566"/>
              </a:spcAft>
            </a:pPr>
            <a:r>
              <a:rPr lang="tr-TR" sz="1700" b="1" i="0">
                <a:solidFill>
                  <a:srgbClr val="2C6696"/>
                </a:solidFill>
                <a:latin typeface="Calibri"/>
              </a:rPr>
              <a:t>•  </a:t>
            </a:r>
            <a:r>
              <a:rPr lang="tr-TR" sz="1700" b="0" i="0">
                <a:solidFill>
                  <a:srgbClr val="262626"/>
                </a:solidFill>
                <a:latin typeface="Calibri"/>
              </a:rPr>
              <a:t>Zirve rotasının batı kesiminin kuzeyinde</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Zirvenin kuzeybatısında, kayalık alanda</a:t>
            </a:r>
          </a:p>
        </p:txBody>
      </p:sp>
      <p:sp>
        <p:nvSpPr>
          <p:cNvPr id="25" name="Rounded Rectangle 24"/>
          <p:cNvSpPr/>
          <p:nvPr/>
        </p:nvSpPr>
        <p:spPr>
          <a:xfrm>
            <a:off x="7543800" y="5193792"/>
            <a:ext cx="4144975" cy="1097280"/>
          </a:xfrm>
          <a:prstGeom prst="roundRect">
            <a:avLst>
              <a:gd name="adj" fmla="val 8000"/>
            </a:avLst>
          </a:prstGeom>
          <a:solidFill>
            <a:srgbClr val="E3F1E4"/>
          </a:solidFill>
          <a:ln>
            <a:noFill/>
          </a:ln>
          <a:effectLst/>
        </p:spPr>
        <p:txBody>
          <a:bodyPr rtlCol="0" anchor="ctr" wrap="square" lIns="137160" rIns="137160" tIns="73152" bIns="73152">
            <a:noAutofit/>
          </a:bodyPr>
          <a:lstStyle/>
          <a:p>
            <a:pPr algn="l">
              <a:spcBef>
                <a:spcPts val="0"/>
              </a:spcBef>
              <a:spcAft>
                <a:spcPts val="164"/>
              </a:spcAft>
            </a:pPr>
            <a:r>
              <a:rPr lang="tr-TR" sz="1400" b="1" i="0">
                <a:solidFill>
                  <a:srgbClr val="2E7D32"/>
                </a:solidFill>
                <a:latin typeface="Calibri"/>
              </a:rPr>
              <a:t>Ekip şefinin anonsu:</a:t>
            </a:r>
          </a:p>
          <a:p>
            <a:pPr algn="l">
              <a:spcBef>
                <a:spcPts val="0"/>
              </a:spcBef>
              <a:spcAft>
                <a:spcPts val="0"/>
              </a:spcAft>
            </a:pPr>
            <a:r>
              <a:rPr lang="tr-TR" sz="1400" b="0" i="1">
                <a:solidFill>
                  <a:srgbClr val="262626"/>
                </a:solidFill>
                <a:latin typeface="Calibri"/>
              </a:rPr>
              <a:t>“Kayıp dağcılar 40°05′–40°06′ K ile 29°12′–29°13′ D arasında, kamp alanının kuzeybatısındaki kayalık alanda.”</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71</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205 / 226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tur · 2. soru: oryantiring parkuru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TURNUVA · 2. tur</a:t>
            </a:r>
          </a:p>
        </p:txBody>
      </p:sp>
      <p:sp>
        <p:nvSpPr>
          <p:cNvPr id="6" name="TextBox 5"/>
          <p:cNvSpPr txBox="1"/>
          <p:nvPr/>
        </p:nvSpPr>
        <p:spPr>
          <a:xfrm>
            <a:off x="502920" y="1188720"/>
            <a:ext cx="11185855" cy="77724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262626"/>
                </a:solidFill>
                <a:latin typeface="Calibri"/>
              </a:rPr>
              <a:t>Aşağıda verilen ipuçları ile oryantiring haritasındaki hedef noktalarını eşleştiriniz. Mini tahtaya yazın: a-…, b-…, c-…, ç-…, d-…, e-…, f-… (hedef numaralarıyla)</a:t>
            </a:r>
          </a:p>
        </p:txBody>
      </p:sp>
      <p:pic>
        <p:nvPicPr>
          <p:cNvPr id="7" name="Picture 6" descr="oryantiring_s72.jpg"/>
          <p:cNvPicPr>
            <a:picLocks noChangeAspect="1"/>
          </p:cNvPicPr>
          <p:nvPr/>
        </p:nvPicPr>
        <p:blipFill>
          <a:blip r:embed="rId3"/>
          <a:stretch>
            <a:fillRect/>
          </a:stretch>
        </p:blipFill>
        <p:spPr>
          <a:xfrm>
            <a:off x="502920" y="2039112"/>
            <a:ext cx="7452360" cy="3639912"/>
          </a:xfrm>
          <a:prstGeom prst="rect">
            <a:avLst/>
          </a:prstGeom>
          <a:ln w="9525">
            <a:solidFill>
              <a:srgbClr val="D9D9D9"/>
            </a:solidFill>
          </a:ln>
        </p:spPr>
      </p:pic>
      <p:sp>
        <p:nvSpPr>
          <p:cNvPr id="8" name="Oval 7"/>
          <p:cNvSpPr/>
          <p:nvPr/>
        </p:nvSpPr>
        <p:spPr>
          <a:xfrm>
            <a:off x="2401127" y="2451144"/>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a:t>
            </a:r>
          </a:p>
        </p:txBody>
      </p:sp>
      <p:sp>
        <p:nvSpPr>
          <p:cNvPr id="9" name="Oval 8"/>
          <p:cNvSpPr/>
          <p:nvPr/>
        </p:nvSpPr>
        <p:spPr>
          <a:xfrm>
            <a:off x="4745728" y="2446042"/>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2</a:t>
            </a:r>
          </a:p>
        </p:txBody>
      </p:sp>
      <p:sp>
        <p:nvSpPr>
          <p:cNvPr id="10" name="Oval 9"/>
          <p:cNvSpPr/>
          <p:nvPr/>
        </p:nvSpPr>
        <p:spPr>
          <a:xfrm>
            <a:off x="1555506" y="3580538"/>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3</a:t>
            </a:r>
          </a:p>
        </p:txBody>
      </p:sp>
      <p:sp>
        <p:nvSpPr>
          <p:cNvPr id="11" name="Oval 10"/>
          <p:cNvSpPr/>
          <p:nvPr/>
        </p:nvSpPr>
        <p:spPr>
          <a:xfrm>
            <a:off x="3792915" y="3737020"/>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4</a:t>
            </a:r>
          </a:p>
        </p:txBody>
      </p:sp>
      <p:sp>
        <p:nvSpPr>
          <p:cNvPr id="12" name="Oval 11"/>
          <p:cNvSpPr/>
          <p:nvPr/>
        </p:nvSpPr>
        <p:spPr>
          <a:xfrm>
            <a:off x="5305506" y="3468279"/>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5</a:t>
            </a:r>
          </a:p>
        </p:txBody>
      </p:sp>
      <p:sp>
        <p:nvSpPr>
          <p:cNvPr id="13" name="Oval 12"/>
          <p:cNvSpPr/>
          <p:nvPr/>
        </p:nvSpPr>
        <p:spPr>
          <a:xfrm>
            <a:off x="2099970" y="4526235"/>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6</a:t>
            </a:r>
          </a:p>
        </p:txBody>
      </p:sp>
      <p:sp>
        <p:nvSpPr>
          <p:cNvPr id="14" name="Oval 13"/>
          <p:cNvSpPr/>
          <p:nvPr/>
        </p:nvSpPr>
        <p:spPr>
          <a:xfrm>
            <a:off x="4060043" y="4534739"/>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7</a:t>
            </a:r>
          </a:p>
        </p:txBody>
      </p:sp>
      <p:sp>
        <p:nvSpPr>
          <p:cNvPr id="15" name="TextBox 14"/>
          <p:cNvSpPr txBox="1"/>
          <p:nvPr/>
        </p:nvSpPr>
        <p:spPr>
          <a:xfrm>
            <a:off x="502920" y="5724744"/>
            <a:ext cx="74523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72 · numaralar turnuva içindir</a:t>
            </a:r>
          </a:p>
        </p:txBody>
      </p:sp>
      <p:sp>
        <p:nvSpPr>
          <p:cNvPr id="16" name="Rounded Rectangle 15"/>
          <p:cNvSpPr/>
          <p:nvPr/>
        </p:nvSpPr>
        <p:spPr>
          <a:xfrm>
            <a:off x="8138160" y="2039112"/>
            <a:ext cx="3550615" cy="374904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marL="254933" indent="-254933">
              <a:spcBef>
                <a:spcPts val="0"/>
              </a:spcBef>
              <a:spcAft>
                <a:spcPts val="364"/>
              </a:spcAft>
            </a:pPr>
            <a:r>
              <a:rPr lang="tr-TR" sz="1550" b="1" i="0">
                <a:solidFill>
                  <a:srgbClr val="ED008C"/>
                </a:solidFill>
                <a:latin typeface="Calibri"/>
              </a:rPr>
              <a:t>a)  </a:t>
            </a:r>
            <a:r>
              <a:rPr lang="tr-TR" sz="1550" b="0" i="0">
                <a:solidFill>
                  <a:srgbClr val="262626"/>
                </a:solidFill>
                <a:latin typeface="Calibri"/>
              </a:rPr>
              <a:t>Sırt üzerinde yer alır.</a:t>
            </a:r>
          </a:p>
          <a:p>
            <a:pPr algn="l" marL="263645" indent="-263645">
              <a:spcBef>
                <a:spcPts val="0"/>
              </a:spcBef>
              <a:spcAft>
                <a:spcPts val="364"/>
              </a:spcAft>
            </a:pPr>
            <a:r>
              <a:rPr lang="tr-TR" sz="1550" b="1" i="0">
                <a:solidFill>
                  <a:srgbClr val="ED008C"/>
                </a:solidFill>
                <a:latin typeface="Calibri"/>
              </a:rPr>
              <a:t>b)  </a:t>
            </a:r>
            <a:r>
              <a:rPr lang="tr-TR" sz="1550" b="0" i="0">
                <a:solidFill>
                  <a:srgbClr val="262626"/>
                </a:solidFill>
                <a:latin typeface="Calibri"/>
              </a:rPr>
              <a:t>Akarsu vadisi içinde yer alır.</a:t>
            </a:r>
          </a:p>
          <a:p>
            <a:pPr algn="l" marL="239695" indent="-239695">
              <a:spcBef>
                <a:spcPts val="0"/>
              </a:spcBef>
              <a:spcAft>
                <a:spcPts val="364"/>
              </a:spcAft>
            </a:pPr>
            <a:r>
              <a:rPr lang="tr-TR" sz="1550" b="1" i="0">
                <a:solidFill>
                  <a:srgbClr val="ED008C"/>
                </a:solidFill>
                <a:latin typeface="Calibri"/>
              </a:rPr>
              <a:t>c)  </a:t>
            </a:r>
            <a:r>
              <a:rPr lang="tr-TR" sz="1550" b="0" i="0">
                <a:solidFill>
                  <a:srgbClr val="262626"/>
                </a:solidFill>
                <a:latin typeface="Calibri"/>
              </a:rPr>
              <a:t>“b” hedefine 300 m kuş uçuşu uzaklıkta, çeşmenin yanında yer alır.</a:t>
            </a:r>
          </a:p>
          <a:p>
            <a:pPr algn="l" marL="239695" indent="-239695">
              <a:spcBef>
                <a:spcPts val="0"/>
              </a:spcBef>
              <a:spcAft>
                <a:spcPts val="364"/>
              </a:spcAft>
            </a:pPr>
            <a:r>
              <a:rPr lang="tr-TR" sz="1550" b="1" i="0">
                <a:solidFill>
                  <a:srgbClr val="ED008C"/>
                </a:solidFill>
                <a:latin typeface="Calibri"/>
              </a:rPr>
              <a:t>ç)  </a:t>
            </a:r>
            <a:r>
              <a:rPr lang="tr-TR" sz="1550" b="0" i="0">
                <a:solidFill>
                  <a:srgbClr val="262626"/>
                </a:solidFill>
                <a:latin typeface="Calibri"/>
              </a:rPr>
              <a:t>“c” hedefinin kuzeybatı yönünde yer alır.</a:t>
            </a:r>
          </a:p>
          <a:p>
            <a:pPr algn="l" marL="263645" indent="-263645">
              <a:spcBef>
                <a:spcPts val="0"/>
              </a:spcBef>
              <a:spcAft>
                <a:spcPts val="364"/>
              </a:spcAft>
            </a:pPr>
            <a:r>
              <a:rPr lang="tr-TR" sz="1550" b="1" i="0">
                <a:solidFill>
                  <a:srgbClr val="ED008C"/>
                </a:solidFill>
                <a:latin typeface="Calibri"/>
              </a:rPr>
              <a:t>d)  </a:t>
            </a:r>
            <a:r>
              <a:rPr lang="tr-TR" sz="1550" b="0" i="0">
                <a:solidFill>
                  <a:srgbClr val="262626"/>
                </a:solidFill>
                <a:latin typeface="Calibri"/>
              </a:rPr>
              <a:t>Orman alanı içinde yer alır.</a:t>
            </a:r>
          </a:p>
          <a:p>
            <a:pPr algn="l" marL="256929" indent="-256929">
              <a:spcBef>
                <a:spcPts val="0"/>
              </a:spcBef>
              <a:spcAft>
                <a:spcPts val="364"/>
              </a:spcAft>
            </a:pPr>
            <a:r>
              <a:rPr lang="tr-TR" sz="1550" b="1" i="0">
                <a:solidFill>
                  <a:srgbClr val="ED008C"/>
                </a:solidFill>
                <a:latin typeface="Calibri"/>
              </a:rPr>
              <a:t>e)  </a:t>
            </a:r>
            <a:r>
              <a:rPr lang="tr-TR" sz="1550" b="0" i="0">
                <a:solidFill>
                  <a:srgbClr val="262626"/>
                </a:solidFill>
                <a:latin typeface="Calibri"/>
              </a:rPr>
              <a:t>80-82 m izohipsleri arasında yer alan ve haritada yükseltisi en fazla olan hedeftir.</a:t>
            </a:r>
          </a:p>
          <a:p>
            <a:pPr algn="l" marL="221985" indent="-221985">
              <a:spcBef>
                <a:spcPts val="0"/>
              </a:spcBef>
              <a:spcAft>
                <a:spcPts val="0"/>
              </a:spcAft>
            </a:pPr>
            <a:r>
              <a:rPr lang="tr-TR" sz="1550" b="1" i="0">
                <a:solidFill>
                  <a:srgbClr val="ED008C"/>
                </a:solidFill>
                <a:latin typeface="Calibri"/>
              </a:rPr>
              <a:t>f)  </a:t>
            </a:r>
            <a:r>
              <a:rPr lang="tr-TR" sz="1550" b="0" i="0">
                <a:solidFill>
                  <a:srgbClr val="262626"/>
                </a:solidFill>
                <a:latin typeface="Calibri"/>
              </a:rPr>
              <a:t>Gölün güneyinde, ormanlık alanın doğusunda yer alır.</a:t>
            </a:r>
          </a:p>
        </p:txBody>
      </p:sp>
      <p:sp>
        <p:nvSpPr>
          <p:cNvPr id="17" name="Rounded Rectangle 16"/>
          <p:cNvSpPr/>
          <p:nvPr/>
        </p:nvSpPr>
        <p:spPr>
          <a:xfrm>
            <a:off x="9585655" y="5879592"/>
            <a:ext cx="210312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90 sn · 2 puan</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72</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206 / 226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tur · 2.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pic>
        <p:nvPicPr>
          <p:cNvPr id="6" name="Picture 5" descr="oryantiring_s72.jpg"/>
          <p:cNvPicPr>
            <a:picLocks noChangeAspect="1"/>
          </p:cNvPicPr>
          <p:nvPr/>
        </p:nvPicPr>
        <p:blipFill>
          <a:blip r:embed="rId3"/>
          <a:stretch>
            <a:fillRect/>
          </a:stretch>
        </p:blipFill>
        <p:spPr>
          <a:xfrm>
            <a:off x="502920" y="1216152"/>
            <a:ext cx="7863840" cy="3840889"/>
          </a:xfrm>
          <a:prstGeom prst="rect">
            <a:avLst/>
          </a:prstGeom>
          <a:ln w="9525">
            <a:solidFill>
              <a:srgbClr val="D9D9D9"/>
            </a:solidFill>
          </a:ln>
        </p:spPr>
      </p:pic>
      <p:cxnSp>
        <p:nvCxnSpPr>
          <p:cNvPr id="7" name="Connector 6"/>
          <p:cNvCxnSpPr/>
          <p:nvPr/>
        </p:nvCxnSpPr>
        <p:spPr>
          <a:xfrm flipH="1" flipV="1">
            <a:off x="4865601" y="2226067"/>
            <a:ext cx="370458" cy="2312460"/>
          </a:xfrm>
          <a:prstGeom prst="line">
            <a:avLst/>
          </a:prstGeom>
          <a:ln w="28575">
            <a:solidFill>
              <a:srgbClr val="ED008C"/>
            </a:solidFill>
            <a:tailEnd type="triangle" w="med" len="med"/>
          </a:ln>
        </p:spPr>
      </p:cxnSp>
      <p:cxnSp>
        <p:nvCxnSpPr>
          <p:cNvPr id="8" name="Connector 7"/>
          <p:cNvCxnSpPr/>
          <p:nvPr/>
        </p:nvCxnSpPr>
        <p:spPr>
          <a:xfrm>
            <a:off x="4927482" y="2204877"/>
            <a:ext cx="406147" cy="741682"/>
          </a:xfrm>
          <a:prstGeom prst="line">
            <a:avLst/>
          </a:prstGeom>
          <a:ln w="28575">
            <a:solidFill>
              <a:srgbClr val="ED008C"/>
            </a:solidFill>
            <a:tailEnd type="triangle" w="med" len="med"/>
          </a:ln>
        </p:spPr>
      </p:cxnSp>
      <p:cxnSp>
        <p:nvCxnSpPr>
          <p:cNvPr id="9" name="Connector 8"/>
          <p:cNvCxnSpPr/>
          <p:nvPr/>
        </p:nvCxnSpPr>
        <p:spPr>
          <a:xfrm flipH="1">
            <a:off x="4018936" y="3148663"/>
            <a:ext cx="1217817" cy="216369"/>
          </a:xfrm>
          <a:prstGeom prst="line">
            <a:avLst/>
          </a:prstGeom>
          <a:ln w="28575">
            <a:solidFill>
              <a:srgbClr val="ED008C"/>
            </a:solidFill>
            <a:tailEnd type="triangle" w="med" len="med"/>
          </a:ln>
        </p:spPr>
      </p:cxnSp>
      <p:cxnSp>
        <p:nvCxnSpPr>
          <p:cNvPr id="10" name="Connector 9"/>
          <p:cNvCxnSpPr/>
          <p:nvPr/>
        </p:nvCxnSpPr>
        <p:spPr>
          <a:xfrm flipH="1" flipV="1">
            <a:off x="2502259" y="2172128"/>
            <a:ext cx="1186428" cy="1096144"/>
          </a:xfrm>
          <a:prstGeom prst="line">
            <a:avLst/>
          </a:prstGeom>
          <a:ln w="28575">
            <a:solidFill>
              <a:srgbClr val="ED008C"/>
            </a:solidFill>
            <a:tailEnd type="triangle" w="med" len="med"/>
          </a:ln>
        </p:spPr>
      </p:cxnSp>
      <p:cxnSp>
        <p:nvCxnSpPr>
          <p:cNvPr id="11" name="Connector 10"/>
          <p:cNvCxnSpPr/>
          <p:nvPr/>
        </p:nvCxnSpPr>
        <p:spPr>
          <a:xfrm flipH="1">
            <a:off x="2070961" y="2231878"/>
            <a:ext cx="262603" cy="1809435"/>
          </a:xfrm>
          <a:prstGeom prst="line">
            <a:avLst/>
          </a:prstGeom>
          <a:ln w="28575">
            <a:solidFill>
              <a:srgbClr val="ED008C"/>
            </a:solidFill>
            <a:tailEnd type="triangle" w="med" len="med"/>
          </a:ln>
        </p:spPr>
      </p:cxnSp>
      <p:cxnSp>
        <p:nvCxnSpPr>
          <p:cNvPr id="12" name="Connector 11"/>
          <p:cNvCxnSpPr/>
          <p:nvPr/>
        </p:nvCxnSpPr>
        <p:spPr>
          <a:xfrm flipH="1" flipV="1">
            <a:off x="1564694" y="3400002"/>
            <a:ext cx="382824" cy="664940"/>
          </a:xfrm>
          <a:prstGeom prst="line">
            <a:avLst/>
          </a:prstGeom>
          <a:ln w="28575">
            <a:solidFill>
              <a:srgbClr val="ED008C"/>
            </a:solidFill>
            <a:tailEnd type="triangle" w="med" len="med"/>
          </a:ln>
        </p:spPr>
      </p:cxnSp>
      <p:cxnSp>
        <p:nvCxnSpPr>
          <p:cNvPr id="13" name="Connector 12"/>
          <p:cNvCxnSpPr/>
          <p:nvPr/>
        </p:nvCxnSpPr>
        <p:spPr>
          <a:xfrm>
            <a:off x="1648362" y="3301911"/>
            <a:ext cx="2283786" cy="870096"/>
          </a:xfrm>
          <a:prstGeom prst="line">
            <a:avLst/>
          </a:prstGeom>
          <a:ln w="28575">
            <a:solidFill>
              <a:srgbClr val="ED008C"/>
            </a:solidFill>
            <a:tailEnd type="triangle" w="med" len="med"/>
          </a:ln>
        </p:spPr>
      </p:cxnSp>
      <p:cxnSp>
        <p:nvCxnSpPr>
          <p:cNvPr id="14" name="Connector 13"/>
          <p:cNvCxnSpPr/>
          <p:nvPr/>
        </p:nvCxnSpPr>
        <p:spPr>
          <a:xfrm>
            <a:off x="4250576" y="4373104"/>
            <a:ext cx="248234" cy="237143"/>
          </a:xfrm>
          <a:prstGeom prst="line">
            <a:avLst/>
          </a:prstGeom>
          <a:ln w="28575">
            <a:solidFill>
              <a:srgbClr val="ED008C"/>
            </a:solidFill>
            <a:tailEnd type="triangle" w="med" len="med"/>
          </a:ln>
        </p:spPr>
      </p:cxnSp>
      <p:sp>
        <p:nvSpPr>
          <p:cNvPr id="15" name="TextBox 14"/>
          <p:cNvSpPr txBox="1"/>
          <p:nvPr/>
        </p:nvSpPr>
        <p:spPr>
          <a:xfrm>
            <a:off x="4670036" y="1871202"/>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a</a:t>
            </a:r>
          </a:p>
        </p:txBody>
      </p:sp>
      <p:sp>
        <p:nvSpPr>
          <p:cNvPr id="16" name="TextBox 15"/>
          <p:cNvSpPr txBox="1"/>
          <p:nvPr/>
        </p:nvSpPr>
        <p:spPr>
          <a:xfrm>
            <a:off x="5260722" y="2949881"/>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b</a:t>
            </a:r>
          </a:p>
        </p:txBody>
      </p:sp>
      <p:sp>
        <p:nvSpPr>
          <p:cNvPr id="17" name="TextBox 16"/>
          <p:cNvSpPr txBox="1"/>
          <p:nvPr/>
        </p:nvSpPr>
        <p:spPr>
          <a:xfrm>
            <a:off x="3664614" y="3233461"/>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c</a:t>
            </a:r>
          </a:p>
        </p:txBody>
      </p:sp>
      <p:sp>
        <p:nvSpPr>
          <p:cNvPr id="18" name="TextBox 17"/>
          <p:cNvSpPr txBox="1"/>
          <p:nvPr/>
        </p:nvSpPr>
        <p:spPr>
          <a:xfrm>
            <a:off x="2195979" y="1876586"/>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ç</a:t>
            </a:r>
          </a:p>
        </p:txBody>
      </p:sp>
      <p:sp>
        <p:nvSpPr>
          <p:cNvPr id="19" name="TextBox 18"/>
          <p:cNvSpPr txBox="1"/>
          <p:nvPr/>
        </p:nvSpPr>
        <p:spPr>
          <a:xfrm>
            <a:off x="1878193" y="4066252"/>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d</a:t>
            </a:r>
          </a:p>
        </p:txBody>
      </p:sp>
      <p:sp>
        <p:nvSpPr>
          <p:cNvPr id="20" name="TextBox 19"/>
          <p:cNvSpPr txBox="1"/>
          <p:nvPr/>
        </p:nvSpPr>
        <p:spPr>
          <a:xfrm>
            <a:off x="1303666" y="3068339"/>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e</a:t>
            </a:r>
          </a:p>
        </p:txBody>
      </p:sp>
      <p:sp>
        <p:nvSpPr>
          <p:cNvPr id="21" name="TextBox 20"/>
          <p:cNvSpPr txBox="1"/>
          <p:nvPr/>
        </p:nvSpPr>
        <p:spPr>
          <a:xfrm>
            <a:off x="3946491" y="4075226"/>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f</a:t>
            </a:r>
          </a:p>
        </p:txBody>
      </p:sp>
      <p:sp>
        <p:nvSpPr>
          <p:cNvPr id="22" name="Oval 21"/>
          <p:cNvSpPr/>
          <p:nvPr/>
        </p:nvSpPr>
        <p:spPr>
          <a:xfrm>
            <a:off x="2505936" y="1663810"/>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a:t>
            </a:r>
          </a:p>
        </p:txBody>
      </p:sp>
      <p:sp>
        <p:nvSpPr>
          <p:cNvPr id="23" name="Oval 22"/>
          <p:cNvSpPr/>
          <p:nvPr/>
        </p:nvSpPr>
        <p:spPr>
          <a:xfrm>
            <a:off x="4979993" y="1658426"/>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2</a:t>
            </a:r>
          </a:p>
        </p:txBody>
      </p:sp>
      <p:sp>
        <p:nvSpPr>
          <p:cNvPr id="24" name="Oval 23"/>
          <p:cNvSpPr/>
          <p:nvPr/>
        </p:nvSpPr>
        <p:spPr>
          <a:xfrm>
            <a:off x="1613623" y="2855563"/>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3</a:t>
            </a:r>
          </a:p>
        </p:txBody>
      </p:sp>
      <p:sp>
        <p:nvSpPr>
          <p:cNvPr id="25" name="Oval 24"/>
          <p:cNvSpPr/>
          <p:nvPr/>
        </p:nvSpPr>
        <p:spPr>
          <a:xfrm>
            <a:off x="3974571" y="3020685"/>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4</a:t>
            </a:r>
          </a:p>
        </p:txBody>
      </p:sp>
      <p:sp>
        <p:nvSpPr>
          <p:cNvPr id="26" name="Oval 25"/>
          <p:cNvSpPr/>
          <p:nvPr/>
        </p:nvSpPr>
        <p:spPr>
          <a:xfrm>
            <a:off x="5570679" y="2737105"/>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5</a:t>
            </a:r>
          </a:p>
        </p:txBody>
      </p:sp>
      <p:sp>
        <p:nvSpPr>
          <p:cNvPr id="27" name="Oval 26"/>
          <p:cNvSpPr/>
          <p:nvPr/>
        </p:nvSpPr>
        <p:spPr>
          <a:xfrm>
            <a:off x="2188150" y="3853476"/>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6</a:t>
            </a:r>
          </a:p>
        </p:txBody>
      </p:sp>
      <p:sp>
        <p:nvSpPr>
          <p:cNvPr id="28" name="Oval 27"/>
          <p:cNvSpPr/>
          <p:nvPr/>
        </p:nvSpPr>
        <p:spPr>
          <a:xfrm>
            <a:off x="4256448" y="3862450"/>
            <a:ext cx="310896" cy="3108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7</a:t>
            </a:r>
          </a:p>
        </p:txBody>
      </p:sp>
      <p:sp>
        <p:nvSpPr>
          <p:cNvPr id="29" name="TextBox 28"/>
          <p:cNvSpPr txBox="1"/>
          <p:nvPr/>
        </p:nvSpPr>
        <p:spPr>
          <a:xfrm>
            <a:off x="502920" y="5102761"/>
            <a:ext cx="786384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72 · numaralar, harfler ve parkur sunuma aittir</a:t>
            </a:r>
          </a:p>
        </p:txBody>
      </p:sp>
      <p:sp>
        <p:nvSpPr>
          <p:cNvPr id="30" name="Rounded Rectangle 29"/>
          <p:cNvSpPr/>
          <p:nvPr/>
        </p:nvSpPr>
        <p:spPr>
          <a:xfrm>
            <a:off x="8549640" y="1216152"/>
            <a:ext cx="3139135" cy="5029200"/>
          </a:xfrm>
          <a:prstGeom prst="roundRect">
            <a:avLst>
              <a:gd name="adj" fmla="val 5000"/>
            </a:avLst>
          </a:prstGeom>
          <a:solidFill>
            <a:srgbClr val="F0F0F0"/>
          </a:solidFill>
          <a:ln>
            <a:noFill/>
          </a:ln>
          <a:effectLst/>
        </p:spPr>
        <p:txBody>
          <a:bodyPr rtlCol="0" anchor="ctr"/>
          <a:lstStyle/>
          <a:p/>
        </p:txBody>
      </p:sp>
      <p:sp>
        <p:nvSpPr>
          <p:cNvPr id="31" name="Rounded Rectangle 30"/>
          <p:cNvSpPr/>
          <p:nvPr/>
        </p:nvSpPr>
        <p:spPr>
          <a:xfrm>
            <a:off x="8549640" y="1216152"/>
            <a:ext cx="3139135" cy="457200"/>
          </a:xfrm>
          <a:prstGeom prst="roundRect">
            <a:avLst>
              <a:gd name="adj" fmla="val 25000"/>
            </a:avLst>
          </a:prstGeom>
          <a:solidFill>
            <a:srgbClr val="2E7D32"/>
          </a:solidFill>
          <a:ln>
            <a:noFill/>
          </a:ln>
          <a:effectLst/>
        </p:spPr>
        <p:txBody>
          <a:bodyPr rtlCol="0" anchor="ctr"/>
          <a:lstStyle/>
          <a:p/>
        </p:txBody>
      </p:sp>
      <p:sp>
        <p:nvSpPr>
          <p:cNvPr id="32" name="Rectangle 31"/>
          <p:cNvSpPr/>
          <p:nvPr/>
        </p:nvSpPr>
        <p:spPr>
          <a:xfrm>
            <a:off x="8549640" y="1444752"/>
            <a:ext cx="3139135" cy="228600"/>
          </a:xfrm>
          <a:prstGeom prst="rect">
            <a:avLst/>
          </a:prstGeom>
          <a:solidFill>
            <a:srgbClr val="2E7D32"/>
          </a:solidFill>
          <a:ln>
            <a:noFill/>
          </a:ln>
          <a:effectLst/>
        </p:spPr>
        <p:txBody>
          <a:bodyPr rtlCol="0" anchor="ctr"/>
          <a:lstStyle/>
          <a:p/>
        </p:txBody>
      </p:sp>
      <p:sp>
        <p:nvSpPr>
          <p:cNvPr id="33" name="TextBox 32"/>
          <p:cNvSpPr txBox="1"/>
          <p:nvPr/>
        </p:nvSpPr>
        <p:spPr>
          <a:xfrm>
            <a:off x="8641080" y="1216152"/>
            <a:ext cx="29562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Eşleşme ve parkur</a:t>
            </a:r>
          </a:p>
        </p:txBody>
      </p:sp>
      <p:sp>
        <p:nvSpPr>
          <p:cNvPr id="34" name="TextBox 33"/>
          <p:cNvSpPr txBox="1"/>
          <p:nvPr/>
        </p:nvSpPr>
        <p:spPr>
          <a:xfrm>
            <a:off x="8659368" y="1746504"/>
            <a:ext cx="2919679" cy="4425696"/>
          </a:xfrm>
          <a:prstGeom prst="rect">
            <a:avLst/>
          </a:prstGeom>
          <a:noFill/>
        </p:spPr>
        <p:txBody>
          <a:bodyPr wrap="square" anchor="t" lIns="73152" rIns="73152" tIns="36576" bIns="36576">
            <a:noAutofit/>
          </a:bodyPr>
          <a:lstStyle/>
          <a:p>
            <a:pPr algn="l">
              <a:spcBef>
                <a:spcPts val="0"/>
              </a:spcBef>
              <a:spcAft>
                <a:spcPts val="600"/>
              </a:spcAft>
            </a:pPr>
            <a:r>
              <a:rPr lang="tr-TR" sz="1800" b="1" i="0">
                <a:solidFill>
                  <a:srgbClr val="262626"/>
                </a:solidFill>
                <a:latin typeface="Calibri"/>
              </a:rPr>
              <a:t>a-2</a:t>
            </a:r>
            <a:r>
              <a:rPr lang="tr-TR" sz="1800" b="0" i="0">
                <a:solidFill>
                  <a:srgbClr val="262626"/>
                </a:solidFill>
                <a:latin typeface="Calibri"/>
              </a:rPr>
              <a:t> sırt</a:t>
            </a:r>
          </a:p>
          <a:p>
            <a:pPr algn="l">
              <a:spcBef>
                <a:spcPts val="0"/>
              </a:spcBef>
              <a:spcAft>
                <a:spcPts val="600"/>
              </a:spcAft>
            </a:pPr>
            <a:r>
              <a:rPr lang="tr-TR" sz="1800" b="1" i="0">
                <a:solidFill>
                  <a:srgbClr val="262626"/>
                </a:solidFill>
                <a:latin typeface="Calibri"/>
              </a:rPr>
              <a:t>b-5</a:t>
            </a:r>
            <a:r>
              <a:rPr lang="tr-TR" sz="1800" b="0" i="0">
                <a:solidFill>
                  <a:srgbClr val="262626"/>
                </a:solidFill>
                <a:latin typeface="Calibri"/>
              </a:rPr>
              <a:t> akarsu vadisi</a:t>
            </a:r>
          </a:p>
          <a:p>
            <a:pPr algn="l">
              <a:spcBef>
                <a:spcPts val="0"/>
              </a:spcBef>
              <a:spcAft>
                <a:spcPts val="600"/>
              </a:spcAft>
            </a:pPr>
            <a:r>
              <a:rPr lang="tr-TR" sz="1800" b="1" i="0">
                <a:solidFill>
                  <a:srgbClr val="262626"/>
                </a:solidFill>
                <a:latin typeface="Calibri"/>
              </a:rPr>
              <a:t>c-4</a:t>
            </a:r>
            <a:r>
              <a:rPr lang="tr-TR" sz="1800" b="0" i="0">
                <a:solidFill>
                  <a:srgbClr val="262626"/>
                </a:solidFill>
                <a:latin typeface="Calibri"/>
              </a:rPr>
              <a:t> çeşme, b'ye ≈300 m</a:t>
            </a:r>
          </a:p>
          <a:p>
            <a:pPr algn="l">
              <a:spcBef>
                <a:spcPts val="0"/>
              </a:spcBef>
              <a:spcAft>
                <a:spcPts val="600"/>
              </a:spcAft>
            </a:pPr>
            <a:r>
              <a:rPr lang="tr-TR" sz="1800" b="1" i="0">
                <a:solidFill>
                  <a:srgbClr val="262626"/>
                </a:solidFill>
                <a:latin typeface="Calibri"/>
              </a:rPr>
              <a:t>ç-1</a:t>
            </a:r>
            <a:r>
              <a:rPr lang="tr-TR" sz="1800" b="0" i="0">
                <a:solidFill>
                  <a:srgbClr val="262626"/>
                </a:solidFill>
                <a:latin typeface="Calibri"/>
              </a:rPr>
              <a:t> c'nin kuzeybatısı</a:t>
            </a:r>
          </a:p>
          <a:p>
            <a:pPr algn="l">
              <a:spcBef>
                <a:spcPts val="0"/>
              </a:spcBef>
              <a:spcAft>
                <a:spcPts val="600"/>
              </a:spcAft>
            </a:pPr>
            <a:r>
              <a:rPr lang="tr-TR" sz="1800" b="1" i="0">
                <a:solidFill>
                  <a:srgbClr val="262626"/>
                </a:solidFill>
                <a:latin typeface="Calibri"/>
              </a:rPr>
              <a:t>d-6</a:t>
            </a:r>
            <a:r>
              <a:rPr lang="tr-TR" sz="1800" b="0" i="0">
                <a:solidFill>
                  <a:srgbClr val="262626"/>
                </a:solidFill>
                <a:latin typeface="Calibri"/>
              </a:rPr>
              <a:t> orman içi</a:t>
            </a:r>
          </a:p>
          <a:p>
            <a:pPr algn="l">
              <a:spcBef>
                <a:spcPts val="0"/>
              </a:spcBef>
              <a:spcAft>
                <a:spcPts val="600"/>
              </a:spcAft>
            </a:pPr>
            <a:r>
              <a:rPr lang="tr-TR" sz="1800" b="1" i="0">
                <a:solidFill>
                  <a:srgbClr val="262626"/>
                </a:solidFill>
                <a:latin typeface="Calibri"/>
              </a:rPr>
              <a:t>e-3</a:t>
            </a:r>
            <a:r>
              <a:rPr lang="tr-TR" sz="1800" b="0" i="0">
                <a:solidFill>
                  <a:srgbClr val="262626"/>
                </a:solidFill>
                <a:latin typeface="Calibri"/>
              </a:rPr>
              <a:t> 80-82 m, en yüksek</a:t>
            </a:r>
          </a:p>
          <a:p>
            <a:pPr algn="l">
              <a:spcBef>
                <a:spcPts val="0"/>
              </a:spcBef>
              <a:spcAft>
                <a:spcPts val="600"/>
              </a:spcAft>
            </a:pPr>
            <a:r>
              <a:rPr lang="tr-TR" sz="1800" b="1" i="0">
                <a:solidFill>
                  <a:srgbClr val="262626"/>
                </a:solidFill>
                <a:latin typeface="Calibri"/>
              </a:rPr>
              <a:t>f-7</a:t>
            </a:r>
            <a:r>
              <a:rPr lang="tr-TR" sz="1800" b="0" i="0">
                <a:solidFill>
                  <a:srgbClr val="262626"/>
                </a:solidFill>
                <a:latin typeface="Calibri"/>
              </a:rPr>
              <a:t> gölün güneyi, ormanın doğusu</a:t>
            </a:r>
          </a:p>
          <a:p>
            <a:pPr algn="l">
              <a:spcBef>
                <a:spcPts val="0"/>
              </a:spcBef>
              <a:spcAft>
                <a:spcPts val="0"/>
              </a:spcAft>
            </a:pPr>
            <a:r>
              <a:rPr lang="tr-TR" sz="1800" b="0" i="0">
                <a:solidFill>
                  <a:srgbClr val="262626"/>
                </a:solidFill>
                <a:latin typeface="Calibri"/>
              </a:rPr>
              <a:t>Başlangıç → a → b → c → ç → d → e → f → Bitiş</a:t>
            </a:r>
          </a:p>
        </p:txBody>
      </p:sp>
      <p:sp>
        <p:nvSpPr>
          <p:cNvPr id="35" name="TextBox 3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36" name="Rounded Rectangle 3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72</a:t>
            </a:r>
          </a:p>
        </p:txBody>
      </p:sp>
      <p:sp>
        <p:nvSpPr>
          <p:cNvPr id="37" name="TextBox 3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207 / 226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tur · 3. soru: dört dünya haritası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TURNUVA · 2. tur</a:t>
            </a:r>
          </a:p>
        </p:txBody>
      </p:sp>
      <p:pic>
        <p:nvPicPr>
          <p:cNvPr id="6" name="Picture 5" descr="dunya_haritalari_s73.jpg"/>
          <p:cNvPicPr>
            <a:picLocks noChangeAspect="1"/>
          </p:cNvPicPr>
          <p:nvPr/>
        </p:nvPicPr>
        <p:blipFill>
          <a:blip r:embed="rId3"/>
          <a:stretch>
            <a:fillRect/>
          </a:stretch>
        </p:blipFill>
        <p:spPr>
          <a:xfrm>
            <a:off x="502920" y="1216152"/>
            <a:ext cx="7901911" cy="4709160"/>
          </a:xfrm>
          <a:prstGeom prst="rect">
            <a:avLst/>
          </a:prstGeom>
          <a:ln w="9525">
            <a:solidFill>
              <a:srgbClr val="D9D9D9"/>
            </a:solidFill>
          </a:ln>
        </p:spPr>
      </p:pic>
      <p:sp>
        <p:nvSpPr>
          <p:cNvPr id="7" name="Oval 6"/>
          <p:cNvSpPr/>
          <p:nvPr/>
        </p:nvSpPr>
        <p:spPr>
          <a:xfrm>
            <a:off x="992838" y="1272661"/>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8" name="Oval 7"/>
          <p:cNvSpPr/>
          <p:nvPr/>
        </p:nvSpPr>
        <p:spPr>
          <a:xfrm>
            <a:off x="4959597" y="1272661"/>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9" name="Oval 8"/>
          <p:cNvSpPr/>
          <p:nvPr/>
        </p:nvSpPr>
        <p:spPr>
          <a:xfrm>
            <a:off x="597742" y="3938046"/>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0" name="Oval 9"/>
          <p:cNvSpPr/>
          <p:nvPr/>
        </p:nvSpPr>
        <p:spPr>
          <a:xfrm>
            <a:off x="4572404" y="4032229"/>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1" name="TextBox 10"/>
          <p:cNvSpPr txBox="1"/>
          <p:nvPr/>
        </p:nvSpPr>
        <p:spPr>
          <a:xfrm>
            <a:off x="502920" y="5989320"/>
            <a:ext cx="7901911"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73 · numaralar sunuma aittir</a:t>
            </a:r>
          </a:p>
        </p:txBody>
      </p:sp>
      <p:sp>
        <p:nvSpPr>
          <p:cNvPr id="12" name="Rounded Rectangle 11"/>
          <p:cNvSpPr/>
          <p:nvPr/>
        </p:nvSpPr>
        <p:spPr>
          <a:xfrm>
            <a:off x="8633431" y="1216152"/>
            <a:ext cx="3055344" cy="237744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2200" b="1" i="0">
                <a:solidFill>
                  <a:srgbClr val="262626"/>
                </a:solidFill>
                <a:latin typeface="Calibri"/>
              </a:rPr>
              <a:t>Yukarıda verilen dünya haritaları arasındaki en önemli fark nedir?</a:t>
            </a:r>
          </a:p>
        </p:txBody>
      </p:sp>
      <p:sp>
        <p:nvSpPr>
          <p:cNvPr id="13" name="Rounded Rectangle 12"/>
          <p:cNvSpPr/>
          <p:nvPr/>
        </p:nvSpPr>
        <p:spPr>
          <a:xfrm>
            <a:off x="9585655" y="3730752"/>
            <a:ext cx="2103120" cy="384048"/>
          </a:xfrm>
          <a:prstGeom prst="roundRect">
            <a:avLst>
              <a:gd name="adj" fmla="val 5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500" b="1" i="0">
                <a:solidFill>
                  <a:srgbClr val="262626"/>
                </a:solidFill>
                <a:latin typeface="Calibri"/>
              </a:rPr>
              <a:t>60 sn · 2 puan</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73</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208 / 226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tur · 3.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pic>
        <p:nvPicPr>
          <p:cNvPr id="6" name="Picture 5" descr="dunya_haritalari_s73.jpg"/>
          <p:cNvPicPr>
            <a:picLocks noChangeAspect="1"/>
          </p:cNvPicPr>
          <p:nvPr/>
        </p:nvPicPr>
        <p:blipFill>
          <a:blip r:embed="rId3"/>
          <a:stretch>
            <a:fillRect/>
          </a:stretch>
        </p:blipFill>
        <p:spPr>
          <a:xfrm>
            <a:off x="502920" y="1216152"/>
            <a:ext cx="7901911" cy="4709160"/>
          </a:xfrm>
          <a:prstGeom prst="rect">
            <a:avLst/>
          </a:prstGeom>
          <a:ln w="9525">
            <a:solidFill>
              <a:srgbClr val="D9D9D9"/>
            </a:solidFill>
          </a:ln>
        </p:spPr>
      </p:pic>
      <p:sp>
        <p:nvSpPr>
          <p:cNvPr id="7" name="Oval 6"/>
          <p:cNvSpPr/>
          <p:nvPr/>
        </p:nvSpPr>
        <p:spPr>
          <a:xfrm>
            <a:off x="992838" y="1272661"/>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8" name="Oval 7"/>
          <p:cNvSpPr/>
          <p:nvPr/>
        </p:nvSpPr>
        <p:spPr>
          <a:xfrm>
            <a:off x="4959597" y="1272661"/>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9" name="Oval 8"/>
          <p:cNvSpPr/>
          <p:nvPr/>
        </p:nvSpPr>
        <p:spPr>
          <a:xfrm>
            <a:off x="597742" y="3938046"/>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0" name="Oval 9"/>
          <p:cNvSpPr/>
          <p:nvPr/>
        </p:nvSpPr>
        <p:spPr>
          <a:xfrm>
            <a:off x="4572404" y="4032229"/>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1" name="TextBox 10"/>
          <p:cNvSpPr txBox="1"/>
          <p:nvPr/>
        </p:nvSpPr>
        <p:spPr>
          <a:xfrm>
            <a:off x="502920" y="5989320"/>
            <a:ext cx="7901911"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73 · numaralar sunuma aittir</a:t>
            </a:r>
          </a:p>
        </p:txBody>
      </p:sp>
      <p:sp>
        <p:nvSpPr>
          <p:cNvPr id="12" name="Rounded Rectangle 11"/>
          <p:cNvSpPr/>
          <p:nvPr/>
        </p:nvSpPr>
        <p:spPr>
          <a:xfrm>
            <a:off x="8633431" y="1216152"/>
            <a:ext cx="3055344" cy="237744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8633431" y="1216152"/>
            <a:ext cx="3055344" cy="457200"/>
          </a:xfrm>
          <a:prstGeom prst="roundRect">
            <a:avLst>
              <a:gd name="adj" fmla="val 25000"/>
            </a:avLst>
          </a:prstGeom>
          <a:solidFill>
            <a:srgbClr val="2E7D32"/>
          </a:solidFill>
          <a:ln>
            <a:noFill/>
          </a:ln>
          <a:effectLst/>
        </p:spPr>
        <p:txBody>
          <a:bodyPr rtlCol="0" anchor="ctr"/>
          <a:lstStyle/>
          <a:p/>
        </p:txBody>
      </p:sp>
      <p:sp>
        <p:nvSpPr>
          <p:cNvPr id="14" name="Rectangle 13"/>
          <p:cNvSpPr/>
          <p:nvPr/>
        </p:nvSpPr>
        <p:spPr>
          <a:xfrm>
            <a:off x="8633431" y="1444752"/>
            <a:ext cx="3055344" cy="228600"/>
          </a:xfrm>
          <a:prstGeom prst="rect">
            <a:avLst/>
          </a:prstGeom>
          <a:solidFill>
            <a:srgbClr val="2E7D32"/>
          </a:solidFill>
          <a:ln>
            <a:noFill/>
          </a:ln>
          <a:effectLst/>
        </p:spPr>
        <p:txBody>
          <a:bodyPr rtlCol="0" anchor="ctr"/>
          <a:lstStyle/>
          <a:p/>
        </p:txBody>
      </p:sp>
      <p:sp>
        <p:nvSpPr>
          <p:cNvPr id="15" name="TextBox 14"/>
          <p:cNvSpPr txBox="1"/>
          <p:nvPr/>
        </p:nvSpPr>
        <p:spPr>
          <a:xfrm>
            <a:off x="8724871" y="1216152"/>
            <a:ext cx="2872464"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En önemli fark · 1 puan</a:t>
            </a:r>
          </a:p>
        </p:txBody>
      </p:sp>
      <p:sp>
        <p:nvSpPr>
          <p:cNvPr id="16" name="TextBox 15"/>
          <p:cNvSpPr txBox="1"/>
          <p:nvPr/>
        </p:nvSpPr>
        <p:spPr>
          <a:xfrm>
            <a:off x="8743159" y="1746504"/>
            <a:ext cx="2835888" cy="1773936"/>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Farklı projeksiyon yöntemleriyle çizilmişler: kıtaların biçim ve büyüklükleri farklı görünür.</a:t>
            </a:r>
          </a:p>
        </p:txBody>
      </p:sp>
      <p:sp>
        <p:nvSpPr>
          <p:cNvPr id="17" name="Rounded Rectangle 16"/>
          <p:cNvSpPr/>
          <p:nvPr/>
        </p:nvSpPr>
        <p:spPr>
          <a:xfrm>
            <a:off x="8633431" y="3730752"/>
            <a:ext cx="3055344" cy="2560320"/>
          </a:xfrm>
          <a:prstGeom prst="roundRect">
            <a:avLst>
              <a:gd name="adj" fmla="val 8000"/>
            </a:avLst>
          </a:prstGeom>
          <a:solidFill>
            <a:srgbClr val="E3F1E4"/>
          </a:solidFill>
          <a:ln>
            <a:noFill/>
          </a:ln>
          <a:effectLst/>
        </p:spPr>
        <p:txBody>
          <a:bodyPr rtlCol="0" anchor="t" wrap="square" lIns="137160" rIns="137160" tIns="73152" bIns="73152">
            <a:noAutofit/>
          </a:bodyPr>
          <a:lstStyle/>
          <a:p>
            <a:pPr algn="l">
              <a:spcBef>
                <a:spcPts val="0"/>
              </a:spcBef>
              <a:spcAft>
                <a:spcPts val="400"/>
              </a:spcAft>
            </a:pPr>
            <a:r>
              <a:rPr lang="tr-TR" sz="1800" b="1" i="0">
                <a:solidFill>
                  <a:srgbClr val="2E7D32"/>
                </a:solidFill>
                <a:latin typeface="Calibri"/>
              </a:rPr>
              <a:t>2 puan için: merkez ve yön de farklı</a:t>
            </a:r>
          </a:p>
          <a:p>
            <a:pPr algn="l" marL="223758" indent="-223758">
              <a:spcBef>
                <a:spcPts val="0"/>
              </a:spcBef>
              <a:spcAft>
                <a:spcPts val="400"/>
              </a:spcAft>
            </a:pPr>
            <a:r>
              <a:rPr lang="tr-TR" sz="1800" b="1" i="0">
                <a:solidFill>
                  <a:srgbClr val="2C6696"/>
                </a:solidFill>
                <a:latin typeface="Calibri"/>
              </a:rPr>
              <a:t>•  </a:t>
            </a:r>
            <a:r>
              <a:rPr lang="tr-TR" sz="1800" b="0" i="0">
                <a:solidFill>
                  <a:srgbClr val="262626"/>
                </a:solidFill>
                <a:latin typeface="Calibri"/>
              </a:rPr>
              <a:t>1, 3, 4: Atlas Okyanusu ortada</a:t>
            </a:r>
          </a:p>
          <a:p>
            <a:pPr algn="l" marL="223758" indent="-223758">
              <a:spcBef>
                <a:spcPts val="0"/>
              </a:spcBef>
              <a:spcAft>
                <a:spcPts val="400"/>
              </a:spcAft>
            </a:pPr>
            <a:r>
              <a:rPr lang="tr-TR" sz="1800" b="1" i="0">
                <a:solidFill>
                  <a:srgbClr val="2C6696"/>
                </a:solidFill>
                <a:latin typeface="Calibri"/>
              </a:rPr>
              <a:t>•  </a:t>
            </a:r>
            <a:r>
              <a:rPr lang="tr-TR" sz="1800" b="0" i="0">
                <a:solidFill>
                  <a:srgbClr val="262626"/>
                </a:solidFill>
                <a:latin typeface="Calibri"/>
              </a:rPr>
              <a:t>2: Büyük Okyanus ortada</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4: güney yukarıda (yön oku G)</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40-41, 73</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209 / 226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tur: hızlı tur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TURNUVA · 3. tur</a:t>
            </a:r>
          </a:p>
        </p:txBody>
      </p:sp>
      <p:sp>
        <p:nvSpPr>
          <p:cNvPr id="6" name="Rounded Rectangle 5"/>
          <p:cNvSpPr/>
          <p:nvPr/>
        </p:nvSpPr>
        <p:spPr>
          <a:xfrm>
            <a:off x="502920" y="1216152"/>
            <a:ext cx="11185855" cy="941832"/>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216152"/>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Harita</a:t>
            </a:r>
          </a:p>
        </p:txBody>
      </p:sp>
      <p:sp>
        <p:nvSpPr>
          <p:cNvPr id="8" name="TextBox 7"/>
          <p:cNvSpPr txBox="1"/>
          <p:nvPr/>
        </p:nvSpPr>
        <p:spPr>
          <a:xfrm>
            <a:off x="2240280" y="1216152"/>
            <a:ext cx="8122615" cy="9418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Haritada kullanılan renk ve sembollerin anlamlarını gösteren harita elemanı hangisidir?</a:t>
            </a:r>
          </a:p>
        </p:txBody>
      </p:sp>
      <p:sp>
        <p:nvSpPr>
          <p:cNvPr id="9" name="Rounded Rectangle 8"/>
          <p:cNvSpPr/>
          <p:nvPr/>
        </p:nvSpPr>
        <p:spPr>
          <a:xfrm>
            <a:off x="10545775" y="1412748"/>
            <a:ext cx="1005840" cy="548640"/>
          </a:xfrm>
          <a:prstGeom prst="roundRect">
            <a:avLst>
              <a:gd name="adj" fmla="val 30000"/>
            </a:avLst>
          </a:prstGeom>
          <a:solidFill>
            <a:srgbClr val="FFF3D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15 sn</a:t>
            </a:r>
          </a:p>
        </p:txBody>
      </p:sp>
      <p:sp>
        <p:nvSpPr>
          <p:cNvPr id="10" name="Rounded Rectangle 9"/>
          <p:cNvSpPr/>
          <p:nvPr/>
        </p:nvSpPr>
        <p:spPr>
          <a:xfrm>
            <a:off x="502920" y="2249424"/>
            <a:ext cx="11185855" cy="941832"/>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2249424"/>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 Ölçek</a:t>
            </a:r>
          </a:p>
        </p:txBody>
      </p:sp>
      <p:sp>
        <p:nvSpPr>
          <p:cNvPr id="12" name="TextBox 11"/>
          <p:cNvSpPr txBox="1"/>
          <p:nvPr/>
        </p:nvSpPr>
        <p:spPr>
          <a:xfrm>
            <a:off x="2240280" y="2249424"/>
            <a:ext cx="8122615" cy="9418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1/2.000.000 ölçekli haritada 3 cm ölçülen uzunluk gerçekte kaç km'dir?</a:t>
            </a:r>
          </a:p>
        </p:txBody>
      </p:sp>
      <p:sp>
        <p:nvSpPr>
          <p:cNvPr id="13" name="Rounded Rectangle 12"/>
          <p:cNvSpPr/>
          <p:nvPr/>
        </p:nvSpPr>
        <p:spPr>
          <a:xfrm>
            <a:off x="10545775" y="2446020"/>
            <a:ext cx="1005840" cy="548640"/>
          </a:xfrm>
          <a:prstGeom prst="roundRect">
            <a:avLst>
              <a:gd name="adj" fmla="val 30000"/>
            </a:avLst>
          </a:prstGeom>
          <a:solidFill>
            <a:srgbClr val="FFF3D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15 sn</a:t>
            </a:r>
          </a:p>
        </p:txBody>
      </p:sp>
      <p:sp>
        <p:nvSpPr>
          <p:cNvPr id="14" name="Rounded Rectangle 13"/>
          <p:cNvSpPr/>
          <p:nvPr/>
        </p:nvSpPr>
        <p:spPr>
          <a:xfrm>
            <a:off x="502920" y="3282696"/>
            <a:ext cx="11185855" cy="941832"/>
          </a:xfrm>
          <a:prstGeom prst="roundRect">
            <a:avLst>
              <a:gd name="adj" fmla="val 8000"/>
            </a:avLst>
          </a:prstGeom>
          <a:solidFill>
            <a:srgbClr val="F0F0F0"/>
          </a:solidFill>
          <a:ln>
            <a:noFill/>
          </a:ln>
          <a:effectLst/>
        </p:spPr>
        <p:txBody>
          <a:bodyPr rtlCol="0" anchor="ctr"/>
          <a:lstStyle/>
          <a:p/>
        </p:txBody>
      </p:sp>
      <p:sp>
        <p:nvSpPr>
          <p:cNvPr id="15" name="Rounded Rectangle 14"/>
          <p:cNvSpPr/>
          <p:nvPr/>
        </p:nvSpPr>
        <p:spPr>
          <a:xfrm>
            <a:off x="502920" y="3282696"/>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 Saat</a:t>
            </a:r>
          </a:p>
        </p:txBody>
      </p:sp>
      <p:sp>
        <p:nvSpPr>
          <p:cNvPr id="16" name="TextBox 15"/>
          <p:cNvSpPr txBox="1"/>
          <p:nvPr/>
        </p:nvSpPr>
        <p:spPr>
          <a:xfrm>
            <a:off x="2240280" y="3282696"/>
            <a:ext cx="8122615" cy="9418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Türkiye saati (+3) ile 12.00'deki toplantıya Buenos Aires'ten (−3) katılan öğrenci için saat kaçtır?</a:t>
            </a:r>
          </a:p>
        </p:txBody>
      </p:sp>
      <p:sp>
        <p:nvSpPr>
          <p:cNvPr id="17" name="Rounded Rectangle 16"/>
          <p:cNvSpPr/>
          <p:nvPr/>
        </p:nvSpPr>
        <p:spPr>
          <a:xfrm>
            <a:off x="10545775" y="3479292"/>
            <a:ext cx="1005840" cy="548640"/>
          </a:xfrm>
          <a:prstGeom prst="roundRect">
            <a:avLst>
              <a:gd name="adj" fmla="val 30000"/>
            </a:avLst>
          </a:prstGeom>
          <a:solidFill>
            <a:srgbClr val="FFF3D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15 sn</a:t>
            </a:r>
          </a:p>
        </p:txBody>
      </p:sp>
      <p:sp>
        <p:nvSpPr>
          <p:cNvPr id="18" name="Rounded Rectangle 17"/>
          <p:cNvSpPr/>
          <p:nvPr/>
        </p:nvSpPr>
        <p:spPr>
          <a:xfrm>
            <a:off x="502920" y="4315968"/>
            <a:ext cx="11185855" cy="941832"/>
          </a:xfrm>
          <a:prstGeom prst="roundRect">
            <a:avLst>
              <a:gd name="adj" fmla="val 8000"/>
            </a:avLst>
          </a:prstGeom>
          <a:solidFill>
            <a:srgbClr val="F0F0F0"/>
          </a:solidFill>
          <a:ln>
            <a:noFill/>
          </a:ln>
          <a:effectLst/>
        </p:spPr>
        <p:txBody>
          <a:bodyPr rtlCol="0" anchor="ctr"/>
          <a:lstStyle/>
          <a:p/>
        </p:txBody>
      </p:sp>
      <p:sp>
        <p:nvSpPr>
          <p:cNvPr id="19" name="Rounded Rectangle 18"/>
          <p:cNvSpPr/>
          <p:nvPr/>
        </p:nvSpPr>
        <p:spPr>
          <a:xfrm>
            <a:off x="502920" y="4315968"/>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 İzohips</a:t>
            </a:r>
          </a:p>
        </p:txBody>
      </p:sp>
      <p:sp>
        <p:nvSpPr>
          <p:cNvPr id="20" name="TextBox 19"/>
          <p:cNvSpPr txBox="1"/>
          <p:nvPr/>
        </p:nvSpPr>
        <p:spPr>
          <a:xfrm>
            <a:off x="2240280" y="4315968"/>
            <a:ext cx="8122615" cy="9418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İzohipslerin birbirine yakın olduğu yerlerde eğim nasıldır?</a:t>
            </a:r>
          </a:p>
        </p:txBody>
      </p:sp>
      <p:sp>
        <p:nvSpPr>
          <p:cNvPr id="21" name="Rounded Rectangle 20"/>
          <p:cNvSpPr/>
          <p:nvPr/>
        </p:nvSpPr>
        <p:spPr>
          <a:xfrm>
            <a:off x="10545775" y="4512564"/>
            <a:ext cx="1005840" cy="548640"/>
          </a:xfrm>
          <a:prstGeom prst="roundRect">
            <a:avLst>
              <a:gd name="adj" fmla="val 30000"/>
            </a:avLst>
          </a:prstGeom>
          <a:solidFill>
            <a:srgbClr val="FFF3D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15 sn</a:t>
            </a:r>
          </a:p>
        </p:txBody>
      </p:sp>
      <p:sp>
        <p:nvSpPr>
          <p:cNvPr id="22" name="Rounded Rectangle 21"/>
          <p:cNvSpPr/>
          <p:nvPr/>
        </p:nvSpPr>
        <p:spPr>
          <a:xfrm>
            <a:off x="502920" y="5349240"/>
            <a:ext cx="11185855" cy="941832"/>
          </a:xfrm>
          <a:prstGeom prst="roundRect">
            <a:avLst>
              <a:gd name="adj" fmla="val 8000"/>
            </a:avLst>
          </a:prstGeom>
          <a:solidFill>
            <a:srgbClr val="F0F0F0"/>
          </a:solidFill>
          <a:ln>
            <a:noFill/>
          </a:ln>
          <a:effectLst/>
        </p:spPr>
        <p:txBody>
          <a:bodyPr rtlCol="0" anchor="ctr"/>
          <a:lstStyle/>
          <a:p/>
        </p:txBody>
      </p:sp>
      <p:sp>
        <p:nvSpPr>
          <p:cNvPr id="23" name="Rounded Rectangle 22"/>
          <p:cNvSpPr/>
          <p:nvPr/>
        </p:nvSpPr>
        <p:spPr>
          <a:xfrm>
            <a:off x="502920" y="5349240"/>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5 · GPS</a:t>
            </a:r>
          </a:p>
        </p:txBody>
      </p:sp>
      <p:sp>
        <p:nvSpPr>
          <p:cNvPr id="24" name="TextBox 23"/>
          <p:cNvSpPr txBox="1"/>
          <p:nvPr/>
        </p:nvSpPr>
        <p:spPr>
          <a:xfrm>
            <a:off x="2240280" y="5349240"/>
            <a:ext cx="8122615" cy="941832"/>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Saat, akıllı telefon ve araç içi navigasyon GPS'nin hangi bileşenine örnektir?</a:t>
            </a:r>
          </a:p>
        </p:txBody>
      </p:sp>
      <p:sp>
        <p:nvSpPr>
          <p:cNvPr id="25" name="Rounded Rectangle 24"/>
          <p:cNvSpPr/>
          <p:nvPr/>
        </p:nvSpPr>
        <p:spPr>
          <a:xfrm>
            <a:off x="10545775" y="5545836"/>
            <a:ext cx="1005840" cy="548640"/>
          </a:xfrm>
          <a:prstGeom prst="roundRect">
            <a:avLst>
              <a:gd name="adj" fmla="val 30000"/>
            </a:avLst>
          </a:prstGeom>
          <a:solidFill>
            <a:srgbClr val="FFF3D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15 sn</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36-69</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210 / 226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tur: hızlı tur —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11185855" cy="941832"/>
          </a:xfrm>
          <a:prstGeom prst="roundRect">
            <a:avLst>
              <a:gd name="adj" fmla="val 8000"/>
            </a:avLst>
          </a:prstGeom>
          <a:solidFill>
            <a:srgbClr val="F0F0F0"/>
          </a:solidFill>
          <a:ln>
            <a:noFill/>
          </a:ln>
          <a:effectLst/>
        </p:spPr>
        <p:txBody>
          <a:bodyPr rtlCol="0" anchor="ctr"/>
          <a:lstStyle/>
          <a:p/>
        </p:txBody>
      </p:sp>
      <p:sp>
        <p:nvSpPr>
          <p:cNvPr id="7" name="Rounded Rectangle 6"/>
          <p:cNvSpPr/>
          <p:nvPr/>
        </p:nvSpPr>
        <p:spPr>
          <a:xfrm>
            <a:off x="502920" y="1216152"/>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Harita</a:t>
            </a:r>
          </a:p>
        </p:txBody>
      </p:sp>
      <p:sp>
        <p:nvSpPr>
          <p:cNvPr id="8" name="TextBox 7"/>
          <p:cNvSpPr txBox="1"/>
          <p:nvPr/>
        </p:nvSpPr>
        <p:spPr>
          <a:xfrm>
            <a:off x="2240280" y="1216152"/>
            <a:ext cx="5836615" cy="94183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767676"/>
                </a:solidFill>
                <a:latin typeface="Calibri"/>
              </a:rPr>
              <a:t>Haritada kullanılan renk ve sembollerin anlamlarını gösteren harita elemanı hangisidir?</a:t>
            </a:r>
          </a:p>
        </p:txBody>
      </p:sp>
      <p:sp>
        <p:nvSpPr>
          <p:cNvPr id="9" name="Rounded Rectangle 8"/>
          <p:cNvSpPr/>
          <p:nvPr/>
        </p:nvSpPr>
        <p:spPr>
          <a:xfrm>
            <a:off x="8214055" y="1289304"/>
            <a:ext cx="3383280" cy="795528"/>
          </a:xfrm>
          <a:prstGeom prst="roundRect">
            <a:avLst>
              <a:gd name="adj" fmla="val 20000"/>
            </a:avLst>
          </a:prstGeom>
          <a:solidFill>
            <a:srgbClr val="E3F1E4"/>
          </a:solidFill>
          <a:ln w="25400">
            <a:solidFill>
              <a:srgbClr val="2E7D32"/>
            </a:solidFill>
          </a:ln>
          <a:effectLst/>
        </p:spPr>
        <p:txBody>
          <a:bodyPr rtlCol="0" anchor="ctr" wrap="square" tIns="18288" bIns="18288">
            <a:noAutofit/>
          </a:bodyPr>
          <a:lstStyle/>
          <a:p>
            <a:pPr algn="ctr">
              <a:spcBef>
                <a:spcPts val="0"/>
              </a:spcBef>
              <a:spcAft>
                <a:spcPts val="0"/>
              </a:spcAft>
            </a:pPr>
            <a:r>
              <a:rPr lang="tr-TR" sz="2000" b="1" i="0">
                <a:solidFill>
                  <a:srgbClr val="262626"/>
                </a:solidFill>
                <a:latin typeface="Calibri"/>
              </a:rPr>
              <a:t>Harita işaretleri (lejant)</a:t>
            </a:r>
          </a:p>
        </p:txBody>
      </p:sp>
      <p:sp>
        <p:nvSpPr>
          <p:cNvPr id="10" name="Rounded Rectangle 9"/>
          <p:cNvSpPr/>
          <p:nvPr/>
        </p:nvSpPr>
        <p:spPr>
          <a:xfrm>
            <a:off x="502920" y="2249424"/>
            <a:ext cx="11185855" cy="941832"/>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2249424"/>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 Ölçek</a:t>
            </a:r>
          </a:p>
        </p:txBody>
      </p:sp>
      <p:sp>
        <p:nvSpPr>
          <p:cNvPr id="12" name="TextBox 11"/>
          <p:cNvSpPr txBox="1"/>
          <p:nvPr/>
        </p:nvSpPr>
        <p:spPr>
          <a:xfrm>
            <a:off x="2240280" y="2249424"/>
            <a:ext cx="5836615" cy="94183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767676"/>
                </a:solidFill>
                <a:latin typeface="Calibri"/>
              </a:rPr>
              <a:t>1/2.000.000 ölçekli haritada 3 cm ölçülen uzunluk gerçekte kaç km'dir?</a:t>
            </a:r>
          </a:p>
        </p:txBody>
      </p:sp>
      <p:sp>
        <p:nvSpPr>
          <p:cNvPr id="13" name="Rounded Rectangle 12"/>
          <p:cNvSpPr/>
          <p:nvPr/>
        </p:nvSpPr>
        <p:spPr>
          <a:xfrm>
            <a:off x="8214055" y="2322576"/>
            <a:ext cx="3383280" cy="795528"/>
          </a:xfrm>
          <a:prstGeom prst="roundRect">
            <a:avLst>
              <a:gd name="adj" fmla="val 20000"/>
            </a:avLst>
          </a:prstGeom>
          <a:solidFill>
            <a:srgbClr val="E3F1E4"/>
          </a:solidFill>
          <a:ln w="25400">
            <a:solidFill>
              <a:srgbClr val="2E7D32"/>
            </a:solidFill>
          </a:ln>
          <a:effectLst/>
        </p:spPr>
        <p:txBody>
          <a:bodyPr rtlCol="0" anchor="ctr" wrap="square" tIns="18288" bIns="18288">
            <a:noAutofit/>
          </a:bodyPr>
          <a:lstStyle/>
          <a:p>
            <a:pPr algn="ctr">
              <a:spcBef>
                <a:spcPts val="0"/>
              </a:spcBef>
              <a:spcAft>
                <a:spcPts val="0"/>
              </a:spcAft>
            </a:pPr>
            <a:r>
              <a:rPr lang="tr-TR" sz="2000" b="1" i="0">
                <a:solidFill>
                  <a:srgbClr val="262626"/>
                </a:solidFill>
                <a:latin typeface="Calibri"/>
              </a:rPr>
              <a:t>60 km — 1 cm = 20 km; 3 × 20 = 60</a:t>
            </a:r>
          </a:p>
        </p:txBody>
      </p:sp>
      <p:sp>
        <p:nvSpPr>
          <p:cNvPr id="14" name="Rounded Rectangle 13"/>
          <p:cNvSpPr/>
          <p:nvPr/>
        </p:nvSpPr>
        <p:spPr>
          <a:xfrm>
            <a:off x="502920" y="3282696"/>
            <a:ext cx="11185855" cy="941832"/>
          </a:xfrm>
          <a:prstGeom prst="roundRect">
            <a:avLst>
              <a:gd name="adj" fmla="val 8000"/>
            </a:avLst>
          </a:prstGeom>
          <a:solidFill>
            <a:srgbClr val="F0F0F0"/>
          </a:solidFill>
          <a:ln>
            <a:noFill/>
          </a:ln>
          <a:effectLst/>
        </p:spPr>
        <p:txBody>
          <a:bodyPr rtlCol="0" anchor="ctr"/>
          <a:lstStyle/>
          <a:p/>
        </p:txBody>
      </p:sp>
      <p:sp>
        <p:nvSpPr>
          <p:cNvPr id="15" name="Rounded Rectangle 14"/>
          <p:cNvSpPr/>
          <p:nvPr/>
        </p:nvSpPr>
        <p:spPr>
          <a:xfrm>
            <a:off x="502920" y="3282696"/>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 Saat</a:t>
            </a:r>
          </a:p>
        </p:txBody>
      </p:sp>
      <p:sp>
        <p:nvSpPr>
          <p:cNvPr id="16" name="TextBox 15"/>
          <p:cNvSpPr txBox="1"/>
          <p:nvPr/>
        </p:nvSpPr>
        <p:spPr>
          <a:xfrm>
            <a:off x="2240280" y="3282696"/>
            <a:ext cx="5836615" cy="94183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767676"/>
                </a:solidFill>
                <a:latin typeface="Calibri"/>
              </a:rPr>
              <a:t>Türkiye saati (+3) ile 12.00'deki toplantıya Buenos Aires'ten (−3) katılan öğrenci için saat kaçtır?</a:t>
            </a:r>
          </a:p>
        </p:txBody>
      </p:sp>
      <p:sp>
        <p:nvSpPr>
          <p:cNvPr id="17" name="Rounded Rectangle 16"/>
          <p:cNvSpPr/>
          <p:nvPr/>
        </p:nvSpPr>
        <p:spPr>
          <a:xfrm>
            <a:off x="8214055" y="3355848"/>
            <a:ext cx="3383280" cy="795528"/>
          </a:xfrm>
          <a:prstGeom prst="roundRect">
            <a:avLst>
              <a:gd name="adj" fmla="val 20000"/>
            </a:avLst>
          </a:prstGeom>
          <a:solidFill>
            <a:srgbClr val="E3F1E4"/>
          </a:solidFill>
          <a:ln w="25400">
            <a:solidFill>
              <a:srgbClr val="2E7D32"/>
            </a:solidFill>
          </a:ln>
          <a:effectLst/>
        </p:spPr>
        <p:txBody>
          <a:bodyPr rtlCol="0" anchor="ctr" wrap="square" tIns="18288" bIns="18288">
            <a:noAutofit/>
          </a:bodyPr>
          <a:lstStyle/>
          <a:p>
            <a:pPr algn="ctr">
              <a:spcBef>
                <a:spcPts val="0"/>
              </a:spcBef>
              <a:spcAft>
                <a:spcPts val="0"/>
              </a:spcAft>
            </a:pPr>
            <a:r>
              <a:rPr lang="tr-TR" sz="2000" b="1" i="0">
                <a:solidFill>
                  <a:srgbClr val="262626"/>
                </a:solidFill>
                <a:latin typeface="Calibri"/>
              </a:rPr>
              <a:t>06.00 — 6 saat geri</a:t>
            </a:r>
          </a:p>
        </p:txBody>
      </p:sp>
      <p:sp>
        <p:nvSpPr>
          <p:cNvPr id="18" name="Rounded Rectangle 17"/>
          <p:cNvSpPr/>
          <p:nvPr/>
        </p:nvSpPr>
        <p:spPr>
          <a:xfrm>
            <a:off x="502920" y="4315968"/>
            <a:ext cx="11185855" cy="941832"/>
          </a:xfrm>
          <a:prstGeom prst="roundRect">
            <a:avLst>
              <a:gd name="adj" fmla="val 8000"/>
            </a:avLst>
          </a:prstGeom>
          <a:solidFill>
            <a:srgbClr val="F0F0F0"/>
          </a:solidFill>
          <a:ln>
            <a:noFill/>
          </a:ln>
          <a:effectLst/>
        </p:spPr>
        <p:txBody>
          <a:bodyPr rtlCol="0" anchor="ctr"/>
          <a:lstStyle/>
          <a:p/>
        </p:txBody>
      </p:sp>
      <p:sp>
        <p:nvSpPr>
          <p:cNvPr id="19" name="Rounded Rectangle 18"/>
          <p:cNvSpPr/>
          <p:nvPr/>
        </p:nvSpPr>
        <p:spPr>
          <a:xfrm>
            <a:off x="502920" y="4315968"/>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 İzohips</a:t>
            </a:r>
          </a:p>
        </p:txBody>
      </p:sp>
      <p:sp>
        <p:nvSpPr>
          <p:cNvPr id="20" name="TextBox 19"/>
          <p:cNvSpPr txBox="1"/>
          <p:nvPr/>
        </p:nvSpPr>
        <p:spPr>
          <a:xfrm>
            <a:off x="2240280" y="4315968"/>
            <a:ext cx="5836615" cy="94183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767676"/>
                </a:solidFill>
                <a:latin typeface="Calibri"/>
              </a:rPr>
              <a:t>İzohipslerin birbirine yakın olduğu yerlerde eğim nasıldır?</a:t>
            </a:r>
          </a:p>
        </p:txBody>
      </p:sp>
      <p:sp>
        <p:nvSpPr>
          <p:cNvPr id="21" name="Rounded Rectangle 20"/>
          <p:cNvSpPr/>
          <p:nvPr/>
        </p:nvSpPr>
        <p:spPr>
          <a:xfrm>
            <a:off x="8214055" y="4389120"/>
            <a:ext cx="3383280" cy="795528"/>
          </a:xfrm>
          <a:prstGeom prst="roundRect">
            <a:avLst>
              <a:gd name="adj" fmla="val 20000"/>
            </a:avLst>
          </a:prstGeom>
          <a:solidFill>
            <a:srgbClr val="E3F1E4"/>
          </a:solidFill>
          <a:ln w="25400">
            <a:solidFill>
              <a:srgbClr val="2E7D32"/>
            </a:solidFill>
          </a:ln>
          <a:effectLst/>
        </p:spPr>
        <p:txBody>
          <a:bodyPr rtlCol="0" anchor="ctr" wrap="square" tIns="18288" bIns="18288">
            <a:noAutofit/>
          </a:bodyPr>
          <a:lstStyle/>
          <a:p>
            <a:pPr algn="ctr">
              <a:spcBef>
                <a:spcPts val="0"/>
              </a:spcBef>
              <a:spcAft>
                <a:spcPts val="0"/>
              </a:spcAft>
            </a:pPr>
            <a:r>
              <a:rPr lang="tr-TR" sz="2000" b="1" i="0">
                <a:solidFill>
                  <a:srgbClr val="262626"/>
                </a:solidFill>
                <a:latin typeface="Calibri"/>
              </a:rPr>
              <a:t>Fazla (dik yamaç)</a:t>
            </a:r>
          </a:p>
        </p:txBody>
      </p:sp>
      <p:sp>
        <p:nvSpPr>
          <p:cNvPr id="22" name="Rounded Rectangle 21"/>
          <p:cNvSpPr/>
          <p:nvPr/>
        </p:nvSpPr>
        <p:spPr>
          <a:xfrm>
            <a:off x="502920" y="5349240"/>
            <a:ext cx="11185855" cy="941832"/>
          </a:xfrm>
          <a:prstGeom prst="roundRect">
            <a:avLst>
              <a:gd name="adj" fmla="val 8000"/>
            </a:avLst>
          </a:prstGeom>
          <a:solidFill>
            <a:srgbClr val="F0F0F0"/>
          </a:solidFill>
          <a:ln>
            <a:noFill/>
          </a:ln>
          <a:effectLst/>
        </p:spPr>
        <p:txBody>
          <a:bodyPr rtlCol="0" anchor="ctr"/>
          <a:lstStyle/>
          <a:p/>
        </p:txBody>
      </p:sp>
      <p:sp>
        <p:nvSpPr>
          <p:cNvPr id="23" name="Rounded Rectangle 22"/>
          <p:cNvSpPr/>
          <p:nvPr/>
        </p:nvSpPr>
        <p:spPr>
          <a:xfrm>
            <a:off x="502920" y="5349240"/>
            <a:ext cx="1600200" cy="941832"/>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5 · GPS</a:t>
            </a:r>
          </a:p>
        </p:txBody>
      </p:sp>
      <p:sp>
        <p:nvSpPr>
          <p:cNvPr id="24" name="TextBox 23"/>
          <p:cNvSpPr txBox="1"/>
          <p:nvPr/>
        </p:nvSpPr>
        <p:spPr>
          <a:xfrm>
            <a:off x="2240280" y="5349240"/>
            <a:ext cx="5836615" cy="941832"/>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767676"/>
                </a:solidFill>
                <a:latin typeface="Calibri"/>
              </a:rPr>
              <a:t>Saat, akıllı telefon ve araç içi navigasyon GPS'nin hangi bileşenine örnektir?</a:t>
            </a:r>
          </a:p>
        </p:txBody>
      </p:sp>
      <p:sp>
        <p:nvSpPr>
          <p:cNvPr id="25" name="Rounded Rectangle 24"/>
          <p:cNvSpPr/>
          <p:nvPr/>
        </p:nvSpPr>
        <p:spPr>
          <a:xfrm>
            <a:off x="8214055" y="5422392"/>
            <a:ext cx="3383280" cy="795528"/>
          </a:xfrm>
          <a:prstGeom prst="roundRect">
            <a:avLst>
              <a:gd name="adj" fmla="val 20000"/>
            </a:avLst>
          </a:prstGeom>
          <a:solidFill>
            <a:srgbClr val="E3F1E4"/>
          </a:solidFill>
          <a:ln w="25400">
            <a:solidFill>
              <a:srgbClr val="2E7D32"/>
            </a:solidFill>
          </a:ln>
          <a:effectLst/>
        </p:spPr>
        <p:txBody>
          <a:bodyPr rtlCol="0" anchor="ctr" wrap="square" tIns="18288" bIns="18288">
            <a:noAutofit/>
          </a:bodyPr>
          <a:lstStyle/>
          <a:p>
            <a:pPr algn="ctr">
              <a:spcBef>
                <a:spcPts val="0"/>
              </a:spcBef>
              <a:spcAft>
                <a:spcPts val="0"/>
              </a:spcAft>
            </a:pPr>
            <a:r>
              <a:rPr lang="tr-TR" sz="2000" b="1" i="0">
                <a:solidFill>
                  <a:srgbClr val="262626"/>
                </a:solidFill>
                <a:latin typeface="Calibri"/>
              </a:rPr>
              <a:t>GPS alıcıları</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36-69</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211 / 226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Performans görevi: son kontrol</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 · 10 dk</a:t>
            </a:r>
          </a:p>
        </p:txBody>
      </p:sp>
      <p:sp>
        <p:nvSpPr>
          <p:cNvPr id="6" name="Rounded Rectangle 5"/>
          <p:cNvSpPr/>
          <p:nvPr/>
        </p:nvSpPr>
        <p:spPr>
          <a:xfrm>
            <a:off x="502920" y="1216152"/>
            <a:ext cx="11185855" cy="777240"/>
          </a:xfrm>
          <a:prstGeom prst="roundRect">
            <a:avLst>
              <a:gd name="adj" fmla="val 8000"/>
            </a:avLst>
          </a:prstGeom>
          <a:solidFill>
            <a:srgbClr val="D3373A"/>
          </a:solidFill>
          <a:ln>
            <a:noFill/>
          </a:ln>
          <a:effectLst/>
        </p:spPr>
        <p:txBody>
          <a:bodyPr rtlCol="0" anchor="ctr" wrap="square" lIns="228600" rIns="228600" tIns="73152" bIns="73152">
            <a:noAutofit/>
          </a:bodyPr>
          <a:lstStyle/>
          <a:p>
            <a:pPr algn="ctr">
              <a:spcBef>
                <a:spcPts val="0"/>
              </a:spcBef>
              <a:spcAft>
                <a:spcPts val="0"/>
              </a:spcAft>
            </a:pPr>
            <a:r>
              <a:rPr lang="tr-TR" sz="1900" b="1" i="0">
                <a:solidFill>
                  <a:srgbClr val="FFFFFF"/>
                </a:solidFill>
                <a:latin typeface="Calibri"/>
              </a:rPr>
              <a:t>Bir ülke ve Türkiye’den bir ilin turizm özelliklerini araştırıp elde ettiğiniz bilgileri kullanarak iki farklı harita oluşturunuz.</a:t>
            </a:r>
          </a:p>
        </p:txBody>
      </p:sp>
      <p:sp>
        <p:nvSpPr>
          <p:cNvPr id="7" name="Rectangle 6"/>
          <p:cNvSpPr/>
          <p:nvPr/>
        </p:nvSpPr>
        <p:spPr>
          <a:xfrm>
            <a:off x="502920" y="2130552"/>
            <a:ext cx="795528"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Adım</a:t>
            </a:r>
          </a:p>
        </p:txBody>
      </p:sp>
      <p:sp>
        <p:nvSpPr>
          <p:cNvPr id="8" name="Rectangle 7"/>
          <p:cNvSpPr/>
          <p:nvPr/>
        </p:nvSpPr>
        <p:spPr>
          <a:xfrm>
            <a:off x="1325880" y="2130552"/>
            <a:ext cx="7775143"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Kitabın yedi adımı (s. 58)</a:t>
            </a:r>
          </a:p>
        </p:txBody>
      </p:sp>
      <p:sp>
        <p:nvSpPr>
          <p:cNvPr id="9" name="Rectangle 8"/>
          <p:cNvSpPr/>
          <p:nvPr/>
        </p:nvSpPr>
        <p:spPr>
          <a:xfrm>
            <a:off x="9128455" y="2130552"/>
            <a:ext cx="1252728"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Ülke haritası</a:t>
            </a:r>
          </a:p>
        </p:txBody>
      </p:sp>
      <p:sp>
        <p:nvSpPr>
          <p:cNvPr id="10" name="Rectangle 9"/>
          <p:cNvSpPr/>
          <p:nvPr/>
        </p:nvSpPr>
        <p:spPr>
          <a:xfrm>
            <a:off x="10408615" y="2130552"/>
            <a:ext cx="1252728" cy="429768"/>
          </a:xfrm>
          <a:prstGeom prst="rect">
            <a:avLst/>
          </a:prstGeom>
          <a:solidFill>
            <a:srgbClr val="4F4F4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600" b="1" i="0">
                <a:solidFill>
                  <a:srgbClr val="FFFFFF"/>
                </a:solidFill>
                <a:latin typeface="Calibri"/>
              </a:rPr>
              <a:t>İl haritası</a:t>
            </a:r>
          </a:p>
        </p:txBody>
      </p:sp>
      <p:sp>
        <p:nvSpPr>
          <p:cNvPr id="11" name="Rectangle 10"/>
          <p:cNvSpPr/>
          <p:nvPr/>
        </p:nvSpPr>
        <p:spPr>
          <a:xfrm>
            <a:off x="502920" y="2587752"/>
            <a:ext cx="795528" cy="501613"/>
          </a:xfrm>
          <a:prstGeom prst="rect">
            <a:avLst/>
          </a:prstGeom>
          <a:solidFill>
            <a:srgbClr val="F9E1E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1</a:t>
            </a:r>
          </a:p>
        </p:txBody>
      </p:sp>
      <p:sp>
        <p:nvSpPr>
          <p:cNvPr id="12" name="Rectangle 11"/>
          <p:cNvSpPr/>
          <p:nvPr/>
        </p:nvSpPr>
        <p:spPr>
          <a:xfrm>
            <a:off x="1325880" y="2587752"/>
            <a:ext cx="7775143"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800" b="0" i="0">
                <a:solidFill>
                  <a:srgbClr val="262626"/>
                </a:solidFill>
                <a:latin typeface="Calibri"/>
              </a:rPr>
              <a:t>Çalışmanıza haritanın gösterdiği yeri ve konusunu ifade eden bir başlık ekleyiniz.</a:t>
            </a:r>
          </a:p>
        </p:txBody>
      </p:sp>
      <p:sp>
        <p:nvSpPr>
          <p:cNvPr id="13" name="Rectangle 12"/>
          <p:cNvSpPr/>
          <p:nvPr/>
        </p:nvSpPr>
        <p:spPr>
          <a:xfrm>
            <a:off x="9128455" y="2587752"/>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14" name="Rectangle 13"/>
          <p:cNvSpPr/>
          <p:nvPr/>
        </p:nvSpPr>
        <p:spPr>
          <a:xfrm>
            <a:off x="10408615" y="2587752"/>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15" name="Rectangle 14"/>
          <p:cNvSpPr/>
          <p:nvPr/>
        </p:nvSpPr>
        <p:spPr>
          <a:xfrm>
            <a:off x="502920" y="3116797"/>
            <a:ext cx="795528" cy="501613"/>
          </a:xfrm>
          <a:prstGeom prst="rect">
            <a:avLst/>
          </a:prstGeom>
          <a:solidFill>
            <a:srgbClr val="F9E1E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2</a:t>
            </a:r>
          </a:p>
        </p:txBody>
      </p:sp>
      <p:sp>
        <p:nvSpPr>
          <p:cNvPr id="16" name="Rectangle 15"/>
          <p:cNvSpPr/>
          <p:nvPr/>
        </p:nvSpPr>
        <p:spPr>
          <a:xfrm>
            <a:off x="1325880" y="3116797"/>
            <a:ext cx="7775143"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800" b="0" i="0">
                <a:solidFill>
                  <a:srgbClr val="262626"/>
                </a:solidFill>
                <a:latin typeface="Calibri"/>
              </a:rPr>
              <a:t>Tespit ettiğiniz mekânlara ait farklı semboller belirleyiniz.</a:t>
            </a:r>
          </a:p>
        </p:txBody>
      </p:sp>
      <p:sp>
        <p:nvSpPr>
          <p:cNvPr id="17" name="Rectangle 16"/>
          <p:cNvSpPr/>
          <p:nvPr/>
        </p:nvSpPr>
        <p:spPr>
          <a:xfrm>
            <a:off x="9128455" y="3116797"/>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18" name="Rectangle 17"/>
          <p:cNvSpPr/>
          <p:nvPr/>
        </p:nvSpPr>
        <p:spPr>
          <a:xfrm>
            <a:off x="10408615" y="3116797"/>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19" name="Rectangle 18"/>
          <p:cNvSpPr/>
          <p:nvPr/>
        </p:nvSpPr>
        <p:spPr>
          <a:xfrm>
            <a:off x="502920" y="3645843"/>
            <a:ext cx="795528" cy="501613"/>
          </a:xfrm>
          <a:prstGeom prst="rect">
            <a:avLst/>
          </a:prstGeom>
          <a:solidFill>
            <a:srgbClr val="F9E1E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3</a:t>
            </a:r>
          </a:p>
        </p:txBody>
      </p:sp>
      <p:sp>
        <p:nvSpPr>
          <p:cNvPr id="20" name="Rectangle 19"/>
          <p:cNvSpPr/>
          <p:nvPr/>
        </p:nvSpPr>
        <p:spPr>
          <a:xfrm>
            <a:off x="1325880" y="3645843"/>
            <a:ext cx="7775143"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750" b="0" i="0">
                <a:solidFill>
                  <a:srgbClr val="262626"/>
                </a:solidFill>
                <a:latin typeface="Calibri"/>
              </a:rPr>
              <a:t>Belirlediğiniz sembolleri gerçek konumuna uygun bir şekilde haritaya yerleştiriniz.</a:t>
            </a:r>
          </a:p>
        </p:txBody>
      </p:sp>
      <p:sp>
        <p:nvSpPr>
          <p:cNvPr id="21" name="Rectangle 20"/>
          <p:cNvSpPr/>
          <p:nvPr/>
        </p:nvSpPr>
        <p:spPr>
          <a:xfrm>
            <a:off x="9128455" y="3645843"/>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22" name="Rectangle 21"/>
          <p:cNvSpPr/>
          <p:nvPr/>
        </p:nvSpPr>
        <p:spPr>
          <a:xfrm>
            <a:off x="10408615" y="3645843"/>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23" name="Rectangle 22"/>
          <p:cNvSpPr/>
          <p:nvPr/>
        </p:nvSpPr>
        <p:spPr>
          <a:xfrm>
            <a:off x="502920" y="4174889"/>
            <a:ext cx="795528" cy="501613"/>
          </a:xfrm>
          <a:prstGeom prst="rect">
            <a:avLst/>
          </a:prstGeom>
          <a:solidFill>
            <a:srgbClr val="F9E1E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4</a:t>
            </a:r>
          </a:p>
        </p:txBody>
      </p:sp>
      <p:sp>
        <p:nvSpPr>
          <p:cNvPr id="24" name="Rectangle 23"/>
          <p:cNvSpPr/>
          <p:nvPr/>
        </p:nvSpPr>
        <p:spPr>
          <a:xfrm>
            <a:off x="1325880" y="4174889"/>
            <a:ext cx="7775143"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800" b="0" i="0">
                <a:solidFill>
                  <a:srgbClr val="262626"/>
                </a:solidFill>
                <a:latin typeface="Calibri"/>
              </a:rPr>
              <a:t>Sembolleri harita işaretlerinde (lejant) gösteriniz.</a:t>
            </a:r>
          </a:p>
        </p:txBody>
      </p:sp>
      <p:sp>
        <p:nvSpPr>
          <p:cNvPr id="25" name="Rectangle 24"/>
          <p:cNvSpPr/>
          <p:nvPr/>
        </p:nvSpPr>
        <p:spPr>
          <a:xfrm>
            <a:off x="9128455" y="4174889"/>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26" name="Rectangle 25"/>
          <p:cNvSpPr/>
          <p:nvPr/>
        </p:nvSpPr>
        <p:spPr>
          <a:xfrm>
            <a:off x="10408615" y="4174889"/>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27" name="Rectangle 26"/>
          <p:cNvSpPr/>
          <p:nvPr/>
        </p:nvSpPr>
        <p:spPr>
          <a:xfrm>
            <a:off x="502920" y="4703934"/>
            <a:ext cx="795528" cy="501613"/>
          </a:xfrm>
          <a:prstGeom prst="rect">
            <a:avLst/>
          </a:prstGeom>
          <a:solidFill>
            <a:srgbClr val="F9E1E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5</a:t>
            </a:r>
          </a:p>
        </p:txBody>
      </p:sp>
      <p:sp>
        <p:nvSpPr>
          <p:cNvPr id="28" name="Rectangle 27"/>
          <p:cNvSpPr/>
          <p:nvPr/>
        </p:nvSpPr>
        <p:spPr>
          <a:xfrm>
            <a:off x="1325880" y="4703934"/>
            <a:ext cx="7775143"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800" b="0" i="0">
                <a:solidFill>
                  <a:srgbClr val="262626"/>
                </a:solidFill>
                <a:latin typeface="Calibri"/>
              </a:rPr>
              <a:t>Haritalarınıza ölçek ekleyiniz.</a:t>
            </a:r>
          </a:p>
        </p:txBody>
      </p:sp>
      <p:sp>
        <p:nvSpPr>
          <p:cNvPr id="29" name="Rectangle 28"/>
          <p:cNvSpPr/>
          <p:nvPr/>
        </p:nvSpPr>
        <p:spPr>
          <a:xfrm>
            <a:off x="9128455" y="4703934"/>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30" name="Rectangle 29"/>
          <p:cNvSpPr/>
          <p:nvPr/>
        </p:nvSpPr>
        <p:spPr>
          <a:xfrm>
            <a:off x="10408615" y="4703934"/>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31" name="Rectangle 30"/>
          <p:cNvSpPr/>
          <p:nvPr/>
        </p:nvSpPr>
        <p:spPr>
          <a:xfrm>
            <a:off x="502920" y="5232980"/>
            <a:ext cx="795528" cy="501613"/>
          </a:xfrm>
          <a:prstGeom prst="rect">
            <a:avLst/>
          </a:prstGeom>
          <a:solidFill>
            <a:srgbClr val="F9E1E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6</a:t>
            </a:r>
          </a:p>
        </p:txBody>
      </p:sp>
      <p:sp>
        <p:nvSpPr>
          <p:cNvPr id="32" name="Rectangle 31"/>
          <p:cNvSpPr/>
          <p:nvPr/>
        </p:nvSpPr>
        <p:spPr>
          <a:xfrm>
            <a:off x="1325880" y="5232980"/>
            <a:ext cx="7775143"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800" b="0" i="0">
                <a:solidFill>
                  <a:srgbClr val="262626"/>
                </a:solidFill>
                <a:latin typeface="Calibri"/>
              </a:rPr>
              <a:t>Haritalarınıza yön oku ekleyiniz.</a:t>
            </a:r>
          </a:p>
        </p:txBody>
      </p:sp>
      <p:sp>
        <p:nvSpPr>
          <p:cNvPr id="33" name="Rectangle 32"/>
          <p:cNvSpPr/>
          <p:nvPr/>
        </p:nvSpPr>
        <p:spPr>
          <a:xfrm>
            <a:off x="9128455" y="5232980"/>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34" name="Rectangle 33"/>
          <p:cNvSpPr/>
          <p:nvPr/>
        </p:nvSpPr>
        <p:spPr>
          <a:xfrm>
            <a:off x="10408615" y="5232980"/>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35" name="Rectangle 34"/>
          <p:cNvSpPr/>
          <p:nvPr/>
        </p:nvSpPr>
        <p:spPr>
          <a:xfrm>
            <a:off x="502920" y="5762026"/>
            <a:ext cx="795528" cy="501613"/>
          </a:xfrm>
          <a:prstGeom prst="rect">
            <a:avLst/>
          </a:prstGeom>
          <a:solidFill>
            <a:srgbClr val="F9E1E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800" b="1" i="0">
                <a:solidFill>
                  <a:srgbClr val="262626"/>
                </a:solidFill>
                <a:latin typeface="Calibri"/>
              </a:rPr>
              <a:t>7</a:t>
            </a:r>
          </a:p>
        </p:txBody>
      </p:sp>
      <p:sp>
        <p:nvSpPr>
          <p:cNvPr id="36" name="Rectangle 35"/>
          <p:cNvSpPr/>
          <p:nvPr/>
        </p:nvSpPr>
        <p:spPr>
          <a:xfrm>
            <a:off x="1325880" y="5762026"/>
            <a:ext cx="7775143"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l">
              <a:spcBef>
                <a:spcPts val="0"/>
              </a:spcBef>
              <a:spcAft>
                <a:spcPts val="0"/>
              </a:spcAft>
            </a:pPr>
            <a:r>
              <a:rPr lang="tr-TR" sz="1800" b="0" i="0">
                <a:solidFill>
                  <a:srgbClr val="262626"/>
                </a:solidFill>
                <a:latin typeface="Calibri"/>
              </a:rPr>
              <a:t>Haritalarınıza koordinat ekleyiniz.</a:t>
            </a:r>
          </a:p>
        </p:txBody>
      </p:sp>
      <p:sp>
        <p:nvSpPr>
          <p:cNvPr id="37" name="Rectangle 36"/>
          <p:cNvSpPr/>
          <p:nvPr/>
        </p:nvSpPr>
        <p:spPr>
          <a:xfrm>
            <a:off x="9128455" y="5762026"/>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38" name="Rectangle 37"/>
          <p:cNvSpPr/>
          <p:nvPr/>
        </p:nvSpPr>
        <p:spPr>
          <a:xfrm>
            <a:off x="10408615" y="5762026"/>
            <a:ext cx="1252728" cy="501613"/>
          </a:xfrm>
          <a:prstGeom prst="rect">
            <a:avLst/>
          </a:prstGeom>
          <a:solidFill>
            <a:srgbClr val="FFFFFF"/>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2200" b="0" i="0">
                <a:solidFill>
                  <a:srgbClr val="262626"/>
                </a:solidFill>
                <a:latin typeface="Calibri"/>
              </a:rPr>
              <a:t>☐</a:t>
            </a:r>
          </a:p>
        </p:txBody>
      </p:sp>
      <p:sp>
        <p:nvSpPr>
          <p:cNvPr id="39" name="TextBox 3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0" name="Rounded Rectangle 3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58</a:t>
            </a:r>
          </a:p>
        </p:txBody>
      </p:sp>
      <p:sp>
        <p:nvSpPr>
          <p:cNvPr id="41" name="TextBox 4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212 / 226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Paylaşım ve teslim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ounded Rectangle 5"/>
          <p:cNvSpPr/>
          <p:nvPr/>
        </p:nvSpPr>
        <p:spPr>
          <a:xfrm>
            <a:off x="502920" y="1216152"/>
            <a:ext cx="3594506" cy="32918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94506"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481328"/>
            <a:ext cx="3594506"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1 dakikalık paylaşım</a:t>
            </a:r>
          </a:p>
        </p:txBody>
      </p:sp>
      <p:sp>
        <p:nvSpPr>
          <p:cNvPr id="10" name="TextBox 9"/>
          <p:cNvSpPr txBox="1"/>
          <p:nvPr/>
        </p:nvSpPr>
        <p:spPr>
          <a:xfrm>
            <a:off x="612648" y="1819656"/>
            <a:ext cx="3375050" cy="261518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Sözcü anlatır: “Ülkemizin / ilimizin ve haritamızın en ilginç özelliği …”</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Zaman sorumlusu 50. saniyede işaret verir.</a:t>
            </a:r>
          </a:p>
        </p:txBody>
      </p:sp>
      <p:sp>
        <p:nvSpPr>
          <p:cNvPr id="11" name="Rounded Rectangle 10"/>
          <p:cNvSpPr/>
          <p:nvPr/>
        </p:nvSpPr>
        <p:spPr>
          <a:xfrm>
            <a:off x="4298594" y="1216152"/>
            <a:ext cx="3594506" cy="329184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1615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48132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Teslim zarfı</a:t>
            </a:r>
          </a:p>
        </p:txBody>
      </p:sp>
      <p:sp>
        <p:nvSpPr>
          <p:cNvPr id="15" name="TextBox 14"/>
          <p:cNvSpPr txBox="1"/>
          <p:nvPr/>
        </p:nvSpPr>
        <p:spPr>
          <a:xfrm>
            <a:off x="4408322" y="1819656"/>
            <a:ext cx="3375050" cy="261518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İki harita: ülke ve il</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Kısa rapor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Grup değerlendirme formu</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Öz değerlendirme formu</a:t>
            </a:r>
          </a:p>
        </p:txBody>
      </p:sp>
      <p:sp>
        <p:nvSpPr>
          <p:cNvPr id="16" name="Rounded Rectangle 15"/>
          <p:cNvSpPr/>
          <p:nvPr/>
        </p:nvSpPr>
        <p:spPr>
          <a:xfrm>
            <a:off x="8094268" y="1216152"/>
            <a:ext cx="3594506" cy="329184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16152"/>
            <a:ext cx="3594506" cy="530352"/>
          </a:xfrm>
          <a:prstGeom prst="roundRect">
            <a:avLst>
              <a:gd name="adj" fmla="val 25000"/>
            </a:avLst>
          </a:prstGeom>
          <a:solidFill>
            <a:srgbClr val="1E7B6E"/>
          </a:solidFill>
          <a:ln>
            <a:noFill/>
          </a:ln>
          <a:effectLst/>
        </p:spPr>
        <p:txBody>
          <a:bodyPr rtlCol="0" anchor="ctr"/>
          <a:lstStyle/>
          <a:p/>
        </p:txBody>
      </p:sp>
      <p:sp>
        <p:nvSpPr>
          <p:cNvPr id="18" name="Rectangle 17"/>
          <p:cNvSpPr/>
          <p:nvPr/>
        </p:nvSpPr>
        <p:spPr>
          <a:xfrm>
            <a:off x="8094268" y="1481328"/>
            <a:ext cx="3594506" cy="265176"/>
          </a:xfrm>
          <a:prstGeom prst="rect">
            <a:avLst/>
          </a:prstGeom>
          <a:solidFill>
            <a:srgbClr val="1E7B6E"/>
          </a:solidFill>
          <a:ln>
            <a:noFill/>
          </a:ln>
          <a:effectLst/>
        </p:spPr>
        <p:txBody>
          <a:bodyPr rtlCol="0" anchor="ctr"/>
          <a:lstStyle/>
          <a:p/>
        </p:txBody>
      </p:sp>
      <p:sp>
        <p:nvSpPr>
          <p:cNvPr id="19" name="TextBox 18"/>
          <p:cNvSpPr txBox="1"/>
          <p:nvPr/>
        </p:nvSpPr>
        <p:spPr>
          <a:xfrm>
            <a:off x="8185708"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Puanlama (ders dışında)</a:t>
            </a:r>
          </a:p>
        </p:txBody>
      </p:sp>
      <p:sp>
        <p:nvSpPr>
          <p:cNvPr id="20" name="TextBox 19"/>
          <p:cNvSpPr txBox="1"/>
          <p:nvPr/>
        </p:nvSpPr>
        <p:spPr>
          <a:xfrm>
            <a:off x="8203996" y="1819656"/>
            <a:ext cx="3375050" cy="261518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Süreç %40 · ürün %50 · paylaşım %10</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Analitik dereceli puanlama anahtarı (karekod, s. 58)</a:t>
            </a:r>
          </a:p>
        </p:txBody>
      </p:sp>
      <p:sp>
        <p:nvSpPr>
          <p:cNvPr id="21" name="Rounded Rectangle 20"/>
          <p:cNvSpPr/>
          <p:nvPr/>
        </p:nvSpPr>
        <p:spPr>
          <a:xfrm>
            <a:off x="502920" y="4690872"/>
            <a:ext cx="11185855" cy="155448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400"/>
              </a:spcAft>
            </a:pPr>
            <a:r>
              <a:rPr lang="tr-TR" sz="1900" b="1" i="0">
                <a:solidFill>
                  <a:srgbClr val="1E7B6E"/>
                </a:solidFill>
                <a:latin typeface="Calibri"/>
              </a:rPr>
              <a:t>Puanlama anahtarının ölçütleri (s. 58):</a:t>
            </a:r>
          </a:p>
          <a:p>
            <a:pPr algn="l">
              <a:spcBef>
                <a:spcPts val="0"/>
              </a:spcBef>
              <a:spcAft>
                <a:spcPts val="0"/>
              </a:spcAft>
            </a:pPr>
            <a:r>
              <a:rPr lang="tr-TR" sz="1900" b="0" i="0">
                <a:solidFill>
                  <a:srgbClr val="262626"/>
                </a:solidFill>
                <a:latin typeface="Calibri"/>
              </a:rPr>
              <a:t>Amaç belirleme, araç gereç seçme ve kullanma, veri toplama, sembol oluşturma, harita bileşenlerini oluşturma, veri işleme, rapor hazırlama, görsel materyal kullanımı, sunu yapma, dil ve anlatım</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58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213 / 226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özeti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ÜNİTE SONU</a:t>
            </a:r>
          </a:p>
        </p:txBody>
      </p:sp>
      <p:sp>
        <p:nvSpPr>
          <p:cNvPr id="6" name="Oval 5"/>
          <p:cNvSpPr/>
          <p:nvPr/>
        </p:nvSpPr>
        <p:spPr>
          <a:xfrm>
            <a:off x="4358487" y="1673352"/>
            <a:ext cx="3474720" cy="1325880"/>
          </a:xfrm>
          <a:prstGeom prst="ellipse">
            <a:avLst/>
          </a:prstGeom>
          <a:solidFill>
            <a:srgbClr val="FCC021"/>
          </a:solidFill>
          <a:ln>
            <a:no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MEKÂNSAL BİLGİ TEKNOLOJİLERİ</a:t>
            </a:r>
          </a:p>
        </p:txBody>
      </p:sp>
      <p:cxnSp>
        <p:nvCxnSpPr>
          <p:cNvPr id="7" name="Connector 6"/>
          <p:cNvCxnSpPr/>
          <p:nvPr/>
        </p:nvCxnSpPr>
        <p:spPr>
          <a:xfrm flipH="1">
            <a:off x="4160520" y="2331720"/>
            <a:ext cx="197967" cy="0"/>
          </a:xfrm>
          <a:prstGeom prst="line">
            <a:avLst/>
          </a:prstGeom>
          <a:ln w="38100">
            <a:solidFill>
              <a:srgbClr val="2C6696"/>
            </a:solidFill>
          </a:ln>
        </p:spPr>
      </p:cxnSp>
      <p:cxnSp>
        <p:nvCxnSpPr>
          <p:cNvPr id="8" name="Connector 7"/>
          <p:cNvCxnSpPr/>
          <p:nvPr/>
        </p:nvCxnSpPr>
        <p:spPr>
          <a:xfrm>
            <a:off x="7833207" y="2331720"/>
            <a:ext cx="197968" cy="0"/>
          </a:xfrm>
          <a:prstGeom prst="line">
            <a:avLst/>
          </a:prstGeom>
          <a:ln w="38100">
            <a:solidFill>
              <a:srgbClr val="1E7B6E"/>
            </a:solidFill>
          </a:ln>
        </p:spPr>
      </p:cxnSp>
      <p:cxnSp>
        <p:nvCxnSpPr>
          <p:cNvPr id="9" name="Connector 8"/>
          <p:cNvCxnSpPr/>
          <p:nvPr/>
        </p:nvCxnSpPr>
        <p:spPr>
          <a:xfrm>
            <a:off x="6095847" y="2999232"/>
            <a:ext cx="0" cy="502920"/>
          </a:xfrm>
          <a:prstGeom prst="line">
            <a:avLst/>
          </a:prstGeom>
          <a:ln w="38100">
            <a:solidFill>
              <a:srgbClr val="D3373A"/>
            </a:solidFill>
          </a:ln>
        </p:spPr>
      </p:cxnSp>
      <p:sp>
        <p:nvSpPr>
          <p:cNvPr id="10" name="Rounded Rectangle 9"/>
          <p:cNvSpPr/>
          <p:nvPr/>
        </p:nvSpPr>
        <p:spPr>
          <a:xfrm>
            <a:off x="502920" y="1216152"/>
            <a:ext cx="3657600" cy="5029200"/>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502920" y="1216152"/>
            <a:ext cx="3657600" cy="502920"/>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2.1.1 · Harita</a:t>
            </a:r>
          </a:p>
        </p:txBody>
      </p:sp>
      <p:sp>
        <p:nvSpPr>
          <p:cNvPr id="12" name="TextBox 11"/>
          <p:cNvSpPr txBox="1"/>
          <p:nvPr/>
        </p:nvSpPr>
        <p:spPr>
          <a:xfrm>
            <a:off x="612648" y="1764792"/>
            <a:ext cx="3438144" cy="685800"/>
          </a:xfrm>
          <a:prstGeom prst="rect">
            <a:avLst/>
          </a:prstGeom>
          <a:noFill/>
        </p:spPr>
        <p:txBody>
          <a:bodyPr wrap="square" anchor="t" lIns="73152" rIns="73152" tIns="36576" bIns="36576">
            <a:noAutofit/>
          </a:bodyPr>
          <a:lstStyle/>
          <a:p>
            <a:pPr algn="l">
              <a:spcBef>
                <a:spcPts val="0"/>
              </a:spcBef>
              <a:spcAft>
                <a:spcPts val="0"/>
              </a:spcAft>
            </a:pPr>
            <a:r>
              <a:rPr lang="tr-TR" sz="1600" b="1" i="1">
                <a:solidFill>
                  <a:srgbClr val="2C6696"/>
                </a:solidFill>
                <a:latin typeface="Calibri"/>
              </a:rPr>
              <a:t>Harita uygulamaları yapabilme</a:t>
            </a:r>
          </a:p>
        </p:txBody>
      </p:sp>
      <p:sp>
        <p:nvSpPr>
          <p:cNvPr id="13" name="TextBox 12"/>
          <p:cNvSpPr txBox="1"/>
          <p:nvPr/>
        </p:nvSpPr>
        <p:spPr>
          <a:xfrm>
            <a:off x="612648" y="2478024"/>
            <a:ext cx="3438144" cy="3703320"/>
          </a:xfrm>
          <a:prstGeom prst="rect">
            <a:avLst/>
          </a:prstGeom>
          <a:noFill/>
        </p:spPr>
        <p:txBody>
          <a:bodyPr wrap="square" anchor="t" lIns="73152" rIns="73152" tIns="36576" bIns="36576">
            <a:noAutofit/>
          </a:bodyPr>
          <a:lstStyle/>
          <a:p>
            <a:pPr algn="l" marL="261051" indent="-261051">
              <a:spcBef>
                <a:spcPts val="0"/>
              </a:spcBef>
              <a:spcAft>
                <a:spcPts val="400"/>
              </a:spcAft>
            </a:pPr>
            <a:r>
              <a:rPr lang="tr-TR" sz="2100" b="1" i="0">
                <a:solidFill>
                  <a:srgbClr val="2C6696"/>
                </a:solidFill>
                <a:latin typeface="Calibri"/>
              </a:rPr>
              <a:t>•  </a:t>
            </a:r>
            <a:r>
              <a:rPr lang="tr-TR" sz="2100" b="0" i="0">
                <a:solidFill>
                  <a:srgbClr val="262626"/>
                </a:solidFill>
                <a:latin typeface="Calibri"/>
              </a:rPr>
              <a:t>harita elemanları ve türleri</a:t>
            </a:r>
          </a:p>
          <a:p>
            <a:pPr algn="l" marL="261051" indent="-261051">
              <a:spcBef>
                <a:spcPts val="0"/>
              </a:spcBef>
              <a:spcAft>
                <a:spcPts val="400"/>
              </a:spcAft>
            </a:pPr>
            <a:r>
              <a:rPr lang="tr-TR" sz="2100" b="1" i="0">
                <a:solidFill>
                  <a:srgbClr val="2C6696"/>
                </a:solidFill>
                <a:latin typeface="Calibri"/>
              </a:rPr>
              <a:t>•  </a:t>
            </a:r>
            <a:r>
              <a:rPr lang="tr-TR" sz="2100" b="0" i="0">
                <a:solidFill>
                  <a:srgbClr val="262626"/>
                </a:solidFill>
                <a:latin typeface="Calibri"/>
              </a:rPr>
              <a:t>koordinat sistemi</a:t>
            </a:r>
          </a:p>
          <a:p>
            <a:pPr algn="l" marL="261051" indent="-261051">
              <a:spcBef>
                <a:spcPts val="0"/>
              </a:spcBef>
              <a:spcAft>
                <a:spcPts val="400"/>
              </a:spcAft>
            </a:pPr>
            <a:r>
              <a:rPr lang="tr-TR" sz="2100" b="1" i="0">
                <a:solidFill>
                  <a:srgbClr val="2C6696"/>
                </a:solidFill>
                <a:latin typeface="Calibri"/>
              </a:rPr>
              <a:t>•  </a:t>
            </a:r>
            <a:r>
              <a:rPr lang="tr-TR" sz="2100" b="0" i="0">
                <a:solidFill>
                  <a:srgbClr val="262626"/>
                </a:solidFill>
                <a:latin typeface="Calibri"/>
              </a:rPr>
              <a:t>yerel saat, ulusal saat, saat dilimleri</a:t>
            </a:r>
          </a:p>
          <a:p>
            <a:pPr algn="l" marL="261051" indent="-261051">
              <a:spcBef>
                <a:spcPts val="0"/>
              </a:spcBef>
              <a:spcAft>
                <a:spcPts val="400"/>
              </a:spcAft>
            </a:pPr>
            <a:r>
              <a:rPr lang="tr-TR" sz="2100" b="1" i="0">
                <a:solidFill>
                  <a:srgbClr val="2C6696"/>
                </a:solidFill>
                <a:latin typeface="Calibri"/>
              </a:rPr>
              <a:t>•  </a:t>
            </a:r>
            <a:r>
              <a:rPr lang="tr-TR" sz="2100" b="0" i="0">
                <a:solidFill>
                  <a:srgbClr val="262626"/>
                </a:solidFill>
                <a:latin typeface="Calibri"/>
              </a:rPr>
              <a:t>projeksiyon</a:t>
            </a:r>
          </a:p>
          <a:p>
            <a:pPr algn="l" marL="261051" indent="-261051">
              <a:spcBef>
                <a:spcPts val="0"/>
              </a:spcBef>
              <a:spcAft>
                <a:spcPts val="400"/>
              </a:spcAft>
            </a:pPr>
            <a:r>
              <a:rPr lang="tr-TR" sz="2100" b="1" i="0">
                <a:solidFill>
                  <a:srgbClr val="2C6696"/>
                </a:solidFill>
                <a:latin typeface="Calibri"/>
              </a:rPr>
              <a:t>•  </a:t>
            </a:r>
            <a:r>
              <a:rPr lang="tr-TR" sz="2100" b="0" i="0">
                <a:solidFill>
                  <a:srgbClr val="262626"/>
                </a:solidFill>
                <a:latin typeface="Calibri"/>
              </a:rPr>
              <a:t>ölçek</a:t>
            </a:r>
          </a:p>
          <a:p>
            <a:pPr algn="l" marL="261051" indent="-261051">
              <a:spcBef>
                <a:spcPts val="0"/>
              </a:spcBef>
              <a:spcAft>
                <a:spcPts val="400"/>
              </a:spcAft>
            </a:pPr>
            <a:r>
              <a:rPr lang="tr-TR" sz="2100" b="1" i="0">
                <a:solidFill>
                  <a:srgbClr val="2C6696"/>
                </a:solidFill>
                <a:latin typeface="Calibri"/>
              </a:rPr>
              <a:t>•  </a:t>
            </a:r>
            <a:r>
              <a:rPr lang="tr-TR" sz="2100" b="0" i="0">
                <a:solidFill>
                  <a:srgbClr val="262626"/>
                </a:solidFill>
                <a:latin typeface="Calibri"/>
              </a:rPr>
              <a:t>izohips</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harita üretimi</a:t>
            </a:r>
          </a:p>
        </p:txBody>
      </p:sp>
      <p:sp>
        <p:nvSpPr>
          <p:cNvPr id="14" name="Rounded Rectangle 13"/>
          <p:cNvSpPr/>
          <p:nvPr/>
        </p:nvSpPr>
        <p:spPr>
          <a:xfrm>
            <a:off x="8031175" y="1216152"/>
            <a:ext cx="3657600" cy="502920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8031175" y="1216152"/>
            <a:ext cx="3657600" cy="502920"/>
          </a:xfrm>
          <a:prstGeom prst="roundRect">
            <a:avLst>
              <a:gd name="adj" fmla="val 20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2.1.3 · Teknoloji</a:t>
            </a:r>
          </a:p>
        </p:txBody>
      </p:sp>
      <p:sp>
        <p:nvSpPr>
          <p:cNvPr id="16" name="TextBox 15"/>
          <p:cNvSpPr txBox="1"/>
          <p:nvPr/>
        </p:nvSpPr>
        <p:spPr>
          <a:xfrm>
            <a:off x="8140903" y="1764792"/>
            <a:ext cx="3438144" cy="685800"/>
          </a:xfrm>
          <a:prstGeom prst="rect">
            <a:avLst/>
          </a:prstGeom>
          <a:noFill/>
        </p:spPr>
        <p:txBody>
          <a:bodyPr wrap="square" anchor="t" lIns="73152" rIns="73152" tIns="36576" bIns="36576">
            <a:noAutofit/>
          </a:bodyPr>
          <a:lstStyle/>
          <a:p>
            <a:pPr algn="l">
              <a:spcBef>
                <a:spcPts val="0"/>
              </a:spcBef>
              <a:spcAft>
                <a:spcPts val="0"/>
              </a:spcAft>
            </a:pPr>
            <a:r>
              <a:rPr lang="tr-TR" sz="1600" b="1" i="1">
                <a:solidFill>
                  <a:srgbClr val="1E7B6E"/>
                </a:solidFill>
                <a:latin typeface="Calibri"/>
              </a:rPr>
              <a:t>Mekânsal bilgi teknolojilerini oluşturan bileşenleri çözümleyebilme</a:t>
            </a:r>
          </a:p>
        </p:txBody>
      </p:sp>
      <p:sp>
        <p:nvSpPr>
          <p:cNvPr id="17" name="TextBox 16"/>
          <p:cNvSpPr txBox="1"/>
          <p:nvPr/>
        </p:nvSpPr>
        <p:spPr>
          <a:xfrm>
            <a:off x="8140903" y="2478024"/>
            <a:ext cx="3438144" cy="3703320"/>
          </a:xfrm>
          <a:prstGeom prst="rect">
            <a:avLst/>
          </a:prstGeom>
          <a:noFill/>
        </p:spPr>
        <p:txBody>
          <a:bodyPr wrap="square" anchor="t" lIns="73152" rIns="73152" tIns="36576" bIns="36576">
            <a:noAutofit/>
          </a:bodyPr>
          <a:lstStyle/>
          <a:p>
            <a:pPr algn="l" marL="261051" indent="-261051">
              <a:spcBef>
                <a:spcPts val="0"/>
              </a:spcBef>
              <a:spcAft>
                <a:spcPts val="400"/>
              </a:spcAft>
            </a:pPr>
            <a:r>
              <a:rPr lang="tr-TR" sz="2100" b="1" i="0">
                <a:solidFill>
                  <a:srgbClr val="1E7B6E"/>
                </a:solidFill>
                <a:latin typeface="Calibri"/>
              </a:rPr>
              <a:t>•  </a:t>
            </a:r>
            <a:r>
              <a:rPr lang="tr-TR" sz="2100" b="0" i="0">
                <a:solidFill>
                  <a:srgbClr val="262626"/>
                </a:solidFill>
                <a:latin typeface="Calibri"/>
              </a:rPr>
              <a:t>CBS: beş bileşen, altı adım</a:t>
            </a:r>
          </a:p>
          <a:p>
            <a:pPr algn="l" marL="261051" indent="-261051">
              <a:spcBef>
                <a:spcPts val="0"/>
              </a:spcBef>
              <a:spcAft>
                <a:spcPts val="400"/>
              </a:spcAft>
            </a:pPr>
            <a:r>
              <a:rPr lang="tr-TR" sz="2100" b="1" i="0">
                <a:solidFill>
                  <a:srgbClr val="1E7B6E"/>
                </a:solidFill>
                <a:latin typeface="Calibri"/>
              </a:rPr>
              <a:t>•  </a:t>
            </a:r>
            <a:r>
              <a:rPr lang="tr-TR" sz="2100" b="0" i="0">
                <a:solidFill>
                  <a:srgbClr val="262626"/>
                </a:solidFill>
                <a:latin typeface="Calibri"/>
              </a:rPr>
              <a:t>uzaktan algılama</a:t>
            </a:r>
          </a:p>
          <a:p>
            <a:pPr algn="l" marL="261051" indent="-261051">
              <a:spcBef>
                <a:spcPts val="0"/>
              </a:spcBef>
              <a:spcAft>
                <a:spcPts val="400"/>
              </a:spcAft>
            </a:pPr>
            <a:r>
              <a:rPr lang="tr-TR" sz="2100" b="1" i="0">
                <a:solidFill>
                  <a:srgbClr val="1E7B6E"/>
                </a:solidFill>
                <a:latin typeface="Calibri"/>
              </a:rPr>
              <a:t>•  </a:t>
            </a:r>
            <a:r>
              <a:rPr lang="tr-TR" sz="2100" b="0" i="0">
                <a:solidFill>
                  <a:srgbClr val="262626"/>
                </a:solidFill>
                <a:latin typeface="Calibri"/>
              </a:rPr>
              <a:t>mekânsal veri</a:t>
            </a:r>
          </a:p>
          <a:p>
            <a:pPr algn="l" marL="261051" indent="-261051">
              <a:spcBef>
                <a:spcPts val="0"/>
              </a:spcBef>
              <a:spcAft>
                <a:spcPts val="400"/>
              </a:spcAft>
            </a:pPr>
            <a:r>
              <a:rPr lang="tr-TR" sz="2100" b="1" i="0">
                <a:solidFill>
                  <a:srgbClr val="1E7B6E"/>
                </a:solidFill>
                <a:latin typeface="Calibri"/>
              </a:rPr>
              <a:t>•  </a:t>
            </a:r>
            <a:r>
              <a:rPr lang="tr-TR" sz="2100" b="0" i="0">
                <a:solidFill>
                  <a:srgbClr val="262626"/>
                </a:solidFill>
                <a:latin typeface="Calibri"/>
              </a:rPr>
              <a:t>GPS: üç bileşen</a:t>
            </a:r>
          </a:p>
          <a:p>
            <a:pPr algn="l" marL="261051" indent="-261051">
              <a:spcBef>
                <a:spcPts val="0"/>
              </a:spcBef>
              <a:spcAft>
                <a:spcPts val="0"/>
              </a:spcAft>
            </a:pPr>
            <a:r>
              <a:rPr lang="tr-TR" sz="2100" b="1" i="0">
                <a:solidFill>
                  <a:srgbClr val="1E7B6E"/>
                </a:solidFill>
                <a:latin typeface="Calibri"/>
              </a:rPr>
              <a:t>•  </a:t>
            </a:r>
            <a:r>
              <a:rPr lang="tr-TR" sz="2100" b="0" i="0">
                <a:solidFill>
                  <a:srgbClr val="262626"/>
                </a:solidFill>
                <a:latin typeface="Calibri"/>
              </a:rPr>
              <a:t>veri etiği</a:t>
            </a:r>
          </a:p>
        </p:txBody>
      </p:sp>
      <p:sp>
        <p:nvSpPr>
          <p:cNvPr id="18" name="Rounded Rectangle 17"/>
          <p:cNvSpPr/>
          <p:nvPr/>
        </p:nvSpPr>
        <p:spPr>
          <a:xfrm>
            <a:off x="4312767" y="3502152"/>
            <a:ext cx="3566160" cy="274320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4312767" y="3502152"/>
            <a:ext cx="3566160" cy="502920"/>
          </a:xfrm>
          <a:prstGeom prst="roundRect">
            <a:avLst>
              <a:gd name="adj" fmla="val 20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2.1.2 · Türkiye'nin konumu</a:t>
            </a:r>
          </a:p>
        </p:txBody>
      </p:sp>
      <p:sp>
        <p:nvSpPr>
          <p:cNvPr id="20" name="TextBox 19"/>
          <p:cNvSpPr txBox="1"/>
          <p:nvPr/>
        </p:nvSpPr>
        <p:spPr>
          <a:xfrm>
            <a:off x="4422495" y="4050792"/>
            <a:ext cx="3346704" cy="685800"/>
          </a:xfrm>
          <a:prstGeom prst="rect">
            <a:avLst/>
          </a:prstGeom>
          <a:noFill/>
        </p:spPr>
        <p:txBody>
          <a:bodyPr wrap="square" anchor="t" lIns="73152" rIns="73152" tIns="36576" bIns="36576">
            <a:noAutofit/>
          </a:bodyPr>
          <a:lstStyle/>
          <a:p>
            <a:pPr algn="l">
              <a:spcBef>
                <a:spcPts val="0"/>
              </a:spcBef>
              <a:spcAft>
                <a:spcPts val="0"/>
              </a:spcAft>
            </a:pPr>
            <a:r>
              <a:rPr lang="tr-TR" sz="1600" b="1" i="1">
                <a:solidFill>
                  <a:srgbClr val="D3373A"/>
                </a:solidFill>
                <a:latin typeface="Calibri"/>
              </a:rPr>
              <a:t>Türkiye'nin konum özelliklerini algılayabilme</a:t>
            </a:r>
          </a:p>
        </p:txBody>
      </p:sp>
      <p:sp>
        <p:nvSpPr>
          <p:cNvPr id="21" name="TextBox 20"/>
          <p:cNvSpPr txBox="1"/>
          <p:nvPr/>
        </p:nvSpPr>
        <p:spPr>
          <a:xfrm>
            <a:off x="4422495" y="4764024"/>
            <a:ext cx="3346704" cy="1417320"/>
          </a:xfrm>
          <a:prstGeom prst="rect">
            <a:avLst/>
          </a:prstGeom>
          <a:noFill/>
        </p:spPr>
        <p:txBody>
          <a:bodyPr wrap="square" anchor="t" lIns="73152" rIns="73152" tIns="36576" bIns="36576">
            <a:noAutofit/>
          </a:bodyPr>
          <a:lstStyle/>
          <a:p>
            <a:pPr algn="l" marL="236189" indent="-236189">
              <a:spcBef>
                <a:spcPts val="0"/>
              </a:spcBef>
              <a:spcAft>
                <a:spcPts val="361"/>
              </a:spcAft>
            </a:pPr>
            <a:r>
              <a:rPr lang="tr-TR" sz="1900" b="1" i="0">
                <a:solidFill>
                  <a:srgbClr val="D3373A"/>
                </a:solidFill>
                <a:latin typeface="Calibri"/>
              </a:rPr>
              <a:t>•  </a:t>
            </a:r>
            <a:r>
              <a:rPr lang="tr-TR" sz="1900" b="0" i="0">
                <a:solidFill>
                  <a:srgbClr val="262626"/>
                </a:solidFill>
                <a:latin typeface="Calibri"/>
              </a:rPr>
              <a:t>mutlak ve göreceli konum</a:t>
            </a:r>
          </a:p>
          <a:p>
            <a:pPr algn="l" marL="236189" indent="-236189">
              <a:spcBef>
                <a:spcPts val="0"/>
              </a:spcBef>
              <a:spcAft>
                <a:spcPts val="361"/>
              </a:spcAft>
            </a:pPr>
            <a:r>
              <a:rPr lang="tr-TR" sz="1900" b="1" i="0">
                <a:solidFill>
                  <a:srgbClr val="D3373A"/>
                </a:solidFill>
                <a:latin typeface="Calibri"/>
              </a:rPr>
              <a:t>•  </a:t>
            </a:r>
            <a:r>
              <a:rPr lang="tr-TR" sz="1900" b="0" i="0">
                <a:solidFill>
                  <a:srgbClr val="262626"/>
                </a:solidFill>
                <a:latin typeface="Calibri"/>
              </a:rPr>
              <a:t>jeopolitik</a:t>
            </a:r>
          </a:p>
          <a:p>
            <a:pPr algn="l" marL="236189" indent="-236189">
              <a:spcBef>
                <a:spcPts val="0"/>
              </a:spcBef>
              <a:spcAft>
                <a:spcPts val="361"/>
              </a:spcAft>
            </a:pPr>
            <a:r>
              <a:rPr lang="tr-TR" sz="1900" b="1" i="0">
                <a:solidFill>
                  <a:srgbClr val="D3373A"/>
                </a:solidFill>
                <a:latin typeface="Calibri"/>
              </a:rPr>
              <a:t>•  </a:t>
            </a:r>
            <a:r>
              <a:rPr lang="tr-TR" sz="1900" b="0" i="0">
                <a:solidFill>
                  <a:srgbClr val="262626"/>
                </a:solidFill>
                <a:latin typeface="Calibri"/>
              </a:rPr>
              <a:t>Mavi Vatan, Gök Vatan</a:t>
            </a:r>
          </a:p>
          <a:p>
            <a:pPr algn="l" marL="236189" indent="-236189">
              <a:spcBef>
                <a:spcPts val="0"/>
              </a:spcBef>
              <a:spcAft>
                <a:spcPts val="0"/>
              </a:spcAft>
            </a:pPr>
            <a:r>
              <a:rPr lang="tr-TR" sz="1900" b="1" i="0">
                <a:solidFill>
                  <a:srgbClr val="D3373A"/>
                </a:solidFill>
                <a:latin typeface="Calibri"/>
              </a:rPr>
              <a:t>•  </a:t>
            </a:r>
            <a:r>
              <a:rPr lang="tr-TR" sz="1900" b="0" i="0">
                <a:solidFill>
                  <a:srgbClr val="262626"/>
                </a:solidFill>
                <a:latin typeface="Calibri"/>
              </a:rPr>
              <a:t>GZFT</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32-70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214 / 226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CBS’nin beş bileşenini yazınız.</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GPS’nin üç bileşeni nelerdir; GPS ile bir noktaya ait hangi bilgiler elde edilir?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Bartın çalışmasında yakınlık analizi hangi bileşenle yapılmıştır ve metodolojinin hangi adımına karşılık gelir?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215 / 226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HAFTA</a:t>
            </a:r>
          </a:p>
        </p:txBody>
      </p:sp>
      <p:sp>
        <p:nvSpPr>
          <p:cNvPr id="6" name="Rounded Rectangle 5"/>
          <p:cNvSpPr/>
          <p:nvPr/>
        </p:nvSpPr>
        <p:spPr>
          <a:xfrm>
            <a:off x="502920" y="1216152"/>
            <a:ext cx="3594506" cy="22402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359450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481328"/>
            <a:ext cx="359450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Çalışma kâğıdı</a:t>
            </a:r>
          </a:p>
        </p:txBody>
      </p:sp>
      <p:sp>
        <p:nvSpPr>
          <p:cNvPr id="10" name="TextBox 9"/>
          <p:cNvSpPr txBox="1"/>
          <p:nvPr/>
        </p:nvSpPr>
        <p:spPr>
          <a:xfrm>
            <a:off x="612648" y="1819656"/>
            <a:ext cx="3375050" cy="1563624"/>
          </a:xfrm>
          <a:prstGeom prst="rect">
            <a:avLst/>
          </a:prstGeom>
          <a:noFill/>
        </p:spPr>
        <p:txBody>
          <a:bodyPr wrap="square" anchor="t" lIns="73152" rIns="73152" tIns="36576" bIns="36576">
            <a:noAutofit/>
          </a:bodyPr>
          <a:lstStyle/>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COG9-CK-U2 Bölüm 3 ve genel tekrar</a:t>
            </a:r>
          </a:p>
        </p:txBody>
      </p:sp>
      <p:sp>
        <p:nvSpPr>
          <p:cNvPr id="11" name="Rounded Rectangle 10"/>
          <p:cNvSpPr/>
          <p:nvPr/>
        </p:nvSpPr>
        <p:spPr>
          <a:xfrm>
            <a:off x="4298594" y="1216152"/>
            <a:ext cx="3594506" cy="22402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16152"/>
            <a:ext cx="3594506" cy="530352"/>
          </a:xfrm>
          <a:prstGeom prst="roundRect">
            <a:avLst>
              <a:gd name="adj" fmla="val 25000"/>
            </a:avLst>
          </a:prstGeom>
          <a:solidFill>
            <a:srgbClr val="1E7B6E"/>
          </a:solidFill>
          <a:ln>
            <a:noFill/>
          </a:ln>
          <a:effectLst/>
        </p:spPr>
        <p:txBody>
          <a:bodyPr rtlCol="0" anchor="ctr"/>
          <a:lstStyle/>
          <a:p/>
        </p:txBody>
      </p:sp>
      <p:sp>
        <p:nvSpPr>
          <p:cNvPr id="13" name="Rectangle 12"/>
          <p:cNvSpPr/>
          <p:nvPr/>
        </p:nvSpPr>
        <p:spPr>
          <a:xfrm>
            <a:off x="4298594" y="1481328"/>
            <a:ext cx="3594506" cy="265176"/>
          </a:xfrm>
          <a:prstGeom prst="rect">
            <a:avLst/>
          </a:prstGeom>
          <a:solidFill>
            <a:srgbClr val="1E7B6E"/>
          </a:solidFill>
          <a:ln>
            <a:noFill/>
          </a:ln>
          <a:effectLst/>
        </p:spPr>
        <p:txBody>
          <a:bodyPr rtlCol="0" anchor="ctr"/>
          <a:lstStyle/>
          <a:p/>
        </p:txBody>
      </p:sp>
      <p:sp>
        <p:nvSpPr>
          <p:cNvPr id="14" name="TextBox 13"/>
          <p:cNvSpPr txBox="1"/>
          <p:nvPr/>
        </p:nvSpPr>
        <p:spPr>
          <a:xfrm>
            <a:off x="4390034"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MEBİ ve EBA</a:t>
            </a:r>
          </a:p>
        </p:txBody>
      </p:sp>
      <p:sp>
        <p:nvSpPr>
          <p:cNvPr id="15" name="TextBox 14"/>
          <p:cNvSpPr txBox="1"/>
          <p:nvPr/>
        </p:nvSpPr>
        <p:spPr>
          <a:xfrm>
            <a:off x="4408322" y="1819656"/>
            <a:ext cx="3375050" cy="1563624"/>
          </a:xfrm>
          <a:prstGeom prst="rect">
            <a:avLst/>
          </a:prstGeom>
          <a:noFill/>
        </p:spPr>
        <p:txBody>
          <a:bodyPr wrap="square" anchor="t" lIns="73152" rIns="73152" tIns="36576" bIns="36576">
            <a:noAutofit/>
          </a:bodyPr>
          <a:lstStyle/>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2. ünite konu tekrarı ve etkinlik çözümleri</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Erişimin yoksa okulun bilgisayar laboratuvarı (ders dışı saat)</a:t>
            </a:r>
          </a:p>
        </p:txBody>
      </p:sp>
      <p:sp>
        <p:nvSpPr>
          <p:cNvPr id="16" name="Rounded Rectangle 15"/>
          <p:cNvSpPr/>
          <p:nvPr/>
        </p:nvSpPr>
        <p:spPr>
          <a:xfrm>
            <a:off x="8094268" y="1216152"/>
            <a:ext cx="3594506" cy="22402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16152"/>
            <a:ext cx="3594506" cy="530352"/>
          </a:xfrm>
          <a:prstGeom prst="roundRect">
            <a:avLst>
              <a:gd name="adj" fmla="val 25000"/>
            </a:avLst>
          </a:prstGeom>
          <a:solidFill>
            <a:srgbClr val="4F4F4F"/>
          </a:solidFill>
          <a:ln>
            <a:noFill/>
          </a:ln>
          <a:effectLst/>
        </p:spPr>
        <p:txBody>
          <a:bodyPr rtlCol="0" anchor="ctr"/>
          <a:lstStyle/>
          <a:p/>
        </p:txBody>
      </p:sp>
      <p:sp>
        <p:nvSpPr>
          <p:cNvPr id="18" name="Rectangle 17"/>
          <p:cNvSpPr/>
          <p:nvPr/>
        </p:nvSpPr>
        <p:spPr>
          <a:xfrm>
            <a:off x="8094268" y="1481328"/>
            <a:ext cx="3594506" cy="265176"/>
          </a:xfrm>
          <a:prstGeom prst="rect">
            <a:avLst/>
          </a:prstGeom>
          <a:solidFill>
            <a:srgbClr val="4F4F4F"/>
          </a:solidFill>
          <a:ln>
            <a:noFill/>
          </a:ln>
          <a:effectLst/>
        </p:spPr>
        <p:txBody>
          <a:bodyPr rtlCol="0" anchor="ctr"/>
          <a:lstStyle/>
          <a:p/>
        </p:txBody>
      </p:sp>
      <p:sp>
        <p:nvSpPr>
          <p:cNvPr id="19" name="TextBox 18"/>
          <p:cNvSpPr txBox="1"/>
          <p:nvPr/>
        </p:nvSpPr>
        <p:spPr>
          <a:xfrm>
            <a:off x="8185708" y="12161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Kitap s. 70</a:t>
            </a:r>
          </a:p>
        </p:txBody>
      </p:sp>
      <p:sp>
        <p:nvSpPr>
          <p:cNvPr id="20" name="TextBox 19"/>
          <p:cNvSpPr txBox="1"/>
          <p:nvPr/>
        </p:nvSpPr>
        <p:spPr>
          <a:xfrm>
            <a:off x="8203996" y="1819656"/>
            <a:ext cx="3375050" cy="1563624"/>
          </a:xfrm>
          <a:prstGeom prst="rect">
            <a:avLst/>
          </a:prstGeom>
          <a:noFill/>
        </p:spPr>
        <p:txBody>
          <a:bodyPr wrap="square" anchor="t" lIns="73152" rIns="73152" tIns="36576" bIns="36576">
            <a:noAutofit/>
          </a:bodyPr>
          <a:lstStyle/>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Uygulamanın 1. ve 2. sorularını deftere yaz.</a:t>
            </a:r>
          </a:p>
        </p:txBody>
      </p:sp>
      <p:sp>
        <p:nvSpPr>
          <p:cNvPr id="21" name="Rounded Rectangle 20"/>
          <p:cNvSpPr/>
          <p:nvPr/>
        </p:nvSpPr>
        <p:spPr>
          <a:xfrm>
            <a:off x="502920" y="3639312"/>
            <a:ext cx="11185855" cy="566928"/>
          </a:xfrm>
          <a:prstGeom prst="roundRect">
            <a:avLst>
              <a:gd name="adj" fmla="val 8000"/>
            </a:avLst>
          </a:prstGeom>
          <a:solidFill>
            <a:srgbClr val="FCC02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3. üniteye hazırlık: bir hafta boyunca her gün aynı saatte hava gözlemi yap, deftere yaz.</a:t>
            </a:r>
          </a:p>
        </p:txBody>
      </p:sp>
      <p:sp>
        <p:nvSpPr>
          <p:cNvPr id="22" name="Rectangle 21"/>
          <p:cNvSpPr/>
          <p:nvPr/>
        </p:nvSpPr>
        <p:spPr>
          <a:xfrm>
            <a:off x="502920" y="4325112"/>
            <a:ext cx="1836877" cy="47548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1" i="0">
                <a:solidFill>
                  <a:srgbClr val="262626"/>
                </a:solidFill>
                <a:latin typeface="Calibri"/>
              </a:rPr>
              <a:t>Gün</a:t>
            </a:r>
          </a:p>
        </p:txBody>
      </p:sp>
      <p:sp>
        <p:nvSpPr>
          <p:cNvPr id="23" name="Rectangle 22"/>
          <p:cNvSpPr/>
          <p:nvPr/>
        </p:nvSpPr>
        <p:spPr>
          <a:xfrm>
            <a:off x="2367229" y="4325112"/>
            <a:ext cx="1836877" cy="47548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1" i="0">
                <a:solidFill>
                  <a:srgbClr val="262626"/>
                </a:solidFill>
                <a:latin typeface="Calibri"/>
              </a:rPr>
              <a:t>Saat</a:t>
            </a:r>
          </a:p>
        </p:txBody>
      </p:sp>
      <p:sp>
        <p:nvSpPr>
          <p:cNvPr id="24" name="Rectangle 23"/>
          <p:cNvSpPr/>
          <p:nvPr/>
        </p:nvSpPr>
        <p:spPr>
          <a:xfrm>
            <a:off x="4231538" y="4325112"/>
            <a:ext cx="1836877" cy="47548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1" i="0">
                <a:solidFill>
                  <a:srgbClr val="262626"/>
                </a:solidFill>
                <a:latin typeface="Calibri"/>
              </a:rPr>
              <a:t>Bulutluluk</a:t>
            </a:r>
          </a:p>
        </p:txBody>
      </p:sp>
      <p:sp>
        <p:nvSpPr>
          <p:cNvPr id="25" name="Rectangle 24"/>
          <p:cNvSpPr/>
          <p:nvPr/>
        </p:nvSpPr>
        <p:spPr>
          <a:xfrm>
            <a:off x="6095847" y="4325112"/>
            <a:ext cx="1836877" cy="47548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1" i="0">
                <a:solidFill>
                  <a:srgbClr val="262626"/>
                </a:solidFill>
                <a:latin typeface="Calibri"/>
              </a:rPr>
              <a:t>Rüzgâr</a:t>
            </a:r>
          </a:p>
        </p:txBody>
      </p:sp>
      <p:sp>
        <p:nvSpPr>
          <p:cNvPr id="26" name="Rectangle 25"/>
          <p:cNvSpPr/>
          <p:nvPr/>
        </p:nvSpPr>
        <p:spPr>
          <a:xfrm>
            <a:off x="7960156" y="4325112"/>
            <a:ext cx="1836877" cy="47548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1" i="0">
                <a:solidFill>
                  <a:srgbClr val="262626"/>
                </a:solidFill>
                <a:latin typeface="Calibri"/>
              </a:rPr>
              <a:t>Yağış</a:t>
            </a:r>
          </a:p>
        </p:txBody>
      </p:sp>
      <p:sp>
        <p:nvSpPr>
          <p:cNvPr id="27" name="Rectangle 26"/>
          <p:cNvSpPr/>
          <p:nvPr/>
        </p:nvSpPr>
        <p:spPr>
          <a:xfrm>
            <a:off x="9824465" y="4325112"/>
            <a:ext cx="1836877" cy="475488"/>
          </a:xfrm>
          <a:prstGeom prst="rect">
            <a:avLst/>
          </a:prstGeom>
          <a:solidFill>
            <a:srgbClr val="FFF3D1"/>
          </a:solidFill>
          <a:ln w="9525">
            <a:solidFill>
              <a:srgbClr val="D9D9D9"/>
            </a:solidFill>
          </a:ln>
          <a:effectLst/>
        </p:spPr>
        <p:txBody>
          <a:bodyPr rtlCol="0" anchor="ctr" wrap="square" lIns="54864" rIns="54864" tIns="18288" bIns="18288">
            <a:noAutofit/>
          </a:bodyPr>
          <a:lstStyle/>
          <a:p>
            <a:pPr algn="ctr">
              <a:spcBef>
                <a:spcPts val="0"/>
              </a:spcBef>
              <a:spcAft>
                <a:spcPts val="0"/>
              </a:spcAft>
            </a:pPr>
            <a:r>
              <a:rPr lang="tr-TR" sz="1700" b="1" i="0">
                <a:solidFill>
                  <a:srgbClr val="262626"/>
                </a:solidFill>
                <a:latin typeface="Calibri"/>
              </a:rPr>
              <a:t>Hissedilen sıcaklık</a:t>
            </a:r>
          </a:p>
        </p:txBody>
      </p:sp>
      <p:sp>
        <p:nvSpPr>
          <p:cNvPr id="28" name="Rectangle 27"/>
          <p:cNvSpPr/>
          <p:nvPr/>
        </p:nvSpPr>
        <p:spPr>
          <a:xfrm>
            <a:off x="502920" y="4828032"/>
            <a:ext cx="1836877" cy="429768"/>
          </a:xfrm>
          <a:prstGeom prst="rect">
            <a:avLst/>
          </a:prstGeom>
          <a:solidFill>
            <a:srgbClr val="FFFFFF"/>
          </a:solidFill>
          <a:ln w="9525">
            <a:solidFill>
              <a:srgbClr val="D9D9D9"/>
            </a:solidFill>
          </a:ln>
          <a:effectLst/>
        </p:spPr>
        <p:txBody>
          <a:bodyPr rtlCol="0" anchor="ctr"/>
          <a:lstStyle/>
          <a:p/>
        </p:txBody>
      </p:sp>
      <p:sp>
        <p:nvSpPr>
          <p:cNvPr id="29" name="Rectangle 28"/>
          <p:cNvSpPr/>
          <p:nvPr/>
        </p:nvSpPr>
        <p:spPr>
          <a:xfrm>
            <a:off x="2367229" y="4828032"/>
            <a:ext cx="1836877" cy="429768"/>
          </a:xfrm>
          <a:prstGeom prst="rect">
            <a:avLst/>
          </a:prstGeom>
          <a:solidFill>
            <a:srgbClr val="FFFFFF"/>
          </a:solidFill>
          <a:ln w="9525">
            <a:solidFill>
              <a:srgbClr val="D9D9D9"/>
            </a:solidFill>
          </a:ln>
          <a:effectLst/>
        </p:spPr>
        <p:txBody>
          <a:bodyPr rtlCol="0" anchor="ctr"/>
          <a:lstStyle/>
          <a:p/>
        </p:txBody>
      </p:sp>
      <p:sp>
        <p:nvSpPr>
          <p:cNvPr id="30" name="Rectangle 29"/>
          <p:cNvSpPr/>
          <p:nvPr/>
        </p:nvSpPr>
        <p:spPr>
          <a:xfrm>
            <a:off x="4231538" y="4828032"/>
            <a:ext cx="1836877" cy="429768"/>
          </a:xfrm>
          <a:prstGeom prst="rect">
            <a:avLst/>
          </a:prstGeom>
          <a:solidFill>
            <a:srgbClr val="FFFFFF"/>
          </a:solidFill>
          <a:ln w="9525">
            <a:solidFill>
              <a:srgbClr val="D9D9D9"/>
            </a:solidFill>
          </a:ln>
          <a:effectLst/>
        </p:spPr>
        <p:txBody>
          <a:bodyPr rtlCol="0" anchor="ctr"/>
          <a:lstStyle/>
          <a:p/>
        </p:txBody>
      </p:sp>
      <p:sp>
        <p:nvSpPr>
          <p:cNvPr id="31" name="Rectangle 30"/>
          <p:cNvSpPr/>
          <p:nvPr/>
        </p:nvSpPr>
        <p:spPr>
          <a:xfrm>
            <a:off x="6095847" y="4828032"/>
            <a:ext cx="1836877" cy="429768"/>
          </a:xfrm>
          <a:prstGeom prst="rect">
            <a:avLst/>
          </a:prstGeom>
          <a:solidFill>
            <a:srgbClr val="FFFFFF"/>
          </a:solidFill>
          <a:ln w="9525">
            <a:solidFill>
              <a:srgbClr val="D9D9D9"/>
            </a:solidFill>
          </a:ln>
          <a:effectLst/>
        </p:spPr>
        <p:txBody>
          <a:bodyPr rtlCol="0" anchor="ctr"/>
          <a:lstStyle/>
          <a:p/>
        </p:txBody>
      </p:sp>
      <p:sp>
        <p:nvSpPr>
          <p:cNvPr id="32" name="Rectangle 31"/>
          <p:cNvSpPr/>
          <p:nvPr/>
        </p:nvSpPr>
        <p:spPr>
          <a:xfrm>
            <a:off x="7960156" y="4828032"/>
            <a:ext cx="1836877" cy="429768"/>
          </a:xfrm>
          <a:prstGeom prst="rect">
            <a:avLst/>
          </a:prstGeom>
          <a:solidFill>
            <a:srgbClr val="FFFFFF"/>
          </a:solidFill>
          <a:ln w="9525">
            <a:solidFill>
              <a:srgbClr val="D9D9D9"/>
            </a:solidFill>
          </a:ln>
          <a:effectLst/>
        </p:spPr>
        <p:txBody>
          <a:bodyPr rtlCol="0" anchor="ctr"/>
          <a:lstStyle/>
          <a:p/>
        </p:txBody>
      </p:sp>
      <p:sp>
        <p:nvSpPr>
          <p:cNvPr id="33" name="Rectangle 32"/>
          <p:cNvSpPr/>
          <p:nvPr/>
        </p:nvSpPr>
        <p:spPr>
          <a:xfrm>
            <a:off x="9824465" y="4828032"/>
            <a:ext cx="1836877" cy="429768"/>
          </a:xfrm>
          <a:prstGeom prst="rect">
            <a:avLst/>
          </a:prstGeom>
          <a:solidFill>
            <a:srgbClr val="FFFFFF"/>
          </a:solidFill>
          <a:ln w="9525">
            <a:solidFill>
              <a:srgbClr val="D9D9D9"/>
            </a:solidFill>
          </a:ln>
          <a:effectLst/>
        </p:spPr>
        <p:txBody>
          <a:bodyPr rtlCol="0" anchor="ctr"/>
          <a:lstStyle/>
          <a:p/>
        </p:txBody>
      </p:sp>
      <p:sp>
        <p:nvSpPr>
          <p:cNvPr id="34" name="Rectangle 33"/>
          <p:cNvSpPr/>
          <p:nvPr/>
        </p:nvSpPr>
        <p:spPr>
          <a:xfrm>
            <a:off x="502920" y="5285232"/>
            <a:ext cx="1836877" cy="429768"/>
          </a:xfrm>
          <a:prstGeom prst="rect">
            <a:avLst/>
          </a:prstGeom>
          <a:solidFill>
            <a:srgbClr val="FFFFFF"/>
          </a:solidFill>
          <a:ln w="9525">
            <a:solidFill>
              <a:srgbClr val="D9D9D9"/>
            </a:solidFill>
          </a:ln>
          <a:effectLst/>
        </p:spPr>
        <p:txBody>
          <a:bodyPr rtlCol="0" anchor="ctr"/>
          <a:lstStyle/>
          <a:p/>
        </p:txBody>
      </p:sp>
      <p:sp>
        <p:nvSpPr>
          <p:cNvPr id="35" name="Rectangle 34"/>
          <p:cNvSpPr/>
          <p:nvPr/>
        </p:nvSpPr>
        <p:spPr>
          <a:xfrm>
            <a:off x="2367229" y="5285232"/>
            <a:ext cx="1836877" cy="429768"/>
          </a:xfrm>
          <a:prstGeom prst="rect">
            <a:avLst/>
          </a:prstGeom>
          <a:solidFill>
            <a:srgbClr val="FFFFFF"/>
          </a:solidFill>
          <a:ln w="9525">
            <a:solidFill>
              <a:srgbClr val="D9D9D9"/>
            </a:solidFill>
          </a:ln>
          <a:effectLst/>
        </p:spPr>
        <p:txBody>
          <a:bodyPr rtlCol="0" anchor="ctr"/>
          <a:lstStyle/>
          <a:p/>
        </p:txBody>
      </p:sp>
      <p:sp>
        <p:nvSpPr>
          <p:cNvPr id="36" name="Rectangle 35"/>
          <p:cNvSpPr/>
          <p:nvPr/>
        </p:nvSpPr>
        <p:spPr>
          <a:xfrm>
            <a:off x="4231538" y="5285232"/>
            <a:ext cx="1836877" cy="429768"/>
          </a:xfrm>
          <a:prstGeom prst="rect">
            <a:avLst/>
          </a:prstGeom>
          <a:solidFill>
            <a:srgbClr val="FFFFFF"/>
          </a:solidFill>
          <a:ln w="9525">
            <a:solidFill>
              <a:srgbClr val="D9D9D9"/>
            </a:solidFill>
          </a:ln>
          <a:effectLst/>
        </p:spPr>
        <p:txBody>
          <a:bodyPr rtlCol="0" anchor="ctr"/>
          <a:lstStyle/>
          <a:p/>
        </p:txBody>
      </p:sp>
      <p:sp>
        <p:nvSpPr>
          <p:cNvPr id="37" name="Rectangle 36"/>
          <p:cNvSpPr/>
          <p:nvPr/>
        </p:nvSpPr>
        <p:spPr>
          <a:xfrm>
            <a:off x="6095847" y="5285232"/>
            <a:ext cx="1836877" cy="429768"/>
          </a:xfrm>
          <a:prstGeom prst="rect">
            <a:avLst/>
          </a:prstGeom>
          <a:solidFill>
            <a:srgbClr val="FFFFFF"/>
          </a:solidFill>
          <a:ln w="9525">
            <a:solidFill>
              <a:srgbClr val="D9D9D9"/>
            </a:solidFill>
          </a:ln>
          <a:effectLst/>
        </p:spPr>
        <p:txBody>
          <a:bodyPr rtlCol="0" anchor="ctr"/>
          <a:lstStyle/>
          <a:p/>
        </p:txBody>
      </p:sp>
      <p:sp>
        <p:nvSpPr>
          <p:cNvPr id="38" name="Rectangle 37"/>
          <p:cNvSpPr/>
          <p:nvPr/>
        </p:nvSpPr>
        <p:spPr>
          <a:xfrm>
            <a:off x="7960156" y="5285232"/>
            <a:ext cx="1836877" cy="429768"/>
          </a:xfrm>
          <a:prstGeom prst="rect">
            <a:avLst/>
          </a:prstGeom>
          <a:solidFill>
            <a:srgbClr val="FFFFFF"/>
          </a:solidFill>
          <a:ln w="9525">
            <a:solidFill>
              <a:srgbClr val="D9D9D9"/>
            </a:solidFill>
          </a:ln>
          <a:effectLst/>
        </p:spPr>
        <p:txBody>
          <a:bodyPr rtlCol="0" anchor="ctr"/>
          <a:lstStyle/>
          <a:p/>
        </p:txBody>
      </p:sp>
      <p:sp>
        <p:nvSpPr>
          <p:cNvPr id="39" name="Rectangle 38"/>
          <p:cNvSpPr/>
          <p:nvPr/>
        </p:nvSpPr>
        <p:spPr>
          <a:xfrm>
            <a:off x="9824465" y="5285232"/>
            <a:ext cx="1836877" cy="429768"/>
          </a:xfrm>
          <a:prstGeom prst="rect">
            <a:avLst/>
          </a:prstGeom>
          <a:solidFill>
            <a:srgbClr val="FFFFFF"/>
          </a:solidFill>
          <a:ln w="9525">
            <a:solidFill>
              <a:srgbClr val="D9D9D9"/>
            </a:solidFill>
          </a:ln>
          <a:effectLst/>
        </p:spPr>
        <p:txBody>
          <a:bodyPr rtlCol="0" anchor="ctr"/>
          <a:lstStyle/>
          <a:p/>
        </p:txBody>
      </p:sp>
      <p:sp>
        <p:nvSpPr>
          <p:cNvPr id="40" name="TextBox 39"/>
          <p:cNvSpPr txBox="1"/>
          <p:nvPr/>
        </p:nvSpPr>
        <p:spPr>
          <a:xfrm>
            <a:off x="502920" y="5833872"/>
            <a:ext cx="11185855" cy="411480"/>
          </a:xfrm>
          <a:prstGeom prst="rect">
            <a:avLst/>
          </a:prstGeom>
          <a:noFill/>
        </p:spPr>
        <p:txBody>
          <a:bodyPr wrap="square" anchor="t" lIns="73152" rIns="73152" tIns="36576" bIns="36576">
            <a:noAutofit/>
          </a:bodyPr>
          <a:lstStyle/>
          <a:p>
            <a:pPr algn="ctr">
              <a:spcBef>
                <a:spcPts val="0"/>
              </a:spcBef>
              <a:spcAft>
                <a:spcPts val="0"/>
              </a:spcAft>
            </a:pPr>
            <a:r>
              <a:rPr lang="tr-TR" sz="1700" b="0" i="1">
                <a:solidFill>
                  <a:srgbClr val="767676"/>
                </a:solidFill>
                <a:latin typeface="Calibri"/>
              </a:rPr>
              <a:t>Atlasını 9. haftada da getir. Sırada: 3. ünite — Doğal Sistemler ve Süreçler.</a:t>
            </a:r>
          </a:p>
        </p:txBody>
      </p:sp>
      <p:sp>
        <p:nvSpPr>
          <p:cNvPr id="41" name="TextBox 4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42" name="TextBox 4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216 / 226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GNL-COG9-SN-U2 — 8. hafta · Mekânsal Bilgi Teknolojilerinin Bileşenleri (slayt 172-216)</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