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1.xml" ContentType="application/vnd.openxmlformats-officedocument.presentationml.notesSlide+xml"/>
  <Override PartName="/ppt/notesSlides/notesSlide217.xml" ContentType="application/vnd.openxmlformats-officedocument.presentationml.notesSlide+xml"/>
  <Override PartName="/ppt/notesSlides/notesSlide218.xml" ContentType="application/vnd.openxmlformats-officedocument.presentationml.notesSlide+xml"/>
  <Override PartName="/ppt/notesSlides/notesSlide219.xml" ContentType="application/vnd.openxmlformats-officedocument.presentationml.notesSlide+xml"/>
  <Override PartName="/ppt/notesSlides/notesSlide220.xml" ContentType="application/vnd.openxmlformats-officedocument.presentationml.notesSlide+xml"/>
  <Override PartName="/ppt/notesSlides/notesSlide221.xml" ContentType="application/vnd.openxmlformats-officedocument.presentationml.notesSlide+xml"/>
  <Override PartName="/ppt/notesSlides/notesSlide222.xml" ContentType="application/vnd.openxmlformats-officedocument.presentationml.notesSlide+xml"/>
  <Override PartName="/ppt/notesSlides/notesSlide223.xml" ContentType="application/vnd.openxmlformats-officedocument.presentationml.notesSlide+xml"/>
  <Override PartName="/ppt/notesSlides/notesSlide224.xml" ContentType="application/vnd.openxmlformats-officedocument.presentationml.notesSlide+xml"/>
  <Override PartName="/ppt/notesSlides/notesSlide225.xml" ContentType="application/vnd.openxmlformats-officedocument.presentationml.notesSlide+xml"/>
  <Override PartName="/ppt/notesSlides/notesSlide22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472" r:id="rId224"/>
    <p:sldId id="473" r:id="rId225"/>
    <p:sldId id="474" r:id="rId226"/>
    <p:sldId id="475" r:id="rId227"/>
    <p:sldId id="476" r:id="rId228"/>
    <p:sldId id="477" r:id="rId229"/>
    <p:sldId id="478" r:id="rId230"/>
    <p:sldId id="479" r:id="rId231"/>
    <p:sldId id="480" r:id="rId232"/>
    <p:sldId id="481" r:id="rId233"/>
    <p:sldId id="482" r:id="rId18"/>
  </p:sldIdLst>
  <p:sldSz cx="12191695" cy="6858000" type="screen4x3"/>
  <p:notesSz cx="6858000" cy="9144000"/>
  <p:defaultText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8" Type="http://schemas.openxmlformats.org/officeDocument/2006/relationships/notesMaster" Target="notesMasters/notesMaster1.xml"/><Relationship Id="rId18" Type="http://schemas.openxmlformats.org/officeDocument/2006/relationships/slide" Target="slides/slide11.xml"/><Relationship Id="rId224" Type="http://schemas.openxmlformats.org/officeDocument/2006/relationships/slide" Target="slides/slide1.xml"/><Relationship Id="rId225" Type="http://schemas.openxmlformats.org/officeDocument/2006/relationships/slide" Target="slides/slide2.xml"/><Relationship Id="rId226" Type="http://schemas.openxmlformats.org/officeDocument/2006/relationships/slide" Target="slides/slide3.xml"/><Relationship Id="rId227" Type="http://schemas.openxmlformats.org/officeDocument/2006/relationships/slide" Target="slides/slide4.xml"/><Relationship Id="rId228" Type="http://schemas.openxmlformats.org/officeDocument/2006/relationships/slide" Target="slides/slide5.xml"/><Relationship Id="rId229" Type="http://schemas.openxmlformats.org/officeDocument/2006/relationships/slide" Target="slides/slide6.xml"/><Relationship Id="rId230" Type="http://schemas.openxmlformats.org/officeDocument/2006/relationships/slide" Target="slides/slide7.xml"/><Relationship Id="rId231" Type="http://schemas.openxmlformats.org/officeDocument/2006/relationships/slide" Target="slides/slide8.xml"/><Relationship Id="rId232" Type="http://schemas.openxmlformats.org/officeDocument/2006/relationships/slide" Target="slides/slide9.xml"/><Relationship Id="rId233"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lang="tr-TR" sz="1200"/>
            </a:lvl1pPr>
          </a:lstStyle>
          <a:p>
            <a:endParaRPr lang="tr-TR"/>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lang="tr-TR" sz="1200"/>
            </a:lvl1pPr>
          </a:lstStyle>
          <a:p>
            <a:fld id="{0F89C1C7-3DCD-1040-A9CF-14679D8B5DDD}" type="datetimeFigureOut">
              <a:rPr lang="tr-TR" smtClean="0"/>
              <a:t>10/17/16</a:t>
            </a:fld>
            <a:endParaRPr lang="tr-TR"/>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lang="tr-TR" sz="1200"/>
            </a:lvl1pPr>
          </a:lstStyle>
          <a:p>
            <a:endParaRPr lang="tr-TR"/>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lang="tr-TR" sz="1200"/>
            </a:lvl1pPr>
          </a:lstStyle>
          <a:p>
            <a:fld id="{BB5E49A5-4136-284D-997B-48E1D791AD67}" type="slidenum">
              <a:rPr lang="tr-TR" smtClean="0"/>
              <a:t>‹#›</a:t>
            </a:fld>
            <a:endParaRPr lang="tr-TR"/>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lang="tr-TR" sz="1200" kern="1200">
        <a:solidFill>
          <a:schemeClr val="tx1"/>
        </a:solidFill>
        <a:latin typeface="+mn-lt"/>
        <a:ea typeface="+mn-ea"/>
        <a:cs typeface="+mn-cs"/>
      </a:defRPr>
    </a:lvl1pPr>
    <a:lvl2pPr marL="457200" algn="l" defTabSz="457200" rtl="0" eaLnBrk="1" latinLnBrk="0" hangingPunct="1">
      <a:defRPr lang="tr-TR" sz="1200" kern="1200">
        <a:solidFill>
          <a:schemeClr val="tx1"/>
        </a:solidFill>
        <a:latin typeface="+mn-lt"/>
        <a:ea typeface="+mn-ea"/>
        <a:cs typeface="+mn-cs"/>
      </a:defRPr>
    </a:lvl2pPr>
    <a:lvl3pPr marL="914400" algn="l" defTabSz="457200" rtl="0" eaLnBrk="1" latinLnBrk="0" hangingPunct="1">
      <a:defRPr lang="tr-TR" sz="1200" kern="1200">
        <a:solidFill>
          <a:schemeClr val="tx1"/>
        </a:solidFill>
        <a:latin typeface="+mn-lt"/>
        <a:ea typeface="+mn-ea"/>
        <a:cs typeface="+mn-cs"/>
      </a:defRPr>
    </a:lvl3pPr>
    <a:lvl4pPr marL="1371600" algn="l" defTabSz="457200" rtl="0" eaLnBrk="1" latinLnBrk="0" hangingPunct="1">
      <a:defRPr lang="tr-TR" sz="1200" kern="1200">
        <a:solidFill>
          <a:schemeClr val="tx1"/>
        </a:solidFill>
        <a:latin typeface="+mn-lt"/>
        <a:ea typeface="+mn-ea"/>
        <a:cs typeface="+mn-cs"/>
      </a:defRPr>
    </a:lvl4pPr>
    <a:lvl5pPr marL="1828800" algn="l" defTabSz="457200" rtl="0" eaLnBrk="1" latinLnBrk="0" hangingPunct="1">
      <a:defRPr lang="tr-TR" sz="1200" kern="1200">
        <a:solidFill>
          <a:schemeClr val="tx1"/>
        </a:solidFill>
        <a:latin typeface="+mn-lt"/>
        <a:ea typeface="+mn-ea"/>
        <a:cs typeface="+mn-cs"/>
      </a:defRPr>
    </a:lvl5pPr>
    <a:lvl6pPr marL="2286000" algn="l" defTabSz="457200" rtl="0" eaLnBrk="1" latinLnBrk="0" hangingPunct="1">
      <a:defRPr lang="tr-TR" sz="1200" kern="1200">
        <a:solidFill>
          <a:schemeClr val="tx1"/>
        </a:solidFill>
        <a:latin typeface="+mn-lt"/>
        <a:ea typeface="+mn-ea"/>
        <a:cs typeface="+mn-cs"/>
      </a:defRPr>
    </a:lvl6pPr>
    <a:lvl7pPr marL="2743200" algn="l" defTabSz="457200" rtl="0" eaLnBrk="1" latinLnBrk="0" hangingPunct="1">
      <a:defRPr lang="tr-TR" sz="1200" kern="1200">
        <a:solidFill>
          <a:schemeClr val="tx1"/>
        </a:solidFill>
        <a:latin typeface="+mn-lt"/>
        <a:ea typeface="+mn-ea"/>
        <a:cs typeface="+mn-cs"/>
      </a:defRPr>
    </a:lvl7pPr>
    <a:lvl8pPr marL="3200400" algn="l" defTabSz="457200" rtl="0" eaLnBrk="1" latinLnBrk="0" hangingPunct="1">
      <a:defRPr lang="tr-TR" sz="1200" kern="1200">
        <a:solidFill>
          <a:schemeClr val="tx1"/>
        </a:solidFill>
        <a:latin typeface="+mn-lt"/>
        <a:ea typeface="+mn-ea"/>
        <a:cs typeface="+mn-cs"/>
      </a:defRPr>
    </a:lvl8pPr>
    <a:lvl9pPr marL="3657600" algn="l" defTabSz="457200" rtl="0" eaLnBrk="1" latinLnBrk="0" hangingPunct="1">
      <a:defRPr lang="tr-TR" sz="1200" kern="1200">
        <a:solidFill>
          <a:schemeClr val="tx1"/>
        </a:solidFill>
        <a:latin typeface="+mn-lt"/>
        <a:ea typeface="+mn-ea"/>
        <a:cs typeface="+mn-cs"/>
      </a:defRPr>
    </a:lvl9pPr>
  </p:notesStyle>
</p:notesMaster>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2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2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2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2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2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2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2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2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Kaynak gösterimi — 5846 sayılı Kanun md. 34 eğitim amaçlı seçme ve toplama eserlerde eserin ve eser sahibinin adının belirtilmesini ister. Derste gösterilmesi gerekmez; dosyayı paylaşırken bu slaytı silmeyin.</a:t>
            </a:r>
          </a:p>
        </p:txBody>
      </p:sp>
      <p:sp>
        <p:nvSpPr>
          <p:cNvPr id="4" name="Slide Number Placeholder 3"/>
          <p:cNvSpPr>
            <a:spLocks noGrp="1"/>
          </p:cNvSpPr>
          <p:nvPr>
            <p:ph type="sldNum" idx="5" sz="quarter"/>
          </p:nvPr>
        </p:nvSpPr>
        <p:spPr/>
      </p:sp>
    </p:spTree>
  </p:cSld>
  <p:clrMapOvr>
    <a:masterClrMapping/>
  </p:clrMapOvr>
</p:notes>
</file>

<file path=ppt/notesSlides/notesSlide2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Ünite ölçmesinin 1-2. soruları: haritada mutlak ve göreceli konum; dağcılıkta bilgi ve donanım.</a:t>
            </a:r>
          </a:p>
          <a:p/>
          <a:p>
            <a:r>
              <a:t>NASIL: Ünite sonu ölçme ev çalışması ve 9. hafta kontrolü içindir (1. soru turnuvada da soruldu). Öğrenciler koordinatları harita kenarındaki değerlerden okur.</a:t>
            </a:r>
          </a:p>
          <a:p/>
          <a:p>
            <a:r>
              <a:t>BEKLENEN CEVAP: Örnek cevaplar sonraki iki slaytta (1. soru: koordinat aralığı ve kamp alanına göre yön; 2. soru: bilgi ve donanım listesi).</a:t>
            </a:r>
          </a:p>
          <a:p/>
          <a:p>
            <a:r>
              <a:t>KAYNAK: Kitap s. 71 (yönergeler, metin, sorular ve harita birebir). Bu testte cevaplamanız için farklı soru çeşitlerinden oluşan toplam 7 soru verilmiştir.</a:t>
            </a:r>
          </a:p>
        </p:txBody>
      </p:sp>
      <p:sp>
        <p:nvSpPr>
          <p:cNvPr id="4" name="Slide Number Placeholder 3"/>
          <p:cNvSpPr>
            <a:spLocks noGrp="1"/>
          </p:cNvSpPr>
          <p:nvPr>
            <p:ph type="sldNum" idx="5" sz="quarter"/>
          </p:nvPr>
        </p:nvSpPr>
        <p:spPr/>
      </p:sp>
    </p:spTree>
  </p:cSld>
  <p:clrMapOvr>
    <a:masterClrMapping/>
  </p:clrMapOvr>
</p:notes>
</file>

<file path=ppt/notesSlides/notesSlide2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1. sorunun örnek cevabı: mutlak ve göreceli konumla yer tarifi.</a:t>
            </a:r>
          </a:p>
          <a:p/>
          <a:p>
            <a:r>
              <a:t>NASIL: Önce mutlak konumu (koordinat aralığı), sonra göreceli konumu (kamp alanına, rotaya, zirveye göre) isteyin. Alttaki anons iki konumu birleştirir. Haritadaki sarı kare sinyalin düştüğü koordinat hücresidir; kesik çizgiler enlem ve boylamın kenardan okunuşunu gösterir.</a:t>
            </a:r>
          </a:p>
          <a:p/>
          <a:p>
            <a:r>
              <a:t>BEKLENEN CEVAP: Mutlak konum: 40°05′–40°06′ kuzey enlemleri ile 29°12′–29°13′ doğu boylamları arasında (haritada ≈40°05,4′ K – 29°12,3′ D). Göreceli konum: kamp alanının kuzeybatısında; zirve rotasının batı kesiminin kuzeyinde; 2543 m'lik zirvenin kuzeybatısında; kayalık alanda.</a:t>
            </a:r>
          </a:p>
          <a:p/>
          <a:p>
            <a:r>
              <a:t>KAYNAK: Kitap s. 71 haritası; OGM Materyal ölçme 1 örnek cevabı (mutlak konum aynı). Ölçümler kitap sayfasının vektör çiziminden: koordinat ağı 1′ = 47,3 pt; sinyal işaretinin ucu ≈40°05,4′ K – 29°12,3′ D; kamp alanı ≈40°04,7′ K – 29°13,9′ D; zirve ≈40°04,4′ K – 29°13,1′ D. İşaretin ucunun rengi lejanttaki kayalık alan rengine yakındır (çevresinde koyu ormanlık şeritler var: 'orman ile kayalık alanın geçişinde' cevabı da kabul edilir).</a:t>
            </a:r>
          </a:p>
          <a:p/>
          <a:p>
            <a:r>
              <a:t>NOT: OGM: göreceli konum için 'kamp alanının yaklaşık 6 km kuzeybatısı' der; slaytta km verilmedi. Kitap haritasının çizgi ölçeği koordinat ağıyla uyuşmuyor: ağa göre 1′ enlem (1,85 km) 47,3 pt, yani 1 km ≈ 25,6 pt; çizgi ölçekte 6 km = 72,2 pt, yani 1 km ≈ 12,0 pt (2,1 kat fark). Kamp–sinyal arası ağa göre ≈2,6 km (Δboylam 1,55′ × 1,42 km ≈ 2,2 km; Δenlem 0,71′ × 1,85 km ≈ 1,3 km), çizgi ölçekle ≈6,7 km. Zirve ağda gerçek konumuna uygun yerde olduğundan hatalı olan çizgi ölçektir. Öğrenci çizgi ölçekle 'yaklaşık 6-7 km' derse ölçek okuması doğru kabul edilir; tutarsızlık 'haritayı eleştirel okuma' örneği olarak konuşulabilir.</a:t>
            </a:r>
          </a:p>
        </p:txBody>
      </p:sp>
      <p:sp>
        <p:nvSpPr>
          <p:cNvPr id="4" name="Slide Number Placeholder 3"/>
          <p:cNvSpPr>
            <a:spLocks noGrp="1"/>
          </p:cNvSpPr>
          <p:nvPr>
            <p:ph type="sldNum" idx="5" sz="quarter"/>
          </p:nvPr>
        </p:nvSpPr>
        <p:spPr/>
      </p:sp>
    </p:spTree>
  </p:cSld>
  <p:clrMapOvr>
    <a:masterClrMapping/>
  </p:clrMapOvr>
</p:notes>
</file>

<file path=ppt/notesSlides/notesSlide2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2. sorunun örnek cevabı: güvenli zirve yürüyüşü için bilgi ve donanım.</a:t>
            </a:r>
          </a:p>
          <a:p/>
          <a:p>
            <a:r>
              <a:t>NASIL: Öğrenci cevabında en az iki bilgi ve iki donanım arayın; GPS ve harita okuma bu ünitenin konusudur.</a:t>
            </a:r>
          </a:p>
          <a:p/>
          <a:p>
            <a:r>
              <a:t>BEKLENEN CEVAP: Bilgi: topoğrafya haritasını okuma (izohips, yön, ölçek), koordinatla konum belirleme, rotayı önceden planlayıp işaretleme, hava durumunu (sis) takip etme, bölgeyi bilen bir rehberle yürüme. Donanım: pusula ve GPS alıcısı (yedek pil), topoğrafya haritası, telsiz ya da uydu telefonu, acil durum donanımı (ilk yardım çantası, düdük, el feneri, sıcak tutan giysi).</a:t>
            </a:r>
          </a:p>
          <a:p/>
          <a:p>
            <a:r>
              <a:t>KAYNAK: OGM Materyal ölçme 2 örnek cevabı (topoğrafya haritası ve harita okuma, pusula/GPS ve yedek pil, işaretlenmiş rota, hava durumu, telsiz/uydu telefonu, acil durum donanımı, rehber); kitap s. 53 (topoğrafya haritası), s. 69-70 (GPS). Acil durum donanımının ayrıntısı genel dağcılık güvenliği bilgisidir.</a:t>
            </a:r>
          </a:p>
        </p:txBody>
      </p:sp>
      <p:sp>
        <p:nvSpPr>
          <p:cNvPr id="4" name="Slide Number Placeholder 3"/>
          <p:cNvSpPr>
            <a:spLocks noGrp="1"/>
          </p:cNvSpPr>
          <p:nvPr>
            <p:ph type="sldNum" idx="5" sz="quarter"/>
          </p:nvPr>
        </p:nvSpPr>
        <p:spPr/>
      </p:sp>
    </p:spTree>
  </p:cSld>
  <p:clrMapOvr>
    <a:masterClrMapping/>
  </p:clrMapOvr>
</p:notes>
</file>

<file path=ppt/notesSlides/notesSlide2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3-4. soruların metni ve 3. sorunun yönergesi: oryantiring nedir, hangi becerileri geliştirir?</a:t>
            </a:r>
          </a:p>
          <a:p/>
          <a:p>
            <a:r>
              <a:t>NASIL: Metni okutun; 4. soru bu metne göre cevaplanır (iki slayt sonra). 3. sorunun ipuçları ve haritası sonraki slayttadır. Kitapta öğrenci hedeflerin içine harfleri yazar ve hedefleri sırayla birleştirir (sağdaki örnekteki gibi).</a:t>
            </a:r>
          </a:p>
          <a:p/>
          <a:p>
            <a:r>
              <a:t>BEKLENEN CEVAP: 3. sorunun parkuru iki slayt sonra; 4. sorunun cevabı B (Yalnız II): metin eleştirel düşünmeyi saymaz.</a:t>
            </a:r>
          </a:p>
          <a:p/>
          <a:p>
            <a:r>
              <a:t>KAYNAK: Kitap s. 72 (yönerge, metin ve 3. soru birebir).</a:t>
            </a:r>
          </a:p>
        </p:txBody>
      </p:sp>
      <p:sp>
        <p:nvSpPr>
          <p:cNvPr id="4" name="Slide Number Placeholder 3"/>
          <p:cNvSpPr>
            <a:spLocks noGrp="1"/>
          </p:cNvSpPr>
          <p:nvPr>
            <p:ph type="sldNum" idx="5" sz="quarter"/>
          </p:nvPr>
        </p:nvSpPr>
        <p:spPr/>
      </p:sp>
    </p:spTree>
  </p:cSld>
  <p:clrMapOvr>
    <a:masterClrMapping/>
  </p:clrMapOvr>
</p:notes>
</file>

<file path=ppt/notesSlides/notesSlide2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3. soru: ipuçlarını harita işaretleri, izohips, yön ve ölçekle hedeflere eşleştirip parkuru çizmek.</a:t>
            </a:r>
          </a:p>
          <a:p/>
          <a:p>
            <a:r>
              <a:t>NASIL: İzohips aralığı 2 metredir; ölçekte 200 m yaklaşık 2 cm'dir (kitap baskısında). Öğrenciler önce kesin ipuçlarını (b akarsu, d orman, f göl ve orman) eşleştirir, sonra yön ve uzaklık ipuçlarına (c, ç) ve izohips ipuçlarına (a, e) geçer.</a:t>
            </a:r>
          </a:p>
          <a:p/>
          <a:p>
            <a:r>
              <a:t>BEKLENEN CEVAP: a: kuzeydoğudaki hedef · b: akarsu üzerindeki hedef · c: ortadaki çeşmeli hedef · ç: kuzeybatıdaki hedef · d: orman içindeki hedef · e: batıdaki çeşmeli, en yüksek hedef · f: gölün güneyindeki hedef (parkur çizimi sonraki slaytta).</a:t>
            </a:r>
          </a:p>
          <a:p/>
          <a:p>
            <a:r>
              <a:t>KAYNAK: Kitap s. 72 (ipuçları ve harita birebir).</a:t>
            </a:r>
          </a:p>
        </p:txBody>
      </p:sp>
      <p:sp>
        <p:nvSpPr>
          <p:cNvPr id="4" name="Slide Number Placeholder 3"/>
          <p:cNvSpPr>
            <a:spLocks noGrp="1"/>
          </p:cNvSpPr>
          <p:nvPr>
            <p:ph type="sldNum" idx="5" sz="quarter"/>
          </p:nvPr>
        </p:nvSpPr>
        <p:spPr/>
      </p:sp>
    </p:spTree>
  </p:cSld>
  <p:clrMapOvr>
    <a:masterClrMapping/>
  </p:clrMapOvr>
</p:notes>
</file>

<file path=ppt/notesSlides/notesSlide2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3. sorunun örnek cevabı: hedeflerin harfleri ve parkur.</a:t>
            </a:r>
          </a:p>
          <a:p/>
          <a:p>
            <a:r>
              <a:t>NASIL: Her eşleşmenin gerekçesini sorun: a sırtta (izohipsler dışa doğru uzanır), b akarsuyun üzerinde, c çeşmenin yanında ve b'ye ≈300 m, ç c'nin kuzeybatısında, d turuncu orman alanında, e 82 m'lik kapalı eğrinin hemen batısında (80-82 m arası, en yüksek hedef), f gölün güneyinde ve ormanın doğusunda.</a:t>
            </a:r>
          </a:p>
          <a:p/>
          <a:p>
            <a:r>
              <a:t>BEKLENEN CEVAP: Parkur: başlangıç → a → b → c → ç → d → e → f → bitiş. a: kuzeydoğudaki hedef; b: doğudaki akarsu üzerindeki hedef; c: ortadaki, çeşmeli hedef; ç: kuzeybatıdaki hedef; d: orman içindeki hedef; e: batıdaki, çeşmeli ve en yüksek hedef; f: gölün güneyindeki hedef.</a:t>
            </a:r>
          </a:p>
          <a:p/>
          <a:p>
            <a:r>
              <a:t>KAYNAK: Kitap s. 72; OGM Materyal ölçme 3 örnek cevabıyla aynı eşleşme. Hedef, başlangıç ve bitiş konumları kitap sayfasının vektör çiziminden alındı (daire merkezleri); OGM'nin oransal konumları bu görselde 1-4 pt kayıyordu. Kontrol: b ile c merkezleri arası çizgi ölçekle ≈310 m (200 m = 58,2 pt; 90,3 pt) — ipucundaki 300 m ile uyumlu (elle ölçüm ≈295 m); ç, c'nin tam kuzeybatısındadır (Δx −81,8 pt, Δy −75,6 pt).</a:t>
            </a:r>
          </a:p>
        </p:txBody>
      </p:sp>
      <p:sp>
        <p:nvSpPr>
          <p:cNvPr id="4" name="Slide Number Placeholder 3"/>
          <p:cNvSpPr>
            <a:spLocks noGrp="1"/>
          </p:cNvSpPr>
          <p:nvPr>
            <p:ph type="sldNum" idx="5" sz="quarter"/>
          </p:nvPr>
        </p:nvSpPr>
        <p:spPr/>
      </p:sp>
    </p:spTree>
  </p:cSld>
  <p:clrMapOvr>
    <a:masterClrMapping/>
  </p:clrMapOvr>
</p:notes>
</file>

<file path=ppt/notesSlides/notesSlide2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4. soru: metinden bilgi çıkarma (olumsuz soru kökü).</a:t>
            </a:r>
          </a:p>
          <a:p/>
          <a:p>
            <a:r>
              <a:t>NASIL: 'söylenemez' kelimesine dikkat çekin (kitapta altı çizili): metinde sayılmayan beceri aranıyor. Metin iki slayt öncedir.</a:t>
            </a:r>
          </a:p>
          <a:p/>
          <a:p>
            <a:r>
              <a:t>BEKLENEN CEVAP: B) Yalnız II.</a:t>
            </a:r>
          </a:p>
          <a:p/>
          <a:p>
            <a:r>
              <a:t>KAYNAK: Kitap s. 72 (soru ve seçenekler birebir).</a:t>
            </a:r>
          </a:p>
        </p:txBody>
      </p:sp>
      <p:sp>
        <p:nvSpPr>
          <p:cNvPr id="4" name="Slide Number Placeholder 3"/>
          <p:cNvSpPr>
            <a:spLocks noGrp="1"/>
          </p:cNvSpPr>
          <p:nvPr>
            <p:ph type="sldNum" idx="5" sz="quarter"/>
          </p:nvPr>
        </p:nvSpPr>
        <p:spPr/>
      </p:sp>
    </p:spTree>
  </p:cSld>
  <p:clrMapOvr>
    <a:masterClrMapping/>
  </p:clrMapOvr>
</p:notes>
</file>

<file path=ppt/notesSlides/notesSlide2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Doğru seçenek ve gerekçesi.</a:t>
            </a:r>
          </a:p>
          <a:p/>
          <a:p>
            <a:r>
              <a:t>NASIL: 'Gözlem' metinde aynı kelimeyle geçmez; 'araziyi algılama' gözlemdir — bu eşleşmeyi öğrenciye buldurun.</a:t>
            </a:r>
          </a:p>
          <a:p/>
          <a:p>
            <a:r>
              <a:t>BEKLENEN CEVAP: B) Yalnız II. Gözlem (araziyi algılama), harita okuma ve problem çözme metinde sayılır; eleştirel düşünme sayılmaz.</a:t>
            </a:r>
          </a:p>
          <a:p/>
          <a:p>
            <a:r>
              <a:t>KAYNAK: Kitap s. 72; OGM Materyal ölçme 4 (B).</a:t>
            </a:r>
          </a:p>
        </p:txBody>
      </p:sp>
      <p:sp>
        <p:nvSpPr>
          <p:cNvPr id="4" name="Slide Number Placeholder 3"/>
          <p:cNvSpPr>
            <a:spLocks noGrp="1"/>
          </p:cNvSpPr>
          <p:nvPr>
            <p:ph type="sldNum" idx="5" sz="quarter"/>
          </p:nvPr>
        </p:nvSpPr>
        <p:spPr/>
      </p:sp>
    </p:spTree>
  </p:cSld>
  <p:clrMapOvr>
    <a:masterClrMapping/>
  </p:clrMapOvr>
</p:notes>
</file>

<file path=ppt/notesSlides/notesSlide2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5-7. sorular: aynı Dünya'yı gösteren dört haritayı karşılaştırıp projeksiyon ve harita tasarımı hakkında genelleme yapmak.</a:t>
            </a:r>
          </a:p>
          <a:p/>
          <a:p>
            <a:r>
              <a:t>NASIL: Önce haritaları sessizce 30 saniye inceletin: kıtaların biçimi, büyüklüğü, haritanın ortası ve yön oku. Numaralar konuşmayı kolaylaştırmak için sunuma eklendi.</a:t>
            </a:r>
          </a:p>
          <a:p/>
          <a:p>
            <a:r>
              <a:t>BEKLENEN CEVAP: Örnek cevaplar sonraki slaytta (5: farklı projeksiyon, ayrıca merkez ve yön; 6: oval 3. harita; 7: küre düzleme bozulmasız aktarılamaz).</a:t>
            </a:r>
          </a:p>
          <a:p/>
          <a:p>
            <a:r>
              <a:t>KAYNAK: Kitap s. 73 (yönerge, sorular ve haritalar birebir).</a:t>
            </a:r>
          </a:p>
        </p:txBody>
      </p:sp>
      <p:sp>
        <p:nvSpPr>
          <p:cNvPr id="4" name="Slide Number Placeholder 3"/>
          <p:cNvSpPr>
            <a:spLocks noGrp="1"/>
          </p:cNvSpPr>
          <p:nvPr>
            <p:ph type="sldNum" idx="5" sz="quarter"/>
          </p:nvPr>
        </p:nvSpPr>
        <p:spPr/>
      </p:sp>
    </p:spTree>
  </p:cSld>
  <p:clrMapOvr>
    <a:masterClrMapping/>
  </p:clrMapOvr>
</p:notes>
</file>

<file path=ppt/notesSlides/notesSlide2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AMAÇ: 5-7. soruların örnek cevapları.</a:t>
            </a:r>
          </a:p>
          <a:p/>
          <a:p>
            <a:r>
              <a:t>NASIL: 6. soruda tek doğru aranmaz; gerekçe aranır. 7. soruyu 5. haftanın projeksiyon konusuna bağlayın: kutuplara doğru bozulma artar (silindirik).</a:t>
            </a:r>
          </a:p>
          <a:p/>
          <a:p>
            <a:r>
              <a:t>BEKLENEN CEVAP: 5) Haritalar farklı projeksiyon yöntemleriyle çizilmiştir; kıtaların biçim ve büyüklükleri farklı görünür. Ayrıca merkez ve yön farklıdır: 1, 3 ve 4. haritalarda Atlas Okyanusu, 2. haritada Büyük Okyanus ortadadır; 4. haritada güney yukarıdadır (yön oku G). 6) 3. harita (oval): kutuplara doğru aşırı büyümeyi azaltır, alan ve biçimleri daha dengeli gösterir; yine de bozulmasız değildir. 7) Küre biçimindeki Dünya düzleme bozulmasız aktarılamaz; her projeksiyon bazı bozulmalar içerir, bu yüzden amaca uygun projeksiyon seçilir. Haritanın merkezi ve yönü de bir tercihtir: 'kuzey yukarıda' bir alışkanlıktır.</a:t>
            </a:r>
          </a:p>
          <a:p/>
          <a:p>
            <a:r>
              <a:t>KAYNAK: Kitap s. 40 (Küre şeklindeki Dünya, düz bir zemine çizilirken şekil ve alan bozulmaları meydana gelir.), s. 41 (Kutuplara doğru şekil ve alan bozulmaları artar), s. 73. OGM Materyal ölçme 5-7 örnek cevapları (5. farklı projeksiyon; 6. sol alttaki oval harita; 7. küre düzleme hatasız aktarılamaz, amaca uygun projeksiyon). OGM'den fazlası: merkez ve yön farkı (görselden doğrulandı).</a:t>
            </a:r>
          </a:p>
          <a:p/>
          <a:p>
            <a:r>
              <a:t>NOT: 6. soruda 4. haritayı seçen öğrenci kıtaların alanlarının birbirine göre daha dengeli göründüğünü (Afrika'nın büyüklüğü) gerekçe gösterirse kabul edin; o haritada biçimler bozuktur. Projeksiyon adları kitapta verilmediği için slaytta da verilmedi.</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tr-TR" smtClean="0"/>
              <a:t>Click to edit Master title style</a:t>
            </a:r>
            <a:endParaRPr lang="tr-TR"/>
          </a:p>
        </p:txBody>
      </p:sp>
      <p:sp>
        <p:nvSpPr>
          <p:cNvPr id="3" name="Subtitle 2"/>
          <p:cNvSpPr>
            <a:spLocks noGrp="1"/>
          </p:cNvSpPr>
          <p:nvPr>
            <p:ph type="subTitle" idx="1"/>
          </p:nvPr>
        </p:nvSpPr>
        <p:spPr>
          <a:xfrm>
            <a:off x="1371600" y="3886200"/>
            <a:ext cx="6400800" cy="1752600"/>
          </a:xfrm>
        </p:spPr>
        <p:txBody>
          <a:bodyPr/>
          <a:lstStyle>
            <a:lvl1pPr marL="0" indent="0" algn="ctr">
              <a:buNone/>
              <a:defRPr lang="tr-TR">
                <a:solidFill>
                  <a:schemeClr val="tx1">
                    <a:tint val="75000"/>
                  </a:schemeClr>
                </a:solidFill>
              </a:defRPr>
            </a:lvl1pPr>
            <a:lvl2pPr marL="457200" indent="0" algn="ctr">
              <a:buNone/>
              <a:defRPr lang="tr-TR">
                <a:solidFill>
                  <a:schemeClr val="tx1">
                    <a:tint val="75000"/>
                  </a:schemeClr>
                </a:solidFill>
              </a:defRPr>
            </a:lvl2pPr>
            <a:lvl3pPr marL="914400" indent="0" algn="ctr">
              <a:buNone/>
              <a:defRPr lang="tr-TR">
                <a:solidFill>
                  <a:schemeClr val="tx1">
                    <a:tint val="75000"/>
                  </a:schemeClr>
                </a:solidFill>
              </a:defRPr>
            </a:lvl3pPr>
            <a:lvl4pPr marL="1371600" indent="0" algn="ctr">
              <a:buNone/>
              <a:defRPr lang="tr-TR">
                <a:solidFill>
                  <a:schemeClr val="tx1">
                    <a:tint val="75000"/>
                  </a:schemeClr>
                </a:solidFill>
              </a:defRPr>
            </a:lvl4pPr>
            <a:lvl5pPr marL="1828800" indent="0" algn="ctr">
              <a:buNone/>
              <a:defRPr lang="tr-TR">
                <a:solidFill>
                  <a:schemeClr val="tx1">
                    <a:tint val="75000"/>
                  </a:schemeClr>
                </a:solidFill>
              </a:defRPr>
            </a:lvl5pPr>
            <a:lvl6pPr marL="2286000" indent="0" algn="ctr">
              <a:buNone/>
              <a:defRPr lang="tr-TR">
                <a:solidFill>
                  <a:schemeClr val="tx1">
                    <a:tint val="75000"/>
                  </a:schemeClr>
                </a:solidFill>
              </a:defRPr>
            </a:lvl6pPr>
            <a:lvl7pPr marL="2743200" indent="0" algn="ctr">
              <a:buNone/>
              <a:defRPr lang="tr-TR">
                <a:solidFill>
                  <a:schemeClr val="tx1">
                    <a:tint val="75000"/>
                  </a:schemeClr>
                </a:solidFill>
              </a:defRPr>
            </a:lvl7pPr>
            <a:lvl8pPr marL="3200400" indent="0" algn="ctr">
              <a:buNone/>
              <a:defRPr lang="tr-TR">
                <a:solidFill>
                  <a:schemeClr val="tx1">
                    <a:tint val="75000"/>
                  </a:schemeClr>
                </a:solidFill>
              </a:defRPr>
            </a:lvl8pPr>
            <a:lvl9pPr marL="3657600" indent="0" algn="ctr">
              <a:buNone/>
              <a:defRPr lang="tr-TR">
                <a:solidFill>
                  <a:schemeClr val="tx1">
                    <a:tint val="75000"/>
                  </a:schemeClr>
                </a:solidFill>
              </a:defRPr>
            </a:lvl9pPr>
          </a:lstStyle>
          <a:p>
            <a:r>
              <a:rPr lang="tr-TR" smtClean="0"/>
              <a:t>Click to edit Master subtitle style</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idx="1"/>
          </p:nvPr>
        </p:nvSpPr>
        <p:spPr/>
        <p:txBody>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lang="tr-TR" sz="4000" b="1" cap="all"/>
            </a:lvl1pPr>
          </a:lstStyle>
          <a:p>
            <a:r>
              <a:rPr lang="tr-TR" smtClean="0"/>
              <a:t>Click to edit Master title style</a:t>
            </a:r>
            <a:endParaRPr lang="tr-TR"/>
          </a:p>
        </p:txBody>
      </p:sp>
      <p:sp>
        <p:nvSpPr>
          <p:cNvPr id="3" name="Text Placeholder 2"/>
          <p:cNvSpPr>
            <a:spLocks noGrp="1"/>
          </p:cNvSpPr>
          <p:nvPr>
            <p:ph type="body" idx="1"/>
          </p:nvPr>
        </p:nvSpPr>
        <p:spPr>
          <a:xfrm>
            <a:off x="722313" y="2906713"/>
            <a:ext cx="7772400" cy="1500187"/>
          </a:xfrm>
        </p:spPr>
        <p:txBody>
          <a:bodyPr anchor="b"/>
          <a:lstStyle>
            <a:lvl1pPr marL="0" indent="0">
              <a:buNone/>
              <a:defRPr lang="tr-TR" sz="2000">
                <a:solidFill>
                  <a:schemeClr val="tx1">
                    <a:tint val="75000"/>
                  </a:schemeClr>
                </a:solidFill>
              </a:defRPr>
            </a:lvl1pPr>
            <a:lvl2pPr marL="457200" indent="0">
              <a:buNone/>
              <a:defRPr lang="tr-TR" sz="1800">
                <a:solidFill>
                  <a:schemeClr val="tx1">
                    <a:tint val="75000"/>
                  </a:schemeClr>
                </a:solidFill>
              </a:defRPr>
            </a:lvl2pPr>
            <a:lvl3pPr marL="914400" indent="0">
              <a:buNone/>
              <a:defRPr lang="tr-TR" sz="1600">
                <a:solidFill>
                  <a:schemeClr val="tx1">
                    <a:tint val="75000"/>
                  </a:schemeClr>
                </a:solidFill>
              </a:defRPr>
            </a:lvl3pPr>
            <a:lvl4pPr marL="1371600" indent="0">
              <a:buNone/>
              <a:defRPr lang="tr-TR" sz="1400">
                <a:solidFill>
                  <a:schemeClr val="tx1">
                    <a:tint val="75000"/>
                  </a:schemeClr>
                </a:solidFill>
              </a:defRPr>
            </a:lvl4pPr>
            <a:lvl5pPr marL="1828800" indent="0">
              <a:buNone/>
              <a:defRPr lang="tr-TR" sz="1400">
                <a:solidFill>
                  <a:schemeClr val="tx1">
                    <a:tint val="75000"/>
                  </a:schemeClr>
                </a:solidFill>
              </a:defRPr>
            </a:lvl5pPr>
            <a:lvl6pPr marL="2286000" indent="0">
              <a:buNone/>
              <a:defRPr lang="tr-TR" sz="1400">
                <a:solidFill>
                  <a:schemeClr val="tx1">
                    <a:tint val="75000"/>
                  </a:schemeClr>
                </a:solidFill>
              </a:defRPr>
            </a:lvl6pPr>
            <a:lvl7pPr marL="2743200" indent="0">
              <a:buNone/>
              <a:defRPr lang="tr-TR" sz="1400">
                <a:solidFill>
                  <a:schemeClr val="tx1">
                    <a:tint val="75000"/>
                  </a:schemeClr>
                </a:solidFill>
              </a:defRPr>
            </a:lvl7pPr>
            <a:lvl8pPr marL="3200400" indent="0">
              <a:buNone/>
              <a:defRPr lang="tr-TR" sz="1400">
                <a:solidFill>
                  <a:schemeClr val="tx1">
                    <a:tint val="75000"/>
                  </a:schemeClr>
                </a:solidFill>
              </a:defRPr>
            </a:lvl8pPr>
            <a:lvl9pPr marL="3657600" indent="0">
              <a:buNone/>
              <a:defRPr lang="tr-TR" sz="1400">
                <a:solidFill>
                  <a:schemeClr val="tx1">
                    <a:tint val="75000"/>
                  </a:schemeClr>
                </a:solidFill>
              </a:defRPr>
            </a:lvl9pPr>
          </a:lstStyle>
          <a:p>
            <a:pPr lvl="0"/>
            <a:r>
              <a:rPr lang="tr-TR"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Content Placeholder 2"/>
          <p:cNvSpPr>
            <a:spLocks noGrp="1"/>
          </p:cNvSpPr>
          <p:nvPr>
            <p:ph sz="half" idx="1"/>
          </p:nvPr>
        </p:nvSpPr>
        <p:spPr>
          <a:xfrm>
            <a:off x="457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Content Placeholder 3"/>
          <p:cNvSpPr>
            <a:spLocks noGrp="1"/>
          </p:cNvSpPr>
          <p:nvPr>
            <p:ph sz="half" idx="2"/>
          </p:nvPr>
        </p:nvSpPr>
        <p:spPr>
          <a:xfrm>
            <a:off x="4648200" y="1600200"/>
            <a:ext cx="4038600" cy="4525963"/>
          </a:xfrm>
        </p:spPr>
        <p:txBody>
          <a:bodyPr/>
          <a:lstStyle>
            <a:lvl1pPr>
              <a:defRPr lang="tr-TR" sz="2800"/>
            </a:lvl1pPr>
            <a:lvl2pPr>
              <a:defRPr lang="tr-TR" sz="2400"/>
            </a:lvl2pPr>
            <a:lvl3pPr>
              <a:defRPr lang="tr-TR" sz="2000"/>
            </a:lvl3pPr>
            <a:lvl4pPr>
              <a:defRPr lang="tr-TR" sz="1800"/>
            </a:lvl4pPr>
            <a:lvl5pPr>
              <a:defRPr lang="tr-TR" sz="1800"/>
            </a:lvl5pPr>
            <a:lvl6pPr>
              <a:defRPr lang="tr-TR" sz="1800"/>
            </a:lvl6pPr>
            <a:lvl7pPr>
              <a:defRPr lang="tr-TR" sz="1800"/>
            </a:lvl7pPr>
            <a:lvl8pPr>
              <a:defRPr lang="tr-TR" sz="1800"/>
            </a:lvl8pPr>
            <a:lvl9pPr>
              <a:defRPr lang="tr-TR" sz="18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lang="tr-TR"/>
            </a:lvl1pPr>
          </a:lstStyle>
          <a:p>
            <a:r>
              <a:rPr lang="tr-TR" smtClean="0"/>
              <a:t>Click to edit Master title style</a:t>
            </a:r>
            <a:endParaRPr lang="tr-TR"/>
          </a:p>
        </p:txBody>
      </p:sp>
      <p:sp>
        <p:nvSpPr>
          <p:cNvPr id="3" name="Text Placeholder 2"/>
          <p:cNvSpPr>
            <a:spLocks noGrp="1"/>
          </p:cNvSpPr>
          <p:nvPr>
            <p:ph type="body" idx="1"/>
          </p:nvPr>
        </p:nvSpPr>
        <p:spPr>
          <a:xfrm>
            <a:off x="457200" y="1535113"/>
            <a:ext cx="4040188"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lang="tr-TR" sz="2400" b="1"/>
            </a:lvl1pPr>
            <a:lvl2pPr marL="457200" indent="0">
              <a:buNone/>
              <a:defRPr lang="tr-TR" sz="2000" b="1"/>
            </a:lvl2pPr>
            <a:lvl3pPr marL="914400" indent="0">
              <a:buNone/>
              <a:defRPr lang="tr-TR" sz="1800" b="1"/>
            </a:lvl3pPr>
            <a:lvl4pPr marL="1371600" indent="0">
              <a:buNone/>
              <a:defRPr lang="tr-TR" sz="1600" b="1"/>
            </a:lvl4pPr>
            <a:lvl5pPr marL="1828800" indent="0">
              <a:buNone/>
              <a:defRPr lang="tr-TR" sz="1600" b="1"/>
            </a:lvl5pPr>
            <a:lvl6pPr marL="2286000" indent="0">
              <a:buNone/>
              <a:defRPr lang="tr-TR" sz="1600" b="1"/>
            </a:lvl6pPr>
            <a:lvl7pPr marL="2743200" indent="0">
              <a:buNone/>
              <a:defRPr lang="tr-TR" sz="1600" b="1"/>
            </a:lvl7pPr>
            <a:lvl8pPr marL="3200400" indent="0">
              <a:buNone/>
              <a:defRPr lang="tr-TR" sz="1600" b="1"/>
            </a:lvl8pPr>
            <a:lvl9pPr marL="3657600" indent="0">
              <a:buNone/>
              <a:defRPr lang="tr-TR" sz="1600" b="1"/>
            </a:lvl9pPr>
          </a:lstStyle>
          <a:p>
            <a:pPr lvl="0"/>
            <a:r>
              <a:rPr lang="tr-TR"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lang="tr-TR" sz="2400"/>
            </a:lvl1pPr>
            <a:lvl2pPr>
              <a:defRPr lang="tr-TR" sz="2000"/>
            </a:lvl2pPr>
            <a:lvl3pPr>
              <a:defRPr lang="tr-TR" sz="1800"/>
            </a:lvl3pPr>
            <a:lvl4pPr>
              <a:defRPr lang="tr-TR" sz="1600"/>
            </a:lvl4pPr>
            <a:lvl5pPr>
              <a:defRPr lang="tr-TR" sz="1600"/>
            </a:lvl5pPr>
            <a:lvl6pPr>
              <a:defRPr lang="tr-TR" sz="1600"/>
            </a:lvl6pPr>
            <a:lvl7pPr>
              <a:defRPr lang="tr-TR" sz="1600"/>
            </a:lvl7pPr>
            <a:lvl8pPr>
              <a:defRPr lang="tr-TR" sz="1600"/>
            </a:lvl8pPr>
            <a:lvl9pPr>
              <a:defRPr lang="tr-TR" sz="16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7" name="Date Placeholder 6"/>
          <p:cNvSpPr>
            <a:spLocks noGrp="1"/>
          </p:cNvSpPr>
          <p:nvPr>
            <p:ph type="dt" sz="half" idx="10"/>
          </p:nvPr>
        </p:nvSpPr>
        <p:spPr/>
        <p:txBody>
          <a:bodyPr/>
          <a:lstStyle/>
          <a:p>
            <a:fld id="{5BCAD085-E8A6-8845-BD4E-CB4CCA059FC4}" type="datetimeFigureOut">
              <a:rPr lang="tr-TR" smtClean="0"/>
              <a:t>1/27/13</a:t>
            </a:fld>
            <a:endParaRPr lang="tr-TR"/>
          </a:p>
        </p:txBody>
      </p:sp>
      <p:sp>
        <p:nvSpPr>
          <p:cNvPr id="8" name="Footer Placeholder 7"/>
          <p:cNvSpPr>
            <a:spLocks noGrp="1"/>
          </p:cNvSpPr>
          <p:nvPr>
            <p:ph type="ftr" sz="quarter" idx="11"/>
          </p:nvPr>
        </p:nvSpPr>
        <p:spPr/>
        <p:txBody>
          <a:bodyPr/>
          <a:lstStyle/>
          <a:p>
            <a:endParaRPr lang="tr-TR"/>
          </a:p>
        </p:txBody>
      </p:sp>
      <p:sp>
        <p:nvSpPr>
          <p:cNvPr id="9" name="Slide Number Placeholder 8"/>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Date Placeholder 2"/>
          <p:cNvSpPr>
            <a:spLocks noGrp="1"/>
          </p:cNvSpPr>
          <p:nvPr>
            <p:ph type="dt" sz="half" idx="10"/>
          </p:nvPr>
        </p:nvSpPr>
        <p:spPr/>
        <p:txBody>
          <a:bodyPr/>
          <a:lstStyle/>
          <a:p>
            <a:fld id="{5BCAD085-E8A6-8845-BD4E-CB4CCA059FC4}" type="datetimeFigureOut">
              <a:rPr lang="tr-TR" smtClean="0"/>
              <a:t>1/27/13</a:t>
            </a:fld>
            <a:endParaRPr lang="tr-TR"/>
          </a:p>
        </p:txBody>
      </p:sp>
      <p:sp>
        <p:nvSpPr>
          <p:cNvPr id="4" name="Footer Placeholder 3"/>
          <p:cNvSpPr>
            <a:spLocks noGrp="1"/>
          </p:cNvSpPr>
          <p:nvPr>
            <p:ph type="ftr" sz="quarter" idx="11"/>
          </p:nvPr>
        </p:nvSpPr>
        <p:spPr/>
        <p:txBody>
          <a:bodyPr/>
          <a:lstStyle/>
          <a:p>
            <a:endParaRPr lang="tr-TR"/>
          </a:p>
        </p:txBody>
      </p:sp>
      <p:sp>
        <p:nvSpPr>
          <p:cNvPr id="5" name="Slide Number Placeholder 4"/>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tr-TR" smtClean="0"/>
              <a:t>1/27/13</a:t>
            </a:fld>
            <a:endParaRPr lang="tr-TR"/>
          </a:p>
        </p:txBody>
      </p:sp>
      <p:sp>
        <p:nvSpPr>
          <p:cNvPr id="3" name="Footer Placeholder 2"/>
          <p:cNvSpPr>
            <a:spLocks noGrp="1"/>
          </p:cNvSpPr>
          <p:nvPr>
            <p:ph type="ftr" sz="quarter" idx="11"/>
          </p:nvPr>
        </p:nvSpPr>
        <p:spPr/>
        <p:txBody>
          <a:bodyPr/>
          <a:lstStyle/>
          <a:p>
            <a:endParaRPr lang="tr-TR"/>
          </a:p>
        </p:txBody>
      </p:sp>
      <p:sp>
        <p:nvSpPr>
          <p:cNvPr id="4" name="Slide Number Placeholder 3"/>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lang="tr-TR" sz="2000" b="1"/>
            </a:lvl1pPr>
          </a:lstStyle>
          <a:p>
            <a:r>
              <a:rPr lang="tr-TR" smtClean="0"/>
              <a:t>Click to edit Master title style</a:t>
            </a:r>
            <a:endParaRPr lang="tr-TR"/>
          </a:p>
        </p:txBody>
      </p:sp>
      <p:sp>
        <p:nvSpPr>
          <p:cNvPr id="3" name="Content Placeholder 2"/>
          <p:cNvSpPr>
            <a:spLocks noGrp="1"/>
          </p:cNvSpPr>
          <p:nvPr>
            <p:ph idx="1"/>
          </p:nvPr>
        </p:nvSpPr>
        <p:spPr>
          <a:xfrm>
            <a:off x="3575050" y="273050"/>
            <a:ext cx="5111750" cy="5853113"/>
          </a:xfrm>
        </p:spPr>
        <p:txBody>
          <a:bodyPr/>
          <a:lstStyle>
            <a:lvl1pPr>
              <a:defRPr lang="tr-TR" sz="3200"/>
            </a:lvl1pPr>
            <a:lvl2pPr>
              <a:defRPr lang="tr-TR" sz="2800"/>
            </a:lvl2pPr>
            <a:lvl3pPr>
              <a:defRPr lang="tr-TR" sz="2400"/>
            </a:lvl3pPr>
            <a:lvl4pPr>
              <a:defRPr lang="tr-TR" sz="2000"/>
            </a:lvl4pPr>
            <a:lvl5pPr>
              <a:defRPr lang="tr-TR" sz="2000"/>
            </a:lvl5pPr>
            <a:lvl6pPr>
              <a:defRPr lang="tr-TR" sz="2000"/>
            </a:lvl6pPr>
            <a:lvl7pPr>
              <a:defRPr lang="tr-TR" sz="2000"/>
            </a:lvl7pPr>
            <a:lvl8pPr>
              <a:defRPr lang="tr-TR" sz="2000"/>
            </a:lvl8pPr>
            <a:lvl9pPr>
              <a:defRPr lang="tr-TR" sz="2000"/>
            </a:lvl9p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Text Placeholder 3"/>
          <p:cNvSpPr>
            <a:spLocks noGrp="1"/>
          </p:cNvSpPr>
          <p:nvPr>
            <p:ph type="body" sz="half" idx="2"/>
          </p:nvPr>
        </p:nvSpPr>
        <p:spPr>
          <a:xfrm>
            <a:off x="457200" y="1435100"/>
            <a:ext cx="3008313" cy="4691063"/>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lang="tr-TR" sz="2000" b="1"/>
            </a:lvl1pPr>
          </a:lstStyle>
          <a:p>
            <a:r>
              <a:rPr lang="tr-TR" smtClean="0"/>
              <a:t>Click to edit Master title style</a:t>
            </a:r>
            <a:endParaRPr lang="tr-TR"/>
          </a:p>
        </p:txBody>
      </p:sp>
      <p:sp>
        <p:nvSpPr>
          <p:cNvPr id="3" name="Picture Placeholder 2"/>
          <p:cNvSpPr>
            <a:spLocks noGrp="1"/>
          </p:cNvSpPr>
          <p:nvPr>
            <p:ph type="pic" idx="1"/>
          </p:nvPr>
        </p:nvSpPr>
        <p:spPr>
          <a:xfrm>
            <a:off x="1792288" y="612775"/>
            <a:ext cx="5486400" cy="4114800"/>
          </a:xfrm>
        </p:spPr>
        <p:txBody>
          <a:bodyPr/>
          <a:lstStyle>
            <a:lvl1pPr marL="0" indent="0">
              <a:buNone/>
              <a:defRPr lang="tr-TR" sz="3200"/>
            </a:lvl1pPr>
            <a:lvl2pPr marL="457200" indent="0">
              <a:buNone/>
              <a:defRPr lang="tr-TR" sz="2800"/>
            </a:lvl2pPr>
            <a:lvl3pPr marL="914400" indent="0">
              <a:buNone/>
              <a:defRPr lang="tr-TR" sz="2400"/>
            </a:lvl3pPr>
            <a:lvl4pPr marL="1371600" indent="0">
              <a:buNone/>
              <a:defRPr lang="tr-TR" sz="2000"/>
            </a:lvl4pPr>
            <a:lvl5pPr marL="1828800" indent="0">
              <a:buNone/>
              <a:defRPr lang="tr-TR" sz="2000"/>
            </a:lvl5pPr>
            <a:lvl6pPr marL="2286000" indent="0">
              <a:buNone/>
              <a:defRPr lang="tr-TR" sz="2000"/>
            </a:lvl6pPr>
            <a:lvl7pPr marL="2743200" indent="0">
              <a:buNone/>
              <a:defRPr lang="tr-TR" sz="2000"/>
            </a:lvl7pPr>
            <a:lvl8pPr marL="3200400" indent="0">
              <a:buNone/>
              <a:defRPr lang="tr-TR" sz="2000"/>
            </a:lvl8pPr>
            <a:lvl9pPr marL="3657600" indent="0">
              <a:buNone/>
              <a:defRPr lang="tr-TR" sz="2000"/>
            </a:lvl9pPr>
          </a:lstStyle>
          <a:p>
            <a:endParaRPr lang="tr-TR"/>
          </a:p>
        </p:txBody>
      </p:sp>
      <p:sp>
        <p:nvSpPr>
          <p:cNvPr id="4" name="Text Placeholder 3"/>
          <p:cNvSpPr>
            <a:spLocks noGrp="1"/>
          </p:cNvSpPr>
          <p:nvPr>
            <p:ph type="body" sz="half" idx="2"/>
          </p:nvPr>
        </p:nvSpPr>
        <p:spPr>
          <a:xfrm>
            <a:off x="1792288" y="5367338"/>
            <a:ext cx="5486400" cy="804862"/>
          </a:xfrm>
        </p:spPr>
        <p:txBody>
          <a:bodyPr/>
          <a:lstStyle>
            <a:lvl1pPr marL="0" indent="0">
              <a:buNone/>
              <a:defRPr lang="tr-TR" sz="1400"/>
            </a:lvl1pPr>
            <a:lvl2pPr marL="457200" indent="0">
              <a:buNone/>
              <a:defRPr lang="tr-TR" sz="1200"/>
            </a:lvl2pPr>
            <a:lvl3pPr marL="914400" indent="0">
              <a:buNone/>
              <a:defRPr lang="tr-TR" sz="1000"/>
            </a:lvl3pPr>
            <a:lvl4pPr marL="1371600" indent="0">
              <a:buNone/>
              <a:defRPr lang="tr-TR" sz="900"/>
            </a:lvl4pPr>
            <a:lvl5pPr marL="1828800" indent="0">
              <a:buNone/>
              <a:defRPr lang="tr-TR" sz="900"/>
            </a:lvl5pPr>
            <a:lvl6pPr marL="2286000" indent="0">
              <a:buNone/>
              <a:defRPr lang="tr-TR" sz="900"/>
            </a:lvl6pPr>
            <a:lvl7pPr marL="2743200" indent="0">
              <a:buNone/>
              <a:defRPr lang="tr-TR" sz="900"/>
            </a:lvl7pPr>
            <a:lvl8pPr marL="3200400" indent="0">
              <a:buNone/>
              <a:defRPr lang="tr-TR" sz="900"/>
            </a:lvl8pPr>
            <a:lvl9pPr marL="3657600" indent="0">
              <a:buNone/>
              <a:defRPr lang="tr-TR" sz="900"/>
            </a:lvl9pPr>
          </a:lstStyle>
          <a:p>
            <a:pPr lvl="0"/>
            <a:r>
              <a:rPr lang="tr-TR"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tr-TR" smtClean="0"/>
              <a:t>1/27/13</a:t>
            </a:fld>
            <a:endParaRPr lang="tr-TR"/>
          </a:p>
        </p:txBody>
      </p:sp>
      <p:sp>
        <p:nvSpPr>
          <p:cNvPr id="6" name="Footer Placeholder 5"/>
          <p:cNvSpPr>
            <a:spLocks noGrp="1"/>
          </p:cNvSpPr>
          <p:nvPr>
            <p:ph type="ftr" sz="quarter" idx="11"/>
          </p:nvPr>
        </p:nvSpPr>
        <p:spPr/>
        <p:txBody>
          <a:bodyPr/>
          <a:lstStyle/>
          <a:p>
            <a:endParaRPr lang="tr-TR"/>
          </a:p>
        </p:txBody>
      </p:sp>
      <p:sp>
        <p:nvSpPr>
          <p:cNvPr id="7" name="Slide Number Placeholder 6"/>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Click to edit Master title style</a:t>
            </a:r>
            <a:endParaRPr lang="tr-TR"/>
          </a:p>
        </p:txBody>
      </p:sp>
      <p:sp>
        <p:nvSpPr>
          <p:cNvPr id="3" name="Vertical Text Placeholder 2"/>
          <p:cNvSpPr>
            <a:spLocks noGrp="1"/>
          </p:cNvSpPr>
          <p:nvPr>
            <p:ph type="body" orient="vert" idx="1"/>
          </p:nvPr>
        </p:nvSpPr>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tr-TR" smtClean="0"/>
              <a:t>Click to edit Master title style</a:t>
            </a:r>
            <a:endParaRPr lang="tr-T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10"/>
          </p:nvPr>
        </p:nvSpPr>
        <p:spPr/>
        <p:txBody>
          <a:bodyPr/>
          <a:lstStyle/>
          <a:p>
            <a:fld id="{5BCAD085-E8A6-8845-BD4E-CB4CCA059FC4}" type="datetimeFigureOut">
              <a:rPr lang="tr-TR" smtClean="0"/>
              <a:t>1/27/13</a:t>
            </a:fld>
            <a:endParaRPr lang="tr-TR"/>
          </a:p>
        </p:txBody>
      </p:sp>
      <p:sp>
        <p:nvSpPr>
          <p:cNvPr id="5" name="Footer Placeholder 4"/>
          <p:cNvSpPr>
            <a:spLocks noGrp="1"/>
          </p:cNvSpPr>
          <p:nvPr>
            <p:ph type="ftr" sz="quarter" idx="11"/>
          </p:nvPr>
        </p:nvSpPr>
        <p:spPr/>
        <p:txBody>
          <a:bodyPr/>
          <a:lstStyle/>
          <a:p>
            <a:endParaRPr lang="tr-TR"/>
          </a:p>
        </p:txBody>
      </p:sp>
      <p:sp>
        <p:nvSpPr>
          <p:cNvPr id="6" name="Slide Number Placeholder 5"/>
          <p:cNvSpPr>
            <a:spLocks noGrp="1"/>
          </p:cNvSpPr>
          <p:nvPr>
            <p:ph type="sldNum" sz="quarter" idx="12"/>
          </p:nvPr>
        </p:nvSpPr>
        <p:spPr/>
        <p:txBody>
          <a:bodyPr/>
          <a:lstStyle/>
          <a:p>
            <a:fld id="{C1FF6DA9-008F-8B48-92A6-B652298478BF}" type="slidenum">
              <a:rPr lang="tr-TR" smtClean="0"/>
              <a:t>‹#›</a:t>
            </a:fld>
            <a:endParaRPr lang="tr-TR"/>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Click to edit Master title style</a:t>
            </a:r>
            <a:endParaRPr lang="tr-T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tr-TR" smtClean="0"/>
              <a:t>Click to edit Master text styles</a:t>
            </a:r>
          </a:p>
          <a:p>
            <a:pPr lvl="1"/>
            <a:r>
              <a:rPr lang="tr-TR" smtClean="0"/>
              <a:t>Second level</a:t>
            </a:r>
          </a:p>
          <a:p>
            <a:pPr lvl="2"/>
            <a:r>
              <a:rPr lang="tr-TR" smtClean="0"/>
              <a:t>Third level</a:t>
            </a:r>
          </a:p>
          <a:p>
            <a:pPr lvl="3"/>
            <a:r>
              <a:rPr lang="tr-TR" smtClean="0"/>
              <a:t>Fourth level</a:t>
            </a:r>
          </a:p>
          <a:p>
            <a:pPr lvl="4"/>
            <a:r>
              <a:rPr lang="tr-TR" smtClean="0"/>
              <a:t>Fifth level</a:t>
            </a:r>
            <a:endParaRPr lang="tr-T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lang="tr-TR" sz="1200">
                <a:solidFill>
                  <a:schemeClr val="tx1">
                    <a:tint val="75000"/>
                  </a:schemeClr>
                </a:solidFill>
              </a:defRPr>
            </a:lvl1pPr>
          </a:lstStyle>
          <a:p>
            <a:fld id="{5BCAD085-E8A6-8845-BD4E-CB4CCA059FC4}" type="datetimeFigureOut">
              <a:rPr lang="tr-TR" smtClean="0"/>
              <a:t>1/27/13</a:t>
            </a:fld>
            <a:endParaRPr lang="tr-TR"/>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lang="tr-TR" sz="1200">
                <a:solidFill>
                  <a:schemeClr val="tx1">
                    <a:tint val="75000"/>
                  </a:schemeClr>
                </a:solidFill>
              </a:defRPr>
            </a:lvl1pPr>
          </a:lstStyle>
          <a:p>
            <a:endParaRPr lang="tr-TR"/>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lang="tr-TR" sz="1200">
                <a:solidFill>
                  <a:schemeClr val="tx1">
                    <a:tint val="75000"/>
                  </a:schemeClr>
                </a:solidFill>
              </a:defRPr>
            </a:lvl1pPr>
          </a:lstStyle>
          <a:p>
            <a:fld id="{C1FF6DA9-008F-8B48-92A6-B652298478BF}" type="slidenum">
              <a:rPr lang="tr-TR" smtClean="0"/>
              <a:t>‹#›</a:t>
            </a:fld>
            <a:endParaRPr lang="tr-TR"/>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lang="tr-T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lang="tr-T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lang="tr-T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lang="tr-T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lang="tr-TR" sz="2000" kern="1200">
          <a:solidFill>
            <a:schemeClr val="tx1"/>
          </a:solidFill>
          <a:latin typeface="+mn-lt"/>
          <a:ea typeface="+mn-ea"/>
          <a:cs typeface="+mn-cs"/>
        </a:defRPr>
      </a:lvl9pPr>
    </p:bodyStyle>
    <p:otherStyle>
      <a:defPPr>
        <a:defRPr lang="tr-TR"/>
      </a:defPPr>
      <a:lvl1pPr marL="0" algn="l" defTabSz="457200" rtl="0" eaLnBrk="1" latinLnBrk="0" hangingPunct="1">
        <a:defRPr lang="tr-TR" sz="1800" kern="1200">
          <a:solidFill>
            <a:schemeClr val="tx1"/>
          </a:solidFill>
          <a:latin typeface="+mn-lt"/>
          <a:ea typeface="+mn-ea"/>
          <a:cs typeface="+mn-cs"/>
        </a:defRPr>
      </a:lvl1pPr>
      <a:lvl2pPr marL="457200" algn="l" defTabSz="457200" rtl="0" eaLnBrk="1" latinLnBrk="0" hangingPunct="1">
        <a:defRPr lang="tr-TR" sz="1800" kern="1200">
          <a:solidFill>
            <a:schemeClr val="tx1"/>
          </a:solidFill>
          <a:latin typeface="+mn-lt"/>
          <a:ea typeface="+mn-ea"/>
          <a:cs typeface="+mn-cs"/>
        </a:defRPr>
      </a:lvl2pPr>
      <a:lvl3pPr marL="914400" algn="l" defTabSz="457200" rtl="0" eaLnBrk="1" latinLnBrk="0" hangingPunct="1">
        <a:defRPr lang="tr-TR" sz="1800" kern="1200">
          <a:solidFill>
            <a:schemeClr val="tx1"/>
          </a:solidFill>
          <a:latin typeface="+mn-lt"/>
          <a:ea typeface="+mn-ea"/>
          <a:cs typeface="+mn-cs"/>
        </a:defRPr>
      </a:lvl3pPr>
      <a:lvl4pPr marL="1371600" algn="l" defTabSz="457200" rtl="0" eaLnBrk="1" latinLnBrk="0" hangingPunct="1">
        <a:defRPr lang="tr-TR" sz="1800" kern="1200">
          <a:solidFill>
            <a:schemeClr val="tx1"/>
          </a:solidFill>
          <a:latin typeface="+mn-lt"/>
          <a:ea typeface="+mn-ea"/>
          <a:cs typeface="+mn-cs"/>
        </a:defRPr>
      </a:lvl4pPr>
      <a:lvl5pPr marL="1828800" algn="l" defTabSz="457200" rtl="0" eaLnBrk="1" latinLnBrk="0" hangingPunct="1">
        <a:defRPr lang="tr-TR" sz="1800" kern="1200">
          <a:solidFill>
            <a:schemeClr val="tx1"/>
          </a:solidFill>
          <a:latin typeface="+mn-lt"/>
          <a:ea typeface="+mn-ea"/>
          <a:cs typeface="+mn-cs"/>
        </a:defRPr>
      </a:lvl5pPr>
      <a:lvl6pPr marL="2286000" algn="l" defTabSz="457200" rtl="0" eaLnBrk="1" latinLnBrk="0" hangingPunct="1">
        <a:defRPr lang="tr-TR" sz="1800" kern="1200">
          <a:solidFill>
            <a:schemeClr val="tx1"/>
          </a:solidFill>
          <a:latin typeface="+mn-lt"/>
          <a:ea typeface="+mn-ea"/>
          <a:cs typeface="+mn-cs"/>
        </a:defRPr>
      </a:lvl6pPr>
      <a:lvl7pPr marL="2743200" algn="l" defTabSz="457200" rtl="0" eaLnBrk="1" latinLnBrk="0" hangingPunct="1">
        <a:defRPr lang="tr-TR" sz="1800" kern="1200">
          <a:solidFill>
            <a:schemeClr val="tx1"/>
          </a:solidFill>
          <a:latin typeface="+mn-lt"/>
          <a:ea typeface="+mn-ea"/>
          <a:cs typeface="+mn-cs"/>
        </a:defRPr>
      </a:lvl7pPr>
      <a:lvl8pPr marL="3200400" algn="l" defTabSz="457200" rtl="0" eaLnBrk="1" latinLnBrk="0" hangingPunct="1">
        <a:defRPr lang="tr-TR" sz="1800" kern="1200">
          <a:solidFill>
            <a:schemeClr val="tx1"/>
          </a:solidFill>
          <a:latin typeface="+mn-lt"/>
          <a:ea typeface="+mn-ea"/>
          <a:cs typeface="+mn-cs"/>
        </a:defRPr>
      </a:lvl8pPr>
      <a:lvl9pPr marL="3657600" algn="l" defTabSz="457200" rtl="0" eaLnBrk="1" latinLnBrk="0" hangingPunct="1">
        <a:defRPr lang="tr-T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7.xml"/><Relationship Id="rId3" Type="http://schemas.openxmlformats.org/officeDocument/2006/relationships/image" Target="../media/image49.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8.xml"/><Relationship Id="rId3" Type="http://schemas.openxmlformats.org/officeDocument/2006/relationships/image" Target="../media/image49.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19.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0.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1.xml"/><Relationship Id="rId3" Type="http://schemas.openxmlformats.org/officeDocument/2006/relationships/image" Target="../media/image50.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2.xml"/><Relationship Id="rId3" Type="http://schemas.openxmlformats.org/officeDocument/2006/relationships/image" Target="../media/image50.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5.xml"/><Relationship Id="rId3" Type="http://schemas.openxmlformats.org/officeDocument/2006/relationships/image" Target="../media/image51.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26.xml"/><Relationship Id="rId3" Type="http://schemas.openxmlformats.org/officeDocument/2006/relationships/image" Target="../media/image51.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2. Ünite Ölçme ve Değerlendirme Soruları: 1-2</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ÖLÇME</a:t>
            </a:r>
          </a:p>
        </p:txBody>
      </p:sp>
      <p:sp>
        <p:nvSpPr>
          <p:cNvPr id="6" name="TextBox 5"/>
          <p:cNvSpPr txBox="1"/>
          <p:nvPr/>
        </p:nvSpPr>
        <p:spPr>
          <a:xfrm>
            <a:off x="502920" y="1170432"/>
            <a:ext cx="11185855" cy="329184"/>
          </a:xfrm>
          <a:prstGeom prst="rect">
            <a:avLst/>
          </a:prstGeom>
          <a:noFill/>
        </p:spPr>
        <p:txBody>
          <a:bodyPr wrap="square" anchor="t" lIns="73152" rIns="73152" tIns="36576" bIns="36576">
            <a:noAutofit/>
          </a:bodyPr>
          <a:lstStyle/>
          <a:p>
            <a:pPr algn="l">
              <a:spcBef>
                <a:spcPts val="0"/>
              </a:spcBef>
              <a:spcAft>
                <a:spcPts val="0"/>
              </a:spcAft>
            </a:pPr>
            <a:r>
              <a:rPr lang="tr-TR" sz="1500" b="0" i="1">
                <a:solidFill>
                  <a:srgbClr val="767676"/>
                </a:solidFill>
                <a:latin typeface="Calibri"/>
              </a:rPr>
              <a:t>1 ve 2. soruları aşağıda verilen metin ve haritadan yararlanarak cevaplayınız.</a:t>
            </a:r>
          </a:p>
        </p:txBody>
      </p:sp>
      <p:sp>
        <p:nvSpPr>
          <p:cNvPr id="7" name="Rounded Rectangle 6"/>
          <p:cNvSpPr/>
          <p:nvPr/>
        </p:nvSpPr>
        <p:spPr>
          <a:xfrm>
            <a:off x="502920" y="1536192"/>
            <a:ext cx="11185855" cy="1188720"/>
          </a:xfrm>
          <a:prstGeom prst="roundRect">
            <a:avLst>
              <a:gd name="adj" fmla="val 8000"/>
            </a:avLst>
          </a:prstGeom>
          <a:solidFill>
            <a:srgbClr val="F0F0F0"/>
          </a:solidFill>
          <a:ln>
            <a:noFill/>
          </a:ln>
          <a:effectLst/>
        </p:spPr>
        <p:txBody>
          <a:bodyPr rtlCol="0" anchor="ctr"/>
          <a:lstStyle/>
          <a:p/>
        </p:txBody>
      </p:sp>
      <p:sp>
        <p:nvSpPr>
          <p:cNvPr id="8" name="Rectangle 7"/>
          <p:cNvSpPr/>
          <p:nvPr/>
        </p:nvSpPr>
        <p:spPr>
          <a:xfrm>
            <a:off x="502920" y="1536192"/>
            <a:ext cx="118872" cy="1188720"/>
          </a:xfrm>
          <a:prstGeom prst="rect">
            <a:avLst/>
          </a:prstGeom>
          <a:solidFill>
            <a:srgbClr val="D3373A"/>
          </a:solidFill>
          <a:ln>
            <a:noFill/>
          </a:ln>
          <a:effectLst/>
        </p:spPr>
        <p:txBody>
          <a:bodyPr rtlCol="0" anchor="ctr"/>
          <a:lstStyle/>
          <a:p/>
        </p:txBody>
      </p:sp>
      <p:sp>
        <p:nvSpPr>
          <p:cNvPr id="9" name="TextBox 8"/>
          <p:cNvSpPr txBox="1"/>
          <p:nvPr/>
        </p:nvSpPr>
        <p:spPr>
          <a:xfrm>
            <a:off x="777240" y="1536192"/>
            <a:ext cx="10774375" cy="1188720"/>
          </a:xfrm>
          <a:prstGeom prst="rect">
            <a:avLst/>
          </a:prstGeom>
          <a:noFill/>
        </p:spPr>
        <p:txBody>
          <a:bodyPr wrap="square" anchor="ctr" lIns="73152" rIns="73152" tIns="36576" bIns="36576">
            <a:noAutofit/>
          </a:bodyPr>
          <a:lstStyle/>
          <a:p>
            <a:pPr algn="l">
              <a:spcBef>
                <a:spcPts val="0"/>
              </a:spcBef>
              <a:spcAft>
                <a:spcPts val="0"/>
              </a:spcAft>
            </a:pPr>
            <a:r>
              <a:rPr lang="tr-TR" sz="1700" b="0" i="0">
                <a:solidFill>
                  <a:srgbClr val="262626"/>
                </a:solidFill>
                <a:latin typeface="Calibri"/>
              </a:rPr>
              <a:t>Bir grup dağcı, Uludağ’ın zirvesine tırmanmak için belirledikleri bir noktada kamp kurmuştur. Kamp alanından zirve rotasına hareket eden dağcılar, yürüyüş sırasında ortaya çıkan yoğun sisin etkisiyle kaybolmuştur. Dağcılardan haber alınamaması üzerine arama kurtarma çalışması başlatılmıştır. Arama kurtarma ekipleri, dağcıların telefonlarından alınan son sinyalleri tespit etmiştir.</a:t>
            </a:r>
          </a:p>
        </p:txBody>
      </p:sp>
      <p:pic>
        <p:nvPicPr>
          <p:cNvPr id="10" name="Picture 9" descr="uludag_s71.jpg"/>
          <p:cNvPicPr>
            <a:picLocks noChangeAspect="1"/>
          </p:cNvPicPr>
          <p:nvPr/>
        </p:nvPicPr>
        <p:blipFill>
          <a:blip r:embed="rId3"/>
          <a:stretch>
            <a:fillRect/>
          </a:stretch>
        </p:blipFill>
        <p:spPr>
          <a:xfrm>
            <a:off x="502920" y="2862072"/>
            <a:ext cx="6288786" cy="3428495"/>
          </a:xfrm>
          <a:prstGeom prst="rect">
            <a:avLst/>
          </a:prstGeom>
          <a:ln w="9525">
            <a:solidFill>
              <a:srgbClr val="D9D9D9"/>
            </a:solidFill>
          </a:ln>
        </p:spPr>
      </p:pic>
      <p:sp>
        <p:nvSpPr>
          <p:cNvPr id="11" name="Rounded Rectangle 10"/>
          <p:cNvSpPr/>
          <p:nvPr/>
        </p:nvSpPr>
        <p:spPr>
          <a:xfrm>
            <a:off x="7020306" y="2862072"/>
            <a:ext cx="4668469" cy="1650492"/>
          </a:xfrm>
          <a:prstGeom prst="roundRect">
            <a:avLst>
              <a:gd name="adj" fmla="val 8000"/>
            </a:avLst>
          </a:prstGeom>
          <a:solidFill>
            <a:srgbClr val="F0F0F0"/>
          </a:solidFill>
          <a:ln>
            <a:noFill/>
          </a:ln>
          <a:effectLst/>
        </p:spPr>
        <p:txBody>
          <a:bodyPr rtlCol="0" anchor="ctr"/>
          <a:lstStyle/>
          <a:p/>
        </p:txBody>
      </p:sp>
      <p:sp>
        <p:nvSpPr>
          <p:cNvPr id="12" name="Oval 11"/>
          <p:cNvSpPr/>
          <p:nvPr/>
        </p:nvSpPr>
        <p:spPr>
          <a:xfrm>
            <a:off x="7111746" y="2971800"/>
            <a:ext cx="475488" cy="475488"/>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1</a:t>
            </a:r>
          </a:p>
        </p:txBody>
      </p:sp>
      <p:sp>
        <p:nvSpPr>
          <p:cNvPr id="13" name="TextBox 12"/>
          <p:cNvSpPr txBox="1"/>
          <p:nvPr/>
        </p:nvSpPr>
        <p:spPr>
          <a:xfrm>
            <a:off x="7706106" y="2862072"/>
            <a:ext cx="3891229" cy="1650492"/>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Arama kurtarma ekip şefi, sahadaki ekipleri doğru yönlendirebilmek için kayıp dağcıların mutlak ve göreceli konumlarını nasıl açıklamalıdır?</a:t>
            </a:r>
          </a:p>
        </p:txBody>
      </p:sp>
      <p:sp>
        <p:nvSpPr>
          <p:cNvPr id="14" name="Rounded Rectangle 13"/>
          <p:cNvSpPr/>
          <p:nvPr/>
        </p:nvSpPr>
        <p:spPr>
          <a:xfrm>
            <a:off x="7020306" y="4640580"/>
            <a:ext cx="4668469" cy="1650492"/>
          </a:xfrm>
          <a:prstGeom prst="roundRect">
            <a:avLst>
              <a:gd name="adj" fmla="val 8000"/>
            </a:avLst>
          </a:prstGeom>
          <a:solidFill>
            <a:srgbClr val="F0F0F0"/>
          </a:solidFill>
          <a:ln>
            <a:noFill/>
          </a:ln>
          <a:effectLst/>
        </p:spPr>
        <p:txBody>
          <a:bodyPr rtlCol="0" anchor="ctr"/>
          <a:lstStyle/>
          <a:p/>
        </p:txBody>
      </p:sp>
      <p:sp>
        <p:nvSpPr>
          <p:cNvPr id="15" name="Oval 14"/>
          <p:cNvSpPr/>
          <p:nvPr/>
        </p:nvSpPr>
        <p:spPr>
          <a:xfrm>
            <a:off x="7111746" y="4750308"/>
            <a:ext cx="475488" cy="475488"/>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2</a:t>
            </a:r>
          </a:p>
        </p:txBody>
      </p:sp>
      <p:sp>
        <p:nvSpPr>
          <p:cNvPr id="16" name="TextBox 15"/>
          <p:cNvSpPr txBox="1"/>
          <p:nvPr/>
        </p:nvSpPr>
        <p:spPr>
          <a:xfrm>
            <a:off x="7706106" y="4640580"/>
            <a:ext cx="3891229" cy="1650492"/>
          </a:xfrm>
          <a:prstGeom prst="rect">
            <a:avLst/>
          </a:prstGeom>
          <a:noFill/>
        </p:spPr>
        <p:txBody>
          <a:bodyPr wrap="square" anchor="ctr" lIns="73152" rIns="73152" tIns="36576" bIns="36576">
            <a:noAutofit/>
          </a:bodyPr>
          <a:lstStyle/>
          <a:p>
            <a:pPr algn="l">
              <a:spcBef>
                <a:spcPts val="0"/>
              </a:spcBef>
              <a:spcAft>
                <a:spcPts val="0"/>
              </a:spcAft>
            </a:pPr>
            <a:r>
              <a:rPr lang="tr-TR" sz="2000" b="0" i="0">
                <a:solidFill>
                  <a:srgbClr val="262626"/>
                </a:solidFill>
                <a:latin typeface="Calibri"/>
              </a:rPr>
              <a:t>Dağcıların zirve yürüyüşünü tamamlayabilmeleri ve kaybolmamaları için hangi bilgi ve donanıma sahip olmaları gerekirdi?</a:t>
            </a:r>
          </a:p>
        </p:txBody>
      </p:sp>
      <p:sp>
        <p:nvSpPr>
          <p:cNvPr id="17" name="TextBox 1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8" name="Rounded Rectangle 1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71</a:t>
            </a:r>
          </a:p>
        </p:txBody>
      </p:sp>
      <p:sp>
        <p:nvSpPr>
          <p:cNvPr id="19" name="TextBox 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217 / 226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Ölçme 1. soru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uludag_s71.jpg"/>
          <p:cNvPicPr>
            <a:picLocks noChangeAspect="1"/>
          </p:cNvPicPr>
          <p:nvPr/>
        </p:nvPicPr>
        <p:blipFill>
          <a:blip r:embed="rId3"/>
          <a:stretch>
            <a:fillRect/>
          </a:stretch>
        </p:blipFill>
        <p:spPr>
          <a:xfrm>
            <a:off x="502920" y="1216152"/>
            <a:ext cx="6812280" cy="3713892"/>
          </a:xfrm>
          <a:prstGeom prst="rect">
            <a:avLst/>
          </a:prstGeom>
          <a:ln w="9525">
            <a:solidFill>
              <a:srgbClr val="D9D9D9"/>
            </a:solidFill>
          </a:ln>
        </p:spPr>
      </p:pic>
      <p:sp>
        <p:nvSpPr>
          <p:cNvPr id="7" name="Rectangle 6"/>
          <p:cNvSpPr/>
          <p:nvPr/>
        </p:nvSpPr>
        <p:spPr>
          <a:xfrm>
            <a:off x="2128445" y="2185245"/>
            <a:ext cx="685577" cy="687651"/>
          </a:xfrm>
          <a:prstGeom prst="rect">
            <a:avLst/>
          </a:prstGeom>
          <a:solidFill>
            <a:srgbClr val="FCC021">
              <a:alpha val="28000"/>
            </a:srgbClr>
          </a:solidFill>
          <a:ln w="31750">
            <a:solidFill>
              <a:srgbClr val="FCC021"/>
            </a:solidFill>
          </a:ln>
          <a:effectLst/>
        </p:spPr>
        <p:txBody>
          <a:bodyPr rtlCol="0" anchor="ctr"/>
          <a:lstStyle/>
          <a:p/>
        </p:txBody>
      </p:sp>
      <p:cxnSp>
        <p:nvCxnSpPr>
          <p:cNvPr id="8" name="Connector 7"/>
          <p:cNvCxnSpPr/>
          <p:nvPr/>
        </p:nvCxnSpPr>
        <p:spPr>
          <a:xfrm>
            <a:off x="1249371" y="2576945"/>
            <a:ext cx="1088516" cy="0"/>
          </a:xfrm>
          <a:prstGeom prst="line">
            <a:avLst/>
          </a:prstGeom>
          <a:ln w="25400">
            <a:solidFill>
              <a:srgbClr val="D3373A"/>
            </a:solidFill>
            <a:prstDash val="dash"/>
          </a:ln>
        </p:spPr>
      </p:cxnSp>
      <p:cxnSp>
        <p:nvCxnSpPr>
          <p:cNvPr id="9" name="Connector 8"/>
          <p:cNvCxnSpPr/>
          <p:nvPr/>
        </p:nvCxnSpPr>
        <p:spPr>
          <a:xfrm>
            <a:off x="2337887" y="1549821"/>
            <a:ext cx="0" cy="1027124"/>
          </a:xfrm>
          <a:prstGeom prst="line">
            <a:avLst/>
          </a:prstGeom>
          <a:ln w="25400">
            <a:solidFill>
              <a:srgbClr val="D3373A"/>
            </a:solidFill>
            <a:prstDash val="dash"/>
          </a:ln>
        </p:spPr>
      </p:cxnSp>
      <p:cxnSp>
        <p:nvCxnSpPr>
          <p:cNvPr id="10" name="Connector 9"/>
          <p:cNvCxnSpPr/>
          <p:nvPr/>
        </p:nvCxnSpPr>
        <p:spPr>
          <a:xfrm flipH="1" flipV="1">
            <a:off x="2429327" y="2631809"/>
            <a:ext cx="859084" cy="403701"/>
          </a:xfrm>
          <a:prstGeom prst="line">
            <a:avLst/>
          </a:prstGeom>
          <a:ln w="31750">
            <a:solidFill>
              <a:srgbClr val="4F4F4F"/>
            </a:solidFill>
            <a:tailEnd type="triangle" w="med" len="med"/>
          </a:ln>
        </p:spPr>
      </p:cxnSp>
      <p:sp>
        <p:nvSpPr>
          <p:cNvPr id="11" name="Rounded Rectangle 10"/>
          <p:cNvSpPr/>
          <p:nvPr/>
        </p:nvSpPr>
        <p:spPr>
          <a:xfrm>
            <a:off x="1295091" y="2174609"/>
            <a:ext cx="1188720" cy="292608"/>
          </a:xfrm>
          <a:prstGeom prst="roundRect">
            <a:avLst>
              <a:gd name="adj" fmla="val 30000"/>
            </a:avLst>
          </a:prstGeom>
          <a:solidFill>
            <a:srgbClr val="FFFFFF"/>
          </a:solidFill>
          <a:ln w="9525">
            <a:solidFill>
              <a:srgbClr val="D9D9D9"/>
            </a:solidFill>
          </a:ln>
          <a:effectLst/>
        </p:spPr>
        <p:txBody>
          <a:bodyPr rtlCol="0" anchor="ctr" wrap="square" lIns="27432" rIns="27432" tIns="0" bIns="0">
            <a:noAutofit/>
          </a:bodyPr>
          <a:lstStyle/>
          <a:p>
            <a:pPr algn="ctr">
              <a:spcBef>
                <a:spcPts val="0"/>
              </a:spcBef>
              <a:spcAft>
                <a:spcPts val="0"/>
              </a:spcAft>
            </a:pPr>
            <a:r>
              <a:rPr lang="tr-TR" sz="1300" b="1" i="0">
                <a:solidFill>
                  <a:srgbClr val="D3373A"/>
                </a:solidFill>
                <a:latin typeface="Calibri"/>
              </a:rPr>
              <a:t>≈ 40°05,4′ K</a:t>
            </a:r>
          </a:p>
        </p:txBody>
      </p:sp>
      <p:sp>
        <p:nvSpPr>
          <p:cNvPr id="12" name="Rounded Rectangle 11"/>
          <p:cNvSpPr/>
          <p:nvPr/>
        </p:nvSpPr>
        <p:spPr>
          <a:xfrm>
            <a:off x="2411039" y="1595541"/>
            <a:ext cx="1188720" cy="292608"/>
          </a:xfrm>
          <a:prstGeom prst="roundRect">
            <a:avLst>
              <a:gd name="adj" fmla="val 30000"/>
            </a:avLst>
          </a:prstGeom>
          <a:solidFill>
            <a:srgbClr val="FFFFFF"/>
          </a:solidFill>
          <a:ln w="9525">
            <a:solidFill>
              <a:srgbClr val="D9D9D9"/>
            </a:solidFill>
          </a:ln>
          <a:effectLst/>
        </p:spPr>
        <p:txBody>
          <a:bodyPr rtlCol="0" anchor="ctr" wrap="square" lIns="27432" rIns="27432" tIns="0" bIns="0">
            <a:noAutofit/>
          </a:bodyPr>
          <a:lstStyle/>
          <a:p>
            <a:pPr algn="ctr">
              <a:spcBef>
                <a:spcPts val="0"/>
              </a:spcBef>
              <a:spcAft>
                <a:spcPts val="0"/>
              </a:spcAft>
            </a:pPr>
            <a:r>
              <a:rPr lang="tr-TR" sz="1300" b="1" i="0">
                <a:solidFill>
                  <a:srgbClr val="D3373A"/>
                </a:solidFill>
                <a:latin typeface="Calibri"/>
              </a:rPr>
              <a:t>≈ 29°12,3′ D</a:t>
            </a:r>
          </a:p>
        </p:txBody>
      </p:sp>
      <p:sp>
        <p:nvSpPr>
          <p:cNvPr id="13" name="Rounded Rectangle 12"/>
          <p:cNvSpPr/>
          <p:nvPr/>
        </p:nvSpPr>
        <p:spPr>
          <a:xfrm>
            <a:off x="2831211" y="2276558"/>
            <a:ext cx="960120" cy="292608"/>
          </a:xfrm>
          <a:prstGeom prst="roundRect">
            <a:avLst>
              <a:gd name="adj" fmla="val 30000"/>
            </a:avLst>
          </a:prstGeom>
          <a:solidFill>
            <a:srgbClr val="4F4F4F"/>
          </a:solidFill>
          <a:ln>
            <a:noFill/>
          </a:ln>
          <a:effectLst/>
        </p:spPr>
        <p:txBody>
          <a:bodyPr rtlCol="0" anchor="ctr" wrap="square" lIns="27432" rIns="27432" tIns="0" bIns="0">
            <a:noAutofit/>
          </a:bodyPr>
          <a:lstStyle/>
          <a:p>
            <a:pPr algn="ctr">
              <a:spcBef>
                <a:spcPts val="0"/>
              </a:spcBef>
              <a:spcAft>
                <a:spcPts val="0"/>
              </a:spcAft>
            </a:pPr>
            <a:r>
              <a:rPr lang="tr-TR" sz="1300" b="1" i="0">
                <a:solidFill>
                  <a:srgbClr val="FFFFFF"/>
                </a:solidFill>
                <a:latin typeface="Calibri"/>
              </a:rPr>
              <a:t>kuzeybatı</a:t>
            </a:r>
          </a:p>
        </p:txBody>
      </p:sp>
      <p:sp>
        <p:nvSpPr>
          <p:cNvPr id="14" name="TextBox 13"/>
          <p:cNvSpPr txBox="1"/>
          <p:nvPr/>
        </p:nvSpPr>
        <p:spPr>
          <a:xfrm>
            <a:off x="502920" y="4975764"/>
            <a:ext cx="681228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Harita: Ders kitabı s. 71 · işaretler sunuma aittir</a:t>
            </a:r>
          </a:p>
        </p:txBody>
      </p:sp>
      <p:sp>
        <p:nvSpPr>
          <p:cNvPr id="15" name="Rounded Rectangle 14"/>
          <p:cNvSpPr/>
          <p:nvPr/>
        </p:nvSpPr>
        <p:spPr>
          <a:xfrm>
            <a:off x="7543800" y="1216152"/>
            <a:ext cx="4144975" cy="1737360"/>
          </a:xfrm>
          <a:prstGeom prst="roundRect">
            <a:avLst>
              <a:gd name="adj" fmla="val 5000"/>
            </a:avLst>
          </a:prstGeom>
          <a:solidFill>
            <a:srgbClr val="F0F0F0"/>
          </a:solidFill>
          <a:ln>
            <a:noFill/>
          </a:ln>
          <a:effectLst/>
        </p:spPr>
        <p:txBody>
          <a:bodyPr rtlCol="0" anchor="ctr"/>
          <a:lstStyle/>
          <a:p/>
        </p:txBody>
      </p:sp>
      <p:sp>
        <p:nvSpPr>
          <p:cNvPr id="16" name="Rounded Rectangle 15"/>
          <p:cNvSpPr/>
          <p:nvPr/>
        </p:nvSpPr>
        <p:spPr>
          <a:xfrm>
            <a:off x="7543800" y="1216152"/>
            <a:ext cx="4144975" cy="457200"/>
          </a:xfrm>
          <a:prstGeom prst="roundRect">
            <a:avLst>
              <a:gd name="adj" fmla="val 25000"/>
            </a:avLst>
          </a:prstGeom>
          <a:solidFill>
            <a:srgbClr val="2E7D32"/>
          </a:solidFill>
          <a:ln>
            <a:noFill/>
          </a:ln>
          <a:effectLst/>
        </p:spPr>
        <p:txBody>
          <a:bodyPr rtlCol="0" anchor="ctr"/>
          <a:lstStyle/>
          <a:p/>
        </p:txBody>
      </p:sp>
      <p:sp>
        <p:nvSpPr>
          <p:cNvPr id="17" name="Rectangle 16"/>
          <p:cNvSpPr/>
          <p:nvPr/>
        </p:nvSpPr>
        <p:spPr>
          <a:xfrm>
            <a:off x="7543800" y="1444752"/>
            <a:ext cx="4144975" cy="228600"/>
          </a:xfrm>
          <a:prstGeom prst="rect">
            <a:avLst/>
          </a:prstGeom>
          <a:solidFill>
            <a:srgbClr val="2E7D32"/>
          </a:solidFill>
          <a:ln>
            <a:noFill/>
          </a:ln>
          <a:effectLst/>
        </p:spPr>
        <p:txBody>
          <a:bodyPr rtlCol="0" anchor="ctr"/>
          <a:lstStyle/>
          <a:p/>
        </p:txBody>
      </p:sp>
      <p:sp>
        <p:nvSpPr>
          <p:cNvPr id="18" name="TextBox 17"/>
          <p:cNvSpPr txBox="1"/>
          <p:nvPr/>
        </p:nvSpPr>
        <p:spPr>
          <a:xfrm>
            <a:off x="7635240" y="1216152"/>
            <a:ext cx="3962095" cy="457200"/>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Mutlak konum</a:t>
            </a:r>
          </a:p>
        </p:txBody>
      </p:sp>
      <p:sp>
        <p:nvSpPr>
          <p:cNvPr id="19" name="TextBox 18"/>
          <p:cNvSpPr txBox="1"/>
          <p:nvPr/>
        </p:nvSpPr>
        <p:spPr>
          <a:xfrm>
            <a:off x="7653528" y="1746504"/>
            <a:ext cx="3925519" cy="1133856"/>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40°05′–40°06′ kuzey enlemleri ile 29°12′–29°13′ doğu boylamları arasında</a:t>
            </a:r>
          </a:p>
        </p:txBody>
      </p:sp>
      <p:sp>
        <p:nvSpPr>
          <p:cNvPr id="20" name="Rounded Rectangle 19"/>
          <p:cNvSpPr/>
          <p:nvPr/>
        </p:nvSpPr>
        <p:spPr>
          <a:xfrm>
            <a:off x="7543800" y="3090672"/>
            <a:ext cx="4144975" cy="1965960"/>
          </a:xfrm>
          <a:prstGeom prst="roundRect">
            <a:avLst>
              <a:gd name="adj" fmla="val 5000"/>
            </a:avLst>
          </a:prstGeom>
          <a:solidFill>
            <a:srgbClr val="F0F0F0"/>
          </a:solidFill>
          <a:ln>
            <a:noFill/>
          </a:ln>
          <a:effectLst/>
        </p:spPr>
        <p:txBody>
          <a:bodyPr rtlCol="0" anchor="ctr"/>
          <a:lstStyle/>
          <a:p/>
        </p:txBody>
      </p:sp>
      <p:sp>
        <p:nvSpPr>
          <p:cNvPr id="21" name="Rounded Rectangle 20"/>
          <p:cNvSpPr/>
          <p:nvPr/>
        </p:nvSpPr>
        <p:spPr>
          <a:xfrm>
            <a:off x="7543800" y="3090672"/>
            <a:ext cx="4144975" cy="457200"/>
          </a:xfrm>
          <a:prstGeom prst="roundRect">
            <a:avLst>
              <a:gd name="adj" fmla="val 25000"/>
            </a:avLst>
          </a:prstGeom>
          <a:solidFill>
            <a:srgbClr val="2E7D32"/>
          </a:solidFill>
          <a:ln>
            <a:noFill/>
          </a:ln>
          <a:effectLst/>
        </p:spPr>
        <p:txBody>
          <a:bodyPr rtlCol="0" anchor="ctr"/>
          <a:lstStyle/>
          <a:p/>
        </p:txBody>
      </p:sp>
      <p:sp>
        <p:nvSpPr>
          <p:cNvPr id="22" name="Rectangle 21"/>
          <p:cNvSpPr/>
          <p:nvPr/>
        </p:nvSpPr>
        <p:spPr>
          <a:xfrm>
            <a:off x="7543800" y="3319272"/>
            <a:ext cx="4144975" cy="228600"/>
          </a:xfrm>
          <a:prstGeom prst="rect">
            <a:avLst/>
          </a:prstGeom>
          <a:solidFill>
            <a:srgbClr val="2E7D32"/>
          </a:solidFill>
          <a:ln>
            <a:noFill/>
          </a:ln>
          <a:effectLst/>
        </p:spPr>
        <p:txBody>
          <a:bodyPr rtlCol="0" anchor="ctr"/>
          <a:lstStyle/>
          <a:p/>
        </p:txBody>
      </p:sp>
      <p:sp>
        <p:nvSpPr>
          <p:cNvPr id="23" name="TextBox 22"/>
          <p:cNvSpPr txBox="1"/>
          <p:nvPr/>
        </p:nvSpPr>
        <p:spPr>
          <a:xfrm>
            <a:off x="7635240" y="3090672"/>
            <a:ext cx="3962095" cy="457200"/>
          </a:xfrm>
          <a:prstGeom prst="rect">
            <a:avLst/>
          </a:prstGeom>
          <a:noFill/>
        </p:spPr>
        <p:txBody>
          <a:bodyPr wrap="square" anchor="ctr" lIns="73152" rIns="73152" tIns="36576" bIns="36576">
            <a:noAutofit/>
          </a:bodyPr>
          <a:lstStyle/>
          <a:p>
            <a:pPr algn="l">
              <a:spcBef>
                <a:spcPts val="0"/>
              </a:spcBef>
              <a:spcAft>
                <a:spcPts val="0"/>
              </a:spcAft>
            </a:pPr>
            <a:r>
              <a:rPr lang="tr-TR" sz="1800" b="1" i="0">
                <a:solidFill>
                  <a:srgbClr val="FFFFFF"/>
                </a:solidFill>
                <a:latin typeface="Calibri"/>
              </a:rPr>
              <a:t>Göreceli konum</a:t>
            </a:r>
          </a:p>
        </p:txBody>
      </p:sp>
      <p:sp>
        <p:nvSpPr>
          <p:cNvPr id="24" name="TextBox 23"/>
          <p:cNvSpPr txBox="1"/>
          <p:nvPr/>
        </p:nvSpPr>
        <p:spPr>
          <a:xfrm>
            <a:off x="7653528" y="3621024"/>
            <a:ext cx="3925519" cy="1362456"/>
          </a:xfrm>
          <a:prstGeom prst="rect">
            <a:avLst/>
          </a:prstGeom>
          <a:noFill/>
        </p:spPr>
        <p:txBody>
          <a:bodyPr wrap="square" anchor="t" lIns="73152" rIns="73152" tIns="36576" bIns="36576">
            <a:noAutofit/>
          </a:bodyPr>
          <a:lstStyle/>
          <a:p>
            <a:pPr algn="l" marL="211327" indent="-211327">
              <a:spcBef>
                <a:spcPts val="0"/>
              </a:spcBef>
              <a:spcAft>
                <a:spcPts val="566"/>
              </a:spcAft>
            </a:pPr>
            <a:r>
              <a:rPr lang="tr-TR" sz="1700" b="1" i="0">
                <a:solidFill>
                  <a:srgbClr val="2C6696"/>
                </a:solidFill>
                <a:latin typeface="Calibri"/>
              </a:rPr>
              <a:t>•  </a:t>
            </a:r>
            <a:r>
              <a:rPr lang="tr-TR" sz="1700" b="0" i="0">
                <a:solidFill>
                  <a:srgbClr val="262626"/>
                </a:solidFill>
                <a:latin typeface="Calibri"/>
              </a:rPr>
              <a:t>Kamp alanının kuzeybatısında</a:t>
            </a:r>
          </a:p>
          <a:p>
            <a:pPr algn="l" marL="211327" indent="-211327">
              <a:spcBef>
                <a:spcPts val="0"/>
              </a:spcBef>
              <a:spcAft>
                <a:spcPts val="566"/>
              </a:spcAft>
            </a:pPr>
            <a:r>
              <a:rPr lang="tr-TR" sz="1700" b="1" i="0">
                <a:solidFill>
                  <a:srgbClr val="2C6696"/>
                </a:solidFill>
                <a:latin typeface="Calibri"/>
              </a:rPr>
              <a:t>•  </a:t>
            </a:r>
            <a:r>
              <a:rPr lang="tr-TR" sz="1700" b="0" i="0">
                <a:solidFill>
                  <a:srgbClr val="262626"/>
                </a:solidFill>
                <a:latin typeface="Calibri"/>
              </a:rPr>
              <a:t>Zirve rotasının batı kesiminin kuzeyinde</a:t>
            </a:r>
          </a:p>
          <a:p>
            <a:pPr algn="l" marL="211327" indent="-211327">
              <a:spcBef>
                <a:spcPts val="0"/>
              </a:spcBef>
              <a:spcAft>
                <a:spcPts val="0"/>
              </a:spcAft>
            </a:pPr>
            <a:r>
              <a:rPr lang="tr-TR" sz="1700" b="1" i="0">
                <a:solidFill>
                  <a:srgbClr val="2C6696"/>
                </a:solidFill>
                <a:latin typeface="Calibri"/>
              </a:rPr>
              <a:t>•  </a:t>
            </a:r>
            <a:r>
              <a:rPr lang="tr-TR" sz="1700" b="0" i="0">
                <a:solidFill>
                  <a:srgbClr val="262626"/>
                </a:solidFill>
                <a:latin typeface="Calibri"/>
              </a:rPr>
              <a:t>Zirvenin kuzeybatısında, kayalık alanda</a:t>
            </a:r>
          </a:p>
        </p:txBody>
      </p:sp>
      <p:sp>
        <p:nvSpPr>
          <p:cNvPr id="25" name="Rounded Rectangle 24"/>
          <p:cNvSpPr/>
          <p:nvPr/>
        </p:nvSpPr>
        <p:spPr>
          <a:xfrm>
            <a:off x="7543800" y="5193792"/>
            <a:ext cx="4144975" cy="1097280"/>
          </a:xfrm>
          <a:prstGeom prst="roundRect">
            <a:avLst>
              <a:gd name="adj" fmla="val 8000"/>
            </a:avLst>
          </a:prstGeom>
          <a:solidFill>
            <a:srgbClr val="E3F1E4"/>
          </a:solidFill>
          <a:ln>
            <a:noFill/>
          </a:ln>
          <a:effectLst/>
        </p:spPr>
        <p:txBody>
          <a:bodyPr rtlCol="0" anchor="ctr" wrap="square" lIns="137160" rIns="137160" tIns="73152" bIns="73152">
            <a:noAutofit/>
          </a:bodyPr>
          <a:lstStyle/>
          <a:p>
            <a:pPr algn="l">
              <a:spcBef>
                <a:spcPts val="0"/>
              </a:spcBef>
              <a:spcAft>
                <a:spcPts val="164"/>
              </a:spcAft>
            </a:pPr>
            <a:r>
              <a:rPr lang="tr-TR" sz="1400" b="1" i="0">
                <a:solidFill>
                  <a:srgbClr val="2E7D32"/>
                </a:solidFill>
                <a:latin typeface="Calibri"/>
              </a:rPr>
              <a:t>Ekip şefinin anonsu:</a:t>
            </a:r>
          </a:p>
          <a:p>
            <a:pPr algn="l">
              <a:spcBef>
                <a:spcPts val="0"/>
              </a:spcBef>
              <a:spcAft>
                <a:spcPts val="0"/>
              </a:spcAft>
            </a:pPr>
            <a:r>
              <a:rPr lang="tr-TR" sz="1400" b="0" i="1">
                <a:solidFill>
                  <a:srgbClr val="262626"/>
                </a:solidFill>
                <a:latin typeface="Calibri"/>
              </a:rPr>
              <a:t>“Kayıp dağcılar 40°05′–40°06′ K ile 29°12′–29°13′ D arasında, kamp alanının kuzeybatısındaki kayalık alanda.”</a:t>
            </a:r>
          </a:p>
        </p:txBody>
      </p:sp>
      <p:sp>
        <p:nvSpPr>
          <p:cNvPr id="26" name="TextBox 25"/>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7" name="Rounded Rectangle 26"/>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71</a:t>
            </a:r>
          </a:p>
        </p:txBody>
      </p:sp>
      <p:sp>
        <p:nvSpPr>
          <p:cNvPr id="28" name="TextBox 27"/>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218 / 226</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Ölçme 2. soru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sp>
        <p:nvSpPr>
          <p:cNvPr id="6" name="Rounded Rectangle 5"/>
          <p:cNvSpPr/>
          <p:nvPr/>
        </p:nvSpPr>
        <p:spPr>
          <a:xfrm>
            <a:off x="502920" y="1216152"/>
            <a:ext cx="5492343" cy="4160520"/>
          </a:xfrm>
          <a:prstGeom prst="roundRect">
            <a:avLst>
              <a:gd name="adj" fmla="val 5000"/>
            </a:avLst>
          </a:prstGeom>
          <a:solidFill>
            <a:srgbClr val="F0F0F0"/>
          </a:solidFill>
          <a:ln>
            <a:noFill/>
          </a:ln>
          <a:effectLst/>
        </p:spPr>
        <p:txBody>
          <a:bodyPr rtlCol="0" anchor="ctr"/>
          <a:lstStyle/>
          <a:p/>
        </p:txBody>
      </p:sp>
      <p:sp>
        <p:nvSpPr>
          <p:cNvPr id="7" name="Rounded Rectangle 6"/>
          <p:cNvSpPr/>
          <p:nvPr/>
        </p:nvSpPr>
        <p:spPr>
          <a:xfrm>
            <a:off x="502920" y="1216152"/>
            <a:ext cx="5492343" cy="530352"/>
          </a:xfrm>
          <a:prstGeom prst="roundRect">
            <a:avLst>
              <a:gd name="adj" fmla="val 25000"/>
            </a:avLst>
          </a:prstGeom>
          <a:solidFill>
            <a:srgbClr val="2E7D32"/>
          </a:solidFill>
          <a:ln>
            <a:noFill/>
          </a:ln>
          <a:effectLst/>
        </p:spPr>
        <p:txBody>
          <a:bodyPr rtlCol="0" anchor="ctr"/>
          <a:lstStyle/>
          <a:p/>
        </p:txBody>
      </p:sp>
      <p:sp>
        <p:nvSpPr>
          <p:cNvPr id="8" name="Rectangle 7"/>
          <p:cNvSpPr/>
          <p:nvPr/>
        </p:nvSpPr>
        <p:spPr>
          <a:xfrm>
            <a:off x="502920" y="1481328"/>
            <a:ext cx="5492343" cy="265176"/>
          </a:xfrm>
          <a:prstGeom prst="rect">
            <a:avLst/>
          </a:prstGeom>
          <a:solidFill>
            <a:srgbClr val="2E7D32"/>
          </a:solidFill>
          <a:ln>
            <a:noFill/>
          </a:ln>
          <a:effectLst/>
        </p:spPr>
        <p:txBody>
          <a:bodyPr rtlCol="0" anchor="ctr"/>
          <a:lstStyle/>
          <a:p/>
        </p:txBody>
      </p:sp>
      <p:sp>
        <p:nvSpPr>
          <p:cNvPr id="9" name="TextBox 8"/>
          <p:cNvSpPr txBox="1"/>
          <p:nvPr/>
        </p:nvSpPr>
        <p:spPr>
          <a:xfrm>
            <a:off x="594360" y="1216152"/>
            <a:ext cx="5309463"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Bilgi</a:t>
            </a:r>
          </a:p>
        </p:txBody>
      </p:sp>
      <p:sp>
        <p:nvSpPr>
          <p:cNvPr id="10" name="TextBox 9"/>
          <p:cNvSpPr txBox="1"/>
          <p:nvPr/>
        </p:nvSpPr>
        <p:spPr>
          <a:xfrm>
            <a:off x="612648" y="1819656"/>
            <a:ext cx="5272887" cy="3483864"/>
          </a:xfrm>
          <a:prstGeom prst="rect">
            <a:avLst/>
          </a:prstGeom>
          <a:noFill/>
        </p:spPr>
        <p:txBody>
          <a:bodyPr wrap="square" anchor="t" lIns="73152" rIns="73152" tIns="36576" bIns="36576">
            <a:noAutofit/>
          </a:bodyPr>
          <a:lstStyle/>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Topoğrafya haritasını okuma: izohips, yön, ölçek</a:t>
            </a:r>
          </a:p>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Koordinatla konum belirleme</a:t>
            </a:r>
          </a:p>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Rotayı önceden planlama ve işaretleme</a:t>
            </a:r>
          </a:p>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Hava durumunu (sis) takip etme</a:t>
            </a:r>
          </a:p>
          <a:p>
            <a:pPr algn="l" marL="273482" indent="-273482">
              <a:spcBef>
                <a:spcPts val="0"/>
              </a:spcBef>
              <a:spcAft>
                <a:spcPts val="0"/>
              </a:spcAft>
            </a:pPr>
            <a:r>
              <a:rPr lang="tr-TR" sz="2200" b="1" i="0">
                <a:solidFill>
                  <a:srgbClr val="2C6696"/>
                </a:solidFill>
                <a:latin typeface="Calibri"/>
              </a:rPr>
              <a:t>•  </a:t>
            </a:r>
            <a:r>
              <a:rPr lang="tr-TR" sz="2200" b="0" i="0">
                <a:solidFill>
                  <a:srgbClr val="262626"/>
                </a:solidFill>
                <a:latin typeface="Calibri"/>
              </a:rPr>
              <a:t>Bölgeyi bilen bir rehberle yürüme</a:t>
            </a:r>
          </a:p>
        </p:txBody>
      </p:sp>
      <p:sp>
        <p:nvSpPr>
          <p:cNvPr id="11" name="Rounded Rectangle 10"/>
          <p:cNvSpPr/>
          <p:nvPr/>
        </p:nvSpPr>
        <p:spPr>
          <a:xfrm>
            <a:off x="6196431" y="1216152"/>
            <a:ext cx="5492343" cy="4160520"/>
          </a:xfrm>
          <a:prstGeom prst="roundRect">
            <a:avLst>
              <a:gd name="adj" fmla="val 5000"/>
            </a:avLst>
          </a:prstGeom>
          <a:solidFill>
            <a:srgbClr val="F0F0F0"/>
          </a:solidFill>
          <a:ln>
            <a:noFill/>
          </a:ln>
          <a:effectLst/>
        </p:spPr>
        <p:txBody>
          <a:bodyPr rtlCol="0" anchor="ctr"/>
          <a:lstStyle/>
          <a:p/>
        </p:txBody>
      </p:sp>
      <p:sp>
        <p:nvSpPr>
          <p:cNvPr id="12" name="Rounded Rectangle 11"/>
          <p:cNvSpPr/>
          <p:nvPr/>
        </p:nvSpPr>
        <p:spPr>
          <a:xfrm>
            <a:off x="6196431" y="1216152"/>
            <a:ext cx="5492343" cy="530352"/>
          </a:xfrm>
          <a:prstGeom prst="roundRect">
            <a:avLst>
              <a:gd name="adj" fmla="val 25000"/>
            </a:avLst>
          </a:prstGeom>
          <a:solidFill>
            <a:srgbClr val="2E7D32"/>
          </a:solidFill>
          <a:ln>
            <a:noFill/>
          </a:ln>
          <a:effectLst/>
        </p:spPr>
        <p:txBody>
          <a:bodyPr rtlCol="0" anchor="ctr"/>
          <a:lstStyle/>
          <a:p/>
        </p:txBody>
      </p:sp>
      <p:sp>
        <p:nvSpPr>
          <p:cNvPr id="13" name="Rectangle 12"/>
          <p:cNvSpPr/>
          <p:nvPr/>
        </p:nvSpPr>
        <p:spPr>
          <a:xfrm>
            <a:off x="6196431" y="1481328"/>
            <a:ext cx="5492343" cy="265176"/>
          </a:xfrm>
          <a:prstGeom prst="rect">
            <a:avLst/>
          </a:prstGeom>
          <a:solidFill>
            <a:srgbClr val="2E7D32"/>
          </a:solidFill>
          <a:ln>
            <a:noFill/>
          </a:ln>
          <a:effectLst/>
        </p:spPr>
        <p:txBody>
          <a:bodyPr rtlCol="0" anchor="ctr"/>
          <a:lstStyle/>
          <a:p/>
        </p:txBody>
      </p:sp>
      <p:sp>
        <p:nvSpPr>
          <p:cNvPr id="14" name="TextBox 13"/>
          <p:cNvSpPr txBox="1"/>
          <p:nvPr/>
        </p:nvSpPr>
        <p:spPr>
          <a:xfrm>
            <a:off x="6287871" y="1216152"/>
            <a:ext cx="5309463" cy="530352"/>
          </a:xfrm>
          <a:prstGeom prst="rect">
            <a:avLst/>
          </a:prstGeom>
          <a:noFill/>
        </p:spPr>
        <p:txBody>
          <a:bodyPr wrap="square" anchor="ctr" lIns="73152" rIns="73152" tIns="36576" bIns="36576">
            <a:noAutofit/>
          </a:bodyPr>
          <a:lstStyle/>
          <a:p>
            <a:pPr algn="l">
              <a:spcBef>
                <a:spcPts val="0"/>
              </a:spcBef>
              <a:spcAft>
                <a:spcPts val="0"/>
              </a:spcAft>
            </a:pPr>
            <a:r>
              <a:rPr lang="tr-TR" sz="2100" b="1" i="0">
                <a:solidFill>
                  <a:srgbClr val="FFFFFF"/>
                </a:solidFill>
                <a:latin typeface="Calibri"/>
              </a:rPr>
              <a:t>Donanım</a:t>
            </a:r>
          </a:p>
        </p:txBody>
      </p:sp>
      <p:sp>
        <p:nvSpPr>
          <p:cNvPr id="15" name="TextBox 14"/>
          <p:cNvSpPr txBox="1"/>
          <p:nvPr/>
        </p:nvSpPr>
        <p:spPr>
          <a:xfrm>
            <a:off x="6306159" y="1819656"/>
            <a:ext cx="5272887" cy="3483864"/>
          </a:xfrm>
          <a:prstGeom prst="rect">
            <a:avLst/>
          </a:prstGeom>
          <a:noFill/>
        </p:spPr>
        <p:txBody>
          <a:bodyPr wrap="square" anchor="t" lIns="73152" rIns="73152" tIns="36576" bIns="36576">
            <a:noAutofit/>
          </a:bodyPr>
          <a:lstStyle/>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Pusula ve GPS alıcısı (yedek pil)</a:t>
            </a:r>
          </a:p>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Topoğrafya haritası</a:t>
            </a:r>
          </a:p>
          <a:p>
            <a:pPr algn="l" marL="273482" indent="-273482">
              <a:spcBef>
                <a:spcPts val="0"/>
              </a:spcBef>
              <a:spcAft>
                <a:spcPts val="600"/>
              </a:spcAft>
            </a:pPr>
            <a:r>
              <a:rPr lang="tr-TR" sz="2200" b="1" i="0">
                <a:solidFill>
                  <a:srgbClr val="2C6696"/>
                </a:solidFill>
                <a:latin typeface="Calibri"/>
              </a:rPr>
              <a:t>•  </a:t>
            </a:r>
            <a:r>
              <a:rPr lang="tr-TR" sz="2200" b="0" i="0">
                <a:solidFill>
                  <a:srgbClr val="262626"/>
                </a:solidFill>
                <a:latin typeface="Calibri"/>
              </a:rPr>
              <a:t>Telsiz ya da uydu telefonu</a:t>
            </a:r>
          </a:p>
          <a:p>
            <a:pPr algn="l" marL="273482" indent="-273482">
              <a:spcBef>
                <a:spcPts val="0"/>
              </a:spcBef>
              <a:spcAft>
                <a:spcPts val="0"/>
              </a:spcAft>
            </a:pPr>
            <a:r>
              <a:rPr lang="tr-TR" sz="2200" b="1" i="0">
                <a:solidFill>
                  <a:srgbClr val="2C6696"/>
                </a:solidFill>
                <a:latin typeface="Calibri"/>
              </a:rPr>
              <a:t>•  </a:t>
            </a:r>
            <a:r>
              <a:rPr lang="tr-TR" sz="2200" b="0" i="0">
                <a:solidFill>
                  <a:srgbClr val="262626"/>
                </a:solidFill>
                <a:latin typeface="Calibri"/>
              </a:rPr>
              <a:t>Acil durum donanımı: ilk yardım çantası, düdük, el feneri, sıcak tutan giysi</a:t>
            </a:r>
          </a:p>
        </p:txBody>
      </p:sp>
      <p:sp>
        <p:nvSpPr>
          <p:cNvPr id="16" name="Rounded Rectangle 15"/>
          <p:cNvSpPr/>
          <p:nvPr/>
        </p:nvSpPr>
        <p:spPr>
          <a:xfrm>
            <a:off x="502920" y="5486400"/>
            <a:ext cx="11185855" cy="777240"/>
          </a:xfrm>
          <a:prstGeom prst="roundRect">
            <a:avLst>
              <a:gd name="adj" fmla="val 8000"/>
            </a:avLst>
          </a:prstGeom>
          <a:solidFill>
            <a:srgbClr val="E3ECF5"/>
          </a:solidFill>
          <a:ln>
            <a:noFill/>
          </a:ln>
          <a:effectLst/>
        </p:spPr>
        <p:txBody>
          <a:bodyPr rtlCol="0" anchor="ctr" wrap="square" lIns="182880" rIns="182880" tIns="73152" bIns="73152">
            <a:noAutofit/>
          </a:bodyPr>
          <a:lstStyle/>
          <a:p>
            <a:pPr algn="ctr">
              <a:spcBef>
                <a:spcPts val="0"/>
              </a:spcBef>
              <a:spcAft>
                <a:spcPts val="0"/>
              </a:spcAft>
            </a:pPr>
            <a:r>
              <a:rPr lang="tr-TR" sz="1800" b="0" i="0">
                <a:solidFill>
                  <a:srgbClr val="262626"/>
                </a:solidFill>
                <a:latin typeface="Calibri"/>
              </a:rPr>
              <a:t>GPS alıcısı uydulardan gelen sinyallerle konumu bulur; telsiz ya da telefonla bu konum arama ekiplerine bildirilebilir (s. 69-70).</a:t>
            </a:r>
          </a:p>
        </p:txBody>
      </p:sp>
      <p:sp>
        <p:nvSpPr>
          <p:cNvPr id="17" name="TextBox 1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8" name="Rounded Rectangle 1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69-71</a:t>
            </a:r>
          </a:p>
        </p:txBody>
      </p:sp>
      <p:sp>
        <p:nvSpPr>
          <p:cNvPr id="19" name="TextBox 1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219 / 226</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3-4. sorular — oryantiring</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ÖLÇME</a:t>
            </a:r>
          </a:p>
        </p:txBody>
      </p:sp>
      <p:sp>
        <p:nvSpPr>
          <p:cNvPr id="6" name="TextBox 5"/>
          <p:cNvSpPr txBox="1"/>
          <p:nvPr/>
        </p:nvSpPr>
        <p:spPr>
          <a:xfrm>
            <a:off x="502920" y="1170432"/>
            <a:ext cx="11185855" cy="365760"/>
          </a:xfrm>
          <a:prstGeom prst="rect">
            <a:avLst/>
          </a:prstGeom>
          <a:noFill/>
        </p:spPr>
        <p:txBody>
          <a:bodyPr wrap="square" anchor="t" lIns="73152" rIns="73152" tIns="36576" bIns="36576">
            <a:noAutofit/>
          </a:bodyPr>
          <a:lstStyle/>
          <a:p>
            <a:pPr algn="l">
              <a:spcBef>
                <a:spcPts val="0"/>
              </a:spcBef>
              <a:spcAft>
                <a:spcPts val="0"/>
              </a:spcAft>
            </a:pPr>
            <a:r>
              <a:rPr lang="tr-TR" sz="1600" b="0" i="1">
                <a:solidFill>
                  <a:srgbClr val="767676"/>
                </a:solidFill>
                <a:latin typeface="Calibri"/>
              </a:rPr>
              <a:t>3 ve 4. soruları aşağıda verilen metin ve haritaya göre cevaplayınız.</a:t>
            </a:r>
          </a:p>
        </p:txBody>
      </p:sp>
      <p:sp>
        <p:nvSpPr>
          <p:cNvPr id="7" name="Rounded Rectangle 6"/>
          <p:cNvSpPr/>
          <p:nvPr/>
        </p:nvSpPr>
        <p:spPr>
          <a:xfrm>
            <a:off x="502920" y="1627632"/>
            <a:ext cx="11185855" cy="2011680"/>
          </a:xfrm>
          <a:prstGeom prst="roundRect">
            <a:avLst>
              <a:gd name="adj" fmla="val 8000"/>
            </a:avLst>
          </a:prstGeom>
          <a:solidFill>
            <a:srgbClr val="F0F0F0"/>
          </a:solidFill>
          <a:ln>
            <a:noFill/>
          </a:ln>
          <a:effectLst/>
        </p:spPr>
        <p:txBody>
          <a:bodyPr rtlCol="0" anchor="ctr"/>
          <a:lstStyle/>
          <a:p/>
        </p:txBody>
      </p:sp>
      <p:sp>
        <p:nvSpPr>
          <p:cNvPr id="8" name="Rectangle 7"/>
          <p:cNvSpPr/>
          <p:nvPr/>
        </p:nvSpPr>
        <p:spPr>
          <a:xfrm>
            <a:off x="502920" y="1627632"/>
            <a:ext cx="118872" cy="2011680"/>
          </a:xfrm>
          <a:prstGeom prst="rect">
            <a:avLst/>
          </a:prstGeom>
          <a:solidFill>
            <a:srgbClr val="D3373A"/>
          </a:solidFill>
          <a:ln>
            <a:noFill/>
          </a:ln>
          <a:effectLst/>
        </p:spPr>
        <p:txBody>
          <a:bodyPr rtlCol="0" anchor="ctr"/>
          <a:lstStyle/>
          <a:p/>
        </p:txBody>
      </p:sp>
      <p:sp>
        <p:nvSpPr>
          <p:cNvPr id="9" name="TextBox 8"/>
          <p:cNvSpPr txBox="1"/>
          <p:nvPr/>
        </p:nvSpPr>
        <p:spPr>
          <a:xfrm>
            <a:off x="777240" y="1627632"/>
            <a:ext cx="10774375" cy="2011680"/>
          </a:xfrm>
          <a:prstGeom prst="rect">
            <a:avLst/>
          </a:prstGeom>
          <a:noFill/>
        </p:spPr>
        <p:txBody>
          <a:bodyPr wrap="square" anchor="ctr" lIns="73152" rIns="73152" tIns="36576" bIns="36576">
            <a:noAutofit/>
          </a:bodyPr>
          <a:lstStyle/>
          <a:p>
            <a:pPr algn="l">
              <a:spcBef>
                <a:spcPts val="0"/>
              </a:spcBef>
              <a:spcAft>
                <a:spcPts val="0"/>
              </a:spcAft>
            </a:pPr>
            <a:r>
              <a:rPr lang="tr-TR" sz="2300" b="0" i="0">
                <a:solidFill>
                  <a:srgbClr val="262626"/>
                </a:solidFill>
                <a:latin typeface="Calibri"/>
              </a:rPr>
              <a:t>Oryantiring (yönbul), bir bölgenin haritasını kullanarak belirli hedeflere sırasıyla ve en hızlı şekilde ulaşmanın amaçlandığı bir spordur. Bu spor hem harita okuma, araziyi algılama, hızlı düşünme, problem çözme gibi zihinsel becerilerin gelişmesine hem de bedensel gelişime katkı sağlar. Oryantiring için “koşarken satranç oynamak” benzetmesi yapılır.</a:t>
            </a:r>
          </a:p>
        </p:txBody>
      </p:sp>
      <p:sp>
        <p:nvSpPr>
          <p:cNvPr id="10" name="Rounded Rectangle 9"/>
          <p:cNvSpPr/>
          <p:nvPr/>
        </p:nvSpPr>
        <p:spPr>
          <a:xfrm>
            <a:off x="502920" y="3867912"/>
            <a:ext cx="8579815" cy="187452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200" b="1" i="0">
                <a:solidFill>
                  <a:srgbClr val="262626"/>
                </a:solidFill>
                <a:latin typeface="Calibri"/>
              </a:rPr>
              <a:t>3. Aşağıda verilen ipuçları ile oryantiring haritasındaki hedef noktalarını eşleştiriniz. Örnekteki gibi ipuçlarında verilen harfleri, hedeflerin içine yazdıktan sonra hedef noktalarını birleştirerek parkuru çiziniz.</a:t>
            </a:r>
          </a:p>
        </p:txBody>
      </p:sp>
      <p:sp>
        <p:nvSpPr>
          <p:cNvPr id="11" name="Rounded Rectangle 10"/>
          <p:cNvSpPr/>
          <p:nvPr/>
        </p:nvSpPr>
        <p:spPr>
          <a:xfrm>
            <a:off x="9311335" y="4142232"/>
            <a:ext cx="2377440" cy="868680"/>
          </a:xfrm>
          <a:prstGeom prst="roundRect">
            <a:avLst>
              <a:gd name="adj" fmla="val 15000"/>
            </a:avLst>
          </a:prstGeom>
          <a:solidFill>
            <a:srgbClr val="FFFFFF"/>
          </a:solidFill>
          <a:ln w="12700">
            <a:solidFill>
              <a:srgbClr val="D9D9D9"/>
            </a:solidFill>
          </a:ln>
          <a:effectLst/>
        </p:spPr>
        <p:txBody>
          <a:bodyPr rtlCol="0" anchor="ctr"/>
          <a:lstStyle/>
          <a:p/>
        </p:txBody>
      </p:sp>
      <p:sp>
        <p:nvSpPr>
          <p:cNvPr id="12" name="TextBox 11"/>
          <p:cNvSpPr txBox="1"/>
          <p:nvPr/>
        </p:nvSpPr>
        <p:spPr>
          <a:xfrm>
            <a:off x="9951415" y="4160520"/>
            <a:ext cx="1097280" cy="292608"/>
          </a:xfrm>
          <a:prstGeom prst="rect">
            <a:avLst/>
          </a:prstGeom>
          <a:noFill/>
        </p:spPr>
        <p:txBody>
          <a:bodyPr wrap="square" anchor="t" lIns="73152" rIns="73152" tIns="0" bIns="0">
            <a:noAutofit/>
          </a:bodyPr>
          <a:lstStyle/>
          <a:p>
            <a:pPr algn="ctr">
              <a:spcBef>
                <a:spcPts val="0"/>
              </a:spcBef>
              <a:spcAft>
                <a:spcPts val="0"/>
              </a:spcAft>
            </a:pPr>
            <a:r>
              <a:rPr lang="tr-TR" sz="1300" b="0" i="0">
                <a:solidFill>
                  <a:srgbClr val="767676"/>
                </a:solidFill>
                <a:latin typeface="Calibri"/>
              </a:rPr>
              <a:t>Örnek</a:t>
            </a:r>
          </a:p>
        </p:txBody>
      </p:sp>
      <p:cxnSp>
        <p:nvCxnSpPr>
          <p:cNvPr id="13" name="Connector 12"/>
          <p:cNvCxnSpPr/>
          <p:nvPr/>
        </p:nvCxnSpPr>
        <p:spPr>
          <a:xfrm>
            <a:off x="9951415" y="4645152"/>
            <a:ext cx="1097280" cy="100584"/>
          </a:xfrm>
          <a:prstGeom prst="line">
            <a:avLst/>
          </a:prstGeom>
          <a:ln w="22225">
            <a:solidFill>
              <a:srgbClr val="ED008C"/>
            </a:solidFill>
          </a:ln>
        </p:spPr>
      </p:cxnSp>
      <p:sp>
        <p:nvSpPr>
          <p:cNvPr id="14" name="Oval 13"/>
          <p:cNvSpPr/>
          <p:nvPr/>
        </p:nvSpPr>
        <p:spPr>
          <a:xfrm>
            <a:off x="9585655" y="4462272"/>
            <a:ext cx="365760" cy="365760"/>
          </a:xfrm>
          <a:prstGeom prst="ellipse">
            <a:avLst/>
          </a:prstGeom>
          <a:solidFill>
            <a:srgbClr val="FFFFFF"/>
          </a:solidFill>
          <a:ln w="22225">
            <a:solidFill>
              <a:srgbClr val="ED008C"/>
            </a:solidFill>
          </a:ln>
          <a:effectLst/>
        </p:spPr>
        <p:txBody>
          <a:bodyPr rtlCol="0" anchor="ctr"/>
          <a:lstStyle/>
          <a:p/>
        </p:txBody>
      </p:sp>
      <p:sp>
        <p:nvSpPr>
          <p:cNvPr id="15" name="TextBox 14"/>
          <p:cNvSpPr txBox="1"/>
          <p:nvPr/>
        </p:nvSpPr>
        <p:spPr>
          <a:xfrm>
            <a:off x="9585655" y="4462272"/>
            <a:ext cx="365760" cy="365760"/>
          </a:xfrm>
          <a:prstGeom prst="rect">
            <a:avLst/>
          </a:prstGeom>
          <a:noFill/>
        </p:spPr>
        <p:txBody>
          <a:bodyPr wrap="square" anchor="ctr" lIns="0" rIns="0" tIns="0" bIns="0">
            <a:noAutofit/>
          </a:bodyPr>
          <a:lstStyle/>
          <a:p>
            <a:pPr algn="ctr">
              <a:spcBef>
                <a:spcPts val="0"/>
              </a:spcBef>
              <a:spcAft>
                <a:spcPts val="0"/>
              </a:spcAft>
            </a:pPr>
            <a:r>
              <a:rPr lang="tr-TR" sz="1600" b="1" i="0">
                <a:solidFill>
                  <a:srgbClr val="ED008C"/>
                </a:solidFill>
                <a:latin typeface="Calibri"/>
              </a:rPr>
              <a:t>a</a:t>
            </a:r>
          </a:p>
        </p:txBody>
      </p:sp>
      <p:sp>
        <p:nvSpPr>
          <p:cNvPr id="16" name="Oval 15"/>
          <p:cNvSpPr/>
          <p:nvPr/>
        </p:nvSpPr>
        <p:spPr>
          <a:xfrm>
            <a:off x="11048695" y="4562856"/>
            <a:ext cx="365760" cy="365760"/>
          </a:xfrm>
          <a:prstGeom prst="ellipse">
            <a:avLst/>
          </a:prstGeom>
          <a:solidFill>
            <a:srgbClr val="FFFFFF"/>
          </a:solidFill>
          <a:ln w="22225">
            <a:solidFill>
              <a:srgbClr val="ED008C"/>
            </a:solidFill>
          </a:ln>
          <a:effectLst/>
        </p:spPr>
        <p:txBody>
          <a:bodyPr rtlCol="0" anchor="ctr"/>
          <a:lstStyle/>
          <a:p/>
        </p:txBody>
      </p:sp>
      <p:sp>
        <p:nvSpPr>
          <p:cNvPr id="17" name="TextBox 16"/>
          <p:cNvSpPr txBox="1"/>
          <p:nvPr/>
        </p:nvSpPr>
        <p:spPr>
          <a:xfrm>
            <a:off x="11048695" y="4562856"/>
            <a:ext cx="365760" cy="365760"/>
          </a:xfrm>
          <a:prstGeom prst="rect">
            <a:avLst/>
          </a:prstGeom>
          <a:noFill/>
        </p:spPr>
        <p:txBody>
          <a:bodyPr wrap="square" anchor="ctr" lIns="0" rIns="0" tIns="0" bIns="0">
            <a:noAutofit/>
          </a:bodyPr>
          <a:lstStyle/>
          <a:p>
            <a:pPr algn="ctr">
              <a:spcBef>
                <a:spcPts val="0"/>
              </a:spcBef>
              <a:spcAft>
                <a:spcPts val="0"/>
              </a:spcAft>
            </a:pPr>
            <a:r>
              <a:rPr lang="tr-TR" sz="1600" b="1" i="0">
                <a:solidFill>
                  <a:srgbClr val="ED008C"/>
                </a:solidFill>
                <a:latin typeface="Calibri"/>
              </a:rPr>
              <a:t>b</a:t>
            </a:r>
          </a:p>
        </p:txBody>
      </p:sp>
      <p:sp>
        <p:nvSpPr>
          <p:cNvPr id="18" name="TextBox 17"/>
          <p:cNvSpPr txBox="1"/>
          <p:nvPr/>
        </p:nvSpPr>
        <p:spPr>
          <a:xfrm>
            <a:off x="502920" y="5833872"/>
            <a:ext cx="11185855" cy="411480"/>
          </a:xfrm>
          <a:prstGeom prst="rect">
            <a:avLst/>
          </a:prstGeom>
          <a:noFill/>
        </p:spPr>
        <p:txBody>
          <a:bodyPr wrap="square" anchor="t" lIns="73152" rIns="73152" tIns="36576" bIns="36576">
            <a:noAutofit/>
          </a:bodyPr>
          <a:lstStyle/>
          <a:p>
            <a:pPr algn="r">
              <a:spcBef>
                <a:spcPts val="0"/>
              </a:spcBef>
              <a:spcAft>
                <a:spcPts val="0"/>
              </a:spcAft>
            </a:pPr>
            <a:r>
              <a:rPr lang="tr-TR" sz="1500" b="0" i="1">
                <a:solidFill>
                  <a:srgbClr val="767676"/>
                </a:solidFill>
                <a:latin typeface="Calibri"/>
              </a:rPr>
              <a:t>İpuçları ve harita sonraki slaytta · 4. soru bu metne göre cevaplanır.</a:t>
            </a:r>
          </a:p>
        </p:txBody>
      </p:sp>
      <p:sp>
        <p:nvSpPr>
          <p:cNvPr id="19" name="TextBox 1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0" name="Rounded Rectangle 1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72</a:t>
            </a:r>
          </a:p>
        </p:txBody>
      </p:sp>
      <p:sp>
        <p:nvSpPr>
          <p:cNvPr id="21" name="TextBox 2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220 / 226</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3. soru: ipuçları ve harita</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ÖLÇME</a:t>
            </a:r>
          </a:p>
        </p:txBody>
      </p:sp>
      <p:pic>
        <p:nvPicPr>
          <p:cNvPr id="6" name="Picture 5" descr="oryantiring_s72.jpg"/>
          <p:cNvPicPr>
            <a:picLocks noChangeAspect="1"/>
          </p:cNvPicPr>
          <p:nvPr/>
        </p:nvPicPr>
        <p:blipFill>
          <a:blip r:embed="rId3"/>
          <a:stretch>
            <a:fillRect/>
          </a:stretch>
        </p:blipFill>
        <p:spPr>
          <a:xfrm>
            <a:off x="502920" y="1216152"/>
            <a:ext cx="7680960" cy="3751566"/>
          </a:xfrm>
          <a:prstGeom prst="rect">
            <a:avLst/>
          </a:prstGeom>
          <a:ln w="9525">
            <a:solidFill>
              <a:srgbClr val="D9D9D9"/>
            </a:solidFill>
          </a:ln>
        </p:spPr>
      </p:pic>
      <p:sp>
        <p:nvSpPr>
          <p:cNvPr id="7" name="TextBox 6"/>
          <p:cNvSpPr txBox="1"/>
          <p:nvPr/>
        </p:nvSpPr>
        <p:spPr>
          <a:xfrm>
            <a:off x="502920" y="5013438"/>
            <a:ext cx="768096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Harita: Ders kitabı s. 72</a:t>
            </a:r>
          </a:p>
        </p:txBody>
      </p:sp>
      <p:sp>
        <p:nvSpPr>
          <p:cNvPr id="8" name="Rounded Rectangle 7"/>
          <p:cNvSpPr/>
          <p:nvPr/>
        </p:nvSpPr>
        <p:spPr>
          <a:xfrm>
            <a:off x="8366760" y="1216152"/>
            <a:ext cx="3322015" cy="5029200"/>
          </a:xfrm>
          <a:prstGeom prst="roundRect">
            <a:avLst>
              <a:gd name="adj" fmla="val 8000"/>
            </a:avLst>
          </a:prstGeom>
          <a:solidFill>
            <a:srgbClr val="F0F0F0"/>
          </a:solidFill>
          <a:ln>
            <a:noFill/>
          </a:ln>
          <a:effectLst/>
        </p:spPr>
        <p:txBody>
          <a:bodyPr rtlCol="0" anchor="ctr" wrap="square" lIns="137160" rIns="137160" tIns="73152" bIns="73152">
            <a:noAutofit/>
          </a:bodyPr>
          <a:lstStyle/>
          <a:p>
            <a:pPr algn="l" marL="296051" indent="-296051">
              <a:spcBef>
                <a:spcPts val="0"/>
              </a:spcBef>
              <a:spcAft>
                <a:spcPts val="500"/>
              </a:spcAft>
            </a:pPr>
            <a:r>
              <a:rPr lang="tr-TR" sz="1800" b="1" i="0">
                <a:solidFill>
                  <a:srgbClr val="ED008C"/>
                </a:solidFill>
                <a:latin typeface="Calibri"/>
              </a:rPr>
              <a:t>a)  </a:t>
            </a:r>
            <a:r>
              <a:rPr lang="tr-TR" sz="1800" b="0" i="0">
                <a:solidFill>
                  <a:srgbClr val="262626"/>
                </a:solidFill>
                <a:latin typeface="Calibri"/>
              </a:rPr>
              <a:t>Sırt üzerinde yer alır.</a:t>
            </a:r>
          </a:p>
          <a:p>
            <a:pPr algn="l" marL="306168" indent="-306168">
              <a:spcBef>
                <a:spcPts val="0"/>
              </a:spcBef>
              <a:spcAft>
                <a:spcPts val="500"/>
              </a:spcAft>
            </a:pPr>
            <a:r>
              <a:rPr lang="tr-TR" sz="1800" b="1" i="0">
                <a:solidFill>
                  <a:srgbClr val="ED008C"/>
                </a:solidFill>
                <a:latin typeface="Calibri"/>
              </a:rPr>
              <a:t>b)  </a:t>
            </a:r>
            <a:r>
              <a:rPr lang="tr-TR" sz="1800" b="0" i="0">
                <a:solidFill>
                  <a:srgbClr val="262626"/>
                </a:solidFill>
                <a:latin typeface="Calibri"/>
              </a:rPr>
              <a:t>Akarsu vadisi içinde yer alır.</a:t>
            </a:r>
          </a:p>
          <a:p>
            <a:pPr algn="l" marL="278355" indent="-278355">
              <a:spcBef>
                <a:spcPts val="0"/>
              </a:spcBef>
              <a:spcAft>
                <a:spcPts val="500"/>
              </a:spcAft>
            </a:pPr>
            <a:r>
              <a:rPr lang="tr-TR" sz="1800" b="1" i="0">
                <a:solidFill>
                  <a:srgbClr val="ED008C"/>
                </a:solidFill>
                <a:latin typeface="Calibri"/>
              </a:rPr>
              <a:t>c)  </a:t>
            </a:r>
            <a:r>
              <a:rPr lang="tr-TR" sz="1800" b="0" i="0">
                <a:solidFill>
                  <a:srgbClr val="262626"/>
                </a:solidFill>
                <a:latin typeface="Calibri"/>
              </a:rPr>
              <a:t>“b” hedefine 300 m kuş uçuşu uzaklıkta, çeşmenin yanında yer alır.</a:t>
            </a:r>
          </a:p>
          <a:p>
            <a:pPr algn="l" marL="278355" indent="-278355">
              <a:spcBef>
                <a:spcPts val="0"/>
              </a:spcBef>
              <a:spcAft>
                <a:spcPts val="500"/>
              </a:spcAft>
            </a:pPr>
            <a:r>
              <a:rPr lang="tr-TR" sz="1800" b="1" i="0">
                <a:solidFill>
                  <a:srgbClr val="ED008C"/>
                </a:solidFill>
                <a:latin typeface="Calibri"/>
              </a:rPr>
              <a:t>ç)  </a:t>
            </a:r>
            <a:r>
              <a:rPr lang="tr-TR" sz="1800" b="0" i="0">
                <a:solidFill>
                  <a:srgbClr val="262626"/>
                </a:solidFill>
                <a:latin typeface="Calibri"/>
              </a:rPr>
              <a:t>“c” hedefinin kuzeybatı yönünde yer alır.</a:t>
            </a:r>
          </a:p>
          <a:p>
            <a:pPr algn="l" marL="306168" indent="-306168">
              <a:spcBef>
                <a:spcPts val="0"/>
              </a:spcBef>
              <a:spcAft>
                <a:spcPts val="500"/>
              </a:spcAft>
            </a:pPr>
            <a:r>
              <a:rPr lang="tr-TR" sz="1800" b="1" i="0">
                <a:solidFill>
                  <a:srgbClr val="ED008C"/>
                </a:solidFill>
                <a:latin typeface="Calibri"/>
              </a:rPr>
              <a:t>d)  </a:t>
            </a:r>
            <a:r>
              <a:rPr lang="tr-TR" sz="1800" b="0" i="0">
                <a:solidFill>
                  <a:srgbClr val="262626"/>
                </a:solidFill>
                <a:latin typeface="Calibri"/>
              </a:rPr>
              <a:t>Orman alanı içinde yer alır.</a:t>
            </a:r>
          </a:p>
          <a:p>
            <a:pPr algn="l" marL="298369" indent="-298369">
              <a:spcBef>
                <a:spcPts val="0"/>
              </a:spcBef>
              <a:spcAft>
                <a:spcPts val="500"/>
              </a:spcAft>
            </a:pPr>
            <a:r>
              <a:rPr lang="tr-TR" sz="1800" b="1" i="0">
                <a:solidFill>
                  <a:srgbClr val="ED008C"/>
                </a:solidFill>
                <a:latin typeface="Calibri"/>
              </a:rPr>
              <a:t>e)  </a:t>
            </a:r>
            <a:r>
              <a:rPr lang="tr-TR" sz="1800" b="0" i="0">
                <a:solidFill>
                  <a:srgbClr val="262626"/>
                </a:solidFill>
                <a:latin typeface="Calibri"/>
              </a:rPr>
              <a:t>80-82 m izohipsleri arasında yer alan ve haritada yükseltisi en fazla olan hedeftir.</a:t>
            </a:r>
          </a:p>
          <a:p>
            <a:pPr algn="l" marL="257789" indent="-257789">
              <a:spcBef>
                <a:spcPts val="0"/>
              </a:spcBef>
              <a:spcAft>
                <a:spcPts val="0"/>
              </a:spcAft>
            </a:pPr>
            <a:r>
              <a:rPr lang="tr-TR" sz="1800" b="1" i="0">
                <a:solidFill>
                  <a:srgbClr val="ED008C"/>
                </a:solidFill>
                <a:latin typeface="Calibri"/>
              </a:rPr>
              <a:t>f)  </a:t>
            </a:r>
            <a:r>
              <a:rPr lang="tr-TR" sz="1800" b="0" i="0">
                <a:solidFill>
                  <a:srgbClr val="262626"/>
                </a:solidFill>
                <a:latin typeface="Calibri"/>
              </a:rPr>
              <a:t>Gölün güneyinde, ormanlık alanın doğusunda yer alır.</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0" name="Rounded Rectangle 9"/>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72</a:t>
            </a:r>
          </a:p>
        </p:txBody>
      </p:sp>
      <p:sp>
        <p:nvSpPr>
          <p:cNvPr id="11" name="TextBox 10"/>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221 / 226</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Ölçme 3. soru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oryantiring_s72.jpg"/>
          <p:cNvPicPr>
            <a:picLocks noChangeAspect="1"/>
          </p:cNvPicPr>
          <p:nvPr/>
        </p:nvPicPr>
        <p:blipFill>
          <a:blip r:embed="rId3"/>
          <a:stretch>
            <a:fillRect/>
          </a:stretch>
        </p:blipFill>
        <p:spPr>
          <a:xfrm>
            <a:off x="502920" y="1216152"/>
            <a:ext cx="7863840" cy="3840889"/>
          </a:xfrm>
          <a:prstGeom prst="rect">
            <a:avLst/>
          </a:prstGeom>
          <a:ln w="9525">
            <a:solidFill>
              <a:srgbClr val="D9D9D9"/>
            </a:solidFill>
          </a:ln>
        </p:spPr>
      </p:pic>
      <p:cxnSp>
        <p:nvCxnSpPr>
          <p:cNvPr id="7" name="Connector 6"/>
          <p:cNvCxnSpPr/>
          <p:nvPr/>
        </p:nvCxnSpPr>
        <p:spPr>
          <a:xfrm flipH="1" flipV="1">
            <a:off x="4865601" y="2226067"/>
            <a:ext cx="370458" cy="2312460"/>
          </a:xfrm>
          <a:prstGeom prst="line">
            <a:avLst/>
          </a:prstGeom>
          <a:ln w="28575">
            <a:solidFill>
              <a:srgbClr val="ED008C"/>
            </a:solidFill>
            <a:tailEnd type="triangle" w="med" len="med"/>
          </a:ln>
        </p:spPr>
      </p:cxnSp>
      <p:cxnSp>
        <p:nvCxnSpPr>
          <p:cNvPr id="8" name="Connector 7"/>
          <p:cNvCxnSpPr/>
          <p:nvPr/>
        </p:nvCxnSpPr>
        <p:spPr>
          <a:xfrm>
            <a:off x="4927482" y="2204877"/>
            <a:ext cx="406147" cy="741682"/>
          </a:xfrm>
          <a:prstGeom prst="line">
            <a:avLst/>
          </a:prstGeom>
          <a:ln w="28575">
            <a:solidFill>
              <a:srgbClr val="ED008C"/>
            </a:solidFill>
            <a:tailEnd type="triangle" w="med" len="med"/>
          </a:ln>
        </p:spPr>
      </p:cxnSp>
      <p:cxnSp>
        <p:nvCxnSpPr>
          <p:cNvPr id="9" name="Connector 8"/>
          <p:cNvCxnSpPr/>
          <p:nvPr/>
        </p:nvCxnSpPr>
        <p:spPr>
          <a:xfrm flipH="1">
            <a:off x="4018936" y="3148663"/>
            <a:ext cx="1217817" cy="216369"/>
          </a:xfrm>
          <a:prstGeom prst="line">
            <a:avLst/>
          </a:prstGeom>
          <a:ln w="28575">
            <a:solidFill>
              <a:srgbClr val="ED008C"/>
            </a:solidFill>
            <a:tailEnd type="triangle" w="med" len="med"/>
          </a:ln>
        </p:spPr>
      </p:cxnSp>
      <p:cxnSp>
        <p:nvCxnSpPr>
          <p:cNvPr id="10" name="Connector 9"/>
          <p:cNvCxnSpPr/>
          <p:nvPr/>
        </p:nvCxnSpPr>
        <p:spPr>
          <a:xfrm flipH="1" flipV="1">
            <a:off x="2502259" y="2172128"/>
            <a:ext cx="1186428" cy="1096144"/>
          </a:xfrm>
          <a:prstGeom prst="line">
            <a:avLst/>
          </a:prstGeom>
          <a:ln w="28575">
            <a:solidFill>
              <a:srgbClr val="ED008C"/>
            </a:solidFill>
            <a:tailEnd type="triangle" w="med" len="med"/>
          </a:ln>
        </p:spPr>
      </p:cxnSp>
      <p:cxnSp>
        <p:nvCxnSpPr>
          <p:cNvPr id="11" name="Connector 10"/>
          <p:cNvCxnSpPr/>
          <p:nvPr/>
        </p:nvCxnSpPr>
        <p:spPr>
          <a:xfrm flipH="1">
            <a:off x="2070961" y="2231878"/>
            <a:ext cx="262603" cy="1809435"/>
          </a:xfrm>
          <a:prstGeom prst="line">
            <a:avLst/>
          </a:prstGeom>
          <a:ln w="28575">
            <a:solidFill>
              <a:srgbClr val="ED008C"/>
            </a:solidFill>
            <a:tailEnd type="triangle" w="med" len="med"/>
          </a:ln>
        </p:spPr>
      </p:cxnSp>
      <p:cxnSp>
        <p:nvCxnSpPr>
          <p:cNvPr id="12" name="Connector 11"/>
          <p:cNvCxnSpPr/>
          <p:nvPr/>
        </p:nvCxnSpPr>
        <p:spPr>
          <a:xfrm flipH="1" flipV="1">
            <a:off x="1564694" y="3400002"/>
            <a:ext cx="382824" cy="664940"/>
          </a:xfrm>
          <a:prstGeom prst="line">
            <a:avLst/>
          </a:prstGeom>
          <a:ln w="28575">
            <a:solidFill>
              <a:srgbClr val="ED008C"/>
            </a:solidFill>
            <a:tailEnd type="triangle" w="med" len="med"/>
          </a:ln>
        </p:spPr>
      </p:cxnSp>
      <p:cxnSp>
        <p:nvCxnSpPr>
          <p:cNvPr id="13" name="Connector 12"/>
          <p:cNvCxnSpPr/>
          <p:nvPr/>
        </p:nvCxnSpPr>
        <p:spPr>
          <a:xfrm>
            <a:off x="1648362" y="3301911"/>
            <a:ext cx="2283786" cy="870096"/>
          </a:xfrm>
          <a:prstGeom prst="line">
            <a:avLst/>
          </a:prstGeom>
          <a:ln w="28575">
            <a:solidFill>
              <a:srgbClr val="ED008C"/>
            </a:solidFill>
            <a:tailEnd type="triangle" w="med" len="med"/>
          </a:ln>
        </p:spPr>
      </p:cxnSp>
      <p:cxnSp>
        <p:nvCxnSpPr>
          <p:cNvPr id="14" name="Connector 13"/>
          <p:cNvCxnSpPr/>
          <p:nvPr/>
        </p:nvCxnSpPr>
        <p:spPr>
          <a:xfrm>
            <a:off x="4250576" y="4373104"/>
            <a:ext cx="248234" cy="237143"/>
          </a:xfrm>
          <a:prstGeom prst="line">
            <a:avLst/>
          </a:prstGeom>
          <a:ln w="28575">
            <a:solidFill>
              <a:srgbClr val="ED008C"/>
            </a:solidFill>
            <a:tailEnd type="triangle" w="med" len="med"/>
          </a:ln>
        </p:spPr>
      </p:cxnSp>
      <p:sp>
        <p:nvSpPr>
          <p:cNvPr id="15" name="TextBox 14"/>
          <p:cNvSpPr txBox="1"/>
          <p:nvPr/>
        </p:nvSpPr>
        <p:spPr>
          <a:xfrm>
            <a:off x="4670036" y="1871202"/>
            <a:ext cx="330353" cy="330353"/>
          </a:xfrm>
          <a:prstGeom prst="rect">
            <a:avLst/>
          </a:prstGeom>
          <a:noFill/>
        </p:spPr>
        <p:txBody>
          <a:bodyPr wrap="square" anchor="ctr" lIns="0" rIns="0" tIns="0" bIns="0">
            <a:noAutofit/>
          </a:bodyPr>
          <a:lstStyle/>
          <a:p>
            <a:pPr algn="ctr">
              <a:spcBef>
                <a:spcPts val="0"/>
              </a:spcBef>
              <a:spcAft>
                <a:spcPts val="0"/>
              </a:spcAft>
            </a:pPr>
            <a:r>
              <a:rPr lang="tr-TR" sz="1700" b="1" i="0">
                <a:solidFill>
                  <a:srgbClr val="ED008C"/>
                </a:solidFill>
                <a:latin typeface="Calibri"/>
              </a:rPr>
              <a:t>a</a:t>
            </a:r>
          </a:p>
        </p:txBody>
      </p:sp>
      <p:sp>
        <p:nvSpPr>
          <p:cNvPr id="16" name="TextBox 15"/>
          <p:cNvSpPr txBox="1"/>
          <p:nvPr/>
        </p:nvSpPr>
        <p:spPr>
          <a:xfrm>
            <a:off x="5260722" y="2949881"/>
            <a:ext cx="330353" cy="330353"/>
          </a:xfrm>
          <a:prstGeom prst="rect">
            <a:avLst/>
          </a:prstGeom>
          <a:noFill/>
        </p:spPr>
        <p:txBody>
          <a:bodyPr wrap="square" anchor="ctr" lIns="0" rIns="0" tIns="0" bIns="0">
            <a:noAutofit/>
          </a:bodyPr>
          <a:lstStyle/>
          <a:p>
            <a:pPr algn="ctr">
              <a:spcBef>
                <a:spcPts val="0"/>
              </a:spcBef>
              <a:spcAft>
                <a:spcPts val="0"/>
              </a:spcAft>
            </a:pPr>
            <a:r>
              <a:rPr lang="tr-TR" sz="1700" b="1" i="0">
                <a:solidFill>
                  <a:srgbClr val="ED008C"/>
                </a:solidFill>
                <a:latin typeface="Calibri"/>
              </a:rPr>
              <a:t>b</a:t>
            </a:r>
          </a:p>
        </p:txBody>
      </p:sp>
      <p:sp>
        <p:nvSpPr>
          <p:cNvPr id="17" name="TextBox 16"/>
          <p:cNvSpPr txBox="1"/>
          <p:nvPr/>
        </p:nvSpPr>
        <p:spPr>
          <a:xfrm>
            <a:off x="3664614" y="3233461"/>
            <a:ext cx="330353" cy="330353"/>
          </a:xfrm>
          <a:prstGeom prst="rect">
            <a:avLst/>
          </a:prstGeom>
          <a:noFill/>
        </p:spPr>
        <p:txBody>
          <a:bodyPr wrap="square" anchor="ctr" lIns="0" rIns="0" tIns="0" bIns="0">
            <a:noAutofit/>
          </a:bodyPr>
          <a:lstStyle/>
          <a:p>
            <a:pPr algn="ctr">
              <a:spcBef>
                <a:spcPts val="0"/>
              </a:spcBef>
              <a:spcAft>
                <a:spcPts val="0"/>
              </a:spcAft>
            </a:pPr>
            <a:r>
              <a:rPr lang="tr-TR" sz="1700" b="1" i="0">
                <a:solidFill>
                  <a:srgbClr val="ED008C"/>
                </a:solidFill>
                <a:latin typeface="Calibri"/>
              </a:rPr>
              <a:t>c</a:t>
            </a:r>
          </a:p>
        </p:txBody>
      </p:sp>
      <p:sp>
        <p:nvSpPr>
          <p:cNvPr id="18" name="TextBox 17"/>
          <p:cNvSpPr txBox="1"/>
          <p:nvPr/>
        </p:nvSpPr>
        <p:spPr>
          <a:xfrm>
            <a:off x="2195979" y="1876586"/>
            <a:ext cx="330353" cy="330353"/>
          </a:xfrm>
          <a:prstGeom prst="rect">
            <a:avLst/>
          </a:prstGeom>
          <a:noFill/>
        </p:spPr>
        <p:txBody>
          <a:bodyPr wrap="square" anchor="ctr" lIns="0" rIns="0" tIns="0" bIns="0">
            <a:noAutofit/>
          </a:bodyPr>
          <a:lstStyle/>
          <a:p>
            <a:pPr algn="ctr">
              <a:spcBef>
                <a:spcPts val="0"/>
              </a:spcBef>
              <a:spcAft>
                <a:spcPts val="0"/>
              </a:spcAft>
            </a:pPr>
            <a:r>
              <a:rPr lang="tr-TR" sz="1700" b="1" i="0">
                <a:solidFill>
                  <a:srgbClr val="ED008C"/>
                </a:solidFill>
                <a:latin typeface="Calibri"/>
              </a:rPr>
              <a:t>ç</a:t>
            </a:r>
          </a:p>
        </p:txBody>
      </p:sp>
      <p:sp>
        <p:nvSpPr>
          <p:cNvPr id="19" name="TextBox 18"/>
          <p:cNvSpPr txBox="1"/>
          <p:nvPr/>
        </p:nvSpPr>
        <p:spPr>
          <a:xfrm>
            <a:off x="1878193" y="4066252"/>
            <a:ext cx="330353" cy="330353"/>
          </a:xfrm>
          <a:prstGeom prst="rect">
            <a:avLst/>
          </a:prstGeom>
          <a:noFill/>
        </p:spPr>
        <p:txBody>
          <a:bodyPr wrap="square" anchor="ctr" lIns="0" rIns="0" tIns="0" bIns="0">
            <a:noAutofit/>
          </a:bodyPr>
          <a:lstStyle/>
          <a:p>
            <a:pPr algn="ctr">
              <a:spcBef>
                <a:spcPts val="0"/>
              </a:spcBef>
              <a:spcAft>
                <a:spcPts val="0"/>
              </a:spcAft>
            </a:pPr>
            <a:r>
              <a:rPr lang="tr-TR" sz="1700" b="1" i="0">
                <a:solidFill>
                  <a:srgbClr val="ED008C"/>
                </a:solidFill>
                <a:latin typeface="Calibri"/>
              </a:rPr>
              <a:t>d</a:t>
            </a:r>
          </a:p>
        </p:txBody>
      </p:sp>
      <p:sp>
        <p:nvSpPr>
          <p:cNvPr id="20" name="TextBox 19"/>
          <p:cNvSpPr txBox="1"/>
          <p:nvPr/>
        </p:nvSpPr>
        <p:spPr>
          <a:xfrm>
            <a:off x="1303666" y="3068339"/>
            <a:ext cx="330353" cy="330353"/>
          </a:xfrm>
          <a:prstGeom prst="rect">
            <a:avLst/>
          </a:prstGeom>
          <a:noFill/>
        </p:spPr>
        <p:txBody>
          <a:bodyPr wrap="square" anchor="ctr" lIns="0" rIns="0" tIns="0" bIns="0">
            <a:noAutofit/>
          </a:bodyPr>
          <a:lstStyle/>
          <a:p>
            <a:pPr algn="ctr">
              <a:spcBef>
                <a:spcPts val="0"/>
              </a:spcBef>
              <a:spcAft>
                <a:spcPts val="0"/>
              </a:spcAft>
            </a:pPr>
            <a:r>
              <a:rPr lang="tr-TR" sz="1700" b="1" i="0">
                <a:solidFill>
                  <a:srgbClr val="ED008C"/>
                </a:solidFill>
                <a:latin typeface="Calibri"/>
              </a:rPr>
              <a:t>e</a:t>
            </a:r>
          </a:p>
        </p:txBody>
      </p:sp>
      <p:sp>
        <p:nvSpPr>
          <p:cNvPr id="21" name="TextBox 20"/>
          <p:cNvSpPr txBox="1"/>
          <p:nvPr/>
        </p:nvSpPr>
        <p:spPr>
          <a:xfrm>
            <a:off x="3946491" y="4075226"/>
            <a:ext cx="330353" cy="330353"/>
          </a:xfrm>
          <a:prstGeom prst="rect">
            <a:avLst/>
          </a:prstGeom>
          <a:noFill/>
        </p:spPr>
        <p:txBody>
          <a:bodyPr wrap="square" anchor="ctr" lIns="0" rIns="0" tIns="0" bIns="0">
            <a:noAutofit/>
          </a:bodyPr>
          <a:lstStyle/>
          <a:p>
            <a:pPr algn="ctr">
              <a:spcBef>
                <a:spcPts val="0"/>
              </a:spcBef>
              <a:spcAft>
                <a:spcPts val="0"/>
              </a:spcAft>
            </a:pPr>
            <a:r>
              <a:rPr lang="tr-TR" sz="1700" b="1" i="0">
                <a:solidFill>
                  <a:srgbClr val="ED008C"/>
                </a:solidFill>
                <a:latin typeface="Calibri"/>
              </a:rPr>
              <a:t>f</a:t>
            </a:r>
          </a:p>
        </p:txBody>
      </p:sp>
      <p:sp>
        <p:nvSpPr>
          <p:cNvPr id="22" name="TextBox 21"/>
          <p:cNvSpPr txBox="1"/>
          <p:nvPr/>
        </p:nvSpPr>
        <p:spPr>
          <a:xfrm>
            <a:off x="502920" y="5102761"/>
            <a:ext cx="786384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Harita: Ders kitabı s. 72 · harfler ve parkur sunuma aittir</a:t>
            </a:r>
          </a:p>
        </p:txBody>
      </p:sp>
      <p:sp>
        <p:nvSpPr>
          <p:cNvPr id="23" name="Rounded Rectangle 22"/>
          <p:cNvSpPr/>
          <p:nvPr/>
        </p:nvSpPr>
        <p:spPr>
          <a:xfrm>
            <a:off x="8549640" y="1216152"/>
            <a:ext cx="3139135" cy="5029200"/>
          </a:xfrm>
          <a:prstGeom prst="roundRect">
            <a:avLst>
              <a:gd name="adj" fmla="val 5000"/>
            </a:avLst>
          </a:prstGeom>
          <a:solidFill>
            <a:srgbClr val="F0F0F0"/>
          </a:solidFill>
          <a:ln>
            <a:noFill/>
          </a:ln>
          <a:effectLst/>
        </p:spPr>
        <p:txBody>
          <a:bodyPr rtlCol="0" anchor="ctr"/>
          <a:lstStyle/>
          <a:p/>
        </p:txBody>
      </p:sp>
      <p:sp>
        <p:nvSpPr>
          <p:cNvPr id="24" name="Rounded Rectangle 23"/>
          <p:cNvSpPr/>
          <p:nvPr/>
        </p:nvSpPr>
        <p:spPr>
          <a:xfrm>
            <a:off x="8549640" y="1216152"/>
            <a:ext cx="3139135" cy="457200"/>
          </a:xfrm>
          <a:prstGeom prst="roundRect">
            <a:avLst>
              <a:gd name="adj" fmla="val 25000"/>
            </a:avLst>
          </a:prstGeom>
          <a:solidFill>
            <a:srgbClr val="2E7D32"/>
          </a:solidFill>
          <a:ln>
            <a:noFill/>
          </a:ln>
          <a:effectLst/>
        </p:spPr>
        <p:txBody>
          <a:bodyPr rtlCol="0" anchor="ctr"/>
          <a:lstStyle/>
          <a:p/>
        </p:txBody>
      </p:sp>
      <p:sp>
        <p:nvSpPr>
          <p:cNvPr id="25" name="Rectangle 24"/>
          <p:cNvSpPr/>
          <p:nvPr/>
        </p:nvSpPr>
        <p:spPr>
          <a:xfrm>
            <a:off x="8549640" y="1444752"/>
            <a:ext cx="3139135" cy="228600"/>
          </a:xfrm>
          <a:prstGeom prst="rect">
            <a:avLst/>
          </a:prstGeom>
          <a:solidFill>
            <a:srgbClr val="2E7D32"/>
          </a:solidFill>
          <a:ln>
            <a:noFill/>
          </a:ln>
          <a:effectLst/>
        </p:spPr>
        <p:txBody>
          <a:bodyPr rtlCol="0" anchor="ctr"/>
          <a:lstStyle/>
          <a:p/>
        </p:txBody>
      </p:sp>
      <p:sp>
        <p:nvSpPr>
          <p:cNvPr id="26" name="TextBox 25"/>
          <p:cNvSpPr txBox="1"/>
          <p:nvPr/>
        </p:nvSpPr>
        <p:spPr>
          <a:xfrm>
            <a:off x="8641080" y="1216152"/>
            <a:ext cx="2956255"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Eşleşme ve parkur</a:t>
            </a:r>
          </a:p>
        </p:txBody>
      </p:sp>
      <p:sp>
        <p:nvSpPr>
          <p:cNvPr id="27" name="TextBox 26"/>
          <p:cNvSpPr txBox="1"/>
          <p:nvPr/>
        </p:nvSpPr>
        <p:spPr>
          <a:xfrm>
            <a:off x="8659368" y="1746504"/>
            <a:ext cx="2919679" cy="4425696"/>
          </a:xfrm>
          <a:prstGeom prst="rect">
            <a:avLst/>
          </a:prstGeom>
          <a:noFill/>
        </p:spPr>
        <p:txBody>
          <a:bodyPr wrap="square" anchor="t" lIns="73152" rIns="73152" tIns="36576" bIns="36576">
            <a:noAutofit/>
          </a:bodyPr>
          <a:lstStyle/>
          <a:p>
            <a:pPr algn="l">
              <a:spcBef>
                <a:spcPts val="0"/>
              </a:spcBef>
              <a:spcAft>
                <a:spcPts val="600"/>
              </a:spcAft>
            </a:pPr>
            <a:r>
              <a:rPr lang="tr-TR" sz="1800" b="1" i="0">
                <a:solidFill>
                  <a:srgbClr val="262626"/>
                </a:solidFill>
                <a:latin typeface="Calibri"/>
              </a:rPr>
              <a:t>a</a:t>
            </a:r>
            <a:r>
              <a:rPr lang="tr-TR" sz="1800" b="0" i="0">
                <a:solidFill>
                  <a:srgbClr val="262626"/>
                </a:solidFill>
                <a:latin typeface="Calibri"/>
              </a:rPr>
              <a:t> sırt</a:t>
            </a:r>
          </a:p>
          <a:p>
            <a:pPr algn="l">
              <a:spcBef>
                <a:spcPts val="0"/>
              </a:spcBef>
              <a:spcAft>
                <a:spcPts val="600"/>
              </a:spcAft>
            </a:pPr>
            <a:r>
              <a:rPr lang="tr-TR" sz="1800" b="1" i="0">
                <a:solidFill>
                  <a:srgbClr val="262626"/>
                </a:solidFill>
                <a:latin typeface="Calibri"/>
              </a:rPr>
              <a:t>b</a:t>
            </a:r>
            <a:r>
              <a:rPr lang="tr-TR" sz="1800" b="0" i="0">
                <a:solidFill>
                  <a:srgbClr val="262626"/>
                </a:solidFill>
                <a:latin typeface="Calibri"/>
              </a:rPr>
              <a:t> akarsu vadisi</a:t>
            </a:r>
          </a:p>
          <a:p>
            <a:pPr algn="l">
              <a:spcBef>
                <a:spcPts val="0"/>
              </a:spcBef>
              <a:spcAft>
                <a:spcPts val="600"/>
              </a:spcAft>
            </a:pPr>
            <a:r>
              <a:rPr lang="tr-TR" sz="1800" b="1" i="0">
                <a:solidFill>
                  <a:srgbClr val="262626"/>
                </a:solidFill>
                <a:latin typeface="Calibri"/>
              </a:rPr>
              <a:t>c</a:t>
            </a:r>
            <a:r>
              <a:rPr lang="tr-TR" sz="1800" b="0" i="0">
                <a:solidFill>
                  <a:srgbClr val="262626"/>
                </a:solidFill>
                <a:latin typeface="Calibri"/>
              </a:rPr>
              <a:t> çeşme, b'ye ≈300 m</a:t>
            </a:r>
          </a:p>
          <a:p>
            <a:pPr algn="l">
              <a:spcBef>
                <a:spcPts val="0"/>
              </a:spcBef>
              <a:spcAft>
                <a:spcPts val="600"/>
              </a:spcAft>
            </a:pPr>
            <a:r>
              <a:rPr lang="tr-TR" sz="1800" b="1" i="0">
                <a:solidFill>
                  <a:srgbClr val="262626"/>
                </a:solidFill>
                <a:latin typeface="Calibri"/>
              </a:rPr>
              <a:t>ç</a:t>
            </a:r>
            <a:r>
              <a:rPr lang="tr-TR" sz="1800" b="0" i="0">
                <a:solidFill>
                  <a:srgbClr val="262626"/>
                </a:solidFill>
                <a:latin typeface="Calibri"/>
              </a:rPr>
              <a:t> c'nin kuzeybatısı</a:t>
            </a:r>
          </a:p>
          <a:p>
            <a:pPr algn="l">
              <a:spcBef>
                <a:spcPts val="0"/>
              </a:spcBef>
              <a:spcAft>
                <a:spcPts val="600"/>
              </a:spcAft>
            </a:pPr>
            <a:r>
              <a:rPr lang="tr-TR" sz="1800" b="1" i="0">
                <a:solidFill>
                  <a:srgbClr val="262626"/>
                </a:solidFill>
                <a:latin typeface="Calibri"/>
              </a:rPr>
              <a:t>d</a:t>
            </a:r>
            <a:r>
              <a:rPr lang="tr-TR" sz="1800" b="0" i="0">
                <a:solidFill>
                  <a:srgbClr val="262626"/>
                </a:solidFill>
                <a:latin typeface="Calibri"/>
              </a:rPr>
              <a:t> orman içi</a:t>
            </a:r>
          </a:p>
          <a:p>
            <a:pPr algn="l">
              <a:spcBef>
                <a:spcPts val="0"/>
              </a:spcBef>
              <a:spcAft>
                <a:spcPts val="600"/>
              </a:spcAft>
            </a:pPr>
            <a:r>
              <a:rPr lang="tr-TR" sz="1800" b="1" i="0">
                <a:solidFill>
                  <a:srgbClr val="262626"/>
                </a:solidFill>
                <a:latin typeface="Calibri"/>
              </a:rPr>
              <a:t>e</a:t>
            </a:r>
            <a:r>
              <a:rPr lang="tr-TR" sz="1800" b="0" i="0">
                <a:solidFill>
                  <a:srgbClr val="262626"/>
                </a:solidFill>
                <a:latin typeface="Calibri"/>
              </a:rPr>
              <a:t> 80-82 m, en yüksek</a:t>
            </a:r>
          </a:p>
          <a:p>
            <a:pPr algn="l">
              <a:spcBef>
                <a:spcPts val="0"/>
              </a:spcBef>
              <a:spcAft>
                <a:spcPts val="600"/>
              </a:spcAft>
            </a:pPr>
            <a:r>
              <a:rPr lang="tr-TR" sz="1800" b="1" i="0">
                <a:solidFill>
                  <a:srgbClr val="262626"/>
                </a:solidFill>
                <a:latin typeface="Calibri"/>
              </a:rPr>
              <a:t>f</a:t>
            </a:r>
            <a:r>
              <a:rPr lang="tr-TR" sz="1800" b="0" i="0">
                <a:solidFill>
                  <a:srgbClr val="262626"/>
                </a:solidFill>
                <a:latin typeface="Calibri"/>
              </a:rPr>
              <a:t> gölün güneyi, ormanın doğusu</a:t>
            </a:r>
          </a:p>
          <a:p>
            <a:pPr algn="l">
              <a:spcBef>
                <a:spcPts val="0"/>
              </a:spcBef>
              <a:spcAft>
                <a:spcPts val="0"/>
              </a:spcAft>
            </a:pPr>
            <a:r>
              <a:rPr lang="tr-TR" sz="1800" b="0" i="0">
                <a:solidFill>
                  <a:srgbClr val="262626"/>
                </a:solidFill>
                <a:latin typeface="Calibri"/>
              </a:rPr>
              <a:t>Başlangıç → a → b → c → ç → d → e → f → Bitiş</a:t>
            </a:r>
          </a:p>
        </p:txBody>
      </p:sp>
      <p:sp>
        <p:nvSpPr>
          <p:cNvPr id="28" name="TextBox 27"/>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9" name="Rounded Rectangle 28"/>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72</a:t>
            </a:r>
          </a:p>
        </p:txBody>
      </p:sp>
      <p:sp>
        <p:nvSpPr>
          <p:cNvPr id="30" name="TextBox 29"/>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222 / 226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4. soru</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ÖLÇME 4</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Oryantiring sporunun I. gözlem, II. eleştirel düşünme, III. harita okuma, IV. problem çözme becerilerinden hangilerini kazandırdığı </a:t>
            </a:r>
            <a:r>
              <a:rPr lang="tr-TR" sz="2600" b="1" i="0">
                <a:solidFill>
                  <a:srgbClr val="262626"/>
                </a:solidFill>
                <a:latin typeface="Calibri"/>
              </a:rPr>
              <a:t>söylenemez</a:t>
            </a:r>
            <a:r>
              <a:rPr lang="tr-TR" sz="2600" b="1" i="0">
                <a:solidFill>
                  <a:srgbClr val="262626"/>
                </a:solidFill>
                <a:latin typeface="Calibri"/>
              </a:rPr>
              <a:t>?</a:t>
            </a:r>
          </a:p>
        </p:txBody>
      </p:sp>
      <p:sp>
        <p:nvSpPr>
          <p:cNvPr id="7" name="Rounded Rectangle 6"/>
          <p:cNvSpPr/>
          <p:nvPr/>
        </p:nvSpPr>
        <p:spPr>
          <a:xfrm>
            <a:off x="502920" y="2633472"/>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694736"/>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Yalnız I</a:t>
            </a:r>
          </a:p>
        </p:txBody>
      </p:sp>
      <p:sp>
        <p:nvSpPr>
          <p:cNvPr id="10" name="Rounded Rectangle 9"/>
          <p:cNvSpPr/>
          <p:nvPr/>
        </p:nvSpPr>
        <p:spPr>
          <a:xfrm>
            <a:off x="502920" y="3368649"/>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1" name="Oval 10"/>
          <p:cNvSpPr/>
          <p:nvPr/>
        </p:nvSpPr>
        <p:spPr>
          <a:xfrm>
            <a:off x="594360" y="3429913"/>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368649"/>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Yalnız II</a:t>
            </a:r>
          </a:p>
        </p:txBody>
      </p:sp>
      <p:sp>
        <p:nvSpPr>
          <p:cNvPr id="13" name="Rounded Rectangle 12"/>
          <p:cNvSpPr/>
          <p:nvPr/>
        </p:nvSpPr>
        <p:spPr>
          <a:xfrm>
            <a:off x="502920" y="4103826"/>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4165090"/>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4103826"/>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Yalnız IV</a:t>
            </a:r>
          </a:p>
        </p:txBody>
      </p:sp>
      <p:sp>
        <p:nvSpPr>
          <p:cNvPr id="16" name="Rounded Rectangle 15"/>
          <p:cNvSpPr/>
          <p:nvPr/>
        </p:nvSpPr>
        <p:spPr>
          <a:xfrm>
            <a:off x="502920" y="4839003"/>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900267"/>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839003"/>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I ve III</a:t>
            </a:r>
          </a:p>
        </p:txBody>
      </p:sp>
      <p:sp>
        <p:nvSpPr>
          <p:cNvPr id="19" name="Rounded Rectangle 18"/>
          <p:cNvSpPr/>
          <p:nvPr/>
        </p:nvSpPr>
        <p:spPr>
          <a:xfrm>
            <a:off x="502920" y="5574180"/>
            <a:ext cx="11185855" cy="625449"/>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5635444"/>
            <a:ext cx="502920" cy="502920"/>
          </a:xfrm>
          <a:prstGeom prst="ellipse">
            <a:avLst/>
          </a:prstGeom>
          <a:solidFill>
            <a:srgbClr val="2C6696"/>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5574180"/>
            <a:ext cx="10271455" cy="625449"/>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262626"/>
                </a:solidFill>
                <a:latin typeface="Calibri"/>
              </a:rPr>
              <a:t>II ve IV</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72</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223 / 226</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Ünite ölçme: 4. soru —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ÖLÇME 4</a:t>
            </a:r>
          </a:p>
        </p:txBody>
      </p:sp>
      <p:sp>
        <p:nvSpPr>
          <p:cNvPr id="6" name="Rounded Rectangle 5"/>
          <p:cNvSpPr/>
          <p:nvPr/>
        </p:nvSpPr>
        <p:spPr>
          <a:xfrm>
            <a:off x="502920" y="1261872"/>
            <a:ext cx="11185855" cy="1234440"/>
          </a:xfrm>
          <a:prstGeom prst="roundRect">
            <a:avLst>
              <a:gd name="adj" fmla="val 8000"/>
            </a:avLst>
          </a:prstGeom>
          <a:solidFill>
            <a:srgbClr val="F0F0F0"/>
          </a:solidFill>
          <a:ln>
            <a:noFill/>
          </a:ln>
          <a:effectLst/>
        </p:spPr>
        <p:txBody>
          <a:bodyPr rtlCol="0" anchor="ctr" wrap="square" lIns="228600" rIns="228600" tIns="73152" bIns="73152">
            <a:noAutofit/>
          </a:bodyPr>
          <a:lstStyle/>
          <a:p>
            <a:pPr algn="l">
              <a:spcBef>
                <a:spcPts val="0"/>
              </a:spcBef>
              <a:spcAft>
                <a:spcPts val="0"/>
              </a:spcAft>
            </a:pPr>
            <a:r>
              <a:rPr lang="tr-TR" sz="2600" b="1" i="0">
                <a:solidFill>
                  <a:srgbClr val="262626"/>
                </a:solidFill>
                <a:latin typeface="Calibri"/>
              </a:rPr>
              <a:t>Oryantiring sporunun I. gözlem, II. eleştirel düşünme, III. harita okuma, IV. problem çözme becerilerinden hangilerini kazandırdığı </a:t>
            </a:r>
            <a:r>
              <a:rPr lang="tr-TR" sz="2600" b="1" i="0">
                <a:solidFill>
                  <a:srgbClr val="262626"/>
                </a:solidFill>
                <a:latin typeface="Calibri"/>
              </a:rPr>
              <a:t>söylenemez</a:t>
            </a:r>
            <a:r>
              <a:rPr lang="tr-TR" sz="2600" b="1" i="0">
                <a:solidFill>
                  <a:srgbClr val="262626"/>
                </a:solidFill>
                <a:latin typeface="Calibri"/>
              </a:rPr>
              <a:t>?</a:t>
            </a:r>
          </a:p>
        </p:txBody>
      </p:sp>
      <p:sp>
        <p:nvSpPr>
          <p:cNvPr id="7" name="Rounded Rectangle 6"/>
          <p:cNvSpPr/>
          <p:nvPr/>
        </p:nvSpPr>
        <p:spPr>
          <a:xfrm>
            <a:off x="502920" y="263347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8" name="Oval 7"/>
          <p:cNvSpPr/>
          <p:nvPr/>
        </p:nvSpPr>
        <p:spPr>
          <a:xfrm>
            <a:off x="594360" y="258958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A</a:t>
            </a:r>
          </a:p>
        </p:txBody>
      </p:sp>
      <p:sp>
        <p:nvSpPr>
          <p:cNvPr id="9" name="TextBox 8"/>
          <p:cNvSpPr txBox="1"/>
          <p:nvPr/>
        </p:nvSpPr>
        <p:spPr>
          <a:xfrm>
            <a:off x="1234440" y="263347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Yalnız I</a:t>
            </a:r>
          </a:p>
        </p:txBody>
      </p:sp>
      <p:sp>
        <p:nvSpPr>
          <p:cNvPr id="10" name="Rounded Rectangle 9"/>
          <p:cNvSpPr/>
          <p:nvPr/>
        </p:nvSpPr>
        <p:spPr>
          <a:xfrm>
            <a:off x="502920" y="3158337"/>
            <a:ext cx="11185855" cy="415137"/>
          </a:xfrm>
          <a:prstGeom prst="roundRect">
            <a:avLst>
              <a:gd name="adj" fmla="val 30000"/>
            </a:avLst>
          </a:prstGeom>
          <a:solidFill>
            <a:srgbClr val="E3F1E4"/>
          </a:solidFill>
          <a:ln w="31750">
            <a:solidFill>
              <a:srgbClr val="2E7D32"/>
            </a:solidFill>
          </a:ln>
          <a:effectLst/>
        </p:spPr>
        <p:txBody>
          <a:bodyPr rtlCol="0" anchor="ctr"/>
          <a:lstStyle/>
          <a:p/>
        </p:txBody>
      </p:sp>
      <p:sp>
        <p:nvSpPr>
          <p:cNvPr id="11" name="Oval 10"/>
          <p:cNvSpPr/>
          <p:nvPr/>
        </p:nvSpPr>
        <p:spPr>
          <a:xfrm>
            <a:off x="594360" y="3114445"/>
            <a:ext cx="502920" cy="502920"/>
          </a:xfrm>
          <a:prstGeom prst="ellipse">
            <a:avLst/>
          </a:prstGeom>
          <a:solidFill>
            <a:srgbClr val="2E7D32"/>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B</a:t>
            </a:r>
          </a:p>
        </p:txBody>
      </p:sp>
      <p:sp>
        <p:nvSpPr>
          <p:cNvPr id="12" name="TextBox 11"/>
          <p:cNvSpPr txBox="1"/>
          <p:nvPr/>
        </p:nvSpPr>
        <p:spPr>
          <a:xfrm>
            <a:off x="1234440" y="315833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1" i="0">
                <a:solidFill>
                  <a:srgbClr val="262626"/>
                </a:solidFill>
                <a:latin typeface="Calibri"/>
              </a:rPr>
              <a:t>Yalnız II</a:t>
            </a:r>
          </a:p>
        </p:txBody>
      </p:sp>
      <p:sp>
        <p:nvSpPr>
          <p:cNvPr id="13" name="Rounded Rectangle 12"/>
          <p:cNvSpPr/>
          <p:nvPr/>
        </p:nvSpPr>
        <p:spPr>
          <a:xfrm>
            <a:off x="502920" y="368320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4" name="Oval 13"/>
          <p:cNvSpPr/>
          <p:nvPr/>
        </p:nvSpPr>
        <p:spPr>
          <a:xfrm>
            <a:off x="594360" y="363931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C</a:t>
            </a:r>
          </a:p>
        </p:txBody>
      </p:sp>
      <p:sp>
        <p:nvSpPr>
          <p:cNvPr id="15" name="TextBox 14"/>
          <p:cNvSpPr txBox="1"/>
          <p:nvPr/>
        </p:nvSpPr>
        <p:spPr>
          <a:xfrm>
            <a:off x="1234440" y="368320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Yalnız IV</a:t>
            </a:r>
          </a:p>
        </p:txBody>
      </p:sp>
      <p:sp>
        <p:nvSpPr>
          <p:cNvPr id="16" name="Rounded Rectangle 15"/>
          <p:cNvSpPr/>
          <p:nvPr/>
        </p:nvSpPr>
        <p:spPr>
          <a:xfrm>
            <a:off x="502920" y="4208067"/>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17" name="Oval 16"/>
          <p:cNvSpPr/>
          <p:nvPr/>
        </p:nvSpPr>
        <p:spPr>
          <a:xfrm>
            <a:off x="594360" y="4164175"/>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D</a:t>
            </a:r>
          </a:p>
        </p:txBody>
      </p:sp>
      <p:sp>
        <p:nvSpPr>
          <p:cNvPr id="18" name="TextBox 17"/>
          <p:cNvSpPr txBox="1"/>
          <p:nvPr/>
        </p:nvSpPr>
        <p:spPr>
          <a:xfrm>
            <a:off x="1234440" y="4208067"/>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I ve III</a:t>
            </a:r>
          </a:p>
        </p:txBody>
      </p:sp>
      <p:sp>
        <p:nvSpPr>
          <p:cNvPr id="19" name="Rounded Rectangle 18"/>
          <p:cNvSpPr/>
          <p:nvPr/>
        </p:nvSpPr>
        <p:spPr>
          <a:xfrm>
            <a:off x="502920" y="4732932"/>
            <a:ext cx="11185855" cy="415137"/>
          </a:xfrm>
          <a:prstGeom prst="roundRect">
            <a:avLst>
              <a:gd name="adj" fmla="val 30000"/>
            </a:avLst>
          </a:prstGeom>
          <a:solidFill>
            <a:srgbClr val="FFFFFF"/>
          </a:solidFill>
          <a:ln w="12700">
            <a:solidFill>
              <a:srgbClr val="D9D9D9"/>
            </a:solidFill>
          </a:ln>
          <a:effectLst/>
        </p:spPr>
        <p:txBody>
          <a:bodyPr rtlCol="0" anchor="ctr"/>
          <a:lstStyle/>
          <a:p/>
        </p:txBody>
      </p:sp>
      <p:sp>
        <p:nvSpPr>
          <p:cNvPr id="20" name="Oval 19"/>
          <p:cNvSpPr/>
          <p:nvPr/>
        </p:nvSpPr>
        <p:spPr>
          <a:xfrm>
            <a:off x="594360" y="4689040"/>
            <a:ext cx="502920" cy="502920"/>
          </a:xfrm>
          <a:prstGeom prst="ellipse">
            <a:avLst/>
          </a:prstGeom>
          <a:solidFill>
            <a:srgbClr val="D9D9D9"/>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E</a:t>
            </a:r>
          </a:p>
        </p:txBody>
      </p:sp>
      <p:sp>
        <p:nvSpPr>
          <p:cNvPr id="21" name="TextBox 20"/>
          <p:cNvSpPr txBox="1"/>
          <p:nvPr/>
        </p:nvSpPr>
        <p:spPr>
          <a:xfrm>
            <a:off x="1234440" y="4732932"/>
            <a:ext cx="10271455" cy="415137"/>
          </a:xfrm>
          <a:prstGeom prst="rect">
            <a:avLst/>
          </a:prstGeom>
          <a:noFill/>
        </p:spPr>
        <p:txBody>
          <a:bodyPr wrap="square" anchor="ctr" lIns="73152" rIns="73152" tIns="36576" bIns="36576">
            <a:noAutofit/>
          </a:bodyPr>
          <a:lstStyle/>
          <a:p>
            <a:pPr algn="l">
              <a:spcBef>
                <a:spcPts val="0"/>
              </a:spcBef>
              <a:spcAft>
                <a:spcPts val="0"/>
              </a:spcAft>
            </a:pPr>
            <a:r>
              <a:rPr lang="tr-TR" sz="2200" b="0" i="0">
                <a:solidFill>
                  <a:srgbClr val="767676"/>
                </a:solidFill>
                <a:latin typeface="Calibri"/>
              </a:rPr>
              <a:t>II ve IV</a:t>
            </a:r>
          </a:p>
        </p:txBody>
      </p:sp>
      <p:sp>
        <p:nvSpPr>
          <p:cNvPr id="22" name="Rounded Rectangle 21"/>
          <p:cNvSpPr/>
          <p:nvPr/>
        </p:nvSpPr>
        <p:spPr>
          <a:xfrm>
            <a:off x="502920" y="5266944"/>
            <a:ext cx="11185855" cy="1005840"/>
          </a:xfrm>
          <a:prstGeom prst="roundRect">
            <a:avLst>
              <a:gd name="adj" fmla="val 8000"/>
            </a:avLst>
          </a:prstGeom>
          <a:solidFill>
            <a:srgbClr val="FFF3D1"/>
          </a:solidFill>
          <a:ln>
            <a:noFill/>
          </a:ln>
          <a:effectLst/>
        </p:spPr>
        <p:txBody>
          <a:bodyPr rtlCol="0" anchor="ctr" wrap="square" lIns="228600" rIns="228600" tIns="73152" bIns="73152">
            <a:noAutofit/>
          </a:bodyPr>
          <a:lstStyle/>
          <a:p>
            <a:pPr algn="l">
              <a:spcBef>
                <a:spcPts val="0"/>
              </a:spcBef>
              <a:spcAft>
                <a:spcPts val="0"/>
              </a:spcAft>
            </a:pPr>
            <a:r>
              <a:rPr lang="tr-TR" sz="2000" b="0" i="0">
                <a:solidFill>
                  <a:srgbClr val="262626"/>
                </a:solidFill>
                <a:latin typeface="Calibri"/>
              </a:rPr>
              <a:t>Metin oryantiringin harita okuma, araziyi algılama, hızlı düşünme, problem çözme becerilerine katkı sağladığını söyler (araziyi algılama = gözlem); eleştirel düşünme sayılmaz (s. 72).</a:t>
            </a:r>
          </a:p>
        </p:txBody>
      </p:sp>
      <p:sp>
        <p:nvSpPr>
          <p:cNvPr id="23" name="TextBox 22"/>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4" name="Rounded Rectangle 23"/>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72</a:t>
            </a:r>
          </a:p>
        </p:txBody>
      </p:sp>
      <p:sp>
        <p:nvSpPr>
          <p:cNvPr id="25" name="TextBox 24"/>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224 / 226</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2800" b="1" i="0">
                <a:solidFill>
                  <a:srgbClr val="FFFFFF"/>
                </a:solidFill>
                <a:latin typeface="Calibri"/>
              </a:rPr>
              <a:t>Ünite ölçme: 5-7. sorular — dünya haritaları</a:t>
            </a:r>
          </a:p>
        </p:txBody>
      </p:sp>
      <p:sp>
        <p:nvSpPr>
          <p:cNvPr id="5" name="Rounded Rectangle 4"/>
          <p:cNvSpPr/>
          <p:nvPr/>
        </p:nvSpPr>
        <p:spPr>
          <a:xfrm>
            <a:off x="9555480" y="201168"/>
            <a:ext cx="2221992" cy="475488"/>
          </a:xfrm>
          <a:prstGeom prst="roundRect">
            <a:avLst>
              <a:gd name="adj" fmla="val 50000"/>
            </a:avLst>
          </a:prstGeom>
          <a:solidFill>
            <a:srgbClr val="D3373A"/>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ÖLÇME</a:t>
            </a:r>
          </a:p>
        </p:txBody>
      </p:sp>
      <p:pic>
        <p:nvPicPr>
          <p:cNvPr id="6" name="Picture 5" descr="dunya_haritalari_s73.jpg"/>
          <p:cNvPicPr>
            <a:picLocks noChangeAspect="1"/>
          </p:cNvPicPr>
          <p:nvPr/>
        </p:nvPicPr>
        <p:blipFill>
          <a:blip r:embed="rId3"/>
          <a:stretch>
            <a:fillRect/>
          </a:stretch>
        </p:blipFill>
        <p:spPr>
          <a:xfrm>
            <a:off x="502920" y="1627632"/>
            <a:ext cx="6675120" cy="3978051"/>
          </a:xfrm>
          <a:prstGeom prst="rect">
            <a:avLst/>
          </a:prstGeom>
          <a:ln w="9525">
            <a:solidFill>
              <a:srgbClr val="D9D9D9"/>
            </a:solidFill>
          </a:ln>
        </p:spPr>
      </p:pic>
      <p:sp>
        <p:nvSpPr>
          <p:cNvPr id="7" name="Oval 6"/>
          <p:cNvSpPr/>
          <p:nvPr/>
        </p:nvSpPr>
        <p:spPr>
          <a:xfrm>
            <a:off x="916777" y="1675368"/>
            <a:ext cx="329184" cy="329184"/>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8" name="Oval 7"/>
          <p:cNvSpPr/>
          <p:nvPr/>
        </p:nvSpPr>
        <p:spPr>
          <a:xfrm>
            <a:off x="4267687" y="1675368"/>
            <a:ext cx="329184" cy="329184"/>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9" name="Oval 8"/>
          <p:cNvSpPr/>
          <p:nvPr/>
        </p:nvSpPr>
        <p:spPr>
          <a:xfrm>
            <a:off x="583021" y="3926945"/>
            <a:ext cx="329184" cy="329184"/>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3</a:t>
            </a:r>
          </a:p>
        </p:txBody>
      </p:sp>
      <p:sp>
        <p:nvSpPr>
          <p:cNvPr id="10" name="Oval 9"/>
          <p:cNvSpPr/>
          <p:nvPr/>
        </p:nvSpPr>
        <p:spPr>
          <a:xfrm>
            <a:off x="3940606" y="4006506"/>
            <a:ext cx="329184" cy="329184"/>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4</a:t>
            </a:r>
          </a:p>
        </p:txBody>
      </p:sp>
      <p:sp>
        <p:nvSpPr>
          <p:cNvPr id="11" name="TextBox 10"/>
          <p:cNvSpPr txBox="1"/>
          <p:nvPr/>
        </p:nvSpPr>
        <p:spPr>
          <a:xfrm>
            <a:off x="502920" y="5651403"/>
            <a:ext cx="6675120" cy="274320"/>
          </a:xfrm>
          <a:prstGeom prst="rect">
            <a:avLst/>
          </a:prstGeom>
          <a:noFill/>
        </p:spPr>
        <p:txBody>
          <a:bodyPr wrap="square" anchor="t" lIns="73152" rIns="73152" tIns="36576" bIns="36576">
            <a:noAutofit/>
          </a:bodyPr>
          <a:lstStyle/>
          <a:p>
            <a:pPr algn="l">
              <a:spcBef>
                <a:spcPts val="0"/>
              </a:spcBef>
              <a:spcAft>
                <a:spcPts val="0"/>
              </a:spcAft>
            </a:pPr>
            <a:r>
              <a:rPr lang="tr-TR" sz="1100" b="0" i="0">
                <a:solidFill>
                  <a:srgbClr val="767676"/>
                </a:solidFill>
                <a:latin typeface="Calibri"/>
              </a:rPr>
              <a:t>Haritalar: Ders kitabı s. 73 · numaralar sunuma aittir</a:t>
            </a:r>
          </a:p>
        </p:txBody>
      </p:sp>
      <p:sp>
        <p:nvSpPr>
          <p:cNvPr id="12" name="TextBox 11"/>
          <p:cNvSpPr txBox="1"/>
          <p:nvPr/>
        </p:nvSpPr>
        <p:spPr>
          <a:xfrm>
            <a:off x="502920" y="1188720"/>
            <a:ext cx="6675120" cy="384048"/>
          </a:xfrm>
          <a:prstGeom prst="rect">
            <a:avLst/>
          </a:prstGeom>
          <a:noFill/>
        </p:spPr>
        <p:txBody>
          <a:bodyPr wrap="square" anchor="t" lIns="73152" rIns="73152" tIns="36576" bIns="36576">
            <a:noAutofit/>
          </a:bodyPr>
          <a:lstStyle/>
          <a:p>
            <a:pPr algn="l">
              <a:spcBef>
                <a:spcPts val="0"/>
              </a:spcBef>
              <a:spcAft>
                <a:spcPts val="0"/>
              </a:spcAft>
            </a:pPr>
            <a:r>
              <a:rPr lang="tr-TR" sz="1600" b="0" i="1">
                <a:solidFill>
                  <a:srgbClr val="767676"/>
                </a:solidFill>
                <a:latin typeface="Calibri"/>
              </a:rPr>
              <a:t>5-7. soruları aşağıda verilen haritalara göre cevaplayınız.</a:t>
            </a:r>
          </a:p>
        </p:txBody>
      </p:sp>
      <p:sp>
        <p:nvSpPr>
          <p:cNvPr id="13" name="Rounded Rectangle 12"/>
          <p:cNvSpPr/>
          <p:nvPr/>
        </p:nvSpPr>
        <p:spPr>
          <a:xfrm>
            <a:off x="7406640" y="1216152"/>
            <a:ext cx="4282135" cy="1591056"/>
          </a:xfrm>
          <a:prstGeom prst="roundRect">
            <a:avLst>
              <a:gd name="adj" fmla="val 8000"/>
            </a:avLst>
          </a:prstGeom>
          <a:solidFill>
            <a:srgbClr val="F0F0F0"/>
          </a:solidFill>
          <a:ln>
            <a:noFill/>
          </a:ln>
          <a:effectLst/>
        </p:spPr>
        <p:txBody>
          <a:bodyPr rtlCol="0" anchor="ctr"/>
          <a:lstStyle/>
          <a:p/>
        </p:txBody>
      </p:sp>
      <p:sp>
        <p:nvSpPr>
          <p:cNvPr id="14" name="Oval 13"/>
          <p:cNvSpPr/>
          <p:nvPr/>
        </p:nvSpPr>
        <p:spPr>
          <a:xfrm>
            <a:off x="7498080" y="1325880"/>
            <a:ext cx="475488" cy="475488"/>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5</a:t>
            </a:r>
          </a:p>
        </p:txBody>
      </p:sp>
      <p:sp>
        <p:nvSpPr>
          <p:cNvPr id="15" name="TextBox 14"/>
          <p:cNvSpPr txBox="1"/>
          <p:nvPr/>
        </p:nvSpPr>
        <p:spPr>
          <a:xfrm>
            <a:off x="8092440" y="1216152"/>
            <a:ext cx="3504895" cy="1591056"/>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Yukarıda verilen dünya haritaları arasındaki en önemli fark nedir?</a:t>
            </a:r>
          </a:p>
        </p:txBody>
      </p:sp>
      <p:sp>
        <p:nvSpPr>
          <p:cNvPr id="16" name="Rounded Rectangle 15"/>
          <p:cNvSpPr/>
          <p:nvPr/>
        </p:nvSpPr>
        <p:spPr>
          <a:xfrm>
            <a:off x="7406640" y="2935224"/>
            <a:ext cx="4282135" cy="1591056"/>
          </a:xfrm>
          <a:prstGeom prst="roundRect">
            <a:avLst>
              <a:gd name="adj" fmla="val 8000"/>
            </a:avLst>
          </a:prstGeom>
          <a:solidFill>
            <a:srgbClr val="F0F0F0"/>
          </a:solidFill>
          <a:ln>
            <a:noFill/>
          </a:ln>
          <a:effectLst/>
        </p:spPr>
        <p:txBody>
          <a:bodyPr rtlCol="0" anchor="ctr"/>
          <a:lstStyle/>
          <a:p/>
        </p:txBody>
      </p:sp>
      <p:sp>
        <p:nvSpPr>
          <p:cNvPr id="17" name="Oval 16"/>
          <p:cNvSpPr/>
          <p:nvPr/>
        </p:nvSpPr>
        <p:spPr>
          <a:xfrm>
            <a:off x="7498080" y="3044952"/>
            <a:ext cx="475488" cy="475488"/>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6</a:t>
            </a:r>
          </a:p>
        </p:txBody>
      </p:sp>
      <p:sp>
        <p:nvSpPr>
          <p:cNvPr id="18" name="TextBox 17"/>
          <p:cNvSpPr txBox="1"/>
          <p:nvPr/>
        </p:nvSpPr>
        <p:spPr>
          <a:xfrm>
            <a:off x="8092440" y="2935224"/>
            <a:ext cx="3504895" cy="1591056"/>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Haritalardan hangisinin gerçeği daha iyi yansıttığı söylenebilir? Gerekçeleriyle açıklayınız.</a:t>
            </a:r>
          </a:p>
        </p:txBody>
      </p:sp>
      <p:sp>
        <p:nvSpPr>
          <p:cNvPr id="19" name="Rounded Rectangle 18"/>
          <p:cNvSpPr/>
          <p:nvPr/>
        </p:nvSpPr>
        <p:spPr>
          <a:xfrm>
            <a:off x="7406640" y="4654296"/>
            <a:ext cx="4282135" cy="1591056"/>
          </a:xfrm>
          <a:prstGeom prst="roundRect">
            <a:avLst>
              <a:gd name="adj" fmla="val 8000"/>
            </a:avLst>
          </a:prstGeom>
          <a:solidFill>
            <a:srgbClr val="F0F0F0"/>
          </a:solidFill>
          <a:ln>
            <a:noFill/>
          </a:ln>
          <a:effectLst/>
        </p:spPr>
        <p:txBody>
          <a:bodyPr rtlCol="0" anchor="ctr"/>
          <a:lstStyle/>
          <a:p/>
        </p:txBody>
      </p:sp>
      <p:sp>
        <p:nvSpPr>
          <p:cNvPr id="20" name="Oval 19"/>
          <p:cNvSpPr/>
          <p:nvPr/>
        </p:nvSpPr>
        <p:spPr>
          <a:xfrm>
            <a:off x="7498080" y="4764024"/>
            <a:ext cx="475488" cy="475488"/>
          </a:xfrm>
          <a:prstGeom prst="ellipse">
            <a:avLst/>
          </a:prstGeom>
          <a:solidFill>
            <a:srgbClr val="D3373A"/>
          </a:solidFill>
          <a:ln>
            <a:noFill/>
          </a:ln>
          <a:effectLst/>
        </p:spPr>
        <p:txBody>
          <a:bodyPr rtlCol="0" anchor="ctr" wrap="none" lIns="0" rIns="0" tIns="0" bIns="0">
            <a:noAutofit/>
          </a:bodyPr>
          <a:lstStyle/>
          <a:p>
            <a:pPr algn="ctr">
              <a:spcBef>
                <a:spcPts val="0"/>
              </a:spcBef>
              <a:spcAft>
                <a:spcPts val="0"/>
              </a:spcAft>
            </a:pPr>
            <a:r>
              <a:rPr lang="tr-TR" sz="2000" b="1" i="0">
                <a:solidFill>
                  <a:srgbClr val="FFFFFF"/>
                </a:solidFill>
                <a:latin typeface="Calibri"/>
              </a:rPr>
              <a:t>7</a:t>
            </a:r>
          </a:p>
        </p:txBody>
      </p:sp>
      <p:sp>
        <p:nvSpPr>
          <p:cNvPr id="21" name="TextBox 20"/>
          <p:cNvSpPr txBox="1"/>
          <p:nvPr/>
        </p:nvSpPr>
        <p:spPr>
          <a:xfrm>
            <a:off x="8092440" y="4654296"/>
            <a:ext cx="3504895" cy="1591056"/>
          </a:xfrm>
          <a:prstGeom prst="rect">
            <a:avLst/>
          </a:prstGeom>
          <a:noFill/>
        </p:spPr>
        <p:txBody>
          <a:bodyPr wrap="square" anchor="ctr" lIns="73152" rIns="73152" tIns="36576" bIns="36576">
            <a:noAutofit/>
          </a:bodyPr>
          <a:lstStyle/>
          <a:p>
            <a:pPr algn="l">
              <a:spcBef>
                <a:spcPts val="0"/>
              </a:spcBef>
              <a:spcAft>
                <a:spcPts val="0"/>
              </a:spcAft>
            </a:pPr>
            <a:r>
              <a:rPr lang="tr-TR" sz="1900" b="0" i="0">
                <a:solidFill>
                  <a:srgbClr val="262626"/>
                </a:solidFill>
                <a:latin typeface="Calibri"/>
              </a:rPr>
              <a:t>Birbirinden farklı görünümlere sahip haritalar aracılığıyla ne anlatılmak istenmiştir? Ulaştığınız genellemeyi yazınız.</a:t>
            </a:r>
          </a:p>
        </p:txBody>
      </p:sp>
      <p:sp>
        <p:nvSpPr>
          <p:cNvPr id="22" name="TextBox 21"/>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3" name="Rounded Rectangle 22"/>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73</a:t>
            </a:r>
          </a:p>
        </p:txBody>
      </p:sp>
      <p:sp>
        <p:nvSpPr>
          <p:cNvPr id="24" name="TextBox 23"/>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225 / 226</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Ölçme 5-7. sorular — örnek cevap</a:t>
            </a:r>
          </a:p>
        </p:txBody>
      </p:sp>
      <p:sp>
        <p:nvSpPr>
          <p:cNvPr id="5" name="Rounded Rectangle 4"/>
          <p:cNvSpPr/>
          <p:nvPr/>
        </p:nvSpPr>
        <p:spPr>
          <a:xfrm>
            <a:off x="9555480" y="201168"/>
            <a:ext cx="2221992" cy="475488"/>
          </a:xfrm>
          <a:prstGeom prst="roundRect">
            <a:avLst>
              <a:gd name="adj" fmla="val 50000"/>
            </a:avLst>
          </a:prstGeom>
          <a:solidFill>
            <a:srgbClr val="2E7D32"/>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FFFFFF"/>
                </a:solidFill>
                <a:latin typeface="Calibri"/>
              </a:rPr>
              <a:t>ÖRNEK CEVAP</a:t>
            </a:r>
          </a:p>
        </p:txBody>
      </p:sp>
      <p:pic>
        <p:nvPicPr>
          <p:cNvPr id="6" name="Picture 5" descr="dunya_haritalari_s73.jpg"/>
          <p:cNvPicPr>
            <a:picLocks noChangeAspect="1"/>
          </p:cNvPicPr>
          <p:nvPr/>
        </p:nvPicPr>
        <p:blipFill>
          <a:blip r:embed="rId3"/>
          <a:stretch>
            <a:fillRect/>
          </a:stretch>
        </p:blipFill>
        <p:spPr>
          <a:xfrm>
            <a:off x="502920" y="1216152"/>
            <a:ext cx="5532120" cy="3296878"/>
          </a:xfrm>
          <a:prstGeom prst="rect">
            <a:avLst/>
          </a:prstGeom>
          <a:ln w="9525">
            <a:solidFill>
              <a:srgbClr val="D9D9D9"/>
            </a:solidFill>
          </a:ln>
        </p:spPr>
      </p:pic>
      <p:sp>
        <p:nvSpPr>
          <p:cNvPr id="7" name="Oval 6"/>
          <p:cNvSpPr/>
          <p:nvPr/>
        </p:nvSpPr>
        <p:spPr>
          <a:xfrm>
            <a:off x="845911" y="1255714"/>
            <a:ext cx="292608" cy="29260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1</a:t>
            </a:r>
          </a:p>
        </p:txBody>
      </p:sp>
      <p:sp>
        <p:nvSpPr>
          <p:cNvPr id="8" name="Oval 7"/>
          <p:cNvSpPr/>
          <p:nvPr/>
        </p:nvSpPr>
        <p:spPr>
          <a:xfrm>
            <a:off x="3623035" y="1255714"/>
            <a:ext cx="292608" cy="29260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2</a:t>
            </a:r>
          </a:p>
        </p:txBody>
      </p:sp>
      <p:sp>
        <p:nvSpPr>
          <p:cNvPr id="9" name="Oval 8"/>
          <p:cNvSpPr/>
          <p:nvPr/>
        </p:nvSpPr>
        <p:spPr>
          <a:xfrm>
            <a:off x="569305" y="3121747"/>
            <a:ext cx="292608" cy="29260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3</a:t>
            </a:r>
          </a:p>
        </p:txBody>
      </p:sp>
      <p:sp>
        <p:nvSpPr>
          <p:cNvPr id="10" name="Oval 9"/>
          <p:cNvSpPr/>
          <p:nvPr/>
        </p:nvSpPr>
        <p:spPr>
          <a:xfrm>
            <a:off x="3351961" y="3187685"/>
            <a:ext cx="292608" cy="292608"/>
          </a:xfrm>
          <a:prstGeom prst="ellipse">
            <a:avLst/>
          </a:prstGeom>
          <a:solidFill>
            <a:srgbClr val="4F4F4F"/>
          </a:solidFill>
          <a:ln>
            <a:noFill/>
          </a:ln>
          <a:effectLst/>
        </p:spPr>
        <p:txBody>
          <a:bodyPr rtlCol="0" anchor="ctr" wrap="none" lIns="0" rIns="0" tIns="0" bIns="0">
            <a:noAutofit/>
          </a:bodyPr>
          <a:lstStyle/>
          <a:p>
            <a:pPr algn="ctr">
              <a:spcBef>
                <a:spcPts val="0"/>
              </a:spcBef>
              <a:spcAft>
                <a:spcPts val="0"/>
              </a:spcAft>
            </a:pPr>
            <a:r>
              <a:rPr lang="tr-TR" sz="1500" b="1" i="0">
                <a:solidFill>
                  <a:srgbClr val="FFFFFF"/>
                </a:solidFill>
                <a:latin typeface="Calibri"/>
              </a:rPr>
              <a:t>4</a:t>
            </a:r>
          </a:p>
        </p:txBody>
      </p:sp>
      <p:sp>
        <p:nvSpPr>
          <p:cNvPr id="11" name="Rounded Rectangle 10"/>
          <p:cNvSpPr/>
          <p:nvPr/>
        </p:nvSpPr>
        <p:spPr>
          <a:xfrm>
            <a:off x="502920" y="4558750"/>
            <a:ext cx="5532120" cy="1732322"/>
          </a:xfrm>
          <a:prstGeom prst="roundRect">
            <a:avLst>
              <a:gd name="adj" fmla="val 8000"/>
            </a:avLst>
          </a:prstGeom>
          <a:solidFill>
            <a:srgbClr val="E3ECF5"/>
          </a:solidFill>
          <a:ln>
            <a:noFill/>
          </a:ln>
          <a:effectLst/>
        </p:spPr>
        <p:txBody>
          <a:bodyPr rtlCol="0" anchor="ctr" wrap="square" lIns="137160" rIns="137160" tIns="73152" bIns="73152">
            <a:noAutofit/>
          </a:bodyPr>
          <a:lstStyle/>
          <a:p>
            <a:pPr algn="l" marL="211327" indent="-211327">
              <a:spcBef>
                <a:spcPts val="0"/>
              </a:spcBef>
              <a:spcAft>
                <a:spcPts val="300"/>
              </a:spcAft>
            </a:pPr>
            <a:r>
              <a:rPr lang="tr-TR" sz="1700" b="1" i="0">
                <a:solidFill>
                  <a:srgbClr val="2C6696"/>
                </a:solidFill>
                <a:latin typeface="Calibri"/>
              </a:rPr>
              <a:t>•  </a:t>
            </a:r>
            <a:r>
              <a:rPr lang="tr-TR" sz="1700" b="0" i="0">
                <a:solidFill>
                  <a:srgbClr val="262626"/>
                </a:solidFill>
                <a:latin typeface="Calibri"/>
              </a:rPr>
              <a:t>1, 3, 4: Atlas Okyanusu ortada · 2: Büyük Okyanus ortada</a:t>
            </a:r>
          </a:p>
          <a:p>
            <a:pPr algn="l" marL="211327" indent="-211327">
              <a:spcBef>
                <a:spcPts val="0"/>
              </a:spcBef>
              <a:spcAft>
                <a:spcPts val="300"/>
              </a:spcAft>
            </a:pPr>
            <a:r>
              <a:rPr lang="tr-TR" sz="1700" b="1" i="0">
                <a:solidFill>
                  <a:srgbClr val="2C6696"/>
                </a:solidFill>
                <a:latin typeface="Calibri"/>
              </a:rPr>
              <a:t>•  </a:t>
            </a:r>
            <a:r>
              <a:rPr lang="tr-TR" sz="1700" b="0" i="0">
                <a:solidFill>
                  <a:srgbClr val="262626"/>
                </a:solidFill>
                <a:latin typeface="Calibri"/>
              </a:rPr>
              <a:t>4: güney yukarıda (yön oku G)</a:t>
            </a:r>
          </a:p>
          <a:p>
            <a:pPr algn="l" marL="211327" indent="-211327">
              <a:spcBef>
                <a:spcPts val="0"/>
              </a:spcBef>
              <a:spcAft>
                <a:spcPts val="0"/>
              </a:spcAft>
            </a:pPr>
            <a:r>
              <a:rPr lang="tr-TR" sz="1700" b="1" i="0">
                <a:solidFill>
                  <a:srgbClr val="2C6696"/>
                </a:solidFill>
                <a:latin typeface="Calibri"/>
              </a:rPr>
              <a:t>•  </a:t>
            </a:r>
            <a:r>
              <a:rPr lang="tr-TR" sz="1700" b="0" i="0">
                <a:solidFill>
                  <a:srgbClr val="262626"/>
                </a:solidFill>
                <a:latin typeface="Calibri"/>
              </a:rPr>
              <a:t>3: oval çerçeve, kutuplarda büyüme az</a:t>
            </a:r>
          </a:p>
        </p:txBody>
      </p:sp>
      <p:sp>
        <p:nvSpPr>
          <p:cNvPr id="12" name="Rounded Rectangle 11"/>
          <p:cNvSpPr/>
          <p:nvPr/>
        </p:nvSpPr>
        <p:spPr>
          <a:xfrm>
            <a:off x="6263640" y="1216152"/>
            <a:ext cx="5425135" cy="1603248"/>
          </a:xfrm>
          <a:prstGeom prst="roundRect">
            <a:avLst>
              <a:gd name="adj" fmla="val 5000"/>
            </a:avLst>
          </a:prstGeom>
          <a:solidFill>
            <a:srgbClr val="F0F0F0"/>
          </a:solidFill>
          <a:ln>
            <a:noFill/>
          </a:ln>
          <a:effectLst/>
        </p:spPr>
        <p:txBody>
          <a:bodyPr rtlCol="0" anchor="ctr"/>
          <a:lstStyle/>
          <a:p/>
        </p:txBody>
      </p:sp>
      <p:sp>
        <p:nvSpPr>
          <p:cNvPr id="13" name="Rounded Rectangle 12"/>
          <p:cNvSpPr/>
          <p:nvPr/>
        </p:nvSpPr>
        <p:spPr>
          <a:xfrm>
            <a:off x="6263640" y="1216152"/>
            <a:ext cx="5425135" cy="457200"/>
          </a:xfrm>
          <a:prstGeom prst="roundRect">
            <a:avLst>
              <a:gd name="adj" fmla="val 25000"/>
            </a:avLst>
          </a:prstGeom>
          <a:solidFill>
            <a:srgbClr val="2E7D32"/>
          </a:solidFill>
          <a:ln>
            <a:noFill/>
          </a:ln>
          <a:effectLst/>
        </p:spPr>
        <p:txBody>
          <a:bodyPr rtlCol="0" anchor="ctr"/>
          <a:lstStyle/>
          <a:p/>
        </p:txBody>
      </p:sp>
      <p:sp>
        <p:nvSpPr>
          <p:cNvPr id="14" name="Rectangle 13"/>
          <p:cNvSpPr/>
          <p:nvPr/>
        </p:nvSpPr>
        <p:spPr>
          <a:xfrm>
            <a:off x="6263640" y="1444752"/>
            <a:ext cx="5425135" cy="228600"/>
          </a:xfrm>
          <a:prstGeom prst="rect">
            <a:avLst/>
          </a:prstGeom>
          <a:solidFill>
            <a:srgbClr val="2E7D32"/>
          </a:solidFill>
          <a:ln>
            <a:noFill/>
          </a:ln>
          <a:effectLst/>
        </p:spPr>
        <p:txBody>
          <a:bodyPr rtlCol="0" anchor="ctr"/>
          <a:lstStyle/>
          <a:p/>
        </p:txBody>
      </p:sp>
      <p:sp>
        <p:nvSpPr>
          <p:cNvPr id="15" name="TextBox 14"/>
          <p:cNvSpPr txBox="1"/>
          <p:nvPr/>
        </p:nvSpPr>
        <p:spPr>
          <a:xfrm>
            <a:off x="6355080" y="1216152"/>
            <a:ext cx="5242255"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5 · En önemli fark</a:t>
            </a:r>
          </a:p>
        </p:txBody>
      </p:sp>
      <p:sp>
        <p:nvSpPr>
          <p:cNvPr id="16" name="TextBox 15"/>
          <p:cNvSpPr txBox="1"/>
          <p:nvPr/>
        </p:nvSpPr>
        <p:spPr>
          <a:xfrm>
            <a:off x="6373368" y="1746504"/>
            <a:ext cx="5205679" cy="99974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Farklı projeksiyon yöntemleriyle çizilmişler: kıtaların biçim ve büyüklükleri farklı görünür. Merkezleri ve yönleri de farklıdır.</a:t>
            </a:r>
          </a:p>
        </p:txBody>
      </p:sp>
      <p:sp>
        <p:nvSpPr>
          <p:cNvPr id="17" name="Rounded Rectangle 16"/>
          <p:cNvSpPr/>
          <p:nvPr/>
        </p:nvSpPr>
        <p:spPr>
          <a:xfrm>
            <a:off x="6263640" y="2929128"/>
            <a:ext cx="5425135" cy="1603248"/>
          </a:xfrm>
          <a:prstGeom prst="roundRect">
            <a:avLst>
              <a:gd name="adj" fmla="val 5000"/>
            </a:avLst>
          </a:prstGeom>
          <a:solidFill>
            <a:srgbClr val="F0F0F0"/>
          </a:solidFill>
          <a:ln>
            <a:noFill/>
          </a:ln>
          <a:effectLst/>
        </p:spPr>
        <p:txBody>
          <a:bodyPr rtlCol="0" anchor="ctr"/>
          <a:lstStyle/>
          <a:p/>
        </p:txBody>
      </p:sp>
      <p:sp>
        <p:nvSpPr>
          <p:cNvPr id="18" name="Rounded Rectangle 17"/>
          <p:cNvSpPr/>
          <p:nvPr/>
        </p:nvSpPr>
        <p:spPr>
          <a:xfrm>
            <a:off x="6263640" y="2929128"/>
            <a:ext cx="5425135" cy="457200"/>
          </a:xfrm>
          <a:prstGeom prst="roundRect">
            <a:avLst>
              <a:gd name="adj" fmla="val 25000"/>
            </a:avLst>
          </a:prstGeom>
          <a:solidFill>
            <a:srgbClr val="2E7D32"/>
          </a:solidFill>
          <a:ln>
            <a:noFill/>
          </a:ln>
          <a:effectLst/>
        </p:spPr>
        <p:txBody>
          <a:bodyPr rtlCol="0" anchor="ctr"/>
          <a:lstStyle/>
          <a:p/>
        </p:txBody>
      </p:sp>
      <p:sp>
        <p:nvSpPr>
          <p:cNvPr id="19" name="Rectangle 18"/>
          <p:cNvSpPr/>
          <p:nvPr/>
        </p:nvSpPr>
        <p:spPr>
          <a:xfrm>
            <a:off x="6263640" y="3157728"/>
            <a:ext cx="5425135" cy="228600"/>
          </a:xfrm>
          <a:prstGeom prst="rect">
            <a:avLst/>
          </a:prstGeom>
          <a:solidFill>
            <a:srgbClr val="2E7D32"/>
          </a:solidFill>
          <a:ln>
            <a:noFill/>
          </a:ln>
          <a:effectLst/>
        </p:spPr>
        <p:txBody>
          <a:bodyPr rtlCol="0" anchor="ctr"/>
          <a:lstStyle/>
          <a:p/>
        </p:txBody>
      </p:sp>
      <p:sp>
        <p:nvSpPr>
          <p:cNvPr id="20" name="TextBox 19"/>
          <p:cNvSpPr txBox="1"/>
          <p:nvPr/>
        </p:nvSpPr>
        <p:spPr>
          <a:xfrm>
            <a:off x="6355080" y="2929128"/>
            <a:ext cx="5242255"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6 · Gerçeğe daha yakın</a:t>
            </a:r>
          </a:p>
        </p:txBody>
      </p:sp>
      <p:sp>
        <p:nvSpPr>
          <p:cNvPr id="21" name="TextBox 20"/>
          <p:cNvSpPr txBox="1"/>
          <p:nvPr/>
        </p:nvSpPr>
        <p:spPr>
          <a:xfrm>
            <a:off x="6373368" y="3459480"/>
            <a:ext cx="5205679" cy="99974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3. harita (oval): kutuplara doğru aşırı büyümeyi azaltır, alan ve biçimleri daha dengeli gösterir; yine de bozulmasız değildir.</a:t>
            </a:r>
          </a:p>
        </p:txBody>
      </p:sp>
      <p:sp>
        <p:nvSpPr>
          <p:cNvPr id="22" name="Rounded Rectangle 21"/>
          <p:cNvSpPr/>
          <p:nvPr/>
        </p:nvSpPr>
        <p:spPr>
          <a:xfrm>
            <a:off x="6263640" y="4642104"/>
            <a:ext cx="5425135" cy="1603248"/>
          </a:xfrm>
          <a:prstGeom prst="roundRect">
            <a:avLst>
              <a:gd name="adj" fmla="val 5000"/>
            </a:avLst>
          </a:prstGeom>
          <a:solidFill>
            <a:srgbClr val="F0F0F0"/>
          </a:solidFill>
          <a:ln>
            <a:noFill/>
          </a:ln>
          <a:effectLst/>
        </p:spPr>
        <p:txBody>
          <a:bodyPr rtlCol="0" anchor="ctr"/>
          <a:lstStyle/>
          <a:p/>
        </p:txBody>
      </p:sp>
      <p:sp>
        <p:nvSpPr>
          <p:cNvPr id="23" name="Rounded Rectangle 22"/>
          <p:cNvSpPr/>
          <p:nvPr/>
        </p:nvSpPr>
        <p:spPr>
          <a:xfrm>
            <a:off x="6263640" y="4642104"/>
            <a:ext cx="5425135" cy="457200"/>
          </a:xfrm>
          <a:prstGeom prst="roundRect">
            <a:avLst>
              <a:gd name="adj" fmla="val 25000"/>
            </a:avLst>
          </a:prstGeom>
          <a:solidFill>
            <a:srgbClr val="2E7D32"/>
          </a:solidFill>
          <a:ln>
            <a:noFill/>
          </a:ln>
          <a:effectLst/>
        </p:spPr>
        <p:txBody>
          <a:bodyPr rtlCol="0" anchor="ctr"/>
          <a:lstStyle/>
          <a:p/>
        </p:txBody>
      </p:sp>
      <p:sp>
        <p:nvSpPr>
          <p:cNvPr id="24" name="Rectangle 23"/>
          <p:cNvSpPr/>
          <p:nvPr/>
        </p:nvSpPr>
        <p:spPr>
          <a:xfrm>
            <a:off x="6263640" y="4870704"/>
            <a:ext cx="5425135" cy="228600"/>
          </a:xfrm>
          <a:prstGeom prst="rect">
            <a:avLst/>
          </a:prstGeom>
          <a:solidFill>
            <a:srgbClr val="2E7D32"/>
          </a:solidFill>
          <a:ln>
            <a:noFill/>
          </a:ln>
          <a:effectLst/>
        </p:spPr>
        <p:txBody>
          <a:bodyPr rtlCol="0" anchor="ctr"/>
          <a:lstStyle/>
          <a:p/>
        </p:txBody>
      </p:sp>
      <p:sp>
        <p:nvSpPr>
          <p:cNvPr id="25" name="TextBox 24"/>
          <p:cNvSpPr txBox="1"/>
          <p:nvPr/>
        </p:nvSpPr>
        <p:spPr>
          <a:xfrm>
            <a:off x="6355080" y="4642104"/>
            <a:ext cx="5242255" cy="457200"/>
          </a:xfrm>
          <a:prstGeom prst="rect">
            <a:avLst/>
          </a:prstGeom>
          <a:noFill/>
        </p:spPr>
        <p:txBody>
          <a:bodyPr wrap="square" anchor="ctr" lIns="73152" rIns="73152" tIns="36576" bIns="36576">
            <a:noAutofit/>
          </a:bodyPr>
          <a:lstStyle/>
          <a:p>
            <a:pPr algn="l">
              <a:spcBef>
                <a:spcPts val="0"/>
              </a:spcBef>
              <a:spcAft>
                <a:spcPts val="0"/>
              </a:spcAft>
            </a:pPr>
            <a:r>
              <a:rPr lang="tr-TR" sz="1700" b="1" i="0">
                <a:solidFill>
                  <a:srgbClr val="FFFFFF"/>
                </a:solidFill>
                <a:latin typeface="Calibri"/>
              </a:rPr>
              <a:t>7 · Genelleme</a:t>
            </a:r>
          </a:p>
        </p:txBody>
      </p:sp>
      <p:sp>
        <p:nvSpPr>
          <p:cNvPr id="26" name="TextBox 25"/>
          <p:cNvSpPr txBox="1"/>
          <p:nvPr/>
        </p:nvSpPr>
        <p:spPr>
          <a:xfrm>
            <a:off x="6373368" y="5172456"/>
            <a:ext cx="5205679" cy="999744"/>
          </a:xfrm>
          <a:prstGeom prst="rect">
            <a:avLst/>
          </a:prstGeom>
          <a:noFill/>
        </p:spPr>
        <p:txBody>
          <a:bodyPr wrap="square" anchor="t" lIns="73152" rIns="73152" tIns="36576" bIns="36576">
            <a:noAutofit/>
          </a:bodyPr>
          <a:lstStyle/>
          <a:p>
            <a:pPr algn="l">
              <a:spcBef>
                <a:spcPts val="0"/>
              </a:spcBef>
              <a:spcAft>
                <a:spcPts val="0"/>
              </a:spcAft>
            </a:pPr>
            <a:r>
              <a:rPr lang="tr-TR" sz="1900" b="0" i="0">
                <a:solidFill>
                  <a:srgbClr val="262626"/>
                </a:solidFill>
                <a:latin typeface="Calibri"/>
              </a:rPr>
              <a:t>Küre biçimindeki Dünya düzleme bozulmasız aktarılamaz; amaca uygun projeksiyon seçilir. “Kuzey yukarıda” bir alışkanlıktır.</a:t>
            </a:r>
          </a:p>
        </p:txBody>
      </p:sp>
      <p:sp>
        <p:nvSpPr>
          <p:cNvPr id="27" name="TextBox 26"/>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28" name="Rounded Rectangle 27"/>
          <p:cNvSpPr/>
          <p:nvPr/>
        </p:nvSpPr>
        <p:spPr>
          <a:xfrm>
            <a:off x="7543800" y="6473952"/>
            <a:ext cx="1600200" cy="274320"/>
          </a:xfrm>
          <a:prstGeom prst="roundRect">
            <a:avLst>
              <a:gd name="adj" fmla="val 50000"/>
            </a:avLst>
          </a:prstGeom>
          <a:solidFill>
            <a:srgbClr val="FFF3D1"/>
          </a:solidFill>
          <a:ln>
            <a:noFill/>
          </a:ln>
          <a:effectLst/>
        </p:spPr>
        <p:txBody>
          <a:bodyPr rtlCol="0" anchor="ctr" wrap="square" lIns="36576" rIns="36576" tIns="0" bIns="0">
            <a:noAutofit/>
          </a:bodyPr>
          <a:lstStyle/>
          <a:p>
            <a:pPr algn="ctr">
              <a:spcBef>
                <a:spcPts val="0"/>
              </a:spcBef>
              <a:spcAft>
                <a:spcPts val="0"/>
              </a:spcAft>
            </a:pPr>
            <a:r>
              <a:rPr lang="tr-TR" sz="1100" b="1" i="0">
                <a:solidFill>
                  <a:srgbClr val="262626"/>
                </a:solidFill>
                <a:latin typeface="Calibri"/>
              </a:rPr>
              <a:t>Kitap s. 40-41, 73</a:t>
            </a:r>
          </a:p>
        </p:txBody>
      </p:sp>
      <p:sp>
        <p:nvSpPr>
          <p:cNvPr id="29" name="TextBox 28"/>
          <p:cNvSpPr txBox="1"/>
          <p:nvPr/>
        </p:nvSpPr>
        <p:spPr>
          <a:xfrm>
            <a:off x="10332720" y="6437376"/>
            <a:ext cx="14630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226 / 226</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868680"/>
          </a:xfrm>
          <a:prstGeom prst="rect">
            <a:avLst/>
          </a:prstGeom>
          <a:solidFill>
            <a:srgbClr val="4F4F4F"/>
          </a:solidFill>
          <a:ln>
            <a:noFill/>
          </a:ln>
          <a:effectLst/>
        </p:spPr>
        <p:txBody>
          <a:bodyPr rtlCol="0" anchor="ctr"/>
          <a:lstStyle/>
          <a:p/>
        </p:txBody>
      </p:sp>
      <p:sp>
        <p:nvSpPr>
          <p:cNvPr id="3" name="Rectangle 2"/>
          <p:cNvSpPr/>
          <p:nvPr/>
        </p:nvSpPr>
        <p:spPr>
          <a:xfrm>
            <a:off x="0" y="868680"/>
            <a:ext cx="12191695" cy="64008"/>
          </a:xfrm>
          <a:prstGeom prst="rect">
            <a:avLst/>
          </a:prstGeom>
          <a:solidFill>
            <a:srgbClr val="FCC021"/>
          </a:solidFill>
          <a:ln>
            <a:noFill/>
          </a:ln>
          <a:effectLst/>
        </p:spPr>
        <p:txBody>
          <a:bodyPr rtlCol="0" anchor="ctr"/>
          <a:lstStyle/>
          <a:p/>
        </p:txBody>
      </p:sp>
      <p:sp>
        <p:nvSpPr>
          <p:cNvPr id="4" name="TextBox 3"/>
          <p:cNvSpPr txBox="1"/>
          <p:nvPr/>
        </p:nvSpPr>
        <p:spPr>
          <a:xfrm>
            <a:off x="457200" y="64008"/>
            <a:ext cx="8915400" cy="749808"/>
          </a:xfrm>
          <a:prstGeom prst="rect">
            <a:avLst/>
          </a:prstGeom>
          <a:noFill/>
        </p:spPr>
        <p:txBody>
          <a:bodyPr wrap="square" anchor="ctr" lIns="73152" rIns="73152" tIns="36576" bIns="36576">
            <a:noAutofit/>
          </a:bodyPr>
          <a:lstStyle/>
          <a:p>
            <a:pPr algn="l">
              <a:spcBef>
                <a:spcPts val="0"/>
              </a:spcBef>
              <a:spcAft>
                <a:spcPts val="0"/>
              </a:spcAft>
            </a:pPr>
            <a:r>
              <a:rPr lang="tr-TR" sz="3000" b="1" i="0">
                <a:solidFill>
                  <a:srgbClr val="FFFFFF"/>
                </a:solidFill>
                <a:latin typeface="Calibri"/>
              </a:rPr>
              <a:t>Kaynaklar ve Haklar</a:t>
            </a:r>
          </a:p>
        </p:txBody>
      </p:sp>
      <p:sp>
        <p:nvSpPr>
          <p:cNvPr id="5" name="Rounded Rectangle 4"/>
          <p:cNvSpPr/>
          <p:nvPr/>
        </p:nvSpPr>
        <p:spPr>
          <a:xfrm>
            <a:off x="9555480" y="201168"/>
            <a:ext cx="2221992" cy="475488"/>
          </a:xfrm>
          <a:prstGeom prst="roundRect">
            <a:avLst>
              <a:gd name="adj" fmla="val 50000"/>
            </a:avLst>
          </a:prstGeom>
          <a:solidFill>
            <a:srgbClr val="FCC021"/>
          </a:solidFill>
          <a:ln>
            <a:noFill/>
          </a:ln>
          <a:effectLst/>
        </p:spPr>
        <p:txBody>
          <a:bodyPr rtlCol="0" anchor="ctr" wrap="square" lIns="45720" rIns="45720" tIns="18288" bIns="18288">
            <a:noAutofit/>
          </a:bodyPr>
          <a:lstStyle/>
          <a:p>
            <a:pPr algn="ctr">
              <a:spcBef>
                <a:spcPts val="0"/>
              </a:spcBef>
              <a:spcAft>
                <a:spcPts val="0"/>
              </a:spcAft>
            </a:pPr>
            <a:r>
              <a:rPr lang="tr-TR" sz="1500" b="1" i="0">
                <a:solidFill>
                  <a:srgbClr val="262626"/>
                </a:solidFill>
                <a:latin typeface="Calibri"/>
              </a:rPr>
              <a:t>KAYNAKÇA</a:t>
            </a:r>
          </a:p>
        </p:txBody>
      </p:sp>
      <p:sp>
        <p:nvSpPr>
          <p:cNvPr id="6" name="Rounded Rectangle 5"/>
          <p:cNvSpPr/>
          <p:nvPr/>
        </p:nvSpPr>
        <p:spPr>
          <a:xfrm>
            <a:off x="502920" y="1280160"/>
            <a:ext cx="11185855" cy="150876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Ders kitabı.</a:t>
            </a:r>
            <a:r>
              <a:rPr lang="tr-TR" sz="1650" b="0" i="0">
                <a:solidFill>
                  <a:srgbClr val="262626"/>
                </a:solidFill>
                <a:latin typeface="Calibri"/>
              </a:rPr>
              <a:t> Coğrafya 9. Sınıf Ders Kitabı (Ortaöğretim), 2026-2027 baskısı. </a:t>
            </a:r>
            <a:r>
              <a:rPr lang="tr-TR" sz="1650" b="1" i="0">
                <a:solidFill>
                  <a:srgbClr val="262626"/>
                </a:solidFill>
                <a:latin typeface="Calibri"/>
              </a:rPr>
              <a:t>Yazarlar:</a:t>
            </a:r>
            <a:r>
              <a:rPr lang="tr-TR" sz="1650" b="0" i="0">
                <a:solidFill>
                  <a:srgbClr val="262626"/>
                </a:solidFill>
                <a:latin typeface="Calibri"/>
              </a:rPr>
              <a:t> Dr. Gülten İçel, Alper Soyatlar, Beyhan Polat, Bülent Akça, Cem Erdebil, Kenan Türkez, Mehmet Ekici, Mutlu Karakoç, Nihal Öztürk, Nurullah Balşen, Orhan Ekin, Ramazan Bıçaklı, Raşit Düzgün, Soner Cırık, Tuba Dirim. Millî Eğitim Bakanlığı Yayınları No 9606 · Ders Kitapları Dizisi No 2027 · Devlet Kitapları, 2026 · ISBN 978-975-11-8046-9. Slaytlardaki “Kitap s. …” etiketleri bu baskının sayfalarıdır.</a:t>
            </a:r>
          </a:p>
        </p:txBody>
      </p:sp>
      <p:sp>
        <p:nvSpPr>
          <p:cNvPr id="7" name="Rounded Rectangle 6"/>
          <p:cNvSpPr/>
          <p:nvPr/>
        </p:nvSpPr>
        <p:spPr>
          <a:xfrm>
            <a:off x="502920" y="2916936"/>
            <a:ext cx="11185855" cy="11430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650" b="1" i="0">
                <a:solidFill>
                  <a:srgbClr val="262626"/>
                </a:solidFill>
                <a:latin typeface="Calibri"/>
              </a:rPr>
              <a:t>Öğretim programı ve etkinlikler.</a:t>
            </a:r>
            <a:r>
              <a:rPr lang="tr-TR" sz="1650" b="0" i="0">
                <a:solidFill>
                  <a:srgbClr val="262626"/>
                </a:solidFill>
                <a:latin typeface="Calibri"/>
              </a:rPr>
              <a:t> Coğrafya dersi öğretim programı (2026 nüshası): Talim ve Terbiye Kurulunun 23.05.2024 tarihli ve 20 sayılı kararıyla kabul edilen, 13.05.2026 tarihli ve 53 sayılı kararıyla güncellenen program. Etkinliklerin bir bölümü MEB Ortaöğretim Genel Müdürlüğünün OGM Materyal platformundaki etkileşimli etkinliklerle paralel kurulmuştur.</a:t>
            </a:r>
          </a:p>
        </p:txBody>
      </p:sp>
      <p:sp>
        <p:nvSpPr>
          <p:cNvPr id="8" name="Rounded Rectangle 7"/>
          <p:cNvSpPr/>
          <p:nvPr/>
        </p:nvSpPr>
        <p:spPr>
          <a:xfrm>
            <a:off x="502920" y="4187952"/>
            <a:ext cx="11185855" cy="1371600"/>
          </a:xfrm>
          <a:prstGeom prst="roundRect">
            <a:avLst>
              <a:gd name="adj" fmla="val 8000"/>
            </a:avLst>
          </a:prstGeom>
          <a:solidFill>
            <a:srgbClr val="F0F0F0"/>
          </a:solidFill>
          <a:ln>
            <a:noFill/>
          </a:ln>
          <a:effectLst/>
        </p:spPr>
        <p:txBody>
          <a:bodyPr rtlCol="0" anchor="t" wrap="square" lIns="128016" rIns="128016" tIns="73152" bIns="73152">
            <a:noAutofit/>
          </a:bodyPr>
          <a:lstStyle/>
          <a:p>
            <a:pPr algn="l">
              <a:spcBef>
                <a:spcPts val="0"/>
              </a:spcBef>
              <a:spcAft>
                <a:spcPts val="0"/>
              </a:spcAft>
            </a:pPr>
            <a:r>
              <a:rPr lang="tr-TR" sz="1700" b="1" i="0">
                <a:solidFill>
                  <a:srgbClr val="262626"/>
                </a:solidFill>
                <a:latin typeface="Calibri"/>
              </a:rPr>
              <a:t>Haklar ve lisans.</a:t>
            </a:r>
            <a:r>
              <a:rPr lang="tr-TR" sz="1700" b="0" i="0">
                <a:solidFill>
                  <a:srgbClr val="262626"/>
                </a:solidFill>
                <a:latin typeface="Calibri"/>
              </a:rPr>
              <a:t> Ders kitabından ve OGM Materyal'den alınan metin, soru ve görsellerin hakları Millî Eğitim Bakanlığına aittir; eğitim ve öğretim amacıyla, kaynak gösterilerek alıntılanmıştır (5846 sayılı Fikir ve Sanat Eserleri Kanunu md. 34). Sunumun tasarımı, ders akışı, etkinlik kurgusu, örnek cevaplar ve öğretmen notları okulapp.org'un özgün katkısıdır; yalnız bu katkılar CC BY 4.0 lisansıyla paylaşılır. Resmî bir Bakanlık materyali değildir.</a:t>
            </a:r>
          </a:p>
        </p:txBody>
      </p:sp>
      <p:sp>
        <p:nvSpPr>
          <p:cNvPr id="9" name="TextBox 8"/>
          <p:cNvSpPr txBox="1"/>
          <p:nvPr/>
        </p:nvSpPr>
        <p:spPr>
          <a:xfrm>
            <a:off x="411480" y="6437376"/>
            <a:ext cx="6949440" cy="329184"/>
          </a:xfrm>
          <a:prstGeom prst="rect">
            <a:avLst/>
          </a:prstGeom>
          <a:noFill/>
        </p:spPr>
        <p:txBody>
          <a:bodyPr wrap="square" anchor="ctr" lIns="73152" rIns="73152" tIns="36576" bIns="36576">
            <a:noAutofit/>
          </a:bodyPr>
          <a:lstStyle/>
          <a:p>
            <a:pPr algn="l">
              <a:spcBef>
                <a:spcPts val="0"/>
              </a:spcBef>
              <a:spcAft>
                <a:spcPts val="0"/>
              </a:spcAft>
            </a:pPr>
            <a:r>
              <a:rPr lang="tr-TR" sz="1100" b="0" i="0">
                <a:solidFill>
                  <a:srgbClr val="767676"/>
                </a:solidFill>
                <a:latin typeface="Calibri"/>
              </a:rPr>
              <a:t>9. Sınıf Coğrafya · 2. Ünite: Mekânsal Bilgi Teknolojileri</a:t>
            </a:r>
          </a:p>
        </p:txBody>
      </p:sp>
      <p:sp>
        <p:nvSpPr>
          <p:cNvPr id="10" name="TextBox 9"/>
          <p:cNvSpPr txBox="1"/>
          <p:nvPr/>
        </p:nvSpPr>
        <p:spPr>
          <a:xfrm>
            <a:off x="8503920" y="6437376"/>
            <a:ext cx="3291840" cy="329184"/>
          </a:xfrm>
          <a:prstGeom prst="rect">
            <a:avLst/>
          </a:prstGeom>
          <a:noFill/>
        </p:spPr>
        <p:txBody>
          <a:bodyPr wrap="square" anchor="ctr" lIns="73152" rIns="73152" tIns="36576" bIns="36576">
            <a:noAutofit/>
          </a:bodyPr>
          <a:lstStyle/>
          <a:p>
            <a:pPr algn="r">
              <a:spcBef>
                <a:spcPts val="0"/>
              </a:spcBef>
              <a:spcAft>
                <a:spcPts val="0"/>
              </a:spcAft>
            </a:pPr>
            <a:r>
              <a:rPr lang="tr-TR" sz="1100" b="0" i="0">
                <a:solidFill>
                  <a:srgbClr val="767676"/>
                </a:solidFill>
                <a:latin typeface="Calibri"/>
              </a:rPr>
              <a:t>okulapp.org/cografya · sürüm 2026.10</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GNL-COG9-SN-U2 — Ünite sonu · Ünite sonu ölçme ve değerlendirme (slayt 217-226)</dc:title>
  <dc:subject>9. Sınıf Coğrafya ders sunumu. Kaynak: Coğrafya 9. Sınıf Ders Kitabı (MEB, 2026-2027 baskısı) ve 2026 öğretim programı. okulapp.org/cografya</dc:subject>
  <dc:creator>okulapp.org</dc:creator>
  <cp:keywords/>
  <dc:description>Kitaptan ve OGM Materyal'den alınan metin, soru ve görsellerin hakları MEB'e aittir (5846 sayılı Kanun md. 34 kapsamında kaynak gösterilerek alıntı). Özgün katkılar CC BY 4.0 — okulapp.org</dc:description>
  <cp:lastModifiedBy>okulapp.org</cp:lastModifiedBy>
  <cp:revision>1</cp:revision>
  <dcterms:created xsi:type="dcterms:W3CDTF">2013-01-27T09:14:16Z</dcterms:created>
  <dcterms:modified xsi:type="dcterms:W3CDTF">2013-01-27T09:15:58Z</dcterms:modified>
  <cp:category>Ders materyali</cp:category>
  <dc:language>tr-TR</dc:language>
</cp:coreProperties>
</file>