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4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52"/>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2" Type="http://schemas.openxmlformats.org/officeDocument/2006/relationships/slide" Target="slides/slide45.xml"/><Relationship Id="rId57" Type="http://schemas.openxmlformats.org/officeDocument/2006/relationships/slide" Target="slides/slide1.xml"/><Relationship Id="rId58" Type="http://schemas.openxmlformats.org/officeDocument/2006/relationships/slide" Target="slides/slide2.xml"/><Relationship Id="rId59" Type="http://schemas.openxmlformats.org/officeDocument/2006/relationships/slide" Target="slides/slide3.xml"/><Relationship Id="rId60" Type="http://schemas.openxmlformats.org/officeDocument/2006/relationships/slide" Target="slides/slide4.xml"/><Relationship Id="rId61" Type="http://schemas.openxmlformats.org/officeDocument/2006/relationships/slide" Target="slides/slide5.xml"/><Relationship Id="rId62" Type="http://schemas.openxmlformats.org/officeDocument/2006/relationships/slide" Target="slides/slide6.xml"/><Relationship Id="rId63" Type="http://schemas.openxmlformats.org/officeDocument/2006/relationships/slide" Target="slides/slide7.xml"/><Relationship Id="rId64" Type="http://schemas.openxmlformats.org/officeDocument/2006/relationships/slide" Target="slides/slide8.xml"/><Relationship Id="rId65" Type="http://schemas.openxmlformats.org/officeDocument/2006/relationships/slide" Target="slides/slide9.xml"/><Relationship Id="rId66" Type="http://schemas.openxmlformats.org/officeDocument/2006/relationships/slide" Target="slides/slide10.xml"/><Relationship Id="rId67" Type="http://schemas.openxmlformats.org/officeDocument/2006/relationships/slide" Target="slides/slide11.xml"/><Relationship Id="rId68" Type="http://schemas.openxmlformats.org/officeDocument/2006/relationships/slide" Target="slides/slide12.xml"/><Relationship Id="rId69" Type="http://schemas.openxmlformats.org/officeDocument/2006/relationships/slide" Target="slides/slide13.xml"/><Relationship Id="rId70" Type="http://schemas.openxmlformats.org/officeDocument/2006/relationships/slide" Target="slides/slide14.xml"/><Relationship Id="rId71" Type="http://schemas.openxmlformats.org/officeDocument/2006/relationships/slide" Target="slides/slide15.xml"/><Relationship Id="rId72" Type="http://schemas.openxmlformats.org/officeDocument/2006/relationships/slide" Target="slides/slide16.xml"/><Relationship Id="rId73" Type="http://schemas.openxmlformats.org/officeDocument/2006/relationships/slide" Target="slides/slide17.xml"/><Relationship Id="rId74" Type="http://schemas.openxmlformats.org/officeDocument/2006/relationships/slide" Target="slides/slide18.xml"/><Relationship Id="rId75" Type="http://schemas.openxmlformats.org/officeDocument/2006/relationships/slide" Target="slides/slide19.xml"/><Relationship Id="rId76" Type="http://schemas.openxmlformats.org/officeDocument/2006/relationships/slide" Target="slides/slide20.xml"/><Relationship Id="rId77" Type="http://schemas.openxmlformats.org/officeDocument/2006/relationships/slide" Target="slides/slide21.xml"/><Relationship Id="rId78" Type="http://schemas.openxmlformats.org/officeDocument/2006/relationships/slide" Target="slides/slide22.xml"/><Relationship Id="rId79" Type="http://schemas.openxmlformats.org/officeDocument/2006/relationships/slide" Target="slides/slide23.xml"/><Relationship Id="rId80" Type="http://schemas.openxmlformats.org/officeDocument/2006/relationships/slide" Target="slides/slide24.xml"/><Relationship Id="rId81" Type="http://schemas.openxmlformats.org/officeDocument/2006/relationships/slide" Target="slides/slide25.xml"/><Relationship Id="rId82" Type="http://schemas.openxmlformats.org/officeDocument/2006/relationships/slide" Target="slides/slide26.xml"/><Relationship Id="rId83" Type="http://schemas.openxmlformats.org/officeDocument/2006/relationships/slide" Target="slides/slide27.xml"/><Relationship Id="rId84" Type="http://schemas.openxmlformats.org/officeDocument/2006/relationships/slide" Target="slides/slide28.xml"/><Relationship Id="rId85" Type="http://schemas.openxmlformats.org/officeDocument/2006/relationships/slide" Target="slides/slide29.xml"/><Relationship Id="rId86" Type="http://schemas.openxmlformats.org/officeDocument/2006/relationships/slide" Target="slides/slide30.xml"/><Relationship Id="rId87" Type="http://schemas.openxmlformats.org/officeDocument/2006/relationships/slide" Target="slides/slide31.xml"/><Relationship Id="rId88" Type="http://schemas.openxmlformats.org/officeDocument/2006/relationships/slide" Target="slides/slide32.xml"/><Relationship Id="rId89" Type="http://schemas.openxmlformats.org/officeDocument/2006/relationships/slide" Target="slides/slide33.xml"/><Relationship Id="rId90" Type="http://schemas.openxmlformats.org/officeDocument/2006/relationships/slide" Target="slides/slide34.xml"/><Relationship Id="rId91" Type="http://schemas.openxmlformats.org/officeDocument/2006/relationships/slide" Target="slides/slide35.xml"/><Relationship Id="rId92" Type="http://schemas.openxmlformats.org/officeDocument/2006/relationships/slide" Target="slides/slide36.xml"/><Relationship Id="rId93" Type="http://schemas.openxmlformats.org/officeDocument/2006/relationships/slide" Target="slides/slide37.xml"/><Relationship Id="rId94" Type="http://schemas.openxmlformats.org/officeDocument/2006/relationships/slide" Target="slides/slide38.xml"/><Relationship Id="rId95" Type="http://schemas.openxmlformats.org/officeDocument/2006/relationships/slide" Target="slides/slide39.xml"/><Relationship Id="rId96" Type="http://schemas.openxmlformats.org/officeDocument/2006/relationships/slide" Target="slides/slide40.xml"/><Relationship Id="rId97" Type="http://schemas.openxmlformats.org/officeDocument/2006/relationships/slide" Target="slides/slide41.xml"/><Relationship Id="rId98" Type="http://schemas.openxmlformats.org/officeDocument/2006/relationships/slide" Target="slides/slide42.xml"/><Relationship Id="rId99" Type="http://schemas.openxmlformats.org/officeDocument/2006/relationships/slide" Target="slides/slide43.xml"/><Relationship Id="rId100"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tanıtmak (b çıkarım, c yargı).</a:t>
            </a:r>
          </a:p>
          <a:p/>
          <a:p>
            <a:r>
              <a:t>SÜRE: 80 dakikalık akış (ders planı, 10. hafta): gözlem günlüğü kontrolü 6 · aşırı hava olayları 10 · geçiş 2 · haber çözümlemesi 14 · paylaşım 8 (40. dk) · hava tahmini, MGM, uydu ve radar 12 · Fransız İhtilali (esnek) 8 · halk meteorolojisi ve T diyagramı 12 · çalışma yaprağı, özet, çıkış kartı 8.</a:t>
            </a:r>
          </a:p>
          <a:p/>
          <a:p>
            <a:r>
              <a:t>NASIL: Çıktıyı öğrencinin diliyle söyleyin: 'Bu hafta aşırı hava olaylarını tanıyacak, haberlerden çıkarım yapacak, önlem önerecek ve gerekçeli bir yargı cümlesi kuracağız; hava tahmininin nasıl yapıldığını ve halkın hava bilgisini öğreneceğiz.' 24 Kasım Öğretmenler Günü'nü anın.</a:t>
            </a:r>
          </a:p>
          <a:p/>
          <a:p>
            <a:r>
              <a:t>KAYNAK: Program (2026) COĞ.9.3.1 b-c; ders planı 10. hafta; kitap s. 82-88.</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3. istasyondan sonra dersin ilk yarısı biter. Fransız İhtilali örnek olayı (esnek) yol haritasında gösterilmez.</a:t>
            </a:r>
          </a:p>
          <a:p/>
          <a:p>
            <a:r>
              <a:t>KAYNAK: Ders planı 10.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'Hava Olaylarının Gözlenmesi' etkinliğinin üç sorusuyla gözlem günlüklerini değerlendirmek; programın köprü kurma önerisi (günlük değişimlerin günlük hayata etkileri).</a:t>
            </a:r>
          </a:p>
          <a:p/>
          <a:p>
            <a:r>
              <a:t>SÜRE: Giriş 6 dk: ikili karşılaştırma 2 dk · dört öğrenciden örnek 2 dk · örnek cevap ve eksik tamamlama 2 dk.</a:t>
            </a:r>
          </a:p>
          <a:p/>
          <a:p>
            <a:r>
              <a:t>NASIL: Günlükler masada. İkililer önce 1. soruyu konuşur: 'En soğuk gün hangisiydi, o gün ne değişti?' İsim kartıyla dört öğrenciden 2. soru için birer örnek alın. 3. soruda 9. haftanın Başlarken listesini (yaşadığımız yerin iklim özellikleri) hatırlatın. Değerlendirme yönergesine göre eksik satırlar tamamlanır; günlüğü düzenli tutanları derse hazırlık kaydına işleyin. Yanlış cevabı yoğun olan hava olayı (9. hafta notu) burada tekrar edilir.</a:t>
            </a:r>
          </a:p>
          <a:p/>
          <a:p>
            <a:r>
              <a:t>BEKLENEN CEVAP: İzleyen slaytta örnek cevap (sınıfın gerçek verisi her öğrencinin günlüğündedir).</a:t>
            </a:r>
          </a:p>
          <a:p/>
          <a:p>
            <a:r>
              <a:t>KAYNAK: Kitap s. 87 ETKİNLİK 'Hava Olaylarının Gözlenmesi' (üç soru ve değerlendirme, birebir); program 'Köprü Kurma'.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sorunun örnek cevabı; hava durumu ile iklim ayrımının pekiştirilmesi.</a:t>
            </a:r>
          </a:p>
          <a:p/>
          <a:p>
            <a:r>
              <a:t>NASIL: Öğrencilerin kendi verileriyle karşılaştırın; slayt değer içermez (her sınıfın verisi farklıdır). Basıncın düştüğü ve bulutluluğun arttığı günü yağışın izleyip izlemediğine bakın: 9. haftadaki basınç merkezleri bilgisiyle tutarlı mı? 3. soruda 'Bir gün çok soğuk geçti; iklimimiz değişti mi?' sorusunu sorun.</a:t>
            </a:r>
          </a:p>
          <a:p/>
          <a:p>
            <a:r>
              <a:t>BEKLENEN CEVAP: 1) En yüksek ve en düşük sıcaklık, nem, rüzgârın yönü ve hızı, basınç ve bulutluluk günden güne değişir; basıncın düştüğü, bulutluluğun arttığı günleri çoğu zaman yağış izler. 2) Yağışlı günde yağmurluk ve şemsiye, ulaşımda gecikme; soğuk günde kalın giysi ve ısınma; rüzgârlı günde şemsiye kullanmak güçleşir; güneşli günde bahçede teneffüs. 3) Benzerlik: serin ve yağışlı günler, kışları ılık ve yağışlı geçen iklimimizle uyumlu. Farklılık: beş gün içindeki tek bir çok soğuk ya da çok ılık gün o günün hava durumudur; iklimi uzun yılların ortalamaları ve uç değerleri belirler.</a:t>
            </a:r>
          </a:p>
          <a:p/>
          <a:p>
            <a:r>
              <a:t>KAYNAK: Kitap s. 87 etkinliği; iklim tanımı s. 77; Başlarken s. 76 (kısa süreli kar yağışı örneği); basınç merkezleri s. 107 (9. hafta). Günlük hayat örnekleri öğrenci deneyimine dayalı örnek cevaptır.</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Aşırı hava olayının tanımını ve 'aşırı' sayılmanın ölçüsünü kitabın cümleleriyle vermek.</a:t>
            </a:r>
          </a:p>
          <a:p/>
          <a:p>
            <a:r>
              <a:t>SÜRE: Bu aşama 10 dk: 54-61. slaytlar (tanım, dört kart, boşluk doldurma, yoklama).</a:t>
            </a:r>
          </a:p>
          <a:p/>
          <a:p>
            <a:r>
              <a:t>NASIL: Uydu görüntüsünü gösterin: 'Bu bir hava durumu mu, iklim mi? Neden aşırı?' Tanımı okutun; 'istatistiksel değer aralığının çok üstünde veya altında' ifadesini 9. haftanın iklim tanımıyla bağlayın (uç değerler). 12 Kasım Afet Eğitimi Hazırlık Günü'nü anın: aşırı hava olayları afetlere neden olabilir (s. 77). Geçen hafta not edilen aile anılarını türlere göre sorun.</a:t>
            </a:r>
          </a:p>
          <a:p/>
          <a:p>
            <a:r>
              <a:t>BEKLENEN CEVAP: Görüntüde bir kasırganın bulut sarmalı ve merkezindeki göz görülür; belirli bir yer ve zamandaki olay olduğu için hava durumudur, olağanüstü şiddetli olduğu için aşırıdır.</a:t>
            </a:r>
          </a:p>
          <a:p/>
          <a:p>
            <a:r>
              <a:t>KAYNAK: Kitap s. 82 'Aşırı Hava Olayları' giriş paragrafları (birebir; '“aşırı’’' tırnağı düzeltildi); s. 83 uydu görüntüsü ve alt yazısı (Ian Kasırgası, 2022). OGM 130'daki Türkiye haritalı haber örnekleri kitapta olmadığından sunumda olgu olarak kullanılmaz.</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Sıcak hava dalgasının ölçütünü (WMO) ve soğuk hava dalgasını tanımak; haritadan örnek okumak.</a:t>
            </a:r>
          </a:p>
          <a:p/>
          <a:p>
            <a:r>
              <a:t>NASIL: Ölçütün iki koşulunu ayrı ayrı söyletin: (1) normalin ortalama en yüksek sıcaklığından 3-5 derece fazla, (2) art arda en az 5 gün. Haritada en koyu renklerin (40 °C ve üstü) nerede yoğunlaştığını sordurun; kitap İngiltere, Fransa ve İspanya'yı anar.</a:t>
            </a:r>
          </a:p>
          <a:p/>
          <a:p>
            <a:r>
              <a:t>BEKLENEN CEVAP: Harita: en koyu kırmızılar (40-44 °C) İspanya ve Portekiz'in (İber Yarımadası) iç kesimlerinde; Fransa'nın batı ve güneyinde de yaklaşık 32-36 °C'luk kırmızımsı alanlar var. İngiltere'de renkler daha açıktır (yaklaşık 24-32 °C) ama kitap orada da aşırı sıcakların olumsuzluklara yol açtığını söyler (lejanttan okuma).</a:t>
            </a:r>
          </a:p>
          <a:p/>
          <a:p>
            <a:r>
              <a:t>KAYNAK: Kitap s. 82 sıcak hava dalgası (WMO tanımı), soğuk hava dalgası paragrafı, Temmuz 2022 Avrupa haritası ve alt yazısı. Haritadaki ülke adları kitapta yazılı değildir; okuma lejant renklerine dayanır (İngiltere, Fransa, İspanya alt yazıda geçer).</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Fırtınanın rüzgâr hızı ölçütünü ve buz fırtınasının oluşumunu öğretmek; 9. haftanın rüzgâr tablosuyla bağ kurmak.</a:t>
            </a:r>
          </a:p>
          <a:p/>
          <a:p>
            <a:r>
              <a:t>NASIL: 'Saatte 62 km rüzgâr, geçen hafta kullandığımız tablonun neresine düşer?' Hesabı tahtada yapın: km/sa'i m/sn'ye çevirmek için 3,6'ya böleriz (1 km = 1000 m, 1 saat = 3600 sn). Buz fırtınası fotoğrafında elektrik hatları ve ağaç dallarının neden zarar gördüğünü sorun (buz birikmesinin ağırlığı).</a:t>
            </a:r>
          </a:p>
          <a:p/>
          <a:p>
            <a:r>
              <a:t>BEKLENEN CEVAP: 62 km/sa ÷ 3,6 ≈ 17,2 m/sn → s. 81 tablosunda '17-21: Rüzgâra karşı yürümek mümkün olmaz' aralığı; 117 km/sa ÷ 3,6 = 32,5 m/sn tablonun da üstündedir. Buz fırtınası: kar ve yağmurun ardından sıcaklık aniden düşünce damlalar donar, hatlar, ağaçlar ve yollarda buz birikir.</a:t>
            </a:r>
          </a:p>
          <a:p/>
          <a:p>
            <a:r>
              <a:t>KAYNAK: Kitap s. 82 'Fırtınalar' (birebir) ve 'Buz fırtınalarının etkileri' fotoğrafı; s. 81 'Rüzgârın Açık Alandaki İnsanlara Etkisi' tablosu. Birim çevirisi hesaplanmıştır (62 ÷ 3,6 = 17,2; 117 ÷ 3,6 = 32,5).</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Şiddetli yağışın ölçütünü ve kuraklığın iki türünü kitabın tanımlarıyla vermek.</a:t>
            </a:r>
          </a:p>
          <a:p/>
          <a:p>
            <a:r>
              <a:t>NASIL: İki fotoğrafı karşılaştırın: biri suyun fazlası, öbürü azlığı. 'Kuraklık neden yavaş gelişen ama etkisi geniş bir olaydır?' Tarımsal ve hidrolojik kuraklığı birer örnekle ayırt ettirin (toprak nemi ↔ göl, nehir, yer altı suyu).</a:t>
            </a:r>
          </a:p>
          <a:p/>
          <a:p>
            <a:r>
              <a:t>BEKLENEN CEVAP: Şiddetli yağış: kısa sürede normalin çok üzerinde yağış; çoğu bölgede 24 saatte 50 mm'yi aşan yağış. Tarımsal kuraklık toprak nemiyle, hidrolojik kuraklık göl, nehir ve yer altı su seviyeleriyle ilgilidir.</a:t>
            </a:r>
          </a:p>
          <a:p/>
          <a:p>
            <a:r>
              <a:t>KAYNAK: Kitap s. 83 'Şiddetli Yağışlar' ve 'Kuraklık' (birebir), Derne ve Somali fotoğrafları ve alt yazıları.</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'aşırı hava olayları' boşluk doldurma etkinliğiyle paralel: tür ve ölçütleri pekiştirmek.</a:t>
            </a:r>
          </a:p>
          <a:p/>
          <a:p>
            <a:r>
              <a:t>NASIL: Öğrenciler numara-sözcük eşlerini defterine yazar (2 dk); sözcük kutusu ipucudur. Sonra cevap slaytı.</a:t>
            </a:r>
          </a:p>
          <a:p/>
          <a:p>
            <a:r>
              <a:t>BEKLENEN CEVAP: 1 Aşırı hava olayları · 2 sıcak hava dalgası · 3 Soğuk hava dalgası · 4 buz fırtınaları · 5 şiddetli yağış · 6 kuraklık · 7 Hidrolojik kuraklık.</a:t>
            </a:r>
          </a:p>
          <a:p/>
          <a:p>
            <a:r>
              <a:t>KAYNAK: Kitap s. 82-83 (cümleler birebir); OGM Materyal etkileşimli uygulama 125 (aynı yedi boşluk).</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'aşırı hava olayları' boşluk doldurma etkinliğiyle paralel: tür ve ölçütleri pekiştirmek.</a:t>
            </a:r>
          </a:p>
          <a:p/>
          <a:p>
            <a:r>
              <a:t>NASIL: Kalın sözcükler cevaplardır; cümleler kitabın kendisidir (s. 82-83). Öğrenciler eksiklerini düzeltir.</a:t>
            </a:r>
          </a:p>
          <a:p/>
          <a:p>
            <a:r>
              <a:t>BEKLENEN CEVAP: 1 Aşırı hava olayları · 2 sıcak hava dalgası · 3 Soğuk hava dalgası · 4 buz fırtınaları · 5 şiddetli yağış · 6 kuraklık · 7 Hidrolojik kuraklık.</a:t>
            </a:r>
          </a:p>
          <a:p/>
          <a:p>
            <a:r>
              <a:t>KAYNAK: Kitap s. 82-83 (cümleler birebir); OGM Materyal etkileşimli uygulama 125 (aynı yedi boşluk).</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aşırı hava olaylarının ölçütü.</a:t>
            </a:r>
          </a:p>
          <a:p/>
          <a:p>
            <a:r>
              <a:t>NASIL: Parmakla A-E. Yanlış yoğunsa şiddetli yağış kartına dönün.</a:t>
            </a:r>
          </a:p>
          <a:p/>
          <a:p>
            <a:r>
              <a:t>BEKLENEN CEVAP: D · şiddetli yağış</a:t>
            </a:r>
          </a:p>
          <a:p/>
          <a:p>
            <a:r>
              <a:t>KAYNAK: Kitap s. 83.</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'Bu ölçüt her yerde aynı mı?' diye sorun: kitap tanımın bölgeye göre değişebileceğini söyler.</a:t>
            </a:r>
          </a:p>
          <a:p/>
          <a:p>
            <a:r>
              <a:t>BEKLENEN CEVAP: D · şiddetli yağış</a:t>
            </a:r>
          </a:p>
          <a:p/>
          <a:p>
            <a:r>
              <a:t>KAYNAK: Kitap s. 83.</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2 dk — ayağa kalkma molası.</a:t>
            </a:r>
          </a:p>
          <a:p/>
          <a:p>
            <a:r>
              <a:t>NASIL: Ayağa kalkma molası; sıralar 4'lü adalara çevrilir, malzeme sorumluları grup zarflarını alır. Roller her hafta döner; 4 kişilik grupta ilk dört rol, 5 kişilikte editör de vardır. Malzeme sorumluları 'olay türü · etkiler · önlem · yargı' kutucuk kâğıdını alır; haberler kitapta s. 84'tedir.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haber çözümlemesi uygulamasını programın küçük grup tartışmasıyla birleştirmek (çıkarım ve yargı: süreç bileşenleri b-c; E3.5, SDB2.1-2.2).</a:t>
            </a:r>
          </a:p>
          <a:p/>
          <a:p>
            <a:r>
              <a:t>SÜRE: 14 dk: oku ve belirle 3 · iki soru 5 · önlem tartışması ve yargı 6.</a:t>
            </a:r>
          </a:p>
          <a:p/>
          <a:p>
            <a:r>
              <a:t>NASIL: Haberler kitapta s. 84'tedir (isteyen öğretmen A4 kopya verir). Haber A grupları grafikten 2011 ve 2023 değerlerini okur (324 → 1475). Dolaşımda her grubun 'sonuç' ile 'önlem'i birbirine bağlayıp bağlamadığını kontrol edin; önlem sonuca yanıt vermiyorsa 'Bu önlem hangi zararı azaltır?' diye sorun. Haberler ve örnek cevaplar paylaşımda (64-72. slaytlar) sırayla açılır.</a:t>
            </a:r>
          </a:p>
          <a:p/>
          <a:p>
            <a:r>
              <a:t>BEKLENEN CEVAP: Örnek cevaplar paylaşım aşamasında, her haberin hemen ardında.</a:t>
            </a:r>
          </a:p>
          <a:p/>
          <a:p>
            <a:r>
              <a:t>KAYNAK: Kitap s. 84 UYGULAMA (yönerge ve iki soru birebir); program COĞ.9.3.1 'aşırı hava olaylarına yönelik haber içeriklerini incelemeleri ve … önlemleri küçük gruplar içinde tartışmaları'. OGM Materyal etkileşimli uygulama 126 (aynı iki soru).</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 A'yı (Türkiye 2023) sınıfa göstermek; sözcü çözümlemesini sunar.</a:t>
            </a:r>
          </a:p>
          <a:p/>
          <a:p>
            <a:r>
              <a:t>SÜRE: Paylaşım 8 dk: üç haber × 2 dk · iki sorunun genel cevabı 1 dk · kamu spotu duyurusu 1 dk.</a:t>
            </a:r>
          </a:p>
          <a:p/>
          <a:p>
            <a:r>
              <a:t>NASIL: 1. grubun sözcüsü sunar, 2-3. gruplar ekler. Grafikte 2011 ve 2023 noktaları vurgulu: 'Kaç katına çıkmış?' Tahtadaki 'olay · sonuç · önlem' tablosunun ilk satırını doldurun.</a:t>
            </a:r>
          </a:p>
          <a:p/>
          <a:p>
            <a:r>
              <a:t>BEKLENEN CEVAP: İzleyen slaytta.</a:t>
            </a:r>
          </a:p>
          <a:p/>
          <a:p>
            <a:r>
              <a:t>KAYNAK: Kitap s. 84 haber A ve grafiği (değerler kitaptan; grafik kitap verisiyle çizildi).</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 A'nın örnek çözümlemesi.</a:t>
            </a:r>
          </a:p>
          <a:p/>
          <a:p>
            <a:r>
              <a:t>NASIL: Grafik okumasını tahtada hesaplatın. Haberdeki '%45'i bulan artış' yaklaşık değerdir; grafiğe göre (1475 − 1030) ÷ 1030 ≈ %43. Öğrencinin başka gerekçeli önlemi de doğrudur.</a:t>
            </a:r>
          </a:p>
          <a:p/>
          <a:p>
            <a:r>
              <a:t>BEKLENEN CEVAP: Tür: farklı aşırı hava olaylarının toplamı, bütün Türkiye. 1475 ÷ 324 ≈ 4,6 kat; 2017 (598) → 2023 (1475) altı yıl üst üste artış. Ekonomik: tarım, ulaşım, altyapı; sosyokültürel: can ve mal güvenliği. Önlem: uyarıları izlemek, aile afet planı, erken uyarı ve altyapı. Yargı: '… arttığı için … önceden önlem almak her zamankinden önemlidir.'</a:t>
            </a:r>
          </a:p>
          <a:p/>
          <a:p>
            <a:r>
              <a:t>KAYNAK: Kitap s. 84 haber A ve grafiği; hesaplar grafik değerlerinden (1475 ÷ 324 = 4,55; 445 ÷ 1030 = 0,432). Önlemler bilimsel/genel bilgi (9. sınıf düzeyi); MGM erken uyarı görevi s. 86.</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 B'yi (Malatya kayısı donu) sınıfa göstermek; sözcü çözümlemesini sunar.</a:t>
            </a:r>
          </a:p>
          <a:p/>
          <a:p>
            <a:r>
              <a:t>NASIL: 4. grubun sözcüsü sunar, 5-6. gruplar ekler. Sağdaki kutular kitabın verisidir: 17 milyon ağacın 8 milyonu. 'Don neden nisanda bu kadar zarar verdi?' (ilkbaharda çiçeklenme; s. 77 'ilkbaharda meydana gelen don olayları bazı tarım ürünlerine zarar vermektedir').</a:t>
            </a:r>
          </a:p>
          <a:p/>
          <a:p>
            <a:r>
              <a:t>BEKLENEN CEVAP: İzleyen slaytta.</a:t>
            </a:r>
          </a:p>
          <a:p/>
          <a:p>
            <a:r>
              <a:t>KAYNAK: Kitap s. 84 haber B (birebir); s. 77 ilkbahar donu cümlesi. 17 kutu kitap verisiyle çizildi.</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 B'nin örnek çözümlemesi.</a:t>
            </a:r>
          </a:p>
          <a:p/>
          <a:p>
            <a:r>
              <a:t>NASIL: Ekonomik sonucun yalnız Malatya'yı değil çevre illeri de etkilediğini haberin cümlesiyle gösterin. Öğrencinin başka gerekçeli önlemi de doğrudur.</a:t>
            </a:r>
          </a:p>
          <a:p/>
          <a:p>
            <a:r>
              <a:t>BEKLENEN CEVAP: Tür: don; yer: Malatya ve çevre iller. 8 ÷ 17 ≈ %47 — Türkiye'deki kayısı ağaçlarının yaklaşık yarısı. Ekonomik: üretim ve gelir kaybı, çevre illerin ekonomisi; sosyokültürel: üreticilerin yardım istemesi. Önlem: zirai don uyarısını izlemek, bahçede dondan koruma, ürün sigortası; yerel yönetim: uyarıyı ulaştırma, zarar tespiti. Yargı: '… zarar verdiği için … izlemeli ve sigortalatmalıdır.'</a:t>
            </a:r>
          </a:p>
          <a:p/>
          <a:p>
            <a:r>
              <a:t>KAYNAK: Kitap s. 84 haber B; s. 77 (ilkbahar donu). Oran kitap verisinden hesaplandı (8 ÷ 17 = 0,47). Önlemler bilimsel/genel bilgi (9. sınıf düzeyi).</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 C'yi (Ankara su baskını) sınıfa göstermek; sözcü çözümlemesini sunar.</a:t>
            </a:r>
          </a:p>
          <a:p/>
          <a:p>
            <a:r>
              <a:t>NASIL: 7. grubun sözcüsü sunar, 8. grup ekler. Haberde alınmış bir önlemi buldurun (alt geçitlerin kapatılması) ve bunun hangi tehlikeyi önlediğini sorun.</a:t>
            </a:r>
          </a:p>
          <a:p/>
          <a:p>
            <a:r>
              <a:t>BEKLENEN CEVAP: İzleyen slaytta.</a:t>
            </a:r>
          </a:p>
          <a:p/>
          <a:p>
            <a:r>
              <a:t>KAYNAK: Kitap s. 84 haber C (birebir).</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 C'nin örnek çözümlemesi.</a:t>
            </a:r>
          </a:p>
          <a:p/>
          <a:p>
            <a:r>
              <a:t>NASIL: Haberde alınmış önlemi (alt geçitlerin kapatılması) yerel yönetim satırına yazın; MGM'nin 'taşkın erken uyarı sistemi' hizmetini (s. 86) 6. aşamaya köprü olarak anın.</a:t>
            </a:r>
          </a:p>
          <a:p/>
          <a:p>
            <a:r>
              <a:t>BEKLENEN CEVAP: Tür: şiddetli yağış ve su baskını; yer: Ankara. Ekonomik: ev ve iş yerlerinde zarar, araçların yolda kalması, ulaşımın aksaması; sosyokültürel: zor anlar, günlük yaşamın durması. Önlem: alt geçide girmemek, eşyaları yükseğe almak, kanalları temizlemek, alt geçitleri kapatmak, erken uyarı. Yargı: '… yol açtığı için … güçlendirilmeli … uzak durmalıdır.'</a:t>
            </a:r>
          </a:p>
          <a:p/>
          <a:p>
            <a:r>
              <a:t>KAYNAK: Kitap s. 84 haber C; s. 86 MGM taşkın erken uyarı sistemi. Önlemler bilimsel/genel bilgi.</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84'ün iki sorusunun üç haberden süzülen genel cevabı (OGM Materyal 126 ile paralel).</a:t>
            </a:r>
          </a:p>
          <a:p/>
          <a:p>
            <a:r>
              <a:t>NASIL: Üç haberin ortak noktalarını tahtadaki tablodan çıkartın; sonra slaytı açın. Öğrencilerin kendi yargı cümleleri defterde kalır.</a:t>
            </a:r>
          </a:p>
          <a:p/>
          <a:p>
            <a:r>
              <a:t>BEKLENEN CEVAP: 1) Geniş kitleleri etkileyebildikleri, ani ve yıkıcı oldukları, iklim değişikliğinin somut göstergesi sayıldıkları, yerel-bölgesel-küresel etkileri olduğu için. 2) Ekonomik: tarım (ürün kaybı), turizm, enerji ve altyapıda (yol, elektrik hattı, konut) zarar; sosyokültürel: göç, sağlık sorunları, günlük yaşamın aksaması, sosyal ve kültürel değişimler.</a:t>
            </a:r>
          </a:p>
          <a:p/>
          <a:p>
            <a:r>
              <a:t>KAYNAK: OGM Materyal etkileşimli uygulama 126 (iki sorunun cevabı); kitap s. 82 ('ciddi maddi hasara, can kaybına …') ve s. 83 (kuraklığın sosyoekonomik sonuçları) birebir. İklim değişikliği bağı 17. haftada (3.1.4) işlenir.</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kamu spotu etkinliğini isteğe bağlı çalışma olarak tanıtmak: önlemleri topluma duyurmak.</a:t>
            </a:r>
          </a:p>
          <a:p/>
          <a:p>
            <a:r>
              <a:t>NASIL: 1 dakikada tanıtın; zorunlu değildir (ders planı: zenginleştirme). Bilgi görseli yalnız kitap ve MGM kaynaklarıyla hazırlanır; paylaşım okul panosunda. Öz değerlendirme formu kitaptaki karekoddadır (öğretmen çoğaltır). İzleyen slaytta örnek taslak var.</a:t>
            </a:r>
          </a:p>
          <a:p/>
          <a:p>
            <a:r>
              <a:t>BEKLENEN CEVAP: İzleyen slaytta örnek bilgi görseli taslağı.</a:t>
            </a:r>
          </a:p>
          <a:p/>
          <a:p>
            <a:r>
              <a:t>KAYNAK: Kitap s. 86 SINIF DIŞI ETKİNLİK (amaç, beceri, yönerge ve adımlar birebir).</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Kamu spotu bilgi görselinin örnek taslağı: sıcak hava dalgası.</a:t>
            </a:r>
          </a:p>
          <a:p/>
          <a:p>
            <a:r>
              <a:t>NASIL: Taslağın üç bölümünü gösterin: Nedir? (kitap tanımı) · Etkileri (kitap) · Korunma (güvenilir kaynaktan, kısa ve uygulanabilir). Öğrenciler başka bir olay seçebilir.</a:t>
            </a:r>
          </a:p>
          <a:p/>
          <a:p>
            <a:r>
              <a:t>BEKLENEN CEVAP: Nedir: WMO tanımı (normalin ortalama en yüksek sıcaklığından 3-5 derece fazla, art arda en az 5 gün). Etkileri: insan sağlığı, tarım, su kaynakları, bitki örtüsü, enerji tüketimi. Korunma: günün en sıcak saatlerinde güneşe çıkmamak, sık su içmek, açık renkli ve hafif giysi giymek, yaşlıları, çocukları ve hastaları gözetmek, MGM uyarılarını izlemek.</a:t>
            </a:r>
          </a:p>
          <a:p/>
          <a:p>
            <a:r>
              <a:t>KAYNAK: Kitap s. 82 (tanım ve etkiler, birebir); korunma önerileri genel kabul görmüş sağlık bilgisidir (kitapta yok, 9. sınıf düzeyi).</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MGM'nin görevlerini ve hizmetlerini kitabın bilgi kutusundan tanımak; aşırı hava olaylarıyla bağlamak.</a:t>
            </a:r>
          </a:p>
          <a:p/>
          <a:p>
            <a:r>
              <a:t>SÜRE: Bu aşama 12 dk: 73-78. slaytlar (MGM, hava tahmini, uydu-radar uygulaması, yoklama) + etkileşimli tahtada MGM sayfası.</a:t>
            </a:r>
          </a:p>
          <a:p/>
          <a:p>
            <a:r>
              <a:t>NASIL: Görevlerin üçüncüsünü (erken uyarı) ve hizmetlerden 'taşkın erken uyarı sistemi' ile 'kuraklık ve yağış analizleri'ni aşırı hava olaylarıyla bağlayın. Etkileşimli tahtada MGM sayfasını açın (öğretmen bilgisayarı; öğrenci telefonu kullanılmaz).</a:t>
            </a:r>
          </a:p>
          <a:p/>
          <a:p>
            <a:r>
              <a:t>KAYNAK: Kitap s. 86 Bilgi Kutusu 'Meteoroloji Genel Müdürlüğü' (birebir).</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Hava raporu ve hava tahmini kavramlarını; verilerin kaynağını (istasyon, uydu, radar, uluslararası veriler) öğretmek.</a:t>
            </a:r>
          </a:p>
          <a:p/>
          <a:p>
            <a:r>
              <a:t>NASIL: Kartal istasyonundaki aletleri 9. haftanın ölçüm tablosuyla eşleştirin (termometre, anemometre, plüviyometre…). Zinciri soldan sağa okutun; 'Neden yalnız Türkiye'nin istasyonları yetmez?' sorusunun cevabı son kutudadır.</a:t>
            </a:r>
          </a:p>
          <a:p/>
          <a:p>
            <a:r>
              <a:t>BEKLENEN CEVAP: Atmosferik olayların gelişimi çoğu zaman yerel ölçekte olmadığı için uluslararası istasyonların verileri de kullanılır.</a:t>
            </a:r>
          </a:p>
          <a:p/>
          <a:p>
            <a:r>
              <a:t>KAYNAK: Kitap s. 86 'Hava Tahminleri Nasıl Yapılır?' (birebir) ve Görsel 3.5.</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'Hava Tahminlerinde Mekânsal Bilgi Teknolojilerinden Yararlanma' uygulaması: uydu ve radar görüntülerinin hava tahminindeki rolü (FBAB4, OB2).</a:t>
            </a:r>
          </a:p>
          <a:p/>
          <a:p>
            <a:r>
              <a:t>NASIL: Etkileşimli tahtada MGM sayfasından yaşadığımız ilin radar ve uydu görüntüsünü açın; 'Bulut kütlesi hangi yönden geliyor, tahminle uyuşuyor mu?' İnternet yoksa kitaptaki Ian Kasırgası uydu görüntüsüyle (s. 83) çalışın: sarmal bulut, merkezdeki göz, kapladığı alan. Sorular sözlü cevaplanır.</a:t>
            </a:r>
          </a:p>
          <a:p/>
          <a:p>
            <a:r>
              <a:t>BEKLENEN CEVAP: İzleyen slaytta.</a:t>
            </a:r>
          </a:p>
          <a:p/>
          <a:p>
            <a:r>
              <a:t>KAYNAK: Kitap s. 87 UYGULAMA (yönerge ve iki soru birebir); uydu görüntüsü s. 83.</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Uygulamanın iki sorusunun örnek cevabı.</a:t>
            </a:r>
          </a:p>
          <a:p/>
          <a:p>
            <a:r>
              <a:t>NASIL: 1. soruyu kitabın uydu cümlesiyle başlatın. 2. sorunun cevabı o günün görüntüsüne bağlıdır: slayttaki cevap bir okuma yoludur (değer ve yön uydurulmaz); sınıfta görülen görüntüyle doldurun.</a:t>
            </a:r>
          </a:p>
          <a:p/>
          <a:p>
            <a:r>
              <a:t>BEKLENEN CEVAP: 1) Uydular bulutların, fırtına ve kasırgaların yerini, büyüklüğünü ve hareketini geniş alanda gösterir; ardışık görüntüler hareketin yönünü ve hızını verir. Radar yağışın yerini ve şiddetini anlık gösterir. Bu veriler istasyon ölçümleriyle birlikte yorumlanınca tahmin yapılır, aşırı olaylar için erken uyarı verilir. 2) Görüntüde yaşadığımız yerin üzerinde ya da ona doğru ilerleyen bulut kütlesi ve radarda yağış yankısı varsa yağış başlamıştır ya da yakında başlayabilir; gökyüzü açık görünüyorsa hava açıktır. Tahmin MGM'nin il-ilçe tahminiyle karşılaştırılır.</a:t>
            </a:r>
          </a:p>
          <a:p/>
          <a:p>
            <a:r>
              <a:t>KAYNAK: Kitap s. 86 (uydu ve radar cümleleri, birebir); radar ve uydu görüntülerinin okunması genel kabul görmüş bilimsel bilgidir (9. sınıf düzeyi).</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hava tahmininin veri kaynakları.</a:t>
            </a:r>
          </a:p>
          <a:p/>
          <a:p>
            <a:r>
              <a:t>NASIL: Parmakla A-E. Diğer seçeneklerin neden yanlış olduğunu bir öğrenciye söyletin (Kartal istasyonu Türkiye'de; hava raporları her gün hazırlanır).</a:t>
            </a:r>
          </a:p>
          <a:p/>
          <a:p>
            <a:r>
              <a:t>BEKLENEN CEVAP: B</a:t>
            </a:r>
          </a:p>
          <a:p/>
          <a:p>
            <a:r>
              <a:t>KAYNAK: Kitap s. 86.</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Uydu görüntüsündeki kasırganın kapladığı alanı hatırlatın: hava sistemleri ülke sınırlarını tanımaz.</a:t>
            </a:r>
          </a:p>
          <a:p/>
          <a:p>
            <a:r>
              <a:t>BEKLENEN CEVAP: B</a:t>
            </a:r>
          </a:p>
          <a:p/>
          <a:p>
            <a:r>
              <a:t>KAYNAK: Kitap s. 86.</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Hava olaylarının tarihî olaylara etkisini bir örnek olayla göstermek (Tarih dersiyle bağ).</a:t>
            </a:r>
          </a:p>
          <a:p/>
          <a:p>
            <a:r>
              <a:t>SÜRE: 8 dk — esnek aşama. 1. yazılı dönütü 9. haftada verilmediyse bu süre dönüte ayrılır; sorular ev çalışmasına kalır.</a:t>
            </a:r>
          </a:p>
          <a:p/>
          <a:p>
            <a:r>
              <a:t>NASIL: Metni iki öğrenciye (birer paragraf) sesli okutun; tarih ve hava olaylarının altını çizdirin. 1-3. sorular ikililerle hızlı cevaplanır, 4-5. sorular evde deftere yazılır.</a:t>
            </a:r>
          </a:p>
          <a:p/>
          <a:p>
            <a:r>
              <a:t>KAYNAK: Kitap s. 85 UYGULAMA 'Hava Olaylarının Fransız İhtilali Üzerindeki Etkileri' (metin birebir; kaynak: Ronald D. Gerste, Hava Nasıl Tarih Yazar).</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beş sorusu: 1-3 sınıfta (ikili), 4-5 evde.</a:t>
            </a:r>
          </a:p>
          <a:p/>
          <a:p>
            <a:r>
              <a:t>NASIL: İkililere 3 dakika verin; birer cevap alın, ardından örnek cevap slaytı. 4-5. soruların örnek cevabı 11. haftanın başında (ev kontrolü) gösterilir.</a:t>
            </a:r>
          </a:p>
          <a:p/>
          <a:p>
            <a:r>
              <a:t>BEKLENEN CEVAP: İzleyen iki slaytta.</a:t>
            </a:r>
          </a:p>
          <a:p/>
          <a:p>
            <a:r>
              <a:t>KAYNAK: Kitap s. 85 (sorular birebir).</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Sınıfta cevaplanan üç sorunun örnek cevabı (metinden).</a:t>
            </a:r>
          </a:p>
          <a:p/>
          <a:p>
            <a:r>
              <a:t>NASIL: Her cevabı metindeki cümleye dayandırın. 3. soruda 'pahalılık' metinden yapılan bir çıkarımdır; öğrencinin gerekçeli başka çıkarımı da doğrudur.</a:t>
            </a:r>
          </a:p>
          <a:p/>
          <a:p>
            <a:r>
              <a:t>BEKLENEN CEVAP: 1) 1788'in aşırı sıcak baharı ve erken yazının yol açtığı uzun süreli kuraklık; 13 Temmuz 1788 dolu fırtınası; ardından yeni bir kuraklık ve soğuk bir kış (nehirlerin buz tutması). 2) Paris'teki astronomik gözlemevinin sıcaklık ve yağış kayıtları ile sonraki on yıllarda kurulan meteoroloji istasyonlarının ölçümleri. 3) Tahıl tarlaları ve meyveler zarar gördü; değirmenler tahıl öğütemedi, gıda taşınamadı → gıda sıkıntısı ve pahalılık (çıkarım), ekonomik durgunluk.</a:t>
            </a:r>
          </a:p>
          <a:p/>
          <a:p>
            <a:r>
              <a:t>KAYNAK: Kitap s. 85 metni.</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Evde cevaplanacak iki sorunun örnek cevabı (11. haftanın başında gösterilir).</a:t>
            </a:r>
          </a:p>
          <a:p/>
          <a:p>
            <a:r>
              <a:t>NASIL: 4. soruda öğrencinin Tarih dersinden getirdiği başka doğru örnek de kabul edilir. 5. sorunun paragrafı kitabın bu ünitedeki örneklerinden kurulmuştur.</a:t>
            </a:r>
          </a:p>
          <a:p/>
          <a:p>
            <a:r>
              <a:t>BEKLENEN CEVAP: 4) 1812'de Napolyon'un Rusya seferinde sert kış ordunun ağır kayıp vermesinde etkili oldu; 1588'de İspanyol Armadası'nın gemileri fırtınalarla dağıldı; 1944'te Normandiya çıkarması hava tahminine göre bir gün ertelenerek 6 Haziran'da yapıldı. 5) Örnek paragraf: Başlarken'de kar yağışıyla sıcaklık bir saatte 8 °C'tan −2 °C'a düştü, okullar tatil edildi; Malatya'da don kayısı bahçelerine zarar verdi; Ankara'da sağanak ev ve iş yerlerini su altında bıraktı.</a:t>
            </a:r>
          </a:p>
          <a:p/>
          <a:p>
            <a:r>
              <a:t>KAYNAK: 4: tarih bilgisi (kitapta yok; genel kabul görmüş olgular). 5: kitap s. 76 ve s. 84 örnekleri.</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metinden bilgi bulma.</a:t>
            </a:r>
          </a:p>
          <a:p/>
          <a:p>
            <a:r>
              <a:t>NASIL: Parmakla A-E; metin açık kalabilir.</a:t>
            </a:r>
          </a:p>
          <a:p/>
          <a:p>
            <a:r>
              <a:t>BEKLENEN CEVAP: C · dolu fırtınası</a:t>
            </a:r>
          </a:p>
          <a:p/>
          <a:p>
            <a:r>
              <a:t>KAYNAK: Kitap s. 85.</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Kuraklığın da etkili olduğunu ama tarlaları o gün mahvedenin dolu fırtınası olduğunu vurgulayın.</a:t>
            </a:r>
          </a:p>
          <a:p/>
          <a:p>
            <a:r>
              <a:t>BEKLENEN CEVAP: C · dolu fırtınası</a:t>
            </a:r>
          </a:p>
          <a:p/>
          <a:p>
            <a:r>
              <a:t>KAYNAK: Kitap s. 85.</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Halk meteorolojisini ve halk takvimini kitabın tanımıyla açıklamak (programın gerektirdiği açıklama; OB5).</a:t>
            </a:r>
          </a:p>
          <a:p/>
          <a:p>
            <a:r>
              <a:t>SÜRE: Bu aşama 12 dk: 85-90. slaytlar (tanım, araştırma, T diyagramı, yoklama).</a:t>
            </a:r>
          </a:p>
          <a:p/>
          <a:p>
            <a:r>
              <a:t>NASIL: 'Büyükleriniz havanın değişeceğini nereden anlar?' sorusuyla açın; iki üç örnek alın, doğruluğunu şimdilik tartışmayın — T diyagramında bilimle karşılaştıracağız. Dört işlevi okutun.</a:t>
            </a:r>
          </a:p>
          <a:p/>
          <a:p>
            <a:r>
              <a:t>KAYNAK: Kitap s. 88 'Halk Meteorolojisi ve Halk Takvimi' (birebir).</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araştırma etkinliğini okula uyarlamak: görüşme tekniği (D3.4) ve karşılaştırma (T diyagramı, OB5).</a:t>
            </a:r>
          </a:p>
          <a:p/>
          <a:p>
            <a:r>
              <a:t>NASIL: Uyarlama: her öğrenci aile ya da yakın çevreden 40 yaş ve üzeri bir kişiyle örnek anket sorularıyla kısa görüşme yapar; AD YAZILMAZ, yalnız yaş ve ikamet süresi. Görüşme okul dışına çıkmayı gerektirmez. Grup üyeleri 11. hafta başında yanıtları birleştirir. Öz değerlendirme formu karekoddadır (öğretmen çoğaltır).</a:t>
            </a:r>
          </a:p>
          <a:p/>
          <a:p>
            <a:r>
              <a:t>BEKLENEN CEVAP: Örnek T diyagramı iki slayt sonra.</a:t>
            </a:r>
          </a:p>
          <a:p/>
          <a:p>
            <a:r>
              <a:t>KAYNAK: Kitap s. 88 SINIF DIŞI ETKİNLİK (amaç, beceri, adımlar, örnek anket soruları birebir).</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istediği karşılaştırma tablosunu (T diyagramı) tanıtmak: benzerlik ve farklılıklar.</a:t>
            </a:r>
          </a:p>
          <a:p/>
          <a:p>
            <a:r>
              <a:t>NASIL: Şablonu dağıtın. Sol sütunu görüşmeden gelen halk bilgisi, sağ sütunu kitaptaki bilimsel bilgi (s. 77-87) doldurur; alttaki iki satıra benzerlik ve farklılık yazılır. İzleyen slayttaki örnek satırları birlikte okuyun.</a:t>
            </a:r>
          </a:p>
          <a:p/>
          <a:p>
            <a:r>
              <a:t>BEKLENEN CEVAP: İzleyen slaytta örnek satırlar.</a:t>
            </a:r>
          </a:p>
          <a:p/>
          <a:p>
            <a:r>
              <a:t>KAYNAK: Program COĞ.9.3.1 (benzerlik ve farklılıklara göre karşılaştırma tablosu — T diyagramı; OB5).</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 diyagramının örnek satırları: halk bilgisi ile bilimsel bilginin karşılaştırılması.</a:t>
            </a:r>
          </a:p>
          <a:p/>
          <a:p>
            <a:r>
              <a:t>NASIL: Satırları okuyun; 'Halk bilgisi tamamen yanlış mı?' sorusunu tartıştırın: bazıları gözleme dayanır ve bilimle örtüşür, ama bilim nedenini açıklar ve olasılıkla konuşur. Öğrencilerin görüşmeden getirdiği yerel adlandırmalar 11. haftada tabloya eklenir.</a:t>
            </a:r>
          </a:p>
          <a:p/>
          <a:p>
            <a:r>
              <a:t>BEKLENEN CEVAP: Ay ağıl yaparsa (ayın çevresinde hale) yağış gelir ↔ hale, yüksek bulutlardaki buz kristallerinde oluşur; bu bulutlar çoğu zaman yaklaşan bir hava sisteminin habercisidir, yağış olasılığı artar ama her zaman yağmaz. Pastırma yazı (ekim-kasımda birkaç ılık, güneşli gün) ↔ yüksek basınç etkisinde açık ve ılık hava; tarihi her yıl değişir. Kocakarı soğuğu (martta kısa süreli soğuk dönüş) ↔ kuzeyden gelen soğuk hava; ani sıcaklık düşüşü (soğuk hava dalgası, s. 82). Benzerlik: ikisi de gözleme dayanır. Farklılık: halk bilgisi yerel deneyime, bilimsel bilgi ölçüme (istasyon, uydu, radar) dayanır, nedeni açıklar.</a:t>
            </a:r>
          </a:p>
          <a:p/>
          <a:p>
            <a:r>
              <a:t>KAYNAK: Halk bilgisi örnekleri Türkiye'de yaygın halk takvimi adlandırmalarıdır; bilimsel açıklamalar genel kabul görmüş bilgidir (kitapta yok, 9. sınıf düzeyi); bağlar: kitap s. 82 (soğuk hava dalgası), s. 107 (yüksek basınç ve açık hava).</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halk meteorolojisinin ortaya çıkışı.</a:t>
            </a:r>
          </a:p>
          <a:p/>
          <a:p>
            <a:r>
              <a:t>NASIL: Parmakla A-E. Diğer seçeneklerin teknolojiye dayandığını fark ettirin.</a:t>
            </a:r>
          </a:p>
          <a:p/>
          <a:p>
            <a:r>
              <a:t>BEKLENEN CEVAP: B</a:t>
            </a:r>
          </a:p>
          <a:p/>
          <a:p>
            <a:r>
              <a:t>KAYNAK: Kitap s. 88.</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Uydu, radar ve uluslararası istasyonların hava tahmininin bugünkü araçları olduğunu (s. 86) hatırlatın.</a:t>
            </a:r>
          </a:p>
          <a:p/>
          <a:p>
            <a:r>
              <a:t>BEKLENEN CEVAP: B</a:t>
            </a:r>
          </a:p>
          <a:p/>
          <a:p>
            <a:r>
              <a:t>KAYNAK: Kitap s. 86, 88.</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3.1.1'i beş adımlık bir zincirle özetlemek; çalışma yaprağına geçmek.</a:t>
            </a:r>
          </a:p>
          <a:p/>
          <a:p>
            <a:r>
              <a:t>SÜRE: 8 dk: çalışma yaprağı 4 dk · özet 1 dk · çıkış kartı 3 dk.</a:t>
            </a:r>
          </a:p>
          <a:p/>
          <a:p>
            <a:r>
              <a:t>NASIL: Önce çalışma kâğıdının 3.1.1 bölümünden seçtiğiniz üç soruyu çözdürün (4 dk; cevap anahtarı çalışma kâğıdındadır). Sonra zinciri bir öğrenciye soldan sağa anlattırın. 9. hafta kartları ve yaprak birlikte P2 beceri görevi olarak toplanır.</a:t>
            </a:r>
          </a:p>
          <a:p/>
          <a:p>
            <a:r>
              <a:t>KAYNAK: Kitap s. 76-88; ders planı 10. hafta 9. aşama; COG9-CK-U3 Bölüm 1.</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a:t>
            </a:r>
          </a:p>
          <a:p/>
          <a:p>
            <a:r>
              <a:t>NASIL: 3 dakika; yazıcılar toplar. Kartlar P2 katılım gözlemine işlenir.</a:t>
            </a:r>
          </a:p>
          <a:p/>
          <a:p>
            <a:r>
              <a:t>BEKLENEN CEVAP: 1) mevsim normallerindeki ortalama maksimum sıcaklıklardan 3-5 derece fazla olması ve art arda 5 gün veya daha uzun sürmesi (WMO). · 2) kayısı bahçelerinde hasar ve çevre illeri de etkileyen ekonomik kayıp; zirai don uyarısını izleme, bahçede dondan koruma, ürün sigortası gibi gerekçeli bir önlem. · 3) meteoroloji istasyonları (ölçüm cihazları), meteoroloji uyduları, radarlar.</a:t>
            </a:r>
          </a:p>
          <a:p/>
          <a:p>
            <a:r>
              <a:t>KAYNAK: Ders planı 10. hafta ölçme bölümü; kitap s. 82, 84, 86.</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duyurmak.</a:t>
            </a:r>
          </a:p>
          <a:p/>
          <a:p>
            <a:r>
              <a:t>NASIL: Tahtaya da yazın. Renkli kalem, makas ve yapıştırıcı okul malzemesinden karşılanır (veliye mali yük yok); fotoğraf için telefon gerekmez — dergi kesiği ya da çizim yeterlidir.</a:t>
            </a:r>
          </a:p>
          <a:p/>
          <a:p>
            <a:r>
              <a:t>KAYNAK: Ders planı 10. hafta ev çalışması; kitap s. 93 'Gelecek Derse Hazırlık'.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16.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 Id="rId3" Type="http://schemas.openxmlformats.org/officeDocument/2006/relationships/image" Target="../media/image1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10.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10</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500" b="1" i="0">
                <a:solidFill>
                  <a:srgbClr val="FFFFFF"/>
                </a:solidFill>
                <a:latin typeface="Calibri"/>
              </a:rPr>
              <a:t>Hava Olayları II: Aşırı Hava Olayları ve Tahmin</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23-27 Kasım 2026 · 2 ders saati · Kitap s. 82-88</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COĞ.9.3.1</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Hava olaylarının günlük hayata etkisini gözleme dayalı tahmin edebilme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40187" indent="-340187">
              <a:spcBef>
                <a:spcPts val="0"/>
              </a:spcBef>
              <a:spcAft>
                <a:spcPts val="500"/>
              </a:spcAft>
            </a:pPr>
            <a:r>
              <a:rPr lang="tr-TR" sz="2000" b="1" i="0">
                <a:solidFill>
                  <a:srgbClr val="FCC021"/>
                </a:solidFill>
                <a:latin typeface="Calibri"/>
              </a:rPr>
              <a:t>b)  </a:t>
            </a:r>
            <a:r>
              <a:rPr lang="tr-TR" sz="2000" b="0" i="0">
                <a:solidFill>
                  <a:srgbClr val="FFFFFF"/>
                </a:solidFill>
                <a:latin typeface="Calibri"/>
              </a:rPr>
              <a:t>Hava olaylarıyla ilgili deneyim, gözlem, veri ve/veya coğrafi temsillere dayalı elde ettiği bilgilerin günlük hayata etkilerine ilişkin çıkarım yapar.</a:t>
            </a:r>
          </a:p>
          <a:p>
            <a:pPr algn="l" marL="309283" indent="-309283">
              <a:spcBef>
                <a:spcPts val="0"/>
              </a:spcBef>
              <a:spcAft>
                <a:spcPts val="0"/>
              </a:spcAft>
            </a:pPr>
            <a:r>
              <a:rPr lang="tr-TR" sz="2000" b="1" i="0">
                <a:solidFill>
                  <a:srgbClr val="FCC021"/>
                </a:solidFill>
                <a:latin typeface="Calibri"/>
              </a:rPr>
              <a:t>c)  </a:t>
            </a:r>
            <a:r>
              <a:rPr lang="tr-TR" sz="2000" b="0" i="0">
                <a:solidFill>
                  <a:srgbClr val="FFFFFF"/>
                </a:solidFill>
                <a:latin typeface="Calibri"/>
              </a:rPr>
              <a:t>Hava olaylarıyla ilgili deneyim, gözlem, veri ve/veya coğrafi temsillere dayalı elde ettiği bilgilerin günlük hayata etkilerine ilişkin yargıda bulunur.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(A): Hava Olayları ve İklim Sistemi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50 / 268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10.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Günlüğümüz</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Beş günde neler değişti?</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Aşırı hava olayları</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Tanım, türler, ölçütler</a:t>
            </a:r>
          </a:p>
        </p:txBody>
      </p:sp>
      <p:sp>
        <p:nvSpPr>
          <p:cNvPr id="13" name="Oval 12"/>
          <p:cNvSpPr/>
          <p:nvPr/>
        </p:nvSpPr>
        <p:spPr>
          <a:xfrm>
            <a:off x="5711798"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Haberler</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Çıkarım, önlem, yargı</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Hava tahmini</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MGM, uydu ve radar</a:t>
            </a:r>
          </a:p>
        </p:txBody>
      </p:sp>
      <p:sp>
        <p:nvSpPr>
          <p:cNvPr id="19" name="Oval 18"/>
          <p:cNvSpPr/>
          <p:nvPr/>
        </p:nvSpPr>
        <p:spPr>
          <a:xfrm>
            <a:off x="102666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Halk takvimi</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Halkın hava bilgisi ve bilim</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51 / 268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Gözlem günlüğümüz: beş gün ne gösterdi?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300" b="1" i="0">
                <a:solidFill>
                  <a:srgbClr val="262626"/>
                </a:solidFill>
                <a:latin typeface="Calibri"/>
              </a:rPr>
              <a:t>ETKİNLİK · DEĞERLENDİRME</a:t>
            </a:r>
          </a:p>
        </p:txBody>
      </p:sp>
      <p:sp>
        <p:nvSpPr>
          <p:cNvPr id="6" name="Rounded Rectangle 5"/>
          <p:cNvSpPr/>
          <p:nvPr/>
        </p:nvSpPr>
        <p:spPr>
          <a:xfrm>
            <a:off x="502920" y="1216152"/>
            <a:ext cx="11185855" cy="1024128"/>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40080" y="1444752"/>
            <a:ext cx="566928" cy="56692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8" name="TextBox 7"/>
          <p:cNvSpPr txBox="1"/>
          <p:nvPr/>
        </p:nvSpPr>
        <p:spPr>
          <a:xfrm>
            <a:off x="1371600" y="1216152"/>
            <a:ext cx="10180015" cy="102412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Hava durumundaki değişimler nelerdir?</a:t>
            </a:r>
          </a:p>
        </p:txBody>
      </p:sp>
      <p:sp>
        <p:nvSpPr>
          <p:cNvPr id="9" name="Rounded Rectangle 8"/>
          <p:cNvSpPr/>
          <p:nvPr/>
        </p:nvSpPr>
        <p:spPr>
          <a:xfrm>
            <a:off x="502920" y="2368296"/>
            <a:ext cx="11185855" cy="1024128"/>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40080" y="2596896"/>
            <a:ext cx="566928" cy="56692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1" name="TextBox 10"/>
          <p:cNvSpPr txBox="1"/>
          <p:nvPr/>
        </p:nvSpPr>
        <p:spPr>
          <a:xfrm>
            <a:off x="1371600" y="2368296"/>
            <a:ext cx="10180015" cy="102412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Hava durumu, beş günlük gözlem süresince günlük hayatı nasıl etkilemiş olabilir? Tespitlerinizi yazınız.</a:t>
            </a:r>
          </a:p>
        </p:txBody>
      </p:sp>
      <p:sp>
        <p:nvSpPr>
          <p:cNvPr id="12" name="Rounded Rectangle 11"/>
          <p:cNvSpPr/>
          <p:nvPr/>
        </p:nvSpPr>
        <p:spPr>
          <a:xfrm>
            <a:off x="502920" y="3520440"/>
            <a:ext cx="11185855" cy="1024128"/>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40080" y="3749040"/>
            <a:ext cx="566928" cy="566928"/>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4" name="TextBox 13"/>
          <p:cNvSpPr txBox="1"/>
          <p:nvPr/>
        </p:nvSpPr>
        <p:spPr>
          <a:xfrm>
            <a:off x="1371600" y="3520440"/>
            <a:ext cx="10180015" cy="1024128"/>
          </a:xfrm>
          <a:prstGeom prst="rect">
            <a:avLst/>
          </a:prstGeom>
          <a:noFill/>
        </p:spPr>
        <p:txBody>
          <a:bodyPr wrap="square" anchor="ctr" lIns="73152" rIns="73152" tIns="36576" bIns="36576">
            <a:noAutofit/>
          </a:bodyPr>
          <a:lstStyle/>
          <a:p>
            <a:pPr algn="l">
              <a:spcBef>
                <a:spcPts val="0"/>
              </a:spcBef>
              <a:spcAft>
                <a:spcPts val="0"/>
              </a:spcAft>
            </a:pPr>
            <a:r>
              <a:rPr lang="tr-TR" sz="2250" b="0" i="0">
                <a:solidFill>
                  <a:srgbClr val="262626"/>
                </a:solidFill>
                <a:latin typeface="Calibri"/>
              </a:rPr>
              <a:t>Yaşadığınız yerin beş günlük hava durumu verileri ile iklim özelliklerini karşılaştırınız. Hava durumu ve iklim özellikleri arasındaki benzerlik ve farklılıkları yazınız.</a:t>
            </a:r>
          </a:p>
        </p:txBody>
      </p:sp>
      <p:sp>
        <p:nvSpPr>
          <p:cNvPr id="15" name="Rounded Rectangle 14"/>
          <p:cNvSpPr/>
          <p:nvPr/>
        </p:nvSpPr>
        <p:spPr>
          <a:xfrm>
            <a:off x="502920" y="4736592"/>
            <a:ext cx="11185855" cy="150876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800"/>
              </a:spcAft>
            </a:pPr>
            <a:r>
              <a:rPr lang="tr-TR" sz="2100" b="0" i="1">
                <a:solidFill>
                  <a:srgbClr val="262626"/>
                </a:solidFill>
                <a:latin typeface="Calibri"/>
              </a:rPr>
              <a:t>DEĞERLENDİRME: Öğretmeninizin rehberliğinde çalışmanızı kontrol edip varsa eksik cevaplarınızı düzenleyiniz.</a:t>
            </a:r>
          </a:p>
          <a:p>
            <a:pPr algn="l">
              <a:spcBef>
                <a:spcPts val="0"/>
              </a:spcBef>
              <a:spcAft>
                <a:spcPts val="0"/>
              </a:spcAft>
            </a:pPr>
            <a:r>
              <a:rPr lang="tr-TR" sz="2100" b="1" i="0">
                <a:solidFill>
                  <a:srgbClr val="2C6696"/>
                </a:solidFill>
                <a:latin typeface="Calibri"/>
              </a:rPr>
              <a:t>Önce sıra arkadaşınla: En soğuk gün hangisiydi, o gün ne değişti?</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52 / 268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Gözlem günlüğümüz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41732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41732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130759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1 · Değişimler</a:t>
            </a:r>
          </a:p>
          <a:p>
            <a:pPr algn="l">
              <a:spcBef>
                <a:spcPts val="0"/>
              </a:spcBef>
              <a:spcAft>
                <a:spcPts val="0"/>
              </a:spcAft>
            </a:pPr>
            <a:r>
              <a:rPr lang="tr-TR" sz="2000" b="0" i="0">
                <a:solidFill>
                  <a:srgbClr val="262626"/>
                </a:solidFill>
                <a:latin typeface="Calibri"/>
              </a:rPr>
              <a:t>En yüksek ve en düşük sıcaklık, nem, rüzgârın yönü ve hızı, basınç ve bulutluluk günden güne değişir. Basıncın düştüğü, bulutluluğun arttığı günleri çoğu zaman yağış izler.</a:t>
            </a:r>
          </a:p>
        </p:txBody>
      </p:sp>
      <p:sp>
        <p:nvSpPr>
          <p:cNvPr id="9" name="Rounded Rectangle 8"/>
          <p:cNvSpPr/>
          <p:nvPr/>
        </p:nvSpPr>
        <p:spPr>
          <a:xfrm>
            <a:off x="502920" y="2770632"/>
            <a:ext cx="11185855" cy="141732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770632"/>
            <a:ext cx="109728" cy="1417320"/>
          </a:xfrm>
          <a:prstGeom prst="rect">
            <a:avLst/>
          </a:prstGeom>
          <a:solidFill>
            <a:srgbClr val="2E7D32"/>
          </a:solidFill>
          <a:ln>
            <a:noFill/>
          </a:ln>
          <a:effectLst/>
        </p:spPr>
        <p:txBody>
          <a:bodyPr rtlCol="0" anchor="ctr"/>
          <a:lstStyle/>
          <a:p/>
        </p:txBody>
      </p:sp>
      <p:sp>
        <p:nvSpPr>
          <p:cNvPr id="11" name="TextBox 10"/>
          <p:cNvSpPr txBox="1"/>
          <p:nvPr/>
        </p:nvSpPr>
        <p:spPr>
          <a:xfrm>
            <a:off x="731520" y="2825496"/>
            <a:ext cx="10865815" cy="130759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2 · Günlük hayata etkisi</a:t>
            </a:r>
          </a:p>
          <a:p>
            <a:pPr algn="l">
              <a:spcBef>
                <a:spcPts val="0"/>
              </a:spcBef>
              <a:spcAft>
                <a:spcPts val="0"/>
              </a:spcAft>
            </a:pPr>
            <a:r>
              <a:rPr lang="tr-TR" sz="2000" b="0" i="0">
                <a:solidFill>
                  <a:srgbClr val="262626"/>
                </a:solidFill>
                <a:latin typeface="Calibri"/>
              </a:rPr>
              <a:t>Yağışlı günde yağmurluk ve şemsiye, ulaşımda gecikme; soğuk günde kalın giysi ve ısınma; rüzgârlı günde şemsiye kullanmak güçleşir; güneşli günde bahçede teneffüs.</a:t>
            </a:r>
          </a:p>
        </p:txBody>
      </p:sp>
      <p:sp>
        <p:nvSpPr>
          <p:cNvPr id="12" name="Rounded Rectangle 11"/>
          <p:cNvSpPr/>
          <p:nvPr/>
        </p:nvSpPr>
        <p:spPr>
          <a:xfrm>
            <a:off x="502920" y="4325112"/>
            <a:ext cx="11185855" cy="192024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325112"/>
            <a:ext cx="109728" cy="1920240"/>
          </a:xfrm>
          <a:prstGeom prst="rect">
            <a:avLst/>
          </a:prstGeom>
          <a:solidFill>
            <a:srgbClr val="2E7D32"/>
          </a:solidFill>
          <a:ln>
            <a:noFill/>
          </a:ln>
          <a:effectLst/>
        </p:spPr>
        <p:txBody>
          <a:bodyPr rtlCol="0" anchor="ctr"/>
          <a:lstStyle/>
          <a:p/>
        </p:txBody>
      </p:sp>
      <p:sp>
        <p:nvSpPr>
          <p:cNvPr id="14" name="TextBox 13"/>
          <p:cNvSpPr txBox="1"/>
          <p:nvPr/>
        </p:nvSpPr>
        <p:spPr>
          <a:xfrm>
            <a:off x="731520" y="4379976"/>
            <a:ext cx="10865815" cy="181051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3 · Hava durumu mu, iklim mi?</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Benzerlik: serin ve yağışlı günler, kışları ılık ve yağışlı geçen iklimimizle uyumludur.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Farklılık: beş gün içindeki tek bir çok soğuk ya da çok ılık gün o günün hava durumudur; iklimi uzun yılların ortalamaları ve uç değerleri belirler.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76-77, 87</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53 / 268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Aşırı hava olayları nedir?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AŞIRI HAVA OLAYLARI</a:t>
            </a:r>
          </a:p>
        </p:txBody>
      </p:sp>
      <p:pic>
        <p:nvPicPr>
          <p:cNvPr id="6" name="Picture 5" descr="h10_ian_kasirgasi_s83.jpg"/>
          <p:cNvPicPr>
            <a:picLocks noChangeAspect="1"/>
          </p:cNvPicPr>
          <p:nvPr/>
        </p:nvPicPr>
        <p:blipFill>
          <a:blip r:embed="rId3"/>
          <a:stretch>
            <a:fillRect/>
          </a:stretch>
        </p:blipFill>
        <p:spPr>
          <a:xfrm>
            <a:off x="559961" y="1216152"/>
            <a:ext cx="3177756" cy="4434840"/>
          </a:xfrm>
          <a:prstGeom prst="rect">
            <a:avLst/>
          </a:prstGeom>
          <a:ln w="9525">
            <a:solidFill>
              <a:srgbClr val="D9D9D9"/>
            </a:solidFill>
          </a:ln>
        </p:spPr>
      </p:pic>
      <p:sp>
        <p:nvSpPr>
          <p:cNvPr id="7" name="TextBox 6"/>
          <p:cNvSpPr txBox="1"/>
          <p:nvPr/>
        </p:nvSpPr>
        <p:spPr>
          <a:xfrm>
            <a:off x="502920" y="5696712"/>
            <a:ext cx="3291840" cy="548640"/>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2022 yılında ABD’nin Florida eyaletinde yaşanan Ian (İyın) Kasırgası</a:t>
            </a:r>
          </a:p>
        </p:txBody>
      </p:sp>
      <p:sp>
        <p:nvSpPr>
          <p:cNvPr id="8" name="Rounded Rectangle 7"/>
          <p:cNvSpPr/>
          <p:nvPr/>
        </p:nvSpPr>
        <p:spPr>
          <a:xfrm>
            <a:off x="4023360" y="1216152"/>
            <a:ext cx="7665415" cy="1828800"/>
          </a:xfrm>
          <a:prstGeom prst="roundRect">
            <a:avLst>
              <a:gd name="adj" fmla="val 6000"/>
            </a:avLst>
          </a:prstGeom>
          <a:solidFill>
            <a:srgbClr val="F0F0F0"/>
          </a:solidFill>
          <a:ln>
            <a:noFill/>
          </a:ln>
          <a:effectLst/>
        </p:spPr>
        <p:txBody>
          <a:bodyPr rtlCol="0" anchor="ctr"/>
          <a:lstStyle/>
          <a:p/>
        </p:txBody>
      </p:sp>
      <p:sp>
        <p:nvSpPr>
          <p:cNvPr id="9" name="Rectangle 8"/>
          <p:cNvSpPr/>
          <p:nvPr/>
        </p:nvSpPr>
        <p:spPr>
          <a:xfrm>
            <a:off x="4023360" y="1216152"/>
            <a:ext cx="146304" cy="1828800"/>
          </a:xfrm>
          <a:prstGeom prst="rect">
            <a:avLst/>
          </a:prstGeom>
          <a:solidFill>
            <a:srgbClr val="D3373A"/>
          </a:solidFill>
          <a:ln>
            <a:noFill/>
          </a:ln>
          <a:effectLst/>
        </p:spPr>
        <p:txBody>
          <a:bodyPr rtlCol="0" anchor="ctr"/>
          <a:lstStyle/>
          <a:p/>
        </p:txBody>
      </p:sp>
      <p:sp>
        <p:nvSpPr>
          <p:cNvPr id="10" name="TextBox 9"/>
          <p:cNvSpPr txBox="1"/>
          <p:nvPr/>
        </p:nvSpPr>
        <p:spPr>
          <a:xfrm>
            <a:off x="4389120" y="1325880"/>
            <a:ext cx="711677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D3373A"/>
                </a:solidFill>
                <a:latin typeface="Calibri"/>
              </a:rPr>
              <a:t>AŞIRI HAVA OLAYLARI</a:t>
            </a:r>
          </a:p>
        </p:txBody>
      </p:sp>
      <p:sp>
        <p:nvSpPr>
          <p:cNvPr id="11" name="TextBox 10"/>
          <p:cNvSpPr txBox="1"/>
          <p:nvPr/>
        </p:nvSpPr>
        <p:spPr>
          <a:xfrm>
            <a:off x="4389120" y="1719072"/>
            <a:ext cx="7116775" cy="1188720"/>
          </a:xfrm>
          <a:prstGeom prst="rect">
            <a:avLst/>
          </a:prstGeom>
          <a:noFill/>
        </p:spPr>
        <p:txBody>
          <a:bodyPr wrap="square" anchor="ctr" lIns="73152" rIns="73152" tIns="36576" bIns="36576">
            <a:noAutofit/>
          </a:bodyPr>
          <a:lstStyle/>
          <a:p>
            <a:pPr algn="l">
              <a:spcBef>
                <a:spcPts val="0"/>
              </a:spcBef>
              <a:spcAft>
                <a:spcPts val="0"/>
              </a:spcAft>
            </a:pPr>
            <a:r>
              <a:rPr lang="tr-TR" sz="2250" b="0" i="0">
                <a:solidFill>
                  <a:srgbClr val="262626"/>
                </a:solidFill>
                <a:latin typeface="Calibri"/>
              </a:rPr>
              <a:t>Aşırı hava olayları, normal meteorolojik koşulların ötesine geçen ve genellikle beklenmedik derecede şiddetli veya ani değişikliklerle ortaya çıkan hava olaylarıdır.</a:t>
            </a:r>
          </a:p>
        </p:txBody>
      </p:sp>
      <p:sp>
        <p:nvSpPr>
          <p:cNvPr id="12" name="Rounded Rectangle 11"/>
          <p:cNvSpPr/>
          <p:nvPr/>
        </p:nvSpPr>
        <p:spPr>
          <a:xfrm>
            <a:off x="4023360" y="3182112"/>
            <a:ext cx="7665415" cy="1417320"/>
          </a:xfrm>
          <a:prstGeom prst="roundRect">
            <a:avLst>
              <a:gd name="adj" fmla="val 8000"/>
            </a:avLst>
          </a:prstGeom>
          <a:solidFill>
            <a:srgbClr val="F0F0F0"/>
          </a:solidFill>
          <a:ln>
            <a:noFill/>
          </a:ln>
          <a:effectLst/>
        </p:spPr>
        <p:txBody>
          <a:bodyPr rtlCol="0" anchor="ctr"/>
          <a:lstStyle/>
          <a:p/>
        </p:txBody>
      </p:sp>
      <p:sp>
        <p:nvSpPr>
          <p:cNvPr id="13" name="Rectangle 12"/>
          <p:cNvSpPr/>
          <p:nvPr/>
        </p:nvSpPr>
        <p:spPr>
          <a:xfrm>
            <a:off x="4023360" y="3182112"/>
            <a:ext cx="118872" cy="1417320"/>
          </a:xfrm>
          <a:prstGeom prst="rect">
            <a:avLst/>
          </a:prstGeom>
          <a:solidFill>
            <a:srgbClr val="2C6696"/>
          </a:solidFill>
          <a:ln>
            <a:noFill/>
          </a:ln>
          <a:effectLst/>
        </p:spPr>
        <p:txBody>
          <a:bodyPr rtlCol="0" anchor="ctr"/>
          <a:lstStyle/>
          <a:p/>
        </p:txBody>
      </p:sp>
      <p:sp>
        <p:nvSpPr>
          <p:cNvPr id="14" name="TextBox 13"/>
          <p:cNvSpPr txBox="1"/>
          <p:nvPr/>
        </p:nvSpPr>
        <p:spPr>
          <a:xfrm>
            <a:off x="4297680" y="3182112"/>
            <a:ext cx="7253935" cy="14173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Bir hava olayının “aşırı” olarak tanımlanabilmesi için bazı önemli meteorolojik değişkenlerin istatistiksel değer aralığının çok üstünde veya altındaki değerde olması gerekir.</a:t>
            </a:r>
          </a:p>
        </p:txBody>
      </p:sp>
      <p:sp>
        <p:nvSpPr>
          <p:cNvPr id="15" name="TextBox 14"/>
          <p:cNvSpPr txBox="1"/>
          <p:nvPr/>
        </p:nvSpPr>
        <p:spPr>
          <a:xfrm>
            <a:off x="4023360" y="4754880"/>
            <a:ext cx="7665415" cy="36576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D3373A"/>
                </a:solidFill>
                <a:latin typeface="Calibri"/>
              </a:rPr>
              <a:t>Kitaptaki türler</a:t>
            </a:r>
          </a:p>
        </p:txBody>
      </p:sp>
      <p:sp>
        <p:nvSpPr>
          <p:cNvPr id="16" name="Rounded Rectangle 15"/>
          <p:cNvSpPr/>
          <p:nvPr/>
        </p:nvSpPr>
        <p:spPr>
          <a:xfrm>
            <a:off x="4023360" y="5148071"/>
            <a:ext cx="1834057" cy="457200"/>
          </a:xfrm>
          <a:prstGeom prst="roundRect">
            <a:avLst>
              <a:gd name="adj" fmla="val 45000"/>
            </a:avLst>
          </a:prstGeom>
          <a:solidFill>
            <a:srgbClr val="FFFFFF"/>
          </a:solidFill>
          <a:ln w="22225">
            <a:solidFill>
              <a:srgbClr val="D3373A"/>
            </a:solidFill>
          </a:ln>
          <a:effectLst/>
        </p:spPr>
        <p:txBody>
          <a:bodyPr rtlCol="0" anchor="ctr" wrap="square" lIns="45720" rIns="45720" tIns="0" bIns="0">
            <a:noAutofit/>
          </a:bodyPr>
          <a:lstStyle/>
          <a:p>
            <a:pPr algn="ctr">
              <a:spcBef>
                <a:spcPts val="0"/>
              </a:spcBef>
              <a:spcAft>
                <a:spcPts val="0"/>
              </a:spcAft>
            </a:pPr>
            <a:r>
              <a:rPr lang="tr-TR" sz="1700" b="0" i="0">
                <a:solidFill>
                  <a:srgbClr val="262626"/>
                </a:solidFill>
                <a:latin typeface="Calibri"/>
              </a:rPr>
              <a:t>sıcak hava dalgası</a:t>
            </a:r>
          </a:p>
        </p:txBody>
      </p:sp>
      <p:sp>
        <p:nvSpPr>
          <p:cNvPr id="17" name="Rounded Rectangle 16"/>
          <p:cNvSpPr/>
          <p:nvPr/>
        </p:nvSpPr>
        <p:spPr>
          <a:xfrm>
            <a:off x="5967145" y="5148071"/>
            <a:ext cx="1834057" cy="457200"/>
          </a:xfrm>
          <a:prstGeom prst="roundRect">
            <a:avLst>
              <a:gd name="adj" fmla="val 45000"/>
            </a:avLst>
          </a:prstGeom>
          <a:solidFill>
            <a:srgbClr val="FFFFFF"/>
          </a:solidFill>
          <a:ln w="22225">
            <a:solidFill>
              <a:srgbClr val="D3373A"/>
            </a:solidFill>
          </a:ln>
          <a:effectLst/>
        </p:spPr>
        <p:txBody>
          <a:bodyPr rtlCol="0" anchor="ctr" wrap="square" lIns="45720" rIns="45720" tIns="0" bIns="0">
            <a:noAutofit/>
          </a:bodyPr>
          <a:lstStyle/>
          <a:p>
            <a:pPr algn="ctr">
              <a:spcBef>
                <a:spcPts val="0"/>
              </a:spcBef>
              <a:spcAft>
                <a:spcPts val="0"/>
              </a:spcAft>
            </a:pPr>
            <a:r>
              <a:rPr lang="tr-TR" sz="1650" b="0" i="0">
                <a:solidFill>
                  <a:srgbClr val="262626"/>
                </a:solidFill>
                <a:latin typeface="Calibri"/>
              </a:rPr>
              <a:t>soğuk hava dalgası</a:t>
            </a:r>
          </a:p>
        </p:txBody>
      </p:sp>
      <p:sp>
        <p:nvSpPr>
          <p:cNvPr id="18" name="Rounded Rectangle 17"/>
          <p:cNvSpPr/>
          <p:nvPr/>
        </p:nvSpPr>
        <p:spPr>
          <a:xfrm>
            <a:off x="7910930" y="5148071"/>
            <a:ext cx="1834057" cy="457200"/>
          </a:xfrm>
          <a:prstGeom prst="roundRect">
            <a:avLst>
              <a:gd name="adj" fmla="val 45000"/>
            </a:avLst>
          </a:prstGeom>
          <a:solidFill>
            <a:srgbClr val="FFFFFF"/>
          </a:solidFill>
          <a:ln w="22225">
            <a:solidFill>
              <a:srgbClr val="D3373A"/>
            </a:solidFill>
          </a:ln>
          <a:effectLst/>
        </p:spPr>
        <p:txBody>
          <a:bodyPr rtlCol="0" anchor="ctr" wrap="square" lIns="45720" rIns="45720" tIns="0" bIns="0">
            <a:noAutofit/>
          </a:bodyPr>
          <a:lstStyle/>
          <a:p>
            <a:pPr algn="ctr">
              <a:spcBef>
                <a:spcPts val="0"/>
              </a:spcBef>
              <a:spcAft>
                <a:spcPts val="0"/>
              </a:spcAft>
            </a:pPr>
            <a:r>
              <a:rPr lang="tr-TR" sz="1700" b="0" i="0">
                <a:solidFill>
                  <a:srgbClr val="262626"/>
                </a:solidFill>
                <a:latin typeface="Calibri"/>
              </a:rPr>
              <a:t>fırtına</a:t>
            </a:r>
          </a:p>
        </p:txBody>
      </p:sp>
      <p:sp>
        <p:nvSpPr>
          <p:cNvPr id="19" name="Rounded Rectangle 18"/>
          <p:cNvSpPr/>
          <p:nvPr/>
        </p:nvSpPr>
        <p:spPr>
          <a:xfrm>
            <a:off x="9854715" y="5148071"/>
            <a:ext cx="1834057" cy="457200"/>
          </a:xfrm>
          <a:prstGeom prst="roundRect">
            <a:avLst>
              <a:gd name="adj" fmla="val 45000"/>
            </a:avLst>
          </a:prstGeom>
          <a:solidFill>
            <a:srgbClr val="FFFFFF"/>
          </a:solidFill>
          <a:ln w="22225">
            <a:solidFill>
              <a:srgbClr val="D3373A"/>
            </a:solidFill>
          </a:ln>
          <a:effectLst/>
        </p:spPr>
        <p:txBody>
          <a:bodyPr rtlCol="0" anchor="ctr" wrap="square" lIns="45720" rIns="45720" tIns="0" bIns="0">
            <a:noAutofit/>
          </a:bodyPr>
          <a:lstStyle/>
          <a:p>
            <a:pPr algn="ctr">
              <a:spcBef>
                <a:spcPts val="0"/>
              </a:spcBef>
              <a:spcAft>
                <a:spcPts val="0"/>
              </a:spcAft>
            </a:pPr>
            <a:r>
              <a:rPr lang="tr-TR" sz="1700" b="0" i="0">
                <a:solidFill>
                  <a:srgbClr val="262626"/>
                </a:solidFill>
                <a:latin typeface="Calibri"/>
              </a:rPr>
              <a:t>yıldırım düşmesi</a:t>
            </a:r>
          </a:p>
        </p:txBody>
      </p:sp>
      <p:sp>
        <p:nvSpPr>
          <p:cNvPr id="20" name="Rounded Rectangle 19"/>
          <p:cNvSpPr/>
          <p:nvPr/>
        </p:nvSpPr>
        <p:spPr>
          <a:xfrm>
            <a:off x="4023360" y="5696711"/>
            <a:ext cx="1834057" cy="457200"/>
          </a:xfrm>
          <a:prstGeom prst="roundRect">
            <a:avLst>
              <a:gd name="adj" fmla="val 45000"/>
            </a:avLst>
          </a:prstGeom>
          <a:solidFill>
            <a:srgbClr val="FFFFFF"/>
          </a:solidFill>
          <a:ln w="22225">
            <a:solidFill>
              <a:srgbClr val="D3373A"/>
            </a:solidFill>
          </a:ln>
          <a:effectLst/>
        </p:spPr>
        <p:txBody>
          <a:bodyPr rtlCol="0" anchor="ctr" wrap="square" lIns="45720" rIns="45720" tIns="0" bIns="0">
            <a:noAutofit/>
          </a:bodyPr>
          <a:lstStyle/>
          <a:p>
            <a:pPr algn="ctr">
              <a:spcBef>
                <a:spcPts val="0"/>
              </a:spcBef>
              <a:spcAft>
                <a:spcPts val="0"/>
              </a:spcAft>
            </a:pPr>
            <a:r>
              <a:rPr lang="tr-TR" sz="1700" b="0" i="0">
                <a:solidFill>
                  <a:srgbClr val="262626"/>
                </a:solidFill>
                <a:latin typeface="Calibri"/>
              </a:rPr>
              <a:t>dolu</a:t>
            </a:r>
          </a:p>
        </p:txBody>
      </p:sp>
      <p:sp>
        <p:nvSpPr>
          <p:cNvPr id="21" name="Rounded Rectangle 20"/>
          <p:cNvSpPr/>
          <p:nvPr/>
        </p:nvSpPr>
        <p:spPr>
          <a:xfrm>
            <a:off x="5967145" y="5696711"/>
            <a:ext cx="1834057" cy="457200"/>
          </a:xfrm>
          <a:prstGeom prst="roundRect">
            <a:avLst>
              <a:gd name="adj" fmla="val 45000"/>
            </a:avLst>
          </a:prstGeom>
          <a:solidFill>
            <a:srgbClr val="FFFFFF"/>
          </a:solidFill>
          <a:ln w="22225">
            <a:solidFill>
              <a:srgbClr val="D3373A"/>
            </a:solidFill>
          </a:ln>
          <a:effectLst/>
        </p:spPr>
        <p:txBody>
          <a:bodyPr rtlCol="0" anchor="ctr" wrap="square" lIns="45720" rIns="45720" tIns="0" bIns="0">
            <a:noAutofit/>
          </a:bodyPr>
          <a:lstStyle/>
          <a:p>
            <a:pPr algn="ctr">
              <a:spcBef>
                <a:spcPts val="0"/>
              </a:spcBef>
              <a:spcAft>
                <a:spcPts val="0"/>
              </a:spcAft>
            </a:pPr>
            <a:r>
              <a:rPr lang="tr-TR" sz="1700" b="0" i="0">
                <a:solidFill>
                  <a:srgbClr val="262626"/>
                </a:solidFill>
                <a:latin typeface="Calibri"/>
              </a:rPr>
              <a:t>kuraklık</a:t>
            </a:r>
          </a:p>
        </p:txBody>
      </p:sp>
      <p:sp>
        <p:nvSpPr>
          <p:cNvPr id="22" name="Rounded Rectangle 21"/>
          <p:cNvSpPr/>
          <p:nvPr/>
        </p:nvSpPr>
        <p:spPr>
          <a:xfrm>
            <a:off x="7910930" y="5696711"/>
            <a:ext cx="1834057" cy="457200"/>
          </a:xfrm>
          <a:prstGeom prst="roundRect">
            <a:avLst>
              <a:gd name="adj" fmla="val 45000"/>
            </a:avLst>
          </a:prstGeom>
          <a:solidFill>
            <a:srgbClr val="FFFFFF"/>
          </a:solidFill>
          <a:ln w="22225">
            <a:solidFill>
              <a:srgbClr val="D3373A"/>
            </a:solidFill>
          </a:ln>
          <a:effectLst/>
        </p:spPr>
        <p:txBody>
          <a:bodyPr rtlCol="0" anchor="ctr" wrap="square" lIns="45720" rIns="45720" tIns="0" bIns="0">
            <a:noAutofit/>
          </a:bodyPr>
          <a:lstStyle/>
          <a:p>
            <a:pPr algn="ctr">
              <a:spcBef>
                <a:spcPts val="0"/>
              </a:spcBef>
              <a:spcAft>
                <a:spcPts val="0"/>
              </a:spcAft>
            </a:pPr>
            <a:r>
              <a:rPr lang="tr-TR" sz="1700" b="0" i="0">
                <a:solidFill>
                  <a:srgbClr val="262626"/>
                </a:solidFill>
                <a:latin typeface="Calibri"/>
              </a:rPr>
              <a:t>aşırı yağışlar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82-83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54 / 268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 ve soğuk hava dalgası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AŞIRI HAVA OLAYLARI</a:t>
            </a:r>
          </a:p>
        </p:txBody>
      </p:sp>
      <p:sp>
        <p:nvSpPr>
          <p:cNvPr id="6" name="Rounded Rectangle 5"/>
          <p:cNvSpPr/>
          <p:nvPr/>
        </p:nvSpPr>
        <p:spPr>
          <a:xfrm>
            <a:off x="502920" y="1216152"/>
            <a:ext cx="5623560" cy="2697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623560"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481328"/>
            <a:ext cx="5623560"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5440680"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SICAK HAVA DALGASI</a:t>
            </a:r>
          </a:p>
        </p:txBody>
      </p:sp>
      <p:sp>
        <p:nvSpPr>
          <p:cNvPr id="10" name="TextBox 9"/>
          <p:cNvSpPr txBox="1"/>
          <p:nvPr/>
        </p:nvSpPr>
        <p:spPr>
          <a:xfrm>
            <a:off x="612648" y="1819656"/>
            <a:ext cx="5404104" cy="2020824"/>
          </a:xfrm>
          <a:prstGeom prst="rect">
            <a:avLst/>
          </a:prstGeom>
          <a:noFill/>
        </p:spPr>
        <p:txBody>
          <a:bodyPr wrap="square" anchor="t" lIns="73152" rIns="73152" tIns="36576" bIns="36576">
            <a:noAutofit/>
          </a:bodyPr>
          <a:lstStyle/>
          <a:p>
            <a:pPr algn="l">
              <a:spcBef>
                <a:spcPts val="0"/>
              </a:spcBef>
              <a:spcAft>
                <a:spcPts val="536"/>
              </a:spcAft>
            </a:pPr>
            <a:r>
              <a:rPr lang="tr-TR" sz="1700" b="0" i="0">
                <a:solidFill>
                  <a:srgbClr val="262626"/>
                </a:solidFill>
                <a:latin typeface="Calibri"/>
              </a:rPr>
              <a:t>Dünya Meteoroloji Örgütüne (WMO) göre mevsim normallerindeki sıcaklıkların ortalama maksimum sıcaklıklardan 3-5 derece fazla olması ve art arda 5 gün veya daha fazla süre ile devam etmesine sıcak hava dalgası denir.</a:t>
            </a:r>
          </a:p>
          <a:p>
            <a:pPr algn="l">
              <a:spcBef>
                <a:spcPts val="0"/>
              </a:spcBef>
              <a:spcAft>
                <a:spcPts val="0"/>
              </a:spcAft>
            </a:pPr>
            <a:r>
              <a:rPr lang="tr-TR" sz="1700" b="0" i="0">
                <a:solidFill>
                  <a:srgbClr val="767676"/>
                </a:solidFill>
                <a:latin typeface="Calibri"/>
              </a:rPr>
              <a:t>Sıcak hava dalgalarının insan sağlığı, tarım, su kaynakları, bitki örtüsü ve enerji tüketimi üzerinde etkileri vardır.</a:t>
            </a:r>
          </a:p>
        </p:txBody>
      </p:sp>
      <p:sp>
        <p:nvSpPr>
          <p:cNvPr id="11" name="Rounded Rectangle 10"/>
          <p:cNvSpPr/>
          <p:nvPr/>
        </p:nvSpPr>
        <p:spPr>
          <a:xfrm>
            <a:off x="502920" y="4050792"/>
            <a:ext cx="5623560" cy="21945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02920" y="4050792"/>
            <a:ext cx="5623560"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502920" y="4315968"/>
            <a:ext cx="5623560" cy="265176"/>
          </a:xfrm>
          <a:prstGeom prst="rect">
            <a:avLst/>
          </a:prstGeom>
          <a:solidFill>
            <a:srgbClr val="2C6696"/>
          </a:solidFill>
          <a:ln>
            <a:noFill/>
          </a:ln>
          <a:effectLst/>
        </p:spPr>
        <p:txBody>
          <a:bodyPr rtlCol="0" anchor="ctr"/>
          <a:lstStyle/>
          <a:p/>
        </p:txBody>
      </p:sp>
      <p:sp>
        <p:nvSpPr>
          <p:cNvPr id="14" name="TextBox 13"/>
          <p:cNvSpPr txBox="1"/>
          <p:nvPr/>
        </p:nvSpPr>
        <p:spPr>
          <a:xfrm>
            <a:off x="594360" y="4050792"/>
            <a:ext cx="5440680"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SOĞUK HAVA DALGASI</a:t>
            </a:r>
          </a:p>
        </p:txBody>
      </p:sp>
      <p:sp>
        <p:nvSpPr>
          <p:cNvPr id="15" name="TextBox 14"/>
          <p:cNvSpPr txBox="1"/>
          <p:nvPr/>
        </p:nvSpPr>
        <p:spPr>
          <a:xfrm>
            <a:off x="612648" y="4654296"/>
            <a:ext cx="5404104" cy="151790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Soğuk hava dalgası, belirli bir bölgeyi etkileyen ani ve önemli sıcaklık düşüşüdür.</a:t>
            </a:r>
          </a:p>
          <a:p>
            <a:pPr algn="l">
              <a:spcBef>
                <a:spcPts val="0"/>
              </a:spcBef>
              <a:spcAft>
                <a:spcPts val="0"/>
              </a:spcAft>
            </a:pPr>
            <a:r>
              <a:rPr lang="tr-TR" sz="1900" b="0" i="0">
                <a:solidFill>
                  <a:srgbClr val="767676"/>
                </a:solidFill>
                <a:latin typeface="Calibri"/>
              </a:rPr>
              <a:t>Enerji tüketimini artırır ve ulaşımda aksamalara neden olur.</a:t>
            </a:r>
          </a:p>
        </p:txBody>
      </p:sp>
      <p:pic>
        <p:nvPicPr>
          <p:cNvPr id="16" name="Picture 15" descr="h10_avrupa_2022_s82.jpg"/>
          <p:cNvPicPr>
            <a:picLocks noChangeAspect="1"/>
          </p:cNvPicPr>
          <p:nvPr/>
        </p:nvPicPr>
        <p:blipFill>
          <a:blip r:embed="rId3"/>
          <a:stretch>
            <a:fillRect/>
          </a:stretch>
        </p:blipFill>
        <p:spPr>
          <a:xfrm>
            <a:off x="6355080" y="1374791"/>
            <a:ext cx="5333695" cy="2974560"/>
          </a:xfrm>
          <a:prstGeom prst="rect">
            <a:avLst/>
          </a:prstGeom>
          <a:ln w="9525">
            <a:solidFill>
              <a:srgbClr val="D9D9D9"/>
            </a:solidFill>
          </a:ln>
        </p:spPr>
      </p:pic>
      <p:sp>
        <p:nvSpPr>
          <p:cNvPr id="17" name="TextBox 16"/>
          <p:cNvSpPr txBox="1"/>
          <p:nvPr/>
        </p:nvSpPr>
        <p:spPr>
          <a:xfrm>
            <a:off x="6355080" y="4422504"/>
            <a:ext cx="5333695" cy="868680"/>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Temmuz 2022’de Avrupa’da sıcaklıklar ortalamaların çok üzerinde seyrederek sıcak hava dalgası oluşmuştur. İngiltere, Fransa ve İspanya’da aşırı sıcakların neden olduğu olumsuzluklar yaşanmıştır.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55 / 268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Fırtınalar ve buz fırtınası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AŞIRI HAVA OLAYLARI</a:t>
            </a:r>
          </a:p>
        </p:txBody>
      </p:sp>
      <p:sp>
        <p:nvSpPr>
          <p:cNvPr id="6" name="Rounded Rectangle 5"/>
          <p:cNvSpPr/>
          <p:nvPr/>
        </p:nvSpPr>
        <p:spPr>
          <a:xfrm>
            <a:off x="502920" y="1216152"/>
            <a:ext cx="6949440" cy="26517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6949440"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481328"/>
            <a:ext cx="6949440"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6766560"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FIRTINA</a:t>
            </a:r>
          </a:p>
        </p:txBody>
      </p:sp>
      <p:sp>
        <p:nvSpPr>
          <p:cNvPr id="10" name="TextBox 9"/>
          <p:cNvSpPr txBox="1"/>
          <p:nvPr/>
        </p:nvSpPr>
        <p:spPr>
          <a:xfrm>
            <a:off x="612648" y="1819656"/>
            <a:ext cx="6729984" cy="197510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Fırtına; belirli bir alanda kısa süreli, yoğun ve genellikle tehlikeli hava koşullarını ifade eden meteorolojik bir olaydır. Fırtınada rüzgâr hızları saatte 62-117 km arasında değişmektedir.</a:t>
            </a:r>
          </a:p>
          <a:p>
            <a:pPr algn="l">
              <a:spcBef>
                <a:spcPts val="0"/>
              </a:spcBef>
              <a:spcAft>
                <a:spcPts val="0"/>
              </a:spcAft>
            </a:pPr>
            <a:r>
              <a:rPr lang="tr-TR" sz="1900" b="0" i="0">
                <a:solidFill>
                  <a:srgbClr val="767676"/>
                </a:solidFill>
                <a:latin typeface="Calibri"/>
              </a:rPr>
              <a:t>Fırtınalar beraberinde aşırı yağış, buz fırtınaları, yıldırım, gök gürültüsü ve bazen de dolu getirebilir.</a:t>
            </a:r>
          </a:p>
        </p:txBody>
      </p:sp>
      <p:sp>
        <p:nvSpPr>
          <p:cNvPr id="11" name="Rounded Rectangle 10"/>
          <p:cNvSpPr/>
          <p:nvPr/>
        </p:nvSpPr>
        <p:spPr>
          <a:xfrm>
            <a:off x="502920" y="4050792"/>
            <a:ext cx="6949440" cy="21945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02920" y="4050792"/>
            <a:ext cx="6949440"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502920" y="4315968"/>
            <a:ext cx="6949440" cy="265176"/>
          </a:xfrm>
          <a:prstGeom prst="rect">
            <a:avLst/>
          </a:prstGeom>
          <a:solidFill>
            <a:srgbClr val="2C6696"/>
          </a:solidFill>
          <a:ln>
            <a:noFill/>
          </a:ln>
          <a:effectLst/>
        </p:spPr>
        <p:txBody>
          <a:bodyPr rtlCol="0" anchor="ctr"/>
          <a:lstStyle/>
          <a:p/>
        </p:txBody>
      </p:sp>
      <p:sp>
        <p:nvSpPr>
          <p:cNvPr id="14" name="TextBox 13"/>
          <p:cNvSpPr txBox="1"/>
          <p:nvPr/>
        </p:nvSpPr>
        <p:spPr>
          <a:xfrm>
            <a:off x="594360" y="4050792"/>
            <a:ext cx="6766560"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BUZ FIRTINASI</a:t>
            </a:r>
          </a:p>
        </p:txBody>
      </p:sp>
      <p:sp>
        <p:nvSpPr>
          <p:cNvPr id="15" name="TextBox 14"/>
          <p:cNvSpPr txBox="1"/>
          <p:nvPr/>
        </p:nvSpPr>
        <p:spPr>
          <a:xfrm>
            <a:off x="612648" y="4654296"/>
            <a:ext cx="6729984" cy="1517904"/>
          </a:xfrm>
          <a:prstGeom prst="rect">
            <a:avLst/>
          </a:prstGeom>
          <a:noFill/>
        </p:spPr>
        <p:txBody>
          <a:bodyPr wrap="square" anchor="t" lIns="73152" rIns="73152" tIns="36576" bIns="36576">
            <a:noAutofit/>
          </a:bodyPr>
          <a:lstStyle/>
          <a:p>
            <a:pPr algn="l">
              <a:spcBef>
                <a:spcPts val="0"/>
              </a:spcBef>
              <a:spcAft>
                <a:spcPts val="0"/>
              </a:spcAft>
            </a:pPr>
            <a:r>
              <a:rPr lang="tr-TR" sz="1850" b="0" i="0">
                <a:solidFill>
                  <a:srgbClr val="262626"/>
                </a:solidFill>
                <a:latin typeface="Calibri"/>
              </a:rPr>
              <a:t>Fırtına türlerinden biri olan buz fırtınaları, genellikle soğuk kış aylarında kar yağışı ve yağmurun ardından hava sıcaklığının ani bir şekilde düşmesiyle meydana gelmektedir. Bu durum; elektrik hatları, ağaçlar ve yollar üzerinde buz birikmesine ve ağır hasara neden olabilir.</a:t>
            </a:r>
          </a:p>
        </p:txBody>
      </p:sp>
      <p:pic>
        <p:nvPicPr>
          <p:cNvPr id="16" name="Picture 15" descr="h10_buz_firtinasi_s82.jpg"/>
          <p:cNvPicPr>
            <a:picLocks noChangeAspect="1"/>
          </p:cNvPicPr>
          <p:nvPr/>
        </p:nvPicPr>
        <p:blipFill>
          <a:blip r:embed="rId3"/>
          <a:stretch>
            <a:fillRect/>
          </a:stretch>
        </p:blipFill>
        <p:spPr>
          <a:xfrm>
            <a:off x="7876012" y="1216152"/>
            <a:ext cx="3617709" cy="2834640"/>
          </a:xfrm>
          <a:prstGeom prst="rect">
            <a:avLst/>
          </a:prstGeom>
          <a:ln w="9525">
            <a:solidFill>
              <a:srgbClr val="D9D9D9"/>
            </a:solidFill>
          </a:ln>
        </p:spPr>
      </p:pic>
      <p:sp>
        <p:nvSpPr>
          <p:cNvPr id="17" name="TextBox 16"/>
          <p:cNvSpPr txBox="1"/>
          <p:nvPr/>
        </p:nvSpPr>
        <p:spPr>
          <a:xfrm>
            <a:off x="7680960" y="4087368"/>
            <a:ext cx="4007815" cy="292608"/>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Buz fırtınalarının etkileri</a:t>
            </a:r>
          </a:p>
        </p:txBody>
      </p:sp>
      <p:sp>
        <p:nvSpPr>
          <p:cNvPr id="18" name="Rounded Rectangle 17"/>
          <p:cNvSpPr/>
          <p:nvPr/>
        </p:nvSpPr>
        <p:spPr>
          <a:xfrm>
            <a:off x="7680960" y="4507992"/>
            <a:ext cx="4007815" cy="1737360"/>
          </a:xfrm>
          <a:prstGeom prst="roundRect">
            <a:avLst>
              <a:gd name="adj" fmla="val 8000"/>
            </a:avLst>
          </a:prstGeom>
          <a:solidFill>
            <a:srgbClr val="E3ECF5"/>
          </a:solidFill>
          <a:ln>
            <a:noFill/>
          </a:ln>
          <a:effectLst/>
        </p:spPr>
        <p:txBody>
          <a:bodyPr rtlCol="0" anchor="ctr" wrap="square" lIns="164592" rIns="164592" tIns="73152" bIns="73152">
            <a:noAutofit/>
          </a:bodyPr>
          <a:lstStyle/>
          <a:p>
            <a:pPr algn="l">
              <a:spcBef>
                <a:spcPts val="0"/>
              </a:spcBef>
              <a:spcAft>
                <a:spcPts val="400"/>
              </a:spcAft>
            </a:pPr>
            <a:r>
              <a:rPr lang="tr-TR" sz="1800" b="1" i="0">
                <a:solidFill>
                  <a:srgbClr val="2C6696"/>
                </a:solidFill>
                <a:latin typeface="Calibri"/>
              </a:rPr>
              <a:t>Tablomuzla bağ (s. 81)</a:t>
            </a:r>
          </a:p>
          <a:p>
            <a:pPr algn="l">
              <a:spcBef>
                <a:spcPts val="0"/>
              </a:spcBef>
              <a:spcAft>
                <a:spcPts val="0"/>
              </a:spcAft>
            </a:pPr>
            <a:r>
              <a:rPr lang="tr-TR" sz="1800" b="0" i="0">
                <a:solidFill>
                  <a:srgbClr val="262626"/>
                </a:solidFill>
                <a:latin typeface="Calibri"/>
              </a:rPr>
              <a:t>62 km/sa ≈ 17 m/sn → “Rüzgâra karşı yürümek mümkün olmaz.”</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81-82</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56 / 268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Şiddetli yağış ve kuraklık</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AŞIRI HAVA OLAYLARI</a:t>
            </a:r>
          </a:p>
        </p:txBody>
      </p:sp>
      <p:pic>
        <p:nvPicPr>
          <p:cNvPr id="6" name="Picture 5" descr="h10_derne_sel_s83.jpg"/>
          <p:cNvPicPr>
            <a:picLocks noChangeAspect="1"/>
          </p:cNvPicPr>
          <p:nvPr/>
        </p:nvPicPr>
        <p:blipFill>
          <a:blip r:embed="rId3"/>
          <a:stretch>
            <a:fillRect/>
          </a:stretch>
        </p:blipFill>
        <p:spPr>
          <a:xfrm>
            <a:off x="1417870" y="1216152"/>
            <a:ext cx="3648726" cy="2514600"/>
          </a:xfrm>
          <a:prstGeom prst="rect">
            <a:avLst/>
          </a:prstGeom>
          <a:ln w="9525">
            <a:solidFill>
              <a:srgbClr val="D9D9D9"/>
            </a:solidFill>
          </a:ln>
        </p:spPr>
      </p:pic>
      <p:sp>
        <p:nvSpPr>
          <p:cNvPr id="7" name="TextBox 6"/>
          <p:cNvSpPr txBox="1"/>
          <p:nvPr/>
        </p:nvSpPr>
        <p:spPr>
          <a:xfrm>
            <a:off x="502920" y="3758184"/>
            <a:ext cx="5478627" cy="274320"/>
          </a:xfrm>
          <a:prstGeom prst="rect">
            <a:avLst/>
          </a:prstGeom>
          <a:noFill/>
        </p:spPr>
        <p:txBody>
          <a:bodyPr wrap="square" anchor="t" lIns="73152" rIns="73152" tIns="36576" bIns="36576">
            <a:noAutofit/>
          </a:bodyPr>
          <a:lstStyle/>
          <a:p>
            <a:pPr algn="ctr">
              <a:spcBef>
                <a:spcPts val="0"/>
              </a:spcBef>
              <a:spcAft>
                <a:spcPts val="0"/>
              </a:spcAft>
            </a:pPr>
            <a:r>
              <a:rPr lang="tr-TR" sz="1250" b="0" i="1">
                <a:solidFill>
                  <a:srgbClr val="767676"/>
                </a:solidFill>
                <a:latin typeface="Calibri"/>
              </a:rPr>
              <a:t>Libya’nın Derne şehrinde meydana gelen sel afeti</a:t>
            </a:r>
          </a:p>
        </p:txBody>
      </p:sp>
      <p:sp>
        <p:nvSpPr>
          <p:cNvPr id="8" name="Rounded Rectangle 7"/>
          <p:cNvSpPr/>
          <p:nvPr/>
        </p:nvSpPr>
        <p:spPr>
          <a:xfrm>
            <a:off x="502920" y="4096512"/>
            <a:ext cx="5478627" cy="214884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4096512"/>
            <a:ext cx="5478627" cy="530352"/>
          </a:xfrm>
          <a:prstGeom prst="roundRect">
            <a:avLst>
              <a:gd name="adj" fmla="val 25000"/>
            </a:avLst>
          </a:prstGeom>
          <a:solidFill>
            <a:srgbClr val="2C6696"/>
          </a:solidFill>
          <a:ln>
            <a:noFill/>
          </a:ln>
          <a:effectLst/>
        </p:spPr>
        <p:txBody>
          <a:bodyPr rtlCol="0" anchor="ctr"/>
          <a:lstStyle/>
          <a:p/>
        </p:txBody>
      </p:sp>
      <p:sp>
        <p:nvSpPr>
          <p:cNvPr id="10" name="Rectangle 9"/>
          <p:cNvSpPr/>
          <p:nvPr/>
        </p:nvSpPr>
        <p:spPr>
          <a:xfrm>
            <a:off x="502920" y="4361688"/>
            <a:ext cx="5478627" cy="265176"/>
          </a:xfrm>
          <a:prstGeom prst="rect">
            <a:avLst/>
          </a:prstGeom>
          <a:solidFill>
            <a:srgbClr val="2C6696"/>
          </a:solidFill>
          <a:ln>
            <a:noFill/>
          </a:ln>
          <a:effectLst/>
        </p:spPr>
        <p:txBody>
          <a:bodyPr rtlCol="0" anchor="ctr"/>
          <a:lstStyle/>
          <a:p/>
        </p:txBody>
      </p:sp>
      <p:sp>
        <p:nvSpPr>
          <p:cNvPr id="11" name="TextBox 10"/>
          <p:cNvSpPr txBox="1"/>
          <p:nvPr/>
        </p:nvSpPr>
        <p:spPr>
          <a:xfrm>
            <a:off x="594360" y="409651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ŞİDDETLİ YAĞIŞ</a:t>
            </a:r>
          </a:p>
        </p:txBody>
      </p:sp>
      <p:sp>
        <p:nvSpPr>
          <p:cNvPr id="12" name="TextBox 11"/>
          <p:cNvSpPr txBox="1"/>
          <p:nvPr/>
        </p:nvSpPr>
        <p:spPr>
          <a:xfrm>
            <a:off x="612648" y="4700016"/>
            <a:ext cx="5259171" cy="1472184"/>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Dünya Meteoroloji Örgütüne (WMO) göre şiddetli yağış, kısa sürede normalin çok üzerinde yağış düşmesidir.</a:t>
            </a:r>
          </a:p>
          <a:p>
            <a:pPr algn="l">
              <a:spcBef>
                <a:spcPts val="0"/>
              </a:spcBef>
              <a:spcAft>
                <a:spcPts val="0"/>
              </a:spcAft>
            </a:pPr>
            <a:r>
              <a:rPr lang="tr-TR" sz="2000" b="1" i="0">
                <a:solidFill>
                  <a:srgbClr val="2C6696"/>
                </a:solidFill>
                <a:latin typeface="Calibri"/>
              </a:rPr>
              <a:t>Çoğu bölgede: 24 saatte 50 mm'yi aşan yağış.</a:t>
            </a:r>
          </a:p>
        </p:txBody>
      </p:sp>
      <p:pic>
        <p:nvPicPr>
          <p:cNvPr id="13" name="Picture 12" descr="h10_somali_kuraklik_s83.jpg"/>
          <p:cNvPicPr>
            <a:picLocks noChangeAspect="1"/>
          </p:cNvPicPr>
          <p:nvPr/>
        </p:nvPicPr>
        <p:blipFill>
          <a:blip r:embed="rId4"/>
          <a:stretch>
            <a:fillRect/>
          </a:stretch>
        </p:blipFill>
        <p:spPr>
          <a:xfrm>
            <a:off x="7017991" y="1216152"/>
            <a:ext cx="3862937" cy="2514600"/>
          </a:xfrm>
          <a:prstGeom prst="rect">
            <a:avLst/>
          </a:prstGeom>
          <a:ln w="9525">
            <a:solidFill>
              <a:srgbClr val="D9D9D9"/>
            </a:solidFill>
          </a:ln>
        </p:spPr>
      </p:pic>
      <p:sp>
        <p:nvSpPr>
          <p:cNvPr id="14" name="TextBox 13"/>
          <p:cNvSpPr txBox="1"/>
          <p:nvPr/>
        </p:nvSpPr>
        <p:spPr>
          <a:xfrm>
            <a:off x="6210147" y="3758184"/>
            <a:ext cx="5478627" cy="274320"/>
          </a:xfrm>
          <a:prstGeom prst="rect">
            <a:avLst/>
          </a:prstGeom>
          <a:noFill/>
        </p:spPr>
        <p:txBody>
          <a:bodyPr wrap="square" anchor="t" lIns="73152" rIns="73152" tIns="36576" bIns="36576">
            <a:noAutofit/>
          </a:bodyPr>
          <a:lstStyle/>
          <a:p>
            <a:pPr algn="ctr">
              <a:spcBef>
                <a:spcPts val="0"/>
              </a:spcBef>
              <a:spcAft>
                <a:spcPts val="0"/>
              </a:spcAft>
            </a:pPr>
            <a:r>
              <a:rPr lang="tr-TR" sz="1250" b="0" i="1">
                <a:solidFill>
                  <a:srgbClr val="767676"/>
                </a:solidFill>
                <a:latin typeface="Calibri"/>
              </a:rPr>
              <a:t>Somali’de yaşanan kuraklık, hayvan popülasyonlarını da olumsuz etkilemiştir.</a:t>
            </a:r>
          </a:p>
        </p:txBody>
      </p:sp>
      <p:sp>
        <p:nvSpPr>
          <p:cNvPr id="15" name="Rounded Rectangle 14"/>
          <p:cNvSpPr/>
          <p:nvPr/>
        </p:nvSpPr>
        <p:spPr>
          <a:xfrm>
            <a:off x="6210147" y="4096512"/>
            <a:ext cx="5478627" cy="214884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6210147" y="4096512"/>
            <a:ext cx="5478627" cy="530352"/>
          </a:xfrm>
          <a:prstGeom prst="roundRect">
            <a:avLst>
              <a:gd name="adj" fmla="val 25000"/>
            </a:avLst>
          </a:prstGeom>
          <a:solidFill>
            <a:srgbClr val="B85C12"/>
          </a:solidFill>
          <a:ln>
            <a:noFill/>
          </a:ln>
          <a:effectLst/>
        </p:spPr>
        <p:txBody>
          <a:bodyPr rtlCol="0" anchor="ctr"/>
          <a:lstStyle/>
          <a:p/>
        </p:txBody>
      </p:sp>
      <p:sp>
        <p:nvSpPr>
          <p:cNvPr id="17" name="Rectangle 16"/>
          <p:cNvSpPr/>
          <p:nvPr/>
        </p:nvSpPr>
        <p:spPr>
          <a:xfrm>
            <a:off x="6210147" y="4361688"/>
            <a:ext cx="5478627" cy="265176"/>
          </a:xfrm>
          <a:prstGeom prst="rect">
            <a:avLst/>
          </a:prstGeom>
          <a:solidFill>
            <a:srgbClr val="B85C12"/>
          </a:solidFill>
          <a:ln>
            <a:noFill/>
          </a:ln>
          <a:effectLst/>
        </p:spPr>
        <p:txBody>
          <a:bodyPr rtlCol="0" anchor="ctr"/>
          <a:lstStyle/>
          <a:p/>
        </p:txBody>
      </p:sp>
      <p:sp>
        <p:nvSpPr>
          <p:cNvPr id="18" name="TextBox 17"/>
          <p:cNvSpPr txBox="1"/>
          <p:nvPr/>
        </p:nvSpPr>
        <p:spPr>
          <a:xfrm>
            <a:off x="6301587" y="409651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KURAKLIK</a:t>
            </a:r>
          </a:p>
        </p:txBody>
      </p:sp>
      <p:sp>
        <p:nvSpPr>
          <p:cNvPr id="19" name="TextBox 18"/>
          <p:cNvSpPr txBox="1"/>
          <p:nvPr/>
        </p:nvSpPr>
        <p:spPr>
          <a:xfrm>
            <a:off x="6319875" y="4700016"/>
            <a:ext cx="5259171" cy="1472184"/>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Kuraklık, yavaş gelişen ancak etkisi geniş bir olaydır.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Tarımsal: toprağın nemi bitkilere yetmez.</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Hidrolojik: göl, nehir ve yer altı suyu azalır.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83</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57 / 268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Aşırı hava olayları: boşlukları dolduralım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BOŞLUK DOLDUR</a:t>
            </a:r>
          </a:p>
        </p:txBody>
      </p:sp>
      <p:sp>
        <p:nvSpPr>
          <p:cNvPr id="6" name="TextBox 5"/>
          <p:cNvSpPr txBox="1"/>
          <p:nvPr/>
        </p:nvSpPr>
        <p:spPr>
          <a:xfrm>
            <a:off x="502920" y="1216152"/>
            <a:ext cx="2148840" cy="36576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D3373A"/>
                </a:solidFill>
                <a:latin typeface="Calibri"/>
              </a:rPr>
              <a:t>Sözcükler</a:t>
            </a:r>
          </a:p>
        </p:txBody>
      </p:sp>
      <p:sp>
        <p:nvSpPr>
          <p:cNvPr id="7" name="Rounded Rectangle 6"/>
          <p:cNvSpPr/>
          <p:nvPr/>
        </p:nvSpPr>
        <p:spPr>
          <a:xfrm>
            <a:off x="502920" y="1627632"/>
            <a:ext cx="2148840" cy="429768"/>
          </a:xfrm>
          <a:prstGeom prst="roundRect">
            <a:avLst>
              <a:gd name="adj" fmla="val 40000"/>
            </a:avLst>
          </a:prstGeom>
          <a:solidFill>
            <a:srgbClr val="FFFFFF"/>
          </a:solidFill>
          <a:ln w="12700">
            <a:solidFill>
              <a:srgbClr val="D3373A"/>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Aşırı hava olayları</a:t>
            </a:r>
          </a:p>
        </p:txBody>
      </p:sp>
      <p:sp>
        <p:nvSpPr>
          <p:cNvPr id="8" name="Rounded Rectangle 7"/>
          <p:cNvSpPr/>
          <p:nvPr/>
        </p:nvSpPr>
        <p:spPr>
          <a:xfrm>
            <a:off x="502920" y="2130552"/>
            <a:ext cx="2148840" cy="429768"/>
          </a:xfrm>
          <a:prstGeom prst="roundRect">
            <a:avLst>
              <a:gd name="adj" fmla="val 40000"/>
            </a:avLst>
          </a:prstGeom>
          <a:solidFill>
            <a:srgbClr val="FFFFFF"/>
          </a:solidFill>
          <a:ln w="12700">
            <a:solidFill>
              <a:srgbClr val="D3373A"/>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buz fırtınaları</a:t>
            </a:r>
          </a:p>
        </p:txBody>
      </p:sp>
      <p:sp>
        <p:nvSpPr>
          <p:cNvPr id="9" name="Rounded Rectangle 8"/>
          <p:cNvSpPr/>
          <p:nvPr/>
        </p:nvSpPr>
        <p:spPr>
          <a:xfrm>
            <a:off x="502920" y="2633472"/>
            <a:ext cx="2148840" cy="429768"/>
          </a:xfrm>
          <a:prstGeom prst="roundRect">
            <a:avLst>
              <a:gd name="adj" fmla="val 40000"/>
            </a:avLst>
          </a:prstGeom>
          <a:solidFill>
            <a:srgbClr val="FFFFFF"/>
          </a:solidFill>
          <a:ln w="12700">
            <a:solidFill>
              <a:srgbClr val="D3373A"/>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Hidrolojik kuraklık</a:t>
            </a:r>
          </a:p>
        </p:txBody>
      </p:sp>
      <p:sp>
        <p:nvSpPr>
          <p:cNvPr id="10" name="Rounded Rectangle 9"/>
          <p:cNvSpPr/>
          <p:nvPr/>
        </p:nvSpPr>
        <p:spPr>
          <a:xfrm>
            <a:off x="502920" y="3136392"/>
            <a:ext cx="2148840" cy="429768"/>
          </a:xfrm>
          <a:prstGeom prst="roundRect">
            <a:avLst>
              <a:gd name="adj" fmla="val 40000"/>
            </a:avLst>
          </a:prstGeom>
          <a:solidFill>
            <a:srgbClr val="FFFFFF"/>
          </a:solidFill>
          <a:ln w="12700">
            <a:solidFill>
              <a:srgbClr val="D3373A"/>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kuraklık</a:t>
            </a:r>
          </a:p>
        </p:txBody>
      </p:sp>
      <p:sp>
        <p:nvSpPr>
          <p:cNvPr id="11" name="Rounded Rectangle 10"/>
          <p:cNvSpPr/>
          <p:nvPr/>
        </p:nvSpPr>
        <p:spPr>
          <a:xfrm>
            <a:off x="502920" y="3639312"/>
            <a:ext cx="2148840" cy="429768"/>
          </a:xfrm>
          <a:prstGeom prst="roundRect">
            <a:avLst>
              <a:gd name="adj" fmla="val 40000"/>
            </a:avLst>
          </a:prstGeom>
          <a:solidFill>
            <a:srgbClr val="FFFFFF"/>
          </a:solidFill>
          <a:ln w="12700">
            <a:solidFill>
              <a:srgbClr val="D3373A"/>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sıcak hava dalgası</a:t>
            </a:r>
          </a:p>
        </p:txBody>
      </p:sp>
      <p:sp>
        <p:nvSpPr>
          <p:cNvPr id="12" name="Rounded Rectangle 11"/>
          <p:cNvSpPr/>
          <p:nvPr/>
        </p:nvSpPr>
        <p:spPr>
          <a:xfrm>
            <a:off x="502920" y="4142232"/>
            <a:ext cx="2148840" cy="429768"/>
          </a:xfrm>
          <a:prstGeom prst="roundRect">
            <a:avLst>
              <a:gd name="adj" fmla="val 40000"/>
            </a:avLst>
          </a:prstGeom>
          <a:solidFill>
            <a:srgbClr val="FFFFFF"/>
          </a:solidFill>
          <a:ln w="12700">
            <a:solidFill>
              <a:srgbClr val="D3373A"/>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Soğuk hava dalgası</a:t>
            </a:r>
          </a:p>
        </p:txBody>
      </p:sp>
      <p:sp>
        <p:nvSpPr>
          <p:cNvPr id="13" name="Rounded Rectangle 12"/>
          <p:cNvSpPr/>
          <p:nvPr/>
        </p:nvSpPr>
        <p:spPr>
          <a:xfrm>
            <a:off x="502920" y="4645152"/>
            <a:ext cx="2148840" cy="429768"/>
          </a:xfrm>
          <a:prstGeom prst="roundRect">
            <a:avLst>
              <a:gd name="adj" fmla="val 40000"/>
            </a:avLst>
          </a:prstGeom>
          <a:solidFill>
            <a:srgbClr val="FFFFFF"/>
          </a:solidFill>
          <a:ln w="12700">
            <a:solidFill>
              <a:srgbClr val="D3373A"/>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şiddetli yağış</a:t>
            </a:r>
          </a:p>
        </p:txBody>
      </p:sp>
      <p:sp>
        <p:nvSpPr>
          <p:cNvPr id="14" name="Rounded Rectangle 13"/>
          <p:cNvSpPr/>
          <p:nvPr/>
        </p:nvSpPr>
        <p:spPr>
          <a:xfrm>
            <a:off x="2834640" y="1216152"/>
            <a:ext cx="8854135" cy="50292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630"/>
              </a:spcAft>
            </a:pPr>
            <a:r>
              <a:rPr lang="tr-TR" sz="1800" b="0" i="0">
                <a:solidFill>
                  <a:srgbClr val="262626"/>
                </a:solidFill>
                <a:latin typeface="Calibri"/>
              </a:rPr>
              <a:t>(1) …………, normal meteorolojik koşulların ötesine geçen ve genellikle beklenmedik derecede şiddetli veya ani değişikliklerle ortaya çıkan hava olaylarıdır.</a:t>
            </a:r>
          </a:p>
          <a:p>
            <a:pPr algn="l">
              <a:spcBef>
                <a:spcPts val="0"/>
              </a:spcBef>
              <a:spcAft>
                <a:spcPts val="630"/>
              </a:spcAft>
            </a:pPr>
            <a:r>
              <a:rPr lang="tr-TR" sz="1800" b="0" i="0">
                <a:solidFill>
                  <a:srgbClr val="262626"/>
                </a:solidFill>
                <a:latin typeface="Calibri"/>
              </a:rPr>
              <a:t>Dünya Meteoroloji Örgütüne (WMO) göre mevsim normallerindeki sıcaklıkların ortalama maksimum sıcaklıklardan 3-5 derece fazla olması ve art arda 5 gün veya daha fazla süre ile devam etmesine (2) ………… denir.</a:t>
            </a:r>
          </a:p>
          <a:p>
            <a:pPr algn="l">
              <a:spcBef>
                <a:spcPts val="0"/>
              </a:spcBef>
              <a:spcAft>
                <a:spcPts val="630"/>
              </a:spcAft>
            </a:pPr>
            <a:r>
              <a:rPr lang="tr-TR" sz="1800" b="0" i="0">
                <a:solidFill>
                  <a:srgbClr val="262626"/>
                </a:solidFill>
                <a:latin typeface="Calibri"/>
              </a:rPr>
              <a:t>(3) …………, belirli bir bölgeyi etkileyen ani ve önemli sıcaklık düşüşüdür.</a:t>
            </a:r>
          </a:p>
          <a:p>
            <a:pPr algn="l">
              <a:spcBef>
                <a:spcPts val="0"/>
              </a:spcBef>
              <a:spcAft>
                <a:spcPts val="630"/>
              </a:spcAft>
            </a:pPr>
            <a:r>
              <a:rPr lang="tr-TR" sz="1800" b="0" i="0">
                <a:solidFill>
                  <a:srgbClr val="262626"/>
                </a:solidFill>
                <a:latin typeface="Calibri"/>
              </a:rPr>
              <a:t>Fırtınalar beraberinde aşırı yağış, (4) …………, yıldırım, gök gürültüsü ve bazen de dolu getirebilir.</a:t>
            </a:r>
          </a:p>
          <a:p>
            <a:pPr algn="l">
              <a:spcBef>
                <a:spcPts val="0"/>
              </a:spcBef>
              <a:spcAft>
                <a:spcPts val="630"/>
              </a:spcAft>
            </a:pPr>
            <a:r>
              <a:rPr lang="tr-TR" sz="1800" b="0" i="0">
                <a:solidFill>
                  <a:srgbClr val="262626"/>
                </a:solidFill>
                <a:latin typeface="Calibri"/>
              </a:rPr>
              <a:t>Şiddetli yağış tanımı bölgeye göre değişebilir ancak genellikle 24 saat içinde 50 mm’yi aşan yağış miktarı, çoğu bölgede (5) ………… olarak kabul edilmektedir.</a:t>
            </a:r>
          </a:p>
          <a:p>
            <a:pPr algn="l">
              <a:spcBef>
                <a:spcPts val="0"/>
              </a:spcBef>
              <a:spcAft>
                <a:spcPts val="630"/>
              </a:spcAft>
            </a:pPr>
            <a:r>
              <a:rPr lang="tr-TR" sz="1800" b="0" i="0">
                <a:solidFill>
                  <a:srgbClr val="262626"/>
                </a:solidFill>
                <a:latin typeface="Calibri"/>
              </a:rPr>
              <a:t>Suyun kaynağı olan yağışların belirli bir bölgede uzun süre boyunca normalin çok altında kalması durumu (6) ………… olarak tanımlanmaktadır.</a:t>
            </a:r>
          </a:p>
          <a:p>
            <a:pPr algn="l">
              <a:spcBef>
                <a:spcPts val="0"/>
              </a:spcBef>
              <a:spcAft>
                <a:spcPts val="0"/>
              </a:spcAft>
            </a:pPr>
            <a:r>
              <a:rPr lang="tr-TR" sz="1800" b="0" i="0">
                <a:solidFill>
                  <a:srgbClr val="262626"/>
                </a:solidFill>
                <a:latin typeface="Calibri"/>
              </a:rPr>
              <a:t>(7) ………… ise göl, nehir ve yer altı su seviyelerinde belirgin düşüşler olarak tanımlanır ve içme suyu temini, sulama, enerji üretimi gibi alanları doğrudan etkilemektedir.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82-83</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58 / 268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Aşırı hava olayları: boşlukları dolduralım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5029200"/>
          </a:xfrm>
          <a:prstGeom prst="roundRect">
            <a:avLst>
              <a:gd name="adj" fmla="val 8000"/>
            </a:avLst>
          </a:prstGeom>
          <a:solidFill>
            <a:srgbClr val="E3F1E4"/>
          </a:solidFill>
          <a:ln>
            <a:noFill/>
          </a:ln>
          <a:effectLst/>
        </p:spPr>
        <p:txBody>
          <a:bodyPr rtlCol="0" anchor="ctr" wrap="square" lIns="228600" rIns="228600" tIns="73152" bIns="73152">
            <a:noAutofit/>
          </a:bodyPr>
          <a:lstStyle/>
          <a:p>
            <a:pPr algn="l">
              <a:spcBef>
                <a:spcPts val="0"/>
              </a:spcBef>
              <a:spcAft>
                <a:spcPts val="700"/>
              </a:spcAft>
            </a:pPr>
            <a:r>
              <a:rPr lang="tr-TR" sz="2000" b="1" i="0">
                <a:solidFill>
                  <a:srgbClr val="262626"/>
                </a:solidFill>
                <a:latin typeface="Calibri"/>
              </a:rPr>
              <a:t>Aşırı hava olayları</a:t>
            </a:r>
            <a:r>
              <a:rPr lang="tr-TR" sz="2000" b="0" i="0">
                <a:solidFill>
                  <a:srgbClr val="262626"/>
                </a:solidFill>
                <a:latin typeface="Calibri"/>
              </a:rPr>
              <a:t>, normal meteorolojik koşulların ötesine geçen ve genellikle beklenmedik derecede şiddetli veya ani değişikliklerle ortaya çıkan hava olaylarıdır.</a:t>
            </a:r>
          </a:p>
          <a:p>
            <a:pPr algn="l">
              <a:spcBef>
                <a:spcPts val="0"/>
              </a:spcBef>
              <a:spcAft>
                <a:spcPts val="700"/>
              </a:spcAft>
            </a:pPr>
            <a:r>
              <a:rPr lang="tr-TR" sz="2000" b="0" i="0">
                <a:solidFill>
                  <a:srgbClr val="262626"/>
                </a:solidFill>
                <a:latin typeface="Calibri"/>
              </a:rPr>
              <a:t>Dünya Meteoroloji Örgütüne (WMO) göre mevsim normallerindeki sıcaklıkların ortalama maksimum sıcaklıklardan 3-5 derece fazla olması ve art arda 5 gün veya daha fazla süre ile devam etmesine </a:t>
            </a:r>
            <a:r>
              <a:rPr lang="tr-TR" sz="2000" b="1" i="0">
                <a:solidFill>
                  <a:srgbClr val="262626"/>
                </a:solidFill>
                <a:latin typeface="Calibri"/>
              </a:rPr>
              <a:t>sıcak hava dalgası</a:t>
            </a:r>
            <a:r>
              <a:rPr lang="tr-TR" sz="2000" b="0" i="0">
                <a:solidFill>
                  <a:srgbClr val="262626"/>
                </a:solidFill>
                <a:latin typeface="Calibri"/>
              </a:rPr>
              <a:t> denir.</a:t>
            </a:r>
          </a:p>
          <a:p>
            <a:pPr algn="l">
              <a:spcBef>
                <a:spcPts val="0"/>
              </a:spcBef>
              <a:spcAft>
                <a:spcPts val="700"/>
              </a:spcAft>
            </a:pPr>
            <a:r>
              <a:rPr lang="tr-TR" sz="2000" b="1" i="0">
                <a:solidFill>
                  <a:srgbClr val="262626"/>
                </a:solidFill>
                <a:latin typeface="Calibri"/>
              </a:rPr>
              <a:t>Soğuk hava dalgası</a:t>
            </a:r>
            <a:r>
              <a:rPr lang="tr-TR" sz="2000" b="0" i="0">
                <a:solidFill>
                  <a:srgbClr val="262626"/>
                </a:solidFill>
                <a:latin typeface="Calibri"/>
              </a:rPr>
              <a:t>, belirli bir bölgeyi etkileyen ani ve önemli sıcaklık düşüşüdür.</a:t>
            </a:r>
          </a:p>
          <a:p>
            <a:pPr algn="l">
              <a:spcBef>
                <a:spcPts val="0"/>
              </a:spcBef>
              <a:spcAft>
                <a:spcPts val="700"/>
              </a:spcAft>
            </a:pPr>
            <a:r>
              <a:rPr lang="tr-TR" sz="2000" b="0" i="0">
                <a:solidFill>
                  <a:srgbClr val="262626"/>
                </a:solidFill>
                <a:latin typeface="Calibri"/>
              </a:rPr>
              <a:t>Fırtınalar beraberinde aşırı yağış, </a:t>
            </a:r>
            <a:r>
              <a:rPr lang="tr-TR" sz="2000" b="1" i="0">
                <a:solidFill>
                  <a:srgbClr val="262626"/>
                </a:solidFill>
                <a:latin typeface="Calibri"/>
              </a:rPr>
              <a:t>buz fırtınaları</a:t>
            </a:r>
            <a:r>
              <a:rPr lang="tr-TR" sz="2000" b="0" i="0">
                <a:solidFill>
                  <a:srgbClr val="262626"/>
                </a:solidFill>
                <a:latin typeface="Calibri"/>
              </a:rPr>
              <a:t>, yıldırım, gök gürültüsü ve bazen de dolu getirebilir.</a:t>
            </a:r>
          </a:p>
          <a:p>
            <a:pPr algn="l">
              <a:spcBef>
                <a:spcPts val="0"/>
              </a:spcBef>
              <a:spcAft>
                <a:spcPts val="700"/>
              </a:spcAft>
            </a:pPr>
            <a:r>
              <a:rPr lang="tr-TR" sz="2000" b="0" i="0">
                <a:solidFill>
                  <a:srgbClr val="262626"/>
                </a:solidFill>
                <a:latin typeface="Calibri"/>
              </a:rPr>
              <a:t>Şiddetli yağış tanımı bölgeye göre değişebilir ancak genellikle 24 saat içinde 50 mm’yi aşan yağış miktarı, çoğu bölgede </a:t>
            </a:r>
            <a:r>
              <a:rPr lang="tr-TR" sz="2000" b="1" i="0">
                <a:solidFill>
                  <a:srgbClr val="262626"/>
                </a:solidFill>
                <a:latin typeface="Calibri"/>
              </a:rPr>
              <a:t>şiddetli yağış</a:t>
            </a:r>
            <a:r>
              <a:rPr lang="tr-TR" sz="2000" b="0" i="0">
                <a:solidFill>
                  <a:srgbClr val="262626"/>
                </a:solidFill>
                <a:latin typeface="Calibri"/>
              </a:rPr>
              <a:t> olarak kabul edilmektedir.</a:t>
            </a:r>
          </a:p>
          <a:p>
            <a:pPr algn="l">
              <a:spcBef>
                <a:spcPts val="0"/>
              </a:spcBef>
              <a:spcAft>
                <a:spcPts val="700"/>
              </a:spcAft>
            </a:pPr>
            <a:r>
              <a:rPr lang="tr-TR" sz="2000" b="0" i="0">
                <a:solidFill>
                  <a:srgbClr val="262626"/>
                </a:solidFill>
                <a:latin typeface="Calibri"/>
              </a:rPr>
              <a:t>Suyun kaynağı olan yağışların belirli bir bölgede uzun süre boyunca normalin çok altında kalması durumu </a:t>
            </a:r>
            <a:r>
              <a:rPr lang="tr-TR" sz="2000" b="1" i="0">
                <a:solidFill>
                  <a:srgbClr val="262626"/>
                </a:solidFill>
                <a:latin typeface="Calibri"/>
              </a:rPr>
              <a:t>kuraklık</a:t>
            </a:r>
            <a:r>
              <a:rPr lang="tr-TR" sz="2000" b="0" i="0">
                <a:solidFill>
                  <a:srgbClr val="262626"/>
                </a:solidFill>
                <a:latin typeface="Calibri"/>
              </a:rPr>
              <a:t> olarak tanımlanmaktadır.</a:t>
            </a:r>
          </a:p>
          <a:p>
            <a:pPr algn="l">
              <a:spcBef>
                <a:spcPts val="0"/>
              </a:spcBef>
              <a:spcAft>
                <a:spcPts val="0"/>
              </a:spcAft>
            </a:pPr>
            <a:r>
              <a:rPr lang="tr-TR" sz="2000" b="1" i="0">
                <a:solidFill>
                  <a:srgbClr val="262626"/>
                </a:solidFill>
                <a:latin typeface="Calibri"/>
              </a:rPr>
              <a:t>Hidrolojik kuraklık</a:t>
            </a:r>
            <a:r>
              <a:rPr lang="tr-TR" sz="2000" b="0" i="0">
                <a:solidFill>
                  <a:srgbClr val="262626"/>
                </a:solidFill>
                <a:latin typeface="Calibri"/>
              </a:rPr>
              <a:t> ise göl, nehir ve yer altı su seviyelerinde belirgin düşüşler olarak tanımlanır ve içme suyu temini, sulama, enerji üretimi gibi alanları doğrudan etkilemektedir.</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82-83</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59 / 268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Kitaptaki tanıma göre çoğu bölgede 24 saat içinde 50 mm'yi aşan yağış hangi aşırı hava olayıdır?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Kuraklık</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Buz fırtınası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 hava dalgası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Şiddetli yağış</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Soğuk hava dalgası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60 / 268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Kitaptaki tanıma göre çoğu bölgede 24 saat içinde 50 mm'yi aşan yağış hangi aşırı hava olayıdır?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Kuraklık</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Buz fırtınası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Sıcak hava dalgası</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Şiddetli yağış</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Soğuk hava dalgası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Şiddetli yağış tanımı bölgeye göre değişebilir ancak genellikle 24 saat içinde 50 mm’yi aşan yağış miktarı, çoğu bölgede şiddetli yağış olarak kabul edilmektedir.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61 / 268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2C6696"/>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2C6696"/>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2C6696"/>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2C6696"/>
                </a:solidFill>
                <a:latin typeface="Calibri"/>
              </a:rPr>
              <a:t>Haber A: 1-3. grup · Haber B: 4-6. grup · Haber C: 7-8. grup · bu hafta sözcü değişir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62 / 268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aşırı hava olayları haber çözümlemesi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Rounded Rectangle 5"/>
          <p:cNvSpPr/>
          <p:nvPr/>
        </p:nvSpPr>
        <p:spPr>
          <a:xfrm>
            <a:off x="502920" y="1216152"/>
            <a:ext cx="11185855" cy="566928"/>
          </a:xfrm>
          <a:prstGeom prst="roundRect">
            <a:avLst>
              <a:gd name="adj" fmla="val 8000"/>
            </a:avLst>
          </a:prstGeom>
          <a:solidFill>
            <a:srgbClr val="FFF3D1"/>
          </a:solidFill>
          <a:ln>
            <a:noFill/>
          </a:ln>
          <a:effectLst/>
        </p:spPr>
        <p:txBody>
          <a:bodyPr rtlCol="0" anchor="ctr" wrap="square" lIns="128016" rIns="128016" tIns="0" bIns="0">
            <a:noAutofit/>
          </a:bodyPr>
          <a:lstStyle/>
          <a:p>
            <a:pPr algn="ctr">
              <a:spcBef>
                <a:spcPts val="0"/>
              </a:spcBef>
              <a:spcAft>
                <a:spcPts val="0"/>
              </a:spcAft>
            </a:pPr>
            <a:r>
              <a:rPr lang="tr-TR" sz="2100" b="1" i="1">
                <a:solidFill>
                  <a:srgbClr val="262626"/>
                </a:solidFill>
                <a:latin typeface="Calibri"/>
              </a:rPr>
              <a:t>Aşağıdaki haber metinlerini inceleyiniz ve soruları cevaplayınız.</a:t>
            </a:r>
          </a:p>
        </p:txBody>
      </p:sp>
      <p:sp>
        <p:nvSpPr>
          <p:cNvPr id="7" name="Rounded Rectangle 6"/>
          <p:cNvSpPr/>
          <p:nvPr/>
        </p:nvSpPr>
        <p:spPr>
          <a:xfrm>
            <a:off x="502920" y="1947672"/>
            <a:ext cx="11185855" cy="1362456"/>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1947672"/>
            <a:ext cx="1600200" cy="136245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Oku</a:t>
            </a:r>
          </a:p>
        </p:txBody>
      </p:sp>
      <p:sp>
        <p:nvSpPr>
          <p:cNvPr id="9" name="TextBox 8"/>
          <p:cNvSpPr txBox="1"/>
          <p:nvPr/>
        </p:nvSpPr>
        <p:spPr>
          <a:xfrm>
            <a:off x="2240280" y="1947672"/>
            <a:ext cx="8122615" cy="136245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Olayın türünü ve etkilediği yeri belirle.</a:t>
            </a:r>
          </a:p>
        </p:txBody>
      </p:sp>
      <p:sp>
        <p:nvSpPr>
          <p:cNvPr id="10" name="Rounded Rectangle 9"/>
          <p:cNvSpPr/>
          <p:nvPr/>
        </p:nvSpPr>
        <p:spPr>
          <a:xfrm>
            <a:off x="10545775" y="2354580"/>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11" name="Rounded Rectangle 10"/>
          <p:cNvSpPr/>
          <p:nvPr/>
        </p:nvSpPr>
        <p:spPr>
          <a:xfrm>
            <a:off x="502920" y="3438144"/>
            <a:ext cx="11185855" cy="1362456"/>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3438144"/>
            <a:ext cx="1600200" cy="136245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Sorular</a:t>
            </a:r>
          </a:p>
        </p:txBody>
      </p:sp>
      <p:sp>
        <p:nvSpPr>
          <p:cNvPr id="13" name="TextBox 12"/>
          <p:cNvSpPr txBox="1"/>
          <p:nvPr/>
        </p:nvSpPr>
        <p:spPr>
          <a:xfrm>
            <a:off x="2240280" y="3438144"/>
            <a:ext cx="8122615" cy="136245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1) Aşırı hava olayları neden haber değeri taşımaktadır?  2) Aşırı hava olaylarının meydana gelmesiyle ortaya çıkan risklerin ekonomik ve sosyokültürel sonuçları hakkında çıkarımlarda bulununuz.</a:t>
            </a:r>
          </a:p>
        </p:txBody>
      </p:sp>
      <p:sp>
        <p:nvSpPr>
          <p:cNvPr id="14" name="Rounded Rectangle 13"/>
          <p:cNvSpPr/>
          <p:nvPr/>
        </p:nvSpPr>
        <p:spPr>
          <a:xfrm>
            <a:off x="10545775" y="384505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5 dk</a:t>
            </a:r>
          </a:p>
        </p:txBody>
      </p:sp>
      <p:sp>
        <p:nvSpPr>
          <p:cNvPr id="15" name="Rounded Rectangle 14"/>
          <p:cNvSpPr/>
          <p:nvPr/>
        </p:nvSpPr>
        <p:spPr>
          <a:xfrm>
            <a:off x="502920" y="4928616"/>
            <a:ext cx="11185855" cy="1362456"/>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4928616"/>
            <a:ext cx="1600200" cy="136245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Önlem</a:t>
            </a:r>
          </a:p>
        </p:txBody>
      </p:sp>
      <p:sp>
        <p:nvSpPr>
          <p:cNvPr id="17" name="TextBox 16"/>
          <p:cNvSpPr txBox="1"/>
          <p:nvPr/>
        </p:nvSpPr>
        <p:spPr>
          <a:xfrm>
            <a:off x="2240280" y="4928616"/>
            <a:ext cx="8122615" cy="136245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Birey · aile · yerel yönetim için birer önlem; sonra bir yargı cümlesi: “… nedeniyle …; bu yüzden … yapılmalıdır.”</a:t>
            </a:r>
          </a:p>
        </p:txBody>
      </p:sp>
      <p:sp>
        <p:nvSpPr>
          <p:cNvPr id="18" name="Rounded Rectangle 17"/>
          <p:cNvSpPr/>
          <p:nvPr/>
        </p:nvSpPr>
        <p:spPr>
          <a:xfrm>
            <a:off x="10545775" y="5335524"/>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84</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63 / 268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Haber A · 1-3. gruplar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HABER ÇÖZÜMLEMESİ</a:t>
            </a:r>
          </a:p>
        </p:txBody>
      </p:sp>
      <p:sp>
        <p:nvSpPr>
          <p:cNvPr id="6" name="Rounded Rectangle 5"/>
          <p:cNvSpPr/>
          <p:nvPr/>
        </p:nvSpPr>
        <p:spPr>
          <a:xfrm>
            <a:off x="502920" y="1216152"/>
            <a:ext cx="4983480" cy="5029200"/>
          </a:xfrm>
          <a:prstGeom prst="roundRect">
            <a:avLst>
              <a:gd name="adj" fmla="val 3000"/>
            </a:avLst>
          </a:prstGeom>
          <a:solidFill>
            <a:srgbClr val="F0F0F0"/>
          </a:solidFill>
          <a:ln>
            <a:noFill/>
          </a:ln>
          <a:effectLst/>
        </p:spPr>
        <p:txBody>
          <a:bodyPr rtlCol="0" anchor="ctr"/>
          <a:lstStyle/>
          <a:p/>
        </p:txBody>
      </p:sp>
      <p:sp>
        <p:nvSpPr>
          <p:cNvPr id="7" name="Rectangle 6"/>
          <p:cNvSpPr/>
          <p:nvPr/>
        </p:nvSpPr>
        <p:spPr>
          <a:xfrm>
            <a:off x="502920" y="1216152"/>
            <a:ext cx="4983480" cy="73152"/>
          </a:xfrm>
          <a:prstGeom prst="rect">
            <a:avLst/>
          </a:prstGeom>
          <a:solidFill>
            <a:srgbClr val="8B1E3F"/>
          </a:solidFill>
          <a:ln>
            <a:noFill/>
          </a:ln>
          <a:effectLst/>
        </p:spPr>
        <p:txBody>
          <a:bodyPr rtlCol="0" anchor="ctr"/>
          <a:lstStyle/>
          <a:p/>
        </p:txBody>
      </p:sp>
      <p:sp>
        <p:nvSpPr>
          <p:cNvPr id="8" name="TextBox 7"/>
          <p:cNvSpPr txBox="1"/>
          <p:nvPr/>
        </p:nvSpPr>
        <p:spPr>
          <a:xfrm>
            <a:off x="685800" y="1344168"/>
            <a:ext cx="4617720" cy="777240"/>
          </a:xfrm>
          <a:prstGeom prst="rect">
            <a:avLst/>
          </a:prstGeom>
          <a:noFill/>
        </p:spPr>
        <p:txBody>
          <a:bodyPr wrap="square" anchor="ctr" lIns="73152" rIns="73152" tIns="36576" bIns="36576">
            <a:noAutofit/>
          </a:bodyPr>
          <a:lstStyle/>
          <a:p>
            <a:pPr algn="l">
              <a:spcBef>
                <a:spcPts val="0"/>
              </a:spcBef>
              <a:spcAft>
                <a:spcPts val="0"/>
              </a:spcAft>
            </a:pPr>
            <a:r>
              <a:rPr lang="tr-TR" sz="2250" b="1" i="0">
                <a:solidFill>
                  <a:srgbClr val="8B1E3F"/>
                </a:solidFill>
                <a:latin typeface="Calibri"/>
              </a:rPr>
              <a:t>Türkiye’deki Aşırı Hava Olayları 2023’te Rekor Seviyeye Ulaştı</a:t>
            </a:r>
          </a:p>
        </p:txBody>
      </p:sp>
      <p:sp>
        <p:nvSpPr>
          <p:cNvPr id="9" name="TextBox 8"/>
          <p:cNvSpPr txBox="1"/>
          <p:nvPr/>
        </p:nvSpPr>
        <p:spPr>
          <a:xfrm>
            <a:off x="685800" y="2176272"/>
            <a:ext cx="4617720" cy="3657600"/>
          </a:xfrm>
          <a:prstGeom prst="rect">
            <a:avLst/>
          </a:prstGeom>
          <a:noFill/>
        </p:spPr>
        <p:txBody>
          <a:bodyPr wrap="square" anchor="t" lIns="73152" rIns="73152" tIns="36576" bIns="36576">
            <a:noAutofit/>
          </a:bodyPr>
          <a:lstStyle/>
          <a:p>
            <a:pPr algn="l">
              <a:spcBef>
                <a:spcPts val="0"/>
              </a:spcBef>
              <a:spcAft>
                <a:spcPts val="600"/>
              </a:spcAft>
            </a:pPr>
            <a:r>
              <a:rPr lang="tr-TR" sz="1800" b="1" i="0">
                <a:solidFill>
                  <a:srgbClr val="262626"/>
                </a:solidFill>
                <a:latin typeface="Calibri"/>
              </a:rPr>
              <a:t>Türkiye’deki aşırı hava olaylarının sayısı 2023’te 1475’e çıktı ve yeni bir rekor kırdı. 1 yıl öncesine göre %45’i bulan artış oranıyla aşırı hava olaylarında büyük bir sıçrama yaşandı. Türkiye’deki aşırı hava olaylarının sayısı son altı yıldır artmaya devam ediyor.</a:t>
            </a:r>
          </a:p>
          <a:p>
            <a:pPr algn="l">
              <a:spcBef>
                <a:spcPts val="0"/>
              </a:spcBef>
              <a:spcAft>
                <a:spcPts val="0"/>
              </a:spcAft>
            </a:pPr>
            <a:r>
              <a:rPr lang="tr-TR" sz="1800" b="0" i="0">
                <a:solidFill>
                  <a:srgbClr val="262626"/>
                </a:solidFill>
                <a:latin typeface="Calibri"/>
              </a:rPr>
              <a:t>… 2023 yılı, kayda geçen 1475 aşırı hava olayıyla Türkiye’de tüm zamanların en çok aşırı hava olayı görülen yılı oldu. Bu sayı bir önceki yıl 1030, 2021’de ise 1024’tü.</a:t>
            </a:r>
          </a:p>
        </p:txBody>
      </p:sp>
      <p:sp>
        <p:nvSpPr>
          <p:cNvPr id="10" name="TextBox 9"/>
          <p:cNvSpPr txBox="1"/>
          <p:nvPr/>
        </p:nvSpPr>
        <p:spPr>
          <a:xfrm>
            <a:off x="685800" y="5861304"/>
            <a:ext cx="4617720" cy="329184"/>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767676"/>
                </a:solidFill>
                <a:latin typeface="Calibri"/>
              </a:rPr>
              <a:t>2 Şubat 2024</a:t>
            </a:r>
          </a:p>
        </p:txBody>
      </p:sp>
      <p:sp>
        <p:nvSpPr>
          <p:cNvPr id="11" name="Rounded Rectangle 10"/>
          <p:cNvSpPr/>
          <p:nvPr/>
        </p:nvSpPr>
        <p:spPr>
          <a:xfrm>
            <a:off x="5669280" y="1216152"/>
            <a:ext cx="6019495" cy="5029200"/>
          </a:xfrm>
          <a:prstGeom prst="roundRect">
            <a:avLst>
              <a:gd name="adj" fmla="val 3000"/>
            </a:avLst>
          </a:prstGeom>
          <a:solidFill>
            <a:srgbClr val="FFFFFF"/>
          </a:solidFill>
          <a:ln w="12700">
            <a:solidFill>
              <a:srgbClr val="D9D9D9"/>
            </a:solidFill>
          </a:ln>
          <a:effectLst/>
        </p:spPr>
        <p:txBody>
          <a:bodyPr rtlCol="0" anchor="ctr"/>
          <a:lstStyle/>
          <a:p/>
        </p:txBody>
      </p:sp>
      <p:sp>
        <p:nvSpPr>
          <p:cNvPr id="12" name="TextBox 11"/>
          <p:cNvSpPr txBox="1"/>
          <p:nvPr/>
        </p:nvSpPr>
        <p:spPr>
          <a:xfrm>
            <a:off x="5760720" y="1261872"/>
            <a:ext cx="5836615" cy="411480"/>
          </a:xfrm>
          <a:prstGeom prst="rect">
            <a:avLst/>
          </a:prstGeom>
          <a:noFill/>
        </p:spPr>
        <p:txBody>
          <a:bodyPr wrap="square" anchor="ctr" lIns="73152" rIns="73152" tIns="36576" bIns="36576">
            <a:noAutofit/>
          </a:bodyPr>
          <a:lstStyle/>
          <a:p>
            <a:pPr algn="ctr">
              <a:spcBef>
                <a:spcPts val="0"/>
              </a:spcBef>
              <a:spcAft>
                <a:spcPts val="0"/>
              </a:spcAft>
            </a:pPr>
            <a:r>
              <a:rPr lang="tr-TR" sz="1700" b="1" i="0">
                <a:solidFill>
                  <a:srgbClr val="8B1E3F"/>
                </a:solidFill>
                <a:latin typeface="Calibri"/>
              </a:rPr>
              <a:t>Türkiye’de yıllara göre aşırı hava olaylarının sayısı</a:t>
            </a:r>
          </a:p>
        </p:txBody>
      </p:sp>
      <p:cxnSp>
        <p:nvCxnSpPr>
          <p:cNvPr id="13" name="Connector 12"/>
          <p:cNvCxnSpPr/>
          <p:nvPr/>
        </p:nvCxnSpPr>
        <p:spPr>
          <a:xfrm>
            <a:off x="6355080" y="5833872"/>
            <a:ext cx="5196535" cy="0"/>
          </a:xfrm>
          <a:prstGeom prst="line">
            <a:avLst/>
          </a:prstGeom>
          <a:ln w="9525">
            <a:solidFill>
              <a:srgbClr val="D9D9D9"/>
            </a:solidFill>
          </a:ln>
        </p:spPr>
      </p:cxnSp>
      <p:sp>
        <p:nvSpPr>
          <p:cNvPr id="14" name="TextBox 13"/>
          <p:cNvSpPr txBox="1"/>
          <p:nvPr/>
        </p:nvSpPr>
        <p:spPr>
          <a:xfrm>
            <a:off x="5715000" y="5705856"/>
            <a:ext cx="594360" cy="256032"/>
          </a:xfrm>
          <a:prstGeom prst="rect">
            <a:avLst/>
          </a:prstGeom>
          <a:noFill/>
        </p:spPr>
        <p:txBody>
          <a:bodyPr wrap="square" anchor="t" lIns="73152" rIns="73152" tIns="0" bIns="0">
            <a:noAutofit/>
          </a:bodyPr>
          <a:lstStyle/>
          <a:p>
            <a:pPr algn="r">
              <a:spcBef>
                <a:spcPts val="0"/>
              </a:spcBef>
              <a:spcAft>
                <a:spcPts val="0"/>
              </a:spcAft>
            </a:pPr>
            <a:r>
              <a:rPr lang="tr-TR" sz="1100" b="0" i="0">
                <a:solidFill>
                  <a:srgbClr val="767676"/>
                </a:solidFill>
                <a:latin typeface="Calibri"/>
              </a:rPr>
              <a:t>0</a:t>
            </a:r>
          </a:p>
        </p:txBody>
      </p:sp>
      <p:cxnSp>
        <p:nvCxnSpPr>
          <p:cNvPr id="15" name="Connector 14"/>
          <p:cNvCxnSpPr/>
          <p:nvPr/>
        </p:nvCxnSpPr>
        <p:spPr>
          <a:xfrm>
            <a:off x="6355080" y="4828032"/>
            <a:ext cx="5196535" cy="0"/>
          </a:xfrm>
          <a:prstGeom prst="line">
            <a:avLst/>
          </a:prstGeom>
          <a:ln w="9525">
            <a:solidFill>
              <a:srgbClr val="D9D9D9"/>
            </a:solidFill>
            <a:prstDash val="dash"/>
          </a:ln>
        </p:spPr>
      </p:cxnSp>
      <p:sp>
        <p:nvSpPr>
          <p:cNvPr id="16" name="TextBox 15"/>
          <p:cNvSpPr txBox="1"/>
          <p:nvPr/>
        </p:nvSpPr>
        <p:spPr>
          <a:xfrm>
            <a:off x="5715000" y="4700016"/>
            <a:ext cx="594360" cy="256032"/>
          </a:xfrm>
          <a:prstGeom prst="rect">
            <a:avLst/>
          </a:prstGeom>
          <a:noFill/>
        </p:spPr>
        <p:txBody>
          <a:bodyPr wrap="square" anchor="t" lIns="73152" rIns="73152" tIns="0" bIns="0">
            <a:noAutofit/>
          </a:bodyPr>
          <a:lstStyle/>
          <a:p>
            <a:pPr algn="r">
              <a:spcBef>
                <a:spcPts val="0"/>
              </a:spcBef>
              <a:spcAft>
                <a:spcPts val="0"/>
              </a:spcAft>
            </a:pPr>
            <a:r>
              <a:rPr lang="tr-TR" sz="1100" b="0" i="0">
                <a:solidFill>
                  <a:srgbClr val="767676"/>
                </a:solidFill>
                <a:latin typeface="Calibri"/>
              </a:rPr>
              <a:t>400</a:t>
            </a:r>
          </a:p>
        </p:txBody>
      </p:sp>
      <p:cxnSp>
        <p:nvCxnSpPr>
          <p:cNvPr id="17" name="Connector 16"/>
          <p:cNvCxnSpPr/>
          <p:nvPr/>
        </p:nvCxnSpPr>
        <p:spPr>
          <a:xfrm>
            <a:off x="6355080" y="3822192"/>
            <a:ext cx="5196535" cy="0"/>
          </a:xfrm>
          <a:prstGeom prst="line">
            <a:avLst/>
          </a:prstGeom>
          <a:ln w="9525">
            <a:solidFill>
              <a:srgbClr val="D9D9D9"/>
            </a:solidFill>
            <a:prstDash val="dash"/>
          </a:ln>
        </p:spPr>
      </p:cxnSp>
      <p:sp>
        <p:nvSpPr>
          <p:cNvPr id="18" name="TextBox 17"/>
          <p:cNvSpPr txBox="1"/>
          <p:nvPr/>
        </p:nvSpPr>
        <p:spPr>
          <a:xfrm>
            <a:off x="5715000" y="3694176"/>
            <a:ext cx="594360" cy="256032"/>
          </a:xfrm>
          <a:prstGeom prst="rect">
            <a:avLst/>
          </a:prstGeom>
          <a:noFill/>
        </p:spPr>
        <p:txBody>
          <a:bodyPr wrap="square" anchor="t" lIns="73152" rIns="73152" tIns="0" bIns="0">
            <a:noAutofit/>
          </a:bodyPr>
          <a:lstStyle/>
          <a:p>
            <a:pPr algn="r">
              <a:spcBef>
                <a:spcPts val="0"/>
              </a:spcBef>
              <a:spcAft>
                <a:spcPts val="0"/>
              </a:spcAft>
            </a:pPr>
            <a:r>
              <a:rPr lang="tr-TR" sz="1100" b="0" i="0">
                <a:solidFill>
                  <a:srgbClr val="767676"/>
                </a:solidFill>
                <a:latin typeface="Calibri"/>
              </a:rPr>
              <a:t>800</a:t>
            </a:r>
          </a:p>
        </p:txBody>
      </p:sp>
      <p:cxnSp>
        <p:nvCxnSpPr>
          <p:cNvPr id="19" name="Connector 18"/>
          <p:cNvCxnSpPr/>
          <p:nvPr/>
        </p:nvCxnSpPr>
        <p:spPr>
          <a:xfrm>
            <a:off x="6355080" y="2816352"/>
            <a:ext cx="5196535" cy="0"/>
          </a:xfrm>
          <a:prstGeom prst="line">
            <a:avLst/>
          </a:prstGeom>
          <a:ln w="9525">
            <a:solidFill>
              <a:srgbClr val="D9D9D9"/>
            </a:solidFill>
            <a:prstDash val="dash"/>
          </a:ln>
        </p:spPr>
      </p:cxnSp>
      <p:sp>
        <p:nvSpPr>
          <p:cNvPr id="20" name="TextBox 19"/>
          <p:cNvSpPr txBox="1"/>
          <p:nvPr/>
        </p:nvSpPr>
        <p:spPr>
          <a:xfrm>
            <a:off x="5715000" y="2688336"/>
            <a:ext cx="594360" cy="256032"/>
          </a:xfrm>
          <a:prstGeom prst="rect">
            <a:avLst/>
          </a:prstGeom>
          <a:noFill/>
        </p:spPr>
        <p:txBody>
          <a:bodyPr wrap="square" anchor="t" lIns="73152" rIns="73152" tIns="0" bIns="0">
            <a:noAutofit/>
          </a:bodyPr>
          <a:lstStyle/>
          <a:p>
            <a:pPr algn="r">
              <a:spcBef>
                <a:spcPts val="0"/>
              </a:spcBef>
              <a:spcAft>
                <a:spcPts val="0"/>
              </a:spcAft>
            </a:pPr>
            <a:r>
              <a:rPr lang="tr-TR" sz="1100" b="0" i="0">
                <a:solidFill>
                  <a:srgbClr val="767676"/>
                </a:solidFill>
                <a:latin typeface="Calibri"/>
              </a:rPr>
              <a:t>1.200</a:t>
            </a:r>
          </a:p>
        </p:txBody>
      </p:sp>
      <p:cxnSp>
        <p:nvCxnSpPr>
          <p:cNvPr id="21" name="Connector 20"/>
          <p:cNvCxnSpPr/>
          <p:nvPr/>
        </p:nvCxnSpPr>
        <p:spPr>
          <a:xfrm>
            <a:off x="6355080" y="1810512"/>
            <a:ext cx="5196535" cy="0"/>
          </a:xfrm>
          <a:prstGeom prst="line">
            <a:avLst/>
          </a:prstGeom>
          <a:ln w="9525">
            <a:solidFill>
              <a:srgbClr val="D9D9D9"/>
            </a:solidFill>
            <a:prstDash val="dash"/>
          </a:ln>
        </p:spPr>
      </p:cxnSp>
      <p:sp>
        <p:nvSpPr>
          <p:cNvPr id="22" name="TextBox 21"/>
          <p:cNvSpPr txBox="1"/>
          <p:nvPr/>
        </p:nvSpPr>
        <p:spPr>
          <a:xfrm>
            <a:off x="5715000" y="1682496"/>
            <a:ext cx="594360" cy="256032"/>
          </a:xfrm>
          <a:prstGeom prst="rect">
            <a:avLst/>
          </a:prstGeom>
          <a:noFill/>
        </p:spPr>
        <p:txBody>
          <a:bodyPr wrap="square" anchor="t" lIns="73152" rIns="73152" tIns="0" bIns="0">
            <a:noAutofit/>
          </a:bodyPr>
          <a:lstStyle/>
          <a:p>
            <a:pPr algn="r">
              <a:spcBef>
                <a:spcPts val="0"/>
              </a:spcBef>
              <a:spcAft>
                <a:spcPts val="0"/>
              </a:spcAft>
            </a:pPr>
            <a:r>
              <a:rPr lang="tr-TR" sz="1100" b="0" i="0">
                <a:solidFill>
                  <a:srgbClr val="767676"/>
                </a:solidFill>
                <a:latin typeface="Calibri"/>
              </a:rPr>
              <a:t>1.600</a:t>
            </a:r>
          </a:p>
        </p:txBody>
      </p:sp>
      <p:sp>
        <p:nvSpPr>
          <p:cNvPr id="23" name="TextBox 22"/>
          <p:cNvSpPr txBox="1"/>
          <p:nvPr/>
        </p:nvSpPr>
        <p:spPr>
          <a:xfrm>
            <a:off x="6309360"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2011</a:t>
            </a:r>
          </a:p>
        </p:txBody>
      </p:sp>
      <p:sp>
        <p:nvSpPr>
          <p:cNvPr id="24" name="TextBox 23"/>
          <p:cNvSpPr txBox="1"/>
          <p:nvPr/>
        </p:nvSpPr>
        <p:spPr>
          <a:xfrm>
            <a:off x="6709093"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2012</a:t>
            </a:r>
          </a:p>
        </p:txBody>
      </p:sp>
      <p:sp>
        <p:nvSpPr>
          <p:cNvPr id="25" name="TextBox 24"/>
          <p:cNvSpPr txBox="1"/>
          <p:nvPr/>
        </p:nvSpPr>
        <p:spPr>
          <a:xfrm>
            <a:off x="7108826"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2013</a:t>
            </a:r>
          </a:p>
        </p:txBody>
      </p:sp>
      <p:sp>
        <p:nvSpPr>
          <p:cNvPr id="26" name="TextBox 25"/>
          <p:cNvSpPr txBox="1"/>
          <p:nvPr/>
        </p:nvSpPr>
        <p:spPr>
          <a:xfrm>
            <a:off x="7508560"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2014</a:t>
            </a:r>
          </a:p>
        </p:txBody>
      </p:sp>
      <p:sp>
        <p:nvSpPr>
          <p:cNvPr id="27" name="TextBox 26"/>
          <p:cNvSpPr txBox="1"/>
          <p:nvPr/>
        </p:nvSpPr>
        <p:spPr>
          <a:xfrm>
            <a:off x="7908293"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2015</a:t>
            </a:r>
          </a:p>
        </p:txBody>
      </p:sp>
      <p:sp>
        <p:nvSpPr>
          <p:cNvPr id="28" name="TextBox 27"/>
          <p:cNvSpPr txBox="1"/>
          <p:nvPr/>
        </p:nvSpPr>
        <p:spPr>
          <a:xfrm>
            <a:off x="8308027"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2016</a:t>
            </a:r>
          </a:p>
        </p:txBody>
      </p:sp>
      <p:sp>
        <p:nvSpPr>
          <p:cNvPr id="29" name="TextBox 28"/>
          <p:cNvSpPr txBox="1"/>
          <p:nvPr/>
        </p:nvSpPr>
        <p:spPr>
          <a:xfrm>
            <a:off x="8707760"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2017</a:t>
            </a:r>
          </a:p>
        </p:txBody>
      </p:sp>
      <p:sp>
        <p:nvSpPr>
          <p:cNvPr id="30" name="TextBox 29"/>
          <p:cNvSpPr txBox="1"/>
          <p:nvPr/>
        </p:nvSpPr>
        <p:spPr>
          <a:xfrm>
            <a:off x="9107494"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2018</a:t>
            </a:r>
          </a:p>
        </p:txBody>
      </p:sp>
      <p:sp>
        <p:nvSpPr>
          <p:cNvPr id="31" name="TextBox 30"/>
          <p:cNvSpPr txBox="1"/>
          <p:nvPr/>
        </p:nvSpPr>
        <p:spPr>
          <a:xfrm>
            <a:off x="9507227"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2019</a:t>
            </a:r>
          </a:p>
        </p:txBody>
      </p:sp>
      <p:sp>
        <p:nvSpPr>
          <p:cNvPr id="32" name="TextBox 31"/>
          <p:cNvSpPr txBox="1"/>
          <p:nvPr/>
        </p:nvSpPr>
        <p:spPr>
          <a:xfrm>
            <a:off x="9906961"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2020</a:t>
            </a:r>
          </a:p>
        </p:txBody>
      </p:sp>
      <p:sp>
        <p:nvSpPr>
          <p:cNvPr id="33" name="TextBox 32"/>
          <p:cNvSpPr txBox="1"/>
          <p:nvPr/>
        </p:nvSpPr>
        <p:spPr>
          <a:xfrm>
            <a:off x="10306694"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2021</a:t>
            </a:r>
          </a:p>
        </p:txBody>
      </p:sp>
      <p:sp>
        <p:nvSpPr>
          <p:cNvPr id="34" name="TextBox 33"/>
          <p:cNvSpPr txBox="1"/>
          <p:nvPr/>
        </p:nvSpPr>
        <p:spPr>
          <a:xfrm>
            <a:off x="10706428"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2022</a:t>
            </a:r>
          </a:p>
        </p:txBody>
      </p:sp>
      <p:sp>
        <p:nvSpPr>
          <p:cNvPr id="35" name="TextBox 34"/>
          <p:cNvSpPr txBox="1"/>
          <p:nvPr/>
        </p:nvSpPr>
        <p:spPr>
          <a:xfrm>
            <a:off x="11106161" y="5870448"/>
            <a:ext cx="491173" cy="274320"/>
          </a:xfrm>
          <a:prstGeom prst="rect">
            <a:avLst/>
          </a:prstGeom>
          <a:noFill/>
        </p:spPr>
        <p:txBody>
          <a:bodyPr wrap="square" anchor="t" lIns="0" rIns="0" tIns="0" bIns="0">
            <a:noAutofit/>
          </a:bodyPr>
          <a:lstStyle/>
          <a:p>
            <a:pPr algn="ctr">
              <a:spcBef>
                <a:spcPts val="0"/>
              </a:spcBef>
              <a:spcAft>
                <a:spcPts val="0"/>
              </a:spcAft>
            </a:pPr>
            <a:r>
              <a:rPr lang="tr-TR" sz="1100" b="0" i="0">
                <a:solidFill>
                  <a:srgbClr val="767676"/>
                </a:solidFill>
                <a:latin typeface="Calibri"/>
              </a:rPr>
              <a:t>2023</a:t>
            </a:r>
          </a:p>
        </p:txBody>
      </p:sp>
      <p:cxnSp>
        <p:nvCxnSpPr>
          <p:cNvPr id="36" name="Connector 35"/>
          <p:cNvCxnSpPr/>
          <p:nvPr/>
        </p:nvCxnSpPr>
        <p:spPr>
          <a:xfrm flipV="1">
            <a:off x="6554946" y="4481017"/>
            <a:ext cx="399734" cy="538124"/>
          </a:xfrm>
          <a:prstGeom prst="line">
            <a:avLst/>
          </a:prstGeom>
          <a:ln w="28575">
            <a:solidFill>
              <a:srgbClr val="8B1E3F"/>
            </a:solidFill>
          </a:ln>
        </p:spPr>
      </p:cxnSp>
      <p:cxnSp>
        <p:nvCxnSpPr>
          <p:cNvPr id="37" name="Connector 36"/>
          <p:cNvCxnSpPr/>
          <p:nvPr/>
        </p:nvCxnSpPr>
        <p:spPr>
          <a:xfrm>
            <a:off x="6954680" y="4481017"/>
            <a:ext cx="399733" cy="193624"/>
          </a:xfrm>
          <a:prstGeom prst="line">
            <a:avLst/>
          </a:prstGeom>
          <a:ln w="28575">
            <a:solidFill>
              <a:srgbClr val="8B1E3F"/>
            </a:solidFill>
          </a:ln>
        </p:spPr>
      </p:cxnSp>
      <p:cxnSp>
        <p:nvCxnSpPr>
          <p:cNvPr id="38" name="Connector 37"/>
          <p:cNvCxnSpPr/>
          <p:nvPr/>
        </p:nvCxnSpPr>
        <p:spPr>
          <a:xfrm flipV="1">
            <a:off x="7354413" y="4576572"/>
            <a:ext cx="399734" cy="98069"/>
          </a:xfrm>
          <a:prstGeom prst="line">
            <a:avLst/>
          </a:prstGeom>
          <a:ln w="28575">
            <a:solidFill>
              <a:srgbClr val="8B1E3F"/>
            </a:solidFill>
          </a:ln>
        </p:spPr>
      </p:cxnSp>
      <p:cxnSp>
        <p:nvCxnSpPr>
          <p:cNvPr id="39" name="Connector 38"/>
          <p:cNvCxnSpPr/>
          <p:nvPr/>
        </p:nvCxnSpPr>
        <p:spPr>
          <a:xfrm flipV="1">
            <a:off x="7754147" y="3869969"/>
            <a:ext cx="399733" cy="706603"/>
          </a:xfrm>
          <a:prstGeom prst="line">
            <a:avLst/>
          </a:prstGeom>
          <a:ln w="28575">
            <a:solidFill>
              <a:srgbClr val="8B1E3F"/>
            </a:solidFill>
          </a:ln>
        </p:spPr>
      </p:cxnSp>
      <p:cxnSp>
        <p:nvCxnSpPr>
          <p:cNvPr id="40" name="Connector 39"/>
          <p:cNvCxnSpPr/>
          <p:nvPr/>
        </p:nvCxnSpPr>
        <p:spPr>
          <a:xfrm>
            <a:off x="8153880" y="3869969"/>
            <a:ext cx="399734" cy="319354"/>
          </a:xfrm>
          <a:prstGeom prst="line">
            <a:avLst/>
          </a:prstGeom>
          <a:ln w="28575">
            <a:solidFill>
              <a:srgbClr val="8B1E3F"/>
            </a:solidFill>
          </a:ln>
        </p:spPr>
      </p:cxnSp>
      <p:cxnSp>
        <p:nvCxnSpPr>
          <p:cNvPr id="41" name="Connector 40"/>
          <p:cNvCxnSpPr/>
          <p:nvPr/>
        </p:nvCxnSpPr>
        <p:spPr>
          <a:xfrm>
            <a:off x="8553614" y="4189323"/>
            <a:ext cx="399733" cy="140818"/>
          </a:xfrm>
          <a:prstGeom prst="line">
            <a:avLst/>
          </a:prstGeom>
          <a:ln w="28575">
            <a:solidFill>
              <a:srgbClr val="8B1E3F"/>
            </a:solidFill>
          </a:ln>
        </p:spPr>
      </p:cxnSp>
      <p:cxnSp>
        <p:nvCxnSpPr>
          <p:cNvPr id="42" name="Connector 41"/>
          <p:cNvCxnSpPr/>
          <p:nvPr/>
        </p:nvCxnSpPr>
        <p:spPr>
          <a:xfrm flipV="1">
            <a:off x="8953347" y="3643655"/>
            <a:ext cx="399733" cy="686486"/>
          </a:xfrm>
          <a:prstGeom prst="line">
            <a:avLst/>
          </a:prstGeom>
          <a:ln w="28575">
            <a:solidFill>
              <a:srgbClr val="8B1E3F"/>
            </a:solidFill>
          </a:ln>
        </p:spPr>
      </p:cxnSp>
      <p:cxnSp>
        <p:nvCxnSpPr>
          <p:cNvPr id="43" name="Connector 42"/>
          <p:cNvCxnSpPr/>
          <p:nvPr/>
        </p:nvCxnSpPr>
        <p:spPr>
          <a:xfrm flipV="1">
            <a:off x="9353080" y="3482721"/>
            <a:ext cx="399734" cy="160934"/>
          </a:xfrm>
          <a:prstGeom prst="line">
            <a:avLst/>
          </a:prstGeom>
          <a:ln w="28575">
            <a:solidFill>
              <a:srgbClr val="8B1E3F"/>
            </a:solidFill>
          </a:ln>
        </p:spPr>
      </p:cxnSp>
      <p:cxnSp>
        <p:nvCxnSpPr>
          <p:cNvPr id="44" name="Connector 43"/>
          <p:cNvCxnSpPr/>
          <p:nvPr/>
        </p:nvCxnSpPr>
        <p:spPr>
          <a:xfrm flipV="1">
            <a:off x="9752814" y="3359505"/>
            <a:ext cx="399733" cy="123216"/>
          </a:xfrm>
          <a:prstGeom prst="line">
            <a:avLst/>
          </a:prstGeom>
          <a:ln w="28575">
            <a:solidFill>
              <a:srgbClr val="8B1E3F"/>
            </a:solidFill>
          </a:ln>
        </p:spPr>
      </p:cxnSp>
      <p:cxnSp>
        <p:nvCxnSpPr>
          <p:cNvPr id="45" name="Connector 44"/>
          <p:cNvCxnSpPr/>
          <p:nvPr/>
        </p:nvCxnSpPr>
        <p:spPr>
          <a:xfrm flipV="1">
            <a:off x="10152547" y="3258921"/>
            <a:ext cx="399734" cy="100584"/>
          </a:xfrm>
          <a:prstGeom prst="line">
            <a:avLst/>
          </a:prstGeom>
          <a:ln w="28575">
            <a:solidFill>
              <a:srgbClr val="8B1E3F"/>
            </a:solidFill>
          </a:ln>
        </p:spPr>
      </p:cxnSp>
      <p:cxnSp>
        <p:nvCxnSpPr>
          <p:cNvPr id="46" name="Connector 45"/>
          <p:cNvCxnSpPr/>
          <p:nvPr/>
        </p:nvCxnSpPr>
        <p:spPr>
          <a:xfrm flipV="1">
            <a:off x="10552281" y="3243834"/>
            <a:ext cx="399733" cy="15087"/>
          </a:xfrm>
          <a:prstGeom prst="line">
            <a:avLst/>
          </a:prstGeom>
          <a:ln w="28575">
            <a:solidFill>
              <a:srgbClr val="8B1E3F"/>
            </a:solidFill>
          </a:ln>
        </p:spPr>
      </p:cxnSp>
      <p:cxnSp>
        <p:nvCxnSpPr>
          <p:cNvPr id="47" name="Connector 46"/>
          <p:cNvCxnSpPr/>
          <p:nvPr/>
        </p:nvCxnSpPr>
        <p:spPr>
          <a:xfrm flipV="1">
            <a:off x="10952014" y="2124837"/>
            <a:ext cx="399734" cy="1118997"/>
          </a:xfrm>
          <a:prstGeom prst="line">
            <a:avLst/>
          </a:prstGeom>
          <a:ln w="28575">
            <a:solidFill>
              <a:srgbClr val="8B1E3F"/>
            </a:solidFill>
          </a:ln>
        </p:spPr>
      </p:cxnSp>
      <p:sp>
        <p:nvSpPr>
          <p:cNvPr id="48" name="Oval 47"/>
          <p:cNvSpPr/>
          <p:nvPr/>
        </p:nvSpPr>
        <p:spPr>
          <a:xfrm>
            <a:off x="6445218" y="4909413"/>
            <a:ext cx="219456" cy="219456"/>
          </a:xfrm>
          <a:prstGeom prst="ellipse">
            <a:avLst/>
          </a:prstGeom>
          <a:solidFill>
            <a:srgbClr val="FCC021"/>
          </a:solidFill>
          <a:ln w="25400">
            <a:solidFill>
              <a:srgbClr val="8B1E3F"/>
            </a:solidFill>
          </a:ln>
          <a:effectLst/>
        </p:spPr>
        <p:txBody>
          <a:bodyPr rtlCol="0" anchor="ctr"/>
          <a:lstStyle/>
          <a:p/>
        </p:txBody>
      </p:sp>
      <p:sp>
        <p:nvSpPr>
          <p:cNvPr id="49" name="TextBox 48"/>
          <p:cNvSpPr txBox="1"/>
          <p:nvPr/>
        </p:nvSpPr>
        <p:spPr>
          <a:xfrm>
            <a:off x="6262338" y="4708245"/>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324</a:t>
            </a:r>
          </a:p>
        </p:txBody>
      </p:sp>
      <p:sp>
        <p:nvSpPr>
          <p:cNvPr id="50" name="Oval 49"/>
          <p:cNvSpPr/>
          <p:nvPr/>
        </p:nvSpPr>
        <p:spPr>
          <a:xfrm>
            <a:off x="6886100" y="4412437"/>
            <a:ext cx="137160" cy="137160"/>
          </a:xfrm>
          <a:prstGeom prst="ellipse">
            <a:avLst/>
          </a:prstGeom>
          <a:solidFill>
            <a:srgbClr val="8B1E3F"/>
          </a:solidFill>
          <a:ln>
            <a:noFill/>
          </a:ln>
          <a:effectLst/>
        </p:spPr>
        <p:txBody>
          <a:bodyPr rtlCol="0" anchor="ctr"/>
          <a:lstStyle/>
          <a:p/>
        </p:txBody>
      </p:sp>
      <p:sp>
        <p:nvSpPr>
          <p:cNvPr id="51" name="TextBox 50"/>
          <p:cNvSpPr txBox="1"/>
          <p:nvPr/>
        </p:nvSpPr>
        <p:spPr>
          <a:xfrm>
            <a:off x="6662072" y="4170121"/>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538</a:t>
            </a:r>
          </a:p>
        </p:txBody>
      </p:sp>
      <p:sp>
        <p:nvSpPr>
          <p:cNvPr id="52" name="Oval 51"/>
          <p:cNvSpPr/>
          <p:nvPr/>
        </p:nvSpPr>
        <p:spPr>
          <a:xfrm>
            <a:off x="7285833" y="4606061"/>
            <a:ext cx="137160" cy="137160"/>
          </a:xfrm>
          <a:prstGeom prst="ellipse">
            <a:avLst/>
          </a:prstGeom>
          <a:solidFill>
            <a:srgbClr val="8B1E3F"/>
          </a:solidFill>
          <a:ln>
            <a:noFill/>
          </a:ln>
          <a:effectLst/>
        </p:spPr>
        <p:txBody>
          <a:bodyPr rtlCol="0" anchor="ctr"/>
          <a:lstStyle/>
          <a:p/>
        </p:txBody>
      </p:sp>
      <p:sp>
        <p:nvSpPr>
          <p:cNvPr id="53" name="TextBox 52"/>
          <p:cNvSpPr txBox="1"/>
          <p:nvPr/>
        </p:nvSpPr>
        <p:spPr>
          <a:xfrm>
            <a:off x="7061805" y="4747793"/>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461</a:t>
            </a:r>
          </a:p>
        </p:txBody>
      </p:sp>
      <p:sp>
        <p:nvSpPr>
          <p:cNvPr id="54" name="Oval 53"/>
          <p:cNvSpPr/>
          <p:nvPr/>
        </p:nvSpPr>
        <p:spPr>
          <a:xfrm>
            <a:off x="7685567" y="4507992"/>
            <a:ext cx="137160" cy="137160"/>
          </a:xfrm>
          <a:prstGeom prst="ellipse">
            <a:avLst/>
          </a:prstGeom>
          <a:solidFill>
            <a:srgbClr val="8B1E3F"/>
          </a:solidFill>
          <a:ln>
            <a:noFill/>
          </a:ln>
          <a:effectLst/>
        </p:spPr>
        <p:txBody>
          <a:bodyPr rtlCol="0" anchor="ctr"/>
          <a:lstStyle/>
          <a:p/>
        </p:txBody>
      </p:sp>
      <p:sp>
        <p:nvSpPr>
          <p:cNvPr id="55" name="TextBox 54"/>
          <p:cNvSpPr txBox="1"/>
          <p:nvPr/>
        </p:nvSpPr>
        <p:spPr>
          <a:xfrm>
            <a:off x="7461539" y="4265676"/>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500</a:t>
            </a:r>
          </a:p>
        </p:txBody>
      </p:sp>
      <p:sp>
        <p:nvSpPr>
          <p:cNvPr id="56" name="Oval 55"/>
          <p:cNvSpPr/>
          <p:nvPr/>
        </p:nvSpPr>
        <p:spPr>
          <a:xfrm>
            <a:off x="8085300" y="3801389"/>
            <a:ext cx="137160" cy="137160"/>
          </a:xfrm>
          <a:prstGeom prst="ellipse">
            <a:avLst/>
          </a:prstGeom>
          <a:solidFill>
            <a:srgbClr val="8B1E3F"/>
          </a:solidFill>
          <a:ln>
            <a:noFill/>
          </a:ln>
          <a:effectLst/>
        </p:spPr>
        <p:txBody>
          <a:bodyPr rtlCol="0" anchor="ctr"/>
          <a:lstStyle/>
          <a:p/>
        </p:txBody>
      </p:sp>
      <p:sp>
        <p:nvSpPr>
          <p:cNvPr id="57" name="TextBox 56"/>
          <p:cNvSpPr txBox="1"/>
          <p:nvPr/>
        </p:nvSpPr>
        <p:spPr>
          <a:xfrm>
            <a:off x="7861272" y="3559073"/>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781</a:t>
            </a:r>
          </a:p>
        </p:txBody>
      </p:sp>
      <p:sp>
        <p:nvSpPr>
          <p:cNvPr id="58" name="Oval 57"/>
          <p:cNvSpPr/>
          <p:nvPr/>
        </p:nvSpPr>
        <p:spPr>
          <a:xfrm>
            <a:off x="8485034" y="4120743"/>
            <a:ext cx="137160" cy="137160"/>
          </a:xfrm>
          <a:prstGeom prst="ellipse">
            <a:avLst/>
          </a:prstGeom>
          <a:solidFill>
            <a:srgbClr val="8B1E3F"/>
          </a:solidFill>
          <a:ln>
            <a:noFill/>
          </a:ln>
          <a:effectLst/>
        </p:spPr>
        <p:txBody>
          <a:bodyPr rtlCol="0" anchor="ctr"/>
          <a:lstStyle/>
          <a:p/>
        </p:txBody>
      </p:sp>
      <p:sp>
        <p:nvSpPr>
          <p:cNvPr id="59" name="TextBox 58"/>
          <p:cNvSpPr txBox="1"/>
          <p:nvPr/>
        </p:nvSpPr>
        <p:spPr>
          <a:xfrm>
            <a:off x="8261006" y="4262475"/>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654</a:t>
            </a:r>
          </a:p>
        </p:txBody>
      </p:sp>
      <p:sp>
        <p:nvSpPr>
          <p:cNvPr id="60" name="Oval 59"/>
          <p:cNvSpPr/>
          <p:nvPr/>
        </p:nvSpPr>
        <p:spPr>
          <a:xfrm>
            <a:off x="8884767" y="4261561"/>
            <a:ext cx="137160" cy="137160"/>
          </a:xfrm>
          <a:prstGeom prst="ellipse">
            <a:avLst/>
          </a:prstGeom>
          <a:solidFill>
            <a:srgbClr val="8B1E3F"/>
          </a:solidFill>
          <a:ln>
            <a:noFill/>
          </a:ln>
          <a:effectLst/>
        </p:spPr>
        <p:txBody>
          <a:bodyPr rtlCol="0" anchor="ctr"/>
          <a:lstStyle/>
          <a:p/>
        </p:txBody>
      </p:sp>
      <p:sp>
        <p:nvSpPr>
          <p:cNvPr id="61" name="TextBox 60"/>
          <p:cNvSpPr txBox="1"/>
          <p:nvPr/>
        </p:nvSpPr>
        <p:spPr>
          <a:xfrm>
            <a:off x="8660739" y="4403293"/>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598</a:t>
            </a:r>
          </a:p>
        </p:txBody>
      </p:sp>
      <p:sp>
        <p:nvSpPr>
          <p:cNvPr id="62" name="Oval 61"/>
          <p:cNvSpPr/>
          <p:nvPr/>
        </p:nvSpPr>
        <p:spPr>
          <a:xfrm>
            <a:off x="9284500" y="3575075"/>
            <a:ext cx="137160" cy="137160"/>
          </a:xfrm>
          <a:prstGeom prst="ellipse">
            <a:avLst/>
          </a:prstGeom>
          <a:solidFill>
            <a:srgbClr val="8B1E3F"/>
          </a:solidFill>
          <a:ln>
            <a:noFill/>
          </a:ln>
          <a:effectLst/>
        </p:spPr>
        <p:txBody>
          <a:bodyPr rtlCol="0" anchor="ctr"/>
          <a:lstStyle/>
          <a:p/>
        </p:txBody>
      </p:sp>
      <p:sp>
        <p:nvSpPr>
          <p:cNvPr id="63" name="TextBox 62"/>
          <p:cNvSpPr txBox="1"/>
          <p:nvPr/>
        </p:nvSpPr>
        <p:spPr>
          <a:xfrm>
            <a:off x="9060472" y="3332759"/>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871</a:t>
            </a:r>
          </a:p>
        </p:txBody>
      </p:sp>
      <p:sp>
        <p:nvSpPr>
          <p:cNvPr id="64" name="Oval 63"/>
          <p:cNvSpPr/>
          <p:nvPr/>
        </p:nvSpPr>
        <p:spPr>
          <a:xfrm>
            <a:off x="9684234" y="3414141"/>
            <a:ext cx="137160" cy="137160"/>
          </a:xfrm>
          <a:prstGeom prst="ellipse">
            <a:avLst/>
          </a:prstGeom>
          <a:solidFill>
            <a:srgbClr val="8B1E3F"/>
          </a:solidFill>
          <a:ln>
            <a:noFill/>
          </a:ln>
          <a:effectLst/>
        </p:spPr>
        <p:txBody>
          <a:bodyPr rtlCol="0" anchor="ctr"/>
          <a:lstStyle/>
          <a:p/>
        </p:txBody>
      </p:sp>
      <p:sp>
        <p:nvSpPr>
          <p:cNvPr id="65" name="TextBox 64"/>
          <p:cNvSpPr txBox="1"/>
          <p:nvPr/>
        </p:nvSpPr>
        <p:spPr>
          <a:xfrm>
            <a:off x="9460206" y="3171825"/>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935</a:t>
            </a:r>
          </a:p>
        </p:txBody>
      </p:sp>
      <p:sp>
        <p:nvSpPr>
          <p:cNvPr id="66" name="Oval 65"/>
          <p:cNvSpPr/>
          <p:nvPr/>
        </p:nvSpPr>
        <p:spPr>
          <a:xfrm>
            <a:off x="10083967" y="3290925"/>
            <a:ext cx="137160" cy="137160"/>
          </a:xfrm>
          <a:prstGeom prst="ellipse">
            <a:avLst/>
          </a:prstGeom>
          <a:solidFill>
            <a:srgbClr val="8B1E3F"/>
          </a:solidFill>
          <a:ln>
            <a:noFill/>
          </a:ln>
          <a:effectLst/>
        </p:spPr>
        <p:txBody>
          <a:bodyPr rtlCol="0" anchor="ctr"/>
          <a:lstStyle/>
          <a:p/>
        </p:txBody>
      </p:sp>
      <p:sp>
        <p:nvSpPr>
          <p:cNvPr id="67" name="TextBox 66"/>
          <p:cNvSpPr txBox="1"/>
          <p:nvPr/>
        </p:nvSpPr>
        <p:spPr>
          <a:xfrm>
            <a:off x="9859939" y="3048609"/>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984</a:t>
            </a:r>
          </a:p>
        </p:txBody>
      </p:sp>
      <p:sp>
        <p:nvSpPr>
          <p:cNvPr id="68" name="Oval 67"/>
          <p:cNvSpPr/>
          <p:nvPr/>
        </p:nvSpPr>
        <p:spPr>
          <a:xfrm>
            <a:off x="10483701" y="3190341"/>
            <a:ext cx="137160" cy="137160"/>
          </a:xfrm>
          <a:prstGeom prst="ellipse">
            <a:avLst/>
          </a:prstGeom>
          <a:solidFill>
            <a:srgbClr val="8B1E3F"/>
          </a:solidFill>
          <a:ln>
            <a:noFill/>
          </a:ln>
          <a:effectLst/>
        </p:spPr>
        <p:txBody>
          <a:bodyPr rtlCol="0" anchor="ctr"/>
          <a:lstStyle/>
          <a:p/>
        </p:txBody>
      </p:sp>
      <p:sp>
        <p:nvSpPr>
          <p:cNvPr id="69" name="TextBox 68"/>
          <p:cNvSpPr txBox="1"/>
          <p:nvPr/>
        </p:nvSpPr>
        <p:spPr>
          <a:xfrm>
            <a:off x="10259673" y="2948025"/>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1024</a:t>
            </a:r>
          </a:p>
        </p:txBody>
      </p:sp>
      <p:sp>
        <p:nvSpPr>
          <p:cNvPr id="70" name="Oval 69"/>
          <p:cNvSpPr/>
          <p:nvPr/>
        </p:nvSpPr>
        <p:spPr>
          <a:xfrm>
            <a:off x="10883434" y="3175254"/>
            <a:ext cx="137160" cy="137160"/>
          </a:xfrm>
          <a:prstGeom prst="ellipse">
            <a:avLst/>
          </a:prstGeom>
          <a:solidFill>
            <a:srgbClr val="8B1E3F"/>
          </a:solidFill>
          <a:ln>
            <a:noFill/>
          </a:ln>
          <a:effectLst/>
        </p:spPr>
        <p:txBody>
          <a:bodyPr rtlCol="0" anchor="ctr"/>
          <a:lstStyle/>
          <a:p/>
        </p:txBody>
      </p:sp>
      <p:sp>
        <p:nvSpPr>
          <p:cNvPr id="71" name="TextBox 70"/>
          <p:cNvSpPr txBox="1"/>
          <p:nvPr/>
        </p:nvSpPr>
        <p:spPr>
          <a:xfrm>
            <a:off x="10659406" y="2932938"/>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1030</a:t>
            </a:r>
          </a:p>
        </p:txBody>
      </p:sp>
      <p:sp>
        <p:nvSpPr>
          <p:cNvPr id="72" name="Oval 71"/>
          <p:cNvSpPr/>
          <p:nvPr/>
        </p:nvSpPr>
        <p:spPr>
          <a:xfrm>
            <a:off x="11242020" y="2015109"/>
            <a:ext cx="219456" cy="219456"/>
          </a:xfrm>
          <a:prstGeom prst="ellipse">
            <a:avLst/>
          </a:prstGeom>
          <a:solidFill>
            <a:srgbClr val="FCC021"/>
          </a:solidFill>
          <a:ln w="25400">
            <a:solidFill>
              <a:srgbClr val="8B1E3F"/>
            </a:solidFill>
          </a:ln>
          <a:effectLst/>
        </p:spPr>
        <p:txBody>
          <a:bodyPr rtlCol="0" anchor="ctr"/>
          <a:lstStyle/>
          <a:p/>
        </p:txBody>
      </p:sp>
      <p:sp>
        <p:nvSpPr>
          <p:cNvPr id="73" name="TextBox 72"/>
          <p:cNvSpPr txBox="1"/>
          <p:nvPr/>
        </p:nvSpPr>
        <p:spPr>
          <a:xfrm>
            <a:off x="11059140" y="1813941"/>
            <a:ext cx="585216" cy="237744"/>
          </a:xfrm>
          <a:prstGeom prst="rect">
            <a:avLst/>
          </a:prstGeom>
          <a:noFill/>
        </p:spPr>
        <p:txBody>
          <a:bodyPr wrap="square" anchor="t" lIns="0" rIns="0" tIns="0" bIns="0">
            <a:noAutofit/>
          </a:bodyPr>
          <a:lstStyle/>
          <a:p>
            <a:pPr algn="ctr">
              <a:spcBef>
                <a:spcPts val="0"/>
              </a:spcBef>
              <a:spcAft>
                <a:spcPts val="0"/>
              </a:spcAft>
            </a:pPr>
            <a:r>
              <a:rPr lang="tr-TR" sz="1100" b="1" i="0">
                <a:solidFill>
                  <a:srgbClr val="8B1E3F"/>
                </a:solidFill>
                <a:latin typeface="Calibri"/>
              </a:rPr>
              <a:t>1475</a:t>
            </a:r>
          </a:p>
        </p:txBody>
      </p:sp>
      <p:sp>
        <p:nvSpPr>
          <p:cNvPr id="74" name="TextBox 7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75" name="Rounded Rectangle 7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84</a:t>
            </a:r>
          </a:p>
        </p:txBody>
      </p:sp>
      <p:sp>
        <p:nvSpPr>
          <p:cNvPr id="76" name="TextBox 7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64 / 268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Haber A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606698" cy="1600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600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Olay türü ve yer</a:t>
            </a:r>
          </a:p>
          <a:p>
            <a:pPr algn="l">
              <a:spcBef>
                <a:spcPts val="0"/>
              </a:spcBef>
              <a:spcAft>
                <a:spcPts val="0"/>
              </a:spcAft>
            </a:pPr>
            <a:r>
              <a:rPr lang="tr-TR" sz="1800" b="0" i="0">
                <a:solidFill>
                  <a:srgbClr val="262626"/>
                </a:solidFill>
                <a:latin typeface="Calibri"/>
              </a:rPr>
              <a:t>Farklı türlerin toplamı (sel, fırtına, dolu, kuraklık vb.) · bütün Türkiye</a:t>
            </a:r>
          </a:p>
        </p:txBody>
      </p:sp>
      <p:sp>
        <p:nvSpPr>
          <p:cNvPr id="9" name="Rounded Rectangle 8"/>
          <p:cNvSpPr/>
          <p:nvPr/>
        </p:nvSpPr>
        <p:spPr>
          <a:xfrm>
            <a:off x="4292498" y="1216152"/>
            <a:ext cx="3606698" cy="1600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4292498" y="1216152"/>
            <a:ext cx="109728" cy="1600200"/>
          </a:xfrm>
          <a:prstGeom prst="rect">
            <a:avLst/>
          </a:prstGeom>
          <a:solidFill>
            <a:srgbClr val="2E7D32"/>
          </a:solidFill>
          <a:ln>
            <a:noFill/>
          </a:ln>
          <a:effectLst/>
        </p:spPr>
        <p:txBody>
          <a:bodyPr rtlCol="0" anchor="ctr"/>
          <a:lstStyle/>
          <a:p/>
        </p:txBody>
      </p:sp>
      <p:sp>
        <p:nvSpPr>
          <p:cNvPr id="11" name="TextBox 10"/>
          <p:cNvSpPr txBox="1"/>
          <p:nvPr/>
        </p:nvSpPr>
        <p:spPr>
          <a:xfrm>
            <a:off x="4521098"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Grafikten çıkarım</a:t>
            </a:r>
          </a:p>
          <a:p>
            <a:pPr algn="l">
              <a:spcBef>
                <a:spcPts val="0"/>
              </a:spcBef>
              <a:spcAft>
                <a:spcPts val="0"/>
              </a:spcAft>
            </a:pPr>
            <a:r>
              <a:rPr lang="tr-TR" sz="1800" b="0" i="0">
                <a:solidFill>
                  <a:srgbClr val="262626"/>
                </a:solidFill>
                <a:latin typeface="Calibri"/>
              </a:rPr>
              <a:t>2011'de 324 → 2023'te 1475: yaklaşık 4,6 katı. 2017'den beri her yıl artış.</a:t>
            </a:r>
          </a:p>
        </p:txBody>
      </p:sp>
      <p:sp>
        <p:nvSpPr>
          <p:cNvPr id="12" name="Rounded Rectangle 11"/>
          <p:cNvSpPr/>
          <p:nvPr/>
        </p:nvSpPr>
        <p:spPr>
          <a:xfrm>
            <a:off x="8082076" y="1216152"/>
            <a:ext cx="3606698" cy="160020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8082076" y="1216152"/>
            <a:ext cx="109728" cy="1600200"/>
          </a:xfrm>
          <a:prstGeom prst="rect">
            <a:avLst/>
          </a:prstGeom>
          <a:solidFill>
            <a:srgbClr val="2E7D32"/>
          </a:solidFill>
          <a:ln>
            <a:noFill/>
          </a:ln>
          <a:effectLst/>
        </p:spPr>
        <p:txBody>
          <a:bodyPr rtlCol="0" anchor="ctr"/>
          <a:lstStyle/>
          <a:p/>
        </p:txBody>
      </p:sp>
      <p:sp>
        <p:nvSpPr>
          <p:cNvPr id="14" name="TextBox 13"/>
          <p:cNvSpPr txBox="1"/>
          <p:nvPr/>
        </p:nvSpPr>
        <p:spPr>
          <a:xfrm>
            <a:off x="8310676"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Sonuçlar</a:t>
            </a:r>
          </a:p>
          <a:p>
            <a:pPr algn="l">
              <a:spcBef>
                <a:spcPts val="0"/>
              </a:spcBef>
              <a:spcAft>
                <a:spcPts val="0"/>
              </a:spcAft>
            </a:pPr>
            <a:r>
              <a:rPr lang="tr-TR" sz="1800" b="0" i="0">
                <a:solidFill>
                  <a:srgbClr val="262626"/>
                </a:solidFill>
                <a:latin typeface="Calibri"/>
              </a:rPr>
              <a:t>Ekonomik: tarım, ulaşım, altyapı zararı · Sosyokültürel: can ve mal güvenliği, afet bilinci ihtiyacı</a:t>
            </a:r>
          </a:p>
        </p:txBody>
      </p:sp>
      <p:graphicFrame>
        <p:nvGraphicFramePr>
          <p:cNvPr id="15" name="Table 14"/>
          <p:cNvGraphicFramePr>
            <a:graphicFrameLocks noGrp="1"/>
          </p:cNvGraphicFramePr>
          <p:nvPr/>
        </p:nvGraphicFramePr>
        <p:xfrm>
          <a:off x="502920" y="2953512"/>
          <a:ext cx="11185855" cy="2194560"/>
        </p:xfrm>
        <a:graphic>
          <a:graphicData uri="http://schemas.openxmlformats.org/drawingml/2006/table">
            <a:tbl>
              <a:tblPr firstRow="1" bandRow="1">
                <a:tableStyleId>{5C22544A-7EE6-4342-B048-85BDC9FD1C3A}</a:tableStyleId>
              </a:tblPr>
              <a:tblGrid>
                <a:gridCol w="2011680"/>
                <a:gridCol w="9174175"/>
              </a:tblGrid>
              <a:tr h="384048">
                <a:tc>
                  <a:txBody>
                    <a:bodyPr wrap="square"/>
                    <a:lstStyle/>
                    <a:p>
                      <a:pPr algn="ctr">
                        <a:spcBef>
                          <a:spcPts val="0"/>
                        </a:spcBef>
                        <a:spcAft>
                          <a:spcPts val="0"/>
                        </a:spcAft>
                      </a:pPr>
                      <a:r>
                        <a:rPr lang="tr-TR" sz="1700" b="1" i="0">
                          <a:solidFill>
                            <a:srgbClr val="FFFFFF"/>
                          </a:solidFill>
                          <a:latin typeface="Calibri"/>
                        </a:rPr>
                        <a:t>Önlem</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Ne yapılabilir? (örnek)</a:t>
                      </a:r>
                    </a:p>
                  </a:txBody>
                  <a:tcPr marL="54864" marR="54864" marT="18288" marB="18288" anchor="ctr">
                    <a:solidFill>
                      <a:srgbClr val="2E7D32"/>
                    </a:solidFill>
                  </a:tcPr>
                </a:tc>
              </a:tr>
              <a:tr h="603504">
                <a:tc>
                  <a:txBody>
                    <a:bodyPr wrap="square"/>
                    <a:lstStyle/>
                    <a:p>
                      <a:pPr algn="l">
                        <a:spcBef>
                          <a:spcPts val="0"/>
                        </a:spcBef>
                        <a:spcAft>
                          <a:spcPts val="0"/>
                        </a:spcAft>
                      </a:pPr>
                      <a:r>
                        <a:rPr lang="tr-TR" sz="1800" b="0" i="0">
                          <a:solidFill>
                            <a:srgbClr val="262626"/>
                          </a:solidFill>
                          <a:latin typeface="Calibri"/>
                        </a:rPr>
                        <a:t>Birey</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MGM uyarılarını izler, uyarıya göre plan yapar.</a:t>
                      </a:r>
                    </a:p>
                  </a:txBody>
                  <a:tcPr marL="54864" marR="54864" marT="18288" marB="18288" anchor="ctr">
                    <a:solidFill>
                      <a:srgbClr val="FFFFFF"/>
                    </a:solidFill>
                  </a:tcPr>
                </a:tc>
              </a:tr>
              <a:tr h="603504">
                <a:tc>
                  <a:txBody>
                    <a:bodyPr wrap="square"/>
                    <a:lstStyle/>
                    <a:p>
                      <a:pPr algn="l">
                        <a:spcBef>
                          <a:spcPts val="0"/>
                        </a:spcBef>
                        <a:spcAft>
                          <a:spcPts val="0"/>
                        </a:spcAft>
                      </a:pPr>
                      <a:r>
                        <a:rPr lang="tr-TR" sz="1800" b="0" i="0">
                          <a:solidFill>
                            <a:srgbClr val="262626"/>
                          </a:solidFill>
                          <a:latin typeface="Calibri"/>
                        </a:rPr>
                        <a:t>Aile</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Aile afet planı ve afet çantası hazırlar.</a:t>
                      </a:r>
                    </a:p>
                  </a:txBody>
                  <a:tcPr marL="54864" marR="54864" marT="18288" marB="18288" anchor="ctr">
                    <a:solidFill>
                      <a:srgbClr val="E3F1E4"/>
                    </a:solidFill>
                  </a:tcPr>
                </a:tc>
              </a:tr>
              <a:tr h="603504">
                <a:tc>
                  <a:txBody>
                    <a:bodyPr wrap="square"/>
                    <a:lstStyle/>
                    <a:p>
                      <a:pPr algn="l">
                        <a:spcBef>
                          <a:spcPts val="0"/>
                        </a:spcBef>
                        <a:spcAft>
                          <a:spcPts val="0"/>
                        </a:spcAft>
                      </a:pPr>
                      <a:r>
                        <a:rPr lang="tr-TR" sz="1800" b="0" i="0">
                          <a:solidFill>
                            <a:srgbClr val="262626"/>
                          </a:solidFill>
                          <a:latin typeface="Calibri"/>
                        </a:rPr>
                        <a:t>Yerel yönetim</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Erken uyarıyı yaygınlaştırır, altyapıyı (yağmur suyu kanalları, yollar) aşırı olaylara göre güçlendirir.</a:t>
                      </a:r>
                    </a:p>
                  </a:txBody>
                  <a:tcPr marL="54864" marR="54864" marT="18288" marB="18288" anchor="ctr">
                    <a:solidFill>
                      <a:srgbClr val="FFFFFF"/>
                    </a:solidFill>
                  </a:tcPr>
                </a:tc>
              </a:tr>
            </a:tbl>
          </a:graphicData>
        </a:graphic>
      </p:graphicFrame>
      <p:sp>
        <p:nvSpPr>
          <p:cNvPr id="16" name="Rounded Rectangle 15"/>
          <p:cNvSpPr/>
          <p:nvPr/>
        </p:nvSpPr>
        <p:spPr>
          <a:xfrm>
            <a:off x="502920" y="5285232"/>
            <a:ext cx="11185855" cy="9601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1" i="1">
                <a:solidFill>
                  <a:srgbClr val="262626"/>
                </a:solidFill>
                <a:latin typeface="Calibri"/>
              </a:rPr>
              <a:t>Yargı cümlesi:</a:t>
            </a:r>
            <a:r>
              <a:rPr lang="tr-TR" sz="2000" b="0" i="1">
                <a:solidFill>
                  <a:srgbClr val="262626"/>
                </a:solidFill>
                <a:latin typeface="Calibri"/>
              </a:rPr>
              <a:t> Aşırı hava olaylarının sayısı son yıllarda hızla arttığı için uyarıları izlemek ve önceden önlem almak her zamankinden önemlidir.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84</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65 / 268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Haber B · 4-6. gruplar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HABER ÇÖZÜMLEMESİ</a:t>
            </a:r>
          </a:p>
        </p:txBody>
      </p:sp>
      <p:sp>
        <p:nvSpPr>
          <p:cNvPr id="6" name="Rounded Rectangle 5"/>
          <p:cNvSpPr/>
          <p:nvPr/>
        </p:nvSpPr>
        <p:spPr>
          <a:xfrm>
            <a:off x="502920" y="1216152"/>
            <a:ext cx="7498079" cy="5029200"/>
          </a:xfrm>
          <a:prstGeom prst="roundRect">
            <a:avLst>
              <a:gd name="adj" fmla="val 3000"/>
            </a:avLst>
          </a:prstGeom>
          <a:solidFill>
            <a:srgbClr val="F0F0F0"/>
          </a:solidFill>
          <a:ln>
            <a:noFill/>
          </a:ln>
          <a:effectLst/>
        </p:spPr>
        <p:txBody>
          <a:bodyPr rtlCol="0" anchor="ctr"/>
          <a:lstStyle/>
          <a:p/>
        </p:txBody>
      </p:sp>
      <p:sp>
        <p:nvSpPr>
          <p:cNvPr id="7" name="Rectangle 6"/>
          <p:cNvSpPr/>
          <p:nvPr/>
        </p:nvSpPr>
        <p:spPr>
          <a:xfrm>
            <a:off x="502920" y="1216152"/>
            <a:ext cx="7498079" cy="73152"/>
          </a:xfrm>
          <a:prstGeom prst="rect">
            <a:avLst/>
          </a:prstGeom>
          <a:solidFill>
            <a:srgbClr val="8B1E3F"/>
          </a:solidFill>
          <a:ln>
            <a:noFill/>
          </a:ln>
          <a:effectLst/>
        </p:spPr>
        <p:txBody>
          <a:bodyPr rtlCol="0" anchor="ctr"/>
          <a:lstStyle/>
          <a:p/>
        </p:txBody>
      </p:sp>
      <p:sp>
        <p:nvSpPr>
          <p:cNvPr id="8" name="TextBox 7"/>
          <p:cNvSpPr txBox="1"/>
          <p:nvPr/>
        </p:nvSpPr>
        <p:spPr>
          <a:xfrm>
            <a:off x="685800" y="1344168"/>
            <a:ext cx="7132319" cy="777240"/>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8B1E3F"/>
                </a:solidFill>
                <a:latin typeface="Calibri"/>
              </a:rPr>
              <a:t>Kayısı Bahçelerini Don Vurdu</a:t>
            </a:r>
          </a:p>
        </p:txBody>
      </p:sp>
      <p:sp>
        <p:nvSpPr>
          <p:cNvPr id="9" name="TextBox 8"/>
          <p:cNvSpPr txBox="1"/>
          <p:nvPr/>
        </p:nvSpPr>
        <p:spPr>
          <a:xfrm>
            <a:off x="685800" y="2176272"/>
            <a:ext cx="7132319" cy="3657600"/>
          </a:xfrm>
          <a:prstGeom prst="rect">
            <a:avLst/>
          </a:prstGeom>
          <a:noFill/>
        </p:spPr>
        <p:txBody>
          <a:bodyPr wrap="square" anchor="t" lIns="73152" rIns="73152" tIns="36576" bIns="36576">
            <a:noAutofit/>
          </a:bodyPr>
          <a:lstStyle/>
          <a:p>
            <a:pPr algn="l">
              <a:spcBef>
                <a:spcPts val="0"/>
              </a:spcBef>
              <a:spcAft>
                <a:spcPts val="600"/>
              </a:spcAft>
            </a:pPr>
            <a:r>
              <a:rPr lang="tr-TR" sz="1800" b="0" i="0">
                <a:solidFill>
                  <a:srgbClr val="262626"/>
                </a:solidFill>
                <a:latin typeface="Calibri"/>
              </a:rPr>
              <a:t>Malatya’da hava sıcaklığının gece sıfırın altına düşmesi sebebiyle kayısı bahçelerinin önemli bir kısmında don meydana geldi.</a:t>
            </a:r>
          </a:p>
          <a:p>
            <a:pPr algn="l">
              <a:spcBef>
                <a:spcPts val="0"/>
              </a:spcBef>
              <a:spcAft>
                <a:spcPts val="600"/>
              </a:spcAft>
            </a:pPr>
            <a:r>
              <a:rPr lang="tr-TR" sz="1800" b="0" i="0">
                <a:solidFill>
                  <a:srgbClr val="262626"/>
                </a:solidFill>
                <a:latin typeface="Calibri"/>
              </a:rPr>
              <a:t>Türkiye’deki 17 milyon kayısı ağacının 8 milyonuna ev sahipliği yapan ve “dünya kayısı başkenti” olarak anılan Malatya’da gece sıfırın altında seyreden sıcaklık sebebiyle bazı kayısı bahçelerinde don meydana geldi.</a:t>
            </a:r>
          </a:p>
          <a:p>
            <a:pPr algn="l">
              <a:spcBef>
                <a:spcPts val="0"/>
              </a:spcBef>
              <a:spcAft>
                <a:spcPts val="600"/>
              </a:spcAft>
            </a:pPr>
            <a:r>
              <a:rPr lang="tr-TR" sz="1800" b="0" i="0">
                <a:solidFill>
                  <a:srgbClr val="262626"/>
                </a:solidFill>
                <a:latin typeface="Calibri"/>
              </a:rPr>
              <a:t>Malatya genelinde hasarın büyük olduğu ileri sürülürken dondan etkilenen üreticiler yetkililerden yardım istedi.</a:t>
            </a:r>
          </a:p>
          <a:p>
            <a:pPr algn="l">
              <a:spcBef>
                <a:spcPts val="0"/>
              </a:spcBef>
              <a:spcAft>
                <a:spcPts val="600"/>
              </a:spcAft>
            </a:pPr>
            <a:r>
              <a:rPr lang="tr-TR" sz="1800" b="0" i="0">
                <a:solidFill>
                  <a:srgbClr val="262626"/>
                </a:solidFill>
                <a:latin typeface="Calibri"/>
              </a:rPr>
              <a:t>Malatya kayısısı, sadece Malatya’nın ekonomisini değil çevre illerin ekonomisini de etkilemektedir.</a:t>
            </a:r>
          </a:p>
          <a:p>
            <a:pPr algn="l">
              <a:spcBef>
                <a:spcPts val="0"/>
              </a:spcBef>
              <a:spcAft>
                <a:spcPts val="0"/>
              </a:spcAft>
            </a:pPr>
            <a:r>
              <a:rPr lang="tr-TR" sz="1800" b="0" i="0">
                <a:solidFill>
                  <a:srgbClr val="262626"/>
                </a:solidFill>
                <a:latin typeface="Calibri"/>
              </a:rPr>
              <a:t>Yaşanan soğuk hava ve don olayı hem Malatya’da hem de çevre illerde önemli hasarlara yol açtı.</a:t>
            </a:r>
          </a:p>
        </p:txBody>
      </p:sp>
      <p:sp>
        <p:nvSpPr>
          <p:cNvPr id="10" name="TextBox 9"/>
          <p:cNvSpPr txBox="1"/>
          <p:nvPr/>
        </p:nvSpPr>
        <p:spPr>
          <a:xfrm>
            <a:off x="685800" y="5861304"/>
            <a:ext cx="7132319" cy="329184"/>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767676"/>
                </a:solidFill>
                <a:latin typeface="Calibri"/>
              </a:rPr>
              <a:t>18 Nisan 2022</a:t>
            </a:r>
          </a:p>
        </p:txBody>
      </p:sp>
      <p:sp>
        <p:nvSpPr>
          <p:cNvPr id="11" name="Rounded Rectangle 10"/>
          <p:cNvSpPr/>
          <p:nvPr/>
        </p:nvSpPr>
        <p:spPr>
          <a:xfrm>
            <a:off x="8229599" y="1216152"/>
            <a:ext cx="3459176" cy="822960"/>
          </a:xfrm>
          <a:prstGeom prst="roundRect">
            <a:avLst>
              <a:gd name="adj" fmla="val 8000"/>
            </a:avLst>
          </a:prstGeom>
          <a:solidFill>
            <a:srgbClr val="8B1E3F"/>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Türkiye'deki kayısı ağaçları</a:t>
            </a:r>
          </a:p>
        </p:txBody>
      </p:sp>
      <p:sp>
        <p:nvSpPr>
          <p:cNvPr id="12" name="Rounded Rectangle 11"/>
          <p:cNvSpPr/>
          <p:nvPr/>
        </p:nvSpPr>
        <p:spPr>
          <a:xfrm>
            <a:off x="8321039" y="2176272"/>
            <a:ext cx="611368" cy="384048"/>
          </a:xfrm>
          <a:prstGeom prst="roundRect">
            <a:avLst>
              <a:gd name="adj" fmla="val 20000"/>
            </a:avLst>
          </a:prstGeom>
          <a:solidFill>
            <a:srgbClr val="8B1E3F"/>
          </a:solidFill>
          <a:ln>
            <a:noFill/>
          </a:ln>
          <a:effectLst/>
        </p:spPr>
        <p:txBody>
          <a:bodyPr rtlCol="0" anchor="ctr"/>
          <a:lstStyle/>
          <a:p/>
        </p:txBody>
      </p:sp>
      <p:sp>
        <p:nvSpPr>
          <p:cNvPr id="13" name="Rounded Rectangle 12"/>
          <p:cNvSpPr/>
          <p:nvPr/>
        </p:nvSpPr>
        <p:spPr>
          <a:xfrm>
            <a:off x="8987271" y="2176272"/>
            <a:ext cx="611368" cy="384048"/>
          </a:xfrm>
          <a:prstGeom prst="roundRect">
            <a:avLst>
              <a:gd name="adj" fmla="val 20000"/>
            </a:avLst>
          </a:prstGeom>
          <a:solidFill>
            <a:srgbClr val="8B1E3F"/>
          </a:solidFill>
          <a:ln>
            <a:noFill/>
          </a:ln>
          <a:effectLst/>
        </p:spPr>
        <p:txBody>
          <a:bodyPr rtlCol="0" anchor="ctr"/>
          <a:lstStyle/>
          <a:p/>
        </p:txBody>
      </p:sp>
      <p:sp>
        <p:nvSpPr>
          <p:cNvPr id="14" name="Rounded Rectangle 13"/>
          <p:cNvSpPr/>
          <p:nvPr/>
        </p:nvSpPr>
        <p:spPr>
          <a:xfrm>
            <a:off x="9653503" y="2176272"/>
            <a:ext cx="611368" cy="384048"/>
          </a:xfrm>
          <a:prstGeom prst="roundRect">
            <a:avLst>
              <a:gd name="adj" fmla="val 20000"/>
            </a:avLst>
          </a:prstGeom>
          <a:solidFill>
            <a:srgbClr val="8B1E3F"/>
          </a:solidFill>
          <a:ln>
            <a:noFill/>
          </a:ln>
          <a:effectLst/>
        </p:spPr>
        <p:txBody>
          <a:bodyPr rtlCol="0" anchor="ctr"/>
          <a:lstStyle/>
          <a:p/>
        </p:txBody>
      </p:sp>
      <p:sp>
        <p:nvSpPr>
          <p:cNvPr id="15" name="Rounded Rectangle 14"/>
          <p:cNvSpPr/>
          <p:nvPr/>
        </p:nvSpPr>
        <p:spPr>
          <a:xfrm>
            <a:off x="10319735" y="2176272"/>
            <a:ext cx="611368" cy="384048"/>
          </a:xfrm>
          <a:prstGeom prst="roundRect">
            <a:avLst>
              <a:gd name="adj" fmla="val 20000"/>
            </a:avLst>
          </a:prstGeom>
          <a:solidFill>
            <a:srgbClr val="8B1E3F"/>
          </a:solidFill>
          <a:ln>
            <a:noFill/>
          </a:ln>
          <a:effectLst/>
        </p:spPr>
        <p:txBody>
          <a:bodyPr rtlCol="0" anchor="ctr"/>
          <a:lstStyle/>
          <a:p/>
        </p:txBody>
      </p:sp>
      <p:sp>
        <p:nvSpPr>
          <p:cNvPr id="16" name="Rounded Rectangle 15"/>
          <p:cNvSpPr/>
          <p:nvPr/>
        </p:nvSpPr>
        <p:spPr>
          <a:xfrm>
            <a:off x="10985967" y="2176272"/>
            <a:ext cx="611368" cy="384048"/>
          </a:xfrm>
          <a:prstGeom prst="roundRect">
            <a:avLst>
              <a:gd name="adj" fmla="val 20000"/>
            </a:avLst>
          </a:prstGeom>
          <a:solidFill>
            <a:srgbClr val="8B1E3F"/>
          </a:solidFill>
          <a:ln>
            <a:noFill/>
          </a:ln>
          <a:effectLst/>
        </p:spPr>
        <p:txBody>
          <a:bodyPr rtlCol="0" anchor="ctr"/>
          <a:lstStyle/>
          <a:p/>
        </p:txBody>
      </p:sp>
      <p:sp>
        <p:nvSpPr>
          <p:cNvPr id="17" name="Rounded Rectangle 16"/>
          <p:cNvSpPr/>
          <p:nvPr/>
        </p:nvSpPr>
        <p:spPr>
          <a:xfrm>
            <a:off x="8321039" y="2633472"/>
            <a:ext cx="611368" cy="384048"/>
          </a:xfrm>
          <a:prstGeom prst="roundRect">
            <a:avLst>
              <a:gd name="adj" fmla="val 20000"/>
            </a:avLst>
          </a:prstGeom>
          <a:solidFill>
            <a:srgbClr val="8B1E3F"/>
          </a:solidFill>
          <a:ln>
            <a:noFill/>
          </a:ln>
          <a:effectLst/>
        </p:spPr>
        <p:txBody>
          <a:bodyPr rtlCol="0" anchor="ctr"/>
          <a:lstStyle/>
          <a:p/>
        </p:txBody>
      </p:sp>
      <p:sp>
        <p:nvSpPr>
          <p:cNvPr id="18" name="Rounded Rectangle 17"/>
          <p:cNvSpPr/>
          <p:nvPr/>
        </p:nvSpPr>
        <p:spPr>
          <a:xfrm>
            <a:off x="8987271" y="2633472"/>
            <a:ext cx="611368" cy="384048"/>
          </a:xfrm>
          <a:prstGeom prst="roundRect">
            <a:avLst>
              <a:gd name="adj" fmla="val 20000"/>
            </a:avLst>
          </a:prstGeom>
          <a:solidFill>
            <a:srgbClr val="8B1E3F"/>
          </a:solidFill>
          <a:ln>
            <a:noFill/>
          </a:ln>
          <a:effectLst/>
        </p:spPr>
        <p:txBody>
          <a:bodyPr rtlCol="0" anchor="ctr"/>
          <a:lstStyle/>
          <a:p/>
        </p:txBody>
      </p:sp>
      <p:sp>
        <p:nvSpPr>
          <p:cNvPr id="19" name="Rounded Rectangle 18"/>
          <p:cNvSpPr/>
          <p:nvPr/>
        </p:nvSpPr>
        <p:spPr>
          <a:xfrm>
            <a:off x="9653503" y="2633472"/>
            <a:ext cx="611368" cy="384048"/>
          </a:xfrm>
          <a:prstGeom prst="roundRect">
            <a:avLst>
              <a:gd name="adj" fmla="val 20000"/>
            </a:avLst>
          </a:prstGeom>
          <a:solidFill>
            <a:srgbClr val="8B1E3F"/>
          </a:solidFill>
          <a:ln>
            <a:noFill/>
          </a:ln>
          <a:effectLst/>
        </p:spPr>
        <p:txBody>
          <a:bodyPr rtlCol="0" anchor="ctr"/>
          <a:lstStyle/>
          <a:p/>
        </p:txBody>
      </p:sp>
      <p:sp>
        <p:nvSpPr>
          <p:cNvPr id="20" name="Rounded Rectangle 19"/>
          <p:cNvSpPr/>
          <p:nvPr/>
        </p:nvSpPr>
        <p:spPr>
          <a:xfrm>
            <a:off x="10319735" y="2633472"/>
            <a:ext cx="611368" cy="384048"/>
          </a:xfrm>
          <a:prstGeom prst="roundRect">
            <a:avLst>
              <a:gd name="adj" fmla="val 20000"/>
            </a:avLst>
          </a:prstGeom>
          <a:solidFill>
            <a:srgbClr val="D9D9D9"/>
          </a:solidFill>
          <a:ln>
            <a:noFill/>
          </a:ln>
          <a:effectLst/>
        </p:spPr>
        <p:txBody>
          <a:bodyPr rtlCol="0" anchor="ctr"/>
          <a:lstStyle/>
          <a:p/>
        </p:txBody>
      </p:sp>
      <p:sp>
        <p:nvSpPr>
          <p:cNvPr id="21" name="Rounded Rectangle 20"/>
          <p:cNvSpPr/>
          <p:nvPr/>
        </p:nvSpPr>
        <p:spPr>
          <a:xfrm>
            <a:off x="10985967" y="2633472"/>
            <a:ext cx="611368" cy="384048"/>
          </a:xfrm>
          <a:prstGeom prst="roundRect">
            <a:avLst>
              <a:gd name="adj" fmla="val 20000"/>
            </a:avLst>
          </a:prstGeom>
          <a:solidFill>
            <a:srgbClr val="D9D9D9"/>
          </a:solidFill>
          <a:ln>
            <a:noFill/>
          </a:ln>
          <a:effectLst/>
        </p:spPr>
        <p:txBody>
          <a:bodyPr rtlCol="0" anchor="ctr"/>
          <a:lstStyle/>
          <a:p/>
        </p:txBody>
      </p:sp>
      <p:sp>
        <p:nvSpPr>
          <p:cNvPr id="22" name="Rounded Rectangle 21"/>
          <p:cNvSpPr/>
          <p:nvPr/>
        </p:nvSpPr>
        <p:spPr>
          <a:xfrm>
            <a:off x="8321039" y="3090672"/>
            <a:ext cx="611368" cy="384048"/>
          </a:xfrm>
          <a:prstGeom prst="roundRect">
            <a:avLst>
              <a:gd name="adj" fmla="val 20000"/>
            </a:avLst>
          </a:prstGeom>
          <a:solidFill>
            <a:srgbClr val="D9D9D9"/>
          </a:solidFill>
          <a:ln>
            <a:noFill/>
          </a:ln>
          <a:effectLst/>
        </p:spPr>
        <p:txBody>
          <a:bodyPr rtlCol="0" anchor="ctr"/>
          <a:lstStyle/>
          <a:p/>
        </p:txBody>
      </p:sp>
      <p:sp>
        <p:nvSpPr>
          <p:cNvPr id="23" name="Rounded Rectangle 22"/>
          <p:cNvSpPr/>
          <p:nvPr/>
        </p:nvSpPr>
        <p:spPr>
          <a:xfrm>
            <a:off x="8987271" y="3090672"/>
            <a:ext cx="611368" cy="384048"/>
          </a:xfrm>
          <a:prstGeom prst="roundRect">
            <a:avLst>
              <a:gd name="adj" fmla="val 20000"/>
            </a:avLst>
          </a:prstGeom>
          <a:solidFill>
            <a:srgbClr val="D9D9D9"/>
          </a:solidFill>
          <a:ln>
            <a:noFill/>
          </a:ln>
          <a:effectLst/>
        </p:spPr>
        <p:txBody>
          <a:bodyPr rtlCol="0" anchor="ctr"/>
          <a:lstStyle/>
          <a:p/>
        </p:txBody>
      </p:sp>
      <p:sp>
        <p:nvSpPr>
          <p:cNvPr id="24" name="Rounded Rectangle 23"/>
          <p:cNvSpPr/>
          <p:nvPr/>
        </p:nvSpPr>
        <p:spPr>
          <a:xfrm>
            <a:off x="9653503" y="3090672"/>
            <a:ext cx="611368" cy="384048"/>
          </a:xfrm>
          <a:prstGeom prst="roundRect">
            <a:avLst>
              <a:gd name="adj" fmla="val 20000"/>
            </a:avLst>
          </a:prstGeom>
          <a:solidFill>
            <a:srgbClr val="D9D9D9"/>
          </a:solidFill>
          <a:ln>
            <a:noFill/>
          </a:ln>
          <a:effectLst/>
        </p:spPr>
        <p:txBody>
          <a:bodyPr rtlCol="0" anchor="ctr"/>
          <a:lstStyle/>
          <a:p/>
        </p:txBody>
      </p:sp>
      <p:sp>
        <p:nvSpPr>
          <p:cNvPr id="25" name="Rounded Rectangle 24"/>
          <p:cNvSpPr/>
          <p:nvPr/>
        </p:nvSpPr>
        <p:spPr>
          <a:xfrm>
            <a:off x="10319735" y="3090672"/>
            <a:ext cx="611368" cy="384048"/>
          </a:xfrm>
          <a:prstGeom prst="roundRect">
            <a:avLst>
              <a:gd name="adj" fmla="val 20000"/>
            </a:avLst>
          </a:prstGeom>
          <a:solidFill>
            <a:srgbClr val="D9D9D9"/>
          </a:solidFill>
          <a:ln>
            <a:noFill/>
          </a:ln>
          <a:effectLst/>
        </p:spPr>
        <p:txBody>
          <a:bodyPr rtlCol="0" anchor="ctr"/>
          <a:lstStyle/>
          <a:p/>
        </p:txBody>
      </p:sp>
      <p:sp>
        <p:nvSpPr>
          <p:cNvPr id="26" name="Rounded Rectangle 25"/>
          <p:cNvSpPr/>
          <p:nvPr/>
        </p:nvSpPr>
        <p:spPr>
          <a:xfrm>
            <a:off x="10985967" y="3090672"/>
            <a:ext cx="611368" cy="384048"/>
          </a:xfrm>
          <a:prstGeom prst="roundRect">
            <a:avLst>
              <a:gd name="adj" fmla="val 20000"/>
            </a:avLst>
          </a:prstGeom>
          <a:solidFill>
            <a:srgbClr val="D9D9D9"/>
          </a:solidFill>
          <a:ln>
            <a:noFill/>
          </a:ln>
          <a:effectLst/>
        </p:spPr>
        <p:txBody>
          <a:bodyPr rtlCol="0" anchor="ctr"/>
          <a:lstStyle/>
          <a:p/>
        </p:txBody>
      </p:sp>
      <p:sp>
        <p:nvSpPr>
          <p:cNvPr id="27" name="Rounded Rectangle 26"/>
          <p:cNvSpPr/>
          <p:nvPr/>
        </p:nvSpPr>
        <p:spPr>
          <a:xfrm>
            <a:off x="8321039" y="3547872"/>
            <a:ext cx="611368" cy="384048"/>
          </a:xfrm>
          <a:prstGeom prst="roundRect">
            <a:avLst>
              <a:gd name="adj" fmla="val 20000"/>
            </a:avLst>
          </a:prstGeom>
          <a:solidFill>
            <a:srgbClr val="D9D9D9"/>
          </a:solidFill>
          <a:ln>
            <a:noFill/>
          </a:ln>
          <a:effectLst/>
        </p:spPr>
        <p:txBody>
          <a:bodyPr rtlCol="0" anchor="ctr"/>
          <a:lstStyle/>
          <a:p/>
        </p:txBody>
      </p:sp>
      <p:sp>
        <p:nvSpPr>
          <p:cNvPr id="28" name="Rounded Rectangle 27"/>
          <p:cNvSpPr/>
          <p:nvPr/>
        </p:nvSpPr>
        <p:spPr>
          <a:xfrm>
            <a:off x="8987271" y="3547872"/>
            <a:ext cx="611368" cy="384048"/>
          </a:xfrm>
          <a:prstGeom prst="roundRect">
            <a:avLst>
              <a:gd name="adj" fmla="val 20000"/>
            </a:avLst>
          </a:prstGeom>
          <a:solidFill>
            <a:srgbClr val="D9D9D9"/>
          </a:solidFill>
          <a:ln>
            <a:noFill/>
          </a:ln>
          <a:effectLst/>
        </p:spPr>
        <p:txBody>
          <a:bodyPr rtlCol="0" anchor="ctr"/>
          <a:lstStyle/>
          <a:p/>
        </p:txBody>
      </p:sp>
      <p:sp>
        <p:nvSpPr>
          <p:cNvPr id="29" name="Rounded Rectangle 28"/>
          <p:cNvSpPr/>
          <p:nvPr/>
        </p:nvSpPr>
        <p:spPr>
          <a:xfrm>
            <a:off x="8229599" y="4096512"/>
            <a:ext cx="3459176" cy="214884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400"/>
              </a:spcAft>
            </a:pPr>
            <a:r>
              <a:rPr lang="tr-TR" sz="1700" b="0" i="1">
                <a:solidFill>
                  <a:srgbClr val="767676"/>
                </a:solidFill>
                <a:latin typeface="Calibri"/>
              </a:rPr>
              <a:t>Her kutu 1 milyon ağaç</a:t>
            </a:r>
          </a:p>
          <a:p>
            <a:pPr algn="l">
              <a:spcBef>
                <a:spcPts val="0"/>
              </a:spcBef>
              <a:spcAft>
                <a:spcPts val="400"/>
              </a:spcAft>
            </a:pPr>
            <a:r>
              <a:rPr lang="tr-TR" sz="1700" b="1" i="0">
                <a:solidFill>
                  <a:srgbClr val="8B1E3F"/>
                </a:solidFill>
                <a:latin typeface="Calibri"/>
              </a:rPr>
              <a:t>8 milyonu Malatya'da (koyu)</a:t>
            </a:r>
          </a:p>
          <a:p>
            <a:pPr algn="l">
              <a:spcBef>
                <a:spcPts val="0"/>
              </a:spcBef>
              <a:spcAft>
                <a:spcPts val="0"/>
              </a:spcAft>
            </a:pPr>
            <a:r>
              <a:rPr lang="tr-TR" sz="1700" b="0" i="0">
                <a:solidFill>
                  <a:srgbClr val="262626"/>
                </a:solidFill>
                <a:latin typeface="Calibri"/>
              </a:rPr>
              <a:t>17 milyonun yaklaşık yarısı</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84</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66 / 268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Haber B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606698" cy="1600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600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Olay türü ve yer</a:t>
            </a:r>
          </a:p>
          <a:p>
            <a:pPr algn="l">
              <a:spcBef>
                <a:spcPts val="0"/>
              </a:spcBef>
              <a:spcAft>
                <a:spcPts val="0"/>
              </a:spcAft>
            </a:pPr>
            <a:r>
              <a:rPr lang="tr-TR" sz="1800" b="0" i="0">
                <a:solidFill>
                  <a:srgbClr val="262626"/>
                </a:solidFill>
                <a:latin typeface="Calibri"/>
              </a:rPr>
              <a:t>Don (soğuk hava) · Malatya ve çevre iller · tarım (kayısı)</a:t>
            </a:r>
          </a:p>
        </p:txBody>
      </p:sp>
      <p:sp>
        <p:nvSpPr>
          <p:cNvPr id="9" name="Rounded Rectangle 8"/>
          <p:cNvSpPr/>
          <p:nvPr/>
        </p:nvSpPr>
        <p:spPr>
          <a:xfrm>
            <a:off x="4292498" y="1216152"/>
            <a:ext cx="3606698" cy="1600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4292498" y="1216152"/>
            <a:ext cx="109728" cy="1600200"/>
          </a:xfrm>
          <a:prstGeom prst="rect">
            <a:avLst/>
          </a:prstGeom>
          <a:solidFill>
            <a:srgbClr val="2E7D32"/>
          </a:solidFill>
          <a:ln>
            <a:noFill/>
          </a:ln>
          <a:effectLst/>
        </p:spPr>
        <p:txBody>
          <a:bodyPr rtlCol="0" anchor="ctr"/>
          <a:lstStyle/>
          <a:p/>
        </p:txBody>
      </p:sp>
      <p:sp>
        <p:nvSpPr>
          <p:cNvPr id="11" name="TextBox 10"/>
          <p:cNvSpPr txBox="1"/>
          <p:nvPr/>
        </p:nvSpPr>
        <p:spPr>
          <a:xfrm>
            <a:off x="4521098"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Ekonomik sonuç</a:t>
            </a:r>
          </a:p>
          <a:p>
            <a:pPr algn="l">
              <a:spcBef>
                <a:spcPts val="0"/>
              </a:spcBef>
              <a:spcAft>
                <a:spcPts val="0"/>
              </a:spcAft>
            </a:pPr>
            <a:r>
              <a:rPr lang="tr-TR" sz="1800" b="0" i="0">
                <a:solidFill>
                  <a:srgbClr val="262626"/>
                </a:solidFill>
                <a:latin typeface="Calibri"/>
              </a:rPr>
              <a:t>Kayısı üretimi ve üreticinin geliri düşer; çevre illerin ekonomisi de etkilenir.</a:t>
            </a:r>
          </a:p>
        </p:txBody>
      </p:sp>
      <p:sp>
        <p:nvSpPr>
          <p:cNvPr id="12" name="Rounded Rectangle 11"/>
          <p:cNvSpPr/>
          <p:nvPr/>
        </p:nvSpPr>
        <p:spPr>
          <a:xfrm>
            <a:off x="8082076" y="1216152"/>
            <a:ext cx="3606698" cy="160020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8082076" y="1216152"/>
            <a:ext cx="109728" cy="1600200"/>
          </a:xfrm>
          <a:prstGeom prst="rect">
            <a:avLst/>
          </a:prstGeom>
          <a:solidFill>
            <a:srgbClr val="2E7D32"/>
          </a:solidFill>
          <a:ln>
            <a:noFill/>
          </a:ln>
          <a:effectLst/>
        </p:spPr>
        <p:txBody>
          <a:bodyPr rtlCol="0" anchor="ctr"/>
          <a:lstStyle/>
          <a:p/>
        </p:txBody>
      </p:sp>
      <p:sp>
        <p:nvSpPr>
          <p:cNvPr id="14" name="TextBox 13"/>
          <p:cNvSpPr txBox="1"/>
          <p:nvPr/>
        </p:nvSpPr>
        <p:spPr>
          <a:xfrm>
            <a:off x="8310676"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Sosyokültürel sonuç</a:t>
            </a:r>
          </a:p>
          <a:p>
            <a:pPr algn="l">
              <a:spcBef>
                <a:spcPts val="0"/>
              </a:spcBef>
              <a:spcAft>
                <a:spcPts val="0"/>
              </a:spcAft>
            </a:pPr>
            <a:r>
              <a:rPr lang="tr-TR" sz="1800" b="0" i="0">
                <a:solidFill>
                  <a:srgbClr val="262626"/>
                </a:solidFill>
                <a:latin typeface="Calibri"/>
              </a:rPr>
              <a:t>Üreticiler yetkililerden yardım istedi; emek kaybı, geçim kaygısı.</a:t>
            </a:r>
          </a:p>
        </p:txBody>
      </p:sp>
      <p:graphicFrame>
        <p:nvGraphicFramePr>
          <p:cNvPr id="15" name="Table 14"/>
          <p:cNvGraphicFramePr>
            <a:graphicFrameLocks noGrp="1"/>
          </p:cNvGraphicFramePr>
          <p:nvPr/>
        </p:nvGraphicFramePr>
        <p:xfrm>
          <a:off x="502920" y="2953512"/>
          <a:ext cx="11185855" cy="2194560"/>
        </p:xfrm>
        <a:graphic>
          <a:graphicData uri="http://schemas.openxmlformats.org/drawingml/2006/table">
            <a:tbl>
              <a:tblPr firstRow="1" bandRow="1">
                <a:tableStyleId>{5C22544A-7EE6-4342-B048-85BDC9FD1C3A}</a:tableStyleId>
              </a:tblPr>
              <a:tblGrid>
                <a:gridCol w="2011680"/>
                <a:gridCol w="9174175"/>
              </a:tblGrid>
              <a:tr h="384048">
                <a:tc>
                  <a:txBody>
                    <a:bodyPr wrap="square"/>
                    <a:lstStyle/>
                    <a:p>
                      <a:pPr algn="ctr">
                        <a:spcBef>
                          <a:spcPts val="0"/>
                        </a:spcBef>
                        <a:spcAft>
                          <a:spcPts val="0"/>
                        </a:spcAft>
                      </a:pPr>
                      <a:r>
                        <a:rPr lang="tr-TR" sz="1700" b="1" i="0">
                          <a:solidFill>
                            <a:srgbClr val="FFFFFF"/>
                          </a:solidFill>
                          <a:latin typeface="Calibri"/>
                        </a:rPr>
                        <a:t>Önlem</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Ne yapılabilir? (örnek)</a:t>
                      </a:r>
                    </a:p>
                  </a:txBody>
                  <a:tcPr marL="54864" marR="54864" marT="18288" marB="18288" anchor="ctr">
                    <a:solidFill>
                      <a:srgbClr val="2E7D32"/>
                    </a:solidFill>
                  </a:tcPr>
                </a:tc>
              </a:tr>
              <a:tr h="603504">
                <a:tc>
                  <a:txBody>
                    <a:bodyPr wrap="square"/>
                    <a:lstStyle/>
                    <a:p>
                      <a:pPr algn="l">
                        <a:spcBef>
                          <a:spcPts val="0"/>
                        </a:spcBef>
                        <a:spcAft>
                          <a:spcPts val="0"/>
                        </a:spcAft>
                      </a:pPr>
                      <a:r>
                        <a:rPr lang="tr-TR" sz="1800" b="0" i="0">
                          <a:solidFill>
                            <a:srgbClr val="262626"/>
                          </a:solidFill>
                          <a:latin typeface="Calibri"/>
                        </a:rPr>
                        <a:t>Birey</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Üretici zirai don uyarılarını izler, ürününü sigortalatır.</a:t>
                      </a:r>
                    </a:p>
                  </a:txBody>
                  <a:tcPr marL="54864" marR="54864" marT="18288" marB="18288" anchor="ctr">
                    <a:solidFill>
                      <a:srgbClr val="FFFFFF"/>
                    </a:solidFill>
                  </a:tcPr>
                </a:tc>
              </a:tr>
              <a:tr h="603504">
                <a:tc>
                  <a:txBody>
                    <a:bodyPr wrap="square"/>
                    <a:lstStyle/>
                    <a:p>
                      <a:pPr algn="l">
                        <a:spcBef>
                          <a:spcPts val="0"/>
                        </a:spcBef>
                        <a:spcAft>
                          <a:spcPts val="0"/>
                        </a:spcAft>
                      </a:pPr>
                      <a:r>
                        <a:rPr lang="tr-TR" sz="1800" b="0" i="0">
                          <a:solidFill>
                            <a:srgbClr val="262626"/>
                          </a:solidFill>
                          <a:latin typeface="Calibri"/>
                        </a:rPr>
                        <a:t>Aile</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Bahçeyi dondan korumak için uyarı gecesinde önlem alır (ör. ısıtma, yağmurlama sulama).</a:t>
                      </a:r>
                    </a:p>
                  </a:txBody>
                  <a:tcPr marL="54864" marR="54864" marT="18288" marB="18288" anchor="ctr">
                    <a:solidFill>
                      <a:srgbClr val="E3F1E4"/>
                    </a:solidFill>
                  </a:tcPr>
                </a:tc>
              </a:tr>
              <a:tr h="603504">
                <a:tc>
                  <a:txBody>
                    <a:bodyPr wrap="square"/>
                    <a:lstStyle/>
                    <a:p>
                      <a:pPr algn="l">
                        <a:spcBef>
                          <a:spcPts val="0"/>
                        </a:spcBef>
                        <a:spcAft>
                          <a:spcPts val="0"/>
                        </a:spcAft>
                      </a:pPr>
                      <a:r>
                        <a:rPr lang="tr-TR" sz="1800" b="0" i="0">
                          <a:solidFill>
                            <a:srgbClr val="262626"/>
                          </a:solidFill>
                          <a:latin typeface="Calibri"/>
                        </a:rPr>
                        <a:t>Yerel yönetim</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Erken uyarıyı üreticiye ulaştırır; zarar tespiti ve destek sağlar.</a:t>
                      </a:r>
                    </a:p>
                  </a:txBody>
                  <a:tcPr marL="54864" marR="54864" marT="18288" marB="18288" anchor="ctr">
                    <a:solidFill>
                      <a:srgbClr val="FFFFFF"/>
                    </a:solidFill>
                  </a:tcPr>
                </a:tc>
              </a:tr>
            </a:tbl>
          </a:graphicData>
        </a:graphic>
      </p:graphicFrame>
      <p:sp>
        <p:nvSpPr>
          <p:cNvPr id="16" name="Rounded Rectangle 15"/>
          <p:cNvSpPr/>
          <p:nvPr/>
        </p:nvSpPr>
        <p:spPr>
          <a:xfrm>
            <a:off x="502920" y="5285232"/>
            <a:ext cx="11185855" cy="9601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1" i="1">
                <a:solidFill>
                  <a:srgbClr val="262626"/>
                </a:solidFill>
                <a:latin typeface="Calibri"/>
              </a:rPr>
              <a:t>Yargı cümlesi:</a:t>
            </a:r>
            <a:r>
              <a:rPr lang="tr-TR" sz="2000" b="0" i="1">
                <a:solidFill>
                  <a:srgbClr val="262626"/>
                </a:solidFill>
                <a:latin typeface="Calibri"/>
              </a:rPr>
              <a:t> İlkbahar donları kayısı gibi ürünlere büyük zarar verdiği için üreticiler don uyarılarını izlemeli ve ürünlerini sigortalatmalıdır.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84</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67 / 268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Haber C · 7-8. gruplar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HABER ÇÖZÜMLEMESİ</a:t>
            </a:r>
          </a:p>
        </p:txBody>
      </p:sp>
      <p:sp>
        <p:nvSpPr>
          <p:cNvPr id="6" name="Rounded Rectangle 5"/>
          <p:cNvSpPr/>
          <p:nvPr/>
        </p:nvSpPr>
        <p:spPr>
          <a:xfrm>
            <a:off x="502920" y="1216152"/>
            <a:ext cx="7498079" cy="5029200"/>
          </a:xfrm>
          <a:prstGeom prst="roundRect">
            <a:avLst>
              <a:gd name="adj" fmla="val 3000"/>
            </a:avLst>
          </a:prstGeom>
          <a:solidFill>
            <a:srgbClr val="F0F0F0"/>
          </a:solidFill>
          <a:ln>
            <a:noFill/>
          </a:ln>
          <a:effectLst/>
        </p:spPr>
        <p:txBody>
          <a:bodyPr rtlCol="0" anchor="ctr"/>
          <a:lstStyle/>
          <a:p/>
        </p:txBody>
      </p:sp>
      <p:sp>
        <p:nvSpPr>
          <p:cNvPr id="7" name="Rectangle 6"/>
          <p:cNvSpPr/>
          <p:nvPr/>
        </p:nvSpPr>
        <p:spPr>
          <a:xfrm>
            <a:off x="502920" y="1216152"/>
            <a:ext cx="7498079" cy="73152"/>
          </a:xfrm>
          <a:prstGeom prst="rect">
            <a:avLst/>
          </a:prstGeom>
          <a:solidFill>
            <a:srgbClr val="8B1E3F"/>
          </a:solidFill>
          <a:ln>
            <a:noFill/>
          </a:ln>
          <a:effectLst/>
        </p:spPr>
        <p:txBody>
          <a:bodyPr rtlCol="0" anchor="ctr"/>
          <a:lstStyle/>
          <a:p/>
        </p:txBody>
      </p:sp>
      <p:sp>
        <p:nvSpPr>
          <p:cNvPr id="8" name="TextBox 7"/>
          <p:cNvSpPr txBox="1"/>
          <p:nvPr/>
        </p:nvSpPr>
        <p:spPr>
          <a:xfrm>
            <a:off x="685800" y="1344168"/>
            <a:ext cx="7132319" cy="777240"/>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8B1E3F"/>
                </a:solidFill>
                <a:latin typeface="Calibri"/>
              </a:rPr>
              <a:t>Ankara’da Ev ve İş Yerlerini Su Bastı</a:t>
            </a:r>
          </a:p>
        </p:txBody>
      </p:sp>
      <p:sp>
        <p:nvSpPr>
          <p:cNvPr id="9" name="TextBox 8"/>
          <p:cNvSpPr txBox="1"/>
          <p:nvPr/>
        </p:nvSpPr>
        <p:spPr>
          <a:xfrm>
            <a:off x="685800" y="2176272"/>
            <a:ext cx="7132319" cy="3657600"/>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Akşam saatlerinde etkili olan gök gürültülü sağanak hayatı olumsuz etkiledi. Yoğun yağış, kentin bazı bölgelerinde su baskınlarına yol açtı.</a:t>
            </a:r>
          </a:p>
          <a:p>
            <a:pPr algn="l">
              <a:spcBef>
                <a:spcPts val="0"/>
              </a:spcBef>
              <a:spcAft>
                <a:spcPts val="600"/>
              </a:spcAft>
            </a:pPr>
            <a:r>
              <a:rPr lang="tr-TR" sz="1900" b="0" i="0">
                <a:solidFill>
                  <a:srgbClr val="262626"/>
                </a:solidFill>
                <a:latin typeface="Calibri"/>
              </a:rPr>
              <a:t>Ankara’da bazı vatandaşlar, sel suları nedeniyle zor anlar yaşadı. Cadde ve sokaklarda yoğun su birikintileri oluştu. Bazı yolların kısa sürede göle dönüşmesi şehir içi ulaşımını aksattı.</a:t>
            </a:r>
          </a:p>
          <a:p>
            <a:pPr algn="l">
              <a:spcBef>
                <a:spcPts val="0"/>
              </a:spcBef>
              <a:spcAft>
                <a:spcPts val="0"/>
              </a:spcAft>
            </a:pPr>
            <a:r>
              <a:rPr lang="tr-TR" sz="1900" b="0" i="0">
                <a:solidFill>
                  <a:srgbClr val="262626"/>
                </a:solidFill>
                <a:latin typeface="Calibri"/>
              </a:rPr>
              <a:t>Birçok araç yolda kaldı. Ev ve iş yerlerini su bastı. Bazı alt geçitlerde oluşan su birikintisi nedeniyle polis ekipleri, giriş ve çıkışları kapatarak güvenlik önlemleri aldı. Yollarda kalan bazı araçlar çekici yardımıyla kaldırıldı.</a:t>
            </a:r>
          </a:p>
        </p:txBody>
      </p:sp>
      <p:sp>
        <p:nvSpPr>
          <p:cNvPr id="10" name="TextBox 9"/>
          <p:cNvSpPr txBox="1"/>
          <p:nvPr/>
        </p:nvSpPr>
        <p:spPr>
          <a:xfrm>
            <a:off x="685800" y="5861304"/>
            <a:ext cx="7132319" cy="329184"/>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767676"/>
                </a:solidFill>
                <a:latin typeface="Calibri"/>
              </a:rPr>
              <a:t>1 Mayıs 2024</a:t>
            </a:r>
          </a:p>
        </p:txBody>
      </p:sp>
      <p:sp>
        <p:nvSpPr>
          <p:cNvPr id="11" name="Rounded Rectangle 10"/>
          <p:cNvSpPr/>
          <p:nvPr/>
        </p:nvSpPr>
        <p:spPr>
          <a:xfrm>
            <a:off x="8229599" y="1216152"/>
            <a:ext cx="3459176" cy="502920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800"/>
              </a:spcAft>
            </a:pPr>
            <a:r>
              <a:rPr lang="tr-TR" sz="1900" b="1" i="0">
                <a:solidFill>
                  <a:srgbClr val="8B1E3F"/>
                </a:solidFill>
                <a:latin typeface="Calibri"/>
              </a:rPr>
              <a:t>Haberi incelerken</a:t>
            </a:r>
          </a:p>
          <a:p>
            <a:pPr algn="l" marL="236189" indent="-236189">
              <a:spcBef>
                <a:spcPts val="0"/>
              </a:spcBef>
              <a:spcAft>
                <a:spcPts val="800"/>
              </a:spcAft>
            </a:pPr>
            <a:r>
              <a:rPr lang="tr-TR" sz="1900" b="1" i="0">
                <a:solidFill>
                  <a:srgbClr val="2C6696"/>
                </a:solidFill>
                <a:latin typeface="Calibri"/>
              </a:rPr>
              <a:t>•  </a:t>
            </a:r>
            <a:r>
              <a:rPr lang="tr-TR" sz="1900" b="0" i="0">
                <a:solidFill>
                  <a:srgbClr val="262626"/>
                </a:solidFill>
                <a:latin typeface="Calibri"/>
              </a:rPr>
              <a:t>Olayın türü ne?</a:t>
            </a:r>
          </a:p>
          <a:p>
            <a:pPr algn="l" marL="236189" indent="-236189">
              <a:spcBef>
                <a:spcPts val="0"/>
              </a:spcBef>
              <a:spcAft>
                <a:spcPts val="800"/>
              </a:spcAft>
            </a:pPr>
            <a:r>
              <a:rPr lang="tr-TR" sz="1900" b="1" i="0">
                <a:solidFill>
                  <a:srgbClr val="2C6696"/>
                </a:solidFill>
                <a:latin typeface="Calibri"/>
              </a:rPr>
              <a:t>•  </a:t>
            </a:r>
            <a:r>
              <a:rPr lang="tr-TR" sz="1900" b="0" i="0">
                <a:solidFill>
                  <a:srgbClr val="262626"/>
                </a:solidFill>
                <a:latin typeface="Calibri"/>
              </a:rPr>
              <a:t>Hangi yerler etkilendi?</a:t>
            </a:r>
          </a:p>
          <a:p>
            <a:pPr algn="l" marL="236189" indent="-236189">
              <a:spcBef>
                <a:spcPts val="0"/>
              </a:spcBef>
              <a:spcAft>
                <a:spcPts val="800"/>
              </a:spcAft>
            </a:pPr>
            <a:r>
              <a:rPr lang="tr-TR" sz="1900" b="1" i="0">
                <a:solidFill>
                  <a:srgbClr val="2C6696"/>
                </a:solidFill>
                <a:latin typeface="Calibri"/>
              </a:rPr>
              <a:t>•  </a:t>
            </a:r>
            <a:r>
              <a:rPr lang="tr-TR" sz="1900" b="0" i="0">
                <a:solidFill>
                  <a:srgbClr val="262626"/>
                </a:solidFill>
                <a:latin typeface="Calibri"/>
              </a:rPr>
              <a:t>Kimler, nasıl etkilendi?</a:t>
            </a:r>
          </a:p>
          <a:p>
            <a:pPr algn="l" marL="236189" indent="-236189">
              <a:spcBef>
                <a:spcPts val="0"/>
              </a:spcBef>
              <a:spcAft>
                <a:spcPts val="800"/>
              </a:spcAft>
            </a:pPr>
            <a:r>
              <a:rPr lang="tr-TR" sz="1900" b="1" i="0">
                <a:solidFill>
                  <a:srgbClr val="2C6696"/>
                </a:solidFill>
                <a:latin typeface="Calibri"/>
              </a:rPr>
              <a:t>•  </a:t>
            </a:r>
            <a:r>
              <a:rPr lang="tr-TR" sz="1900" b="0" i="0">
                <a:solidFill>
                  <a:srgbClr val="262626"/>
                </a:solidFill>
                <a:latin typeface="Calibri"/>
              </a:rPr>
              <a:t>Haberde hangi önlem alınmış?</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Başka hangi önlemler alınabilirdi?</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84</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68 / 268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Haber C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606698" cy="1600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600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Olay türü ve yer</a:t>
            </a:r>
          </a:p>
          <a:p>
            <a:pPr algn="l">
              <a:spcBef>
                <a:spcPts val="0"/>
              </a:spcBef>
              <a:spcAft>
                <a:spcPts val="0"/>
              </a:spcAft>
            </a:pPr>
            <a:r>
              <a:rPr lang="tr-TR" sz="1800" b="0" i="0">
                <a:solidFill>
                  <a:srgbClr val="262626"/>
                </a:solidFill>
                <a:latin typeface="Calibri"/>
              </a:rPr>
              <a:t>Şiddetli yağış (gök gürültülü sağanak) → su baskını · Ankara kenti</a:t>
            </a:r>
          </a:p>
        </p:txBody>
      </p:sp>
      <p:sp>
        <p:nvSpPr>
          <p:cNvPr id="9" name="Rounded Rectangle 8"/>
          <p:cNvSpPr/>
          <p:nvPr/>
        </p:nvSpPr>
        <p:spPr>
          <a:xfrm>
            <a:off x="4292498" y="1216152"/>
            <a:ext cx="3606698" cy="1600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4292498" y="1216152"/>
            <a:ext cx="109728" cy="1600200"/>
          </a:xfrm>
          <a:prstGeom prst="rect">
            <a:avLst/>
          </a:prstGeom>
          <a:solidFill>
            <a:srgbClr val="2E7D32"/>
          </a:solidFill>
          <a:ln>
            <a:noFill/>
          </a:ln>
          <a:effectLst/>
        </p:spPr>
        <p:txBody>
          <a:bodyPr rtlCol="0" anchor="ctr"/>
          <a:lstStyle/>
          <a:p/>
        </p:txBody>
      </p:sp>
      <p:sp>
        <p:nvSpPr>
          <p:cNvPr id="11" name="TextBox 10"/>
          <p:cNvSpPr txBox="1"/>
          <p:nvPr/>
        </p:nvSpPr>
        <p:spPr>
          <a:xfrm>
            <a:off x="4521098"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Ekonomik sonuç</a:t>
            </a:r>
          </a:p>
          <a:p>
            <a:pPr algn="l">
              <a:spcBef>
                <a:spcPts val="0"/>
              </a:spcBef>
              <a:spcAft>
                <a:spcPts val="0"/>
              </a:spcAft>
            </a:pPr>
            <a:r>
              <a:rPr lang="tr-TR" sz="1800" b="0" i="0">
                <a:solidFill>
                  <a:srgbClr val="262626"/>
                </a:solidFill>
                <a:latin typeface="Calibri"/>
              </a:rPr>
              <a:t>Ev ve iş yerleri zarar gördü, araçlar yolda kaldı, şehir içi ulaşım aksadı.</a:t>
            </a:r>
          </a:p>
        </p:txBody>
      </p:sp>
      <p:sp>
        <p:nvSpPr>
          <p:cNvPr id="12" name="Rounded Rectangle 11"/>
          <p:cNvSpPr/>
          <p:nvPr/>
        </p:nvSpPr>
        <p:spPr>
          <a:xfrm>
            <a:off x="8082076" y="1216152"/>
            <a:ext cx="3606698" cy="160020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8082076" y="1216152"/>
            <a:ext cx="109728" cy="1600200"/>
          </a:xfrm>
          <a:prstGeom prst="rect">
            <a:avLst/>
          </a:prstGeom>
          <a:solidFill>
            <a:srgbClr val="2E7D32"/>
          </a:solidFill>
          <a:ln>
            <a:noFill/>
          </a:ln>
          <a:effectLst/>
        </p:spPr>
        <p:txBody>
          <a:bodyPr rtlCol="0" anchor="ctr"/>
          <a:lstStyle/>
          <a:p/>
        </p:txBody>
      </p:sp>
      <p:sp>
        <p:nvSpPr>
          <p:cNvPr id="14" name="TextBox 13"/>
          <p:cNvSpPr txBox="1"/>
          <p:nvPr/>
        </p:nvSpPr>
        <p:spPr>
          <a:xfrm>
            <a:off x="8310676" y="1271016"/>
            <a:ext cx="3286658" cy="1490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Sosyokültürel sonuç</a:t>
            </a:r>
          </a:p>
          <a:p>
            <a:pPr algn="l">
              <a:spcBef>
                <a:spcPts val="0"/>
              </a:spcBef>
              <a:spcAft>
                <a:spcPts val="0"/>
              </a:spcAft>
            </a:pPr>
            <a:r>
              <a:rPr lang="tr-TR" sz="1800" b="0" i="0">
                <a:solidFill>
                  <a:srgbClr val="262626"/>
                </a:solidFill>
                <a:latin typeface="Calibri"/>
              </a:rPr>
              <a:t>Vatandaşlar zor anlar yaşadı; günlük yaşam durdu, can güvenliği riski.</a:t>
            </a:r>
          </a:p>
        </p:txBody>
      </p:sp>
      <p:graphicFrame>
        <p:nvGraphicFramePr>
          <p:cNvPr id="15" name="Table 14"/>
          <p:cNvGraphicFramePr>
            <a:graphicFrameLocks noGrp="1"/>
          </p:cNvGraphicFramePr>
          <p:nvPr/>
        </p:nvGraphicFramePr>
        <p:xfrm>
          <a:off x="502920" y="2953512"/>
          <a:ext cx="11185855" cy="2194560"/>
        </p:xfrm>
        <a:graphic>
          <a:graphicData uri="http://schemas.openxmlformats.org/drawingml/2006/table">
            <a:tbl>
              <a:tblPr firstRow="1" bandRow="1">
                <a:tableStyleId>{5C22544A-7EE6-4342-B048-85BDC9FD1C3A}</a:tableStyleId>
              </a:tblPr>
              <a:tblGrid>
                <a:gridCol w="2011680"/>
                <a:gridCol w="9174175"/>
              </a:tblGrid>
              <a:tr h="384048">
                <a:tc>
                  <a:txBody>
                    <a:bodyPr wrap="square"/>
                    <a:lstStyle/>
                    <a:p>
                      <a:pPr algn="ctr">
                        <a:spcBef>
                          <a:spcPts val="0"/>
                        </a:spcBef>
                        <a:spcAft>
                          <a:spcPts val="0"/>
                        </a:spcAft>
                      </a:pPr>
                      <a:r>
                        <a:rPr lang="tr-TR" sz="1700" b="1" i="0">
                          <a:solidFill>
                            <a:srgbClr val="FFFFFF"/>
                          </a:solidFill>
                          <a:latin typeface="Calibri"/>
                        </a:rPr>
                        <a:t>Önlem</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Ne yapılabilir? (örnek)</a:t>
                      </a:r>
                    </a:p>
                  </a:txBody>
                  <a:tcPr marL="54864" marR="54864" marT="18288" marB="18288" anchor="ctr">
                    <a:solidFill>
                      <a:srgbClr val="2E7D32"/>
                    </a:solidFill>
                  </a:tcPr>
                </a:tc>
              </a:tr>
              <a:tr h="603504">
                <a:tc>
                  <a:txBody>
                    <a:bodyPr wrap="square"/>
                    <a:lstStyle/>
                    <a:p>
                      <a:pPr algn="l">
                        <a:spcBef>
                          <a:spcPts val="0"/>
                        </a:spcBef>
                        <a:spcAft>
                          <a:spcPts val="0"/>
                        </a:spcAft>
                      </a:pPr>
                      <a:r>
                        <a:rPr lang="tr-TR" sz="1800" b="0" i="0">
                          <a:solidFill>
                            <a:srgbClr val="262626"/>
                          </a:solidFill>
                          <a:latin typeface="Calibri"/>
                        </a:rPr>
                        <a:t>Birey</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Uyarıda alt geçitlere ve su birikmiş yollara girmez; aracını güvenli yere çeker.</a:t>
                      </a:r>
                    </a:p>
                  </a:txBody>
                  <a:tcPr marL="54864" marR="54864" marT="18288" marB="18288" anchor="ctr">
                    <a:solidFill>
                      <a:srgbClr val="FFFFFF"/>
                    </a:solidFill>
                  </a:tcPr>
                </a:tc>
              </a:tr>
              <a:tr h="603504">
                <a:tc>
                  <a:txBody>
                    <a:bodyPr wrap="square"/>
                    <a:lstStyle/>
                    <a:p>
                      <a:pPr algn="l">
                        <a:spcBef>
                          <a:spcPts val="0"/>
                        </a:spcBef>
                        <a:spcAft>
                          <a:spcPts val="0"/>
                        </a:spcAft>
                      </a:pPr>
                      <a:r>
                        <a:rPr lang="tr-TR" sz="1800" b="0" i="0">
                          <a:solidFill>
                            <a:srgbClr val="262626"/>
                          </a:solidFill>
                          <a:latin typeface="Calibri"/>
                        </a:rPr>
                        <a:t>Aile</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Bodrum ve zemin kattaki eşyaları yükseğe kaldırır; acil durum numaralarını bilir.</a:t>
                      </a:r>
                    </a:p>
                  </a:txBody>
                  <a:tcPr marL="54864" marR="54864" marT="18288" marB="18288" anchor="ctr">
                    <a:solidFill>
                      <a:srgbClr val="E3F1E4"/>
                    </a:solidFill>
                  </a:tcPr>
                </a:tc>
              </a:tr>
              <a:tr h="603504">
                <a:tc>
                  <a:txBody>
                    <a:bodyPr wrap="square"/>
                    <a:lstStyle/>
                    <a:p>
                      <a:pPr algn="l">
                        <a:spcBef>
                          <a:spcPts val="0"/>
                        </a:spcBef>
                        <a:spcAft>
                          <a:spcPts val="0"/>
                        </a:spcAft>
                      </a:pPr>
                      <a:r>
                        <a:rPr lang="tr-TR" sz="1800" b="0" i="0">
                          <a:solidFill>
                            <a:srgbClr val="262626"/>
                          </a:solidFill>
                          <a:latin typeface="Calibri"/>
                        </a:rPr>
                        <a:t>Yerel yönetim</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Yağmur suyu kanallarını temizler, alt geçitleri kapatır (haberde polis kapattı), taşkın erken uyarısını duyurur.</a:t>
                      </a:r>
                    </a:p>
                  </a:txBody>
                  <a:tcPr marL="54864" marR="54864" marT="18288" marB="18288" anchor="ctr">
                    <a:solidFill>
                      <a:srgbClr val="FFFFFF"/>
                    </a:solidFill>
                  </a:tcPr>
                </a:tc>
              </a:tr>
            </a:tbl>
          </a:graphicData>
        </a:graphic>
      </p:graphicFrame>
      <p:sp>
        <p:nvSpPr>
          <p:cNvPr id="16" name="Rounded Rectangle 15"/>
          <p:cNvSpPr/>
          <p:nvPr/>
        </p:nvSpPr>
        <p:spPr>
          <a:xfrm>
            <a:off x="502920" y="5285232"/>
            <a:ext cx="11185855" cy="9601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1" i="1">
                <a:solidFill>
                  <a:srgbClr val="262626"/>
                </a:solidFill>
                <a:latin typeface="Calibri"/>
              </a:rPr>
              <a:t>Yargı cümlesi:</a:t>
            </a:r>
            <a:r>
              <a:rPr lang="tr-TR" sz="2000" b="0" i="1">
                <a:solidFill>
                  <a:srgbClr val="262626"/>
                </a:solidFill>
                <a:latin typeface="Calibri"/>
              </a:rPr>
              <a:t> Şiddetli yağışlar kısa sürede su baskınına yol açtığı için yağmur suyu altyapısı güçlendirilmeli ve insanlar uyarılarda alt geçitlerden uzak durmalıdır.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84</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69 / 268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Kitabın iki sorusu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224028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24028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213055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1 · Aşırı hava olayları neden haber değeri taşımaktadır?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Geniş kitleleri etkileyebilir; ani ve yıkıcıdır; iklim değişikliğinin somut göstergesi sayılır; yerel, bölgesel ve küresel etkileri vardır.</a:t>
            </a:r>
          </a:p>
          <a:p>
            <a:pPr algn="l">
              <a:spcBef>
                <a:spcPts val="0"/>
              </a:spcBef>
              <a:spcAft>
                <a:spcPts val="0"/>
              </a:spcAft>
            </a:pPr>
            <a:r>
              <a:rPr lang="tr-TR" sz="1900" b="0" i="1">
                <a:solidFill>
                  <a:srgbClr val="767676"/>
                </a:solidFill>
                <a:latin typeface="Calibri"/>
              </a:rPr>
              <a:t>“Bu olaylar genellikle ciddi maddi hasara, can kaybına ve çevresel etkiye neden olabilmekte; bölgesel veya ulusal düzeyde acil durumlar oluşturabilmektedir.”</a:t>
            </a:r>
          </a:p>
        </p:txBody>
      </p:sp>
      <p:sp>
        <p:nvSpPr>
          <p:cNvPr id="9" name="Rounded Rectangle 8"/>
          <p:cNvSpPr/>
          <p:nvPr/>
        </p:nvSpPr>
        <p:spPr>
          <a:xfrm>
            <a:off x="502920" y="3639312"/>
            <a:ext cx="11185855" cy="260604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3639312"/>
            <a:ext cx="109728" cy="2606040"/>
          </a:xfrm>
          <a:prstGeom prst="rect">
            <a:avLst/>
          </a:prstGeom>
          <a:solidFill>
            <a:srgbClr val="2E7D32"/>
          </a:solidFill>
          <a:ln>
            <a:noFill/>
          </a:ln>
          <a:effectLst/>
        </p:spPr>
        <p:txBody>
          <a:bodyPr rtlCol="0" anchor="ctr"/>
          <a:lstStyle/>
          <a:p/>
        </p:txBody>
      </p:sp>
      <p:sp>
        <p:nvSpPr>
          <p:cNvPr id="11" name="TextBox 10"/>
          <p:cNvSpPr txBox="1"/>
          <p:nvPr/>
        </p:nvSpPr>
        <p:spPr>
          <a:xfrm>
            <a:off x="731520" y="3694176"/>
            <a:ext cx="10865815" cy="249631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2 · Ekonomik ve sosyokültürel sonuçlar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Ekonomik: tarımda ürün kaybı; turizm, enerji ve altyapıda (yol, elektrik hattı, konut) zarar.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Sosyokültürel: göç, sağlık sorunları, günlük yaşamın aksaması, sosyal ve kültürel değişimler.</a:t>
            </a:r>
          </a:p>
          <a:p>
            <a:pPr algn="l">
              <a:spcBef>
                <a:spcPts val="0"/>
              </a:spcBef>
              <a:spcAft>
                <a:spcPts val="0"/>
              </a:spcAft>
            </a:pPr>
            <a:r>
              <a:rPr lang="tr-TR" sz="1900" b="0" i="1">
                <a:solidFill>
                  <a:srgbClr val="767676"/>
                </a:solidFill>
                <a:latin typeface="Calibri"/>
              </a:rPr>
              <a:t>Kuraklık örneği: “gıda güvenliğinin tehlikeye girmesi, su fiyatlarının artması, insan sağlığının olumsuz etkilenmesi”</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82-84</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70 / 268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950" b="1" i="0">
                <a:solidFill>
                  <a:srgbClr val="FFFFFF"/>
                </a:solidFill>
                <a:latin typeface="Calibri"/>
              </a:rPr>
              <a:t>Sınıf dışı: aşırı hava olaylarından nasıl korunabilirsiniz?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 DIŞI ETKİNLİK</a:t>
            </a:r>
          </a:p>
        </p:txBody>
      </p:sp>
      <p:sp>
        <p:nvSpPr>
          <p:cNvPr id="6" name="Rounded Rectangle 5"/>
          <p:cNvSpPr/>
          <p:nvPr/>
        </p:nvSpPr>
        <p:spPr>
          <a:xfrm>
            <a:off x="502920" y="1216152"/>
            <a:ext cx="11185855" cy="86868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069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0690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İnsanları aşırı hava olaylarının oluşturabileceği risklere karşı bilinçlendirebilme</a:t>
            </a:r>
          </a:p>
        </p:txBody>
      </p:sp>
      <p:sp>
        <p:nvSpPr>
          <p:cNvPr id="9" name="TextBox 8"/>
          <p:cNvSpPr txBox="1"/>
          <p:nvPr/>
        </p:nvSpPr>
        <p:spPr>
          <a:xfrm>
            <a:off x="640080" y="1650492"/>
            <a:ext cx="1143000" cy="3794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50492"/>
            <a:ext cx="9722815" cy="37947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Görsel Okuryazarlık, İş Birliği, Esneklik</a:t>
            </a:r>
          </a:p>
        </p:txBody>
      </p:sp>
      <p:sp>
        <p:nvSpPr>
          <p:cNvPr id="11" name="Rounded Rectangle 10"/>
          <p:cNvSpPr/>
          <p:nvPr/>
        </p:nvSpPr>
        <p:spPr>
          <a:xfrm>
            <a:off x="502920" y="2194560"/>
            <a:ext cx="11185855" cy="105156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Yönerge: Bir aşırı hava olayının (sıcak hava dalgası, soğuk hava dalgası, fırtına, yıldırım düşmesi, dolu, kuraklık, aşırı yağış) risklerine karşı insanları bilgilendirmek için iş birlikli çalışmayla kamu spotu hazırlayınız.</a:t>
            </a:r>
          </a:p>
        </p:txBody>
      </p:sp>
      <p:sp>
        <p:nvSpPr>
          <p:cNvPr id="12" name="Rounded Rectangle 11"/>
          <p:cNvSpPr/>
          <p:nvPr/>
        </p:nvSpPr>
        <p:spPr>
          <a:xfrm>
            <a:off x="502920" y="3383280"/>
            <a:ext cx="11185855" cy="672084"/>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383280"/>
            <a:ext cx="1600200" cy="672084"/>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Adım</a:t>
            </a:r>
          </a:p>
        </p:txBody>
      </p:sp>
      <p:sp>
        <p:nvSpPr>
          <p:cNvPr id="14" name="TextBox 13"/>
          <p:cNvSpPr txBox="1"/>
          <p:nvPr/>
        </p:nvSpPr>
        <p:spPr>
          <a:xfrm>
            <a:off x="2240280" y="3383280"/>
            <a:ext cx="9357055" cy="67208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Çalışma grubunuzu oluşturup çalışmasını yapacağınız aşırı hava olayını belirleyiniz.</a:t>
            </a:r>
          </a:p>
        </p:txBody>
      </p:sp>
      <p:sp>
        <p:nvSpPr>
          <p:cNvPr id="15" name="Rounded Rectangle 14"/>
          <p:cNvSpPr/>
          <p:nvPr/>
        </p:nvSpPr>
        <p:spPr>
          <a:xfrm>
            <a:off x="502920" y="4128516"/>
            <a:ext cx="11185855" cy="672084"/>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4128516"/>
            <a:ext cx="1600200" cy="672084"/>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Adım</a:t>
            </a:r>
          </a:p>
        </p:txBody>
      </p:sp>
      <p:sp>
        <p:nvSpPr>
          <p:cNvPr id="17" name="TextBox 16"/>
          <p:cNvSpPr txBox="1"/>
          <p:nvPr/>
        </p:nvSpPr>
        <p:spPr>
          <a:xfrm>
            <a:off x="2240280" y="4128516"/>
            <a:ext cx="9357055" cy="67208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Kitap ve MGM kaynaklarından olayın ne olduğunu, etkilerini ve korunma tedbirlerini araştırın.</a:t>
            </a:r>
          </a:p>
        </p:txBody>
      </p:sp>
      <p:sp>
        <p:nvSpPr>
          <p:cNvPr id="18" name="Rounded Rectangle 17"/>
          <p:cNvSpPr/>
          <p:nvPr/>
        </p:nvSpPr>
        <p:spPr>
          <a:xfrm>
            <a:off x="502920" y="4873752"/>
            <a:ext cx="11185855" cy="672084"/>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4873752"/>
            <a:ext cx="1600200" cy="672084"/>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Adım</a:t>
            </a:r>
          </a:p>
        </p:txBody>
      </p:sp>
      <p:sp>
        <p:nvSpPr>
          <p:cNvPr id="20" name="TextBox 19"/>
          <p:cNvSpPr txBox="1"/>
          <p:nvPr/>
        </p:nvSpPr>
        <p:spPr>
          <a:xfrm>
            <a:off x="2240280" y="4873752"/>
            <a:ext cx="9357055" cy="67208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Elde ettiğiniz bilgileri kullanarak bilgi görseli hazırlayınız.</a:t>
            </a:r>
          </a:p>
        </p:txBody>
      </p:sp>
      <p:sp>
        <p:nvSpPr>
          <p:cNvPr id="21" name="Rounded Rectangle 20"/>
          <p:cNvSpPr/>
          <p:nvPr/>
        </p:nvSpPr>
        <p:spPr>
          <a:xfrm>
            <a:off x="502920" y="5618988"/>
            <a:ext cx="11185855" cy="672084"/>
          </a:xfrm>
          <a:prstGeom prst="roundRect">
            <a:avLst>
              <a:gd name="adj" fmla="val 8000"/>
            </a:avLst>
          </a:prstGeom>
          <a:solidFill>
            <a:srgbClr val="F0F0F0"/>
          </a:solidFill>
          <a:ln>
            <a:noFill/>
          </a:ln>
          <a:effectLst/>
        </p:spPr>
        <p:txBody>
          <a:bodyPr rtlCol="0" anchor="ctr"/>
          <a:lstStyle/>
          <a:p/>
        </p:txBody>
      </p:sp>
      <p:sp>
        <p:nvSpPr>
          <p:cNvPr id="22" name="Rounded Rectangle 21"/>
          <p:cNvSpPr/>
          <p:nvPr/>
        </p:nvSpPr>
        <p:spPr>
          <a:xfrm>
            <a:off x="502920" y="5618988"/>
            <a:ext cx="1600200" cy="672084"/>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Adım</a:t>
            </a:r>
          </a:p>
        </p:txBody>
      </p:sp>
      <p:sp>
        <p:nvSpPr>
          <p:cNvPr id="23" name="TextBox 22"/>
          <p:cNvSpPr txBox="1"/>
          <p:nvPr/>
        </p:nvSpPr>
        <p:spPr>
          <a:xfrm>
            <a:off x="2240280" y="5618988"/>
            <a:ext cx="9357055" cy="67208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İnsanları aşırı hava olayları konusunda bilinçlendirmek için çalışmanızı paylaşınız.</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71 / 268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Kamu spotu — örnek taslak</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3152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FFFFFF"/>
                </a:solidFill>
                <a:latin typeface="Calibri"/>
              </a:rPr>
              <a:t>SICAK HAVA DALGASI: Kendini ve sevdiklerini koru!</a:t>
            </a:r>
          </a:p>
        </p:txBody>
      </p:sp>
      <p:sp>
        <p:nvSpPr>
          <p:cNvPr id="7" name="Rounded Rectangle 6"/>
          <p:cNvSpPr/>
          <p:nvPr/>
        </p:nvSpPr>
        <p:spPr>
          <a:xfrm>
            <a:off x="502920" y="2130552"/>
            <a:ext cx="3594506" cy="36576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130552"/>
            <a:ext cx="3594506" cy="530352"/>
          </a:xfrm>
          <a:prstGeom prst="roundRect">
            <a:avLst>
              <a:gd name="adj" fmla="val 25000"/>
            </a:avLst>
          </a:prstGeom>
          <a:solidFill>
            <a:srgbClr val="D3373A"/>
          </a:solidFill>
          <a:ln>
            <a:noFill/>
          </a:ln>
          <a:effectLst/>
        </p:spPr>
        <p:txBody>
          <a:bodyPr rtlCol="0" anchor="ctr"/>
          <a:lstStyle/>
          <a:p/>
        </p:txBody>
      </p:sp>
      <p:sp>
        <p:nvSpPr>
          <p:cNvPr id="9" name="Rectangle 8"/>
          <p:cNvSpPr/>
          <p:nvPr/>
        </p:nvSpPr>
        <p:spPr>
          <a:xfrm>
            <a:off x="502920" y="2395728"/>
            <a:ext cx="3594506" cy="265176"/>
          </a:xfrm>
          <a:prstGeom prst="rect">
            <a:avLst/>
          </a:prstGeom>
          <a:solidFill>
            <a:srgbClr val="D3373A"/>
          </a:solidFill>
          <a:ln>
            <a:noFill/>
          </a:ln>
          <a:effectLst/>
        </p:spPr>
        <p:txBody>
          <a:bodyPr rtlCol="0" anchor="ctr"/>
          <a:lstStyle/>
          <a:p/>
        </p:txBody>
      </p:sp>
      <p:sp>
        <p:nvSpPr>
          <p:cNvPr id="10" name="TextBox 9"/>
          <p:cNvSpPr txBox="1"/>
          <p:nvPr/>
        </p:nvSpPr>
        <p:spPr>
          <a:xfrm>
            <a:off x="594360" y="21305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Nedir?</a:t>
            </a:r>
          </a:p>
        </p:txBody>
      </p:sp>
      <p:sp>
        <p:nvSpPr>
          <p:cNvPr id="11" name="TextBox 10"/>
          <p:cNvSpPr txBox="1"/>
          <p:nvPr/>
        </p:nvSpPr>
        <p:spPr>
          <a:xfrm>
            <a:off x="612648" y="2734056"/>
            <a:ext cx="3375050" cy="298094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Mevsim normalinin ortalama en yüksek sıcaklığından 3-5 derece fazla sıcaklıklar, art arda en az 5 gün (WMO).</a:t>
            </a:r>
          </a:p>
        </p:txBody>
      </p:sp>
      <p:sp>
        <p:nvSpPr>
          <p:cNvPr id="12" name="Rounded Rectangle 11"/>
          <p:cNvSpPr/>
          <p:nvPr/>
        </p:nvSpPr>
        <p:spPr>
          <a:xfrm>
            <a:off x="4298594" y="2130552"/>
            <a:ext cx="3594506" cy="36576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298594" y="2130552"/>
            <a:ext cx="3594506"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4298594" y="2395728"/>
            <a:ext cx="3594506" cy="265176"/>
          </a:xfrm>
          <a:prstGeom prst="rect">
            <a:avLst/>
          </a:prstGeom>
          <a:solidFill>
            <a:srgbClr val="4F4F4F"/>
          </a:solidFill>
          <a:ln>
            <a:noFill/>
          </a:ln>
          <a:effectLst/>
        </p:spPr>
        <p:txBody>
          <a:bodyPr rtlCol="0" anchor="ctr"/>
          <a:lstStyle/>
          <a:p/>
        </p:txBody>
      </p:sp>
      <p:sp>
        <p:nvSpPr>
          <p:cNvPr id="15" name="TextBox 14"/>
          <p:cNvSpPr txBox="1"/>
          <p:nvPr/>
        </p:nvSpPr>
        <p:spPr>
          <a:xfrm>
            <a:off x="4390034" y="21305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Etkileri</a:t>
            </a:r>
          </a:p>
        </p:txBody>
      </p:sp>
      <p:sp>
        <p:nvSpPr>
          <p:cNvPr id="16" name="TextBox 15"/>
          <p:cNvSpPr txBox="1"/>
          <p:nvPr/>
        </p:nvSpPr>
        <p:spPr>
          <a:xfrm>
            <a:off x="4408322" y="2734056"/>
            <a:ext cx="3375050" cy="298094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İnsan sağlığı, tarım, su kaynakları, bitki örtüsü ve enerji tüketimi.</a:t>
            </a:r>
          </a:p>
        </p:txBody>
      </p:sp>
      <p:sp>
        <p:nvSpPr>
          <p:cNvPr id="17" name="Rounded Rectangle 16"/>
          <p:cNvSpPr/>
          <p:nvPr/>
        </p:nvSpPr>
        <p:spPr>
          <a:xfrm>
            <a:off x="8094268" y="2130552"/>
            <a:ext cx="3594506" cy="365760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094268" y="2130552"/>
            <a:ext cx="3594506" cy="530352"/>
          </a:xfrm>
          <a:prstGeom prst="roundRect">
            <a:avLst>
              <a:gd name="adj" fmla="val 25000"/>
            </a:avLst>
          </a:prstGeom>
          <a:solidFill>
            <a:srgbClr val="2C6696"/>
          </a:solidFill>
          <a:ln>
            <a:noFill/>
          </a:ln>
          <a:effectLst/>
        </p:spPr>
        <p:txBody>
          <a:bodyPr rtlCol="0" anchor="ctr"/>
          <a:lstStyle/>
          <a:p/>
        </p:txBody>
      </p:sp>
      <p:sp>
        <p:nvSpPr>
          <p:cNvPr id="19" name="Rectangle 18"/>
          <p:cNvSpPr/>
          <p:nvPr/>
        </p:nvSpPr>
        <p:spPr>
          <a:xfrm>
            <a:off x="8094268" y="2395728"/>
            <a:ext cx="3594506" cy="265176"/>
          </a:xfrm>
          <a:prstGeom prst="rect">
            <a:avLst/>
          </a:prstGeom>
          <a:solidFill>
            <a:srgbClr val="2C6696"/>
          </a:solidFill>
          <a:ln>
            <a:noFill/>
          </a:ln>
          <a:effectLst/>
        </p:spPr>
        <p:txBody>
          <a:bodyPr rtlCol="0" anchor="ctr"/>
          <a:lstStyle/>
          <a:p/>
        </p:txBody>
      </p:sp>
      <p:sp>
        <p:nvSpPr>
          <p:cNvPr id="20" name="TextBox 19"/>
          <p:cNvSpPr txBox="1"/>
          <p:nvPr/>
        </p:nvSpPr>
        <p:spPr>
          <a:xfrm>
            <a:off x="8185708" y="21305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Nasıl korunuruz?</a:t>
            </a:r>
          </a:p>
        </p:txBody>
      </p:sp>
      <p:sp>
        <p:nvSpPr>
          <p:cNvPr id="21" name="TextBox 20"/>
          <p:cNvSpPr txBox="1"/>
          <p:nvPr/>
        </p:nvSpPr>
        <p:spPr>
          <a:xfrm>
            <a:off x="8203996" y="2734056"/>
            <a:ext cx="3375050" cy="2980944"/>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Günün en sıcak saatlerinde güneşe çıkma.</a:t>
            </a:r>
          </a:p>
          <a:p>
            <a:pPr algn="l">
              <a:spcBef>
                <a:spcPts val="0"/>
              </a:spcBef>
              <a:spcAft>
                <a:spcPts val="600"/>
              </a:spcAft>
            </a:pPr>
            <a:r>
              <a:rPr lang="tr-TR" sz="2000" b="0" i="0">
                <a:solidFill>
                  <a:srgbClr val="262626"/>
                </a:solidFill>
                <a:latin typeface="Calibri"/>
              </a:rPr>
              <a:t>Sık sık su iç; açık renkli, hafif giysi giy.</a:t>
            </a:r>
          </a:p>
          <a:p>
            <a:pPr algn="l">
              <a:spcBef>
                <a:spcPts val="0"/>
              </a:spcBef>
              <a:spcAft>
                <a:spcPts val="600"/>
              </a:spcAft>
            </a:pPr>
            <a:r>
              <a:rPr lang="tr-TR" sz="2000" b="0" i="0">
                <a:solidFill>
                  <a:srgbClr val="262626"/>
                </a:solidFill>
                <a:latin typeface="Calibri"/>
              </a:rPr>
              <a:t>Yaşlıları, çocukları ve hastaları gözet.</a:t>
            </a:r>
          </a:p>
          <a:p>
            <a:pPr algn="l">
              <a:spcBef>
                <a:spcPts val="0"/>
              </a:spcBef>
              <a:spcAft>
                <a:spcPts val="0"/>
              </a:spcAft>
            </a:pPr>
            <a:r>
              <a:rPr lang="tr-TR" sz="2000" b="0" i="0">
                <a:solidFill>
                  <a:srgbClr val="262626"/>
                </a:solidFill>
                <a:latin typeface="Calibri"/>
              </a:rPr>
              <a:t>MGM uyarılarını izle.</a:t>
            </a:r>
          </a:p>
        </p:txBody>
      </p:sp>
      <p:sp>
        <p:nvSpPr>
          <p:cNvPr id="22" name="TextBox 21"/>
          <p:cNvSpPr txBox="1"/>
          <p:nvPr/>
        </p:nvSpPr>
        <p:spPr>
          <a:xfrm>
            <a:off x="502920" y="5879592"/>
            <a:ext cx="11185855" cy="365760"/>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767676"/>
                </a:solidFill>
                <a:latin typeface="Calibri"/>
              </a:rPr>
              <a:t>Kaynak: Ders kitabı s. 82 · Meteoroloji Genel Müdürlüğü uyarıları</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 86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72 / 268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Meteoroloji Genel Müdürlüğü</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BİLGİ KUTUSU</a:t>
            </a:r>
          </a:p>
        </p:txBody>
      </p:sp>
      <p:sp>
        <p:nvSpPr>
          <p:cNvPr id="6" name="Rounded Rectangle 5"/>
          <p:cNvSpPr/>
          <p:nvPr/>
        </p:nvSpPr>
        <p:spPr>
          <a:xfrm>
            <a:off x="502920" y="1216152"/>
            <a:ext cx="11185855" cy="96012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T.C. Çevre, Şehircilik ve İklim Değişikliği Bakanlığına bağlı olan Meteoroloji Genel Müdürlüğü; silahlı kuvvetler, tarım, orman, turizm, enerji, sağlık, ulaştırma, bayındırlık gibi alanlara meteorolojik destek sağlamaktadır.</a:t>
            </a:r>
          </a:p>
        </p:txBody>
      </p:sp>
      <p:sp>
        <p:nvSpPr>
          <p:cNvPr id="7" name="Rounded Rectangle 6"/>
          <p:cNvSpPr/>
          <p:nvPr/>
        </p:nvSpPr>
        <p:spPr>
          <a:xfrm>
            <a:off x="502920" y="2359152"/>
            <a:ext cx="5478627" cy="38862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359152"/>
            <a:ext cx="5478627"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624328"/>
            <a:ext cx="5478627" cy="265176"/>
          </a:xfrm>
          <a:prstGeom prst="rect">
            <a:avLst/>
          </a:prstGeom>
          <a:solidFill>
            <a:srgbClr val="2C6696"/>
          </a:solidFill>
          <a:ln>
            <a:noFill/>
          </a:ln>
          <a:effectLst/>
        </p:spPr>
        <p:txBody>
          <a:bodyPr rtlCol="0" anchor="ctr"/>
          <a:lstStyle/>
          <a:p/>
        </p:txBody>
      </p:sp>
      <p:sp>
        <p:nvSpPr>
          <p:cNvPr id="10" name="TextBox 9"/>
          <p:cNvSpPr txBox="1"/>
          <p:nvPr/>
        </p:nvSpPr>
        <p:spPr>
          <a:xfrm>
            <a:off x="594360" y="2359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Görevleri</a:t>
            </a:r>
          </a:p>
        </p:txBody>
      </p:sp>
      <p:sp>
        <p:nvSpPr>
          <p:cNvPr id="11" name="TextBox 10"/>
          <p:cNvSpPr txBox="1"/>
          <p:nvPr/>
        </p:nvSpPr>
        <p:spPr>
          <a:xfrm>
            <a:off x="612648" y="2962656"/>
            <a:ext cx="5259171" cy="32095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Türkiye genelinde hava gözlemleri yapmak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Hava tahmini yaparak ilgili kurumları ve halkı bilgilendirmek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Afete neden olabilecek hava olaylarını erken uyarı sistemiyle bildirmek</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İklim değişikliğini izlemek</a:t>
            </a:r>
          </a:p>
        </p:txBody>
      </p:sp>
      <p:sp>
        <p:nvSpPr>
          <p:cNvPr id="12" name="Rounded Rectangle 11"/>
          <p:cNvSpPr/>
          <p:nvPr/>
        </p:nvSpPr>
        <p:spPr>
          <a:xfrm>
            <a:off x="6210147" y="2359152"/>
            <a:ext cx="5478627" cy="38862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210147" y="2359152"/>
            <a:ext cx="5478627"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6210147" y="2624328"/>
            <a:ext cx="5478627" cy="265176"/>
          </a:xfrm>
          <a:prstGeom prst="rect">
            <a:avLst/>
          </a:prstGeom>
          <a:solidFill>
            <a:srgbClr val="4F4F4F"/>
          </a:solidFill>
          <a:ln>
            <a:noFill/>
          </a:ln>
          <a:effectLst/>
        </p:spPr>
        <p:txBody>
          <a:bodyPr rtlCol="0" anchor="ctr"/>
          <a:lstStyle/>
          <a:p/>
        </p:txBody>
      </p:sp>
      <p:sp>
        <p:nvSpPr>
          <p:cNvPr id="15" name="TextBox 14"/>
          <p:cNvSpPr txBox="1"/>
          <p:nvPr/>
        </p:nvSpPr>
        <p:spPr>
          <a:xfrm>
            <a:off x="6301587" y="2359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Genel ağ hizmetleri (www.mgm.gov.tr)</a:t>
            </a:r>
          </a:p>
        </p:txBody>
      </p:sp>
      <p:sp>
        <p:nvSpPr>
          <p:cNvPr id="16" name="TextBox 15"/>
          <p:cNvSpPr txBox="1"/>
          <p:nvPr/>
        </p:nvSpPr>
        <p:spPr>
          <a:xfrm>
            <a:off x="6319875" y="2962656"/>
            <a:ext cx="5259171" cy="320954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İl ve ilçe hava tahmini</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Kuraklık ve yağış analizleri</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İllere ait resmî istatistik veriler</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Taşkın erken uyarı sistemi</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Radar ve uydu görüntüleri</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Hezarfen (havacılık sayfası) ve Piri Reis (denizcilik sayfası)</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73 / 268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Hava tahminleri nasıl yapılır?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HAVA TAHMİNİ</a:t>
            </a:r>
          </a:p>
        </p:txBody>
      </p:sp>
      <p:pic>
        <p:nvPicPr>
          <p:cNvPr id="6" name="Picture 5" descr="h10_kartal_istasyonu_s86.jpg"/>
          <p:cNvPicPr>
            <a:picLocks noChangeAspect="1"/>
          </p:cNvPicPr>
          <p:nvPr/>
        </p:nvPicPr>
        <p:blipFill>
          <a:blip r:embed="rId3"/>
          <a:stretch>
            <a:fillRect/>
          </a:stretch>
        </p:blipFill>
        <p:spPr>
          <a:xfrm>
            <a:off x="502920" y="1266923"/>
            <a:ext cx="2514600" cy="4013256"/>
          </a:xfrm>
          <a:prstGeom prst="rect">
            <a:avLst/>
          </a:prstGeom>
          <a:ln w="9525">
            <a:solidFill>
              <a:srgbClr val="D9D9D9"/>
            </a:solidFill>
          </a:ln>
        </p:spPr>
      </p:pic>
      <p:sp>
        <p:nvSpPr>
          <p:cNvPr id="7" name="TextBox 6"/>
          <p:cNvSpPr txBox="1"/>
          <p:nvPr/>
        </p:nvSpPr>
        <p:spPr>
          <a:xfrm>
            <a:off x="502920" y="5325900"/>
            <a:ext cx="2514600" cy="64008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3.5: MGM’nin otomatik meteoroloji gözlem istasyonu, İstanbul, Kartal</a:t>
            </a:r>
          </a:p>
        </p:txBody>
      </p:sp>
      <p:sp>
        <p:nvSpPr>
          <p:cNvPr id="8" name="Rounded Rectangle 7"/>
          <p:cNvSpPr/>
          <p:nvPr/>
        </p:nvSpPr>
        <p:spPr>
          <a:xfrm>
            <a:off x="3246120" y="1216152"/>
            <a:ext cx="8442655" cy="1965960"/>
          </a:xfrm>
          <a:prstGeom prst="roundRect">
            <a:avLst>
              <a:gd name="adj" fmla="val 6000"/>
            </a:avLst>
          </a:prstGeom>
          <a:solidFill>
            <a:srgbClr val="F0F0F0"/>
          </a:solidFill>
          <a:ln>
            <a:noFill/>
          </a:ln>
          <a:effectLst/>
        </p:spPr>
        <p:txBody>
          <a:bodyPr rtlCol="0" anchor="ctr"/>
          <a:lstStyle/>
          <a:p/>
        </p:txBody>
      </p:sp>
      <p:sp>
        <p:nvSpPr>
          <p:cNvPr id="9" name="Rectangle 8"/>
          <p:cNvSpPr/>
          <p:nvPr/>
        </p:nvSpPr>
        <p:spPr>
          <a:xfrm>
            <a:off x="3246120" y="1216152"/>
            <a:ext cx="146304" cy="1965960"/>
          </a:xfrm>
          <a:prstGeom prst="rect">
            <a:avLst/>
          </a:prstGeom>
          <a:solidFill>
            <a:srgbClr val="2C6696"/>
          </a:solidFill>
          <a:ln>
            <a:noFill/>
          </a:ln>
          <a:effectLst/>
        </p:spPr>
        <p:txBody>
          <a:bodyPr rtlCol="0" anchor="ctr"/>
          <a:lstStyle/>
          <a:p/>
        </p:txBody>
      </p:sp>
      <p:sp>
        <p:nvSpPr>
          <p:cNvPr id="10" name="TextBox 9"/>
          <p:cNvSpPr txBox="1"/>
          <p:nvPr/>
        </p:nvSpPr>
        <p:spPr>
          <a:xfrm>
            <a:off x="3611880" y="1325880"/>
            <a:ext cx="78940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HAVA TAHMİNİ</a:t>
            </a:r>
          </a:p>
        </p:txBody>
      </p:sp>
      <p:sp>
        <p:nvSpPr>
          <p:cNvPr id="11" name="TextBox 10"/>
          <p:cNvSpPr txBox="1"/>
          <p:nvPr/>
        </p:nvSpPr>
        <p:spPr>
          <a:xfrm>
            <a:off x="3611880" y="1719072"/>
            <a:ext cx="7894015" cy="132588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Radar teknolojisi, meteoroloji uyduları ve ölçüm cihazları aracılığıyla elde edilen verilerin incelenmesi ve yorumlanması sonucunda bir ülke, bölge veya merkezde, belirli bir zaman dilimi içinde etkili olabilecek hava koşullarıyla ilgili öngörüde bulunmaya hava tahmini denir.</a:t>
            </a:r>
          </a:p>
        </p:txBody>
      </p:sp>
      <p:sp>
        <p:nvSpPr>
          <p:cNvPr id="12" name="Rounded Rectangle 11"/>
          <p:cNvSpPr/>
          <p:nvPr/>
        </p:nvSpPr>
        <p:spPr>
          <a:xfrm>
            <a:off x="3246120" y="3364992"/>
            <a:ext cx="1891207" cy="173736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246120" y="3364992"/>
            <a:ext cx="1891207" cy="530352"/>
          </a:xfrm>
          <a:prstGeom prst="roundRect">
            <a:avLst>
              <a:gd name="adj" fmla="val 25000"/>
            </a:avLst>
          </a:prstGeom>
          <a:solidFill>
            <a:srgbClr val="2C6696"/>
          </a:solidFill>
          <a:ln>
            <a:noFill/>
          </a:ln>
          <a:effectLst/>
        </p:spPr>
        <p:txBody>
          <a:bodyPr rtlCol="0" anchor="ctr"/>
          <a:lstStyle/>
          <a:p/>
        </p:txBody>
      </p:sp>
      <p:sp>
        <p:nvSpPr>
          <p:cNvPr id="14" name="Rectangle 13"/>
          <p:cNvSpPr/>
          <p:nvPr/>
        </p:nvSpPr>
        <p:spPr>
          <a:xfrm>
            <a:off x="3246120" y="3630168"/>
            <a:ext cx="1891207" cy="265176"/>
          </a:xfrm>
          <a:prstGeom prst="rect">
            <a:avLst/>
          </a:prstGeom>
          <a:solidFill>
            <a:srgbClr val="2C6696"/>
          </a:solidFill>
          <a:ln>
            <a:noFill/>
          </a:ln>
          <a:effectLst/>
        </p:spPr>
        <p:txBody>
          <a:bodyPr rtlCol="0" anchor="ctr"/>
          <a:lstStyle/>
          <a:p/>
        </p:txBody>
      </p:sp>
      <p:sp>
        <p:nvSpPr>
          <p:cNvPr id="15" name="TextBox 14"/>
          <p:cNvSpPr txBox="1"/>
          <p:nvPr/>
        </p:nvSpPr>
        <p:spPr>
          <a:xfrm>
            <a:off x="3337560" y="3364992"/>
            <a:ext cx="1708327"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İstasyonlar</a:t>
            </a:r>
          </a:p>
        </p:txBody>
      </p:sp>
      <p:sp>
        <p:nvSpPr>
          <p:cNvPr id="16" name="TextBox 15"/>
          <p:cNvSpPr txBox="1"/>
          <p:nvPr/>
        </p:nvSpPr>
        <p:spPr>
          <a:xfrm>
            <a:off x="3355848" y="3968496"/>
            <a:ext cx="1671751" cy="1060704"/>
          </a:xfrm>
          <a:prstGeom prst="rect">
            <a:avLst/>
          </a:prstGeom>
          <a:noFill/>
        </p:spPr>
        <p:txBody>
          <a:bodyPr wrap="square" anchor="t" lIns="73152" rIns="73152" tIns="36576" bIns="36576">
            <a:noAutofit/>
          </a:bodyPr>
          <a:lstStyle/>
          <a:p>
            <a:pPr algn="l">
              <a:spcBef>
                <a:spcPts val="0"/>
              </a:spcBef>
              <a:spcAft>
                <a:spcPts val="0"/>
              </a:spcAft>
            </a:pPr>
            <a:r>
              <a:rPr lang="tr-TR" sz="1550" b="0" i="0">
                <a:solidFill>
                  <a:srgbClr val="262626"/>
                </a:solidFill>
                <a:latin typeface="Calibri"/>
              </a:rPr>
              <a:t>sıcaklık, nem, rüzgâr, bulut, yağış → hava raporu</a:t>
            </a:r>
          </a:p>
        </p:txBody>
      </p:sp>
      <p:cxnSp>
        <p:nvCxnSpPr>
          <p:cNvPr id="17" name="Connector 16"/>
          <p:cNvCxnSpPr/>
          <p:nvPr/>
        </p:nvCxnSpPr>
        <p:spPr>
          <a:xfrm>
            <a:off x="5164759" y="4206240"/>
            <a:ext cx="237744" cy="0"/>
          </a:xfrm>
          <a:prstGeom prst="line">
            <a:avLst/>
          </a:prstGeom>
          <a:ln w="38100">
            <a:solidFill>
              <a:srgbClr val="FCC021"/>
            </a:solidFill>
            <a:tailEnd type="triangle" w="med" len="med"/>
          </a:ln>
        </p:spPr>
      </p:cxnSp>
      <p:sp>
        <p:nvSpPr>
          <p:cNvPr id="18" name="Rounded Rectangle 17"/>
          <p:cNvSpPr/>
          <p:nvPr/>
        </p:nvSpPr>
        <p:spPr>
          <a:xfrm>
            <a:off x="5429935" y="3364992"/>
            <a:ext cx="1891207" cy="173736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5429935" y="3364992"/>
            <a:ext cx="1891207" cy="530352"/>
          </a:xfrm>
          <a:prstGeom prst="roundRect">
            <a:avLst>
              <a:gd name="adj" fmla="val 25000"/>
            </a:avLst>
          </a:prstGeom>
          <a:solidFill>
            <a:srgbClr val="4F4F4F"/>
          </a:solidFill>
          <a:ln>
            <a:noFill/>
          </a:ln>
          <a:effectLst/>
        </p:spPr>
        <p:txBody>
          <a:bodyPr rtlCol="0" anchor="ctr"/>
          <a:lstStyle/>
          <a:p/>
        </p:txBody>
      </p:sp>
      <p:sp>
        <p:nvSpPr>
          <p:cNvPr id="20" name="Rectangle 19"/>
          <p:cNvSpPr/>
          <p:nvPr/>
        </p:nvSpPr>
        <p:spPr>
          <a:xfrm>
            <a:off x="5429935" y="3630168"/>
            <a:ext cx="1891207" cy="265176"/>
          </a:xfrm>
          <a:prstGeom prst="rect">
            <a:avLst/>
          </a:prstGeom>
          <a:solidFill>
            <a:srgbClr val="4F4F4F"/>
          </a:solidFill>
          <a:ln>
            <a:noFill/>
          </a:ln>
          <a:effectLst/>
        </p:spPr>
        <p:txBody>
          <a:bodyPr rtlCol="0" anchor="ctr"/>
          <a:lstStyle/>
          <a:p/>
        </p:txBody>
      </p:sp>
      <p:sp>
        <p:nvSpPr>
          <p:cNvPr id="21" name="TextBox 20"/>
          <p:cNvSpPr txBox="1"/>
          <p:nvPr/>
        </p:nvSpPr>
        <p:spPr>
          <a:xfrm>
            <a:off x="5521375" y="3364992"/>
            <a:ext cx="1708327"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Uydu ve radar</a:t>
            </a:r>
          </a:p>
        </p:txBody>
      </p:sp>
      <p:sp>
        <p:nvSpPr>
          <p:cNvPr id="22" name="TextBox 21"/>
          <p:cNvSpPr txBox="1"/>
          <p:nvPr/>
        </p:nvSpPr>
        <p:spPr>
          <a:xfrm>
            <a:off x="5539663" y="3968496"/>
            <a:ext cx="1671751" cy="10607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bulut ve yağışın görüntüsü</a:t>
            </a:r>
          </a:p>
        </p:txBody>
      </p:sp>
      <p:cxnSp>
        <p:nvCxnSpPr>
          <p:cNvPr id="23" name="Connector 22"/>
          <p:cNvCxnSpPr/>
          <p:nvPr/>
        </p:nvCxnSpPr>
        <p:spPr>
          <a:xfrm>
            <a:off x="7348574" y="4206240"/>
            <a:ext cx="237744" cy="0"/>
          </a:xfrm>
          <a:prstGeom prst="line">
            <a:avLst/>
          </a:prstGeom>
          <a:ln w="38100">
            <a:solidFill>
              <a:srgbClr val="FCC021"/>
            </a:solidFill>
            <a:tailEnd type="triangle" w="med" len="med"/>
          </a:ln>
        </p:spPr>
      </p:cxnSp>
      <p:sp>
        <p:nvSpPr>
          <p:cNvPr id="24" name="Rounded Rectangle 23"/>
          <p:cNvSpPr/>
          <p:nvPr/>
        </p:nvSpPr>
        <p:spPr>
          <a:xfrm>
            <a:off x="7613750" y="3364992"/>
            <a:ext cx="1891207" cy="173736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7613750" y="3364992"/>
            <a:ext cx="1891207" cy="530352"/>
          </a:xfrm>
          <a:prstGeom prst="roundRect">
            <a:avLst>
              <a:gd name="adj" fmla="val 25000"/>
            </a:avLst>
          </a:prstGeom>
          <a:solidFill>
            <a:srgbClr val="2C6696"/>
          </a:solidFill>
          <a:ln>
            <a:noFill/>
          </a:ln>
          <a:effectLst/>
        </p:spPr>
        <p:txBody>
          <a:bodyPr rtlCol="0" anchor="ctr"/>
          <a:lstStyle/>
          <a:p/>
        </p:txBody>
      </p:sp>
      <p:sp>
        <p:nvSpPr>
          <p:cNvPr id="26" name="Rectangle 25"/>
          <p:cNvSpPr/>
          <p:nvPr/>
        </p:nvSpPr>
        <p:spPr>
          <a:xfrm>
            <a:off x="7613750" y="3630168"/>
            <a:ext cx="1891207" cy="265176"/>
          </a:xfrm>
          <a:prstGeom prst="rect">
            <a:avLst/>
          </a:prstGeom>
          <a:solidFill>
            <a:srgbClr val="2C6696"/>
          </a:solidFill>
          <a:ln>
            <a:noFill/>
          </a:ln>
          <a:effectLst/>
        </p:spPr>
        <p:txBody>
          <a:bodyPr rtlCol="0" anchor="ctr"/>
          <a:lstStyle/>
          <a:p/>
        </p:txBody>
      </p:sp>
      <p:sp>
        <p:nvSpPr>
          <p:cNvPr id="27" name="TextBox 26"/>
          <p:cNvSpPr txBox="1"/>
          <p:nvPr/>
        </p:nvSpPr>
        <p:spPr>
          <a:xfrm>
            <a:off x="7705190" y="3364992"/>
            <a:ext cx="1708327" cy="530352"/>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İnceleme ve yorum</a:t>
            </a:r>
          </a:p>
        </p:txBody>
      </p:sp>
      <p:sp>
        <p:nvSpPr>
          <p:cNvPr id="28" name="TextBox 27"/>
          <p:cNvSpPr txBox="1"/>
          <p:nvPr/>
        </p:nvSpPr>
        <p:spPr>
          <a:xfrm>
            <a:off x="7723478" y="3968496"/>
            <a:ext cx="1671751" cy="10607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uluslararası verilerle birlikte</a:t>
            </a:r>
          </a:p>
        </p:txBody>
      </p:sp>
      <p:cxnSp>
        <p:nvCxnSpPr>
          <p:cNvPr id="29" name="Connector 28"/>
          <p:cNvCxnSpPr/>
          <p:nvPr/>
        </p:nvCxnSpPr>
        <p:spPr>
          <a:xfrm>
            <a:off x="9532389" y="4206240"/>
            <a:ext cx="237744" cy="0"/>
          </a:xfrm>
          <a:prstGeom prst="line">
            <a:avLst/>
          </a:prstGeom>
          <a:ln w="38100">
            <a:solidFill>
              <a:srgbClr val="FCC021"/>
            </a:solidFill>
            <a:tailEnd type="triangle" w="med" len="med"/>
          </a:ln>
        </p:spPr>
      </p:cxnSp>
      <p:sp>
        <p:nvSpPr>
          <p:cNvPr id="30" name="Rounded Rectangle 29"/>
          <p:cNvSpPr/>
          <p:nvPr/>
        </p:nvSpPr>
        <p:spPr>
          <a:xfrm>
            <a:off x="9797565" y="3364992"/>
            <a:ext cx="1891207" cy="1737360"/>
          </a:xfrm>
          <a:prstGeom prst="roundRect">
            <a:avLst>
              <a:gd name="adj" fmla="val 5000"/>
            </a:avLst>
          </a:prstGeom>
          <a:solidFill>
            <a:srgbClr val="F0F0F0"/>
          </a:solidFill>
          <a:ln>
            <a:noFill/>
          </a:ln>
          <a:effectLst/>
        </p:spPr>
        <p:txBody>
          <a:bodyPr rtlCol="0" anchor="ctr"/>
          <a:lstStyle/>
          <a:p/>
        </p:txBody>
      </p:sp>
      <p:sp>
        <p:nvSpPr>
          <p:cNvPr id="31" name="Rounded Rectangle 30"/>
          <p:cNvSpPr/>
          <p:nvPr/>
        </p:nvSpPr>
        <p:spPr>
          <a:xfrm>
            <a:off x="9797565" y="3364992"/>
            <a:ext cx="1891207" cy="530352"/>
          </a:xfrm>
          <a:prstGeom prst="roundRect">
            <a:avLst>
              <a:gd name="adj" fmla="val 25000"/>
            </a:avLst>
          </a:prstGeom>
          <a:solidFill>
            <a:srgbClr val="4F4F4F"/>
          </a:solidFill>
          <a:ln>
            <a:noFill/>
          </a:ln>
          <a:effectLst/>
        </p:spPr>
        <p:txBody>
          <a:bodyPr rtlCol="0" anchor="ctr"/>
          <a:lstStyle/>
          <a:p/>
        </p:txBody>
      </p:sp>
      <p:sp>
        <p:nvSpPr>
          <p:cNvPr id="32" name="Rectangle 31"/>
          <p:cNvSpPr/>
          <p:nvPr/>
        </p:nvSpPr>
        <p:spPr>
          <a:xfrm>
            <a:off x="9797565" y="3630168"/>
            <a:ext cx="1891207" cy="265176"/>
          </a:xfrm>
          <a:prstGeom prst="rect">
            <a:avLst/>
          </a:prstGeom>
          <a:solidFill>
            <a:srgbClr val="4F4F4F"/>
          </a:solidFill>
          <a:ln>
            <a:noFill/>
          </a:ln>
          <a:effectLst/>
        </p:spPr>
        <p:txBody>
          <a:bodyPr rtlCol="0" anchor="ctr"/>
          <a:lstStyle/>
          <a:p/>
        </p:txBody>
      </p:sp>
      <p:sp>
        <p:nvSpPr>
          <p:cNvPr id="33" name="TextBox 32"/>
          <p:cNvSpPr txBox="1"/>
          <p:nvPr/>
        </p:nvSpPr>
        <p:spPr>
          <a:xfrm>
            <a:off x="9889005" y="3364992"/>
            <a:ext cx="1708327"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Tahmin ve uyarı</a:t>
            </a:r>
          </a:p>
        </p:txBody>
      </p:sp>
      <p:sp>
        <p:nvSpPr>
          <p:cNvPr id="34" name="TextBox 33"/>
          <p:cNvSpPr txBox="1"/>
          <p:nvPr/>
        </p:nvSpPr>
        <p:spPr>
          <a:xfrm>
            <a:off x="9907293" y="3968496"/>
            <a:ext cx="1671751" cy="10607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il-ilçe tahmini, erken uyarı</a:t>
            </a:r>
          </a:p>
        </p:txBody>
      </p:sp>
      <p:sp>
        <p:nvSpPr>
          <p:cNvPr id="35" name="Rounded Rectangle 34"/>
          <p:cNvSpPr/>
          <p:nvPr/>
        </p:nvSpPr>
        <p:spPr>
          <a:xfrm>
            <a:off x="3246120" y="5239512"/>
            <a:ext cx="8442655" cy="1005840"/>
          </a:xfrm>
          <a:prstGeom prst="roundRect">
            <a:avLst>
              <a:gd name="adj" fmla="val 8000"/>
            </a:avLst>
          </a:prstGeom>
          <a:solidFill>
            <a:srgbClr val="F0F0F0"/>
          </a:solidFill>
          <a:ln>
            <a:noFill/>
          </a:ln>
          <a:effectLst/>
        </p:spPr>
        <p:txBody>
          <a:bodyPr rtlCol="0" anchor="ctr"/>
          <a:lstStyle/>
          <a:p/>
        </p:txBody>
      </p:sp>
      <p:sp>
        <p:nvSpPr>
          <p:cNvPr id="36" name="Rectangle 35"/>
          <p:cNvSpPr/>
          <p:nvPr/>
        </p:nvSpPr>
        <p:spPr>
          <a:xfrm>
            <a:off x="3246120" y="5239512"/>
            <a:ext cx="118872" cy="1005840"/>
          </a:xfrm>
          <a:prstGeom prst="rect">
            <a:avLst/>
          </a:prstGeom>
          <a:solidFill>
            <a:srgbClr val="2C6696"/>
          </a:solidFill>
          <a:ln>
            <a:noFill/>
          </a:ln>
          <a:effectLst/>
        </p:spPr>
        <p:txBody>
          <a:bodyPr rtlCol="0" anchor="ctr"/>
          <a:lstStyle/>
          <a:p/>
        </p:txBody>
      </p:sp>
      <p:sp>
        <p:nvSpPr>
          <p:cNvPr id="37" name="TextBox 36"/>
          <p:cNvSpPr txBox="1"/>
          <p:nvPr/>
        </p:nvSpPr>
        <p:spPr>
          <a:xfrm>
            <a:off x="3520440" y="5239512"/>
            <a:ext cx="8031175" cy="10058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Atmosferik olayların gelişimi çoğu zaman yerel ölçekte olmadığından hava tahmini yapılırken uluslararası meteoroloji istasyonlarından elde edilen veriler kullanılır.</a:t>
            </a:r>
          </a:p>
        </p:txBody>
      </p:sp>
      <p:sp>
        <p:nvSpPr>
          <p:cNvPr id="38" name="TextBox 3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9" name="Rounded Rectangle 3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74 / 268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hava tahmininde uydu ve radar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h10_ian_kasirgasi_s83.jpg"/>
          <p:cNvPicPr>
            <a:picLocks noChangeAspect="1"/>
          </p:cNvPicPr>
          <p:nvPr/>
        </p:nvPicPr>
        <p:blipFill>
          <a:blip r:embed="rId3"/>
          <a:stretch>
            <a:fillRect/>
          </a:stretch>
        </p:blipFill>
        <p:spPr>
          <a:xfrm>
            <a:off x="502920" y="1455576"/>
            <a:ext cx="2834640" cy="3955990"/>
          </a:xfrm>
          <a:prstGeom prst="rect">
            <a:avLst/>
          </a:prstGeom>
          <a:ln w="9525">
            <a:solidFill>
              <a:srgbClr val="D9D9D9"/>
            </a:solidFill>
          </a:ln>
        </p:spPr>
      </p:pic>
      <p:sp>
        <p:nvSpPr>
          <p:cNvPr id="7" name="TextBox 6"/>
          <p:cNvSpPr txBox="1"/>
          <p:nvPr/>
        </p:nvSpPr>
        <p:spPr>
          <a:xfrm>
            <a:off x="502920" y="5457287"/>
            <a:ext cx="2834640" cy="502920"/>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Uydu görüntüsü: Ian Kasırgası, 2022 (kitap s. 83)</a:t>
            </a:r>
          </a:p>
        </p:txBody>
      </p:sp>
      <p:sp>
        <p:nvSpPr>
          <p:cNvPr id="8" name="Rounded Rectangle 7"/>
          <p:cNvSpPr/>
          <p:nvPr/>
        </p:nvSpPr>
        <p:spPr>
          <a:xfrm>
            <a:off x="3566160" y="1216152"/>
            <a:ext cx="8122615" cy="9601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00" b="0" i="1">
                <a:solidFill>
                  <a:srgbClr val="262626"/>
                </a:solidFill>
                <a:latin typeface="Calibri"/>
              </a:rPr>
              <a:t>Meteoroloji Genel Müdürlüğünün genel ağ adresindeki kaynakları kullanarak aşağıdaki uygulamaları yapınız.</a:t>
            </a:r>
          </a:p>
        </p:txBody>
      </p:sp>
      <p:sp>
        <p:nvSpPr>
          <p:cNvPr id="9" name="Rounded Rectangle 8"/>
          <p:cNvSpPr/>
          <p:nvPr/>
        </p:nvSpPr>
        <p:spPr>
          <a:xfrm>
            <a:off x="3566160" y="2359152"/>
            <a:ext cx="8122615" cy="1280160"/>
          </a:xfrm>
          <a:prstGeom prst="roundRect">
            <a:avLst>
              <a:gd name="adj" fmla="val 10000"/>
            </a:avLst>
          </a:prstGeom>
          <a:solidFill>
            <a:srgbClr val="F0F0F0"/>
          </a:solidFill>
          <a:ln>
            <a:noFill/>
          </a:ln>
          <a:effectLst/>
        </p:spPr>
        <p:txBody>
          <a:bodyPr rtlCol="0" anchor="ctr"/>
          <a:lstStyle/>
          <a:p/>
        </p:txBody>
      </p:sp>
      <p:sp>
        <p:nvSpPr>
          <p:cNvPr id="10" name="Oval 9"/>
          <p:cNvSpPr/>
          <p:nvPr/>
        </p:nvSpPr>
        <p:spPr>
          <a:xfrm>
            <a:off x="3703320" y="2724912"/>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11" name="TextBox 10"/>
          <p:cNvSpPr txBox="1"/>
          <p:nvPr/>
        </p:nvSpPr>
        <p:spPr>
          <a:xfrm>
            <a:off x="4434840" y="2359152"/>
            <a:ext cx="7116775" cy="128016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Hava durumu tahminlerinin yapılmasında uydu ve radar görüntülerinden nasıl yararlanılabileceğini açıklayınız.</a:t>
            </a:r>
          </a:p>
        </p:txBody>
      </p:sp>
      <p:sp>
        <p:nvSpPr>
          <p:cNvPr id="12" name="Rounded Rectangle 11"/>
          <p:cNvSpPr/>
          <p:nvPr/>
        </p:nvSpPr>
        <p:spPr>
          <a:xfrm>
            <a:off x="3566160" y="3776472"/>
            <a:ext cx="8122615" cy="1280160"/>
          </a:xfrm>
          <a:prstGeom prst="roundRect">
            <a:avLst>
              <a:gd name="adj" fmla="val 10000"/>
            </a:avLst>
          </a:prstGeom>
          <a:solidFill>
            <a:srgbClr val="F0F0F0"/>
          </a:solidFill>
          <a:ln>
            <a:noFill/>
          </a:ln>
          <a:effectLst/>
        </p:spPr>
        <p:txBody>
          <a:bodyPr rtlCol="0" anchor="ctr"/>
          <a:lstStyle/>
          <a:p/>
        </p:txBody>
      </p:sp>
      <p:sp>
        <p:nvSpPr>
          <p:cNvPr id="13" name="Oval 12"/>
          <p:cNvSpPr/>
          <p:nvPr/>
        </p:nvSpPr>
        <p:spPr>
          <a:xfrm>
            <a:off x="3703320" y="4142232"/>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4" name="TextBox 13"/>
          <p:cNvSpPr txBox="1"/>
          <p:nvPr/>
        </p:nvSpPr>
        <p:spPr>
          <a:xfrm>
            <a:off x="4434840" y="3776472"/>
            <a:ext cx="7116775" cy="128016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Yaşadığınız yere ait uydu ve radar görüntülerini inceleyerek uzaktan algılama görüntüleri ile yaşadığınız yerin hava durumunu ilişkilendiriniz.</a:t>
            </a:r>
          </a:p>
        </p:txBody>
      </p:sp>
      <p:sp>
        <p:nvSpPr>
          <p:cNvPr id="15" name="Rounded Rectangle 14"/>
          <p:cNvSpPr/>
          <p:nvPr/>
        </p:nvSpPr>
        <p:spPr>
          <a:xfrm>
            <a:off x="3566160" y="5239512"/>
            <a:ext cx="8122615" cy="100584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C6696"/>
                </a:solidFill>
                <a:latin typeface="Calibri"/>
              </a:rPr>
              <a:t>Etkileşimli tahtada: MGM · radar ve uydu görüntüleri · il-ilçe tahmini</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83, 87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75 / 268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Uydu ve radar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260604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60604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249631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1 · Uydu ve radar tahmine nasıl yardım eder?</a:t>
            </a:r>
          </a:p>
          <a:p>
            <a:pPr algn="l">
              <a:spcBef>
                <a:spcPts val="0"/>
              </a:spcBef>
              <a:spcAft>
                <a:spcPts val="500"/>
              </a:spcAft>
            </a:pPr>
            <a:r>
              <a:rPr lang="tr-TR" sz="1900" b="0" i="0">
                <a:solidFill>
                  <a:srgbClr val="262626"/>
                </a:solidFill>
                <a:latin typeface="Calibri"/>
              </a:rPr>
              <a:t>Uydular, sensörler vasıtasıyla kaydettikleri verileri belirli aralıklarla yer istasyonlarına göndererek hava olaylarının küresel olarak incelenmesini kolaylaştırır.</a:t>
            </a:r>
          </a:p>
          <a:p>
            <a:pPr algn="l">
              <a:spcBef>
                <a:spcPts val="0"/>
              </a:spcBef>
              <a:spcAft>
                <a:spcPts val="0"/>
              </a:spcAft>
            </a:pPr>
            <a:r>
              <a:rPr lang="tr-TR" sz="1900" b="0" i="0">
                <a:solidFill>
                  <a:srgbClr val="262626"/>
                </a:solidFill>
                <a:latin typeface="Calibri"/>
              </a:rPr>
              <a:t>Ardışık uydu görüntüleri bulut kütlesinin yönünü ve hızını; radar yağışın yerini ve şiddetini gösterir. Bu veriler istasyon ölçümleriyle birlikte yorumlanır; aşırı olaylar için erken uyarı verilir.</a:t>
            </a:r>
          </a:p>
        </p:txBody>
      </p:sp>
      <p:sp>
        <p:nvSpPr>
          <p:cNvPr id="9" name="Rounded Rectangle 8"/>
          <p:cNvSpPr/>
          <p:nvPr/>
        </p:nvSpPr>
        <p:spPr>
          <a:xfrm>
            <a:off x="502920" y="4005072"/>
            <a:ext cx="11185855" cy="224028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4005072"/>
            <a:ext cx="109728" cy="2240280"/>
          </a:xfrm>
          <a:prstGeom prst="rect">
            <a:avLst/>
          </a:prstGeom>
          <a:solidFill>
            <a:srgbClr val="2E7D32"/>
          </a:solidFill>
          <a:ln>
            <a:noFill/>
          </a:ln>
          <a:effectLst/>
        </p:spPr>
        <p:txBody>
          <a:bodyPr rtlCol="0" anchor="ctr"/>
          <a:lstStyle/>
          <a:p/>
        </p:txBody>
      </p:sp>
      <p:sp>
        <p:nvSpPr>
          <p:cNvPr id="11" name="TextBox 10"/>
          <p:cNvSpPr txBox="1"/>
          <p:nvPr/>
        </p:nvSpPr>
        <p:spPr>
          <a:xfrm>
            <a:off x="731520" y="4059936"/>
            <a:ext cx="10865815" cy="213055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2 · Görüntü ile yaşadığımız yerin hava durumu</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Yaşadığımız yerin üzerinde ya da ona doğru ilerleyen bulut kütlesi ve radarda yağış yankısı → yağış başlamıştır ya da yakında başlayabilir.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Görüntüde gökyüzü açık → hava açık; tahmini MGM'nin il-ilçe tahminiyle karşılaştırırız.</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86-87</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76 / 268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Hava tahmini yapılırken uluslararası meteoroloji istasyonlarının verileri de kullanılır. Bunun nedeni nedir?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Türkiye'de meteoroloji istasyonu olmaması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Atmosferik olayların gelişiminin çoğu zaman yerel ölçekte olmaması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Radarların yalnız gece çalışması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Uyduların veri göndermemesi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Hava raporlarının yılda bir hazırlanması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77 / 268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Hava tahmini yapılırken uluslararası meteoroloji istasyonlarının verileri de kullanılır. Bunun nedeni nedir?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Türkiye'de meteoroloji istasyonu olmaması</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Atmosferik olayların gelişiminin çoğu zaman yerel ölçekte olmaması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Radarların yalnız gece çalışması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Uyduların veri göndermemesi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Hava raporlarının yılda bir hazırlanması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Atmosferik olayların gelişimi çoğu zaman yerel ölçekte olmadığından hava tahmini yapılırken uluslararası meteoroloji istasyonlarından elde edilen veriler kullanılır.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78 / 268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Örnek olay: hava olayları tarih yazar mı?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 · E</a:t>
            </a:r>
          </a:p>
        </p:txBody>
      </p:sp>
      <p:sp>
        <p:nvSpPr>
          <p:cNvPr id="6" name="TextBox 5"/>
          <p:cNvSpPr txBox="1"/>
          <p:nvPr/>
        </p:nvSpPr>
        <p:spPr>
          <a:xfrm>
            <a:off x="502920" y="117043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767676"/>
                </a:solidFill>
                <a:latin typeface="Calibri"/>
              </a:rPr>
              <a:t>Aşağıda hava olaylarının Fransız İhtilali’nin gerçekleşmesi üzerindeki etkilerine dair bir metin verilmiştir.</a:t>
            </a:r>
          </a:p>
        </p:txBody>
      </p:sp>
      <p:sp>
        <p:nvSpPr>
          <p:cNvPr id="7" name="Rounded Rectangle 6"/>
          <p:cNvSpPr/>
          <p:nvPr/>
        </p:nvSpPr>
        <p:spPr>
          <a:xfrm>
            <a:off x="502920" y="1673352"/>
            <a:ext cx="11185855" cy="4572000"/>
          </a:xfrm>
          <a:prstGeom prst="roundRect">
            <a:avLst>
              <a:gd name="adj" fmla="val 3000"/>
            </a:avLst>
          </a:prstGeom>
          <a:solidFill>
            <a:srgbClr val="F0F0F0"/>
          </a:solidFill>
          <a:ln>
            <a:noFill/>
          </a:ln>
          <a:effectLst/>
        </p:spPr>
        <p:txBody>
          <a:bodyPr rtlCol="0" anchor="ctr"/>
          <a:lstStyle/>
          <a:p/>
        </p:txBody>
      </p:sp>
      <p:sp>
        <p:nvSpPr>
          <p:cNvPr id="8" name="TextBox 7"/>
          <p:cNvSpPr txBox="1"/>
          <p:nvPr/>
        </p:nvSpPr>
        <p:spPr>
          <a:xfrm>
            <a:off x="777240" y="1737360"/>
            <a:ext cx="10637215" cy="411480"/>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262626"/>
                </a:solidFill>
                <a:latin typeface="Calibri"/>
              </a:rPr>
              <a:t>Hava Olaylarının Fransız İhtilali Üzerindeki Etkileri</a:t>
            </a:r>
          </a:p>
        </p:txBody>
      </p:sp>
      <p:sp>
        <p:nvSpPr>
          <p:cNvPr id="9" name="TextBox 8"/>
          <p:cNvSpPr txBox="1"/>
          <p:nvPr/>
        </p:nvSpPr>
        <p:spPr>
          <a:xfrm>
            <a:off x="777240" y="2176272"/>
            <a:ext cx="10637215" cy="3639312"/>
          </a:xfrm>
          <a:prstGeom prst="rect">
            <a:avLst/>
          </a:prstGeom>
          <a:noFill/>
        </p:spPr>
        <p:txBody>
          <a:bodyPr wrap="square" anchor="ctr" lIns="73152" rIns="73152" tIns="36576" bIns="36576">
            <a:noAutofit/>
          </a:bodyPr>
          <a:lstStyle/>
          <a:p>
            <a:pPr algn="l">
              <a:spcBef>
                <a:spcPts val="0"/>
              </a:spcBef>
              <a:spcAft>
                <a:spcPts val="778"/>
              </a:spcAft>
            </a:pPr>
            <a:r>
              <a:rPr lang="tr-TR" sz="1850" b="0" i="0">
                <a:solidFill>
                  <a:srgbClr val="262626"/>
                </a:solidFill>
                <a:latin typeface="Calibri"/>
              </a:rPr>
              <a:t>Hava olayları, insanların günlük yaşamları üzerinde etkili olduğu gibi tarihsel olayları da etkileyebilir. Örneğin Fransız İhtilali’nin bilinen nedenleri arasında hava olayları yer almaz. Ancak 1788 yılının aşırı sıcak baharının ve erken yaz mevsiminin uzun süreli bir kuraklığa neden olması, bu sebeple Fransız ekonomisinin durgun bir döneme girmesi ihtilal sürecini hızlandırmıştır.</a:t>
            </a:r>
          </a:p>
          <a:p>
            <a:pPr algn="l">
              <a:spcBef>
                <a:spcPts val="0"/>
              </a:spcBef>
              <a:spcAft>
                <a:spcPts val="0"/>
              </a:spcAft>
            </a:pPr>
            <a:r>
              <a:rPr lang="tr-TR" sz="1850" b="0" i="0">
                <a:solidFill>
                  <a:srgbClr val="262626"/>
                </a:solidFill>
                <a:latin typeface="Calibri"/>
              </a:rPr>
              <a:t>İhtilalden yüz yıl önce Paris’te, sıcaklık ve yağış verileri astronomik gözlemevinde kaydedilmeye başlanmıştı. Sonraki on yıllarda ülkenin diğer kısımlarında da meteoroloji istasyonları kuruldu. Bu istasyonlarda yapılan ölçümlere göre Fransa’ya düşen yağış miktarının önemli ölçüde azaldığı gözlendi. Ancak nüfusun gıda ihtiyacının karşılanmasını tehlikeye sokan iklim olayı sadece kuraklık değildi. İhtilalden tam bir yıl önce, 13 Temmuz 1788’de daha önce hiç yaşanmamış bir dolu fırtınası Fransa’nın büyük bir kısmını etkisi altına aldı. Tahıl tarlaları mahvoldu ve tüm bahçelerdeki meyveler telef oldu. Dolu afetini yeni bir kuraklık ve soğuk bir kış mevsimi izledi. Nehirlerin buz tutmasından dolayı değirmenler tahılları öğütemez hâle geldi. Nehrin buz tutması gıda ürünlerinin nakliyesini de imkânsızlaştırdı.</a:t>
            </a:r>
          </a:p>
        </p:txBody>
      </p:sp>
      <p:sp>
        <p:nvSpPr>
          <p:cNvPr id="10" name="TextBox 9"/>
          <p:cNvSpPr txBox="1"/>
          <p:nvPr/>
        </p:nvSpPr>
        <p:spPr>
          <a:xfrm>
            <a:off x="777240" y="5852160"/>
            <a:ext cx="10637215" cy="365760"/>
          </a:xfrm>
          <a:prstGeom prst="rect">
            <a:avLst/>
          </a:prstGeom>
          <a:noFill/>
        </p:spPr>
        <p:txBody>
          <a:bodyPr wrap="square" anchor="t" lIns="73152" rIns="73152" tIns="36576" bIns="36576">
            <a:noAutofit/>
          </a:bodyPr>
          <a:lstStyle/>
          <a:p>
            <a:pPr algn="r">
              <a:spcBef>
                <a:spcPts val="0"/>
              </a:spcBef>
              <a:spcAft>
                <a:spcPts val="0"/>
              </a:spcAft>
            </a:pPr>
            <a:r>
              <a:rPr lang="tr-TR" sz="1400" b="0" i="1">
                <a:solidFill>
                  <a:srgbClr val="767676"/>
                </a:solidFill>
                <a:latin typeface="Calibri"/>
              </a:rPr>
              <a:t>Ronald D. Gerste, Hava Nasıl Tarih Yazar: Antikçağ’dan Günümüze İklim Değişiklikleri ve Felaketler</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85</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79 / 268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Fransız İhtilali: sorular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 · E</a:t>
            </a:r>
          </a:p>
        </p:txBody>
      </p:sp>
      <p:sp>
        <p:nvSpPr>
          <p:cNvPr id="6" name="Rounded Rectangle 5"/>
          <p:cNvSpPr/>
          <p:nvPr/>
        </p:nvSpPr>
        <p:spPr>
          <a:xfrm>
            <a:off x="502920" y="1216152"/>
            <a:ext cx="11185855" cy="86868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40080" y="1385316"/>
            <a:ext cx="530352" cy="53035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100" b="1" i="0">
                <a:solidFill>
                  <a:srgbClr val="FFFFFF"/>
                </a:solidFill>
                <a:latin typeface="Calibri"/>
              </a:rPr>
              <a:t>1</a:t>
            </a:r>
          </a:p>
        </p:txBody>
      </p:sp>
      <p:sp>
        <p:nvSpPr>
          <p:cNvPr id="8" name="TextBox 7"/>
          <p:cNvSpPr txBox="1"/>
          <p:nvPr/>
        </p:nvSpPr>
        <p:spPr>
          <a:xfrm>
            <a:off x="1344168" y="1216152"/>
            <a:ext cx="8991295" cy="8686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Fransız İhtilali’ni hangi hava olayları etkilemiştir?</a:t>
            </a:r>
          </a:p>
        </p:txBody>
      </p:sp>
      <p:sp>
        <p:nvSpPr>
          <p:cNvPr id="9" name="Rounded Rectangle 8"/>
          <p:cNvSpPr/>
          <p:nvPr/>
        </p:nvSpPr>
        <p:spPr>
          <a:xfrm>
            <a:off x="10454335" y="1431036"/>
            <a:ext cx="1097280" cy="438912"/>
          </a:xfrm>
          <a:prstGeom prst="roundRect">
            <a:avLst>
              <a:gd name="adj" fmla="val 40000"/>
            </a:avLst>
          </a:prstGeom>
          <a:solidFill>
            <a:srgbClr val="2C6696"/>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sınıfta</a:t>
            </a:r>
          </a:p>
        </p:txBody>
      </p:sp>
      <p:sp>
        <p:nvSpPr>
          <p:cNvPr id="10" name="Rounded Rectangle 9"/>
          <p:cNvSpPr/>
          <p:nvPr/>
        </p:nvSpPr>
        <p:spPr>
          <a:xfrm>
            <a:off x="502920" y="2203704"/>
            <a:ext cx="11185855" cy="868680"/>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40080" y="2372868"/>
            <a:ext cx="530352" cy="53035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100" b="1" i="0">
                <a:solidFill>
                  <a:srgbClr val="FFFFFF"/>
                </a:solidFill>
                <a:latin typeface="Calibri"/>
              </a:rPr>
              <a:t>2</a:t>
            </a:r>
          </a:p>
        </p:txBody>
      </p:sp>
      <p:sp>
        <p:nvSpPr>
          <p:cNvPr id="12" name="TextBox 11"/>
          <p:cNvSpPr txBox="1"/>
          <p:nvPr/>
        </p:nvSpPr>
        <p:spPr>
          <a:xfrm>
            <a:off x="1344168" y="2203704"/>
            <a:ext cx="8991295" cy="8686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Hava olayları ile ilgili veriler nereden elde edilmiştir?</a:t>
            </a:r>
          </a:p>
        </p:txBody>
      </p:sp>
      <p:sp>
        <p:nvSpPr>
          <p:cNvPr id="13" name="Rounded Rectangle 12"/>
          <p:cNvSpPr/>
          <p:nvPr/>
        </p:nvSpPr>
        <p:spPr>
          <a:xfrm>
            <a:off x="10454335" y="2418588"/>
            <a:ext cx="1097280" cy="438912"/>
          </a:xfrm>
          <a:prstGeom prst="roundRect">
            <a:avLst>
              <a:gd name="adj" fmla="val 40000"/>
            </a:avLst>
          </a:prstGeom>
          <a:solidFill>
            <a:srgbClr val="2C6696"/>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sınıfta</a:t>
            </a:r>
          </a:p>
        </p:txBody>
      </p:sp>
      <p:sp>
        <p:nvSpPr>
          <p:cNvPr id="14" name="Rounded Rectangle 13"/>
          <p:cNvSpPr/>
          <p:nvPr/>
        </p:nvSpPr>
        <p:spPr>
          <a:xfrm>
            <a:off x="502920" y="3191256"/>
            <a:ext cx="11185855" cy="868680"/>
          </a:xfrm>
          <a:prstGeom prst="roundRect">
            <a:avLst>
              <a:gd name="adj" fmla="val 12000"/>
            </a:avLst>
          </a:prstGeom>
          <a:solidFill>
            <a:srgbClr val="F0F0F0"/>
          </a:solidFill>
          <a:ln>
            <a:noFill/>
          </a:ln>
          <a:effectLst/>
        </p:spPr>
        <p:txBody>
          <a:bodyPr rtlCol="0" anchor="ctr"/>
          <a:lstStyle/>
          <a:p/>
        </p:txBody>
      </p:sp>
      <p:sp>
        <p:nvSpPr>
          <p:cNvPr id="15" name="Oval 14"/>
          <p:cNvSpPr/>
          <p:nvPr/>
        </p:nvSpPr>
        <p:spPr>
          <a:xfrm>
            <a:off x="640080" y="3360420"/>
            <a:ext cx="530352" cy="53035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100" b="1" i="0">
                <a:solidFill>
                  <a:srgbClr val="FFFFFF"/>
                </a:solidFill>
                <a:latin typeface="Calibri"/>
              </a:rPr>
              <a:t>3</a:t>
            </a:r>
          </a:p>
        </p:txBody>
      </p:sp>
      <p:sp>
        <p:nvSpPr>
          <p:cNvPr id="16" name="TextBox 15"/>
          <p:cNvSpPr txBox="1"/>
          <p:nvPr/>
        </p:nvSpPr>
        <p:spPr>
          <a:xfrm>
            <a:off x="1344168" y="3191256"/>
            <a:ext cx="8991295" cy="8686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Hava olayları Paris’teki insanların yaşamını nasıl etkilemiştir?</a:t>
            </a:r>
          </a:p>
        </p:txBody>
      </p:sp>
      <p:sp>
        <p:nvSpPr>
          <p:cNvPr id="17" name="Rounded Rectangle 16"/>
          <p:cNvSpPr/>
          <p:nvPr/>
        </p:nvSpPr>
        <p:spPr>
          <a:xfrm>
            <a:off x="10454335" y="3406140"/>
            <a:ext cx="1097280" cy="438912"/>
          </a:xfrm>
          <a:prstGeom prst="roundRect">
            <a:avLst>
              <a:gd name="adj" fmla="val 40000"/>
            </a:avLst>
          </a:prstGeom>
          <a:solidFill>
            <a:srgbClr val="2C6696"/>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sınıfta</a:t>
            </a:r>
          </a:p>
        </p:txBody>
      </p:sp>
      <p:sp>
        <p:nvSpPr>
          <p:cNvPr id="18" name="Rounded Rectangle 17"/>
          <p:cNvSpPr/>
          <p:nvPr/>
        </p:nvSpPr>
        <p:spPr>
          <a:xfrm>
            <a:off x="502920" y="4178808"/>
            <a:ext cx="11185855" cy="868680"/>
          </a:xfrm>
          <a:prstGeom prst="roundRect">
            <a:avLst>
              <a:gd name="adj" fmla="val 12000"/>
            </a:avLst>
          </a:prstGeom>
          <a:solidFill>
            <a:srgbClr val="FFF3D1"/>
          </a:solidFill>
          <a:ln>
            <a:noFill/>
          </a:ln>
          <a:effectLst/>
        </p:spPr>
        <p:txBody>
          <a:bodyPr rtlCol="0" anchor="ctr"/>
          <a:lstStyle/>
          <a:p/>
        </p:txBody>
      </p:sp>
      <p:sp>
        <p:nvSpPr>
          <p:cNvPr id="19" name="Oval 18"/>
          <p:cNvSpPr/>
          <p:nvPr/>
        </p:nvSpPr>
        <p:spPr>
          <a:xfrm>
            <a:off x="640080" y="4347972"/>
            <a:ext cx="530352" cy="53035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100" b="1" i="0">
                <a:solidFill>
                  <a:srgbClr val="FFFFFF"/>
                </a:solidFill>
                <a:latin typeface="Calibri"/>
              </a:rPr>
              <a:t>4</a:t>
            </a:r>
          </a:p>
        </p:txBody>
      </p:sp>
      <p:sp>
        <p:nvSpPr>
          <p:cNvPr id="20" name="TextBox 19"/>
          <p:cNvSpPr txBox="1"/>
          <p:nvPr/>
        </p:nvSpPr>
        <p:spPr>
          <a:xfrm>
            <a:off x="1344168" y="4178808"/>
            <a:ext cx="8991295" cy="86868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Hava olaylarının tarihî gelişmeler, siyasi ve sosyal olaylar üzerindeki etkilerine örnekler veriniz.</a:t>
            </a:r>
          </a:p>
        </p:txBody>
      </p:sp>
      <p:sp>
        <p:nvSpPr>
          <p:cNvPr id="21" name="Rounded Rectangle 20"/>
          <p:cNvSpPr/>
          <p:nvPr/>
        </p:nvSpPr>
        <p:spPr>
          <a:xfrm>
            <a:off x="10454335" y="4393692"/>
            <a:ext cx="1097280" cy="438912"/>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evde</a:t>
            </a:r>
          </a:p>
        </p:txBody>
      </p:sp>
      <p:sp>
        <p:nvSpPr>
          <p:cNvPr id="22" name="Rounded Rectangle 21"/>
          <p:cNvSpPr/>
          <p:nvPr/>
        </p:nvSpPr>
        <p:spPr>
          <a:xfrm>
            <a:off x="502920" y="5166360"/>
            <a:ext cx="11185855" cy="868680"/>
          </a:xfrm>
          <a:prstGeom prst="roundRect">
            <a:avLst>
              <a:gd name="adj" fmla="val 12000"/>
            </a:avLst>
          </a:prstGeom>
          <a:solidFill>
            <a:srgbClr val="FFF3D1"/>
          </a:solidFill>
          <a:ln>
            <a:noFill/>
          </a:ln>
          <a:effectLst/>
        </p:spPr>
        <p:txBody>
          <a:bodyPr rtlCol="0" anchor="ctr"/>
          <a:lstStyle/>
          <a:p/>
        </p:txBody>
      </p:sp>
      <p:sp>
        <p:nvSpPr>
          <p:cNvPr id="23" name="Oval 22"/>
          <p:cNvSpPr/>
          <p:nvPr/>
        </p:nvSpPr>
        <p:spPr>
          <a:xfrm>
            <a:off x="640080" y="5335524"/>
            <a:ext cx="530352" cy="53035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100" b="1" i="0">
                <a:solidFill>
                  <a:srgbClr val="FFFFFF"/>
                </a:solidFill>
                <a:latin typeface="Calibri"/>
              </a:rPr>
              <a:t>5</a:t>
            </a:r>
          </a:p>
        </p:txBody>
      </p:sp>
      <p:sp>
        <p:nvSpPr>
          <p:cNvPr id="24" name="TextBox 23"/>
          <p:cNvSpPr txBox="1"/>
          <p:nvPr/>
        </p:nvSpPr>
        <p:spPr>
          <a:xfrm>
            <a:off x="1344168" y="5166360"/>
            <a:ext cx="8991295" cy="86868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Bu metne hava olaylarının insan hayatı üzerindeki etkisini örnekleyen bir paragraf ekleyiniz.</a:t>
            </a:r>
          </a:p>
        </p:txBody>
      </p:sp>
      <p:sp>
        <p:nvSpPr>
          <p:cNvPr id="25" name="Rounded Rectangle 24"/>
          <p:cNvSpPr/>
          <p:nvPr/>
        </p:nvSpPr>
        <p:spPr>
          <a:xfrm>
            <a:off x="10454335" y="5381244"/>
            <a:ext cx="1097280" cy="438912"/>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evde</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85</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80 / 268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Sorular 1-3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600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600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14904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1 · Hangi hava olayları?</a:t>
            </a:r>
          </a:p>
          <a:p>
            <a:pPr algn="l">
              <a:spcBef>
                <a:spcPts val="0"/>
              </a:spcBef>
              <a:spcAft>
                <a:spcPts val="0"/>
              </a:spcAft>
            </a:pPr>
            <a:r>
              <a:rPr lang="tr-TR" sz="2000" b="0" i="0">
                <a:solidFill>
                  <a:srgbClr val="262626"/>
                </a:solidFill>
                <a:latin typeface="Calibri"/>
              </a:rPr>
              <a:t>1788'in aşırı sıcak baharı ve erken yazı → uzun süreli kuraklık; 13 Temmuz 1788'de dolu fırtınası; ardından yeni bir kuraklık ve soğuk bir kış (nehirler buz tuttu).</a:t>
            </a:r>
          </a:p>
        </p:txBody>
      </p:sp>
      <p:sp>
        <p:nvSpPr>
          <p:cNvPr id="9" name="Rounded Rectangle 8"/>
          <p:cNvSpPr/>
          <p:nvPr/>
        </p:nvSpPr>
        <p:spPr>
          <a:xfrm>
            <a:off x="502920" y="2953512"/>
            <a:ext cx="11185855" cy="13716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953512"/>
            <a:ext cx="109728" cy="1371600"/>
          </a:xfrm>
          <a:prstGeom prst="rect">
            <a:avLst/>
          </a:prstGeom>
          <a:solidFill>
            <a:srgbClr val="2E7D32"/>
          </a:solidFill>
          <a:ln>
            <a:noFill/>
          </a:ln>
          <a:effectLst/>
        </p:spPr>
        <p:txBody>
          <a:bodyPr rtlCol="0" anchor="ctr"/>
          <a:lstStyle/>
          <a:p/>
        </p:txBody>
      </p:sp>
      <p:sp>
        <p:nvSpPr>
          <p:cNvPr id="11" name="TextBox 10"/>
          <p:cNvSpPr txBox="1"/>
          <p:nvPr/>
        </p:nvSpPr>
        <p:spPr>
          <a:xfrm>
            <a:off x="731520" y="3008376"/>
            <a:ext cx="10865815" cy="12618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2 · Veriler nereden?</a:t>
            </a:r>
          </a:p>
          <a:p>
            <a:pPr algn="l">
              <a:spcBef>
                <a:spcPts val="0"/>
              </a:spcBef>
              <a:spcAft>
                <a:spcPts val="0"/>
              </a:spcAft>
            </a:pPr>
            <a:r>
              <a:rPr lang="tr-TR" sz="2000" b="0" i="0">
                <a:solidFill>
                  <a:srgbClr val="262626"/>
                </a:solidFill>
                <a:latin typeface="Calibri"/>
              </a:rPr>
              <a:t>Paris'teki astronomik gözlemevinin sıcaklık ve yağış kayıtları; sonraki on yıllarda kurulan meteoroloji istasyonlarının ölçümleri.</a:t>
            </a:r>
          </a:p>
        </p:txBody>
      </p:sp>
      <p:sp>
        <p:nvSpPr>
          <p:cNvPr id="12" name="Rounded Rectangle 11"/>
          <p:cNvSpPr/>
          <p:nvPr/>
        </p:nvSpPr>
        <p:spPr>
          <a:xfrm>
            <a:off x="502920" y="4507992"/>
            <a:ext cx="11185855" cy="173736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507992"/>
            <a:ext cx="109728" cy="1737360"/>
          </a:xfrm>
          <a:prstGeom prst="rect">
            <a:avLst/>
          </a:prstGeom>
          <a:solidFill>
            <a:srgbClr val="2E7D32"/>
          </a:solidFill>
          <a:ln>
            <a:noFill/>
          </a:ln>
          <a:effectLst/>
        </p:spPr>
        <p:txBody>
          <a:bodyPr rtlCol="0" anchor="ctr"/>
          <a:lstStyle/>
          <a:p/>
        </p:txBody>
      </p:sp>
      <p:sp>
        <p:nvSpPr>
          <p:cNvPr id="14" name="TextBox 13"/>
          <p:cNvSpPr txBox="1"/>
          <p:nvPr/>
        </p:nvSpPr>
        <p:spPr>
          <a:xfrm>
            <a:off x="731520" y="4562856"/>
            <a:ext cx="10865815" cy="162763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3 · Paris'teki insanlar nasıl etkilendi?</a:t>
            </a:r>
          </a:p>
          <a:p>
            <a:pPr algn="l">
              <a:spcBef>
                <a:spcPts val="0"/>
              </a:spcBef>
              <a:spcAft>
                <a:spcPts val="0"/>
              </a:spcAft>
            </a:pPr>
            <a:r>
              <a:rPr lang="tr-TR" sz="2000" b="0" i="0">
                <a:solidFill>
                  <a:srgbClr val="262626"/>
                </a:solidFill>
                <a:latin typeface="Calibri"/>
              </a:rPr>
              <a:t>Tahıl tarlaları ve meyveler zarar gördü; değirmenler tahıl öğütemedi, nehir buz tuttuğu için gıda taşınamadı → gıda sıkıntısı ve pahalılık (çıkarım), ekonomik durgunluk.</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85</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81 / 268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Sorular 4-5 — örnek cevap (evden sonra)</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214884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14884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203911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4 · Tarihten örnekler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1812: Napolyon'un Rusya seferinde sert kış, ordunun ağır kayıp vermesinde etkili oldu.</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1588: İspanyol Armadası'nın gemileri fırtınalarla dağıldı.</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1944: Normandiya çıkarması hava tahminine göre bir gün ertelenip 6 Haziran'da yapıldı.</a:t>
            </a:r>
          </a:p>
        </p:txBody>
      </p:sp>
      <p:sp>
        <p:nvSpPr>
          <p:cNvPr id="9" name="Rounded Rectangle 8"/>
          <p:cNvSpPr/>
          <p:nvPr/>
        </p:nvSpPr>
        <p:spPr>
          <a:xfrm>
            <a:off x="502920" y="3502152"/>
            <a:ext cx="11185855" cy="2743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3502152"/>
            <a:ext cx="109728" cy="2743200"/>
          </a:xfrm>
          <a:prstGeom prst="rect">
            <a:avLst/>
          </a:prstGeom>
          <a:solidFill>
            <a:srgbClr val="2E7D32"/>
          </a:solidFill>
          <a:ln>
            <a:noFill/>
          </a:ln>
          <a:effectLst/>
        </p:spPr>
        <p:txBody>
          <a:bodyPr rtlCol="0" anchor="ctr"/>
          <a:lstStyle/>
          <a:p/>
        </p:txBody>
      </p:sp>
      <p:sp>
        <p:nvSpPr>
          <p:cNvPr id="11" name="TextBox 10"/>
          <p:cNvSpPr txBox="1"/>
          <p:nvPr/>
        </p:nvSpPr>
        <p:spPr>
          <a:xfrm>
            <a:off x="731520" y="3557016"/>
            <a:ext cx="10865815" cy="2633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5 · Eklenecek paragraf (örnek)</a:t>
            </a:r>
          </a:p>
          <a:p>
            <a:pPr algn="l">
              <a:spcBef>
                <a:spcPts val="0"/>
              </a:spcBef>
              <a:spcAft>
                <a:spcPts val="0"/>
              </a:spcAft>
            </a:pPr>
            <a:r>
              <a:rPr lang="tr-TR" sz="1900" b="0" i="0">
                <a:solidFill>
                  <a:srgbClr val="262626"/>
                </a:solidFill>
                <a:latin typeface="Calibri"/>
              </a:rPr>
              <a:t>Hava olayları bugün de hayatımızı etkiliyor. Bir şehirde yoğun kar yağışıyla sıcaklık bir saat içinde 8 °C’tan −2 °C’a düştü, okullar tatil edildi ve ulaşımda aksamalar meydana geldi. Malatya'da gece sıfırın altına düşen sıcaklık kayısı bahçelerinde don yaptı; Ankara'da gök gürültülü sağanak ev ve iş yerlerini su altında bıraktı.</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 84-85</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82 / 268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Metne göre İhtilalden tam bir yıl önce tahıl tarlalarını mahveden hava olayı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Kasırga</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 hava dalgası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Dolu fırtınası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Sis</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Şiddetli rüzgâr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83 / 268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Metne göre İhtilalden tam bir yıl önce tahıl tarlalarını mahveden hava olayı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Kasırga</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Sıcak hava dalgası</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Dolu fırtınası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Sis</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Şiddetli rüzgâr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50" b="0" i="0">
                <a:solidFill>
                  <a:srgbClr val="262626"/>
                </a:solidFill>
                <a:latin typeface="Calibri"/>
              </a:rPr>
              <a:t>İhtilalden tam bir yıl önce, 13 Temmuz 1788’de daha önce hiç yaşanmamış bir dolu fırtınası Fransa’nın büyük bir kısmını etkisi altına aldı. Tahıl tarlaları mahvoldu ve tüm bahçelerdeki meyveler telef oldu.</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84 / 268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Halk meteorolojisi ve halk takvimi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HALK METEOROLOJİSİ</a:t>
            </a:r>
          </a:p>
        </p:txBody>
      </p:sp>
      <p:sp>
        <p:nvSpPr>
          <p:cNvPr id="6" name="Rounded Rectangle 5"/>
          <p:cNvSpPr/>
          <p:nvPr/>
        </p:nvSpPr>
        <p:spPr>
          <a:xfrm>
            <a:off x="502920" y="1307592"/>
            <a:ext cx="11185855" cy="146304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463040"/>
          </a:xfrm>
          <a:prstGeom prst="rect">
            <a:avLst/>
          </a:prstGeom>
          <a:solidFill>
            <a:srgbClr val="2C6696"/>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HALK METEOROLOJİSİ</a:t>
            </a:r>
          </a:p>
        </p:txBody>
      </p:sp>
      <p:sp>
        <p:nvSpPr>
          <p:cNvPr id="9" name="TextBox 8"/>
          <p:cNvSpPr txBox="1"/>
          <p:nvPr/>
        </p:nvSpPr>
        <p:spPr>
          <a:xfrm>
            <a:off x="868680" y="1810512"/>
            <a:ext cx="10637215" cy="822960"/>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Halk meteorolojisi, hava olaylarını halkın coğrafi ve kültürel bilgisi doğrultusunda ele alan yerel hava durumu tahminleridir.</a:t>
            </a:r>
          </a:p>
        </p:txBody>
      </p:sp>
      <p:sp>
        <p:nvSpPr>
          <p:cNvPr id="10" name="Rounded Rectangle 9"/>
          <p:cNvSpPr/>
          <p:nvPr/>
        </p:nvSpPr>
        <p:spPr>
          <a:xfrm>
            <a:off x="502920" y="2953512"/>
            <a:ext cx="11185855" cy="1188720"/>
          </a:xfrm>
          <a:prstGeom prst="roundRect">
            <a:avLst>
              <a:gd name="adj" fmla="val 8000"/>
            </a:avLst>
          </a:prstGeom>
          <a:solidFill>
            <a:srgbClr val="F0F0F0"/>
          </a:solidFill>
          <a:ln>
            <a:noFill/>
          </a:ln>
          <a:effectLst/>
        </p:spPr>
        <p:txBody>
          <a:bodyPr rtlCol="0" anchor="ctr"/>
          <a:lstStyle/>
          <a:p/>
        </p:txBody>
      </p:sp>
      <p:sp>
        <p:nvSpPr>
          <p:cNvPr id="11" name="Rectangle 10"/>
          <p:cNvSpPr/>
          <p:nvPr/>
        </p:nvSpPr>
        <p:spPr>
          <a:xfrm>
            <a:off x="502920" y="2953512"/>
            <a:ext cx="118872" cy="1188720"/>
          </a:xfrm>
          <a:prstGeom prst="rect">
            <a:avLst/>
          </a:prstGeom>
          <a:solidFill>
            <a:srgbClr val="FCC021"/>
          </a:solidFill>
          <a:ln>
            <a:noFill/>
          </a:ln>
          <a:effectLst/>
        </p:spPr>
        <p:txBody>
          <a:bodyPr rtlCol="0" anchor="ctr"/>
          <a:lstStyle/>
          <a:p/>
        </p:txBody>
      </p:sp>
      <p:sp>
        <p:nvSpPr>
          <p:cNvPr id="12" name="TextBox 11"/>
          <p:cNvSpPr txBox="1"/>
          <p:nvPr/>
        </p:nvSpPr>
        <p:spPr>
          <a:xfrm>
            <a:off x="777240" y="2953512"/>
            <a:ext cx="10774375" cy="11887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Halk meteorolojisi, teknolojinin yeterli olmadığı dönemlerde tarım ve hayvancılık faaliyetlerindeki belirsizliği ortadan kaldırarak günlük hayatı düzenleme ihtiyacından ortaya çıkmıştır.</a:t>
            </a:r>
          </a:p>
        </p:txBody>
      </p:sp>
      <p:sp>
        <p:nvSpPr>
          <p:cNvPr id="13" name="Rounded Rectangle 12"/>
          <p:cNvSpPr/>
          <p:nvPr/>
        </p:nvSpPr>
        <p:spPr>
          <a:xfrm>
            <a:off x="502920" y="4325112"/>
            <a:ext cx="11185855" cy="19202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502920" y="4325112"/>
            <a:ext cx="11185855" cy="530352"/>
          </a:xfrm>
          <a:prstGeom prst="roundRect">
            <a:avLst>
              <a:gd name="adj" fmla="val 25000"/>
            </a:avLst>
          </a:prstGeom>
          <a:solidFill>
            <a:srgbClr val="4F4F4F"/>
          </a:solidFill>
          <a:ln>
            <a:noFill/>
          </a:ln>
          <a:effectLst/>
        </p:spPr>
        <p:txBody>
          <a:bodyPr rtlCol="0" anchor="ctr"/>
          <a:lstStyle/>
          <a:p/>
        </p:txBody>
      </p:sp>
      <p:sp>
        <p:nvSpPr>
          <p:cNvPr id="15" name="Rectangle 14"/>
          <p:cNvSpPr/>
          <p:nvPr/>
        </p:nvSpPr>
        <p:spPr>
          <a:xfrm>
            <a:off x="502920" y="4590288"/>
            <a:ext cx="11185855" cy="265176"/>
          </a:xfrm>
          <a:prstGeom prst="rect">
            <a:avLst/>
          </a:prstGeom>
          <a:solidFill>
            <a:srgbClr val="4F4F4F"/>
          </a:solidFill>
          <a:ln>
            <a:noFill/>
          </a:ln>
          <a:effectLst/>
        </p:spPr>
        <p:txBody>
          <a:bodyPr rtlCol="0" anchor="ctr"/>
          <a:lstStyle/>
          <a:p/>
        </p:txBody>
      </p:sp>
      <p:sp>
        <p:nvSpPr>
          <p:cNvPr id="16" name="TextBox 15"/>
          <p:cNvSpPr txBox="1"/>
          <p:nvPr/>
        </p:nvSpPr>
        <p:spPr>
          <a:xfrm>
            <a:off x="594360" y="4325112"/>
            <a:ext cx="1100297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Halk meteorolojisini hayatının merkezine alan insanlar</a:t>
            </a:r>
          </a:p>
        </p:txBody>
      </p:sp>
      <p:sp>
        <p:nvSpPr>
          <p:cNvPr id="17" name="TextBox 16"/>
          <p:cNvSpPr txBox="1"/>
          <p:nvPr/>
        </p:nvSpPr>
        <p:spPr>
          <a:xfrm>
            <a:off x="612648" y="4928616"/>
            <a:ext cx="10966399" cy="1243584"/>
          </a:xfrm>
          <a:prstGeom prst="rect">
            <a:avLst/>
          </a:prstGeom>
          <a:noFill/>
        </p:spPr>
        <p:txBody>
          <a:bodyPr wrap="square" anchor="t" lIns="73152" rIns="73152" tIns="36576" bIns="36576">
            <a:noAutofit/>
          </a:bodyPr>
          <a:lstStyle/>
          <a:p>
            <a:pPr algn="l" marL="192681" indent="-192681">
              <a:spcBef>
                <a:spcPts val="0"/>
              </a:spcBef>
              <a:spcAft>
                <a:spcPts val="516"/>
              </a:spcAft>
            </a:pPr>
            <a:r>
              <a:rPr lang="tr-TR" sz="1550" b="1" i="0">
                <a:solidFill>
                  <a:srgbClr val="2C6696"/>
                </a:solidFill>
                <a:latin typeface="Calibri"/>
              </a:rPr>
              <a:t>•  </a:t>
            </a:r>
            <a:r>
              <a:rPr lang="tr-TR" sz="1550" b="0" i="0">
                <a:solidFill>
                  <a:srgbClr val="262626"/>
                </a:solidFill>
                <a:latin typeface="Calibri"/>
              </a:rPr>
              <a:t>İçinde bulundukları coğrafi koşullara göre pratik zaman sınıflandırması yaparak günlük hayatlarını kolaylaştırmışlardır.</a:t>
            </a:r>
          </a:p>
          <a:p>
            <a:pPr algn="l" marL="192681" indent="-192681">
              <a:spcBef>
                <a:spcPts val="0"/>
              </a:spcBef>
              <a:spcAft>
                <a:spcPts val="516"/>
              </a:spcAft>
            </a:pPr>
            <a:r>
              <a:rPr lang="tr-TR" sz="1550" b="1" i="0">
                <a:solidFill>
                  <a:srgbClr val="2C6696"/>
                </a:solidFill>
                <a:latin typeface="Calibri"/>
              </a:rPr>
              <a:t>•  </a:t>
            </a:r>
            <a:r>
              <a:rPr lang="tr-TR" sz="1550" b="0" i="0">
                <a:solidFill>
                  <a:srgbClr val="262626"/>
                </a:solidFill>
                <a:latin typeface="Calibri"/>
              </a:rPr>
              <a:t>Geleneksel tahmin yöntemlerini kullanarak beklenmeyen hava koşulları ile baş etme yolları geliştirmişlerdir.</a:t>
            </a:r>
          </a:p>
          <a:p>
            <a:pPr algn="l" marL="192681" indent="-192681">
              <a:spcBef>
                <a:spcPts val="0"/>
              </a:spcBef>
              <a:spcAft>
                <a:spcPts val="516"/>
              </a:spcAft>
            </a:pPr>
            <a:r>
              <a:rPr lang="tr-TR" sz="1550" b="1" i="0">
                <a:solidFill>
                  <a:srgbClr val="2C6696"/>
                </a:solidFill>
                <a:latin typeface="Calibri"/>
              </a:rPr>
              <a:t>•  </a:t>
            </a:r>
            <a:r>
              <a:rPr lang="tr-TR" sz="1550" b="0" i="0">
                <a:solidFill>
                  <a:srgbClr val="262626"/>
                </a:solidFill>
                <a:latin typeface="Calibri"/>
              </a:rPr>
              <a:t>Doğal çevreyi gözlemleyerek elde ettikleri bilgilerle doğadan nasıl yararlanacaklarını öğrenmişlerdir.</a:t>
            </a:r>
          </a:p>
          <a:p>
            <a:pPr algn="l" marL="192681" indent="-192681">
              <a:spcBef>
                <a:spcPts val="0"/>
              </a:spcBef>
              <a:spcAft>
                <a:spcPts val="0"/>
              </a:spcAft>
            </a:pPr>
            <a:r>
              <a:rPr lang="tr-TR" sz="1550" b="1" i="0">
                <a:solidFill>
                  <a:srgbClr val="2C6696"/>
                </a:solidFill>
                <a:latin typeface="Calibri"/>
              </a:rPr>
              <a:t>•  </a:t>
            </a:r>
            <a:r>
              <a:rPr lang="tr-TR" sz="1550" b="0" i="0">
                <a:solidFill>
                  <a:srgbClr val="262626"/>
                </a:solidFill>
                <a:latin typeface="Calibri"/>
              </a:rPr>
              <a:t>Doğal çevrelerinin dinamiğini anlamaya ve onunla uyumlu yaşamaya çalışmışlardır.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88</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85 / 268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Sınıf dışı etkinlik: halk meteorolojisi araştırması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 DIŞI ETKİNLİK</a:t>
            </a:r>
          </a:p>
        </p:txBody>
      </p:sp>
      <p:sp>
        <p:nvSpPr>
          <p:cNvPr id="6" name="Rounded Rectangle 5"/>
          <p:cNvSpPr/>
          <p:nvPr/>
        </p:nvSpPr>
        <p:spPr>
          <a:xfrm>
            <a:off x="502920" y="1216152"/>
            <a:ext cx="11185855" cy="82296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384048"/>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Halkın meteorolojik farkındalığını araştırabilme ve elde edilen bulguları bilimsel verilerle karşılaştırabilme</a:t>
            </a:r>
          </a:p>
        </p:txBody>
      </p:sp>
      <p:sp>
        <p:nvSpPr>
          <p:cNvPr id="9" name="TextBox 8"/>
          <p:cNvSpPr txBox="1"/>
          <p:nvPr/>
        </p:nvSpPr>
        <p:spPr>
          <a:xfrm>
            <a:off x="640080" y="1627632"/>
            <a:ext cx="1143000" cy="3566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27632"/>
            <a:ext cx="9722815" cy="35661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Veri Okuryazarlığı, İletişim</a:t>
            </a:r>
          </a:p>
        </p:txBody>
      </p:sp>
      <p:sp>
        <p:nvSpPr>
          <p:cNvPr id="11" name="Rounded Rectangle 10"/>
          <p:cNvSpPr/>
          <p:nvPr/>
        </p:nvSpPr>
        <p:spPr>
          <a:xfrm>
            <a:off x="502920" y="2130552"/>
            <a:ext cx="5394960" cy="41148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02920" y="2130552"/>
            <a:ext cx="5394960"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502920" y="2395728"/>
            <a:ext cx="5394960" cy="265176"/>
          </a:xfrm>
          <a:prstGeom prst="rect">
            <a:avLst/>
          </a:prstGeom>
          <a:solidFill>
            <a:srgbClr val="2C6696"/>
          </a:solidFill>
          <a:ln>
            <a:noFill/>
          </a:ln>
          <a:effectLst/>
        </p:spPr>
        <p:txBody>
          <a:bodyPr rtlCol="0" anchor="ctr"/>
          <a:lstStyle/>
          <a:p/>
        </p:txBody>
      </p:sp>
      <p:sp>
        <p:nvSpPr>
          <p:cNvPr id="14" name="TextBox 13"/>
          <p:cNvSpPr txBox="1"/>
          <p:nvPr/>
        </p:nvSpPr>
        <p:spPr>
          <a:xfrm>
            <a:off x="594360" y="2130552"/>
            <a:ext cx="5212080"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Adımlar</a:t>
            </a:r>
          </a:p>
        </p:txBody>
      </p:sp>
      <p:sp>
        <p:nvSpPr>
          <p:cNvPr id="15" name="TextBox 14"/>
          <p:cNvSpPr txBox="1"/>
          <p:nvPr/>
        </p:nvSpPr>
        <p:spPr>
          <a:xfrm>
            <a:off x="612648" y="2734056"/>
            <a:ext cx="5175504" cy="3438144"/>
          </a:xfrm>
          <a:prstGeom prst="rect">
            <a:avLst/>
          </a:prstGeom>
          <a:noFill/>
        </p:spPr>
        <p:txBody>
          <a:bodyPr wrap="square" anchor="t" lIns="73152" rIns="73152" tIns="36576" bIns="36576">
            <a:noAutofit/>
          </a:bodyPr>
          <a:lstStyle/>
          <a:p>
            <a:pPr algn="l" marL="256616" indent="-256616">
              <a:spcBef>
                <a:spcPts val="0"/>
              </a:spcBef>
              <a:spcAft>
                <a:spcPts val="600"/>
              </a:spcAft>
            </a:pPr>
            <a:r>
              <a:rPr lang="tr-TR" sz="1600" b="1" i="0">
                <a:solidFill>
                  <a:srgbClr val="2C6696"/>
                </a:solidFill>
                <a:latin typeface="Calibri"/>
              </a:rPr>
              <a:t>1.  </a:t>
            </a:r>
            <a:r>
              <a:rPr lang="tr-TR" sz="1600" b="0" i="0">
                <a:solidFill>
                  <a:srgbClr val="262626"/>
                </a:solidFill>
                <a:latin typeface="Calibri"/>
              </a:rPr>
              <a:t>Anket formu hazırlayınız ve anket sorularını yaşadığınız yerdeki 40 yaş ve üzeri kişilere yöneltiniz.</a:t>
            </a:r>
          </a:p>
          <a:p>
            <a:pPr algn="l" marL="256616" indent="-256616">
              <a:spcBef>
                <a:spcPts val="0"/>
              </a:spcBef>
              <a:spcAft>
                <a:spcPts val="600"/>
              </a:spcAft>
            </a:pPr>
            <a:r>
              <a:rPr lang="tr-TR" sz="1600" b="1" i="0">
                <a:solidFill>
                  <a:srgbClr val="2C6696"/>
                </a:solidFill>
                <a:latin typeface="Calibri"/>
              </a:rPr>
              <a:t>2.  </a:t>
            </a:r>
            <a:r>
              <a:rPr lang="tr-TR" sz="1600" b="0" i="0">
                <a:solidFill>
                  <a:srgbClr val="262626"/>
                </a:solidFill>
                <a:latin typeface="Calibri"/>
              </a:rPr>
              <a:t>Ankete katılanların yanıtlarını düzenleyerek yanıtlardaki benzerlik ve farklılıkları tespit ediniz.</a:t>
            </a:r>
          </a:p>
          <a:p>
            <a:pPr algn="l" marL="256616" indent="-256616">
              <a:spcBef>
                <a:spcPts val="0"/>
              </a:spcBef>
              <a:spcAft>
                <a:spcPts val="600"/>
              </a:spcAft>
            </a:pPr>
            <a:r>
              <a:rPr lang="tr-TR" sz="1600" b="1" i="0">
                <a:solidFill>
                  <a:srgbClr val="2C6696"/>
                </a:solidFill>
                <a:latin typeface="Calibri"/>
              </a:rPr>
              <a:t>3.  </a:t>
            </a:r>
            <a:r>
              <a:rPr lang="tr-TR" sz="1600" b="0" i="0">
                <a:solidFill>
                  <a:srgbClr val="262626"/>
                </a:solidFill>
                <a:latin typeface="Calibri"/>
              </a:rPr>
              <a:t>Anket sonucunda elde ettiğiniz veriler ile bilimsel bilgileri karşılaştırınız.</a:t>
            </a:r>
          </a:p>
          <a:p>
            <a:pPr algn="l" marL="256616" indent="-256616">
              <a:spcBef>
                <a:spcPts val="0"/>
              </a:spcBef>
              <a:spcAft>
                <a:spcPts val="600"/>
              </a:spcAft>
            </a:pPr>
            <a:r>
              <a:rPr lang="tr-TR" sz="1600" b="1" i="0">
                <a:solidFill>
                  <a:srgbClr val="2C6696"/>
                </a:solidFill>
                <a:latin typeface="Calibri"/>
              </a:rPr>
              <a:t>4.  </a:t>
            </a:r>
            <a:r>
              <a:rPr lang="tr-TR" sz="1600" b="0" i="0">
                <a:solidFill>
                  <a:srgbClr val="262626"/>
                </a:solidFill>
                <a:latin typeface="Calibri"/>
              </a:rPr>
              <a:t>Araştırma sonuçlarını analiz ederek rapor oluşturunuz.</a:t>
            </a:r>
          </a:p>
          <a:p>
            <a:pPr algn="l" marL="256616" indent="-256616">
              <a:spcBef>
                <a:spcPts val="0"/>
              </a:spcBef>
              <a:spcAft>
                <a:spcPts val="0"/>
              </a:spcAft>
            </a:pPr>
            <a:r>
              <a:rPr lang="tr-TR" sz="1600" b="1" i="0">
                <a:solidFill>
                  <a:srgbClr val="2C6696"/>
                </a:solidFill>
                <a:latin typeface="Calibri"/>
              </a:rPr>
              <a:t>5.  </a:t>
            </a:r>
            <a:r>
              <a:rPr lang="tr-TR" sz="1600" b="0" i="0">
                <a:solidFill>
                  <a:srgbClr val="262626"/>
                </a:solidFill>
                <a:latin typeface="Calibri"/>
              </a:rPr>
              <a:t>Çalışma sonuçlarınızı bilgi görseli, broşür, video gibi tanıtıcı yöntemlerle paylaşınız.</a:t>
            </a:r>
          </a:p>
        </p:txBody>
      </p:sp>
      <p:sp>
        <p:nvSpPr>
          <p:cNvPr id="16" name="Rounded Rectangle 15"/>
          <p:cNvSpPr/>
          <p:nvPr/>
        </p:nvSpPr>
        <p:spPr>
          <a:xfrm>
            <a:off x="6080760" y="2130552"/>
            <a:ext cx="5608015" cy="41148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080760" y="2130552"/>
            <a:ext cx="5608015" cy="530352"/>
          </a:xfrm>
          <a:prstGeom prst="roundRect">
            <a:avLst>
              <a:gd name="adj" fmla="val 25000"/>
            </a:avLst>
          </a:prstGeom>
          <a:solidFill>
            <a:srgbClr val="4F4F4F"/>
          </a:solidFill>
          <a:ln>
            <a:noFill/>
          </a:ln>
          <a:effectLst/>
        </p:spPr>
        <p:txBody>
          <a:bodyPr rtlCol="0" anchor="ctr"/>
          <a:lstStyle/>
          <a:p/>
        </p:txBody>
      </p:sp>
      <p:sp>
        <p:nvSpPr>
          <p:cNvPr id="18" name="Rectangle 17"/>
          <p:cNvSpPr/>
          <p:nvPr/>
        </p:nvSpPr>
        <p:spPr>
          <a:xfrm>
            <a:off x="6080760" y="2395728"/>
            <a:ext cx="5608015" cy="265176"/>
          </a:xfrm>
          <a:prstGeom prst="rect">
            <a:avLst/>
          </a:prstGeom>
          <a:solidFill>
            <a:srgbClr val="4F4F4F"/>
          </a:solidFill>
          <a:ln>
            <a:noFill/>
          </a:ln>
          <a:effectLst/>
        </p:spPr>
        <p:txBody>
          <a:bodyPr rtlCol="0" anchor="ctr"/>
          <a:lstStyle/>
          <a:p/>
        </p:txBody>
      </p:sp>
      <p:sp>
        <p:nvSpPr>
          <p:cNvPr id="19" name="TextBox 18"/>
          <p:cNvSpPr txBox="1"/>
          <p:nvPr/>
        </p:nvSpPr>
        <p:spPr>
          <a:xfrm>
            <a:off x="6172200" y="2130552"/>
            <a:ext cx="5425135"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Örnek anket soruları</a:t>
            </a:r>
          </a:p>
        </p:txBody>
      </p:sp>
      <p:sp>
        <p:nvSpPr>
          <p:cNvPr id="20" name="TextBox 19"/>
          <p:cNvSpPr txBox="1"/>
          <p:nvPr/>
        </p:nvSpPr>
        <p:spPr>
          <a:xfrm>
            <a:off x="6190488" y="2734056"/>
            <a:ext cx="5388559" cy="3438144"/>
          </a:xfrm>
          <a:prstGeom prst="rect">
            <a:avLst/>
          </a:prstGeom>
          <a:noFill/>
        </p:spPr>
        <p:txBody>
          <a:bodyPr wrap="square" anchor="t" lIns="73152" rIns="73152" tIns="36576" bIns="36576">
            <a:noAutofit/>
          </a:bodyPr>
          <a:lstStyle/>
          <a:p>
            <a:pPr algn="l">
              <a:spcBef>
                <a:spcPts val="0"/>
              </a:spcBef>
              <a:spcAft>
                <a:spcPts val="581"/>
              </a:spcAft>
            </a:pPr>
            <a:r>
              <a:rPr lang="tr-TR" sz="1550" b="0" i="1">
                <a:solidFill>
                  <a:srgbClr val="767676"/>
                </a:solidFill>
                <a:latin typeface="Calibri"/>
              </a:rPr>
              <a:t>Ankette katılımcıların yaşı ve yaşadığı yerdeki ikamet süresiyle ilgili sorulara yer verilmelidir.</a:t>
            </a:r>
          </a:p>
          <a:p>
            <a:pPr algn="l" marL="248597" indent="-248597">
              <a:spcBef>
                <a:spcPts val="0"/>
              </a:spcBef>
              <a:spcAft>
                <a:spcPts val="581"/>
              </a:spcAft>
            </a:pPr>
            <a:r>
              <a:rPr lang="tr-TR" sz="1550" b="1" i="0">
                <a:solidFill>
                  <a:srgbClr val="2C6696"/>
                </a:solidFill>
                <a:latin typeface="Calibri"/>
              </a:rPr>
              <a:t>1.  </a:t>
            </a:r>
            <a:r>
              <a:rPr lang="tr-TR" sz="1550" b="0" i="0">
                <a:solidFill>
                  <a:srgbClr val="262626"/>
                </a:solidFill>
                <a:latin typeface="Calibri"/>
              </a:rPr>
              <a:t>Yaşadığınız yerdeki hava olayları (sıcaklık, nem, rüzgâr, yağmur, dolu vb.) hakkında deneyimlerinizden yararlanarak bilgi veriniz.</a:t>
            </a:r>
          </a:p>
          <a:p>
            <a:pPr algn="l" marL="248597" indent="-248597">
              <a:spcBef>
                <a:spcPts val="0"/>
              </a:spcBef>
              <a:spcAft>
                <a:spcPts val="581"/>
              </a:spcAft>
            </a:pPr>
            <a:r>
              <a:rPr lang="tr-TR" sz="1550" b="1" i="0">
                <a:solidFill>
                  <a:srgbClr val="2C6696"/>
                </a:solidFill>
                <a:latin typeface="Calibri"/>
              </a:rPr>
              <a:t>2.  </a:t>
            </a:r>
            <a:r>
              <a:rPr lang="tr-TR" sz="1550" b="0" i="0">
                <a:solidFill>
                  <a:srgbClr val="262626"/>
                </a:solidFill>
                <a:latin typeface="Calibri"/>
              </a:rPr>
              <a:t>Yaşadığınız yerde meydana gelen hava olaylarıyla ilgili yerel adlandırmalar nelerdir?</a:t>
            </a:r>
          </a:p>
          <a:p>
            <a:pPr algn="l" marL="248597" indent="-248597">
              <a:spcBef>
                <a:spcPts val="0"/>
              </a:spcBef>
              <a:spcAft>
                <a:spcPts val="581"/>
              </a:spcAft>
            </a:pPr>
            <a:r>
              <a:rPr lang="tr-TR" sz="1550" b="1" i="0">
                <a:solidFill>
                  <a:srgbClr val="2C6696"/>
                </a:solidFill>
                <a:latin typeface="Calibri"/>
              </a:rPr>
              <a:t>3.  </a:t>
            </a:r>
            <a:r>
              <a:rPr lang="tr-TR" sz="1550" b="0" i="0">
                <a:solidFill>
                  <a:srgbClr val="262626"/>
                </a:solidFill>
                <a:latin typeface="Calibri"/>
              </a:rPr>
              <a:t>Yaşadığınız yerde karşılaştığınız aşırı hava olayları nelerdir? (Aşırı hava olayının türü ve gerçekleşme tarihi belirtilecektir.)</a:t>
            </a:r>
          </a:p>
          <a:p>
            <a:pPr algn="l" marL="248597" indent="-248597">
              <a:spcBef>
                <a:spcPts val="0"/>
              </a:spcBef>
              <a:spcAft>
                <a:spcPts val="581"/>
              </a:spcAft>
            </a:pPr>
            <a:r>
              <a:rPr lang="tr-TR" sz="1550" b="1" i="0">
                <a:solidFill>
                  <a:srgbClr val="2C6696"/>
                </a:solidFill>
                <a:latin typeface="Calibri"/>
              </a:rPr>
              <a:t>4.  </a:t>
            </a:r>
            <a:r>
              <a:rPr lang="tr-TR" sz="1550" b="0" i="0">
                <a:solidFill>
                  <a:srgbClr val="262626"/>
                </a:solidFill>
                <a:latin typeface="Calibri"/>
              </a:rPr>
              <a:t>Yaşadığınız yerin geçmişteki iklim özellikleriyle bugünkü iklim özellikleri arasında farklılık var mıdır?</a:t>
            </a:r>
          </a:p>
          <a:p>
            <a:pPr algn="l">
              <a:spcBef>
                <a:spcPts val="0"/>
              </a:spcBef>
              <a:spcAft>
                <a:spcPts val="0"/>
              </a:spcAft>
            </a:pPr>
            <a:r>
              <a:rPr lang="tr-TR" sz="1550" b="1" i="0">
                <a:solidFill>
                  <a:srgbClr val="D3373A"/>
                </a:solidFill>
                <a:latin typeface="Calibri"/>
              </a:rPr>
              <a:t>Ad yazılmaz · yalnız yaş ve ikamet süresi</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88</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86 / 268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 diyagramı: halk bilgisi ve bilimsel bilgi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 DİYAGRAMI</a:t>
            </a:r>
          </a:p>
        </p:txBody>
      </p:sp>
      <p:sp>
        <p:nvSpPr>
          <p:cNvPr id="6" name="Rounded Rectangle 5"/>
          <p:cNvSpPr/>
          <p:nvPr/>
        </p:nvSpPr>
        <p:spPr>
          <a:xfrm>
            <a:off x="502920" y="1216152"/>
            <a:ext cx="5547207" cy="640080"/>
          </a:xfrm>
          <a:prstGeom prst="roundRect">
            <a:avLst>
              <a:gd name="adj" fmla="val 15000"/>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Halk bilgisi (görüşmeden)</a:t>
            </a:r>
          </a:p>
        </p:txBody>
      </p:sp>
      <p:sp>
        <p:nvSpPr>
          <p:cNvPr id="7" name="Rounded Rectangle 6"/>
          <p:cNvSpPr/>
          <p:nvPr/>
        </p:nvSpPr>
        <p:spPr>
          <a:xfrm>
            <a:off x="6141567" y="1216152"/>
            <a:ext cx="5547207" cy="64008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Bilimsel bilgi (kitaptan)</a:t>
            </a:r>
          </a:p>
        </p:txBody>
      </p:sp>
      <p:cxnSp>
        <p:nvCxnSpPr>
          <p:cNvPr id="8" name="Connector 7"/>
          <p:cNvCxnSpPr/>
          <p:nvPr/>
        </p:nvCxnSpPr>
        <p:spPr>
          <a:xfrm>
            <a:off x="6095847" y="1901952"/>
            <a:ext cx="0" cy="2880360"/>
          </a:xfrm>
          <a:prstGeom prst="line">
            <a:avLst/>
          </a:prstGeom>
          <a:ln w="38100">
            <a:solidFill>
              <a:srgbClr val="4F4F4F"/>
            </a:solidFill>
          </a:ln>
        </p:spPr>
      </p:cxnSp>
      <p:cxnSp>
        <p:nvCxnSpPr>
          <p:cNvPr id="9" name="Connector 8"/>
          <p:cNvCxnSpPr/>
          <p:nvPr/>
        </p:nvCxnSpPr>
        <p:spPr>
          <a:xfrm>
            <a:off x="685800" y="2468880"/>
            <a:ext cx="5181447" cy="0"/>
          </a:xfrm>
          <a:prstGeom prst="line">
            <a:avLst/>
          </a:prstGeom>
          <a:ln w="12700">
            <a:solidFill>
              <a:srgbClr val="D9D9D9"/>
            </a:solidFill>
            <a:prstDash val="dash"/>
          </a:ln>
        </p:spPr>
      </p:cxnSp>
      <p:cxnSp>
        <p:nvCxnSpPr>
          <p:cNvPr id="10" name="Connector 9"/>
          <p:cNvCxnSpPr/>
          <p:nvPr/>
        </p:nvCxnSpPr>
        <p:spPr>
          <a:xfrm>
            <a:off x="6324447" y="2468880"/>
            <a:ext cx="5181448" cy="0"/>
          </a:xfrm>
          <a:prstGeom prst="line">
            <a:avLst/>
          </a:prstGeom>
          <a:ln w="12700">
            <a:solidFill>
              <a:srgbClr val="D9D9D9"/>
            </a:solidFill>
            <a:prstDash val="dash"/>
          </a:ln>
        </p:spPr>
      </p:cxnSp>
      <p:cxnSp>
        <p:nvCxnSpPr>
          <p:cNvPr id="11" name="Connector 10"/>
          <p:cNvCxnSpPr/>
          <p:nvPr/>
        </p:nvCxnSpPr>
        <p:spPr>
          <a:xfrm>
            <a:off x="685800" y="3035808"/>
            <a:ext cx="5181447" cy="0"/>
          </a:xfrm>
          <a:prstGeom prst="line">
            <a:avLst/>
          </a:prstGeom>
          <a:ln w="12700">
            <a:solidFill>
              <a:srgbClr val="D9D9D9"/>
            </a:solidFill>
            <a:prstDash val="dash"/>
          </a:ln>
        </p:spPr>
      </p:cxnSp>
      <p:cxnSp>
        <p:nvCxnSpPr>
          <p:cNvPr id="12" name="Connector 11"/>
          <p:cNvCxnSpPr/>
          <p:nvPr/>
        </p:nvCxnSpPr>
        <p:spPr>
          <a:xfrm>
            <a:off x="6324447" y="3035808"/>
            <a:ext cx="5181448" cy="0"/>
          </a:xfrm>
          <a:prstGeom prst="line">
            <a:avLst/>
          </a:prstGeom>
          <a:ln w="12700">
            <a:solidFill>
              <a:srgbClr val="D9D9D9"/>
            </a:solidFill>
            <a:prstDash val="dash"/>
          </a:ln>
        </p:spPr>
      </p:cxnSp>
      <p:cxnSp>
        <p:nvCxnSpPr>
          <p:cNvPr id="13" name="Connector 12"/>
          <p:cNvCxnSpPr/>
          <p:nvPr/>
        </p:nvCxnSpPr>
        <p:spPr>
          <a:xfrm>
            <a:off x="685800" y="3602736"/>
            <a:ext cx="5181447" cy="0"/>
          </a:xfrm>
          <a:prstGeom prst="line">
            <a:avLst/>
          </a:prstGeom>
          <a:ln w="12700">
            <a:solidFill>
              <a:srgbClr val="D9D9D9"/>
            </a:solidFill>
            <a:prstDash val="dash"/>
          </a:ln>
        </p:spPr>
      </p:cxnSp>
      <p:cxnSp>
        <p:nvCxnSpPr>
          <p:cNvPr id="14" name="Connector 13"/>
          <p:cNvCxnSpPr/>
          <p:nvPr/>
        </p:nvCxnSpPr>
        <p:spPr>
          <a:xfrm>
            <a:off x="6324447" y="3602736"/>
            <a:ext cx="5181448" cy="0"/>
          </a:xfrm>
          <a:prstGeom prst="line">
            <a:avLst/>
          </a:prstGeom>
          <a:ln w="12700">
            <a:solidFill>
              <a:srgbClr val="D9D9D9"/>
            </a:solidFill>
            <a:prstDash val="dash"/>
          </a:ln>
        </p:spPr>
      </p:cxnSp>
      <p:cxnSp>
        <p:nvCxnSpPr>
          <p:cNvPr id="15" name="Connector 14"/>
          <p:cNvCxnSpPr/>
          <p:nvPr/>
        </p:nvCxnSpPr>
        <p:spPr>
          <a:xfrm>
            <a:off x="685800" y="4169664"/>
            <a:ext cx="5181447" cy="0"/>
          </a:xfrm>
          <a:prstGeom prst="line">
            <a:avLst/>
          </a:prstGeom>
          <a:ln w="12700">
            <a:solidFill>
              <a:srgbClr val="D9D9D9"/>
            </a:solidFill>
            <a:prstDash val="dash"/>
          </a:ln>
        </p:spPr>
      </p:cxnSp>
      <p:cxnSp>
        <p:nvCxnSpPr>
          <p:cNvPr id="16" name="Connector 15"/>
          <p:cNvCxnSpPr/>
          <p:nvPr/>
        </p:nvCxnSpPr>
        <p:spPr>
          <a:xfrm>
            <a:off x="6324447" y="4169664"/>
            <a:ext cx="5181448" cy="0"/>
          </a:xfrm>
          <a:prstGeom prst="line">
            <a:avLst/>
          </a:prstGeom>
          <a:ln w="12700">
            <a:solidFill>
              <a:srgbClr val="D9D9D9"/>
            </a:solidFill>
            <a:prstDash val="dash"/>
          </a:ln>
        </p:spPr>
      </p:cxnSp>
      <p:sp>
        <p:nvSpPr>
          <p:cNvPr id="17" name="Rounded Rectangle 16"/>
          <p:cNvSpPr/>
          <p:nvPr/>
        </p:nvSpPr>
        <p:spPr>
          <a:xfrm>
            <a:off x="502920" y="4919471"/>
            <a:ext cx="2103120" cy="566928"/>
          </a:xfrm>
          <a:prstGeom prst="roundRect">
            <a:avLst>
              <a:gd name="adj" fmla="val 20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Benzerlikler</a:t>
            </a:r>
          </a:p>
        </p:txBody>
      </p:sp>
      <p:cxnSp>
        <p:nvCxnSpPr>
          <p:cNvPr id="18" name="Connector 17"/>
          <p:cNvCxnSpPr/>
          <p:nvPr/>
        </p:nvCxnSpPr>
        <p:spPr>
          <a:xfrm>
            <a:off x="2788920" y="5376671"/>
            <a:ext cx="8716975" cy="0"/>
          </a:xfrm>
          <a:prstGeom prst="line">
            <a:avLst/>
          </a:prstGeom>
          <a:ln w="12700">
            <a:solidFill>
              <a:srgbClr val="D9D9D9"/>
            </a:solidFill>
            <a:prstDash val="dash"/>
          </a:ln>
        </p:spPr>
      </p:cxnSp>
      <p:sp>
        <p:nvSpPr>
          <p:cNvPr id="19" name="Rounded Rectangle 18"/>
          <p:cNvSpPr/>
          <p:nvPr/>
        </p:nvSpPr>
        <p:spPr>
          <a:xfrm>
            <a:off x="502920" y="5605271"/>
            <a:ext cx="2103120" cy="566928"/>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Farklılıklar</a:t>
            </a:r>
          </a:p>
        </p:txBody>
      </p:sp>
      <p:cxnSp>
        <p:nvCxnSpPr>
          <p:cNvPr id="20" name="Connector 19"/>
          <p:cNvCxnSpPr/>
          <p:nvPr/>
        </p:nvCxnSpPr>
        <p:spPr>
          <a:xfrm>
            <a:off x="2788920" y="6062471"/>
            <a:ext cx="8716975" cy="0"/>
          </a:xfrm>
          <a:prstGeom prst="line">
            <a:avLst/>
          </a:prstGeom>
          <a:ln w="12700">
            <a:solidFill>
              <a:srgbClr val="D9D9D9"/>
            </a:solidFill>
            <a:prstDash val="dash"/>
          </a:ln>
        </p:spPr>
      </p:cxn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77-88</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87 / 268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 diyagramı — örnek satırlar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5855" cy="3145536"/>
        </p:xfrm>
        <a:graphic>
          <a:graphicData uri="http://schemas.openxmlformats.org/drawingml/2006/table">
            <a:tbl>
              <a:tblPr firstRow="1" bandRow="1">
                <a:tableStyleId>{5C22544A-7EE6-4342-B048-85BDC9FD1C3A}</a:tableStyleId>
              </a:tblPr>
              <a:tblGrid>
                <a:gridCol w="4572000"/>
                <a:gridCol w="6613855"/>
              </a:tblGrid>
              <a:tr h="457200">
                <a:tc>
                  <a:txBody>
                    <a:bodyPr wrap="square"/>
                    <a:lstStyle/>
                    <a:p>
                      <a:pPr algn="ctr">
                        <a:spcBef>
                          <a:spcPts val="0"/>
                        </a:spcBef>
                        <a:spcAft>
                          <a:spcPts val="0"/>
                        </a:spcAft>
                      </a:pPr>
                      <a:r>
                        <a:rPr lang="tr-TR" sz="1700" b="1" i="0">
                          <a:solidFill>
                            <a:srgbClr val="FFFFFF"/>
                          </a:solidFill>
                          <a:latin typeface="Calibri"/>
                        </a:rPr>
                        <a:t>Halk bilgisi (örnek)</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Bilimsel bilgi</a:t>
                      </a:r>
                    </a:p>
                  </a:txBody>
                  <a:tcPr marL="54864" marR="54864" marT="18288" marB="18288" anchor="ctr">
                    <a:solidFill>
                      <a:srgbClr val="2E7D32"/>
                    </a:solidFill>
                  </a:tcPr>
                </a:tc>
              </a:tr>
              <a:tr h="896112">
                <a:tc>
                  <a:txBody>
                    <a:bodyPr wrap="square"/>
                    <a:lstStyle/>
                    <a:p>
                      <a:pPr algn="l">
                        <a:spcBef>
                          <a:spcPts val="0"/>
                        </a:spcBef>
                        <a:spcAft>
                          <a:spcPts val="0"/>
                        </a:spcAft>
                      </a:pPr>
                      <a:r>
                        <a:rPr lang="tr-TR" sz="1700" b="0" i="0">
                          <a:solidFill>
                            <a:srgbClr val="262626"/>
                          </a:solidFill>
                          <a:latin typeface="Calibri"/>
                        </a:rPr>
                        <a:t>“Ay ağıl yaparsa (ayın çevresinde hale görülürse) yağış gelir.”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Hale, yüksek bulutlardaki buz kristallerinde oluşur; bu bulutlar çoğu zaman yaklaşan bir hava sisteminin habercisidir. Yağış olasılığı artar, ama her zaman yağmaz.</a:t>
                      </a:r>
                    </a:p>
                  </a:txBody>
                  <a:tcPr marL="54864" marR="54864" marT="18288" marB="18288" anchor="ctr">
                    <a:solidFill>
                      <a:srgbClr val="FFFFFF"/>
                    </a:solidFill>
                  </a:tcPr>
                </a:tc>
              </a:tr>
              <a:tr h="896112">
                <a:tc>
                  <a:txBody>
                    <a:bodyPr wrap="square"/>
                    <a:lstStyle/>
                    <a:p>
                      <a:pPr algn="l">
                        <a:spcBef>
                          <a:spcPts val="0"/>
                        </a:spcBef>
                        <a:spcAft>
                          <a:spcPts val="0"/>
                        </a:spcAft>
                      </a:pPr>
                      <a:r>
                        <a:rPr lang="tr-TR" sz="1700" b="0" i="0">
                          <a:solidFill>
                            <a:srgbClr val="262626"/>
                          </a:solidFill>
                          <a:latin typeface="Calibri"/>
                        </a:rPr>
                        <a:t>Pastırma yazı: ekim-kasımda soğuklardan önce birkaç ılık, güneşli gün olur.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Yüksek basınç etkisinde açık, durgun ve ılık günler görülebilir; tarihi her yıl değişir.</a:t>
                      </a:r>
                    </a:p>
                  </a:txBody>
                  <a:tcPr marL="54864" marR="54864" marT="18288" marB="18288" anchor="ctr">
                    <a:solidFill>
                      <a:srgbClr val="E3F1E4"/>
                    </a:solidFill>
                  </a:tcPr>
                </a:tc>
              </a:tr>
              <a:tr h="896112">
                <a:tc>
                  <a:txBody>
                    <a:bodyPr wrap="square"/>
                    <a:lstStyle/>
                    <a:p>
                      <a:pPr algn="l">
                        <a:spcBef>
                          <a:spcPts val="0"/>
                        </a:spcBef>
                        <a:spcAft>
                          <a:spcPts val="0"/>
                        </a:spcAft>
                      </a:pPr>
                      <a:r>
                        <a:rPr lang="tr-TR" sz="1700" b="0" i="0">
                          <a:solidFill>
                            <a:srgbClr val="262626"/>
                          </a:solidFill>
                          <a:latin typeface="Calibri"/>
                        </a:rPr>
                        <a:t>Kocakarı soğuğu: martta baharın başında kısa süreli soğuk dönüş olur.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Kuzeyden gelen soğuk hava ani sıcaklık düşüşüne yol açabilir (soğuk hava dalgası); her yıl aynı günde olmaz.</a:t>
                      </a:r>
                    </a:p>
                  </a:txBody>
                  <a:tcPr marL="54864" marR="54864" marT="18288" marB="18288" anchor="ctr">
                    <a:solidFill>
                      <a:srgbClr val="FFFFFF"/>
                    </a:solidFill>
                  </a:tcPr>
                </a:tc>
              </a:tr>
            </a:tbl>
          </a:graphicData>
        </a:graphic>
      </p:graphicFrame>
      <p:sp>
        <p:nvSpPr>
          <p:cNvPr id="7" name="Rounded Rectangle 6"/>
          <p:cNvSpPr/>
          <p:nvPr/>
        </p:nvSpPr>
        <p:spPr>
          <a:xfrm>
            <a:off x="502920" y="4507992"/>
            <a:ext cx="5478627" cy="1737360"/>
          </a:xfrm>
          <a:prstGeom prst="roundRect">
            <a:avLst>
              <a:gd name="adj" fmla="val 6000"/>
            </a:avLst>
          </a:prstGeom>
          <a:solidFill>
            <a:srgbClr val="E3F1E4"/>
          </a:solidFill>
          <a:ln>
            <a:noFill/>
          </a:ln>
          <a:effectLst/>
        </p:spPr>
        <p:txBody>
          <a:bodyPr rtlCol="0" anchor="ctr"/>
          <a:lstStyle/>
          <a:p/>
        </p:txBody>
      </p:sp>
      <p:sp>
        <p:nvSpPr>
          <p:cNvPr id="8" name="Rectangle 7"/>
          <p:cNvSpPr/>
          <p:nvPr/>
        </p:nvSpPr>
        <p:spPr>
          <a:xfrm>
            <a:off x="502920" y="4507992"/>
            <a:ext cx="109728" cy="1737360"/>
          </a:xfrm>
          <a:prstGeom prst="rect">
            <a:avLst/>
          </a:prstGeom>
          <a:solidFill>
            <a:srgbClr val="2E7D32"/>
          </a:solidFill>
          <a:ln>
            <a:noFill/>
          </a:ln>
          <a:effectLst/>
        </p:spPr>
        <p:txBody>
          <a:bodyPr rtlCol="0" anchor="ctr"/>
          <a:lstStyle/>
          <a:p/>
        </p:txBody>
      </p:sp>
      <p:sp>
        <p:nvSpPr>
          <p:cNvPr id="9" name="TextBox 8"/>
          <p:cNvSpPr txBox="1"/>
          <p:nvPr/>
        </p:nvSpPr>
        <p:spPr>
          <a:xfrm>
            <a:off x="731520" y="4562856"/>
            <a:ext cx="5158587" cy="162763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Benzerlik</a:t>
            </a:r>
          </a:p>
          <a:p>
            <a:pPr algn="l">
              <a:spcBef>
                <a:spcPts val="0"/>
              </a:spcBef>
              <a:spcAft>
                <a:spcPts val="0"/>
              </a:spcAft>
            </a:pPr>
            <a:r>
              <a:rPr lang="tr-TR" sz="1800" b="0" i="0">
                <a:solidFill>
                  <a:srgbClr val="262626"/>
                </a:solidFill>
                <a:latin typeface="Calibri"/>
              </a:rPr>
              <a:t>İkisi de doğayı gözlemlemeye ve uzun deneyime dayanır; bazı halk bilgileri bilimle örtüşür.</a:t>
            </a:r>
          </a:p>
        </p:txBody>
      </p:sp>
      <p:sp>
        <p:nvSpPr>
          <p:cNvPr id="10" name="Rounded Rectangle 9"/>
          <p:cNvSpPr/>
          <p:nvPr/>
        </p:nvSpPr>
        <p:spPr>
          <a:xfrm>
            <a:off x="6210147" y="4507992"/>
            <a:ext cx="5478627" cy="1737360"/>
          </a:xfrm>
          <a:prstGeom prst="roundRect">
            <a:avLst>
              <a:gd name="adj" fmla="val 6000"/>
            </a:avLst>
          </a:prstGeom>
          <a:solidFill>
            <a:srgbClr val="F9E1E1"/>
          </a:solidFill>
          <a:ln>
            <a:noFill/>
          </a:ln>
          <a:effectLst/>
        </p:spPr>
        <p:txBody>
          <a:bodyPr rtlCol="0" anchor="ctr"/>
          <a:lstStyle/>
          <a:p/>
        </p:txBody>
      </p:sp>
      <p:sp>
        <p:nvSpPr>
          <p:cNvPr id="11" name="Rectangle 10"/>
          <p:cNvSpPr/>
          <p:nvPr/>
        </p:nvSpPr>
        <p:spPr>
          <a:xfrm>
            <a:off x="6210147" y="4507992"/>
            <a:ext cx="109728" cy="1737360"/>
          </a:xfrm>
          <a:prstGeom prst="rect">
            <a:avLst/>
          </a:prstGeom>
          <a:solidFill>
            <a:srgbClr val="D3373A"/>
          </a:solidFill>
          <a:ln>
            <a:noFill/>
          </a:ln>
          <a:effectLst/>
        </p:spPr>
        <p:txBody>
          <a:bodyPr rtlCol="0" anchor="ctr"/>
          <a:lstStyle/>
          <a:p/>
        </p:txBody>
      </p:sp>
      <p:sp>
        <p:nvSpPr>
          <p:cNvPr id="12" name="TextBox 11"/>
          <p:cNvSpPr txBox="1"/>
          <p:nvPr/>
        </p:nvSpPr>
        <p:spPr>
          <a:xfrm>
            <a:off x="6438747" y="4562856"/>
            <a:ext cx="5158587" cy="162763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D3373A"/>
                </a:solidFill>
                <a:latin typeface="Calibri"/>
              </a:rPr>
              <a:t>Farklılık</a:t>
            </a:r>
          </a:p>
          <a:p>
            <a:pPr algn="l">
              <a:spcBef>
                <a:spcPts val="0"/>
              </a:spcBef>
              <a:spcAft>
                <a:spcPts val="0"/>
              </a:spcAft>
            </a:pPr>
            <a:r>
              <a:rPr lang="tr-TR" sz="1800" b="0" i="0">
                <a:solidFill>
                  <a:srgbClr val="262626"/>
                </a:solidFill>
                <a:latin typeface="Calibri"/>
              </a:rPr>
              <a:t>Halk bilgisi yereldir ve kesin tarih verir; bilimsel bilgi ölçüme (istasyon, uydu, radar) dayanır, nedeni açıklar ve olasılıkla tahmin eder.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 107</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88 / 268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Halk meteorolojisi, teknolojinin yeterli olmadığı dönemlerde hangi ihtiyaçtan doğmuştur?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Uydu görüntülerini yorumlama</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Tarım ve hayvancılıkta günlük hayatı düzenleme</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Uluslararası istasyon verilerini kullanma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Radar ölçümlerini kaydetme</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Hava raporlarını hazırlama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89 / 268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Halk meteorolojisi, teknolojinin yeterli olmadığı dönemlerde hangi ihtiyaçtan doğmuştur?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Uydu görüntülerini yorumlama</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Tarım ve hayvancılıkta günlük hayatı düzenleme</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Uluslararası istasyon verilerini kullanma</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Radar ölçümlerini kaydetme</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Hava raporlarını hazırlama</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Halk meteorolojisi, teknolojinin yeterli olmadığı dönemlerde tarım ve hayvancılık faaliyetlerindeki belirsizliği ortadan kaldırarak günlük hayatı düzenleme ihtiyacından ortaya çıkmıştır.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90 / 268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3.1.1 Hava olayları: özet</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TOPARLAMA</a:t>
            </a:r>
          </a:p>
        </p:txBody>
      </p:sp>
      <p:sp>
        <p:nvSpPr>
          <p:cNvPr id="6" name="Rounded Rectangle 5"/>
          <p:cNvSpPr/>
          <p:nvPr/>
        </p:nvSpPr>
        <p:spPr>
          <a:xfrm>
            <a:off x="502920" y="1307592"/>
            <a:ext cx="2017715" cy="23774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307592"/>
            <a:ext cx="2017715"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72768"/>
            <a:ext cx="2017715" cy="265176"/>
          </a:xfrm>
          <a:prstGeom prst="rect">
            <a:avLst/>
          </a:prstGeom>
          <a:solidFill>
            <a:srgbClr val="2C6696"/>
          </a:solidFill>
          <a:ln>
            <a:noFill/>
          </a:ln>
          <a:effectLst/>
        </p:spPr>
        <p:txBody>
          <a:bodyPr rtlCol="0" anchor="ctr"/>
          <a:lstStyle/>
          <a:p/>
        </p:txBody>
      </p:sp>
      <p:sp>
        <p:nvSpPr>
          <p:cNvPr id="9" name="TextBox 8"/>
          <p:cNvSpPr txBox="1"/>
          <p:nvPr/>
        </p:nvSpPr>
        <p:spPr>
          <a:xfrm>
            <a:off x="594360" y="1307592"/>
            <a:ext cx="1834835"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Ölç</a:t>
            </a:r>
          </a:p>
        </p:txBody>
      </p:sp>
      <p:sp>
        <p:nvSpPr>
          <p:cNvPr id="10" name="TextBox 9"/>
          <p:cNvSpPr txBox="1"/>
          <p:nvPr/>
        </p:nvSpPr>
        <p:spPr>
          <a:xfrm>
            <a:off x="612648" y="1911096"/>
            <a:ext cx="1798259" cy="17007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5 hava olayı, 5 alet</a:t>
            </a:r>
          </a:p>
        </p:txBody>
      </p:sp>
      <p:cxnSp>
        <p:nvCxnSpPr>
          <p:cNvPr id="11" name="Connector 10"/>
          <p:cNvCxnSpPr/>
          <p:nvPr/>
        </p:nvCxnSpPr>
        <p:spPr>
          <a:xfrm>
            <a:off x="2557211" y="2496312"/>
            <a:ext cx="201168" cy="0"/>
          </a:xfrm>
          <a:prstGeom prst="line">
            <a:avLst/>
          </a:prstGeom>
          <a:ln w="38100">
            <a:solidFill>
              <a:srgbClr val="FCC021"/>
            </a:solidFill>
            <a:tailEnd type="triangle" w="med" len="med"/>
          </a:ln>
        </p:spPr>
      </p:cxnSp>
      <p:sp>
        <p:nvSpPr>
          <p:cNvPr id="12" name="Rounded Rectangle 11"/>
          <p:cNvSpPr/>
          <p:nvPr/>
        </p:nvSpPr>
        <p:spPr>
          <a:xfrm>
            <a:off x="2794955" y="1307592"/>
            <a:ext cx="2017715" cy="237744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2794955" y="1307592"/>
            <a:ext cx="2017715"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2794955" y="1572768"/>
            <a:ext cx="2017715" cy="265176"/>
          </a:xfrm>
          <a:prstGeom prst="rect">
            <a:avLst/>
          </a:prstGeom>
          <a:solidFill>
            <a:srgbClr val="4F4F4F"/>
          </a:solidFill>
          <a:ln>
            <a:noFill/>
          </a:ln>
          <a:effectLst/>
        </p:spPr>
        <p:txBody>
          <a:bodyPr rtlCol="0" anchor="ctr"/>
          <a:lstStyle/>
          <a:p/>
        </p:txBody>
      </p:sp>
      <p:sp>
        <p:nvSpPr>
          <p:cNvPr id="15" name="TextBox 14"/>
          <p:cNvSpPr txBox="1"/>
          <p:nvPr/>
        </p:nvSpPr>
        <p:spPr>
          <a:xfrm>
            <a:off x="2886395" y="1307592"/>
            <a:ext cx="1834835"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Gözle</a:t>
            </a:r>
          </a:p>
        </p:txBody>
      </p:sp>
      <p:sp>
        <p:nvSpPr>
          <p:cNvPr id="16" name="TextBox 15"/>
          <p:cNvSpPr txBox="1"/>
          <p:nvPr/>
        </p:nvSpPr>
        <p:spPr>
          <a:xfrm>
            <a:off x="2904683" y="1911096"/>
            <a:ext cx="1798259" cy="17007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bulut, rüzgâr, gözlem günlüğü</a:t>
            </a:r>
          </a:p>
        </p:txBody>
      </p:sp>
      <p:cxnSp>
        <p:nvCxnSpPr>
          <p:cNvPr id="17" name="Connector 16"/>
          <p:cNvCxnSpPr/>
          <p:nvPr/>
        </p:nvCxnSpPr>
        <p:spPr>
          <a:xfrm>
            <a:off x="4849246" y="2496312"/>
            <a:ext cx="201168" cy="0"/>
          </a:xfrm>
          <a:prstGeom prst="line">
            <a:avLst/>
          </a:prstGeom>
          <a:ln w="38100">
            <a:solidFill>
              <a:srgbClr val="FCC021"/>
            </a:solidFill>
            <a:tailEnd type="triangle" w="med" len="med"/>
          </a:ln>
        </p:spPr>
      </p:cxnSp>
      <p:sp>
        <p:nvSpPr>
          <p:cNvPr id="18" name="Rounded Rectangle 17"/>
          <p:cNvSpPr/>
          <p:nvPr/>
        </p:nvSpPr>
        <p:spPr>
          <a:xfrm>
            <a:off x="5086990" y="1307592"/>
            <a:ext cx="2017715" cy="237744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5086990" y="1307592"/>
            <a:ext cx="2017715" cy="530352"/>
          </a:xfrm>
          <a:prstGeom prst="roundRect">
            <a:avLst>
              <a:gd name="adj" fmla="val 25000"/>
            </a:avLst>
          </a:prstGeom>
          <a:solidFill>
            <a:srgbClr val="2C6696"/>
          </a:solidFill>
          <a:ln>
            <a:noFill/>
          </a:ln>
          <a:effectLst/>
        </p:spPr>
        <p:txBody>
          <a:bodyPr rtlCol="0" anchor="ctr"/>
          <a:lstStyle/>
          <a:p/>
        </p:txBody>
      </p:sp>
      <p:sp>
        <p:nvSpPr>
          <p:cNvPr id="20" name="Rectangle 19"/>
          <p:cNvSpPr/>
          <p:nvPr/>
        </p:nvSpPr>
        <p:spPr>
          <a:xfrm>
            <a:off x="5086990" y="1572768"/>
            <a:ext cx="2017715" cy="265176"/>
          </a:xfrm>
          <a:prstGeom prst="rect">
            <a:avLst/>
          </a:prstGeom>
          <a:solidFill>
            <a:srgbClr val="2C6696"/>
          </a:solidFill>
          <a:ln>
            <a:noFill/>
          </a:ln>
          <a:effectLst/>
        </p:spPr>
        <p:txBody>
          <a:bodyPr rtlCol="0" anchor="ctr"/>
          <a:lstStyle/>
          <a:p/>
        </p:txBody>
      </p:sp>
      <p:sp>
        <p:nvSpPr>
          <p:cNvPr id="21" name="TextBox 20"/>
          <p:cNvSpPr txBox="1"/>
          <p:nvPr/>
        </p:nvSpPr>
        <p:spPr>
          <a:xfrm>
            <a:off x="5178430" y="1307592"/>
            <a:ext cx="1834835"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Tahmin et</a:t>
            </a:r>
          </a:p>
        </p:txBody>
      </p:sp>
      <p:sp>
        <p:nvSpPr>
          <p:cNvPr id="22" name="TextBox 21"/>
          <p:cNvSpPr txBox="1"/>
          <p:nvPr/>
        </p:nvSpPr>
        <p:spPr>
          <a:xfrm>
            <a:off x="5196718" y="1911096"/>
            <a:ext cx="1798259" cy="17007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MGM: istasyon, uydu, radar</a:t>
            </a:r>
          </a:p>
        </p:txBody>
      </p:sp>
      <p:cxnSp>
        <p:nvCxnSpPr>
          <p:cNvPr id="23" name="Connector 22"/>
          <p:cNvCxnSpPr/>
          <p:nvPr/>
        </p:nvCxnSpPr>
        <p:spPr>
          <a:xfrm>
            <a:off x="7141281" y="2496312"/>
            <a:ext cx="201168" cy="0"/>
          </a:xfrm>
          <a:prstGeom prst="line">
            <a:avLst/>
          </a:prstGeom>
          <a:ln w="38100">
            <a:solidFill>
              <a:srgbClr val="FCC021"/>
            </a:solidFill>
            <a:tailEnd type="triangle" w="med" len="med"/>
          </a:ln>
        </p:spPr>
      </p:cxnSp>
      <p:sp>
        <p:nvSpPr>
          <p:cNvPr id="24" name="Rounded Rectangle 23"/>
          <p:cNvSpPr/>
          <p:nvPr/>
        </p:nvSpPr>
        <p:spPr>
          <a:xfrm>
            <a:off x="7379025" y="1307592"/>
            <a:ext cx="2017715" cy="237744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7379025" y="1307592"/>
            <a:ext cx="2017715" cy="530352"/>
          </a:xfrm>
          <a:prstGeom prst="roundRect">
            <a:avLst>
              <a:gd name="adj" fmla="val 25000"/>
            </a:avLst>
          </a:prstGeom>
          <a:solidFill>
            <a:srgbClr val="4F4F4F"/>
          </a:solidFill>
          <a:ln>
            <a:noFill/>
          </a:ln>
          <a:effectLst/>
        </p:spPr>
        <p:txBody>
          <a:bodyPr rtlCol="0" anchor="ctr"/>
          <a:lstStyle/>
          <a:p/>
        </p:txBody>
      </p:sp>
      <p:sp>
        <p:nvSpPr>
          <p:cNvPr id="26" name="Rectangle 25"/>
          <p:cNvSpPr/>
          <p:nvPr/>
        </p:nvSpPr>
        <p:spPr>
          <a:xfrm>
            <a:off x="7379025" y="1572768"/>
            <a:ext cx="2017715" cy="265176"/>
          </a:xfrm>
          <a:prstGeom prst="rect">
            <a:avLst/>
          </a:prstGeom>
          <a:solidFill>
            <a:srgbClr val="4F4F4F"/>
          </a:solidFill>
          <a:ln>
            <a:noFill/>
          </a:ln>
          <a:effectLst/>
        </p:spPr>
        <p:txBody>
          <a:bodyPr rtlCol="0" anchor="ctr"/>
          <a:lstStyle/>
          <a:p/>
        </p:txBody>
      </p:sp>
      <p:sp>
        <p:nvSpPr>
          <p:cNvPr id="27" name="TextBox 26"/>
          <p:cNvSpPr txBox="1"/>
          <p:nvPr/>
        </p:nvSpPr>
        <p:spPr>
          <a:xfrm>
            <a:off x="7470465" y="1307592"/>
            <a:ext cx="1834835"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Hazırlan</a:t>
            </a:r>
          </a:p>
        </p:txBody>
      </p:sp>
      <p:sp>
        <p:nvSpPr>
          <p:cNvPr id="28" name="TextBox 27"/>
          <p:cNvSpPr txBox="1"/>
          <p:nvPr/>
        </p:nvSpPr>
        <p:spPr>
          <a:xfrm>
            <a:off x="7488753" y="1911096"/>
            <a:ext cx="1798259" cy="17007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aşırı olaylara önlem, erken uyarı</a:t>
            </a:r>
          </a:p>
        </p:txBody>
      </p:sp>
      <p:cxnSp>
        <p:nvCxnSpPr>
          <p:cNvPr id="29" name="Connector 28"/>
          <p:cNvCxnSpPr/>
          <p:nvPr/>
        </p:nvCxnSpPr>
        <p:spPr>
          <a:xfrm>
            <a:off x="9433316" y="2496312"/>
            <a:ext cx="201168" cy="0"/>
          </a:xfrm>
          <a:prstGeom prst="line">
            <a:avLst/>
          </a:prstGeom>
          <a:ln w="38100">
            <a:solidFill>
              <a:srgbClr val="FCC021"/>
            </a:solidFill>
            <a:tailEnd type="triangle" w="med" len="med"/>
          </a:ln>
        </p:spPr>
      </p:cxnSp>
      <p:sp>
        <p:nvSpPr>
          <p:cNvPr id="30" name="Rounded Rectangle 29"/>
          <p:cNvSpPr/>
          <p:nvPr/>
        </p:nvSpPr>
        <p:spPr>
          <a:xfrm>
            <a:off x="9671060" y="1307592"/>
            <a:ext cx="2017715" cy="2377440"/>
          </a:xfrm>
          <a:prstGeom prst="roundRect">
            <a:avLst>
              <a:gd name="adj" fmla="val 5000"/>
            </a:avLst>
          </a:prstGeom>
          <a:solidFill>
            <a:srgbClr val="F0F0F0"/>
          </a:solidFill>
          <a:ln>
            <a:noFill/>
          </a:ln>
          <a:effectLst/>
        </p:spPr>
        <p:txBody>
          <a:bodyPr rtlCol="0" anchor="ctr"/>
          <a:lstStyle/>
          <a:p/>
        </p:txBody>
      </p:sp>
      <p:sp>
        <p:nvSpPr>
          <p:cNvPr id="31" name="Rounded Rectangle 30"/>
          <p:cNvSpPr/>
          <p:nvPr/>
        </p:nvSpPr>
        <p:spPr>
          <a:xfrm>
            <a:off x="9671060" y="1307592"/>
            <a:ext cx="2017715" cy="530352"/>
          </a:xfrm>
          <a:prstGeom prst="roundRect">
            <a:avLst>
              <a:gd name="adj" fmla="val 25000"/>
            </a:avLst>
          </a:prstGeom>
          <a:solidFill>
            <a:srgbClr val="2C6696"/>
          </a:solidFill>
          <a:ln>
            <a:noFill/>
          </a:ln>
          <a:effectLst/>
        </p:spPr>
        <p:txBody>
          <a:bodyPr rtlCol="0" anchor="ctr"/>
          <a:lstStyle/>
          <a:p/>
        </p:txBody>
      </p:sp>
      <p:sp>
        <p:nvSpPr>
          <p:cNvPr id="32" name="Rectangle 31"/>
          <p:cNvSpPr/>
          <p:nvPr/>
        </p:nvSpPr>
        <p:spPr>
          <a:xfrm>
            <a:off x="9671060" y="1572768"/>
            <a:ext cx="2017715" cy="265176"/>
          </a:xfrm>
          <a:prstGeom prst="rect">
            <a:avLst/>
          </a:prstGeom>
          <a:solidFill>
            <a:srgbClr val="2C6696"/>
          </a:solidFill>
          <a:ln>
            <a:noFill/>
          </a:ln>
          <a:effectLst/>
        </p:spPr>
        <p:txBody>
          <a:bodyPr rtlCol="0" anchor="ctr"/>
          <a:lstStyle/>
          <a:p/>
        </p:txBody>
      </p:sp>
      <p:sp>
        <p:nvSpPr>
          <p:cNvPr id="33" name="TextBox 32"/>
          <p:cNvSpPr txBox="1"/>
          <p:nvPr/>
        </p:nvSpPr>
        <p:spPr>
          <a:xfrm>
            <a:off x="9762500" y="1307592"/>
            <a:ext cx="1834835"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Halktan öğren</a:t>
            </a:r>
          </a:p>
        </p:txBody>
      </p:sp>
      <p:sp>
        <p:nvSpPr>
          <p:cNvPr id="34" name="TextBox 33"/>
          <p:cNvSpPr txBox="1"/>
          <p:nvPr/>
        </p:nvSpPr>
        <p:spPr>
          <a:xfrm>
            <a:off x="9780788" y="1911096"/>
            <a:ext cx="1798259" cy="17007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halk takvimi ve bilim</a:t>
            </a:r>
          </a:p>
        </p:txBody>
      </p:sp>
      <p:sp>
        <p:nvSpPr>
          <p:cNvPr id="35" name="Rounded Rectangle 34"/>
          <p:cNvSpPr/>
          <p:nvPr/>
        </p:nvSpPr>
        <p:spPr>
          <a:xfrm>
            <a:off x="502920" y="3959352"/>
            <a:ext cx="11185855" cy="228600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800"/>
              </a:spcAft>
            </a:pPr>
            <a:r>
              <a:rPr lang="tr-TR" sz="2400" b="1" i="0">
                <a:solidFill>
                  <a:srgbClr val="2C6696"/>
                </a:solidFill>
                <a:latin typeface="Calibri"/>
              </a:rPr>
              <a:t>Çalışma kâğıdı Bölüm 1</a:t>
            </a:r>
          </a:p>
          <a:p>
            <a:pPr algn="l">
              <a:spcBef>
                <a:spcPts val="0"/>
              </a:spcBef>
              <a:spcAft>
                <a:spcPts val="800"/>
              </a:spcAft>
            </a:pPr>
            <a:r>
              <a:rPr lang="tr-TR" sz="2400" b="0" i="0">
                <a:solidFill>
                  <a:srgbClr val="262626"/>
                </a:solidFill>
                <a:latin typeface="Calibri"/>
              </a:rPr>
              <a:t>Öğretmeninin seçtiği üç soruyu 4 dakikada çöz.</a:t>
            </a:r>
          </a:p>
          <a:p>
            <a:pPr algn="l">
              <a:spcBef>
                <a:spcPts val="0"/>
              </a:spcBef>
              <a:spcAft>
                <a:spcPts val="0"/>
              </a:spcAft>
            </a:pPr>
            <a:r>
              <a:rPr lang="tr-TR" sz="2400" b="1" i="0">
                <a:solidFill>
                  <a:srgbClr val="4F4F4F"/>
                </a:solidFill>
                <a:latin typeface="Calibri"/>
              </a:rPr>
              <a:t>Sonra: çıkış kartı</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76-88</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91 / 268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10.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Kitaptaki tanıma göre bir sıcaklık artışı ne zaman 'sıcak hava dalgası' sayılır?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Malatya'daki don olayının ekonomik sonucu ne oldu, üretici hangi önlemi alabilir?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Hava tahmini yapılırken hangi üç kaynaktan veri alınır?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82-86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92 / 268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10.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Halk meteorolojisi görüşmesi: 40 yaş ve üzeri bir aile büyüğü ya da komşu; ad yazılmaz. T diyagramının “halk bilgisi” sütununu doldur.</a:t>
            </a:r>
          </a:p>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Fransız İhtilali 4-5. soruları deftere (kitap s. 85).</a:t>
            </a:r>
          </a:p>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Gözlem günlüğü sürüyor.</a:t>
            </a:r>
          </a:p>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11. hafta için (kitap s. 93): iklim sisteminin bir bileşenini yansıtan bir fotoğraf, dergi kesiği ya da kendi çizimini getir.</a:t>
            </a:r>
          </a:p>
          <a:p>
            <a:pPr algn="l" marL="323206" indent="-323206">
              <a:spcBef>
                <a:spcPts val="0"/>
              </a:spcBef>
              <a:spcAft>
                <a:spcPts val="0"/>
              </a:spcAft>
            </a:pPr>
            <a:r>
              <a:rPr lang="tr-TR" sz="2600" b="1" i="0">
                <a:solidFill>
                  <a:srgbClr val="2C6696"/>
                </a:solidFill>
                <a:latin typeface="Calibri"/>
              </a:rPr>
              <a:t>•  </a:t>
            </a:r>
            <a:r>
              <a:rPr lang="tr-TR" sz="2600" b="0" i="0">
                <a:solidFill>
                  <a:srgbClr val="262626"/>
                </a:solidFill>
                <a:latin typeface="Calibri"/>
              </a:rPr>
              <a:t>Çalışma kâğıdı Bölüm 1'i tamamla.</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85, 88, 93</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93 / 268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GNL-COG9-SN-U3A — 10. hafta · Hava Olayları II: Aşırı Hava Olayları ve Tahmin (slayt 50-93)</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