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41.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48"/>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48" Type="http://schemas.openxmlformats.org/officeDocument/2006/relationships/slide" Target="slides/slide41.xml"/><Relationship Id="rId101" Type="http://schemas.openxmlformats.org/officeDocument/2006/relationships/slide" Target="slides/slide1.xml"/><Relationship Id="rId102" Type="http://schemas.openxmlformats.org/officeDocument/2006/relationships/slide" Target="slides/slide2.xml"/><Relationship Id="rId103" Type="http://schemas.openxmlformats.org/officeDocument/2006/relationships/slide" Target="slides/slide3.xml"/><Relationship Id="rId104" Type="http://schemas.openxmlformats.org/officeDocument/2006/relationships/slide" Target="slides/slide4.xml"/><Relationship Id="rId105" Type="http://schemas.openxmlformats.org/officeDocument/2006/relationships/slide" Target="slides/slide5.xml"/><Relationship Id="rId106" Type="http://schemas.openxmlformats.org/officeDocument/2006/relationships/slide" Target="slides/slide6.xml"/><Relationship Id="rId107" Type="http://schemas.openxmlformats.org/officeDocument/2006/relationships/slide" Target="slides/slide7.xml"/><Relationship Id="rId108" Type="http://schemas.openxmlformats.org/officeDocument/2006/relationships/slide" Target="slides/slide8.xml"/><Relationship Id="rId109" Type="http://schemas.openxmlformats.org/officeDocument/2006/relationships/slide" Target="slides/slide9.xml"/><Relationship Id="rId110" Type="http://schemas.openxmlformats.org/officeDocument/2006/relationships/slide" Target="slides/slide10.xml"/><Relationship Id="rId111" Type="http://schemas.openxmlformats.org/officeDocument/2006/relationships/slide" Target="slides/slide11.xml"/><Relationship Id="rId112" Type="http://schemas.openxmlformats.org/officeDocument/2006/relationships/slide" Target="slides/slide12.xml"/><Relationship Id="rId113" Type="http://schemas.openxmlformats.org/officeDocument/2006/relationships/slide" Target="slides/slide13.xml"/><Relationship Id="rId114" Type="http://schemas.openxmlformats.org/officeDocument/2006/relationships/slide" Target="slides/slide14.xml"/><Relationship Id="rId115" Type="http://schemas.openxmlformats.org/officeDocument/2006/relationships/slide" Target="slides/slide15.xml"/><Relationship Id="rId116" Type="http://schemas.openxmlformats.org/officeDocument/2006/relationships/slide" Target="slides/slide16.xml"/><Relationship Id="rId117" Type="http://schemas.openxmlformats.org/officeDocument/2006/relationships/slide" Target="slides/slide17.xml"/><Relationship Id="rId118" Type="http://schemas.openxmlformats.org/officeDocument/2006/relationships/slide" Target="slides/slide18.xml"/><Relationship Id="rId119" Type="http://schemas.openxmlformats.org/officeDocument/2006/relationships/slide" Target="slides/slide19.xml"/><Relationship Id="rId120" Type="http://schemas.openxmlformats.org/officeDocument/2006/relationships/slide" Target="slides/slide20.xml"/><Relationship Id="rId121" Type="http://schemas.openxmlformats.org/officeDocument/2006/relationships/slide" Target="slides/slide21.xml"/><Relationship Id="rId122" Type="http://schemas.openxmlformats.org/officeDocument/2006/relationships/slide" Target="slides/slide22.xml"/><Relationship Id="rId123" Type="http://schemas.openxmlformats.org/officeDocument/2006/relationships/slide" Target="slides/slide23.xml"/><Relationship Id="rId124" Type="http://schemas.openxmlformats.org/officeDocument/2006/relationships/slide" Target="slides/slide24.xml"/><Relationship Id="rId125" Type="http://schemas.openxmlformats.org/officeDocument/2006/relationships/slide" Target="slides/slide25.xml"/><Relationship Id="rId126" Type="http://schemas.openxmlformats.org/officeDocument/2006/relationships/slide" Target="slides/slide26.xml"/><Relationship Id="rId127" Type="http://schemas.openxmlformats.org/officeDocument/2006/relationships/slide" Target="slides/slide27.xml"/><Relationship Id="rId128" Type="http://schemas.openxmlformats.org/officeDocument/2006/relationships/slide" Target="slides/slide28.xml"/><Relationship Id="rId129" Type="http://schemas.openxmlformats.org/officeDocument/2006/relationships/slide" Target="slides/slide29.xml"/><Relationship Id="rId130" Type="http://schemas.openxmlformats.org/officeDocument/2006/relationships/slide" Target="slides/slide30.xml"/><Relationship Id="rId131" Type="http://schemas.openxmlformats.org/officeDocument/2006/relationships/slide" Target="slides/slide31.xml"/><Relationship Id="rId132" Type="http://schemas.openxmlformats.org/officeDocument/2006/relationships/slide" Target="slides/slide32.xml"/><Relationship Id="rId133" Type="http://schemas.openxmlformats.org/officeDocument/2006/relationships/slide" Target="slides/slide33.xml"/><Relationship Id="rId134" Type="http://schemas.openxmlformats.org/officeDocument/2006/relationships/slide" Target="slides/slide34.xml"/><Relationship Id="rId135" Type="http://schemas.openxmlformats.org/officeDocument/2006/relationships/slide" Target="slides/slide35.xml"/><Relationship Id="rId136" Type="http://schemas.openxmlformats.org/officeDocument/2006/relationships/slide" Target="slides/slide36.xml"/><Relationship Id="rId137" Type="http://schemas.openxmlformats.org/officeDocument/2006/relationships/slide" Target="slides/slide37.xml"/><Relationship Id="rId138" Type="http://schemas.openxmlformats.org/officeDocument/2006/relationships/slide" Target="slides/slide38.xml"/><Relationship Id="rId139" Type="http://schemas.openxmlformats.org/officeDocument/2006/relationships/slide" Target="slides/slide39.xml"/><Relationship Id="rId140"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süreç bileşenlerini (a ve b) tanıtmak; 3.1.2 İklim Sistemi konusunu açmak.</a:t>
            </a:r>
          </a:p>
          <a:p/>
          <a:p>
            <a:r>
              <a:t>SÜRE: 80 dakikalık akış (ders planı, 11. hafta): halk takvimi t diyagramlarının paylaşımı 6 (E) · köprü 8 · geçiş 2 · etkinlik 24 · i̇stasyon değerlendirmesi ve posterlerin sergilenmesi 8 · değişkenler, sıcaklık, güneş enerjisinin bilançosu ve geliş açısı 12 · dolanma hareketi, eksen eğikliği, mevsimler ve matematik iklim kuşakları 14 · toparlama, öz izleme kartı ve çıkış kartı 6. 40. dakika istasyon çalışmasının sonundadır. Bu ilk aşama 6 dk (esnek).</a:t>
            </a:r>
          </a:p>
          <a:p/>
          <a:p>
            <a:r>
              <a:t>NASIL: Çıktıyı öğrencinin diliyle söyleyin: 'İklimi yalnız hava küre değil, su, buz, taş küre ve canlılar birlikte oluşturur; bu hafta bu beş parçayı ve sıcaklığı belirleyen Dünya'nın hareketlerini inceleyeceğiz.' Süreç bileşeni b (değişkenler arası ilişki) 12-14. haftalarda sürer.</a:t>
            </a:r>
          </a:p>
          <a:p/>
          <a:p>
            <a:r>
              <a:t>KAYNAK: Program (2026) COĞ.9.3.2 a-b; ders planı 11. hafta; kitap 3.1.2 (s. 89-97).</a:t>
            </a:r>
          </a:p>
        </p:txBody>
      </p:sp>
      <p:sp>
        <p:nvSpPr>
          <p:cNvPr id="4" name="Slide Number Placeholder 3"/>
          <p:cNvSpPr>
            <a:spLocks noGrp="1"/>
          </p:cNvSpPr>
          <p:nvPr>
            <p:ph type="sldNum" idx="5" sz="quarter"/>
          </p:nvPr>
        </p:nvSpPr>
        <p:spPr/>
      </p:sp>
    </p:spTree>
  </p:cSld>
  <p:clrMapOvr>
    <a:masterClrMapping/>
  </p:clrMapOvr>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Her istasyonu bir cümleyle söyleyin; 3. istasyonun (istasyon çalışması) sonunda dersin ilk yarısı biter.</a:t>
            </a:r>
          </a:p>
          <a:p/>
          <a:p>
            <a:r>
              <a:t>KAYNAK: Ders planı, 11. hafta akışı (sekiz aşama).</a:t>
            </a:r>
          </a:p>
        </p:txBody>
      </p:sp>
      <p:sp>
        <p:nvSpPr>
          <p:cNvPr id="4" name="Slide Number Placeholder 3"/>
          <p:cNvSpPr>
            <a:spLocks noGrp="1"/>
          </p:cNvSpPr>
          <p:nvPr>
            <p:ph type="sldNum" idx="5" sz="quarter"/>
          </p:nvPr>
        </p:nvSpPr>
        <p:spPr/>
      </p:sp>
    </p:spTree>
  </p:cSld>
  <p:clrMapOvr>
    <a:masterClrMapping/>
  </p:clrMapOvr>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10. haftanın görüşme görevini (halk meteorolojisi, 40 yaş ve üzeri bir aile büyüğü/komşu) toplamak; halk bilgisi ile bilimsel bilgiyi karşılaştırmak (OB5 kültür okuryazarlığı).</a:t>
            </a:r>
          </a:p>
          <a:p/>
          <a:p>
            <a:r>
              <a:t>SÜRE: 6 dk (esnek: zaman daralırsa 2 dakikaya iner ya da 12. hafta girişine kayar).</a:t>
            </a:r>
          </a:p>
          <a:p/>
          <a:p>
            <a:r>
              <a:t>NASIL: Gruplar oturma yerinde 3 dakikada üyelerin görüşme notlarını grubun T diyagramında birleştirir. İsim kartıyla üç sözcü birer örnek verir: biri örtüşen, ikisi ayrılan. Görüşülen kişinin adı yazılmaz, söylenmez. Diyagramlar toplanır (P2 okuryazarlık kalemi).</a:t>
            </a:r>
          </a:p>
          <a:p/>
          <a:p>
            <a:r>
              <a:t>SÖYLENEBİLİR: Halkın gözlemi ile meteoroloji bilimi aynı gökyüzüne bakıyor; fark nasıl baktıklarında.</a:t>
            </a:r>
          </a:p>
          <a:p/>
          <a:p>
            <a:r>
              <a:t>BEKLENEN CEVAP: Örnek cevaplar bir sonraki slaytta.</a:t>
            </a:r>
          </a:p>
          <a:p/>
          <a:p>
            <a:r>
              <a:t>KAYNAK: Kitap s. 88 (Halk Meteorolojisi ve Halk Takvimi) ve s. 86 (Hava Tahminleri Nasıl Yapılır?); ders planı 10. hafta ev çalışması.</a:t>
            </a:r>
          </a:p>
        </p:txBody>
      </p:sp>
      <p:sp>
        <p:nvSpPr>
          <p:cNvPr id="4" name="Slide Number Placeholder 3"/>
          <p:cNvSpPr>
            <a:spLocks noGrp="1"/>
          </p:cNvSpPr>
          <p:nvPr>
            <p:ph type="sldNum" idx="5" sz="quarter"/>
          </p:nvPr>
        </p:nvSpPr>
        <p:spPr/>
      </p:sp>
    </p:spTree>
  </p:cSld>
  <p:clrMapOvr>
    <a:masterClrMapping/>
  </p:clrMapOvr>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Halk bilgisi ile bilimsel bilginin örtüştüğü ve ayrıldığı yerleri kitaba dayalı örneklerle göstermek.</a:t>
            </a:r>
          </a:p>
          <a:p/>
          <a:p>
            <a:r>
              <a:t>NASIL: Sözcülerin örneklerini tablodaki üç satırla karşılaştırın. Halk bilgisini küçümsemeyin: kitap, halk meteorolojisinin 'belirsizliği ortadan kaldırma' ve 'doğayla uyumlu yaşama' işlevini vurgular. Öğrencinin kendi görüşmesinden gelen bir yerel adlandırma (ör. bir rüzgârın yöresel adı) doğru sayılır; kitapta olmayan bir tarihî olayı doğrulamayın.</a:t>
            </a:r>
          </a:p>
          <a:p/>
          <a:p>
            <a:r>
              <a:t>BEKLENEN CEVAP: Örtüşen: ikisi de gözleme dayanır — rüzgârın yönü ve bulutlar hem halk tahmininde hem meteoroloji istasyonlarında izlenir. Ayrılan: halk bilgisi yerel deneyimle kuşaktan kuşağa aktarılır ve ölçüm aleti kullanmaz; hava tahmini istasyon, uydu ve radar verileriyle, uluslararası istasyon verileri de kullanılarak yapılır.</a:t>
            </a:r>
          </a:p>
          <a:p/>
          <a:p>
            <a:r>
              <a:t>KAYNAK: Kitap s. 88: İnsanlar yaşadıkları doğal ortamı gözlemlemişler…; s. 86: Atmosferik olayların gelişimi çoğu zaman yerel ölçekte olmadığından hava tahmini yapılırken uluslararası meteoroloji istasyonlarından elde edilen veriler kullanılır.</a:t>
            </a:r>
          </a:p>
        </p:txBody>
      </p:sp>
      <p:sp>
        <p:nvSpPr>
          <p:cNvPr id="4" name="Slide Number Placeholder 3"/>
          <p:cNvSpPr>
            <a:spLocks noGrp="1"/>
          </p:cNvSpPr>
          <p:nvPr>
            <p:ph type="sldNum" idx="5" sz="quarter"/>
          </p:nvPr>
        </p:nvSpPr>
        <p:spPr/>
      </p:sp>
    </p:spTree>
  </p:cSld>
  <p:clrMapOvr>
    <a:masterClrMapping/>
  </p:clrMapOvr>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soru-cevap önerisiyle hava olaylarından (3.1.1) iklim sistemine köprü kurmak.</a:t>
            </a:r>
          </a:p>
          <a:p/>
          <a:p>
            <a:r>
              <a:t>SÜRE: Köprü ve Şema 3.1: 8 dk (soru 2 dk · şema 4 dk · öz izleme kartı 2 dk).</a:t>
            </a:r>
          </a:p>
          <a:p/>
          <a:p>
            <a:r>
              <a:t>NASIL: Önce iklim tanımını okutun (hava durumu ile farkı 9. haftada işlendi). Sonra soruyu sorun; dört fotoğrafı gösterip 'Bunlar iklimi etkiler mi, nasıl?' diye 3-4 cevap alın. Cevapları tahtanın köşesine yazın; Şema 3.1 ile karşılaştıracağız.</a:t>
            </a:r>
          </a:p>
          <a:p/>
          <a:p>
            <a:r>
              <a:t>BEKLENEN CEVAP: Hayır. Okyanus ve denizler (hidrosfer), kar ve buz (kriyosfer), dağlar ve volkanlar (litosfer), bitkiler ve canlılar (biyosfer) da iklimi belirler; kitap: '…tek unsur atmosfer değildir.' (s. 89)</a:t>
            </a:r>
          </a:p>
          <a:p/>
          <a:p>
            <a:r>
              <a:t>KAYNAK: Kitap s. 89 (iklim tanımı ve 3.1.2 girişi); fotoğraflar s. 90-91 bileşen sayfalarından; program COĞ.9.3.2 açıklaması ('Bu süreçte soru-cevap tekniği kullanılabilir.').</a:t>
            </a:r>
          </a:p>
        </p:txBody>
      </p:sp>
      <p:sp>
        <p:nvSpPr>
          <p:cNvPr id="4" name="Slide Number Placeholder 3"/>
          <p:cNvSpPr>
            <a:spLocks noGrp="1"/>
          </p:cNvSpPr>
          <p:nvPr>
            <p:ph type="sldNum" idx="5" sz="quarter"/>
          </p:nvPr>
        </p:nvSpPr>
        <p:spPr/>
      </p:sp>
    </p:spTree>
  </p:cSld>
  <p:clrMapOvr>
    <a:masterClrMapping/>
  </p:clrMapOvr>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İklim sisteminin beş bileşenini ve değişkenlerini Şema 3.1 üzerinde ayırt etmek (süreç bileşeni a).</a:t>
            </a:r>
          </a:p>
          <a:p/>
          <a:p>
            <a:r>
              <a:t>NASIL: Üstteki kitap cümlesini okutun; köşeye yazılan cevapları şemayla eşleştirin. Öğrenciler şemayı deftere iki sütun (bileşen | değişken) olarak çizer. Kitap metni değişkenleri 'sıcaklık, nem, yağış, hava basıncı, rüzgâr' diye sayar; şemada nem ve yağış tek kutudadır (Nemlilik ve Yağış).</a:t>
            </a:r>
          </a:p>
          <a:p/>
          <a:p>
            <a:r>
              <a:t>SÖYLENEBİLİR: Bileşen: sistemi oluşturan büyük parçalar (küreler). Değişken: bu parçaların etkileşimiyle yerden yere ve zamandan zamana değişen hava olayları.</a:t>
            </a:r>
          </a:p>
          <a:p/>
          <a:p>
            <a:r>
              <a:t>KAYNAK: Kitap s. 89 Şema 3.1 (kutu adları birebir) ve 3.1.2 giriş paragrafları.</a:t>
            </a:r>
          </a:p>
        </p:txBody>
      </p:sp>
      <p:sp>
        <p:nvSpPr>
          <p:cNvPr id="4" name="Slide Number Placeholder 3"/>
          <p:cNvSpPr>
            <a:spLocks noGrp="1"/>
          </p:cNvSpPr>
          <p:nvPr>
            <p:ph type="sldNum" idx="5" sz="quarter"/>
          </p:nvPr>
        </p:nvSpPr>
        <p:spPr/>
      </p:sp>
    </p:spTree>
  </p:cSld>
  <p:clrMapOvr>
    <a:masterClrMapping/>
  </p:clrMapOvr>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COĞ.9.3.2'nin dört haftalık yolunu öğrenciye göstermek; öz izleme kartını başlatmak (programın SDB1.1-1.2 önerisi: öğrenme çıktısına ulaşma düzeyiyle ilgili öz değerlendirme).</a:t>
            </a:r>
          </a:p>
          <a:p/>
          <a:p>
            <a:r>
              <a:t>NASIL: Kartı dağıtın (34 kopya). Öğrenciler adını yazar; bugün yalnız 1. satırın 'başladım' sütununu işaretler. Dersin sonunda (çıkış kartından önce) aynı satıra döneceğiz. Kart 14. haftada öz değerlendirme formuna dönüşür; not amaçlı değildir.</a:t>
            </a:r>
          </a:p>
          <a:p/>
          <a:p>
            <a:r>
              <a:t>KAYNAK: Program COĞ.9.3.2 açıklaması (öz değerlendirme önerisi); ders planı 11. hafta materyal listesi (öz izleme kartı); zümre kararı (iklim sisteminin bileşenleri öncelikli çıktı).</a:t>
            </a:r>
          </a:p>
        </p:txBody>
      </p:sp>
      <p:sp>
        <p:nvSpPr>
          <p:cNvPr id="4" name="Slide Number Placeholder 3"/>
          <p:cNvSpPr>
            <a:spLocks noGrp="1"/>
          </p:cNvSpPr>
          <p:nvPr>
            <p:ph type="sldNum" idx="5" sz="quarter"/>
          </p:nvPr>
        </p:nvSpPr>
        <p:spPr/>
      </p:sp>
    </p:spTree>
  </p:cSld>
  <p:clrMapOvr>
    <a:masterClrMapping/>
  </p:clrMapOvr>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Sınıfı istasyon gruplarına hızlı ve güvenli dağıtmak (kitabın 1-2. adımları).</a:t>
            </a:r>
          </a:p>
          <a:p/>
          <a:p>
            <a:r>
              <a:t>SÜRE: Geçiş: 2 dk.</a:t>
            </a:r>
          </a:p>
          <a:p/>
          <a:p>
            <a:r>
              <a:t>NASIL: Beş istasyon masası ders öncesinde kurulmuştur (dört köşe + orta arka). 8 grup birleştirilerek heterojen 5 istasyon grubu (7-7-7-7-6) oluşturulur; liste ayrıca yansıtılır ya da tahtaya yazılır (ad listesi bu sunumda yoktur). A grubu litosfer istasyonundan başlar, diğerleri çemberdeki harfine göre. Dönüş kitabın çemberindeki gibi saat yönünde, tek yöndür; ok kartları masalardadır.</a:t>
            </a:r>
          </a:p>
          <a:p/>
          <a:p>
            <a:r>
              <a:t>KAYNAK: Kitap s. 93 (1-2. adımlar ve istasyon çemberi: litosfer → hidrosfer → kriyosfer → biyosfer → atmosfer); ders planı 11. hafta sınıf yönetimi notu (sınıf içi güvenlik).</a:t>
            </a:r>
          </a:p>
        </p:txBody>
      </p:sp>
      <p:sp>
        <p:nvSpPr>
          <p:cNvPr id="4" name="Slide Number Placeholder 3"/>
          <p:cNvSpPr>
            <a:spLocks noGrp="1"/>
          </p:cNvSpPr>
          <p:nvPr>
            <p:ph type="sldNum" idx="5" sz="quarter"/>
          </p:nvPr>
        </p:nvSpPr>
        <p:spPr/>
      </p:sp>
    </p:spTree>
  </p:cSld>
  <p:clrMapOvr>
    <a:masterClrMapping/>
  </p:clrMapOvr>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İklim sisteminin beş bileşenini istasyon tekniğiyle çözümlemek (süreç bileşeni a; KB2.4, SDB2.2).</a:t>
            </a:r>
          </a:p>
          <a:p/>
          <a:p>
            <a:r>
              <a:t>SÜRE: İstasyon çalışması: 24 dk — beş tur × 4 dk + 4 dk son düzenleme. Kitabın 5 dakikalık ölçüsü ders süresine göre 4 dakikaya indirilmiştir.</a:t>
            </a:r>
          </a:p>
          <a:p/>
          <a:p>
            <a:r>
              <a:t>NASIL: Yönergeyi ve yedi adımı okutun. Matbu formlar kitabın karekodundan öğretmence indirilip çoğaltılmıştır (öğrenci telefonu kullanılmaz). 10. haftada verilen 'Gelecek Derse Hazırlık' ile öğrenciler bileşen fotoğrafı ve çizimlerini getirdi; getirmeyen öğrenci istasyondaki metin kopyasından çizim yapar. Renkli kalem, makas, yapıştırıcı okul malzemesidir (veliye mali yük yok).</a:t>
            </a:r>
          </a:p>
          <a:p/>
          <a:p>
            <a:r>
              <a:t>KAYNAK: Kitap s. 93 ETKİNLİK (künye, yönerge, 7 adım birebir) ve GELECEK DERSE HAZIRLIK.</a:t>
            </a:r>
          </a:p>
        </p:txBody>
      </p:sp>
      <p:sp>
        <p:nvSpPr>
          <p:cNvPr id="4" name="Slide Number Placeholder 3"/>
          <p:cNvSpPr>
            <a:spLocks noGrp="1"/>
          </p:cNvSpPr>
          <p:nvPr>
            <p:ph type="sldNum" idx="5" sz="quarter"/>
          </p:nvPr>
        </p:nvSpPr>
        <p:spPr/>
      </p:sp>
    </p:spTree>
  </p:cSld>
  <p:clrMapOvr>
    <a:masterClrMapping/>
  </p:clrMapOvr>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Her istasyonun yönlendirici sorusunu ve ortak görevi göstermek; dönüş boyunca yansıtılır.</a:t>
            </a:r>
          </a:p>
          <a:p/>
          <a:p>
            <a:r>
              <a:t>NASIL: Bu slayt tur boyunca açık kalır; isterseniz A4 basıp istasyon masalarına koyun (her masada ayrıca o bileşenin kitap metni kopyası vardır: s. 90-92). Tur bitişini el işaretiyle verin (zil yok); zaman sorumlusu 30 saniye kala uyarır. Dolaşırken 'Bu bileşen hangi değişkeni etkiler?' diye sorun. Atmosfer istasyonunda ek kart (katmanlar) vardır.</a:t>
            </a:r>
          </a:p>
          <a:p/>
          <a:p>
            <a:r>
              <a:t>KAYNAK: Kitap s. 90-92 (bileşen metinleri), s. 93 (3-6. adımlar); yönlendirici sorular metinlerden türetilmiştir.</a:t>
            </a:r>
          </a:p>
        </p:txBody>
      </p:sp>
      <p:sp>
        <p:nvSpPr>
          <p:cNvPr id="4" name="Slide Number Placeholder 3"/>
          <p:cNvSpPr>
            <a:spLocks noGrp="1"/>
          </p:cNvSpPr>
          <p:nvPr>
            <p:ph type="sldNum" idx="5" sz="quarter"/>
          </p:nvPr>
        </p:nvSpPr>
        <p:spPr/>
      </p:sp>
    </p:spTree>
  </p:cSld>
  <p:clrMapOvr>
    <a:masterClrMapping/>
  </p:clrMapOvr>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134 (atmosferin katmanları, kavram-tanım eşleştirme) ile paralel: atmosfer istasyonunun ek kartı.</a:t>
            </a:r>
          </a:p>
          <a:p/>
          <a:p>
            <a:r>
              <a:t>NASIL: Kart atmosfer istasyonunda basılı durur; her grup kendi turunda harfleri katmanların yanına yazar. Cevap, son düzenleme sırasında (bütün gruplar atmosfer istasyonundan geçtikten sonra) yansıtılır.</a:t>
            </a:r>
          </a:p>
          <a:p/>
          <a:p>
            <a:r>
              <a:t>BEKLENEN CEVAP: Troposfer B · Stratosfer D · Mezosfer A · Termosfer E · Ekzosfer C.</a:t>
            </a:r>
          </a:p>
          <a:p/>
          <a:p>
            <a:r>
              <a:t>KAYNAK: Kitap s. 92 ATMOSFERİN KATMANLARI (açıklamalar birebir; katman adı açıklamadan çıkarıldı). OGM 134 ile aynı eşleştirme; OGM troposfer için 'gazların ~%80'i' der, kitap 'yaklaşık %80' der — kitabın ifadesi kullanıldı.</a:t>
            </a:r>
          </a:p>
        </p:txBody>
      </p:sp>
      <p:sp>
        <p:nvSpPr>
          <p:cNvPr id="4" name="Slide Number Placeholder 3"/>
          <p:cNvSpPr>
            <a:spLocks noGrp="1"/>
          </p:cNvSpPr>
          <p:nvPr>
            <p:ph type="sldNum" idx="5" sz="quarter"/>
          </p:nvPr>
        </p:nvSpPr>
        <p:spPr/>
      </p:sp>
    </p:spTree>
  </p:cSld>
  <p:clrMapOvr>
    <a:masterClrMapping/>
  </p:clrMapOvr>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Katman eşleştirmesinin cevabı; kitabın s. 92 görseliyle birlikte.</a:t>
            </a:r>
          </a:p>
          <a:p/>
          <a:p>
            <a:r>
              <a:t>NASIL: Kitaptaki görselde katman sınırlarını gösterin: 13 km, 30 km, 80-90 km, 100-120 km. Troposferde yukarı çıktıkça sıcaklık düşer, stratosferde artar, mezosferde yine azalır, termosferde artar — sıcaklığın yükseltiyle değişimi katmanları ayırır.</a:t>
            </a:r>
          </a:p>
          <a:p/>
          <a:p>
            <a:r>
              <a:t>BEKLENEN CEVAP: Troposfer B · Stratosfer D · Mezosfer A · Termosfer E · Ekzosfer C.</a:t>
            </a:r>
          </a:p>
          <a:p/>
          <a:p>
            <a:r>
              <a:t>KAYNAK: Kitap s. 92 ATMOSFERİN KATMANLARI (açıklamalar birebir; katman adı açıklamadan çıkarıldı). OGM 134 ile aynı eşleştirme; OGM troposfer için 'gazların ~%80'i' der, kitap 'yaklaşık %80' der — kitabın ifadesi kullanıldı.</a:t>
            </a:r>
          </a:p>
        </p:txBody>
      </p:sp>
      <p:sp>
        <p:nvSpPr>
          <p:cNvPr id="4" name="Slide Number Placeholder 3"/>
          <p:cNvSpPr>
            <a:spLocks noGrp="1"/>
          </p:cNvSpPr>
          <p:nvPr>
            <p:ph type="sldNum" idx="5" sz="quarter"/>
          </p:nvPr>
        </p:nvSpPr>
        <p:spPr/>
      </p:sp>
    </p:spTree>
  </p:cSld>
  <p:clrMapOvr>
    <a:masterClrMapping/>
  </p:clrMapOvr>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4. adımın (bileşenin iklim sistemine etkisi ve diğer bileşenlerle etkileşimi) kitaba dayalı örnek cevapları.</a:t>
            </a:r>
          </a:p>
          <a:p/>
          <a:p>
            <a:r>
              <a:t>NASIL: Son düzenleme sırasında yansıtın: gruplar başlangıç istasyonlarında kendi etki ve etkileşim cümlelerini bu örneklerle karşılaştırır, eksiklerini posterine ekler. Öğrencinin kendi cümlesiyle aynı anlamı veren ifadesi doğrudur.</a:t>
            </a:r>
          </a:p>
          <a:p/>
          <a:p>
            <a:r>
              <a:t>BEKLENEN CEVAP: Litosfer: Litosferin iklim sistemi üzerindeki etkisi, diğer bileşenlere göre çok daha uzun zamanda gerçekleşir. Levha hareketleri okyanus havzalarını ve karaların dağılışını değiştirir, yeni sıradağlar oluşturur. Etkileşim: yer şekillerinin uzanış doğrultusu hem rüzgârların hızını ve yönünü etkiler hem de yağışın nerelere düşeceğini belirler (atmosfer); volkanik patlamalar atmosferin bileşimini kısa süreli değiştirir. | Hidrosfer: Güneş’ten aldığı enerjiyi en fazla depolayan bileşendir; enerjiyi yavaş yavaş verdiği için sıcaklığın hızla yükselmesini ya da düşmesini engeller. Etkileşim: Okyanuslardan ve diğer su kütlelerinden buharlaşan sular, atmosfere su buharı olarak geçer. Rüzgârlar yüzey sularını harekete geçirir; akıntılar Ekvator ile kutuplar arasında enerji taşır. | Kriyosfer: Kar ve buz yüzeyleri, yüksek bir albedoya sahiptir. Güneş ışınımının büyük kısmını uzaya geri yansıtır, enerji dengesini düzenler. Etkileşim: buzullar eriyince deniz seviyesi yükselir (hidrosfer); permafrost çözülünce atmosfere karbondioksit ve metan salınır (atmosfer).</a:t>
            </a:r>
          </a:p>
          <a:p/>
          <a:p>
            <a:r>
              <a:t>KAYNAK: Kitap s. 90-91 (bileşen metinleri); OGM 131 kartlarıyla aynı içerik.</a:t>
            </a:r>
          </a:p>
        </p:txBody>
      </p:sp>
      <p:sp>
        <p:nvSpPr>
          <p:cNvPr id="4" name="Slide Number Placeholder 3"/>
          <p:cNvSpPr>
            <a:spLocks noGrp="1"/>
          </p:cNvSpPr>
          <p:nvPr>
            <p:ph type="sldNum" idx="5" sz="quarter"/>
          </p:nvPr>
        </p:nvSpPr>
        <p:spPr/>
      </p:sp>
    </p:spTree>
  </p:cSld>
  <p:clrMapOvr>
    <a:masterClrMapping/>
  </p:clrMapOvr>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4. adımın (bileşenin iklim sistemine etkisi ve diğer bileşenlerle etkileşimi) kitaba dayalı örnek cevapları.</a:t>
            </a:r>
          </a:p>
          <a:p/>
          <a:p>
            <a:r>
              <a:t>NASIL: Son düzenleme sırasında yansıtın: gruplar başlangıç istasyonlarında kendi etki ve etkileşim cümlelerini bu örneklerle karşılaştırır, eksiklerini posterine ekler. Öğrencinin kendi cümlesiyle aynı anlamı veren ifadesi doğrudur.</a:t>
            </a:r>
          </a:p>
          <a:p/>
          <a:p>
            <a:r>
              <a:t>BEKLENEN CEVAP: Biyosfer: Canlılar, iklim sistemini etkiler ve iklim sisteminde meydana gelen değişimlerden etkilenir. Bitkiler karbondioksit depolar: karbon döngüsünde etkilidir. Etkileşim: bitki örtüsü yüzeyin pürüzlülüğünü değiştirerek rüzgârın hızını ve yönünü etkiler (atmosfer); fitoplanktonlar atmosferdeki karbondioksit oranını etkiler (hidrosfer). | Atmosfer: İklimin beş bileşeni içinde en dinamik ve değişken olan atmosferdir. En önemli işlevi Dünya’nın enerji dengesini düzenlemesidir. Etkileşim: gezegen yüzeyi boyunca ısıyı, nemi ve bulutları taşır; sera gazları ısının uzaya kaçışını engeller; rüzgârlar okyanus yüzeyini harekete geçirir.</a:t>
            </a:r>
          </a:p>
          <a:p/>
          <a:p>
            <a:r>
              <a:t>KAYNAK: Kitap s. 90-91 (bileşen metinleri); OGM 131 kartlarıyla aynı içerik.</a:t>
            </a:r>
          </a:p>
        </p:txBody>
      </p:sp>
      <p:sp>
        <p:nvSpPr>
          <p:cNvPr id="4" name="Slide Number Placeholder 3"/>
          <p:cNvSpPr>
            <a:spLocks noGrp="1"/>
          </p:cNvSpPr>
          <p:nvPr>
            <p:ph type="sldNum" idx="5" sz="quarter"/>
          </p:nvPr>
        </p:nvSpPr>
        <p:spPr/>
      </p:sp>
    </p:spTree>
  </p:cSld>
  <p:clrMapOvr>
    <a:masterClrMapping/>
  </p:clrMapOvr>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değerlendirme sorularıyla istasyon çalışmasını sonuçlandırmak (genelleme ve görüş).</a:t>
            </a:r>
          </a:p>
          <a:p/>
          <a:p>
            <a:r>
              <a:t>SÜRE: Değerlendirme: 8 dk (soru 1: 3 dk · soru 2: 2 dk · hangi bileşen? 2 dk · yoklama 1 dk).</a:t>
            </a:r>
          </a:p>
          <a:p/>
          <a:p>
            <a:r>
              <a:t>NASIL: Gruplar sınıf düzenine dönerken malzeme sorumluları posterleri toplar. 1. soru: her istasyon grubunun sözcüsü bir genelleme cümlesi söyler. 2. soru: iki farklı görüş alın (isim kartı). Posterler kitabın 7. adımına göre okul panosunda sergilenecek; asma işi malzeme sorumlularınca öğretmen gözetiminde yapılır.</a:t>
            </a:r>
          </a:p>
          <a:p/>
          <a:p>
            <a:r>
              <a:t>BEKLENEN CEVAP: Örnek cevaplar bir sonraki slaytta.</a:t>
            </a:r>
          </a:p>
          <a:p/>
          <a:p>
            <a:r>
              <a:t>KAYNAK: Kitap s. 93 DEĞERLENDİRME (iki soru birebir), 7. adım.</a:t>
            </a:r>
          </a:p>
        </p:txBody>
      </p:sp>
      <p:sp>
        <p:nvSpPr>
          <p:cNvPr id="4" name="Slide Number Placeholder 3"/>
          <p:cNvSpPr>
            <a:spLocks noGrp="1"/>
          </p:cNvSpPr>
          <p:nvPr>
            <p:ph type="sldNum" idx="5" sz="quarter"/>
          </p:nvPr>
        </p:nvSpPr>
        <p:spPr/>
      </p:sp>
    </p:spTree>
  </p:cSld>
  <p:clrMapOvr>
    <a:masterClrMapping/>
  </p:clrMapOvr>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İki değerlendirme sorusunun kitaba dayalı örnek cevabı.</a:t>
            </a:r>
          </a:p>
          <a:p/>
          <a:p>
            <a:r>
              <a:t>NASIL: Sözcülerin genellemelerini kutudaki dört maddeyle karşılaştırın; öğrencinin aynı anlamdaki kendi cümlesi doğrudur. 2. soruda insan etkisinin hem olumsuz hem azaltılabilir yanını duyun; 3.1.4'te (17. hafta) iklim değişikliği olarak döneceğiz.</a:t>
            </a:r>
          </a:p>
          <a:p/>
          <a:p>
            <a:r>
              <a:t>BEKLENEN CEVAP: 1) Bileşenler birbiriyle etkileşir; birindeki değişim bütün sistemi etkiler. Etki süreleri farklıdır: atmosfer en dinamik bileşen, litosferin etkisi çok uzun zamanda. Enerji dengesi: hidrosfer depolar, kriyosfer yansıtır, atmosfer düzenler. 2) İnsan faaliyetleriyle atmosfere karışan karbondioksit ve diğer gazlar atmosferin yapısını değiştirip yeryüzünü daha fazla ısıtır; bitki örtüsünün azalması karbon depolamayı azaltır; kentlerde beton ve asfalt sıcaklığı artırır (kentsel ısı adası, s. 99).</a:t>
            </a:r>
          </a:p>
          <a:p/>
          <a:p>
            <a:r>
              <a:t>KAYNAK: Kitap s. 89 (Dünyanın iklim sistemi, kendisini oluşturan bileşen veya değişkenlerden herhangi birinde meydana gelen değişikliklerden etkilenmektedir.), s. 90-91 bileşen metinleri, s. 99 kentsel ısı adası cümlesi; 2. maddedeki 'bitki örtüsünün azalması' OGM 147'deki insan faaliyetleri grubuyla aynıdır.</a:t>
            </a:r>
          </a:p>
        </p:txBody>
      </p:sp>
      <p:sp>
        <p:nvSpPr>
          <p:cNvPr id="4" name="Slide Number Placeholder 3"/>
          <p:cNvSpPr>
            <a:spLocks noGrp="1"/>
          </p:cNvSpPr>
          <p:nvPr>
            <p:ph type="sldNum" idx="5" sz="quarter"/>
          </p:nvPr>
        </p:nvSpPr>
        <p:spPr/>
      </p:sp>
    </p:spTree>
  </p:cSld>
  <p:clrMapOvr>
    <a:masterClrMapping/>
  </p:clrMapOvr>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131 (iklim sisteminin bileşenleri, beş kart) ile paralel hızlı kontrol.</a:t>
            </a:r>
          </a:p>
          <a:p/>
          <a:p>
            <a:r>
              <a:t>NASIL: Kartları sırayla okuyun; sınıf bileşenin adını hep birlikte söyler ya da mini kâğıda 1-5 numaralarla yazar (1 dk).</a:t>
            </a:r>
          </a:p>
          <a:p/>
          <a:p>
            <a:r>
              <a:t>BEKLENEN CEVAP: 1 Atmosfer · 2 Biyosfer · 3 Kriyosfer · 4 Litosfer · 5 Hidrosfer.</a:t>
            </a:r>
          </a:p>
          <a:p/>
          <a:p>
            <a:r>
              <a:t>KAYNAK: OGM Materyal 131 (kart metinleri OGM'nin özetidir) · kitap s. 90-91.</a:t>
            </a:r>
          </a:p>
        </p:txBody>
      </p:sp>
      <p:sp>
        <p:nvSpPr>
          <p:cNvPr id="4" name="Slide Number Placeholder 3"/>
          <p:cNvSpPr>
            <a:spLocks noGrp="1"/>
          </p:cNvSpPr>
          <p:nvPr>
            <p:ph type="sldNum" idx="5" sz="quarter"/>
          </p:nvPr>
        </p:nvSpPr>
        <p:spPr/>
      </p:sp>
    </p:spTree>
  </p:cSld>
  <p:clrMapOvr>
    <a:masterClrMapping/>
  </p:clrMapOvr>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Beş kartın cevabı ve kitaptaki dayanak cümleleri.</a:t>
            </a:r>
          </a:p>
          <a:p/>
          <a:p>
            <a:r>
              <a:t>NASIL: Her kartın altındaki kitap cümlesini gösterin; yanlış eşleştirme varsa istasyon posterine bakarak düzeltin.</a:t>
            </a:r>
          </a:p>
          <a:p/>
          <a:p>
            <a:r>
              <a:t>BEKLENEN CEVAP: 1 Atmosfer · 2 Biyosfer · 3 Kriyosfer · 4 Litosfer · 5 Hidrosfer.</a:t>
            </a:r>
          </a:p>
          <a:p/>
          <a:p>
            <a:r>
              <a:t>KAYNAK: OGM Materyal 131 (kart metinleri OGM'nin özetidir) · kitap s. 90-91.</a:t>
            </a:r>
          </a:p>
        </p:txBody>
      </p:sp>
      <p:sp>
        <p:nvSpPr>
          <p:cNvPr id="4" name="Slide Number Placeholder 3"/>
          <p:cNvSpPr>
            <a:spLocks noGrp="1"/>
          </p:cNvSpPr>
          <p:nvPr>
            <p:ph type="sldNum" idx="5" sz="quarter"/>
          </p:nvPr>
        </p:nvSpPr>
        <p:spPr/>
      </p:sp>
    </p:spTree>
  </p:cSld>
  <p:clrMapOvr>
    <a:masterClrMapping/>
  </p:clrMapOvr>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Yanlış seçen çoksa okyanusların depoladığı enerjiyi yavaş vermesini (sıcaklığın hızla değişmemesi) bir örnekle anlatın: deniz kıyısında yaz akşamı.</a:t>
            </a:r>
          </a:p>
          <a:p/>
          <a:p>
            <a:r>
              <a:t>BEKLENEN CEVAP: C) Hidrosfer</a:t>
            </a:r>
          </a:p>
          <a:p/>
          <a:p>
            <a:r>
              <a:t>KAYNAK: Kitap s. 90.</a:t>
            </a:r>
          </a:p>
        </p:txBody>
      </p:sp>
      <p:sp>
        <p:nvSpPr>
          <p:cNvPr id="4" name="Slide Number Placeholder 3"/>
          <p:cNvSpPr>
            <a:spLocks noGrp="1"/>
          </p:cNvSpPr>
          <p:nvPr>
            <p:ph type="sldNum" idx="5" sz="quarter"/>
          </p:nvPr>
        </p:nvSpPr>
        <p:spPr/>
      </p:sp>
    </p:spTree>
  </p:cSld>
  <p:clrMapOvr>
    <a:masterClrMapping/>
  </p:clrMapOvr>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 Yanlış seçen çoksa okyanusların depoladığı enerjiyi yavaş vermesini (sıcaklığın hızla değişmemesi) bir örnekle anlatın: deniz kıyısında yaz akşamı.</a:t>
            </a:r>
          </a:p>
          <a:p/>
          <a:p>
            <a:r>
              <a:t>BEKLENEN CEVAP: C) Hidrosfer — İklim sisteminin diğer bileşenleriyle karşılaştırıldığında hidrosferin en önemli özelliği, Güneş’ten aldığı enerjiyi diğer bileşenlere göre daha fazla depolayabilmesidir.</a:t>
            </a:r>
          </a:p>
          <a:p/>
          <a:p>
            <a:r>
              <a:t>KAYNAK: Kitap s. 90.</a:t>
            </a:r>
          </a:p>
        </p:txBody>
      </p:sp>
      <p:sp>
        <p:nvSpPr>
          <p:cNvPr id="4" name="Slide Number Placeholder 3"/>
          <p:cNvSpPr>
            <a:spLocks noGrp="1"/>
          </p:cNvSpPr>
          <p:nvPr>
            <p:ph type="sldNum" idx="5" sz="quarter"/>
          </p:nvPr>
        </p:nvSpPr>
        <p:spPr/>
      </p:sp>
    </p:spTree>
  </p:cSld>
  <p:clrMapOvr>
    <a:masterClrMapping/>
  </p:clrMapOvr>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İklim değişkenlerini tanımlamak; sıcaklığın en önemli değişken olduğunu ve kaynağının Güneş olduğunu göstermek.</a:t>
            </a:r>
          </a:p>
          <a:p/>
          <a:p>
            <a:r>
              <a:t>SÜRE: Değişkenler, sıcaklık, enerji bilançosu ve geliş açısı: 12 dk (değişkenler 2 · bilanço 4 · şekil ve enlem 2 · dönme 2 · yoklama 1-2).</a:t>
            </a:r>
          </a:p>
          <a:p/>
          <a:p>
            <a:r>
              <a:t>NASIL: Tanımı okutun; 'Neden en önemli değişken sıcaklık?' sorusunun cevabını kitabın ikinci cümlesinden buldurun. Albedo kutusunu kriyosfer istasyonuyla bağlayın: 'Kar neden yaz güneşinde bile geç erir?'</a:t>
            </a:r>
          </a:p>
          <a:p/>
          <a:p>
            <a:r>
              <a:t>BEKLENEN CEVAP: Basınç, rüzgâr, nemlilik ve yağışı genellikle sıcaklık belirler. Kar ve buzun albedosu yüksektir: gelen ışınımın büyük kısmını geri yansıtır, az ısınır.</a:t>
            </a:r>
          </a:p>
          <a:p/>
          <a:p>
            <a:r>
              <a:t>KAYNAK: Kitap s. 94 (B) İklim Sisteminin Değişkenleri, 1. Sıcaklık, Albedo kutusu); s. 91 (kriyosferin albedosu).</a:t>
            </a:r>
          </a:p>
        </p:txBody>
      </p:sp>
      <p:sp>
        <p:nvSpPr>
          <p:cNvPr id="4" name="Slide Number Placeholder 3"/>
          <p:cNvSpPr>
            <a:spLocks noGrp="1"/>
          </p:cNvSpPr>
          <p:nvPr>
            <p:ph type="sldNum" idx="5" sz="quarter"/>
          </p:nvPr>
        </p:nvSpPr>
        <p:spPr/>
      </p:sp>
    </p:spTree>
  </p:cSld>
  <p:clrMapOvr>
    <a:masterClrMapping/>
  </p:clrMapOvr>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Güneş enerjisinin atmosferde ve yeryüzünde nasıl dağıldığını görselden okumak; sıcaklığın kaynağını açıklamak (süreç bileşeni b'ye giriş).</a:t>
            </a:r>
          </a:p>
          <a:p/>
          <a:p>
            <a:r>
              <a:t>NASIL: İkililer 2 dakikada tablodaki beş ifadenin yanına harfi yazar. İpucu: yukarı giden oklar yansıyan, aşağıda ya da bulutta biten oklar tutulan enerjidir. 2. soruyu sözlü sorun.</a:t>
            </a:r>
          </a:p>
          <a:p/>
          <a:p>
            <a:r>
              <a:t>BEKLENEN CEVAP: a Yer yüzeyinden yansıyan (%4) · b Bulutlardan yansıyan (%20) · c Atmosferden yansıyan (%6) · ç Yeryüzü tarafından tutulan (%51) · d Atmosfer ve bulutlar tarafından tutulan (%19). 2) Gelen enerjinin yaklaşık %30'u yansıyıp uzaya döner; %70'i tutulur. Yeryüzü en büyük payı (%51) tutar ve ısınır; hava, yeryüzünün atmosfere yansıttığı enerjiyle ısınır. Bulutluluk ve albedo arttıkça yansıyan pay artar, sıcaklık düşer.</a:t>
            </a:r>
          </a:p>
          <a:p/>
          <a:p>
            <a:r>
              <a:t>KAYNAK: Kitap s. 94 UYGULAMA (görsel ve tablo birebir) ve 1. Sıcaklık paragrafı: Atmosfere giren Güneş ışınlarının bir kısmı yeryüzü tarafından soğurulduktan sonra bir kısmı atmosfere yansıtılır. Bu olay sonucunda hava sıcaklığı oluşur. Kitapta bu uygulamanın örnek cevabı yok; 2. soru kitap metnine ve görseldeki yüzdelere dayanır. OGM'de bu uygulamanın paraleli yok.</a:t>
            </a:r>
          </a:p>
        </p:txBody>
      </p:sp>
      <p:sp>
        <p:nvSpPr>
          <p:cNvPr id="4" name="Slide Number Placeholder 3"/>
          <p:cNvSpPr>
            <a:spLocks noGrp="1"/>
          </p:cNvSpPr>
          <p:nvPr>
            <p:ph type="sldNum" idx="5" sz="quarter"/>
          </p:nvPr>
        </p:nvSpPr>
        <p:spPr/>
      </p:sp>
    </p:spTree>
  </p:cSld>
  <p:clrMapOvr>
    <a:masterClrMapping/>
  </p:clrMapOvr>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Eşleştirmenin cevabı ve 2. sorunun örnek cevabı.</a:t>
            </a:r>
          </a:p>
          <a:p/>
          <a:p>
            <a:r>
              <a:t>NASIL: Yüzdeler görseldedir: a %4 · b %20 · c %6 · ç %51 · d %19 (toplam %100). Hesap: yansıyan 4 + 20 + 6 = %30; tutulan 51 + 19 = %70. Bu uygulama önceki baskıda hava olayları konusundaydı; 2026-2027 baskısında sıcaklık konusunun içindedir.</a:t>
            </a:r>
          </a:p>
          <a:p/>
          <a:p>
            <a:r>
              <a:t>BEKLENEN CEVAP: a Yer yüzeyinden yansıyan (%4) · b Bulutlardan yansıyan (%20) · c Atmosferden yansıyan (%6) · ç Yeryüzü tarafından tutulan (%51) · d Atmosfer ve bulutlar tarafından tutulan (%19). 2) Gelen enerjinin yaklaşık %30'u yansıyıp uzaya döner; %70'i tutulur. Yeryüzü en büyük payı (%51) tutar ve ısınır; hava, yeryüzünün atmosfere yansıttığı enerjiyle ısınır. Bulutluluk ve albedo arttıkça yansıyan pay artar, sıcaklık düşer.</a:t>
            </a:r>
          </a:p>
          <a:p/>
          <a:p>
            <a:r>
              <a:t>KAYNAK: Kitap s. 94 UYGULAMA (görsel ve tablo birebir) ve 1. Sıcaklık paragrafı: Atmosfere giren Güneş ışınlarının bir kısmı yeryüzü tarafından soğurulduktan sonra bir kısmı atmosfere yansıtılır. Bu olay sonucunda hava sıcaklığı oluşur. Kitapta bu uygulamanın örnek cevabı yok; 2. soru kitap metnine ve görseldeki yüzdelere dayanır. OGM'de bu uygulamanın paraleli yok.</a:t>
            </a:r>
          </a:p>
        </p:txBody>
      </p:sp>
      <p:sp>
        <p:nvSpPr>
          <p:cNvPr id="4" name="Slide Number Placeholder 3"/>
          <p:cNvSpPr>
            <a:spLocks noGrp="1"/>
          </p:cNvSpPr>
          <p:nvPr>
            <p:ph type="sldNum" idx="5" sz="quarter"/>
          </p:nvPr>
        </p:nvSpPr>
        <p:spPr/>
      </p:sp>
    </p:spTree>
  </p:cSld>
  <p:clrMapOvr>
    <a:masterClrMapping/>
  </p:clrMapOvr>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faktör listesini iki haftalık yol haritası olarak göstermek: bugün 1a-1c, gelecek hafta 1ç ve 2-8.</a:t>
            </a:r>
          </a:p>
          <a:p/>
          <a:p>
            <a:r>
              <a:t>NASIL: Listeyi okutun; 'Güneş ışınlarının geliş açısı' dört alt faktörlüdür. Öğrenciler deftere 'faktör → sıcaklığa etkisi → örnek' tablosunun başlığını çizer; bugün ilk üç satır dolar.</a:t>
            </a:r>
          </a:p>
          <a:p/>
          <a:p>
            <a:r>
              <a:t>KAYNAK: Kitap s. 94-99 alt başlıkları (birebir).</a:t>
            </a:r>
          </a:p>
        </p:txBody>
      </p:sp>
      <p:sp>
        <p:nvSpPr>
          <p:cNvPr id="4" name="Slide Number Placeholder 3"/>
          <p:cNvSpPr>
            <a:spLocks noGrp="1"/>
          </p:cNvSpPr>
          <p:nvPr>
            <p:ph type="sldNum" idx="5" sz="quarter"/>
          </p:nvPr>
        </p:nvSpPr>
        <p:spPr/>
      </p:sp>
    </p:spTree>
  </p:cSld>
  <p:clrMapOvr>
    <a:masterClrMapping/>
  </p:clrMapOvr>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Geoit şekil → geliş açısının Ekvator'dan kutuplara daralması → sıcaklık-enlem ilişkisi.</a:t>
            </a:r>
          </a:p>
          <a:p/>
          <a:p>
            <a:r>
              <a:t>NASIL: Görsel 3.6'da üç ışın demetini karşılaştırın; yer kürede el feneriyle gösterin: dik gelen ışın dar alanı ısıtır, eğik gelen aynı ışın geniş alana yayılır (alt şema). Türkiye örneğini atlasta güneyden kuzeye gösterin.</a:t>
            </a:r>
          </a:p>
          <a:p/>
          <a:p>
            <a:r>
              <a:t>SÖYLENEBİLİR: Aynı miktar Güneş ışığı dik gelince küçük bir alanı ısıtır; eğik gelince geniş bir alana dağılır, birim alana düşen enerji azalır.</a:t>
            </a:r>
          </a:p>
          <a:p/>
          <a:p>
            <a:r>
              <a:t>KAYNAK: Kitap s. 94-95 (a) Dünya'nın Şekli ve Enlem, Geoit kutusu, Görsel 3.6). Alttaki dik-eğik ışın şeması bilimsel açıklamadır; kitapta çizim olarak yoktur.</a:t>
            </a:r>
          </a:p>
        </p:txBody>
      </p:sp>
      <p:sp>
        <p:nvSpPr>
          <p:cNvPr id="4" name="Slide Number Placeholder 3"/>
          <p:cNvSpPr>
            <a:spLocks noGrp="1"/>
          </p:cNvSpPr>
          <p:nvPr>
            <p:ph type="sldNum" idx="5" sz="quarter"/>
          </p:nvPr>
        </p:nvSpPr>
        <p:spPr/>
      </p:sp>
    </p:spTree>
  </p:cSld>
  <p:clrMapOvr>
    <a:masterClrMapping/>
  </p:clrMapOvr>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Dönme hareketinin gün içindeki sıcaklık farkını nasıl oluşturduğunu göstermek.</a:t>
            </a:r>
          </a:p>
          <a:p/>
          <a:p>
            <a:r>
              <a:t>NASIL: Görsel 3.7'de Güneş'in 06.00'dan 18.00'e ufuktaki yolunu izletin; soruyu sorun. Yer kürede ekseni (kutup noktalarını birleştiren çizgi) gösterip batıdan doğuya çevirin. Gözlem günlüğüne bu hafta 'gün içinde en yüksek sıcaklığın saati' sütunu eklenecek.</a:t>
            </a:r>
          </a:p>
          <a:p/>
          <a:p>
            <a:r>
              <a:t>BEKLENEN CEVAP: Öğle vakti (12.00): Güneş ufukta en yüksektedir, ışınlar en dik gelir. Sabah ve akşam ışınlar eğik gelir, sıcaklık düşüktür.</a:t>
            </a:r>
          </a:p>
          <a:p/>
          <a:p>
            <a:r>
              <a:t>KAYNAK: Kitap s. 95 (b) Dünya'nın Dönme Hareketi, Eksen kutusu, Görsel 3.7).</a:t>
            </a:r>
          </a:p>
        </p:txBody>
      </p:sp>
      <p:sp>
        <p:nvSpPr>
          <p:cNvPr id="4" name="Slide Number Placeholder 3"/>
          <p:cNvSpPr>
            <a:spLocks noGrp="1"/>
          </p:cNvSpPr>
          <p:nvPr>
            <p:ph type="sldNum" idx="5" sz="quarter"/>
          </p:nvPr>
        </p:nvSpPr>
        <p:spPr/>
      </p:sp>
    </p:spTree>
  </p:cSld>
  <p:clrMapOvr>
    <a:masterClrMapping/>
  </p:clrMapOvr>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C seçeneği dolanma konusunun yaygın yanılgısıdır: uzaklığın değişmesinin sıcaklığa belirgin etkisi yoktur (s. 95).</a:t>
            </a:r>
          </a:p>
          <a:p/>
          <a:p>
            <a:r>
              <a:t>BEKLENEN CEVAP: A) Dünya’nın geoit şekli nedeniyle geliş açısının daralması</a:t>
            </a:r>
          </a:p>
          <a:p/>
          <a:p>
            <a:r>
              <a:t>KAYNAK: Kitap s. 94-95.</a:t>
            </a:r>
          </a:p>
        </p:txBody>
      </p:sp>
      <p:sp>
        <p:nvSpPr>
          <p:cNvPr id="4" name="Slide Number Placeholder 3"/>
          <p:cNvSpPr>
            <a:spLocks noGrp="1"/>
          </p:cNvSpPr>
          <p:nvPr>
            <p:ph type="sldNum" idx="5" sz="quarter"/>
          </p:nvPr>
        </p:nvSpPr>
        <p:spPr/>
      </p:sp>
    </p:spTree>
  </p:cSld>
  <p:clrMapOvr>
    <a:masterClrMapping/>
  </p:clrMapOvr>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 C seçeneği dolanma konusunun yaygın yanılgısıdır: uzaklığın değişmesinin sıcaklığa belirgin etkisi yoktur (s. 95).</a:t>
            </a:r>
          </a:p>
          <a:p/>
          <a:p>
            <a:r>
              <a:t>BEKLENEN CEVAP: A) Dünya’nın geoit şekli nedeniyle geliş açısının daralması — Dünya’nın geoit şekli nedeniyle Güneş ışınlarının geliş açısı Ekvator’dan kutuplara doğru daralır. Uzaklığın değişmesinin sıcaklığa belirgin etkisi yoktur (s. 95).</a:t>
            </a:r>
          </a:p>
          <a:p/>
          <a:p>
            <a:r>
              <a:t>KAYNAK: Kitap s. 94-95.</a:t>
            </a:r>
          </a:p>
        </p:txBody>
      </p:sp>
      <p:sp>
        <p:nvSpPr>
          <p:cNvPr id="4" name="Slide Number Placeholder 3"/>
          <p:cNvSpPr>
            <a:spLocks noGrp="1"/>
          </p:cNvSpPr>
          <p:nvPr>
            <p:ph type="sldNum" idx="5" sz="quarter"/>
          </p:nvPr>
        </p:nvSpPr>
        <p:spPr/>
      </p:sp>
    </p:spTree>
  </p:cSld>
  <p:clrMapOvr>
    <a:masterClrMapping/>
  </p:clrMapOvr>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Dolanma hareketinin süresini, yörüngenin elips şeklini ve uzaklık değişiminin sonucunu kavratmak.</a:t>
            </a:r>
          </a:p>
          <a:p/>
          <a:p>
            <a:r>
              <a:t>SÜRE: Dolanma, eksen eğikliği, mevsimler ve kuşaklar: 14 dk (dolanma 2 · eksen eğikliği ve yoklama 3 · model ve mevsim tablosu 5 · kuşaklar 2 · yoklama 2).</a:t>
            </a:r>
          </a:p>
          <a:p/>
          <a:p>
            <a:r>
              <a:t>NASIL: Görsel 3.8'de günöte (4 Temmuz) ve günberiyi (3 Ocak) gösterin; 'Temmuzda Güneş'e en uzağız ama kuzey yarım kürede yaz yaşıyoruz — demek ki mevsimleri uzaklık oluşturmuyor' sonucuna öğrencileri götürün. EBA'daki Dünya'nın hareketleri/mevsimler simülasyonu etkileşimli tahtada açılabilir (öğretmen bilgisayarı).</a:t>
            </a:r>
          </a:p>
          <a:p/>
          <a:p>
            <a:r>
              <a:t>BEKLENEN CEVAP: Mevsimleri uzaklık değil, eksen eğikliği ve dolanma birlikte oluşturur (sonraki slayt).</a:t>
            </a:r>
          </a:p>
          <a:p/>
          <a:p>
            <a:r>
              <a:t>KAYNAK: Kitap s. 95 (c) Dünya'nın Dolanma Hareketi, Görsel 3.8); program COĞ.9.3.2 açıklaması (simülasyon ve dijital uygulama önerisi).</a:t>
            </a:r>
          </a:p>
        </p:txBody>
      </p:sp>
      <p:sp>
        <p:nvSpPr>
          <p:cNvPr id="4" name="Slide Number Placeholder 3"/>
          <p:cNvSpPr>
            <a:spLocks noGrp="1"/>
          </p:cNvSpPr>
          <p:nvPr>
            <p:ph type="sldNum" idx="5" sz="quarter"/>
          </p:nvPr>
        </p:nvSpPr>
        <p:spPr/>
      </p:sp>
    </p:spTree>
  </p:cSld>
  <p:clrMapOvr>
    <a:masterClrMapping/>
  </p:clrMapOvr>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Eksen eğikliği + dolanma → geliş açısının yıl içinde değişmesi → mevsimler.</a:t>
            </a:r>
          </a:p>
          <a:p/>
          <a:p>
            <a:r>
              <a:t>NASIL: Görsel 3.9'da yer ekseni ile ekliptik düzlemin arasındaki 66° 33' açıyı ve Ekvator düzlemiyle ekliptik arasındaki 23° 27' açıyı gösterin (toplam 90°). Yer küre modelinin eksenini aynı yöne eğik tutarak sınıfta bir tur attırın: eksen hep aynı yöne bakar.</a:t>
            </a:r>
          </a:p>
          <a:p/>
          <a:p>
            <a:r>
              <a:t>SÖYLENEBİLİR: Eksen eğik olmasaydı ve hep dik dursaydı, Güneş ışınları yıl boyu Ekvator'a dik gelirdi; mevsimler belirgin olmazdı.</a:t>
            </a:r>
          </a:p>
          <a:p/>
          <a:p>
            <a:r>
              <a:t>KAYNAK: Kitap s. 96 (Görsel 3.9 ve paragraf). 'Eksen eğik olmasaydı' cümlesi bilimsel çıkarımdır; kitapta bu ifadeyle yoktur.</a:t>
            </a:r>
          </a:p>
        </p:txBody>
      </p:sp>
      <p:sp>
        <p:nvSpPr>
          <p:cNvPr id="4" name="Slide Number Placeholder 3"/>
          <p:cNvSpPr>
            <a:spLocks noGrp="1"/>
          </p:cNvSpPr>
          <p:nvPr>
            <p:ph type="sldNum" idx="5" sz="quarter"/>
          </p:nvPr>
        </p:nvSpPr>
        <p:spPr/>
      </p:sp>
    </p:spTree>
  </p:cSld>
  <p:clrMapOvr>
    <a:masterClrMapping/>
  </p:clrMapOvr>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A'yı seçenler için Görsel 3.8'e dönün: 4 Temmuz günöte.</a:t>
            </a:r>
          </a:p>
          <a:p/>
          <a:p>
            <a:r>
              <a:t>BEKLENEN CEVAP: B) Işınların daha dik gelmesi ve gündüzlerin uzaması</a:t>
            </a:r>
          </a:p>
          <a:p/>
          <a:p>
            <a:r>
              <a:t>KAYNAK: Kitap s. 95 (Görsel 3.8, uzaklığın sıcaklığa belirgin etkisi yok), s. 96 (21 Haziran: kuzey yarım kürede en uzun gündüz).</a:t>
            </a:r>
          </a:p>
        </p:txBody>
      </p:sp>
      <p:sp>
        <p:nvSpPr>
          <p:cNvPr id="4" name="Slide Number Placeholder 3"/>
          <p:cNvSpPr>
            <a:spLocks noGrp="1"/>
          </p:cNvSpPr>
          <p:nvPr>
            <p:ph type="sldNum" idx="5" sz="quarter"/>
          </p:nvPr>
        </p:nvSpPr>
        <p:spPr/>
      </p:sp>
    </p:spTree>
  </p:cSld>
  <p:clrMapOvr>
    <a:masterClrMapping/>
  </p:clrMapOvr>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 A'yı seçenler için Görsel 3.8'e dönün: 4 Temmuz günöte.</a:t>
            </a:r>
          </a:p>
          <a:p/>
          <a:p>
            <a:r>
              <a:t>BEKLENEN CEVAP: B) Işınların daha dik gelmesi ve gündüzlerin uzaması — Günöte 4 Temmuz’dur: yazın Güneş’e en uzağız (s. 95). Yazı eksen eğikliği ve dolanma oluşturur: ışınlar daha dik gelir, gündüzler uzar (s. 96).</a:t>
            </a:r>
          </a:p>
          <a:p/>
          <a:p>
            <a:r>
              <a:t>KAYNAK: Kitap s. 95 (Görsel 3.8, uzaklığın sıcaklığa belirgin etkisi yok), s. 96 (21 Haziran: kuzey yarım kürede en uzun gündüz).</a:t>
            </a:r>
          </a:p>
        </p:txBody>
      </p:sp>
      <p:sp>
        <p:nvSpPr>
          <p:cNvPr id="4" name="Slide Number Placeholder 3"/>
          <p:cNvSpPr>
            <a:spLocks noGrp="1"/>
          </p:cNvSpPr>
          <p:nvPr>
            <p:ph type="sldNum" idx="5" sz="quarter"/>
          </p:nvPr>
        </p:nvSpPr>
        <p:spPr/>
      </p:sp>
    </p:spTree>
  </p:cSld>
  <p:clrMapOvr>
    <a:masterClrMapping/>
  </p:clrMapOvr>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Yer küre-el feneri modeliyle dört tarihte ışınların dik geldiği yeri ve mevsimleri bulmak (programın 'Dünya'nın şekli ve hareketlerinin sonuçları simülasyonla yorumlanabilir' önerisi).</a:t>
            </a:r>
          </a:p>
          <a:p/>
          <a:p>
            <a:r>
              <a:t>NASIL: Sınıf karanlıkta değilse el fenerini yakın tutun. Masada ortada 'Güneş' (el feneri) sabit; yer küre ekseni hep aynı yöne eğik, dört konuma taşınır. Her konumda sorun: 'Işık en dik nereye düşüyor? Kuzeyde gündüz mü uzun gece mi?' Öğrenciler tabloyu deftere doldurur. Model yoksa EBA simülasyonu ya da kitabın Görsel 3.10-3.13'ü kullanılır.</a:t>
            </a:r>
          </a:p>
          <a:p/>
          <a:p>
            <a:r>
              <a:t>BEKLENEN CEVAP: Cevaplar sonraki iki slaytta (gün dönümleri, ekinokslar).</a:t>
            </a:r>
          </a:p>
          <a:p/>
          <a:p>
            <a:r>
              <a:t>KAYNAK: Kitap s. 96-97 Astronomik Mevsimlerin Başlangıç Tarihleri; ders planı 11. hafta 7. aşama (mevsim tablosu).</a:t>
            </a:r>
          </a:p>
        </p:txBody>
      </p:sp>
      <p:sp>
        <p:nvSpPr>
          <p:cNvPr id="4" name="Slide Number Placeholder 3"/>
          <p:cNvSpPr>
            <a:spLocks noGrp="1"/>
          </p:cNvSpPr>
          <p:nvPr>
            <p:ph type="sldNum" idx="5" sz="quarter"/>
          </p:nvPr>
        </p:nvSpPr>
        <p:spPr/>
      </p:sp>
    </p:spTree>
  </p:cSld>
  <p:clrMapOvr>
    <a:masterClrMapping/>
  </p:clrMapOvr>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Mevsim tablosunun iki satırının cevabı; kitabın görselleriyle.</a:t>
            </a:r>
          </a:p>
          <a:p/>
          <a:p>
            <a:r>
              <a:t>NASIL: Öğrenciler defterlerindeki satırları kontrol eder. Görselde güneş ışınlarının dik geldiği paraleli ve aydınlanma çemberini gösterin. 21 Haziran'da Kuzey Kutup Dairesi'nin içi 24 saat aydınlıktır; 21 Aralık'ta karanlıktır (görselden okunur).</a:t>
            </a:r>
          </a:p>
          <a:p/>
          <a:p>
            <a:r>
              <a:t>BEKLENEN CEVAP: 21 Haziran: dik → Yengeç Dönencesi (23° 27' kuzey); KYK Yaz başlar · en uzun gündüz; GYK Kış başlar · en uzun gece; Kuzeyde gündüz uzun | 21 Aralık: dik → Oğlak Dönencesi (23° 27' güney); KYK Kış başlar · en uzun gece; GYK Yaz başlar · en uzun gündüz; Güneyde gündüz uzun</a:t>
            </a:r>
          </a:p>
          <a:p/>
          <a:p>
            <a:r>
              <a:t>KAYNAK: Kitap s. 96-97 (dört tarihin metinleri birebir; Görsel 3.10-3.13).</a:t>
            </a:r>
          </a:p>
        </p:txBody>
      </p:sp>
      <p:sp>
        <p:nvSpPr>
          <p:cNvPr id="4" name="Slide Number Placeholder 3"/>
          <p:cNvSpPr>
            <a:spLocks noGrp="1"/>
          </p:cNvSpPr>
          <p:nvPr>
            <p:ph type="sldNum" idx="5" sz="quarter"/>
          </p:nvPr>
        </p:nvSpPr>
        <p:spPr/>
      </p:sp>
    </p:spTree>
  </p:cSld>
  <p:clrMapOvr>
    <a:masterClrMapping/>
  </p:clrMapOvr>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Mevsim tablosunun iki satırının cevabı; kitabın görselleriyle.</a:t>
            </a:r>
          </a:p>
          <a:p/>
          <a:p>
            <a:r>
              <a:t>NASIL: Öğrenciler defterlerindeki satırları kontrol eder. Görselde güneş ışınlarının dik geldiği paraleli ve aydınlanma çemberini gösterin. Ekinokslarda aydınlanma çemberi iki kutup noktasından geçer: her yerde gece ve gündüz eşittir.</a:t>
            </a:r>
          </a:p>
          <a:p/>
          <a:p>
            <a:r>
              <a:t>BEKLENEN CEVAP: 23 Eylül: dik → Ekvator; KYK Sonbahar başlar; GYK İlkbahar başlar; Her yerde eşit (ekinoks) | 21 Mart: dik → Ekvator; KYK İlkbahar başlar; GYK Sonbahar başlar; Her yerde eşit (ekinoks)</a:t>
            </a:r>
          </a:p>
          <a:p/>
          <a:p>
            <a:r>
              <a:t>KAYNAK: Kitap s. 96-97 (dört tarihin metinleri birebir; Görsel 3.10-3.13).</a:t>
            </a:r>
          </a:p>
        </p:txBody>
      </p:sp>
      <p:sp>
        <p:nvSpPr>
          <p:cNvPr id="4" name="Slide Number Placeholder 3"/>
          <p:cNvSpPr>
            <a:spLocks noGrp="1"/>
          </p:cNvSpPr>
          <p:nvPr>
            <p:ph type="sldNum" idx="5" sz="quarter"/>
          </p:nvPr>
        </p:nvSpPr>
        <p:spPr/>
      </p:sp>
    </p:spTree>
  </p:cSld>
  <p:clrMapOvr>
    <a:masterClrMapping/>
  </p:clrMapOvr>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Yıllık hareket ve eksen eğikliğinin sonucu olan matematik iklim kuşaklarını göstermek.</a:t>
            </a:r>
          </a:p>
          <a:p/>
          <a:p>
            <a:r>
              <a:t>NASIL: Kürede dönenceleri (23° 27') ve kutup dairelerini (66° 33') gösterin; kuşakları öğrencilere atlasta işaretletin. Türkiye'nin hangi kuşakta olduğunu sorun. 12. haftadaki 'sıcaklık kuşakları' (sıcak-ılıman-soğuk) ortalama sıcaklığa göredir; bunlar ise ışınların düşme açısına göre — ikisini karıştırmayın.</a:t>
            </a:r>
          </a:p>
          <a:p/>
          <a:p>
            <a:r>
              <a:t>BEKLENEN CEVAP: Türkiye orta kuşaktadır (kitap s. 95: '…orta kuşağında yer alan Türkiye…').</a:t>
            </a:r>
          </a:p>
          <a:p/>
          <a:p>
            <a:r>
              <a:t>KAYNAK: Kitap s. 96 Bilgi Kutusu 'Matematik İklim Kuşakları' ve küre görseli.</a:t>
            </a:r>
          </a:p>
        </p:txBody>
      </p:sp>
      <p:sp>
        <p:nvSpPr>
          <p:cNvPr id="4" name="Slide Number Placeholder 3"/>
          <p:cNvSpPr>
            <a:spLocks noGrp="1"/>
          </p:cNvSpPr>
          <p:nvPr>
            <p:ph type="sldNum" idx="5" sz="quarter"/>
          </p:nvPr>
        </p:nvSpPr>
        <p:spPr/>
      </p:sp>
    </p:spTree>
  </p:cSld>
  <p:clrMapOvr>
    <a:masterClrMapping/>
  </p:clrMapOvr>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B) Orta kuşak</a:t>
            </a:r>
          </a:p>
          <a:p/>
          <a:p>
            <a:r>
              <a:t>KAYNAK: Kitap s. 95-96.</a:t>
            </a:r>
          </a:p>
        </p:txBody>
      </p:sp>
      <p:sp>
        <p:nvSpPr>
          <p:cNvPr id="4" name="Slide Number Placeholder 3"/>
          <p:cNvSpPr>
            <a:spLocks noGrp="1"/>
          </p:cNvSpPr>
          <p:nvPr>
            <p:ph type="sldNum" idx="5" sz="quarter"/>
          </p:nvPr>
        </p:nvSpPr>
        <p:spPr/>
      </p:sp>
    </p:spTree>
  </p:cSld>
  <p:clrMapOvr>
    <a:masterClrMapping/>
  </p:clrMapOvr>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B) Orta kuşak — …dönencelerle kutup daireleri arasındaki alan orta kuşak… Türkiye de orta kuşaktadır (s. 95). Sıcak ve soğuk kuşak, sıcaklık kuşaklarıdır (12. hafta).</a:t>
            </a:r>
          </a:p>
          <a:p/>
          <a:p>
            <a:r>
              <a:t>KAYNAK: Kitap s. 95-96.</a:t>
            </a:r>
          </a:p>
        </p:txBody>
      </p:sp>
      <p:sp>
        <p:nvSpPr>
          <p:cNvPr id="4" name="Slide Number Placeholder 3"/>
          <p:cNvSpPr>
            <a:spLocks noGrp="1"/>
          </p:cNvSpPr>
          <p:nvPr>
            <p:ph type="sldNum" idx="5" sz="quarter"/>
          </p:nvPr>
        </p:nvSpPr>
        <p:spPr/>
      </p:sp>
    </p:spTree>
  </p:cSld>
  <p:clrMapOvr>
    <a:masterClrMapping/>
  </p:clrMapOvr>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üç çıkış sorusu (ders planı); öz izleme kartının ilk satırı.</a:t>
            </a:r>
          </a:p>
          <a:p/>
          <a:p>
            <a:r>
              <a:t>SÜRE: Toparlama: 6 dk (öz izleme 1 · çıkış kartı 4 · duyuru 1).</a:t>
            </a:r>
          </a:p>
          <a:p/>
          <a:p>
            <a:r>
              <a:t>NASIL: Öğrenciler önce öz izleme kartında 1. satırı (yapabiliyorum / açıklayabiliyorum) işaretler; sonra 4 dakikada çıkış kartını yazar, yazıcılar toplar. Kartları sınıf listesinde +/~/− ile tarayın (P2 gözlem).</a:t>
            </a:r>
          </a:p>
          <a:p/>
          <a:p>
            <a:r>
              <a:t>BEKLENEN CEVAP: 1) atmosfer, hidrosfer, litosfer, biyosfer, kriyosfer; atmosfer. · 2) eksen eğikliği (23° 27') ve Dünya'nın Güneş etrafındaki dolanma hareketi. · 3) Oğlak Dönencesi (23° 27' güney); kış.</a:t>
            </a:r>
          </a:p>
          <a:p/>
          <a:p>
            <a:r>
              <a:t>KAYNAK: Ders planı 11. hafta ölçme bölümü; kitap s. 89-97.</a:t>
            </a:r>
          </a:p>
        </p:txBody>
      </p:sp>
      <p:sp>
        <p:nvSpPr>
          <p:cNvPr id="4" name="Slide Number Placeholder 3"/>
          <p:cNvSpPr>
            <a:spLocks noGrp="1"/>
          </p:cNvSpPr>
          <p:nvPr>
            <p:ph type="sldNum" idx="5" sz="quarter"/>
          </p:nvPr>
        </p:nvSpPr>
        <p:spPr/>
      </p:sp>
    </p:spTree>
  </p:cSld>
  <p:clrMapOvr>
    <a:masterClrMapping/>
  </p:clrMapOvr>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ve 12. haftanın hazırlığını duyurmak.</a:t>
            </a:r>
          </a:p>
          <a:p/>
          <a:p>
            <a:r>
              <a:t>NASIL: Tahtaya da yazın. Telefon gerekmez: okuma kitaptan, soru kâğıttan yapılır. MEBİ/EBA tekrarına erişimi olmayan öğrenci okul laboratuvarını ders dışı saatte kullanır. Atlas okul atlaslarından karşılanır (veliye mali yük yok).</a:t>
            </a:r>
          </a:p>
          <a:p/>
          <a:p>
            <a:r>
              <a:t>KAYNAK: Ders planı 11. hafta ev çalışması.</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8.xml"/><Relationship Id="rId3" Type="http://schemas.openxmlformats.org/officeDocument/2006/relationships/image" Target="../media/image19.jpg"/><Relationship Id="rId4" Type="http://schemas.openxmlformats.org/officeDocument/2006/relationships/image" Target="../media/image20.jpg"/><Relationship Id="rId5" Type="http://schemas.openxmlformats.org/officeDocument/2006/relationships/image" Target="../media/image21.jpg"/><Relationship Id="rId6" Type="http://schemas.openxmlformats.org/officeDocument/2006/relationships/image" Target="../media/image2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9.xml"/><Relationship Id="rId3" Type="http://schemas.openxmlformats.org/officeDocument/2006/relationships/image" Target="../media/image21.jpg"/><Relationship Id="rId4" Type="http://schemas.openxmlformats.org/officeDocument/2006/relationships/image" Target="../media/image20.jpg"/><Relationship Id="rId5" Type="http://schemas.openxmlformats.org/officeDocument/2006/relationships/image" Target="../media/image19.jpg"/><Relationship Id="rId6" Type="http://schemas.openxmlformats.org/officeDocument/2006/relationships/image" Target="../media/image23.jpg"/><Relationship Id="rId7" Type="http://schemas.openxmlformats.org/officeDocument/2006/relationships/image" Target="../media/image2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3.xml"/><Relationship Id="rId3" Type="http://schemas.openxmlformats.org/officeDocument/2006/relationships/image" Target="../media/image21.jpg"/><Relationship Id="rId4" Type="http://schemas.openxmlformats.org/officeDocument/2006/relationships/image" Target="../media/image19.jpg"/><Relationship Id="rId5" Type="http://schemas.openxmlformats.org/officeDocument/2006/relationships/image" Target="../media/image20.jpg"/><Relationship Id="rId6" Type="http://schemas.openxmlformats.org/officeDocument/2006/relationships/image" Target="../media/image22.jpg"/><Relationship Id="rId7" Type="http://schemas.openxmlformats.org/officeDocument/2006/relationships/image" Target="../media/image2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5.xml"/><Relationship Id="rId3" Type="http://schemas.openxmlformats.org/officeDocument/2006/relationships/image" Target="../media/image2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5.xml"/><Relationship Id="rId3" Type="http://schemas.openxmlformats.org/officeDocument/2006/relationships/image" Target="../media/image2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6.xml"/><Relationship Id="rId3" Type="http://schemas.openxmlformats.org/officeDocument/2006/relationships/image" Target="../media/image2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8.xml"/><Relationship Id="rId3" Type="http://schemas.openxmlformats.org/officeDocument/2006/relationships/image" Target="../media/image2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9.xml"/><Relationship Id="rId3" Type="http://schemas.openxmlformats.org/officeDocument/2006/relationships/image" Target="../media/image2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2.xml"/><Relationship Id="rId3" Type="http://schemas.openxmlformats.org/officeDocument/2006/relationships/image" Target="../media/image2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3.xml"/><Relationship Id="rId3" Type="http://schemas.openxmlformats.org/officeDocument/2006/relationships/image" Target="../media/image2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7.xml"/><Relationship Id="rId3" Type="http://schemas.openxmlformats.org/officeDocument/2006/relationships/image" Target="../media/image30.jpg"/><Relationship Id="rId4" Type="http://schemas.openxmlformats.org/officeDocument/2006/relationships/image" Target="../media/image3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8.xml"/><Relationship Id="rId3" Type="http://schemas.openxmlformats.org/officeDocument/2006/relationships/image" Target="../media/image32.jpg"/><Relationship Id="rId4" Type="http://schemas.openxmlformats.org/officeDocument/2006/relationships/image" Target="../media/image3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9.xml"/><Relationship Id="rId3" Type="http://schemas.openxmlformats.org/officeDocument/2006/relationships/image" Target="../media/image34.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E7B6E"/>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11.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11</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3200" b="1" i="0">
                <a:solidFill>
                  <a:srgbClr val="FFFFFF"/>
                </a:solidFill>
                <a:latin typeface="Calibri"/>
              </a:rPr>
              <a:t>İklim Sistemi I: Bileşenler ve Dünya’nın Hareketleri</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30 Kasım-4 Aralık 2026 · 2 ders saati · Kitap s. 89-97</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COĞ.9.3.2</a:t>
            </a:r>
          </a:p>
        </p:txBody>
      </p:sp>
      <p:sp>
        <p:nvSpPr>
          <p:cNvPr id="10" name="TextBox 9"/>
          <p:cNvSpPr txBox="1"/>
          <p:nvPr/>
        </p:nvSpPr>
        <p:spPr>
          <a:xfrm>
            <a:off x="3063240" y="2532888"/>
            <a:ext cx="8412480" cy="48590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İklim sisteminin bileşen ve değişkenlerini çözümleyebilme</a:t>
            </a:r>
          </a:p>
        </p:txBody>
      </p:sp>
      <p:sp>
        <p:nvSpPr>
          <p:cNvPr id="11" name="TextBox 10"/>
          <p:cNvSpPr txBox="1"/>
          <p:nvPr/>
        </p:nvSpPr>
        <p:spPr>
          <a:xfrm>
            <a:off x="3063240" y="312851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494278"/>
            <a:ext cx="8412480" cy="2431034"/>
          </a:xfrm>
          <a:prstGeom prst="rect">
            <a:avLst/>
          </a:prstGeom>
          <a:noFill/>
        </p:spPr>
        <p:txBody>
          <a:bodyPr wrap="square" anchor="t" lIns="73152" rIns="73152" tIns="36576" bIns="36576">
            <a:noAutofit/>
          </a:bodyPr>
          <a:lstStyle/>
          <a:p>
            <a:pPr algn="l" marL="328946" indent="-328946">
              <a:spcBef>
                <a:spcPts val="0"/>
              </a:spcBef>
              <a:spcAft>
                <a:spcPts val="500"/>
              </a:spcAft>
            </a:pPr>
            <a:r>
              <a:rPr lang="tr-TR" sz="2000" b="1" i="0">
                <a:solidFill>
                  <a:srgbClr val="FCC021"/>
                </a:solidFill>
                <a:latin typeface="Calibri"/>
              </a:rPr>
              <a:t>a)  </a:t>
            </a:r>
            <a:r>
              <a:rPr lang="tr-TR" sz="2000" b="0" i="0">
                <a:solidFill>
                  <a:srgbClr val="FFFFFF"/>
                </a:solidFill>
                <a:latin typeface="Calibri"/>
              </a:rPr>
              <a:t>İklim sisteminin bileşen ve değişkenlerini belirler.</a:t>
            </a:r>
          </a:p>
          <a:p>
            <a:pPr algn="l" marL="340187" indent="-340187">
              <a:spcBef>
                <a:spcPts val="0"/>
              </a:spcBef>
              <a:spcAft>
                <a:spcPts val="0"/>
              </a:spcAft>
            </a:pPr>
            <a:r>
              <a:rPr lang="tr-TR" sz="2000" b="1" i="0">
                <a:solidFill>
                  <a:srgbClr val="FCC021"/>
                </a:solidFill>
                <a:latin typeface="Calibri"/>
              </a:rPr>
              <a:t>b)  </a:t>
            </a:r>
            <a:r>
              <a:rPr lang="tr-TR" sz="2000" b="0" i="0">
                <a:solidFill>
                  <a:srgbClr val="FFFFFF"/>
                </a:solidFill>
                <a:latin typeface="Calibri"/>
              </a:rPr>
              <a:t>İklim sistemine ait değişkenler arasındaki ilişkileri belirler.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3. Ünite (A): Hava Olayları ve İklim Sistemi</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94 / 268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11. HAFTA</a:t>
            </a:r>
          </a:p>
        </p:txBody>
      </p:sp>
      <p:cxnSp>
        <p:nvCxnSpPr>
          <p:cNvPr id="6" name="Connector 5"/>
          <p:cNvCxnSpPr/>
          <p:nvPr/>
        </p:nvCxnSpPr>
        <p:spPr>
          <a:xfrm>
            <a:off x="1541038" y="2212848"/>
            <a:ext cx="9109616" cy="0"/>
          </a:xfrm>
          <a:prstGeom prst="line">
            <a:avLst/>
          </a:prstGeom>
          <a:ln w="50800">
            <a:solidFill>
              <a:srgbClr val="D9D9D9"/>
            </a:solidFill>
          </a:ln>
        </p:spPr>
      </p:cxnSp>
      <p:sp>
        <p:nvSpPr>
          <p:cNvPr id="7" name="Oval 6"/>
          <p:cNvSpPr/>
          <p:nvPr/>
        </p:nvSpPr>
        <p:spPr>
          <a:xfrm>
            <a:off x="1156990"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Halk takvimi</a:t>
            </a:r>
          </a:p>
        </p:txBody>
      </p:sp>
      <p:sp>
        <p:nvSpPr>
          <p:cNvPr id="9" name="TextBox 8"/>
          <p:cNvSpPr txBox="1"/>
          <p:nvPr/>
        </p:nvSpPr>
        <p:spPr>
          <a:xfrm>
            <a:off x="502920"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 diyagramlarımızı paylaşıyoruz</a:t>
            </a:r>
          </a:p>
        </p:txBody>
      </p:sp>
      <p:sp>
        <p:nvSpPr>
          <p:cNvPr id="10" name="Oval 9"/>
          <p:cNvSpPr/>
          <p:nvPr/>
        </p:nvSpPr>
        <p:spPr>
          <a:xfrm>
            <a:off x="3434394"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780324"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İklim sistemi</a:t>
            </a:r>
          </a:p>
        </p:txBody>
      </p:sp>
      <p:sp>
        <p:nvSpPr>
          <p:cNvPr id="12" name="TextBox 11"/>
          <p:cNvSpPr txBox="1"/>
          <p:nvPr/>
        </p:nvSpPr>
        <p:spPr>
          <a:xfrm>
            <a:off x="2780324"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Şema 3.1: bileşenler ve değişkenler</a:t>
            </a:r>
          </a:p>
        </p:txBody>
      </p:sp>
      <p:sp>
        <p:nvSpPr>
          <p:cNvPr id="13" name="Oval 12"/>
          <p:cNvSpPr/>
          <p:nvPr/>
        </p:nvSpPr>
        <p:spPr>
          <a:xfrm>
            <a:off x="5711798"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5057728"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İstasyonlar</a:t>
            </a:r>
          </a:p>
        </p:txBody>
      </p:sp>
      <p:sp>
        <p:nvSpPr>
          <p:cNvPr id="15" name="TextBox 14"/>
          <p:cNvSpPr txBox="1"/>
          <p:nvPr/>
        </p:nvSpPr>
        <p:spPr>
          <a:xfrm>
            <a:off x="5057728"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Beş bileşen, beş istasyon, bir poster</a:t>
            </a:r>
          </a:p>
        </p:txBody>
      </p:sp>
      <p:sp>
        <p:nvSpPr>
          <p:cNvPr id="16" name="Oval 15"/>
          <p:cNvSpPr/>
          <p:nvPr/>
        </p:nvSpPr>
        <p:spPr>
          <a:xfrm>
            <a:off x="7989202"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7335132"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Sıcaklık</a:t>
            </a:r>
          </a:p>
        </p:txBody>
      </p:sp>
      <p:sp>
        <p:nvSpPr>
          <p:cNvPr id="18" name="TextBox 17"/>
          <p:cNvSpPr txBox="1"/>
          <p:nvPr/>
        </p:nvSpPr>
        <p:spPr>
          <a:xfrm>
            <a:off x="7335132"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Güneş enerjisi, Dünya'nın şekli ve dönmesi</a:t>
            </a:r>
          </a:p>
        </p:txBody>
      </p:sp>
      <p:sp>
        <p:nvSpPr>
          <p:cNvPr id="19" name="Oval 18"/>
          <p:cNvSpPr/>
          <p:nvPr/>
        </p:nvSpPr>
        <p:spPr>
          <a:xfrm>
            <a:off x="10266606"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9612536"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Mevsimler</a:t>
            </a:r>
          </a:p>
        </p:txBody>
      </p:sp>
      <p:sp>
        <p:nvSpPr>
          <p:cNvPr id="21" name="TextBox 20"/>
          <p:cNvSpPr txBox="1"/>
          <p:nvPr/>
        </p:nvSpPr>
        <p:spPr>
          <a:xfrm>
            <a:off x="9612536"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Dolanma, eksen eğikliği, iklim kuşakları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95 / 268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Halk takvimi: T diyagramlarımız</a:t>
            </a:r>
          </a:p>
        </p:txBody>
      </p:sp>
      <p:sp>
        <p:nvSpPr>
          <p:cNvPr id="5" name="Rounded Rectangle 4"/>
          <p:cNvSpPr/>
          <p:nvPr/>
        </p:nvSpPr>
        <p:spPr>
          <a:xfrm>
            <a:off x="9555480" y="201168"/>
            <a:ext cx="2221992" cy="475488"/>
          </a:xfrm>
          <a:prstGeom prst="roundRect">
            <a:avLst>
              <a:gd name="adj" fmla="val 50000"/>
            </a:avLst>
          </a:prstGeom>
          <a:solidFill>
            <a:srgbClr val="F0F0F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PAYLAŞIM · 6 dk</a:t>
            </a:r>
          </a:p>
        </p:txBody>
      </p:sp>
      <p:sp>
        <p:nvSpPr>
          <p:cNvPr id="6" name="Rounded Rectangle 5"/>
          <p:cNvSpPr/>
          <p:nvPr/>
        </p:nvSpPr>
        <p:spPr>
          <a:xfrm>
            <a:off x="502920" y="1261872"/>
            <a:ext cx="6126480" cy="3794760"/>
          </a:xfrm>
          <a:prstGeom prst="roundRect">
            <a:avLst>
              <a:gd name="adj" fmla="val 4000"/>
            </a:avLst>
          </a:prstGeom>
          <a:solidFill>
            <a:srgbClr val="FFFFFF"/>
          </a:solidFill>
          <a:ln w="12700">
            <a:solidFill>
              <a:srgbClr val="D9D9D9"/>
            </a:solidFill>
          </a:ln>
          <a:effectLst/>
        </p:spPr>
        <p:txBody>
          <a:bodyPr rtlCol="0" anchor="ctr"/>
          <a:lstStyle/>
          <a:p/>
        </p:txBody>
      </p:sp>
      <p:sp>
        <p:nvSpPr>
          <p:cNvPr id="7" name="Rounded Rectangle 6"/>
          <p:cNvSpPr/>
          <p:nvPr/>
        </p:nvSpPr>
        <p:spPr>
          <a:xfrm>
            <a:off x="640080" y="1399032"/>
            <a:ext cx="2834640" cy="548640"/>
          </a:xfrm>
          <a:prstGeom prst="roundRect">
            <a:avLst>
              <a:gd name="adj" fmla="val 18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850" b="1" i="0">
                <a:solidFill>
                  <a:srgbClr val="FFFFFF"/>
                </a:solidFill>
                <a:latin typeface="Calibri"/>
              </a:rPr>
              <a:t>Halk bilgisi (görüşmeden)</a:t>
            </a:r>
          </a:p>
        </p:txBody>
      </p:sp>
      <p:sp>
        <p:nvSpPr>
          <p:cNvPr id="8" name="Rounded Rectangle 7"/>
          <p:cNvSpPr/>
          <p:nvPr/>
        </p:nvSpPr>
        <p:spPr>
          <a:xfrm>
            <a:off x="3657600" y="1399032"/>
            <a:ext cx="2834640" cy="54864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Bilimsel bilgi (kitaptan)</a:t>
            </a:r>
          </a:p>
        </p:txBody>
      </p:sp>
      <p:cxnSp>
        <p:nvCxnSpPr>
          <p:cNvPr id="9" name="Connector 8"/>
          <p:cNvCxnSpPr/>
          <p:nvPr/>
        </p:nvCxnSpPr>
        <p:spPr>
          <a:xfrm>
            <a:off x="640080" y="2130552"/>
            <a:ext cx="5852160" cy="0"/>
          </a:xfrm>
          <a:prstGeom prst="line">
            <a:avLst/>
          </a:prstGeom>
          <a:ln w="38100">
            <a:solidFill>
              <a:srgbClr val="262626"/>
            </a:solidFill>
          </a:ln>
        </p:spPr>
      </p:cxnSp>
      <p:cxnSp>
        <p:nvCxnSpPr>
          <p:cNvPr id="10" name="Connector 9"/>
          <p:cNvCxnSpPr/>
          <p:nvPr/>
        </p:nvCxnSpPr>
        <p:spPr>
          <a:xfrm>
            <a:off x="3566160" y="2130552"/>
            <a:ext cx="0" cy="2743200"/>
          </a:xfrm>
          <a:prstGeom prst="line">
            <a:avLst/>
          </a:prstGeom>
          <a:ln w="38100">
            <a:solidFill>
              <a:srgbClr val="262626"/>
            </a:solidFill>
          </a:ln>
        </p:spPr>
      </p:cxnSp>
      <p:cxnSp>
        <p:nvCxnSpPr>
          <p:cNvPr id="11" name="Connector 10"/>
          <p:cNvCxnSpPr/>
          <p:nvPr/>
        </p:nvCxnSpPr>
        <p:spPr>
          <a:xfrm>
            <a:off x="777240" y="2679192"/>
            <a:ext cx="2606040" cy="0"/>
          </a:xfrm>
          <a:prstGeom prst="line">
            <a:avLst/>
          </a:prstGeom>
          <a:ln w="12700">
            <a:solidFill>
              <a:srgbClr val="D9D9D9"/>
            </a:solidFill>
            <a:prstDash val="dash"/>
          </a:ln>
        </p:spPr>
      </p:cxnSp>
      <p:cxnSp>
        <p:nvCxnSpPr>
          <p:cNvPr id="12" name="Connector 11"/>
          <p:cNvCxnSpPr/>
          <p:nvPr/>
        </p:nvCxnSpPr>
        <p:spPr>
          <a:xfrm>
            <a:off x="3749040" y="2679192"/>
            <a:ext cx="2606040" cy="0"/>
          </a:xfrm>
          <a:prstGeom prst="line">
            <a:avLst/>
          </a:prstGeom>
          <a:ln w="12700">
            <a:solidFill>
              <a:srgbClr val="D9D9D9"/>
            </a:solidFill>
            <a:prstDash val="dash"/>
          </a:ln>
        </p:spPr>
      </p:cxnSp>
      <p:cxnSp>
        <p:nvCxnSpPr>
          <p:cNvPr id="13" name="Connector 12"/>
          <p:cNvCxnSpPr/>
          <p:nvPr/>
        </p:nvCxnSpPr>
        <p:spPr>
          <a:xfrm>
            <a:off x="777240" y="3227832"/>
            <a:ext cx="2606040" cy="0"/>
          </a:xfrm>
          <a:prstGeom prst="line">
            <a:avLst/>
          </a:prstGeom>
          <a:ln w="12700">
            <a:solidFill>
              <a:srgbClr val="D9D9D9"/>
            </a:solidFill>
            <a:prstDash val="dash"/>
          </a:ln>
        </p:spPr>
      </p:cxnSp>
      <p:cxnSp>
        <p:nvCxnSpPr>
          <p:cNvPr id="14" name="Connector 13"/>
          <p:cNvCxnSpPr/>
          <p:nvPr/>
        </p:nvCxnSpPr>
        <p:spPr>
          <a:xfrm>
            <a:off x="3749040" y="3227832"/>
            <a:ext cx="2606040" cy="0"/>
          </a:xfrm>
          <a:prstGeom prst="line">
            <a:avLst/>
          </a:prstGeom>
          <a:ln w="12700">
            <a:solidFill>
              <a:srgbClr val="D9D9D9"/>
            </a:solidFill>
            <a:prstDash val="dash"/>
          </a:ln>
        </p:spPr>
      </p:cxnSp>
      <p:cxnSp>
        <p:nvCxnSpPr>
          <p:cNvPr id="15" name="Connector 14"/>
          <p:cNvCxnSpPr/>
          <p:nvPr/>
        </p:nvCxnSpPr>
        <p:spPr>
          <a:xfrm>
            <a:off x="777240" y="3776472"/>
            <a:ext cx="2606040" cy="0"/>
          </a:xfrm>
          <a:prstGeom prst="line">
            <a:avLst/>
          </a:prstGeom>
          <a:ln w="12700">
            <a:solidFill>
              <a:srgbClr val="D9D9D9"/>
            </a:solidFill>
            <a:prstDash val="dash"/>
          </a:ln>
        </p:spPr>
      </p:cxnSp>
      <p:cxnSp>
        <p:nvCxnSpPr>
          <p:cNvPr id="16" name="Connector 15"/>
          <p:cNvCxnSpPr/>
          <p:nvPr/>
        </p:nvCxnSpPr>
        <p:spPr>
          <a:xfrm>
            <a:off x="3749040" y="3776472"/>
            <a:ext cx="2606040" cy="0"/>
          </a:xfrm>
          <a:prstGeom prst="line">
            <a:avLst/>
          </a:prstGeom>
          <a:ln w="12700">
            <a:solidFill>
              <a:srgbClr val="D9D9D9"/>
            </a:solidFill>
            <a:prstDash val="dash"/>
          </a:ln>
        </p:spPr>
      </p:cxnSp>
      <p:cxnSp>
        <p:nvCxnSpPr>
          <p:cNvPr id="17" name="Connector 16"/>
          <p:cNvCxnSpPr/>
          <p:nvPr/>
        </p:nvCxnSpPr>
        <p:spPr>
          <a:xfrm>
            <a:off x="777240" y="4325112"/>
            <a:ext cx="2606040" cy="0"/>
          </a:xfrm>
          <a:prstGeom prst="line">
            <a:avLst/>
          </a:prstGeom>
          <a:ln w="12700">
            <a:solidFill>
              <a:srgbClr val="D9D9D9"/>
            </a:solidFill>
            <a:prstDash val="dash"/>
          </a:ln>
        </p:spPr>
      </p:cxnSp>
      <p:cxnSp>
        <p:nvCxnSpPr>
          <p:cNvPr id="18" name="Connector 17"/>
          <p:cNvCxnSpPr/>
          <p:nvPr/>
        </p:nvCxnSpPr>
        <p:spPr>
          <a:xfrm>
            <a:off x="3749040" y="4325112"/>
            <a:ext cx="2606040" cy="0"/>
          </a:xfrm>
          <a:prstGeom prst="line">
            <a:avLst/>
          </a:prstGeom>
          <a:ln w="12700">
            <a:solidFill>
              <a:srgbClr val="D9D9D9"/>
            </a:solidFill>
            <a:prstDash val="dash"/>
          </a:ln>
        </p:spPr>
      </p:cxnSp>
      <p:sp>
        <p:nvSpPr>
          <p:cNvPr id="19" name="Rounded Rectangle 18"/>
          <p:cNvSpPr/>
          <p:nvPr/>
        </p:nvSpPr>
        <p:spPr>
          <a:xfrm>
            <a:off x="6858000" y="1261872"/>
            <a:ext cx="4830775" cy="1170432"/>
          </a:xfrm>
          <a:prstGeom prst="roundRect">
            <a:avLst>
              <a:gd name="adj" fmla="val 8000"/>
            </a:avLst>
          </a:prstGeom>
          <a:solidFill>
            <a:srgbClr val="F0F0F0"/>
          </a:solidFill>
          <a:ln>
            <a:noFill/>
          </a:ln>
          <a:effectLst/>
        </p:spPr>
        <p:txBody>
          <a:bodyPr rtlCol="0" anchor="ctr"/>
          <a:lstStyle/>
          <a:p/>
        </p:txBody>
      </p:sp>
      <p:sp>
        <p:nvSpPr>
          <p:cNvPr id="20" name="Rounded Rectangle 19"/>
          <p:cNvSpPr/>
          <p:nvPr/>
        </p:nvSpPr>
        <p:spPr>
          <a:xfrm>
            <a:off x="6858000" y="1261872"/>
            <a:ext cx="1600200" cy="1170432"/>
          </a:xfrm>
          <a:prstGeom prst="roundRect">
            <a:avLst>
              <a:gd name="adj" fmla="val 8000"/>
            </a:avLst>
          </a:prstGeom>
          <a:solidFill>
            <a:srgbClr val="1E7B6E"/>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dk</a:t>
            </a:r>
          </a:p>
        </p:txBody>
      </p:sp>
      <p:sp>
        <p:nvSpPr>
          <p:cNvPr id="21" name="TextBox 20"/>
          <p:cNvSpPr txBox="1"/>
          <p:nvPr/>
        </p:nvSpPr>
        <p:spPr>
          <a:xfrm>
            <a:off x="8595360" y="1261872"/>
            <a:ext cx="3001975" cy="117043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Grupta birleştir: herkesin görüşme notu T diyagramına.</a:t>
            </a:r>
          </a:p>
        </p:txBody>
      </p:sp>
      <p:sp>
        <p:nvSpPr>
          <p:cNvPr id="22" name="Rounded Rectangle 21"/>
          <p:cNvSpPr/>
          <p:nvPr/>
        </p:nvSpPr>
        <p:spPr>
          <a:xfrm>
            <a:off x="6858000" y="2560320"/>
            <a:ext cx="4830775" cy="1170432"/>
          </a:xfrm>
          <a:prstGeom prst="roundRect">
            <a:avLst>
              <a:gd name="adj" fmla="val 8000"/>
            </a:avLst>
          </a:prstGeom>
          <a:solidFill>
            <a:srgbClr val="F0F0F0"/>
          </a:solidFill>
          <a:ln>
            <a:noFill/>
          </a:ln>
          <a:effectLst/>
        </p:spPr>
        <p:txBody>
          <a:bodyPr rtlCol="0" anchor="ctr"/>
          <a:lstStyle/>
          <a:p/>
        </p:txBody>
      </p:sp>
      <p:sp>
        <p:nvSpPr>
          <p:cNvPr id="23" name="Rounded Rectangle 22"/>
          <p:cNvSpPr/>
          <p:nvPr/>
        </p:nvSpPr>
        <p:spPr>
          <a:xfrm>
            <a:off x="6858000" y="2560320"/>
            <a:ext cx="1600200" cy="1170432"/>
          </a:xfrm>
          <a:prstGeom prst="roundRect">
            <a:avLst>
              <a:gd name="adj" fmla="val 8000"/>
            </a:avLst>
          </a:prstGeom>
          <a:solidFill>
            <a:srgbClr val="1E7B6E"/>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dk</a:t>
            </a:r>
          </a:p>
        </p:txBody>
      </p:sp>
      <p:sp>
        <p:nvSpPr>
          <p:cNvPr id="24" name="TextBox 23"/>
          <p:cNvSpPr txBox="1"/>
          <p:nvPr/>
        </p:nvSpPr>
        <p:spPr>
          <a:xfrm>
            <a:off x="8595360" y="2560320"/>
            <a:ext cx="3001975" cy="117043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Üç sözcü: halk bilgisi ile kitaptaki bilgi nerede örtüşüyor, nerede ayrılıyor?</a:t>
            </a:r>
          </a:p>
        </p:txBody>
      </p:sp>
      <p:sp>
        <p:nvSpPr>
          <p:cNvPr id="25" name="Rounded Rectangle 24"/>
          <p:cNvSpPr/>
          <p:nvPr/>
        </p:nvSpPr>
        <p:spPr>
          <a:xfrm>
            <a:off x="6858000" y="3867912"/>
            <a:ext cx="4830775" cy="1188720"/>
          </a:xfrm>
          <a:prstGeom prst="roundRect">
            <a:avLst>
              <a:gd name="adj" fmla="val 8000"/>
            </a:avLst>
          </a:prstGeom>
          <a:solidFill>
            <a:srgbClr val="F0F0F0"/>
          </a:solidFill>
          <a:ln>
            <a:noFill/>
          </a:ln>
          <a:effectLst/>
        </p:spPr>
        <p:txBody>
          <a:bodyPr rtlCol="0" anchor="ctr"/>
          <a:lstStyle/>
          <a:p/>
        </p:txBody>
      </p:sp>
      <p:sp>
        <p:nvSpPr>
          <p:cNvPr id="26" name="Rectangle 25"/>
          <p:cNvSpPr/>
          <p:nvPr/>
        </p:nvSpPr>
        <p:spPr>
          <a:xfrm>
            <a:off x="6858000" y="3867912"/>
            <a:ext cx="118872" cy="1188720"/>
          </a:xfrm>
          <a:prstGeom prst="rect">
            <a:avLst/>
          </a:prstGeom>
          <a:solidFill>
            <a:srgbClr val="FCC021"/>
          </a:solidFill>
          <a:ln>
            <a:noFill/>
          </a:ln>
          <a:effectLst/>
        </p:spPr>
        <p:txBody>
          <a:bodyPr rtlCol="0" anchor="ctr"/>
          <a:lstStyle/>
          <a:p/>
        </p:txBody>
      </p:sp>
      <p:sp>
        <p:nvSpPr>
          <p:cNvPr id="27" name="TextBox 26"/>
          <p:cNvSpPr txBox="1"/>
          <p:nvPr/>
        </p:nvSpPr>
        <p:spPr>
          <a:xfrm>
            <a:off x="7132320" y="3867912"/>
            <a:ext cx="4419295" cy="1188720"/>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262626"/>
                </a:solidFill>
                <a:latin typeface="Calibri"/>
              </a:rPr>
              <a:t>…rüzgârın esiş yönüne, bulutlara, bitkilere, hayvanlara, gök cisimlerine ve mevsim özelliklerine bakarak pek çok bilgiye ulaşmışlardır.</a:t>
            </a:r>
          </a:p>
        </p:txBody>
      </p:sp>
      <p:sp>
        <p:nvSpPr>
          <p:cNvPr id="28" name="Rounded Rectangle 27"/>
          <p:cNvSpPr/>
          <p:nvPr/>
        </p:nvSpPr>
        <p:spPr>
          <a:xfrm>
            <a:off x="502920" y="5193792"/>
            <a:ext cx="11185855" cy="1097280"/>
          </a:xfrm>
          <a:prstGeom prst="roundRect">
            <a:avLst>
              <a:gd name="adj" fmla="val 8000"/>
            </a:avLst>
          </a:prstGeom>
          <a:solidFill>
            <a:srgbClr val="FFF3D1"/>
          </a:solidFill>
          <a:ln>
            <a:noFill/>
          </a:ln>
          <a:effectLst/>
        </p:spPr>
        <p:txBody>
          <a:bodyPr rtlCol="0" anchor="ctr" wrap="square" lIns="128016" rIns="128016" tIns="18288" bIns="18288">
            <a:noAutofit/>
          </a:bodyPr>
          <a:lstStyle/>
          <a:p>
            <a:pPr algn="ctr">
              <a:spcBef>
                <a:spcPts val="0"/>
              </a:spcBef>
              <a:spcAft>
                <a:spcPts val="0"/>
              </a:spcAft>
            </a:pPr>
            <a:r>
              <a:rPr lang="tr-TR" sz="1800" b="0" i="0">
                <a:solidFill>
                  <a:srgbClr val="262626"/>
                </a:solidFill>
                <a:latin typeface="Calibri"/>
              </a:rPr>
              <a:t>Görüşülen kişinin adı yazılmaz · yalnız yaşı ve yaşadığı yerdeki süresi</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88</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96 / 268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 diyagramı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graphicFrame>
        <p:nvGraphicFramePr>
          <p:cNvPr id="6" name="Table 5"/>
          <p:cNvGraphicFramePr>
            <a:graphicFrameLocks noGrp="1"/>
          </p:cNvGraphicFramePr>
          <p:nvPr/>
        </p:nvGraphicFramePr>
        <p:xfrm>
          <a:off x="502920" y="1261872"/>
          <a:ext cx="11183112" cy="4443984"/>
        </p:xfrm>
        <a:graphic>
          <a:graphicData uri="http://schemas.openxmlformats.org/drawingml/2006/table">
            <a:tbl>
              <a:tblPr firstRow="1" bandRow="1">
                <a:tableStyleId>{5C22544A-7EE6-4342-B048-85BDC9FD1C3A}</a:tableStyleId>
              </a:tblPr>
              <a:tblGrid>
                <a:gridCol w="3931920"/>
                <a:gridCol w="4846320"/>
                <a:gridCol w="2404872"/>
              </a:tblGrid>
              <a:tr h="548640">
                <a:tc>
                  <a:txBody>
                    <a:bodyPr wrap="square"/>
                    <a:lstStyle/>
                    <a:p>
                      <a:pPr algn="ctr">
                        <a:spcBef>
                          <a:spcPts val="0"/>
                        </a:spcBef>
                        <a:spcAft>
                          <a:spcPts val="0"/>
                        </a:spcAft>
                      </a:pPr>
                      <a:r>
                        <a:rPr lang="tr-TR" sz="1700" b="1" i="0">
                          <a:solidFill>
                            <a:srgbClr val="FFFFFF"/>
                          </a:solidFill>
                          <a:latin typeface="Calibri"/>
                        </a:rPr>
                        <a:t>Halk bilgisi</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Bilimsel bilgi (kitap)</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Örtüşüyor mu?</a:t>
                      </a:r>
                    </a:p>
                  </a:txBody>
                  <a:tcPr marL="54864" marR="54864" marT="18288" marB="18288" anchor="ctr">
                    <a:solidFill>
                      <a:srgbClr val="2E7D32"/>
                    </a:solidFill>
                  </a:tcPr>
                </a:tc>
              </a:tr>
              <a:tr h="1298448">
                <a:tc>
                  <a:txBody>
                    <a:bodyPr wrap="square"/>
                    <a:lstStyle/>
                    <a:p>
                      <a:pPr algn="l">
                        <a:spcBef>
                          <a:spcPts val="0"/>
                        </a:spcBef>
                        <a:spcAft>
                          <a:spcPts val="0"/>
                        </a:spcAft>
                      </a:pPr>
                      <a:r>
                        <a:rPr lang="tr-TR" sz="1800" b="0" i="0">
                          <a:solidFill>
                            <a:srgbClr val="262626"/>
                          </a:solidFill>
                          <a:latin typeface="Calibri"/>
                        </a:rPr>
                        <a:t>Rüzgârın yönüne ve bulutlara bakarak yağmurun ne zaman yağacağı tahmin edilir (s. 88).</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İstasyonlarda rüzgâr hızı ve yönü, bulutluluk, yağış ölçülür; hava raporları bu verilerle hazırlanır (s. 86).</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Örtüşür: ikisi de rüzgâr ve bulut gözlemine dayanır.</a:t>
                      </a:r>
                    </a:p>
                  </a:txBody>
                  <a:tcPr marL="54864" marR="54864" marT="18288" marB="18288" anchor="ctr">
                    <a:solidFill>
                      <a:srgbClr val="FFFFFF"/>
                    </a:solidFill>
                  </a:tcPr>
                </a:tc>
              </a:tr>
              <a:tr h="1298448">
                <a:tc>
                  <a:txBody>
                    <a:bodyPr wrap="square"/>
                    <a:lstStyle/>
                    <a:p>
                      <a:pPr algn="l">
                        <a:spcBef>
                          <a:spcPts val="0"/>
                        </a:spcBef>
                        <a:spcAft>
                          <a:spcPts val="0"/>
                        </a:spcAft>
                      </a:pPr>
                      <a:r>
                        <a:rPr lang="tr-TR" sz="1800" b="0" i="0">
                          <a:solidFill>
                            <a:srgbClr val="262626"/>
                          </a:solidFill>
                          <a:latin typeface="Calibri"/>
                        </a:rPr>
                        <a:t>Bilgi yıllar içindeki deneyimle oluşur, yaşanan yere özgüdür; halk takvimi bu bilgiyi taşır (s. 88).</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Atmosfer olayları yerel ölçekte kalmadığından uluslararası istasyon verileri de kullanılır (s. 86).</a:t>
                      </a:r>
                    </a:p>
                  </a:txBody>
                  <a:tcPr marL="54864" marR="54864" marT="18288" marB="18288" anchor="ctr">
                    <a:solidFill>
                      <a:srgbClr val="E3F1E4"/>
                    </a:solidFill>
                  </a:tcPr>
                </a:tc>
                <a:tc>
                  <a:txBody>
                    <a:bodyPr wrap="square"/>
                    <a:lstStyle/>
                    <a:p>
                      <a:pPr algn="ctr">
                        <a:spcBef>
                          <a:spcPts val="0"/>
                        </a:spcBef>
                        <a:spcAft>
                          <a:spcPts val="0"/>
                        </a:spcAft>
                      </a:pPr>
                      <a:r>
                        <a:rPr lang="tr-TR" sz="1800" b="0" i="0">
                          <a:solidFill>
                            <a:srgbClr val="262626"/>
                          </a:solidFill>
                          <a:latin typeface="Calibri"/>
                        </a:rPr>
                        <a:t>Ayrılır: yerel deneyim ↔ küresel veri</a:t>
                      </a:r>
                    </a:p>
                  </a:txBody>
                  <a:tcPr marL="54864" marR="54864" marT="18288" marB="18288" anchor="ctr">
                    <a:solidFill>
                      <a:srgbClr val="E3F1E4"/>
                    </a:solidFill>
                  </a:tcPr>
                </a:tc>
              </a:tr>
              <a:tr h="1298448">
                <a:tc>
                  <a:txBody>
                    <a:bodyPr wrap="square"/>
                    <a:lstStyle/>
                    <a:p>
                      <a:pPr algn="l">
                        <a:spcBef>
                          <a:spcPts val="0"/>
                        </a:spcBef>
                        <a:spcAft>
                          <a:spcPts val="0"/>
                        </a:spcAft>
                      </a:pPr>
                      <a:r>
                        <a:rPr lang="tr-TR" sz="1800" b="0" i="0">
                          <a:solidFill>
                            <a:srgbClr val="262626"/>
                          </a:solidFill>
                          <a:latin typeface="Calibri"/>
                        </a:rPr>
                        <a:t>Tahmin gözleme ve tecrübeye dayanır; ölçüm aleti kullanılmaz.</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Hava tahmini radar, meteoroloji uyduları ve ölçüm cihazlarının verileriyle yapılır (s. 86).</a:t>
                      </a: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Ayrılır: ölçüm ve doğrulama</a:t>
                      </a:r>
                    </a:p>
                  </a:txBody>
                  <a:tcPr marL="54864" marR="54864" marT="18288" marB="18288" anchor="ctr">
                    <a:solidFill>
                      <a:srgbClr val="FFFFFF"/>
                    </a:solidFill>
                  </a:tcPr>
                </a:tc>
              </a:tr>
            </a:tbl>
          </a:graphicData>
        </a:graphic>
      </p:graphicFrame>
      <p:sp>
        <p:nvSpPr>
          <p:cNvPr id="7" name="Rounded Rectangle 6"/>
          <p:cNvSpPr/>
          <p:nvPr/>
        </p:nvSpPr>
        <p:spPr>
          <a:xfrm>
            <a:off x="502920" y="5742432"/>
            <a:ext cx="11185855" cy="502920"/>
          </a:xfrm>
          <a:prstGeom prst="roundRect">
            <a:avLst>
              <a:gd name="adj" fmla="val 8000"/>
            </a:avLst>
          </a:prstGeom>
          <a:solidFill>
            <a:srgbClr val="F0F0F0"/>
          </a:solidFill>
          <a:ln>
            <a:noFill/>
          </a:ln>
          <a:effectLst/>
        </p:spPr>
        <p:txBody>
          <a:bodyPr rtlCol="0" anchor="ctr" wrap="square" lIns="128016" rIns="128016" tIns="18288" bIns="18288">
            <a:noAutofit/>
          </a:bodyPr>
          <a:lstStyle/>
          <a:p>
            <a:pPr algn="ctr">
              <a:spcBef>
                <a:spcPts val="0"/>
              </a:spcBef>
              <a:spcAft>
                <a:spcPts val="0"/>
              </a:spcAft>
            </a:pPr>
            <a:r>
              <a:rPr lang="tr-TR" sz="1700" b="0" i="1">
                <a:solidFill>
                  <a:srgbClr val="262626"/>
                </a:solidFill>
                <a:latin typeface="Calibri"/>
              </a:rPr>
              <a:t>Halk meteorolojisi, teknolojinin yetersiz olduğu dönemlerde günlük hayatı düzenleme ihtiyacından doğdu (s. 88).</a:t>
            </a:r>
          </a:p>
        </p:txBody>
      </p:sp>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9" name="Rounded Rectangle 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86, 88</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97 / 268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İklimi yalnız atmosfer mi belirler?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SORU-CEVAP</a:t>
            </a:r>
          </a:p>
        </p:txBody>
      </p:sp>
      <p:sp>
        <p:nvSpPr>
          <p:cNvPr id="6" name="Rounded Rectangle 5"/>
          <p:cNvSpPr/>
          <p:nvPr/>
        </p:nvSpPr>
        <p:spPr>
          <a:xfrm>
            <a:off x="502920" y="1307592"/>
            <a:ext cx="11185855" cy="160020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307592"/>
            <a:ext cx="146304" cy="1600200"/>
          </a:xfrm>
          <a:prstGeom prst="rect">
            <a:avLst/>
          </a:prstGeom>
          <a:solidFill>
            <a:srgbClr val="1E7B6E"/>
          </a:solidFill>
          <a:ln>
            <a:noFill/>
          </a:ln>
          <a:effectLst/>
        </p:spPr>
        <p:txBody>
          <a:bodyPr rtlCol="0" anchor="ctr"/>
          <a:lstStyle/>
          <a:p/>
        </p:txBody>
      </p:sp>
      <p:sp>
        <p:nvSpPr>
          <p:cNvPr id="8" name="TextBox 7"/>
          <p:cNvSpPr txBox="1"/>
          <p:nvPr/>
        </p:nvSpPr>
        <p:spPr>
          <a:xfrm>
            <a:off x="868680" y="141732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1E7B6E"/>
                </a:solidFill>
                <a:latin typeface="Calibri"/>
              </a:rPr>
              <a:t>İKLİM</a:t>
            </a:r>
          </a:p>
        </p:txBody>
      </p:sp>
      <p:sp>
        <p:nvSpPr>
          <p:cNvPr id="9" name="TextBox 8"/>
          <p:cNvSpPr txBox="1"/>
          <p:nvPr/>
        </p:nvSpPr>
        <p:spPr>
          <a:xfrm>
            <a:off x="868680" y="1810512"/>
            <a:ext cx="10637215" cy="960120"/>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İklim, bir bölgedeki hava koşullarının uzun süreli ortalamalarının ve uç değerlerinin genel durumudur.</a:t>
            </a:r>
          </a:p>
        </p:txBody>
      </p:sp>
      <p:sp>
        <p:nvSpPr>
          <p:cNvPr id="10" name="Rounded Rectangle 9"/>
          <p:cNvSpPr/>
          <p:nvPr/>
        </p:nvSpPr>
        <p:spPr>
          <a:xfrm>
            <a:off x="502920" y="3044951"/>
            <a:ext cx="11185855" cy="73152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800" b="1" i="0">
                <a:solidFill>
                  <a:srgbClr val="262626"/>
                </a:solidFill>
                <a:latin typeface="Calibri"/>
              </a:rPr>
              <a:t>Bir yerin iklimini yalnız atmosfer (hava küre) mi belirler?</a:t>
            </a:r>
          </a:p>
        </p:txBody>
      </p:sp>
      <p:pic>
        <p:nvPicPr>
          <p:cNvPr id="11" name="Picture 10" descr="h11_hidrosfer_s90.jpg"/>
          <p:cNvPicPr>
            <a:picLocks noChangeAspect="1"/>
          </p:cNvPicPr>
          <p:nvPr/>
        </p:nvPicPr>
        <p:blipFill>
          <a:blip r:embed="rId3"/>
          <a:srcRect t="15166" b="15166"/>
          <a:stretch>
            <a:fillRect/>
          </a:stretch>
        </p:blipFill>
        <p:spPr>
          <a:xfrm>
            <a:off x="502920" y="3959352"/>
            <a:ext cx="2625013" cy="1828800"/>
          </a:xfrm>
          <a:prstGeom prst="rect">
            <a:avLst/>
          </a:prstGeom>
          <a:ln w="31750">
            <a:solidFill>
              <a:srgbClr val="1F5F9E"/>
            </a:solidFill>
          </a:ln>
        </p:spPr>
      </p:pic>
      <p:sp>
        <p:nvSpPr>
          <p:cNvPr id="12" name="Rounded Rectangle 11"/>
          <p:cNvSpPr/>
          <p:nvPr/>
        </p:nvSpPr>
        <p:spPr>
          <a:xfrm>
            <a:off x="502920" y="5833872"/>
            <a:ext cx="2625013" cy="411480"/>
          </a:xfrm>
          <a:prstGeom prst="roundRect">
            <a:avLst>
              <a:gd name="adj" fmla="val 18000"/>
            </a:avLst>
          </a:prstGeom>
          <a:solidFill>
            <a:srgbClr val="1F5F9E"/>
          </a:solidFill>
          <a:ln>
            <a:noFill/>
          </a:ln>
          <a:effectLst/>
        </p:spPr>
        <p:txBody>
          <a:bodyPr rtlCol="0" anchor="ctr" wrap="square" tIns="18288" bIns="18288">
            <a:noAutofit/>
          </a:bodyPr>
          <a:lstStyle/>
          <a:p>
            <a:pPr algn="ctr">
              <a:spcBef>
                <a:spcPts val="0"/>
              </a:spcBef>
              <a:spcAft>
                <a:spcPts val="0"/>
              </a:spcAft>
            </a:pPr>
            <a:r>
              <a:rPr lang="tr-TR" sz="1600" b="1" i="0">
                <a:solidFill>
                  <a:srgbClr val="FFFFFF"/>
                </a:solidFill>
                <a:latin typeface="Calibri"/>
              </a:rPr>
              <a:t>Bu da iklimi etkiler mi?</a:t>
            </a:r>
          </a:p>
        </p:txBody>
      </p:sp>
      <p:pic>
        <p:nvPicPr>
          <p:cNvPr id="13" name="Picture 12" descr="h11_kriyosfer_s91.jpg"/>
          <p:cNvPicPr>
            <a:picLocks noChangeAspect="1"/>
          </p:cNvPicPr>
          <p:nvPr/>
        </p:nvPicPr>
        <p:blipFill>
          <a:blip r:embed="rId4"/>
          <a:srcRect t="14826" b="14826"/>
          <a:stretch>
            <a:fillRect/>
          </a:stretch>
        </p:blipFill>
        <p:spPr>
          <a:xfrm>
            <a:off x="3356533" y="3959352"/>
            <a:ext cx="2625013" cy="1828800"/>
          </a:xfrm>
          <a:prstGeom prst="rect">
            <a:avLst/>
          </a:prstGeom>
          <a:ln w="31750">
            <a:solidFill>
              <a:srgbClr val="5BA8B5"/>
            </a:solidFill>
          </a:ln>
        </p:spPr>
      </p:pic>
      <p:sp>
        <p:nvSpPr>
          <p:cNvPr id="14" name="Rounded Rectangle 13"/>
          <p:cNvSpPr/>
          <p:nvPr/>
        </p:nvSpPr>
        <p:spPr>
          <a:xfrm>
            <a:off x="3356533" y="5833872"/>
            <a:ext cx="2625013" cy="411480"/>
          </a:xfrm>
          <a:prstGeom prst="roundRect">
            <a:avLst>
              <a:gd name="adj" fmla="val 18000"/>
            </a:avLst>
          </a:prstGeom>
          <a:solidFill>
            <a:srgbClr val="5BA8B5"/>
          </a:solidFill>
          <a:ln>
            <a:noFill/>
          </a:ln>
          <a:effectLst/>
        </p:spPr>
        <p:txBody>
          <a:bodyPr rtlCol="0" anchor="ctr" wrap="square" tIns="18288" bIns="18288">
            <a:noAutofit/>
          </a:bodyPr>
          <a:lstStyle/>
          <a:p>
            <a:pPr algn="ctr">
              <a:spcBef>
                <a:spcPts val="0"/>
              </a:spcBef>
              <a:spcAft>
                <a:spcPts val="0"/>
              </a:spcAft>
            </a:pPr>
            <a:r>
              <a:rPr lang="tr-TR" sz="1600" b="1" i="0">
                <a:solidFill>
                  <a:srgbClr val="FFFFFF"/>
                </a:solidFill>
                <a:latin typeface="Calibri"/>
              </a:rPr>
              <a:t>Bu da iklimi etkiler mi?</a:t>
            </a:r>
          </a:p>
        </p:txBody>
      </p:sp>
      <p:pic>
        <p:nvPicPr>
          <p:cNvPr id="15" name="Picture 14" descr="h11_litosfer_s90.jpg"/>
          <p:cNvPicPr>
            <a:picLocks noChangeAspect="1"/>
          </p:cNvPicPr>
          <p:nvPr/>
        </p:nvPicPr>
        <p:blipFill>
          <a:blip r:embed="rId5"/>
          <a:srcRect t="15166" b="15166"/>
          <a:stretch>
            <a:fillRect/>
          </a:stretch>
        </p:blipFill>
        <p:spPr>
          <a:xfrm>
            <a:off x="6210146" y="3959352"/>
            <a:ext cx="2625013" cy="1828800"/>
          </a:xfrm>
          <a:prstGeom prst="rect">
            <a:avLst/>
          </a:prstGeom>
          <a:ln w="31750">
            <a:solidFill>
              <a:srgbClr val="8B5E34"/>
            </a:solidFill>
          </a:ln>
        </p:spPr>
      </p:pic>
      <p:sp>
        <p:nvSpPr>
          <p:cNvPr id="16" name="Rounded Rectangle 15"/>
          <p:cNvSpPr/>
          <p:nvPr/>
        </p:nvSpPr>
        <p:spPr>
          <a:xfrm>
            <a:off x="6210146" y="5833872"/>
            <a:ext cx="2625013" cy="411480"/>
          </a:xfrm>
          <a:prstGeom prst="roundRect">
            <a:avLst>
              <a:gd name="adj" fmla="val 18000"/>
            </a:avLst>
          </a:prstGeom>
          <a:solidFill>
            <a:srgbClr val="8B5E34"/>
          </a:solidFill>
          <a:ln>
            <a:noFill/>
          </a:ln>
          <a:effectLst/>
        </p:spPr>
        <p:txBody>
          <a:bodyPr rtlCol="0" anchor="ctr" wrap="square" tIns="18288" bIns="18288">
            <a:noAutofit/>
          </a:bodyPr>
          <a:lstStyle/>
          <a:p>
            <a:pPr algn="ctr">
              <a:spcBef>
                <a:spcPts val="0"/>
              </a:spcBef>
              <a:spcAft>
                <a:spcPts val="0"/>
              </a:spcAft>
            </a:pPr>
            <a:r>
              <a:rPr lang="tr-TR" sz="1600" b="1" i="0">
                <a:solidFill>
                  <a:srgbClr val="FFFFFF"/>
                </a:solidFill>
                <a:latin typeface="Calibri"/>
              </a:rPr>
              <a:t>Bu da iklimi etkiler mi?</a:t>
            </a:r>
          </a:p>
        </p:txBody>
      </p:sp>
      <p:pic>
        <p:nvPicPr>
          <p:cNvPr id="17" name="Picture 16" descr="h11_biyosfer_s91.jpg"/>
          <p:cNvPicPr>
            <a:picLocks noChangeAspect="1"/>
          </p:cNvPicPr>
          <p:nvPr/>
        </p:nvPicPr>
        <p:blipFill>
          <a:blip r:embed="rId6"/>
          <a:srcRect t="14891" b="14891"/>
          <a:stretch>
            <a:fillRect/>
          </a:stretch>
        </p:blipFill>
        <p:spPr>
          <a:xfrm>
            <a:off x="9063759" y="3959352"/>
            <a:ext cx="2625013" cy="1828800"/>
          </a:xfrm>
          <a:prstGeom prst="rect">
            <a:avLst/>
          </a:prstGeom>
          <a:ln w="31750">
            <a:solidFill>
              <a:srgbClr val="2E7D32"/>
            </a:solidFill>
          </a:ln>
        </p:spPr>
      </p:pic>
      <p:sp>
        <p:nvSpPr>
          <p:cNvPr id="18" name="Rounded Rectangle 17"/>
          <p:cNvSpPr/>
          <p:nvPr/>
        </p:nvSpPr>
        <p:spPr>
          <a:xfrm>
            <a:off x="9063759" y="5833872"/>
            <a:ext cx="2625013" cy="411480"/>
          </a:xfrm>
          <a:prstGeom prst="roundRect">
            <a:avLst>
              <a:gd name="adj" fmla="val 18000"/>
            </a:avLst>
          </a:prstGeom>
          <a:solidFill>
            <a:srgbClr val="2E7D32"/>
          </a:solidFill>
          <a:ln>
            <a:noFill/>
          </a:ln>
          <a:effectLst/>
        </p:spPr>
        <p:txBody>
          <a:bodyPr rtlCol="0" anchor="ctr" wrap="square" tIns="18288" bIns="18288">
            <a:noAutofit/>
          </a:bodyPr>
          <a:lstStyle/>
          <a:p>
            <a:pPr algn="ctr">
              <a:spcBef>
                <a:spcPts val="0"/>
              </a:spcBef>
              <a:spcAft>
                <a:spcPts val="0"/>
              </a:spcAft>
            </a:pPr>
            <a:r>
              <a:rPr lang="tr-TR" sz="1600" b="1" i="0">
                <a:solidFill>
                  <a:srgbClr val="FFFFFF"/>
                </a:solidFill>
                <a:latin typeface="Calibri"/>
              </a:rPr>
              <a:t>Bu da iklimi etkiler mi?</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89</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98 / 268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İklim sistemi: bileşenler ve değişkenler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ŞEMA 3.1</a:t>
            </a:r>
          </a:p>
        </p:txBody>
      </p:sp>
      <p:sp>
        <p:nvSpPr>
          <p:cNvPr id="6" name="Rounded Rectangle 5"/>
          <p:cNvSpPr/>
          <p:nvPr/>
        </p:nvSpPr>
        <p:spPr>
          <a:xfrm>
            <a:off x="502920" y="1216152"/>
            <a:ext cx="11185855" cy="77724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777240"/>
          </a:xfrm>
          <a:prstGeom prst="rect">
            <a:avLst/>
          </a:prstGeom>
          <a:solidFill>
            <a:srgbClr val="1E7B6E"/>
          </a:solidFill>
          <a:ln>
            <a:noFill/>
          </a:ln>
          <a:effectLst/>
        </p:spPr>
        <p:txBody>
          <a:bodyPr rtlCol="0" anchor="ctr"/>
          <a:lstStyle/>
          <a:p/>
        </p:txBody>
      </p:sp>
      <p:sp>
        <p:nvSpPr>
          <p:cNvPr id="8" name="TextBox 7"/>
          <p:cNvSpPr txBox="1"/>
          <p:nvPr/>
        </p:nvSpPr>
        <p:spPr>
          <a:xfrm>
            <a:off x="777240" y="1216152"/>
            <a:ext cx="10774375" cy="77724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İklim, atmosferin yanında hidrosfer (yeryüzündeki okyanus, deniz, göl, akarsu), kriyosfer (kar ve buz örtüsü), litosfer (taş küre) ve biyosfer (canlılar) arasındaki karşılıklı ilişkilerle belirlenen bir sistemdir.</a:t>
            </a:r>
          </a:p>
        </p:txBody>
      </p:sp>
      <p:sp>
        <p:nvSpPr>
          <p:cNvPr id="9" name="Rounded Rectangle 8"/>
          <p:cNvSpPr/>
          <p:nvPr/>
        </p:nvSpPr>
        <p:spPr>
          <a:xfrm>
            <a:off x="4175607" y="2084832"/>
            <a:ext cx="3840480" cy="438912"/>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2200" b="1" i="0">
                <a:solidFill>
                  <a:srgbClr val="FFFFFF"/>
                </a:solidFill>
                <a:latin typeface="Calibri"/>
              </a:rPr>
              <a:t>İKLİM SİSTEMİ</a:t>
            </a:r>
          </a:p>
        </p:txBody>
      </p:sp>
      <p:cxnSp>
        <p:nvCxnSpPr>
          <p:cNvPr id="10" name="Connector 9"/>
          <p:cNvCxnSpPr/>
          <p:nvPr/>
        </p:nvCxnSpPr>
        <p:spPr>
          <a:xfrm>
            <a:off x="6095847" y="2523744"/>
            <a:ext cx="0" cy="73152"/>
          </a:xfrm>
          <a:prstGeom prst="line">
            <a:avLst/>
          </a:prstGeom>
          <a:ln w="31750">
            <a:solidFill>
              <a:srgbClr val="D9D9D9"/>
            </a:solidFill>
          </a:ln>
        </p:spPr>
      </p:cxnSp>
      <p:cxnSp>
        <p:nvCxnSpPr>
          <p:cNvPr id="11" name="Connector 10"/>
          <p:cNvCxnSpPr/>
          <p:nvPr/>
        </p:nvCxnSpPr>
        <p:spPr>
          <a:xfrm>
            <a:off x="3246120" y="2596896"/>
            <a:ext cx="5699455" cy="0"/>
          </a:xfrm>
          <a:prstGeom prst="line">
            <a:avLst/>
          </a:prstGeom>
          <a:ln w="31750">
            <a:solidFill>
              <a:srgbClr val="D9D9D9"/>
            </a:solidFill>
          </a:ln>
        </p:spPr>
      </p:cxnSp>
      <p:cxnSp>
        <p:nvCxnSpPr>
          <p:cNvPr id="12" name="Connector 11"/>
          <p:cNvCxnSpPr/>
          <p:nvPr/>
        </p:nvCxnSpPr>
        <p:spPr>
          <a:xfrm>
            <a:off x="3246120" y="2596896"/>
            <a:ext cx="0" cy="91440"/>
          </a:xfrm>
          <a:prstGeom prst="line">
            <a:avLst/>
          </a:prstGeom>
          <a:ln w="31750">
            <a:solidFill>
              <a:srgbClr val="D9D9D9"/>
            </a:solidFill>
          </a:ln>
        </p:spPr>
      </p:cxnSp>
      <p:cxnSp>
        <p:nvCxnSpPr>
          <p:cNvPr id="13" name="Connector 12"/>
          <p:cNvCxnSpPr/>
          <p:nvPr/>
        </p:nvCxnSpPr>
        <p:spPr>
          <a:xfrm>
            <a:off x="8945575" y="2596896"/>
            <a:ext cx="0" cy="91440"/>
          </a:xfrm>
          <a:prstGeom prst="line">
            <a:avLst/>
          </a:prstGeom>
          <a:ln w="31750">
            <a:solidFill>
              <a:srgbClr val="D9D9D9"/>
            </a:solidFill>
          </a:ln>
        </p:spPr>
      </p:cxnSp>
      <p:sp>
        <p:nvSpPr>
          <p:cNvPr id="14" name="Rounded Rectangle 13"/>
          <p:cNvSpPr/>
          <p:nvPr/>
        </p:nvSpPr>
        <p:spPr>
          <a:xfrm>
            <a:off x="502920" y="2688336"/>
            <a:ext cx="5486400" cy="384048"/>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700" b="1" i="0">
                <a:solidFill>
                  <a:srgbClr val="FFFFFF"/>
                </a:solidFill>
                <a:latin typeface="Calibri"/>
              </a:rPr>
              <a:t>İKLİM SİSTEMİNİN BİLEŞENLERİ</a:t>
            </a:r>
          </a:p>
        </p:txBody>
      </p:sp>
      <p:sp>
        <p:nvSpPr>
          <p:cNvPr id="15" name="Rounded Rectangle 14"/>
          <p:cNvSpPr/>
          <p:nvPr/>
        </p:nvSpPr>
        <p:spPr>
          <a:xfrm>
            <a:off x="6202375" y="2688336"/>
            <a:ext cx="5486400" cy="384048"/>
          </a:xfrm>
          <a:prstGeom prst="roundRect">
            <a:avLst>
              <a:gd name="adj" fmla="val 18000"/>
            </a:avLst>
          </a:prstGeom>
          <a:solidFill>
            <a:srgbClr val="D97326"/>
          </a:solidFill>
          <a:ln>
            <a:noFill/>
          </a:ln>
          <a:effectLst/>
        </p:spPr>
        <p:txBody>
          <a:bodyPr rtlCol="0" anchor="ctr" wrap="square" tIns="18288" bIns="18288">
            <a:noAutofit/>
          </a:bodyPr>
          <a:lstStyle/>
          <a:p>
            <a:pPr algn="ctr">
              <a:spcBef>
                <a:spcPts val="0"/>
              </a:spcBef>
              <a:spcAft>
                <a:spcPts val="0"/>
              </a:spcAft>
            </a:pPr>
            <a:r>
              <a:rPr lang="tr-TR" sz="1700" b="1" i="0">
                <a:solidFill>
                  <a:srgbClr val="FFFFFF"/>
                </a:solidFill>
                <a:latin typeface="Calibri"/>
              </a:rPr>
              <a:t>İKLİM SİSTEMİNİN DEĞİŞKENLERİ</a:t>
            </a:r>
          </a:p>
        </p:txBody>
      </p:sp>
      <p:pic>
        <p:nvPicPr>
          <p:cNvPr id="16" name="Picture 15" descr="h11_litosfer_s90.jpg"/>
          <p:cNvPicPr>
            <a:picLocks noChangeAspect="1"/>
          </p:cNvPicPr>
          <p:nvPr/>
        </p:nvPicPr>
        <p:blipFill>
          <a:blip r:embed="rId3"/>
          <a:srcRect/>
          <a:stretch>
            <a:fillRect/>
          </a:stretch>
        </p:blipFill>
        <p:spPr>
          <a:xfrm>
            <a:off x="502920" y="3182112"/>
            <a:ext cx="475488" cy="475488"/>
          </a:xfrm>
          <a:prstGeom prst="rect">
            <a:avLst/>
          </a:prstGeom>
        </p:spPr>
      </p:pic>
      <p:sp>
        <p:nvSpPr>
          <p:cNvPr id="17" name="Rounded Rectangle 16"/>
          <p:cNvSpPr/>
          <p:nvPr/>
        </p:nvSpPr>
        <p:spPr>
          <a:xfrm>
            <a:off x="1051560" y="3182112"/>
            <a:ext cx="4937760" cy="475488"/>
          </a:xfrm>
          <a:prstGeom prst="roundRect">
            <a:avLst>
              <a:gd name="adj" fmla="val 15000"/>
            </a:avLst>
          </a:prstGeom>
          <a:solidFill>
            <a:srgbClr val="8B5E34"/>
          </a:solidFill>
          <a:ln>
            <a:noFill/>
          </a:ln>
          <a:effectLst/>
        </p:spPr>
        <p:txBody>
          <a:bodyPr rtlCol="0" anchor="ctr" wrap="square" lIns="182880" rIns="182880" tIns="0" bIns="0">
            <a:noAutofit/>
          </a:bodyPr>
          <a:lstStyle/>
          <a:p>
            <a:pPr algn="l">
              <a:spcBef>
                <a:spcPts val="0"/>
              </a:spcBef>
              <a:spcAft>
                <a:spcPts val="0"/>
              </a:spcAft>
            </a:pPr>
            <a:r>
              <a:rPr lang="tr-TR" sz="2000" b="1" i="0">
                <a:solidFill>
                  <a:srgbClr val="FFFFFF"/>
                </a:solidFill>
                <a:latin typeface="Calibri"/>
              </a:rPr>
              <a:t>Litosfer (Taş Küre)</a:t>
            </a:r>
          </a:p>
        </p:txBody>
      </p:sp>
      <p:pic>
        <p:nvPicPr>
          <p:cNvPr id="18" name="Picture 17" descr="h11_kriyosfer_s91.jpg"/>
          <p:cNvPicPr>
            <a:picLocks noChangeAspect="1"/>
          </p:cNvPicPr>
          <p:nvPr/>
        </p:nvPicPr>
        <p:blipFill>
          <a:blip r:embed="rId4"/>
          <a:srcRect l="484" r="484"/>
          <a:stretch>
            <a:fillRect/>
          </a:stretch>
        </p:blipFill>
        <p:spPr>
          <a:xfrm>
            <a:off x="502920" y="3730752"/>
            <a:ext cx="475488" cy="475488"/>
          </a:xfrm>
          <a:prstGeom prst="rect">
            <a:avLst/>
          </a:prstGeom>
        </p:spPr>
      </p:pic>
      <p:sp>
        <p:nvSpPr>
          <p:cNvPr id="19" name="Rounded Rectangle 18"/>
          <p:cNvSpPr/>
          <p:nvPr/>
        </p:nvSpPr>
        <p:spPr>
          <a:xfrm>
            <a:off x="1051560" y="3730752"/>
            <a:ext cx="4937760" cy="475488"/>
          </a:xfrm>
          <a:prstGeom prst="roundRect">
            <a:avLst>
              <a:gd name="adj" fmla="val 15000"/>
            </a:avLst>
          </a:prstGeom>
          <a:solidFill>
            <a:srgbClr val="5BA8B5"/>
          </a:solidFill>
          <a:ln>
            <a:noFill/>
          </a:ln>
          <a:effectLst/>
        </p:spPr>
        <p:txBody>
          <a:bodyPr rtlCol="0" anchor="ctr" wrap="square" lIns="182880" rIns="182880" tIns="0" bIns="0">
            <a:noAutofit/>
          </a:bodyPr>
          <a:lstStyle/>
          <a:p>
            <a:pPr algn="l">
              <a:spcBef>
                <a:spcPts val="0"/>
              </a:spcBef>
              <a:spcAft>
                <a:spcPts val="0"/>
              </a:spcAft>
            </a:pPr>
            <a:r>
              <a:rPr lang="tr-TR" sz="2000" b="1" i="0">
                <a:solidFill>
                  <a:srgbClr val="FFFFFF"/>
                </a:solidFill>
                <a:latin typeface="Calibri"/>
              </a:rPr>
              <a:t>Kriyosfer (Buzul Küre)</a:t>
            </a:r>
          </a:p>
        </p:txBody>
      </p:sp>
      <p:pic>
        <p:nvPicPr>
          <p:cNvPr id="20" name="Picture 19" descr="h11_hidrosfer_s90.jpg"/>
          <p:cNvPicPr>
            <a:picLocks noChangeAspect="1"/>
          </p:cNvPicPr>
          <p:nvPr/>
        </p:nvPicPr>
        <p:blipFill>
          <a:blip r:embed="rId5"/>
          <a:srcRect/>
          <a:stretch>
            <a:fillRect/>
          </a:stretch>
        </p:blipFill>
        <p:spPr>
          <a:xfrm>
            <a:off x="502920" y="4279392"/>
            <a:ext cx="475488" cy="475488"/>
          </a:xfrm>
          <a:prstGeom prst="rect">
            <a:avLst/>
          </a:prstGeom>
        </p:spPr>
      </p:pic>
      <p:sp>
        <p:nvSpPr>
          <p:cNvPr id="21" name="Rounded Rectangle 20"/>
          <p:cNvSpPr/>
          <p:nvPr/>
        </p:nvSpPr>
        <p:spPr>
          <a:xfrm>
            <a:off x="1051560" y="4279392"/>
            <a:ext cx="4937760" cy="475488"/>
          </a:xfrm>
          <a:prstGeom prst="roundRect">
            <a:avLst>
              <a:gd name="adj" fmla="val 15000"/>
            </a:avLst>
          </a:prstGeom>
          <a:solidFill>
            <a:srgbClr val="1F5F9E"/>
          </a:solidFill>
          <a:ln>
            <a:noFill/>
          </a:ln>
          <a:effectLst/>
        </p:spPr>
        <p:txBody>
          <a:bodyPr rtlCol="0" anchor="ctr" wrap="square" lIns="182880" rIns="182880" tIns="0" bIns="0">
            <a:noAutofit/>
          </a:bodyPr>
          <a:lstStyle/>
          <a:p>
            <a:pPr algn="l">
              <a:spcBef>
                <a:spcPts val="0"/>
              </a:spcBef>
              <a:spcAft>
                <a:spcPts val="0"/>
              </a:spcAft>
            </a:pPr>
            <a:r>
              <a:rPr lang="tr-TR" sz="2000" b="1" i="0">
                <a:solidFill>
                  <a:srgbClr val="FFFFFF"/>
                </a:solidFill>
                <a:latin typeface="Calibri"/>
              </a:rPr>
              <a:t>Hidrosfer (Su Küre)</a:t>
            </a:r>
          </a:p>
        </p:txBody>
      </p:sp>
      <p:pic>
        <p:nvPicPr>
          <p:cNvPr id="22" name="Picture 21" descr="h11_atmosfer_s91.jpg"/>
          <p:cNvPicPr>
            <a:picLocks noChangeAspect="1"/>
          </p:cNvPicPr>
          <p:nvPr/>
        </p:nvPicPr>
        <p:blipFill>
          <a:blip r:embed="rId6"/>
          <a:srcRect/>
          <a:stretch>
            <a:fillRect/>
          </a:stretch>
        </p:blipFill>
        <p:spPr>
          <a:xfrm>
            <a:off x="502920" y="4828032"/>
            <a:ext cx="475488" cy="475488"/>
          </a:xfrm>
          <a:prstGeom prst="rect">
            <a:avLst/>
          </a:prstGeom>
        </p:spPr>
      </p:pic>
      <p:sp>
        <p:nvSpPr>
          <p:cNvPr id="23" name="Rounded Rectangle 22"/>
          <p:cNvSpPr/>
          <p:nvPr/>
        </p:nvSpPr>
        <p:spPr>
          <a:xfrm>
            <a:off x="1051560" y="4828032"/>
            <a:ext cx="4937760" cy="475488"/>
          </a:xfrm>
          <a:prstGeom prst="roundRect">
            <a:avLst>
              <a:gd name="adj" fmla="val 15000"/>
            </a:avLst>
          </a:prstGeom>
          <a:solidFill>
            <a:srgbClr val="4A90C8"/>
          </a:solidFill>
          <a:ln>
            <a:noFill/>
          </a:ln>
          <a:effectLst/>
        </p:spPr>
        <p:txBody>
          <a:bodyPr rtlCol="0" anchor="ctr" wrap="square" lIns="182880" rIns="182880" tIns="0" bIns="0">
            <a:noAutofit/>
          </a:bodyPr>
          <a:lstStyle/>
          <a:p>
            <a:pPr algn="l">
              <a:spcBef>
                <a:spcPts val="0"/>
              </a:spcBef>
              <a:spcAft>
                <a:spcPts val="0"/>
              </a:spcAft>
            </a:pPr>
            <a:r>
              <a:rPr lang="tr-TR" sz="2000" b="1" i="0">
                <a:solidFill>
                  <a:srgbClr val="FFFFFF"/>
                </a:solidFill>
                <a:latin typeface="Calibri"/>
              </a:rPr>
              <a:t>Atmosfer (Hava Küre)</a:t>
            </a:r>
          </a:p>
        </p:txBody>
      </p:sp>
      <p:pic>
        <p:nvPicPr>
          <p:cNvPr id="24" name="Picture 23" descr="h11_biyosfer_s91.jpg"/>
          <p:cNvPicPr>
            <a:picLocks noChangeAspect="1"/>
          </p:cNvPicPr>
          <p:nvPr/>
        </p:nvPicPr>
        <p:blipFill>
          <a:blip r:embed="rId7"/>
          <a:srcRect l="392" r="392"/>
          <a:stretch>
            <a:fillRect/>
          </a:stretch>
        </p:blipFill>
        <p:spPr>
          <a:xfrm>
            <a:off x="502920" y="5376672"/>
            <a:ext cx="475488" cy="475488"/>
          </a:xfrm>
          <a:prstGeom prst="rect">
            <a:avLst/>
          </a:prstGeom>
        </p:spPr>
      </p:pic>
      <p:sp>
        <p:nvSpPr>
          <p:cNvPr id="25" name="Rounded Rectangle 24"/>
          <p:cNvSpPr/>
          <p:nvPr/>
        </p:nvSpPr>
        <p:spPr>
          <a:xfrm>
            <a:off x="1051560" y="5376672"/>
            <a:ext cx="4937760" cy="475488"/>
          </a:xfrm>
          <a:prstGeom prst="roundRect">
            <a:avLst>
              <a:gd name="adj" fmla="val 15000"/>
            </a:avLst>
          </a:prstGeom>
          <a:solidFill>
            <a:srgbClr val="2E7D32"/>
          </a:solidFill>
          <a:ln>
            <a:noFill/>
          </a:ln>
          <a:effectLst/>
        </p:spPr>
        <p:txBody>
          <a:bodyPr rtlCol="0" anchor="ctr" wrap="square" lIns="182880" rIns="182880" tIns="0" bIns="0">
            <a:noAutofit/>
          </a:bodyPr>
          <a:lstStyle/>
          <a:p>
            <a:pPr algn="l">
              <a:spcBef>
                <a:spcPts val="0"/>
              </a:spcBef>
              <a:spcAft>
                <a:spcPts val="0"/>
              </a:spcAft>
            </a:pPr>
            <a:r>
              <a:rPr lang="tr-TR" sz="2000" b="1" i="0">
                <a:solidFill>
                  <a:srgbClr val="FFFFFF"/>
                </a:solidFill>
                <a:latin typeface="Calibri"/>
              </a:rPr>
              <a:t>Biyosfer (Canlı Küre)</a:t>
            </a:r>
          </a:p>
        </p:txBody>
      </p:sp>
      <p:sp>
        <p:nvSpPr>
          <p:cNvPr id="26" name="Rounded Rectangle 25"/>
          <p:cNvSpPr/>
          <p:nvPr/>
        </p:nvSpPr>
        <p:spPr>
          <a:xfrm>
            <a:off x="6202375" y="3182112"/>
            <a:ext cx="5486400" cy="566928"/>
          </a:xfrm>
          <a:prstGeom prst="roundRect">
            <a:avLst>
              <a:gd name="adj" fmla="val 20000"/>
            </a:avLst>
          </a:prstGeom>
          <a:solidFill>
            <a:srgbClr val="FFFFFF"/>
          </a:solidFill>
          <a:ln w="31750">
            <a:solidFill>
              <a:srgbClr val="D97326"/>
            </a:solidFill>
          </a:ln>
          <a:effectLst/>
        </p:spPr>
        <p:txBody>
          <a:bodyPr rtlCol="0" anchor="ctr" wrap="square" lIns="128016" rIns="128016" tIns="0" bIns="0">
            <a:noAutofit/>
          </a:bodyPr>
          <a:lstStyle/>
          <a:p>
            <a:pPr algn="ctr">
              <a:spcBef>
                <a:spcPts val="0"/>
              </a:spcBef>
              <a:spcAft>
                <a:spcPts val="0"/>
              </a:spcAft>
            </a:pPr>
            <a:r>
              <a:rPr lang="tr-TR" sz="2200" b="1" i="0">
                <a:solidFill>
                  <a:srgbClr val="D97326"/>
                </a:solidFill>
                <a:latin typeface="Calibri"/>
              </a:rPr>
              <a:t>Sıcaklık</a:t>
            </a:r>
          </a:p>
        </p:txBody>
      </p:sp>
      <p:sp>
        <p:nvSpPr>
          <p:cNvPr id="27" name="Rounded Rectangle 26"/>
          <p:cNvSpPr/>
          <p:nvPr/>
        </p:nvSpPr>
        <p:spPr>
          <a:xfrm>
            <a:off x="6202375" y="3883152"/>
            <a:ext cx="5486400" cy="566928"/>
          </a:xfrm>
          <a:prstGeom prst="roundRect">
            <a:avLst>
              <a:gd name="adj" fmla="val 20000"/>
            </a:avLst>
          </a:prstGeom>
          <a:solidFill>
            <a:srgbClr val="FFFFFF"/>
          </a:solidFill>
          <a:ln w="31750">
            <a:solidFill>
              <a:srgbClr val="D97326"/>
            </a:solidFill>
          </a:ln>
          <a:effectLst/>
        </p:spPr>
        <p:txBody>
          <a:bodyPr rtlCol="0" anchor="ctr" wrap="square" lIns="128016" rIns="128016" tIns="0" bIns="0">
            <a:noAutofit/>
          </a:bodyPr>
          <a:lstStyle/>
          <a:p>
            <a:pPr algn="ctr">
              <a:spcBef>
                <a:spcPts val="0"/>
              </a:spcBef>
              <a:spcAft>
                <a:spcPts val="0"/>
              </a:spcAft>
            </a:pPr>
            <a:r>
              <a:rPr lang="tr-TR" sz="2200" b="1" i="0">
                <a:solidFill>
                  <a:srgbClr val="D97326"/>
                </a:solidFill>
                <a:latin typeface="Calibri"/>
              </a:rPr>
              <a:t>Hava Basıncı</a:t>
            </a:r>
          </a:p>
        </p:txBody>
      </p:sp>
      <p:sp>
        <p:nvSpPr>
          <p:cNvPr id="28" name="Rounded Rectangle 27"/>
          <p:cNvSpPr/>
          <p:nvPr/>
        </p:nvSpPr>
        <p:spPr>
          <a:xfrm>
            <a:off x="6202375" y="4584192"/>
            <a:ext cx="5486400" cy="566928"/>
          </a:xfrm>
          <a:prstGeom prst="roundRect">
            <a:avLst>
              <a:gd name="adj" fmla="val 20000"/>
            </a:avLst>
          </a:prstGeom>
          <a:solidFill>
            <a:srgbClr val="FFFFFF"/>
          </a:solidFill>
          <a:ln w="31750">
            <a:solidFill>
              <a:srgbClr val="D97326"/>
            </a:solidFill>
          </a:ln>
          <a:effectLst/>
        </p:spPr>
        <p:txBody>
          <a:bodyPr rtlCol="0" anchor="ctr" wrap="square" lIns="128016" rIns="128016" tIns="0" bIns="0">
            <a:noAutofit/>
          </a:bodyPr>
          <a:lstStyle/>
          <a:p>
            <a:pPr algn="ctr">
              <a:spcBef>
                <a:spcPts val="0"/>
              </a:spcBef>
              <a:spcAft>
                <a:spcPts val="0"/>
              </a:spcAft>
            </a:pPr>
            <a:r>
              <a:rPr lang="tr-TR" sz="2200" b="1" i="0">
                <a:solidFill>
                  <a:srgbClr val="D97326"/>
                </a:solidFill>
                <a:latin typeface="Calibri"/>
              </a:rPr>
              <a:t>Rüzgârlar</a:t>
            </a:r>
          </a:p>
        </p:txBody>
      </p:sp>
      <p:sp>
        <p:nvSpPr>
          <p:cNvPr id="29" name="Rounded Rectangle 28"/>
          <p:cNvSpPr/>
          <p:nvPr/>
        </p:nvSpPr>
        <p:spPr>
          <a:xfrm>
            <a:off x="6202375" y="5285232"/>
            <a:ext cx="5486400" cy="566928"/>
          </a:xfrm>
          <a:prstGeom prst="roundRect">
            <a:avLst>
              <a:gd name="adj" fmla="val 20000"/>
            </a:avLst>
          </a:prstGeom>
          <a:solidFill>
            <a:srgbClr val="FFFFFF"/>
          </a:solidFill>
          <a:ln w="31750">
            <a:solidFill>
              <a:srgbClr val="D97326"/>
            </a:solidFill>
          </a:ln>
          <a:effectLst/>
        </p:spPr>
        <p:txBody>
          <a:bodyPr rtlCol="0" anchor="ctr" wrap="square" lIns="128016" rIns="128016" tIns="0" bIns="0">
            <a:noAutofit/>
          </a:bodyPr>
          <a:lstStyle/>
          <a:p>
            <a:pPr algn="ctr">
              <a:spcBef>
                <a:spcPts val="0"/>
              </a:spcBef>
              <a:spcAft>
                <a:spcPts val="0"/>
              </a:spcAft>
            </a:pPr>
            <a:r>
              <a:rPr lang="tr-TR" sz="2200" b="1" i="0">
                <a:solidFill>
                  <a:srgbClr val="D97326"/>
                </a:solidFill>
                <a:latin typeface="Calibri"/>
              </a:rPr>
              <a:t>Nemlilik ve Yağış</a:t>
            </a:r>
          </a:p>
        </p:txBody>
      </p:sp>
      <p:sp>
        <p:nvSpPr>
          <p:cNvPr id="30" name="TextBox 29"/>
          <p:cNvSpPr txBox="1"/>
          <p:nvPr/>
        </p:nvSpPr>
        <p:spPr>
          <a:xfrm>
            <a:off x="502920" y="6035040"/>
            <a:ext cx="11185855"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Şema 3.1: İklim sisteminin bileşen ve değişkenleri (kitap s. 89)</a:t>
            </a:r>
          </a:p>
        </p:txBody>
      </p:sp>
      <p:sp>
        <p:nvSpPr>
          <p:cNvPr id="31" name="TextBox 3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2" name="Rounded Rectangle 3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89</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99 / 268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Öz izleme kartım: dört hafta, dört hedef</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ÖZ İZLEME</a:t>
            </a:r>
          </a:p>
        </p:txBody>
      </p:sp>
      <p:graphicFrame>
        <p:nvGraphicFramePr>
          <p:cNvPr id="6" name="Table 5"/>
          <p:cNvGraphicFramePr>
            <a:graphicFrameLocks noGrp="1"/>
          </p:cNvGraphicFramePr>
          <p:nvPr/>
        </p:nvGraphicFramePr>
        <p:xfrm>
          <a:off x="502920" y="1307592"/>
          <a:ext cx="11183112" cy="4041648"/>
        </p:xfrm>
        <a:graphic>
          <a:graphicData uri="http://schemas.openxmlformats.org/drawingml/2006/table">
            <a:tbl>
              <a:tblPr firstRow="1" bandRow="1">
                <a:tableStyleId>{5C22544A-7EE6-4342-B048-85BDC9FD1C3A}</a:tableStyleId>
              </a:tblPr>
              <a:tblGrid>
                <a:gridCol w="5879592"/>
                <a:gridCol w="1737360"/>
                <a:gridCol w="1783080"/>
                <a:gridCol w="1783080"/>
              </a:tblGrid>
              <a:tr h="566928">
                <a:tc>
                  <a:txBody>
                    <a:bodyPr wrap="square"/>
                    <a:lstStyle/>
                    <a:p>
                      <a:pPr algn="ctr">
                        <a:spcBef>
                          <a:spcPts val="0"/>
                        </a:spcBef>
                        <a:spcAft>
                          <a:spcPts val="0"/>
                        </a:spcAft>
                      </a:pPr>
                      <a:r>
                        <a:rPr lang="tr-TR" sz="1800" b="1" i="0">
                          <a:solidFill>
                            <a:srgbClr val="FFFFFF"/>
                          </a:solidFill>
                          <a:latin typeface="Calibri"/>
                        </a:rPr>
                        <a:t>Hedefim</a:t>
                      </a:r>
                    </a:p>
                  </a:txBody>
                  <a:tcPr marL="54864" marR="54864" marT="18288" marB="18288" anchor="ctr">
                    <a:solidFill>
                      <a:srgbClr val="1E7B6E"/>
                    </a:solidFill>
                  </a:tcPr>
                </a:tc>
                <a:tc>
                  <a:txBody>
                    <a:bodyPr wrap="square"/>
                    <a:lstStyle/>
                    <a:p>
                      <a:pPr algn="ctr">
                        <a:spcBef>
                          <a:spcPts val="0"/>
                        </a:spcBef>
                        <a:spcAft>
                          <a:spcPts val="0"/>
                        </a:spcAft>
                      </a:pPr>
                      <a:r>
                        <a:rPr lang="tr-TR" sz="1800" b="1" i="0">
                          <a:solidFill>
                            <a:srgbClr val="FFFFFF"/>
                          </a:solidFill>
                          <a:latin typeface="Calibri"/>
                        </a:rPr>
                        <a:t>Başladım</a:t>
                      </a:r>
                    </a:p>
                  </a:txBody>
                  <a:tcPr marL="54864" marR="54864" marT="18288" marB="18288" anchor="ctr">
                    <a:solidFill>
                      <a:srgbClr val="1E7B6E"/>
                    </a:solidFill>
                  </a:tcPr>
                </a:tc>
                <a:tc>
                  <a:txBody>
                    <a:bodyPr wrap="square"/>
                    <a:lstStyle/>
                    <a:p>
                      <a:pPr algn="ctr">
                        <a:spcBef>
                          <a:spcPts val="0"/>
                        </a:spcBef>
                        <a:spcAft>
                          <a:spcPts val="0"/>
                        </a:spcAft>
                      </a:pPr>
                      <a:r>
                        <a:rPr lang="tr-TR" sz="1800" b="1" i="0">
                          <a:solidFill>
                            <a:srgbClr val="FFFFFF"/>
                          </a:solidFill>
                          <a:latin typeface="Calibri"/>
                        </a:rPr>
                        <a:t>Yapabiliyorum</a:t>
                      </a:r>
                    </a:p>
                  </a:txBody>
                  <a:tcPr marL="54864" marR="54864" marT="18288" marB="18288" anchor="ctr">
                    <a:solidFill>
                      <a:srgbClr val="1E7B6E"/>
                    </a:solidFill>
                  </a:tcPr>
                </a:tc>
                <a:tc>
                  <a:txBody>
                    <a:bodyPr wrap="square"/>
                    <a:lstStyle/>
                    <a:p>
                      <a:pPr algn="ctr">
                        <a:spcBef>
                          <a:spcPts val="0"/>
                        </a:spcBef>
                        <a:spcAft>
                          <a:spcPts val="0"/>
                        </a:spcAft>
                      </a:pPr>
                      <a:r>
                        <a:rPr lang="tr-TR" sz="1700" b="1" i="0">
                          <a:solidFill>
                            <a:srgbClr val="FFFFFF"/>
                          </a:solidFill>
                          <a:latin typeface="Calibri"/>
                        </a:rPr>
                        <a:t>Açıklayabiliyorum</a:t>
                      </a:r>
                    </a:p>
                  </a:txBody>
                  <a:tcPr marL="54864" marR="54864" marT="18288" marB="18288" anchor="ctr">
                    <a:solidFill>
                      <a:srgbClr val="1E7B6E"/>
                    </a:solidFill>
                  </a:tcPr>
                </a:tc>
              </a:tr>
              <a:tr h="868680">
                <a:tc>
                  <a:txBody>
                    <a:bodyPr wrap="square"/>
                    <a:lstStyle/>
                    <a:p>
                      <a:pPr algn="l">
                        <a:spcBef>
                          <a:spcPts val="0"/>
                        </a:spcBef>
                        <a:spcAft>
                          <a:spcPts val="0"/>
                        </a:spcAft>
                      </a:pPr>
                      <a:r>
                        <a:rPr lang="tr-TR" sz="2000" b="0" i="0">
                          <a:solidFill>
                            <a:srgbClr val="262626"/>
                          </a:solidFill>
                          <a:latin typeface="Calibri"/>
                        </a:rPr>
                        <a:t>11. hafta · İklim sisteminin bileşenlerini ve değişkenlerini ayırt ederim.</a:t>
                      </a:r>
                    </a:p>
                  </a:txBody>
                  <a:tcPr marL="54864" marR="54864" marT="18288" marB="18288" anchor="ctr">
                    <a:solidFill>
                      <a:srgbClr val="FFF3D1"/>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3D1"/>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3D1"/>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3D1"/>
                    </a:solidFill>
                  </a:tcPr>
                </a:tc>
              </a:tr>
              <a:tr h="868680">
                <a:tc>
                  <a:txBody>
                    <a:bodyPr wrap="square"/>
                    <a:lstStyle/>
                    <a:p>
                      <a:pPr algn="l">
                        <a:spcBef>
                          <a:spcPts val="0"/>
                        </a:spcBef>
                        <a:spcAft>
                          <a:spcPts val="0"/>
                        </a:spcAft>
                      </a:pPr>
                      <a:r>
                        <a:rPr lang="tr-TR" sz="2000" b="0" i="0">
                          <a:solidFill>
                            <a:srgbClr val="262626"/>
                          </a:solidFill>
                          <a:latin typeface="Calibri"/>
                        </a:rPr>
                        <a:t>12. hafta · Sıcaklığı etkileyen faktörleri ve sıcaklığın dağılışını açıklarım.</a:t>
                      </a:r>
                    </a:p>
                  </a:txBody>
                  <a:tcPr marL="54864" marR="54864" marT="18288" marB="18288" anchor="ctr">
                    <a:solidFill>
                      <a:srgbClr val="F0F0F0"/>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0F0F0"/>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0F0F0"/>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0F0F0"/>
                    </a:solidFill>
                  </a:tcPr>
                </a:tc>
              </a:tr>
              <a:tr h="868680">
                <a:tc>
                  <a:txBody>
                    <a:bodyPr wrap="square"/>
                    <a:lstStyle/>
                    <a:p>
                      <a:pPr algn="l">
                        <a:spcBef>
                          <a:spcPts val="0"/>
                        </a:spcBef>
                        <a:spcAft>
                          <a:spcPts val="0"/>
                        </a:spcAft>
                      </a:pPr>
                      <a:r>
                        <a:rPr lang="tr-TR" sz="2000" b="0" i="0">
                          <a:solidFill>
                            <a:srgbClr val="262626"/>
                          </a:solidFill>
                          <a:latin typeface="Calibri"/>
                        </a:rPr>
                        <a:t>13. hafta · Basınç ile rüzgârlar arasındaki ilişkiyi açıklarım.</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r>
              <a:tr h="868680">
                <a:tc>
                  <a:txBody>
                    <a:bodyPr wrap="square"/>
                    <a:lstStyle/>
                    <a:p>
                      <a:pPr algn="l">
                        <a:spcBef>
                          <a:spcPts val="0"/>
                        </a:spcBef>
                        <a:spcAft>
                          <a:spcPts val="0"/>
                        </a:spcAft>
                      </a:pPr>
                      <a:r>
                        <a:rPr lang="tr-TR" sz="2000" b="0" i="0">
                          <a:solidFill>
                            <a:srgbClr val="262626"/>
                          </a:solidFill>
                          <a:latin typeface="Calibri"/>
                        </a:rPr>
                        <a:t>14. hafta · Nem ve yağışın oluşumunu ve dağılışını açıklarım.</a:t>
                      </a:r>
                    </a:p>
                  </a:txBody>
                  <a:tcPr marL="54864" marR="54864" marT="18288" marB="18288" anchor="ctr">
                    <a:solidFill>
                      <a:srgbClr val="F0F0F0"/>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0F0F0"/>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0F0F0"/>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0F0F0"/>
                    </a:solidFill>
                  </a:tcPr>
                </a:tc>
              </a:tr>
            </a:tbl>
          </a:graphicData>
        </a:graphic>
      </p:graphicFrame>
      <p:sp>
        <p:nvSpPr>
          <p:cNvPr id="7" name="Rounded Rectangle 6"/>
          <p:cNvSpPr/>
          <p:nvPr/>
        </p:nvSpPr>
        <p:spPr>
          <a:xfrm>
            <a:off x="502920" y="5376672"/>
            <a:ext cx="11185855" cy="82296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Bugün: 1. satır · 'başladım' — dersin sonunda yeniden bakacağız</a:t>
            </a:r>
          </a:p>
        </p:txBody>
      </p:sp>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100 / 268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Beş istasyon grubuna geçiyoruz</a:t>
            </a:r>
          </a:p>
        </p:txBody>
      </p:sp>
      <p:sp>
        <p:nvSpPr>
          <p:cNvPr id="5" name="Rounded Rectangle 4"/>
          <p:cNvSpPr/>
          <p:nvPr/>
        </p:nvSpPr>
        <p:spPr>
          <a:xfrm>
            <a:off x="9555480" y="201168"/>
            <a:ext cx="2221992" cy="475488"/>
          </a:xfrm>
          <a:prstGeom prst="roundRect">
            <a:avLst>
              <a:gd name="adj" fmla="val 50000"/>
            </a:avLst>
          </a:prstGeom>
          <a:solidFill>
            <a:srgbClr val="F0F0F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5 GRUP · 2 dk</a:t>
            </a:r>
          </a:p>
        </p:txBody>
      </p:sp>
      <p:cxnSp>
        <p:nvCxnSpPr>
          <p:cNvPr id="6" name="Connector 5"/>
          <p:cNvCxnSpPr/>
          <p:nvPr/>
        </p:nvCxnSpPr>
        <p:spPr>
          <a:xfrm>
            <a:off x="3799609" y="2364735"/>
            <a:ext cx="497391" cy="361375"/>
          </a:xfrm>
          <a:prstGeom prst="line">
            <a:avLst/>
          </a:prstGeom>
          <a:ln w="44450">
            <a:solidFill>
              <a:srgbClr val="8B5E34"/>
            </a:solidFill>
            <a:tailEnd type="triangle" w="med" len="med"/>
          </a:ln>
        </p:spPr>
      </p:cxnSp>
      <p:cxnSp>
        <p:nvCxnSpPr>
          <p:cNvPr id="7" name="Connector 6"/>
          <p:cNvCxnSpPr/>
          <p:nvPr/>
        </p:nvCxnSpPr>
        <p:spPr>
          <a:xfrm flipH="1">
            <a:off x="4477345" y="3865875"/>
            <a:ext cx="189987" cy="584717"/>
          </a:xfrm>
          <a:prstGeom prst="line">
            <a:avLst/>
          </a:prstGeom>
          <a:ln w="44450">
            <a:solidFill>
              <a:srgbClr val="1F5F9E"/>
            </a:solidFill>
            <a:tailEnd type="triangle" w="med" len="med"/>
          </a:ln>
        </p:spPr>
      </p:cxnSp>
      <p:cxnSp>
        <p:nvCxnSpPr>
          <p:cNvPr id="8" name="Connector 7"/>
          <p:cNvCxnSpPr/>
          <p:nvPr/>
        </p:nvCxnSpPr>
        <p:spPr>
          <a:xfrm flipH="1">
            <a:off x="2892995" y="5155006"/>
            <a:ext cx="614809" cy="0"/>
          </a:xfrm>
          <a:prstGeom prst="line">
            <a:avLst/>
          </a:prstGeom>
          <a:ln w="44450">
            <a:solidFill>
              <a:srgbClr val="5BA8B5"/>
            </a:solidFill>
            <a:tailEnd type="triangle" w="med" len="med"/>
          </a:ln>
        </p:spPr>
      </p:cxnSp>
      <p:cxnSp>
        <p:nvCxnSpPr>
          <p:cNvPr id="9" name="Connector 8"/>
          <p:cNvCxnSpPr/>
          <p:nvPr/>
        </p:nvCxnSpPr>
        <p:spPr>
          <a:xfrm flipH="1" flipV="1">
            <a:off x="1733467" y="3865875"/>
            <a:ext cx="189987" cy="584717"/>
          </a:xfrm>
          <a:prstGeom prst="line">
            <a:avLst/>
          </a:prstGeom>
          <a:ln w="44450">
            <a:solidFill>
              <a:srgbClr val="2E7D32"/>
            </a:solidFill>
            <a:tailEnd type="triangle" w="med" len="med"/>
          </a:ln>
        </p:spPr>
      </p:cxnSp>
      <p:cxnSp>
        <p:nvCxnSpPr>
          <p:cNvPr id="10" name="Connector 9"/>
          <p:cNvCxnSpPr/>
          <p:nvPr/>
        </p:nvCxnSpPr>
        <p:spPr>
          <a:xfrm flipV="1">
            <a:off x="2103799" y="2364735"/>
            <a:ext cx="497391" cy="361375"/>
          </a:xfrm>
          <a:prstGeom prst="line">
            <a:avLst/>
          </a:prstGeom>
          <a:ln w="44450">
            <a:solidFill>
              <a:srgbClr val="4A90C8"/>
            </a:solidFill>
            <a:tailEnd type="triangle" w="med" len="med"/>
          </a:ln>
        </p:spPr>
      </p:cxnSp>
      <p:sp>
        <p:nvSpPr>
          <p:cNvPr id="11" name="Oval 10"/>
          <p:cNvSpPr/>
          <p:nvPr/>
        </p:nvSpPr>
        <p:spPr>
          <a:xfrm>
            <a:off x="2551176" y="1280160"/>
            <a:ext cx="1298448" cy="1298448"/>
          </a:xfrm>
          <a:prstGeom prst="ellipse">
            <a:avLst/>
          </a:prstGeom>
          <a:solidFill>
            <a:srgbClr val="8B5E34"/>
          </a:solidFill>
          <a:ln>
            <a:noFill/>
          </a:ln>
          <a:effectLst/>
        </p:spPr>
        <p:txBody>
          <a:bodyPr rtlCol="0" anchor="ctr" wrap="square" lIns="18288" rIns="18288" tIns="0" bIns="0">
            <a:noAutofit/>
          </a:bodyPr>
          <a:lstStyle/>
          <a:p>
            <a:pPr algn="ctr">
              <a:spcBef>
                <a:spcPts val="0"/>
              </a:spcBef>
              <a:spcAft>
                <a:spcPts val="0"/>
              </a:spcAft>
            </a:pPr>
            <a:r>
              <a:rPr lang="tr-TR" sz="1700" b="1" i="0">
                <a:solidFill>
                  <a:srgbClr val="FFFFFF"/>
                </a:solidFill>
                <a:latin typeface="Calibri"/>
              </a:rPr>
              <a:t>Litosfer</a:t>
            </a:r>
          </a:p>
          <a:p>
            <a:pPr algn="ctr">
              <a:spcBef>
                <a:spcPts val="0"/>
              </a:spcBef>
              <a:spcAft>
                <a:spcPts val="0"/>
              </a:spcAft>
            </a:pPr>
            <a:r>
              <a:rPr lang="tr-TR" sz="1300" b="0" i="0">
                <a:solidFill>
                  <a:srgbClr val="FFFFFF"/>
                </a:solidFill>
                <a:latin typeface="Calibri"/>
              </a:rPr>
              <a:t>istasyonu</a:t>
            </a:r>
          </a:p>
        </p:txBody>
      </p:sp>
      <p:sp>
        <p:nvSpPr>
          <p:cNvPr id="12" name="Oval 11"/>
          <p:cNvSpPr/>
          <p:nvPr/>
        </p:nvSpPr>
        <p:spPr>
          <a:xfrm>
            <a:off x="3589934" y="1215237"/>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A</a:t>
            </a:r>
          </a:p>
        </p:txBody>
      </p:sp>
      <p:sp>
        <p:nvSpPr>
          <p:cNvPr id="13" name="Oval 12"/>
          <p:cNvSpPr/>
          <p:nvPr/>
        </p:nvSpPr>
        <p:spPr>
          <a:xfrm>
            <a:off x="4246985" y="2512237"/>
            <a:ext cx="1298448" cy="1298448"/>
          </a:xfrm>
          <a:prstGeom prst="ellipse">
            <a:avLst/>
          </a:prstGeom>
          <a:solidFill>
            <a:srgbClr val="1F5F9E"/>
          </a:solidFill>
          <a:ln>
            <a:noFill/>
          </a:ln>
          <a:effectLst/>
        </p:spPr>
        <p:txBody>
          <a:bodyPr rtlCol="0" anchor="ctr" wrap="square" lIns="18288" rIns="18288" tIns="0" bIns="0">
            <a:noAutofit/>
          </a:bodyPr>
          <a:lstStyle/>
          <a:p>
            <a:pPr algn="ctr">
              <a:spcBef>
                <a:spcPts val="0"/>
              </a:spcBef>
              <a:spcAft>
                <a:spcPts val="0"/>
              </a:spcAft>
            </a:pPr>
            <a:r>
              <a:rPr lang="tr-TR" sz="1700" b="1" i="0">
                <a:solidFill>
                  <a:srgbClr val="FFFFFF"/>
                </a:solidFill>
                <a:latin typeface="Calibri"/>
              </a:rPr>
              <a:t>Hidrosfer</a:t>
            </a:r>
          </a:p>
          <a:p>
            <a:pPr algn="ctr">
              <a:spcBef>
                <a:spcPts val="0"/>
              </a:spcBef>
              <a:spcAft>
                <a:spcPts val="0"/>
              </a:spcAft>
            </a:pPr>
            <a:r>
              <a:rPr lang="tr-TR" sz="1300" b="0" i="0">
                <a:solidFill>
                  <a:srgbClr val="FFFFFF"/>
                </a:solidFill>
                <a:latin typeface="Calibri"/>
              </a:rPr>
              <a:t>istasyonu</a:t>
            </a:r>
          </a:p>
        </p:txBody>
      </p:sp>
      <p:sp>
        <p:nvSpPr>
          <p:cNvPr id="14" name="Oval 13"/>
          <p:cNvSpPr/>
          <p:nvPr/>
        </p:nvSpPr>
        <p:spPr>
          <a:xfrm>
            <a:off x="5285744" y="2447315"/>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B</a:t>
            </a:r>
          </a:p>
        </p:txBody>
      </p:sp>
      <p:sp>
        <p:nvSpPr>
          <p:cNvPr id="15" name="Oval 14"/>
          <p:cNvSpPr/>
          <p:nvPr/>
        </p:nvSpPr>
        <p:spPr>
          <a:xfrm>
            <a:off x="3599244" y="4505782"/>
            <a:ext cx="1298448" cy="1298448"/>
          </a:xfrm>
          <a:prstGeom prst="ellipse">
            <a:avLst/>
          </a:prstGeom>
          <a:solidFill>
            <a:srgbClr val="5BA8B5"/>
          </a:solidFill>
          <a:ln>
            <a:noFill/>
          </a:ln>
          <a:effectLst/>
        </p:spPr>
        <p:txBody>
          <a:bodyPr rtlCol="0" anchor="ctr" wrap="square" lIns="18288" rIns="18288" tIns="0" bIns="0">
            <a:noAutofit/>
          </a:bodyPr>
          <a:lstStyle/>
          <a:p>
            <a:pPr algn="ctr">
              <a:spcBef>
                <a:spcPts val="0"/>
              </a:spcBef>
              <a:spcAft>
                <a:spcPts val="0"/>
              </a:spcAft>
            </a:pPr>
            <a:r>
              <a:rPr lang="tr-TR" sz="1700" b="1" i="0">
                <a:solidFill>
                  <a:srgbClr val="FFFFFF"/>
                </a:solidFill>
                <a:latin typeface="Calibri"/>
              </a:rPr>
              <a:t>Kriyosfer</a:t>
            </a:r>
          </a:p>
          <a:p>
            <a:pPr algn="ctr">
              <a:spcBef>
                <a:spcPts val="0"/>
              </a:spcBef>
              <a:spcAft>
                <a:spcPts val="0"/>
              </a:spcAft>
            </a:pPr>
            <a:r>
              <a:rPr lang="tr-TR" sz="1300" b="0" i="0">
                <a:solidFill>
                  <a:srgbClr val="FFFFFF"/>
                </a:solidFill>
                <a:latin typeface="Calibri"/>
              </a:rPr>
              <a:t>istasyonu</a:t>
            </a:r>
          </a:p>
        </p:txBody>
      </p:sp>
      <p:sp>
        <p:nvSpPr>
          <p:cNvPr id="16" name="Oval 15"/>
          <p:cNvSpPr/>
          <p:nvPr/>
        </p:nvSpPr>
        <p:spPr>
          <a:xfrm>
            <a:off x="4638002" y="4440859"/>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C</a:t>
            </a:r>
          </a:p>
        </p:txBody>
      </p:sp>
      <p:sp>
        <p:nvSpPr>
          <p:cNvPr id="17" name="Oval 16"/>
          <p:cNvSpPr/>
          <p:nvPr/>
        </p:nvSpPr>
        <p:spPr>
          <a:xfrm>
            <a:off x="1503107" y="4505782"/>
            <a:ext cx="1298448" cy="1298448"/>
          </a:xfrm>
          <a:prstGeom prst="ellipse">
            <a:avLst/>
          </a:prstGeom>
          <a:solidFill>
            <a:srgbClr val="2E7D32"/>
          </a:solidFill>
          <a:ln>
            <a:noFill/>
          </a:ln>
          <a:effectLst/>
        </p:spPr>
        <p:txBody>
          <a:bodyPr rtlCol="0" anchor="ctr" wrap="square" lIns="18288" rIns="18288" tIns="0" bIns="0">
            <a:noAutofit/>
          </a:bodyPr>
          <a:lstStyle/>
          <a:p>
            <a:pPr algn="ctr">
              <a:spcBef>
                <a:spcPts val="0"/>
              </a:spcBef>
              <a:spcAft>
                <a:spcPts val="0"/>
              </a:spcAft>
            </a:pPr>
            <a:r>
              <a:rPr lang="tr-TR" sz="1700" b="1" i="0">
                <a:solidFill>
                  <a:srgbClr val="FFFFFF"/>
                </a:solidFill>
                <a:latin typeface="Calibri"/>
              </a:rPr>
              <a:t>Biyosfer</a:t>
            </a:r>
          </a:p>
          <a:p>
            <a:pPr algn="ctr">
              <a:spcBef>
                <a:spcPts val="0"/>
              </a:spcBef>
              <a:spcAft>
                <a:spcPts val="0"/>
              </a:spcAft>
            </a:pPr>
            <a:r>
              <a:rPr lang="tr-TR" sz="1300" b="0" i="0">
                <a:solidFill>
                  <a:srgbClr val="FFFFFF"/>
                </a:solidFill>
                <a:latin typeface="Calibri"/>
              </a:rPr>
              <a:t>istasyonu</a:t>
            </a:r>
          </a:p>
        </p:txBody>
      </p:sp>
      <p:sp>
        <p:nvSpPr>
          <p:cNvPr id="18" name="Oval 17"/>
          <p:cNvSpPr/>
          <p:nvPr/>
        </p:nvSpPr>
        <p:spPr>
          <a:xfrm>
            <a:off x="2541866" y="4440859"/>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D</a:t>
            </a:r>
          </a:p>
        </p:txBody>
      </p:sp>
      <p:sp>
        <p:nvSpPr>
          <p:cNvPr id="19" name="Oval 18"/>
          <p:cNvSpPr/>
          <p:nvPr/>
        </p:nvSpPr>
        <p:spPr>
          <a:xfrm>
            <a:off x="855366" y="2512237"/>
            <a:ext cx="1298448" cy="1298448"/>
          </a:xfrm>
          <a:prstGeom prst="ellipse">
            <a:avLst/>
          </a:prstGeom>
          <a:solidFill>
            <a:srgbClr val="4A90C8"/>
          </a:solidFill>
          <a:ln>
            <a:noFill/>
          </a:ln>
          <a:effectLst/>
        </p:spPr>
        <p:txBody>
          <a:bodyPr rtlCol="0" anchor="ctr" wrap="square" lIns="18288" rIns="18288" tIns="0" bIns="0">
            <a:noAutofit/>
          </a:bodyPr>
          <a:lstStyle/>
          <a:p>
            <a:pPr algn="ctr">
              <a:spcBef>
                <a:spcPts val="0"/>
              </a:spcBef>
              <a:spcAft>
                <a:spcPts val="0"/>
              </a:spcAft>
            </a:pPr>
            <a:r>
              <a:rPr lang="tr-TR" sz="1700" b="1" i="0">
                <a:solidFill>
                  <a:srgbClr val="FFFFFF"/>
                </a:solidFill>
                <a:latin typeface="Calibri"/>
              </a:rPr>
              <a:t>Atmosfer</a:t>
            </a:r>
          </a:p>
          <a:p>
            <a:pPr algn="ctr">
              <a:spcBef>
                <a:spcPts val="0"/>
              </a:spcBef>
              <a:spcAft>
                <a:spcPts val="0"/>
              </a:spcAft>
            </a:pPr>
            <a:r>
              <a:rPr lang="tr-TR" sz="1300" b="0" i="0">
                <a:solidFill>
                  <a:srgbClr val="FFFFFF"/>
                </a:solidFill>
                <a:latin typeface="Calibri"/>
              </a:rPr>
              <a:t>istasyonu</a:t>
            </a:r>
          </a:p>
        </p:txBody>
      </p:sp>
      <p:sp>
        <p:nvSpPr>
          <p:cNvPr id="20" name="Oval 19"/>
          <p:cNvSpPr/>
          <p:nvPr/>
        </p:nvSpPr>
        <p:spPr>
          <a:xfrm>
            <a:off x="1894124" y="2447315"/>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E</a:t>
            </a:r>
          </a:p>
        </p:txBody>
      </p:sp>
      <p:sp>
        <p:nvSpPr>
          <p:cNvPr id="21" name="TextBox 20"/>
          <p:cNvSpPr txBox="1"/>
          <p:nvPr/>
        </p:nvSpPr>
        <p:spPr>
          <a:xfrm>
            <a:off x="2240280" y="3209544"/>
            <a:ext cx="1920240" cy="1005840"/>
          </a:xfrm>
          <a:prstGeom prst="rect">
            <a:avLst/>
          </a:prstGeom>
          <a:noFill/>
        </p:spPr>
        <p:txBody>
          <a:bodyPr wrap="square" anchor="ctr" lIns="73152" rIns="73152" tIns="36576" bIns="36576">
            <a:noAutofit/>
          </a:bodyPr>
          <a:lstStyle/>
          <a:p>
            <a:pPr algn="ctr">
              <a:spcBef>
                <a:spcPts val="0"/>
              </a:spcBef>
              <a:spcAft>
                <a:spcPts val="0"/>
              </a:spcAft>
            </a:pPr>
            <a:r>
              <a:rPr lang="tr-TR" sz="1600" b="1" i="0">
                <a:solidFill>
                  <a:srgbClr val="1E7B6E"/>
                </a:solidFill>
                <a:latin typeface="Calibri"/>
              </a:rPr>
              <a:t>İKLİM SİSTEMİNİN BİLEŞENLERİ</a:t>
            </a:r>
          </a:p>
        </p:txBody>
      </p:sp>
      <p:sp>
        <p:nvSpPr>
          <p:cNvPr id="22" name="Rounded Rectangle 21"/>
          <p:cNvSpPr/>
          <p:nvPr/>
        </p:nvSpPr>
        <p:spPr>
          <a:xfrm>
            <a:off x="6172200" y="1261872"/>
            <a:ext cx="5516575" cy="493776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1000"/>
              </a:spcAft>
            </a:pPr>
            <a:r>
              <a:rPr lang="tr-TR" sz="2200" b="1" i="0">
                <a:solidFill>
                  <a:srgbClr val="1E7B6E"/>
                </a:solidFill>
                <a:latin typeface="Calibri"/>
              </a:rPr>
              <a:t>Gruplar ve kurallar</a:t>
            </a:r>
          </a:p>
          <a:p>
            <a:pPr algn="l" marL="273482" indent="-273482">
              <a:spcBef>
                <a:spcPts val="0"/>
              </a:spcBef>
              <a:spcAft>
                <a:spcPts val="1000"/>
              </a:spcAft>
            </a:pPr>
            <a:r>
              <a:rPr lang="tr-TR" sz="2200" b="1" i="0">
                <a:solidFill>
                  <a:srgbClr val="1E7B6E"/>
                </a:solidFill>
                <a:latin typeface="Calibri"/>
              </a:rPr>
              <a:t>•  </a:t>
            </a:r>
            <a:r>
              <a:rPr lang="tr-TR" sz="2200" b="0" i="0">
                <a:solidFill>
                  <a:srgbClr val="262626"/>
                </a:solidFill>
                <a:latin typeface="Calibri"/>
              </a:rPr>
              <a:t>5 istasyon grubu: 7 · 7 · 7 · 7 · 6 kişi</a:t>
            </a:r>
          </a:p>
          <a:p>
            <a:pPr algn="l" marL="273482" indent="-273482">
              <a:spcBef>
                <a:spcPts val="0"/>
              </a:spcBef>
              <a:spcAft>
                <a:spcPts val="1000"/>
              </a:spcAft>
            </a:pPr>
            <a:r>
              <a:rPr lang="tr-TR" sz="2200" b="1" i="0">
                <a:solidFill>
                  <a:srgbClr val="1E7B6E"/>
                </a:solidFill>
                <a:latin typeface="Calibri"/>
              </a:rPr>
              <a:t>•  </a:t>
            </a:r>
            <a:r>
              <a:rPr lang="tr-TR" sz="2200" b="0" i="0">
                <a:solidFill>
                  <a:srgbClr val="262626"/>
                </a:solidFill>
                <a:latin typeface="Calibri"/>
              </a:rPr>
              <a:t>Her grup kendi harfinin istasyonundan başlar.</a:t>
            </a:r>
          </a:p>
          <a:p>
            <a:pPr algn="l" marL="273482" indent="-273482">
              <a:spcBef>
                <a:spcPts val="0"/>
              </a:spcBef>
              <a:spcAft>
                <a:spcPts val="1000"/>
              </a:spcAft>
            </a:pPr>
            <a:r>
              <a:rPr lang="tr-TR" sz="2200" b="1" i="0">
                <a:solidFill>
                  <a:srgbClr val="1E7B6E"/>
                </a:solidFill>
                <a:latin typeface="Calibri"/>
              </a:rPr>
              <a:t>•  </a:t>
            </a:r>
            <a:r>
              <a:rPr lang="tr-TR" sz="2200" b="0" i="0">
                <a:solidFill>
                  <a:srgbClr val="262626"/>
                </a:solidFill>
                <a:latin typeface="Calibri"/>
              </a:rPr>
              <a:t>Oklar yönünde, tek yön; 4 dakikada bir yer değiştir.</a:t>
            </a:r>
          </a:p>
          <a:p>
            <a:pPr algn="l" marL="273482" indent="-273482">
              <a:spcBef>
                <a:spcPts val="0"/>
              </a:spcBef>
              <a:spcAft>
                <a:spcPts val="1000"/>
              </a:spcAft>
            </a:pPr>
            <a:r>
              <a:rPr lang="tr-TR" sz="2200" b="1" i="0">
                <a:solidFill>
                  <a:srgbClr val="1E7B6E"/>
                </a:solidFill>
                <a:latin typeface="Calibri"/>
              </a:rPr>
              <a:t>•  </a:t>
            </a:r>
            <a:r>
              <a:rPr lang="tr-TR" sz="2200" b="0" i="0">
                <a:solidFill>
                  <a:srgbClr val="262626"/>
                </a:solidFill>
                <a:latin typeface="Calibri"/>
              </a:rPr>
              <a:t>Getirdiğin fotoğraf, kesik ya da çizim yanında.</a:t>
            </a:r>
          </a:p>
          <a:p>
            <a:pPr algn="l" marL="273482" indent="-273482">
              <a:spcBef>
                <a:spcPts val="0"/>
              </a:spcBef>
              <a:spcAft>
                <a:spcPts val="0"/>
              </a:spcAft>
            </a:pPr>
            <a:r>
              <a:rPr lang="tr-TR" sz="2200" b="1" i="0">
                <a:solidFill>
                  <a:srgbClr val="1E7B6E"/>
                </a:solidFill>
                <a:latin typeface="Calibri"/>
              </a:rPr>
              <a:t>•  </a:t>
            </a:r>
            <a:r>
              <a:rPr lang="tr-TR" sz="2200" b="0" i="0">
                <a:solidFill>
                  <a:srgbClr val="262626"/>
                </a:solidFill>
                <a:latin typeface="Calibri"/>
              </a:rPr>
              <a:t>Makas yalnız masada; çantalar sıranın altında.</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93</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101 / 268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Etkinlik: İklim Sisteminin Bileşenleri İstasyon Çalışması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24 dk</a:t>
            </a:r>
          </a:p>
        </p:txBody>
      </p:sp>
      <p:sp>
        <p:nvSpPr>
          <p:cNvPr id="6" name="Rounded Rectangle 5"/>
          <p:cNvSpPr/>
          <p:nvPr/>
        </p:nvSpPr>
        <p:spPr>
          <a:xfrm>
            <a:off x="502920" y="1216152"/>
            <a:ext cx="11185855" cy="114300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54406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54406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İklim sisteminin bileşenlerini istasyon tekniğiyle çözümleyebilme</a:t>
            </a:r>
          </a:p>
        </p:txBody>
      </p:sp>
      <p:sp>
        <p:nvSpPr>
          <p:cNvPr id="9" name="TextBox 8"/>
          <p:cNvSpPr txBox="1"/>
          <p:nvPr/>
        </p:nvSpPr>
        <p:spPr>
          <a:xfrm>
            <a:off x="640080" y="1787652"/>
            <a:ext cx="1143000" cy="51663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787652"/>
            <a:ext cx="9722815" cy="516636"/>
          </a:xfrm>
          <a:prstGeom prst="rect">
            <a:avLst/>
          </a:prstGeom>
          <a:noFill/>
        </p:spPr>
        <p:txBody>
          <a:bodyPr wrap="square" anchor="ctr" lIns="73152" rIns="73152" tIns="36576" bIns="36576">
            <a:noAutofit/>
          </a:bodyPr>
          <a:lstStyle/>
          <a:p>
            <a:pPr algn="l">
              <a:spcBef>
                <a:spcPts val="0"/>
              </a:spcBef>
              <a:spcAft>
                <a:spcPts val="0"/>
              </a:spcAft>
            </a:pPr>
            <a:r>
              <a:rPr lang="tr-TR" sz="1400" b="0" i="1">
                <a:solidFill>
                  <a:srgbClr val="262626"/>
                </a:solidFill>
                <a:latin typeface="Calibri"/>
              </a:rPr>
              <a:t>Çözümleme, Görsel Okuryazarlık, İletişim, İş Birliği, Özgün Düşünme, Kendine İnanma (Öz Yeterlilik), Gerçeği Arama, Açık Fikirlilik</a:t>
            </a:r>
          </a:p>
        </p:txBody>
      </p:sp>
      <p:sp>
        <p:nvSpPr>
          <p:cNvPr id="11" name="TextBox 10"/>
          <p:cNvSpPr txBox="1"/>
          <p:nvPr/>
        </p:nvSpPr>
        <p:spPr>
          <a:xfrm>
            <a:off x="502920" y="2468880"/>
            <a:ext cx="11185855" cy="38404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Yönerge: Aşağıda verilen adımları takip ederek iklim sisteminin bileşenleriyle ilgili poster hazırlayınız.</a:t>
            </a:r>
          </a:p>
        </p:txBody>
      </p:sp>
      <p:sp>
        <p:nvSpPr>
          <p:cNvPr id="12" name="Rounded Rectangle 11"/>
          <p:cNvSpPr/>
          <p:nvPr/>
        </p:nvSpPr>
        <p:spPr>
          <a:xfrm>
            <a:off x="502920" y="2926080"/>
            <a:ext cx="11185855" cy="3364992"/>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500"/>
              </a:spcAft>
            </a:pPr>
            <a:r>
              <a:rPr lang="tr-TR" sz="1900" b="1" i="0">
                <a:solidFill>
                  <a:srgbClr val="262626"/>
                </a:solidFill>
                <a:latin typeface="Calibri"/>
              </a:rPr>
              <a:t>1. Adım:</a:t>
            </a:r>
            <a:r>
              <a:rPr lang="tr-TR" sz="1900" b="0" i="0">
                <a:solidFill>
                  <a:srgbClr val="262626"/>
                </a:solidFill>
                <a:latin typeface="Calibri"/>
              </a:rPr>
              <a:t> Sınıfta atmosfer, litosfer, biyosfer, hidrosfer ve kriyosfer olmak üzere beş istasyon oluşturunuz.</a:t>
            </a:r>
          </a:p>
          <a:p>
            <a:pPr algn="l">
              <a:spcBef>
                <a:spcPts val="0"/>
              </a:spcBef>
              <a:spcAft>
                <a:spcPts val="500"/>
              </a:spcAft>
            </a:pPr>
            <a:r>
              <a:rPr lang="tr-TR" sz="1900" b="1" i="0">
                <a:solidFill>
                  <a:srgbClr val="262626"/>
                </a:solidFill>
                <a:latin typeface="Calibri"/>
              </a:rPr>
              <a:t>2. Adım:</a:t>
            </a:r>
            <a:r>
              <a:rPr lang="tr-TR" sz="1900" b="0" i="0">
                <a:solidFill>
                  <a:srgbClr val="262626"/>
                </a:solidFill>
                <a:latin typeface="Calibri"/>
              </a:rPr>
              <a:t> Ayrışık (heterojen) gruplar hâlinde istasyonlara geçiniz.</a:t>
            </a:r>
          </a:p>
          <a:p>
            <a:pPr algn="l">
              <a:spcBef>
                <a:spcPts val="0"/>
              </a:spcBef>
              <a:spcAft>
                <a:spcPts val="500"/>
              </a:spcAft>
            </a:pPr>
            <a:r>
              <a:rPr lang="tr-TR" sz="1900" b="1" i="0">
                <a:solidFill>
                  <a:srgbClr val="262626"/>
                </a:solidFill>
                <a:latin typeface="Calibri"/>
              </a:rPr>
              <a:t>3. Adım:</a:t>
            </a:r>
            <a:r>
              <a:rPr lang="tr-TR" sz="1900" b="0" i="0">
                <a:solidFill>
                  <a:srgbClr val="262626"/>
                </a:solidFill>
                <a:latin typeface="Calibri"/>
              </a:rPr>
              <a:t> Her istasyonda belirlenen konuya göre karekodda verilen formları kullanarak harita, görsel, karikatür, slogan hazırlama çalışması yapınız.</a:t>
            </a:r>
          </a:p>
          <a:p>
            <a:pPr algn="l">
              <a:spcBef>
                <a:spcPts val="0"/>
              </a:spcBef>
              <a:spcAft>
                <a:spcPts val="500"/>
              </a:spcAft>
            </a:pPr>
            <a:r>
              <a:rPr lang="tr-TR" sz="1900" b="1" i="0">
                <a:solidFill>
                  <a:srgbClr val="262626"/>
                </a:solidFill>
                <a:latin typeface="Calibri"/>
              </a:rPr>
              <a:t>4. Adım:</a:t>
            </a:r>
            <a:r>
              <a:rPr lang="tr-TR" sz="1900" b="0" i="0">
                <a:solidFill>
                  <a:srgbClr val="262626"/>
                </a:solidFill>
                <a:latin typeface="Calibri"/>
              </a:rPr>
              <a:t> Her istasyonda yer alan bileşenin iklim sistemine etkisini ve diğer bileşenlerle etkileşimini yazınız.</a:t>
            </a:r>
          </a:p>
          <a:p>
            <a:pPr algn="l">
              <a:spcBef>
                <a:spcPts val="0"/>
              </a:spcBef>
              <a:spcAft>
                <a:spcPts val="500"/>
              </a:spcAft>
            </a:pPr>
            <a:r>
              <a:rPr lang="tr-TR" sz="1900" b="1" i="0">
                <a:solidFill>
                  <a:srgbClr val="262626"/>
                </a:solidFill>
                <a:latin typeface="Calibri"/>
              </a:rPr>
              <a:t>5. Adım:</a:t>
            </a:r>
            <a:r>
              <a:rPr lang="tr-TR" sz="1900" b="0" i="0">
                <a:solidFill>
                  <a:srgbClr val="262626"/>
                </a:solidFill>
                <a:latin typeface="Calibri"/>
              </a:rPr>
              <a:t> Beş dakikada bir çalışma istasyonunuzu değiştiriniz.</a:t>
            </a:r>
          </a:p>
          <a:p>
            <a:pPr algn="l">
              <a:spcBef>
                <a:spcPts val="0"/>
              </a:spcBef>
              <a:spcAft>
                <a:spcPts val="500"/>
              </a:spcAft>
            </a:pPr>
            <a:r>
              <a:rPr lang="tr-TR" sz="1900" b="1" i="0">
                <a:solidFill>
                  <a:srgbClr val="262626"/>
                </a:solidFill>
                <a:latin typeface="Calibri"/>
              </a:rPr>
              <a:t>6. Adım:</a:t>
            </a:r>
            <a:r>
              <a:rPr lang="tr-TR" sz="1900" b="0" i="0">
                <a:solidFill>
                  <a:srgbClr val="262626"/>
                </a:solidFill>
                <a:latin typeface="Calibri"/>
              </a:rPr>
              <a:t> Başlangıç istasyonunuza döndüğünüzde son düzenlemeleri yapınız.</a:t>
            </a:r>
          </a:p>
          <a:p>
            <a:pPr algn="l">
              <a:spcBef>
                <a:spcPts val="0"/>
              </a:spcBef>
              <a:spcAft>
                <a:spcPts val="0"/>
              </a:spcAft>
            </a:pPr>
            <a:r>
              <a:rPr lang="tr-TR" sz="1900" b="1" i="0">
                <a:solidFill>
                  <a:srgbClr val="262626"/>
                </a:solidFill>
                <a:latin typeface="Calibri"/>
              </a:rPr>
              <a:t>7. Adım:</a:t>
            </a:r>
            <a:r>
              <a:rPr lang="tr-TR" sz="1900" b="0" i="0">
                <a:solidFill>
                  <a:srgbClr val="262626"/>
                </a:solidFill>
                <a:latin typeface="Calibri"/>
              </a:rPr>
              <a:t> Hazırladığınız çalışmaları poster hâline getirerek okulda sergileyiniz.</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93</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102 / 268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İstasyonlarda ne yapacağız?</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5 İSTASYON</a:t>
            </a:r>
          </a:p>
        </p:txBody>
      </p:sp>
      <p:sp>
        <p:nvSpPr>
          <p:cNvPr id="6" name="Rounded Rectangle 5"/>
          <p:cNvSpPr/>
          <p:nvPr/>
        </p:nvSpPr>
        <p:spPr>
          <a:xfrm>
            <a:off x="502920" y="1261872"/>
            <a:ext cx="2120127" cy="37947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120127" cy="457200"/>
          </a:xfrm>
          <a:prstGeom prst="roundRect">
            <a:avLst>
              <a:gd name="adj" fmla="val 25000"/>
            </a:avLst>
          </a:prstGeom>
          <a:solidFill>
            <a:srgbClr val="8B5E34"/>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A · Litosfer</a:t>
            </a:r>
          </a:p>
        </p:txBody>
      </p:sp>
      <p:pic>
        <p:nvPicPr>
          <p:cNvPr id="8" name="Picture 7" descr="h11_litosfer_s90.jpg"/>
          <p:cNvPicPr>
            <a:picLocks noChangeAspect="1"/>
          </p:cNvPicPr>
          <p:nvPr/>
        </p:nvPicPr>
        <p:blipFill>
          <a:blip r:embed="rId3"/>
          <a:srcRect t="15121" b="15121"/>
          <a:stretch>
            <a:fillRect/>
          </a:stretch>
        </p:blipFill>
        <p:spPr>
          <a:xfrm>
            <a:off x="612648" y="1810512"/>
            <a:ext cx="1900671" cy="1325880"/>
          </a:xfrm>
          <a:prstGeom prst="rect">
            <a:avLst/>
          </a:prstGeom>
        </p:spPr>
      </p:pic>
      <p:sp>
        <p:nvSpPr>
          <p:cNvPr id="9" name="TextBox 8"/>
          <p:cNvSpPr txBox="1"/>
          <p:nvPr/>
        </p:nvSpPr>
        <p:spPr>
          <a:xfrm>
            <a:off x="576072" y="3200400"/>
            <a:ext cx="1973823" cy="1481328"/>
          </a:xfrm>
          <a:prstGeom prst="rect">
            <a:avLst/>
          </a:prstGeom>
          <a:noFill/>
        </p:spPr>
        <p:txBody>
          <a:bodyPr wrap="square" anchor="ctr" lIns="73152" rIns="73152" tIns="36576" bIns="36576">
            <a:noAutofit/>
          </a:bodyPr>
          <a:lstStyle/>
          <a:p>
            <a:pPr algn="ctr">
              <a:spcBef>
                <a:spcPts val="0"/>
              </a:spcBef>
              <a:spcAft>
                <a:spcPts val="0"/>
              </a:spcAft>
            </a:pPr>
            <a:r>
              <a:rPr lang="tr-TR" sz="1900" b="0" i="0">
                <a:solidFill>
                  <a:srgbClr val="262626"/>
                </a:solidFill>
                <a:latin typeface="Calibri"/>
              </a:rPr>
              <a:t>Dağlar, levha hareketleri ve volkanlar iklimi nasıl etkiler?</a:t>
            </a:r>
          </a:p>
        </p:txBody>
      </p:sp>
      <p:sp>
        <p:nvSpPr>
          <p:cNvPr id="10" name="TextBox 9"/>
          <p:cNvSpPr txBox="1"/>
          <p:nvPr/>
        </p:nvSpPr>
        <p:spPr>
          <a:xfrm>
            <a:off x="576072" y="4672584"/>
            <a:ext cx="1973823" cy="329184"/>
          </a:xfrm>
          <a:prstGeom prst="rect">
            <a:avLst/>
          </a:prstGeom>
          <a:noFill/>
        </p:spPr>
        <p:txBody>
          <a:bodyPr wrap="square" anchor="t" lIns="73152" rIns="73152" tIns="36576" bIns="36576">
            <a:noAutofit/>
          </a:bodyPr>
          <a:lstStyle/>
          <a:p>
            <a:pPr algn="ctr">
              <a:spcBef>
                <a:spcPts val="0"/>
              </a:spcBef>
              <a:spcAft>
                <a:spcPts val="0"/>
              </a:spcAft>
            </a:pPr>
            <a:r>
              <a:rPr lang="tr-TR" sz="1400" b="0" i="0">
                <a:solidFill>
                  <a:srgbClr val="767676"/>
                </a:solidFill>
                <a:latin typeface="Calibri"/>
              </a:rPr>
              <a:t>Kitap s. 90</a:t>
            </a:r>
          </a:p>
        </p:txBody>
      </p:sp>
      <p:sp>
        <p:nvSpPr>
          <p:cNvPr id="11" name="Rounded Rectangle 10"/>
          <p:cNvSpPr/>
          <p:nvPr/>
        </p:nvSpPr>
        <p:spPr>
          <a:xfrm>
            <a:off x="2769351" y="1261872"/>
            <a:ext cx="2120127" cy="37947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69351" y="1261872"/>
            <a:ext cx="2120127" cy="457200"/>
          </a:xfrm>
          <a:prstGeom prst="roundRect">
            <a:avLst>
              <a:gd name="adj" fmla="val 25000"/>
            </a:avLst>
          </a:prstGeom>
          <a:solidFill>
            <a:srgbClr val="1F5F9E"/>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B · Hidrosfer</a:t>
            </a:r>
          </a:p>
        </p:txBody>
      </p:sp>
      <p:pic>
        <p:nvPicPr>
          <p:cNvPr id="13" name="Picture 12" descr="h11_hidrosfer_s90.jpg"/>
          <p:cNvPicPr>
            <a:picLocks noChangeAspect="1"/>
          </p:cNvPicPr>
          <p:nvPr/>
        </p:nvPicPr>
        <p:blipFill>
          <a:blip r:embed="rId4"/>
          <a:srcRect t="15121" b="15121"/>
          <a:stretch>
            <a:fillRect/>
          </a:stretch>
        </p:blipFill>
        <p:spPr>
          <a:xfrm>
            <a:off x="2879079" y="1810512"/>
            <a:ext cx="1900671" cy="1325880"/>
          </a:xfrm>
          <a:prstGeom prst="rect">
            <a:avLst/>
          </a:prstGeom>
        </p:spPr>
      </p:pic>
      <p:sp>
        <p:nvSpPr>
          <p:cNvPr id="14" name="TextBox 13"/>
          <p:cNvSpPr txBox="1"/>
          <p:nvPr/>
        </p:nvSpPr>
        <p:spPr>
          <a:xfrm>
            <a:off x="2842503" y="3200400"/>
            <a:ext cx="1973823" cy="1481328"/>
          </a:xfrm>
          <a:prstGeom prst="rect">
            <a:avLst/>
          </a:prstGeom>
          <a:noFill/>
        </p:spPr>
        <p:txBody>
          <a:bodyPr wrap="square" anchor="ctr" lIns="73152" rIns="73152" tIns="36576" bIns="36576">
            <a:noAutofit/>
          </a:bodyPr>
          <a:lstStyle/>
          <a:p>
            <a:pPr algn="ctr">
              <a:spcBef>
                <a:spcPts val="0"/>
              </a:spcBef>
              <a:spcAft>
                <a:spcPts val="0"/>
              </a:spcAft>
            </a:pPr>
            <a:r>
              <a:rPr lang="tr-TR" sz="1900" b="0" i="0">
                <a:solidFill>
                  <a:srgbClr val="262626"/>
                </a:solidFill>
                <a:latin typeface="Calibri"/>
              </a:rPr>
              <a:t>Okyanuslar Güneş enerjisini nasıl depolar ve taşır?</a:t>
            </a:r>
          </a:p>
        </p:txBody>
      </p:sp>
      <p:sp>
        <p:nvSpPr>
          <p:cNvPr id="15" name="TextBox 14"/>
          <p:cNvSpPr txBox="1"/>
          <p:nvPr/>
        </p:nvSpPr>
        <p:spPr>
          <a:xfrm>
            <a:off x="2842503" y="4672584"/>
            <a:ext cx="1973823" cy="329184"/>
          </a:xfrm>
          <a:prstGeom prst="rect">
            <a:avLst/>
          </a:prstGeom>
          <a:noFill/>
        </p:spPr>
        <p:txBody>
          <a:bodyPr wrap="square" anchor="t" lIns="73152" rIns="73152" tIns="36576" bIns="36576">
            <a:noAutofit/>
          </a:bodyPr>
          <a:lstStyle/>
          <a:p>
            <a:pPr algn="ctr">
              <a:spcBef>
                <a:spcPts val="0"/>
              </a:spcBef>
              <a:spcAft>
                <a:spcPts val="0"/>
              </a:spcAft>
            </a:pPr>
            <a:r>
              <a:rPr lang="tr-TR" sz="1400" b="0" i="0">
                <a:solidFill>
                  <a:srgbClr val="767676"/>
                </a:solidFill>
                <a:latin typeface="Calibri"/>
              </a:rPr>
              <a:t>Kitap s. 90</a:t>
            </a:r>
          </a:p>
        </p:txBody>
      </p:sp>
      <p:sp>
        <p:nvSpPr>
          <p:cNvPr id="16" name="Rounded Rectangle 15"/>
          <p:cNvSpPr/>
          <p:nvPr/>
        </p:nvSpPr>
        <p:spPr>
          <a:xfrm>
            <a:off x="5035782" y="1261872"/>
            <a:ext cx="2120127" cy="37947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35782" y="1261872"/>
            <a:ext cx="2120127" cy="457200"/>
          </a:xfrm>
          <a:prstGeom prst="roundRect">
            <a:avLst>
              <a:gd name="adj" fmla="val 25000"/>
            </a:avLst>
          </a:prstGeom>
          <a:solidFill>
            <a:srgbClr val="5BA8B5"/>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C · Kriyosfer</a:t>
            </a:r>
          </a:p>
        </p:txBody>
      </p:sp>
      <p:pic>
        <p:nvPicPr>
          <p:cNvPr id="18" name="Picture 17" descr="h11_kriyosfer_s91.jpg"/>
          <p:cNvPicPr>
            <a:picLocks noChangeAspect="1"/>
          </p:cNvPicPr>
          <p:nvPr/>
        </p:nvPicPr>
        <p:blipFill>
          <a:blip r:embed="rId5"/>
          <a:srcRect t="14780" b="14780"/>
          <a:stretch>
            <a:fillRect/>
          </a:stretch>
        </p:blipFill>
        <p:spPr>
          <a:xfrm>
            <a:off x="5145510" y="1810512"/>
            <a:ext cx="1900671" cy="1325880"/>
          </a:xfrm>
          <a:prstGeom prst="rect">
            <a:avLst/>
          </a:prstGeom>
        </p:spPr>
      </p:pic>
      <p:sp>
        <p:nvSpPr>
          <p:cNvPr id="19" name="TextBox 18"/>
          <p:cNvSpPr txBox="1"/>
          <p:nvPr/>
        </p:nvSpPr>
        <p:spPr>
          <a:xfrm>
            <a:off x="5108934" y="3200400"/>
            <a:ext cx="1973823" cy="1481328"/>
          </a:xfrm>
          <a:prstGeom prst="rect">
            <a:avLst/>
          </a:prstGeom>
          <a:noFill/>
        </p:spPr>
        <p:txBody>
          <a:bodyPr wrap="square" anchor="ctr" lIns="73152" rIns="73152" tIns="36576" bIns="36576">
            <a:noAutofit/>
          </a:bodyPr>
          <a:lstStyle/>
          <a:p>
            <a:pPr algn="ctr">
              <a:spcBef>
                <a:spcPts val="0"/>
              </a:spcBef>
              <a:spcAft>
                <a:spcPts val="0"/>
              </a:spcAft>
            </a:pPr>
            <a:r>
              <a:rPr lang="tr-TR" sz="1900" b="0" i="0">
                <a:solidFill>
                  <a:srgbClr val="262626"/>
                </a:solidFill>
                <a:latin typeface="Calibri"/>
              </a:rPr>
              <a:t>Kar ve buz Güneş ışınlarına ne yapar? Buzullar eriyince ne olur?</a:t>
            </a:r>
          </a:p>
        </p:txBody>
      </p:sp>
      <p:sp>
        <p:nvSpPr>
          <p:cNvPr id="20" name="TextBox 19"/>
          <p:cNvSpPr txBox="1"/>
          <p:nvPr/>
        </p:nvSpPr>
        <p:spPr>
          <a:xfrm>
            <a:off x="5108934" y="4672584"/>
            <a:ext cx="1973823" cy="329184"/>
          </a:xfrm>
          <a:prstGeom prst="rect">
            <a:avLst/>
          </a:prstGeom>
          <a:noFill/>
        </p:spPr>
        <p:txBody>
          <a:bodyPr wrap="square" anchor="t" lIns="73152" rIns="73152" tIns="36576" bIns="36576">
            <a:noAutofit/>
          </a:bodyPr>
          <a:lstStyle/>
          <a:p>
            <a:pPr algn="ctr">
              <a:spcBef>
                <a:spcPts val="0"/>
              </a:spcBef>
              <a:spcAft>
                <a:spcPts val="0"/>
              </a:spcAft>
            </a:pPr>
            <a:r>
              <a:rPr lang="tr-TR" sz="1400" b="0" i="0">
                <a:solidFill>
                  <a:srgbClr val="767676"/>
                </a:solidFill>
                <a:latin typeface="Calibri"/>
              </a:rPr>
              <a:t>Kitap s. 91</a:t>
            </a:r>
          </a:p>
        </p:txBody>
      </p:sp>
      <p:sp>
        <p:nvSpPr>
          <p:cNvPr id="21" name="Rounded Rectangle 20"/>
          <p:cNvSpPr/>
          <p:nvPr/>
        </p:nvSpPr>
        <p:spPr>
          <a:xfrm>
            <a:off x="7302213" y="1261872"/>
            <a:ext cx="2120127" cy="37947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02213" y="1261872"/>
            <a:ext cx="2120127" cy="457200"/>
          </a:xfrm>
          <a:prstGeom prst="roundRect">
            <a:avLst>
              <a:gd name="adj" fmla="val 25000"/>
            </a:avLst>
          </a:prstGeom>
          <a:solidFill>
            <a:srgbClr val="2E7D32"/>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D · Biyosfer</a:t>
            </a:r>
          </a:p>
        </p:txBody>
      </p:sp>
      <p:pic>
        <p:nvPicPr>
          <p:cNvPr id="23" name="Picture 22" descr="h11_biyosfer_s91.jpg"/>
          <p:cNvPicPr>
            <a:picLocks noChangeAspect="1"/>
          </p:cNvPicPr>
          <p:nvPr/>
        </p:nvPicPr>
        <p:blipFill>
          <a:blip r:embed="rId6"/>
          <a:srcRect t="14845" b="14845"/>
          <a:stretch>
            <a:fillRect/>
          </a:stretch>
        </p:blipFill>
        <p:spPr>
          <a:xfrm>
            <a:off x="7411941" y="1810512"/>
            <a:ext cx="1900671" cy="1325880"/>
          </a:xfrm>
          <a:prstGeom prst="rect">
            <a:avLst/>
          </a:prstGeom>
        </p:spPr>
      </p:pic>
      <p:sp>
        <p:nvSpPr>
          <p:cNvPr id="24" name="TextBox 23"/>
          <p:cNvSpPr txBox="1"/>
          <p:nvPr/>
        </p:nvSpPr>
        <p:spPr>
          <a:xfrm>
            <a:off x="7375365" y="3200400"/>
            <a:ext cx="1973823" cy="1481328"/>
          </a:xfrm>
          <a:prstGeom prst="rect">
            <a:avLst/>
          </a:prstGeom>
          <a:noFill/>
        </p:spPr>
        <p:txBody>
          <a:bodyPr wrap="square" anchor="ctr" lIns="73152" rIns="73152" tIns="36576" bIns="36576">
            <a:noAutofit/>
          </a:bodyPr>
          <a:lstStyle/>
          <a:p>
            <a:pPr algn="ctr">
              <a:spcBef>
                <a:spcPts val="0"/>
              </a:spcBef>
              <a:spcAft>
                <a:spcPts val="0"/>
              </a:spcAft>
            </a:pPr>
            <a:r>
              <a:rPr lang="tr-TR" sz="1900" b="0" i="0">
                <a:solidFill>
                  <a:srgbClr val="262626"/>
                </a:solidFill>
                <a:latin typeface="Calibri"/>
              </a:rPr>
              <a:t>Bitkiler ve diğer canlılar iklimi nasıl etkiler?</a:t>
            </a:r>
          </a:p>
        </p:txBody>
      </p:sp>
      <p:sp>
        <p:nvSpPr>
          <p:cNvPr id="25" name="TextBox 24"/>
          <p:cNvSpPr txBox="1"/>
          <p:nvPr/>
        </p:nvSpPr>
        <p:spPr>
          <a:xfrm>
            <a:off x="7375365" y="4672584"/>
            <a:ext cx="1973823" cy="329184"/>
          </a:xfrm>
          <a:prstGeom prst="rect">
            <a:avLst/>
          </a:prstGeom>
          <a:noFill/>
        </p:spPr>
        <p:txBody>
          <a:bodyPr wrap="square" anchor="t" lIns="73152" rIns="73152" tIns="36576" bIns="36576">
            <a:noAutofit/>
          </a:bodyPr>
          <a:lstStyle/>
          <a:p>
            <a:pPr algn="ctr">
              <a:spcBef>
                <a:spcPts val="0"/>
              </a:spcBef>
              <a:spcAft>
                <a:spcPts val="0"/>
              </a:spcAft>
            </a:pPr>
            <a:r>
              <a:rPr lang="tr-TR" sz="1400" b="0" i="0">
                <a:solidFill>
                  <a:srgbClr val="767676"/>
                </a:solidFill>
                <a:latin typeface="Calibri"/>
              </a:rPr>
              <a:t>Kitap s. 91</a:t>
            </a:r>
          </a:p>
        </p:txBody>
      </p:sp>
      <p:sp>
        <p:nvSpPr>
          <p:cNvPr id="26" name="Rounded Rectangle 25"/>
          <p:cNvSpPr/>
          <p:nvPr/>
        </p:nvSpPr>
        <p:spPr>
          <a:xfrm>
            <a:off x="9568644" y="1261872"/>
            <a:ext cx="2120127" cy="379476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568644" y="1261872"/>
            <a:ext cx="2120127" cy="457200"/>
          </a:xfrm>
          <a:prstGeom prst="roundRect">
            <a:avLst>
              <a:gd name="adj" fmla="val 25000"/>
            </a:avLst>
          </a:prstGeom>
          <a:solidFill>
            <a:srgbClr val="4A90C8"/>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E · Atmosfer</a:t>
            </a:r>
          </a:p>
        </p:txBody>
      </p:sp>
      <p:pic>
        <p:nvPicPr>
          <p:cNvPr id="28" name="Picture 27" descr="h11_atmosfer_s91.jpg"/>
          <p:cNvPicPr>
            <a:picLocks noChangeAspect="1"/>
          </p:cNvPicPr>
          <p:nvPr/>
        </p:nvPicPr>
        <p:blipFill>
          <a:blip r:embed="rId7"/>
          <a:srcRect t="15121" b="15121"/>
          <a:stretch>
            <a:fillRect/>
          </a:stretch>
        </p:blipFill>
        <p:spPr>
          <a:xfrm>
            <a:off x="9678372" y="1810512"/>
            <a:ext cx="1900671" cy="1325880"/>
          </a:xfrm>
          <a:prstGeom prst="rect">
            <a:avLst/>
          </a:prstGeom>
        </p:spPr>
      </p:pic>
      <p:sp>
        <p:nvSpPr>
          <p:cNvPr id="29" name="TextBox 28"/>
          <p:cNvSpPr txBox="1"/>
          <p:nvPr/>
        </p:nvSpPr>
        <p:spPr>
          <a:xfrm>
            <a:off x="9641796" y="3200400"/>
            <a:ext cx="1973823" cy="1481328"/>
          </a:xfrm>
          <a:prstGeom prst="rect">
            <a:avLst/>
          </a:prstGeom>
          <a:noFill/>
        </p:spPr>
        <p:txBody>
          <a:bodyPr wrap="square" anchor="ctr" lIns="73152" rIns="73152" tIns="36576" bIns="36576">
            <a:noAutofit/>
          </a:bodyPr>
          <a:lstStyle/>
          <a:p>
            <a:pPr algn="ctr">
              <a:spcBef>
                <a:spcPts val="0"/>
              </a:spcBef>
              <a:spcAft>
                <a:spcPts val="0"/>
              </a:spcAft>
            </a:pPr>
            <a:r>
              <a:rPr lang="tr-TR" sz="1900" b="0" i="0">
                <a:solidFill>
                  <a:srgbClr val="262626"/>
                </a:solidFill>
                <a:latin typeface="Calibri"/>
              </a:rPr>
              <a:t>Atmosfer enerji dengesini nasıl düzenler? + katman kartı</a:t>
            </a:r>
          </a:p>
        </p:txBody>
      </p:sp>
      <p:sp>
        <p:nvSpPr>
          <p:cNvPr id="30" name="TextBox 29"/>
          <p:cNvSpPr txBox="1"/>
          <p:nvPr/>
        </p:nvSpPr>
        <p:spPr>
          <a:xfrm>
            <a:off x="9641796" y="4672584"/>
            <a:ext cx="1973823" cy="329184"/>
          </a:xfrm>
          <a:prstGeom prst="rect">
            <a:avLst/>
          </a:prstGeom>
          <a:noFill/>
        </p:spPr>
        <p:txBody>
          <a:bodyPr wrap="square" anchor="t" lIns="73152" rIns="73152" tIns="36576" bIns="36576">
            <a:noAutofit/>
          </a:bodyPr>
          <a:lstStyle/>
          <a:p>
            <a:pPr algn="ctr">
              <a:spcBef>
                <a:spcPts val="0"/>
              </a:spcBef>
              <a:spcAft>
                <a:spcPts val="0"/>
              </a:spcAft>
            </a:pPr>
            <a:r>
              <a:rPr lang="tr-TR" sz="1400" b="0" i="0">
                <a:solidFill>
                  <a:srgbClr val="767676"/>
                </a:solidFill>
                <a:latin typeface="Calibri"/>
              </a:rPr>
              <a:t>Kitap s. 91-92</a:t>
            </a:r>
          </a:p>
        </p:txBody>
      </p:sp>
      <p:sp>
        <p:nvSpPr>
          <p:cNvPr id="31" name="Rounded Rectangle 30"/>
          <p:cNvSpPr/>
          <p:nvPr/>
        </p:nvSpPr>
        <p:spPr>
          <a:xfrm>
            <a:off x="502920" y="5193792"/>
            <a:ext cx="11185855" cy="1097280"/>
          </a:xfrm>
          <a:prstGeom prst="roundRect">
            <a:avLst>
              <a:gd name="adj" fmla="val 8000"/>
            </a:avLst>
          </a:prstGeom>
          <a:solidFill>
            <a:srgbClr val="F0F0F0"/>
          </a:solidFill>
          <a:ln>
            <a:noFill/>
          </a:ln>
          <a:effectLst/>
        </p:spPr>
        <p:txBody>
          <a:bodyPr rtlCol="0" anchor="ctr"/>
          <a:lstStyle/>
          <a:p/>
        </p:txBody>
      </p:sp>
      <p:sp>
        <p:nvSpPr>
          <p:cNvPr id="32" name="Rounded Rectangle 31"/>
          <p:cNvSpPr/>
          <p:nvPr/>
        </p:nvSpPr>
        <p:spPr>
          <a:xfrm>
            <a:off x="502920" y="5193792"/>
            <a:ext cx="1600200" cy="1097280"/>
          </a:xfrm>
          <a:prstGeom prst="roundRect">
            <a:avLst>
              <a:gd name="adj" fmla="val 8000"/>
            </a:avLst>
          </a:prstGeom>
          <a:solidFill>
            <a:srgbClr val="1E7B6E"/>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Her istasyon</a:t>
            </a:r>
          </a:p>
        </p:txBody>
      </p:sp>
      <p:sp>
        <p:nvSpPr>
          <p:cNvPr id="33" name="TextBox 32"/>
          <p:cNvSpPr txBox="1"/>
          <p:nvPr/>
        </p:nvSpPr>
        <p:spPr>
          <a:xfrm>
            <a:off x="2240280" y="5193792"/>
            <a:ext cx="8122615" cy="109728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1 görsel, harita, karikatür ya da slogan ekle · 2 bileşenin iklim sistemine etkisini yaz · 3 başka bir bileşenle etkileşimini yaz</a:t>
            </a:r>
          </a:p>
        </p:txBody>
      </p:sp>
      <p:sp>
        <p:nvSpPr>
          <p:cNvPr id="34" name="Rounded Rectangle 33"/>
          <p:cNvSpPr/>
          <p:nvPr/>
        </p:nvSpPr>
        <p:spPr>
          <a:xfrm>
            <a:off x="10545775" y="5468112"/>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4 dk</a:t>
            </a:r>
          </a:p>
        </p:txBody>
      </p:sp>
      <p:sp>
        <p:nvSpPr>
          <p:cNvPr id="35" name="TextBox 3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6" name="Rounded Rectangle 3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90-93</a:t>
            </a:r>
          </a:p>
        </p:txBody>
      </p:sp>
      <p:sp>
        <p:nvSpPr>
          <p:cNvPr id="37" name="TextBox 3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103 / 268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Atmosfer istasyonu: katman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EŞLEŞTİR</a:t>
            </a:r>
          </a:p>
        </p:txBody>
      </p:sp>
      <p:sp>
        <p:nvSpPr>
          <p:cNvPr id="6" name="Rounded Rectangle 5"/>
          <p:cNvSpPr/>
          <p:nvPr/>
        </p:nvSpPr>
        <p:spPr>
          <a:xfrm>
            <a:off x="502920" y="1431036"/>
            <a:ext cx="2148840" cy="50292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Ekzosfer</a:t>
            </a:r>
          </a:p>
        </p:txBody>
      </p:sp>
      <p:sp>
        <p:nvSpPr>
          <p:cNvPr id="7" name="Rounded Rectangle 6"/>
          <p:cNvSpPr/>
          <p:nvPr/>
        </p:nvSpPr>
        <p:spPr>
          <a:xfrm>
            <a:off x="2743200" y="1431036"/>
            <a:ext cx="502920" cy="502920"/>
          </a:xfrm>
          <a:prstGeom prst="roundRect">
            <a:avLst>
              <a:gd name="adj" fmla="val 20000"/>
            </a:avLst>
          </a:prstGeom>
          <a:solidFill>
            <a:srgbClr val="FFFFFF"/>
          </a:solidFill>
          <a:ln w="25400">
            <a:solidFill>
              <a:srgbClr val="D9D9D9"/>
            </a:solidFill>
          </a:ln>
          <a:effectLst/>
        </p:spPr>
        <p:txBody>
          <a:bodyPr rtlCol="0" anchor="ctr"/>
          <a:lstStyle/>
          <a:p/>
        </p:txBody>
      </p:sp>
      <p:sp>
        <p:nvSpPr>
          <p:cNvPr id="8" name="Rounded Rectangle 7"/>
          <p:cNvSpPr/>
          <p:nvPr/>
        </p:nvSpPr>
        <p:spPr>
          <a:xfrm>
            <a:off x="502920" y="2455164"/>
            <a:ext cx="2148840" cy="50292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Termosfer</a:t>
            </a:r>
          </a:p>
        </p:txBody>
      </p:sp>
      <p:sp>
        <p:nvSpPr>
          <p:cNvPr id="9" name="Rounded Rectangle 8"/>
          <p:cNvSpPr/>
          <p:nvPr/>
        </p:nvSpPr>
        <p:spPr>
          <a:xfrm>
            <a:off x="2743200" y="2455164"/>
            <a:ext cx="502920" cy="502920"/>
          </a:xfrm>
          <a:prstGeom prst="roundRect">
            <a:avLst>
              <a:gd name="adj" fmla="val 20000"/>
            </a:avLst>
          </a:prstGeom>
          <a:solidFill>
            <a:srgbClr val="FFFFFF"/>
          </a:solidFill>
          <a:ln w="25400">
            <a:solidFill>
              <a:srgbClr val="D9D9D9"/>
            </a:solidFill>
          </a:ln>
          <a:effectLst/>
        </p:spPr>
        <p:txBody>
          <a:bodyPr rtlCol="0" anchor="ctr"/>
          <a:lstStyle/>
          <a:p/>
        </p:txBody>
      </p:sp>
      <p:sp>
        <p:nvSpPr>
          <p:cNvPr id="10" name="Rounded Rectangle 9"/>
          <p:cNvSpPr/>
          <p:nvPr/>
        </p:nvSpPr>
        <p:spPr>
          <a:xfrm>
            <a:off x="502920" y="3479292"/>
            <a:ext cx="2148840" cy="50292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Mezosfer</a:t>
            </a:r>
          </a:p>
        </p:txBody>
      </p:sp>
      <p:sp>
        <p:nvSpPr>
          <p:cNvPr id="11" name="Rounded Rectangle 10"/>
          <p:cNvSpPr/>
          <p:nvPr/>
        </p:nvSpPr>
        <p:spPr>
          <a:xfrm>
            <a:off x="2743200" y="3479292"/>
            <a:ext cx="502920" cy="502920"/>
          </a:xfrm>
          <a:prstGeom prst="roundRect">
            <a:avLst>
              <a:gd name="adj" fmla="val 20000"/>
            </a:avLst>
          </a:prstGeom>
          <a:solidFill>
            <a:srgbClr val="FFFFFF"/>
          </a:solidFill>
          <a:ln w="25400">
            <a:solidFill>
              <a:srgbClr val="D9D9D9"/>
            </a:solidFill>
          </a:ln>
          <a:effectLst/>
        </p:spPr>
        <p:txBody>
          <a:bodyPr rtlCol="0" anchor="ctr"/>
          <a:lstStyle/>
          <a:p/>
        </p:txBody>
      </p:sp>
      <p:sp>
        <p:nvSpPr>
          <p:cNvPr id="12" name="Rounded Rectangle 11"/>
          <p:cNvSpPr/>
          <p:nvPr/>
        </p:nvSpPr>
        <p:spPr>
          <a:xfrm>
            <a:off x="502920" y="4503420"/>
            <a:ext cx="2148840" cy="50292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Stratosfer</a:t>
            </a:r>
          </a:p>
        </p:txBody>
      </p:sp>
      <p:sp>
        <p:nvSpPr>
          <p:cNvPr id="13" name="Rounded Rectangle 12"/>
          <p:cNvSpPr/>
          <p:nvPr/>
        </p:nvSpPr>
        <p:spPr>
          <a:xfrm>
            <a:off x="2743200" y="4503420"/>
            <a:ext cx="502920" cy="502920"/>
          </a:xfrm>
          <a:prstGeom prst="roundRect">
            <a:avLst>
              <a:gd name="adj" fmla="val 20000"/>
            </a:avLst>
          </a:prstGeom>
          <a:solidFill>
            <a:srgbClr val="FFFFFF"/>
          </a:solidFill>
          <a:ln w="25400">
            <a:solidFill>
              <a:srgbClr val="D9D9D9"/>
            </a:solidFill>
          </a:ln>
          <a:effectLst/>
        </p:spPr>
        <p:txBody>
          <a:bodyPr rtlCol="0" anchor="ctr"/>
          <a:lstStyle/>
          <a:p/>
        </p:txBody>
      </p:sp>
      <p:sp>
        <p:nvSpPr>
          <p:cNvPr id="14" name="Rounded Rectangle 13"/>
          <p:cNvSpPr/>
          <p:nvPr/>
        </p:nvSpPr>
        <p:spPr>
          <a:xfrm>
            <a:off x="502920" y="5527548"/>
            <a:ext cx="2148840" cy="50292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Troposfer</a:t>
            </a:r>
          </a:p>
        </p:txBody>
      </p:sp>
      <p:sp>
        <p:nvSpPr>
          <p:cNvPr id="15" name="Rounded Rectangle 14"/>
          <p:cNvSpPr/>
          <p:nvPr/>
        </p:nvSpPr>
        <p:spPr>
          <a:xfrm>
            <a:off x="2743200" y="5527548"/>
            <a:ext cx="502920" cy="502920"/>
          </a:xfrm>
          <a:prstGeom prst="roundRect">
            <a:avLst>
              <a:gd name="adj" fmla="val 20000"/>
            </a:avLst>
          </a:prstGeom>
          <a:solidFill>
            <a:srgbClr val="FFFFFF"/>
          </a:solidFill>
          <a:ln w="25400">
            <a:solidFill>
              <a:srgbClr val="D9D9D9"/>
            </a:solidFill>
          </a:ln>
          <a:effectLst/>
        </p:spPr>
        <p:txBody>
          <a:bodyPr rtlCol="0" anchor="ctr"/>
          <a:lstStyle/>
          <a:p/>
        </p:txBody>
      </p:sp>
      <p:sp>
        <p:nvSpPr>
          <p:cNvPr id="16" name="Rounded Rectangle 15"/>
          <p:cNvSpPr/>
          <p:nvPr/>
        </p:nvSpPr>
        <p:spPr>
          <a:xfrm>
            <a:off x="3474720" y="1216152"/>
            <a:ext cx="8214055" cy="932688"/>
          </a:xfrm>
          <a:prstGeom prst="roundRect">
            <a:avLst>
              <a:gd name="adj" fmla="val 15000"/>
            </a:avLst>
          </a:prstGeom>
          <a:solidFill>
            <a:srgbClr val="F0F0F0"/>
          </a:solidFill>
          <a:ln>
            <a:noFill/>
          </a:ln>
          <a:effectLst/>
        </p:spPr>
        <p:txBody>
          <a:bodyPr rtlCol="0" anchor="ctr"/>
          <a:lstStyle/>
          <a:p/>
        </p:txBody>
      </p:sp>
      <p:sp>
        <p:nvSpPr>
          <p:cNvPr id="17" name="Oval 16"/>
          <p:cNvSpPr/>
          <p:nvPr/>
        </p:nvSpPr>
        <p:spPr>
          <a:xfrm>
            <a:off x="3566160" y="1453896"/>
            <a:ext cx="457200" cy="45720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800" b="1" i="0">
                <a:solidFill>
                  <a:srgbClr val="262626"/>
                </a:solidFill>
                <a:latin typeface="Calibri"/>
              </a:rPr>
              <a:t>A</a:t>
            </a:r>
          </a:p>
        </p:txBody>
      </p:sp>
      <p:sp>
        <p:nvSpPr>
          <p:cNvPr id="18" name="TextBox 17"/>
          <p:cNvSpPr txBox="1"/>
          <p:nvPr/>
        </p:nvSpPr>
        <p:spPr>
          <a:xfrm>
            <a:off x="4114800" y="1216152"/>
            <a:ext cx="7482535" cy="93268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Bu katmanda yukarı doğru çıkıldıkça sıcaklık azalır. Ayrıca uzaydan gelen gök taşlarının büyük çoğunluğu bu katmanda parçalanarak toz hâline gelir.</a:t>
            </a:r>
          </a:p>
        </p:txBody>
      </p:sp>
      <p:sp>
        <p:nvSpPr>
          <p:cNvPr id="19" name="Rounded Rectangle 18"/>
          <p:cNvSpPr/>
          <p:nvPr/>
        </p:nvSpPr>
        <p:spPr>
          <a:xfrm>
            <a:off x="3474720" y="2240280"/>
            <a:ext cx="8214055" cy="932688"/>
          </a:xfrm>
          <a:prstGeom prst="roundRect">
            <a:avLst>
              <a:gd name="adj" fmla="val 15000"/>
            </a:avLst>
          </a:prstGeom>
          <a:solidFill>
            <a:srgbClr val="F0F0F0"/>
          </a:solidFill>
          <a:ln>
            <a:noFill/>
          </a:ln>
          <a:effectLst/>
        </p:spPr>
        <p:txBody>
          <a:bodyPr rtlCol="0" anchor="ctr"/>
          <a:lstStyle/>
          <a:p/>
        </p:txBody>
      </p:sp>
      <p:sp>
        <p:nvSpPr>
          <p:cNvPr id="20" name="Oval 19"/>
          <p:cNvSpPr/>
          <p:nvPr/>
        </p:nvSpPr>
        <p:spPr>
          <a:xfrm>
            <a:off x="3566160" y="2478024"/>
            <a:ext cx="457200" cy="45720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800" b="1" i="0">
                <a:solidFill>
                  <a:srgbClr val="262626"/>
                </a:solidFill>
                <a:latin typeface="Calibri"/>
              </a:rPr>
              <a:t>B</a:t>
            </a:r>
          </a:p>
        </p:txBody>
      </p:sp>
      <p:sp>
        <p:nvSpPr>
          <p:cNvPr id="21" name="TextBox 20"/>
          <p:cNvSpPr txBox="1"/>
          <p:nvPr/>
        </p:nvSpPr>
        <p:spPr>
          <a:xfrm>
            <a:off x="4114800" y="2240280"/>
            <a:ext cx="7482535" cy="93268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Atmosferi oluşturan gazların yaklaşık %80’i bütün hava olaylarının yaşandığı bu katmanda yer alır. Su buharının tamamına yakını bu katmanda bulunur.</a:t>
            </a:r>
          </a:p>
        </p:txBody>
      </p:sp>
      <p:sp>
        <p:nvSpPr>
          <p:cNvPr id="22" name="Rounded Rectangle 21"/>
          <p:cNvSpPr/>
          <p:nvPr/>
        </p:nvSpPr>
        <p:spPr>
          <a:xfrm>
            <a:off x="3474720" y="3264408"/>
            <a:ext cx="8214055" cy="932688"/>
          </a:xfrm>
          <a:prstGeom prst="roundRect">
            <a:avLst>
              <a:gd name="adj" fmla="val 15000"/>
            </a:avLst>
          </a:prstGeom>
          <a:solidFill>
            <a:srgbClr val="F0F0F0"/>
          </a:solidFill>
          <a:ln>
            <a:noFill/>
          </a:ln>
          <a:effectLst/>
        </p:spPr>
        <p:txBody>
          <a:bodyPr rtlCol="0" anchor="ctr"/>
          <a:lstStyle/>
          <a:p/>
        </p:txBody>
      </p:sp>
      <p:sp>
        <p:nvSpPr>
          <p:cNvPr id="23" name="Oval 22"/>
          <p:cNvSpPr/>
          <p:nvPr/>
        </p:nvSpPr>
        <p:spPr>
          <a:xfrm>
            <a:off x="3566160" y="3502152"/>
            <a:ext cx="457200" cy="45720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800" b="1" i="0">
                <a:solidFill>
                  <a:srgbClr val="262626"/>
                </a:solidFill>
                <a:latin typeface="Calibri"/>
              </a:rPr>
              <a:t>C</a:t>
            </a:r>
          </a:p>
        </p:txBody>
      </p:sp>
      <p:sp>
        <p:nvSpPr>
          <p:cNvPr id="24" name="TextBox 23"/>
          <p:cNvSpPr txBox="1"/>
          <p:nvPr/>
        </p:nvSpPr>
        <p:spPr>
          <a:xfrm>
            <a:off x="4114800" y="3264408"/>
            <a:ext cx="7482535" cy="93268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Atmosferin en dış katmanıdır; en üst kısımlarında yer çekimi azaldığından bazı gaz molekülleri uzaya kaçar.</a:t>
            </a:r>
          </a:p>
        </p:txBody>
      </p:sp>
      <p:sp>
        <p:nvSpPr>
          <p:cNvPr id="25" name="Rounded Rectangle 24"/>
          <p:cNvSpPr/>
          <p:nvPr/>
        </p:nvSpPr>
        <p:spPr>
          <a:xfrm>
            <a:off x="3474720" y="4288536"/>
            <a:ext cx="8214055" cy="932688"/>
          </a:xfrm>
          <a:prstGeom prst="roundRect">
            <a:avLst>
              <a:gd name="adj" fmla="val 15000"/>
            </a:avLst>
          </a:prstGeom>
          <a:solidFill>
            <a:srgbClr val="F0F0F0"/>
          </a:solidFill>
          <a:ln>
            <a:noFill/>
          </a:ln>
          <a:effectLst/>
        </p:spPr>
        <p:txBody>
          <a:bodyPr rtlCol="0" anchor="ctr"/>
          <a:lstStyle/>
          <a:p/>
        </p:txBody>
      </p:sp>
      <p:sp>
        <p:nvSpPr>
          <p:cNvPr id="26" name="Oval 25"/>
          <p:cNvSpPr/>
          <p:nvPr/>
        </p:nvSpPr>
        <p:spPr>
          <a:xfrm>
            <a:off x="3566160" y="4526280"/>
            <a:ext cx="457200" cy="45720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800" b="1" i="0">
                <a:solidFill>
                  <a:srgbClr val="262626"/>
                </a:solidFill>
                <a:latin typeface="Calibri"/>
              </a:rPr>
              <a:t>D</a:t>
            </a:r>
          </a:p>
        </p:txBody>
      </p:sp>
      <p:sp>
        <p:nvSpPr>
          <p:cNvPr id="27" name="TextBox 26"/>
          <p:cNvSpPr txBox="1"/>
          <p:nvPr/>
        </p:nvSpPr>
        <p:spPr>
          <a:xfrm>
            <a:off x="4114800" y="4288536"/>
            <a:ext cx="7482535" cy="93268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Bu katmanda yükselti arttıkça sıcaklık artar. Jet uçakları burada yol alır; ozon tabakası (ozonosfer) bu katmanda yer alır.</a:t>
            </a:r>
          </a:p>
        </p:txBody>
      </p:sp>
      <p:sp>
        <p:nvSpPr>
          <p:cNvPr id="28" name="Rounded Rectangle 27"/>
          <p:cNvSpPr/>
          <p:nvPr/>
        </p:nvSpPr>
        <p:spPr>
          <a:xfrm>
            <a:off x="3474720" y="5312664"/>
            <a:ext cx="8214055" cy="932688"/>
          </a:xfrm>
          <a:prstGeom prst="roundRect">
            <a:avLst>
              <a:gd name="adj" fmla="val 15000"/>
            </a:avLst>
          </a:prstGeom>
          <a:solidFill>
            <a:srgbClr val="F0F0F0"/>
          </a:solidFill>
          <a:ln>
            <a:noFill/>
          </a:ln>
          <a:effectLst/>
        </p:spPr>
        <p:txBody>
          <a:bodyPr rtlCol="0" anchor="ctr"/>
          <a:lstStyle/>
          <a:p/>
        </p:txBody>
      </p:sp>
      <p:sp>
        <p:nvSpPr>
          <p:cNvPr id="29" name="Oval 28"/>
          <p:cNvSpPr/>
          <p:nvPr/>
        </p:nvSpPr>
        <p:spPr>
          <a:xfrm>
            <a:off x="3566160" y="5550408"/>
            <a:ext cx="457200" cy="45720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800" b="1" i="0">
                <a:solidFill>
                  <a:srgbClr val="262626"/>
                </a:solidFill>
                <a:latin typeface="Calibri"/>
              </a:rPr>
              <a:t>E</a:t>
            </a:r>
          </a:p>
        </p:txBody>
      </p:sp>
      <p:sp>
        <p:nvSpPr>
          <p:cNvPr id="30" name="TextBox 29"/>
          <p:cNvSpPr txBox="1"/>
          <p:nvPr/>
        </p:nvSpPr>
        <p:spPr>
          <a:xfrm>
            <a:off x="4114800" y="5312664"/>
            <a:ext cx="7482535" cy="93268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Bu katmanda iyonlaşma sürecine bağlı olarak iletişim sağlanmaktadır. Ayrıca “kutup ışıkları” bu katmanda oluşur.</a:t>
            </a:r>
          </a:p>
        </p:txBody>
      </p:sp>
      <p:sp>
        <p:nvSpPr>
          <p:cNvPr id="31" name="TextBox 3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2" name="Rounded Rectangle 3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92</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104 / 268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Atmosfer istasyonu: katman kartı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11_atmosfer_katmanlari_s92.jpg"/>
          <p:cNvPicPr>
            <a:picLocks noChangeAspect="1"/>
          </p:cNvPicPr>
          <p:nvPr/>
        </p:nvPicPr>
        <p:blipFill>
          <a:blip r:embed="rId3"/>
          <a:stretch>
            <a:fillRect/>
          </a:stretch>
        </p:blipFill>
        <p:spPr>
          <a:xfrm>
            <a:off x="502920" y="1216152"/>
            <a:ext cx="1605893" cy="4754880"/>
          </a:xfrm>
          <a:prstGeom prst="rect">
            <a:avLst/>
          </a:prstGeom>
          <a:ln w="9525">
            <a:solidFill>
              <a:srgbClr val="D9D9D9"/>
            </a:solidFill>
          </a:ln>
        </p:spPr>
      </p:pic>
      <p:sp>
        <p:nvSpPr>
          <p:cNvPr id="7" name="TextBox 6"/>
          <p:cNvSpPr txBox="1"/>
          <p:nvPr/>
        </p:nvSpPr>
        <p:spPr>
          <a:xfrm>
            <a:off x="502920" y="5989320"/>
            <a:ext cx="1828800" cy="292608"/>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Kitap s. 92</a:t>
            </a:r>
          </a:p>
        </p:txBody>
      </p:sp>
      <p:sp>
        <p:nvSpPr>
          <p:cNvPr id="8" name="Rounded Rectangle 7"/>
          <p:cNvSpPr/>
          <p:nvPr/>
        </p:nvSpPr>
        <p:spPr>
          <a:xfrm>
            <a:off x="2560320" y="1216152"/>
            <a:ext cx="9128455" cy="932688"/>
          </a:xfrm>
          <a:prstGeom prst="roundRect">
            <a:avLst>
              <a:gd name="adj" fmla="val 15000"/>
            </a:avLst>
          </a:prstGeom>
          <a:solidFill>
            <a:srgbClr val="E3F1E4"/>
          </a:solidFill>
          <a:ln w="12700">
            <a:solidFill>
              <a:srgbClr val="2E7D32"/>
            </a:solidFill>
          </a:ln>
          <a:effectLst/>
        </p:spPr>
        <p:txBody>
          <a:bodyPr rtlCol="0" anchor="ctr"/>
          <a:lstStyle/>
          <a:p/>
        </p:txBody>
      </p:sp>
      <p:sp>
        <p:nvSpPr>
          <p:cNvPr id="9" name="Rounded Rectangle 8"/>
          <p:cNvSpPr/>
          <p:nvPr/>
        </p:nvSpPr>
        <p:spPr>
          <a:xfrm>
            <a:off x="2651760" y="1453896"/>
            <a:ext cx="1828800" cy="45720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Troposfer</a:t>
            </a:r>
          </a:p>
        </p:txBody>
      </p:sp>
      <p:sp>
        <p:nvSpPr>
          <p:cNvPr id="10" name="Oval 9"/>
          <p:cNvSpPr/>
          <p:nvPr/>
        </p:nvSpPr>
        <p:spPr>
          <a:xfrm>
            <a:off x="4572000" y="1453896"/>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B</a:t>
            </a:r>
          </a:p>
        </p:txBody>
      </p:sp>
      <p:sp>
        <p:nvSpPr>
          <p:cNvPr id="11" name="TextBox 10"/>
          <p:cNvSpPr txBox="1"/>
          <p:nvPr/>
        </p:nvSpPr>
        <p:spPr>
          <a:xfrm>
            <a:off x="5120640" y="1216152"/>
            <a:ext cx="6430975" cy="93268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Atmosferi oluşturan gazların yaklaşık %80’i bütün hava olaylarının yaşandığı bu katmanda yer alır. Su buharının tamamına yakını bu katmanda bulunur.</a:t>
            </a:r>
          </a:p>
        </p:txBody>
      </p:sp>
      <p:sp>
        <p:nvSpPr>
          <p:cNvPr id="12" name="Rounded Rectangle 11"/>
          <p:cNvSpPr/>
          <p:nvPr/>
        </p:nvSpPr>
        <p:spPr>
          <a:xfrm>
            <a:off x="2560320" y="2240280"/>
            <a:ext cx="9128455" cy="932688"/>
          </a:xfrm>
          <a:prstGeom prst="roundRect">
            <a:avLst>
              <a:gd name="adj" fmla="val 15000"/>
            </a:avLst>
          </a:prstGeom>
          <a:solidFill>
            <a:srgbClr val="E3F1E4"/>
          </a:solidFill>
          <a:ln w="12700">
            <a:solidFill>
              <a:srgbClr val="2E7D32"/>
            </a:solidFill>
          </a:ln>
          <a:effectLst/>
        </p:spPr>
        <p:txBody>
          <a:bodyPr rtlCol="0" anchor="ctr"/>
          <a:lstStyle/>
          <a:p/>
        </p:txBody>
      </p:sp>
      <p:sp>
        <p:nvSpPr>
          <p:cNvPr id="13" name="Rounded Rectangle 12"/>
          <p:cNvSpPr/>
          <p:nvPr/>
        </p:nvSpPr>
        <p:spPr>
          <a:xfrm>
            <a:off x="2651760" y="2478024"/>
            <a:ext cx="1828800" cy="45720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Stratosfer</a:t>
            </a:r>
          </a:p>
        </p:txBody>
      </p:sp>
      <p:sp>
        <p:nvSpPr>
          <p:cNvPr id="14" name="Oval 13"/>
          <p:cNvSpPr/>
          <p:nvPr/>
        </p:nvSpPr>
        <p:spPr>
          <a:xfrm>
            <a:off x="4572000" y="2478024"/>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D</a:t>
            </a:r>
          </a:p>
        </p:txBody>
      </p:sp>
      <p:sp>
        <p:nvSpPr>
          <p:cNvPr id="15" name="TextBox 14"/>
          <p:cNvSpPr txBox="1"/>
          <p:nvPr/>
        </p:nvSpPr>
        <p:spPr>
          <a:xfrm>
            <a:off x="5120640" y="2240280"/>
            <a:ext cx="6430975" cy="93268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Bu katmanda yükselti arttıkça sıcaklık artar. Jet uçakları burada yol alır; ozon tabakası (ozonosfer) bu katmanda yer alır.</a:t>
            </a:r>
          </a:p>
        </p:txBody>
      </p:sp>
      <p:sp>
        <p:nvSpPr>
          <p:cNvPr id="16" name="Rounded Rectangle 15"/>
          <p:cNvSpPr/>
          <p:nvPr/>
        </p:nvSpPr>
        <p:spPr>
          <a:xfrm>
            <a:off x="2560320" y="3264408"/>
            <a:ext cx="9128455" cy="932688"/>
          </a:xfrm>
          <a:prstGeom prst="roundRect">
            <a:avLst>
              <a:gd name="adj" fmla="val 15000"/>
            </a:avLst>
          </a:prstGeom>
          <a:solidFill>
            <a:srgbClr val="E3F1E4"/>
          </a:solidFill>
          <a:ln w="12700">
            <a:solidFill>
              <a:srgbClr val="2E7D32"/>
            </a:solidFill>
          </a:ln>
          <a:effectLst/>
        </p:spPr>
        <p:txBody>
          <a:bodyPr rtlCol="0" anchor="ctr"/>
          <a:lstStyle/>
          <a:p/>
        </p:txBody>
      </p:sp>
      <p:sp>
        <p:nvSpPr>
          <p:cNvPr id="17" name="Rounded Rectangle 16"/>
          <p:cNvSpPr/>
          <p:nvPr/>
        </p:nvSpPr>
        <p:spPr>
          <a:xfrm>
            <a:off x="2651760" y="3502152"/>
            <a:ext cx="1828800" cy="45720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Mezosfer</a:t>
            </a:r>
          </a:p>
        </p:txBody>
      </p:sp>
      <p:sp>
        <p:nvSpPr>
          <p:cNvPr id="18" name="Oval 17"/>
          <p:cNvSpPr/>
          <p:nvPr/>
        </p:nvSpPr>
        <p:spPr>
          <a:xfrm>
            <a:off x="4572000" y="350215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a:t>
            </a:r>
          </a:p>
        </p:txBody>
      </p:sp>
      <p:sp>
        <p:nvSpPr>
          <p:cNvPr id="19" name="TextBox 18"/>
          <p:cNvSpPr txBox="1"/>
          <p:nvPr/>
        </p:nvSpPr>
        <p:spPr>
          <a:xfrm>
            <a:off x="5120640" y="3264408"/>
            <a:ext cx="6430975" cy="93268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Bu katmanda yukarı doğru çıkıldıkça sıcaklık azalır. Ayrıca uzaydan gelen gök taşlarının büyük çoğunluğu bu katmanda parçalanarak toz hâline gelir.</a:t>
            </a:r>
          </a:p>
        </p:txBody>
      </p:sp>
      <p:sp>
        <p:nvSpPr>
          <p:cNvPr id="20" name="Rounded Rectangle 19"/>
          <p:cNvSpPr/>
          <p:nvPr/>
        </p:nvSpPr>
        <p:spPr>
          <a:xfrm>
            <a:off x="2560320" y="4288536"/>
            <a:ext cx="9128455" cy="932688"/>
          </a:xfrm>
          <a:prstGeom prst="roundRect">
            <a:avLst>
              <a:gd name="adj" fmla="val 15000"/>
            </a:avLst>
          </a:prstGeom>
          <a:solidFill>
            <a:srgbClr val="E3F1E4"/>
          </a:solidFill>
          <a:ln w="12700">
            <a:solidFill>
              <a:srgbClr val="2E7D32"/>
            </a:solidFill>
          </a:ln>
          <a:effectLst/>
        </p:spPr>
        <p:txBody>
          <a:bodyPr rtlCol="0" anchor="ctr"/>
          <a:lstStyle/>
          <a:p/>
        </p:txBody>
      </p:sp>
      <p:sp>
        <p:nvSpPr>
          <p:cNvPr id="21" name="Rounded Rectangle 20"/>
          <p:cNvSpPr/>
          <p:nvPr/>
        </p:nvSpPr>
        <p:spPr>
          <a:xfrm>
            <a:off x="2651760" y="4526280"/>
            <a:ext cx="1828800" cy="45720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Termosfer</a:t>
            </a:r>
          </a:p>
        </p:txBody>
      </p:sp>
      <p:sp>
        <p:nvSpPr>
          <p:cNvPr id="22" name="Oval 21"/>
          <p:cNvSpPr/>
          <p:nvPr/>
        </p:nvSpPr>
        <p:spPr>
          <a:xfrm>
            <a:off x="4572000" y="4526280"/>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E</a:t>
            </a:r>
          </a:p>
        </p:txBody>
      </p:sp>
      <p:sp>
        <p:nvSpPr>
          <p:cNvPr id="23" name="TextBox 22"/>
          <p:cNvSpPr txBox="1"/>
          <p:nvPr/>
        </p:nvSpPr>
        <p:spPr>
          <a:xfrm>
            <a:off x="5120640" y="4288536"/>
            <a:ext cx="6430975" cy="93268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Bu katmanda iyonlaşma sürecine bağlı olarak iletişim sağlanmaktadır. Ayrıca “kutup ışıkları” bu katmanda oluşur.</a:t>
            </a:r>
          </a:p>
        </p:txBody>
      </p:sp>
      <p:sp>
        <p:nvSpPr>
          <p:cNvPr id="24" name="Rounded Rectangle 23"/>
          <p:cNvSpPr/>
          <p:nvPr/>
        </p:nvSpPr>
        <p:spPr>
          <a:xfrm>
            <a:off x="2560320" y="5312664"/>
            <a:ext cx="9128455" cy="932688"/>
          </a:xfrm>
          <a:prstGeom prst="roundRect">
            <a:avLst>
              <a:gd name="adj" fmla="val 15000"/>
            </a:avLst>
          </a:prstGeom>
          <a:solidFill>
            <a:srgbClr val="E3F1E4"/>
          </a:solidFill>
          <a:ln w="12700">
            <a:solidFill>
              <a:srgbClr val="2E7D32"/>
            </a:solidFill>
          </a:ln>
          <a:effectLst/>
        </p:spPr>
        <p:txBody>
          <a:bodyPr rtlCol="0" anchor="ctr"/>
          <a:lstStyle/>
          <a:p/>
        </p:txBody>
      </p:sp>
      <p:sp>
        <p:nvSpPr>
          <p:cNvPr id="25" name="Rounded Rectangle 24"/>
          <p:cNvSpPr/>
          <p:nvPr/>
        </p:nvSpPr>
        <p:spPr>
          <a:xfrm>
            <a:off x="2651760" y="5550408"/>
            <a:ext cx="1828800" cy="45720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Ekzosfer</a:t>
            </a:r>
          </a:p>
        </p:txBody>
      </p:sp>
      <p:sp>
        <p:nvSpPr>
          <p:cNvPr id="26" name="Oval 25"/>
          <p:cNvSpPr/>
          <p:nvPr/>
        </p:nvSpPr>
        <p:spPr>
          <a:xfrm>
            <a:off x="4572000" y="5550408"/>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C</a:t>
            </a:r>
          </a:p>
        </p:txBody>
      </p:sp>
      <p:sp>
        <p:nvSpPr>
          <p:cNvPr id="27" name="TextBox 26"/>
          <p:cNvSpPr txBox="1"/>
          <p:nvPr/>
        </p:nvSpPr>
        <p:spPr>
          <a:xfrm>
            <a:off x="5120640" y="5312664"/>
            <a:ext cx="6430975" cy="932688"/>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Atmosferin en dış katmanıdır; en üst kısımlarında yer çekimi azaldığından bazı gaz molekülleri uzaya kaçar.</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92</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105 / 268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İstasyon görevleri — örnek cevap (1/2)</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3606698" cy="5029200"/>
          </a:xfrm>
          <a:prstGeom prst="roundRect">
            <a:avLst>
              <a:gd name="adj" fmla="val 5000"/>
            </a:avLst>
          </a:prstGeom>
          <a:solidFill>
            <a:srgbClr val="E3F1E4"/>
          </a:solidFill>
          <a:ln>
            <a:noFill/>
          </a:ln>
          <a:effectLst/>
        </p:spPr>
        <p:txBody>
          <a:bodyPr rtlCol="0" anchor="ctr"/>
          <a:lstStyle/>
          <a:p/>
        </p:txBody>
      </p:sp>
      <p:sp>
        <p:nvSpPr>
          <p:cNvPr id="7" name="Rounded Rectangle 6"/>
          <p:cNvSpPr/>
          <p:nvPr/>
        </p:nvSpPr>
        <p:spPr>
          <a:xfrm>
            <a:off x="502920" y="1216152"/>
            <a:ext cx="3606698" cy="530352"/>
          </a:xfrm>
          <a:prstGeom prst="roundRect">
            <a:avLst>
              <a:gd name="adj" fmla="val 25000"/>
            </a:avLst>
          </a:prstGeom>
          <a:solidFill>
            <a:srgbClr val="8B5E34"/>
          </a:solidFill>
          <a:ln>
            <a:noFill/>
          </a:ln>
          <a:effectLst/>
        </p:spPr>
        <p:txBody>
          <a:bodyPr rtlCol="0" anchor="ctr"/>
          <a:lstStyle/>
          <a:p/>
        </p:txBody>
      </p:sp>
      <p:sp>
        <p:nvSpPr>
          <p:cNvPr id="8" name="Rectangle 7"/>
          <p:cNvSpPr/>
          <p:nvPr/>
        </p:nvSpPr>
        <p:spPr>
          <a:xfrm>
            <a:off x="502920" y="1481328"/>
            <a:ext cx="3606698" cy="265176"/>
          </a:xfrm>
          <a:prstGeom prst="rect">
            <a:avLst/>
          </a:prstGeom>
          <a:solidFill>
            <a:srgbClr val="8B5E34"/>
          </a:solidFill>
          <a:ln>
            <a:noFill/>
          </a:ln>
          <a:effectLst/>
        </p:spPr>
        <p:txBody>
          <a:bodyPr rtlCol="0" anchor="ctr"/>
          <a:lstStyle/>
          <a:p/>
        </p:txBody>
      </p:sp>
      <p:sp>
        <p:nvSpPr>
          <p:cNvPr id="9" name="TextBox 8"/>
          <p:cNvSpPr txBox="1"/>
          <p:nvPr/>
        </p:nvSpPr>
        <p:spPr>
          <a:xfrm>
            <a:off x="594360" y="1216152"/>
            <a:ext cx="3423818"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Litosfer · kitap s. 90</a:t>
            </a:r>
          </a:p>
        </p:txBody>
      </p:sp>
      <p:sp>
        <p:nvSpPr>
          <p:cNvPr id="10" name="TextBox 9"/>
          <p:cNvSpPr txBox="1"/>
          <p:nvPr/>
        </p:nvSpPr>
        <p:spPr>
          <a:xfrm>
            <a:off x="612648" y="1819656"/>
            <a:ext cx="3387242" cy="4352544"/>
          </a:xfrm>
          <a:prstGeom prst="rect">
            <a:avLst/>
          </a:prstGeom>
          <a:noFill/>
        </p:spPr>
        <p:txBody>
          <a:bodyPr wrap="square" anchor="t" lIns="73152" rIns="73152" tIns="36576" bIns="36576">
            <a:noAutofit/>
          </a:bodyPr>
          <a:lstStyle/>
          <a:p>
            <a:pPr algn="l">
              <a:spcBef>
                <a:spcPts val="0"/>
              </a:spcBef>
              <a:spcAft>
                <a:spcPts val="600"/>
              </a:spcAft>
            </a:pPr>
            <a:r>
              <a:rPr lang="tr-TR" sz="1900" b="0" i="0">
                <a:solidFill>
                  <a:srgbClr val="262626"/>
                </a:solidFill>
                <a:latin typeface="Calibri"/>
              </a:rPr>
              <a:t>Litosferin iklim sistemi üzerindeki etkisi, diğer bileşenlere göre çok daha uzun zamanda gerçekleşir. Levha hareketleri okyanus havzalarını ve karaların dağılışını değiştirir, yeni sıradağlar oluşturur.</a:t>
            </a:r>
          </a:p>
          <a:p>
            <a:pPr algn="l">
              <a:spcBef>
                <a:spcPts val="0"/>
              </a:spcBef>
              <a:spcAft>
                <a:spcPts val="0"/>
              </a:spcAft>
            </a:pPr>
            <a:r>
              <a:rPr lang="tr-TR" sz="1900" b="1" i="0">
                <a:solidFill>
                  <a:srgbClr val="262626"/>
                </a:solidFill>
                <a:latin typeface="Calibri"/>
              </a:rPr>
              <a:t>Etkileşim:</a:t>
            </a:r>
            <a:r>
              <a:rPr lang="tr-TR" sz="1900" b="0" i="0">
                <a:solidFill>
                  <a:srgbClr val="262626"/>
                </a:solidFill>
                <a:latin typeface="Calibri"/>
              </a:rPr>
              <a:t> yer şekillerinin uzanış doğrultusu hem rüzgârların hızını ve yönünü etkiler hem de yağışın nerelere düşeceğini belirler (atmosfer); volkanik patlamalar atmosferin bileşimini kısa süreli değiştirir.</a:t>
            </a:r>
          </a:p>
        </p:txBody>
      </p:sp>
      <p:sp>
        <p:nvSpPr>
          <p:cNvPr id="11" name="Rounded Rectangle 10"/>
          <p:cNvSpPr/>
          <p:nvPr/>
        </p:nvSpPr>
        <p:spPr>
          <a:xfrm>
            <a:off x="4292498" y="1216152"/>
            <a:ext cx="3606698" cy="5029200"/>
          </a:xfrm>
          <a:prstGeom prst="roundRect">
            <a:avLst>
              <a:gd name="adj" fmla="val 5000"/>
            </a:avLst>
          </a:prstGeom>
          <a:solidFill>
            <a:srgbClr val="E3F1E4"/>
          </a:solidFill>
          <a:ln>
            <a:noFill/>
          </a:ln>
          <a:effectLst/>
        </p:spPr>
        <p:txBody>
          <a:bodyPr rtlCol="0" anchor="ctr"/>
          <a:lstStyle/>
          <a:p/>
        </p:txBody>
      </p:sp>
      <p:sp>
        <p:nvSpPr>
          <p:cNvPr id="12" name="Rounded Rectangle 11"/>
          <p:cNvSpPr/>
          <p:nvPr/>
        </p:nvSpPr>
        <p:spPr>
          <a:xfrm>
            <a:off x="4292498" y="1216152"/>
            <a:ext cx="3606698" cy="530352"/>
          </a:xfrm>
          <a:prstGeom prst="roundRect">
            <a:avLst>
              <a:gd name="adj" fmla="val 25000"/>
            </a:avLst>
          </a:prstGeom>
          <a:solidFill>
            <a:srgbClr val="1F5F9E"/>
          </a:solidFill>
          <a:ln>
            <a:noFill/>
          </a:ln>
          <a:effectLst/>
        </p:spPr>
        <p:txBody>
          <a:bodyPr rtlCol="0" anchor="ctr"/>
          <a:lstStyle/>
          <a:p/>
        </p:txBody>
      </p:sp>
      <p:sp>
        <p:nvSpPr>
          <p:cNvPr id="13" name="Rectangle 12"/>
          <p:cNvSpPr/>
          <p:nvPr/>
        </p:nvSpPr>
        <p:spPr>
          <a:xfrm>
            <a:off x="4292498" y="1481328"/>
            <a:ext cx="3606698" cy="265176"/>
          </a:xfrm>
          <a:prstGeom prst="rect">
            <a:avLst/>
          </a:prstGeom>
          <a:solidFill>
            <a:srgbClr val="1F5F9E"/>
          </a:solidFill>
          <a:ln>
            <a:noFill/>
          </a:ln>
          <a:effectLst/>
        </p:spPr>
        <p:txBody>
          <a:bodyPr rtlCol="0" anchor="ctr"/>
          <a:lstStyle/>
          <a:p/>
        </p:txBody>
      </p:sp>
      <p:sp>
        <p:nvSpPr>
          <p:cNvPr id="14" name="TextBox 13"/>
          <p:cNvSpPr txBox="1"/>
          <p:nvPr/>
        </p:nvSpPr>
        <p:spPr>
          <a:xfrm>
            <a:off x="4383938" y="1216152"/>
            <a:ext cx="3423818"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Hidrosfer · kitap s. 90</a:t>
            </a:r>
          </a:p>
        </p:txBody>
      </p:sp>
      <p:sp>
        <p:nvSpPr>
          <p:cNvPr id="15" name="TextBox 14"/>
          <p:cNvSpPr txBox="1"/>
          <p:nvPr/>
        </p:nvSpPr>
        <p:spPr>
          <a:xfrm>
            <a:off x="4402226" y="1819656"/>
            <a:ext cx="3387242" cy="4352544"/>
          </a:xfrm>
          <a:prstGeom prst="rect">
            <a:avLst/>
          </a:prstGeom>
          <a:noFill/>
        </p:spPr>
        <p:txBody>
          <a:bodyPr wrap="square" anchor="t" lIns="73152" rIns="73152" tIns="36576" bIns="36576">
            <a:noAutofit/>
          </a:bodyPr>
          <a:lstStyle/>
          <a:p>
            <a:pPr algn="l">
              <a:spcBef>
                <a:spcPts val="0"/>
              </a:spcBef>
              <a:spcAft>
                <a:spcPts val="600"/>
              </a:spcAft>
            </a:pPr>
            <a:r>
              <a:rPr lang="tr-TR" sz="1900" b="0" i="0">
                <a:solidFill>
                  <a:srgbClr val="262626"/>
                </a:solidFill>
                <a:latin typeface="Calibri"/>
              </a:rPr>
              <a:t>Güneş’ten aldığı enerjiyi en fazla depolayan bileşendir; enerjiyi yavaş yavaş verdiği için sıcaklığın hızla yükselmesini ya da düşmesini engeller.</a:t>
            </a:r>
          </a:p>
          <a:p>
            <a:pPr algn="l">
              <a:spcBef>
                <a:spcPts val="0"/>
              </a:spcBef>
              <a:spcAft>
                <a:spcPts val="0"/>
              </a:spcAft>
            </a:pPr>
            <a:r>
              <a:rPr lang="tr-TR" sz="1900" b="1" i="0">
                <a:solidFill>
                  <a:srgbClr val="262626"/>
                </a:solidFill>
                <a:latin typeface="Calibri"/>
              </a:rPr>
              <a:t>Etkileşim:</a:t>
            </a:r>
            <a:r>
              <a:rPr lang="tr-TR" sz="1900" b="0" i="0">
                <a:solidFill>
                  <a:srgbClr val="262626"/>
                </a:solidFill>
                <a:latin typeface="Calibri"/>
              </a:rPr>
              <a:t> Okyanuslardan ve diğer su kütlelerinden buharlaşan sular, atmosfere su buharı olarak geçer. Rüzgârlar yüzey sularını harekete geçirir; akıntılar Ekvator ile kutuplar arasında enerji taşır.</a:t>
            </a:r>
          </a:p>
        </p:txBody>
      </p:sp>
      <p:sp>
        <p:nvSpPr>
          <p:cNvPr id="16" name="Rounded Rectangle 15"/>
          <p:cNvSpPr/>
          <p:nvPr/>
        </p:nvSpPr>
        <p:spPr>
          <a:xfrm>
            <a:off x="8082076" y="1216152"/>
            <a:ext cx="3606698" cy="5029200"/>
          </a:xfrm>
          <a:prstGeom prst="roundRect">
            <a:avLst>
              <a:gd name="adj" fmla="val 5000"/>
            </a:avLst>
          </a:prstGeom>
          <a:solidFill>
            <a:srgbClr val="E3F1E4"/>
          </a:solidFill>
          <a:ln>
            <a:noFill/>
          </a:ln>
          <a:effectLst/>
        </p:spPr>
        <p:txBody>
          <a:bodyPr rtlCol="0" anchor="ctr"/>
          <a:lstStyle/>
          <a:p/>
        </p:txBody>
      </p:sp>
      <p:sp>
        <p:nvSpPr>
          <p:cNvPr id="17" name="Rounded Rectangle 16"/>
          <p:cNvSpPr/>
          <p:nvPr/>
        </p:nvSpPr>
        <p:spPr>
          <a:xfrm>
            <a:off x="8082076" y="1216152"/>
            <a:ext cx="3606698" cy="530352"/>
          </a:xfrm>
          <a:prstGeom prst="roundRect">
            <a:avLst>
              <a:gd name="adj" fmla="val 25000"/>
            </a:avLst>
          </a:prstGeom>
          <a:solidFill>
            <a:srgbClr val="5BA8B5"/>
          </a:solidFill>
          <a:ln>
            <a:noFill/>
          </a:ln>
          <a:effectLst/>
        </p:spPr>
        <p:txBody>
          <a:bodyPr rtlCol="0" anchor="ctr"/>
          <a:lstStyle/>
          <a:p/>
        </p:txBody>
      </p:sp>
      <p:sp>
        <p:nvSpPr>
          <p:cNvPr id="18" name="Rectangle 17"/>
          <p:cNvSpPr/>
          <p:nvPr/>
        </p:nvSpPr>
        <p:spPr>
          <a:xfrm>
            <a:off x="8082076" y="1481328"/>
            <a:ext cx="3606698" cy="265176"/>
          </a:xfrm>
          <a:prstGeom prst="rect">
            <a:avLst/>
          </a:prstGeom>
          <a:solidFill>
            <a:srgbClr val="5BA8B5"/>
          </a:solidFill>
          <a:ln>
            <a:noFill/>
          </a:ln>
          <a:effectLst/>
        </p:spPr>
        <p:txBody>
          <a:bodyPr rtlCol="0" anchor="ctr"/>
          <a:lstStyle/>
          <a:p/>
        </p:txBody>
      </p:sp>
      <p:sp>
        <p:nvSpPr>
          <p:cNvPr id="19" name="TextBox 18"/>
          <p:cNvSpPr txBox="1"/>
          <p:nvPr/>
        </p:nvSpPr>
        <p:spPr>
          <a:xfrm>
            <a:off x="8173516" y="1216152"/>
            <a:ext cx="3423818"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Kriyosfer · kitap s. 91</a:t>
            </a:r>
          </a:p>
        </p:txBody>
      </p:sp>
      <p:sp>
        <p:nvSpPr>
          <p:cNvPr id="20" name="TextBox 19"/>
          <p:cNvSpPr txBox="1"/>
          <p:nvPr/>
        </p:nvSpPr>
        <p:spPr>
          <a:xfrm>
            <a:off x="8191804" y="1819656"/>
            <a:ext cx="3387242" cy="4352544"/>
          </a:xfrm>
          <a:prstGeom prst="rect">
            <a:avLst/>
          </a:prstGeom>
          <a:noFill/>
        </p:spPr>
        <p:txBody>
          <a:bodyPr wrap="square" anchor="t" lIns="73152" rIns="73152" tIns="36576" bIns="36576">
            <a:noAutofit/>
          </a:bodyPr>
          <a:lstStyle/>
          <a:p>
            <a:pPr algn="l">
              <a:spcBef>
                <a:spcPts val="0"/>
              </a:spcBef>
              <a:spcAft>
                <a:spcPts val="600"/>
              </a:spcAft>
            </a:pPr>
            <a:r>
              <a:rPr lang="tr-TR" sz="1900" b="0" i="0">
                <a:solidFill>
                  <a:srgbClr val="262626"/>
                </a:solidFill>
                <a:latin typeface="Calibri"/>
              </a:rPr>
              <a:t>Kar ve buz yüzeyleri, yüksek bir albedoya sahiptir. Güneş ışınımının büyük kısmını uzaya geri yansıtır, enerji dengesini düzenler.</a:t>
            </a:r>
          </a:p>
          <a:p>
            <a:pPr algn="l">
              <a:spcBef>
                <a:spcPts val="0"/>
              </a:spcBef>
              <a:spcAft>
                <a:spcPts val="0"/>
              </a:spcAft>
            </a:pPr>
            <a:r>
              <a:rPr lang="tr-TR" sz="1900" b="1" i="0">
                <a:solidFill>
                  <a:srgbClr val="262626"/>
                </a:solidFill>
                <a:latin typeface="Calibri"/>
              </a:rPr>
              <a:t>Etkileşim:</a:t>
            </a:r>
            <a:r>
              <a:rPr lang="tr-TR" sz="1900" b="0" i="0">
                <a:solidFill>
                  <a:srgbClr val="262626"/>
                </a:solidFill>
                <a:latin typeface="Calibri"/>
              </a:rPr>
              <a:t> buzullar eriyince deniz seviyesi yükselir (hidrosfer); permafrost çözülünce atmosfere karbondioksit ve metan salınır (atmosfer).</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90-91</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106 / 268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İstasyon görevleri — örnek cevap (2/2)</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501487" cy="5029200"/>
          </a:xfrm>
          <a:prstGeom prst="roundRect">
            <a:avLst>
              <a:gd name="adj" fmla="val 5000"/>
            </a:avLst>
          </a:prstGeom>
          <a:solidFill>
            <a:srgbClr val="E3F1E4"/>
          </a:solidFill>
          <a:ln>
            <a:noFill/>
          </a:ln>
          <a:effectLst/>
        </p:spPr>
        <p:txBody>
          <a:bodyPr rtlCol="0" anchor="ctr"/>
          <a:lstStyle/>
          <a:p/>
        </p:txBody>
      </p:sp>
      <p:sp>
        <p:nvSpPr>
          <p:cNvPr id="7" name="Rounded Rectangle 6"/>
          <p:cNvSpPr/>
          <p:nvPr/>
        </p:nvSpPr>
        <p:spPr>
          <a:xfrm>
            <a:off x="502920" y="1216152"/>
            <a:ext cx="5501487" cy="530352"/>
          </a:xfrm>
          <a:prstGeom prst="roundRect">
            <a:avLst>
              <a:gd name="adj" fmla="val 25000"/>
            </a:avLst>
          </a:prstGeom>
          <a:solidFill>
            <a:srgbClr val="2E7D32"/>
          </a:solidFill>
          <a:ln>
            <a:noFill/>
          </a:ln>
          <a:effectLst/>
        </p:spPr>
        <p:txBody>
          <a:bodyPr rtlCol="0" anchor="ctr"/>
          <a:lstStyle/>
          <a:p/>
        </p:txBody>
      </p:sp>
      <p:sp>
        <p:nvSpPr>
          <p:cNvPr id="8" name="Rectangle 7"/>
          <p:cNvSpPr/>
          <p:nvPr/>
        </p:nvSpPr>
        <p:spPr>
          <a:xfrm>
            <a:off x="502920" y="1481328"/>
            <a:ext cx="5501487" cy="265176"/>
          </a:xfrm>
          <a:prstGeom prst="rect">
            <a:avLst/>
          </a:prstGeom>
          <a:solidFill>
            <a:srgbClr val="2E7D32"/>
          </a:solidFill>
          <a:ln>
            <a:noFill/>
          </a:ln>
          <a:effectLst/>
        </p:spPr>
        <p:txBody>
          <a:bodyPr rtlCol="0" anchor="ctr"/>
          <a:lstStyle/>
          <a:p/>
        </p:txBody>
      </p:sp>
      <p:sp>
        <p:nvSpPr>
          <p:cNvPr id="9" name="TextBox 8"/>
          <p:cNvSpPr txBox="1"/>
          <p:nvPr/>
        </p:nvSpPr>
        <p:spPr>
          <a:xfrm>
            <a:off x="594360" y="1216152"/>
            <a:ext cx="53186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Biyosfer · kitap s. 91</a:t>
            </a:r>
          </a:p>
        </p:txBody>
      </p:sp>
      <p:sp>
        <p:nvSpPr>
          <p:cNvPr id="10" name="TextBox 9"/>
          <p:cNvSpPr txBox="1"/>
          <p:nvPr/>
        </p:nvSpPr>
        <p:spPr>
          <a:xfrm>
            <a:off x="612648" y="1819656"/>
            <a:ext cx="5282031" cy="4352544"/>
          </a:xfrm>
          <a:prstGeom prst="rect">
            <a:avLst/>
          </a:prstGeom>
          <a:noFill/>
        </p:spPr>
        <p:txBody>
          <a:bodyPr wrap="square" anchor="t" lIns="73152" rIns="73152" tIns="36576" bIns="36576">
            <a:noAutofit/>
          </a:bodyPr>
          <a:lstStyle/>
          <a:p>
            <a:pPr algn="l">
              <a:spcBef>
                <a:spcPts val="0"/>
              </a:spcBef>
              <a:spcAft>
                <a:spcPts val="600"/>
              </a:spcAft>
            </a:pPr>
            <a:r>
              <a:rPr lang="tr-TR" sz="2200" b="0" i="0">
                <a:solidFill>
                  <a:srgbClr val="262626"/>
                </a:solidFill>
                <a:latin typeface="Calibri"/>
              </a:rPr>
              <a:t>Canlılar, iklim sistemini etkiler ve iklim sisteminde meydana gelen değişimlerden etkilenir. Bitkiler karbondioksit depolar: karbon döngüsünde etkilidir.</a:t>
            </a:r>
          </a:p>
          <a:p>
            <a:pPr algn="l">
              <a:spcBef>
                <a:spcPts val="0"/>
              </a:spcBef>
              <a:spcAft>
                <a:spcPts val="0"/>
              </a:spcAft>
            </a:pPr>
            <a:r>
              <a:rPr lang="tr-TR" sz="2200" b="1" i="0">
                <a:solidFill>
                  <a:srgbClr val="262626"/>
                </a:solidFill>
                <a:latin typeface="Calibri"/>
              </a:rPr>
              <a:t>Etkileşim:</a:t>
            </a:r>
            <a:r>
              <a:rPr lang="tr-TR" sz="2200" b="0" i="0">
                <a:solidFill>
                  <a:srgbClr val="262626"/>
                </a:solidFill>
                <a:latin typeface="Calibri"/>
              </a:rPr>
              <a:t> bitki örtüsü yüzeyin pürüzlülüğünü değiştirerek rüzgârın hızını ve yönünü etkiler (atmosfer); fitoplanktonlar atmosferdeki karbondioksit oranını etkiler (hidrosfer).</a:t>
            </a:r>
          </a:p>
        </p:txBody>
      </p:sp>
      <p:sp>
        <p:nvSpPr>
          <p:cNvPr id="11" name="Rounded Rectangle 10"/>
          <p:cNvSpPr/>
          <p:nvPr/>
        </p:nvSpPr>
        <p:spPr>
          <a:xfrm>
            <a:off x="6187287" y="1216152"/>
            <a:ext cx="5501487" cy="5029200"/>
          </a:xfrm>
          <a:prstGeom prst="roundRect">
            <a:avLst>
              <a:gd name="adj" fmla="val 5000"/>
            </a:avLst>
          </a:prstGeom>
          <a:solidFill>
            <a:srgbClr val="E3F1E4"/>
          </a:solidFill>
          <a:ln>
            <a:noFill/>
          </a:ln>
          <a:effectLst/>
        </p:spPr>
        <p:txBody>
          <a:bodyPr rtlCol="0" anchor="ctr"/>
          <a:lstStyle/>
          <a:p/>
        </p:txBody>
      </p:sp>
      <p:sp>
        <p:nvSpPr>
          <p:cNvPr id="12" name="Rounded Rectangle 11"/>
          <p:cNvSpPr/>
          <p:nvPr/>
        </p:nvSpPr>
        <p:spPr>
          <a:xfrm>
            <a:off x="6187287" y="1216152"/>
            <a:ext cx="5501487" cy="530352"/>
          </a:xfrm>
          <a:prstGeom prst="roundRect">
            <a:avLst>
              <a:gd name="adj" fmla="val 25000"/>
            </a:avLst>
          </a:prstGeom>
          <a:solidFill>
            <a:srgbClr val="4A90C8"/>
          </a:solidFill>
          <a:ln>
            <a:noFill/>
          </a:ln>
          <a:effectLst/>
        </p:spPr>
        <p:txBody>
          <a:bodyPr rtlCol="0" anchor="ctr"/>
          <a:lstStyle/>
          <a:p/>
        </p:txBody>
      </p:sp>
      <p:sp>
        <p:nvSpPr>
          <p:cNvPr id="13" name="Rectangle 12"/>
          <p:cNvSpPr/>
          <p:nvPr/>
        </p:nvSpPr>
        <p:spPr>
          <a:xfrm>
            <a:off x="6187287" y="1481328"/>
            <a:ext cx="5501487" cy="265176"/>
          </a:xfrm>
          <a:prstGeom prst="rect">
            <a:avLst/>
          </a:prstGeom>
          <a:solidFill>
            <a:srgbClr val="4A90C8"/>
          </a:solidFill>
          <a:ln>
            <a:noFill/>
          </a:ln>
          <a:effectLst/>
        </p:spPr>
        <p:txBody>
          <a:bodyPr rtlCol="0" anchor="ctr"/>
          <a:lstStyle/>
          <a:p/>
        </p:txBody>
      </p:sp>
      <p:sp>
        <p:nvSpPr>
          <p:cNvPr id="14" name="TextBox 13"/>
          <p:cNvSpPr txBox="1"/>
          <p:nvPr/>
        </p:nvSpPr>
        <p:spPr>
          <a:xfrm>
            <a:off x="6278727" y="1216152"/>
            <a:ext cx="53186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Atmosfer · kitap s. 91</a:t>
            </a:r>
          </a:p>
        </p:txBody>
      </p:sp>
      <p:sp>
        <p:nvSpPr>
          <p:cNvPr id="15" name="TextBox 14"/>
          <p:cNvSpPr txBox="1"/>
          <p:nvPr/>
        </p:nvSpPr>
        <p:spPr>
          <a:xfrm>
            <a:off x="6297015" y="1819656"/>
            <a:ext cx="5282031" cy="4352544"/>
          </a:xfrm>
          <a:prstGeom prst="rect">
            <a:avLst/>
          </a:prstGeom>
          <a:noFill/>
        </p:spPr>
        <p:txBody>
          <a:bodyPr wrap="square" anchor="t" lIns="73152" rIns="73152" tIns="36576" bIns="36576">
            <a:noAutofit/>
          </a:bodyPr>
          <a:lstStyle/>
          <a:p>
            <a:pPr algn="l">
              <a:spcBef>
                <a:spcPts val="0"/>
              </a:spcBef>
              <a:spcAft>
                <a:spcPts val="600"/>
              </a:spcAft>
            </a:pPr>
            <a:r>
              <a:rPr lang="tr-TR" sz="2200" b="0" i="0">
                <a:solidFill>
                  <a:srgbClr val="262626"/>
                </a:solidFill>
                <a:latin typeface="Calibri"/>
              </a:rPr>
              <a:t>İklimin beş bileşeni içinde en dinamik ve değişken olan atmosferdir. En önemli işlevi Dünya’nın enerji dengesini düzenlemesidir.</a:t>
            </a:r>
          </a:p>
          <a:p>
            <a:pPr algn="l">
              <a:spcBef>
                <a:spcPts val="0"/>
              </a:spcBef>
              <a:spcAft>
                <a:spcPts val="0"/>
              </a:spcAft>
            </a:pPr>
            <a:r>
              <a:rPr lang="tr-TR" sz="2200" b="1" i="0">
                <a:solidFill>
                  <a:srgbClr val="262626"/>
                </a:solidFill>
                <a:latin typeface="Calibri"/>
              </a:rPr>
              <a:t>Etkileşim:</a:t>
            </a:r>
            <a:r>
              <a:rPr lang="tr-TR" sz="2200" b="0" i="0">
                <a:solidFill>
                  <a:srgbClr val="262626"/>
                </a:solidFill>
                <a:latin typeface="Calibri"/>
              </a:rPr>
              <a:t> gezegen yüzeyi boyunca ısıyı, nemi ve bulutları taşır; sera gazları ısının uzaya kaçışını engeller; rüzgârlar okyanus yüzeyini harekete geçirir.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90-91</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107 / 268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Değerlendirme: istasyonlardan ne çıktı?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DEĞERLENDİRME · 8 dk</a:t>
            </a:r>
          </a:p>
        </p:txBody>
      </p:sp>
      <p:sp>
        <p:nvSpPr>
          <p:cNvPr id="6" name="TextBox 5"/>
          <p:cNvSpPr txBox="1"/>
          <p:nvPr/>
        </p:nvSpPr>
        <p:spPr>
          <a:xfrm>
            <a:off x="502920" y="1216152"/>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2000" b="0" i="1">
                <a:solidFill>
                  <a:srgbClr val="767676"/>
                </a:solidFill>
                <a:latin typeface="Calibri"/>
              </a:rPr>
              <a:t>Süreç sonunda aşağıdaki soruları cevaplayınız.</a:t>
            </a:r>
          </a:p>
        </p:txBody>
      </p:sp>
      <p:sp>
        <p:nvSpPr>
          <p:cNvPr id="7" name="Rounded Rectangle 6"/>
          <p:cNvSpPr/>
          <p:nvPr/>
        </p:nvSpPr>
        <p:spPr>
          <a:xfrm>
            <a:off x="502920" y="1764792"/>
            <a:ext cx="11185855" cy="1234440"/>
          </a:xfrm>
          <a:prstGeom prst="roundRect">
            <a:avLst>
              <a:gd name="adj" fmla="val 12000"/>
            </a:avLst>
          </a:prstGeom>
          <a:solidFill>
            <a:srgbClr val="F0F0F0"/>
          </a:solidFill>
          <a:ln>
            <a:noFill/>
          </a:ln>
          <a:effectLst/>
        </p:spPr>
        <p:txBody>
          <a:bodyPr rtlCol="0" anchor="ctr"/>
          <a:lstStyle/>
          <a:p/>
        </p:txBody>
      </p:sp>
      <p:sp>
        <p:nvSpPr>
          <p:cNvPr id="8" name="Oval 7"/>
          <p:cNvSpPr/>
          <p:nvPr/>
        </p:nvSpPr>
        <p:spPr>
          <a:xfrm>
            <a:off x="612648" y="2144268"/>
            <a:ext cx="475488" cy="47548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9" name="TextBox 8"/>
          <p:cNvSpPr txBox="1"/>
          <p:nvPr/>
        </p:nvSpPr>
        <p:spPr>
          <a:xfrm>
            <a:off x="1207008" y="1764792"/>
            <a:ext cx="10390327" cy="1234440"/>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262626"/>
                </a:solidFill>
                <a:latin typeface="Calibri"/>
              </a:rPr>
              <a:t>İklim sisteminin bileşenleriyle ilgili ulaştığınız genellemeleri arkadaşlarınızla paylaşınız.</a:t>
            </a:r>
          </a:p>
        </p:txBody>
      </p:sp>
      <p:sp>
        <p:nvSpPr>
          <p:cNvPr id="10" name="Rounded Rectangle 9"/>
          <p:cNvSpPr/>
          <p:nvPr/>
        </p:nvSpPr>
        <p:spPr>
          <a:xfrm>
            <a:off x="502920" y="3136392"/>
            <a:ext cx="11185855" cy="1234440"/>
          </a:xfrm>
          <a:prstGeom prst="roundRect">
            <a:avLst>
              <a:gd name="adj" fmla="val 12000"/>
            </a:avLst>
          </a:prstGeom>
          <a:solidFill>
            <a:srgbClr val="F0F0F0"/>
          </a:solidFill>
          <a:ln>
            <a:noFill/>
          </a:ln>
          <a:effectLst/>
        </p:spPr>
        <p:txBody>
          <a:bodyPr rtlCol="0" anchor="ctr"/>
          <a:lstStyle/>
          <a:p/>
        </p:txBody>
      </p:sp>
      <p:sp>
        <p:nvSpPr>
          <p:cNvPr id="11" name="Oval 10"/>
          <p:cNvSpPr/>
          <p:nvPr/>
        </p:nvSpPr>
        <p:spPr>
          <a:xfrm>
            <a:off x="612648" y="3515868"/>
            <a:ext cx="475488" cy="475488"/>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2" name="TextBox 11"/>
          <p:cNvSpPr txBox="1"/>
          <p:nvPr/>
        </p:nvSpPr>
        <p:spPr>
          <a:xfrm>
            <a:off x="1207008" y="3136392"/>
            <a:ext cx="10390327" cy="1234440"/>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262626"/>
                </a:solidFill>
                <a:latin typeface="Calibri"/>
              </a:rPr>
              <a:t>İnsan faaliyetlerinin iklim sisteminin bileşenleri üzerindeki etkilerine ilişkin görüşlerinizi arkadaşlarınızla paylaşınız.</a:t>
            </a:r>
          </a:p>
        </p:txBody>
      </p:sp>
      <p:sp>
        <p:nvSpPr>
          <p:cNvPr id="13" name="Rounded Rectangle 12"/>
          <p:cNvSpPr/>
          <p:nvPr/>
        </p:nvSpPr>
        <p:spPr>
          <a:xfrm>
            <a:off x="502920" y="4553712"/>
            <a:ext cx="3594506" cy="169164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502920" y="4553712"/>
            <a:ext cx="3594506" cy="530352"/>
          </a:xfrm>
          <a:prstGeom prst="roundRect">
            <a:avLst>
              <a:gd name="adj" fmla="val 25000"/>
            </a:avLst>
          </a:prstGeom>
          <a:solidFill>
            <a:srgbClr val="1E7B6E"/>
          </a:solidFill>
          <a:ln>
            <a:noFill/>
          </a:ln>
          <a:effectLst/>
        </p:spPr>
        <p:txBody>
          <a:bodyPr rtlCol="0" anchor="ctr"/>
          <a:lstStyle/>
          <a:p/>
        </p:txBody>
      </p:sp>
      <p:sp>
        <p:nvSpPr>
          <p:cNvPr id="15" name="Rectangle 14"/>
          <p:cNvSpPr/>
          <p:nvPr/>
        </p:nvSpPr>
        <p:spPr>
          <a:xfrm>
            <a:off x="502920" y="4818888"/>
            <a:ext cx="3594506" cy="265176"/>
          </a:xfrm>
          <a:prstGeom prst="rect">
            <a:avLst/>
          </a:prstGeom>
          <a:solidFill>
            <a:srgbClr val="1E7B6E"/>
          </a:solidFill>
          <a:ln>
            <a:noFill/>
          </a:ln>
          <a:effectLst/>
        </p:spPr>
        <p:txBody>
          <a:bodyPr rtlCol="0" anchor="ctr"/>
          <a:lstStyle/>
          <a:p/>
        </p:txBody>
      </p:sp>
      <p:sp>
        <p:nvSpPr>
          <p:cNvPr id="16" name="TextBox 15"/>
          <p:cNvSpPr txBox="1"/>
          <p:nvPr/>
        </p:nvSpPr>
        <p:spPr>
          <a:xfrm>
            <a:off x="594360" y="455371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Soru 1 · 3 dk</a:t>
            </a:r>
          </a:p>
        </p:txBody>
      </p:sp>
      <p:sp>
        <p:nvSpPr>
          <p:cNvPr id="17" name="TextBox 16"/>
          <p:cNvSpPr txBox="1"/>
          <p:nvPr/>
        </p:nvSpPr>
        <p:spPr>
          <a:xfrm>
            <a:off x="612648" y="5157216"/>
            <a:ext cx="3375050" cy="101498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Her istasyon grubunun sözcüsü bir genelleme cümlesi</a:t>
            </a:r>
          </a:p>
        </p:txBody>
      </p:sp>
      <p:sp>
        <p:nvSpPr>
          <p:cNvPr id="18" name="Rounded Rectangle 17"/>
          <p:cNvSpPr/>
          <p:nvPr/>
        </p:nvSpPr>
        <p:spPr>
          <a:xfrm>
            <a:off x="4298594" y="4553712"/>
            <a:ext cx="3594506" cy="1691640"/>
          </a:xfrm>
          <a:prstGeom prst="roundRect">
            <a:avLst>
              <a:gd name="adj" fmla="val 5000"/>
            </a:avLst>
          </a:prstGeom>
          <a:solidFill>
            <a:srgbClr val="F0F0F0"/>
          </a:solidFill>
          <a:ln>
            <a:noFill/>
          </a:ln>
          <a:effectLst/>
        </p:spPr>
        <p:txBody>
          <a:bodyPr rtlCol="0" anchor="ctr"/>
          <a:lstStyle/>
          <a:p/>
        </p:txBody>
      </p:sp>
      <p:sp>
        <p:nvSpPr>
          <p:cNvPr id="19" name="Rounded Rectangle 18"/>
          <p:cNvSpPr/>
          <p:nvPr/>
        </p:nvSpPr>
        <p:spPr>
          <a:xfrm>
            <a:off x="4298594" y="4553712"/>
            <a:ext cx="3594506" cy="530352"/>
          </a:xfrm>
          <a:prstGeom prst="roundRect">
            <a:avLst>
              <a:gd name="adj" fmla="val 25000"/>
            </a:avLst>
          </a:prstGeom>
          <a:solidFill>
            <a:srgbClr val="4F4F4F"/>
          </a:solidFill>
          <a:ln>
            <a:noFill/>
          </a:ln>
          <a:effectLst/>
        </p:spPr>
        <p:txBody>
          <a:bodyPr rtlCol="0" anchor="ctr"/>
          <a:lstStyle/>
          <a:p/>
        </p:txBody>
      </p:sp>
      <p:sp>
        <p:nvSpPr>
          <p:cNvPr id="20" name="Rectangle 19"/>
          <p:cNvSpPr/>
          <p:nvPr/>
        </p:nvSpPr>
        <p:spPr>
          <a:xfrm>
            <a:off x="4298594" y="4818888"/>
            <a:ext cx="3594506" cy="265176"/>
          </a:xfrm>
          <a:prstGeom prst="rect">
            <a:avLst/>
          </a:prstGeom>
          <a:solidFill>
            <a:srgbClr val="4F4F4F"/>
          </a:solidFill>
          <a:ln>
            <a:noFill/>
          </a:ln>
          <a:effectLst/>
        </p:spPr>
        <p:txBody>
          <a:bodyPr rtlCol="0" anchor="ctr"/>
          <a:lstStyle/>
          <a:p/>
        </p:txBody>
      </p:sp>
      <p:sp>
        <p:nvSpPr>
          <p:cNvPr id="21" name="TextBox 20"/>
          <p:cNvSpPr txBox="1"/>
          <p:nvPr/>
        </p:nvSpPr>
        <p:spPr>
          <a:xfrm>
            <a:off x="4390034" y="455371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Soru 2 · 2 dk</a:t>
            </a:r>
          </a:p>
        </p:txBody>
      </p:sp>
      <p:sp>
        <p:nvSpPr>
          <p:cNvPr id="22" name="TextBox 21"/>
          <p:cNvSpPr txBox="1"/>
          <p:nvPr/>
        </p:nvSpPr>
        <p:spPr>
          <a:xfrm>
            <a:off x="4408322" y="5157216"/>
            <a:ext cx="3375050" cy="101498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İki farklı görüş: isim kartıyla</a:t>
            </a:r>
          </a:p>
        </p:txBody>
      </p:sp>
      <p:sp>
        <p:nvSpPr>
          <p:cNvPr id="23" name="Rounded Rectangle 22"/>
          <p:cNvSpPr/>
          <p:nvPr/>
        </p:nvSpPr>
        <p:spPr>
          <a:xfrm>
            <a:off x="8094268" y="4553712"/>
            <a:ext cx="3594506" cy="1691640"/>
          </a:xfrm>
          <a:prstGeom prst="roundRect">
            <a:avLst>
              <a:gd name="adj" fmla="val 5000"/>
            </a:avLst>
          </a:prstGeom>
          <a:solidFill>
            <a:srgbClr val="F0F0F0"/>
          </a:solidFill>
          <a:ln>
            <a:noFill/>
          </a:ln>
          <a:effectLst/>
        </p:spPr>
        <p:txBody>
          <a:bodyPr rtlCol="0" anchor="ctr"/>
          <a:lstStyle/>
          <a:p/>
        </p:txBody>
      </p:sp>
      <p:sp>
        <p:nvSpPr>
          <p:cNvPr id="24" name="Rounded Rectangle 23"/>
          <p:cNvSpPr/>
          <p:nvPr/>
        </p:nvSpPr>
        <p:spPr>
          <a:xfrm>
            <a:off x="8094268" y="4553712"/>
            <a:ext cx="3594506" cy="530352"/>
          </a:xfrm>
          <a:prstGeom prst="roundRect">
            <a:avLst>
              <a:gd name="adj" fmla="val 25000"/>
            </a:avLst>
          </a:prstGeom>
          <a:solidFill>
            <a:srgbClr val="FCC021"/>
          </a:solidFill>
          <a:ln>
            <a:noFill/>
          </a:ln>
          <a:effectLst/>
        </p:spPr>
        <p:txBody>
          <a:bodyPr rtlCol="0" anchor="ctr"/>
          <a:lstStyle/>
          <a:p/>
        </p:txBody>
      </p:sp>
      <p:sp>
        <p:nvSpPr>
          <p:cNvPr id="25" name="Rectangle 24"/>
          <p:cNvSpPr/>
          <p:nvPr/>
        </p:nvSpPr>
        <p:spPr>
          <a:xfrm>
            <a:off x="8094268" y="4818888"/>
            <a:ext cx="3594506" cy="265176"/>
          </a:xfrm>
          <a:prstGeom prst="rect">
            <a:avLst/>
          </a:prstGeom>
          <a:solidFill>
            <a:srgbClr val="FCC021"/>
          </a:solidFill>
          <a:ln>
            <a:noFill/>
          </a:ln>
          <a:effectLst/>
        </p:spPr>
        <p:txBody>
          <a:bodyPr rtlCol="0" anchor="ctr"/>
          <a:lstStyle/>
          <a:p/>
        </p:txBody>
      </p:sp>
      <p:sp>
        <p:nvSpPr>
          <p:cNvPr id="26" name="TextBox 25"/>
          <p:cNvSpPr txBox="1"/>
          <p:nvPr/>
        </p:nvSpPr>
        <p:spPr>
          <a:xfrm>
            <a:off x="8185708" y="455371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7. adım</a:t>
            </a:r>
          </a:p>
        </p:txBody>
      </p:sp>
      <p:sp>
        <p:nvSpPr>
          <p:cNvPr id="27" name="TextBox 26"/>
          <p:cNvSpPr txBox="1"/>
          <p:nvPr/>
        </p:nvSpPr>
        <p:spPr>
          <a:xfrm>
            <a:off x="8203996" y="5157216"/>
            <a:ext cx="3375050" cy="101498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Posterler okul panosunda sergilenecek</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93</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108 / 268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Değerlendirme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237744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237744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10865815" cy="226771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1 · Genellemelerimiz</a:t>
            </a:r>
          </a:p>
          <a:p>
            <a:pPr algn="l" marL="248620" indent="-248620">
              <a:spcBef>
                <a:spcPts val="0"/>
              </a:spcBef>
              <a:spcAft>
                <a:spcPts val="500"/>
              </a:spcAft>
            </a:pPr>
            <a:r>
              <a:rPr lang="tr-TR" sz="2000" b="1" i="0">
                <a:solidFill>
                  <a:srgbClr val="2C6696"/>
                </a:solidFill>
                <a:latin typeface="Calibri"/>
              </a:rPr>
              <a:t>•  </a:t>
            </a:r>
            <a:r>
              <a:rPr lang="tr-TR" sz="2000" b="0" i="0">
                <a:solidFill>
                  <a:srgbClr val="262626"/>
                </a:solidFill>
                <a:latin typeface="Calibri"/>
              </a:rPr>
              <a:t>Beş bileşen birbiriyle etkileşir; birindeki değişim bütün iklim sistemini etkiler.</a:t>
            </a:r>
          </a:p>
          <a:p>
            <a:pPr algn="l" marL="248620" indent="-248620">
              <a:spcBef>
                <a:spcPts val="0"/>
              </a:spcBef>
              <a:spcAft>
                <a:spcPts val="500"/>
              </a:spcAft>
            </a:pPr>
            <a:r>
              <a:rPr lang="tr-TR" sz="2000" b="1" i="0">
                <a:solidFill>
                  <a:srgbClr val="2C6696"/>
                </a:solidFill>
                <a:latin typeface="Calibri"/>
              </a:rPr>
              <a:t>•  </a:t>
            </a:r>
            <a:r>
              <a:rPr lang="tr-TR" sz="2000" b="0" i="0">
                <a:solidFill>
                  <a:srgbClr val="262626"/>
                </a:solidFill>
                <a:latin typeface="Calibri"/>
              </a:rPr>
              <a:t>Etki süreleri farklıdır: atmosfer en dinamik bileşen, litosferin etkisi çok uzun zamanda görülür.</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Enerji dengesinde: hidrosfer depolar, kriyosfer yansıtır, atmosfer düzenler.</a:t>
            </a:r>
          </a:p>
        </p:txBody>
      </p:sp>
      <p:sp>
        <p:nvSpPr>
          <p:cNvPr id="9" name="Rounded Rectangle 8"/>
          <p:cNvSpPr/>
          <p:nvPr/>
        </p:nvSpPr>
        <p:spPr>
          <a:xfrm>
            <a:off x="502920" y="3730752"/>
            <a:ext cx="11185855" cy="251460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502920" y="3730752"/>
            <a:ext cx="109728" cy="2514600"/>
          </a:xfrm>
          <a:prstGeom prst="rect">
            <a:avLst/>
          </a:prstGeom>
          <a:solidFill>
            <a:srgbClr val="2E7D32"/>
          </a:solidFill>
          <a:ln>
            <a:noFill/>
          </a:ln>
          <a:effectLst/>
        </p:spPr>
        <p:txBody>
          <a:bodyPr rtlCol="0" anchor="ctr"/>
          <a:lstStyle/>
          <a:p/>
        </p:txBody>
      </p:sp>
      <p:sp>
        <p:nvSpPr>
          <p:cNvPr id="11" name="TextBox 10"/>
          <p:cNvSpPr txBox="1"/>
          <p:nvPr/>
        </p:nvSpPr>
        <p:spPr>
          <a:xfrm>
            <a:off x="731520" y="3785616"/>
            <a:ext cx="10865815" cy="240487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2 · İnsan faaliyetleri</a:t>
            </a:r>
          </a:p>
          <a:p>
            <a:pPr algn="l" marL="248620" indent="-248620">
              <a:spcBef>
                <a:spcPts val="0"/>
              </a:spcBef>
              <a:spcAft>
                <a:spcPts val="500"/>
              </a:spcAft>
            </a:pPr>
            <a:r>
              <a:rPr lang="tr-TR" sz="2000" b="1" i="0">
                <a:solidFill>
                  <a:srgbClr val="2C6696"/>
                </a:solidFill>
                <a:latin typeface="Calibri"/>
              </a:rPr>
              <a:t>•  </a:t>
            </a:r>
            <a:r>
              <a:rPr lang="tr-TR" sz="2000" b="0" i="0">
                <a:solidFill>
                  <a:srgbClr val="262626"/>
                </a:solidFill>
                <a:latin typeface="Calibri"/>
              </a:rPr>
              <a:t>…insan faaliyetleri sonucunda atmosfere karışan karbondioksit ve diğer gazlar, atmosferin yapısını değiştirerek yeryüzünün daha fazla ısınmasına yol açar.</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Ormanlar azalınca bitkilerin depoladığı karbondioksit azalır; beton ve asfalt kentleri ısıtır.</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89-91</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109 / 268</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Hangi bileşen?</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KARTLAR</a:t>
            </a:r>
          </a:p>
        </p:txBody>
      </p:sp>
      <p:sp>
        <p:nvSpPr>
          <p:cNvPr id="6" name="Rounded Rectangle 5"/>
          <p:cNvSpPr/>
          <p:nvPr/>
        </p:nvSpPr>
        <p:spPr>
          <a:xfrm>
            <a:off x="502920" y="1216152"/>
            <a:ext cx="2127443" cy="5029200"/>
          </a:xfrm>
          <a:prstGeom prst="roundRect">
            <a:avLst>
              <a:gd name="adj" fmla="val 6000"/>
            </a:avLst>
          </a:prstGeom>
          <a:solidFill>
            <a:srgbClr val="F0F0F0"/>
          </a:solidFill>
          <a:ln>
            <a:noFill/>
          </a:ln>
          <a:effectLst/>
        </p:spPr>
        <p:txBody>
          <a:bodyPr rtlCol="0" anchor="ctr"/>
          <a:lstStyle/>
          <a:p/>
        </p:txBody>
      </p:sp>
      <p:sp>
        <p:nvSpPr>
          <p:cNvPr id="7" name="Oval 6"/>
          <p:cNvSpPr/>
          <p:nvPr/>
        </p:nvSpPr>
        <p:spPr>
          <a:xfrm>
            <a:off x="1292321" y="1307592"/>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a:t>
            </a:r>
          </a:p>
        </p:txBody>
      </p:sp>
      <p:sp>
        <p:nvSpPr>
          <p:cNvPr id="8" name="TextBox 7"/>
          <p:cNvSpPr txBox="1"/>
          <p:nvPr/>
        </p:nvSpPr>
        <p:spPr>
          <a:xfrm>
            <a:off x="594360" y="1947672"/>
            <a:ext cx="1944563" cy="1828800"/>
          </a:xfrm>
          <a:prstGeom prst="rect">
            <a:avLst/>
          </a:prstGeom>
          <a:noFill/>
        </p:spPr>
        <p:txBody>
          <a:bodyPr wrap="square" anchor="ctr" lIns="73152" rIns="73152" tIns="36576" bIns="36576">
            <a:noAutofit/>
          </a:bodyPr>
          <a:lstStyle/>
          <a:p>
            <a:pPr algn="ctr">
              <a:spcBef>
                <a:spcPts val="0"/>
              </a:spcBef>
              <a:spcAft>
                <a:spcPts val="0"/>
              </a:spcAft>
            </a:pPr>
            <a:r>
              <a:rPr lang="tr-TR" sz="1850" b="0" i="0">
                <a:solidFill>
                  <a:srgbClr val="262626"/>
                </a:solidFill>
                <a:latin typeface="Calibri"/>
              </a:rPr>
              <a:t>En dinamik ve değişken bileşendir; ısıyı, nemi ve bulutları taşır.</a:t>
            </a:r>
          </a:p>
        </p:txBody>
      </p:sp>
      <p:sp>
        <p:nvSpPr>
          <p:cNvPr id="9" name="Rounded Rectangle 8"/>
          <p:cNvSpPr/>
          <p:nvPr/>
        </p:nvSpPr>
        <p:spPr>
          <a:xfrm>
            <a:off x="594360" y="3867912"/>
            <a:ext cx="1944563" cy="457200"/>
          </a:xfrm>
          <a:prstGeom prst="roundRect">
            <a:avLst>
              <a:gd name="adj" fmla="val 25000"/>
            </a:avLst>
          </a:prstGeom>
          <a:solidFill>
            <a:srgbClr val="FFFFFF"/>
          </a:solidFill>
          <a:ln w="12700">
            <a:solidFill>
              <a:srgbClr val="D9D9D9"/>
            </a:solidFill>
          </a:ln>
          <a:effectLst/>
        </p:spPr>
        <p:txBody>
          <a:bodyPr rtlCol="0" anchor="ctr" wrap="square" lIns="128016" rIns="128016" tIns="0" bIns="0">
            <a:noAutofit/>
          </a:bodyPr>
          <a:lstStyle/>
          <a:p>
            <a:pPr algn="ctr">
              <a:spcBef>
                <a:spcPts val="0"/>
              </a:spcBef>
              <a:spcAft>
                <a:spcPts val="0"/>
              </a:spcAft>
            </a:pPr>
            <a:r>
              <a:rPr lang="tr-TR" sz="2000" b="1" i="0">
                <a:solidFill>
                  <a:srgbClr val="767676"/>
                </a:solidFill>
                <a:latin typeface="Calibri"/>
              </a:rPr>
              <a:t>?</a:t>
            </a:r>
          </a:p>
        </p:txBody>
      </p:sp>
      <p:sp>
        <p:nvSpPr>
          <p:cNvPr id="10" name="Rounded Rectangle 9"/>
          <p:cNvSpPr/>
          <p:nvPr/>
        </p:nvSpPr>
        <p:spPr>
          <a:xfrm>
            <a:off x="2767523" y="1216152"/>
            <a:ext cx="2127443" cy="5029200"/>
          </a:xfrm>
          <a:prstGeom prst="roundRect">
            <a:avLst>
              <a:gd name="adj" fmla="val 6000"/>
            </a:avLst>
          </a:prstGeom>
          <a:solidFill>
            <a:srgbClr val="F0F0F0"/>
          </a:solidFill>
          <a:ln>
            <a:noFill/>
          </a:ln>
          <a:effectLst/>
        </p:spPr>
        <p:txBody>
          <a:bodyPr rtlCol="0" anchor="ctr"/>
          <a:lstStyle/>
          <a:p/>
        </p:txBody>
      </p:sp>
      <p:sp>
        <p:nvSpPr>
          <p:cNvPr id="11" name="Oval 10"/>
          <p:cNvSpPr/>
          <p:nvPr/>
        </p:nvSpPr>
        <p:spPr>
          <a:xfrm>
            <a:off x="3556924" y="1307592"/>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a:t>
            </a:r>
          </a:p>
        </p:txBody>
      </p:sp>
      <p:sp>
        <p:nvSpPr>
          <p:cNvPr id="12" name="TextBox 11"/>
          <p:cNvSpPr txBox="1"/>
          <p:nvPr/>
        </p:nvSpPr>
        <p:spPr>
          <a:xfrm>
            <a:off x="2858963" y="1947672"/>
            <a:ext cx="1944563" cy="1828800"/>
          </a:xfrm>
          <a:prstGeom prst="rect">
            <a:avLst/>
          </a:prstGeom>
          <a:noFill/>
        </p:spPr>
        <p:txBody>
          <a:bodyPr wrap="square" anchor="ctr" lIns="73152" rIns="73152" tIns="36576" bIns="36576">
            <a:noAutofit/>
          </a:bodyPr>
          <a:lstStyle/>
          <a:p>
            <a:pPr algn="ctr">
              <a:spcBef>
                <a:spcPts val="0"/>
              </a:spcBef>
              <a:spcAft>
                <a:spcPts val="0"/>
              </a:spcAft>
            </a:pPr>
            <a:r>
              <a:rPr lang="tr-TR" sz="1850" b="0" i="0">
                <a:solidFill>
                  <a:srgbClr val="262626"/>
                </a:solidFill>
                <a:latin typeface="Calibri"/>
              </a:rPr>
              <a:t>Canlılar iklim sistemini etkiler ve değişimlerden etkilenir.</a:t>
            </a:r>
          </a:p>
        </p:txBody>
      </p:sp>
      <p:sp>
        <p:nvSpPr>
          <p:cNvPr id="13" name="Rounded Rectangle 12"/>
          <p:cNvSpPr/>
          <p:nvPr/>
        </p:nvSpPr>
        <p:spPr>
          <a:xfrm>
            <a:off x="2858963" y="3867912"/>
            <a:ext cx="1944563" cy="457200"/>
          </a:xfrm>
          <a:prstGeom prst="roundRect">
            <a:avLst>
              <a:gd name="adj" fmla="val 25000"/>
            </a:avLst>
          </a:prstGeom>
          <a:solidFill>
            <a:srgbClr val="FFFFFF"/>
          </a:solidFill>
          <a:ln w="12700">
            <a:solidFill>
              <a:srgbClr val="D9D9D9"/>
            </a:solidFill>
          </a:ln>
          <a:effectLst/>
        </p:spPr>
        <p:txBody>
          <a:bodyPr rtlCol="0" anchor="ctr" wrap="square" lIns="128016" rIns="128016" tIns="0" bIns="0">
            <a:noAutofit/>
          </a:bodyPr>
          <a:lstStyle/>
          <a:p>
            <a:pPr algn="ctr">
              <a:spcBef>
                <a:spcPts val="0"/>
              </a:spcBef>
              <a:spcAft>
                <a:spcPts val="0"/>
              </a:spcAft>
            </a:pPr>
            <a:r>
              <a:rPr lang="tr-TR" sz="2000" b="1" i="0">
                <a:solidFill>
                  <a:srgbClr val="767676"/>
                </a:solidFill>
                <a:latin typeface="Calibri"/>
              </a:rPr>
              <a:t>?</a:t>
            </a:r>
          </a:p>
        </p:txBody>
      </p:sp>
      <p:sp>
        <p:nvSpPr>
          <p:cNvPr id="14" name="Rounded Rectangle 13"/>
          <p:cNvSpPr/>
          <p:nvPr/>
        </p:nvSpPr>
        <p:spPr>
          <a:xfrm>
            <a:off x="5032126" y="1216152"/>
            <a:ext cx="2127443" cy="5029200"/>
          </a:xfrm>
          <a:prstGeom prst="roundRect">
            <a:avLst>
              <a:gd name="adj" fmla="val 6000"/>
            </a:avLst>
          </a:prstGeom>
          <a:solidFill>
            <a:srgbClr val="F0F0F0"/>
          </a:solidFill>
          <a:ln>
            <a:noFill/>
          </a:ln>
          <a:effectLst/>
        </p:spPr>
        <p:txBody>
          <a:bodyPr rtlCol="0" anchor="ctr"/>
          <a:lstStyle/>
          <a:p/>
        </p:txBody>
      </p:sp>
      <p:sp>
        <p:nvSpPr>
          <p:cNvPr id="15" name="Oval 14"/>
          <p:cNvSpPr/>
          <p:nvPr/>
        </p:nvSpPr>
        <p:spPr>
          <a:xfrm>
            <a:off x="5821527" y="1307592"/>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3</a:t>
            </a:r>
          </a:p>
        </p:txBody>
      </p:sp>
      <p:sp>
        <p:nvSpPr>
          <p:cNvPr id="16" name="TextBox 15"/>
          <p:cNvSpPr txBox="1"/>
          <p:nvPr/>
        </p:nvSpPr>
        <p:spPr>
          <a:xfrm>
            <a:off x="5123566" y="1947672"/>
            <a:ext cx="1944563" cy="1828800"/>
          </a:xfrm>
          <a:prstGeom prst="rect">
            <a:avLst/>
          </a:prstGeom>
          <a:noFill/>
        </p:spPr>
        <p:txBody>
          <a:bodyPr wrap="square" anchor="ctr" lIns="73152" rIns="73152" tIns="36576" bIns="36576">
            <a:noAutofit/>
          </a:bodyPr>
          <a:lstStyle/>
          <a:p>
            <a:pPr algn="ctr">
              <a:spcBef>
                <a:spcPts val="0"/>
              </a:spcBef>
              <a:spcAft>
                <a:spcPts val="0"/>
              </a:spcAft>
            </a:pPr>
            <a:r>
              <a:rPr lang="tr-TR" sz="1850" b="0" i="0">
                <a:solidFill>
                  <a:srgbClr val="262626"/>
                </a:solidFill>
                <a:latin typeface="Calibri"/>
              </a:rPr>
              <a:t>Kar ve buz yüzeyleri; enerji ve nem dengesini değiştirir.</a:t>
            </a:r>
          </a:p>
        </p:txBody>
      </p:sp>
      <p:sp>
        <p:nvSpPr>
          <p:cNvPr id="17" name="Rounded Rectangle 16"/>
          <p:cNvSpPr/>
          <p:nvPr/>
        </p:nvSpPr>
        <p:spPr>
          <a:xfrm>
            <a:off x="5123566" y="3867912"/>
            <a:ext cx="1944563" cy="457200"/>
          </a:xfrm>
          <a:prstGeom prst="roundRect">
            <a:avLst>
              <a:gd name="adj" fmla="val 25000"/>
            </a:avLst>
          </a:prstGeom>
          <a:solidFill>
            <a:srgbClr val="FFFFFF"/>
          </a:solidFill>
          <a:ln w="12700">
            <a:solidFill>
              <a:srgbClr val="D9D9D9"/>
            </a:solidFill>
          </a:ln>
          <a:effectLst/>
        </p:spPr>
        <p:txBody>
          <a:bodyPr rtlCol="0" anchor="ctr" wrap="square" lIns="128016" rIns="128016" tIns="0" bIns="0">
            <a:noAutofit/>
          </a:bodyPr>
          <a:lstStyle/>
          <a:p>
            <a:pPr algn="ctr">
              <a:spcBef>
                <a:spcPts val="0"/>
              </a:spcBef>
              <a:spcAft>
                <a:spcPts val="0"/>
              </a:spcAft>
            </a:pPr>
            <a:r>
              <a:rPr lang="tr-TR" sz="2000" b="1" i="0">
                <a:solidFill>
                  <a:srgbClr val="767676"/>
                </a:solidFill>
                <a:latin typeface="Calibri"/>
              </a:rPr>
              <a:t>?</a:t>
            </a:r>
          </a:p>
        </p:txBody>
      </p:sp>
      <p:sp>
        <p:nvSpPr>
          <p:cNvPr id="18" name="Rounded Rectangle 17"/>
          <p:cNvSpPr/>
          <p:nvPr/>
        </p:nvSpPr>
        <p:spPr>
          <a:xfrm>
            <a:off x="7296729" y="1216152"/>
            <a:ext cx="2127443" cy="5029200"/>
          </a:xfrm>
          <a:prstGeom prst="roundRect">
            <a:avLst>
              <a:gd name="adj" fmla="val 6000"/>
            </a:avLst>
          </a:prstGeom>
          <a:solidFill>
            <a:srgbClr val="F0F0F0"/>
          </a:solidFill>
          <a:ln>
            <a:noFill/>
          </a:ln>
          <a:effectLst/>
        </p:spPr>
        <p:txBody>
          <a:bodyPr rtlCol="0" anchor="ctr"/>
          <a:lstStyle/>
          <a:p/>
        </p:txBody>
      </p:sp>
      <p:sp>
        <p:nvSpPr>
          <p:cNvPr id="19" name="Oval 18"/>
          <p:cNvSpPr/>
          <p:nvPr/>
        </p:nvSpPr>
        <p:spPr>
          <a:xfrm>
            <a:off x="8086130" y="1307592"/>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4</a:t>
            </a:r>
          </a:p>
        </p:txBody>
      </p:sp>
      <p:sp>
        <p:nvSpPr>
          <p:cNvPr id="20" name="TextBox 19"/>
          <p:cNvSpPr txBox="1"/>
          <p:nvPr/>
        </p:nvSpPr>
        <p:spPr>
          <a:xfrm>
            <a:off x="7388169" y="1947672"/>
            <a:ext cx="1944563" cy="1828800"/>
          </a:xfrm>
          <a:prstGeom prst="rect">
            <a:avLst/>
          </a:prstGeom>
          <a:noFill/>
        </p:spPr>
        <p:txBody>
          <a:bodyPr wrap="square" anchor="ctr" lIns="73152" rIns="73152" tIns="36576" bIns="36576">
            <a:noAutofit/>
          </a:bodyPr>
          <a:lstStyle/>
          <a:p>
            <a:pPr algn="ctr">
              <a:spcBef>
                <a:spcPts val="0"/>
              </a:spcBef>
              <a:spcAft>
                <a:spcPts val="0"/>
              </a:spcAft>
            </a:pPr>
            <a:r>
              <a:rPr lang="tr-TR" sz="1850" b="0" i="0">
                <a:solidFill>
                  <a:srgbClr val="262626"/>
                </a:solidFill>
                <a:latin typeface="Calibri"/>
              </a:rPr>
              <a:t>Etkisi çok daha uzun zamanda görülür: levha hareketleri, okyanus havzaları, sıradağlar.</a:t>
            </a:r>
          </a:p>
        </p:txBody>
      </p:sp>
      <p:sp>
        <p:nvSpPr>
          <p:cNvPr id="21" name="Rounded Rectangle 20"/>
          <p:cNvSpPr/>
          <p:nvPr/>
        </p:nvSpPr>
        <p:spPr>
          <a:xfrm>
            <a:off x="7388169" y="3867912"/>
            <a:ext cx="1944563" cy="457200"/>
          </a:xfrm>
          <a:prstGeom prst="roundRect">
            <a:avLst>
              <a:gd name="adj" fmla="val 25000"/>
            </a:avLst>
          </a:prstGeom>
          <a:solidFill>
            <a:srgbClr val="FFFFFF"/>
          </a:solidFill>
          <a:ln w="12700">
            <a:solidFill>
              <a:srgbClr val="D9D9D9"/>
            </a:solidFill>
          </a:ln>
          <a:effectLst/>
        </p:spPr>
        <p:txBody>
          <a:bodyPr rtlCol="0" anchor="ctr" wrap="square" lIns="128016" rIns="128016" tIns="0" bIns="0">
            <a:noAutofit/>
          </a:bodyPr>
          <a:lstStyle/>
          <a:p>
            <a:pPr algn="ctr">
              <a:spcBef>
                <a:spcPts val="0"/>
              </a:spcBef>
              <a:spcAft>
                <a:spcPts val="0"/>
              </a:spcAft>
            </a:pPr>
            <a:r>
              <a:rPr lang="tr-TR" sz="2000" b="1" i="0">
                <a:solidFill>
                  <a:srgbClr val="767676"/>
                </a:solidFill>
                <a:latin typeface="Calibri"/>
              </a:rPr>
              <a:t>?</a:t>
            </a:r>
          </a:p>
        </p:txBody>
      </p:sp>
      <p:sp>
        <p:nvSpPr>
          <p:cNvPr id="22" name="Rounded Rectangle 21"/>
          <p:cNvSpPr/>
          <p:nvPr/>
        </p:nvSpPr>
        <p:spPr>
          <a:xfrm>
            <a:off x="9561332" y="1216152"/>
            <a:ext cx="2127443" cy="5029200"/>
          </a:xfrm>
          <a:prstGeom prst="roundRect">
            <a:avLst>
              <a:gd name="adj" fmla="val 6000"/>
            </a:avLst>
          </a:prstGeom>
          <a:solidFill>
            <a:srgbClr val="F0F0F0"/>
          </a:solidFill>
          <a:ln>
            <a:noFill/>
          </a:ln>
          <a:effectLst/>
        </p:spPr>
        <p:txBody>
          <a:bodyPr rtlCol="0" anchor="ctr"/>
          <a:lstStyle/>
          <a:p/>
        </p:txBody>
      </p:sp>
      <p:sp>
        <p:nvSpPr>
          <p:cNvPr id="23" name="Oval 22"/>
          <p:cNvSpPr/>
          <p:nvPr/>
        </p:nvSpPr>
        <p:spPr>
          <a:xfrm>
            <a:off x="10350733" y="1307592"/>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5</a:t>
            </a:r>
          </a:p>
        </p:txBody>
      </p:sp>
      <p:sp>
        <p:nvSpPr>
          <p:cNvPr id="24" name="TextBox 23"/>
          <p:cNvSpPr txBox="1"/>
          <p:nvPr/>
        </p:nvSpPr>
        <p:spPr>
          <a:xfrm>
            <a:off x="9652772" y="1947672"/>
            <a:ext cx="1944563" cy="1828800"/>
          </a:xfrm>
          <a:prstGeom prst="rect">
            <a:avLst/>
          </a:prstGeom>
          <a:noFill/>
        </p:spPr>
        <p:txBody>
          <a:bodyPr wrap="square" anchor="ctr" lIns="73152" rIns="73152" tIns="36576" bIns="36576">
            <a:noAutofit/>
          </a:bodyPr>
          <a:lstStyle/>
          <a:p>
            <a:pPr algn="ctr">
              <a:spcBef>
                <a:spcPts val="0"/>
              </a:spcBef>
              <a:spcAft>
                <a:spcPts val="0"/>
              </a:spcAft>
            </a:pPr>
            <a:r>
              <a:rPr lang="tr-TR" sz="1850" b="0" i="0">
                <a:solidFill>
                  <a:srgbClr val="262626"/>
                </a:solidFill>
                <a:latin typeface="Calibri"/>
              </a:rPr>
              <a:t>Buharlaşan sular atmosfere geçer; okyanus akıntılarıyla enerji taşınır.</a:t>
            </a:r>
          </a:p>
        </p:txBody>
      </p:sp>
      <p:sp>
        <p:nvSpPr>
          <p:cNvPr id="25" name="Rounded Rectangle 24"/>
          <p:cNvSpPr/>
          <p:nvPr/>
        </p:nvSpPr>
        <p:spPr>
          <a:xfrm>
            <a:off x="9652772" y="3867912"/>
            <a:ext cx="1944563" cy="457200"/>
          </a:xfrm>
          <a:prstGeom prst="roundRect">
            <a:avLst>
              <a:gd name="adj" fmla="val 25000"/>
            </a:avLst>
          </a:prstGeom>
          <a:solidFill>
            <a:srgbClr val="FFFFFF"/>
          </a:solidFill>
          <a:ln w="12700">
            <a:solidFill>
              <a:srgbClr val="D9D9D9"/>
            </a:solidFill>
          </a:ln>
          <a:effectLst/>
        </p:spPr>
        <p:txBody>
          <a:bodyPr rtlCol="0" anchor="ctr" wrap="square" lIns="128016" rIns="128016" tIns="0" bIns="0">
            <a:noAutofit/>
          </a:bodyPr>
          <a:lstStyle/>
          <a:p>
            <a:pPr algn="ctr">
              <a:spcBef>
                <a:spcPts val="0"/>
              </a:spcBef>
              <a:spcAft>
                <a:spcPts val="0"/>
              </a:spcAft>
            </a:pPr>
            <a:r>
              <a:rPr lang="tr-TR" sz="2000" b="1" i="0">
                <a:solidFill>
                  <a:srgbClr val="767676"/>
                </a:solidFill>
                <a:latin typeface="Calibri"/>
              </a:rPr>
              <a:t>?</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90-91</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110 / 268</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Hangi bileşen?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2127443" cy="5029200"/>
          </a:xfrm>
          <a:prstGeom prst="roundRect">
            <a:avLst>
              <a:gd name="adj" fmla="val 6000"/>
            </a:avLst>
          </a:prstGeom>
          <a:solidFill>
            <a:srgbClr val="E3F1E4"/>
          </a:solidFill>
          <a:ln>
            <a:noFill/>
          </a:ln>
          <a:effectLst/>
        </p:spPr>
        <p:txBody>
          <a:bodyPr rtlCol="0" anchor="ctr"/>
          <a:lstStyle/>
          <a:p/>
        </p:txBody>
      </p:sp>
      <p:sp>
        <p:nvSpPr>
          <p:cNvPr id="7" name="Oval 6"/>
          <p:cNvSpPr/>
          <p:nvPr/>
        </p:nvSpPr>
        <p:spPr>
          <a:xfrm>
            <a:off x="1292321" y="1307592"/>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a:t>
            </a:r>
          </a:p>
        </p:txBody>
      </p:sp>
      <p:sp>
        <p:nvSpPr>
          <p:cNvPr id="8" name="TextBox 7"/>
          <p:cNvSpPr txBox="1"/>
          <p:nvPr/>
        </p:nvSpPr>
        <p:spPr>
          <a:xfrm>
            <a:off x="594360" y="1947672"/>
            <a:ext cx="1944563" cy="1828800"/>
          </a:xfrm>
          <a:prstGeom prst="rect">
            <a:avLst/>
          </a:prstGeom>
          <a:noFill/>
        </p:spPr>
        <p:txBody>
          <a:bodyPr wrap="square" anchor="ctr" lIns="73152" rIns="73152" tIns="36576" bIns="36576">
            <a:noAutofit/>
          </a:bodyPr>
          <a:lstStyle/>
          <a:p>
            <a:pPr algn="ctr">
              <a:spcBef>
                <a:spcPts val="0"/>
              </a:spcBef>
              <a:spcAft>
                <a:spcPts val="0"/>
              </a:spcAft>
            </a:pPr>
            <a:r>
              <a:rPr lang="tr-TR" sz="1850" b="0" i="0">
                <a:solidFill>
                  <a:srgbClr val="262626"/>
                </a:solidFill>
                <a:latin typeface="Calibri"/>
              </a:rPr>
              <a:t>En dinamik ve değişken bileşendir; ısıyı, nemi ve bulutları taşır.</a:t>
            </a:r>
          </a:p>
        </p:txBody>
      </p:sp>
      <p:sp>
        <p:nvSpPr>
          <p:cNvPr id="9" name="Rounded Rectangle 8"/>
          <p:cNvSpPr/>
          <p:nvPr/>
        </p:nvSpPr>
        <p:spPr>
          <a:xfrm>
            <a:off x="594360" y="3867912"/>
            <a:ext cx="1944563" cy="457200"/>
          </a:xfrm>
          <a:prstGeom prst="roundRect">
            <a:avLst>
              <a:gd name="adj" fmla="val 18000"/>
            </a:avLst>
          </a:prstGeom>
          <a:solidFill>
            <a:srgbClr val="4A90C8"/>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Atmosfer</a:t>
            </a:r>
          </a:p>
        </p:txBody>
      </p:sp>
      <p:sp>
        <p:nvSpPr>
          <p:cNvPr id="10" name="TextBox 9"/>
          <p:cNvSpPr txBox="1"/>
          <p:nvPr/>
        </p:nvSpPr>
        <p:spPr>
          <a:xfrm>
            <a:off x="594360" y="4416552"/>
            <a:ext cx="1944563" cy="1737360"/>
          </a:xfrm>
          <a:prstGeom prst="rect">
            <a:avLst/>
          </a:prstGeom>
          <a:noFill/>
        </p:spPr>
        <p:txBody>
          <a:bodyPr wrap="square" anchor="ctr" lIns="73152" rIns="73152" tIns="36576" bIns="36576">
            <a:noAutofit/>
          </a:bodyPr>
          <a:lstStyle/>
          <a:p>
            <a:pPr algn="ctr">
              <a:spcBef>
                <a:spcPts val="0"/>
              </a:spcBef>
              <a:spcAft>
                <a:spcPts val="0"/>
              </a:spcAft>
            </a:pPr>
            <a:r>
              <a:rPr lang="tr-TR" sz="1500" b="0" i="1">
                <a:solidFill>
                  <a:srgbClr val="262626"/>
                </a:solidFill>
                <a:latin typeface="Calibri"/>
              </a:rPr>
              <a:t>İklimin beş bileşeni içinde en dinamik ve değişken olan atmosferdir.</a:t>
            </a:r>
          </a:p>
        </p:txBody>
      </p:sp>
      <p:sp>
        <p:nvSpPr>
          <p:cNvPr id="11" name="Rounded Rectangle 10"/>
          <p:cNvSpPr/>
          <p:nvPr/>
        </p:nvSpPr>
        <p:spPr>
          <a:xfrm>
            <a:off x="2767523" y="1216152"/>
            <a:ext cx="2127443" cy="5029200"/>
          </a:xfrm>
          <a:prstGeom prst="roundRect">
            <a:avLst>
              <a:gd name="adj" fmla="val 6000"/>
            </a:avLst>
          </a:prstGeom>
          <a:solidFill>
            <a:srgbClr val="E3F1E4"/>
          </a:solidFill>
          <a:ln>
            <a:noFill/>
          </a:ln>
          <a:effectLst/>
        </p:spPr>
        <p:txBody>
          <a:bodyPr rtlCol="0" anchor="ctr"/>
          <a:lstStyle/>
          <a:p/>
        </p:txBody>
      </p:sp>
      <p:sp>
        <p:nvSpPr>
          <p:cNvPr id="12" name="Oval 11"/>
          <p:cNvSpPr/>
          <p:nvPr/>
        </p:nvSpPr>
        <p:spPr>
          <a:xfrm>
            <a:off x="3556924" y="1307592"/>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a:t>
            </a:r>
          </a:p>
        </p:txBody>
      </p:sp>
      <p:sp>
        <p:nvSpPr>
          <p:cNvPr id="13" name="TextBox 12"/>
          <p:cNvSpPr txBox="1"/>
          <p:nvPr/>
        </p:nvSpPr>
        <p:spPr>
          <a:xfrm>
            <a:off x="2858963" y="1947672"/>
            <a:ext cx="1944563" cy="1828800"/>
          </a:xfrm>
          <a:prstGeom prst="rect">
            <a:avLst/>
          </a:prstGeom>
          <a:noFill/>
        </p:spPr>
        <p:txBody>
          <a:bodyPr wrap="square" anchor="ctr" lIns="73152" rIns="73152" tIns="36576" bIns="36576">
            <a:noAutofit/>
          </a:bodyPr>
          <a:lstStyle/>
          <a:p>
            <a:pPr algn="ctr">
              <a:spcBef>
                <a:spcPts val="0"/>
              </a:spcBef>
              <a:spcAft>
                <a:spcPts val="0"/>
              </a:spcAft>
            </a:pPr>
            <a:r>
              <a:rPr lang="tr-TR" sz="1850" b="0" i="0">
                <a:solidFill>
                  <a:srgbClr val="262626"/>
                </a:solidFill>
                <a:latin typeface="Calibri"/>
              </a:rPr>
              <a:t>Canlılar iklim sistemini etkiler ve değişimlerden etkilenir.</a:t>
            </a:r>
          </a:p>
        </p:txBody>
      </p:sp>
      <p:sp>
        <p:nvSpPr>
          <p:cNvPr id="14" name="Rounded Rectangle 13"/>
          <p:cNvSpPr/>
          <p:nvPr/>
        </p:nvSpPr>
        <p:spPr>
          <a:xfrm>
            <a:off x="2858963" y="3867912"/>
            <a:ext cx="1944563" cy="457200"/>
          </a:xfrm>
          <a:prstGeom prst="roundRect">
            <a:avLst>
              <a:gd name="adj" fmla="val 18000"/>
            </a:avLst>
          </a:prstGeom>
          <a:solidFill>
            <a:srgbClr val="2E7D32"/>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Biyosfer</a:t>
            </a:r>
          </a:p>
        </p:txBody>
      </p:sp>
      <p:sp>
        <p:nvSpPr>
          <p:cNvPr id="15" name="TextBox 14"/>
          <p:cNvSpPr txBox="1"/>
          <p:nvPr/>
        </p:nvSpPr>
        <p:spPr>
          <a:xfrm>
            <a:off x="2858963" y="4416552"/>
            <a:ext cx="1944563" cy="1737360"/>
          </a:xfrm>
          <a:prstGeom prst="rect">
            <a:avLst/>
          </a:prstGeom>
          <a:noFill/>
        </p:spPr>
        <p:txBody>
          <a:bodyPr wrap="square" anchor="ctr" lIns="73152" rIns="73152" tIns="36576" bIns="36576">
            <a:noAutofit/>
          </a:bodyPr>
          <a:lstStyle/>
          <a:p>
            <a:pPr algn="ctr">
              <a:spcBef>
                <a:spcPts val="0"/>
              </a:spcBef>
              <a:spcAft>
                <a:spcPts val="0"/>
              </a:spcAft>
            </a:pPr>
            <a:r>
              <a:rPr lang="tr-TR" sz="1500" b="0" i="1">
                <a:solidFill>
                  <a:srgbClr val="262626"/>
                </a:solidFill>
                <a:latin typeface="Calibri"/>
              </a:rPr>
              <a:t>Canlılar, iklim sistemini etkiler ve iklim sisteminde meydana gelen değişimlerden etkilenir.</a:t>
            </a:r>
          </a:p>
        </p:txBody>
      </p:sp>
      <p:sp>
        <p:nvSpPr>
          <p:cNvPr id="16" name="Rounded Rectangle 15"/>
          <p:cNvSpPr/>
          <p:nvPr/>
        </p:nvSpPr>
        <p:spPr>
          <a:xfrm>
            <a:off x="5032126" y="1216152"/>
            <a:ext cx="2127443" cy="5029200"/>
          </a:xfrm>
          <a:prstGeom prst="roundRect">
            <a:avLst>
              <a:gd name="adj" fmla="val 6000"/>
            </a:avLst>
          </a:prstGeom>
          <a:solidFill>
            <a:srgbClr val="E3F1E4"/>
          </a:solidFill>
          <a:ln>
            <a:noFill/>
          </a:ln>
          <a:effectLst/>
        </p:spPr>
        <p:txBody>
          <a:bodyPr rtlCol="0" anchor="ctr"/>
          <a:lstStyle/>
          <a:p/>
        </p:txBody>
      </p:sp>
      <p:sp>
        <p:nvSpPr>
          <p:cNvPr id="17" name="Oval 16"/>
          <p:cNvSpPr/>
          <p:nvPr/>
        </p:nvSpPr>
        <p:spPr>
          <a:xfrm>
            <a:off x="5821527" y="1307592"/>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3</a:t>
            </a:r>
          </a:p>
        </p:txBody>
      </p:sp>
      <p:sp>
        <p:nvSpPr>
          <p:cNvPr id="18" name="TextBox 17"/>
          <p:cNvSpPr txBox="1"/>
          <p:nvPr/>
        </p:nvSpPr>
        <p:spPr>
          <a:xfrm>
            <a:off x="5123566" y="1947672"/>
            <a:ext cx="1944563" cy="1828800"/>
          </a:xfrm>
          <a:prstGeom prst="rect">
            <a:avLst/>
          </a:prstGeom>
          <a:noFill/>
        </p:spPr>
        <p:txBody>
          <a:bodyPr wrap="square" anchor="ctr" lIns="73152" rIns="73152" tIns="36576" bIns="36576">
            <a:noAutofit/>
          </a:bodyPr>
          <a:lstStyle/>
          <a:p>
            <a:pPr algn="ctr">
              <a:spcBef>
                <a:spcPts val="0"/>
              </a:spcBef>
              <a:spcAft>
                <a:spcPts val="0"/>
              </a:spcAft>
            </a:pPr>
            <a:r>
              <a:rPr lang="tr-TR" sz="1850" b="0" i="0">
                <a:solidFill>
                  <a:srgbClr val="262626"/>
                </a:solidFill>
                <a:latin typeface="Calibri"/>
              </a:rPr>
              <a:t>Kar ve buz yüzeyleri; enerji ve nem dengesini değiştirir.</a:t>
            </a:r>
          </a:p>
        </p:txBody>
      </p:sp>
      <p:sp>
        <p:nvSpPr>
          <p:cNvPr id="19" name="Rounded Rectangle 18"/>
          <p:cNvSpPr/>
          <p:nvPr/>
        </p:nvSpPr>
        <p:spPr>
          <a:xfrm>
            <a:off x="5123566" y="3867912"/>
            <a:ext cx="1944563" cy="457200"/>
          </a:xfrm>
          <a:prstGeom prst="roundRect">
            <a:avLst>
              <a:gd name="adj" fmla="val 18000"/>
            </a:avLst>
          </a:prstGeom>
          <a:solidFill>
            <a:srgbClr val="5BA8B5"/>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Kriyosfer</a:t>
            </a:r>
          </a:p>
        </p:txBody>
      </p:sp>
      <p:sp>
        <p:nvSpPr>
          <p:cNvPr id="20" name="TextBox 19"/>
          <p:cNvSpPr txBox="1"/>
          <p:nvPr/>
        </p:nvSpPr>
        <p:spPr>
          <a:xfrm>
            <a:off x="5123566" y="4416552"/>
            <a:ext cx="1944563" cy="1737360"/>
          </a:xfrm>
          <a:prstGeom prst="rect">
            <a:avLst/>
          </a:prstGeom>
          <a:noFill/>
        </p:spPr>
        <p:txBody>
          <a:bodyPr wrap="square" anchor="ctr" lIns="73152" rIns="73152" tIns="36576" bIns="36576">
            <a:noAutofit/>
          </a:bodyPr>
          <a:lstStyle/>
          <a:p>
            <a:pPr algn="ctr">
              <a:spcBef>
                <a:spcPts val="0"/>
              </a:spcBef>
              <a:spcAft>
                <a:spcPts val="0"/>
              </a:spcAft>
            </a:pPr>
            <a:r>
              <a:rPr lang="tr-TR" sz="1500" b="0" i="1">
                <a:solidFill>
                  <a:srgbClr val="262626"/>
                </a:solidFill>
                <a:latin typeface="Calibri"/>
              </a:rPr>
              <a:t>Kriyosferde meydana gelen değişimler, yeryüzünün enerji ve nem dengesini değiştirerek sıcaklık ve yağış dağılışını etkiler.</a:t>
            </a:r>
          </a:p>
        </p:txBody>
      </p:sp>
      <p:sp>
        <p:nvSpPr>
          <p:cNvPr id="21" name="Rounded Rectangle 20"/>
          <p:cNvSpPr/>
          <p:nvPr/>
        </p:nvSpPr>
        <p:spPr>
          <a:xfrm>
            <a:off x="7296729" y="1216152"/>
            <a:ext cx="2127443" cy="5029200"/>
          </a:xfrm>
          <a:prstGeom prst="roundRect">
            <a:avLst>
              <a:gd name="adj" fmla="val 6000"/>
            </a:avLst>
          </a:prstGeom>
          <a:solidFill>
            <a:srgbClr val="E3F1E4"/>
          </a:solidFill>
          <a:ln>
            <a:noFill/>
          </a:ln>
          <a:effectLst/>
        </p:spPr>
        <p:txBody>
          <a:bodyPr rtlCol="0" anchor="ctr"/>
          <a:lstStyle/>
          <a:p/>
        </p:txBody>
      </p:sp>
      <p:sp>
        <p:nvSpPr>
          <p:cNvPr id="22" name="Oval 21"/>
          <p:cNvSpPr/>
          <p:nvPr/>
        </p:nvSpPr>
        <p:spPr>
          <a:xfrm>
            <a:off x="8086130" y="1307592"/>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4</a:t>
            </a:r>
          </a:p>
        </p:txBody>
      </p:sp>
      <p:sp>
        <p:nvSpPr>
          <p:cNvPr id="23" name="TextBox 22"/>
          <p:cNvSpPr txBox="1"/>
          <p:nvPr/>
        </p:nvSpPr>
        <p:spPr>
          <a:xfrm>
            <a:off x="7388169" y="1947672"/>
            <a:ext cx="1944563" cy="1828800"/>
          </a:xfrm>
          <a:prstGeom prst="rect">
            <a:avLst/>
          </a:prstGeom>
          <a:noFill/>
        </p:spPr>
        <p:txBody>
          <a:bodyPr wrap="square" anchor="ctr" lIns="73152" rIns="73152" tIns="36576" bIns="36576">
            <a:noAutofit/>
          </a:bodyPr>
          <a:lstStyle/>
          <a:p>
            <a:pPr algn="ctr">
              <a:spcBef>
                <a:spcPts val="0"/>
              </a:spcBef>
              <a:spcAft>
                <a:spcPts val="0"/>
              </a:spcAft>
            </a:pPr>
            <a:r>
              <a:rPr lang="tr-TR" sz="1850" b="0" i="0">
                <a:solidFill>
                  <a:srgbClr val="262626"/>
                </a:solidFill>
                <a:latin typeface="Calibri"/>
              </a:rPr>
              <a:t>Etkisi çok daha uzun zamanda görülür: levha hareketleri, okyanus havzaları, sıradağlar.</a:t>
            </a:r>
          </a:p>
        </p:txBody>
      </p:sp>
      <p:sp>
        <p:nvSpPr>
          <p:cNvPr id="24" name="Rounded Rectangle 23"/>
          <p:cNvSpPr/>
          <p:nvPr/>
        </p:nvSpPr>
        <p:spPr>
          <a:xfrm>
            <a:off x="7388169" y="3867912"/>
            <a:ext cx="1944563" cy="457200"/>
          </a:xfrm>
          <a:prstGeom prst="roundRect">
            <a:avLst>
              <a:gd name="adj" fmla="val 18000"/>
            </a:avLst>
          </a:prstGeom>
          <a:solidFill>
            <a:srgbClr val="8B5E34"/>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Litosfer</a:t>
            </a:r>
          </a:p>
        </p:txBody>
      </p:sp>
      <p:sp>
        <p:nvSpPr>
          <p:cNvPr id="25" name="TextBox 24"/>
          <p:cNvSpPr txBox="1"/>
          <p:nvPr/>
        </p:nvSpPr>
        <p:spPr>
          <a:xfrm>
            <a:off x="7388169" y="4416552"/>
            <a:ext cx="1944563" cy="1737360"/>
          </a:xfrm>
          <a:prstGeom prst="rect">
            <a:avLst/>
          </a:prstGeom>
          <a:noFill/>
        </p:spPr>
        <p:txBody>
          <a:bodyPr wrap="square" anchor="ctr" lIns="73152" rIns="73152" tIns="36576" bIns="36576">
            <a:noAutofit/>
          </a:bodyPr>
          <a:lstStyle/>
          <a:p>
            <a:pPr algn="ctr">
              <a:spcBef>
                <a:spcPts val="0"/>
              </a:spcBef>
              <a:spcAft>
                <a:spcPts val="0"/>
              </a:spcAft>
            </a:pPr>
            <a:r>
              <a:rPr lang="tr-TR" sz="1500" b="0" i="1">
                <a:solidFill>
                  <a:srgbClr val="262626"/>
                </a:solidFill>
                <a:latin typeface="Calibri"/>
              </a:rPr>
              <a:t>Litosferin iklim sistemi üzerindeki etkisi, diğer bileşenlere göre çok daha uzun zamanda gerçekleşir.</a:t>
            </a:r>
          </a:p>
        </p:txBody>
      </p:sp>
      <p:sp>
        <p:nvSpPr>
          <p:cNvPr id="26" name="Rounded Rectangle 25"/>
          <p:cNvSpPr/>
          <p:nvPr/>
        </p:nvSpPr>
        <p:spPr>
          <a:xfrm>
            <a:off x="9561332" y="1216152"/>
            <a:ext cx="2127443" cy="5029200"/>
          </a:xfrm>
          <a:prstGeom prst="roundRect">
            <a:avLst>
              <a:gd name="adj" fmla="val 6000"/>
            </a:avLst>
          </a:prstGeom>
          <a:solidFill>
            <a:srgbClr val="E3F1E4"/>
          </a:solidFill>
          <a:ln>
            <a:noFill/>
          </a:ln>
          <a:effectLst/>
        </p:spPr>
        <p:txBody>
          <a:bodyPr rtlCol="0" anchor="ctr"/>
          <a:lstStyle/>
          <a:p/>
        </p:txBody>
      </p:sp>
      <p:sp>
        <p:nvSpPr>
          <p:cNvPr id="27" name="Oval 26"/>
          <p:cNvSpPr/>
          <p:nvPr/>
        </p:nvSpPr>
        <p:spPr>
          <a:xfrm>
            <a:off x="10350733" y="1307592"/>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5</a:t>
            </a:r>
          </a:p>
        </p:txBody>
      </p:sp>
      <p:sp>
        <p:nvSpPr>
          <p:cNvPr id="28" name="TextBox 27"/>
          <p:cNvSpPr txBox="1"/>
          <p:nvPr/>
        </p:nvSpPr>
        <p:spPr>
          <a:xfrm>
            <a:off x="9652772" y="1947672"/>
            <a:ext cx="1944563" cy="1828800"/>
          </a:xfrm>
          <a:prstGeom prst="rect">
            <a:avLst/>
          </a:prstGeom>
          <a:noFill/>
        </p:spPr>
        <p:txBody>
          <a:bodyPr wrap="square" anchor="ctr" lIns="73152" rIns="73152" tIns="36576" bIns="36576">
            <a:noAutofit/>
          </a:bodyPr>
          <a:lstStyle/>
          <a:p>
            <a:pPr algn="ctr">
              <a:spcBef>
                <a:spcPts val="0"/>
              </a:spcBef>
              <a:spcAft>
                <a:spcPts val="0"/>
              </a:spcAft>
            </a:pPr>
            <a:r>
              <a:rPr lang="tr-TR" sz="1850" b="0" i="0">
                <a:solidFill>
                  <a:srgbClr val="262626"/>
                </a:solidFill>
                <a:latin typeface="Calibri"/>
              </a:rPr>
              <a:t>Buharlaşan sular atmosfere geçer; okyanus akıntılarıyla enerji taşınır.</a:t>
            </a:r>
          </a:p>
        </p:txBody>
      </p:sp>
      <p:sp>
        <p:nvSpPr>
          <p:cNvPr id="29" name="Rounded Rectangle 28"/>
          <p:cNvSpPr/>
          <p:nvPr/>
        </p:nvSpPr>
        <p:spPr>
          <a:xfrm>
            <a:off x="9652772" y="3867912"/>
            <a:ext cx="1944563" cy="457200"/>
          </a:xfrm>
          <a:prstGeom prst="roundRect">
            <a:avLst>
              <a:gd name="adj" fmla="val 18000"/>
            </a:avLst>
          </a:prstGeom>
          <a:solidFill>
            <a:srgbClr val="1F5F9E"/>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Hidrosfer</a:t>
            </a:r>
          </a:p>
        </p:txBody>
      </p:sp>
      <p:sp>
        <p:nvSpPr>
          <p:cNvPr id="30" name="TextBox 29"/>
          <p:cNvSpPr txBox="1"/>
          <p:nvPr/>
        </p:nvSpPr>
        <p:spPr>
          <a:xfrm>
            <a:off x="9652772" y="4416552"/>
            <a:ext cx="1944563" cy="1737360"/>
          </a:xfrm>
          <a:prstGeom prst="rect">
            <a:avLst/>
          </a:prstGeom>
          <a:noFill/>
        </p:spPr>
        <p:txBody>
          <a:bodyPr wrap="square" anchor="ctr" lIns="73152" rIns="73152" tIns="36576" bIns="36576">
            <a:noAutofit/>
          </a:bodyPr>
          <a:lstStyle/>
          <a:p>
            <a:pPr algn="ctr">
              <a:spcBef>
                <a:spcPts val="0"/>
              </a:spcBef>
              <a:spcAft>
                <a:spcPts val="0"/>
              </a:spcAft>
            </a:pPr>
            <a:r>
              <a:rPr lang="tr-TR" sz="1500" b="0" i="1">
                <a:solidFill>
                  <a:srgbClr val="262626"/>
                </a:solidFill>
                <a:latin typeface="Calibri"/>
              </a:rPr>
              <a:t>Hidrosfer, Ekvator ve kutuplar arasında enerji taşınımında rolü olan okyanus akıntılarıyla iklim sisteminde önemli bir işlev görür.</a:t>
            </a:r>
          </a:p>
        </p:txBody>
      </p:sp>
      <p:sp>
        <p:nvSpPr>
          <p:cNvPr id="31" name="TextBox 3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32" name="Rounded Rectangle 3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90-91</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111 / 268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Güneş’ten aldığı enerjiyi diğer bileşenlere göre daha fazla depolayabilen bileşen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Atmosfer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Litosfer</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Hidrosfer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Biyosfer</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Kriyosfer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90</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112 / 268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Güneş’ten aldığı enerjiyi diğer bileşenlere göre daha fazla depolayabilen bileşen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Atmosfer</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Litosfer</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Hidrosfer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Biyosfer</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Kriyosfer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İklim sisteminin diğer bileşenleriyle karşılaştırıldığında hidrosferin en önemli özelliği, Güneş’ten aldığı enerjiyi diğer bileşenlere göre daha fazla depolayabilmesidir.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90</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113 / 268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İklim sisteminin değişkenleri ve sıcaklık</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DEĞİŞKENLER</a:t>
            </a:r>
          </a:p>
        </p:txBody>
      </p:sp>
      <p:sp>
        <p:nvSpPr>
          <p:cNvPr id="6" name="Rounded Rectangle 5"/>
          <p:cNvSpPr/>
          <p:nvPr/>
        </p:nvSpPr>
        <p:spPr>
          <a:xfrm>
            <a:off x="502920" y="1307592"/>
            <a:ext cx="11185855" cy="160020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307592"/>
            <a:ext cx="146304" cy="1600200"/>
          </a:xfrm>
          <a:prstGeom prst="rect">
            <a:avLst/>
          </a:prstGeom>
          <a:solidFill>
            <a:srgbClr val="D97326"/>
          </a:solidFill>
          <a:ln>
            <a:noFill/>
          </a:ln>
          <a:effectLst/>
        </p:spPr>
        <p:txBody>
          <a:bodyPr rtlCol="0" anchor="ctr"/>
          <a:lstStyle/>
          <a:p/>
        </p:txBody>
      </p:sp>
      <p:sp>
        <p:nvSpPr>
          <p:cNvPr id="8" name="TextBox 7"/>
          <p:cNvSpPr txBox="1"/>
          <p:nvPr/>
        </p:nvSpPr>
        <p:spPr>
          <a:xfrm>
            <a:off x="868680" y="141732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D97326"/>
                </a:solidFill>
                <a:latin typeface="Calibri"/>
              </a:rPr>
              <a:t>İKLİM DEĞİŞKENLERİ</a:t>
            </a:r>
          </a:p>
        </p:txBody>
      </p:sp>
      <p:sp>
        <p:nvSpPr>
          <p:cNvPr id="9" name="TextBox 8"/>
          <p:cNvSpPr txBox="1"/>
          <p:nvPr/>
        </p:nvSpPr>
        <p:spPr>
          <a:xfrm>
            <a:off x="868680" y="1810512"/>
            <a:ext cx="10637215" cy="96012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Bir yerin hava olaylarını oluşturan sıcaklık, nem, yağış, hava basıncı, rüzgâr gibi faktörler iklim değişkenleri olarak adlandırılır.</a:t>
            </a:r>
          </a:p>
        </p:txBody>
      </p:sp>
      <p:sp>
        <p:nvSpPr>
          <p:cNvPr id="10" name="Rounded Rectangle 9"/>
          <p:cNvSpPr/>
          <p:nvPr/>
        </p:nvSpPr>
        <p:spPr>
          <a:xfrm>
            <a:off x="502920" y="3044951"/>
            <a:ext cx="6949440" cy="3246121"/>
          </a:xfrm>
          <a:prstGeom prst="roundRect">
            <a:avLst>
              <a:gd name="adj" fmla="val 5000"/>
            </a:avLst>
          </a:prstGeom>
          <a:solidFill>
            <a:srgbClr val="F0F0F0"/>
          </a:solidFill>
          <a:ln>
            <a:noFill/>
          </a:ln>
          <a:effectLst/>
        </p:spPr>
        <p:txBody>
          <a:bodyPr rtlCol="0" anchor="ctr"/>
          <a:lstStyle/>
          <a:p/>
        </p:txBody>
      </p:sp>
      <p:sp>
        <p:nvSpPr>
          <p:cNvPr id="11" name="Rounded Rectangle 10"/>
          <p:cNvSpPr/>
          <p:nvPr/>
        </p:nvSpPr>
        <p:spPr>
          <a:xfrm>
            <a:off x="502920" y="3044951"/>
            <a:ext cx="6949440" cy="530352"/>
          </a:xfrm>
          <a:prstGeom prst="roundRect">
            <a:avLst>
              <a:gd name="adj" fmla="val 25000"/>
            </a:avLst>
          </a:prstGeom>
          <a:solidFill>
            <a:srgbClr val="D97326"/>
          </a:solidFill>
          <a:ln>
            <a:noFill/>
          </a:ln>
          <a:effectLst/>
        </p:spPr>
        <p:txBody>
          <a:bodyPr rtlCol="0" anchor="ctr"/>
          <a:lstStyle/>
          <a:p/>
        </p:txBody>
      </p:sp>
      <p:sp>
        <p:nvSpPr>
          <p:cNvPr id="12" name="Rectangle 11"/>
          <p:cNvSpPr/>
          <p:nvPr/>
        </p:nvSpPr>
        <p:spPr>
          <a:xfrm>
            <a:off x="502920" y="3310127"/>
            <a:ext cx="6949440" cy="265176"/>
          </a:xfrm>
          <a:prstGeom prst="rect">
            <a:avLst/>
          </a:prstGeom>
          <a:solidFill>
            <a:srgbClr val="D97326"/>
          </a:solidFill>
          <a:ln>
            <a:noFill/>
          </a:ln>
          <a:effectLst/>
        </p:spPr>
        <p:txBody>
          <a:bodyPr rtlCol="0" anchor="ctr"/>
          <a:lstStyle/>
          <a:p/>
        </p:txBody>
      </p:sp>
      <p:sp>
        <p:nvSpPr>
          <p:cNvPr id="13" name="TextBox 12"/>
          <p:cNvSpPr txBox="1"/>
          <p:nvPr/>
        </p:nvSpPr>
        <p:spPr>
          <a:xfrm>
            <a:off x="594360" y="3044951"/>
            <a:ext cx="6766560"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1. Sıcaklık</a:t>
            </a:r>
          </a:p>
        </p:txBody>
      </p:sp>
      <p:sp>
        <p:nvSpPr>
          <p:cNvPr id="14" name="TextBox 13"/>
          <p:cNvSpPr txBox="1"/>
          <p:nvPr/>
        </p:nvSpPr>
        <p:spPr>
          <a:xfrm>
            <a:off x="612648" y="3648455"/>
            <a:ext cx="6729984" cy="2569465"/>
          </a:xfrm>
          <a:prstGeom prst="rect">
            <a:avLst/>
          </a:prstGeom>
          <a:noFill/>
        </p:spPr>
        <p:txBody>
          <a:bodyPr wrap="square" anchor="t" lIns="73152" rIns="73152" tIns="36576" bIns="36576">
            <a:noAutofit/>
          </a:bodyPr>
          <a:lstStyle/>
          <a:p>
            <a:pPr algn="l">
              <a:spcBef>
                <a:spcPts val="0"/>
              </a:spcBef>
              <a:spcAft>
                <a:spcPts val="600"/>
              </a:spcAft>
            </a:pPr>
            <a:r>
              <a:rPr lang="tr-TR" sz="2200" b="0" i="0">
                <a:solidFill>
                  <a:srgbClr val="262626"/>
                </a:solidFill>
                <a:latin typeface="Calibri"/>
              </a:rPr>
              <a:t>En önemli iklim değişkenidir. Bir yerin basınç, rüzgâr, nemlilik, yağış gibi özelliklerini genellikle sıcaklık belirler.</a:t>
            </a:r>
          </a:p>
          <a:p>
            <a:pPr algn="l">
              <a:spcBef>
                <a:spcPts val="0"/>
              </a:spcBef>
              <a:spcAft>
                <a:spcPts val="0"/>
              </a:spcAft>
            </a:pPr>
            <a:r>
              <a:rPr lang="tr-TR" sz="2200" b="1" i="0">
                <a:solidFill>
                  <a:srgbClr val="262626"/>
                </a:solidFill>
                <a:latin typeface="Calibri"/>
              </a:rPr>
              <a:t>Güneş, atmosferdeki sıcaklığın kaynağıdır.</a:t>
            </a:r>
          </a:p>
        </p:txBody>
      </p:sp>
      <p:sp>
        <p:nvSpPr>
          <p:cNvPr id="15" name="Rounded Rectangle 14"/>
          <p:cNvSpPr/>
          <p:nvPr/>
        </p:nvSpPr>
        <p:spPr>
          <a:xfrm>
            <a:off x="7680960" y="3044951"/>
            <a:ext cx="4007815" cy="3246121"/>
          </a:xfrm>
          <a:prstGeom prst="roundRect">
            <a:avLst>
              <a:gd name="adj" fmla="val 5000"/>
            </a:avLst>
          </a:prstGeom>
          <a:solidFill>
            <a:srgbClr val="F0F0F0"/>
          </a:solidFill>
          <a:ln>
            <a:noFill/>
          </a:ln>
          <a:effectLst/>
        </p:spPr>
        <p:txBody>
          <a:bodyPr rtlCol="0" anchor="ctr"/>
          <a:lstStyle/>
          <a:p/>
        </p:txBody>
      </p:sp>
      <p:sp>
        <p:nvSpPr>
          <p:cNvPr id="16" name="Rounded Rectangle 15"/>
          <p:cNvSpPr/>
          <p:nvPr/>
        </p:nvSpPr>
        <p:spPr>
          <a:xfrm>
            <a:off x="7680960" y="3044951"/>
            <a:ext cx="4007815" cy="530352"/>
          </a:xfrm>
          <a:prstGeom prst="roundRect">
            <a:avLst>
              <a:gd name="adj" fmla="val 25000"/>
            </a:avLst>
          </a:prstGeom>
          <a:solidFill>
            <a:srgbClr val="4F4F4F"/>
          </a:solidFill>
          <a:ln>
            <a:noFill/>
          </a:ln>
          <a:effectLst/>
        </p:spPr>
        <p:txBody>
          <a:bodyPr rtlCol="0" anchor="ctr"/>
          <a:lstStyle/>
          <a:p/>
        </p:txBody>
      </p:sp>
      <p:sp>
        <p:nvSpPr>
          <p:cNvPr id="17" name="Rectangle 16"/>
          <p:cNvSpPr/>
          <p:nvPr/>
        </p:nvSpPr>
        <p:spPr>
          <a:xfrm>
            <a:off x="7680960" y="3310127"/>
            <a:ext cx="4007815" cy="265176"/>
          </a:xfrm>
          <a:prstGeom prst="rect">
            <a:avLst/>
          </a:prstGeom>
          <a:solidFill>
            <a:srgbClr val="4F4F4F"/>
          </a:solidFill>
          <a:ln>
            <a:noFill/>
          </a:ln>
          <a:effectLst/>
        </p:spPr>
        <p:txBody>
          <a:bodyPr rtlCol="0" anchor="ctr"/>
          <a:lstStyle/>
          <a:p/>
        </p:txBody>
      </p:sp>
      <p:sp>
        <p:nvSpPr>
          <p:cNvPr id="18" name="TextBox 17"/>
          <p:cNvSpPr txBox="1"/>
          <p:nvPr/>
        </p:nvSpPr>
        <p:spPr>
          <a:xfrm>
            <a:off x="7772400" y="3044951"/>
            <a:ext cx="3824935"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Albedo</a:t>
            </a:r>
          </a:p>
        </p:txBody>
      </p:sp>
      <p:sp>
        <p:nvSpPr>
          <p:cNvPr id="19" name="TextBox 18"/>
          <p:cNvSpPr txBox="1"/>
          <p:nvPr/>
        </p:nvSpPr>
        <p:spPr>
          <a:xfrm>
            <a:off x="7790688" y="3648455"/>
            <a:ext cx="3788359" cy="2569465"/>
          </a:xfrm>
          <a:prstGeom prst="rect">
            <a:avLst/>
          </a:prstGeom>
          <a:noFill/>
        </p:spPr>
        <p:txBody>
          <a:bodyPr wrap="square" anchor="t" lIns="73152" rIns="73152" tIns="36576" bIns="36576">
            <a:noAutofit/>
          </a:bodyPr>
          <a:lstStyle/>
          <a:p>
            <a:pPr algn="l">
              <a:spcBef>
                <a:spcPts val="0"/>
              </a:spcBef>
              <a:spcAft>
                <a:spcPts val="600"/>
              </a:spcAft>
            </a:pPr>
            <a:r>
              <a:rPr lang="tr-TR" sz="1900" b="0" i="1">
                <a:solidFill>
                  <a:srgbClr val="262626"/>
                </a:solidFill>
                <a:latin typeface="Calibri"/>
              </a:rPr>
              <a:t>Yeryüzünün Güneşʼten gelen ışınımı atmosfere doğru ortalama yansıtma yüzdesidir.</a:t>
            </a:r>
          </a:p>
          <a:p>
            <a:pPr algn="l">
              <a:spcBef>
                <a:spcPts val="0"/>
              </a:spcBef>
              <a:spcAft>
                <a:spcPts val="0"/>
              </a:spcAft>
            </a:pPr>
            <a:r>
              <a:rPr lang="tr-TR" sz="1900" b="0" i="1">
                <a:solidFill>
                  <a:srgbClr val="767676"/>
                </a:solidFill>
                <a:latin typeface="Calibri"/>
              </a:rPr>
              <a:t>Toprak, su, bitki, buzul, asfalt, beton gibi çeşitli yüzeylerin albedosu farklılık gösterir.</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94</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114 / 268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Uygulama: Güneş’ten Gelen Enerjinin Bilançosu</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sp>
        <p:nvSpPr>
          <p:cNvPr id="6" name="TextBox 5"/>
          <p:cNvSpPr txBox="1"/>
          <p:nvPr/>
        </p:nvSpPr>
        <p:spPr>
          <a:xfrm>
            <a:off x="502920" y="1188720"/>
            <a:ext cx="4572000" cy="566928"/>
          </a:xfrm>
          <a:prstGeom prst="rect">
            <a:avLst/>
          </a:prstGeom>
          <a:noFill/>
        </p:spPr>
        <p:txBody>
          <a:bodyPr wrap="square" anchor="ctr" lIns="73152" rIns="73152" tIns="36576" bIns="36576">
            <a:noAutofit/>
          </a:bodyPr>
          <a:lstStyle/>
          <a:p>
            <a:pPr algn="l">
              <a:spcBef>
                <a:spcPts val="0"/>
              </a:spcBef>
              <a:spcAft>
                <a:spcPts val="0"/>
              </a:spcAft>
            </a:pPr>
            <a:r>
              <a:rPr lang="tr-TR" sz="1550" b="0" i="1">
                <a:solidFill>
                  <a:srgbClr val="767676"/>
                </a:solidFill>
                <a:latin typeface="Calibri"/>
              </a:rPr>
              <a:t>Aşağıdaki görselde Güneş’ten gelen enerjinin dağılımı gösterilmiştir.</a:t>
            </a:r>
          </a:p>
        </p:txBody>
      </p:sp>
      <p:pic>
        <p:nvPicPr>
          <p:cNvPr id="7" name="Picture 6" descr="h11_enerji_bilancosu_s94.jpg"/>
          <p:cNvPicPr>
            <a:picLocks noChangeAspect="1"/>
          </p:cNvPicPr>
          <p:nvPr/>
        </p:nvPicPr>
        <p:blipFill>
          <a:blip r:embed="rId3"/>
          <a:stretch>
            <a:fillRect/>
          </a:stretch>
        </p:blipFill>
        <p:spPr>
          <a:xfrm>
            <a:off x="502920" y="1810512"/>
            <a:ext cx="4572000" cy="3729789"/>
          </a:xfrm>
          <a:prstGeom prst="rect">
            <a:avLst/>
          </a:prstGeom>
          <a:ln w="9525">
            <a:solidFill>
              <a:srgbClr val="D9D9D9"/>
            </a:solidFill>
          </a:ln>
        </p:spPr>
      </p:pic>
      <p:sp>
        <p:nvSpPr>
          <p:cNvPr id="8" name="TextBox 7"/>
          <p:cNvSpPr txBox="1"/>
          <p:nvPr/>
        </p:nvSpPr>
        <p:spPr>
          <a:xfrm>
            <a:off x="5303520" y="1188720"/>
            <a:ext cx="6385255" cy="65836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1. Görselde a, b, c, ç, d ile gösterilenleri aşağıdaki tabloda verilen ifadelerle eşleştiriniz.</a:t>
            </a:r>
          </a:p>
        </p:txBody>
      </p:sp>
      <p:graphicFrame>
        <p:nvGraphicFramePr>
          <p:cNvPr id="9" name="Table 8"/>
          <p:cNvGraphicFramePr>
            <a:graphicFrameLocks noGrp="1"/>
          </p:cNvGraphicFramePr>
          <p:nvPr/>
        </p:nvGraphicFramePr>
        <p:xfrm>
          <a:off x="5303520" y="1883664"/>
          <a:ext cx="6385255" cy="2331720"/>
        </p:xfrm>
        <a:graphic>
          <a:graphicData uri="http://schemas.openxmlformats.org/drawingml/2006/table">
            <a:tbl>
              <a:tblPr firstRow="1" bandRow="1">
                <a:tableStyleId>{5C22544A-7EE6-4342-B048-85BDC9FD1C3A}</a:tableStyleId>
              </a:tblPr>
              <a:tblGrid>
                <a:gridCol w="4785055"/>
                <a:gridCol w="1600200"/>
              </a:tblGrid>
              <a:tr h="411480">
                <a:tc>
                  <a:txBody>
                    <a:bodyPr wrap="square"/>
                    <a:lstStyle/>
                    <a:p>
                      <a:pPr algn="ctr">
                        <a:spcBef>
                          <a:spcPts val="0"/>
                        </a:spcBef>
                        <a:spcAft>
                          <a:spcPts val="0"/>
                        </a:spcAft>
                      </a:pPr>
                      <a:r>
                        <a:rPr lang="tr-TR" sz="1700" b="1" i="0">
                          <a:solidFill>
                            <a:srgbClr val="FFFFFF"/>
                          </a:solidFill>
                          <a:latin typeface="Calibri"/>
                        </a:rPr>
                        <a:t>İfade</a:t>
                      </a:r>
                    </a:p>
                  </a:txBody>
                  <a:tcPr marL="54864" marR="54864" marT="18288" marB="18288" anchor="ctr">
                    <a:solidFill>
                      <a:srgbClr val="1E7B6E"/>
                    </a:solidFill>
                  </a:tcPr>
                </a:tc>
                <a:tc>
                  <a:txBody>
                    <a:bodyPr wrap="square"/>
                    <a:lstStyle/>
                    <a:p>
                      <a:pPr algn="ctr">
                        <a:spcBef>
                          <a:spcPts val="0"/>
                        </a:spcBef>
                        <a:spcAft>
                          <a:spcPts val="0"/>
                        </a:spcAft>
                      </a:pPr>
                      <a:r>
                        <a:rPr lang="tr-TR" sz="1700" b="1" i="0">
                          <a:solidFill>
                            <a:srgbClr val="FFFFFF"/>
                          </a:solidFill>
                          <a:latin typeface="Calibri"/>
                        </a:rPr>
                        <a:t>Harf</a:t>
                      </a:r>
                    </a:p>
                  </a:txBody>
                  <a:tcPr marL="54864" marR="54864" marT="18288" marB="18288" anchor="ctr">
                    <a:solidFill>
                      <a:srgbClr val="1E7B6E"/>
                    </a:solidFill>
                  </a:tcPr>
                </a:tc>
              </a:tr>
              <a:tr h="384048">
                <a:tc>
                  <a:txBody>
                    <a:bodyPr wrap="square"/>
                    <a:lstStyle/>
                    <a:p>
                      <a:pPr algn="l">
                        <a:spcBef>
                          <a:spcPts val="0"/>
                        </a:spcBef>
                        <a:spcAft>
                          <a:spcPts val="0"/>
                        </a:spcAft>
                      </a:pPr>
                      <a:r>
                        <a:rPr lang="tr-TR" sz="1800" b="0" i="0">
                          <a:solidFill>
                            <a:srgbClr val="262626"/>
                          </a:solidFill>
                          <a:latin typeface="Calibri"/>
                        </a:rPr>
                        <a:t>Yeryüzü tarafından tutulan</a:t>
                      </a: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r>
              <a:tr h="384048">
                <a:tc>
                  <a:txBody>
                    <a:bodyPr wrap="square"/>
                    <a:lstStyle/>
                    <a:p>
                      <a:pPr algn="l">
                        <a:spcBef>
                          <a:spcPts val="0"/>
                        </a:spcBef>
                        <a:spcAft>
                          <a:spcPts val="0"/>
                        </a:spcAft>
                      </a:pPr>
                      <a:r>
                        <a:rPr lang="tr-TR" sz="1800" b="0" i="0">
                          <a:solidFill>
                            <a:srgbClr val="262626"/>
                          </a:solidFill>
                          <a:latin typeface="Calibri"/>
                        </a:rPr>
                        <a:t>Atmosfer ve bulutlar tarafından tutulan</a:t>
                      </a: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r>
              <a:tr h="384048">
                <a:tc>
                  <a:txBody>
                    <a:bodyPr wrap="square"/>
                    <a:lstStyle/>
                    <a:p>
                      <a:pPr algn="l">
                        <a:spcBef>
                          <a:spcPts val="0"/>
                        </a:spcBef>
                        <a:spcAft>
                          <a:spcPts val="0"/>
                        </a:spcAft>
                      </a:pPr>
                      <a:r>
                        <a:rPr lang="tr-TR" sz="1800" b="0" i="0">
                          <a:solidFill>
                            <a:srgbClr val="262626"/>
                          </a:solidFill>
                          <a:latin typeface="Calibri"/>
                        </a:rPr>
                        <a:t>Yer yüzeyinden yansıyan</a:t>
                      </a: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r>
              <a:tr h="384048">
                <a:tc>
                  <a:txBody>
                    <a:bodyPr wrap="square"/>
                    <a:lstStyle/>
                    <a:p>
                      <a:pPr algn="l">
                        <a:spcBef>
                          <a:spcPts val="0"/>
                        </a:spcBef>
                        <a:spcAft>
                          <a:spcPts val="0"/>
                        </a:spcAft>
                      </a:pPr>
                      <a:r>
                        <a:rPr lang="tr-TR" sz="1800" b="0" i="0">
                          <a:solidFill>
                            <a:srgbClr val="262626"/>
                          </a:solidFill>
                          <a:latin typeface="Calibri"/>
                        </a:rPr>
                        <a:t>Atmosferden yansıyan</a:t>
                      </a:r>
                    </a:p>
                  </a:txBody>
                  <a:tcPr marL="54864" marR="54864" marT="18288" marB="18288" anchor="ctr">
                    <a:solidFill>
                      <a:srgbClr val="F0F0F0"/>
                    </a:solidFill>
                  </a:tcPr>
                </a:tc>
                <a:tc>
                  <a:txBody>
                    <a:bodyPr wrap="square"/>
                    <a:lstStyle/>
                    <a:p>
                      <a:pPr algn="ctr">
                        <a:spcBef>
                          <a:spcPts val="0"/>
                        </a:spcBef>
                        <a:spcAft>
                          <a:spcPts val="0"/>
                        </a:spcAft>
                      </a:pPr>
                    </a:p>
                  </a:txBody>
                  <a:tcPr marL="54864" marR="54864" marT="18288" marB="18288" anchor="ctr">
                    <a:solidFill>
                      <a:srgbClr val="F0F0F0"/>
                    </a:solidFill>
                  </a:tcPr>
                </a:tc>
              </a:tr>
              <a:tr h="384048">
                <a:tc>
                  <a:txBody>
                    <a:bodyPr wrap="square"/>
                    <a:lstStyle/>
                    <a:p>
                      <a:pPr algn="l">
                        <a:spcBef>
                          <a:spcPts val="0"/>
                        </a:spcBef>
                        <a:spcAft>
                          <a:spcPts val="0"/>
                        </a:spcAft>
                      </a:pPr>
                      <a:r>
                        <a:rPr lang="tr-TR" sz="1800" b="0" i="0">
                          <a:solidFill>
                            <a:srgbClr val="262626"/>
                          </a:solidFill>
                          <a:latin typeface="Calibri"/>
                        </a:rPr>
                        <a:t>Bulutlardan yansıyan</a:t>
                      </a: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r>
            </a:tbl>
          </a:graphicData>
        </a:graphic>
      </p:graphicFrame>
      <p:sp>
        <p:nvSpPr>
          <p:cNvPr id="10" name="TextBox 9"/>
          <p:cNvSpPr txBox="1"/>
          <p:nvPr/>
        </p:nvSpPr>
        <p:spPr>
          <a:xfrm>
            <a:off x="5303520" y="4288536"/>
            <a:ext cx="6385255" cy="530352"/>
          </a:xfrm>
          <a:prstGeom prst="rect">
            <a:avLst/>
          </a:prstGeom>
          <a:noFill/>
        </p:spPr>
        <p:txBody>
          <a:bodyPr wrap="square" anchor="ctr" lIns="73152" rIns="73152" tIns="36576" bIns="36576">
            <a:noAutofit/>
          </a:bodyPr>
          <a:lstStyle/>
          <a:p>
            <a:pPr algn="l">
              <a:spcBef>
                <a:spcPts val="0"/>
              </a:spcBef>
              <a:spcAft>
                <a:spcPts val="0"/>
              </a:spcAft>
            </a:pPr>
            <a:r>
              <a:rPr lang="tr-TR" sz="1550" b="1" i="0">
                <a:solidFill>
                  <a:srgbClr val="262626"/>
                </a:solidFill>
                <a:latin typeface="Calibri"/>
              </a:rPr>
              <a:t>2. Güneş’ten gelen enerji dağılımının sıcaklık üzerindeki etkileri nelerdir?</a:t>
            </a:r>
          </a:p>
        </p:txBody>
      </p:sp>
      <p:sp>
        <p:nvSpPr>
          <p:cNvPr id="11" name="Rounded Rectangle 10"/>
          <p:cNvSpPr/>
          <p:nvPr/>
        </p:nvSpPr>
        <p:spPr>
          <a:xfrm>
            <a:off x="5303520" y="4855464"/>
            <a:ext cx="6385255" cy="1435608"/>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2" name="Connector 11"/>
          <p:cNvCxnSpPr/>
          <p:nvPr/>
        </p:nvCxnSpPr>
        <p:spPr>
          <a:xfrm>
            <a:off x="5486400" y="5214366"/>
            <a:ext cx="6019495" cy="0"/>
          </a:xfrm>
          <a:prstGeom prst="line">
            <a:avLst/>
          </a:prstGeom>
          <a:ln w="12700">
            <a:solidFill>
              <a:srgbClr val="D9D9D9"/>
            </a:solidFill>
            <a:prstDash val="dash"/>
          </a:ln>
        </p:spPr>
      </p:cxnSp>
      <p:cxnSp>
        <p:nvCxnSpPr>
          <p:cNvPr id="13" name="Connector 12"/>
          <p:cNvCxnSpPr/>
          <p:nvPr/>
        </p:nvCxnSpPr>
        <p:spPr>
          <a:xfrm>
            <a:off x="5486400" y="5573268"/>
            <a:ext cx="6019495" cy="0"/>
          </a:xfrm>
          <a:prstGeom prst="line">
            <a:avLst/>
          </a:prstGeom>
          <a:ln w="12700">
            <a:solidFill>
              <a:srgbClr val="D9D9D9"/>
            </a:solidFill>
            <a:prstDash val="dash"/>
          </a:ln>
        </p:spPr>
      </p:cxnSp>
      <p:cxnSp>
        <p:nvCxnSpPr>
          <p:cNvPr id="14" name="Connector 13"/>
          <p:cNvCxnSpPr/>
          <p:nvPr/>
        </p:nvCxnSpPr>
        <p:spPr>
          <a:xfrm>
            <a:off x="5486400" y="5932170"/>
            <a:ext cx="6019495" cy="0"/>
          </a:xfrm>
          <a:prstGeom prst="line">
            <a:avLst/>
          </a:prstGeom>
          <a:ln w="12700">
            <a:solidFill>
              <a:srgbClr val="D9D9D9"/>
            </a:solidFill>
            <a:prstDash val="dash"/>
          </a:ln>
        </p:spPr>
      </p:cxn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94</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115 / 268</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Uygulama: Güneş’ten Gelen Enerjinin Bilançosu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TextBox 5"/>
          <p:cNvSpPr txBox="1"/>
          <p:nvPr/>
        </p:nvSpPr>
        <p:spPr>
          <a:xfrm>
            <a:off x="502920" y="1188720"/>
            <a:ext cx="4572000" cy="566928"/>
          </a:xfrm>
          <a:prstGeom prst="rect">
            <a:avLst/>
          </a:prstGeom>
          <a:noFill/>
        </p:spPr>
        <p:txBody>
          <a:bodyPr wrap="square" anchor="ctr" lIns="73152" rIns="73152" tIns="36576" bIns="36576">
            <a:noAutofit/>
          </a:bodyPr>
          <a:lstStyle/>
          <a:p>
            <a:pPr algn="l">
              <a:spcBef>
                <a:spcPts val="0"/>
              </a:spcBef>
              <a:spcAft>
                <a:spcPts val="0"/>
              </a:spcAft>
            </a:pPr>
            <a:r>
              <a:rPr lang="tr-TR" sz="1550" b="0" i="1">
                <a:solidFill>
                  <a:srgbClr val="767676"/>
                </a:solidFill>
                <a:latin typeface="Calibri"/>
              </a:rPr>
              <a:t>Aşağıdaki görselde Güneş’ten gelen enerjinin dağılımı gösterilmiştir.</a:t>
            </a:r>
          </a:p>
        </p:txBody>
      </p:sp>
      <p:pic>
        <p:nvPicPr>
          <p:cNvPr id="7" name="Picture 6" descr="h11_enerji_bilancosu_s94.jpg"/>
          <p:cNvPicPr>
            <a:picLocks noChangeAspect="1"/>
          </p:cNvPicPr>
          <p:nvPr/>
        </p:nvPicPr>
        <p:blipFill>
          <a:blip r:embed="rId3"/>
          <a:stretch>
            <a:fillRect/>
          </a:stretch>
        </p:blipFill>
        <p:spPr>
          <a:xfrm>
            <a:off x="502920" y="1810512"/>
            <a:ext cx="4572000" cy="3729789"/>
          </a:xfrm>
          <a:prstGeom prst="rect">
            <a:avLst/>
          </a:prstGeom>
          <a:ln w="9525">
            <a:solidFill>
              <a:srgbClr val="D9D9D9"/>
            </a:solidFill>
          </a:ln>
        </p:spPr>
      </p:pic>
      <p:sp>
        <p:nvSpPr>
          <p:cNvPr id="8" name="TextBox 7"/>
          <p:cNvSpPr txBox="1"/>
          <p:nvPr/>
        </p:nvSpPr>
        <p:spPr>
          <a:xfrm>
            <a:off x="5303520" y="1188720"/>
            <a:ext cx="6385255" cy="65836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1. Görselde a, b, c, ç, d ile gösterilenleri aşağıdaki tabloda verilen ifadelerle eşleştiriniz.</a:t>
            </a:r>
          </a:p>
        </p:txBody>
      </p:sp>
      <p:graphicFrame>
        <p:nvGraphicFramePr>
          <p:cNvPr id="9" name="Table 8"/>
          <p:cNvGraphicFramePr>
            <a:graphicFrameLocks noGrp="1"/>
          </p:cNvGraphicFramePr>
          <p:nvPr/>
        </p:nvGraphicFramePr>
        <p:xfrm>
          <a:off x="5303520" y="1883664"/>
          <a:ext cx="6385255" cy="2331720"/>
        </p:xfrm>
        <a:graphic>
          <a:graphicData uri="http://schemas.openxmlformats.org/drawingml/2006/table">
            <a:tbl>
              <a:tblPr firstRow="1" bandRow="1">
                <a:tableStyleId>{5C22544A-7EE6-4342-B048-85BDC9FD1C3A}</a:tableStyleId>
              </a:tblPr>
              <a:tblGrid>
                <a:gridCol w="4785055"/>
                <a:gridCol w="1600200"/>
              </a:tblGrid>
              <a:tr h="411480">
                <a:tc>
                  <a:txBody>
                    <a:bodyPr wrap="square"/>
                    <a:lstStyle/>
                    <a:p>
                      <a:pPr algn="ctr">
                        <a:spcBef>
                          <a:spcPts val="0"/>
                        </a:spcBef>
                        <a:spcAft>
                          <a:spcPts val="0"/>
                        </a:spcAft>
                      </a:pPr>
                      <a:r>
                        <a:rPr lang="tr-TR" sz="1700" b="1" i="0">
                          <a:solidFill>
                            <a:srgbClr val="FFFFFF"/>
                          </a:solidFill>
                          <a:latin typeface="Calibri"/>
                        </a:rPr>
                        <a:t>İfade</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Harf</a:t>
                      </a:r>
                    </a:p>
                  </a:txBody>
                  <a:tcPr marL="54864" marR="54864" marT="18288" marB="18288" anchor="ctr">
                    <a:solidFill>
                      <a:srgbClr val="2E7D32"/>
                    </a:solidFill>
                  </a:tcPr>
                </a:tc>
              </a:tr>
              <a:tr h="384048">
                <a:tc>
                  <a:txBody>
                    <a:bodyPr wrap="square"/>
                    <a:lstStyle/>
                    <a:p>
                      <a:pPr algn="l">
                        <a:spcBef>
                          <a:spcPts val="0"/>
                        </a:spcBef>
                        <a:spcAft>
                          <a:spcPts val="0"/>
                        </a:spcAft>
                      </a:pPr>
                      <a:r>
                        <a:rPr lang="tr-TR" sz="1800" b="0" i="0">
                          <a:solidFill>
                            <a:srgbClr val="262626"/>
                          </a:solidFill>
                          <a:latin typeface="Calibri"/>
                        </a:rPr>
                        <a:t>Yeryüzü tarafından tutulan</a:t>
                      </a:r>
                    </a:p>
                  </a:txBody>
                  <a:tcPr marL="54864" marR="54864" marT="18288" marB="18288" anchor="ctr">
                    <a:solidFill>
                      <a:srgbClr val="E3F1E4"/>
                    </a:solidFill>
                  </a:tcPr>
                </a:tc>
                <a:tc>
                  <a:txBody>
                    <a:bodyPr wrap="square"/>
                    <a:lstStyle/>
                    <a:p>
                      <a:pPr algn="ctr">
                        <a:spcBef>
                          <a:spcPts val="0"/>
                        </a:spcBef>
                        <a:spcAft>
                          <a:spcPts val="0"/>
                        </a:spcAft>
                      </a:pPr>
                      <a:r>
                        <a:rPr lang="tr-TR" sz="1800" b="0" i="0">
                          <a:solidFill>
                            <a:srgbClr val="262626"/>
                          </a:solidFill>
                          <a:latin typeface="Calibri"/>
                        </a:rPr>
                        <a:t>ç · %51</a:t>
                      </a:r>
                    </a:p>
                  </a:txBody>
                  <a:tcPr marL="54864" marR="54864" marT="18288" marB="18288" anchor="ctr">
                    <a:solidFill>
                      <a:srgbClr val="E3F1E4"/>
                    </a:solidFill>
                  </a:tcPr>
                </a:tc>
              </a:tr>
              <a:tr h="384048">
                <a:tc>
                  <a:txBody>
                    <a:bodyPr wrap="square"/>
                    <a:lstStyle/>
                    <a:p>
                      <a:pPr algn="l">
                        <a:spcBef>
                          <a:spcPts val="0"/>
                        </a:spcBef>
                        <a:spcAft>
                          <a:spcPts val="0"/>
                        </a:spcAft>
                      </a:pPr>
                      <a:r>
                        <a:rPr lang="tr-TR" sz="1800" b="0" i="0">
                          <a:solidFill>
                            <a:srgbClr val="262626"/>
                          </a:solidFill>
                          <a:latin typeface="Calibri"/>
                        </a:rPr>
                        <a:t>Atmosfer ve bulutlar tarafından tutulan</a:t>
                      </a:r>
                    </a:p>
                  </a:txBody>
                  <a:tcPr marL="54864" marR="54864" marT="18288" marB="18288" anchor="ctr">
                    <a:solidFill>
                      <a:srgbClr val="E3F1E4"/>
                    </a:solidFill>
                  </a:tcPr>
                </a:tc>
                <a:tc>
                  <a:txBody>
                    <a:bodyPr wrap="square"/>
                    <a:lstStyle/>
                    <a:p>
                      <a:pPr algn="ctr">
                        <a:spcBef>
                          <a:spcPts val="0"/>
                        </a:spcBef>
                        <a:spcAft>
                          <a:spcPts val="0"/>
                        </a:spcAft>
                      </a:pPr>
                      <a:r>
                        <a:rPr lang="tr-TR" sz="1800" b="0" i="0">
                          <a:solidFill>
                            <a:srgbClr val="262626"/>
                          </a:solidFill>
                          <a:latin typeface="Calibri"/>
                        </a:rPr>
                        <a:t>d · %19</a:t>
                      </a:r>
                    </a:p>
                  </a:txBody>
                  <a:tcPr marL="54864" marR="54864" marT="18288" marB="18288" anchor="ctr">
                    <a:solidFill>
                      <a:srgbClr val="E3F1E4"/>
                    </a:solidFill>
                  </a:tcPr>
                </a:tc>
              </a:tr>
              <a:tr h="384048">
                <a:tc>
                  <a:txBody>
                    <a:bodyPr wrap="square"/>
                    <a:lstStyle/>
                    <a:p>
                      <a:pPr algn="l">
                        <a:spcBef>
                          <a:spcPts val="0"/>
                        </a:spcBef>
                        <a:spcAft>
                          <a:spcPts val="0"/>
                        </a:spcAft>
                      </a:pPr>
                      <a:r>
                        <a:rPr lang="tr-TR" sz="1800" b="0" i="0">
                          <a:solidFill>
                            <a:srgbClr val="262626"/>
                          </a:solidFill>
                          <a:latin typeface="Calibri"/>
                        </a:rPr>
                        <a:t>Yer yüzeyinden yansıyan</a:t>
                      </a:r>
                    </a:p>
                  </a:txBody>
                  <a:tcPr marL="54864" marR="54864" marT="18288" marB="18288" anchor="ctr">
                    <a:solidFill>
                      <a:srgbClr val="E3F1E4"/>
                    </a:solidFill>
                  </a:tcPr>
                </a:tc>
                <a:tc>
                  <a:txBody>
                    <a:bodyPr wrap="square"/>
                    <a:lstStyle/>
                    <a:p>
                      <a:pPr algn="ctr">
                        <a:spcBef>
                          <a:spcPts val="0"/>
                        </a:spcBef>
                        <a:spcAft>
                          <a:spcPts val="0"/>
                        </a:spcAft>
                      </a:pPr>
                      <a:r>
                        <a:rPr lang="tr-TR" sz="1800" b="0" i="0">
                          <a:solidFill>
                            <a:srgbClr val="262626"/>
                          </a:solidFill>
                          <a:latin typeface="Calibri"/>
                        </a:rPr>
                        <a:t>a · %4</a:t>
                      </a:r>
                    </a:p>
                  </a:txBody>
                  <a:tcPr marL="54864" marR="54864" marT="18288" marB="18288" anchor="ctr">
                    <a:solidFill>
                      <a:srgbClr val="E3F1E4"/>
                    </a:solidFill>
                  </a:tcPr>
                </a:tc>
              </a:tr>
              <a:tr h="384048">
                <a:tc>
                  <a:txBody>
                    <a:bodyPr wrap="square"/>
                    <a:lstStyle/>
                    <a:p>
                      <a:pPr algn="l">
                        <a:spcBef>
                          <a:spcPts val="0"/>
                        </a:spcBef>
                        <a:spcAft>
                          <a:spcPts val="0"/>
                        </a:spcAft>
                      </a:pPr>
                      <a:r>
                        <a:rPr lang="tr-TR" sz="1800" b="0" i="0">
                          <a:solidFill>
                            <a:srgbClr val="262626"/>
                          </a:solidFill>
                          <a:latin typeface="Calibri"/>
                        </a:rPr>
                        <a:t>Atmosferden yansıyan</a:t>
                      </a:r>
                    </a:p>
                  </a:txBody>
                  <a:tcPr marL="54864" marR="54864" marT="18288" marB="18288" anchor="ctr">
                    <a:solidFill>
                      <a:srgbClr val="E3F1E4"/>
                    </a:solidFill>
                  </a:tcPr>
                </a:tc>
                <a:tc>
                  <a:txBody>
                    <a:bodyPr wrap="square"/>
                    <a:lstStyle/>
                    <a:p>
                      <a:pPr algn="ctr">
                        <a:spcBef>
                          <a:spcPts val="0"/>
                        </a:spcBef>
                        <a:spcAft>
                          <a:spcPts val="0"/>
                        </a:spcAft>
                      </a:pPr>
                      <a:r>
                        <a:rPr lang="tr-TR" sz="1800" b="0" i="0">
                          <a:solidFill>
                            <a:srgbClr val="262626"/>
                          </a:solidFill>
                          <a:latin typeface="Calibri"/>
                        </a:rPr>
                        <a:t>c · %6</a:t>
                      </a:r>
                    </a:p>
                  </a:txBody>
                  <a:tcPr marL="54864" marR="54864" marT="18288" marB="18288" anchor="ctr">
                    <a:solidFill>
                      <a:srgbClr val="E3F1E4"/>
                    </a:solidFill>
                  </a:tcPr>
                </a:tc>
              </a:tr>
              <a:tr h="384048">
                <a:tc>
                  <a:txBody>
                    <a:bodyPr wrap="square"/>
                    <a:lstStyle/>
                    <a:p>
                      <a:pPr algn="l">
                        <a:spcBef>
                          <a:spcPts val="0"/>
                        </a:spcBef>
                        <a:spcAft>
                          <a:spcPts val="0"/>
                        </a:spcAft>
                      </a:pPr>
                      <a:r>
                        <a:rPr lang="tr-TR" sz="1800" b="0" i="0">
                          <a:solidFill>
                            <a:srgbClr val="262626"/>
                          </a:solidFill>
                          <a:latin typeface="Calibri"/>
                        </a:rPr>
                        <a:t>Bulutlardan yansıyan</a:t>
                      </a:r>
                    </a:p>
                  </a:txBody>
                  <a:tcPr marL="54864" marR="54864" marT="18288" marB="18288" anchor="ctr">
                    <a:solidFill>
                      <a:srgbClr val="E3F1E4"/>
                    </a:solidFill>
                  </a:tcPr>
                </a:tc>
                <a:tc>
                  <a:txBody>
                    <a:bodyPr wrap="square"/>
                    <a:lstStyle/>
                    <a:p>
                      <a:pPr algn="ctr">
                        <a:spcBef>
                          <a:spcPts val="0"/>
                        </a:spcBef>
                        <a:spcAft>
                          <a:spcPts val="0"/>
                        </a:spcAft>
                      </a:pPr>
                      <a:r>
                        <a:rPr lang="tr-TR" sz="1800" b="0" i="0">
                          <a:solidFill>
                            <a:srgbClr val="262626"/>
                          </a:solidFill>
                          <a:latin typeface="Calibri"/>
                        </a:rPr>
                        <a:t>b · %20</a:t>
                      </a:r>
                    </a:p>
                  </a:txBody>
                  <a:tcPr marL="54864" marR="54864" marT="18288" marB="18288" anchor="ctr">
                    <a:solidFill>
                      <a:srgbClr val="E3F1E4"/>
                    </a:solidFill>
                  </a:tcPr>
                </a:tc>
              </a:tr>
            </a:tbl>
          </a:graphicData>
        </a:graphic>
      </p:graphicFrame>
      <p:sp>
        <p:nvSpPr>
          <p:cNvPr id="10" name="TextBox 9"/>
          <p:cNvSpPr txBox="1"/>
          <p:nvPr/>
        </p:nvSpPr>
        <p:spPr>
          <a:xfrm>
            <a:off x="5303520" y="4288536"/>
            <a:ext cx="6385255" cy="530352"/>
          </a:xfrm>
          <a:prstGeom prst="rect">
            <a:avLst/>
          </a:prstGeom>
          <a:noFill/>
        </p:spPr>
        <p:txBody>
          <a:bodyPr wrap="square" anchor="ctr" lIns="73152" rIns="73152" tIns="36576" bIns="36576">
            <a:noAutofit/>
          </a:bodyPr>
          <a:lstStyle/>
          <a:p>
            <a:pPr algn="l">
              <a:spcBef>
                <a:spcPts val="0"/>
              </a:spcBef>
              <a:spcAft>
                <a:spcPts val="0"/>
              </a:spcAft>
            </a:pPr>
            <a:r>
              <a:rPr lang="tr-TR" sz="1550" b="1" i="0">
                <a:solidFill>
                  <a:srgbClr val="262626"/>
                </a:solidFill>
                <a:latin typeface="Calibri"/>
              </a:rPr>
              <a:t>2. Güneş’ten gelen enerji dağılımının sıcaklık üzerindeki etkileri nelerdir?</a:t>
            </a:r>
          </a:p>
        </p:txBody>
      </p:sp>
      <p:sp>
        <p:nvSpPr>
          <p:cNvPr id="11" name="Rounded Rectangle 10"/>
          <p:cNvSpPr/>
          <p:nvPr/>
        </p:nvSpPr>
        <p:spPr>
          <a:xfrm>
            <a:off x="5303520" y="4855464"/>
            <a:ext cx="6385255" cy="1435608"/>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900" b="0" i="0">
                <a:solidFill>
                  <a:srgbClr val="262626"/>
                </a:solidFill>
                <a:latin typeface="Calibri"/>
              </a:rPr>
              <a:t>Gelen enerjinin yaklaşık %30'u yansıyıp uzaya döner; %70'i tutulur. Yeryüzü en büyük payı (%51) tutar ve ısınır; hava, yeryüzünün atmosfere yansıttığı enerjiyle ısınır. Bulutluluk ve albedo arttıkça yansıyan pay artar, sıcaklık düşer.</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94</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116 / 268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Sıcaklığın dağılışına etki eden faktörler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FAKTÖRLER</a:t>
            </a:r>
          </a:p>
        </p:txBody>
      </p:sp>
      <p:sp>
        <p:nvSpPr>
          <p:cNvPr id="6" name="TextBox 5"/>
          <p:cNvSpPr txBox="1"/>
          <p:nvPr/>
        </p:nvSpPr>
        <p:spPr>
          <a:xfrm>
            <a:off x="502920" y="1188720"/>
            <a:ext cx="11185855" cy="86868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Yeryüzünde Güneş ışınlarının geliş açısına bağlı olarak sıcaklıklar değişir. Güneş ışınlarının dik açıyla geldiği yerlerde sıcaklıklar daha yüksektir.</a:t>
            </a:r>
          </a:p>
        </p:txBody>
      </p:sp>
      <p:sp>
        <p:nvSpPr>
          <p:cNvPr id="7" name="Rounded Rectangle 6"/>
          <p:cNvSpPr/>
          <p:nvPr/>
        </p:nvSpPr>
        <p:spPr>
          <a:xfrm>
            <a:off x="502920" y="2130552"/>
            <a:ext cx="11185855" cy="45720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2000" b="1" i="0">
                <a:solidFill>
                  <a:srgbClr val="FFFFFF"/>
                </a:solidFill>
                <a:latin typeface="Calibri"/>
              </a:rPr>
              <a:t>1. Güneş Işınlarının Geliş Açısı</a:t>
            </a:r>
          </a:p>
        </p:txBody>
      </p:sp>
      <p:sp>
        <p:nvSpPr>
          <p:cNvPr id="8" name="Rounded Rectangle 7"/>
          <p:cNvSpPr/>
          <p:nvPr/>
        </p:nvSpPr>
        <p:spPr>
          <a:xfrm>
            <a:off x="502920" y="2679192"/>
            <a:ext cx="2700451" cy="1051560"/>
          </a:xfrm>
          <a:prstGeom prst="roundRect">
            <a:avLst>
              <a:gd name="adj" fmla="val 8000"/>
            </a:avLst>
          </a:prstGeom>
          <a:solidFill>
            <a:srgbClr val="E3F1E4"/>
          </a:solidFill>
          <a:ln w="25400">
            <a:solidFill>
              <a:srgbClr val="2E7D32"/>
            </a:solidFill>
          </a:ln>
          <a:effectLst/>
        </p:spPr>
        <p:txBody>
          <a:bodyPr rtlCol="0" anchor="ctr" wrap="square" lIns="128016" rIns="128016" tIns="73152" bIns="73152">
            <a:noAutofit/>
          </a:bodyPr>
          <a:lstStyle/>
          <a:p>
            <a:pPr algn="ctr">
              <a:spcBef>
                <a:spcPts val="0"/>
              </a:spcBef>
              <a:spcAft>
                <a:spcPts val="200"/>
              </a:spcAft>
            </a:pPr>
            <a:r>
              <a:rPr lang="tr-TR" sz="1900" b="1" i="0">
                <a:solidFill>
                  <a:srgbClr val="262626"/>
                </a:solidFill>
                <a:latin typeface="Calibri"/>
              </a:rPr>
              <a:t>a) Dünya’nın Şekli ve Enlem</a:t>
            </a:r>
          </a:p>
          <a:p>
            <a:pPr algn="ctr">
              <a:spcBef>
                <a:spcPts val="0"/>
              </a:spcBef>
              <a:spcAft>
                <a:spcPts val="0"/>
              </a:spcAft>
            </a:pPr>
            <a:r>
              <a:rPr lang="tr-TR" sz="1400" b="0" i="0">
                <a:solidFill>
                  <a:srgbClr val="767676"/>
                </a:solidFill>
                <a:latin typeface="Calibri"/>
              </a:rPr>
              <a:t>s. 94</a:t>
            </a:r>
          </a:p>
        </p:txBody>
      </p:sp>
      <p:sp>
        <p:nvSpPr>
          <p:cNvPr id="9" name="Rounded Rectangle 8"/>
          <p:cNvSpPr/>
          <p:nvPr/>
        </p:nvSpPr>
        <p:spPr>
          <a:xfrm>
            <a:off x="3331387" y="2679192"/>
            <a:ext cx="2700451" cy="1051560"/>
          </a:xfrm>
          <a:prstGeom prst="roundRect">
            <a:avLst>
              <a:gd name="adj" fmla="val 8000"/>
            </a:avLst>
          </a:prstGeom>
          <a:solidFill>
            <a:srgbClr val="E3F1E4"/>
          </a:solidFill>
          <a:ln w="25400">
            <a:solidFill>
              <a:srgbClr val="2E7D32"/>
            </a:solidFill>
          </a:ln>
          <a:effectLst/>
        </p:spPr>
        <p:txBody>
          <a:bodyPr rtlCol="0" anchor="ctr" wrap="square" lIns="128016" rIns="128016" tIns="73152" bIns="73152">
            <a:noAutofit/>
          </a:bodyPr>
          <a:lstStyle/>
          <a:p>
            <a:pPr algn="ctr">
              <a:spcBef>
                <a:spcPts val="0"/>
              </a:spcBef>
              <a:spcAft>
                <a:spcPts val="173"/>
              </a:spcAft>
            </a:pPr>
            <a:r>
              <a:rPr lang="tr-TR" sz="1650" b="1" i="0">
                <a:solidFill>
                  <a:srgbClr val="262626"/>
                </a:solidFill>
                <a:latin typeface="Calibri"/>
              </a:rPr>
              <a:t>b) Dünya’nın Dönme Hareketi (Günlük Hareket)</a:t>
            </a:r>
          </a:p>
          <a:p>
            <a:pPr algn="ctr">
              <a:spcBef>
                <a:spcPts val="0"/>
              </a:spcBef>
              <a:spcAft>
                <a:spcPts val="0"/>
              </a:spcAft>
            </a:pPr>
            <a:r>
              <a:rPr lang="tr-TR" sz="1215" b="0" i="0">
                <a:solidFill>
                  <a:srgbClr val="767676"/>
                </a:solidFill>
                <a:latin typeface="Calibri"/>
              </a:rPr>
              <a:t>s. 95</a:t>
            </a:r>
          </a:p>
        </p:txBody>
      </p:sp>
      <p:sp>
        <p:nvSpPr>
          <p:cNvPr id="10" name="Rounded Rectangle 9"/>
          <p:cNvSpPr/>
          <p:nvPr/>
        </p:nvSpPr>
        <p:spPr>
          <a:xfrm>
            <a:off x="6159854" y="2679192"/>
            <a:ext cx="2700451" cy="1051560"/>
          </a:xfrm>
          <a:prstGeom prst="roundRect">
            <a:avLst>
              <a:gd name="adj" fmla="val 8000"/>
            </a:avLst>
          </a:prstGeom>
          <a:solidFill>
            <a:srgbClr val="E3F1E4"/>
          </a:solidFill>
          <a:ln w="25400">
            <a:solidFill>
              <a:srgbClr val="2E7D32"/>
            </a:solidFill>
          </a:ln>
          <a:effectLst/>
        </p:spPr>
        <p:txBody>
          <a:bodyPr rtlCol="0" anchor="ctr" wrap="square" lIns="128016" rIns="128016" tIns="73152" bIns="73152">
            <a:noAutofit/>
          </a:bodyPr>
          <a:lstStyle/>
          <a:p>
            <a:pPr algn="ctr">
              <a:spcBef>
                <a:spcPts val="0"/>
              </a:spcBef>
              <a:spcAft>
                <a:spcPts val="194"/>
              </a:spcAft>
            </a:pPr>
            <a:r>
              <a:rPr lang="tr-TR" sz="1850" b="1" i="0">
                <a:solidFill>
                  <a:srgbClr val="262626"/>
                </a:solidFill>
                <a:latin typeface="Calibri"/>
              </a:rPr>
              <a:t>c) Dünya’nın Dolanma Hareketi (Yıllık Hareket)</a:t>
            </a:r>
          </a:p>
          <a:p>
            <a:pPr algn="ctr">
              <a:spcBef>
                <a:spcPts val="0"/>
              </a:spcBef>
              <a:spcAft>
                <a:spcPts val="0"/>
              </a:spcAft>
            </a:pPr>
            <a:r>
              <a:rPr lang="tr-TR" sz="1363" b="0" i="0">
                <a:solidFill>
                  <a:srgbClr val="767676"/>
                </a:solidFill>
                <a:latin typeface="Calibri"/>
              </a:rPr>
              <a:t>s. 95</a:t>
            </a:r>
          </a:p>
        </p:txBody>
      </p:sp>
      <p:sp>
        <p:nvSpPr>
          <p:cNvPr id="11" name="Rounded Rectangle 10"/>
          <p:cNvSpPr/>
          <p:nvPr/>
        </p:nvSpPr>
        <p:spPr>
          <a:xfrm>
            <a:off x="8988321" y="2679192"/>
            <a:ext cx="2700451" cy="105156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200"/>
              </a:spcAft>
            </a:pPr>
            <a:r>
              <a:rPr lang="tr-TR" sz="1900" b="0" i="0">
                <a:solidFill>
                  <a:srgbClr val="262626"/>
                </a:solidFill>
                <a:latin typeface="Calibri"/>
              </a:rPr>
              <a:t>ç) Eğim ve Bakı</a:t>
            </a:r>
          </a:p>
          <a:p>
            <a:pPr algn="ctr">
              <a:spcBef>
                <a:spcPts val="0"/>
              </a:spcBef>
              <a:spcAft>
                <a:spcPts val="0"/>
              </a:spcAft>
            </a:pPr>
            <a:r>
              <a:rPr lang="tr-TR" sz="1400" b="0" i="0">
                <a:solidFill>
                  <a:srgbClr val="767676"/>
                </a:solidFill>
                <a:latin typeface="Calibri"/>
              </a:rPr>
              <a:t>s. 97</a:t>
            </a:r>
          </a:p>
        </p:txBody>
      </p:sp>
      <p:sp>
        <p:nvSpPr>
          <p:cNvPr id="12" name="Rounded Rectangle 11"/>
          <p:cNvSpPr/>
          <p:nvPr/>
        </p:nvSpPr>
        <p:spPr>
          <a:xfrm>
            <a:off x="502920" y="3913632"/>
            <a:ext cx="1488251" cy="114300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200"/>
              </a:spcAft>
            </a:pPr>
            <a:r>
              <a:rPr lang="tr-TR" sz="1800" b="0" i="0">
                <a:solidFill>
                  <a:srgbClr val="262626"/>
                </a:solidFill>
                <a:latin typeface="Calibri"/>
              </a:rPr>
              <a:t>2. Yükselti</a:t>
            </a:r>
          </a:p>
          <a:p>
            <a:pPr algn="ctr">
              <a:spcBef>
                <a:spcPts val="0"/>
              </a:spcBef>
              <a:spcAft>
                <a:spcPts val="0"/>
              </a:spcAft>
            </a:pPr>
            <a:r>
              <a:rPr lang="tr-TR" sz="1400" b="0" i="0">
                <a:solidFill>
                  <a:srgbClr val="767676"/>
                </a:solidFill>
                <a:latin typeface="Calibri"/>
              </a:rPr>
              <a:t>s. 97</a:t>
            </a:r>
          </a:p>
        </p:txBody>
      </p:sp>
      <p:sp>
        <p:nvSpPr>
          <p:cNvPr id="13" name="Rounded Rectangle 12"/>
          <p:cNvSpPr/>
          <p:nvPr/>
        </p:nvSpPr>
        <p:spPr>
          <a:xfrm>
            <a:off x="2119187" y="3913632"/>
            <a:ext cx="1488251" cy="114300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172"/>
              </a:spcAft>
            </a:pPr>
            <a:r>
              <a:rPr lang="tr-TR" sz="1550" b="0" i="0">
                <a:solidFill>
                  <a:srgbClr val="262626"/>
                </a:solidFill>
                <a:latin typeface="Calibri"/>
              </a:rPr>
              <a:t>3. Güneşlenme Süresi</a:t>
            </a:r>
          </a:p>
          <a:p>
            <a:pPr algn="ctr">
              <a:spcBef>
                <a:spcPts val="0"/>
              </a:spcBef>
              <a:spcAft>
                <a:spcPts val="0"/>
              </a:spcAft>
            </a:pPr>
            <a:r>
              <a:rPr lang="tr-TR" sz="1205" b="0" i="0">
                <a:solidFill>
                  <a:srgbClr val="767676"/>
                </a:solidFill>
                <a:latin typeface="Calibri"/>
              </a:rPr>
              <a:t>s. 98</a:t>
            </a:r>
          </a:p>
        </p:txBody>
      </p:sp>
      <p:sp>
        <p:nvSpPr>
          <p:cNvPr id="14" name="Rounded Rectangle 13"/>
          <p:cNvSpPr/>
          <p:nvPr/>
        </p:nvSpPr>
        <p:spPr>
          <a:xfrm>
            <a:off x="3735454" y="3913632"/>
            <a:ext cx="1488251" cy="114300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200"/>
              </a:spcAft>
            </a:pPr>
            <a:r>
              <a:rPr lang="tr-TR" sz="1800" b="0" i="0">
                <a:solidFill>
                  <a:srgbClr val="262626"/>
                </a:solidFill>
                <a:latin typeface="Calibri"/>
              </a:rPr>
              <a:t>4. Okyanus Akıntıları</a:t>
            </a:r>
          </a:p>
          <a:p>
            <a:pPr algn="ctr">
              <a:spcBef>
                <a:spcPts val="0"/>
              </a:spcBef>
              <a:spcAft>
                <a:spcPts val="0"/>
              </a:spcAft>
            </a:pPr>
            <a:r>
              <a:rPr lang="tr-TR" sz="1400" b="0" i="0">
                <a:solidFill>
                  <a:srgbClr val="767676"/>
                </a:solidFill>
                <a:latin typeface="Calibri"/>
              </a:rPr>
              <a:t>s. 98</a:t>
            </a:r>
          </a:p>
        </p:txBody>
      </p:sp>
      <p:sp>
        <p:nvSpPr>
          <p:cNvPr id="15" name="Rounded Rectangle 14"/>
          <p:cNvSpPr/>
          <p:nvPr/>
        </p:nvSpPr>
        <p:spPr>
          <a:xfrm>
            <a:off x="5351721" y="3913632"/>
            <a:ext cx="1488251" cy="114300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200"/>
              </a:spcAft>
            </a:pPr>
            <a:r>
              <a:rPr lang="tr-TR" sz="1800" b="0" i="0">
                <a:solidFill>
                  <a:srgbClr val="262626"/>
                </a:solidFill>
                <a:latin typeface="Calibri"/>
              </a:rPr>
              <a:t>5. Atmosfer Nemi</a:t>
            </a:r>
          </a:p>
          <a:p>
            <a:pPr algn="ctr">
              <a:spcBef>
                <a:spcPts val="0"/>
              </a:spcBef>
              <a:spcAft>
                <a:spcPts val="0"/>
              </a:spcAft>
            </a:pPr>
            <a:r>
              <a:rPr lang="tr-TR" sz="1400" b="0" i="0">
                <a:solidFill>
                  <a:srgbClr val="767676"/>
                </a:solidFill>
                <a:latin typeface="Calibri"/>
              </a:rPr>
              <a:t>s. 99</a:t>
            </a:r>
          </a:p>
        </p:txBody>
      </p:sp>
      <p:sp>
        <p:nvSpPr>
          <p:cNvPr id="16" name="Rounded Rectangle 15"/>
          <p:cNvSpPr/>
          <p:nvPr/>
        </p:nvSpPr>
        <p:spPr>
          <a:xfrm>
            <a:off x="6967988" y="3913632"/>
            <a:ext cx="1488251" cy="114300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200"/>
              </a:spcAft>
            </a:pPr>
            <a:r>
              <a:rPr lang="tr-TR" sz="1800" b="0" i="0">
                <a:solidFill>
                  <a:srgbClr val="262626"/>
                </a:solidFill>
                <a:latin typeface="Calibri"/>
              </a:rPr>
              <a:t>6. Rüzgârlar</a:t>
            </a:r>
          </a:p>
          <a:p>
            <a:pPr algn="ctr">
              <a:spcBef>
                <a:spcPts val="0"/>
              </a:spcBef>
              <a:spcAft>
                <a:spcPts val="0"/>
              </a:spcAft>
            </a:pPr>
            <a:r>
              <a:rPr lang="tr-TR" sz="1400" b="0" i="0">
                <a:solidFill>
                  <a:srgbClr val="767676"/>
                </a:solidFill>
                <a:latin typeface="Calibri"/>
              </a:rPr>
              <a:t>s. 99</a:t>
            </a:r>
          </a:p>
        </p:txBody>
      </p:sp>
      <p:sp>
        <p:nvSpPr>
          <p:cNvPr id="17" name="Rounded Rectangle 16"/>
          <p:cNvSpPr/>
          <p:nvPr/>
        </p:nvSpPr>
        <p:spPr>
          <a:xfrm>
            <a:off x="8584255" y="3913632"/>
            <a:ext cx="1488251" cy="114300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172"/>
              </a:spcAft>
            </a:pPr>
            <a:r>
              <a:rPr lang="tr-TR" sz="1550" b="0" i="0">
                <a:solidFill>
                  <a:srgbClr val="262626"/>
                </a:solidFill>
                <a:latin typeface="Calibri"/>
              </a:rPr>
              <a:t>7. Kara ve Denizlerin Etkisi</a:t>
            </a:r>
          </a:p>
          <a:p>
            <a:pPr algn="ctr">
              <a:spcBef>
                <a:spcPts val="0"/>
              </a:spcBef>
              <a:spcAft>
                <a:spcPts val="0"/>
              </a:spcAft>
            </a:pPr>
            <a:r>
              <a:rPr lang="tr-TR" sz="1205" b="0" i="0">
                <a:solidFill>
                  <a:srgbClr val="767676"/>
                </a:solidFill>
                <a:latin typeface="Calibri"/>
              </a:rPr>
              <a:t>s. 99</a:t>
            </a:r>
          </a:p>
        </p:txBody>
      </p:sp>
      <p:sp>
        <p:nvSpPr>
          <p:cNvPr id="18" name="Rounded Rectangle 17"/>
          <p:cNvSpPr/>
          <p:nvPr/>
        </p:nvSpPr>
        <p:spPr>
          <a:xfrm>
            <a:off x="10200522" y="3913632"/>
            <a:ext cx="1488251" cy="114300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200"/>
              </a:spcAft>
            </a:pPr>
            <a:r>
              <a:rPr lang="tr-TR" sz="1800" b="0" i="0">
                <a:solidFill>
                  <a:srgbClr val="262626"/>
                </a:solidFill>
                <a:latin typeface="Calibri"/>
              </a:rPr>
              <a:t>8. Bitki Örtüsü</a:t>
            </a:r>
          </a:p>
          <a:p>
            <a:pPr algn="ctr">
              <a:spcBef>
                <a:spcPts val="0"/>
              </a:spcBef>
              <a:spcAft>
                <a:spcPts val="0"/>
              </a:spcAft>
            </a:pPr>
            <a:r>
              <a:rPr lang="tr-TR" sz="1400" b="0" i="0">
                <a:solidFill>
                  <a:srgbClr val="767676"/>
                </a:solidFill>
                <a:latin typeface="Calibri"/>
              </a:rPr>
              <a:t>s. 99</a:t>
            </a:r>
          </a:p>
        </p:txBody>
      </p:sp>
      <p:sp>
        <p:nvSpPr>
          <p:cNvPr id="19" name="Rounded Rectangle 18"/>
          <p:cNvSpPr/>
          <p:nvPr/>
        </p:nvSpPr>
        <p:spPr>
          <a:xfrm>
            <a:off x="502920" y="5239512"/>
            <a:ext cx="11185855" cy="105156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Bugün: 1a · 1b · 1c (yeşil)   |   12. hafta: 1ç ve 2-8 — defterine tablo: faktör → sıcaklığa etkisi → örnek</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94-99</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117 / 268</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 Dünya’nın şekli ve enlem</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GELİŞ AÇISI</a:t>
            </a:r>
          </a:p>
        </p:txBody>
      </p:sp>
      <p:sp>
        <p:nvSpPr>
          <p:cNvPr id="6" name="Rounded Rectangle 5"/>
          <p:cNvSpPr/>
          <p:nvPr/>
        </p:nvSpPr>
        <p:spPr>
          <a:xfrm>
            <a:off x="502920" y="1216152"/>
            <a:ext cx="5989320" cy="2148840"/>
          </a:xfrm>
          <a:prstGeom prst="roundRect">
            <a:avLst>
              <a:gd name="adj" fmla="val 8000"/>
            </a:avLst>
          </a:prstGeom>
          <a:solidFill>
            <a:srgbClr val="F0F0F0"/>
          </a:solidFill>
          <a:ln>
            <a:noFill/>
          </a:ln>
          <a:effectLst/>
        </p:spPr>
        <p:txBody>
          <a:bodyPr rtlCol="0" anchor="ctr" wrap="square" lIns="201168" rIns="201168" tIns="73152" bIns="73152">
            <a:noAutofit/>
          </a:bodyPr>
          <a:lstStyle/>
          <a:p>
            <a:pPr algn="l">
              <a:spcBef>
                <a:spcPts val="0"/>
              </a:spcBef>
              <a:spcAft>
                <a:spcPts val="778"/>
              </a:spcAft>
            </a:pPr>
            <a:r>
              <a:rPr lang="tr-TR" sz="1850" b="0" i="0">
                <a:solidFill>
                  <a:srgbClr val="262626"/>
                </a:solidFill>
                <a:latin typeface="Calibri"/>
              </a:rPr>
              <a:t>Dünya’nın geoit şekli nedeniyle Güneş ışınlarının geliş açısı Ekvator’dan kutuplara doğru daralır. Bu nedenle sıcaklık, genel olarak Ekvator’dan kutuplara doğru azalır.</a:t>
            </a:r>
          </a:p>
          <a:p>
            <a:pPr algn="l">
              <a:spcBef>
                <a:spcPts val="0"/>
              </a:spcBef>
              <a:spcAft>
                <a:spcPts val="0"/>
              </a:spcAft>
            </a:pPr>
            <a:r>
              <a:rPr lang="tr-TR" sz="1850" b="1" i="0">
                <a:solidFill>
                  <a:srgbClr val="1E7B6E"/>
                </a:solidFill>
                <a:latin typeface="Calibri"/>
              </a:rPr>
              <a:t>Sıcaklığın Ekvator’dan kutuplara doğru azalması veya kutuplardan Ekvator’a doğru artması sıcaklık-enlem ilişkisi olarak açıklanır.</a:t>
            </a:r>
          </a:p>
        </p:txBody>
      </p:sp>
      <p:sp>
        <p:nvSpPr>
          <p:cNvPr id="7" name="Rounded Rectangle 6"/>
          <p:cNvSpPr/>
          <p:nvPr/>
        </p:nvSpPr>
        <p:spPr>
          <a:xfrm>
            <a:off x="502920" y="3502152"/>
            <a:ext cx="5989320" cy="1097280"/>
          </a:xfrm>
          <a:prstGeom prst="roundRect">
            <a:avLst>
              <a:gd name="adj" fmla="val 8000"/>
            </a:avLst>
          </a:prstGeom>
          <a:solidFill>
            <a:srgbClr val="F0F0F0"/>
          </a:solidFill>
          <a:ln>
            <a:noFill/>
          </a:ln>
          <a:effectLst/>
        </p:spPr>
        <p:txBody>
          <a:bodyPr rtlCol="0" anchor="ctr"/>
          <a:lstStyle/>
          <a:p/>
        </p:txBody>
      </p:sp>
      <p:sp>
        <p:nvSpPr>
          <p:cNvPr id="8" name="Rectangle 7"/>
          <p:cNvSpPr/>
          <p:nvPr/>
        </p:nvSpPr>
        <p:spPr>
          <a:xfrm>
            <a:off x="502920" y="3502152"/>
            <a:ext cx="118872" cy="1097280"/>
          </a:xfrm>
          <a:prstGeom prst="rect">
            <a:avLst/>
          </a:prstGeom>
          <a:solidFill>
            <a:srgbClr val="D3373A"/>
          </a:solidFill>
          <a:ln>
            <a:noFill/>
          </a:ln>
          <a:effectLst/>
        </p:spPr>
        <p:txBody>
          <a:bodyPr rtlCol="0" anchor="ctr"/>
          <a:lstStyle/>
          <a:p/>
        </p:txBody>
      </p:sp>
      <p:sp>
        <p:nvSpPr>
          <p:cNvPr id="9" name="TextBox 8"/>
          <p:cNvSpPr txBox="1"/>
          <p:nvPr/>
        </p:nvSpPr>
        <p:spPr>
          <a:xfrm>
            <a:off x="777240" y="3502152"/>
            <a:ext cx="5577840" cy="109728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Türkiye: Kuzey yarım kürenin orta kuşağında yer alan Türkiye’de sıcaklıkların genel olarak güneyden kuzeye gidildikçe azalması sıcaklık-enlem ilişkisine örnektir.</a:t>
            </a:r>
          </a:p>
        </p:txBody>
      </p:sp>
      <p:sp>
        <p:nvSpPr>
          <p:cNvPr id="10" name="Rounded Rectangle 9"/>
          <p:cNvSpPr/>
          <p:nvPr/>
        </p:nvSpPr>
        <p:spPr>
          <a:xfrm>
            <a:off x="502920" y="4782312"/>
            <a:ext cx="5989320" cy="1508760"/>
          </a:xfrm>
          <a:prstGeom prst="roundRect">
            <a:avLst>
              <a:gd name="adj" fmla="val 6000"/>
            </a:avLst>
          </a:prstGeom>
          <a:solidFill>
            <a:srgbClr val="E3ECF5"/>
          </a:solidFill>
          <a:ln>
            <a:noFill/>
          </a:ln>
          <a:effectLst/>
        </p:spPr>
        <p:txBody>
          <a:bodyPr rtlCol="0" anchor="ctr"/>
          <a:lstStyle/>
          <a:p/>
        </p:txBody>
      </p:sp>
      <p:cxnSp>
        <p:nvCxnSpPr>
          <p:cNvPr id="11" name="Connector 10"/>
          <p:cNvCxnSpPr/>
          <p:nvPr/>
        </p:nvCxnSpPr>
        <p:spPr>
          <a:xfrm>
            <a:off x="3497580" y="4892040"/>
            <a:ext cx="0" cy="1289304"/>
          </a:xfrm>
          <a:prstGeom prst="line">
            <a:avLst/>
          </a:prstGeom>
          <a:ln w="15875">
            <a:solidFill>
              <a:srgbClr val="D9D9D9"/>
            </a:solidFill>
            <a:prstDash val="dash"/>
          </a:ln>
        </p:spPr>
      </p:cxnSp>
      <p:cxnSp>
        <p:nvCxnSpPr>
          <p:cNvPr id="12" name="Connector 11"/>
          <p:cNvCxnSpPr/>
          <p:nvPr/>
        </p:nvCxnSpPr>
        <p:spPr>
          <a:xfrm>
            <a:off x="822960" y="5788152"/>
            <a:ext cx="2400300" cy="0"/>
          </a:xfrm>
          <a:prstGeom prst="line">
            <a:avLst/>
          </a:prstGeom>
          <a:ln w="38100">
            <a:solidFill>
              <a:srgbClr val="4F4F4F"/>
            </a:solidFill>
          </a:ln>
        </p:spPr>
      </p:cxnSp>
      <p:cxnSp>
        <p:nvCxnSpPr>
          <p:cNvPr id="13" name="Connector 12"/>
          <p:cNvCxnSpPr/>
          <p:nvPr/>
        </p:nvCxnSpPr>
        <p:spPr>
          <a:xfrm>
            <a:off x="1645920" y="4919472"/>
            <a:ext cx="0" cy="868680"/>
          </a:xfrm>
          <a:prstGeom prst="line">
            <a:avLst/>
          </a:prstGeom>
          <a:ln w="50800">
            <a:solidFill>
              <a:srgbClr val="FCC021"/>
            </a:solidFill>
            <a:tailEnd type="triangle" w="med" len="med"/>
          </a:ln>
        </p:spPr>
      </p:cxnSp>
      <p:cxnSp>
        <p:nvCxnSpPr>
          <p:cNvPr id="14" name="Connector 13"/>
          <p:cNvCxnSpPr/>
          <p:nvPr/>
        </p:nvCxnSpPr>
        <p:spPr>
          <a:xfrm>
            <a:off x="2029968" y="4919472"/>
            <a:ext cx="0" cy="868680"/>
          </a:xfrm>
          <a:prstGeom prst="line">
            <a:avLst/>
          </a:prstGeom>
          <a:ln w="50800">
            <a:solidFill>
              <a:srgbClr val="FCC021"/>
            </a:solidFill>
            <a:tailEnd type="triangle" w="med" len="med"/>
          </a:ln>
        </p:spPr>
      </p:cxnSp>
      <p:sp>
        <p:nvSpPr>
          <p:cNvPr id="15" name="Rectangle 14"/>
          <p:cNvSpPr/>
          <p:nvPr/>
        </p:nvSpPr>
        <p:spPr>
          <a:xfrm>
            <a:off x="1645920" y="5742432"/>
            <a:ext cx="384048" cy="91440"/>
          </a:xfrm>
          <a:prstGeom prst="rect">
            <a:avLst/>
          </a:prstGeom>
          <a:solidFill>
            <a:srgbClr val="D3373A"/>
          </a:solidFill>
          <a:ln>
            <a:noFill/>
          </a:ln>
          <a:effectLst/>
        </p:spPr>
        <p:txBody>
          <a:bodyPr rtlCol="0" anchor="ctr"/>
          <a:lstStyle/>
          <a:p/>
        </p:txBody>
      </p:sp>
      <p:sp>
        <p:nvSpPr>
          <p:cNvPr id="16" name="TextBox 15"/>
          <p:cNvSpPr txBox="1"/>
          <p:nvPr/>
        </p:nvSpPr>
        <p:spPr>
          <a:xfrm>
            <a:off x="640080" y="5861304"/>
            <a:ext cx="2720340" cy="384048"/>
          </a:xfrm>
          <a:prstGeom prst="rect">
            <a:avLst/>
          </a:prstGeom>
          <a:noFill/>
        </p:spPr>
        <p:txBody>
          <a:bodyPr wrap="square" anchor="ctr" lIns="73152" rIns="73152" tIns="36576" bIns="36576">
            <a:noAutofit/>
          </a:bodyPr>
          <a:lstStyle/>
          <a:p>
            <a:pPr algn="ctr">
              <a:spcBef>
                <a:spcPts val="0"/>
              </a:spcBef>
              <a:spcAft>
                <a:spcPts val="0"/>
              </a:spcAft>
            </a:pPr>
            <a:r>
              <a:rPr lang="tr-TR" sz="1500" b="0" i="0">
                <a:solidFill>
                  <a:srgbClr val="262626"/>
                </a:solidFill>
                <a:latin typeface="Calibri"/>
              </a:rPr>
              <a:t>Dik geliş: dar alan, çok ısınır</a:t>
            </a:r>
          </a:p>
        </p:txBody>
      </p:sp>
      <p:cxnSp>
        <p:nvCxnSpPr>
          <p:cNvPr id="17" name="Connector 16"/>
          <p:cNvCxnSpPr/>
          <p:nvPr/>
        </p:nvCxnSpPr>
        <p:spPr>
          <a:xfrm>
            <a:off x="3771900" y="5788152"/>
            <a:ext cx="2446020" cy="0"/>
          </a:xfrm>
          <a:prstGeom prst="line">
            <a:avLst/>
          </a:prstGeom>
          <a:ln w="38100">
            <a:solidFill>
              <a:srgbClr val="4F4F4F"/>
            </a:solidFill>
          </a:ln>
        </p:spPr>
      </p:cxnSp>
      <p:cxnSp>
        <p:nvCxnSpPr>
          <p:cNvPr id="18" name="Connector 17"/>
          <p:cNvCxnSpPr/>
          <p:nvPr/>
        </p:nvCxnSpPr>
        <p:spPr>
          <a:xfrm>
            <a:off x="3909060" y="4919472"/>
            <a:ext cx="1240603" cy="868680"/>
          </a:xfrm>
          <a:prstGeom prst="line">
            <a:avLst/>
          </a:prstGeom>
          <a:ln w="50800">
            <a:solidFill>
              <a:srgbClr val="FCC021"/>
            </a:solidFill>
            <a:tailEnd type="triangle" w="med" len="med"/>
          </a:ln>
        </p:spPr>
      </p:cxnSp>
      <p:cxnSp>
        <p:nvCxnSpPr>
          <p:cNvPr id="19" name="Connector 18"/>
          <p:cNvCxnSpPr/>
          <p:nvPr/>
        </p:nvCxnSpPr>
        <p:spPr>
          <a:xfrm>
            <a:off x="4578627" y="4919472"/>
            <a:ext cx="1240603" cy="868680"/>
          </a:xfrm>
          <a:prstGeom prst="line">
            <a:avLst/>
          </a:prstGeom>
          <a:ln w="50800">
            <a:solidFill>
              <a:srgbClr val="FCC021"/>
            </a:solidFill>
            <a:tailEnd type="triangle" w="med" len="med"/>
          </a:ln>
        </p:spPr>
      </p:cxnSp>
      <p:sp>
        <p:nvSpPr>
          <p:cNvPr id="20" name="Rectangle 19"/>
          <p:cNvSpPr/>
          <p:nvPr/>
        </p:nvSpPr>
        <p:spPr>
          <a:xfrm>
            <a:off x="5149663" y="5742432"/>
            <a:ext cx="669567" cy="91440"/>
          </a:xfrm>
          <a:prstGeom prst="rect">
            <a:avLst/>
          </a:prstGeom>
          <a:solidFill>
            <a:srgbClr val="FCC021"/>
          </a:solidFill>
          <a:ln w="15875">
            <a:solidFill>
              <a:srgbClr val="D3373A"/>
            </a:solidFill>
          </a:ln>
          <a:effectLst/>
        </p:spPr>
        <p:txBody>
          <a:bodyPr rtlCol="0" anchor="ctr"/>
          <a:lstStyle/>
          <a:p/>
        </p:txBody>
      </p:sp>
      <p:sp>
        <p:nvSpPr>
          <p:cNvPr id="21" name="TextBox 20"/>
          <p:cNvSpPr txBox="1"/>
          <p:nvPr/>
        </p:nvSpPr>
        <p:spPr>
          <a:xfrm>
            <a:off x="3634740" y="5861304"/>
            <a:ext cx="2720340" cy="384048"/>
          </a:xfrm>
          <a:prstGeom prst="rect">
            <a:avLst/>
          </a:prstGeom>
          <a:noFill/>
        </p:spPr>
        <p:txBody>
          <a:bodyPr wrap="square" anchor="ctr" lIns="73152" rIns="73152" tIns="36576" bIns="36576">
            <a:noAutofit/>
          </a:bodyPr>
          <a:lstStyle/>
          <a:p>
            <a:pPr algn="ctr">
              <a:spcBef>
                <a:spcPts val="0"/>
              </a:spcBef>
              <a:spcAft>
                <a:spcPts val="0"/>
              </a:spcAft>
            </a:pPr>
            <a:r>
              <a:rPr lang="tr-TR" sz="1500" b="0" i="0">
                <a:solidFill>
                  <a:srgbClr val="262626"/>
                </a:solidFill>
                <a:latin typeface="Calibri"/>
              </a:rPr>
              <a:t>Eğik geliş: geniş alan, az ısınır</a:t>
            </a:r>
          </a:p>
        </p:txBody>
      </p:sp>
      <p:pic>
        <p:nvPicPr>
          <p:cNvPr id="22" name="Picture 21" descr="h11_gorsel_3_6_s95.jpg"/>
          <p:cNvPicPr>
            <a:picLocks noChangeAspect="1"/>
          </p:cNvPicPr>
          <p:nvPr/>
        </p:nvPicPr>
        <p:blipFill>
          <a:blip r:embed="rId3"/>
          <a:stretch>
            <a:fillRect/>
          </a:stretch>
        </p:blipFill>
        <p:spPr>
          <a:xfrm>
            <a:off x="7206094" y="1216152"/>
            <a:ext cx="3997425" cy="2743200"/>
          </a:xfrm>
          <a:prstGeom prst="rect">
            <a:avLst/>
          </a:prstGeom>
          <a:ln w="9525">
            <a:solidFill>
              <a:srgbClr val="D9D9D9"/>
            </a:solidFill>
          </a:ln>
        </p:spPr>
      </p:pic>
      <p:sp>
        <p:nvSpPr>
          <p:cNvPr id="23" name="TextBox 22"/>
          <p:cNvSpPr txBox="1"/>
          <p:nvPr/>
        </p:nvSpPr>
        <p:spPr>
          <a:xfrm>
            <a:off x="6720840" y="3986784"/>
            <a:ext cx="4967935" cy="292608"/>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Görsel 3.6: Sıcaklık-enlem ilişkisi (kitap s. 95)</a:t>
            </a:r>
          </a:p>
        </p:txBody>
      </p:sp>
      <p:sp>
        <p:nvSpPr>
          <p:cNvPr id="24" name="Rounded Rectangle 23"/>
          <p:cNvSpPr/>
          <p:nvPr/>
        </p:nvSpPr>
        <p:spPr>
          <a:xfrm>
            <a:off x="6720840" y="4325112"/>
            <a:ext cx="4967935" cy="1965960"/>
          </a:xfrm>
          <a:prstGeom prst="roundRect">
            <a:avLst>
              <a:gd name="adj" fmla="val 6000"/>
            </a:avLst>
          </a:prstGeom>
          <a:solidFill>
            <a:srgbClr val="F0F0F0"/>
          </a:solidFill>
          <a:ln>
            <a:noFill/>
          </a:ln>
          <a:effectLst/>
        </p:spPr>
        <p:txBody>
          <a:bodyPr rtlCol="0" anchor="ctr"/>
          <a:lstStyle/>
          <a:p/>
        </p:txBody>
      </p:sp>
      <p:sp>
        <p:nvSpPr>
          <p:cNvPr id="25" name="Rectangle 24"/>
          <p:cNvSpPr/>
          <p:nvPr/>
        </p:nvSpPr>
        <p:spPr>
          <a:xfrm>
            <a:off x="6720840" y="4325112"/>
            <a:ext cx="146304" cy="1965960"/>
          </a:xfrm>
          <a:prstGeom prst="rect">
            <a:avLst/>
          </a:prstGeom>
          <a:solidFill>
            <a:srgbClr val="1E7B6E"/>
          </a:solidFill>
          <a:ln>
            <a:noFill/>
          </a:ln>
          <a:effectLst/>
        </p:spPr>
        <p:txBody>
          <a:bodyPr rtlCol="0" anchor="ctr"/>
          <a:lstStyle/>
          <a:p/>
        </p:txBody>
      </p:sp>
      <p:sp>
        <p:nvSpPr>
          <p:cNvPr id="26" name="TextBox 25"/>
          <p:cNvSpPr txBox="1"/>
          <p:nvPr/>
        </p:nvSpPr>
        <p:spPr>
          <a:xfrm>
            <a:off x="7086600" y="4434840"/>
            <a:ext cx="4419295" cy="411480"/>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1E7B6E"/>
                </a:solidFill>
                <a:latin typeface="Calibri"/>
              </a:rPr>
              <a:t>GEOİT</a:t>
            </a:r>
          </a:p>
        </p:txBody>
      </p:sp>
      <p:sp>
        <p:nvSpPr>
          <p:cNvPr id="27" name="TextBox 26"/>
          <p:cNvSpPr txBox="1"/>
          <p:nvPr/>
        </p:nvSpPr>
        <p:spPr>
          <a:xfrm>
            <a:off x="7086600" y="4828032"/>
            <a:ext cx="4419295" cy="132588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Dünya; küreye yakın, kutuplardan basık ve Ekvator’dan şişkin bir şekle sahiptir. Dünya’nın bu şekline geoit denir.</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94-95</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118 / 268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 Dünya’nın dönme hareketi (günlük hareket)</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GELİŞ AÇISI</a:t>
            </a:r>
          </a:p>
        </p:txBody>
      </p:sp>
      <p:pic>
        <p:nvPicPr>
          <p:cNvPr id="6" name="Picture 5" descr="h11_gorsel_3_7_s95.jpg"/>
          <p:cNvPicPr>
            <a:picLocks noChangeAspect="1"/>
          </p:cNvPicPr>
          <p:nvPr/>
        </p:nvPicPr>
        <p:blipFill>
          <a:blip r:embed="rId3"/>
          <a:stretch>
            <a:fillRect/>
          </a:stretch>
        </p:blipFill>
        <p:spPr>
          <a:xfrm>
            <a:off x="5715000" y="1216152"/>
            <a:ext cx="5973775" cy="2969461"/>
          </a:xfrm>
          <a:prstGeom prst="rect">
            <a:avLst/>
          </a:prstGeom>
          <a:ln w="9525">
            <a:solidFill>
              <a:srgbClr val="D9D9D9"/>
            </a:solidFill>
          </a:ln>
        </p:spPr>
      </p:pic>
      <p:sp>
        <p:nvSpPr>
          <p:cNvPr id="7" name="TextBox 6"/>
          <p:cNvSpPr txBox="1"/>
          <p:nvPr/>
        </p:nvSpPr>
        <p:spPr>
          <a:xfrm>
            <a:off x="5715000" y="4213045"/>
            <a:ext cx="5973775" cy="45720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Güneş’in gün içinde ufuktaki konumu (Gece ve gündüz süresinin eşit olduğu bir güne göre çizilmiştir.)</a:t>
            </a:r>
          </a:p>
        </p:txBody>
      </p:sp>
      <p:sp>
        <p:nvSpPr>
          <p:cNvPr id="8" name="Rounded Rectangle 7"/>
          <p:cNvSpPr/>
          <p:nvPr/>
        </p:nvSpPr>
        <p:spPr>
          <a:xfrm>
            <a:off x="5715000" y="4761685"/>
            <a:ext cx="5973775" cy="1529387"/>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100" b="1" i="0">
                <a:solidFill>
                  <a:srgbClr val="262626"/>
                </a:solidFill>
                <a:latin typeface="Calibri"/>
              </a:rPr>
              <a:t>Görselde ışınlar hangi saatte en dik geliyor? Sabah ve akşam neden serin?</a:t>
            </a:r>
          </a:p>
        </p:txBody>
      </p:sp>
      <p:sp>
        <p:nvSpPr>
          <p:cNvPr id="9" name="Rounded Rectangle 8"/>
          <p:cNvSpPr/>
          <p:nvPr/>
        </p:nvSpPr>
        <p:spPr>
          <a:xfrm>
            <a:off x="502920" y="1216152"/>
            <a:ext cx="5029200" cy="3063240"/>
          </a:xfrm>
          <a:prstGeom prst="roundRect">
            <a:avLst>
              <a:gd name="adj" fmla="val 8000"/>
            </a:avLst>
          </a:prstGeom>
          <a:solidFill>
            <a:srgbClr val="F0F0F0"/>
          </a:solidFill>
          <a:ln>
            <a:noFill/>
          </a:ln>
          <a:effectLst/>
        </p:spPr>
        <p:txBody>
          <a:bodyPr rtlCol="0" anchor="ctr" wrap="square" lIns="201168" rIns="201168" tIns="73152" bIns="73152">
            <a:noAutofit/>
          </a:bodyPr>
          <a:lstStyle/>
          <a:p>
            <a:pPr algn="l">
              <a:spcBef>
                <a:spcPts val="0"/>
              </a:spcBef>
              <a:spcAft>
                <a:spcPts val="800"/>
              </a:spcAft>
            </a:pPr>
            <a:r>
              <a:rPr lang="tr-TR" sz="1900" b="0" i="0">
                <a:solidFill>
                  <a:srgbClr val="262626"/>
                </a:solidFill>
                <a:latin typeface="Calibri"/>
              </a:rPr>
              <a:t>Dünya, ekseni etrafında saatte 1.670 km hızla (Ekvator’daki dönüş hızı) döner.</a:t>
            </a:r>
          </a:p>
          <a:p>
            <a:pPr algn="l">
              <a:spcBef>
                <a:spcPts val="0"/>
              </a:spcBef>
              <a:spcAft>
                <a:spcPts val="800"/>
              </a:spcAft>
            </a:pPr>
            <a:r>
              <a:rPr lang="tr-TR" sz="1900" b="0" i="0">
                <a:solidFill>
                  <a:srgbClr val="262626"/>
                </a:solidFill>
                <a:latin typeface="Calibri"/>
              </a:rPr>
              <a:t>Dünya, ekseni etrafındaki bu dönüşünü batıdan doğuya doğru 24 saatte tamamlar. Böylece bir gün meydana gelir.</a:t>
            </a:r>
          </a:p>
          <a:p>
            <a:pPr algn="l">
              <a:spcBef>
                <a:spcPts val="0"/>
              </a:spcBef>
              <a:spcAft>
                <a:spcPts val="0"/>
              </a:spcAft>
            </a:pPr>
            <a:r>
              <a:rPr lang="tr-TR" sz="1900" b="1" i="0">
                <a:solidFill>
                  <a:srgbClr val="1E7B6E"/>
                </a:solidFill>
                <a:latin typeface="Calibri"/>
              </a:rPr>
              <a:t>Dünya’nın ekseni etrafında dönmesine bağlı olarak herhangi bir yerde gün içinde sıcaklık farkları oluşur.</a:t>
            </a:r>
          </a:p>
        </p:txBody>
      </p:sp>
      <p:sp>
        <p:nvSpPr>
          <p:cNvPr id="10" name="Rounded Rectangle 9"/>
          <p:cNvSpPr/>
          <p:nvPr/>
        </p:nvSpPr>
        <p:spPr>
          <a:xfrm>
            <a:off x="502920" y="4416552"/>
            <a:ext cx="5029200" cy="1874520"/>
          </a:xfrm>
          <a:prstGeom prst="roundRect">
            <a:avLst>
              <a:gd name="adj" fmla="val 6000"/>
            </a:avLst>
          </a:prstGeom>
          <a:solidFill>
            <a:srgbClr val="F0F0F0"/>
          </a:solidFill>
          <a:ln>
            <a:noFill/>
          </a:ln>
          <a:effectLst/>
        </p:spPr>
        <p:txBody>
          <a:bodyPr rtlCol="0" anchor="ctr"/>
          <a:lstStyle/>
          <a:p/>
        </p:txBody>
      </p:sp>
      <p:sp>
        <p:nvSpPr>
          <p:cNvPr id="11" name="Rectangle 10"/>
          <p:cNvSpPr/>
          <p:nvPr/>
        </p:nvSpPr>
        <p:spPr>
          <a:xfrm>
            <a:off x="502920" y="4416552"/>
            <a:ext cx="146304" cy="1874520"/>
          </a:xfrm>
          <a:prstGeom prst="rect">
            <a:avLst/>
          </a:prstGeom>
          <a:solidFill>
            <a:srgbClr val="4F4F4F"/>
          </a:solidFill>
          <a:ln>
            <a:noFill/>
          </a:ln>
          <a:effectLst/>
        </p:spPr>
        <p:txBody>
          <a:bodyPr rtlCol="0" anchor="ctr"/>
          <a:lstStyle/>
          <a:p/>
        </p:txBody>
      </p:sp>
      <p:sp>
        <p:nvSpPr>
          <p:cNvPr id="12" name="TextBox 11"/>
          <p:cNvSpPr txBox="1"/>
          <p:nvPr/>
        </p:nvSpPr>
        <p:spPr>
          <a:xfrm>
            <a:off x="868680" y="4526280"/>
            <a:ext cx="4480560" cy="41148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4F4F4F"/>
                </a:solidFill>
                <a:latin typeface="Calibri"/>
              </a:rPr>
              <a:t>EKSEN</a:t>
            </a:r>
          </a:p>
        </p:txBody>
      </p:sp>
      <p:sp>
        <p:nvSpPr>
          <p:cNvPr id="13" name="TextBox 12"/>
          <p:cNvSpPr txBox="1"/>
          <p:nvPr/>
        </p:nvSpPr>
        <p:spPr>
          <a:xfrm>
            <a:off x="868680" y="4919472"/>
            <a:ext cx="4480560" cy="123444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Kutup noktalarını birleştirdiği ve Dünya’nın içinden geçtiği varsayılan çizgidir.</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95</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119 / 268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8</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Sıcaklığın genel olarak Ekvator’dan kutuplara doğru azalmasının temel nedeni nedir?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Dünya’nın geoit şekli nedeniyle geliş açısının daralması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Kutupların denizlerden uzak olması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Dünya ile Güneş arasındaki uzaklığın değişmesi</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Kutuplarda bitki örtüsünün az olması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Ekvator’da yükseltinin fazla olması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94-95</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120 / 268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8</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Sıcaklığın genel olarak Ekvator’dan kutuplara doğru azalmasının temel nedeni nedir?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Dünya’nın geoit şekli nedeniyle geliş açısının daralması</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Kutupların denizlerden uzak olması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Dünya ile Güneş arasındaki uzaklığın değişmesi</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Kutuplarda bitki örtüsünün az olması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Ekvator’da yükseltinin fazla olması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Dünya’nın geoit şekli nedeniyle Güneş ışınlarının geliş açısı Ekvator’dan kutuplara doğru daralır. Uzaklığın değişmesinin sıcaklığa belirgin etkisi yoktur (s. 95).</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94-95</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121 / 268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 Dünya’nın dolanma hareketi (yıllık hareket)</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GELİŞ AÇISI</a:t>
            </a:r>
          </a:p>
        </p:txBody>
      </p:sp>
      <p:pic>
        <p:nvPicPr>
          <p:cNvPr id="6" name="Picture 5" descr="h11_gorsel_3_8_s95.jpg"/>
          <p:cNvPicPr>
            <a:picLocks noChangeAspect="1"/>
          </p:cNvPicPr>
          <p:nvPr/>
        </p:nvPicPr>
        <p:blipFill>
          <a:blip r:embed="rId3"/>
          <a:stretch>
            <a:fillRect/>
          </a:stretch>
        </p:blipFill>
        <p:spPr>
          <a:xfrm>
            <a:off x="502920" y="1216152"/>
            <a:ext cx="6583680" cy="3284938"/>
          </a:xfrm>
          <a:prstGeom prst="rect">
            <a:avLst/>
          </a:prstGeom>
          <a:ln w="9525">
            <a:solidFill>
              <a:srgbClr val="D9D9D9"/>
            </a:solidFill>
          </a:ln>
        </p:spPr>
      </p:pic>
      <p:sp>
        <p:nvSpPr>
          <p:cNvPr id="7" name="TextBox 6"/>
          <p:cNvSpPr txBox="1"/>
          <p:nvPr/>
        </p:nvSpPr>
        <p:spPr>
          <a:xfrm>
            <a:off x="502920" y="4528522"/>
            <a:ext cx="6583680" cy="292608"/>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Görsel 3.8: Dünya’nın Güneş etrafındaki yıllık hareketi (kitap s. 95)</a:t>
            </a:r>
          </a:p>
        </p:txBody>
      </p:sp>
      <p:sp>
        <p:nvSpPr>
          <p:cNvPr id="8" name="Rounded Rectangle 7"/>
          <p:cNvSpPr/>
          <p:nvPr/>
        </p:nvSpPr>
        <p:spPr>
          <a:xfrm>
            <a:off x="502920" y="4912570"/>
            <a:ext cx="6583680" cy="1378502"/>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262626"/>
                </a:solidFill>
                <a:latin typeface="Calibri"/>
              </a:rPr>
              <a:t>Günöte (4 Temmuz): Güneş'e en uzak · Günberi (3 Ocak): en yakın</a:t>
            </a:r>
          </a:p>
        </p:txBody>
      </p:sp>
      <p:sp>
        <p:nvSpPr>
          <p:cNvPr id="9" name="Rounded Rectangle 8"/>
          <p:cNvSpPr/>
          <p:nvPr/>
        </p:nvSpPr>
        <p:spPr>
          <a:xfrm>
            <a:off x="7315200" y="1216152"/>
            <a:ext cx="4373575" cy="502920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900"/>
              </a:spcAft>
            </a:pPr>
            <a:r>
              <a:rPr lang="tr-TR" sz="1800" b="0" i="0">
                <a:solidFill>
                  <a:srgbClr val="262626"/>
                </a:solidFill>
                <a:latin typeface="Calibri"/>
              </a:rPr>
              <a:t>Dünya, Güneş’in etrafında dolanma hareketini elips şeklindeki yörüngesinde 365 gün 6 saatte tamamlar.</a:t>
            </a:r>
          </a:p>
          <a:p>
            <a:pPr algn="l">
              <a:spcBef>
                <a:spcPts val="0"/>
              </a:spcBef>
              <a:spcAft>
                <a:spcPts val="900"/>
              </a:spcAft>
            </a:pPr>
            <a:r>
              <a:rPr lang="tr-TR" sz="1800" b="0" i="0">
                <a:solidFill>
                  <a:srgbClr val="262626"/>
                </a:solidFill>
                <a:latin typeface="Calibri"/>
              </a:rPr>
              <a:t>Dünya’nın yörüngesi ile Güneş arasındaki düzlem, yörünge düzlemi veya ekliptik düzlem olarak adlandırılır.</a:t>
            </a:r>
          </a:p>
          <a:p>
            <a:pPr algn="l">
              <a:spcBef>
                <a:spcPts val="0"/>
              </a:spcBef>
              <a:spcAft>
                <a:spcPts val="900"/>
              </a:spcAft>
            </a:pPr>
            <a:r>
              <a:rPr lang="tr-TR" sz="1800" b="0" i="0">
                <a:solidFill>
                  <a:srgbClr val="262626"/>
                </a:solidFill>
                <a:latin typeface="Calibri"/>
              </a:rPr>
              <a:t>Uzaklığın değişmesi; Dünya’nın Güneş etrafındaki dolanma hızını etkiler, yarım kürelerde yaşanan mevsim sürelerinin farklı olmasına neden olur.</a:t>
            </a:r>
          </a:p>
          <a:p>
            <a:pPr algn="l">
              <a:spcBef>
                <a:spcPts val="0"/>
              </a:spcBef>
              <a:spcAft>
                <a:spcPts val="0"/>
              </a:spcAft>
            </a:pPr>
            <a:r>
              <a:rPr lang="tr-TR" sz="1800" b="1" i="0">
                <a:solidFill>
                  <a:srgbClr val="D3373A"/>
                </a:solidFill>
                <a:latin typeface="Calibri"/>
              </a:rPr>
              <a:t>Ancak bu durumun sıcaklık üzerinde belirgin bir etkisi yoktur.</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95</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122 / 268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Eksen eğikliği: mevsimlerin anahtarı</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23° 27'</a:t>
            </a:r>
          </a:p>
        </p:txBody>
      </p:sp>
      <p:pic>
        <p:nvPicPr>
          <p:cNvPr id="6" name="Picture 5" descr="h11_gorsel_3_9_s96.jpg"/>
          <p:cNvPicPr>
            <a:picLocks noChangeAspect="1"/>
          </p:cNvPicPr>
          <p:nvPr/>
        </p:nvPicPr>
        <p:blipFill>
          <a:blip r:embed="rId3"/>
          <a:stretch>
            <a:fillRect/>
          </a:stretch>
        </p:blipFill>
        <p:spPr>
          <a:xfrm>
            <a:off x="1136765" y="1216152"/>
            <a:ext cx="4127269" cy="2606040"/>
          </a:xfrm>
          <a:prstGeom prst="rect">
            <a:avLst/>
          </a:prstGeom>
          <a:ln w="9525">
            <a:solidFill>
              <a:srgbClr val="D9D9D9"/>
            </a:solidFill>
          </a:ln>
        </p:spPr>
      </p:pic>
      <p:sp>
        <p:nvSpPr>
          <p:cNvPr id="7" name="TextBox 6"/>
          <p:cNvSpPr txBox="1"/>
          <p:nvPr/>
        </p:nvSpPr>
        <p:spPr>
          <a:xfrm>
            <a:off x="502920" y="3849624"/>
            <a:ext cx="5394960" cy="292608"/>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Görsel 3.9: Dünya’nın eksen eğikliği (kitap s. 96)</a:t>
            </a:r>
          </a:p>
        </p:txBody>
      </p:sp>
      <p:sp>
        <p:nvSpPr>
          <p:cNvPr id="8" name="Rounded Rectangle 7"/>
          <p:cNvSpPr/>
          <p:nvPr/>
        </p:nvSpPr>
        <p:spPr>
          <a:xfrm>
            <a:off x="6172200" y="1216152"/>
            <a:ext cx="5516575" cy="2743200"/>
          </a:xfrm>
          <a:prstGeom prst="roundRect">
            <a:avLst>
              <a:gd name="adj" fmla="val 8000"/>
            </a:avLst>
          </a:prstGeom>
          <a:solidFill>
            <a:srgbClr val="F0F0F0"/>
          </a:solidFill>
          <a:ln>
            <a:noFill/>
          </a:ln>
          <a:effectLst/>
        </p:spPr>
        <p:txBody>
          <a:bodyPr rtlCol="0" anchor="ctr" wrap="square" lIns="201168" rIns="201168" tIns="73152" bIns="73152">
            <a:noAutofit/>
          </a:bodyPr>
          <a:lstStyle/>
          <a:p>
            <a:pPr algn="l">
              <a:spcBef>
                <a:spcPts val="0"/>
              </a:spcBef>
              <a:spcAft>
                <a:spcPts val="0"/>
              </a:spcAft>
            </a:pPr>
            <a:r>
              <a:rPr lang="tr-TR" sz="2100" b="0" i="0">
                <a:solidFill>
                  <a:srgbClr val="262626"/>
                </a:solidFill>
                <a:latin typeface="Calibri"/>
              </a:rPr>
              <a:t>Sıcaklığın yıl içinde değişmesi üzerinde etkili olan faktör, Dünya’nın ekseninin 23° 27'lık eğikliğe sahip olması ve Dünya’nın Güneş etrafında dolanmasıdır.</a:t>
            </a:r>
          </a:p>
        </p:txBody>
      </p:sp>
      <p:sp>
        <p:nvSpPr>
          <p:cNvPr id="9" name="Rounded Rectangle 8"/>
          <p:cNvSpPr/>
          <p:nvPr/>
        </p:nvSpPr>
        <p:spPr>
          <a:xfrm>
            <a:off x="502920" y="4187952"/>
            <a:ext cx="5394960" cy="2103120"/>
          </a:xfrm>
          <a:prstGeom prst="roundRect">
            <a:avLst>
              <a:gd name="adj" fmla="val 8000"/>
            </a:avLst>
          </a:prstGeom>
          <a:solidFill>
            <a:srgbClr val="F0F0F0"/>
          </a:solidFill>
          <a:ln>
            <a:noFill/>
          </a:ln>
          <a:effectLst/>
        </p:spPr>
        <p:txBody>
          <a:bodyPr rtlCol="0" anchor="ctr" wrap="square" lIns="201168" rIns="201168" tIns="73152" bIns="73152">
            <a:noAutofit/>
          </a:bodyPr>
          <a:lstStyle/>
          <a:p>
            <a:pPr algn="l" marL="288693" indent="-288693">
              <a:spcBef>
                <a:spcPts val="0"/>
              </a:spcBef>
              <a:spcAft>
                <a:spcPts val="720"/>
              </a:spcAft>
            </a:pPr>
            <a:r>
              <a:rPr lang="tr-TR" sz="1800" b="1" i="0">
                <a:solidFill>
                  <a:srgbClr val="1E7B6E"/>
                </a:solidFill>
                <a:latin typeface="Calibri"/>
              </a:rPr>
              <a:t>1.  </a:t>
            </a:r>
            <a:r>
              <a:rPr lang="tr-TR" sz="1800" b="0" i="0">
                <a:solidFill>
                  <a:srgbClr val="262626"/>
                </a:solidFill>
                <a:latin typeface="Calibri"/>
              </a:rPr>
              <a:t>Eksen 23° 27' eğik ve Dünya Güneş’in etrafında dolanır</a:t>
            </a:r>
          </a:p>
          <a:p>
            <a:pPr algn="l" marL="288693" indent="-288693">
              <a:spcBef>
                <a:spcPts val="0"/>
              </a:spcBef>
              <a:spcAft>
                <a:spcPts val="720"/>
              </a:spcAft>
            </a:pPr>
            <a:r>
              <a:rPr lang="tr-TR" sz="1800" b="1" i="0">
                <a:solidFill>
                  <a:srgbClr val="1E7B6E"/>
                </a:solidFill>
                <a:latin typeface="Calibri"/>
              </a:rPr>
              <a:t>2.  </a:t>
            </a:r>
            <a:r>
              <a:rPr lang="tr-TR" sz="1800" b="0" i="0">
                <a:solidFill>
                  <a:srgbClr val="262626"/>
                </a:solidFill>
                <a:latin typeface="Calibri"/>
              </a:rPr>
              <a:t>→ Güneş ışınlarının geliş açısı yıl boyunca değişir</a:t>
            </a:r>
          </a:p>
          <a:p>
            <a:pPr algn="l" marL="288693" indent="-288693">
              <a:spcBef>
                <a:spcPts val="0"/>
              </a:spcBef>
              <a:spcAft>
                <a:spcPts val="0"/>
              </a:spcAft>
            </a:pPr>
            <a:r>
              <a:rPr lang="tr-TR" sz="1800" b="1" i="0">
                <a:solidFill>
                  <a:srgbClr val="1E7B6E"/>
                </a:solidFill>
                <a:latin typeface="Calibri"/>
              </a:rPr>
              <a:t>3.  </a:t>
            </a:r>
            <a:r>
              <a:rPr lang="tr-TR" sz="1800" b="0" i="0">
                <a:solidFill>
                  <a:srgbClr val="262626"/>
                </a:solidFill>
                <a:latin typeface="Calibri"/>
              </a:rPr>
              <a:t>→ Mevsimler oluşur ve farklı yarım kürelerde aynı anda farklı mevsimler yaşanır</a:t>
            </a:r>
          </a:p>
        </p:txBody>
      </p:sp>
      <p:sp>
        <p:nvSpPr>
          <p:cNvPr id="10" name="Rounded Rectangle 9"/>
          <p:cNvSpPr/>
          <p:nvPr/>
        </p:nvSpPr>
        <p:spPr>
          <a:xfrm>
            <a:off x="6172200" y="4096512"/>
            <a:ext cx="5516575" cy="214884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Eksen eğik olmasaydı mevsimler olur muydu?</a:t>
            </a:r>
          </a:p>
        </p:txBody>
      </p:sp>
      <p:sp>
        <p:nvSpPr>
          <p:cNvPr id="11" name="TextBox 1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2" name="Rounded Rectangle 1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96</a:t>
            </a:r>
          </a:p>
        </p:txBody>
      </p:sp>
      <p:sp>
        <p:nvSpPr>
          <p:cNvPr id="13" name="TextBox 1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123 / 268</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Kuzey yarım kürede yazın sıcak geçmesinin nedeni aşağıdakilerden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Dünya’nın yazın Güneş’e en yakın konumda olması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Işınların daha dik gelmesi ve gündüzlerin uzaması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Dünya’nın dönüş hızının yazın artması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Ekliptik düzlemin yazın değişmesi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Atmosferin yazın incelmesi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95-96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124 / 268</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Kuzey yarım kürede yazın sıcak geçmesinin nedeni aşağıdakilerden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Dünya’nın yazın Güneş’e en yakın konumda olması</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Işınların daha dik gelmesi ve gündüzlerin uzaması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Dünya’nın dönüş hızının yazın artması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Ekliptik düzlemin yazın değişmesi</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Atmosferin yazın incelmesi</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Günöte 4 Temmuz’dur: yazın Güneş’e en uzağız (s. 95). Yazı eksen eğikliği ve dolanma oluşturur: ışınlar daha dik gelir, gündüzler uzar (s. 96).</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95-96</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125 / 268</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Modelle keşfet: mevsim tablosu</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MODEL</a:t>
            </a:r>
          </a:p>
        </p:txBody>
      </p:sp>
      <p:sp>
        <p:nvSpPr>
          <p:cNvPr id="6" name="Rounded Rectangle 5"/>
          <p:cNvSpPr/>
          <p:nvPr/>
        </p:nvSpPr>
        <p:spPr>
          <a:xfrm>
            <a:off x="502920" y="1216152"/>
            <a:ext cx="11185855" cy="868680"/>
          </a:xfrm>
          <a:prstGeom prst="roundRect">
            <a:avLst>
              <a:gd name="adj" fmla="val 8000"/>
            </a:avLst>
          </a:prstGeom>
          <a:solidFill>
            <a:srgbClr val="F0F0F0"/>
          </a:solidFill>
          <a:ln>
            <a:noFill/>
          </a:ln>
          <a:effectLst/>
        </p:spPr>
        <p:txBody>
          <a:bodyPr rtlCol="0" anchor="ctr"/>
          <a:lstStyle/>
          <a:p/>
        </p:txBody>
      </p:sp>
      <p:sp>
        <p:nvSpPr>
          <p:cNvPr id="7" name="Rounded Rectangle 6"/>
          <p:cNvSpPr/>
          <p:nvPr/>
        </p:nvSpPr>
        <p:spPr>
          <a:xfrm>
            <a:off x="502920" y="1216152"/>
            <a:ext cx="1600200" cy="868680"/>
          </a:xfrm>
          <a:prstGeom prst="roundRect">
            <a:avLst>
              <a:gd name="adj" fmla="val 8000"/>
            </a:avLst>
          </a:prstGeom>
          <a:solidFill>
            <a:srgbClr val="1E7B6E"/>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Model</a:t>
            </a:r>
          </a:p>
        </p:txBody>
      </p:sp>
      <p:sp>
        <p:nvSpPr>
          <p:cNvPr id="8" name="TextBox 7"/>
          <p:cNvSpPr txBox="1"/>
          <p:nvPr/>
        </p:nvSpPr>
        <p:spPr>
          <a:xfrm>
            <a:off x="2240280" y="1216152"/>
            <a:ext cx="9357055" cy="86868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El feneri = Güneş ışınları · yer küre eksenini 23° 27' eğik ve hep aynı yöne tut · dört konum</a:t>
            </a:r>
          </a:p>
        </p:txBody>
      </p:sp>
      <p:graphicFrame>
        <p:nvGraphicFramePr>
          <p:cNvPr id="9" name="Table 8"/>
          <p:cNvGraphicFramePr>
            <a:graphicFrameLocks noGrp="1"/>
          </p:cNvGraphicFramePr>
          <p:nvPr/>
        </p:nvGraphicFramePr>
        <p:xfrm>
          <a:off x="502920" y="2221992"/>
          <a:ext cx="11183112" cy="4023360"/>
        </p:xfrm>
        <a:graphic>
          <a:graphicData uri="http://schemas.openxmlformats.org/drawingml/2006/table">
            <a:tbl>
              <a:tblPr firstRow="1" bandRow="1">
                <a:tableStyleId>{5C22544A-7EE6-4342-B048-85BDC9FD1C3A}</a:tableStyleId>
              </a:tblPr>
              <a:tblGrid>
                <a:gridCol w="1783080"/>
                <a:gridCol w="2743200"/>
                <a:gridCol w="2331720"/>
                <a:gridCol w="2331720"/>
                <a:gridCol w="1993392"/>
              </a:tblGrid>
              <a:tr h="548640">
                <a:tc>
                  <a:txBody>
                    <a:bodyPr wrap="square"/>
                    <a:lstStyle/>
                    <a:p>
                      <a:pPr algn="ctr">
                        <a:spcBef>
                          <a:spcPts val="0"/>
                        </a:spcBef>
                        <a:spcAft>
                          <a:spcPts val="0"/>
                        </a:spcAft>
                      </a:pPr>
                      <a:r>
                        <a:rPr lang="tr-TR" sz="1700" b="1" i="0">
                          <a:solidFill>
                            <a:srgbClr val="FFFFFF"/>
                          </a:solidFill>
                          <a:latin typeface="Calibri"/>
                        </a:rPr>
                        <a:t>Tarih</a:t>
                      </a:r>
                    </a:p>
                  </a:txBody>
                  <a:tcPr marL="54864" marR="54864" marT="18288" marB="18288" anchor="ctr">
                    <a:solidFill>
                      <a:srgbClr val="1E7B6E"/>
                    </a:solidFill>
                  </a:tcPr>
                </a:tc>
                <a:tc>
                  <a:txBody>
                    <a:bodyPr wrap="square"/>
                    <a:lstStyle/>
                    <a:p>
                      <a:pPr algn="ctr">
                        <a:spcBef>
                          <a:spcPts val="0"/>
                        </a:spcBef>
                        <a:spcAft>
                          <a:spcPts val="0"/>
                        </a:spcAft>
                      </a:pPr>
                      <a:r>
                        <a:rPr lang="tr-TR" sz="1700" b="1" i="0">
                          <a:solidFill>
                            <a:srgbClr val="FFFFFF"/>
                          </a:solidFill>
                          <a:latin typeface="Calibri"/>
                        </a:rPr>
                        <a:t>Öğle vakti ışınlar dik</a:t>
                      </a:r>
                    </a:p>
                  </a:txBody>
                  <a:tcPr marL="54864" marR="54864" marT="18288" marB="18288" anchor="ctr">
                    <a:solidFill>
                      <a:srgbClr val="1E7B6E"/>
                    </a:solidFill>
                  </a:tcPr>
                </a:tc>
                <a:tc>
                  <a:txBody>
                    <a:bodyPr wrap="square"/>
                    <a:lstStyle/>
                    <a:p>
                      <a:pPr algn="ctr">
                        <a:spcBef>
                          <a:spcPts val="0"/>
                        </a:spcBef>
                        <a:spcAft>
                          <a:spcPts val="0"/>
                        </a:spcAft>
                      </a:pPr>
                      <a:r>
                        <a:rPr lang="tr-TR" sz="1700" b="1" i="0">
                          <a:solidFill>
                            <a:srgbClr val="FFFFFF"/>
                          </a:solidFill>
                          <a:latin typeface="Calibri"/>
                        </a:rPr>
                        <a:t>Kuzey yarım küre</a:t>
                      </a:r>
                    </a:p>
                  </a:txBody>
                  <a:tcPr marL="54864" marR="54864" marT="18288" marB="18288" anchor="ctr">
                    <a:solidFill>
                      <a:srgbClr val="1E7B6E"/>
                    </a:solidFill>
                  </a:tcPr>
                </a:tc>
                <a:tc>
                  <a:txBody>
                    <a:bodyPr wrap="square"/>
                    <a:lstStyle/>
                    <a:p>
                      <a:pPr algn="ctr">
                        <a:spcBef>
                          <a:spcPts val="0"/>
                        </a:spcBef>
                        <a:spcAft>
                          <a:spcPts val="0"/>
                        </a:spcAft>
                      </a:pPr>
                      <a:r>
                        <a:rPr lang="tr-TR" sz="1700" b="1" i="0">
                          <a:solidFill>
                            <a:srgbClr val="FFFFFF"/>
                          </a:solidFill>
                          <a:latin typeface="Calibri"/>
                        </a:rPr>
                        <a:t>Güney yarım küre</a:t>
                      </a:r>
                    </a:p>
                  </a:txBody>
                  <a:tcPr marL="54864" marR="54864" marT="18288" marB="18288" anchor="ctr">
                    <a:solidFill>
                      <a:srgbClr val="1E7B6E"/>
                    </a:solidFill>
                  </a:tcPr>
                </a:tc>
                <a:tc>
                  <a:txBody>
                    <a:bodyPr wrap="square"/>
                    <a:lstStyle/>
                    <a:p>
                      <a:pPr algn="ctr">
                        <a:spcBef>
                          <a:spcPts val="0"/>
                        </a:spcBef>
                        <a:spcAft>
                          <a:spcPts val="0"/>
                        </a:spcAft>
                      </a:pPr>
                      <a:r>
                        <a:rPr lang="tr-TR" sz="1700" b="1" i="0">
                          <a:solidFill>
                            <a:srgbClr val="FFFFFF"/>
                          </a:solidFill>
                          <a:latin typeface="Calibri"/>
                        </a:rPr>
                        <a:t>Gece-gündüz</a:t>
                      </a:r>
                    </a:p>
                  </a:txBody>
                  <a:tcPr marL="54864" marR="54864" marT="18288" marB="18288" anchor="ctr">
                    <a:solidFill>
                      <a:srgbClr val="1E7B6E"/>
                    </a:solidFill>
                  </a:tcPr>
                </a:tc>
              </a:tr>
              <a:tr h="868680">
                <a:tc>
                  <a:txBody>
                    <a:bodyPr wrap="square"/>
                    <a:lstStyle/>
                    <a:p>
                      <a:pPr algn="ctr">
                        <a:spcBef>
                          <a:spcPts val="0"/>
                        </a:spcBef>
                        <a:spcAft>
                          <a:spcPts val="0"/>
                        </a:spcAft>
                      </a:pPr>
                      <a:r>
                        <a:rPr lang="tr-TR" sz="2000" b="0" i="0">
                          <a:solidFill>
                            <a:srgbClr val="262626"/>
                          </a:solidFill>
                          <a:latin typeface="Calibri"/>
                        </a:rPr>
                        <a:t>21 Haziran</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868680">
                <a:tc>
                  <a:txBody>
                    <a:bodyPr wrap="square"/>
                    <a:lstStyle/>
                    <a:p>
                      <a:pPr algn="ctr">
                        <a:spcBef>
                          <a:spcPts val="0"/>
                        </a:spcBef>
                        <a:spcAft>
                          <a:spcPts val="0"/>
                        </a:spcAft>
                      </a:pPr>
                      <a:r>
                        <a:rPr lang="tr-TR" sz="2000" b="0" i="0">
                          <a:solidFill>
                            <a:srgbClr val="262626"/>
                          </a:solidFill>
                          <a:latin typeface="Calibri"/>
                        </a:rPr>
                        <a:t>23 Eylül</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r h="868680">
                <a:tc>
                  <a:txBody>
                    <a:bodyPr wrap="square"/>
                    <a:lstStyle/>
                    <a:p>
                      <a:pPr algn="ctr">
                        <a:spcBef>
                          <a:spcPts val="0"/>
                        </a:spcBef>
                        <a:spcAft>
                          <a:spcPts val="0"/>
                        </a:spcAft>
                      </a:pPr>
                      <a:r>
                        <a:rPr lang="tr-TR" sz="2000" b="0" i="0">
                          <a:solidFill>
                            <a:srgbClr val="262626"/>
                          </a:solidFill>
                          <a:latin typeface="Calibri"/>
                        </a:rPr>
                        <a:t>21 Aralık</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868680">
                <a:tc>
                  <a:txBody>
                    <a:bodyPr wrap="square"/>
                    <a:lstStyle/>
                    <a:p>
                      <a:pPr algn="ctr">
                        <a:spcBef>
                          <a:spcPts val="0"/>
                        </a:spcBef>
                        <a:spcAft>
                          <a:spcPts val="0"/>
                        </a:spcAft>
                      </a:pPr>
                      <a:r>
                        <a:rPr lang="tr-TR" sz="2000" b="0" i="0">
                          <a:solidFill>
                            <a:srgbClr val="262626"/>
                          </a:solidFill>
                          <a:latin typeface="Calibri"/>
                        </a:rPr>
                        <a:t>21 Mart</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bl>
          </a:graphicData>
        </a:graphic>
      </p:graphicFrame>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96-97</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126 / 268</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Mevsim tablosu — cevap: gün dönümleri</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55767" cy="45720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21 Haziran Gün Dönümü</a:t>
            </a:r>
          </a:p>
        </p:txBody>
      </p:sp>
      <p:pic>
        <p:nvPicPr>
          <p:cNvPr id="7" name="Picture 6" descr="h11_gorsel_3_10_s96.jpg"/>
          <p:cNvPicPr>
            <a:picLocks noChangeAspect="1"/>
          </p:cNvPicPr>
          <p:nvPr/>
        </p:nvPicPr>
        <p:blipFill>
          <a:blip r:embed="rId3"/>
          <a:stretch>
            <a:fillRect/>
          </a:stretch>
        </p:blipFill>
        <p:spPr>
          <a:xfrm>
            <a:off x="1679502" y="1737360"/>
            <a:ext cx="3102603" cy="2148840"/>
          </a:xfrm>
          <a:prstGeom prst="rect">
            <a:avLst/>
          </a:prstGeom>
          <a:ln w="9525">
            <a:solidFill>
              <a:srgbClr val="D9D9D9"/>
            </a:solidFill>
          </a:ln>
        </p:spPr>
      </p:pic>
      <p:sp>
        <p:nvSpPr>
          <p:cNvPr id="8" name="TextBox 7"/>
          <p:cNvSpPr txBox="1"/>
          <p:nvPr/>
        </p:nvSpPr>
        <p:spPr>
          <a:xfrm>
            <a:off x="502920" y="3886200"/>
            <a:ext cx="5455767" cy="283464"/>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Görsel 3.10 (kitap s. 96)</a:t>
            </a:r>
          </a:p>
        </p:txBody>
      </p:sp>
      <p:sp>
        <p:nvSpPr>
          <p:cNvPr id="9" name="Rounded Rectangle 8"/>
          <p:cNvSpPr/>
          <p:nvPr/>
        </p:nvSpPr>
        <p:spPr>
          <a:xfrm>
            <a:off x="502920" y="4187952"/>
            <a:ext cx="5455767" cy="2084832"/>
          </a:xfrm>
          <a:prstGeom prst="roundRect">
            <a:avLst>
              <a:gd name="adj" fmla="val 8000"/>
            </a:avLst>
          </a:prstGeom>
          <a:solidFill>
            <a:srgbClr val="E3F1E4"/>
          </a:solidFill>
          <a:ln w="12700">
            <a:solidFill>
              <a:srgbClr val="2E7D32"/>
            </a:solidFill>
          </a:ln>
          <a:effectLst/>
        </p:spPr>
        <p:txBody>
          <a:bodyPr rtlCol="0" anchor="ctr" wrap="square" lIns="164592" rIns="164592" tIns="73152" bIns="73152">
            <a:noAutofit/>
          </a:bodyPr>
          <a:lstStyle/>
          <a:p>
            <a:pPr algn="l">
              <a:spcBef>
                <a:spcPts val="0"/>
              </a:spcBef>
              <a:spcAft>
                <a:spcPts val="400"/>
              </a:spcAft>
            </a:pPr>
            <a:r>
              <a:rPr lang="tr-TR" sz="1700" b="1" i="0">
                <a:solidFill>
                  <a:srgbClr val="2E7D32"/>
                </a:solidFill>
                <a:latin typeface="Calibri"/>
              </a:rPr>
              <a:t>21 Haziran’da Güneş ışınları öğle vakti Yengeç Dönencesi’ne (23° 27' kuzey enlemi) dik açıyla gelir.</a:t>
            </a:r>
          </a:p>
          <a:p>
            <a:pPr algn="l" marL="211327" indent="-211327">
              <a:spcBef>
                <a:spcPts val="0"/>
              </a:spcBef>
              <a:spcAft>
                <a:spcPts val="400"/>
              </a:spcAft>
            </a:pPr>
            <a:r>
              <a:rPr lang="tr-TR" sz="1700" b="1" i="0">
                <a:solidFill>
                  <a:srgbClr val="2C6696"/>
                </a:solidFill>
                <a:latin typeface="Calibri"/>
              </a:rPr>
              <a:t>•  </a:t>
            </a:r>
            <a:r>
              <a:rPr lang="tr-TR" sz="1700" b="0" i="0">
                <a:solidFill>
                  <a:srgbClr val="262626"/>
                </a:solidFill>
                <a:latin typeface="Calibri"/>
              </a:rPr>
              <a:t>Kuzey yarım küre: yaz başlar · en uzun gündüz</a:t>
            </a:r>
          </a:p>
          <a:p>
            <a:pPr algn="l" marL="211327" indent="-211327">
              <a:spcBef>
                <a:spcPts val="0"/>
              </a:spcBef>
              <a:spcAft>
                <a:spcPts val="400"/>
              </a:spcAft>
            </a:pPr>
            <a:r>
              <a:rPr lang="tr-TR" sz="1700" b="1" i="0">
                <a:solidFill>
                  <a:srgbClr val="2C6696"/>
                </a:solidFill>
                <a:latin typeface="Calibri"/>
              </a:rPr>
              <a:t>•  </a:t>
            </a:r>
            <a:r>
              <a:rPr lang="tr-TR" sz="1700" b="0" i="0">
                <a:solidFill>
                  <a:srgbClr val="262626"/>
                </a:solidFill>
                <a:latin typeface="Calibri"/>
              </a:rPr>
              <a:t>Güney yarım küre: kış başlar · en uzun gece</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Kuzeyde gündüz uzun</a:t>
            </a:r>
          </a:p>
        </p:txBody>
      </p:sp>
      <p:sp>
        <p:nvSpPr>
          <p:cNvPr id="10" name="Rounded Rectangle 9"/>
          <p:cNvSpPr/>
          <p:nvPr/>
        </p:nvSpPr>
        <p:spPr>
          <a:xfrm>
            <a:off x="6233007" y="1216152"/>
            <a:ext cx="5455767" cy="457200"/>
          </a:xfrm>
          <a:prstGeom prst="roundRect">
            <a:avLst>
              <a:gd name="adj" fmla="val 18000"/>
            </a:avLst>
          </a:prstGeom>
          <a:solidFill>
            <a:srgbClr val="1E7B6E"/>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21 Aralık Gün Dönümü</a:t>
            </a:r>
          </a:p>
        </p:txBody>
      </p:sp>
      <p:pic>
        <p:nvPicPr>
          <p:cNvPr id="11" name="Picture 10" descr="h11_gorsel_3_12_s97.jpg"/>
          <p:cNvPicPr>
            <a:picLocks noChangeAspect="1"/>
          </p:cNvPicPr>
          <p:nvPr/>
        </p:nvPicPr>
        <p:blipFill>
          <a:blip r:embed="rId4"/>
          <a:stretch>
            <a:fillRect/>
          </a:stretch>
        </p:blipFill>
        <p:spPr>
          <a:xfrm>
            <a:off x="7669569" y="1737360"/>
            <a:ext cx="2582643" cy="2148840"/>
          </a:xfrm>
          <a:prstGeom prst="rect">
            <a:avLst/>
          </a:prstGeom>
          <a:ln w="9525">
            <a:solidFill>
              <a:srgbClr val="D9D9D9"/>
            </a:solidFill>
          </a:ln>
        </p:spPr>
      </p:pic>
      <p:sp>
        <p:nvSpPr>
          <p:cNvPr id="12" name="TextBox 11"/>
          <p:cNvSpPr txBox="1"/>
          <p:nvPr/>
        </p:nvSpPr>
        <p:spPr>
          <a:xfrm>
            <a:off x="6233007" y="3886200"/>
            <a:ext cx="5455767" cy="283464"/>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Görsel 3.12 (kitap s. 97)</a:t>
            </a:r>
          </a:p>
        </p:txBody>
      </p:sp>
      <p:sp>
        <p:nvSpPr>
          <p:cNvPr id="13" name="Rounded Rectangle 12"/>
          <p:cNvSpPr/>
          <p:nvPr/>
        </p:nvSpPr>
        <p:spPr>
          <a:xfrm>
            <a:off x="6233007" y="4187952"/>
            <a:ext cx="5455767" cy="2084832"/>
          </a:xfrm>
          <a:prstGeom prst="roundRect">
            <a:avLst>
              <a:gd name="adj" fmla="val 8000"/>
            </a:avLst>
          </a:prstGeom>
          <a:solidFill>
            <a:srgbClr val="E3F1E4"/>
          </a:solidFill>
          <a:ln w="12700">
            <a:solidFill>
              <a:srgbClr val="2E7D32"/>
            </a:solidFill>
          </a:ln>
          <a:effectLst/>
        </p:spPr>
        <p:txBody>
          <a:bodyPr rtlCol="0" anchor="ctr" wrap="square" lIns="164592" rIns="164592" tIns="73152" bIns="73152">
            <a:noAutofit/>
          </a:bodyPr>
          <a:lstStyle/>
          <a:p>
            <a:pPr algn="l">
              <a:spcBef>
                <a:spcPts val="0"/>
              </a:spcBef>
              <a:spcAft>
                <a:spcPts val="400"/>
              </a:spcAft>
            </a:pPr>
            <a:r>
              <a:rPr lang="tr-TR" sz="1700" b="1" i="0">
                <a:solidFill>
                  <a:srgbClr val="2E7D32"/>
                </a:solidFill>
                <a:latin typeface="Calibri"/>
              </a:rPr>
              <a:t>21 Aralık’ta Güneş ışınları öğle vakti Oğlak Dönencesi’ne (23° 27' güney enlemi) dik açıyla gelir.</a:t>
            </a:r>
          </a:p>
          <a:p>
            <a:pPr algn="l" marL="211327" indent="-211327">
              <a:spcBef>
                <a:spcPts val="0"/>
              </a:spcBef>
              <a:spcAft>
                <a:spcPts val="400"/>
              </a:spcAft>
            </a:pPr>
            <a:r>
              <a:rPr lang="tr-TR" sz="1700" b="1" i="0">
                <a:solidFill>
                  <a:srgbClr val="2C6696"/>
                </a:solidFill>
                <a:latin typeface="Calibri"/>
              </a:rPr>
              <a:t>•  </a:t>
            </a:r>
            <a:r>
              <a:rPr lang="tr-TR" sz="1700" b="0" i="0">
                <a:solidFill>
                  <a:srgbClr val="262626"/>
                </a:solidFill>
                <a:latin typeface="Calibri"/>
              </a:rPr>
              <a:t>Kuzey yarım küre: kış başlar · en uzun gece</a:t>
            </a:r>
          </a:p>
          <a:p>
            <a:pPr algn="l" marL="211327" indent="-211327">
              <a:spcBef>
                <a:spcPts val="0"/>
              </a:spcBef>
              <a:spcAft>
                <a:spcPts val="400"/>
              </a:spcAft>
            </a:pPr>
            <a:r>
              <a:rPr lang="tr-TR" sz="1700" b="1" i="0">
                <a:solidFill>
                  <a:srgbClr val="2C6696"/>
                </a:solidFill>
                <a:latin typeface="Calibri"/>
              </a:rPr>
              <a:t>•  </a:t>
            </a:r>
            <a:r>
              <a:rPr lang="tr-TR" sz="1700" b="0" i="0">
                <a:solidFill>
                  <a:srgbClr val="262626"/>
                </a:solidFill>
                <a:latin typeface="Calibri"/>
              </a:rPr>
              <a:t>Güney yarım küre: yaz başlar · en uzun gündüz</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Güneyde gündüz uzun</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96-97</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127 / 268</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Mevsim tablosu — cevap: ekinokslar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55767" cy="457200"/>
          </a:xfrm>
          <a:prstGeom prst="roundRect">
            <a:avLst>
              <a:gd name="adj" fmla="val 18000"/>
            </a:avLst>
          </a:prstGeom>
          <a:solidFill>
            <a:srgbClr val="FCC021"/>
          </a:solidFill>
          <a:ln>
            <a:noFill/>
          </a:ln>
          <a:effectLst/>
        </p:spPr>
        <p:txBody>
          <a:bodyPr rtlCol="0" anchor="ctr" wrap="square" tIns="18288" bIns="18288">
            <a:noAutofit/>
          </a:bodyPr>
          <a:lstStyle/>
          <a:p>
            <a:pPr algn="ctr">
              <a:spcBef>
                <a:spcPts val="0"/>
              </a:spcBef>
              <a:spcAft>
                <a:spcPts val="0"/>
              </a:spcAft>
            </a:pPr>
            <a:r>
              <a:rPr lang="tr-TR" sz="1900" b="1" i="0">
                <a:solidFill>
                  <a:srgbClr val="262626"/>
                </a:solidFill>
                <a:latin typeface="Calibri"/>
              </a:rPr>
              <a:t>23 Eylül Ekinoksu</a:t>
            </a:r>
          </a:p>
        </p:txBody>
      </p:sp>
      <p:pic>
        <p:nvPicPr>
          <p:cNvPr id="7" name="Picture 6" descr="h11_gorsel_3_11_s96.jpg"/>
          <p:cNvPicPr>
            <a:picLocks noChangeAspect="1"/>
          </p:cNvPicPr>
          <p:nvPr/>
        </p:nvPicPr>
        <p:blipFill>
          <a:blip r:embed="rId3"/>
          <a:stretch>
            <a:fillRect/>
          </a:stretch>
        </p:blipFill>
        <p:spPr>
          <a:xfrm>
            <a:off x="1881400" y="1737360"/>
            <a:ext cx="2698806" cy="2148840"/>
          </a:xfrm>
          <a:prstGeom prst="rect">
            <a:avLst/>
          </a:prstGeom>
          <a:ln w="9525">
            <a:solidFill>
              <a:srgbClr val="D9D9D9"/>
            </a:solidFill>
          </a:ln>
        </p:spPr>
      </p:pic>
      <p:sp>
        <p:nvSpPr>
          <p:cNvPr id="8" name="TextBox 7"/>
          <p:cNvSpPr txBox="1"/>
          <p:nvPr/>
        </p:nvSpPr>
        <p:spPr>
          <a:xfrm>
            <a:off x="502920" y="3886200"/>
            <a:ext cx="5455767" cy="283464"/>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Görsel 3.11 (kitap s. 96)</a:t>
            </a:r>
          </a:p>
        </p:txBody>
      </p:sp>
      <p:sp>
        <p:nvSpPr>
          <p:cNvPr id="9" name="Rounded Rectangle 8"/>
          <p:cNvSpPr/>
          <p:nvPr/>
        </p:nvSpPr>
        <p:spPr>
          <a:xfrm>
            <a:off x="502920" y="4187952"/>
            <a:ext cx="5455767" cy="2084832"/>
          </a:xfrm>
          <a:prstGeom prst="roundRect">
            <a:avLst>
              <a:gd name="adj" fmla="val 8000"/>
            </a:avLst>
          </a:prstGeom>
          <a:solidFill>
            <a:srgbClr val="E3F1E4"/>
          </a:solidFill>
          <a:ln w="12700">
            <a:solidFill>
              <a:srgbClr val="2E7D32"/>
            </a:solidFill>
          </a:ln>
          <a:effectLst/>
        </p:spPr>
        <p:txBody>
          <a:bodyPr rtlCol="0" anchor="ctr" wrap="square" lIns="164592" rIns="164592" tIns="73152" bIns="73152">
            <a:noAutofit/>
          </a:bodyPr>
          <a:lstStyle/>
          <a:p>
            <a:pPr algn="l">
              <a:spcBef>
                <a:spcPts val="0"/>
              </a:spcBef>
              <a:spcAft>
                <a:spcPts val="400"/>
              </a:spcAft>
            </a:pPr>
            <a:r>
              <a:rPr lang="tr-TR" sz="1700" b="1" i="0">
                <a:solidFill>
                  <a:srgbClr val="2E7D32"/>
                </a:solidFill>
                <a:latin typeface="Calibri"/>
              </a:rPr>
              <a:t>23 Eylül’de Güneş ışınları öğle vakti Ekvator’a dik açıyla gelir.</a:t>
            </a:r>
          </a:p>
          <a:p>
            <a:pPr algn="l" marL="211327" indent="-211327">
              <a:spcBef>
                <a:spcPts val="0"/>
              </a:spcBef>
              <a:spcAft>
                <a:spcPts val="400"/>
              </a:spcAft>
            </a:pPr>
            <a:r>
              <a:rPr lang="tr-TR" sz="1700" b="1" i="0">
                <a:solidFill>
                  <a:srgbClr val="2C6696"/>
                </a:solidFill>
                <a:latin typeface="Calibri"/>
              </a:rPr>
              <a:t>•  </a:t>
            </a:r>
            <a:r>
              <a:rPr lang="tr-TR" sz="1700" b="0" i="0">
                <a:solidFill>
                  <a:srgbClr val="262626"/>
                </a:solidFill>
                <a:latin typeface="Calibri"/>
              </a:rPr>
              <a:t>Kuzey yarım küre: sonbahar başlar</a:t>
            </a:r>
          </a:p>
          <a:p>
            <a:pPr algn="l" marL="211327" indent="-211327">
              <a:spcBef>
                <a:spcPts val="0"/>
              </a:spcBef>
              <a:spcAft>
                <a:spcPts val="400"/>
              </a:spcAft>
            </a:pPr>
            <a:r>
              <a:rPr lang="tr-TR" sz="1700" b="1" i="0">
                <a:solidFill>
                  <a:srgbClr val="2C6696"/>
                </a:solidFill>
                <a:latin typeface="Calibri"/>
              </a:rPr>
              <a:t>•  </a:t>
            </a:r>
            <a:r>
              <a:rPr lang="tr-TR" sz="1700" b="0" i="0">
                <a:solidFill>
                  <a:srgbClr val="262626"/>
                </a:solidFill>
                <a:latin typeface="Calibri"/>
              </a:rPr>
              <a:t>Güney yarım küre: i̇lkbahar başlar</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Her yerde eşit (ekinoks)</a:t>
            </a:r>
          </a:p>
        </p:txBody>
      </p:sp>
      <p:sp>
        <p:nvSpPr>
          <p:cNvPr id="10" name="Rounded Rectangle 9"/>
          <p:cNvSpPr/>
          <p:nvPr/>
        </p:nvSpPr>
        <p:spPr>
          <a:xfrm>
            <a:off x="6233007" y="1216152"/>
            <a:ext cx="5455767" cy="457200"/>
          </a:xfrm>
          <a:prstGeom prst="roundRect">
            <a:avLst>
              <a:gd name="adj" fmla="val 18000"/>
            </a:avLst>
          </a:prstGeom>
          <a:solidFill>
            <a:srgbClr val="FCC021"/>
          </a:solidFill>
          <a:ln>
            <a:noFill/>
          </a:ln>
          <a:effectLst/>
        </p:spPr>
        <p:txBody>
          <a:bodyPr rtlCol="0" anchor="ctr" wrap="square" tIns="18288" bIns="18288">
            <a:noAutofit/>
          </a:bodyPr>
          <a:lstStyle/>
          <a:p>
            <a:pPr algn="ctr">
              <a:spcBef>
                <a:spcPts val="0"/>
              </a:spcBef>
              <a:spcAft>
                <a:spcPts val="0"/>
              </a:spcAft>
            </a:pPr>
            <a:r>
              <a:rPr lang="tr-TR" sz="1900" b="1" i="0">
                <a:solidFill>
                  <a:srgbClr val="262626"/>
                </a:solidFill>
                <a:latin typeface="Calibri"/>
              </a:rPr>
              <a:t>21 Mart Ekinoksu</a:t>
            </a:r>
          </a:p>
        </p:txBody>
      </p:sp>
      <p:pic>
        <p:nvPicPr>
          <p:cNvPr id="11" name="Picture 10" descr="h11_gorsel_3_13_s97.jpg"/>
          <p:cNvPicPr>
            <a:picLocks noChangeAspect="1"/>
          </p:cNvPicPr>
          <p:nvPr/>
        </p:nvPicPr>
        <p:blipFill>
          <a:blip r:embed="rId4"/>
          <a:stretch>
            <a:fillRect/>
          </a:stretch>
        </p:blipFill>
        <p:spPr>
          <a:xfrm>
            <a:off x="7633829" y="1737360"/>
            <a:ext cx="2654122" cy="2148840"/>
          </a:xfrm>
          <a:prstGeom prst="rect">
            <a:avLst/>
          </a:prstGeom>
          <a:ln w="9525">
            <a:solidFill>
              <a:srgbClr val="D9D9D9"/>
            </a:solidFill>
          </a:ln>
        </p:spPr>
      </p:pic>
      <p:sp>
        <p:nvSpPr>
          <p:cNvPr id="12" name="TextBox 11"/>
          <p:cNvSpPr txBox="1"/>
          <p:nvPr/>
        </p:nvSpPr>
        <p:spPr>
          <a:xfrm>
            <a:off x="6233007" y="3886200"/>
            <a:ext cx="5455767" cy="283464"/>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Görsel 3.13 (kitap s. 97)</a:t>
            </a:r>
          </a:p>
        </p:txBody>
      </p:sp>
      <p:sp>
        <p:nvSpPr>
          <p:cNvPr id="13" name="Rounded Rectangle 12"/>
          <p:cNvSpPr/>
          <p:nvPr/>
        </p:nvSpPr>
        <p:spPr>
          <a:xfrm>
            <a:off x="6233007" y="4187952"/>
            <a:ext cx="5455767" cy="2084832"/>
          </a:xfrm>
          <a:prstGeom prst="roundRect">
            <a:avLst>
              <a:gd name="adj" fmla="val 8000"/>
            </a:avLst>
          </a:prstGeom>
          <a:solidFill>
            <a:srgbClr val="E3F1E4"/>
          </a:solidFill>
          <a:ln w="12700">
            <a:solidFill>
              <a:srgbClr val="2E7D32"/>
            </a:solidFill>
          </a:ln>
          <a:effectLst/>
        </p:spPr>
        <p:txBody>
          <a:bodyPr rtlCol="0" anchor="ctr" wrap="square" lIns="164592" rIns="164592" tIns="73152" bIns="73152">
            <a:noAutofit/>
          </a:bodyPr>
          <a:lstStyle/>
          <a:p>
            <a:pPr algn="l">
              <a:spcBef>
                <a:spcPts val="0"/>
              </a:spcBef>
              <a:spcAft>
                <a:spcPts val="400"/>
              </a:spcAft>
            </a:pPr>
            <a:r>
              <a:rPr lang="tr-TR" sz="1700" b="1" i="0">
                <a:solidFill>
                  <a:srgbClr val="2E7D32"/>
                </a:solidFill>
                <a:latin typeface="Calibri"/>
              </a:rPr>
              <a:t>21 Mart’ta Güneş ışınları öğle vakti Ekvator’a dik açıyla gelir.</a:t>
            </a:r>
          </a:p>
          <a:p>
            <a:pPr algn="l" marL="211327" indent="-211327">
              <a:spcBef>
                <a:spcPts val="0"/>
              </a:spcBef>
              <a:spcAft>
                <a:spcPts val="400"/>
              </a:spcAft>
            </a:pPr>
            <a:r>
              <a:rPr lang="tr-TR" sz="1700" b="1" i="0">
                <a:solidFill>
                  <a:srgbClr val="2C6696"/>
                </a:solidFill>
                <a:latin typeface="Calibri"/>
              </a:rPr>
              <a:t>•  </a:t>
            </a:r>
            <a:r>
              <a:rPr lang="tr-TR" sz="1700" b="0" i="0">
                <a:solidFill>
                  <a:srgbClr val="262626"/>
                </a:solidFill>
                <a:latin typeface="Calibri"/>
              </a:rPr>
              <a:t>Kuzey yarım küre: i̇lkbahar başlar</a:t>
            </a:r>
          </a:p>
          <a:p>
            <a:pPr algn="l" marL="211327" indent="-211327">
              <a:spcBef>
                <a:spcPts val="0"/>
              </a:spcBef>
              <a:spcAft>
                <a:spcPts val="400"/>
              </a:spcAft>
            </a:pPr>
            <a:r>
              <a:rPr lang="tr-TR" sz="1700" b="1" i="0">
                <a:solidFill>
                  <a:srgbClr val="2C6696"/>
                </a:solidFill>
                <a:latin typeface="Calibri"/>
              </a:rPr>
              <a:t>•  </a:t>
            </a:r>
            <a:r>
              <a:rPr lang="tr-TR" sz="1700" b="0" i="0">
                <a:solidFill>
                  <a:srgbClr val="262626"/>
                </a:solidFill>
                <a:latin typeface="Calibri"/>
              </a:rPr>
              <a:t>Güney yarım küre: sonbahar başlar</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Her yerde eşit (ekinoks)</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96-97</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128 / 268</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Matematik iklim kuşakları</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BİLGİ KUTUSU</a:t>
            </a:r>
          </a:p>
        </p:txBody>
      </p:sp>
      <p:pic>
        <p:nvPicPr>
          <p:cNvPr id="6" name="Picture 5" descr="h11_matematik_kusaklar_s96.jpg"/>
          <p:cNvPicPr>
            <a:picLocks noChangeAspect="1"/>
          </p:cNvPicPr>
          <p:nvPr/>
        </p:nvPicPr>
        <p:blipFill>
          <a:blip r:embed="rId3"/>
          <a:stretch>
            <a:fillRect/>
          </a:stretch>
        </p:blipFill>
        <p:spPr>
          <a:xfrm>
            <a:off x="502920" y="1492831"/>
            <a:ext cx="4937760" cy="4155801"/>
          </a:xfrm>
          <a:prstGeom prst="rect">
            <a:avLst/>
          </a:prstGeom>
          <a:ln w="9525">
            <a:solidFill>
              <a:srgbClr val="D9D9D9"/>
            </a:solidFill>
          </a:ln>
        </p:spPr>
      </p:pic>
      <p:sp>
        <p:nvSpPr>
          <p:cNvPr id="7" name="TextBox 6"/>
          <p:cNvSpPr txBox="1"/>
          <p:nvPr/>
        </p:nvSpPr>
        <p:spPr>
          <a:xfrm>
            <a:off x="502920" y="5989320"/>
            <a:ext cx="4937760" cy="292608"/>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Matematik iklim kuşakları (kitap s. 96)</a:t>
            </a:r>
          </a:p>
        </p:txBody>
      </p:sp>
      <p:sp>
        <p:nvSpPr>
          <p:cNvPr id="8" name="Rounded Rectangle 7"/>
          <p:cNvSpPr/>
          <p:nvPr/>
        </p:nvSpPr>
        <p:spPr>
          <a:xfrm>
            <a:off x="5715000" y="1216152"/>
            <a:ext cx="5973775" cy="160020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0"/>
              </a:spcAft>
            </a:pPr>
            <a:r>
              <a:rPr lang="tr-TR" sz="1800" b="0" i="1">
                <a:solidFill>
                  <a:srgbClr val="262626"/>
                </a:solidFill>
                <a:latin typeface="Calibri"/>
              </a:rPr>
              <a:t>Yıllık hareket ve eksen eğikliği, Güneş ışınlarının yıl içindeki düşme açılarını belirler. Güneş ışınlarının kuzey ve güney yarım küreye yıl içindeki düşme açılarına bağlı olarak matematik iklim kuşakları ortaya çıkar.</a:t>
            </a:r>
          </a:p>
        </p:txBody>
      </p:sp>
      <p:sp>
        <p:nvSpPr>
          <p:cNvPr id="9" name="Rounded Rectangle 8"/>
          <p:cNvSpPr/>
          <p:nvPr/>
        </p:nvSpPr>
        <p:spPr>
          <a:xfrm>
            <a:off x="5715000" y="2953512"/>
            <a:ext cx="2194560" cy="749808"/>
          </a:xfrm>
          <a:prstGeom prst="roundRect">
            <a:avLst>
              <a:gd name="adj" fmla="val 18000"/>
            </a:avLst>
          </a:prstGeom>
          <a:solidFill>
            <a:srgbClr val="D3373A"/>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Tropikal kuşak</a:t>
            </a:r>
          </a:p>
        </p:txBody>
      </p:sp>
      <p:sp>
        <p:nvSpPr>
          <p:cNvPr id="10" name="Rounded Rectangle 9"/>
          <p:cNvSpPr/>
          <p:nvPr/>
        </p:nvSpPr>
        <p:spPr>
          <a:xfrm>
            <a:off x="8001000" y="2953512"/>
            <a:ext cx="3687775" cy="749808"/>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dönenceler arası (23° 27' K – 23° 27' G)</a:t>
            </a:r>
          </a:p>
        </p:txBody>
      </p:sp>
      <p:sp>
        <p:nvSpPr>
          <p:cNvPr id="11" name="Rounded Rectangle 10"/>
          <p:cNvSpPr/>
          <p:nvPr/>
        </p:nvSpPr>
        <p:spPr>
          <a:xfrm>
            <a:off x="5715000" y="3794760"/>
            <a:ext cx="2194560" cy="749808"/>
          </a:xfrm>
          <a:prstGeom prst="roundRect">
            <a:avLst>
              <a:gd name="adj" fmla="val 18000"/>
            </a:avLst>
          </a:prstGeom>
          <a:solidFill>
            <a:srgbClr val="3E8E41"/>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Orta kuşak</a:t>
            </a:r>
          </a:p>
        </p:txBody>
      </p:sp>
      <p:sp>
        <p:nvSpPr>
          <p:cNvPr id="12" name="Rounded Rectangle 11"/>
          <p:cNvSpPr/>
          <p:nvPr/>
        </p:nvSpPr>
        <p:spPr>
          <a:xfrm>
            <a:off x="8001000" y="3794760"/>
            <a:ext cx="3687775" cy="749808"/>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dönencelerle kutup daireleri arası</a:t>
            </a:r>
          </a:p>
        </p:txBody>
      </p:sp>
      <p:sp>
        <p:nvSpPr>
          <p:cNvPr id="13" name="Rounded Rectangle 12"/>
          <p:cNvSpPr/>
          <p:nvPr/>
        </p:nvSpPr>
        <p:spPr>
          <a:xfrm>
            <a:off x="5715000" y="4636008"/>
            <a:ext cx="2194560" cy="749808"/>
          </a:xfrm>
          <a:prstGeom prst="roundRect">
            <a:avLst>
              <a:gd name="adj" fmla="val 18000"/>
            </a:avLst>
          </a:prstGeom>
          <a:solidFill>
            <a:srgbClr val="2C6696"/>
          </a:solidFill>
          <a:ln>
            <a:noFill/>
          </a:ln>
          <a:effectLst/>
        </p:spPr>
        <p:txBody>
          <a:bodyPr rtlCol="0" anchor="ctr" wrap="square" tIns="18288" bIns="18288">
            <a:noAutofit/>
          </a:bodyPr>
          <a:lstStyle/>
          <a:p>
            <a:pPr algn="ctr">
              <a:spcBef>
                <a:spcPts val="0"/>
              </a:spcBef>
              <a:spcAft>
                <a:spcPts val="0"/>
              </a:spcAft>
            </a:pPr>
            <a:r>
              <a:rPr lang="tr-TR" sz="1900" b="1" i="0">
                <a:solidFill>
                  <a:srgbClr val="FFFFFF"/>
                </a:solidFill>
                <a:latin typeface="Calibri"/>
              </a:rPr>
              <a:t>Kutup kuşağı</a:t>
            </a:r>
          </a:p>
        </p:txBody>
      </p:sp>
      <p:sp>
        <p:nvSpPr>
          <p:cNvPr id="14" name="Rounded Rectangle 13"/>
          <p:cNvSpPr/>
          <p:nvPr/>
        </p:nvSpPr>
        <p:spPr>
          <a:xfrm>
            <a:off x="8001000" y="4636008"/>
            <a:ext cx="3687775" cy="749808"/>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kutup daireleri ile kutup noktaları arası</a:t>
            </a:r>
          </a:p>
        </p:txBody>
      </p:sp>
      <p:sp>
        <p:nvSpPr>
          <p:cNvPr id="15" name="Rounded Rectangle 14"/>
          <p:cNvSpPr/>
          <p:nvPr/>
        </p:nvSpPr>
        <p:spPr>
          <a:xfrm>
            <a:off x="5715000" y="5605272"/>
            <a:ext cx="5973775" cy="64008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262626"/>
                </a:solidFill>
                <a:latin typeface="Calibri"/>
              </a:rPr>
              <a:t>Türkiye hangi kuşakta?</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96</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129 / 268</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10</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Dönencelerle kutup daireleri arasında kalan matematik iklim kuşağı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Tropikal kuşak</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Orta kuşak</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Kutup kuşağı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Sıcak kuşak</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Soğuk kuşak</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130 / 268</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10</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Dönencelerle kutup daireleri arasında kalan matematik iklim kuşağı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Tropikal kuşak</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Orta kuşak</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Kutup kuşağı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Sıcak kuşak</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Soğuk kuşak</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…dönencelerle kutup daireleri arasındaki alan orta kuşak… Türkiye de orta kuşaktadır (s. 95). Sıcak ve soğuk kuşak, sıcaklık kuşaklarıdır (12. hafta).</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96</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131 / 268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11.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Önce öz izleme kartında 1. satırı işaretle; sonra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İklim sisteminin beş bileşenini yazınız; bunlardan en dinamik ve değişken olanı hangisidir?</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Mevsimlerin oluşmasında etkili iki durum nedir?</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21 Aralık'ta Güneş ışınları hangi enleme dik gelir, kuzey yarım kürede hangi mevsim başlar?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89-97</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132 / 268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11.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COG9-CK-U3 Bölüm 2'nin bileşenler ve Dünya'nın hareketleriyle ilgili soruları çözülür.</a:t>
            </a:r>
          </a:p>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Kitap s. 97-99 okunur: eğim ve bakı, yükselti, güneşlenme süresi, okyanus akıntıları, atmosfer nemi, rüzgârlar, kara ve denizler, bitki örtüsü.</a:t>
            </a:r>
          </a:p>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Gözlem günlüğü sürer; sıcaklık sütununa 'gün içinde en yüksek değerin saati' eklenir (dönme hareketiyle bağ).</a:t>
            </a:r>
          </a:p>
          <a:p>
            <a:pPr algn="l" marL="323206" indent="-323206">
              <a:spcBef>
                <a:spcPts val="0"/>
              </a:spcBef>
              <a:spcAft>
                <a:spcPts val="0"/>
              </a:spcAft>
            </a:pPr>
            <a:r>
              <a:rPr lang="tr-TR" sz="2600" b="1" i="0">
                <a:solidFill>
                  <a:srgbClr val="1E7B6E"/>
                </a:solidFill>
                <a:latin typeface="Calibri"/>
              </a:rPr>
              <a:t>•  </a:t>
            </a:r>
            <a:r>
              <a:rPr lang="tr-TR" sz="2600" b="0" i="0">
                <a:solidFill>
                  <a:srgbClr val="262626"/>
                </a:solidFill>
                <a:latin typeface="Calibri"/>
              </a:rPr>
              <a:t>Gelecek hafta için atlas getirilir: ikili başına bir atlas yeterlidir, okul atlasları esastır.</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97-99</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133 / 268</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(A): Hava Olayları ve İklim Sistemi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GNL-COG9-SN-U3A — 11. hafta · İklim Sistemi I: Bileşenler ve Dünya’nın Hareketleri (slayt 94-133)</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