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4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53"/>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3" Type="http://schemas.openxmlformats.org/officeDocument/2006/relationships/slide" Target="slides/slide46.xml"/><Relationship Id="rId141" Type="http://schemas.openxmlformats.org/officeDocument/2006/relationships/slide" Target="slides/slide1.xml"/><Relationship Id="rId142" Type="http://schemas.openxmlformats.org/officeDocument/2006/relationships/slide" Target="slides/slide2.xml"/><Relationship Id="rId143" Type="http://schemas.openxmlformats.org/officeDocument/2006/relationships/slide" Target="slides/slide3.xml"/><Relationship Id="rId144" Type="http://schemas.openxmlformats.org/officeDocument/2006/relationships/slide" Target="slides/slide4.xml"/><Relationship Id="rId145" Type="http://schemas.openxmlformats.org/officeDocument/2006/relationships/slide" Target="slides/slide5.xml"/><Relationship Id="rId146" Type="http://schemas.openxmlformats.org/officeDocument/2006/relationships/slide" Target="slides/slide6.xml"/><Relationship Id="rId147" Type="http://schemas.openxmlformats.org/officeDocument/2006/relationships/slide" Target="slides/slide7.xml"/><Relationship Id="rId148" Type="http://schemas.openxmlformats.org/officeDocument/2006/relationships/slide" Target="slides/slide8.xml"/><Relationship Id="rId149" Type="http://schemas.openxmlformats.org/officeDocument/2006/relationships/slide" Target="slides/slide9.xml"/><Relationship Id="rId150" Type="http://schemas.openxmlformats.org/officeDocument/2006/relationships/slide" Target="slides/slide10.xml"/><Relationship Id="rId151" Type="http://schemas.openxmlformats.org/officeDocument/2006/relationships/slide" Target="slides/slide11.xml"/><Relationship Id="rId152" Type="http://schemas.openxmlformats.org/officeDocument/2006/relationships/slide" Target="slides/slide12.xml"/><Relationship Id="rId153" Type="http://schemas.openxmlformats.org/officeDocument/2006/relationships/slide" Target="slides/slide13.xml"/><Relationship Id="rId154" Type="http://schemas.openxmlformats.org/officeDocument/2006/relationships/slide" Target="slides/slide14.xml"/><Relationship Id="rId155" Type="http://schemas.openxmlformats.org/officeDocument/2006/relationships/slide" Target="slides/slide15.xml"/><Relationship Id="rId156" Type="http://schemas.openxmlformats.org/officeDocument/2006/relationships/slide" Target="slides/slide16.xml"/><Relationship Id="rId157" Type="http://schemas.openxmlformats.org/officeDocument/2006/relationships/slide" Target="slides/slide17.xml"/><Relationship Id="rId158" Type="http://schemas.openxmlformats.org/officeDocument/2006/relationships/slide" Target="slides/slide18.xml"/><Relationship Id="rId159" Type="http://schemas.openxmlformats.org/officeDocument/2006/relationships/slide" Target="slides/slide19.xml"/><Relationship Id="rId160" Type="http://schemas.openxmlformats.org/officeDocument/2006/relationships/slide" Target="slides/slide20.xml"/><Relationship Id="rId161" Type="http://schemas.openxmlformats.org/officeDocument/2006/relationships/slide" Target="slides/slide21.xml"/><Relationship Id="rId162" Type="http://schemas.openxmlformats.org/officeDocument/2006/relationships/slide" Target="slides/slide22.xml"/><Relationship Id="rId163" Type="http://schemas.openxmlformats.org/officeDocument/2006/relationships/slide" Target="slides/slide23.xml"/><Relationship Id="rId164" Type="http://schemas.openxmlformats.org/officeDocument/2006/relationships/slide" Target="slides/slide24.xml"/><Relationship Id="rId165" Type="http://schemas.openxmlformats.org/officeDocument/2006/relationships/slide" Target="slides/slide25.xml"/><Relationship Id="rId166" Type="http://schemas.openxmlformats.org/officeDocument/2006/relationships/slide" Target="slides/slide26.xml"/><Relationship Id="rId167" Type="http://schemas.openxmlformats.org/officeDocument/2006/relationships/slide" Target="slides/slide27.xml"/><Relationship Id="rId168" Type="http://schemas.openxmlformats.org/officeDocument/2006/relationships/slide" Target="slides/slide28.xml"/><Relationship Id="rId169" Type="http://schemas.openxmlformats.org/officeDocument/2006/relationships/slide" Target="slides/slide29.xml"/><Relationship Id="rId170" Type="http://schemas.openxmlformats.org/officeDocument/2006/relationships/slide" Target="slides/slide30.xml"/><Relationship Id="rId171" Type="http://schemas.openxmlformats.org/officeDocument/2006/relationships/slide" Target="slides/slide31.xml"/><Relationship Id="rId172" Type="http://schemas.openxmlformats.org/officeDocument/2006/relationships/slide" Target="slides/slide32.xml"/><Relationship Id="rId173" Type="http://schemas.openxmlformats.org/officeDocument/2006/relationships/slide" Target="slides/slide33.xml"/><Relationship Id="rId174" Type="http://schemas.openxmlformats.org/officeDocument/2006/relationships/slide" Target="slides/slide34.xml"/><Relationship Id="rId175" Type="http://schemas.openxmlformats.org/officeDocument/2006/relationships/slide" Target="slides/slide35.xml"/><Relationship Id="rId176" Type="http://schemas.openxmlformats.org/officeDocument/2006/relationships/slide" Target="slides/slide36.xml"/><Relationship Id="rId177" Type="http://schemas.openxmlformats.org/officeDocument/2006/relationships/slide" Target="slides/slide37.xml"/><Relationship Id="rId178" Type="http://schemas.openxmlformats.org/officeDocument/2006/relationships/slide" Target="slides/slide38.xml"/><Relationship Id="rId179" Type="http://schemas.openxmlformats.org/officeDocument/2006/relationships/slide" Target="slides/slide39.xml"/><Relationship Id="rId180" Type="http://schemas.openxmlformats.org/officeDocument/2006/relationships/slide" Target="slides/slide40.xml"/><Relationship Id="rId181" Type="http://schemas.openxmlformats.org/officeDocument/2006/relationships/slide" Target="slides/slide41.xml"/><Relationship Id="rId182" Type="http://schemas.openxmlformats.org/officeDocument/2006/relationships/slide" Target="slides/slide42.xml"/><Relationship Id="rId183" Type="http://schemas.openxmlformats.org/officeDocument/2006/relationships/slide" Target="slides/slide43.xml"/><Relationship Id="rId184" Type="http://schemas.openxmlformats.org/officeDocument/2006/relationships/slide" Target="slides/slide44.xml"/><Relationship Id="rId185"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 bu hafta odak sıcaklık değişkeni ve değişkenler arası ilişki (b).</a:t>
            </a:r>
          </a:p>
          <a:p/>
          <a:p>
            <a:r>
              <a:t>SÜRE: 80 dakikalık akış (ders planı, 12. hafta): giriş 5 · sıcaklığın dağılışını etkileyen faktörler 15 · i̇zoterm, sıcaklık kuşakları ve dünyada sıcaklığın dağılışı 8 · i̇kili uygulama 12 · geçiş 2 (E) · uygulama 6 (E) · türkiye'de sıcaklığın dağılışı ve güneşlenme süresi 8 · grup uygulaması 14 · paylaşım, toparlama ve çıkış kartı 10. 40. dakika s. 102 ikili uygulamasının sonundadır. Giriş 5 dk.</a:t>
            </a:r>
          </a:p>
          <a:p/>
          <a:p>
            <a:r>
              <a:t>NASIL: 'Geçen hafta sıcaklığın kaynağını ve Dünya'nın hareketlerini gördük; bugün sıcaklığı yerden yere değiştiren diğer faktörleri ve sıcaklığın dünyada, Türkiye'de dağılışını haritalardan okuyacağız.' Atlasların masada olduğunu kontrol edin (ikili başına bir).</a:t>
            </a:r>
          </a:p>
          <a:p/>
          <a:p>
            <a:r>
              <a:t>KAYNAK: Program (2026) COĞ.9.3.2 a-b; ders planı 12. hafta; kitap s. 97-105.</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istasyondaki ikili uygulama (s. 102) dersin ilk yarısını bitirir; 4. ve 5. istasyon gruplarla yapılır.</a:t>
            </a:r>
          </a:p>
          <a:p/>
          <a:p>
            <a:r>
              <a:t>KAYNAK: Ders planı, 12. hafta akışı (dokuz aşama).</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 haftanın üç temel sonucunu yoklamak (geçen haftanın tekrarı); öz izleme kartında bugünün satırını açmak.</a:t>
            </a:r>
          </a:p>
          <a:p/>
          <a:p>
            <a:r>
              <a:t>SÜRE: Giriş: 5 dk (3 dk yazma, 1 dk cevap, 1 dk öz izleme).</a:t>
            </a:r>
          </a:p>
          <a:p/>
          <a:p>
            <a:r>
              <a:t>NASIL: Öğrenciler mini kâğıda kısa cevap yazar; kâğıtları ters çevirirler. Bu sırada gözlem günlüklerini masada görün. Öz izleme kartında 2. satıra (sıcaklık faktörleri ve dağılışı) 'başladım' işareti.</a:t>
            </a:r>
          </a:p>
          <a:p/>
          <a:p>
            <a:r>
              <a:t>BEKLENEN CEVAP: 1) Enlem: Dünya'nın geoit şekli nedeniyle Güneş ışınlarının geliş açısı kuzeye doğru daralır (sıcaklık-enlem ilişkisi). · 2) Dünya'nın dönme hareketi (günlük hareket): sabah, öğle ve akşam saatlerindeki sıcaklık değerlerinin değişmesindeki etken günlük harekettir. · 3) Eksen eğikliği (23° 27') ve Dünya'nın Güneş etrafında dolanması.</a:t>
            </a:r>
          </a:p>
          <a:p/>
          <a:p>
            <a:r>
              <a:t>KAYNAK: Kitap s. 94-96; ders planı 12. hafta 1. aşama.</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Mini kâğıt sorularının cevabı.</a:t>
            </a:r>
          </a:p>
          <a:p/>
          <a:p>
            <a:r>
              <a:t>NASIL: Kâğıtları sıra arkadaşıyla değiştirip birlikte kontrol ettirin; çoğu yanlışsa 11. haftanın Görsel 3.6 ve 3.9 slaytlarına kısaca dönün.</a:t>
            </a:r>
          </a:p>
          <a:p/>
          <a:p>
            <a:r>
              <a:t>BEKLENEN CEVAP: 1) Enlem: Dünya'nın geoit şekli nedeniyle Güneş ışınlarının geliş açısı kuzeye doğru daralır (sıcaklık-enlem ilişkisi). · 2) Dünya'nın dönme hareketi (günlük hareket): sabah, öğle ve akşam saatlerindeki sıcaklık değerlerinin değişmesindeki etken günlük harekettir. · 3) Eksen eğikliği (23° 27') ve Dünya'nın Güneş etrafında dolanması.</a:t>
            </a:r>
          </a:p>
          <a:p/>
          <a:p>
            <a:r>
              <a:t>KAYNAK: Kitap s. 94-96; ders planı 12. hafta 1. aşama.</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Faktör listesinin bu haftaki kısmını göstermek; defter tablosunu başlatmak.</a:t>
            </a:r>
          </a:p>
          <a:p/>
          <a:p>
            <a:r>
              <a:t>SÜRE: Faktörler: 15 dk (eğim-bakı 1 · yükselti ve profil 3 · güneşlenme-nem 1 · akıntılar 3 · rüzgâr, kara-deniz, bitki 2 · harfli fotoğraf 3 · tablo kontrolü 2).</a:t>
            </a:r>
          </a:p>
          <a:p/>
          <a:p>
            <a:r>
              <a:t>NASIL: Geçen hafta 1a-1c işlendi (gri). Öğrenciler defterdeki 'faktör → sıcaklığa etkisi → örnek' tablosuna her faktörde bir satır ekler; aşamanın sonunda kontrol slaytı vardır.</a:t>
            </a:r>
          </a:p>
          <a:p/>
          <a:p>
            <a:r>
              <a:t>KAYNAK: Kitap s. 94-99 alt başlıkları (birebir).</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Eğim ve bakının geliş açısını, dolayısıyla sıcaklığı kısa mesafelerde değiştirdiğini göstermek.</a:t>
            </a:r>
          </a:p>
          <a:p/>
          <a:p>
            <a:r>
              <a:t>NASIL: Görsel 3.14'te iki yamacı karşılaştırın: 'Kar hangi yamaçta daha çok kalmış?' Sonra sorun: 'Türkiye'de dağların hangi yamacı daha sıcaktır?'</a:t>
            </a:r>
          </a:p>
          <a:p/>
          <a:p>
            <a:r>
              <a:t>BEKLENEN CEVAP: Kar kuzey yamaçta daha çok kalmış (az ısınır). Türkiye'de dağların güney yamaçları daha sıcaktır: kuzey yarım kürenin orta kuşağında Güneş'e dönük yamaçlar güneye bakar.</a:t>
            </a:r>
          </a:p>
          <a:p/>
          <a:p>
            <a:r>
              <a:t>KAYNAK: Kitap s. 97 (ç) Eğim ve Bakı, Görsel 3.14).</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Yükseltinin sıcaklığa etkisini Doğu Karadeniz profilinden çıkarmak (OGM 139 çözümlü profil sorusuyla paralel).</a:t>
            </a:r>
          </a:p>
          <a:p/>
          <a:p>
            <a:r>
              <a:t>NASIL: Önce kuralı okutun (troposferde yükseldikçe sıcaklık azalır). Profili soldan sağa okuyun: kıyıda Ardeşen 14 °C, yükseklerde 6 °C; fotoğraflar bitki örtüsünün değişimini gösterir. Üç soruyu sorun, 2-3 cevap alın.</a:t>
            </a:r>
          </a:p>
          <a:p/>
          <a:p>
            <a:r>
              <a:t>BEKLENEN CEVAP: Kıyıdan yükseklere çıktıkça sıcaklık düşer (14 °C → 6 °C); bitki örtüsü kuşaklar oluşturur: geniş yapraklı orman → karma orman → iğne yapraklı orman → çayır; en yüksekte buzul. Temel faktör: yükselti.</a:t>
            </a:r>
          </a:p>
          <a:p/>
          <a:p>
            <a:r>
              <a:t>KAYNAK: Kitap s. 97-98 (2. Yükselti, Görsel 3.15); OGM Materyal 139 (profil; temel faktör YÜKSELTİ).</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Profil sorusunun kitaba dayalı örnek cevabı.</a:t>
            </a:r>
          </a:p>
          <a:p/>
          <a:p>
            <a:r>
              <a:t>NASIL: Hesap: 14 − 6 = 8 °C. Kitap fotoğrafların hangi kuşak olduğunu tek tek yazmaz; sıralamayı kitabın cümlesinden verin. Yükselti etkisinin bir başka örneği Kuzeydoğu Anadolu'dur (kitapta 'sıcaklıklık' yazım hatası; slaytta 'sıcaklık').</a:t>
            </a:r>
          </a:p>
          <a:p/>
          <a:p>
            <a:r>
              <a:t>BEKLENEN CEVAP: Kıyıdan yükseklere çıktıkça sıcaklık düşer (14 °C → 6 °C); bitki örtüsü kuşaklar oluşturur: geniş yapraklı orman → karma orman → iğne yapraklı orman → çayır; en yüksekte buzul. Temel faktör: yükselti.</a:t>
            </a:r>
          </a:p>
          <a:p/>
          <a:p>
            <a:r>
              <a:t>KAYNAK: Kitap s. 97-98 (2. Yükselti, Görsel 3.15); OGM Materyal 139 (profil; temel faktör YÜKSELTİ).</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faktörü kısa kartlarla işlemek: ışığın süresi ve havadaki su buharı.</a:t>
            </a:r>
          </a:p>
          <a:p/>
          <a:p>
            <a:r>
              <a:t>NASIL: Kartları okutun; nem kartında 'Çölde gece neden soğuk?' diye sorun. Türkiye'nin güneşlenme haritası aşama 7'de (s. 104) gelecek.</a:t>
            </a:r>
          </a:p>
          <a:p/>
          <a:p>
            <a:r>
              <a:t>BEKLENEN CEVAP: Çölde hava kurudur; su buharı az olduğundan yer ışıması tutulmaz, yer gece hızla soğur.</a:t>
            </a:r>
          </a:p>
          <a:p/>
          <a:p>
            <a:r>
              <a:t>KAYNAK: Kitap s. 98 (3. Güneşlenme Süresi), s. 99 (5. Atmosfer Nemi).</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Okyanus akıntılarının sıcaklığa etkisini Harita 3.1'den okumak; Coriolis etkisini tanımak.</a:t>
            </a:r>
          </a:p>
          <a:p/>
          <a:p>
            <a:r>
              <a:t>NASIL: Harita okuyucular atlasta da akıntılar haritasını açar. Görev: kırmızı oklardan iki sıcak, mavi oklardan iki soğuk akıntı bulun; kaynağı Ekvator'a mı kutba mı yakın? Coriolis kutusunu okutup yer kürede sapmayı gösterin.</a:t>
            </a:r>
          </a:p>
          <a:p/>
          <a:p>
            <a:r>
              <a:t>BEKLENEN CEVAP: Sıcak: Gulf Stream, Kuroşivo, Brezilya, Agulhas, Doğu Avustralya, Alaska. Soğuk: Labrador, Kanarya, Kaliforniya, Peru (Humboldt), Benguela, Batı Avustralya, Oyaşivo, Doğu Grönland.</a:t>
            </a:r>
          </a:p>
          <a:p/>
          <a:p>
            <a:r>
              <a:t>KAYNAK: Kitap s. 98 (4. Okyanus Akıntıları, Harita 3.1 ve 'Coriolis Kuvveti ve Etkileri' kutusu; akıntı adları haritadan).</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3.1'deki sıcak ve soğuk akıntılar.</a:t>
            </a:r>
          </a:p>
          <a:p/>
          <a:p>
            <a:r>
              <a:t>NASIL: Öğrencinin seçtiği herhangi iki sıcak ve iki soğuk akıntı doğrudur. Kuzeybatı Avrupa'yı ılıtan Gulf Stream'i (s. 102 uygulamasının 5. sorusu için) vurgulayın.</a:t>
            </a:r>
          </a:p>
          <a:p/>
          <a:p>
            <a:r>
              <a:t>BEKLENEN CEVAP: Sıcak: Gulf Stream, Kuroşivo, Brezilya, Agulhas, Doğu Avustralya, Alaska. Soğuk: Labrador, Kanarya, Kaliforniya, Peru (Humboldt), Benguela, Batı Avustralya, Oyaşivo, Doğu Grönland.</a:t>
            </a:r>
          </a:p>
          <a:p/>
          <a:p>
            <a:r>
              <a:t>KAYNAK: Kitap s. 98 (4. Okyanus Akıntıları, Harita 3.1 ve 'Coriolis Kuvveti ve Etkileri' kutusu; akıntı adları haritadan).</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faktörün sıcaklığa etkisini kısa kartlarla işlemek; kentsel ısı adası kavramını tanıtmak.</a:t>
            </a:r>
          </a:p>
          <a:p/>
          <a:p>
            <a:r>
              <a:t>NASIL: Görsel 3.16'da okların yönünü gösterin: Ekvator'dan gelen sıcak, kutuptan gelen soğuk. 'Lodos esince İstanbul'da hava neden ılır?' sorusunu Türkiye örneğiyle bağlayın (güneyden esen rüzgâr). Özgül ısıda 'yazın deniz neden geç ısınır?' sorusu. Kentsel ısı adasının uygulaması 14. haftada (s. 100).</a:t>
            </a:r>
          </a:p>
          <a:p/>
          <a:p>
            <a:r>
              <a:t>BEKLENEN CEVAP: Güneyden (Ekvator yönünden) esen rüzgâr sıcak hava kütlesi taşır. Denizin özgül ısısı yüksektir: geç ısınır, geç soğur.</a:t>
            </a:r>
          </a:p>
          <a:p/>
          <a:p>
            <a:r>
              <a:t>KAYNAK: Kitap s. 99 (6-8. faktörler, Görsel 3.16, kentsel ısı adası cümlesi). 'Lodos' adı kitapta bu sayfada yoktur; yerel rüzgârlar 13. haftada (s. 114) işlenir.</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faktörü tek fotoğrafta bulmak (OGM 137 boşluk doldurma, harfli görsel ile paralel; kitabın kendi Görsel 3.17'si, künyesi gizlenmiş).</a:t>
            </a:r>
          </a:p>
          <a:p/>
          <a:p>
            <a:r>
              <a:t>NASIL: Fotoğraftaki beş harfi okutun; ikililer her harf için 'daha sıcak / daha serin' ve faktör adını söyler (1 dk), sonra sınıfça cevap. Fotoğrafın çekildiği yer kitapta yazılmaz; yer adı vermeyin.</a:t>
            </a:r>
          </a:p>
          <a:p/>
          <a:p>
            <a:r>
              <a:t>BEKLENEN CEVAP: a deniz: gündüz karaya göre serin · b kara: gündüz denize göre sıcak (kara-deniz ısınma farkı) · c dağın yüksek kesimi: soğuk (yükselti) · ç şehir: çevresine göre sıcak (kentsel ısı adası) · d gür bitki örtüsü: gündüz serin, gece sıcak.</a:t>
            </a:r>
          </a:p>
          <a:p/>
          <a:p>
            <a:r>
              <a:t>KAYNAK: Kitap s. 99 Görsel 3.17 ve künyesi; OGM Materyal 137 (aynı beş eşleştirme).</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Harflerin cevabı: kitaptaki künyenin metni.</a:t>
            </a:r>
          </a:p>
          <a:p/>
          <a:p>
            <a:r>
              <a:t>NASIL: Künyedeki cümleler birebir kitaptandır. Kentsel ısı adası (ç) bu ünitede 14. haftada uygulamayla derinleşir (s. 100).</a:t>
            </a:r>
          </a:p>
          <a:p/>
          <a:p>
            <a:r>
              <a:t>BEKLENEN CEVAP: a deniz: gündüz karaya göre serin · b kara: gündüz denize göre sıcak (kara-deniz ısınma farkı) · c dağın yüksek kesimi: soğuk (yükselti) · ç şehir: çevresine göre sıcak (kentsel ısı adası) · d gür bitki örtüsü: gündüz serin, gece sıcak.</a:t>
            </a:r>
          </a:p>
          <a:p/>
          <a:p>
            <a:r>
              <a:t>KAYNAK: Kitap s. 99 Görsel 3.17 ve künyesi; OGM Materyal 137 (aynı beş eşleştirme).</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Sekiz faktörü 'etki → örnek' tablosunda toplamak (programın 'sistematik belirleme' vurgusu, E3.7).</a:t>
            </a:r>
          </a:p>
          <a:p/>
          <a:p>
            <a:r>
              <a:t>NASIL: Öğrenciler boş kalan satırları 1 dakikada tamamlar; sonra kontrol slaytı.</a:t>
            </a:r>
          </a:p>
          <a:p/>
          <a:p>
            <a:r>
              <a:t>BEKLENEN CEVAP: Eğim ve bakı: Güneş’e dönük yamaçlar daha fazla ısınır. (Türkiye’de dağların güney yamaçları) · Yükselti: Troposferde yükseldikçe sıcaklık azalır. (Kuzeydoğu Anadolu; Doğu Karadeniz profili) · Güneşlenme süresi: Süre uzadıkça sıcaklık artar. (Şanlıurfa-Mardin en fazla (s. 104)) · Okyanus akıntıları: Sıcak akıntı ılıtır, soğuk akıntı serinletir. (Gulf Stream (sıcak), Kanarya (soğuk)) · Atmosfer nemi: Nem sıcaklık farklarını azaltır. (Çöllerde gece-gündüz farkı büyük) · Rüzgârlar: Ekvator yönünden esen ısıtır, kutup yönünden esen soğutur. (Türkiye’de güneyden esen ısıtır) · Kara ve denizler: Denizler geç ısınıp geç soğur; denizel alanlarda fark az. (Kıyıda yaz serin, kış ılık) · Bitki örtüsü: Gündüz aşırı ısınmayı, gece aşırı soğumayı önler. (Ormanlık ve çıplak alanlar)</a:t>
            </a:r>
          </a:p>
          <a:p/>
          <a:p>
            <a:r>
              <a:t>KAYNAK: Kitap s. 97-99; güneşlenme örneği s. 104; akıntı örnekleri Harita 3.1.</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Faktör tablosunun örnek cevabı.</a:t>
            </a:r>
          </a:p>
          <a:p/>
          <a:p>
            <a:r>
              <a:t>NASIL: Öğrencinin kendi örneği (atlastan, gözlem günlüğünden) doğru sayılır; örnek sütunu kitaptandır.</a:t>
            </a:r>
          </a:p>
          <a:p/>
          <a:p>
            <a:r>
              <a:t>BEKLENEN CEVAP: Eğim ve bakı: Güneş’e dönük yamaçlar daha fazla ısınır. (Türkiye’de dağların güney yamaçları) · Yükselti: Troposferde yükseldikçe sıcaklık azalır. (Kuzeydoğu Anadolu; Doğu Karadeniz profili) · Güneşlenme süresi: Süre uzadıkça sıcaklık artar. (Şanlıurfa-Mardin en fazla (s. 104)) · Okyanus akıntıları: Sıcak akıntı ılıtır, soğuk akıntı serinletir. (Gulf Stream (sıcak), Kanarya (soğuk)) · Atmosfer nemi: Nem sıcaklık farklarını azaltır. (Çöllerde gece-gündüz farkı büyük) · Rüzgârlar: Ekvator yönünden esen ısıtır, kutup yönünden esen soğutur. (Türkiye’de güneyden esen ısıtır) · Kara ve denizler: Denizler geç ısınıp geç soğur; denizel alanlarda fark az. (Kıyıda yaz serin, kış ılık) · Bitki örtüsü: Gündüz aşırı ısınmayı, gece aşırı soğumayı önler. (Ormanlık ve çıplak alanlar)</a:t>
            </a:r>
          </a:p>
          <a:p/>
          <a:p>
            <a:r>
              <a:t>KAYNAK: Kitap s. 97-99; güneşlenme örneği s. 104; akıntı örnekleri Harita 3.1.</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Sıcaklık kuşaklarını tanımak; sınırların iki yarım kürede neden farklı olduğunu bulmak (OGM 140 çözümlü soruyla paralel).</a:t>
            </a:r>
          </a:p>
          <a:p/>
          <a:p>
            <a:r>
              <a:t>SÜRE: Kuşaklar, izoterm, Harita 3.2: 8 dk (kuşaklar 3 · izoterm ve harita 2 · doğru-yanlış 2 · yoklama 1).</a:t>
            </a:r>
          </a:p>
          <a:p/>
          <a:p>
            <a:r>
              <a:t>NASIL: Küredeki sınır değerlerini okutun: kuzeyde 30° 30' ve 68° 30', güneyde 27° ve 48°. 11. haftanın matematik iklim kuşaklarıyla (dönenceler, kutup daireleri) karıştırılmamasını vurgulayın: bunlar ortalama sıcaklığa göredir.</a:t>
            </a:r>
          </a:p>
          <a:p/>
          <a:p>
            <a:r>
              <a:t>BEKLENEN CEVAP: Kara ve denizlerin dağılışı ve okyanus akıntıları gibi nedenlerle.</a:t>
            </a:r>
          </a:p>
          <a:p/>
          <a:p>
            <a:r>
              <a:t>KAYNAK: Kitap s. 101 Bilgi Kutusu 'Sıcaklık Kuşakları' (küre ve tanımlar birebir); OGM Materyal 140.</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Sınır sorusunun kitaptaki cevabı.</a:t>
            </a:r>
          </a:p>
          <a:p/>
          <a:p>
            <a:r>
              <a:t>NASIL: Kuzey yarım kürede karalar daha geniştir; okyanus akıntıları da sıcaklığı taşır (s. 98). OGM'nin cevabıyla aynı.</a:t>
            </a:r>
          </a:p>
          <a:p/>
          <a:p>
            <a:r>
              <a:t>BEKLENEN CEVAP: Kara ve denizlerin dağılışı ve okyanus akıntıları gibi nedenlerle.</a:t>
            </a:r>
          </a:p>
          <a:p/>
          <a:p>
            <a:r>
              <a:t>KAYNAK: Kitap s. 101 Bilgi Kutusu 'Sıcaklık Kuşakları' (küre ve tanımlar birebir); OGM Materyal 140.</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İzoterm ve indirgenmiş izoterm haritasını tanımak; Harita 3.2'yi okumaya hazırlanmak.</a:t>
            </a:r>
          </a:p>
          <a:p/>
          <a:p>
            <a:r>
              <a:t>NASIL: 'İndirgenmiş' sözcüğünü açın: dağın tepesindeki istasyonun ölçtüğü sıcaklık deniz seviyesindeymiş gibi hesaplanır; böylece haritada yalnız enlem, nem, akıntı, karasallık gibi etkiler kalır. Haritada 30 °C eğrisini ve kutuplardaki değerleri gösterin.</a:t>
            </a:r>
          </a:p>
          <a:p/>
          <a:p>
            <a:r>
              <a:t>KAYNAK: Kitap s. 101 (Sıcaklığın Dünya Üzerindeki Dağılışı, kenar notu, Harita 3.2).</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141 (Dünya yıllık ortalama indirgenmiş sıcaklık haritası, doğruları işaretle) ile paralel; kitabın beş sonucuna ulaşmak.</a:t>
            </a:r>
          </a:p>
          <a:p/>
          <a:p>
            <a:r>
              <a:t>NASIL: Öğrenciler doğru bulduklarının numarasını mini kâğıda yazar ya da parmakla gösterir; her doğruyu haritada bir yerle eşleştirmelerini isteyin (Sahra, kuzey yarım küre, Kuzeybatı Avrupa kıyısı).</a:t>
            </a:r>
          </a:p>
          <a:p/>
          <a:p>
            <a:r>
              <a:t>BEKLENEN CEVAP: Doğru: 1, 3, 4, 6 · Yanlış: 2 (kutuplarda 0 °C'un altında), 5 (Ekvator çevresi 20-30 °C arasında; 30 °C'u aşan alanlar kuzey yarım kürenin karalarında: Kuzey Afrika, Hindistan'ın güneyi).</a:t>
            </a:r>
          </a:p>
          <a:p/>
          <a:p>
            <a:r>
              <a:t>KAYNAK: Kitap s. 101 (beş sonuç ve Harita 3.2); OGM Materyal 141 (aynı altı ifade).</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Doğru-yanlış cevabı; doğru ifadeler kitabın beş sonucundandır.</a:t>
            </a:r>
          </a:p>
          <a:p/>
          <a:p>
            <a:r>
              <a:t>NASIL: Beş sonucu deftere yazdırın: dördü buradaki doğru ifadelerdir; beşincisi düzeltilen 2. ifadedir (kutuplarda yıl boyunca 0 °C'un altı).</a:t>
            </a:r>
          </a:p>
          <a:p/>
          <a:p>
            <a:r>
              <a:t>BEKLENEN CEVAP: Doğru: 1, 3, 4, 6 · Yanlış: 2 (kutuplarda 0 °C'un altında), 5 (Ekvator çevresi 20-30 °C arasında; 30 °C'u aşan alanlar kuzey yarım kürenin karalarında: Kuzey Afrika, Hindistan'ın güneyi).</a:t>
            </a:r>
          </a:p>
          <a:p/>
          <a:p>
            <a:r>
              <a:t>KAYNAK: Kitap s. 101 (beş sonuç ve Harita 3.2); OGM Materyal 141 (aynı altı ifade).</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Bu bilgi s. 105 uygulamasında önemlidir: indirgenmiş haritada yükselti etkisi yoktur.</a:t>
            </a:r>
          </a:p>
          <a:p/>
          <a:p>
            <a:r>
              <a:t>BEKLENEN CEVAP: A) Sıcaklık değerleri deniz seviyesine indirgenir</a:t>
            </a:r>
          </a:p>
          <a:p/>
          <a:p>
            <a:r>
              <a:t>KAYNAK: Kitap s. 101.</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Bu bilgi s. 105 uygulamasında önemlidir: indirgenmiş haritada yükselti etkisi yoktur.</a:t>
            </a:r>
          </a:p>
          <a:p/>
          <a:p>
            <a:r>
              <a:t>BEKLENEN CEVAP: A) Sıcaklık değerleri deniz seviyesine indirgenir — İzoterm haritalarında yükselti faktörünün sıcaklık üzerindeki etkisini ortadan kaldırmak için izoterm eğrilerinin sıcaklık değerleri deniz seviyesine indirgenir.</a:t>
            </a:r>
          </a:p>
          <a:p/>
          <a:p>
            <a:r>
              <a:t>KAYNAK: Kitap s. 101.</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Ocak ve temmuz dünya sıcaklık haritalarından çıkarım yapmak (SBAB10.3); değişkenler arası ilişki (süreç bileşeni b).</a:t>
            </a:r>
          </a:p>
          <a:p/>
          <a:p>
            <a:r>
              <a:t>SÜRE: İkili uygulama: 12 dk (9 dk çalışma + 3 dk cevaplar).</a:t>
            </a:r>
          </a:p>
          <a:p/>
          <a:p>
            <a:r>
              <a:t>NASIL: İkililere çalışma kâğıdını verin: 1-2. sorular herkese; 3. soru tek numaralı, 4. soru çift numaralı ikililere; 5. soru erken bitirenlere. Kural: 'Haritada değeri göster, sonra nedenini söyle.' Haritalarda a, b, c, ç noktalarının yer adı kitapta yoktur; öğrenci atlasla bulabilir ama cevap yer adı istemez.</a:t>
            </a:r>
          </a:p>
          <a:p/>
          <a:p>
            <a:r>
              <a:t>BEKLENEN CEVAP: Cevaplar sonraki iki slaytta (haritalar üzerinde işaretli).</a:t>
            </a:r>
          </a:p>
          <a:p/>
          <a:p>
            <a:r>
              <a:t>KAYNAK: Kitap s. 102 UYGULAMA 'Dünya Sıcaklık Dağılışı' (haritalar ve 5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soruların örnek cevabı; haritada a → b oku, Ekvator (kesikli) ve en sıcak alanlar (altın halkalar).</a:t>
            </a:r>
          </a:p>
          <a:p/>
          <a:p>
            <a:r>
              <a:t>NASIL: Önce iki ikiliden cevap alın, sonra slaytı açın. 3. soruda iki haritayı karşılaştırın: en sıcak alanlar ocakta Ekvator'un güneyinde (Güney Amerika, Afrika'nın güneyi, Avustralya), temmuzda kuzeyinde (Kuzey Afrika-Arap Yarımadası çölleri, Meksika).</a:t>
            </a:r>
          </a:p>
          <a:p/>
          <a:p>
            <a:r>
              <a:t>BEKLENEN CEVAP: 1) Ocakta kuzey yarım kürede kış, güney yarım kürede yaz; temmuzda tersi. Eksen eğikliği ve dolanma nedeniyle ışınlar 21 Aralık'ta Oğlak, 21 Haziran'da Yengeç Dönencesi'ne dik gelir. | 2) Kuzeye gidilir: enlem artar, Güneş ışınlarının geliş açısı daralır ve ocakta gündüzler kısalır. b, kışın çok soğuyan kuzey Asya'dadır (Sibirya). | 3) En sıcak alanlar ışınların dik geldiği dönence yöresindeki karalardadır: ocakta Ekvator'un güneyinde, temmuzda kuzeyindeki çöllerde. Çöllerde hava kuru ve açıktır, gündüz çok ısınır.</a:t>
            </a:r>
          </a:p>
          <a:p/>
          <a:p>
            <a:r>
              <a:t>KAYNAK: Kitap s. 102 (haritalar), s. 96-97 (dik açı tarihleri), s. 99 (nem: 'Nemin az olduğu bölgeler (çöller, yüksek yerler) gündüz çok ısınır'), s. 101 ('En yüksek sıcaklık değerleri … dönence üzerindeki çöllerde'). 3. sorunun cevabı kitapta tek cümle değildir; bu sayfalardaki bilgilerle kurulmuştur.</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4-5. soruların örnek cevabı; c-ç noktaları ve iki akıntı kanıtı haritada.</a:t>
            </a:r>
          </a:p>
          <a:p/>
          <a:p>
            <a:r>
              <a:t>NASIL: 5. soruda iki kanıtı Harita 3.1 ile eşleştirin: Kuzeybatı Avrupa → Gulf Stream (sıcak), Güney Amerika batı kıyısı → Peru/Humboldt (soğuk). Başka doğru kanıtlar: temmuzda Afrika'nın güneybatı kıyısı (Benguela, soğuk), Kuzey Amerika'nın batı kıyısı (Kaliforniya, soğuk).</a:t>
            </a:r>
          </a:p>
          <a:p/>
          <a:p>
            <a:r>
              <a:t>BEKLENEN CEVAP: 4) c karaların iç kesiminde: kara yazın çabuk ve çok ısınır (karasallık). ç kıyıda: deniz geç ısınır, kıyıyı serin tutar (denizellik). | 5) Ocakta Kuzeybatı Avrupa kıyısında eğriler kuzeye sokulur: Gulf Stream (sıcak) kıyıyı ılıtır. Temmuzda Güney Amerika'nın batı kıyısında eğriler Ekvator'a doğru sokulur: Peru (soğuk) kıyıyı serinletir.</a:t>
            </a:r>
          </a:p>
          <a:p/>
          <a:p>
            <a:r>
              <a:t>KAYNAK: Kitap s. 102 (haritalar), s. 98 (Harita 3.1 akıntı adları), s. 99 (kara ve denizlerin etkisi), s. 101 (batı kıyıları ve sıcak akıntılar). Akıntı kanıtlarının haritadaki yeri 200 dpi kırpımda eğrilerin kıvrımından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(esnek).</a:t>
            </a:r>
          </a:p>
          <a:p/>
          <a:p>
            <a:r>
              <a:t>NASIL: Ayağa kalkma molası; sıralar 4'lü adalara çevrilir, malzeme sorumluları grup zarflarını alır. Roller her hafta döner; 4 kişilik grupta ilk dört rol, 5 kişilikte editör de vardır. Malzeme sorumluları s. 105 setini (iki harita + çözümleme kâğıdı) ve atlası alır; Türkiye fizikî duvar haritası öne çekilir.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Dünya'nın şekli ve yıllık hareketinin canlıların yaşamına etkisini bir göç rotasıyla yorumlamak.</a:t>
            </a:r>
          </a:p>
          <a:p/>
          <a:p>
            <a:r>
              <a:t>SÜRE: 6 dk (esnek: zaman daralırsa 1-2. sorular da ev çalışmasına kalır).</a:t>
            </a:r>
          </a:p>
          <a:p/>
          <a:p>
            <a:r>
              <a:t>NASIL: Metni okutun; haritadaki ayları ve alanları gösterin. Gruplar 1-2. soruyu 4 dakika tartışır, iki sözcü cevaplar. 3. soru ev çalışmasıdır.</a:t>
            </a:r>
          </a:p>
          <a:p/>
          <a:p>
            <a:r>
              <a:t>BEKLENEN CEVAP: 1) Dünya'nın şekli nedeniyle sıcaklık Ekvator'dan kutuplara azalır; yıllık hareket ve eksen eğikliği mevsimleri oluşturur. Kuzeyde sonbahar-kış (ekim-ocak) yaşanırken leylekler güney yarım kürede, Afrika'da konaklar; şubat-nisanda kuzeye döner, mayısta Avrupa'da ürer. | 2) Ilıman iklim koşullarında, besinin bol olduğu yerlerde. Üreme (kırmızı halka) ve konaklama alanları (yeşil halkalar) ılıman, ılık yerlerdir. | 3) Turna ve kırlangıç gibi göçmen kuşlar; balık göçleri; mevsimlik tarım işçileri; yazın yaylaya çıkma.</a:t>
            </a:r>
          </a:p>
          <a:p/>
          <a:p>
            <a:r>
              <a:t>KAYNAK: Kitap s. 103 UYGULAMA (metin, harita, sorular birebir); s. 96-97 (mevsimler). 3. sorunun örnek cevabı: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soruların örnek cevabı; harita üzerinde üreme ve konaklama alanları.</a:t>
            </a:r>
          </a:p>
          <a:p/>
          <a:p>
            <a:r>
              <a:t>NASIL: Haritadaki ayları 11. haftanın mevsim tablosuyla eşleştirin: ekim-ocak güney yarım kürede ilkbahar-yaz; mayıs kuzey yarım kürede ilkbahar sonu. 3. sorunun örnekleri bilimsel genel bilgidir (kitapta yok); öğrencinin başka doğru örneği kabul edilir.</a:t>
            </a:r>
          </a:p>
          <a:p/>
          <a:p>
            <a:r>
              <a:t>BEKLENEN CEVAP: 1) Dünya'nın şekli nedeniyle sıcaklık Ekvator'dan kutuplara azalır; yıllık hareket ve eksen eğikliği mevsimleri oluşturur. Kuzeyde sonbahar-kış (ekim-ocak) yaşanırken leylekler güney yarım kürede, Afrika'da konaklar; şubat-nisanda kuzeye döner, mayısta Avrupa'da ürer. | 2) Ilıman iklim koşullarında, besinin bol olduğu yerlerde. Üreme (kırmızı halka) ve konaklama alanları (yeşil halkalar) ılıman, ılık yerlerdir. | 3) Turna ve kırlangıç gibi göçmen kuşlar; balık göçleri; mevsimlik tarım işçileri; yazın yaylaya çıkma.</a:t>
            </a:r>
          </a:p>
          <a:p/>
          <a:p>
            <a:r>
              <a:t>KAYNAK: Kitap s. 103 UYGULAMA (metin, harita, sorular birebir); s. 96-97 (mevsimler). 3. sorunun örnek cevabı: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sıcaklığın güneyden kuzeye (enlem) ve batıdan doğuya (yükselti) azaldığını Harita 3.3'ten okumak.</a:t>
            </a:r>
          </a:p>
          <a:p/>
          <a:p>
            <a:r>
              <a:t>SÜRE: Türkiye'de sıcaklık ve güneşlenme: 8 dk (Harita 3.3 3 · Harita 3.4 2 · doğru-yanlış 2 · yoklama 1).</a:t>
            </a:r>
          </a:p>
          <a:p/>
          <a:p>
            <a:r>
              <a:t>NASIL: Lejantı okutun (0-20 °C). Duvar haritasında güneyden kuzeye ve batıdan doğuya bir hat çizdirin. Bu harita indirgenmemiştir: gerçek ortalama sıcaklığı gösterir, yükselti etkisi görülür.</a:t>
            </a:r>
          </a:p>
          <a:p/>
          <a:p>
            <a:r>
              <a:t>BEKLENEN CEVAP: En sıcak: Akdeniz kıyıları ve Güneydoğu Anadolu'nun güneyi (16-20 °C). En soğuk: Kuzeydoğu Anadolu (0-4 °C) — yükselti fazla (s. 98).</a:t>
            </a:r>
          </a:p>
          <a:p/>
          <a:p>
            <a:r>
              <a:t>KAYNAK: Kitap s. 104 (Türkiye'de Sıcaklığın Dağılışı, Harita 3.3); s. 98 (Kuzeydoğu Anadolu örneği).</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Güneşlenme süresinin Türkiye'deki dağılışını ve nedenlerini Harita 3.4'ten okumak.</a:t>
            </a:r>
          </a:p>
          <a:p/>
          <a:p>
            <a:r>
              <a:t>NASIL: Eğrileri güneyden kuzeye okutun (3.250 → 1.750 saat). İlleri atlasta buldurun. Nedeni kitaptan: enlem ve bulutlu gün sayısı (Karadeniz kıyısında bulutlu gün çok).</a:t>
            </a:r>
          </a:p>
          <a:p/>
          <a:p>
            <a:r>
              <a:t>KAYNAK: Kitap s. 104 (Güneşlenme Süresi, Harita 3.4). Kitaptaki 'doğru doğru' yinelemesi slaytta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142 (Türkiye'de yıllık güneşlenme süreleri, doğruları işaretle) ile paralel.</a:t>
            </a:r>
          </a:p>
          <a:p/>
          <a:p>
            <a:r>
              <a:t>NASIL: Parmakla ya da mini kâğıtla; sonra cevap slaytı.</a:t>
            </a:r>
          </a:p>
          <a:p/>
          <a:p>
            <a:r>
              <a:t>BEKLENEN CEVAP: Doğru: 1, 3 · Yanlış: 2 (enlem ve bulutlu gün sayısı), 4 (Trabzon, Rize, Artvin).</a:t>
            </a:r>
          </a:p>
          <a:p/>
          <a:p>
            <a:r>
              <a:t>KAYNAK: Kitap s. 104; OGM Materyal 142 (OGM metnindeki 'doğru doğru' yinelemesi ve kitaptaki aynı yineleme slaytta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Doğru-yanlış cevabı; yanlışların düzeltmesi kitaptan.</a:t>
            </a:r>
          </a:p>
          <a:p/>
          <a:p>
            <a:r>
              <a:t>NASIL: OGM'de en az güneşlenen yer için verilen yanlış ifade 'Kuzeybatı Anadolu'dur; kitap s. 104 en az güneşlenmeyi 1.750 saat ile Trabzon, Rize ve Artvin olarak verir.</a:t>
            </a:r>
          </a:p>
          <a:p/>
          <a:p>
            <a:r>
              <a:t>BEKLENEN CEVAP: Doğru: 1, 3 · Yanlış: 2 (enlem ve bulutlu gün sayısı), 4 (Trabzon, Rize, Artvin).</a:t>
            </a:r>
          </a:p>
          <a:p/>
          <a:p>
            <a:r>
              <a:t>KAYNAK: Kitap s. 104; OGM Materyal 142 (OGM metnindeki 'doğru doğru' yinelemesi ve kitaptaki aynı yineleme slaytta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Yükselti</a:t>
            </a:r>
          </a:p>
          <a:p/>
          <a:p>
            <a:r>
              <a:t>KAYNAK: Kitap s. 104.</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Yükselti — Sıcaklıkların güneyden kuzeye doğru azalmasında enlem, batıdan doğuya doğru azalmasında da yükselti etkilidir.</a:t>
            </a:r>
          </a:p>
          <a:p/>
          <a:p>
            <a:r>
              <a:t>KAYNAK: Kitap s. 104.</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132 (Türkiye ocak ve temmuz indirgenmiş sıcaklık, resim maskeleme) ile paralel: dört eğri değeri gizlenir, öğrenciler eğri aralığından bulur.</a:t>
            </a:r>
          </a:p>
          <a:p/>
          <a:p>
            <a:r>
              <a:t>SÜRE: Grup uygulaması: 14 dk (gizli değerler 2 · grup çalışması 12).</a:t>
            </a:r>
          </a:p>
          <a:p/>
          <a:p>
            <a:r>
              <a:t>NASIL: Harita okuyucular eğri değerlerinin kaçar derece arttığını bulur (2 °C), sonra gizli değerleri söyler. Sorun: 'Ocakta en soğuk ve en sıcak alan nerede, temmuzda?'</a:t>
            </a:r>
          </a:p>
          <a:p/>
          <a:p>
            <a:r>
              <a:t>BEKLENEN CEVAP: 1 −4 °C · 2 10 °C · 3 24 °C · 4 34 °C. Ocak: en soğuk Kuzeydoğu Anadolu (a), en sıcak Akdeniz kıyısı (c). Temmuz: en serin Karadeniz kıyısı, en sıcak Güneydoğu Anadolu (b).</a:t>
            </a:r>
          </a:p>
          <a:p/>
          <a:p>
            <a:r>
              <a:t>KAYNAK: Kitap s. 105 haritaları (eğri değerleri metin katmanından); OGM Materyal 132 (OGM'nin '9 °C' hatası kayıtta).</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Gizli değerlerin cevabı; en düşük ve en yüksek alanlar.</a:t>
            </a:r>
          </a:p>
          <a:p/>
          <a:p>
            <a:r>
              <a:t>NASIL: OGM'nin kendi haritasında ocak ayında doğuda bir eğriye '9 °C' yazılmıştır; −2 ile 2 °C eğrileri arasındaki bu eğri 0 °C olmalıdır. Bu nedenle OGM görseli değil, kitabın s. 105 haritası kullanılır.</a:t>
            </a:r>
          </a:p>
          <a:p/>
          <a:p>
            <a:r>
              <a:t>BEKLENEN CEVAP: 1 −4 °C · 2 10 °C · 3 24 °C · 4 34 °C. Ocak: en soğuk Kuzeydoğu Anadolu (a), en sıcak Akdeniz kıyısı (c). Temmuz: en serin Karadeniz kıyısı, en sıcak Güneydoğu Anadolu (b).</a:t>
            </a:r>
          </a:p>
          <a:p/>
          <a:p>
            <a:r>
              <a:t>KAYNAK: Kitap s. 105 haritaları (eğri değerleri metin katmanından); OGM Materyal 132 (OGM'nin '9 °C' hatası kayıtta).</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ocak ve temmuz indirgenmiş sıcaklık haritalarından neden-sonuç çıkarımı (süreç bileşeni b); zümrenin öncelikli çıktısı için sınav öncesi tekrar (zümre kararı).</a:t>
            </a:r>
          </a:p>
          <a:p/>
          <a:p>
            <a:r>
              <a:t>NASIL: Soru dağılımı: 1-2 bütün gruplar; 3 → 1-3. gruplar; 4 → 4-6. gruplar; 5 → 7-8. gruplar. Kural: her cevapta bir faktör adı geçmeli. Dolaşırken 2. soruda 'yükselti' diyen gruba sorun: 'Bu harita indirgenmiş mi? O zaman yükselti etkisi haritada var mı?' Yazıcı 'alan · değer · faktör' satırlarını doldurur; sözcü paylaşımda 1 dakika konuşur.</a:t>
            </a:r>
          </a:p>
          <a:p/>
          <a:p>
            <a:r>
              <a:t>BEKLENEN CEVAP: Örnek cevaplar paylaşım aşamasının başındaki üç slaytta.</a:t>
            </a:r>
          </a:p>
          <a:p/>
          <a:p>
            <a:r>
              <a:t>KAYNAK: Kitap s. 105 UYGULAMA (haritalar ve 5 soru birebir); s. 101 (indirgenmiş izoterm).</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105 uygulamasının örnek cevabı; 'alan → faktör' özeti haritada.</a:t>
            </a:r>
          </a:p>
          <a:p/>
          <a:p>
            <a:r>
              <a:t>SÜRE: Paylaşım, toparlama ve çıkış kartı: 10 dk (sözcüler ve örnek cevaplar 5 · yoklama 1 · öz izleme ve çıkış kartı 4).</a:t>
            </a:r>
          </a:p>
          <a:p/>
          <a:p>
            <a:r>
              <a:t>NASIL: Önce ilgili grupların sözcüsü 1 dakika konuşur, sonra slaytı açın; tahtadaki 'alan → faktör' özeti tamamlanır. 2. soruda indirgenmiş harita vurgusu: s. 101 'yükselti faktörünün sıcaklık üzerindeki etkisini ortadan kaldırmak için … deniz seviyesine indirgenir'. Gerçek sıcaklıkta yükselti etkisi de vardır (Harita 3.3, s. 98).</a:t>
            </a:r>
          </a:p>
          <a:p/>
          <a:p>
            <a:r>
              <a:t>BEKLENEN CEVAP: 1) Ocakta kuzey yarım kürede kış: ışınlar eğik gelir, gündüzler kısadır. Temmuzda yaz: ışınlar daha dik gelir, gündüzler uzundur (eksen eğikliği ve dolanma). | 2) a Kuzeydoğu Anadolu'dur (−4 °C). Harita indirgenmiştir, yükselti etkisi çıkarılmıştır. Neden: denizlerden uzaklık (karasallık), kuzey ve kuzeydoğudan gelen soğuk hava kütleleri, uzun süren kar örtüsü.</a:t>
            </a:r>
          </a:p>
          <a:p/>
          <a:p>
            <a:r>
              <a:t>KAYNAK: Kitap s. 105 (haritalar ve sorular), s. 99 (rüzgârlar, kara-deniz, kar örtüsü), s. 101 (indirgenmiş izoterm), s. 104 (güneşlenme süresi), s. 96-97 (mevsimler).</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105 uygulamasının örnek cevabı; 'alan → faktör' özeti haritada.</a:t>
            </a:r>
          </a:p>
          <a:p/>
          <a:p>
            <a:r>
              <a:t>NASIL: Önce ilgili grupların sözcüsü 1 dakika konuşur, sonra slaytı açın; tahtadaki 'alan → faktör' özeti tamamlanır. 3. soruda ek bilgi (kitapta bu sayfada yok, bilimsel): Toros Dağları kuzeyden gelen soğuk hava kütlelerinin Akdeniz kıyısına inmesini zorlaştırır. Hava kütleleri ve basınç merkezleri 13. haftada (s. 109).</a:t>
            </a:r>
          </a:p>
          <a:p/>
          <a:p>
            <a:r>
              <a:t>BEKLENEN CEVAP: 3) Temmuz b, Güneydoğu Anadolu (34 °C): güneyde, denizden uzak ve kurudur; gökyüzü açık, güneşlenme uzun. Ocak c, Akdeniz kıyısı (10 °C): güneyde ve denize kıyıdır; deniz kışın kıyıyı ılıtır (denizellik).</a:t>
            </a:r>
          </a:p>
          <a:p/>
          <a:p>
            <a:r>
              <a:t>KAYNAK: Kitap s. 105 (haritalar ve sorular), s. 99 (rüzgârlar, kara-deniz, kar örtüsü), s. 101 (indirgenmiş izoterm), s. 104 (güneşlenme süresi), s. 96-97 (mevsimler).</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105 uygulamasının örnek cevabı; 'alan → faktör' özeti haritada.</a:t>
            </a:r>
          </a:p>
          <a:p/>
          <a:p>
            <a:r>
              <a:t>NASIL: Önce ilgili grupların sözcüsü 1 dakika konuşur, sonra slaytı açın; tahtadaki 'alan → faktör' özeti tamamlanır. 5. sorunun cevapları bilimsel genel bilgidir (kitapta yok); öğrencinin başka doğru ekonomik ve sosyal örnekleri kabul edilir. İnsan Hakları ve Demokrasi Haftası: ısınma ve ulaşıma eşit erişim vurgusu yapılabilir.</a:t>
            </a:r>
          </a:p>
          <a:p/>
          <a:p>
            <a:r>
              <a:t>BEKLENEN CEVAP: 4) Kıyılarda sıcaklık düşük (Karadeniz kıyısı 24 °C), iç ve güneydoğu kesimlerde yüksek (34 °C). Deniz yazın geç ısınıp kıyıyı serin tutar, kara çabuk ısınır: kıyıdan iç kesimlere doğru değerler artar. | 5) Akdeniz ve Ege kıyılarında kışlar ılık: ısınma gideri azdır, seracılık yapılır. Doğu Anadolu'da kışlar sert: ısınma gideri yüksektir, kar ve buzlanma ulaşımı güçleştirir, tarım dönemi kısadır; kış sporlarına olanak vardır.</a:t>
            </a:r>
          </a:p>
          <a:p/>
          <a:p>
            <a:r>
              <a:t>KAYNAK: Kitap s. 105 (haritalar ve sorular), s. 99 (rüzgârlar, kara-deniz, kar örtüsü), s. 101 (indirgenmiş izoterm), s. 104 (güneşlenme süresi), s. 96-97 (mevsimler).</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A) Denizlerin özgül ısısının yüksek olması</a:t>
            </a:r>
          </a:p>
          <a:p/>
          <a:p>
            <a:r>
              <a:t>KAYNAK: Kitap s. 99.</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A) Denizlerin özgül ısısının yüksek olması — Özgül ısısı daha yüksek olan denizler, karalara göre daha yavaş ısınıp daha yavaş soğur. Temmuzda kıyıların serin kalmasının nedeni budur (s. 105, 4. soru).</a:t>
            </a:r>
          </a:p>
          <a:p/>
          <a:p>
            <a:r>
              <a:t>KAYNAK: Kitap s. 99.</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programın açık uçlu soru önerisi).</a:t>
            </a:r>
          </a:p>
          <a:p/>
          <a:p>
            <a:r>
              <a:t>NASIL: 4 dakika; yazıcılar toplar. Kartları +/~/− ile tarayın (P2 gözlem). Gelecek hafta: basınç ve rüzgârlar.</a:t>
            </a:r>
          </a:p>
          <a:p/>
          <a:p>
            <a:r>
              <a:t>BEKLENEN CEVAP: 1) yüksekteki; troposferde yükseldikçe sıcaklık düşer. · 2) sıcak okyanus akıntıları. · 3) Şanlıurfa/Mardin; Trabzon/Rize/Artvin.</a:t>
            </a:r>
          </a:p>
          <a:p/>
          <a:p>
            <a:r>
              <a:t>KAYNAK: Ders planı 12. hafta ölçme bölümü; kitap s. 97, 101, 104.</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13. haftanın hazırlığını duyurmak.</a:t>
            </a:r>
          </a:p>
          <a:p/>
          <a:p>
            <a:r>
              <a:t>NASIL: Tahtaya da yazın. Telefon gerekmez. Rüzgâr yönü sütunu 13. haftada rüzgâr gülü için veri olur; MGM verisine erişemeyen öğrenci kendi gözlemini (bayrak, ağaç dalı) yazar.</a:t>
            </a:r>
          </a:p>
          <a:p/>
          <a:p>
            <a:r>
              <a:t>KAYNAK: Ders planı 12. hafta ev çalışması; kitap s. 103 (3. soru), s. 106-108 (basınç).</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 Id="rId3" Type="http://schemas.openxmlformats.org/officeDocument/2006/relationships/image" Target="../media/image3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 Id="rId3" Type="http://schemas.openxmlformats.org/officeDocument/2006/relationships/image" Target="../media/image3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 Id="rId3" Type="http://schemas.openxmlformats.org/officeDocument/2006/relationships/image" Target="../media/image3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3.xml"/><Relationship Id="rId3" Type="http://schemas.openxmlformats.org/officeDocument/2006/relationships/image" Target="../media/image3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 Id="rId3"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 Id="rId3" Type="http://schemas.openxmlformats.org/officeDocument/2006/relationships/image" Target="../media/image3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 Id="rId3" Type="http://schemas.openxmlformats.org/officeDocument/2006/relationships/image" Target="../media/image3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 Id="rId3" Type="http://schemas.openxmlformats.org/officeDocument/2006/relationships/image" Target="../media/image3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 Id="rId3" Type="http://schemas.openxmlformats.org/officeDocument/2006/relationships/image" Target="../media/image4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 Id="rId3"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 Id="rId3" Type="http://schemas.openxmlformats.org/officeDocument/2006/relationships/image" Target="../media/image4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 Id="rId3" Type="http://schemas.openxmlformats.org/officeDocument/2006/relationships/image" Target="../media/image42.jpg"/><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 Id="rId3" Type="http://schemas.openxmlformats.org/officeDocument/2006/relationships/image" Target="../media/image42.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 Id="rId3" Type="http://schemas.openxmlformats.org/officeDocument/2006/relationships/image" Target="../media/image42.jpg"/><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 Id="rId3" Type="http://schemas.openxmlformats.org/officeDocument/2006/relationships/image" Target="../media/image4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2.xml"/><Relationship Id="rId3" Type="http://schemas.openxmlformats.org/officeDocument/2006/relationships/image" Target="../media/image4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 Id="rId3" Type="http://schemas.openxmlformats.org/officeDocument/2006/relationships/image" Target="../media/image4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 Id="rId3" Type="http://schemas.openxmlformats.org/officeDocument/2006/relationships/image" Target="../media/image4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 Id="rId3" Type="http://schemas.openxmlformats.org/officeDocument/2006/relationships/image" Target="../media/image47.jpg"/><Relationship Id="rId4" Type="http://schemas.openxmlformats.org/officeDocument/2006/relationships/image" Target="../media/image4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0.xml"/><Relationship Id="rId3" Type="http://schemas.openxmlformats.org/officeDocument/2006/relationships/image" Target="../media/image47.jpg"/><Relationship Id="rId4" Type="http://schemas.openxmlformats.org/officeDocument/2006/relationships/image" Target="../media/image4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1.xml"/><Relationship Id="rId3" Type="http://schemas.openxmlformats.org/officeDocument/2006/relationships/image" Target="../media/image47.jpg"/><Relationship Id="rId4" Type="http://schemas.openxmlformats.org/officeDocument/2006/relationships/image" Target="../media/image4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 Id="rId3" Type="http://schemas.openxmlformats.org/officeDocument/2006/relationships/image" Target="../media/image47.jpg"/><Relationship Id="rId4" Type="http://schemas.openxmlformats.org/officeDocument/2006/relationships/image" Target="../media/image4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3.xml"/><Relationship Id="rId3" Type="http://schemas.openxmlformats.org/officeDocument/2006/relationships/image" Target="../media/image47.jpg"/><Relationship Id="rId4" Type="http://schemas.openxmlformats.org/officeDocument/2006/relationships/image" Target="../media/image4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 Id="rId3" Type="http://schemas.openxmlformats.org/officeDocument/2006/relationships/image" Target="../media/image47.jpg"/><Relationship Id="rId4" Type="http://schemas.openxmlformats.org/officeDocument/2006/relationships/image" Target="../media/image4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12.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12</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İklim Sistemi II: Sıcaklığın Dağılışı</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7-11 Aralık 2026 · 2 ders saati · Kitap s. 97-99, 101-105</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COĞ.9.3.2</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sisteminin bileşen ve değişkenlerini çözümleyebilme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İklim sisteminin bileşen ve değişkenlerini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İklim sistemine ait değişkenler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134 / 268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12.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Hızlı yoklama</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Geçen haftadan üç soru</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Faktörler</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Bakıdan bitki örtüsüne sekiz faktör</a:t>
            </a:r>
          </a:p>
        </p:txBody>
      </p:sp>
      <p:sp>
        <p:nvSpPr>
          <p:cNvPr id="13" name="Oval 12"/>
          <p:cNvSpPr/>
          <p:nvPr/>
        </p:nvSpPr>
        <p:spPr>
          <a:xfrm>
            <a:off x="5711798"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Dünyada sıcaklık</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Kuşaklar, izotermler, ocak-temmuz</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Leylekler</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Göç ve Dünya'nın yıllık hareketi</a:t>
            </a:r>
          </a:p>
        </p:txBody>
      </p:sp>
      <p:sp>
        <p:nvSpPr>
          <p:cNvPr id="19" name="Oval 18"/>
          <p:cNvSpPr/>
          <p:nvPr/>
        </p:nvSpPr>
        <p:spPr>
          <a:xfrm>
            <a:off x="102666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Türkiye'de sıcaklık</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Haritalar ve grup çalışması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135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yoklama: geçen hafta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MİNİ KÂĞIT</a:t>
            </a:r>
          </a:p>
        </p:txBody>
      </p:sp>
      <p:sp>
        <p:nvSpPr>
          <p:cNvPr id="6" name="Rounded Rectangle 5"/>
          <p:cNvSpPr/>
          <p:nvPr/>
        </p:nvSpPr>
        <p:spPr>
          <a:xfrm>
            <a:off x="502920" y="1243584"/>
            <a:ext cx="11185855" cy="1380744"/>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696212"/>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207008" y="1243584"/>
            <a:ext cx="10390327" cy="1380744"/>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262626"/>
                </a:solidFill>
                <a:latin typeface="Calibri"/>
              </a:rPr>
              <a:t>Türkiye'de sıcaklık güneyden kuzeye neden azalır?</a:t>
            </a:r>
          </a:p>
        </p:txBody>
      </p:sp>
      <p:sp>
        <p:nvSpPr>
          <p:cNvPr id="9" name="Rounded Rectangle 8"/>
          <p:cNvSpPr/>
          <p:nvPr/>
        </p:nvSpPr>
        <p:spPr>
          <a:xfrm>
            <a:off x="502920" y="2734056"/>
            <a:ext cx="11185855" cy="1380744"/>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12648" y="3186684"/>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1" name="TextBox 10"/>
          <p:cNvSpPr txBox="1"/>
          <p:nvPr/>
        </p:nvSpPr>
        <p:spPr>
          <a:xfrm>
            <a:off x="1207008" y="2734056"/>
            <a:ext cx="10390327" cy="1380744"/>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262626"/>
                </a:solidFill>
                <a:latin typeface="Calibri"/>
              </a:rPr>
              <a:t>Bir gün içinde sıcaklığın değişmesinin nedeni nedir?</a:t>
            </a:r>
          </a:p>
        </p:txBody>
      </p:sp>
      <p:sp>
        <p:nvSpPr>
          <p:cNvPr id="12" name="Rounded Rectangle 11"/>
          <p:cNvSpPr/>
          <p:nvPr/>
        </p:nvSpPr>
        <p:spPr>
          <a:xfrm>
            <a:off x="502920" y="4224528"/>
            <a:ext cx="11185855" cy="1380744"/>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12648" y="4677156"/>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4" name="TextBox 13"/>
          <p:cNvSpPr txBox="1"/>
          <p:nvPr/>
        </p:nvSpPr>
        <p:spPr>
          <a:xfrm>
            <a:off x="1207008" y="4224528"/>
            <a:ext cx="10390327" cy="1380744"/>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262626"/>
                </a:solidFill>
                <a:latin typeface="Calibri"/>
              </a:rPr>
              <a:t>Mevsimleri oluşturan iki durum nedir?</a:t>
            </a:r>
          </a:p>
        </p:txBody>
      </p:sp>
      <p:sp>
        <p:nvSpPr>
          <p:cNvPr id="15" name="Rounded Rectangle 14"/>
          <p:cNvSpPr/>
          <p:nvPr/>
        </p:nvSpPr>
        <p:spPr>
          <a:xfrm>
            <a:off x="502920" y="5696712"/>
            <a:ext cx="11185855" cy="566928"/>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262626"/>
                </a:solidFill>
                <a:latin typeface="Calibri"/>
              </a:rPr>
              <a:t>Öz izleme kartı: 2. satır (sıcaklık faktörleri ve dağılışı) · 'başladım'</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136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yoklama: geçen hafta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43584"/>
            <a:ext cx="11185855" cy="1380744"/>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696212"/>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234440" y="1243584"/>
            <a:ext cx="4206240" cy="138074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Türkiye'de sıcaklık güneyden kuzeye neden azalır?</a:t>
            </a:r>
          </a:p>
        </p:txBody>
      </p:sp>
      <p:sp>
        <p:nvSpPr>
          <p:cNvPr id="9" name="Rounded Rectangle 8"/>
          <p:cNvSpPr/>
          <p:nvPr/>
        </p:nvSpPr>
        <p:spPr>
          <a:xfrm>
            <a:off x="5532120" y="1298448"/>
            <a:ext cx="6065215" cy="127101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Enlem: Dünya'nın geoit şekli nedeniyle Güneş ışınlarının geliş açısı kuzeye doğru daralır (sıcaklık-enlem ilişkisi).</a:t>
            </a:r>
          </a:p>
        </p:txBody>
      </p:sp>
      <p:sp>
        <p:nvSpPr>
          <p:cNvPr id="10" name="Rounded Rectangle 9"/>
          <p:cNvSpPr/>
          <p:nvPr/>
        </p:nvSpPr>
        <p:spPr>
          <a:xfrm>
            <a:off x="502920" y="2734056"/>
            <a:ext cx="11185855" cy="1380744"/>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12648" y="3186684"/>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234440" y="2734056"/>
            <a:ext cx="4206240" cy="138074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Bir gün içinde sıcaklığın değişmesinin nedeni nedir?</a:t>
            </a:r>
          </a:p>
        </p:txBody>
      </p:sp>
      <p:sp>
        <p:nvSpPr>
          <p:cNvPr id="13" name="Rounded Rectangle 12"/>
          <p:cNvSpPr/>
          <p:nvPr/>
        </p:nvSpPr>
        <p:spPr>
          <a:xfrm>
            <a:off x="5532120" y="2788920"/>
            <a:ext cx="6065215" cy="127101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Dünya'nın dönme hareketi (günlük hareket): sabah, öğle ve akşam saatlerindeki sıcaklık değerlerinin değişmesindeki etken günlük harekettir.</a:t>
            </a:r>
          </a:p>
        </p:txBody>
      </p:sp>
      <p:sp>
        <p:nvSpPr>
          <p:cNvPr id="14" name="Rounded Rectangle 13"/>
          <p:cNvSpPr/>
          <p:nvPr/>
        </p:nvSpPr>
        <p:spPr>
          <a:xfrm>
            <a:off x="502920" y="4224528"/>
            <a:ext cx="11185855" cy="1380744"/>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12648" y="4677156"/>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6" name="TextBox 15"/>
          <p:cNvSpPr txBox="1"/>
          <p:nvPr/>
        </p:nvSpPr>
        <p:spPr>
          <a:xfrm>
            <a:off x="1234440" y="4224528"/>
            <a:ext cx="4206240" cy="138074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Mevsimleri oluşturan iki durum nedir?</a:t>
            </a:r>
          </a:p>
        </p:txBody>
      </p:sp>
      <p:sp>
        <p:nvSpPr>
          <p:cNvPr id="17" name="Rounded Rectangle 16"/>
          <p:cNvSpPr/>
          <p:nvPr/>
        </p:nvSpPr>
        <p:spPr>
          <a:xfrm>
            <a:off x="5532120" y="4279392"/>
            <a:ext cx="6065215" cy="127101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Eksen eğikliği (23° 27') ve Dünya'nın Güneş etrafında dolanması.</a:t>
            </a:r>
          </a:p>
        </p:txBody>
      </p:sp>
      <p:sp>
        <p:nvSpPr>
          <p:cNvPr id="18" name="Rounded Rectangle 17"/>
          <p:cNvSpPr/>
          <p:nvPr/>
        </p:nvSpPr>
        <p:spPr>
          <a:xfrm>
            <a:off x="502920" y="5696712"/>
            <a:ext cx="11185855" cy="566928"/>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262626"/>
                </a:solidFill>
                <a:latin typeface="Calibri"/>
              </a:rPr>
              <a:t>Öz izleme kartı: 2. satır (sıcaklık faktörleri ve dağılışı) · 'başladım'</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94-96</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137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Sıcaklığı etkileyen faktörler: bugün 1ç-8</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FAKTÖRLER</a:t>
            </a:r>
          </a:p>
        </p:txBody>
      </p:sp>
      <p:sp>
        <p:nvSpPr>
          <p:cNvPr id="6" name="Rounded Rectangle 5"/>
          <p:cNvSpPr/>
          <p:nvPr/>
        </p:nvSpPr>
        <p:spPr>
          <a:xfrm>
            <a:off x="502920" y="1216152"/>
            <a:ext cx="11185855" cy="457200"/>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2000" b="1" i="0">
                <a:solidFill>
                  <a:srgbClr val="FFFFFF"/>
                </a:solidFill>
                <a:latin typeface="Calibri"/>
              </a:rPr>
              <a:t>1. Güneş Işınlarının Geliş Açısı</a:t>
            </a:r>
          </a:p>
        </p:txBody>
      </p:sp>
      <p:sp>
        <p:nvSpPr>
          <p:cNvPr id="7" name="Rounded Rectangle 6"/>
          <p:cNvSpPr/>
          <p:nvPr/>
        </p:nvSpPr>
        <p:spPr>
          <a:xfrm>
            <a:off x="502920" y="1764792"/>
            <a:ext cx="2700451"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900" b="0" i="0">
                <a:solidFill>
                  <a:srgbClr val="262626"/>
                </a:solidFill>
                <a:latin typeface="Calibri"/>
              </a:rPr>
              <a:t>a) Dünya’nın Şekli ve Enlem</a:t>
            </a:r>
          </a:p>
          <a:p>
            <a:pPr algn="ctr">
              <a:spcBef>
                <a:spcPts val="0"/>
              </a:spcBef>
              <a:spcAft>
                <a:spcPts val="0"/>
              </a:spcAft>
            </a:pPr>
            <a:r>
              <a:rPr lang="tr-TR" sz="1400" b="0" i="0">
                <a:solidFill>
                  <a:srgbClr val="767676"/>
                </a:solidFill>
                <a:latin typeface="Calibri"/>
              </a:rPr>
              <a:t>s. 94 · 11. hafta</a:t>
            </a:r>
          </a:p>
        </p:txBody>
      </p:sp>
      <p:sp>
        <p:nvSpPr>
          <p:cNvPr id="8" name="Rounded Rectangle 7"/>
          <p:cNvSpPr/>
          <p:nvPr/>
        </p:nvSpPr>
        <p:spPr>
          <a:xfrm>
            <a:off x="3331387" y="1764792"/>
            <a:ext cx="2700451"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178"/>
              </a:spcAft>
            </a:pPr>
            <a:r>
              <a:rPr lang="tr-TR" sz="1700" b="0" i="0">
                <a:solidFill>
                  <a:srgbClr val="262626"/>
                </a:solidFill>
                <a:latin typeface="Calibri"/>
              </a:rPr>
              <a:t>b) Dünya’nın Dönme Hareketi (Günlük Hareket)</a:t>
            </a:r>
          </a:p>
          <a:p>
            <a:pPr algn="ctr">
              <a:spcBef>
                <a:spcPts val="0"/>
              </a:spcBef>
              <a:spcAft>
                <a:spcPts val="0"/>
              </a:spcAft>
            </a:pPr>
            <a:r>
              <a:rPr lang="tr-TR" sz="1252" b="0" i="0">
                <a:solidFill>
                  <a:srgbClr val="767676"/>
                </a:solidFill>
                <a:latin typeface="Calibri"/>
              </a:rPr>
              <a:t>s. 95 · 11. hafta</a:t>
            </a:r>
          </a:p>
        </p:txBody>
      </p:sp>
      <p:sp>
        <p:nvSpPr>
          <p:cNvPr id="9" name="Rounded Rectangle 8"/>
          <p:cNvSpPr/>
          <p:nvPr/>
        </p:nvSpPr>
        <p:spPr>
          <a:xfrm>
            <a:off x="6159854" y="1764792"/>
            <a:ext cx="2700451"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900" b="0" i="0">
                <a:solidFill>
                  <a:srgbClr val="262626"/>
                </a:solidFill>
                <a:latin typeface="Calibri"/>
              </a:rPr>
              <a:t>c) Dünya’nın Dolanma Hareketi (Yıllık Hareket)</a:t>
            </a:r>
          </a:p>
          <a:p>
            <a:pPr algn="ctr">
              <a:spcBef>
                <a:spcPts val="0"/>
              </a:spcBef>
              <a:spcAft>
                <a:spcPts val="0"/>
              </a:spcAft>
            </a:pPr>
            <a:r>
              <a:rPr lang="tr-TR" sz="1400" b="0" i="0">
                <a:solidFill>
                  <a:srgbClr val="767676"/>
                </a:solidFill>
                <a:latin typeface="Calibri"/>
              </a:rPr>
              <a:t>s. 95 · 11. hafta</a:t>
            </a:r>
          </a:p>
        </p:txBody>
      </p:sp>
      <p:sp>
        <p:nvSpPr>
          <p:cNvPr id="10" name="Rounded Rectangle 9"/>
          <p:cNvSpPr/>
          <p:nvPr/>
        </p:nvSpPr>
        <p:spPr>
          <a:xfrm>
            <a:off x="8988321" y="1764792"/>
            <a:ext cx="2700451" cy="105156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900" b="1" i="0">
                <a:solidFill>
                  <a:srgbClr val="262626"/>
                </a:solidFill>
                <a:latin typeface="Calibri"/>
              </a:rPr>
              <a:t>ç) Eğim ve Bakı</a:t>
            </a:r>
          </a:p>
          <a:p>
            <a:pPr algn="ctr">
              <a:spcBef>
                <a:spcPts val="0"/>
              </a:spcBef>
              <a:spcAft>
                <a:spcPts val="0"/>
              </a:spcAft>
            </a:pPr>
            <a:r>
              <a:rPr lang="tr-TR" sz="1400" b="0" i="0">
                <a:solidFill>
                  <a:srgbClr val="767676"/>
                </a:solidFill>
                <a:latin typeface="Calibri"/>
              </a:rPr>
              <a:t>s. 97 · bugün</a:t>
            </a:r>
          </a:p>
        </p:txBody>
      </p:sp>
      <p:sp>
        <p:nvSpPr>
          <p:cNvPr id="11" name="Rounded Rectangle 10"/>
          <p:cNvSpPr/>
          <p:nvPr/>
        </p:nvSpPr>
        <p:spPr>
          <a:xfrm>
            <a:off x="502920"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800" b="1" i="0">
                <a:solidFill>
                  <a:srgbClr val="262626"/>
                </a:solidFill>
                <a:latin typeface="Calibri"/>
              </a:rPr>
              <a:t>2. Yükselti</a:t>
            </a:r>
          </a:p>
          <a:p>
            <a:pPr algn="ctr">
              <a:spcBef>
                <a:spcPts val="0"/>
              </a:spcBef>
              <a:spcAft>
                <a:spcPts val="0"/>
              </a:spcAft>
            </a:pPr>
            <a:r>
              <a:rPr lang="tr-TR" sz="1400" b="0" i="0">
                <a:solidFill>
                  <a:srgbClr val="767676"/>
                </a:solidFill>
                <a:latin typeface="Calibri"/>
              </a:rPr>
              <a:t>s. 97</a:t>
            </a:r>
          </a:p>
        </p:txBody>
      </p:sp>
      <p:sp>
        <p:nvSpPr>
          <p:cNvPr id="12" name="Rounded Rectangle 11"/>
          <p:cNvSpPr/>
          <p:nvPr/>
        </p:nvSpPr>
        <p:spPr>
          <a:xfrm>
            <a:off x="2119187"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188"/>
              </a:spcAft>
            </a:pPr>
            <a:r>
              <a:rPr lang="tr-TR" sz="1700" b="1" i="0">
                <a:solidFill>
                  <a:srgbClr val="262626"/>
                </a:solidFill>
                <a:latin typeface="Calibri"/>
              </a:rPr>
              <a:t>3. Güneşlenme Süresi</a:t>
            </a:r>
          </a:p>
          <a:p>
            <a:pPr algn="ctr">
              <a:spcBef>
                <a:spcPts val="0"/>
              </a:spcBef>
              <a:spcAft>
                <a:spcPts val="0"/>
              </a:spcAft>
            </a:pPr>
            <a:r>
              <a:rPr lang="tr-TR" sz="1322" b="0" i="0">
                <a:solidFill>
                  <a:srgbClr val="767676"/>
                </a:solidFill>
                <a:latin typeface="Calibri"/>
              </a:rPr>
              <a:t>s. 98</a:t>
            </a:r>
          </a:p>
        </p:txBody>
      </p:sp>
      <p:sp>
        <p:nvSpPr>
          <p:cNvPr id="13" name="Rounded Rectangle 12"/>
          <p:cNvSpPr/>
          <p:nvPr/>
        </p:nvSpPr>
        <p:spPr>
          <a:xfrm>
            <a:off x="3735454"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800" b="1" i="0">
                <a:solidFill>
                  <a:srgbClr val="262626"/>
                </a:solidFill>
                <a:latin typeface="Calibri"/>
              </a:rPr>
              <a:t>4. Okyanus Akıntıları</a:t>
            </a:r>
          </a:p>
          <a:p>
            <a:pPr algn="ctr">
              <a:spcBef>
                <a:spcPts val="0"/>
              </a:spcBef>
              <a:spcAft>
                <a:spcPts val="0"/>
              </a:spcAft>
            </a:pPr>
            <a:r>
              <a:rPr lang="tr-TR" sz="1400" b="0" i="0">
                <a:solidFill>
                  <a:srgbClr val="767676"/>
                </a:solidFill>
                <a:latin typeface="Calibri"/>
              </a:rPr>
              <a:t>s. 98</a:t>
            </a:r>
          </a:p>
        </p:txBody>
      </p:sp>
      <p:sp>
        <p:nvSpPr>
          <p:cNvPr id="14" name="Rounded Rectangle 13"/>
          <p:cNvSpPr/>
          <p:nvPr/>
        </p:nvSpPr>
        <p:spPr>
          <a:xfrm>
            <a:off x="5351721"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800" b="1" i="0">
                <a:solidFill>
                  <a:srgbClr val="262626"/>
                </a:solidFill>
                <a:latin typeface="Calibri"/>
              </a:rPr>
              <a:t>5. Atmosfer Nemi</a:t>
            </a:r>
          </a:p>
          <a:p>
            <a:pPr algn="ctr">
              <a:spcBef>
                <a:spcPts val="0"/>
              </a:spcBef>
              <a:spcAft>
                <a:spcPts val="0"/>
              </a:spcAft>
            </a:pPr>
            <a:r>
              <a:rPr lang="tr-TR" sz="1400" b="0" i="0">
                <a:solidFill>
                  <a:srgbClr val="767676"/>
                </a:solidFill>
                <a:latin typeface="Calibri"/>
              </a:rPr>
              <a:t>s. 99</a:t>
            </a:r>
          </a:p>
        </p:txBody>
      </p:sp>
      <p:sp>
        <p:nvSpPr>
          <p:cNvPr id="15" name="Rounded Rectangle 14"/>
          <p:cNvSpPr/>
          <p:nvPr/>
        </p:nvSpPr>
        <p:spPr>
          <a:xfrm>
            <a:off x="6967988"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800" b="1" i="0">
                <a:solidFill>
                  <a:srgbClr val="262626"/>
                </a:solidFill>
                <a:latin typeface="Calibri"/>
              </a:rPr>
              <a:t>6. Rüzgârlar</a:t>
            </a:r>
          </a:p>
          <a:p>
            <a:pPr algn="ctr">
              <a:spcBef>
                <a:spcPts val="0"/>
              </a:spcBef>
              <a:spcAft>
                <a:spcPts val="0"/>
              </a:spcAft>
            </a:pPr>
            <a:r>
              <a:rPr lang="tr-TR" sz="1400" b="0" i="0">
                <a:solidFill>
                  <a:srgbClr val="767676"/>
                </a:solidFill>
                <a:latin typeface="Calibri"/>
              </a:rPr>
              <a:t>s. 99</a:t>
            </a:r>
          </a:p>
        </p:txBody>
      </p:sp>
      <p:sp>
        <p:nvSpPr>
          <p:cNvPr id="16" name="Rounded Rectangle 15"/>
          <p:cNvSpPr/>
          <p:nvPr/>
        </p:nvSpPr>
        <p:spPr>
          <a:xfrm>
            <a:off x="8584255"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188"/>
              </a:spcAft>
            </a:pPr>
            <a:r>
              <a:rPr lang="tr-TR" sz="1700" b="1" i="0">
                <a:solidFill>
                  <a:srgbClr val="262626"/>
                </a:solidFill>
                <a:latin typeface="Calibri"/>
              </a:rPr>
              <a:t>7. Kara ve Denizlerin Etkisi</a:t>
            </a:r>
          </a:p>
          <a:p>
            <a:pPr algn="ctr">
              <a:spcBef>
                <a:spcPts val="0"/>
              </a:spcBef>
              <a:spcAft>
                <a:spcPts val="0"/>
              </a:spcAft>
            </a:pPr>
            <a:r>
              <a:rPr lang="tr-TR" sz="1322" b="0" i="0">
                <a:solidFill>
                  <a:srgbClr val="767676"/>
                </a:solidFill>
                <a:latin typeface="Calibri"/>
              </a:rPr>
              <a:t>s. 99</a:t>
            </a:r>
          </a:p>
        </p:txBody>
      </p:sp>
      <p:sp>
        <p:nvSpPr>
          <p:cNvPr id="17" name="Rounded Rectangle 16"/>
          <p:cNvSpPr/>
          <p:nvPr/>
        </p:nvSpPr>
        <p:spPr>
          <a:xfrm>
            <a:off x="10200522" y="2999232"/>
            <a:ext cx="1488251" cy="123444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800" b="1" i="0">
                <a:solidFill>
                  <a:srgbClr val="262626"/>
                </a:solidFill>
                <a:latin typeface="Calibri"/>
              </a:rPr>
              <a:t>8. Bitki Örtüsü</a:t>
            </a:r>
          </a:p>
          <a:p>
            <a:pPr algn="ctr">
              <a:spcBef>
                <a:spcPts val="0"/>
              </a:spcBef>
              <a:spcAft>
                <a:spcPts val="0"/>
              </a:spcAft>
            </a:pPr>
            <a:r>
              <a:rPr lang="tr-TR" sz="1400" b="0" i="0">
                <a:solidFill>
                  <a:srgbClr val="767676"/>
                </a:solidFill>
                <a:latin typeface="Calibri"/>
              </a:rPr>
              <a:t>s. 99</a:t>
            </a:r>
          </a:p>
        </p:txBody>
      </p:sp>
      <p:graphicFrame>
        <p:nvGraphicFramePr>
          <p:cNvPr id="18" name="Table 17"/>
          <p:cNvGraphicFramePr>
            <a:graphicFrameLocks noGrp="1"/>
          </p:cNvGraphicFramePr>
          <p:nvPr/>
        </p:nvGraphicFramePr>
        <p:xfrm>
          <a:off x="502920" y="4416552"/>
          <a:ext cx="11183111" cy="1371600"/>
        </p:xfrm>
        <a:graphic>
          <a:graphicData uri="http://schemas.openxmlformats.org/drawingml/2006/table">
            <a:tbl>
              <a:tblPr firstRow="1" bandRow="1">
                <a:tableStyleId>{5C22544A-7EE6-4342-B048-85BDC9FD1C3A}</a:tableStyleId>
              </a:tblPr>
              <a:tblGrid>
                <a:gridCol w="2926080"/>
                <a:gridCol w="4206240"/>
                <a:gridCol w="4050791"/>
              </a:tblGrid>
              <a:tr h="457200">
                <a:tc>
                  <a:txBody>
                    <a:bodyPr wrap="square"/>
                    <a:lstStyle/>
                    <a:p>
                      <a:pPr algn="ctr">
                        <a:spcBef>
                          <a:spcPts val="0"/>
                        </a:spcBef>
                        <a:spcAft>
                          <a:spcPts val="0"/>
                        </a:spcAft>
                      </a:pPr>
                      <a:r>
                        <a:rPr lang="tr-TR" sz="1700" b="1" i="0">
                          <a:solidFill>
                            <a:srgbClr val="FFFFFF"/>
                          </a:solidFill>
                          <a:latin typeface="Calibri"/>
                        </a:rPr>
                        <a:t>Faktör</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Sıcaklığa etkisi</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Örnek</a:t>
                      </a:r>
                    </a:p>
                  </a:txBody>
                  <a:tcPr marL="54864" marR="54864" marT="18288" marB="18288" anchor="ctr">
                    <a:solidFill>
                      <a:srgbClr val="1E7B6E"/>
                    </a:solidFill>
                  </a:tcPr>
                </a:tc>
              </a:tr>
              <a:tr h="457200">
                <a:tc>
                  <a:txBody>
                    <a:bodyPr wrap="square"/>
                    <a:lstStyle/>
                    <a:p>
                      <a:pPr algn="l">
                        <a:spcBef>
                          <a:spcPts val="0"/>
                        </a:spcBef>
                        <a:spcAft>
                          <a:spcPts val="0"/>
                        </a:spcAft>
                      </a:pPr>
                      <a:r>
                        <a:rPr lang="tr-TR" sz="1700" b="0" i="0">
                          <a:solidFill>
                            <a:srgbClr val="262626"/>
                          </a:solidFill>
                          <a:latin typeface="Calibri"/>
                        </a:rPr>
                        <a:t>Eğim ve bakı</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57200">
                <a:tc>
                  <a:txBody>
                    <a:bodyPr wrap="square"/>
                    <a:lstStyle/>
                    <a:p>
                      <a:pPr algn="l">
                        <a:spcBef>
                          <a:spcPts val="0"/>
                        </a:spcBef>
                        <a:spcAft>
                          <a:spcPts val="0"/>
                        </a:spcAft>
                      </a:pPr>
                      <a:r>
                        <a:rPr lang="tr-TR" sz="1700" b="0" i="0">
                          <a:solidFill>
                            <a:srgbClr val="262626"/>
                          </a:solidFill>
                          <a:latin typeface="Calibri"/>
                        </a:rPr>
                        <a:t>…</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19" name="TextBox 18"/>
          <p:cNvSpPr txBox="1"/>
          <p:nvPr/>
        </p:nvSpPr>
        <p:spPr>
          <a:xfrm>
            <a:off x="502920" y="5833872"/>
            <a:ext cx="11185855" cy="411480"/>
          </a:xfrm>
          <a:prstGeom prst="rect">
            <a:avLst/>
          </a:prstGeom>
          <a:noFill/>
        </p:spPr>
        <p:txBody>
          <a:bodyPr wrap="square" anchor="ctr" lIns="73152" rIns="73152" tIns="36576" bIns="36576">
            <a:noAutofit/>
          </a:bodyPr>
          <a:lstStyle/>
          <a:p>
            <a:pPr algn="ctr">
              <a:spcBef>
                <a:spcPts val="0"/>
              </a:spcBef>
              <a:spcAft>
                <a:spcPts val="0"/>
              </a:spcAft>
            </a:pPr>
            <a:r>
              <a:rPr lang="tr-TR" sz="1700" b="0" i="1">
                <a:solidFill>
                  <a:srgbClr val="767676"/>
                </a:solidFill>
                <a:latin typeface="Calibri"/>
              </a:rPr>
              <a:t>Defterine bu tabloyu çiz: her faktörde bir satır doldur.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94-99</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138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 Eğim ve bakı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GELİŞ AÇISI</a:t>
            </a:r>
          </a:p>
        </p:txBody>
      </p:sp>
      <p:pic>
        <p:nvPicPr>
          <p:cNvPr id="6" name="Picture 5" descr="h12_gorsel_3_14_s97.jpg"/>
          <p:cNvPicPr>
            <a:picLocks noChangeAspect="1"/>
          </p:cNvPicPr>
          <p:nvPr/>
        </p:nvPicPr>
        <p:blipFill>
          <a:blip r:embed="rId3"/>
          <a:stretch>
            <a:fillRect/>
          </a:stretch>
        </p:blipFill>
        <p:spPr>
          <a:xfrm>
            <a:off x="502920" y="1216152"/>
            <a:ext cx="5120640" cy="3390423"/>
          </a:xfrm>
          <a:prstGeom prst="rect">
            <a:avLst/>
          </a:prstGeom>
          <a:ln w="9525">
            <a:solidFill>
              <a:srgbClr val="D9D9D9"/>
            </a:solidFill>
          </a:ln>
        </p:spPr>
      </p:pic>
      <p:sp>
        <p:nvSpPr>
          <p:cNvPr id="7" name="TextBox 6"/>
          <p:cNvSpPr txBox="1"/>
          <p:nvPr/>
        </p:nvSpPr>
        <p:spPr>
          <a:xfrm>
            <a:off x="502920" y="4634007"/>
            <a:ext cx="51206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3.14 (kitap s. 97)</a:t>
            </a:r>
          </a:p>
        </p:txBody>
      </p:sp>
      <p:sp>
        <p:nvSpPr>
          <p:cNvPr id="8" name="Rounded Rectangle 7"/>
          <p:cNvSpPr/>
          <p:nvPr/>
        </p:nvSpPr>
        <p:spPr>
          <a:xfrm>
            <a:off x="502920" y="4972335"/>
            <a:ext cx="5120640" cy="1318737"/>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100" b="1" i="0">
                <a:solidFill>
                  <a:srgbClr val="262626"/>
                </a:solidFill>
                <a:latin typeface="Calibri"/>
              </a:rPr>
              <a:t>Kar hangi yamaçta daha çok kalmış? Türkiye'de dağların hangi yamacı daha sıcak?</a:t>
            </a:r>
          </a:p>
        </p:txBody>
      </p:sp>
      <p:sp>
        <p:nvSpPr>
          <p:cNvPr id="9" name="Rounded Rectangle 8"/>
          <p:cNvSpPr/>
          <p:nvPr/>
        </p:nvSpPr>
        <p:spPr>
          <a:xfrm>
            <a:off x="5897880" y="1216152"/>
            <a:ext cx="5790895" cy="146304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Güneş ışınlarının geliş açısı, topoğrafyanın eğim ve bakı durumuna göre değişir. Arazideki eğimin farklı olması, Güneş ışınlarının geliş açısını etkilediği için sıcaklık değerlerinin kısa mesafelerde değişmesine neden olur.</a:t>
            </a:r>
          </a:p>
        </p:txBody>
      </p:sp>
      <p:sp>
        <p:nvSpPr>
          <p:cNvPr id="10" name="Rounded Rectangle 9"/>
          <p:cNvSpPr/>
          <p:nvPr/>
        </p:nvSpPr>
        <p:spPr>
          <a:xfrm>
            <a:off x="5897880" y="2816352"/>
            <a:ext cx="5790895" cy="1600200"/>
          </a:xfrm>
          <a:prstGeom prst="roundRect">
            <a:avLst>
              <a:gd name="adj" fmla="val 6000"/>
            </a:avLst>
          </a:prstGeom>
          <a:solidFill>
            <a:srgbClr val="F0F0F0"/>
          </a:solidFill>
          <a:ln>
            <a:noFill/>
          </a:ln>
          <a:effectLst/>
        </p:spPr>
        <p:txBody>
          <a:bodyPr rtlCol="0" anchor="ctr"/>
          <a:lstStyle/>
          <a:p/>
        </p:txBody>
      </p:sp>
      <p:sp>
        <p:nvSpPr>
          <p:cNvPr id="11" name="Rectangle 10"/>
          <p:cNvSpPr/>
          <p:nvPr/>
        </p:nvSpPr>
        <p:spPr>
          <a:xfrm>
            <a:off x="5897880" y="2816352"/>
            <a:ext cx="146304" cy="1600200"/>
          </a:xfrm>
          <a:prstGeom prst="rect">
            <a:avLst/>
          </a:prstGeom>
          <a:solidFill>
            <a:srgbClr val="1E7B6E"/>
          </a:solidFill>
          <a:ln>
            <a:noFill/>
          </a:ln>
          <a:effectLst/>
        </p:spPr>
        <p:txBody>
          <a:bodyPr rtlCol="0" anchor="ctr"/>
          <a:lstStyle/>
          <a:p/>
        </p:txBody>
      </p:sp>
      <p:sp>
        <p:nvSpPr>
          <p:cNvPr id="12" name="TextBox 11"/>
          <p:cNvSpPr txBox="1"/>
          <p:nvPr/>
        </p:nvSpPr>
        <p:spPr>
          <a:xfrm>
            <a:off x="6263640" y="2926080"/>
            <a:ext cx="5242255" cy="411480"/>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1E7B6E"/>
                </a:solidFill>
                <a:latin typeface="Calibri"/>
              </a:rPr>
              <a:t>BAKI</a:t>
            </a:r>
          </a:p>
        </p:txBody>
      </p:sp>
      <p:sp>
        <p:nvSpPr>
          <p:cNvPr id="13" name="TextBox 12"/>
          <p:cNvSpPr txBox="1"/>
          <p:nvPr/>
        </p:nvSpPr>
        <p:spPr>
          <a:xfrm>
            <a:off x="6263640" y="3319272"/>
            <a:ext cx="5242255" cy="9601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Yer şekillerinin Güneş’e karşı konumuna bakı denir. Güneş’e dönük yamaçlar daha fazla ısınır.</a:t>
            </a:r>
          </a:p>
        </p:txBody>
      </p:sp>
      <p:sp>
        <p:nvSpPr>
          <p:cNvPr id="14" name="Rounded Rectangle 13"/>
          <p:cNvSpPr/>
          <p:nvPr/>
        </p:nvSpPr>
        <p:spPr>
          <a:xfrm>
            <a:off x="5897880" y="4553712"/>
            <a:ext cx="5790895" cy="169164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800" b="0" i="1">
                <a:solidFill>
                  <a:srgbClr val="262626"/>
                </a:solidFill>
                <a:latin typeface="Calibri"/>
              </a:rPr>
              <a:t>Bakı faktörü; bitki örtüsünün gelişimi, toprak nemi, yerleşme, güneş enerjisi potansiyeli ve tarım üzerinde de etkilidir.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139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Yükselti: kıyıdan Kaçkar’a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PROFİL</a:t>
            </a:r>
          </a:p>
        </p:txBody>
      </p:sp>
      <p:pic>
        <p:nvPicPr>
          <p:cNvPr id="6" name="Picture 5" descr="h12_gorsel_3_15_s98.jpg"/>
          <p:cNvPicPr>
            <a:picLocks noChangeAspect="1"/>
          </p:cNvPicPr>
          <p:nvPr/>
        </p:nvPicPr>
        <p:blipFill>
          <a:blip r:embed="rId3"/>
          <a:stretch>
            <a:fillRect/>
          </a:stretch>
        </p:blipFill>
        <p:spPr>
          <a:xfrm>
            <a:off x="502920" y="1216152"/>
            <a:ext cx="7223760" cy="3986940"/>
          </a:xfrm>
          <a:prstGeom prst="rect">
            <a:avLst/>
          </a:prstGeom>
          <a:ln w="9525">
            <a:solidFill>
              <a:srgbClr val="D9D9D9"/>
            </a:solidFill>
          </a:ln>
        </p:spPr>
      </p:pic>
      <p:sp>
        <p:nvSpPr>
          <p:cNvPr id="7" name="TextBox 6"/>
          <p:cNvSpPr txBox="1"/>
          <p:nvPr/>
        </p:nvSpPr>
        <p:spPr>
          <a:xfrm>
            <a:off x="502920" y="5221380"/>
            <a:ext cx="722376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3.15 (kitap s. 98)</a:t>
            </a:r>
          </a:p>
        </p:txBody>
      </p:sp>
      <p:sp>
        <p:nvSpPr>
          <p:cNvPr id="8" name="Rounded Rectangle 7"/>
          <p:cNvSpPr/>
          <p:nvPr/>
        </p:nvSpPr>
        <p:spPr>
          <a:xfrm>
            <a:off x="7955280" y="1216152"/>
            <a:ext cx="3733495" cy="210312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1900" b="0" i="0">
                <a:solidFill>
                  <a:srgbClr val="262626"/>
                </a:solidFill>
                <a:latin typeface="Calibri"/>
              </a:rPr>
              <a:t>Troposferde yükselti arttıkça sıcaklık azalır.</a:t>
            </a:r>
          </a:p>
          <a:p>
            <a:pPr algn="l">
              <a:spcBef>
                <a:spcPts val="0"/>
              </a:spcBef>
              <a:spcAft>
                <a:spcPts val="0"/>
              </a:spcAft>
            </a:pPr>
            <a:r>
              <a:rPr lang="tr-TR" sz="1900" b="0" i="0">
                <a:solidFill>
                  <a:srgbClr val="262626"/>
                </a:solidFill>
                <a:latin typeface="Calibri"/>
              </a:rPr>
              <a:t>Aynı enlem üzerindeki iki yerden yükseltisi fazla olanın sıcaklık değeri daha düşüktür.</a:t>
            </a:r>
          </a:p>
        </p:txBody>
      </p:sp>
      <p:sp>
        <p:nvSpPr>
          <p:cNvPr id="9" name="Rounded Rectangle 8"/>
          <p:cNvSpPr/>
          <p:nvPr/>
        </p:nvSpPr>
        <p:spPr>
          <a:xfrm>
            <a:off x="7955280" y="3456432"/>
            <a:ext cx="3733495" cy="27889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2000" b="1" i="0">
                <a:solidFill>
                  <a:srgbClr val="1E7B6E"/>
                </a:solidFill>
                <a:latin typeface="Calibri"/>
              </a:rPr>
              <a:t>Profili oku:</a:t>
            </a:r>
          </a:p>
          <a:p>
            <a:pPr algn="l" marL="320770" indent="-320770">
              <a:spcBef>
                <a:spcPts val="0"/>
              </a:spcBef>
              <a:spcAft>
                <a:spcPts val="600"/>
              </a:spcAft>
            </a:pPr>
            <a:r>
              <a:rPr lang="tr-TR" sz="2000" b="1" i="0">
                <a:solidFill>
                  <a:srgbClr val="1E7B6E"/>
                </a:solidFill>
                <a:latin typeface="Calibri"/>
              </a:rPr>
              <a:t>1.  </a:t>
            </a:r>
            <a:r>
              <a:rPr lang="tr-TR" sz="2000" b="0" i="0">
                <a:solidFill>
                  <a:srgbClr val="262626"/>
                </a:solidFill>
                <a:latin typeface="Calibri"/>
              </a:rPr>
              <a:t>Kıyıdan yükseklere sıcaklık nasıl değişiyor?</a:t>
            </a:r>
          </a:p>
          <a:p>
            <a:pPr algn="l" marL="320770" indent="-320770">
              <a:spcBef>
                <a:spcPts val="0"/>
              </a:spcBef>
              <a:spcAft>
                <a:spcPts val="600"/>
              </a:spcAft>
            </a:pPr>
            <a:r>
              <a:rPr lang="tr-TR" sz="2000" b="1" i="0">
                <a:solidFill>
                  <a:srgbClr val="1E7B6E"/>
                </a:solidFill>
                <a:latin typeface="Calibri"/>
              </a:rPr>
              <a:t>2.  </a:t>
            </a:r>
            <a:r>
              <a:rPr lang="tr-TR" sz="2000" b="0" i="0">
                <a:solidFill>
                  <a:srgbClr val="262626"/>
                </a:solidFill>
                <a:latin typeface="Calibri"/>
              </a:rPr>
              <a:t>Bitki örtüsü nasıl değişiyor?</a:t>
            </a:r>
          </a:p>
          <a:p>
            <a:pPr algn="l" marL="320770" indent="-320770">
              <a:spcBef>
                <a:spcPts val="0"/>
              </a:spcBef>
              <a:spcAft>
                <a:spcPts val="0"/>
              </a:spcAft>
            </a:pPr>
            <a:r>
              <a:rPr lang="tr-TR" sz="2000" b="1" i="0">
                <a:solidFill>
                  <a:srgbClr val="1E7B6E"/>
                </a:solidFill>
                <a:latin typeface="Calibri"/>
              </a:rPr>
              <a:t>3.  </a:t>
            </a:r>
            <a:r>
              <a:rPr lang="tr-TR" sz="2000" b="0" i="0">
                <a:solidFill>
                  <a:srgbClr val="262626"/>
                </a:solidFill>
                <a:latin typeface="Calibri"/>
              </a:rPr>
              <a:t>Temel faktör hangisi?</a:t>
            </a:r>
          </a:p>
        </p:txBody>
      </p:sp>
      <p:sp>
        <p:nvSpPr>
          <p:cNvPr id="10" name="Rounded Rectangle 9"/>
          <p:cNvSpPr/>
          <p:nvPr/>
        </p:nvSpPr>
        <p:spPr>
          <a:xfrm>
            <a:off x="502920" y="5568852"/>
            <a:ext cx="7223760" cy="72222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Kıyı: Ardeşen 14 °C · yüksek kesim: 6 °C · Kaçkar Dağı 3.932 m</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97-98</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140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Yükselti: kıyıdan Kaçkar’a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2_gorsel_3_15_s98.jpg"/>
          <p:cNvPicPr>
            <a:picLocks noChangeAspect="1"/>
          </p:cNvPicPr>
          <p:nvPr/>
        </p:nvPicPr>
        <p:blipFill>
          <a:blip r:embed="rId3"/>
          <a:stretch>
            <a:fillRect/>
          </a:stretch>
        </p:blipFill>
        <p:spPr>
          <a:xfrm>
            <a:off x="502920" y="1216152"/>
            <a:ext cx="7223760" cy="3986940"/>
          </a:xfrm>
          <a:prstGeom prst="rect">
            <a:avLst/>
          </a:prstGeom>
          <a:ln w="9525">
            <a:solidFill>
              <a:srgbClr val="D9D9D9"/>
            </a:solidFill>
          </a:ln>
        </p:spPr>
      </p:pic>
      <p:sp>
        <p:nvSpPr>
          <p:cNvPr id="7" name="TextBox 6"/>
          <p:cNvSpPr txBox="1"/>
          <p:nvPr/>
        </p:nvSpPr>
        <p:spPr>
          <a:xfrm>
            <a:off x="502920" y="5221380"/>
            <a:ext cx="722376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3.15 (kitap s. 98)</a:t>
            </a:r>
          </a:p>
        </p:txBody>
      </p:sp>
      <p:sp>
        <p:nvSpPr>
          <p:cNvPr id="8" name="Rounded Rectangle 7"/>
          <p:cNvSpPr/>
          <p:nvPr/>
        </p:nvSpPr>
        <p:spPr>
          <a:xfrm>
            <a:off x="7955280" y="1216152"/>
            <a:ext cx="3733495" cy="5029200"/>
          </a:xfrm>
          <a:prstGeom prst="roundRect">
            <a:avLst>
              <a:gd name="adj" fmla="val 6000"/>
            </a:avLst>
          </a:prstGeom>
          <a:solidFill>
            <a:srgbClr val="E3F1E4"/>
          </a:solidFill>
          <a:ln>
            <a:noFill/>
          </a:ln>
          <a:effectLst/>
        </p:spPr>
        <p:txBody>
          <a:bodyPr rtlCol="0" anchor="ctr"/>
          <a:lstStyle/>
          <a:p/>
        </p:txBody>
      </p:sp>
      <p:sp>
        <p:nvSpPr>
          <p:cNvPr id="9" name="Rectangle 8"/>
          <p:cNvSpPr/>
          <p:nvPr/>
        </p:nvSpPr>
        <p:spPr>
          <a:xfrm>
            <a:off x="7955280" y="1216152"/>
            <a:ext cx="109728" cy="5029200"/>
          </a:xfrm>
          <a:prstGeom prst="rect">
            <a:avLst/>
          </a:prstGeom>
          <a:solidFill>
            <a:srgbClr val="2E7D32"/>
          </a:solidFill>
          <a:ln>
            <a:noFill/>
          </a:ln>
          <a:effectLst/>
        </p:spPr>
        <p:txBody>
          <a:bodyPr rtlCol="0" anchor="ctr"/>
          <a:lstStyle/>
          <a:p/>
        </p:txBody>
      </p:sp>
      <p:sp>
        <p:nvSpPr>
          <p:cNvPr id="10" name="TextBox 9"/>
          <p:cNvSpPr txBox="1"/>
          <p:nvPr/>
        </p:nvSpPr>
        <p:spPr>
          <a:xfrm>
            <a:off x="8183880" y="1271016"/>
            <a:ext cx="3413455"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Yükselti</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Sıcaklık: kıyıda 14 °C → yükseklerde 6 °C (8 °C daha soğuk)</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Bu nedenle doğal bitki örtüsü kuşaklar oluşturur.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Kaçkar Dağları’nın yüksek kesimlerinde ise buzullara rastlanır.</a:t>
            </a:r>
          </a:p>
          <a:p>
            <a:pPr algn="l">
              <a:spcBef>
                <a:spcPts val="0"/>
              </a:spcBef>
              <a:spcAft>
                <a:spcPts val="0"/>
              </a:spcAft>
            </a:pPr>
            <a:r>
              <a:rPr lang="tr-TR" sz="1900" b="1" i="0">
                <a:solidFill>
                  <a:srgbClr val="2E7D32"/>
                </a:solidFill>
                <a:latin typeface="Calibri"/>
              </a:rPr>
              <a:t>Temel faktör: YÜKSELTİ</a:t>
            </a:r>
          </a:p>
        </p:txBody>
      </p:sp>
      <p:sp>
        <p:nvSpPr>
          <p:cNvPr id="11" name="Rounded Rectangle 10"/>
          <p:cNvSpPr/>
          <p:nvPr/>
        </p:nvSpPr>
        <p:spPr>
          <a:xfrm>
            <a:off x="502920" y="5568852"/>
            <a:ext cx="1386230" cy="722220"/>
          </a:xfrm>
          <a:prstGeom prst="roundRect">
            <a:avLst>
              <a:gd name="adj" fmla="val 15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geniş yapraklı orman</a:t>
            </a:r>
          </a:p>
        </p:txBody>
      </p:sp>
      <p:sp>
        <p:nvSpPr>
          <p:cNvPr id="12" name="Rounded Rectangle 11"/>
          <p:cNvSpPr/>
          <p:nvPr/>
        </p:nvSpPr>
        <p:spPr>
          <a:xfrm>
            <a:off x="1962302" y="5568852"/>
            <a:ext cx="1386230" cy="722220"/>
          </a:xfrm>
          <a:prstGeom prst="roundRect">
            <a:avLst>
              <a:gd name="adj" fmla="val 15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 karma orman</a:t>
            </a:r>
          </a:p>
        </p:txBody>
      </p:sp>
      <p:sp>
        <p:nvSpPr>
          <p:cNvPr id="13" name="Rounded Rectangle 12"/>
          <p:cNvSpPr/>
          <p:nvPr/>
        </p:nvSpPr>
        <p:spPr>
          <a:xfrm>
            <a:off x="3421684" y="5568852"/>
            <a:ext cx="1386230" cy="722220"/>
          </a:xfrm>
          <a:prstGeom prst="roundRect">
            <a:avLst>
              <a:gd name="adj" fmla="val 15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350" b="1" i="0">
                <a:solidFill>
                  <a:srgbClr val="FFFFFF"/>
                </a:solidFill>
                <a:latin typeface="Calibri"/>
              </a:rPr>
              <a:t>→ iğne yapraklı orman</a:t>
            </a:r>
          </a:p>
        </p:txBody>
      </p:sp>
      <p:sp>
        <p:nvSpPr>
          <p:cNvPr id="14" name="Rounded Rectangle 13"/>
          <p:cNvSpPr/>
          <p:nvPr/>
        </p:nvSpPr>
        <p:spPr>
          <a:xfrm>
            <a:off x="4881067" y="5568852"/>
            <a:ext cx="1386230" cy="722220"/>
          </a:xfrm>
          <a:prstGeom prst="roundRect">
            <a:avLst>
              <a:gd name="adj" fmla="val 15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 çayır</a:t>
            </a:r>
          </a:p>
        </p:txBody>
      </p:sp>
      <p:sp>
        <p:nvSpPr>
          <p:cNvPr id="15" name="Rounded Rectangle 14"/>
          <p:cNvSpPr/>
          <p:nvPr/>
        </p:nvSpPr>
        <p:spPr>
          <a:xfrm>
            <a:off x="6340449" y="5568852"/>
            <a:ext cx="1386230" cy="722220"/>
          </a:xfrm>
          <a:prstGeom prst="roundRect">
            <a:avLst>
              <a:gd name="adj" fmla="val 15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 buzul</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141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Güneşlenme süresi ve atmosfer nemi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FAKTÖRLER</a:t>
            </a:r>
          </a:p>
        </p:txBody>
      </p:sp>
      <p:sp>
        <p:nvSpPr>
          <p:cNvPr id="6" name="Rounded Rectangle 5"/>
          <p:cNvSpPr/>
          <p:nvPr/>
        </p:nvSpPr>
        <p:spPr>
          <a:xfrm>
            <a:off x="502920" y="1261872"/>
            <a:ext cx="5492343" cy="42062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92343" cy="530352"/>
          </a:xfrm>
          <a:prstGeom prst="roundRect">
            <a:avLst>
              <a:gd name="adj" fmla="val 25000"/>
            </a:avLst>
          </a:prstGeom>
          <a:solidFill>
            <a:srgbClr val="FCC021"/>
          </a:solidFill>
          <a:ln>
            <a:noFill/>
          </a:ln>
          <a:effectLst/>
        </p:spPr>
        <p:txBody>
          <a:bodyPr rtlCol="0" anchor="ctr"/>
          <a:lstStyle/>
          <a:p/>
        </p:txBody>
      </p:sp>
      <p:sp>
        <p:nvSpPr>
          <p:cNvPr id="8" name="Rectangle 7"/>
          <p:cNvSpPr/>
          <p:nvPr/>
        </p:nvSpPr>
        <p:spPr>
          <a:xfrm>
            <a:off x="502920" y="1527048"/>
            <a:ext cx="5492343" cy="265176"/>
          </a:xfrm>
          <a:prstGeom prst="rect">
            <a:avLst/>
          </a:prstGeom>
          <a:solidFill>
            <a:srgbClr val="FCC021"/>
          </a:solidFill>
          <a:ln>
            <a:noFill/>
          </a:ln>
          <a:effectLst/>
        </p:spPr>
        <p:txBody>
          <a:bodyPr rtlCol="0" anchor="ctr"/>
          <a:lstStyle/>
          <a:p/>
        </p:txBody>
      </p:sp>
      <p:sp>
        <p:nvSpPr>
          <p:cNvPr id="9" name="TextBox 8"/>
          <p:cNvSpPr txBox="1"/>
          <p:nvPr/>
        </p:nvSpPr>
        <p:spPr>
          <a:xfrm>
            <a:off x="594360"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3. Güneşlenme süresi</a:t>
            </a:r>
          </a:p>
        </p:txBody>
      </p:sp>
      <p:sp>
        <p:nvSpPr>
          <p:cNvPr id="10" name="TextBox 9"/>
          <p:cNvSpPr txBox="1"/>
          <p:nvPr/>
        </p:nvSpPr>
        <p:spPr>
          <a:xfrm>
            <a:off x="612648" y="1865376"/>
            <a:ext cx="5272887" cy="352958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Bir yerin gündüz boyunca Güneş’ten gelen ışınlarla aydınlanma süresi ne kadar uzunsa sıcaklığı o kadar yüksek olur.</a:t>
            </a:r>
          </a:p>
          <a:p>
            <a:pPr algn="l">
              <a:spcBef>
                <a:spcPts val="0"/>
              </a:spcBef>
              <a:spcAft>
                <a:spcPts val="0"/>
              </a:spcAft>
            </a:pPr>
            <a:r>
              <a:rPr lang="tr-TR" sz="2200" b="0" i="0">
                <a:solidFill>
                  <a:srgbClr val="767676"/>
                </a:solidFill>
                <a:latin typeface="Calibri"/>
              </a:rPr>
              <a:t>Güneşlenme süresi; mevsime, bakıya, enleme ve bulutluluk oranına göre değişiklik gösterir.</a:t>
            </a:r>
          </a:p>
        </p:txBody>
      </p:sp>
      <p:sp>
        <p:nvSpPr>
          <p:cNvPr id="11" name="Rounded Rectangle 10"/>
          <p:cNvSpPr/>
          <p:nvPr/>
        </p:nvSpPr>
        <p:spPr>
          <a:xfrm>
            <a:off x="6196431" y="1261872"/>
            <a:ext cx="5492343" cy="42062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61872"/>
            <a:ext cx="5492343"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6196431" y="1527048"/>
            <a:ext cx="5492343" cy="265176"/>
          </a:xfrm>
          <a:prstGeom prst="rect">
            <a:avLst/>
          </a:prstGeom>
          <a:solidFill>
            <a:srgbClr val="2C6696"/>
          </a:solidFill>
          <a:ln>
            <a:noFill/>
          </a:ln>
          <a:effectLst/>
        </p:spPr>
        <p:txBody>
          <a:bodyPr rtlCol="0" anchor="ctr"/>
          <a:lstStyle/>
          <a:p/>
        </p:txBody>
      </p:sp>
      <p:sp>
        <p:nvSpPr>
          <p:cNvPr id="14" name="TextBox 13"/>
          <p:cNvSpPr txBox="1"/>
          <p:nvPr/>
        </p:nvSpPr>
        <p:spPr>
          <a:xfrm>
            <a:off x="6287871"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5. Atmosfer nemi</a:t>
            </a:r>
          </a:p>
        </p:txBody>
      </p:sp>
      <p:sp>
        <p:nvSpPr>
          <p:cNvPr id="15" name="TextBox 14"/>
          <p:cNvSpPr txBox="1"/>
          <p:nvPr/>
        </p:nvSpPr>
        <p:spPr>
          <a:xfrm>
            <a:off x="6306159" y="1865376"/>
            <a:ext cx="5272887" cy="352958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Su buharı, Güneş’ten gelen enerjiyi soğurarak yer ışımasını engeller. Bu sebeple havanın nemli olduğu bölgelerde sıcaklık farkları azalır.</a:t>
            </a:r>
          </a:p>
          <a:p>
            <a:pPr algn="l">
              <a:spcBef>
                <a:spcPts val="0"/>
              </a:spcBef>
              <a:spcAft>
                <a:spcPts val="0"/>
              </a:spcAft>
            </a:pPr>
            <a:r>
              <a:rPr lang="tr-TR" sz="2200" b="0" i="0">
                <a:solidFill>
                  <a:srgbClr val="767676"/>
                </a:solidFill>
                <a:latin typeface="Calibri"/>
              </a:rPr>
              <a:t>Nemin az olduğu bölgeler (çöller, yüksek yerler) gündüz çok ısınır, gece de hızla soğur.</a:t>
            </a:r>
          </a:p>
        </p:txBody>
      </p:sp>
      <p:sp>
        <p:nvSpPr>
          <p:cNvPr id="16" name="Rounded Rectangle 15"/>
          <p:cNvSpPr/>
          <p:nvPr/>
        </p:nvSpPr>
        <p:spPr>
          <a:xfrm>
            <a:off x="502920" y="5559552"/>
            <a:ext cx="11185855" cy="71323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Çölde gündüz çok sıcak, gece soğuk: neden?</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98-99</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142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Okyanus akıntıları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a:t>
            </a:r>
          </a:p>
        </p:txBody>
      </p:sp>
      <p:pic>
        <p:nvPicPr>
          <p:cNvPr id="6" name="Picture 5" descr="h12_harita_3_1_s98.jpg"/>
          <p:cNvPicPr>
            <a:picLocks noChangeAspect="1"/>
          </p:cNvPicPr>
          <p:nvPr/>
        </p:nvPicPr>
        <p:blipFill>
          <a:blip r:embed="rId3"/>
          <a:stretch>
            <a:fillRect/>
          </a:stretch>
        </p:blipFill>
        <p:spPr>
          <a:xfrm>
            <a:off x="502920" y="1216152"/>
            <a:ext cx="7040880" cy="3757568"/>
          </a:xfrm>
          <a:prstGeom prst="rect">
            <a:avLst/>
          </a:prstGeom>
          <a:ln w="9525">
            <a:solidFill>
              <a:srgbClr val="D9D9D9"/>
            </a:solidFill>
          </a:ln>
        </p:spPr>
      </p:pic>
      <p:sp>
        <p:nvSpPr>
          <p:cNvPr id="7" name="TextBox 6"/>
          <p:cNvSpPr txBox="1"/>
          <p:nvPr/>
        </p:nvSpPr>
        <p:spPr>
          <a:xfrm>
            <a:off x="502920" y="4992008"/>
            <a:ext cx="704088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3.1: Okyanus akıntıları (kitap s. 98)</a:t>
            </a:r>
          </a:p>
        </p:txBody>
      </p:sp>
      <p:sp>
        <p:nvSpPr>
          <p:cNvPr id="8" name="Rounded Rectangle 7"/>
          <p:cNvSpPr/>
          <p:nvPr/>
        </p:nvSpPr>
        <p:spPr>
          <a:xfrm>
            <a:off x="7772400" y="1216152"/>
            <a:ext cx="3916375" cy="2331720"/>
          </a:xfrm>
          <a:prstGeom prst="roundRect">
            <a:avLst>
              <a:gd name="adj" fmla="val 8000"/>
            </a:avLst>
          </a:prstGeom>
          <a:solidFill>
            <a:srgbClr val="F0F0F0"/>
          </a:solidFill>
          <a:ln>
            <a:noFill/>
          </a:ln>
          <a:effectLst/>
        </p:spPr>
        <p:txBody>
          <a:bodyPr rtlCol="0" anchor="ctr" wrap="square" lIns="164592" rIns="164592" tIns="73152" bIns="73152">
            <a:noAutofit/>
          </a:bodyPr>
          <a:lstStyle/>
          <a:p>
            <a:pPr algn="l">
              <a:spcBef>
                <a:spcPts val="0"/>
              </a:spcBef>
              <a:spcAft>
                <a:spcPts val="600"/>
              </a:spcAft>
            </a:pPr>
            <a:r>
              <a:rPr lang="tr-TR" sz="1700" b="0" i="0">
                <a:solidFill>
                  <a:srgbClr val="262626"/>
                </a:solidFill>
                <a:latin typeface="Calibri"/>
              </a:rPr>
              <a:t>Okyanus suları, akıntılarla Ekvator ve kutuplar arasında yer değiştirerek geçtiği yerlerin sıcaklığını etkiler.</a:t>
            </a:r>
          </a:p>
          <a:p>
            <a:pPr algn="l">
              <a:spcBef>
                <a:spcPts val="0"/>
              </a:spcBef>
              <a:spcAft>
                <a:spcPts val="0"/>
              </a:spcAft>
            </a:pPr>
            <a:r>
              <a:rPr lang="tr-TR" sz="1700" b="1" i="0">
                <a:solidFill>
                  <a:srgbClr val="262626"/>
                </a:solidFill>
                <a:latin typeface="Calibri"/>
              </a:rPr>
              <a:t>Kaynağını Ekvator’a yakın yerlerden alan okyanus akıntıları sıcak, kutuplara yakın yerlerden alanlar ise soğuktur.</a:t>
            </a:r>
          </a:p>
        </p:txBody>
      </p:sp>
      <p:sp>
        <p:nvSpPr>
          <p:cNvPr id="9" name="Rounded Rectangle 8"/>
          <p:cNvSpPr/>
          <p:nvPr/>
        </p:nvSpPr>
        <p:spPr>
          <a:xfrm>
            <a:off x="7772400" y="3685032"/>
            <a:ext cx="3916375" cy="256032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7772400" y="3685032"/>
            <a:ext cx="3916375" cy="530352"/>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7772400" y="3950208"/>
            <a:ext cx="3916375" cy="265176"/>
          </a:xfrm>
          <a:prstGeom prst="rect">
            <a:avLst/>
          </a:prstGeom>
          <a:solidFill>
            <a:srgbClr val="4F4F4F"/>
          </a:solidFill>
          <a:ln>
            <a:noFill/>
          </a:ln>
          <a:effectLst/>
        </p:spPr>
        <p:txBody>
          <a:bodyPr rtlCol="0" anchor="ctr"/>
          <a:lstStyle/>
          <a:p/>
        </p:txBody>
      </p:sp>
      <p:sp>
        <p:nvSpPr>
          <p:cNvPr id="12" name="TextBox 11"/>
          <p:cNvSpPr txBox="1"/>
          <p:nvPr/>
        </p:nvSpPr>
        <p:spPr>
          <a:xfrm>
            <a:off x="7863840" y="3685032"/>
            <a:ext cx="3733495"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Coriolis etkisi</a:t>
            </a:r>
          </a:p>
        </p:txBody>
      </p:sp>
      <p:sp>
        <p:nvSpPr>
          <p:cNvPr id="13" name="TextBox 12"/>
          <p:cNvSpPr txBox="1"/>
          <p:nvPr/>
        </p:nvSpPr>
        <p:spPr>
          <a:xfrm>
            <a:off x="7882128" y="4288536"/>
            <a:ext cx="3696919" cy="1883664"/>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Dünya’nın batıdan doğuya dönmesine bağlı olarak rüzgârlar ve okyanus akıntılarının kuzey yarım kürede sağa, güney yarım kürede sola sapmasına neden olur.</a:t>
            </a:r>
          </a:p>
        </p:txBody>
      </p:sp>
      <p:sp>
        <p:nvSpPr>
          <p:cNvPr id="14" name="Rounded Rectangle 13"/>
          <p:cNvSpPr/>
          <p:nvPr/>
        </p:nvSpPr>
        <p:spPr>
          <a:xfrm>
            <a:off x="502920" y="5339480"/>
            <a:ext cx="7040880" cy="95159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Görev: iki sıcak (kırmızı), iki soğuk (mavi) akıntı bul — kaynağı nerede?</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98</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143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Okyanus akıntıları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2_harita_3_1_s98.jpg"/>
          <p:cNvPicPr>
            <a:picLocks noChangeAspect="1"/>
          </p:cNvPicPr>
          <p:nvPr/>
        </p:nvPicPr>
        <p:blipFill>
          <a:blip r:embed="rId3"/>
          <a:stretch>
            <a:fillRect/>
          </a:stretch>
        </p:blipFill>
        <p:spPr>
          <a:xfrm>
            <a:off x="502920" y="1216152"/>
            <a:ext cx="7040880" cy="3757568"/>
          </a:xfrm>
          <a:prstGeom prst="rect">
            <a:avLst/>
          </a:prstGeom>
          <a:ln w="9525">
            <a:solidFill>
              <a:srgbClr val="D9D9D9"/>
            </a:solidFill>
          </a:ln>
        </p:spPr>
      </p:pic>
      <p:sp>
        <p:nvSpPr>
          <p:cNvPr id="7" name="TextBox 6"/>
          <p:cNvSpPr txBox="1"/>
          <p:nvPr/>
        </p:nvSpPr>
        <p:spPr>
          <a:xfrm>
            <a:off x="502920" y="4992008"/>
            <a:ext cx="704088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3.1: Okyanus akıntıları (kitap s. 98)</a:t>
            </a:r>
          </a:p>
        </p:txBody>
      </p:sp>
      <p:sp>
        <p:nvSpPr>
          <p:cNvPr id="8" name="Rounded Rectangle 7"/>
          <p:cNvSpPr/>
          <p:nvPr/>
        </p:nvSpPr>
        <p:spPr>
          <a:xfrm>
            <a:off x="7772400" y="1216152"/>
            <a:ext cx="3916375" cy="2377440"/>
          </a:xfrm>
          <a:prstGeom prst="roundRect">
            <a:avLst>
              <a:gd name="adj" fmla="val 6000"/>
            </a:avLst>
          </a:prstGeom>
          <a:solidFill>
            <a:srgbClr val="F9E1E1"/>
          </a:solidFill>
          <a:ln>
            <a:noFill/>
          </a:ln>
          <a:effectLst/>
        </p:spPr>
        <p:txBody>
          <a:bodyPr rtlCol="0" anchor="ctr"/>
          <a:lstStyle/>
          <a:p/>
        </p:txBody>
      </p:sp>
      <p:sp>
        <p:nvSpPr>
          <p:cNvPr id="9" name="Rectangle 8"/>
          <p:cNvSpPr/>
          <p:nvPr/>
        </p:nvSpPr>
        <p:spPr>
          <a:xfrm>
            <a:off x="7772400" y="1216152"/>
            <a:ext cx="109728" cy="2377440"/>
          </a:xfrm>
          <a:prstGeom prst="rect">
            <a:avLst/>
          </a:prstGeom>
          <a:solidFill>
            <a:srgbClr val="D3373A"/>
          </a:solidFill>
          <a:ln>
            <a:noFill/>
          </a:ln>
          <a:effectLst/>
        </p:spPr>
        <p:txBody>
          <a:bodyPr rtlCol="0" anchor="ctr"/>
          <a:lstStyle/>
          <a:p/>
        </p:txBody>
      </p:sp>
      <p:sp>
        <p:nvSpPr>
          <p:cNvPr id="10" name="TextBox 9"/>
          <p:cNvSpPr txBox="1"/>
          <p:nvPr/>
        </p:nvSpPr>
        <p:spPr>
          <a:xfrm>
            <a:off x="8001000" y="1271016"/>
            <a:ext cx="3596335" cy="226771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D3373A"/>
                </a:solidFill>
                <a:latin typeface="Calibri"/>
              </a:rPr>
              <a:t>Sıcak akıntılar</a:t>
            </a:r>
          </a:p>
          <a:p>
            <a:pPr algn="l">
              <a:spcBef>
                <a:spcPts val="0"/>
              </a:spcBef>
              <a:spcAft>
                <a:spcPts val="500"/>
              </a:spcAft>
            </a:pPr>
            <a:r>
              <a:rPr lang="tr-TR" sz="1800" b="0" i="0">
                <a:solidFill>
                  <a:srgbClr val="262626"/>
                </a:solidFill>
                <a:latin typeface="Calibri"/>
              </a:rPr>
              <a:t>Gulf Stream · Kuroşivo · Brezilya · Agulhas · Doğu Avustralya · Alaska</a:t>
            </a:r>
          </a:p>
          <a:p>
            <a:pPr algn="l">
              <a:spcBef>
                <a:spcPts val="0"/>
              </a:spcBef>
              <a:spcAft>
                <a:spcPts val="0"/>
              </a:spcAft>
            </a:pPr>
            <a:r>
              <a:rPr lang="tr-TR" sz="1800" b="0" i="1">
                <a:solidFill>
                  <a:srgbClr val="262626"/>
                </a:solidFill>
                <a:latin typeface="Calibri"/>
              </a:rPr>
              <a:t>kaynağı Ekvator’a yakın</a:t>
            </a:r>
          </a:p>
        </p:txBody>
      </p:sp>
      <p:sp>
        <p:nvSpPr>
          <p:cNvPr id="11" name="Rounded Rectangle 10"/>
          <p:cNvSpPr/>
          <p:nvPr/>
        </p:nvSpPr>
        <p:spPr>
          <a:xfrm>
            <a:off x="7772400" y="3730752"/>
            <a:ext cx="3916375" cy="2514600"/>
          </a:xfrm>
          <a:prstGeom prst="roundRect">
            <a:avLst>
              <a:gd name="adj" fmla="val 6000"/>
            </a:avLst>
          </a:prstGeom>
          <a:solidFill>
            <a:srgbClr val="E3ECF5"/>
          </a:solidFill>
          <a:ln>
            <a:noFill/>
          </a:ln>
          <a:effectLst/>
        </p:spPr>
        <p:txBody>
          <a:bodyPr rtlCol="0" anchor="ctr"/>
          <a:lstStyle/>
          <a:p/>
        </p:txBody>
      </p:sp>
      <p:sp>
        <p:nvSpPr>
          <p:cNvPr id="12" name="Rectangle 11"/>
          <p:cNvSpPr/>
          <p:nvPr/>
        </p:nvSpPr>
        <p:spPr>
          <a:xfrm>
            <a:off x="7772400" y="3730752"/>
            <a:ext cx="109728" cy="2514600"/>
          </a:xfrm>
          <a:prstGeom prst="rect">
            <a:avLst/>
          </a:prstGeom>
          <a:solidFill>
            <a:srgbClr val="2C6696"/>
          </a:solidFill>
          <a:ln>
            <a:noFill/>
          </a:ln>
          <a:effectLst/>
        </p:spPr>
        <p:txBody>
          <a:bodyPr rtlCol="0" anchor="ctr"/>
          <a:lstStyle/>
          <a:p/>
        </p:txBody>
      </p:sp>
      <p:sp>
        <p:nvSpPr>
          <p:cNvPr id="13" name="TextBox 12"/>
          <p:cNvSpPr txBox="1"/>
          <p:nvPr/>
        </p:nvSpPr>
        <p:spPr>
          <a:xfrm>
            <a:off x="8001000" y="3785616"/>
            <a:ext cx="3596335" cy="24048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C6696"/>
                </a:solidFill>
                <a:latin typeface="Calibri"/>
              </a:rPr>
              <a:t>Soğuk akıntılar</a:t>
            </a:r>
          </a:p>
          <a:p>
            <a:pPr algn="l">
              <a:spcBef>
                <a:spcPts val="0"/>
              </a:spcBef>
              <a:spcAft>
                <a:spcPts val="500"/>
              </a:spcAft>
            </a:pPr>
            <a:r>
              <a:rPr lang="tr-TR" sz="1800" b="0" i="0">
                <a:solidFill>
                  <a:srgbClr val="262626"/>
                </a:solidFill>
                <a:latin typeface="Calibri"/>
              </a:rPr>
              <a:t>Labrador · Kanarya · Kaliforniya · Peru (Humboldt) · Benguela · Batı Avustralya · Oyaşivo · Doğu Grönland</a:t>
            </a:r>
          </a:p>
          <a:p>
            <a:pPr algn="l">
              <a:spcBef>
                <a:spcPts val="0"/>
              </a:spcBef>
              <a:spcAft>
                <a:spcPts val="0"/>
              </a:spcAft>
            </a:pPr>
            <a:r>
              <a:rPr lang="tr-TR" sz="1800" b="0" i="1">
                <a:solidFill>
                  <a:srgbClr val="262626"/>
                </a:solidFill>
                <a:latin typeface="Calibri"/>
              </a:rPr>
              <a:t>kaynağı kutuplara yakın</a:t>
            </a:r>
          </a:p>
        </p:txBody>
      </p:sp>
      <p:sp>
        <p:nvSpPr>
          <p:cNvPr id="14" name="Rounded Rectangle 13"/>
          <p:cNvSpPr/>
          <p:nvPr/>
        </p:nvSpPr>
        <p:spPr>
          <a:xfrm>
            <a:off x="502920" y="5339480"/>
            <a:ext cx="7040880" cy="951592"/>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Coriolis: kuzey yarım kürede sağa, güney yarım kürede sola sapma → akıntılar halkalanır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98</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144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Rüzgârlar, kara ve denizler, bitki örtüsü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FAKTÖRLER</a:t>
            </a:r>
          </a:p>
        </p:txBody>
      </p:sp>
      <p:pic>
        <p:nvPicPr>
          <p:cNvPr id="6" name="Picture 5" descr="h12_gorsel_3_16_s99.jpg"/>
          <p:cNvPicPr>
            <a:picLocks noChangeAspect="1"/>
          </p:cNvPicPr>
          <p:nvPr/>
        </p:nvPicPr>
        <p:blipFill>
          <a:blip r:embed="rId3"/>
          <a:stretch>
            <a:fillRect/>
          </a:stretch>
        </p:blipFill>
        <p:spPr>
          <a:xfrm>
            <a:off x="502920" y="1216152"/>
            <a:ext cx="2743200" cy="3013862"/>
          </a:xfrm>
          <a:prstGeom prst="rect">
            <a:avLst/>
          </a:prstGeom>
          <a:ln w="9525">
            <a:solidFill>
              <a:srgbClr val="D9D9D9"/>
            </a:solidFill>
          </a:ln>
        </p:spPr>
      </p:pic>
      <p:sp>
        <p:nvSpPr>
          <p:cNvPr id="7" name="TextBox 6"/>
          <p:cNvSpPr txBox="1"/>
          <p:nvPr/>
        </p:nvSpPr>
        <p:spPr>
          <a:xfrm>
            <a:off x="502920" y="4248302"/>
            <a:ext cx="274320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3.16 (kitap s. 99)</a:t>
            </a:r>
          </a:p>
        </p:txBody>
      </p:sp>
      <p:sp>
        <p:nvSpPr>
          <p:cNvPr id="8" name="Rounded Rectangle 7"/>
          <p:cNvSpPr/>
          <p:nvPr/>
        </p:nvSpPr>
        <p:spPr>
          <a:xfrm>
            <a:off x="502920" y="4595774"/>
            <a:ext cx="2743200" cy="169529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600" b="0" i="1">
                <a:solidFill>
                  <a:srgbClr val="262626"/>
                </a:solidFill>
                <a:latin typeface="Calibri"/>
              </a:rPr>
              <a:t>Ekvator yönünden esen rüzgârlar sıcaklığı artırırken kutuplardan esen rüzgârlar sıcaklığı düşürür.</a:t>
            </a:r>
          </a:p>
        </p:txBody>
      </p:sp>
      <p:sp>
        <p:nvSpPr>
          <p:cNvPr id="9" name="Rounded Rectangle 8"/>
          <p:cNvSpPr/>
          <p:nvPr/>
        </p:nvSpPr>
        <p:spPr>
          <a:xfrm>
            <a:off x="3474720" y="1216152"/>
            <a:ext cx="2603906" cy="352044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3474720" y="1216152"/>
            <a:ext cx="2603906" cy="530352"/>
          </a:xfrm>
          <a:prstGeom prst="roundRect">
            <a:avLst>
              <a:gd name="adj" fmla="val 25000"/>
            </a:avLst>
          </a:prstGeom>
          <a:solidFill>
            <a:srgbClr val="D3373A"/>
          </a:solidFill>
          <a:ln>
            <a:noFill/>
          </a:ln>
          <a:effectLst/>
        </p:spPr>
        <p:txBody>
          <a:bodyPr rtlCol="0" anchor="ctr"/>
          <a:lstStyle/>
          <a:p/>
        </p:txBody>
      </p:sp>
      <p:sp>
        <p:nvSpPr>
          <p:cNvPr id="11" name="Rectangle 10"/>
          <p:cNvSpPr/>
          <p:nvPr/>
        </p:nvSpPr>
        <p:spPr>
          <a:xfrm>
            <a:off x="3474720" y="1481328"/>
            <a:ext cx="2603906" cy="265176"/>
          </a:xfrm>
          <a:prstGeom prst="rect">
            <a:avLst/>
          </a:prstGeom>
          <a:solidFill>
            <a:srgbClr val="D3373A"/>
          </a:solidFill>
          <a:ln>
            <a:noFill/>
          </a:ln>
          <a:effectLst/>
        </p:spPr>
        <p:txBody>
          <a:bodyPr rtlCol="0" anchor="ctr"/>
          <a:lstStyle/>
          <a:p/>
        </p:txBody>
      </p:sp>
      <p:sp>
        <p:nvSpPr>
          <p:cNvPr id="12" name="TextBox 11"/>
          <p:cNvSpPr txBox="1"/>
          <p:nvPr/>
        </p:nvSpPr>
        <p:spPr>
          <a:xfrm>
            <a:off x="3566160" y="1216152"/>
            <a:ext cx="24210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6. Rüzgârlar</a:t>
            </a:r>
          </a:p>
        </p:txBody>
      </p:sp>
      <p:sp>
        <p:nvSpPr>
          <p:cNvPr id="13" name="TextBox 12"/>
          <p:cNvSpPr txBox="1"/>
          <p:nvPr/>
        </p:nvSpPr>
        <p:spPr>
          <a:xfrm>
            <a:off x="3584448" y="1819656"/>
            <a:ext cx="2384450" cy="2843784"/>
          </a:xfrm>
          <a:prstGeom prst="rect">
            <a:avLst/>
          </a:prstGeom>
          <a:noFill/>
        </p:spPr>
        <p:txBody>
          <a:bodyPr wrap="square" anchor="t" lIns="73152" rIns="73152" tIns="36576" bIns="36576">
            <a:noAutofit/>
          </a:bodyPr>
          <a:lstStyle/>
          <a:p>
            <a:pPr algn="l">
              <a:spcBef>
                <a:spcPts val="0"/>
              </a:spcBef>
              <a:spcAft>
                <a:spcPts val="566"/>
              </a:spcAft>
            </a:pPr>
            <a:r>
              <a:rPr lang="tr-TR" sz="1700" b="0" i="0">
                <a:solidFill>
                  <a:srgbClr val="262626"/>
                </a:solidFill>
                <a:latin typeface="Calibri"/>
              </a:rPr>
              <a:t>Hava kütleleri oluştukları yerin sıcaklık özelliklerini taşır.</a:t>
            </a:r>
          </a:p>
          <a:p>
            <a:pPr algn="l">
              <a:spcBef>
                <a:spcPts val="0"/>
              </a:spcBef>
              <a:spcAft>
                <a:spcPts val="0"/>
              </a:spcAft>
            </a:pPr>
            <a:r>
              <a:rPr lang="tr-TR" sz="1700" b="0" i="0">
                <a:solidFill>
                  <a:srgbClr val="767676"/>
                </a:solidFill>
                <a:latin typeface="Calibri"/>
              </a:rPr>
              <a:t>Örneğin kuzey yarım kürede yer alan Türkiye’de güneyden esen rüzgârlar hava sıcaklığını artırır, kuzeyden esenler ise düşürür.</a:t>
            </a:r>
          </a:p>
        </p:txBody>
      </p:sp>
      <p:sp>
        <p:nvSpPr>
          <p:cNvPr id="14" name="Rounded Rectangle 13"/>
          <p:cNvSpPr/>
          <p:nvPr/>
        </p:nvSpPr>
        <p:spPr>
          <a:xfrm>
            <a:off x="6279794" y="1216152"/>
            <a:ext cx="2603906" cy="352044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6279794" y="1216152"/>
            <a:ext cx="2603906"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6279794" y="1481328"/>
            <a:ext cx="2603906" cy="265176"/>
          </a:xfrm>
          <a:prstGeom prst="rect">
            <a:avLst/>
          </a:prstGeom>
          <a:solidFill>
            <a:srgbClr val="2C6696"/>
          </a:solidFill>
          <a:ln>
            <a:noFill/>
          </a:ln>
          <a:effectLst/>
        </p:spPr>
        <p:txBody>
          <a:bodyPr rtlCol="0" anchor="ctr"/>
          <a:lstStyle/>
          <a:p/>
        </p:txBody>
      </p:sp>
      <p:sp>
        <p:nvSpPr>
          <p:cNvPr id="17" name="TextBox 16"/>
          <p:cNvSpPr txBox="1"/>
          <p:nvPr/>
        </p:nvSpPr>
        <p:spPr>
          <a:xfrm>
            <a:off x="6371234" y="1216152"/>
            <a:ext cx="24210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7. Kara ve denizler</a:t>
            </a:r>
          </a:p>
        </p:txBody>
      </p:sp>
      <p:sp>
        <p:nvSpPr>
          <p:cNvPr id="18" name="TextBox 17"/>
          <p:cNvSpPr txBox="1"/>
          <p:nvPr/>
        </p:nvSpPr>
        <p:spPr>
          <a:xfrm>
            <a:off x="6389522" y="1819656"/>
            <a:ext cx="2384450" cy="2843784"/>
          </a:xfrm>
          <a:prstGeom prst="rect">
            <a:avLst/>
          </a:prstGeom>
          <a:noFill/>
        </p:spPr>
        <p:txBody>
          <a:bodyPr wrap="square" anchor="t" lIns="73152" rIns="73152" tIns="36576" bIns="36576">
            <a:noAutofit/>
          </a:bodyPr>
          <a:lstStyle/>
          <a:p>
            <a:pPr algn="l">
              <a:spcBef>
                <a:spcPts val="0"/>
              </a:spcBef>
              <a:spcAft>
                <a:spcPts val="600"/>
              </a:spcAft>
            </a:pPr>
            <a:r>
              <a:rPr lang="tr-TR" sz="1800" b="0" i="0">
                <a:solidFill>
                  <a:srgbClr val="262626"/>
                </a:solidFill>
                <a:latin typeface="Calibri"/>
              </a:rPr>
              <a:t>Özgül ısısı daha yüksek olan denizler, karalara göre daha yavaş ısınıp daha yavaş soğur.</a:t>
            </a:r>
          </a:p>
          <a:p>
            <a:pPr algn="l">
              <a:spcBef>
                <a:spcPts val="0"/>
              </a:spcBef>
              <a:spcAft>
                <a:spcPts val="0"/>
              </a:spcAft>
            </a:pPr>
            <a:r>
              <a:rPr lang="tr-TR" sz="1800" b="0" i="0">
                <a:solidFill>
                  <a:srgbClr val="767676"/>
                </a:solidFill>
                <a:latin typeface="Calibri"/>
              </a:rPr>
              <a:t>Denizel alanlarda sıcaklık farkları daha azdır.</a:t>
            </a:r>
          </a:p>
        </p:txBody>
      </p:sp>
      <p:sp>
        <p:nvSpPr>
          <p:cNvPr id="19" name="Rounded Rectangle 18"/>
          <p:cNvSpPr/>
          <p:nvPr/>
        </p:nvSpPr>
        <p:spPr>
          <a:xfrm>
            <a:off x="9084868" y="1216152"/>
            <a:ext cx="2603906" cy="352044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9084868" y="1216152"/>
            <a:ext cx="2603906" cy="530352"/>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9084868" y="1481328"/>
            <a:ext cx="2603906" cy="265176"/>
          </a:xfrm>
          <a:prstGeom prst="rect">
            <a:avLst/>
          </a:prstGeom>
          <a:solidFill>
            <a:srgbClr val="2E7D32"/>
          </a:solidFill>
          <a:ln>
            <a:noFill/>
          </a:ln>
          <a:effectLst/>
        </p:spPr>
        <p:txBody>
          <a:bodyPr rtlCol="0" anchor="ctr"/>
          <a:lstStyle/>
          <a:p/>
        </p:txBody>
      </p:sp>
      <p:sp>
        <p:nvSpPr>
          <p:cNvPr id="22" name="TextBox 21"/>
          <p:cNvSpPr txBox="1"/>
          <p:nvPr/>
        </p:nvSpPr>
        <p:spPr>
          <a:xfrm>
            <a:off x="9176308" y="1216152"/>
            <a:ext cx="24210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8. Bitki örtüsü</a:t>
            </a:r>
          </a:p>
        </p:txBody>
      </p:sp>
      <p:sp>
        <p:nvSpPr>
          <p:cNvPr id="23" name="TextBox 22"/>
          <p:cNvSpPr txBox="1"/>
          <p:nvPr/>
        </p:nvSpPr>
        <p:spPr>
          <a:xfrm>
            <a:off x="9194596" y="1819656"/>
            <a:ext cx="2384450" cy="2843784"/>
          </a:xfrm>
          <a:prstGeom prst="rect">
            <a:avLst/>
          </a:prstGeom>
          <a:noFill/>
        </p:spPr>
        <p:txBody>
          <a:bodyPr wrap="square" anchor="t" lIns="73152" rIns="73152" tIns="36576" bIns="36576">
            <a:noAutofit/>
          </a:bodyPr>
          <a:lstStyle/>
          <a:p>
            <a:pPr algn="l">
              <a:spcBef>
                <a:spcPts val="0"/>
              </a:spcBef>
              <a:spcAft>
                <a:spcPts val="600"/>
              </a:spcAft>
            </a:pPr>
            <a:r>
              <a:rPr lang="tr-TR" sz="1800" b="0" i="0">
                <a:solidFill>
                  <a:srgbClr val="262626"/>
                </a:solidFill>
                <a:latin typeface="Calibri"/>
              </a:rPr>
              <a:t>Bitki örtüsü, Güneş ışınlarının bir kısmını emerek gündüzleri yerin fazla ısınmasını önler.</a:t>
            </a:r>
          </a:p>
          <a:p>
            <a:pPr algn="l">
              <a:spcBef>
                <a:spcPts val="0"/>
              </a:spcBef>
              <a:spcAft>
                <a:spcPts val="0"/>
              </a:spcAft>
            </a:pPr>
            <a:r>
              <a:rPr lang="tr-TR" sz="1800" b="0" i="0">
                <a:solidFill>
                  <a:srgbClr val="767676"/>
                </a:solidFill>
                <a:latin typeface="Calibri"/>
              </a:rPr>
              <a:t>Geceleri de yerden ışıyan sıcaklığın bir bölümünü tutarak fazla soğumayı engeller.</a:t>
            </a:r>
          </a:p>
        </p:txBody>
      </p:sp>
      <p:sp>
        <p:nvSpPr>
          <p:cNvPr id="24" name="Rounded Rectangle 23"/>
          <p:cNvSpPr/>
          <p:nvPr/>
        </p:nvSpPr>
        <p:spPr>
          <a:xfrm>
            <a:off x="3474720" y="4828032"/>
            <a:ext cx="8214055" cy="146304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600"/>
              </a:spcAft>
            </a:pPr>
            <a:r>
              <a:rPr lang="tr-TR" sz="1800" b="1" i="0">
                <a:solidFill>
                  <a:srgbClr val="262626"/>
                </a:solidFill>
                <a:latin typeface="Calibri"/>
              </a:rPr>
              <a:t>Özgül ısı:</a:t>
            </a:r>
            <a:r>
              <a:rPr lang="tr-TR" sz="1800" b="0" i="0">
                <a:solidFill>
                  <a:srgbClr val="262626"/>
                </a:solidFill>
                <a:latin typeface="Calibri"/>
              </a:rPr>
              <a:t> Cisimlerin bir gramının sıcaklığının 1°C artması için gereken enerji miktarına özgül ısı denir.</a:t>
            </a:r>
          </a:p>
          <a:p>
            <a:pPr algn="l">
              <a:spcBef>
                <a:spcPts val="0"/>
              </a:spcBef>
              <a:spcAft>
                <a:spcPts val="0"/>
              </a:spcAft>
            </a:pPr>
            <a:r>
              <a:rPr lang="tr-TR" sz="1800" b="1" i="0">
                <a:solidFill>
                  <a:srgbClr val="262626"/>
                </a:solidFill>
                <a:latin typeface="Calibri"/>
              </a:rPr>
              <a:t>Kentsel ısı adası:</a:t>
            </a:r>
            <a:r>
              <a:rPr lang="tr-TR" sz="1800" b="0" i="0">
                <a:solidFill>
                  <a:srgbClr val="262626"/>
                </a:solidFill>
                <a:latin typeface="Calibri"/>
              </a:rPr>
              <a:t> Ayrıca büyük kentler çevresine göre daha sıcaktır. (Uygulaması 14. haftada, s. 100.)</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145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kıyıda sıcaklığı ne belirliyor?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GÖRSEL OKU</a:t>
            </a:r>
          </a:p>
        </p:txBody>
      </p:sp>
      <p:pic>
        <p:nvPicPr>
          <p:cNvPr id="6" name="Picture 5" descr="h12_gorsel_3_17_s99.jpg"/>
          <p:cNvPicPr>
            <a:picLocks noChangeAspect="1"/>
          </p:cNvPicPr>
          <p:nvPr/>
        </p:nvPicPr>
        <p:blipFill>
          <a:blip r:embed="rId3"/>
          <a:stretch>
            <a:fillRect/>
          </a:stretch>
        </p:blipFill>
        <p:spPr>
          <a:xfrm>
            <a:off x="2473927" y="1216152"/>
            <a:ext cx="7243840" cy="4434840"/>
          </a:xfrm>
          <a:prstGeom prst="rect">
            <a:avLst/>
          </a:prstGeom>
          <a:ln w="9525">
            <a:solidFill>
              <a:srgbClr val="D9D9D9"/>
            </a:solidFill>
          </a:ln>
        </p:spPr>
      </p:pic>
      <p:sp>
        <p:nvSpPr>
          <p:cNvPr id="7" name="Oval 6"/>
          <p:cNvSpPr/>
          <p:nvPr/>
        </p:nvSpPr>
        <p:spPr>
          <a:xfrm>
            <a:off x="3862520" y="2932262"/>
            <a:ext cx="384048" cy="384048"/>
          </a:xfrm>
          <a:prstGeom prst="ellipse">
            <a:avLst/>
          </a:prstGeom>
          <a:solidFill>
            <a:srgbClr val="FFFFFF"/>
          </a:solidFill>
          <a:ln w="25400">
            <a:solidFill>
              <a:srgbClr val="D3373A"/>
            </a:solidFill>
          </a:ln>
          <a:effectLst/>
        </p:spPr>
        <p:txBody>
          <a:bodyPr rtlCol="0" anchor="ctr"/>
          <a:lstStyle/>
          <a:p/>
        </p:txBody>
      </p:sp>
      <p:sp>
        <p:nvSpPr>
          <p:cNvPr id="8" name="TextBox 7"/>
          <p:cNvSpPr txBox="1"/>
          <p:nvPr/>
        </p:nvSpPr>
        <p:spPr>
          <a:xfrm>
            <a:off x="3862520" y="2932262"/>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a</a:t>
            </a:r>
          </a:p>
        </p:txBody>
      </p:sp>
      <p:sp>
        <p:nvSpPr>
          <p:cNvPr id="9" name="Oval 8"/>
          <p:cNvSpPr/>
          <p:nvPr/>
        </p:nvSpPr>
        <p:spPr>
          <a:xfrm>
            <a:off x="6415623" y="3296590"/>
            <a:ext cx="384048" cy="384048"/>
          </a:xfrm>
          <a:prstGeom prst="ellipse">
            <a:avLst/>
          </a:prstGeom>
          <a:solidFill>
            <a:srgbClr val="FFFFFF"/>
          </a:solidFill>
          <a:ln w="25400">
            <a:solidFill>
              <a:srgbClr val="D3373A"/>
            </a:solidFill>
          </a:ln>
          <a:effectLst/>
        </p:spPr>
        <p:txBody>
          <a:bodyPr rtlCol="0" anchor="ctr"/>
          <a:lstStyle/>
          <a:p/>
        </p:txBody>
      </p:sp>
      <p:sp>
        <p:nvSpPr>
          <p:cNvPr id="10" name="TextBox 9"/>
          <p:cNvSpPr txBox="1"/>
          <p:nvPr/>
        </p:nvSpPr>
        <p:spPr>
          <a:xfrm>
            <a:off x="6415623" y="3296590"/>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b</a:t>
            </a:r>
          </a:p>
        </p:txBody>
      </p:sp>
      <p:sp>
        <p:nvSpPr>
          <p:cNvPr id="11" name="Oval 10"/>
          <p:cNvSpPr/>
          <p:nvPr/>
        </p:nvSpPr>
        <p:spPr>
          <a:xfrm>
            <a:off x="6909729" y="1453982"/>
            <a:ext cx="384048" cy="384048"/>
          </a:xfrm>
          <a:prstGeom prst="ellipse">
            <a:avLst/>
          </a:prstGeom>
          <a:solidFill>
            <a:srgbClr val="FFFFFF"/>
          </a:solidFill>
          <a:ln w="25400">
            <a:solidFill>
              <a:srgbClr val="D3373A"/>
            </a:solidFill>
          </a:ln>
          <a:effectLst/>
        </p:spPr>
        <p:txBody>
          <a:bodyPr rtlCol="0" anchor="ctr"/>
          <a:lstStyle/>
          <a:p/>
        </p:txBody>
      </p:sp>
      <p:sp>
        <p:nvSpPr>
          <p:cNvPr id="12" name="TextBox 11"/>
          <p:cNvSpPr txBox="1"/>
          <p:nvPr/>
        </p:nvSpPr>
        <p:spPr>
          <a:xfrm>
            <a:off x="6909729" y="1453982"/>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c</a:t>
            </a:r>
          </a:p>
        </p:txBody>
      </p:sp>
      <p:sp>
        <p:nvSpPr>
          <p:cNvPr id="13" name="Oval 12"/>
          <p:cNvSpPr/>
          <p:nvPr/>
        </p:nvSpPr>
        <p:spPr>
          <a:xfrm>
            <a:off x="6609596" y="2532550"/>
            <a:ext cx="384048" cy="384048"/>
          </a:xfrm>
          <a:prstGeom prst="ellipse">
            <a:avLst/>
          </a:prstGeom>
          <a:solidFill>
            <a:srgbClr val="FFFFFF"/>
          </a:solidFill>
          <a:ln w="25400">
            <a:solidFill>
              <a:srgbClr val="D3373A"/>
            </a:solidFill>
          </a:ln>
          <a:effectLst/>
        </p:spPr>
        <p:txBody>
          <a:bodyPr rtlCol="0" anchor="ctr"/>
          <a:lstStyle/>
          <a:p/>
        </p:txBody>
      </p:sp>
      <p:sp>
        <p:nvSpPr>
          <p:cNvPr id="14" name="TextBox 13"/>
          <p:cNvSpPr txBox="1"/>
          <p:nvPr/>
        </p:nvSpPr>
        <p:spPr>
          <a:xfrm>
            <a:off x="6609596" y="2532550"/>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ç</a:t>
            </a:r>
          </a:p>
        </p:txBody>
      </p:sp>
      <p:sp>
        <p:nvSpPr>
          <p:cNvPr id="15" name="Oval 14"/>
          <p:cNvSpPr/>
          <p:nvPr/>
        </p:nvSpPr>
        <p:spPr>
          <a:xfrm>
            <a:off x="8823246" y="2890325"/>
            <a:ext cx="384048" cy="384048"/>
          </a:xfrm>
          <a:prstGeom prst="ellipse">
            <a:avLst/>
          </a:prstGeom>
          <a:solidFill>
            <a:srgbClr val="FFFFFF"/>
          </a:solidFill>
          <a:ln w="25400">
            <a:solidFill>
              <a:srgbClr val="D3373A"/>
            </a:solidFill>
          </a:ln>
          <a:effectLst/>
        </p:spPr>
        <p:txBody>
          <a:bodyPr rtlCol="0" anchor="ctr"/>
          <a:lstStyle/>
          <a:p/>
        </p:txBody>
      </p:sp>
      <p:sp>
        <p:nvSpPr>
          <p:cNvPr id="16" name="TextBox 15"/>
          <p:cNvSpPr txBox="1"/>
          <p:nvPr/>
        </p:nvSpPr>
        <p:spPr>
          <a:xfrm>
            <a:off x="8823246" y="2890325"/>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d</a:t>
            </a:r>
          </a:p>
        </p:txBody>
      </p:sp>
      <p:sp>
        <p:nvSpPr>
          <p:cNvPr id="17" name="Rounded Rectangle 16"/>
          <p:cNvSpPr/>
          <p:nvPr/>
        </p:nvSpPr>
        <p:spPr>
          <a:xfrm>
            <a:off x="502920" y="5724144"/>
            <a:ext cx="11185855" cy="548640"/>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2000" b="1" i="0">
                <a:solidFill>
                  <a:srgbClr val="262626"/>
                </a:solidFill>
                <a:latin typeface="Calibri"/>
              </a:rPr>
              <a:t>Her harf: daha sıcak mı, daha serin mi? Hangi faktör?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146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kıyıda sıcaklığı ne belirliyor?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2_gorsel_3_17_s99.jpg"/>
          <p:cNvPicPr>
            <a:picLocks noChangeAspect="1"/>
          </p:cNvPicPr>
          <p:nvPr/>
        </p:nvPicPr>
        <p:blipFill>
          <a:blip r:embed="rId3"/>
          <a:stretch>
            <a:fillRect/>
          </a:stretch>
        </p:blipFill>
        <p:spPr>
          <a:xfrm>
            <a:off x="502920" y="1216152"/>
            <a:ext cx="6766560" cy="4142638"/>
          </a:xfrm>
          <a:prstGeom prst="rect">
            <a:avLst/>
          </a:prstGeom>
          <a:ln w="9525">
            <a:solidFill>
              <a:srgbClr val="D9D9D9"/>
            </a:solidFill>
          </a:ln>
        </p:spPr>
      </p:pic>
      <p:sp>
        <p:nvSpPr>
          <p:cNvPr id="7" name="Oval 6"/>
          <p:cNvSpPr/>
          <p:nvPr/>
        </p:nvSpPr>
        <p:spPr>
          <a:xfrm>
            <a:off x="1787369" y="2806539"/>
            <a:ext cx="384048" cy="384048"/>
          </a:xfrm>
          <a:prstGeom prst="ellipse">
            <a:avLst/>
          </a:prstGeom>
          <a:solidFill>
            <a:srgbClr val="FFFFFF"/>
          </a:solidFill>
          <a:ln w="25400">
            <a:solidFill>
              <a:srgbClr val="D3373A"/>
            </a:solidFill>
          </a:ln>
          <a:effectLst/>
        </p:spPr>
        <p:txBody>
          <a:bodyPr rtlCol="0" anchor="ctr"/>
          <a:lstStyle/>
          <a:p/>
        </p:txBody>
      </p:sp>
      <p:sp>
        <p:nvSpPr>
          <p:cNvPr id="8" name="TextBox 7"/>
          <p:cNvSpPr txBox="1"/>
          <p:nvPr/>
        </p:nvSpPr>
        <p:spPr>
          <a:xfrm>
            <a:off x="1787369" y="2806539"/>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a</a:t>
            </a:r>
          </a:p>
        </p:txBody>
      </p:sp>
      <p:sp>
        <p:nvSpPr>
          <p:cNvPr id="9" name="Oval 8"/>
          <p:cNvSpPr/>
          <p:nvPr/>
        </p:nvSpPr>
        <p:spPr>
          <a:xfrm>
            <a:off x="4172254" y="3146862"/>
            <a:ext cx="384048" cy="384048"/>
          </a:xfrm>
          <a:prstGeom prst="ellipse">
            <a:avLst/>
          </a:prstGeom>
          <a:solidFill>
            <a:srgbClr val="FFFFFF"/>
          </a:solidFill>
          <a:ln w="25400">
            <a:solidFill>
              <a:srgbClr val="D3373A"/>
            </a:solidFill>
          </a:ln>
          <a:effectLst/>
        </p:spPr>
        <p:txBody>
          <a:bodyPr rtlCol="0" anchor="ctr"/>
          <a:lstStyle/>
          <a:p/>
        </p:txBody>
      </p:sp>
      <p:sp>
        <p:nvSpPr>
          <p:cNvPr id="10" name="TextBox 9"/>
          <p:cNvSpPr txBox="1"/>
          <p:nvPr/>
        </p:nvSpPr>
        <p:spPr>
          <a:xfrm>
            <a:off x="4172254" y="3146862"/>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b</a:t>
            </a:r>
          </a:p>
        </p:txBody>
      </p:sp>
      <p:sp>
        <p:nvSpPr>
          <p:cNvPr id="11" name="Oval 10"/>
          <p:cNvSpPr/>
          <p:nvPr/>
        </p:nvSpPr>
        <p:spPr>
          <a:xfrm>
            <a:off x="4633805" y="1425660"/>
            <a:ext cx="384048" cy="384048"/>
          </a:xfrm>
          <a:prstGeom prst="ellipse">
            <a:avLst/>
          </a:prstGeom>
          <a:solidFill>
            <a:srgbClr val="FFFFFF"/>
          </a:solidFill>
          <a:ln w="25400">
            <a:solidFill>
              <a:srgbClr val="D3373A"/>
            </a:solidFill>
          </a:ln>
          <a:effectLst/>
        </p:spPr>
        <p:txBody>
          <a:bodyPr rtlCol="0" anchor="ctr"/>
          <a:lstStyle/>
          <a:p/>
        </p:txBody>
      </p:sp>
      <p:sp>
        <p:nvSpPr>
          <p:cNvPr id="12" name="TextBox 11"/>
          <p:cNvSpPr txBox="1"/>
          <p:nvPr/>
        </p:nvSpPr>
        <p:spPr>
          <a:xfrm>
            <a:off x="4633805" y="1425660"/>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c</a:t>
            </a:r>
          </a:p>
        </p:txBody>
      </p:sp>
      <p:sp>
        <p:nvSpPr>
          <p:cNvPr id="13" name="Oval 12"/>
          <p:cNvSpPr/>
          <p:nvPr/>
        </p:nvSpPr>
        <p:spPr>
          <a:xfrm>
            <a:off x="4353447" y="2433163"/>
            <a:ext cx="384048" cy="384048"/>
          </a:xfrm>
          <a:prstGeom prst="ellipse">
            <a:avLst/>
          </a:prstGeom>
          <a:solidFill>
            <a:srgbClr val="FFFFFF"/>
          </a:solidFill>
          <a:ln w="25400">
            <a:solidFill>
              <a:srgbClr val="D3373A"/>
            </a:solidFill>
          </a:ln>
          <a:effectLst/>
        </p:spPr>
        <p:txBody>
          <a:bodyPr rtlCol="0" anchor="ctr"/>
          <a:lstStyle/>
          <a:p/>
        </p:txBody>
      </p:sp>
      <p:sp>
        <p:nvSpPr>
          <p:cNvPr id="14" name="TextBox 13"/>
          <p:cNvSpPr txBox="1"/>
          <p:nvPr/>
        </p:nvSpPr>
        <p:spPr>
          <a:xfrm>
            <a:off x="4353447" y="2433163"/>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ç</a:t>
            </a:r>
          </a:p>
        </p:txBody>
      </p:sp>
      <p:sp>
        <p:nvSpPr>
          <p:cNvPr id="15" name="Oval 14"/>
          <p:cNvSpPr/>
          <p:nvPr/>
        </p:nvSpPr>
        <p:spPr>
          <a:xfrm>
            <a:off x="6421245" y="2767365"/>
            <a:ext cx="384048" cy="384048"/>
          </a:xfrm>
          <a:prstGeom prst="ellipse">
            <a:avLst/>
          </a:prstGeom>
          <a:solidFill>
            <a:srgbClr val="FFFFFF"/>
          </a:solidFill>
          <a:ln w="25400">
            <a:solidFill>
              <a:srgbClr val="D3373A"/>
            </a:solidFill>
          </a:ln>
          <a:effectLst/>
        </p:spPr>
        <p:txBody>
          <a:bodyPr rtlCol="0" anchor="ctr"/>
          <a:lstStyle/>
          <a:p/>
        </p:txBody>
      </p:sp>
      <p:sp>
        <p:nvSpPr>
          <p:cNvPr id="16" name="TextBox 15"/>
          <p:cNvSpPr txBox="1"/>
          <p:nvPr/>
        </p:nvSpPr>
        <p:spPr>
          <a:xfrm>
            <a:off x="6421245" y="2767365"/>
            <a:ext cx="384048" cy="384048"/>
          </a:xfrm>
          <a:prstGeom prst="rect">
            <a:avLst/>
          </a:prstGeom>
          <a:noFill/>
        </p:spPr>
        <p:txBody>
          <a:bodyPr wrap="square" anchor="ctr" lIns="0" rIns="0" tIns="0" bIns="0">
            <a:noAutofit/>
          </a:bodyPr>
          <a:lstStyle/>
          <a:p>
            <a:pPr algn="ctr">
              <a:spcBef>
                <a:spcPts val="0"/>
              </a:spcBef>
              <a:spcAft>
                <a:spcPts val="0"/>
              </a:spcAft>
            </a:pPr>
            <a:r>
              <a:rPr lang="tr-TR" sz="1700" b="1" i="0">
                <a:solidFill>
                  <a:srgbClr val="D3373A"/>
                </a:solidFill>
                <a:latin typeface="Calibri"/>
              </a:rPr>
              <a:t>d</a:t>
            </a:r>
          </a:p>
        </p:txBody>
      </p:sp>
      <p:sp>
        <p:nvSpPr>
          <p:cNvPr id="17" name="Rounded Rectangle 16"/>
          <p:cNvSpPr/>
          <p:nvPr/>
        </p:nvSpPr>
        <p:spPr>
          <a:xfrm>
            <a:off x="7452360" y="1216152"/>
            <a:ext cx="4236415" cy="1188720"/>
          </a:xfrm>
          <a:prstGeom prst="roundRect">
            <a:avLst>
              <a:gd name="adj" fmla="val 12000"/>
            </a:avLst>
          </a:prstGeom>
          <a:solidFill>
            <a:srgbClr val="E3F1E4"/>
          </a:solidFill>
          <a:ln w="12700">
            <a:solidFill>
              <a:srgbClr val="2E7D32"/>
            </a:solidFill>
          </a:ln>
          <a:effectLst/>
        </p:spPr>
        <p:txBody>
          <a:bodyPr rtlCol="0" anchor="ctr"/>
          <a:lstStyle/>
          <a:p/>
        </p:txBody>
      </p:sp>
      <p:sp>
        <p:nvSpPr>
          <p:cNvPr id="18" name="TextBox 17"/>
          <p:cNvSpPr txBox="1"/>
          <p:nvPr/>
        </p:nvSpPr>
        <p:spPr>
          <a:xfrm>
            <a:off x="7525512" y="1216152"/>
            <a:ext cx="731520" cy="118872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a · b</a:t>
            </a:r>
          </a:p>
        </p:txBody>
      </p:sp>
      <p:sp>
        <p:nvSpPr>
          <p:cNvPr id="19" name="TextBox 18"/>
          <p:cNvSpPr txBox="1"/>
          <p:nvPr/>
        </p:nvSpPr>
        <p:spPr>
          <a:xfrm>
            <a:off x="8275320" y="1216152"/>
            <a:ext cx="3322015" cy="11887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Karalar ve denizler arasındaki ısınma farkından dolayı gündüz vakti denizlere (a) göre karalar (b) daha sıcaktır.</a:t>
            </a:r>
          </a:p>
        </p:txBody>
      </p:sp>
      <p:sp>
        <p:nvSpPr>
          <p:cNvPr id="20" name="Rounded Rectangle 19"/>
          <p:cNvSpPr/>
          <p:nvPr/>
        </p:nvSpPr>
        <p:spPr>
          <a:xfrm>
            <a:off x="7452360" y="2496312"/>
            <a:ext cx="4236415" cy="1188720"/>
          </a:xfrm>
          <a:prstGeom prst="roundRect">
            <a:avLst>
              <a:gd name="adj" fmla="val 12000"/>
            </a:avLst>
          </a:prstGeom>
          <a:solidFill>
            <a:srgbClr val="E3F1E4"/>
          </a:solidFill>
          <a:ln w="12700">
            <a:solidFill>
              <a:srgbClr val="2E7D32"/>
            </a:solidFill>
          </a:ln>
          <a:effectLst/>
        </p:spPr>
        <p:txBody>
          <a:bodyPr rtlCol="0" anchor="ctr"/>
          <a:lstStyle/>
          <a:p/>
        </p:txBody>
      </p:sp>
      <p:sp>
        <p:nvSpPr>
          <p:cNvPr id="21" name="TextBox 20"/>
          <p:cNvSpPr txBox="1"/>
          <p:nvPr/>
        </p:nvSpPr>
        <p:spPr>
          <a:xfrm>
            <a:off x="7525512" y="2496312"/>
            <a:ext cx="731520" cy="118872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c</a:t>
            </a:r>
          </a:p>
        </p:txBody>
      </p:sp>
      <p:sp>
        <p:nvSpPr>
          <p:cNvPr id="22" name="TextBox 21"/>
          <p:cNvSpPr txBox="1"/>
          <p:nvPr/>
        </p:nvSpPr>
        <p:spPr>
          <a:xfrm>
            <a:off x="8275320" y="2496312"/>
            <a:ext cx="3322015" cy="11887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Yerden yükseldikçe sıcaklık azaldığından dağların yüksek kesimlerinde sıcaklık düşüktür (c).</a:t>
            </a:r>
          </a:p>
        </p:txBody>
      </p:sp>
      <p:sp>
        <p:nvSpPr>
          <p:cNvPr id="23" name="Rounded Rectangle 22"/>
          <p:cNvSpPr/>
          <p:nvPr/>
        </p:nvSpPr>
        <p:spPr>
          <a:xfrm>
            <a:off x="7452360" y="3776472"/>
            <a:ext cx="4236415" cy="1188720"/>
          </a:xfrm>
          <a:prstGeom prst="roundRect">
            <a:avLst>
              <a:gd name="adj" fmla="val 12000"/>
            </a:avLst>
          </a:prstGeom>
          <a:solidFill>
            <a:srgbClr val="E3F1E4"/>
          </a:solidFill>
          <a:ln w="12700">
            <a:solidFill>
              <a:srgbClr val="2E7D32"/>
            </a:solidFill>
          </a:ln>
          <a:effectLst/>
        </p:spPr>
        <p:txBody>
          <a:bodyPr rtlCol="0" anchor="ctr"/>
          <a:lstStyle/>
          <a:p/>
        </p:txBody>
      </p:sp>
      <p:sp>
        <p:nvSpPr>
          <p:cNvPr id="24" name="TextBox 23"/>
          <p:cNvSpPr txBox="1"/>
          <p:nvPr/>
        </p:nvSpPr>
        <p:spPr>
          <a:xfrm>
            <a:off x="7525512" y="3776472"/>
            <a:ext cx="731520" cy="118872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ç</a:t>
            </a:r>
          </a:p>
        </p:txBody>
      </p:sp>
      <p:sp>
        <p:nvSpPr>
          <p:cNvPr id="25" name="TextBox 24"/>
          <p:cNvSpPr txBox="1"/>
          <p:nvPr/>
        </p:nvSpPr>
        <p:spPr>
          <a:xfrm>
            <a:off x="8275320" y="3776472"/>
            <a:ext cx="3322015" cy="11887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Şehirler, çevresine göre daha sıcaktır (ç).</a:t>
            </a:r>
          </a:p>
        </p:txBody>
      </p:sp>
      <p:sp>
        <p:nvSpPr>
          <p:cNvPr id="26" name="Rounded Rectangle 25"/>
          <p:cNvSpPr/>
          <p:nvPr/>
        </p:nvSpPr>
        <p:spPr>
          <a:xfrm>
            <a:off x="7452360" y="5056632"/>
            <a:ext cx="4236415" cy="1188720"/>
          </a:xfrm>
          <a:prstGeom prst="roundRect">
            <a:avLst>
              <a:gd name="adj" fmla="val 12000"/>
            </a:avLst>
          </a:prstGeom>
          <a:solidFill>
            <a:srgbClr val="E3F1E4"/>
          </a:solidFill>
          <a:ln w="12700">
            <a:solidFill>
              <a:srgbClr val="2E7D32"/>
            </a:solidFill>
          </a:ln>
          <a:effectLst/>
        </p:spPr>
        <p:txBody>
          <a:bodyPr rtlCol="0" anchor="ctr"/>
          <a:lstStyle/>
          <a:p/>
        </p:txBody>
      </p:sp>
      <p:sp>
        <p:nvSpPr>
          <p:cNvPr id="27" name="TextBox 26"/>
          <p:cNvSpPr txBox="1"/>
          <p:nvPr/>
        </p:nvSpPr>
        <p:spPr>
          <a:xfrm>
            <a:off x="7525512" y="5056632"/>
            <a:ext cx="731520" cy="118872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d</a:t>
            </a:r>
          </a:p>
        </p:txBody>
      </p:sp>
      <p:sp>
        <p:nvSpPr>
          <p:cNvPr id="28" name="TextBox 27"/>
          <p:cNvSpPr txBox="1"/>
          <p:nvPr/>
        </p:nvSpPr>
        <p:spPr>
          <a:xfrm>
            <a:off x="8275320" y="5056632"/>
            <a:ext cx="3322015" cy="11887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Bitki örtüsünün gür olduğu alanlar; bulunduğu çevreye göre gündüz daha serin, gece daha sıcaktır (d).</a:t>
            </a:r>
          </a:p>
        </p:txBody>
      </p:sp>
      <p:sp>
        <p:nvSpPr>
          <p:cNvPr id="29" name="Rounded Rectangle 28"/>
          <p:cNvSpPr/>
          <p:nvPr/>
        </p:nvSpPr>
        <p:spPr>
          <a:xfrm>
            <a:off x="502920" y="5450230"/>
            <a:ext cx="6766560" cy="840842"/>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800" b="0" i="1">
                <a:solidFill>
                  <a:srgbClr val="262626"/>
                </a:solidFill>
                <a:latin typeface="Calibri"/>
              </a:rPr>
              <a:t>Kentsel ısı adası adı verilen bu durumun en önemli nedeni şehirlerin beton ve asfaltla kaplı olmasıdır.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147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Faktör tablomuz: tamamla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DEFTER</a:t>
            </a:r>
          </a:p>
        </p:txBody>
      </p:sp>
      <p:graphicFrame>
        <p:nvGraphicFramePr>
          <p:cNvPr id="6" name="Table 5"/>
          <p:cNvGraphicFramePr>
            <a:graphicFrameLocks noGrp="1"/>
          </p:cNvGraphicFramePr>
          <p:nvPr/>
        </p:nvGraphicFramePr>
        <p:xfrm>
          <a:off x="502920" y="1216152"/>
          <a:ext cx="11183112" cy="4846320"/>
        </p:xfrm>
        <a:graphic>
          <a:graphicData uri="http://schemas.openxmlformats.org/drawingml/2006/table">
            <a:tbl>
              <a:tblPr firstRow="1" bandRow="1">
                <a:tableStyleId>{5C22544A-7EE6-4342-B048-85BDC9FD1C3A}</a:tableStyleId>
              </a:tblPr>
              <a:tblGrid>
                <a:gridCol w="2377440"/>
                <a:gridCol w="4937760"/>
                <a:gridCol w="3867912"/>
              </a:tblGrid>
              <a:tr h="457200">
                <a:tc>
                  <a:txBody>
                    <a:bodyPr wrap="square"/>
                    <a:lstStyle/>
                    <a:p>
                      <a:pPr algn="ctr">
                        <a:spcBef>
                          <a:spcPts val="0"/>
                        </a:spcBef>
                        <a:spcAft>
                          <a:spcPts val="0"/>
                        </a:spcAft>
                      </a:pPr>
                      <a:r>
                        <a:rPr lang="tr-TR" sz="1700" b="1" i="0">
                          <a:solidFill>
                            <a:srgbClr val="FFFFFF"/>
                          </a:solidFill>
                          <a:latin typeface="Calibri"/>
                        </a:rPr>
                        <a:t>Faktör</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Sıcaklığa etkisi</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Örnek</a:t>
                      </a:r>
                    </a:p>
                  </a:txBody>
                  <a:tcPr marL="54864" marR="54864" marT="18288" marB="18288" anchor="ctr">
                    <a:solidFill>
                      <a:srgbClr val="1E7B6E"/>
                    </a:solidFill>
                  </a:tcPr>
                </a:tc>
              </a:tr>
              <a:tr h="548640">
                <a:tc>
                  <a:txBody>
                    <a:bodyPr wrap="square"/>
                    <a:lstStyle/>
                    <a:p>
                      <a:pPr algn="l">
                        <a:spcBef>
                          <a:spcPts val="0"/>
                        </a:spcBef>
                        <a:spcAft>
                          <a:spcPts val="0"/>
                        </a:spcAft>
                      </a:pPr>
                      <a:r>
                        <a:rPr lang="tr-TR" sz="1700" b="0" i="0">
                          <a:solidFill>
                            <a:srgbClr val="262626"/>
                          </a:solidFill>
                          <a:latin typeface="Calibri"/>
                        </a:rPr>
                        <a:t>Eğim ve bakı</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Yükselti</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Güneşlenme süresi</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Okyanus akıntıları</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Atmosfer nemi</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Rüzgârlar</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Kara ve denizler</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Bitki örtüsü</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97-99</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148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Faktör tablomuz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3112" cy="4846320"/>
        </p:xfrm>
        <a:graphic>
          <a:graphicData uri="http://schemas.openxmlformats.org/drawingml/2006/table">
            <a:tbl>
              <a:tblPr firstRow="1" bandRow="1">
                <a:tableStyleId>{5C22544A-7EE6-4342-B048-85BDC9FD1C3A}</a:tableStyleId>
              </a:tblPr>
              <a:tblGrid>
                <a:gridCol w="2377440"/>
                <a:gridCol w="4937760"/>
                <a:gridCol w="3867912"/>
              </a:tblGrid>
              <a:tr h="457200">
                <a:tc>
                  <a:txBody>
                    <a:bodyPr wrap="square"/>
                    <a:lstStyle/>
                    <a:p>
                      <a:pPr algn="ctr">
                        <a:spcBef>
                          <a:spcPts val="0"/>
                        </a:spcBef>
                        <a:spcAft>
                          <a:spcPts val="0"/>
                        </a:spcAft>
                      </a:pPr>
                      <a:r>
                        <a:rPr lang="tr-TR" sz="1700" b="1" i="0">
                          <a:solidFill>
                            <a:srgbClr val="FFFFFF"/>
                          </a:solidFill>
                          <a:latin typeface="Calibri"/>
                        </a:rPr>
                        <a:t>Faktör</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Sıcaklığa etkisi</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Örnek</a:t>
                      </a:r>
                    </a:p>
                  </a:txBody>
                  <a:tcPr marL="54864" marR="54864" marT="18288" marB="18288" anchor="ctr">
                    <a:solidFill>
                      <a:srgbClr val="2E7D32"/>
                    </a:solidFill>
                  </a:tcPr>
                </a:tc>
              </a:tr>
              <a:tr h="548640">
                <a:tc>
                  <a:txBody>
                    <a:bodyPr wrap="square"/>
                    <a:lstStyle/>
                    <a:p>
                      <a:pPr algn="l">
                        <a:spcBef>
                          <a:spcPts val="0"/>
                        </a:spcBef>
                        <a:spcAft>
                          <a:spcPts val="0"/>
                        </a:spcAft>
                      </a:pPr>
                      <a:r>
                        <a:rPr lang="tr-TR" sz="1700" b="0" i="0">
                          <a:solidFill>
                            <a:srgbClr val="262626"/>
                          </a:solidFill>
                          <a:latin typeface="Calibri"/>
                        </a:rPr>
                        <a:t>Eğim ve bakı</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Güneş’e dönük yamaçlar daha fazla ısınır.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Türkiye’de dağların güney yamaçları</a:t>
                      </a: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Yükselti</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Troposferde yükseldikçe sıcaklık azalır.</a:t>
                      </a:r>
                    </a:p>
                  </a:txBody>
                  <a:tcPr marL="54864" marR="54864" marT="18288" marB="18288" anchor="ctr">
                    <a:solidFill>
                      <a:srgbClr val="E3F1E4"/>
                    </a:solidFill>
                  </a:tcPr>
                </a:tc>
                <a:tc>
                  <a:txBody>
                    <a:bodyPr wrap="square"/>
                    <a:lstStyle/>
                    <a:p>
                      <a:pPr algn="l">
                        <a:spcBef>
                          <a:spcPts val="0"/>
                        </a:spcBef>
                        <a:spcAft>
                          <a:spcPts val="0"/>
                        </a:spcAft>
                      </a:pPr>
                      <a:r>
                        <a:rPr lang="tr-TR" sz="1650" b="0" i="0">
                          <a:solidFill>
                            <a:srgbClr val="262626"/>
                          </a:solidFill>
                          <a:latin typeface="Calibri"/>
                        </a:rPr>
                        <a:t>Kuzeydoğu Anadolu; Doğu Karadeniz profili</a:t>
                      </a:r>
                    </a:p>
                  </a:txBody>
                  <a:tcPr marL="54864" marR="54864" marT="18288" marB="18288" anchor="ctr">
                    <a:solidFill>
                      <a:srgbClr val="E3F1E4"/>
                    </a:solidFill>
                  </a:tcPr>
                </a:tc>
              </a:tr>
              <a:tr h="548640">
                <a:tc>
                  <a:txBody>
                    <a:bodyPr wrap="square"/>
                    <a:lstStyle/>
                    <a:p>
                      <a:pPr algn="l">
                        <a:spcBef>
                          <a:spcPts val="0"/>
                        </a:spcBef>
                        <a:spcAft>
                          <a:spcPts val="0"/>
                        </a:spcAft>
                      </a:pPr>
                      <a:r>
                        <a:rPr lang="tr-TR" sz="1700" b="0" i="0">
                          <a:solidFill>
                            <a:srgbClr val="262626"/>
                          </a:solidFill>
                          <a:latin typeface="Calibri"/>
                        </a:rPr>
                        <a:t>Güneşlenme süresi</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Süre uzadıkça sıcaklık artar.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Şanlıurfa-Mardin en fazla (s. 104)</a:t>
                      </a: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Okyanus akıntıları</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Sıcak akıntı ılıtır, soğuk akıntı serinletir.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Gulf Stream (sıcak), Kanarya (soğuk)</a:t>
                      </a:r>
                    </a:p>
                  </a:txBody>
                  <a:tcPr marL="54864" marR="54864" marT="18288" marB="18288" anchor="ctr">
                    <a:solidFill>
                      <a:srgbClr val="E3F1E4"/>
                    </a:solidFill>
                  </a:tcPr>
                </a:tc>
              </a:tr>
              <a:tr h="548640">
                <a:tc>
                  <a:txBody>
                    <a:bodyPr wrap="square"/>
                    <a:lstStyle/>
                    <a:p>
                      <a:pPr algn="l">
                        <a:spcBef>
                          <a:spcPts val="0"/>
                        </a:spcBef>
                        <a:spcAft>
                          <a:spcPts val="0"/>
                        </a:spcAft>
                      </a:pPr>
                      <a:r>
                        <a:rPr lang="tr-TR" sz="1700" b="0" i="0">
                          <a:solidFill>
                            <a:srgbClr val="262626"/>
                          </a:solidFill>
                          <a:latin typeface="Calibri"/>
                        </a:rPr>
                        <a:t>Atmosfer nemi</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Nem sıcaklık farklarını azaltır.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Çöllerde gece-gündüz farkı büyük</a:t>
                      </a: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Rüzgârlar</a:t>
                      </a:r>
                    </a:p>
                  </a:txBody>
                  <a:tcPr marL="54864" marR="54864" marT="18288" marB="18288" anchor="ctr">
                    <a:solidFill>
                      <a:srgbClr val="E3F1E4"/>
                    </a:solidFill>
                  </a:tcPr>
                </a:tc>
                <a:tc>
                  <a:txBody>
                    <a:bodyPr wrap="square"/>
                    <a:lstStyle/>
                    <a:p>
                      <a:pPr algn="l">
                        <a:spcBef>
                          <a:spcPts val="0"/>
                        </a:spcBef>
                        <a:spcAft>
                          <a:spcPts val="0"/>
                        </a:spcAft>
                      </a:pPr>
                      <a:r>
                        <a:rPr lang="tr-TR" sz="1650" b="0" i="0">
                          <a:solidFill>
                            <a:srgbClr val="262626"/>
                          </a:solidFill>
                          <a:latin typeface="Calibri"/>
                        </a:rPr>
                        <a:t>Ekvator yönünden esen ısıtır, kutup yönünden esen soğutur.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Türkiye’de güneyden esen ısıtır</a:t>
                      </a:r>
                    </a:p>
                  </a:txBody>
                  <a:tcPr marL="54864" marR="54864" marT="18288" marB="18288" anchor="ctr">
                    <a:solidFill>
                      <a:srgbClr val="E3F1E4"/>
                    </a:solidFill>
                  </a:tcPr>
                </a:tc>
              </a:tr>
              <a:tr h="548640">
                <a:tc>
                  <a:txBody>
                    <a:bodyPr wrap="square"/>
                    <a:lstStyle/>
                    <a:p>
                      <a:pPr algn="l">
                        <a:spcBef>
                          <a:spcPts val="0"/>
                        </a:spcBef>
                        <a:spcAft>
                          <a:spcPts val="0"/>
                        </a:spcAft>
                      </a:pPr>
                      <a:r>
                        <a:rPr lang="tr-TR" sz="1700" b="0" i="0">
                          <a:solidFill>
                            <a:srgbClr val="262626"/>
                          </a:solidFill>
                          <a:latin typeface="Calibri"/>
                        </a:rPr>
                        <a:t>Kara ve denizler</a:t>
                      </a:r>
                    </a:p>
                  </a:txBody>
                  <a:tcPr marL="54864" marR="54864" marT="18288" marB="18288" anchor="ctr">
                    <a:solidFill>
                      <a:srgbClr val="FFFFFF"/>
                    </a:solidFill>
                  </a:tcPr>
                </a:tc>
                <a:tc>
                  <a:txBody>
                    <a:bodyPr wrap="square"/>
                    <a:lstStyle/>
                    <a:p>
                      <a:pPr algn="l">
                        <a:spcBef>
                          <a:spcPts val="0"/>
                        </a:spcBef>
                        <a:spcAft>
                          <a:spcPts val="0"/>
                        </a:spcAft>
                      </a:pPr>
                      <a:r>
                        <a:rPr lang="tr-TR" sz="1650" b="0" i="0">
                          <a:solidFill>
                            <a:srgbClr val="262626"/>
                          </a:solidFill>
                          <a:latin typeface="Calibri"/>
                        </a:rPr>
                        <a:t>Denizler geç ısınıp geç soğur; denizel alanlarda fark az.</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Kıyıda yaz serin, kış ılık</a:t>
                      </a: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Bitki örtüsü</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Gündüz aşırı ısınmayı, gece aşırı soğumayı önler.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Ormanlık ve çıplak alanlar</a:t>
                      </a:r>
                    </a:p>
                  </a:txBody>
                  <a:tcPr marL="54864" marR="54864" marT="18288" marB="18288" anchor="ctr">
                    <a:solidFill>
                      <a:srgbClr val="E3F1E4"/>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97-99</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149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Sıcaklık kuşakları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BİLGİ KUTUSU</a:t>
            </a:r>
          </a:p>
        </p:txBody>
      </p:sp>
      <p:pic>
        <p:nvPicPr>
          <p:cNvPr id="6" name="Picture 5" descr="h12_sicaklik_kusaklari_s101.jpg"/>
          <p:cNvPicPr>
            <a:picLocks noChangeAspect="1"/>
          </p:cNvPicPr>
          <p:nvPr/>
        </p:nvPicPr>
        <p:blipFill>
          <a:blip r:embed="rId3"/>
          <a:stretch>
            <a:fillRect/>
          </a:stretch>
        </p:blipFill>
        <p:spPr>
          <a:xfrm>
            <a:off x="502920" y="1555301"/>
            <a:ext cx="4297680" cy="4030861"/>
          </a:xfrm>
          <a:prstGeom prst="rect">
            <a:avLst/>
          </a:prstGeom>
          <a:ln w="9525">
            <a:solidFill>
              <a:srgbClr val="D9D9D9"/>
            </a:solidFill>
          </a:ln>
        </p:spPr>
      </p:pic>
      <p:sp>
        <p:nvSpPr>
          <p:cNvPr id="7" name="TextBox 6"/>
          <p:cNvSpPr txBox="1"/>
          <p:nvPr/>
        </p:nvSpPr>
        <p:spPr>
          <a:xfrm>
            <a:off x="502920" y="5989320"/>
            <a:ext cx="429768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Sıcaklık kuşakları (kitap s. 101)</a:t>
            </a:r>
          </a:p>
        </p:txBody>
      </p:sp>
      <p:sp>
        <p:nvSpPr>
          <p:cNvPr id="8" name="Rounded Rectangle 7"/>
          <p:cNvSpPr/>
          <p:nvPr/>
        </p:nvSpPr>
        <p:spPr>
          <a:xfrm>
            <a:off x="5074920" y="1216152"/>
            <a:ext cx="1920240" cy="804672"/>
          </a:xfrm>
          <a:prstGeom prst="roundRect">
            <a:avLst>
              <a:gd name="adj" fmla="val 18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Sıcak kuşak</a:t>
            </a:r>
          </a:p>
        </p:txBody>
      </p:sp>
      <p:sp>
        <p:nvSpPr>
          <p:cNvPr id="9" name="Rounded Rectangle 8"/>
          <p:cNvSpPr/>
          <p:nvPr/>
        </p:nvSpPr>
        <p:spPr>
          <a:xfrm>
            <a:off x="7086600" y="1216152"/>
            <a:ext cx="4602175" cy="804672"/>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20 °C’un üstünde olduğu kuşaktır.</a:t>
            </a:r>
          </a:p>
        </p:txBody>
      </p:sp>
      <p:sp>
        <p:nvSpPr>
          <p:cNvPr id="10" name="Rounded Rectangle 9"/>
          <p:cNvSpPr/>
          <p:nvPr/>
        </p:nvSpPr>
        <p:spPr>
          <a:xfrm>
            <a:off x="5074920" y="2112264"/>
            <a:ext cx="1920240" cy="1207008"/>
          </a:xfrm>
          <a:prstGeom prst="roundRect">
            <a:avLst>
              <a:gd name="adj" fmla="val 18000"/>
            </a:avLst>
          </a:prstGeom>
          <a:solidFill>
            <a:srgbClr val="3E8E41"/>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Ilıman kuşak</a:t>
            </a:r>
          </a:p>
        </p:txBody>
      </p:sp>
      <p:sp>
        <p:nvSpPr>
          <p:cNvPr id="11" name="Rounded Rectangle 10"/>
          <p:cNvSpPr/>
          <p:nvPr/>
        </p:nvSpPr>
        <p:spPr>
          <a:xfrm>
            <a:off x="7086600" y="2112264"/>
            <a:ext cx="4602175" cy="120700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0 °C ile 20 °C arasında olduğu kuşaktır. Bu kuşakta yıl içinde sıcaklık farkları belirgindir ve dört mevsim yaşanır.</a:t>
            </a:r>
          </a:p>
        </p:txBody>
      </p:sp>
      <p:sp>
        <p:nvSpPr>
          <p:cNvPr id="12" name="Rounded Rectangle 11"/>
          <p:cNvSpPr/>
          <p:nvPr/>
        </p:nvSpPr>
        <p:spPr>
          <a:xfrm>
            <a:off x="5074920" y="3410712"/>
            <a:ext cx="1920240" cy="804672"/>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Soğuk kuşak</a:t>
            </a:r>
          </a:p>
        </p:txBody>
      </p:sp>
      <p:sp>
        <p:nvSpPr>
          <p:cNvPr id="13" name="Rounded Rectangle 12"/>
          <p:cNvSpPr/>
          <p:nvPr/>
        </p:nvSpPr>
        <p:spPr>
          <a:xfrm>
            <a:off x="7086600" y="3410712"/>
            <a:ext cx="4602175" cy="804672"/>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0 °C’un altında olduğu kuşaktır.</a:t>
            </a:r>
          </a:p>
        </p:txBody>
      </p:sp>
      <p:sp>
        <p:nvSpPr>
          <p:cNvPr id="14" name="Rounded Rectangle 13"/>
          <p:cNvSpPr/>
          <p:nvPr/>
        </p:nvSpPr>
        <p:spPr>
          <a:xfrm>
            <a:off x="5074920" y="4398264"/>
            <a:ext cx="6613855" cy="1892808"/>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800"/>
              </a:spcAft>
            </a:pPr>
            <a:r>
              <a:rPr lang="tr-TR" sz="2000" b="0" i="0">
                <a:solidFill>
                  <a:srgbClr val="767676"/>
                </a:solidFill>
                <a:latin typeface="Calibri"/>
              </a:rPr>
              <a:t>Kuzeyde sıcak kuşak 30° 30'e, ılıman kuşak 68° 30'e; güneyde 27° ve 48°'ye uzanıyor.</a:t>
            </a:r>
          </a:p>
          <a:p>
            <a:pPr algn="l">
              <a:spcBef>
                <a:spcPts val="0"/>
              </a:spcBef>
              <a:spcAft>
                <a:spcPts val="0"/>
              </a:spcAft>
            </a:pPr>
            <a:r>
              <a:rPr lang="tr-TR" sz="2000" b="1" i="0">
                <a:solidFill>
                  <a:srgbClr val="262626"/>
                </a:solidFill>
                <a:latin typeface="Calibri"/>
              </a:rPr>
              <a:t>Kuşak sınırları iki yarım kürede neden aynı değil?</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150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Sıcaklık kuşakları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2_sicaklik_kusaklari_s101.jpg"/>
          <p:cNvPicPr>
            <a:picLocks noChangeAspect="1"/>
          </p:cNvPicPr>
          <p:nvPr/>
        </p:nvPicPr>
        <p:blipFill>
          <a:blip r:embed="rId3"/>
          <a:stretch>
            <a:fillRect/>
          </a:stretch>
        </p:blipFill>
        <p:spPr>
          <a:xfrm>
            <a:off x="502920" y="1555301"/>
            <a:ext cx="4297680" cy="4030861"/>
          </a:xfrm>
          <a:prstGeom prst="rect">
            <a:avLst/>
          </a:prstGeom>
          <a:ln w="9525">
            <a:solidFill>
              <a:srgbClr val="D9D9D9"/>
            </a:solidFill>
          </a:ln>
        </p:spPr>
      </p:pic>
      <p:sp>
        <p:nvSpPr>
          <p:cNvPr id="7" name="TextBox 6"/>
          <p:cNvSpPr txBox="1"/>
          <p:nvPr/>
        </p:nvSpPr>
        <p:spPr>
          <a:xfrm>
            <a:off x="502920" y="5989320"/>
            <a:ext cx="429768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Sıcaklık kuşakları (kitap s. 101)</a:t>
            </a:r>
          </a:p>
        </p:txBody>
      </p:sp>
      <p:sp>
        <p:nvSpPr>
          <p:cNvPr id="8" name="Rounded Rectangle 7"/>
          <p:cNvSpPr/>
          <p:nvPr/>
        </p:nvSpPr>
        <p:spPr>
          <a:xfrm>
            <a:off x="5074920" y="1216152"/>
            <a:ext cx="1920240" cy="804672"/>
          </a:xfrm>
          <a:prstGeom prst="roundRect">
            <a:avLst>
              <a:gd name="adj" fmla="val 18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Sıcak kuşak</a:t>
            </a:r>
          </a:p>
        </p:txBody>
      </p:sp>
      <p:sp>
        <p:nvSpPr>
          <p:cNvPr id="9" name="Rounded Rectangle 8"/>
          <p:cNvSpPr/>
          <p:nvPr/>
        </p:nvSpPr>
        <p:spPr>
          <a:xfrm>
            <a:off x="7086600" y="1216152"/>
            <a:ext cx="4602175" cy="804672"/>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20 °C’un üstünde olduğu kuşaktır.</a:t>
            </a:r>
          </a:p>
        </p:txBody>
      </p:sp>
      <p:sp>
        <p:nvSpPr>
          <p:cNvPr id="10" name="Rounded Rectangle 9"/>
          <p:cNvSpPr/>
          <p:nvPr/>
        </p:nvSpPr>
        <p:spPr>
          <a:xfrm>
            <a:off x="5074920" y="2112264"/>
            <a:ext cx="1920240" cy="1207008"/>
          </a:xfrm>
          <a:prstGeom prst="roundRect">
            <a:avLst>
              <a:gd name="adj" fmla="val 18000"/>
            </a:avLst>
          </a:prstGeom>
          <a:solidFill>
            <a:srgbClr val="3E8E41"/>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Ilıman kuşak</a:t>
            </a:r>
          </a:p>
        </p:txBody>
      </p:sp>
      <p:sp>
        <p:nvSpPr>
          <p:cNvPr id="11" name="Rounded Rectangle 10"/>
          <p:cNvSpPr/>
          <p:nvPr/>
        </p:nvSpPr>
        <p:spPr>
          <a:xfrm>
            <a:off x="7086600" y="2112264"/>
            <a:ext cx="4602175" cy="120700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0 °C ile 20 °C arasında olduğu kuşaktır. Bu kuşakta yıl içinde sıcaklık farkları belirgindir ve dört mevsim yaşanır.</a:t>
            </a:r>
          </a:p>
        </p:txBody>
      </p:sp>
      <p:sp>
        <p:nvSpPr>
          <p:cNvPr id="12" name="Rounded Rectangle 11"/>
          <p:cNvSpPr/>
          <p:nvPr/>
        </p:nvSpPr>
        <p:spPr>
          <a:xfrm>
            <a:off x="5074920" y="3410712"/>
            <a:ext cx="1920240" cy="804672"/>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Soğuk kuşak</a:t>
            </a:r>
          </a:p>
        </p:txBody>
      </p:sp>
      <p:sp>
        <p:nvSpPr>
          <p:cNvPr id="13" name="Rounded Rectangle 12"/>
          <p:cNvSpPr/>
          <p:nvPr/>
        </p:nvSpPr>
        <p:spPr>
          <a:xfrm>
            <a:off x="7086600" y="3410712"/>
            <a:ext cx="4602175" cy="804672"/>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Ortalama sıcaklığın 0 °C’un altında olduğu kuşaktır.</a:t>
            </a:r>
          </a:p>
        </p:txBody>
      </p:sp>
      <p:sp>
        <p:nvSpPr>
          <p:cNvPr id="14" name="Rounded Rectangle 13"/>
          <p:cNvSpPr/>
          <p:nvPr/>
        </p:nvSpPr>
        <p:spPr>
          <a:xfrm>
            <a:off x="5074920" y="4398264"/>
            <a:ext cx="6613855" cy="1892808"/>
          </a:xfrm>
          <a:prstGeom prst="roundRect">
            <a:avLst>
              <a:gd name="adj" fmla="val 6000"/>
            </a:avLst>
          </a:prstGeom>
          <a:solidFill>
            <a:srgbClr val="E3F1E4"/>
          </a:solidFill>
          <a:ln>
            <a:noFill/>
          </a:ln>
          <a:effectLst/>
        </p:spPr>
        <p:txBody>
          <a:bodyPr rtlCol="0" anchor="ctr"/>
          <a:lstStyle/>
          <a:p/>
        </p:txBody>
      </p:sp>
      <p:sp>
        <p:nvSpPr>
          <p:cNvPr id="15" name="Rectangle 14"/>
          <p:cNvSpPr/>
          <p:nvPr/>
        </p:nvSpPr>
        <p:spPr>
          <a:xfrm>
            <a:off x="5074920" y="4398264"/>
            <a:ext cx="109728" cy="1892808"/>
          </a:xfrm>
          <a:prstGeom prst="rect">
            <a:avLst/>
          </a:prstGeom>
          <a:solidFill>
            <a:srgbClr val="2E7D32"/>
          </a:solidFill>
          <a:ln>
            <a:noFill/>
          </a:ln>
          <a:effectLst/>
        </p:spPr>
        <p:txBody>
          <a:bodyPr rtlCol="0" anchor="ctr"/>
          <a:lstStyle/>
          <a:p/>
        </p:txBody>
      </p:sp>
      <p:sp>
        <p:nvSpPr>
          <p:cNvPr id="16" name="TextBox 15"/>
          <p:cNvSpPr txBox="1"/>
          <p:nvPr/>
        </p:nvSpPr>
        <p:spPr>
          <a:xfrm>
            <a:off x="5303520" y="4453128"/>
            <a:ext cx="6293815" cy="1783080"/>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Sınırlar neden farklı?</a:t>
            </a:r>
          </a:p>
          <a:p>
            <a:pPr algn="l">
              <a:spcBef>
                <a:spcPts val="0"/>
              </a:spcBef>
              <a:spcAft>
                <a:spcPts val="0"/>
              </a:spcAft>
            </a:pPr>
            <a:r>
              <a:rPr lang="tr-TR" sz="2000" b="0" i="0">
                <a:solidFill>
                  <a:srgbClr val="262626"/>
                </a:solidFill>
                <a:latin typeface="Calibri"/>
              </a:rPr>
              <a:t>Sıcaklık kuşaklarının sınırları; kara ve denizlerin dağılışı, okyanus akıntıları gibi nedenlerle yarım kürelerde farklılık gösterir.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151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İzoterm ve dünyada sıcaklığın dağılışı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HARİTA 3.2</a:t>
            </a:r>
          </a:p>
        </p:txBody>
      </p:sp>
      <p:sp>
        <p:nvSpPr>
          <p:cNvPr id="6" name="Rounded Rectangle 5"/>
          <p:cNvSpPr/>
          <p:nvPr/>
        </p:nvSpPr>
        <p:spPr>
          <a:xfrm>
            <a:off x="502920" y="1216152"/>
            <a:ext cx="4480560" cy="118872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000" b="0" i="0">
                <a:solidFill>
                  <a:srgbClr val="262626"/>
                </a:solidFill>
                <a:latin typeface="Calibri"/>
              </a:rPr>
              <a:t>İzoterm eğrileri, sıcaklıkları aynı olan noktaların birleştirilmesiyle elde edilir.</a:t>
            </a:r>
          </a:p>
        </p:txBody>
      </p:sp>
      <p:sp>
        <p:nvSpPr>
          <p:cNvPr id="7" name="Rounded Rectangle 6"/>
          <p:cNvSpPr/>
          <p:nvPr/>
        </p:nvSpPr>
        <p:spPr>
          <a:xfrm>
            <a:off x="502920" y="2542032"/>
            <a:ext cx="4480560" cy="233172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757"/>
              </a:spcAft>
            </a:pPr>
            <a:r>
              <a:rPr lang="tr-TR" sz="1800" b="0" i="0">
                <a:solidFill>
                  <a:srgbClr val="262626"/>
                </a:solidFill>
                <a:latin typeface="Calibri"/>
              </a:rPr>
              <a:t>İzoterm haritalarında yükselti faktörünün sıcaklık üzerindeki etkisini ortadan kaldırmak için izoterm eğrilerinin sıcaklık değerleri deniz seviyesine indirgenir.</a:t>
            </a:r>
          </a:p>
          <a:p>
            <a:pPr algn="l">
              <a:spcBef>
                <a:spcPts val="0"/>
              </a:spcBef>
              <a:spcAft>
                <a:spcPts val="0"/>
              </a:spcAft>
            </a:pPr>
            <a:r>
              <a:rPr lang="tr-TR" sz="1800" b="1" i="0">
                <a:solidFill>
                  <a:srgbClr val="1E7B6E"/>
                </a:solidFill>
                <a:latin typeface="Calibri"/>
              </a:rPr>
              <a:t>Bu tür haritalara indirgenmiş izoterm haritaları denir.</a:t>
            </a:r>
          </a:p>
        </p:txBody>
      </p:sp>
      <p:pic>
        <p:nvPicPr>
          <p:cNvPr id="8" name="Picture 7" descr="h12_harita_3_2_s101.jpg"/>
          <p:cNvPicPr>
            <a:picLocks noChangeAspect="1"/>
          </p:cNvPicPr>
          <p:nvPr/>
        </p:nvPicPr>
        <p:blipFill>
          <a:blip r:embed="rId3"/>
          <a:stretch>
            <a:fillRect/>
          </a:stretch>
        </p:blipFill>
        <p:spPr>
          <a:xfrm>
            <a:off x="5212080" y="1216152"/>
            <a:ext cx="6476695" cy="3350719"/>
          </a:xfrm>
          <a:prstGeom prst="rect">
            <a:avLst/>
          </a:prstGeom>
          <a:ln w="9525">
            <a:solidFill>
              <a:srgbClr val="D9D9D9"/>
            </a:solidFill>
          </a:ln>
        </p:spPr>
      </p:pic>
      <p:sp>
        <p:nvSpPr>
          <p:cNvPr id="9" name="TextBox 8"/>
          <p:cNvSpPr txBox="1"/>
          <p:nvPr/>
        </p:nvSpPr>
        <p:spPr>
          <a:xfrm>
            <a:off x="5212080" y="4585159"/>
            <a:ext cx="6476695"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3.2: Dünya yıllık ortalama indirgenmiş sıcaklık dağılışı (kitap s. 101)</a:t>
            </a:r>
          </a:p>
        </p:txBody>
      </p:sp>
      <p:sp>
        <p:nvSpPr>
          <p:cNvPr id="10" name="Rounded Rectangle 9"/>
          <p:cNvSpPr/>
          <p:nvPr/>
        </p:nvSpPr>
        <p:spPr>
          <a:xfrm>
            <a:off x="502920" y="5010912"/>
            <a:ext cx="6949440" cy="128016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5010912"/>
            <a:ext cx="118872" cy="1280160"/>
          </a:xfrm>
          <a:prstGeom prst="rect">
            <a:avLst/>
          </a:prstGeom>
          <a:solidFill>
            <a:srgbClr val="1E7B6E"/>
          </a:solidFill>
          <a:ln>
            <a:noFill/>
          </a:ln>
          <a:effectLst/>
        </p:spPr>
        <p:txBody>
          <a:bodyPr rtlCol="0" anchor="ctr"/>
          <a:lstStyle/>
          <a:p/>
        </p:txBody>
      </p:sp>
      <p:sp>
        <p:nvSpPr>
          <p:cNvPr id="12" name="TextBox 11"/>
          <p:cNvSpPr txBox="1"/>
          <p:nvPr/>
        </p:nvSpPr>
        <p:spPr>
          <a:xfrm>
            <a:off x="777240" y="5010912"/>
            <a:ext cx="6537960" cy="1280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İndirgenmiş izoterm haritaları; enlem, nemlilik, okyanus akıntıları, karasallık-denizellik gibi faktörlerin sıcaklığın dağılışı üzerindeki etkisini göstermek için kullanılır.</a:t>
            </a:r>
          </a:p>
        </p:txBody>
      </p:sp>
      <p:sp>
        <p:nvSpPr>
          <p:cNvPr id="13" name="Rounded Rectangle 12"/>
          <p:cNvSpPr/>
          <p:nvPr/>
        </p:nvSpPr>
        <p:spPr>
          <a:xfrm>
            <a:off x="7635240" y="5010912"/>
            <a:ext cx="4053535" cy="12801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Haritada 30 °C eğrisi nerede? Kutuplarda değerler kaç?</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152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3.2: hangileri doğru?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DOĞRU OLANLARI SEÇ</a:t>
            </a:r>
          </a:p>
        </p:txBody>
      </p:sp>
      <p:sp>
        <p:nvSpPr>
          <p:cNvPr id="6" name="Rounded Rectangle 5"/>
          <p:cNvSpPr/>
          <p:nvPr/>
        </p:nvSpPr>
        <p:spPr>
          <a:xfrm>
            <a:off x="502920" y="121615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7" name="Oval 6"/>
          <p:cNvSpPr/>
          <p:nvPr/>
        </p:nvSpPr>
        <p:spPr>
          <a:xfrm>
            <a:off x="612648" y="134493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280160" y="12161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En yüksek sıcaklık değerleri, kuzey yarım kürede dönence üzerindeki çöllerde görülür.</a:t>
            </a:r>
          </a:p>
        </p:txBody>
      </p:sp>
      <p:sp>
        <p:nvSpPr>
          <p:cNvPr id="9" name="Rounded Rectangle 8"/>
          <p:cNvSpPr/>
          <p:nvPr/>
        </p:nvSpPr>
        <p:spPr>
          <a:xfrm>
            <a:off x="502920" y="207721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0" name="Oval 9"/>
          <p:cNvSpPr/>
          <p:nvPr/>
        </p:nvSpPr>
        <p:spPr>
          <a:xfrm>
            <a:off x="612648" y="220599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280160" y="207721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Sıcaklıklar kutuplarda yıl boyunca 0 °C’un üzerindedir.</a:t>
            </a:r>
          </a:p>
        </p:txBody>
      </p:sp>
      <p:sp>
        <p:nvSpPr>
          <p:cNvPr id="12" name="Rounded Rectangle 11"/>
          <p:cNvSpPr/>
          <p:nvPr/>
        </p:nvSpPr>
        <p:spPr>
          <a:xfrm>
            <a:off x="502920" y="293827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3" name="Oval 12"/>
          <p:cNvSpPr/>
          <p:nvPr/>
        </p:nvSpPr>
        <p:spPr>
          <a:xfrm>
            <a:off x="612648" y="306705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280160" y="293827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Karalar daha fazla yer kapladığı için kuzey yarım kürede yıllık sıcaklık ortalamaları güney yarım küreden fazladır.</a:t>
            </a:r>
          </a:p>
        </p:txBody>
      </p:sp>
      <p:sp>
        <p:nvSpPr>
          <p:cNvPr id="15" name="Rounded Rectangle 14"/>
          <p:cNvSpPr/>
          <p:nvPr/>
        </p:nvSpPr>
        <p:spPr>
          <a:xfrm>
            <a:off x="502920" y="379933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6" name="Oval 15"/>
          <p:cNvSpPr/>
          <p:nvPr/>
        </p:nvSpPr>
        <p:spPr>
          <a:xfrm>
            <a:off x="612648" y="392811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280160" y="379933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Sıcaklık, enlem etkisine bağlı olarak Ekvator’dan kutuplara doğru azalır.</a:t>
            </a:r>
          </a:p>
        </p:txBody>
      </p:sp>
      <p:sp>
        <p:nvSpPr>
          <p:cNvPr id="18" name="Rounded Rectangle 17"/>
          <p:cNvSpPr/>
          <p:nvPr/>
        </p:nvSpPr>
        <p:spPr>
          <a:xfrm>
            <a:off x="502920" y="466039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9" name="Oval 18"/>
          <p:cNvSpPr/>
          <p:nvPr/>
        </p:nvSpPr>
        <p:spPr>
          <a:xfrm>
            <a:off x="612648" y="478917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280160" y="466039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Ekvator çevresinde yıllık ortalama sıcaklık 30 °C’un üzerindedir.</a:t>
            </a:r>
          </a:p>
        </p:txBody>
      </p:sp>
      <p:sp>
        <p:nvSpPr>
          <p:cNvPr id="21" name="Rounded Rectangle 20"/>
          <p:cNvSpPr/>
          <p:nvPr/>
        </p:nvSpPr>
        <p:spPr>
          <a:xfrm>
            <a:off x="502920" y="552145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22" name="Oval 21"/>
          <p:cNvSpPr/>
          <p:nvPr/>
        </p:nvSpPr>
        <p:spPr>
          <a:xfrm>
            <a:off x="612648" y="565023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6</a:t>
            </a:r>
          </a:p>
        </p:txBody>
      </p:sp>
      <p:sp>
        <p:nvSpPr>
          <p:cNvPr id="23" name="TextBox 22"/>
          <p:cNvSpPr txBox="1"/>
          <p:nvPr/>
        </p:nvSpPr>
        <p:spPr>
          <a:xfrm>
            <a:off x="1280160" y="55214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Kuzey yarım kürede kıtaların batı kıyılarının doğu kıyılarından daha sıcak olması sıcak okyanus akıntılarıyla ilişkilidir.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153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3.2: hangileri doğru?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7" name="Oval 6"/>
          <p:cNvSpPr/>
          <p:nvPr/>
        </p:nvSpPr>
        <p:spPr>
          <a:xfrm>
            <a:off x="612648" y="134493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8" name="TextBox 7"/>
          <p:cNvSpPr txBox="1"/>
          <p:nvPr/>
        </p:nvSpPr>
        <p:spPr>
          <a:xfrm>
            <a:off x="1280160" y="12161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1. En yüksek sıcaklık değerleri, kuzey yarım kürede dönence üzerindeki çöllerde görülür.</a:t>
            </a:r>
          </a:p>
        </p:txBody>
      </p:sp>
      <p:sp>
        <p:nvSpPr>
          <p:cNvPr id="9" name="Rounded Rectangle 8"/>
          <p:cNvSpPr/>
          <p:nvPr/>
        </p:nvSpPr>
        <p:spPr>
          <a:xfrm>
            <a:off x="502920" y="2077212"/>
            <a:ext cx="11185855" cy="769620"/>
          </a:xfrm>
          <a:prstGeom prst="roundRect">
            <a:avLst>
              <a:gd name="adj" fmla="val 20000"/>
            </a:avLst>
          </a:prstGeom>
          <a:solidFill>
            <a:srgbClr val="F9E1E1"/>
          </a:solidFill>
          <a:ln w="25400">
            <a:solidFill>
              <a:srgbClr val="D3373A"/>
            </a:solidFill>
          </a:ln>
          <a:effectLst/>
        </p:spPr>
        <p:txBody>
          <a:bodyPr rtlCol="0" anchor="ctr"/>
          <a:lstStyle/>
          <a:p/>
        </p:txBody>
      </p:sp>
      <p:sp>
        <p:nvSpPr>
          <p:cNvPr id="10" name="Oval 9"/>
          <p:cNvSpPr/>
          <p:nvPr/>
        </p:nvSpPr>
        <p:spPr>
          <a:xfrm>
            <a:off x="612648" y="2205990"/>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1" name="TextBox 10"/>
          <p:cNvSpPr txBox="1"/>
          <p:nvPr/>
        </p:nvSpPr>
        <p:spPr>
          <a:xfrm>
            <a:off x="1280160" y="207721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2. Sıcaklıklar kutuplarda yıl boyunca 0 °C’un üzerindedir.  → </a:t>
            </a:r>
            <a:r>
              <a:rPr lang="tr-TR" sz="2000" b="1" i="0">
                <a:solidFill>
                  <a:srgbClr val="262626"/>
                </a:solidFill>
                <a:latin typeface="Calibri"/>
              </a:rPr>
              <a:t>Kutuplarda yıl boyunca 0 °C’un altındadır.</a:t>
            </a:r>
          </a:p>
        </p:txBody>
      </p:sp>
      <p:sp>
        <p:nvSpPr>
          <p:cNvPr id="12" name="Rounded Rectangle 11"/>
          <p:cNvSpPr/>
          <p:nvPr/>
        </p:nvSpPr>
        <p:spPr>
          <a:xfrm>
            <a:off x="502920" y="293827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13" name="Oval 12"/>
          <p:cNvSpPr/>
          <p:nvPr/>
        </p:nvSpPr>
        <p:spPr>
          <a:xfrm>
            <a:off x="612648" y="306705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4" name="TextBox 13"/>
          <p:cNvSpPr txBox="1"/>
          <p:nvPr/>
        </p:nvSpPr>
        <p:spPr>
          <a:xfrm>
            <a:off x="1280160" y="293827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3. Karalar daha fazla yer kapladığı için kuzey yarım kürede yıllık sıcaklık ortalamaları güney yarım küreden fazladır.</a:t>
            </a:r>
          </a:p>
        </p:txBody>
      </p:sp>
      <p:sp>
        <p:nvSpPr>
          <p:cNvPr id="15" name="Rounded Rectangle 14"/>
          <p:cNvSpPr/>
          <p:nvPr/>
        </p:nvSpPr>
        <p:spPr>
          <a:xfrm>
            <a:off x="502920" y="379933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16" name="Oval 15"/>
          <p:cNvSpPr/>
          <p:nvPr/>
        </p:nvSpPr>
        <p:spPr>
          <a:xfrm>
            <a:off x="612648" y="392811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280160" y="379933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4. Sıcaklık, enlem etkisine bağlı olarak Ekvator’dan kutuplara doğru azalır.</a:t>
            </a:r>
          </a:p>
        </p:txBody>
      </p:sp>
      <p:sp>
        <p:nvSpPr>
          <p:cNvPr id="18" name="Rounded Rectangle 17"/>
          <p:cNvSpPr/>
          <p:nvPr/>
        </p:nvSpPr>
        <p:spPr>
          <a:xfrm>
            <a:off x="502920" y="4660392"/>
            <a:ext cx="11185855" cy="769620"/>
          </a:xfrm>
          <a:prstGeom prst="roundRect">
            <a:avLst>
              <a:gd name="adj" fmla="val 20000"/>
            </a:avLst>
          </a:prstGeom>
          <a:solidFill>
            <a:srgbClr val="F9E1E1"/>
          </a:solidFill>
          <a:ln w="25400">
            <a:solidFill>
              <a:srgbClr val="D3373A"/>
            </a:solidFill>
          </a:ln>
          <a:effectLst/>
        </p:spPr>
        <p:txBody>
          <a:bodyPr rtlCol="0" anchor="ctr"/>
          <a:lstStyle/>
          <a:p/>
        </p:txBody>
      </p:sp>
      <p:sp>
        <p:nvSpPr>
          <p:cNvPr id="19" name="Oval 18"/>
          <p:cNvSpPr/>
          <p:nvPr/>
        </p:nvSpPr>
        <p:spPr>
          <a:xfrm>
            <a:off x="612648" y="4789170"/>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20" name="TextBox 19"/>
          <p:cNvSpPr txBox="1"/>
          <p:nvPr/>
        </p:nvSpPr>
        <p:spPr>
          <a:xfrm>
            <a:off x="1280160" y="466039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5. Ekvator çevresinde yıllık ortalama sıcaklık 30 °C’un üzerindedir.  → </a:t>
            </a:r>
            <a:r>
              <a:rPr lang="tr-TR" sz="2000" b="1" i="0">
                <a:solidFill>
                  <a:srgbClr val="262626"/>
                </a:solidFill>
                <a:latin typeface="Calibri"/>
              </a:rPr>
              <a:t>Ekvator çevresi 20-30 °C arasındadır; 30 °C’u aşan alanlar kuzey yarım kürenin karalarındadır.</a:t>
            </a:r>
          </a:p>
        </p:txBody>
      </p:sp>
      <p:sp>
        <p:nvSpPr>
          <p:cNvPr id="21" name="Rounded Rectangle 20"/>
          <p:cNvSpPr/>
          <p:nvPr/>
        </p:nvSpPr>
        <p:spPr>
          <a:xfrm>
            <a:off x="502920" y="552145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22" name="Oval 21"/>
          <p:cNvSpPr/>
          <p:nvPr/>
        </p:nvSpPr>
        <p:spPr>
          <a:xfrm>
            <a:off x="612648" y="565023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23" name="TextBox 22"/>
          <p:cNvSpPr txBox="1"/>
          <p:nvPr/>
        </p:nvSpPr>
        <p:spPr>
          <a:xfrm>
            <a:off x="1280160" y="55214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6. Kuzey yarım kürede kıtaların batı kıyılarının doğu kıyılarından daha sıcak olması sıcak okyanus akıntılarıyla ilişkilidir.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154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İzoterm haritalarında yükselti etkisini ortadan kaldırmak için ne yapılır?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Sıcaklık değerleri deniz seviyesine indirgenir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Yalnız kıyı istasyonları kullanılır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Değerler en yüksek dağa göre hesaplanır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Gece ölçümleri çıkarılır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 değerleri silinir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155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İzoterm haritalarında yükselti etkisini ortadan kaldırmak için ne yapılır?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Sıcaklık değerleri deniz seviyesine indirgenir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Yalnız kıyı istasyonları kullanılır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Değerler en yüksek dağa göre hesaplanır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Gece ölçümleri çıkarılır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 değerleri silinir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İzoterm haritalarında yükselti faktörünün sıcaklık üzerindeki etkisini ortadan kaldırmak için izoterm eğrilerinin sıcaklık değerleri deniz seviyesine indirgenir.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156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Dünya Sıcaklık Dağılışı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 · 12 dk</a:t>
            </a:r>
          </a:p>
        </p:txBody>
      </p:sp>
      <p:sp>
        <p:nvSpPr>
          <p:cNvPr id="6" name="Rounded Rectangle 5"/>
          <p:cNvSpPr/>
          <p:nvPr/>
        </p:nvSpPr>
        <p:spPr>
          <a:xfrm>
            <a:off x="502920" y="1216152"/>
            <a:ext cx="47091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Ocak ayı Dünya ortalama sıcaklık değerleri</a:t>
            </a:r>
          </a:p>
        </p:txBody>
      </p:sp>
      <p:pic>
        <p:nvPicPr>
          <p:cNvPr id="7" name="Picture 6" descr="h12_dunya_ocak_s102.jpg"/>
          <p:cNvPicPr>
            <a:picLocks noChangeAspect="1"/>
          </p:cNvPicPr>
          <p:nvPr/>
        </p:nvPicPr>
        <p:blipFill>
          <a:blip r:embed="rId3"/>
          <a:stretch>
            <a:fillRect/>
          </a:stretch>
        </p:blipFill>
        <p:spPr>
          <a:xfrm>
            <a:off x="786826" y="1545336"/>
            <a:ext cx="4141347" cy="2139696"/>
          </a:xfrm>
          <a:prstGeom prst="rect">
            <a:avLst/>
          </a:prstGeom>
          <a:ln w="9525">
            <a:solidFill>
              <a:srgbClr val="D9D9D9"/>
            </a:solidFill>
          </a:ln>
        </p:spPr>
      </p:pic>
      <p:sp>
        <p:nvSpPr>
          <p:cNvPr id="8" name="Rounded Rectangle 7"/>
          <p:cNvSpPr/>
          <p:nvPr/>
        </p:nvSpPr>
        <p:spPr>
          <a:xfrm>
            <a:off x="502920" y="3776472"/>
            <a:ext cx="47091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Temmuz ayı Dünya ortalama sıcaklık değerleri</a:t>
            </a:r>
          </a:p>
        </p:txBody>
      </p:sp>
      <p:pic>
        <p:nvPicPr>
          <p:cNvPr id="9" name="Picture 8" descr="h12_dunya_temmuz_s102.jpg"/>
          <p:cNvPicPr>
            <a:picLocks noChangeAspect="1"/>
          </p:cNvPicPr>
          <p:nvPr/>
        </p:nvPicPr>
        <p:blipFill>
          <a:blip r:embed="rId4"/>
          <a:stretch>
            <a:fillRect/>
          </a:stretch>
        </p:blipFill>
        <p:spPr>
          <a:xfrm>
            <a:off x="774226" y="4105656"/>
            <a:ext cx="4166547" cy="2139696"/>
          </a:xfrm>
          <a:prstGeom prst="rect">
            <a:avLst/>
          </a:prstGeom>
          <a:ln w="9525">
            <a:solidFill>
              <a:srgbClr val="D9D9D9"/>
            </a:solidFill>
          </a:ln>
        </p:spPr>
      </p:pic>
      <p:sp>
        <p:nvSpPr>
          <p:cNvPr id="10" name="Rounded Rectangle 9"/>
          <p:cNvSpPr/>
          <p:nvPr/>
        </p:nvSpPr>
        <p:spPr>
          <a:xfrm>
            <a:off x="5440680" y="1216152"/>
            <a:ext cx="6248095" cy="947318"/>
          </a:xfrm>
          <a:prstGeom prst="roundRect">
            <a:avLst>
              <a:gd name="adj" fmla="val 10000"/>
            </a:avLst>
          </a:prstGeom>
          <a:solidFill>
            <a:srgbClr val="F0F0F0"/>
          </a:solidFill>
          <a:ln>
            <a:noFill/>
          </a:ln>
          <a:effectLst/>
        </p:spPr>
        <p:txBody>
          <a:bodyPr rtlCol="0" anchor="ctr"/>
          <a:lstStyle/>
          <a:p/>
        </p:txBody>
      </p:sp>
      <p:sp>
        <p:nvSpPr>
          <p:cNvPr id="11" name="TextBox 10"/>
          <p:cNvSpPr txBox="1"/>
          <p:nvPr/>
        </p:nvSpPr>
        <p:spPr>
          <a:xfrm>
            <a:off x="5513832" y="1234440"/>
            <a:ext cx="6101791" cy="67299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1.</a:t>
            </a:r>
            <a:r>
              <a:rPr lang="tr-TR" sz="1700" b="0" i="0">
                <a:solidFill>
                  <a:srgbClr val="262626"/>
                </a:solidFill>
                <a:latin typeface="Calibri"/>
              </a:rPr>
              <a:t> Ocak ve temmuz aylarında sıcaklıkların farklı olmasının nedenini açıklayınız.  </a:t>
            </a:r>
          </a:p>
        </p:txBody>
      </p:sp>
      <p:sp>
        <p:nvSpPr>
          <p:cNvPr id="12" name="TextBox 11"/>
          <p:cNvSpPr txBox="1"/>
          <p:nvPr/>
        </p:nvSpPr>
        <p:spPr>
          <a:xfrm>
            <a:off x="5513832" y="1861718"/>
            <a:ext cx="61017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herkes</a:t>
            </a:r>
          </a:p>
        </p:txBody>
      </p:sp>
      <p:sp>
        <p:nvSpPr>
          <p:cNvPr id="13" name="Rounded Rectangle 12"/>
          <p:cNvSpPr/>
          <p:nvPr/>
        </p:nvSpPr>
        <p:spPr>
          <a:xfrm>
            <a:off x="5440680" y="2236622"/>
            <a:ext cx="6248095" cy="947318"/>
          </a:xfrm>
          <a:prstGeom prst="roundRect">
            <a:avLst>
              <a:gd name="adj" fmla="val 10000"/>
            </a:avLst>
          </a:prstGeom>
          <a:solidFill>
            <a:srgbClr val="F0F0F0"/>
          </a:solidFill>
          <a:ln>
            <a:noFill/>
          </a:ln>
          <a:effectLst/>
        </p:spPr>
        <p:txBody>
          <a:bodyPr rtlCol="0" anchor="ctr"/>
          <a:lstStyle/>
          <a:p/>
        </p:txBody>
      </p:sp>
      <p:sp>
        <p:nvSpPr>
          <p:cNvPr id="14" name="TextBox 13"/>
          <p:cNvSpPr txBox="1"/>
          <p:nvPr/>
        </p:nvSpPr>
        <p:spPr>
          <a:xfrm>
            <a:off x="5513832" y="2254910"/>
            <a:ext cx="6101791" cy="67299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2.</a:t>
            </a:r>
            <a:r>
              <a:rPr lang="tr-TR" sz="1700" b="0" i="0">
                <a:solidFill>
                  <a:srgbClr val="262626"/>
                </a:solidFill>
                <a:latin typeface="Calibri"/>
              </a:rPr>
              <a:t> Ocak ayı sıcaklık haritasında a noktasından b noktasına doğru gidildikçe sıcaklığın azalmasının nedenini açıklayınız.  </a:t>
            </a:r>
          </a:p>
        </p:txBody>
      </p:sp>
      <p:sp>
        <p:nvSpPr>
          <p:cNvPr id="15" name="TextBox 14"/>
          <p:cNvSpPr txBox="1"/>
          <p:nvPr/>
        </p:nvSpPr>
        <p:spPr>
          <a:xfrm>
            <a:off x="5513832" y="2882188"/>
            <a:ext cx="61017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herkes</a:t>
            </a:r>
          </a:p>
        </p:txBody>
      </p:sp>
      <p:sp>
        <p:nvSpPr>
          <p:cNvPr id="16" name="Rounded Rectangle 15"/>
          <p:cNvSpPr/>
          <p:nvPr/>
        </p:nvSpPr>
        <p:spPr>
          <a:xfrm>
            <a:off x="5440680" y="3257092"/>
            <a:ext cx="6248095" cy="947318"/>
          </a:xfrm>
          <a:prstGeom prst="roundRect">
            <a:avLst>
              <a:gd name="adj" fmla="val 10000"/>
            </a:avLst>
          </a:prstGeom>
          <a:solidFill>
            <a:srgbClr val="F0F0F0"/>
          </a:solidFill>
          <a:ln>
            <a:noFill/>
          </a:ln>
          <a:effectLst/>
        </p:spPr>
        <p:txBody>
          <a:bodyPr rtlCol="0" anchor="ctr"/>
          <a:lstStyle/>
          <a:p/>
        </p:txBody>
      </p:sp>
      <p:sp>
        <p:nvSpPr>
          <p:cNvPr id="17" name="TextBox 16"/>
          <p:cNvSpPr txBox="1"/>
          <p:nvPr/>
        </p:nvSpPr>
        <p:spPr>
          <a:xfrm>
            <a:off x="5513832" y="3275380"/>
            <a:ext cx="6101791" cy="67299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3.</a:t>
            </a:r>
            <a:r>
              <a:rPr lang="tr-TR" sz="1700" b="0" i="0">
                <a:solidFill>
                  <a:srgbClr val="262626"/>
                </a:solidFill>
                <a:latin typeface="Calibri"/>
              </a:rPr>
              <a:t> En yüksek sıcaklık değerlerinin Ekvator üzerinde olmaması nasıl açıklanabilir?  </a:t>
            </a:r>
          </a:p>
        </p:txBody>
      </p:sp>
      <p:sp>
        <p:nvSpPr>
          <p:cNvPr id="18" name="TextBox 17"/>
          <p:cNvSpPr txBox="1"/>
          <p:nvPr/>
        </p:nvSpPr>
        <p:spPr>
          <a:xfrm>
            <a:off x="5513832" y="3902658"/>
            <a:ext cx="61017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tek numaralı ikililer</a:t>
            </a:r>
          </a:p>
        </p:txBody>
      </p:sp>
      <p:sp>
        <p:nvSpPr>
          <p:cNvPr id="19" name="Rounded Rectangle 18"/>
          <p:cNvSpPr/>
          <p:nvPr/>
        </p:nvSpPr>
        <p:spPr>
          <a:xfrm>
            <a:off x="5440680" y="4277562"/>
            <a:ext cx="6248095" cy="947318"/>
          </a:xfrm>
          <a:prstGeom prst="roundRect">
            <a:avLst>
              <a:gd name="adj" fmla="val 10000"/>
            </a:avLst>
          </a:prstGeom>
          <a:solidFill>
            <a:srgbClr val="F0F0F0"/>
          </a:solidFill>
          <a:ln>
            <a:noFill/>
          </a:ln>
          <a:effectLst/>
        </p:spPr>
        <p:txBody>
          <a:bodyPr rtlCol="0" anchor="ctr"/>
          <a:lstStyle/>
          <a:p/>
        </p:txBody>
      </p:sp>
      <p:sp>
        <p:nvSpPr>
          <p:cNvPr id="20" name="TextBox 19"/>
          <p:cNvSpPr txBox="1"/>
          <p:nvPr/>
        </p:nvSpPr>
        <p:spPr>
          <a:xfrm>
            <a:off x="5513832" y="4295850"/>
            <a:ext cx="6101791" cy="67299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4.</a:t>
            </a:r>
            <a:r>
              <a:rPr lang="tr-TR" sz="1700" b="0" i="0">
                <a:solidFill>
                  <a:srgbClr val="262626"/>
                </a:solidFill>
                <a:latin typeface="Calibri"/>
              </a:rPr>
              <a:t> Temmuz ayı sıcaklık haritasında c ve ç noktalarında sıcaklığın farklı olmasının nedenini açıklayınız.  </a:t>
            </a:r>
          </a:p>
        </p:txBody>
      </p:sp>
      <p:sp>
        <p:nvSpPr>
          <p:cNvPr id="21" name="TextBox 20"/>
          <p:cNvSpPr txBox="1"/>
          <p:nvPr/>
        </p:nvSpPr>
        <p:spPr>
          <a:xfrm>
            <a:off x="5513832" y="4923128"/>
            <a:ext cx="61017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çift numaralı ikililer</a:t>
            </a:r>
          </a:p>
        </p:txBody>
      </p:sp>
      <p:sp>
        <p:nvSpPr>
          <p:cNvPr id="22" name="Rounded Rectangle 21"/>
          <p:cNvSpPr/>
          <p:nvPr/>
        </p:nvSpPr>
        <p:spPr>
          <a:xfrm>
            <a:off x="5440680" y="5298032"/>
            <a:ext cx="6248095" cy="947318"/>
          </a:xfrm>
          <a:prstGeom prst="roundRect">
            <a:avLst>
              <a:gd name="adj" fmla="val 10000"/>
            </a:avLst>
          </a:prstGeom>
          <a:solidFill>
            <a:srgbClr val="F0F0F0"/>
          </a:solidFill>
          <a:ln>
            <a:noFill/>
          </a:ln>
          <a:effectLst/>
        </p:spPr>
        <p:txBody>
          <a:bodyPr rtlCol="0" anchor="ctr"/>
          <a:lstStyle/>
          <a:p/>
        </p:txBody>
      </p:sp>
      <p:sp>
        <p:nvSpPr>
          <p:cNvPr id="23" name="TextBox 22"/>
          <p:cNvSpPr txBox="1"/>
          <p:nvPr/>
        </p:nvSpPr>
        <p:spPr>
          <a:xfrm>
            <a:off x="5513832" y="5316320"/>
            <a:ext cx="6101791" cy="67299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5.</a:t>
            </a:r>
            <a:r>
              <a:rPr lang="tr-TR" sz="1700" b="0" i="0">
                <a:solidFill>
                  <a:srgbClr val="262626"/>
                </a:solidFill>
                <a:latin typeface="Calibri"/>
              </a:rPr>
              <a:t> Okyanus akıntılarının sıcaklık üzerindeki etkilerine haritalar üzerinden iki kanıt gösteriniz.  </a:t>
            </a:r>
          </a:p>
        </p:txBody>
      </p:sp>
      <p:sp>
        <p:nvSpPr>
          <p:cNvPr id="24" name="TextBox 23"/>
          <p:cNvSpPr txBox="1"/>
          <p:nvPr/>
        </p:nvSpPr>
        <p:spPr>
          <a:xfrm>
            <a:off x="5513832" y="5943598"/>
            <a:ext cx="61017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erken bitirenler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102</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157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 Sıcaklık Dağılışı — cevap (1-3)</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3434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Ocak ayı Dünya ortalama sıcaklık değerleri</a:t>
            </a:r>
          </a:p>
        </p:txBody>
      </p:sp>
      <p:pic>
        <p:nvPicPr>
          <p:cNvPr id="7" name="Picture 6" descr="h12_dunya_ocak_s102.jpg"/>
          <p:cNvPicPr>
            <a:picLocks noChangeAspect="1"/>
          </p:cNvPicPr>
          <p:nvPr/>
        </p:nvPicPr>
        <p:blipFill>
          <a:blip r:embed="rId3"/>
          <a:stretch>
            <a:fillRect/>
          </a:stretch>
        </p:blipFill>
        <p:spPr>
          <a:xfrm>
            <a:off x="603946" y="1545336"/>
            <a:ext cx="4141347" cy="2139696"/>
          </a:xfrm>
          <a:prstGeom prst="rect">
            <a:avLst/>
          </a:prstGeom>
          <a:ln w="9525">
            <a:solidFill>
              <a:srgbClr val="D9D9D9"/>
            </a:solidFill>
          </a:ln>
        </p:spPr>
      </p:pic>
      <p:sp>
        <p:nvSpPr>
          <p:cNvPr id="8" name="Rounded Rectangle 7"/>
          <p:cNvSpPr/>
          <p:nvPr/>
        </p:nvSpPr>
        <p:spPr>
          <a:xfrm>
            <a:off x="502920" y="3776472"/>
            <a:ext cx="43434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Temmuz ayı Dünya ortalama sıcaklık değerleri</a:t>
            </a:r>
          </a:p>
        </p:txBody>
      </p:sp>
      <p:pic>
        <p:nvPicPr>
          <p:cNvPr id="9" name="Picture 8" descr="h12_dunya_temmuz_s102.jpg"/>
          <p:cNvPicPr>
            <a:picLocks noChangeAspect="1"/>
          </p:cNvPicPr>
          <p:nvPr/>
        </p:nvPicPr>
        <p:blipFill>
          <a:blip r:embed="rId4"/>
          <a:stretch>
            <a:fillRect/>
          </a:stretch>
        </p:blipFill>
        <p:spPr>
          <a:xfrm>
            <a:off x="591346" y="4105656"/>
            <a:ext cx="4166547" cy="2139696"/>
          </a:xfrm>
          <a:prstGeom prst="rect">
            <a:avLst/>
          </a:prstGeom>
          <a:ln w="9525">
            <a:solidFill>
              <a:srgbClr val="D9D9D9"/>
            </a:solidFill>
          </a:ln>
        </p:spPr>
      </p:pic>
      <p:cxnSp>
        <p:nvCxnSpPr>
          <p:cNvPr id="10" name="Connector 9"/>
          <p:cNvCxnSpPr/>
          <p:nvPr/>
        </p:nvCxnSpPr>
        <p:spPr>
          <a:xfrm>
            <a:off x="675969" y="2646437"/>
            <a:ext cx="4009304" cy="0"/>
          </a:xfrm>
          <a:prstGeom prst="line">
            <a:avLst/>
          </a:prstGeom>
          <a:ln w="25400">
            <a:solidFill>
              <a:srgbClr val="262626"/>
            </a:solidFill>
            <a:prstDash val="dash"/>
          </a:ln>
        </p:spPr>
      </p:cxnSp>
      <p:sp>
        <p:nvSpPr>
          <p:cNvPr id="11" name="Rounded Rectangle 10"/>
          <p:cNvSpPr/>
          <p:nvPr/>
        </p:nvSpPr>
        <p:spPr>
          <a:xfrm>
            <a:off x="904569" y="2673869"/>
            <a:ext cx="822960" cy="246888"/>
          </a:xfrm>
          <a:prstGeom prst="roundRect">
            <a:avLst>
              <a:gd name="adj" fmla="val 25000"/>
            </a:avLst>
          </a:prstGeom>
          <a:solidFill>
            <a:srgbClr val="FFFFFF"/>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Ekvator</a:t>
            </a:r>
          </a:p>
        </p:txBody>
      </p:sp>
      <p:cxnSp>
        <p:nvCxnSpPr>
          <p:cNvPr id="12" name="Connector 11"/>
          <p:cNvCxnSpPr/>
          <p:nvPr/>
        </p:nvCxnSpPr>
        <p:spPr>
          <a:xfrm>
            <a:off x="663807" y="5187592"/>
            <a:ext cx="4033701" cy="0"/>
          </a:xfrm>
          <a:prstGeom prst="line">
            <a:avLst/>
          </a:prstGeom>
          <a:ln w="25400">
            <a:solidFill>
              <a:srgbClr val="262626"/>
            </a:solidFill>
            <a:prstDash val="dash"/>
          </a:ln>
        </p:spPr>
      </p:cxnSp>
      <p:sp>
        <p:nvSpPr>
          <p:cNvPr id="13" name="Rounded Rectangle 12"/>
          <p:cNvSpPr/>
          <p:nvPr/>
        </p:nvSpPr>
        <p:spPr>
          <a:xfrm>
            <a:off x="892407" y="5215024"/>
            <a:ext cx="822960" cy="246888"/>
          </a:xfrm>
          <a:prstGeom prst="roundRect">
            <a:avLst>
              <a:gd name="adj" fmla="val 25000"/>
            </a:avLst>
          </a:prstGeom>
          <a:solidFill>
            <a:srgbClr val="FFFFFF"/>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Ekvator</a:t>
            </a:r>
          </a:p>
        </p:txBody>
      </p:sp>
      <p:sp>
        <p:nvSpPr>
          <p:cNvPr id="14" name="Oval 13"/>
          <p:cNvSpPr/>
          <p:nvPr/>
        </p:nvSpPr>
        <p:spPr>
          <a:xfrm>
            <a:off x="1963567" y="2819372"/>
            <a:ext cx="365760" cy="365760"/>
          </a:xfrm>
          <a:prstGeom prst="ellipse">
            <a:avLst/>
          </a:prstGeom>
          <a:noFill/>
          <a:ln w="38100">
            <a:solidFill>
              <a:srgbClr val="FCC021"/>
            </a:solidFill>
          </a:ln>
          <a:effectLst/>
        </p:spPr>
        <p:txBody>
          <a:bodyPr rtlCol="0" anchor="ctr"/>
          <a:lstStyle/>
          <a:p/>
        </p:txBody>
      </p:sp>
      <p:sp>
        <p:nvSpPr>
          <p:cNvPr id="15" name="Oval 14"/>
          <p:cNvSpPr/>
          <p:nvPr/>
        </p:nvSpPr>
        <p:spPr>
          <a:xfrm>
            <a:off x="2715012" y="2663102"/>
            <a:ext cx="365760" cy="365760"/>
          </a:xfrm>
          <a:prstGeom prst="ellipse">
            <a:avLst/>
          </a:prstGeom>
          <a:noFill/>
          <a:ln w="38100">
            <a:solidFill>
              <a:srgbClr val="FCC021"/>
            </a:solidFill>
          </a:ln>
          <a:effectLst/>
        </p:spPr>
        <p:txBody>
          <a:bodyPr rtlCol="0" anchor="ctr"/>
          <a:lstStyle/>
          <a:p/>
        </p:txBody>
      </p:sp>
      <p:sp>
        <p:nvSpPr>
          <p:cNvPr id="16" name="Oval 15"/>
          <p:cNvSpPr/>
          <p:nvPr/>
        </p:nvSpPr>
        <p:spPr>
          <a:xfrm>
            <a:off x="3776157" y="2760470"/>
            <a:ext cx="365760" cy="365760"/>
          </a:xfrm>
          <a:prstGeom prst="ellipse">
            <a:avLst/>
          </a:prstGeom>
          <a:noFill/>
          <a:ln w="38100">
            <a:solidFill>
              <a:srgbClr val="FCC021"/>
            </a:solidFill>
          </a:ln>
          <a:effectLst/>
        </p:spPr>
        <p:txBody>
          <a:bodyPr rtlCol="0" anchor="ctr"/>
          <a:lstStyle/>
          <a:p/>
        </p:txBody>
      </p:sp>
      <p:sp>
        <p:nvSpPr>
          <p:cNvPr id="17" name="Oval 16"/>
          <p:cNvSpPr/>
          <p:nvPr/>
        </p:nvSpPr>
        <p:spPr>
          <a:xfrm>
            <a:off x="1396360" y="4743597"/>
            <a:ext cx="365760" cy="365760"/>
          </a:xfrm>
          <a:prstGeom prst="ellipse">
            <a:avLst/>
          </a:prstGeom>
          <a:noFill/>
          <a:ln w="38100">
            <a:solidFill>
              <a:srgbClr val="FCC021"/>
            </a:solidFill>
          </a:ln>
          <a:effectLst/>
        </p:spPr>
        <p:txBody>
          <a:bodyPr rtlCol="0" anchor="ctr"/>
          <a:lstStyle/>
          <a:p/>
        </p:txBody>
      </p:sp>
      <p:sp>
        <p:nvSpPr>
          <p:cNvPr id="18" name="Oval 17"/>
          <p:cNvSpPr/>
          <p:nvPr/>
        </p:nvSpPr>
        <p:spPr>
          <a:xfrm>
            <a:off x="2546085" y="4863275"/>
            <a:ext cx="365760" cy="365760"/>
          </a:xfrm>
          <a:prstGeom prst="ellipse">
            <a:avLst/>
          </a:prstGeom>
          <a:noFill/>
          <a:ln w="38100">
            <a:solidFill>
              <a:srgbClr val="FCC021"/>
            </a:solidFill>
          </a:ln>
          <a:effectLst/>
        </p:spPr>
        <p:txBody>
          <a:bodyPr rtlCol="0" anchor="ctr"/>
          <a:lstStyle/>
          <a:p/>
        </p:txBody>
      </p:sp>
      <p:cxnSp>
        <p:nvCxnSpPr>
          <p:cNvPr id="19" name="Connector 18"/>
          <p:cNvCxnSpPr/>
          <p:nvPr/>
        </p:nvCxnSpPr>
        <p:spPr>
          <a:xfrm flipH="1" flipV="1">
            <a:off x="3291620" y="1878352"/>
            <a:ext cx="51616" cy="326923"/>
          </a:xfrm>
          <a:prstGeom prst="line">
            <a:avLst/>
          </a:prstGeom>
          <a:ln w="44450">
            <a:solidFill>
              <a:srgbClr val="D3373A"/>
            </a:solidFill>
            <a:tailEnd type="triangle" w="med" len="med"/>
          </a:ln>
        </p:spPr>
      </p:cxnSp>
      <p:sp>
        <p:nvSpPr>
          <p:cNvPr id="20" name="Oval 19"/>
          <p:cNvSpPr/>
          <p:nvPr/>
        </p:nvSpPr>
        <p:spPr>
          <a:xfrm>
            <a:off x="5074920" y="1218438"/>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1" name="TextBox 20"/>
          <p:cNvSpPr txBox="1"/>
          <p:nvPr/>
        </p:nvSpPr>
        <p:spPr>
          <a:xfrm>
            <a:off x="5486400" y="1216152"/>
            <a:ext cx="6202375" cy="35204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262626"/>
                </a:solidFill>
                <a:latin typeface="Calibri"/>
              </a:rPr>
              <a:t>Ocak ve temmuz aylarında sıcaklıkların farklı olmasının nedenini açıklayınız.</a:t>
            </a:r>
          </a:p>
        </p:txBody>
      </p:sp>
      <p:sp>
        <p:nvSpPr>
          <p:cNvPr id="22" name="Rounded Rectangle 21"/>
          <p:cNvSpPr/>
          <p:nvPr/>
        </p:nvSpPr>
        <p:spPr>
          <a:xfrm>
            <a:off x="5486400" y="1641348"/>
            <a:ext cx="6202375" cy="103878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Ocakta kuzey yarım kürede kış, güney yarım kürede yaz; temmuzda tersi. Eksen eğikliği ve dolanma nedeniyle ışınlar 21 Aralık'ta Oğlak, 21 Haziran'da Yengeç Dönencesi'ne dik gelir.</a:t>
            </a:r>
          </a:p>
        </p:txBody>
      </p:sp>
      <p:sp>
        <p:nvSpPr>
          <p:cNvPr id="23" name="Oval 22"/>
          <p:cNvSpPr/>
          <p:nvPr/>
        </p:nvSpPr>
        <p:spPr>
          <a:xfrm>
            <a:off x="5074920" y="2864030"/>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4" name="TextBox 23"/>
          <p:cNvSpPr txBox="1"/>
          <p:nvPr/>
        </p:nvSpPr>
        <p:spPr>
          <a:xfrm>
            <a:off x="5486400" y="2753286"/>
            <a:ext cx="6202375" cy="568960"/>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262626"/>
                </a:solidFill>
                <a:latin typeface="Calibri"/>
              </a:rPr>
              <a:t>Ocak ayı sıcaklık haritasında a noktasından b noktasına doğru gidildikçe sıcaklığın azalmasının nedenini açıklayınız.</a:t>
            </a:r>
          </a:p>
        </p:txBody>
      </p:sp>
      <p:sp>
        <p:nvSpPr>
          <p:cNvPr id="25" name="Rounded Rectangle 24"/>
          <p:cNvSpPr/>
          <p:nvPr/>
        </p:nvSpPr>
        <p:spPr>
          <a:xfrm>
            <a:off x="5486400" y="3395398"/>
            <a:ext cx="6202375" cy="103878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Kuzeye gidilir: enlem artar, Güneş ışınlarının geliş açısı daralır ve ocakta gündüzler kısalır. b, kışın çok soğuyan kuzey Asya'dadır (Sibirya).</a:t>
            </a:r>
          </a:p>
        </p:txBody>
      </p:sp>
      <p:sp>
        <p:nvSpPr>
          <p:cNvPr id="26" name="Oval 25"/>
          <p:cNvSpPr/>
          <p:nvPr/>
        </p:nvSpPr>
        <p:spPr>
          <a:xfrm>
            <a:off x="5074920" y="4509622"/>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7" name="TextBox 26"/>
          <p:cNvSpPr txBox="1"/>
          <p:nvPr/>
        </p:nvSpPr>
        <p:spPr>
          <a:xfrm>
            <a:off x="5486400" y="4507336"/>
            <a:ext cx="6202375" cy="35204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262626"/>
                </a:solidFill>
                <a:latin typeface="Calibri"/>
              </a:rPr>
              <a:t>En yüksek sıcaklık değerlerinin Ekvator üzerinde olmaması nasıl açıklanabilir?</a:t>
            </a:r>
          </a:p>
        </p:txBody>
      </p:sp>
      <p:sp>
        <p:nvSpPr>
          <p:cNvPr id="28" name="Rounded Rectangle 27"/>
          <p:cNvSpPr/>
          <p:nvPr/>
        </p:nvSpPr>
        <p:spPr>
          <a:xfrm>
            <a:off x="5486400" y="4932532"/>
            <a:ext cx="6202375" cy="131281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En sıcak alanlar ışınların dik geldiği dönence yöresindeki karalardadır: ocakta Ekvator'un güneyinde, temmuzda kuzeyindeki çöllerde. Çöllerde hava kuru ve açıktır, gündüz çok ısınır.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102</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158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 Sıcaklık Dağılışı — cevap (4-5)</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3434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Ocak ayı Dünya ortalama sıcaklık değerleri</a:t>
            </a:r>
          </a:p>
        </p:txBody>
      </p:sp>
      <p:pic>
        <p:nvPicPr>
          <p:cNvPr id="7" name="Picture 6" descr="h12_dunya_ocak_s102.jpg"/>
          <p:cNvPicPr>
            <a:picLocks noChangeAspect="1"/>
          </p:cNvPicPr>
          <p:nvPr/>
        </p:nvPicPr>
        <p:blipFill>
          <a:blip r:embed="rId3"/>
          <a:stretch>
            <a:fillRect/>
          </a:stretch>
        </p:blipFill>
        <p:spPr>
          <a:xfrm>
            <a:off x="603946" y="1545336"/>
            <a:ext cx="4141347" cy="2139696"/>
          </a:xfrm>
          <a:prstGeom prst="rect">
            <a:avLst/>
          </a:prstGeom>
          <a:ln w="9525">
            <a:solidFill>
              <a:srgbClr val="D9D9D9"/>
            </a:solidFill>
          </a:ln>
        </p:spPr>
      </p:pic>
      <p:sp>
        <p:nvSpPr>
          <p:cNvPr id="8" name="Rounded Rectangle 7"/>
          <p:cNvSpPr/>
          <p:nvPr/>
        </p:nvSpPr>
        <p:spPr>
          <a:xfrm>
            <a:off x="502920" y="3776472"/>
            <a:ext cx="43434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Temmuz ayı Dünya ortalama sıcaklık değerleri</a:t>
            </a:r>
          </a:p>
        </p:txBody>
      </p:sp>
      <p:pic>
        <p:nvPicPr>
          <p:cNvPr id="9" name="Picture 8" descr="h12_dunya_temmuz_s102.jpg"/>
          <p:cNvPicPr>
            <a:picLocks noChangeAspect="1"/>
          </p:cNvPicPr>
          <p:nvPr/>
        </p:nvPicPr>
        <p:blipFill>
          <a:blip r:embed="rId4"/>
          <a:stretch>
            <a:fillRect/>
          </a:stretch>
        </p:blipFill>
        <p:spPr>
          <a:xfrm>
            <a:off x="591346" y="4105656"/>
            <a:ext cx="4166547" cy="2139696"/>
          </a:xfrm>
          <a:prstGeom prst="rect">
            <a:avLst/>
          </a:prstGeom>
          <a:ln w="9525">
            <a:solidFill>
              <a:srgbClr val="D9D9D9"/>
            </a:solidFill>
          </a:ln>
        </p:spPr>
      </p:pic>
      <p:sp>
        <p:nvSpPr>
          <p:cNvPr id="10" name="Oval 9"/>
          <p:cNvSpPr/>
          <p:nvPr/>
        </p:nvSpPr>
        <p:spPr>
          <a:xfrm>
            <a:off x="3410450" y="4646515"/>
            <a:ext cx="310896" cy="310896"/>
          </a:xfrm>
          <a:prstGeom prst="ellipse">
            <a:avLst/>
          </a:prstGeom>
          <a:noFill/>
          <a:ln w="38100">
            <a:solidFill>
              <a:srgbClr val="FCC021"/>
            </a:solidFill>
          </a:ln>
          <a:effectLst/>
        </p:spPr>
        <p:txBody>
          <a:bodyPr rtlCol="0" anchor="ctr"/>
          <a:lstStyle/>
          <a:p/>
        </p:txBody>
      </p:sp>
      <p:sp>
        <p:nvSpPr>
          <p:cNvPr id="11" name="Oval 10"/>
          <p:cNvSpPr/>
          <p:nvPr/>
        </p:nvSpPr>
        <p:spPr>
          <a:xfrm>
            <a:off x="3650781" y="4646515"/>
            <a:ext cx="310896" cy="310896"/>
          </a:xfrm>
          <a:prstGeom prst="ellipse">
            <a:avLst/>
          </a:prstGeom>
          <a:noFill/>
          <a:ln w="38100">
            <a:solidFill>
              <a:srgbClr val="FCC021"/>
            </a:solidFill>
          </a:ln>
          <a:effectLst/>
        </p:spPr>
        <p:txBody>
          <a:bodyPr rtlCol="0" anchor="ctr"/>
          <a:lstStyle/>
          <a:p/>
        </p:txBody>
      </p:sp>
      <p:sp>
        <p:nvSpPr>
          <p:cNvPr id="12" name="Oval 11"/>
          <p:cNvSpPr/>
          <p:nvPr/>
        </p:nvSpPr>
        <p:spPr>
          <a:xfrm>
            <a:off x="2315990" y="1668214"/>
            <a:ext cx="585216" cy="475488"/>
          </a:xfrm>
          <a:prstGeom prst="ellipse">
            <a:avLst/>
          </a:prstGeom>
          <a:noFill/>
          <a:ln w="44450">
            <a:solidFill>
              <a:srgbClr val="D3373A"/>
            </a:solidFill>
          </a:ln>
          <a:effectLst/>
        </p:spPr>
        <p:txBody>
          <a:bodyPr rtlCol="0" anchor="ctr"/>
          <a:lstStyle/>
          <a:p/>
        </p:txBody>
      </p:sp>
      <p:sp>
        <p:nvSpPr>
          <p:cNvPr id="13" name="Rounded Rectangle 12"/>
          <p:cNvSpPr/>
          <p:nvPr/>
        </p:nvSpPr>
        <p:spPr>
          <a:xfrm>
            <a:off x="1008398" y="1951678"/>
            <a:ext cx="1188720" cy="256032"/>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Gulf Stream</a:t>
            </a:r>
          </a:p>
        </p:txBody>
      </p:sp>
      <p:sp>
        <p:nvSpPr>
          <p:cNvPr id="14" name="Oval 13"/>
          <p:cNvSpPr/>
          <p:nvPr/>
        </p:nvSpPr>
        <p:spPr>
          <a:xfrm>
            <a:off x="1579239" y="5094447"/>
            <a:ext cx="512064" cy="585216"/>
          </a:xfrm>
          <a:prstGeom prst="ellipse">
            <a:avLst/>
          </a:prstGeom>
          <a:noFill/>
          <a:ln w="44450">
            <a:solidFill>
              <a:srgbClr val="2C6696"/>
            </a:solidFill>
          </a:ln>
          <a:effectLst/>
        </p:spPr>
        <p:txBody>
          <a:bodyPr rtlCol="0" anchor="ctr"/>
          <a:lstStyle/>
          <a:p/>
        </p:txBody>
      </p:sp>
      <p:sp>
        <p:nvSpPr>
          <p:cNvPr id="15" name="Rounded Rectangle 14"/>
          <p:cNvSpPr/>
          <p:nvPr/>
        </p:nvSpPr>
        <p:spPr>
          <a:xfrm>
            <a:off x="1332351" y="5752815"/>
            <a:ext cx="1188720" cy="27432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Peru (soğuk)</a:t>
            </a:r>
          </a:p>
        </p:txBody>
      </p:sp>
      <p:sp>
        <p:nvSpPr>
          <p:cNvPr id="16" name="Oval 15"/>
          <p:cNvSpPr/>
          <p:nvPr/>
        </p:nvSpPr>
        <p:spPr>
          <a:xfrm>
            <a:off x="5074920" y="135788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7" name="TextBox 16"/>
          <p:cNvSpPr txBox="1"/>
          <p:nvPr/>
        </p:nvSpPr>
        <p:spPr>
          <a:xfrm>
            <a:off x="5486400" y="1216152"/>
            <a:ext cx="620237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Temmuz ayı sıcaklık haritasında c ve ç noktalarında sıcaklığın farklı olmasının nedenini açıklayınız.</a:t>
            </a:r>
          </a:p>
        </p:txBody>
      </p:sp>
      <p:sp>
        <p:nvSpPr>
          <p:cNvPr id="18" name="Rounded Rectangle 17"/>
          <p:cNvSpPr/>
          <p:nvPr/>
        </p:nvSpPr>
        <p:spPr>
          <a:xfrm>
            <a:off x="5486400" y="1920240"/>
            <a:ext cx="6202375" cy="1565081"/>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c karaların iç kesiminde: kara yazın çabuk ve çok ısınır (karasallık). ç kıyıda: deniz geç ısınır, kıyıyı serin tutar (denizellik).</a:t>
            </a:r>
          </a:p>
        </p:txBody>
      </p:sp>
      <p:sp>
        <p:nvSpPr>
          <p:cNvPr id="19" name="Oval 18"/>
          <p:cNvSpPr/>
          <p:nvPr/>
        </p:nvSpPr>
        <p:spPr>
          <a:xfrm>
            <a:off x="5074920" y="3700205"/>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0" name="TextBox 19"/>
          <p:cNvSpPr txBox="1"/>
          <p:nvPr/>
        </p:nvSpPr>
        <p:spPr>
          <a:xfrm>
            <a:off x="5486400" y="3558473"/>
            <a:ext cx="620237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Okyanus akıntılarının sıcaklık üzerindeki etkilerine haritalar üzerinden iki kanıt gösteriniz.</a:t>
            </a:r>
          </a:p>
        </p:txBody>
      </p:sp>
      <p:sp>
        <p:nvSpPr>
          <p:cNvPr id="21" name="Rounded Rectangle 20"/>
          <p:cNvSpPr/>
          <p:nvPr/>
        </p:nvSpPr>
        <p:spPr>
          <a:xfrm>
            <a:off x="5486400" y="4262561"/>
            <a:ext cx="6202375" cy="198279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Ocakta Kuzeybatı Avrupa kıyısında eğriler kuzeye sokulur: Gulf Stream (sıcak) kıyıyı ılıtır. Temmuzda Güney Amerika'nın batı kıyısında eğriler Ekvator'a doğru sokulur: Peru (soğuk) kıyıyı serinletir.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159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1E7B6E"/>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1E7B6E"/>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1E7B6E"/>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1E7B6E"/>
                </a:solidFill>
                <a:latin typeface="Calibri"/>
              </a:rPr>
              <a:t>Önce leylekler (s. 103), sonra Türkiye haritaları (s. 104-105)</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160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Dinamik Dünya ve Leyleklerin Göçü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6 dk</a:t>
            </a:r>
          </a:p>
        </p:txBody>
      </p:sp>
      <p:pic>
        <p:nvPicPr>
          <p:cNvPr id="6" name="Picture 5" descr="h12_leylek_haritasi_s103.jpg"/>
          <p:cNvPicPr>
            <a:picLocks noChangeAspect="1"/>
          </p:cNvPicPr>
          <p:nvPr/>
        </p:nvPicPr>
        <p:blipFill>
          <a:blip r:embed="rId3"/>
          <a:stretch>
            <a:fillRect/>
          </a:stretch>
        </p:blipFill>
        <p:spPr>
          <a:xfrm>
            <a:off x="502920" y="1216152"/>
            <a:ext cx="3142741" cy="5029200"/>
          </a:xfrm>
          <a:prstGeom prst="rect">
            <a:avLst/>
          </a:prstGeom>
          <a:ln w="9525">
            <a:solidFill>
              <a:srgbClr val="D9D9D9"/>
            </a:solidFill>
          </a:ln>
        </p:spPr>
      </p:pic>
      <p:sp>
        <p:nvSpPr>
          <p:cNvPr id="7" name="Rounded Rectangle 6"/>
          <p:cNvSpPr/>
          <p:nvPr/>
        </p:nvSpPr>
        <p:spPr>
          <a:xfrm>
            <a:off x="3874261" y="1216152"/>
            <a:ext cx="7814514" cy="73152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3874261" y="1216152"/>
            <a:ext cx="118872" cy="731520"/>
          </a:xfrm>
          <a:prstGeom prst="rect">
            <a:avLst/>
          </a:prstGeom>
          <a:solidFill>
            <a:srgbClr val="FCC021"/>
          </a:solidFill>
          <a:ln>
            <a:noFill/>
          </a:ln>
          <a:effectLst/>
        </p:spPr>
        <p:txBody>
          <a:bodyPr rtlCol="0" anchor="ctr"/>
          <a:lstStyle/>
          <a:p/>
        </p:txBody>
      </p:sp>
      <p:sp>
        <p:nvSpPr>
          <p:cNvPr id="9" name="TextBox 8"/>
          <p:cNvSpPr txBox="1"/>
          <p:nvPr/>
        </p:nvSpPr>
        <p:spPr>
          <a:xfrm>
            <a:off x="4148581" y="1216152"/>
            <a:ext cx="7403034" cy="73152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Bu kuşların göç rotalarını belirleyen iki hayati faktör vardır. Bunlardan biri ılıman iklim koşulları, diğeri besindir.</a:t>
            </a:r>
          </a:p>
        </p:txBody>
      </p:sp>
      <p:sp>
        <p:nvSpPr>
          <p:cNvPr id="10" name="Oval 9"/>
          <p:cNvSpPr/>
          <p:nvPr/>
        </p:nvSpPr>
        <p:spPr>
          <a:xfrm>
            <a:off x="3874261" y="2165350"/>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1" name="TextBox 10"/>
          <p:cNvSpPr txBox="1"/>
          <p:nvPr/>
        </p:nvSpPr>
        <p:spPr>
          <a:xfrm>
            <a:off x="4285741" y="2039112"/>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Beyaz leyleklerin göç rotasını Dünya’nın şekli ve yıllık hareketinin etkileriyle ilişkilendirerek açıklayınız.</a:t>
            </a:r>
          </a:p>
        </p:txBody>
      </p:sp>
      <p:sp>
        <p:nvSpPr>
          <p:cNvPr id="12" name="Rounded Rectangle 11"/>
          <p:cNvSpPr/>
          <p:nvPr/>
        </p:nvSpPr>
        <p:spPr>
          <a:xfrm>
            <a:off x="4285741" y="2712212"/>
            <a:ext cx="7403034" cy="909999"/>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3" name="Connector 12"/>
          <p:cNvCxnSpPr/>
          <p:nvPr/>
        </p:nvCxnSpPr>
        <p:spPr>
          <a:xfrm>
            <a:off x="4468621" y="3015545"/>
            <a:ext cx="7037274" cy="0"/>
          </a:xfrm>
          <a:prstGeom prst="line">
            <a:avLst/>
          </a:prstGeom>
          <a:ln w="12700">
            <a:solidFill>
              <a:srgbClr val="D9D9D9"/>
            </a:solidFill>
            <a:prstDash val="dash"/>
          </a:ln>
        </p:spPr>
      </p:cxnSp>
      <p:cxnSp>
        <p:nvCxnSpPr>
          <p:cNvPr id="14" name="Connector 13"/>
          <p:cNvCxnSpPr/>
          <p:nvPr/>
        </p:nvCxnSpPr>
        <p:spPr>
          <a:xfrm>
            <a:off x="4468621" y="3318878"/>
            <a:ext cx="7037274" cy="0"/>
          </a:xfrm>
          <a:prstGeom prst="line">
            <a:avLst/>
          </a:prstGeom>
          <a:ln w="12700">
            <a:solidFill>
              <a:srgbClr val="D9D9D9"/>
            </a:solidFill>
            <a:prstDash val="dash"/>
          </a:ln>
        </p:spPr>
      </p:cxnSp>
      <p:sp>
        <p:nvSpPr>
          <p:cNvPr id="15" name="Oval 14"/>
          <p:cNvSpPr/>
          <p:nvPr/>
        </p:nvSpPr>
        <p:spPr>
          <a:xfrm>
            <a:off x="3874261" y="3821601"/>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6" name="TextBox 15"/>
          <p:cNvSpPr txBox="1"/>
          <p:nvPr/>
        </p:nvSpPr>
        <p:spPr>
          <a:xfrm>
            <a:off x="4285741" y="3695363"/>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Beyaz leyleklerin üreme ve konaklama alanları dikkate alındığında hangi iklim koşullarında yaşadığı söylenebilir?</a:t>
            </a:r>
          </a:p>
        </p:txBody>
      </p:sp>
      <p:sp>
        <p:nvSpPr>
          <p:cNvPr id="17" name="Rounded Rectangle 16"/>
          <p:cNvSpPr/>
          <p:nvPr/>
        </p:nvSpPr>
        <p:spPr>
          <a:xfrm>
            <a:off x="4285741" y="4368463"/>
            <a:ext cx="7403034" cy="680211"/>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8" name="Connector 17"/>
          <p:cNvCxnSpPr/>
          <p:nvPr/>
        </p:nvCxnSpPr>
        <p:spPr>
          <a:xfrm>
            <a:off x="4468621" y="4708568"/>
            <a:ext cx="7037274" cy="0"/>
          </a:xfrm>
          <a:prstGeom prst="line">
            <a:avLst/>
          </a:prstGeom>
          <a:ln w="12700">
            <a:solidFill>
              <a:srgbClr val="D9D9D9"/>
            </a:solidFill>
            <a:prstDash val="dash"/>
          </a:ln>
        </p:spPr>
      </p:cxnSp>
      <p:sp>
        <p:nvSpPr>
          <p:cNvPr id="19" name="Oval 18"/>
          <p:cNvSpPr/>
          <p:nvPr/>
        </p:nvSpPr>
        <p:spPr>
          <a:xfrm>
            <a:off x="3874261" y="524806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0" name="TextBox 19"/>
          <p:cNvSpPr txBox="1"/>
          <p:nvPr/>
        </p:nvSpPr>
        <p:spPr>
          <a:xfrm>
            <a:off x="4285741" y="5121826"/>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Dünya’nın dolanma (yıllık) hareketi nedeniyle insanlar veya diğer canlılar tarafından gerçekleştirilen göçlere farklı örnekler veriniz. (evde)</a:t>
            </a:r>
          </a:p>
        </p:txBody>
      </p:sp>
      <p:sp>
        <p:nvSpPr>
          <p:cNvPr id="21" name="Rounded Rectangle 20"/>
          <p:cNvSpPr/>
          <p:nvPr/>
        </p:nvSpPr>
        <p:spPr>
          <a:xfrm>
            <a:off x="4285741" y="5794926"/>
            <a:ext cx="7403034" cy="45042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2" name="Connector 21"/>
          <p:cNvCxnSpPr/>
          <p:nvPr/>
        </p:nvCxnSpPr>
        <p:spPr>
          <a:xfrm>
            <a:off x="4468621" y="6020138"/>
            <a:ext cx="7037274" cy="0"/>
          </a:xfrm>
          <a:prstGeom prst="line">
            <a:avLst/>
          </a:prstGeom>
          <a:ln w="12700">
            <a:solidFill>
              <a:srgbClr val="D9D9D9"/>
            </a:solidFill>
            <a:prstDash val="dash"/>
          </a:ln>
        </p:spPr>
      </p:cxn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161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Dinamik Dünya ve Leyleklerin Göçü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2_leylek_haritasi_s103.jpg"/>
          <p:cNvPicPr>
            <a:picLocks noChangeAspect="1"/>
          </p:cNvPicPr>
          <p:nvPr/>
        </p:nvPicPr>
        <p:blipFill>
          <a:blip r:embed="rId3"/>
          <a:stretch>
            <a:fillRect/>
          </a:stretch>
        </p:blipFill>
        <p:spPr>
          <a:xfrm>
            <a:off x="502920" y="1216152"/>
            <a:ext cx="3142741" cy="5029200"/>
          </a:xfrm>
          <a:prstGeom prst="rect">
            <a:avLst/>
          </a:prstGeom>
          <a:ln w="9525">
            <a:solidFill>
              <a:srgbClr val="D9D9D9"/>
            </a:solidFill>
          </a:ln>
        </p:spPr>
      </p:pic>
      <p:sp>
        <p:nvSpPr>
          <p:cNvPr id="7" name="Oval 6"/>
          <p:cNvSpPr/>
          <p:nvPr/>
        </p:nvSpPr>
        <p:spPr>
          <a:xfrm>
            <a:off x="1783342" y="2388433"/>
            <a:ext cx="694944" cy="548640"/>
          </a:xfrm>
          <a:prstGeom prst="ellipse">
            <a:avLst/>
          </a:prstGeom>
          <a:noFill/>
          <a:ln w="38100">
            <a:solidFill>
              <a:srgbClr val="D3373A"/>
            </a:solidFill>
          </a:ln>
          <a:effectLst/>
        </p:spPr>
        <p:txBody>
          <a:bodyPr rtlCol="0" anchor="ctr"/>
          <a:lstStyle/>
          <a:p/>
        </p:txBody>
      </p:sp>
      <p:sp>
        <p:nvSpPr>
          <p:cNvPr id="8" name="Rounded Rectangle 7"/>
          <p:cNvSpPr/>
          <p:nvPr/>
        </p:nvSpPr>
        <p:spPr>
          <a:xfrm>
            <a:off x="1079254" y="2095825"/>
            <a:ext cx="1188720" cy="256032"/>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Mayıs: üreme</a:t>
            </a:r>
          </a:p>
        </p:txBody>
      </p:sp>
      <p:sp>
        <p:nvSpPr>
          <p:cNvPr id="9" name="Oval 8"/>
          <p:cNvSpPr/>
          <p:nvPr/>
        </p:nvSpPr>
        <p:spPr>
          <a:xfrm>
            <a:off x="2149418" y="5420542"/>
            <a:ext cx="731520" cy="768096"/>
          </a:xfrm>
          <a:prstGeom prst="ellipse">
            <a:avLst/>
          </a:prstGeom>
          <a:noFill/>
          <a:ln w="38100">
            <a:solidFill>
              <a:srgbClr val="2E7D32"/>
            </a:solidFill>
          </a:ln>
          <a:effectLst/>
        </p:spPr>
        <p:txBody>
          <a:bodyPr rtlCol="0" anchor="ctr"/>
          <a:lstStyle/>
          <a:p/>
        </p:txBody>
      </p:sp>
      <p:sp>
        <p:nvSpPr>
          <p:cNvPr id="10" name="Oval 9"/>
          <p:cNvSpPr/>
          <p:nvPr/>
        </p:nvSpPr>
        <p:spPr>
          <a:xfrm>
            <a:off x="2265128" y="4614843"/>
            <a:ext cx="658368" cy="548640"/>
          </a:xfrm>
          <a:prstGeom prst="ellipse">
            <a:avLst/>
          </a:prstGeom>
          <a:noFill/>
          <a:ln w="38100">
            <a:solidFill>
              <a:srgbClr val="2E7D32"/>
            </a:solidFill>
          </a:ln>
          <a:effectLst/>
        </p:spPr>
        <p:txBody>
          <a:bodyPr rtlCol="0" anchor="ctr"/>
          <a:lstStyle/>
          <a:p/>
        </p:txBody>
      </p:sp>
      <p:sp>
        <p:nvSpPr>
          <p:cNvPr id="11" name="Rounded Rectangle 10"/>
          <p:cNvSpPr/>
          <p:nvPr/>
        </p:nvSpPr>
        <p:spPr>
          <a:xfrm>
            <a:off x="3874261" y="1216152"/>
            <a:ext cx="7814514" cy="73152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3874261" y="1216152"/>
            <a:ext cx="118872" cy="731520"/>
          </a:xfrm>
          <a:prstGeom prst="rect">
            <a:avLst/>
          </a:prstGeom>
          <a:solidFill>
            <a:srgbClr val="FCC021"/>
          </a:solidFill>
          <a:ln>
            <a:noFill/>
          </a:ln>
          <a:effectLst/>
        </p:spPr>
        <p:txBody>
          <a:bodyPr rtlCol="0" anchor="ctr"/>
          <a:lstStyle/>
          <a:p/>
        </p:txBody>
      </p:sp>
      <p:sp>
        <p:nvSpPr>
          <p:cNvPr id="13" name="TextBox 12"/>
          <p:cNvSpPr txBox="1"/>
          <p:nvPr/>
        </p:nvSpPr>
        <p:spPr>
          <a:xfrm>
            <a:off x="4148581" y="1216152"/>
            <a:ext cx="7403034" cy="73152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Bu kuşların göç rotalarını belirleyen iki hayati faktör vardır. Bunlardan biri ılıman iklim koşulları, diğeri besindir.</a:t>
            </a:r>
          </a:p>
        </p:txBody>
      </p:sp>
      <p:sp>
        <p:nvSpPr>
          <p:cNvPr id="14" name="Oval 13"/>
          <p:cNvSpPr/>
          <p:nvPr/>
        </p:nvSpPr>
        <p:spPr>
          <a:xfrm>
            <a:off x="3874261" y="2165350"/>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5" name="TextBox 14"/>
          <p:cNvSpPr txBox="1"/>
          <p:nvPr/>
        </p:nvSpPr>
        <p:spPr>
          <a:xfrm>
            <a:off x="4285741" y="2039112"/>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Beyaz leyleklerin göç rotasını Dünya’nın şekli ve yıllık hareketinin etkileriyle ilişkilendirerek açıklayınız.</a:t>
            </a:r>
          </a:p>
        </p:txBody>
      </p:sp>
      <p:sp>
        <p:nvSpPr>
          <p:cNvPr id="16" name="Rounded Rectangle 15"/>
          <p:cNvSpPr/>
          <p:nvPr/>
        </p:nvSpPr>
        <p:spPr>
          <a:xfrm>
            <a:off x="4285741" y="2712212"/>
            <a:ext cx="7403034" cy="909999"/>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00" b="0" i="0">
                <a:solidFill>
                  <a:srgbClr val="262626"/>
                </a:solidFill>
                <a:latin typeface="Calibri"/>
              </a:rPr>
              <a:t>Dünya'nın şekli nedeniyle sıcaklık Ekvator'dan kutuplara azalır; yıllık hareket ve eksen eğikliği mevsimleri oluşturur. Kuzeyde sonbahar-kış (ekim-ocak) yaşanırken leylekler güney yarım kürede, Afrika'da konaklar; şubat-nisanda kuzeye döner, mayısta Avrupa'da ürer.</a:t>
            </a:r>
          </a:p>
        </p:txBody>
      </p:sp>
      <p:sp>
        <p:nvSpPr>
          <p:cNvPr id="17" name="Oval 16"/>
          <p:cNvSpPr/>
          <p:nvPr/>
        </p:nvSpPr>
        <p:spPr>
          <a:xfrm>
            <a:off x="3874261" y="3821601"/>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8" name="TextBox 17"/>
          <p:cNvSpPr txBox="1"/>
          <p:nvPr/>
        </p:nvSpPr>
        <p:spPr>
          <a:xfrm>
            <a:off x="4285741" y="3695363"/>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Beyaz leyleklerin üreme ve konaklama alanları dikkate alındığında hangi iklim koşullarında yaşadığı söylenebilir?</a:t>
            </a:r>
          </a:p>
        </p:txBody>
      </p:sp>
      <p:sp>
        <p:nvSpPr>
          <p:cNvPr id="19" name="Rounded Rectangle 18"/>
          <p:cNvSpPr/>
          <p:nvPr/>
        </p:nvSpPr>
        <p:spPr>
          <a:xfrm>
            <a:off x="4285741" y="4368463"/>
            <a:ext cx="7403034" cy="680211"/>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00" b="0" i="0">
                <a:solidFill>
                  <a:srgbClr val="262626"/>
                </a:solidFill>
                <a:latin typeface="Calibri"/>
              </a:rPr>
              <a:t>Ilıman iklim koşullarında, besinin bol olduğu yerlerde. Üreme (kırmızı halka) ve konaklama alanları (yeşil halkalar) ılıman, ılık yerlerdir.</a:t>
            </a:r>
          </a:p>
        </p:txBody>
      </p:sp>
      <p:sp>
        <p:nvSpPr>
          <p:cNvPr id="20" name="Oval 19"/>
          <p:cNvSpPr/>
          <p:nvPr/>
        </p:nvSpPr>
        <p:spPr>
          <a:xfrm>
            <a:off x="3874261" y="524806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1" name="TextBox 20"/>
          <p:cNvSpPr txBox="1"/>
          <p:nvPr/>
        </p:nvSpPr>
        <p:spPr>
          <a:xfrm>
            <a:off x="4285741" y="5121826"/>
            <a:ext cx="7403034" cy="5999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Dünya’nın dolanma (yıllık) hareketi nedeniyle insanlar veya diğer canlılar tarafından gerçekleştirilen göçlere farklı örnekler veriniz. (evde)</a:t>
            </a:r>
          </a:p>
        </p:txBody>
      </p:sp>
      <p:sp>
        <p:nvSpPr>
          <p:cNvPr id="22" name="Rounded Rectangle 21"/>
          <p:cNvSpPr/>
          <p:nvPr/>
        </p:nvSpPr>
        <p:spPr>
          <a:xfrm>
            <a:off x="4285741" y="5794926"/>
            <a:ext cx="7403034" cy="45042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400" b="0" i="0">
                <a:solidFill>
                  <a:srgbClr val="262626"/>
                </a:solidFill>
                <a:latin typeface="Calibri"/>
              </a:rPr>
              <a:t>Turna ve kırlangıç gibi göçmen kuşlar; balık göçleri; mevsimlik tarım işçileri; yazın yaylaya çıkma.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162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sıcaklığın dağılışı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HARİTA 3.3</a:t>
            </a:r>
          </a:p>
        </p:txBody>
      </p:sp>
      <p:pic>
        <p:nvPicPr>
          <p:cNvPr id="6" name="Picture 5" descr="h12_harita_3_3_s104.jpg"/>
          <p:cNvPicPr>
            <a:picLocks noChangeAspect="1"/>
          </p:cNvPicPr>
          <p:nvPr/>
        </p:nvPicPr>
        <p:blipFill>
          <a:blip r:embed="rId3"/>
          <a:stretch>
            <a:fillRect/>
          </a:stretch>
        </p:blipFill>
        <p:spPr>
          <a:xfrm>
            <a:off x="502920" y="1216152"/>
            <a:ext cx="6949440" cy="3679510"/>
          </a:xfrm>
          <a:prstGeom prst="rect">
            <a:avLst/>
          </a:prstGeom>
          <a:ln w="9525">
            <a:solidFill>
              <a:srgbClr val="D9D9D9"/>
            </a:solidFill>
          </a:ln>
        </p:spPr>
      </p:pic>
      <p:sp>
        <p:nvSpPr>
          <p:cNvPr id="7" name="TextBox 6"/>
          <p:cNvSpPr txBox="1"/>
          <p:nvPr/>
        </p:nvSpPr>
        <p:spPr>
          <a:xfrm>
            <a:off x="502920" y="4913950"/>
            <a:ext cx="69494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3.3: Türkiye yıllık ortalama sıcaklık dağılışı (kitap s. 104)</a:t>
            </a:r>
          </a:p>
        </p:txBody>
      </p:sp>
      <p:sp>
        <p:nvSpPr>
          <p:cNvPr id="8" name="Rounded Rectangle 7"/>
          <p:cNvSpPr/>
          <p:nvPr/>
        </p:nvSpPr>
        <p:spPr>
          <a:xfrm>
            <a:off x="7680960" y="1216152"/>
            <a:ext cx="4007815" cy="219456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900" b="0" i="0">
                <a:solidFill>
                  <a:srgbClr val="262626"/>
                </a:solidFill>
                <a:latin typeface="Calibri"/>
              </a:rPr>
              <a:t>Türkiye’de coğrafi koşullara bağlı olarak kısa mesafelerde ortalama sıcaklık değerlerinde belirgin farklılıklar görülür.</a:t>
            </a:r>
          </a:p>
        </p:txBody>
      </p:sp>
      <p:sp>
        <p:nvSpPr>
          <p:cNvPr id="9" name="Rounded Rectangle 8"/>
          <p:cNvSpPr/>
          <p:nvPr/>
        </p:nvSpPr>
        <p:spPr>
          <a:xfrm>
            <a:off x="7680960" y="3547872"/>
            <a:ext cx="4007815" cy="621792"/>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7680960" y="3547872"/>
            <a:ext cx="1600200" cy="621792"/>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Güney → kuzey</a:t>
            </a:r>
          </a:p>
        </p:txBody>
      </p:sp>
      <p:sp>
        <p:nvSpPr>
          <p:cNvPr id="11" name="TextBox 10"/>
          <p:cNvSpPr txBox="1"/>
          <p:nvPr/>
        </p:nvSpPr>
        <p:spPr>
          <a:xfrm>
            <a:off x="9418320" y="3547872"/>
            <a:ext cx="2179015" cy="621792"/>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Enlem</a:t>
            </a:r>
          </a:p>
        </p:txBody>
      </p:sp>
      <p:sp>
        <p:nvSpPr>
          <p:cNvPr id="12" name="Rounded Rectangle 11"/>
          <p:cNvSpPr/>
          <p:nvPr/>
        </p:nvSpPr>
        <p:spPr>
          <a:xfrm>
            <a:off x="7680960" y="4297680"/>
            <a:ext cx="4007815" cy="621792"/>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7680960" y="4297680"/>
            <a:ext cx="1600200" cy="621792"/>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Batı → doğu</a:t>
            </a:r>
          </a:p>
        </p:txBody>
      </p:sp>
      <p:sp>
        <p:nvSpPr>
          <p:cNvPr id="14" name="TextBox 13"/>
          <p:cNvSpPr txBox="1"/>
          <p:nvPr/>
        </p:nvSpPr>
        <p:spPr>
          <a:xfrm>
            <a:off x="9418320" y="4297680"/>
            <a:ext cx="2179015" cy="621792"/>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a:t>
            </a:r>
          </a:p>
        </p:txBody>
      </p:sp>
      <p:sp>
        <p:nvSpPr>
          <p:cNvPr id="15" name="Rounded Rectangle 14"/>
          <p:cNvSpPr/>
          <p:nvPr/>
        </p:nvSpPr>
        <p:spPr>
          <a:xfrm>
            <a:off x="7680960" y="5056632"/>
            <a:ext cx="4007815" cy="11887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En sıcak ve en soğuk alanlar nerede? Neden?</a:t>
            </a:r>
          </a:p>
        </p:txBody>
      </p:sp>
      <p:sp>
        <p:nvSpPr>
          <p:cNvPr id="16" name="Rounded Rectangle 15"/>
          <p:cNvSpPr/>
          <p:nvPr/>
        </p:nvSpPr>
        <p:spPr>
          <a:xfrm>
            <a:off x="502920" y="5261422"/>
            <a:ext cx="6949440" cy="102965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700" b="0" i="1">
                <a:solidFill>
                  <a:srgbClr val="262626"/>
                </a:solidFill>
                <a:latin typeface="Calibri"/>
              </a:rPr>
              <a:t>Bu harita indirgenmemiştir: gerçek ortalama sıcaklıkları gösterir.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163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güneşlenme süresi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HARİTA 3.4</a:t>
            </a:r>
          </a:p>
        </p:txBody>
      </p:sp>
      <p:pic>
        <p:nvPicPr>
          <p:cNvPr id="6" name="Picture 5" descr="h12_harita_3_4_s104.jpg"/>
          <p:cNvPicPr>
            <a:picLocks noChangeAspect="1"/>
          </p:cNvPicPr>
          <p:nvPr/>
        </p:nvPicPr>
        <p:blipFill>
          <a:blip r:embed="rId3"/>
          <a:stretch>
            <a:fillRect/>
          </a:stretch>
        </p:blipFill>
        <p:spPr>
          <a:xfrm>
            <a:off x="502920" y="1216152"/>
            <a:ext cx="6949440" cy="2995091"/>
          </a:xfrm>
          <a:prstGeom prst="rect">
            <a:avLst/>
          </a:prstGeom>
          <a:ln w="9525">
            <a:solidFill>
              <a:srgbClr val="D9D9D9"/>
            </a:solidFill>
          </a:ln>
        </p:spPr>
      </p:pic>
      <p:sp>
        <p:nvSpPr>
          <p:cNvPr id="7" name="TextBox 6"/>
          <p:cNvSpPr txBox="1"/>
          <p:nvPr/>
        </p:nvSpPr>
        <p:spPr>
          <a:xfrm>
            <a:off x="502920" y="4229531"/>
            <a:ext cx="69494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3.4: Türkiye’de yıllık güneşlenme süreleri (Saat olarak verilmiştir.) (kitap s. 104)</a:t>
            </a:r>
          </a:p>
        </p:txBody>
      </p:sp>
      <p:sp>
        <p:nvSpPr>
          <p:cNvPr id="8" name="Rounded Rectangle 7"/>
          <p:cNvSpPr/>
          <p:nvPr/>
        </p:nvSpPr>
        <p:spPr>
          <a:xfrm>
            <a:off x="7680960" y="1216152"/>
            <a:ext cx="4007815" cy="22860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1900" b="0" i="0">
                <a:solidFill>
                  <a:srgbClr val="262626"/>
                </a:solidFill>
                <a:latin typeface="Calibri"/>
              </a:rPr>
              <a:t>Türkiye’de güneşlenme süresi, genel olarak güneyden kuzeye doğru azalır.</a:t>
            </a:r>
          </a:p>
          <a:p>
            <a:pPr algn="l">
              <a:spcBef>
                <a:spcPts val="0"/>
              </a:spcBef>
              <a:spcAft>
                <a:spcPts val="0"/>
              </a:spcAft>
            </a:pPr>
            <a:r>
              <a:rPr lang="tr-TR" sz="1900" b="1" i="0">
                <a:solidFill>
                  <a:srgbClr val="262626"/>
                </a:solidFill>
                <a:latin typeface="Calibri"/>
              </a:rPr>
              <a:t>Bu durumun oluşmasında enlemin yanı sıra bulutlu gün sayısı da etkilidir.</a:t>
            </a:r>
          </a:p>
        </p:txBody>
      </p:sp>
      <p:sp>
        <p:nvSpPr>
          <p:cNvPr id="9" name="Rounded Rectangle 8"/>
          <p:cNvSpPr/>
          <p:nvPr/>
        </p:nvSpPr>
        <p:spPr>
          <a:xfrm>
            <a:off x="7680960" y="3639312"/>
            <a:ext cx="4007815" cy="132588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7680960" y="3639312"/>
            <a:ext cx="4007815" cy="530352"/>
          </a:xfrm>
          <a:prstGeom prst="roundRect">
            <a:avLst>
              <a:gd name="adj" fmla="val 25000"/>
            </a:avLst>
          </a:prstGeom>
          <a:solidFill>
            <a:srgbClr val="D3373A"/>
          </a:solidFill>
          <a:ln>
            <a:noFill/>
          </a:ln>
          <a:effectLst/>
        </p:spPr>
        <p:txBody>
          <a:bodyPr rtlCol="0" anchor="ctr"/>
          <a:lstStyle/>
          <a:p/>
        </p:txBody>
      </p:sp>
      <p:sp>
        <p:nvSpPr>
          <p:cNvPr id="11" name="Rectangle 10"/>
          <p:cNvSpPr/>
          <p:nvPr/>
        </p:nvSpPr>
        <p:spPr>
          <a:xfrm>
            <a:off x="7680960" y="3904488"/>
            <a:ext cx="4007815" cy="265176"/>
          </a:xfrm>
          <a:prstGeom prst="rect">
            <a:avLst/>
          </a:prstGeom>
          <a:solidFill>
            <a:srgbClr val="D3373A"/>
          </a:solidFill>
          <a:ln>
            <a:noFill/>
          </a:ln>
          <a:effectLst/>
        </p:spPr>
        <p:txBody>
          <a:bodyPr rtlCol="0" anchor="ctr"/>
          <a:lstStyle/>
          <a:p/>
        </p:txBody>
      </p:sp>
      <p:sp>
        <p:nvSpPr>
          <p:cNvPr id="12" name="TextBox 11"/>
          <p:cNvSpPr txBox="1"/>
          <p:nvPr/>
        </p:nvSpPr>
        <p:spPr>
          <a:xfrm>
            <a:off x="7772400" y="3639312"/>
            <a:ext cx="382493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 fazla · 3.250 saat</a:t>
            </a:r>
          </a:p>
        </p:txBody>
      </p:sp>
      <p:sp>
        <p:nvSpPr>
          <p:cNvPr id="13" name="TextBox 12"/>
          <p:cNvSpPr txBox="1"/>
          <p:nvPr/>
        </p:nvSpPr>
        <p:spPr>
          <a:xfrm>
            <a:off x="7790688" y="4242816"/>
            <a:ext cx="3788359" cy="64922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Şanlıurfa ve Mardin</a:t>
            </a:r>
          </a:p>
        </p:txBody>
      </p:sp>
      <p:sp>
        <p:nvSpPr>
          <p:cNvPr id="14" name="Rounded Rectangle 13"/>
          <p:cNvSpPr/>
          <p:nvPr/>
        </p:nvSpPr>
        <p:spPr>
          <a:xfrm>
            <a:off x="7680960" y="5102352"/>
            <a:ext cx="4007815" cy="1143001"/>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680960" y="5102352"/>
            <a:ext cx="4007815"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7680960" y="5367528"/>
            <a:ext cx="4007815" cy="265176"/>
          </a:xfrm>
          <a:prstGeom prst="rect">
            <a:avLst/>
          </a:prstGeom>
          <a:solidFill>
            <a:srgbClr val="2C6696"/>
          </a:solidFill>
          <a:ln>
            <a:noFill/>
          </a:ln>
          <a:effectLst/>
        </p:spPr>
        <p:txBody>
          <a:bodyPr rtlCol="0" anchor="ctr"/>
          <a:lstStyle/>
          <a:p/>
        </p:txBody>
      </p:sp>
      <p:sp>
        <p:nvSpPr>
          <p:cNvPr id="17" name="TextBox 16"/>
          <p:cNvSpPr txBox="1"/>
          <p:nvPr/>
        </p:nvSpPr>
        <p:spPr>
          <a:xfrm>
            <a:off x="7772400" y="5102352"/>
            <a:ext cx="382493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 az · 1.750 saat</a:t>
            </a:r>
          </a:p>
        </p:txBody>
      </p:sp>
      <p:sp>
        <p:nvSpPr>
          <p:cNvPr id="18" name="TextBox 17"/>
          <p:cNvSpPr txBox="1"/>
          <p:nvPr/>
        </p:nvSpPr>
        <p:spPr>
          <a:xfrm>
            <a:off x="7790688" y="5705856"/>
            <a:ext cx="3788359" cy="466345"/>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Trabzon, Rize ve Artvin</a:t>
            </a:r>
          </a:p>
        </p:txBody>
      </p:sp>
      <p:sp>
        <p:nvSpPr>
          <p:cNvPr id="19" name="Rounded Rectangle 18"/>
          <p:cNvSpPr/>
          <p:nvPr/>
        </p:nvSpPr>
        <p:spPr>
          <a:xfrm>
            <a:off x="502920" y="4577003"/>
            <a:ext cx="6949440" cy="1714069"/>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Eğrileri güneyden kuzeye oku: 3.250 → 1.750 saat</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164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güneşlenme: hangileri doğru?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DOĞRU OLANLARI SEÇ</a:t>
            </a:r>
          </a:p>
        </p:txBody>
      </p:sp>
      <p:sp>
        <p:nvSpPr>
          <p:cNvPr id="6" name="Rounded Rectangle 5"/>
          <p:cNvSpPr/>
          <p:nvPr/>
        </p:nvSpPr>
        <p:spPr>
          <a:xfrm>
            <a:off x="502920" y="1216152"/>
            <a:ext cx="11185855" cy="1200150"/>
          </a:xfrm>
          <a:prstGeom prst="roundRect">
            <a:avLst>
              <a:gd name="adj" fmla="val 20000"/>
            </a:avLst>
          </a:prstGeom>
          <a:solidFill>
            <a:srgbClr val="FFFFFF"/>
          </a:solidFill>
          <a:ln w="12700">
            <a:solidFill>
              <a:srgbClr val="D9D9D9"/>
            </a:solidFill>
          </a:ln>
          <a:effectLst/>
        </p:spPr>
        <p:txBody>
          <a:bodyPr rtlCol="0" anchor="ctr"/>
          <a:lstStyle/>
          <a:p/>
        </p:txBody>
      </p:sp>
      <p:sp>
        <p:nvSpPr>
          <p:cNvPr id="7" name="Oval 6"/>
          <p:cNvSpPr/>
          <p:nvPr/>
        </p:nvSpPr>
        <p:spPr>
          <a:xfrm>
            <a:off x="612648" y="1560195"/>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280160" y="121615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Türkiye'de güneşlenme süresi genel olarak güneyden kuzeye doğru azalır.</a:t>
            </a:r>
          </a:p>
        </p:txBody>
      </p:sp>
      <p:sp>
        <p:nvSpPr>
          <p:cNvPr id="9" name="Rounded Rectangle 8"/>
          <p:cNvSpPr/>
          <p:nvPr/>
        </p:nvSpPr>
        <p:spPr>
          <a:xfrm>
            <a:off x="502920" y="2507742"/>
            <a:ext cx="11185855" cy="1200150"/>
          </a:xfrm>
          <a:prstGeom prst="roundRect">
            <a:avLst>
              <a:gd name="adj" fmla="val 20000"/>
            </a:avLst>
          </a:prstGeom>
          <a:solidFill>
            <a:srgbClr val="FFFFFF"/>
          </a:solidFill>
          <a:ln w="12700">
            <a:solidFill>
              <a:srgbClr val="D9D9D9"/>
            </a:solidFill>
          </a:ln>
          <a:effectLst/>
        </p:spPr>
        <p:txBody>
          <a:bodyPr rtlCol="0" anchor="ctr"/>
          <a:lstStyle/>
          <a:p/>
        </p:txBody>
      </p:sp>
      <p:sp>
        <p:nvSpPr>
          <p:cNvPr id="10" name="Oval 9"/>
          <p:cNvSpPr/>
          <p:nvPr/>
        </p:nvSpPr>
        <p:spPr>
          <a:xfrm>
            <a:off x="612648" y="2851785"/>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280160" y="250774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Güneşlenme süresinin dağılışında temel etken yükseltidir.</a:t>
            </a:r>
          </a:p>
        </p:txBody>
      </p:sp>
      <p:sp>
        <p:nvSpPr>
          <p:cNvPr id="12" name="Rounded Rectangle 11"/>
          <p:cNvSpPr/>
          <p:nvPr/>
        </p:nvSpPr>
        <p:spPr>
          <a:xfrm>
            <a:off x="502920" y="3799332"/>
            <a:ext cx="11185855" cy="1200150"/>
          </a:xfrm>
          <a:prstGeom prst="roundRect">
            <a:avLst>
              <a:gd name="adj" fmla="val 20000"/>
            </a:avLst>
          </a:prstGeom>
          <a:solidFill>
            <a:srgbClr val="FFFFFF"/>
          </a:solidFill>
          <a:ln w="12700">
            <a:solidFill>
              <a:srgbClr val="D9D9D9"/>
            </a:solidFill>
          </a:ln>
          <a:effectLst/>
        </p:spPr>
        <p:txBody>
          <a:bodyPr rtlCol="0" anchor="ctr"/>
          <a:lstStyle/>
          <a:p/>
        </p:txBody>
      </p:sp>
      <p:sp>
        <p:nvSpPr>
          <p:cNvPr id="13" name="Oval 12"/>
          <p:cNvSpPr/>
          <p:nvPr/>
        </p:nvSpPr>
        <p:spPr>
          <a:xfrm>
            <a:off x="612648" y="4143375"/>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280160" y="379933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Yıllık 3.250 saat ile Şanlıurfa ve Mardin, en fazla güneşlenme süresine sahip illerdir.</a:t>
            </a:r>
          </a:p>
        </p:txBody>
      </p:sp>
      <p:sp>
        <p:nvSpPr>
          <p:cNvPr id="15" name="Rounded Rectangle 14"/>
          <p:cNvSpPr/>
          <p:nvPr/>
        </p:nvSpPr>
        <p:spPr>
          <a:xfrm>
            <a:off x="502920" y="5090922"/>
            <a:ext cx="11185855" cy="1200150"/>
          </a:xfrm>
          <a:prstGeom prst="roundRect">
            <a:avLst>
              <a:gd name="adj" fmla="val 20000"/>
            </a:avLst>
          </a:prstGeom>
          <a:solidFill>
            <a:srgbClr val="FFFFFF"/>
          </a:solidFill>
          <a:ln w="12700">
            <a:solidFill>
              <a:srgbClr val="D9D9D9"/>
            </a:solidFill>
          </a:ln>
          <a:effectLst/>
        </p:spPr>
        <p:txBody>
          <a:bodyPr rtlCol="0" anchor="ctr"/>
          <a:lstStyle/>
          <a:p/>
        </p:txBody>
      </p:sp>
      <p:sp>
        <p:nvSpPr>
          <p:cNvPr id="16" name="Oval 15"/>
          <p:cNvSpPr/>
          <p:nvPr/>
        </p:nvSpPr>
        <p:spPr>
          <a:xfrm>
            <a:off x="612648" y="5434965"/>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280160" y="509092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Güneşlenme süresinin en az olduğu yer Kuzeybatı Anadolu’dur.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165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güneşlenme: hangileri doğru?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200150"/>
          </a:xfrm>
          <a:prstGeom prst="roundRect">
            <a:avLst>
              <a:gd name="adj" fmla="val 20000"/>
            </a:avLst>
          </a:prstGeom>
          <a:solidFill>
            <a:srgbClr val="E3F1E4"/>
          </a:solidFill>
          <a:ln w="25400">
            <a:solidFill>
              <a:srgbClr val="2E7D32"/>
            </a:solidFill>
          </a:ln>
          <a:effectLst/>
        </p:spPr>
        <p:txBody>
          <a:bodyPr rtlCol="0" anchor="ctr"/>
          <a:lstStyle/>
          <a:p/>
        </p:txBody>
      </p:sp>
      <p:sp>
        <p:nvSpPr>
          <p:cNvPr id="7" name="Oval 6"/>
          <p:cNvSpPr/>
          <p:nvPr/>
        </p:nvSpPr>
        <p:spPr>
          <a:xfrm>
            <a:off x="612648" y="1560195"/>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8" name="TextBox 7"/>
          <p:cNvSpPr txBox="1"/>
          <p:nvPr/>
        </p:nvSpPr>
        <p:spPr>
          <a:xfrm>
            <a:off x="1280160" y="121615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 Türkiye'de güneşlenme süresi genel olarak güneyden kuzeye doğru azalır.</a:t>
            </a:r>
          </a:p>
        </p:txBody>
      </p:sp>
      <p:sp>
        <p:nvSpPr>
          <p:cNvPr id="9" name="Rounded Rectangle 8"/>
          <p:cNvSpPr/>
          <p:nvPr/>
        </p:nvSpPr>
        <p:spPr>
          <a:xfrm>
            <a:off x="502920" y="2507742"/>
            <a:ext cx="11185855" cy="1200150"/>
          </a:xfrm>
          <a:prstGeom prst="roundRect">
            <a:avLst>
              <a:gd name="adj" fmla="val 20000"/>
            </a:avLst>
          </a:prstGeom>
          <a:solidFill>
            <a:srgbClr val="F9E1E1"/>
          </a:solidFill>
          <a:ln w="25400">
            <a:solidFill>
              <a:srgbClr val="D3373A"/>
            </a:solidFill>
          </a:ln>
          <a:effectLst/>
        </p:spPr>
        <p:txBody>
          <a:bodyPr rtlCol="0" anchor="ctr"/>
          <a:lstStyle/>
          <a:p/>
        </p:txBody>
      </p:sp>
      <p:sp>
        <p:nvSpPr>
          <p:cNvPr id="10" name="Oval 9"/>
          <p:cNvSpPr/>
          <p:nvPr/>
        </p:nvSpPr>
        <p:spPr>
          <a:xfrm>
            <a:off x="612648" y="2851785"/>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1" name="TextBox 10"/>
          <p:cNvSpPr txBox="1"/>
          <p:nvPr/>
        </p:nvSpPr>
        <p:spPr>
          <a:xfrm>
            <a:off x="1280160" y="250774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 Güneşlenme süresinin dağılışında temel etken yükseltidir.  → </a:t>
            </a:r>
            <a:r>
              <a:rPr lang="tr-TR" sz="2200" b="1" i="0">
                <a:solidFill>
                  <a:srgbClr val="262626"/>
                </a:solidFill>
                <a:latin typeface="Calibri"/>
              </a:rPr>
              <a:t>Enlem ve bulutlu gün sayısı etkilidir (s. 104).</a:t>
            </a:r>
          </a:p>
        </p:txBody>
      </p:sp>
      <p:sp>
        <p:nvSpPr>
          <p:cNvPr id="12" name="Rounded Rectangle 11"/>
          <p:cNvSpPr/>
          <p:nvPr/>
        </p:nvSpPr>
        <p:spPr>
          <a:xfrm>
            <a:off x="502920" y="3799332"/>
            <a:ext cx="11185855" cy="1200150"/>
          </a:xfrm>
          <a:prstGeom prst="roundRect">
            <a:avLst>
              <a:gd name="adj" fmla="val 20000"/>
            </a:avLst>
          </a:prstGeom>
          <a:solidFill>
            <a:srgbClr val="E3F1E4"/>
          </a:solidFill>
          <a:ln w="25400">
            <a:solidFill>
              <a:srgbClr val="2E7D32"/>
            </a:solidFill>
          </a:ln>
          <a:effectLst/>
        </p:spPr>
        <p:txBody>
          <a:bodyPr rtlCol="0" anchor="ctr"/>
          <a:lstStyle/>
          <a:p/>
        </p:txBody>
      </p:sp>
      <p:sp>
        <p:nvSpPr>
          <p:cNvPr id="13" name="Oval 12"/>
          <p:cNvSpPr/>
          <p:nvPr/>
        </p:nvSpPr>
        <p:spPr>
          <a:xfrm>
            <a:off x="612648" y="4143375"/>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4" name="TextBox 13"/>
          <p:cNvSpPr txBox="1"/>
          <p:nvPr/>
        </p:nvSpPr>
        <p:spPr>
          <a:xfrm>
            <a:off x="1280160" y="379933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3. Yıllık 3.250 saat ile Şanlıurfa ve Mardin, en fazla güneşlenme süresine sahip illerdir.</a:t>
            </a:r>
          </a:p>
        </p:txBody>
      </p:sp>
      <p:sp>
        <p:nvSpPr>
          <p:cNvPr id="15" name="Rounded Rectangle 14"/>
          <p:cNvSpPr/>
          <p:nvPr/>
        </p:nvSpPr>
        <p:spPr>
          <a:xfrm>
            <a:off x="502920" y="5090922"/>
            <a:ext cx="11185855" cy="1200150"/>
          </a:xfrm>
          <a:prstGeom prst="roundRect">
            <a:avLst>
              <a:gd name="adj" fmla="val 20000"/>
            </a:avLst>
          </a:prstGeom>
          <a:solidFill>
            <a:srgbClr val="F9E1E1"/>
          </a:solidFill>
          <a:ln w="25400">
            <a:solidFill>
              <a:srgbClr val="D3373A"/>
            </a:solidFill>
          </a:ln>
          <a:effectLst/>
        </p:spPr>
        <p:txBody>
          <a:bodyPr rtlCol="0" anchor="ctr"/>
          <a:lstStyle/>
          <a:p/>
        </p:txBody>
      </p:sp>
      <p:sp>
        <p:nvSpPr>
          <p:cNvPr id="16" name="Oval 15"/>
          <p:cNvSpPr/>
          <p:nvPr/>
        </p:nvSpPr>
        <p:spPr>
          <a:xfrm>
            <a:off x="612648" y="5434965"/>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280160" y="5090922"/>
            <a:ext cx="10271455" cy="120015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4. Güneşlenme süresinin en az olduğu yer Kuzeybatı Anadolu’dur.  → </a:t>
            </a:r>
            <a:r>
              <a:rPr lang="tr-TR" sz="2200" b="1" i="0">
                <a:solidFill>
                  <a:srgbClr val="262626"/>
                </a:solidFill>
                <a:latin typeface="Calibri"/>
              </a:rPr>
              <a:t>En az: 1.750 saat ile Trabzon, Rize ve Artvin (s. 104).</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166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sıcaklıkların batıdan doğuya doğru azalmasında etkili olan faktör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Enlem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Okyanus akıntıları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Bitki örtüsü</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Kentsel ısı adası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167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sıcaklıkların batıdan doğuya doğru azalmasında etkili olan faktör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Enlem</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Yükselti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Okyanus akıntıları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Bitki örtüsü</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Kentsel ısı adası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Sıcaklıkların güneyden kuzeye doğru azalmasında enlem, batıdan doğuya doğru azalmasında da yükselti etkilidir.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168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Haritada gizli değerler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 OKU</a:t>
            </a:r>
          </a:p>
        </p:txBody>
      </p:sp>
      <p:sp>
        <p:nvSpPr>
          <p:cNvPr id="6" name="Rounded Rectangle 5"/>
          <p:cNvSpPr/>
          <p:nvPr/>
        </p:nvSpPr>
        <p:spPr>
          <a:xfrm>
            <a:off x="502920" y="1216152"/>
            <a:ext cx="59436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1306174" y="1545336"/>
            <a:ext cx="4337091" cy="2139696"/>
          </a:xfrm>
          <a:prstGeom prst="rect">
            <a:avLst/>
          </a:prstGeom>
          <a:ln w="9525">
            <a:solidFill>
              <a:srgbClr val="D9D9D9"/>
            </a:solidFill>
          </a:ln>
        </p:spPr>
      </p:pic>
      <p:sp>
        <p:nvSpPr>
          <p:cNvPr id="8" name="Rounded Rectangle 7"/>
          <p:cNvSpPr/>
          <p:nvPr/>
        </p:nvSpPr>
        <p:spPr>
          <a:xfrm>
            <a:off x="502920" y="3776472"/>
            <a:ext cx="59436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1160564" y="4105656"/>
            <a:ext cx="4628311" cy="2139696"/>
          </a:xfrm>
          <a:prstGeom prst="rect">
            <a:avLst/>
          </a:prstGeom>
          <a:ln w="9525">
            <a:solidFill>
              <a:srgbClr val="D9D9D9"/>
            </a:solidFill>
          </a:ln>
        </p:spPr>
      </p:pic>
      <p:sp>
        <p:nvSpPr>
          <p:cNvPr id="10" name="Rounded Rectangle 9"/>
          <p:cNvSpPr/>
          <p:nvPr/>
        </p:nvSpPr>
        <p:spPr>
          <a:xfrm>
            <a:off x="4958953" y="2208641"/>
            <a:ext cx="336810" cy="248740"/>
          </a:xfrm>
          <a:prstGeom prst="roundRect">
            <a:avLst>
              <a:gd name="adj" fmla="val 20000"/>
            </a:avLst>
          </a:prstGeom>
          <a:solidFill>
            <a:srgbClr val="FFFFFF"/>
          </a:solidFill>
          <a:ln w="19050">
            <a:solidFill>
              <a:srgbClr val="D3373A"/>
            </a:solidFill>
          </a:ln>
          <a:effectLst/>
        </p:spPr>
        <p:txBody>
          <a:bodyPr rtlCol="0" anchor="ctr" wrap="square" lIns="0" rIns="0" tIns="0" bIns="0">
            <a:noAutofit/>
          </a:bodyPr>
          <a:lstStyle/>
          <a:p>
            <a:pPr algn="ctr">
              <a:spcBef>
                <a:spcPts val="0"/>
              </a:spcBef>
              <a:spcAft>
                <a:spcPts val="0"/>
              </a:spcAft>
            </a:pPr>
            <a:r>
              <a:rPr lang="tr-TR" sz="1400" b="1" i="0">
                <a:solidFill>
                  <a:srgbClr val="D3373A"/>
                </a:solidFill>
                <a:latin typeface="Calibri"/>
              </a:rPr>
              <a:t>?</a:t>
            </a:r>
          </a:p>
        </p:txBody>
      </p:sp>
      <p:sp>
        <p:nvSpPr>
          <p:cNvPr id="11" name="Oval 10"/>
          <p:cNvSpPr/>
          <p:nvPr/>
        </p:nvSpPr>
        <p:spPr>
          <a:xfrm>
            <a:off x="5314051" y="1989185"/>
            <a:ext cx="292608" cy="29260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12" name="Rounded Rectangle 11"/>
          <p:cNvSpPr/>
          <p:nvPr/>
        </p:nvSpPr>
        <p:spPr>
          <a:xfrm>
            <a:off x="2784393" y="3294537"/>
            <a:ext cx="358194" cy="248740"/>
          </a:xfrm>
          <a:prstGeom prst="roundRect">
            <a:avLst>
              <a:gd name="adj" fmla="val 20000"/>
            </a:avLst>
          </a:prstGeom>
          <a:solidFill>
            <a:srgbClr val="FFFFFF"/>
          </a:solidFill>
          <a:ln w="19050">
            <a:solidFill>
              <a:srgbClr val="D3373A"/>
            </a:solidFill>
          </a:ln>
          <a:effectLst/>
        </p:spPr>
        <p:txBody>
          <a:bodyPr rtlCol="0" anchor="ctr" wrap="square" lIns="0" rIns="0" tIns="0" bIns="0">
            <a:noAutofit/>
          </a:bodyPr>
          <a:lstStyle/>
          <a:p>
            <a:pPr algn="ctr">
              <a:spcBef>
                <a:spcPts val="0"/>
              </a:spcBef>
              <a:spcAft>
                <a:spcPts val="0"/>
              </a:spcAft>
            </a:pPr>
            <a:r>
              <a:rPr lang="tr-TR" sz="1400" b="1" i="0">
                <a:solidFill>
                  <a:srgbClr val="D3373A"/>
                </a:solidFill>
                <a:latin typeface="Calibri"/>
              </a:rPr>
              <a:t>?</a:t>
            </a:r>
          </a:p>
        </p:txBody>
      </p:sp>
      <p:sp>
        <p:nvSpPr>
          <p:cNvPr id="13" name="Oval 12"/>
          <p:cNvSpPr/>
          <p:nvPr/>
        </p:nvSpPr>
        <p:spPr>
          <a:xfrm>
            <a:off x="3160875" y="3075081"/>
            <a:ext cx="292608" cy="29260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4" name="Rounded Rectangle 13"/>
          <p:cNvSpPr/>
          <p:nvPr/>
        </p:nvSpPr>
        <p:spPr>
          <a:xfrm>
            <a:off x="3288588" y="4399507"/>
            <a:ext cx="380820" cy="265322"/>
          </a:xfrm>
          <a:prstGeom prst="roundRect">
            <a:avLst>
              <a:gd name="adj" fmla="val 20000"/>
            </a:avLst>
          </a:prstGeom>
          <a:solidFill>
            <a:srgbClr val="FFFFFF"/>
          </a:solidFill>
          <a:ln w="19050">
            <a:solidFill>
              <a:srgbClr val="D3373A"/>
            </a:solidFill>
          </a:ln>
          <a:effectLst/>
        </p:spPr>
        <p:txBody>
          <a:bodyPr rtlCol="0" anchor="ctr" wrap="square" lIns="0" rIns="0" tIns="0" bIns="0">
            <a:noAutofit/>
          </a:bodyPr>
          <a:lstStyle/>
          <a:p>
            <a:pPr algn="ctr">
              <a:spcBef>
                <a:spcPts val="0"/>
              </a:spcBef>
              <a:spcAft>
                <a:spcPts val="0"/>
              </a:spcAft>
            </a:pPr>
            <a:r>
              <a:rPr lang="tr-TR" sz="1500" b="1" i="0">
                <a:solidFill>
                  <a:srgbClr val="D3373A"/>
                </a:solidFill>
                <a:latin typeface="Calibri"/>
              </a:rPr>
              <a:t>?</a:t>
            </a:r>
          </a:p>
        </p:txBody>
      </p:sp>
      <p:sp>
        <p:nvSpPr>
          <p:cNvPr id="15" name="Oval 14"/>
          <p:cNvSpPr/>
          <p:nvPr/>
        </p:nvSpPr>
        <p:spPr>
          <a:xfrm>
            <a:off x="3687696" y="4180051"/>
            <a:ext cx="292608" cy="29260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6" name="Rounded Rectangle 15"/>
          <p:cNvSpPr/>
          <p:nvPr/>
        </p:nvSpPr>
        <p:spPr>
          <a:xfrm>
            <a:off x="4499508" y="5465076"/>
            <a:ext cx="380820" cy="265322"/>
          </a:xfrm>
          <a:prstGeom prst="roundRect">
            <a:avLst>
              <a:gd name="adj" fmla="val 20000"/>
            </a:avLst>
          </a:prstGeom>
          <a:solidFill>
            <a:srgbClr val="FFFFFF"/>
          </a:solidFill>
          <a:ln w="19050">
            <a:solidFill>
              <a:srgbClr val="D3373A"/>
            </a:solidFill>
          </a:ln>
          <a:effectLst/>
        </p:spPr>
        <p:txBody>
          <a:bodyPr rtlCol="0" anchor="ctr" wrap="square" lIns="0" rIns="0" tIns="0" bIns="0">
            <a:noAutofit/>
          </a:bodyPr>
          <a:lstStyle/>
          <a:p>
            <a:pPr algn="ctr">
              <a:spcBef>
                <a:spcPts val="0"/>
              </a:spcBef>
              <a:spcAft>
                <a:spcPts val="0"/>
              </a:spcAft>
            </a:pPr>
            <a:r>
              <a:rPr lang="tr-TR" sz="1500" b="1" i="0">
                <a:solidFill>
                  <a:srgbClr val="D3373A"/>
                </a:solidFill>
                <a:latin typeface="Calibri"/>
              </a:rPr>
              <a:t>?</a:t>
            </a:r>
          </a:p>
        </p:txBody>
      </p:sp>
      <p:sp>
        <p:nvSpPr>
          <p:cNvPr id="17" name="Oval 16"/>
          <p:cNvSpPr/>
          <p:nvPr/>
        </p:nvSpPr>
        <p:spPr>
          <a:xfrm>
            <a:off x="4898616" y="5245620"/>
            <a:ext cx="292608" cy="29260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18" name="Rounded Rectangle 17"/>
          <p:cNvSpPr/>
          <p:nvPr/>
        </p:nvSpPr>
        <p:spPr>
          <a:xfrm>
            <a:off x="6675120" y="1216152"/>
            <a:ext cx="5013655" cy="502920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1000"/>
              </a:spcAft>
            </a:pPr>
            <a:r>
              <a:rPr lang="tr-TR" sz="2100" b="1" i="0">
                <a:solidFill>
                  <a:srgbClr val="1E7B6E"/>
                </a:solidFill>
                <a:latin typeface="Calibri"/>
              </a:rPr>
              <a:t>Harita okuyucu</a:t>
            </a:r>
          </a:p>
          <a:p>
            <a:pPr algn="l" marL="336809" indent="-336809">
              <a:spcBef>
                <a:spcPts val="0"/>
              </a:spcBef>
              <a:spcAft>
                <a:spcPts val="1000"/>
              </a:spcAft>
            </a:pPr>
            <a:r>
              <a:rPr lang="tr-TR" sz="2100" b="1" i="0">
                <a:solidFill>
                  <a:srgbClr val="1E7B6E"/>
                </a:solidFill>
                <a:latin typeface="Calibri"/>
              </a:rPr>
              <a:t>1.  </a:t>
            </a:r>
            <a:r>
              <a:rPr lang="tr-TR" sz="2100" b="0" i="0">
                <a:solidFill>
                  <a:srgbClr val="262626"/>
                </a:solidFill>
                <a:latin typeface="Calibri"/>
              </a:rPr>
              <a:t>Eğriler kaçar derece arayla çizilmiş?</a:t>
            </a:r>
          </a:p>
          <a:p>
            <a:pPr algn="l" marL="336809" indent="-336809">
              <a:spcBef>
                <a:spcPts val="0"/>
              </a:spcBef>
              <a:spcAft>
                <a:spcPts val="1000"/>
              </a:spcAft>
            </a:pPr>
            <a:r>
              <a:rPr lang="tr-TR" sz="2100" b="1" i="0">
                <a:solidFill>
                  <a:srgbClr val="1E7B6E"/>
                </a:solidFill>
                <a:latin typeface="Calibri"/>
              </a:rPr>
              <a:t>2.  </a:t>
            </a:r>
            <a:r>
              <a:rPr lang="tr-TR" sz="2100" b="0" i="0">
                <a:solidFill>
                  <a:srgbClr val="262626"/>
                </a:solidFill>
                <a:latin typeface="Calibri"/>
              </a:rPr>
              <a:t>1-4 numaralı gizli değerler kaç?</a:t>
            </a:r>
          </a:p>
          <a:p>
            <a:pPr algn="l" marL="336809" indent="-336809">
              <a:spcBef>
                <a:spcPts val="0"/>
              </a:spcBef>
              <a:spcAft>
                <a:spcPts val="0"/>
              </a:spcAft>
            </a:pPr>
            <a:r>
              <a:rPr lang="tr-TR" sz="2100" b="1" i="0">
                <a:solidFill>
                  <a:srgbClr val="1E7B6E"/>
                </a:solidFill>
                <a:latin typeface="Calibri"/>
              </a:rPr>
              <a:t>3.  </a:t>
            </a:r>
            <a:r>
              <a:rPr lang="tr-TR" sz="2100" b="0" i="0">
                <a:solidFill>
                  <a:srgbClr val="262626"/>
                </a:solidFill>
                <a:latin typeface="Calibri"/>
              </a:rPr>
              <a:t>Ocakta ve temmuzda en soğuk ve en sıcak alan nerede?</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169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Haritada gizli değerler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9436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1306174" y="1545336"/>
            <a:ext cx="4337091" cy="2139696"/>
          </a:xfrm>
          <a:prstGeom prst="rect">
            <a:avLst/>
          </a:prstGeom>
          <a:ln w="9525">
            <a:solidFill>
              <a:srgbClr val="D9D9D9"/>
            </a:solidFill>
          </a:ln>
        </p:spPr>
      </p:pic>
      <p:sp>
        <p:nvSpPr>
          <p:cNvPr id="8" name="Rounded Rectangle 7"/>
          <p:cNvSpPr/>
          <p:nvPr/>
        </p:nvSpPr>
        <p:spPr>
          <a:xfrm>
            <a:off x="502920" y="3776472"/>
            <a:ext cx="594360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1160564" y="4105656"/>
            <a:ext cx="4628311" cy="2139696"/>
          </a:xfrm>
          <a:prstGeom prst="rect">
            <a:avLst/>
          </a:prstGeom>
          <a:ln w="9525">
            <a:solidFill>
              <a:srgbClr val="D9D9D9"/>
            </a:solidFill>
          </a:ln>
        </p:spPr>
      </p:pic>
      <p:sp>
        <p:nvSpPr>
          <p:cNvPr id="10" name="Oval 9"/>
          <p:cNvSpPr/>
          <p:nvPr/>
        </p:nvSpPr>
        <p:spPr>
          <a:xfrm>
            <a:off x="4885801" y="2135489"/>
            <a:ext cx="483114" cy="395044"/>
          </a:xfrm>
          <a:prstGeom prst="ellipse">
            <a:avLst/>
          </a:prstGeom>
          <a:noFill/>
          <a:ln w="31750">
            <a:solidFill>
              <a:srgbClr val="2E7D32"/>
            </a:solidFill>
          </a:ln>
          <a:effectLst/>
        </p:spPr>
        <p:txBody>
          <a:bodyPr rtlCol="0" anchor="ctr"/>
          <a:lstStyle/>
          <a:p/>
        </p:txBody>
      </p:sp>
      <p:sp>
        <p:nvSpPr>
          <p:cNvPr id="11" name="Oval 10"/>
          <p:cNvSpPr/>
          <p:nvPr/>
        </p:nvSpPr>
        <p:spPr>
          <a:xfrm>
            <a:off x="5314051" y="1989185"/>
            <a:ext cx="292608" cy="29260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12" name="Oval 11"/>
          <p:cNvSpPr/>
          <p:nvPr/>
        </p:nvSpPr>
        <p:spPr>
          <a:xfrm>
            <a:off x="2711241" y="3221385"/>
            <a:ext cx="504498" cy="395044"/>
          </a:xfrm>
          <a:prstGeom prst="ellipse">
            <a:avLst/>
          </a:prstGeom>
          <a:noFill/>
          <a:ln w="31750">
            <a:solidFill>
              <a:srgbClr val="2E7D32"/>
            </a:solidFill>
          </a:ln>
          <a:effectLst/>
        </p:spPr>
        <p:txBody>
          <a:bodyPr rtlCol="0" anchor="ctr"/>
          <a:lstStyle/>
          <a:p/>
        </p:txBody>
      </p:sp>
      <p:sp>
        <p:nvSpPr>
          <p:cNvPr id="13" name="Oval 12"/>
          <p:cNvSpPr/>
          <p:nvPr/>
        </p:nvSpPr>
        <p:spPr>
          <a:xfrm>
            <a:off x="3160875" y="3075081"/>
            <a:ext cx="292608" cy="29260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4" name="Oval 13"/>
          <p:cNvSpPr/>
          <p:nvPr/>
        </p:nvSpPr>
        <p:spPr>
          <a:xfrm>
            <a:off x="3215436" y="4326355"/>
            <a:ext cx="527124" cy="411626"/>
          </a:xfrm>
          <a:prstGeom prst="ellipse">
            <a:avLst/>
          </a:prstGeom>
          <a:noFill/>
          <a:ln w="31750">
            <a:solidFill>
              <a:srgbClr val="2E7D32"/>
            </a:solidFill>
          </a:ln>
          <a:effectLst/>
        </p:spPr>
        <p:txBody>
          <a:bodyPr rtlCol="0" anchor="ctr"/>
          <a:lstStyle/>
          <a:p/>
        </p:txBody>
      </p:sp>
      <p:sp>
        <p:nvSpPr>
          <p:cNvPr id="15" name="Oval 14"/>
          <p:cNvSpPr/>
          <p:nvPr/>
        </p:nvSpPr>
        <p:spPr>
          <a:xfrm>
            <a:off x="3687696" y="4180051"/>
            <a:ext cx="292608" cy="29260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6" name="Oval 15"/>
          <p:cNvSpPr/>
          <p:nvPr/>
        </p:nvSpPr>
        <p:spPr>
          <a:xfrm>
            <a:off x="4426356" y="5391924"/>
            <a:ext cx="527124" cy="411626"/>
          </a:xfrm>
          <a:prstGeom prst="ellipse">
            <a:avLst/>
          </a:prstGeom>
          <a:noFill/>
          <a:ln w="31750">
            <a:solidFill>
              <a:srgbClr val="2E7D32"/>
            </a:solidFill>
          </a:ln>
          <a:effectLst/>
        </p:spPr>
        <p:txBody>
          <a:bodyPr rtlCol="0" anchor="ctr"/>
          <a:lstStyle/>
          <a:p/>
        </p:txBody>
      </p:sp>
      <p:sp>
        <p:nvSpPr>
          <p:cNvPr id="17" name="Oval 16"/>
          <p:cNvSpPr/>
          <p:nvPr/>
        </p:nvSpPr>
        <p:spPr>
          <a:xfrm>
            <a:off x="4898616" y="5245620"/>
            <a:ext cx="292608" cy="29260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18" name="Rounded Rectangle 17"/>
          <p:cNvSpPr/>
          <p:nvPr/>
        </p:nvSpPr>
        <p:spPr>
          <a:xfrm>
            <a:off x="6675120" y="1216152"/>
            <a:ext cx="5013655" cy="2377440"/>
          </a:xfrm>
          <a:prstGeom prst="roundRect">
            <a:avLst>
              <a:gd name="adj" fmla="val 6000"/>
            </a:avLst>
          </a:prstGeom>
          <a:solidFill>
            <a:srgbClr val="E3F1E4"/>
          </a:solidFill>
          <a:ln>
            <a:noFill/>
          </a:ln>
          <a:effectLst/>
        </p:spPr>
        <p:txBody>
          <a:bodyPr rtlCol="0" anchor="ctr"/>
          <a:lstStyle/>
          <a:p/>
        </p:txBody>
      </p:sp>
      <p:sp>
        <p:nvSpPr>
          <p:cNvPr id="19" name="Rectangle 18"/>
          <p:cNvSpPr/>
          <p:nvPr/>
        </p:nvSpPr>
        <p:spPr>
          <a:xfrm>
            <a:off x="6675120" y="1216152"/>
            <a:ext cx="109728" cy="2377440"/>
          </a:xfrm>
          <a:prstGeom prst="rect">
            <a:avLst/>
          </a:prstGeom>
          <a:solidFill>
            <a:srgbClr val="2E7D32"/>
          </a:solidFill>
          <a:ln>
            <a:noFill/>
          </a:ln>
          <a:effectLst/>
        </p:spPr>
        <p:txBody>
          <a:bodyPr rtlCol="0" anchor="ctr"/>
          <a:lstStyle/>
          <a:p/>
        </p:txBody>
      </p:sp>
      <p:sp>
        <p:nvSpPr>
          <p:cNvPr id="20" name="TextBox 19"/>
          <p:cNvSpPr txBox="1"/>
          <p:nvPr/>
        </p:nvSpPr>
        <p:spPr>
          <a:xfrm>
            <a:off x="6903720" y="1271016"/>
            <a:ext cx="4693615" cy="226771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Gizli değerler (eğriler 2 °C arayla)</a:t>
            </a:r>
          </a:p>
          <a:p>
            <a:pPr algn="l">
              <a:spcBef>
                <a:spcPts val="0"/>
              </a:spcBef>
              <a:spcAft>
                <a:spcPts val="500"/>
              </a:spcAft>
            </a:pPr>
            <a:r>
              <a:rPr lang="tr-TR" sz="2100" b="0" i="0">
                <a:solidFill>
                  <a:srgbClr val="262626"/>
                </a:solidFill>
                <a:latin typeface="Calibri"/>
              </a:rPr>
              <a:t>1 −4 °C · 2 10 °C</a:t>
            </a:r>
          </a:p>
          <a:p>
            <a:pPr algn="l">
              <a:spcBef>
                <a:spcPts val="0"/>
              </a:spcBef>
              <a:spcAft>
                <a:spcPts val="0"/>
              </a:spcAft>
            </a:pPr>
            <a:r>
              <a:rPr lang="tr-TR" sz="2100" b="0" i="0">
                <a:solidFill>
                  <a:srgbClr val="262626"/>
                </a:solidFill>
                <a:latin typeface="Calibri"/>
              </a:rPr>
              <a:t>3 24 °C · 4 34 °C</a:t>
            </a:r>
          </a:p>
        </p:txBody>
      </p:sp>
      <p:sp>
        <p:nvSpPr>
          <p:cNvPr id="21" name="Rounded Rectangle 20"/>
          <p:cNvSpPr/>
          <p:nvPr/>
        </p:nvSpPr>
        <p:spPr>
          <a:xfrm>
            <a:off x="6675120" y="3730752"/>
            <a:ext cx="5013655" cy="2514600"/>
          </a:xfrm>
          <a:prstGeom prst="roundRect">
            <a:avLst>
              <a:gd name="adj" fmla="val 6000"/>
            </a:avLst>
          </a:prstGeom>
          <a:solidFill>
            <a:srgbClr val="E3F1E4"/>
          </a:solidFill>
          <a:ln>
            <a:noFill/>
          </a:ln>
          <a:effectLst/>
        </p:spPr>
        <p:txBody>
          <a:bodyPr rtlCol="0" anchor="ctr"/>
          <a:lstStyle/>
          <a:p/>
        </p:txBody>
      </p:sp>
      <p:sp>
        <p:nvSpPr>
          <p:cNvPr id="22" name="Rectangle 21"/>
          <p:cNvSpPr/>
          <p:nvPr/>
        </p:nvSpPr>
        <p:spPr>
          <a:xfrm>
            <a:off x="6675120" y="3730752"/>
            <a:ext cx="109728" cy="2514600"/>
          </a:xfrm>
          <a:prstGeom prst="rect">
            <a:avLst/>
          </a:prstGeom>
          <a:solidFill>
            <a:srgbClr val="2E7D32"/>
          </a:solidFill>
          <a:ln>
            <a:noFill/>
          </a:ln>
          <a:effectLst/>
        </p:spPr>
        <p:txBody>
          <a:bodyPr rtlCol="0" anchor="ctr"/>
          <a:lstStyle/>
          <a:p/>
        </p:txBody>
      </p:sp>
      <p:sp>
        <p:nvSpPr>
          <p:cNvPr id="23" name="TextBox 22"/>
          <p:cNvSpPr txBox="1"/>
          <p:nvPr/>
        </p:nvSpPr>
        <p:spPr>
          <a:xfrm>
            <a:off x="6903720" y="3785616"/>
            <a:ext cx="4693615" cy="24048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En düşük · en yüksek</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Ocak: en soğuk Kuzeydoğu Anadolu (a), en sıcak Akdeniz kıyısı (c)</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Temmuz: en serin Karadeniz kıyısı, en sıcak Güneydoğu Anadolu (b)</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170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Türkiye’de Sıcaklığın Dağılışı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12 dk</a:t>
            </a:r>
          </a:p>
        </p:txBody>
      </p:sp>
      <p:sp>
        <p:nvSpPr>
          <p:cNvPr id="6" name="Rounded Rectangle 5"/>
          <p:cNvSpPr/>
          <p:nvPr/>
        </p:nvSpPr>
        <p:spPr>
          <a:xfrm>
            <a:off x="502920" y="121615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803254" y="1545336"/>
            <a:ext cx="4337091" cy="2139696"/>
          </a:xfrm>
          <a:prstGeom prst="rect">
            <a:avLst/>
          </a:prstGeom>
          <a:ln w="9525">
            <a:solidFill>
              <a:srgbClr val="D9D9D9"/>
            </a:solidFill>
          </a:ln>
        </p:spPr>
      </p:pic>
      <p:sp>
        <p:nvSpPr>
          <p:cNvPr id="8" name="Rounded Rectangle 7"/>
          <p:cNvSpPr/>
          <p:nvPr/>
        </p:nvSpPr>
        <p:spPr>
          <a:xfrm>
            <a:off x="502920" y="377647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657644" y="4105656"/>
            <a:ext cx="4628311" cy="2139696"/>
          </a:xfrm>
          <a:prstGeom prst="rect">
            <a:avLst/>
          </a:prstGeom>
          <a:ln w="9525">
            <a:solidFill>
              <a:srgbClr val="D9D9D9"/>
            </a:solidFill>
          </a:ln>
        </p:spPr>
      </p:pic>
      <p:sp>
        <p:nvSpPr>
          <p:cNvPr id="10" name="Rounded Rectangle 9"/>
          <p:cNvSpPr/>
          <p:nvPr/>
        </p:nvSpPr>
        <p:spPr>
          <a:xfrm>
            <a:off x="5669280" y="1216152"/>
            <a:ext cx="6019495" cy="828446"/>
          </a:xfrm>
          <a:prstGeom prst="roundRect">
            <a:avLst>
              <a:gd name="adj" fmla="val 10000"/>
            </a:avLst>
          </a:prstGeom>
          <a:solidFill>
            <a:srgbClr val="F0F0F0"/>
          </a:solidFill>
          <a:ln>
            <a:noFill/>
          </a:ln>
          <a:effectLst/>
        </p:spPr>
        <p:txBody>
          <a:bodyPr rtlCol="0" anchor="ctr"/>
          <a:lstStyle/>
          <a:p/>
        </p:txBody>
      </p:sp>
      <p:sp>
        <p:nvSpPr>
          <p:cNvPr id="11" name="TextBox 10"/>
          <p:cNvSpPr txBox="1"/>
          <p:nvPr/>
        </p:nvSpPr>
        <p:spPr>
          <a:xfrm>
            <a:off x="5742432" y="1234440"/>
            <a:ext cx="5873191" cy="554126"/>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1.</a:t>
            </a:r>
            <a:r>
              <a:rPr lang="tr-TR" sz="1550" b="0" i="0">
                <a:solidFill>
                  <a:srgbClr val="262626"/>
                </a:solidFill>
                <a:latin typeface="Calibri"/>
              </a:rPr>
              <a:t> Ocak ve temmuz ayında sıcaklıkların farklı olmasının nedenini açıklayınız.</a:t>
            </a:r>
          </a:p>
        </p:txBody>
      </p:sp>
      <p:sp>
        <p:nvSpPr>
          <p:cNvPr id="12" name="TextBox 11"/>
          <p:cNvSpPr txBox="1"/>
          <p:nvPr/>
        </p:nvSpPr>
        <p:spPr>
          <a:xfrm>
            <a:off x="5742432" y="1742846"/>
            <a:ext cx="58731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bütün gruplar</a:t>
            </a:r>
          </a:p>
        </p:txBody>
      </p:sp>
      <p:sp>
        <p:nvSpPr>
          <p:cNvPr id="13" name="Rounded Rectangle 12"/>
          <p:cNvSpPr/>
          <p:nvPr/>
        </p:nvSpPr>
        <p:spPr>
          <a:xfrm>
            <a:off x="5669280" y="2117750"/>
            <a:ext cx="6019495" cy="828446"/>
          </a:xfrm>
          <a:prstGeom prst="roundRect">
            <a:avLst>
              <a:gd name="adj" fmla="val 10000"/>
            </a:avLst>
          </a:prstGeom>
          <a:solidFill>
            <a:srgbClr val="F0F0F0"/>
          </a:solidFill>
          <a:ln>
            <a:noFill/>
          </a:ln>
          <a:effectLst/>
        </p:spPr>
        <p:txBody>
          <a:bodyPr rtlCol="0" anchor="ctr"/>
          <a:lstStyle/>
          <a:p/>
        </p:txBody>
      </p:sp>
      <p:sp>
        <p:nvSpPr>
          <p:cNvPr id="14" name="TextBox 13"/>
          <p:cNvSpPr txBox="1"/>
          <p:nvPr/>
        </p:nvSpPr>
        <p:spPr>
          <a:xfrm>
            <a:off x="5742432" y="2136038"/>
            <a:ext cx="5873191" cy="554126"/>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2.</a:t>
            </a:r>
            <a:r>
              <a:rPr lang="tr-TR" sz="1550" b="0" i="0">
                <a:solidFill>
                  <a:srgbClr val="262626"/>
                </a:solidFill>
                <a:latin typeface="Calibri"/>
              </a:rPr>
              <a:t> Ocak ayında en düşük sıcaklık ortalamasının a harfiyle gösterilen alanda yaşanması nasıl açıklanabilir?</a:t>
            </a:r>
          </a:p>
        </p:txBody>
      </p:sp>
      <p:sp>
        <p:nvSpPr>
          <p:cNvPr id="15" name="TextBox 14"/>
          <p:cNvSpPr txBox="1"/>
          <p:nvPr/>
        </p:nvSpPr>
        <p:spPr>
          <a:xfrm>
            <a:off x="5742432" y="2644444"/>
            <a:ext cx="58731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bütün gruplar</a:t>
            </a:r>
          </a:p>
        </p:txBody>
      </p:sp>
      <p:sp>
        <p:nvSpPr>
          <p:cNvPr id="16" name="Rounded Rectangle 15"/>
          <p:cNvSpPr/>
          <p:nvPr/>
        </p:nvSpPr>
        <p:spPr>
          <a:xfrm>
            <a:off x="5669280" y="3019348"/>
            <a:ext cx="6019495" cy="828446"/>
          </a:xfrm>
          <a:prstGeom prst="roundRect">
            <a:avLst>
              <a:gd name="adj" fmla="val 10000"/>
            </a:avLst>
          </a:prstGeom>
          <a:solidFill>
            <a:srgbClr val="F0F0F0"/>
          </a:solidFill>
          <a:ln>
            <a:noFill/>
          </a:ln>
          <a:effectLst/>
        </p:spPr>
        <p:txBody>
          <a:bodyPr rtlCol="0" anchor="ctr"/>
          <a:lstStyle/>
          <a:p/>
        </p:txBody>
      </p:sp>
      <p:sp>
        <p:nvSpPr>
          <p:cNvPr id="17" name="TextBox 16"/>
          <p:cNvSpPr txBox="1"/>
          <p:nvPr/>
        </p:nvSpPr>
        <p:spPr>
          <a:xfrm>
            <a:off x="5742432" y="3037636"/>
            <a:ext cx="5873191" cy="554126"/>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3.</a:t>
            </a:r>
            <a:r>
              <a:rPr lang="tr-TR" sz="1550" b="0" i="0">
                <a:solidFill>
                  <a:srgbClr val="262626"/>
                </a:solidFill>
                <a:latin typeface="Calibri"/>
              </a:rPr>
              <a:t> En yüksek sıcaklıkların temmuz ayında b, ocak ayında ise c harfiyle gösterilen alanda olması nasıl açıklanabilir?</a:t>
            </a:r>
          </a:p>
        </p:txBody>
      </p:sp>
      <p:sp>
        <p:nvSpPr>
          <p:cNvPr id="18" name="TextBox 17"/>
          <p:cNvSpPr txBox="1"/>
          <p:nvPr/>
        </p:nvSpPr>
        <p:spPr>
          <a:xfrm>
            <a:off x="5742432" y="3546042"/>
            <a:ext cx="58731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1-3. gruplar</a:t>
            </a:r>
          </a:p>
        </p:txBody>
      </p:sp>
      <p:sp>
        <p:nvSpPr>
          <p:cNvPr id="19" name="Rounded Rectangle 18"/>
          <p:cNvSpPr/>
          <p:nvPr/>
        </p:nvSpPr>
        <p:spPr>
          <a:xfrm>
            <a:off x="5669280" y="3920946"/>
            <a:ext cx="6019495" cy="828446"/>
          </a:xfrm>
          <a:prstGeom prst="roundRect">
            <a:avLst>
              <a:gd name="adj" fmla="val 10000"/>
            </a:avLst>
          </a:prstGeom>
          <a:solidFill>
            <a:srgbClr val="F0F0F0"/>
          </a:solidFill>
          <a:ln>
            <a:noFill/>
          </a:ln>
          <a:effectLst/>
        </p:spPr>
        <p:txBody>
          <a:bodyPr rtlCol="0" anchor="ctr"/>
          <a:lstStyle/>
          <a:p/>
        </p:txBody>
      </p:sp>
      <p:sp>
        <p:nvSpPr>
          <p:cNvPr id="20" name="TextBox 19"/>
          <p:cNvSpPr txBox="1"/>
          <p:nvPr/>
        </p:nvSpPr>
        <p:spPr>
          <a:xfrm>
            <a:off x="5742432" y="3939234"/>
            <a:ext cx="5873191" cy="554126"/>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4.</a:t>
            </a:r>
            <a:r>
              <a:rPr lang="tr-TR" sz="1550" b="0" i="0">
                <a:solidFill>
                  <a:srgbClr val="262626"/>
                </a:solidFill>
                <a:latin typeface="Calibri"/>
              </a:rPr>
              <a:t> Temmuz ayı sıcaklık ortalamaları üzerindeki denizellik-karasallık etkisini yorumlayınız.</a:t>
            </a:r>
          </a:p>
        </p:txBody>
      </p:sp>
      <p:sp>
        <p:nvSpPr>
          <p:cNvPr id="21" name="TextBox 20"/>
          <p:cNvSpPr txBox="1"/>
          <p:nvPr/>
        </p:nvSpPr>
        <p:spPr>
          <a:xfrm>
            <a:off x="5742432" y="4447640"/>
            <a:ext cx="58731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4-6. gruplar</a:t>
            </a:r>
          </a:p>
        </p:txBody>
      </p:sp>
      <p:sp>
        <p:nvSpPr>
          <p:cNvPr id="22" name="Rounded Rectangle 21"/>
          <p:cNvSpPr/>
          <p:nvPr/>
        </p:nvSpPr>
        <p:spPr>
          <a:xfrm>
            <a:off x="5669280" y="4822544"/>
            <a:ext cx="6019495" cy="828446"/>
          </a:xfrm>
          <a:prstGeom prst="roundRect">
            <a:avLst>
              <a:gd name="adj" fmla="val 10000"/>
            </a:avLst>
          </a:prstGeom>
          <a:solidFill>
            <a:srgbClr val="F0F0F0"/>
          </a:solidFill>
          <a:ln>
            <a:noFill/>
          </a:ln>
          <a:effectLst/>
        </p:spPr>
        <p:txBody>
          <a:bodyPr rtlCol="0" anchor="ctr"/>
          <a:lstStyle/>
          <a:p/>
        </p:txBody>
      </p:sp>
      <p:sp>
        <p:nvSpPr>
          <p:cNvPr id="23" name="TextBox 22"/>
          <p:cNvSpPr txBox="1"/>
          <p:nvPr/>
        </p:nvSpPr>
        <p:spPr>
          <a:xfrm>
            <a:off x="5742432" y="4840832"/>
            <a:ext cx="5873191" cy="554126"/>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5.</a:t>
            </a:r>
            <a:r>
              <a:rPr lang="tr-TR" sz="1550" b="0" i="0">
                <a:solidFill>
                  <a:srgbClr val="262626"/>
                </a:solidFill>
                <a:latin typeface="Calibri"/>
              </a:rPr>
              <a:t> Ocak ayı sıcaklık dağılışını sosyal ve ekonomik hayata etkileri açısından yorumlayınız.</a:t>
            </a:r>
          </a:p>
        </p:txBody>
      </p:sp>
      <p:sp>
        <p:nvSpPr>
          <p:cNvPr id="24" name="TextBox 23"/>
          <p:cNvSpPr txBox="1"/>
          <p:nvPr/>
        </p:nvSpPr>
        <p:spPr>
          <a:xfrm>
            <a:off x="5742432" y="5349238"/>
            <a:ext cx="5873191" cy="292608"/>
          </a:xfrm>
          <a:prstGeom prst="rect">
            <a:avLst/>
          </a:prstGeom>
          <a:noFill/>
        </p:spPr>
        <p:txBody>
          <a:bodyPr wrap="square" anchor="ctr" lIns="73152" rIns="73152" tIns="0" bIns="0">
            <a:noAutofit/>
          </a:bodyPr>
          <a:lstStyle/>
          <a:p>
            <a:pPr algn="r">
              <a:spcBef>
                <a:spcPts val="0"/>
              </a:spcBef>
              <a:spcAft>
                <a:spcPts val="0"/>
              </a:spcAft>
            </a:pPr>
            <a:r>
              <a:rPr lang="tr-TR" sz="1300" b="1" i="0">
                <a:solidFill>
                  <a:srgbClr val="1E7B6E"/>
                </a:solidFill>
                <a:latin typeface="Calibri"/>
              </a:rPr>
              <a:t>7-8. gruplar</a:t>
            </a:r>
          </a:p>
        </p:txBody>
      </p:sp>
      <p:sp>
        <p:nvSpPr>
          <p:cNvPr id="25" name="Rounded Rectangle 24"/>
          <p:cNvSpPr/>
          <p:nvPr/>
        </p:nvSpPr>
        <p:spPr>
          <a:xfrm>
            <a:off x="5669280" y="5742432"/>
            <a:ext cx="6019495" cy="530352"/>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700" b="1" i="0">
                <a:solidFill>
                  <a:srgbClr val="262626"/>
                </a:solidFill>
                <a:latin typeface="Calibri"/>
              </a:rPr>
              <a:t>Kural: her cevapta bir faktör adı · haritalar indirgenmiş</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171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Türkiye’de Sıcaklığın Dağılışı — örnek cevap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803254" y="1545336"/>
            <a:ext cx="4337091" cy="2139696"/>
          </a:xfrm>
          <a:prstGeom prst="rect">
            <a:avLst/>
          </a:prstGeom>
          <a:ln w="9525">
            <a:solidFill>
              <a:srgbClr val="D9D9D9"/>
            </a:solidFill>
          </a:ln>
        </p:spPr>
      </p:pic>
      <p:sp>
        <p:nvSpPr>
          <p:cNvPr id="8" name="Rounded Rectangle 7"/>
          <p:cNvSpPr/>
          <p:nvPr/>
        </p:nvSpPr>
        <p:spPr>
          <a:xfrm>
            <a:off x="502920" y="377647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657644" y="4105656"/>
            <a:ext cx="4628311" cy="2139696"/>
          </a:xfrm>
          <a:prstGeom prst="rect">
            <a:avLst/>
          </a:prstGeom>
          <a:ln w="9525">
            <a:solidFill>
              <a:srgbClr val="D9D9D9"/>
            </a:solidFill>
          </a:ln>
        </p:spPr>
      </p:pic>
      <p:sp>
        <p:nvSpPr>
          <p:cNvPr id="10" name="Oval 9"/>
          <p:cNvSpPr/>
          <p:nvPr/>
        </p:nvSpPr>
        <p:spPr>
          <a:xfrm>
            <a:off x="4280063" y="2096604"/>
            <a:ext cx="731520" cy="475488"/>
          </a:xfrm>
          <a:prstGeom prst="ellipse">
            <a:avLst/>
          </a:prstGeom>
          <a:noFill/>
          <a:ln w="44450">
            <a:solidFill>
              <a:srgbClr val="2C6696"/>
            </a:solidFill>
          </a:ln>
          <a:effectLst/>
        </p:spPr>
        <p:txBody>
          <a:bodyPr rtlCol="0" anchor="ctr"/>
          <a:lstStyle/>
          <a:p/>
        </p:txBody>
      </p:sp>
      <p:sp>
        <p:nvSpPr>
          <p:cNvPr id="11" name="Oval 10"/>
          <p:cNvSpPr/>
          <p:nvPr/>
        </p:nvSpPr>
        <p:spPr>
          <a:xfrm>
            <a:off x="5669280" y="135788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2" name="TextBox 11"/>
          <p:cNvSpPr txBox="1"/>
          <p:nvPr/>
        </p:nvSpPr>
        <p:spPr>
          <a:xfrm>
            <a:off x="6080760" y="1216152"/>
            <a:ext cx="560801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Ocak ve temmuz ayında sıcaklıkların farklı olmasının nedenini açıklayınız.</a:t>
            </a:r>
          </a:p>
        </p:txBody>
      </p:sp>
      <p:sp>
        <p:nvSpPr>
          <p:cNvPr id="13" name="Rounded Rectangle 12"/>
          <p:cNvSpPr/>
          <p:nvPr/>
        </p:nvSpPr>
        <p:spPr>
          <a:xfrm>
            <a:off x="6080760" y="1920240"/>
            <a:ext cx="5608015" cy="1397105"/>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Ocakta kuzey yarım kürede kış: ışınlar eğik gelir, gündüzler kısadır. Temmuzda yaz: ışınlar daha dik gelir, gündüzler uzundur (eksen eğikliği ve dolanma).</a:t>
            </a:r>
          </a:p>
        </p:txBody>
      </p:sp>
      <p:sp>
        <p:nvSpPr>
          <p:cNvPr id="14" name="Oval 13"/>
          <p:cNvSpPr/>
          <p:nvPr/>
        </p:nvSpPr>
        <p:spPr>
          <a:xfrm>
            <a:off x="5669280" y="3532229"/>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5" name="TextBox 14"/>
          <p:cNvSpPr txBox="1"/>
          <p:nvPr/>
        </p:nvSpPr>
        <p:spPr>
          <a:xfrm>
            <a:off x="6080760" y="3390497"/>
            <a:ext cx="560801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Ocak ayında en düşük sıcaklık ortalamasının a harfiyle gösterilen alanda yaşanması nasıl açıklanabilir?</a:t>
            </a:r>
          </a:p>
        </p:txBody>
      </p:sp>
      <p:sp>
        <p:nvSpPr>
          <p:cNvPr id="16" name="Rounded Rectangle 15"/>
          <p:cNvSpPr/>
          <p:nvPr/>
        </p:nvSpPr>
        <p:spPr>
          <a:xfrm>
            <a:off x="6080760" y="4094585"/>
            <a:ext cx="5608015" cy="215076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a Kuzeydoğu Anadolu'dur (−4 °C). Harita indirgenmiştir, yükselti etkisi çıkarılmıştır. Neden: denizlerden uzaklık (karasallık), kuzey ve kuzeydoğudan gelen soğuk hava kütleleri, uzun süren kar örtüsü.</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172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Türkiye’de Sıcaklığın Dağılışı — örnek cevap (3)</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803254" y="1545336"/>
            <a:ext cx="4337091" cy="2139696"/>
          </a:xfrm>
          <a:prstGeom prst="rect">
            <a:avLst/>
          </a:prstGeom>
          <a:ln w="9525">
            <a:solidFill>
              <a:srgbClr val="D9D9D9"/>
            </a:solidFill>
          </a:ln>
        </p:spPr>
      </p:pic>
      <p:sp>
        <p:nvSpPr>
          <p:cNvPr id="8" name="Rounded Rectangle 7"/>
          <p:cNvSpPr/>
          <p:nvPr/>
        </p:nvSpPr>
        <p:spPr>
          <a:xfrm>
            <a:off x="502920" y="377647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657644" y="4105656"/>
            <a:ext cx="4628311" cy="2139696"/>
          </a:xfrm>
          <a:prstGeom prst="rect">
            <a:avLst/>
          </a:prstGeom>
          <a:ln w="9525">
            <a:solidFill>
              <a:srgbClr val="D9D9D9"/>
            </a:solidFill>
          </a:ln>
        </p:spPr>
      </p:pic>
      <p:sp>
        <p:nvSpPr>
          <p:cNvPr id="10" name="Oval 9"/>
          <p:cNvSpPr/>
          <p:nvPr/>
        </p:nvSpPr>
        <p:spPr>
          <a:xfrm>
            <a:off x="4018701" y="5375940"/>
            <a:ext cx="822960" cy="512064"/>
          </a:xfrm>
          <a:prstGeom prst="ellipse">
            <a:avLst/>
          </a:prstGeom>
          <a:noFill/>
          <a:ln w="44450">
            <a:solidFill>
              <a:srgbClr val="D3373A"/>
            </a:solidFill>
          </a:ln>
          <a:effectLst/>
        </p:spPr>
        <p:txBody>
          <a:bodyPr rtlCol="0" anchor="ctr"/>
          <a:lstStyle/>
          <a:p/>
        </p:txBody>
      </p:sp>
      <p:sp>
        <p:nvSpPr>
          <p:cNvPr id="11" name="Oval 10"/>
          <p:cNvSpPr/>
          <p:nvPr/>
        </p:nvSpPr>
        <p:spPr>
          <a:xfrm>
            <a:off x="1681540" y="3109417"/>
            <a:ext cx="822960" cy="402336"/>
          </a:xfrm>
          <a:prstGeom prst="ellipse">
            <a:avLst/>
          </a:prstGeom>
          <a:noFill/>
          <a:ln w="44450">
            <a:solidFill>
              <a:srgbClr val="D3373A"/>
            </a:solidFill>
          </a:ln>
          <a:effectLst/>
        </p:spPr>
        <p:txBody>
          <a:bodyPr rtlCol="0" anchor="ctr"/>
          <a:lstStyle/>
          <a:p/>
        </p:txBody>
      </p:sp>
      <p:sp>
        <p:nvSpPr>
          <p:cNvPr id="12" name="Oval 11"/>
          <p:cNvSpPr/>
          <p:nvPr/>
        </p:nvSpPr>
        <p:spPr>
          <a:xfrm>
            <a:off x="5669280" y="135788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3" name="TextBox 12"/>
          <p:cNvSpPr txBox="1"/>
          <p:nvPr/>
        </p:nvSpPr>
        <p:spPr>
          <a:xfrm>
            <a:off x="6080760" y="1216152"/>
            <a:ext cx="560801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En yüksek sıcaklıkların temmuz ayında b, ocak ayında ise c harfiyle gösterilen alanda olması nasıl açıklanabilir?</a:t>
            </a:r>
          </a:p>
        </p:txBody>
      </p:sp>
      <p:sp>
        <p:nvSpPr>
          <p:cNvPr id="14" name="Rounded Rectangle 13"/>
          <p:cNvSpPr/>
          <p:nvPr/>
        </p:nvSpPr>
        <p:spPr>
          <a:xfrm>
            <a:off x="6080760" y="1920240"/>
            <a:ext cx="5608015" cy="4325112"/>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Temmuz b, Güneydoğu Anadolu (34 °C): güneyde, denizden uzak ve kurudur; gökyüzü açık, güneşlenme uzun. Ocak c, Akdeniz kıyısı (10 °C): güneyde ve denize kıyıdır; deniz kışın kıyıyı ılıtır (denizellik).</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173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Türkiye’de Sıcaklığın Dağılışı — örnek cevap (4-5)</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ocak ayı indirgenmiş ortalama sıcaklık değerleri</a:t>
            </a:r>
          </a:p>
        </p:txBody>
      </p:sp>
      <p:pic>
        <p:nvPicPr>
          <p:cNvPr id="7" name="Picture 6" descr="h12_turkiye_ocak_s105.jpg"/>
          <p:cNvPicPr>
            <a:picLocks noChangeAspect="1"/>
          </p:cNvPicPr>
          <p:nvPr/>
        </p:nvPicPr>
        <p:blipFill>
          <a:blip r:embed="rId3"/>
          <a:stretch>
            <a:fillRect/>
          </a:stretch>
        </p:blipFill>
        <p:spPr>
          <a:xfrm>
            <a:off x="803254" y="1545336"/>
            <a:ext cx="4337091" cy="2139696"/>
          </a:xfrm>
          <a:prstGeom prst="rect">
            <a:avLst/>
          </a:prstGeom>
          <a:ln w="9525">
            <a:solidFill>
              <a:srgbClr val="D9D9D9"/>
            </a:solidFill>
          </a:ln>
        </p:spPr>
      </p:pic>
      <p:sp>
        <p:nvSpPr>
          <p:cNvPr id="8" name="Rounded Rectangle 7"/>
          <p:cNvSpPr/>
          <p:nvPr/>
        </p:nvSpPr>
        <p:spPr>
          <a:xfrm>
            <a:off x="502920" y="3776472"/>
            <a:ext cx="4937760" cy="301752"/>
          </a:xfrm>
          <a:prstGeom prst="roundRect">
            <a:avLst>
              <a:gd name="adj" fmla="val 15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400" b="1" i="0">
                <a:solidFill>
                  <a:srgbClr val="FFFFFF"/>
                </a:solidFill>
                <a:latin typeface="Calibri"/>
              </a:rPr>
              <a:t>Türkiye temmuz ayı indirgenmiş ortalama sıcaklık değerleri</a:t>
            </a:r>
          </a:p>
        </p:txBody>
      </p:sp>
      <p:pic>
        <p:nvPicPr>
          <p:cNvPr id="9" name="Picture 8" descr="h12_turkiye_temmuz_s105.jpg"/>
          <p:cNvPicPr>
            <a:picLocks noChangeAspect="1"/>
          </p:cNvPicPr>
          <p:nvPr/>
        </p:nvPicPr>
        <p:blipFill>
          <a:blip r:embed="rId4"/>
          <a:stretch>
            <a:fillRect/>
          </a:stretch>
        </p:blipFill>
        <p:spPr>
          <a:xfrm>
            <a:off x="657644" y="4105656"/>
            <a:ext cx="4628311" cy="2139696"/>
          </a:xfrm>
          <a:prstGeom prst="rect">
            <a:avLst/>
          </a:prstGeom>
          <a:ln w="9525">
            <a:solidFill>
              <a:srgbClr val="D9D9D9"/>
            </a:solidFill>
          </a:ln>
        </p:spPr>
      </p:pic>
      <p:sp>
        <p:nvSpPr>
          <p:cNvPr id="10" name="Rounded Rectangle 9"/>
          <p:cNvSpPr/>
          <p:nvPr/>
        </p:nvSpPr>
        <p:spPr>
          <a:xfrm>
            <a:off x="2266902" y="4072006"/>
            <a:ext cx="1188720" cy="265176"/>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kıyı: serin</a:t>
            </a:r>
          </a:p>
        </p:txBody>
      </p:sp>
      <p:sp>
        <p:nvSpPr>
          <p:cNvPr id="11" name="Rounded Rectangle 10"/>
          <p:cNvSpPr/>
          <p:nvPr/>
        </p:nvSpPr>
        <p:spPr>
          <a:xfrm>
            <a:off x="3246930" y="5704868"/>
            <a:ext cx="1280160" cy="265176"/>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iç kesim: sıcak</a:t>
            </a:r>
          </a:p>
        </p:txBody>
      </p:sp>
      <p:sp>
        <p:nvSpPr>
          <p:cNvPr id="12" name="Oval 11"/>
          <p:cNvSpPr/>
          <p:nvPr/>
        </p:nvSpPr>
        <p:spPr>
          <a:xfrm>
            <a:off x="5669280" y="135788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3" name="TextBox 12"/>
          <p:cNvSpPr txBox="1"/>
          <p:nvPr/>
        </p:nvSpPr>
        <p:spPr>
          <a:xfrm>
            <a:off x="6080760" y="1216152"/>
            <a:ext cx="560801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Temmuz ayı sıcaklık ortalamaları üzerindeki denizellik-karasallık etkisini yorumlayınız.</a:t>
            </a:r>
          </a:p>
        </p:txBody>
      </p:sp>
      <p:sp>
        <p:nvSpPr>
          <p:cNvPr id="14" name="Rounded Rectangle 13"/>
          <p:cNvSpPr/>
          <p:nvPr/>
        </p:nvSpPr>
        <p:spPr>
          <a:xfrm>
            <a:off x="6080760" y="1920240"/>
            <a:ext cx="5608015" cy="1603611"/>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Kıyılarda sıcaklık düşük (Karadeniz kıyısı 24 °C), iç ve güneydoğu kesimlerde yüksek (34 °C). Deniz yazın geç ısınıp kıyıyı serin tutar, kara çabuk ısınır: kıyıdan iç kesimlere doğru değerler artar.</a:t>
            </a:r>
          </a:p>
        </p:txBody>
      </p:sp>
      <p:sp>
        <p:nvSpPr>
          <p:cNvPr id="15" name="Oval 14"/>
          <p:cNvSpPr/>
          <p:nvPr/>
        </p:nvSpPr>
        <p:spPr>
          <a:xfrm>
            <a:off x="5669280" y="3738735"/>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6" name="TextBox 15"/>
          <p:cNvSpPr txBox="1"/>
          <p:nvPr/>
        </p:nvSpPr>
        <p:spPr>
          <a:xfrm>
            <a:off x="6080760" y="3597003"/>
            <a:ext cx="560801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Ocak ayı sıcaklık dağılışını sosyal ve ekonomik hayata etkileri açısından yorumlayınız.</a:t>
            </a:r>
          </a:p>
        </p:txBody>
      </p:sp>
      <p:sp>
        <p:nvSpPr>
          <p:cNvPr id="17" name="Rounded Rectangle 16"/>
          <p:cNvSpPr/>
          <p:nvPr/>
        </p:nvSpPr>
        <p:spPr>
          <a:xfrm>
            <a:off x="6080760" y="4301091"/>
            <a:ext cx="5608015" cy="194426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Akdeniz ve Ege kıyılarında kışlar ılık: ısınma gideri azdır, seracılık yapılır. Doğu Anadolu'da kışlar sert: ısınma gideri yüksektir, kar ve buzlanma ulaşımı güçleştirir, tarım dönemi kısadır; kış sporlarına olanak vardır.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105</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174 / 268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Denizel alanlarda sıcaklık farklarının az olmasının temel nedeni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Denizlerin özgül ısısının yüksek olması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Denizlerin Güneş ışınlarını hiç yansıtmaması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Kıyılarda rüzgârın hiç esmemesi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Kıyıların yükseltisinin fazla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Denizlerin kutuplara yakın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175 / 268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Denizel alanlarda sıcaklık farklarının az olmasının temel nedeni nedir?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Denizlerin özgül ısısının yüksek olması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Denizlerin Güneş ışınlarını hiç yansıtmaması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Kıyılarda rüzgârın hiç esmemesi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Kıyıların yükseltisinin fazla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Denizlerin kutuplara yakın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Özgül ısısı daha yüksek olan denizler, karalara göre daha yavaş ısınıp daha yavaş soğur. Temmuzda kıyıların serin kalmasının nedeni budur (s. 105, 4. soru).</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176 / 268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12.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Önce öz izleme kartında 2. satırı işaretle; sonra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Aynı enlemdeki iki yerden biri kıyıda, diğeri 1.500 m yükseltide; hangisi daha soğuktur, neden?</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Kuzey yarım kürede kıtaların batı kıyılarının doğu kıyılarından sıcak olması hangi faktörle açıklanır?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Türkiye'de güneşlenme süresinin en fazla ve en az olduğu illere birer örnek veriniz.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97-104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177 / 268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12.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COG9-CK-U3 Bölüm 2'nin sıcaklık soruları çözülür.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103 3. soru deftere yazılır: Dünya'nın yıllık hareketiyle ilişkili göçlere örnekler.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106-108 okunur: basınç.</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Gözlem günlüğü sürer; bu hafta günlüğe 'rüzgâr yönü' sütunu eksiksiz doldurulur (13. hafta rüzgârlar için veri).</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103, 106-108</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178 / 268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12. hafta · İklim Sistemi II: Sıcaklığın Dağılışı (slayt 134-178)</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