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4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55"/>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5" Type="http://schemas.openxmlformats.org/officeDocument/2006/relationships/slide" Target="slides/slide48.xml"/><Relationship Id="rId186" Type="http://schemas.openxmlformats.org/officeDocument/2006/relationships/slide" Target="slides/slide1.xml"/><Relationship Id="rId187" Type="http://schemas.openxmlformats.org/officeDocument/2006/relationships/slide" Target="slides/slide2.xml"/><Relationship Id="rId188" Type="http://schemas.openxmlformats.org/officeDocument/2006/relationships/slide" Target="slides/slide3.xml"/><Relationship Id="rId189" Type="http://schemas.openxmlformats.org/officeDocument/2006/relationships/slide" Target="slides/slide4.xml"/><Relationship Id="rId190" Type="http://schemas.openxmlformats.org/officeDocument/2006/relationships/slide" Target="slides/slide5.xml"/><Relationship Id="rId191" Type="http://schemas.openxmlformats.org/officeDocument/2006/relationships/slide" Target="slides/slide6.xml"/><Relationship Id="rId192" Type="http://schemas.openxmlformats.org/officeDocument/2006/relationships/slide" Target="slides/slide7.xml"/><Relationship Id="rId193" Type="http://schemas.openxmlformats.org/officeDocument/2006/relationships/slide" Target="slides/slide8.xml"/><Relationship Id="rId194" Type="http://schemas.openxmlformats.org/officeDocument/2006/relationships/slide" Target="slides/slide9.xml"/><Relationship Id="rId195" Type="http://schemas.openxmlformats.org/officeDocument/2006/relationships/slide" Target="slides/slide10.xml"/><Relationship Id="rId196" Type="http://schemas.openxmlformats.org/officeDocument/2006/relationships/slide" Target="slides/slide11.xml"/><Relationship Id="rId197" Type="http://schemas.openxmlformats.org/officeDocument/2006/relationships/slide" Target="slides/slide12.xml"/><Relationship Id="rId198" Type="http://schemas.openxmlformats.org/officeDocument/2006/relationships/slide" Target="slides/slide13.xml"/><Relationship Id="rId199" Type="http://schemas.openxmlformats.org/officeDocument/2006/relationships/slide" Target="slides/slide14.xml"/><Relationship Id="rId200" Type="http://schemas.openxmlformats.org/officeDocument/2006/relationships/slide" Target="slides/slide15.xml"/><Relationship Id="rId201" Type="http://schemas.openxmlformats.org/officeDocument/2006/relationships/slide" Target="slides/slide16.xml"/><Relationship Id="rId202" Type="http://schemas.openxmlformats.org/officeDocument/2006/relationships/slide" Target="slides/slide17.xml"/><Relationship Id="rId203" Type="http://schemas.openxmlformats.org/officeDocument/2006/relationships/slide" Target="slides/slide18.xml"/><Relationship Id="rId204" Type="http://schemas.openxmlformats.org/officeDocument/2006/relationships/slide" Target="slides/slide19.xml"/><Relationship Id="rId205" Type="http://schemas.openxmlformats.org/officeDocument/2006/relationships/slide" Target="slides/slide20.xml"/><Relationship Id="rId206" Type="http://schemas.openxmlformats.org/officeDocument/2006/relationships/slide" Target="slides/slide21.xml"/><Relationship Id="rId207" Type="http://schemas.openxmlformats.org/officeDocument/2006/relationships/slide" Target="slides/slide22.xml"/><Relationship Id="rId208" Type="http://schemas.openxmlformats.org/officeDocument/2006/relationships/slide" Target="slides/slide23.xml"/><Relationship Id="rId209" Type="http://schemas.openxmlformats.org/officeDocument/2006/relationships/slide" Target="slides/slide24.xml"/><Relationship Id="rId210" Type="http://schemas.openxmlformats.org/officeDocument/2006/relationships/slide" Target="slides/slide25.xml"/><Relationship Id="rId211" Type="http://schemas.openxmlformats.org/officeDocument/2006/relationships/slide" Target="slides/slide26.xml"/><Relationship Id="rId212" Type="http://schemas.openxmlformats.org/officeDocument/2006/relationships/slide" Target="slides/slide27.xml"/><Relationship Id="rId213" Type="http://schemas.openxmlformats.org/officeDocument/2006/relationships/slide" Target="slides/slide28.xml"/><Relationship Id="rId214" Type="http://schemas.openxmlformats.org/officeDocument/2006/relationships/slide" Target="slides/slide29.xml"/><Relationship Id="rId215" Type="http://schemas.openxmlformats.org/officeDocument/2006/relationships/slide" Target="slides/slide30.xml"/><Relationship Id="rId216" Type="http://schemas.openxmlformats.org/officeDocument/2006/relationships/slide" Target="slides/slide31.xml"/><Relationship Id="rId217" Type="http://schemas.openxmlformats.org/officeDocument/2006/relationships/slide" Target="slides/slide32.xml"/><Relationship Id="rId218" Type="http://schemas.openxmlformats.org/officeDocument/2006/relationships/slide" Target="slides/slide33.xml"/><Relationship Id="rId219" Type="http://schemas.openxmlformats.org/officeDocument/2006/relationships/slide" Target="slides/slide34.xml"/><Relationship Id="rId220" Type="http://schemas.openxmlformats.org/officeDocument/2006/relationships/slide" Target="slides/slide35.xml"/><Relationship Id="rId221" Type="http://schemas.openxmlformats.org/officeDocument/2006/relationships/slide" Target="slides/slide36.xml"/><Relationship Id="rId222" Type="http://schemas.openxmlformats.org/officeDocument/2006/relationships/slide" Target="slides/slide37.xml"/><Relationship Id="rId223" Type="http://schemas.openxmlformats.org/officeDocument/2006/relationships/slide" Target="slides/slide38.xml"/><Relationship Id="rId224" Type="http://schemas.openxmlformats.org/officeDocument/2006/relationships/slide" Target="slides/slide39.xml"/><Relationship Id="rId225" Type="http://schemas.openxmlformats.org/officeDocument/2006/relationships/slide" Target="slides/slide40.xml"/><Relationship Id="rId226" Type="http://schemas.openxmlformats.org/officeDocument/2006/relationships/slide" Target="slides/slide41.xml"/><Relationship Id="rId227" Type="http://schemas.openxmlformats.org/officeDocument/2006/relationships/slide" Target="slides/slide42.xml"/><Relationship Id="rId228" Type="http://schemas.openxmlformats.org/officeDocument/2006/relationships/slide" Target="slides/slide43.xml"/><Relationship Id="rId229" Type="http://schemas.openxmlformats.org/officeDocument/2006/relationships/slide" Target="slides/slide44.xml"/><Relationship Id="rId230" Type="http://schemas.openxmlformats.org/officeDocument/2006/relationships/slide" Target="slides/slide45.xml"/><Relationship Id="rId231" Type="http://schemas.openxmlformats.org/officeDocument/2006/relationships/slide" Target="slides/slide46.xml"/><Relationship Id="rId23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a:t>
            </a:r>
          </a:p>
          <a:p/>
          <a:p>
            <a:r>
              <a:t>SÜRE: 80 dakikalık akış (ders planı, 13. hafta): giriş 5 · basınç: faktörler ve kuşaklar 14 · Türkiye'yi etkileyen basınç merkezleri 9 · rüzgârın hızı-yönü ve sürekli rüzgârlar 12 (40. dk) · geçiş 2 · tropikal ve mevsimlik rüzgârlar 8 · yerel rüzgârlar ve rüzgâr kartları 12 · uygulamalar (s. 108 ve s. 110) 10 · toparlama ve çıkış kartı 8.</a:t>
            </a:r>
          </a:p>
          <a:p/>
          <a:p>
            <a:r>
              <a:t>NASIL: Çıktıyı öğrencinin diliyle söyleyin: 'Bugün havanın neden bir yerden başka yere hareket ettiğini, yani sıcaklık farkından basınç farkına, oradan rüzgâra uzanan zinciri kuracağız.' Süreç bileşeni b bugünün odağıdır: değişkenler (sıcaklık, basınç, rüzgâr) arasındaki ilişki.</a:t>
            </a:r>
          </a:p>
          <a:p/>
          <a:p>
            <a:r>
              <a:t>KAYNAK: Program (2026) COĞ.9.3.2 a-b: 'Bu süreçte küresel basınç modeli, genel atmosfer dolaşımında rüzgârlar (sürekli ve devirli rüzgârlar, Türkiye'deki yerel rüzgârlar vb.) ile bunların etkileri metin ve coğrafi temsiller üzerinden incelenir.' Kitap s. 106-114.</a:t>
            </a:r>
          </a:p>
          <a:p/>
          <a:p>
            <a:r>
              <a:t>NOT: Bu sunum yalnız okul içi ders kullanımı içindir: harita ve görseller MEB ders kitabındandır.</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istasyonun sonunda dersin ilk yarısı biter, rüzgârların ikinci kısmı gruplarla sürer.</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Gözlem günlüğündeki rüzgâr yönü verisinden 'hâkim rüzgâr yönü' kavramına geçmek; bugünün zincirini (sıcaklık → basınç → rüzgâr) tahtaya yazmak.</a:t>
            </a:r>
          </a:p>
          <a:p/>
          <a:p>
            <a:r>
              <a:t>SÜRE: Giriş: 5 dk (ayraç ve yol haritası dâhil).</a:t>
            </a:r>
          </a:p>
          <a:p/>
          <a:p>
            <a:r>
              <a:t>NASIL: Ders öncesi iki öğrencinin saydığı 'son iki haftada her yönden kaç gün' sonucunu pusula üzerindeki boş çiplere (tahtada) yazın. İki soruyu sorun; 2-3 öğrenci günlüğünden örnek versin. Sonra kitabın tanımını okutun: iki haftalık sayım bir örnektir; hâkim rüzgâr yönü YIL İÇİNDE en sık esen yöndür. Alttaki zincir ders boyunca tahtada kalır. Öz izleme kartına bugünün satırı (basınç ve rüzgâr) yazdırılır.</a:t>
            </a:r>
          </a:p>
          <a:p/>
          <a:p>
            <a:r>
              <a:t>BEKLENEN CEVAP: Sınıfın verisine göre değişir. Kitaba göre kuzeyden esen rüzgârlar (poyraz, yıldız, karayel) sıcaklığı azaltır, zaman zaman yağmur ve kar getirir; güneybatıdan esen lodos sıcak ve ılıktır, ardından yağmur getirir (s. 114). Öğrencinin günlüğündeki gözlem bu genellemeyle karşılaştırılır.</a:t>
            </a:r>
          </a:p>
          <a:p/>
          <a:p>
            <a:r>
              <a:t>KAYNAK: Kitap s. 110 (Rüzgârın Esme Sıklığı) ve s. 114 (Türkiye'de Rüzgârlar); gözlem günlüğü (9. haftada başladı; 12. haftada rüzgâr yönü sütununun eksiksiz doldurulması istendi).</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basıncının iklim değişkeni olarak tanımını ve yüksek-alçak basınç ayrımını vermek.</a:t>
            </a:r>
          </a:p>
          <a:p/>
          <a:p>
            <a:r>
              <a:t>SÜRE: Basınç: faktörler ve kuşaklar 14 dk.</a:t>
            </a:r>
          </a:p>
          <a:p/>
          <a:p>
            <a:r>
              <a:t>NASIL: Tanımı okutun; '1013 mb' değerinin 9. haftada öğrenilen standart hava basıncı olduğunu hatırlatın (45° enleminde, deniz seviyesinde, 15 °C sıcaklıkta; kitap s. 79). Ölçeği gösterip sorun: 'Bir merkezde 1008 mb ölçüldü, çevresinde 1016 mb. Bu merkez nedir?'</a:t>
            </a:r>
          </a:p>
          <a:p/>
          <a:p>
            <a:r>
              <a:t>BEKLENEN CEVAP: Alçak basınç: değer 1013 mb'ın altında ve çevresine göre de alçak. (Kitap: basınç sistemleri birbirlerine göre de yüksek ya da alçak sayılabilir.)</a:t>
            </a:r>
          </a:p>
          <a:p/>
          <a:p>
            <a:r>
              <a:t>KAYNAK: Kitap s. 106 (2. Basınç); standart hava basıncı s. 79.</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İzobar kavramını ve basınç merkezlerinin harita üzerinde nasıl gösterildiğini öğretmek.</a:t>
            </a:r>
          </a:p>
          <a:p/>
          <a:p>
            <a:r>
              <a:t>NASIL: Harita 3.5'i yansıtın; önce lejantı okutun (A, Y, izobar, ok). İki soruyu sırayla sorun; harita okuyucular değerleri sesli okusun. Okların yönü ile 'yatay hava hareketi' kavramını bağlayın (Görsel 3.19'da tekrar karşılaşacağız).</a:t>
            </a:r>
          </a:p>
          <a:p/>
          <a:p>
            <a:r>
              <a:t>BEKLENEN CEVAP: Y merkezinde değerler dıştan içe 1004 → 1008 → 1012: merkeze doğru ARTAR, oklar merkezden çevreye. A merkezinde 1000 → 996 → 992 → 988 → 984: merkeze doğru AZALIR, oklar çevreden merkeze. Hava yüksek basınçtan alçak basınca doğru hareket eder.</a:t>
            </a:r>
          </a:p>
          <a:p/>
          <a:p>
            <a:r>
              <a:t>KAYNAK: Kitap s. 106 metni ve Harita 3.5 (Kuzey yarım kürede alçak ve yüksek basınç merkezlerine ait izobarlar ve yatay hava hareketi).</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Basıncın dağılışını etkileyen ilk iki faktörü (yer çekimi, yükselti) açıklamak.</a:t>
            </a:r>
          </a:p>
          <a:p/>
          <a:p>
            <a:r>
              <a:t>NASIL: Kartları okutun. Grafik 3.2'de eğriyi parmakla izletin: 'Yükseldikçe basınç nasıl değişiyor?' Sonra günlük hayattan sorun: 'Uçak havalanırken ya da yüksek bir dağa çıkarken kulağımız neden tıkanır?' Geoit şekli 11. haftada öğrenildi (Dünya kutuplardan basık, Ekvator'dan şişkin).</a:t>
            </a:r>
          </a:p>
          <a:p/>
          <a:p>
            <a:r>
              <a:t>BEKLENEN CEVAP: Grafik: yükseldikçe basınç azalır (eğri sola, düşük değerlere kayar). Kulak: yükseltiye bağlı basınç değişimi kulak çınlamasına, ani düşüş ve yükselmeler bazı kişilerde baş ağrısına neden olabilir (kitap s. 79).</a:t>
            </a:r>
          </a:p>
          <a:p/>
          <a:p>
            <a:r>
              <a:t>KAYNAK: Kitap s. 106 (Yer Çekimi, Yükselti, Grafik 3.2); s. 79 (basıncın insana etkisi); geoit s. 94.</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Termik ve dinamik basınç merkezlerinin oluşumunu ayırt ettirmek.</a:t>
            </a:r>
          </a:p>
          <a:p/>
          <a:p>
            <a:r>
              <a:t>NASIL: Soldaki çizimi okutun: ısınan hava yükselir (alçak basınç), soğuyan hava alçalır (yüksek basınç); ikisi de 'termik'tir, çünkü nedeni ısınma-soğumadır. Sağda dönme hareketinin etkisini akışla gösterin: 30°'de yığılma → alçalma → yüksek basınç; 60°'de karşılaşma → yükselme → alçak basınç. Bunlar 'dinamik'tir. Sorun: 'Ekvator'daki alçak basınç termik mi, dinamik mi?'</a:t>
            </a:r>
          </a:p>
          <a:p/>
          <a:p>
            <a:r>
              <a:t>BEKLENEN CEVAP: Termik: Ekvator'da sürekli alçak basınç ve kutuplarda sürekli yüksek basınç termik nedenlere bağlıdır (s. 106).</a:t>
            </a:r>
          </a:p>
          <a:p/>
          <a:p>
            <a:r>
              <a:t>KAYNAK: Kitap s. 106 (3. Sıcaklık) ve s. 107 (4. Dünya'nın Dönme Hareketi).</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Dünya'daki sürekli basınç kuşaklarını kökeni (termik/dinamik) ve iklim koşuluyla şemalaştırmak (ders planı: kuşak şeması deftere).</a:t>
            </a:r>
          </a:p>
          <a:p/>
          <a:p>
            <a:r>
              <a:t>NASIL: Görsel 3.18'e bakarak defterlerine yedi satırlık şemayı çizdirin: her enleme kuşağın kısaltmasını, kökenini ve 'yağışlı/kurak' etiketini yazsınlar (3 dk). Tahtada da aynı şemayı kurun; 3. aşamada üzerine rüzgâr oklarını ekleyeceğiz.</a:t>
            </a:r>
          </a:p>
          <a:p/>
          <a:p>
            <a:r>
              <a:t>BEKLENEN CEVAP: 90° TYB kurak · 60° DAB yağışlı · 30° DYB kurak · 0° TAB yağışlı (güney yarım kürede aynı sıra). Kitaptaki açıklamalar: 0° TAB 'Alçak basınç etkisindedir. Yükselici hava hareketi nedeniyle yağışlı iklim koşulları yaşanır.' · 30° DYB 'Yüksek basınç etkisindedir. Alçalıcı hava hareketi nedeniyle kurak iklim koşulları yaşanır.' · 60° DAB 'Alçak basınç etkisindedir. Yağışlı iklim koşulları yaşanır.' · 90° TYB 'Yüksek basınç etkisindedir. Alçalıcı hava hareketleri nedeniyle kurak iklim koşulları yaşanır.'</a:t>
            </a:r>
          </a:p>
          <a:p/>
          <a:p>
            <a:r>
              <a:t>KAYNAK: Kitap s. 107 Görsel 3.18 ve yanındaki kuşak açıklamaları.</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Dünya'daki sürekli basınç kuşaklarını kökeni (termik/dinamik) ve iklim koşuluyla şemalaştırmak (ders planı: kuşak şeması deftere).</a:t>
            </a:r>
          </a:p>
          <a:p/>
          <a:p>
            <a:r>
              <a:t>NASIL: Şemayı defterlerle karşılaştırın. Kural: alçak basınçta hava yükselir → bulut, yağış (yağışlı); yüksek basınçta hava alçalır → bulut oluşmaz (kurak). Kuşaklar iki yarım kürede simetriktir.</a:t>
            </a:r>
          </a:p>
          <a:p/>
          <a:p>
            <a:r>
              <a:t>BEKLENEN CEVAP: 90° TYB kurak · 60° DAB yağışlı · 30° DYB kurak · 0° TAB yağışlı (güney yarım kürede aynı sıra). Kitaptaki açıklamalar: 0° TAB 'Alçak basınç etkisindedir. Yükselici hava hareketi nedeniyle yağışlı iklim koşulları yaşanır.' · 30° DYB 'Yüksek basınç etkisindedir. Alçalıcı hava hareketi nedeniyle kurak iklim koşulları yaşanır.' · 60° DAB 'Alçak basınç etkisindedir. Yağışlı iklim koşulları yaşanır.' · 90° TYB 'Yüksek basınç etkisindedir. Alçalıcı hava hareketleri nedeniyle kurak iklim koşulları yaşanır.'</a:t>
            </a:r>
          </a:p>
          <a:p/>
          <a:p>
            <a:r>
              <a:t>KAYNAK: Kitap s. 107 Görsel 3.18 ve yanındaki kuşak açıklamaları.</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Alçak ve yüksek basınç merkezlerinde yatay ve dikey hava hareketini, hava koşuluyla ilişkilendirmek.</a:t>
            </a:r>
          </a:p>
          <a:p/>
          <a:p>
            <a:r>
              <a:t>NASIL: Görsel 3.19'da önce YB'yi, sonra AB'yi okutun: a okları (dikey), b okları (yatay). 'Bulut neden AB'nin üstünde?' sorusunu sorun. Kartları iki öğrenciye okutun.</a:t>
            </a:r>
          </a:p>
          <a:p/>
          <a:p>
            <a:r>
              <a:t>BEKLENEN CEVAP: AB'de hava yükselir, yükselen hava soğur, nem yoğuşur → bulut ve yağış. YB'de hava alçalır, bulut ve yağış oluşumu engellenir → açık hava.</a:t>
            </a:r>
          </a:p>
          <a:p/>
          <a:p>
            <a:r>
              <a:t>KAYNAK: Kitap s. 107 (Alçak ve yüksek basınç merkezlerinin özellikleri, Görsel 3.19).</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ya da mini kâğıt).</a:t>
            </a:r>
          </a:p>
          <a:p/>
          <a:p>
            <a:r>
              <a:t>NASIL: 20 saniye düşünme süresi verin; parmakla gösterim isteyin, sonra cevap slaytı.</a:t>
            </a:r>
          </a:p>
          <a:p/>
          <a:p>
            <a:r>
              <a:t>KAYNAK: Kitap s. 106-107.</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seçeneklerin hangi basınç merkezine ait olduğunu sorun.</a:t>
            </a:r>
          </a:p>
          <a:p/>
          <a:p>
            <a:r>
              <a:t>BEKLENEN CEVAP: C. A, B, E yüksek basıncın özellikleridir; D ters: AB'de basınç çevreden merkeze doğru azalır, yani merkezden çevreye doğru artar.</a:t>
            </a:r>
          </a:p>
          <a:p/>
          <a:p>
            <a:r>
              <a:t>KAYNAK: Kitap s. 107 (özellikler), s. 106 Harita 3.5.</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iklimini etkileyen dört basınç merkezini konum, köken ve etki yönüyle tanıtmak.</a:t>
            </a:r>
          </a:p>
          <a:p/>
          <a:p>
            <a:r>
              <a:t>SÜRE: Türkiye'yi etkileyen basınç merkezleri: 9 dk.</a:t>
            </a:r>
          </a:p>
          <a:p/>
          <a:p>
            <a:r>
              <a:t>NASIL: Haritayı yansıtın; harita okuyuculara dört merkezi dünya duvar haritasında da göstertin. Okların hangi yönden Türkiye'ye ulaştığını sorun. Renk ipucu: kitapta AB kırmızı, YB mavi çizilir; köken (termik/dinamik) adın içinde söylenir.</a:t>
            </a:r>
          </a:p>
          <a:p/>
          <a:p>
            <a:r>
              <a:t>BEKLENEN CEVAP: İzlanda AB: kuzeybatıdan · Sibirya YB: kuzeydoğudan · Asor YB: batıdan · Basra AB: güneydoğudan.</a:t>
            </a:r>
          </a:p>
          <a:p/>
          <a:p>
            <a:r>
              <a:t>KAYNAK: Kitap s. 109, Harita 3.6.</a:t>
            </a:r>
          </a:p>
          <a:p/>
          <a:p>
            <a:r>
              <a:t>NOT: Kitap metni bu haritaya '(Harita 3.5)' diye atıf yapar; haritanın künyesi Harita 3.6'dır (yeni baskıda numaralar kaymış). Öğrencilere künyedeki numarayı kullandırın.</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136 (Türkiye'yi etkileyen basınç merkezleri) eşleştirmesiyle paralel pekiştirme; ders planındaki 'merkez · tür · mevsim · Türkiye'de etkisi' tablosu.</a:t>
            </a:r>
          </a:p>
          <a:p/>
          <a:p>
            <a:r>
              <a:t>NASIL: Mini kâğıda '1-?, 2-?, 3-?, 4-?' yazdırın (1 dk); ardından cevap slaytındaki tabloyu defterlerine geçirsinler.</a:t>
            </a:r>
          </a:p>
          <a:p/>
          <a:p>
            <a:r>
              <a:t>BEKLENEN CEVAP: 1-b · 2-c · 3-d · 4-a</a:t>
            </a:r>
          </a:p>
          <a:p/>
          <a:p>
            <a:r>
              <a:t>KAYNAK: Kitap s. 109; OGM Materyal 136 (aynı dört eşleşme; OGM metniyle fark yok).</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136 (Türkiye'yi etkileyen basınç merkezleri) eşleştirmesiyle paralel pekiştirme; ders planındaki 'merkez · tür · mevsim · Türkiye'de etkisi' tablosu.</a:t>
            </a:r>
          </a:p>
          <a:p/>
          <a:p>
            <a:r>
              <a:t>NASIL: Tabloyu deftere geçirtin (ders planındaki dört satırlı tablo). Asor ile Basra'nın ikisinin de yaz kuraklığıyla ilgili olduğunu, ama birinin yüksek, öbürünün alçak basınç olduğunu vurgulayın.</a:t>
            </a:r>
          </a:p>
          <a:p/>
          <a:p>
            <a:r>
              <a:t>BEKLENEN CEVAP: 1-b · 2-c · 3-d · 4-a</a:t>
            </a:r>
          </a:p>
          <a:p/>
          <a:p>
            <a:r>
              <a:t>KAYNAK: Kitap s. 109; OGM Materyal 136 (aynı dört eşleşme; OGM metniyle fark yok).</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Harita 3.6'yı hatırlatın: hangi ok kuzeybatıdan geliyordu?</a:t>
            </a:r>
          </a:p>
          <a:p/>
          <a:p>
            <a:r>
              <a:t>KAYNAK: Kitap s. 109.</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Sibirya'nın kışın soğuk ve yağışsız, Asor ve Basra'nın yazın kurak koşullarla ilgili olduğunu hatırlatın. Ekvator'daki alçak basınç Türkiye'yi doğrudan etkileyen dört merkez arasında yoktur.</a:t>
            </a:r>
          </a:p>
          <a:p/>
          <a:p>
            <a:r>
              <a:t>BEKLENEN CEVAP: B — İzlanda dinamik alçak basınç merkezi.</a:t>
            </a:r>
          </a:p>
          <a:p/>
          <a:p>
            <a:r>
              <a:t>KAYNAK: Kitap s. 109.</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Rüzgârın etkilerinin hızına, yönüne ve esme sıklığına bağlı olduğunu göstermek.</a:t>
            </a:r>
          </a:p>
          <a:p/>
          <a:p>
            <a:r>
              <a:t>SÜRE: Rüzgârın hızı-yönü, sürekli rüzgârlar ve zincir: 12 dk (bu aşamanın sonunda 40. dk).</a:t>
            </a:r>
          </a:p>
          <a:p/>
          <a:p>
            <a:r>
              <a:t>NASIL: Üst cümleyi okutun. Kartları hızlıca geçin; 'yön' kartındaki sapmayı yer kürede gösterin (kuzey yarım kürede rüzgâr sağa, güney yarım kürede sola sapar). Alttaki soruyu isim kartıyla sorun.</a:t>
            </a:r>
          </a:p>
          <a:p/>
          <a:p>
            <a:r>
              <a:t>BEKLENEN CEVAP: Geniş ovada daha hızlı eser: düz yerde sürtünme azdır. Binaların sık olduğu şehir merkezinde sürtünme rüzgârın hızını azaltır (s. 110).</a:t>
            </a:r>
          </a:p>
          <a:p/>
          <a:p>
            <a:r>
              <a:t>KAYNAK: Kitap s. 109 (3. Rüzgârlar) ve s. 110 (Rüzgârın Hızı, Yönü, Esme Sıklığı). Rüzgârın tanımı ve ölçülmesi 9. haftada (s. 79) işlendi.</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Rüzgârları dört grupta sınıflandırmak (Şema 3.2) ve her grubun oluşum nedenini bir cümleyle vermek.</a:t>
            </a:r>
          </a:p>
          <a:p/>
          <a:p>
            <a:r>
              <a:t>NASIL: Dört kartı soldan sağa okutun: 'Hangisi yıl boyu aynı yönde eser? Hangisi mevsime göre yön değiştirir? Hangisi gün içinde değişir?' Bugün dördünü de işleyeceğiz; sürekli rüzgârlar şimdi, diğerleri ikinci ders saatinde.</a:t>
            </a:r>
          </a:p>
          <a:p/>
          <a:p>
            <a:r>
              <a:t>BEKLENEN CEVAP: Yıl boyu: sürekli rüzgârlar · mevsime göre yön değiştiren: mevsimlik (muson) · gün içinde yön değiştiren: meltemler (yerel rüzgârlar).</a:t>
            </a:r>
          </a:p>
          <a:p/>
          <a:p>
            <a:r>
              <a:t>KAYNAK: Kitap s. 111 (Şema 3.2: Rüzgâr çeşitleri), s. 112-113 tanımlar.</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sürekli rüzgârı hangi basınç kuşağından hangisine estikleri ve yağış etkileriyle öğretmek.</a:t>
            </a:r>
          </a:p>
          <a:p/>
          <a:p>
            <a:r>
              <a:t>NASIL: Görsel 3.20'de kuşak etiketlerini (TYB, DAB, DYB, TAB) gösterip her rüzgârı kuşaktan kuşağa parmakla izletin. Sapmayı vurgulayın: kuzey yarım kürede oklar sağa, güney yarım kürede sola kıvrılır. Yer kürede alizelerin 'doğu kıyıları', batı rüzgârlarının 'batı kıyıları'na yağış bıraktığını gösterin.</a:t>
            </a:r>
          </a:p>
          <a:p/>
          <a:p>
            <a:r>
              <a:t>BEKLENEN CEVAP: Alizeler: 30° DYB → 0° TAB · batı rüzgârları: 30° DYB → 60° DAB · kutup rüzgârları: 90° TYB → 60° DAB.</a:t>
            </a:r>
          </a:p>
          <a:p/>
          <a:p>
            <a:r>
              <a:t>KAYNAK: Kitap s. 111 (1. Sürekli Rüzgârlar, Görsel 3.20).</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Basınç kuşakları şemasına sürekli rüzgârların oklarını ekleterek sıcaklık → basınç → rüzgâr zincirini kurdurmak (süreç bileşeni b).</a:t>
            </a:r>
          </a:p>
          <a:p/>
          <a:p>
            <a:r>
              <a:t>NASIL: Defterdeki kuşak şemasına altı ok çizdirin (her kuşak arasına bir rüzgâr); okun hangi kuşaktan çıkıp hangisine gittiğine ve sağa/sola sapmasına dikkat. Sonra zincir cümlesini kendi kelimeleriyle yazsınlar (2 dk).</a:t>
            </a:r>
          </a:p>
          <a:p/>
          <a:p>
            <a:r>
              <a:t>BEKLENEN CEVAP: Oklar: 90°→60° kutup · 30°→60° batı · 30°→0° alize (iki yarım kürede). Zincir: Ekvator'da ısınan hava yükselir (termik alçak basınç), 30° enlemlerinde hava yığılıp alçalır (dinamik yüksek basınç); hava yüksek basınçtan alçak basınca doğru hareket eder: alizeler DYB'den TAB'a eser. Yani sıcaklık farkı → basınç farkı → rüzgâr.</a:t>
            </a:r>
          </a:p>
          <a:p/>
          <a:p>
            <a:r>
              <a:t>KAYNAK: Kitap s. 106-107 (basınç ve kuşaklar), s. 111 (sürekli rüzgârlar); s. 79 (rüzgâr: basınç farkından kaynaklanan yatay hava hareketi).</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Basınç kuşakları şemasına sürekli rüzgârların oklarını ekleterek sıcaklık → basınç → rüzgâr zincirini kurdurmak (süreç bileşeni b).</a:t>
            </a:r>
          </a:p>
          <a:p/>
          <a:p>
            <a:r>
              <a:t>NASIL: Okları karşılaştırın: kuzey yarım kürede alize güneybatıya, batı rüzgârı kuzeydoğuya doğru sapar; güney yarım kürede sapma sola. İki öğrenciye zincir cümlesini okutun; örnek cümleyle karşılaştırın.</a:t>
            </a:r>
          </a:p>
          <a:p/>
          <a:p>
            <a:r>
              <a:t>BEKLENEN CEVAP: Oklar: 90°→60° kutup · 30°→60° batı · 30°→0° alize (iki yarım kürede). Zincir: Ekvator'da ısınan hava yükselir (termik alçak basınç), 30° enlemlerinde hava yığılıp alçalır (dinamik yüksek basınç); hava yüksek basınçtan alçak basınca doğru hareket eder: alizeler DYB'den TAB'a eser. Yani sıcaklık farkı → basınç farkı → rüzgâr.</a:t>
            </a:r>
          </a:p>
          <a:p/>
          <a:p>
            <a:r>
              <a:t>KAYNAK: Kitap s. 106-107 (basınç ve kuşaklar), s. 111 (sürekli rüzgârlar); s. 79 (rüzgâr: basınç farkından kaynaklanan yatay hava hareketi).</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(40. dakikadan sonra; ayağa kalkma molası).</a:t>
            </a:r>
          </a:p>
          <a:p/>
          <a:p>
            <a:r>
              <a:t>NASIL: Ayağa kalkma molası; sıralar 4'lü adalara çevrilir, malzeme sorumluları grup zarflarını alır. Roller her hafta döner; 4 kişilik grupta ilk dört rol, 5 kişilikte editör de vardır. Malzeme sorumluları rüzgâr kartını (gruba bir yerel rüzgâr), s. 108 haritalarının kopyasını ve mini tahtayı alır.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Tropikal rüzgârların oluştuğu yeri, etkisini ve bölgesel adlarını vermek.</a:t>
            </a:r>
          </a:p>
          <a:p/>
          <a:p>
            <a:r>
              <a:t>SÜRE: Tropikal ve mevsimlik rüzgârlar: 8 dk (gruplar yerinde dinler).</a:t>
            </a:r>
          </a:p>
          <a:p/>
          <a:p>
            <a:r>
              <a:t>NASIL: Harita 3.7'de kırmızı alanların hangi enlemlerde, kara mı deniz mi üzerinde olduğunu sorun. Üç adı harita üzerindeki etiketlerle eşleştirin.</a:t>
            </a:r>
          </a:p>
          <a:p/>
          <a:p>
            <a:r>
              <a:t>BEKLENEN CEVAP: Dönencelerin çevresinde, sıcak okyanuslar üzerinde; etkili oldukları kıyılarda bol yağış, hortum ve kasırga ile afete yol açabilirler.</a:t>
            </a:r>
          </a:p>
          <a:p/>
          <a:p>
            <a:r>
              <a:t>KAYNAK: Kitap s. 112 (2. Tropikal Rüzgârlar, Harita 3.7).</a:t>
            </a:r>
          </a:p>
          <a:p/>
          <a:p>
            <a:r>
              <a:t>NOT: BİLİMSEL DÜZELTME: Kitap tropikal rüzgâr adlarını sayarken 'ABD'de tornado' da der. Tornado tropikal siklon değildir: karada, gök gürültülü fırtına bulutuna bağlı oluşan, çapı birkaç yüz metreyi geçmeyen hortumdur; tropikal rüzgârlar (tropikal siklonlar) ise okyanus üzerinde oluşan, yüzlerce kilometre çaplı sistemlerdir. Bu yüzden slaytta adlar tayfun, hurricane (harikeyn) ve willy willy olarak verildi, kitap cümlesi '…' ile kısaltıldı. Öğrenci kitapta 'tornado'yu görürse bu farkı söyleyin. OGM: 133 numaralı uygulama da tornadoyu tropikal grupta sayar; sunumda alınmadı. Kitap bu haritaya '(Harita 3.6)' diye atıf yapar; künyesi Harita 3.7'dir.</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Mevsimlik (muson) rüzgârlarının oluşumunu kara-deniz sıcaklık ve basınç farkıyla açıklamak.</a:t>
            </a:r>
          </a:p>
          <a:p/>
          <a:p>
            <a:r>
              <a:t>NASIL: İki haritayı karşılaştırın: 'Yaz haritasında alçak basınç nerede, yüksek basınç nerede? Oklar nereye gidiyor? Kış haritasında ne değişmiş?' Sonra kartları okutun. Bağ kurun: meltemlerle aynı mantık, ama mevsimlik ve kıta ölçeğinde.</a:t>
            </a:r>
          </a:p>
          <a:p/>
          <a:p>
            <a:r>
              <a:t>BEKLENEN CEVAP: Yaz: Asya üzerinde alçak, okyanuslarda yüksek basınç; oklar denizden karaya. Kış: Asya üzerinde yüksek, okyanuslarda alçak basınç; oklar karadan denize.</a:t>
            </a:r>
          </a:p>
          <a:p/>
          <a:p>
            <a:r>
              <a:t>KAYNAK: Kitap s. 112 (3. Mevsimlik (Devirli) Rüzgârlar, Harita 3.8 ve 3.9).</a:t>
            </a:r>
          </a:p>
          <a:p/>
          <a:p>
            <a:r>
              <a:t>NOT: Kitap metni yaz musonu için '(Harita 3.7)', kış musonu için '(Harita 3.8)' der; künyeler Harita 3.8 ve Harita 3.9'dur (yeni baskıda numaralar kaymış).</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planındaki grup görevi: yaz ve kış musonu farkını üç kelimeyle özetlemek.</a:t>
            </a:r>
          </a:p>
          <a:p/>
          <a:p>
            <a:r>
              <a:t>NASIL: Her grup üç kelimeyi mini tahtaya yazar ve kaldırır (1,5 dk); iki grubun özetini okuyun.</a:t>
            </a:r>
          </a:p>
          <a:p/>
          <a:p>
            <a:r>
              <a:t>BEKLENEN CEVAP: Yaz musonu: denizden karaya · nemli · bol yağış. Kış musonu: karadan denize · soğuk · kuru.</a:t>
            </a:r>
          </a:p>
          <a:p/>
          <a:p>
            <a:r>
              <a:t>KAYNAK: Kitap s. 112.</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planındaki grup görevi: yaz ve kış musonu farkını üç kelimeyle özetlemek.</a:t>
            </a:r>
          </a:p>
          <a:p/>
          <a:p>
            <a:r>
              <a:t>NASIL: Grupların kelimelerini örnekle karşılaştırın; 'nereden nereye · nem · yağış' üçlüsünü taşıyan her özet doğrudur (ör. 'okyanustan, nemli, yağmurlu').</a:t>
            </a:r>
          </a:p>
          <a:p/>
          <a:p>
            <a:r>
              <a:t>BEKLENEN CEVAP: Yaz musonu: denizden karaya · nemli · bol yağış. Kış musonu: karadan denize · soğuk · kuru.</a:t>
            </a:r>
          </a:p>
          <a:p/>
          <a:p>
            <a:r>
              <a:t>KAYNAK: Kitap s. 112.</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Seçenekleri okutun, 15 saniye düşünme süresi verin.</a:t>
            </a:r>
          </a:p>
          <a:p/>
          <a:p>
            <a:r>
              <a:t>KAYNAK: Kitap s. 112.</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C'nin meltem, D'nin dinamik alçak basınç, E'nin kutup rüzgârlarıyla ilgili olduğunu sorarak ayırın.</a:t>
            </a:r>
          </a:p>
          <a:p/>
          <a:p>
            <a:r>
              <a:t>BEKLENEN CEVAP: A.</a:t>
            </a:r>
          </a:p>
          <a:p/>
          <a:p>
            <a:r>
              <a:t>KAYNAK: Kitap s. 112, 107, 113.</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meltemi görsellerden tanıtmak (OGM Materyal 138, dört meltem kartıyla paralel).</a:t>
            </a:r>
          </a:p>
          <a:p/>
          <a:p>
            <a:r>
              <a:t>SÜRE: Yerel rüzgârlar ve rüzgâr kartları: 12 dk (bu slayt 1,5 dk; tüm sınıf).</a:t>
            </a:r>
          </a:p>
          <a:p/>
          <a:p>
            <a:r>
              <a:t>NASIL: Görsellerdeki Gündüz/Gece yazısına, AB-YB etiketlerine ve okların yönüne bakarak 1-4 için meltemin adını sorun; parmakla gösterim. Ardından cevap slaytı ve rüzgâr kartları görevi.</a:t>
            </a:r>
          </a:p>
          <a:p/>
          <a:p>
            <a:r>
              <a:t>BEKLENEN CEVAP: 1 kara meltemi · 2 vadi meltemi · 3 deniz meltemi · 4 dağ meltemi.</a:t>
            </a:r>
          </a:p>
          <a:p/>
          <a:p>
            <a:r>
              <a:t>KAYNAK: Kitap s. 113 (Meltem Rüzgârları; Görsel 3.21-3.24); OGM Materyal 138 (deniz, kara, dağ, vadi meltemi kartları — sıra burada karıştırıldı).</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meltemi görsellerden tanıtmak (OGM Materyal 138, dört meltem kartıyla paralel).</a:t>
            </a:r>
          </a:p>
          <a:p/>
          <a:p>
            <a:r>
              <a:t>SÜRE: Yerel rüzgârlar ve rüzgâr kartları: 12 dk (bu slayt 1,5 dk; tüm sınıf).</a:t>
            </a:r>
          </a:p>
          <a:p/>
          <a:p>
            <a:r>
              <a:t>NASIL: Kural: gündüz rüzgâr ısınan yere doğru (deniz → kara, vadi → dağ); gece soğuyan yerden eser (kara → deniz, dağ → vadi). Meltemlerin yönü gün içinde değişir.</a:t>
            </a:r>
          </a:p>
          <a:p/>
          <a:p>
            <a:r>
              <a:t>BEKLENEN CEVAP: 1 kara meltemi · 2 vadi meltemi · 3 deniz meltemi · 4 dağ meltemi.</a:t>
            </a:r>
          </a:p>
          <a:p/>
          <a:p>
            <a:r>
              <a:t>KAYNAK: Kitap s. 113 (Meltem Rüzgârları; Görsel 3.21-3.24); OGM Materyal 138 (deniz, kara, dağ, vadi meltemi kartları — sıra burada karıştırıldı).</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Yerel rüzgârları karşılıklı öğretimle (gezici anlatıcı) öğretmek; her grup bir rüzgârın uzmanı olur.</a:t>
            </a:r>
          </a:p>
          <a:p/>
          <a:p>
            <a:r>
              <a:t>NASIL: 5 dk hazırlık: grup kartındaki rüzgârı kitap sayfasından hazırlar (oluşum şeması, ne zaman eser, etkisi). 4 dk karşılıklı öğretim: her gruptan bir 'gezici anlatıcı' komşu gruba geçer (1 → 2 → … → 8 → 1) ve rüzgârını 1,5 dk'da anlatır; iki tur (ikinci turda bir grup öteye). Dinleyenler defterine 'ad · zaman · etki' satırı yazar. İzleyen iki slayt (fön, Türkiye'de yerel rüzgârlar) çalışma sırasında arka planda açık kalır.</a:t>
            </a:r>
          </a:p>
          <a:p/>
          <a:p>
            <a:r>
              <a:t>KAYNAK: Ders planı 13. hafta 7. aşama; kitap s. 113-114.</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Fön rüzgârının oluşumunu ve etkilerini görsel üzerinden açıklamak (5. grubun kartı).</a:t>
            </a:r>
          </a:p>
          <a:p/>
          <a:p>
            <a:r>
              <a:t>NASIL: Görsel 3.25'te havayı sağdan sola izletin: 20 °C sıcaklıkta yükselmeye başlıyor, zirvede -10 °C, karşı yamaçta 35 °C. Sorun: 'İndiği yamaçta neden başladığı yerden bile daha sıcak?'</a:t>
            </a:r>
          </a:p>
          <a:p/>
          <a:p>
            <a:r>
              <a:t>BEKLENEN CEVAP: Yamaç boyunca yükselen nemli hava soğur, nemi yoğuşur ve yağış olarak bu yamaçta kalır (yamaç yağışı, 14. hafta). Diğer yamaçtan alçalan hava ısınır; nemini bıraktığı için kuru ve sıcaktır. Kitaptaki değerlerle: yükselirken 20 °C → -10 °C (30 °C soğuma), inerken -10 °C → 35 °C (45 °C ısınma).</a:t>
            </a:r>
          </a:p>
          <a:p/>
          <a:p>
            <a:r>
              <a:t>KAYNAK: Kitap s. 114 (Fön Rüzgârı, Görsel 3.25); yükselen havanın soğuyup yoğuşması s. 115 (yamaç yağışı). Isınma-soğuma farkının açıklaması bilimseldir; kitap yalnız 'alçalan havanın ısınması' der.</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etkili yerel rüzgârları yönleri ve sıcaklığa etkileriyle tanıtmak (6-8. grupların kartları).</a:t>
            </a:r>
          </a:p>
          <a:p/>
          <a:p>
            <a:r>
              <a:t>NASIL: Haritada sekiz oku saat yönünde okutun: karayel (kuzeybatı), yıldız (kuzey), poyraz (kuzeydoğu), gün doğusu (doğu), keşişleme (güneydoğu), kıble (güney), lodos (güneybatı), gün batısı (batı). Sorun: 'İstanbul'da lodos estiğinde hava nasıl olur?'</a:t>
            </a:r>
          </a:p>
          <a:p/>
          <a:p>
            <a:r>
              <a:t>BEKLENEN CEVAP: Lodos güneybatıdan sıcak ve ılık eser, ardından yağmur getirir; kışın sıcaklığı artırarak karların erimesini kolaylaştırır (Batı Anadolu ve Marmara'da etkili).</a:t>
            </a:r>
          </a:p>
          <a:p/>
          <a:p>
            <a:r>
              <a:t>KAYNAK: Kitap s. 114 (Türkiye'de Rüzgârlar, Harita 3.10).</a:t>
            </a:r>
          </a:p>
          <a:p/>
          <a:p>
            <a:r>
              <a:t>NOT: Kitap metni keşişleme için 'güneyden' der; Harita 3.10'da keşişleme oku güneydoğudandır (keşişleme güneydoğu rüzgârıdır; güneyden esen kıbledir). Slaytta yön haritadan verildi. Kitap ayrıca bu haritaya '(Harita 3.9)' diye atıf yapar; künyesi Harita 3.10'dur.</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Sekiz rüzgâr kartının örnek cevabı: karşılıklı öğretimden sonra defterlerle karşılaştırma.</a:t>
            </a:r>
          </a:p>
          <a:p/>
          <a:p>
            <a:r>
              <a:t>NASIL: Gezici anlatıcılar dönünce tabloyu açın; her grup kendi satırını kontrol eder, eksik defter satırlarını tamamlatın.</a:t>
            </a:r>
          </a:p>
          <a:p/>
          <a:p>
            <a:r>
              <a:t>BEKLENEN CEVAP: Tablodaki satırlar. Meltemlerin 'etkisi' sütunu bilimsel bilgidir (kitapta etki yazılmaz); fön, lodos, kuzey ve güney rüzgârlarının etkileri kitaptandır.</a:t>
            </a:r>
          </a:p>
          <a:p/>
          <a:p>
            <a:r>
              <a:t>KAYNAK: Kitap s. 113 (meltemler), s. 114 (fön; Türkiye'de rüzgârlar, Harita 3.10). Meltem etkileri: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Ocak ve temmuz basınç haritalarında II ve III noktalarının basınç koşulunu ve hava hareketini çizdirmek (2. soru); haritaya soru yazdırmak (1. soru).</a:t>
            </a:r>
          </a:p>
          <a:p/>
          <a:p>
            <a:r>
              <a:t>SÜRE: Uygulamalar: 10 dk (s. 108: 5 dk · s. 110: 5 dk).</a:t>
            </a:r>
          </a:p>
          <a:p/>
          <a:p>
            <a:r>
              <a:t>NASIL: Önce 2. soru: I'deki örnek gösterime bakarak gruplar II ve III için mini tahtaya çizim yapar ve dört özelliği yazar (3 dk); iki grup açıklar. Sonra 1. soru: her grup haritalara bakarak bir soru yazar, komşu grup cevaplar (2 dk). Kalan iki soru evde.</a:t>
            </a:r>
          </a:p>
          <a:p/>
          <a:p>
            <a:r>
              <a:t>KAYNAK: Kitap s. 108 UYGULAMA 'Dünya’da Basıncın Dağılışı'.</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II ve III noktalarının basınç koşulu ve hava hareketi.</a:t>
            </a:r>
          </a:p>
          <a:p/>
          <a:p>
            <a:r>
              <a:t>NASIL: Mini tahtalarla karşılaştırın. Neden sorusunu ekleyin: 'Ocakta güney yarım kürede hangi mevsim yaşanır?'</a:t>
            </a:r>
          </a:p>
          <a:p/>
          <a:p>
            <a:r>
              <a:t>BEKLENEN CEVAP: II (ocak, Doğu Afrika, Ekvator'un güneyi): alçak basınç merkezi · dikey hareket yükselici · yatay hareket çevreden merkeze · bulutlu, yağışlı. Ocakta güney yarım kürede yaz yaşanır; ısınan kara üzerinde alçak basınç oluşur. III (temmuz, Avustralya): yüksek basınç merkezi · dikey hareket alçalıcı · yatay hareket merkezden çevreye · hava açık, yağış beklenmez (temmuzda güney yarım kürede kış).</a:t>
            </a:r>
          </a:p>
          <a:p/>
          <a:p>
            <a:r>
              <a:t>KAYNAK: Kitap s. 108 haritaları; özellikler s. 107; ısınma-soğuma ile basınç s. 106.</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Haritalara yazılabilecek soru örnekleri ve cevapları (1. soru).</a:t>
            </a:r>
          </a:p>
          <a:p/>
          <a:p>
            <a:r>
              <a:t>NASIL: Grupların yazdığı soruları okuyun; aşağıdaki örneklerle karşılaştırın. Haritadan cevaplanabilen ve 'neden' soran her soru iyi bir sorudur.</a:t>
            </a:r>
          </a:p>
          <a:p/>
          <a:p>
            <a:r>
              <a:t>BEKLENEN CEVAP: Üç örnek soru ve cevabı slayttadır.</a:t>
            </a:r>
          </a:p>
          <a:p/>
          <a:p>
            <a:r>
              <a:t>KAYNAK: Kitap s. 108 haritaları; cevaplar s. 106 (sıcaklık), s. 107 (dönme hareketi, kuşaklar), s. 109 (Sibirya, Basra), s. 112 (muson).</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Rüzgâr frekansı tablosundan frekans gülü çizdirmek ve hâkim rüzgâr yönüne göre sanayi tesisi için yer seçtirmek (OGM Materyal 128 ile paralel).</a:t>
            </a:r>
          </a:p>
          <a:p/>
          <a:p>
            <a:r>
              <a:t>NASIL: 1. soru bireysel: kitaptaki gülde her kol 10 karedir, bir kare 10 gün; kuzeydoğu kolu örnek olarak 40'a kadar taranmış. Öğrenciler kalan yedi kolu tarar (2 dk; bitmeyen evde tamamlar). 2. soru gruplarda: 'Kirli hava rüzgârla nereye taşınır? Yerleşmeye doğru en az esen rüzgâr hangisi?' (2 dk).</a:t>
            </a:r>
          </a:p>
          <a:p/>
          <a:p>
            <a:r>
              <a:t>KAYNAK: Kitap s. 110 UYGULAMA 'Rüzgârın Yönü'; OGM Materyal 128 (aynı harita ve tablo).</a:t>
            </a:r>
          </a:p>
        </p:txBody>
      </p:sp>
      <p:sp>
        <p:nvSpPr>
          <p:cNvPr id="4" name="Slide Number Placeholder 3"/>
          <p:cNvSpPr>
            <a:spLocks noGrp="1"/>
          </p:cNvSpPr>
          <p:nvPr>
            <p:ph type="sldNum" idx="5" sz="quarter"/>
          </p:nvPr>
        </p:nvSpPr>
        <p:spPr/>
      </p:sp>
    </p:spTree>
  </p:cSld>
  <p:clrMapOvr>
    <a:masterClrMapping/>
  </p:clrMapOvr>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Frekans gülünün doğru taranmış hâli.</a:t>
            </a:r>
          </a:p>
          <a:p/>
          <a:p>
            <a:r>
              <a:t>NASIL: Kollardaki kare sayısını birlikte sayın: gün sayısının 10'a bölümü. En uzun kol hâkim rüzgâr yönünü gösterir.</a:t>
            </a:r>
          </a:p>
          <a:p/>
          <a:p>
            <a:r>
              <a:t>BEKLENEN CEVAP: Kare sayıları: kuzey 9 · kuzeydoğu 4 · doğu 6 · güneydoğu 2 · güney 1 · güneybatı 1 · batı 5 · kuzeybatı 4. Hâkim rüzgâr yönü kuzey (90 gün); en seyrek güney ve güneybatı (10'ar gün). Toplam 320 gün (90 + 40 + 60 + 20 + 10 + 10 + 50 + 40); kalan günler tabloda yoktur (rüzgârsız ya da yerleşmeye doğru esmeyen günler).</a:t>
            </a:r>
          </a:p>
          <a:p/>
          <a:p>
            <a:r>
              <a:t>KAYNAK: Kitap s. 110 tablosu (değerler birebir).</a:t>
            </a:r>
          </a:p>
        </p:txBody>
      </p:sp>
      <p:sp>
        <p:nvSpPr>
          <p:cNvPr id="4" name="Slide Number Placeholder 3"/>
          <p:cNvSpPr>
            <a:spLocks noGrp="1"/>
          </p:cNvSpPr>
          <p:nvPr>
            <p:ph type="sldNum" idx="5" sz="quarter"/>
          </p:nvPr>
        </p:nvSpPr>
        <p:spPr/>
      </p:sp>
    </p:spTree>
  </p:cSld>
  <p:clrMapOvr>
    <a:masterClrMapping/>
  </p:clrMapOvr>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Hâkim rüzgâr yönüne göre sanayi tesisinin yer seçimini gerekçelendirmek.</a:t>
            </a:r>
          </a:p>
          <a:p/>
          <a:p>
            <a:r>
              <a:t>NASIL: Haritada sırayla sorun: 'Kuzeyden esen rüzgâr (90 gün) dumanı nereye taşır? Güneyden ve güneybatıdan yerleşmeye doğru kaç gün rüzgâr esiyor?' Gerekçeyi iki adımda yazdırın.</a:t>
            </a:r>
          </a:p>
          <a:p/>
          <a:p>
            <a:r>
              <a:t>BEKLENEN CEVAP: E ve F (yerleşmenin güneybatısı ve güneyi). Yerleşmeye doğru en seyrek esen rüzgârlar güney ve güneybatı rüzgârlarıdır (10'ar gün); tesis bu yönlerde kurulursa dumanı yerleşmeye nadiren ulaşır. Sık esen kuzey rüzgârları (90 gün) kirli havayı yerleşmeden uzağa, güneye taşır.</a:t>
            </a:r>
          </a:p>
          <a:p/>
          <a:p>
            <a:r>
              <a:t>KAYNAK: Kitap s. 110. OGM: 128 numaralı uygulamanın cevabı da E ve F'dir; harita ve tablo kitapla aynıdır (fark yok). Kitapta cevap anahtarı yoktur.</a:t>
            </a:r>
          </a:p>
        </p:txBody>
      </p:sp>
      <p:sp>
        <p:nvSpPr>
          <p:cNvPr id="4" name="Slide Number Placeholder 3"/>
          <p:cNvSpPr>
            <a:spLocks noGrp="1"/>
          </p:cNvSpPr>
          <p:nvPr>
            <p:ph type="sldNum" idx="5" sz="quarter"/>
          </p:nvPr>
        </p:nvSpPr>
        <p:spPr/>
      </p:sp>
    </p:spTree>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rüzgârlarını dört grupta toparlamak (OGM Materyal 133 ile paralel).</a:t>
            </a:r>
          </a:p>
          <a:p/>
          <a:p>
            <a:r>
              <a:t>SÜRE: Toparlama, çıkış kartı ve ev çalışması: 8 dk (bu etkinlik 2 dk; tüm sınıf).</a:t>
            </a:r>
          </a:p>
          <a:p/>
          <a:p>
            <a:r>
              <a:t>NASIL: Öğrenciler defterlerine dört sütun açıp numaraları yazar (1,5 dk); sonra cevap slaytı.</a:t>
            </a:r>
          </a:p>
          <a:p/>
          <a:p>
            <a:r>
              <a:t>BEKLENEN CEVAP: Sürekli: 2, 6, 10 · Mevsimlik: 3, 8 · Tropikal: 4, 9, 12 · Yerel: 1, 5, 7, 11, 13.</a:t>
            </a:r>
          </a:p>
          <a:p/>
          <a:p>
            <a:r>
              <a:t>KAYNAK: Kitap s. 111-114; OGM Materyal 133 (aynı dört grup). OGM: 133'ün tropikal grubunda 'tornado' vardır; tornado tropikal rüzgâr değildir — burada kitabın adı 'tayfun'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rüzgârlarını dört grupta toparlamak (OGM Materyal 133 ile paralel).</a:t>
            </a:r>
          </a:p>
          <a:p/>
          <a:p>
            <a:r>
              <a:t>SÜRE: Toparlama, çıkış kartı ve ev çalışması: 8 dk (bu etkinlik 2 dk; tüm sınıf).</a:t>
            </a:r>
          </a:p>
          <a:p/>
          <a:p>
            <a:r>
              <a:t>NASIL: Sütunları okutun. Tropikal grupta neden 'tornado' olmadığını sorun (tropikal rüzgâr slaytındaki düzeltme).</a:t>
            </a:r>
          </a:p>
          <a:p/>
          <a:p>
            <a:r>
              <a:t>BEKLENEN CEVAP: Sürekli: 2, 6, 10 · Mevsimlik: 3, 8 · Tropikal: 4, 9, 12 · Yerel: 1, 5, 7, 11, 13.</a:t>
            </a:r>
          </a:p>
          <a:p/>
          <a:p>
            <a:r>
              <a:t>KAYNAK: Kitap s. 111-114; OGM Materyal 133 (aynı dört grup). OGM: 133'ün tropikal grubunda 'tornado' vardır; tornado tropikal rüzgâr değildir — burada kitabın adı 'tayfun'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NASIL: Harita 3.10'u hatırlatın; 15 saniye düşünme süresi.</a:t>
            </a:r>
          </a:p>
          <a:p/>
          <a:p>
            <a:r>
              <a:t>KAYNAK: Kitap s. 114.</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Poyraz, yıldız ve karayelin kuzeyden esip sıcaklığı azalttığını, gün doğusunun doğudan estiğini hatırlatın.</a:t>
            </a:r>
          </a:p>
          <a:p/>
          <a:p>
            <a:r>
              <a:t>BEKLENEN CEVAP: D — Lodos.</a:t>
            </a:r>
          </a:p>
          <a:p/>
          <a:p>
            <a:r>
              <a:t>KAYNAK: Kitap s. 114, Harita 3.10.</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öz izleme kartında 'basınç ve rüzgâr' satırı işaretlenir.</a:t>
            </a:r>
          </a:p>
          <a:p/>
          <a:p>
            <a:r>
              <a:t>NASIL: Önce öz izleme kartındaki üçüncü satırı işaretletin (30 sn), sonra 3 dk çıkış kartı; yazıcılar toplar. Kartlar P2 katılım gözlemine işlenir.</a:t>
            </a:r>
          </a:p>
          <a:p/>
          <a:p>
            <a:r>
              <a:t>BEKLENEN CEVAP: 1) dinamik; alizeler (Ekvator'a) ve batı rüzgârları (60° enlemlerine). · 2) Sibirya termik yüksek basıncı. · 3) gündüz, denizden karaya; karanın daha çok ısınıp alçak basınç alanı olması.</a:t>
            </a:r>
          </a:p>
          <a:p/>
          <a:p>
            <a:r>
              <a:t>KAYNAK: Ders planı 13. hafta ölçme bölümü; kitap s. 107, 109, 113.</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duyurmak.</a:t>
            </a:r>
          </a:p>
          <a:p/>
          <a:p>
            <a:r>
              <a:t>NASIL: Tahtaya da yazın. Telefon gerekmez; MEBİ/EBA tekrarına erişimi olmayan öğrenci okul laboratuvarını ders dışı saatte kullanır.</a:t>
            </a:r>
          </a:p>
          <a:p/>
          <a:p>
            <a:r>
              <a:t>KAYNAK: Ders planı 13. hafta ev çalışması.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3.xml"/><Relationship Id="rId3" Type="http://schemas.openxmlformats.org/officeDocument/2006/relationships/image" Target="../media/image4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4.xml"/><Relationship Id="rId3" Type="http://schemas.openxmlformats.org/officeDocument/2006/relationships/image" Target="../media/image5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6.xml"/><Relationship Id="rId3" Type="http://schemas.openxmlformats.org/officeDocument/2006/relationships/image" Target="../media/image5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7.xml"/><Relationship Id="rId3" Type="http://schemas.openxmlformats.org/officeDocument/2006/relationships/image" Target="../media/image5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8.xml"/><Relationship Id="rId3" Type="http://schemas.openxmlformats.org/officeDocument/2006/relationships/image" Target="../media/image5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1.xml"/><Relationship Id="rId3" Type="http://schemas.openxmlformats.org/officeDocument/2006/relationships/image" Target="../media/image5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8.xml"/><Relationship Id="rId3" Type="http://schemas.openxmlformats.org/officeDocument/2006/relationships/image" Target="../media/image5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2.xml"/><Relationship Id="rId3" Type="http://schemas.openxmlformats.org/officeDocument/2006/relationships/image" Target="../media/image5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3.xml"/><Relationship Id="rId3" Type="http://schemas.openxmlformats.org/officeDocument/2006/relationships/image" Target="../media/image56.jpg"/><Relationship Id="rId4" Type="http://schemas.openxmlformats.org/officeDocument/2006/relationships/image" Target="../media/image5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8.xml"/><Relationship Id="rId3" Type="http://schemas.openxmlformats.org/officeDocument/2006/relationships/image" Target="../media/image58.jpg"/><Relationship Id="rId4" Type="http://schemas.openxmlformats.org/officeDocument/2006/relationships/image" Target="../media/image59.jpg"/><Relationship Id="rId5" Type="http://schemas.openxmlformats.org/officeDocument/2006/relationships/image" Target="../media/image60.jpg"/><Relationship Id="rId6" Type="http://schemas.openxmlformats.org/officeDocument/2006/relationships/image" Target="../media/image6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9.xml"/><Relationship Id="rId3" Type="http://schemas.openxmlformats.org/officeDocument/2006/relationships/image" Target="../media/image58.jpg"/><Relationship Id="rId4" Type="http://schemas.openxmlformats.org/officeDocument/2006/relationships/image" Target="../media/image59.jpg"/><Relationship Id="rId5" Type="http://schemas.openxmlformats.org/officeDocument/2006/relationships/image" Target="../media/image60.jpg"/><Relationship Id="rId6" Type="http://schemas.openxmlformats.org/officeDocument/2006/relationships/image" Target="../media/image6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1.xml"/><Relationship Id="rId3" Type="http://schemas.openxmlformats.org/officeDocument/2006/relationships/image" Target="../media/image6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 Id="rId3" Type="http://schemas.openxmlformats.org/officeDocument/2006/relationships/image" Target="../media/image6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4.xml"/><Relationship Id="rId3" Type="http://schemas.openxmlformats.org/officeDocument/2006/relationships/image" Target="../media/image64.jpg"/><Relationship Id="rId4" Type="http://schemas.openxmlformats.org/officeDocument/2006/relationships/image" Target="../media/image6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 Id="rId3" Type="http://schemas.openxmlformats.org/officeDocument/2006/relationships/image" Target="../media/image6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7.xml"/><Relationship Id="rId3" Type="http://schemas.openxmlformats.org/officeDocument/2006/relationships/image" Target="../media/image66.jpg"/><Relationship Id="rId4" Type="http://schemas.openxmlformats.org/officeDocument/2006/relationships/image" Target="../media/image6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9.xml"/><Relationship Id="rId3" Type="http://schemas.openxmlformats.org/officeDocument/2006/relationships/image" Target="../media/image6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13.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13</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İklim Sistemi III: Basınç ve Rüzgârlar</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14-18 Aralık 2026 · 2 ders saati · Kitap s. 106-114</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COĞ.9.3.2</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sisteminin bileşen ve değişkenlerini çözümleyebilme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İklim sisteminin bileşen ve değişkenlerini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İklim sistemine ait değişkenler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179 / 268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13.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Günlüğümüz</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En sık hangi yönden esti?</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Basınç</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Faktörler ve basınç kuşakları</a:t>
            </a:r>
          </a:p>
        </p:txBody>
      </p:sp>
      <p:sp>
        <p:nvSpPr>
          <p:cNvPr id="13" name="Oval 12"/>
          <p:cNvSpPr/>
          <p:nvPr/>
        </p:nvSpPr>
        <p:spPr>
          <a:xfrm>
            <a:off x="5711798"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Dört basınç merkezi</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Rüzgârlar</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Sürekli, tropikal, mevsimlik, yerel</a:t>
            </a:r>
          </a:p>
        </p:txBody>
      </p:sp>
      <p:sp>
        <p:nvSpPr>
          <p:cNvPr id="19" name="Oval 18"/>
          <p:cNvSpPr/>
          <p:nvPr/>
        </p:nvSpPr>
        <p:spPr>
          <a:xfrm>
            <a:off x="102666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Uygulamalar</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Basınç haritası ve rüzgâr gülü</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180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Günlüğümüz: rüzgâr en sık hangi yönden esti?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GÖZLEM GÜNLÜĞÜ</a:t>
            </a:r>
          </a:p>
        </p:txBody>
      </p:sp>
      <p:sp>
        <p:nvSpPr>
          <p:cNvPr id="6" name="Oval 5"/>
          <p:cNvSpPr/>
          <p:nvPr/>
        </p:nvSpPr>
        <p:spPr>
          <a:xfrm>
            <a:off x="1280160" y="1673352"/>
            <a:ext cx="3474720" cy="3474720"/>
          </a:xfrm>
          <a:prstGeom prst="ellipse">
            <a:avLst/>
          </a:prstGeom>
          <a:solidFill>
            <a:srgbClr val="F0F0F0"/>
          </a:solidFill>
          <a:ln>
            <a:noFill/>
          </a:ln>
          <a:effectLst/>
        </p:spPr>
        <p:txBody>
          <a:bodyPr rtlCol="0" anchor="ctr"/>
          <a:lstStyle/>
          <a:p/>
        </p:txBody>
      </p:sp>
      <p:cxnSp>
        <p:nvCxnSpPr>
          <p:cNvPr id="7" name="Connector 6"/>
          <p:cNvCxnSpPr/>
          <p:nvPr/>
        </p:nvCxnSpPr>
        <p:spPr>
          <a:xfrm flipV="1">
            <a:off x="3017520" y="2176272"/>
            <a:ext cx="0" cy="1234440"/>
          </a:xfrm>
          <a:prstGeom prst="line">
            <a:avLst/>
          </a:prstGeom>
          <a:ln w="25400">
            <a:solidFill>
              <a:srgbClr val="D9D9D9"/>
            </a:solidFill>
          </a:ln>
        </p:spPr>
      </p:cxnSp>
      <p:sp>
        <p:nvSpPr>
          <p:cNvPr id="8" name="Oval 7"/>
          <p:cNvSpPr/>
          <p:nvPr/>
        </p:nvSpPr>
        <p:spPr>
          <a:xfrm>
            <a:off x="2743200" y="162763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K</a:t>
            </a:r>
          </a:p>
        </p:txBody>
      </p:sp>
      <p:cxnSp>
        <p:nvCxnSpPr>
          <p:cNvPr id="9" name="Connector 8"/>
          <p:cNvCxnSpPr/>
          <p:nvPr/>
        </p:nvCxnSpPr>
        <p:spPr>
          <a:xfrm flipV="1">
            <a:off x="3017520" y="2537831"/>
            <a:ext cx="872880" cy="872881"/>
          </a:xfrm>
          <a:prstGeom prst="line">
            <a:avLst/>
          </a:prstGeom>
          <a:ln w="25400">
            <a:solidFill>
              <a:srgbClr val="D9D9D9"/>
            </a:solidFill>
          </a:ln>
        </p:spPr>
      </p:cxnSp>
      <p:sp>
        <p:nvSpPr>
          <p:cNvPr id="10" name="Oval 9"/>
          <p:cNvSpPr/>
          <p:nvPr/>
        </p:nvSpPr>
        <p:spPr>
          <a:xfrm>
            <a:off x="3810054" y="2069537"/>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KD</a:t>
            </a:r>
          </a:p>
        </p:txBody>
      </p:sp>
      <p:cxnSp>
        <p:nvCxnSpPr>
          <p:cNvPr id="11" name="Connector 10"/>
          <p:cNvCxnSpPr/>
          <p:nvPr/>
        </p:nvCxnSpPr>
        <p:spPr>
          <a:xfrm>
            <a:off x="3017520" y="3410712"/>
            <a:ext cx="1234440" cy="0"/>
          </a:xfrm>
          <a:prstGeom prst="line">
            <a:avLst/>
          </a:prstGeom>
          <a:ln w="25400">
            <a:solidFill>
              <a:srgbClr val="D9D9D9"/>
            </a:solidFill>
          </a:ln>
        </p:spPr>
      </p:cxnSp>
      <p:sp>
        <p:nvSpPr>
          <p:cNvPr id="12" name="Oval 11"/>
          <p:cNvSpPr/>
          <p:nvPr/>
        </p:nvSpPr>
        <p:spPr>
          <a:xfrm>
            <a:off x="4251960" y="313639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D</a:t>
            </a:r>
          </a:p>
        </p:txBody>
      </p:sp>
      <p:cxnSp>
        <p:nvCxnSpPr>
          <p:cNvPr id="13" name="Connector 12"/>
          <p:cNvCxnSpPr/>
          <p:nvPr/>
        </p:nvCxnSpPr>
        <p:spPr>
          <a:xfrm>
            <a:off x="3017520" y="3410712"/>
            <a:ext cx="872880" cy="872880"/>
          </a:xfrm>
          <a:prstGeom prst="line">
            <a:avLst/>
          </a:prstGeom>
          <a:ln w="25400">
            <a:solidFill>
              <a:srgbClr val="D9D9D9"/>
            </a:solidFill>
          </a:ln>
        </p:spPr>
      </p:cxnSp>
      <p:sp>
        <p:nvSpPr>
          <p:cNvPr id="14" name="Oval 13"/>
          <p:cNvSpPr/>
          <p:nvPr/>
        </p:nvSpPr>
        <p:spPr>
          <a:xfrm>
            <a:off x="3810054" y="4203246"/>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GD</a:t>
            </a:r>
          </a:p>
        </p:txBody>
      </p:sp>
      <p:cxnSp>
        <p:nvCxnSpPr>
          <p:cNvPr id="15" name="Connector 14"/>
          <p:cNvCxnSpPr/>
          <p:nvPr/>
        </p:nvCxnSpPr>
        <p:spPr>
          <a:xfrm>
            <a:off x="3017520" y="3410712"/>
            <a:ext cx="0" cy="1234440"/>
          </a:xfrm>
          <a:prstGeom prst="line">
            <a:avLst/>
          </a:prstGeom>
          <a:ln w="25400">
            <a:solidFill>
              <a:srgbClr val="D9D9D9"/>
            </a:solidFill>
          </a:ln>
        </p:spPr>
      </p:cxnSp>
      <p:sp>
        <p:nvSpPr>
          <p:cNvPr id="16" name="Oval 15"/>
          <p:cNvSpPr/>
          <p:nvPr/>
        </p:nvSpPr>
        <p:spPr>
          <a:xfrm>
            <a:off x="2743200" y="464515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G</a:t>
            </a:r>
          </a:p>
        </p:txBody>
      </p:sp>
      <p:cxnSp>
        <p:nvCxnSpPr>
          <p:cNvPr id="17" name="Connector 16"/>
          <p:cNvCxnSpPr/>
          <p:nvPr/>
        </p:nvCxnSpPr>
        <p:spPr>
          <a:xfrm flipH="1">
            <a:off x="2144639" y="3410712"/>
            <a:ext cx="872881" cy="872880"/>
          </a:xfrm>
          <a:prstGeom prst="line">
            <a:avLst/>
          </a:prstGeom>
          <a:ln w="25400">
            <a:solidFill>
              <a:srgbClr val="D9D9D9"/>
            </a:solidFill>
          </a:ln>
        </p:spPr>
      </p:cxnSp>
      <p:sp>
        <p:nvSpPr>
          <p:cNvPr id="18" name="Oval 17"/>
          <p:cNvSpPr/>
          <p:nvPr/>
        </p:nvSpPr>
        <p:spPr>
          <a:xfrm>
            <a:off x="1676345" y="4203246"/>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GB</a:t>
            </a:r>
          </a:p>
        </p:txBody>
      </p:sp>
      <p:cxnSp>
        <p:nvCxnSpPr>
          <p:cNvPr id="19" name="Connector 18"/>
          <p:cNvCxnSpPr/>
          <p:nvPr/>
        </p:nvCxnSpPr>
        <p:spPr>
          <a:xfrm flipH="1">
            <a:off x="1783080" y="3410712"/>
            <a:ext cx="1234440" cy="0"/>
          </a:xfrm>
          <a:prstGeom prst="line">
            <a:avLst/>
          </a:prstGeom>
          <a:ln w="25400">
            <a:solidFill>
              <a:srgbClr val="D9D9D9"/>
            </a:solidFill>
          </a:ln>
        </p:spPr>
      </p:cxnSp>
      <p:sp>
        <p:nvSpPr>
          <p:cNvPr id="20" name="Oval 19"/>
          <p:cNvSpPr/>
          <p:nvPr/>
        </p:nvSpPr>
        <p:spPr>
          <a:xfrm>
            <a:off x="1234440" y="313639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B</a:t>
            </a:r>
          </a:p>
        </p:txBody>
      </p:sp>
      <p:cxnSp>
        <p:nvCxnSpPr>
          <p:cNvPr id="21" name="Connector 20"/>
          <p:cNvCxnSpPr/>
          <p:nvPr/>
        </p:nvCxnSpPr>
        <p:spPr>
          <a:xfrm flipH="1" flipV="1">
            <a:off x="2144639" y="2537831"/>
            <a:ext cx="872881" cy="872881"/>
          </a:xfrm>
          <a:prstGeom prst="line">
            <a:avLst/>
          </a:prstGeom>
          <a:ln w="25400">
            <a:solidFill>
              <a:srgbClr val="D9D9D9"/>
            </a:solidFill>
          </a:ln>
        </p:spPr>
      </p:cxnSp>
      <p:sp>
        <p:nvSpPr>
          <p:cNvPr id="22" name="Oval 21"/>
          <p:cNvSpPr/>
          <p:nvPr/>
        </p:nvSpPr>
        <p:spPr>
          <a:xfrm>
            <a:off x="1676345" y="2069537"/>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KB</a:t>
            </a:r>
          </a:p>
        </p:txBody>
      </p:sp>
      <p:sp>
        <p:nvSpPr>
          <p:cNvPr id="23" name="Oval 22"/>
          <p:cNvSpPr/>
          <p:nvPr/>
        </p:nvSpPr>
        <p:spPr>
          <a:xfrm>
            <a:off x="2724912" y="3118104"/>
            <a:ext cx="585216" cy="585216"/>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400" b="1" i="0">
                <a:solidFill>
                  <a:srgbClr val="262626"/>
                </a:solidFill>
                <a:latin typeface="Calibri"/>
              </a:rPr>
              <a:t>?</a:t>
            </a:r>
          </a:p>
        </p:txBody>
      </p:sp>
      <p:sp>
        <p:nvSpPr>
          <p:cNvPr id="24" name="TextBox 23"/>
          <p:cNvSpPr txBox="1"/>
          <p:nvPr/>
        </p:nvSpPr>
        <p:spPr>
          <a:xfrm>
            <a:off x="502920" y="5193792"/>
            <a:ext cx="5029200" cy="411480"/>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767676"/>
                </a:solidFill>
                <a:latin typeface="Calibri"/>
              </a:rPr>
              <a:t>Tahtaya: her yönün yanına son iki haftadaki gün sayısı</a:t>
            </a:r>
          </a:p>
        </p:txBody>
      </p:sp>
      <p:sp>
        <p:nvSpPr>
          <p:cNvPr id="25" name="Rounded Rectangle 24"/>
          <p:cNvSpPr/>
          <p:nvPr/>
        </p:nvSpPr>
        <p:spPr>
          <a:xfrm>
            <a:off x="5760720" y="1216152"/>
            <a:ext cx="5928055" cy="178308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571"/>
              </a:spcAft>
            </a:pPr>
            <a:r>
              <a:rPr lang="tr-TR" sz="2000" b="1" i="0">
                <a:solidFill>
                  <a:srgbClr val="1E7B6E"/>
                </a:solidFill>
                <a:latin typeface="Calibri"/>
              </a:rPr>
              <a:t>Günlüğüne bak:</a:t>
            </a:r>
          </a:p>
          <a:p>
            <a:pPr algn="l" marL="320770" indent="-320770">
              <a:spcBef>
                <a:spcPts val="0"/>
              </a:spcBef>
              <a:spcAft>
                <a:spcPts val="571"/>
              </a:spcAft>
            </a:pPr>
            <a:r>
              <a:rPr lang="tr-TR" sz="2000" b="1" i="0">
                <a:solidFill>
                  <a:srgbClr val="2C6696"/>
                </a:solidFill>
                <a:latin typeface="Calibri"/>
              </a:rPr>
              <a:t>1.  </a:t>
            </a:r>
            <a:r>
              <a:rPr lang="tr-TR" sz="2000" b="0" i="0">
                <a:solidFill>
                  <a:srgbClr val="262626"/>
                </a:solidFill>
                <a:latin typeface="Calibri"/>
              </a:rPr>
              <a:t>Son iki haftada rüzgâr en sık hangi yönden esti?</a:t>
            </a:r>
          </a:p>
          <a:p>
            <a:pPr algn="l" marL="320770" indent="-320770">
              <a:spcBef>
                <a:spcPts val="0"/>
              </a:spcBef>
              <a:spcAft>
                <a:spcPts val="0"/>
              </a:spcAft>
            </a:pPr>
            <a:r>
              <a:rPr lang="tr-TR" sz="2000" b="1" i="0">
                <a:solidFill>
                  <a:srgbClr val="2C6696"/>
                </a:solidFill>
                <a:latin typeface="Calibri"/>
              </a:rPr>
              <a:t>2.  </a:t>
            </a:r>
            <a:r>
              <a:rPr lang="tr-TR" sz="2000" b="0" i="0">
                <a:solidFill>
                  <a:srgbClr val="262626"/>
                </a:solidFill>
                <a:latin typeface="Calibri"/>
              </a:rPr>
              <a:t>O yönden esen rüzgâr havayı ısıttı mı, soğuttu mu? Yağış getirdi mi?</a:t>
            </a:r>
          </a:p>
        </p:txBody>
      </p:sp>
      <p:sp>
        <p:nvSpPr>
          <p:cNvPr id="26" name="Rounded Rectangle 25"/>
          <p:cNvSpPr/>
          <p:nvPr/>
        </p:nvSpPr>
        <p:spPr>
          <a:xfrm>
            <a:off x="5760720" y="3182112"/>
            <a:ext cx="5928055" cy="1325880"/>
          </a:xfrm>
          <a:prstGeom prst="roundRect">
            <a:avLst>
              <a:gd name="adj" fmla="val 8000"/>
            </a:avLst>
          </a:prstGeom>
          <a:solidFill>
            <a:srgbClr val="F0F0F0"/>
          </a:solidFill>
          <a:ln>
            <a:noFill/>
          </a:ln>
          <a:effectLst/>
        </p:spPr>
        <p:txBody>
          <a:bodyPr rtlCol="0" anchor="ctr"/>
          <a:lstStyle/>
          <a:p/>
        </p:txBody>
      </p:sp>
      <p:sp>
        <p:nvSpPr>
          <p:cNvPr id="27" name="Rectangle 26"/>
          <p:cNvSpPr/>
          <p:nvPr/>
        </p:nvSpPr>
        <p:spPr>
          <a:xfrm>
            <a:off x="5760720" y="3182112"/>
            <a:ext cx="118872" cy="1325880"/>
          </a:xfrm>
          <a:prstGeom prst="rect">
            <a:avLst/>
          </a:prstGeom>
          <a:solidFill>
            <a:srgbClr val="1E7B6E"/>
          </a:solidFill>
          <a:ln>
            <a:noFill/>
          </a:ln>
          <a:effectLst/>
        </p:spPr>
        <p:txBody>
          <a:bodyPr rtlCol="0" anchor="ctr"/>
          <a:lstStyle/>
          <a:p/>
        </p:txBody>
      </p:sp>
      <p:sp>
        <p:nvSpPr>
          <p:cNvPr id="28" name="TextBox 27"/>
          <p:cNvSpPr txBox="1"/>
          <p:nvPr/>
        </p:nvSpPr>
        <p:spPr>
          <a:xfrm>
            <a:off x="6035040" y="3182112"/>
            <a:ext cx="5516575" cy="132588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Rüzgârın yıl içinde en sık estiği yöne hâkim rüzgâr yönü denir.</a:t>
            </a:r>
          </a:p>
        </p:txBody>
      </p:sp>
      <p:sp>
        <p:nvSpPr>
          <p:cNvPr id="29" name="TextBox 28"/>
          <p:cNvSpPr txBox="1"/>
          <p:nvPr/>
        </p:nvSpPr>
        <p:spPr>
          <a:xfrm>
            <a:off x="5760720" y="4736592"/>
            <a:ext cx="5928055"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Bugünün zinciri — derste birlikte kuracağız:</a:t>
            </a:r>
          </a:p>
        </p:txBody>
      </p:sp>
      <p:sp>
        <p:nvSpPr>
          <p:cNvPr id="30" name="Rounded Rectangle 29"/>
          <p:cNvSpPr/>
          <p:nvPr/>
        </p:nvSpPr>
        <p:spPr>
          <a:xfrm>
            <a:off x="5760720" y="5193792"/>
            <a:ext cx="1701698" cy="868680"/>
          </a:xfrm>
          <a:prstGeom prst="roundRect">
            <a:avLst>
              <a:gd name="adj" fmla="val 18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2000" b="1" i="0">
                <a:solidFill>
                  <a:srgbClr val="FFFFFF"/>
                </a:solidFill>
                <a:latin typeface="Calibri"/>
              </a:rPr>
              <a:t>SICAKLIK farkı</a:t>
            </a:r>
          </a:p>
        </p:txBody>
      </p:sp>
      <p:cxnSp>
        <p:nvCxnSpPr>
          <p:cNvPr id="31" name="Connector 30"/>
          <p:cNvCxnSpPr/>
          <p:nvPr/>
        </p:nvCxnSpPr>
        <p:spPr>
          <a:xfrm>
            <a:off x="7508138" y="5623560"/>
            <a:ext cx="320040" cy="0"/>
          </a:xfrm>
          <a:prstGeom prst="line">
            <a:avLst/>
          </a:prstGeom>
          <a:ln w="38100">
            <a:solidFill>
              <a:srgbClr val="4F4F4F"/>
            </a:solidFill>
            <a:tailEnd type="triangle" w="med" len="med"/>
          </a:ln>
        </p:spPr>
      </p:cxnSp>
      <p:sp>
        <p:nvSpPr>
          <p:cNvPr id="32" name="Rounded Rectangle 31"/>
          <p:cNvSpPr/>
          <p:nvPr/>
        </p:nvSpPr>
        <p:spPr>
          <a:xfrm>
            <a:off x="7873898" y="5193792"/>
            <a:ext cx="1701698" cy="86868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2000" b="1" i="0">
                <a:solidFill>
                  <a:srgbClr val="FFFFFF"/>
                </a:solidFill>
                <a:latin typeface="Calibri"/>
              </a:rPr>
              <a:t>BASINÇ farkı</a:t>
            </a:r>
          </a:p>
        </p:txBody>
      </p:sp>
      <p:cxnSp>
        <p:nvCxnSpPr>
          <p:cNvPr id="33" name="Connector 32"/>
          <p:cNvCxnSpPr/>
          <p:nvPr/>
        </p:nvCxnSpPr>
        <p:spPr>
          <a:xfrm>
            <a:off x="9621316" y="5623560"/>
            <a:ext cx="320040" cy="0"/>
          </a:xfrm>
          <a:prstGeom prst="line">
            <a:avLst/>
          </a:prstGeom>
          <a:ln w="38100">
            <a:solidFill>
              <a:srgbClr val="4F4F4F"/>
            </a:solidFill>
            <a:tailEnd type="triangle" w="med" len="med"/>
          </a:ln>
        </p:spPr>
      </p:cxnSp>
      <p:sp>
        <p:nvSpPr>
          <p:cNvPr id="34" name="Rounded Rectangle 33"/>
          <p:cNvSpPr/>
          <p:nvPr/>
        </p:nvSpPr>
        <p:spPr>
          <a:xfrm>
            <a:off x="9987076" y="5193792"/>
            <a:ext cx="1701698" cy="86868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2000" b="1" i="0">
                <a:solidFill>
                  <a:srgbClr val="FFFFFF"/>
                </a:solidFill>
                <a:latin typeface="Calibri"/>
              </a:rPr>
              <a:t>RÜZGÂR</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110</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181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Hava basıncı: 1013 mb sınırı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BASINÇ</a:t>
            </a:r>
          </a:p>
        </p:txBody>
      </p:sp>
      <p:sp>
        <p:nvSpPr>
          <p:cNvPr id="6" name="Rounded Rectangle 5"/>
          <p:cNvSpPr/>
          <p:nvPr/>
        </p:nvSpPr>
        <p:spPr>
          <a:xfrm>
            <a:off x="502920" y="1307592"/>
            <a:ext cx="11185855" cy="1600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0020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HAVA BASINCI</a:t>
            </a:r>
          </a:p>
        </p:txBody>
      </p:sp>
      <p:sp>
        <p:nvSpPr>
          <p:cNvPr id="9" name="TextBox 8"/>
          <p:cNvSpPr txBox="1"/>
          <p:nvPr/>
        </p:nvSpPr>
        <p:spPr>
          <a:xfrm>
            <a:off x="868680" y="181051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Hava basıncı, yatay yönlü hava hareketlerinin meydana gelmesinde etkili olan iklim değişkenidir. Yere ve zamana göre değişim gösterir.</a:t>
            </a:r>
          </a:p>
        </p:txBody>
      </p:sp>
      <p:sp>
        <p:nvSpPr>
          <p:cNvPr id="10" name="Rounded Rectangle 9"/>
          <p:cNvSpPr/>
          <p:nvPr/>
        </p:nvSpPr>
        <p:spPr>
          <a:xfrm>
            <a:off x="502920" y="3090672"/>
            <a:ext cx="4023360" cy="1234440"/>
          </a:xfrm>
          <a:prstGeom prst="roundRect">
            <a:avLst>
              <a:gd name="adj" fmla="val 8000"/>
            </a:avLst>
          </a:prstGeom>
          <a:solidFill>
            <a:srgbClr val="F9E1E1"/>
          </a:solidFill>
          <a:ln w="25400">
            <a:solidFill>
              <a:srgbClr val="D3373A"/>
            </a:solidFill>
          </a:ln>
          <a:effectLst/>
        </p:spPr>
        <p:txBody>
          <a:bodyPr rtlCol="0" anchor="ctr" wrap="square" lIns="128016" rIns="128016" tIns="73152" bIns="73152">
            <a:noAutofit/>
          </a:bodyPr>
          <a:lstStyle/>
          <a:p>
            <a:pPr algn="ctr">
              <a:spcBef>
                <a:spcPts val="0"/>
              </a:spcBef>
              <a:spcAft>
                <a:spcPts val="600"/>
              </a:spcAft>
            </a:pPr>
            <a:r>
              <a:rPr lang="tr-TR" sz="2200" b="1" i="0">
                <a:solidFill>
                  <a:srgbClr val="D3373A"/>
                </a:solidFill>
                <a:latin typeface="Calibri"/>
              </a:rPr>
              <a:t>ALÇAK BASINÇ (AB)</a:t>
            </a:r>
          </a:p>
          <a:p>
            <a:pPr algn="ctr">
              <a:spcBef>
                <a:spcPts val="0"/>
              </a:spcBef>
              <a:spcAft>
                <a:spcPts val="0"/>
              </a:spcAft>
            </a:pPr>
            <a:r>
              <a:rPr lang="tr-TR" sz="2200" b="0" i="0">
                <a:solidFill>
                  <a:srgbClr val="262626"/>
                </a:solidFill>
                <a:latin typeface="Calibri"/>
              </a:rPr>
              <a:t>1013 mb'ın altında</a:t>
            </a:r>
          </a:p>
        </p:txBody>
      </p:sp>
      <p:sp>
        <p:nvSpPr>
          <p:cNvPr id="11" name="Rounded Rectangle 10"/>
          <p:cNvSpPr/>
          <p:nvPr/>
        </p:nvSpPr>
        <p:spPr>
          <a:xfrm>
            <a:off x="7665415" y="3090672"/>
            <a:ext cx="4023360" cy="1234440"/>
          </a:xfrm>
          <a:prstGeom prst="roundRect">
            <a:avLst>
              <a:gd name="adj" fmla="val 8000"/>
            </a:avLst>
          </a:prstGeom>
          <a:solidFill>
            <a:srgbClr val="E3ECF5"/>
          </a:solidFill>
          <a:ln w="25400">
            <a:solidFill>
              <a:srgbClr val="2C6696"/>
            </a:solidFill>
          </a:ln>
          <a:effectLst/>
        </p:spPr>
        <p:txBody>
          <a:bodyPr rtlCol="0" anchor="ctr" wrap="square" lIns="128016" rIns="128016" tIns="73152" bIns="73152">
            <a:noAutofit/>
          </a:bodyPr>
          <a:lstStyle/>
          <a:p>
            <a:pPr algn="ctr">
              <a:spcBef>
                <a:spcPts val="0"/>
              </a:spcBef>
              <a:spcAft>
                <a:spcPts val="600"/>
              </a:spcAft>
            </a:pPr>
            <a:r>
              <a:rPr lang="tr-TR" sz="2200" b="1" i="0">
                <a:solidFill>
                  <a:srgbClr val="2C6696"/>
                </a:solidFill>
                <a:latin typeface="Calibri"/>
              </a:rPr>
              <a:t>YÜKSEK BASINÇ (YB)</a:t>
            </a:r>
          </a:p>
          <a:p>
            <a:pPr algn="ctr">
              <a:spcBef>
                <a:spcPts val="0"/>
              </a:spcBef>
              <a:spcAft>
                <a:spcPts val="0"/>
              </a:spcAft>
            </a:pPr>
            <a:r>
              <a:rPr lang="tr-TR" sz="2200" b="0" i="0">
                <a:solidFill>
                  <a:srgbClr val="262626"/>
                </a:solidFill>
                <a:latin typeface="Calibri"/>
              </a:rPr>
              <a:t>1013 mb'ın üstünde</a:t>
            </a:r>
          </a:p>
        </p:txBody>
      </p:sp>
      <p:sp>
        <p:nvSpPr>
          <p:cNvPr id="12" name="Oval 11"/>
          <p:cNvSpPr/>
          <p:nvPr/>
        </p:nvSpPr>
        <p:spPr>
          <a:xfrm>
            <a:off x="5318607" y="2935224"/>
            <a:ext cx="1554480" cy="15544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332" b="1" i="0">
                <a:solidFill>
                  <a:srgbClr val="262626"/>
                </a:solidFill>
                <a:latin typeface="Calibri"/>
              </a:rPr>
              <a:t>1013 mb</a:t>
            </a:r>
          </a:p>
        </p:txBody>
      </p:sp>
      <p:cxnSp>
        <p:nvCxnSpPr>
          <p:cNvPr id="13" name="Connector 12"/>
          <p:cNvCxnSpPr/>
          <p:nvPr/>
        </p:nvCxnSpPr>
        <p:spPr>
          <a:xfrm flipH="1">
            <a:off x="4599432" y="3712464"/>
            <a:ext cx="673455" cy="0"/>
          </a:xfrm>
          <a:prstGeom prst="line">
            <a:avLst/>
          </a:prstGeom>
          <a:ln w="50800">
            <a:solidFill>
              <a:srgbClr val="D3373A"/>
            </a:solidFill>
            <a:tailEnd type="triangle" w="med" len="med"/>
          </a:ln>
        </p:spPr>
      </p:cxnSp>
      <p:cxnSp>
        <p:nvCxnSpPr>
          <p:cNvPr id="14" name="Connector 13"/>
          <p:cNvCxnSpPr/>
          <p:nvPr/>
        </p:nvCxnSpPr>
        <p:spPr>
          <a:xfrm>
            <a:off x="6918807" y="3712464"/>
            <a:ext cx="673456" cy="0"/>
          </a:xfrm>
          <a:prstGeom prst="line">
            <a:avLst/>
          </a:prstGeom>
          <a:ln w="50800">
            <a:solidFill>
              <a:srgbClr val="2C6696"/>
            </a:solidFill>
            <a:tailEnd type="triangle" w="med" len="med"/>
          </a:ln>
        </p:spPr>
      </p:cxnSp>
      <p:sp>
        <p:nvSpPr>
          <p:cNvPr id="15" name="Rounded Rectangle 14"/>
          <p:cNvSpPr/>
          <p:nvPr/>
        </p:nvSpPr>
        <p:spPr>
          <a:xfrm>
            <a:off x="502920" y="4599432"/>
            <a:ext cx="11185855" cy="164592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4599432"/>
            <a:ext cx="118872" cy="1645920"/>
          </a:xfrm>
          <a:prstGeom prst="rect">
            <a:avLst/>
          </a:prstGeom>
          <a:solidFill>
            <a:srgbClr val="1E7B6E"/>
          </a:solidFill>
          <a:ln>
            <a:noFill/>
          </a:ln>
          <a:effectLst/>
        </p:spPr>
        <p:txBody>
          <a:bodyPr rtlCol="0" anchor="ctr"/>
          <a:lstStyle/>
          <a:p/>
        </p:txBody>
      </p:sp>
      <p:sp>
        <p:nvSpPr>
          <p:cNvPr id="17" name="TextBox 16"/>
          <p:cNvSpPr txBox="1"/>
          <p:nvPr/>
        </p:nvSpPr>
        <p:spPr>
          <a:xfrm>
            <a:off x="777240" y="4599432"/>
            <a:ext cx="10774375" cy="16459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 değerin üstünde olan basınca yüksek basınç, altında olan basınca da alçak basınç denir. Basınç sistemleri, birbirlerine göre yüksek basınç ya da alçak basınç olarak da değerlendirilebilir.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182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İzobar: eş basınç eğrileri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BASINÇ</a:t>
            </a:r>
          </a:p>
        </p:txBody>
      </p:sp>
      <p:sp>
        <p:nvSpPr>
          <p:cNvPr id="6" name="Rounded Rectangle 5"/>
          <p:cNvSpPr/>
          <p:nvPr/>
        </p:nvSpPr>
        <p:spPr>
          <a:xfrm>
            <a:off x="502920" y="1216152"/>
            <a:ext cx="4892040" cy="14173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41732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4480560" cy="14173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Aynı basınç değerine sahip noktaların birleştirilmesiyle oluşturulan eğrilere izobar (eş basınç) adı verilir.</a:t>
            </a:r>
          </a:p>
        </p:txBody>
      </p:sp>
      <p:sp>
        <p:nvSpPr>
          <p:cNvPr id="9" name="Rounded Rectangle 8"/>
          <p:cNvSpPr/>
          <p:nvPr/>
        </p:nvSpPr>
        <p:spPr>
          <a:xfrm>
            <a:off x="502920" y="2770632"/>
            <a:ext cx="4892040" cy="160020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02920" y="2770632"/>
            <a:ext cx="118872" cy="1600200"/>
          </a:xfrm>
          <a:prstGeom prst="rect">
            <a:avLst/>
          </a:prstGeom>
          <a:solidFill>
            <a:srgbClr val="1E7B6E"/>
          </a:solidFill>
          <a:ln>
            <a:noFill/>
          </a:ln>
          <a:effectLst/>
        </p:spPr>
        <p:txBody>
          <a:bodyPr rtlCol="0" anchor="ctr"/>
          <a:lstStyle/>
          <a:p/>
        </p:txBody>
      </p:sp>
      <p:sp>
        <p:nvSpPr>
          <p:cNvPr id="11" name="TextBox 10"/>
          <p:cNvSpPr txBox="1"/>
          <p:nvPr/>
        </p:nvSpPr>
        <p:spPr>
          <a:xfrm>
            <a:off x="777240" y="2770632"/>
            <a:ext cx="4480560" cy="1600200"/>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İzobar eğrileri, iç içe kapalı eğriler oluşturuyorsa basınç değerlerine göre yüksek basınç (antisiklon) veya alçak basınç (siklon) merkezi olarak adlandırılır.</a:t>
            </a:r>
          </a:p>
        </p:txBody>
      </p:sp>
      <p:sp>
        <p:nvSpPr>
          <p:cNvPr id="12" name="Rounded Rectangle 11"/>
          <p:cNvSpPr/>
          <p:nvPr/>
        </p:nvSpPr>
        <p:spPr>
          <a:xfrm>
            <a:off x="502920" y="4553712"/>
            <a:ext cx="4892040" cy="1691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425"/>
              </a:spcAft>
            </a:pPr>
            <a:r>
              <a:rPr lang="tr-TR" sz="1700" b="1" i="0">
                <a:solidFill>
                  <a:srgbClr val="1E7B6E"/>
                </a:solidFill>
                <a:latin typeface="Calibri"/>
              </a:rPr>
              <a:t>Haritayı oku</a:t>
            </a:r>
          </a:p>
          <a:p>
            <a:pPr algn="l" marL="272655" indent="-272655">
              <a:spcBef>
                <a:spcPts val="0"/>
              </a:spcBef>
              <a:spcAft>
                <a:spcPts val="425"/>
              </a:spcAft>
            </a:pPr>
            <a:r>
              <a:rPr lang="tr-TR" sz="1700" b="1" i="0">
                <a:solidFill>
                  <a:srgbClr val="2C6696"/>
                </a:solidFill>
                <a:latin typeface="Calibri"/>
              </a:rPr>
              <a:t>1.  </a:t>
            </a:r>
            <a:r>
              <a:rPr lang="tr-TR" sz="1700" b="0" i="0">
                <a:solidFill>
                  <a:srgbClr val="262626"/>
                </a:solidFill>
                <a:latin typeface="Calibri"/>
              </a:rPr>
              <a:t>Y ve A merkezlerinde değerler merkeze doğru nasıl değişiyor?</a:t>
            </a:r>
          </a:p>
          <a:p>
            <a:pPr algn="l" marL="272655" indent="-272655">
              <a:spcBef>
                <a:spcPts val="0"/>
              </a:spcBef>
              <a:spcAft>
                <a:spcPts val="0"/>
              </a:spcAft>
            </a:pPr>
            <a:r>
              <a:rPr lang="tr-TR" sz="1700" b="1" i="0">
                <a:solidFill>
                  <a:srgbClr val="2C6696"/>
                </a:solidFill>
                <a:latin typeface="Calibri"/>
              </a:rPr>
              <a:t>2.  </a:t>
            </a:r>
            <a:r>
              <a:rPr lang="tr-TR" sz="1700" b="0" i="0">
                <a:solidFill>
                  <a:srgbClr val="262626"/>
                </a:solidFill>
                <a:latin typeface="Calibri"/>
              </a:rPr>
              <a:t>Oklar merkeze mi gidiyor, merkezden mi çıkıyor?</a:t>
            </a:r>
          </a:p>
        </p:txBody>
      </p:sp>
      <p:pic>
        <p:nvPicPr>
          <p:cNvPr id="13" name="Picture 12" descr="h13_harita_3_5_s106.jpg"/>
          <p:cNvPicPr>
            <a:picLocks noChangeAspect="1"/>
          </p:cNvPicPr>
          <p:nvPr/>
        </p:nvPicPr>
        <p:blipFill>
          <a:blip r:embed="rId3"/>
          <a:stretch>
            <a:fillRect/>
          </a:stretch>
        </p:blipFill>
        <p:spPr>
          <a:xfrm>
            <a:off x="5577840" y="1413004"/>
            <a:ext cx="6110935" cy="4315454"/>
          </a:xfrm>
          <a:prstGeom prst="rect">
            <a:avLst/>
          </a:prstGeom>
          <a:ln w="9525">
            <a:solidFill>
              <a:srgbClr val="D9D9D9"/>
            </a:solidFill>
          </a:ln>
        </p:spPr>
      </p:pic>
      <p:sp>
        <p:nvSpPr>
          <p:cNvPr id="14" name="TextBox 13"/>
          <p:cNvSpPr txBox="1"/>
          <p:nvPr/>
        </p:nvSpPr>
        <p:spPr>
          <a:xfrm>
            <a:off x="5577840" y="5989320"/>
            <a:ext cx="6110935" cy="274320"/>
          </a:xfrm>
          <a:prstGeom prst="rect">
            <a:avLst/>
          </a:prstGeom>
          <a:noFill/>
        </p:spPr>
        <p:txBody>
          <a:bodyPr wrap="square" anchor="t" lIns="73152" rIns="73152" tIns="36576" bIns="36576">
            <a:noAutofit/>
          </a:bodyPr>
          <a:lstStyle/>
          <a:p>
            <a:pPr algn="r">
              <a:spcBef>
                <a:spcPts val="0"/>
              </a:spcBef>
              <a:spcAft>
                <a:spcPts val="0"/>
              </a:spcAft>
            </a:pPr>
            <a:r>
              <a:rPr lang="tr-TR" sz="950" b="0" i="0">
                <a:solidFill>
                  <a:srgbClr val="767676"/>
                </a:solidFill>
                <a:latin typeface="Calibri"/>
              </a:rPr>
              <a:t>Harita 3.5: Kuzey yarım kürede alçak ve yüksek basınç merkezlerinin izobarları ve yatay hava hareketi (kitap s. 106)</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183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Basıncı ne değiştirir? (1) Yer çekimi ve yükselti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BASINÇ</a:t>
            </a:r>
          </a:p>
        </p:txBody>
      </p:sp>
      <p:sp>
        <p:nvSpPr>
          <p:cNvPr id="6" name="Rounded Rectangle 5"/>
          <p:cNvSpPr/>
          <p:nvPr/>
        </p:nvSpPr>
        <p:spPr>
          <a:xfrm>
            <a:off x="502920" y="1216152"/>
            <a:ext cx="5989320" cy="23774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989320"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481328"/>
            <a:ext cx="5989320"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16152"/>
            <a:ext cx="580644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1 · Yer çekimi</a:t>
            </a:r>
          </a:p>
        </p:txBody>
      </p:sp>
      <p:sp>
        <p:nvSpPr>
          <p:cNvPr id="10" name="TextBox 9"/>
          <p:cNvSpPr txBox="1"/>
          <p:nvPr/>
        </p:nvSpPr>
        <p:spPr>
          <a:xfrm>
            <a:off x="612648" y="1819656"/>
            <a:ext cx="5769864" cy="170078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Dünya’nın geoit şekli nedeniyle yer çekimi Ekvator’dan kutuplara doğru artar.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Buna bağlı olarak Ekvator’dan kutuplara doğru hava basıncı artar.</a:t>
            </a:r>
          </a:p>
        </p:txBody>
      </p:sp>
      <p:sp>
        <p:nvSpPr>
          <p:cNvPr id="11" name="Rounded Rectangle 10"/>
          <p:cNvSpPr/>
          <p:nvPr/>
        </p:nvSpPr>
        <p:spPr>
          <a:xfrm>
            <a:off x="502920" y="3776472"/>
            <a:ext cx="5989320" cy="24688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3776472"/>
            <a:ext cx="5989320"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502920" y="4041648"/>
            <a:ext cx="5989320" cy="265176"/>
          </a:xfrm>
          <a:prstGeom prst="rect">
            <a:avLst/>
          </a:prstGeom>
          <a:solidFill>
            <a:srgbClr val="4F4F4F"/>
          </a:solidFill>
          <a:ln>
            <a:noFill/>
          </a:ln>
          <a:effectLst/>
        </p:spPr>
        <p:txBody>
          <a:bodyPr rtlCol="0" anchor="ctr"/>
          <a:lstStyle/>
          <a:p/>
        </p:txBody>
      </p:sp>
      <p:sp>
        <p:nvSpPr>
          <p:cNvPr id="14" name="TextBox 13"/>
          <p:cNvSpPr txBox="1"/>
          <p:nvPr/>
        </p:nvSpPr>
        <p:spPr>
          <a:xfrm>
            <a:off x="594360" y="3776472"/>
            <a:ext cx="580644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2 · Yükselti</a:t>
            </a:r>
          </a:p>
        </p:txBody>
      </p:sp>
      <p:sp>
        <p:nvSpPr>
          <p:cNvPr id="15" name="TextBox 14"/>
          <p:cNvSpPr txBox="1"/>
          <p:nvPr/>
        </p:nvSpPr>
        <p:spPr>
          <a:xfrm>
            <a:off x="612648" y="4379976"/>
            <a:ext cx="5769864" cy="179222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Atmosferdeki gazların yoğunluğu, yer çekiminin de etkisiyle yerden yükseldikçe azalır.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Bu nedenle yükselti arttıkça basınç azalır.</a:t>
            </a:r>
          </a:p>
        </p:txBody>
      </p:sp>
      <p:pic>
        <p:nvPicPr>
          <p:cNvPr id="16" name="Picture 15" descr="h13_grafik_3_2_s106.jpg"/>
          <p:cNvPicPr>
            <a:picLocks noChangeAspect="1"/>
          </p:cNvPicPr>
          <p:nvPr/>
        </p:nvPicPr>
        <p:blipFill>
          <a:blip r:embed="rId3"/>
          <a:stretch>
            <a:fillRect/>
          </a:stretch>
        </p:blipFill>
        <p:spPr>
          <a:xfrm>
            <a:off x="6720840" y="1276572"/>
            <a:ext cx="4967935" cy="4542598"/>
          </a:xfrm>
          <a:prstGeom prst="rect">
            <a:avLst/>
          </a:prstGeom>
          <a:ln w="9525">
            <a:solidFill>
              <a:srgbClr val="D9D9D9"/>
            </a:solidFill>
          </a:ln>
        </p:spPr>
      </p:pic>
      <p:sp>
        <p:nvSpPr>
          <p:cNvPr id="17" name="TextBox 16"/>
          <p:cNvSpPr txBox="1"/>
          <p:nvPr/>
        </p:nvSpPr>
        <p:spPr>
          <a:xfrm>
            <a:off x="6720840" y="5989320"/>
            <a:ext cx="496793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Grafik 3.2: Yükselti-basınç ilişkisi (kitap s. 106)</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184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Basıncı ne değiştirir? (2) Sıcaklık ve dönme hareketi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BASINÇ</a:t>
            </a:r>
          </a:p>
        </p:txBody>
      </p:sp>
      <p:sp>
        <p:nvSpPr>
          <p:cNvPr id="6" name="Rounded Rectangle 5"/>
          <p:cNvSpPr/>
          <p:nvPr/>
        </p:nvSpPr>
        <p:spPr>
          <a:xfrm>
            <a:off x="502920" y="1216152"/>
            <a:ext cx="5478627"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78627"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81328"/>
            <a:ext cx="5478627"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3 · Sıcaklık → termik basınç</a:t>
            </a:r>
          </a:p>
        </p:txBody>
      </p:sp>
      <p:sp>
        <p:nvSpPr>
          <p:cNvPr id="10" name="Rectangle 9"/>
          <p:cNvSpPr/>
          <p:nvPr/>
        </p:nvSpPr>
        <p:spPr>
          <a:xfrm>
            <a:off x="640080" y="2926080"/>
            <a:ext cx="2533573" cy="292608"/>
          </a:xfrm>
          <a:prstGeom prst="rect">
            <a:avLst/>
          </a:prstGeom>
          <a:solidFill>
            <a:srgbClr val="D3373A"/>
          </a:solidFill>
          <a:ln>
            <a:noFill/>
          </a:ln>
          <a:effectLst/>
        </p:spPr>
        <p:txBody>
          <a:bodyPr rtlCol="0" anchor="ctr"/>
          <a:lstStyle/>
          <a:p/>
        </p:txBody>
      </p:sp>
      <p:sp>
        <p:nvSpPr>
          <p:cNvPr id="11" name="TextBox 10"/>
          <p:cNvSpPr txBox="1"/>
          <p:nvPr/>
        </p:nvSpPr>
        <p:spPr>
          <a:xfrm>
            <a:off x="640080" y="2926080"/>
            <a:ext cx="2533573" cy="292608"/>
          </a:xfrm>
          <a:prstGeom prst="rect">
            <a:avLst/>
          </a:prstGeom>
          <a:noFill/>
        </p:spPr>
        <p:txBody>
          <a:bodyPr wrap="square" anchor="ctr" lIns="73152" rIns="73152" tIns="0" bIns="0">
            <a:noAutofit/>
          </a:bodyPr>
          <a:lstStyle/>
          <a:p>
            <a:pPr algn="ctr">
              <a:spcBef>
                <a:spcPts val="0"/>
              </a:spcBef>
              <a:spcAft>
                <a:spcPts val="0"/>
              </a:spcAft>
            </a:pPr>
            <a:r>
              <a:rPr lang="tr-TR" sz="1500" b="1" i="0">
                <a:solidFill>
                  <a:srgbClr val="FFFFFF"/>
                </a:solidFill>
                <a:latin typeface="Calibri"/>
              </a:rPr>
              <a:t>ısınan yer</a:t>
            </a:r>
          </a:p>
        </p:txBody>
      </p:sp>
      <p:cxnSp>
        <p:nvCxnSpPr>
          <p:cNvPr id="12" name="Connector 11"/>
          <p:cNvCxnSpPr/>
          <p:nvPr/>
        </p:nvCxnSpPr>
        <p:spPr>
          <a:xfrm flipV="1">
            <a:off x="1541106" y="1920240"/>
            <a:ext cx="0" cy="932688"/>
          </a:xfrm>
          <a:prstGeom prst="line">
            <a:avLst/>
          </a:prstGeom>
          <a:ln w="38100">
            <a:solidFill>
              <a:srgbClr val="D3373A"/>
            </a:solidFill>
            <a:tailEnd type="triangle" w="med" len="med"/>
          </a:ln>
        </p:spPr>
      </p:cxnSp>
      <p:cxnSp>
        <p:nvCxnSpPr>
          <p:cNvPr id="13" name="Connector 12"/>
          <p:cNvCxnSpPr/>
          <p:nvPr/>
        </p:nvCxnSpPr>
        <p:spPr>
          <a:xfrm flipV="1">
            <a:off x="1906866" y="1920240"/>
            <a:ext cx="0" cy="932688"/>
          </a:xfrm>
          <a:prstGeom prst="line">
            <a:avLst/>
          </a:prstGeom>
          <a:ln w="38100">
            <a:solidFill>
              <a:srgbClr val="D3373A"/>
            </a:solidFill>
            <a:tailEnd type="triangle" w="med" len="med"/>
          </a:ln>
        </p:spPr>
      </p:cxnSp>
      <p:cxnSp>
        <p:nvCxnSpPr>
          <p:cNvPr id="14" name="Connector 13"/>
          <p:cNvCxnSpPr/>
          <p:nvPr/>
        </p:nvCxnSpPr>
        <p:spPr>
          <a:xfrm flipV="1">
            <a:off x="2272626" y="1920240"/>
            <a:ext cx="0" cy="932688"/>
          </a:xfrm>
          <a:prstGeom prst="line">
            <a:avLst/>
          </a:prstGeom>
          <a:ln w="38100">
            <a:solidFill>
              <a:srgbClr val="D3373A"/>
            </a:solidFill>
            <a:tailEnd type="triangle" w="med" len="med"/>
          </a:ln>
        </p:spPr>
      </p:cxnSp>
      <p:sp>
        <p:nvSpPr>
          <p:cNvPr id="15" name="Oval 14"/>
          <p:cNvSpPr/>
          <p:nvPr/>
        </p:nvSpPr>
        <p:spPr>
          <a:xfrm>
            <a:off x="2670733" y="1847088"/>
            <a:ext cx="457200" cy="45720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AB</a:t>
            </a:r>
          </a:p>
        </p:txBody>
      </p:sp>
      <p:sp>
        <p:nvSpPr>
          <p:cNvPr id="16" name="TextBox 15"/>
          <p:cNvSpPr txBox="1"/>
          <p:nvPr/>
        </p:nvSpPr>
        <p:spPr>
          <a:xfrm>
            <a:off x="640080" y="3291840"/>
            <a:ext cx="2533573" cy="182880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Hava ısındıkça genleşir, hafifler ve yükselir. Böylece basınç azalır.</a:t>
            </a:r>
          </a:p>
        </p:txBody>
      </p:sp>
      <p:sp>
        <p:nvSpPr>
          <p:cNvPr id="17" name="Rectangle 16"/>
          <p:cNvSpPr/>
          <p:nvPr/>
        </p:nvSpPr>
        <p:spPr>
          <a:xfrm>
            <a:off x="3310813" y="2926080"/>
            <a:ext cx="2533573" cy="292608"/>
          </a:xfrm>
          <a:prstGeom prst="rect">
            <a:avLst/>
          </a:prstGeom>
          <a:solidFill>
            <a:srgbClr val="2C6696"/>
          </a:solidFill>
          <a:ln>
            <a:noFill/>
          </a:ln>
          <a:effectLst/>
        </p:spPr>
        <p:txBody>
          <a:bodyPr rtlCol="0" anchor="ctr"/>
          <a:lstStyle/>
          <a:p/>
        </p:txBody>
      </p:sp>
      <p:sp>
        <p:nvSpPr>
          <p:cNvPr id="18" name="TextBox 17"/>
          <p:cNvSpPr txBox="1"/>
          <p:nvPr/>
        </p:nvSpPr>
        <p:spPr>
          <a:xfrm>
            <a:off x="3310813" y="2926080"/>
            <a:ext cx="2533573" cy="292608"/>
          </a:xfrm>
          <a:prstGeom prst="rect">
            <a:avLst/>
          </a:prstGeom>
          <a:noFill/>
        </p:spPr>
        <p:txBody>
          <a:bodyPr wrap="square" anchor="ctr" lIns="73152" rIns="73152" tIns="0" bIns="0">
            <a:noAutofit/>
          </a:bodyPr>
          <a:lstStyle/>
          <a:p>
            <a:pPr algn="ctr">
              <a:spcBef>
                <a:spcPts val="0"/>
              </a:spcBef>
              <a:spcAft>
                <a:spcPts val="0"/>
              </a:spcAft>
            </a:pPr>
            <a:r>
              <a:rPr lang="tr-TR" sz="1500" b="1" i="0">
                <a:solidFill>
                  <a:srgbClr val="FFFFFF"/>
                </a:solidFill>
                <a:latin typeface="Calibri"/>
              </a:rPr>
              <a:t>soğuyan yer</a:t>
            </a:r>
          </a:p>
        </p:txBody>
      </p:sp>
      <p:cxnSp>
        <p:nvCxnSpPr>
          <p:cNvPr id="19" name="Connector 18"/>
          <p:cNvCxnSpPr/>
          <p:nvPr/>
        </p:nvCxnSpPr>
        <p:spPr>
          <a:xfrm>
            <a:off x="4211840" y="1920240"/>
            <a:ext cx="0" cy="932688"/>
          </a:xfrm>
          <a:prstGeom prst="line">
            <a:avLst/>
          </a:prstGeom>
          <a:ln w="38100">
            <a:solidFill>
              <a:srgbClr val="2C6696"/>
            </a:solidFill>
            <a:tailEnd type="triangle" w="med" len="med"/>
          </a:ln>
        </p:spPr>
      </p:cxnSp>
      <p:cxnSp>
        <p:nvCxnSpPr>
          <p:cNvPr id="20" name="Connector 19"/>
          <p:cNvCxnSpPr/>
          <p:nvPr/>
        </p:nvCxnSpPr>
        <p:spPr>
          <a:xfrm>
            <a:off x="4577600" y="1920240"/>
            <a:ext cx="0" cy="932688"/>
          </a:xfrm>
          <a:prstGeom prst="line">
            <a:avLst/>
          </a:prstGeom>
          <a:ln w="38100">
            <a:solidFill>
              <a:srgbClr val="2C6696"/>
            </a:solidFill>
            <a:tailEnd type="triangle" w="med" len="med"/>
          </a:ln>
        </p:spPr>
      </p:cxnSp>
      <p:cxnSp>
        <p:nvCxnSpPr>
          <p:cNvPr id="21" name="Connector 20"/>
          <p:cNvCxnSpPr/>
          <p:nvPr/>
        </p:nvCxnSpPr>
        <p:spPr>
          <a:xfrm>
            <a:off x="4943360" y="1920240"/>
            <a:ext cx="0" cy="932688"/>
          </a:xfrm>
          <a:prstGeom prst="line">
            <a:avLst/>
          </a:prstGeom>
          <a:ln w="38100">
            <a:solidFill>
              <a:srgbClr val="2C6696"/>
            </a:solidFill>
            <a:tailEnd type="triangle" w="med" len="med"/>
          </a:ln>
        </p:spPr>
      </p:cxnSp>
      <p:sp>
        <p:nvSpPr>
          <p:cNvPr id="22" name="Oval 21"/>
          <p:cNvSpPr/>
          <p:nvPr/>
        </p:nvSpPr>
        <p:spPr>
          <a:xfrm>
            <a:off x="5341467" y="1847088"/>
            <a:ext cx="457200" cy="4572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YB</a:t>
            </a:r>
          </a:p>
        </p:txBody>
      </p:sp>
      <p:sp>
        <p:nvSpPr>
          <p:cNvPr id="23" name="TextBox 22"/>
          <p:cNvSpPr txBox="1"/>
          <p:nvPr/>
        </p:nvSpPr>
        <p:spPr>
          <a:xfrm>
            <a:off x="3310813" y="3291840"/>
            <a:ext cx="2533573" cy="182880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Soğumanın etkisiyle havanın yoğunluğu artar ve hava alçalır. Bunun sonucunda basınç artar.</a:t>
            </a:r>
          </a:p>
        </p:txBody>
      </p:sp>
      <p:sp>
        <p:nvSpPr>
          <p:cNvPr id="24" name="Rounded Rectangle 23"/>
          <p:cNvSpPr/>
          <p:nvPr/>
        </p:nvSpPr>
        <p:spPr>
          <a:xfrm>
            <a:off x="640080" y="5175504"/>
            <a:ext cx="5204307" cy="1005840"/>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640080" y="5175504"/>
            <a:ext cx="118872" cy="1005840"/>
          </a:xfrm>
          <a:prstGeom prst="rect">
            <a:avLst/>
          </a:prstGeom>
          <a:solidFill>
            <a:srgbClr val="D3373A"/>
          </a:solidFill>
          <a:ln>
            <a:noFill/>
          </a:ln>
          <a:effectLst/>
        </p:spPr>
        <p:txBody>
          <a:bodyPr rtlCol="0" anchor="ctr"/>
          <a:lstStyle/>
          <a:p/>
        </p:txBody>
      </p:sp>
      <p:sp>
        <p:nvSpPr>
          <p:cNvPr id="26" name="TextBox 25"/>
          <p:cNvSpPr txBox="1"/>
          <p:nvPr/>
        </p:nvSpPr>
        <p:spPr>
          <a:xfrm>
            <a:off x="914400" y="5175504"/>
            <a:ext cx="4792827" cy="10058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Isınma veya soğuma etkisiyle oluşan basınç merkezlerine termik basınç merkezi denir.</a:t>
            </a:r>
          </a:p>
        </p:txBody>
      </p:sp>
      <p:sp>
        <p:nvSpPr>
          <p:cNvPr id="27" name="Rounded Rectangle 26"/>
          <p:cNvSpPr/>
          <p:nvPr/>
        </p:nvSpPr>
        <p:spPr>
          <a:xfrm>
            <a:off x="6210147" y="1216152"/>
            <a:ext cx="5478627" cy="502920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6210147" y="1216152"/>
            <a:ext cx="5478627" cy="530352"/>
          </a:xfrm>
          <a:prstGeom prst="roundRect">
            <a:avLst>
              <a:gd name="adj" fmla="val 25000"/>
            </a:avLst>
          </a:prstGeom>
          <a:solidFill>
            <a:srgbClr val="1E7B6E"/>
          </a:solidFill>
          <a:ln>
            <a:noFill/>
          </a:ln>
          <a:effectLst/>
        </p:spPr>
        <p:txBody>
          <a:bodyPr rtlCol="0" anchor="ctr"/>
          <a:lstStyle/>
          <a:p/>
        </p:txBody>
      </p:sp>
      <p:sp>
        <p:nvSpPr>
          <p:cNvPr id="29" name="Rectangle 28"/>
          <p:cNvSpPr/>
          <p:nvPr/>
        </p:nvSpPr>
        <p:spPr>
          <a:xfrm>
            <a:off x="6210147" y="1481328"/>
            <a:ext cx="5478627" cy="265176"/>
          </a:xfrm>
          <a:prstGeom prst="rect">
            <a:avLst/>
          </a:prstGeom>
          <a:solidFill>
            <a:srgbClr val="1E7B6E"/>
          </a:solidFill>
          <a:ln>
            <a:noFill/>
          </a:ln>
          <a:effectLst/>
        </p:spPr>
        <p:txBody>
          <a:bodyPr rtlCol="0" anchor="ctr"/>
          <a:lstStyle/>
          <a:p/>
        </p:txBody>
      </p:sp>
      <p:sp>
        <p:nvSpPr>
          <p:cNvPr id="30" name="TextBox 29"/>
          <p:cNvSpPr txBox="1"/>
          <p:nvPr/>
        </p:nvSpPr>
        <p:spPr>
          <a:xfrm>
            <a:off x="6301587"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4 · Dönme hareketi → dinamik basınç</a:t>
            </a:r>
          </a:p>
        </p:txBody>
      </p:sp>
      <p:sp>
        <p:nvSpPr>
          <p:cNvPr id="31" name="Rounded Rectangle 30"/>
          <p:cNvSpPr/>
          <p:nvPr/>
        </p:nvSpPr>
        <p:spPr>
          <a:xfrm>
            <a:off x="6347307" y="1947672"/>
            <a:ext cx="1325880" cy="86868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600" b="1" i="0">
                <a:solidFill>
                  <a:srgbClr val="FFFFFF"/>
                </a:solidFill>
                <a:latin typeface="Calibri"/>
              </a:rPr>
              <a:t>30° enlemleri</a:t>
            </a:r>
          </a:p>
        </p:txBody>
      </p:sp>
      <p:cxnSp>
        <p:nvCxnSpPr>
          <p:cNvPr id="32" name="Connector 31"/>
          <p:cNvCxnSpPr/>
          <p:nvPr/>
        </p:nvCxnSpPr>
        <p:spPr>
          <a:xfrm>
            <a:off x="7718907" y="2377440"/>
            <a:ext cx="274320" cy="0"/>
          </a:xfrm>
          <a:prstGeom prst="line">
            <a:avLst/>
          </a:prstGeom>
          <a:ln w="38100">
            <a:solidFill>
              <a:srgbClr val="4F4F4F"/>
            </a:solidFill>
            <a:tailEnd type="triangle" w="med" len="med"/>
          </a:ln>
        </p:spPr>
      </p:cxnSp>
      <p:sp>
        <p:nvSpPr>
          <p:cNvPr id="33" name="Rounded Rectangle 32"/>
          <p:cNvSpPr/>
          <p:nvPr/>
        </p:nvSpPr>
        <p:spPr>
          <a:xfrm>
            <a:off x="8038947" y="1947672"/>
            <a:ext cx="2461107" cy="86868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hava kütleleri yığılır, alçalır</a:t>
            </a:r>
          </a:p>
        </p:txBody>
      </p:sp>
      <p:cxnSp>
        <p:nvCxnSpPr>
          <p:cNvPr id="34" name="Connector 33"/>
          <p:cNvCxnSpPr/>
          <p:nvPr/>
        </p:nvCxnSpPr>
        <p:spPr>
          <a:xfrm>
            <a:off x="10545775" y="2377440"/>
            <a:ext cx="274320" cy="0"/>
          </a:xfrm>
          <a:prstGeom prst="line">
            <a:avLst/>
          </a:prstGeom>
          <a:ln w="38100">
            <a:solidFill>
              <a:srgbClr val="4F4F4F"/>
            </a:solidFill>
            <a:tailEnd type="triangle" w="med" len="med"/>
          </a:ln>
        </p:spPr>
      </p:cxnSp>
      <p:sp>
        <p:nvSpPr>
          <p:cNvPr id="35" name="Oval 34"/>
          <p:cNvSpPr/>
          <p:nvPr/>
        </p:nvSpPr>
        <p:spPr>
          <a:xfrm>
            <a:off x="10847527" y="1993392"/>
            <a:ext cx="777240" cy="7772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DYB</a:t>
            </a:r>
          </a:p>
        </p:txBody>
      </p:sp>
      <p:sp>
        <p:nvSpPr>
          <p:cNvPr id="36" name="Rounded Rectangle 35"/>
          <p:cNvSpPr/>
          <p:nvPr/>
        </p:nvSpPr>
        <p:spPr>
          <a:xfrm>
            <a:off x="6347307" y="3273552"/>
            <a:ext cx="1325880" cy="86868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600" b="1" i="0">
                <a:solidFill>
                  <a:srgbClr val="FFFFFF"/>
                </a:solidFill>
                <a:latin typeface="Calibri"/>
              </a:rPr>
              <a:t>60° enlemleri</a:t>
            </a:r>
          </a:p>
        </p:txBody>
      </p:sp>
      <p:cxnSp>
        <p:nvCxnSpPr>
          <p:cNvPr id="37" name="Connector 36"/>
          <p:cNvCxnSpPr/>
          <p:nvPr/>
        </p:nvCxnSpPr>
        <p:spPr>
          <a:xfrm>
            <a:off x="7718907" y="3703320"/>
            <a:ext cx="274320" cy="0"/>
          </a:xfrm>
          <a:prstGeom prst="line">
            <a:avLst/>
          </a:prstGeom>
          <a:ln w="38100">
            <a:solidFill>
              <a:srgbClr val="4F4F4F"/>
            </a:solidFill>
            <a:tailEnd type="triangle" w="med" len="med"/>
          </a:ln>
        </p:spPr>
      </p:cxnSp>
      <p:sp>
        <p:nvSpPr>
          <p:cNvPr id="38" name="Rounded Rectangle 37"/>
          <p:cNvSpPr/>
          <p:nvPr/>
        </p:nvSpPr>
        <p:spPr>
          <a:xfrm>
            <a:off x="8038947" y="3273552"/>
            <a:ext cx="2461107" cy="86868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farklı hava kütleleri karşılaşır, hava yükselir</a:t>
            </a:r>
          </a:p>
        </p:txBody>
      </p:sp>
      <p:cxnSp>
        <p:nvCxnSpPr>
          <p:cNvPr id="39" name="Connector 38"/>
          <p:cNvCxnSpPr/>
          <p:nvPr/>
        </p:nvCxnSpPr>
        <p:spPr>
          <a:xfrm>
            <a:off x="10545775" y="3703320"/>
            <a:ext cx="274320" cy="0"/>
          </a:xfrm>
          <a:prstGeom prst="line">
            <a:avLst/>
          </a:prstGeom>
          <a:ln w="38100">
            <a:solidFill>
              <a:srgbClr val="4F4F4F"/>
            </a:solidFill>
            <a:tailEnd type="triangle" w="med" len="med"/>
          </a:ln>
        </p:spPr>
      </p:cxnSp>
      <p:sp>
        <p:nvSpPr>
          <p:cNvPr id="40" name="Oval 39"/>
          <p:cNvSpPr/>
          <p:nvPr/>
        </p:nvSpPr>
        <p:spPr>
          <a:xfrm>
            <a:off x="10847527" y="3319272"/>
            <a:ext cx="777240" cy="7772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DAB</a:t>
            </a:r>
          </a:p>
        </p:txBody>
      </p:sp>
      <p:sp>
        <p:nvSpPr>
          <p:cNvPr id="41" name="Rounded Rectangle 40"/>
          <p:cNvSpPr/>
          <p:nvPr/>
        </p:nvSpPr>
        <p:spPr>
          <a:xfrm>
            <a:off x="6347307" y="4233672"/>
            <a:ext cx="5204307" cy="1947672"/>
          </a:xfrm>
          <a:prstGeom prst="roundRect">
            <a:avLst>
              <a:gd name="adj" fmla="val 8000"/>
            </a:avLst>
          </a:prstGeom>
          <a:solidFill>
            <a:srgbClr val="F0F0F0"/>
          </a:solidFill>
          <a:ln>
            <a:noFill/>
          </a:ln>
          <a:effectLst/>
        </p:spPr>
        <p:txBody>
          <a:bodyPr rtlCol="0" anchor="ctr"/>
          <a:lstStyle/>
          <a:p/>
        </p:txBody>
      </p:sp>
      <p:sp>
        <p:nvSpPr>
          <p:cNvPr id="42" name="Rectangle 41"/>
          <p:cNvSpPr/>
          <p:nvPr/>
        </p:nvSpPr>
        <p:spPr>
          <a:xfrm>
            <a:off x="6347307" y="4233672"/>
            <a:ext cx="118872" cy="1947672"/>
          </a:xfrm>
          <a:prstGeom prst="rect">
            <a:avLst/>
          </a:prstGeom>
          <a:solidFill>
            <a:srgbClr val="1E7B6E"/>
          </a:solidFill>
          <a:ln>
            <a:noFill/>
          </a:ln>
          <a:effectLst/>
        </p:spPr>
        <p:txBody>
          <a:bodyPr rtlCol="0" anchor="ctr"/>
          <a:lstStyle/>
          <a:p/>
        </p:txBody>
      </p:sp>
      <p:sp>
        <p:nvSpPr>
          <p:cNvPr id="43" name="TextBox 42"/>
          <p:cNvSpPr txBox="1"/>
          <p:nvPr/>
        </p:nvSpPr>
        <p:spPr>
          <a:xfrm>
            <a:off x="6621627" y="4233672"/>
            <a:ext cx="4792827" cy="194767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Buna göre 30° enlemlerinde oluşan yüksek basınç alanları ile 60° enlemleri çevresinde oluşan alçak basınç alanları dinamik kökenlidir.</a:t>
            </a:r>
          </a:p>
        </p:txBody>
      </p:sp>
      <p:sp>
        <p:nvSpPr>
          <p:cNvPr id="44" name="TextBox 4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5" name="Rounded Rectangle 4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106-107</a:t>
            </a:r>
          </a:p>
        </p:txBody>
      </p:sp>
      <p:sp>
        <p:nvSpPr>
          <p:cNvPr id="46" name="TextBox 4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185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Basınç kuşakları: şemayı tamamla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DEFTERİNE ÇİZ</a:t>
            </a:r>
          </a:p>
        </p:txBody>
      </p:sp>
      <p:pic>
        <p:nvPicPr>
          <p:cNvPr id="6" name="Picture 5" descr="h13_gorsel_3_18_s107.jpg"/>
          <p:cNvPicPr>
            <a:picLocks noChangeAspect="1"/>
          </p:cNvPicPr>
          <p:nvPr/>
        </p:nvPicPr>
        <p:blipFill>
          <a:blip r:embed="rId3"/>
          <a:stretch>
            <a:fillRect/>
          </a:stretch>
        </p:blipFill>
        <p:spPr>
          <a:xfrm>
            <a:off x="502920" y="1216152"/>
            <a:ext cx="5090983" cy="4709160"/>
          </a:xfrm>
          <a:prstGeom prst="rect">
            <a:avLst/>
          </a:prstGeom>
          <a:ln w="9525">
            <a:solidFill>
              <a:srgbClr val="D9D9D9"/>
            </a:solidFill>
          </a:ln>
        </p:spPr>
      </p:pic>
      <p:sp>
        <p:nvSpPr>
          <p:cNvPr id="7" name="TextBox 6"/>
          <p:cNvSpPr txBox="1"/>
          <p:nvPr/>
        </p:nvSpPr>
        <p:spPr>
          <a:xfrm>
            <a:off x="502920" y="5989320"/>
            <a:ext cx="5394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3.18: Dünya'daki sürekli termik ve dinamik basınç kuşakları (kitap s. 107)</a:t>
            </a:r>
          </a:p>
        </p:txBody>
      </p:sp>
      <p:sp>
        <p:nvSpPr>
          <p:cNvPr id="8" name="Rounded Rectangle 7"/>
          <p:cNvSpPr/>
          <p:nvPr/>
        </p:nvSpPr>
        <p:spPr>
          <a:xfrm>
            <a:off x="6949440" y="1216152"/>
            <a:ext cx="4739335" cy="5029200"/>
          </a:xfrm>
          <a:prstGeom prst="roundRect">
            <a:avLst>
              <a:gd name="adj" fmla="val 4000"/>
            </a:avLst>
          </a:prstGeom>
          <a:solidFill>
            <a:srgbClr val="E3ECF5"/>
          </a:solidFill>
          <a:ln>
            <a:noFill/>
          </a:ln>
          <a:effectLst/>
        </p:spPr>
        <p:txBody>
          <a:bodyPr rtlCol="0" anchor="ctr"/>
          <a:lstStyle/>
          <a:p/>
        </p:txBody>
      </p:sp>
      <p:cxnSp>
        <p:nvCxnSpPr>
          <p:cNvPr id="9" name="Connector 8"/>
          <p:cNvCxnSpPr/>
          <p:nvPr/>
        </p:nvCxnSpPr>
        <p:spPr>
          <a:xfrm>
            <a:off x="6995160" y="1544143"/>
            <a:ext cx="4647895" cy="0"/>
          </a:xfrm>
          <a:prstGeom prst="line">
            <a:avLst/>
          </a:prstGeom>
          <a:ln w="12700">
            <a:solidFill>
              <a:srgbClr val="D9D9D9"/>
            </a:solidFill>
            <a:prstDash val="dash"/>
          </a:ln>
        </p:spPr>
      </p:cxnSp>
      <p:sp>
        <p:nvSpPr>
          <p:cNvPr id="10" name="Rounded Rectangle 9"/>
          <p:cNvSpPr/>
          <p:nvPr/>
        </p:nvSpPr>
        <p:spPr>
          <a:xfrm>
            <a:off x="6126480" y="1361263"/>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K</a:t>
            </a:r>
          </a:p>
        </p:txBody>
      </p:sp>
      <p:sp>
        <p:nvSpPr>
          <p:cNvPr id="11" name="Rounded Rectangle 10"/>
          <p:cNvSpPr/>
          <p:nvPr/>
        </p:nvSpPr>
        <p:spPr>
          <a:xfrm>
            <a:off x="7086600" y="1354637"/>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12" name="Rounded Rectangle 11"/>
          <p:cNvSpPr/>
          <p:nvPr/>
        </p:nvSpPr>
        <p:spPr>
          <a:xfrm>
            <a:off x="10134295" y="1354637"/>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13" name="Connector 12"/>
          <p:cNvCxnSpPr/>
          <p:nvPr/>
        </p:nvCxnSpPr>
        <p:spPr>
          <a:xfrm>
            <a:off x="6995160" y="2273012"/>
            <a:ext cx="4647895" cy="0"/>
          </a:xfrm>
          <a:prstGeom prst="line">
            <a:avLst/>
          </a:prstGeom>
          <a:ln w="12700">
            <a:solidFill>
              <a:srgbClr val="D9D9D9"/>
            </a:solidFill>
            <a:prstDash val="dash"/>
          </a:ln>
        </p:spPr>
      </p:cxnSp>
      <p:sp>
        <p:nvSpPr>
          <p:cNvPr id="14" name="Rounded Rectangle 13"/>
          <p:cNvSpPr/>
          <p:nvPr/>
        </p:nvSpPr>
        <p:spPr>
          <a:xfrm>
            <a:off x="6126480" y="209013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K</a:t>
            </a:r>
          </a:p>
        </p:txBody>
      </p:sp>
      <p:sp>
        <p:nvSpPr>
          <p:cNvPr id="15" name="Rounded Rectangle 14"/>
          <p:cNvSpPr/>
          <p:nvPr/>
        </p:nvSpPr>
        <p:spPr>
          <a:xfrm>
            <a:off x="7086600" y="2083506"/>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16" name="Rounded Rectangle 15"/>
          <p:cNvSpPr/>
          <p:nvPr/>
        </p:nvSpPr>
        <p:spPr>
          <a:xfrm>
            <a:off x="10134295" y="2083506"/>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17" name="Connector 16"/>
          <p:cNvCxnSpPr/>
          <p:nvPr/>
        </p:nvCxnSpPr>
        <p:spPr>
          <a:xfrm>
            <a:off x="6995160" y="3001882"/>
            <a:ext cx="4647895" cy="0"/>
          </a:xfrm>
          <a:prstGeom prst="line">
            <a:avLst/>
          </a:prstGeom>
          <a:ln w="12700">
            <a:solidFill>
              <a:srgbClr val="D9D9D9"/>
            </a:solidFill>
            <a:prstDash val="dash"/>
          </a:ln>
        </p:spPr>
      </p:cxnSp>
      <p:sp>
        <p:nvSpPr>
          <p:cNvPr id="18" name="Rounded Rectangle 17"/>
          <p:cNvSpPr/>
          <p:nvPr/>
        </p:nvSpPr>
        <p:spPr>
          <a:xfrm>
            <a:off x="6126480" y="281900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K</a:t>
            </a:r>
          </a:p>
        </p:txBody>
      </p:sp>
      <p:sp>
        <p:nvSpPr>
          <p:cNvPr id="19" name="Rounded Rectangle 18"/>
          <p:cNvSpPr/>
          <p:nvPr/>
        </p:nvSpPr>
        <p:spPr>
          <a:xfrm>
            <a:off x="7086600" y="2812376"/>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20" name="Rounded Rectangle 19"/>
          <p:cNvSpPr/>
          <p:nvPr/>
        </p:nvSpPr>
        <p:spPr>
          <a:xfrm>
            <a:off x="10134295" y="2812376"/>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21" name="Connector 20"/>
          <p:cNvCxnSpPr/>
          <p:nvPr/>
        </p:nvCxnSpPr>
        <p:spPr>
          <a:xfrm>
            <a:off x="6995160" y="3730752"/>
            <a:ext cx="4647895" cy="0"/>
          </a:xfrm>
          <a:prstGeom prst="line">
            <a:avLst/>
          </a:prstGeom>
          <a:ln w="25400">
            <a:solidFill>
              <a:srgbClr val="4F4F4F"/>
            </a:solidFill>
          </a:ln>
        </p:spPr>
      </p:cxnSp>
      <p:sp>
        <p:nvSpPr>
          <p:cNvPr id="22" name="Rounded Rectangle 21"/>
          <p:cNvSpPr/>
          <p:nvPr/>
        </p:nvSpPr>
        <p:spPr>
          <a:xfrm>
            <a:off x="6126480" y="354787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0°</a:t>
            </a:r>
          </a:p>
        </p:txBody>
      </p:sp>
      <p:sp>
        <p:nvSpPr>
          <p:cNvPr id="23" name="Rounded Rectangle 22"/>
          <p:cNvSpPr/>
          <p:nvPr/>
        </p:nvSpPr>
        <p:spPr>
          <a:xfrm>
            <a:off x="7086600" y="3541245"/>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24" name="Rounded Rectangle 23"/>
          <p:cNvSpPr/>
          <p:nvPr/>
        </p:nvSpPr>
        <p:spPr>
          <a:xfrm>
            <a:off x="10134295" y="3541245"/>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25" name="Connector 24"/>
          <p:cNvCxnSpPr/>
          <p:nvPr/>
        </p:nvCxnSpPr>
        <p:spPr>
          <a:xfrm>
            <a:off x="6995160" y="4459621"/>
            <a:ext cx="4647895" cy="0"/>
          </a:xfrm>
          <a:prstGeom prst="line">
            <a:avLst/>
          </a:prstGeom>
          <a:ln w="12700">
            <a:solidFill>
              <a:srgbClr val="D9D9D9"/>
            </a:solidFill>
            <a:prstDash val="dash"/>
          </a:ln>
        </p:spPr>
      </p:cxnSp>
      <p:sp>
        <p:nvSpPr>
          <p:cNvPr id="26" name="Rounded Rectangle 25"/>
          <p:cNvSpPr/>
          <p:nvPr/>
        </p:nvSpPr>
        <p:spPr>
          <a:xfrm>
            <a:off x="6126480" y="427674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G</a:t>
            </a:r>
          </a:p>
        </p:txBody>
      </p:sp>
      <p:sp>
        <p:nvSpPr>
          <p:cNvPr id="27" name="Rounded Rectangle 26"/>
          <p:cNvSpPr/>
          <p:nvPr/>
        </p:nvSpPr>
        <p:spPr>
          <a:xfrm>
            <a:off x="7086600" y="4270115"/>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28" name="Rounded Rectangle 27"/>
          <p:cNvSpPr/>
          <p:nvPr/>
        </p:nvSpPr>
        <p:spPr>
          <a:xfrm>
            <a:off x="10134295" y="4270115"/>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29" name="Connector 28"/>
          <p:cNvCxnSpPr/>
          <p:nvPr/>
        </p:nvCxnSpPr>
        <p:spPr>
          <a:xfrm>
            <a:off x="6995160" y="5188491"/>
            <a:ext cx="4647895" cy="0"/>
          </a:xfrm>
          <a:prstGeom prst="line">
            <a:avLst/>
          </a:prstGeom>
          <a:ln w="12700">
            <a:solidFill>
              <a:srgbClr val="D9D9D9"/>
            </a:solidFill>
            <a:prstDash val="dash"/>
          </a:ln>
        </p:spPr>
      </p:cxnSp>
      <p:sp>
        <p:nvSpPr>
          <p:cNvPr id="30" name="Rounded Rectangle 29"/>
          <p:cNvSpPr/>
          <p:nvPr/>
        </p:nvSpPr>
        <p:spPr>
          <a:xfrm>
            <a:off x="6126480" y="500561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G</a:t>
            </a:r>
          </a:p>
        </p:txBody>
      </p:sp>
      <p:sp>
        <p:nvSpPr>
          <p:cNvPr id="31" name="Rounded Rectangle 30"/>
          <p:cNvSpPr/>
          <p:nvPr/>
        </p:nvSpPr>
        <p:spPr>
          <a:xfrm>
            <a:off x="7086600" y="4998985"/>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32" name="Rounded Rectangle 31"/>
          <p:cNvSpPr/>
          <p:nvPr/>
        </p:nvSpPr>
        <p:spPr>
          <a:xfrm>
            <a:off x="10134295" y="4998985"/>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cxnSp>
        <p:nvCxnSpPr>
          <p:cNvPr id="33" name="Connector 32"/>
          <p:cNvCxnSpPr/>
          <p:nvPr/>
        </p:nvCxnSpPr>
        <p:spPr>
          <a:xfrm>
            <a:off x="6995160" y="5917360"/>
            <a:ext cx="4647895" cy="0"/>
          </a:xfrm>
          <a:prstGeom prst="line">
            <a:avLst/>
          </a:prstGeom>
          <a:ln w="12700">
            <a:solidFill>
              <a:srgbClr val="D9D9D9"/>
            </a:solidFill>
            <a:prstDash val="dash"/>
          </a:ln>
        </p:spPr>
      </p:cxnSp>
      <p:sp>
        <p:nvSpPr>
          <p:cNvPr id="34" name="Rounded Rectangle 33"/>
          <p:cNvSpPr/>
          <p:nvPr/>
        </p:nvSpPr>
        <p:spPr>
          <a:xfrm>
            <a:off x="6126480" y="5734480"/>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G</a:t>
            </a:r>
          </a:p>
        </p:txBody>
      </p:sp>
      <p:sp>
        <p:nvSpPr>
          <p:cNvPr id="35" name="Rounded Rectangle 34"/>
          <p:cNvSpPr/>
          <p:nvPr/>
        </p:nvSpPr>
        <p:spPr>
          <a:xfrm>
            <a:off x="7086600" y="5727854"/>
            <a:ext cx="2956255"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700" b="0" i="0">
                <a:solidFill>
                  <a:srgbClr val="767676"/>
                </a:solidFill>
                <a:latin typeface="Calibri"/>
              </a:rPr>
              <a:t>…… · …… basınç</a:t>
            </a:r>
          </a:p>
        </p:txBody>
      </p:sp>
      <p:sp>
        <p:nvSpPr>
          <p:cNvPr id="36" name="Rounded Rectangle 35"/>
          <p:cNvSpPr/>
          <p:nvPr/>
        </p:nvSpPr>
        <p:spPr>
          <a:xfrm>
            <a:off x="10134295" y="5727854"/>
            <a:ext cx="1417320" cy="379012"/>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500" b="0" i="0">
                <a:solidFill>
                  <a:srgbClr val="767676"/>
                </a:solidFill>
                <a:latin typeface="Calibri"/>
              </a:rPr>
              <a:t>yağışlı / kurak?</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186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Basınç kuşakları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3_gorsel_3_18_s107.jpg"/>
          <p:cNvPicPr>
            <a:picLocks noChangeAspect="1"/>
          </p:cNvPicPr>
          <p:nvPr/>
        </p:nvPicPr>
        <p:blipFill>
          <a:blip r:embed="rId3"/>
          <a:stretch>
            <a:fillRect/>
          </a:stretch>
        </p:blipFill>
        <p:spPr>
          <a:xfrm>
            <a:off x="502920" y="1216152"/>
            <a:ext cx="5090983" cy="4709160"/>
          </a:xfrm>
          <a:prstGeom prst="rect">
            <a:avLst/>
          </a:prstGeom>
          <a:ln w="9525">
            <a:solidFill>
              <a:srgbClr val="D9D9D9"/>
            </a:solidFill>
          </a:ln>
        </p:spPr>
      </p:pic>
      <p:sp>
        <p:nvSpPr>
          <p:cNvPr id="7" name="TextBox 6"/>
          <p:cNvSpPr txBox="1"/>
          <p:nvPr/>
        </p:nvSpPr>
        <p:spPr>
          <a:xfrm>
            <a:off x="502920" y="5989320"/>
            <a:ext cx="5394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3.18: Dünya'daki sürekli termik ve dinamik basınç kuşakları (kitap s. 107)</a:t>
            </a:r>
          </a:p>
        </p:txBody>
      </p:sp>
      <p:sp>
        <p:nvSpPr>
          <p:cNvPr id="8" name="Rounded Rectangle 7"/>
          <p:cNvSpPr/>
          <p:nvPr/>
        </p:nvSpPr>
        <p:spPr>
          <a:xfrm>
            <a:off x="6949440" y="1216152"/>
            <a:ext cx="4739335" cy="5029200"/>
          </a:xfrm>
          <a:prstGeom prst="roundRect">
            <a:avLst>
              <a:gd name="adj" fmla="val 4000"/>
            </a:avLst>
          </a:prstGeom>
          <a:solidFill>
            <a:srgbClr val="E3ECF5"/>
          </a:solidFill>
          <a:ln>
            <a:noFill/>
          </a:ln>
          <a:effectLst/>
        </p:spPr>
        <p:txBody>
          <a:bodyPr rtlCol="0" anchor="ctr"/>
          <a:lstStyle/>
          <a:p/>
        </p:txBody>
      </p:sp>
      <p:cxnSp>
        <p:nvCxnSpPr>
          <p:cNvPr id="9" name="Connector 8"/>
          <p:cNvCxnSpPr/>
          <p:nvPr/>
        </p:nvCxnSpPr>
        <p:spPr>
          <a:xfrm>
            <a:off x="6995160" y="1544143"/>
            <a:ext cx="4647895" cy="0"/>
          </a:xfrm>
          <a:prstGeom prst="line">
            <a:avLst/>
          </a:prstGeom>
          <a:ln w="12700">
            <a:solidFill>
              <a:srgbClr val="D9D9D9"/>
            </a:solidFill>
            <a:prstDash val="dash"/>
          </a:ln>
        </p:spPr>
      </p:cxnSp>
      <p:sp>
        <p:nvSpPr>
          <p:cNvPr id="10" name="Rounded Rectangle 9"/>
          <p:cNvSpPr/>
          <p:nvPr/>
        </p:nvSpPr>
        <p:spPr>
          <a:xfrm>
            <a:off x="6126480" y="1361263"/>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K</a:t>
            </a:r>
          </a:p>
        </p:txBody>
      </p:sp>
      <p:sp>
        <p:nvSpPr>
          <p:cNvPr id="11" name="Rounded Rectangle 10"/>
          <p:cNvSpPr/>
          <p:nvPr/>
        </p:nvSpPr>
        <p:spPr>
          <a:xfrm>
            <a:off x="7086600" y="1354637"/>
            <a:ext cx="2956255"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r>
              <a:rPr lang="tr-TR" sz="1700" b="0" i="0">
                <a:solidFill>
                  <a:srgbClr val="FFFFFF"/>
                </a:solidFill>
                <a:latin typeface="Calibri"/>
              </a:rPr>
              <a:t> · termik yüksek basınç</a:t>
            </a:r>
          </a:p>
        </p:txBody>
      </p:sp>
      <p:sp>
        <p:nvSpPr>
          <p:cNvPr id="12" name="Rounded Rectangle 11"/>
          <p:cNvSpPr/>
          <p:nvPr/>
        </p:nvSpPr>
        <p:spPr>
          <a:xfrm>
            <a:off x="10134295" y="1354637"/>
            <a:ext cx="141732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13" name="Connector 12"/>
          <p:cNvCxnSpPr/>
          <p:nvPr/>
        </p:nvCxnSpPr>
        <p:spPr>
          <a:xfrm>
            <a:off x="6995160" y="2273012"/>
            <a:ext cx="4647895" cy="0"/>
          </a:xfrm>
          <a:prstGeom prst="line">
            <a:avLst/>
          </a:prstGeom>
          <a:ln w="12700">
            <a:solidFill>
              <a:srgbClr val="D9D9D9"/>
            </a:solidFill>
            <a:prstDash val="dash"/>
          </a:ln>
        </p:spPr>
      </p:cxnSp>
      <p:sp>
        <p:nvSpPr>
          <p:cNvPr id="14" name="Rounded Rectangle 13"/>
          <p:cNvSpPr/>
          <p:nvPr/>
        </p:nvSpPr>
        <p:spPr>
          <a:xfrm>
            <a:off x="6126480" y="209013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K</a:t>
            </a:r>
          </a:p>
        </p:txBody>
      </p:sp>
      <p:sp>
        <p:nvSpPr>
          <p:cNvPr id="15" name="Rounded Rectangle 14"/>
          <p:cNvSpPr/>
          <p:nvPr/>
        </p:nvSpPr>
        <p:spPr>
          <a:xfrm>
            <a:off x="7086600" y="2083506"/>
            <a:ext cx="2956255"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r>
              <a:rPr lang="tr-TR" sz="1700" b="0" i="0">
                <a:solidFill>
                  <a:srgbClr val="FFFFFF"/>
                </a:solidFill>
                <a:latin typeface="Calibri"/>
              </a:rPr>
              <a:t> · dinamik alçak basınç</a:t>
            </a:r>
          </a:p>
        </p:txBody>
      </p:sp>
      <p:sp>
        <p:nvSpPr>
          <p:cNvPr id="16" name="Rounded Rectangle 15"/>
          <p:cNvSpPr/>
          <p:nvPr/>
        </p:nvSpPr>
        <p:spPr>
          <a:xfrm>
            <a:off x="10134295" y="2083506"/>
            <a:ext cx="141732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17" name="Connector 16"/>
          <p:cNvCxnSpPr/>
          <p:nvPr/>
        </p:nvCxnSpPr>
        <p:spPr>
          <a:xfrm>
            <a:off x="6995160" y="3001882"/>
            <a:ext cx="4647895" cy="0"/>
          </a:xfrm>
          <a:prstGeom prst="line">
            <a:avLst/>
          </a:prstGeom>
          <a:ln w="12700">
            <a:solidFill>
              <a:srgbClr val="D9D9D9"/>
            </a:solidFill>
            <a:prstDash val="dash"/>
          </a:ln>
        </p:spPr>
      </p:cxnSp>
      <p:sp>
        <p:nvSpPr>
          <p:cNvPr id="18" name="Rounded Rectangle 17"/>
          <p:cNvSpPr/>
          <p:nvPr/>
        </p:nvSpPr>
        <p:spPr>
          <a:xfrm>
            <a:off x="6126480" y="281900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K</a:t>
            </a:r>
          </a:p>
        </p:txBody>
      </p:sp>
      <p:sp>
        <p:nvSpPr>
          <p:cNvPr id="19" name="Rounded Rectangle 18"/>
          <p:cNvSpPr/>
          <p:nvPr/>
        </p:nvSpPr>
        <p:spPr>
          <a:xfrm>
            <a:off x="7086600" y="2812376"/>
            <a:ext cx="2956255"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r>
              <a:rPr lang="tr-TR" sz="1700" b="0" i="0">
                <a:solidFill>
                  <a:srgbClr val="FFFFFF"/>
                </a:solidFill>
                <a:latin typeface="Calibri"/>
              </a:rPr>
              <a:t> · dinamik yüksek basınç</a:t>
            </a:r>
          </a:p>
        </p:txBody>
      </p:sp>
      <p:sp>
        <p:nvSpPr>
          <p:cNvPr id="20" name="Rounded Rectangle 19"/>
          <p:cNvSpPr/>
          <p:nvPr/>
        </p:nvSpPr>
        <p:spPr>
          <a:xfrm>
            <a:off x="10134295" y="2812376"/>
            <a:ext cx="141732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21" name="Connector 20"/>
          <p:cNvCxnSpPr/>
          <p:nvPr/>
        </p:nvCxnSpPr>
        <p:spPr>
          <a:xfrm>
            <a:off x="6995160" y="3730752"/>
            <a:ext cx="4647895" cy="0"/>
          </a:xfrm>
          <a:prstGeom prst="line">
            <a:avLst/>
          </a:prstGeom>
          <a:ln w="25400">
            <a:solidFill>
              <a:srgbClr val="4F4F4F"/>
            </a:solidFill>
          </a:ln>
        </p:spPr>
      </p:cxnSp>
      <p:sp>
        <p:nvSpPr>
          <p:cNvPr id="22" name="Rounded Rectangle 21"/>
          <p:cNvSpPr/>
          <p:nvPr/>
        </p:nvSpPr>
        <p:spPr>
          <a:xfrm>
            <a:off x="6126480" y="354787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0°</a:t>
            </a:r>
          </a:p>
        </p:txBody>
      </p:sp>
      <p:sp>
        <p:nvSpPr>
          <p:cNvPr id="23" name="Rounded Rectangle 22"/>
          <p:cNvSpPr/>
          <p:nvPr/>
        </p:nvSpPr>
        <p:spPr>
          <a:xfrm>
            <a:off x="7086600" y="3541245"/>
            <a:ext cx="2956255"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TAB</a:t>
            </a:r>
            <a:r>
              <a:rPr lang="tr-TR" sz="1700" b="0" i="0">
                <a:solidFill>
                  <a:srgbClr val="FFFFFF"/>
                </a:solidFill>
                <a:latin typeface="Calibri"/>
              </a:rPr>
              <a:t> · termik alçak basınç</a:t>
            </a:r>
          </a:p>
        </p:txBody>
      </p:sp>
      <p:sp>
        <p:nvSpPr>
          <p:cNvPr id="24" name="Rounded Rectangle 23"/>
          <p:cNvSpPr/>
          <p:nvPr/>
        </p:nvSpPr>
        <p:spPr>
          <a:xfrm>
            <a:off x="10134295" y="3541245"/>
            <a:ext cx="141732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25" name="Connector 24"/>
          <p:cNvCxnSpPr/>
          <p:nvPr/>
        </p:nvCxnSpPr>
        <p:spPr>
          <a:xfrm>
            <a:off x="6995160" y="4459621"/>
            <a:ext cx="4647895" cy="0"/>
          </a:xfrm>
          <a:prstGeom prst="line">
            <a:avLst/>
          </a:prstGeom>
          <a:ln w="12700">
            <a:solidFill>
              <a:srgbClr val="D9D9D9"/>
            </a:solidFill>
            <a:prstDash val="dash"/>
          </a:ln>
        </p:spPr>
      </p:cxnSp>
      <p:sp>
        <p:nvSpPr>
          <p:cNvPr id="26" name="Rounded Rectangle 25"/>
          <p:cNvSpPr/>
          <p:nvPr/>
        </p:nvSpPr>
        <p:spPr>
          <a:xfrm>
            <a:off x="6126480" y="427674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G</a:t>
            </a:r>
          </a:p>
        </p:txBody>
      </p:sp>
      <p:sp>
        <p:nvSpPr>
          <p:cNvPr id="27" name="Rounded Rectangle 26"/>
          <p:cNvSpPr/>
          <p:nvPr/>
        </p:nvSpPr>
        <p:spPr>
          <a:xfrm>
            <a:off x="7086600" y="4270115"/>
            <a:ext cx="2956255"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r>
              <a:rPr lang="tr-TR" sz="1700" b="0" i="0">
                <a:solidFill>
                  <a:srgbClr val="FFFFFF"/>
                </a:solidFill>
                <a:latin typeface="Calibri"/>
              </a:rPr>
              <a:t> · dinamik yüksek basınç</a:t>
            </a:r>
          </a:p>
        </p:txBody>
      </p:sp>
      <p:sp>
        <p:nvSpPr>
          <p:cNvPr id="28" name="Rounded Rectangle 27"/>
          <p:cNvSpPr/>
          <p:nvPr/>
        </p:nvSpPr>
        <p:spPr>
          <a:xfrm>
            <a:off x="10134295" y="4270115"/>
            <a:ext cx="141732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29" name="Connector 28"/>
          <p:cNvCxnSpPr/>
          <p:nvPr/>
        </p:nvCxnSpPr>
        <p:spPr>
          <a:xfrm>
            <a:off x="6995160" y="5188491"/>
            <a:ext cx="4647895" cy="0"/>
          </a:xfrm>
          <a:prstGeom prst="line">
            <a:avLst/>
          </a:prstGeom>
          <a:ln w="12700">
            <a:solidFill>
              <a:srgbClr val="D9D9D9"/>
            </a:solidFill>
            <a:prstDash val="dash"/>
          </a:ln>
        </p:spPr>
      </p:cxnSp>
      <p:sp>
        <p:nvSpPr>
          <p:cNvPr id="30" name="Rounded Rectangle 29"/>
          <p:cNvSpPr/>
          <p:nvPr/>
        </p:nvSpPr>
        <p:spPr>
          <a:xfrm>
            <a:off x="6126480" y="500561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G</a:t>
            </a:r>
          </a:p>
        </p:txBody>
      </p:sp>
      <p:sp>
        <p:nvSpPr>
          <p:cNvPr id="31" name="Rounded Rectangle 30"/>
          <p:cNvSpPr/>
          <p:nvPr/>
        </p:nvSpPr>
        <p:spPr>
          <a:xfrm>
            <a:off x="7086600" y="4998985"/>
            <a:ext cx="2956255"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r>
              <a:rPr lang="tr-TR" sz="1700" b="0" i="0">
                <a:solidFill>
                  <a:srgbClr val="FFFFFF"/>
                </a:solidFill>
                <a:latin typeface="Calibri"/>
              </a:rPr>
              <a:t> · dinamik alçak basınç</a:t>
            </a:r>
          </a:p>
        </p:txBody>
      </p:sp>
      <p:sp>
        <p:nvSpPr>
          <p:cNvPr id="32" name="Rounded Rectangle 31"/>
          <p:cNvSpPr/>
          <p:nvPr/>
        </p:nvSpPr>
        <p:spPr>
          <a:xfrm>
            <a:off x="10134295" y="4998985"/>
            <a:ext cx="141732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33" name="Connector 32"/>
          <p:cNvCxnSpPr/>
          <p:nvPr/>
        </p:nvCxnSpPr>
        <p:spPr>
          <a:xfrm>
            <a:off x="6995160" y="5917360"/>
            <a:ext cx="4647895" cy="0"/>
          </a:xfrm>
          <a:prstGeom prst="line">
            <a:avLst/>
          </a:prstGeom>
          <a:ln w="12700">
            <a:solidFill>
              <a:srgbClr val="D9D9D9"/>
            </a:solidFill>
            <a:prstDash val="dash"/>
          </a:ln>
        </p:spPr>
      </p:cxnSp>
      <p:sp>
        <p:nvSpPr>
          <p:cNvPr id="34" name="Rounded Rectangle 33"/>
          <p:cNvSpPr/>
          <p:nvPr/>
        </p:nvSpPr>
        <p:spPr>
          <a:xfrm>
            <a:off x="6126480" y="5734480"/>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G</a:t>
            </a:r>
          </a:p>
        </p:txBody>
      </p:sp>
      <p:sp>
        <p:nvSpPr>
          <p:cNvPr id="35" name="Rounded Rectangle 34"/>
          <p:cNvSpPr/>
          <p:nvPr/>
        </p:nvSpPr>
        <p:spPr>
          <a:xfrm>
            <a:off x="7086600" y="5727854"/>
            <a:ext cx="2956255"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r>
              <a:rPr lang="tr-TR" sz="1700" b="0" i="0">
                <a:solidFill>
                  <a:srgbClr val="FFFFFF"/>
                </a:solidFill>
                <a:latin typeface="Calibri"/>
              </a:rPr>
              <a:t> · termik yüksek basınç</a:t>
            </a:r>
          </a:p>
        </p:txBody>
      </p:sp>
      <p:sp>
        <p:nvSpPr>
          <p:cNvPr id="36" name="Rounded Rectangle 35"/>
          <p:cNvSpPr/>
          <p:nvPr/>
        </p:nvSpPr>
        <p:spPr>
          <a:xfrm>
            <a:off x="10134295" y="5727854"/>
            <a:ext cx="141732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187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Alçak ve yüksek basınç merkezleri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BASINÇ</a:t>
            </a:r>
          </a:p>
        </p:txBody>
      </p:sp>
      <p:pic>
        <p:nvPicPr>
          <p:cNvPr id="6" name="Picture 5" descr="h13_gorsel_3_19_s107.jpg"/>
          <p:cNvPicPr>
            <a:picLocks noChangeAspect="1"/>
          </p:cNvPicPr>
          <p:nvPr/>
        </p:nvPicPr>
        <p:blipFill>
          <a:blip r:embed="rId3"/>
          <a:stretch>
            <a:fillRect/>
          </a:stretch>
        </p:blipFill>
        <p:spPr>
          <a:xfrm>
            <a:off x="502920" y="1216152"/>
            <a:ext cx="4846320" cy="2566080"/>
          </a:xfrm>
          <a:prstGeom prst="rect">
            <a:avLst/>
          </a:prstGeom>
          <a:ln w="9525">
            <a:solidFill>
              <a:srgbClr val="D9D9D9"/>
            </a:solidFill>
          </a:ln>
        </p:spPr>
      </p:pic>
      <p:sp>
        <p:nvSpPr>
          <p:cNvPr id="7" name="TextBox 6"/>
          <p:cNvSpPr txBox="1"/>
          <p:nvPr/>
        </p:nvSpPr>
        <p:spPr>
          <a:xfrm>
            <a:off x="502920" y="3822192"/>
            <a:ext cx="48463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3.19: YB ve AB; a dikey, b yatay hava hareketi (kitap s. 107)</a:t>
            </a:r>
          </a:p>
        </p:txBody>
      </p:sp>
      <p:sp>
        <p:nvSpPr>
          <p:cNvPr id="8" name="Rounded Rectangle 7"/>
          <p:cNvSpPr/>
          <p:nvPr/>
        </p:nvSpPr>
        <p:spPr>
          <a:xfrm>
            <a:off x="502920" y="4233672"/>
            <a:ext cx="4846320" cy="201168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800"/>
              </a:spcAft>
            </a:pPr>
            <a:r>
              <a:rPr lang="tr-TR" sz="2000" b="1" i="0">
                <a:solidFill>
                  <a:srgbClr val="1E7B6E"/>
                </a:solidFill>
                <a:latin typeface="Calibri"/>
              </a:rPr>
              <a:t>Kısaca</a:t>
            </a:r>
          </a:p>
          <a:p>
            <a:pPr algn="l" marL="248620" indent="-248620">
              <a:spcBef>
                <a:spcPts val="0"/>
              </a:spcBef>
              <a:spcAft>
                <a:spcPts val="800"/>
              </a:spcAft>
            </a:pPr>
            <a:r>
              <a:rPr lang="tr-TR" sz="2000" b="1" i="0">
                <a:solidFill>
                  <a:srgbClr val="D3373A"/>
                </a:solidFill>
                <a:latin typeface="Calibri"/>
              </a:rPr>
              <a:t>•  </a:t>
            </a:r>
            <a:r>
              <a:rPr lang="tr-TR" sz="2000" b="1" i="0">
                <a:solidFill>
                  <a:srgbClr val="262626"/>
                </a:solidFill>
                <a:latin typeface="Calibri"/>
              </a:rPr>
              <a:t>AB:</a:t>
            </a:r>
            <a:r>
              <a:rPr lang="tr-TR" sz="2000" b="0" i="0">
                <a:solidFill>
                  <a:srgbClr val="262626"/>
                </a:solidFill>
                <a:latin typeface="Calibri"/>
              </a:rPr>
              <a:t> hava yükselir → soğur → bulut → yağış</a:t>
            </a:r>
          </a:p>
          <a:p>
            <a:pPr algn="l" marL="248620" indent="-248620">
              <a:spcBef>
                <a:spcPts val="0"/>
              </a:spcBef>
              <a:spcAft>
                <a:spcPts val="0"/>
              </a:spcAft>
            </a:pPr>
            <a:r>
              <a:rPr lang="tr-TR" sz="2000" b="1" i="0">
                <a:solidFill>
                  <a:srgbClr val="2C6696"/>
                </a:solidFill>
                <a:latin typeface="Calibri"/>
              </a:rPr>
              <a:t>•  </a:t>
            </a:r>
            <a:r>
              <a:rPr lang="tr-TR" sz="2000" b="1" i="0">
                <a:solidFill>
                  <a:srgbClr val="262626"/>
                </a:solidFill>
                <a:latin typeface="Calibri"/>
              </a:rPr>
              <a:t>YB:</a:t>
            </a:r>
            <a:r>
              <a:rPr lang="tr-TR" sz="2000" b="0" i="0">
                <a:solidFill>
                  <a:srgbClr val="262626"/>
                </a:solidFill>
                <a:latin typeface="Calibri"/>
              </a:rPr>
              <a:t> hava alçalır → bulut oluşmaz → açık hava</a:t>
            </a:r>
          </a:p>
        </p:txBody>
      </p:sp>
      <p:sp>
        <p:nvSpPr>
          <p:cNvPr id="9" name="Rounded Rectangle 8"/>
          <p:cNvSpPr/>
          <p:nvPr/>
        </p:nvSpPr>
        <p:spPr>
          <a:xfrm>
            <a:off x="5532120" y="1216152"/>
            <a:ext cx="6156655" cy="2487168"/>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532120" y="1216152"/>
            <a:ext cx="6156655" cy="530352"/>
          </a:xfrm>
          <a:prstGeom prst="roundRect">
            <a:avLst>
              <a:gd name="adj" fmla="val 25000"/>
            </a:avLst>
          </a:prstGeom>
          <a:solidFill>
            <a:srgbClr val="D3373A"/>
          </a:solidFill>
          <a:ln>
            <a:noFill/>
          </a:ln>
          <a:effectLst/>
        </p:spPr>
        <p:txBody>
          <a:bodyPr rtlCol="0" anchor="ctr"/>
          <a:lstStyle/>
          <a:p/>
        </p:txBody>
      </p:sp>
      <p:sp>
        <p:nvSpPr>
          <p:cNvPr id="11" name="Rectangle 10"/>
          <p:cNvSpPr/>
          <p:nvPr/>
        </p:nvSpPr>
        <p:spPr>
          <a:xfrm>
            <a:off x="5532120" y="1481328"/>
            <a:ext cx="6156655" cy="265176"/>
          </a:xfrm>
          <a:prstGeom prst="rect">
            <a:avLst/>
          </a:prstGeom>
          <a:solidFill>
            <a:srgbClr val="D3373A"/>
          </a:solidFill>
          <a:ln>
            <a:noFill/>
          </a:ln>
          <a:effectLst/>
        </p:spPr>
        <p:txBody>
          <a:bodyPr rtlCol="0" anchor="ctr"/>
          <a:lstStyle/>
          <a:p/>
        </p:txBody>
      </p:sp>
      <p:sp>
        <p:nvSpPr>
          <p:cNvPr id="12" name="TextBox 11"/>
          <p:cNvSpPr txBox="1"/>
          <p:nvPr/>
        </p:nvSpPr>
        <p:spPr>
          <a:xfrm>
            <a:off x="5623560" y="1216152"/>
            <a:ext cx="597377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ALÇAK BASINÇ MERKEZİ (AB)</a:t>
            </a:r>
          </a:p>
        </p:txBody>
      </p:sp>
      <p:sp>
        <p:nvSpPr>
          <p:cNvPr id="13" name="TextBox 12"/>
          <p:cNvSpPr txBox="1"/>
          <p:nvPr/>
        </p:nvSpPr>
        <p:spPr>
          <a:xfrm>
            <a:off x="5641848" y="1819656"/>
            <a:ext cx="5937199" cy="1810512"/>
          </a:xfrm>
          <a:prstGeom prst="rect">
            <a:avLst/>
          </a:prstGeom>
          <a:noFill/>
        </p:spPr>
        <p:txBody>
          <a:bodyPr wrap="square" anchor="t" lIns="73152" rIns="73152" tIns="36576" bIns="36576">
            <a:noAutofit/>
          </a:bodyPr>
          <a:lstStyle/>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Yatay yönlü hava hareketi çevreden merkeze doğrudur.</a:t>
            </a:r>
          </a:p>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Dikey yönlü hava hareketi yükselicidir.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Alçak basınç merkezlerinde yükselici hava hareketleri, bulut gelişimi ve yağış oluşumu üzerinde etkili olduğundan bu bölgelerde genellikle bulutlu ve yağışlı hava koşulları görülür.</a:t>
            </a:r>
          </a:p>
        </p:txBody>
      </p:sp>
      <p:sp>
        <p:nvSpPr>
          <p:cNvPr id="14" name="Rounded Rectangle 13"/>
          <p:cNvSpPr/>
          <p:nvPr/>
        </p:nvSpPr>
        <p:spPr>
          <a:xfrm>
            <a:off x="5532120" y="3803904"/>
            <a:ext cx="6156655" cy="2441448"/>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5532120" y="3803904"/>
            <a:ext cx="6156655"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5532120" y="4069080"/>
            <a:ext cx="6156655" cy="265176"/>
          </a:xfrm>
          <a:prstGeom prst="rect">
            <a:avLst/>
          </a:prstGeom>
          <a:solidFill>
            <a:srgbClr val="2C6696"/>
          </a:solidFill>
          <a:ln>
            <a:noFill/>
          </a:ln>
          <a:effectLst/>
        </p:spPr>
        <p:txBody>
          <a:bodyPr rtlCol="0" anchor="ctr"/>
          <a:lstStyle/>
          <a:p/>
        </p:txBody>
      </p:sp>
      <p:sp>
        <p:nvSpPr>
          <p:cNvPr id="17" name="TextBox 16"/>
          <p:cNvSpPr txBox="1"/>
          <p:nvPr/>
        </p:nvSpPr>
        <p:spPr>
          <a:xfrm>
            <a:off x="5623560" y="3803904"/>
            <a:ext cx="597377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YÜKSEK BASINÇ MERKEZİ (YB)</a:t>
            </a:r>
          </a:p>
        </p:txBody>
      </p:sp>
      <p:sp>
        <p:nvSpPr>
          <p:cNvPr id="18" name="TextBox 17"/>
          <p:cNvSpPr txBox="1"/>
          <p:nvPr/>
        </p:nvSpPr>
        <p:spPr>
          <a:xfrm>
            <a:off x="5641848" y="4407408"/>
            <a:ext cx="5937199" cy="1764792"/>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Yatay yönlü hava hareketi merkezden çevreye doğrudur.</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Dikey yönlü hava hareketi alçalıcıdır.</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Yüksek basınç merkezlerinde alçalıcı hava hareketleri, bulut ve yağış oluşumunu engellediğinden bu bölgelerde genellikle güneşli (açık, bulutsuz) hava koşulları görülür.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188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Alçak basınç merkezleriyle ilgili aşağıdakilerden hangisi doğrudur?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Dikey hava hareketi alçalıcıdır.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Yatay hava hareketi merkezden çevreye doğrudur.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Genellikle bulutlu ve yağışlı hava koşulları görülür.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Basınç değerleri merkezden çevreye doğru azalır.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Genellikle güneşli, açık hava koşulları görülür.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106-107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189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Alçak basınç merkezleriyle ilgili aşağıdakilerden hangisi doğrudur?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Dikey hava hareketi alçalıcıdır.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Yatay hava hareketi merkezden çevreye doğrudur.</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Genellikle bulutlu ve yağışlı hava koşulları görülür.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Basınç değerleri merkezden çevreye doğru azalır.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Genellikle güneşli, açık hava koşulları görülür.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AB'de hava yükselir; yükselici hava bulut ve yağış oluşumunda etkilidir (s. 107). A, B ve E yüksek basıncın özelliğidir; AB'de değerler merkeze doğru azalır (Harita 3.5).</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106-107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190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Türkiye'yi etkileyen dört basınç merkezi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TÜRKİYE</a:t>
            </a:r>
          </a:p>
        </p:txBody>
      </p:sp>
      <p:pic>
        <p:nvPicPr>
          <p:cNvPr id="6" name="Picture 5" descr="h13_harita_3_6_s109.jpg"/>
          <p:cNvPicPr>
            <a:picLocks noChangeAspect="1"/>
          </p:cNvPicPr>
          <p:nvPr/>
        </p:nvPicPr>
        <p:blipFill>
          <a:blip r:embed="rId3"/>
          <a:stretch>
            <a:fillRect/>
          </a:stretch>
        </p:blipFill>
        <p:spPr>
          <a:xfrm>
            <a:off x="505856" y="1216152"/>
            <a:ext cx="6394927" cy="3913632"/>
          </a:xfrm>
          <a:prstGeom prst="rect">
            <a:avLst/>
          </a:prstGeom>
          <a:ln w="9525">
            <a:solidFill>
              <a:srgbClr val="D9D9D9"/>
            </a:solidFill>
          </a:ln>
        </p:spPr>
      </p:pic>
      <p:sp>
        <p:nvSpPr>
          <p:cNvPr id="7" name="TextBox 6"/>
          <p:cNvSpPr txBox="1"/>
          <p:nvPr/>
        </p:nvSpPr>
        <p:spPr>
          <a:xfrm>
            <a:off x="502920" y="5157216"/>
            <a:ext cx="64008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3.6: Türkiye’nin iklimini etkileyen basınç merkezleri (kitap s. 109)</a:t>
            </a:r>
          </a:p>
        </p:txBody>
      </p:sp>
      <p:sp>
        <p:nvSpPr>
          <p:cNvPr id="8" name="Rounded Rectangle 7"/>
          <p:cNvSpPr/>
          <p:nvPr/>
        </p:nvSpPr>
        <p:spPr>
          <a:xfrm>
            <a:off x="7086600" y="1216152"/>
            <a:ext cx="4602175" cy="169164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7086600" y="1216152"/>
            <a:ext cx="118872" cy="1691640"/>
          </a:xfrm>
          <a:prstGeom prst="rect">
            <a:avLst/>
          </a:prstGeom>
          <a:solidFill>
            <a:srgbClr val="1E7B6E"/>
          </a:solidFill>
          <a:ln>
            <a:noFill/>
          </a:ln>
          <a:effectLst/>
        </p:spPr>
        <p:txBody>
          <a:bodyPr rtlCol="0" anchor="ctr"/>
          <a:lstStyle/>
          <a:p/>
        </p:txBody>
      </p:sp>
      <p:sp>
        <p:nvSpPr>
          <p:cNvPr id="10" name="TextBox 9"/>
          <p:cNvSpPr txBox="1"/>
          <p:nvPr/>
        </p:nvSpPr>
        <p:spPr>
          <a:xfrm>
            <a:off x="7360920" y="1216152"/>
            <a:ext cx="4190695" cy="16916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Kuzey yarım kürenin orta kuşağında yer alan Türkiye’nin iklimi üzerinde etrafındaki basınç merkezlerinin etkileri görülür.</a:t>
            </a:r>
          </a:p>
        </p:txBody>
      </p:sp>
      <p:sp>
        <p:nvSpPr>
          <p:cNvPr id="11" name="Rounded Rectangle 10"/>
          <p:cNvSpPr/>
          <p:nvPr/>
        </p:nvSpPr>
        <p:spPr>
          <a:xfrm>
            <a:off x="7086600" y="3044951"/>
            <a:ext cx="4602175" cy="475488"/>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İzlanda</a:t>
            </a:r>
            <a:r>
              <a:rPr lang="tr-TR" sz="1800" b="0" i="0">
                <a:solidFill>
                  <a:srgbClr val="262626"/>
                </a:solidFill>
                <a:latin typeface="Calibri"/>
              </a:rPr>
              <a:t> · dinamik alçak basınç</a:t>
            </a:r>
          </a:p>
        </p:txBody>
      </p:sp>
      <p:sp>
        <p:nvSpPr>
          <p:cNvPr id="12" name="Rounded Rectangle 11"/>
          <p:cNvSpPr/>
          <p:nvPr/>
        </p:nvSpPr>
        <p:spPr>
          <a:xfrm>
            <a:off x="7086600" y="3593591"/>
            <a:ext cx="4602175" cy="47548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Sibirya</a:t>
            </a:r>
            <a:r>
              <a:rPr lang="tr-TR" sz="1800" b="0" i="0">
                <a:solidFill>
                  <a:srgbClr val="262626"/>
                </a:solidFill>
                <a:latin typeface="Calibri"/>
              </a:rPr>
              <a:t> · termik yüksek basınç</a:t>
            </a:r>
          </a:p>
        </p:txBody>
      </p:sp>
      <p:sp>
        <p:nvSpPr>
          <p:cNvPr id="13" name="Rounded Rectangle 12"/>
          <p:cNvSpPr/>
          <p:nvPr/>
        </p:nvSpPr>
        <p:spPr>
          <a:xfrm>
            <a:off x="7086600" y="4142231"/>
            <a:ext cx="4602175" cy="475488"/>
          </a:xfrm>
          <a:prstGeom prst="roundRect">
            <a:avLst>
              <a:gd name="adj" fmla="val 30000"/>
            </a:avLst>
          </a:prstGeom>
          <a:solidFill>
            <a:srgbClr val="E3ECF5"/>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Asor</a:t>
            </a:r>
            <a:r>
              <a:rPr lang="tr-TR" sz="1800" b="0" i="0">
                <a:solidFill>
                  <a:srgbClr val="262626"/>
                </a:solidFill>
                <a:latin typeface="Calibri"/>
              </a:rPr>
              <a:t> · dinamik yüksek basınç</a:t>
            </a:r>
          </a:p>
        </p:txBody>
      </p:sp>
      <p:sp>
        <p:nvSpPr>
          <p:cNvPr id="14" name="Rounded Rectangle 13"/>
          <p:cNvSpPr/>
          <p:nvPr/>
        </p:nvSpPr>
        <p:spPr>
          <a:xfrm>
            <a:off x="7086600" y="4690871"/>
            <a:ext cx="4602175" cy="475488"/>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Basra</a:t>
            </a:r>
            <a:r>
              <a:rPr lang="tr-TR" sz="1800" b="0" i="0">
                <a:solidFill>
                  <a:srgbClr val="262626"/>
                </a:solidFill>
                <a:latin typeface="Calibri"/>
              </a:rPr>
              <a:t> · termik alçak basınç</a:t>
            </a:r>
          </a:p>
        </p:txBody>
      </p:sp>
      <p:sp>
        <p:nvSpPr>
          <p:cNvPr id="15" name="Rounded Rectangle 14"/>
          <p:cNvSpPr/>
          <p:nvPr/>
        </p:nvSpPr>
        <p:spPr>
          <a:xfrm>
            <a:off x="502920" y="5486400"/>
            <a:ext cx="11185855" cy="77724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5486400"/>
            <a:ext cx="118872" cy="777240"/>
          </a:xfrm>
          <a:prstGeom prst="rect">
            <a:avLst/>
          </a:prstGeom>
          <a:solidFill>
            <a:srgbClr val="1E7B6E"/>
          </a:solidFill>
          <a:ln>
            <a:noFill/>
          </a:ln>
          <a:effectLst/>
        </p:spPr>
        <p:txBody>
          <a:bodyPr rtlCol="0" anchor="ctr"/>
          <a:lstStyle/>
          <a:p/>
        </p:txBody>
      </p:sp>
      <p:sp>
        <p:nvSpPr>
          <p:cNvPr id="17" name="TextBox 16"/>
          <p:cNvSpPr txBox="1"/>
          <p:nvPr/>
        </p:nvSpPr>
        <p:spPr>
          <a:xfrm>
            <a:off x="777240" y="5486400"/>
            <a:ext cx="10774375" cy="7772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…İzlanda dinamik alçak basınç, Sibirya termik yüksek basınç, Asor dinamik yüksek basınç ve Basra termik alçak basınç merkezlerinden etkilenmektedir.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191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basınç merkezi ve Türkiye'ye etkisi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EŞLEŞTİR</a:t>
            </a:r>
          </a:p>
        </p:txBody>
      </p:sp>
      <p:sp>
        <p:nvSpPr>
          <p:cNvPr id="6" name="Rounded Rectangle 5"/>
          <p:cNvSpPr/>
          <p:nvPr/>
        </p:nvSpPr>
        <p:spPr>
          <a:xfrm>
            <a:off x="502920" y="1307592"/>
            <a:ext cx="4206240" cy="1097280"/>
          </a:xfrm>
          <a:prstGeom prst="roundRect">
            <a:avLst>
              <a:gd name="adj" fmla="val 15000"/>
            </a:avLst>
          </a:prstGeom>
          <a:solidFill>
            <a:srgbClr val="F9E1E1"/>
          </a:solidFill>
          <a:ln w="19050">
            <a:solidFill>
              <a:srgbClr val="D3373A"/>
            </a:solidFill>
          </a:ln>
          <a:effectLst/>
        </p:spPr>
        <p:txBody>
          <a:bodyPr rtlCol="0" anchor="ctr"/>
          <a:lstStyle/>
          <a:p/>
        </p:txBody>
      </p:sp>
      <p:sp>
        <p:nvSpPr>
          <p:cNvPr id="7" name="Oval 6"/>
          <p:cNvSpPr/>
          <p:nvPr/>
        </p:nvSpPr>
        <p:spPr>
          <a:xfrm>
            <a:off x="640080" y="15819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307592"/>
            <a:ext cx="3291840" cy="1097280"/>
          </a:xfrm>
          <a:prstGeom prst="rect">
            <a:avLst/>
          </a:prstGeom>
          <a:noFill/>
        </p:spPr>
        <p:txBody>
          <a:bodyPr wrap="square" anchor="ctr" lIns="73152" rIns="73152" tIns="36576" bIns="36576">
            <a:noAutofit/>
          </a:bodyPr>
          <a:lstStyle/>
          <a:p>
            <a:pPr algn="l">
              <a:spcBef>
                <a:spcPts val="0"/>
              </a:spcBef>
              <a:spcAft>
                <a:spcPts val="600"/>
              </a:spcAft>
            </a:pPr>
            <a:r>
              <a:rPr lang="tr-TR" sz="2100" b="1" i="0">
                <a:solidFill>
                  <a:srgbClr val="262626"/>
                </a:solidFill>
                <a:latin typeface="Calibri"/>
              </a:rPr>
              <a:t>İzlanda</a:t>
            </a:r>
          </a:p>
          <a:p>
            <a:pPr algn="l">
              <a:spcBef>
                <a:spcPts val="0"/>
              </a:spcBef>
              <a:spcAft>
                <a:spcPts val="0"/>
              </a:spcAft>
            </a:pPr>
            <a:r>
              <a:rPr lang="tr-TR" sz="2100" b="0" i="0">
                <a:solidFill>
                  <a:srgbClr val="262626"/>
                </a:solidFill>
                <a:latin typeface="Calibri"/>
              </a:rPr>
              <a:t>dinamik alçak basınç</a:t>
            </a:r>
          </a:p>
        </p:txBody>
      </p:sp>
      <p:sp>
        <p:nvSpPr>
          <p:cNvPr id="9" name="Rounded Rectangle 8"/>
          <p:cNvSpPr/>
          <p:nvPr/>
        </p:nvSpPr>
        <p:spPr>
          <a:xfrm>
            <a:off x="502920" y="2542032"/>
            <a:ext cx="4206240" cy="1097280"/>
          </a:xfrm>
          <a:prstGeom prst="roundRect">
            <a:avLst>
              <a:gd name="adj" fmla="val 15000"/>
            </a:avLst>
          </a:prstGeom>
          <a:solidFill>
            <a:srgbClr val="E3ECF5"/>
          </a:solidFill>
          <a:ln w="19050">
            <a:solidFill>
              <a:srgbClr val="2C6696"/>
            </a:solidFill>
          </a:ln>
          <a:effectLst/>
        </p:spPr>
        <p:txBody>
          <a:bodyPr rtlCol="0" anchor="ctr"/>
          <a:lstStyle/>
          <a:p/>
        </p:txBody>
      </p:sp>
      <p:sp>
        <p:nvSpPr>
          <p:cNvPr id="10" name="Oval 9"/>
          <p:cNvSpPr/>
          <p:nvPr/>
        </p:nvSpPr>
        <p:spPr>
          <a:xfrm>
            <a:off x="640080" y="2816352"/>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542032"/>
            <a:ext cx="3291840" cy="1097280"/>
          </a:xfrm>
          <a:prstGeom prst="rect">
            <a:avLst/>
          </a:prstGeom>
          <a:noFill/>
        </p:spPr>
        <p:txBody>
          <a:bodyPr wrap="square" anchor="ctr" lIns="73152" rIns="73152" tIns="36576" bIns="36576">
            <a:noAutofit/>
          </a:bodyPr>
          <a:lstStyle/>
          <a:p>
            <a:pPr algn="l">
              <a:spcBef>
                <a:spcPts val="0"/>
              </a:spcBef>
              <a:spcAft>
                <a:spcPts val="600"/>
              </a:spcAft>
            </a:pPr>
            <a:r>
              <a:rPr lang="tr-TR" sz="2100" b="1" i="0">
                <a:solidFill>
                  <a:srgbClr val="262626"/>
                </a:solidFill>
                <a:latin typeface="Calibri"/>
              </a:rPr>
              <a:t>Sibirya</a:t>
            </a:r>
          </a:p>
          <a:p>
            <a:pPr algn="l">
              <a:spcBef>
                <a:spcPts val="0"/>
              </a:spcBef>
              <a:spcAft>
                <a:spcPts val="0"/>
              </a:spcAft>
            </a:pPr>
            <a:r>
              <a:rPr lang="tr-TR" sz="2100" b="0" i="0">
                <a:solidFill>
                  <a:srgbClr val="262626"/>
                </a:solidFill>
                <a:latin typeface="Calibri"/>
              </a:rPr>
              <a:t>termik yüksek basınç</a:t>
            </a:r>
          </a:p>
        </p:txBody>
      </p:sp>
      <p:sp>
        <p:nvSpPr>
          <p:cNvPr id="12" name="Rounded Rectangle 11"/>
          <p:cNvSpPr/>
          <p:nvPr/>
        </p:nvSpPr>
        <p:spPr>
          <a:xfrm>
            <a:off x="502920" y="3776472"/>
            <a:ext cx="4206240" cy="1097280"/>
          </a:xfrm>
          <a:prstGeom prst="roundRect">
            <a:avLst>
              <a:gd name="adj" fmla="val 15000"/>
            </a:avLst>
          </a:prstGeom>
          <a:solidFill>
            <a:srgbClr val="E3ECF5"/>
          </a:solidFill>
          <a:ln w="19050">
            <a:solidFill>
              <a:srgbClr val="2C6696"/>
            </a:solidFill>
          </a:ln>
          <a:effectLst/>
        </p:spPr>
        <p:txBody>
          <a:bodyPr rtlCol="0" anchor="ctr"/>
          <a:lstStyle/>
          <a:p/>
        </p:txBody>
      </p:sp>
      <p:sp>
        <p:nvSpPr>
          <p:cNvPr id="13" name="Oval 12"/>
          <p:cNvSpPr/>
          <p:nvPr/>
        </p:nvSpPr>
        <p:spPr>
          <a:xfrm>
            <a:off x="640080" y="4050792"/>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776472"/>
            <a:ext cx="3291840" cy="1097280"/>
          </a:xfrm>
          <a:prstGeom prst="rect">
            <a:avLst/>
          </a:prstGeom>
          <a:noFill/>
        </p:spPr>
        <p:txBody>
          <a:bodyPr wrap="square" anchor="ctr" lIns="73152" rIns="73152" tIns="36576" bIns="36576">
            <a:noAutofit/>
          </a:bodyPr>
          <a:lstStyle/>
          <a:p>
            <a:pPr algn="l">
              <a:spcBef>
                <a:spcPts val="0"/>
              </a:spcBef>
              <a:spcAft>
                <a:spcPts val="600"/>
              </a:spcAft>
            </a:pPr>
            <a:r>
              <a:rPr lang="tr-TR" sz="2100" b="1" i="0">
                <a:solidFill>
                  <a:srgbClr val="262626"/>
                </a:solidFill>
                <a:latin typeface="Calibri"/>
              </a:rPr>
              <a:t>Asor</a:t>
            </a:r>
          </a:p>
          <a:p>
            <a:pPr algn="l">
              <a:spcBef>
                <a:spcPts val="0"/>
              </a:spcBef>
              <a:spcAft>
                <a:spcPts val="0"/>
              </a:spcAft>
            </a:pPr>
            <a:r>
              <a:rPr lang="tr-TR" sz="2100" b="0" i="0">
                <a:solidFill>
                  <a:srgbClr val="262626"/>
                </a:solidFill>
                <a:latin typeface="Calibri"/>
              </a:rPr>
              <a:t>dinamik yüksek basınç</a:t>
            </a:r>
          </a:p>
        </p:txBody>
      </p:sp>
      <p:sp>
        <p:nvSpPr>
          <p:cNvPr id="15" name="Rounded Rectangle 14"/>
          <p:cNvSpPr/>
          <p:nvPr/>
        </p:nvSpPr>
        <p:spPr>
          <a:xfrm>
            <a:off x="502920" y="5010912"/>
            <a:ext cx="4206240" cy="1097280"/>
          </a:xfrm>
          <a:prstGeom prst="roundRect">
            <a:avLst>
              <a:gd name="adj" fmla="val 15000"/>
            </a:avLst>
          </a:prstGeom>
          <a:solidFill>
            <a:srgbClr val="F9E1E1"/>
          </a:solidFill>
          <a:ln w="19050">
            <a:solidFill>
              <a:srgbClr val="D3373A"/>
            </a:solidFill>
          </a:ln>
          <a:effectLst/>
        </p:spPr>
        <p:txBody>
          <a:bodyPr rtlCol="0" anchor="ctr"/>
          <a:lstStyle/>
          <a:p/>
        </p:txBody>
      </p:sp>
      <p:sp>
        <p:nvSpPr>
          <p:cNvPr id="16" name="Oval 15"/>
          <p:cNvSpPr/>
          <p:nvPr/>
        </p:nvSpPr>
        <p:spPr>
          <a:xfrm>
            <a:off x="640080" y="528523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325880" y="5010912"/>
            <a:ext cx="3291840" cy="1097280"/>
          </a:xfrm>
          <a:prstGeom prst="rect">
            <a:avLst/>
          </a:prstGeom>
          <a:noFill/>
        </p:spPr>
        <p:txBody>
          <a:bodyPr wrap="square" anchor="ctr" lIns="73152" rIns="73152" tIns="36576" bIns="36576">
            <a:noAutofit/>
          </a:bodyPr>
          <a:lstStyle/>
          <a:p>
            <a:pPr algn="l">
              <a:spcBef>
                <a:spcPts val="0"/>
              </a:spcBef>
              <a:spcAft>
                <a:spcPts val="600"/>
              </a:spcAft>
            </a:pPr>
            <a:r>
              <a:rPr lang="tr-TR" sz="2100" b="1" i="0">
                <a:solidFill>
                  <a:srgbClr val="262626"/>
                </a:solidFill>
                <a:latin typeface="Calibri"/>
              </a:rPr>
              <a:t>Basra</a:t>
            </a:r>
          </a:p>
          <a:p>
            <a:pPr algn="l">
              <a:spcBef>
                <a:spcPts val="0"/>
              </a:spcBef>
              <a:spcAft>
                <a:spcPts val="0"/>
              </a:spcAft>
            </a:pPr>
            <a:r>
              <a:rPr lang="tr-TR" sz="2100" b="0" i="0">
                <a:solidFill>
                  <a:srgbClr val="262626"/>
                </a:solidFill>
                <a:latin typeface="Calibri"/>
              </a:rPr>
              <a:t>termik alçak basınç</a:t>
            </a:r>
          </a:p>
        </p:txBody>
      </p:sp>
      <p:sp>
        <p:nvSpPr>
          <p:cNvPr id="18" name="Rounded Rectangle 17"/>
          <p:cNvSpPr/>
          <p:nvPr/>
        </p:nvSpPr>
        <p:spPr>
          <a:xfrm>
            <a:off x="5074920" y="1307592"/>
            <a:ext cx="6613855" cy="1097280"/>
          </a:xfrm>
          <a:prstGeom prst="roundRect">
            <a:avLst>
              <a:gd name="adj" fmla="val 15000"/>
            </a:avLst>
          </a:prstGeom>
          <a:solidFill>
            <a:srgbClr val="FFFFFF"/>
          </a:solidFill>
          <a:ln w="15875">
            <a:solidFill>
              <a:srgbClr val="D9D9D9"/>
            </a:solidFill>
          </a:ln>
          <a:effectLst/>
        </p:spPr>
        <p:txBody>
          <a:bodyPr rtlCol="0" anchor="ctr"/>
          <a:lstStyle/>
          <a:p/>
        </p:txBody>
      </p:sp>
      <p:sp>
        <p:nvSpPr>
          <p:cNvPr id="19" name="Oval 18"/>
          <p:cNvSpPr/>
          <p:nvPr/>
        </p:nvSpPr>
        <p:spPr>
          <a:xfrm>
            <a:off x="5212080" y="158191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20" name="TextBox 19"/>
          <p:cNvSpPr txBox="1"/>
          <p:nvPr/>
        </p:nvSpPr>
        <p:spPr>
          <a:xfrm>
            <a:off x="5897880" y="1307592"/>
            <a:ext cx="5653735" cy="10972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Yazın Türkiye'ye doğru genişlediğinde sıcak, yağışsız ve bunaltıcı günler yaşanır.</a:t>
            </a:r>
          </a:p>
        </p:txBody>
      </p:sp>
      <p:sp>
        <p:nvSpPr>
          <p:cNvPr id="21" name="Rounded Rectangle 20"/>
          <p:cNvSpPr/>
          <p:nvPr/>
        </p:nvSpPr>
        <p:spPr>
          <a:xfrm>
            <a:off x="5074920" y="2542032"/>
            <a:ext cx="6613855" cy="1097280"/>
          </a:xfrm>
          <a:prstGeom prst="roundRect">
            <a:avLst>
              <a:gd name="adj" fmla="val 15000"/>
            </a:avLst>
          </a:prstGeom>
          <a:solidFill>
            <a:srgbClr val="FFFFFF"/>
          </a:solidFill>
          <a:ln w="15875">
            <a:solidFill>
              <a:srgbClr val="D9D9D9"/>
            </a:solidFill>
          </a:ln>
          <a:effectLst/>
        </p:spPr>
        <p:txBody>
          <a:bodyPr rtlCol="0" anchor="ctr"/>
          <a:lstStyle/>
          <a:p/>
        </p:txBody>
      </p:sp>
      <p:sp>
        <p:nvSpPr>
          <p:cNvPr id="22" name="Oval 21"/>
          <p:cNvSpPr/>
          <p:nvPr/>
        </p:nvSpPr>
        <p:spPr>
          <a:xfrm>
            <a:off x="5212080" y="281635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23" name="TextBox 22"/>
          <p:cNvSpPr txBox="1"/>
          <p:nvPr/>
        </p:nvSpPr>
        <p:spPr>
          <a:xfrm>
            <a:off x="5897880" y="2542032"/>
            <a:ext cx="5653735" cy="10972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Kışın batı ve kuzeybatıdan gelen hava kütleleriyle yağış getirir.</a:t>
            </a:r>
          </a:p>
        </p:txBody>
      </p:sp>
      <p:sp>
        <p:nvSpPr>
          <p:cNvPr id="24" name="Rounded Rectangle 23"/>
          <p:cNvSpPr/>
          <p:nvPr/>
        </p:nvSpPr>
        <p:spPr>
          <a:xfrm>
            <a:off x="5074920" y="3776472"/>
            <a:ext cx="6613855" cy="1097280"/>
          </a:xfrm>
          <a:prstGeom prst="roundRect">
            <a:avLst>
              <a:gd name="adj" fmla="val 15000"/>
            </a:avLst>
          </a:prstGeom>
          <a:solidFill>
            <a:srgbClr val="FFFFFF"/>
          </a:solidFill>
          <a:ln w="15875">
            <a:solidFill>
              <a:srgbClr val="D9D9D9"/>
            </a:solidFill>
          </a:ln>
          <a:effectLst/>
        </p:spPr>
        <p:txBody>
          <a:bodyPr rtlCol="0" anchor="ctr"/>
          <a:lstStyle/>
          <a:p/>
        </p:txBody>
      </p:sp>
      <p:sp>
        <p:nvSpPr>
          <p:cNvPr id="25" name="Oval 24"/>
          <p:cNvSpPr/>
          <p:nvPr/>
        </p:nvSpPr>
        <p:spPr>
          <a:xfrm>
            <a:off x="5212080" y="405079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26" name="TextBox 25"/>
          <p:cNvSpPr txBox="1"/>
          <p:nvPr/>
        </p:nvSpPr>
        <p:spPr>
          <a:xfrm>
            <a:off x="5897880" y="3776472"/>
            <a:ext cx="5653735" cy="10972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Kışın etkili olduğu günlerde soğuk ve yağışsız hava getirir.</a:t>
            </a:r>
          </a:p>
        </p:txBody>
      </p:sp>
      <p:sp>
        <p:nvSpPr>
          <p:cNvPr id="27" name="Rounded Rectangle 26"/>
          <p:cNvSpPr/>
          <p:nvPr/>
        </p:nvSpPr>
        <p:spPr>
          <a:xfrm>
            <a:off x="5074920" y="5010912"/>
            <a:ext cx="6613855" cy="1097280"/>
          </a:xfrm>
          <a:prstGeom prst="roundRect">
            <a:avLst>
              <a:gd name="adj" fmla="val 15000"/>
            </a:avLst>
          </a:prstGeom>
          <a:solidFill>
            <a:srgbClr val="FFFFFF"/>
          </a:solidFill>
          <a:ln w="15875">
            <a:solidFill>
              <a:srgbClr val="D9D9D9"/>
            </a:solidFill>
          </a:ln>
          <a:effectLst/>
        </p:spPr>
        <p:txBody>
          <a:bodyPr rtlCol="0" anchor="ctr"/>
          <a:lstStyle/>
          <a:p/>
        </p:txBody>
      </p:sp>
      <p:sp>
        <p:nvSpPr>
          <p:cNvPr id="28" name="Oval 27"/>
          <p:cNvSpPr/>
          <p:nvPr/>
        </p:nvSpPr>
        <p:spPr>
          <a:xfrm>
            <a:off x="5212080" y="528523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29" name="TextBox 28"/>
          <p:cNvSpPr txBox="1"/>
          <p:nvPr/>
        </p:nvSpPr>
        <p:spPr>
          <a:xfrm>
            <a:off x="5897880" y="5010912"/>
            <a:ext cx="5653735" cy="10972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Yazların sıcak ve kurak geçmesinde etkilidir; kışın etkili olduğu günlerde sıcaklığı yükseltir.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192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basınç merkezi ve Türkiye'ye etkisi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11185855" cy="548640"/>
          </a:xfrm>
          <a:prstGeom prst="roundRect">
            <a:avLst>
              <a:gd name="adj" fmla="val 8000"/>
            </a:avLst>
          </a:prstGeom>
          <a:solidFill>
            <a:srgbClr val="E3F1E4"/>
          </a:solidFill>
          <a:ln>
            <a:noFill/>
          </a:ln>
          <a:effectLst/>
        </p:spPr>
        <p:txBody>
          <a:bodyPr rtlCol="0" anchor="ctr" wrap="square" lIns="128016" rIns="128016" tIns="0" bIns="0">
            <a:noAutofit/>
          </a:bodyPr>
          <a:lstStyle/>
          <a:p>
            <a:pPr algn="ctr">
              <a:spcBef>
                <a:spcPts val="0"/>
              </a:spcBef>
              <a:spcAft>
                <a:spcPts val="0"/>
              </a:spcAft>
            </a:pPr>
            <a:r>
              <a:rPr lang="tr-TR" sz="2200" b="1" i="0">
                <a:solidFill>
                  <a:srgbClr val="2E7D32"/>
                </a:solidFill>
                <a:latin typeface="Calibri"/>
              </a:rPr>
              <a:t>1-b · 2-c · 3-d · 4-a</a:t>
            </a:r>
          </a:p>
        </p:txBody>
      </p:sp>
      <p:graphicFrame>
        <p:nvGraphicFramePr>
          <p:cNvPr id="7" name="Table 6"/>
          <p:cNvGraphicFramePr>
            <a:graphicFrameLocks noGrp="1"/>
          </p:cNvGraphicFramePr>
          <p:nvPr/>
        </p:nvGraphicFramePr>
        <p:xfrm>
          <a:off x="502920" y="1901952"/>
          <a:ext cx="11183112" cy="4334256"/>
        </p:xfrm>
        <a:graphic>
          <a:graphicData uri="http://schemas.openxmlformats.org/drawingml/2006/table">
            <a:tbl>
              <a:tblPr firstRow="1" bandRow="1">
                <a:tableStyleId>{5C22544A-7EE6-4342-B048-85BDC9FD1C3A}</a:tableStyleId>
              </a:tblPr>
              <a:tblGrid>
                <a:gridCol w="1828800"/>
                <a:gridCol w="2971800"/>
                <a:gridCol w="6382512"/>
              </a:tblGrid>
              <a:tr h="457200">
                <a:tc>
                  <a:txBody>
                    <a:bodyPr wrap="square"/>
                    <a:lstStyle/>
                    <a:p>
                      <a:pPr algn="ctr">
                        <a:spcBef>
                          <a:spcPts val="0"/>
                        </a:spcBef>
                        <a:spcAft>
                          <a:spcPts val="0"/>
                        </a:spcAft>
                      </a:pPr>
                      <a:r>
                        <a:rPr lang="tr-TR" sz="1700" b="1" i="0">
                          <a:solidFill>
                            <a:srgbClr val="FFFFFF"/>
                          </a:solidFill>
                          <a:latin typeface="Calibri"/>
                        </a:rPr>
                        <a:t>Merkez</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Kökeni · mevsimi</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Türkiye'de etkisi (kitap)</a:t>
                      </a:r>
                    </a:p>
                  </a:txBody>
                  <a:tcPr marL="54864" marR="54864" marT="18288" marB="18288" anchor="ctr">
                    <a:solidFill>
                      <a:srgbClr val="2E7D32"/>
                    </a:solidFill>
                  </a:tcPr>
                </a:tc>
              </a:tr>
              <a:tr h="969264">
                <a:tc>
                  <a:txBody>
                    <a:bodyPr wrap="square"/>
                    <a:lstStyle/>
                    <a:p>
                      <a:pPr algn="l">
                        <a:spcBef>
                          <a:spcPts val="0"/>
                        </a:spcBef>
                        <a:spcAft>
                          <a:spcPts val="0"/>
                        </a:spcAft>
                      </a:pPr>
                      <a:r>
                        <a:rPr lang="tr-TR" sz="1800" b="0" i="0">
                          <a:solidFill>
                            <a:srgbClr val="262626"/>
                          </a:solidFill>
                          <a:latin typeface="Calibri"/>
                        </a:rPr>
                        <a:t>1-b · İzlanda</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dinamik alçak basınç (AB) · kış</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Bu basınç merkezinden Türkiye’ye batı ve kuzeybatı yönlerinden gelen hava kütleleri yağış getirir.</a:t>
                      </a:r>
                    </a:p>
                  </a:txBody>
                  <a:tcPr marL="54864" marR="54864" marT="18288" marB="18288" anchor="ctr">
                    <a:solidFill>
                      <a:srgbClr val="FFFFFF"/>
                    </a:solidFill>
                  </a:tcPr>
                </a:tc>
              </a:tr>
              <a:tr h="969264">
                <a:tc>
                  <a:txBody>
                    <a:bodyPr wrap="square"/>
                    <a:lstStyle/>
                    <a:p>
                      <a:pPr algn="l">
                        <a:spcBef>
                          <a:spcPts val="0"/>
                        </a:spcBef>
                        <a:spcAft>
                          <a:spcPts val="0"/>
                        </a:spcAft>
                      </a:pPr>
                      <a:r>
                        <a:rPr lang="tr-TR" sz="1800" b="0" i="0">
                          <a:solidFill>
                            <a:srgbClr val="262626"/>
                          </a:solidFill>
                          <a:latin typeface="Calibri"/>
                        </a:rPr>
                        <a:t>2-c · Sibirya</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termik yüksek basınç (YB) · kış</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Etkili olduğu günlerde Türkiye üzerine yerleşen hava kütlesi, soğuk ve yağışsız günlerin yaşanmasına neden olur.</a:t>
                      </a:r>
                    </a:p>
                  </a:txBody>
                  <a:tcPr marL="54864" marR="54864" marT="18288" marB="18288" anchor="ctr">
                    <a:solidFill>
                      <a:srgbClr val="E3F1E4"/>
                    </a:solidFill>
                  </a:tcPr>
                </a:tc>
              </a:tr>
              <a:tr h="969264">
                <a:tc>
                  <a:txBody>
                    <a:bodyPr wrap="square"/>
                    <a:lstStyle/>
                    <a:p>
                      <a:pPr algn="l">
                        <a:spcBef>
                          <a:spcPts val="0"/>
                        </a:spcBef>
                        <a:spcAft>
                          <a:spcPts val="0"/>
                        </a:spcAft>
                      </a:pPr>
                      <a:r>
                        <a:rPr lang="tr-TR" sz="1800" b="0" i="0">
                          <a:solidFill>
                            <a:srgbClr val="262626"/>
                          </a:solidFill>
                          <a:latin typeface="Calibri"/>
                        </a:rPr>
                        <a:t>3-d · Asor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dinamik yüksek basınç (YB) · yaz (kışın da etkili günler)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Türkiye’de yaz aylarının sıcak ve kurak geçmesi üzerinde etkilidir. Kış aylarında etkili olduğu günlerde hava sıcaklığını yükseltir.</a:t>
                      </a:r>
                    </a:p>
                  </a:txBody>
                  <a:tcPr marL="54864" marR="54864" marT="18288" marB="18288" anchor="ctr">
                    <a:solidFill>
                      <a:srgbClr val="FFFFFF"/>
                    </a:solidFill>
                  </a:tcPr>
                </a:tc>
              </a:tr>
              <a:tr h="969264">
                <a:tc>
                  <a:txBody>
                    <a:bodyPr wrap="square"/>
                    <a:lstStyle/>
                    <a:p>
                      <a:pPr algn="l">
                        <a:spcBef>
                          <a:spcPts val="0"/>
                        </a:spcBef>
                        <a:spcAft>
                          <a:spcPts val="0"/>
                        </a:spcAft>
                      </a:pPr>
                      <a:r>
                        <a:rPr lang="tr-TR" sz="1800" b="0" i="0">
                          <a:solidFill>
                            <a:srgbClr val="262626"/>
                          </a:solidFill>
                          <a:latin typeface="Calibri"/>
                        </a:rPr>
                        <a:t>4-a · Basra</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termik alçak basınç (AB) · yaz</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Yazın … Türkiye’ye doğru genişlediğinde sıcak, yağışsız ve bunaltıcı günler yaşanır.</a:t>
                      </a:r>
                    </a:p>
                  </a:txBody>
                  <a:tcPr marL="54864" marR="54864" marT="18288" marB="18288" anchor="ctr">
                    <a:solidFill>
                      <a:srgbClr val="E3F1E4"/>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193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Kış aylarında Türkiye'ye batı ve kuzeybatı yönlerinden yağış getiren hava kütleleri hangi basınç merkezinden gelir?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Sibirya termik yüksek basınç</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İzlanda dinamik alçak basınç</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Asor dinamik yüksek basınç</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Basra termik alçak basınç</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Ekvator termik alçak basınç</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194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Kış aylarında Türkiye'ye batı ve kuzeybatı yönlerinden yağış getiren hava kütleleri hangi basınç merkezinden gelir?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Sibirya termik yüksek basınç</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İzlanda dinamik alçak basınç</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Asor dinamik yüksek basınç</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Basra termik alçak basınç</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Ekvator termik alçak basınç</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Bu basınç merkezinden Türkiye’ye batı ve kuzeybatı yönlerinden gelen hava kütleleri yağış getirir. (İzlanda dinamik alçak basınç merkezi)</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195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 hızı, yönü, esme sıklığı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RÜZGÂR</a:t>
            </a:r>
          </a:p>
        </p:txBody>
      </p:sp>
      <p:sp>
        <p:nvSpPr>
          <p:cNvPr id="6" name="Rounded Rectangle 5"/>
          <p:cNvSpPr/>
          <p:nvPr/>
        </p:nvSpPr>
        <p:spPr>
          <a:xfrm>
            <a:off x="502920" y="1216152"/>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05156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Rüzgârlar; estiği yere sıcak, soğuk, nemli veya kuru hava kütlelerini getirerek hava durumu ve iklim üzerinde rol oynar.</a:t>
            </a:r>
          </a:p>
        </p:txBody>
      </p:sp>
      <p:sp>
        <p:nvSpPr>
          <p:cNvPr id="9" name="Rounded Rectangle 8"/>
          <p:cNvSpPr/>
          <p:nvPr/>
        </p:nvSpPr>
        <p:spPr>
          <a:xfrm>
            <a:off x="502920" y="2404872"/>
            <a:ext cx="3594506" cy="29718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404872"/>
            <a:ext cx="3594506" cy="530352"/>
          </a:xfrm>
          <a:prstGeom prst="roundRect">
            <a:avLst>
              <a:gd name="adj" fmla="val 25000"/>
            </a:avLst>
          </a:prstGeom>
          <a:solidFill>
            <a:srgbClr val="1E7B6E"/>
          </a:solidFill>
          <a:ln>
            <a:noFill/>
          </a:ln>
          <a:effectLst/>
        </p:spPr>
        <p:txBody>
          <a:bodyPr rtlCol="0" anchor="ctr"/>
          <a:lstStyle/>
          <a:p/>
        </p:txBody>
      </p:sp>
      <p:sp>
        <p:nvSpPr>
          <p:cNvPr id="11" name="Rectangle 10"/>
          <p:cNvSpPr/>
          <p:nvPr/>
        </p:nvSpPr>
        <p:spPr>
          <a:xfrm>
            <a:off x="502920" y="2670048"/>
            <a:ext cx="3594506" cy="265176"/>
          </a:xfrm>
          <a:prstGeom prst="rect">
            <a:avLst/>
          </a:prstGeom>
          <a:solidFill>
            <a:srgbClr val="1E7B6E"/>
          </a:solidFill>
          <a:ln>
            <a:noFill/>
          </a:ln>
          <a:effectLst/>
        </p:spPr>
        <p:txBody>
          <a:bodyPr rtlCol="0" anchor="ctr"/>
          <a:lstStyle/>
          <a:p/>
        </p:txBody>
      </p:sp>
      <p:sp>
        <p:nvSpPr>
          <p:cNvPr id="12" name="TextBox 11"/>
          <p:cNvSpPr txBox="1"/>
          <p:nvPr/>
        </p:nvSpPr>
        <p:spPr>
          <a:xfrm>
            <a:off x="594360" y="2404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HIZI (şiddeti)</a:t>
            </a:r>
          </a:p>
        </p:txBody>
      </p:sp>
      <p:sp>
        <p:nvSpPr>
          <p:cNvPr id="13" name="TextBox 12"/>
          <p:cNvSpPr txBox="1"/>
          <p:nvPr/>
        </p:nvSpPr>
        <p:spPr>
          <a:xfrm>
            <a:off x="612648" y="3008376"/>
            <a:ext cx="3375050" cy="2295144"/>
          </a:xfrm>
          <a:prstGeom prst="rect">
            <a:avLst/>
          </a:prstGeom>
          <a:noFill/>
        </p:spPr>
        <p:txBody>
          <a:bodyPr wrap="square" anchor="t" lIns="73152" rIns="73152" tIns="36576" bIns="36576">
            <a:noAutofit/>
          </a:bodyPr>
          <a:lstStyle/>
          <a:p>
            <a:pPr algn="l" marL="217543" indent="-217543">
              <a:spcBef>
                <a:spcPts val="0"/>
              </a:spcBef>
              <a:spcAft>
                <a:spcPts val="552"/>
              </a:spcAft>
            </a:pPr>
            <a:r>
              <a:rPr lang="tr-TR" sz="1750" b="1" i="0">
                <a:solidFill>
                  <a:srgbClr val="2C6696"/>
                </a:solidFill>
                <a:latin typeface="Calibri"/>
              </a:rPr>
              <a:t>•  </a:t>
            </a:r>
            <a:r>
              <a:rPr lang="tr-TR" sz="1750" b="0" i="0">
                <a:solidFill>
                  <a:srgbClr val="262626"/>
                </a:solidFill>
                <a:latin typeface="Calibri"/>
              </a:rPr>
              <a:t>Basınç farkı arttıkça rüzgâr hızlanır.</a:t>
            </a:r>
          </a:p>
          <a:p>
            <a:pPr algn="l" marL="217543" indent="-217543">
              <a:spcBef>
                <a:spcPts val="0"/>
              </a:spcBef>
              <a:spcAft>
                <a:spcPts val="552"/>
              </a:spcAft>
            </a:pPr>
            <a:r>
              <a:rPr lang="tr-TR" sz="1750" b="1" i="0">
                <a:solidFill>
                  <a:srgbClr val="2C6696"/>
                </a:solidFill>
                <a:latin typeface="Calibri"/>
              </a:rPr>
              <a:t>•  </a:t>
            </a:r>
            <a:r>
              <a:rPr lang="tr-TR" sz="1750" b="0" i="0">
                <a:solidFill>
                  <a:srgbClr val="262626"/>
                </a:solidFill>
                <a:latin typeface="Calibri"/>
              </a:rPr>
              <a:t>Basınç merkezleri birbirinden uzaklaştıkça yavaşlar.</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Düz yerde hızlı; dağlık, engebeli, kentsel ve ormanlık alanda sürtünme nedeniyle yavaş eser.</a:t>
            </a:r>
          </a:p>
        </p:txBody>
      </p:sp>
      <p:sp>
        <p:nvSpPr>
          <p:cNvPr id="14" name="Rounded Rectangle 13"/>
          <p:cNvSpPr/>
          <p:nvPr/>
        </p:nvSpPr>
        <p:spPr>
          <a:xfrm>
            <a:off x="4298594" y="2404872"/>
            <a:ext cx="3594506" cy="29718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4298594" y="2404872"/>
            <a:ext cx="3594506"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4298594" y="2670048"/>
            <a:ext cx="3594506" cy="265176"/>
          </a:xfrm>
          <a:prstGeom prst="rect">
            <a:avLst/>
          </a:prstGeom>
          <a:solidFill>
            <a:srgbClr val="4F4F4F"/>
          </a:solidFill>
          <a:ln>
            <a:noFill/>
          </a:ln>
          <a:effectLst/>
        </p:spPr>
        <p:txBody>
          <a:bodyPr rtlCol="0" anchor="ctr"/>
          <a:lstStyle/>
          <a:p/>
        </p:txBody>
      </p:sp>
      <p:sp>
        <p:nvSpPr>
          <p:cNvPr id="17" name="TextBox 16"/>
          <p:cNvSpPr txBox="1"/>
          <p:nvPr/>
        </p:nvSpPr>
        <p:spPr>
          <a:xfrm>
            <a:off x="4390034" y="2404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YÖNÜ</a:t>
            </a:r>
          </a:p>
        </p:txBody>
      </p:sp>
      <p:sp>
        <p:nvSpPr>
          <p:cNvPr id="18" name="TextBox 17"/>
          <p:cNvSpPr txBox="1"/>
          <p:nvPr/>
        </p:nvSpPr>
        <p:spPr>
          <a:xfrm>
            <a:off x="4408322" y="3008376"/>
            <a:ext cx="3375050" cy="2295144"/>
          </a:xfrm>
          <a:prstGeom prst="rect">
            <a:avLst/>
          </a:prstGeom>
          <a:noFill/>
        </p:spPr>
        <p:txBody>
          <a:bodyPr wrap="square" anchor="t" lIns="73152" rIns="73152" tIns="36576" bIns="36576">
            <a:noAutofit/>
          </a:bodyPr>
          <a:lstStyle/>
          <a:p>
            <a:pPr algn="l" marL="205112" indent="-205112">
              <a:spcBef>
                <a:spcPts val="0"/>
              </a:spcBef>
              <a:spcAft>
                <a:spcPts val="521"/>
              </a:spcAft>
            </a:pPr>
            <a:r>
              <a:rPr lang="tr-TR" sz="1650" b="1" i="0">
                <a:solidFill>
                  <a:srgbClr val="2C6696"/>
                </a:solidFill>
                <a:latin typeface="Calibri"/>
              </a:rPr>
              <a:t>•  </a:t>
            </a:r>
            <a:r>
              <a:rPr lang="tr-TR" sz="1650" b="0" i="0">
                <a:solidFill>
                  <a:srgbClr val="262626"/>
                </a:solidFill>
                <a:latin typeface="Calibri"/>
              </a:rPr>
              <a:t>Yüksek basınçtan alçak basınca doğru eser.</a:t>
            </a:r>
          </a:p>
          <a:p>
            <a:pPr algn="l" marL="205112" indent="-205112">
              <a:spcBef>
                <a:spcPts val="0"/>
              </a:spcBef>
              <a:spcAft>
                <a:spcPts val="521"/>
              </a:spcAft>
            </a:pPr>
            <a:r>
              <a:rPr lang="tr-TR" sz="1650" b="1" i="0">
                <a:solidFill>
                  <a:srgbClr val="2C6696"/>
                </a:solidFill>
                <a:latin typeface="Calibri"/>
              </a:rPr>
              <a:t>•  </a:t>
            </a:r>
            <a:r>
              <a:rPr lang="tr-TR" sz="1650" b="0" i="0">
                <a:solidFill>
                  <a:srgbClr val="262626"/>
                </a:solidFill>
                <a:latin typeface="Calibri"/>
              </a:rPr>
              <a:t>Dünya’nın kendi ekseni etrafındaki dönüşü nedeniyle rüzgârlar kuzey yarım kürede sağa, güney yarım kürede sola sapar.</a:t>
            </a:r>
          </a:p>
          <a:p>
            <a:pPr algn="l" marL="205112" indent="-205112">
              <a:spcBef>
                <a:spcPts val="0"/>
              </a:spcBef>
              <a:spcAft>
                <a:spcPts val="0"/>
              </a:spcAft>
            </a:pPr>
            <a:r>
              <a:rPr lang="tr-TR" sz="1650" b="1" i="0">
                <a:solidFill>
                  <a:srgbClr val="2C6696"/>
                </a:solidFill>
                <a:latin typeface="Calibri"/>
              </a:rPr>
              <a:t>•  </a:t>
            </a:r>
            <a:r>
              <a:rPr lang="tr-TR" sz="1650" b="0" i="0">
                <a:solidFill>
                  <a:srgbClr val="262626"/>
                </a:solidFill>
                <a:latin typeface="Calibri"/>
              </a:rPr>
              <a:t>Dağların ve vadilerin uzanışına uyar.</a:t>
            </a:r>
          </a:p>
        </p:txBody>
      </p:sp>
      <p:sp>
        <p:nvSpPr>
          <p:cNvPr id="19" name="Rounded Rectangle 18"/>
          <p:cNvSpPr/>
          <p:nvPr/>
        </p:nvSpPr>
        <p:spPr>
          <a:xfrm>
            <a:off x="8094268" y="2404872"/>
            <a:ext cx="3594506" cy="297180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8094268" y="2404872"/>
            <a:ext cx="3594506" cy="530352"/>
          </a:xfrm>
          <a:prstGeom prst="roundRect">
            <a:avLst>
              <a:gd name="adj" fmla="val 25000"/>
            </a:avLst>
          </a:prstGeom>
          <a:solidFill>
            <a:srgbClr val="1E7B6E"/>
          </a:solidFill>
          <a:ln>
            <a:noFill/>
          </a:ln>
          <a:effectLst/>
        </p:spPr>
        <p:txBody>
          <a:bodyPr rtlCol="0" anchor="ctr"/>
          <a:lstStyle/>
          <a:p/>
        </p:txBody>
      </p:sp>
      <p:sp>
        <p:nvSpPr>
          <p:cNvPr id="21" name="Rectangle 20"/>
          <p:cNvSpPr/>
          <p:nvPr/>
        </p:nvSpPr>
        <p:spPr>
          <a:xfrm>
            <a:off x="8094268" y="2670048"/>
            <a:ext cx="3594506" cy="265176"/>
          </a:xfrm>
          <a:prstGeom prst="rect">
            <a:avLst/>
          </a:prstGeom>
          <a:solidFill>
            <a:srgbClr val="1E7B6E"/>
          </a:solidFill>
          <a:ln>
            <a:noFill/>
          </a:ln>
          <a:effectLst/>
        </p:spPr>
        <p:txBody>
          <a:bodyPr rtlCol="0" anchor="ctr"/>
          <a:lstStyle/>
          <a:p/>
        </p:txBody>
      </p:sp>
      <p:sp>
        <p:nvSpPr>
          <p:cNvPr id="22" name="TextBox 21"/>
          <p:cNvSpPr txBox="1"/>
          <p:nvPr/>
        </p:nvSpPr>
        <p:spPr>
          <a:xfrm>
            <a:off x="8185708" y="2404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ESME SIKLIĞI (frekansı)</a:t>
            </a:r>
          </a:p>
        </p:txBody>
      </p:sp>
      <p:sp>
        <p:nvSpPr>
          <p:cNvPr id="23" name="TextBox 22"/>
          <p:cNvSpPr txBox="1"/>
          <p:nvPr/>
        </p:nvSpPr>
        <p:spPr>
          <a:xfrm>
            <a:off x="8203996" y="3008376"/>
            <a:ext cx="3375050" cy="22951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Rüzgârın esme sıklığı, rüzgârın bir yöne ait esme sayısıdır.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Rüzgârın yıl içinde en sık estiği yöne hâkim rüzgâr yönü denir.</a:t>
            </a:r>
          </a:p>
        </p:txBody>
      </p:sp>
      <p:sp>
        <p:nvSpPr>
          <p:cNvPr id="24" name="TextBox 23"/>
          <p:cNvSpPr txBox="1"/>
          <p:nvPr/>
        </p:nvSpPr>
        <p:spPr>
          <a:xfrm>
            <a:off x="502920" y="5513832"/>
            <a:ext cx="11185855" cy="7315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D3373A"/>
                </a:solidFill>
                <a:latin typeface="Calibri"/>
              </a:rPr>
              <a:t>Düşün: Rüzgâr nerede daha hızlı eser: geniş bir ovada mı, binaların sık olduğu şehir merkezinde mi?</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109-110</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196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 çeşitleri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RÜZGÂR</a:t>
            </a:r>
          </a:p>
        </p:txBody>
      </p:sp>
      <p:sp>
        <p:nvSpPr>
          <p:cNvPr id="6" name="Rounded Rectangle 5"/>
          <p:cNvSpPr/>
          <p:nvPr/>
        </p:nvSpPr>
        <p:spPr>
          <a:xfrm>
            <a:off x="502920" y="1216152"/>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05156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…Basınç merkezlerinin yönü ve genel atmosfer dolaşımı sonucunda ortaya çıkan rüzgârlar; sürekli, tropikal, mevsimlik (devirli) ve yerel rüzgârlar olmak üzere dört grupta incelenebilir.</a:t>
            </a:r>
          </a:p>
        </p:txBody>
      </p:sp>
      <p:sp>
        <p:nvSpPr>
          <p:cNvPr id="9" name="Rounded Rectangle 8"/>
          <p:cNvSpPr/>
          <p:nvPr/>
        </p:nvSpPr>
        <p:spPr>
          <a:xfrm>
            <a:off x="502920" y="2450592"/>
            <a:ext cx="2645587" cy="29718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450592"/>
            <a:ext cx="2645587" cy="530352"/>
          </a:xfrm>
          <a:prstGeom prst="roundRect">
            <a:avLst>
              <a:gd name="adj" fmla="val 25000"/>
            </a:avLst>
          </a:prstGeom>
          <a:solidFill>
            <a:srgbClr val="1E7B6E"/>
          </a:solidFill>
          <a:ln>
            <a:noFill/>
          </a:ln>
          <a:effectLst/>
        </p:spPr>
        <p:txBody>
          <a:bodyPr rtlCol="0" anchor="ctr"/>
          <a:lstStyle/>
          <a:p/>
        </p:txBody>
      </p:sp>
      <p:sp>
        <p:nvSpPr>
          <p:cNvPr id="11" name="Rectangle 10"/>
          <p:cNvSpPr/>
          <p:nvPr/>
        </p:nvSpPr>
        <p:spPr>
          <a:xfrm>
            <a:off x="502920" y="2715768"/>
            <a:ext cx="2645587" cy="265176"/>
          </a:xfrm>
          <a:prstGeom prst="rect">
            <a:avLst/>
          </a:prstGeom>
          <a:solidFill>
            <a:srgbClr val="1E7B6E"/>
          </a:solidFill>
          <a:ln>
            <a:noFill/>
          </a:ln>
          <a:effectLst/>
        </p:spPr>
        <p:txBody>
          <a:bodyPr rtlCol="0" anchor="ctr"/>
          <a:lstStyle/>
          <a:p/>
        </p:txBody>
      </p:sp>
      <p:sp>
        <p:nvSpPr>
          <p:cNvPr id="12" name="TextBox 11"/>
          <p:cNvSpPr txBox="1"/>
          <p:nvPr/>
        </p:nvSpPr>
        <p:spPr>
          <a:xfrm>
            <a:off x="594360"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Sürekli</a:t>
            </a:r>
          </a:p>
        </p:txBody>
      </p:sp>
      <p:sp>
        <p:nvSpPr>
          <p:cNvPr id="13" name="TextBox 12"/>
          <p:cNvSpPr txBox="1"/>
          <p:nvPr/>
        </p:nvSpPr>
        <p:spPr>
          <a:xfrm>
            <a:off x="612648" y="3054096"/>
            <a:ext cx="2426131"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Sürekli basınç merkezleri arasında yıl boyunca esen rüzgârlardır.</a:t>
            </a:r>
          </a:p>
        </p:txBody>
      </p:sp>
      <p:sp>
        <p:nvSpPr>
          <p:cNvPr id="14" name="Rounded Rectangle 13"/>
          <p:cNvSpPr/>
          <p:nvPr/>
        </p:nvSpPr>
        <p:spPr>
          <a:xfrm>
            <a:off x="3349675" y="2450592"/>
            <a:ext cx="2645587" cy="29718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3349675" y="2450592"/>
            <a:ext cx="2645587" cy="530352"/>
          </a:xfrm>
          <a:prstGeom prst="roundRect">
            <a:avLst>
              <a:gd name="adj" fmla="val 25000"/>
            </a:avLst>
          </a:prstGeom>
          <a:solidFill>
            <a:srgbClr val="D3373A"/>
          </a:solidFill>
          <a:ln>
            <a:noFill/>
          </a:ln>
          <a:effectLst/>
        </p:spPr>
        <p:txBody>
          <a:bodyPr rtlCol="0" anchor="ctr"/>
          <a:lstStyle/>
          <a:p/>
        </p:txBody>
      </p:sp>
      <p:sp>
        <p:nvSpPr>
          <p:cNvPr id="16" name="Rectangle 15"/>
          <p:cNvSpPr/>
          <p:nvPr/>
        </p:nvSpPr>
        <p:spPr>
          <a:xfrm>
            <a:off x="3349675" y="2715768"/>
            <a:ext cx="2645587" cy="265176"/>
          </a:xfrm>
          <a:prstGeom prst="rect">
            <a:avLst/>
          </a:prstGeom>
          <a:solidFill>
            <a:srgbClr val="D3373A"/>
          </a:solidFill>
          <a:ln>
            <a:noFill/>
          </a:ln>
          <a:effectLst/>
        </p:spPr>
        <p:txBody>
          <a:bodyPr rtlCol="0" anchor="ctr"/>
          <a:lstStyle/>
          <a:p/>
        </p:txBody>
      </p:sp>
      <p:sp>
        <p:nvSpPr>
          <p:cNvPr id="17" name="TextBox 16"/>
          <p:cNvSpPr txBox="1"/>
          <p:nvPr/>
        </p:nvSpPr>
        <p:spPr>
          <a:xfrm>
            <a:off x="3441115"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Tropikal</a:t>
            </a:r>
          </a:p>
        </p:txBody>
      </p:sp>
      <p:sp>
        <p:nvSpPr>
          <p:cNvPr id="18" name="TextBox 17"/>
          <p:cNvSpPr txBox="1"/>
          <p:nvPr/>
        </p:nvSpPr>
        <p:spPr>
          <a:xfrm>
            <a:off x="3459403" y="3054096"/>
            <a:ext cx="2426131"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Tropikal rüzgârlar, sıcak kuşakta okyanuslar üzerinde oluşur.</a:t>
            </a:r>
          </a:p>
        </p:txBody>
      </p:sp>
      <p:sp>
        <p:nvSpPr>
          <p:cNvPr id="19" name="Rounded Rectangle 18"/>
          <p:cNvSpPr/>
          <p:nvPr/>
        </p:nvSpPr>
        <p:spPr>
          <a:xfrm>
            <a:off x="6196430" y="2450592"/>
            <a:ext cx="2645587" cy="297180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6196430" y="2450592"/>
            <a:ext cx="2645587" cy="530352"/>
          </a:xfrm>
          <a:prstGeom prst="roundRect">
            <a:avLst>
              <a:gd name="adj" fmla="val 25000"/>
            </a:avLst>
          </a:prstGeom>
          <a:solidFill>
            <a:srgbClr val="B85C12"/>
          </a:solidFill>
          <a:ln>
            <a:noFill/>
          </a:ln>
          <a:effectLst/>
        </p:spPr>
        <p:txBody>
          <a:bodyPr rtlCol="0" anchor="ctr"/>
          <a:lstStyle/>
          <a:p/>
        </p:txBody>
      </p:sp>
      <p:sp>
        <p:nvSpPr>
          <p:cNvPr id="21" name="Rectangle 20"/>
          <p:cNvSpPr/>
          <p:nvPr/>
        </p:nvSpPr>
        <p:spPr>
          <a:xfrm>
            <a:off x="6196430" y="2715768"/>
            <a:ext cx="2645587" cy="265176"/>
          </a:xfrm>
          <a:prstGeom prst="rect">
            <a:avLst/>
          </a:prstGeom>
          <a:solidFill>
            <a:srgbClr val="B85C12"/>
          </a:solidFill>
          <a:ln>
            <a:noFill/>
          </a:ln>
          <a:effectLst/>
        </p:spPr>
        <p:txBody>
          <a:bodyPr rtlCol="0" anchor="ctr"/>
          <a:lstStyle/>
          <a:p/>
        </p:txBody>
      </p:sp>
      <p:sp>
        <p:nvSpPr>
          <p:cNvPr id="22" name="TextBox 21"/>
          <p:cNvSpPr txBox="1"/>
          <p:nvPr/>
        </p:nvSpPr>
        <p:spPr>
          <a:xfrm>
            <a:off x="6287870"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Mevsimlik (devirli)</a:t>
            </a:r>
          </a:p>
        </p:txBody>
      </p:sp>
      <p:sp>
        <p:nvSpPr>
          <p:cNvPr id="23" name="TextBox 22"/>
          <p:cNvSpPr txBox="1"/>
          <p:nvPr/>
        </p:nvSpPr>
        <p:spPr>
          <a:xfrm>
            <a:off x="6306158" y="3054096"/>
            <a:ext cx="2426131"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Mevsimlik rüzgârlar, karalar ile okyanuslar arasındaki sıcaklık ve basınç farkı nedeniyle oluşur.</a:t>
            </a:r>
          </a:p>
        </p:txBody>
      </p:sp>
      <p:sp>
        <p:nvSpPr>
          <p:cNvPr id="24" name="Rounded Rectangle 23"/>
          <p:cNvSpPr/>
          <p:nvPr/>
        </p:nvSpPr>
        <p:spPr>
          <a:xfrm>
            <a:off x="9043185" y="2450592"/>
            <a:ext cx="2645587" cy="29718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9043185" y="2450592"/>
            <a:ext cx="2645587" cy="530352"/>
          </a:xfrm>
          <a:prstGeom prst="roundRect">
            <a:avLst>
              <a:gd name="adj" fmla="val 25000"/>
            </a:avLst>
          </a:prstGeom>
          <a:solidFill>
            <a:srgbClr val="2C6696"/>
          </a:solidFill>
          <a:ln>
            <a:noFill/>
          </a:ln>
          <a:effectLst/>
        </p:spPr>
        <p:txBody>
          <a:bodyPr rtlCol="0" anchor="ctr"/>
          <a:lstStyle/>
          <a:p/>
        </p:txBody>
      </p:sp>
      <p:sp>
        <p:nvSpPr>
          <p:cNvPr id="26" name="Rectangle 25"/>
          <p:cNvSpPr/>
          <p:nvPr/>
        </p:nvSpPr>
        <p:spPr>
          <a:xfrm>
            <a:off x="9043185" y="2715768"/>
            <a:ext cx="2645587" cy="265176"/>
          </a:xfrm>
          <a:prstGeom prst="rect">
            <a:avLst/>
          </a:prstGeom>
          <a:solidFill>
            <a:srgbClr val="2C6696"/>
          </a:solidFill>
          <a:ln>
            <a:noFill/>
          </a:ln>
          <a:effectLst/>
        </p:spPr>
        <p:txBody>
          <a:bodyPr rtlCol="0" anchor="ctr"/>
          <a:lstStyle/>
          <a:p/>
        </p:txBody>
      </p:sp>
      <p:sp>
        <p:nvSpPr>
          <p:cNvPr id="27" name="TextBox 26"/>
          <p:cNvSpPr txBox="1"/>
          <p:nvPr/>
        </p:nvSpPr>
        <p:spPr>
          <a:xfrm>
            <a:off x="9134625" y="24505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Yerel</a:t>
            </a:r>
          </a:p>
        </p:txBody>
      </p:sp>
      <p:sp>
        <p:nvSpPr>
          <p:cNvPr id="28" name="TextBox 27"/>
          <p:cNvSpPr txBox="1"/>
          <p:nvPr/>
        </p:nvSpPr>
        <p:spPr>
          <a:xfrm>
            <a:off x="9152913" y="3054096"/>
            <a:ext cx="2426131"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Yerel ölçekteki basınç farkları sonucunda oluşan, etki alanı dar ve kısa süreli rüzgârlardır.</a:t>
            </a:r>
          </a:p>
        </p:txBody>
      </p:sp>
      <p:sp>
        <p:nvSpPr>
          <p:cNvPr id="29" name="TextBox 28"/>
          <p:cNvSpPr txBox="1"/>
          <p:nvPr/>
        </p:nvSpPr>
        <p:spPr>
          <a:xfrm>
            <a:off x="502920" y="5559552"/>
            <a:ext cx="11185855" cy="68580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767676"/>
                </a:solidFill>
                <a:latin typeface="Calibri"/>
              </a:rPr>
              <a:t>Yeryüzünde rüzgâr oluşumu ve çeşitleri üzerinde basınç farkları, koriolis kuvveti, merkezkaç etkisi ve sürtünme kuvveti etkilidir.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111-113</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197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Sürekli rüzgârlar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RÜZGÂR</a:t>
            </a:r>
          </a:p>
        </p:txBody>
      </p:sp>
      <p:pic>
        <p:nvPicPr>
          <p:cNvPr id="6" name="Picture 5" descr="h13_gorsel_3_20_s111.jpg"/>
          <p:cNvPicPr>
            <a:picLocks noChangeAspect="1"/>
          </p:cNvPicPr>
          <p:nvPr/>
        </p:nvPicPr>
        <p:blipFill>
          <a:blip r:embed="rId3"/>
          <a:stretch>
            <a:fillRect/>
          </a:stretch>
        </p:blipFill>
        <p:spPr>
          <a:xfrm>
            <a:off x="502920" y="1405001"/>
            <a:ext cx="5074920" cy="4331460"/>
          </a:xfrm>
          <a:prstGeom prst="rect">
            <a:avLst/>
          </a:prstGeom>
          <a:ln w="9525">
            <a:solidFill>
              <a:srgbClr val="D9D9D9"/>
            </a:solidFill>
          </a:ln>
        </p:spPr>
      </p:pic>
      <p:sp>
        <p:nvSpPr>
          <p:cNvPr id="7" name="TextBox 6"/>
          <p:cNvSpPr txBox="1"/>
          <p:nvPr/>
        </p:nvSpPr>
        <p:spPr>
          <a:xfrm>
            <a:off x="502920" y="5989320"/>
            <a:ext cx="50749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3.20: Sürekli rüzgârlar (kitap s. 111)</a:t>
            </a:r>
          </a:p>
        </p:txBody>
      </p:sp>
      <p:sp>
        <p:nvSpPr>
          <p:cNvPr id="8" name="Rounded Rectangle 7"/>
          <p:cNvSpPr/>
          <p:nvPr/>
        </p:nvSpPr>
        <p:spPr>
          <a:xfrm>
            <a:off x="5760720" y="1216152"/>
            <a:ext cx="5928055" cy="114300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5760720" y="1216152"/>
            <a:ext cx="118872" cy="1143000"/>
          </a:xfrm>
          <a:prstGeom prst="rect">
            <a:avLst/>
          </a:prstGeom>
          <a:solidFill>
            <a:srgbClr val="1E7B6E"/>
          </a:solidFill>
          <a:ln>
            <a:noFill/>
          </a:ln>
          <a:effectLst/>
        </p:spPr>
        <p:txBody>
          <a:bodyPr rtlCol="0" anchor="ctr"/>
          <a:lstStyle/>
          <a:p/>
        </p:txBody>
      </p:sp>
      <p:sp>
        <p:nvSpPr>
          <p:cNvPr id="10" name="TextBox 9"/>
          <p:cNvSpPr txBox="1"/>
          <p:nvPr/>
        </p:nvSpPr>
        <p:spPr>
          <a:xfrm>
            <a:off x="6035040" y="1216152"/>
            <a:ext cx="5516575" cy="1143000"/>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Sürekli rüzgârlar; Dünya’nın kendi ekseni etrafındaki dönüşü nedeniyle kuzey yarım kürede sağa, güney yarım kürede sola sapar ve hep aynı yöne doğru eser.</a:t>
            </a:r>
          </a:p>
        </p:txBody>
      </p:sp>
      <p:sp>
        <p:nvSpPr>
          <p:cNvPr id="11" name="Rounded Rectangle 10"/>
          <p:cNvSpPr/>
          <p:nvPr/>
        </p:nvSpPr>
        <p:spPr>
          <a:xfrm>
            <a:off x="5760720" y="2496312"/>
            <a:ext cx="5928055" cy="11887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760720" y="2496312"/>
            <a:ext cx="5928055" cy="411480"/>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5760720" y="2702052"/>
            <a:ext cx="5928055" cy="205740"/>
          </a:xfrm>
          <a:prstGeom prst="rect">
            <a:avLst/>
          </a:prstGeom>
          <a:solidFill>
            <a:srgbClr val="D3373A"/>
          </a:solidFill>
          <a:ln>
            <a:noFill/>
          </a:ln>
          <a:effectLst/>
        </p:spPr>
        <p:txBody>
          <a:bodyPr rtlCol="0" anchor="ctr"/>
          <a:lstStyle/>
          <a:p/>
        </p:txBody>
      </p:sp>
      <p:sp>
        <p:nvSpPr>
          <p:cNvPr id="14" name="TextBox 13"/>
          <p:cNvSpPr txBox="1"/>
          <p:nvPr/>
        </p:nvSpPr>
        <p:spPr>
          <a:xfrm>
            <a:off x="5852160" y="2496312"/>
            <a:ext cx="5745175" cy="41148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Alize rüzgârları</a:t>
            </a:r>
          </a:p>
        </p:txBody>
      </p:sp>
      <p:sp>
        <p:nvSpPr>
          <p:cNvPr id="15" name="TextBox 14"/>
          <p:cNvSpPr txBox="1"/>
          <p:nvPr/>
        </p:nvSpPr>
        <p:spPr>
          <a:xfrm>
            <a:off x="5870448" y="2980944"/>
            <a:ext cx="5708599" cy="63093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30° DYB → 0° TAB · doğu kıyılarına bol yağış · Ekvator'da yükselen kol yaklaşık 3.000 m'de geri döner: ters alizeler</a:t>
            </a:r>
          </a:p>
        </p:txBody>
      </p:sp>
      <p:sp>
        <p:nvSpPr>
          <p:cNvPr id="16" name="Rounded Rectangle 15"/>
          <p:cNvSpPr/>
          <p:nvPr/>
        </p:nvSpPr>
        <p:spPr>
          <a:xfrm>
            <a:off x="5760720" y="3776472"/>
            <a:ext cx="5928055" cy="118872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760720" y="3776472"/>
            <a:ext cx="5928055" cy="411480"/>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5760720" y="3982212"/>
            <a:ext cx="5928055" cy="205740"/>
          </a:xfrm>
          <a:prstGeom prst="rect">
            <a:avLst/>
          </a:prstGeom>
          <a:solidFill>
            <a:srgbClr val="B85C12"/>
          </a:solidFill>
          <a:ln>
            <a:noFill/>
          </a:ln>
          <a:effectLst/>
        </p:spPr>
        <p:txBody>
          <a:bodyPr rtlCol="0" anchor="ctr"/>
          <a:lstStyle/>
          <a:p/>
        </p:txBody>
      </p:sp>
      <p:sp>
        <p:nvSpPr>
          <p:cNvPr id="19" name="TextBox 18"/>
          <p:cNvSpPr txBox="1"/>
          <p:nvPr/>
        </p:nvSpPr>
        <p:spPr>
          <a:xfrm>
            <a:off x="5852160" y="3776472"/>
            <a:ext cx="5745175" cy="41148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Batı rüzgârları</a:t>
            </a:r>
          </a:p>
        </p:txBody>
      </p:sp>
      <p:sp>
        <p:nvSpPr>
          <p:cNvPr id="20" name="TextBox 19"/>
          <p:cNvSpPr txBox="1"/>
          <p:nvPr/>
        </p:nvSpPr>
        <p:spPr>
          <a:xfrm>
            <a:off x="5870448" y="4261104"/>
            <a:ext cx="5708599" cy="63093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30° DYB → 60° DAB · batıdan doğuya · kıtaların batı kıyılarına bol yağış</a:t>
            </a:r>
          </a:p>
        </p:txBody>
      </p:sp>
      <p:sp>
        <p:nvSpPr>
          <p:cNvPr id="21" name="Rounded Rectangle 20"/>
          <p:cNvSpPr/>
          <p:nvPr/>
        </p:nvSpPr>
        <p:spPr>
          <a:xfrm>
            <a:off x="5760720" y="5056632"/>
            <a:ext cx="5928055" cy="118872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760720" y="5056632"/>
            <a:ext cx="5928055" cy="411480"/>
          </a:xfrm>
          <a:prstGeom prst="roundRect">
            <a:avLst>
              <a:gd name="adj" fmla="val 25000"/>
            </a:avLst>
          </a:prstGeom>
          <a:solidFill>
            <a:srgbClr val="2F8FC9"/>
          </a:solidFill>
          <a:ln>
            <a:noFill/>
          </a:ln>
          <a:effectLst/>
        </p:spPr>
        <p:txBody>
          <a:bodyPr rtlCol="0" anchor="ctr"/>
          <a:lstStyle/>
          <a:p/>
        </p:txBody>
      </p:sp>
      <p:sp>
        <p:nvSpPr>
          <p:cNvPr id="23" name="Rectangle 22"/>
          <p:cNvSpPr/>
          <p:nvPr/>
        </p:nvSpPr>
        <p:spPr>
          <a:xfrm>
            <a:off x="5760720" y="5262372"/>
            <a:ext cx="5928055" cy="205740"/>
          </a:xfrm>
          <a:prstGeom prst="rect">
            <a:avLst/>
          </a:prstGeom>
          <a:solidFill>
            <a:srgbClr val="2F8FC9"/>
          </a:solidFill>
          <a:ln>
            <a:noFill/>
          </a:ln>
          <a:effectLst/>
        </p:spPr>
        <p:txBody>
          <a:bodyPr rtlCol="0" anchor="ctr"/>
          <a:lstStyle/>
          <a:p/>
        </p:txBody>
      </p:sp>
      <p:sp>
        <p:nvSpPr>
          <p:cNvPr id="24" name="TextBox 23"/>
          <p:cNvSpPr txBox="1"/>
          <p:nvPr/>
        </p:nvSpPr>
        <p:spPr>
          <a:xfrm>
            <a:off x="5852160" y="5056632"/>
            <a:ext cx="5745175" cy="41148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Kutup rüzgârları</a:t>
            </a:r>
          </a:p>
        </p:txBody>
      </p:sp>
      <p:sp>
        <p:nvSpPr>
          <p:cNvPr id="25" name="TextBox 24"/>
          <p:cNvSpPr txBox="1"/>
          <p:nvPr/>
        </p:nvSpPr>
        <p:spPr>
          <a:xfrm>
            <a:off x="5870448" y="5541264"/>
            <a:ext cx="5708599" cy="63093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90° TYB → 60° DAB · soğuk rüzgârlar</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111</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198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Kuşak şemasına rüzgârları ekle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DEFTERİNE ÇİZ</a:t>
            </a:r>
          </a:p>
        </p:txBody>
      </p:sp>
      <p:sp>
        <p:nvSpPr>
          <p:cNvPr id="6" name="Rounded Rectangle 5"/>
          <p:cNvSpPr/>
          <p:nvPr/>
        </p:nvSpPr>
        <p:spPr>
          <a:xfrm>
            <a:off x="1325880" y="1216152"/>
            <a:ext cx="5852160" cy="5029200"/>
          </a:xfrm>
          <a:prstGeom prst="roundRect">
            <a:avLst>
              <a:gd name="adj" fmla="val 4000"/>
            </a:avLst>
          </a:prstGeom>
          <a:solidFill>
            <a:srgbClr val="E3ECF5"/>
          </a:solidFill>
          <a:ln>
            <a:noFill/>
          </a:ln>
          <a:effectLst/>
        </p:spPr>
        <p:txBody>
          <a:bodyPr rtlCol="0" anchor="ctr"/>
          <a:lstStyle/>
          <a:p/>
        </p:txBody>
      </p:sp>
      <p:cxnSp>
        <p:nvCxnSpPr>
          <p:cNvPr id="7" name="Connector 6"/>
          <p:cNvCxnSpPr/>
          <p:nvPr/>
        </p:nvCxnSpPr>
        <p:spPr>
          <a:xfrm>
            <a:off x="1371600" y="1544143"/>
            <a:ext cx="5760720" cy="0"/>
          </a:xfrm>
          <a:prstGeom prst="line">
            <a:avLst/>
          </a:prstGeom>
          <a:ln w="12700">
            <a:solidFill>
              <a:srgbClr val="D9D9D9"/>
            </a:solidFill>
            <a:prstDash val="dash"/>
          </a:ln>
        </p:spPr>
      </p:cxnSp>
      <p:sp>
        <p:nvSpPr>
          <p:cNvPr id="8" name="Rounded Rectangle 7"/>
          <p:cNvSpPr/>
          <p:nvPr/>
        </p:nvSpPr>
        <p:spPr>
          <a:xfrm>
            <a:off x="502920" y="1361263"/>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K</a:t>
            </a:r>
          </a:p>
        </p:txBody>
      </p:sp>
      <p:sp>
        <p:nvSpPr>
          <p:cNvPr id="9" name="Rounded Rectangle 8"/>
          <p:cNvSpPr/>
          <p:nvPr/>
        </p:nvSpPr>
        <p:spPr>
          <a:xfrm>
            <a:off x="1463040" y="1354637"/>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p>
        </p:txBody>
      </p:sp>
      <p:sp>
        <p:nvSpPr>
          <p:cNvPr id="10" name="Rounded Rectangle 9"/>
          <p:cNvSpPr/>
          <p:nvPr/>
        </p:nvSpPr>
        <p:spPr>
          <a:xfrm>
            <a:off x="2743200" y="1354637"/>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11" name="Connector 10"/>
          <p:cNvCxnSpPr/>
          <p:nvPr/>
        </p:nvCxnSpPr>
        <p:spPr>
          <a:xfrm>
            <a:off x="1371600" y="2273012"/>
            <a:ext cx="5760720" cy="0"/>
          </a:xfrm>
          <a:prstGeom prst="line">
            <a:avLst/>
          </a:prstGeom>
          <a:ln w="12700">
            <a:solidFill>
              <a:srgbClr val="D9D9D9"/>
            </a:solidFill>
            <a:prstDash val="dash"/>
          </a:ln>
        </p:spPr>
      </p:cxnSp>
      <p:sp>
        <p:nvSpPr>
          <p:cNvPr id="12" name="Rounded Rectangle 11"/>
          <p:cNvSpPr/>
          <p:nvPr/>
        </p:nvSpPr>
        <p:spPr>
          <a:xfrm>
            <a:off x="502920" y="209013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K</a:t>
            </a:r>
          </a:p>
        </p:txBody>
      </p:sp>
      <p:sp>
        <p:nvSpPr>
          <p:cNvPr id="13" name="Rounded Rectangle 12"/>
          <p:cNvSpPr/>
          <p:nvPr/>
        </p:nvSpPr>
        <p:spPr>
          <a:xfrm>
            <a:off x="1463040" y="2083506"/>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p>
        </p:txBody>
      </p:sp>
      <p:sp>
        <p:nvSpPr>
          <p:cNvPr id="14" name="Rounded Rectangle 13"/>
          <p:cNvSpPr/>
          <p:nvPr/>
        </p:nvSpPr>
        <p:spPr>
          <a:xfrm>
            <a:off x="2743200" y="2083506"/>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15" name="Connector 14"/>
          <p:cNvCxnSpPr/>
          <p:nvPr/>
        </p:nvCxnSpPr>
        <p:spPr>
          <a:xfrm>
            <a:off x="1371600" y="3001882"/>
            <a:ext cx="5760720" cy="0"/>
          </a:xfrm>
          <a:prstGeom prst="line">
            <a:avLst/>
          </a:prstGeom>
          <a:ln w="12700">
            <a:solidFill>
              <a:srgbClr val="D9D9D9"/>
            </a:solidFill>
            <a:prstDash val="dash"/>
          </a:ln>
        </p:spPr>
      </p:cxnSp>
      <p:sp>
        <p:nvSpPr>
          <p:cNvPr id="16" name="Rounded Rectangle 15"/>
          <p:cNvSpPr/>
          <p:nvPr/>
        </p:nvSpPr>
        <p:spPr>
          <a:xfrm>
            <a:off x="502920" y="281900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K</a:t>
            </a:r>
          </a:p>
        </p:txBody>
      </p:sp>
      <p:sp>
        <p:nvSpPr>
          <p:cNvPr id="17" name="Rounded Rectangle 16"/>
          <p:cNvSpPr/>
          <p:nvPr/>
        </p:nvSpPr>
        <p:spPr>
          <a:xfrm>
            <a:off x="1463040" y="2812376"/>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p>
        </p:txBody>
      </p:sp>
      <p:sp>
        <p:nvSpPr>
          <p:cNvPr id="18" name="Rounded Rectangle 17"/>
          <p:cNvSpPr/>
          <p:nvPr/>
        </p:nvSpPr>
        <p:spPr>
          <a:xfrm>
            <a:off x="2743200" y="2812376"/>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19" name="Connector 18"/>
          <p:cNvCxnSpPr/>
          <p:nvPr/>
        </p:nvCxnSpPr>
        <p:spPr>
          <a:xfrm>
            <a:off x="1371600" y="3730752"/>
            <a:ext cx="5760720" cy="0"/>
          </a:xfrm>
          <a:prstGeom prst="line">
            <a:avLst/>
          </a:prstGeom>
          <a:ln w="25400">
            <a:solidFill>
              <a:srgbClr val="4F4F4F"/>
            </a:solidFill>
          </a:ln>
        </p:spPr>
      </p:cxnSp>
      <p:sp>
        <p:nvSpPr>
          <p:cNvPr id="20" name="Rounded Rectangle 19"/>
          <p:cNvSpPr/>
          <p:nvPr/>
        </p:nvSpPr>
        <p:spPr>
          <a:xfrm>
            <a:off x="502920" y="354787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0°</a:t>
            </a:r>
          </a:p>
        </p:txBody>
      </p:sp>
      <p:sp>
        <p:nvSpPr>
          <p:cNvPr id="21" name="Rounded Rectangle 20"/>
          <p:cNvSpPr/>
          <p:nvPr/>
        </p:nvSpPr>
        <p:spPr>
          <a:xfrm>
            <a:off x="1463040" y="3541245"/>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TAB</a:t>
            </a:r>
          </a:p>
        </p:txBody>
      </p:sp>
      <p:sp>
        <p:nvSpPr>
          <p:cNvPr id="22" name="Rounded Rectangle 21"/>
          <p:cNvSpPr/>
          <p:nvPr/>
        </p:nvSpPr>
        <p:spPr>
          <a:xfrm>
            <a:off x="2743200" y="3541245"/>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23" name="Connector 22"/>
          <p:cNvCxnSpPr/>
          <p:nvPr/>
        </p:nvCxnSpPr>
        <p:spPr>
          <a:xfrm>
            <a:off x="1371600" y="4459621"/>
            <a:ext cx="5760720" cy="0"/>
          </a:xfrm>
          <a:prstGeom prst="line">
            <a:avLst/>
          </a:prstGeom>
          <a:ln w="12700">
            <a:solidFill>
              <a:srgbClr val="D9D9D9"/>
            </a:solidFill>
            <a:prstDash val="dash"/>
          </a:ln>
        </p:spPr>
      </p:cxnSp>
      <p:sp>
        <p:nvSpPr>
          <p:cNvPr id="24" name="Rounded Rectangle 23"/>
          <p:cNvSpPr/>
          <p:nvPr/>
        </p:nvSpPr>
        <p:spPr>
          <a:xfrm>
            <a:off x="502920" y="427674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G</a:t>
            </a:r>
          </a:p>
        </p:txBody>
      </p:sp>
      <p:sp>
        <p:nvSpPr>
          <p:cNvPr id="25" name="Rounded Rectangle 24"/>
          <p:cNvSpPr/>
          <p:nvPr/>
        </p:nvSpPr>
        <p:spPr>
          <a:xfrm>
            <a:off x="1463040" y="4270115"/>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p>
        </p:txBody>
      </p:sp>
      <p:sp>
        <p:nvSpPr>
          <p:cNvPr id="26" name="Rounded Rectangle 25"/>
          <p:cNvSpPr/>
          <p:nvPr/>
        </p:nvSpPr>
        <p:spPr>
          <a:xfrm>
            <a:off x="2743200" y="4270115"/>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27" name="Connector 26"/>
          <p:cNvCxnSpPr/>
          <p:nvPr/>
        </p:nvCxnSpPr>
        <p:spPr>
          <a:xfrm>
            <a:off x="1371600" y="5188491"/>
            <a:ext cx="5760720" cy="0"/>
          </a:xfrm>
          <a:prstGeom prst="line">
            <a:avLst/>
          </a:prstGeom>
          <a:ln w="12700">
            <a:solidFill>
              <a:srgbClr val="D9D9D9"/>
            </a:solidFill>
            <a:prstDash val="dash"/>
          </a:ln>
        </p:spPr>
      </p:cxnSp>
      <p:sp>
        <p:nvSpPr>
          <p:cNvPr id="28" name="Rounded Rectangle 27"/>
          <p:cNvSpPr/>
          <p:nvPr/>
        </p:nvSpPr>
        <p:spPr>
          <a:xfrm>
            <a:off x="502920" y="500561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G</a:t>
            </a:r>
          </a:p>
        </p:txBody>
      </p:sp>
      <p:sp>
        <p:nvSpPr>
          <p:cNvPr id="29" name="Rounded Rectangle 28"/>
          <p:cNvSpPr/>
          <p:nvPr/>
        </p:nvSpPr>
        <p:spPr>
          <a:xfrm>
            <a:off x="1463040" y="4998985"/>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p>
        </p:txBody>
      </p:sp>
      <p:sp>
        <p:nvSpPr>
          <p:cNvPr id="30" name="Rounded Rectangle 29"/>
          <p:cNvSpPr/>
          <p:nvPr/>
        </p:nvSpPr>
        <p:spPr>
          <a:xfrm>
            <a:off x="2743200" y="4998985"/>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31" name="Connector 30"/>
          <p:cNvCxnSpPr/>
          <p:nvPr/>
        </p:nvCxnSpPr>
        <p:spPr>
          <a:xfrm>
            <a:off x="1371600" y="5917360"/>
            <a:ext cx="5760720" cy="0"/>
          </a:xfrm>
          <a:prstGeom prst="line">
            <a:avLst/>
          </a:prstGeom>
          <a:ln w="12700">
            <a:solidFill>
              <a:srgbClr val="D9D9D9"/>
            </a:solidFill>
            <a:prstDash val="dash"/>
          </a:ln>
        </p:spPr>
      </p:cxnSp>
      <p:sp>
        <p:nvSpPr>
          <p:cNvPr id="32" name="Rounded Rectangle 31"/>
          <p:cNvSpPr/>
          <p:nvPr/>
        </p:nvSpPr>
        <p:spPr>
          <a:xfrm>
            <a:off x="502920" y="5734480"/>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G</a:t>
            </a:r>
          </a:p>
        </p:txBody>
      </p:sp>
      <p:sp>
        <p:nvSpPr>
          <p:cNvPr id="33" name="Rounded Rectangle 32"/>
          <p:cNvSpPr/>
          <p:nvPr/>
        </p:nvSpPr>
        <p:spPr>
          <a:xfrm>
            <a:off x="1463040" y="5727854"/>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p>
        </p:txBody>
      </p:sp>
      <p:sp>
        <p:nvSpPr>
          <p:cNvPr id="34" name="Rounded Rectangle 33"/>
          <p:cNvSpPr/>
          <p:nvPr/>
        </p:nvSpPr>
        <p:spPr>
          <a:xfrm>
            <a:off x="2743200" y="5727854"/>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sp>
        <p:nvSpPr>
          <p:cNvPr id="35" name="Rounded Rectangle 34"/>
          <p:cNvSpPr/>
          <p:nvPr/>
        </p:nvSpPr>
        <p:spPr>
          <a:xfrm>
            <a:off x="3977640" y="1608151"/>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36" name="Rounded Rectangle 35"/>
          <p:cNvSpPr/>
          <p:nvPr/>
        </p:nvSpPr>
        <p:spPr>
          <a:xfrm>
            <a:off x="3977640" y="2337020"/>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37" name="Rounded Rectangle 36"/>
          <p:cNvSpPr/>
          <p:nvPr/>
        </p:nvSpPr>
        <p:spPr>
          <a:xfrm>
            <a:off x="3977640" y="3065890"/>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38" name="Rounded Rectangle 37"/>
          <p:cNvSpPr/>
          <p:nvPr/>
        </p:nvSpPr>
        <p:spPr>
          <a:xfrm>
            <a:off x="3977640" y="3794760"/>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39" name="Rounded Rectangle 38"/>
          <p:cNvSpPr/>
          <p:nvPr/>
        </p:nvSpPr>
        <p:spPr>
          <a:xfrm>
            <a:off x="3977640" y="4523629"/>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40" name="Rounded Rectangle 39"/>
          <p:cNvSpPr/>
          <p:nvPr/>
        </p:nvSpPr>
        <p:spPr>
          <a:xfrm>
            <a:off x="3977640" y="5252499"/>
            <a:ext cx="3108960" cy="600853"/>
          </a:xfrm>
          <a:prstGeom prst="roundRect">
            <a:avLst>
              <a:gd name="adj" fmla="val 20000"/>
            </a:avLst>
          </a:prstGeom>
          <a:solidFill>
            <a:srgbClr val="FFFFFF"/>
          </a:solidFill>
          <a:ln w="12700">
            <a:solidFill>
              <a:srgbClr val="D9D9D9"/>
            </a:solidFill>
          </a:ln>
          <a:effectLst/>
        </p:spPr>
        <p:txBody>
          <a:bodyPr rtlCol="0" anchor="ctr" wrap="square" lIns="36576" rIns="36576" tIns="0" bIns="0">
            <a:noAutofit/>
          </a:bodyPr>
          <a:lstStyle/>
          <a:p>
            <a:pPr algn="ctr">
              <a:spcBef>
                <a:spcPts val="0"/>
              </a:spcBef>
              <a:spcAft>
                <a:spcPts val="0"/>
              </a:spcAft>
            </a:pPr>
            <a:r>
              <a:rPr lang="tr-TR" sz="1400" b="0" i="0">
                <a:solidFill>
                  <a:srgbClr val="767676"/>
                </a:solidFill>
                <a:latin typeface="Calibri"/>
              </a:rPr>
              <a:t>…… rüzgârları · ok</a:t>
            </a:r>
          </a:p>
        </p:txBody>
      </p:sp>
      <p:sp>
        <p:nvSpPr>
          <p:cNvPr id="41" name="Rounded Rectangle 40"/>
          <p:cNvSpPr/>
          <p:nvPr/>
        </p:nvSpPr>
        <p:spPr>
          <a:xfrm>
            <a:off x="7406640" y="1216152"/>
            <a:ext cx="4282135" cy="22402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500"/>
              </a:spcAft>
            </a:pPr>
            <a:r>
              <a:rPr lang="tr-TR" sz="1800" b="1" i="0">
                <a:solidFill>
                  <a:srgbClr val="1E7B6E"/>
                </a:solidFill>
                <a:latin typeface="Calibri"/>
              </a:rPr>
              <a:t>Görev</a:t>
            </a:r>
          </a:p>
          <a:p>
            <a:pPr algn="l" marL="288693" indent="-288693">
              <a:spcBef>
                <a:spcPts val="0"/>
              </a:spcBef>
              <a:spcAft>
                <a:spcPts val="500"/>
              </a:spcAft>
            </a:pPr>
            <a:r>
              <a:rPr lang="tr-TR" sz="1800" b="1" i="0">
                <a:solidFill>
                  <a:srgbClr val="2C6696"/>
                </a:solidFill>
                <a:latin typeface="Calibri"/>
              </a:rPr>
              <a:t>1.  </a:t>
            </a:r>
            <a:r>
              <a:rPr lang="tr-TR" sz="1800" b="0" i="0">
                <a:solidFill>
                  <a:srgbClr val="262626"/>
                </a:solidFill>
                <a:latin typeface="Calibri"/>
              </a:rPr>
              <a:t>Kuşaklar arasındaki altı boşluğa rüzgârın adını ve okunu çiz.</a:t>
            </a:r>
          </a:p>
          <a:p>
            <a:pPr algn="l" marL="288693" indent="-288693">
              <a:spcBef>
                <a:spcPts val="0"/>
              </a:spcBef>
              <a:spcAft>
                <a:spcPts val="0"/>
              </a:spcAft>
            </a:pPr>
            <a:r>
              <a:rPr lang="tr-TR" sz="1800" b="1" i="0">
                <a:solidFill>
                  <a:srgbClr val="2C6696"/>
                </a:solidFill>
                <a:latin typeface="Calibri"/>
              </a:rPr>
              <a:t>2.  </a:t>
            </a:r>
            <a:r>
              <a:rPr lang="tr-TR" sz="1800" b="0" i="0">
                <a:solidFill>
                  <a:srgbClr val="262626"/>
                </a:solidFill>
                <a:latin typeface="Calibri"/>
              </a:rPr>
              <a:t>Ok hangi kuşaktan çıkıyor, hangisine gidiyor? Sağa mı, sola mı sapıyor?</a:t>
            </a:r>
          </a:p>
        </p:txBody>
      </p:sp>
      <p:sp>
        <p:nvSpPr>
          <p:cNvPr id="42" name="Rounded Rectangle 41"/>
          <p:cNvSpPr/>
          <p:nvPr/>
        </p:nvSpPr>
        <p:spPr>
          <a:xfrm>
            <a:off x="7406640" y="3639312"/>
            <a:ext cx="4282135" cy="260604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600"/>
              </a:spcAft>
            </a:pPr>
            <a:r>
              <a:rPr lang="tr-TR" sz="1800" b="1" i="0">
                <a:solidFill>
                  <a:srgbClr val="1E7B6E"/>
                </a:solidFill>
                <a:latin typeface="Calibri"/>
              </a:rPr>
              <a:t>Zinciri kendi cümlenle yaz</a:t>
            </a:r>
          </a:p>
          <a:p>
            <a:pPr algn="l">
              <a:spcBef>
                <a:spcPts val="0"/>
              </a:spcBef>
              <a:spcAft>
                <a:spcPts val="600"/>
              </a:spcAft>
            </a:pPr>
            <a:r>
              <a:rPr lang="tr-TR" sz="1800" b="1" i="0">
                <a:solidFill>
                  <a:srgbClr val="262626"/>
                </a:solidFill>
                <a:latin typeface="Calibri"/>
              </a:rPr>
              <a:t>sıcaklık farkı → basınç farkı → rüzgâr</a:t>
            </a:r>
          </a:p>
          <a:p>
            <a:pPr algn="l">
              <a:spcBef>
                <a:spcPts val="0"/>
              </a:spcBef>
              <a:spcAft>
                <a:spcPts val="0"/>
              </a:spcAft>
            </a:pPr>
            <a:r>
              <a:rPr lang="tr-TR" sz="1800" b="0" i="1">
                <a:solidFill>
                  <a:srgbClr val="767676"/>
                </a:solidFill>
                <a:latin typeface="Calibri"/>
              </a:rPr>
              <a:t>İpucu: Ekvator'da hava ısınıyor; 30° enlemlerinde hava yığılıp alçalıyor. Hava nereye doğru hareket eder?</a:t>
            </a:r>
          </a:p>
        </p:txBody>
      </p:sp>
      <p:sp>
        <p:nvSpPr>
          <p:cNvPr id="43" name="TextBox 4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4" name="Rounded Rectangle 4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 111</a:t>
            </a:r>
          </a:p>
        </p:txBody>
      </p:sp>
      <p:sp>
        <p:nvSpPr>
          <p:cNvPr id="45" name="TextBox 4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199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Kuşak şemasına rüzgârları ekle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1325880" y="1216152"/>
            <a:ext cx="5852160" cy="5029200"/>
          </a:xfrm>
          <a:prstGeom prst="roundRect">
            <a:avLst>
              <a:gd name="adj" fmla="val 4000"/>
            </a:avLst>
          </a:prstGeom>
          <a:solidFill>
            <a:srgbClr val="E3ECF5"/>
          </a:solidFill>
          <a:ln>
            <a:noFill/>
          </a:ln>
          <a:effectLst/>
        </p:spPr>
        <p:txBody>
          <a:bodyPr rtlCol="0" anchor="ctr"/>
          <a:lstStyle/>
          <a:p/>
        </p:txBody>
      </p:sp>
      <p:cxnSp>
        <p:nvCxnSpPr>
          <p:cNvPr id="7" name="Connector 6"/>
          <p:cNvCxnSpPr/>
          <p:nvPr/>
        </p:nvCxnSpPr>
        <p:spPr>
          <a:xfrm>
            <a:off x="1371600" y="1544143"/>
            <a:ext cx="5760720" cy="0"/>
          </a:xfrm>
          <a:prstGeom prst="line">
            <a:avLst/>
          </a:prstGeom>
          <a:ln w="12700">
            <a:solidFill>
              <a:srgbClr val="D9D9D9"/>
            </a:solidFill>
            <a:prstDash val="dash"/>
          </a:ln>
        </p:spPr>
      </p:cxnSp>
      <p:sp>
        <p:nvSpPr>
          <p:cNvPr id="8" name="Rounded Rectangle 7"/>
          <p:cNvSpPr/>
          <p:nvPr/>
        </p:nvSpPr>
        <p:spPr>
          <a:xfrm>
            <a:off x="502920" y="1361263"/>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K</a:t>
            </a:r>
          </a:p>
        </p:txBody>
      </p:sp>
      <p:sp>
        <p:nvSpPr>
          <p:cNvPr id="9" name="Rounded Rectangle 8"/>
          <p:cNvSpPr/>
          <p:nvPr/>
        </p:nvSpPr>
        <p:spPr>
          <a:xfrm>
            <a:off x="1463040" y="1354637"/>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p>
        </p:txBody>
      </p:sp>
      <p:sp>
        <p:nvSpPr>
          <p:cNvPr id="10" name="Rounded Rectangle 9"/>
          <p:cNvSpPr/>
          <p:nvPr/>
        </p:nvSpPr>
        <p:spPr>
          <a:xfrm>
            <a:off x="2743200" y="1354637"/>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11" name="Connector 10"/>
          <p:cNvCxnSpPr/>
          <p:nvPr/>
        </p:nvCxnSpPr>
        <p:spPr>
          <a:xfrm>
            <a:off x="1371600" y="2273012"/>
            <a:ext cx="5760720" cy="0"/>
          </a:xfrm>
          <a:prstGeom prst="line">
            <a:avLst/>
          </a:prstGeom>
          <a:ln w="12700">
            <a:solidFill>
              <a:srgbClr val="D9D9D9"/>
            </a:solidFill>
            <a:prstDash val="dash"/>
          </a:ln>
        </p:spPr>
      </p:cxnSp>
      <p:sp>
        <p:nvSpPr>
          <p:cNvPr id="12" name="Rounded Rectangle 11"/>
          <p:cNvSpPr/>
          <p:nvPr/>
        </p:nvSpPr>
        <p:spPr>
          <a:xfrm>
            <a:off x="502920" y="209013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K</a:t>
            </a:r>
          </a:p>
        </p:txBody>
      </p:sp>
      <p:sp>
        <p:nvSpPr>
          <p:cNvPr id="13" name="Rounded Rectangle 12"/>
          <p:cNvSpPr/>
          <p:nvPr/>
        </p:nvSpPr>
        <p:spPr>
          <a:xfrm>
            <a:off x="1463040" y="2083506"/>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p>
        </p:txBody>
      </p:sp>
      <p:sp>
        <p:nvSpPr>
          <p:cNvPr id="14" name="Rounded Rectangle 13"/>
          <p:cNvSpPr/>
          <p:nvPr/>
        </p:nvSpPr>
        <p:spPr>
          <a:xfrm>
            <a:off x="2743200" y="2083506"/>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15" name="Connector 14"/>
          <p:cNvCxnSpPr/>
          <p:nvPr/>
        </p:nvCxnSpPr>
        <p:spPr>
          <a:xfrm>
            <a:off x="1371600" y="3001882"/>
            <a:ext cx="5760720" cy="0"/>
          </a:xfrm>
          <a:prstGeom prst="line">
            <a:avLst/>
          </a:prstGeom>
          <a:ln w="12700">
            <a:solidFill>
              <a:srgbClr val="D9D9D9"/>
            </a:solidFill>
            <a:prstDash val="dash"/>
          </a:ln>
        </p:spPr>
      </p:cxnSp>
      <p:sp>
        <p:nvSpPr>
          <p:cNvPr id="16" name="Rounded Rectangle 15"/>
          <p:cNvSpPr/>
          <p:nvPr/>
        </p:nvSpPr>
        <p:spPr>
          <a:xfrm>
            <a:off x="502920" y="281900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K</a:t>
            </a:r>
          </a:p>
        </p:txBody>
      </p:sp>
      <p:sp>
        <p:nvSpPr>
          <p:cNvPr id="17" name="Rounded Rectangle 16"/>
          <p:cNvSpPr/>
          <p:nvPr/>
        </p:nvSpPr>
        <p:spPr>
          <a:xfrm>
            <a:off x="1463040" y="2812376"/>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p>
        </p:txBody>
      </p:sp>
      <p:sp>
        <p:nvSpPr>
          <p:cNvPr id="18" name="Rounded Rectangle 17"/>
          <p:cNvSpPr/>
          <p:nvPr/>
        </p:nvSpPr>
        <p:spPr>
          <a:xfrm>
            <a:off x="2743200" y="2812376"/>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19" name="Connector 18"/>
          <p:cNvCxnSpPr/>
          <p:nvPr/>
        </p:nvCxnSpPr>
        <p:spPr>
          <a:xfrm>
            <a:off x="1371600" y="3730752"/>
            <a:ext cx="5760720" cy="0"/>
          </a:xfrm>
          <a:prstGeom prst="line">
            <a:avLst/>
          </a:prstGeom>
          <a:ln w="25400">
            <a:solidFill>
              <a:srgbClr val="4F4F4F"/>
            </a:solidFill>
          </a:ln>
        </p:spPr>
      </p:cxnSp>
      <p:sp>
        <p:nvSpPr>
          <p:cNvPr id="20" name="Rounded Rectangle 19"/>
          <p:cNvSpPr/>
          <p:nvPr/>
        </p:nvSpPr>
        <p:spPr>
          <a:xfrm>
            <a:off x="502920" y="3547872"/>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0°</a:t>
            </a:r>
          </a:p>
        </p:txBody>
      </p:sp>
      <p:sp>
        <p:nvSpPr>
          <p:cNvPr id="21" name="Rounded Rectangle 20"/>
          <p:cNvSpPr/>
          <p:nvPr/>
        </p:nvSpPr>
        <p:spPr>
          <a:xfrm>
            <a:off x="1463040" y="3541245"/>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TAB</a:t>
            </a:r>
          </a:p>
        </p:txBody>
      </p:sp>
      <p:sp>
        <p:nvSpPr>
          <p:cNvPr id="22" name="Rounded Rectangle 21"/>
          <p:cNvSpPr/>
          <p:nvPr/>
        </p:nvSpPr>
        <p:spPr>
          <a:xfrm>
            <a:off x="2743200" y="3541245"/>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23" name="Connector 22"/>
          <p:cNvCxnSpPr/>
          <p:nvPr/>
        </p:nvCxnSpPr>
        <p:spPr>
          <a:xfrm>
            <a:off x="1371600" y="4459621"/>
            <a:ext cx="5760720" cy="0"/>
          </a:xfrm>
          <a:prstGeom prst="line">
            <a:avLst/>
          </a:prstGeom>
          <a:ln w="12700">
            <a:solidFill>
              <a:srgbClr val="D9D9D9"/>
            </a:solidFill>
            <a:prstDash val="dash"/>
          </a:ln>
        </p:spPr>
      </p:cxnSp>
      <p:sp>
        <p:nvSpPr>
          <p:cNvPr id="24" name="Rounded Rectangle 23"/>
          <p:cNvSpPr/>
          <p:nvPr/>
        </p:nvSpPr>
        <p:spPr>
          <a:xfrm>
            <a:off x="502920" y="427674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30° G</a:t>
            </a:r>
          </a:p>
        </p:txBody>
      </p:sp>
      <p:sp>
        <p:nvSpPr>
          <p:cNvPr id="25" name="Rounded Rectangle 24"/>
          <p:cNvSpPr/>
          <p:nvPr/>
        </p:nvSpPr>
        <p:spPr>
          <a:xfrm>
            <a:off x="1463040" y="4270115"/>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DYB</a:t>
            </a:r>
          </a:p>
        </p:txBody>
      </p:sp>
      <p:sp>
        <p:nvSpPr>
          <p:cNvPr id="26" name="Rounded Rectangle 25"/>
          <p:cNvSpPr/>
          <p:nvPr/>
        </p:nvSpPr>
        <p:spPr>
          <a:xfrm>
            <a:off x="2743200" y="4270115"/>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27" name="Connector 26"/>
          <p:cNvCxnSpPr/>
          <p:nvPr/>
        </p:nvCxnSpPr>
        <p:spPr>
          <a:xfrm>
            <a:off x="1371600" y="5188491"/>
            <a:ext cx="5760720" cy="0"/>
          </a:xfrm>
          <a:prstGeom prst="line">
            <a:avLst/>
          </a:prstGeom>
          <a:ln w="12700">
            <a:solidFill>
              <a:srgbClr val="D9D9D9"/>
            </a:solidFill>
            <a:prstDash val="dash"/>
          </a:ln>
        </p:spPr>
      </p:cxnSp>
      <p:sp>
        <p:nvSpPr>
          <p:cNvPr id="28" name="Rounded Rectangle 27"/>
          <p:cNvSpPr/>
          <p:nvPr/>
        </p:nvSpPr>
        <p:spPr>
          <a:xfrm>
            <a:off x="502920" y="5005611"/>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60° G</a:t>
            </a:r>
          </a:p>
        </p:txBody>
      </p:sp>
      <p:sp>
        <p:nvSpPr>
          <p:cNvPr id="29" name="Rounded Rectangle 28"/>
          <p:cNvSpPr/>
          <p:nvPr/>
        </p:nvSpPr>
        <p:spPr>
          <a:xfrm>
            <a:off x="1463040" y="4998985"/>
            <a:ext cx="1188720" cy="379012"/>
          </a:xfrm>
          <a:prstGeom prst="roundRect">
            <a:avLst>
              <a:gd name="adj" fmla="val 30000"/>
            </a:avLst>
          </a:prstGeom>
          <a:solidFill>
            <a:srgbClr val="D3373A"/>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DAB</a:t>
            </a:r>
          </a:p>
        </p:txBody>
      </p:sp>
      <p:sp>
        <p:nvSpPr>
          <p:cNvPr id="30" name="Rounded Rectangle 29"/>
          <p:cNvSpPr/>
          <p:nvPr/>
        </p:nvSpPr>
        <p:spPr>
          <a:xfrm>
            <a:off x="2743200" y="4998985"/>
            <a:ext cx="1051560" cy="379012"/>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yağışlı</a:t>
            </a:r>
          </a:p>
        </p:txBody>
      </p:sp>
      <p:cxnSp>
        <p:nvCxnSpPr>
          <p:cNvPr id="31" name="Connector 30"/>
          <p:cNvCxnSpPr/>
          <p:nvPr/>
        </p:nvCxnSpPr>
        <p:spPr>
          <a:xfrm>
            <a:off x="1371600" y="5917360"/>
            <a:ext cx="5760720" cy="0"/>
          </a:xfrm>
          <a:prstGeom prst="line">
            <a:avLst/>
          </a:prstGeom>
          <a:ln w="12700">
            <a:solidFill>
              <a:srgbClr val="D9D9D9"/>
            </a:solidFill>
            <a:prstDash val="dash"/>
          </a:ln>
        </p:spPr>
      </p:cxnSp>
      <p:sp>
        <p:nvSpPr>
          <p:cNvPr id="32" name="Rounded Rectangle 31"/>
          <p:cNvSpPr/>
          <p:nvPr/>
        </p:nvSpPr>
        <p:spPr>
          <a:xfrm>
            <a:off x="502920" y="5734480"/>
            <a:ext cx="758952" cy="365760"/>
          </a:xfrm>
          <a:prstGeom prst="roundRect">
            <a:avLst>
              <a:gd name="adj" fmla="val 30000"/>
            </a:avLst>
          </a:prstGeom>
          <a:solidFill>
            <a:srgbClr val="4F4F4F"/>
          </a:solidFill>
          <a:ln>
            <a:noFill/>
          </a:ln>
          <a:effectLst/>
        </p:spPr>
        <p:txBody>
          <a:bodyPr rtlCol="0" anchor="ctr" wrap="square" lIns="54864" rIns="54864" tIns="0" bIns="0">
            <a:noAutofit/>
          </a:bodyPr>
          <a:lstStyle/>
          <a:p>
            <a:pPr algn="ctr">
              <a:spcBef>
                <a:spcPts val="0"/>
              </a:spcBef>
              <a:spcAft>
                <a:spcPts val="0"/>
              </a:spcAft>
            </a:pPr>
            <a:r>
              <a:rPr lang="tr-TR" sz="1500" b="1" i="0">
                <a:solidFill>
                  <a:srgbClr val="FFFFFF"/>
                </a:solidFill>
                <a:latin typeface="Calibri"/>
              </a:rPr>
              <a:t>90° G</a:t>
            </a:r>
          </a:p>
        </p:txBody>
      </p:sp>
      <p:sp>
        <p:nvSpPr>
          <p:cNvPr id="33" name="Rounded Rectangle 32"/>
          <p:cNvSpPr/>
          <p:nvPr/>
        </p:nvSpPr>
        <p:spPr>
          <a:xfrm>
            <a:off x="1463040" y="5727854"/>
            <a:ext cx="1188720" cy="379012"/>
          </a:xfrm>
          <a:prstGeom prst="roundRect">
            <a:avLst>
              <a:gd name="adj" fmla="val 30000"/>
            </a:avLst>
          </a:prstGeom>
          <a:solidFill>
            <a:srgbClr val="2C6696"/>
          </a:solidFill>
          <a:ln>
            <a:noFill/>
          </a:ln>
          <a:effectLst/>
        </p:spPr>
        <p:txBody>
          <a:bodyPr rtlCol="0" anchor="ctr" wrap="square" lIns="54864" rIns="54864" tIns="0" bIns="0">
            <a:noAutofit/>
          </a:bodyPr>
          <a:lstStyle/>
          <a:p>
            <a:pPr algn="ctr">
              <a:spcBef>
                <a:spcPts val="0"/>
              </a:spcBef>
              <a:spcAft>
                <a:spcPts val="0"/>
              </a:spcAft>
            </a:pPr>
            <a:r>
              <a:rPr lang="tr-TR" sz="1700" b="1" i="0">
                <a:solidFill>
                  <a:srgbClr val="FFFFFF"/>
                </a:solidFill>
                <a:latin typeface="Calibri"/>
              </a:rPr>
              <a:t>TYB</a:t>
            </a:r>
          </a:p>
        </p:txBody>
      </p:sp>
      <p:sp>
        <p:nvSpPr>
          <p:cNvPr id="34" name="Rounded Rectangle 33"/>
          <p:cNvSpPr/>
          <p:nvPr/>
        </p:nvSpPr>
        <p:spPr>
          <a:xfrm>
            <a:off x="2743200" y="5727854"/>
            <a:ext cx="1051560" cy="379012"/>
          </a:xfrm>
          <a:prstGeom prst="roundRect">
            <a:avLst>
              <a:gd name="adj" fmla="val 30000"/>
            </a:avLst>
          </a:prstGeom>
          <a:solidFill>
            <a:srgbClr val="F9E1E1"/>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500" b="1" i="0">
                <a:solidFill>
                  <a:srgbClr val="262626"/>
                </a:solidFill>
                <a:latin typeface="Calibri"/>
              </a:rPr>
              <a:t>kurak</a:t>
            </a:r>
          </a:p>
        </p:txBody>
      </p:sp>
      <p:cxnSp>
        <p:nvCxnSpPr>
          <p:cNvPr id="35" name="Connector 34"/>
          <p:cNvCxnSpPr/>
          <p:nvPr/>
        </p:nvCxnSpPr>
        <p:spPr>
          <a:xfrm flipH="1">
            <a:off x="4023360" y="1608151"/>
            <a:ext cx="685800" cy="600853"/>
          </a:xfrm>
          <a:prstGeom prst="line">
            <a:avLst/>
          </a:prstGeom>
          <a:ln w="44450">
            <a:solidFill>
              <a:srgbClr val="2F8FC9"/>
            </a:solidFill>
            <a:tailEnd type="triangle" w="med" len="med"/>
          </a:ln>
        </p:spPr>
      </p:cxnSp>
      <p:sp>
        <p:nvSpPr>
          <p:cNvPr id="36" name="TextBox 35"/>
          <p:cNvSpPr txBox="1"/>
          <p:nvPr/>
        </p:nvSpPr>
        <p:spPr>
          <a:xfrm>
            <a:off x="4800600" y="1608151"/>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F8FC9"/>
                </a:solidFill>
                <a:latin typeface="Calibri"/>
              </a:rPr>
              <a:t>Kutup rüzgârları</a:t>
            </a:r>
          </a:p>
        </p:txBody>
      </p:sp>
      <p:cxnSp>
        <p:nvCxnSpPr>
          <p:cNvPr id="37" name="Connector 36"/>
          <p:cNvCxnSpPr/>
          <p:nvPr/>
        </p:nvCxnSpPr>
        <p:spPr>
          <a:xfrm flipV="1">
            <a:off x="4023360" y="2337020"/>
            <a:ext cx="685800" cy="600854"/>
          </a:xfrm>
          <a:prstGeom prst="line">
            <a:avLst/>
          </a:prstGeom>
          <a:ln w="44450">
            <a:solidFill>
              <a:srgbClr val="B85C12"/>
            </a:solidFill>
            <a:tailEnd type="triangle" w="med" len="med"/>
          </a:ln>
        </p:spPr>
      </p:cxnSp>
      <p:sp>
        <p:nvSpPr>
          <p:cNvPr id="38" name="TextBox 37"/>
          <p:cNvSpPr txBox="1"/>
          <p:nvPr/>
        </p:nvSpPr>
        <p:spPr>
          <a:xfrm>
            <a:off x="4800600" y="2337020"/>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B85C12"/>
                </a:solidFill>
                <a:latin typeface="Calibri"/>
              </a:rPr>
              <a:t>Batı rüzgârları</a:t>
            </a:r>
          </a:p>
        </p:txBody>
      </p:sp>
      <p:cxnSp>
        <p:nvCxnSpPr>
          <p:cNvPr id="39" name="Connector 38"/>
          <p:cNvCxnSpPr/>
          <p:nvPr/>
        </p:nvCxnSpPr>
        <p:spPr>
          <a:xfrm flipH="1">
            <a:off x="4023360" y="3065890"/>
            <a:ext cx="685800" cy="600854"/>
          </a:xfrm>
          <a:prstGeom prst="line">
            <a:avLst/>
          </a:prstGeom>
          <a:ln w="44450">
            <a:solidFill>
              <a:srgbClr val="D3373A"/>
            </a:solidFill>
            <a:tailEnd type="triangle" w="med" len="med"/>
          </a:ln>
        </p:spPr>
      </p:cxnSp>
      <p:sp>
        <p:nvSpPr>
          <p:cNvPr id="40" name="TextBox 39"/>
          <p:cNvSpPr txBox="1"/>
          <p:nvPr/>
        </p:nvSpPr>
        <p:spPr>
          <a:xfrm>
            <a:off x="4800600" y="3065890"/>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D3373A"/>
                </a:solidFill>
                <a:latin typeface="Calibri"/>
              </a:rPr>
              <a:t>Alize rüzgârları</a:t>
            </a:r>
          </a:p>
        </p:txBody>
      </p:sp>
      <p:cxnSp>
        <p:nvCxnSpPr>
          <p:cNvPr id="41" name="Connector 40"/>
          <p:cNvCxnSpPr/>
          <p:nvPr/>
        </p:nvCxnSpPr>
        <p:spPr>
          <a:xfrm flipH="1" flipV="1">
            <a:off x="4023360" y="3794760"/>
            <a:ext cx="685800" cy="600853"/>
          </a:xfrm>
          <a:prstGeom prst="line">
            <a:avLst/>
          </a:prstGeom>
          <a:ln w="44450">
            <a:solidFill>
              <a:srgbClr val="D3373A"/>
            </a:solidFill>
            <a:tailEnd type="triangle" w="med" len="med"/>
          </a:ln>
        </p:spPr>
      </p:cxnSp>
      <p:sp>
        <p:nvSpPr>
          <p:cNvPr id="42" name="TextBox 41"/>
          <p:cNvSpPr txBox="1"/>
          <p:nvPr/>
        </p:nvSpPr>
        <p:spPr>
          <a:xfrm>
            <a:off x="4800600" y="3794760"/>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D3373A"/>
                </a:solidFill>
                <a:latin typeface="Calibri"/>
              </a:rPr>
              <a:t>Alize rüzgârları</a:t>
            </a:r>
          </a:p>
        </p:txBody>
      </p:sp>
      <p:cxnSp>
        <p:nvCxnSpPr>
          <p:cNvPr id="43" name="Connector 42"/>
          <p:cNvCxnSpPr/>
          <p:nvPr/>
        </p:nvCxnSpPr>
        <p:spPr>
          <a:xfrm>
            <a:off x="4023360" y="4523629"/>
            <a:ext cx="685800" cy="600854"/>
          </a:xfrm>
          <a:prstGeom prst="line">
            <a:avLst/>
          </a:prstGeom>
          <a:ln w="44450">
            <a:solidFill>
              <a:srgbClr val="B85C12"/>
            </a:solidFill>
            <a:tailEnd type="triangle" w="med" len="med"/>
          </a:ln>
        </p:spPr>
      </p:cxnSp>
      <p:sp>
        <p:nvSpPr>
          <p:cNvPr id="44" name="TextBox 43"/>
          <p:cNvSpPr txBox="1"/>
          <p:nvPr/>
        </p:nvSpPr>
        <p:spPr>
          <a:xfrm>
            <a:off x="4800600" y="4523629"/>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B85C12"/>
                </a:solidFill>
                <a:latin typeface="Calibri"/>
              </a:rPr>
              <a:t>Batı rüzgârları</a:t>
            </a:r>
          </a:p>
        </p:txBody>
      </p:sp>
      <p:cxnSp>
        <p:nvCxnSpPr>
          <p:cNvPr id="45" name="Connector 44"/>
          <p:cNvCxnSpPr/>
          <p:nvPr/>
        </p:nvCxnSpPr>
        <p:spPr>
          <a:xfrm flipH="1" flipV="1">
            <a:off x="4023360" y="5252499"/>
            <a:ext cx="685800" cy="600853"/>
          </a:xfrm>
          <a:prstGeom prst="line">
            <a:avLst/>
          </a:prstGeom>
          <a:ln w="44450">
            <a:solidFill>
              <a:srgbClr val="2F8FC9"/>
            </a:solidFill>
            <a:tailEnd type="triangle" w="med" len="med"/>
          </a:ln>
        </p:spPr>
      </p:cxnSp>
      <p:sp>
        <p:nvSpPr>
          <p:cNvPr id="46" name="TextBox 45"/>
          <p:cNvSpPr txBox="1"/>
          <p:nvPr/>
        </p:nvSpPr>
        <p:spPr>
          <a:xfrm>
            <a:off x="4800600" y="5252499"/>
            <a:ext cx="2331720" cy="600853"/>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F8FC9"/>
                </a:solidFill>
                <a:latin typeface="Calibri"/>
              </a:rPr>
              <a:t>Kutup rüzgârları</a:t>
            </a:r>
          </a:p>
        </p:txBody>
      </p:sp>
      <p:sp>
        <p:nvSpPr>
          <p:cNvPr id="47" name="Rounded Rectangle 46"/>
          <p:cNvSpPr/>
          <p:nvPr/>
        </p:nvSpPr>
        <p:spPr>
          <a:xfrm>
            <a:off x="7406640" y="1216152"/>
            <a:ext cx="4282135" cy="5029200"/>
          </a:xfrm>
          <a:prstGeom prst="roundRect">
            <a:avLst>
              <a:gd name="adj" fmla="val 6000"/>
            </a:avLst>
          </a:prstGeom>
          <a:solidFill>
            <a:srgbClr val="E3F1E4"/>
          </a:solidFill>
          <a:ln>
            <a:noFill/>
          </a:ln>
          <a:effectLst/>
        </p:spPr>
        <p:txBody>
          <a:bodyPr rtlCol="0" anchor="ctr"/>
          <a:lstStyle/>
          <a:p/>
        </p:txBody>
      </p:sp>
      <p:sp>
        <p:nvSpPr>
          <p:cNvPr id="48" name="Rectangle 47"/>
          <p:cNvSpPr/>
          <p:nvPr/>
        </p:nvSpPr>
        <p:spPr>
          <a:xfrm>
            <a:off x="7406640" y="1216152"/>
            <a:ext cx="109728" cy="5029200"/>
          </a:xfrm>
          <a:prstGeom prst="rect">
            <a:avLst/>
          </a:prstGeom>
          <a:solidFill>
            <a:srgbClr val="2E7D32"/>
          </a:solidFill>
          <a:ln>
            <a:noFill/>
          </a:ln>
          <a:effectLst/>
        </p:spPr>
        <p:txBody>
          <a:bodyPr rtlCol="0" anchor="ctr"/>
          <a:lstStyle/>
          <a:p/>
        </p:txBody>
      </p:sp>
      <p:sp>
        <p:nvSpPr>
          <p:cNvPr id="49" name="TextBox 48"/>
          <p:cNvSpPr txBox="1"/>
          <p:nvPr/>
        </p:nvSpPr>
        <p:spPr>
          <a:xfrm>
            <a:off x="7635240" y="1271016"/>
            <a:ext cx="3962095" cy="4919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Zincir — örnek cümle</a:t>
            </a:r>
          </a:p>
          <a:p>
            <a:pPr algn="l">
              <a:spcBef>
                <a:spcPts val="0"/>
              </a:spcBef>
              <a:spcAft>
                <a:spcPts val="500"/>
              </a:spcAft>
            </a:pPr>
            <a:r>
              <a:rPr lang="tr-TR" sz="1800" b="0" i="0">
                <a:solidFill>
                  <a:srgbClr val="262626"/>
                </a:solidFill>
                <a:latin typeface="Calibri"/>
              </a:rPr>
              <a:t>Ekvator'da ısınan hava yükselir: termik alçak basınç (TAB).</a:t>
            </a:r>
          </a:p>
          <a:p>
            <a:pPr algn="l">
              <a:spcBef>
                <a:spcPts val="0"/>
              </a:spcBef>
              <a:spcAft>
                <a:spcPts val="500"/>
              </a:spcAft>
            </a:pPr>
            <a:r>
              <a:rPr lang="tr-TR" sz="1800" b="0" i="0">
                <a:solidFill>
                  <a:srgbClr val="262626"/>
                </a:solidFill>
                <a:latin typeface="Calibri"/>
              </a:rPr>
              <a:t>30° enlemlerinde hava yığılıp alçalır: dinamik yüksek basınç (DYB).</a:t>
            </a:r>
          </a:p>
          <a:p>
            <a:pPr algn="l">
              <a:spcBef>
                <a:spcPts val="0"/>
              </a:spcBef>
              <a:spcAft>
                <a:spcPts val="500"/>
              </a:spcAft>
            </a:pPr>
            <a:r>
              <a:rPr lang="tr-TR" sz="1800" b="0" i="0">
                <a:solidFill>
                  <a:srgbClr val="262626"/>
                </a:solidFill>
                <a:latin typeface="Calibri"/>
              </a:rPr>
              <a:t>Hava yüksek basınçtan alçak basınca hareket eder: alizeler DYB'den TAB'a eser.</a:t>
            </a:r>
          </a:p>
          <a:p>
            <a:pPr algn="l">
              <a:spcBef>
                <a:spcPts val="0"/>
              </a:spcBef>
              <a:spcAft>
                <a:spcPts val="0"/>
              </a:spcAft>
            </a:pPr>
            <a:r>
              <a:rPr lang="tr-TR" sz="1800" b="1" i="0">
                <a:solidFill>
                  <a:srgbClr val="262626"/>
                </a:solidFill>
                <a:latin typeface="Calibri"/>
              </a:rPr>
              <a:t>Sıcaklık farkı → basınç farkı → rüzgâr.</a:t>
            </a:r>
          </a:p>
        </p:txBody>
      </p:sp>
      <p:sp>
        <p:nvSpPr>
          <p:cNvPr id="50" name="TextBox 4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51" name="Rounded Rectangle 5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 111</a:t>
            </a:r>
          </a:p>
        </p:txBody>
      </p:sp>
      <p:sp>
        <p:nvSpPr>
          <p:cNvPr id="52" name="TextBox 5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200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1E7B6E"/>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1E7B6E"/>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1E7B6E"/>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1E7B6E"/>
                </a:solidFill>
                <a:latin typeface="Calibri"/>
              </a:rPr>
              <a:t>Her gruba bir rüzgâr kartı · kitap s. 112-114</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201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Tropikal rüzgârlar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RÜZGÂR</a:t>
            </a:r>
          </a:p>
        </p:txBody>
      </p:sp>
      <p:pic>
        <p:nvPicPr>
          <p:cNvPr id="6" name="Picture 5" descr="h13_harita_3_7_s112.jpg"/>
          <p:cNvPicPr>
            <a:picLocks noChangeAspect="1"/>
          </p:cNvPicPr>
          <p:nvPr/>
        </p:nvPicPr>
        <p:blipFill>
          <a:blip r:embed="rId3"/>
          <a:stretch>
            <a:fillRect/>
          </a:stretch>
        </p:blipFill>
        <p:spPr>
          <a:xfrm>
            <a:off x="502920" y="1216152"/>
            <a:ext cx="6949440" cy="3653593"/>
          </a:xfrm>
          <a:prstGeom prst="rect">
            <a:avLst/>
          </a:prstGeom>
          <a:ln w="9525">
            <a:solidFill>
              <a:srgbClr val="D9D9D9"/>
            </a:solidFill>
          </a:ln>
        </p:spPr>
      </p:pic>
      <p:sp>
        <p:nvSpPr>
          <p:cNvPr id="7" name="Rounded Rectangle 6"/>
          <p:cNvSpPr/>
          <p:nvPr/>
        </p:nvSpPr>
        <p:spPr>
          <a:xfrm>
            <a:off x="3433592" y="1893630"/>
            <a:ext cx="960120" cy="365760"/>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tayfun</a:t>
            </a:r>
          </a:p>
        </p:txBody>
      </p:sp>
      <p:cxnSp>
        <p:nvCxnSpPr>
          <p:cNvPr id="8" name="Connector 7"/>
          <p:cNvCxnSpPr/>
          <p:nvPr/>
        </p:nvCxnSpPr>
        <p:spPr>
          <a:xfrm flipH="1">
            <a:off x="3707912" y="2259390"/>
            <a:ext cx="205740" cy="502920"/>
          </a:xfrm>
          <a:prstGeom prst="line">
            <a:avLst/>
          </a:prstGeom>
          <a:ln w="25400">
            <a:solidFill>
              <a:srgbClr val="D3373A"/>
            </a:solidFill>
          </a:ln>
        </p:spPr>
      </p:cxnSp>
      <p:sp>
        <p:nvSpPr>
          <p:cNvPr id="9" name="Rounded Rectangle 8"/>
          <p:cNvSpPr/>
          <p:nvPr/>
        </p:nvSpPr>
        <p:spPr>
          <a:xfrm>
            <a:off x="5481988" y="1308881"/>
            <a:ext cx="1874519" cy="365760"/>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hurricane (harikeyn)</a:t>
            </a:r>
          </a:p>
        </p:txBody>
      </p:sp>
      <p:cxnSp>
        <p:nvCxnSpPr>
          <p:cNvPr id="10" name="Connector 9"/>
          <p:cNvCxnSpPr/>
          <p:nvPr/>
        </p:nvCxnSpPr>
        <p:spPr>
          <a:xfrm>
            <a:off x="6419247" y="1674641"/>
            <a:ext cx="123445" cy="1024128"/>
          </a:xfrm>
          <a:prstGeom prst="line">
            <a:avLst/>
          </a:prstGeom>
          <a:ln w="25400">
            <a:solidFill>
              <a:srgbClr val="D3373A"/>
            </a:solidFill>
          </a:ln>
        </p:spPr>
      </p:cxnSp>
      <p:sp>
        <p:nvSpPr>
          <p:cNvPr id="11" name="Rounded Rectangle 10"/>
          <p:cNvSpPr/>
          <p:nvPr/>
        </p:nvSpPr>
        <p:spPr>
          <a:xfrm>
            <a:off x="4418973" y="3795759"/>
            <a:ext cx="1874519" cy="365760"/>
          </a:xfrm>
          <a:prstGeom prst="roundRect">
            <a:avLst>
              <a:gd name="adj" fmla="val 25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willy willy (vili vili)</a:t>
            </a:r>
          </a:p>
        </p:txBody>
      </p:sp>
      <p:cxnSp>
        <p:nvCxnSpPr>
          <p:cNvPr id="12" name="Connector 11"/>
          <p:cNvCxnSpPr/>
          <p:nvPr/>
        </p:nvCxnSpPr>
        <p:spPr>
          <a:xfrm flipH="1" flipV="1">
            <a:off x="3961773" y="3567159"/>
            <a:ext cx="1394459" cy="228600"/>
          </a:xfrm>
          <a:prstGeom prst="line">
            <a:avLst/>
          </a:prstGeom>
          <a:ln w="25400">
            <a:solidFill>
              <a:srgbClr val="D3373A"/>
            </a:solidFill>
          </a:ln>
        </p:spPr>
      </p:cxnSp>
      <p:sp>
        <p:nvSpPr>
          <p:cNvPr id="13" name="TextBox 12"/>
          <p:cNvSpPr txBox="1"/>
          <p:nvPr/>
        </p:nvSpPr>
        <p:spPr>
          <a:xfrm>
            <a:off x="502920" y="4919471"/>
            <a:ext cx="69494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3.7: Tropikal rüzgârların etkili olduğu alanlar (kitap s. 112)</a:t>
            </a:r>
          </a:p>
        </p:txBody>
      </p:sp>
      <p:sp>
        <p:nvSpPr>
          <p:cNvPr id="14" name="Rounded Rectangle 13"/>
          <p:cNvSpPr/>
          <p:nvPr/>
        </p:nvSpPr>
        <p:spPr>
          <a:xfrm>
            <a:off x="7635240" y="1216152"/>
            <a:ext cx="4053535" cy="137160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7635240" y="1216152"/>
            <a:ext cx="118872" cy="1371600"/>
          </a:xfrm>
          <a:prstGeom prst="rect">
            <a:avLst/>
          </a:prstGeom>
          <a:solidFill>
            <a:srgbClr val="D3373A"/>
          </a:solidFill>
          <a:ln>
            <a:noFill/>
          </a:ln>
          <a:effectLst/>
        </p:spPr>
        <p:txBody>
          <a:bodyPr rtlCol="0" anchor="ctr"/>
          <a:lstStyle/>
          <a:p/>
        </p:txBody>
      </p:sp>
      <p:sp>
        <p:nvSpPr>
          <p:cNvPr id="16" name="TextBox 15"/>
          <p:cNvSpPr txBox="1"/>
          <p:nvPr/>
        </p:nvSpPr>
        <p:spPr>
          <a:xfrm>
            <a:off x="7909560" y="1216152"/>
            <a:ext cx="3642055" cy="13716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Tropikal rüzgârlar, sıcak kuşakta okyanuslar üzerinde oluşur.</a:t>
            </a:r>
          </a:p>
        </p:txBody>
      </p:sp>
      <p:sp>
        <p:nvSpPr>
          <p:cNvPr id="17" name="Rounded Rectangle 16"/>
          <p:cNvSpPr/>
          <p:nvPr/>
        </p:nvSpPr>
        <p:spPr>
          <a:xfrm>
            <a:off x="7635240" y="2724912"/>
            <a:ext cx="4053535" cy="2377440"/>
          </a:xfrm>
          <a:prstGeom prst="roundRect">
            <a:avLst>
              <a:gd name="adj" fmla="val 8000"/>
            </a:avLst>
          </a:prstGeom>
          <a:solidFill>
            <a:srgbClr val="F0F0F0"/>
          </a:solidFill>
          <a:ln>
            <a:noFill/>
          </a:ln>
          <a:effectLst/>
        </p:spPr>
        <p:txBody>
          <a:bodyPr rtlCol="0" anchor="ctr"/>
          <a:lstStyle/>
          <a:p/>
        </p:txBody>
      </p:sp>
      <p:sp>
        <p:nvSpPr>
          <p:cNvPr id="18" name="Rectangle 17"/>
          <p:cNvSpPr/>
          <p:nvPr/>
        </p:nvSpPr>
        <p:spPr>
          <a:xfrm>
            <a:off x="7635240" y="2724912"/>
            <a:ext cx="118872" cy="2377440"/>
          </a:xfrm>
          <a:prstGeom prst="rect">
            <a:avLst/>
          </a:prstGeom>
          <a:solidFill>
            <a:srgbClr val="D3373A"/>
          </a:solidFill>
          <a:ln>
            <a:noFill/>
          </a:ln>
          <a:effectLst/>
        </p:spPr>
        <p:txBody>
          <a:bodyPr rtlCol="0" anchor="ctr"/>
          <a:lstStyle/>
          <a:p/>
        </p:txBody>
      </p:sp>
      <p:sp>
        <p:nvSpPr>
          <p:cNvPr id="19" name="TextBox 18"/>
          <p:cNvSpPr txBox="1"/>
          <p:nvPr/>
        </p:nvSpPr>
        <p:spPr>
          <a:xfrm>
            <a:off x="7909560" y="2724912"/>
            <a:ext cx="3642055" cy="23774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Bol yağış getiren, hortum ve kasırgaya dönüşen bu rüzgârlar etkili olduğu kıyılarda afet yaşanmasına neden olabilmektedir.</a:t>
            </a:r>
          </a:p>
        </p:txBody>
      </p:sp>
      <p:sp>
        <p:nvSpPr>
          <p:cNvPr id="20" name="Rounded Rectangle 19"/>
          <p:cNvSpPr/>
          <p:nvPr/>
        </p:nvSpPr>
        <p:spPr>
          <a:xfrm>
            <a:off x="502920" y="5285232"/>
            <a:ext cx="11185855" cy="960120"/>
          </a:xfrm>
          <a:prstGeom prst="roundRect">
            <a:avLst>
              <a:gd name="adj" fmla="val 8000"/>
            </a:avLst>
          </a:prstGeom>
          <a:solidFill>
            <a:srgbClr val="F0F0F0"/>
          </a:solidFill>
          <a:ln>
            <a:noFill/>
          </a:ln>
          <a:effectLst/>
        </p:spPr>
        <p:txBody>
          <a:bodyPr rtlCol="0" anchor="ctr"/>
          <a:lstStyle/>
          <a:p/>
        </p:txBody>
      </p:sp>
      <p:sp>
        <p:nvSpPr>
          <p:cNvPr id="21" name="Rectangle 20"/>
          <p:cNvSpPr/>
          <p:nvPr/>
        </p:nvSpPr>
        <p:spPr>
          <a:xfrm>
            <a:off x="502920" y="5285232"/>
            <a:ext cx="118872" cy="960120"/>
          </a:xfrm>
          <a:prstGeom prst="rect">
            <a:avLst/>
          </a:prstGeom>
          <a:solidFill>
            <a:srgbClr val="D3373A"/>
          </a:solidFill>
          <a:ln>
            <a:noFill/>
          </a:ln>
          <a:effectLst/>
        </p:spPr>
        <p:txBody>
          <a:bodyPr rtlCol="0" anchor="ctr"/>
          <a:lstStyle/>
          <a:p/>
        </p:txBody>
      </p:sp>
      <p:sp>
        <p:nvSpPr>
          <p:cNvPr id="22" name="TextBox 21"/>
          <p:cNvSpPr txBox="1"/>
          <p:nvPr/>
        </p:nvSpPr>
        <p:spPr>
          <a:xfrm>
            <a:off x="777240" y="5285232"/>
            <a:ext cx="10774375" cy="9601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Tropikal rüzgârlara Asya‘nın doğusunda tayfun, Meksika Körfezi kıyılarında hurricane (harikeyn) … Avustralya’da willy willy (vili vili) isimleri verilmiştir.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202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Muson rüzgârları: yaz ve kış</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RÜZGÂR</a:t>
            </a:r>
          </a:p>
        </p:txBody>
      </p:sp>
      <p:pic>
        <p:nvPicPr>
          <p:cNvPr id="6" name="Picture 5" descr="h13_harita_3_8_s112.jpg"/>
          <p:cNvPicPr>
            <a:picLocks noChangeAspect="1"/>
          </p:cNvPicPr>
          <p:nvPr/>
        </p:nvPicPr>
        <p:blipFill>
          <a:blip r:embed="rId3"/>
          <a:stretch>
            <a:fillRect/>
          </a:stretch>
        </p:blipFill>
        <p:spPr>
          <a:xfrm>
            <a:off x="502920" y="1216152"/>
            <a:ext cx="3246120" cy="2902413"/>
          </a:xfrm>
          <a:prstGeom prst="rect">
            <a:avLst/>
          </a:prstGeom>
          <a:ln w="9525">
            <a:solidFill>
              <a:srgbClr val="D9D9D9"/>
            </a:solidFill>
          </a:ln>
        </p:spPr>
      </p:pic>
      <p:sp>
        <p:nvSpPr>
          <p:cNvPr id="7" name="Rounded Rectangle 6"/>
          <p:cNvSpPr/>
          <p:nvPr/>
        </p:nvSpPr>
        <p:spPr>
          <a:xfrm>
            <a:off x="502920" y="4233672"/>
            <a:ext cx="3246120" cy="20116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4233672"/>
            <a:ext cx="3246120" cy="438912"/>
          </a:xfrm>
          <a:prstGeom prst="roundRect">
            <a:avLst>
              <a:gd name="adj" fmla="val 25000"/>
            </a:avLst>
          </a:prstGeom>
          <a:solidFill>
            <a:srgbClr val="D3373A"/>
          </a:solidFill>
          <a:ln>
            <a:noFill/>
          </a:ln>
          <a:effectLst/>
        </p:spPr>
        <p:txBody>
          <a:bodyPr rtlCol="0" anchor="ctr"/>
          <a:lstStyle/>
          <a:p/>
        </p:txBody>
      </p:sp>
      <p:sp>
        <p:nvSpPr>
          <p:cNvPr id="9" name="Rectangle 8"/>
          <p:cNvSpPr/>
          <p:nvPr/>
        </p:nvSpPr>
        <p:spPr>
          <a:xfrm>
            <a:off x="502920" y="4453128"/>
            <a:ext cx="3246120" cy="219456"/>
          </a:xfrm>
          <a:prstGeom prst="rect">
            <a:avLst/>
          </a:prstGeom>
          <a:solidFill>
            <a:srgbClr val="D3373A"/>
          </a:solidFill>
          <a:ln>
            <a:noFill/>
          </a:ln>
          <a:effectLst/>
        </p:spPr>
        <p:txBody>
          <a:bodyPr rtlCol="0" anchor="ctr"/>
          <a:lstStyle/>
          <a:p/>
        </p:txBody>
      </p:sp>
      <p:sp>
        <p:nvSpPr>
          <p:cNvPr id="10" name="TextBox 9"/>
          <p:cNvSpPr txBox="1"/>
          <p:nvPr/>
        </p:nvSpPr>
        <p:spPr>
          <a:xfrm>
            <a:off x="594360" y="4233672"/>
            <a:ext cx="3063240" cy="43891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Yaz musonu (Harita 3.8)</a:t>
            </a:r>
          </a:p>
        </p:txBody>
      </p:sp>
      <p:sp>
        <p:nvSpPr>
          <p:cNvPr id="11" name="TextBox 10"/>
          <p:cNvSpPr txBox="1"/>
          <p:nvPr/>
        </p:nvSpPr>
        <p:spPr>
          <a:xfrm>
            <a:off x="612648" y="4745736"/>
            <a:ext cx="3026664" cy="142646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Asya sıcak → alçak basınç; okyanus → yüksek basınç</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Denizden karaya eser · bol yağış</a:t>
            </a:r>
          </a:p>
        </p:txBody>
      </p:sp>
      <p:pic>
        <p:nvPicPr>
          <p:cNvPr id="12" name="Picture 11" descr="h13_harita_3_9_s112.jpg"/>
          <p:cNvPicPr>
            <a:picLocks noChangeAspect="1"/>
          </p:cNvPicPr>
          <p:nvPr/>
        </p:nvPicPr>
        <p:blipFill>
          <a:blip r:embed="rId4"/>
          <a:stretch>
            <a:fillRect/>
          </a:stretch>
        </p:blipFill>
        <p:spPr>
          <a:xfrm>
            <a:off x="3931920" y="1216152"/>
            <a:ext cx="3246120" cy="2902413"/>
          </a:xfrm>
          <a:prstGeom prst="rect">
            <a:avLst/>
          </a:prstGeom>
          <a:ln w="9525">
            <a:solidFill>
              <a:srgbClr val="D9D9D9"/>
            </a:solidFill>
          </a:ln>
        </p:spPr>
      </p:pic>
      <p:sp>
        <p:nvSpPr>
          <p:cNvPr id="13" name="Rounded Rectangle 12"/>
          <p:cNvSpPr/>
          <p:nvPr/>
        </p:nvSpPr>
        <p:spPr>
          <a:xfrm>
            <a:off x="3931920" y="4233672"/>
            <a:ext cx="3246120" cy="201168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3931920" y="4233672"/>
            <a:ext cx="3246120" cy="43891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3931920" y="4453128"/>
            <a:ext cx="3246120" cy="219456"/>
          </a:xfrm>
          <a:prstGeom prst="rect">
            <a:avLst/>
          </a:prstGeom>
          <a:solidFill>
            <a:srgbClr val="2C6696"/>
          </a:solidFill>
          <a:ln>
            <a:noFill/>
          </a:ln>
          <a:effectLst/>
        </p:spPr>
        <p:txBody>
          <a:bodyPr rtlCol="0" anchor="ctr"/>
          <a:lstStyle/>
          <a:p/>
        </p:txBody>
      </p:sp>
      <p:sp>
        <p:nvSpPr>
          <p:cNvPr id="16" name="TextBox 15"/>
          <p:cNvSpPr txBox="1"/>
          <p:nvPr/>
        </p:nvSpPr>
        <p:spPr>
          <a:xfrm>
            <a:off x="4023360" y="4233672"/>
            <a:ext cx="3063240" cy="43891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Kış musonu (Harita 3.9)</a:t>
            </a:r>
          </a:p>
        </p:txBody>
      </p:sp>
      <p:sp>
        <p:nvSpPr>
          <p:cNvPr id="17" name="TextBox 16"/>
          <p:cNvSpPr txBox="1"/>
          <p:nvPr/>
        </p:nvSpPr>
        <p:spPr>
          <a:xfrm>
            <a:off x="4041648" y="4745736"/>
            <a:ext cx="3026664" cy="1426464"/>
          </a:xfrm>
          <a:prstGeom prst="rect">
            <a:avLst/>
          </a:prstGeom>
          <a:noFill/>
        </p:spPr>
        <p:txBody>
          <a:bodyPr wrap="square" anchor="t" lIns="73152" rIns="73152" tIns="36576" bIns="36576">
            <a:noAutofit/>
          </a:bodyPr>
          <a:lstStyle/>
          <a:p>
            <a:pPr algn="l" marL="205112" indent="-205112">
              <a:spcBef>
                <a:spcPts val="0"/>
              </a:spcBef>
              <a:spcAft>
                <a:spcPts val="550"/>
              </a:spcAft>
            </a:pPr>
            <a:r>
              <a:rPr lang="tr-TR" sz="1650" b="1" i="0">
                <a:solidFill>
                  <a:srgbClr val="2C6696"/>
                </a:solidFill>
                <a:latin typeface="Calibri"/>
              </a:rPr>
              <a:t>•  </a:t>
            </a:r>
            <a:r>
              <a:rPr lang="tr-TR" sz="1650" b="0" i="0">
                <a:solidFill>
                  <a:srgbClr val="262626"/>
                </a:solidFill>
                <a:latin typeface="Calibri"/>
              </a:rPr>
              <a:t>Asya çok soğuk → yüksek basınç; okyanus → alçak basınç</a:t>
            </a:r>
          </a:p>
          <a:p>
            <a:pPr algn="l" marL="205112" indent="-205112">
              <a:spcBef>
                <a:spcPts val="0"/>
              </a:spcBef>
              <a:spcAft>
                <a:spcPts val="0"/>
              </a:spcAft>
            </a:pPr>
            <a:r>
              <a:rPr lang="tr-TR" sz="1650" b="1" i="0">
                <a:solidFill>
                  <a:srgbClr val="2C6696"/>
                </a:solidFill>
                <a:latin typeface="Calibri"/>
              </a:rPr>
              <a:t>•  </a:t>
            </a:r>
            <a:r>
              <a:rPr lang="tr-TR" sz="1650" b="0" i="0">
                <a:solidFill>
                  <a:srgbClr val="262626"/>
                </a:solidFill>
                <a:latin typeface="Calibri"/>
              </a:rPr>
              <a:t>Karadan denize eser · soğuk ve kuru</a:t>
            </a:r>
          </a:p>
        </p:txBody>
      </p:sp>
      <p:sp>
        <p:nvSpPr>
          <p:cNvPr id="18" name="Rounded Rectangle 17"/>
          <p:cNvSpPr/>
          <p:nvPr/>
        </p:nvSpPr>
        <p:spPr>
          <a:xfrm>
            <a:off x="7360920" y="1216152"/>
            <a:ext cx="4327855" cy="2011680"/>
          </a:xfrm>
          <a:prstGeom prst="roundRect">
            <a:avLst>
              <a:gd name="adj" fmla="val 8000"/>
            </a:avLst>
          </a:prstGeom>
          <a:solidFill>
            <a:srgbClr val="F0F0F0"/>
          </a:solidFill>
          <a:ln>
            <a:noFill/>
          </a:ln>
          <a:effectLst/>
        </p:spPr>
        <p:txBody>
          <a:bodyPr rtlCol="0" anchor="ctr"/>
          <a:lstStyle/>
          <a:p/>
        </p:txBody>
      </p:sp>
      <p:sp>
        <p:nvSpPr>
          <p:cNvPr id="19" name="Rectangle 18"/>
          <p:cNvSpPr/>
          <p:nvPr/>
        </p:nvSpPr>
        <p:spPr>
          <a:xfrm>
            <a:off x="7360920" y="1216152"/>
            <a:ext cx="118872" cy="2011680"/>
          </a:xfrm>
          <a:prstGeom prst="rect">
            <a:avLst/>
          </a:prstGeom>
          <a:solidFill>
            <a:srgbClr val="B85C12"/>
          </a:solidFill>
          <a:ln>
            <a:noFill/>
          </a:ln>
          <a:effectLst/>
        </p:spPr>
        <p:txBody>
          <a:bodyPr rtlCol="0" anchor="ctr"/>
          <a:lstStyle/>
          <a:p/>
        </p:txBody>
      </p:sp>
      <p:sp>
        <p:nvSpPr>
          <p:cNvPr id="20" name="TextBox 19"/>
          <p:cNvSpPr txBox="1"/>
          <p:nvPr/>
        </p:nvSpPr>
        <p:spPr>
          <a:xfrm>
            <a:off x="7635240" y="1216152"/>
            <a:ext cx="3916375" cy="20116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Mevsimlik rüzgârlar, karalar ile okyanuslar arasındaki sıcaklık ve basınç farkı nedeniyle oluşur.</a:t>
            </a:r>
          </a:p>
        </p:txBody>
      </p:sp>
      <p:sp>
        <p:nvSpPr>
          <p:cNvPr id="21" name="Rounded Rectangle 20"/>
          <p:cNvSpPr/>
          <p:nvPr/>
        </p:nvSpPr>
        <p:spPr>
          <a:xfrm>
            <a:off x="7360920" y="3410712"/>
            <a:ext cx="4327855" cy="2834640"/>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7360920" y="3410712"/>
            <a:ext cx="118872" cy="2834640"/>
          </a:xfrm>
          <a:prstGeom prst="rect">
            <a:avLst/>
          </a:prstGeom>
          <a:solidFill>
            <a:srgbClr val="B85C12"/>
          </a:solidFill>
          <a:ln>
            <a:noFill/>
          </a:ln>
          <a:effectLst/>
        </p:spPr>
        <p:txBody>
          <a:bodyPr rtlCol="0" anchor="ctr"/>
          <a:lstStyle/>
          <a:p/>
        </p:txBody>
      </p:sp>
      <p:sp>
        <p:nvSpPr>
          <p:cNvPr id="23" name="TextBox 22"/>
          <p:cNvSpPr txBox="1"/>
          <p:nvPr/>
        </p:nvSpPr>
        <p:spPr>
          <a:xfrm>
            <a:off x="7635240" y="3410712"/>
            <a:ext cx="3916375" cy="28346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Muson rüzgârları olarak adlandırılan mevsimlik rüzgârlar; Güney ve Güneydoğu Asya, Avustralya, Meksika Körfezi ve Afrika’da Gine Körfezi kıyılarında etkili olur.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203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Yaz musonu mu, kış musonu mu? Üç kelimeyle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2 dk</a:t>
            </a:r>
          </a:p>
        </p:txBody>
      </p:sp>
      <p:sp>
        <p:nvSpPr>
          <p:cNvPr id="6" name="Rounded Rectangle 5"/>
          <p:cNvSpPr/>
          <p:nvPr/>
        </p:nvSpPr>
        <p:spPr>
          <a:xfrm>
            <a:off x="502920" y="1216152"/>
            <a:ext cx="5455767"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55767" cy="594360"/>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13332"/>
            <a:ext cx="5455767" cy="297180"/>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YAZ MUSONU</a:t>
            </a:r>
          </a:p>
        </p:txBody>
      </p:sp>
      <p:sp>
        <p:nvSpPr>
          <p:cNvPr id="10" name="Rounded Rectangle 9"/>
          <p:cNvSpPr/>
          <p:nvPr/>
        </p:nvSpPr>
        <p:spPr>
          <a:xfrm>
            <a:off x="777240" y="199339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1. ……………</a:t>
            </a:r>
          </a:p>
        </p:txBody>
      </p:sp>
      <p:sp>
        <p:nvSpPr>
          <p:cNvPr id="11" name="Rounded Rectangle 10"/>
          <p:cNvSpPr/>
          <p:nvPr/>
        </p:nvSpPr>
        <p:spPr>
          <a:xfrm>
            <a:off x="777240" y="281635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2. ……………</a:t>
            </a:r>
          </a:p>
        </p:txBody>
      </p:sp>
      <p:sp>
        <p:nvSpPr>
          <p:cNvPr id="12" name="Rounded Rectangle 11"/>
          <p:cNvSpPr/>
          <p:nvPr/>
        </p:nvSpPr>
        <p:spPr>
          <a:xfrm>
            <a:off x="777240" y="363931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3. ……………</a:t>
            </a:r>
          </a:p>
        </p:txBody>
      </p:sp>
      <p:sp>
        <p:nvSpPr>
          <p:cNvPr id="13" name="Rounded Rectangle 12"/>
          <p:cNvSpPr/>
          <p:nvPr/>
        </p:nvSpPr>
        <p:spPr>
          <a:xfrm>
            <a:off x="6233007" y="1216152"/>
            <a:ext cx="5455767" cy="32918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233007" y="1216152"/>
            <a:ext cx="5455767" cy="594360"/>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233007" y="1513332"/>
            <a:ext cx="5455767" cy="297180"/>
          </a:xfrm>
          <a:prstGeom prst="rect">
            <a:avLst/>
          </a:prstGeom>
          <a:solidFill>
            <a:srgbClr val="2C6696"/>
          </a:solidFill>
          <a:ln>
            <a:noFill/>
          </a:ln>
          <a:effectLst/>
        </p:spPr>
        <p:txBody>
          <a:bodyPr rtlCol="0" anchor="ctr"/>
          <a:lstStyle/>
          <a:p/>
        </p:txBody>
      </p:sp>
      <p:sp>
        <p:nvSpPr>
          <p:cNvPr id="16" name="TextBox 15"/>
          <p:cNvSpPr txBox="1"/>
          <p:nvPr/>
        </p:nvSpPr>
        <p:spPr>
          <a:xfrm>
            <a:off x="6324447"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KIŞ MUSONU</a:t>
            </a:r>
          </a:p>
        </p:txBody>
      </p:sp>
      <p:sp>
        <p:nvSpPr>
          <p:cNvPr id="17" name="Rounded Rectangle 16"/>
          <p:cNvSpPr/>
          <p:nvPr/>
        </p:nvSpPr>
        <p:spPr>
          <a:xfrm>
            <a:off x="6507327" y="199339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1. ……………</a:t>
            </a:r>
          </a:p>
        </p:txBody>
      </p:sp>
      <p:sp>
        <p:nvSpPr>
          <p:cNvPr id="18" name="Rounded Rectangle 17"/>
          <p:cNvSpPr/>
          <p:nvPr/>
        </p:nvSpPr>
        <p:spPr>
          <a:xfrm>
            <a:off x="6507327" y="281635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2. ……………</a:t>
            </a:r>
          </a:p>
        </p:txBody>
      </p:sp>
      <p:sp>
        <p:nvSpPr>
          <p:cNvPr id="19" name="Rounded Rectangle 18"/>
          <p:cNvSpPr/>
          <p:nvPr/>
        </p:nvSpPr>
        <p:spPr>
          <a:xfrm>
            <a:off x="6507327" y="3639312"/>
            <a:ext cx="4907127" cy="658368"/>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2000" b="0" i="0">
                <a:solidFill>
                  <a:srgbClr val="767676"/>
                </a:solidFill>
                <a:latin typeface="Calibri"/>
              </a:rPr>
              <a:t>3. ……………</a:t>
            </a:r>
          </a:p>
        </p:txBody>
      </p:sp>
      <p:sp>
        <p:nvSpPr>
          <p:cNvPr id="20" name="Rounded Rectangle 19"/>
          <p:cNvSpPr/>
          <p:nvPr/>
        </p:nvSpPr>
        <p:spPr>
          <a:xfrm>
            <a:off x="502920" y="4690872"/>
            <a:ext cx="11185855" cy="15544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200" b="1" i="0">
                <a:solidFill>
                  <a:srgbClr val="B85C12"/>
                </a:solidFill>
                <a:latin typeface="Calibri"/>
              </a:rPr>
              <a:t>İpucu</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Nereden nereye eser? · Nemli mi, kuru mu? · Yağış getirir mi?</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204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Yaz musonu mu, kış musonu mu? Üç kelimeyle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55767" cy="594360"/>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13332"/>
            <a:ext cx="5455767" cy="297180"/>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YAZ MUSONU</a:t>
            </a:r>
          </a:p>
        </p:txBody>
      </p:sp>
      <p:sp>
        <p:nvSpPr>
          <p:cNvPr id="10" name="Rounded Rectangle 9"/>
          <p:cNvSpPr/>
          <p:nvPr/>
        </p:nvSpPr>
        <p:spPr>
          <a:xfrm>
            <a:off x="777240" y="199339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denizden karaya</a:t>
            </a:r>
          </a:p>
        </p:txBody>
      </p:sp>
      <p:sp>
        <p:nvSpPr>
          <p:cNvPr id="11" name="Rounded Rectangle 10"/>
          <p:cNvSpPr/>
          <p:nvPr/>
        </p:nvSpPr>
        <p:spPr>
          <a:xfrm>
            <a:off x="777240" y="281635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nemli</a:t>
            </a:r>
          </a:p>
        </p:txBody>
      </p:sp>
      <p:sp>
        <p:nvSpPr>
          <p:cNvPr id="12" name="Rounded Rectangle 11"/>
          <p:cNvSpPr/>
          <p:nvPr/>
        </p:nvSpPr>
        <p:spPr>
          <a:xfrm>
            <a:off x="777240" y="363931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bol yağış</a:t>
            </a:r>
          </a:p>
        </p:txBody>
      </p:sp>
      <p:sp>
        <p:nvSpPr>
          <p:cNvPr id="13" name="Rounded Rectangle 12"/>
          <p:cNvSpPr/>
          <p:nvPr/>
        </p:nvSpPr>
        <p:spPr>
          <a:xfrm>
            <a:off x="6233007" y="1216152"/>
            <a:ext cx="5455767" cy="32918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233007" y="1216152"/>
            <a:ext cx="5455767" cy="594360"/>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233007" y="1513332"/>
            <a:ext cx="5455767" cy="297180"/>
          </a:xfrm>
          <a:prstGeom prst="rect">
            <a:avLst/>
          </a:prstGeom>
          <a:solidFill>
            <a:srgbClr val="2C6696"/>
          </a:solidFill>
          <a:ln>
            <a:noFill/>
          </a:ln>
          <a:effectLst/>
        </p:spPr>
        <p:txBody>
          <a:bodyPr rtlCol="0" anchor="ctr"/>
          <a:lstStyle/>
          <a:p/>
        </p:txBody>
      </p:sp>
      <p:sp>
        <p:nvSpPr>
          <p:cNvPr id="16" name="TextBox 15"/>
          <p:cNvSpPr txBox="1"/>
          <p:nvPr/>
        </p:nvSpPr>
        <p:spPr>
          <a:xfrm>
            <a:off x="6324447"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KIŞ MUSONU</a:t>
            </a:r>
          </a:p>
        </p:txBody>
      </p:sp>
      <p:sp>
        <p:nvSpPr>
          <p:cNvPr id="17" name="Rounded Rectangle 16"/>
          <p:cNvSpPr/>
          <p:nvPr/>
        </p:nvSpPr>
        <p:spPr>
          <a:xfrm>
            <a:off x="6507327" y="199339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karadan denize</a:t>
            </a:r>
          </a:p>
        </p:txBody>
      </p:sp>
      <p:sp>
        <p:nvSpPr>
          <p:cNvPr id="18" name="Rounded Rectangle 17"/>
          <p:cNvSpPr/>
          <p:nvPr/>
        </p:nvSpPr>
        <p:spPr>
          <a:xfrm>
            <a:off x="6507327" y="281635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soğuk</a:t>
            </a:r>
          </a:p>
        </p:txBody>
      </p:sp>
      <p:sp>
        <p:nvSpPr>
          <p:cNvPr id="19" name="Rounded Rectangle 18"/>
          <p:cNvSpPr/>
          <p:nvPr/>
        </p:nvSpPr>
        <p:spPr>
          <a:xfrm>
            <a:off x="6507327" y="3639312"/>
            <a:ext cx="4907127" cy="658368"/>
          </a:xfrm>
          <a:prstGeom prst="roundRect">
            <a:avLst>
              <a:gd name="adj" fmla="val 30000"/>
            </a:avLst>
          </a:prstGeom>
          <a:solidFill>
            <a:srgbClr val="E3F1E4"/>
          </a:solidFill>
          <a:ln w="15875">
            <a:solidFill>
              <a:srgbClr val="2E7D32"/>
            </a:solidFill>
          </a:ln>
          <a:effectLst/>
        </p:spPr>
        <p:txBody>
          <a:bodyPr rtlCol="0" anchor="ctr" wrap="square" lIns="54864" rIns="54864" tIns="0" bIns="0">
            <a:noAutofit/>
          </a:bodyPr>
          <a:lstStyle/>
          <a:p>
            <a:pPr algn="ctr">
              <a:spcBef>
                <a:spcPts val="0"/>
              </a:spcBef>
              <a:spcAft>
                <a:spcPts val="0"/>
              </a:spcAft>
            </a:pPr>
            <a:r>
              <a:rPr lang="tr-TR" sz="2200" b="1" i="0">
                <a:solidFill>
                  <a:srgbClr val="262626"/>
                </a:solidFill>
                <a:latin typeface="Calibri"/>
              </a:rPr>
              <a:t>kuru</a:t>
            </a:r>
          </a:p>
        </p:txBody>
      </p:sp>
      <p:sp>
        <p:nvSpPr>
          <p:cNvPr id="20" name="Rounded Rectangle 19"/>
          <p:cNvSpPr/>
          <p:nvPr/>
        </p:nvSpPr>
        <p:spPr>
          <a:xfrm>
            <a:off x="502920" y="4690872"/>
            <a:ext cx="11185855" cy="1554480"/>
          </a:xfrm>
          <a:prstGeom prst="roundRect">
            <a:avLst>
              <a:gd name="adj" fmla="val 8000"/>
            </a:avLst>
          </a:prstGeom>
          <a:solidFill>
            <a:srgbClr val="F0F0F0"/>
          </a:solidFill>
          <a:ln>
            <a:noFill/>
          </a:ln>
          <a:effectLst/>
        </p:spPr>
        <p:txBody>
          <a:bodyPr rtlCol="0" anchor="ctr"/>
          <a:lstStyle/>
          <a:p/>
        </p:txBody>
      </p:sp>
      <p:sp>
        <p:nvSpPr>
          <p:cNvPr id="21" name="Rectangle 20"/>
          <p:cNvSpPr/>
          <p:nvPr/>
        </p:nvSpPr>
        <p:spPr>
          <a:xfrm>
            <a:off x="502920" y="4690872"/>
            <a:ext cx="118872" cy="1554480"/>
          </a:xfrm>
          <a:prstGeom prst="rect">
            <a:avLst/>
          </a:prstGeom>
          <a:solidFill>
            <a:srgbClr val="2E7D32"/>
          </a:solidFill>
          <a:ln>
            <a:noFill/>
          </a:ln>
          <a:effectLst/>
        </p:spPr>
        <p:txBody>
          <a:bodyPr rtlCol="0" anchor="ctr"/>
          <a:lstStyle/>
          <a:p/>
        </p:txBody>
      </p:sp>
      <p:sp>
        <p:nvSpPr>
          <p:cNvPr id="22" name="TextBox 21"/>
          <p:cNvSpPr txBox="1"/>
          <p:nvPr/>
        </p:nvSpPr>
        <p:spPr>
          <a:xfrm>
            <a:off x="777240" y="4690872"/>
            <a:ext cx="10774375" cy="15544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Bu dönemde denizden karaya doğru esen ve yaz musonu olarak adlandırılan rüzgârlar karalar üzerine bol yağış bırakır. Karadan denizlere doğru esen soğuk ve kuru rüzgârlar kış musonu olarak adlandırılır.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205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Muson rüzgârlarının oluşmasında temel etken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Karalar ile okyanuslar arasındaki sıcaklık ve basınç farkı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Yer çekiminin Ekvator'dan kutuplara doğru artması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Dağ ve vadi arasındaki gece-gündüz sıcaklık farkı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60° enlemlerinde farklı hava kütlelerinin karşılaşması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Kutuplardaki termik yüksek basınç</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206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Muson rüzgârlarının oluşmasında temel etken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Karalar ile okyanuslar arasındaki sıcaklık ve basınç farkı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Yer çekiminin Ekvator'dan kutuplara doğru artması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Dağ ve vadi arasındaki gece-gündüz sıcaklık farkı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60° enlemlerinde farklı hava kütlelerinin karşılaşması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Kutuplardaki termik yüksek basınç</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Mevsimlik rüzgârlar, karalar ile okyanuslar arasındaki sıcaklık ve basınç farkı nedeniyle oluşur. Yönleri mevsime göre değişir.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207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Meltemler: hangisi hangisi?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4 KART</a:t>
            </a:r>
          </a:p>
        </p:txBody>
      </p:sp>
      <p:pic>
        <p:nvPicPr>
          <p:cNvPr id="6" name="Picture 5" descr="h13_gorsel_3_22_s113.jpg"/>
          <p:cNvPicPr>
            <a:picLocks noChangeAspect="1"/>
          </p:cNvPicPr>
          <p:nvPr/>
        </p:nvPicPr>
        <p:blipFill>
          <a:blip r:embed="rId3"/>
          <a:stretch>
            <a:fillRect/>
          </a:stretch>
        </p:blipFill>
        <p:spPr>
          <a:xfrm>
            <a:off x="502920" y="1384131"/>
            <a:ext cx="3703320" cy="2114633"/>
          </a:xfrm>
          <a:prstGeom prst="rect">
            <a:avLst/>
          </a:prstGeom>
          <a:ln w="9525">
            <a:solidFill>
              <a:srgbClr val="D9D9D9"/>
            </a:solidFill>
          </a:ln>
        </p:spPr>
      </p:pic>
      <p:sp>
        <p:nvSpPr>
          <p:cNvPr id="7" name="Oval 6"/>
          <p:cNvSpPr/>
          <p:nvPr/>
        </p:nvSpPr>
        <p:spPr>
          <a:xfrm>
            <a:off x="571500" y="1452711"/>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a:t>
            </a:r>
          </a:p>
        </p:txBody>
      </p:sp>
      <p:pic>
        <p:nvPicPr>
          <p:cNvPr id="8" name="Picture 7" descr="h13_gorsel_3_24_s113.jpg"/>
          <p:cNvPicPr>
            <a:picLocks noChangeAspect="1"/>
          </p:cNvPicPr>
          <p:nvPr/>
        </p:nvPicPr>
        <p:blipFill>
          <a:blip r:embed="rId4"/>
          <a:stretch>
            <a:fillRect/>
          </a:stretch>
        </p:blipFill>
        <p:spPr>
          <a:xfrm>
            <a:off x="4343400" y="1361562"/>
            <a:ext cx="3703320" cy="2159771"/>
          </a:xfrm>
          <a:prstGeom prst="rect">
            <a:avLst/>
          </a:prstGeom>
          <a:ln w="9525">
            <a:solidFill>
              <a:srgbClr val="D9D9D9"/>
            </a:solidFill>
          </a:ln>
        </p:spPr>
      </p:pic>
      <p:sp>
        <p:nvSpPr>
          <p:cNvPr id="9" name="Oval 8"/>
          <p:cNvSpPr/>
          <p:nvPr/>
        </p:nvSpPr>
        <p:spPr>
          <a:xfrm>
            <a:off x="4411980" y="143014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2</a:t>
            </a:r>
          </a:p>
        </p:txBody>
      </p:sp>
      <p:pic>
        <p:nvPicPr>
          <p:cNvPr id="10" name="Picture 9" descr="h13_gorsel_3_21_s113.jpg"/>
          <p:cNvPicPr>
            <a:picLocks noChangeAspect="1"/>
          </p:cNvPicPr>
          <p:nvPr/>
        </p:nvPicPr>
        <p:blipFill>
          <a:blip r:embed="rId5"/>
          <a:stretch>
            <a:fillRect/>
          </a:stretch>
        </p:blipFill>
        <p:spPr>
          <a:xfrm>
            <a:off x="502920" y="3851851"/>
            <a:ext cx="3703320" cy="2299832"/>
          </a:xfrm>
          <a:prstGeom prst="rect">
            <a:avLst/>
          </a:prstGeom>
          <a:ln w="9525">
            <a:solidFill>
              <a:srgbClr val="D9D9D9"/>
            </a:solidFill>
          </a:ln>
        </p:spPr>
      </p:pic>
      <p:sp>
        <p:nvSpPr>
          <p:cNvPr id="11" name="Oval 10"/>
          <p:cNvSpPr/>
          <p:nvPr/>
        </p:nvSpPr>
        <p:spPr>
          <a:xfrm>
            <a:off x="571500" y="3920431"/>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3</a:t>
            </a:r>
          </a:p>
        </p:txBody>
      </p:sp>
      <p:pic>
        <p:nvPicPr>
          <p:cNvPr id="12" name="Picture 11" descr="h13_gorsel_3_23_s113.jpg"/>
          <p:cNvPicPr>
            <a:picLocks noChangeAspect="1"/>
          </p:cNvPicPr>
          <p:nvPr/>
        </p:nvPicPr>
        <p:blipFill>
          <a:blip r:embed="rId6"/>
          <a:stretch>
            <a:fillRect/>
          </a:stretch>
        </p:blipFill>
        <p:spPr>
          <a:xfrm>
            <a:off x="4343400" y="3916623"/>
            <a:ext cx="3703320" cy="2170289"/>
          </a:xfrm>
          <a:prstGeom prst="rect">
            <a:avLst/>
          </a:prstGeom>
          <a:ln w="9525">
            <a:solidFill>
              <a:srgbClr val="D9D9D9"/>
            </a:solidFill>
          </a:ln>
        </p:spPr>
      </p:pic>
      <p:sp>
        <p:nvSpPr>
          <p:cNvPr id="13" name="Oval 12"/>
          <p:cNvSpPr/>
          <p:nvPr/>
        </p:nvSpPr>
        <p:spPr>
          <a:xfrm>
            <a:off x="4411980" y="3985203"/>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4</a:t>
            </a:r>
          </a:p>
        </p:txBody>
      </p:sp>
      <p:sp>
        <p:nvSpPr>
          <p:cNvPr id="14" name="Rounded Rectangle 13"/>
          <p:cNvSpPr/>
          <p:nvPr/>
        </p:nvSpPr>
        <p:spPr>
          <a:xfrm>
            <a:off x="8229600" y="1216152"/>
            <a:ext cx="3459175" cy="146304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8229600" y="1216152"/>
            <a:ext cx="118872" cy="1463040"/>
          </a:xfrm>
          <a:prstGeom prst="rect">
            <a:avLst/>
          </a:prstGeom>
          <a:solidFill>
            <a:srgbClr val="2C6696"/>
          </a:solidFill>
          <a:ln>
            <a:noFill/>
          </a:ln>
          <a:effectLst/>
        </p:spPr>
        <p:txBody>
          <a:bodyPr rtlCol="0" anchor="ctr"/>
          <a:lstStyle/>
          <a:p/>
        </p:txBody>
      </p:sp>
      <p:sp>
        <p:nvSpPr>
          <p:cNvPr id="16" name="TextBox 15"/>
          <p:cNvSpPr txBox="1"/>
          <p:nvPr/>
        </p:nvSpPr>
        <p:spPr>
          <a:xfrm>
            <a:off x="8503920" y="1216152"/>
            <a:ext cx="3047695" cy="14630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Meltemlerin esme yönü gün içinde değişir.</a:t>
            </a:r>
          </a:p>
        </p:txBody>
      </p:sp>
      <p:sp>
        <p:nvSpPr>
          <p:cNvPr id="17" name="Rounded Rectangle 16"/>
          <p:cNvSpPr/>
          <p:nvPr/>
        </p:nvSpPr>
        <p:spPr>
          <a:xfrm>
            <a:off x="8229600" y="2862072"/>
            <a:ext cx="3459175" cy="33832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600"/>
              </a:spcAft>
            </a:pPr>
            <a:r>
              <a:rPr lang="tr-TR" sz="2000" b="1" i="0">
                <a:solidFill>
                  <a:srgbClr val="2C6696"/>
                </a:solidFill>
                <a:latin typeface="Calibri"/>
              </a:rPr>
              <a:t>Her görsel için:</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Hangi meltem?</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Gündüz mü, gece mi?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Rüzgâr nereden nereye esiyor?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Alçak basınç nerede?</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208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Meltemler: hangisi hangisi?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h13_gorsel_3_22_s113.jpg"/>
          <p:cNvPicPr>
            <a:picLocks noChangeAspect="1"/>
          </p:cNvPicPr>
          <p:nvPr/>
        </p:nvPicPr>
        <p:blipFill>
          <a:blip r:embed="rId3"/>
          <a:stretch>
            <a:fillRect/>
          </a:stretch>
        </p:blipFill>
        <p:spPr>
          <a:xfrm>
            <a:off x="502920" y="1384131"/>
            <a:ext cx="3703320" cy="2114633"/>
          </a:xfrm>
          <a:prstGeom prst="rect">
            <a:avLst/>
          </a:prstGeom>
          <a:ln w="9525">
            <a:solidFill>
              <a:srgbClr val="D9D9D9"/>
            </a:solidFill>
          </a:ln>
        </p:spPr>
      </p:pic>
      <p:sp>
        <p:nvSpPr>
          <p:cNvPr id="7" name="Oval 6"/>
          <p:cNvSpPr/>
          <p:nvPr/>
        </p:nvSpPr>
        <p:spPr>
          <a:xfrm>
            <a:off x="571500" y="1452711"/>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1</a:t>
            </a:r>
          </a:p>
        </p:txBody>
      </p:sp>
      <p:sp>
        <p:nvSpPr>
          <p:cNvPr id="8" name="Rounded Rectangle 7"/>
          <p:cNvSpPr/>
          <p:nvPr/>
        </p:nvSpPr>
        <p:spPr>
          <a:xfrm>
            <a:off x="1161288" y="1475571"/>
            <a:ext cx="2926080" cy="411480"/>
          </a:xfrm>
          <a:prstGeom prst="roundRect">
            <a:avLst>
              <a:gd name="adj" fmla="val 25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Kara meltemi · gece</a:t>
            </a:r>
          </a:p>
        </p:txBody>
      </p:sp>
      <p:sp>
        <p:nvSpPr>
          <p:cNvPr id="9" name="Rounded Rectangle 8"/>
          <p:cNvSpPr/>
          <p:nvPr/>
        </p:nvSpPr>
        <p:spPr>
          <a:xfrm>
            <a:off x="594360" y="3023276"/>
            <a:ext cx="3520440" cy="384048"/>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500" b="1" i="0">
                <a:solidFill>
                  <a:srgbClr val="2E7D32"/>
                </a:solidFill>
                <a:latin typeface="Calibri"/>
              </a:rPr>
              <a:t>karadan denize</a:t>
            </a:r>
          </a:p>
        </p:txBody>
      </p:sp>
      <p:pic>
        <p:nvPicPr>
          <p:cNvPr id="10" name="Picture 9" descr="h13_gorsel_3_24_s113.jpg"/>
          <p:cNvPicPr>
            <a:picLocks noChangeAspect="1"/>
          </p:cNvPicPr>
          <p:nvPr/>
        </p:nvPicPr>
        <p:blipFill>
          <a:blip r:embed="rId4"/>
          <a:stretch>
            <a:fillRect/>
          </a:stretch>
        </p:blipFill>
        <p:spPr>
          <a:xfrm>
            <a:off x="4343400" y="1361562"/>
            <a:ext cx="3703320" cy="2159771"/>
          </a:xfrm>
          <a:prstGeom prst="rect">
            <a:avLst/>
          </a:prstGeom>
          <a:ln w="9525">
            <a:solidFill>
              <a:srgbClr val="D9D9D9"/>
            </a:solidFill>
          </a:ln>
        </p:spPr>
      </p:pic>
      <p:sp>
        <p:nvSpPr>
          <p:cNvPr id="11" name="Oval 10"/>
          <p:cNvSpPr/>
          <p:nvPr/>
        </p:nvSpPr>
        <p:spPr>
          <a:xfrm>
            <a:off x="4411980" y="1430142"/>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2</a:t>
            </a:r>
          </a:p>
        </p:txBody>
      </p:sp>
      <p:sp>
        <p:nvSpPr>
          <p:cNvPr id="12" name="Rounded Rectangle 11"/>
          <p:cNvSpPr/>
          <p:nvPr/>
        </p:nvSpPr>
        <p:spPr>
          <a:xfrm>
            <a:off x="5001768" y="1453002"/>
            <a:ext cx="2926080" cy="411480"/>
          </a:xfrm>
          <a:prstGeom prst="roundRect">
            <a:avLst>
              <a:gd name="adj" fmla="val 25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Vadi meltemi · gündüz</a:t>
            </a:r>
          </a:p>
        </p:txBody>
      </p:sp>
      <p:sp>
        <p:nvSpPr>
          <p:cNvPr id="13" name="Rounded Rectangle 12"/>
          <p:cNvSpPr/>
          <p:nvPr/>
        </p:nvSpPr>
        <p:spPr>
          <a:xfrm>
            <a:off x="4434840" y="3045845"/>
            <a:ext cx="3520440" cy="384048"/>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500" b="1" i="0">
                <a:solidFill>
                  <a:srgbClr val="2E7D32"/>
                </a:solidFill>
                <a:latin typeface="Calibri"/>
              </a:rPr>
              <a:t>vadiden yamaç boyunca dağa</a:t>
            </a:r>
          </a:p>
        </p:txBody>
      </p:sp>
      <p:pic>
        <p:nvPicPr>
          <p:cNvPr id="14" name="Picture 13" descr="h13_gorsel_3_21_s113.jpg"/>
          <p:cNvPicPr>
            <a:picLocks noChangeAspect="1"/>
          </p:cNvPicPr>
          <p:nvPr/>
        </p:nvPicPr>
        <p:blipFill>
          <a:blip r:embed="rId5"/>
          <a:stretch>
            <a:fillRect/>
          </a:stretch>
        </p:blipFill>
        <p:spPr>
          <a:xfrm>
            <a:off x="502920" y="3851851"/>
            <a:ext cx="3703320" cy="2299832"/>
          </a:xfrm>
          <a:prstGeom prst="rect">
            <a:avLst/>
          </a:prstGeom>
          <a:ln w="9525">
            <a:solidFill>
              <a:srgbClr val="D9D9D9"/>
            </a:solidFill>
          </a:ln>
        </p:spPr>
      </p:pic>
      <p:sp>
        <p:nvSpPr>
          <p:cNvPr id="15" name="Oval 14"/>
          <p:cNvSpPr/>
          <p:nvPr/>
        </p:nvSpPr>
        <p:spPr>
          <a:xfrm>
            <a:off x="571500" y="3920431"/>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3</a:t>
            </a:r>
          </a:p>
        </p:txBody>
      </p:sp>
      <p:sp>
        <p:nvSpPr>
          <p:cNvPr id="16" name="Rounded Rectangle 15"/>
          <p:cNvSpPr/>
          <p:nvPr/>
        </p:nvSpPr>
        <p:spPr>
          <a:xfrm>
            <a:off x="1161288" y="3943291"/>
            <a:ext cx="2926080" cy="411480"/>
          </a:xfrm>
          <a:prstGeom prst="roundRect">
            <a:avLst>
              <a:gd name="adj" fmla="val 25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Deniz meltemi · gündüz</a:t>
            </a:r>
          </a:p>
        </p:txBody>
      </p:sp>
      <p:sp>
        <p:nvSpPr>
          <p:cNvPr id="17" name="Rounded Rectangle 16"/>
          <p:cNvSpPr/>
          <p:nvPr/>
        </p:nvSpPr>
        <p:spPr>
          <a:xfrm>
            <a:off x="594360" y="5676195"/>
            <a:ext cx="3520440" cy="384048"/>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500" b="1" i="0">
                <a:solidFill>
                  <a:srgbClr val="2E7D32"/>
                </a:solidFill>
                <a:latin typeface="Calibri"/>
              </a:rPr>
              <a:t>denizden karaya</a:t>
            </a:r>
          </a:p>
        </p:txBody>
      </p:sp>
      <p:pic>
        <p:nvPicPr>
          <p:cNvPr id="18" name="Picture 17" descr="h13_gorsel_3_23_s113.jpg"/>
          <p:cNvPicPr>
            <a:picLocks noChangeAspect="1"/>
          </p:cNvPicPr>
          <p:nvPr/>
        </p:nvPicPr>
        <p:blipFill>
          <a:blip r:embed="rId6"/>
          <a:stretch>
            <a:fillRect/>
          </a:stretch>
        </p:blipFill>
        <p:spPr>
          <a:xfrm>
            <a:off x="4343400" y="3916623"/>
            <a:ext cx="3703320" cy="2170289"/>
          </a:xfrm>
          <a:prstGeom prst="rect">
            <a:avLst/>
          </a:prstGeom>
          <a:ln w="9525">
            <a:solidFill>
              <a:srgbClr val="D9D9D9"/>
            </a:solidFill>
          </a:ln>
        </p:spPr>
      </p:pic>
      <p:sp>
        <p:nvSpPr>
          <p:cNvPr id="19" name="Oval 18"/>
          <p:cNvSpPr/>
          <p:nvPr/>
        </p:nvSpPr>
        <p:spPr>
          <a:xfrm>
            <a:off x="4411980" y="3985203"/>
            <a:ext cx="502920" cy="50292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000" b="1" i="0">
                <a:solidFill>
                  <a:srgbClr val="262626"/>
                </a:solidFill>
                <a:latin typeface="Calibri"/>
              </a:rPr>
              <a:t>4</a:t>
            </a:r>
          </a:p>
        </p:txBody>
      </p:sp>
      <p:sp>
        <p:nvSpPr>
          <p:cNvPr id="20" name="Rounded Rectangle 19"/>
          <p:cNvSpPr/>
          <p:nvPr/>
        </p:nvSpPr>
        <p:spPr>
          <a:xfrm>
            <a:off x="5001768" y="4008063"/>
            <a:ext cx="2926080" cy="411480"/>
          </a:xfrm>
          <a:prstGeom prst="roundRect">
            <a:avLst>
              <a:gd name="adj" fmla="val 25000"/>
            </a:avLst>
          </a:prstGeom>
          <a:solidFill>
            <a:srgbClr val="2E7D32"/>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Dağ meltemi · gece</a:t>
            </a:r>
          </a:p>
        </p:txBody>
      </p:sp>
      <p:sp>
        <p:nvSpPr>
          <p:cNvPr id="21" name="Rounded Rectangle 20"/>
          <p:cNvSpPr/>
          <p:nvPr/>
        </p:nvSpPr>
        <p:spPr>
          <a:xfrm>
            <a:off x="4434840" y="5611424"/>
            <a:ext cx="3520440" cy="384048"/>
          </a:xfrm>
          <a:prstGeom prst="roundRect">
            <a:avLst>
              <a:gd name="adj" fmla="val 25000"/>
            </a:avLst>
          </a:prstGeom>
          <a:solidFill>
            <a:srgbClr val="FFFFFF"/>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500" b="1" i="0">
                <a:solidFill>
                  <a:srgbClr val="2E7D32"/>
                </a:solidFill>
                <a:latin typeface="Calibri"/>
              </a:rPr>
              <a:t>dağdan vadiye</a:t>
            </a:r>
          </a:p>
        </p:txBody>
      </p:sp>
      <p:sp>
        <p:nvSpPr>
          <p:cNvPr id="22" name="Rounded Rectangle 21"/>
          <p:cNvSpPr/>
          <p:nvPr/>
        </p:nvSpPr>
        <p:spPr>
          <a:xfrm>
            <a:off x="8229600" y="1216152"/>
            <a:ext cx="3459175" cy="5029200"/>
          </a:xfrm>
          <a:prstGeom prst="roundRect">
            <a:avLst>
              <a:gd name="adj" fmla="val 6000"/>
            </a:avLst>
          </a:prstGeom>
          <a:solidFill>
            <a:srgbClr val="E3F1E4"/>
          </a:solidFill>
          <a:ln>
            <a:noFill/>
          </a:ln>
          <a:effectLst/>
        </p:spPr>
        <p:txBody>
          <a:bodyPr rtlCol="0" anchor="ctr"/>
          <a:lstStyle/>
          <a:p/>
        </p:txBody>
      </p:sp>
      <p:sp>
        <p:nvSpPr>
          <p:cNvPr id="23" name="Rectangle 22"/>
          <p:cNvSpPr/>
          <p:nvPr/>
        </p:nvSpPr>
        <p:spPr>
          <a:xfrm>
            <a:off x="8229600" y="1216152"/>
            <a:ext cx="109728" cy="5029200"/>
          </a:xfrm>
          <a:prstGeom prst="rect">
            <a:avLst/>
          </a:prstGeom>
          <a:solidFill>
            <a:srgbClr val="2E7D32"/>
          </a:solidFill>
          <a:ln>
            <a:noFill/>
          </a:ln>
          <a:effectLst/>
        </p:spPr>
        <p:txBody>
          <a:bodyPr rtlCol="0" anchor="ctr"/>
          <a:lstStyle/>
          <a:p/>
        </p:txBody>
      </p:sp>
      <p:sp>
        <p:nvSpPr>
          <p:cNvPr id="24" name="TextBox 23"/>
          <p:cNvSpPr txBox="1"/>
          <p:nvPr/>
        </p:nvSpPr>
        <p:spPr>
          <a:xfrm>
            <a:off x="8458200" y="1271016"/>
            <a:ext cx="3139135"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Kural</a:t>
            </a:r>
          </a:p>
          <a:p>
            <a:pPr algn="l">
              <a:spcBef>
                <a:spcPts val="0"/>
              </a:spcBef>
              <a:spcAft>
                <a:spcPts val="500"/>
              </a:spcAft>
            </a:pPr>
            <a:r>
              <a:rPr lang="tr-TR" sz="1900" b="0" i="0">
                <a:solidFill>
                  <a:srgbClr val="262626"/>
                </a:solidFill>
                <a:latin typeface="Calibri"/>
              </a:rPr>
              <a:t>Gündüz rüzgâr ısınan yere doğru eser: denizden karaya, vadiden dağa.</a:t>
            </a:r>
          </a:p>
          <a:p>
            <a:pPr algn="l">
              <a:spcBef>
                <a:spcPts val="0"/>
              </a:spcBef>
              <a:spcAft>
                <a:spcPts val="500"/>
              </a:spcAft>
            </a:pPr>
            <a:r>
              <a:rPr lang="tr-TR" sz="1900" b="0" i="0">
                <a:solidFill>
                  <a:srgbClr val="262626"/>
                </a:solidFill>
                <a:latin typeface="Calibri"/>
              </a:rPr>
              <a:t>Gece soğuyan yerden eser: karadan denize, dağdan vadiye.</a:t>
            </a:r>
          </a:p>
          <a:p>
            <a:pPr algn="l">
              <a:spcBef>
                <a:spcPts val="0"/>
              </a:spcBef>
              <a:spcAft>
                <a:spcPts val="0"/>
              </a:spcAft>
            </a:pPr>
            <a:r>
              <a:rPr lang="tr-TR" sz="1900" b="1" i="0">
                <a:solidFill>
                  <a:srgbClr val="262626"/>
                </a:solidFill>
                <a:latin typeface="Calibri"/>
              </a:rPr>
              <a:t>Basınç: ısınan yer alçak (AB), soğuyan yer yüksek (YB).</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113</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209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 kartları: hazırla ve anlat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12 dk</a:t>
            </a:r>
          </a:p>
        </p:txBody>
      </p:sp>
      <p:sp>
        <p:nvSpPr>
          <p:cNvPr id="6" name="Oval 5"/>
          <p:cNvSpPr/>
          <p:nvPr/>
        </p:nvSpPr>
        <p:spPr>
          <a:xfrm>
            <a:off x="502920" y="126187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1</a:t>
            </a:r>
          </a:p>
        </p:txBody>
      </p:sp>
      <p:sp>
        <p:nvSpPr>
          <p:cNvPr id="7" name="Rounded Rectangle 6"/>
          <p:cNvSpPr/>
          <p:nvPr/>
        </p:nvSpPr>
        <p:spPr>
          <a:xfrm>
            <a:off x="1097280" y="1216152"/>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Deniz meltemi</a:t>
            </a:r>
            <a:r>
              <a:rPr lang="tr-TR" sz="1800" b="0" i="0">
                <a:solidFill>
                  <a:srgbClr val="262626"/>
                </a:solidFill>
                <a:latin typeface="Calibri"/>
              </a:rPr>
              <a:t> · s. 113</a:t>
            </a:r>
          </a:p>
        </p:txBody>
      </p:sp>
      <p:sp>
        <p:nvSpPr>
          <p:cNvPr id="8" name="Oval 7"/>
          <p:cNvSpPr/>
          <p:nvPr/>
        </p:nvSpPr>
        <p:spPr>
          <a:xfrm>
            <a:off x="502920" y="1892808"/>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2</a:t>
            </a:r>
          </a:p>
        </p:txBody>
      </p:sp>
      <p:sp>
        <p:nvSpPr>
          <p:cNvPr id="9" name="Rounded Rectangle 8"/>
          <p:cNvSpPr/>
          <p:nvPr/>
        </p:nvSpPr>
        <p:spPr>
          <a:xfrm>
            <a:off x="1097280" y="1847088"/>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Kara meltemi</a:t>
            </a:r>
            <a:r>
              <a:rPr lang="tr-TR" sz="1800" b="0" i="0">
                <a:solidFill>
                  <a:srgbClr val="262626"/>
                </a:solidFill>
                <a:latin typeface="Calibri"/>
              </a:rPr>
              <a:t> · s. 113</a:t>
            </a:r>
          </a:p>
        </p:txBody>
      </p:sp>
      <p:sp>
        <p:nvSpPr>
          <p:cNvPr id="10" name="Oval 9"/>
          <p:cNvSpPr/>
          <p:nvPr/>
        </p:nvSpPr>
        <p:spPr>
          <a:xfrm>
            <a:off x="502920" y="2523744"/>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3</a:t>
            </a:r>
          </a:p>
        </p:txBody>
      </p:sp>
      <p:sp>
        <p:nvSpPr>
          <p:cNvPr id="11" name="Rounded Rectangle 10"/>
          <p:cNvSpPr/>
          <p:nvPr/>
        </p:nvSpPr>
        <p:spPr>
          <a:xfrm>
            <a:off x="1097280" y="2478024"/>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Dağ meltemi</a:t>
            </a:r>
            <a:r>
              <a:rPr lang="tr-TR" sz="1800" b="0" i="0">
                <a:solidFill>
                  <a:srgbClr val="262626"/>
                </a:solidFill>
                <a:latin typeface="Calibri"/>
              </a:rPr>
              <a:t> · s. 113</a:t>
            </a:r>
          </a:p>
        </p:txBody>
      </p:sp>
      <p:sp>
        <p:nvSpPr>
          <p:cNvPr id="12" name="Oval 11"/>
          <p:cNvSpPr/>
          <p:nvPr/>
        </p:nvSpPr>
        <p:spPr>
          <a:xfrm>
            <a:off x="502920" y="3154680"/>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4</a:t>
            </a:r>
          </a:p>
        </p:txBody>
      </p:sp>
      <p:sp>
        <p:nvSpPr>
          <p:cNvPr id="13" name="Rounded Rectangle 12"/>
          <p:cNvSpPr/>
          <p:nvPr/>
        </p:nvSpPr>
        <p:spPr>
          <a:xfrm>
            <a:off x="1097280" y="3108960"/>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Vadi meltemi</a:t>
            </a:r>
            <a:r>
              <a:rPr lang="tr-TR" sz="1800" b="0" i="0">
                <a:solidFill>
                  <a:srgbClr val="262626"/>
                </a:solidFill>
                <a:latin typeface="Calibri"/>
              </a:rPr>
              <a:t> · s. 113</a:t>
            </a:r>
          </a:p>
        </p:txBody>
      </p:sp>
      <p:sp>
        <p:nvSpPr>
          <p:cNvPr id="14" name="Oval 13"/>
          <p:cNvSpPr/>
          <p:nvPr/>
        </p:nvSpPr>
        <p:spPr>
          <a:xfrm>
            <a:off x="502920" y="3785616"/>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5</a:t>
            </a:r>
          </a:p>
        </p:txBody>
      </p:sp>
      <p:sp>
        <p:nvSpPr>
          <p:cNvPr id="15" name="Rounded Rectangle 14"/>
          <p:cNvSpPr/>
          <p:nvPr/>
        </p:nvSpPr>
        <p:spPr>
          <a:xfrm>
            <a:off x="1097280" y="3739896"/>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Fön rüzgârı</a:t>
            </a:r>
            <a:r>
              <a:rPr lang="tr-TR" sz="1800" b="0" i="0">
                <a:solidFill>
                  <a:srgbClr val="262626"/>
                </a:solidFill>
                <a:latin typeface="Calibri"/>
              </a:rPr>
              <a:t> · s. 114</a:t>
            </a:r>
          </a:p>
        </p:txBody>
      </p:sp>
      <p:sp>
        <p:nvSpPr>
          <p:cNvPr id="16" name="Oval 15"/>
          <p:cNvSpPr/>
          <p:nvPr/>
        </p:nvSpPr>
        <p:spPr>
          <a:xfrm>
            <a:off x="502920" y="4416552"/>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6</a:t>
            </a:r>
          </a:p>
        </p:txBody>
      </p:sp>
      <p:sp>
        <p:nvSpPr>
          <p:cNvPr id="17" name="Rounded Rectangle 16"/>
          <p:cNvSpPr/>
          <p:nvPr/>
        </p:nvSpPr>
        <p:spPr>
          <a:xfrm>
            <a:off x="1097280" y="4370832"/>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Lodos</a:t>
            </a:r>
            <a:r>
              <a:rPr lang="tr-TR" sz="1800" b="0" i="0">
                <a:solidFill>
                  <a:srgbClr val="262626"/>
                </a:solidFill>
                <a:latin typeface="Calibri"/>
              </a:rPr>
              <a:t> · s. 114</a:t>
            </a:r>
          </a:p>
        </p:txBody>
      </p:sp>
      <p:sp>
        <p:nvSpPr>
          <p:cNvPr id="18" name="Oval 17"/>
          <p:cNvSpPr/>
          <p:nvPr/>
        </p:nvSpPr>
        <p:spPr>
          <a:xfrm>
            <a:off x="502920" y="5047488"/>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7</a:t>
            </a:r>
          </a:p>
        </p:txBody>
      </p:sp>
      <p:sp>
        <p:nvSpPr>
          <p:cNvPr id="19" name="Rounded Rectangle 18"/>
          <p:cNvSpPr/>
          <p:nvPr/>
        </p:nvSpPr>
        <p:spPr>
          <a:xfrm>
            <a:off x="1097280" y="5001768"/>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Poyraz · yıldız · karayel</a:t>
            </a:r>
            <a:r>
              <a:rPr lang="tr-TR" sz="1800" b="0" i="0">
                <a:solidFill>
                  <a:srgbClr val="262626"/>
                </a:solidFill>
                <a:latin typeface="Calibri"/>
              </a:rPr>
              <a:t> · s. 114</a:t>
            </a:r>
          </a:p>
        </p:txBody>
      </p:sp>
      <p:sp>
        <p:nvSpPr>
          <p:cNvPr id="20" name="Oval 19"/>
          <p:cNvSpPr/>
          <p:nvPr/>
        </p:nvSpPr>
        <p:spPr>
          <a:xfrm>
            <a:off x="502920" y="5678424"/>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8</a:t>
            </a:r>
          </a:p>
        </p:txBody>
      </p:sp>
      <p:sp>
        <p:nvSpPr>
          <p:cNvPr id="21" name="Rounded Rectangle 20"/>
          <p:cNvSpPr/>
          <p:nvPr/>
        </p:nvSpPr>
        <p:spPr>
          <a:xfrm>
            <a:off x="1097280" y="5632704"/>
            <a:ext cx="3931920" cy="548640"/>
          </a:xfrm>
          <a:prstGeom prst="roundRect">
            <a:avLst>
              <a:gd name="adj" fmla="val 30000"/>
            </a:avLst>
          </a:prstGeom>
          <a:solidFill>
            <a:srgbClr val="F0F0F0"/>
          </a:solidFill>
          <a:ln>
            <a:noFill/>
          </a:ln>
          <a:effectLst/>
        </p:spPr>
        <p:txBody>
          <a:bodyPr rtlCol="0" anchor="ctr" wrap="square" lIns="54864" rIns="54864" tIns="0" bIns="0">
            <a:noAutofit/>
          </a:bodyPr>
          <a:lstStyle/>
          <a:p>
            <a:pPr algn="ctr">
              <a:spcBef>
                <a:spcPts val="0"/>
              </a:spcBef>
              <a:spcAft>
                <a:spcPts val="0"/>
              </a:spcAft>
            </a:pPr>
            <a:r>
              <a:rPr lang="tr-TR" sz="1800" b="1" i="0">
                <a:solidFill>
                  <a:srgbClr val="262626"/>
                </a:solidFill>
                <a:latin typeface="Calibri"/>
              </a:rPr>
              <a:t>Kıble · keşişleme</a:t>
            </a:r>
            <a:r>
              <a:rPr lang="tr-TR" sz="1800" b="0" i="0">
                <a:solidFill>
                  <a:srgbClr val="262626"/>
                </a:solidFill>
                <a:latin typeface="Calibri"/>
              </a:rPr>
              <a:t> · s. 114</a:t>
            </a:r>
          </a:p>
        </p:txBody>
      </p:sp>
      <p:sp>
        <p:nvSpPr>
          <p:cNvPr id="22" name="TextBox 21"/>
          <p:cNvSpPr txBox="1"/>
          <p:nvPr/>
        </p:nvSpPr>
        <p:spPr>
          <a:xfrm>
            <a:off x="5303520" y="1216152"/>
            <a:ext cx="6385255" cy="411480"/>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2C6696"/>
                </a:solidFill>
                <a:latin typeface="Calibri"/>
              </a:rPr>
              <a:t>Kartın üç kutusu:</a:t>
            </a:r>
          </a:p>
        </p:txBody>
      </p:sp>
      <p:sp>
        <p:nvSpPr>
          <p:cNvPr id="23" name="Rounded Rectangle 22"/>
          <p:cNvSpPr/>
          <p:nvPr/>
        </p:nvSpPr>
        <p:spPr>
          <a:xfrm>
            <a:off x="5303520" y="1719072"/>
            <a:ext cx="6385255" cy="86868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5303520" y="1719072"/>
            <a:ext cx="6385255" cy="365760"/>
          </a:xfrm>
          <a:prstGeom prst="roundRect">
            <a:avLst>
              <a:gd name="adj" fmla="val 25000"/>
            </a:avLst>
          </a:prstGeom>
          <a:solidFill>
            <a:srgbClr val="2C6696"/>
          </a:solidFill>
          <a:ln>
            <a:noFill/>
          </a:ln>
          <a:effectLst/>
        </p:spPr>
        <p:txBody>
          <a:bodyPr rtlCol="0" anchor="ctr"/>
          <a:lstStyle/>
          <a:p/>
        </p:txBody>
      </p:sp>
      <p:sp>
        <p:nvSpPr>
          <p:cNvPr id="25" name="Rectangle 24"/>
          <p:cNvSpPr/>
          <p:nvPr/>
        </p:nvSpPr>
        <p:spPr>
          <a:xfrm>
            <a:off x="5303520" y="1901952"/>
            <a:ext cx="6385255" cy="182880"/>
          </a:xfrm>
          <a:prstGeom prst="rect">
            <a:avLst/>
          </a:prstGeom>
          <a:solidFill>
            <a:srgbClr val="2C6696"/>
          </a:solidFill>
          <a:ln>
            <a:noFill/>
          </a:ln>
          <a:effectLst/>
        </p:spPr>
        <p:txBody>
          <a:bodyPr rtlCol="0" anchor="ctr"/>
          <a:lstStyle/>
          <a:p/>
        </p:txBody>
      </p:sp>
      <p:sp>
        <p:nvSpPr>
          <p:cNvPr id="26" name="TextBox 25"/>
          <p:cNvSpPr txBox="1"/>
          <p:nvPr/>
        </p:nvSpPr>
        <p:spPr>
          <a:xfrm>
            <a:off x="5394960" y="1719072"/>
            <a:ext cx="6202375" cy="3657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Oluşum şeması</a:t>
            </a:r>
          </a:p>
        </p:txBody>
      </p:sp>
      <p:sp>
        <p:nvSpPr>
          <p:cNvPr id="27" name="TextBox 26"/>
          <p:cNvSpPr txBox="1"/>
          <p:nvPr/>
        </p:nvSpPr>
        <p:spPr>
          <a:xfrm>
            <a:off x="5413248" y="2157984"/>
            <a:ext cx="6165799" cy="35661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Basınç farkı nerede? Ok hangi yöne?</a:t>
            </a:r>
          </a:p>
        </p:txBody>
      </p:sp>
      <p:sp>
        <p:nvSpPr>
          <p:cNvPr id="28" name="Rounded Rectangle 27"/>
          <p:cNvSpPr/>
          <p:nvPr/>
        </p:nvSpPr>
        <p:spPr>
          <a:xfrm>
            <a:off x="5303520" y="2679192"/>
            <a:ext cx="6385255" cy="868680"/>
          </a:xfrm>
          <a:prstGeom prst="roundRect">
            <a:avLst>
              <a:gd name="adj" fmla="val 5000"/>
            </a:avLst>
          </a:prstGeom>
          <a:solidFill>
            <a:srgbClr val="F0F0F0"/>
          </a:solidFill>
          <a:ln>
            <a:noFill/>
          </a:ln>
          <a:effectLst/>
        </p:spPr>
        <p:txBody>
          <a:bodyPr rtlCol="0" anchor="ctr"/>
          <a:lstStyle/>
          <a:p/>
        </p:txBody>
      </p:sp>
      <p:sp>
        <p:nvSpPr>
          <p:cNvPr id="29" name="Rounded Rectangle 28"/>
          <p:cNvSpPr/>
          <p:nvPr/>
        </p:nvSpPr>
        <p:spPr>
          <a:xfrm>
            <a:off x="5303520" y="2679192"/>
            <a:ext cx="6385255" cy="365760"/>
          </a:xfrm>
          <a:prstGeom prst="roundRect">
            <a:avLst>
              <a:gd name="adj" fmla="val 25000"/>
            </a:avLst>
          </a:prstGeom>
          <a:solidFill>
            <a:srgbClr val="4F4F4F"/>
          </a:solidFill>
          <a:ln>
            <a:noFill/>
          </a:ln>
          <a:effectLst/>
        </p:spPr>
        <p:txBody>
          <a:bodyPr rtlCol="0" anchor="ctr"/>
          <a:lstStyle/>
          <a:p/>
        </p:txBody>
      </p:sp>
      <p:sp>
        <p:nvSpPr>
          <p:cNvPr id="30" name="Rectangle 29"/>
          <p:cNvSpPr/>
          <p:nvPr/>
        </p:nvSpPr>
        <p:spPr>
          <a:xfrm>
            <a:off x="5303520" y="2862072"/>
            <a:ext cx="6385255" cy="182880"/>
          </a:xfrm>
          <a:prstGeom prst="rect">
            <a:avLst/>
          </a:prstGeom>
          <a:solidFill>
            <a:srgbClr val="4F4F4F"/>
          </a:solidFill>
          <a:ln>
            <a:noFill/>
          </a:ln>
          <a:effectLst/>
        </p:spPr>
        <p:txBody>
          <a:bodyPr rtlCol="0" anchor="ctr"/>
          <a:lstStyle/>
          <a:p/>
        </p:txBody>
      </p:sp>
      <p:sp>
        <p:nvSpPr>
          <p:cNvPr id="31" name="TextBox 30"/>
          <p:cNvSpPr txBox="1"/>
          <p:nvPr/>
        </p:nvSpPr>
        <p:spPr>
          <a:xfrm>
            <a:off x="5394960" y="2679192"/>
            <a:ext cx="6202375" cy="3657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Ne zaman?</a:t>
            </a:r>
          </a:p>
        </p:txBody>
      </p:sp>
      <p:sp>
        <p:nvSpPr>
          <p:cNvPr id="32" name="TextBox 31"/>
          <p:cNvSpPr txBox="1"/>
          <p:nvPr/>
        </p:nvSpPr>
        <p:spPr>
          <a:xfrm>
            <a:off x="5413248" y="3118104"/>
            <a:ext cx="6165799" cy="35661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Gündüz mü, gece mi? Hangi mevsimde?</a:t>
            </a:r>
          </a:p>
        </p:txBody>
      </p:sp>
      <p:sp>
        <p:nvSpPr>
          <p:cNvPr id="33" name="Rounded Rectangle 32"/>
          <p:cNvSpPr/>
          <p:nvPr/>
        </p:nvSpPr>
        <p:spPr>
          <a:xfrm>
            <a:off x="5303520" y="3639312"/>
            <a:ext cx="6385255" cy="868680"/>
          </a:xfrm>
          <a:prstGeom prst="roundRect">
            <a:avLst>
              <a:gd name="adj" fmla="val 5000"/>
            </a:avLst>
          </a:prstGeom>
          <a:solidFill>
            <a:srgbClr val="F0F0F0"/>
          </a:solidFill>
          <a:ln>
            <a:noFill/>
          </a:ln>
          <a:effectLst/>
        </p:spPr>
        <p:txBody>
          <a:bodyPr rtlCol="0" anchor="ctr"/>
          <a:lstStyle/>
          <a:p/>
        </p:txBody>
      </p:sp>
      <p:sp>
        <p:nvSpPr>
          <p:cNvPr id="34" name="Rounded Rectangle 33"/>
          <p:cNvSpPr/>
          <p:nvPr/>
        </p:nvSpPr>
        <p:spPr>
          <a:xfrm>
            <a:off x="5303520" y="3639312"/>
            <a:ext cx="6385255" cy="365760"/>
          </a:xfrm>
          <a:prstGeom prst="roundRect">
            <a:avLst>
              <a:gd name="adj" fmla="val 25000"/>
            </a:avLst>
          </a:prstGeom>
          <a:solidFill>
            <a:srgbClr val="2C6696"/>
          </a:solidFill>
          <a:ln>
            <a:noFill/>
          </a:ln>
          <a:effectLst/>
        </p:spPr>
        <p:txBody>
          <a:bodyPr rtlCol="0" anchor="ctr"/>
          <a:lstStyle/>
          <a:p/>
        </p:txBody>
      </p:sp>
      <p:sp>
        <p:nvSpPr>
          <p:cNvPr id="35" name="Rectangle 34"/>
          <p:cNvSpPr/>
          <p:nvPr/>
        </p:nvSpPr>
        <p:spPr>
          <a:xfrm>
            <a:off x="5303520" y="3822192"/>
            <a:ext cx="6385255" cy="182880"/>
          </a:xfrm>
          <a:prstGeom prst="rect">
            <a:avLst/>
          </a:prstGeom>
          <a:solidFill>
            <a:srgbClr val="2C6696"/>
          </a:solidFill>
          <a:ln>
            <a:noFill/>
          </a:ln>
          <a:effectLst/>
        </p:spPr>
        <p:txBody>
          <a:bodyPr rtlCol="0" anchor="ctr"/>
          <a:lstStyle/>
          <a:p/>
        </p:txBody>
      </p:sp>
      <p:sp>
        <p:nvSpPr>
          <p:cNvPr id="36" name="TextBox 35"/>
          <p:cNvSpPr txBox="1"/>
          <p:nvPr/>
        </p:nvSpPr>
        <p:spPr>
          <a:xfrm>
            <a:off x="5394960" y="3639312"/>
            <a:ext cx="6202375" cy="36576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Etkisi</a:t>
            </a:r>
          </a:p>
        </p:txBody>
      </p:sp>
      <p:sp>
        <p:nvSpPr>
          <p:cNvPr id="37" name="TextBox 36"/>
          <p:cNvSpPr txBox="1"/>
          <p:nvPr/>
        </p:nvSpPr>
        <p:spPr>
          <a:xfrm>
            <a:off x="5413248" y="4078224"/>
            <a:ext cx="6165799" cy="35661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Sıcaklık, yağış, kar erimesi, yangın …</a:t>
            </a:r>
          </a:p>
        </p:txBody>
      </p:sp>
      <p:sp>
        <p:nvSpPr>
          <p:cNvPr id="38" name="Rounded Rectangle 37"/>
          <p:cNvSpPr/>
          <p:nvPr/>
        </p:nvSpPr>
        <p:spPr>
          <a:xfrm>
            <a:off x="5303520" y="4690872"/>
            <a:ext cx="6385255" cy="15544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600"/>
              </a:spcAft>
            </a:pPr>
            <a:r>
              <a:rPr lang="tr-TR" sz="1900" b="1" i="0">
                <a:solidFill>
                  <a:srgbClr val="262626"/>
                </a:solidFill>
                <a:latin typeface="Calibri"/>
              </a:rPr>
              <a:t>5 dk hazırlık → 2 tur gezici anlatıcı (1,5 dk)</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Dinlediğin rüzgârı defterine yaz: ad · zaman · etki</a:t>
            </a:r>
          </a:p>
        </p:txBody>
      </p:sp>
      <p:sp>
        <p:nvSpPr>
          <p:cNvPr id="39" name="TextBox 3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0" name="Rounded Rectangle 3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113-114</a:t>
            </a:r>
          </a:p>
        </p:txBody>
      </p:sp>
      <p:sp>
        <p:nvSpPr>
          <p:cNvPr id="41" name="TextBox 4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210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Fön rüzgârı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YEREL RÜZGÂR</a:t>
            </a:r>
          </a:p>
        </p:txBody>
      </p:sp>
      <p:pic>
        <p:nvPicPr>
          <p:cNvPr id="6" name="Picture 5" descr="h13_gorsel_3_25_s114.jpg"/>
          <p:cNvPicPr>
            <a:picLocks noChangeAspect="1"/>
          </p:cNvPicPr>
          <p:nvPr/>
        </p:nvPicPr>
        <p:blipFill>
          <a:blip r:embed="rId3"/>
          <a:stretch>
            <a:fillRect/>
          </a:stretch>
        </p:blipFill>
        <p:spPr>
          <a:xfrm>
            <a:off x="502920" y="1216152"/>
            <a:ext cx="6263640" cy="3473407"/>
          </a:xfrm>
          <a:prstGeom prst="rect">
            <a:avLst/>
          </a:prstGeom>
          <a:ln w="9525">
            <a:solidFill>
              <a:srgbClr val="D9D9D9"/>
            </a:solidFill>
          </a:ln>
        </p:spPr>
      </p:pic>
      <p:sp>
        <p:nvSpPr>
          <p:cNvPr id="7" name="TextBox 6"/>
          <p:cNvSpPr txBox="1"/>
          <p:nvPr/>
        </p:nvSpPr>
        <p:spPr>
          <a:xfrm>
            <a:off x="502920" y="4736592"/>
            <a:ext cx="62636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3.25: Fön rüzgârının oluşumu (kitap s. 114)</a:t>
            </a:r>
          </a:p>
        </p:txBody>
      </p:sp>
      <p:sp>
        <p:nvSpPr>
          <p:cNvPr id="8" name="Rounded Rectangle 7"/>
          <p:cNvSpPr/>
          <p:nvPr/>
        </p:nvSpPr>
        <p:spPr>
          <a:xfrm>
            <a:off x="502920" y="5102352"/>
            <a:ext cx="6263640" cy="114300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502920" y="5102352"/>
            <a:ext cx="118872" cy="1143000"/>
          </a:xfrm>
          <a:prstGeom prst="rect">
            <a:avLst/>
          </a:prstGeom>
          <a:solidFill>
            <a:srgbClr val="2C6696"/>
          </a:solidFill>
          <a:ln>
            <a:noFill/>
          </a:ln>
          <a:effectLst/>
        </p:spPr>
        <p:txBody>
          <a:bodyPr rtlCol="0" anchor="ctr"/>
          <a:lstStyle/>
          <a:p/>
        </p:txBody>
      </p:sp>
      <p:sp>
        <p:nvSpPr>
          <p:cNvPr id="10" name="TextBox 9"/>
          <p:cNvSpPr txBox="1"/>
          <p:nvPr/>
        </p:nvSpPr>
        <p:spPr>
          <a:xfrm>
            <a:off x="777240" y="5102352"/>
            <a:ext cx="5852160" cy="1143000"/>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Fön rüzgârları hava sıcaklığını yükseltir. Kurutucu etkiye sahip olan bu rüzgâr, orman yangınlarına zemin hazırlarken karların hızlıca erimesine, sel ve taşkınlara neden olabilir.</a:t>
            </a:r>
          </a:p>
        </p:txBody>
      </p:sp>
      <p:sp>
        <p:nvSpPr>
          <p:cNvPr id="11" name="Rounded Rectangle 10"/>
          <p:cNvSpPr/>
          <p:nvPr/>
        </p:nvSpPr>
        <p:spPr>
          <a:xfrm>
            <a:off x="6949440" y="1216152"/>
            <a:ext cx="4739335" cy="2331720"/>
          </a:xfrm>
          <a:prstGeom prst="roundRect">
            <a:avLst>
              <a:gd name="adj" fmla="val 6000"/>
            </a:avLst>
          </a:prstGeom>
          <a:solidFill>
            <a:srgbClr val="F0F0F0"/>
          </a:solidFill>
          <a:ln>
            <a:noFill/>
          </a:ln>
          <a:effectLst/>
        </p:spPr>
        <p:txBody>
          <a:bodyPr rtlCol="0" anchor="ctr"/>
          <a:lstStyle/>
          <a:p/>
        </p:txBody>
      </p:sp>
      <p:sp>
        <p:nvSpPr>
          <p:cNvPr id="12" name="Rectangle 11"/>
          <p:cNvSpPr/>
          <p:nvPr/>
        </p:nvSpPr>
        <p:spPr>
          <a:xfrm>
            <a:off x="6949440" y="1216152"/>
            <a:ext cx="146304" cy="2331720"/>
          </a:xfrm>
          <a:prstGeom prst="rect">
            <a:avLst/>
          </a:prstGeom>
          <a:solidFill>
            <a:srgbClr val="2C6696"/>
          </a:solidFill>
          <a:ln>
            <a:noFill/>
          </a:ln>
          <a:effectLst/>
        </p:spPr>
        <p:txBody>
          <a:bodyPr rtlCol="0" anchor="ctr"/>
          <a:lstStyle/>
          <a:p/>
        </p:txBody>
      </p:sp>
      <p:sp>
        <p:nvSpPr>
          <p:cNvPr id="13" name="TextBox 12"/>
          <p:cNvSpPr txBox="1"/>
          <p:nvPr/>
        </p:nvSpPr>
        <p:spPr>
          <a:xfrm>
            <a:off x="7315200" y="1325880"/>
            <a:ext cx="419069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FÖN</a:t>
            </a:r>
          </a:p>
        </p:txBody>
      </p:sp>
      <p:sp>
        <p:nvSpPr>
          <p:cNvPr id="14" name="TextBox 13"/>
          <p:cNvSpPr txBox="1"/>
          <p:nvPr/>
        </p:nvSpPr>
        <p:spPr>
          <a:xfrm>
            <a:off x="7315200" y="1719072"/>
            <a:ext cx="4190695" cy="16916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Dağ yamacından alçalan havanın ısınması sonucunda oluşan sıcak ve kurutucu rüzgâra fön rüzgârı adı verilir.</a:t>
            </a:r>
          </a:p>
        </p:txBody>
      </p:sp>
      <p:sp>
        <p:nvSpPr>
          <p:cNvPr id="15" name="Rounded Rectangle 14"/>
          <p:cNvSpPr/>
          <p:nvPr/>
        </p:nvSpPr>
        <p:spPr>
          <a:xfrm>
            <a:off x="6949440" y="3685032"/>
            <a:ext cx="4739335" cy="256032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6949440" y="3685032"/>
            <a:ext cx="118872" cy="2560320"/>
          </a:xfrm>
          <a:prstGeom prst="rect">
            <a:avLst/>
          </a:prstGeom>
          <a:solidFill>
            <a:srgbClr val="2C6696"/>
          </a:solidFill>
          <a:ln>
            <a:noFill/>
          </a:ln>
          <a:effectLst/>
        </p:spPr>
        <p:txBody>
          <a:bodyPr rtlCol="0" anchor="ctr"/>
          <a:lstStyle/>
          <a:p/>
        </p:txBody>
      </p:sp>
      <p:sp>
        <p:nvSpPr>
          <p:cNvPr id="17" name="TextBox 16"/>
          <p:cNvSpPr txBox="1"/>
          <p:nvPr/>
        </p:nvSpPr>
        <p:spPr>
          <a:xfrm>
            <a:off x="7223760" y="3685032"/>
            <a:ext cx="4327855" cy="25603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Fön rüzgârları; İsviçre’de Alp Dağlarının kuzey yamaçlarında, Türkiye’de Doğu Karadeniz Dağları ile Toros Dağlarının denize bakan yamaçlarında kış ve ilkbahar aylarında zaman zaman etkili olur.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211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Türkiye'de yerel rüzgârlar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YEREL RÜZGÂR</a:t>
            </a:r>
          </a:p>
        </p:txBody>
      </p:sp>
      <p:pic>
        <p:nvPicPr>
          <p:cNvPr id="6" name="Picture 5" descr="h13_harita_3_10_s114.jpg"/>
          <p:cNvPicPr>
            <a:picLocks noChangeAspect="1"/>
          </p:cNvPicPr>
          <p:nvPr/>
        </p:nvPicPr>
        <p:blipFill>
          <a:blip r:embed="rId3"/>
          <a:stretch>
            <a:fillRect/>
          </a:stretch>
        </p:blipFill>
        <p:spPr>
          <a:xfrm>
            <a:off x="502920" y="1216152"/>
            <a:ext cx="5760720" cy="2913235"/>
          </a:xfrm>
          <a:prstGeom prst="rect">
            <a:avLst/>
          </a:prstGeom>
          <a:ln w="9525">
            <a:solidFill>
              <a:srgbClr val="D9D9D9"/>
            </a:solidFill>
          </a:ln>
        </p:spPr>
      </p:pic>
      <p:sp>
        <p:nvSpPr>
          <p:cNvPr id="7" name="TextBox 6"/>
          <p:cNvSpPr txBox="1"/>
          <p:nvPr/>
        </p:nvSpPr>
        <p:spPr>
          <a:xfrm>
            <a:off x="502920" y="4187952"/>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3.10: Türkiye’de etkili olan yerel rüzgârlar (kitap s. 114)</a:t>
            </a:r>
          </a:p>
        </p:txBody>
      </p:sp>
      <p:sp>
        <p:nvSpPr>
          <p:cNvPr id="8" name="Rounded Rectangle 7"/>
          <p:cNvSpPr/>
          <p:nvPr/>
        </p:nvSpPr>
        <p:spPr>
          <a:xfrm>
            <a:off x="6446520" y="1216152"/>
            <a:ext cx="5242255" cy="16002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6446520" y="1216152"/>
            <a:ext cx="5242255" cy="411480"/>
          </a:xfrm>
          <a:prstGeom prst="roundRect">
            <a:avLst>
              <a:gd name="adj" fmla="val 25000"/>
            </a:avLst>
          </a:prstGeom>
          <a:solidFill>
            <a:srgbClr val="2C6696"/>
          </a:solidFill>
          <a:ln>
            <a:noFill/>
          </a:ln>
          <a:effectLst/>
        </p:spPr>
        <p:txBody>
          <a:bodyPr rtlCol="0" anchor="ctr"/>
          <a:lstStyle/>
          <a:p/>
        </p:txBody>
      </p:sp>
      <p:sp>
        <p:nvSpPr>
          <p:cNvPr id="10" name="Rectangle 9"/>
          <p:cNvSpPr/>
          <p:nvPr/>
        </p:nvSpPr>
        <p:spPr>
          <a:xfrm>
            <a:off x="6446520" y="1421892"/>
            <a:ext cx="5242255" cy="205740"/>
          </a:xfrm>
          <a:prstGeom prst="rect">
            <a:avLst/>
          </a:prstGeom>
          <a:solidFill>
            <a:srgbClr val="2C6696"/>
          </a:solidFill>
          <a:ln>
            <a:noFill/>
          </a:ln>
          <a:effectLst/>
        </p:spPr>
        <p:txBody>
          <a:bodyPr rtlCol="0" anchor="ctr"/>
          <a:lstStyle/>
          <a:p/>
        </p:txBody>
      </p:sp>
      <p:sp>
        <p:nvSpPr>
          <p:cNvPr id="11" name="TextBox 10"/>
          <p:cNvSpPr txBox="1"/>
          <p:nvPr/>
        </p:nvSpPr>
        <p:spPr>
          <a:xfrm>
            <a:off x="6537960" y="1216152"/>
            <a:ext cx="5059375" cy="41148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Kuzeyden: poyraz · yıldız · karayel</a:t>
            </a:r>
          </a:p>
        </p:txBody>
      </p:sp>
      <p:sp>
        <p:nvSpPr>
          <p:cNvPr id="12" name="TextBox 11"/>
          <p:cNvSpPr txBox="1"/>
          <p:nvPr/>
        </p:nvSpPr>
        <p:spPr>
          <a:xfrm>
            <a:off x="6556248" y="1700784"/>
            <a:ext cx="5022799" cy="1042416"/>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Poyraz, yıldız, karayel gibi kuzeyden esen rüzgârlar; sıcaklığı azaltarak zaman zaman yağmur ve kar yağışlarına neden olur.</a:t>
            </a:r>
          </a:p>
        </p:txBody>
      </p:sp>
      <p:sp>
        <p:nvSpPr>
          <p:cNvPr id="13" name="Rounded Rectangle 12"/>
          <p:cNvSpPr/>
          <p:nvPr/>
        </p:nvSpPr>
        <p:spPr>
          <a:xfrm>
            <a:off x="6446520" y="2953512"/>
            <a:ext cx="5242255" cy="141732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446520" y="2953512"/>
            <a:ext cx="5242255" cy="411480"/>
          </a:xfrm>
          <a:prstGeom prst="roundRect">
            <a:avLst>
              <a:gd name="adj" fmla="val 25000"/>
            </a:avLst>
          </a:prstGeom>
          <a:solidFill>
            <a:srgbClr val="D3373A"/>
          </a:solidFill>
          <a:ln>
            <a:noFill/>
          </a:ln>
          <a:effectLst/>
        </p:spPr>
        <p:txBody>
          <a:bodyPr rtlCol="0" anchor="ctr"/>
          <a:lstStyle/>
          <a:p/>
        </p:txBody>
      </p:sp>
      <p:sp>
        <p:nvSpPr>
          <p:cNvPr id="15" name="Rectangle 14"/>
          <p:cNvSpPr/>
          <p:nvPr/>
        </p:nvSpPr>
        <p:spPr>
          <a:xfrm>
            <a:off x="6446520" y="3159252"/>
            <a:ext cx="5242255" cy="205740"/>
          </a:xfrm>
          <a:prstGeom prst="rect">
            <a:avLst/>
          </a:prstGeom>
          <a:solidFill>
            <a:srgbClr val="D3373A"/>
          </a:solidFill>
          <a:ln>
            <a:noFill/>
          </a:ln>
          <a:effectLst/>
        </p:spPr>
        <p:txBody>
          <a:bodyPr rtlCol="0" anchor="ctr"/>
          <a:lstStyle/>
          <a:p/>
        </p:txBody>
      </p:sp>
      <p:sp>
        <p:nvSpPr>
          <p:cNvPr id="16" name="TextBox 15"/>
          <p:cNvSpPr txBox="1"/>
          <p:nvPr/>
        </p:nvSpPr>
        <p:spPr>
          <a:xfrm>
            <a:off x="6537960" y="2953512"/>
            <a:ext cx="5059375" cy="41148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Güneyden: lodos · kıble · keşişleme</a:t>
            </a:r>
          </a:p>
        </p:txBody>
      </p:sp>
      <p:sp>
        <p:nvSpPr>
          <p:cNvPr id="17" name="TextBox 16"/>
          <p:cNvSpPr txBox="1"/>
          <p:nvPr/>
        </p:nvSpPr>
        <p:spPr>
          <a:xfrm>
            <a:off x="6556248" y="3438144"/>
            <a:ext cx="5022799" cy="859536"/>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Lodos, kıble ve keşişleme güney yönünden gelerek sıcaklığı artırır.</a:t>
            </a:r>
          </a:p>
        </p:txBody>
      </p:sp>
      <p:sp>
        <p:nvSpPr>
          <p:cNvPr id="18" name="Rounded Rectangle 17"/>
          <p:cNvSpPr/>
          <p:nvPr/>
        </p:nvSpPr>
        <p:spPr>
          <a:xfrm>
            <a:off x="502920" y="4553712"/>
            <a:ext cx="5501487" cy="173736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502920" y="4553712"/>
            <a:ext cx="5501487" cy="411480"/>
          </a:xfrm>
          <a:prstGeom prst="roundRect">
            <a:avLst>
              <a:gd name="adj" fmla="val 25000"/>
            </a:avLst>
          </a:prstGeom>
          <a:solidFill>
            <a:srgbClr val="D3373A"/>
          </a:solidFill>
          <a:ln>
            <a:noFill/>
          </a:ln>
          <a:effectLst/>
        </p:spPr>
        <p:txBody>
          <a:bodyPr rtlCol="0" anchor="ctr"/>
          <a:lstStyle/>
          <a:p/>
        </p:txBody>
      </p:sp>
      <p:sp>
        <p:nvSpPr>
          <p:cNvPr id="20" name="Rectangle 19"/>
          <p:cNvSpPr/>
          <p:nvPr/>
        </p:nvSpPr>
        <p:spPr>
          <a:xfrm>
            <a:off x="502920" y="4759452"/>
            <a:ext cx="5501487" cy="205740"/>
          </a:xfrm>
          <a:prstGeom prst="rect">
            <a:avLst/>
          </a:prstGeom>
          <a:solidFill>
            <a:srgbClr val="D3373A"/>
          </a:solidFill>
          <a:ln>
            <a:noFill/>
          </a:ln>
          <a:effectLst/>
        </p:spPr>
        <p:txBody>
          <a:bodyPr rtlCol="0" anchor="ctr"/>
          <a:lstStyle/>
          <a:p/>
        </p:txBody>
      </p:sp>
      <p:sp>
        <p:nvSpPr>
          <p:cNvPr id="21" name="TextBox 20"/>
          <p:cNvSpPr txBox="1"/>
          <p:nvPr/>
        </p:nvSpPr>
        <p:spPr>
          <a:xfrm>
            <a:off x="594360" y="4553712"/>
            <a:ext cx="5318607" cy="41148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Lodos (güneybatıdan)</a:t>
            </a:r>
          </a:p>
        </p:txBody>
      </p:sp>
      <p:sp>
        <p:nvSpPr>
          <p:cNvPr id="22" name="TextBox 21"/>
          <p:cNvSpPr txBox="1"/>
          <p:nvPr/>
        </p:nvSpPr>
        <p:spPr>
          <a:xfrm>
            <a:off x="612648" y="5038344"/>
            <a:ext cx="5282031" cy="11795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Lodos, güneybatıdan sıcak ve ılık olarak eser ve ardından yağmur getirir. Daha çok Batı Anadolu ve Marmara’da etkili olan bu rüzgâr, kışın sıcaklığı artırarak karların erimesini kolaylaştırır.</a:t>
            </a:r>
          </a:p>
        </p:txBody>
      </p:sp>
      <p:sp>
        <p:nvSpPr>
          <p:cNvPr id="23" name="Rounded Rectangle 22"/>
          <p:cNvSpPr/>
          <p:nvPr/>
        </p:nvSpPr>
        <p:spPr>
          <a:xfrm>
            <a:off x="6187287" y="4553712"/>
            <a:ext cx="5501487" cy="173736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6187287" y="4553712"/>
            <a:ext cx="5501487" cy="411480"/>
          </a:xfrm>
          <a:prstGeom prst="roundRect">
            <a:avLst>
              <a:gd name="adj" fmla="val 25000"/>
            </a:avLst>
          </a:prstGeom>
          <a:solidFill>
            <a:srgbClr val="B85C12"/>
          </a:solidFill>
          <a:ln>
            <a:noFill/>
          </a:ln>
          <a:effectLst/>
        </p:spPr>
        <p:txBody>
          <a:bodyPr rtlCol="0" anchor="ctr"/>
          <a:lstStyle/>
          <a:p/>
        </p:txBody>
      </p:sp>
      <p:sp>
        <p:nvSpPr>
          <p:cNvPr id="25" name="Rectangle 24"/>
          <p:cNvSpPr/>
          <p:nvPr/>
        </p:nvSpPr>
        <p:spPr>
          <a:xfrm>
            <a:off x="6187287" y="4759452"/>
            <a:ext cx="5501487" cy="205740"/>
          </a:xfrm>
          <a:prstGeom prst="rect">
            <a:avLst/>
          </a:prstGeom>
          <a:solidFill>
            <a:srgbClr val="B85C12"/>
          </a:solidFill>
          <a:ln>
            <a:noFill/>
          </a:ln>
          <a:effectLst/>
        </p:spPr>
        <p:txBody>
          <a:bodyPr rtlCol="0" anchor="ctr"/>
          <a:lstStyle/>
          <a:p/>
        </p:txBody>
      </p:sp>
      <p:sp>
        <p:nvSpPr>
          <p:cNvPr id="26" name="TextBox 25"/>
          <p:cNvSpPr txBox="1"/>
          <p:nvPr/>
        </p:nvSpPr>
        <p:spPr>
          <a:xfrm>
            <a:off x="6278727" y="4553712"/>
            <a:ext cx="5318607" cy="41148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Keşişleme (güneydoğudan — Harita 3.10)</a:t>
            </a:r>
          </a:p>
        </p:txBody>
      </p:sp>
      <p:sp>
        <p:nvSpPr>
          <p:cNvPr id="27" name="TextBox 26"/>
          <p:cNvSpPr txBox="1"/>
          <p:nvPr/>
        </p:nvSpPr>
        <p:spPr>
          <a:xfrm>
            <a:off x="6297015" y="5038344"/>
            <a:ext cx="5282031" cy="1179576"/>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262626"/>
                </a:solidFill>
                <a:latin typeface="Calibri"/>
              </a:rPr>
              <a:t>…sıcak ve kuru olarak esen tozlu bir rüzgârdır. Buharlaşmayı artırarak bitkiler üzerinde kurutucu etki yapar. En çok Güneydoğu Anadolu’da etkilidir.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114</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212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 kartları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3112" cy="4974336"/>
        </p:xfrm>
        <a:graphic>
          <a:graphicData uri="http://schemas.openxmlformats.org/drawingml/2006/table">
            <a:tbl>
              <a:tblPr firstRow="1" bandRow="1">
                <a:tableStyleId>{5C22544A-7EE6-4342-B048-85BDC9FD1C3A}</a:tableStyleId>
              </a:tblPr>
              <a:tblGrid>
                <a:gridCol w="2240280"/>
                <a:gridCol w="4160520"/>
                <a:gridCol w="1828800"/>
                <a:gridCol w="2953512"/>
              </a:tblGrid>
              <a:tr h="438912">
                <a:tc>
                  <a:txBody>
                    <a:bodyPr wrap="square"/>
                    <a:lstStyle/>
                    <a:p>
                      <a:pPr algn="ctr">
                        <a:spcBef>
                          <a:spcPts val="0"/>
                        </a:spcBef>
                        <a:spcAft>
                          <a:spcPts val="0"/>
                        </a:spcAft>
                      </a:pPr>
                      <a:r>
                        <a:rPr lang="tr-TR" sz="1600" b="1" i="0">
                          <a:solidFill>
                            <a:srgbClr val="FFFFFF"/>
                          </a:solidFill>
                          <a:latin typeface="Calibri"/>
                        </a:rPr>
                        <a:t>Rüzgâr</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Nasıl / nereden?</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Ne zaman?</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Etkisi</a:t>
                      </a:r>
                    </a:p>
                  </a:txBody>
                  <a:tcPr marL="54864" marR="54864" marT="18288" marB="18288" anchor="ctr">
                    <a:solidFill>
                      <a:srgbClr val="2E7D32"/>
                    </a:solidFill>
                  </a:tcPr>
                </a:tc>
              </a:tr>
              <a:tr h="566928">
                <a:tc>
                  <a:txBody>
                    <a:bodyPr wrap="square"/>
                    <a:lstStyle/>
                    <a:p>
                      <a:pPr algn="l">
                        <a:spcBef>
                          <a:spcPts val="0"/>
                        </a:spcBef>
                        <a:spcAft>
                          <a:spcPts val="0"/>
                        </a:spcAft>
                      </a:pPr>
                      <a:r>
                        <a:rPr lang="tr-TR" sz="1500" b="0" i="0">
                          <a:solidFill>
                            <a:srgbClr val="262626"/>
                          </a:solidFill>
                          <a:latin typeface="Calibri"/>
                        </a:rPr>
                        <a:t>1 Deniz meltemi</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Gündüz kara daha çok ısınır (AB), deniz YB: denizden karaya</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gündüz</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Kıyıda gündüz serinlik</a:t>
                      </a:r>
                    </a:p>
                  </a:txBody>
                  <a:tcPr marL="54864" marR="54864" marT="18288" marB="18288" anchor="ctr">
                    <a:solidFill>
                      <a:srgbClr val="FFFFFF"/>
                    </a:solidFill>
                  </a:tcPr>
                </a:tc>
              </a:tr>
              <a:tr h="566928">
                <a:tc>
                  <a:txBody>
                    <a:bodyPr wrap="square"/>
                    <a:lstStyle/>
                    <a:p>
                      <a:pPr algn="l">
                        <a:spcBef>
                          <a:spcPts val="0"/>
                        </a:spcBef>
                        <a:spcAft>
                          <a:spcPts val="0"/>
                        </a:spcAft>
                      </a:pPr>
                      <a:r>
                        <a:rPr lang="tr-TR" sz="1500" b="0" i="0">
                          <a:solidFill>
                            <a:srgbClr val="262626"/>
                          </a:solidFill>
                          <a:latin typeface="Calibri"/>
                        </a:rPr>
                        <a:t>2 Kara meltemi</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Gece kara daha çok soğur (YB), deniz AB: karadan denize</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gece</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Kıyıda gece karadan serin hava</a:t>
                      </a:r>
                    </a:p>
                  </a:txBody>
                  <a:tcPr marL="54864" marR="54864" marT="18288" marB="18288" anchor="ctr">
                    <a:solidFill>
                      <a:srgbClr val="E3F1E4"/>
                    </a:solidFill>
                  </a:tcPr>
                </a:tc>
              </a:tr>
              <a:tr h="566928">
                <a:tc>
                  <a:txBody>
                    <a:bodyPr wrap="square"/>
                    <a:lstStyle/>
                    <a:p>
                      <a:pPr algn="l">
                        <a:spcBef>
                          <a:spcPts val="0"/>
                        </a:spcBef>
                        <a:spcAft>
                          <a:spcPts val="0"/>
                        </a:spcAft>
                      </a:pPr>
                      <a:r>
                        <a:rPr lang="tr-TR" sz="1500" b="0" i="0">
                          <a:solidFill>
                            <a:srgbClr val="262626"/>
                          </a:solidFill>
                          <a:latin typeface="Calibri"/>
                        </a:rPr>
                        <a:t>3 Dağ meltemi</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Gece dağda soğuyan, ağırlaşan hava vadiye iner</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gece</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Vadi tabanına soğuk hava</a:t>
                      </a:r>
                    </a:p>
                  </a:txBody>
                  <a:tcPr marL="54864" marR="54864" marT="18288" marB="18288" anchor="ctr">
                    <a:solidFill>
                      <a:srgbClr val="FFFFFF"/>
                    </a:solidFill>
                  </a:tcPr>
                </a:tc>
              </a:tr>
              <a:tr h="566928">
                <a:tc>
                  <a:txBody>
                    <a:bodyPr wrap="square"/>
                    <a:lstStyle/>
                    <a:p>
                      <a:pPr algn="l">
                        <a:spcBef>
                          <a:spcPts val="0"/>
                        </a:spcBef>
                        <a:spcAft>
                          <a:spcPts val="0"/>
                        </a:spcAft>
                      </a:pPr>
                      <a:r>
                        <a:rPr lang="tr-TR" sz="1500" b="0" i="0">
                          <a:solidFill>
                            <a:srgbClr val="262626"/>
                          </a:solidFill>
                          <a:latin typeface="Calibri"/>
                        </a:rPr>
                        <a:t>4 Vadi meltemi</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Gündüz vadide ısınan hava yamaç boyunca yükselir</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gündüz</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Yamaçlara ılık hava</a:t>
                      </a:r>
                    </a:p>
                  </a:txBody>
                  <a:tcPr marL="54864" marR="54864" marT="18288" marB="18288" anchor="ctr">
                    <a:solidFill>
                      <a:srgbClr val="E3F1E4"/>
                    </a:solidFill>
                  </a:tcPr>
                </a:tc>
              </a:tr>
              <a:tr h="566928">
                <a:tc>
                  <a:txBody>
                    <a:bodyPr wrap="square"/>
                    <a:lstStyle/>
                    <a:p>
                      <a:pPr algn="l">
                        <a:spcBef>
                          <a:spcPts val="0"/>
                        </a:spcBef>
                        <a:spcAft>
                          <a:spcPts val="0"/>
                        </a:spcAft>
                      </a:pPr>
                      <a:r>
                        <a:rPr lang="tr-TR" sz="1500" b="0" i="0">
                          <a:solidFill>
                            <a:srgbClr val="262626"/>
                          </a:solidFill>
                          <a:latin typeface="Calibri"/>
                        </a:rPr>
                        <a:t>5 Fön</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Dağ yamacından alçalan hava ısınır: sıcak ve kurutucu</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kış ve ilkbahar (zaman zaman)</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Sıcaklık artar; yangın riski, hızlı kar erimesi, sel</a:t>
                      </a:r>
                    </a:p>
                  </a:txBody>
                  <a:tcPr marL="54864" marR="54864" marT="18288" marB="18288" anchor="ctr">
                    <a:solidFill>
                      <a:srgbClr val="FFFFFF"/>
                    </a:solidFill>
                  </a:tcPr>
                </a:tc>
              </a:tr>
              <a:tr h="566928">
                <a:tc>
                  <a:txBody>
                    <a:bodyPr wrap="square"/>
                    <a:lstStyle/>
                    <a:p>
                      <a:pPr algn="l">
                        <a:spcBef>
                          <a:spcPts val="0"/>
                        </a:spcBef>
                        <a:spcAft>
                          <a:spcPts val="0"/>
                        </a:spcAft>
                      </a:pPr>
                      <a:r>
                        <a:rPr lang="tr-TR" sz="1500" b="0" i="0">
                          <a:solidFill>
                            <a:srgbClr val="262626"/>
                          </a:solidFill>
                          <a:latin typeface="Calibri"/>
                        </a:rPr>
                        <a:t>6 Lodos</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Güneybatıdan sıcak ve ılık</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zaman zaman; kışın karları eritir</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Sıcaklık artar, ardından yağmur; Batı Anadolu, Marmara</a:t>
                      </a:r>
                    </a:p>
                  </a:txBody>
                  <a:tcPr marL="54864" marR="54864" marT="18288" marB="18288" anchor="ctr">
                    <a:solidFill>
                      <a:srgbClr val="E3F1E4"/>
                    </a:solidFill>
                  </a:tcPr>
                </a:tc>
              </a:tr>
              <a:tr h="566928">
                <a:tc>
                  <a:txBody>
                    <a:bodyPr wrap="square"/>
                    <a:lstStyle/>
                    <a:p>
                      <a:pPr algn="l">
                        <a:spcBef>
                          <a:spcPts val="0"/>
                        </a:spcBef>
                        <a:spcAft>
                          <a:spcPts val="0"/>
                        </a:spcAft>
                      </a:pPr>
                      <a:r>
                        <a:rPr lang="tr-TR" sz="1500" b="0" i="0">
                          <a:solidFill>
                            <a:srgbClr val="262626"/>
                          </a:solidFill>
                          <a:latin typeface="Calibri"/>
                        </a:rPr>
                        <a:t>7 Poyraz · yıldız · karayel</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Kuzeyden (kuzeydoğu · kuzey · kuzeybatı)</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zaman zaman</a:t>
                      </a:r>
                    </a:p>
                  </a:txBody>
                  <a:tcPr marL="54864" marR="54864" marT="18288" marB="18288" anchor="ctr">
                    <a:solidFill>
                      <a:srgbClr val="FFFFFF"/>
                    </a:solidFill>
                  </a:tcPr>
                </a:tc>
                <a:tc>
                  <a:txBody>
                    <a:bodyPr wrap="square"/>
                    <a:lstStyle/>
                    <a:p>
                      <a:pPr algn="l">
                        <a:spcBef>
                          <a:spcPts val="0"/>
                        </a:spcBef>
                        <a:spcAft>
                          <a:spcPts val="0"/>
                        </a:spcAft>
                      </a:pPr>
                      <a:r>
                        <a:rPr lang="tr-TR" sz="1500" b="0" i="0">
                          <a:solidFill>
                            <a:srgbClr val="262626"/>
                          </a:solidFill>
                          <a:latin typeface="Calibri"/>
                        </a:rPr>
                        <a:t>Sıcaklık azalır; yağmur ve kar</a:t>
                      </a:r>
                    </a:p>
                  </a:txBody>
                  <a:tcPr marL="54864" marR="54864" marT="18288" marB="18288" anchor="ctr">
                    <a:solidFill>
                      <a:srgbClr val="FFFFFF"/>
                    </a:solidFill>
                  </a:tcPr>
                </a:tc>
              </a:tr>
              <a:tr h="566928">
                <a:tc>
                  <a:txBody>
                    <a:bodyPr wrap="square"/>
                    <a:lstStyle/>
                    <a:p>
                      <a:pPr algn="l">
                        <a:spcBef>
                          <a:spcPts val="0"/>
                        </a:spcBef>
                        <a:spcAft>
                          <a:spcPts val="0"/>
                        </a:spcAft>
                      </a:pPr>
                      <a:r>
                        <a:rPr lang="tr-TR" sz="1500" b="0" i="0">
                          <a:solidFill>
                            <a:srgbClr val="262626"/>
                          </a:solidFill>
                          <a:latin typeface="Calibri"/>
                        </a:rPr>
                        <a:t>8 Kıble · keşişleme</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Güneyden ve güneydoğudan (Harita 3.10)</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zaman zaman</a:t>
                      </a:r>
                    </a:p>
                  </a:txBody>
                  <a:tcPr marL="54864" marR="54864" marT="18288" marB="18288" anchor="ctr">
                    <a:solidFill>
                      <a:srgbClr val="E3F1E4"/>
                    </a:solidFill>
                  </a:tcPr>
                </a:tc>
                <a:tc>
                  <a:txBody>
                    <a:bodyPr wrap="square"/>
                    <a:lstStyle/>
                    <a:p>
                      <a:pPr algn="l">
                        <a:spcBef>
                          <a:spcPts val="0"/>
                        </a:spcBef>
                        <a:spcAft>
                          <a:spcPts val="0"/>
                        </a:spcAft>
                      </a:pPr>
                      <a:r>
                        <a:rPr lang="tr-TR" sz="1500" b="0" i="0">
                          <a:solidFill>
                            <a:srgbClr val="262626"/>
                          </a:solidFill>
                          <a:latin typeface="Calibri"/>
                        </a:rPr>
                        <a:t>Sıcaklık artar; keşişleme kuru, tozlu, en çok Güneydoğu Anadolu</a:t>
                      </a:r>
                    </a:p>
                  </a:txBody>
                  <a:tcPr marL="54864" marR="54864" marT="18288" marB="18288" anchor="ctr">
                    <a:solidFill>
                      <a:srgbClr val="E3F1E4"/>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113-114</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213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Dünya'da Basıncın Dağılışı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h13_basinc_haritalari_s108.jpg"/>
          <p:cNvPicPr>
            <a:picLocks noChangeAspect="1"/>
          </p:cNvPicPr>
          <p:nvPr/>
        </p:nvPicPr>
        <p:blipFill>
          <a:blip r:embed="rId3"/>
          <a:stretch>
            <a:fillRect/>
          </a:stretch>
        </p:blipFill>
        <p:spPr>
          <a:xfrm>
            <a:off x="502920" y="1217954"/>
            <a:ext cx="5394960" cy="5025595"/>
          </a:xfrm>
          <a:prstGeom prst="rect">
            <a:avLst/>
          </a:prstGeom>
          <a:ln w="9525">
            <a:solidFill>
              <a:srgbClr val="D9D9D9"/>
            </a:solidFill>
          </a:ln>
        </p:spPr>
      </p:pic>
      <p:sp>
        <p:nvSpPr>
          <p:cNvPr id="7" name="Rounded Rectangle 6"/>
          <p:cNvSpPr/>
          <p:nvPr/>
        </p:nvSpPr>
        <p:spPr>
          <a:xfrm>
            <a:off x="548640" y="1291106"/>
            <a:ext cx="868680" cy="329184"/>
          </a:xfrm>
          <a:prstGeom prst="roundRect">
            <a:avLst>
              <a:gd name="adj" fmla="val 25000"/>
            </a:avLst>
          </a:prstGeom>
          <a:solidFill>
            <a:srgbClr val="4F4F4F"/>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OCAK</a:t>
            </a:r>
          </a:p>
        </p:txBody>
      </p:sp>
      <p:sp>
        <p:nvSpPr>
          <p:cNvPr id="8" name="Rounded Rectangle 7"/>
          <p:cNvSpPr/>
          <p:nvPr/>
        </p:nvSpPr>
        <p:spPr>
          <a:xfrm>
            <a:off x="548640" y="3749039"/>
            <a:ext cx="1051560" cy="329184"/>
          </a:xfrm>
          <a:prstGeom prst="roundRect">
            <a:avLst>
              <a:gd name="adj" fmla="val 25000"/>
            </a:avLst>
          </a:prstGeom>
          <a:solidFill>
            <a:srgbClr val="4F4F4F"/>
          </a:solidFill>
          <a:ln>
            <a:noFill/>
          </a:ln>
          <a:effectLst/>
        </p:spPr>
        <p:txBody>
          <a:bodyPr rtlCol="0" anchor="ctr" wrap="square" lIns="36576" rIns="36576" tIns="0" bIns="0">
            <a:noAutofit/>
          </a:bodyPr>
          <a:lstStyle/>
          <a:p>
            <a:pPr algn="ctr">
              <a:spcBef>
                <a:spcPts val="0"/>
              </a:spcBef>
              <a:spcAft>
                <a:spcPts val="0"/>
              </a:spcAft>
            </a:pPr>
            <a:r>
              <a:rPr lang="tr-TR" sz="1400" b="1" i="0">
                <a:solidFill>
                  <a:srgbClr val="FFFFFF"/>
                </a:solidFill>
                <a:latin typeface="Calibri"/>
              </a:rPr>
              <a:t>TEMMUZ</a:t>
            </a:r>
          </a:p>
        </p:txBody>
      </p:sp>
      <p:sp>
        <p:nvSpPr>
          <p:cNvPr id="9" name="TextBox 8"/>
          <p:cNvSpPr txBox="1"/>
          <p:nvPr/>
        </p:nvSpPr>
        <p:spPr>
          <a:xfrm>
            <a:off x="6080760" y="1188720"/>
            <a:ext cx="5608015" cy="548640"/>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Aşağıdaki haritalarda ocak ve temmuz ayı Dünya basınç dağılışı gösterilmiştir.</a:t>
            </a:r>
          </a:p>
        </p:txBody>
      </p:sp>
      <p:sp>
        <p:nvSpPr>
          <p:cNvPr id="10" name="Rounded Rectangle 9"/>
          <p:cNvSpPr/>
          <p:nvPr/>
        </p:nvSpPr>
        <p:spPr>
          <a:xfrm>
            <a:off x="6080760" y="1764792"/>
            <a:ext cx="5608015" cy="14173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400"/>
              </a:spcAft>
            </a:pPr>
            <a:r>
              <a:rPr lang="tr-TR" sz="1600" b="1" i="0">
                <a:solidFill>
                  <a:srgbClr val="1E7B6E"/>
                </a:solidFill>
                <a:latin typeface="Calibri"/>
              </a:rPr>
              <a:t>2. soru (önce)</a:t>
            </a:r>
          </a:p>
          <a:p>
            <a:pPr algn="l">
              <a:spcBef>
                <a:spcPts val="0"/>
              </a:spcBef>
              <a:spcAft>
                <a:spcPts val="0"/>
              </a:spcAft>
            </a:pPr>
            <a:r>
              <a:rPr lang="tr-TR" sz="1600" b="0" i="0">
                <a:solidFill>
                  <a:srgbClr val="262626"/>
                </a:solidFill>
                <a:latin typeface="Calibri"/>
              </a:rPr>
              <a:t>Haritada II ve III ile numaralanan yerlerin basınç koşullarını dikkate alarak buralardaki hava hareketini şekil çizerek gösteriniz. Bu basınç merkezlerinin özelliklerini yazınız.</a:t>
            </a:r>
          </a:p>
        </p:txBody>
      </p:sp>
      <p:pic>
        <p:nvPicPr>
          <p:cNvPr id="11" name="Picture 10" descr="h13_I_paneli_s108.jpg"/>
          <p:cNvPicPr>
            <a:picLocks noChangeAspect="1"/>
          </p:cNvPicPr>
          <p:nvPr/>
        </p:nvPicPr>
        <p:blipFill>
          <a:blip r:embed="rId4"/>
          <a:stretch>
            <a:fillRect/>
          </a:stretch>
        </p:blipFill>
        <p:spPr>
          <a:xfrm>
            <a:off x="6080760" y="3319272"/>
            <a:ext cx="1371600" cy="1828800"/>
          </a:xfrm>
          <a:prstGeom prst="rect">
            <a:avLst/>
          </a:prstGeom>
          <a:ln w="9525">
            <a:solidFill>
              <a:srgbClr val="D9D9D9"/>
            </a:solidFill>
          </a:ln>
        </p:spPr>
      </p:pic>
      <p:sp>
        <p:nvSpPr>
          <p:cNvPr id="12" name="TextBox 11"/>
          <p:cNvSpPr txBox="1"/>
          <p:nvPr/>
        </p:nvSpPr>
        <p:spPr>
          <a:xfrm>
            <a:off x="7589520" y="3273552"/>
            <a:ext cx="4099255" cy="1828800"/>
          </a:xfrm>
          <a:prstGeom prst="rect">
            <a:avLst/>
          </a:prstGeom>
          <a:noFill/>
        </p:spPr>
        <p:txBody>
          <a:bodyPr wrap="square" anchor="t" lIns="73152" rIns="73152" tIns="36576" bIns="36576">
            <a:noAutofit/>
          </a:bodyPr>
          <a:lstStyle/>
          <a:p>
            <a:pPr algn="l">
              <a:spcBef>
                <a:spcPts val="0"/>
              </a:spcBef>
              <a:spcAft>
                <a:spcPts val="200"/>
              </a:spcAft>
            </a:pPr>
            <a:r>
              <a:rPr lang="tr-TR" sz="1600" b="1" i="0">
                <a:solidFill>
                  <a:srgbClr val="1E7B6E"/>
                </a:solidFill>
                <a:latin typeface="Calibri"/>
              </a:rPr>
              <a:t>I'deki örnek:</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Yüksek basınç merkezidir.</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Dikey hava hareketi alçalıcıdır.</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Yatay hava hareketi merkezden çevreye doğrudur.</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Hava açıktır, yağış beklenmez.</a:t>
            </a:r>
          </a:p>
        </p:txBody>
      </p:sp>
      <p:sp>
        <p:nvSpPr>
          <p:cNvPr id="13" name="Rounded Rectangle 12"/>
          <p:cNvSpPr/>
          <p:nvPr/>
        </p:nvSpPr>
        <p:spPr>
          <a:xfrm>
            <a:off x="6080760" y="5239512"/>
            <a:ext cx="5608015" cy="100584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300"/>
              </a:spcAft>
            </a:pPr>
            <a:r>
              <a:rPr lang="tr-TR" sz="1600" b="1" i="0">
                <a:solidFill>
                  <a:srgbClr val="1E7B6E"/>
                </a:solidFill>
                <a:latin typeface="Calibri"/>
              </a:rPr>
              <a:t>1. soru (sonra)</a:t>
            </a:r>
          </a:p>
          <a:p>
            <a:pPr algn="l">
              <a:spcBef>
                <a:spcPts val="0"/>
              </a:spcBef>
              <a:spcAft>
                <a:spcPts val="0"/>
              </a:spcAft>
            </a:pPr>
            <a:r>
              <a:rPr lang="tr-TR" sz="1600" b="0" i="0">
                <a:solidFill>
                  <a:srgbClr val="262626"/>
                </a:solidFill>
                <a:latin typeface="Calibri"/>
              </a:rPr>
              <a:t>Haritalara bakarak basıncın dağılışıyla ilgili bir soru yaz; komşu grup cevaplasın.</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108</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214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Dünya'da Basıncın Dağılışı — 2. soru cevabı</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2743200" cy="502920"/>
          </a:xfrm>
          <a:prstGeom prst="roundRect">
            <a:avLst>
              <a:gd name="adj" fmla="val 18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II · ocak · Doğu Afrika</a:t>
            </a:r>
          </a:p>
        </p:txBody>
      </p:sp>
      <p:sp>
        <p:nvSpPr>
          <p:cNvPr id="7" name="Rounded Rectangle 6"/>
          <p:cNvSpPr/>
          <p:nvPr/>
        </p:nvSpPr>
        <p:spPr>
          <a:xfrm>
            <a:off x="502920" y="1810512"/>
            <a:ext cx="2743200" cy="2240280"/>
          </a:xfrm>
          <a:prstGeom prst="roundRect">
            <a:avLst>
              <a:gd name="adj" fmla="val 5000"/>
            </a:avLst>
          </a:prstGeom>
          <a:solidFill>
            <a:srgbClr val="E3ECF5"/>
          </a:solidFill>
          <a:ln w="12700">
            <a:solidFill>
              <a:srgbClr val="D9D9D9"/>
            </a:solidFill>
          </a:ln>
          <a:effectLst/>
        </p:spPr>
        <p:txBody>
          <a:bodyPr rtlCol="0" anchor="ctr"/>
          <a:lstStyle/>
          <a:p/>
        </p:txBody>
      </p:sp>
      <p:sp>
        <p:nvSpPr>
          <p:cNvPr id="8" name="Rectangle 7"/>
          <p:cNvSpPr/>
          <p:nvPr/>
        </p:nvSpPr>
        <p:spPr>
          <a:xfrm>
            <a:off x="539496" y="3666744"/>
            <a:ext cx="2670048" cy="329184"/>
          </a:xfrm>
          <a:prstGeom prst="rect">
            <a:avLst/>
          </a:prstGeom>
          <a:solidFill>
            <a:srgbClr val="7CB342"/>
          </a:solidFill>
          <a:ln>
            <a:noFill/>
          </a:ln>
          <a:effectLst/>
        </p:spPr>
        <p:txBody>
          <a:bodyPr rtlCol="0" anchor="ctr"/>
          <a:lstStyle/>
          <a:p/>
        </p:txBody>
      </p:sp>
      <p:cxnSp>
        <p:nvCxnSpPr>
          <p:cNvPr id="9" name="Connector 8"/>
          <p:cNvCxnSpPr/>
          <p:nvPr/>
        </p:nvCxnSpPr>
        <p:spPr>
          <a:xfrm flipV="1">
            <a:off x="1581912" y="2724912"/>
            <a:ext cx="0" cy="740664"/>
          </a:xfrm>
          <a:prstGeom prst="line">
            <a:avLst/>
          </a:prstGeom>
          <a:ln w="38100">
            <a:solidFill>
              <a:srgbClr val="D3373A"/>
            </a:solidFill>
            <a:tailEnd type="triangle" w="med" len="med"/>
          </a:ln>
        </p:spPr>
      </p:cxnSp>
      <p:cxnSp>
        <p:nvCxnSpPr>
          <p:cNvPr id="10" name="Connector 9"/>
          <p:cNvCxnSpPr/>
          <p:nvPr/>
        </p:nvCxnSpPr>
        <p:spPr>
          <a:xfrm flipV="1">
            <a:off x="1874520" y="2724912"/>
            <a:ext cx="0" cy="740664"/>
          </a:xfrm>
          <a:prstGeom prst="line">
            <a:avLst/>
          </a:prstGeom>
          <a:ln w="38100">
            <a:solidFill>
              <a:srgbClr val="D3373A"/>
            </a:solidFill>
            <a:tailEnd type="triangle" w="med" len="med"/>
          </a:ln>
        </p:spPr>
      </p:cxnSp>
      <p:cxnSp>
        <p:nvCxnSpPr>
          <p:cNvPr id="11" name="Connector 10"/>
          <p:cNvCxnSpPr/>
          <p:nvPr/>
        </p:nvCxnSpPr>
        <p:spPr>
          <a:xfrm flipV="1">
            <a:off x="2167128" y="2724912"/>
            <a:ext cx="0" cy="740664"/>
          </a:xfrm>
          <a:prstGeom prst="line">
            <a:avLst/>
          </a:prstGeom>
          <a:ln w="38100">
            <a:solidFill>
              <a:srgbClr val="D3373A"/>
            </a:solidFill>
            <a:tailEnd type="triangle" w="med" len="med"/>
          </a:ln>
        </p:spPr>
      </p:cxnSp>
      <p:cxnSp>
        <p:nvCxnSpPr>
          <p:cNvPr id="12" name="Connector 11"/>
          <p:cNvCxnSpPr/>
          <p:nvPr/>
        </p:nvCxnSpPr>
        <p:spPr>
          <a:xfrm>
            <a:off x="685800" y="3575304"/>
            <a:ext cx="685800" cy="0"/>
          </a:xfrm>
          <a:prstGeom prst="line">
            <a:avLst/>
          </a:prstGeom>
          <a:ln w="38100">
            <a:solidFill>
              <a:srgbClr val="D3373A"/>
            </a:solidFill>
            <a:tailEnd type="triangle" w="med" len="med"/>
          </a:ln>
        </p:spPr>
      </p:cxnSp>
      <p:cxnSp>
        <p:nvCxnSpPr>
          <p:cNvPr id="13" name="Connector 12"/>
          <p:cNvCxnSpPr/>
          <p:nvPr/>
        </p:nvCxnSpPr>
        <p:spPr>
          <a:xfrm flipH="1">
            <a:off x="2377440" y="3575304"/>
            <a:ext cx="685800" cy="0"/>
          </a:xfrm>
          <a:prstGeom prst="line">
            <a:avLst/>
          </a:prstGeom>
          <a:ln w="38100">
            <a:solidFill>
              <a:srgbClr val="D3373A"/>
            </a:solidFill>
            <a:tailEnd type="triangle" w="med" len="med"/>
          </a:ln>
        </p:spPr>
      </p:cxnSp>
      <p:sp>
        <p:nvSpPr>
          <p:cNvPr id="14" name="Oval 13"/>
          <p:cNvSpPr/>
          <p:nvPr/>
        </p:nvSpPr>
        <p:spPr>
          <a:xfrm>
            <a:off x="1673352" y="3666744"/>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A</a:t>
            </a:r>
          </a:p>
        </p:txBody>
      </p:sp>
      <p:sp>
        <p:nvSpPr>
          <p:cNvPr id="15" name="Cloud 14"/>
          <p:cNvSpPr/>
          <p:nvPr/>
        </p:nvSpPr>
        <p:spPr>
          <a:xfrm>
            <a:off x="1188720" y="1947672"/>
            <a:ext cx="1371600" cy="685800"/>
          </a:xfrm>
          <a:prstGeom prst="cloud">
            <a:avLst/>
          </a:prstGeom>
          <a:solidFill>
            <a:srgbClr val="FFFFFF"/>
          </a:solidFill>
          <a:ln w="15875">
            <a:solidFill>
              <a:srgbClr val="767676"/>
            </a:solidFill>
          </a:ln>
          <a:effectLst/>
        </p:spPr>
        <p:txBody>
          <a:bodyPr rtlCol="0" anchor="ctr"/>
          <a:lstStyle/>
          <a:p/>
        </p:txBody>
      </p:sp>
      <p:cxnSp>
        <p:nvCxnSpPr>
          <p:cNvPr id="16" name="Connector 15"/>
          <p:cNvCxnSpPr/>
          <p:nvPr/>
        </p:nvCxnSpPr>
        <p:spPr>
          <a:xfrm flipH="1">
            <a:off x="1389888" y="2615184"/>
            <a:ext cx="73152" cy="155448"/>
          </a:xfrm>
          <a:prstGeom prst="line">
            <a:avLst/>
          </a:prstGeom>
          <a:ln w="25400">
            <a:solidFill>
              <a:srgbClr val="2C6696"/>
            </a:solidFill>
          </a:ln>
        </p:spPr>
      </p:cxnSp>
      <p:cxnSp>
        <p:nvCxnSpPr>
          <p:cNvPr id="17" name="Connector 16"/>
          <p:cNvCxnSpPr/>
          <p:nvPr/>
        </p:nvCxnSpPr>
        <p:spPr>
          <a:xfrm flipH="1">
            <a:off x="1664208" y="2615184"/>
            <a:ext cx="73152" cy="155448"/>
          </a:xfrm>
          <a:prstGeom prst="line">
            <a:avLst/>
          </a:prstGeom>
          <a:ln w="25400">
            <a:solidFill>
              <a:srgbClr val="2C6696"/>
            </a:solidFill>
          </a:ln>
        </p:spPr>
      </p:cxnSp>
      <p:cxnSp>
        <p:nvCxnSpPr>
          <p:cNvPr id="18" name="Connector 17"/>
          <p:cNvCxnSpPr/>
          <p:nvPr/>
        </p:nvCxnSpPr>
        <p:spPr>
          <a:xfrm flipH="1">
            <a:off x="1938528" y="2615184"/>
            <a:ext cx="73152" cy="155448"/>
          </a:xfrm>
          <a:prstGeom prst="line">
            <a:avLst/>
          </a:prstGeom>
          <a:ln w="25400">
            <a:solidFill>
              <a:srgbClr val="2C6696"/>
            </a:solidFill>
          </a:ln>
        </p:spPr>
      </p:cxnSp>
      <p:cxnSp>
        <p:nvCxnSpPr>
          <p:cNvPr id="19" name="Connector 18"/>
          <p:cNvCxnSpPr/>
          <p:nvPr/>
        </p:nvCxnSpPr>
        <p:spPr>
          <a:xfrm flipH="1">
            <a:off x="2212848" y="2615184"/>
            <a:ext cx="73152" cy="155448"/>
          </a:xfrm>
          <a:prstGeom prst="line">
            <a:avLst/>
          </a:prstGeom>
          <a:ln w="25400">
            <a:solidFill>
              <a:srgbClr val="2C6696"/>
            </a:solidFill>
          </a:ln>
        </p:spPr>
      </p:cxnSp>
      <p:sp>
        <p:nvSpPr>
          <p:cNvPr id="20" name="TextBox 19"/>
          <p:cNvSpPr txBox="1"/>
          <p:nvPr/>
        </p:nvSpPr>
        <p:spPr>
          <a:xfrm>
            <a:off x="502920" y="4142232"/>
            <a:ext cx="2743200" cy="2103120"/>
          </a:xfrm>
          <a:prstGeom prst="rect">
            <a:avLst/>
          </a:prstGeom>
          <a:noFill/>
        </p:spPr>
        <p:txBody>
          <a:bodyPr wrap="square" anchor="t" lIns="73152" rIns="73152" tIns="36576" bIns="36576">
            <a:noAutofit/>
          </a:bodyPr>
          <a:lstStyle/>
          <a:p>
            <a:pPr algn="l" marL="198896" indent="-198896">
              <a:spcBef>
                <a:spcPts val="0"/>
              </a:spcBef>
              <a:spcAft>
                <a:spcPts val="300"/>
              </a:spcAft>
            </a:pPr>
            <a:r>
              <a:rPr lang="tr-TR" sz="1600" b="1" i="0">
                <a:solidFill>
                  <a:srgbClr val="D3373A"/>
                </a:solidFill>
                <a:latin typeface="Calibri"/>
              </a:rPr>
              <a:t>•  </a:t>
            </a:r>
            <a:r>
              <a:rPr lang="tr-TR" sz="1600" b="0" i="0">
                <a:solidFill>
                  <a:srgbClr val="262626"/>
                </a:solidFill>
                <a:latin typeface="Calibri"/>
              </a:rPr>
              <a:t>Alçak basınç merkezidir.</a:t>
            </a:r>
          </a:p>
          <a:p>
            <a:pPr algn="l" marL="198896" indent="-198896">
              <a:spcBef>
                <a:spcPts val="0"/>
              </a:spcBef>
              <a:spcAft>
                <a:spcPts val="300"/>
              </a:spcAft>
            </a:pPr>
            <a:r>
              <a:rPr lang="tr-TR" sz="1600" b="1" i="0">
                <a:solidFill>
                  <a:srgbClr val="D3373A"/>
                </a:solidFill>
                <a:latin typeface="Calibri"/>
              </a:rPr>
              <a:t>•  </a:t>
            </a:r>
            <a:r>
              <a:rPr lang="tr-TR" sz="1600" b="0" i="0">
                <a:solidFill>
                  <a:srgbClr val="262626"/>
                </a:solidFill>
                <a:latin typeface="Calibri"/>
              </a:rPr>
              <a:t>Dikey hava hareketi yükselicidir.</a:t>
            </a:r>
          </a:p>
          <a:p>
            <a:pPr algn="l" marL="198896" indent="-198896">
              <a:spcBef>
                <a:spcPts val="0"/>
              </a:spcBef>
              <a:spcAft>
                <a:spcPts val="300"/>
              </a:spcAft>
            </a:pPr>
            <a:r>
              <a:rPr lang="tr-TR" sz="1600" b="1" i="0">
                <a:solidFill>
                  <a:srgbClr val="D3373A"/>
                </a:solidFill>
                <a:latin typeface="Calibri"/>
              </a:rPr>
              <a:t>•  </a:t>
            </a:r>
            <a:r>
              <a:rPr lang="tr-TR" sz="1600" b="0" i="0">
                <a:solidFill>
                  <a:srgbClr val="262626"/>
                </a:solidFill>
                <a:latin typeface="Calibri"/>
              </a:rPr>
              <a:t>Yatay hava hareketi çevreden merkeze doğrudur.</a:t>
            </a:r>
          </a:p>
          <a:p>
            <a:pPr algn="l" marL="198896" indent="-198896">
              <a:spcBef>
                <a:spcPts val="0"/>
              </a:spcBef>
              <a:spcAft>
                <a:spcPts val="0"/>
              </a:spcAft>
            </a:pPr>
            <a:r>
              <a:rPr lang="tr-TR" sz="1600" b="1" i="0">
                <a:solidFill>
                  <a:srgbClr val="D3373A"/>
                </a:solidFill>
                <a:latin typeface="Calibri"/>
              </a:rPr>
              <a:t>•  </a:t>
            </a:r>
            <a:r>
              <a:rPr lang="tr-TR" sz="1600" b="0" i="0">
                <a:solidFill>
                  <a:srgbClr val="262626"/>
                </a:solidFill>
                <a:latin typeface="Calibri"/>
              </a:rPr>
              <a:t>Bulutlu ve yağışlı hava.</a:t>
            </a:r>
          </a:p>
        </p:txBody>
      </p:sp>
      <p:sp>
        <p:nvSpPr>
          <p:cNvPr id="21" name="Rounded Rectangle 20"/>
          <p:cNvSpPr/>
          <p:nvPr/>
        </p:nvSpPr>
        <p:spPr>
          <a:xfrm>
            <a:off x="3429000" y="1216152"/>
            <a:ext cx="2743200" cy="502920"/>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500" b="1" i="0">
                <a:solidFill>
                  <a:srgbClr val="FFFFFF"/>
                </a:solidFill>
                <a:latin typeface="Calibri"/>
              </a:rPr>
              <a:t>III · temmuz · Avustralya</a:t>
            </a:r>
          </a:p>
        </p:txBody>
      </p:sp>
      <p:sp>
        <p:nvSpPr>
          <p:cNvPr id="22" name="Rounded Rectangle 21"/>
          <p:cNvSpPr/>
          <p:nvPr/>
        </p:nvSpPr>
        <p:spPr>
          <a:xfrm>
            <a:off x="3429000" y="1810512"/>
            <a:ext cx="2743200" cy="2240280"/>
          </a:xfrm>
          <a:prstGeom prst="roundRect">
            <a:avLst>
              <a:gd name="adj" fmla="val 5000"/>
            </a:avLst>
          </a:prstGeom>
          <a:solidFill>
            <a:srgbClr val="E3ECF5"/>
          </a:solidFill>
          <a:ln w="12700">
            <a:solidFill>
              <a:srgbClr val="D9D9D9"/>
            </a:solidFill>
          </a:ln>
          <a:effectLst/>
        </p:spPr>
        <p:txBody>
          <a:bodyPr rtlCol="0" anchor="ctr"/>
          <a:lstStyle/>
          <a:p/>
        </p:txBody>
      </p:sp>
      <p:sp>
        <p:nvSpPr>
          <p:cNvPr id="23" name="Rectangle 22"/>
          <p:cNvSpPr/>
          <p:nvPr/>
        </p:nvSpPr>
        <p:spPr>
          <a:xfrm>
            <a:off x="3465576" y="3666744"/>
            <a:ext cx="2670048" cy="329184"/>
          </a:xfrm>
          <a:prstGeom prst="rect">
            <a:avLst/>
          </a:prstGeom>
          <a:solidFill>
            <a:srgbClr val="7CB342"/>
          </a:solidFill>
          <a:ln>
            <a:noFill/>
          </a:ln>
          <a:effectLst/>
        </p:spPr>
        <p:txBody>
          <a:bodyPr rtlCol="0" anchor="ctr"/>
          <a:lstStyle/>
          <a:p/>
        </p:txBody>
      </p:sp>
      <p:cxnSp>
        <p:nvCxnSpPr>
          <p:cNvPr id="24" name="Connector 23"/>
          <p:cNvCxnSpPr/>
          <p:nvPr/>
        </p:nvCxnSpPr>
        <p:spPr>
          <a:xfrm>
            <a:off x="4507992" y="2724912"/>
            <a:ext cx="0" cy="740664"/>
          </a:xfrm>
          <a:prstGeom prst="line">
            <a:avLst/>
          </a:prstGeom>
          <a:ln w="38100">
            <a:solidFill>
              <a:srgbClr val="2C6696"/>
            </a:solidFill>
            <a:tailEnd type="triangle" w="med" len="med"/>
          </a:ln>
        </p:spPr>
      </p:cxnSp>
      <p:cxnSp>
        <p:nvCxnSpPr>
          <p:cNvPr id="25" name="Connector 24"/>
          <p:cNvCxnSpPr/>
          <p:nvPr/>
        </p:nvCxnSpPr>
        <p:spPr>
          <a:xfrm>
            <a:off x="4800600" y="2724912"/>
            <a:ext cx="0" cy="740664"/>
          </a:xfrm>
          <a:prstGeom prst="line">
            <a:avLst/>
          </a:prstGeom>
          <a:ln w="38100">
            <a:solidFill>
              <a:srgbClr val="2C6696"/>
            </a:solidFill>
            <a:tailEnd type="triangle" w="med" len="med"/>
          </a:ln>
        </p:spPr>
      </p:cxnSp>
      <p:cxnSp>
        <p:nvCxnSpPr>
          <p:cNvPr id="26" name="Connector 25"/>
          <p:cNvCxnSpPr/>
          <p:nvPr/>
        </p:nvCxnSpPr>
        <p:spPr>
          <a:xfrm>
            <a:off x="5093208" y="2724912"/>
            <a:ext cx="0" cy="740664"/>
          </a:xfrm>
          <a:prstGeom prst="line">
            <a:avLst/>
          </a:prstGeom>
          <a:ln w="38100">
            <a:solidFill>
              <a:srgbClr val="2C6696"/>
            </a:solidFill>
            <a:tailEnd type="triangle" w="med" len="med"/>
          </a:ln>
        </p:spPr>
      </p:cxnSp>
      <p:cxnSp>
        <p:nvCxnSpPr>
          <p:cNvPr id="27" name="Connector 26"/>
          <p:cNvCxnSpPr/>
          <p:nvPr/>
        </p:nvCxnSpPr>
        <p:spPr>
          <a:xfrm flipH="1">
            <a:off x="3611880" y="3575304"/>
            <a:ext cx="685800" cy="0"/>
          </a:xfrm>
          <a:prstGeom prst="line">
            <a:avLst/>
          </a:prstGeom>
          <a:ln w="38100">
            <a:solidFill>
              <a:srgbClr val="2C6696"/>
            </a:solidFill>
            <a:tailEnd type="triangle" w="med" len="med"/>
          </a:ln>
        </p:spPr>
      </p:cxnSp>
      <p:cxnSp>
        <p:nvCxnSpPr>
          <p:cNvPr id="28" name="Connector 27"/>
          <p:cNvCxnSpPr/>
          <p:nvPr/>
        </p:nvCxnSpPr>
        <p:spPr>
          <a:xfrm>
            <a:off x="5303520" y="3575304"/>
            <a:ext cx="685800" cy="0"/>
          </a:xfrm>
          <a:prstGeom prst="line">
            <a:avLst/>
          </a:prstGeom>
          <a:ln w="38100">
            <a:solidFill>
              <a:srgbClr val="2C6696"/>
            </a:solidFill>
            <a:tailEnd type="triangle" w="med" len="med"/>
          </a:ln>
        </p:spPr>
      </p:cxnSp>
      <p:sp>
        <p:nvSpPr>
          <p:cNvPr id="29" name="Oval 28"/>
          <p:cNvSpPr/>
          <p:nvPr/>
        </p:nvSpPr>
        <p:spPr>
          <a:xfrm>
            <a:off x="4599432" y="3666744"/>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2C6696"/>
                </a:solidFill>
                <a:latin typeface="Calibri"/>
              </a:rPr>
              <a:t>Y</a:t>
            </a:r>
          </a:p>
        </p:txBody>
      </p:sp>
      <p:sp>
        <p:nvSpPr>
          <p:cNvPr id="30" name="Sun 29"/>
          <p:cNvSpPr/>
          <p:nvPr/>
        </p:nvSpPr>
        <p:spPr>
          <a:xfrm>
            <a:off x="4507992" y="1947672"/>
            <a:ext cx="585216" cy="585216"/>
          </a:xfrm>
          <a:prstGeom prst="sun">
            <a:avLst/>
          </a:prstGeom>
          <a:solidFill>
            <a:srgbClr val="FCC021"/>
          </a:solidFill>
          <a:ln>
            <a:noFill/>
          </a:ln>
          <a:effectLst/>
        </p:spPr>
        <p:txBody>
          <a:bodyPr rtlCol="0" anchor="ctr"/>
          <a:lstStyle/>
          <a:p/>
        </p:txBody>
      </p:sp>
      <p:sp>
        <p:nvSpPr>
          <p:cNvPr id="31" name="TextBox 30"/>
          <p:cNvSpPr txBox="1"/>
          <p:nvPr/>
        </p:nvSpPr>
        <p:spPr>
          <a:xfrm>
            <a:off x="3429000" y="4142232"/>
            <a:ext cx="2743200" cy="2103120"/>
          </a:xfrm>
          <a:prstGeom prst="rect">
            <a:avLst/>
          </a:prstGeom>
          <a:noFill/>
        </p:spPr>
        <p:txBody>
          <a:bodyPr wrap="square" anchor="t" lIns="73152" rIns="73152" tIns="36576" bIns="36576">
            <a:noAutofit/>
          </a:bodyPr>
          <a:lstStyle/>
          <a:p>
            <a:pPr algn="l" marL="186465" indent="-186465">
              <a:spcBef>
                <a:spcPts val="0"/>
              </a:spcBef>
              <a:spcAft>
                <a:spcPts val="281"/>
              </a:spcAft>
            </a:pPr>
            <a:r>
              <a:rPr lang="tr-TR" sz="1500" b="1" i="0">
                <a:solidFill>
                  <a:srgbClr val="2C6696"/>
                </a:solidFill>
                <a:latin typeface="Calibri"/>
              </a:rPr>
              <a:t>•  </a:t>
            </a:r>
            <a:r>
              <a:rPr lang="tr-TR" sz="1500" b="0" i="0">
                <a:solidFill>
                  <a:srgbClr val="262626"/>
                </a:solidFill>
                <a:latin typeface="Calibri"/>
              </a:rPr>
              <a:t>Yüksek basınç merkezidir.</a:t>
            </a:r>
          </a:p>
          <a:p>
            <a:pPr algn="l" marL="186465" indent="-186465">
              <a:spcBef>
                <a:spcPts val="0"/>
              </a:spcBef>
              <a:spcAft>
                <a:spcPts val="281"/>
              </a:spcAft>
            </a:pPr>
            <a:r>
              <a:rPr lang="tr-TR" sz="1500" b="1" i="0">
                <a:solidFill>
                  <a:srgbClr val="2C6696"/>
                </a:solidFill>
                <a:latin typeface="Calibri"/>
              </a:rPr>
              <a:t>•  </a:t>
            </a:r>
            <a:r>
              <a:rPr lang="tr-TR" sz="1500" b="0" i="0">
                <a:solidFill>
                  <a:srgbClr val="262626"/>
                </a:solidFill>
                <a:latin typeface="Calibri"/>
              </a:rPr>
              <a:t>Dikey hava hareketi alçalıcıdır.</a:t>
            </a:r>
          </a:p>
          <a:p>
            <a:pPr algn="l" marL="186465" indent="-186465">
              <a:spcBef>
                <a:spcPts val="0"/>
              </a:spcBef>
              <a:spcAft>
                <a:spcPts val="281"/>
              </a:spcAft>
            </a:pPr>
            <a:r>
              <a:rPr lang="tr-TR" sz="1500" b="1" i="0">
                <a:solidFill>
                  <a:srgbClr val="2C6696"/>
                </a:solidFill>
                <a:latin typeface="Calibri"/>
              </a:rPr>
              <a:t>•  </a:t>
            </a:r>
            <a:r>
              <a:rPr lang="tr-TR" sz="1500" b="0" i="0">
                <a:solidFill>
                  <a:srgbClr val="262626"/>
                </a:solidFill>
                <a:latin typeface="Calibri"/>
              </a:rPr>
              <a:t>Yatay hava hareketi merkezden çevreye doğrudur.</a:t>
            </a:r>
          </a:p>
          <a:p>
            <a:pPr algn="l" marL="186465" indent="-186465">
              <a:spcBef>
                <a:spcPts val="0"/>
              </a:spcBef>
              <a:spcAft>
                <a:spcPts val="0"/>
              </a:spcAft>
            </a:pPr>
            <a:r>
              <a:rPr lang="tr-TR" sz="1500" b="1" i="0">
                <a:solidFill>
                  <a:srgbClr val="2C6696"/>
                </a:solidFill>
                <a:latin typeface="Calibri"/>
              </a:rPr>
              <a:t>•  </a:t>
            </a:r>
            <a:r>
              <a:rPr lang="tr-TR" sz="1500" b="0" i="0">
                <a:solidFill>
                  <a:srgbClr val="262626"/>
                </a:solidFill>
                <a:latin typeface="Calibri"/>
              </a:rPr>
              <a:t>Hava açıktır, yağış beklenmez.</a:t>
            </a:r>
          </a:p>
        </p:txBody>
      </p:sp>
      <p:pic>
        <p:nvPicPr>
          <p:cNvPr id="32" name="Picture 31" descr="h13_basinc_haritalari_s108.jpg"/>
          <p:cNvPicPr>
            <a:picLocks noChangeAspect="1"/>
          </p:cNvPicPr>
          <p:nvPr/>
        </p:nvPicPr>
        <p:blipFill>
          <a:blip r:embed="rId3"/>
          <a:stretch>
            <a:fillRect/>
          </a:stretch>
        </p:blipFill>
        <p:spPr>
          <a:xfrm>
            <a:off x="7083256" y="1216152"/>
            <a:ext cx="3877341" cy="3611880"/>
          </a:xfrm>
          <a:prstGeom prst="rect">
            <a:avLst/>
          </a:prstGeom>
          <a:ln w="9525">
            <a:solidFill>
              <a:srgbClr val="D9D9D9"/>
            </a:solidFill>
          </a:ln>
        </p:spPr>
      </p:pic>
      <p:sp>
        <p:nvSpPr>
          <p:cNvPr id="33" name="Oval 32"/>
          <p:cNvSpPr/>
          <p:nvPr/>
        </p:nvSpPr>
        <p:spPr>
          <a:xfrm>
            <a:off x="9055912" y="1866480"/>
            <a:ext cx="457200" cy="457200"/>
          </a:xfrm>
          <a:prstGeom prst="ellipse">
            <a:avLst/>
          </a:prstGeom>
          <a:noFill/>
          <a:ln w="38100">
            <a:solidFill>
              <a:srgbClr val="D3373A"/>
            </a:solidFill>
          </a:ln>
          <a:effectLst/>
        </p:spPr>
        <p:txBody>
          <a:bodyPr rtlCol="0" anchor="ctr"/>
          <a:lstStyle/>
          <a:p/>
        </p:txBody>
      </p:sp>
      <p:sp>
        <p:nvSpPr>
          <p:cNvPr id="34" name="Oval 33"/>
          <p:cNvSpPr/>
          <p:nvPr/>
        </p:nvSpPr>
        <p:spPr>
          <a:xfrm>
            <a:off x="9992285" y="4031371"/>
            <a:ext cx="457200" cy="457200"/>
          </a:xfrm>
          <a:prstGeom prst="ellipse">
            <a:avLst/>
          </a:prstGeom>
          <a:noFill/>
          <a:ln w="38100">
            <a:solidFill>
              <a:srgbClr val="2C6696"/>
            </a:solidFill>
          </a:ln>
          <a:effectLst/>
        </p:spPr>
        <p:txBody>
          <a:bodyPr rtlCol="0" anchor="ctr"/>
          <a:lstStyle/>
          <a:p/>
        </p:txBody>
      </p:sp>
      <p:sp>
        <p:nvSpPr>
          <p:cNvPr id="35" name="Rounded Rectangle 34"/>
          <p:cNvSpPr/>
          <p:nvPr/>
        </p:nvSpPr>
        <p:spPr>
          <a:xfrm>
            <a:off x="6355080" y="4919472"/>
            <a:ext cx="5333695" cy="1325880"/>
          </a:xfrm>
          <a:prstGeom prst="roundRect">
            <a:avLst>
              <a:gd name="adj" fmla="val 6000"/>
            </a:avLst>
          </a:prstGeom>
          <a:solidFill>
            <a:srgbClr val="E3F1E4"/>
          </a:solidFill>
          <a:ln>
            <a:noFill/>
          </a:ln>
          <a:effectLst/>
        </p:spPr>
        <p:txBody>
          <a:bodyPr rtlCol="0" anchor="ctr"/>
          <a:lstStyle/>
          <a:p/>
        </p:txBody>
      </p:sp>
      <p:sp>
        <p:nvSpPr>
          <p:cNvPr id="36" name="Rectangle 35"/>
          <p:cNvSpPr/>
          <p:nvPr/>
        </p:nvSpPr>
        <p:spPr>
          <a:xfrm>
            <a:off x="6355080" y="4919472"/>
            <a:ext cx="109728" cy="1325880"/>
          </a:xfrm>
          <a:prstGeom prst="rect">
            <a:avLst/>
          </a:prstGeom>
          <a:solidFill>
            <a:srgbClr val="2E7D32"/>
          </a:solidFill>
          <a:ln>
            <a:noFill/>
          </a:ln>
          <a:effectLst/>
        </p:spPr>
        <p:txBody>
          <a:bodyPr rtlCol="0" anchor="ctr"/>
          <a:lstStyle/>
          <a:p/>
        </p:txBody>
      </p:sp>
      <p:sp>
        <p:nvSpPr>
          <p:cNvPr id="37" name="TextBox 36"/>
          <p:cNvSpPr txBox="1"/>
          <p:nvPr/>
        </p:nvSpPr>
        <p:spPr>
          <a:xfrm>
            <a:off x="6583680" y="4974336"/>
            <a:ext cx="5013655" cy="1216152"/>
          </a:xfrm>
          <a:prstGeom prst="rect">
            <a:avLst/>
          </a:prstGeom>
          <a:noFill/>
        </p:spPr>
        <p:txBody>
          <a:bodyPr wrap="square" anchor="ctr" lIns="73152" rIns="73152" tIns="36576" bIns="36576">
            <a:noAutofit/>
          </a:bodyPr>
          <a:lstStyle/>
          <a:p>
            <a:pPr algn="l">
              <a:spcBef>
                <a:spcPts val="0"/>
              </a:spcBef>
              <a:spcAft>
                <a:spcPts val="388"/>
              </a:spcAft>
            </a:pPr>
            <a:r>
              <a:rPr lang="tr-TR" sz="1650" b="1" i="0">
                <a:solidFill>
                  <a:srgbClr val="2E7D32"/>
                </a:solidFill>
                <a:latin typeface="Calibri"/>
              </a:rPr>
              <a:t>Neden?</a:t>
            </a:r>
          </a:p>
          <a:p>
            <a:pPr algn="l">
              <a:spcBef>
                <a:spcPts val="0"/>
              </a:spcBef>
              <a:spcAft>
                <a:spcPts val="485"/>
              </a:spcAft>
            </a:pPr>
            <a:r>
              <a:rPr lang="tr-TR" sz="1650" b="0" i="0">
                <a:solidFill>
                  <a:srgbClr val="262626"/>
                </a:solidFill>
                <a:latin typeface="Calibri"/>
              </a:rPr>
              <a:t>Ocakta güney yarım kürede yaz: ısınan karada alçak basınç (II).</a:t>
            </a:r>
          </a:p>
          <a:p>
            <a:pPr algn="l">
              <a:spcBef>
                <a:spcPts val="0"/>
              </a:spcBef>
              <a:spcAft>
                <a:spcPts val="0"/>
              </a:spcAft>
            </a:pPr>
            <a:r>
              <a:rPr lang="tr-TR" sz="1650" b="0" i="0">
                <a:solidFill>
                  <a:srgbClr val="262626"/>
                </a:solidFill>
                <a:latin typeface="Calibri"/>
              </a:rPr>
              <a:t>Temmuzda güney yarım kürede kış: yüksek basınç (III).</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107-108</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215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Dünya'da Basıncın Dağılışı — 1. soru: örnek sorular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490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Soru 1: Ocakta Asya'nın iç kesimlerinde (I) neden yüksek basınç var?</a:t>
            </a:r>
          </a:p>
          <a:p>
            <a:pPr algn="l">
              <a:spcBef>
                <a:spcPts val="0"/>
              </a:spcBef>
              <a:spcAft>
                <a:spcPts val="0"/>
              </a:spcAft>
            </a:pPr>
            <a:r>
              <a:rPr lang="tr-TR" sz="1900" b="0" i="0">
                <a:solidFill>
                  <a:srgbClr val="262626"/>
                </a:solidFill>
                <a:latin typeface="Calibri"/>
              </a:rPr>
              <a:t>Kışın kara çok soğur; soğuyan hava alçalır, basınç artar: termik yüksek basınç (Sibirya).</a:t>
            </a:r>
          </a:p>
        </p:txBody>
      </p:sp>
      <p:sp>
        <p:nvSpPr>
          <p:cNvPr id="9" name="Rounded Rectangle 8"/>
          <p:cNvSpPr/>
          <p:nvPr/>
        </p:nvSpPr>
        <p:spPr>
          <a:xfrm>
            <a:off x="502920" y="2926080"/>
            <a:ext cx="11185855" cy="1600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926080"/>
            <a:ext cx="109728" cy="1600200"/>
          </a:xfrm>
          <a:prstGeom prst="rect">
            <a:avLst/>
          </a:prstGeom>
          <a:solidFill>
            <a:srgbClr val="2E7D32"/>
          </a:solidFill>
          <a:ln>
            <a:noFill/>
          </a:ln>
          <a:effectLst/>
        </p:spPr>
        <p:txBody>
          <a:bodyPr rtlCol="0" anchor="ctr"/>
          <a:lstStyle/>
          <a:p/>
        </p:txBody>
      </p:sp>
      <p:sp>
        <p:nvSpPr>
          <p:cNvPr id="11" name="TextBox 10"/>
          <p:cNvSpPr txBox="1"/>
          <p:nvPr/>
        </p:nvSpPr>
        <p:spPr>
          <a:xfrm>
            <a:off x="731520" y="2980944"/>
            <a:ext cx="10865815" cy="1490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Soru 2: Temmuzda Asya'nın güneyinde neden alçak basınç oluşur?</a:t>
            </a:r>
          </a:p>
          <a:p>
            <a:pPr algn="l">
              <a:spcBef>
                <a:spcPts val="0"/>
              </a:spcBef>
              <a:spcAft>
                <a:spcPts val="0"/>
              </a:spcAft>
            </a:pPr>
            <a:r>
              <a:rPr lang="tr-TR" sz="1900" b="0" i="0">
                <a:solidFill>
                  <a:srgbClr val="262626"/>
                </a:solidFill>
                <a:latin typeface="Calibri"/>
              </a:rPr>
              <a:t>Yazın kara çok ısınır; ısınan hava yükselir: termik alçak basınç (muson sistemi, Basra alçak basıncı).</a:t>
            </a:r>
          </a:p>
        </p:txBody>
      </p:sp>
      <p:sp>
        <p:nvSpPr>
          <p:cNvPr id="12" name="Rounded Rectangle 11"/>
          <p:cNvSpPr/>
          <p:nvPr/>
        </p:nvSpPr>
        <p:spPr>
          <a:xfrm>
            <a:off x="502920" y="4636008"/>
            <a:ext cx="11185855" cy="16002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36008"/>
            <a:ext cx="109728" cy="1600200"/>
          </a:xfrm>
          <a:prstGeom prst="rect">
            <a:avLst/>
          </a:prstGeom>
          <a:solidFill>
            <a:srgbClr val="2E7D32"/>
          </a:solidFill>
          <a:ln>
            <a:noFill/>
          </a:ln>
          <a:effectLst/>
        </p:spPr>
        <p:txBody>
          <a:bodyPr rtlCol="0" anchor="ctr"/>
          <a:lstStyle/>
          <a:p/>
        </p:txBody>
      </p:sp>
      <p:sp>
        <p:nvSpPr>
          <p:cNvPr id="14" name="TextBox 13"/>
          <p:cNvSpPr txBox="1"/>
          <p:nvPr/>
        </p:nvSpPr>
        <p:spPr>
          <a:xfrm>
            <a:off x="731520" y="4690872"/>
            <a:ext cx="10865815" cy="1490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Soru 3: 30° enlemleri çevresindeki okyanuslarda iki ayda da neden yüksek basınç görülür?</a:t>
            </a:r>
          </a:p>
          <a:p>
            <a:pPr algn="l">
              <a:spcBef>
                <a:spcPts val="0"/>
              </a:spcBef>
              <a:spcAft>
                <a:spcPts val="0"/>
              </a:spcAft>
            </a:pPr>
            <a:r>
              <a:rPr lang="tr-TR" sz="1900" b="0" i="0">
                <a:solidFill>
                  <a:srgbClr val="262626"/>
                </a:solidFill>
                <a:latin typeface="Calibri"/>
              </a:rPr>
              <a:t>Dünya'nın dönüşüyle hava kütleleri 30° enlemlerinde yığılıp alçalır: dinamik yüksek basınç.</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106-109</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216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Rüzgârın Yönü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TextBox 5"/>
          <p:cNvSpPr txBox="1"/>
          <p:nvPr/>
        </p:nvSpPr>
        <p:spPr>
          <a:xfrm>
            <a:off x="502920" y="1170432"/>
            <a:ext cx="11185855" cy="59436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767676"/>
                </a:solidFill>
                <a:latin typeface="Calibri"/>
              </a:rPr>
              <a:t>Aşağıdaki haritada bir yerleşim merkezi gösterilmiş ve tabloda yönü yerleşim merkezine doğru olan rüzgârın esme sıklığı (frekansı) verilmiştir.</a:t>
            </a:r>
          </a:p>
        </p:txBody>
      </p:sp>
      <p:pic>
        <p:nvPicPr>
          <p:cNvPr id="7" name="Picture 6" descr="h13_ruzgar_harita_s110.jpg"/>
          <p:cNvPicPr>
            <a:picLocks noChangeAspect="1"/>
          </p:cNvPicPr>
          <p:nvPr/>
        </p:nvPicPr>
        <p:blipFill>
          <a:blip r:embed="rId3"/>
          <a:stretch>
            <a:fillRect/>
          </a:stretch>
        </p:blipFill>
        <p:spPr>
          <a:xfrm>
            <a:off x="502920" y="1810512"/>
            <a:ext cx="3884399" cy="2971800"/>
          </a:xfrm>
          <a:prstGeom prst="rect">
            <a:avLst/>
          </a:prstGeom>
          <a:ln w="9525">
            <a:solidFill>
              <a:srgbClr val="D9D9D9"/>
            </a:solidFill>
          </a:ln>
        </p:spPr>
      </p:pic>
      <p:graphicFrame>
        <p:nvGraphicFramePr>
          <p:cNvPr id="8" name="Table 7"/>
          <p:cNvGraphicFramePr>
            <a:graphicFrameLocks noGrp="1"/>
          </p:cNvGraphicFramePr>
          <p:nvPr/>
        </p:nvGraphicFramePr>
        <p:xfrm>
          <a:off x="4570200" y="1810512"/>
          <a:ext cx="2697480" cy="2971800"/>
        </p:xfrm>
        <a:graphic>
          <a:graphicData uri="http://schemas.openxmlformats.org/drawingml/2006/table">
            <a:tbl>
              <a:tblPr firstRow="1" bandRow="1">
                <a:tableStyleId>{5C22544A-7EE6-4342-B048-85BDC9FD1C3A}</a:tableStyleId>
              </a:tblPr>
              <a:tblGrid>
                <a:gridCol w="1600200"/>
                <a:gridCol w="1097280"/>
              </a:tblGrid>
              <a:tr h="411480">
                <a:tc>
                  <a:txBody>
                    <a:bodyPr wrap="square"/>
                    <a:lstStyle/>
                    <a:p>
                      <a:pPr algn="ctr">
                        <a:spcBef>
                          <a:spcPts val="0"/>
                        </a:spcBef>
                        <a:spcAft>
                          <a:spcPts val="0"/>
                        </a:spcAft>
                      </a:pPr>
                      <a:r>
                        <a:rPr lang="tr-TR" sz="1400" b="1" i="0">
                          <a:solidFill>
                            <a:srgbClr val="FFFFFF"/>
                          </a:solidFill>
                          <a:latin typeface="Calibri"/>
                        </a:rPr>
                        <a:t>Rüzgâr yönü</a:t>
                      </a:r>
                    </a:p>
                  </a:txBody>
                  <a:tcPr marL="54864" marR="54864" marT="18288" marB="18288" anchor="ctr">
                    <a:solidFill>
                      <a:srgbClr val="1E7B6E"/>
                    </a:solidFill>
                  </a:tcPr>
                </a:tc>
                <a:tc>
                  <a:txBody>
                    <a:bodyPr wrap="square"/>
                    <a:lstStyle/>
                    <a:p>
                      <a:pPr algn="ctr">
                        <a:spcBef>
                          <a:spcPts val="0"/>
                        </a:spcBef>
                        <a:spcAft>
                          <a:spcPts val="0"/>
                        </a:spcAft>
                      </a:pPr>
                      <a:r>
                        <a:rPr lang="tr-TR" sz="1300" b="1" i="0">
                          <a:solidFill>
                            <a:srgbClr val="FFFFFF"/>
                          </a:solidFill>
                          <a:latin typeface="Calibri"/>
                        </a:rPr>
                        <a:t>Frekans (gün)</a:t>
                      </a:r>
                    </a:p>
                  </a:txBody>
                  <a:tcPr marL="54864" marR="54864" marT="18288" marB="18288" anchor="ctr">
                    <a:solidFill>
                      <a:srgbClr val="1E7B6E"/>
                    </a:solidFill>
                  </a:tcPr>
                </a:tc>
              </a:tr>
              <a:tr h="320040">
                <a:tc>
                  <a:txBody>
                    <a:bodyPr wrap="square"/>
                    <a:lstStyle/>
                    <a:p>
                      <a:pPr algn="l">
                        <a:spcBef>
                          <a:spcPts val="0"/>
                        </a:spcBef>
                        <a:spcAft>
                          <a:spcPts val="0"/>
                        </a:spcAft>
                      </a:pPr>
                      <a:r>
                        <a:rPr lang="tr-TR" sz="1500" b="0" i="0">
                          <a:solidFill>
                            <a:srgbClr val="262626"/>
                          </a:solidFill>
                          <a:latin typeface="Calibri"/>
                        </a:rPr>
                        <a:t>Kuzey</a:t>
                      </a:r>
                    </a:p>
                  </a:txBody>
                  <a:tcPr marL="54864" marR="54864" marT="18288" marB="18288" anchor="ctr">
                    <a:solidFill>
                      <a:srgbClr val="FFFFFF"/>
                    </a:solidFill>
                  </a:tcPr>
                </a:tc>
                <a:tc>
                  <a:txBody>
                    <a:bodyPr wrap="square"/>
                    <a:lstStyle/>
                    <a:p>
                      <a:pPr algn="ctr">
                        <a:spcBef>
                          <a:spcPts val="0"/>
                        </a:spcBef>
                        <a:spcAft>
                          <a:spcPts val="0"/>
                        </a:spcAft>
                      </a:pPr>
                      <a:r>
                        <a:rPr lang="tr-TR" sz="1500" b="0" i="0">
                          <a:solidFill>
                            <a:srgbClr val="262626"/>
                          </a:solidFill>
                          <a:latin typeface="Calibri"/>
                        </a:rPr>
                        <a:t>90</a:t>
                      </a:r>
                    </a:p>
                  </a:txBody>
                  <a:tcPr marL="54864" marR="54864" marT="18288" marB="18288" anchor="ctr">
                    <a:solidFill>
                      <a:srgbClr val="FFFFFF"/>
                    </a:solidFill>
                  </a:tcPr>
                </a:tc>
              </a:tr>
              <a:tr h="320040">
                <a:tc>
                  <a:txBody>
                    <a:bodyPr wrap="square"/>
                    <a:lstStyle/>
                    <a:p>
                      <a:pPr algn="l">
                        <a:spcBef>
                          <a:spcPts val="0"/>
                        </a:spcBef>
                        <a:spcAft>
                          <a:spcPts val="0"/>
                        </a:spcAft>
                      </a:pPr>
                      <a:r>
                        <a:rPr lang="tr-TR" sz="1500" b="0" i="0">
                          <a:solidFill>
                            <a:srgbClr val="262626"/>
                          </a:solidFill>
                          <a:latin typeface="Calibri"/>
                        </a:rPr>
                        <a:t>Kuzeydoğu</a:t>
                      </a:r>
                    </a:p>
                  </a:txBody>
                  <a:tcPr marL="54864" marR="54864" marT="18288" marB="18288" anchor="ctr">
                    <a:solidFill>
                      <a:srgbClr val="E3ECF5"/>
                    </a:solidFill>
                  </a:tcPr>
                </a:tc>
                <a:tc>
                  <a:txBody>
                    <a:bodyPr wrap="square"/>
                    <a:lstStyle/>
                    <a:p>
                      <a:pPr algn="ctr">
                        <a:spcBef>
                          <a:spcPts val="0"/>
                        </a:spcBef>
                        <a:spcAft>
                          <a:spcPts val="0"/>
                        </a:spcAft>
                      </a:pPr>
                      <a:r>
                        <a:rPr lang="tr-TR" sz="1500" b="0" i="0">
                          <a:solidFill>
                            <a:srgbClr val="262626"/>
                          </a:solidFill>
                          <a:latin typeface="Calibri"/>
                        </a:rPr>
                        <a:t>40</a:t>
                      </a:r>
                    </a:p>
                  </a:txBody>
                  <a:tcPr marL="54864" marR="54864" marT="18288" marB="18288" anchor="ctr">
                    <a:solidFill>
                      <a:srgbClr val="E3ECF5"/>
                    </a:solidFill>
                  </a:tcPr>
                </a:tc>
              </a:tr>
              <a:tr h="320040">
                <a:tc>
                  <a:txBody>
                    <a:bodyPr wrap="square"/>
                    <a:lstStyle/>
                    <a:p>
                      <a:pPr algn="l">
                        <a:spcBef>
                          <a:spcPts val="0"/>
                        </a:spcBef>
                        <a:spcAft>
                          <a:spcPts val="0"/>
                        </a:spcAft>
                      </a:pPr>
                      <a:r>
                        <a:rPr lang="tr-TR" sz="1500" b="0" i="0">
                          <a:solidFill>
                            <a:srgbClr val="262626"/>
                          </a:solidFill>
                          <a:latin typeface="Calibri"/>
                        </a:rPr>
                        <a:t>Doğu</a:t>
                      </a:r>
                    </a:p>
                  </a:txBody>
                  <a:tcPr marL="54864" marR="54864" marT="18288" marB="18288" anchor="ctr">
                    <a:solidFill>
                      <a:srgbClr val="FFFFFF"/>
                    </a:solidFill>
                  </a:tcPr>
                </a:tc>
                <a:tc>
                  <a:txBody>
                    <a:bodyPr wrap="square"/>
                    <a:lstStyle/>
                    <a:p>
                      <a:pPr algn="ctr">
                        <a:spcBef>
                          <a:spcPts val="0"/>
                        </a:spcBef>
                        <a:spcAft>
                          <a:spcPts val="0"/>
                        </a:spcAft>
                      </a:pPr>
                      <a:r>
                        <a:rPr lang="tr-TR" sz="1500" b="0" i="0">
                          <a:solidFill>
                            <a:srgbClr val="262626"/>
                          </a:solidFill>
                          <a:latin typeface="Calibri"/>
                        </a:rPr>
                        <a:t>60</a:t>
                      </a:r>
                    </a:p>
                  </a:txBody>
                  <a:tcPr marL="54864" marR="54864" marT="18288" marB="18288" anchor="ctr">
                    <a:solidFill>
                      <a:srgbClr val="FFFFFF"/>
                    </a:solidFill>
                  </a:tcPr>
                </a:tc>
              </a:tr>
              <a:tr h="320040">
                <a:tc>
                  <a:txBody>
                    <a:bodyPr wrap="square"/>
                    <a:lstStyle/>
                    <a:p>
                      <a:pPr algn="l">
                        <a:spcBef>
                          <a:spcPts val="0"/>
                        </a:spcBef>
                        <a:spcAft>
                          <a:spcPts val="0"/>
                        </a:spcAft>
                      </a:pPr>
                      <a:r>
                        <a:rPr lang="tr-TR" sz="1500" b="0" i="0">
                          <a:solidFill>
                            <a:srgbClr val="262626"/>
                          </a:solidFill>
                          <a:latin typeface="Calibri"/>
                        </a:rPr>
                        <a:t>Güneydoğu</a:t>
                      </a:r>
                    </a:p>
                  </a:txBody>
                  <a:tcPr marL="54864" marR="54864" marT="18288" marB="18288" anchor="ctr">
                    <a:solidFill>
                      <a:srgbClr val="E3ECF5"/>
                    </a:solidFill>
                  </a:tcPr>
                </a:tc>
                <a:tc>
                  <a:txBody>
                    <a:bodyPr wrap="square"/>
                    <a:lstStyle/>
                    <a:p>
                      <a:pPr algn="ctr">
                        <a:spcBef>
                          <a:spcPts val="0"/>
                        </a:spcBef>
                        <a:spcAft>
                          <a:spcPts val="0"/>
                        </a:spcAft>
                      </a:pPr>
                      <a:r>
                        <a:rPr lang="tr-TR" sz="1500" b="0" i="0">
                          <a:solidFill>
                            <a:srgbClr val="262626"/>
                          </a:solidFill>
                          <a:latin typeface="Calibri"/>
                        </a:rPr>
                        <a:t>20</a:t>
                      </a:r>
                    </a:p>
                  </a:txBody>
                  <a:tcPr marL="54864" marR="54864" marT="18288" marB="18288" anchor="ctr">
                    <a:solidFill>
                      <a:srgbClr val="E3ECF5"/>
                    </a:solidFill>
                  </a:tcPr>
                </a:tc>
              </a:tr>
              <a:tr h="320040">
                <a:tc>
                  <a:txBody>
                    <a:bodyPr wrap="square"/>
                    <a:lstStyle/>
                    <a:p>
                      <a:pPr algn="l">
                        <a:spcBef>
                          <a:spcPts val="0"/>
                        </a:spcBef>
                        <a:spcAft>
                          <a:spcPts val="0"/>
                        </a:spcAft>
                      </a:pPr>
                      <a:r>
                        <a:rPr lang="tr-TR" sz="1500" b="0" i="0">
                          <a:solidFill>
                            <a:srgbClr val="262626"/>
                          </a:solidFill>
                          <a:latin typeface="Calibri"/>
                        </a:rPr>
                        <a:t>Güney</a:t>
                      </a:r>
                    </a:p>
                  </a:txBody>
                  <a:tcPr marL="54864" marR="54864" marT="18288" marB="18288" anchor="ctr">
                    <a:solidFill>
                      <a:srgbClr val="FFFFFF"/>
                    </a:solidFill>
                  </a:tcPr>
                </a:tc>
                <a:tc>
                  <a:txBody>
                    <a:bodyPr wrap="square"/>
                    <a:lstStyle/>
                    <a:p>
                      <a:pPr algn="ctr">
                        <a:spcBef>
                          <a:spcPts val="0"/>
                        </a:spcBef>
                        <a:spcAft>
                          <a:spcPts val="0"/>
                        </a:spcAft>
                      </a:pPr>
                      <a:r>
                        <a:rPr lang="tr-TR" sz="1500" b="0" i="0">
                          <a:solidFill>
                            <a:srgbClr val="262626"/>
                          </a:solidFill>
                          <a:latin typeface="Calibri"/>
                        </a:rPr>
                        <a:t>10</a:t>
                      </a:r>
                    </a:p>
                  </a:txBody>
                  <a:tcPr marL="54864" marR="54864" marT="18288" marB="18288" anchor="ctr">
                    <a:solidFill>
                      <a:srgbClr val="FFFFFF"/>
                    </a:solidFill>
                  </a:tcPr>
                </a:tc>
              </a:tr>
              <a:tr h="320040">
                <a:tc>
                  <a:txBody>
                    <a:bodyPr wrap="square"/>
                    <a:lstStyle/>
                    <a:p>
                      <a:pPr algn="l">
                        <a:spcBef>
                          <a:spcPts val="0"/>
                        </a:spcBef>
                        <a:spcAft>
                          <a:spcPts val="0"/>
                        </a:spcAft>
                      </a:pPr>
                      <a:r>
                        <a:rPr lang="tr-TR" sz="1500" b="0" i="0">
                          <a:solidFill>
                            <a:srgbClr val="262626"/>
                          </a:solidFill>
                          <a:latin typeface="Calibri"/>
                        </a:rPr>
                        <a:t>Güneybatı</a:t>
                      </a:r>
                    </a:p>
                  </a:txBody>
                  <a:tcPr marL="54864" marR="54864" marT="18288" marB="18288" anchor="ctr">
                    <a:solidFill>
                      <a:srgbClr val="E3ECF5"/>
                    </a:solidFill>
                  </a:tcPr>
                </a:tc>
                <a:tc>
                  <a:txBody>
                    <a:bodyPr wrap="square"/>
                    <a:lstStyle/>
                    <a:p>
                      <a:pPr algn="ctr">
                        <a:spcBef>
                          <a:spcPts val="0"/>
                        </a:spcBef>
                        <a:spcAft>
                          <a:spcPts val="0"/>
                        </a:spcAft>
                      </a:pPr>
                      <a:r>
                        <a:rPr lang="tr-TR" sz="1500" b="0" i="0">
                          <a:solidFill>
                            <a:srgbClr val="262626"/>
                          </a:solidFill>
                          <a:latin typeface="Calibri"/>
                        </a:rPr>
                        <a:t>10</a:t>
                      </a:r>
                    </a:p>
                  </a:txBody>
                  <a:tcPr marL="54864" marR="54864" marT="18288" marB="18288" anchor="ctr">
                    <a:solidFill>
                      <a:srgbClr val="E3ECF5"/>
                    </a:solidFill>
                  </a:tcPr>
                </a:tc>
              </a:tr>
              <a:tr h="320040">
                <a:tc>
                  <a:txBody>
                    <a:bodyPr wrap="square"/>
                    <a:lstStyle/>
                    <a:p>
                      <a:pPr algn="l">
                        <a:spcBef>
                          <a:spcPts val="0"/>
                        </a:spcBef>
                        <a:spcAft>
                          <a:spcPts val="0"/>
                        </a:spcAft>
                      </a:pPr>
                      <a:r>
                        <a:rPr lang="tr-TR" sz="1500" b="0" i="0">
                          <a:solidFill>
                            <a:srgbClr val="262626"/>
                          </a:solidFill>
                          <a:latin typeface="Calibri"/>
                        </a:rPr>
                        <a:t>Batı</a:t>
                      </a:r>
                    </a:p>
                  </a:txBody>
                  <a:tcPr marL="54864" marR="54864" marT="18288" marB="18288" anchor="ctr">
                    <a:solidFill>
                      <a:srgbClr val="FFFFFF"/>
                    </a:solidFill>
                  </a:tcPr>
                </a:tc>
                <a:tc>
                  <a:txBody>
                    <a:bodyPr wrap="square"/>
                    <a:lstStyle/>
                    <a:p>
                      <a:pPr algn="ctr">
                        <a:spcBef>
                          <a:spcPts val="0"/>
                        </a:spcBef>
                        <a:spcAft>
                          <a:spcPts val="0"/>
                        </a:spcAft>
                      </a:pPr>
                      <a:r>
                        <a:rPr lang="tr-TR" sz="1500" b="0" i="0">
                          <a:solidFill>
                            <a:srgbClr val="262626"/>
                          </a:solidFill>
                          <a:latin typeface="Calibri"/>
                        </a:rPr>
                        <a:t>50</a:t>
                      </a:r>
                    </a:p>
                  </a:txBody>
                  <a:tcPr marL="54864" marR="54864" marT="18288" marB="18288" anchor="ctr">
                    <a:solidFill>
                      <a:srgbClr val="FFFFFF"/>
                    </a:solidFill>
                  </a:tcPr>
                </a:tc>
              </a:tr>
              <a:tr h="320040">
                <a:tc>
                  <a:txBody>
                    <a:bodyPr wrap="square"/>
                    <a:lstStyle/>
                    <a:p>
                      <a:pPr algn="l">
                        <a:spcBef>
                          <a:spcPts val="0"/>
                        </a:spcBef>
                        <a:spcAft>
                          <a:spcPts val="0"/>
                        </a:spcAft>
                      </a:pPr>
                      <a:r>
                        <a:rPr lang="tr-TR" sz="1500" b="0" i="0">
                          <a:solidFill>
                            <a:srgbClr val="262626"/>
                          </a:solidFill>
                          <a:latin typeface="Calibri"/>
                        </a:rPr>
                        <a:t>Kuzeybatı</a:t>
                      </a:r>
                    </a:p>
                  </a:txBody>
                  <a:tcPr marL="54864" marR="54864" marT="18288" marB="18288" anchor="ctr">
                    <a:solidFill>
                      <a:srgbClr val="E3ECF5"/>
                    </a:solidFill>
                  </a:tcPr>
                </a:tc>
                <a:tc>
                  <a:txBody>
                    <a:bodyPr wrap="square"/>
                    <a:lstStyle/>
                    <a:p>
                      <a:pPr algn="ctr">
                        <a:spcBef>
                          <a:spcPts val="0"/>
                        </a:spcBef>
                        <a:spcAft>
                          <a:spcPts val="0"/>
                        </a:spcAft>
                      </a:pPr>
                      <a:r>
                        <a:rPr lang="tr-TR" sz="1500" b="0" i="0">
                          <a:solidFill>
                            <a:srgbClr val="262626"/>
                          </a:solidFill>
                          <a:latin typeface="Calibri"/>
                        </a:rPr>
                        <a:t>40</a:t>
                      </a:r>
                    </a:p>
                  </a:txBody>
                  <a:tcPr marL="54864" marR="54864" marT="18288" marB="18288" anchor="ctr">
                    <a:solidFill>
                      <a:srgbClr val="E3ECF5"/>
                    </a:solidFill>
                  </a:tcPr>
                </a:tc>
              </a:tr>
            </a:tbl>
          </a:graphicData>
        </a:graphic>
      </p:graphicFrame>
      <p:pic>
        <p:nvPicPr>
          <p:cNvPr id="9" name="Picture 8" descr="h13_ruzgar_gulu_s110.jpg"/>
          <p:cNvPicPr>
            <a:picLocks noChangeAspect="1"/>
          </p:cNvPicPr>
          <p:nvPr/>
        </p:nvPicPr>
        <p:blipFill>
          <a:blip r:embed="rId4"/>
          <a:stretch>
            <a:fillRect/>
          </a:stretch>
        </p:blipFill>
        <p:spPr>
          <a:xfrm>
            <a:off x="7954870" y="1810512"/>
            <a:ext cx="3229594" cy="2971800"/>
          </a:xfrm>
          <a:prstGeom prst="rect">
            <a:avLst/>
          </a:prstGeom>
          <a:ln w="9525">
            <a:solidFill>
              <a:srgbClr val="D9D9D9"/>
            </a:solidFill>
          </a:ln>
        </p:spPr>
      </p:pic>
      <p:sp>
        <p:nvSpPr>
          <p:cNvPr id="10" name="Rounded Rectangle 9"/>
          <p:cNvSpPr/>
          <p:nvPr/>
        </p:nvSpPr>
        <p:spPr>
          <a:xfrm>
            <a:off x="502920" y="4919472"/>
            <a:ext cx="11185855" cy="137160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400"/>
              </a:spcAft>
            </a:pPr>
            <a:r>
              <a:rPr lang="tr-TR" sz="1600" b="0" i="0">
                <a:solidFill>
                  <a:srgbClr val="262626"/>
                </a:solidFill>
                <a:latin typeface="Calibri"/>
              </a:rPr>
              <a:t>1. Yerleşim merkezine ait rüzgâr frekans gülünü grafik üzerinde tarayarak gösteriniz.</a:t>
            </a:r>
          </a:p>
          <a:p>
            <a:pPr algn="l">
              <a:spcBef>
                <a:spcPts val="0"/>
              </a:spcBef>
              <a:spcAft>
                <a:spcPts val="0"/>
              </a:spcAft>
            </a:pPr>
            <a:r>
              <a:rPr lang="tr-TR" sz="1600" b="1" i="0">
                <a:solidFill>
                  <a:srgbClr val="262626"/>
                </a:solidFill>
                <a:latin typeface="Calibri"/>
              </a:rPr>
              <a:t>2. Bir yerleşmenin yakınında sanayi bölgesi kurulması planlanmaktadır ancak yerleşme, sanayi tesislerinin oluşturabileceği hava kirliliğinden etkilenmemelidir. Yerleşme bölgesindeki rüzgârın yönü ve esme sıklığı dikkate alındığında sanayi tesisinin haritada harflerle gösterilen alanlardan hangilerine kurulması daha doğru olur?</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110</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217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Rüzgârın Yönü — 1. soru: frekans gülü</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Octagon 5"/>
          <p:cNvSpPr/>
          <p:nvPr/>
        </p:nvSpPr>
        <p:spPr>
          <a:xfrm>
            <a:off x="3227832" y="3438144"/>
            <a:ext cx="585216" cy="585216"/>
          </a:xfrm>
          <a:prstGeom prst="octagon">
            <a:avLst/>
          </a:prstGeom>
          <a:solidFill>
            <a:srgbClr val="FCC021"/>
          </a:solidFill>
          <a:ln w="12700">
            <a:solidFill>
              <a:srgbClr val="4F4F4F"/>
            </a:solidFill>
          </a:ln>
          <a:effectLst/>
        </p:spPr>
        <p:txBody>
          <a:bodyPr rtlCol="0" anchor="ctr"/>
          <a:lstStyle/>
          <a:p/>
        </p:txBody>
      </p:sp>
      <p:cxnSp>
        <p:nvCxnSpPr>
          <p:cNvPr id="7" name="Connector 6"/>
          <p:cNvCxnSpPr/>
          <p:nvPr/>
        </p:nvCxnSpPr>
        <p:spPr>
          <a:xfrm flipV="1">
            <a:off x="3520440" y="1837944"/>
            <a:ext cx="0" cy="1600200"/>
          </a:xfrm>
          <a:prstGeom prst="line">
            <a:avLst/>
          </a:prstGeom>
          <a:ln w="215900" cap="flat">
            <a:solidFill>
              <a:srgbClr val="D9D9D9"/>
            </a:solidFill>
          </a:ln>
        </p:spPr>
      </p:cxnSp>
      <p:cxnSp>
        <p:nvCxnSpPr>
          <p:cNvPr id="8" name="Connector 7"/>
          <p:cNvCxnSpPr/>
          <p:nvPr/>
        </p:nvCxnSpPr>
        <p:spPr>
          <a:xfrm flipV="1">
            <a:off x="3520440" y="1997964"/>
            <a:ext cx="0" cy="1440180"/>
          </a:xfrm>
          <a:prstGeom prst="line">
            <a:avLst/>
          </a:prstGeom>
          <a:ln w="215900" cap="flat">
            <a:solidFill>
              <a:srgbClr val="1E7B6E"/>
            </a:solidFill>
          </a:ln>
        </p:spPr>
      </p:cxnSp>
      <p:cxnSp>
        <p:nvCxnSpPr>
          <p:cNvPr id="9" name="Connector 8"/>
          <p:cNvCxnSpPr/>
          <p:nvPr/>
        </p:nvCxnSpPr>
        <p:spPr>
          <a:xfrm>
            <a:off x="3403346" y="3278124"/>
            <a:ext cx="234188" cy="0"/>
          </a:xfrm>
          <a:prstGeom prst="line">
            <a:avLst/>
          </a:prstGeom>
          <a:ln w="19050">
            <a:solidFill>
              <a:srgbClr val="FFFFFF"/>
            </a:solidFill>
          </a:ln>
        </p:spPr>
      </p:cxnSp>
      <p:cxnSp>
        <p:nvCxnSpPr>
          <p:cNvPr id="10" name="Connector 9"/>
          <p:cNvCxnSpPr/>
          <p:nvPr/>
        </p:nvCxnSpPr>
        <p:spPr>
          <a:xfrm>
            <a:off x="3403346" y="3118104"/>
            <a:ext cx="234188" cy="0"/>
          </a:xfrm>
          <a:prstGeom prst="line">
            <a:avLst/>
          </a:prstGeom>
          <a:ln w="19050">
            <a:solidFill>
              <a:srgbClr val="FFFFFF"/>
            </a:solidFill>
          </a:ln>
        </p:spPr>
      </p:cxnSp>
      <p:cxnSp>
        <p:nvCxnSpPr>
          <p:cNvPr id="11" name="Connector 10"/>
          <p:cNvCxnSpPr/>
          <p:nvPr/>
        </p:nvCxnSpPr>
        <p:spPr>
          <a:xfrm>
            <a:off x="3403346" y="2958084"/>
            <a:ext cx="234188" cy="0"/>
          </a:xfrm>
          <a:prstGeom prst="line">
            <a:avLst/>
          </a:prstGeom>
          <a:ln w="19050">
            <a:solidFill>
              <a:srgbClr val="FFFFFF"/>
            </a:solidFill>
          </a:ln>
        </p:spPr>
      </p:cxnSp>
      <p:cxnSp>
        <p:nvCxnSpPr>
          <p:cNvPr id="12" name="Connector 11"/>
          <p:cNvCxnSpPr/>
          <p:nvPr/>
        </p:nvCxnSpPr>
        <p:spPr>
          <a:xfrm>
            <a:off x="3403346" y="2798064"/>
            <a:ext cx="234188" cy="0"/>
          </a:xfrm>
          <a:prstGeom prst="line">
            <a:avLst/>
          </a:prstGeom>
          <a:ln w="19050">
            <a:solidFill>
              <a:srgbClr val="FFFFFF"/>
            </a:solidFill>
          </a:ln>
        </p:spPr>
      </p:cxnSp>
      <p:cxnSp>
        <p:nvCxnSpPr>
          <p:cNvPr id="13" name="Connector 12"/>
          <p:cNvCxnSpPr/>
          <p:nvPr/>
        </p:nvCxnSpPr>
        <p:spPr>
          <a:xfrm>
            <a:off x="3403346" y="2638044"/>
            <a:ext cx="234188" cy="0"/>
          </a:xfrm>
          <a:prstGeom prst="line">
            <a:avLst/>
          </a:prstGeom>
          <a:ln w="19050">
            <a:solidFill>
              <a:srgbClr val="FFFFFF"/>
            </a:solidFill>
          </a:ln>
        </p:spPr>
      </p:cxnSp>
      <p:cxnSp>
        <p:nvCxnSpPr>
          <p:cNvPr id="14" name="Connector 13"/>
          <p:cNvCxnSpPr/>
          <p:nvPr/>
        </p:nvCxnSpPr>
        <p:spPr>
          <a:xfrm>
            <a:off x="3403346" y="2478024"/>
            <a:ext cx="234188" cy="0"/>
          </a:xfrm>
          <a:prstGeom prst="line">
            <a:avLst/>
          </a:prstGeom>
          <a:ln w="19050">
            <a:solidFill>
              <a:srgbClr val="FFFFFF"/>
            </a:solidFill>
          </a:ln>
        </p:spPr>
      </p:cxnSp>
      <p:cxnSp>
        <p:nvCxnSpPr>
          <p:cNvPr id="15" name="Connector 14"/>
          <p:cNvCxnSpPr/>
          <p:nvPr/>
        </p:nvCxnSpPr>
        <p:spPr>
          <a:xfrm>
            <a:off x="3403346" y="2318004"/>
            <a:ext cx="234188" cy="0"/>
          </a:xfrm>
          <a:prstGeom prst="line">
            <a:avLst/>
          </a:prstGeom>
          <a:ln w="19050">
            <a:solidFill>
              <a:srgbClr val="FFFFFF"/>
            </a:solidFill>
          </a:ln>
        </p:spPr>
      </p:cxnSp>
      <p:cxnSp>
        <p:nvCxnSpPr>
          <p:cNvPr id="16" name="Connector 15"/>
          <p:cNvCxnSpPr/>
          <p:nvPr/>
        </p:nvCxnSpPr>
        <p:spPr>
          <a:xfrm>
            <a:off x="3403346" y="2157984"/>
            <a:ext cx="234188" cy="0"/>
          </a:xfrm>
          <a:prstGeom prst="line">
            <a:avLst/>
          </a:prstGeom>
          <a:ln w="19050">
            <a:solidFill>
              <a:srgbClr val="FFFFFF"/>
            </a:solidFill>
          </a:ln>
        </p:spPr>
      </p:cxnSp>
      <p:cxnSp>
        <p:nvCxnSpPr>
          <p:cNvPr id="17" name="Connector 16"/>
          <p:cNvCxnSpPr/>
          <p:nvPr/>
        </p:nvCxnSpPr>
        <p:spPr>
          <a:xfrm>
            <a:off x="3403346" y="1997964"/>
            <a:ext cx="234188" cy="0"/>
          </a:xfrm>
          <a:prstGeom prst="line">
            <a:avLst/>
          </a:prstGeom>
          <a:ln w="19050">
            <a:solidFill>
              <a:srgbClr val="FFFFFF"/>
            </a:solidFill>
          </a:ln>
        </p:spPr>
      </p:cxnSp>
      <p:sp>
        <p:nvSpPr>
          <p:cNvPr id="18" name="TextBox 17"/>
          <p:cNvSpPr txBox="1"/>
          <p:nvPr/>
        </p:nvSpPr>
        <p:spPr>
          <a:xfrm>
            <a:off x="2720340" y="1399032"/>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Kuzey </a:t>
            </a:r>
            <a:r>
              <a:rPr lang="tr-TR" sz="1500" b="1" i="0">
                <a:solidFill>
                  <a:srgbClr val="262626"/>
                </a:solidFill>
                <a:latin typeface="Calibri"/>
              </a:rPr>
              <a:t>90</a:t>
            </a:r>
          </a:p>
        </p:txBody>
      </p:sp>
      <p:cxnSp>
        <p:nvCxnSpPr>
          <p:cNvPr id="19" name="Connector 18"/>
          <p:cNvCxnSpPr/>
          <p:nvPr/>
        </p:nvCxnSpPr>
        <p:spPr>
          <a:xfrm flipV="1">
            <a:off x="3727345" y="2392334"/>
            <a:ext cx="1131512" cy="1131512"/>
          </a:xfrm>
          <a:prstGeom prst="line">
            <a:avLst/>
          </a:prstGeom>
          <a:ln w="215900" cap="flat">
            <a:solidFill>
              <a:srgbClr val="D9D9D9"/>
            </a:solidFill>
          </a:ln>
        </p:spPr>
      </p:cxnSp>
      <p:cxnSp>
        <p:nvCxnSpPr>
          <p:cNvPr id="20" name="Connector 19"/>
          <p:cNvCxnSpPr/>
          <p:nvPr/>
        </p:nvCxnSpPr>
        <p:spPr>
          <a:xfrm flipV="1">
            <a:off x="3727345" y="3071241"/>
            <a:ext cx="452605" cy="452605"/>
          </a:xfrm>
          <a:prstGeom prst="line">
            <a:avLst/>
          </a:prstGeom>
          <a:ln w="215900" cap="flat">
            <a:solidFill>
              <a:srgbClr val="1E7B6E"/>
            </a:solidFill>
          </a:ln>
        </p:spPr>
      </p:cxnSp>
      <p:cxnSp>
        <p:nvCxnSpPr>
          <p:cNvPr id="21" name="Connector 20"/>
          <p:cNvCxnSpPr/>
          <p:nvPr/>
        </p:nvCxnSpPr>
        <p:spPr>
          <a:xfrm>
            <a:off x="3757698" y="3327897"/>
            <a:ext cx="165596" cy="165596"/>
          </a:xfrm>
          <a:prstGeom prst="line">
            <a:avLst/>
          </a:prstGeom>
          <a:ln w="19050">
            <a:solidFill>
              <a:srgbClr val="FFFFFF"/>
            </a:solidFill>
          </a:ln>
        </p:spPr>
      </p:cxnSp>
      <p:cxnSp>
        <p:nvCxnSpPr>
          <p:cNvPr id="22" name="Connector 21"/>
          <p:cNvCxnSpPr/>
          <p:nvPr/>
        </p:nvCxnSpPr>
        <p:spPr>
          <a:xfrm>
            <a:off x="3870849" y="3214746"/>
            <a:ext cx="165596" cy="165596"/>
          </a:xfrm>
          <a:prstGeom prst="line">
            <a:avLst/>
          </a:prstGeom>
          <a:ln w="19050">
            <a:solidFill>
              <a:srgbClr val="FFFFFF"/>
            </a:solidFill>
          </a:ln>
        </p:spPr>
      </p:cxnSp>
      <p:cxnSp>
        <p:nvCxnSpPr>
          <p:cNvPr id="23" name="Connector 22"/>
          <p:cNvCxnSpPr/>
          <p:nvPr/>
        </p:nvCxnSpPr>
        <p:spPr>
          <a:xfrm>
            <a:off x="3984000" y="3101595"/>
            <a:ext cx="165596" cy="165596"/>
          </a:xfrm>
          <a:prstGeom prst="line">
            <a:avLst/>
          </a:prstGeom>
          <a:ln w="19050">
            <a:solidFill>
              <a:srgbClr val="FFFFFF"/>
            </a:solidFill>
          </a:ln>
        </p:spPr>
      </p:cxnSp>
      <p:cxnSp>
        <p:nvCxnSpPr>
          <p:cNvPr id="24" name="Connector 23"/>
          <p:cNvCxnSpPr/>
          <p:nvPr/>
        </p:nvCxnSpPr>
        <p:spPr>
          <a:xfrm>
            <a:off x="4097152" y="2988444"/>
            <a:ext cx="165595" cy="165595"/>
          </a:xfrm>
          <a:prstGeom prst="line">
            <a:avLst/>
          </a:prstGeom>
          <a:ln w="19050">
            <a:solidFill>
              <a:srgbClr val="FFFFFF"/>
            </a:solidFill>
          </a:ln>
        </p:spPr>
      </p:cxnSp>
      <p:cxnSp>
        <p:nvCxnSpPr>
          <p:cNvPr id="25" name="Connector 24"/>
          <p:cNvCxnSpPr/>
          <p:nvPr/>
        </p:nvCxnSpPr>
        <p:spPr>
          <a:xfrm>
            <a:off x="4210303" y="2875292"/>
            <a:ext cx="165596" cy="165596"/>
          </a:xfrm>
          <a:prstGeom prst="line">
            <a:avLst/>
          </a:prstGeom>
          <a:ln w="19050">
            <a:solidFill>
              <a:srgbClr val="FFFFFF"/>
            </a:solidFill>
          </a:ln>
        </p:spPr>
      </p:cxnSp>
      <p:cxnSp>
        <p:nvCxnSpPr>
          <p:cNvPr id="26" name="Connector 25"/>
          <p:cNvCxnSpPr/>
          <p:nvPr/>
        </p:nvCxnSpPr>
        <p:spPr>
          <a:xfrm>
            <a:off x="4323454" y="2762141"/>
            <a:ext cx="165596" cy="165596"/>
          </a:xfrm>
          <a:prstGeom prst="line">
            <a:avLst/>
          </a:prstGeom>
          <a:ln w="19050">
            <a:solidFill>
              <a:srgbClr val="FFFFFF"/>
            </a:solidFill>
          </a:ln>
        </p:spPr>
      </p:cxnSp>
      <p:cxnSp>
        <p:nvCxnSpPr>
          <p:cNvPr id="27" name="Connector 26"/>
          <p:cNvCxnSpPr/>
          <p:nvPr/>
        </p:nvCxnSpPr>
        <p:spPr>
          <a:xfrm>
            <a:off x="4436605" y="2648990"/>
            <a:ext cx="165596" cy="165596"/>
          </a:xfrm>
          <a:prstGeom prst="line">
            <a:avLst/>
          </a:prstGeom>
          <a:ln w="19050">
            <a:solidFill>
              <a:srgbClr val="FFFFFF"/>
            </a:solidFill>
          </a:ln>
        </p:spPr>
      </p:cxnSp>
      <p:cxnSp>
        <p:nvCxnSpPr>
          <p:cNvPr id="28" name="Connector 27"/>
          <p:cNvCxnSpPr/>
          <p:nvPr/>
        </p:nvCxnSpPr>
        <p:spPr>
          <a:xfrm>
            <a:off x="4549756" y="2535839"/>
            <a:ext cx="165596" cy="165596"/>
          </a:xfrm>
          <a:prstGeom prst="line">
            <a:avLst/>
          </a:prstGeom>
          <a:ln w="19050">
            <a:solidFill>
              <a:srgbClr val="FFFFFF"/>
            </a:solidFill>
          </a:ln>
        </p:spPr>
      </p:cxnSp>
      <p:cxnSp>
        <p:nvCxnSpPr>
          <p:cNvPr id="29" name="Connector 28"/>
          <p:cNvCxnSpPr/>
          <p:nvPr/>
        </p:nvCxnSpPr>
        <p:spPr>
          <a:xfrm>
            <a:off x="4662908" y="2422687"/>
            <a:ext cx="165596" cy="165596"/>
          </a:xfrm>
          <a:prstGeom prst="line">
            <a:avLst/>
          </a:prstGeom>
          <a:ln w="19050">
            <a:solidFill>
              <a:srgbClr val="FFFFFF"/>
            </a:solidFill>
          </a:ln>
        </p:spPr>
      </p:cxnSp>
      <p:sp>
        <p:nvSpPr>
          <p:cNvPr id="30" name="TextBox 29"/>
          <p:cNvSpPr txBox="1"/>
          <p:nvPr/>
        </p:nvSpPr>
        <p:spPr>
          <a:xfrm>
            <a:off x="4504190" y="1782309"/>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Kuzeydoğu </a:t>
            </a:r>
            <a:r>
              <a:rPr lang="tr-TR" sz="1500" b="1" i="0">
                <a:solidFill>
                  <a:srgbClr val="262626"/>
                </a:solidFill>
                <a:latin typeface="Calibri"/>
              </a:rPr>
              <a:t>40</a:t>
            </a:r>
          </a:p>
        </p:txBody>
      </p:sp>
      <p:cxnSp>
        <p:nvCxnSpPr>
          <p:cNvPr id="31" name="Connector 30"/>
          <p:cNvCxnSpPr/>
          <p:nvPr/>
        </p:nvCxnSpPr>
        <p:spPr>
          <a:xfrm>
            <a:off x="3813048" y="3730752"/>
            <a:ext cx="1600200" cy="0"/>
          </a:xfrm>
          <a:prstGeom prst="line">
            <a:avLst/>
          </a:prstGeom>
          <a:ln w="215900" cap="flat">
            <a:solidFill>
              <a:srgbClr val="D9D9D9"/>
            </a:solidFill>
          </a:ln>
        </p:spPr>
      </p:cxnSp>
      <p:cxnSp>
        <p:nvCxnSpPr>
          <p:cNvPr id="32" name="Connector 31"/>
          <p:cNvCxnSpPr/>
          <p:nvPr/>
        </p:nvCxnSpPr>
        <p:spPr>
          <a:xfrm>
            <a:off x="3813048" y="3730752"/>
            <a:ext cx="960120" cy="0"/>
          </a:xfrm>
          <a:prstGeom prst="line">
            <a:avLst/>
          </a:prstGeom>
          <a:ln w="215900" cap="flat">
            <a:solidFill>
              <a:srgbClr val="1E7B6E"/>
            </a:solidFill>
          </a:ln>
        </p:spPr>
      </p:cxnSp>
      <p:cxnSp>
        <p:nvCxnSpPr>
          <p:cNvPr id="33" name="Connector 32"/>
          <p:cNvCxnSpPr/>
          <p:nvPr/>
        </p:nvCxnSpPr>
        <p:spPr>
          <a:xfrm>
            <a:off x="3973068" y="3613658"/>
            <a:ext cx="0" cy="234188"/>
          </a:xfrm>
          <a:prstGeom prst="line">
            <a:avLst/>
          </a:prstGeom>
          <a:ln w="19050">
            <a:solidFill>
              <a:srgbClr val="FFFFFF"/>
            </a:solidFill>
          </a:ln>
        </p:spPr>
      </p:cxnSp>
      <p:cxnSp>
        <p:nvCxnSpPr>
          <p:cNvPr id="34" name="Connector 33"/>
          <p:cNvCxnSpPr/>
          <p:nvPr/>
        </p:nvCxnSpPr>
        <p:spPr>
          <a:xfrm>
            <a:off x="4133088" y="3613658"/>
            <a:ext cx="0" cy="234188"/>
          </a:xfrm>
          <a:prstGeom prst="line">
            <a:avLst/>
          </a:prstGeom>
          <a:ln w="19050">
            <a:solidFill>
              <a:srgbClr val="FFFFFF"/>
            </a:solidFill>
          </a:ln>
        </p:spPr>
      </p:cxnSp>
      <p:cxnSp>
        <p:nvCxnSpPr>
          <p:cNvPr id="35" name="Connector 34"/>
          <p:cNvCxnSpPr/>
          <p:nvPr/>
        </p:nvCxnSpPr>
        <p:spPr>
          <a:xfrm>
            <a:off x="4293108" y="3613658"/>
            <a:ext cx="0" cy="234188"/>
          </a:xfrm>
          <a:prstGeom prst="line">
            <a:avLst/>
          </a:prstGeom>
          <a:ln w="19050">
            <a:solidFill>
              <a:srgbClr val="FFFFFF"/>
            </a:solidFill>
          </a:ln>
        </p:spPr>
      </p:cxnSp>
      <p:cxnSp>
        <p:nvCxnSpPr>
          <p:cNvPr id="36" name="Connector 35"/>
          <p:cNvCxnSpPr/>
          <p:nvPr/>
        </p:nvCxnSpPr>
        <p:spPr>
          <a:xfrm>
            <a:off x="4453128" y="3613658"/>
            <a:ext cx="0" cy="234188"/>
          </a:xfrm>
          <a:prstGeom prst="line">
            <a:avLst/>
          </a:prstGeom>
          <a:ln w="19050">
            <a:solidFill>
              <a:srgbClr val="FFFFFF"/>
            </a:solidFill>
          </a:ln>
        </p:spPr>
      </p:cxnSp>
      <p:cxnSp>
        <p:nvCxnSpPr>
          <p:cNvPr id="37" name="Connector 36"/>
          <p:cNvCxnSpPr/>
          <p:nvPr/>
        </p:nvCxnSpPr>
        <p:spPr>
          <a:xfrm>
            <a:off x="4613148" y="3613658"/>
            <a:ext cx="0" cy="234188"/>
          </a:xfrm>
          <a:prstGeom prst="line">
            <a:avLst/>
          </a:prstGeom>
          <a:ln w="19050">
            <a:solidFill>
              <a:srgbClr val="FFFFFF"/>
            </a:solidFill>
          </a:ln>
        </p:spPr>
      </p:cxnSp>
      <p:cxnSp>
        <p:nvCxnSpPr>
          <p:cNvPr id="38" name="Connector 37"/>
          <p:cNvCxnSpPr/>
          <p:nvPr/>
        </p:nvCxnSpPr>
        <p:spPr>
          <a:xfrm>
            <a:off x="4773168" y="3613658"/>
            <a:ext cx="0" cy="234188"/>
          </a:xfrm>
          <a:prstGeom prst="line">
            <a:avLst/>
          </a:prstGeom>
          <a:ln w="19050">
            <a:solidFill>
              <a:srgbClr val="FFFFFF"/>
            </a:solidFill>
          </a:ln>
        </p:spPr>
      </p:cxnSp>
      <p:cxnSp>
        <p:nvCxnSpPr>
          <p:cNvPr id="39" name="Connector 38"/>
          <p:cNvCxnSpPr/>
          <p:nvPr/>
        </p:nvCxnSpPr>
        <p:spPr>
          <a:xfrm>
            <a:off x="4933188" y="3613658"/>
            <a:ext cx="0" cy="234188"/>
          </a:xfrm>
          <a:prstGeom prst="line">
            <a:avLst/>
          </a:prstGeom>
          <a:ln w="19050">
            <a:solidFill>
              <a:srgbClr val="FFFFFF"/>
            </a:solidFill>
          </a:ln>
        </p:spPr>
      </p:cxnSp>
      <p:cxnSp>
        <p:nvCxnSpPr>
          <p:cNvPr id="40" name="Connector 39"/>
          <p:cNvCxnSpPr/>
          <p:nvPr/>
        </p:nvCxnSpPr>
        <p:spPr>
          <a:xfrm>
            <a:off x="5093208" y="3613658"/>
            <a:ext cx="0" cy="234188"/>
          </a:xfrm>
          <a:prstGeom prst="line">
            <a:avLst/>
          </a:prstGeom>
          <a:ln w="19050">
            <a:solidFill>
              <a:srgbClr val="FFFFFF"/>
            </a:solidFill>
          </a:ln>
        </p:spPr>
      </p:cxnSp>
      <p:cxnSp>
        <p:nvCxnSpPr>
          <p:cNvPr id="41" name="Connector 40"/>
          <p:cNvCxnSpPr/>
          <p:nvPr/>
        </p:nvCxnSpPr>
        <p:spPr>
          <a:xfrm>
            <a:off x="5253228" y="3613658"/>
            <a:ext cx="0" cy="234188"/>
          </a:xfrm>
          <a:prstGeom prst="line">
            <a:avLst/>
          </a:prstGeom>
          <a:ln w="19050">
            <a:solidFill>
              <a:srgbClr val="FFFFFF"/>
            </a:solidFill>
          </a:ln>
        </p:spPr>
      </p:cxnSp>
      <p:sp>
        <p:nvSpPr>
          <p:cNvPr id="42" name="TextBox 41"/>
          <p:cNvSpPr txBox="1"/>
          <p:nvPr/>
        </p:nvSpPr>
        <p:spPr>
          <a:xfrm>
            <a:off x="5390388" y="3566160"/>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Doğu </a:t>
            </a:r>
            <a:r>
              <a:rPr lang="tr-TR" sz="1500" b="1" i="0">
                <a:solidFill>
                  <a:srgbClr val="262626"/>
                </a:solidFill>
                <a:latin typeface="Calibri"/>
              </a:rPr>
              <a:t>60</a:t>
            </a:r>
          </a:p>
        </p:txBody>
      </p:sp>
      <p:cxnSp>
        <p:nvCxnSpPr>
          <p:cNvPr id="43" name="Connector 42"/>
          <p:cNvCxnSpPr/>
          <p:nvPr/>
        </p:nvCxnSpPr>
        <p:spPr>
          <a:xfrm>
            <a:off x="3727345" y="3937657"/>
            <a:ext cx="1131512" cy="1131512"/>
          </a:xfrm>
          <a:prstGeom prst="line">
            <a:avLst/>
          </a:prstGeom>
          <a:ln w="215900" cap="flat">
            <a:solidFill>
              <a:srgbClr val="D9D9D9"/>
            </a:solidFill>
          </a:ln>
        </p:spPr>
      </p:cxnSp>
      <p:cxnSp>
        <p:nvCxnSpPr>
          <p:cNvPr id="44" name="Connector 43"/>
          <p:cNvCxnSpPr/>
          <p:nvPr/>
        </p:nvCxnSpPr>
        <p:spPr>
          <a:xfrm>
            <a:off x="3727345" y="3937657"/>
            <a:ext cx="226302" cy="226302"/>
          </a:xfrm>
          <a:prstGeom prst="line">
            <a:avLst/>
          </a:prstGeom>
          <a:ln w="215900" cap="flat">
            <a:solidFill>
              <a:srgbClr val="1E7B6E"/>
            </a:solidFill>
          </a:ln>
        </p:spPr>
      </p:cxnSp>
      <p:cxnSp>
        <p:nvCxnSpPr>
          <p:cNvPr id="45" name="Connector 44"/>
          <p:cNvCxnSpPr/>
          <p:nvPr/>
        </p:nvCxnSpPr>
        <p:spPr>
          <a:xfrm flipH="1">
            <a:off x="3757698" y="3968010"/>
            <a:ext cx="165596" cy="165596"/>
          </a:xfrm>
          <a:prstGeom prst="line">
            <a:avLst/>
          </a:prstGeom>
          <a:ln w="19050">
            <a:solidFill>
              <a:srgbClr val="FFFFFF"/>
            </a:solidFill>
          </a:ln>
        </p:spPr>
      </p:cxnSp>
      <p:cxnSp>
        <p:nvCxnSpPr>
          <p:cNvPr id="46" name="Connector 45"/>
          <p:cNvCxnSpPr/>
          <p:nvPr/>
        </p:nvCxnSpPr>
        <p:spPr>
          <a:xfrm flipH="1">
            <a:off x="3870849" y="4081161"/>
            <a:ext cx="165596" cy="165596"/>
          </a:xfrm>
          <a:prstGeom prst="line">
            <a:avLst/>
          </a:prstGeom>
          <a:ln w="19050">
            <a:solidFill>
              <a:srgbClr val="FFFFFF"/>
            </a:solidFill>
          </a:ln>
        </p:spPr>
      </p:cxnSp>
      <p:cxnSp>
        <p:nvCxnSpPr>
          <p:cNvPr id="47" name="Connector 46"/>
          <p:cNvCxnSpPr/>
          <p:nvPr/>
        </p:nvCxnSpPr>
        <p:spPr>
          <a:xfrm flipH="1">
            <a:off x="3984000" y="4194312"/>
            <a:ext cx="165596" cy="165596"/>
          </a:xfrm>
          <a:prstGeom prst="line">
            <a:avLst/>
          </a:prstGeom>
          <a:ln w="19050">
            <a:solidFill>
              <a:srgbClr val="FFFFFF"/>
            </a:solidFill>
          </a:ln>
        </p:spPr>
      </p:cxnSp>
      <p:cxnSp>
        <p:nvCxnSpPr>
          <p:cNvPr id="48" name="Connector 47"/>
          <p:cNvCxnSpPr/>
          <p:nvPr/>
        </p:nvCxnSpPr>
        <p:spPr>
          <a:xfrm flipH="1">
            <a:off x="4097152" y="4307464"/>
            <a:ext cx="165595" cy="165595"/>
          </a:xfrm>
          <a:prstGeom prst="line">
            <a:avLst/>
          </a:prstGeom>
          <a:ln w="19050">
            <a:solidFill>
              <a:srgbClr val="FFFFFF"/>
            </a:solidFill>
          </a:ln>
        </p:spPr>
      </p:cxnSp>
      <p:cxnSp>
        <p:nvCxnSpPr>
          <p:cNvPr id="49" name="Connector 48"/>
          <p:cNvCxnSpPr/>
          <p:nvPr/>
        </p:nvCxnSpPr>
        <p:spPr>
          <a:xfrm flipH="1">
            <a:off x="4210303" y="4420615"/>
            <a:ext cx="165596" cy="165596"/>
          </a:xfrm>
          <a:prstGeom prst="line">
            <a:avLst/>
          </a:prstGeom>
          <a:ln w="19050">
            <a:solidFill>
              <a:srgbClr val="FFFFFF"/>
            </a:solidFill>
          </a:ln>
        </p:spPr>
      </p:cxnSp>
      <p:cxnSp>
        <p:nvCxnSpPr>
          <p:cNvPr id="50" name="Connector 49"/>
          <p:cNvCxnSpPr/>
          <p:nvPr/>
        </p:nvCxnSpPr>
        <p:spPr>
          <a:xfrm flipH="1">
            <a:off x="4323454" y="4533766"/>
            <a:ext cx="165596" cy="165596"/>
          </a:xfrm>
          <a:prstGeom prst="line">
            <a:avLst/>
          </a:prstGeom>
          <a:ln w="19050">
            <a:solidFill>
              <a:srgbClr val="FFFFFF"/>
            </a:solidFill>
          </a:ln>
        </p:spPr>
      </p:cxnSp>
      <p:cxnSp>
        <p:nvCxnSpPr>
          <p:cNvPr id="51" name="Connector 50"/>
          <p:cNvCxnSpPr/>
          <p:nvPr/>
        </p:nvCxnSpPr>
        <p:spPr>
          <a:xfrm flipH="1">
            <a:off x="4436605" y="4646917"/>
            <a:ext cx="165596" cy="165596"/>
          </a:xfrm>
          <a:prstGeom prst="line">
            <a:avLst/>
          </a:prstGeom>
          <a:ln w="19050">
            <a:solidFill>
              <a:srgbClr val="FFFFFF"/>
            </a:solidFill>
          </a:ln>
        </p:spPr>
      </p:cxnSp>
      <p:cxnSp>
        <p:nvCxnSpPr>
          <p:cNvPr id="52" name="Connector 51"/>
          <p:cNvCxnSpPr/>
          <p:nvPr/>
        </p:nvCxnSpPr>
        <p:spPr>
          <a:xfrm flipH="1">
            <a:off x="4549756" y="4760068"/>
            <a:ext cx="165596" cy="165596"/>
          </a:xfrm>
          <a:prstGeom prst="line">
            <a:avLst/>
          </a:prstGeom>
          <a:ln w="19050">
            <a:solidFill>
              <a:srgbClr val="FFFFFF"/>
            </a:solidFill>
          </a:ln>
        </p:spPr>
      </p:cxnSp>
      <p:cxnSp>
        <p:nvCxnSpPr>
          <p:cNvPr id="53" name="Connector 52"/>
          <p:cNvCxnSpPr/>
          <p:nvPr/>
        </p:nvCxnSpPr>
        <p:spPr>
          <a:xfrm flipH="1">
            <a:off x="4662908" y="4873220"/>
            <a:ext cx="165596" cy="165596"/>
          </a:xfrm>
          <a:prstGeom prst="line">
            <a:avLst/>
          </a:prstGeom>
          <a:ln w="19050">
            <a:solidFill>
              <a:srgbClr val="FFFFFF"/>
            </a:solidFill>
          </a:ln>
        </p:spPr>
      </p:cxnSp>
      <p:sp>
        <p:nvSpPr>
          <p:cNvPr id="54" name="TextBox 53"/>
          <p:cNvSpPr txBox="1"/>
          <p:nvPr/>
        </p:nvSpPr>
        <p:spPr>
          <a:xfrm>
            <a:off x="4504190" y="5350010"/>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Güneydoğu </a:t>
            </a:r>
            <a:r>
              <a:rPr lang="tr-TR" sz="1500" b="1" i="0">
                <a:solidFill>
                  <a:srgbClr val="262626"/>
                </a:solidFill>
                <a:latin typeface="Calibri"/>
              </a:rPr>
              <a:t>20</a:t>
            </a:r>
          </a:p>
        </p:txBody>
      </p:sp>
      <p:cxnSp>
        <p:nvCxnSpPr>
          <p:cNvPr id="55" name="Connector 54"/>
          <p:cNvCxnSpPr/>
          <p:nvPr/>
        </p:nvCxnSpPr>
        <p:spPr>
          <a:xfrm>
            <a:off x="3520440" y="4023360"/>
            <a:ext cx="0" cy="1600200"/>
          </a:xfrm>
          <a:prstGeom prst="line">
            <a:avLst/>
          </a:prstGeom>
          <a:ln w="215900" cap="flat">
            <a:solidFill>
              <a:srgbClr val="D9D9D9"/>
            </a:solidFill>
          </a:ln>
        </p:spPr>
      </p:cxnSp>
      <p:cxnSp>
        <p:nvCxnSpPr>
          <p:cNvPr id="56" name="Connector 55"/>
          <p:cNvCxnSpPr/>
          <p:nvPr/>
        </p:nvCxnSpPr>
        <p:spPr>
          <a:xfrm>
            <a:off x="3520440" y="4023360"/>
            <a:ext cx="0" cy="160020"/>
          </a:xfrm>
          <a:prstGeom prst="line">
            <a:avLst/>
          </a:prstGeom>
          <a:ln w="215900" cap="flat">
            <a:solidFill>
              <a:srgbClr val="1E7B6E"/>
            </a:solidFill>
          </a:ln>
        </p:spPr>
      </p:cxnSp>
      <p:cxnSp>
        <p:nvCxnSpPr>
          <p:cNvPr id="57" name="Connector 56"/>
          <p:cNvCxnSpPr/>
          <p:nvPr/>
        </p:nvCxnSpPr>
        <p:spPr>
          <a:xfrm flipH="1">
            <a:off x="3403346" y="4183380"/>
            <a:ext cx="234188" cy="0"/>
          </a:xfrm>
          <a:prstGeom prst="line">
            <a:avLst/>
          </a:prstGeom>
          <a:ln w="19050">
            <a:solidFill>
              <a:srgbClr val="FFFFFF"/>
            </a:solidFill>
          </a:ln>
        </p:spPr>
      </p:cxnSp>
      <p:cxnSp>
        <p:nvCxnSpPr>
          <p:cNvPr id="58" name="Connector 57"/>
          <p:cNvCxnSpPr/>
          <p:nvPr/>
        </p:nvCxnSpPr>
        <p:spPr>
          <a:xfrm flipH="1">
            <a:off x="3403346" y="4343400"/>
            <a:ext cx="234188" cy="0"/>
          </a:xfrm>
          <a:prstGeom prst="line">
            <a:avLst/>
          </a:prstGeom>
          <a:ln w="19050">
            <a:solidFill>
              <a:srgbClr val="FFFFFF"/>
            </a:solidFill>
          </a:ln>
        </p:spPr>
      </p:cxnSp>
      <p:cxnSp>
        <p:nvCxnSpPr>
          <p:cNvPr id="59" name="Connector 58"/>
          <p:cNvCxnSpPr/>
          <p:nvPr/>
        </p:nvCxnSpPr>
        <p:spPr>
          <a:xfrm flipH="1">
            <a:off x="3403346" y="4503420"/>
            <a:ext cx="234188" cy="0"/>
          </a:xfrm>
          <a:prstGeom prst="line">
            <a:avLst/>
          </a:prstGeom>
          <a:ln w="19050">
            <a:solidFill>
              <a:srgbClr val="FFFFFF"/>
            </a:solidFill>
          </a:ln>
        </p:spPr>
      </p:cxnSp>
      <p:cxnSp>
        <p:nvCxnSpPr>
          <p:cNvPr id="60" name="Connector 59"/>
          <p:cNvCxnSpPr/>
          <p:nvPr/>
        </p:nvCxnSpPr>
        <p:spPr>
          <a:xfrm flipH="1">
            <a:off x="3403346" y="4663440"/>
            <a:ext cx="234188" cy="0"/>
          </a:xfrm>
          <a:prstGeom prst="line">
            <a:avLst/>
          </a:prstGeom>
          <a:ln w="19050">
            <a:solidFill>
              <a:srgbClr val="FFFFFF"/>
            </a:solidFill>
          </a:ln>
        </p:spPr>
      </p:cxnSp>
      <p:cxnSp>
        <p:nvCxnSpPr>
          <p:cNvPr id="61" name="Connector 60"/>
          <p:cNvCxnSpPr/>
          <p:nvPr/>
        </p:nvCxnSpPr>
        <p:spPr>
          <a:xfrm flipH="1">
            <a:off x="3403346" y="4823460"/>
            <a:ext cx="234188" cy="0"/>
          </a:xfrm>
          <a:prstGeom prst="line">
            <a:avLst/>
          </a:prstGeom>
          <a:ln w="19050">
            <a:solidFill>
              <a:srgbClr val="FFFFFF"/>
            </a:solidFill>
          </a:ln>
        </p:spPr>
      </p:cxnSp>
      <p:cxnSp>
        <p:nvCxnSpPr>
          <p:cNvPr id="62" name="Connector 61"/>
          <p:cNvCxnSpPr/>
          <p:nvPr/>
        </p:nvCxnSpPr>
        <p:spPr>
          <a:xfrm flipH="1">
            <a:off x="3403346" y="4983480"/>
            <a:ext cx="234188" cy="0"/>
          </a:xfrm>
          <a:prstGeom prst="line">
            <a:avLst/>
          </a:prstGeom>
          <a:ln w="19050">
            <a:solidFill>
              <a:srgbClr val="FFFFFF"/>
            </a:solidFill>
          </a:ln>
        </p:spPr>
      </p:cxnSp>
      <p:cxnSp>
        <p:nvCxnSpPr>
          <p:cNvPr id="63" name="Connector 62"/>
          <p:cNvCxnSpPr/>
          <p:nvPr/>
        </p:nvCxnSpPr>
        <p:spPr>
          <a:xfrm flipH="1">
            <a:off x="3403346" y="5143500"/>
            <a:ext cx="234188" cy="0"/>
          </a:xfrm>
          <a:prstGeom prst="line">
            <a:avLst/>
          </a:prstGeom>
          <a:ln w="19050">
            <a:solidFill>
              <a:srgbClr val="FFFFFF"/>
            </a:solidFill>
          </a:ln>
        </p:spPr>
      </p:cxnSp>
      <p:cxnSp>
        <p:nvCxnSpPr>
          <p:cNvPr id="64" name="Connector 63"/>
          <p:cNvCxnSpPr/>
          <p:nvPr/>
        </p:nvCxnSpPr>
        <p:spPr>
          <a:xfrm flipH="1">
            <a:off x="3403346" y="5303520"/>
            <a:ext cx="234188" cy="0"/>
          </a:xfrm>
          <a:prstGeom prst="line">
            <a:avLst/>
          </a:prstGeom>
          <a:ln w="19050">
            <a:solidFill>
              <a:srgbClr val="FFFFFF"/>
            </a:solidFill>
          </a:ln>
        </p:spPr>
      </p:cxnSp>
      <p:cxnSp>
        <p:nvCxnSpPr>
          <p:cNvPr id="65" name="Connector 64"/>
          <p:cNvCxnSpPr/>
          <p:nvPr/>
        </p:nvCxnSpPr>
        <p:spPr>
          <a:xfrm flipH="1">
            <a:off x="3403346" y="5463540"/>
            <a:ext cx="234188" cy="0"/>
          </a:xfrm>
          <a:prstGeom prst="line">
            <a:avLst/>
          </a:prstGeom>
          <a:ln w="19050">
            <a:solidFill>
              <a:srgbClr val="FFFFFF"/>
            </a:solidFill>
          </a:ln>
        </p:spPr>
      </p:cxnSp>
      <p:sp>
        <p:nvSpPr>
          <p:cNvPr id="66" name="TextBox 65"/>
          <p:cNvSpPr txBox="1"/>
          <p:nvPr/>
        </p:nvSpPr>
        <p:spPr>
          <a:xfrm>
            <a:off x="2720340" y="5733288"/>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Güney </a:t>
            </a:r>
            <a:r>
              <a:rPr lang="tr-TR" sz="1500" b="1" i="0">
                <a:solidFill>
                  <a:srgbClr val="262626"/>
                </a:solidFill>
                <a:latin typeface="Calibri"/>
              </a:rPr>
              <a:t>10</a:t>
            </a:r>
          </a:p>
        </p:txBody>
      </p:sp>
      <p:cxnSp>
        <p:nvCxnSpPr>
          <p:cNvPr id="67" name="Connector 66"/>
          <p:cNvCxnSpPr/>
          <p:nvPr/>
        </p:nvCxnSpPr>
        <p:spPr>
          <a:xfrm flipH="1">
            <a:off x="2182022" y="3937657"/>
            <a:ext cx="1131512" cy="1131512"/>
          </a:xfrm>
          <a:prstGeom prst="line">
            <a:avLst/>
          </a:prstGeom>
          <a:ln w="215900" cap="flat">
            <a:solidFill>
              <a:srgbClr val="D9D9D9"/>
            </a:solidFill>
          </a:ln>
        </p:spPr>
      </p:cxnSp>
      <p:cxnSp>
        <p:nvCxnSpPr>
          <p:cNvPr id="68" name="Connector 67"/>
          <p:cNvCxnSpPr/>
          <p:nvPr/>
        </p:nvCxnSpPr>
        <p:spPr>
          <a:xfrm flipH="1">
            <a:off x="3200383" y="3937657"/>
            <a:ext cx="113151" cy="113151"/>
          </a:xfrm>
          <a:prstGeom prst="line">
            <a:avLst/>
          </a:prstGeom>
          <a:ln w="215900" cap="flat">
            <a:solidFill>
              <a:srgbClr val="1E7B6E"/>
            </a:solidFill>
          </a:ln>
        </p:spPr>
      </p:cxnSp>
      <p:cxnSp>
        <p:nvCxnSpPr>
          <p:cNvPr id="69" name="Connector 68"/>
          <p:cNvCxnSpPr/>
          <p:nvPr/>
        </p:nvCxnSpPr>
        <p:spPr>
          <a:xfrm flipH="1" flipV="1">
            <a:off x="3117585" y="3968010"/>
            <a:ext cx="165596" cy="165596"/>
          </a:xfrm>
          <a:prstGeom prst="line">
            <a:avLst/>
          </a:prstGeom>
          <a:ln w="19050">
            <a:solidFill>
              <a:srgbClr val="FFFFFF"/>
            </a:solidFill>
          </a:ln>
        </p:spPr>
      </p:cxnSp>
      <p:cxnSp>
        <p:nvCxnSpPr>
          <p:cNvPr id="70" name="Connector 69"/>
          <p:cNvCxnSpPr/>
          <p:nvPr/>
        </p:nvCxnSpPr>
        <p:spPr>
          <a:xfrm flipH="1" flipV="1">
            <a:off x="3004434" y="4081161"/>
            <a:ext cx="165596" cy="165596"/>
          </a:xfrm>
          <a:prstGeom prst="line">
            <a:avLst/>
          </a:prstGeom>
          <a:ln w="19050">
            <a:solidFill>
              <a:srgbClr val="FFFFFF"/>
            </a:solidFill>
          </a:ln>
        </p:spPr>
      </p:cxnSp>
      <p:cxnSp>
        <p:nvCxnSpPr>
          <p:cNvPr id="71" name="Connector 70"/>
          <p:cNvCxnSpPr/>
          <p:nvPr/>
        </p:nvCxnSpPr>
        <p:spPr>
          <a:xfrm flipH="1" flipV="1">
            <a:off x="2891283" y="4194312"/>
            <a:ext cx="165596" cy="165596"/>
          </a:xfrm>
          <a:prstGeom prst="line">
            <a:avLst/>
          </a:prstGeom>
          <a:ln w="19050">
            <a:solidFill>
              <a:srgbClr val="FFFFFF"/>
            </a:solidFill>
          </a:ln>
        </p:spPr>
      </p:cxnSp>
      <p:cxnSp>
        <p:nvCxnSpPr>
          <p:cNvPr id="72" name="Connector 71"/>
          <p:cNvCxnSpPr/>
          <p:nvPr/>
        </p:nvCxnSpPr>
        <p:spPr>
          <a:xfrm flipH="1" flipV="1">
            <a:off x="2778132" y="4307464"/>
            <a:ext cx="165595" cy="165595"/>
          </a:xfrm>
          <a:prstGeom prst="line">
            <a:avLst/>
          </a:prstGeom>
          <a:ln w="19050">
            <a:solidFill>
              <a:srgbClr val="FFFFFF"/>
            </a:solidFill>
          </a:ln>
        </p:spPr>
      </p:cxnSp>
      <p:cxnSp>
        <p:nvCxnSpPr>
          <p:cNvPr id="73" name="Connector 72"/>
          <p:cNvCxnSpPr/>
          <p:nvPr/>
        </p:nvCxnSpPr>
        <p:spPr>
          <a:xfrm flipH="1" flipV="1">
            <a:off x="2664980" y="4420615"/>
            <a:ext cx="165596" cy="165596"/>
          </a:xfrm>
          <a:prstGeom prst="line">
            <a:avLst/>
          </a:prstGeom>
          <a:ln w="19050">
            <a:solidFill>
              <a:srgbClr val="FFFFFF"/>
            </a:solidFill>
          </a:ln>
        </p:spPr>
      </p:cxnSp>
      <p:cxnSp>
        <p:nvCxnSpPr>
          <p:cNvPr id="74" name="Connector 73"/>
          <p:cNvCxnSpPr/>
          <p:nvPr/>
        </p:nvCxnSpPr>
        <p:spPr>
          <a:xfrm flipH="1" flipV="1">
            <a:off x="2551829" y="4533766"/>
            <a:ext cx="165596" cy="165596"/>
          </a:xfrm>
          <a:prstGeom prst="line">
            <a:avLst/>
          </a:prstGeom>
          <a:ln w="19050">
            <a:solidFill>
              <a:srgbClr val="FFFFFF"/>
            </a:solidFill>
          </a:ln>
        </p:spPr>
      </p:cxnSp>
      <p:cxnSp>
        <p:nvCxnSpPr>
          <p:cNvPr id="75" name="Connector 74"/>
          <p:cNvCxnSpPr/>
          <p:nvPr/>
        </p:nvCxnSpPr>
        <p:spPr>
          <a:xfrm flipH="1" flipV="1">
            <a:off x="2438678" y="4646917"/>
            <a:ext cx="165596" cy="165596"/>
          </a:xfrm>
          <a:prstGeom prst="line">
            <a:avLst/>
          </a:prstGeom>
          <a:ln w="19050">
            <a:solidFill>
              <a:srgbClr val="FFFFFF"/>
            </a:solidFill>
          </a:ln>
        </p:spPr>
      </p:cxnSp>
      <p:cxnSp>
        <p:nvCxnSpPr>
          <p:cNvPr id="76" name="Connector 75"/>
          <p:cNvCxnSpPr/>
          <p:nvPr/>
        </p:nvCxnSpPr>
        <p:spPr>
          <a:xfrm flipH="1" flipV="1">
            <a:off x="2325527" y="4760068"/>
            <a:ext cx="165596" cy="165596"/>
          </a:xfrm>
          <a:prstGeom prst="line">
            <a:avLst/>
          </a:prstGeom>
          <a:ln w="19050">
            <a:solidFill>
              <a:srgbClr val="FFFFFF"/>
            </a:solidFill>
          </a:ln>
        </p:spPr>
      </p:cxnSp>
      <p:cxnSp>
        <p:nvCxnSpPr>
          <p:cNvPr id="77" name="Connector 76"/>
          <p:cNvCxnSpPr/>
          <p:nvPr/>
        </p:nvCxnSpPr>
        <p:spPr>
          <a:xfrm flipH="1" flipV="1">
            <a:off x="2212375" y="4873220"/>
            <a:ext cx="165596" cy="165596"/>
          </a:xfrm>
          <a:prstGeom prst="line">
            <a:avLst/>
          </a:prstGeom>
          <a:ln w="19050">
            <a:solidFill>
              <a:srgbClr val="FFFFFF"/>
            </a:solidFill>
          </a:ln>
        </p:spPr>
      </p:cxnSp>
      <p:sp>
        <p:nvSpPr>
          <p:cNvPr id="78" name="TextBox 77"/>
          <p:cNvSpPr txBox="1"/>
          <p:nvPr/>
        </p:nvSpPr>
        <p:spPr>
          <a:xfrm>
            <a:off x="936489" y="5350010"/>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Güneybatı </a:t>
            </a:r>
            <a:r>
              <a:rPr lang="tr-TR" sz="1500" b="1" i="0">
                <a:solidFill>
                  <a:srgbClr val="262626"/>
                </a:solidFill>
                <a:latin typeface="Calibri"/>
              </a:rPr>
              <a:t>10</a:t>
            </a:r>
          </a:p>
        </p:txBody>
      </p:sp>
      <p:cxnSp>
        <p:nvCxnSpPr>
          <p:cNvPr id="79" name="Connector 78"/>
          <p:cNvCxnSpPr/>
          <p:nvPr/>
        </p:nvCxnSpPr>
        <p:spPr>
          <a:xfrm flipH="1">
            <a:off x="1627632" y="3730752"/>
            <a:ext cx="1600200" cy="0"/>
          </a:xfrm>
          <a:prstGeom prst="line">
            <a:avLst/>
          </a:prstGeom>
          <a:ln w="215900" cap="flat">
            <a:solidFill>
              <a:srgbClr val="D9D9D9"/>
            </a:solidFill>
          </a:ln>
        </p:spPr>
      </p:cxnSp>
      <p:cxnSp>
        <p:nvCxnSpPr>
          <p:cNvPr id="80" name="Connector 79"/>
          <p:cNvCxnSpPr/>
          <p:nvPr/>
        </p:nvCxnSpPr>
        <p:spPr>
          <a:xfrm flipH="1">
            <a:off x="2427732" y="3730752"/>
            <a:ext cx="800100" cy="0"/>
          </a:xfrm>
          <a:prstGeom prst="line">
            <a:avLst/>
          </a:prstGeom>
          <a:ln w="215900" cap="flat">
            <a:solidFill>
              <a:srgbClr val="1E7B6E"/>
            </a:solidFill>
          </a:ln>
        </p:spPr>
      </p:cxnSp>
      <p:cxnSp>
        <p:nvCxnSpPr>
          <p:cNvPr id="81" name="Connector 80"/>
          <p:cNvCxnSpPr/>
          <p:nvPr/>
        </p:nvCxnSpPr>
        <p:spPr>
          <a:xfrm flipV="1">
            <a:off x="3067812" y="3613658"/>
            <a:ext cx="0" cy="234188"/>
          </a:xfrm>
          <a:prstGeom prst="line">
            <a:avLst/>
          </a:prstGeom>
          <a:ln w="19050">
            <a:solidFill>
              <a:srgbClr val="FFFFFF"/>
            </a:solidFill>
          </a:ln>
        </p:spPr>
      </p:cxnSp>
      <p:cxnSp>
        <p:nvCxnSpPr>
          <p:cNvPr id="82" name="Connector 81"/>
          <p:cNvCxnSpPr/>
          <p:nvPr/>
        </p:nvCxnSpPr>
        <p:spPr>
          <a:xfrm flipV="1">
            <a:off x="2907792" y="3613658"/>
            <a:ext cx="0" cy="234188"/>
          </a:xfrm>
          <a:prstGeom prst="line">
            <a:avLst/>
          </a:prstGeom>
          <a:ln w="19050">
            <a:solidFill>
              <a:srgbClr val="FFFFFF"/>
            </a:solidFill>
          </a:ln>
        </p:spPr>
      </p:cxnSp>
      <p:cxnSp>
        <p:nvCxnSpPr>
          <p:cNvPr id="83" name="Connector 82"/>
          <p:cNvCxnSpPr/>
          <p:nvPr/>
        </p:nvCxnSpPr>
        <p:spPr>
          <a:xfrm flipV="1">
            <a:off x="2747772" y="3613658"/>
            <a:ext cx="0" cy="234188"/>
          </a:xfrm>
          <a:prstGeom prst="line">
            <a:avLst/>
          </a:prstGeom>
          <a:ln w="19050">
            <a:solidFill>
              <a:srgbClr val="FFFFFF"/>
            </a:solidFill>
          </a:ln>
        </p:spPr>
      </p:cxnSp>
      <p:cxnSp>
        <p:nvCxnSpPr>
          <p:cNvPr id="84" name="Connector 83"/>
          <p:cNvCxnSpPr/>
          <p:nvPr/>
        </p:nvCxnSpPr>
        <p:spPr>
          <a:xfrm flipV="1">
            <a:off x="2587752" y="3613658"/>
            <a:ext cx="0" cy="234188"/>
          </a:xfrm>
          <a:prstGeom prst="line">
            <a:avLst/>
          </a:prstGeom>
          <a:ln w="19050">
            <a:solidFill>
              <a:srgbClr val="FFFFFF"/>
            </a:solidFill>
          </a:ln>
        </p:spPr>
      </p:cxnSp>
      <p:cxnSp>
        <p:nvCxnSpPr>
          <p:cNvPr id="85" name="Connector 84"/>
          <p:cNvCxnSpPr/>
          <p:nvPr/>
        </p:nvCxnSpPr>
        <p:spPr>
          <a:xfrm flipV="1">
            <a:off x="2427732" y="3613658"/>
            <a:ext cx="0" cy="234188"/>
          </a:xfrm>
          <a:prstGeom prst="line">
            <a:avLst/>
          </a:prstGeom>
          <a:ln w="19050">
            <a:solidFill>
              <a:srgbClr val="FFFFFF"/>
            </a:solidFill>
          </a:ln>
        </p:spPr>
      </p:cxnSp>
      <p:cxnSp>
        <p:nvCxnSpPr>
          <p:cNvPr id="86" name="Connector 85"/>
          <p:cNvCxnSpPr/>
          <p:nvPr/>
        </p:nvCxnSpPr>
        <p:spPr>
          <a:xfrm flipV="1">
            <a:off x="2267712" y="3613658"/>
            <a:ext cx="0" cy="234188"/>
          </a:xfrm>
          <a:prstGeom prst="line">
            <a:avLst/>
          </a:prstGeom>
          <a:ln w="19050">
            <a:solidFill>
              <a:srgbClr val="FFFFFF"/>
            </a:solidFill>
          </a:ln>
        </p:spPr>
      </p:cxnSp>
      <p:cxnSp>
        <p:nvCxnSpPr>
          <p:cNvPr id="87" name="Connector 86"/>
          <p:cNvCxnSpPr/>
          <p:nvPr/>
        </p:nvCxnSpPr>
        <p:spPr>
          <a:xfrm flipV="1">
            <a:off x="2107692" y="3613658"/>
            <a:ext cx="0" cy="234188"/>
          </a:xfrm>
          <a:prstGeom prst="line">
            <a:avLst/>
          </a:prstGeom>
          <a:ln w="19050">
            <a:solidFill>
              <a:srgbClr val="FFFFFF"/>
            </a:solidFill>
          </a:ln>
        </p:spPr>
      </p:cxnSp>
      <p:cxnSp>
        <p:nvCxnSpPr>
          <p:cNvPr id="88" name="Connector 87"/>
          <p:cNvCxnSpPr/>
          <p:nvPr/>
        </p:nvCxnSpPr>
        <p:spPr>
          <a:xfrm flipV="1">
            <a:off x="1947672" y="3613658"/>
            <a:ext cx="0" cy="234188"/>
          </a:xfrm>
          <a:prstGeom prst="line">
            <a:avLst/>
          </a:prstGeom>
          <a:ln w="19050">
            <a:solidFill>
              <a:srgbClr val="FFFFFF"/>
            </a:solidFill>
          </a:ln>
        </p:spPr>
      </p:cxnSp>
      <p:cxnSp>
        <p:nvCxnSpPr>
          <p:cNvPr id="89" name="Connector 88"/>
          <p:cNvCxnSpPr/>
          <p:nvPr/>
        </p:nvCxnSpPr>
        <p:spPr>
          <a:xfrm flipV="1">
            <a:off x="1787652" y="3613658"/>
            <a:ext cx="0" cy="234188"/>
          </a:xfrm>
          <a:prstGeom prst="line">
            <a:avLst/>
          </a:prstGeom>
          <a:ln w="19050">
            <a:solidFill>
              <a:srgbClr val="FFFFFF"/>
            </a:solidFill>
          </a:ln>
        </p:spPr>
      </p:cxnSp>
      <p:sp>
        <p:nvSpPr>
          <p:cNvPr id="90" name="TextBox 89"/>
          <p:cNvSpPr txBox="1"/>
          <p:nvPr/>
        </p:nvSpPr>
        <p:spPr>
          <a:xfrm>
            <a:off x="50292" y="3566159"/>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Batı </a:t>
            </a:r>
            <a:r>
              <a:rPr lang="tr-TR" sz="1500" b="1" i="0">
                <a:solidFill>
                  <a:srgbClr val="262626"/>
                </a:solidFill>
                <a:latin typeface="Calibri"/>
              </a:rPr>
              <a:t>50</a:t>
            </a:r>
          </a:p>
        </p:txBody>
      </p:sp>
      <p:cxnSp>
        <p:nvCxnSpPr>
          <p:cNvPr id="91" name="Connector 90"/>
          <p:cNvCxnSpPr/>
          <p:nvPr/>
        </p:nvCxnSpPr>
        <p:spPr>
          <a:xfrm flipH="1" flipV="1">
            <a:off x="2182022" y="2392334"/>
            <a:ext cx="1131512" cy="1131512"/>
          </a:xfrm>
          <a:prstGeom prst="line">
            <a:avLst/>
          </a:prstGeom>
          <a:ln w="215900" cap="flat">
            <a:solidFill>
              <a:srgbClr val="D9D9D9"/>
            </a:solidFill>
          </a:ln>
        </p:spPr>
      </p:cxnSp>
      <p:cxnSp>
        <p:nvCxnSpPr>
          <p:cNvPr id="92" name="Connector 91"/>
          <p:cNvCxnSpPr/>
          <p:nvPr/>
        </p:nvCxnSpPr>
        <p:spPr>
          <a:xfrm flipH="1" flipV="1">
            <a:off x="2860929" y="3071241"/>
            <a:ext cx="452605" cy="452605"/>
          </a:xfrm>
          <a:prstGeom prst="line">
            <a:avLst/>
          </a:prstGeom>
          <a:ln w="215900" cap="flat">
            <a:solidFill>
              <a:srgbClr val="1E7B6E"/>
            </a:solidFill>
          </a:ln>
        </p:spPr>
      </p:cxnSp>
      <p:cxnSp>
        <p:nvCxnSpPr>
          <p:cNvPr id="93" name="Connector 92"/>
          <p:cNvCxnSpPr/>
          <p:nvPr/>
        </p:nvCxnSpPr>
        <p:spPr>
          <a:xfrm flipV="1">
            <a:off x="3117585" y="3327897"/>
            <a:ext cx="165596" cy="165596"/>
          </a:xfrm>
          <a:prstGeom prst="line">
            <a:avLst/>
          </a:prstGeom>
          <a:ln w="19050">
            <a:solidFill>
              <a:srgbClr val="FFFFFF"/>
            </a:solidFill>
          </a:ln>
        </p:spPr>
      </p:cxnSp>
      <p:cxnSp>
        <p:nvCxnSpPr>
          <p:cNvPr id="94" name="Connector 93"/>
          <p:cNvCxnSpPr/>
          <p:nvPr/>
        </p:nvCxnSpPr>
        <p:spPr>
          <a:xfrm flipV="1">
            <a:off x="3004434" y="3214746"/>
            <a:ext cx="165596" cy="165596"/>
          </a:xfrm>
          <a:prstGeom prst="line">
            <a:avLst/>
          </a:prstGeom>
          <a:ln w="19050">
            <a:solidFill>
              <a:srgbClr val="FFFFFF"/>
            </a:solidFill>
          </a:ln>
        </p:spPr>
      </p:cxnSp>
      <p:cxnSp>
        <p:nvCxnSpPr>
          <p:cNvPr id="95" name="Connector 94"/>
          <p:cNvCxnSpPr/>
          <p:nvPr/>
        </p:nvCxnSpPr>
        <p:spPr>
          <a:xfrm flipV="1">
            <a:off x="2891283" y="3101595"/>
            <a:ext cx="165596" cy="165596"/>
          </a:xfrm>
          <a:prstGeom prst="line">
            <a:avLst/>
          </a:prstGeom>
          <a:ln w="19050">
            <a:solidFill>
              <a:srgbClr val="FFFFFF"/>
            </a:solidFill>
          </a:ln>
        </p:spPr>
      </p:cxnSp>
      <p:cxnSp>
        <p:nvCxnSpPr>
          <p:cNvPr id="96" name="Connector 95"/>
          <p:cNvCxnSpPr/>
          <p:nvPr/>
        </p:nvCxnSpPr>
        <p:spPr>
          <a:xfrm flipV="1">
            <a:off x="2778132" y="2988444"/>
            <a:ext cx="165595" cy="165595"/>
          </a:xfrm>
          <a:prstGeom prst="line">
            <a:avLst/>
          </a:prstGeom>
          <a:ln w="19050">
            <a:solidFill>
              <a:srgbClr val="FFFFFF"/>
            </a:solidFill>
          </a:ln>
        </p:spPr>
      </p:cxnSp>
      <p:cxnSp>
        <p:nvCxnSpPr>
          <p:cNvPr id="97" name="Connector 96"/>
          <p:cNvCxnSpPr/>
          <p:nvPr/>
        </p:nvCxnSpPr>
        <p:spPr>
          <a:xfrm flipV="1">
            <a:off x="2664980" y="2875292"/>
            <a:ext cx="165596" cy="165596"/>
          </a:xfrm>
          <a:prstGeom prst="line">
            <a:avLst/>
          </a:prstGeom>
          <a:ln w="19050">
            <a:solidFill>
              <a:srgbClr val="FFFFFF"/>
            </a:solidFill>
          </a:ln>
        </p:spPr>
      </p:cxnSp>
      <p:cxnSp>
        <p:nvCxnSpPr>
          <p:cNvPr id="98" name="Connector 97"/>
          <p:cNvCxnSpPr/>
          <p:nvPr/>
        </p:nvCxnSpPr>
        <p:spPr>
          <a:xfrm flipV="1">
            <a:off x="2551829" y="2762141"/>
            <a:ext cx="165596" cy="165596"/>
          </a:xfrm>
          <a:prstGeom prst="line">
            <a:avLst/>
          </a:prstGeom>
          <a:ln w="19050">
            <a:solidFill>
              <a:srgbClr val="FFFFFF"/>
            </a:solidFill>
          </a:ln>
        </p:spPr>
      </p:cxnSp>
      <p:cxnSp>
        <p:nvCxnSpPr>
          <p:cNvPr id="99" name="Connector 98"/>
          <p:cNvCxnSpPr/>
          <p:nvPr/>
        </p:nvCxnSpPr>
        <p:spPr>
          <a:xfrm flipV="1">
            <a:off x="2438678" y="2648990"/>
            <a:ext cx="165596" cy="165596"/>
          </a:xfrm>
          <a:prstGeom prst="line">
            <a:avLst/>
          </a:prstGeom>
          <a:ln w="19050">
            <a:solidFill>
              <a:srgbClr val="FFFFFF"/>
            </a:solidFill>
          </a:ln>
        </p:spPr>
      </p:cxnSp>
      <p:cxnSp>
        <p:nvCxnSpPr>
          <p:cNvPr id="100" name="Connector 99"/>
          <p:cNvCxnSpPr/>
          <p:nvPr/>
        </p:nvCxnSpPr>
        <p:spPr>
          <a:xfrm flipV="1">
            <a:off x="2325527" y="2535839"/>
            <a:ext cx="165596" cy="165596"/>
          </a:xfrm>
          <a:prstGeom prst="line">
            <a:avLst/>
          </a:prstGeom>
          <a:ln w="19050">
            <a:solidFill>
              <a:srgbClr val="FFFFFF"/>
            </a:solidFill>
          </a:ln>
        </p:spPr>
      </p:cxnSp>
      <p:cxnSp>
        <p:nvCxnSpPr>
          <p:cNvPr id="101" name="Connector 100"/>
          <p:cNvCxnSpPr/>
          <p:nvPr/>
        </p:nvCxnSpPr>
        <p:spPr>
          <a:xfrm flipV="1">
            <a:off x="2212375" y="2422687"/>
            <a:ext cx="165596" cy="165596"/>
          </a:xfrm>
          <a:prstGeom prst="line">
            <a:avLst/>
          </a:prstGeom>
          <a:ln w="19050">
            <a:solidFill>
              <a:srgbClr val="FFFFFF"/>
            </a:solidFill>
          </a:ln>
        </p:spPr>
      </p:cxnSp>
      <p:sp>
        <p:nvSpPr>
          <p:cNvPr id="102" name="TextBox 101"/>
          <p:cNvSpPr txBox="1"/>
          <p:nvPr/>
        </p:nvSpPr>
        <p:spPr>
          <a:xfrm>
            <a:off x="936489" y="1782309"/>
            <a:ext cx="1600200" cy="329184"/>
          </a:xfrm>
          <a:prstGeom prst="rect">
            <a:avLst/>
          </a:prstGeom>
          <a:noFill/>
        </p:spPr>
        <p:txBody>
          <a:bodyPr wrap="square" anchor="ctr" lIns="0" rIns="0" tIns="0" bIns="0">
            <a:noAutofit/>
          </a:bodyPr>
          <a:lstStyle/>
          <a:p>
            <a:pPr algn="ctr">
              <a:spcBef>
                <a:spcPts val="0"/>
              </a:spcBef>
              <a:spcAft>
                <a:spcPts val="0"/>
              </a:spcAft>
            </a:pPr>
            <a:r>
              <a:rPr lang="tr-TR" sz="1500" b="0" i="0">
                <a:solidFill>
                  <a:srgbClr val="262626"/>
                </a:solidFill>
                <a:latin typeface="Calibri"/>
              </a:rPr>
              <a:t>Kuzeybatı </a:t>
            </a:r>
            <a:r>
              <a:rPr lang="tr-TR" sz="1500" b="1" i="0">
                <a:solidFill>
                  <a:srgbClr val="262626"/>
                </a:solidFill>
                <a:latin typeface="Calibri"/>
              </a:rPr>
              <a:t>40</a:t>
            </a:r>
          </a:p>
        </p:txBody>
      </p:sp>
      <p:sp>
        <p:nvSpPr>
          <p:cNvPr id="103" name="Rounded Rectangle 102"/>
          <p:cNvSpPr/>
          <p:nvPr/>
        </p:nvSpPr>
        <p:spPr>
          <a:xfrm>
            <a:off x="6766560" y="1216152"/>
            <a:ext cx="4922215" cy="2606040"/>
          </a:xfrm>
          <a:prstGeom prst="roundRect">
            <a:avLst>
              <a:gd name="adj" fmla="val 6000"/>
            </a:avLst>
          </a:prstGeom>
          <a:solidFill>
            <a:srgbClr val="E3F1E4"/>
          </a:solidFill>
          <a:ln>
            <a:noFill/>
          </a:ln>
          <a:effectLst/>
        </p:spPr>
        <p:txBody>
          <a:bodyPr rtlCol="0" anchor="ctr"/>
          <a:lstStyle/>
          <a:p/>
        </p:txBody>
      </p:sp>
      <p:sp>
        <p:nvSpPr>
          <p:cNvPr id="104" name="Rectangle 103"/>
          <p:cNvSpPr/>
          <p:nvPr/>
        </p:nvSpPr>
        <p:spPr>
          <a:xfrm>
            <a:off x="6766560" y="1216152"/>
            <a:ext cx="109728" cy="2606040"/>
          </a:xfrm>
          <a:prstGeom prst="rect">
            <a:avLst/>
          </a:prstGeom>
          <a:solidFill>
            <a:srgbClr val="2E7D32"/>
          </a:solidFill>
          <a:ln>
            <a:noFill/>
          </a:ln>
          <a:effectLst/>
        </p:spPr>
        <p:txBody>
          <a:bodyPr rtlCol="0" anchor="ctr"/>
          <a:lstStyle/>
          <a:p/>
        </p:txBody>
      </p:sp>
      <p:sp>
        <p:nvSpPr>
          <p:cNvPr id="105" name="TextBox 104"/>
          <p:cNvSpPr txBox="1"/>
          <p:nvPr/>
        </p:nvSpPr>
        <p:spPr>
          <a:xfrm>
            <a:off x="6995160" y="1271016"/>
            <a:ext cx="4602175" cy="249631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Bir kare = 10 gün</a:t>
            </a:r>
          </a:p>
          <a:p>
            <a:pPr algn="l">
              <a:spcBef>
                <a:spcPts val="0"/>
              </a:spcBef>
              <a:spcAft>
                <a:spcPts val="500"/>
              </a:spcAft>
            </a:pPr>
            <a:r>
              <a:rPr lang="tr-TR" sz="1900" b="0" i="0">
                <a:solidFill>
                  <a:srgbClr val="262626"/>
                </a:solidFill>
                <a:latin typeface="Calibri"/>
              </a:rPr>
              <a:t>kuzey 9 · kuzeydoğu 4 · doğu 6 · güneydoğu 2</a:t>
            </a:r>
          </a:p>
          <a:p>
            <a:pPr algn="l">
              <a:spcBef>
                <a:spcPts val="0"/>
              </a:spcBef>
              <a:spcAft>
                <a:spcPts val="0"/>
              </a:spcAft>
            </a:pPr>
            <a:r>
              <a:rPr lang="tr-TR" sz="1900" b="0" i="0">
                <a:solidFill>
                  <a:srgbClr val="262626"/>
                </a:solidFill>
                <a:latin typeface="Calibri"/>
              </a:rPr>
              <a:t>güney 1 · güneybatı 1 · batı 5 · kuzeybatı 4</a:t>
            </a:r>
          </a:p>
        </p:txBody>
      </p:sp>
      <p:sp>
        <p:nvSpPr>
          <p:cNvPr id="106" name="Rounded Rectangle 105"/>
          <p:cNvSpPr/>
          <p:nvPr/>
        </p:nvSpPr>
        <p:spPr>
          <a:xfrm>
            <a:off x="6766560" y="3959352"/>
            <a:ext cx="4922215" cy="2286000"/>
          </a:xfrm>
          <a:prstGeom prst="roundRect">
            <a:avLst>
              <a:gd name="adj" fmla="val 6000"/>
            </a:avLst>
          </a:prstGeom>
          <a:solidFill>
            <a:srgbClr val="E3F1E4"/>
          </a:solidFill>
          <a:ln>
            <a:noFill/>
          </a:ln>
          <a:effectLst/>
        </p:spPr>
        <p:txBody>
          <a:bodyPr rtlCol="0" anchor="ctr"/>
          <a:lstStyle/>
          <a:p/>
        </p:txBody>
      </p:sp>
      <p:sp>
        <p:nvSpPr>
          <p:cNvPr id="107" name="Rectangle 106"/>
          <p:cNvSpPr/>
          <p:nvPr/>
        </p:nvSpPr>
        <p:spPr>
          <a:xfrm>
            <a:off x="6766560" y="3959352"/>
            <a:ext cx="109728" cy="2286000"/>
          </a:xfrm>
          <a:prstGeom prst="rect">
            <a:avLst/>
          </a:prstGeom>
          <a:solidFill>
            <a:srgbClr val="2E7D32"/>
          </a:solidFill>
          <a:ln>
            <a:noFill/>
          </a:ln>
          <a:effectLst/>
        </p:spPr>
        <p:txBody>
          <a:bodyPr rtlCol="0" anchor="ctr"/>
          <a:lstStyle/>
          <a:p/>
        </p:txBody>
      </p:sp>
      <p:sp>
        <p:nvSpPr>
          <p:cNvPr id="108" name="TextBox 107"/>
          <p:cNvSpPr txBox="1"/>
          <p:nvPr/>
        </p:nvSpPr>
        <p:spPr>
          <a:xfrm>
            <a:off x="6995160" y="4014216"/>
            <a:ext cx="4602175" cy="21762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Hâkim rüzgâr yönü: kuzey</a:t>
            </a:r>
          </a:p>
          <a:p>
            <a:pPr algn="l">
              <a:spcBef>
                <a:spcPts val="0"/>
              </a:spcBef>
              <a:spcAft>
                <a:spcPts val="500"/>
              </a:spcAft>
            </a:pPr>
            <a:r>
              <a:rPr lang="tr-TR" sz="1900" b="0" i="0">
                <a:solidFill>
                  <a:srgbClr val="262626"/>
                </a:solidFill>
                <a:latin typeface="Calibri"/>
              </a:rPr>
              <a:t>En uzun kol kuzey: 90 gün.</a:t>
            </a:r>
          </a:p>
          <a:p>
            <a:pPr algn="l">
              <a:spcBef>
                <a:spcPts val="0"/>
              </a:spcBef>
              <a:spcAft>
                <a:spcPts val="0"/>
              </a:spcAft>
            </a:pPr>
            <a:r>
              <a:rPr lang="tr-TR" sz="1900" b="0" i="0">
                <a:solidFill>
                  <a:srgbClr val="262626"/>
                </a:solidFill>
                <a:latin typeface="Calibri"/>
              </a:rPr>
              <a:t>En kısa kollar: güney ve güneybatı (10'ar gün).</a:t>
            </a:r>
          </a:p>
        </p:txBody>
      </p:sp>
      <p:sp>
        <p:nvSpPr>
          <p:cNvPr id="109" name="TextBox 10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0" name="Rounded Rectangle 10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110</a:t>
            </a:r>
          </a:p>
        </p:txBody>
      </p:sp>
      <p:sp>
        <p:nvSpPr>
          <p:cNvPr id="111" name="TextBox 1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218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Rüzgârın Yönü — 2. soru: sanayi nereye?</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3_ruzgar_harita_s110.jpg"/>
          <p:cNvPicPr>
            <a:picLocks noChangeAspect="1"/>
          </p:cNvPicPr>
          <p:nvPr/>
        </p:nvPicPr>
        <p:blipFill>
          <a:blip r:embed="rId3"/>
          <a:stretch>
            <a:fillRect/>
          </a:stretch>
        </p:blipFill>
        <p:spPr>
          <a:xfrm>
            <a:off x="502920" y="1216152"/>
            <a:ext cx="5394960" cy="4127469"/>
          </a:xfrm>
          <a:prstGeom prst="rect">
            <a:avLst/>
          </a:prstGeom>
          <a:ln w="9525">
            <a:solidFill>
              <a:srgbClr val="D9D9D9"/>
            </a:solidFill>
          </a:ln>
        </p:spPr>
      </p:pic>
      <p:sp>
        <p:nvSpPr>
          <p:cNvPr id="7" name="Rectangle 6"/>
          <p:cNvSpPr/>
          <p:nvPr/>
        </p:nvSpPr>
        <p:spPr>
          <a:xfrm>
            <a:off x="578268" y="3948717"/>
            <a:ext cx="1666711" cy="1313559"/>
          </a:xfrm>
          <a:prstGeom prst="rect">
            <a:avLst/>
          </a:prstGeom>
          <a:solidFill>
            <a:srgbClr val="2E7D32">
              <a:alpha val="25000"/>
            </a:srgbClr>
          </a:solidFill>
          <a:ln w="38100">
            <a:solidFill>
              <a:srgbClr val="2E7D32"/>
            </a:solidFill>
          </a:ln>
          <a:effectLst/>
        </p:spPr>
        <p:txBody>
          <a:bodyPr rtlCol="0" anchor="ctr"/>
          <a:lstStyle/>
          <a:p/>
        </p:txBody>
      </p:sp>
      <p:sp>
        <p:nvSpPr>
          <p:cNvPr id="8" name="Rectangle 7"/>
          <p:cNvSpPr/>
          <p:nvPr/>
        </p:nvSpPr>
        <p:spPr>
          <a:xfrm>
            <a:off x="2317314" y="3948717"/>
            <a:ext cx="1669725" cy="1313559"/>
          </a:xfrm>
          <a:prstGeom prst="rect">
            <a:avLst/>
          </a:prstGeom>
          <a:solidFill>
            <a:srgbClr val="2E7D32">
              <a:alpha val="25000"/>
            </a:srgbClr>
          </a:solidFill>
          <a:ln w="38100">
            <a:solidFill>
              <a:srgbClr val="2E7D32"/>
            </a:solidFill>
          </a:ln>
          <a:effectLst/>
        </p:spPr>
        <p:txBody>
          <a:bodyPr rtlCol="0" anchor="ctr"/>
          <a:lstStyle/>
          <a:p/>
        </p:txBody>
      </p:sp>
      <p:cxnSp>
        <p:nvCxnSpPr>
          <p:cNvPr id="9" name="Connector 8"/>
          <p:cNvCxnSpPr/>
          <p:nvPr/>
        </p:nvCxnSpPr>
        <p:spPr>
          <a:xfrm>
            <a:off x="6217920" y="1396917"/>
            <a:ext cx="0" cy="3705683"/>
          </a:xfrm>
          <a:prstGeom prst="line">
            <a:avLst/>
          </a:prstGeom>
          <a:ln w="76200">
            <a:solidFill>
              <a:srgbClr val="2C6696"/>
            </a:solidFill>
            <a:tailEnd type="triangle" w="med" len="med"/>
          </a:ln>
        </p:spPr>
      </p:cxnSp>
      <p:sp>
        <p:nvSpPr>
          <p:cNvPr id="10" name="TextBox 9"/>
          <p:cNvSpPr txBox="1"/>
          <p:nvPr/>
        </p:nvSpPr>
        <p:spPr>
          <a:xfrm>
            <a:off x="502920" y="5435061"/>
            <a:ext cx="5394960" cy="73152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C6696"/>
                </a:solidFill>
                <a:latin typeface="Calibri"/>
              </a:rPr>
              <a:t>Kuzey rüzgârı (90 gün) kirli havayı yerleşmeden uzağa, güneye taşır.</a:t>
            </a:r>
          </a:p>
        </p:txBody>
      </p:sp>
      <p:sp>
        <p:nvSpPr>
          <p:cNvPr id="11" name="Rounded Rectangle 10"/>
          <p:cNvSpPr/>
          <p:nvPr/>
        </p:nvSpPr>
        <p:spPr>
          <a:xfrm>
            <a:off x="6492240" y="1216152"/>
            <a:ext cx="5196535" cy="5029200"/>
          </a:xfrm>
          <a:prstGeom prst="roundRect">
            <a:avLst>
              <a:gd name="adj" fmla="val 6000"/>
            </a:avLst>
          </a:prstGeom>
          <a:solidFill>
            <a:srgbClr val="E3F1E4"/>
          </a:solidFill>
          <a:ln>
            <a:noFill/>
          </a:ln>
          <a:effectLst/>
        </p:spPr>
        <p:txBody>
          <a:bodyPr rtlCol="0" anchor="ctr"/>
          <a:lstStyle/>
          <a:p/>
        </p:txBody>
      </p:sp>
      <p:sp>
        <p:nvSpPr>
          <p:cNvPr id="12" name="Rectangle 11"/>
          <p:cNvSpPr/>
          <p:nvPr/>
        </p:nvSpPr>
        <p:spPr>
          <a:xfrm>
            <a:off x="6492240" y="1216152"/>
            <a:ext cx="109728" cy="5029200"/>
          </a:xfrm>
          <a:prstGeom prst="rect">
            <a:avLst/>
          </a:prstGeom>
          <a:solidFill>
            <a:srgbClr val="2E7D32"/>
          </a:solidFill>
          <a:ln>
            <a:noFill/>
          </a:ln>
          <a:effectLst/>
        </p:spPr>
        <p:txBody>
          <a:bodyPr rtlCol="0" anchor="ctr"/>
          <a:lstStyle/>
          <a:p/>
        </p:txBody>
      </p:sp>
      <p:sp>
        <p:nvSpPr>
          <p:cNvPr id="13" name="TextBox 12"/>
          <p:cNvSpPr txBox="1"/>
          <p:nvPr/>
        </p:nvSpPr>
        <p:spPr>
          <a:xfrm>
            <a:off x="6720840" y="1271016"/>
            <a:ext cx="4876495" cy="491947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E ve F alanları</a:t>
            </a:r>
          </a:p>
          <a:p>
            <a:pPr algn="l">
              <a:spcBef>
                <a:spcPts val="0"/>
              </a:spcBef>
              <a:spcAft>
                <a:spcPts val="500"/>
              </a:spcAft>
            </a:pPr>
            <a:r>
              <a:rPr lang="tr-TR" sz="1700" b="0" i="0">
                <a:solidFill>
                  <a:srgbClr val="262626"/>
                </a:solidFill>
                <a:latin typeface="Calibri"/>
              </a:rPr>
              <a:t>Yerleşmeye doğru en seyrek esen rüzgârlar: güney ve güneybatı (10'ar gün).</a:t>
            </a:r>
          </a:p>
          <a:p>
            <a:pPr algn="l">
              <a:spcBef>
                <a:spcPts val="0"/>
              </a:spcBef>
              <a:spcAft>
                <a:spcPts val="500"/>
              </a:spcAft>
            </a:pPr>
            <a:r>
              <a:rPr lang="tr-TR" sz="1700" b="0" i="0">
                <a:solidFill>
                  <a:srgbClr val="262626"/>
                </a:solidFill>
                <a:latin typeface="Calibri"/>
              </a:rPr>
              <a:t>F yerleşmenin güneyinde, E güneybatısında: tesisin dumanı yerleşmeye nadiren ulaşır.</a:t>
            </a:r>
          </a:p>
          <a:p>
            <a:pPr algn="l">
              <a:spcBef>
                <a:spcPts val="0"/>
              </a:spcBef>
              <a:spcAft>
                <a:spcPts val="500"/>
              </a:spcAft>
            </a:pPr>
            <a:r>
              <a:rPr lang="tr-TR" sz="1700" b="0" i="0">
                <a:solidFill>
                  <a:srgbClr val="262626"/>
                </a:solidFill>
                <a:latin typeface="Calibri"/>
              </a:rPr>
              <a:t>Sık esen kuzey rüzgârı kirli havayı güneye, yerleşmeden uzağa taşır.</a:t>
            </a:r>
          </a:p>
          <a:p>
            <a:pPr algn="l">
              <a:spcBef>
                <a:spcPts val="0"/>
              </a:spcBef>
              <a:spcAft>
                <a:spcPts val="0"/>
              </a:spcAft>
            </a:pPr>
            <a:r>
              <a:rPr lang="tr-TR" sz="1700" b="0" i="0">
                <a:solidFill>
                  <a:srgbClr val="D3373A"/>
                </a:solidFill>
                <a:latin typeface="Calibri"/>
              </a:rPr>
              <a:t>B (kuzey) en kötü seçenek olurdu: kuzey rüzgârı 90 gün yerleşmeye doğru eser.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110</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219 / 268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Rüzgârları sınıflandır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SINIFLANDIR</a:t>
            </a:r>
          </a:p>
        </p:txBody>
      </p:sp>
      <p:sp>
        <p:nvSpPr>
          <p:cNvPr id="6" name="Oval 5"/>
          <p:cNvSpPr/>
          <p:nvPr/>
        </p:nvSpPr>
        <p:spPr>
          <a:xfrm>
            <a:off x="502920" y="127101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7" name="Rounded Rectangle 6"/>
          <p:cNvSpPr/>
          <p:nvPr/>
        </p:nvSpPr>
        <p:spPr>
          <a:xfrm>
            <a:off x="1005840" y="121615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deniz meltemi</a:t>
            </a:r>
          </a:p>
        </p:txBody>
      </p:sp>
      <p:sp>
        <p:nvSpPr>
          <p:cNvPr id="8" name="Oval 7"/>
          <p:cNvSpPr/>
          <p:nvPr/>
        </p:nvSpPr>
        <p:spPr>
          <a:xfrm>
            <a:off x="3333673" y="127101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Rounded Rectangle 8"/>
          <p:cNvSpPr/>
          <p:nvPr/>
        </p:nvSpPr>
        <p:spPr>
          <a:xfrm>
            <a:off x="3836593" y="121615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alize rüzgârları</a:t>
            </a:r>
          </a:p>
        </p:txBody>
      </p:sp>
      <p:sp>
        <p:nvSpPr>
          <p:cNvPr id="10" name="Oval 9"/>
          <p:cNvSpPr/>
          <p:nvPr/>
        </p:nvSpPr>
        <p:spPr>
          <a:xfrm>
            <a:off x="6164427" y="127101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1" name="Rounded Rectangle 10"/>
          <p:cNvSpPr/>
          <p:nvPr/>
        </p:nvSpPr>
        <p:spPr>
          <a:xfrm>
            <a:off x="6667347" y="121615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yaz musonu</a:t>
            </a:r>
          </a:p>
        </p:txBody>
      </p:sp>
      <p:sp>
        <p:nvSpPr>
          <p:cNvPr id="12" name="Oval 11"/>
          <p:cNvSpPr/>
          <p:nvPr/>
        </p:nvSpPr>
        <p:spPr>
          <a:xfrm>
            <a:off x="8995181" y="127101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3" name="Rounded Rectangle 12"/>
          <p:cNvSpPr/>
          <p:nvPr/>
        </p:nvSpPr>
        <p:spPr>
          <a:xfrm>
            <a:off x="9498101" y="121615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hurricane (harikeyn)</a:t>
            </a:r>
          </a:p>
        </p:txBody>
      </p:sp>
      <p:sp>
        <p:nvSpPr>
          <p:cNvPr id="14" name="Oval 13"/>
          <p:cNvSpPr/>
          <p:nvPr/>
        </p:nvSpPr>
        <p:spPr>
          <a:xfrm>
            <a:off x="502920" y="191109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15" name="Rounded Rectangle 14"/>
          <p:cNvSpPr/>
          <p:nvPr/>
        </p:nvSpPr>
        <p:spPr>
          <a:xfrm>
            <a:off x="1005840" y="185623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fön</a:t>
            </a:r>
          </a:p>
        </p:txBody>
      </p:sp>
      <p:sp>
        <p:nvSpPr>
          <p:cNvPr id="16" name="Oval 15"/>
          <p:cNvSpPr/>
          <p:nvPr/>
        </p:nvSpPr>
        <p:spPr>
          <a:xfrm>
            <a:off x="3333673" y="191109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17" name="Rounded Rectangle 16"/>
          <p:cNvSpPr/>
          <p:nvPr/>
        </p:nvSpPr>
        <p:spPr>
          <a:xfrm>
            <a:off x="3836593" y="185623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kutup rüzgârları</a:t>
            </a:r>
          </a:p>
        </p:txBody>
      </p:sp>
      <p:sp>
        <p:nvSpPr>
          <p:cNvPr id="18" name="Oval 17"/>
          <p:cNvSpPr/>
          <p:nvPr/>
        </p:nvSpPr>
        <p:spPr>
          <a:xfrm>
            <a:off x="6164427" y="191109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19" name="Rounded Rectangle 18"/>
          <p:cNvSpPr/>
          <p:nvPr/>
        </p:nvSpPr>
        <p:spPr>
          <a:xfrm>
            <a:off x="6667347" y="185623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dağ meltemi</a:t>
            </a:r>
          </a:p>
        </p:txBody>
      </p:sp>
      <p:sp>
        <p:nvSpPr>
          <p:cNvPr id="20" name="Oval 19"/>
          <p:cNvSpPr/>
          <p:nvPr/>
        </p:nvSpPr>
        <p:spPr>
          <a:xfrm>
            <a:off x="8995181" y="191109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sp>
        <p:nvSpPr>
          <p:cNvPr id="21" name="Rounded Rectangle 20"/>
          <p:cNvSpPr/>
          <p:nvPr/>
        </p:nvSpPr>
        <p:spPr>
          <a:xfrm>
            <a:off x="9498101" y="185623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kış musonu</a:t>
            </a:r>
          </a:p>
        </p:txBody>
      </p:sp>
      <p:sp>
        <p:nvSpPr>
          <p:cNvPr id="22" name="Oval 21"/>
          <p:cNvSpPr/>
          <p:nvPr/>
        </p:nvSpPr>
        <p:spPr>
          <a:xfrm>
            <a:off x="502920" y="255117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23" name="Rounded Rectangle 22"/>
          <p:cNvSpPr/>
          <p:nvPr/>
        </p:nvSpPr>
        <p:spPr>
          <a:xfrm>
            <a:off x="1005840" y="249631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willy willy (vili vili)</a:t>
            </a:r>
          </a:p>
        </p:txBody>
      </p:sp>
      <p:sp>
        <p:nvSpPr>
          <p:cNvPr id="24" name="Oval 23"/>
          <p:cNvSpPr/>
          <p:nvPr/>
        </p:nvSpPr>
        <p:spPr>
          <a:xfrm>
            <a:off x="3333673" y="255117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10</a:t>
            </a:r>
          </a:p>
        </p:txBody>
      </p:sp>
      <p:sp>
        <p:nvSpPr>
          <p:cNvPr id="25" name="Rounded Rectangle 24"/>
          <p:cNvSpPr/>
          <p:nvPr/>
        </p:nvSpPr>
        <p:spPr>
          <a:xfrm>
            <a:off x="3836593" y="249631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batı rüzgârları</a:t>
            </a:r>
          </a:p>
        </p:txBody>
      </p:sp>
      <p:sp>
        <p:nvSpPr>
          <p:cNvPr id="26" name="Oval 25"/>
          <p:cNvSpPr/>
          <p:nvPr/>
        </p:nvSpPr>
        <p:spPr>
          <a:xfrm>
            <a:off x="6164427" y="255117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11</a:t>
            </a:r>
          </a:p>
        </p:txBody>
      </p:sp>
      <p:sp>
        <p:nvSpPr>
          <p:cNvPr id="27" name="Rounded Rectangle 26"/>
          <p:cNvSpPr/>
          <p:nvPr/>
        </p:nvSpPr>
        <p:spPr>
          <a:xfrm>
            <a:off x="6667347" y="249631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kara meltemi</a:t>
            </a:r>
          </a:p>
        </p:txBody>
      </p:sp>
      <p:sp>
        <p:nvSpPr>
          <p:cNvPr id="28" name="Oval 27"/>
          <p:cNvSpPr/>
          <p:nvPr/>
        </p:nvSpPr>
        <p:spPr>
          <a:xfrm>
            <a:off x="8995181" y="255117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12</a:t>
            </a:r>
          </a:p>
        </p:txBody>
      </p:sp>
      <p:sp>
        <p:nvSpPr>
          <p:cNvPr id="29" name="Rounded Rectangle 28"/>
          <p:cNvSpPr/>
          <p:nvPr/>
        </p:nvSpPr>
        <p:spPr>
          <a:xfrm>
            <a:off x="9498101" y="249631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tayfun</a:t>
            </a:r>
          </a:p>
        </p:txBody>
      </p:sp>
      <p:sp>
        <p:nvSpPr>
          <p:cNvPr id="30" name="Oval 29"/>
          <p:cNvSpPr/>
          <p:nvPr/>
        </p:nvSpPr>
        <p:spPr>
          <a:xfrm>
            <a:off x="502920" y="3191256"/>
            <a:ext cx="438912" cy="43891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13</a:t>
            </a:r>
          </a:p>
        </p:txBody>
      </p:sp>
      <p:sp>
        <p:nvSpPr>
          <p:cNvPr id="31" name="Rounded Rectangle 30"/>
          <p:cNvSpPr/>
          <p:nvPr/>
        </p:nvSpPr>
        <p:spPr>
          <a:xfrm>
            <a:off x="1005840" y="3136392"/>
            <a:ext cx="2190673" cy="548640"/>
          </a:xfrm>
          <a:prstGeom prst="roundRect">
            <a:avLst>
              <a:gd name="adj" fmla="val 30000"/>
            </a:avLst>
          </a:prstGeom>
          <a:solidFill>
            <a:srgbClr val="FFFFFF"/>
          </a:solidFill>
          <a:ln w="15875">
            <a:solidFill>
              <a:srgbClr val="D9D9D9"/>
            </a:solidFill>
          </a:ln>
          <a:effectLst/>
        </p:spPr>
        <p:txBody>
          <a:bodyPr rtlCol="0" anchor="ctr" wrap="square" lIns="54864" rIns="54864" tIns="0" bIns="0">
            <a:noAutofit/>
          </a:bodyPr>
          <a:lstStyle/>
          <a:p>
            <a:pPr algn="ctr">
              <a:spcBef>
                <a:spcPts val="0"/>
              </a:spcBef>
              <a:spcAft>
                <a:spcPts val="0"/>
              </a:spcAft>
            </a:pPr>
            <a:r>
              <a:rPr lang="tr-TR" sz="1800" b="0" i="0">
                <a:solidFill>
                  <a:srgbClr val="262626"/>
                </a:solidFill>
                <a:latin typeface="Calibri"/>
              </a:rPr>
              <a:t>vadi meltemi</a:t>
            </a:r>
          </a:p>
        </p:txBody>
      </p:sp>
      <p:sp>
        <p:nvSpPr>
          <p:cNvPr id="32" name="Rounded Rectangle 31"/>
          <p:cNvSpPr/>
          <p:nvPr/>
        </p:nvSpPr>
        <p:spPr>
          <a:xfrm>
            <a:off x="502920" y="3822192"/>
            <a:ext cx="2673019" cy="2468880"/>
          </a:xfrm>
          <a:prstGeom prst="roundRect">
            <a:avLst>
              <a:gd name="adj" fmla="val 5000"/>
            </a:avLst>
          </a:prstGeom>
          <a:solidFill>
            <a:srgbClr val="FFFFFF"/>
          </a:solidFill>
          <a:ln>
            <a:noFill/>
          </a:ln>
          <a:effectLst/>
        </p:spPr>
        <p:txBody>
          <a:bodyPr rtlCol="0" anchor="ctr"/>
          <a:lstStyle/>
          <a:p/>
        </p:txBody>
      </p:sp>
      <p:sp>
        <p:nvSpPr>
          <p:cNvPr id="33" name="Rounded Rectangle 32"/>
          <p:cNvSpPr/>
          <p:nvPr/>
        </p:nvSpPr>
        <p:spPr>
          <a:xfrm>
            <a:off x="502920" y="3822192"/>
            <a:ext cx="2673019" cy="502920"/>
          </a:xfrm>
          <a:prstGeom prst="roundRect">
            <a:avLst>
              <a:gd name="adj" fmla="val 25000"/>
            </a:avLst>
          </a:prstGeom>
          <a:solidFill>
            <a:srgbClr val="1E7B6E"/>
          </a:solidFill>
          <a:ln>
            <a:noFill/>
          </a:ln>
          <a:effectLst/>
        </p:spPr>
        <p:txBody>
          <a:bodyPr rtlCol="0" anchor="ctr"/>
          <a:lstStyle/>
          <a:p/>
        </p:txBody>
      </p:sp>
      <p:sp>
        <p:nvSpPr>
          <p:cNvPr id="34" name="Rectangle 33"/>
          <p:cNvSpPr/>
          <p:nvPr/>
        </p:nvSpPr>
        <p:spPr>
          <a:xfrm>
            <a:off x="502920" y="4073652"/>
            <a:ext cx="2673019" cy="251460"/>
          </a:xfrm>
          <a:prstGeom prst="rect">
            <a:avLst/>
          </a:prstGeom>
          <a:solidFill>
            <a:srgbClr val="1E7B6E"/>
          </a:solidFill>
          <a:ln>
            <a:noFill/>
          </a:ln>
          <a:effectLst/>
        </p:spPr>
        <p:txBody>
          <a:bodyPr rtlCol="0" anchor="ctr"/>
          <a:lstStyle/>
          <a:p/>
        </p:txBody>
      </p:sp>
      <p:sp>
        <p:nvSpPr>
          <p:cNvPr id="35" name="TextBox 34"/>
          <p:cNvSpPr txBox="1"/>
          <p:nvPr/>
        </p:nvSpPr>
        <p:spPr>
          <a:xfrm>
            <a:off x="594360" y="382219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Sürekli</a:t>
            </a:r>
          </a:p>
        </p:txBody>
      </p:sp>
      <p:sp>
        <p:nvSpPr>
          <p:cNvPr id="36" name="Rounded Rectangle 35"/>
          <p:cNvSpPr/>
          <p:nvPr/>
        </p:nvSpPr>
        <p:spPr>
          <a:xfrm>
            <a:off x="502920" y="3822192"/>
            <a:ext cx="2673019" cy="2468880"/>
          </a:xfrm>
          <a:prstGeom prst="roundRect">
            <a:avLst>
              <a:gd name="adj" fmla="val 5000"/>
            </a:avLst>
          </a:prstGeom>
          <a:noFill/>
          <a:ln w="12700">
            <a:solidFill>
              <a:srgbClr val="D9D9D9"/>
            </a:solidFill>
          </a:ln>
          <a:effectLst/>
        </p:spPr>
        <p:txBody>
          <a:bodyPr rtlCol="0" anchor="ctr"/>
          <a:lstStyle/>
          <a:p/>
        </p:txBody>
      </p:sp>
      <p:sp>
        <p:nvSpPr>
          <p:cNvPr id="37" name="Rounded Rectangle 36"/>
          <p:cNvSpPr/>
          <p:nvPr/>
        </p:nvSpPr>
        <p:spPr>
          <a:xfrm>
            <a:off x="3340531" y="3822192"/>
            <a:ext cx="2673019" cy="2468880"/>
          </a:xfrm>
          <a:prstGeom prst="roundRect">
            <a:avLst>
              <a:gd name="adj" fmla="val 5000"/>
            </a:avLst>
          </a:prstGeom>
          <a:solidFill>
            <a:srgbClr val="FFFFFF"/>
          </a:solidFill>
          <a:ln>
            <a:noFill/>
          </a:ln>
          <a:effectLst/>
        </p:spPr>
        <p:txBody>
          <a:bodyPr rtlCol="0" anchor="ctr"/>
          <a:lstStyle/>
          <a:p/>
        </p:txBody>
      </p:sp>
      <p:sp>
        <p:nvSpPr>
          <p:cNvPr id="38" name="Rounded Rectangle 37"/>
          <p:cNvSpPr/>
          <p:nvPr/>
        </p:nvSpPr>
        <p:spPr>
          <a:xfrm>
            <a:off x="3340531" y="3822192"/>
            <a:ext cx="2673019" cy="502920"/>
          </a:xfrm>
          <a:prstGeom prst="roundRect">
            <a:avLst>
              <a:gd name="adj" fmla="val 25000"/>
            </a:avLst>
          </a:prstGeom>
          <a:solidFill>
            <a:srgbClr val="B85C12"/>
          </a:solidFill>
          <a:ln>
            <a:noFill/>
          </a:ln>
          <a:effectLst/>
        </p:spPr>
        <p:txBody>
          <a:bodyPr rtlCol="0" anchor="ctr"/>
          <a:lstStyle/>
          <a:p/>
        </p:txBody>
      </p:sp>
      <p:sp>
        <p:nvSpPr>
          <p:cNvPr id="39" name="Rectangle 38"/>
          <p:cNvSpPr/>
          <p:nvPr/>
        </p:nvSpPr>
        <p:spPr>
          <a:xfrm>
            <a:off x="3340531" y="4073652"/>
            <a:ext cx="2673019" cy="251460"/>
          </a:xfrm>
          <a:prstGeom prst="rect">
            <a:avLst/>
          </a:prstGeom>
          <a:solidFill>
            <a:srgbClr val="B85C12"/>
          </a:solidFill>
          <a:ln>
            <a:noFill/>
          </a:ln>
          <a:effectLst/>
        </p:spPr>
        <p:txBody>
          <a:bodyPr rtlCol="0" anchor="ctr"/>
          <a:lstStyle/>
          <a:p/>
        </p:txBody>
      </p:sp>
      <p:sp>
        <p:nvSpPr>
          <p:cNvPr id="40" name="TextBox 39"/>
          <p:cNvSpPr txBox="1"/>
          <p:nvPr/>
        </p:nvSpPr>
        <p:spPr>
          <a:xfrm>
            <a:off x="3431971" y="382219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Mevsimlik (devirli)</a:t>
            </a:r>
          </a:p>
        </p:txBody>
      </p:sp>
      <p:sp>
        <p:nvSpPr>
          <p:cNvPr id="41" name="Rounded Rectangle 40"/>
          <p:cNvSpPr/>
          <p:nvPr/>
        </p:nvSpPr>
        <p:spPr>
          <a:xfrm>
            <a:off x="3340531" y="3822192"/>
            <a:ext cx="2673019" cy="2468880"/>
          </a:xfrm>
          <a:prstGeom prst="roundRect">
            <a:avLst>
              <a:gd name="adj" fmla="val 5000"/>
            </a:avLst>
          </a:prstGeom>
          <a:noFill/>
          <a:ln w="12700">
            <a:solidFill>
              <a:srgbClr val="D9D9D9"/>
            </a:solidFill>
          </a:ln>
          <a:effectLst/>
        </p:spPr>
        <p:txBody>
          <a:bodyPr rtlCol="0" anchor="ctr"/>
          <a:lstStyle/>
          <a:p/>
        </p:txBody>
      </p:sp>
      <p:sp>
        <p:nvSpPr>
          <p:cNvPr id="42" name="Rounded Rectangle 41"/>
          <p:cNvSpPr/>
          <p:nvPr/>
        </p:nvSpPr>
        <p:spPr>
          <a:xfrm>
            <a:off x="6178143" y="3822192"/>
            <a:ext cx="2673019" cy="2468880"/>
          </a:xfrm>
          <a:prstGeom prst="roundRect">
            <a:avLst>
              <a:gd name="adj" fmla="val 5000"/>
            </a:avLst>
          </a:prstGeom>
          <a:solidFill>
            <a:srgbClr val="FFFFFF"/>
          </a:solidFill>
          <a:ln>
            <a:noFill/>
          </a:ln>
          <a:effectLst/>
        </p:spPr>
        <p:txBody>
          <a:bodyPr rtlCol="0" anchor="ctr"/>
          <a:lstStyle/>
          <a:p/>
        </p:txBody>
      </p:sp>
      <p:sp>
        <p:nvSpPr>
          <p:cNvPr id="43" name="Rounded Rectangle 42"/>
          <p:cNvSpPr/>
          <p:nvPr/>
        </p:nvSpPr>
        <p:spPr>
          <a:xfrm>
            <a:off x="6178143" y="3822192"/>
            <a:ext cx="2673019" cy="502920"/>
          </a:xfrm>
          <a:prstGeom prst="roundRect">
            <a:avLst>
              <a:gd name="adj" fmla="val 25000"/>
            </a:avLst>
          </a:prstGeom>
          <a:solidFill>
            <a:srgbClr val="D3373A"/>
          </a:solidFill>
          <a:ln>
            <a:noFill/>
          </a:ln>
          <a:effectLst/>
        </p:spPr>
        <p:txBody>
          <a:bodyPr rtlCol="0" anchor="ctr"/>
          <a:lstStyle/>
          <a:p/>
        </p:txBody>
      </p:sp>
      <p:sp>
        <p:nvSpPr>
          <p:cNvPr id="44" name="Rectangle 43"/>
          <p:cNvSpPr/>
          <p:nvPr/>
        </p:nvSpPr>
        <p:spPr>
          <a:xfrm>
            <a:off x="6178143" y="4073652"/>
            <a:ext cx="2673019" cy="251460"/>
          </a:xfrm>
          <a:prstGeom prst="rect">
            <a:avLst/>
          </a:prstGeom>
          <a:solidFill>
            <a:srgbClr val="D3373A"/>
          </a:solidFill>
          <a:ln>
            <a:noFill/>
          </a:ln>
          <a:effectLst/>
        </p:spPr>
        <p:txBody>
          <a:bodyPr rtlCol="0" anchor="ctr"/>
          <a:lstStyle/>
          <a:p/>
        </p:txBody>
      </p:sp>
      <p:sp>
        <p:nvSpPr>
          <p:cNvPr id="45" name="TextBox 44"/>
          <p:cNvSpPr txBox="1"/>
          <p:nvPr/>
        </p:nvSpPr>
        <p:spPr>
          <a:xfrm>
            <a:off x="6269583" y="382219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Tropikal</a:t>
            </a:r>
          </a:p>
        </p:txBody>
      </p:sp>
      <p:sp>
        <p:nvSpPr>
          <p:cNvPr id="46" name="Rounded Rectangle 45"/>
          <p:cNvSpPr/>
          <p:nvPr/>
        </p:nvSpPr>
        <p:spPr>
          <a:xfrm>
            <a:off x="6178143" y="3822192"/>
            <a:ext cx="2673019" cy="2468880"/>
          </a:xfrm>
          <a:prstGeom prst="roundRect">
            <a:avLst>
              <a:gd name="adj" fmla="val 5000"/>
            </a:avLst>
          </a:prstGeom>
          <a:noFill/>
          <a:ln w="12700">
            <a:solidFill>
              <a:srgbClr val="D9D9D9"/>
            </a:solidFill>
          </a:ln>
          <a:effectLst/>
        </p:spPr>
        <p:txBody>
          <a:bodyPr rtlCol="0" anchor="ctr"/>
          <a:lstStyle/>
          <a:p/>
        </p:txBody>
      </p:sp>
      <p:sp>
        <p:nvSpPr>
          <p:cNvPr id="47" name="Rounded Rectangle 46"/>
          <p:cNvSpPr/>
          <p:nvPr/>
        </p:nvSpPr>
        <p:spPr>
          <a:xfrm>
            <a:off x="9015755" y="3822192"/>
            <a:ext cx="2673019" cy="2468880"/>
          </a:xfrm>
          <a:prstGeom prst="roundRect">
            <a:avLst>
              <a:gd name="adj" fmla="val 5000"/>
            </a:avLst>
          </a:prstGeom>
          <a:solidFill>
            <a:srgbClr val="FFFFFF"/>
          </a:solidFill>
          <a:ln>
            <a:noFill/>
          </a:ln>
          <a:effectLst/>
        </p:spPr>
        <p:txBody>
          <a:bodyPr rtlCol="0" anchor="ctr"/>
          <a:lstStyle/>
          <a:p/>
        </p:txBody>
      </p:sp>
      <p:sp>
        <p:nvSpPr>
          <p:cNvPr id="48" name="Rounded Rectangle 47"/>
          <p:cNvSpPr/>
          <p:nvPr/>
        </p:nvSpPr>
        <p:spPr>
          <a:xfrm>
            <a:off x="9015755" y="3822192"/>
            <a:ext cx="2673019" cy="502920"/>
          </a:xfrm>
          <a:prstGeom prst="roundRect">
            <a:avLst>
              <a:gd name="adj" fmla="val 25000"/>
            </a:avLst>
          </a:prstGeom>
          <a:solidFill>
            <a:srgbClr val="2C6696"/>
          </a:solidFill>
          <a:ln>
            <a:noFill/>
          </a:ln>
          <a:effectLst/>
        </p:spPr>
        <p:txBody>
          <a:bodyPr rtlCol="0" anchor="ctr"/>
          <a:lstStyle/>
          <a:p/>
        </p:txBody>
      </p:sp>
      <p:sp>
        <p:nvSpPr>
          <p:cNvPr id="49" name="Rectangle 48"/>
          <p:cNvSpPr/>
          <p:nvPr/>
        </p:nvSpPr>
        <p:spPr>
          <a:xfrm>
            <a:off x="9015755" y="4073652"/>
            <a:ext cx="2673019" cy="251460"/>
          </a:xfrm>
          <a:prstGeom prst="rect">
            <a:avLst/>
          </a:prstGeom>
          <a:solidFill>
            <a:srgbClr val="2C6696"/>
          </a:solidFill>
          <a:ln>
            <a:noFill/>
          </a:ln>
          <a:effectLst/>
        </p:spPr>
        <p:txBody>
          <a:bodyPr rtlCol="0" anchor="ctr"/>
          <a:lstStyle/>
          <a:p/>
        </p:txBody>
      </p:sp>
      <p:sp>
        <p:nvSpPr>
          <p:cNvPr id="50" name="TextBox 49"/>
          <p:cNvSpPr txBox="1"/>
          <p:nvPr/>
        </p:nvSpPr>
        <p:spPr>
          <a:xfrm>
            <a:off x="9107195" y="382219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Yerel</a:t>
            </a:r>
          </a:p>
        </p:txBody>
      </p:sp>
      <p:sp>
        <p:nvSpPr>
          <p:cNvPr id="51" name="Rounded Rectangle 50"/>
          <p:cNvSpPr/>
          <p:nvPr/>
        </p:nvSpPr>
        <p:spPr>
          <a:xfrm>
            <a:off x="9015755" y="3822192"/>
            <a:ext cx="2673019" cy="2468880"/>
          </a:xfrm>
          <a:prstGeom prst="roundRect">
            <a:avLst>
              <a:gd name="adj" fmla="val 5000"/>
            </a:avLst>
          </a:prstGeom>
          <a:noFill/>
          <a:ln w="12700">
            <a:solidFill>
              <a:srgbClr val="D9D9D9"/>
            </a:solidFill>
          </a:ln>
          <a:effectLst/>
        </p:spPr>
        <p:txBody>
          <a:bodyPr rtlCol="0" anchor="ctr"/>
          <a:lstStyle/>
          <a:p/>
        </p:txBody>
      </p:sp>
      <p:sp>
        <p:nvSpPr>
          <p:cNvPr id="52" name="TextBox 5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53" name="Rounded Rectangle 5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111-114</a:t>
            </a:r>
          </a:p>
        </p:txBody>
      </p:sp>
      <p:sp>
        <p:nvSpPr>
          <p:cNvPr id="54" name="TextBox 5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220 / 268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Rüzgârları sınıflandır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673019" cy="50749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673019" cy="502920"/>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467612"/>
            <a:ext cx="2673019" cy="251460"/>
          </a:xfrm>
          <a:prstGeom prst="rect">
            <a:avLst/>
          </a:prstGeom>
          <a:solidFill>
            <a:srgbClr val="1E7B6E"/>
          </a:solidFill>
          <a:ln>
            <a:noFill/>
          </a:ln>
          <a:effectLst/>
        </p:spPr>
        <p:txBody>
          <a:bodyPr rtlCol="0" anchor="ctr"/>
          <a:lstStyle/>
          <a:p/>
        </p:txBody>
      </p:sp>
      <p:sp>
        <p:nvSpPr>
          <p:cNvPr id="9" name="TextBox 8"/>
          <p:cNvSpPr txBox="1"/>
          <p:nvPr/>
        </p:nvSpPr>
        <p:spPr>
          <a:xfrm>
            <a:off x="594360" y="121615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Sürekli</a:t>
            </a:r>
          </a:p>
        </p:txBody>
      </p:sp>
      <p:sp>
        <p:nvSpPr>
          <p:cNvPr id="10" name="Oval 9"/>
          <p:cNvSpPr/>
          <p:nvPr/>
        </p:nvSpPr>
        <p:spPr>
          <a:xfrm>
            <a:off x="576072" y="1984248"/>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1" name="Rounded Rectangle 10"/>
          <p:cNvSpPr/>
          <p:nvPr/>
        </p:nvSpPr>
        <p:spPr>
          <a:xfrm>
            <a:off x="1106424" y="1874520"/>
            <a:ext cx="1996363" cy="713232"/>
          </a:xfrm>
          <a:prstGeom prst="roundRect">
            <a:avLst>
              <a:gd name="adj" fmla="val 30000"/>
            </a:avLst>
          </a:prstGeom>
          <a:solidFill>
            <a:srgbClr val="FFFFFF"/>
          </a:solidFill>
          <a:ln w="15875">
            <a:solidFill>
              <a:srgbClr val="1E7B6E"/>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alize rüzgârları</a:t>
            </a:r>
          </a:p>
        </p:txBody>
      </p:sp>
      <p:sp>
        <p:nvSpPr>
          <p:cNvPr id="12" name="Oval 11"/>
          <p:cNvSpPr/>
          <p:nvPr/>
        </p:nvSpPr>
        <p:spPr>
          <a:xfrm>
            <a:off x="576072" y="2825496"/>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13" name="Rounded Rectangle 12"/>
          <p:cNvSpPr/>
          <p:nvPr/>
        </p:nvSpPr>
        <p:spPr>
          <a:xfrm>
            <a:off x="1106424" y="2715768"/>
            <a:ext cx="1996363" cy="713232"/>
          </a:xfrm>
          <a:prstGeom prst="roundRect">
            <a:avLst>
              <a:gd name="adj" fmla="val 30000"/>
            </a:avLst>
          </a:prstGeom>
          <a:solidFill>
            <a:srgbClr val="FFFFFF"/>
          </a:solidFill>
          <a:ln w="15875">
            <a:solidFill>
              <a:srgbClr val="1E7B6E"/>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kutup rüzgârları</a:t>
            </a:r>
          </a:p>
        </p:txBody>
      </p:sp>
      <p:sp>
        <p:nvSpPr>
          <p:cNvPr id="14" name="Oval 13"/>
          <p:cNvSpPr/>
          <p:nvPr/>
        </p:nvSpPr>
        <p:spPr>
          <a:xfrm>
            <a:off x="576072" y="3666744"/>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10</a:t>
            </a:r>
          </a:p>
        </p:txBody>
      </p:sp>
      <p:sp>
        <p:nvSpPr>
          <p:cNvPr id="15" name="Rounded Rectangle 14"/>
          <p:cNvSpPr/>
          <p:nvPr/>
        </p:nvSpPr>
        <p:spPr>
          <a:xfrm>
            <a:off x="1106424" y="3557016"/>
            <a:ext cx="1996363" cy="713232"/>
          </a:xfrm>
          <a:prstGeom prst="roundRect">
            <a:avLst>
              <a:gd name="adj" fmla="val 30000"/>
            </a:avLst>
          </a:prstGeom>
          <a:solidFill>
            <a:srgbClr val="FFFFFF"/>
          </a:solidFill>
          <a:ln w="15875">
            <a:solidFill>
              <a:srgbClr val="1E7B6E"/>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batı rüzgârları</a:t>
            </a:r>
          </a:p>
        </p:txBody>
      </p:sp>
      <p:sp>
        <p:nvSpPr>
          <p:cNvPr id="16" name="Rounded Rectangle 15"/>
          <p:cNvSpPr/>
          <p:nvPr/>
        </p:nvSpPr>
        <p:spPr>
          <a:xfrm>
            <a:off x="3340531" y="1216152"/>
            <a:ext cx="2673019" cy="507492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3340531" y="1216152"/>
            <a:ext cx="2673019" cy="502920"/>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3340531" y="1467612"/>
            <a:ext cx="2673019" cy="251460"/>
          </a:xfrm>
          <a:prstGeom prst="rect">
            <a:avLst/>
          </a:prstGeom>
          <a:solidFill>
            <a:srgbClr val="B85C12"/>
          </a:solidFill>
          <a:ln>
            <a:noFill/>
          </a:ln>
          <a:effectLst/>
        </p:spPr>
        <p:txBody>
          <a:bodyPr rtlCol="0" anchor="ctr"/>
          <a:lstStyle/>
          <a:p/>
        </p:txBody>
      </p:sp>
      <p:sp>
        <p:nvSpPr>
          <p:cNvPr id="19" name="TextBox 18"/>
          <p:cNvSpPr txBox="1"/>
          <p:nvPr/>
        </p:nvSpPr>
        <p:spPr>
          <a:xfrm>
            <a:off x="3431971" y="121615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Mevsimlik (devirli)</a:t>
            </a:r>
          </a:p>
        </p:txBody>
      </p:sp>
      <p:sp>
        <p:nvSpPr>
          <p:cNvPr id="20" name="Oval 19"/>
          <p:cNvSpPr/>
          <p:nvPr/>
        </p:nvSpPr>
        <p:spPr>
          <a:xfrm>
            <a:off x="3413683" y="1984248"/>
            <a:ext cx="475488" cy="47548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1" name="Rounded Rectangle 20"/>
          <p:cNvSpPr/>
          <p:nvPr/>
        </p:nvSpPr>
        <p:spPr>
          <a:xfrm>
            <a:off x="3944035" y="1874520"/>
            <a:ext cx="1996363" cy="713232"/>
          </a:xfrm>
          <a:prstGeom prst="roundRect">
            <a:avLst>
              <a:gd name="adj" fmla="val 30000"/>
            </a:avLst>
          </a:prstGeom>
          <a:solidFill>
            <a:srgbClr val="FFFFFF"/>
          </a:solidFill>
          <a:ln w="15875">
            <a:solidFill>
              <a:srgbClr val="B85C12"/>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yaz musonu</a:t>
            </a:r>
          </a:p>
        </p:txBody>
      </p:sp>
      <p:sp>
        <p:nvSpPr>
          <p:cNvPr id="22" name="Oval 21"/>
          <p:cNvSpPr/>
          <p:nvPr/>
        </p:nvSpPr>
        <p:spPr>
          <a:xfrm>
            <a:off x="3413683" y="2825496"/>
            <a:ext cx="475488" cy="47548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sp>
        <p:nvSpPr>
          <p:cNvPr id="23" name="Rounded Rectangle 22"/>
          <p:cNvSpPr/>
          <p:nvPr/>
        </p:nvSpPr>
        <p:spPr>
          <a:xfrm>
            <a:off x="3944035" y="2715768"/>
            <a:ext cx="1996363" cy="713232"/>
          </a:xfrm>
          <a:prstGeom prst="roundRect">
            <a:avLst>
              <a:gd name="adj" fmla="val 30000"/>
            </a:avLst>
          </a:prstGeom>
          <a:solidFill>
            <a:srgbClr val="FFFFFF"/>
          </a:solidFill>
          <a:ln w="15875">
            <a:solidFill>
              <a:srgbClr val="B85C12"/>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kış musonu</a:t>
            </a:r>
          </a:p>
        </p:txBody>
      </p:sp>
      <p:sp>
        <p:nvSpPr>
          <p:cNvPr id="24" name="Rounded Rectangle 23"/>
          <p:cNvSpPr/>
          <p:nvPr/>
        </p:nvSpPr>
        <p:spPr>
          <a:xfrm>
            <a:off x="6178143" y="1216152"/>
            <a:ext cx="2673019" cy="507492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178143" y="1216152"/>
            <a:ext cx="2673019" cy="502920"/>
          </a:xfrm>
          <a:prstGeom prst="roundRect">
            <a:avLst>
              <a:gd name="adj" fmla="val 25000"/>
            </a:avLst>
          </a:prstGeom>
          <a:solidFill>
            <a:srgbClr val="D3373A"/>
          </a:solidFill>
          <a:ln>
            <a:noFill/>
          </a:ln>
          <a:effectLst/>
        </p:spPr>
        <p:txBody>
          <a:bodyPr rtlCol="0" anchor="ctr"/>
          <a:lstStyle/>
          <a:p/>
        </p:txBody>
      </p:sp>
      <p:sp>
        <p:nvSpPr>
          <p:cNvPr id="26" name="Rectangle 25"/>
          <p:cNvSpPr/>
          <p:nvPr/>
        </p:nvSpPr>
        <p:spPr>
          <a:xfrm>
            <a:off x="6178143" y="1467612"/>
            <a:ext cx="2673019" cy="251460"/>
          </a:xfrm>
          <a:prstGeom prst="rect">
            <a:avLst/>
          </a:prstGeom>
          <a:solidFill>
            <a:srgbClr val="D3373A"/>
          </a:solidFill>
          <a:ln>
            <a:noFill/>
          </a:ln>
          <a:effectLst/>
        </p:spPr>
        <p:txBody>
          <a:bodyPr rtlCol="0" anchor="ctr"/>
          <a:lstStyle/>
          <a:p/>
        </p:txBody>
      </p:sp>
      <p:sp>
        <p:nvSpPr>
          <p:cNvPr id="27" name="TextBox 26"/>
          <p:cNvSpPr txBox="1"/>
          <p:nvPr/>
        </p:nvSpPr>
        <p:spPr>
          <a:xfrm>
            <a:off x="6269583" y="121615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Tropikal</a:t>
            </a:r>
          </a:p>
        </p:txBody>
      </p:sp>
      <p:sp>
        <p:nvSpPr>
          <p:cNvPr id="28" name="Oval 27"/>
          <p:cNvSpPr/>
          <p:nvPr/>
        </p:nvSpPr>
        <p:spPr>
          <a:xfrm>
            <a:off x="6251295" y="1984248"/>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9" name="Rounded Rectangle 28"/>
          <p:cNvSpPr/>
          <p:nvPr/>
        </p:nvSpPr>
        <p:spPr>
          <a:xfrm>
            <a:off x="6781647" y="1874520"/>
            <a:ext cx="1996363" cy="713232"/>
          </a:xfrm>
          <a:prstGeom prst="roundRect">
            <a:avLst>
              <a:gd name="adj" fmla="val 30000"/>
            </a:avLst>
          </a:prstGeom>
          <a:solidFill>
            <a:srgbClr val="FFFFFF"/>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hurricane (harikeyn)</a:t>
            </a:r>
          </a:p>
        </p:txBody>
      </p:sp>
      <p:sp>
        <p:nvSpPr>
          <p:cNvPr id="30" name="Oval 29"/>
          <p:cNvSpPr/>
          <p:nvPr/>
        </p:nvSpPr>
        <p:spPr>
          <a:xfrm>
            <a:off x="6251295" y="2825496"/>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31" name="Rounded Rectangle 30"/>
          <p:cNvSpPr/>
          <p:nvPr/>
        </p:nvSpPr>
        <p:spPr>
          <a:xfrm>
            <a:off x="6781647" y="2715768"/>
            <a:ext cx="1996363" cy="713232"/>
          </a:xfrm>
          <a:prstGeom prst="roundRect">
            <a:avLst>
              <a:gd name="adj" fmla="val 30000"/>
            </a:avLst>
          </a:prstGeom>
          <a:solidFill>
            <a:srgbClr val="FFFFFF"/>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willy willy (vili vili)</a:t>
            </a:r>
          </a:p>
        </p:txBody>
      </p:sp>
      <p:sp>
        <p:nvSpPr>
          <p:cNvPr id="32" name="Oval 31"/>
          <p:cNvSpPr/>
          <p:nvPr/>
        </p:nvSpPr>
        <p:spPr>
          <a:xfrm>
            <a:off x="6251295" y="3666744"/>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12</a:t>
            </a:r>
          </a:p>
        </p:txBody>
      </p:sp>
      <p:sp>
        <p:nvSpPr>
          <p:cNvPr id="33" name="Rounded Rectangle 32"/>
          <p:cNvSpPr/>
          <p:nvPr/>
        </p:nvSpPr>
        <p:spPr>
          <a:xfrm>
            <a:off x="6781647" y="3557016"/>
            <a:ext cx="1996363" cy="713232"/>
          </a:xfrm>
          <a:prstGeom prst="roundRect">
            <a:avLst>
              <a:gd name="adj" fmla="val 30000"/>
            </a:avLst>
          </a:prstGeom>
          <a:solidFill>
            <a:srgbClr val="FFFFFF"/>
          </a:solidFill>
          <a:ln w="15875">
            <a:solidFill>
              <a:srgbClr val="D3373A"/>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tayfun</a:t>
            </a:r>
          </a:p>
        </p:txBody>
      </p:sp>
      <p:sp>
        <p:nvSpPr>
          <p:cNvPr id="34" name="Rounded Rectangle 33"/>
          <p:cNvSpPr/>
          <p:nvPr/>
        </p:nvSpPr>
        <p:spPr>
          <a:xfrm>
            <a:off x="9015755" y="1216152"/>
            <a:ext cx="2673019" cy="5074920"/>
          </a:xfrm>
          <a:prstGeom prst="roundRect">
            <a:avLst>
              <a:gd name="adj" fmla="val 5000"/>
            </a:avLst>
          </a:prstGeom>
          <a:solidFill>
            <a:srgbClr val="F0F0F0"/>
          </a:solidFill>
          <a:ln>
            <a:noFill/>
          </a:ln>
          <a:effectLst/>
        </p:spPr>
        <p:txBody>
          <a:bodyPr rtlCol="0" anchor="ctr"/>
          <a:lstStyle/>
          <a:p/>
        </p:txBody>
      </p:sp>
      <p:sp>
        <p:nvSpPr>
          <p:cNvPr id="35" name="Rounded Rectangle 34"/>
          <p:cNvSpPr/>
          <p:nvPr/>
        </p:nvSpPr>
        <p:spPr>
          <a:xfrm>
            <a:off x="9015755" y="1216152"/>
            <a:ext cx="2673019" cy="502920"/>
          </a:xfrm>
          <a:prstGeom prst="roundRect">
            <a:avLst>
              <a:gd name="adj" fmla="val 25000"/>
            </a:avLst>
          </a:prstGeom>
          <a:solidFill>
            <a:srgbClr val="2C6696"/>
          </a:solidFill>
          <a:ln>
            <a:noFill/>
          </a:ln>
          <a:effectLst/>
        </p:spPr>
        <p:txBody>
          <a:bodyPr rtlCol="0" anchor="ctr"/>
          <a:lstStyle/>
          <a:p/>
        </p:txBody>
      </p:sp>
      <p:sp>
        <p:nvSpPr>
          <p:cNvPr id="36" name="Rectangle 35"/>
          <p:cNvSpPr/>
          <p:nvPr/>
        </p:nvSpPr>
        <p:spPr>
          <a:xfrm>
            <a:off x="9015755" y="1467612"/>
            <a:ext cx="2673019" cy="251460"/>
          </a:xfrm>
          <a:prstGeom prst="rect">
            <a:avLst/>
          </a:prstGeom>
          <a:solidFill>
            <a:srgbClr val="2C6696"/>
          </a:solidFill>
          <a:ln>
            <a:noFill/>
          </a:ln>
          <a:effectLst/>
        </p:spPr>
        <p:txBody>
          <a:bodyPr rtlCol="0" anchor="ctr"/>
          <a:lstStyle/>
          <a:p/>
        </p:txBody>
      </p:sp>
      <p:sp>
        <p:nvSpPr>
          <p:cNvPr id="37" name="TextBox 36"/>
          <p:cNvSpPr txBox="1"/>
          <p:nvPr/>
        </p:nvSpPr>
        <p:spPr>
          <a:xfrm>
            <a:off x="9107195" y="1216152"/>
            <a:ext cx="2490139"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Yerel</a:t>
            </a:r>
          </a:p>
        </p:txBody>
      </p:sp>
      <p:sp>
        <p:nvSpPr>
          <p:cNvPr id="38" name="Oval 37"/>
          <p:cNvSpPr/>
          <p:nvPr/>
        </p:nvSpPr>
        <p:spPr>
          <a:xfrm>
            <a:off x="9088907" y="1984248"/>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39" name="Rounded Rectangle 38"/>
          <p:cNvSpPr/>
          <p:nvPr/>
        </p:nvSpPr>
        <p:spPr>
          <a:xfrm>
            <a:off x="9619259" y="1874520"/>
            <a:ext cx="1996363" cy="713232"/>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deniz meltemi</a:t>
            </a:r>
          </a:p>
        </p:txBody>
      </p:sp>
      <p:sp>
        <p:nvSpPr>
          <p:cNvPr id="40" name="Oval 39"/>
          <p:cNvSpPr/>
          <p:nvPr/>
        </p:nvSpPr>
        <p:spPr>
          <a:xfrm>
            <a:off x="9088907" y="2825496"/>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41" name="Rounded Rectangle 40"/>
          <p:cNvSpPr/>
          <p:nvPr/>
        </p:nvSpPr>
        <p:spPr>
          <a:xfrm>
            <a:off x="9619259" y="2715768"/>
            <a:ext cx="1996363" cy="713232"/>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fön</a:t>
            </a:r>
          </a:p>
        </p:txBody>
      </p:sp>
      <p:sp>
        <p:nvSpPr>
          <p:cNvPr id="42" name="Oval 41"/>
          <p:cNvSpPr/>
          <p:nvPr/>
        </p:nvSpPr>
        <p:spPr>
          <a:xfrm>
            <a:off x="9088907" y="3666744"/>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43" name="Rounded Rectangle 42"/>
          <p:cNvSpPr/>
          <p:nvPr/>
        </p:nvSpPr>
        <p:spPr>
          <a:xfrm>
            <a:off x="9619259" y="3557016"/>
            <a:ext cx="1996363" cy="713232"/>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dağ meltemi</a:t>
            </a:r>
          </a:p>
        </p:txBody>
      </p:sp>
      <p:sp>
        <p:nvSpPr>
          <p:cNvPr id="44" name="Oval 43"/>
          <p:cNvSpPr/>
          <p:nvPr/>
        </p:nvSpPr>
        <p:spPr>
          <a:xfrm>
            <a:off x="9088907" y="4507992"/>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11</a:t>
            </a:r>
          </a:p>
        </p:txBody>
      </p:sp>
      <p:sp>
        <p:nvSpPr>
          <p:cNvPr id="45" name="Rounded Rectangle 44"/>
          <p:cNvSpPr/>
          <p:nvPr/>
        </p:nvSpPr>
        <p:spPr>
          <a:xfrm>
            <a:off x="9619259" y="4398264"/>
            <a:ext cx="1996363" cy="713232"/>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kara meltemi</a:t>
            </a:r>
          </a:p>
        </p:txBody>
      </p:sp>
      <p:sp>
        <p:nvSpPr>
          <p:cNvPr id="46" name="Oval 45"/>
          <p:cNvSpPr/>
          <p:nvPr/>
        </p:nvSpPr>
        <p:spPr>
          <a:xfrm>
            <a:off x="9088907" y="5349240"/>
            <a:ext cx="475488" cy="47548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13</a:t>
            </a:r>
          </a:p>
        </p:txBody>
      </p:sp>
      <p:sp>
        <p:nvSpPr>
          <p:cNvPr id="47" name="Rounded Rectangle 46"/>
          <p:cNvSpPr/>
          <p:nvPr/>
        </p:nvSpPr>
        <p:spPr>
          <a:xfrm>
            <a:off x="9619259" y="5239512"/>
            <a:ext cx="1996363" cy="713232"/>
          </a:xfrm>
          <a:prstGeom prst="roundRect">
            <a:avLst>
              <a:gd name="adj" fmla="val 30000"/>
            </a:avLst>
          </a:prstGeom>
          <a:solidFill>
            <a:srgbClr val="FFFFFF"/>
          </a:solidFill>
          <a:ln w="15875">
            <a:solidFill>
              <a:srgbClr val="2C6696"/>
            </a:solidFill>
          </a:ln>
          <a:effectLst/>
        </p:spPr>
        <p:txBody>
          <a:bodyPr rtlCol="0" anchor="ctr" wrap="square" lIns="54864" rIns="54864" tIns="0" bIns="0">
            <a:noAutofit/>
          </a:bodyPr>
          <a:lstStyle/>
          <a:p>
            <a:pPr algn="ctr">
              <a:spcBef>
                <a:spcPts val="0"/>
              </a:spcBef>
              <a:spcAft>
                <a:spcPts val="0"/>
              </a:spcAft>
            </a:pPr>
            <a:r>
              <a:rPr lang="tr-TR" sz="1700" b="0" i="0">
                <a:solidFill>
                  <a:srgbClr val="262626"/>
                </a:solidFill>
                <a:latin typeface="Calibri"/>
              </a:rPr>
              <a:t>vadi meltemi</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111-114</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221 / 268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kışın sıcaklığı artırarak karların erimesini kolaylaştıran, güneybatıdan esen yerel rüzgâr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Poyraz</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Yıldız</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Karayel</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Lodos</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Gün doğusu</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222 / 268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kışın sıcaklığı artırarak karların erimesini kolaylaştıran, güneybatıdan esen yerel rüzgâr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Poyraz</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Yıldız</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Karayel</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Lodos</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Gün doğusu</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Lodos, güneybatıdan sıcak ve ılık olarak eser ve ardından yağmur getirir. Daha çok Batı Anadolu ve Marmara'da etkilidir.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223 / 268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13.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30° enlemlerindeki yüksek basınç termik mi dinamik mi kökenlidir; buradan hangi iki sürekli rüzgâr doğar?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Kışın Türkiye'ye soğuk ve yağışsız günler getiren basınç merkezi hangisidir?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Deniz meltemi ne zaman, hangi yöne eser; nedeni nedir?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107-113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224 / 268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13.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s. 108 1. sorusunun kalan iki sorusu deftere yazılıp haritadan cevaplanır; s. 110 frekans gülü sınıfta bitmediyse kitapta tamamlanır.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COG9-CK-U3 Bölüm 2'nin basınç-rüzgâr soruları çözülür.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115-117 okunur.</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Gözlem günlüğü sürer; yağışlı günler için 'yağıştan önce rüzgâr hangi yöndendi?' notu eklenir (14. hafta: yağış türleri ve cephe).</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108-117</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225 / 268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13. hafta · İklim Sistemi III: Basınç ve Rüzgârlar (slayt 179-225)</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