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4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51"/>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1" Type="http://schemas.openxmlformats.org/officeDocument/2006/relationships/slide" Target="slides/slide44.xml"/><Relationship Id="rId233" Type="http://schemas.openxmlformats.org/officeDocument/2006/relationships/slide" Target="slides/slide1.xml"/><Relationship Id="rId234" Type="http://schemas.openxmlformats.org/officeDocument/2006/relationships/slide" Target="slides/slide2.xml"/><Relationship Id="rId235" Type="http://schemas.openxmlformats.org/officeDocument/2006/relationships/slide" Target="slides/slide3.xml"/><Relationship Id="rId236" Type="http://schemas.openxmlformats.org/officeDocument/2006/relationships/slide" Target="slides/slide4.xml"/><Relationship Id="rId237" Type="http://schemas.openxmlformats.org/officeDocument/2006/relationships/slide" Target="slides/slide5.xml"/><Relationship Id="rId238" Type="http://schemas.openxmlformats.org/officeDocument/2006/relationships/slide" Target="slides/slide6.xml"/><Relationship Id="rId239" Type="http://schemas.openxmlformats.org/officeDocument/2006/relationships/slide" Target="slides/slide7.xml"/><Relationship Id="rId240" Type="http://schemas.openxmlformats.org/officeDocument/2006/relationships/slide" Target="slides/slide8.xml"/><Relationship Id="rId241" Type="http://schemas.openxmlformats.org/officeDocument/2006/relationships/slide" Target="slides/slide9.xml"/><Relationship Id="rId242" Type="http://schemas.openxmlformats.org/officeDocument/2006/relationships/slide" Target="slides/slide10.xml"/><Relationship Id="rId243" Type="http://schemas.openxmlformats.org/officeDocument/2006/relationships/slide" Target="slides/slide11.xml"/><Relationship Id="rId244" Type="http://schemas.openxmlformats.org/officeDocument/2006/relationships/slide" Target="slides/slide12.xml"/><Relationship Id="rId245" Type="http://schemas.openxmlformats.org/officeDocument/2006/relationships/slide" Target="slides/slide13.xml"/><Relationship Id="rId246" Type="http://schemas.openxmlformats.org/officeDocument/2006/relationships/slide" Target="slides/slide14.xml"/><Relationship Id="rId247" Type="http://schemas.openxmlformats.org/officeDocument/2006/relationships/slide" Target="slides/slide15.xml"/><Relationship Id="rId248" Type="http://schemas.openxmlformats.org/officeDocument/2006/relationships/slide" Target="slides/slide16.xml"/><Relationship Id="rId249" Type="http://schemas.openxmlformats.org/officeDocument/2006/relationships/slide" Target="slides/slide17.xml"/><Relationship Id="rId250" Type="http://schemas.openxmlformats.org/officeDocument/2006/relationships/slide" Target="slides/slide18.xml"/><Relationship Id="rId251" Type="http://schemas.openxmlformats.org/officeDocument/2006/relationships/slide" Target="slides/slide19.xml"/><Relationship Id="rId252" Type="http://schemas.openxmlformats.org/officeDocument/2006/relationships/slide" Target="slides/slide20.xml"/><Relationship Id="rId253" Type="http://schemas.openxmlformats.org/officeDocument/2006/relationships/slide" Target="slides/slide21.xml"/><Relationship Id="rId254" Type="http://schemas.openxmlformats.org/officeDocument/2006/relationships/slide" Target="slides/slide22.xml"/><Relationship Id="rId255" Type="http://schemas.openxmlformats.org/officeDocument/2006/relationships/slide" Target="slides/slide23.xml"/><Relationship Id="rId256" Type="http://schemas.openxmlformats.org/officeDocument/2006/relationships/slide" Target="slides/slide24.xml"/><Relationship Id="rId257" Type="http://schemas.openxmlformats.org/officeDocument/2006/relationships/slide" Target="slides/slide25.xml"/><Relationship Id="rId258" Type="http://schemas.openxmlformats.org/officeDocument/2006/relationships/slide" Target="slides/slide26.xml"/><Relationship Id="rId259" Type="http://schemas.openxmlformats.org/officeDocument/2006/relationships/slide" Target="slides/slide27.xml"/><Relationship Id="rId260" Type="http://schemas.openxmlformats.org/officeDocument/2006/relationships/slide" Target="slides/slide28.xml"/><Relationship Id="rId261" Type="http://schemas.openxmlformats.org/officeDocument/2006/relationships/slide" Target="slides/slide29.xml"/><Relationship Id="rId262" Type="http://schemas.openxmlformats.org/officeDocument/2006/relationships/slide" Target="slides/slide30.xml"/><Relationship Id="rId263" Type="http://schemas.openxmlformats.org/officeDocument/2006/relationships/slide" Target="slides/slide31.xml"/><Relationship Id="rId264" Type="http://schemas.openxmlformats.org/officeDocument/2006/relationships/slide" Target="slides/slide32.xml"/><Relationship Id="rId265" Type="http://schemas.openxmlformats.org/officeDocument/2006/relationships/slide" Target="slides/slide33.xml"/><Relationship Id="rId266" Type="http://schemas.openxmlformats.org/officeDocument/2006/relationships/slide" Target="slides/slide34.xml"/><Relationship Id="rId267" Type="http://schemas.openxmlformats.org/officeDocument/2006/relationships/slide" Target="slides/slide35.xml"/><Relationship Id="rId268" Type="http://schemas.openxmlformats.org/officeDocument/2006/relationships/slide" Target="slides/slide36.xml"/><Relationship Id="rId269" Type="http://schemas.openxmlformats.org/officeDocument/2006/relationships/slide" Target="slides/slide37.xml"/><Relationship Id="rId270" Type="http://schemas.openxmlformats.org/officeDocument/2006/relationships/slide" Target="slides/slide38.xml"/><Relationship Id="rId271" Type="http://schemas.openxmlformats.org/officeDocument/2006/relationships/slide" Target="slides/slide39.xml"/><Relationship Id="rId272" Type="http://schemas.openxmlformats.org/officeDocument/2006/relationships/slide" Target="slides/slide40.xml"/><Relationship Id="rId273" Type="http://schemas.openxmlformats.org/officeDocument/2006/relationships/slide" Target="slides/slide41.xml"/><Relationship Id="rId274" Type="http://schemas.openxmlformats.org/officeDocument/2006/relationships/slide" Target="slides/slide42.xml"/><Relationship Id="rId275"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 COĞ.9.3.2'nin son haftası.</a:t>
            </a:r>
          </a:p>
          <a:p/>
          <a:p>
            <a:r>
              <a:t>SÜRE: 80 dakikalık akış (ders planı, 14. hafta): giriş 5 · nem ve yağış türleri 12 · yağışın dağılışı 10 · geçiş 2 (40. dk) · bilgi görseli 11 · galeri 6 · kentsel ısı adası ve doğayla uyumlu yaşam 12 · Amazon 8 · öz değerlendirme ve çıkış kartı 8 · yazılı öncesi tekrar 6 (esnek).</a:t>
            </a:r>
          </a:p>
          <a:p/>
          <a:p>
            <a:r>
              <a:t>NASIL: 'Bugün havadaki nemin nasıl yağışa dönüştüğünü, yağışın dünyada ve Türkiye'de nerede çok, nerede az olduğunu ve şehirlerin kendi iklimini nasıl değiştirdiğini göreceğiz' deyin. Bu hafta iklim sisteminin bileşen ve değişkenleri bölümünü bitiriyoruz; yazılı sınav penceresi 4-15 Ocak 2027'dir (okul sınav takvimi).</a:t>
            </a:r>
          </a:p>
          <a:p/>
          <a:p>
            <a:r>
              <a:t>KAYNAK: Program (2026) COĞ.9.3.2 a-b ve öğrenme-öğretme uygulamaları (yağış oluşum türleri bilgi görseli, doğayla uyumlu yaşam tartışması, kentsel ısı adası çözüm önerileri, öz değerlendirme); kitap s. 115-117, 100.</a:t>
            </a:r>
          </a:p>
          <a:p/>
          <a:p>
            <a:r>
              <a:t>NOT: Bu sunum yalnız okul içi ders kullanımı içindir: harita ve görseller MEB ders kitabındandır.</a:t>
            </a:r>
          </a:p>
        </p:txBody>
      </p:sp>
      <p:sp>
        <p:nvSpPr>
          <p:cNvPr id="4" name="Slide Number Placeholder 3"/>
          <p:cNvSpPr>
            <a:spLocks noGrp="1"/>
          </p:cNvSpPr>
          <p:nvPr>
            <p:ph type="sldNum" idx="5" sz="quarter"/>
          </p:nvPr>
        </p:nvSpPr>
        <p:spPr/>
      </p:sp>
    </p:spTree>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istasyondan sonra dersin ilk yarısı biter.</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Gözlem günlüğündeki yağışlı günlerle 13. haftanın rüzgâr ve basınç bilgisini ilişkilendirmek.</a:t>
            </a:r>
          </a:p>
          <a:p/>
          <a:p>
            <a:r>
              <a:t>SÜRE: Giriş: 5 dk (ayraç ve yol haritası dâhil).</a:t>
            </a:r>
          </a:p>
          <a:p/>
          <a:p>
            <a:r>
              <a:t>NASIL: Günlüklerden üç yağışlı gün alın; tarih, yağıştan önceki rüzgâr yönü ve yağışın biçimini (yağmur/kar) tahtadaki tabloya yazın. Sağdaki iki kitap cümlesiyle karşılaştırın. Öz izleme kartına son satır yazdırılır: 'nem ve yağış'.</a:t>
            </a:r>
          </a:p>
          <a:p/>
          <a:p>
            <a:r>
              <a:t>BEKLENEN CEVAP: Sınıfın verisine göre değişir. Kitaba göre lodos güneybatıdan sıcak ve ılık eser, ardından yağmur getirir; kışın İzlanda alçak basıncından batı ve kuzeybatıdan gelen hava kütleleri yağış getirir; kuzeyden esen rüzgârlar zaman zaman yağmur ve kar getirir.</a:t>
            </a:r>
          </a:p>
          <a:p/>
          <a:p>
            <a:r>
              <a:t>KAYNAK: Kitap s. 109 (İzlanda), s. 114 (Türkiye'de rüzgârlar); gözlem günlüğü (13. haftada 'yağıştan önce rüzgâr hangi yöndendi?' notu istendi).</a:t>
            </a:r>
          </a:p>
        </p:txBody>
      </p:sp>
      <p:sp>
        <p:nvSpPr>
          <p:cNvPr id="4" name="Slide Number Placeholder 3"/>
          <p:cNvSpPr>
            <a:spLocks noGrp="1"/>
          </p:cNvSpPr>
          <p:nvPr>
            <p:ph type="sldNum" idx="5" sz="quarter"/>
          </p:nvPr>
        </p:nvSpPr>
        <p:spPr/>
      </p:sp>
    </p:spTree>
  </p:cSld>
  <p:clrMapOvr>
    <a:masterClrMapping/>
  </p:clrMapOvr>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kütlesi kavramını ve hava kütlelerinin sıcaklık-nem özelliğini taşıdığını öğretmek.</a:t>
            </a:r>
          </a:p>
          <a:p/>
          <a:p>
            <a:r>
              <a:t>SÜRE: Nem, hava kütlesi ve yağış oluşum türleri: 12 dk.</a:t>
            </a:r>
          </a:p>
          <a:p/>
          <a:p>
            <a:r>
              <a:t>NASIL: Tanımı okutun. İki kartı 13. haftayla bağlayın: 'Güneyden gelen hava kütlesini hangi rüzgâr getirir? Kuzeyden geleni?'</a:t>
            </a:r>
          </a:p>
          <a:p/>
          <a:p>
            <a:r>
              <a:t>BEKLENEN CEVAP: Güneyden: lodos, kıble (sıcaklık artar) · kuzeyden: poyraz, yıldız, karayel (sıcaklık azalır) — s. 114.</a:t>
            </a:r>
          </a:p>
          <a:p/>
          <a:p>
            <a:r>
              <a:t>KAYNAK: Kitap s. 115 (4. Nemlilik ve Yağış; Hava Kütlesi bilgi kutusu), s. 114.</a:t>
            </a:r>
          </a:p>
        </p:txBody>
      </p:sp>
      <p:sp>
        <p:nvSpPr>
          <p:cNvPr id="4" name="Slide Number Placeholder 3"/>
          <p:cNvSpPr>
            <a:spLocks noGrp="1"/>
          </p:cNvSpPr>
          <p:nvPr>
            <p:ph type="sldNum" idx="5" sz="quarter"/>
          </p:nvPr>
        </p:nvSpPr>
        <p:spPr/>
      </p:sp>
    </p:spTree>
  </p:cSld>
  <p:clrMapOvr>
    <a:masterClrMapping/>
  </p:clrMapOvr>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Yağışın oluşum zincirini (nemli hava → soğuma → doyma → yoğuşma → yağış) kurmak.</a:t>
            </a:r>
          </a:p>
          <a:p/>
          <a:p>
            <a:r>
              <a:t>NASIL: Zinciri soldan sağa okutun; 9. haftadaki doyma noktası deneyini (s. 80) hatırlatın: 'Buzlu bardağın dışı neden buğulandı?' Sonra 'Hava neden soğur?' sorusuyla üç yağış türüne geçin: hava yükselince soğur; yükselmenin üç nedeni üç yağış türünü verir.</a:t>
            </a:r>
          </a:p>
          <a:p/>
          <a:p>
            <a:r>
              <a:t>BEKLENEN CEVAP: Bardağın çevresindeki hava soğuyup doyma (çiy) noktasına ulaştı, su buharı yoğuştu. Hava ısınınca (yükselim), dağa çarpınca (yamaç), soğuk hava kütlesinin üzerine çıkınca (cephe) yükselir.</a:t>
            </a:r>
          </a:p>
          <a:p/>
          <a:p>
            <a:r>
              <a:t>KAYNAK: Kitap s. 115 (yağışın dağılışı, yoğuşma); s. 80 (doyma noktası ve yoğuşma).</a:t>
            </a:r>
          </a:p>
        </p:txBody>
      </p:sp>
      <p:sp>
        <p:nvSpPr>
          <p:cNvPr id="4" name="Slide Number Placeholder 3"/>
          <p:cNvSpPr>
            <a:spLocks noGrp="1"/>
          </p:cNvSpPr>
          <p:nvPr>
            <p:ph type="sldNum" idx="5" sz="quarter"/>
          </p:nvPr>
        </p:nvSpPr>
        <p:spPr/>
      </p:sp>
    </p:spTree>
  </p:cSld>
  <p:clrMapOvr>
    <a:masterClrMapping/>
  </p:clrMapOvr>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Yükselim yağışının oluşumunu görsel ve şemayla açıklamak; nerede görüldüğünü kitaptaki örneklerle vermek.</a:t>
            </a:r>
          </a:p>
          <a:p/>
          <a:p>
            <a:r>
              <a:t>NASIL: Önce fotoğraftaki okları okutun (hava nereden nereye gidiyor, nerede soğuyor?), sonra sağdaki şemayı deftere çizdirin (1 dk). 'Nerede?' kutusunu haritada (duvar haritası) gösterin.</a:t>
            </a:r>
          </a:p>
          <a:p/>
          <a:p>
            <a:r>
              <a:t>BEKLENEN CEVAP: Yerden ısınan hava hafifler, yükselir, hızla soğur; nem yoğuşur → sağanak.</a:t>
            </a:r>
          </a:p>
          <a:p/>
          <a:p>
            <a:r>
              <a:t>KAYNAK: Kitap s. 115 (Görsel 3.26: Yükselim yağışının oluşumu). Şema kitaptaki görselin sadeleştirilmiş çizimidir.</a:t>
            </a:r>
          </a:p>
          <a:p/>
          <a:p>
            <a:r>
              <a:t>NOT: Kitapta 'yıl boyunca' sözcüğünden sonra virgül eksik: virgülsüz okunuşta 'Ekvatoral bölgede … karasal iklim bölgelerinde' gibi anlaşılıyor. Doğrusu iki ayrı yer: Ekvatoral bölgede yıl boyunca; karasal iklim bölgelerinde mevsime bağlı (yaz). Slaytta virgüllü. OGM: 135'te bu cümle eksik aktarılmıştır.</a:t>
            </a:r>
          </a:p>
        </p:txBody>
      </p:sp>
      <p:sp>
        <p:nvSpPr>
          <p:cNvPr id="4" name="Slide Number Placeholder 3"/>
          <p:cNvSpPr>
            <a:spLocks noGrp="1"/>
          </p:cNvSpPr>
          <p:nvPr>
            <p:ph type="sldNum" idx="5" sz="quarter"/>
          </p:nvPr>
        </p:nvSpPr>
        <p:spPr/>
      </p:sp>
    </p:spTree>
  </p:cSld>
  <p:clrMapOvr>
    <a:masterClrMapping/>
  </p:clrMapOvr>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Yamaç yağışının oluşumunu görsel ve şemayla açıklamak; nerede görüldüğünü kitaptaki örneklerle vermek.</a:t>
            </a:r>
          </a:p>
          <a:p/>
          <a:p>
            <a:r>
              <a:t>NASIL: Önce fotoğraftaki okları okutun (hava nereden nereye gidiyor, nerede soğuyor?), sonra sağdaki şemayı deftere çizdirin (1 dk). 'Nerede?' kutusunu haritada (duvar haritası) gösterin.</a:t>
            </a:r>
          </a:p>
          <a:p/>
          <a:p>
            <a:r>
              <a:t>BEKLENEN CEVAP: Nemli hava dağa çarpar, yamaç boyunca yükselir, soğur; nem yoğuşur → yağış dağın denize bakan yamacına düşer.</a:t>
            </a:r>
          </a:p>
          <a:p/>
          <a:p>
            <a:r>
              <a:t>KAYNAK: Kitap s. 115 (Görsel 3.27: Yamaç yağışının oluşumu). Şema kitaptaki görselin sadeleştirilmiş çizimidir.</a:t>
            </a:r>
          </a:p>
          <a:p/>
          <a:p>
            <a:r>
              <a:t>NOT: Bağlantı: dağın öbür yamacından inen hava ısınır ve kurur — 13. haftadaki fön rüzgârı (s. 114). OGM: 135'te 'yaz musonu önemde' yazım hatası var (doğrusu 'dönemde').</a:t>
            </a:r>
          </a:p>
        </p:txBody>
      </p:sp>
      <p:sp>
        <p:nvSpPr>
          <p:cNvPr id="4" name="Slide Number Placeholder 3"/>
          <p:cNvSpPr>
            <a:spLocks noGrp="1"/>
          </p:cNvSpPr>
          <p:nvPr>
            <p:ph type="sldNum" idx="5" sz="quarter"/>
          </p:nvPr>
        </p:nvSpPr>
        <p:spPr/>
      </p:sp>
    </p:spTree>
  </p:cSld>
  <p:clrMapOvr>
    <a:masterClrMapping/>
  </p:clrMapOvr>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Cephe yağışının oluşumunu görsel ve şemayla açıklamak; nerede görüldüğünü kitaptaki örneklerle vermek.</a:t>
            </a:r>
          </a:p>
          <a:p/>
          <a:p>
            <a:r>
              <a:t>NASIL: Önce fotoğraftaki okları okutun (hava nereden nereye gidiyor, nerede soğuyor?), sonra sağdaki şemayı deftere çizdirin (1 dk). 'Nerede?' kutusunu haritada (duvar haritası) gösterin.</a:t>
            </a:r>
          </a:p>
          <a:p/>
          <a:p>
            <a:r>
              <a:t>BEKLENEN CEVAP: Hafif sıcak hava, soğuk hava kütlesinin üzerinde yükselir, soğur; nem yoğuşur → yağış.</a:t>
            </a:r>
          </a:p>
          <a:p/>
          <a:p>
            <a:r>
              <a:t>KAYNAK: Kitap s. 115 (Görsel 3.28: Cephe yağışının oluşumu). Şema kitaptaki görselin sadeleştirilmiş çizimidir.</a:t>
            </a:r>
          </a:p>
          <a:p/>
          <a:p>
            <a:r>
              <a:t>NOT: Kitapta 'hava kütlerinin' yazım hatası var (doğrusu 'kütlelerinin'); slaytta düzeltildi. OGM: 135'te aynı hata tekrarlanır. Türkiye de orta kuşaktadır (s. 109).</a:t>
            </a:r>
          </a:p>
        </p:txBody>
      </p:sp>
      <p:sp>
        <p:nvSpPr>
          <p:cNvPr id="4" name="Slide Number Placeholder 3"/>
          <p:cNvSpPr>
            <a:spLocks noGrp="1"/>
          </p:cNvSpPr>
          <p:nvPr>
            <p:ph type="sldNum" idx="5" sz="quarter"/>
          </p:nvPr>
        </p:nvSpPr>
        <p:spPr/>
      </p:sp>
    </p:spTree>
  </p:cSld>
  <p:clrMapOvr>
    <a:masterClrMapping/>
  </p:clrMapOvr>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yağış türünü özellikleriyle eşleştirmek (OGM Materyal 135 ile paralel).</a:t>
            </a:r>
          </a:p>
          <a:p/>
          <a:p>
            <a:r>
              <a:t>NASIL: Öğrenciler defterine üç sütun açıp numaraları yazar (1,5 dk); sonra cevap slaytı.</a:t>
            </a:r>
          </a:p>
          <a:p/>
          <a:p>
            <a:r>
              <a:t>BEKLENEN CEVAP: Yükselim: 2, 6, 9 · Yamaç: 1, 4, 7 · Cephe: 3, 5, 8.</a:t>
            </a:r>
          </a:p>
          <a:p/>
          <a:p>
            <a:r>
              <a:t>KAYNAK: Kitap s. 115. OGM: 135 numaralı uygulamanın üç hatası düzeltildi — 'Ekvatoral bölgede yıl boyunca karasal iklim bölgelerinde etkili olur' eksik cümlesi kitaptaki tam ve virgüllü cümleyle, 'yaz musonu önemde' → 'dönemde', 'hava kütlerinin' → 'kütlelerinin'.</a:t>
            </a:r>
          </a:p>
        </p:txBody>
      </p:sp>
      <p:sp>
        <p:nvSpPr>
          <p:cNvPr id="4" name="Slide Number Placeholder 3"/>
          <p:cNvSpPr>
            <a:spLocks noGrp="1"/>
          </p:cNvSpPr>
          <p:nvPr>
            <p:ph type="sldNum" idx="5" sz="quarter"/>
          </p:nvPr>
        </p:nvSpPr>
        <p:spPr/>
      </p:sp>
    </p:spTree>
  </p:cSld>
  <p:clrMapOvr>
    <a:masterClrMapping/>
  </p:clrMapOvr>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yağış türünü özellikleriyle eşleştirmek (OGM Materyal 135 ile paralel).</a:t>
            </a:r>
          </a:p>
          <a:p/>
          <a:p>
            <a:r>
              <a:t>NASIL: Her türün üç özelliğini okutun; karışanları (4 ve 7 yamaç; 5 ve 8 cephe) tartışın.</a:t>
            </a:r>
          </a:p>
          <a:p/>
          <a:p>
            <a:r>
              <a:t>BEKLENEN CEVAP: Yükselim: 2, 6, 9 · Yamaç: 1, 4, 7 · Cephe: 3, 5, 8.</a:t>
            </a:r>
          </a:p>
          <a:p/>
          <a:p>
            <a:r>
              <a:t>KAYNAK: Kitap s. 115. OGM: 135 numaralı uygulamanın üç hatası düzeltildi — 'Ekvatoral bölgede yıl boyunca karasal iklim bölgelerinde etkili olur' eksik cümlesi kitaptaki tam ve virgüllü cümleyle, 'yaz musonu önemde' → 'dönemde', 'hava kütlerinin' → 'kütlelerinin'.</a:t>
            </a:r>
          </a:p>
        </p:txBody>
      </p:sp>
      <p:sp>
        <p:nvSpPr>
          <p:cNvPr id="4" name="Slide Number Placeholder 3"/>
          <p:cNvSpPr>
            <a:spLocks noGrp="1"/>
          </p:cNvSpPr>
          <p:nvPr>
            <p:ph type="sldNum" idx="5" sz="quarter"/>
          </p:nvPr>
        </p:nvSpPr>
        <p:spPr/>
      </p:sp>
    </p:spTree>
  </p:cSld>
  <p:clrMapOvr>
    <a:masterClrMapping/>
  </p:clrMapOvr>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Seçenekleri okutun; 20 saniye düşünme süresi.</a:t>
            </a:r>
          </a:p>
          <a:p/>
          <a:p>
            <a:r>
              <a:t>KAYNAK: Kitap s. 115.</a:t>
            </a:r>
          </a:p>
        </p:txBody>
      </p:sp>
      <p:sp>
        <p:nvSpPr>
          <p:cNvPr id="4" name="Slide Number Placeholder 3"/>
          <p:cNvSpPr>
            <a:spLocks noGrp="1"/>
          </p:cNvSpPr>
          <p:nvPr>
            <p:ph type="sldNum" idx="5" sz="quarter"/>
          </p:nvPr>
        </p:nvSpPr>
        <p:spPr/>
      </p:sp>
    </p:spTree>
  </p:cSld>
  <p:clrMapOvr>
    <a:masterClrMapping/>
  </p:clrMapOvr>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Yanlışları düzelttirin: A yamaç yağışı; B cephe orta kuşakta; D yükselim sel ve taşkına yol açabilir; E hafif sıcak hava soğuk havanın üzerinde yükselir.</a:t>
            </a:r>
          </a:p>
          <a:p/>
          <a:p>
            <a:r>
              <a:t>BEKLENEN CEVAP: C.</a:t>
            </a:r>
          </a:p>
          <a:p/>
          <a:p>
            <a:r>
              <a:t>KAYNAK: Kitap s. 115.</a:t>
            </a:r>
          </a:p>
        </p:txBody>
      </p:sp>
      <p:sp>
        <p:nvSpPr>
          <p:cNvPr id="4" name="Slide Number Placeholder 3"/>
          <p:cNvSpPr>
            <a:spLocks noGrp="1"/>
          </p:cNvSpPr>
          <p:nvPr>
            <p:ph type="sldNum" idx="5" sz="quarter"/>
          </p:nvPr>
        </p:nvSpPr>
        <p:spPr/>
      </p:sp>
    </p:spTree>
  </p:cSld>
  <p:clrMapOvr>
    <a:masterClrMapping/>
  </p:clrMapOvr>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 yağış haritasından en az ve en fazla yağış alan alanları çıkarıp yağışa etki eden faktörlerle açıklamak (2. soru).</a:t>
            </a:r>
          </a:p>
          <a:p/>
          <a:p>
            <a:r>
              <a:t>SÜRE: Dünya'da ve Türkiye'de yağışın dağılışı: 10 dk (bu uygulama ikili, 3 dk + paylaşım).</a:t>
            </a:r>
          </a:p>
          <a:p/>
          <a:p>
            <a:r>
              <a:t>NASIL: İkililer 2. soruyu cevaplar (3 dk): önce lejantı okutun (sarı &lt; 250 mm, koyu mavi &gt; 1.000 mm). Üç ikiliden cevap alın; ipucu olarak 13. haftanın basınç kuşaklarını ve rüzgârlarını hatırlatın. 1. soru (haritaya üç soru yazma) zenginleştirme ve ev çalışmasıdır.</a:t>
            </a:r>
          </a:p>
          <a:p/>
          <a:p>
            <a:r>
              <a:t>KAYNAK: Kitap s. 116 UYGULAMA 'Dünya’da Yağışın Dağılışı'.</a:t>
            </a:r>
          </a:p>
        </p:txBody>
      </p:sp>
      <p:sp>
        <p:nvSpPr>
          <p:cNvPr id="4" name="Slide Number Placeholder 3"/>
          <p:cNvSpPr>
            <a:spLocks noGrp="1"/>
          </p:cNvSpPr>
          <p:nvPr>
            <p:ph type="sldNum" idx="5" sz="quarter"/>
          </p:nvPr>
        </p:nvSpPr>
        <p:spPr/>
      </p:sp>
    </p:spTree>
  </p:cSld>
  <p:clrMapOvr>
    <a:masterClrMapping/>
  </p:clrMapOvr>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En az ve en fazla yağış alan alanlar ve etkili faktörler (2. soru); haritada numaralı.</a:t>
            </a:r>
          </a:p>
          <a:p/>
          <a:p>
            <a:r>
              <a:t>NASIL: İkililerin cevaplarını numaralı alanlarla karşılaştırın. Her alanı bir faktörle eşleştirin; faktörlerin hepsi 13. ve 14. haftada öğrenildi.</a:t>
            </a:r>
          </a:p>
          <a:p/>
          <a:p>
            <a:r>
              <a:t>BEKLENEN CEVAP: Az: Sahra, Arabistan, Orta Asya, Avustralya'nın içi, Güney Amerika'nın batı kıyısı (Atacama), kutup çevresi — 30° enlemlerinde alçalıcı hava (dinamik yüksek basınç), kutuplarda termik yüksek basınç ve düşük sıcaklık, denizden uzak kara içleri. Çok: Amazon ve Kongo havzaları, Gine Körfezi, Güney ve Güneydoğu Asya, Endonezya, Kuzeybatı Avrupa kıyıları — Ekvator'da yükselici hava ve yükselim yağışları, yaz musonu ve Himalayaların güney yamaçları, batı rüzgârlarının nemli hava getirdiği kıtaların batı kıyıları. 1. soru için örnek sorular: 'Neden en çok yağış Ekvator çevresinde?' · 'Kuzey Afrika ile Orta Afrika'nın yağışı neden farklı?' · 'Avrupa'nın batı kıyıları neden doğusundan daha yağışlı?'</a:t>
            </a:r>
          </a:p>
          <a:p/>
          <a:p>
            <a:r>
              <a:t>KAYNAK: Kitap s. 116 haritası; faktörler s. 107 (basınç kuşakları), s. 111 (alizeler doğu, batı rüzgârları batı kıyılarına bol yağış), s. 112 (muson), s. 115 (yükselim, yamaç; hava kütlesinin kaynak bölgesi). Alan adları atlas bilgisidir (bilimsel; kitapta yazılmaz).</a:t>
            </a:r>
          </a:p>
          <a:p/>
          <a:p>
            <a:r>
              <a:t>NOT: Kutup çevresinde yağışın az olması kitapta 'kurak' kuşak olarak geçer (90° TYB, s. 107); Atacama'nın kuraklığına soğuk okyanus akıntısının da katkısı vardır (bilimsel; 12. haftada işlenen okyanus akıntıları s. 98).</a:t>
            </a:r>
          </a:p>
        </p:txBody>
      </p:sp>
      <p:sp>
        <p:nvSpPr>
          <p:cNvPr id="4" name="Slide Number Placeholder 3"/>
          <p:cNvSpPr>
            <a:spLocks noGrp="1"/>
          </p:cNvSpPr>
          <p:nvPr>
            <p:ph type="sldNum" idx="5" sz="quarter"/>
          </p:nvPr>
        </p:nvSpPr>
        <p:spPr/>
      </p:sp>
    </p:spTree>
  </p:cSld>
  <p:clrMapOvr>
    <a:masterClrMapping/>
  </p:clrMapOvr>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en çok ve en az yağış alan yerleri faktörleriyle ve yağış türüyle eşleştirmek.</a:t>
            </a:r>
          </a:p>
          <a:p/>
          <a:p>
            <a:r>
              <a:t>NASIL: Harita 3.11'de en koyu (2.302 mm'ye kadar) ve en açık (260 mm'den başlayan) renkleri buldurun; duvar haritasında gösterin. Her yeri bir yağış türüyle eşleştirin: 'Rize'ye yağışı hangi yağış türü bırakıyor?'</a:t>
            </a:r>
          </a:p>
          <a:p/>
          <a:p>
            <a:r>
              <a:t>BEKLENEN CEVAP: Rize ve Karadeniz kıyıları: yamaç yağışı (nemli hava Kuzey Anadolu Dağlarının denize bakan yamaçlarında yükselir). Tuz Gölü çevresi ve Iğdır: çevresi dağlarla çevrili çukur alanlar, nemli hava ulaşamaz.</a:t>
            </a:r>
          </a:p>
          <a:p/>
          <a:p>
            <a:r>
              <a:t>KAYNAK: Kitap s. 116 (Türkiye'de Yağışın Dağılışı, Harita 3.11).</a:t>
            </a:r>
          </a:p>
          <a:p/>
          <a:p>
            <a:r>
              <a:t>NOT: Kitap metni bu haritaya '(Harita 3.10)' diye atıf yapar; künyesi Harita 3.11'dir. Kitapta 'Güneydoğu Torosların yüksek kesimleri…' cümlesi sayfada harita etiketleriyle bölündüğü için iki parça hâlinde alıntılandı.</a:t>
            </a:r>
          </a:p>
        </p:txBody>
      </p:sp>
      <p:sp>
        <p:nvSpPr>
          <p:cNvPr id="4" name="Slide Number Placeholder 3"/>
          <p:cNvSpPr>
            <a:spLocks noGrp="1"/>
          </p:cNvSpPr>
          <p:nvPr>
            <p:ph type="sldNum" idx="5" sz="quarter"/>
          </p:nvPr>
        </p:nvSpPr>
        <p:spPr/>
      </p:sp>
    </p:spTree>
  </p:cSld>
  <p:clrMapOvr>
    <a:masterClrMapping/>
  </p:clrMapOvr>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yağışın dağılışıyla ilgili doğru ifadeleri ayırt etmek (OGM Materyal 143 ile paralel).</a:t>
            </a:r>
          </a:p>
          <a:p/>
          <a:p>
            <a:r>
              <a:t>NASIL: Öğrenciler numaraların yanına D ya da Y yazar (1 dk); sonra cevap slaytı.</a:t>
            </a:r>
          </a:p>
          <a:p/>
          <a:p>
            <a:r>
              <a:t>BEKLENEN CEVAP: 1 D · 2 Y (tersi) · 3 D · 4 Y (tersi) · 5 D.</a:t>
            </a:r>
          </a:p>
          <a:p/>
          <a:p>
            <a:r>
              <a:t>KAYNAK: Kitap s. 116; OGM Materyal 143 (aynı beş ifade; doğru-yanlış dağılımı aynı, sıra değiştirildi).</a:t>
            </a:r>
          </a:p>
        </p:txBody>
      </p:sp>
      <p:sp>
        <p:nvSpPr>
          <p:cNvPr id="4" name="Slide Number Placeholder 3"/>
          <p:cNvSpPr>
            <a:spLocks noGrp="1"/>
          </p:cNvSpPr>
          <p:nvPr>
            <p:ph type="sldNum" idx="5" sz="quarter"/>
          </p:nvPr>
        </p:nvSpPr>
        <p:spPr/>
      </p:sp>
    </p:spTree>
  </p:cSld>
  <p:clrMapOvr>
    <a:masterClrMapping/>
  </p:clrMapOvr>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yağışın dağılışıyla ilgili doğru ifadeleri ayırt etmek (OGM Materyal 143 ile paralel).</a:t>
            </a:r>
          </a:p>
          <a:p/>
          <a:p>
            <a:r>
              <a:t>NASIL: Yanlış ifadeleri sözlü düzelttirin: ikisi de 'ters' çevrilmiştir.</a:t>
            </a:r>
          </a:p>
          <a:p/>
          <a:p>
            <a:r>
              <a:t>BEKLENEN CEVAP: 1 D · 2 Y (tersi) · 3 D · 4 Y (tersi) · 5 D.</a:t>
            </a:r>
          </a:p>
          <a:p/>
          <a:p>
            <a:r>
              <a:t>KAYNAK: Kitap s. 116; OGM Materyal 143 (aynı beş ifade; doğru-yanlış dağılımı aynı, sıra değiştirildi).</a:t>
            </a:r>
          </a:p>
        </p:txBody>
      </p:sp>
      <p:sp>
        <p:nvSpPr>
          <p:cNvPr id="4" name="Slide Number Placeholder 3"/>
          <p:cNvSpPr>
            <a:spLocks noGrp="1"/>
          </p:cNvSpPr>
          <p:nvPr>
            <p:ph type="sldNum" idx="5" sz="quarter"/>
          </p:nvPr>
        </p:nvSpPr>
        <p:spPr/>
      </p:sp>
    </p:spTree>
  </p:cSld>
  <p:clrMapOvr>
    <a:masterClrMapping/>
  </p:clrMapOvr>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Harita 3.11 ve yamaç yağışı şemasını hatırlatın.</a:t>
            </a:r>
          </a:p>
          <a:p/>
          <a:p>
            <a:r>
              <a:t>KAYNAK: Kitap s. 115-116.</a:t>
            </a:r>
          </a:p>
        </p:txBody>
      </p:sp>
      <p:sp>
        <p:nvSpPr>
          <p:cNvPr id="4" name="Slide Number Placeholder 3"/>
          <p:cNvSpPr>
            <a:spLocks noGrp="1"/>
          </p:cNvSpPr>
          <p:nvPr>
            <p:ph type="sldNum" idx="5" sz="quarter"/>
          </p:nvPr>
        </p:nvSpPr>
        <p:spPr/>
      </p:sp>
    </p:spTree>
  </p:cSld>
  <p:clrMapOvr>
    <a:masterClrMapping/>
  </p:clrMapOvr>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B ve D'nin az yağış nedeni olduğunu (Tuz Gölü, Iğdır), C ve E'nin yağışsız günler getirdiğini (s. 109) söyletin.</a:t>
            </a:r>
          </a:p>
          <a:p/>
          <a:p>
            <a:r>
              <a:t>BEKLENEN CEVAP: A.</a:t>
            </a:r>
          </a:p>
          <a:p/>
          <a:p>
            <a:r>
              <a:t>KAYNAK: Kitap s. 109, 115-116.</a:t>
            </a:r>
          </a:p>
        </p:txBody>
      </p:sp>
      <p:sp>
        <p:nvSpPr>
          <p:cNvPr id="4" name="Slide Number Placeholder 3"/>
          <p:cNvSpPr>
            <a:spLocks noGrp="1"/>
          </p:cNvSpPr>
          <p:nvPr>
            <p:ph type="sldNum" idx="5" sz="quarter"/>
          </p:nvPr>
        </p:nvSpPr>
        <p:spPr/>
      </p:sp>
    </p:spTree>
  </p:cSld>
  <p:clrMapOvr>
    <a:masterClrMapping/>
  </p:clrMapOvr>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a:t>
            </a:r>
          </a:p>
          <a:p/>
          <a:p>
            <a:r>
              <a:t>NASIL: Ayağa kalkma molası; sıralar 4'lü adalara çevrilir, malzeme sorumluları grup zarflarını alır. Roller her hafta döner; 4 kişilik grupta ilk dört rol, 5 kişilikte editör de vardır. Grupların yağış türü ataması: 1-3 yükselim, 4-6 yamaç, 7-8 cephe. Malzeme sorumluları A3 kâğıdı ve kalemleri alır.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bilgi görselini gruplarla ürettirmek (SDB2.1, SDB2.2, E3.7, OB4, OB7).</a:t>
            </a:r>
          </a:p>
          <a:p/>
          <a:p>
            <a:r>
              <a:t>SÜRE: Bilgi görseli: 11 dk (9 dk üretim + 2 dk son kontrol).</a:t>
            </a:r>
          </a:p>
          <a:p/>
          <a:p>
            <a:r>
              <a:t>NASIL: Düzeni gösterin: başlık; oluşum şeması (kitaptaki görselden kendi çizimi); üç adımda oluşum; görüldüğü yerler (yalnız kitaptaki örnekler); günlük hayata etkisi. Roller: yazıcı adımları, harita/veri okuyucu yerleri, sözcü etkileri yazar; zaman sorumlusu 2 dk kala uyarır; 5 kişilik grupta editör dil ve şema kontrolü yapar. Dolaşırken 'sıcaklık → nem → yoğuşma → yağış' zincirinin görselde olup olmadığına bakın.</a:t>
            </a:r>
          </a:p>
          <a:p/>
          <a:p>
            <a:r>
              <a:t>KAYNAK: Program (2026) COĞ.9.3.2: 'Yağış oluşum türlerine (yamaç, cephe ve yükselim) ilişkin paylaşım yapılarak öğrencilerden bilgi görseli hazırlamaları istenebilir'; kitap s. 115-116.</a:t>
            </a:r>
          </a:p>
        </p:txBody>
      </p:sp>
      <p:sp>
        <p:nvSpPr>
          <p:cNvPr id="4" name="Slide Number Placeholder 3"/>
          <p:cNvSpPr>
            <a:spLocks noGrp="1"/>
          </p:cNvSpPr>
          <p:nvPr>
            <p:ph type="sldNum" idx="5" sz="quarter"/>
          </p:nvPr>
        </p:nvSpPr>
        <p:spPr/>
      </p:sp>
    </p:spTree>
  </p:cSld>
  <p:clrMapOvr>
    <a:masterClrMapping/>
  </p:clrMapOvr>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Son kontrol (2 dk) için örnek bir bilgi görseli ve kontrol listesi.</a:t>
            </a:r>
          </a:p>
          <a:p/>
          <a:p>
            <a:r>
              <a:t>NASIL: Üretimin son 2 dakikasında gösterin; gruplar kendi görsellerini kontrol listesiyle karşılaştırır. Yükselim ve cephe grupları için aynı düzen geçerlidir (galerideki özet tabloda).</a:t>
            </a:r>
          </a:p>
          <a:p/>
          <a:p>
            <a:r>
              <a:t>BEKLENEN CEVAP: Kontrol: şema doğru mu (hava nereden yükseliyor?) · zincir tam mı (sıcaklık → nem → yoğuşma → yağış) · yerler kitapla uyumlu mu · etki yazılmış mı?</a:t>
            </a:r>
          </a:p>
          <a:p/>
          <a:p>
            <a:r>
              <a:t>KAYNAK: Kitap s. 115 (yamaç yağışı), s. 116 (Rize, Karadeniz), s. 114 (fön). Kontrol listesi ders planının ölçme bölümündendir.</a:t>
            </a:r>
          </a:p>
        </p:txBody>
      </p:sp>
      <p:sp>
        <p:nvSpPr>
          <p:cNvPr id="4" name="Slide Number Placeholder 3"/>
          <p:cNvSpPr>
            <a:spLocks noGrp="1"/>
          </p:cNvSpPr>
          <p:nvPr>
            <p:ph type="sldNum" idx="5" sz="quarter"/>
          </p:nvPr>
        </p:nvSpPr>
        <p:spPr/>
      </p:sp>
    </p:spTree>
  </p:cSld>
  <p:clrMapOvr>
    <a:masterClrMapping/>
  </p:clrMapOvr>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ürünlerini paylaşmak; her öğrencinin diğer iki yağış türünü de öğrenmesi.</a:t>
            </a:r>
          </a:p>
          <a:p/>
          <a:p>
            <a:r>
              <a:t>SÜRE: Galeri: 6 dk (2 dalga × 2 dk + 2 dk özet).</a:t>
            </a:r>
          </a:p>
          <a:p/>
          <a:p>
            <a:r>
              <a:t>NASIL: Görseller panoya asılır. Gruplar iki dalga hâlinde, tek yönde dolaşır; aynı anda en fazla dört grup ayaktadır. Her öğrenci kendi türü dışındaki bir görsele yapışkan notla bir soru ya da övgü bırakır ve diğer iki türü defterine birer satırla özetler. Sonra özet tabloyu açın.</a:t>
            </a:r>
          </a:p>
          <a:p/>
          <a:p>
            <a:r>
              <a:t>KAYNAK: Ders planı 14. hafta 6. aşama (galeri yürüyüşü tek yön).</a:t>
            </a:r>
          </a:p>
        </p:txBody>
      </p:sp>
      <p:sp>
        <p:nvSpPr>
          <p:cNvPr id="4" name="Slide Number Placeholder 3"/>
          <p:cNvSpPr>
            <a:spLocks noGrp="1"/>
          </p:cNvSpPr>
          <p:nvPr>
            <p:ph type="sldNum" idx="5" sz="quarter"/>
          </p:nvPr>
        </p:nvSpPr>
        <p:spPr/>
      </p:sp>
    </p:spTree>
  </p:cSld>
  <p:clrMapOvr>
    <a:masterClrMapping/>
  </p:clrMapOvr>
</p:notes>
</file>

<file path=ppt/notesSlides/notesSlide2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Galeri sonunda üç yağış türünün karşılaştırmalı özeti (defter özetlerinin kontrolü).</a:t>
            </a:r>
          </a:p>
          <a:p/>
          <a:p>
            <a:r>
              <a:t>NASIL: Tabloyu satır satır okutun; defterdeki özetleri düzelttirin.</a:t>
            </a:r>
          </a:p>
          <a:p/>
          <a:p>
            <a:r>
              <a:t>BEKLENEN CEVAP: Tablodaki satırlar.</a:t>
            </a:r>
          </a:p>
          <a:p/>
          <a:p>
            <a:r>
              <a:t>KAYNAK: Kitap s. 115-116; Türkiye'nin orta kuşakta olması s. 109; fön s. 114.</a:t>
            </a:r>
          </a:p>
        </p:txBody>
      </p:sp>
      <p:sp>
        <p:nvSpPr>
          <p:cNvPr id="4" name="Slide Number Placeholder 3"/>
          <p:cNvSpPr>
            <a:spLocks noGrp="1"/>
          </p:cNvSpPr>
          <p:nvPr>
            <p:ph type="sldNum" idx="5" sz="quarter"/>
          </p:nvPr>
        </p:nvSpPr>
        <p:spPr/>
      </p:sp>
    </p:spTree>
  </p:cSld>
  <p:clrMapOvr>
    <a:masterClrMapping/>
  </p:clrMapOvr>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Kentsel ısı adası metnini ve kırsal-kentsel sıcaklık grafiğini okumak.</a:t>
            </a:r>
          </a:p>
          <a:p/>
          <a:p>
            <a:r>
              <a:t>SÜRE: Kentsel ısı adası ve doğayla uyumlu yaşam: 12 dk.</a:t>
            </a:r>
          </a:p>
          <a:p/>
          <a:p>
            <a:r>
              <a:t>NASIL: Metni iki öğrenciye okutun (bu slayt ve sonraki). Grafikte eğriyi soldan sağa izletin: 'Kırsal alanda sıcaklık kaç derece, kent merkezinde kaç derece? Fark ne kadar?' 12. haftada kentsel ısı adası sıcaklığı etkileyen faktörler arasında anılmıştı (s. 99).</a:t>
            </a:r>
          </a:p>
          <a:p/>
          <a:p>
            <a:r>
              <a:t>BEKLENEN CEVAP: Grafikte kırsal alanda yaklaşık 29 °C, kent merkezinde yaklaşık 34 °C; kent öğleden sonra yaklaşık 5 °C daha sıcak (cevap izleyen slaytta).</a:t>
            </a:r>
          </a:p>
          <a:p/>
          <a:p>
            <a:r>
              <a:t>KAYNAK: Kitap s. 100 UYGULAMA 'Kentsel Isı Adasının Etkileri'; s. 99 Görsel 3.17.</a:t>
            </a:r>
          </a:p>
        </p:txBody>
      </p:sp>
      <p:sp>
        <p:nvSpPr>
          <p:cNvPr id="4" name="Slide Number Placeholder 3"/>
          <p:cNvSpPr>
            <a:spLocks noGrp="1"/>
          </p:cNvSpPr>
          <p:nvPr>
            <p:ph type="sldNum" idx="5" sz="quarter"/>
          </p:nvPr>
        </p:nvSpPr>
        <p:spPr/>
      </p:sp>
    </p:spTree>
  </p:cSld>
  <p:clrMapOvr>
    <a:masterClrMapping/>
  </p:clrMapOvr>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Metnin ikinci paragrafını okumak ve grafik sorularının cevabını vermek.</a:t>
            </a:r>
          </a:p>
          <a:p/>
          <a:p>
            <a:r>
              <a:t>NASIL: Paragrafı okutun; 'kır-kent meltemi' ile 13. haftanın meltemlerini bağlayın (ısınan yer alçak basınç → hava oraya eser). Sağdaki cevap kutusunu açın.</a:t>
            </a:r>
          </a:p>
          <a:p/>
          <a:p>
            <a:r>
              <a:t>BEKLENEN CEVAP: Grafik: kırsal alan yaklaşık 29 °C, kent merkezi yaklaşık 34 °C, fark yaklaşık 5 °C. Okuma: eğrinin sol ucu 28-29 °C çizgileri arasında (≈ 28,7 °C), sağ ucu 29 °C çizgisinin hemen üstünde (≈ 29,2 °C), tepe noktası 34 °C çizgisinin biraz altında (≈ 33,7 °C); 33,7 − 28,7 ≈ 5 °C. Neden: kentte yüzeyler ısıyı tutar, insan faaliyetleri ısı üretir.</a:t>
            </a:r>
          </a:p>
          <a:p/>
          <a:p>
            <a:r>
              <a:t>KAYNAK: Kitap s. 100 (metin ve grafik; değerler grafik ızgarasından okunmuştur, kitapta sayı verilmez).</a:t>
            </a:r>
          </a:p>
        </p:txBody>
      </p:sp>
      <p:sp>
        <p:nvSpPr>
          <p:cNvPr id="4" name="Slide Number Placeholder 3"/>
          <p:cNvSpPr>
            <a:spLocks noGrp="1"/>
          </p:cNvSpPr>
          <p:nvPr>
            <p:ph type="sldNum" idx="5" sz="quarter"/>
          </p:nvPr>
        </p:nvSpPr>
        <p:spPr/>
      </p:sp>
    </p:spTree>
  </p:cSld>
  <p:clrMapOvr>
    <a:masterClrMapping/>
  </p:clrMapOvr>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 kentsel ısı adasının oluşumunda etkili faktörleri metinden çıkarmak.</a:t>
            </a:r>
          </a:p>
          <a:p/>
          <a:p>
            <a:r>
              <a:t>NASIL: İsim kartıyla dört öğrenciden birer faktör alın; tahtaya dört başlık yazın.</a:t>
            </a:r>
          </a:p>
          <a:p/>
          <a:p>
            <a:r>
              <a:t>BEKLENEN CEVAP: Asfalt, tuğla, beton ısıyı tutar ve geceleri yayar · ısıtma-soğutma, sanayi ve ulaşım ısı üretir · kırsalda Güneş enerjisi bitki ve topraktaki suyun buharlaşmasına harcanır · cadde ve binaların hâkim rüzgâra uygun olmaması ve bina yüksekliği serinletici rüzgârları zayıflatır.</a:t>
            </a:r>
          </a:p>
          <a:p/>
          <a:p>
            <a:r>
              <a:t>KAYNAK: Kitap s. 100 (metin); s. 94 albedo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 kentsel ısı adasının oluşumunda etkili faktörleri metinden çıkarmak.</a:t>
            </a:r>
          </a:p>
          <a:p/>
          <a:p>
            <a:r>
              <a:t>NASIL: Faktörleri dört başlıkta toplayın; albedo bilgi kutusunu (s. 94) hatırlatın: asfalt ve beton gibi yüzeylerin yansıtma oranı farklıdır.</a:t>
            </a:r>
          </a:p>
          <a:p/>
          <a:p>
            <a:r>
              <a:t>BEKLENEN CEVAP: Asfalt, tuğla, beton ısıyı tutar ve geceleri yayar · ısıtma-soğutma, sanayi ve ulaşım ısı üretir · kırsalda Güneş enerjisi bitki ve topraktaki suyun buharlaşmasına harcanır · cadde ve binaların hâkim rüzgâra uygun olmaması ve bina yüksekliği serinletici rüzgârları zayıflatır.</a:t>
            </a:r>
          </a:p>
          <a:p/>
          <a:p>
            <a:r>
              <a:t>KAYNAK: Kitap s. 100 (metin); s. 94 albedo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 kentsel ısı adasını azaltacak şehir planlaması ve mimari önerileri geliştirmek (programın 'çözüm önerilerinin birey ve toplum yararına kullanılması' hedefi).</a:t>
            </a:r>
          </a:p>
          <a:p/>
          <a:p>
            <a:r>
              <a:t>NASIL: Her grup A5 karta okul ya da mahalle ölçeğinde iki uygulanabilir öneri yazar (3 dk) ve panoya asar (malzeme sorumlusu).</a:t>
            </a:r>
          </a:p>
          <a:p/>
          <a:p>
            <a:r>
              <a:t>BEKLENEN CEVAP: Yeşil alan ve ağaç (gölge ve buharlaşma serinletir) · cadde ve binaları hâkim rüzgâr yönüne göre düzenlemek, rüzgârı kesmeyen bina yükseklikleri · açık renkli, Güneş'i yansıtan çatı ve cephe · ısı yalıtımı ile ısıtma-soğutma ısısını azaltmak · toplu taşıma ve bisiklet · su yüzeyleri ve toprak/çim zemin.</a:t>
            </a:r>
          </a:p>
          <a:p/>
          <a:p>
            <a:r>
              <a:t>KAYNAK: Kitap s. 100 (metindeki nedenler: yüzeyler, ısıtma-soğutma, ulaşım, cadde-bina konumu, bina yüksekliği, kırsalda buharlaşma); s. 94 albedo. Yeşil çatı, yalıtım, su yüzeyleri gibi örnekler bilimseldir, kitapta yoktur.</a:t>
            </a:r>
          </a:p>
        </p:txBody>
      </p:sp>
      <p:sp>
        <p:nvSpPr>
          <p:cNvPr id="4" name="Slide Number Placeholder 3"/>
          <p:cNvSpPr>
            <a:spLocks noGrp="1"/>
          </p:cNvSpPr>
          <p:nvPr>
            <p:ph type="sldNum" idx="5" sz="quarter"/>
          </p:nvPr>
        </p:nvSpPr>
        <p:spPr/>
      </p:sp>
    </p:spTree>
  </p:cSld>
  <p:clrMapOvr>
    <a:masterClrMapping/>
  </p:clrMapOvr>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 kentsel ısı adasını azaltacak şehir planlaması ve mimari önerileri geliştirmek (programın 'çözüm önerilerinin birey ve toplum yararına kullanılması' hedefi).</a:t>
            </a:r>
          </a:p>
          <a:p/>
          <a:p>
            <a:r>
              <a:t>NASIL: Grupların önerilerini tablodaki başlıklarla karşılaştırın; her öneriye 'hangi faktörü azaltıyor?' sorusunu sorun. Uygulanabilir okul önerilerini (ör. bahçeye ağaç) okul yönetimiyle paylaşmayı önerin.</a:t>
            </a:r>
          </a:p>
          <a:p/>
          <a:p>
            <a:r>
              <a:t>BEKLENEN CEVAP: Yeşil alan ve ağaç (gölge ve buharlaşma serinletir) · cadde ve binaları hâkim rüzgâr yönüne göre düzenlemek, rüzgârı kesmeyen bina yükseklikleri · açık renkli, Güneş'i yansıtan çatı ve cephe · ısı yalıtımı ile ısıtma-soğutma ısısını azaltmak · toplu taşıma ve bisiklet · su yüzeyleri ve toprak/çim zemin.</a:t>
            </a:r>
          </a:p>
          <a:p/>
          <a:p>
            <a:r>
              <a:t>KAYNAK: Kitap s. 100 (metindeki nedenler: yüzeyler, ısıtma-soğutma, ulaşım, cadde-bina konumu, bina yüksekliği, kırsalda buharlaşma); s. 94 albedo. Yeşil çatı, yalıtım, su yüzeyleri gibi örnekler bilimseldir, kitapta yoktur.</a:t>
            </a:r>
          </a:p>
        </p:txBody>
      </p:sp>
      <p:sp>
        <p:nvSpPr>
          <p:cNvPr id="4" name="Slide Number Placeholder 3"/>
          <p:cNvSpPr>
            <a:spLocks noGrp="1"/>
          </p:cNvSpPr>
          <p:nvPr>
            <p:ph type="sldNum" idx="5" sz="quarter"/>
          </p:nvPr>
        </p:nvSpPr>
        <p:spPr/>
      </p:sp>
    </p:spTree>
  </p:cSld>
  <p:clrMapOvr>
    <a:masterClrMapping/>
  </p:clrMapOvr>
</p:notes>
</file>

<file path=ppt/notesSlides/notesSlide2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tartışma: iklim sistemi çözümlemelerinden doğayla uyumlu yaşama ilişkin sonuç çıkarmak (D5.2 duyarlılık, D14.3 saygı).</a:t>
            </a:r>
          </a:p>
          <a:p/>
          <a:p>
            <a:r>
              <a:t>NASIL: Söz yalnız sözcülerde; her grup bir öneriyi gerekçesiyle söyler (2 dk). Farklı görüşlere saygı kuralını hatırlatın.</a:t>
            </a:r>
          </a:p>
          <a:p/>
          <a:p>
            <a:r>
              <a:t>BEKLENEN CEVAP: Yeşil alanları ve ormanları korumak (bitki örtüsü sıcaklığı dengeler, Amazon biyoçeşitlilik) · kentleri rüzgâra ve iklime göre planlamak · enerji tasarrufu ve toplu taşıma · su kaynaklarını ve yağış alanlarını korumak.</a:t>
            </a:r>
          </a:p>
          <a:p/>
          <a:p>
            <a:r>
              <a:t>KAYNAK: Program (2026) COĞ.9.3.2 öğrenme-öğretme uygulaması; kitap s. 99-100, 117.</a:t>
            </a:r>
          </a:p>
        </p:txBody>
      </p:sp>
      <p:sp>
        <p:nvSpPr>
          <p:cNvPr id="4" name="Slide Number Placeholder 3"/>
          <p:cNvSpPr>
            <a:spLocks noGrp="1"/>
          </p:cNvSpPr>
          <p:nvPr>
            <p:ph type="sldNum" idx="5" sz="quarter"/>
          </p:nvPr>
        </p:nvSpPr>
        <p:spPr/>
      </p:sp>
    </p:spTree>
  </p:cSld>
  <p:clrMapOvr>
    <a:masterClrMapping/>
  </p:clrMapOvr>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tartışma: iklim sistemi çözümlemelerinden doğayla uyumlu yaşama ilişkin sonuç çıkarmak (D5.2 duyarlılık, D14.3 saygı).</a:t>
            </a:r>
          </a:p>
          <a:p/>
          <a:p>
            <a:r>
              <a:t>NASIL: Görüşleri gerekçeleriyle toparlayın; her görüşün hangi kitap bilgisine dayandığını sorun.</a:t>
            </a:r>
          </a:p>
          <a:p/>
          <a:p>
            <a:r>
              <a:t>BEKLENEN CEVAP: Yeşil alanları ve ormanları korumak (bitki örtüsü sıcaklığı dengeler, Amazon biyoçeşitlilik) · kentleri rüzgâra ve iklime göre planlamak · enerji tasarrufu ve toplu taşıma · su kaynaklarını ve yağış alanlarını korumak.</a:t>
            </a:r>
          </a:p>
          <a:p/>
          <a:p>
            <a:r>
              <a:t>KAYNAK: Program (2026) COĞ.9.3.2 öğrenme-öğretme uygulaması; kitap s. 99-100, 117.</a:t>
            </a:r>
          </a:p>
        </p:txBody>
      </p:sp>
      <p:sp>
        <p:nvSpPr>
          <p:cNvPr id="4" name="Slide Number Placeholder 3"/>
          <p:cNvSpPr>
            <a:spLocks noGrp="1"/>
          </p:cNvSpPr>
          <p:nvPr>
            <p:ph type="sldNum" idx="5" sz="quarter"/>
          </p:nvPr>
        </p:nvSpPr>
        <p:spPr/>
      </p:sp>
    </p:spTree>
  </p:cSld>
  <p:clrMapOvr>
    <a:masterClrMapping/>
  </p:clrMapOvr>
</p:notes>
</file>

<file path=ppt/notesSlides/notesSlide2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sisteminin bileşen ve değişkenlerini bir örnek bölgede bir arada çözümlemek (sentez).</a:t>
            </a:r>
          </a:p>
          <a:p/>
          <a:p>
            <a:r>
              <a:t>SÜRE: Amazon: 8 dk (okuma 2 dk, gruplar 3 dk, paylaşım 3 dk).</a:t>
            </a:r>
          </a:p>
          <a:p/>
          <a:p>
            <a:r>
              <a:t>NASIL: Künyeyi okutun; metni bir öğrenciye okutun. Küre üzerinde Amazon'un yerini (Ekvator çevresi, Güney Amerika) gösterin. Sayıların altını çizdirin: 25-30 °C, 2.000-4.000 mm.</a:t>
            </a:r>
          </a:p>
          <a:p/>
          <a:p>
            <a:r>
              <a:t>KAYNAK: Kitap s. 117 ETKİNLİK 'İklim Sistemini Anlamak İçin Bir Örnek: Amazon Yağmur Ormanları'.</a:t>
            </a:r>
          </a:p>
        </p:txBody>
      </p:sp>
      <p:sp>
        <p:nvSpPr>
          <p:cNvPr id="4" name="Slide Number Placeholder 3"/>
          <p:cNvSpPr>
            <a:spLocks noGrp="1"/>
          </p:cNvSpPr>
          <p:nvPr>
            <p:ph type="sldNum" idx="5" sz="quarter"/>
          </p:nvPr>
        </p:nvSpPr>
        <p:spPr/>
      </p:sp>
    </p:spTree>
  </p:cSld>
  <p:clrMapOvr>
    <a:masterClrMapping/>
  </p:clrMapOvr>
</p:notes>
</file>

<file path=ppt/notesSlides/notesSlide2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dört sorusunu gruplara paylaştırmak.</a:t>
            </a:r>
          </a:p>
          <a:p/>
          <a:p>
            <a:r>
              <a:t>NASIL: Sorular 1-2 → gruplar 1-4; sorular 3-4 → gruplar 5-8. Her grup cevabını iki cümleyle yazar (3 dk); dört sözcü birer cümle paylaşır.</a:t>
            </a:r>
          </a:p>
          <a:p/>
          <a:p>
            <a:r>
              <a:t>KAYNAK: Kitap s. 117 (metin ve dört soru).</a:t>
            </a:r>
          </a:p>
        </p:txBody>
      </p:sp>
      <p:sp>
        <p:nvSpPr>
          <p:cNvPr id="4" name="Slide Number Placeholder 3"/>
          <p:cNvSpPr>
            <a:spLocks noGrp="1"/>
          </p:cNvSpPr>
          <p:nvPr>
            <p:ph type="sldNum" idx="5" sz="quarter"/>
          </p:nvPr>
        </p:nvSpPr>
        <p:spPr/>
      </p:sp>
    </p:spTree>
  </p:cSld>
  <p:clrMapOvr>
    <a:masterClrMapping/>
  </p:clrMapOvr>
</p:notes>
</file>

<file path=ppt/notesSlides/notesSlide2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ve 2. soruların örnek cevabı.</a:t>
            </a:r>
          </a:p>
          <a:p/>
          <a:p>
            <a:r>
              <a:t>NASIL: Grupların cevaplarını alın, sonra slaytı açın. Beş bileşen 11. haftada öğrenildi (Şema 3.1, s. 89).</a:t>
            </a:r>
          </a:p>
          <a:p/>
          <a:p>
            <a:r>
              <a:t>BEKLENEN CEVAP: 1) Atmosfer: alçak basınç, alizeler nem ve tozu taşır · hidrosfer: Atlas Okyanusu'ndan gelen nem, Amazon Nehri · litosfer: geniş, alçak havza; toprağın minerali Sahra tozlarıyla zenginleşir · biyosfer: gür orman havayı nemli tutar, biyoçeşitlilik en fazla · kriyosfer: bölgede kar ve buz yoktur, doğrudan etkisi görülmez. 2) Ekvator çevresinde bulunması: Güneş ışınları yıl boyunca dike yakın açıyla gelir.</a:t>
            </a:r>
          </a:p>
          <a:p/>
          <a:p>
            <a:r>
              <a:t>KAYNAK: Kitap s. 117 (metin), s. 89 (Şema 3.1 bileşenler), s. 94 (geliş açısı-enlem). Okyanus ve nehir örnekleri, kriyosferin etkisinin görülmemesi bilimsel bilgidir (kitapta yazılmaz).</a:t>
            </a:r>
          </a:p>
        </p:txBody>
      </p:sp>
      <p:sp>
        <p:nvSpPr>
          <p:cNvPr id="4" name="Slide Number Placeholder 3"/>
          <p:cNvSpPr>
            <a:spLocks noGrp="1"/>
          </p:cNvSpPr>
          <p:nvPr>
            <p:ph type="sldNum" idx="5" sz="quarter"/>
          </p:nvPr>
        </p:nvSpPr>
        <p:spPr/>
      </p:sp>
    </p:spTree>
  </p:cSld>
  <p:clrMapOvr>
    <a:masterClrMapping/>
  </p:clrMapOvr>
</p:notes>
</file>

<file path=ppt/notesSlides/notesSlide2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ve 4. soruların örnek cevabı; bileşen → değişken → sonuç zinciri.</a:t>
            </a:r>
          </a:p>
          <a:p/>
          <a:p>
            <a:r>
              <a:t>NASIL: Zinciri deftere yazdırın. 'İklim sisteminin bileşenleri' yazılıda öncelikli çıktıdır (zümre kararı): bu örnek, bölümün toparlayıcı özetidir.</a:t>
            </a:r>
          </a:p>
          <a:p/>
          <a:p>
            <a:r>
              <a:t>BEKLENEN CEVAP: 3) Ekvatoral alçak basınçta hava yükselir, soğur, nem yoğuşur: yükselim yağışları; alizeler okyanustan nemli hava getirir → her mevsim bol yağış (2.000-4.000 mm). 4) Doğal: bol sulu akarsular, gür ve sık orman, biyoçeşitlilik en fazla; topraklar Sahra tozlarıyla zenginleşir. Beşerî: sık orman, sıcak ve nemli ortam yerleşmeyi güçleştirir; nüfus seyrektir, yerleşmeler ve ulaşım daha çok akarsular boyuncadır.</a:t>
            </a:r>
          </a:p>
          <a:p/>
          <a:p>
            <a:r>
              <a:t>KAYNAK: Kitap s. 117; s. 107 (0° TAB yağışlı), s. 111 (alizeler), s. 115 (yükselim). Nüfusun seyrekliği ve akarsu boyu yerleşme bilimsel bilgidir (kitapta yazılmaz).</a:t>
            </a:r>
          </a:p>
        </p:txBody>
      </p:sp>
      <p:sp>
        <p:nvSpPr>
          <p:cNvPr id="4" name="Slide Number Placeholder 3"/>
          <p:cNvSpPr>
            <a:spLocks noGrp="1"/>
          </p:cNvSpPr>
          <p:nvPr>
            <p:ph type="sldNum" idx="5" sz="quarter"/>
          </p:nvPr>
        </p:nvSpPr>
        <p:spPr/>
      </p:sp>
    </p:spTree>
  </p:cSld>
  <p:clrMapOvr>
    <a:masterClrMapping/>
  </p:clrMapOvr>
</p:notes>
</file>

<file path=ppt/notesSlides/notesSlide2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öz değerlendirme: öğrenme çıktısına ulaşma düzeyini öğrencinin kendisinin işaretlemesi (SDB1.1 öz farkındalık, SDB1.2 öz düzenleme).</a:t>
            </a:r>
          </a:p>
          <a:p/>
          <a:p>
            <a:r>
              <a:t>SÜRE: Öz değerlendirme ve açık uçlu çıkış kartı: 8 dk (form 4 dk + çıkış kartı 4 dk).</a:t>
            </a:r>
          </a:p>
          <a:p/>
          <a:p>
            <a:r>
              <a:t>NASIL: Formu dağıtın; öz izleme kartındaki dört satır için düzey işaretlenir, üç açık alan doldurulur. Sessiz ve bireysel; doğru cevabı yoktur. Formlar toplanır; sınıf özeti zümre dosyasına.</a:t>
            </a:r>
          </a:p>
          <a:p/>
          <a:p>
            <a:r>
              <a:t>BEKLENEN CEVAP: Öz değerlendirmenin doğru cevabı yoktur; 'tekrar etmem gereken' alanı yazılı öncesi tekrarı yönlendirir.</a:t>
            </a:r>
          </a:p>
          <a:p/>
          <a:p>
            <a:r>
              <a:t>KAYNAK: Program (2026) COĞ.9.3.2: 'Öğrencilerden başlangıçta belirlenen öğrenme çıktılarına ulaşma düzeylerine ilişkin öz değerlendirme yapmaları istenebilir'; ders planı 14. hafta.</a:t>
            </a:r>
          </a:p>
        </p:txBody>
      </p:sp>
      <p:sp>
        <p:nvSpPr>
          <p:cNvPr id="4" name="Slide Number Placeholder 3"/>
          <p:cNvSpPr>
            <a:spLocks noGrp="1"/>
          </p:cNvSpPr>
          <p:nvPr>
            <p:ph type="sldNum" idx="5" sz="quarter"/>
          </p:nvPr>
        </p:nvSpPr>
        <p:spPr/>
      </p:sp>
    </p:spTree>
  </p:cSld>
  <p:clrMapOvr>
    <a:masterClrMapping/>
  </p:clrMapOvr>
</p:notes>
</file>

<file path=ppt/notesSlides/notesSlide2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'açık uçlu sorularla değerlendirme' önerisi: haftanın üç çıkış sorusu.</a:t>
            </a:r>
          </a:p>
          <a:p/>
          <a:p>
            <a:r>
              <a:t>NASIL: 4 dk; formlar ve kartlar birlikte toplanır. Kartlar P2 katılım gözlemine işlenir.</a:t>
            </a:r>
          </a:p>
          <a:p/>
          <a:p>
            <a:r>
              <a:t>BEKLENEN CEVAP: 1) nemli hava kütlesinin dağ yamacı boyunca yükselip soğuması ve yoğuşması; Kuzey Anadolu Dağları ve Toroslar'ın denize bakan yamaçları. · 2) Iğdır / Tuz Gölü çevresi (çukurda kalma, karasallık); Rize (dağların nemli hava kütlesine açık yamaçları). · 3) yeşil alan artırma, hâkim rüzgâr yönüne uygun cadde-bina düzeni, ısı tutan yüzeylerin azaltılması gibi gerekçeli bir öneri.</a:t>
            </a:r>
          </a:p>
          <a:p/>
          <a:p>
            <a:r>
              <a:t>KAYNAK: Ders planı 14. hafta ölçme bölümü; kitap s. 100, 115-116.</a:t>
            </a:r>
          </a:p>
        </p:txBody>
      </p:sp>
      <p:sp>
        <p:nvSpPr>
          <p:cNvPr id="4" name="Slide Number Placeholder 3"/>
          <p:cNvSpPr>
            <a:spLocks noGrp="1"/>
          </p:cNvSpPr>
          <p:nvPr>
            <p:ph type="sldNum" idx="5" sz="quarter"/>
          </p:nvPr>
        </p:nvSpPr>
        <p:spPr/>
      </p:sp>
    </p:spTree>
  </p:cSld>
  <p:clrMapOvr>
    <a:masterClrMapping/>
  </p:clrMapOvr>
</p:notes>
</file>

<file path=ppt/notesSlides/notesSlide2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duyurmak (yazılı hazırlığı dâhil).</a:t>
            </a:r>
          </a:p>
          <a:p/>
          <a:p>
            <a:r>
              <a:t>NASIL: Tahtaya da yazın. Telefon gerekmez; MEBİ/EBA tekrarına erişimi olmayan öğrenci okul laboratuvarını ders dışı saatte kullanır.</a:t>
            </a:r>
          </a:p>
          <a:p/>
          <a:p>
            <a:r>
              <a:t>KAYNAK: Ders planı 14. hafta ev çalışması.</a:t>
            </a:r>
          </a:p>
        </p:txBody>
      </p:sp>
      <p:sp>
        <p:nvSpPr>
          <p:cNvPr id="4" name="Slide Number Placeholder 3"/>
          <p:cNvSpPr>
            <a:spLocks noGrp="1"/>
          </p:cNvSpPr>
          <p:nvPr>
            <p:ph type="sldNum" idx="5" sz="quarter"/>
          </p:nvPr>
        </p:nvSpPr>
        <p:spPr/>
      </p:sp>
    </p:spTree>
  </p:cSld>
  <p:clrMapOvr>
    <a:masterClrMapping/>
  </p:clrMapOvr>
</p:notes>
</file>

<file path=ppt/notesSlides/notesSlide2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COĞ.9.3.2'yi tek şemada toparlamak (yazılı öncesi).</a:t>
            </a:r>
          </a:p>
          <a:p/>
          <a:p>
            <a:r>
              <a:t>SÜRE: Yazılı öncesi tekrar ve bölüm özeti: 6 dk (esnek; zaman daralırsa hızlı tekrar evde).</a:t>
            </a:r>
          </a:p>
          <a:p/>
          <a:p>
            <a:r>
              <a:t>NASIL: Soldan sağa okuyun: beş bileşen (11. hafta) ve dört değişken; her değişkenin altındaki faktörleri öğrencilere söyletin (12-14. haftalar).</a:t>
            </a:r>
          </a:p>
          <a:p/>
          <a:p>
            <a:r>
              <a:t>KAYNAK: Kitap s. 89 (Şema 3.1); s. 94-116 değişkenler ve faktörler.</a:t>
            </a:r>
          </a:p>
        </p:txBody>
      </p:sp>
      <p:sp>
        <p:nvSpPr>
          <p:cNvPr id="4" name="Slide Number Placeholder 3"/>
          <p:cNvSpPr>
            <a:spLocks noGrp="1"/>
          </p:cNvSpPr>
          <p:nvPr>
            <p:ph type="sldNum" idx="5" sz="quarter"/>
          </p:nvPr>
        </p:nvSpPr>
        <p:spPr/>
      </p:sp>
    </p:spTree>
  </p:cSld>
  <p:clrMapOvr>
    <a:masterClrMapping/>
  </p:clrMapOvr>
</p:notes>
</file>

<file path=ppt/notesSlides/notesSlide2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Yazılı öncesi hızlı tekrar: bileşenler, enlem, yükselti, basınç merkezleri, yağış türü (ders planı).</a:t>
            </a:r>
          </a:p>
          <a:p/>
          <a:p>
            <a:r>
              <a:t>NASIL: Mini kâğıda kısa cevaplar (3 dk); sonra cevap slaytıyla öğrenci kendi kâğıdını düzeltir. Yanlışı olan konuyu öz değerlendirme formundaki 'tekrar etmem gereken' alanına ekler.</a:t>
            </a:r>
          </a:p>
          <a:p/>
          <a:p>
            <a:r>
              <a:t>BEKLENEN CEVAP: 1) Atmosfer, hidrosfer, litosfer, kriyosfer, biyosfer (Şema 3.1, s. 89). · 2) Güneş ışınlarının geliş açısı Ekvator'dan kutuplara doğru daralır (s. 94). · 3) Azalır: gazların yoğunluğu yerden yükseldikçe azalır (s. 106). · 4) Sibirya termik yüksek basıncı (s. 109). · 5) Yamaç (orografik) yağışı (s. 115-116).</a:t>
            </a:r>
          </a:p>
          <a:p/>
          <a:p>
            <a:r>
              <a:t>KAYNAK: Kitap s. 89, 94, 106, 109, 115-116.</a:t>
            </a:r>
          </a:p>
        </p:txBody>
      </p:sp>
      <p:sp>
        <p:nvSpPr>
          <p:cNvPr id="4" name="Slide Number Placeholder 3"/>
          <p:cNvSpPr>
            <a:spLocks noGrp="1"/>
          </p:cNvSpPr>
          <p:nvPr>
            <p:ph type="sldNum" idx="5" sz="quarter"/>
          </p:nvPr>
        </p:nvSpPr>
        <p:spPr/>
      </p:sp>
    </p:spTree>
  </p:cSld>
  <p:clrMapOvr>
    <a:masterClrMapping/>
  </p:clrMapOvr>
</p:notes>
</file>

<file path=ppt/notesSlides/notesSlide2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Yazılı öncesi hızlı tekrar: bileşenler, enlem, yükselti, basınç merkezleri, yağış türü (ders planı).</a:t>
            </a:r>
          </a:p>
          <a:p/>
          <a:p>
            <a:r>
              <a:t>NASIL: Cevapları okuyun; en çok yanlış yapılan konuyu not edin (zümrenin öncelikli çıktısı: 'iklim sisteminin bileşenleri').</a:t>
            </a:r>
          </a:p>
          <a:p/>
          <a:p>
            <a:r>
              <a:t>BEKLENEN CEVAP: 1) Atmosfer, hidrosfer, litosfer, kriyosfer, biyosfer (Şema 3.1, s. 89). · 2) Güneş ışınlarının geliş açısı Ekvator'dan kutuplara doğru daralır (s. 94). · 3) Azalır: gazların yoğunluğu yerden yükseldikçe azalır (s. 106). · 4) Sibirya termik yüksek basıncı (s. 109). · 5) Yamaç (orografik) yağışı (s. 115-116).</a:t>
            </a:r>
          </a:p>
          <a:p/>
          <a:p>
            <a:r>
              <a:t>KAYNAK: Kitap s. 89, 94, 106, 109, 115-116.</a:t>
            </a:r>
          </a:p>
        </p:txBody>
      </p:sp>
      <p:sp>
        <p:nvSpPr>
          <p:cNvPr id="4" name="Slide Number Placeholder 3"/>
          <p:cNvSpPr>
            <a:spLocks noGrp="1"/>
          </p:cNvSpPr>
          <p:nvPr>
            <p:ph type="sldNum" idx="5" sz="quarter"/>
          </p:nvPr>
        </p:nvSpPr>
        <p:spPr/>
      </p:sp>
    </p:spTree>
  </p:cSld>
  <p:clrMapOvr>
    <a:masterClrMapping/>
  </p:clrMapOvr>
</p:notes>
</file>

<file path=ppt/notesSlides/notesSlide2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Yazılı sınav dönemini ve çalışma listesini duyurmak.</a:t>
            </a:r>
          </a:p>
          <a:p/>
          <a:p>
            <a:r>
              <a:t>NASIL: Sınav günü okul sınav takviminden izlenir (sınav tarihi derste ilan edilmez, takvimdedir). Listeyi tahtaya da yazın. Ünite sonundaki sorular 16 ve 19. haftalarda çözülecek.</a:t>
            </a:r>
          </a:p>
          <a:p/>
          <a:p>
            <a:r>
              <a:t>KAYNAK: 1. dönem 2. yazılı sınav dönemi: 4-15 Ocak 2027 (16-17. haftalar; Bakanlık penceresi, okulun sınav takvimi); zümre kararları.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1.xml"/><Relationship Id="rId3" Type="http://schemas.openxmlformats.org/officeDocument/2006/relationships/image" Target="../media/image6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2.xml"/><Relationship Id="rId3" Type="http://schemas.openxmlformats.org/officeDocument/2006/relationships/image" Target="../media/image6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3.xml"/><Relationship Id="rId3" Type="http://schemas.openxmlformats.org/officeDocument/2006/relationships/image" Target="../media/image7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8.xml"/><Relationship Id="rId3" Type="http://schemas.openxmlformats.org/officeDocument/2006/relationships/image" Target="../media/image7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9.xml"/><Relationship Id="rId3" Type="http://schemas.openxmlformats.org/officeDocument/2006/relationships/image" Target="../media/image7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0.xml"/><Relationship Id="rId3" Type="http://schemas.openxmlformats.org/officeDocument/2006/relationships/image" Target="../media/image7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0.xml"/><Relationship Id="rId3" Type="http://schemas.openxmlformats.org/officeDocument/2006/relationships/image" Target="../media/image7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8.xml"/><Relationship Id="rId3" Type="http://schemas.openxmlformats.org/officeDocument/2006/relationships/image" Target="../media/image7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14.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14</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400" b="1" i="0">
                <a:solidFill>
                  <a:srgbClr val="FFFFFF"/>
                </a:solidFill>
                <a:latin typeface="Calibri"/>
              </a:rPr>
              <a:t>İklim Sistemi IV: Nem, Yağış ve Kentsel Isı Adası</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21-25 Aralık 2026 · 2 ders saati · Kitap s. 100, 115-117</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COĞ.9.3.2</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sisteminin bileşen ve değişkenlerini çözümleyebilme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İklim sisteminin bileşen ve değişkenlerini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İklim sistemine ait değişkenler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226 / 268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14.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Günlüğümüz</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Yağıştan önce rüzgâr</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Yağış nasıl oluşur?</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Üç yağış türü</a:t>
            </a:r>
          </a:p>
        </p:txBody>
      </p:sp>
      <p:sp>
        <p:nvSpPr>
          <p:cNvPr id="13" name="Oval 12"/>
          <p:cNvSpPr/>
          <p:nvPr/>
        </p:nvSpPr>
        <p:spPr>
          <a:xfrm>
            <a:off x="476288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Nerede çok yağar?</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Dünya ve Türkiye</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Bilgi görseli</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Grupla üret, galeride gez</a:t>
            </a:r>
          </a:p>
        </p:txBody>
      </p:sp>
      <p:sp>
        <p:nvSpPr>
          <p:cNvPr id="19" name="Oval 18"/>
          <p:cNvSpPr/>
          <p:nvPr/>
        </p:nvSpPr>
        <p:spPr>
          <a:xfrm>
            <a:off x="8558554"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Şehir ve orman</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Kentsel ısı adası, Amazon</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Tekrar</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Yazılıya hazırlık</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227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Günlüğümüz: yağıştan önce rüzgâr nereden esti?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GÖZLEM GÜNLÜĞÜ</a:t>
            </a:r>
          </a:p>
        </p:txBody>
      </p:sp>
      <p:sp>
        <p:nvSpPr>
          <p:cNvPr id="6" name="Rounded Rectangle 5"/>
          <p:cNvSpPr/>
          <p:nvPr/>
        </p:nvSpPr>
        <p:spPr>
          <a:xfrm>
            <a:off x="502920" y="1216152"/>
            <a:ext cx="6035040" cy="5029200"/>
          </a:xfrm>
          <a:prstGeom prst="roundRect">
            <a:avLst>
              <a:gd name="adj" fmla="val 5000"/>
            </a:avLst>
          </a:prstGeom>
          <a:solidFill>
            <a:srgbClr val="FFFFFF"/>
          </a:solidFill>
          <a:ln>
            <a:noFill/>
          </a:ln>
          <a:effectLst/>
        </p:spPr>
        <p:txBody>
          <a:bodyPr rtlCol="0" anchor="ctr"/>
          <a:lstStyle/>
          <a:p/>
        </p:txBody>
      </p:sp>
      <p:sp>
        <p:nvSpPr>
          <p:cNvPr id="7" name="Rounded Rectangle 6"/>
          <p:cNvSpPr/>
          <p:nvPr/>
        </p:nvSpPr>
        <p:spPr>
          <a:xfrm>
            <a:off x="502920" y="1216152"/>
            <a:ext cx="6035040"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481328"/>
            <a:ext cx="6035040"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16152"/>
            <a:ext cx="585216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Yağışlı günlerimiz</a:t>
            </a:r>
          </a:p>
        </p:txBody>
      </p:sp>
      <p:sp>
        <p:nvSpPr>
          <p:cNvPr id="10" name="Rounded Rectangle 9"/>
          <p:cNvSpPr/>
          <p:nvPr/>
        </p:nvSpPr>
        <p:spPr>
          <a:xfrm>
            <a:off x="502920" y="1216152"/>
            <a:ext cx="6035040" cy="5029200"/>
          </a:xfrm>
          <a:prstGeom prst="roundRect">
            <a:avLst>
              <a:gd name="adj" fmla="val 5000"/>
            </a:avLst>
          </a:prstGeom>
          <a:noFill/>
          <a:ln w="12700">
            <a:solidFill>
              <a:srgbClr val="D9D9D9"/>
            </a:solidFill>
          </a:ln>
          <a:effectLst/>
        </p:spPr>
        <p:txBody>
          <a:bodyPr rtlCol="0" anchor="ctr"/>
          <a:lstStyle/>
          <a:p/>
        </p:txBody>
      </p:sp>
      <p:sp>
        <p:nvSpPr>
          <p:cNvPr id="11" name="Rounded Rectangle 10"/>
          <p:cNvSpPr/>
          <p:nvPr/>
        </p:nvSpPr>
        <p:spPr>
          <a:xfrm>
            <a:off x="576072" y="1856232"/>
            <a:ext cx="1316736" cy="45720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Tarih</a:t>
            </a:r>
          </a:p>
        </p:txBody>
      </p:sp>
      <p:sp>
        <p:nvSpPr>
          <p:cNvPr id="12" name="Rounded Rectangle 11"/>
          <p:cNvSpPr/>
          <p:nvPr/>
        </p:nvSpPr>
        <p:spPr>
          <a:xfrm>
            <a:off x="2039112" y="1856232"/>
            <a:ext cx="2231136" cy="45720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Yağıştan önce rüzgâr</a:t>
            </a:r>
          </a:p>
        </p:txBody>
      </p:sp>
      <p:sp>
        <p:nvSpPr>
          <p:cNvPr id="13" name="Rounded Rectangle 12"/>
          <p:cNvSpPr/>
          <p:nvPr/>
        </p:nvSpPr>
        <p:spPr>
          <a:xfrm>
            <a:off x="4416552" y="1856232"/>
            <a:ext cx="2048256" cy="45720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600" b="1" i="0">
                <a:solidFill>
                  <a:srgbClr val="262626"/>
                </a:solidFill>
                <a:latin typeface="Calibri"/>
              </a:rPr>
              <a:t>Yağmur mu, kar mı?</a:t>
            </a:r>
          </a:p>
        </p:txBody>
      </p:sp>
      <p:cxnSp>
        <p:nvCxnSpPr>
          <p:cNvPr id="14" name="Connector 13"/>
          <p:cNvCxnSpPr/>
          <p:nvPr/>
        </p:nvCxnSpPr>
        <p:spPr>
          <a:xfrm>
            <a:off x="685800" y="3227832"/>
            <a:ext cx="5669280" cy="0"/>
          </a:xfrm>
          <a:prstGeom prst="line">
            <a:avLst/>
          </a:prstGeom>
          <a:ln w="12700">
            <a:solidFill>
              <a:srgbClr val="D9D9D9"/>
            </a:solidFill>
            <a:prstDash val="dash"/>
          </a:ln>
        </p:spPr>
      </p:cxnSp>
      <p:cxnSp>
        <p:nvCxnSpPr>
          <p:cNvPr id="15" name="Connector 14"/>
          <p:cNvCxnSpPr/>
          <p:nvPr/>
        </p:nvCxnSpPr>
        <p:spPr>
          <a:xfrm>
            <a:off x="685800" y="4050792"/>
            <a:ext cx="5669280" cy="0"/>
          </a:xfrm>
          <a:prstGeom prst="line">
            <a:avLst/>
          </a:prstGeom>
          <a:ln w="12700">
            <a:solidFill>
              <a:srgbClr val="D9D9D9"/>
            </a:solidFill>
            <a:prstDash val="dash"/>
          </a:ln>
        </p:spPr>
      </p:cxnSp>
      <p:cxnSp>
        <p:nvCxnSpPr>
          <p:cNvPr id="16" name="Connector 15"/>
          <p:cNvCxnSpPr/>
          <p:nvPr/>
        </p:nvCxnSpPr>
        <p:spPr>
          <a:xfrm>
            <a:off x="685800" y="4873752"/>
            <a:ext cx="5669280" cy="0"/>
          </a:xfrm>
          <a:prstGeom prst="line">
            <a:avLst/>
          </a:prstGeom>
          <a:ln w="12700">
            <a:solidFill>
              <a:srgbClr val="D9D9D9"/>
            </a:solidFill>
            <a:prstDash val="dash"/>
          </a:ln>
        </p:spPr>
      </p:cxnSp>
      <p:cxnSp>
        <p:nvCxnSpPr>
          <p:cNvPr id="17" name="Connector 16"/>
          <p:cNvCxnSpPr/>
          <p:nvPr/>
        </p:nvCxnSpPr>
        <p:spPr>
          <a:xfrm>
            <a:off x="685800" y="5696712"/>
            <a:ext cx="5669280" cy="0"/>
          </a:xfrm>
          <a:prstGeom prst="line">
            <a:avLst/>
          </a:prstGeom>
          <a:ln w="12700">
            <a:solidFill>
              <a:srgbClr val="D9D9D9"/>
            </a:solidFill>
            <a:prstDash val="dash"/>
          </a:ln>
        </p:spPr>
      </p:cxnSp>
      <p:sp>
        <p:nvSpPr>
          <p:cNvPr id="18" name="Rounded Rectangle 17"/>
          <p:cNvSpPr/>
          <p:nvPr/>
        </p:nvSpPr>
        <p:spPr>
          <a:xfrm>
            <a:off x="6766560" y="1216152"/>
            <a:ext cx="4922215" cy="1600200"/>
          </a:xfrm>
          <a:prstGeom prst="roundRect">
            <a:avLst>
              <a:gd name="adj" fmla="val 8000"/>
            </a:avLst>
          </a:prstGeom>
          <a:solidFill>
            <a:srgbClr val="F0F0F0"/>
          </a:solidFill>
          <a:ln>
            <a:noFill/>
          </a:ln>
          <a:effectLst/>
        </p:spPr>
        <p:txBody>
          <a:bodyPr rtlCol="0" anchor="ctr"/>
          <a:lstStyle/>
          <a:p/>
        </p:txBody>
      </p:sp>
      <p:sp>
        <p:nvSpPr>
          <p:cNvPr id="19" name="Rectangle 18"/>
          <p:cNvSpPr/>
          <p:nvPr/>
        </p:nvSpPr>
        <p:spPr>
          <a:xfrm>
            <a:off x="6766560" y="1216152"/>
            <a:ext cx="118872" cy="1600200"/>
          </a:xfrm>
          <a:prstGeom prst="rect">
            <a:avLst/>
          </a:prstGeom>
          <a:solidFill>
            <a:srgbClr val="2C6696"/>
          </a:solidFill>
          <a:ln>
            <a:noFill/>
          </a:ln>
          <a:effectLst/>
        </p:spPr>
        <p:txBody>
          <a:bodyPr rtlCol="0" anchor="ctr"/>
          <a:lstStyle/>
          <a:p/>
        </p:txBody>
      </p:sp>
      <p:sp>
        <p:nvSpPr>
          <p:cNvPr id="20" name="TextBox 19"/>
          <p:cNvSpPr txBox="1"/>
          <p:nvPr/>
        </p:nvSpPr>
        <p:spPr>
          <a:xfrm>
            <a:off x="7040880" y="1216152"/>
            <a:ext cx="4510735" cy="16002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Lodos, güneybatıdan sıcak ve ılık olarak eser ve ardından yağmur getirir.</a:t>
            </a:r>
          </a:p>
        </p:txBody>
      </p:sp>
      <p:sp>
        <p:nvSpPr>
          <p:cNvPr id="21" name="Rounded Rectangle 20"/>
          <p:cNvSpPr/>
          <p:nvPr/>
        </p:nvSpPr>
        <p:spPr>
          <a:xfrm>
            <a:off x="6766560" y="2953512"/>
            <a:ext cx="4922215" cy="1874519"/>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6766560" y="2953512"/>
            <a:ext cx="118872" cy="1874519"/>
          </a:xfrm>
          <a:prstGeom prst="rect">
            <a:avLst/>
          </a:prstGeom>
          <a:solidFill>
            <a:srgbClr val="1E7B6E"/>
          </a:solidFill>
          <a:ln>
            <a:noFill/>
          </a:ln>
          <a:effectLst/>
        </p:spPr>
        <p:txBody>
          <a:bodyPr rtlCol="0" anchor="ctr"/>
          <a:lstStyle/>
          <a:p/>
        </p:txBody>
      </p:sp>
      <p:sp>
        <p:nvSpPr>
          <p:cNvPr id="23" name="TextBox 22"/>
          <p:cNvSpPr txBox="1"/>
          <p:nvPr/>
        </p:nvSpPr>
        <p:spPr>
          <a:xfrm>
            <a:off x="7040880" y="2953512"/>
            <a:ext cx="4510735" cy="1874519"/>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Bu basınç merkezinden Türkiye’ye batı ve kuzeybatı yönlerinden gelen hava kütleleri yağış getirir. (İzlanda, kış)</a:t>
            </a:r>
          </a:p>
        </p:txBody>
      </p:sp>
      <p:sp>
        <p:nvSpPr>
          <p:cNvPr id="24" name="Rounded Rectangle 23"/>
          <p:cNvSpPr/>
          <p:nvPr/>
        </p:nvSpPr>
        <p:spPr>
          <a:xfrm>
            <a:off x="6766560" y="5010912"/>
            <a:ext cx="4922215" cy="12344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400"/>
              </a:spcAft>
            </a:pPr>
            <a:r>
              <a:rPr lang="tr-TR" sz="2000" b="1" i="0">
                <a:solidFill>
                  <a:srgbClr val="1E7B6E"/>
                </a:solidFill>
                <a:latin typeface="Calibri"/>
              </a:rPr>
              <a:t>Öz izleme kartı</a:t>
            </a:r>
          </a:p>
          <a:p>
            <a:pPr algn="l">
              <a:spcBef>
                <a:spcPts val="0"/>
              </a:spcBef>
              <a:spcAft>
                <a:spcPts val="0"/>
              </a:spcAft>
            </a:pPr>
            <a:r>
              <a:rPr lang="tr-TR" sz="2000" b="0" i="0">
                <a:solidFill>
                  <a:srgbClr val="262626"/>
                </a:solidFill>
                <a:latin typeface="Calibri"/>
              </a:rPr>
              <a:t>4. satır: nem ve yağış</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 114</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228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Hava kütlesi: sıcaklığı ve nemi taşır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NEM VE YAĞIŞ</a:t>
            </a:r>
          </a:p>
        </p:txBody>
      </p:sp>
      <p:sp>
        <p:nvSpPr>
          <p:cNvPr id="6" name="Rounded Rectangle 5"/>
          <p:cNvSpPr/>
          <p:nvPr/>
        </p:nvSpPr>
        <p:spPr>
          <a:xfrm>
            <a:off x="502920" y="1307592"/>
            <a:ext cx="11185855" cy="155448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55448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HAVA KÜTLESİ</a:t>
            </a:r>
          </a:p>
        </p:txBody>
      </p:sp>
      <p:sp>
        <p:nvSpPr>
          <p:cNvPr id="9" name="TextBox 8"/>
          <p:cNvSpPr txBox="1"/>
          <p:nvPr/>
        </p:nvSpPr>
        <p:spPr>
          <a:xfrm>
            <a:off x="868680" y="1810512"/>
            <a:ext cx="10637215" cy="91440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Atmosferde sıcaklık ve nem özellikleri benzerlik gösteren geniş hava parçalarına hava kütlesi adı verilir.</a:t>
            </a:r>
          </a:p>
        </p:txBody>
      </p:sp>
      <p:sp>
        <p:nvSpPr>
          <p:cNvPr id="10" name="Rounded Rectangle 9"/>
          <p:cNvSpPr/>
          <p:nvPr/>
        </p:nvSpPr>
        <p:spPr>
          <a:xfrm>
            <a:off x="502920" y="2999232"/>
            <a:ext cx="11185855" cy="105156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2999232"/>
            <a:ext cx="118872" cy="1051560"/>
          </a:xfrm>
          <a:prstGeom prst="rect">
            <a:avLst/>
          </a:prstGeom>
          <a:solidFill>
            <a:srgbClr val="1E7B6E"/>
          </a:solidFill>
          <a:ln>
            <a:noFill/>
          </a:ln>
          <a:effectLst/>
        </p:spPr>
        <p:txBody>
          <a:bodyPr rtlCol="0" anchor="ctr"/>
          <a:lstStyle/>
          <a:p/>
        </p:txBody>
      </p:sp>
      <p:sp>
        <p:nvSpPr>
          <p:cNvPr id="12" name="TextBox 11"/>
          <p:cNvSpPr txBox="1"/>
          <p:nvPr/>
        </p:nvSpPr>
        <p:spPr>
          <a:xfrm>
            <a:off x="777240" y="299923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Hava kütleleri, rüzgârlarla bir bölgeden diğer bölgeye taşınabilir; geldikleri yerin sıcaklık ve nem şartlarını ulaştıkları yere getirebilir.</a:t>
            </a:r>
          </a:p>
        </p:txBody>
      </p:sp>
      <p:sp>
        <p:nvSpPr>
          <p:cNvPr id="13" name="Rounded Rectangle 12"/>
          <p:cNvSpPr/>
          <p:nvPr/>
        </p:nvSpPr>
        <p:spPr>
          <a:xfrm>
            <a:off x="502920" y="4233672"/>
            <a:ext cx="5478627" cy="201168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02920" y="4233672"/>
            <a:ext cx="5478627" cy="530352"/>
          </a:xfrm>
          <a:prstGeom prst="roundRect">
            <a:avLst>
              <a:gd name="adj" fmla="val 25000"/>
            </a:avLst>
          </a:prstGeom>
          <a:solidFill>
            <a:srgbClr val="D3373A"/>
          </a:solidFill>
          <a:ln>
            <a:noFill/>
          </a:ln>
          <a:effectLst/>
        </p:spPr>
        <p:txBody>
          <a:bodyPr rtlCol="0" anchor="ctr"/>
          <a:lstStyle/>
          <a:p/>
        </p:txBody>
      </p:sp>
      <p:sp>
        <p:nvSpPr>
          <p:cNvPr id="15" name="Rectangle 14"/>
          <p:cNvSpPr/>
          <p:nvPr/>
        </p:nvSpPr>
        <p:spPr>
          <a:xfrm>
            <a:off x="502920" y="4498848"/>
            <a:ext cx="5478627" cy="265176"/>
          </a:xfrm>
          <a:prstGeom prst="rect">
            <a:avLst/>
          </a:prstGeom>
          <a:solidFill>
            <a:srgbClr val="D3373A"/>
          </a:solidFill>
          <a:ln>
            <a:noFill/>
          </a:ln>
          <a:effectLst/>
        </p:spPr>
        <p:txBody>
          <a:bodyPr rtlCol="0" anchor="ctr"/>
          <a:lstStyle/>
          <a:p/>
        </p:txBody>
      </p:sp>
      <p:sp>
        <p:nvSpPr>
          <p:cNvPr id="16" name="TextBox 15"/>
          <p:cNvSpPr txBox="1"/>
          <p:nvPr/>
        </p:nvSpPr>
        <p:spPr>
          <a:xfrm>
            <a:off x="594360" y="42336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Güneyden gelen: sıcaklık yükselir</a:t>
            </a:r>
          </a:p>
        </p:txBody>
      </p:sp>
      <p:sp>
        <p:nvSpPr>
          <p:cNvPr id="17" name="TextBox 16"/>
          <p:cNvSpPr txBox="1"/>
          <p:nvPr/>
        </p:nvSpPr>
        <p:spPr>
          <a:xfrm>
            <a:off x="612648" y="4837176"/>
            <a:ext cx="5259171" cy="133502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Örneğin tropikal kuşakta yer alan Sahra Çölü üzerindeki hava kütleleri güneyden esen rüzgârlarla Türkiye’ye ulaştığında Türkiye’deki hava sıcaklıkları yükselir.</a:t>
            </a:r>
          </a:p>
        </p:txBody>
      </p:sp>
      <p:sp>
        <p:nvSpPr>
          <p:cNvPr id="18" name="Rounded Rectangle 17"/>
          <p:cNvSpPr/>
          <p:nvPr/>
        </p:nvSpPr>
        <p:spPr>
          <a:xfrm>
            <a:off x="6210147" y="4233672"/>
            <a:ext cx="5478627" cy="201168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6210147" y="4233672"/>
            <a:ext cx="5478627" cy="530352"/>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6210147" y="4498848"/>
            <a:ext cx="5478627" cy="265176"/>
          </a:xfrm>
          <a:prstGeom prst="rect">
            <a:avLst/>
          </a:prstGeom>
          <a:solidFill>
            <a:srgbClr val="2C6696"/>
          </a:solidFill>
          <a:ln>
            <a:noFill/>
          </a:ln>
          <a:effectLst/>
        </p:spPr>
        <p:txBody>
          <a:bodyPr rtlCol="0" anchor="ctr"/>
          <a:lstStyle/>
          <a:p/>
        </p:txBody>
      </p:sp>
      <p:sp>
        <p:nvSpPr>
          <p:cNvPr id="21" name="TextBox 20"/>
          <p:cNvSpPr txBox="1"/>
          <p:nvPr/>
        </p:nvSpPr>
        <p:spPr>
          <a:xfrm>
            <a:off x="6301587" y="42336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Kuzeyden gelen: sıcaklık düşer</a:t>
            </a:r>
          </a:p>
        </p:txBody>
      </p:sp>
      <p:sp>
        <p:nvSpPr>
          <p:cNvPr id="22" name="TextBox 21"/>
          <p:cNvSpPr txBox="1"/>
          <p:nvPr/>
        </p:nvSpPr>
        <p:spPr>
          <a:xfrm>
            <a:off x="6319875" y="4837176"/>
            <a:ext cx="5259171" cy="13350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Kuzey yönünden gelen hava kütleleri ise Türkiye’de sıcaklığın düşmesine neden olur.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229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Yağış nasıl oluşur?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NEM VE YAĞIŞ</a:t>
            </a:r>
          </a:p>
        </p:txBody>
      </p:sp>
      <p:sp>
        <p:nvSpPr>
          <p:cNvPr id="6" name="Rounded Rectangle 5"/>
          <p:cNvSpPr/>
          <p:nvPr/>
        </p:nvSpPr>
        <p:spPr>
          <a:xfrm>
            <a:off x="502920" y="1216152"/>
            <a:ext cx="11185855" cy="12801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28016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10774375" cy="12801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Yeryüzünde yağışın bölgelere göre dağılışı; temel olarak hava kütlelerinin nemliliğine, sıcaklığına, kaynak bölgesine (kara ya da deniz üzerinde, yüksek ya da alçak enlemlerde oluşması vb.) ve izledikleri yola bağlıdır.</a:t>
            </a:r>
          </a:p>
        </p:txBody>
      </p:sp>
      <p:sp>
        <p:nvSpPr>
          <p:cNvPr id="9" name="Rounded Rectangle 8"/>
          <p:cNvSpPr/>
          <p:nvPr/>
        </p:nvSpPr>
        <p:spPr>
          <a:xfrm>
            <a:off x="502920" y="2724912"/>
            <a:ext cx="1981139" cy="914400"/>
          </a:xfrm>
          <a:prstGeom prst="roundRect">
            <a:avLst>
              <a:gd name="adj" fmla="val 18000"/>
            </a:avLst>
          </a:prstGeom>
          <a:solidFill>
            <a:srgbClr val="2F8FC9"/>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Nemli hava</a:t>
            </a:r>
          </a:p>
        </p:txBody>
      </p:sp>
      <p:cxnSp>
        <p:nvCxnSpPr>
          <p:cNvPr id="10" name="Connector 9"/>
          <p:cNvCxnSpPr/>
          <p:nvPr/>
        </p:nvCxnSpPr>
        <p:spPr>
          <a:xfrm>
            <a:off x="2520635" y="3182112"/>
            <a:ext cx="246888" cy="0"/>
          </a:xfrm>
          <a:prstGeom prst="line">
            <a:avLst/>
          </a:prstGeom>
          <a:ln w="38100">
            <a:solidFill>
              <a:srgbClr val="4F4F4F"/>
            </a:solidFill>
            <a:tailEnd type="triangle" w="med" len="med"/>
          </a:ln>
        </p:spPr>
      </p:cxnSp>
      <p:sp>
        <p:nvSpPr>
          <p:cNvPr id="11" name="Rounded Rectangle 10"/>
          <p:cNvSpPr/>
          <p:nvPr/>
        </p:nvSpPr>
        <p:spPr>
          <a:xfrm>
            <a:off x="2804099" y="2724912"/>
            <a:ext cx="1981139" cy="914400"/>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Yükselir ve soğur</a:t>
            </a:r>
          </a:p>
        </p:txBody>
      </p:sp>
      <p:cxnSp>
        <p:nvCxnSpPr>
          <p:cNvPr id="12" name="Connector 11"/>
          <p:cNvCxnSpPr/>
          <p:nvPr/>
        </p:nvCxnSpPr>
        <p:spPr>
          <a:xfrm>
            <a:off x="4821814" y="3182112"/>
            <a:ext cx="246888" cy="0"/>
          </a:xfrm>
          <a:prstGeom prst="line">
            <a:avLst/>
          </a:prstGeom>
          <a:ln w="38100">
            <a:solidFill>
              <a:srgbClr val="4F4F4F"/>
            </a:solidFill>
            <a:tailEnd type="triangle" w="med" len="med"/>
          </a:ln>
        </p:spPr>
      </p:cxnSp>
      <p:sp>
        <p:nvSpPr>
          <p:cNvPr id="13" name="Rounded Rectangle 12"/>
          <p:cNvSpPr/>
          <p:nvPr/>
        </p:nvSpPr>
        <p:spPr>
          <a:xfrm>
            <a:off x="5105278" y="2724912"/>
            <a:ext cx="1981139" cy="9144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Doyma (çiy) noktası</a:t>
            </a:r>
          </a:p>
        </p:txBody>
      </p:sp>
      <p:cxnSp>
        <p:nvCxnSpPr>
          <p:cNvPr id="14" name="Connector 13"/>
          <p:cNvCxnSpPr/>
          <p:nvPr/>
        </p:nvCxnSpPr>
        <p:spPr>
          <a:xfrm>
            <a:off x="7122993" y="3182112"/>
            <a:ext cx="246888" cy="0"/>
          </a:xfrm>
          <a:prstGeom prst="line">
            <a:avLst/>
          </a:prstGeom>
          <a:ln w="38100">
            <a:solidFill>
              <a:srgbClr val="4F4F4F"/>
            </a:solidFill>
            <a:tailEnd type="triangle" w="med" len="med"/>
          </a:ln>
        </p:spPr>
      </p:cxnSp>
      <p:sp>
        <p:nvSpPr>
          <p:cNvPr id="15" name="Rounded Rectangle 14"/>
          <p:cNvSpPr/>
          <p:nvPr/>
        </p:nvSpPr>
        <p:spPr>
          <a:xfrm>
            <a:off x="7406457" y="2724912"/>
            <a:ext cx="1981139" cy="914400"/>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Yoğuşma: bulut</a:t>
            </a:r>
          </a:p>
        </p:txBody>
      </p:sp>
      <p:cxnSp>
        <p:nvCxnSpPr>
          <p:cNvPr id="16" name="Connector 15"/>
          <p:cNvCxnSpPr/>
          <p:nvPr/>
        </p:nvCxnSpPr>
        <p:spPr>
          <a:xfrm>
            <a:off x="9424172" y="3182112"/>
            <a:ext cx="246888" cy="0"/>
          </a:xfrm>
          <a:prstGeom prst="line">
            <a:avLst/>
          </a:prstGeom>
          <a:ln w="38100">
            <a:solidFill>
              <a:srgbClr val="4F4F4F"/>
            </a:solidFill>
            <a:tailEnd type="triangle" w="med" len="med"/>
          </a:ln>
        </p:spPr>
      </p:cxnSp>
      <p:sp>
        <p:nvSpPr>
          <p:cNvPr id="17" name="Rounded Rectangle 16"/>
          <p:cNvSpPr/>
          <p:nvPr/>
        </p:nvSpPr>
        <p:spPr>
          <a:xfrm>
            <a:off x="9707636" y="2724912"/>
            <a:ext cx="1981139" cy="914400"/>
          </a:xfrm>
          <a:prstGeom prst="roundRect">
            <a:avLst>
              <a:gd name="adj" fmla="val 18000"/>
            </a:avLst>
          </a:prstGeom>
          <a:solidFill>
            <a:srgbClr val="2F8FC9"/>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Yağış</a:t>
            </a:r>
          </a:p>
        </p:txBody>
      </p:sp>
      <p:sp>
        <p:nvSpPr>
          <p:cNvPr id="18" name="Rounded Rectangle 17"/>
          <p:cNvSpPr/>
          <p:nvPr/>
        </p:nvSpPr>
        <p:spPr>
          <a:xfrm>
            <a:off x="502920" y="3913632"/>
            <a:ext cx="5478627" cy="2331720"/>
          </a:xfrm>
          <a:prstGeom prst="roundRect">
            <a:avLst>
              <a:gd name="adj" fmla="val 8000"/>
            </a:avLst>
          </a:prstGeom>
          <a:solidFill>
            <a:srgbClr val="F0F0F0"/>
          </a:solidFill>
          <a:ln>
            <a:noFill/>
          </a:ln>
          <a:effectLst/>
        </p:spPr>
        <p:txBody>
          <a:bodyPr rtlCol="0" anchor="ctr"/>
          <a:lstStyle/>
          <a:p/>
        </p:txBody>
      </p:sp>
      <p:sp>
        <p:nvSpPr>
          <p:cNvPr id="19" name="Rectangle 18"/>
          <p:cNvSpPr/>
          <p:nvPr/>
        </p:nvSpPr>
        <p:spPr>
          <a:xfrm>
            <a:off x="502920" y="3913632"/>
            <a:ext cx="118872" cy="2331720"/>
          </a:xfrm>
          <a:prstGeom prst="rect">
            <a:avLst/>
          </a:prstGeom>
          <a:solidFill>
            <a:srgbClr val="2F8FC9"/>
          </a:solidFill>
          <a:ln>
            <a:noFill/>
          </a:ln>
          <a:effectLst/>
        </p:spPr>
        <p:txBody>
          <a:bodyPr rtlCol="0" anchor="ctr"/>
          <a:lstStyle/>
          <a:p/>
        </p:txBody>
      </p:sp>
      <p:sp>
        <p:nvSpPr>
          <p:cNvPr id="20" name="TextBox 19"/>
          <p:cNvSpPr txBox="1"/>
          <p:nvPr/>
        </p:nvSpPr>
        <p:spPr>
          <a:xfrm>
            <a:off x="777240" y="3913632"/>
            <a:ext cx="5067147" cy="23317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 hava kütlesinin neme doyması için soğuması gereken sıcaklık değerine doyma (çiy) noktası denir.</a:t>
            </a:r>
          </a:p>
        </p:txBody>
      </p:sp>
      <p:sp>
        <p:nvSpPr>
          <p:cNvPr id="21" name="Rounded Rectangle 20"/>
          <p:cNvSpPr/>
          <p:nvPr/>
        </p:nvSpPr>
        <p:spPr>
          <a:xfrm>
            <a:off x="6210147" y="3913632"/>
            <a:ext cx="5478627" cy="2331720"/>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6210147" y="3913632"/>
            <a:ext cx="118872" cy="2331720"/>
          </a:xfrm>
          <a:prstGeom prst="rect">
            <a:avLst/>
          </a:prstGeom>
          <a:solidFill>
            <a:srgbClr val="1E7B6E"/>
          </a:solidFill>
          <a:ln>
            <a:noFill/>
          </a:ln>
          <a:effectLst/>
        </p:spPr>
        <p:txBody>
          <a:bodyPr rtlCol="0" anchor="ctr"/>
          <a:lstStyle/>
          <a:p/>
        </p:txBody>
      </p:sp>
      <p:sp>
        <p:nvSpPr>
          <p:cNvPr id="23" name="TextBox 22"/>
          <p:cNvSpPr txBox="1"/>
          <p:nvPr/>
        </p:nvSpPr>
        <p:spPr>
          <a:xfrm>
            <a:off x="6484467" y="3913632"/>
            <a:ext cx="5067147" cy="23317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Nemli hava kütlelerinin soğuması neticesinde yoğuşma meydana gelir. Yoğuşma ve yağışın gerçekleşmesi üç şekilde olur.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 115</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230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 Yükselim (konveksiyonel) yağışları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YAĞIŞ TÜRÜ</a:t>
            </a:r>
          </a:p>
        </p:txBody>
      </p:sp>
      <p:pic>
        <p:nvPicPr>
          <p:cNvPr id="6" name="Picture 5" descr="h14_gorsel_3_26_s115.jpg"/>
          <p:cNvPicPr>
            <a:picLocks noChangeAspect="1"/>
          </p:cNvPicPr>
          <p:nvPr/>
        </p:nvPicPr>
        <p:blipFill>
          <a:blip r:embed="rId3"/>
          <a:stretch>
            <a:fillRect/>
          </a:stretch>
        </p:blipFill>
        <p:spPr>
          <a:xfrm>
            <a:off x="502920" y="1216152"/>
            <a:ext cx="4572000" cy="2860278"/>
          </a:xfrm>
          <a:prstGeom prst="rect">
            <a:avLst/>
          </a:prstGeom>
          <a:ln w="9525">
            <a:solidFill>
              <a:srgbClr val="D9D9D9"/>
            </a:solidFill>
          </a:ln>
        </p:spPr>
      </p:pic>
      <p:sp>
        <p:nvSpPr>
          <p:cNvPr id="7" name="TextBox 6"/>
          <p:cNvSpPr txBox="1"/>
          <p:nvPr/>
        </p:nvSpPr>
        <p:spPr>
          <a:xfrm>
            <a:off x="502920" y="4096512"/>
            <a:ext cx="45720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3.26: Yükselim yağışının oluşumu (kitap s. 115)</a:t>
            </a:r>
          </a:p>
        </p:txBody>
      </p:sp>
      <p:sp>
        <p:nvSpPr>
          <p:cNvPr id="8" name="Rounded Rectangle 7"/>
          <p:cNvSpPr/>
          <p:nvPr/>
        </p:nvSpPr>
        <p:spPr>
          <a:xfrm>
            <a:off x="502920" y="4416552"/>
            <a:ext cx="4572000" cy="1874520"/>
          </a:xfrm>
          <a:prstGeom prst="roundRect">
            <a:avLst>
              <a:gd name="adj" fmla="val 5000"/>
            </a:avLst>
          </a:prstGeom>
          <a:solidFill>
            <a:srgbClr val="F0F0F0"/>
          </a:solidFill>
          <a:ln>
            <a:noFill/>
          </a:ln>
          <a:effectLst/>
        </p:spPr>
        <p:txBody>
          <a:bodyPr rtlCol="0" anchor="ctr"/>
          <a:lstStyle/>
          <a:p/>
        </p:txBody>
      </p:sp>
      <p:sp>
        <p:nvSpPr>
          <p:cNvPr id="9" name="TextBox 8"/>
          <p:cNvSpPr txBox="1"/>
          <p:nvPr/>
        </p:nvSpPr>
        <p:spPr>
          <a:xfrm>
            <a:off x="594360" y="4434840"/>
            <a:ext cx="2194560" cy="292608"/>
          </a:xfrm>
          <a:prstGeom prst="rect">
            <a:avLst/>
          </a:prstGeom>
          <a:noFill/>
        </p:spPr>
        <p:txBody>
          <a:bodyPr wrap="square" anchor="t" lIns="73152" rIns="73152" tIns="36576" bIns="36576">
            <a:noAutofit/>
          </a:bodyPr>
          <a:lstStyle/>
          <a:p>
            <a:pPr algn="l">
              <a:spcBef>
                <a:spcPts val="0"/>
              </a:spcBef>
              <a:spcAft>
                <a:spcPts val="0"/>
              </a:spcAft>
            </a:pPr>
            <a:r>
              <a:rPr lang="tr-TR" sz="1400" b="1" i="0">
                <a:solidFill>
                  <a:srgbClr val="D3373A"/>
                </a:solidFill>
                <a:latin typeface="Calibri"/>
              </a:rPr>
              <a:t>Defterine çiz:</a:t>
            </a:r>
          </a:p>
        </p:txBody>
      </p:sp>
      <p:sp>
        <p:nvSpPr>
          <p:cNvPr id="10" name="Rectangle 9"/>
          <p:cNvSpPr/>
          <p:nvPr/>
        </p:nvSpPr>
        <p:spPr>
          <a:xfrm>
            <a:off x="685800" y="5973592"/>
            <a:ext cx="4206240" cy="244327"/>
          </a:xfrm>
          <a:prstGeom prst="rect">
            <a:avLst/>
          </a:prstGeom>
          <a:solidFill>
            <a:srgbClr val="7CB342"/>
          </a:solidFill>
          <a:ln>
            <a:noFill/>
          </a:ln>
          <a:effectLst/>
        </p:spPr>
        <p:txBody>
          <a:bodyPr rtlCol="0" anchor="ctr"/>
          <a:lstStyle/>
          <a:p/>
        </p:txBody>
      </p:sp>
      <p:sp>
        <p:nvSpPr>
          <p:cNvPr id="11" name="Sun 10"/>
          <p:cNvSpPr/>
          <p:nvPr/>
        </p:nvSpPr>
        <p:spPr>
          <a:xfrm>
            <a:off x="811987" y="4736683"/>
            <a:ext cx="397032" cy="397032"/>
          </a:xfrm>
          <a:prstGeom prst="sun">
            <a:avLst/>
          </a:prstGeom>
          <a:solidFill>
            <a:srgbClr val="FCC021"/>
          </a:solidFill>
          <a:ln>
            <a:noFill/>
          </a:ln>
          <a:effectLst/>
        </p:spPr>
        <p:txBody>
          <a:bodyPr rtlCol="0" anchor="ctr"/>
          <a:lstStyle/>
          <a:p/>
        </p:txBody>
      </p:sp>
      <p:sp>
        <p:nvSpPr>
          <p:cNvPr id="12" name="Cloud 11"/>
          <p:cNvSpPr/>
          <p:nvPr/>
        </p:nvSpPr>
        <p:spPr>
          <a:xfrm>
            <a:off x="2031796" y="4690872"/>
            <a:ext cx="2018995" cy="549737"/>
          </a:xfrm>
          <a:prstGeom prst="cloud">
            <a:avLst/>
          </a:prstGeom>
          <a:solidFill>
            <a:srgbClr val="FFFFFF"/>
          </a:solidFill>
          <a:ln w="15875">
            <a:solidFill>
              <a:srgbClr val="767676"/>
            </a:solidFill>
          </a:ln>
          <a:effectLst/>
        </p:spPr>
        <p:txBody>
          <a:bodyPr rtlCol="0" anchor="ctr"/>
          <a:lstStyle/>
          <a:p/>
        </p:txBody>
      </p:sp>
      <p:cxnSp>
        <p:nvCxnSpPr>
          <p:cNvPr id="13" name="Connector 12"/>
          <p:cNvCxnSpPr/>
          <p:nvPr/>
        </p:nvCxnSpPr>
        <p:spPr>
          <a:xfrm flipV="1">
            <a:off x="2368296" y="5271150"/>
            <a:ext cx="0" cy="641360"/>
          </a:xfrm>
          <a:prstGeom prst="line">
            <a:avLst/>
          </a:prstGeom>
          <a:ln w="38100">
            <a:solidFill>
              <a:srgbClr val="D3373A"/>
            </a:solidFill>
            <a:tailEnd type="triangle" w="med" len="med"/>
          </a:ln>
        </p:spPr>
      </p:cxnSp>
      <p:cxnSp>
        <p:nvCxnSpPr>
          <p:cNvPr id="14" name="Connector 13"/>
          <p:cNvCxnSpPr/>
          <p:nvPr/>
        </p:nvCxnSpPr>
        <p:spPr>
          <a:xfrm flipV="1">
            <a:off x="2788920" y="5271150"/>
            <a:ext cx="0" cy="641360"/>
          </a:xfrm>
          <a:prstGeom prst="line">
            <a:avLst/>
          </a:prstGeom>
          <a:ln w="38100">
            <a:solidFill>
              <a:srgbClr val="D3373A"/>
            </a:solidFill>
            <a:tailEnd type="triangle" w="med" len="med"/>
          </a:ln>
        </p:spPr>
      </p:cxnSp>
      <p:cxnSp>
        <p:nvCxnSpPr>
          <p:cNvPr id="15" name="Connector 14"/>
          <p:cNvCxnSpPr/>
          <p:nvPr/>
        </p:nvCxnSpPr>
        <p:spPr>
          <a:xfrm flipH="1">
            <a:off x="3220516" y="5240609"/>
            <a:ext cx="73152" cy="641360"/>
          </a:xfrm>
          <a:prstGeom prst="line">
            <a:avLst/>
          </a:prstGeom>
          <a:ln w="25400">
            <a:solidFill>
              <a:srgbClr val="2F8FC9"/>
            </a:solidFill>
          </a:ln>
        </p:spPr>
      </p:cxnSp>
      <p:cxnSp>
        <p:nvCxnSpPr>
          <p:cNvPr id="16" name="Connector 15"/>
          <p:cNvCxnSpPr/>
          <p:nvPr/>
        </p:nvCxnSpPr>
        <p:spPr>
          <a:xfrm flipH="1">
            <a:off x="3388766" y="5240609"/>
            <a:ext cx="73152" cy="641360"/>
          </a:xfrm>
          <a:prstGeom prst="line">
            <a:avLst/>
          </a:prstGeom>
          <a:ln w="25400">
            <a:solidFill>
              <a:srgbClr val="2F8FC9"/>
            </a:solidFill>
          </a:ln>
        </p:spPr>
      </p:cxnSp>
      <p:cxnSp>
        <p:nvCxnSpPr>
          <p:cNvPr id="17" name="Connector 16"/>
          <p:cNvCxnSpPr/>
          <p:nvPr/>
        </p:nvCxnSpPr>
        <p:spPr>
          <a:xfrm flipH="1">
            <a:off x="3557016" y="5240609"/>
            <a:ext cx="73152" cy="641360"/>
          </a:xfrm>
          <a:prstGeom prst="line">
            <a:avLst/>
          </a:prstGeom>
          <a:ln w="25400">
            <a:solidFill>
              <a:srgbClr val="2F8FC9"/>
            </a:solidFill>
          </a:ln>
        </p:spPr>
      </p:cxnSp>
      <p:cxnSp>
        <p:nvCxnSpPr>
          <p:cNvPr id="18" name="Connector 17"/>
          <p:cNvCxnSpPr/>
          <p:nvPr/>
        </p:nvCxnSpPr>
        <p:spPr>
          <a:xfrm flipH="1">
            <a:off x="3725265" y="5240609"/>
            <a:ext cx="73152" cy="641360"/>
          </a:xfrm>
          <a:prstGeom prst="line">
            <a:avLst/>
          </a:prstGeom>
          <a:ln w="25400">
            <a:solidFill>
              <a:srgbClr val="2F8FC9"/>
            </a:solidFill>
          </a:ln>
        </p:spPr>
      </p:cxnSp>
      <p:sp>
        <p:nvSpPr>
          <p:cNvPr id="19" name="TextBox 18"/>
          <p:cNvSpPr txBox="1"/>
          <p:nvPr/>
        </p:nvSpPr>
        <p:spPr>
          <a:xfrm>
            <a:off x="769924" y="5668182"/>
            <a:ext cx="1261872" cy="274868"/>
          </a:xfrm>
          <a:prstGeom prst="rect">
            <a:avLst/>
          </a:prstGeom>
          <a:noFill/>
        </p:spPr>
        <p:txBody>
          <a:bodyPr wrap="square" anchor="ctr" lIns="18288" rIns="18288" tIns="0" bIns="0">
            <a:noAutofit/>
          </a:bodyPr>
          <a:lstStyle/>
          <a:p>
            <a:pPr algn="l">
              <a:spcBef>
                <a:spcPts val="0"/>
              </a:spcBef>
              <a:spcAft>
                <a:spcPts val="0"/>
              </a:spcAft>
            </a:pPr>
            <a:r>
              <a:rPr lang="tr-TR" sz="1400" b="1" i="0">
                <a:solidFill>
                  <a:srgbClr val="D3373A"/>
                </a:solidFill>
                <a:latin typeface="Calibri"/>
              </a:rPr>
              <a:t>ısınma</a:t>
            </a:r>
          </a:p>
        </p:txBody>
      </p:sp>
      <p:sp>
        <p:nvSpPr>
          <p:cNvPr id="20" name="TextBox 19"/>
          <p:cNvSpPr txBox="1"/>
          <p:nvPr/>
        </p:nvSpPr>
        <p:spPr>
          <a:xfrm>
            <a:off x="854049" y="5332232"/>
            <a:ext cx="1388059" cy="274868"/>
          </a:xfrm>
          <a:prstGeom prst="rect">
            <a:avLst/>
          </a:prstGeom>
          <a:noFill/>
        </p:spPr>
        <p:txBody>
          <a:bodyPr wrap="square" anchor="ctr" lIns="18288" rIns="18288" tIns="0" bIns="0">
            <a:noAutofit/>
          </a:bodyPr>
          <a:lstStyle/>
          <a:p>
            <a:pPr algn="r">
              <a:spcBef>
                <a:spcPts val="0"/>
              </a:spcBef>
              <a:spcAft>
                <a:spcPts val="0"/>
              </a:spcAft>
            </a:pPr>
            <a:r>
              <a:rPr lang="tr-TR" sz="1200" b="1" i="0">
                <a:solidFill>
                  <a:srgbClr val="262626"/>
                </a:solidFill>
                <a:latin typeface="Calibri"/>
              </a:rPr>
              <a:t>yükselir, soğur</a:t>
            </a:r>
          </a:p>
        </p:txBody>
      </p:sp>
      <p:sp>
        <p:nvSpPr>
          <p:cNvPr id="21" name="TextBox 20"/>
          <p:cNvSpPr txBox="1"/>
          <p:nvPr/>
        </p:nvSpPr>
        <p:spPr>
          <a:xfrm>
            <a:off x="3966667" y="5332232"/>
            <a:ext cx="925372" cy="274868"/>
          </a:xfrm>
          <a:prstGeom prst="rect">
            <a:avLst/>
          </a:prstGeom>
          <a:noFill/>
        </p:spPr>
        <p:txBody>
          <a:bodyPr wrap="square" anchor="ctr" lIns="18288" rIns="18288" tIns="0" bIns="0">
            <a:noAutofit/>
          </a:bodyPr>
          <a:lstStyle/>
          <a:p>
            <a:pPr algn="l">
              <a:spcBef>
                <a:spcPts val="0"/>
              </a:spcBef>
              <a:spcAft>
                <a:spcPts val="0"/>
              </a:spcAft>
            </a:pPr>
            <a:r>
              <a:rPr lang="tr-TR" sz="1200" b="1" i="0">
                <a:solidFill>
                  <a:srgbClr val="2F8FC9"/>
                </a:solidFill>
                <a:latin typeface="Calibri"/>
              </a:rPr>
              <a:t>sağanak</a:t>
            </a:r>
          </a:p>
        </p:txBody>
      </p:sp>
      <p:sp>
        <p:nvSpPr>
          <p:cNvPr id="22" name="Rounded Rectangle 21"/>
          <p:cNvSpPr/>
          <p:nvPr/>
        </p:nvSpPr>
        <p:spPr>
          <a:xfrm>
            <a:off x="5303520" y="1216152"/>
            <a:ext cx="6385255" cy="274320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5303520" y="1216152"/>
            <a:ext cx="6385255" cy="438912"/>
          </a:xfrm>
          <a:prstGeom prst="roundRect">
            <a:avLst>
              <a:gd name="adj" fmla="val 25000"/>
            </a:avLst>
          </a:prstGeom>
          <a:solidFill>
            <a:srgbClr val="D3373A"/>
          </a:solidFill>
          <a:ln>
            <a:noFill/>
          </a:ln>
          <a:effectLst/>
        </p:spPr>
        <p:txBody>
          <a:bodyPr rtlCol="0" anchor="ctr"/>
          <a:lstStyle/>
          <a:p/>
        </p:txBody>
      </p:sp>
      <p:sp>
        <p:nvSpPr>
          <p:cNvPr id="24" name="Rectangle 23"/>
          <p:cNvSpPr/>
          <p:nvPr/>
        </p:nvSpPr>
        <p:spPr>
          <a:xfrm>
            <a:off x="5303520" y="1435608"/>
            <a:ext cx="6385255" cy="219456"/>
          </a:xfrm>
          <a:prstGeom prst="rect">
            <a:avLst/>
          </a:prstGeom>
          <a:solidFill>
            <a:srgbClr val="D3373A"/>
          </a:solidFill>
          <a:ln>
            <a:noFill/>
          </a:ln>
          <a:effectLst/>
        </p:spPr>
        <p:txBody>
          <a:bodyPr rtlCol="0" anchor="ctr"/>
          <a:lstStyle/>
          <a:p/>
        </p:txBody>
      </p:sp>
      <p:sp>
        <p:nvSpPr>
          <p:cNvPr id="25" name="TextBox 24"/>
          <p:cNvSpPr txBox="1"/>
          <p:nvPr/>
        </p:nvSpPr>
        <p:spPr>
          <a:xfrm>
            <a:off x="5394960" y="121615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Nasıl oluşur?</a:t>
            </a:r>
          </a:p>
        </p:txBody>
      </p:sp>
      <p:sp>
        <p:nvSpPr>
          <p:cNvPr id="26" name="TextBox 25"/>
          <p:cNvSpPr txBox="1"/>
          <p:nvPr/>
        </p:nvSpPr>
        <p:spPr>
          <a:xfrm>
            <a:off x="5413248" y="1728216"/>
            <a:ext cx="6165799" cy="215798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Isınan havanın hafifleyip yükselerek hızla soğuması sonucunda yoğuşma meydana gelir.</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Bu duruma bağlı olarak sağanak şeklinde yükselim yağışları oluşur.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Bu yağışlar sel ve taşkınların yaşanmasına yol açabilir.</a:t>
            </a:r>
          </a:p>
        </p:txBody>
      </p:sp>
      <p:sp>
        <p:nvSpPr>
          <p:cNvPr id="27" name="Rounded Rectangle 26"/>
          <p:cNvSpPr/>
          <p:nvPr/>
        </p:nvSpPr>
        <p:spPr>
          <a:xfrm>
            <a:off x="5303520" y="4096512"/>
            <a:ext cx="6385255" cy="219456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5303520" y="4096512"/>
            <a:ext cx="6385255" cy="438912"/>
          </a:xfrm>
          <a:prstGeom prst="roundRect">
            <a:avLst>
              <a:gd name="adj" fmla="val 25000"/>
            </a:avLst>
          </a:prstGeom>
          <a:solidFill>
            <a:srgbClr val="D3373A"/>
          </a:solidFill>
          <a:ln>
            <a:noFill/>
          </a:ln>
          <a:effectLst/>
        </p:spPr>
        <p:txBody>
          <a:bodyPr rtlCol="0" anchor="ctr"/>
          <a:lstStyle/>
          <a:p/>
        </p:txBody>
      </p:sp>
      <p:sp>
        <p:nvSpPr>
          <p:cNvPr id="29" name="Rectangle 28"/>
          <p:cNvSpPr/>
          <p:nvPr/>
        </p:nvSpPr>
        <p:spPr>
          <a:xfrm>
            <a:off x="5303520" y="4315968"/>
            <a:ext cx="6385255" cy="219456"/>
          </a:xfrm>
          <a:prstGeom prst="rect">
            <a:avLst/>
          </a:prstGeom>
          <a:solidFill>
            <a:srgbClr val="D3373A"/>
          </a:solidFill>
          <a:ln>
            <a:noFill/>
          </a:ln>
          <a:effectLst/>
        </p:spPr>
        <p:txBody>
          <a:bodyPr rtlCol="0" anchor="ctr"/>
          <a:lstStyle/>
          <a:p/>
        </p:txBody>
      </p:sp>
      <p:sp>
        <p:nvSpPr>
          <p:cNvPr id="30" name="TextBox 29"/>
          <p:cNvSpPr txBox="1"/>
          <p:nvPr/>
        </p:nvSpPr>
        <p:spPr>
          <a:xfrm>
            <a:off x="5394960" y="409651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Nerede?</a:t>
            </a:r>
          </a:p>
        </p:txBody>
      </p:sp>
      <p:sp>
        <p:nvSpPr>
          <p:cNvPr id="31" name="TextBox 30"/>
          <p:cNvSpPr txBox="1"/>
          <p:nvPr/>
        </p:nvSpPr>
        <p:spPr>
          <a:xfrm>
            <a:off x="5413248" y="4608576"/>
            <a:ext cx="6165799" cy="1609344"/>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Ekvatoral bölgede yıl boyunca, karasal iklim bölgelerinde mevsim koşullarına bağlı olarak yükselim yağışları etkili olur.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231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 Yamaç (orografik) yağışları</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YAĞIŞ TÜRÜ</a:t>
            </a:r>
          </a:p>
        </p:txBody>
      </p:sp>
      <p:pic>
        <p:nvPicPr>
          <p:cNvPr id="6" name="Picture 5" descr="h14_gorsel_3_27_s115.jpg"/>
          <p:cNvPicPr>
            <a:picLocks noChangeAspect="1"/>
          </p:cNvPicPr>
          <p:nvPr/>
        </p:nvPicPr>
        <p:blipFill>
          <a:blip r:embed="rId3"/>
          <a:stretch>
            <a:fillRect/>
          </a:stretch>
        </p:blipFill>
        <p:spPr>
          <a:xfrm>
            <a:off x="502920" y="1216152"/>
            <a:ext cx="4572000" cy="2668858"/>
          </a:xfrm>
          <a:prstGeom prst="rect">
            <a:avLst/>
          </a:prstGeom>
          <a:ln w="9525">
            <a:solidFill>
              <a:srgbClr val="D9D9D9"/>
            </a:solidFill>
          </a:ln>
        </p:spPr>
      </p:pic>
      <p:sp>
        <p:nvSpPr>
          <p:cNvPr id="7" name="TextBox 6"/>
          <p:cNvSpPr txBox="1"/>
          <p:nvPr/>
        </p:nvSpPr>
        <p:spPr>
          <a:xfrm>
            <a:off x="502920" y="4096512"/>
            <a:ext cx="45720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3.27: Yamaç yağışının oluşumu (kitap s. 115)</a:t>
            </a:r>
          </a:p>
        </p:txBody>
      </p:sp>
      <p:sp>
        <p:nvSpPr>
          <p:cNvPr id="8" name="Rounded Rectangle 7"/>
          <p:cNvSpPr/>
          <p:nvPr/>
        </p:nvSpPr>
        <p:spPr>
          <a:xfrm>
            <a:off x="502920" y="4416552"/>
            <a:ext cx="4572000" cy="1874520"/>
          </a:xfrm>
          <a:prstGeom prst="roundRect">
            <a:avLst>
              <a:gd name="adj" fmla="val 5000"/>
            </a:avLst>
          </a:prstGeom>
          <a:solidFill>
            <a:srgbClr val="F0F0F0"/>
          </a:solidFill>
          <a:ln>
            <a:noFill/>
          </a:ln>
          <a:effectLst/>
        </p:spPr>
        <p:txBody>
          <a:bodyPr rtlCol="0" anchor="ctr"/>
          <a:lstStyle/>
          <a:p/>
        </p:txBody>
      </p:sp>
      <p:sp>
        <p:nvSpPr>
          <p:cNvPr id="9" name="TextBox 8"/>
          <p:cNvSpPr txBox="1"/>
          <p:nvPr/>
        </p:nvSpPr>
        <p:spPr>
          <a:xfrm>
            <a:off x="594360" y="4434840"/>
            <a:ext cx="2194560" cy="292608"/>
          </a:xfrm>
          <a:prstGeom prst="rect">
            <a:avLst/>
          </a:prstGeom>
          <a:noFill/>
        </p:spPr>
        <p:txBody>
          <a:bodyPr wrap="square" anchor="t" lIns="73152" rIns="73152" tIns="36576" bIns="36576">
            <a:noAutofit/>
          </a:bodyPr>
          <a:lstStyle/>
          <a:p>
            <a:pPr algn="l">
              <a:spcBef>
                <a:spcPts val="0"/>
              </a:spcBef>
              <a:spcAft>
                <a:spcPts val="0"/>
              </a:spcAft>
            </a:pPr>
            <a:r>
              <a:rPr lang="tr-TR" sz="1400" b="1" i="0">
                <a:solidFill>
                  <a:srgbClr val="2E7D32"/>
                </a:solidFill>
                <a:latin typeface="Calibri"/>
              </a:rPr>
              <a:t>Defterine çiz:</a:t>
            </a:r>
          </a:p>
        </p:txBody>
      </p:sp>
      <p:sp>
        <p:nvSpPr>
          <p:cNvPr id="10" name="Rectangle 9"/>
          <p:cNvSpPr/>
          <p:nvPr/>
        </p:nvSpPr>
        <p:spPr>
          <a:xfrm>
            <a:off x="685800" y="6004133"/>
            <a:ext cx="1598371" cy="213786"/>
          </a:xfrm>
          <a:prstGeom prst="rect">
            <a:avLst/>
          </a:prstGeom>
          <a:solidFill>
            <a:srgbClr val="4F9FD8"/>
          </a:solidFill>
          <a:ln>
            <a:noFill/>
          </a:ln>
          <a:effectLst/>
        </p:spPr>
        <p:txBody>
          <a:bodyPr rtlCol="0" anchor="ctr"/>
          <a:lstStyle/>
          <a:p/>
        </p:txBody>
      </p:sp>
      <p:sp>
        <p:nvSpPr>
          <p:cNvPr id="11" name="Rectangle 10"/>
          <p:cNvSpPr/>
          <p:nvPr/>
        </p:nvSpPr>
        <p:spPr>
          <a:xfrm>
            <a:off x="2284171" y="6004133"/>
            <a:ext cx="2607868" cy="213786"/>
          </a:xfrm>
          <a:prstGeom prst="rect">
            <a:avLst/>
          </a:prstGeom>
          <a:solidFill>
            <a:srgbClr val="7CB342"/>
          </a:solidFill>
          <a:ln>
            <a:noFill/>
          </a:ln>
          <a:effectLst/>
        </p:spPr>
        <p:txBody>
          <a:bodyPr rtlCol="0" anchor="ctr"/>
          <a:lstStyle/>
          <a:p/>
        </p:txBody>
      </p:sp>
      <p:sp>
        <p:nvSpPr>
          <p:cNvPr id="12" name="Freeform 11"/>
          <p:cNvSpPr/>
          <p:nvPr/>
        </p:nvSpPr>
        <p:spPr>
          <a:xfrm>
            <a:off x="2284171" y="5026822"/>
            <a:ext cx="2271369" cy="977311"/>
          </a:xfrm>
          <a:custGeom>
            <a:avLst/>
            <a:gdLst/>
            <a:ahLst/>
            <a:cxnLst/>
            <a:rect l="l" t="t" r="r" b="b"/>
            <a:pathLst>
              <a:path w="2271369" h="977311">
                <a:moveTo>
                  <a:pt x="0" y="977311"/>
                </a:moveTo>
                <a:lnTo>
                  <a:pt x="1009497" y="0"/>
                </a:lnTo>
                <a:lnTo>
                  <a:pt x="2271369" y="977311"/>
                </a:lnTo>
                <a:close/>
              </a:path>
            </a:pathLst>
          </a:custGeom>
          <a:solidFill>
            <a:srgbClr val="6E8B3D"/>
          </a:solidFill>
          <a:ln w="15875">
            <a:solidFill>
              <a:srgbClr val="4F4F4F"/>
            </a:solidFill>
          </a:ln>
        </p:spPr>
        <p:txBody>
          <a:bodyPr rtlCol="0" anchor="ctr"/>
          <a:lstStyle/>
          <a:p>
            <a:pPr algn="ctr"/>
          </a:p>
        </p:txBody>
      </p:sp>
      <p:cxnSp>
        <p:nvCxnSpPr>
          <p:cNvPr id="13" name="Connector 12"/>
          <p:cNvCxnSpPr/>
          <p:nvPr/>
        </p:nvCxnSpPr>
        <p:spPr>
          <a:xfrm>
            <a:off x="811987" y="5851428"/>
            <a:ext cx="1388059" cy="0"/>
          </a:xfrm>
          <a:prstGeom prst="line">
            <a:avLst/>
          </a:prstGeom>
          <a:ln w="38100">
            <a:solidFill>
              <a:srgbClr val="2F8FC9"/>
            </a:solidFill>
            <a:tailEnd type="triangle" w="med" len="med"/>
          </a:ln>
        </p:spPr>
      </p:cxnSp>
      <p:cxnSp>
        <p:nvCxnSpPr>
          <p:cNvPr id="14" name="Connector 13"/>
          <p:cNvCxnSpPr/>
          <p:nvPr/>
        </p:nvCxnSpPr>
        <p:spPr>
          <a:xfrm flipV="1">
            <a:off x="2368296" y="5332232"/>
            <a:ext cx="630936" cy="488655"/>
          </a:xfrm>
          <a:prstGeom prst="line">
            <a:avLst/>
          </a:prstGeom>
          <a:ln w="38100">
            <a:solidFill>
              <a:srgbClr val="2F8FC9"/>
            </a:solidFill>
            <a:tailEnd type="triangle" w="med" len="med"/>
          </a:ln>
        </p:spPr>
      </p:cxnSp>
      <p:sp>
        <p:nvSpPr>
          <p:cNvPr id="15" name="Cloud 14"/>
          <p:cNvSpPr/>
          <p:nvPr/>
        </p:nvSpPr>
        <p:spPr>
          <a:xfrm>
            <a:off x="2073859" y="4690872"/>
            <a:ext cx="1261872" cy="458114"/>
          </a:xfrm>
          <a:prstGeom prst="cloud">
            <a:avLst/>
          </a:prstGeom>
          <a:solidFill>
            <a:srgbClr val="FFFFFF"/>
          </a:solidFill>
          <a:ln w="15875">
            <a:solidFill>
              <a:srgbClr val="767676"/>
            </a:solidFill>
          </a:ln>
          <a:effectLst/>
        </p:spPr>
        <p:txBody>
          <a:bodyPr rtlCol="0" anchor="ctr"/>
          <a:lstStyle/>
          <a:p/>
        </p:txBody>
      </p:sp>
      <p:cxnSp>
        <p:nvCxnSpPr>
          <p:cNvPr id="16" name="Connector 15"/>
          <p:cNvCxnSpPr/>
          <p:nvPr/>
        </p:nvCxnSpPr>
        <p:spPr>
          <a:xfrm flipH="1">
            <a:off x="2331948" y="5148986"/>
            <a:ext cx="73152" cy="458114"/>
          </a:xfrm>
          <a:prstGeom prst="line">
            <a:avLst/>
          </a:prstGeom>
          <a:ln w="25400">
            <a:solidFill>
              <a:srgbClr val="2F8FC9"/>
            </a:solidFill>
          </a:ln>
        </p:spPr>
      </p:cxnSp>
      <p:cxnSp>
        <p:nvCxnSpPr>
          <p:cNvPr id="17" name="Connector 16"/>
          <p:cNvCxnSpPr/>
          <p:nvPr/>
        </p:nvCxnSpPr>
        <p:spPr>
          <a:xfrm flipH="1">
            <a:off x="2489682" y="5148986"/>
            <a:ext cx="73152" cy="458114"/>
          </a:xfrm>
          <a:prstGeom prst="line">
            <a:avLst/>
          </a:prstGeom>
          <a:ln w="25400">
            <a:solidFill>
              <a:srgbClr val="2F8FC9"/>
            </a:solidFill>
          </a:ln>
        </p:spPr>
      </p:cxnSp>
      <p:cxnSp>
        <p:nvCxnSpPr>
          <p:cNvPr id="18" name="Connector 17"/>
          <p:cNvCxnSpPr/>
          <p:nvPr/>
        </p:nvCxnSpPr>
        <p:spPr>
          <a:xfrm flipH="1">
            <a:off x="2647416" y="5148986"/>
            <a:ext cx="73152" cy="458114"/>
          </a:xfrm>
          <a:prstGeom prst="line">
            <a:avLst/>
          </a:prstGeom>
          <a:ln w="25400">
            <a:solidFill>
              <a:srgbClr val="2F8FC9"/>
            </a:solidFill>
          </a:ln>
        </p:spPr>
      </p:cxnSp>
      <p:cxnSp>
        <p:nvCxnSpPr>
          <p:cNvPr id="19" name="Connector 18"/>
          <p:cNvCxnSpPr/>
          <p:nvPr/>
        </p:nvCxnSpPr>
        <p:spPr>
          <a:xfrm flipH="1">
            <a:off x="2805150" y="5148986"/>
            <a:ext cx="73152" cy="458114"/>
          </a:xfrm>
          <a:prstGeom prst="line">
            <a:avLst/>
          </a:prstGeom>
          <a:ln w="25400">
            <a:solidFill>
              <a:srgbClr val="2F8FC9"/>
            </a:solidFill>
          </a:ln>
        </p:spPr>
      </p:cxnSp>
      <p:cxnSp>
        <p:nvCxnSpPr>
          <p:cNvPr id="20" name="Connector 19"/>
          <p:cNvCxnSpPr/>
          <p:nvPr/>
        </p:nvCxnSpPr>
        <p:spPr>
          <a:xfrm>
            <a:off x="3503980" y="5240609"/>
            <a:ext cx="967436" cy="610819"/>
          </a:xfrm>
          <a:prstGeom prst="line">
            <a:avLst/>
          </a:prstGeom>
          <a:ln w="38100">
            <a:solidFill>
              <a:srgbClr val="D3373A"/>
            </a:solidFill>
            <a:tailEnd type="triangle" w="med" len="med"/>
          </a:ln>
        </p:spPr>
      </p:cxnSp>
      <p:sp>
        <p:nvSpPr>
          <p:cNvPr id="21" name="TextBox 20"/>
          <p:cNvSpPr txBox="1"/>
          <p:nvPr/>
        </p:nvSpPr>
        <p:spPr>
          <a:xfrm>
            <a:off x="727862" y="5484936"/>
            <a:ext cx="1430121" cy="244327"/>
          </a:xfrm>
          <a:prstGeom prst="rect">
            <a:avLst/>
          </a:prstGeom>
          <a:noFill/>
        </p:spPr>
        <p:txBody>
          <a:bodyPr wrap="square" anchor="ctr" lIns="18288" rIns="18288" tIns="0" bIns="0">
            <a:noAutofit/>
          </a:bodyPr>
          <a:lstStyle/>
          <a:p>
            <a:pPr algn="ctr">
              <a:spcBef>
                <a:spcPts val="0"/>
              </a:spcBef>
              <a:spcAft>
                <a:spcPts val="0"/>
              </a:spcAft>
            </a:pPr>
            <a:r>
              <a:rPr lang="tr-TR" sz="1200" b="1" i="0">
                <a:solidFill>
                  <a:srgbClr val="2F8FC9"/>
                </a:solidFill>
                <a:latin typeface="Calibri"/>
              </a:rPr>
              <a:t>nemli hava</a:t>
            </a:r>
          </a:p>
        </p:txBody>
      </p:sp>
      <p:sp>
        <p:nvSpPr>
          <p:cNvPr id="22" name="TextBox 21"/>
          <p:cNvSpPr txBox="1"/>
          <p:nvPr/>
        </p:nvSpPr>
        <p:spPr>
          <a:xfrm>
            <a:off x="3714292" y="4813035"/>
            <a:ext cx="1177747" cy="335950"/>
          </a:xfrm>
          <a:prstGeom prst="rect">
            <a:avLst/>
          </a:prstGeom>
          <a:noFill/>
        </p:spPr>
        <p:txBody>
          <a:bodyPr wrap="square" anchor="ctr" lIns="18288" rIns="18288" tIns="0" bIns="0">
            <a:noAutofit/>
          </a:bodyPr>
          <a:lstStyle/>
          <a:p>
            <a:pPr algn="ctr">
              <a:spcBef>
                <a:spcPts val="0"/>
              </a:spcBef>
              <a:spcAft>
                <a:spcPts val="0"/>
              </a:spcAft>
            </a:pPr>
            <a:r>
              <a:rPr lang="tr-TR" sz="1100" b="1" i="0">
                <a:solidFill>
                  <a:srgbClr val="D3373A"/>
                </a:solidFill>
                <a:latin typeface="Calibri"/>
              </a:rPr>
              <a:t>kuru, ılık (fön)</a:t>
            </a:r>
          </a:p>
        </p:txBody>
      </p:sp>
      <p:sp>
        <p:nvSpPr>
          <p:cNvPr id="23" name="Rounded Rectangle 22"/>
          <p:cNvSpPr/>
          <p:nvPr/>
        </p:nvSpPr>
        <p:spPr>
          <a:xfrm>
            <a:off x="5303520" y="1216152"/>
            <a:ext cx="6385255" cy="274320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5303520" y="1216152"/>
            <a:ext cx="6385255" cy="438912"/>
          </a:xfrm>
          <a:prstGeom prst="roundRect">
            <a:avLst>
              <a:gd name="adj" fmla="val 25000"/>
            </a:avLst>
          </a:prstGeom>
          <a:solidFill>
            <a:srgbClr val="2E7D32"/>
          </a:solidFill>
          <a:ln>
            <a:noFill/>
          </a:ln>
          <a:effectLst/>
        </p:spPr>
        <p:txBody>
          <a:bodyPr rtlCol="0" anchor="ctr"/>
          <a:lstStyle/>
          <a:p/>
        </p:txBody>
      </p:sp>
      <p:sp>
        <p:nvSpPr>
          <p:cNvPr id="25" name="Rectangle 24"/>
          <p:cNvSpPr/>
          <p:nvPr/>
        </p:nvSpPr>
        <p:spPr>
          <a:xfrm>
            <a:off x="5303520" y="1435608"/>
            <a:ext cx="6385255" cy="219456"/>
          </a:xfrm>
          <a:prstGeom prst="rect">
            <a:avLst/>
          </a:prstGeom>
          <a:solidFill>
            <a:srgbClr val="2E7D32"/>
          </a:solidFill>
          <a:ln>
            <a:noFill/>
          </a:ln>
          <a:effectLst/>
        </p:spPr>
        <p:txBody>
          <a:bodyPr rtlCol="0" anchor="ctr"/>
          <a:lstStyle/>
          <a:p/>
        </p:txBody>
      </p:sp>
      <p:sp>
        <p:nvSpPr>
          <p:cNvPr id="26" name="TextBox 25"/>
          <p:cNvSpPr txBox="1"/>
          <p:nvPr/>
        </p:nvSpPr>
        <p:spPr>
          <a:xfrm>
            <a:off x="5394960" y="121615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Nasıl oluşur?</a:t>
            </a:r>
          </a:p>
        </p:txBody>
      </p:sp>
      <p:sp>
        <p:nvSpPr>
          <p:cNvPr id="27" name="TextBox 26"/>
          <p:cNvSpPr txBox="1"/>
          <p:nvPr/>
        </p:nvSpPr>
        <p:spPr>
          <a:xfrm>
            <a:off x="5413248" y="1728216"/>
            <a:ext cx="6165799" cy="215798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Nemli hava kütlesinin bir dağ yamacı boyunca yükselerek soğuması ve yoğuşması sonucunda oluşan yağışlardır.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Yamaç yağışları, dağların nemli hava kütlelerine açık yamaçlarında meydana gelir.</a:t>
            </a:r>
          </a:p>
        </p:txBody>
      </p:sp>
      <p:sp>
        <p:nvSpPr>
          <p:cNvPr id="28" name="Rounded Rectangle 27"/>
          <p:cNvSpPr/>
          <p:nvPr/>
        </p:nvSpPr>
        <p:spPr>
          <a:xfrm>
            <a:off x="5303520" y="4096512"/>
            <a:ext cx="6385255" cy="2194560"/>
          </a:xfrm>
          <a:prstGeom prst="roundRect">
            <a:avLst>
              <a:gd name="adj" fmla="val 5000"/>
            </a:avLst>
          </a:prstGeom>
          <a:solidFill>
            <a:srgbClr val="F0F0F0"/>
          </a:solidFill>
          <a:ln>
            <a:noFill/>
          </a:ln>
          <a:effectLst/>
        </p:spPr>
        <p:txBody>
          <a:bodyPr rtlCol="0" anchor="ctr"/>
          <a:lstStyle/>
          <a:p/>
        </p:txBody>
      </p:sp>
      <p:sp>
        <p:nvSpPr>
          <p:cNvPr id="29" name="Rounded Rectangle 28"/>
          <p:cNvSpPr/>
          <p:nvPr/>
        </p:nvSpPr>
        <p:spPr>
          <a:xfrm>
            <a:off x="5303520" y="4096512"/>
            <a:ext cx="6385255" cy="438912"/>
          </a:xfrm>
          <a:prstGeom prst="roundRect">
            <a:avLst>
              <a:gd name="adj" fmla="val 25000"/>
            </a:avLst>
          </a:prstGeom>
          <a:solidFill>
            <a:srgbClr val="2E7D32"/>
          </a:solidFill>
          <a:ln>
            <a:noFill/>
          </a:ln>
          <a:effectLst/>
        </p:spPr>
        <p:txBody>
          <a:bodyPr rtlCol="0" anchor="ctr"/>
          <a:lstStyle/>
          <a:p/>
        </p:txBody>
      </p:sp>
      <p:sp>
        <p:nvSpPr>
          <p:cNvPr id="30" name="Rectangle 29"/>
          <p:cNvSpPr/>
          <p:nvPr/>
        </p:nvSpPr>
        <p:spPr>
          <a:xfrm>
            <a:off x="5303520" y="4315968"/>
            <a:ext cx="6385255" cy="219456"/>
          </a:xfrm>
          <a:prstGeom prst="rect">
            <a:avLst/>
          </a:prstGeom>
          <a:solidFill>
            <a:srgbClr val="2E7D32"/>
          </a:solidFill>
          <a:ln>
            <a:noFill/>
          </a:ln>
          <a:effectLst/>
        </p:spPr>
        <p:txBody>
          <a:bodyPr rtlCol="0" anchor="ctr"/>
          <a:lstStyle/>
          <a:p/>
        </p:txBody>
      </p:sp>
      <p:sp>
        <p:nvSpPr>
          <p:cNvPr id="31" name="TextBox 30"/>
          <p:cNvSpPr txBox="1"/>
          <p:nvPr/>
        </p:nvSpPr>
        <p:spPr>
          <a:xfrm>
            <a:off x="5394960" y="409651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Nerede?</a:t>
            </a:r>
          </a:p>
        </p:txBody>
      </p:sp>
      <p:sp>
        <p:nvSpPr>
          <p:cNvPr id="32" name="TextBox 31"/>
          <p:cNvSpPr txBox="1"/>
          <p:nvPr/>
        </p:nvSpPr>
        <p:spPr>
          <a:xfrm>
            <a:off x="5413248" y="4608576"/>
            <a:ext cx="6165799" cy="1609344"/>
          </a:xfrm>
          <a:prstGeom prst="rect">
            <a:avLst/>
          </a:prstGeom>
          <a:noFill/>
        </p:spPr>
        <p:txBody>
          <a:bodyPr wrap="square" anchor="t" lIns="73152" rIns="73152" tIns="36576" bIns="36576">
            <a:noAutofit/>
          </a:bodyPr>
          <a:lstStyle/>
          <a:p>
            <a:pPr algn="l" marL="229974" indent="-229974">
              <a:spcBef>
                <a:spcPts val="0"/>
              </a:spcBef>
              <a:spcAft>
                <a:spcPts val="555"/>
              </a:spcAft>
            </a:pPr>
            <a:r>
              <a:rPr lang="tr-TR" sz="1850" b="1" i="0">
                <a:solidFill>
                  <a:srgbClr val="2C6696"/>
                </a:solidFill>
                <a:latin typeface="Calibri"/>
              </a:rPr>
              <a:t>•  </a:t>
            </a:r>
            <a:r>
              <a:rPr lang="tr-TR" sz="1850" b="0" i="0">
                <a:solidFill>
                  <a:srgbClr val="262626"/>
                </a:solidFill>
                <a:latin typeface="Calibri"/>
              </a:rPr>
              <a:t>Türkiye’de Kuzey Anadolu Dağları ve Toros Dağlarının denize bakan yamaçlarında bu tip yağışlar görülür.</a:t>
            </a:r>
          </a:p>
          <a:p>
            <a:pPr algn="l" marL="229974" indent="-229974">
              <a:spcBef>
                <a:spcPts val="0"/>
              </a:spcBef>
              <a:spcAft>
                <a:spcPts val="0"/>
              </a:spcAft>
            </a:pPr>
            <a:r>
              <a:rPr lang="tr-TR" sz="1850" b="1" i="0">
                <a:solidFill>
                  <a:srgbClr val="2C6696"/>
                </a:solidFill>
                <a:latin typeface="Calibri"/>
              </a:rPr>
              <a:t>•  </a:t>
            </a:r>
            <a:r>
              <a:rPr lang="tr-TR" sz="1850" b="0" i="0">
                <a:solidFill>
                  <a:srgbClr val="262626"/>
                </a:solidFill>
                <a:latin typeface="Calibri"/>
              </a:rPr>
              <a:t>Yamaç yağışları, Güneydoğu Asya’da yer alan Himalaya Dağlarının güney yamaçlarında yaz musonlarının estiği dönemde bol yağış oluşmasında etkilidir.</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232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 Cephe (frontal) yağışları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YAĞIŞ TÜRÜ</a:t>
            </a:r>
          </a:p>
        </p:txBody>
      </p:sp>
      <p:pic>
        <p:nvPicPr>
          <p:cNvPr id="6" name="Picture 5" descr="h14_gorsel_3_28_s115.jpg"/>
          <p:cNvPicPr>
            <a:picLocks noChangeAspect="1"/>
          </p:cNvPicPr>
          <p:nvPr/>
        </p:nvPicPr>
        <p:blipFill>
          <a:blip r:embed="rId3"/>
          <a:stretch>
            <a:fillRect/>
          </a:stretch>
        </p:blipFill>
        <p:spPr>
          <a:xfrm>
            <a:off x="502920" y="1216152"/>
            <a:ext cx="4572000" cy="2691160"/>
          </a:xfrm>
          <a:prstGeom prst="rect">
            <a:avLst/>
          </a:prstGeom>
          <a:ln w="9525">
            <a:solidFill>
              <a:srgbClr val="D9D9D9"/>
            </a:solidFill>
          </a:ln>
        </p:spPr>
      </p:pic>
      <p:sp>
        <p:nvSpPr>
          <p:cNvPr id="7" name="TextBox 6"/>
          <p:cNvSpPr txBox="1"/>
          <p:nvPr/>
        </p:nvSpPr>
        <p:spPr>
          <a:xfrm>
            <a:off x="502920" y="4096512"/>
            <a:ext cx="45720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3.28: Cephe yağışının oluşumu (kitap s. 115)</a:t>
            </a:r>
          </a:p>
        </p:txBody>
      </p:sp>
      <p:sp>
        <p:nvSpPr>
          <p:cNvPr id="8" name="Rounded Rectangle 7"/>
          <p:cNvSpPr/>
          <p:nvPr/>
        </p:nvSpPr>
        <p:spPr>
          <a:xfrm>
            <a:off x="502920" y="4416552"/>
            <a:ext cx="4572000" cy="1874520"/>
          </a:xfrm>
          <a:prstGeom prst="roundRect">
            <a:avLst>
              <a:gd name="adj" fmla="val 5000"/>
            </a:avLst>
          </a:prstGeom>
          <a:solidFill>
            <a:srgbClr val="F0F0F0"/>
          </a:solidFill>
          <a:ln>
            <a:noFill/>
          </a:ln>
          <a:effectLst/>
        </p:spPr>
        <p:txBody>
          <a:bodyPr rtlCol="0" anchor="ctr"/>
          <a:lstStyle/>
          <a:p/>
        </p:txBody>
      </p:sp>
      <p:sp>
        <p:nvSpPr>
          <p:cNvPr id="9" name="TextBox 8"/>
          <p:cNvSpPr txBox="1"/>
          <p:nvPr/>
        </p:nvSpPr>
        <p:spPr>
          <a:xfrm>
            <a:off x="594360" y="4434840"/>
            <a:ext cx="2194560" cy="292608"/>
          </a:xfrm>
          <a:prstGeom prst="rect">
            <a:avLst/>
          </a:prstGeom>
          <a:noFill/>
        </p:spPr>
        <p:txBody>
          <a:bodyPr wrap="square" anchor="t" lIns="73152" rIns="73152" tIns="36576" bIns="36576">
            <a:noAutofit/>
          </a:bodyPr>
          <a:lstStyle/>
          <a:p>
            <a:pPr algn="l">
              <a:spcBef>
                <a:spcPts val="0"/>
              </a:spcBef>
              <a:spcAft>
                <a:spcPts val="0"/>
              </a:spcAft>
            </a:pPr>
            <a:r>
              <a:rPr lang="tr-TR" sz="1400" b="1" i="0">
                <a:solidFill>
                  <a:srgbClr val="2C6696"/>
                </a:solidFill>
                <a:latin typeface="Calibri"/>
              </a:rPr>
              <a:t>Defterine çiz:</a:t>
            </a:r>
          </a:p>
        </p:txBody>
      </p:sp>
      <p:sp>
        <p:nvSpPr>
          <p:cNvPr id="10" name="Rectangle 9"/>
          <p:cNvSpPr/>
          <p:nvPr/>
        </p:nvSpPr>
        <p:spPr>
          <a:xfrm>
            <a:off x="685800" y="6004133"/>
            <a:ext cx="4206240" cy="213786"/>
          </a:xfrm>
          <a:prstGeom prst="rect">
            <a:avLst/>
          </a:prstGeom>
          <a:solidFill>
            <a:srgbClr val="7CB342"/>
          </a:solidFill>
          <a:ln>
            <a:noFill/>
          </a:ln>
          <a:effectLst/>
        </p:spPr>
        <p:txBody>
          <a:bodyPr rtlCol="0" anchor="ctr"/>
          <a:lstStyle/>
          <a:p/>
        </p:txBody>
      </p:sp>
      <p:sp>
        <p:nvSpPr>
          <p:cNvPr id="11" name="Freeform 10"/>
          <p:cNvSpPr/>
          <p:nvPr/>
        </p:nvSpPr>
        <p:spPr>
          <a:xfrm>
            <a:off x="2157984" y="5240609"/>
            <a:ext cx="2734056" cy="763524"/>
          </a:xfrm>
          <a:custGeom>
            <a:avLst/>
            <a:gdLst/>
            <a:ahLst/>
            <a:cxnLst/>
            <a:rect l="l" t="t" r="r" b="b"/>
            <a:pathLst>
              <a:path w="2734056" h="763524">
                <a:moveTo>
                  <a:pt x="0" y="763524"/>
                </a:moveTo>
                <a:lnTo>
                  <a:pt x="2734056" y="0"/>
                </a:lnTo>
                <a:lnTo>
                  <a:pt x="2734056" y="763524"/>
                </a:lnTo>
                <a:close/>
              </a:path>
            </a:pathLst>
          </a:custGeom>
          <a:solidFill>
            <a:srgbClr val="BFD9F2"/>
          </a:solidFill>
          <a:ln w="15875">
            <a:solidFill>
              <a:srgbClr val="2C6696"/>
            </a:solidFill>
          </a:ln>
        </p:spPr>
        <p:txBody>
          <a:bodyPr rtlCol="0" anchor="ctr"/>
          <a:lstStyle/>
          <a:p>
            <a:pPr algn="ctr"/>
          </a:p>
        </p:txBody>
      </p:sp>
      <p:cxnSp>
        <p:nvCxnSpPr>
          <p:cNvPr id="12" name="Connector 11"/>
          <p:cNvCxnSpPr/>
          <p:nvPr/>
        </p:nvCxnSpPr>
        <p:spPr>
          <a:xfrm>
            <a:off x="811987" y="5820887"/>
            <a:ext cx="1556309" cy="0"/>
          </a:xfrm>
          <a:prstGeom prst="line">
            <a:avLst/>
          </a:prstGeom>
          <a:ln w="38100">
            <a:solidFill>
              <a:srgbClr val="D3373A"/>
            </a:solidFill>
            <a:tailEnd type="triangle" w="med" len="med"/>
          </a:ln>
        </p:spPr>
      </p:cxnSp>
      <p:cxnSp>
        <p:nvCxnSpPr>
          <p:cNvPr id="13" name="Connector 12"/>
          <p:cNvCxnSpPr/>
          <p:nvPr/>
        </p:nvCxnSpPr>
        <p:spPr>
          <a:xfrm flipV="1">
            <a:off x="2536545" y="5362773"/>
            <a:ext cx="1514247" cy="335950"/>
          </a:xfrm>
          <a:prstGeom prst="line">
            <a:avLst/>
          </a:prstGeom>
          <a:ln w="38100">
            <a:solidFill>
              <a:srgbClr val="D3373A"/>
            </a:solidFill>
            <a:tailEnd type="triangle" w="med" len="med"/>
          </a:ln>
        </p:spPr>
      </p:cxnSp>
      <p:sp>
        <p:nvSpPr>
          <p:cNvPr id="14" name="Cloud 13"/>
          <p:cNvSpPr/>
          <p:nvPr/>
        </p:nvSpPr>
        <p:spPr>
          <a:xfrm>
            <a:off x="2452420" y="4690872"/>
            <a:ext cx="1261872" cy="458114"/>
          </a:xfrm>
          <a:prstGeom prst="cloud">
            <a:avLst/>
          </a:prstGeom>
          <a:solidFill>
            <a:srgbClr val="FFFFFF"/>
          </a:solidFill>
          <a:ln w="15875">
            <a:solidFill>
              <a:srgbClr val="767676"/>
            </a:solidFill>
          </a:ln>
          <a:effectLst/>
        </p:spPr>
        <p:txBody>
          <a:bodyPr rtlCol="0" anchor="ctr"/>
          <a:lstStyle/>
          <a:p/>
        </p:txBody>
      </p:sp>
      <p:cxnSp>
        <p:nvCxnSpPr>
          <p:cNvPr id="15" name="Connector 14"/>
          <p:cNvCxnSpPr/>
          <p:nvPr/>
        </p:nvCxnSpPr>
        <p:spPr>
          <a:xfrm flipH="1">
            <a:off x="2684221" y="5148986"/>
            <a:ext cx="73152" cy="427573"/>
          </a:xfrm>
          <a:prstGeom prst="line">
            <a:avLst/>
          </a:prstGeom>
          <a:ln w="25400">
            <a:solidFill>
              <a:srgbClr val="2F8FC9"/>
            </a:solidFill>
          </a:ln>
        </p:spPr>
      </p:cxnSp>
      <p:cxnSp>
        <p:nvCxnSpPr>
          <p:cNvPr id="16" name="Connector 15"/>
          <p:cNvCxnSpPr/>
          <p:nvPr/>
        </p:nvCxnSpPr>
        <p:spPr>
          <a:xfrm flipH="1">
            <a:off x="2873502" y="5148986"/>
            <a:ext cx="73152" cy="427573"/>
          </a:xfrm>
          <a:prstGeom prst="line">
            <a:avLst/>
          </a:prstGeom>
          <a:ln w="25400">
            <a:solidFill>
              <a:srgbClr val="2F8FC9"/>
            </a:solidFill>
          </a:ln>
        </p:spPr>
      </p:cxnSp>
      <p:cxnSp>
        <p:nvCxnSpPr>
          <p:cNvPr id="17" name="Connector 16"/>
          <p:cNvCxnSpPr/>
          <p:nvPr/>
        </p:nvCxnSpPr>
        <p:spPr>
          <a:xfrm flipH="1">
            <a:off x="3062782" y="5148986"/>
            <a:ext cx="73152" cy="427573"/>
          </a:xfrm>
          <a:prstGeom prst="line">
            <a:avLst/>
          </a:prstGeom>
          <a:ln w="25400">
            <a:solidFill>
              <a:srgbClr val="2F8FC9"/>
            </a:solidFill>
          </a:ln>
        </p:spPr>
      </p:cxnSp>
      <p:cxnSp>
        <p:nvCxnSpPr>
          <p:cNvPr id="18" name="Connector 17"/>
          <p:cNvCxnSpPr/>
          <p:nvPr/>
        </p:nvCxnSpPr>
        <p:spPr>
          <a:xfrm flipH="1">
            <a:off x="3252063" y="5148986"/>
            <a:ext cx="73152" cy="427573"/>
          </a:xfrm>
          <a:prstGeom prst="line">
            <a:avLst/>
          </a:prstGeom>
          <a:ln w="25400">
            <a:solidFill>
              <a:srgbClr val="2F8FC9"/>
            </a:solidFill>
          </a:ln>
        </p:spPr>
      </p:cxnSp>
      <p:sp>
        <p:nvSpPr>
          <p:cNvPr id="19" name="TextBox 18"/>
          <p:cNvSpPr txBox="1"/>
          <p:nvPr/>
        </p:nvSpPr>
        <p:spPr>
          <a:xfrm>
            <a:off x="727862" y="5362773"/>
            <a:ext cx="1682496" cy="244327"/>
          </a:xfrm>
          <a:prstGeom prst="rect">
            <a:avLst/>
          </a:prstGeom>
          <a:noFill/>
        </p:spPr>
        <p:txBody>
          <a:bodyPr wrap="square" anchor="ctr" lIns="18288" rIns="18288" tIns="0" bIns="0">
            <a:noAutofit/>
          </a:bodyPr>
          <a:lstStyle/>
          <a:p>
            <a:pPr algn="ctr">
              <a:spcBef>
                <a:spcPts val="0"/>
              </a:spcBef>
              <a:spcAft>
                <a:spcPts val="0"/>
              </a:spcAft>
            </a:pPr>
            <a:r>
              <a:rPr lang="tr-TR" sz="1200" b="1" i="0">
                <a:solidFill>
                  <a:srgbClr val="D3373A"/>
                </a:solidFill>
                <a:latin typeface="Calibri"/>
              </a:rPr>
              <a:t>sıcak hava kütlesi</a:t>
            </a:r>
          </a:p>
        </p:txBody>
      </p:sp>
      <p:sp>
        <p:nvSpPr>
          <p:cNvPr id="20" name="TextBox 19"/>
          <p:cNvSpPr txBox="1"/>
          <p:nvPr/>
        </p:nvSpPr>
        <p:spPr>
          <a:xfrm>
            <a:off x="3293668" y="5546018"/>
            <a:ext cx="1598371" cy="305409"/>
          </a:xfrm>
          <a:prstGeom prst="rect">
            <a:avLst/>
          </a:prstGeom>
          <a:noFill/>
        </p:spPr>
        <p:txBody>
          <a:bodyPr wrap="square" anchor="ctr" lIns="18288" rIns="18288" tIns="0" bIns="0">
            <a:noAutofit/>
          </a:bodyPr>
          <a:lstStyle/>
          <a:p>
            <a:pPr algn="ctr">
              <a:spcBef>
                <a:spcPts val="0"/>
              </a:spcBef>
              <a:spcAft>
                <a:spcPts val="0"/>
              </a:spcAft>
            </a:pPr>
            <a:r>
              <a:rPr lang="tr-TR" sz="1200" b="1" i="0">
                <a:solidFill>
                  <a:srgbClr val="2C6696"/>
                </a:solidFill>
                <a:latin typeface="Calibri"/>
              </a:rPr>
              <a:t>soğuk hava kütlesi</a:t>
            </a:r>
          </a:p>
        </p:txBody>
      </p:sp>
      <p:sp>
        <p:nvSpPr>
          <p:cNvPr id="21" name="TextBox 20"/>
          <p:cNvSpPr txBox="1"/>
          <p:nvPr/>
        </p:nvSpPr>
        <p:spPr>
          <a:xfrm>
            <a:off x="3882542" y="4965740"/>
            <a:ext cx="1009497" cy="244327"/>
          </a:xfrm>
          <a:prstGeom prst="rect">
            <a:avLst/>
          </a:prstGeom>
          <a:noFill/>
        </p:spPr>
        <p:txBody>
          <a:bodyPr wrap="square" anchor="ctr" lIns="18288" rIns="18288" tIns="0" bIns="0">
            <a:noAutofit/>
          </a:bodyPr>
          <a:lstStyle/>
          <a:p>
            <a:pPr algn="r">
              <a:spcBef>
                <a:spcPts val="0"/>
              </a:spcBef>
              <a:spcAft>
                <a:spcPts val="0"/>
              </a:spcAft>
            </a:pPr>
            <a:r>
              <a:rPr lang="tr-TR" sz="1200" b="1" i="0">
                <a:solidFill>
                  <a:srgbClr val="2C6696"/>
                </a:solidFill>
                <a:latin typeface="Calibri"/>
              </a:rPr>
              <a:t>cephe</a:t>
            </a:r>
          </a:p>
        </p:txBody>
      </p:sp>
      <p:sp>
        <p:nvSpPr>
          <p:cNvPr id="22" name="Rounded Rectangle 21"/>
          <p:cNvSpPr/>
          <p:nvPr/>
        </p:nvSpPr>
        <p:spPr>
          <a:xfrm>
            <a:off x="5303520" y="1216152"/>
            <a:ext cx="6385255" cy="274320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5303520" y="1216152"/>
            <a:ext cx="6385255" cy="438912"/>
          </a:xfrm>
          <a:prstGeom prst="roundRect">
            <a:avLst>
              <a:gd name="adj" fmla="val 25000"/>
            </a:avLst>
          </a:prstGeom>
          <a:solidFill>
            <a:srgbClr val="2C6696"/>
          </a:solidFill>
          <a:ln>
            <a:noFill/>
          </a:ln>
          <a:effectLst/>
        </p:spPr>
        <p:txBody>
          <a:bodyPr rtlCol="0" anchor="ctr"/>
          <a:lstStyle/>
          <a:p/>
        </p:txBody>
      </p:sp>
      <p:sp>
        <p:nvSpPr>
          <p:cNvPr id="24" name="Rectangle 23"/>
          <p:cNvSpPr/>
          <p:nvPr/>
        </p:nvSpPr>
        <p:spPr>
          <a:xfrm>
            <a:off x="5303520" y="1435608"/>
            <a:ext cx="6385255" cy="219456"/>
          </a:xfrm>
          <a:prstGeom prst="rect">
            <a:avLst/>
          </a:prstGeom>
          <a:solidFill>
            <a:srgbClr val="2C6696"/>
          </a:solidFill>
          <a:ln>
            <a:noFill/>
          </a:ln>
          <a:effectLst/>
        </p:spPr>
        <p:txBody>
          <a:bodyPr rtlCol="0" anchor="ctr"/>
          <a:lstStyle/>
          <a:p/>
        </p:txBody>
      </p:sp>
      <p:sp>
        <p:nvSpPr>
          <p:cNvPr id="25" name="TextBox 24"/>
          <p:cNvSpPr txBox="1"/>
          <p:nvPr/>
        </p:nvSpPr>
        <p:spPr>
          <a:xfrm>
            <a:off x="5394960" y="121615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Nasıl oluşur?</a:t>
            </a:r>
          </a:p>
        </p:txBody>
      </p:sp>
      <p:sp>
        <p:nvSpPr>
          <p:cNvPr id="26" name="TextBox 25"/>
          <p:cNvSpPr txBox="1"/>
          <p:nvPr/>
        </p:nvSpPr>
        <p:spPr>
          <a:xfrm>
            <a:off x="5413248" y="1728216"/>
            <a:ext cx="6165799" cy="2157984"/>
          </a:xfrm>
          <a:prstGeom prst="rect">
            <a:avLst/>
          </a:prstGeom>
          <a:noFill/>
        </p:spPr>
        <p:txBody>
          <a:bodyPr wrap="square" anchor="t" lIns="73152" rIns="73152" tIns="36576" bIns="36576">
            <a:noAutofit/>
          </a:bodyPr>
          <a:lstStyle/>
          <a:p>
            <a:pPr algn="l" marL="217543" indent="-217543">
              <a:spcBef>
                <a:spcPts val="0"/>
              </a:spcBef>
              <a:spcAft>
                <a:spcPts val="552"/>
              </a:spcAft>
            </a:pPr>
            <a:r>
              <a:rPr lang="tr-TR" sz="1750" b="1" i="0">
                <a:solidFill>
                  <a:srgbClr val="2C6696"/>
                </a:solidFill>
                <a:latin typeface="Calibri"/>
              </a:rPr>
              <a:t>•  </a:t>
            </a:r>
            <a:r>
              <a:rPr lang="tr-TR" sz="1750" b="0" i="0">
                <a:solidFill>
                  <a:srgbClr val="262626"/>
                </a:solidFill>
                <a:latin typeface="Calibri"/>
              </a:rPr>
              <a:t>Bu yağışlar, sıcaklık ve nem bakımından farklı özellikteki hava kütlelerinin karşılaştığı alanlarda görülür.</a:t>
            </a:r>
          </a:p>
          <a:p>
            <a:pPr algn="l" marL="217543" indent="-217543">
              <a:spcBef>
                <a:spcPts val="0"/>
              </a:spcBef>
              <a:spcAft>
                <a:spcPts val="552"/>
              </a:spcAft>
            </a:pPr>
            <a:r>
              <a:rPr lang="tr-TR" sz="1750" b="1" i="0">
                <a:solidFill>
                  <a:srgbClr val="2C6696"/>
                </a:solidFill>
                <a:latin typeface="Calibri"/>
              </a:rPr>
              <a:t>•  </a:t>
            </a:r>
            <a:r>
              <a:rPr lang="tr-TR" sz="1750" b="0" i="0">
                <a:solidFill>
                  <a:srgbClr val="262626"/>
                </a:solidFill>
                <a:latin typeface="Calibri"/>
              </a:rPr>
              <a:t>Cephe adı verilen bu karşılaşma alanında daha hafif olan sıcak hava kütlesi, soğuk hava kütlesi üzerinde yükselerek soğur.</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Yükselen hava kütlesinin içindeki nem yoğuşur ve yağış meydana gelir.</a:t>
            </a:r>
          </a:p>
        </p:txBody>
      </p:sp>
      <p:sp>
        <p:nvSpPr>
          <p:cNvPr id="27" name="Rounded Rectangle 26"/>
          <p:cNvSpPr/>
          <p:nvPr/>
        </p:nvSpPr>
        <p:spPr>
          <a:xfrm>
            <a:off x="5303520" y="4096512"/>
            <a:ext cx="6385255" cy="219456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5303520" y="4096512"/>
            <a:ext cx="6385255" cy="438912"/>
          </a:xfrm>
          <a:prstGeom prst="roundRect">
            <a:avLst>
              <a:gd name="adj" fmla="val 25000"/>
            </a:avLst>
          </a:prstGeom>
          <a:solidFill>
            <a:srgbClr val="2C6696"/>
          </a:solidFill>
          <a:ln>
            <a:noFill/>
          </a:ln>
          <a:effectLst/>
        </p:spPr>
        <p:txBody>
          <a:bodyPr rtlCol="0" anchor="ctr"/>
          <a:lstStyle/>
          <a:p/>
        </p:txBody>
      </p:sp>
      <p:sp>
        <p:nvSpPr>
          <p:cNvPr id="29" name="Rectangle 28"/>
          <p:cNvSpPr/>
          <p:nvPr/>
        </p:nvSpPr>
        <p:spPr>
          <a:xfrm>
            <a:off x="5303520" y="4315968"/>
            <a:ext cx="6385255" cy="219456"/>
          </a:xfrm>
          <a:prstGeom prst="rect">
            <a:avLst/>
          </a:prstGeom>
          <a:solidFill>
            <a:srgbClr val="2C6696"/>
          </a:solidFill>
          <a:ln>
            <a:noFill/>
          </a:ln>
          <a:effectLst/>
        </p:spPr>
        <p:txBody>
          <a:bodyPr rtlCol="0" anchor="ctr"/>
          <a:lstStyle/>
          <a:p/>
        </p:txBody>
      </p:sp>
      <p:sp>
        <p:nvSpPr>
          <p:cNvPr id="30" name="TextBox 29"/>
          <p:cNvSpPr txBox="1"/>
          <p:nvPr/>
        </p:nvSpPr>
        <p:spPr>
          <a:xfrm>
            <a:off x="5394960" y="4096512"/>
            <a:ext cx="6202375" cy="438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Nerede?</a:t>
            </a:r>
          </a:p>
        </p:txBody>
      </p:sp>
      <p:sp>
        <p:nvSpPr>
          <p:cNvPr id="31" name="TextBox 30"/>
          <p:cNvSpPr txBox="1"/>
          <p:nvPr/>
        </p:nvSpPr>
        <p:spPr>
          <a:xfrm>
            <a:off x="5413248" y="4608576"/>
            <a:ext cx="6165799" cy="1609344"/>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Cephe yağışları, Dünya’daki genel hava dolaşımıyla da ilişkili olarak sıcak ve soğuk hava kütlelerinin karşılaşma alanı olan orta kuşakta etkilidir.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233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yağış türü?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SINIFLANDIR</a:t>
            </a:r>
          </a:p>
        </p:txBody>
      </p:sp>
      <p:sp>
        <p:nvSpPr>
          <p:cNvPr id="6" name="Rounded Rectangle 5"/>
          <p:cNvSpPr/>
          <p:nvPr/>
        </p:nvSpPr>
        <p:spPr>
          <a:xfrm>
            <a:off x="502920" y="1216152"/>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7" name="Oval 6"/>
          <p:cNvSpPr/>
          <p:nvPr/>
        </p:nvSpPr>
        <p:spPr>
          <a:xfrm>
            <a:off x="594360" y="1545336"/>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8" name="TextBox 7"/>
          <p:cNvSpPr txBox="1"/>
          <p:nvPr/>
        </p:nvSpPr>
        <p:spPr>
          <a:xfrm>
            <a:off x="1124712"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Nemli hava kütlesi dağ yamacı boyunca yükselip soğur ve yoğuşur.</a:t>
            </a:r>
          </a:p>
        </p:txBody>
      </p:sp>
      <p:sp>
        <p:nvSpPr>
          <p:cNvPr id="9" name="Rounded Rectangle 8"/>
          <p:cNvSpPr/>
          <p:nvPr/>
        </p:nvSpPr>
        <p:spPr>
          <a:xfrm>
            <a:off x="4277258" y="1216152"/>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10" name="Oval 9"/>
          <p:cNvSpPr/>
          <p:nvPr/>
        </p:nvSpPr>
        <p:spPr>
          <a:xfrm>
            <a:off x="4368698" y="1545336"/>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1" name="TextBox 10"/>
          <p:cNvSpPr txBox="1"/>
          <p:nvPr/>
        </p:nvSpPr>
        <p:spPr>
          <a:xfrm>
            <a:off x="4899050"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Isınan hava hafifleyip yükselir ve hızla soğur.</a:t>
            </a:r>
          </a:p>
        </p:txBody>
      </p:sp>
      <p:sp>
        <p:nvSpPr>
          <p:cNvPr id="12" name="Rounded Rectangle 11"/>
          <p:cNvSpPr/>
          <p:nvPr/>
        </p:nvSpPr>
        <p:spPr>
          <a:xfrm>
            <a:off x="8051596" y="1216152"/>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13" name="Oval 12"/>
          <p:cNvSpPr/>
          <p:nvPr/>
        </p:nvSpPr>
        <p:spPr>
          <a:xfrm>
            <a:off x="8143036" y="1545336"/>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4" name="TextBox 13"/>
          <p:cNvSpPr txBox="1"/>
          <p:nvPr/>
        </p:nvSpPr>
        <p:spPr>
          <a:xfrm>
            <a:off x="8673388"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Sıcaklık ve nem bakımından farklı hava kütlelerinin karşılaştığı alanlarda görülür.</a:t>
            </a:r>
          </a:p>
        </p:txBody>
      </p:sp>
      <p:sp>
        <p:nvSpPr>
          <p:cNvPr id="15" name="Rounded Rectangle 14"/>
          <p:cNvSpPr/>
          <p:nvPr/>
        </p:nvSpPr>
        <p:spPr>
          <a:xfrm>
            <a:off x="502920" y="2423160"/>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16" name="Oval 15"/>
          <p:cNvSpPr/>
          <p:nvPr/>
        </p:nvSpPr>
        <p:spPr>
          <a:xfrm>
            <a:off x="594360" y="2752344"/>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17" name="TextBox 16"/>
          <p:cNvSpPr txBox="1"/>
          <p:nvPr/>
        </p:nvSpPr>
        <p:spPr>
          <a:xfrm>
            <a:off x="1124712"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Himalayaların güney yamaçlarında yaz musonu döneminde bol yağış bırakır.</a:t>
            </a:r>
          </a:p>
        </p:txBody>
      </p:sp>
      <p:sp>
        <p:nvSpPr>
          <p:cNvPr id="18" name="Rounded Rectangle 17"/>
          <p:cNvSpPr/>
          <p:nvPr/>
        </p:nvSpPr>
        <p:spPr>
          <a:xfrm>
            <a:off x="4277258" y="2423160"/>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19" name="Oval 18"/>
          <p:cNvSpPr/>
          <p:nvPr/>
        </p:nvSpPr>
        <p:spPr>
          <a:xfrm>
            <a:off x="4368698" y="2752344"/>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0" name="TextBox 19"/>
          <p:cNvSpPr txBox="1"/>
          <p:nvPr/>
        </p:nvSpPr>
        <p:spPr>
          <a:xfrm>
            <a:off x="4899050"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Orta kuşakta etkilidir.</a:t>
            </a:r>
          </a:p>
        </p:txBody>
      </p:sp>
      <p:sp>
        <p:nvSpPr>
          <p:cNvPr id="21" name="Rounded Rectangle 20"/>
          <p:cNvSpPr/>
          <p:nvPr/>
        </p:nvSpPr>
        <p:spPr>
          <a:xfrm>
            <a:off x="8051596" y="2423160"/>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22" name="Oval 21"/>
          <p:cNvSpPr/>
          <p:nvPr/>
        </p:nvSpPr>
        <p:spPr>
          <a:xfrm>
            <a:off x="8143036" y="2752344"/>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23" name="TextBox 22"/>
          <p:cNvSpPr txBox="1"/>
          <p:nvPr/>
        </p:nvSpPr>
        <p:spPr>
          <a:xfrm>
            <a:off x="8673388"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Sağanak şeklinde düşer; sel ve taşkınlara yol açabilir.</a:t>
            </a:r>
          </a:p>
        </p:txBody>
      </p:sp>
      <p:sp>
        <p:nvSpPr>
          <p:cNvPr id="24" name="Rounded Rectangle 23"/>
          <p:cNvSpPr/>
          <p:nvPr/>
        </p:nvSpPr>
        <p:spPr>
          <a:xfrm>
            <a:off x="502920" y="3630168"/>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25" name="Oval 24"/>
          <p:cNvSpPr/>
          <p:nvPr/>
        </p:nvSpPr>
        <p:spPr>
          <a:xfrm>
            <a:off x="594360"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7</a:t>
            </a:r>
          </a:p>
        </p:txBody>
      </p:sp>
      <p:sp>
        <p:nvSpPr>
          <p:cNvPr id="26" name="TextBox 25"/>
          <p:cNvSpPr txBox="1"/>
          <p:nvPr/>
        </p:nvSpPr>
        <p:spPr>
          <a:xfrm>
            <a:off x="1124712"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Dağların nemli hava kütlelerine açık yamaçlarında görülür.</a:t>
            </a:r>
          </a:p>
        </p:txBody>
      </p:sp>
      <p:sp>
        <p:nvSpPr>
          <p:cNvPr id="27" name="Rounded Rectangle 26"/>
          <p:cNvSpPr/>
          <p:nvPr/>
        </p:nvSpPr>
        <p:spPr>
          <a:xfrm>
            <a:off x="4277258" y="3630168"/>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28" name="Oval 27"/>
          <p:cNvSpPr/>
          <p:nvPr/>
        </p:nvSpPr>
        <p:spPr>
          <a:xfrm>
            <a:off x="4368698"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8</a:t>
            </a:r>
          </a:p>
        </p:txBody>
      </p:sp>
      <p:sp>
        <p:nvSpPr>
          <p:cNvPr id="29" name="TextBox 28"/>
          <p:cNvSpPr txBox="1"/>
          <p:nvPr/>
        </p:nvSpPr>
        <p:spPr>
          <a:xfrm>
            <a:off x="4899050"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Hafif olan sıcak hava kütlesi, soğuk hava kütlesi üzerinde yükselerek soğur.</a:t>
            </a:r>
          </a:p>
        </p:txBody>
      </p:sp>
      <p:sp>
        <p:nvSpPr>
          <p:cNvPr id="30" name="Rounded Rectangle 29"/>
          <p:cNvSpPr/>
          <p:nvPr/>
        </p:nvSpPr>
        <p:spPr>
          <a:xfrm>
            <a:off x="8051596" y="3630168"/>
            <a:ext cx="3637178" cy="1115568"/>
          </a:xfrm>
          <a:prstGeom prst="roundRect">
            <a:avLst>
              <a:gd name="adj" fmla="val 12000"/>
            </a:avLst>
          </a:prstGeom>
          <a:solidFill>
            <a:srgbClr val="F0F0F0"/>
          </a:solidFill>
          <a:ln w="12700">
            <a:solidFill>
              <a:srgbClr val="D9D9D9"/>
            </a:solidFill>
          </a:ln>
          <a:effectLst/>
        </p:spPr>
        <p:txBody>
          <a:bodyPr rtlCol="0" anchor="ctr"/>
          <a:lstStyle/>
          <a:p/>
        </p:txBody>
      </p:sp>
      <p:sp>
        <p:nvSpPr>
          <p:cNvPr id="31" name="Oval 30"/>
          <p:cNvSpPr/>
          <p:nvPr/>
        </p:nvSpPr>
        <p:spPr>
          <a:xfrm>
            <a:off x="8143036"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9</a:t>
            </a:r>
          </a:p>
        </p:txBody>
      </p:sp>
      <p:sp>
        <p:nvSpPr>
          <p:cNvPr id="32" name="TextBox 31"/>
          <p:cNvSpPr txBox="1"/>
          <p:nvPr/>
        </p:nvSpPr>
        <p:spPr>
          <a:xfrm>
            <a:off x="8673388"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Ekvatoral bölgede yıl boyunca, karasal iklim bölgelerinde mevsim koşullarına bağlı olarak etkili olur.</a:t>
            </a:r>
          </a:p>
        </p:txBody>
      </p:sp>
      <p:sp>
        <p:nvSpPr>
          <p:cNvPr id="33" name="Rounded Rectangle 32"/>
          <p:cNvSpPr/>
          <p:nvPr/>
        </p:nvSpPr>
        <p:spPr>
          <a:xfrm>
            <a:off x="502920" y="4828032"/>
            <a:ext cx="3637178" cy="1463040"/>
          </a:xfrm>
          <a:prstGeom prst="roundRect">
            <a:avLst>
              <a:gd name="adj" fmla="val 5000"/>
            </a:avLst>
          </a:prstGeom>
          <a:solidFill>
            <a:srgbClr val="F0F0F0"/>
          </a:solidFill>
          <a:ln>
            <a:noFill/>
          </a:ln>
          <a:effectLst/>
        </p:spPr>
        <p:txBody>
          <a:bodyPr rtlCol="0" anchor="ctr"/>
          <a:lstStyle/>
          <a:p/>
        </p:txBody>
      </p:sp>
      <p:sp>
        <p:nvSpPr>
          <p:cNvPr id="34" name="Rounded Rectangle 33"/>
          <p:cNvSpPr/>
          <p:nvPr/>
        </p:nvSpPr>
        <p:spPr>
          <a:xfrm>
            <a:off x="502920" y="4828032"/>
            <a:ext cx="3637178" cy="530352"/>
          </a:xfrm>
          <a:prstGeom prst="roundRect">
            <a:avLst>
              <a:gd name="adj" fmla="val 25000"/>
            </a:avLst>
          </a:prstGeom>
          <a:solidFill>
            <a:srgbClr val="D3373A"/>
          </a:solidFill>
          <a:ln>
            <a:noFill/>
          </a:ln>
          <a:effectLst/>
        </p:spPr>
        <p:txBody>
          <a:bodyPr rtlCol="0" anchor="ctr"/>
          <a:lstStyle/>
          <a:p/>
        </p:txBody>
      </p:sp>
      <p:sp>
        <p:nvSpPr>
          <p:cNvPr id="35" name="Rectangle 34"/>
          <p:cNvSpPr/>
          <p:nvPr/>
        </p:nvSpPr>
        <p:spPr>
          <a:xfrm>
            <a:off x="502920" y="5093208"/>
            <a:ext cx="3637178" cy="265176"/>
          </a:xfrm>
          <a:prstGeom prst="rect">
            <a:avLst/>
          </a:prstGeom>
          <a:solidFill>
            <a:srgbClr val="D3373A"/>
          </a:solidFill>
          <a:ln>
            <a:noFill/>
          </a:ln>
          <a:effectLst/>
        </p:spPr>
        <p:txBody>
          <a:bodyPr rtlCol="0" anchor="ctr"/>
          <a:lstStyle/>
          <a:p/>
        </p:txBody>
      </p:sp>
      <p:sp>
        <p:nvSpPr>
          <p:cNvPr id="36" name="TextBox 35"/>
          <p:cNvSpPr txBox="1"/>
          <p:nvPr/>
        </p:nvSpPr>
        <p:spPr>
          <a:xfrm>
            <a:off x="594360"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Yükselim</a:t>
            </a:r>
          </a:p>
        </p:txBody>
      </p:sp>
      <p:sp>
        <p:nvSpPr>
          <p:cNvPr id="37" name="TextBox 36"/>
          <p:cNvSpPr txBox="1"/>
          <p:nvPr/>
        </p:nvSpPr>
        <p:spPr>
          <a:xfrm>
            <a:off x="612648"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a:t>
            </a:r>
          </a:p>
        </p:txBody>
      </p:sp>
      <p:sp>
        <p:nvSpPr>
          <p:cNvPr id="38" name="Rounded Rectangle 37"/>
          <p:cNvSpPr/>
          <p:nvPr/>
        </p:nvSpPr>
        <p:spPr>
          <a:xfrm>
            <a:off x="4277258" y="4828032"/>
            <a:ext cx="3637178" cy="1463040"/>
          </a:xfrm>
          <a:prstGeom prst="roundRect">
            <a:avLst>
              <a:gd name="adj" fmla="val 5000"/>
            </a:avLst>
          </a:prstGeom>
          <a:solidFill>
            <a:srgbClr val="F0F0F0"/>
          </a:solidFill>
          <a:ln>
            <a:noFill/>
          </a:ln>
          <a:effectLst/>
        </p:spPr>
        <p:txBody>
          <a:bodyPr rtlCol="0" anchor="ctr"/>
          <a:lstStyle/>
          <a:p/>
        </p:txBody>
      </p:sp>
      <p:sp>
        <p:nvSpPr>
          <p:cNvPr id="39" name="Rounded Rectangle 38"/>
          <p:cNvSpPr/>
          <p:nvPr/>
        </p:nvSpPr>
        <p:spPr>
          <a:xfrm>
            <a:off x="4277258" y="4828032"/>
            <a:ext cx="3637178" cy="530352"/>
          </a:xfrm>
          <a:prstGeom prst="roundRect">
            <a:avLst>
              <a:gd name="adj" fmla="val 25000"/>
            </a:avLst>
          </a:prstGeom>
          <a:solidFill>
            <a:srgbClr val="2E7D32"/>
          </a:solidFill>
          <a:ln>
            <a:noFill/>
          </a:ln>
          <a:effectLst/>
        </p:spPr>
        <p:txBody>
          <a:bodyPr rtlCol="0" anchor="ctr"/>
          <a:lstStyle/>
          <a:p/>
        </p:txBody>
      </p:sp>
      <p:sp>
        <p:nvSpPr>
          <p:cNvPr id="40" name="Rectangle 39"/>
          <p:cNvSpPr/>
          <p:nvPr/>
        </p:nvSpPr>
        <p:spPr>
          <a:xfrm>
            <a:off x="4277258" y="5093208"/>
            <a:ext cx="3637178" cy="265176"/>
          </a:xfrm>
          <a:prstGeom prst="rect">
            <a:avLst/>
          </a:prstGeom>
          <a:solidFill>
            <a:srgbClr val="2E7D32"/>
          </a:solidFill>
          <a:ln>
            <a:noFill/>
          </a:ln>
          <a:effectLst/>
        </p:spPr>
        <p:txBody>
          <a:bodyPr rtlCol="0" anchor="ctr"/>
          <a:lstStyle/>
          <a:p/>
        </p:txBody>
      </p:sp>
      <p:sp>
        <p:nvSpPr>
          <p:cNvPr id="41" name="TextBox 40"/>
          <p:cNvSpPr txBox="1"/>
          <p:nvPr/>
        </p:nvSpPr>
        <p:spPr>
          <a:xfrm>
            <a:off x="4368698"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Yamaç</a:t>
            </a:r>
          </a:p>
        </p:txBody>
      </p:sp>
      <p:sp>
        <p:nvSpPr>
          <p:cNvPr id="42" name="TextBox 41"/>
          <p:cNvSpPr txBox="1"/>
          <p:nvPr/>
        </p:nvSpPr>
        <p:spPr>
          <a:xfrm>
            <a:off x="4386986"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a:t>
            </a:r>
          </a:p>
        </p:txBody>
      </p:sp>
      <p:sp>
        <p:nvSpPr>
          <p:cNvPr id="43" name="Rounded Rectangle 42"/>
          <p:cNvSpPr/>
          <p:nvPr/>
        </p:nvSpPr>
        <p:spPr>
          <a:xfrm>
            <a:off x="8051596" y="4828032"/>
            <a:ext cx="3637178" cy="1463040"/>
          </a:xfrm>
          <a:prstGeom prst="roundRect">
            <a:avLst>
              <a:gd name="adj" fmla="val 5000"/>
            </a:avLst>
          </a:prstGeom>
          <a:solidFill>
            <a:srgbClr val="F0F0F0"/>
          </a:solidFill>
          <a:ln>
            <a:noFill/>
          </a:ln>
          <a:effectLst/>
        </p:spPr>
        <p:txBody>
          <a:bodyPr rtlCol="0" anchor="ctr"/>
          <a:lstStyle/>
          <a:p/>
        </p:txBody>
      </p:sp>
      <p:sp>
        <p:nvSpPr>
          <p:cNvPr id="44" name="Rounded Rectangle 43"/>
          <p:cNvSpPr/>
          <p:nvPr/>
        </p:nvSpPr>
        <p:spPr>
          <a:xfrm>
            <a:off x="8051596" y="4828032"/>
            <a:ext cx="3637178" cy="530352"/>
          </a:xfrm>
          <a:prstGeom prst="roundRect">
            <a:avLst>
              <a:gd name="adj" fmla="val 25000"/>
            </a:avLst>
          </a:prstGeom>
          <a:solidFill>
            <a:srgbClr val="2C6696"/>
          </a:solidFill>
          <a:ln>
            <a:noFill/>
          </a:ln>
          <a:effectLst/>
        </p:spPr>
        <p:txBody>
          <a:bodyPr rtlCol="0" anchor="ctr"/>
          <a:lstStyle/>
          <a:p/>
        </p:txBody>
      </p:sp>
      <p:sp>
        <p:nvSpPr>
          <p:cNvPr id="45" name="Rectangle 44"/>
          <p:cNvSpPr/>
          <p:nvPr/>
        </p:nvSpPr>
        <p:spPr>
          <a:xfrm>
            <a:off x="8051596" y="5093208"/>
            <a:ext cx="3637178" cy="265176"/>
          </a:xfrm>
          <a:prstGeom prst="rect">
            <a:avLst/>
          </a:prstGeom>
          <a:solidFill>
            <a:srgbClr val="2C6696"/>
          </a:solidFill>
          <a:ln>
            <a:noFill/>
          </a:ln>
          <a:effectLst/>
        </p:spPr>
        <p:txBody>
          <a:bodyPr rtlCol="0" anchor="ctr"/>
          <a:lstStyle/>
          <a:p/>
        </p:txBody>
      </p:sp>
      <p:sp>
        <p:nvSpPr>
          <p:cNvPr id="46" name="TextBox 45"/>
          <p:cNvSpPr txBox="1"/>
          <p:nvPr/>
        </p:nvSpPr>
        <p:spPr>
          <a:xfrm>
            <a:off x="8143036"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Cephe</a:t>
            </a:r>
          </a:p>
        </p:txBody>
      </p:sp>
      <p:sp>
        <p:nvSpPr>
          <p:cNvPr id="47" name="TextBox 46"/>
          <p:cNvSpPr txBox="1"/>
          <p:nvPr/>
        </p:nvSpPr>
        <p:spPr>
          <a:xfrm>
            <a:off x="8161324"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234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yağış türü?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3637178" cy="1115568"/>
          </a:xfrm>
          <a:prstGeom prst="roundRect">
            <a:avLst>
              <a:gd name="adj" fmla="val 12000"/>
            </a:avLst>
          </a:prstGeom>
          <a:solidFill>
            <a:srgbClr val="FFFFFF"/>
          </a:solidFill>
          <a:ln w="25400">
            <a:solidFill>
              <a:srgbClr val="2E7D32"/>
            </a:solidFill>
          </a:ln>
          <a:effectLst/>
        </p:spPr>
        <p:txBody>
          <a:bodyPr rtlCol="0" anchor="ctr"/>
          <a:lstStyle/>
          <a:p/>
        </p:txBody>
      </p:sp>
      <p:sp>
        <p:nvSpPr>
          <p:cNvPr id="7" name="Oval 6"/>
          <p:cNvSpPr/>
          <p:nvPr/>
        </p:nvSpPr>
        <p:spPr>
          <a:xfrm>
            <a:off x="594360" y="154533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8" name="TextBox 7"/>
          <p:cNvSpPr txBox="1"/>
          <p:nvPr/>
        </p:nvSpPr>
        <p:spPr>
          <a:xfrm>
            <a:off x="1124712"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Nemli hava kütlesi dağ yamacı boyunca yükselip soğur ve yoğuşur.</a:t>
            </a:r>
          </a:p>
        </p:txBody>
      </p:sp>
      <p:sp>
        <p:nvSpPr>
          <p:cNvPr id="9" name="Rounded Rectangle 8"/>
          <p:cNvSpPr/>
          <p:nvPr/>
        </p:nvSpPr>
        <p:spPr>
          <a:xfrm>
            <a:off x="4277258" y="1216152"/>
            <a:ext cx="3637178" cy="1115568"/>
          </a:xfrm>
          <a:prstGeom prst="roundRect">
            <a:avLst>
              <a:gd name="adj" fmla="val 12000"/>
            </a:avLst>
          </a:prstGeom>
          <a:solidFill>
            <a:srgbClr val="FFFFFF"/>
          </a:solidFill>
          <a:ln w="25400">
            <a:solidFill>
              <a:srgbClr val="D3373A"/>
            </a:solidFill>
          </a:ln>
          <a:effectLst/>
        </p:spPr>
        <p:txBody>
          <a:bodyPr rtlCol="0" anchor="ctr"/>
          <a:lstStyle/>
          <a:p/>
        </p:txBody>
      </p:sp>
      <p:sp>
        <p:nvSpPr>
          <p:cNvPr id="10" name="Oval 9"/>
          <p:cNvSpPr/>
          <p:nvPr/>
        </p:nvSpPr>
        <p:spPr>
          <a:xfrm>
            <a:off x="4368698" y="1545336"/>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1" name="TextBox 10"/>
          <p:cNvSpPr txBox="1"/>
          <p:nvPr/>
        </p:nvSpPr>
        <p:spPr>
          <a:xfrm>
            <a:off x="4899050"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Isınan hava hafifleyip yükselir ve hızla soğur.</a:t>
            </a:r>
          </a:p>
        </p:txBody>
      </p:sp>
      <p:sp>
        <p:nvSpPr>
          <p:cNvPr id="12" name="Rounded Rectangle 11"/>
          <p:cNvSpPr/>
          <p:nvPr/>
        </p:nvSpPr>
        <p:spPr>
          <a:xfrm>
            <a:off x="8051596" y="1216152"/>
            <a:ext cx="3637178" cy="1115568"/>
          </a:xfrm>
          <a:prstGeom prst="roundRect">
            <a:avLst>
              <a:gd name="adj" fmla="val 12000"/>
            </a:avLst>
          </a:prstGeom>
          <a:solidFill>
            <a:srgbClr val="FFFFFF"/>
          </a:solidFill>
          <a:ln w="25400">
            <a:solidFill>
              <a:srgbClr val="2C6696"/>
            </a:solidFill>
          </a:ln>
          <a:effectLst/>
        </p:spPr>
        <p:txBody>
          <a:bodyPr rtlCol="0" anchor="ctr"/>
          <a:lstStyle/>
          <a:p/>
        </p:txBody>
      </p:sp>
      <p:sp>
        <p:nvSpPr>
          <p:cNvPr id="13" name="Oval 12"/>
          <p:cNvSpPr/>
          <p:nvPr/>
        </p:nvSpPr>
        <p:spPr>
          <a:xfrm>
            <a:off x="8143036" y="1545336"/>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4" name="TextBox 13"/>
          <p:cNvSpPr txBox="1"/>
          <p:nvPr/>
        </p:nvSpPr>
        <p:spPr>
          <a:xfrm>
            <a:off x="8673388" y="1216152"/>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Sıcaklık ve nem bakımından farklı hava kütlelerinin karşılaştığı alanlarda görülür.</a:t>
            </a:r>
          </a:p>
        </p:txBody>
      </p:sp>
      <p:sp>
        <p:nvSpPr>
          <p:cNvPr id="15" name="Rounded Rectangle 14"/>
          <p:cNvSpPr/>
          <p:nvPr/>
        </p:nvSpPr>
        <p:spPr>
          <a:xfrm>
            <a:off x="502920" y="2423160"/>
            <a:ext cx="3637178" cy="1115568"/>
          </a:xfrm>
          <a:prstGeom prst="roundRect">
            <a:avLst>
              <a:gd name="adj" fmla="val 12000"/>
            </a:avLst>
          </a:prstGeom>
          <a:solidFill>
            <a:srgbClr val="FFFFFF"/>
          </a:solidFill>
          <a:ln w="25400">
            <a:solidFill>
              <a:srgbClr val="2E7D32"/>
            </a:solidFill>
          </a:ln>
          <a:effectLst/>
        </p:spPr>
        <p:txBody>
          <a:bodyPr rtlCol="0" anchor="ctr"/>
          <a:lstStyle/>
          <a:p/>
        </p:txBody>
      </p:sp>
      <p:sp>
        <p:nvSpPr>
          <p:cNvPr id="16" name="Oval 15"/>
          <p:cNvSpPr/>
          <p:nvPr/>
        </p:nvSpPr>
        <p:spPr>
          <a:xfrm>
            <a:off x="594360" y="275234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17" name="TextBox 16"/>
          <p:cNvSpPr txBox="1"/>
          <p:nvPr/>
        </p:nvSpPr>
        <p:spPr>
          <a:xfrm>
            <a:off x="1124712"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Himalayaların güney yamaçlarında yaz musonu döneminde bol yağış bırakır.</a:t>
            </a:r>
          </a:p>
        </p:txBody>
      </p:sp>
      <p:sp>
        <p:nvSpPr>
          <p:cNvPr id="18" name="Rounded Rectangle 17"/>
          <p:cNvSpPr/>
          <p:nvPr/>
        </p:nvSpPr>
        <p:spPr>
          <a:xfrm>
            <a:off x="4277258" y="2423160"/>
            <a:ext cx="3637178" cy="1115568"/>
          </a:xfrm>
          <a:prstGeom prst="roundRect">
            <a:avLst>
              <a:gd name="adj" fmla="val 12000"/>
            </a:avLst>
          </a:prstGeom>
          <a:solidFill>
            <a:srgbClr val="FFFFFF"/>
          </a:solidFill>
          <a:ln w="25400">
            <a:solidFill>
              <a:srgbClr val="2C6696"/>
            </a:solidFill>
          </a:ln>
          <a:effectLst/>
        </p:spPr>
        <p:txBody>
          <a:bodyPr rtlCol="0" anchor="ctr"/>
          <a:lstStyle/>
          <a:p/>
        </p:txBody>
      </p:sp>
      <p:sp>
        <p:nvSpPr>
          <p:cNvPr id="19" name="Oval 18"/>
          <p:cNvSpPr/>
          <p:nvPr/>
        </p:nvSpPr>
        <p:spPr>
          <a:xfrm>
            <a:off x="4368698" y="2752344"/>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0" name="TextBox 19"/>
          <p:cNvSpPr txBox="1"/>
          <p:nvPr/>
        </p:nvSpPr>
        <p:spPr>
          <a:xfrm>
            <a:off x="4899050"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Orta kuşakta etkilidir.</a:t>
            </a:r>
          </a:p>
        </p:txBody>
      </p:sp>
      <p:sp>
        <p:nvSpPr>
          <p:cNvPr id="21" name="Rounded Rectangle 20"/>
          <p:cNvSpPr/>
          <p:nvPr/>
        </p:nvSpPr>
        <p:spPr>
          <a:xfrm>
            <a:off x="8051596" y="2423160"/>
            <a:ext cx="3637178" cy="1115568"/>
          </a:xfrm>
          <a:prstGeom prst="roundRect">
            <a:avLst>
              <a:gd name="adj" fmla="val 12000"/>
            </a:avLst>
          </a:prstGeom>
          <a:solidFill>
            <a:srgbClr val="FFFFFF"/>
          </a:solidFill>
          <a:ln w="25400">
            <a:solidFill>
              <a:srgbClr val="D3373A"/>
            </a:solidFill>
          </a:ln>
          <a:effectLst/>
        </p:spPr>
        <p:txBody>
          <a:bodyPr rtlCol="0" anchor="ctr"/>
          <a:lstStyle/>
          <a:p/>
        </p:txBody>
      </p:sp>
      <p:sp>
        <p:nvSpPr>
          <p:cNvPr id="22" name="Oval 21"/>
          <p:cNvSpPr/>
          <p:nvPr/>
        </p:nvSpPr>
        <p:spPr>
          <a:xfrm>
            <a:off x="8143036" y="2752344"/>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23" name="TextBox 22"/>
          <p:cNvSpPr txBox="1"/>
          <p:nvPr/>
        </p:nvSpPr>
        <p:spPr>
          <a:xfrm>
            <a:off x="8673388" y="2423160"/>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Sağanak şeklinde düşer; sel ve taşkınlara yol açabilir.</a:t>
            </a:r>
          </a:p>
        </p:txBody>
      </p:sp>
      <p:sp>
        <p:nvSpPr>
          <p:cNvPr id="24" name="Rounded Rectangle 23"/>
          <p:cNvSpPr/>
          <p:nvPr/>
        </p:nvSpPr>
        <p:spPr>
          <a:xfrm>
            <a:off x="502920" y="3630168"/>
            <a:ext cx="3637178" cy="1115568"/>
          </a:xfrm>
          <a:prstGeom prst="roundRect">
            <a:avLst>
              <a:gd name="adj" fmla="val 12000"/>
            </a:avLst>
          </a:prstGeom>
          <a:solidFill>
            <a:srgbClr val="FFFFFF"/>
          </a:solidFill>
          <a:ln w="25400">
            <a:solidFill>
              <a:srgbClr val="2E7D32"/>
            </a:solidFill>
          </a:ln>
          <a:effectLst/>
        </p:spPr>
        <p:txBody>
          <a:bodyPr rtlCol="0" anchor="ctr"/>
          <a:lstStyle/>
          <a:p/>
        </p:txBody>
      </p:sp>
      <p:sp>
        <p:nvSpPr>
          <p:cNvPr id="25" name="Oval 24"/>
          <p:cNvSpPr/>
          <p:nvPr/>
        </p:nvSpPr>
        <p:spPr>
          <a:xfrm>
            <a:off x="594360" y="395935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7</a:t>
            </a:r>
          </a:p>
        </p:txBody>
      </p:sp>
      <p:sp>
        <p:nvSpPr>
          <p:cNvPr id="26" name="TextBox 25"/>
          <p:cNvSpPr txBox="1"/>
          <p:nvPr/>
        </p:nvSpPr>
        <p:spPr>
          <a:xfrm>
            <a:off x="1124712"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Dağların nemli hava kütlelerine açık yamaçlarında görülür.</a:t>
            </a:r>
          </a:p>
        </p:txBody>
      </p:sp>
      <p:sp>
        <p:nvSpPr>
          <p:cNvPr id="27" name="Rounded Rectangle 26"/>
          <p:cNvSpPr/>
          <p:nvPr/>
        </p:nvSpPr>
        <p:spPr>
          <a:xfrm>
            <a:off x="4277258" y="3630168"/>
            <a:ext cx="3637178" cy="1115568"/>
          </a:xfrm>
          <a:prstGeom prst="roundRect">
            <a:avLst>
              <a:gd name="adj" fmla="val 12000"/>
            </a:avLst>
          </a:prstGeom>
          <a:solidFill>
            <a:srgbClr val="FFFFFF"/>
          </a:solidFill>
          <a:ln w="25400">
            <a:solidFill>
              <a:srgbClr val="2C6696"/>
            </a:solidFill>
          </a:ln>
          <a:effectLst/>
        </p:spPr>
        <p:txBody>
          <a:bodyPr rtlCol="0" anchor="ctr"/>
          <a:lstStyle/>
          <a:p/>
        </p:txBody>
      </p:sp>
      <p:sp>
        <p:nvSpPr>
          <p:cNvPr id="28" name="Oval 27"/>
          <p:cNvSpPr/>
          <p:nvPr/>
        </p:nvSpPr>
        <p:spPr>
          <a:xfrm>
            <a:off x="4368698" y="3959352"/>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8</a:t>
            </a:r>
          </a:p>
        </p:txBody>
      </p:sp>
      <p:sp>
        <p:nvSpPr>
          <p:cNvPr id="29" name="TextBox 28"/>
          <p:cNvSpPr txBox="1"/>
          <p:nvPr/>
        </p:nvSpPr>
        <p:spPr>
          <a:xfrm>
            <a:off x="4899050"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Hafif olan sıcak hava kütlesi, soğuk hava kütlesi üzerinde yükselerek soğur.</a:t>
            </a:r>
          </a:p>
        </p:txBody>
      </p:sp>
      <p:sp>
        <p:nvSpPr>
          <p:cNvPr id="30" name="Rounded Rectangle 29"/>
          <p:cNvSpPr/>
          <p:nvPr/>
        </p:nvSpPr>
        <p:spPr>
          <a:xfrm>
            <a:off x="8051596" y="3630168"/>
            <a:ext cx="3637178" cy="1115568"/>
          </a:xfrm>
          <a:prstGeom prst="roundRect">
            <a:avLst>
              <a:gd name="adj" fmla="val 12000"/>
            </a:avLst>
          </a:prstGeom>
          <a:solidFill>
            <a:srgbClr val="FFFFFF"/>
          </a:solidFill>
          <a:ln w="25400">
            <a:solidFill>
              <a:srgbClr val="D3373A"/>
            </a:solidFill>
          </a:ln>
          <a:effectLst/>
        </p:spPr>
        <p:txBody>
          <a:bodyPr rtlCol="0" anchor="ctr"/>
          <a:lstStyle/>
          <a:p/>
        </p:txBody>
      </p:sp>
      <p:sp>
        <p:nvSpPr>
          <p:cNvPr id="31" name="Oval 30"/>
          <p:cNvSpPr/>
          <p:nvPr/>
        </p:nvSpPr>
        <p:spPr>
          <a:xfrm>
            <a:off x="8143036" y="3959352"/>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9</a:t>
            </a:r>
          </a:p>
        </p:txBody>
      </p:sp>
      <p:sp>
        <p:nvSpPr>
          <p:cNvPr id="32" name="TextBox 31"/>
          <p:cNvSpPr txBox="1"/>
          <p:nvPr/>
        </p:nvSpPr>
        <p:spPr>
          <a:xfrm>
            <a:off x="8673388" y="3630168"/>
            <a:ext cx="2951378" cy="1115568"/>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Ekvatoral bölgede yıl boyunca, karasal iklim bölgelerinde mevsim koşullarına bağlı olarak etkili olur.</a:t>
            </a:r>
          </a:p>
        </p:txBody>
      </p:sp>
      <p:sp>
        <p:nvSpPr>
          <p:cNvPr id="33" name="Rounded Rectangle 32"/>
          <p:cNvSpPr/>
          <p:nvPr/>
        </p:nvSpPr>
        <p:spPr>
          <a:xfrm>
            <a:off x="502920" y="4828032"/>
            <a:ext cx="3637178" cy="1463040"/>
          </a:xfrm>
          <a:prstGeom prst="roundRect">
            <a:avLst>
              <a:gd name="adj" fmla="val 5000"/>
            </a:avLst>
          </a:prstGeom>
          <a:solidFill>
            <a:srgbClr val="F0F0F0"/>
          </a:solidFill>
          <a:ln>
            <a:noFill/>
          </a:ln>
          <a:effectLst/>
        </p:spPr>
        <p:txBody>
          <a:bodyPr rtlCol="0" anchor="ctr"/>
          <a:lstStyle/>
          <a:p/>
        </p:txBody>
      </p:sp>
      <p:sp>
        <p:nvSpPr>
          <p:cNvPr id="34" name="Rounded Rectangle 33"/>
          <p:cNvSpPr/>
          <p:nvPr/>
        </p:nvSpPr>
        <p:spPr>
          <a:xfrm>
            <a:off x="502920" y="4828032"/>
            <a:ext cx="3637178" cy="530352"/>
          </a:xfrm>
          <a:prstGeom prst="roundRect">
            <a:avLst>
              <a:gd name="adj" fmla="val 25000"/>
            </a:avLst>
          </a:prstGeom>
          <a:solidFill>
            <a:srgbClr val="D3373A"/>
          </a:solidFill>
          <a:ln>
            <a:noFill/>
          </a:ln>
          <a:effectLst/>
        </p:spPr>
        <p:txBody>
          <a:bodyPr rtlCol="0" anchor="ctr"/>
          <a:lstStyle/>
          <a:p/>
        </p:txBody>
      </p:sp>
      <p:sp>
        <p:nvSpPr>
          <p:cNvPr id="35" name="Rectangle 34"/>
          <p:cNvSpPr/>
          <p:nvPr/>
        </p:nvSpPr>
        <p:spPr>
          <a:xfrm>
            <a:off x="502920" y="5093208"/>
            <a:ext cx="3637178" cy="265176"/>
          </a:xfrm>
          <a:prstGeom prst="rect">
            <a:avLst/>
          </a:prstGeom>
          <a:solidFill>
            <a:srgbClr val="D3373A"/>
          </a:solidFill>
          <a:ln>
            <a:noFill/>
          </a:ln>
          <a:effectLst/>
        </p:spPr>
        <p:txBody>
          <a:bodyPr rtlCol="0" anchor="ctr"/>
          <a:lstStyle/>
          <a:p/>
        </p:txBody>
      </p:sp>
      <p:sp>
        <p:nvSpPr>
          <p:cNvPr id="36" name="TextBox 35"/>
          <p:cNvSpPr txBox="1"/>
          <p:nvPr/>
        </p:nvSpPr>
        <p:spPr>
          <a:xfrm>
            <a:off x="594360"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Yükselim</a:t>
            </a:r>
          </a:p>
        </p:txBody>
      </p:sp>
      <p:sp>
        <p:nvSpPr>
          <p:cNvPr id="37" name="TextBox 36"/>
          <p:cNvSpPr txBox="1"/>
          <p:nvPr/>
        </p:nvSpPr>
        <p:spPr>
          <a:xfrm>
            <a:off x="612648"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800" b="0" i="0">
                <a:solidFill>
                  <a:srgbClr val="262626"/>
                </a:solidFill>
                <a:latin typeface="Calibri"/>
              </a:rPr>
              <a:t>2, 6, 9</a:t>
            </a:r>
          </a:p>
        </p:txBody>
      </p:sp>
      <p:sp>
        <p:nvSpPr>
          <p:cNvPr id="38" name="Rounded Rectangle 37"/>
          <p:cNvSpPr/>
          <p:nvPr/>
        </p:nvSpPr>
        <p:spPr>
          <a:xfrm>
            <a:off x="4277258" y="4828032"/>
            <a:ext cx="3637178" cy="1463040"/>
          </a:xfrm>
          <a:prstGeom prst="roundRect">
            <a:avLst>
              <a:gd name="adj" fmla="val 5000"/>
            </a:avLst>
          </a:prstGeom>
          <a:solidFill>
            <a:srgbClr val="F0F0F0"/>
          </a:solidFill>
          <a:ln>
            <a:noFill/>
          </a:ln>
          <a:effectLst/>
        </p:spPr>
        <p:txBody>
          <a:bodyPr rtlCol="0" anchor="ctr"/>
          <a:lstStyle/>
          <a:p/>
        </p:txBody>
      </p:sp>
      <p:sp>
        <p:nvSpPr>
          <p:cNvPr id="39" name="Rounded Rectangle 38"/>
          <p:cNvSpPr/>
          <p:nvPr/>
        </p:nvSpPr>
        <p:spPr>
          <a:xfrm>
            <a:off x="4277258" y="4828032"/>
            <a:ext cx="3637178" cy="530352"/>
          </a:xfrm>
          <a:prstGeom prst="roundRect">
            <a:avLst>
              <a:gd name="adj" fmla="val 25000"/>
            </a:avLst>
          </a:prstGeom>
          <a:solidFill>
            <a:srgbClr val="2E7D32"/>
          </a:solidFill>
          <a:ln>
            <a:noFill/>
          </a:ln>
          <a:effectLst/>
        </p:spPr>
        <p:txBody>
          <a:bodyPr rtlCol="0" anchor="ctr"/>
          <a:lstStyle/>
          <a:p/>
        </p:txBody>
      </p:sp>
      <p:sp>
        <p:nvSpPr>
          <p:cNvPr id="40" name="Rectangle 39"/>
          <p:cNvSpPr/>
          <p:nvPr/>
        </p:nvSpPr>
        <p:spPr>
          <a:xfrm>
            <a:off x="4277258" y="5093208"/>
            <a:ext cx="3637178" cy="265176"/>
          </a:xfrm>
          <a:prstGeom prst="rect">
            <a:avLst/>
          </a:prstGeom>
          <a:solidFill>
            <a:srgbClr val="2E7D32"/>
          </a:solidFill>
          <a:ln>
            <a:noFill/>
          </a:ln>
          <a:effectLst/>
        </p:spPr>
        <p:txBody>
          <a:bodyPr rtlCol="0" anchor="ctr"/>
          <a:lstStyle/>
          <a:p/>
        </p:txBody>
      </p:sp>
      <p:sp>
        <p:nvSpPr>
          <p:cNvPr id="41" name="TextBox 40"/>
          <p:cNvSpPr txBox="1"/>
          <p:nvPr/>
        </p:nvSpPr>
        <p:spPr>
          <a:xfrm>
            <a:off x="4368698"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Yamaç</a:t>
            </a:r>
          </a:p>
        </p:txBody>
      </p:sp>
      <p:sp>
        <p:nvSpPr>
          <p:cNvPr id="42" name="TextBox 41"/>
          <p:cNvSpPr txBox="1"/>
          <p:nvPr/>
        </p:nvSpPr>
        <p:spPr>
          <a:xfrm>
            <a:off x="4386986"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800" b="0" i="0">
                <a:solidFill>
                  <a:srgbClr val="262626"/>
                </a:solidFill>
                <a:latin typeface="Calibri"/>
              </a:rPr>
              <a:t>1, 4, 7</a:t>
            </a:r>
          </a:p>
        </p:txBody>
      </p:sp>
      <p:sp>
        <p:nvSpPr>
          <p:cNvPr id="43" name="Rounded Rectangle 42"/>
          <p:cNvSpPr/>
          <p:nvPr/>
        </p:nvSpPr>
        <p:spPr>
          <a:xfrm>
            <a:off x="8051596" y="4828032"/>
            <a:ext cx="3637178" cy="1463040"/>
          </a:xfrm>
          <a:prstGeom prst="roundRect">
            <a:avLst>
              <a:gd name="adj" fmla="val 5000"/>
            </a:avLst>
          </a:prstGeom>
          <a:solidFill>
            <a:srgbClr val="F0F0F0"/>
          </a:solidFill>
          <a:ln>
            <a:noFill/>
          </a:ln>
          <a:effectLst/>
        </p:spPr>
        <p:txBody>
          <a:bodyPr rtlCol="0" anchor="ctr"/>
          <a:lstStyle/>
          <a:p/>
        </p:txBody>
      </p:sp>
      <p:sp>
        <p:nvSpPr>
          <p:cNvPr id="44" name="Rounded Rectangle 43"/>
          <p:cNvSpPr/>
          <p:nvPr/>
        </p:nvSpPr>
        <p:spPr>
          <a:xfrm>
            <a:off x="8051596" y="4828032"/>
            <a:ext cx="3637178" cy="530352"/>
          </a:xfrm>
          <a:prstGeom prst="roundRect">
            <a:avLst>
              <a:gd name="adj" fmla="val 25000"/>
            </a:avLst>
          </a:prstGeom>
          <a:solidFill>
            <a:srgbClr val="2C6696"/>
          </a:solidFill>
          <a:ln>
            <a:noFill/>
          </a:ln>
          <a:effectLst/>
        </p:spPr>
        <p:txBody>
          <a:bodyPr rtlCol="0" anchor="ctr"/>
          <a:lstStyle/>
          <a:p/>
        </p:txBody>
      </p:sp>
      <p:sp>
        <p:nvSpPr>
          <p:cNvPr id="45" name="Rectangle 44"/>
          <p:cNvSpPr/>
          <p:nvPr/>
        </p:nvSpPr>
        <p:spPr>
          <a:xfrm>
            <a:off x="8051596" y="5093208"/>
            <a:ext cx="3637178" cy="265176"/>
          </a:xfrm>
          <a:prstGeom prst="rect">
            <a:avLst/>
          </a:prstGeom>
          <a:solidFill>
            <a:srgbClr val="2C6696"/>
          </a:solidFill>
          <a:ln>
            <a:noFill/>
          </a:ln>
          <a:effectLst/>
        </p:spPr>
        <p:txBody>
          <a:bodyPr rtlCol="0" anchor="ctr"/>
          <a:lstStyle/>
          <a:p/>
        </p:txBody>
      </p:sp>
      <p:sp>
        <p:nvSpPr>
          <p:cNvPr id="46" name="TextBox 45"/>
          <p:cNvSpPr txBox="1"/>
          <p:nvPr/>
        </p:nvSpPr>
        <p:spPr>
          <a:xfrm>
            <a:off x="8143036" y="4828032"/>
            <a:ext cx="3454298"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Cephe</a:t>
            </a:r>
          </a:p>
        </p:txBody>
      </p:sp>
      <p:sp>
        <p:nvSpPr>
          <p:cNvPr id="47" name="TextBox 46"/>
          <p:cNvSpPr txBox="1"/>
          <p:nvPr/>
        </p:nvSpPr>
        <p:spPr>
          <a:xfrm>
            <a:off x="8161324" y="5431536"/>
            <a:ext cx="3417722" cy="786384"/>
          </a:xfrm>
          <a:prstGeom prst="rect">
            <a:avLst/>
          </a:prstGeom>
          <a:noFill/>
        </p:spPr>
        <p:txBody>
          <a:bodyPr wrap="square" anchor="ctr" lIns="73152" rIns="73152" tIns="36576" bIns="36576">
            <a:noAutofit/>
          </a:bodyPr>
          <a:lstStyle/>
          <a:p>
            <a:pPr algn="ctr">
              <a:spcBef>
                <a:spcPts val="0"/>
              </a:spcBef>
              <a:spcAft>
                <a:spcPts val="0"/>
              </a:spcAft>
            </a:pPr>
            <a:r>
              <a:rPr lang="tr-TR" sz="2800" b="0" i="0">
                <a:solidFill>
                  <a:srgbClr val="262626"/>
                </a:solidFill>
                <a:latin typeface="Calibri"/>
              </a:rPr>
              <a:t>3, 5, 8</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235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Yağış türleriyle ilgili aşağıdakilerden hangisi doğrudur?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Yükselim yağışları dağların denize bakan yamaçlarında oluşur.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Cephe yağışları en çok Ekvatoral bölgede etkilidir.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Yamaç yağışları Kuzey Anadolu Dağlarının denize bakan yamaçlarında görülür.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Yükselim yağışları hiçbir zaman sel ve taşkına yol açmaz.</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Cephede soğuk hava kütlesi, sıcak hava kütlesinin üzerine çıkar.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236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Yağış türleriyle ilgili aşağıdakilerden hangisi doğrudur?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Yükselim yağışları dağların denize bakan yamaçlarında oluşur.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Cephe yağışları en çok Ekvatoral bölgede etkilidir.</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Yamaç yağışları Kuzey Anadolu Dağlarının denize bakan yamaçlarında görülür.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Yükselim yağışları hiçbir zaman sel ve taşkına yol açmaz.</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Cephede soğuk hava kütlesi, sıcak hava kütlesinin üzerine çıkar.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Türkiye’de Kuzey Anadolu Dağları ve Toros Dağlarının denize bakan yamaçlarında bu tip yağışlar görülür. (yamaç yağışı)</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237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Dünya'da Yağışın Dağılışı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h14_dunya_yagis_s116.jpg"/>
          <p:cNvPicPr>
            <a:picLocks noChangeAspect="1"/>
          </p:cNvPicPr>
          <p:nvPr/>
        </p:nvPicPr>
        <p:blipFill>
          <a:blip r:embed="rId3"/>
          <a:stretch>
            <a:fillRect/>
          </a:stretch>
        </p:blipFill>
        <p:spPr>
          <a:xfrm>
            <a:off x="502920" y="1719072"/>
            <a:ext cx="6675120" cy="3419443"/>
          </a:xfrm>
          <a:prstGeom prst="rect">
            <a:avLst/>
          </a:prstGeom>
          <a:ln w="9525">
            <a:solidFill>
              <a:srgbClr val="D9D9D9"/>
            </a:solidFill>
          </a:ln>
        </p:spPr>
      </p:pic>
      <p:sp>
        <p:nvSpPr>
          <p:cNvPr id="7" name="TextBox 6"/>
          <p:cNvSpPr txBox="1"/>
          <p:nvPr/>
        </p:nvSpPr>
        <p:spPr>
          <a:xfrm>
            <a:off x="502920" y="1170432"/>
            <a:ext cx="11185855" cy="50292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767676"/>
                </a:solidFill>
                <a:latin typeface="Calibri"/>
              </a:rPr>
              <a:t>Aşağıdaki haritada yıllık ortalama yağış miktarının Dünya üzerindeki dağılışı gösterilmiştir.</a:t>
            </a:r>
          </a:p>
        </p:txBody>
      </p:sp>
      <p:sp>
        <p:nvSpPr>
          <p:cNvPr id="8" name="Rounded Rectangle 7"/>
          <p:cNvSpPr/>
          <p:nvPr/>
        </p:nvSpPr>
        <p:spPr>
          <a:xfrm>
            <a:off x="7360920" y="1719072"/>
            <a:ext cx="4327855" cy="251460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500"/>
              </a:spcAft>
            </a:pPr>
            <a:r>
              <a:rPr lang="tr-TR" sz="1800" b="1" i="0">
                <a:solidFill>
                  <a:srgbClr val="1E7B6E"/>
                </a:solidFill>
                <a:latin typeface="Calibri"/>
              </a:rPr>
              <a:t>2. soru · ikili · 3 dk</a:t>
            </a:r>
          </a:p>
          <a:p>
            <a:pPr algn="l">
              <a:spcBef>
                <a:spcPts val="0"/>
              </a:spcBef>
              <a:spcAft>
                <a:spcPts val="0"/>
              </a:spcAft>
            </a:pPr>
            <a:r>
              <a:rPr lang="tr-TR" sz="1800" b="0" i="0">
                <a:solidFill>
                  <a:srgbClr val="262626"/>
                </a:solidFill>
                <a:latin typeface="Calibri"/>
              </a:rPr>
              <a:t>Haritaya göre Dünya’da en az ve en fazla yağış alan yerleri yazarak bu alanlarda yağışın az veya fazla olmasında etkili olan faktörleri kısaca açıklayınız.</a:t>
            </a:r>
          </a:p>
        </p:txBody>
      </p:sp>
      <p:sp>
        <p:nvSpPr>
          <p:cNvPr id="9" name="Rounded Rectangle 8"/>
          <p:cNvSpPr/>
          <p:nvPr/>
        </p:nvSpPr>
        <p:spPr>
          <a:xfrm>
            <a:off x="7360920" y="4370832"/>
            <a:ext cx="4327855" cy="1874519"/>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400"/>
              </a:spcAft>
            </a:pPr>
            <a:r>
              <a:rPr lang="tr-TR" sz="1700" b="1" i="0">
                <a:solidFill>
                  <a:srgbClr val="1E7B6E"/>
                </a:solidFill>
                <a:latin typeface="Calibri"/>
              </a:rPr>
              <a:t>İpucu</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Basınç kuşakları: hava nerede yükseliyor, nerede alçalıyor?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Rüzgârlar denizden mi, karadan mı geliyor?</a:t>
            </a:r>
          </a:p>
        </p:txBody>
      </p:sp>
      <p:sp>
        <p:nvSpPr>
          <p:cNvPr id="10" name="Rounded Rectangle 9"/>
          <p:cNvSpPr/>
          <p:nvPr/>
        </p:nvSpPr>
        <p:spPr>
          <a:xfrm>
            <a:off x="502920" y="5239512"/>
            <a:ext cx="6675120" cy="100584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0"/>
              </a:spcAft>
            </a:pPr>
            <a:r>
              <a:rPr lang="tr-TR" sz="1600" b="0" i="0">
                <a:solidFill>
                  <a:srgbClr val="262626"/>
                </a:solidFill>
                <a:latin typeface="Calibri"/>
              </a:rPr>
              <a:t>1. soru (evde, zenginleştirme): Haritayı inceleyiniz ve yağışın Dünya üzerindeki dağılışıyla ilgili üç soru yazınız.</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116</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238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Dünya'da Yağışın Dağılışı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4_dunya_yagis_s116.jpg"/>
          <p:cNvPicPr>
            <a:picLocks noChangeAspect="1"/>
          </p:cNvPicPr>
          <p:nvPr/>
        </p:nvPicPr>
        <p:blipFill>
          <a:blip r:embed="rId3"/>
          <a:stretch>
            <a:fillRect/>
          </a:stretch>
        </p:blipFill>
        <p:spPr>
          <a:xfrm>
            <a:off x="502920" y="1216152"/>
            <a:ext cx="6126480" cy="3138393"/>
          </a:xfrm>
          <a:prstGeom prst="rect">
            <a:avLst/>
          </a:prstGeom>
          <a:ln w="9525">
            <a:solidFill>
              <a:srgbClr val="D9D9D9"/>
            </a:solidFill>
          </a:ln>
        </p:spPr>
      </p:pic>
      <p:sp>
        <p:nvSpPr>
          <p:cNvPr id="7" name="Oval 6"/>
          <p:cNvSpPr/>
          <p:nvPr/>
        </p:nvSpPr>
        <p:spPr>
          <a:xfrm>
            <a:off x="3557864" y="2183055"/>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1</a:t>
            </a:r>
          </a:p>
        </p:txBody>
      </p:sp>
      <p:sp>
        <p:nvSpPr>
          <p:cNvPr id="8" name="Oval 7"/>
          <p:cNvSpPr/>
          <p:nvPr/>
        </p:nvSpPr>
        <p:spPr>
          <a:xfrm>
            <a:off x="4017559" y="2112755"/>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2</a:t>
            </a:r>
          </a:p>
        </p:txBody>
      </p:sp>
      <p:sp>
        <p:nvSpPr>
          <p:cNvPr id="9" name="Oval 8"/>
          <p:cNvSpPr/>
          <p:nvPr/>
        </p:nvSpPr>
        <p:spPr>
          <a:xfrm>
            <a:off x="4229854" y="1652457"/>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3</a:t>
            </a:r>
          </a:p>
        </p:txBody>
      </p:sp>
      <p:sp>
        <p:nvSpPr>
          <p:cNvPr id="10" name="Oval 9"/>
          <p:cNvSpPr/>
          <p:nvPr/>
        </p:nvSpPr>
        <p:spPr>
          <a:xfrm>
            <a:off x="5575507" y="3105324"/>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4</a:t>
            </a:r>
          </a:p>
        </p:txBody>
      </p:sp>
      <p:sp>
        <p:nvSpPr>
          <p:cNvPr id="11" name="Oval 10"/>
          <p:cNvSpPr/>
          <p:nvPr/>
        </p:nvSpPr>
        <p:spPr>
          <a:xfrm>
            <a:off x="2106899" y="3070174"/>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5</a:t>
            </a:r>
          </a:p>
        </p:txBody>
      </p:sp>
      <p:sp>
        <p:nvSpPr>
          <p:cNvPr id="12" name="Oval 11"/>
          <p:cNvSpPr/>
          <p:nvPr/>
        </p:nvSpPr>
        <p:spPr>
          <a:xfrm>
            <a:off x="1929708" y="1262460"/>
            <a:ext cx="329184" cy="329184"/>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00" b="1" i="0">
                <a:solidFill>
                  <a:srgbClr val="262626"/>
                </a:solidFill>
                <a:latin typeface="Calibri"/>
              </a:rPr>
              <a:t>6</a:t>
            </a:r>
          </a:p>
        </p:txBody>
      </p:sp>
      <p:sp>
        <p:nvSpPr>
          <p:cNvPr id="13" name="Oval 12"/>
          <p:cNvSpPr/>
          <p:nvPr/>
        </p:nvSpPr>
        <p:spPr>
          <a:xfrm>
            <a:off x="2284091" y="2608202"/>
            <a:ext cx="329184" cy="32918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A</a:t>
            </a:r>
          </a:p>
        </p:txBody>
      </p:sp>
      <p:sp>
        <p:nvSpPr>
          <p:cNvPr id="14" name="Oval 13"/>
          <p:cNvSpPr/>
          <p:nvPr/>
        </p:nvSpPr>
        <p:spPr>
          <a:xfrm>
            <a:off x="3699951" y="2643352"/>
            <a:ext cx="329184" cy="32918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B</a:t>
            </a:r>
          </a:p>
        </p:txBody>
      </p:sp>
      <p:sp>
        <p:nvSpPr>
          <p:cNvPr id="15" name="Oval 14"/>
          <p:cNvSpPr/>
          <p:nvPr/>
        </p:nvSpPr>
        <p:spPr>
          <a:xfrm>
            <a:off x="4973724" y="2112755"/>
            <a:ext cx="329184" cy="32918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C</a:t>
            </a:r>
          </a:p>
        </p:txBody>
      </p:sp>
      <p:sp>
        <p:nvSpPr>
          <p:cNvPr id="16" name="Oval 15"/>
          <p:cNvSpPr/>
          <p:nvPr/>
        </p:nvSpPr>
        <p:spPr>
          <a:xfrm>
            <a:off x="5468523" y="2573052"/>
            <a:ext cx="329184" cy="32918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Ç</a:t>
            </a:r>
          </a:p>
        </p:txBody>
      </p:sp>
      <p:sp>
        <p:nvSpPr>
          <p:cNvPr id="17" name="Oval 16"/>
          <p:cNvSpPr/>
          <p:nvPr/>
        </p:nvSpPr>
        <p:spPr>
          <a:xfrm>
            <a:off x="3485984" y="1475033"/>
            <a:ext cx="329184" cy="32918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D</a:t>
            </a:r>
          </a:p>
        </p:txBody>
      </p:sp>
      <p:sp>
        <p:nvSpPr>
          <p:cNvPr id="18" name="Rounded Rectangle 17"/>
          <p:cNvSpPr/>
          <p:nvPr/>
        </p:nvSpPr>
        <p:spPr>
          <a:xfrm>
            <a:off x="502920" y="4464273"/>
            <a:ext cx="6126480" cy="1826799"/>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400"/>
              </a:spcAft>
            </a:pPr>
            <a:r>
              <a:rPr lang="tr-TR" sz="1500" b="0" i="0">
                <a:solidFill>
                  <a:srgbClr val="262626"/>
                </a:solidFill>
                <a:latin typeface="Calibri"/>
              </a:rPr>
              <a:t>Az: 1 Sahra · 2 Arabistan · 3 Orta Asya · 4 Avustralya'nın içi · 5 Atacama (Güney Amerika batı kıyısı) · 6 Kutup çevresi (Kanada'nın kuzeyi)</a:t>
            </a:r>
          </a:p>
          <a:p>
            <a:pPr algn="l">
              <a:spcBef>
                <a:spcPts val="0"/>
              </a:spcBef>
              <a:spcAft>
                <a:spcPts val="0"/>
              </a:spcAft>
            </a:pPr>
            <a:r>
              <a:rPr lang="tr-TR" sz="1500" b="0" i="0">
                <a:solidFill>
                  <a:srgbClr val="2C6696"/>
                </a:solidFill>
                <a:latin typeface="Calibri"/>
              </a:rPr>
              <a:t>Çok: A Amazon Havzası · B Kongo Havzası ve Gine Körfezi · C Güney ve Güneydoğu Asya · Ç Endonezya · D Kuzeybatı Avrupa kıyıları</a:t>
            </a:r>
          </a:p>
        </p:txBody>
      </p:sp>
      <p:sp>
        <p:nvSpPr>
          <p:cNvPr id="19" name="Rounded Rectangle 18"/>
          <p:cNvSpPr/>
          <p:nvPr/>
        </p:nvSpPr>
        <p:spPr>
          <a:xfrm>
            <a:off x="6812280" y="1216152"/>
            <a:ext cx="4876495" cy="2468880"/>
          </a:xfrm>
          <a:prstGeom prst="roundRect">
            <a:avLst>
              <a:gd name="adj" fmla="val 6000"/>
            </a:avLst>
          </a:prstGeom>
          <a:solidFill>
            <a:srgbClr val="FFF3D1"/>
          </a:solidFill>
          <a:ln>
            <a:noFill/>
          </a:ln>
          <a:effectLst/>
        </p:spPr>
        <p:txBody>
          <a:bodyPr rtlCol="0" anchor="ctr"/>
          <a:lstStyle/>
          <a:p/>
        </p:txBody>
      </p:sp>
      <p:sp>
        <p:nvSpPr>
          <p:cNvPr id="20" name="Rectangle 19"/>
          <p:cNvSpPr/>
          <p:nvPr/>
        </p:nvSpPr>
        <p:spPr>
          <a:xfrm>
            <a:off x="6812280" y="1216152"/>
            <a:ext cx="109728" cy="2468880"/>
          </a:xfrm>
          <a:prstGeom prst="rect">
            <a:avLst/>
          </a:prstGeom>
          <a:solidFill>
            <a:srgbClr val="B85C12"/>
          </a:solidFill>
          <a:ln>
            <a:noFill/>
          </a:ln>
          <a:effectLst/>
        </p:spPr>
        <p:txBody>
          <a:bodyPr rtlCol="0" anchor="ctr"/>
          <a:lstStyle/>
          <a:p/>
        </p:txBody>
      </p:sp>
      <p:sp>
        <p:nvSpPr>
          <p:cNvPr id="21" name="TextBox 20"/>
          <p:cNvSpPr txBox="1"/>
          <p:nvPr/>
        </p:nvSpPr>
        <p:spPr>
          <a:xfrm>
            <a:off x="7040880" y="1271016"/>
            <a:ext cx="4556455" cy="2359152"/>
          </a:xfrm>
          <a:prstGeom prst="rect">
            <a:avLst/>
          </a:prstGeom>
          <a:noFill/>
        </p:spPr>
        <p:txBody>
          <a:bodyPr wrap="square" anchor="ctr" lIns="73152" rIns="73152" tIns="36576" bIns="36576">
            <a:noAutofit/>
          </a:bodyPr>
          <a:lstStyle/>
          <a:p>
            <a:pPr algn="l">
              <a:spcBef>
                <a:spcPts val="0"/>
              </a:spcBef>
              <a:spcAft>
                <a:spcPts val="400"/>
              </a:spcAft>
            </a:pPr>
            <a:r>
              <a:rPr lang="tr-TR" sz="1600" b="1" i="0">
                <a:solidFill>
                  <a:srgbClr val="B85C12"/>
                </a:solidFill>
                <a:latin typeface="Calibri"/>
              </a:rPr>
              <a:t>Az yağış: neden?</a:t>
            </a:r>
          </a:p>
          <a:p>
            <a:pPr algn="l">
              <a:spcBef>
                <a:spcPts val="0"/>
              </a:spcBef>
              <a:spcAft>
                <a:spcPts val="500"/>
              </a:spcAft>
            </a:pPr>
            <a:r>
              <a:rPr lang="tr-TR" sz="1600" b="0" i="0">
                <a:solidFill>
                  <a:srgbClr val="262626"/>
                </a:solidFill>
                <a:latin typeface="Calibri"/>
              </a:rPr>
              <a:t>30° enlemlerinde alçalıcı hava (dinamik yüksek basınç)</a:t>
            </a:r>
          </a:p>
          <a:p>
            <a:pPr algn="l">
              <a:spcBef>
                <a:spcPts val="0"/>
              </a:spcBef>
              <a:spcAft>
                <a:spcPts val="500"/>
              </a:spcAft>
            </a:pPr>
            <a:r>
              <a:rPr lang="tr-TR" sz="1600" b="0" i="0">
                <a:solidFill>
                  <a:srgbClr val="262626"/>
                </a:solidFill>
                <a:latin typeface="Calibri"/>
              </a:rPr>
              <a:t>Kutuplarda termik yüksek basınç ve soğuk</a:t>
            </a:r>
          </a:p>
          <a:p>
            <a:pPr algn="l">
              <a:spcBef>
                <a:spcPts val="0"/>
              </a:spcBef>
              <a:spcAft>
                <a:spcPts val="0"/>
              </a:spcAft>
            </a:pPr>
            <a:r>
              <a:rPr lang="tr-TR" sz="1600" b="0" i="0">
                <a:solidFill>
                  <a:srgbClr val="262626"/>
                </a:solidFill>
                <a:latin typeface="Calibri"/>
              </a:rPr>
              <a:t>Denizden uzak kara içleri: nemli hava ulaşamaz</a:t>
            </a:r>
          </a:p>
        </p:txBody>
      </p:sp>
      <p:sp>
        <p:nvSpPr>
          <p:cNvPr id="22" name="Rounded Rectangle 21"/>
          <p:cNvSpPr/>
          <p:nvPr/>
        </p:nvSpPr>
        <p:spPr>
          <a:xfrm>
            <a:off x="6812280" y="3776472"/>
            <a:ext cx="4876495" cy="2468880"/>
          </a:xfrm>
          <a:prstGeom prst="roundRect">
            <a:avLst>
              <a:gd name="adj" fmla="val 6000"/>
            </a:avLst>
          </a:prstGeom>
          <a:solidFill>
            <a:srgbClr val="E3ECF5"/>
          </a:solidFill>
          <a:ln>
            <a:noFill/>
          </a:ln>
          <a:effectLst/>
        </p:spPr>
        <p:txBody>
          <a:bodyPr rtlCol="0" anchor="ctr"/>
          <a:lstStyle/>
          <a:p/>
        </p:txBody>
      </p:sp>
      <p:sp>
        <p:nvSpPr>
          <p:cNvPr id="23" name="Rectangle 22"/>
          <p:cNvSpPr/>
          <p:nvPr/>
        </p:nvSpPr>
        <p:spPr>
          <a:xfrm>
            <a:off x="6812280" y="3776472"/>
            <a:ext cx="109728" cy="2468880"/>
          </a:xfrm>
          <a:prstGeom prst="rect">
            <a:avLst/>
          </a:prstGeom>
          <a:solidFill>
            <a:srgbClr val="2C6696"/>
          </a:solidFill>
          <a:ln>
            <a:noFill/>
          </a:ln>
          <a:effectLst/>
        </p:spPr>
        <p:txBody>
          <a:bodyPr rtlCol="0" anchor="ctr"/>
          <a:lstStyle/>
          <a:p/>
        </p:txBody>
      </p:sp>
      <p:sp>
        <p:nvSpPr>
          <p:cNvPr id="24" name="TextBox 23"/>
          <p:cNvSpPr txBox="1"/>
          <p:nvPr/>
        </p:nvSpPr>
        <p:spPr>
          <a:xfrm>
            <a:off x="7040880" y="3831336"/>
            <a:ext cx="4556455" cy="2359152"/>
          </a:xfrm>
          <a:prstGeom prst="rect">
            <a:avLst/>
          </a:prstGeom>
          <a:noFill/>
        </p:spPr>
        <p:txBody>
          <a:bodyPr wrap="square" anchor="ctr" lIns="73152" rIns="73152" tIns="36576" bIns="36576">
            <a:noAutofit/>
          </a:bodyPr>
          <a:lstStyle/>
          <a:p>
            <a:pPr algn="l">
              <a:spcBef>
                <a:spcPts val="0"/>
              </a:spcBef>
              <a:spcAft>
                <a:spcPts val="400"/>
              </a:spcAft>
            </a:pPr>
            <a:r>
              <a:rPr lang="tr-TR" sz="1600" b="1" i="0">
                <a:solidFill>
                  <a:srgbClr val="2C6696"/>
                </a:solidFill>
                <a:latin typeface="Calibri"/>
              </a:rPr>
              <a:t>Çok yağış: neden?</a:t>
            </a:r>
          </a:p>
          <a:p>
            <a:pPr algn="l">
              <a:spcBef>
                <a:spcPts val="0"/>
              </a:spcBef>
              <a:spcAft>
                <a:spcPts val="500"/>
              </a:spcAft>
            </a:pPr>
            <a:r>
              <a:rPr lang="tr-TR" sz="1600" b="0" i="0">
                <a:solidFill>
                  <a:srgbClr val="262626"/>
                </a:solidFill>
                <a:latin typeface="Calibri"/>
              </a:rPr>
              <a:t>Ekvator'da yükselici hava: yükselim yağışı</a:t>
            </a:r>
          </a:p>
          <a:p>
            <a:pPr algn="l">
              <a:spcBef>
                <a:spcPts val="0"/>
              </a:spcBef>
              <a:spcAft>
                <a:spcPts val="500"/>
              </a:spcAft>
            </a:pPr>
            <a:r>
              <a:rPr lang="tr-TR" sz="1600" b="0" i="0">
                <a:solidFill>
                  <a:srgbClr val="262626"/>
                </a:solidFill>
                <a:latin typeface="Calibri"/>
              </a:rPr>
              <a:t>Yaz musonu ve dağların denize bakan yamaçları</a:t>
            </a:r>
          </a:p>
          <a:p>
            <a:pPr algn="l">
              <a:spcBef>
                <a:spcPts val="0"/>
              </a:spcBef>
              <a:spcAft>
                <a:spcPts val="0"/>
              </a:spcAft>
            </a:pPr>
            <a:r>
              <a:rPr lang="tr-TR" sz="1600" b="0" i="0">
                <a:solidFill>
                  <a:srgbClr val="262626"/>
                </a:solidFill>
                <a:latin typeface="Calibri"/>
              </a:rPr>
              <a:t>Batı rüzgârlarının nemli hava getirdiği batı kıyıları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 111-116</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239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yağışın dağılışı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TÜRKİYE</a:t>
            </a:r>
          </a:p>
        </p:txBody>
      </p:sp>
      <p:pic>
        <p:nvPicPr>
          <p:cNvPr id="6" name="Picture 5" descr="h14_harita_3_11_s116.jpg"/>
          <p:cNvPicPr>
            <a:picLocks noChangeAspect="1"/>
          </p:cNvPicPr>
          <p:nvPr/>
        </p:nvPicPr>
        <p:blipFill>
          <a:blip r:embed="rId3"/>
          <a:stretch>
            <a:fillRect/>
          </a:stretch>
        </p:blipFill>
        <p:spPr>
          <a:xfrm>
            <a:off x="502920" y="1216152"/>
            <a:ext cx="5989320" cy="3038699"/>
          </a:xfrm>
          <a:prstGeom prst="rect">
            <a:avLst/>
          </a:prstGeom>
          <a:ln w="9525">
            <a:solidFill>
              <a:srgbClr val="D9D9D9"/>
            </a:solidFill>
          </a:ln>
        </p:spPr>
      </p:pic>
      <p:sp>
        <p:nvSpPr>
          <p:cNvPr id="7" name="TextBox 6"/>
          <p:cNvSpPr txBox="1"/>
          <p:nvPr/>
        </p:nvSpPr>
        <p:spPr>
          <a:xfrm>
            <a:off x="502920" y="4279392"/>
            <a:ext cx="59893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3.11: Türkiye’de yıllık ortalama yağışın dağılışı (kitap s. 116)</a:t>
            </a:r>
          </a:p>
        </p:txBody>
      </p:sp>
      <p:sp>
        <p:nvSpPr>
          <p:cNvPr id="8" name="Rounded Rectangle 7"/>
          <p:cNvSpPr/>
          <p:nvPr/>
        </p:nvSpPr>
        <p:spPr>
          <a:xfrm>
            <a:off x="502920" y="4645152"/>
            <a:ext cx="5989320" cy="160020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502920" y="4645152"/>
            <a:ext cx="118872" cy="1600200"/>
          </a:xfrm>
          <a:prstGeom prst="rect">
            <a:avLst/>
          </a:prstGeom>
          <a:solidFill>
            <a:srgbClr val="1E7B6E"/>
          </a:solidFill>
          <a:ln>
            <a:noFill/>
          </a:ln>
          <a:effectLst/>
        </p:spPr>
        <p:txBody>
          <a:bodyPr rtlCol="0" anchor="ctr"/>
          <a:lstStyle/>
          <a:p/>
        </p:txBody>
      </p:sp>
      <p:sp>
        <p:nvSpPr>
          <p:cNvPr id="10" name="TextBox 9"/>
          <p:cNvSpPr txBox="1"/>
          <p:nvPr/>
        </p:nvSpPr>
        <p:spPr>
          <a:xfrm>
            <a:off x="777240" y="4645152"/>
            <a:ext cx="5577840" cy="160020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Türkiye’de yağışın dağılışını dağların uzanış doğrultusu, yükselti, denizler, bakı özellikleri, mevsimlere göre farklılık gösteren basınç özellikleri gibi birçok coğrafi faktör etkiler.</a:t>
            </a:r>
          </a:p>
        </p:txBody>
      </p:sp>
      <p:sp>
        <p:nvSpPr>
          <p:cNvPr id="11" name="Rounded Rectangle 10"/>
          <p:cNvSpPr/>
          <p:nvPr/>
        </p:nvSpPr>
        <p:spPr>
          <a:xfrm>
            <a:off x="6675120" y="1216152"/>
            <a:ext cx="5013655" cy="2487168"/>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675120" y="1216152"/>
            <a:ext cx="5013655" cy="411480"/>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6675120" y="1421892"/>
            <a:ext cx="5013655" cy="205740"/>
          </a:xfrm>
          <a:prstGeom prst="rect">
            <a:avLst/>
          </a:prstGeom>
          <a:solidFill>
            <a:srgbClr val="2C6696"/>
          </a:solidFill>
          <a:ln>
            <a:noFill/>
          </a:ln>
          <a:effectLst/>
        </p:spPr>
        <p:txBody>
          <a:bodyPr rtlCol="0" anchor="ctr"/>
          <a:lstStyle/>
          <a:p/>
        </p:txBody>
      </p:sp>
      <p:sp>
        <p:nvSpPr>
          <p:cNvPr id="14" name="TextBox 13"/>
          <p:cNvSpPr txBox="1"/>
          <p:nvPr/>
        </p:nvSpPr>
        <p:spPr>
          <a:xfrm>
            <a:off x="6766560" y="1216152"/>
            <a:ext cx="4830775" cy="41148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 çok yağış</a:t>
            </a:r>
          </a:p>
        </p:txBody>
      </p:sp>
      <p:sp>
        <p:nvSpPr>
          <p:cNvPr id="15" name="TextBox 14"/>
          <p:cNvSpPr txBox="1"/>
          <p:nvPr/>
        </p:nvSpPr>
        <p:spPr>
          <a:xfrm>
            <a:off x="6784848" y="1700784"/>
            <a:ext cx="4794199" cy="192938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En çok yağış alan yerler; Doğu ve Batı Karadeniz kıyılarında kuzeye, Akdeniz’de güneye bakan dağlık kesimlerdir. Ayrıca Güneydoğu Torosların yüksek kesimleri ile Kıyı Ege’deki dağlık alanlar da bol yağış alır.</a:t>
            </a:r>
          </a:p>
        </p:txBody>
      </p:sp>
      <p:sp>
        <p:nvSpPr>
          <p:cNvPr id="16" name="Rounded Rectangle 15"/>
          <p:cNvSpPr/>
          <p:nvPr/>
        </p:nvSpPr>
        <p:spPr>
          <a:xfrm>
            <a:off x="6675120" y="3840480"/>
            <a:ext cx="5013655" cy="2404872"/>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675120" y="3840480"/>
            <a:ext cx="5013655" cy="411480"/>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6675120" y="4046220"/>
            <a:ext cx="5013655" cy="205740"/>
          </a:xfrm>
          <a:prstGeom prst="rect">
            <a:avLst/>
          </a:prstGeom>
          <a:solidFill>
            <a:srgbClr val="B85C12"/>
          </a:solidFill>
          <a:ln>
            <a:noFill/>
          </a:ln>
          <a:effectLst/>
        </p:spPr>
        <p:txBody>
          <a:bodyPr rtlCol="0" anchor="ctr"/>
          <a:lstStyle/>
          <a:p/>
        </p:txBody>
      </p:sp>
      <p:sp>
        <p:nvSpPr>
          <p:cNvPr id="19" name="TextBox 18"/>
          <p:cNvSpPr txBox="1"/>
          <p:nvPr/>
        </p:nvSpPr>
        <p:spPr>
          <a:xfrm>
            <a:off x="6766560" y="3840480"/>
            <a:ext cx="4830775" cy="41148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 az yağış</a:t>
            </a:r>
          </a:p>
        </p:txBody>
      </p:sp>
      <p:sp>
        <p:nvSpPr>
          <p:cNvPr id="20" name="TextBox 19"/>
          <p:cNvSpPr txBox="1"/>
          <p:nvPr/>
        </p:nvSpPr>
        <p:spPr>
          <a:xfrm>
            <a:off x="6784848" y="4325112"/>
            <a:ext cx="4794199" cy="1847088"/>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Güneydoğu Anadolu’da özellikle Şanlıurfa’nın çevresi, Doğu Anadolu’nun çukurda kalan yerleri ve İç Anadolu en az yağış alan yerlerdir. Türkiye'de en az yağış alan yer Iğdır ile Tuz Gölü çevresi, en fazla yağış alan yer ise Rize'dir.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240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yağış: doğru mu, yanlış mı?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 / Y</a:t>
            </a:r>
          </a:p>
        </p:txBody>
      </p:sp>
      <p:sp>
        <p:nvSpPr>
          <p:cNvPr id="6" name="Rounded Rectangle 5"/>
          <p:cNvSpPr/>
          <p:nvPr/>
        </p:nvSpPr>
        <p:spPr>
          <a:xfrm>
            <a:off x="502920" y="1216152"/>
            <a:ext cx="11185855" cy="896112"/>
          </a:xfrm>
          <a:prstGeom prst="roundRect">
            <a:avLst>
              <a:gd name="adj" fmla="val 20000"/>
            </a:avLst>
          </a:prstGeom>
          <a:solidFill>
            <a:srgbClr val="FFFFFF"/>
          </a:solidFill>
          <a:ln w="12700">
            <a:solidFill>
              <a:srgbClr val="D9D9D9"/>
            </a:solidFill>
          </a:ln>
          <a:effectLst/>
        </p:spPr>
        <p:txBody>
          <a:bodyPr rtlCol="0" anchor="ctr"/>
          <a:lstStyle/>
          <a:p/>
        </p:txBody>
      </p:sp>
      <p:sp>
        <p:nvSpPr>
          <p:cNvPr id="7" name="Oval 6"/>
          <p:cNvSpPr/>
          <p:nvPr/>
        </p:nvSpPr>
        <p:spPr>
          <a:xfrm>
            <a:off x="612648" y="138988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21615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En çok yağış Doğu ve Batı Karadeniz kıyılarında kuzeye, Akdeniz'de güneye bakan dağlık kesimlerde görülür.</a:t>
            </a:r>
          </a:p>
        </p:txBody>
      </p:sp>
      <p:sp>
        <p:nvSpPr>
          <p:cNvPr id="9" name="Rounded Rectangle 8"/>
          <p:cNvSpPr/>
          <p:nvPr/>
        </p:nvSpPr>
        <p:spPr>
          <a:xfrm>
            <a:off x="502920" y="2221992"/>
            <a:ext cx="11185855" cy="896112"/>
          </a:xfrm>
          <a:prstGeom prst="roundRect">
            <a:avLst>
              <a:gd name="adj" fmla="val 20000"/>
            </a:avLst>
          </a:prstGeom>
          <a:solidFill>
            <a:srgbClr val="FFFFFF"/>
          </a:solidFill>
          <a:ln w="12700">
            <a:solidFill>
              <a:srgbClr val="D9D9D9"/>
            </a:solidFill>
          </a:ln>
          <a:effectLst/>
        </p:spPr>
        <p:txBody>
          <a:bodyPr rtlCol="0" anchor="ctr"/>
          <a:lstStyle/>
          <a:p/>
        </p:txBody>
      </p:sp>
      <p:sp>
        <p:nvSpPr>
          <p:cNvPr id="10" name="Oval 9"/>
          <p:cNvSpPr/>
          <p:nvPr/>
        </p:nvSpPr>
        <p:spPr>
          <a:xfrm>
            <a:off x="612648" y="239572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22199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Türkiye'de en fazla yağış alan yer Iğdır ile Tuz Gölü çevresi, en az yağış alan yer Rize'dir.</a:t>
            </a:r>
          </a:p>
        </p:txBody>
      </p:sp>
      <p:sp>
        <p:nvSpPr>
          <p:cNvPr id="12" name="Rounded Rectangle 11"/>
          <p:cNvSpPr/>
          <p:nvPr/>
        </p:nvSpPr>
        <p:spPr>
          <a:xfrm>
            <a:off x="502920" y="3227832"/>
            <a:ext cx="11185855" cy="896112"/>
          </a:xfrm>
          <a:prstGeom prst="roundRect">
            <a:avLst>
              <a:gd name="adj" fmla="val 20000"/>
            </a:avLst>
          </a:prstGeom>
          <a:solidFill>
            <a:srgbClr val="FFFFFF"/>
          </a:solidFill>
          <a:ln w="12700">
            <a:solidFill>
              <a:srgbClr val="D9D9D9"/>
            </a:solidFill>
          </a:ln>
          <a:effectLst/>
        </p:spPr>
        <p:txBody>
          <a:bodyPr rtlCol="0" anchor="ctr"/>
          <a:lstStyle/>
          <a:p/>
        </p:txBody>
      </p:sp>
      <p:sp>
        <p:nvSpPr>
          <p:cNvPr id="13" name="Oval 12"/>
          <p:cNvSpPr/>
          <p:nvPr/>
        </p:nvSpPr>
        <p:spPr>
          <a:xfrm>
            <a:off x="612648" y="340156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22783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Dağların uzanışı, yükselti, denizler, bakı ve mevsimlere göre değişen basınç özellikleri yağışın dağılışını etkiler.</a:t>
            </a:r>
          </a:p>
        </p:txBody>
      </p:sp>
      <p:sp>
        <p:nvSpPr>
          <p:cNvPr id="15" name="Rounded Rectangle 14"/>
          <p:cNvSpPr/>
          <p:nvPr/>
        </p:nvSpPr>
        <p:spPr>
          <a:xfrm>
            <a:off x="502920" y="4233672"/>
            <a:ext cx="11185855" cy="896112"/>
          </a:xfrm>
          <a:prstGeom prst="roundRect">
            <a:avLst>
              <a:gd name="adj" fmla="val 20000"/>
            </a:avLst>
          </a:prstGeom>
          <a:solidFill>
            <a:srgbClr val="FFFFFF"/>
          </a:solidFill>
          <a:ln w="12700">
            <a:solidFill>
              <a:srgbClr val="D9D9D9"/>
            </a:solidFill>
          </a:ln>
          <a:effectLst/>
        </p:spPr>
        <p:txBody>
          <a:bodyPr rtlCol="0" anchor="ctr"/>
          <a:lstStyle/>
          <a:p/>
        </p:txBody>
      </p:sp>
      <p:sp>
        <p:nvSpPr>
          <p:cNvPr id="16" name="Oval 15"/>
          <p:cNvSpPr/>
          <p:nvPr/>
        </p:nvSpPr>
        <p:spPr>
          <a:xfrm>
            <a:off x="612648" y="440740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25880" y="423367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Şanlıurfa çevresi, Doğu Anadolu'nun çukurda kalan yerleri ve İç Anadolu en fazla yağış alan yerlerdir.</a:t>
            </a:r>
          </a:p>
        </p:txBody>
      </p:sp>
      <p:sp>
        <p:nvSpPr>
          <p:cNvPr id="18" name="Rounded Rectangle 17"/>
          <p:cNvSpPr/>
          <p:nvPr/>
        </p:nvSpPr>
        <p:spPr>
          <a:xfrm>
            <a:off x="502920" y="5239512"/>
            <a:ext cx="11185855" cy="896112"/>
          </a:xfrm>
          <a:prstGeom prst="roundRect">
            <a:avLst>
              <a:gd name="adj" fmla="val 20000"/>
            </a:avLst>
          </a:prstGeom>
          <a:solidFill>
            <a:srgbClr val="FFFFFF"/>
          </a:solidFill>
          <a:ln w="12700">
            <a:solidFill>
              <a:srgbClr val="D9D9D9"/>
            </a:solidFill>
          </a:ln>
          <a:effectLst/>
        </p:spPr>
        <p:txBody>
          <a:bodyPr rtlCol="0" anchor="ctr"/>
          <a:lstStyle/>
          <a:p/>
        </p:txBody>
      </p:sp>
      <p:sp>
        <p:nvSpPr>
          <p:cNvPr id="19" name="Oval 18"/>
          <p:cNvSpPr/>
          <p:nvPr/>
        </p:nvSpPr>
        <p:spPr>
          <a:xfrm>
            <a:off x="612648" y="541324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325880" y="523951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Güneydoğu Torosların yüksek kesimleri ile Kıyı Ege'deki dağlık alanlar da bol yağış alır.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241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yağış: doğru mu, yanlış mı?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11185855" cy="896112"/>
          </a:xfrm>
          <a:prstGeom prst="roundRect">
            <a:avLst>
              <a:gd name="adj" fmla="val 20000"/>
            </a:avLst>
          </a:prstGeom>
          <a:solidFill>
            <a:srgbClr val="E3F1E4"/>
          </a:solidFill>
          <a:ln w="25400">
            <a:solidFill>
              <a:srgbClr val="2E7D32"/>
            </a:solidFill>
          </a:ln>
          <a:effectLst/>
        </p:spPr>
        <p:txBody>
          <a:bodyPr rtlCol="0" anchor="ctr"/>
          <a:lstStyle/>
          <a:p/>
        </p:txBody>
      </p:sp>
      <p:sp>
        <p:nvSpPr>
          <p:cNvPr id="7" name="Oval 6"/>
          <p:cNvSpPr/>
          <p:nvPr/>
        </p:nvSpPr>
        <p:spPr>
          <a:xfrm>
            <a:off x="612648" y="1389888"/>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8" name="TextBox 7"/>
          <p:cNvSpPr txBox="1"/>
          <p:nvPr/>
        </p:nvSpPr>
        <p:spPr>
          <a:xfrm>
            <a:off x="1325880" y="121615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1. En çok yağış Doğu ve Batı Karadeniz kıyılarında kuzeye, Akdeniz'de güneye bakan dağlık kesimlerde görülür.</a:t>
            </a:r>
          </a:p>
        </p:txBody>
      </p:sp>
      <p:sp>
        <p:nvSpPr>
          <p:cNvPr id="9" name="Rounded Rectangle 8"/>
          <p:cNvSpPr/>
          <p:nvPr/>
        </p:nvSpPr>
        <p:spPr>
          <a:xfrm>
            <a:off x="502920" y="2221992"/>
            <a:ext cx="11185855" cy="896112"/>
          </a:xfrm>
          <a:prstGeom prst="roundRect">
            <a:avLst>
              <a:gd name="adj" fmla="val 20000"/>
            </a:avLst>
          </a:prstGeom>
          <a:solidFill>
            <a:srgbClr val="F9E1E1"/>
          </a:solidFill>
          <a:ln w="25400">
            <a:solidFill>
              <a:srgbClr val="D3373A"/>
            </a:solidFill>
          </a:ln>
          <a:effectLst/>
        </p:spPr>
        <p:txBody>
          <a:bodyPr rtlCol="0" anchor="ctr"/>
          <a:lstStyle/>
          <a:p/>
        </p:txBody>
      </p:sp>
      <p:sp>
        <p:nvSpPr>
          <p:cNvPr id="10" name="Oval 9"/>
          <p:cNvSpPr/>
          <p:nvPr/>
        </p:nvSpPr>
        <p:spPr>
          <a:xfrm>
            <a:off x="612648" y="2395728"/>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Y</a:t>
            </a:r>
          </a:p>
        </p:txBody>
      </p:sp>
      <p:sp>
        <p:nvSpPr>
          <p:cNvPr id="11" name="TextBox 10"/>
          <p:cNvSpPr txBox="1"/>
          <p:nvPr/>
        </p:nvSpPr>
        <p:spPr>
          <a:xfrm>
            <a:off x="1325880" y="222199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2. Türkiye'de en fazla yağış alan yer Iğdır ile Tuz Gölü çevresi, en az yağış alan yer Rize'dir.  → </a:t>
            </a:r>
            <a:r>
              <a:rPr lang="tr-TR" sz="1900" b="1" i="0">
                <a:solidFill>
                  <a:srgbClr val="262626"/>
                </a:solidFill>
                <a:latin typeface="Calibri"/>
              </a:rPr>
              <a:t>Tersi: en az Iğdır ile Tuz Gölü çevresi, en fazla Rize.</a:t>
            </a:r>
          </a:p>
        </p:txBody>
      </p:sp>
      <p:sp>
        <p:nvSpPr>
          <p:cNvPr id="12" name="Rounded Rectangle 11"/>
          <p:cNvSpPr/>
          <p:nvPr/>
        </p:nvSpPr>
        <p:spPr>
          <a:xfrm>
            <a:off x="502920" y="3227832"/>
            <a:ext cx="11185855" cy="896112"/>
          </a:xfrm>
          <a:prstGeom prst="roundRect">
            <a:avLst>
              <a:gd name="adj" fmla="val 20000"/>
            </a:avLst>
          </a:prstGeom>
          <a:solidFill>
            <a:srgbClr val="E3F1E4"/>
          </a:solidFill>
          <a:ln w="25400">
            <a:solidFill>
              <a:srgbClr val="2E7D32"/>
            </a:solidFill>
          </a:ln>
          <a:effectLst/>
        </p:spPr>
        <p:txBody>
          <a:bodyPr rtlCol="0" anchor="ctr"/>
          <a:lstStyle/>
          <a:p/>
        </p:txBody>
      </p:sp>
      <p:sp>
        <p:nvSpPr>
          <p:cNvPr id="13" name="Oval 12"/>
          <p:cNvSpPr/>
          <p:nvPr/>
        </p:nvSpPr>
        <p:spPr>
          <a:xfrm>
            <a:off x="612648" y="3401568"/>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4" name="TextBox 13"/>
          <p:cNvSpPr txBox="1"/>
          <p:nvPr/>
        </p:nvSpPr>
        <p:spPr>
          <a:xfrm>
            <a:off x="1325880" y="322783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3. Dağların uzanışı, yükselti, denizler, bakı ve mevsimlere göre değişen basınç özellikleri yağışın dağılışını etkiler.</a:t>
            </a:r>
          </a:p>
        </p:txBody>
      </p:sp>
      <p:sp>
        <p:nvSpPr>
          <p:cNvPr id="15" name="Rounded Rectangle 14"/>
          <p:cNvSpPr/>
          <p:nvPr/>
        </p:nvSpPr>
        <p:spPr>
          <a:xfrm>
            <a:off x="502920" y="4233672"/>
            <a:ext cx="11185855" cy="896112"/>
          </a:xfrm>
          <a:prstGeom prst="roundRect">
            <a:avLst>
              <a:gd name="adj" fmla="val 20000"/>
            </a:avLst>
          </a:prstGeom>
          <a:solidFill>
            <a:srgbClr val="F9E1E1"/>
          </a:solidFill>
          <a:ln w="25400">
            <a:solidFill>
              <a:srgbClr val="D3373A"/>
            </a:solidFill>
          </a:ln>
          <a:effectLst/>
        </p:spPr>
        <p:txBody>
          <a:bodyPr rtlCol="0" anchor="ctr"/>
          <a:lstStyle/>
          <a:p/>
        </p:txBody>
      </p:sp>
      <p:sp>
        <p:nvSpPr>
          <p:cNvPr id="16" name="Oval 15"/>
          <p:cNvSpPr/>
          <p:nvPr/>
        </p:nvSpPr>
        <p:spPr>
          <a:xfrm>
            <a:off x="612648" y="4407408"/>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Y</a:t>
            </a:r>
          </a:p>
        </p:txBody>
      </p:sp>
      <p:sp>
        <p:nvSpPr>
          <p:cNvPr id="17" name="TextBox 16"/>
          <p:cNvSpPr txBox="1"/>
          <p:nvPr/>
        </p:nvSpPr>
        <p:spPr>
          <a:xfrm>
            <a:off x="1325880" y="423367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4. Şanlıurfa çevresi, Doğu Anadolu'nun çukurda kalan yerleri ve İç Anadolu en fazla yağış alan yerlerdir.  → </a:t>
            </a:r>
            <a:r>
              <a:rPr lang="tr-TR" sz="1900" b="1" i="0">
                <a:solidFill>
                  <a:srgbClr val="262626"/>
                </a:solidFill>
                <a:latin typeface="Calibri"/>
              </a:rPr>
              <a:t>Tersi: bu alanlar en az yağış alan yerlerdir.</a:t>
            </a:r>
          </a:p>
        </p:txBody>
      </p:sp>
      <p:sp>
        <p:nvSpPr>
          <p:cNvPr id="18" name="Rounded Rectangle 17"/>
          <p:cNvSpPr/>
          <p:nvPr/>
        </p:nvSpPr>
        <p:spPr>
          <a:xfrm>
            <a:off x="502920" y="5239512"/>
            <a:ext cx="11185855" cy="896112"/>
          </a:xfrm>
          <a:prstGeom prst="roundRect">
            <a:avLst>
              <a:gd name="adj" fmla="val 20000"/>
            </a:avLst>
          </a:prstGeom>
          <a:solidFill>
            <a:srgbClr val="E3F1E4"/>
          </a:solidFill>
          <a:ln w="25400">
            <a:solidFill>
              <a:srgbClr val="2E7D32"/>
            </a:solidFill>
          </a:ln>
          <a:effectLst/>
        </p:spPr>
        <p:txBody>
          <a:bodyPr rtlCol="0" anchor="ctr"/>
          <a:lstStyle/>
          <a:p/>
        </p:txBody>
      </p:sp>
      <p:sp>
        <p:nvSpPr>
          <p:cNvPr id="19" name="Oval 18"/>
          <p:cNvSpPr/>
          <p:nvPr/>
        </p:nvSpPr>
        <p:spPr>
          <a:xfrm>
            <a:off x="612648" y="5413248"/>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20" name="TextBox 19"/>
          <p:cNvSpPr txBox="1"/>
          <p:nvPr/>
        </p:nvSpPr>
        <p:spPr>
          <a:xfrm>
            <a:off x="1325880" y="5239512"/>
            <a:ext cx="10225735" cy="89611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5. Güneydoğu Torosların yüksek kesimleri ile Kıyı Ege'deki dağlık alanlar da bol yağış alır.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242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Rize'nin Türkiye'de en fazla yağış alan yer olmasında hangisi etkilidir?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Dağların nemli hava kütlelerine açık, denize bakan yamacında bulunması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Çevresine göre çukurda kalması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Basra termik alçak basıncının yaz aylarında etkili olması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Denizden uzak, kara içinde bulunması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Sibirya termik yüksek basıncının kış aylarında etkili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115-116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243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Rize'nin Türkiye'de en fazla yağış alan yer olmasında hangisi etkilidir?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Dağların nemli hava kütlelerine açık, denize bakan yamacında bulunması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Çevresine göre çukurda kalması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Basra termik alçak basıncının yaz aylarında etkili olması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Denizden uzak, kara içinde bulunması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Sibirya termik yüksek basıncının kış aylarında etkili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Yamaç yağışları, dağların nemli hava kütlelerine açık yamaçlarında meydana gelir. Rize, Kuzey Anadolu Dağlarının denize bakan yamacındadır.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115-116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244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1E7B6E"/>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1E7B6E"/>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1E7B6E"/>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1E7B6E"/>
                </a:solidFill>
                <a:latin typeface="Calibri"/>
              </a:rPr>
              <a:t>Gruplar 1-3 yükselim · 4-6 yamaç · 7-8 cephe: bilgi görseli</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245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 görseli: yağış oluşum türleri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11 dk</a:t>
            </a:r>
          </a:p>
        </p:txBody>
      </p:sp>
      <p:sp>
        <p:nvSpPr>
          <p:cNvPr id="6" name="Rounded Rectangle 5"/>
          <p:cNvSpPr/>
          <p:nvPr/>
        </p:nvSpPr>
        <p:spPr>
          <a:xfrm>
            <a:off x="502920" y="1216152"/>
            <a:ext cx="6309360" cy="5029200"/>
          </a:xfrm>
          <a:prstGeom prst="roundRect">
            <a:avLst>
              <a:gd name="adj" fmla="val 3000"/>
            </a:avLst>
          </a:prstGeom>
          <a:solidFill>
            <a:srgbClr val="FFFFFF"/>
          </a:solidFill>
          <a:ln w="31750">
            <a:solidFill>
              <a:srgbClr val="1E7B6E"/>
            </a:solidFill>
          </a:ln>
          <a:effectLst/>
        </p:spPr>
        <p:txBody>
          <a:bodyPr rtlCol="0" anchor="ctr"/>
          <a:lstStyle/>
          <a:p/>
        </p:txBody>
      </p:sp>
      <p:sp>
        <p:nvSpPr>
          <p:cNvPr id="7" name="Rounded Rectangle 6"/>
          <p:cNvSpPr/>
          <p:nvPr/>
        </p:nvSpPr>
        <p:spPr>
          <a:xfrm>
            <a:off x="612648" y="1325880"/>
            <a:ext cx="6089904" cy="54864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BAŞLIK</a:t>
            </a:r>
          </a:p>
        </p:txBody>
      </p:sp>
      <p:sp>
        <p:nvSpPr>
          <p:cNvPr id="8" name="Rounded Rectangle 7"/>
          <p:cNvSpPr/>
          <p:nvPr/>
        </p:nvSpPr>
        <p:spPr>
          <a:xfrm>
            <a:off x="612648" y="1965960"/>
            <a:ext cx="2691079" cy="2793674"/>
          </a:xfrm>
          <a:prstGeom prst="roundRect">
            <a:avLst>
              <a:gd name="adj" fmla="val 4000"/>
            </a:avLst>
          </a:prstGeom>
          <a:solidFill>
            <a:srgbClr val="F0F0F0"/>
          </a:solidFill>
          <a:ln>
            <a:noFill/>
          </a:ln>
          <a:effectLst/>
        </p:spPr>
        <p:txBody>
          <a:bodyPr rtlCol="0" anchor="ctr"/>
          <a:lstStyle/>
          <a:p/>
        </p:txBody>
      </p:sp>
      <p:sp>
        <p:nvSpPr>
          <p:cNvPr id="9" name="TextBox 8"/>
          <p:cNvSpPr txBox="1"/>
          <p:nvPr/>
        </p:nvSpPr>
        <p:spPr>
          <a:xfrm>
            <a:off x="612648" y="1965960"/>
            <a:ext cx="2691079" cy="2793674"/>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767676"/>
                </a:solidFill>
                <a:latin typeface="Calibri"/>
              </a:rPr>
              <a:t>OLUŞUM ŞEMASI (kendi çizimin)</a:t>
            </a:r>
          </a:p>
        </p:txBody>
      </p:sp>
      <p:sp>
        <p:nvSpPr>
          <p:cNvPr id="10" name="Rounded Rectangle 9"/>
          <p:cNvSpPr/>
          <p:nvPr/>
        </p:nvSpPr>
        <p:spPr>
          <a:xfrm>
            <a:off x="3413455" y="1965960"/>
            <a:ext cx="3289096" cy="1351117"/>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3413455" y="1965960"/>
            <a:ext cx="3289096" cy="347472"/>
          </a:xfrm>
          <a:prstGeom prst="roundRect">
            <a:avLst>
              <a:gd name="adj" fmla="val 25000"/>
            </a:avLst>
          </a:prstGeom>
          <a:solidFill>
            <a:srgbClr val="4F4F4F"/>
          </a:solidFill>
          <a:ln>
            <a:noFill/>
          </a:ln>
          <a:effectLst/>
        </p:spPr>
        <p:txBody>
          <a:bodyPr rtlCol="0" anchor="ctr"/>
          <a:lstStyle/>
          <a:p/>
        </p:txBody>
      </p:sp>
      <p:sp>
        <p:nvSpPr>
          <p:cNvPr id="12" name="Rectangle 11"/>
          <p:cNvSpPr/>
          <p:nvPr/>
        </p:nvSpPr>
        <p:spPr>
          <a:xfrm>
            <a:off x="3413455" y="2139696"/>
            <a:ext cx="3289096" cy="173736"/>
          </a:xfrm>
          <a:prstGeom prst="rect">
            <a:avLst/>
          </a:prstGeom>
          <a:solidFill>
            <a:srgbClr val="4F4F4F"/>
          </a:solidFill>
          <a:ln>
            <a:noFill/>
          </a:ln>
          <a:effectLst/>
        </p:spPr>
        <p:txBody>
          <a:bodyPr rtlCol="0" anchor="ctr"/>
          <a:lstStyle/>
          <a:p/>
        </p:txBody>
      </p:sp>
      <p:sp>
        <p:nvSpPr>
          <p:cNvPr id="13" name="TextBox 12"/>
          <p:cNvSpPr txBox="1"/>
          <p:nvPr/>
        </p:nvSpPr>
        <p:spPr>
          <a:xfrm>
            <a:off x="3504895" y="1965960"/>
            <a:ext cx="3106216"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ÜÇ ADIMDA OLUŞUM</a:t>
            </a:r>
          </a:p>
        </p:txBody>
      </p:sp>
      <p:sp>
        <p:nvSpPr>
          <p:cNvPr id="14" name="Rounded Rectangle 13"/>
          <p:cNvSpPr/>
          <p:nvPr/>
        </p:nvSpPr>
        <p:spPr>
          <a:xfrm>
            <a:off x="3413455" y="3408517"/>
            <a:ext cx="3289096" cy="1351117"/>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3413455" y="3408517"/>
            <a:ext cx="3289096" cy="34747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3413455" y="3582253"/>
            <a:ext cx="3289096" cy="173736"/>
          </a:xfrm>
          <a:prstGeom prst="rect">
            <a:avLst/>
          </a:prstGeom>
          <a:solidFill>
            <a:srgbClr val="4F4F4F"/>
          </a:solidFill>
          <a:ln>
            <a:noFill/>
          </a:ln>
          <a:effectLst/>
        </p:spPr>
        <p:txBody>
          <a:bodyPr rtlCol="0" anchor="ctr"/>
          <a:lstStyle/>
          <a:p/>
        </p:txBody>
      </p:sp>
      <p:sp>
        <p:nvSpPr>
          <p:cNvPr id="17" name="TextBox 16"/>
          <p:cNvSpPr txBox="1"/>
          <p:nvPr/>
        </p:nvSpPr>
        <p:spPr>
          <a:xfrm>
            <a:off x="3504895" y="3408517"/>
            <a:ext cx="3106216"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NEREDE GÖRÜLÜR?</a:t>
            </a:r>
          </a:p>
        </p:txBody>
      </p:sp>
      <p:sp>
        <p:nvSpPr>
          <p:cNvPr id="18" name="Rounded Rectangle 17"/>
          <p:cNvSpPr/>
          <p:nvPr/>
        </p:nvSpPr>
        <p:spPr>
          <a:xfrm>
            <a:off x="612648" y="4851074"/>
            <a:ext cx="6089904" cy="1284549"/>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612648" y="4851074"/>
            <a:ext cx="6089904" cy="347472"/>
          </a:xfrm>
          <a:prstGeom prst="roundRect">
            <a:avLst>
              <a:gd name="adj" fmla="val 25000"/>
            </a:avLst>
          </a:prstGeom>
          <a:solidFill>
            <a:srgbClr val="1E7B6E"/>
          </a:solidFill>
          <a:ln>
            <a:noFill/>
          </a:ln>
          <a:effectLst/>
        </p:spPr>
        <p:txBody>
          <a:bodyPr rtlCol="0" anchor="ctr"/>
          <a:lstStyle/>
          <a:p/>
        </p:txBody>
      </p:sp>
      <p:sp>
        <p:nvSpPr>
          <p:cNvPr id="20" name="Rectangle 19"/>
          <p:cNvSpPr/>
          <p:nvPr/>
        </p:nvSpPr>
        <p:spPr>
          <a:xfrm>
            <a:off x="612648" y="5024810"/>
            <a:ext cx="6089904" cy="173736"/>
          </a:xfrm>
          <a:prstGeom prst="rect">
            <a:avLst/>
          </a:prstGeom>
          <a:solidFill>
            <a:srgbClr val="1E7B6E"/>
          </a:solidFill>
          <a:ln>
            <a:noFill/>
          </a:ln>
          <a:effectLst/>
        </p:spPr>
        <p:txBody>
          <a:bodyPr rtlCol="0" anchor="ctr"/>
          <a:lstStyle/>
          <a:p/>
        </p:txBody>
      </p:sp>
      <p:sp>
        <p:nvSpPr>
          <p:cNvPr id="21" name="TextBox 20"/>
          <p:cNvSpPr txBox="1"/>
          <p:nvPr/>
        </p:nvSpPr>
        <p:spPr>
          <a:xfrm>
            <a:off x="704088" y="4851074"/>
            <a:ext cx="5907024"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GÜNLÜK HAYATA ETKİSİ</a:t>
            </a:r>
          </a:p>
        </p:txBody>
      </p:sp>
      <p:sp>
        <p:nvSpPr>
          <p:cNvPr id="22" name="Rounded Rectangle 21"/>
          <p:cNvSpPr/>
          <p:nvPr/>
        </p:nvSpPr>
        <p:spPr>
          <a:xfrm>
            <a:off x="7040880" y="1216152"/>
            <a:ext cx="4647895" cy="53035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Gruplar 1-3</a:t>
            </a:r>
            <a:r>
              <a:rPr lang="tr-TR" sz="1800" b="0" i="0">
                <a:solidFill>
                  <a:srgbClr val="FFFFFF"/>
                </a:solidFill>
                <a:latin typeface="Calibri"/>
              </a:rPr>
              <a:t> · Yükselim yağışı</a:t>
            </a:r>
          </a:p>
        </p:txBody>
      </p:sp>
      <p:sp>
        <p:nvSpPr>
          <p:cNvPr id="23" name="Rounded Rectangle 22"/>
          <p:cNvSpPr/>
          <p:nvPr/>
        </p:nvSpPr>
        <p:spPr>
          <a:xfrm>
            <a:off x="7040880" y="1837944"/>
            <a:ext cx="4647895" cy="530352"/>
          </a:xfrm>
          <a:prstGeom prst="roundRect">
            <a:avLst>
              <a:gd name="adj" fmla="val 30000"/>
            </a:avLst>
          </a:prstGeom>
          <a:solidFill>
            <a:srgbClr val="2E7D32"/>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Gruplar 4-6</a:t>
            </a:r>
            <a:r>
              <a:rPr lang="tr-TR" sz="1800" b="0" i="0">
                <a:solidFill>
                  <a:srgbClr val="FFFFFF"/>
                </a:solidFill>
                <a:latin typeface="Calibri"/>
              </a:rPr>
              <a:t> · Yamaç yağışı</a:t>
            </a:r>
          </a:p>
        </p:txBody>
      </p:sp>
      <p:sp>
        <p:nvSpPr>
          <p:cNvPr id="24" name="Rounded Rectangle 23"/>
          <p:cNvSpPr/>
          <p:nvPr/>
        </p:nvSpPr>
        <p:spPr>
          <a:xfrm>
            <a:off x="7040880" y="2459736"/>
            <a:ext cx="4647895" cy="53035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Gruplar 7-8</a:t>
            </a:r>
            <a:r>
              <a:rPr lang="tr-TR" sz="1800" b="0" i="0">
                <a:solidFill>
                  <a:srgbClr val="FFFFFF"/>
                </a:solidFill>
                <a:latin typeface="Calibri"/>
              </a:rPr>
              <a:t> · Cephe yağışı</a:t>
            </a:r>
          </a:p>
        </p:txBody>
      </p:sp>
      <p:sp>
        <p:nvSpPr>
          <p:cNvPr id="25" name="Rounded Rectangle 24"/>
          <p:cNvSpPr/>
          <p:nvPr/>
        </p:nvSpPr>
        <p:spPr>
          <a:xfrm>
            <a:off x="7040880" y="3182112"/>
            <a:ext cx="4647895" cy="141732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400"/>
              </a:spcAft>
            </a:pPr>
            <a:r>
              <a:rPr lang="tr-TR" sz="1800" b="1" i="0">
                <a:solidFill>
                  <a:srgbClr val="1E7B6E"/>
                </a:solidFill>
                <a:latin typeface="Calibri"/>
              </a:rPr>
              <a:t>9 dk üretim + 2 dk son kontrol</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Yerler yalnız kitaptan (s. 115-116)</a:t>
            </a:r>
          </a:p>
        </p:txBody>
      </p:sp>
      <p:sp>
        <p:nvSpPr>
          <p:cNvPr id="26" name="Rounded Rectangle 25"/>
          <p:cNvSpPr/>
          <p:nvPr/>
        </p:nvSpPr>
        <p:spPr>
          <a:xfrm>
            <a:off x="7040880" y="4782312"/>
            <a:ext cx="4647895" cy="1463040"/>
          </a:xfrm>
          <a:prstGeom prst="roundRect">
            <a:avLst>
              <a:gd name="adj" fmla="val 8000"/>
            </a:avLst>
          </a:prstGeom>
          <a:solidFill>
            <a:srgbClr val="F0F0F0"/>
          </a:solidFill>
          <a:ln>
            <a:noFill/>
          </a:ln>
          <a:effectLst/>
        </p:spPr>
        <p:txBody>
          <a:bodyPr rtlCol="0" anchor="ctr"/>
          <a:lstStyle/>
          <a:p/>
        </p:txBody>
      </p:sp>
      <p:sp>
        <p:nvSpPr>
          <p:cNvPr id="27" name="Rectangle 26"/>
          <p:cNvSpPr/>
          <p:nvPr/>
        </p:nvSpPr>
        <p:spPr>
          <a:xfrm>
            <a:off x="7040880" y="4782312"/>
            <a:ext cx="118872" cy="1463040"/>
          </a:xfrm>
          <a:prstGeom prst="rect">
            <a:avLst/>
          </a:prstGeom>
          <a:solidFill>
            <a:srgbClr val="767676"/>
          </a:solidFill>
          <a:ln>
            <a:noFill/>
          </a:ln>
          <a:effectLst/>
        </p:spPr>
        <p:txBody>
          <a:bodyPr rtlCol="0" anchor="ctr"/>
          <a:lstStyle/>
          <a:p/>
        </p:txBody>
      </p:sp>
      <p:sp>
        <p:nvSpPr>
          <p:cNvPr id="28" name="TextBox 27"/>
          <p:cNvSpPr txBox="1"/>
          <p:nvPr/>
        </p:nvSpPr>
        <p:spPr>
          <a:xfrm>
            <a:off x="7315200" y="4782312"/>
            <a:ext cx="4236415" cy="1463040"/>
          </a:xfrm>
          <a:prstGeom prst="rect">
            <a:avLst/>
          </a:prstGeom>
          <a:noFill/>
        </p:spPr>
        <p:txBody>
          <a:bodyPr wrap="square" anchor="ctr" lIns="73152" rIns="73152" tIns="36576" bIns="36576">
            <a:noAutofit/>
          </a:bodyPr>
          <a:lstStyle/>
          <a:p>
            <a:pPr algn="l">
              <a:spcBef>
                <a:spcPts val="0"/>
              </a:spcBef>
              <a:spcAft>
                <a:spcPts val="0"/>
              </a:spcAft>
            </a:pPr>
            <a:r>
              <a:rPr lang="tr-TR" sz="1500" b="0" i="1">
                <a:solidFill>
                  <a:srgbClr val="262626"/>
                </a:solidFill>
                <a:latin typeface="Calibri"/>
              </a:rPr>
              <a:t>Yağış oluşum türlerine (yamaç, cephe ve yükselim) ilişkin paylaşım yapılarak öğrencilerden bilgi görseli hazırlamaları istenebilir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115-116</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246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bilgi görseli: yamaç yağışı</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8001000" cy="5029200"/>
          </a:xfrm>
          <a:prstGeom prst="roundRect">
            <a:avLst>
              <a:gd name="adj" fmla="val 3000"/>
            </a:avLst>
          </a:prstGeom>
          <a:solidFill>
            <a:srgbClr val="FFFFFF"/>
          </a:solidFill>
          <a:ln w="31750">
            <a:solidFill>
              <a:srgbClr val="2E7D32"/>
            </a:solidFill>
          </a:ln>
          <a:effectLst/>
        </p:spPr>
        <p:txBody>
          <a:bodyPr rtlCol="0" anchor="ctr"/>
          <a:lstStyle/>
          <a:p/>
        </p:txBody>
      </p:sp>
      <p:sp>
        <p:nvSpPr>
          <p:cNvPr id="7" name="Rounded Rectangle 6"/>
          <p:cNvSpPr/>
          <p:nvPr/>
        </p:nvSpPr>
        <p:spPr>
          <a:xfrm>
            <a:off x="612648" y="1325880"/>
            <a:ext cx="7781544" cy="548640"/>
          </a:xfrm>
          <a:prstGeom prst="roundRect">
            <a:avLst>
              <a:gd name="adj" fmla="val 18000"/>
            </a:avLst>
          </a:prstGeom>
          <a:solidFill>
            <a:srgbClr val="2E7D32"/>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YAMAÇ (OROGRAFİK) YAĞIŞI</a:t>
            </a:r>
          </a:p>
        </p:txBody>
      </p:sp>
      <p:sp>
        <p:nvSpPr>
          <p:cNvPr id="8" name="Rounded Rectangle 7"/>
          <p:cNvSpPr/>
          <p:nvPr/>
        </p:nvSpPr>
        <p:spPr>
          <a:xfrm>
            <a:off x="612648" y="1965960"/>
            <a:ext cx="3452317" cy="2793674"/>
          </a:xfrm>
          <a:prstGeom prst="roundRect">
            <a:avLst>
              <a:gd name="adj" fmla="val 4000"/>
            </a:avLst>
          </a:prstGeom>
          <a:solidFill>
            <a:srgbClr val="F0F0F0"/>
          </a:solidFill>
          <a:ln>
            <a:noFill/>
          </a:ln>
          <a:effectLst/>
        </p:spPr>
        <p:txBody>
          <a:bodyPr rtlCol="0" anchor="ctr"/>
          <a:lstStyle/>
          <a:p/>
        </p:txBody>
      </p:sp>
      <p:sp>
        <p:nvSpPr>
          <p:cNvPr id="9" name="Rectangle 8"/>
          <p:cNvSpPr/>
          <p:nvPr/>
        </p:nvSpPr>
        <p:spPr>
          <a:xfrm>
            <a:off x="704088" y="4302683"/>
            <a:ext cx="1242386" cy="365511"/>
          </a:xfrm>
          <a:prstGeom prst="rect">
            <a:avLst/>
          </a:prstGeom>
          <a:solidFill>
            <a:srgbClr val="4F9FD8"/>
          </a:solidFill>
          <a:ln>
            <a:noFill/>
          </a:ln>
          <a:effectLst/>
        </p:spPr>
        <p:txBody>
          <a:bodyPr rtlCol="0" anchor="ctr"/>
          <a:lstStyle/>
          <a:p/>
        </p:txBody>
      </p:sp>
      <p:sp>
        <p:nvSpPr>
          <p:cNvPr id="10" name="Rectangle 9"/>
          <p:cNvSpPr/>
          <p:nvPr/>
        </p:nvSpPr>
        <p:spPr>
          <a:xfrm>
            <a:off x="1946474" y="4302683"/>
            <a:ext cx="2027051" cy="365511"/>
          </a:xfrm>
          <a:prstGeom prst="rect">
            <a:avLst/>
          </a:prstGeom>
          <a:solidFill>
            <a:srgbClr val="7CB342"/>
          </a:solidFill>
          <a:ln>
            <a:noFill/>
          </a:ln>
          <a:effectLst/>
        </p:spPr>
        <p:txBody>
          <a:bodyPr rtlCol="0" anchor="ctr"/>
          <a:lstStyle/>
          <a:p/>
        </p:txBody>
      </p:sp>
      <p:sp>
        <p:nvSpPr>
          <p:cNvPr id="11" name="Freeform 10"/>
          <p:cNvSpPr/>
          <p:nvPr/>
        </p:nvSpPr>
        <p:spPr>
          <a:xfrm>
            <a:off x="1946474" y="2631774"/>
            <a:ext cx="1765496" cy="1670909"/>
          </a:xfrm>
          <a:custGeom>
            <a:avLst/>
            <a:gdLst/>
            <a:ahLst/>
            <a:cxnLst/>
            <a:rect l="l" t="t" r="r" b="b"/>
            <a:pathLst>
              <a:path w="1765496" h="1670909">
                <a:moveTo>
                  <a:pt x="0" y="1670909"/>
                </a:moveTo>
                <a:lnTo>
                  <a:pt x="784665" y="0"/>
                </a:lnTo>
                <a:lnTo>
                  <a:pt x="1765496" y="1670909"/>
                </a:lnTo>
                <a:close/>
              </a:path>
            </a:pathLst>
          </a:custGeom>
          <a:solidFill>
            <a:srgbClr val="6E8B3D"/>
          </a:solidFill>
          <a:ln w="15875">
            <a:solidFill>
              <a:srgbClr val="4F4F4F"/>
            </a:solidFill>
          </a:ln>
        </p:spPr>
        <p:txBody>
          <a:bodyPr rtlCol="0" anchor="ctr"/>
          <a:lstStyle/>
          <a:p>
            <a:pPr algn="ctr"/>
          </a:p>
        </p:txBody>
      </p:sp>
      <p:cxnSp>
        <p:nvCxnSpPr>
          <p:cNvPr id="12" name="Connector 11"/>
          <p:cNvCxnSpPr/>
          <p:nvPr/>
        </p:nvCxnSpPr>
        <p:spPr>
          <a:xfrm>
            <a:off x="802171" y="4041604"/>
            <a:ext cx="1078914" cy="0"/>
          </a:xfrm>
          <a:prstGeom prst="line">
            <a:avLst/>
          </a:prstGeom>
          <a:ln w="38100">
            <a:solidFill>
              <a:srgbClr val="2F8FC9"/>
            </a:solidFill>
            <a:tailEnd type="triangle" w="med" len="med"/>
          </a:ln>
        </p:spPr>
      </p:cxnSp>
      <p:cxnSp>
        <p:nvCxnSpPr>
          <p:cNvPr id="13" name="Connector 12"/>
          <p:cNvCxnSpPr/>
          <p:nvPr/>
        </p:nvCxnSpPr>
        <p:spPr>
          <a:xfrm flipV="1">
            <a:off x="2011862" y="3153933"/>
            <a:ext cx="490416" cy="835455"/>
          </a:xfrm>
          <a:prstGeom prst="line">
            <a:avLst/>
          </a:prstGeom>
          <a:ln w="38100">
            <a:solidFill>
              <a:srgbClr val="2F8FC9"/>
            </a:solidFill>
            <a:tailEnd type="triangle" w="med" len="med"/>
          </a:ln>
        </p:spPr>
      </p:cxnSp>
      <p:sp>
        <p:nvSpPr>
          <p:cNvPr id="14" name="Cloud 13"/>
          <p:cNvSpPr/>
          <p:nvPr/>
        </p:nvSpPr>
        <p:spPr>
          <a:xfrm>
            <a:off x="1783002" y="2057400"/>
            <a:ext cx="980831" cy="783238"/>
          </a:xfrm>
          <a:prstGeom prst="cloud">
            <a:avLst/>
          </a:prstGeom>
          <a:solidFill>
            <a:srgbClr val="FFFFFF"/>
          </a:solidFill>
          <a:ln w="15875">
            <a:solidFill>
              <a:srgbClr val="767676"/>
            </a:solidFill>
          </a:ln>
          <a:effectLst/>
        </p:spPr>
        <p:txBody>
          <a:bodyPr rtlCol="0" anchor="ctr"/>
          <a:lstStyle/>
          <a:p/>
        </p:txBody>
      </p:sp>
      <p:cxnSp>
        <p:nvCxnSpPr>
          <p:cNvPr id="15" name="Connector 14"/>
          <p:cNvCxnSpPr/>
          <p:nvPr/>
        </p:nvCxnSpPr>
        <p:spPr>
          <a:xfrm flipH="1">
            <a:off x="1967318" y="2840638"/>
            <a:ext cx="73152" cy="783238"/>
          </a:xfrm>
          <a:prstGeom prst="line">
            <a:avLst/>
          </a:prstGeom>
          <a:ln w="25400">
            <a:solidFill>
              <a:srgbClr val="2F8FC9"/>
            </a:solidFill>
          </a:ln>
        </p:spPr>
      </p:cxnSp>
      <p:cxnSp>
        <p:nvCxnSpPr>
          <p:cNvPr id="16" name="Connector 15"/>
          <p:cNvCxnSpPr/>
          <p:nvPr/>
        </p:nvCxnSpPr>
        <p:spPr>
          <a:xfrm flipH="1">
            <a:off x="2089922" y="2840638"/>
            <a:ext cx="73152" cy="783238"/>
          </a:xfrm>
          <a:prstGeom prst="line">
            <a:avLst/>
          </a:prstGeom>
          <a:ln w="25400">
            <a:solidFill>
              <a:srgbClr val="2F8FC9"/>
            </a:solidFill>
          </a:ln>
        </p:spPr>
      </p:cxnSp>
      <p:cxnSp>
        <p:nvCxnSpPr>
          <p:cNvPr id="17" name="Connector 16"/>
          <p:cNvCxnSpPr/>
          <p:nvPr/>
        </p:nvCxnSpPr>
        <p:spPr>
          <a:xfrm flipH="1">
            <a:off x="2212526" y="2840638"/>
            <a:ext cx="73152" cy="783238"/>
          </a:xfrm>
          <a:prstGeom prst="line">
            <a:avLst/>
          </a:prstGeom>
          <a:ln w="25400">
            <a:solidFill>
              <a:srgbClr val="2F8FC9"/>
            </a:solidFill>
          </a:ln>
        </p:spPr>
      </p:cxnSp>
      <p:cxnSp>
        <p:nvCxnSpPr>
          <p:cNvPr id="18" name="Connector 17"/>
          <p:cNvCxnSpPr/>
          <p:nvPr/>
        </p:nvCxnSpPr>
        <p:spPr>
          <a:xfrm flipH="1">
            <a:off x="2335130" y="2840638"/>
            <a:ext cx="73152" cy="783238"/>
          </a:xfrm>
          <a:prstGeom prst="line">
            <a:avLst/>
          </a:prstGeom>
          <a:ln w="25400">
            <a:solidFill>
              <a:srgbClr val="2F8FC9"/>
            </a:solidFill>
          </a:ln>
        </p:spPr>
      </p:cxnSp>
      <p:cxnSp>
        <p:nvCxnSpPr>
          <p:cNvPr id="19" name="Connector 18"/>
          <p:cNvCxnSpPr/>
          <p:nvPr/>
        </p:nvCxnSpPr>
        <p:spPr>
          <a:xfrm>
            <a:off x="2894610" y="2997286"/>
            <a:ext cx="751971" cy="1044318"/>
          </a:xfrm>
          <a:prstGeom prst="line">
            <a:avLst/>
          </a:prstGeom>
          <a:ln w="38100">
            <a:solidFill>
              <a:srgbClr val="D3373A"/>
            </a:solidFill>
            <a:tailEnd type="triangle" w="med" len="med"/>
          </a:ln>
        </p:spPr>
      </p:cxnSp>
      <p:sp>
        <p:nvSpPr>
          <p:cNvPr id="20" name="TextBox 19"/>
          <p:cNvSpPr txBox="1"/>
          <p:nvPr/>
        </p:nvSpPr>
        <p:spPr>
          <a:xfrm>
            <a:off x="736782" y="3415013"/>
            <a:ext cx="1111608" cy="417727"/>
          </a:xfrm>
          <a:prstGeom prst="rect">
            <a:avLst/>
          </a:prstGeom>
          <a:noFill/>
        </p:spPr>
        <p:txBody>
          <a:bodyPr wrap="square" anchor="ctr" lIns="18288" rIns="18288" tIns="0" bIns="0">
            <a:noAutofit/>
          </a:bodyPr>
          <a:lstStyle/>
          <a:p>
            <a:pPr algn="ctr">
              <a:spcBef>
                <a:spcPts val="0"/>
              </a:spcBef>
              <a:spcAft>
                <a:spcPts val="0"/>
              </a:spcAft>
            </a:pPr>
            <a:r>
              <a:rPr lang="tr-TR" sz="1200" b="1" i="0">
                <a:solidFill>
                  <a:srgbClr val="2F8FC9"/>
                </a:solidFill>
                <a:latin typeface="Calibri"/>
              </a:rPr>
              <a:t>nemli hava</a:t>
            </a:r>
          </a:p>
        </p:txBody>
      </p:sp>
      <p:sp>
        <p:nvSpPr>
          <p:cNvPr id="21" name="TextBox 20"/>
          <p:cNvSpPr txBox="1"/>
          <p:nvPr/>
        </p:nvSpPr>
        <p:spPr>
          <a:xfrm>
            <a:off x="3058082" y="2266263"/>
            <a:ext cx="915442" cy="574374"/>
          </a:xfrm>
          <a:prstGeom prst="rect">
            <a:avLst/>
          </a:prstGeom>
          <a:noFill/>
        </p:spPr>
        <p:txBody>
          <a:bodyPr wrap="square" anchor="ctr" lIns="18288" rIns="18288" tIns="0" bIns="0">
            <a:noAutofit/>
          </a:bodyPr>
          <a:lstStyle/>
          <a:p>
            <a:pPr algn="ctr">
              <a:spcBef>
                <a:spcPts val="0"/>
              </a:spcBef>
              <a:spcAft>
                <a:spcPts val="0"/>
              </a:spcAft>
            </a:pPr>
            <a:r>
              <a:rPr lang="tr-TR" sz="1100" b="1" i="0">
                <a:solidFill>
                  <a:srgbClr val="D3373A"/>
                </a:solidFill>
                <a:latin typeface="Calibri"/>
              </a:rPr>
              <a:t>kuru, ılık (fön)</a:t>
            </a:r>
          </a:p>
        </p:txBody>
      </p:sp>
      <p:sp>
        <p:nvSpPr>
          <p:cNvPr id="22" name="Rounded Rectangle 21"/>
          <p:cNvSpPr/>
          <p:nvPr/>
        </p:nvSpPr>
        <p:spPr>
          <a:xfrm>
            <a:off x="4174693" y="1965960"/>
            <a:ext cx="4219498" cy="1351117"/>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4174693" y="1965960"/>
            <a:ext cx="4219498" cy="347472"/>
          </a:xfrm>
          <a:prstGeom prst="roundRect">
            <a:avLst>
              <a:gd name="adj" fmla="val 25000"/>
            </a:avLst>
          </a:prstGeom>
          <a:solidFill>
            <a:srgbClr val="4F4F4F"/>
          </a:solidFill>
          <a:ln>
            <a:noFill/>
          </a:ln>
          <a:effectLst/>
        </p:spPr>
        <p:txBody>
          <a:bodyPr rtlCol="0" anchor="ctr"/>
          <a:lstStyle/>
          <a:p/>
        </p:txBody>
      </p:sp>
      <p:sp>
        <p:nvSpPr>
          <p:cNvPr id="24" name="Rectangle 23"/>
          <p:cNvSpPr/>
          <p:nvPr/>
        </p:nvSpPr>
        <p:spPr>
          <a:xfrm>
            <a:off x="4174693" y="2139696"/>
            <a:ext cx="4219498" cy="173736"/>
          </a:xfrm>
          <a:prstGeom prst="rect">
            <a:avLst/>
          </a:prstGeom>
          <a:solidFill>
            <a:srgbClr val="4F4F4F"/>
          </a:solidFill>
          <a:ln>
            <a:noFill/>
          </a:ln>
          <a:effectLst/>
        </p:spPr>
        <p:txBody>
          <a:bodyPr rtlCol="0" anchor="ctr"/>
          <a:lstStyle/>
          <a:p/>
        </p:txBody>
      </p:sp>
      <p:sp>
        <p:nvSpPr>
          <p:cNvPr id="25" name="TextBox 24"/>
          <p:cNvSpPr txBox="1"/>
          <p:nvPr/>
        </p:nvSpPr>
        <p:spPr>
          <a:xfrm>
            <a:off x="4266133" y="1965960"/>
            <a:ext cx="4036618"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ÜÇ ADIMDA OLUŞUM</a:t>
            </a:r>
          </a:p>
        </p:txBody>
      </p:sp>
      <p:sp>
        <p:nvSpPr>
          <p:cNvPr id="26" name="TextBox 25"/>
          <p:cNvSpPr txBox="1"/>
          <p:nvPr/>
        </p:nvSpPr>
        <p:spPr>
          <a:xfrm>
            <a:off x="4284421" y="2386584"/>
            <a:ext cx="4000042" cy="857341"/>
          </a:xfrm>
          <a:prstGeom prst="rect">
            <a:avLst/>
          </a:prstGeom>
          <a:noFill/>
        </p:spPr>
        <p:txBody>
          <a:bodyPr wrap="square" anchor="t" lIns="73152" rIns="73152" tIns="36576" bIns="36576">
            <a:noAutofit/>
          </a:bodyPr>
          <a:lstStyle/>
          <a:p>
            <a:pPr algn="l" marL="167819" indent="-167819">
              <a:spcBef>
                <a:spcPts val="0"/>
              </a:spcBef>
              <a:spcAft>
                <a:spcPts val="540"/>
              </a:spcAft>
            </a:pPr>
            <a:r>
              <a:rPr lang="tr-TR" sz="1350" b="1" i="0">
                <a:solidFill>
                  <a:srgbClr val="2C6696"/>
                </a:solidFill>
                <a:latin typeface="Calibri"/>
              </a:rPr>
              <a:t>•  </a:t>
            </a:r>
            <a:r>
              <a:rPr lang="tr-TR" sz="1350" b="0" i="0">
                <a:solidFill>
                  <a:srgbClr val="262626"/>
                </a:solidFill>
                <a:latin typeface="Calibri"/>
              </a:rPr>
              <a:t>Nemli hava dağ yamacına çarpar, yükselir.</a:t>
            </a:r>
          </a:p>
          <a:p>
            <a:pPr algn="l" marL="167819" indent="-167819">
              <a:spcBef>
                <a:spcPts val="0"/>
              </a:spcBef>
              <a:spcAft>
                <a:spcPts val="540"/>
              </a:spcAft>
            </a:pPr>
            <a:r>
              <a:rPr lang="tr-TR" sz="1350" b="1" i="0">
                <a:solidFill>
                  <a:srgbClr val="2C6696"/>
                </a:solidFill>
                <a:latin typeface="Calibri"/>
              </a:rPr>
              <a:t>•  </a:t>
            </a:r>
            <a:r>
              <a:rPr lang="tr-TR" sz="1350" b="0" i="0">
                <a:solidFill>
                  <a:srgbClr val="262626"/>
                </a:solidFill>
                <a:latin typeface="Calibri"/>
              </a:rPr>
              <a:t>Yükselen hava soğur, doyma noktasına ulaşır.</a:t>
            </a:r>
          </a:p>
          <a:p>
            <a:pPr algn="l" marL="167819" indent="-167819">
              <a:spcBef>
                <a:spcPts val="0"/>
              </a:spcBef>
              <a:spcAft>
                <a:spcPts val="0"/>
              </a:spcAft>
            </a:pPr>
            <a:r>
              <a:rPr lang="tr-TR" sz="1350" b="1" i="0">
                <a:solidFill>
                  <a:srgbClr val="2C6696"/>
                </a:solidFill>
                <a:latin typeface="Calibri"/>
              </a:rPr>
              <a:t>•  </a:t>
            </a:r>
            <a:r>
              <a:rPr lang="tr-TR" sz="1350" b="0" i="0">
                <a:solidFill>
                  <a:srgbClr val="262626"/>
                </a:solidFill>
                <a:latin typeface="Calibri"/>
              </a:rPr>
              <a:t>Nem yoğuşur: bulut ve yağış.</a:t>
            </a:r>
          </a:p>
        </p:txBody>
      </p:sp>
      <p:sp>
        <p:nvSpPr>
          <p:cNvPr id="27" name="Rounded Rectangle 26"/>
          <p:cNvSpPr/>
          <p:nvPr/>
        </p:nvSpPr>
        <p:spPr>
          <a:xfrm>
            <a:off x="4174693" y="3408517"/>
            <a:ext cx="4219498" cy="1351117"/>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4174693" y="3408517"/>
            <a:ext cx="4219498" cy="347472"/>
          </a:xfrm>
          <a:prstGeom prst="roundRect">
            <a:avLst>
              <a:gd name="adj" fmla="val 25000"/>
            </a:avLst>
          </a:prstGeom>
          <a:solidFill>
            <a:srgbClr val="4F4F4F"/>
          </a:solidFill>
          <a:ln>
            <a:noFill/>
          </a:ln>
          <a:effectLst/>
        </p:spPr>
        <p:txBody>
          <a:bodyPr rtlCol="0" anchor="ctr"/>
          <a:lstStyle/>
          <a:p/>
        </p:txBody>
      </p:sp>
      <p:sp>
        <p:nvSpPr>
          <p:cNvPr id="29" name="Rectangle 28"/>
          <p:cNvSpPr/>
          <p:nvPr/>
        </p:nvSpPr>
        <p:spPr>
          <a:xfrm>
            <a:off x="4174693" y="3582253"/>
            <a:ext cx="4219498" cy="173736"/>
          </a:xfrm>
          <a:prstGeom prst="rect">
            <a:avLst/>
          </a:prstGeom>
          <a:solidFill>
            <a:srgbClr val="4F4F4F"/>
          </a:solidFill>
          <a:ln>
            <a:noFill/>
          </a:ln>
          <a:effectLst/>
        </p:spPr>
        <p:txBody>
          <a:bodyPr rtlCol="0" anchor="ctr"/>
          <a:lstStyle/>
          <a:p/>
        </p:txBody>
      </p:sp>
      <p:sp>
        <p:nvSpPr>
          <p:cNvPr id="30" name="TextBox 29"/>
          <p:cNvSpPr txBox="1"/>
          <p:nvPr/>
        </p:nvSpPr>
        <p:spPr>
          <a:xfrm>
            <a:off x="4266133" y="3408517"/>
            <a:ext cx="4036618"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NEREDE GÖRÜLÜR?</a:t>
            </a:r>
          </a:p>
        </p:txBody>
      </p:sp>
      <p:sp>
        <p:nvSpPr>
          <p:cNvPr id="31" name="TextBox 30"/>
          <p:cNvSpPr txBox="1"/>
          <p:nvPr/>
        </p:nvSpPr>
        <p:spPr>
          <a:xfrm>
            <a:off x="4284421" y="3829141"/>
            <a:ext cx="4000042" cy="857341"/>
          </a:xfrm>
          <a:prstGeom prst="rect">
            <a:avLst/>
          </a:prstGeom>
          <a:noFill/>
        </p:spPr>
        <p:txBody>
          <a:bodyPr wrap="square" anchor="t" lIns="73152" rIns="73152" tIns="36576" bIns="36576">
            <a:noAutofit/>
          </a:bodyPr>
          <a:lstStyle/>
          <a:p>
            <a:pPr algn="l" marL="186465" indent="-186465">
              <a:spcBef>
                <a:spcPts val="0"/>
              </a:spcBef>
              <a:spcAft>
                <a:spcPts val="600"/>
              </a:spcAft>
            </a:pPr>
            <a:r>
              <a:rPr lang="tr-TR" sz="1500" b="1" i="0">
                <a:solidFill>
                  <a:srgbClr val="2C6696"/>
                </a:solidFill>
                <a:latin typeface="Calibri"/>
              </a:rPr>
              <a:t>•  </a:t>
            </a:r>
            <a:r>
              <a:rPr lang="tr-TR" sz="1500" b="0" i="0">
                <a:solidFill>
                  <a:srgbClr val="262626"/>
                </a:solidFill>
                <a:latin typeface="Calibri"/>
              </a:rPr>
              <a:t>Kuzey Anadolu Dağları ve Torosların denize bakan yamaçları</a:t>
            </a:r>
          </a:p>
          <a:p>
            <a:pPr algn="l" marL="186465" indent="-186465">
              <a:spcBef>
                <a:spcPts val="0"/>
              </a:spcBef>
              <a:spcAft>
                <a:spcPts val="0"/>
              </a:spcAft>
            </a:pPr>
            <a:r>
              <a:rPr lang="tr-TR" sz="1500" b="1" i="0">
                <a:solidFill>
                  <a:srgbClr val="2C6696"/>
                </a:solidFill>
                <a:latin typeface="Calibri"/>
              </a:rPr>
              <a:t>•  </a:t>
            </a:r>
            <a:r>
              <a:rPr lang="tr-TR" sz="1500" b="0" i="0">
                <a:solidFill>
                  <a:srgbClr val="262626"/>
                </a:solidFill>
                <a:latin typeface="Calibri"/>
              </a:rPr>
              <a:t>Himalayaların güney yamaçları (yaz musonu)</a:t>
            </a:r>
          </a:p>
        </p:txBody>
      </p:sp>
      <p:sp>
        <p:nvSpPr>
          <p:cNvPr id="32" name="Rounded Rectangle 31"/>
          <p:cNvSpPr/>
          <p:nvPr/>
        </p:nvSpPr>
        <p:spPr>
          <a:xfrm>
            <a:off x="612648" y="4851074"/>
            <a:ext cx="7781544" cy="1284549"/>
          </a:xfrm>
          <a:prstGeom prst="roundRect">
            <a:avLst>
              <a:gd name="adj" fmla="val 5000"/>
            </a:avLst>
          </a:prstGeom>
          <a:solidFill>
            <a:srgbClr val="F0F0F0"/>
          </a:solidFill>
          <a:ln>
            <a:noFill/>
          </a:ln>
          <a:effectLst/>
        </p:spPr>
        <p:txBody>
          <a:bodyPr rtlCol="0" anchor="ctr"/>
          <a:lstStyle/>
          <a:p/>
        </p:txBody>
      </p:sp>
      <p:sp>
        <p:nvSpPr>
          <p:cNvPr id="33" name="Rounded Rectangle 32"/>
          <p:cNvSpPr/>
          <p:nvPr/>
        </p:nvSpPr>
        <p:spPr>
          <a:xfrm>
            <a:off x="612648" y="4851074"/>
            <a:ext cx="7781544" cy="347472"/>
          </a:xfrm>
          <a:prstGeom prst="roundRect">
            <a:avLst>
              <a:gd name="adj" fmla="val 25000"/>
            </a:avLst>
          </a:prstGeom>
          <a:solidFill>
            <a:srgbClr val="2E7D32"/>
          </a:solidFill>
          <a:ln>
            <a:noFill/>
          </a:ln>
          <a:effectLst/>
        </p:spPr>
        <p:txBody>
          <a:bodyPr rtlCol="0" anchor="ctr"/>
          <a:lstStyle/>
          <a:p/>
        </p:txBody>
      </p:sp>
      <p:sp>
        <p:nvSpPr>
          <p:cNvPr id="34" name="Rectangle 33"/>
          <p:cNvSpPr/>
          <p:nvPr/>
        </p:nvSpPr>
        <p:spPr>
          <a:xfrm>
            <a:off x="612648" y="5024810"/>
            <a:ext cx="7781544" cy="173736"/>
          </a:xfrm>
          <a:prstGeom prst="rect">
            <a:avLst/>
          </a:prstGeom>
          <a:solidFill>
            <a:srgbClr val="2E7D32"/>
          </a:solidFill>
          <a:ln>
            <a:noFill/>
          </a:ln>
          <a:effectLst/>
        </p:spPr>
        <p:txBody>
          <a:bodyPr rtlCol="0" anchor="ctr"/>
          <a:lstStyle/>
          <a:p/>
        </p:txBody>
      </p:sp>
      <p:sp>
        <p:nvSpPr>
          <p:cNvPr id="35" name="TextBox 34"/>
          <p:cNvSpPr txBox="1"/>
          <p:nvPr/>
        </p:nvSpPr>
        <p:spPr>
          <a:xfrm>
            <a:off x="704088" y="4851074"/>
            <a:ext cx="7598664" cy="347472"/>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FFFFFF"/>
                </a:solidFill>
                <a:latin typeface="Calibri"/>
              </a:rPr>
              <a:t>GÜNLÜK HAYATA ETKİSİ</a:t>
            </a:r>
          </a:p>
        </p:txBody>
      </p:sp>
      <p:sp>
        <p:nvSpPr>
          <p:cNvPr id="36" name="TextBox 35"/>
          <p:cNvSpPr txBox="1"/>
          <p:nvPr/>
        </p:nvSpPr>
        <p:spPr>
          <a:xfrm>
            <a:off x="722376" y="5271698"/>
            <a:ext cx="7562088" cy="790773"/>
          </a:xfrm>
          <a:prstGeom prst="rect">
            <a:avLst/>
          </a:prstGeom>
          <a:noFill/>
        </p:spPr>
        <p:txBody>
          <a:bodyPr wrap="square" anchor="t" lIns="73152" rIns="73152" tIns="36576" bIns="36576">
            <a:noAutofit/>
          </a:bodyPr>
          <a:lstStyle/>
          <a:p>
            <a:pPr algn="l" marL="186465" indent="-186465">
              <a:spcBef>
                <a:spcPts val="0"/>
              </a:spcBef>
              <a:spcAft>
                <a:spcPts val="600"/>
              </a:spcAft>
            </a:pPr>
            <a:r>
              <a:rPr lang="tr-TR" sz="1500" b="1" i="0">
                <a:solidFill>
                  <a:srgbClr val="2C6696"/>
                </a:solidFill>
                <a:latin typeface="Calibri"/>
              </a:rPr>
              <a:t>•  </a:t>
            </a:r>
            <a:r>
              <a:rPr lang="tr-TR" sz="1500" b="0" i="0">
                <a:solidFill>
                  <a:srgbClr val="262626"/>
                </a:solidFill>
                <a:latin typeface="Calibri"/>
              </a:rPr>
              <a:t>Denize bakan yamaçlar bol yağış alır: Türkiye'de en fazla yağış alan yer Rize.</a:t>
            </a:r>
          </a:p>
          <a:p>
            <a:pPr algn="l" marL="186465" indent="-186465">
              <a:spcBef>
                <a:spcPts val="0"/>
              </a:spcBef>
              <a:spcAft>
                <a:spcPts val="0"/>
              </a:spcAft>
            </a:pPr>
            <a:r>
              <a:rPr lang="tr-TR" sz="1500" b="1" i="0">
                <a:solidFill>
                  <a:srgbClr val="2C6696"/>
                </a:solidFill>
                <a:latin typeface="Calibri"/>
              </a:rPr>
              <a:t>•  </a:t>
            </a:r>
            <a:r>
              <a:rPr lang="tr-TR" sz="1500" b="0" i="0">
                <a:solidFill>
                  <a:srgbClr val="262626"/>
                </a:solidFill>
                <a:latin typeface="Calibri"/>
              </a:rPr>
              <a:t>Dağın öbür yamacına inen hava ısınır ve kurur (fön).</a:t>
            </a:r>
          </a:p>
        </p:txBody>
      </p:sp>
      <p:sp>
        <p:nvSpPr>
          <p:cNvPr id="37" name="Rounded Rectangle 36"/>
          <p:cNvSpPr/>
          <p:nvPr/>
        </p:nvSpPr>
        <p:spPr>
          <a:xfrm>
            <a:off x="8686800" y="1216152"/>
            <a:ext cx="3001975" cy="5029200"/>
          </a:xfrm>
          <a:prstGeom prst="roundRect">
            <a:avLst>
              <a:gd name="adj" fmla="val 6000"/>
            </a:avLst>
          </a:prstGeom>
          <a:solidFill>
            <a:srgbClr val="E3F1E4"/>
          </a:solidFill>
          <a:ln>
            <a:noFill/>
          </a:ln>
          <a:effectLst/>
        </p:spPr>
        <p:txBody>
          <a:bodyPr rtlCol="0" anchor="ctr"/>
          <a:lstStyle/>
          <a:p/>
        </p:txBody>
      </p:sp>
      <p:sp>
        <p:nvSpPr>
          <p:cNvPr id="38" name="Rectangle 37"/>
          <p:cNvSpPr/>
          <p:nvPr/>
        </p:nvSpPr>
        <p:spPr>
          <a:xfrm>
            <a:off x="8686800" y="1216152"/>
            <a:ext cx="109728" cy="5029200"/>
          </a:xfrm>
          <a:prstGeom prst="rect">
            <a:avLst/>
          </a:prstGeom>
          <a:solidFill>
            <a:srgbClr val="2E7D32"/>
          </a:solidFill>
          <a:ln>
            <a:noFill/>
          </a:ln>
          <a:effectLst/>
        </p:spPr>
        <p:txBody>
          <a:bodyPr rtlCol="0" anchor="ctr"/>
          <a:lstStyle/>
          <a:p/>
        </p:txBody>
      </p:sp>
      <p:sp>
        <p:nvSpPr>
          <p:cNvPr id="39" name="TextBox 38"/>
          <p:cNvSpPr txBox="1"/>
          <p:nvPr/>
        </p:nvSpPr>
        <p:spPr>
          <a:xfrm>
            <a:off x="8915400" y="1271016"/>
            <a:ext cx="2681935" cy="4919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Kontrol listesi</a:t>
            </a:r>
          </a:p>
          <a:p>
            <a:pPr algn="l">
              <a:spcBef>
                <a:spcPts val="0"/>
              </a:spcBef>
              <a:spcAft>
                <a:spcPts val="500"/>
              </a:spcAft>
            </a:pPr>
            <a:r>
              <a:rPr lang="tr-TR" sz="1800" b="0" i="0">
                <a:solidFill>
                  <a:srgbClr val="262626"/>
                </a:solidFill>
                <a:latin typeface="Calibri"/>
              </a:rPr>
              <a:t>✓ Şema: hava nerede, neden yükseliyor?</a:t>
            </a:r>
          </a:p>
          <a:p>
            <a:pPr algn="l">
              <a:spcBef>
                <a:spcPts val="0"/>
              </a:spcBef>
              <a:spcAft>
                <a:spcPts val="500"/>
              </a:spcAft>
            </a:pPr>
            <a:r>
              <a:rPr lang="tr-TR" sz="1800" b="0" i="0">
                <a:solidFill>
                  <a:srgbClr val="262626"/>
                </a:solidFill>
                <a:latin typeface="Calibri"/>
              </a:rPr>
              <a:t>✓ Zincir: sıcaklık → nem → yoğuşma → yağış</a:t>
            </a:r>
          </a:p>
          <a:p>
            <a:pPr algn="l">
              <a:spcBef>
                <a:spcPts val="0"/>
              </a:spcBef>
              <a:spcAft>
                <a:spcPts val="500"/>
              </a:spcAft>
            </a:pPr>
            <a:r>
              <a:rPr lang="tr-TR" sz="1800" b="0" i="0">
                <a:solidFill>
                  <a:srgbClr val="262626"/>
                </a:solidFill>
                <a:latin typeface="Calibri"/>
              </a:rPr>
              <a:t>✓ Yerler kitaptan</a:t>
            </a:r>
          </a:p>
          <a:p>
            <a:pPr algn="l">
              <a:spcBef>
                <a:spcPts val="0"/>
              </a:spcBef>
              <a:spcAft>
                <a:spcPts val="500"/>
              </a:spcAft>
            </a:pPr>
            <a:r>
              <a:rPr lang="tr-TR" sz="1800" b="0" i="0">
                <a:solidFill>
                  <a:srgbClr val="262626"/>
                </a:solidFill>
                <a:latin typeface="Calibri"/>
              </a:rPr>
              <a:t>✓ Günlük hayata etkisi yazılı</a:t>
            </a:r>
          </a:p>
          <a:p>
            <a:pPr algn="l">
              <a:spcBef>
                <a:spcPts val="0"/>
              </a:spcBef>
              <a:spcAft>
                <a:spcPts val="0"/>
              </a:spcAft>
            </a:pPr>
            <a:r>
              <a:rPr lang="tr-TR" sz="1800" b="0" i="0">
                <a:solidFill>
                  <a:srgbClr val="262626"/>
                </a:solidFill>
                <a:latin typeface="Calibri"/>
              </a:rPr>
              <a:t>✓ Başlık ve düzen okunaklı</a:t>
            </a:r>
          </a:p>
        </p:txBody>
      </p: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114-116</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247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Galeri: bilgi görsellerini gez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GALERİ · 6 dk</a:t>
            </a:r>
          </a:p>
        </p:txBody>
      </p:sp>
      <p:sp>
        <p:nvSpPr>
          <p:cNvPr id="6" name="Rounded Rectangle 5"/>
          <p:cNvSpPr/>
          <p:nvPr/>
        </p:nvSpPr>
        <p:spPr>
          <a:xfrm>
            <a:off x="502920" y="1261872"/>
            <a:ext cx="3594506" cy="26517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1. dalga · 2 dk</a:t>
            </a:r>
          </a:p>
        </p:txBody>
      </p:sp>
      <p:sp>
        <p:nvSpPr>
          <p:cNvPr id="10" name="TextBox 9"/>
          <p:cNvSpPr txBox="1"/>
          <p:nvPr/>
        </p:nvSpPr>
        <p:spPr>
          <a:xfrm>
            <a:off x="612648" y="1865376"/>
            <a:ext cx="3375050" cy="197510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Gruplar 1-4 gezer, 5-8 yerinde anlatır.</a:t>
            </a:r>
          </a:p>
        </p:txBody>
      </p:sp>
      <p:sp>
        <p:nvSpPr>
          <p:cNvPr id="11" name="Rounded Rectangle 10"/>
          <p:cNvSpPr/>
          <p:nvPr/>
        </p:nvSpPr>
        <p:spPr>
          <a:xfrm>
            <a:off x="4298594" y="1261872"/>
            <a:ext cx="3594506" cy="26517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2. dalga · 2 dk</a:t>
            </a:r>
          </a:p>
        </p:txBody>
      </p:sp>
      <p:sp>
        <p:nvSpPr>
          <p:cNvPr id="15" name="TextBox 14"/>
          <p:cNvSpPr txBox="1"/>
          <p:nvPr/>
        </p:nvSpPr>
        <p:spPr>
          <a:xfrm>
            <a:off x="4408322" y="1865376"/>
            <a:ext cx="3375050" cy="197510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Gruplar 5-8 gezer, 1-4 yerinde anlatır.</a:t>
            </a:r>
          </a:p>
        </p:txBody>
      </p:sp>
      <p:sp>
        <p:nvSpPr>
          <p:cNvPr id="16" name="Rounded Rectangle 15"/>
          <p:cNvSpPr/>
          <p:nvPr/>
        </p:nvSpPr>
        <p:spPr>
          <a:xfrm>
            <a:off x="8094268" y="1261872"/>
            <a:ext cx="3594506" cy="26517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B85C12"/>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Yapışkan not</a:t>
            </a:r>
          </a:p>
        </p:txBody>
      </p:sp>
      <p:sp>
        <p:nvSpPr>
          <p:cNvPr id="20" name="TextBox 19"/>
          <p:cNvSpPr txBox="1"/>
          <p:nvPr/>
        </p:nvSpPr>
        <p:spPr>
          <a:xfrm>
            <a:off x="8203996" y="1865376"/>
            <a:ext cx="3375050" cy="197510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Bir soru ya da bir övgü: kendi türün dışındaki bir görsele.</a:t>
            </a:r>
          </a:p>
        </p:txBody>
      </p:sp>
      <p:sp>
        <p:nvSpPr>
          <p:cNvPr id="21" name="Rounded Rectangle 20"/>
          <p:cNvSpPr/>
          <p:nvPr/>
        </p:nvSpPr>
        <p:spPr>
          <a:xfrm>
            <a:off x="502920" y="4187952"/>
            <a:ext cx="11185855" cy="20574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200" b="1" i="0">
                <a:solidFill>
                  <a:srgbClr val="1E7B6E"/>
                </a:solidFill>
                <a:latin typeface="Calibri"/>
              </a:rPr>
              <a:t>Defterine yaz</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Kendi türün dışındaki iki yağış türünü birer satırla özetle: nasıl oluşur, nerede görülür?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Tek yön · sıra arası düzenli · ses: 30 cm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248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Üç yağış türü — özet</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ÖZET</a:t>
            </a:r>
          </a:p>
        </p:txBody>
      </p:sp>
      <p:graphicFrame>
        <p:nvGraphicFramePr>
          <p:cNvPr id="6" name="Table 5"/>
          <p:cNvGraphicFramePr>
            <a:graphicFrameLocks noGrp="1"/>
          </p:cNvGraphicFramePr>
          <p:nvPr/>
        </p:nvGraphicFramePr>
        <p:xfrm>
          <a:off x="502920" y="1261872"/>
          <a:ext cx="11183112" cy="4800600"/>
        </p:xfrm>
        <a:graphic>
          <a:graphicData uri="http://schemas.openxmlformats.org/drawingml/2006/table">
            <a:tbl>
              <a:tblPr firstRow="1" bandRow="1">
                <a:tableStyleId>{5C22544A-7EE6-4342-B048-85BDC9FD1C3A}</a:tableStyleId>
              </a:tblPr>
              <a:tblGrid>
                <a:gridCol w="2194560"/>
                <a:gridCol w="3291840"/>
                <a:gridCol w="3154680"/>
                <a:gridCol w="2542032"/>
              </a:tblGrid>
              <a:tr h="548640">
                <a:tc>
                  <a:txBody>
                    <a:bodyPr wrap="square"/>
                    <a:lstStyle/>
                    <a:p>
                      <a:pPr algn="ctr">
                        <a:spcBef>
                          <a:spcPts val="0"/>
                        </a:spcBef>
                        <a:spcAft>
                          <a:spcPts val="0"/>
                        </a:spcAft>
                      </a:pPr>
                      <a:r>
                        <a:rPr lang="tr-TR" sz="1800" b="1" i="0">
                          <a:solidFill>
                            <a:srgbClr val="FFFFFF"/>
                          </a:solidFill>
                          <a:latin typeface="Calibri"/>
                        </a:rPr>
                        <a:t>Tür</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Nasıl oluşur?</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Nerede?</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Etkisi</a:t>
                      </a:r>
                    </a:p>
                  </a:txBody>
                  <a:tcPr marL="54864" marR="54864" marT="18288" marB="18288" anchor="ctr">
                    <a:solidFill>
                      <a:srgbClr val="2E7D32"/>
                    </a:solidFill>
                  </a:tcPr>
                </a:tc>
              </a:tr>
              <a:tr h="1417320">
                <a:tc>
                  <a:txBody>
                    <a:bodyPr wrap="square"/>
                    <a:lstStyle/>
                    <a:p>
                      <a:pPr algn="l">
                        <a:spcBef>
                          <a:spcPts val="0"/>
                        </a:spcBef>
                        <a:spcAft>
                          <a:spcPts val="0"/>
                        </a:spcAft>
                      </a:pPr>
                      <a:r>
                        <a:rPr lang="tr-TR" sz="1800" b="0" i="0">
                          <a:solidFill>
                            <a:srgbClr val="262626"/>
                          </a:solidFill>
                          <a:latin typeface="Calibri"/>
                        </a:rPr>
                        <a:t>Yükselim (konveksiyonel)</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Isınan hava hafifler, yükselir, hızla soğur; nem yoğuşur.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Ekvatoral bölgede yıl boyunca; karasal iklim bölgelerinde mevsime bağlı</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Sağanak; sel ve taşkın</a:t>
                      </a:r>
                    </a:p>
                  </a:txBody>
                  <a:tcPr marL="54864" marR="54864" marT="18288" marB="18288" anchor="ctr">
                    <a:solidFill>
                      <a:srgbClr val="FFFFFF"/>
                    </a:solidFill>
                  </a:tcPr>
                </a:tc>
              </a:tr>
              <a:tr h="1417320">
                <a:tc>
                  <a:txBody>
                    <a:bodyPr wrap="square"/>
                    <a:lstStyle/>
                    <a:p>
                      <a:pPr algn="l">
                        <a:spcBef>
                          <a:spcPts val="0"/>
                        </a:spcBef>
                        <a:spcAft>
                          <a:spcPts val="0"/>
                        </a:spcAft>
                      </a:pPr>
                      <a:r>
                        <a:rPr lang="tr-TR" sz="1800" b="0" i="0">
                          <a:solidFill>
                            <a:srgbClr val="262626"/>
                          </a:solidFill>
                          <a:latin typeface="Calibri"/>
                        </a:rPr>
                        <a:t>Yamaç (orografik)</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Nemli hava dağ yamacı boyunca yükselir, soğur; nem yoğuşur.</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Kuzey Anadolu Dağları ve Torosların denize bakan yamaçları; Himalayalar (yaz musonu)</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Denize bakan yamaçta bol yağış (Rize); öbür yamaç kuru (fön)</a:t>
                      </a:r>
                    </a:p>
                  </a:txBody>
                  <a:tcPr marL="54864" marR="54864" marT="18288" marB="18288" anchor="ctr">
                    <a:solidFill>
                      <a:srgbClr val="E3F1E4"/>
                    </a:solidFill>
                  </a:tcPr>
                </a:tc>
              </a:tr>
              <a:tr h="1417320">
                <a:tc>
                  <a:txBody>
                    <a:bodyPr wrap="square"/>
                    <a:lstStyle/>
                    <a:p>
                      <a:pPr algn="l">
                        <a:spcBef>
                          <a:spcPts val="0"/>
                        </a:spcBef>
                        <a:spcAft>
                          <a:spcPts val="0"/>
                        </a:spcAft>
                      </a:pPr>
                      <a:r>
                        <a:rPr lang="tr-TR" sz="1800" b="0" i="0">
                          <a:solidFill>
                            <a:srgbClr val="262626"/>
                          </a:solidFill>
                          <a:latin typeface="Calibri"/>
                        </a:rPr>
                        <a:t>Cephe (frontal)</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Hafif sıcak hava, soğuk hava kütlesinin üzerinde yükselir, soğur; nem yoğuşur.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Sıcak ve soğuk hava kütlelerinin karşılaştığı orta kuşak</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Orta kuşakta etkili; Türkiye de orta kuşakta</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 114-116</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249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Kentsel Isı Adasının Etkileri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502920" y="1216152"/>
            <a:ext cx="5532120" cy="5029200"/>
          </a:xfrm>
          <a:prstGeom prst="roundRect">
            <a:avLst>
              <a:gd name="adj" fmla="val 4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1E7B6E"/>
          </a:solidFill>
          <a:ln>
            <a:noFill/>
          </a:ln>
          <a:effectLst/>
        </p:spPr>
        <p:txBody>
          <a:bodyPr rtlCol="0" anchor="ctr"/>
          <a:lstStyle/>
          <a:p/>
        </p:txBody>
      </p:sp>
      <p:sp>
        <p:nvSpPr>
          <p:cNvPr id="8" name="TextBox 7"/>
          <p:cNvSpPr txBox="1"/>
          <p:nvPr/>
        </p:nvSpPr>
        <p:spPr>
          <a:xfrm>
            <a:off x="777240" y="1261872"/>
            <a:ext cx="5120640" cy="4937760"/>
          </a:xfrm>
          <a:prstGeom prst="rect">
            <a:avLst/>
          </a:prstGeom>
          <a:noFill/>
        </p:spPr>
        <p:txBody>
          <a:bodyPr wrap="square" anchor="ctr" lIns="73152" rIns="73152" tIns="36576" bIns="36576">
            <a:noAutofit/>
          </a:bodyPr>
          <a:lstStyle/>
          <a:p>
            <a:pPr algn="l">
              <a:spcBef>
                <a:spcPts val="0"/>
              </a:spcBef>
              <a:spcAft>
                <a:spcPts val="800"/>
              </a:spcAft>
            </a:pPr>
            <a:r>
              <a:rPr lang="tr-TR" sz="1800" b="1" i="0">
                <a:solidFill>
                  <a:srgbClr val="262626"/>
                </a:solidFill>
                <a:latin typeface="Calibri"/>
              </a:rPr>
              <a:t>Kentsel ısı adası, kentlerdeki hava sıcaklığının genellikle kırsal kesimlere göre daha yüksek olması durumunu ifade eder.</a:t>
            </a:r>
          </a:p>
          <a:p>
            <a:pPr algn="l">
              <a:spcBef>
                <a:spcPts val="0"/>
              </a:spcBef>
              <a:spcAft>
                <a:spcPts val="800"/>
              </a:spcAft>
            </a:pPr>
            <a:r>
              <a:rPr lang="tr-TR" sz="1800" b="0" i="0">
                <a:solidFill>
                  <a:srgbClr val="262626"/>
                </a:solidFill>
                <a:latin typeface="Calibri"/>
              </a:rPr>
              <a:t>Güneş enerjisi; kentlerde beşerî yapılarda kullanılan asfalt, tuğla, beton gibi malzemeler tarafından tutulur ve bu yüzeylerde ısı birikimine sebep olur.</a:t>
            </a:r>
          </a:p>
          <a:p>
            <a:pPr algn="l">
              <a:spcBef>
                <a:spcPts val="0"/>
              </a:spcBef>
              <a:spcAft>
                <a:spcPts val="800"/>
              </a:spcAft>
            </a:pPr>
            <a:r>
              <a:rPr lang="tr-TR" sz="1800" b="0" i="0">
                <a:solidFill>
                  <a:srgbClr val="262626"/>
                </a:solidFill>
                <a:latin typeface="Calibri"/>
              </a:rPr>
              <a:t>Kentsel ısı adasının oluşumunda binaların ısıtılıp soğutulması sırasında ortaya çıkan ısı, endüstriyel faaliyetler ve ulaşım araçlarının etkisi oldukça fazladır.</a:t>
            </a:r>
          </a:p>
          <a:p>
            <a:pPr algn="l">
              <a:spcBef>
                <a:spcPts val="0"/>
              </a:spcBef>
              <a:spcAft>
                <a:spcPts val="0"/>
              </a:spcAft>
            </a:pPr>
            <a:r>
              <a:rPr lang="tr-TR" sz="1800" b="0" i="0">
                <a:solidFill>
                  <a:srgbClr val="262626"/>
                </a:solidFill>
                <a:latin typeface="Calibri"/>
              </a:rPr>
              <a:t>Buna karşın Güneş’ten gelen enerji kırsal alanlarda bitki ve topraktaki suyun buharlaşmasında kullanıldığı için bu alanlarda hava sıcaklığı nispeten düşüktür.</a:t>
            </a:r>
          </a:p>
        </p:txBody>
      </p:sp>
      <p:pic>
        <p:nvPicPr>
          <p:cNvPr id="9" name="Picture 8" descr="h14_kentsel_grafik_s100.jpg"/>
          <p:cNvPicPr>
            <a:picLocks noChangeAspect="1"/>
          </p:cNvPicPr>
          <p:nvPr/>
        </p:nvPicPr>
        <p:blipFill>
          <a:blip r:embed="rId3"/>
          <a:stretch>
            <a:fillRect/>
          </a:stretch>
        </p:blipFill>
        <p:spPr>
          <a:xfrm>
            <a:off x="6217920" y="1216152"/>
            <a:ext cx="5470855" cy="2435802"/>
          </a:xfrm>
          <a:prstGeom prst="rect">
            <a:avLst/>
          </a:prstGeom>
          <a:ln w="9525">
            <a:solidFill>
              <a:srgbClr val="D9D9D9"/>
            </a:solidFill>
          </a:ln>
        </p:spPr>
      </p:pic>
      <p:sp>
        <p:nvSpPr>
          <p:cNvPr id="10" name="TextBox 9"/>
          <p:cNvSpPr txBox="1"/>
          <p:nvPr/>
        </p:nvSpPr>
        <p:spPr>
          <a:xfrm>
            <a:off x="6217920" y="3685032"/>
            <a:ext cx="5470855"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Kırsal ve kentsel alan sıcaklık grafiği (öğleden sonra), kitap s. 100</a:t>
            </a:r>
          </a:p>
        </p:txBody>
      </p:sp>
      <p:sp>
        <p:nvSpPr>
          <p:cNvPr id="11" name="Rounded Rectangle 10"/>
          <p:cNvSpPr/>
          <p:nvPr/>
        </p:nvSpPr>
        <p:spPr>
          <a:xfrm>
            <a:off x="6217920" y="4050792"/>
            <a:ext cx="5470855" cy="21945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500"/>
              </a:spcAft>
            </a:pPr>
            <a:r>
              <a:rPr lang="tr-TR" sz="1900" b="1" i="0">
                <a:solidFill>
                  <a:srgbClr val="1E7B6E"/>
                </a:solidFill>
                <a:latin typeface="Calibri"/>
              </a:rPr>
              <a:t>Grafiği oku</a:t>
            </a:r>
          </a:p>
          <a:p>
            <a:pPr algn="l" marL="304732" indent="-304732">
              <a:spcBef>
                <a:spcPts val="0"/>
              </a:spcBef>
              <a:spcAft>
                <a:spcPts val="500"/>
              </a:spcAft>
            </a:pPr>
            <a:r>
              <a:rPr lang="tr-TR" sz="1900" b="1" i="0">
                <a:solidFill>
                  <a:srgbClr val="2C6696"/>
                </a:solidFill>
                <a:latin typeface="Calibri"/>
              </a:rPr>
              <a:t>1.  </a:t>
            </a:r>
            <a:r>
              <a:rPr lang="tr-TR" sz="1900" b="0" i="0">
                <a:solidFill>
                  <a:srgbClr val="262626"/>
                </a:solidFill>
                <a:latin typeface="Calibri"/>
              </a:rPr>
              <a:t>Kırsal alanda sıcaklık kaç °C?</a:t>
            </a:r>
          </a:p>
          <a:p>
            <a:pPr algn="l" marL="304732" indent="-304732">
              <a:spcBef>
                <a:spcPts val="0"/>
              </a:spcBef>
              <a:spcAft>
                <a:spcPts val="500"/>
              </a:spcAft>
            </a:pPr>
            <a:r>
              <a:rPr lang="tr-TR" sz="1900" b="1" i="0">
                <a:solidFill>
                  <a:srgbClr val="2C6696"/>
                </a:solidFill>
                <a:latin typeface="Calibri"/>
              </a:rPr>
              <a:t>2.  </a:t>
            </a:r>
            <a:r>
              <a:rPr lang="tr-TR" sz="1900" b="0" i="0">
                <a:solidFill>
                  <a:srgbClr val="262626"/>
                </a:solidFill>
                <a:latin typeface="Calibri"/>
              </a:rPr>
              <a:t>Kent merkezinde kaç °C?</a:t>
            </a:r>
          </a:p>
          <a:p>
            <a:pPr algn="l" marL="304732" indent="-304732">
              <a:spcBef>
                <a:spcPts val="0"/>
              </a:spcBef>
              <a:spcAft>
                <a:spcPts val="0"/>
              </a:spcAft>
            </a:pPr>
            <a:r>
              <a:rPr lang="tr-TR" sz="1900" b="1" i="0">
                <a:solidFill>
                  <a:srgbClr val="2C6696"/>
                </a:solidFill>
                <a:latin typeface="Calibri"/>
              </a:rPr>
              <a:t>3.  </a:t>
            </a:r>
            <a:r>
              <a:rPr lang="tr-TR" sz="1900" b="0" i="0">
                <a:solidFill>
                  <a:srgbClr val="262626"/>
                </a:solidFill>
                <a:latin typeface="Calibri"/>
              </a:rPr>
              <a:t>Fark ne kadar? Neden?</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100</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250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Kentler gece de sıcak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502920" y="1216152"/>
            <a:ext cx="6675120" cy="5029200"/>
          </a:xfrm>
          <a:prstGeom prst="roundRect">
            <a:avLst>
              <a:gd name="adj" fmla="val 4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1E7B6E"/>
          </a:solidFill>
          <a:ln>
            <a:noFill/>
          </a:ln>
          <a:effectLst/>
        </p:spPr>
        <p:txBody>
          <a:bodyPr rtlCol="0" anchor="ctr"/>
          <a:lstStyle/>
          <a:p/>
        </p:txBody>
      </p:sp>
      <p:sp>
        <p:nvSpPr>
          <p:cNvPr id="8" name="TextBox 7"/>
          <p:cNvSpPr txBox="1"/>
          <p:nvPr/>
        </p:nvSpPr>
        <p:spPr>
          <a:xfrm>
            <a:off x="777240" y="1261872"/>
            <a:ext cx="6263640" cy="4937760"/>
          </a:xfrm>
          <a:prstGeom prst="rect">
            <a:avLst/>
          </a:prstGeom>
          <a:noFill/>
        </p:spPr>
        <p:txBody>
          <a:bodyPr wrap="square" anchor="ctr" lIns="73152" rIns="73152" tIns="36576" bIns="36576">
            <a:noAutofit/>
          </a:bodyPr>
          <a:lstStyle/>
          <a:p>
            <a:pPr algn="l">
              <a:spcBef>
                <a:spcPts val="0"/>
              </a:spcBef>
              <a:spcAft>
                <a:spcPts val="800"/>
              </a:spcAft>
            </a:pPr>
            <a:r>
              <a:rPr lang="tr-TR" sz="1800" b="1" i="0">
                <a:solidFill>
                  <a:srgbClr val="262626"/>
                </a:solidFill>
                <a:latin typeface="Calibri"/>
              </a:rPr>
              <a:t>Kentler, gündüz olduğu gibi gece de kırsal alanlara göre daha sıcaktır.</a:t>
            </a:r>
          </a:p>
          <a:p>
            <a:pPr algn="l">
              <a:spcBef>
                <a:spcPts val="0"/>
              </a:spcBef>
              <a:spcAft>
                <a:spcPts val="800"/>
              </a:spcAft>
            </a:pPr>
            <a:r>
              <a:rPr lang="tr-TR" sz="1800" b="0" i="0">
                <a:solidFill>
                  <a:srgbClr val="262626"/>
                </a:solidFill>
                <a:latin typeface="Calibri"/>
              </a:rPr>
              <a:t>Kentsel alanları oluşturan bina, yol gibi beşerî yapılar ısıyı daha fazla absorbe edip geceleri yayar.</a:t>
            </a:r>
          </a:p>
          <a:p>
            <a:pPr algn="l">
              <a:spcBef>
                <a:spcPts val="0"/>
              </a:spcBef>
              <a:spcAft>
                <a:spcPts val="800"/>
              </a:spcAft>
            </a:pPr>
            <a:r>
              <a:rPr lang="tr-TR" sz="1800" b="0" i="0">
                <a:solidFill>
                  <a:srgbClr val="262626"/>
                </a:solidFill>
                <a:latin typeface="Calibri"/>
              </a:rPr>
              <a:t>Bunun sonucunda kırsal alandan kentsel alana esen rüzgârlar (kır-kent meltemi) oluşabilir.</a:t>
            </a:r>
          </a:p>
          <a:p>
            <a:pPr algn="l">
              <a:spcBef>
                <a:spcPts val="0"/>
              </a:spcBef>
              <a:spcAft>
                <a:spcPts val="800"/>
              </a:spcAft>
            </a:pPr>
            <a:r>
              <a:rPr lang="tr-TR" sz="1800" b="0" i="0">
                <a:solidFill>
                  <a:srgbClr val="262626"/>
                </a:solidFill>
                <a:latin typeface="Calibri"/>
              </a:rPr>
              <a:t>Bununla birlikte kentlerdeki cadde ve bina konumlarının hâkim rüzgâr yönü doğrultusunda olmaması ve binaların yüksekliği bu rüzgârların etkisini azaltmaktadır.</a:t>
            </a:r>
          </a:p>
          <a:p>
            <a:pPr algn="l">
              <a:spcBef>
                <a:spcPts val="0"/>
              </a:spcBef>
              <a:spcAft>
                <a:spcPts val="0"/>
              </a:spcAft>
            </a:pPr>
            <a:r>
              <a:rPr lang="tr-TR" sz="1800" b="0" i="0">
                <a:solidFill>
                  <a:srgbClr val="262626"/>
                </a:solidFill>
                <a:latin typeface="Calibri"/>
              </a:rPr>
              <a:t>Ayrıca kırsal alanlarda kış mevsiminde görülen kar yağışı da kent merkezlerinde yağmur şeklinde görülebilir.</a:t>
            </a:r>
          </a:p>
        </p:txBody>
      </p:sp>
      <p:sp>
        <p:nvSpPr>
          <p:cNvPr id="9" name="Rounded Rectangle 8"/>
          <p:cNvSpPr/>
          <p:nvPr/>
        </p:nvSpPr>
        <p:spPr>
          <a:xfrm>
            <a:off x="7360920" y="1216152"/>
            <a:ext cx="4327855" cy="5029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7360920" y="1216152"/>
            <a:ext cx="109728" cy="5029200"/>
          </a:xfrm>
          <a:prstGeom prst="rect">
            <a:avLst/>
          </a:prstGeom>
          <a:solidFill>
            <a:srgbClr val="2E7D32"/>
          </a:solidFill>
          <a:ln>
            <a:noFill/>
          </a:ln>
          <a:effectLst/>
        </p:spPr>
        <p:txBody>
          <a:bodyPr rtlCol="0" anchor="ctr"/>
          <a:lstStyle/>
          <a:p/>
        </p:txBody>
      </p:sp>
      <p:sp>
        <p:nvSpPr>
          <p:cNvPr id="11" name="TextBox 10"/>
          <p:cNvSpPr txBox="1"/>
          <p:nvPr/>
        </p:nvSpPr>
        <p:spPr>
          <a:xfrm>
            <a:off x="7589520" y="1271016"/>
            <a:ext cx="4007815"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Grafikten okuduk</a:t>
            </a:r>
          </a:p>
          <a:p>
            <a:pPr algn="l">
              <a:spcBef>
                <a:spcPts val="0"/>
              </a:spcBef>
              <a:spcAft>
                <a:spcPts val="500"/>
              </a:spcAft>
            </a:pPr>
            <a:r>
              <a:rPr lang="tr-TR" sz="1900" b="0" i="0">
                <a:solidFill>
                  <a:srgbClr val="262626"/>
                </a:solidFill>
                <a:latin typeface="Calibri"/>
              </a:rPr>
              <a:t>Kırsal alan: yaklaşık 29 °C</a:t>
            </a:r>
          </a:p>
          <a:p>
            <a:pPr algn="l">
              <a:spcBef>
                <a:spcPts val="0"/>
              </a:spcBef>
              <a:spcAft>
                <a:spcPts val="500"/>
              </a:spcAft>
            </a:pPr>
            <a:r>
              <a:rPr lang="tr-TR" sz="1900" b="0" i="0">
                <a:solidFill>
                  <a:srgbClr val="262626"/>
                </a:solidFill>
                <a:latin typeface="Calibri"/>
              </a:rPr>
              <a:t>Kent merkezi: yaklaşık 34 °C</a:t>
            </a:r>
          </a:p>
          <a:p>
            <a:pPr algn="l">
              <a:spcBef>
                <a:spcPts val="0"/>
              </a:spcBef>
              <a:spcAft>
                <a:spcPts val="500"/>
              </a:spcAft>
            </a:pPr>
            <a:r>
              <a:rPr lang="tr-TR" sz="1900" b="1" i="0">
                <a:solidFill>
                  <a:srgbClr val="262626"/>
                </a:solidFill>
                <a:latin typeface="Calibri"/>
              </a:rPr>
              <a:t>Kent, öğleden sonra yaklaşık 5 °C daha sıcak.</a:t>
            </a:r>
          </a:p>
          <a:p>
            <a:pPr algn="l">
              <a:spcBef>
                <a:spcPts val="0"/>
              </a:spcBef>
              <a:spcAft>
                <a:spcPts val="0"/>
              </a:spcAft>
            </a:pPr>
            <a:r>
              <a:rPr lang="tr-TR" sz="1900" b="0" i="1">
                <a:solidFill>
                  <a:srgbClr val="767676"/>
                </a:solidFill>
                <a:latin typeface="Calibri"/>
              </a:rPr>
              <a:t>Değerler grafik çizgilerinden okunmuştur.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100</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251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Kentsel ısı adası neden oluşur?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TÜM SINIF</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300" b="1" i="0">
                <a:solidFill>
                  <a:srgbClr val="262626"/>
                </a:solidFill>
                <a:latin typeface="Calibri"/>
              </a:rPr>
              <a:t>Kentlerde ısı adalarının oluşmasında etkili olan faktörler nelerdir? Açıklayınız.</a:t>
            </a:r>
          </a:p>
        </p:txBody>
      </p:sp>
      <p:sp>
        <p:nvSpPr>
          <p:cNvPr id="7" name="Rounded Rectangle 6"/>
          <p:cNvSpPr/>
          <p:nvPr/>
        </p:nvSpPr>
        <p:spPr>
          <a:xfrm>
            <a:off x="502920" y="2313432"/>
            <a:ext cx="2645587" cy="39319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313432"/>
            <a:ext cx="2645587"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578608"/>
            <a:ext cx="2645587"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Yüzeyler</a:t>
            </a:r>
          </a:p>
        </p:txBody>
      </p:sp>
      <p:sp>
        <p:nvSpPr>
          <p:cNvPr id="11" name="TextBox 10"/>
          <p:cNvSpPr txBox="1"/>
          <p:nvPr/>
        </p:nvSpPr>
        <p:spPr>
          <a:xfrm>
            <a:off x="612648"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Güneş enerjisini kim tutuyor?</a:t>
            </a:r>
          </a:p>
        </p:txBody>
      </p:sp>
      <p:sp>
        <p:nvSpPr>
          <p:cNvPr id="12" name="Rounded Rectangle 11"/>
          <p:cNvSpPr/>
          <p:nvPr/>
        </p:nvSpPr>
        <p:spPr>
          <a:xfrm>
            <a:off x="3349675" y="2313432"/>
            <a:ext cx="2645587" cy="39319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9675" y="2313432"/>
            <a:ext cx="264558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3349675" y="2578608"/>
            <a:ext cx="2645587" cy="265176"/>
          </a:xfrm>
          <a:prstGeom prst="rect">
            <a:avLst/>
          </a:prstGeom>
          <a:solidFill>
            <a:srgbClr val="4F4F4F"/>
          </a:solidFill>
          <a:ln>
            <a:noFill/>
          </a:ln>
          <a:effectLst/>
        </p:spPr>
        <p:txBody>
          <a:bodyPr rtlCol="0" anchor="ctr"/>
          <a:lstStyle/>
          <a:p/>
        </p:txBody>
      </p:sp>
      <p:sp>
        <p:nvSpPr>
          <p:cNvPr id="15" name="TextBox 14"/>
          <p:cNvSpPr txBox="1"/>
          <p:nvPr/>
        </p:nvSpPr>
        <p:spPr>
          <a:xfrm>
            <a:off x="3441115"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İnsan</a:t>
            </a:r>
          </a:p>
        </p:txBody>
      </p:sp>
      <p:sp>
        <p:nvSpPr>
          <p:cNvPr id="16" name="TextBox 15"/>
          <p:cNvSpPr txBox="1"/>
          <p:nvPr/>
        </p:nvSpPr>
        <p:spPr>
          <a:xfrm>
            <a:off x="3459403"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Isıyı kim üretiyor?</a:t>
            </a:r>
          </a:p>
        </p:txBody>
      </p:sp>
      <p:sp>
        <p:nvSpPr>
          <p:cNvPr id="17" name="Rounded Rectangle 16"/>
          <p:cNvSpPr/>
          <p:nvPr/>
        </p:nvSpPr>
        <p:spPr>
          <a:xfrm>
            <a:off x="6196430" y="2313432"/>
            <a:ext cx="2645587" cy="39319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96430" y="2313432"/>
            <a:ext cx="2645587" cy="530352"/>
          </a:xfrm>
          <a:prstGeom prst="roundRect">
            <a:avLst>
              <a:gd name="adj" fmla="val 25000"/>
            </a:avLst>
          </a:prstGeom>
          <a:solidFill>
            <a:srgbClr val="1E7B6E"/>
          </a:solidFill>
          <a:ln>
            <a:noFill/>
          </a:ln>
          <a:effectLst/>
        </p:spPr>
        <p:txBody>
          <a:bodyPr rtlCol="0" anchor="ctr"/>
          <a:lstStyle/>
          <a:p/>
        </p:txBody>
      </p:sp>
      <p:sp>
        <p:nvSpPr>
          <p:cNvPr id="19" name="Rectangle 18"/>
          <p:cNvSpPr/>
          <p:nvPr/>
        </p:nvSpPr>
        <p:spPr>
          <a:xfrm>
            <a:off x="6196430" y="2578608"/>
            <a:ext cx="2645587" cy="265176"/>
          </a:xfrm>
          <a:prstGeom prst="rect">
            <a:avLst/>
          </a:prstGeom>
          <a:solidFill>
            <a:srgbClr val="1E7B6E"/>
          </a:solidFill>
          <a:ln>
            <a:noFill/>
          </a:ln>
          <a:effectLst/>
        </p:spPr>
        <p:txBody>
          <a:bodyPr rtlCol="0" anchor="ctr"/>
          <a:lstStyle/>
          <a:p/>
        </p:txBody>
      </p:sp>
      <p:sp>
        <p:nvSpPr>
          <p:cNvPr id="20" name="TextBox 19"/>
          <p:cNvSpPr txBox="1"/>
          <p:nvPr/>
        </p:nvSpPr>
        <p:spPr>
          <a:xfrm>
            <a:off x="6287870"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Kırsal alan</a:t>
            </a:r>
          </a:p>
        </p:txBody>
      </p:sp>
      <p:sp>
        <p:nvSpPr>
          <p:cNvPr id="21" name="TextBox 20"/>
          <p:cNvSpPr txBox="1"/>
          <p:nvPr/>
        </p:nvSpPr>
        <p:spPr>
          <a:xfrm>
            <a:off x="6306158"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Kırsalda Güneş enerjisi nereye harcanıyor?</a:t>
            </a:r>
          </a:p>
        </p:txBody>
      </p:sp>
      <p:sp>
        <p:nvSpPr>
          <p:cNvPr id="22" name="Rounded Rectangle 21"/>
          <p:cNvSpPr/>
          <p:nvPr/>
        </p:nvSpPr>
        <p:spPr>
          <a:xfrm>
            <a:off x="9043185" y="2313432"/>
            <a:ext cx="2645587" cy="393192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43185" y="2313432"/>
            <a:ext cx="2645587" cy="530352"/>
          </a:xfrm>
          <a:prstGeom prst="roundRect">
            <a:avLst>
              <a:gd name="adj" fmla="val 25000"/>
            </a:avLst>
          </a:prstGeom>
          <a:solidFill>
            <a:srgbClr val="4F4F4F"/>
          </a:solidFill>
          <a:ln>
            <a:noFill/>
          </a:ln>
          <a:effectLst/>
        </p:spPr>
        <p:txBody>
          <a:bodyPr rtlCol="0" anchor="ctr"/>
          <a:lstStyle/>
          <a:p/>
        </p:txBody>
      </p:sp>
      <p:sp>
        <p:nvSpPr>
          <p:cNvPr id="24" name="Rectangle 23"/>
          <p:cNvSpPr/>
          <p:nvPr/>
        </p:nvSpPr>
        <p:spPr>
          <a:xfrm>
            <a:off x="9043185" y="2578608"/>
            <a:ext cx="2645587" cy="265176"/>
          </a:xfrm>
          <a:prstGeom prst="rect">
            <a:avLst/>
          </a:prstGeom>
          <a:solidFill>
            <a:srgbClr val="4F4F4F"/>
          </a:solidFill>
          <a:ln>
            <a:noFill/>
          </a:ln>
          <a:effectLst/>
        </p:spPr>
        <p:txBody>
          <a:bodyPr rtlCol="0" anchor="ctr"/>
          <a:lstStyle/>
          <a:p/>
        </p:txBody>
      </p:sp>
      <p:sp>
        <p:nvSpPr>
          <p:cNvPr id="25" name="TextBox 24"/>
          <p:cNvSpPr txBox="1"/>
          <p:nvPr/>
        </p:nvSpPr>
        <p:spPr>
          <a:xfrm>
            <a:off x="9134625"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Rüzgâr</a:t>
            </a:r>
          </a:p>
        </p:txBody>
      </p:sp>
      <p:sp>
        <p:nvSpPr>
          <p:cNvPr id="26" name="TextBox 25"/>
          <p:cNvSpPr txBox="1"/>
          <p:nvPr/>
        </p:nvSpPr>
        <p:spPr>
          <a:xfrm>
            <a:off x="9152913"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Rüzgâr neden kenti serinletemiyor?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100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252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950" b="1" i="0">
                <a:solidFill>
                  <a:srgbClr val="FFFFFF"/>
                </a:solidFill>
                <a:latin typeface="Calibri"/>
              </a:rPr>
              <a:t>1. soru: Kentsel ısı adası neden oluşur?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300" b="1" i="0">
                <a:solidFill>
                  <a:srgbClr val="262626"/>
                </a:solidFill>
                <a:latin typeface="Calibri"/>
              </a:rPr>
              <a:t>Kentlerde ısı adalarının oluşmasında etkili olan faktörler nelerdir? Açıklayınız.</a:t>
            </a:r>
          </a:p>
        </p:txBody>
      </p:sp>
      <p:sp>
        <p:nvSpPr>
          <p:cNvPr id="7" name="Rounded Rectangle 6"/>
          <p:cNvSpPr/>
          <p:nvPr/>
        </p:nvSpPr>
        <p:spPr>
          <a:xfrm>
            <a:off x="502920" y="2313432"/>
            <a:ext cx="2645587" cy="39319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313432"/>
            <a:ext cx="2645587"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578608"/>
            <a:ext cx="2645587"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Yüzeyler</a:t>
            </a:r>
          </a:p>
        </p:txBody>
      </p:sp>
      <p:sp>
        <p:nvSpPr>
          <p:cNvPr id="11" name="TextBox 10"/>
          <p:cNvSpPr txBox="1"/>
          <p:nvPr/>
        </p:nvSpPr>
        <p:spPr>
          <a:xfrm>
            <a:off x="612648"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asfalt, tuğla, beton gibi malzemeler ısıyı tutar, geceleri yayar.</a:t>
            </a:r>
          </a:p>
        </p:txBody>
      </p:sp>
      <p:sp>
        <p:nvSpPr>
          <p:cNvPr id="12" name="Rounded Rectangle 11"/>
          <p:cNvSpPr/>
          <p:nvPr/>
        </p:nvSpPr>
        <p:spPr>
          <a:xfrm>
            <a:off x="3349675" y="2313432"/>
            <a:ext cx="2645587" cy="39319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9675" y="2313432"/>
            <a:ext cx="264558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3349675" y="2578608"/>
            <a:ext cx="2645587" cy="265176"/>
          </a:xfrm>
          <a:prstGeom prst="rect">
            <a:avLst/>
          </a:prstGeom>
          <a:solidFill>
            <a:srgbClr val="4F4F4F"/>
          </a:solidFill>
          <a:ln>
            <a:noFill/>
          </a:ln>
          <a:effectLst/>
        </p:spPr>
        <p:txBody>
          <a:bodyPr rtlCol="0" anchor="ctr"/>
          <a:lstStyle/>
          <a:p/>
        </p:txBody>
      </p:sp>
      <p:sp>
        <p:nvSpPr>
          <p:cNvPr id="15" name="TextBox 14"/>
          <p:cNvSpPr txBox="1"/>
          <p:nvPr/>
        </p:nvSpPr>
        <p:spPr>
          <a:xfrm>
            <a:off x="3441115"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İnsan</a:t>
            </a:r>
          </a:p>
        </p:txBody>
      </p:sp>
      <p:sp>
        <p:nvSpPr>
          <p:cNvPr id="16" name="TextBox 15"/>
          <p:cNvSpPr txBox="1"/>
          <p:nvPr/>
        </p:nvSpPr>
        <p:spPr>
          <a:xfrm>
            <a:off x="3459403"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binaların ısıtılıp soğutulması sırasında ortaya çıkan ısı, endüstriyel faaliyetler ve ulaşım araçlarının etkisi</a:t>
            </a:r>
          </a:p>
        </p:txBody>
      </p:sp>
      <p:sp>
        <p:nvSpPr>
          <p:cNvPr id="17" name="Rounded Rectangle 16"/>
          <p:cNvSpPr/>
          <p:nvPr/>
        </p:nvSpPr>
        <p:spPr>
          <a:xfrm>
            <a:off x="6196430" y="2313432"/>
            <a:ext cx="2645587" cy="39319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96430" y="2313432"/>
            <a:ext cx="2645587" cy="530352"/>
          </a:xfrm>
          <a:prstGeom prst="roundRect">
            <a:avLst>
              <a:gd name="adj" fmla="val 25000"/>
            </a:avLst>
          </a:prstGeom>
          <a:solidFill>
            <a:srgbClr val="1E7B6E"/>
          </a:solidFill>
          <a:ln>
            <a:noFill/>
          </a:ln>
          <a:effectLst/>
        </p:spPr>
        <p:txBody>
          <a:bodyPr rtlCol="0" anchor="ctr"/>
          <a:lstStyle/>
          <a:p/>
        </p:txBody>
      </p:sp>
      <p:sp>
        <p:nvSpPr>
          <p:cNvPr id="19" name="Rectangle 18"/>
          <p:cNvSpPr/>
          <p:nvPr/>
        </p:nvSpPr>
        <p:spPr>
          <a:xfrm>
            <a:off x="6196430" y="2578608"/>
            <a:ext cx="2645587" cy="265176"/>
          </a:xfrm>
          <a:prstGeom prst="rect">
            <a:avLst/>
          </a:prstGeom>
          <a:solidFill>
            <a:srgbClr val="1E7B6E"/>
          </a:solidFill>
          <a:ln>
            <a:noFill/>
          </a:ln>
          <a:effectLst/>
        </p:spPr>
        <p:txBody>
          <a:bodyPr rtlCol="0" anchor="ctr"/>
          <a:lstStyle/>
          <a:p/>
        </p:txBody>
      </p:sp>
      <p:sp>
        <p:nvSpPr>
          <p:cNvPr id="20" name="TextBox 19"/>
          <p:cNvSpPr txBox="1"/>
          <p:nvPr/>
        </p:nvSpPr>
        <p:spPr>
          <a:xfrm>
            <a:off x="6287870"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Kırsal alan</a:t>
            </a:r>
          </a:p>
        </p:txBody>
      </p:sp>
      <p:sp>
        <p:nvSpPr>
          <p:cNvPr id="21" name="TextBox 20"/>
          <p:cNvSpPr txBox="1"/>
          <p:nvPr/>
        </p:nvSpPr>
        <p:spPr>
          <a:xfrm>
            <a:off x="6306158"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Güneş enerjisi bitki ve topraktaki suyun buharlaşmasında harcanır: kırsal daha serin.</a:t>
            </a:r>
          </a:p>
        </p:txBody>
      </p:sp>
      <p:sp>
        <p:nvSpPr>
          <p:cNvPr id="22" name="Rounded Rectangle 21"/>
          <p:cNvSpPr/>
          <p:nvPr/>
        </p:nvSpPr>
        <p:spPr>
          <a:xfrm>
            <a:off x="9043185" y="2313432"/>
            <a:ext cx="2645587" cy="393192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43185" y="2313432"/>
            <a:ext cx="2645587" cy="530352"/>
          </a:xfrm>
          <a:prstGeom prst="roundRect">
            <a:avLst>
              <a:gd name="adj" fmla="val 25000"/>
            </a:avLst>
          </a:prstGeom>
          <a:solidFill>
            <a:srgbClr val="4F4F4F"/>
          </a:solidFill>
          <a:ln>
            <a:noFill/>
          </a:ln>
          <a:effectLst/>
        </p:spPr>
        <p:txBody>
          <a:bodyPr rtlCol="0" anchor="ctr"/>
          <a:lstStyle/>
          <a:p/>
        </p:txBody>
      </p:sp>
      <p:sp>
        <p:nvSpPr>
          <p:cNvPr id="24" name="Rectangle 23"/>
          <p:cNvSpPr/>
          <p:nvPr/>
        </p:nvSpPr>
        <p:spPr>
          <a:xfrm>
            <a:off x="9043185" y="2578608"/>
            <a:ext cx="2645587" cy="265176"/>
          </a:xfrm>
          <a:prstGeom prst="rect">
            <a:avLst/>
          </a:prstGeom>
          <a:solidFill>
            <a:srgbClr val="4F4F4F"/>
          </a:solidFill>
          <a:ln>
            <a:noFill/>
          </a:ln>
          <a:effectLst/>
        </p:spPr>
        <p:txBody>
          <a:bodyPr rtlCol="0" anchor="ctr"/>
          <a:lstStyle/>
          <a:p/>
        </p:txBody>
      </p:sp>
      <p:sp>
        <p:nvSpPr>
          <p:cNvPr id="25" name="TextBox 24"/>
          <p:cNvSpPr txBox="1"/>
          <p:nvPr/>
        </p:nvSpPr>
        <p:spPr>
          <a:xfrm>
            <a:off x="9134625" y="23134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Rüzgâr</a:t>
            </a:r>
          </a:p>
        </p:txBody>
      </p:sp>
      <p:sp>
        <p:nvSpPr>
          <p:cNvPr id="26" name="TextBox 25"/>
          <p:cNvSpPr txBox="1"/>
          <p:nvPr/>
        </p:nvSpPr>
        <p:spPr>
          <a:xfrm>
            <a:off x="9152913" y="2916936"/>
            <a:ext cx="2426131" cy="325526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Cadde ve binalar hâkim rüzgâr yönüne uygun değil, binalar yüksek: kır-kent meltemi zayıflar.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100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253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Şehir nasıl planlanmalı?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A5 KART</a:t>
            </a:r>
          </a:p>
        </p:txBody>
      </p:sp>
      <p:sp>
        <p:nvSpPr>
          <p:cNvPr id="6" name="Rounded Rectangle 5"/>
          <p:cNvSpPr/>
          <p:nvPr/>
        </p:nvSpPr>
        <p:spPr>
          <a:xfrm>
            <a:off x="502920" y="1216152"/>
            <a:ext cx="11185855" cy="11887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000" b="1" i="0">
                <a:solidFill>
                  <a:srgbClr val="262626"/>
                </a:solidFill>
                <a:latin typeface="Calibri"/>
              </a:rPr>
              <a:t>Kentsel ısı adasının oluşumunu engellemek veya olumsuz etkilerini en aza indirmek için şehir planlaması nasıl olmalı ve yapılar hangi mimari özellikleri taşımalıdır? Çözüm önerilerinizi yazınız.</a:t>
            </a:r>
          </a:p>
        </p:txBody>
      </p:sp>
      <p:sp>
        <p:nvSpPr>
          <p:cNvPr id="7" name="Rounded Rectangle 6"/>
          <p:cNvSpPr/>
          <p:nvPr/>
        </p:nvSpPr>
        <p:spPr>
          <a:xfrm>
            <a:off x="502920" y="2587752"/>
            <a:ext cx="5492343" cy="214884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587752"/>
            <a:ext cx="5492343"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852928"/>
            <a:ext cx="5492343"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5877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Görev</a:t>
            </a:r>
          </a:p>
        </p:txBody>
      </p:sp>
      <p:sp>
        <p:nvSpPr>
          <p:cNvPr id="11" name="TextBox 10"/>
          <p:cNvSpPr txBox="1"/>
          <p:nvPr/>
        </p:nvSpPr>
        <p:spPr>
          <a:xfrm>
            <a:off x="612648" y="3191256"/>
            <a:ext cx="5272887" cy="147218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A5 karta okul ya da mahalle ölçeğinde iki öneri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Her öneri bir faktörü azaltmalı</a:t>
            </a:r>
          </a:p>
        </p:txBody>
      </p:sp>
      <p:sp>
        <p:nvSpPr>
          <p:cNvPr id="12" name="Rounded Rectangle 11"/>
          <p:cNvSpPr/>
          <p:nvPr/>
        </p:nvSpPr>
        <p:spPr>
          <a:xfrm>
            <a:off x="6196431" y="2587752"/>
            <a:ext cx="5492343" cy="21488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196431" y="2587752"/>
            <a:ext cx="5492343"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6196431" y="2852928"/>
            <a:ext cx="5492343" cy="265176"/>
          </a:xfrm>
          <a:prstGeom prst="rect">
            <a:avLst/>
          </a:prstGeom>
          <a:solidFill>
            <a:srgbClr val="4F4F4F"/>
          </a:solidFill>
          <a:ln>
            <a:noFill/>
          </a:ln>
          <a:effectLst/>
        </p:spPr>
        <p:txBody>
          <a:bodyPr rtlCol="0" anchor="ctr"/>
          <a:lstStyle/>
          <a:p/>
        </p:txBody>
      </p:sp>
      <p:sp>
        <p:nvSpPr>
          <p:cNvPr id="15" name="TextBox 14"/>
          <p:cNvSpPr txBox="1"/>
          <p:nvPr/>
        </p:nvSpPr>
        <p:spPr>
          <a:xfrm>
            <a:off x="6287871" y="25877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Nereye?</a:t>
            </a:r>
          </a:p>
        </p:txBody>
      </p:sp>
      <p:sp>
        <p:nvSpPr>
          <p:cNvPr id="16" name="TextBox 15"/>
          <p:cNvSpPr txBox="1"/>
          <p:nvPr/>
        </p:nvSpPr>
        <p:spPr>
          <a:xfrm>
            <a:off x="6306159" y="3191256"/>
            <a:ext cx="5272887" cy="1472184"/>
          </a:xfrm>
          <a:prstGeom prst="rect">
            <a:avLst/>
          </a:prstGeom>
          <a:noFill/>
        </p:spPr>
        <p:txBody>
          <a:bodyPr wrap="square" anchor="t" lIns="73152" rIns="73152" tIns="36576" bIns="36576">
            <a:noAutofit/>
          </a:bodyPr>
          <a:lstStyle/>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Kartlar panoya: önerilerimiz okul yönetimiyle paylaşılabilir</a:t>
            </a:r>
          </a:p>
        </p:txBody>
      </p:sp>
      <p:sp>
        <p:nvSpPr>
          <p:cNvPr id="17" name="Rounded Rectangle 16"/>
          <p:cNvSpPr/>
          <p:nvPr/>
        </p:nvSpPr>
        <p:spPr>
          <a:xfrm>
            <a:off x="502920" y="4919471"/>
            <a:ext cx="11185855" cy="1325880"/>
          </a:xfrm>
          <a:prstGeom prst="roundRect">
            <a:avLst>
              <a:gd name="adj" fmla="val 8000"/>
            </a:avLst>
          </a:prstGeom>
          <a:solidFill>
            <a:srgbClr val="F0F0F0"/>
          </a:solidFill>
          <a:ln>
            <a:noFill/>
          </a:ln>
          <a:effectLst/>
        </p:spPr>
        <p:txBody>
          <a:bodyPr rtlCol="0" anchor="ctr"/>
          <a:lstStyle/>
          <a:p/>
        </p:txBody>
      </p:sp>
      <p:sp>
        <p:nvSpPr>
          <p:cNvPr id="18" name="Rectangle 17"/>
          <p:cNvSpPr/>
          <p:nvPr/>
        </p:nvSpPr>
        <p:spPr>
          <a:xfrm>
            <a:off x="502920" y="4919471"/>
            <a:ext cx="118872" cy="1325880"/>
          </a:xfrm>
          <a:prstGeom prst="rect">
            <a:avLst/>
          </a:prstGeom>
          <a:solidFill>
            <a:srgbClr val="767676"/>
          </a:solidFill>
          <a:ln>
            <a:noFill/>
          </a:ln>
          <a:effectLst/>
        </p:spPr>
        <p:txBody>
          <a:bodyPr rtlCol="0" anchor="ctr"/>
          <a:lstStyle/>
          <a:p/>
        </p:txBody>
      </p:sp>
      <p:sp>
        <p:nvSpPr>
          <p:cNvPr id="19" name="TextBox 18"/>
          <p:cNvSpPr txBox="1"/>
          <p:nvPr/>
        </p:nvSpPr>
        <p:spPr>
          <a:xfrm>
            <a:off x="777240" y="4919471"/>
            <a:ext cx="10774375" cy="132588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Ayrıca kentsel ısı adasının etkilerinin azaltılmasına yönelik öğrencilerin görüşleri alınarak ortaya çıkan çözüm önerilerinin birey ve toplum yararına kullanılması sağlanabilir.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100</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254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Şehir nasıl planlanmalı?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1887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000" b="1" i="0">
                <a:solidFill>
                  <a:srgbClr val="262626"/>
                </a:solidFill>
                <a:latin typeface="Calibri"/>
              </a:rPr>
              <a:t>Kentsel ısı adasının oluşumunu engellemek veya olumsuz etkilerini en aza indirmek için şehir planlaması nasıl olmalı ve yapılar hangi mimari özellikleri taşımalıdır? Çözüm önerilerinizi yazınız.</a:t>
            </a:r>
          </a:p>
        </p:txBody>
      </p:sp>
      <p:sp>
        <p:nvSpPr>
          <p:cNvPr id="7" name="Rounded Rectangle 6"/>
          <p:cNvSpPr/>
          <p:nvPr/>
        </p:nvSpPr>
        <p:spPr>
          <a:xfrm>
            <a:off x="502920" y="2587752"/>
            <a:ext cx="3594506" cy="36576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587752"/>
            <a:ext cx="3594506"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852928"/>
            <a:ext cx="3594506"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587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Şehir planlaması</a:t>
            </a:r>
          </a:p>
        </p:txBody>
      </p:sp>
      <p:sp>
        <p:nvSpPr>
          <p:cNvPr id="11" name="TextBox 10"/>
          <p:cNvSpPr txBox="1"/>
          <p:nvPr/>
        </p:nvSpPr>
        <p:spPr>
          <a:xfrm>
            <a:off x="612648" y="3191256"/>
            <a:ext cx="3375050" cy="298094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Park, ağaçlandırma, yeşil koridor</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Cadde ve binalar hâkim rüzgâr yönüne göre</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Rüzgârı kesmeyen bina yükseklikleri</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Toplu taşıma, bisiklet yolu</a:t>
            </a:r>
          </a:p>
        </p:txBody>
      </p:sp>
      <p:sp>
        <p:nvSpPr>
          <p:cNvPr id="12" name="Rounded Rectangle 11"/>
          <p:cNvSpPr/>
          <p:nvPr/>
        </p:nvSpPr>
        <p:spPr>
          <a:xfrm>
            <a:off x="4298594" y="2587752"/>
            <a:ext cx="3594506" cy="36576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258775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285292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2587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Mimari</a:t>
            </a:r>
          </a:p>
        </p:txBody>
      </p:sp>
      <p:sp>
        <p:nvSpPr>
          <p:cNvPr id="16" name="TextBox 15"/>
          <p:cNvSpPr txBox="1"/>
          <p:nvPr/>
        </p:nvSpPr>
        <p:spPr>
          <a:xfrm>
            <a:off x="4408322" y="3191256"/>
            <a:ext cx="3375050" cy="298094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Açık renkli, Güneş'i yansıtan çatı ve cephe (albedo)</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Yeşil çatı, dikey bahçe</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Isı yalıtımı: daha az ısıtma-soğutma</a:t>
            </a:r>
          </a:p>
        </p:txBody>
      </p:sp>
      <p:sp>
        <p:nvSpPr>
          <p:cNvPr id="17" name="Rounded Rectangle 16"/>
          <p:cNvSpPr/>
          <p:nvPr/>
        </p:nvSpPr>
        <p:spPr>
          <a:xfrm>
            <a:off x="8094268" y="2587752"/>
            <a:ext cx="3594506" cy="365760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2587752"/>
            <a:ext cx="3594506" cy="530352"/>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8094268" y="2852928"/>
            <a:ext cx="3594506" cy="265176"/>
          </a:xfrm>
          <a:prstGeom prst="rect">
            <a:avLst/>
          </a:prstGeom>
          <a:solidFill>
            <a:srgbClr val="2E7D32"/>
          </a:solidFill>
          <a:ln>
            <a:noFill/>
          </a:ln>
          <a:effectLst/>
        </p:spPr>
        <p:txBody>
          <a:bodyPr rtlCol="0" anchor="ctr"/>
          <a:lstStyle/>
          <a:p/>
        </p:txBody>
      </p:sp>
      <p:sp>
        <p:nvSpPr>
          <p:cNvPr id="20" name="TextBox 19"/>
          <p:cNvSpPr txBox="1"/>
          <p:nvPr/>
        </p:nvSpPr>
        <p:spPr>
          <a:xfrm>
            <a:off x="8185708" y="2587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Okul ve mahalle</a:t>
            </a:r>
          </a:p>
        </p:txBody>
      </p:sp>
      <p:sp>
        <p:nvSpPr>
          <p:cNvPr id="21" name="TextBox 20"/>
          <p:cNvSpPr txBox="1"/>
          <p:nvPr/>
        </p:nvSpPr>
        <p:spPr>
          <a:xfrm>
            <a:off x="8203996" y="3191256"/>
            <a:ext cx="3375050" cy="298094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Okul bahçesine ağaç ve gölgelik</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Asfalt yerine toprak, çim</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Su yüzeyi, çeşme</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100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255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Doğayla uyumlu yaşamak için ne yapmalıyız?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TARTIŞMA</a:t>
            </a:r>
          </a:p>
        </p:txBody>
      </p:sp>
      <p:sp>
        <p:nvSpPr>
          <p:cNvPr id="6" name="Rounded Rectangle 5"/>
          <p:cNvSpPr/>
          <p:nvPr/>
        </p:nvSpPr>
        <p:spPr>
          <a:xfrm>
            <a:off x="502920" y="1216152"/>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234440"/>
          </a:xfrm>
          <a:prstGeom prst="rect">
            <a:avLst/>
          </a:prstGeom>
          <a:solidFill>
            <a:srgbClr val="767676"/>
          </a:solidFill>
          <a:ln>
            <a:noFill/>
          </a:ln>
          <a:effectLst/>
        </p:spPr>
        <p:txBody>
          <a:bodyPr rtlCol="0" anchor="ctr"/>
          <a:lstStyle/>
          <a:p/>
        </p:txBody>
      </p:sp>
      <p:sp>
        <p:nvSpPr>
          <p:cNvPr id="8" name="TextBox 7"/>
          <p:cNvSpPr txBox="1"/>
          <p:nvPr/>
        </p:nvSpPr>
        <p:spPr>
          <a:xfrm>
            <a:off x="777240" y="121615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Çözümlemelerden elde edilen bilgilerden yararlanılarak doğayla uyumlu yaşamak için neler yapılması gerektiğine ilişkin tartışma yapılabilir.</a:t>
            </a:r>
          </a:p>
        </p:txBody>
      </p:sp>
      <p:sp>
        <p:nvSpPr>
          <p:cNvPr id="9" name="Rounded Rectangle 8"/>
          <p:cNvSpPr/>
          <p:nvPr/>
        </p:nvSpPr>
        <p:spPr>
          <a:xfrm>
            <a:off x="502920" y="2633472"/>
            <a:ext cx="11185855" cy="361188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800"/>
              </a:spcAft>
            </a:pPr>
            <a:r>
              <a:rPr lang="tr-TR" sz="2400" b="1" i="0">
                <a:solidFill>
                  <a:srgbClr val="1E7B6E"/>
                </a:solidFill>
                <a:latin typeface="Calibri"/>
              </a:rPr>
              <a:t>Tartışalım</a:t>
            </a:r>
          </a:p>
          <a:p>
            <a:pPr algn="l" marL="298344" indent="-298344">
              <a:spcBef>
                <a:spcPts val="0"/>
              </a:spcBef>
              <a:spcAft>
                <a:spcPts val="800"/>
              </a:spcAft>
            </a:pPr>
            <a:r>
              <a:rPr lang="tr-TR" sz="2400" b="1" i="0">
                <a:solidFill>
                  <a:srgbClr val="2C6696"/>
                </a:solidFill>
                <a:latin typeface="Calibri"/>
              </a:rPr>
              <a:t>•  </a:t>
            </a:r>
            <a:r>
              <a:rPr lang="tr-TR" sz="2400" b="0" i="0">
                <a:solidFill>
                  <a:srgbClr val="262626"/>
                </a:solidFill>
                <a:latin typeface="Calibri"/>
              </a:rPr>
              <a:t>Bugün öğrendiklerimize göre doğayla uyumlu yaşamak için ne yapmalıyız?</a:t>
            </a:r>
          </a:p>
          <a:p>
            <a:pPr algn="l" marL="298344" indent="-298344">
              <a:spcBef>
                <a:spcPts val="0"/>
              </a:spcBef>
              <a:spcAft>
                <a:spcPts val="800"/>
              </a:spcAft>
            </a:pPr>
            <a:r>
              <a:rPr lang="tr-TR" sz="2400" b="1" i="0">
                <a:solidFill>
                  <a:srgbClr val="2C6696"/>
                </a:solidFill>
                <a:latin typeface="Calibri"/>
              </a:rPr>
              <a:t>•  </a:t>
            </a:r>
            <a:r>
              <a:rPr lang="tr-TR" sz="2400" b="0" i="0">
                <a:solidFill>
                  <a:srgbClr val="262626"/>
                </a:solidFill>
                <a:latin typeface="Calibri"/>
              </a:rPr>
              <a:t>Bir öneri + gerekçesi (hangi bilgiye dayanıyor?)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Farklı görüşlere saygı · söz sözcülerde</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100, 115-117</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256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550" b="1" i="0">
                <a:solidFill>
                  <a:srgbClr val="FFFFFF"/>
                </a:solidFill>
                <a:latin typeface="Calibri"/>
              </a:rPr>
              <a:t>Doğayla uyumlu yaşamak için ne yapmalıyız? — örnek görüşler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234440"/>
          </a:xfrm>
          <a:prstGeom prst="rect">
            <a:avLst/>
          </a:prstGeom>
          <a:solidFill>
            <a:srgbClr val="767676"/>
          </a:solidFill>
          <a:ln>
            <a:noFill/>
          </a:ln>
          <a:effectLst/>
        </p:spPr>
        <p:txBody>
          <a:bodyPr rtlCol="0" anchor="ctr"/>
          <a:lstStyle/>
          <a:p/>
        </p:txBody>
      </p:sp>
      <p:sp>
        <p:nvSpPr>
          <p:cNvPr id="8" name="TextBox 7"/>
          <p:cNvSpPr txBox="1"/>
          <p:nvPr/>
        </p:nvSpPr>
        <p:spPr>
          <a:xfrm>
            <a:off x="777240" y="121615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Çözümlemelerden elde edilen bilgilerden yararlanılarak doğayla uyumlu yaşamak için neler yapılması gerektiğine ilişkin tartışma yapılabilir.</a:t>
            </a:r>
          </a:p>
        </p:txBody>
      </p:sp>
      <p:sp>
        <p:nvSpPr>
          <p:cNvPr id="9" name="Rounded Rectangle 8"/>
          <p:cNvSpPr/>
          <p:nvPr/>
        </p:nvSpPr>
        <p:spPr>
          <a:xfrm>
            <a:off x="502920" y="2633472"/>
            <a:ext cx="2645587" cy="361188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633472"/>
            <a:ext cx="2645587" cy="530352"/>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898648"/>
            <a:ext cx="2645587" cy="265176"/>
          </a:xfrm>
          <a:prstGeom prst="rect">
            <a:avLst/>
          </a:prstGeom>
          <a:solidFill>
            <a:srgbClr val="2E7D32"/>
          </a:solidFill>
          <a:ln>
            <a:noFill/>
          </a:ln>
          <a:effectLst/>
        </p:spPr>
        <p:txBody>
          <a:bodyPr rtlCol="0" anchor="ctr"/>
          <a:lstStyle/>
          <a:p/>
        </p:txBody>
      </p:sp>
      <p:sp>
        <p:nvSpPr>
          <p:cNvPr id="12" name="TextBox 11"/>
          <p:cNvSpPr txBox="1"/>
          <p:nvPr/>
        </p:nvSpPr>
        <p:spPr>
          <a:xfrm>
            <a:off x="594360" y="26334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Yeşili koru</a:t>
            </a:r>
          </a:p>
        </p:txBody>
      </p:sp>
      <p:sp>
        <p:nvSpPr>
          <p:cNvPr id="13" name="TextBox 12"/>
          <p:cNvSpPr txBox="1"/>
          <p:nvPr/>
        </p:nvSpPr>
        <p:spPr>
          <a:xfrm>
            <a:off x="612648" y="3236976"/>
            <a:ext cx="2426131" cy="29352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Bitki ve topraktaki su buharlaşarak çevreyi serinletir (s. 100).</a:t>
            </a:r>
          </a:p>
        </p:txBody>
      </p:sp>
      <p:sp>
        <p:nvSpPr>
          <p:cNvPr id="14" name="Rounded Rectangle 13"/>
          <p:cNvSpPr/>
          <p:nvPr/>
        </p:nvSpPr>
        <p:spPr>
          <a:xfrm>
            <a:off x="3349675" y="2633472"/>
            <a:ext cx="2645587" cy="361188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3349675" y="2633472"/>
            <a:ext cx="2645587" cy="530352"/>
          </a:xfrm>
          <a:prstGeom prst="roundRect">
            <a:avLst>
              <a:gd name="adj" fmla="val 25000"/>
            </a:avLst>
          </a:prstGeom>
          <a:solidFill>
            <a:srgbClr val="1E7B6E"/>
          </a:solidFill>
          <a:ln>
            <a:noFill/>
          </a:ln>
          <a:effectLst/>
        </p:spPr>
        <p:txBody>
          <a:bodyPr rtlCol="0" anchor="ctr"/>
          <a:lstStyle/>
          <a:p/>
        </p:txBody>
      </p:sp>
      <p:sp>
        <p:nvSpPr>
          <p:cNvPr id="16" name="Rectangle 15"/>
          <p:cNvSpPr/>
          <p:nvPr/>
        </p:nvSpPr>
        <p:spPr>
          <a:xfrm>
            <a:off x="3349675" y="2898648"/>
            <a:ext cx="2645587" cy="265176"/>
          </a:xfrm>
          <a:prstGeom prst="rect">
            <a:avLst/>
          </a:prstGeom>
          <a:solidFill>
            <a:srgbClr val="1E7B6E"/>
          </a:solidFill>
          <a:ln>
            <a:noFill/>
          </a:ln>
          <a:effectLst/>
        </p:spPr>
        <p:txBody>
          <a:bodyPr rtlCol="0" anchor="ctr"/>
          <a:lstStyle/>
          <a:p/>
        </p:txBody>
      </p:sp>
      <p:sp>
        <p:nvSpPr>
          <p:cNvPr id="17" name="TextBox 16"/>
          <p:cNvSpPr txBox="1"/>
          <p:nvPr/>
        </p:nvSpPr>
        <p:spPr>
          <a:xfrm>
            <a:off x="3441115" y="26334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İklime göre planla</a:t>
            </a:r>
          </a:p>
        </p:txBody>
      </p:sp>
      <p:sp>
        <p:nvSpPr>
          <p:cNvPr id="18" name="TextBox 17"/>
          <p:cNvSpPr txBox="1"/>
          <p:nvPr/>
        </p:nvSpPr>
        <p:spPr>
          <a:xfrm>
            <a:off x="3459403" y="3236976"/>
            <a:ext cx="2426131" cy="29352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Cadde ve binalar hâkim rüzgâr yönüne göre olmalı (s. 100).</a:t>
            </a:r>
          </a:p>
        </p:txBody>
      </p:sp>
      <p:sp>
        <p:nvSpPr>
          <p:cNvPr id="19" name="Rounded Rectangle 18"/>
          <p:cNvSpPr/>
          <p:nvPr/>
        </p:nvSpPr>
        <p:spPr>
          <a:xfrm>
            <a:off x="6196430" y="2633472"/>
            <a:ext cx="2645587" cy="361188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6196430" y="2633472"/>
            <a:ext cx="2645587" cy="530352"/>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6196430" y="2898648"/>
            <a:ext cx="2645587" cy="265176"/>
          </a:xfrm>
          <a:prstGeom prst="rect">
            <a:avLst/>
          </a:prstGeom>
          <a:solidFill>
            <a:srgbClr val="2E7D32"/>
          </a:solidFill>
          <a:ln>
            <a:noFill/>
          </a:ln>
          <a:effectLst/>
        </p:spPr>
        <p:txBody>
          <a:bodyPr rtlCol="0" anchor="ctr"/>
          <a:lstStyle/>
          <a:p/>
        </p:txBody>
      </p:sp>
      <p:sp>
        <p:nvSpPr>
          <p:cNvPr id="22" name="TextBox 21"/>
          <p:cNvSpPr txBox="1"/>
          <p:nvPr/>
        </p:nvSpPr>
        <p:spPr>
          <a:xfrm>
            <a:off x="6287870" y="26334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Enerjiyi az kullan</a:t>
            </a:r>
          </a:p>
        </p:txBody>
      </p:sp>
      <p:sp>
        <p:nvSpPr>
          <p:cNvPr id="23" name="TextBox 22"/>
          <p:cNvSpPr txBox="1"/>
          <p:nvPr/>
        </p:nvSpPr>
        <p:spPr>
          <a:xfrm>
            <a:off x="6306158" y="3236976"/>
            <a:ext cx="2426131" cy="29352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Isıtma-soğutma ve ulaşım ısı üretir: tasarruf, toplu taşıma (s. 100).</a:t>
            </a:r>
          </a:p>
        </p:txBody>
      </p:sp>
      <p:sp>
        <p:nvSpPr>
          <p:cNvPr id="24" name="Rounded Rectangle 23"/>
          <p:cNvSpPr/>
          <p:nvPr/>
        </p:nvSpPr>
        <p:spPr>
          <a:xfrm>
            <a:off x="9043185" y="2633472"/>
            <a:ext cx="2645587" cy="361188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9043185" y="2633472"/>
            <a:ext cx="2645587" cy="530352"/>
          </a:xfrm>
          <a:prstGeom prst="roundRect">
            <a:avLst>
              <a:gd name="adj" fmla="val 25000"/>
            </a:avLst>
          </a:prstGeom>
          <a:solidFill>
            <a:srgbClr val="1E7B6E"/>
          </a:solidFill>
          <a:ln>
            <a:noFill/>
          </a:ln>
          <a:effectLst/>
        </p:spPr>
        <p:txBody>
          <a:bodyPr rtlCol="0" anchor="ctr"/>
          <a:lstStyle/>
          <a:p/>
        </p:txBody>
      </p:sp>
      <p:sp>
        <p:nvSpPr>
          <p:cNvPr id="26" name="Rectangle 25"/>
          <p:cNvSpPr/>
          <p:nvPr/>
        </p:nvSpPr>
        <p:spPr>
          <a:xfrm>
            <a:off x="9043185" y="2898648"/>
            <a:ext cx="2645587" cy="265176"/>
          </a:xfrm>
          <a:prstGeom prst="rect">
            <a:avLst/>
          </a:prstGeom>
          <a:solidFill>
            <a:srgbClr val="1E7B6E"/>
          </a:solidFill>
          <a:ln>
            <a:noFill/>
          </a:ln>
          <a:effectLst/>
        </p:spPr>
        <p:txBody>
          <a:bodyPr rtlCol="0" anchor="ctr"/>
          <a:lstStyle/>
          <a:p/>
        </p:txBody>
      </p:sp>
      <p:sp>
        <p:nvSpPr>
          <p:cNvPr id="27" name="TextBox 26"/>
          <p:cNvSpPr txBox="1"/>
          <p:nvPr/>
        </p:nvSpPr>
        <p:spPr>
          <a:xfrm>
            <a:off x="9134625" y="26334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Ormanları koru</a:t>
            </a:r>
          </a:p>
        </p:txBody>
      </p:sp>
      <p:sp>
        <p:nvSpPr>
          <p:cNvPr id="28" name="TextBox 27"/>
          <p:cNvSpPr txBox="1"/>
          <p:nvPr/>
        </p:nvSpPr>
        <p:spPr>
          <a:xfrm>
            <a:off x="9152913" y="3236976"/>
            <a:ext cx="2426131" cy="29352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Amazon gibi ormanlar biyoçeşitliliğin en fazla olduğu yerlerdir (s. 117).</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100, 115-117</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257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Amazon Yağmur Ormanları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650" b="0" i="1">
                <a:solidFill>
                  <a:srgbClr val="262626"/>
                </a:solidFill>
                <a:latin typeface="Calibri"/>
              </a:rPr>
              <a:t>Amazon yağmur ormanlarında iklim sistemine ait bileşen ve değişkenler arasındaki ilişkileri çözümleyebilme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Çözümleme</a:t>
            </a:r>
          </a:p>
        </p:txBody>
      </p:sp>
      <p:pic>
        <p:nvPicPr>
          <p:cNvPr id="11" name="Picture 10" descr="h14_amazon_s117.jpg"/>
          <p:cNvPicPr>
            <a:picLocks noChangeAspect="1"/>
          </p:cNvPicPr>
          <p:nvPr/>
        </p:nvPicPr>
        <p:blipFill>
          <a:blip r:embed="rId3"/>
          <a:stretch>
            <a:fillRect/>
          </a:stretch>
        </p:blipFill>
        <p:spPr>
          <a:xfrm>
            <a:off x="7208215" y="2393476"/>
            <a:ext cx="4480560" cy="3451790"/>
          </a:xfrm>
          <a:prstGeom prst="rect">
            <a:avLst/>
          </a:prstGeom>
          <a:ln w="9525">
            <a:solidFill>
              <a:srgbClr val="D9D9D9"/>
            </a:solidFill>
          </a:ln>
        </p:spPr>
      </p:pic>
      <p:sp>
        <p:nvSpPr>
          <p:cNvPr id="12" name="TextBox 11"/>
          <p:cNvSpPr txBox="1"/>
          <p:nvPr/>
        </p:nvSpPr>
        <p:spPr>
          <a:xfrm>
            <a:off x="7208215" y="5989320"/>
            <a:ext cx="448056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Görsel: Amazon yağmur ormanları (kitap s. 117)</a:t>
            </a:r>
          </a:p>
        </p:txBody>
      </p:sp>
      <p:sp>
        <p:nvSpPr>
          <p:cNvPr id="13" name="Rounded Rectangle 12"/>
          <p:cNvSpPr/>
          <p:nvPr/>
        </p:nvSpPr>
        <p:spPr>
          <a:xfrm>
            <a:off x="502920" y="2313432"/>
            <a:ext cx="6522415" cy="3931920"/>
          </a:xfrm>
          <a:prstGeom prst="roundRect">
            <a:avLst>
              <a:gd name="adj" fmla="val 4000"/>
            </a:avLst>
          </a:prstGeom>
          <a:solidFill>
            <a:srgbClr val="F0F0F0"/>
          </a:solidFill>
          <a:ln>
            <a:noFill/>
          </a:ln>
          <a:effectLst/>
        </p:spPr>
        <p:txBody>
          <a:bodyPr rtlCol="0" anchor="ctr"/>
          <a:lstStyle/>
          <a:p/>
        </p:txBody>
      </p:sp>
      <p:sp>
        <p:nvSpPr>
          <p:cNvPr id="14" name="Rectangle 13"/>
          <p:cNvSpPr/>
          <p:nvPr/>
        </p:nvSpPr>
        <p:spPr>
          <a:xfrm>
            <a:off x="502920" y="2313432"/>
            <a:ext cx="118872" cy="3931920"/>
          </a:xfrm>
          <a:prstGeom prst="rect">
            <a:avLst/>
          </a:prstGeom>
          <a:solidFill>
            <a:srgbClr val="2E7D32"/>
          </a:solidFill>
          <a:ln>
            <a:noFill/>
          </a:ln>
          <a:effectLst/>
        </p:spPr>
        <p:txBody>
          <a:bodyPr rtlCol="0" anchor="ctr"/>
          <a:lstStyle/>
          <a:p/>
        </p:txBody>
      </p:sp>
      <p:sp>
        <p:nvSpPr>
          <p:cNvPr id="15" name="TextBox 14"/>
          <p:cNvSpPr txBox="1"/>
          <p:nvPr/>
        </p:nvSpPr>
        <p:spPr>
          <a:xfrm>
            <a:off x="777240" y="2359152"/>
            <a:ext cx="6110935" cy="3840480"/>
          </a:xfrm>
          <a:prstGeom prst="rect">
            <a:avLst/>
          </a:prstGeom>
          <a:noFill/>
        </p:spPr>
        <p:txBody>
          <a:bodyPr wrap="square" anchor="ctr" lIns="73152" rIns="73152" tIns="36576" bIns="36576">
            <a:noAutofit/>
          </a:bodyPr>
          <a:lstStyle/>
          <a:p>
            <a:pPr algn="l">
              <a:spcBef>
                <a:spcPts val="0"/>
              </a:spcBef>
              <a:spcAft>
                <a:spcPts val="800"/>
              </a:spcAft>
            </a:pPr>
            <a:r>
              <a:rPr lang="tr-TR" sz="1800" b="0" i="0">
                <a:solidFill>
                  <a:srgbClr val="262626"/>
                </a:solidFill>
                <a:latin typeface="Calibri"/>
              </a:rPr>
              <a:t>Güney Amerika kıtasında yer alan Amazon yağmur ormanlarında yıl boyunca yüksek sıcaklıklar görülmektedir.</a:t>
            </a:r>
          </a:p>
          <a:p>
            <a:pPr algn="l">
              <a:spcBef>
                <a:spcPts val="0"/>
              </a:spcBef>
              <a:spcAft>
                <a:spcPts val="800"/>
              </a:spcAft>
            </a:pPr>
            <a:r>
              <a:rPr lang="tr-TR" sz="1800" b="0" i="0">
                <a:solidFill>
                  <a:srgbClr val="262626"/>
                </a:solidFill>
                <a:latin typeface="Calibri"/>
              </a:rPr>
              <a:t>Amazon Havzası olarak da adlandırılan bu bölgede ortalama sıcaklık genellikle 25-30 °C arasında seyreder ve yıllık sıcaklık farkı oldukça düşüktür.</a:t>
            </a:r>
          </a:p>
          <a:p>
            <a:pPr algn="l">
              <a:spcBef>
                <a:spcPts val="0"/>
              </a:spcBef>
              <a:spcAft>
                <a:spcPts val="800"/>
              </a:spcAft>
            </a:pPr>
            <a:r>
              <a:rPr lang="tr-TR" sz="1800" b="0" i="0">
                <a:solidFill>
                  <a:srgbClr val="262626"/>
                </a:solidFill>
                <a:latin typeface="Calibri"/>
              </a:rPr>
              <a:t>Her mevsim yağış alan bölgede yıllık yağış miktarı fazladır ve 2.000-4.000 mm arasında yağış görülür.</a:t>
            </a:r>
          </a:p>
          <a:p>
            <a:pPr algn="l">
              <a:spcBef>
                <a:spcPts val="0"/>
              </a:spcBef>
              <a:spcAft>
                <a:spcPts val="0"/>
              </a:spcAft>
            </a:pPr>
            <a:r>
              <a:rPr lang="tr-TR" sz="1800" b="0" i="0">
                <a:solidFill>
                  <a:srgbClr val="262626"/>
                </a:solidFill>
                <a:latin typeface="Calibri"/>
              </a:rPr>
              <a:t>Nem oranı yıl boyunca yüksektir ve bu durum tropikal yağmur ormanlarında havanın nemli kalmasını sağlar.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258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Amazon: basınç, rüzgâr ve canlılar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3 dk</a:t>
            </a:r>
          </a:p>
        </p:txBody>
      </p:sp>
      <p:sp>
        <p:nvSpPr>
          <p:cNvPr id="6" name="Rounded Rectangle 5"/>
          <p:cNvSpPr/>
          <p:nvPr/>
        </p:nvSpPr>
        <p:spPr>
          <a:xfrm>
            <a:off x="502920" y="1216152"/>
            <a:ext cx="4800600" cy="5029200"/>
          </a:xfrm>
          <a:prstGeom prst="roundRect">
            <a:avLst>
              <a:gd name="adj" fmla="val 4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2E7D32"/>
          </a:solidFill>
          <a:ln>
            <a:noFill/>
          </a:ln>
          <a:effectLst/>
        </p:spPr>
        <p:txBody>
          <a:bodyPr rtlCol="0" anchor="ctr"/>
          <a:lstStyle/>
          <a:p/>
        </p:txBody>
      </p:sp>
      <p:sp>
        <p:nvSpPr>
          <p:cNvPr id="8" name="TextBox 7"/>
          <p:cNvSpPr txBox="1"/>
          <p:nvPr/>
        </p:nvSpPr>
        <p:spPr>
          <a:xfrm>
            <a:off x="777240" y="1261872"/>
            <a:ext cx="4389120" cy="4937760"/>
          </a:xfrm>
          <a:prstGeom prst="rect">
            <a:avLst/>
          </a:prstGeom>
          <a:noFill/>
        </p:spPr>
        <p:txBody>
          <a:bodyPr wrap="square" anchor="ctr" lIns="73152" rIns="73152" tIns="36576" bIns="36576">
            <a:noAutofit/>
          </a:bodyPr>
          <a:lstStyle/>
          <a:p>
            <a:pPr algn="l">
              <a:spcBef>
                <a:spcPts val="0"/>
              </a:spcBef>
              <a:spcAft>
                <a:spcPts val="800"/>
              </a:spcAft>
            </a:pPr>
            <a:r>
              <a:rPr lang="tr-TR" sz="1600" b="0" i="0">
                <a:solidFill>
                  <a:srgbClr val="262626"/>
                </a:solidFill>
                <a:latin typeface="Calibri"/>
              </a:rPr>
              <a:t>Amazon yağmur ormanlarında alçak basınç sistemi etkilidir.</a:t>
            </a:r>
          </a:p>
          <a:p>
            <a:pPr algn="l">
              <a:spcBef>
                <a:spcPts val="0"/>
              </a:spcBef>
              <a:spcAft>
                <a:spcPts val="800"/>
              </a:spcAft>
            </a:pPr>
            <a:r>
              <a:rPr lang="tr-TR" sz="1600" b="0" i="0">
                <a:solidFill>
                  <a:srgbClr val="262626"/>
                </a:solidFill>
                <a:latin typeface="Calibri"/>
              </a:rPr>
              <a:t>Bu basınç sistemleri, yüksek basınç alanlarından gelen alize rüzgârlarının bölgede etkili olmasına neden olur.</a:t>
            </a:r>
          </a:p>
          <a:p>
            <a:pPr algn="l">
              <a:spcBef>
                <a:spcPts val="0"/>
              </a:spcBef>
              <a:spcAft>
                <a:spcPts val="800"/>
              </a:spcAft>
            </a:pPr>
            <a:r>
              <a:rPr lang="tr-TR" sz="1600" b="0" i="0">
                <a:solidFill>
                  <a:srgbClr val="262626"/>
                </a:solidFill>
                <a:latin typeface="Calibri"/>
              </a:rPr>
              <a:t>Afrika’daki Sahra Çölü’nden rüzgârlar aracılığıyla taşınan tozlar, tropikal yağmur ormanlarına ulaşır ve burada toprağın mineral içeriğini zenginleştirir.</a:t>
            </a:r>
          </a:p>
          <a:p>
            <a:pPr algn="l">
              <a:spcBef>
                <a:spcPts val="0"/>
              </a:spcBef>
              <a:spcAft>
                <a:spcPts val="800"/>
              </a:spcAft>
            </a:pPr>
            <a:r>
              <a:rPr lang="tr-TR" sz="1600" b="0" i="0">
                <a:solidFill>
                  <a:srgbClr val="262626"/>
                </a:solidFill>
                <a:latin typeface="Calibri"/>
              </a:rPr>
              <a:t>Sıcak, nemli ve yağışlı ortam; canlılar için ideal bir yaşam alanı oluşturur.</a:t>
            </a:r>
          </a:p>
          <a:p>
            <a:pPr algn="l">
              <a:spcBef>
                <a:spcPts val="0"/>
              </a:spcBef>
              <a:spcAft>
                <a:spcPts val="0"/>
              </a:spcAft>
            </a:pPr>
            <a:r>
              <a:rPr lang="tr-TR" sz="1600" b="0" i="0">
                <a:solidFill>
                  <a:srgbClr val="262626"/>
                </a:solidFill>
                <a:latin typeface="Calibri"/>
              </a:rPr>
              <a:t>Tropikal yağmur ormanları, dünyada canlı çeşitliliğinin (biyoçeşitlilik) en fazla olduğu bölgedir.</a:t>
            </a:r>
          </a:p>
        </p:txBody>
      </p:sp>
      <p:sp>
        <p:nvSpPr>
          <p:cNvPr id="9" name="Rounded Rectangle 8"/>
          <p:cNvSpPr/>
          <p:nvPr/>
        </p:nvSpPr>
        <p:spPr>
          <a:xfrm>
            <a:off x="5486400" y="1216152"/>
            <a:ext cx="6202375" cy="1175004"/>
          </a:xfrm>
          <a:prstGeom prst="roundRect">
            <a:avLst>
              <a:gd name="adj" fmla="val 12000"/>
            </a:avLst>
          </a:prstGeom>
          <a:solidFill>
            <a:srgbClr val="FFF3D1"/>
          </a:solidFill>
          <a:ln>
            <a:noFill/>
          </a:ln>
          <a:effectLst/>
        </p:spPr>
        <p:txBody>
          <a:bodyPr rtlCol="0" anchor="ctr"/>
          <a:lstStyle/>
          <a:p/>
        </p:txBody>
      </p:sp>
      <p:sp>
        <p:nvSpPr>
          <p:cNvPr id="10" name="Oval 9"/>
          <p:cNvSpPr/>
          <p:nvPr/>
        </p:nvSpPr>
        <p:spPr>
          <a:xfrm>
            <a:off x="5577840" y="132588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1</a:t>
            </a:r>
          </a:p>
        </p:txBody>
      </p:sp>
      <p:sp>
        <p:nvSpPr>
          <p:cNvPr id="11" name="TextBox 10"/>
          <p:cNvSpPr txBox="1"/>
          <p:nvPr/>
        </p:nvSpPr>
        <p:spPr>
          <a:xfrm>
            <a:off x="6126480" y="1252728"/>
            <a:ext cx="5470855" cy="827532"/>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Dünya’nın iklim sistemini oluşturan bileşenlerin Amazon yağmur ormanlarının iklimi üzerindeki etkileri nelerdir?</a:t>
            </a:r>
          </a:p>
        </p:txBody>
      </p:sp>
      <p:sp>
        <p:nvSpPr>
          <p:cNvPr id="12" name="TextBox 11"/>
          <p:cNvSpPr txBox="1"/>
          <p:nvPr/>
        </p:nvSpPr>
        <p:spPr>
          <a:xfrm>
            <a:off x="6126480" y="2061972"/>
            <a:ext cx="5470855" cy="292608"/>
          </a:xfrm>
          <a:prstGeom prst="rect">
            <a:avLst/>
          </a:prstGeom>
          <a:noFill/>
        </p:spPr>
        <p:txBody>
          <a:bodyPr wrap="square" anchor="t" lIns="73152" rIns="73152" tIns="36576" bIns="36576">
            <a:noAutofit/>
          </a:bodyPr>
          <a:lstStyle/>
          <a:p>
            <a:pPr algn="r">
              <a:spcBef>
                <a:spcPts val="0"/>
              </a:spcBef>
              <a:spcAft>
                <a:spcPts val="0"/>
              </a:spcAft>
            </a:pPr>
            <a:r>
              <a:rPr lang="tr-TR" sz="1300" b="1" i="0">
                <a:solidFill>
                  <a:srgbClr val="2E7D32"/>
                </a:solidFill>
                <a:latin typeface="Calibri"/>
              </a:rPr>
              <a:t>Gruplar 1-4</a:t>
            </a:r>
          </a:p>
        </p:txBody>
      </p:sp>
      <p:sp>
        <p:nvSpPr>
          <p:cNvPr id="13" name="Rounded Rectangle 12"/>
          <p:cNvSpPr/>
          <p:nvPr/>
        </p:nvSpPr>
        <p:spPr>
          <a:xfrm>
            <a:off x="5486400" y="2500884"/>
            <a:ext cx="6202375" cy="1175004"/>
          </a:xfrm>
          <a:prstGeom prst="roundRect">
            <a:avLst>
              <a:gd name="adj" fmla="val 12000"/>
            </a:avLst>
          </a:prstGeom>
          <a:solidFill>
            <a:srgbClr val="FFF3D1"/>
          </a:solidFill>
          <a:ln>
            <a:noFill/>
          </a:ln>
          <a:effectLst/>
        </p:spPr>
        <p:txBody>
          <a:bodyPr rtlCol="0" anchor="ctr"/>
          <a:lstStyle/>
          <a:p/>
        </p:txBody>
      </p:sp>
      <p:sp>
        <p:nvSpPr>
          <p:cNvPr id="14" name="Oval 13"/>
          <p:cNvSpPr/>
          <p:nvPr/>
        </p:nvSpPr>
        <p:spPr>
          <a:xfrm>
            <a:off x="5577840" y="261061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2</a:t>
            </a:r>
          </a:p>
        </p:txBody>
      </p:sp>
      <p:sp>
        <p:nvSpPr>
          <p:cNvPr id="15" name="TextBox 14"/>
          <p:cNvSpPr txBox="1"/>
          <p:nvPr/>
        </p:nvSpPr>
        <p:spPr>
          <a:xfrm>
            <a:off x="6126480" y="2537460"/>
            <a:ext cx="5470855" cy="827532"/>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Amazon yağmur ormanlarının yer aldığı bölgede ortalama sıcaklıkların yıl boyunca yüksek olmasının temel nedenini açıklayınız.</a:t>
            </a:r>
          </a:p>
        </p:txBody>
      </p:sp>
      <p:sp>
        <p:nvSpPr>
          <p:cNvPr id="16" name="TextBox 15"/>
          <p:cNvSpPr txBox="1"/>
          <p:nvPr/>
        </p:nvSpPr>
        <p:spPr>
          <a:xfrm>
            <a:off x="6126480" y="3346704"/>
            <a:ext cx="5470855" cy="292608"/>
          </a:xfrm>
          <a:prstGeom prst="rect">
            <a:avLst/>
          </a:prstGeom>
          <a:noFill/>
        </p:spPr>
        <p:txBody>
          <a:bodyPr wrap="square" anchor="t" lIns="73152" rIns="73152" tIns="36576" bIns="36576">
            <a:noAutofit/>
          </a:bodyPr>
          <a:lstStyle/>
          <a:p>
            <a:pPr algn="r">
              <a:spcBef>
                <a:spcPts val="0"/>
              </a:spcBef>
              <a:spcAft>
                <a:spcPts val="0"/>
              </a:spcAft>
            </a:pPr>
            <a:r>
              <a:rPr lang="tr-TR" sz="1300" b="1" i="0">
                <a:solidFill>
                  <a:srgbClr val="2E7D32"/>
                </a:solidFill>
                <a:latin typeface="Calibri"/>
              </a:rPr>
              <a:t>Gruplar 1-4</a:t>
            </a:r>
          </a:p>
        </p:txBody>
      </p:sp>
      <p:sp>
        <p:nvSpPr>
          <p:cNvPr id="17" name="Rounded Rectangle 16"/>
          <p:cNvSpPr/>
          <p:nvPr/>
        </p:nvSpPr>
        <p:spPr>
          <a:xfrm>
            <a:off x="5486400" y="3785616"/>
            <a:ext cx="6202375" cy="1175004"/>
          </a:xfrm>
          <a:prstGeom prst="roundRect">
            <a:avLst>
              <a:gd name="adj" fmla="val 12000"/>
            </a:avLst>
          </a:prstGeom>
          <a:solidFill>
            <a:srgbClr val="FFF3D1"/>
          </a:solidFill>
          <a:ln>
            <a:noFill/>
          </a:ln>
          <a:effectLst/>
        </p:spPr>
        <p:txBody>
          <a:bodyPr rtlCol="0" anchor="ctr"/>
          <a:lstStyle/>
          <a:p/>
        </p:txBody>
      </p:sp>
      <p:sp>
        <p:nvSpPr>
          <p:cNvPr id="18" name="Oval 17"/>
          <p:cNvSpPr/>
          <p:nvPr/>
        </p:nvSpPr>
        <p:spPr>
          <a:xfrm>
            <a:off x="5577840" y="389534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3</a:t>
            </a:r>
          </a:p>
        </p:txBody>
      </p:sp>
      <p:sp>
        <p:nvSpPr>
          <p:cNvPr id="19" name="TextBox 18"/>
          <p:cNvSpPr txBox="1"/>
          <p:nvPr/>
        </p:nvSpPr>
        <p:spPr>
          <a:xfrm>
            <a:off x="6126480" y="3822192"/>
            <a:ext cx="5470855" cy="827532"/>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Amazon yağmur ormanlarının bulunduğu bölgenin basınç özelliklerinin yağış üzerindeki rolü nedir?</a:t>
            </a:r>
          </a:p>
        </p:txBody>
      </p:sp>
      <p:sp>
        <p:nvSpPr>
          <p:cNvPr id="20" name="TextBox 19"/>
          <p:cNvSpPr txBox="1"/>
          <p:nvPr/>
        </p:nvSpPr>
        <p:spPr>
          <a:xfrm>
            <a:off x="6126480" y="4631436"/>
            <a:ext cx="5470855" cy="292608"/>
          </a:xfrm>
          <a:prstGeom prst="rect">
            <a:avLst/>
          </a:prstGeom>
          <a:noFill/>
        </p:spPr>
        <p:txBody>
          <a:bodyPr wrap="square" anchor="t" lIns="73152" rIns="73152" tIns="36576" bIns="36576">
            <a:noAutofit/>
          </a:bodyPr>
          <a:lstStyle/>
          <a:p>
            <a:pPr algn="r">
              <a:spcBef>
                <a:spcPts val="0"/>
              </a:spcBef>
              <a:spcAft>
                <a:spcPts val="0"/>
              </a:spcAft>
            </a:pPr>
            <a:r>
              <a:rPr lang="tr-TR" sz="1300" b="1" i="0">
                <a:solidFill>
                  <a:srgbClr val="2E7D32"/>
                </a:solidFill>
                <a:latin typeface="Calibri"/>
              </a:rPr>
              <a:t>Gruplar 5-8</a:t>
            </a:r>
          </a:p>
        </p:txBody>
      </p:sp>
      <p:sp>
        <p:nvSpPr>
          <p:cNvPr id="21" name="Rounded Rectangle 20"/>
          <p:cNvSpPr/>
          <p:nvPr/>
        </p:nvSpPr>
        <p:spPr>
          <a:xfrm>
            <a:off x="5486400" y="5070348"/>
            <a:ext cx="6202375" cy="1175004"/>
          </a:xfrm>
          <a:prstGeom prst="roundRect">
            <a:avLst>
              <a:gd name="adj" fmla="val 12000"/>
            </a:avLst>
          </a:prstGeom>
          <a:solidFill>
            <a:srgbClr val="FFF3D1"/>
          </a:solidFill>
          <a:ln>
            <a:noFill/>
          </a:ln>
          <a:effectLst/>
        </p:spPr>
        <p:txBody>
          <a:bodyPr rtlCol="0" anchor="ctr"/>
          <a:lstStyle/>
          <a:p/>
        </p:txBody>
      </p:sp>
      <p:sp>
        <p:nvSpPr>
          <p:cNvPr id="22" name="Oval 21"/>
          <p:cNvSpPr/>
          <p:nvPr/>
        </p:nvSpPr>
        <p:spPr>
          <a:xfrm>
            <a:off x="5577840" y="518007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4</a:t>
            </a:r>
          </a:p>
        </p:txBody>
      </p:sp>
      <p:sp>
        <p:nvSpPr>
          <p:cNvPr id="23" name="TextBox 22"/>
          <p:cNvSpPr txBox="1"/>
          <p:nvPr/>
        </p:nvSpPr>
        <p:spPr>
          <a:xfrm>
            <a:off x="6126480" y="5106924"/>
            <a:ext cx="5470855" cy="827532"/>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Bölgede görülen sıcaklık ve yağış şartlarının doğal (nehir, göl, toprak, bitki örtüsü gibi) ve beşerî (nüfus ve yerleşme) unsurlar üzerindeki etkilerini yorumlayınız.</a:t>
            </a:r>
          </a:p>
        </p:txBody>
      </p:sp>
      <p:sp>
        <p:nvSpPr>
          <p:cNvPr id="24" name="TextBox 23"/>
          <p:cNvSpPr txBox="1"/>
          <p:nvPr/>
        </p:nvSpPr>
        <p:spPr>
          <a:xfrm>
            <a:off x="6126480" y="5916168"/>
            <a:ext cx="5470855" cy="292608"/>
          </a:xfrm>
          <a:prstGeom prst="rect">
            <a:avLst/>
          </a:prstGeom>
          <a:noFill/>
        </p:spPr>
        <p:txBody>
          <a:bodyPr wrap="square" anchor="t" lIns="73152" rIns="73152" tIns="36576" bIns="36576">
            <a:noAutofit/>
          </a:bodyPr>
          <a:lstStyle/>
          <a:p>
            <a:pPr algn="r">
              <a:spcBef>
                <a:spcPts val="0"/>
              </a:spcBef>
              <a:spcAft>
                <a:spcPts val="0"/>
              </a:spcAft>
            </a:pPr>
            <a:r>
              <a:rPr lang="tr-TR" sz="1300" b="1" i="0">
                <a:solidFill>
                  <a:srgbClr val="2E7D32"/>
                </a:solidFill>
                <a:latin typeface="Calibri"/>
              </a:rPr>
              <a:t>Gruplar 5-8</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259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Amazon — 1. ve 2. soru: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306324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306324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29535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1 · Bileşenlerin etkisi</a:t>
            </a:r>
          </a:p>
          <a:p>
            <a:pPr algn="l">
              <a:spcBef>
                <a:spcPts val="0"/>
              </a:spcBef>
              <a:spcAft>
                <a:spcPts val="500"/>
              </a:spcAft>
            </a:pPr>
            <a:r>
              <a:rPr lang="tr-TR" sz="2000" b="1" i="0">
                <a:solidFill>
                  <a:srgbClr val="262626"/>
                </a:solidFill>
                <a:latin typeface="Calibri"/>
              </a:rPr>
              <a:t>Atmosfer:</a:t>
            </a:r>
            <a:r>
              <a:rPr lang="tr-TR" sz="2000" b="0" i="0">
                <a:solidFill>
                  <a:srgbClr val="262626"/>
                </a:solidFill>
                <a:latin typeface="Calibri"/>
              </a:rPr>
              <a:t> alçak basınç; alize rüzgârları nemi ve Sahra'dan tozu taşır.</a:t>
            </a:r>
          </a:p>
          <a:p>
            <a:pPr algn="l">
              <a:spcBef>
                <a:spcPts val="0"/>
              </a:spcBef>
              <a:spcAft>
                <a:spcPts val="500"/>
              </a:spcAft>
            </a:pPr>
            <a:r>
              <a:rPr lang="tr-TR" sz="2000" b="1" i="0">
                <a:solidFill>
                  <a:srgbClr val="262626"/>
                </a:solidFill>
                <a:latin typeface="Calibri"/>
              </a:rPr>
              <a:t>Hidrosfer:</a:t>
            </a:r>
            <a:r>
              <a:rPr lang="tr-TR" sz="2000" b="0" i="0">
                <a:solidFill>
                  <a:srgbClr val="262626"/>
                </a:solidFill>
                <a:latin typeface="Calibri"/>
              </a:rPr>
              <a:t> okyanustan gelen nem, Amazon Nehri ve kolları.</a:t>
            </a:r>
          </a:p>
          <a:p>
            <a:pPr algn="l">
              <a:spcBef>
                <a:spcPts val="0"/>
              </a:spcBef>
              <a:spcAft>
                <a:spcPts val="500"/>
              </a:spcAft>
            </a:pPr>
            <a:r>
              <a:rPr lang="tr-TR" sz="2000" b="1" i="0">
                <a:solidFill>
                  <a:srgbClr val="262626"/>
                </a:solidFill>
                <a:latin typeface="Calibri"/>
              </a:rPr>
              <a:t>Litosfer:</a:t>
            </a:r>
            <a:r>
              <a:rPr lang="tr-TR" sz="2000" b="0" i="0">
                <a:solidFill>
                  <a:srgbClr val="262626"/>
                </a:solidFill>
                <a:latin typeface="Calibri"/>
              </a:rPr>
              <a:t> geniş ve alçak havza; toprak, Sahra tozlarıyla mineral kazanır.</a:t>
            </a:r>
          </a:p>
          <a:p>
            <a:pPr algn="l">
              <a:spcBef>
                <a:spcPts val="0"/>
              </a:spcBef>
              <a:spcAft>
                <a:spcPts val="500"/>
              </a:spcAft>
            </a:pPr>
            <a:r>
              <a:rPr lang="tr-TR" sz="2000" b="1" i="0">
                <a:solidFill>
                  <a:srgbClr val="262626"/>
                </a:solidFill>
                <a:latin typeface="Calibri"/>
              </a:rPr>
              <a:t>Biyosfer:</a:t>
            </a:r>
            <a:r>
              <a:rPr lang="tr-TR" sz="2000" b="0" i="0">
                <a:solidFill>
                  <a:srgbClr val="262626"/>
                </a:solidFill>
                <a:latin typeface="Calibri"/>
              </a:rPr>
              <a:t> gür orman havayı nemli tutar; biyoçeşitlilik en fazla.</a:t>
            </a:r>
          </a:p>
          <a:p>
            <a:pPr algn="l">
              <a:spcBef>
                <a:spcPts val="0"/>
              </a:spcBef>
              <a:spcAft>
                <a:spcPts val="0"/>
              </a:spcAft>
            </a:pPr>
            <a:r>
              <a:rPr lang="tr-TR" sz="2000" b="1" i="0">
                <a:solidFill>
                  <a:srgbClr val="262626"/>
                </a:solidFill>
                <a:latin typeface="Calibri"/>
              </a:rPr>
              <a:t>Kriyosfer:</a:t>
            </a:r>
            <a:r>
              <a:rPr lang="tr-TR" sz="2000" b="0" i="0">
                <a:solidFill>
                  <a:srgbClr val="262626"/>
                </a:solidFill>
                <a:latin typeface="Calibri"/>
              </a:rPr>
              <a:t> bölgede kar ve buz yok; doğrudan etkisi görülmez.</a:t>
            </a:r>
          </a:p>
        </p:txBody>
      </p:sp>
      <p:sp>
        <p:nvSpPr>
          <p:cNvPr id="9" name="Rounded Rectangle 8"/>
          <p:cNvSpPr/>
          <p:nvPr/>
        </p:nvSpPr>
        <p:spPr>
          <a:xfrm>
            <a:off x="502920" y="4416552"/>
            <a:ext cx="11185855" cy="18288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4416552"/>
            <a:ext cx="109728" cy="1828800"/>
          </a:xfrm>
          <a:prstGeom prst="rect">
            <a:avLst/>
          </a:prstGeom>
          <a:solidFill>
            <a:srgbClr val="2E7D32"/>
          </a:solidFill>
          <a:ln>
            <a:noFill/>
          </a:ln>
          <a:effectLst/>
        </p:spPr>
        <p:txBody>
          <a:bodyPr rtlCol="0" anchor="ctr"/>
          <a:lstStyle/>
          <a:p/>
        </p:txBody>
      </p:sp>
      <p:sp>
        <p:nvSpPr>
          <p:cNvPr id="11" name="TextBox 10"/>
          <p:cNvSpPr txBox="1"/>
          <p:nvPr/>
        </p:nvSpPr>
        <p:spPr>
          <a:xfrm>
            <a:off x="731520" y="4471416"/>
            <a:ext cx="10865815" cy="17190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2 · Sıcaklık neden yıl boyunca yüksek?</a:t>
            </a:r>
          </a:p>
          <a:p>
            <a:pPr algn="l">
              <a:spcBef>
                <a:spcPts val="0"/>
              </a:spcBef>
              <a:spcAft>
                <a:spcPts val="500"/>
              </a:spcAft>
            </a:pPr>
            <a:r>
              <a:rPr lang="tr-TR" sz="2000" b="0" i="0">
                <a:solidFill>
                  <a:srgbClr val="262626"/>
                </a:solidFill>
                <a:latin typeface="Calibri"/>
              </a:rPr>
              <a:t>Ekvator çevresinde bulunduğu için Güneş ışınları yıl boyunca dike yakın açıyla gelir.</a:t>
            </a:r>
          </a:p>
          <a:p>
            <a:pPr algn="l">
              <a:spcBef>
                <a:spcPts val="0"/>
              </a:spcBef>
              <a:spcAft>
                <a:spcPts val="0"/>
              </a:spcAft>
            </a:pPr>
            <a:r>
              <a:rPr lang="tr-TR" sz="2000" b="0" i="1">
                <a:solidFill>
                  <a:srgbClr val="767676"/>
                </a:solidFill>
                <a:latin typeface="Calibri"/>
              </a:rPr>
              <a:t>Dünya’nın geoit şekli nedeniyle Güneş ışınlarının geliş açısı Ekvator’dan kutuplara doğru daralır.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89-94, 117</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260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Amazon — 3. ve 4. soru: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4904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3 · Basıncın yağıştaki rolü</a:t>
            </a:r>
          </a:p>
          <a:p>
            <a:pPr algn="l">
              <a:spcBef>
                <a:spcPts val="0"/>
              </a:spcBef>
              <a:spcAft>
                <a:spcPts val="0"/>
              </a:spcAft>
            </a:pPr>
            <a:r>
              <a:rPr lang="tr-TR" sz="2000" b="0" i="0">
                <a:solidFill>
                  <a:srgbClr val="262626"/>
                </a:solidFill>
                <a:latin typeface="Calibri"/>
              </a:rPr>
              <a:t>Alçak basınçta hava yükselir, soğur, nem yoğuşur: yükselim yağışları. Alizeler okyanustan nemli hava getirir: her mevsim bol yağış.</a:t>
            </a:r>
          </a:p>
        </p:txBody>
      </p:sp>
      <p:sp>
        <p:nvSpPr>
          <p:cNvPr id="9" name="Rounded Rectangle 8"/>
          <p:cNvSpPr/>
          <p:nvPr/>
        </p:nvSpPr>
        <p:spPr>
          <a:xfrm>
            <a:off x="502920" y="2953512"/>
            <a:ext cx="11185855" cy="192024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953512"/>
            <a:ext cx="109728" cy="1920240"/>
          </a:xfrm>
          <a:prstGeom prst="rect">
            <a:avLst/>
          </a:prstGeom>
          <a:solidFill>
            <a:srgbClr val="2E7D32"/>
          </a:solidFill>
          <a:ln>
            <a:noFill/>
          </a:ln>
          <a:effectLst/>
        </p:spPr>
        <p:txBody>
          <a:bodyPr rtlCol="0" anchor="ctr"/>
          <a:lstStyle/>
          <a:p/>
        </p:txBody>
      </p:sp>
      <p:sp>
        <p:nvSpPr>
          <p:cNvPr id="11" name="TextBox 10"/>
          <p:cNvSpPr txBox="1"/>
          <p:nvPr/>
        </p:nvSpPr>
        <p:spPr>
          <a:xfrm>
            <a:off x="731520" y="3008376"/>
            <a:ext cx="10865815" cy="18105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4 · Doğal ve beşerî unsurlara etkisi</a:t>
            </a:r>
          </a:p>
          <a:p>
            <a:pPr algn="l">
              <a:spcBef>
                <a:spcPts val="0"/>
              </a:spcBef>
              <a:spcAft>
                <a:spcPts val="500"/>
              </a:spcAft>
            </a:pPr>
            <a:r>
              <a:rPr lang="tr-TR" sz="2000" b="1" i="0">
                <a:solidFill>
                  <a:srgbClr val="262626"/>
                </a:solidFill>
                <a:latin typeface="Calibri"/>
              </a:rPr>
              <a:t>Doğal:</a:t>
            </a:r>
            <a:r>
              <a:rPr lang="tr-TR" sz="2000" b="0" i="0">
                <a:solidFill>
                  <a:srgbClr val="262626"/>
                </a:solidFill>
                <a:latin typeface="Calibri"/>
              </a:rPr>
              <a:t> bol sulu akarsular, gür ve sık orman, biyoçeşitlilik en fazla.</a:t>
            </a:r>
          </a:p>
          <a:p>
            <a:pPr algn="l">
              <a:spcBef>
                <a:spcPts val="0"/>
              </a:spcBef>
              <a:spcAft>
                <a:spcPts val="0"/>
              </a:spcAft>
            </a:pPr>
            <a:r>
              <a:rPr lang="tr-TR" sz="2000" b="1" i="0">
                <a:solidFill>
                  <a:srgbClr val="262626"/>
                </a:solidFill>
                <a:latin typeface="Calibri"/>
              </a:rPr>
              <a:t>Beşerî:</a:t>
            </a:r>
            <a:r>
              <a:rPr lang="tr-TR" sz="2000" b="0" i="0">
                <a:solidFill>
                  <a:srgbClr val="262626"/>
                </a:solidFill>
                <a:latin typeface="Calibri"/>
              </a:rPr>
              <a:t> sık orman ve sıcak-nemli ortam yerleşmeyi güçleştirir; nüfus seyrek, yerleşmeler akarsu boyunda.</a:t>
            </a:r>
          </a:p>
        </p:txBody>
      </p:sp>
      <p:sp>
        <p:nvSpPr>
          <p:cNvPr id="12" name="Rounded Rectangle 11"/>
          <p:cNvSpPr/>
          <p:nvPr/>
        </p:nvSpPr>
        <p:spPr>
          <a:xfrm>
            <a:off x="502920" y="5056632"/>
            <a:ext cx="3484778" cy="11887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502920" y="5056632"/>
            <a:ext cx="3484778" cy="411480"/>
          </a:xfrm>
          <a:prstGeom prst="roundRect">
            <a:avLst>
              <a:gd name="adj" fmla="val 25000"/>
            </a:avLst>
          </a:prstGeom>
          <a:solidFill>
            <a:srgbClr val="4A90C8"/>
          </a:solidFill>
          <a:ln>
            <a:noFill/>
          </a:ln>
          <a:effectLst/>
        </p:spPr>
        <p:txBody>
          <a:bodyPr rtlCol="0" anchor="ctr"/>
          <a:lstStyle/>
          <a:p/>
        </p:txBody>
      </p:sp>
      <p:sp>
        <p:nvSpPr>
          <p:cNvPr id="14" name="Rectangle 13"/>
          <p:cNvSpPr/>
          <p:nvPr/>
        </p:nvSpPr>
        <p:spPr>
          <a:xfrm>
            <a:off x="502920" y="5262372"/>
            <a:ext cx="3484778" cy="205740"/>
          </a:xfrm>
          <a:prstGeom prst="rect">
            <a:avLst/>
          </a:prstGeom>
          <a:solidFill>
            <a:srgbClr val="4A90C8"/>
          </a:solidFill>
          <a:ln>
            <a:noFill/>
          </a:ln>
          <a:effectLst/>
        </p:spPr>
        <p:txBody>
          <a:bodyPr rtlCol="0" anchor="ctr"/>
          <a:lstStyle/>
          <a:p/>
        </p:txBody>
      </p:sp>
      <p:sp>
        <p:nvSpPr>
          <p:cNvPr id="15" name="TextBox 14"/>
          <p:cNvSpPr txBox="1"/>
          <p:nvPr/>
        </p:nvSpPr>
        <p:spPr>
          <a:xfrm>
            <a:off x="594360" y="5056632"/>
            <a:ext cx="3301898" cy="411480"/>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FFFFFF"/>
                </a:solidFill>
                <a:latin typeface="Calibri"/>
              </a:rPr>
              <a:t>Bileşen</a:t>
            </a:r>
          </a:p>
        </p:txBody>
      </p:sp>
      <p:sp>
        <p:nvSpPr>
          <p:cNvPr id="16" name="TextBox 15"/>
          <p:cNvSpPr txBox="1"/>
          <p:nvPr/>
        </p:nvSpPr>
        <p:spPr>
          <a:xfrm>
            <a:off x="612648" y="5541264"/>
            <a:ext cx="3265322" cy="630936"/>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atmosfer: alçak basınç, alizeler</a:t>
            </a:r>
          </a:p>
        </p:txBody>
      </p:sp>
      <p:cxnSp>
        <p:nvCxnSpPr>
          <p:cNvPr id="17" name="Connector 16"/>
          <p:cNvCxnSpPr/>
          <p:nvPr/>
        </p:nvCxnSpPr>
        <p:spPr>
          <a:xfrm>
            <a:off x="4033418" y="5650992"/>
            <a:ext cx="274320" cy="0"/>
          </a:xfrm>
          <a:prstGeom prst="line">
            <a:avLst/>
          </a:prstGeom>
          <a:ln w="38100">
            <a:solidFill>
              <a:srgbClr val="4F4F4F"/>
            </a:solidFill>
            <a:tailEnd type="triangle" w="med" len="med"/>
          </a:ln>
        </p:spPr>
      </p:cxnSp>
      <p:sp>
        <p:nvSpPr>
          <p:cNvPr id="18" name="Rounded Rectangle 17"/>
          <p:cNvSpPr/>
          <p:nvPr/>
        </p:nvSpPr>
        <p:spPr>
          <a:xfrm>
            <a:off x="4353458" y="5056632"/>
            <a:ext cx="3484778" cy="118872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4353458" y="5056632"/>
            <a:ext cx="3484778" cy="411480"/>
          </a:xfrm>
          <a:prstGeom prst="roundRect">
            <a:avLst>
              <a:gd name="adj" fmla="val 25000"/>
            </a:avLst>
          </a:prstGeom>
          <a:solidFill>
            <a:srgbClr val="1E7B6E"/>
          </a:solidFill>
          <a:ln>
            <a:noFill/>
          </a:ln>
          <a:effectLst/>
        </p:spPr>
        <p:txBody>
          <a:bodyPr rtlCol="0" anchor="ctr"/>
          <a:lstStyle/>
          <a:p/>
        </p:txBody>
      </p:sp>
      <p:sp>
        <p:nvSpPr>
          <p:cNvPr id="20" name="Rectangle 19"/>
          <p:cNvSpPr/>
          <p:nvPr/>
        </p:nvSpPr>
        <p:spPr>
          <a:xfrm>
            <a:off x="4353458" y="5262372"/>
            <a:ext cx="3484778" cy="205740"/>
          </a:xfrm>
          <a:prstGeom prst="rect">
            <a:avLst/>
          </a:prstGeom>
          <a:solidFill>
            <a:srgbClr val="1E7B6E"/>
          </a:solidFill>
          <a:ln>
            <a:noFill/>
          </a:ln>
          <a:effectLst/>
        </p:spPr>
        <p:txBody>
          <a:bodyPr rtlCol="0" anchor="ctr"/>
          <a:lstStyle/>
          <a:p/>
        </p:txBody>
      </p:sp>
      <p:sp>
        <p:nvSpPr>
          <p:cNvPr id="21" name="TextBox 20"/>
          <p:cNvSpPr txBox="1"/>
          <p:nvPr/>
        </p:nvSpPr>
        <p:spPr>
          <a:xfrm>
            <a:off x="4444898" y="5056632"/>
            <a:ext cx="3301898" cy="411480"/>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FFFFFF"/>
                </a:solidFill>
                <a:latin typeface="Calibri"/>
              </a:rPr>
              <a:t>Değişken</a:t>
            </a:r>
          </a:p>
        </p:txBody>
      </p:sp>
      <p:sp>
        <p:nvSpPr>
          <p:cNvPr id="22" name="TextBox 21"/>
          <p:cNvSpPr txBox="1"/>
          <p:nvPr/>
        </p:nvSpPr>
        <p:spPr>
          <a:xfrm>
            <a:off x="4463186" y="5541264"/>
            <a:ext cx="3265322" cy="630936"/>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yüksek sıcaklık, bol nem ve yağış</a:t>
            </a:r>
          </a:p>
        </p:txBody>
      </p:sp>
      <p:cxnSp>
        <p:nvCxnSpPr>
          <p:cNvPr id="23" name="Connector 22"/>
          <p:cNvCxnSpPr/>
          <p:nvPr/>
        </p:nvCxnSpPr>
        <p:spPr>
          <a:xfrm>
            <a:off x="7883956" y="5650992"/>
            <a:ext cx="274320" cy="0"/>
          </a:xfrm>
          <a:prstGeom prst="line">
            <a:avLst/>
          </a:prstGeom>
          <a:ln w="38100">
            <a:solidFill>
              <a:srgbClr val="4F4F4F"/>
            </a:solidFill>
            <a:tailEnd type="triangle" w="med" len="med"/>
          </a:ln>
        </p:spPr>
      </p:cxnSp>
      <p:sp>
        <p:nvSpPr>
          <p:cNvPr id="24" name="Rounded Rectangle 23"/>
          <p:cNvSpPr/>
          <p:nvPr/>
        </p:nvSpPr>
        <p:spPr>
          <a:xfrm>
            <a:off x="8203996" y="5056632"/>
            <a:ext cx="3484778" cy="118872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8203996" y="5056632"/>
            <a:ext cx="3484778" cy="411480"/>
          </a:xfrm>
          <a:prstGeom prst="roundRect">
            <a:avLst>
              <a:gd name="adj" fmla="val 25000"/>
            </a:avLst>
          </a:prstGeom>
          <a:solidFill>
            <a:srgbClr val="2E7D32"/>
          </a:solidFill>
          <a:ln>
            <a:noFill/>
          </a:ln>
          <a:effectLst/>
        </p:spPr>
        <p:txBody>
          <a:bodyPr rtlCol="0" anchor="ctr"/>
          <a:lstStyle/>
          <a:p/>
        </p:txBody>
      </p:sp>
      <p:sp>
        <p:nvSpPr>
          <p:cNvPr id="26" name="Rectangle 25"/>
          <p:cNvSpPr/>
          <p:nvPr/>
        </p:nvSpPr>
        <p:spPr>
          <a:xfrm>
            <a:off x="8203996" y="5262372"/>
            <a:ext cx="3484778" cy="205740"/>
          </a:xfrm>
          <a:prstGeom prst="rect">
            <a:avLst/>
          </a:prstGeom>
          <a:solidFill>
            <a:srgbClr val="2E7D32"/>
          </a:solidFill>
          <a:ln>
            <a:noFill/>
          </a:ln>
          <a:effectLst/>
        </p:spPr>
        <p:txBody>
          <a:bodyPr rtlCol="0" anchor="ctr"/>
          <a:lstStyle/>
          <a:p/>
        </p:txBody>
      </p:sp>
      <p:sp>
        <p:nvSpPr>
          <p:cNvPr id="27" name="TextBox 26"/>
          <p:cNvSpPr txBox="1"/>
          <p:nvPr/>
        </p:nvSpPr>
        <p:spPr>
          <a:xfrm>
            <a:off x="8295436" y="5056632"/>
            <a:ext cx="3301898" cy="411480"/>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FFFFFF"/>
                </a:solidFill>
                <a:latin typeface="Calibri"/>
              </a:rPr>
              <a:t>Sonuç</a:t>
            </a:r>
          </a:p>
        </p:txBody>
      </p:sp>
      <p:sp>
        <p:nvSpPr>
          <p:cNvPr id="28" name="TextBox 27"/>
          <p:cNvSpPr txBox="1"/>
          <p:nvPr/>
        </p:nvSpPr>
        <p:spPr>
          <a:xfrm>
            <a:off x="8313724" y="5541264"/>
            <a:ext cx="3265322" cy="630936"/>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gür orman, en fazla biyoçeşitlilik</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 111, 117</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261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Öz değerlendirme: COĞ.9.3.2'de neredeyim?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ÖZ DEĞERLENDİRME</a:t>
            </a:r>
          </a:p>
        </p:txBody>
      </p:sp>
      <p:graphicFrame>
        <p:nvGraphicFramePr>
          <p:cNvPr id="6" name="Table 5"/>
          <p:cNvGraphicFramePr>
            <a:graphicFrameLocks noGrp="1"/>
          </p:cNvGraphicFramePr>
          <p:nvPr/>
        </p:nvGraphicFramePr>
        <p:xfrm>
          <a:off x="502920" y="1216152"/>
          <a:ext cx="11183112" cy="2816352"/>
        </p:xfrm>
        <a:graphic>
          <a:graphicData uri="http://schemas.openxmlformats.org/drawingml/2006/table">
            <a:tbl>
              <a:tblPr firstRow="1" bandRow="1">
                <a:tableStyleId>{5C22544A-7EE6-4342-B048-85BDC9FD1C3A}</a:tableStyleId>
              </a:tblPr>
              <a:tblGrid>
                <a:gridCol w="5120640"/>
                <a:gridCol w="2011680"/>
                <a:gridCol w="2011680"/>
                <a:gridCol w="2039112"/>
              </a:tblGrid>
              <a:tr h="548640">
                <a:tc>
                  <a:txBody>
                    <a:bodyPr wrap="square"/>
                    <a:lstStyle/>
                    <a:p>
                      <a:pPr algn="ctr">
                        <a:spcBef>
                          <a:spcPts val="0"/>
                        </a:spcBef>
                        <a:spcAft>
                          <a:spcPts val="0"/>
                        </a:spcAft>
                      </a:pPr>
                      <a:r>
                        <a:rPr lang="tr-TR" sz="1800" b="1" i="0">
                          <a:solidFill>
                            <a:srgbClr val="FFFFFF"/>
                          </a:solidFill>
                          <a:latin typeface="Calibri"/>
                        </a:rPr>
                        <a:t>Konu</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Ulaştım</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Kısmen</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Henüz değil</a:t>
                      </a:r>
                    </a:p>
                  </a:txBody>
                  <a:tcPr marL="54864" marR="54864" marT="18288" marB="18288" anchor="ctr">
                    <a:solidFill>
                      <a:srgbClr val="1E7B6E"/>
                    </a:solidFill>
                  </a:tcPr>
                </a:tc>
              </a:tr>
              <a:tr h="566928">
                <a:tc>
                  <a:txBody>
                    <a:bodyPr wrap="square"/>
                    <a:lstStyle/>
                    <a:p>
                      <a:pPr algn="l">
                        <a:spcBef>
                          <a:spcPts val="0"/>
                        </a:spcBef>
                        <a:spcAft>
                          <a:spcPts val="0"/>
                        </a:spcAft>
                      </a:pPr>
                      <a:r>
                        <a:rPr lang="tr-TR" sz="1800" b="0" i="0">
                          <a:solidFill>
                            <a:srgbClr val="262626"/>
                          </a:solidFill>
                          <a:latin typeface="Calibri"/>
                        </a:rPr>
                        <a:t>11. hafta · İklim sisteminin bileşenleri</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66928">
                <a:tc>
                  <a:txBody>
                    <a:bodyPr wrap="square"/>
                    <a:lstStyle/>
                    <a:p>
                      <a:pPr algn="l">
                        <a:spcBef>
                          <a:spcPts val="0"/>
                        </a:spcBef>
                        <a:spcAft>
                          <a:spcPts val="0"/>
                        </a:spcAft>
                      </a:pPr>
                      <a:r>
                        <a:rPr lang="tr-TR" sz="1800" b="0" i="0">
                          <a:solidFill>
                            <a:srgbClr val="262626"/>
                          </a:solidFill>
                          <a:latin typeface="Calibri"/>
                        </a:rPr>
                        <a:t>12. hafta · Sıcaklık ve dağılışı</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r h="566928">
                <a:tc>
                  <a:txBody>
                    <a:bodyPr wrap="square"/>
                    <a:lstStyle/>
                    <a:p>
                      <a:pPr algn="l">
                        <a:spcBef>
                          <a:spcPts val="0"/>
                        </a:spcBef>
                        <a:spcAft>
                          <a:spcPts val="0"/>
                        </a:spcAft>
                      </a:pPr>
                      <a:r>
                        <a:rPr lang="tr-TR" sz="1800" b="0" i="0">
                          <a:solidFill>
                            <a:srgbClr val="262626"/>
                          </a:solidFill>
                          <a:latin typeface="Calibri"/>
                        </a:rPr>
                        <a:t>13. hafta · Basınç ve rüzgârlar</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66928">
                <a:tc>
                  <a:txBody>
                    <a:bodyPr wrap="square"/>
                    <a:lstStyle/>
                    <a:p>
                      <a:pPr algn="l">
                        <a:spcBef>
                          <a:spcPts val="0"/>
                        </a:spcBef>
                        <a:spcAft>
                          <a:spcPts val="0"/>
                        </a:spcAft>
                      </a:pPr>
                      <a:r>
                        <a:rPr lang="tr-TR" sz="1800" b="0" i="0">
                          <a:solidFill>
                            <a:srgbClr val="262626"/>
                          </a:solidFill>
                          <a:latin typeface="Calibri"/>
                        </a:rPr>
                        <a:t>14. hafta · Nem ve yağış</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bl>
          </a:graphicData>
        </a:graphic>
      </p:graphicFrame>
      <p:sp>
        <p:nvSpPr>
          <p:cNvPr id="7" name="Rounded Rectangle 6"/>
          <p:cNvSpPr/>
          <p:nvPr/>
        </p:nvSpPr>
        <p:spPr>
          <a:xfrm>
            <a:off x="502920" y="4187952"/>
            <a:ext cx="3606698" cy="2057400"/>
          </a:xfrm>
          <a:prstGeom prst="roundRect">
            <a:avLst>
              <a:gd name="adj" fmla="val 5000"/>
            </a:avLst>
          </a:prstGeom>
          <a:solidFill>
            <a:srgbClr val="FFFFFF"/>
          </a:solidFill>
          <a:ln>
            <a:noFill/>
          </a:ln>
          <a:effectLst/>
        </p:spPr>
        <p:txBody>
          <a:bodyPr rtlCol="0" anchor="ctr"/>
          <a:lstStyle/>
          <a:p/>
        </p:txBody>
      </p:sp>
      <p:sp>
        <p:nvSpPr>
          <p:cNvPr id="8" name="Rounded Rectangle 7"/>
          <p:cNvSpPr/>
          <p:nvPr/>
        </p:nvSpPr>
        <p:spPr>
          <a:xfrm>
            <a:off x="502920" y="4187952"/>
            <a:ext cx="3606698"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4453128"/>
            <a:ext cx="3606698" cy="265176"/>
          </a:xfrm>
          <a:prstGeom prst="rect">
            <a:avLst/>
          </a:prstGeom>
          <a:solidFill>
            <a:srgbClr val="1E7B6E"/>
          </a:solidFill>
          <a:ln>
            <a:noFill/>
          </a:ln>
          <a:effectLst/>
        </p:spPr>
        <p:txBody>
          <a:bodyPr rtlCol="0" anchor="ctr"/>
          <a:lstStyle/>
          <a:p/>
        </p:txBody>
      </p:sp>
      <p:sp>
        <p:nvSpPr>
          <p:cNvPr id="10" name="TextBox 9"/>
          <p:cNvSpPr txBox="1"/>
          <p:nvPr/>
        </p:nvSpPr>
        <p:spPr>
          <a:xfrm>
            <a:off x="594360" y="41879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 iyi öğrendiğim</a:t>
            </a:r>
          </a:p>
        </p:txBody>
      </p:sp>
      <p:sp>
        <p:nvSpPr>
          <p:cNvPr id="11" name="Rounded Rectangle 10"/>
          <p:cNvSpPr/>
          <p:nvPr/>
        </p:nvSpPr>
        <p:spPr>
          <a:xfrm>
            <a:off x="502920" y="4187952"/>
            <a:ext cx="3606698" cy="2057400"/>
          </a:xfrm>
          <a:prstGeom prst="roundRect">
            <a:avLst>
              <a:gd name="adj" fmla="val 5000"/>
            </a:avLst>
          </a:prstGeom>
          <a:noFill/>
          <a:ln w="12700">
            <a:solidFill>
              <a:srgbClr val="D9D9D9"/>
            </a:solidFill>
          </a:ln>
          <a:effectLst/>
        </p:spPr>
        <p:txBody>
          <a:bodyPr rtlCol="0" anchor="ctr"/>
          <a:lstStyle/>
          <a:p/>
        </p:txBody>
      </p:sp>
      <p:sp>
        <p:nvSpPr>
          <p:cNvPr id="12" name="Rounded Rectangle 11"/>
          <p:cNvSpPr/>
          <p:nvPr/>
        </p:nvSpPr>
        <p:spPr>
          <a:xfrm>
            <a:off x="4292498" y="4187952"/>
            <a:ext cx="3606698" cy="2057400"/>
          </a:xfrm>
          <a:prstGeom prst="roundRect">
            <a:avLst>
              <a:gd name="adj" fmla="val 5000"/>
            </a:avLst>
          </a:prstGeom>
          <a:solidFill>
            <a:srgbClr val="FFFFFF"/>
          </a:solidFill>
          <a:ln>
            <a:noFill/>
          </a:ln>
          <a:effectLst/>
        </p:spPr>
        <p:txBody>
          <a:bodyPr rtlCol="0" anchor="ctr"/>
          <a:lstStyle/>
          <a:p/>
        </p:txBody>
      </p:sp>
      <p:sp>
        <p:nvSpPr>
          <p:cNvPr id="13" name="Rounded Rectangle 12"/>
          <p:cNvSpPr/>
          <p:nvPr/>
        </p:nvSpPr>
        <p:spPr>
          <a:xfrm>
            <a:off x="4292498" y="4187952"/>
            <a:ext cx="3606698" cy="530352"/>
          </a:xfrm>
          <a:prstGeom prst="roundRect">
            <a:avLst>
              <a:gd name="adj" fmla="val 25000"/>
            </a:avLst>
          </a:prstGeom>
          <a:solidFill>
            <a:srgbClr val="D3373A"/>
          </a:solidFill>
          <a:ln>
            <a:noFill/>
          </a:ln>
          <a:effectLst/>
        </p:spPr>
        <p:txBody>
          <a:bodyPr rtlCol="0" anchor="ctr"/>
          <a:lstStyle/>
          <a:p/>
        </p:txBody>
      </p:sp>
      <p:sp>
        <p:nvSpPr>
          <p:cNvPr id="14" name="Rectangle 13"/>
          <p:cNvSpPr/>
          <p:nvPr/>
        </p:nvSpPr>
        <p:spPr>
          <a:xfrm>
            <a:off x="4292498" y="4453128"/>
            <a:ext cx="3606698" cy="265176"/>
          </a:xfrm>
          <a:prstGeom prst="rect">
            <a:avLst/>
          </a:prstGeom>
          <a:solidFill>
            <a:srgbClr val="D3373A"/>
          </a:solidFill>
          <a:ln>
            <a:noFill/>
          </a:ln>
          <a:effectLst/>
        </p:spPr>
        <p:txBody>
          <a:bodyPr rtlCol="0" anchor="ctr"/>
          <a:lstStyle/>
          <a:p/>
        </p:txBody>
      </p:sp>
      <p:sp>
        <p:nvSpPr>
          <p:cNvPr id="15" name="TextBox 14"/>
          <p:cNvSpPr txBox="1"/>
          <p:nvPr/>
        </p:nvSpPr>
        <p:spPr>
          <a:xfrm>
            <a:off x="4383938" y="41879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Tekrar etmem gereken</a:t>
            </a:r>
          </a:p>
        </p:txBody>
      </p:sp>
      <p:sp>
        <p:nvSpPr>
          <p:cNvPr id="16" name="Rounded Rectangle 15"/>
          <p:cNvSpPr/>
          <p:nvPr/>
        </p:nvSpPr>
        <p:spPr>
          <a:xfrm>
            <a:off x="4292498" y="4187952"/>
            <a:ext cx="3606698" cy="2057400"/>
          </a:xfrm>
          <a:prstGeom prst="roundRect">
            <a:avLst>
              <a:gd name="adj" fmla="val 5000"/>
            </a:avLst>
          </a:prstGeom>
          <a:noFill/>
          <a:ln w="12700">
            <a:solidFill>
              <a:srgbClr val="D9D9D9"/>
            </a:solidFill>
          </a:ln>
          <a:effectLst/>
        </p:spPr>
        <p:txBody>
          <a:bodyPr rtlCol="0" anchor="ctr"/>
          <a:lstStyle/>
          <a:p/>
        </p:txBody>
      </p:sp>
      <p:sp>
        <p:nvSpPr>
          <p:cNvPr id="17" name="Rounded Rectangle 16"/>
          <p:cNvSpPr/>
          <p:nvPr/>
        </p:nvSpPr>
        <p:spPr>
          <a:xfrm>
            <a:off x="8082076" y="4187952"/>
            <a:ext cx="3606698" cy="2057400"/>
          </a:xfrm>
          <a:prstGeom prst="roundRect">
            <a:avLst>
              <a:gd name="adj" fmla="val 5000"/>
            </a:avLst>
          </a:prstGeom>
          <a:solidFill>
            <a:srgbClr val="FFFFFF"/>
          </a:solidFill>
          <a:ln>
            <a:noFill/>
          </a:ln>
          <a:effectLst/>
        </p:spPr>
        <p:txBody>
          <a:bodyPr rtlCol="0" anchor="ctr"/>
          <a:lstStyle/>
          <a:p/>
        </p:txBody>
      </p:sp>
      <p:sp>
        <p:nvSpPr>
          <p:cNvPr id="18" name="Rounded Rectangle 17"/>
          <p:cNvSpPr/>
          <p:nvPr/>
        </p:nvSpPr>
        <p:spPr>
          <a:xfrm>
            <a:off x="8082076" y="4187952"/>
            <a:ext cx="3606698"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8082076" y="4453128"/>
            <a:ext cx="3606698" cy="265176"/>
          </a:xfrm>
          <a:prstGeom prst="rect">
            <a:avLst/>
          </a:prstGeom>
          <a:solidFill>
            <a:srgbClr val="4F4F4F"/>
          </a:solidFill>
          <a:ln>
            <a:noFill/>
          </a:ln>
          <a:effectLst/>
        </p:spPr>
        <p:txBody>
          <a:bodyPr rtlCol="0" anchor="ctr"/>
          <a:lstStyle/>
          <a:p/>
        </p:txBody>
      </p:sp>
      <p:sp>
        <p:nvSpPr>
          <p:cNvPr id="20" name="TextBox 19"/>
          <p:cNvSpPr txBox="1"/>
          <p:nvPr/>
        </p:nvSpPr>
        <p:spPr>
          <a:xfrm>
            <a:off x="8173516" y="41879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Bir sorum</a:t>
            </a:r>
          </a:p>
        </p:txBody>
      </p:sp>
      <p:sp>
        <p:nvSpPr>
          <p:cNvPr id="21" name="Rounded Rectangle 20"/>
          <p:cNvSpPr/>
          <p:nvPr/>
        </p:nvSpPr>
        <p:spPr>
          <a:xfrm>
            <a:off x="8082076" y="4187952"/>
            <a:ext cx="3606698" cy="2057400"/>
          </a:xfrm>
          <a:prstGeom prst="roundRect">
            <a:avLst>
              <a:gd name="adj" fmla="val 5000"/>
            </a:avLst>
          </a:prstGeom>
          <a:noFill/>
          <a:ln w="12700">
            <a:solidFill>
              <a:srgbClr val="D9D9D9"/>
            </a:solidFill>
          </a:ln>
          <a:effectLst/>
        </p:spPr>
        <p:txBody>
          <a:bodyPr rtlCol="0" anchor="ctr"/>
          <a:lstStyle/>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262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14.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Açık uçlu çıkış kartı —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Yamaç yağışı nasıl oluşur; Türkiye'de nerelerde görülür?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Türkiye'de en az ve en fazla yağış alan yerlere birer örnek verip nedenini bir faktörle açıklayınız.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Kentsel ısı adasını azaltmak için uygulanabilir bir öneri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100, 115-116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263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14.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COG9-CK-U3 Bölüm 2 tamamlanır.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Yazılı hazırlığı için s. 89-116 arasındaki şema ve haritalar (Şema 3.1, Görsel 3.18, Harita 3.6, Görsel 3.20, Görsel 3.26-3.28, Harita 3.11) defterdeki çizimlerle karşılaştırılır.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İsteyen s. 116 1. soruyu (yağış haritasına üç soru) yazar.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Gözlem günlüğü sürer.</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15. hafta için kitap s. 118-119 okunur ve ünite başındaki ön değerlendirmede yazılan 'yaşadığım yerin iklim özellikleri' listesi hatırlanır.</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89-119</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264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Bölüm özeti: iklim sisteminin bileşen ve değişkenleri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TEKRAR</a:t>
            </a:r>
          </a:p>
        </p:txBody>
      </p:sp>
      <p:sp>
        <p:nvSpPr>
          <p:cNvPr id="6" name="TextBox 5"/>
          <p:cNvSpPr txBox="1"/>
          <p:nvPr/>
        </p:nvSpPr>
        <p:spPr>
          <a:xfrm>
            <a:off x="502920" y="1216152"/>
            <a:ext cx="3108960"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1E7B6E"/>
                </a:solidFill>
                <a:latin typeface="Calibri"/>
              </a:rPr>
              <a:t>BİLEŞENLER (Şema 3.1)</a:t>
            </a:r>
          </a:p>
        </p:txBody>
      </p:sp>
      <p:sp>
        <p:nvSpPr>
          <p:cNvPr id="7" name="Rounded Rectangle 6"/>
          <p:cNvSpPr/>
          <p:nvPr/>
        </p:nvSpPr>
        <p:spPr>
          <a:xfrm>
            <a:off x="502920" y="1719072"/>
            <a:ext cx="3108960" cy="749808"/>
          </a:xfrm>
          <a:prstGeom prst="roundRect">
            <a:avLst>
              <a:gd name="adj" fmla="val 30000"/>
            </a:avLst>
          </a:prstGeom>
          <a:solidFill>
            <a:srgbClr val="4A90C8"/>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Atmosfer (hava küre)</a:t>
            </a:r>
          </a:p>
        </p:txBody>
      </p:sp>
      <p:sp>
        <p:nvSpPr>
          <p:cNvPr id="8" name="Rounded Rectangle 7"/>
          <p:cNvSpPr/>
          <p:nvPr/>
        </p:nvSpPr>
        <p:spPr>
          <a:xfrm>
            <a:off x="502920" y="2615184"/>
            <a:ext cx="3108960" cy="749808"/>
          </a:xfrm>
          <a:prstGeom prst="roundRect">
            <a:avLst>
              <a:gd name="adj" fmla="val 30000"/>
            </a:avLst>
          </a:prstGeom>
          <a:solidFill>
            <a:srgbClr val="1F5F9E"/>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Hidrosfer (su küre)</a:t>
            </a:r>
          </a:p>
        </p:txBody>
      </p:sp>
      <p:sp>
        <p:nvSpPr>
          <p:cNvPr id="9" name="Rounded Rectangle 8"/>
          <p:cNvSpPr/>
          <p:nvPr/>
        </p:nvSpPr>
        <p:spPr>
          <a:xfrm>
            <a:off x="502920" y="3511296"/>
            <a:ext cx="3108960" cy="749808"/>
          </a:xfrm>
          <a:prstGeom prst="roundRect">
            <a:avLst>
              <a:gd name="adj" fmla="val 30000"/>
            </a:avLst>
          </a:prstGeom>
          <a:solidFill>
            <a:srgbClr val="8B5E34"/>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Litosfer (taş küre)</a:t>
            </a:r>
          </a:p>
        </p:txBody>
      </p:sp>
      <p:sp>
        <p:nvSpPr>
          <p:cNvPr id="10" name="Rounded Rectangle 9"/>
          <p:cNvSpPr/>
          <p:nvPr/>
        </p:nvSpPr>
        <p:spPr>
          <a:xfrm>
            <a:off x="502920" y="4407408"/>
            <a:ext cx="3108960" cy="749808"/>
          </a:xfrm>
          <a:prstGeom prst="roundRect">
            <a:avLst>
              <a:gd name="adj" fmla="val 30000"/>
            </a:avLst>
          </a:prstGeom>
          <a:solidFill>
            <a:srgbClr val="5BA8B5"/>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Kriyosfer (buzul küre)</a:t>
            </a:r>
          </a:p>
        </p:txBody>
      </p:sp>
      <p:sp>
        <p:nvSpPr>
          <p:cNvPr id="11" name="Rounded Rectangle 10"/>
          <p:cNvSpPr/>
          <p:nvPr/>
        </p:nvSpPr>
        <p:spPr>
          <a:xfrm>
            <a:off x="502920" y="5303520"/>
            <a:ext cx="3108960" cy="749808"/>
          </a:xfrm>
          <a:prstGeom prst="roundRect">
            <a:avLst>
              <a:gd name="adj" fmla="val 30000"/>
            </a:avLst>
          </a:prstGeom>
          <a:solidFill>
            <a:srgbClr val="2E7D32"/>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FFFFFF"/>
                </a:solidFill>
                <a:latin typeface="Calibri"/>
              </a:rPr>
              <a:t>Biyosfer (canlı küre)</a:t>
            </a:r>
          </a:p>
        </p:txBody>
      </p:sp>
      <p:sp>
        <p:nvSpPr>
          <p:cNvPr id="12" name="Oval 11"/>
          <p:cNvSpPr/>
          <p:nvPr/>
        </p:nvSpPr>
        <p:spPr>
          <a:xfrm>
            <a:off x="3749040" y="2862072"/>
            <a:ext cx="1463040" cy="146304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334" b="1" i="0">
                <a:solidFill>
                  <a:srgbClr val="262626"/>
                </a:solidFill>
                <a:latin typeface="Calibri"/>
              </a:rPr>
              <a:t>İKLİM SİSTEMİ</a:t>
            </a:r>
          </a:p>
        </p:txBody>
      </p:sp>
      <p:cxnSp>
        <p:nvCxnSpPr>
          <p:cNvPr id="13" name="Connector 12"/>
          <p:cNvCxnSpPr/>
          <p:nvPr/>
        </p:nvCxnSpPr>
        <p:spPr>
          <a:xfrm>
            <a:off x="3630168" y="3593592"/>
            <a:ext cx="118872" cy="0"/>
          </a:xfrm>
          <a:prstGeom prst="line">
            <a:avLst/>
          </a:prstGeom>
          <a:ln w="38100">
            <a:solidFill>
              <a:srgbClr val="4F4F4F"/>
            </a:solidFill>
            <a:tailEnd type="triangle" w="med" len="med"/>
          </a:ln>
        </p:spPr>
      </p:cxnSp>
      <p:sp>
        <p:nvSpPr>
          <p:cNvPr id="14" name="TextBox 13"/>
          <p:cNvSpPr txBox="1"/>
          <p:nvPr/>
        </p:nvSpPr>
        <p:spPr>
          <a:xfrm>
            <a:off x="5394960" y="1216152"/>
            <a:ext cx="2743200" cy="411480"/>
          </a:xfrm>
          <a:prstGeom prst="rect">
            <a:avLst/>
          </a:prstGeom>
          <a:noFill/>
        </p:spPr>
        <p:txBody>
          <a:bodyPr wrap="square" anchor="t" lIns="73152" rIns="73152" tIns="36576" bIns="36576">
            <a:noAutofit/>
          </a:bodyPr>
          <a:lstStyle/>
          <a:p>
            <a:pPr algn="l">
              <a:spcBef>
                <a:spcPts val="0"/>
              </a:spcBef>
              <a:spcAft>
                <a:spcPts val="0"/>
              </a:spcAft>
            </a:pPr>
            <a:r>
              <a:rPr lang="tr-TR" sz="1650" b="1" i="0">
                <a:solidFill>
                  <a:srgbClr val="1E7B6E"/>
                </a:solidFill>
                <a:latin typeface="Calibri"/>
              </a:rPr>
              <a:t>DEĞİŞKENLER VE FAKTÖRLER</a:t>
            </a:r>
          </a:p>
        </p:txBody>
      </p:sp>
      <p:sp>
        <p:nvSpPr>
          <p:cNvPr id="15" name="Rounded Rectangle 14"/>
          <p:cNvSpPr/>
          <p:nvPr/>
        </p:nvSpPr>
        <p:spPr>
          <a:xfrm>
            <a:off x="5394960" y="1719072"/>
            <a:ext cx="6293815" cy="1024128"/>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5394960" y="1719072"/>
            <a:ext cx="6293815" cy="384048"/>
          </a:xfrm>
          <a:prstGeom prst="roundRect">
            <a:avLst>
              <a:gd name="adj" fmla="val 25000"/>
            </a:avLst>
          </a:prstGeom>
          <a:solidFill>
            <a:srgbClr val="D3373A"/>
          </a:solidFill>
          <a:ln>
            <a:noFill/>
          </a:ln>
          <a:effectLst/>
        </p:spPr>
        <p:txBody>
          <a:bodyPr rtlCol="0" anchor="ctr"/>
          <a:lstStyle/>
          <a:p/>
        </p:txBody>
      </p:sp>
      <p:sp>
        <p:nvSpPr>
          <p:cNvPr id="17" name="Rectangle 16"/>
          <p:cNvSpPr/>
          <p:nvPr/>
        </p:nvSpPr>
        <p:spPr>
          <a:xfrm>
            <a:off x="5394960" y="1911096"/>
            <a:ext cx="6293815" cy="192024"/>
          </a:xfrm>
          <a:prstGeom prst="rect">
            <a:avLst/>
          </a:prstGeom>
          <a:solidFill>
            <a:srgbClr val="D3373A"/>
          </a:solidFill>
          <a:ln>
            <a:noFill/>
          </a:ln>
          <a:effectLst/>
        </p:spPr>
        <p:txBody>
          <a:bodyPr rtlCol="0" anchor="ctr"/>
          <a:lstStyle/>
          <a:p/>
        </p:txBody>
      </p:sp>
      <p:sp>
        <p:nvSpPr>
          <p:cNvPr id="18" name="TextBox 17"/>
          <p:cNvSpPr txBox="1"/>
          <p:nvPr/>
        </p:nvSpPr>
        <p:spPr>
          <a:xfrm>
            <a:off x="5486400" y="1719072"/>
            <a:ext cx="6110935" cy="38404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Sıcaklık</a:t>
            </a:r>
          </a:p>
        </p:txBody>
      </p:sp>
      <p:sp>
        <p:nvSpPr>
          <p:cNvPr id="19" name="TextBox 18"/>
          <p:cNvSpPr txBox="1"/>
          <p:nvPr/>
        </p:nvSpPr>
        <p:spPr>
          <a:xfrm>
            <a:off x="5504688" y="2176272"/>
            <a:ext cx="6074359" cy="49377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enlem, eksen eğikliği, yükselti, kara-deniz, akıntılar, bitki örtüsü, kent</a:t>
            </a:r>
          </a:p>
        </p:txBody>
      </p:sp>
      <p:cxnSp>
        <p:nvCxnSpPr>
          <p:cNvPr id="20" name="Connector 19"/>
          <p:cNvCxnSpPr/>
          <p:nvPr/>
        </p:nvCxnSpPr>
        <p:spPr>
          <a:xfrm flipV="1">
            <a:off x="5212080" y="1993392"/>
            <a:ext cx="137160" cy="1600200"/>
          </a:xfrm>
          <a:prstGeom prst="line">
            <a:avLst/>
          </a:prstGeom>
          <a:ln w="19050">
            <a:solidFill>
              <a:srgbClr val="D9D9D9"/>
            </a:solidFill>
            <a:tailEnd type="triangle" w="med" len="med"/>
          </a:ln>
        </p:spPr>
      </p:cxnSp>
      <p:sp>
        <p:nvSpPr>
          <p:cNvPr id="21" name="Rounded Rectangle 20"/>
          <p:cNvSpPr/>
          <p:nvPr/>
        </p:nvSpPr>
        <p:spPr>
          <a:xfrm>
            <a:off x="5394960" y="2852928"/>
            <a:ext cx="6293815" cy="1024128"/>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394960" y="2852928"/>
            <a:ext cx="6293815" cy="384048"/>
          </a:xfrm>
          <a:prstGeom prst="roundRect">
            <a:avLst>
              <a:gd name="adj" fmla="val 25000"/>
            </a:avLst>
          </a:prstGeom>
          <a:solidFill>
            <a:srgbClr val="1E7B6E"/>
          </a:solidFill>
          <a:ln>
            <a:noFill/>
          </a:ln>
          <a:effectLst/>
        </p:spPr>
        <p:txBody>
          <a:bodyPr rtlCol="0" anchor="ctr"/>
          <a:lstStyle/>
          <a:p/>
        </p:txBody>
      </p:sp>
      <p:sp>
        <p:nvSpPr>
          <p:cNvPr id="23" name="Rectangle 22"/>
          <p:cNvSpPr/>
          <p:nvPr/>
        </p:nvSpPr>
        <p:spPr>
          <a:xfrm>
            <a:off x="5394960" y="3044952"/>
            <a:ext cx="6293815" cy="192024"/>
          </a:xfrm>
          <a:prstGeom prst="rect">
            <a:avLst/>
          </a:prstGeom>
          <a:solidFill>
            <a:srgbClr val="1E7B6E"/>
          </a:solidFill>
          <a:ln>
            <a:noFill/>
          </a:ln>
          <a:effectLst/>
        </p:spPr>
        <p:txBody>
          <a:bodyPr rtlCol="0" anchor="ctr"/>
          <a:lstStyle/>
          <a:p/>
        </p:txBody>
      </p:sp>
      <p:sp>
        <p:nvSpPr>
          <p:cNvPr id="24" name="TextBox 23"/>
          <p:cNvSpPr txBox="1"/>
          <p:nvPr/>
        </p:nvSpPr>
        <p:spPr>
          <a:xfrm>
            <a:off x="5486400" y="2852928"/>
            <a:ext cx="6110935" cy="38404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Basınç</a:t>
            </a:r>
          </a:p>
        </p:txBody>
      </p:sp>
      <p:sp>
        <p:nvSpPr>
          <p:cNvPr id="25" name="TextBox 24"/>
          <p:cNvSpPr txBox="1"/>
          <p:nvPr/>
        </p:nvSpPr>
        <p:spPr>
          <a:xfrm>
            <a:off x="5504688" y="3310128"/>
            <a:ext cx="6074359" cy="49377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yer çekimi, yükselti, sıcaklık (termik), dönme hareketi (dinamik)</a:t>
            </a:r>
          </a:p>
        </p:txBody>
      </p:sp>
      <p:cxnSp>
        <p:nvCxnSpPr>
          <p:cNvPr id="26" name="Connector 25"/>
          <p:cNvCxnSpPr/>
          <p:nvPr/>
        </p:nvCxnSpPr>
        <p:spPr>
          <a:xfrm flipV="1">
            <a:off x="5212080" y="3127248"/>
            <a:ext cx="137160" cy="466344"/>
          </a:xfrm>
          <a:prstGeom prst="line">
            <a:avLst/>
          </a:prstGeom>
          <a:ln w="19050">
            <a:solidFill>
              <a:srgbClr val="D9D9D9"/>
            </a:solidFill>
            <a:tailEnd type="triangle" w="med" len="med"/>
          </a:ln>
        </p:spPr>
      </p:cxnSp>
      <p:sp>
        <p:nvSpPr>
          <p:cNvPr id="27" name="Rounded Rectangle 26"/>
          <p:cNvSpPr/>
          <p:nvPr/>
        </p:nvSpPr>
        <p:spPr>
          <a:xfrm>
            <a:off x="5394960" y="3986784"/>
            <a:ext cx="6293815" cy="1024128"/>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5394960" y="3986784"/>
            <a:ext cx="6293815" cy="384048"/>
          </a:xfrm>
          <a:prstGeom prst="roundRect">
            <a:avLst>
              <a:gd name="adj" fmla="val 25000"/>
            </a:avLst>
          </a:prstGeom>
          <a:solidFill>
            <a:srgbClr val="2C6696"/>
          </a:solidFill>
          <a:ln>
            <a:noFill/>
          </a:ln>
          <a:effectLst/>
        </p:spPr>
        <p:txBody>
          <a:bodyPr rtlCol="0" anchor="ctr"/>
          <a:lstStyle/>
          <a:p/>
        </p:txBody>
      </p:sp>
      <p:sp>
        <p:nvSpPr>
          <p:cNvPr id="29" name="Rectangle 28"/>
          <p:cNvSpPr/>
          <p:nvPr/>
        </p:nvSpPr>
        <p:spPr>
          <a:xfrm>
            <a:off x="5394960" y="4178808"/>
            <a:ext cx="6293815" cy="192024"/>
          </a:xfrm>
          <a:prstGeom prst="rect">
            <a:avLst/>
          </a:prstGeom>
          <a:solidFill>
            <a:srgbClr val="2C6696"/>
          </a:solidFill>
          <a:ln>
            <a:noFill/>
          </a:ln>
          <a:effectLst/>
        </p:spPr>
        <p:txBody>
          <a:bodyPr rtlCol="0" anchor="ctr"/>
          <a:lstStyle/>
          <a:p/>
        </p:txBody>
      </p:sp>
      <p:sp>
        <p:nvSpPr>
          <p:cNvPr id="30" name="TextBox 29"/>
          <p:cNvSpPr txBox="1"/>
          <p:nvPr/>
        </p:nvSpPr>
        <p:spPr>
          <a:xfrm>
            <a:off x="5486400" y="3986784"/>
            <a:ext cx="6110935" cy="38404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Rüzgârlar</a:t>
            </a:r>
          </a:p>
        </p:txBody>
      </p:sp>
      <p:sp>
        <p:nvSpPr>
          <p:cNvPr id="31" name="TextBox 30"/>
          <p:cNvSpPr txBox="1"/>
          <p:nvPr/>
        </p:nvSpPr>
        <p:spPr>
          <a:xfrm>
            <a:off x="5504688" y="4443984"/>
            <a:ext cx="6074359" cy="493776"/>
          </a:xfrm>
          <a:prstGeom prst="rect">
            <a:avLst/>
          </a:prstGeom>
          <a:noFill/>
        </p:spPr>
        <p:txBody>
          <a:bodyPr wrap="square" anchor="t" lIns="73152" rIns="73152" tIns="36576" bIns="36576">
            <a:noAutofit/>
          </a:bodyPr>
          <a:lstStyle/>
          <a:p>
            <a:pPr algn="l">
              <a:spcBef>
                <a:spcPts val="0"/>
              </a:spcBef>
              <a:spcAft>
                <a:spcPts val="0"/>
              </a:spcAft>
            </a:pPr>
            <a:r>
              <a:rPr lang="tr-TR" sz="1450" b="0" i="0">
                <a:solidFill>
                  <a:srgbClr val="262626"/>
                </a:solidFill>
                <a:latin typeface="Calibri"/>
              </a:rPr>
              <a:t>basınç farkı, sürtünme, dönme hareketi; sürekli · tropikal · mevsimlik · yerel</a:t>
            </a:r>
          </a:p>
        </p:txBody>
      </p:sp>
      <p:cxnSp>
        <p:nvCxnSpPr>
          <p:cNvPr id="32" name="Connector 31"/>
          <p:cNvCxnSpPr/>
          <p:nvPr/>
        </p:nvCxnSpPr>
        <p:spPr>
          <a:xfrm>
            <a:off x="5212080" y="3593592"/>
            <a:ext cx="137160" cy="667512"/>
          </a:xfrm>
          <a:prstGeom prst="line">
            <a:avLst/>
          </a:prstGeom>
          <a:ln w="19050">
            <a:solidFill>
              <a:srgbClr val="D9D9D9"/>
            </a:solidFill>
            <a:tailEnd type="triangle" w="med" len="med"/>
          </a:ln>
        </p:spPr>
      </p:cxnSp>
      <p:sp>
        <p:nvSpPr>
          <p:cNvPr id="33" name="Rounded Rectangle 32"/>
          <p:cNvSpPr/>
          <p:nvPr/>
        </p:nvSpPr>
        <p:spPr>
          <a:xfrm>
            <a:off x="5394960" y="5120640"/>
            <a:ext cx="6293815" cy="1024128"/>
          </a:xfrm>
          <a:prstGeom prst="roundRect">
            <a:avLst>
              <a:gd name="adj" fmla="val 5000"/>
            </a:avLst>
          </a:prstGeom>
          <a:solidFill>
            <a:srgbClr val="F0F0F0"/>
          </a:solidFill>
          <a:ln>
            <a:noFill/>
          </a:ln>
          <a:effectLst/>
        </p:spPr>
        <p:txBody>
          <a:bodyPr rtlCol="0" anchor="ctr"/>
          <a:lstStyle/>
          <a:p/>
        </p:txBody>
      </p:sp>
      <p:sp>
        <p:nvSpPr>
          <p:cNvPr id="34" name="Rounded Rectangle 33"/>
          <p:cNvSpPr/>
          <p:nvPr/>
        </p:nvSpPr>
        <p:spPr>
          <a:xfrm>
            <a:off x="5394960" y="5120640"/>
            <a:ext cx="6293815" cy="384048"/>
          </a:xfrm>
          <a:prstGeom prst="roundRect">
            <a:avLst>
              <a:gd name="adj" fmla="val 25000"/>
            </a:avLst>
          </a:prstGeom>
          <a:solidFill>
            <a:srgbClr val="2F8FC9"/>
          </a:solidFill>
          <a:ln>
            <a:noFill/>
          </a:ln>
          <a:effectLst/>
        </p:spPr>
        <p:txBody>
          <a:bodyPr rtlCol="0" anchor="ctr"/>
          <a:lstStyle/>
          <a:p/>
        </p:txBody>
      </p:sp>
      <p:sp>
        <p:nvSpPr>
          <p:cNvPr id="35" name="Rectangle 34"/>
          <p:cNvSpPr/>
          <p:nvPr/>
        </p:nvSpPr>
        <p:spPr>
          <a:xfrm>
            <a:off x="5394960" y="5312664"/>
            <a:ext cx="6293815" cy="192024"/>
          </a:xfrm>
          <a:prstGeom prst="rect">
            <a:avLst/>
          </a:prstGeom>
          <a:solidFill>
            <a:srgbClr val="2F8FC9"/>
          </a:solidFill>
          <a:ln>
            <a:noFill/>
          </a:ln>
          <a:effectLst/>
        </p:spPr>
        <p:txBody>
          <a:bodyPr rtlCol="0" anchor="ctr"/>
          <a:lstStyle/>
          <a:p/>
        </p:txBody>
      </p:sp>
      <p:sp>
        <p:nvSpPr>
          <p:cNvPr id="36" name="TextBox 35"/>
          <p:cNvSpPr txBox="1"/>
          <p:nvPr/>
        </p:nvSpPr>
        <p:spPr>
          <a:xfrm>
            <a:off x="5486400" y="5120640"/>
            <a:ext cx="6110935" cy="38404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Nemlilik ve yağış</a:t>
            </a:r>
          </a:p>
        </p:txBody>
      </p:sp>
      <p:sp>
        <p:nvSpPr>
          <p:cNvPr id="37" name="TextBox 36"/>
          <p:cNvSpPr txBox="1"/>
          <p:nvPr/>
        </p:nvSpPr>
        <p:spPr>
          <a:xfrm>
            <a:off x="5504688" y="5577840"/>
            <a:ext cx="6074359" cy="49377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hava kütlesi, yükselen havanın soğuması: yükselim · yamaç · cephe</a:t>
            </a:r>
          </a:p>
        </p:txBody>
      </p:sp>
      <p:cxnSp>
        <p:nvCxnSpPr>
          <p:cNvPr id="38" name="Connector 37"/>
          <p:cNvCxnSpPr/>
          <p:nvPr/>
        </p:nvCxnSpPr>
        <p:spPr>
          <a:xfrm>
            <a:off x="5212080" y="3593592"/>
            <a:ext cx="137160" cy="1801368"/>
          </a:xfrm>
          <a:prstGeom prst="line">
            <a:avLst/>
          </a:prstGeom>
          <a:ln w="19050">
            <a:solidFill>
              <a:srgbClr val="D9D9D9"/>
            </a:solidFill>
            <a:tailEnd type="triangle" w="med" len="med"/>
          </a:ln>
        </p:spPr>
      </p:cxnSp>
      <p:sp>
        <p:nvSpPr>
          <p:cNvPr id="39" name="TextBox 3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0" name="Rounded Rectangle 3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a:t>
            </a:r>
          </a:p>
        </p:txBody>
      </p:sp>
      <p:sp>
        <p:nvSpPr>
          <p:cNvPr id="41" name="TextBox 4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265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tekrar: beş soru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MİNİ KÂĞIT · 3 dk</a:t>
            </a:r>
          </a:p>
        </p:txBody>
      </p:sp>
      <p:sp>
        <p:nvSpPr>
          <p:cNvPr id="6" name="Rounded Rectangle 5"/>
          <p:cNvSpPr/>
          <p:nvPr/>
        </p:nvSpPr>
        <p:spPr>
          <a:xfrm>
            <a:off x="502920" y="1216152"/>
            <a:ext cx="11185855" cy="932688"/>
          </a:xfrm>
          <a:prstGeom prst="roundRect">
            <a:avLst>
              <a:gd name="adj" fmla="val 15000"/>
            </a:avLst>
          </a:prstGeom>
          <a:solidFill>
            <a:srgbClr val="F0F0F0"/>
          </a:solidFill>
          <a:ln>
            <a:noFill/>
          </a:ln>
          <a:effectLst/>
        </p:spPr>
        <p:txBody>
          <a:bodyPr rtlCol="0" anchor="ctr"/>
          <a:lstStyle/>
          <a:p/>
        </p:txBody>
      </p:sp>
      <p:sp>
        <p:nvSpPr>
          <p:cNvPr id="7" name="Oval 6"/>
          <p:cNvSpPr/>
          <p:nvPr/>
        </p:nvSpPr>
        <p:spPr>
          <a:xfrm>
            <a:off x="612648" y="1408176"/>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216152"/>
            <a:ext cx="10225735" cy="93268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sisteminin beş bileşenini yaz.</a:t>
            </a:r>
          </a:p>
        </p:txBody>
      </p:sp>
      <p:sp>
        <p:nvSpPr>
          <p:cNvPr id="9" name="Rounded Rectangle 8"/>
          <p:cNvSpPr/>
          <p:nvPr/>
        </p:nvSpPr>
        <p:spPr>
          <a:xfrm>
            <a:off x="502920" y="2240280"/>
            <a:ext cx="11185855" cy="932688"/>
          </a:xfrm>
          <a:prstGeom prst="roundRect">
            <a:avLst>
              <a:gd name="adj" fmla="val 15000"/>
            </a:avLst>
          </a:prstGeom>
          <a:solidFill>
            <a:srgbClr val="F0F0F0"/>
          </a:solidFill>
          <a:ln>
            <a:noFill/>
          </a:ln>
          <a:effectLst/>
        </p:spPr>
        <p:txBody>
          <a:bodyPr rtlCol="0" anchor="ctr"/>
          <a:lstStyle/>
          <a:p/>
        </p:txBody>
      </p:sp>
      <p:sp>
        <p:nvSpPr>
          <p:cNvPr id="10" name="Oval 9"/>
          <p:cNvSpPr/>
          <p:nvPr/>
        </p:nvSpPr>
        <p:spPr>
          <a:xfrm>
            <a:off x="612648" y="2432304"/>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240280"/>
            <a:ext cx="10225735" cy="93268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Sıcaklık neden genel olarak Ekvator'dan kutuplara doğru azalır?</a:t>
            </a:r>
          </a:p>
        </p:txBody>
      </p:sp>
      <p:sp>
        <p:nvSpPr>
          <p:cNvPr id="12" name="Rounded Rectangle 11"/>
          <p:cNvSpPr/>
          <p:nvPr/>
        </p:nvSpPr>
        <p:spPr>
          <a:xfrm>
            <a:off x="502920" y="3264408"/>
            <a:ext cx="11185855" cy="932688"/>
          </a:xfrm>
          <a:prstGeom prst="roundRect">
            <a:avLst>
              <a:gd name="adj" fmla="val 15000"/>
            </a:avLst>
          </a:prstGeom>
          <a:solidFill>
            <a:srgbClr val="F0F0F0"/>
          </a:solidFill>
          <a:ln>
            <a:noFill/>
          </a:ln>
          <a:effectLst/>
        </p:spPr>
        <p:txBody>
          <a:bodyPr rtlCol="0" anchor="ctr"/>
          <a:lstStyle/>
          <a:p/>
        </p:txBody>
      </p:sp>
      <p:sp>
        <p:nvSpPr>
          <p:cNvPr id="13" name="Oval 12"/>
          <p:cNvSpPr/>
          <p:nvPr/>
        </p:nvSpPr>
        <p:spPr>
          <a:xfrm>
            <a:off x="612648" y="345643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264408"/>
            <a:ext cx="10225735" cy="93268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Yükseldikçe basınç nasıl değişir? Neden?</a:t>
            </a:r>
          </a:p>
        </p:txBody>
      </p:sp>
      <p:sp>
        <p:nvSpPr>
          <p:cNvPr id="15" name="Rounded Rectangle 14"/>
          <p:cNvSpPr/>
          <p:nvPr/>
        </p:nvSpPr>
        <p:spPr>
          <a:xfrm>
            <a:off x="502920" y="4288536"/>
            <a:ext cx="11185855" cy="932688"/>
          </a:xfrm>
          <a:prstGeom prst="roundRect">
            <a:avLst>
              <a:gd name="adj" fmla="val 15000"/>
            </a:avLst>
          </a:prstGeom>
          <a:solidFill>
            <a:srgbClr val="F0F0F0"/>
          </a:solidFill>
          <a:ln>
            <a:noFill/>
          </a:ln>
          <a:effectLst/>
        </p:spPr>
        <p:txBody>
          <a:bodyPr rtlCol="0" anchor="ctr"/>
          <a:lstStyle/>
          <a:p/>
        </p:txBody>
      </p:sp>
      <p:sp>
        <p:nvSpPr>
          <p:cNvPr id="16" name="Oval 15"/>
          <p:cNvSpPr/>
          <p:nvPr/>
        </p:nvSpPr>
        <p:spPr>
          <a:xfrm>
            <a:off x="612648" y="4480560"/>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25880" y="4288536"/>
            <a:ext cx="10225735" cy="93268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Kışın Türkiye'ye soğuk ve yağışsız günler getiren basınç merkezi hangisidir?</a:t>
            </a:r>
          </a:p>
        </p:txBody>
      </p:sp>
      <p:sp>
        <p:nvSpPr>
          <p:cNvPr id="18" name="Rounded Rectangle 17"/>
          <p:cNvSpPr/>
          <p:nvPr/>
        </p:nvSpPr>
        <p:spPr>
          <a:xfrm>
            <a:off x="502920" y="5312664"/>
            <a:ext cx="11185855" cy="932688"/>
          </a:xfrm>
          <a:prstGeom prst="roundRect">
            <a:avLst>
              <a:gd name="adj" fmla="val 15000"/>
            </a:avLst>
          </a:prstGeom>
          <a:solidFill>
            <a:srgbClr val="F0F0F0"/>
          </a:solidFill>
          <a:ln>
            <a:noFill/>
          </a:ln>
          <a:effectLst/>
        </p:spPr>
        <p:txBody>
          <a:bodyPr rtlCol="0" anchor="ctr"/>
          <a:lstStyle/>
          <a:p/>
        </p:txBody>
      </p:sp>
      <p:sp>
        <p:nvSpPr>
          <p:cNvPr id="19" name="Oval 18"/>
          <p:cNvSpPr/>
          <p:nvPr/>
        </p:nvSpPr>
        <p:spPr>
          <a:xfrm>
            <a:off x="612648" y="550468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325880" y="5312664"/>
            <a:ext cx="10225735" cy="93268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Rize'deki bol yağış hangi yağış türüdür?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89-116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266 / 268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tekrar: beş soru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11185855" cy="932688"/>
          </a:xfrm>
          <a:prstGeom prst="roundRect">
            <a:avLst>
              <a:gd name="adj" fmla="val 15000"/>
            </a:avLst>
          </a:prstGeom>
          <a:solidFill>
            <a:srgbClr val="E3F1E4"/>
          </a:solidFill>
          <a:ln>
            <a:noFill/>
          </a:ln>
          <a:effectLst/>
        </p:spPr>
        <p:txBody>
          <a:bodyPr rtlCol="0" anchor="ctr"/>
          <a:lstStyle/>
          <a:p/>
        </p:txBody>
      </p:sp>
      <p:sp>
        <p:nvSpPr>
          <p:cNvPr id="7" name="Oval 6"/>
          <p:cNvSpPr/>
          <p:nvPr/>
        </p:nvSpPr>
        <p:spPr>
          <a:xfrm>
            <a:off x="612648" y="1408176"/>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216152"/>
            <a:ext cx="10225735" cy="932688"/>
          </a:xfrm>
          <a:prstGeom prst="rect">
            <a:avLst/>
          </a:prstGeom>
          <a:noFill/>
        </p:spPr>
        <p:txBody>
          <a:bodyPr wrap="square" anchor="ctr" lIns="73152" rIns="73152" tIns="36576" bIns="36576">
            <a:noAutofit/>
          </a:bodyPr>
          <a:lstStyle/>
          <a:p>
            <a:pPr algn="l">
              <a:spcBef>
                <a:spcPts val="0"/>
              </a:spcBef>
              <a:spcAft>
                <a:spcPts val="200"/>
              </a:spcAft>
            </a:pPr>
            <a:r>
              <a:rPr lang="tr-TR" sz="1500" b="0" i="0">
                <a:solidFill>
                  <a:srgbClr val="767676"/>
                </a:solidFill>
                <a:latin typeface="Calibri"/>
              </a:rPr>
              <a:t>İklim sisteminin beş bileşenini yaz.</a:t>
            </a:r>
          </a:p>
          <a:p>
            <a:pPr algn="l">
              <a:spcBef>
                <a:spcPts val="0"/>
              </a:spcBef>
              <a:spcAft>
                <a:spcPts val="0"/>
              </a:spcAft>
            </a:pPr>
            <a:r>
              <a:rPr lang="tr-TR" sz="1900" b="1" i="0">
                <a:solidFill>
                  <a:srgbClr val="2E7D32"/>
                </a:solidFill>
                <a:latin typeface="Calibri"/>
              </a:rPr>
              <a:t>Atmosfer, hidrosfer, litosfer, kriyosfer, biyosfer (Şema 3.1, s. 89).</a:t>
            </a:r>
          </a:p>
        </p:txBody>
      </p:sp>
      <p:sp>
        <p:nvSpPr>
          <p:cNvPr id="9" name="Rounded Rectangle 8"/>
          <p:cNvSpPr/>
          <p:nvPr/>
        </p:nvSpPr>
        <p:spPr>
          <a:xfrm>
            <a:off x="502920" y="2240280"/>
            <a:ext cx="11185855" cy="932688"/>
          </a:xfrm>
          <a:prstGeom prst="roundRect">
            <a:avLst>
              <a:gd name="adj" fmla="val 15000"/>
            </a:avLst>
          </a:prstGeom>
          <a:solidFill>
            <a:srgbClr val="E3F1E4"/>
          </a:solidFill>
          <a:ln>
            <a:noFill/>
          </a:ln>
          <a:effectLst/>
        </p:spPr>
        <p:txBody>
          <a:bodyPr rtlCol="0" anchor="ctr"/>
          <a:lstStyle/>
          <a:p/>
        </p:txBody>
      </p:sp>
      <p:sp>
        <p:nvSpPr>
          <p:cNvPr id="10" name="Oval 9"/>
          <p:cNvSpPr/>
          <p:nvPr/>
        </p:nvSpPr>
        <p:spPr>
          <a:xfrm>
            <a:off x="612648" y="2432304"/>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240280"/>
            <a:ext cx="10225735" cy="932688"/>
          </a:xfrm>
          <a:prstGeom prst="rect">
            <a:avLst/>
          </a:prstGeom>
          <a:noFill/>
        </p:spPr>
        <p:txBody>
          <a:bodyPr wrap="square" anchor="ctr" lIns="73152" rIns="73152" tIns="36576" bIns="36576">
            <a:noAutofit/>
          </a:bodyPr>
          <a:lstStyle/>
          <a:p>
            <a:pPr algn="l">
              <a:spcBef>
                <a:spcPts val="0"/>
              </a:spcBef>
              <a:spcAft>
                <a:spcPts val="200"/>
              </a:spcAft>
            </a:pPr>
            <a:r>
              <a:rPr lang="tr-TR" sz="1500" b="0" i="0">
                <a:solidFill>
                  <a:srgbClr val="767676"/>
                </a:solidFill>
                <a:latin typeface="Calibri"/>
              </a:rPr>
              <a:t>Sıcaklık neden genel olarak Ekvator'dan kutuplara doğru azalır?</a:t>
            </a:r>
          </a:p>
          <a:p>
            <a:pPr algn="l">
              <a:spcBef>
                <a:spcPts val="0"/>
              </a:spcBef>
              <a:spcAft>
                <a:spcPts val="0"/>
              </a:spcAft>
            </a:pPr>
            <a:r>
              <a:rPr lang="tr-TR" sz="1900" b="1" i="0">
                <a:solidFill>
                  <a:srgbClr val="2E7D32"/>
                </a:solidFill>
                <a:latin typeface="Calibri"/>
              </a:rPr>
              <a:t>Güneş ışınlarının geliş açısı Ekvator'dan kutuplara doğru daralır (s. 94).</a:t>
            </a:r>
          </a:p>
        </p:txBody>
      </p:sp>
      <p:sp>
        <p:nvSpPr>
          <p:cNvPr id="12" name="Rounded Rectangle 11"/>
          <p:cNvSpPr/>
          <p:nvPr/>
        </p:nvSpPr>
        <p:spPr>
          <a:xfrm>
            <a:off x="502920" y="3264408"/>
            <a:ext cx="11185855" cy="932688"/>
          </a:xfrm>
          <a:prstGeom prst="roundRect">
            <a:avLst>
              <a:gd name="adj" fmla="val 15000"/>
            </a:avLst>
          </a:prstGeom>
          <a:solidFill>
            <a:srgbClr val="E3F1E4"/>
          </a:solidFill>
          <a:ln>
            <a:noFill/>
          </a:ln>
          <a:effectLst/>
        </p:spPr>
        <p:txBody>
          <a:bodyPr rtlCol="0" anchor="ctr"/>
          <a:lstStyle/>
          <a:p/>
        </p:txBody>
      </p:sp>
      <p:sp>
        <p:nvSpPr>
          <p:cNvPr id="13" name="Oval 12"/>
          <p:cNvSpPr/>
          <p:nvPr/>
        </p:nvSpPr>
        <p:spPr>
          <a:xfrm>
            <a:off x="612648" y="3456432"/>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264408"/>
            <a:ext cx="10225735" cy="932688"/>
          </a:xfrm>
          <a:prstGeom prst="rect">
            <a:avLst/>
          </a:prstGeom>
          <a:noFill/>
        </p:spPr>
        <p:txBody>
          <a:bodyPr wrap="square" anchor="ctr" lIns="73152" rIns="73152" tIns="36576" bIns="36576">
            <a:noAutofit/>
          </a:bodyPr>
          <a:lstStyle/>
          <a:p>
            <a:pPr algn="l">
              <a:spcBef>
                <a:spcPts val="0"/>
              </a:spcBef>
              <a:spcAft>
                <a:spcPts val="200"/>
              </a:spcAft>
            </a:pPr>
            <a:r>
              <a:rPr lang="tr-TR" sz="1500" b="0" i="0">
                <a:solidFill>
                  <a:srgbClr val="767676"/>
                </a:solidFill>
                <a:latin typeface="Calibri"/>
              </a:rPr>
              <a:t>Yükseldikçe basınç nasıl değişir? Neden?</a:t>
            </a:r>
          </a:p>
          <a:p>
            <a:pPr algn="l">
              <a:spcBef>
                <a:spcPts val="0"/>
              </a:spcBef>
              <a:spcAft>
                <a:spcPts val="0"/>
              </a:spcAft>
            </a:pPr>
            <a:r>
              <a:rPr lang="tr-TR" sz="1900" b="1" i="0">
                <a:solidFill>
                  <a:srgbClr val="2E7D32"/>
                </a:solidFill>
                <a:latin typeface="Calibri"/>
              </a:rPr>
              <a:t>Azalır: gazların yoğunluğu yerden yükseldikçe azalır (s. 106).</a:t>
            </a:r>
          </a:p>
        </p:txBody>
      </p:sp>
      <p:sp>
        <p:nvSpPr>
          <p:cNvPr id="15" name="Rounded Rectangle 14"/>
          <p:cNvSpPr/>
          <p:nvPr/>
        </p:nvSpPr>
        <p:spPr>
          <a:xfrm>
            <a:off x="502920" y="4288536"/>
            <a:ext cx="11185855" cy="932688"/>
          </a:xfrm>
          <a:prstGeom prst="roundRect">
            <a:avLst>
              <a:gd name="adj" fmla="val 15000"/>
            </a:avLst>
          </a:prstGeom>
          <a:solidFill>
            <a:srgbClr val="E3F1E4"/>
          </a:solidFill>
          <a:ln>
            <a:noFill/>
          </a:ln>
          <a:effectLst/>
        </p:spPr>
        <p:txBody>
          <a:bodyPr rtlCol="0" anchor="ctr"/>
          <a:lstStyle/>
          <a:p/>
        </p:txBody>
      </p:sp>
      <p:sp>
        <p:nvSpPr>
          <p:cNvPr id="16" name="Oval 15"/>
          <p:cNvSpPr/>
          <p:nvPr/>
        </p:nvSpPr>
        <p:spPr>
          <a:xfrm>
            <a:off x="612648" y="4480560"/>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25880" y="4288536"/>
            <a:ext cx="10225735" cy="932688"/>
          </a:xfrm>
          <a:prstGeom prst="rect">
            <a:avLst/>
          </a:prstGeom>
          <a:noFill/>
        </p:spPr>
        <p:txBody>
          <a:bodyPr wrap="square" anchor="ctr" lIns="73152" rIns="73152" tIns="36576" bIns="36576">
            <a:noAutofit/>
          </a:bodyPr>
          <a:lstStyle/>
          <a:p>
            <a:pPr algn="l">
              <a:spcBef>
                <a:spcPts val="0"/>
              </a:spcBef>
              <a:spcAft>
                <a:spcPts val="200"/>
              </a:spcAft>
            </a:pPr>
            <a:r>
              <a:rPr lang="tr-TR" sz="1500" b="0" i="0">
                <a:solidFill>
                  <a:srgbClr val="767676"/>
                </a:solidFill>
                <a:latin typeface="Calibri"/>
              </a:rPr>
              <a:t>Kışın Türkiye'ye soğuk ve yağışsız günler getiren basınç merkezi hangisidir?</a:t>
            </a:r>
          </a:p>
          <a:p>
            <a:pPr algn="l">
              <a:spcBef>
                <a:spcPts val="0"/>
              </a:spcBef>
              <a:spcAft>
                <a:spcPts val="0"/>
              </a:spcAft>
            </a:pPr>
            <a:r>
              <a:rPr lang="tr-TR" sz="1900" b="1" i="0">
                <a:solidFill>
                  <a:srgbClr val="2E7D32"/>
                </a:solidFill>
                <a:latin typeface="Calibri"/>
              </a:rPr>
              <a:t>Sibirya termik yüksek basıncı (s. 109).</a:t>
            </a:r>
          </a:p>
        </p:txBody>
      </p:sp>
      <p:sp>
        <p:nvSpPr>
          <p:cNvPr id="18" name="Rounded Rectangle 17"/>
          <p:cNvSpPr/>
          <p:nvPr/>
        </p:nvSpPr>
        <p:spPr>
          <a:xfrm>
            <a:off x="502920" y="5312664"/>
            <a:ext cx="11185855" cy="932688"/>
          </a:xfrm>
          <a:prstGeom prst="roundRect">
            <a:avLst>
              <a:gd name="adj" fmla="val 15000"/>
            </a:avLst>
          </a:prstGeom>
          <a:solidFill>
            <a:srgbClr val="E3F1E4"/>
          </a:solidFill>
          <a:ln>
            <a:noFill/>
          </a:ln>
          <a:effectLst/>
        </p:spPr>
        <p:txBody>
          <a:bodyPr rtlCol="0" anchor="ctr"/>
          <a:lstStyle/>
          <a:p/>
        </p:txBody>
      </p:sp>
      <p:sp>
        <p:nvSpPr>
          <p:cNvPr id="19" name="Oval 18"/>
          <p:cNvSpPr/>
          <p:nvPr/>
        </p:nvSpPr>
        <p:spPr>
          <a:xfrm>
            <a:off x="612648" y="5504688"/>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325880" y="5312664"/>
            <a:ext cx="10225735" cy="932688"/>
          </a:xfrm>
          <a:prstGeom prst="rect">
            <a:avLst/>
          </a:prstGeom>
          <a:noFill/>
        </p:spPr>
        <p:txBody>
          <a:bodyPr wrap="square" anchor="ctr" lIns="73152" rIns="73152" tIns="36576" bIns="36576">
            <a:noAutofit/>
          </a:bodyPr>
          <a:lstStyle/>
          <a:p>
            <a:pPr algn="l">
              <a:spcBef>
                <a:spcPts val="0"/>
              </a:spcBef>
              <a:spcAft>
                <a:spcPts val="200"/>
              </a:spcAft>
            </a:pPr>
            <a:r>
              <a:rPr lang="tr-TR" sz="1500" b="0" i="0">
                <a:solidFill>
                  <a:srgbClr val="767676"/>
                </a:solidFill>
                <a:latin typeface="Calibri"/>
              </a:rPr>
              <a:t>Rize'deki bol yağış hangi yağış türüdür?</a:t>
            </a:r>
          </a:p>
          <a:p>
            <a:pPr algn="l">
              <a:spcBef>
                <a:spcPts val="0"/>
              </a:spcBef>
              <a:spcAft>
                <a:spcPts val="0"/>
              </a:spcAft>
            </a:pPr>
            <a:r>
              <a:rPr lang="tr-TR" sz="1900" b="1" i="0">
                <a:solidFill>
                  <a:srgbClr val="2E7D32"/>
                </a:solidFill>
                <a:latin typeface="Calibri"/>
              </a:rPr>
              <a:t>Yamaç (orografik) yağışı (s. 115-116).</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89-116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267 / 268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Yazılıya hazırlık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DÖNEM 2. YAZILI</a:t>
            </a:r>
          </a:p>
        </p:txBody>
      </p:sp>
      <p:sp>
        <p:nvSpPr>
          <p:cNvPr id="6" name="Rounded Rectangle 5"/>
          <p:cNvSpPr/>
          <p:nvPr/>
        </p:nvSpPr>
        <p:spPr>
          <a:xfrm>
            <a:off x="502920" y="1216152"/>
            <a:ext cx="11185855" cy="1143000"/>
          </a:xfrm>
          <a:prstGeom prst="roundRect">
            <a:avLst>
              <a:gd name="adj" fmla="val 8000"/>
            </a:avLst>
          </a:prstGeom>
          <a:solidFill>
            <a:srgbClr val="F9E1E1"/>
          </a:solidFill>
          <a:ln>
            <a:noFill/>
          </a:ln>
          <a:effectLst/>
        </p:spPr>
        <p:txBody>
          <a:bodyPr rtlCol="0" anchor="ctr" wrap="square" lIns="128016" rIns="128016" tIns="73152" bIns="73152">
            <a:noAutofit/>
          </a:bodyPr>
          <a:lstStyle/>
          <a:p>
            <a:pPr algn="ctr">
              <a:spcBef>
                <a:spcPts val="0"/>
              </a:spcBef>
              <a:spcAft>
                <a:spcPts val="400"/>
              </a:spcAft>
            </a:pPr>
            <a:r>
              <a:rPr lang="tr-TR" sz="2400" b="1" i="0">
                <a:solidFill>
                  <a:srgbClr val="D3373A"/>
                </a:solidFill>
                <a:latin typeface="Calibri"/>
              </a:rPr>
              <a:t>1. dönem 2. yazılı sınavları: 4-15 Ocak 2027</a:t>
            </a:r>
          </a:p>
          <a:p>
            <a:pPr algn="ctr">
              <a:spcBef>
                <a:spcPts val="0"/>
              </a:spcBef>
              <a:spcAft>
                <a:spcPts val="0"/>
              </a:spcAft>
            </a:pPr>
            <a:r>
              <a:rPr lang="tr-TR" sz="2400" b="0" i="0">
                <a:solidFill>
                  <a:srgbClr val="262626"/>
                </a:solidFill>
                <a:latin typeface="Calibri"/>
              </a:rPr>
              <a:t>Coğrafya sınavımızın günü okul sınav takviminde</a:t>
            </a:r>
          </a:p>
        </p:txBody>
      </p:sp>
      <p:sp>
        <p:nvSpPr>
          <p:cNvPr id="7" name="Rounded Rectangle 6"/>
          <p:cNvSpPr/>
          <p:nvPr/>
        </p:nvSpPr>
        <p:spPr>
          <a:xfrm>
            <a:off x="502920" y="2542032"/>
            <a:ext cx="3594506" cy="37033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542032"/>
            <a:ext cx="3594506"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807208"/>
            <a:ext cx="3594506"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5420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Defterinle karşılaştır</a:t>
            </a:r>
          </a:p>
        </p:txBody>
      </p:sp>
      <p:sp>
        <p:nvSpPr>
          <p:cNvPr id="11" name="TextBox 10"/>
          <p:cNvSpPr txBox="1"/>
          <p:nvPr/>
        </p:nvSpPr>
        <p:spPr>
          <a:xfrm>
            <a:off x="612648" y="3145536"/>
            <a:ext cx="3375050" cy="302666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Şema 3.1 bileşen ve değişkenler (s. 89)</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Görsel 3.18 basınç kuşakları (s. 107)</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Harita 3.6 basınç merkezleri (s. 109)</a:t>
            </a:r>
          </a:p>
        </p:txBody>
      </p:sp>
      <p:sp>
        <p:nvSpPr>
          <p:cNvPr id="12" name="Rounded Rectangle 11"/>
          <p:cNvSpPr/>
          <p:nvPr/>
        </p:nvSpPr>
        <p:spPr>
          <a:xfrm>
            <a:off x="4298594" y="2542032"/>
            <a:ext cx="3594506" cy="37033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254203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280720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25420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Şemalar ve haritalar</a:t>
            </a:r>
          </a:p>
        </p:txBody>
      </p:sp>
      <p:sp>
        <p:nvSpPr>
          <p:cNvPr id="16" name="TextBox 15"/>
          <p:cNvSpPr txBox="1"/>
          <p:nvPr/>
        </p:nvSpPr>
        <p:spPr>
          <a:xfrm>
            <a:off x="4408322" y="3145536"/>
            <a:ext cx="3375050" cy="302666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Görsel 3.20 sürekli rüzgârlar (s. 111)</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Görsel 3.26-3.28 yağış türleri (s. 115)</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Harita 3.11 Türkiye'de yağış (s. 116)</a:t>
            </a:r>
          </a:p>
        </p:txBody>
      </p:sp>
      <p:sp>
        <p:nvSpPr>
          <p:cNvPr id="17" name="Rounded Rectangle 16"/>
          <p:cNvSpPr/>
          <p:nvPr/>
        </p:nvSpPr>
        <p:spPr>
          <a:xfrm>
            <a:off x="8094268" y="2542032"/>
            <a:ext cx="3594506" cy="37033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2542032"/>
            <a:ext cx="3594506" cy="530352"/>
          </a:xfrm>
          <a:prstGeom prst="roundRect">
            <a:avLst>
              <a:gd name="adj" fmla="val 25000"/>
            </a:avLst>
          </a:prstGeom>
          <a:solidFill>
            <a:srgbClr val="D3373A"/>
          </a:solidFill>
          <a:ln>
            <a:noFill/>
          </a:ln>
          <a:effectLst/>
        </p:spPr>
        <p:txBody>
          <a:bodyPr rtlCol="0" anchor="ctr"/>
          <a:lstStyle/>
          <a:p/>
        </p:txBody>
      </p:sp>
      <p:sp>
        <p:nvSpPr>
          <p:cNvPr id="19" name="Rectangle 18"/>
          <p:cNvSpPr/>
          <p:nvPr/>
        </p:nvSpPr>
        <p:spPr>
          <a:xfrm>
            <a:off x="8094268" y="2807208"/>
            <a:ext cx="3594506" cy="265176"/>
          </a:xfrm>
          <a:prstGeom prst="rect">
            <a:avLst/>
          </a:prstGeom>
          <a:solidFill>
            <a:srgbClr val="D3373A"/>
          </a:solidFill>
          <a:ln>
            <a:noFill/>
          </a:ln>
          <a:effectLst/>
        </p:spPr>
        <p:txBody>
          <a:bodyPr rtlCol="0" anchor="ctr"/>
          <a:lstStyle/>
          <a:p/>
        </p:txBody>
      </p:sp>
      <p:sp>
        <p:nvSpPr>
          <p:cNvPr id="20" name="TextBox 19"/>
          <p:cNvSpPr txBox="1"/>
          <p:nvPr/>
        </p:nvSpPr>
        <p:spPr>
          <a:xfrm>
            <a:off x="8185708" y="25420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Önce bunlar</a:t>
            </a:r>
          </a:p>
        </p:txBody>
      </p:sp>
      <p:sp>
        <p:nvSpPr>
          <p:cNvPr id="21" name="TextBox 20"/>
          <p:cNvSpPr txBox="1"/>
          <p:nvPr/>
        </p:nvSpPr>
        <p:spPr>
          <a:xfrm>
            <a:off x="8203996" y="3145536"/>
            <a:ext cx="3375050" cy="302666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Öz değerlendirmede 'tekrar etmem gereken'</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Hızlı tekrarda yanlış yaptığın soru</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89-117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268 / 268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14. hafta · İklim Sistemi IV: Nem, Yağış ve Kentsel Isı Adası (slayt 226-268)</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