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Üniteyi tanıtmak; kapak fotoğrafıyla hava olayı ile iklim arasındaki farka ilk bakışı açmak.</a:t>
            </a:r>
          </a:p>
          <a:p/>
          <a:p>
            <a:r>
              <a:t>SÜRE: Ünite açılışı ve köprü kurma aşamasının (9. hafta 1. aşama, 10 dk) ilk 2 dakikası; aşamanın slaytları 1-14.</a:t>
            </a:r>
          </a:p>
          <a:p/>
          <a:p>
            <a:r>
              <a:t>NASIL: Fotoğrafı 20 saniye inceletin: 'Bu fotoğraf çekildiği an bu yerde hava nasıldı? Bu yerin kışları genel olarak nasıl geçer?' İlk soru hava durumunu, ikinci soru iklimi sorar; iki cevabı tahtanın iki köşesine yazın. 9. haftanın ilk konusu bu iki kavramın farkıdır.</a:t>
            </a:r>
          </a:p>
          <a:p/>
          <a:p>
            <a:r>
              <a:t>BEKLENEN CEVAP: Hava durumu (o an): açık ve soğuk; dağ yamaçlarında kar ve kırağı, vadilerde alçak bulut (sis) denizi, gökyüzünde gün doğumu ya da batımı ışığı. İklim (uzun süre): kışları karlı ve soğuk geçen yüksek, ormanlık bir dağlık alan. Fotoğrafın çekildiği yer kitapta yazılmaz; yer adı söylemeyin.</a:t>
            </a:r>
          </a:p>
          <a:p/>
          <a:p>
            <a:r>
              <a:t>KAYNAK: Ders kitabı s. 74-75 ünite açılış görseli; hava durumu-iklim ayrımı s. 77.</a:t>
            </a:r>
          </a:p>
          <a:p/>
          <a:p>
            <a:r>
              <a:t>NOT: Bu sunum yalnız okul içi ders kullanımı içindir: harita ve fotoğraflar MEB ders kitabındandır; dosya okul dışında paylaşılmaz, internete konmaz.</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Ünitenin dört öğrenme çıktısını ve hangi haftalarda işleneceğini göstermek.</a:t>
            </a:r>
          </a:p>
          <a:p/>
          <a:p>
            <a:r>
              <a:t>NASIL: Kartları soldan sağa okuyun; her kartın altındaki italik cümle kitabın ünite açılışındaki amaç cümlesidir. Ünite iki sunumdur: bu sunum (A) ilk iki çıktıyı, 15. haftada açılacak B sunumu son iki çıktıyı taşır. 'Ünitenin sonunda bir bilgi görseli hazırlayacaksınız' diyerek performans görevini önceden duyurun (19. haftada, s. 131).</a:t>
            </a:r>
          </a:p>
          <a:p/>
          <a:p>
            <a:r>
              <a:t>KAYNAK: Program (2026): COĞ.9.3.1-9.3.4; kitap s. 74 'Bu ünitede … amaçlanmaktadır.'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Ünitede kullanılacak ölçme araçlarını öğrencinin diliyle duyurmak.</a:t>
            </a:r>
          </a:p>
          <a:p/>
          <a:p>
            <a:r>
              <a:t>NASIL: Dört kartı kısaca tanıtın; hangisinin ne zaman yapılacağını alttaki çiplerden gösterin. Kontrol listesi, öz değerlendirme formu ve analitik dereceli puanlama anahtarı kitaptaki karekodlardadır; çıktıları öğretmen getirir (öğrenci telefonu kullanılmaz). Ünite sonunda ölçme ve değerlendirme soruları vardır (s. 132-137; sayfanın girişi '16 soru' der, sayfalarda 21 numaralı soru vardır).</a:t>
            </a:r>
          </a:p>
          <a:p/>
          <a:p>
            <a:r>
              <a:t>KAYNAK: Kitap s. 74: 'Ünitede sizden … beklenmektedir.' Program, Öğrenme Kanıtları.</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Ünitenin yirmi yedi anahtar kavramını dört grupta göstermek.</a:t>
            </a:r>
          </a:p>
          <a:p/>
          <a:p>
            <a:r>
              <a:t>NASIL: Kavramları sesli okutun; 'Hangilerini ortaokulda duydunuz?' sorusuyla ön bilgiyi yoklayın. Gruplama sunum içindir; kavram listesi kitapla (ve programla) aynıdır.</a:t>
            </a:r>
          </a:p>
          <a:p/>
          <a:p>
            <a:r>
              <a:t>KAYNAK: Kitap s. 75 Anahtar Kavramlar (program listesiyle aynı).</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öğrenme çıktısını ve süreç bileşenlerini tanıtmak.</a:t>
            </a:r>
          </a:p>
          <a:p/>
          <a:p>
            <a:r>
              <a:t>SÜRE: 80 dakikalık akış (ders planı, 9. hafta): ünite açılışı ve köprü kurma 10 · ön değerlendirme 6 · sınav dönütü (esnek) 12 · hava olayları, meteoroloji-klimatoloji ve atmosfer 12 (40. dk) · geçiş 2 · düşün-eşleş-paylaş 12 · paylaşım 10 · gözlem ve gözlem günlüğü 10 · toparlama 6.</a:t>
            </a:r>
          </a:p>
          <a:p/>
          <a:p>
            <a:r>
              <a:t>NASIL: Çıktıyı öğrencinin diliyle söyleyin: 'Bu hafta hava durumu ile iklimi ayıracak, hava olaylarını ölçecek, bir deney yapacak ve gökyüzüne bakarak tahmin yürüteceğiz. Gözlem günlüğümüz bugün başlıyor.' 10 Kasım anmasına derse başlarken bir cümleyle yer verin.</a:t>
            </a:r>
          </a:p>
          <a:p/>
          <a:p>
            <a:r>
              <a:t>KAYNAK: Program (2026) COĞ.9.3.1 a-b; ders planı 9. hafta; kitap 3.1.1 (s. 76-88).</a:t>
            </a:r>
          </a:p>
          <a:p/>
          <a:p>
            <a:r>
              <a:t>NOT: 1. dönem 1. yazılı sınav dönemi (02-13 Kasım 2026, Bakanlık penceresi) bu hafta sürer; sınav dönütü esnek aşamadadır (17-18. slaytlar).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haritasını göstermek (30 sn).</a:t>
            </a:r>
          </a:p>
          <a:p/>
          <a:p>
            <a:r>
              <a:t>NASIL: Her istasyonu bir cümleyle söyleyin; 3. istasyondan sonra dersin ilk yarısı biter. Sınav dönütü (esnek) yol haritasında gösterilmez.</a:t>
            </a:r>
          </a:p>
          <a:p/>
          <a:p>
            <a:r>
              <a:t>KAYNAK: Ders planı 9. hafta akışı.</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Ünitenin köprü kurma etkinliği: programın önerdiği 'hava durumu haberi'nden yola çıkarak hava durumu ile iklim ayrımını açmak.</a:t>
            </a:r>
          </a:p>
          <a:p/>
          <a:p>
            <a:r>
              <a:t>SÜRE: Ünite açılışı ve köprü kurma 10 dk: giriş slaytları 2 dk · Başlarken 4-5 dk · Konuya Başlarken 3 dk.</a:t>
            </a:r>
          </a:p>
          <a:p/>
          <a:p>
            <a:r>
              <a:t>NASIL: Metni bir öğrenciye okutun; ikinci paragrafı (Tuba Hanım'ın sözleri) başka bir öğrenci okusun. 'Haber ne anlatıyor, Tuba Hanım ne anlatıyor?' diye sorun; cevabı şimdilik almayın, 1. soru tablosuna geçin. 12 Kasım Afet Eğitimi Hazırlık Günü bağı: haberde okulların tatil edilmesi ve ulaşımın aksaması bir hava olayının toplumsal etkisidir.</a:t>
            </a:r>
          </a:p>
          <a:p/>
          <a:p>
            <a:r>
              <a:t>KAYNAK: Kitap s. 76 BAŞLARKEN (2026-2027 baskısı; önceki baskının Sahra kaya resimleri metni bu baskıda yoktur). Program 'Köprü Kurma': hava durumu haberlerinden yola çıkarak hava olaylarının günlük hayata etkisine yönelik görüşler.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Metindeki ifadeleri 'kısa süreli durum' ve 'uzun süreli özellik' diye ayırmak.</a:t>
            </a:r>
          </a:p>
          <a:p/>
          <a:p>
            <a:r>
              <a:t>NASIL: İkililer 2 dakikada kitaptaki tabloya yazar. İpucu vermeden önce bekleyin; takılan ikiliye 'Hangi ifade belirli bir güne ve saate ait, hangisi yıllar boyunca geçerli?' diye sorun. Cevaplar izleyen slaytta.</a:t>
            </a:r>
          </a:p>
          <a:p/>
          <a:p>
            <a:r>
              <a:t>BEKLENEN CEVAP: Hava durumu: 'Sıcaklık bir saat içinde 8 °C'tan −2 °C'a düştü', 'Bugünkü kar yağışı' (ayrıca MGM'nin turuncu kodlu uyarısı, 'bu kısa süreli ve etkili hava değişimi'). İklim: 'en fazla yağış kış mevsiminde düşer', 'uzun yıllar boyunca gözlemlenen sıcaklık ve yağış özellikleri'.</a:t>
            </a:r>
          </a:p>
          <a:p/>
          <a:p>
            <a:r>
              <a:t>KAYNAK: Kitap s. 76 Başlarken 1. soru ve tablo.</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Tablonun örnek cevabı ve iki kavramın kitaptaki tanımı.</a:t>
            </a:r>
          </a:p>
          <a:p/>
          <a:p>
            <a:r>
              <a:t>NASIL: İkililerden cevap alın, sonra slaytı açın. Öğrencinin metinden seçtiği başka gerekçeli ifade de doğrudur (ör. 'turuncu kodlu uyarı', 'bu kısa süreli ve etkili hava değişimi'). Alttaki iki tanımı tahtaya yazdırın; anahtar sözcükler: kısa süreli ↔ uzun süreli ortalamalar ve uç değerler.</a:t>
            </a:r>
          </a:p>
          <a:p/>
          <a:p>
            <a:r>
              <a:t>BEKLENEN CEVAP: Hava durumu: a) Sıcaklık bir saat içinde 8 °C'tan −2 °C'a düştü. b) Bugünkü kar yağışı (herkesi şaşırttı). İklim: a) En fazla yağış kış mevsiminde düşer. b) Tarım planlamasında uzun yıllar boyunca gözlemlenen sıcaklık ve yağış özellikleri dikkate alınır.</a:t>
            </a:r>
          </a:p>
          <a:p/>
          <a:p>
            <a:r>
              <a:t>KAYNAK: Kitap s. 76 metni; hava durumu tanımı s. 86 ('Hava Tahminleri Nasıl Yapılır?'), iklim tanımı s. 77 (kenar kutusu).</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Yaşanılan yerin iklim özelliklerini ve iklimin insan yaşamına etkilerini sınıfça listelemek.</a:t>
            </a:r>
          </a:p>
          <a:p/>
          <a:p>
            <a:r>
              <a:t>NASIL: İsim kartıyla 5-6 öğrenciden birer özellik alın, tahtanın iki sütununa yazın. Bir öğrenci 'bugün yağmurlu' derse 'Bu hava durumu mu, iklim mi?' diye sorun (1. sorunun pekiştirmesi). Yazıcı listeyi bir kâğıda geçirir: 15. haftada (iklim türleri) bu listeye döneceğiz.</a:t>
            </a:r>
          </a:p>
          <a:p/>
          <a:p>
            <a:r>
              <a:t>BEKLENEN CEVAP: İzleyen slaytta örnek cevap (İstanbul).</a:t>
            </a:r>
          </a:p>
          <a:p/>
          <a:p>
            <a:r>
              <a:t>KAYNAK: Kitap s. 76 Başlarken 2. soru; program 'Ön Değerlendirme Süreci' (yaşadıkları yerin iklimine ait özellikleri listeleme).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Yaşadığımız yerin (örnek: İstanbul; kendi ilinize göre uyarlayın) iklim özelliklerinin ve etkilerinin örnek listesi.</a:t>
            </a:r>
          </a:p>
          <a:p/>
          <a:p>
            <a:r>
              <a:t>NASIL: Tahtadaki listeyle karşılaştırın; doğru ama farklı ifadeleri kabul edin. Bu özellikler 'genellikle' ve 'her yıl' ile kurulur — iklim cümlesidir. Rakam vermeyin: sıcaklık ve yağış değerleri 12. ve 15. haftalarda kitabın haritaları ve grafikleriyle okunacak.</a:t>
            </a:r>
          </a:p>
          <a:p/>
          <a:p>
            <a:r>
              <a:t>BEKLENEN CEVAP: Yazlar sıcak ve az yağışlı; kışlar genellikle ılık ve yağışlı, en fazla yağış kışın; bazı kış günlerinde kar; nem çoğunlukla yüksek; kuzeyden esen poyraz serinletir, güneybatıdan esen lodos ılıktır ve ardından yağmur getirir. Etkileri: kışın ısınma ve enerji tüketimi artar; giyim, ulaşım ve okul hayatı yağışlı-rüzgârlı günlere göre düzenlenir; barajlar en çok kış yağışlarıyla dolar, yazın su tasarrufu önem kazanır; tarım ve bahçecilik iklime göre planlanır.</a:t>
            </a:r>
          </a:p>
          <a:p/>
          <a:p>
            <a:r>
              <a:t>KAYNAK: Bilimsel; kitapta İstanbul'un iklim özellikleri yazılı değildir (genel kabul görmüş bilgi, 9. sınıf düzeyi). Poyraz ve lodos: kitap s. 114 'Türkiye'de Rüzgârlar' (lodos Batı Anadolu ve Marmara'da etkilidir). Tarım planlaması cümlesi s. 76.</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3.1.1'in köprü sorusu: hava tahminini izlemenin günlük hayattaki önemini fark ettirmek.</a:t>
            </a:r>
          </a:p>
          <a:p/>
          <a:p>
            <a:r>
              <a:t>NASIL: Üç görseli 20 saniye inceletin: soldan sağa yağmurda başını örtmeye çalışan yaya, üzerine halı örtülmüş otomobil, su basmış cadde. Görsellerin yeri kitapta yazılmaz; yer adı söylemeyin. 'Bu insanlar hava tahminini takip etseydi ne değişirdi?' diye sorun, üç öğrenciden görüş alın. 2. soruda 'kendi hafta sonu planını hava tahminine göre değiştirdiği' bir örnek isteyin.</a:t>
            </a:r>
          </a:p>
          <a:p/>
          <a:p>
            <a:r>
              <a:t>BEKLENEN CEVAP: Örnek cevaplar izleyen iki slaytta.</a:t>
            </a:r>
          </a:p>
          <a:p/>
          <a:p>
            <a:r>
              <a:t>KAYNAK: Kitap s. 77 KONUYA BAŞLARKEN (üç görsel, iki soru); program 'Köprü Kurma'.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 sorunun örnek cevabı: üç görselde hava tahmini izlenseydi alınabilecek önlemler.</a:t>
            </a:r>
          </a:p>
          <a:p/>
          <a:p>
            <a:r>
              <a:t>NASIL: Öğrencilerin görüşlerini aldıktan sonra açın. Halı örtülen otomobil için kitap bir neden yazmaz; 'dolu gibi bir uyarıya karşı aracını korumaya çalışan sürücü' en akla yakın yorumdur, öğrencinin başka gerekçeli yorumu da kabul edilir.</a:t>
            </a:r>
          </a:p>
          <a:p/>
          <a:p>
            <a:r>
              <a:t>BEKLENEN CEVAP: Yaya: tahmini izleseydi şemsiye ya da yağmurluk alır, yolculuğunu yağmura göre planlardı. Sürücü: uyarıyı izleyip aracını korumaya çalışıyor; kapalı bir alana çekmek daha güvenli olurdu. Su basmış cadde: uyarıyı izleyen o yoldan geçmez, araç ve eşyalarını korur, yetkililer önceden önlem alır. Sonuç: hava tahmini günlük planı, malı ve canı korumak için önemlidir (s. 78).</a:t>
            </a:r>
          </a:p>
          <a:p/>
          <a:p>
            <a:r>
              <a:t>KAYNAK: Kitap s. 77 görselleri; s. 78 'Hava olaylarını öğrenmek … hazırlıklı olmak ve tedbir almak için önemlidir.'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 sorunun örnek cevabı: hava olaylarının günlük hayata etkileri, kitabın cümleleriyle.</a:t>
            </a:r>
          </a:p>
          <a:p/>
          <a:p>
            <a:r>
              <a:t>NASIL: Öğrencilerin örneklerini dört başlığa yerleştirin; kartlardaki cümleler kitabın 3.1.1 metnindendir — 6. aşamadaki kartlarda bu cümlelere döneceğiz.</a:t>
            </a:r>
          </a:p>
          <a:p/>
          <a:p>
            <a:r>
              <a:t>BEKLENEN CEVAP: Sıcaklık: konfor ve sağlık, bitki ve hayvanlar, su kaynakları, tarım; ilkbahar donu tarım ürünlerine zarar verir. Yağış: şiddetli yağış sel ve taşkınla ulaşımı aksatır, ev ve iş yerlerini su basar. Rüzgâr: kirleticileri dağıtır, hava kalitesini artırır, deniz ve hava ulaşımını etkiler, enerji kaynağıdır. Sis: görüşü azaltır, ulaşımı zorlaştırır.</a:t>
            </a:r>
          </a:p>
          <a:p/>
          <a:p>
            <a:r>
              <a:t>KAYNAK: Kitap s. 77 (etkiler paragrafı), s. 78 (sıcaklık), s. 79 (rüzgâr), s. 81 (sis bilgi kutusu).</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ön değerlendirme süreci: hava durumu-iklim farkı, çağrışım ifadeleri, yaşanılan yerin iklim özellikleri (not amaçlı değil).</a:t>
            </a:r>
          </a:p>
          <a:p/>
          <a:p>
            <a:r>
              <a:t>SÜRE: 6 dk: 4 dk bireysel yazma · 1 dk sıra başlarıyla toplama · 1 dk örnek cevap.</a:t>
            </a:r>
          </a:p>
          <a:p/>
          <a:p>
            <a:r>
              <a:t>NASIL: Yaprağı dağıtın ve 'sınav değil, nereden başlayacağımızı görmek için' deyin. Başlarken sınıfça konuşuldu; yaprakta her öğrenci kendi cümlesini kurar (B'de metindeki ifadeler kullanılmaz). C'de tahtadaki listeden seçmek serbesttir, etkisini kendisi yazar. Yapraklar toplanınca izleyen slaytı açın. Sonuç özeti zümre dosyasına gider; C bölümü 15. haftada iklim türlerine köprü olur.</a:t>
            </a:r>
          </a:p>
          <a:p/>
          <a:p>
            <a:r>
              <a:t>BEKLENEN CEVAP: İzleyen slaytta (yapraklar toplandıktan sonra).</a:t>
            </a:r>
          </a:p>
          <a:p/>
          <a:p>
            <a:r>
              <a:t>KAYNAK: Program 'Ön Değerlendirme Süreci': hava durumu ve iklim arasındaki farklılıkları açıklama, kavramları çağrıştıran ifadeler oluşturma, yaşanılan yerin iklimine ait özellikleri listeleme; ders planı 9. hafta 2. aşama.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Ön değerlendirmenin örnek cevapları.</a:t>
            </a:r>
          </a:p>
          <a:p/>
          <a:p>
            <a:r>
              <a:t>NASIL: Yapraklar toplandıktan sonra gösterin; ön değerlendirme not amaçlı değildir, yapraktaki cevaplar değiştirilmez. Öğrencinin kendi gerekçeli örneği doğrudur. Sık görülen karışıklık: C'ye 'bugün yağmurlu' gibi hava durumu cümlesi yazmak — sınıf özetinde not edin.</a:t>
            </a:r>
          </a:p>
          <a:p/>
          <a:p>
            <a:r>
              <a:t>BEKLENEN CEVAP: A: Hava durumu belirli bir yer ve zamandaki kısa süreli atmosfer koşuludur; iklim bir bölgedeki hava olaylarının uzun süreli ortalamaları ve uç değerleridir. B: hava durumu — 'bugün sağanak var', 'yarın sıcaklık düşecek', 'sabah sis vardı'; iklim — 'kışlar ılık ve yağışlı geçer', 'yazlar sıcak ve az yağışlı geçer', 'burada her kış kar yağmaz'. C: Başlarken 2. sorunun cevabı; ör. kışlar yağışlı → yağmurluk ve ısınma.</a:t>
            </a:r>
          </a:p>
          <a:p/>
          <a:p>
            <a:r>
              <a:t>KAYNAK: Kitap s. 86 (hava durumu), s. 77 (iklim); Başlarken 2. soru örnek cevabı.</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 dönem 1. yazılının ortak hatalarını açıklamak (OKY md. 49/1) ve 'harita okuma ve ölçek' öncelikli çıktısını yeniden işlemek (zümre kararı).</a:t>
            </a:r>
          </a:p>
          <a:p/>
          <a:p>
            <a:r>
              <a:t>SÜRE: 12 dk — esnek aşama. Sınav bu dersten önce yapılmadıysa bu iki slayt atlanır; dönüt sınavdan sonraki ilk derse (gerekirse 10. haftanın esnek aşamasına) kalır ve süre 1. ve 4. aşamalara bölünür.</a:t>
            </a:r>
          </a:p>
          <a:p/>
          <a:p>
            <a:r>
              <a:t>NASIL: Şube analizini isimsiz yansıtın; tablo bir kalıptır: en çok yanlış yapılan 3-4 soruyu tahtada bu sütunlarla doldurun (soru · ortak hata · doğru çözüm · konu). Sınavın içeriği sunumda yoktur; satırları sınavın cevap anahtarından siz doldurursunuz. Ölçek sorusunda çözüm adımları: ölçeği oku → haritadaki uzunluğu ölçek paydasıyla çarp → birimleri çevir (1 km = 100 000 cm) — en sık hata birim çevirmeyi unutmaktır.</a:t>
            </a:r>
          </a:p>
          <a:p/>
          <a:p>
            <a:r>
              <a:t>KAYNAK: OKY md. 49/1 (ortak hataların açıklanması); zümre kararı (sınav dönütü ve öncelikli çıktı); 1. dönem 1. yazılı sınav dönemi 02-13 Kasım 2026 (Bakanlık penceresi, okulun sınav takvimi). Sınav tarihi sunuma ve plana yazılmaz.</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Öğrencinin kendi hatasını 'ortak hata → doğru çözüm' kalıbıyla defterine yazması; inceleme ve itiraz haklarını duyurmak.</a:t>
            </a:r>
          </a:p>
          <a:p/>
          <a:p>
            <a:r>
              <a:t>NASIL: Kâğıtları dağıtın; öğrenciler 4-5 dakikada kendi hatasını defterine yazar. Talep eden öğrencinin kâğıdını onunla bir kez daha inceleyeceğinizi söyleyin. İtiraz velinin yazılı başvurusuyla okul yönetimine yapılır.</a:t>
            </a:r>
          </a:p>
          <a:p/>
          <a:p>
            <a:r>
              <a:t>BEKLENEN CEVAP: Örnek cevap sınavın içeriğine bağlıdır (kalıp slayt): 'Ortak hata: … → Doğru çözüm: …'.</a:t>
            </a:r>
          </a:p>
          <a:p/>
          <a:p>
            <a:r>
              <a:t>KAYNAK: OKY md. 49/3 (talep hâlinde sınav evrakının öğrenciyle bir defa daha incelenmesi), md. 49/4 (sonuçların ilanını takip eden 5 işgünü içinde veli yazılı itirazı; branş komisyonu).</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Hava olaylarının tanımını ve onları inceleyen iki bilimi kitabın cümleleriyle vermek.</a:t>
            </a:r>
          </a:p>
          <a:p/>
          <a:p>
            <a:r>
              <a:t>SÜRE: Bu aşama 12 dk: 19-26. slaytlar (tanım ve bilimler, eşleştirme, yoklama, atmosfer, doğru olanları seç).</a:t>
            </a:r>
          </a:p>
          <a:p/>
          <a:p>
            <a:r>
              <a:t>NASIL: Tanımı okutun; 'hangi hava olaylarını sayıyor?' (sıcaklık, rüzgâr, nem, sis, yağış). İki kartı karşılaştırın: meteoroloji hava olaylarını ve süreçlerini, klimatoloji iklim sistemini inceler. Uzmanların ne yaptığını izleyen eşleştirmede bulacaklar. Ünite adındaki '3.1. İklim Sistemini Anlamak' başlığını da gösterin.</a:t>
            </a:r>
          </a:p>
          <a:p/>
          <a:p>
            <a:r>
              <a:t>KAYNAK: Kitap s. 77 (hava olayları tanımı, meteoroloji ve klimatoloji paragrafları).</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OGM Materyal 'meteoroloji ve klimatoloji' eşleştirmesiyle paralel: altı kavramı kitabın açıklamalarıyla eşleştirmek.</a:t>
            </a:r>
          </a:p>
          <a:p/>
          <a:p>
            <a:r>
              <a:t>NASIL: Öğrenciler mini kâğıda 1-… biçiminde altı eşleşme yazar (2 dk), kitap kapalı. Sonra cevap slaytı.</a:t>
            </a:r>
          </a:p>
          <a:p/>
          <a:p>
            <a:r>
              <a:t>BEKLENEN CEVAP: 1-d · 2-c · 3-a · 4-e · 5-ç · 6-b</a:t>
            </a:r>
          </a:p>
          <a:p/>
          <a:p>
            <a:r>
              <a:t>KAYNAK: Kitap s. 77 (açıklamalar birebir); OGM Materyal etkileşimli uygulama 123 (aynı altı kavram).</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OGM Materyal 'meteoroloji ve klimatoloji' eşleştirmesiyle paralel: altı kavramı kitabın açıklamalarıyla eşleştirmek.</a:t>
            </a:r>
          </a:p>
          <a:p/>
          <a:p>
            <a:r>
              <a:t>NASIL: İpucu: 'bilim' sözcüğü bilim dalını, 'ölçer, açıklar' fiilleri uzmanı gösterir; 'uzun süreli ortalamalar' iklimin, 'belirli bir yer ve zaman' hava olaylarının anahtarıdır.</a:t>
            </a:r>
          </a:p>
          <a:p/>
          <a:p>
            <a:r>
              <a:t>BEKLENEN CEVAP: 1-d · 2-c · 3-a · 4-e · 5-ç · 6-b</a:t>
            </a:r>
          </a:p>
          <a:p/>
          <a:p>
            <a:r>
              <a:t>KAYNAK: Kitap s. 77 (açıklamalar birebir); OGM Materyal etkileşimli uygulama 123 (aynı altı kavram).</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meteorolog ile klimatoloğun işini ayırmak.</a:t>
            </a:r>
          </a:p>
          <a:p/>
          <a:p>
            <a:r>
              <a:t>NASIL: Öğrenciler parmakla A-E gösterir (5 sn düşünme). Yanlış çoğunluktaysa eşleştirmenin 3. ve 5. satırına dönün.</a:t>
            </a:r>
          </a:p>
          <a:p/>
          <a:p>
            <a:r>
              <a:t>BEKLENEN CEVAP: B · meteorolog (hava bilimci)</a:t>
            </a:r>
          </a:p>
          <a:p/>
          <a:p>
            <a:r>
              <a:t>KAYNAK: Kitap s. 77.</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Gerekçeyi bir öğrenciye okutun; 'ölçer, izler, modeller, tahmin eder' fiillerinin meteoroloğu, 'iklimlerin özelliklerini ve dağılışını açıklar' ifadesinin klimatoloğu anlattığını vurgulayın.</a:t>
            </a:r>
          </a:p>
          <a:p/>
          <a:p>
            <a:r>
              <a:t>BEKLENEN CEVAP: B · meteorolog (hava bilimci)</a:t>
            </a:r>
          </a:p>
          <a:p/>
          <a:p>
            <a:r>
              <a:t>KAYNAK: Kitap s. 77.</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Atmosferin bileşimini Grafik 3.1'in verisiyle okumak; hava olaylarının atmosferde gerçekleştiğini vurgulamak.</a:t>
            </a:r>
          </a:p>
          <a:p/>
          <a:p>
            <a:r>
              <a:t>NASIL: Izgarayı açıklayın: 100 karenin her biri %1'dir. 'Kaç kare turuncu? Kaç kare mavi?' sorusuyla okutun. 'Su buharı hangi grupta?' sorusu nem konusuna köprüdür: su buharı %1'lik dilimde olduğu hâlde bütün bulut, sis ve yağış ondan oluşur.</a:t>
            </a:r>
          </a:p>
          <a:p/>
          <a:p>
            <a:r>
              <a:t>BEKLENEN CEVAP: Azot %78 (78 kare), oksijen %21 (21 kare), diğer gazlar %1 (1 kare): argon, su buharı, karbondioksit, metan, azot oksit, neon, ozon vs.</a:t>
            </a:r>
          </a:p>
          <a:p/>
          <a:p>
            <a:r>
              <a:t>KAYNAK: Kitap s. 78 Grafik 3.1 (Atmosfer bileşimi) — veriler grafikten; ızgara sunum için çizildi (her kare %1).</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OGM Materyal 'atmosferin özellikleri' çoklu seçimiyle paralel; kitabın altı genel özelliğini pekiştirmek.</a:t>
            </a:r>
          </a:p>
          <a:p/>
          <a:p>
            <a:r>
              <a:t>NASIL: Kitaplar kapalı; öğrenciler doğru bulduklarının numarasını mini kâğıda yazar (1 dk). Sonra cevap slaytı; yanlış iki ifadeyi sınıf düzeltir.</a:t>
            </a:r>
          </a:p>
          <a:p/>
          <a:p>
            <a:r>
              <a:t>BEKLENEN CEVAP: Doğru: 1, 3, 4, 6, 7. Yanlış: 2 (meteorların düşmesini engeller), 5 (aşırı ısınma ve soğumayı engeller).</a:t>
            </a:r>
          </a:p>
          <a:p/>
          <a:p>
            <a:r>
              <a:t>KAYNAK: Kitap s. 78 (atmosferin genel özellikleri, birebir); OGM Materyal etkileşimli uygulama 127. OGM 'zararlı ışınları emer' der; kitabın ifadesi 'absorbe eder'dir — sunumda kitabın ifadesi kullanıldı.</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OGM Materyal 'atmosferin özellikleri' çoklu seçimiyle paralel; kitabın altı genel özelliğini pekiştirmek.</a:t>
            </a:r>
          </a:p>
          <a:p/>
          <a:p>
            <a:r>
              <a:t>NASIL: İki yanlış ifadede kitabın fiili 'engeller'dir. Öğrenciler atmosferin özelliklerini defterine madde madde geçirir (s. 78).</a:t>
            </a:r>
          </a:p>
          <a:p/>
          <a:p>
            <a:r>
              <a:t>BEKLENEN CEVAP: Doğru: 1, 3, 4, 6, 7. Yanlış: 2 (meteorların düşmesini engeller), 5 (aşırı ısınma ve soğumayı engeller).</a:t>
            </a:r>
          </a:p>
          <a:p/>
          <a:p>
            <a:r>
              <a:t>KAYNAK: Kitap s. 78 (atmosferin genel özellikleri, birebir); OGM Materyal etkileşimli uygulama 127. OGM 'zararlı ışınları emer' der; kitabın ifadesi 'absorbe eder'dir — sunumda kitabın ifadesi kullanıldı.</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 çalışmasına geçiş: rolleri ve kuralları hatırlatmak.</a:t>
            </a:r>
          </a:p>
          <a:p/>
          <a:p>
            <a:r>
              <a:t>SÜRE: 2 dk — ayağa kalkma molası.</a:t>
            </a:r>
          </a:p>
          <a:p/>
          <a:p>
            <a:r>
              <a:t>NASIL: Ayağa kalkma molası; sıralar 4'lü adalara çevrilir, malzeme sorumluları grup zarflarını alır. Roller her hafta döner; 4 kişilik grupta ilk dört rol, 5 kişilikte editör de vardır. 3. ünitenin başında gruplar yeniden karılır: grup listesini öğretmen bilgisayarından yansıtın (sunuma öğrenci adı yazılmaz). Malzeme sorumluları kart zarflarını alır; 7. grubun zarfında doyma noktası deneyi seti vardır (beher, cam termometre, termos kapta buz, kâğıt havlu).</a:t>
            </a:r>
          </a:p>
          <a:p/>
          <a:p>
            <a:r>
              <a:t>KAYNAK: Ders planı (34 kişilik sınıf için grup düzeni: 6 × 4 + 2 × 5; sınıf mevcuduna göre uyarlanır).</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önerdiği düşün-eşleş-paylaş tekniğiyle beş hava olayının tanımını, ölçümünü ve birimini öğrencilere kurdurmak (FBAB3, FBAB8).</a:t>
            </a:r>
          </a:p>
          <a:p/>
          <a:p>
            <a:r>
              <a:t>SÜRE: 12 dk: bireysel 2 · ikili 4 · grup kartı 6.</a:t>
            </a:r>
          </a:p>
          <a:p/>
          <a:p>
            <a:r>
              <a:t>NASIL: Süreyi zaman sorumlusu tutar; 'düşün' adımında herkes kendi defterine yazar, konuşma yok. Dolaşırken tanımın kitaptaki cümleye dayanmasını, birimin doğru yazılmasını kontrol edin. 'Günlük hayata bir etki' kutusu boş kalan gruba Konuya Başlarken 2. sorusunu hatırlatın.</a:t>
            </a:r>
          </a:p>
          <a:p/>
          <a:p>
            <a:r>
              <a:t>KAYNAK: Program COĞ.9.3.1 Öğrenme-Öğretme Uygulamaları (düşün-eşleş-paylaş: önce bireysel, sonra paylaşarak ortak tanım); kitap s. 78-81.</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Grupların hava olayını ve kitap sayfasını göstermek; kart şablonunu tanıtmak.</a:t>
            </a:r>
          </a:p>
          <a:p/>
          <a:p>
            <a:r>
              <a:t>NASIL: Aynı olayı iki grup çalışır (sıcaklık, basınç, rüzgâr); paylaşımda biri sunar, diğeri ekler. 7. grup nem kartıyla birlikte s. 80'deki Doyma (Çiy) Noktası Deneyi'ni yapar: öğretmen deneyi başlatır (oda sıcaklığında su, ilk ölçüm), grup buz ekleyip karıştırır, bardağın dış yüzeyi buğulandığında sıcaklığı okur.</a:t>
            </a:r>
          </a:p>
          <a:p/>
          <a:p>
            <a:r>
              <a:t>KAYNAK: Ders planı 9. hafta 6. aşama; kitap s. 78-81.</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Sıcaklık kartının örnek cevabı (1. ve 2. grup).</a:t>
            </a:r>
          </a:p>
          <a:p/>
          <a:p>
            <a:r>
              <a:t>SÜRE: Paylaşım 10 dk: beş olay × yaklaşık 1 dk · boşluk doldurma ve deney 3 dk · tablo ve yoklama 2 dk — 30-40. slaytlar.</a:t>
            </a:r>
          </a:p>
          <a:p/>
          <a:p>
            <a:r>
              <a:t>NASIL: Bir grubun sözcüsü kartını okur, öbür grup ekleme yapar; sonra slaytı açın. Termometrenin neden gölgede ve ahşap kutuda durduğunu sorun: güneş ışığı doğrudan termometreyi ısıtır, havanın sıcaklığı ölçülmez. Sıcaklığın basınç, rüzgâr, nem ve yağışı belirleyen bir faktör olduğunu ekleyin (s. 78).</a:t>
            </a:r>
          </a:p>
          <a:p/>
          <a:p>
            <a:r>
              <a:t>BEKLENEN CEVAP: Tanım: taneciklerin ortalama kinetik enerjisinin ölçüsü. Araç: termometre (gölgede, hava alan ahşap kutuda, 1,5-2 m). Birim: °C. Etki: konfor ve sağlık, bitki ve hayvanlar, su kaynakları, tarım.</a:t>
            </a:r>
          </a:p>
          <a:p/>
          <a:p>
            <a:r>
              <a:t>KAYNAK: Kitap s. 78 'Hava Sıcaklığı ve Sıcaklığın Ölçülmesi', Görsel 3.1.</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Basınç kartının paylaşımı OGM Materyal 'hava basıncı ve ölçülmesi' boşluk doldurma etkinliğiyle paralel (3. ve 4. grup).</a:t>
            </a:r>
          </a:p>
          <a:p/>
          <a:p>
            <a:r>
              <a:t>NASIL: 3. grubun sözcüsü cümleleri okur, boşluklara sınıf sözlü cevap verir; 4. grup ekler. Sözcük kutusu ipucudur.</a:t>
            </a:r>
          </a:p>
          <a:p/>
          <a:p>
            <a:r>
              <a:t>BEKLENEN CEVAP: 1 hava basıncı · 2 barometre · 3 milibar · 4 standart hava basıncı · 5 1013 · 6 yüksek basınç · 7 alçak basınç.</a:t>
            </a:r>
          </a:p>
          <a:p/>
          <a:p>
            <a:r>
              <a:t>KAYNAK: Kitap s. 79 (basınç, barometre, birim, standart hava basıncı) ve s. 106 (yüksek ve alçak basınç); OGM Materyal etkileşimli uygulama 124. OGM'nin iki izobar boşluğu ('izobar eğrileri', 'izobar (eş basınç)') yeni baskıda s. 106'dadır — 13. haftaya bırakıldı.</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Basınç kartının paylaşımı OGM Materyal 'hava basıncı ve ölçülmesi' boşluk doldurma etkinliğiyle paralel (3. ve 4. grup).</a:t>
            </a:r>
          </a:p>
          <a:p/>
          <a:p>
            <a:r>
              <a:t>NASIL: Kalın sözcükler boşlukların cevabıdır. Son cümle 13. haftanın konusudur (s. 106): 1013 mb ölçüt olunca 'yüksek' ve 'alçak' basıncın anlamı açılır — rüzgâr kartında kullanacağız. Basıncın insana etkisini sorun: kulak çınlaması, baş ağrısı (s. 79).</a:t>
            </a:r>
          </a:p>
          <a:p/>
          <a:p>
            <a:r>
              <a:t>BEKLENEN CEVAP: 1 hava basıncı · 2 barometre · 3 milibar · 4 standart hava basıncı · 5 1013 · 6 yüksek basınç · 7 alçak basınç.</a:t>
            </a:r>
          </a:p>
          <a:p/>
          <a:p>
            <a:r>
              <a:t>KAYNAK: Kitap s. 79 (basınç, barometre, birim, standart hava basıncı) ve s. 106 (yüksek ve alçak basınç); OGM Materyal etkileşimli uygulama 124. OGM'nin iki izobar boşluğu ('izobar eğrileri', 'izobar (eş basınç)') yeni baskıda s. 106'dadır — 13. haftaya bırakıldı.</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Rüzgâr kartının örnek cevabı (5. ve 6. grup).</a:t>
            </a:r>
          </a:p>
          <a:p/>
          <a:p>
            <a:r>
              <a:t>NASIL: Sözcü sunar, öbür grup ekler. 'Rüzgâr nereden nereye eser?' sorusunun cevabını basınç slaytına bağlayın: yüksek basınçtan alçak basınca. Rüzgârın hız, yön ve frekansla tanımlandığını vurgulayın; yönü 7. aşamada pusulayla bulacağız.</a:t>
            </a:r>
          </a:p>
          <a:p/>
          <a:p>
            <a:r>
              <a:t>BEKLENEN CEVAP: Tanım: basınç farkından doğan, yeryüzüne paralel yatay hava hareketi (yüksekten alçak basınca). Araç: anemometre (yelölçer). Birim: m/sn veya km/sa. Etki: kirleticileri dağıtır, hava kalitesi, deniz ve hava ulaşımı, enerji.</a:t>
            </a:r>
          </a:p>
          <a:p/>
          <a:p>
            <a:r>
              <a:t>KAYNAK: Kitap s. 79 'Rüzgâr ve Rüzgârın Ölçülmesi', Görsel 3.3. Birimler kitapta 'metre/saniye (m/sn) veya kilometre/saat (km/sa)' olarak geçer; etkiler s. 79 paragrafının özetidir.</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Nem kartının örnek cevabı (7. grup; deney sonucu izleyen slaytlarda).</a:t>
            </a:r>
          </a:p>
          <a:p/>
          <a:p>
            <a:r>
              <a:t>NASIL: Sözcü kartını okur. Su döngüsünü üç sözcükle hatırlatın: buharlaşma, süblimleşme, terleme. 'Nemli bir yaz gününde neden daha çok bunalırız?' sorusunu sorun (hissedilen sıcaklık). Ardından 7. grup deneyini gösterir.</a:t>
            </a:r>
          </a:p>
          <a:p/>
          <a:p>
            <a:r>
              <a:t>BEKLENEN CEVAP: Tanım: atmosfere karışan su buharı. Araç: higrometre (nemölçer). Birim: yüzde (%) — kitabın gözlem tablosunda 'Nemlilik (%)'. Etki: yüksek nem hissedilen sıcaklığı artırır; nem aşırı ısınma ve soğumayı engeller.</a:t>
            </a:r>
          </a:p>
          <a:p/>
          <a:p>
            <a:r>
              <a:t>KAYNAK: Kitap s. 79 (su döngüsü, nem, higrometre), s. 80 (hissedilen sıcaklık), s. 87 gözlem tablosu 'Nemlilik (%)'. Kitapta higrometre görseli yoktur.</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deneyini sınıfa göstermek: havadaki nemi kanıtlamak, yoğuşma ile sıcaklık ilişkisini açıklamak (program: 'öğrencilerin hava olaylarıyla ilgili ölçüm veya deney yapması sağlanır', FBAB3, FBAB8).</a:t>
            </a:r>
          </a:p>
          <a:p/>
          <a:p>
            <a:r>
              <a:t>NASIL: 7. grup deneyi 6. aşamada kendi masasında yaptı. Sözcü bardağı sınıfa gösterir, iki ölçümü okur (başlangıç ve buğulanma sıcaklığı); siz tahtaya yazın. Deney gözlem formu kitaptaki karekoddadır (öğretmen çoğaltır; telefon kullanılmaz). Güvenlik: cam termometreyle yavaş karıştırılır.</a:t>
            </a:r>
          </a:p>
          <a:p/>
          <a:p>
            <a:r>
              <a:t>BEKLENEN CEVAP: Örnek cevap izleyen slaytta.</a:t>
            </a:r>
          </a:p>
          <a:p/>
          <a:p>
            <a:r>
              <a:t>KAYNAK: Kitap s. 80 UYGULAMA 'Doyma (Çiy) Noktası Deneyi' (amaç, malzemeler, aşamalar birebir).</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Deneyin gözlemini kitabın kavramlarıyla açıklamak.</a:t>
            </a:r>
          </a:p>
          <a:p/>
          <a:p>
            <a:r>
              <a:t>NASIL: Önce sınıfa sorun: 'Bardağın dışındaki su nereden geldi?' (bardaktan sızmadı — su bardağın dışında, havada). Buğulanma sıcaklığı sınıfın nemine göre değişir; ölçtüğünüz değeri forma yazdırın, slayta uydurma değer konmaz.</a:t>
            </a:r>
          </a:p>
          <a:p/>
          <a:p>
            <a:r>
              <a:t>BEKLENEN CEVAP: Dış yüzey buğulandı: havadaki su buharı soğuk yüzeyde yoğuştu, demek ki havada nem var (amaç 1). Buğulanmanın başladığı sıcaklık doyma (çiy) noktasıdır: hava soğudukça taşıyabileceği nem azalır; doyma noktasına inen havadaki su buharı sıvıya dönüşür (amaç 2). Günlük hayattan: soğuk içecek şişesinin 'terlemesi', kışın cam buğulanması, sabah çiyi.</a:t>
            </a:r>
          </a:p>
          <a:p/>
          <a:p>
            <a:r>
              <a:t>KAYNAK: Kitap s. 80 'Doyma Noktası ve Yoğuşma' paragrafı (birebir alıntılar); günlük hayat örnekleri bilimsel bilgidir (9. sınıf düzeyi,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Yağış ve sis kartının örnek cevabı (8. grup); doyma noktasından yağışa geçiş.</a:t>
            </a:r>
          </a:p>
          <a:p/>
          <a:p>
            <a:r>
              <a:t>NASIL: Sözcü sunar. Zinciri tahtaya yazdırın: soğuma → doyma noktası → yoğuşma → sis, bulut, yağış. Sis fotoğrafında İstanbul Boğazı'nı gösterin: 'Sis olduğunda vapur seferleri neden aksar?' (görüş mesafesi).</a:t>
            </a:r>
          </a:p>
          <a:p/>
          <a:p>
            <a:r>
              <a:t>BEKLENEN CEVAP: Tanım: atmosferdeki su buharının yoğunlaşarak yeryüzüne düşmesi; doyma noktasındaki yoğuşmanın sonucu sis, bulut ve yağış. Araç: plüviyometre (yağışölçer). Birim: mm. Etki: su kaynakları; şiddetli yağış sel ve taşkın; yoğun sis ulaşımı zorlaştırır.</a:t>
            </a:r>
          </a:p>
          <a:p/>
          <a:p>
            <a:r>
              <a:t>KAYNAK: Kitap s. 80 (yoğuşma, plüviyometre, Görsel 3.4), s. 81 Bilgi Kutusu 'Sis' (İstanbul Boğazı fotoğrafı), s. 83 (yağış tanımı), s. 77 (şiddetli yağışın etkileri).</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Düşün-eşleş-paylaş etkinliğinin ürünü: beş hava olayının ortak tablosu (defterlere).</a:t>
            </a:r>
          </a:p>
          <a:p/>
          <a:p>
            <a:r>
              <a:t>NASIL: Tahtadaki tabloyu bu slaytla karşılaştırın; öğrenciler defterine geçirir. Etki sütununda öğrencinin gerekçeli başka örneği de doğrudur.</a:t>
            </a:r>
          </a:p>
          <a:p/>
          <a:p>
            <a:r>
              <a:t>BEKLENEN CEVAP: Sıcaklık–termometre–°C · basınç–barometre–mb/hPa · rüzgâr–anemometre–m/sn, km/sa · nem–higrometre–% · yağış–plüviyometre–mm.</a:t>
            </a:r>
          </a:p>
          <a:p/>
          <a:p>
            <a:r>
              <a:t>KAYNAK: Kitap s. 78-81; nem birimi s. 87 gözlem tablosundan ('Nemlilik (%)').</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ölçüm aracı ile birimi eşleştirmek.</a:t>
            </a:r>
          </a:p>
          <a:p/>
          <a:p>
            <a:r>
              <a:t>NASIL: Mini kâğıtla (harf yazıp kaldırma). Yanlış cevap yoğunsa ortak tabloya dönün ve olayı 10. haftanın girişine not edin.</a:t>
            </a:r>
          </a:p>
          <a:p/>
          <a:p>
            <a:r>
              <a:t>BEKLENEN CEVAP: B · plüviyometre – milimetre (mm)</a:t>
            </a:r>
          </a:p>
          <a:p/>
          <a:p>
            <a:r>
              <a:t>KAYNAK: Kitap s. 78-80.</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Diğer dört seçenekteki aletin neyi ölçtüğünü sınıfa sorun: higrometre nem, anemometre rüzgâr hızı, barometre basınç, termometre sıcaklık.</a:t>
            </a:r>
          </a:p>
          <a:p/>
          <a:p>
            <a:r>
              <a:t>BEKLENEN CEVAP: B · plüviyometre – milimetre (mm)</a:t>
            </a:r>
          </a:p>
          <a:p/>
          <a:p>
            <a:r>
              <a:t>KAYNAK: Kitap s. 78-80.</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gözlem uygulamasını sınıf içinden yürütmek: sıcaklık, bulutluluk ve rüzgârı gözlemleyip hava durumu hakkında tahmin yapmak (KB2.11, FBAB3).</a:t>
            </a:r>
          </a:p>
          <a:p/>
          <a:p>
            <a:r>
              <a:t>SÜRE: Bu aşama 10 dk: gözlem 5 dk · basınç merkezleri ve tahmin 2 dk · gözlem günlüğü 3 dk — 41-47. slaytlar.</a:t>
            </a:r>
          </a:p>
          <a:p/>
          <a:p>
            <a:r>
              <a:t>NASIL: 34 kişi dışarı çıkmaz: gölgeye asılı termometreyi iki gözlemci okur; her grup asetatını pencereden gökyüzüne tutar (pencereden sarkmak yok). Rüzgâr: bahçedeki ağaç ve bayrağın hareketi. Pusula varsa yön bulunur; yoksa okulun girişinin hangi yöne baktığını önceden söyleyin. Deney gözlem formu kitaptaki karekoddadır (öğretmen çoğaltır).</a:t>
            </a:r>
          </a:p>
          <a:p/>
          <a:p>
            <a:r>
              <a:t>BEKLENEN CEVAP: Örnek cevap iki slayt sonra (ölçütlerden sonra).</a:t>
            </a:r>
          </a:p>
          <a:p/>
          <a:p>
            <a:r>
              <a:t>KAYNAK: Kitap s. 81 UYGULAMA 'Hava Olaylarını Gözlemleyerek Tahmin Edebilme' (amaç ve malzemeler birebir; aşamalar kısaltılarak).</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Gözlemi sınıflandırmak için kitabın iki tablosunu büyük göstermek.</a:t>
            </a:r>
          </a:p>
          <a:p/>
          <a:p>
            <a:r>
              <a:t>NASIL: Gruplar sayımlarını bu tabloya göre adlandırır. Rüzgâr tablosunda hız m/sn'dir; 10. haftada fırtınanın (saatte 62-117 km) bu tablonun neresine düştüğüne bakacağız.</a:t>
            </a:r>
          </a:p>
          <a:p/>
          <a:p>
            <a:r>
              <a:t>KAYNAK: Kitap s. 81 (bulutluluk ölçütü tablosu ve 'Rüzgârın Açık Alandaki İnsanlara Etkisi' tablosu, birebir).</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Gözlemin nasıl okunacağını ve tahmin cümlesinin nasıl kurulacağını göstermek.</a:t>
            </a:r>
          </a:p>
          <a:p/>
          <a:p>
            <a:r>
              <a:t>NASIL: Slayttaki sayılar tabloyu okuma örneğidir, sınıfın değeri değildir: gruplar kendi sayımını aynı yolla adlandırır. Tahmin cümlesini MGM'nin il/ilçe tahminiyle (etkileşimli tahta) karşılaştırın: 'Gözlemimiz tahminle uyuşuyor mu?'</a:t>
            </a:r>
          </a:p>
          <a:p/>
          <a:p>
            <a:r>
              <a:t>BEKLENEN CEVAP: Bulut: sayılan kare tablodaki aralığa yerleştirilir (ör. 6 kare → 5-7 → çok bulutlu). Rüzgâr: etki hıza çevrilir (ör. toz ve kâğıt havalanıyorsa 6-8 m/sn). Tahmin: bulutluluk artıyor, rüzgâr güçleniyor ve sıcaklık düşüyorsa yakın saatlerde yağış olasılığı artar; gökyüzü açık ve hava sakinse açık hava sürebilir.</a:t>
            </a:r>
          </a:p>
          <a:p/>
          <a:p>
            <a:r>
              <a:t>KAYNAK: Kitap s. 81 tabloları; tahminin dayanağı izleyen slaytlardaki basınç merkezleri (s. 107) ve genel kabul görmüş bilimsel bilgi (9. sınıf düzeyi).</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OGM Materyal 'basınç merkezleri' sınıflandırmasıyla paralel: tahmin cümlemizin bilimsel dayanağı (alçak basınç bulut ve yağış, yüksek basınç açık hava getirir).</a:t>
            </a:r>
          </a:p>
          <a:p/>
          <a:p>
            <a:r>
              <a:t>NASIL: Altı ifadeyi iki sütuna ayırtın (sözlü, 1 dk). Kitap bu konuyu 13. haftada (s. 106-107) ayrıntısıyla işler; bugün yalnız hava durumuyla ilişkisini kuruyoruz.</a:t>
            </a:r>
          </a:p>
          <a:p/>
          <a:p>
            <a:r>
              <a:t>BEKLENEN CEVAP: Alçak basınç: 1, 3, 5 (yükselici, çevreden merkeze, bulutlu ve yağışlı). Yüksek basınç: 2, 4, 6 (güneşli, alçalıcı, merkezden çevreye).</a:t>
            </a:r>
          </a:p>
          <a:p/>
          <a:p>
            <a:r>
              <a:t>KAYNAK: Kitap s. 107 'Alçak ve yüksek basınç merkezlerinin özellikleri' (birebir) ve Görsel 3.19; OGM Materyal etkileşimli uygulama 129. Basınç merkezleri 13. haftanın konusudur; bu slaytlar ilk bakıştır.</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OGM Materyal 'basınç merkezleri' sınıflandırmasıyla paralel: tahmin cümlemizin bilimsel dayanağı (alçak basınç bulut ve yağış, yüksek basınç açık hava getirir).</a:t>
            </a:r>
          </a:p>
          <a:p/>
          <a:p>
            <a:r>
              <a:t>NASIL: Görsel 3.19'da a dikey, b yatay hava hareketidir. 'Barometre düşüyor ve bulutlar artıyorsa ne bekleriz?' sorusuyla gözleme dayalı tahmine bağlayın: alçak basınç yaklaşıyor olabilir, yağış olasılığı artar.</a:t>
            </a:r>
          </a:p>
          <a:p/>
          <a:p>
            <a:r>
              <a:t>BEKLENEN CEVAP: Alçak basınç: 1, 3, 5 (yükselici, çevreden merkeze, bulutlu ve yağışlı). Yüksek basınç: 2, 4, 6 (güneşli, alçalıcı, merkezden çevreye).</a:t>
            </a:r>
          </a:p>
          <a:p/>
          <a:p>
            <a:r>
              <a:t>KAYNAK: Kitap s. 107 'Alçak ve yüksek basınç merkezlerinin özellikleri' (birebir) ve Görsel 3.19; OGM Materyal etkileşimli uygulama 129. Basınç merkezleri 13. haftanın konusudur; bu slaytlar ilk bakıştır.</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'Hava Olaylarının Gözlenmesi' etkinliğinin tablosunu gözlem günlüğüne dönüştürmek; ilk satırı bugünkü gözlemle başlatmak.</a:t>
            </a:r>
          </a:p>
          <a:p/>
          <a:p>
            <a:r>
              <a:t>NASIL: Şablonu isimle dağıtın. Satırlar kitaptakiyle aynıdır; 'günlük hayata etkisi' satırı programın ilişkilendirme bileşeni için bizim eklememizdir. Kural: her gün aynı saatte; MGM verisi öğretmenin haftalık çıktısından ya da okul laboratuvarından (telefon kullanılmaz); ara tatil günleri de yazılır. Etkinliğin üç sorusu 10. haftanın girişinde cevaplanır; günlük 18. haftada (okul temelli planlama) kullanılır.</a:t>
            </a:r>
          </a:p>
          <a:p/>
          <a:p>
            <a:r>
              <a:t>BEKLENEN CEVAP: İlk satırın örneği izleyen slaytta.</a:t>
            </a:r>
          </a:p>
          <a:p/>
          <a:p>
            <a:r>
              <a:t>KAYNAK: Kitap s. 87 ETKİNLİK 'Hava Olaylarının Gözlenmesi' (amaç, beceri ve tablo satırları birebir).</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Günlüğün bir gününün nasıl doldurulacağını göstermek.</a:t>
            </a:r>
          </a:p>
          <a:p/>
          <a:p>
            <a:r>
              <a:t>NASIL: Sayılar MGM'den yazılır; slayta değer konmaz (gün gün değişir). Hava durumu satırını kendi gözlemleriyle (asetat ölçütü) doldurmalarını, rüzgâr yönünü okla çizmelerini isteyin. Ulaşılamayan gün için 'veri yok' yazılır, değer uydurulmaz.</a:t>
            </a:r>
          </a:p>
          <a:p/>
          <a:p>
            <a:r>
              <a:t>BEKLENEN CEVAP: Tarih gg.aa.yyyy · en yüksek ve en düşük sıcaklık (°C), nemlilik (%), rüzgârın yönü ve hızı (km/sa), hava basıncı (hPa) MGM'den · hava durumu kendi gözlemimiz (ör. parçalı bulutlu) · etki: bir cümle (ör. 'Yağmurluk giydim; servis geç kaldı.').</a:t>
            </a:r>
          </a:p>
          <a:p/>
          <a:p>
            <a:r>
              <a:t>KAYNAK: Kitap s. 87 tablo satırları ve yönergesi (rüzgârın yönü ve hava durumu ikonları renkli kalemlerle çizilir).</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üç çıkış sorusu (ders planı).</a:t>
            </a:r>
          </a:p>
          <a:p/>
          <a:p>
            <a:r>
              <a:t>SÜRE: Toparlama 6 dk: çıkış kartı 4 dk · ev çalışması ve 10. hafta duyurusu 2 dk.</a:t>
            </a:r>
          </a:p>
          <a:p/>
          <a:p>
            <a:r>
              <a:t>NASIL: Yazıcılar toplar. Kartlar P2 katılım gözlemine işlenir; 3. sorudaki etki cümleleri 10. haftanın girişinde kullanılır.</a:t>
            </a:r>
          </a:p>
          <a:p/>
          <a:p>
            <a:r>
              <a:t>BEKLENEN CEVAP: 1) hava durumu; belirli bir yer ve zamandaki kısa süreli koşul. · 2) barometre; milibar (mb) veya hektopaskal (hPa). · 3) s. 81 ölçütünden bir sınıf (az bulutlu, parçalı bulutlu…) ve bir günlük hayat etkisi (giyim, ulaşım, ders arası vb.).</a:t>
            </a:r>
          </a:p>
          <a:p/>
          <a:p>
            <a:r>
              <a:t>KAYNAK: Ders planı 9. hafta ölçme bölümü; kitap s. 79, 81, 86.</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 çalışmasını ve ara tatil görevini duyurmak.</a:t>
            </a:r>
          </a:p>
          <a:p/>
          <a:p>
            <a:r>
              <a:t>NASIL: Tahtaya da yazın. 10. hafta 23 Kasım'da başlar; günlükler o gün masada olacak. Aşırı hava olayı anısında kişisel bilgi (ad, adres) yazılmaz.</a:t>
            </a:r>
          </a:p>
          <a:p/>
          <a:p>
            <a:r>
              <a:t>KAYNAK: Ders planı 9. hafta ev çalışması (COG9-CK-U3 Bölüm 1, ilk yarı).</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7.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8.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9.jpg"/><Relationship Id="rId4" Type="http://schemas.openxmlformats.org/officeDocument/2006/relationships/image" Target="../media/image10.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1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 Id="rId3" Type="http://schemas.openxmlformats.org/officeDocument/2006/relationships/image" Target="../media/image12.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kapak_s74-75.jpg"/>
          <p:cNvPicPr>
            <a:picLocks noChangeAspect="1"/>
          </p:cNvPicPr>
          <p:nvPr/>
        </p:nvPicPr>
        <p:blipFill>
          <a:blip r:embed="rId2"/>
          <a:srcRect l="1" r="1"/>
          <a:stretch>
            <a:fillRect/>
          </a:stretch>
        </p:blipFill>
        <p:spPr>
          <a:xfrm>
            <a:off x="0" y="0"/>
            <a:ext cx="12191695" cy="6858000"/>
          </a:xfrm>
          <a:prstGeom prst="rect">
            <a:avLst/>
          </a:prstGeom>
        </p:spPr>
      </p:pic>
      <p:sp>
        <p:nvSpPr>
          <p:cNvPr id="3" name="Rectangle 2"/>
          <p:cNvSpPr/>
          <p:nvPr/>
        </p:nvSpPr>
        <p:spPr>
          <a:xfrm>
            <a:off x="0" y="3886200"/>
            <a:ext cx="12191695" cy="2971800"/>
          </a:xfrm>
          <a:prstGeom prst="rect">
            <a:avLst/>
          </a:prstGeom>
          <a:solidFill>
            <a:srgbClr val="4F4F4F">
              <a:alpha val="86000"/>
            </a:srgbClr>
          </a:solidFill>
          <a:ln>
            <a:noFill/>
          </a:ln>
          <a:effectLst/>
        </p:spPr>
        <p:txBody>
          <a:bodyPr rtlCol="0" anchor="ctr"/>
          <a:lstStyle/>
          <a:p/>
        </p:txBody>
      </p:sp>
      <p:sp>
        <p:nvSpPr>
          <p:cNvPr id="4" name="Rectangle 3"/>
          <p:cNvSpPr/>
          <p:nvPr/>
        </p:nvSpPr>
        <p:spPr>
          <a:xfrm>
            <a:off x="0" y="3886200"/>
            <a:ext cx="12191695" cy="73152"/>
          </a:xfrm>
          <a:prstGeom prst="rect">
            <a:avLst/>
          </a:prstGeom>
          <a:solidFill>
            <a:srgbClr val="FCC021"/>
          </a:solidFill>
          <a:ln>
            <a:noFill/>
          </a:ln>
          <a:effectLst/>
        </p:spPr>
        <p:txBody>
          <a:bodyPr rtlCol="0" anchor="ctr"/>
          <a:lstStyle/>
          <a:p/>
        </p:txBody>
      </p:sp>
      <p:sp>
        <p:nvSpPr>
          <p:cNvPr id="5" name="TextBox 4"/>
          <p:cNvSpPr txBox="1"/>
          <p:nvPr/>
        </p:nvSpPr>
        <p:spPr>
          <a:xfrm>
            <a:off x="685800" y="4069080"/>
            <a:ext cx="10789920" cy="457200"/>
          </a:xfrm>
          <a:prstGeom prst="rect">
            <a:avLst/>
          </a:prstGeom>
          <a:noFill/>
        </p:spPr>
        <p:txBody>
          <a:bodyPr wrap="square" anchor="t" lIns="73152" rIns="73152" tIns="36576" bIns="36576">
            <a:noAutofit/>
          </a:bodyPr>
          <a:lstStyle/>
          <a:p>
            <a:pPr algn="l">
              <a:spcBef>
                <a:spcPts val="0"/>
              </a:spcBef>
              <a:spcAft>
                <a:spcPts val="0"/>
              </a:spcAft>
            </a:pPr>
            <a:r>
              <a:rPr lang="tr-TR" sz="2000" b="1" i="0">
                <a:solidFill>
                  <a:srgbClr val="FCC021"/>
                </a:solidFill>
                <a:latin typeface="Calibri"/>
              </a:rPr>
              <a:t>9. SINIF COĞRAFYA · 3. ÜNİTE · A</a:t>
            </a:r>
          </a:p>
        </p:txBody>
      </p:sp>
      <p:sp>
        <p:nvSpPr>
          <p:cNvPr id="6" name="TextBox 5"/>
          <p:cNvSpPr txBox="1"/>
          <p:nvPr/>
        </p:nvSpPr>
        <p:spPr>
          <a:xfrm>
            <a:off x="685800" y="4498848"/>
            <a:ext cx="10789920" cy="1051560"/>
          </a:xfrm>
          <a:prstGeom prst="rect">
            <a:avLst/>
          </a:prstGeom>
          <a:noFill/>
        </p:spPr>
        <p:txBody>
          <a:bodyPr wrap="square" anchor="ctr" lIns="73152" rIns="73152" tIns="36576" bIns="36576">
            <a:noAutofit/>
          </a:bodyPr>
          <a:lstStyle/>
          <a:p>
            <a:pPr algn="l">
              <a:spcBef>
                <a:spcPts val="0"/>
              </a:spcBef>
              <a:spcAft>
                <a:spcPts val="0"/>
              </a:spcAft>
            </a:pPr>
            <a:r>
              <a:rPr lang="tr-TR" sz="6000" b="1" i="0">
                <a:solidFill>
                  <a:srgbClr val="FFFFFF"/>
                </a:solidFill>
                <a:latin typeface="Calibri"/>
              </a:rPr>
              <a:t>DOĞAL SİSTEMLER VE SÜREÇLER</a:t>
            </a:r>
          </a:p>
        </p:txBody>
      </p:sp>
      <p:sp>
        <p:nvSpPr>
          <p:cNvPr id="7" name="TextBox 6"/>
          <p:cNvSpPr txBox="1"/>
          <p:nvPr/>
        </p:nvSpPr>
        <p:spPr>
          <a:xfrm>
            <a:off x="685800" y="5577840"/>
            <a:ext cx="8778240" cy="1051560"/>
          </a:xfrm>
          <a:prstGeom prst="rect">
            <a:avLst/>
          </a:prstGeom>
          <a:noFill/>
        </p:spPr>
        <p:txBody>
          <a:bodyPr wrap="square" anchor="t" lIns="73152" rIns="73152" tIns="36576" bIns="36576">
            <a:noAutofit/>
          </a:bodyPr>
          <a:lstStyle/>
          <a:p>
            <a:pPr algn="l">
              <a:spcBef>
                <a:spcPts val="0"/>
              </a:spcBef>
              <a:spcAft>
                <a:spcPts val="200"/>
              </a:spcAft>
            </a:pPr>
            <a:r>
              <a:rPr lang="tr-TR" sz="1800" b="0" i="0">
                <a:solidFill>
                  <a:srgbClr val="FFFFFF"/>
                </a:solidFill>
                <a:latin typeface="Calibri"/>
              </a:rPr>
              <a:t>3.1. İklim Sistemini Anlamak · A: Hava Olayları ve İklim Sistemi · 9-14. haftalar</a:t>
            </a:r>
          </a:p>
          <a:p>
            <a:pPr algn="l">
              <a:spcBef>
                <a:spcPts val="0"/>
              </a:spcBef>
              <a:spcAft>
                <a:spcPts val="0"/>
              </a:spcAft>
            </a:pPr>
            <a:r>
              <a:rPr lang="tr-TR" sz="1800" b="0" i="0">
                <a:solidFill>
                  <a:srgbClr val="FFFFFF"/>
                </a:solidFill>
                <a:latin typeface="Calibri"/>
              </a:rPr>
              <a:t>2026-2027 Eğitim ve Öğretim Yılı</a:t>
            </a:r>
          </a:p>
        </p:txBody>
      </p:sp>
      <p:sp>
        <p:nvSpPr>
          <p:cNvPr id="8" name="TextBox 7"/>
          <p:cNvSpPr txBox="1"/>
          <p:nvPr/>
        </p:nvSpPr>
        <p:spPr>
          <a:xfrm>
            <a:off x="8229600" y="6446520"/>
            <a:ext cx="3794760" cy="320040"/>
          </a:xfrm>
          <a:prstGeom prst="rect">
            <a:avLst/>
          </a:prstGeom>
          <a:noFill/>
        </p:spPr>
        <p:txBody>
          <a:bodyPr wrap="square" anchor="t" lIns="73152" rIns="73152" tIns="36576" bIns="36576">
            <a:noAutofit/>
          </a:bodyPr>
          <a:lstStyle/>
          <a:p>
            <a:pPr algn="r">
              <a:spcBef>
                <a:spcPts val="0"/>
              </a:spcBef>
              <a:spcAft>
                <a:spcPts val="0"/>
              </a:spcAft>
            </a:pPr>
            <a:r>
              <a:rPr lang="tr-TR" sz="1000" b="0" i="0">
                <a:solidFill>
                  <a:srgbClr val="F0F0F0"/>
                </a:solidFill>
                <a:latin typeface="Calibri"/>
              </a:rPr>
              <a:t>Görsel: 9. Sınıf Coğrafya Ders Kitabı, s. 74-75 (ünite açılışı)</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ünitede neler öğreneceğiz?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3. ÜNİTE</a:t>
            </a:r>
          </a:p>
        </p:txBody>
      </p:sp>
      <p:sp>
        <p:nvSpPr>
          <p:cNvPr id="6" name="Rounded Rectangle 5"/>
          <p:cNvSpPr/>
          <p:nvPr/>
        </p:nvSpPr>
        <p:spPr>
          <a:xfrm>
            <a:off x="502920" y="1261872"/>
            <a:ext cx="2659303" cy="4983480"/>
          </a:xfrm>
          <a:prstGeom prst="roundRect">
            <a:avLst>
              <a:gd name="adj" fmla="val 4000"/>
            </a:avLst>
          </a:prstGeom>
          <a:solidFill>
            <a:srgbClr val="F0F0F0"/>
          </a:solidFill>
          <a:ln>
            <a:noFill/>
          </a:ln>
          <a:effectLst/>
        </p:spPr>
        <p:txBody>
          <a:bodyPr rtlCol="0" anchor="ctr"/>
          <a:lstStyle/>
          <a:p/>
        </p:txBody>
      </p:sp>
      <p:sp>
        <p:nvSpPr>
          <p:cNvPr id="7" name="Rounded Rectangle 6"/>
          <p:cNvSpPr/>
          <p:nvPr/>
        </p:nvSpPr>
        <p:spPr>
          <a:xfrm>
            <a:off x="502920" y="1261872"/>
            <a:ext cx="2659303" cy="566928"/>
          </a:xfrm>
          <a:prstGeom prst="roundRect">
            <a:avLst>
              <a:gd name="adj" fmla="val 15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1500" b="1" i="0">
                <a:solidFill>
                  <a:srgbClr val="FFFFFF"/>
                </a:solidFill>
                <a:latin typeface="Calibri"/>
              </a:rPr>
              <a:t>9-10. hafta · s. 76-88</a:t>
            </a:r>
          </a:p>
        </p:txBody>
      </p:sp>
      <p:sp>
        <p:nvSpPr>
          <p:cNvPr id="8" name="TextBox 7"/>
          <p:cNvSpPr txBox="1"/>
          <p:nvPr/>
        </p:nvSpPr>
        <p:spPr>
          <a:xfrm>
            <a:off x="612648" y="1920240"/>
            <a:ext cx="2439847" cy="1005840"/>
          </a:xfrm>
          <a:prstGeom prst="rect">
            <a:avLst/>
          </a:prstGeom>
          <a:noFill/>
        </p:spPr>
        <p:txBody>
          <a:bodyPr wrap="square" anchor="t" lIns="73152" rIns="73152" tIns="36576" bIns="36576">
            <a:noAutofit/>
          </a:bodyPr>
          <a:lstStyle/>
          <a:p>
            <a:pPr algn="l">
              <a:spcBef>
                <a:spcPts val="0"/>
              </a:spcBef>
              <a:spcAft>
                <a:spcPts val="0"/>
              </a:spcAft>
            </a:pPr>
            <a:r>
              <a:rPr lang="tr-TR" sz="2200" b="1" i="0">
                <a:solidFill>
                  <a:srgbClr val="2C6696"/>
                </a:solidFill>
                <a:latin typeface="Calibri"/>
              </a:rPr>
              <a:t>3.1.1. Hava Olayları</a:t>
            </a:r>
          </a:p>
        </p:txBody>
      </p:sp>
      <p:sp>
        <p:nvSpPr>
          <p:cNvPr id="9" name="TextBox 8"/>
          <p:cNvSpPr txBox="1"/>
          <p:nvPr/>
        </p:nvSpPr>
        <p:spPr>
          <a:xfrm>
            <a:off x="612648" y="2953512"/>
            <a:ext cx="2439847"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D3373A"/>
                </a:solidFill>
                <a:latin typeface="Calibri"/>
              </a:rPr>
              <a:t>COĞ.9.3.1</a:t>
            </a:r>
          </a:p>
        </p:txBody>
      </p:sp>
      <p:sp>
        <p:nvSpPr>
          <p:cNvPr id="10" name="TextBox 9"/>
          <p:cNvSpPr txBox="1"/>
          <p:nvPr/>
        </p:nvSpPr>
        <p:spPr>
          <a:xfrm>
            <a:off x="612648" y="3273552"/>
            <a:ext cx="2439847" cy="1463040"/>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Hava olaylarının günlük hayata etkisini gözleme dayalı tahmin edebilme</a:t>
            </a:r>
          </a:p>
        </p:txBody>
      </p:sp>
      <p:cxnSp>
        <p:nvCxnSpPr>
          <p:cNvPr id="11" name="Connector 10"/>
          <p:cNvCxnSpPr/>
          <p:nvPr/>
        </p:nvCxnSpPr>
        <p:spPr>
          <a:xfrm>
            <a:off x="667512" y="4828032"/>
            <a:ext cx="2330119" cy="0"/>
          </a:xfrm>
          <a:prstGeom prst="line">
            <a:avLst/>
          </a:prstGeom>
          <a:ln w="12700">
            <a:solidFill>
              <a:srgbClr val="D9D9D9"/>
            </a:solidFill>
          </a:ln>
        </p:spPr>
      </p:cxnSp>
      <p:sp>
        <p:nvSpPr>
          <p:cNvPr id="12" name="TextBox 11"/>
          <p:cNvSpPr txBox="1"/>
          <p:nvPr/>
        </p:nvSpPr>
        <p:spPr>
          <a:xfrm>
            <a:off x="612648" y="4901184"/>
            <a:ext cx="2439847" cy="1271017"/>
          </a:xfrm>
          <a:prstGeom prst="rect">
            <a:avLst/>
          </a:prstGeom>
          <a:noFill/>
        </p:spPr>
        <p:txBody>
          <a:bodyPr wrap="square" anchor="t" lIns="73152" rIns="73152" tIns="36576" bIns="36576">
            <a:noAutofit/>
          </a:bodyPr>
          <a:lstStyle/>
          <a:p>
            <a:pPr algn="l">
              <a:spcBef>
                <a:spcPts val="0"/>
              </a:spcBef>
              <a:spcAft>
                <a:spcPts val="0"/>
              </a:spcAft>
            </a:pPr>
            <a:r>
              <a:rPr lang="tr-TR" sz="1600" b="0" i="1">
                <a:solidFill>
                  <a:srgbClr val="767676"/>
                </a:solidFill>
                <a:latin typeface="Calibri"/>
              </a:rPr>
              <a:t>Kitap: …hava olaylarının günlük hayata etkisinin gözleme dayalı tahmin edilebilmesi…</a:t>
            </a:r>
          </a:p>
        </p:txBody>
      </p:sp>
      <p:sp>
        <p:nvSpPr>
          <p:cNvPr id="13" name="Rounded Rectangle 12"/>
          <p:cNvSpPr/>
          <p:nvPr/>
        </p:nvSpPr>
        <p:spPr>
          <a:xfrm>
            <a:off x="3345103" y="1261872"/>
            <a:ext cx="2659303" cy="4983480"/>
          </a:xfrm>
          <a:prstGeom prst="roundRect">
            <a:avLst>
              <a:gd name="adj" fmla="val 4000"/>
            </a:avLst>
          </a:prstGeom>
          <a:solidFill>
            <a:srgbClr val="F0F0F0"/>
          </a:solidFill>
          <a:ln>
            <a:noFill/>
          </a:ln>
          <a:effectLst/>
        </p:spPr>
        <p:txBody>
          <a:bodyPr rtlCol="0" anchor="ctr"/>
          <a:lstStyle/>
          <a:p/>
        </p:txBody>
      </p:sp>
      <p:sp>
        <p:nvSpPr>
          <p:cNvPr id="14" name="Rounded Rectangle 13"/>
          <p:cNvSpPr/>
          <p:nvPr/>
        </p:nvSpPr>
        <p:spPr>
          <a:xfrm>
            <a:off x="3345103" y="1261872"/>
            <a:ext cx="2659303" cy="566928"/>
          </a:xfrm>
          <a:prstGeom prst="roundRect">
            <a:avLst>
              <a:gd name="adj" fmla="val 15000"/>
            </a:avLst>
          </a:prstGeom>
          <a:solidFill>
            <a:srgbClr val="1E7B6E"/>
          </a:solidFill>
          <a:ln>
            <a:noFill/>
          </a:ln>
          <a:effectLst/>
        </p:spPr>
        <p:txBody>
          <a:bodyPr rtlCol="0" anchor="ctr" wrap="square" lIns="128016" rIns="128016" tIns="73152" bIns="73152">
            <a:noAutofit/>
          </a:bodyPr>
          <a:lstStyle/>
          <a:p>
            <a:pPr algn="ctr">
              <a:spcBef>
                <a:spcPts val="0"/>
              </a:spcBef>
              <a:spcAft>
                <a:spcPts val="0"/>
              </a:spcAft>
            </a:pPr>
            <a:r>
              <a:rPr lang="tr-TR" sz="1500" b="1" i="0">
                <a:solidFill>
                  <a:srgbClr val="FFFFFF"/>
                </a:solidFill>
                <a:latin typeface="Calibri"/>
              </a:rPr>
              <a:t>11-14. hafta · s. 89-117</a:t>
            </a:r>
          </a:p>
        </p:txBody>
      </p:sp>
      <p:sp>
        <p:nvSpPr>
          <p:cNvPr id="15" name="TextBox 14"/>
          <p:cNvSpPr txBox="1"/>
          <p:nvPr/>
        </p:nvSpPr>
        <p:spPr>
          <a:xfrm>
            <a:off x="3454831" y="1920240"/>
            <a:ext cx="2439847" cy="1005840"/>
          </a:xfrm>
          <a:prstGeom prst="rect">
            <a:avLst/>
          </a:prstGeom>
          <a:noFill/>
        </p:spPr>
        <p:txBody>
          <a:bodyPr wrap="square" anchor="t" lIns="73152" rIns="73152" tIns="36576" bIns="36576">
            <a:noAutofit/>
          </a:bodyPr>
          <a:lstStyle/>
          <a:p>
            <a:pPr algn="l">
              <a:spcBef>
                <a:spcPts val="0"/>
              </a:spcBef>
              <a:spcAft>
                <a:spcPts val="0"/>
              </a:spcAft>
            </a:pPr>
            <a:r>
              <a:rPr lang="tr-TR" sz="2200" b="1" i="0">
                <a:solidFill>
                  <a:srgbClr val="1E7B6E"/>
                </a:solidFill>
                <a:latin typeface="Calibri"/>
              </a:rPr>
              <a:t>3.1.2. İklim Sistemi</a:t>
            </a:r>
          </a:p>
        </p:txBody>
      </p:sp>
      <p:sp>
        <p:nvSpPr>
          <p:cNvPr id="16" name="TextBox 15"/>
          <p:cNvSpPr txBox="1"/>
          <p:nvPr/>
        </p:nvSpPr>
        <p:spPr>
          <a:xfrm>
            <a:off x="3454831" y="2953512"/>
            <a:ext cx="2439847"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D3373A"/>
                </a:solidFill>
                <a:latin typeface="Calibri"/>
              </a:rPr>
              <a:t>COĞ.9.3.2</a:t>
            </a:r>
          </a:p>
        </p:txBody>
      </p:sp>
      <p:sp>
        <p:nvSpPr>
          <p:cNvPr id="17" name="TextBox 16"/>
          <p:cNvSpPr txBox="1"/>
          <p:nvPr/>
        </p:nvSpPr>
        <p:spPr>
          <a:xfrm>
            <a:off x="3454831" y="3273552"/>
            <a:ext cx="2439847" cy="1463040"/>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İklim sisteminin bileşen ve değişkenlerini çözümleyebilme</a:t>
            </a:r>
          </a:p>
        </p:txBody>
      </p:sp>
      <p:cxnSp>
        <p:nvCxnSpPr>
          <p:cNvPr id="18" name="Connector 17"/>
          <p:cNvCxnSpPr/>
          <p:nvPr/>
        </p:nvCxnSpPr>
        <p:spPr>
          <a:xfrm>
            <a:off x="3509695" y="4828032"/>
            <a:ext cx="2330119" cy="0"/>
          </a:xfrm>
          <a:prstGeom prst="line">
            <a:avLst/>
          </a:prstGeom>
          <a:ln w="12700">
            <a:solidFill>
              <a:srgbClr val="D9D9D9"/>
            </a:solidFill>
          </a:ln>
        </p:spPr>
      </p:cxnSp>
      <p:sp>
        <p:nvSpPr>
          <p:cNvPr id="19" name="TextBox 18"/>
          <p:cNvSpPr txBox="1"/>
          <p:nvPr/>
        </p:nvSpPr>
        <p:spPr>
          <a:xfrm>
            <a:off x="3454831" y="4901184"/>
            <a:ext cx="2439847" cy="1271017"/>
          </a:xfrm>
          <a:prstGeom prst="rect">
            <a:avLst/>
          </a:prstGeom>
          <a:noFill/>
        </p:spPr>
        <p:txBody>
          <a:bodyPr wrap="square" anchor="t" lIns="73152" rIns="73152" tIns="36576" bIns="36576">
            <a:noAutofit/>
          </a:bodyPr>
          <a:lstStyle/>
          <a:p>
            <a:pPr algn="l">
              <a:spcBef>
                <a:spcPts val="0"/>
              </a:spcBef>
              <a:spcAft>
                <a:spcPts val="0"/>
              </a:spcAft>
            </a:pPr>
            <a:r>
              <a:rPr lang="tr-TR" sz="1600" b="0" i="1">
                <a:solidFill>
                  <a:srgbClr val="767676"/>
                </a:solidFill>
                <a:latin typeface="Calibri"/>
              </a:rPr>
              <a:t>Kitap: …iklim sisteminin bileşen ve değişkenlerinin çözümlenebilmesi…</a:t>
            </a:r>
          </a:p>
        </p:txBody>
      </p:sp>
      <p:sp>
        <p:nvSpPr>
          <p:cNvPr id="20" name="Rounded Rectangle 19"/>
          <p:cNvSpPr/>
          <p:nvPr/>
        </p:nvSpPr>
        <p:spPr>
          <a:xfrm>
            <a:off x="6187286" y="1261872"/>
            <a:ext cx="2659303" cy="4983480"/>
          </a:xfrm>
          <a:prstGeom prst="roundRect">
            <a:avLst>
              <a:gd name="adj" fmla="val 4000"/>
            </a:avLst>
          </a:prstGeom>
          <a:solidFill>
            <a:srgbClr val="F0F0F0"/>
          </a:solidFill>
          <a:ln>
            <a:noFill/>
          </a:ln>
          <a:effectLst/>
        </p:spPr>
        <p:txBody>
          <a:bodyPr rtlCol="0" anchor="ctr"/>
          <a:lstStyle/>
          <a:p/>
        </p:txBody>
      </p:sp>
      <p:sp>
        <p:nvSpPr>
          <p:cNvPr id="21" name="Rounded Rectangle 20"/>
          <p:cNvSpPr/>
          <p:nvPr/>
        </p:nvSpPr>
        <p:spPr>
          <a:xfrm>
            <a:off x="6187286" y="1261872"/>
            <a:ext cx="2659303" cy="566928"/>
          </a:xfrm>
          <a:prstGeom prst="roundRect">
            <a:avLst>
              <a:gd name="adj" fmla="val 15000"/>
            </a:avLst>
          </a:prstGeom>
          <a:solidFill>
            <a:srgbClr val="B85C12"/>
          </a:solidFill>
          <a:ln>
            <a:noFill/>
          </a:ln>
          <a:effectLst/>
        </p:spPr>
        <p:txBody>
          <a:bodyPr rtlCol="0" anchor="ctr" wrap="square" lIns="128016" rIns="128016" tIns="73152" bIns="73152">
            <a:noAutofit/>
          </a:bodyPr>
          <a:lstStyle/>
          <a:p>
            <a:pPr algn="ctr">
              <a:spcBef>
                <a:spcPts val="0"/>
              </a:spcBef>
              <a:spcAft>
                <a:spcPts val="0"/>
              </a:spcAft>
            </a:pPr>
            <a:r>
              <a:rPr lang="tr-TR" sz="1500" b="1" i="0">
                <a:solidFill>
                  <a:srgbClr val="FFFFFF"/>
                </a:solidFill>
                <a:latin typeface="Calibri"/>
              </a:rPr>
              <a:t>15-16. hafta · s. 118-120</a:t>
            </a:r>
          </a:p>
        </p:txBody>
      </p:sp>
      <p:sp>
        <p:nvSpPr>
          <p:cNvPr id="22" name="TextBox 21"/>
          <p:cNvSpPr txBox="1"/>
          <p:nvPr/>
        </p:nvSpPr>
        <p:spPr>
          <a:xfrm>
            <a:off x="6297014" y="1920240"/>
            <a:ext cx="2439847" cy="1005840"/>
          </a:xfrm>
          <a:prstGeom prst="rect">
            <a:avLst/>
          </a:prstGeom>
          <a:noFill/>
        </p:spPr>
        <p:txBody>
          <a:bodyPr wrap="square" anchor="t" lIns="73152" rIns="73152" tIns="36576" bIns="36576">
            <a:noAutofit/>
          </a:bodyPr>
          <a:lstStyle/>
          <a:p>
            <a:pPr algn="l">
              <a:spcBef>
                <a:spcPts val="0"/>
              </a:spcBef>
              <a:spcAft>
                <a:spcPts val="0"/>
              </a:spcAft>
            </a:pPr>
            <a:r>
              <a:rPr lang="tr-TR" sz="2200" b="1" i="0">
                <a:solidFill>
                  <a:srgbClr val="B85C12"/>
                </a:solidFill>
                <a:latin typeface="Calibri"/>
              </a:rPr>
              <a:t>3.1.3. İklim Türleri</a:t>
            </a:r>
          </a:p>
        </p:txBody>
      </p:sp>
      <p:sp>
        <p:nvSpPr>
          <p:cNvPr id="23" name="TextBox 22"/>
          <p:cNvSpPr txBox="1"/>
          <p:nvPr/>
        </p:nvSpPr>
        <p:spPr>
          <a:xfrm>
            <a:off x="6297014" y="2953512"/>
            <a:ext cx="2439847"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D3373A"/>
                </a:solidFill>
                <a:latin typeface="Calibri"/>
              </a:rPr>
              <a:t>COĞ.9.3.3</a:t>
            </a:r>
          </a:p>
        </p:txBody>
      </p:sp>
      <p:sp>
        <p:nvSpPr>
          <p:cNvPr id="24" name="TextBox 23"/>
          <p:cNvSpPr txBox="1"/>
          <p:nvPr/>
        </p:nvSpPr>
        <p:spPr>
          <a:xfrm>
            <a:off x="6297014" y="3273552"/>
            <a:ext cx="2439847" cy="1463040"/>
          </a:xfrm>
          <a:prstGeom prst="rect">
            <a:avLst/>
          </a:prstGeom>
          <a:noFill/>
        </p:spPr>
        <p:txBody>
          <a:bodyPr wrap="square" anchor="t" lIns="73152" rIns="73152" tIns="36576" bIns="36576">
            <a:noAutofit/>
          </a:bodyPr>
          <a:lstStyle/>
          <a:p>
            <a:pPr algn="l">
              <a:spcBef>
                <a:spcPts val="0"/>
              </a:spcBef>
              <a:spcAft>
                <a:spcPts val="0"/>
              </a:spcAft>
            </a:pPr>
            <a:r>
              <a:rPr lang="tr-TR" sz="1500" b="0" i="0">
                <a:solidFill>
                  <a:srgbClr val="262626"/>
                </a:solidFill>
                <a:latin typeface="Calibri"/>
              </a:rPr>
              <a:t>Türkiye ve dünyadaki farklı iklim türlerine sahip yerlerin iklim verilerini kullanarak tablo, grafik, şekil ve/veya diyagram hazırlayabilme</a:t>
            </a:r>
          </a:p>
        </p:txBody>
      </p:sp>
      <p:cxnSp>
        <p:nvCxnSpPr>
          <p:cNvPr id="25" name="Connector 24"/>
          <p:cNvCxnSpPr/>
          <p:nvPr/>
        </p:nvCxnSpPr>
        <p:spPr>
          <a:xfrm>
            <a:off x="6351878" y="4828032"/>
            <a:ext cx="2330119" cy="0"/>
          </a:xfrm>
          <a:prstGeom prst="line">
            <a:avLst/>
          </a:prstGeom>
          <a:ln w="12700">
            <a:solidFill>
              <a:srgbClr val="D9D9D9"/>
            </a:solidFill>
          </a:ln>
        </p:spPr>
      </p:cxnSp>
      <p:sp>
        <p:nvSpPr>
          <p:cNvPr id="26" name="TextBox 25"/>
          <p:cNvSpPr txBox="1"/>
          <p:nvPr/>
        </p:nvSpPr>
        <p:spPr>
          <a:xfrm>
            <a:off x="6297014" y="4901184"/>
            <a:ext cx="2439847" cy="1271017"/>
          </a:xfrm>
          <a:prstGeom prst="rect">
            <a:avLst/>
          </a:prstGeom>
          <a:noFill/>
        </p:spPr>
        <p:txBody>
          <a:bodyPr wrap="square" anchor="t" lIns="73152" rIns="73152" tIns="36576" bIns="36576">
            <a:noAutofit/>
          </a:bodyPr>
          <a:lstStyle/>
          <a:p>
            <a:pPr algn="l">
              <a:spcBef>
                <a:spcPts val="0"/>
              </a:spcBef>
              <a:spcAft>
                <a:spcPts val="0"/>
              </a:spcAft>
            </a:pPr>
            <a:r>
              <a:rPr lang="tr-TR" sz="1600" b="0" i="1">
                <a:solidFill>
                  <a:srgbClr val="767676"/>
                </a:solidFill>
                <a:latin typeface="Calibri"/>
              </a:rPr>
              <a:t>Kitap: …iklim türlerine yönelik tablo, grafik, şekil ve/veya diyagram hazırlanabilmesi…</a:t>
            </a:r>
          </a:p>
        </p:txBody>
      </p:sp>
      <p:sp>
        <p:nvSpPr>
          <p:cNvPr id="27" name="Rounded Rectangle 26"/>
          <p:cNvSpPr/>
          <p:nvPr/>
        </p:nvSpPr>
        <p:spPr>
          <a:xfrm>
            <a:off x="9029469" y="1261872"/>
            <a:ext cx="2659303" cy="4983480"/>
          </a:xfrm>
          <a:prstGeom prst="roundRect">
            <a:avLst>
              <a:gd name="adj" fmla="val 4000"/>
            </a:avLst>
          </a:prstGeom>
          <a:solidFill>
            <a:srgbClr val="F0F0F0"/>
          </a:solidFill>
          <a:ln>
            <a:noFill/>
          </a:ln>
          <a:effectLst/>
        </p:spPr>
        <p:txBody>
          <a:bodyPr rtlCol="0" anchor="ctr"/>
          <a:lstStyle/>
          <a:p/>
        </p:txBody>
      </p:sp>
      <p:sp>
        <p:nvSpPr>
          <p:cNvPr id="28" name="Rounded Rectangle 27"/>
          <p:cNvSpPr/>
          <p:nvPr/>
        </p:nvSpPr>
        <p:spPr>
          <a:xfrm>
            <a:off x="9029469" y="1261872"/>
            <a:ext cx="2659303" cy="566928"/>
          </a:xfrm>
          <a:prstGeom prst="roundRect">
            <a:avLst>
              <a:gd name="adj" fmla="val 15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1500" b="1" i="0">
                <a:solidFill>
                  <a:srgbClr val="FFFFFF"/>
                </a:solidFill>
                <a:latin typeface="Calibri"/>
              </a:rPr>
              <a:t>17 ve 19. hafta · s. 121-131</a:t>
            </a:r>
          </a:p>
        </p:txBody>
      </p:sp>
      <p:sp>
        <p:nvSpPr>
          <p:cNvPr id="29" name="TextBox 28"/>
          <p:cNvSpPr txBox="1"/>
          <p:nvPr/>
        </p:nvSpPr>
        <p:spPr>
          <a:xfrm>
            <a:off x="9139197" y="1920240"/>
            <a:ext cx="2439847" cy="1005840"/>
          </a:xfrm>
          <a:prstGeom prst="rect">
            <a:avLst/>
          </a:prstGeom>
          <a:noFill/>
        </p:spPr>
        <p:txBody>
          <a:bodyPr wrap="square" anchor="t" lIns="73152" rIns="73152" tIns="36576" bIns="36576">
            <a:noAutofit/>
          </a:bodyPr>
          <a:lstStyle/>
          <a:p>
            <a:pPr algn="l">
              <a:spcBef>
                <a:spcPts val="0"/>
              </a:spcBef>
              <a:spcAft>
                <a:spcPts val="0"/>
              </a:spcAft>
            </a:pPr>
            <a:r>
              <a:rPr lang="tr-TR" sz="2000" b="1" i="0">
                <a:solidFill>
                  <a:srgbClr val="D3373A"/>
                </a:solidFill>
                <a:latin typeface="Calibri"/>
              </a:rPr>
              <a:t>3.1.4. İklim Sisteminde Yaşanan Değişiklikler</a:t>
            </a:r>
          </a:p>
        </p:txBody>
      </p:sp>
      <p:sp>
        <p:nvSpPr>
          <p:cNvPr id="30" name="TextBox 29"/>
          <p:cNvSpPr txBox="1"/>
          <p:nvPr/>
        </p:nvSpPr>
        <p:spPr>
          <a:xfrm>
            <a:off x="9139197" y="2953512"/>
            <a:ext cx="2439847"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D3373A"/>
                </a:solidFill>
                <a:latin typeface="Calibri"/>
              </a:rPr>
              <a:t>COĞ.9.3.4</a:t>
            </a:r>
          </a:p>
        </p:txBody>
      </p:sp>
      <p:sp>
        <p:nvSpPr>
          <p:cNvPr id="31" name="TextBox 30"/>
          <p:cNvSpPr txBox="1"/>
          <p:nvPr/>
        </p:nvSpPr>
        <p:spPr>
          <a:xfrm>
            <a:off x="9139197" y="3273552"/>
            <a:ext cx="2439847" cy="1463040"/>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İklim sistemi ve sürecinde meydana gelen değişiklikleri algılayabilme</a:t>
            </a:r>
          </a:p>
        </p:txBody>
      </p:sp>
      <p:cxnSp>
        <p:nvCxnSpPr>
          <p:cNvPr id="32" name="Connector 31"/>
          <p:cNvCxnSpPr/>
          <p:nvPr/>
        </p:nvCxnSpPr>
        <p:spPr>
          <a:xfrm>
            <a:off x="9194061" y="4828032"/>
            <a:ext cx="2330119" cy="0"/>
          </a:xfrm>
          <a:prstGeom prst="line">
            <a:avLst/>
          </a:prstGeom>
          <a:ln w="12700">
            <a:solidFill>
              <a:srgbClr val="D9D9D9"/>
            </a:solidFill>
          </a:ln>
        </p:spPr>
      </p:cxnSp>
      <p:sp>
        <p:nvSpPr>
          <p:cNvPr id="33" name="TextBox 32"/>
          <p:cNvSpPr txBox="1"/>
          <p:nvPr/>
        </p:nvSpPr>
        <p:spPr>
          <a:xfrm>
            <a:off x="9139197" y="4901184"/>
            <a:ext cx="2439847" cy="1271017"/>
          </a:xfrm>
          <a:prstGeom prst="rect">
            <a:avLst/>
          </a:prstGeom>
          <a:noFill/>
        </p:spPr>
        <p:txBody>
          <a:bodyPr wrap="square" anchor="t" lIns="73152" rIns="73152" tIns="36576" bIns="36576">
            <a:noAutofit/>
          </a:bodyPr>
          <a:lstStyle/>
          <a:p>
            <a:pPr algn="l">
              <a:spcBef>
                <a:spcPts val="0"/>
              </a:spcBef>
              <a:spcAft>
                <a:spcPts val="0"/>
              </a:spcAft>
            </a:pPr>
            <a:r>
              <a:rPr lang="tr-TR" sz="1600" b="0" i="1">
                <a:solidFill>
                  <a:srgbClr val="767676"/>
                </a:solidFill>
                <a:latin typeface="Calibri"/>
              </a:rPr>
              <a:t>Kitap: …iklim sistemindeki değişim ve sürekliliğin algılanabilmesi…</a:t>
            </a:r>
          </a:p>
        </p:txBody>
      </p:sp>
      <p:sp>
        <p:nvSpPr>
          <p:cNvPr id="34" name="TextBox 3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5" name="Rounded Rectangle 3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74</a:t>
            </a:r>
          </a:p>
        </p:txBody>
      </p:sp>
      <p:sp>
        <p:nvSpPr>
          <p:cNvPr id="36" name="TextBox 3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 / 268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Ünitede sizden beklenenler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3. ÜNİTE</a:t>
            </a:r>
          </a:p>
        </p:txBody>
      </p:sp>
      <p:sp>
        <p:nvSpPr>
          <p:cNvPr id="6" name="Rounded Rectangle 5"/>
          <p:cNvSpPr/>
          <p:nvPr/>
        </p:nvSpPr>
        <p:spPr>
          <a:xfrm>
            <a:off x="502920" y="1399032"/>
            <a:ext cx="2645587" cy="4480560"/>
          </a:xfrm>
          <a:prstGeom prst="roundRect">
            <a:avLst>
              <a:gd name="adj" fmla="val 6000"/>
            </a:avLst>
          </a:prstGeom>
          <a:solidFill>
            <a:srgbClr val="F0F0F0"/>
          </a:solidFill>
          <a:ln>
            <a:noFill/>
          </a:ln>
          <a:effectLst/>
        </p:spPr>
        <p:txBody>
          <a:bodyPr rtlCol="0" anchor="ctr"/>
          <a:lstStyle/>
          <a:p/>
        </p:txBody>
      </p:sp>
      <p:sp>
        <p:nvSpPr>
          <p:cNvPr id="7" name="Oval 6"/>
          <p:cNvSpPr/>
          <p:nvPr/>
        </p:nvSpPr>
        <p:spPr>
          <a:xfrm>
            <a:off x="1368513" y="1673352"/>
            <a:ext cx="914400" cy="91440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3400" b="1" i="0">
                <a:solidFill>
                  <a:srgbClr val="262626"/>
                </a:solidFill>
                <a:latin typeface="Calibri"/>
              </a:rPr>
              <a:t>1</a:t>
            </a:r>
          </a:p>
        </p:txBody>
      </p:sp>
      <p:sp>
        <p:nvSpPr>
          <p:cNvPr id="8" name="TextBox 7"/>
          <p:cNvSpPr txBox="1"/>
          <p:nvPr/>
        </p:nvSpPr>
        <p:spPr>
          <a:xfrm>
            <a:off x="640080" y="2770632"/>
            <a:ext cx="2371267" cy="2240280"/>
          </a:xfrm>
          <a:prstGeom prst="rect">
            <a:avLst/>
          </a:prstGeom>
          <a:noFill/>
        </p:spPr>
        <p:txBody>
          <a:bodyPr wrap="square" anchor="ctr" lIns="73152" rIns="73152" tIns="36576" bIns="36576">
            <a:noAutofit/>
          </a:bodyPr>
          <a:lstStyle/>
          <a:p>
            <a:pPr algn="ctr">
              <a:spcBef>
                <a:spcPts val="0"/>
              </a:spcBef>
              <a:spcAft>
                <a:spcPts val="0"/>
              </a:spcAft>
            </a:pPr>
            <a:r>
              <a:rPr lang="tr-TR" sz="2100" b="0" i="0">
                <a:solidFill>
                  <a:srgbClr val="262626"/>
                </a:solidFill>
                <a:latin typeface="Calibri"/>
              </a:rPr>
              <a:t>Verilen etkinlikleri yaparak etkinliklerdeki öz ve grup değerlendirme formlarını doldurmanız</a:t>
            </a:r>
          </a:p>
        </p:txBody>
      </p:sp>
      <p:sp>
        <p:nvSpPr>
          <p:cNvPr id="9" name="Rounded Rectangle 8"/>
          <p:cNvSpPr/>
          <p:nvPr/>
        </p:nvSpPr>
        <p:spPr>
          <a:xfrm>
            <a:off x="640080" y="5148071"/>
            <a:ext cx="2371267" cy="502920"/>
          </a:xfrm>
          <a:prstGeom prst="roundRect">
            <a:avLst>
              <a:gd name="adj" fmla="val 50000"/>
            </a:avLst>
          </a:prstGeom>
          <a:solidFill>
            <a:srgbClr val="FFFFFF"/>
          </a:solidFill>
          <a:ln w="12700">
            <a:solidFill>
              <a:srgbClr val="2C6696"/>
            </a:solidFill>
          </a:ln>
          <a:effectLst/>
        </p:spPr>
        <p:txBody>
          <a:bodyPr rtlCol="0" anchor="ctr" wrap="square" lIns="36576" rIns="36576" tIns="73152" bIns="73152">
            <a:noAutofit/>
          </a:bodyPr>
          <a:lstStyle/>
          <a:p>
            <a:pPr algn="ctr">
              <a:spcBef>
                <a:spcPts val="0"/>
              </a:spcBef>
              <a:spcAft>
                <a:spcPts val="0"/>
              </a:spcAft>
            </a:pPr>
            <a:r>
              <a:rPr lang="tr-TR" sz="1350" b="1" i="0">
                <a:solidFill>
                  <a:srgbClr val="2C6696"/>
                </a:solidFill>
                <a:latin typeface="Calibri"/>
              </a:rPr>
              <a:t>9-19. haftalar</a:t>
            </a:r>
          </a:p>
        </p:txBody>
      </p:sp>
      <p:sp>
        <p:nvSpPr>
          <p:cNvPr id="10" name="Rounded Rectangle 9"/>
          <p:cNvSpPr/>
          <p:nvPr/>
        </p:nvSpPr>
        <p:spPr>
          <a:xfrm>
            <a:off x="3349675" y="1399032"/>
            <a:ext cx="2645587" cy="4480560"/>
          </a:xfrm>
          <a:prstGeom prst="roundRect">
            <a:avLst>
              <a:gd name="adj" fmla="val 6000"/>
            </a:avLst>
          </a:prstGeom>
          <a:solidFill>
            <a:srgbClr val="F0F0F0"/>
          </a:solidFill>
          <a:ln>
            <a:noFill/>
          </a:ln>
          <a:effectLst/>
        </p:spPr>
        <p:txBody>
          <a:bodyPr rtlCol="0" anchor="ctr"/>
          <a:lstStyle/>
          <a:p/>
        </p:txBody>
      </p:sp>
      <p:sp>
        <p:nvSpPr>
          <p:cNvPr id="11" name="Oval 10"/>
          <p:cNvSpPr/>
          <p:nvPr/>
        </p:nvSpPr>
        <p:spPr>
          <a:xfrm>
            <a:off x="4215268" y="1673352"/>
            <a:ext cx="914400" cy="91440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3400" b="1" i="0">
                <a:solidFill>
                  <a:srgbClr val="262626"/>
                </a:solidFill>
                <a:latin typeface="Calibri"/>
              </a:rPr>
              <a:t>2</a:t>
            </a:r>
          </a:p>
        </p:txBody>
      </p:sp>
      <p:sp>
        <p:nvSpPr>
          <p:cNvPr id="12" name="TextBox 11"/>
          <p:cNvSpPr txBox="1"/>
          <p:nvPr/>
        </p:nvSpPr>
        <p:spPr>
          <a:xfrm>
            <a:off x="3486835" y="2770632"/>
            <a:ext cx="2371267" cy="2240280"/>
          </a:xfrm>
          <a:prstGeom prst="rect">
            <a:avLst/>
          </a:prstGeom>
          <a:noFill/>
        </p:spPr>
        <p:txBody>
          <a:bodyPr wrap="square" anchor="ctr" lIns="73152" rIns="73152" tIns="36576" bIns="36576">
            <a:noAutofit/>
          </a:bodyPr>
          <a:lstStyle/>
          <a:p>
            <a:pPr algn="ctr">
              <a:spcBef>
                <a:spcPts val="0"/>
              </a:spcBef>
              <a:spcAft>
                <a:spcPts val="0"/>
              </a:spcAft>
            </a:pPr>
            <a:r>
              <a:rPr lang="tr-TR" sz="2200" b="0" i="0">
                <a:solidFill>
                  <a:srgbClr val="262626"/>
                </a:solidFill>
                <a:latin typeface="Calibri"/>
              </a:rPr>
              <a:t>Açık uçlu soruları cevaplamanız</a:t>
            </a:r>
          </a:p>
        </p:txBody>
      </p:sp>
      <p:sp>
        <p:nvSpPr>
          <p:cNvPr id="13" name="Rounded Rectangle 12"/>
          <p:cNvSpPr/>
          <p:nvPr/>
        </p:nvSpPr>
        <p:spPr>
          <a:xfrm>
            <a:off x="3486835" y="5148071"/>
            <a:ext cx="2371267" cy="502920"/>
          </a:xfrm>
          <a:prstGeom prst="roundRect">
            <a:avLst>
              <a:gd name="adj" fmla="val 50000"/>
            </a:avLst>
          </a:prstGeom>
          <a:solidFill>
            <a:srgbClr val="FFFFFF"/>
          </a:solidFill>
          <a:ln w="12700">
            <a:solidFill>
              <a:srgbClr val="2C6696"/>
            </a:solidFill>
          </a:ln>
          <a:effectLst/>
        </p:spPr>
        <p:txBody>
          <a:bodyPr rtlCol="0" anchor="ctr" wrap="square" lIns="36576" rIns="36576" tIns="73152" bIns="73152">
            <a:noAutofit/>
          </a:bodyPr>
          <a:lstStyle/>
          <a:p>
            <a:pPr algn="ctr">
              <a:spcBef>
                <a:spcPts val="0"/>
              </a:spcBef>
              <a:spcAft>
                <a:spcPts val="0"/>
              </a:spcAft>
            </a:pPr>
            <a:r>
              <a:rPr lang="tr-TR" sz="1350" b="1" i="0">
                <a:solidFill>
                  <a:srgbClr val="2C6696"/>
                </a:solidFill>
                <a:latin typeface="Calibri"/>
              </a:rPr>
              <a:t>her hafta · uygulamalar</a:t>
            </a:r>
          </a:p>
        </p:txBody>
      </p:sp>
      <p:sp>
        <p:nvSpPr>
          <p:cNvPr id="14" name="Rounded Rectangle 13"/>
          <p:cNvSpPr/>
          <p:nvPr/>
        </p:nvSpPr>
        <p:spPr>
          <a:xfrm>
            <a:off x="6196430" y="1399032"/>
            <a:ext cx="2645587" cy="4480560"/>
          </a:xfrm>
          <a:prstGeom prst="roundRect">
            <a:avLst>
              <a:gd name="adj" fmla="val 6000"/>
            </a:avLst>
          </a:prstGeom>
          <a:solidFill>
            <a:srgbClr val="F0F0F0"/>
          </a:solidFill>
          <a:ln>
            <a:noFill/>
          </a:ln>
          <a:effectLst/>
        </p:spPr>
        <p:txBody>
          <a:bodyPr rtlCol="0" anchor="ctr"/>
          <a:lstStyle/>
          <a:p/>
        </p:txBody>
      </p:sp>
      <p:sp>
        <p:nvSpPr>
          <p:cNvPr id="15" name="Oval 14"/>
          <p:cNvSpPr/>
          <p:nvPr/>
        </p:nvSpPr>
        <p:spPr>
          <a:xfrm>
            <a:off x="7062023" y="1673352"/>
            <a:ext cx="914400" cy="91440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3400" b="1" i="0">
                <a:solidFill>
                  <a:srgbClr val="262626"/>
                </a:solidFill>
                <a:latin typeface="Calibri"/>
              </a:rPr>
              <a:t>3</a:t>
            </a:r>
          </a:p>
        </p:txBody>
      </p:sp>
      <p:sp>
        <p:nvSpPr>
          <p:cNvPr id="16" name="TextBox 15"/>
          <p:cNvSpPr txBox="1"/>
          <p:nvPr/>
        </p:nvSpPr>
        <p:spPr>
          <a:xfrm>
            <a:off x="6333590" y="2770632"/>
            <a:ext cx="2371267" cy="2240280"/>
          </a:xfrm>
          <a:prstGeom prst="rect">
            <a:avLst/>
          </a:prstGeom>
          <a:noFill/>
        </p:spPr>
        <p:txBody>
          <a:bodyPr wrap="square" anchor="ctr" lIns="73152" rIns="73152" tIns="36576" bIns="36576">
            <a:noAutofit/>
          </a:bodyPr>
          <a:lstStyle/>
          <a:p>
            <a:pPr algn="ctr">
              <a:spcBef>
                <a:spcPts val="0"/>
              </a:spcBef>
              <a:spcAft>
                <a:spcPts val="0"/>
              </a:spcAft>
            </a:pPr>
            <a:r>
              <a:rPr lang="tr-TR" sz="2150" b="0" i="0">
                <a:solidFill>
                  <a:srgbClr val="262626"/>
                </a:solidFill>
                <a:latin typeface="Calibri"/>
              </a:rPr>
              <a:t>Üniteyle ilgili performans çalışmasını yaparak öz değerlendirme formunu doldurmanız</a:t>
            </a:r>
          </a:p>
        </p:txBody>
      </p:sp>
      <p:sp>
        <p:nvSpPr>
          <p:cNvPr id="17" name="Rounded Rectangle 16"/>
          <p:cNvSpPr/>
          <p:nvPr/>
        </p:nvSpPr>
        <p:spPr>
          <a:xfrm>
            <a:off x="6333590" y="5148071"/>
            <a:ext cx="2371267" cy="502920"/>
          </a:xfrm>
          <a:prstGeom prst="roundRect">
            <a:avLst>
              <a:gd name="adj" fmla="val 50000"/>
            </a:avLst>
          </a:prstGeom>
          <a:solidFill>
            <a:srgbClr val="FFFFFF"/>
          </a:solidFill>
          <a:ln w="12700">
            <a:solidFill>
              <a:srgbClr val="2C6696"/>
            </a:solidFill>
          </a:ln>
          <a:effectLst/>
        </p:spPr>
        <p:txBody>
          <a:bodyPr rtlCol="0" anchor="ctr" wrap="square" lIns="36576" rIns="36576" tIns="73152" bIns="73152">
            <a:noAutofit/>
          </a:bodyPr>
          <a:lstStyle/>
          <a:p>
            <a:pPr algn="ctr">
              <a:spcBef>
                <a:spcPts val="0"/>
              </a:spcBef>
              <a:spcAft>
                <a:spcPts val="0"/>
              </a:spcAft>
            </a:pPr>
            <a:r>
              <a:rPr lang="tr-TR" sz="1350" b="1" i="0">
                <a:solidFill>
                  <a:srgbClr val="2C6696"/>
                </a:solidFill>
                <a:latin typeface="Calibri"/>
              </a:rPr>
              <a:t>19. hafta · s. 131</a:t>
            </a:r>
          </a:p>
        </p:txBody>
      </p:sp>
      <p:sp>
        <p:nvSpPr>
          <p:cNvPr id="18" name="Rounded Rectangle 17"/>
          <p:cNvSpPr/>
          <p:nvPr/>
        </p:nvSpPr>
        <p:spPr>
          <a:xfrm>
            <a:off x="9043185" y="1399032"/>
            <a:ext cx="2645587" cy="4480560"/>
          </a:xfrm>
          <a:prstGeom prst="roundRect">
            <a:avLst>
              <a:gd name="adj" fmla="val 6000"/>
            </a:avLst>
          </a:prstGeom>
          <a:solidFill>
            <a:srgbClr val="F0F0F0"/>
          </a:solidFill>
          <a:ln>
            <a:noFill/>
          </a:ln>
          <a:effectLst/>
        </p:spPr>
        <p:txBody>
          <a:bodyPr rtlCol="0" anchor="ctr"/>
          <a:lstStyle/>
          <a:p/>
        </p:txBody>
      </p:sp>
      <p:sp>
        <p:nvSpPr>
          <p:cNvPr id="19" name="Oval 18"/>
          <p:cNvSpPr/>
          <p:nvPr/>
        </p:nvSpPr>
        <p:spPr>
          <a:xfrm>
            <a:off x="9908778" y="1673352"/>
            <a:ext cx="914400" cy="91440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3400" b="1" i="0">
                <a:solidFill>
                  <a:srgbClr val="262626"/>
                </a:solidFill>
                <a:latin typeface="Calibri"/>
              </a:rPr>
              <a:t>4</a:t>
            </a:r>
          </a:p>
        </p:txBody>
      </p:sp>
      <p:sp>
        <p:nvSpPr>
          <p:cNvPr id="20" name="TextBox 19"/>
          <p:cNvSpPr txBox="1"/>
          <p:nvPr/>
        </p:nvSpPr>
        <p:spPr>
          <a:xfrm>
            <a:off x="9180345" y="2770632"/>
            <a:ext cx="2371267" cy="2240280"/>
          </a:xfrm>
          <a:prstGeom prst="rect">
            <a:avLst/>
          </a:prstGeom>
          <a:noFill/>
        </p:spPr>
        <p:txBody>
          <a:bodyPr wrap="square" anchor="ctr" lIns="73152" rIns="73152" tIns="36576" bIns="36576">
            <a:noAutofit/>
          </a:bodyPr>
          <a:lstStyle/>
          <a:p>
            <a:pPr algn="ctr">
              <a:spcBef>
                <a:spcPts val="0"/>
              </a:spcBef>
              <a:spcAft>
                <a:spcPts val="0"/>
              </a:spcAft>
            </a:pPr>
            <a:r>
              <a:rPr lang="tr-TR" sz="2200" b="0" i="0">
                <a:solidFill>
                  <a:srgbClr val="262626"/>
                </a:solidFill>
                <a:latin typeface="Calibri"/>
              </a:rPr>
              <a:t>Ünite sonundaki ölçme ve değerlendirme sorularını cevaplamanız</a:t>
            </a:r>
          </a:p>
        </p:txBody>
      </p:sp>
      <p:sp>
        <p:nvSpPr>
          <p:cNvPr id="21" name="Rounded Rectangle 20"/>
          <p:cNvSpPr/>
          <p:nvPr/>
        </p:nvSpPr>
        <p:spPr>
          <a:xfrm>
            <a:off x="9180345" y="5148071"/>
            <a:ext cx="2371267" cy="502920"/>
          </a:xfrm>
          <a:prstGeom prst="roundRect">
            <a:avLst>
              <a:gd name="adj" fmla="val 50000"/>
            </a:avLst>
          </a:prstGeom>
          <a:solidFill>
            <a:srgbClr val="FFFFFF"/>
          </a:solidFill>
          <a:ln w="12700">
            <a:solidFill>
              <a:srgbClr val="2C6696"/>
            </a:solidFill>
          </a:ln>
          <a:effectLst/>
        </p:spPr>
        <p:txBody>
          <a:bodyPr rtlCol="0" anchor="ctr" wrap="square" lIns="36576" rIns="36576" tIns="73152" bIns="73152">
            <a:noAutofit/>
          </a:bodyPr>
          <a:lstStyle/>
          <a:p>
            <a:pPr algn="ctr">
              <a:spcBef>
                <a:spcPts val="0"/>
              </a:spcBef>
              <a:spcAft>
                <a:spcPts val="0"/>
              </a:spcAft>
            </a:pPr>
            <a:r>
              <a:rPr lang="tr-TR" sz="1350" b="1" i="0">
                <a:solidFill>
                  <a:srgbClr val="2C6696"/>
                </a:solidFill>
                <a:latin typeface="Calibri"/>
              </a:rPr>
              <a:t>16 ve 19. hafta · s. 132-137</a:t>
            </a:r>
          </a:p>
        </p:txBody>
      </p:sp>
      <p:sp>
        <p:nvSpPr>
          <p:cNvPr id="22" name="TextBox 21"/>
          <p:cNvSpPr txBox="1"/>
          <p:nvPr/>
        </p:nvSpPr>
        <p:spPr>
          <a:xfrm>
            <a:off x="502920" y="6016752"/>
            <a:ext cx="11185855" cy="365760"/>
          </a:xfrm>
          <a:prstGeom prst="rect">
            <a:avLst/>
          </a:prstGeom>
          <a:noFill/>
        </p:spPr>
        <p:txBody>
          <a:bodyPr wrap="square" anchor="t" lIns="73152" rIns="73152" tIns="36576" bIns="36576">
            <a:noAutofit/>
          </a:bodyPr>
          <a:lstStyle/>
          <a:p>
            <a:pPr algn="r">
              <a:spcBef>
                <a:spcPts val="0"/>
              </a:spcBef>
              <a:spcAft>
                <a:spcPts val="0"/>
              </a:spcAft>
            </a:pPr>
            <a:r>
              <a:rPr lang="tr-TR" sz="1400" b="0" i="0">
                <a:solidFill>
                  <a:srgbClr val="767676"/>
                </a:solidFill>
                <a:latin typeface="Calibri"/>
              </a:rPr>
              <a:t>…beklenmektedir. (Ders kitabı, ünite açılışı; 4. kart ünite sonundaki ölçme sayfalarıdır.)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74</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 / 268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Anahtar kavramlar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3. ÜNİTE</a:t>
            </a:r>
          </a:p>
        </p:txBody>
      </p:sp>
      <p:sp>
        <p:nvSpPr>
          <p:cNvPr id="6" name="Rounded Rectangle 5"/>
          <p:cNvSpPr/>
          <p:nvPr/>
        </p:nvSpPr>
        <p:spPr>
          <a:xfrm>
            <a:off x="502920" y="1243584"/>
            <a:ext cx="1810512" cy="585216"/>
          </a:xfrm>
          <a:prstGeom prst="roundRect">
            <a:avLst>
              <a:gd name="adj" fmla="val 8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1800" b="1" i="0">
                <a:solidFill>
                  <a:srgbClr val="FFFFFF"/>
                </a:solidFill>
                <a:latin typeface="Calibri"/>
              </a:rPr>
              <a:t>Hava olayları</a:t>
            </a:r>
          </a:p>
        </p:txBody>
      </p:sp>
      <p:sp>
        <p:nvSpPr>
          <p:cNvPr id="7" name="Rounded Rectangle 6"/>
          <p:cNvSpPr/>
          <p:nvPr/>
        </p:nvSpPr>
        <p:spPr>
          <a:xfrm>
            <a:off x="2468880" y="1298448"/>
            <a:ext cx="1092472" cy="475488"/>
          </a:xfrm>
          <a:prstGeom prst="roundRect">
            <a:avLst>
              <a:gd name="adj" fmla="val 50000"/>
            </a:avLst>
          </a:prstGeom>
          <a:solidFill>
            <a:srgbClr val="FFFFFF"/>
          </a:solidFill>
          <a:ln w="25400">
            <a:solidFill>
              <a:srgbClr val="2C6696"/>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sıcaklık</a:t>
            </a:r>
          </a:p>
        </p:txBody>
      </p:sp>
      <p:sp>
        <p:nvSpPr>
          <p:cNvPr id="8" name="Rounded Rectangle 7"/>
          <p:cNvSpPr/>
          <p:nvPr/>
        </p:nvSpPr>
        <p:spPr>
          <a:xfrm>
            <a:off x="3671080" y="1298448"/>
            <a:ext cx="1014161" cy="475488"/>
          </a:xfrm>
          <a:prstGeom prst="roundRect">
            <a:avLst>
              <a:gd name="adj" fmla="val 50000"/>
            </a:avLst>
          </a:prstGeom>
          <a:solidFill>
            <a:srgbClr val="FFFFFF"/>
          </a:solidFill>
          <a:ln w="25400">
            <a:solidFill>
              <a:srgbClr val="2C6696"/>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basınç</a:t>
            </a:r>
          </a:p>
        </p:txBody>
      </p:sp>
      <p:sp>
        <p:nvSpPr>
          <p:cNvPr id="9" name="Rounded Rectangle 8"/>
          <p:cNvSpPr/>
          <p:nvPr/>
        </p:nvSpPr>
        <p:spPr>
          <a:xfrm>
            <a:off x="4794969" y="1298448"/>
            <a:ext cx="1005842" cy="475488"/>
          </a:xfrm>
          <a:prstGeom prst="roundRect">
            <a:avLst>
              <a:gd name="adj" fmla="val 50000"/>
            </a:avLst>
          </a:prstGeom>
          <a:solidFill>
            <a:srgbClr val="FFFFFF"/>
          </a:solidFill>
          <a:ln w="25400">
            <a:solidFill>
              <a:srgbClr val="2C6696"/>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rüzgâr</a:t>
            </a:r>
          </a:p>
        </p:txBody>
      </p:sp>
      <p:sp>
        <p:nvSpPr>
          <p:cNvPr id="10" name="Rounded Rectangle 9"/>
          <p:cNvSpPr/>
          <p:nvPr/>
        </p:nvSpPr>
        <p:spPr>
          <a:xfrm>
            <a:off x="5910539" y="1298448"/>
            <a:ext cx="823632" cy="475488"/>
          </a:xfrm>
          <a:prstGeom prst="roundRect">
            <a:avLst>
              <a:gd name="adj" fmla="val 50000"/>
            </a:avLst>
          </a:prstGeom>
          <a:solidFill>
            <a:srgbClr val="FFFFFF"/>
          </a:solidFill>
          <a:ln w="25400">
            <a:solidFill>
              <a:srgbClr val="2C6696"/>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nem</a:t>
            </a:r>
          </a:p>
        </p:txBody>
      </p:sp>
      <p:sp>
        <p:nvSpPr>
          <p:cNvPr id="11" name="Rounded Rectangle 10"/>
          <p:cNvSpPr/>
          <p:nvPr/>
        </p:nvSpPr>
        <p:spPr>
          <a:xfrm>
            <a:off x="6843899" y="1298448"/>
            <a:ext cx="870809" cy="475488"/>
          </a:xfrm>
          <a:prstGeom prst="roundRect">
            <a:avLst>
              <a:gd name="adj" fmla="val 50000"/>
            </a:avLst>
          </a:prstGeom>
          <a:solidFill>
            <a:srgbClr val="FFFFFF"/>
          </a:solidFill>
          <a:ln w="25400">
            <a:solidFill>
              <a:srgbClr val="2C6696"/>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yağış</a:t>
            </a:r>
          </a:p>
        </p:txBody>
      </p:sp>
      <p:sp>
        <p:nvSpPr>
          <p:cNvPr id="12" name="Rounded Rectangle 11"/>
          <p:cNvSpPr/>
          <p:nvPr/>
        </p:nvSpPr>
        <p:spPr>
          <a:xfrm>
            <a:off x="7824436" y="1298448"/>
            <a:ext cx="2134001" cy="475488"/>
          </a:xfrm>
          <a:prstGeom prst="roundRect">
            <a:avLst>
              <a:gd name="adj" fmla="val 50000"/>
            </a:avLst>
          </a:prstGeom>
          <a:solidFill>
            <a:srgbClr val="FFFFFF"/>
          </a:solidFill>
          <a:ln w="25400">
            <a:solidFill>
              <a:srgbClr val="2C6696"/>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aşırı hava olayları</a:t>
            </a:r>
          </a:p>
        </p:txBody>
      </p:sp>
      <p:sp>
        <p:nvSpPr>
          <p:cNvPr id="13" name="Rounded Rectangle 12"/>
          <p:cNvSpPr/>
          <p:nvPr/>
        </p:nvSpPr>
        <p:spPr>
          <a:xfrm>
            <a:off x="10068165" y="1298448"/>
            <a:ext cx="1599095" cy="475488"/>
          </a:xfrm>
          <a:prstGeom prst="roundRect">
            <a:avLst>
              <a:gd name="adj" fmla="val 50000"/>
            </a:avLst>
          </a:prstGeom>
          <a:solidFill>
            <a:srgbClr val="FFFFFF"/>
          </a:solidFill>
          <a:ln w="25400">
            <a:solidFill>
              <a:srgbClr val="2C6696"/>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halk takvimi</a:t>
            </a:r>
          </a:p>
        </p:txBody>
      </p:sp>
      <p:sp>
        <p:nvSpPr>
          <p:cNvPr id="14" name="Rounded Rectangle 13"/>
          <p:cNvSpPr/>
          <p:nvPr/>
        </p:nvSpPr>
        <p:spPr>
          <a:xfrm>
            <a:off x="502920" y="2103120"/>
            <a:ext cx="1810512" cy="1152144"/>
          </a:xfrm>
          <a:prstGeom prst="roundRect">
            <a:avLst>
              <a:gd name="adj" fmla="val 8000"/>
            </a:avLst>
          </a:prstGeom>
          <a:solidFill>
            <a:srgbClr val="1E7B6E"/>
          </a:solidFill>
          <a:ln>
            <a:noFill/>
          </a:ln>
          <a:effectLst/>
        </p:spPr>
        <p:txBody>
          <a:bodyPr rtlCol="0" anchor="ctr" wrap="square" lIns="128016" rIns="128016" tIns="73152" bIns="73152">
            <a:noAutofit/>
          </a:bodyPr>
          <a:lstStyle/>
          <a:p>
            <a:pPr algn="ctr">
              <a:spcBef>
                <a:spcPts val="0"/>
              </a:spcBef>
              <a:spcAft>
                <a:spcPts val="0"/>
              </a:spcAft>
            </a:pPr>
            <a:r>
              <a:rPr lang="tr-TR" sz="1800" b="1" i="0">
                <a:solidFill>
                  <a:srgbClr val="FFFFFF"/>
                </a:solidFill>
                <a:latin typeface="Calibri"/>
              </a:rPr>
              <a:t>İklim sistemi</a:t>
            </a:r>
          </a:p>
        </p:txBody>
      </p:sp>
      <p:sp>
        <p:nvSpPr>
          <p:cNvPr id="15" name="Rounded Rectangle 14"/>
          <p:cNvSpPr/>
          <p:nvPr/>
        </p:nvSpPr>
        <p:spPr>
          <a:xfrm>
            <a:off x="2468880" y="2157984"/>
            <a:ext cx="854093" cy="475488"/>
          </a:xfrm>
          <a:prstGeom prst="roundRect">
            <a:avLst>
              <a:gd name="adj" fmla="val 50000"/>
            </a:avLst>
          </a:prstGeom>
          <a:solidFill>
            <a:srgbClr val="FFFFFF"/>
          </a:solidFill>
          <a:ln w="25400">
            <a:solidFill>
              <a:srgbClr val="1E7B6E"/>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iklim</a:t>
            </a:r>
          </a:p>
        </p:txBody>
      </p:sp>
      <p:sp>
        <p:nvSpPr>
          <p:cNvPr id="16" name="Rounded Rectangle 15"/>
          <p:cNvSpPr/>
          <p:nvPr/>
        </p:nvSpPr>
        <p:spPr>
          <a:xfrm>
            <a:off x="3432701" y="2157984"/>
            <a:ext cx="1634071" cy="475488"/>
          </a:xfrm>
          <a:prstGeom prst="roundRect">
            <a:avLst>
              <a:gd name="adj" fmla="val 50000"/>
            </a:avLst>
          </a:prstGeom>
          <a:solidFill>
            <a:srgbClr val="FFFFFF"/>
          </a:solidFill>
          <a:ln w="25400">
            <a:solidFill>
              <a:srgbClr val="1E7B6E"/>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iklim sistemi</a:t>
            </a:r>
          </a:p>
        </p:txBody>
      </p:sp>
      <p:sp>
        <p:nvSpPr>
          <p:cNvPr id="17" name="Rounded Rectangle 16"/>
          <p:cNvSpPr/>
          <p:nvPr/>
        </p:nvSpPr>
        <p:spPr>
          <a:xfrm>
            <a:off x="5176500" y="2157984"/>
            <a:ext cx="1284386" cy="475488"/>
          </a:xfrm>
          <a:prstGeom prst="roundRect">
            <a:avLst>
              <a:gd name="adj" fmla="val 50000"/>
            </a:avLst>
          </a:prstGeom>
          <a:solidFill>
            <a:srgbClr val="FFFFFF"/>
          </a:solidFill>
          <a:ln w="25400">
            <a:solidFill>
              <a:srgbClr val="1E7B6E"/>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atmosfer</a:t>
            </a:r>
          </a:p>
        </p:txBody>
      </p:sp>
      <p:sp>
        <p:nvSpPr>
          <p:cNvPr id="18" name="Rounded Rectangle 17"/>
          <p:cNvSpPr/>
          <p:nvPr/>
        </p:nvSpPr>
        <p:spPr>
          <a:xfrm>
            <a:off x="6570614" y="2157984"/>
            <a:ext cx="1286723" cy="475488"/>
          </a:xfrm>
          <a:prstGeom prst="roundRect">
            <a:avLst>
              <a:gd name="adj" fmla="val 50000"/>
            </a:avLst>
          </a:prstGeom>
          <a:solidFill>
            <a:srgbClr val="FFFFFF"/>
          </a:solidFill>
          <a:ln w="25400">
            <a:solidFill>
              <a:srgbClr val="1E7B6E"/>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hidrosfer</a:t>
            </a:r>
          </a:p>
        </p:txBody>
      </p:sp>
      <p:sp>
        <p:nvSpPr>
          <p:cNvPr id="19" name="Rounded Rectangle 18"/>
          <p:cNvSpPr/>
          <p:nvPr/>
        </p:nvSpPr>
        <p:spPr>
          <a:xfrm>
            <a:off x="7967065" y="2157984"/>
            <a:ext cx="1076667" cy="475488"/>
          </a:xfrm>
          <a:prstGeom prst="roundRect">
            <a:avLst>
              <a:gd name="adj" fmla="val 50000"/>
            </a:avLst>
          </a:prstGeom>
          <a:solidFill>
            <a:srgbClr val="FFFFFF"/>
          </a:solidFill>
          <a:ln w="25400">
            <a:solidFill>
              <a:srgbClr val="1E7B6E"/>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litosfer</a:t>
            </a:r>
          </a:p>
        </p:txBody>
      </p:sp>
      <p:sp>
        <p:nvSpPr>
          <p:cNvPr id="20" name="Rounded Rectangle 19"/>
          <p:cNvSpPr/>
          <p:nvPr/>
        </p:nvSpPr>
        <p:spPr>
          <a:xfrm>
            <a:off x="9153460" y="2157984"/>
            <a:ext cx="1251390" cy="475488"/>
          </a:xfrm>
          <a:prstGeom prst="roundRect">
            <a:avLst>
              <a:gd name="adj" fmla="val 50000"/>
            </a:avLst>
          </a:prstGeom>
          <a:solidFill>
            <a:srgbClr val="FFFFFF"/>
          </a:solidFill>
          <a:ln w="25400">
            <a:solidFill>
              <a:srgbClr val="1E7B6E"/>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kriyosfer</a:t>
            </a:r>
          </a:p>
        </p:txBody>
      </p:sp>
      <p:sp>
        <p:nvSpPr>
          <p:cNvPr id="21" name="Rounded Rectangle 20"/>
          <p:cNvSpPr/>
          <p:nvPr/>
        </p:nvSpPr>
        <p:spPr>
          <a:xfrm>
            <a:off x="2468880" y="2724912"/>
            <a:ext cx="1181002" cy="475488"/>
          </a:xfrm>
          <a:prstGeom prst="roundRect">
            <a:avLst>
              <a:gd name="adj" fmla="val 50000"/>
            </a:avLst>
          </a:prstGeom>
          <a:solidFill>
            <a:srgbClr val="FFFFFF"/>
          </a:solidFill>
          <a:ln w="25400">
            <a:solidFill>
              <a:srgbClr val="1E7B6E"/>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biyosfer</a:t>
            </a:r>
          </a:p>
        </p:txBody>
      </p:sp>
      <p:sp>
        <p:nvSpPr>
          <p:cNvPr id="22" name="Rounded Rectangle 21"/>
          <p:cNvSpPr/>
          <p:nvPr/>
        </p:nvSpPr>
        <p:spPr>
          <a:xfrm>
            <a:off x="502920" y="3529584"/>
            <a:ext cx="1810512" cy="1719072"/>
          </a:xfrm>
          <a:prstGeom prst="roundRect">
            <a:avLst>
              <a:gd name="adj" fmla="val 8000"/>
            </a:avLst>
          </a:prstGeom>
          <a:solidFill>
            <a:srgbClr val="B85C12"/>
          </a:solidFill>
          <a:ln>
            <a:noFill/>
          </a:ln>
          <a:effectLst/>
        </p:spPr>
        <p:txBody>
          <a:bodyPr rtlCol="0" anchor="ctr" wrap="square" lIns="128016" rIns="128016" tIns="73152" bIns="73152">
            <a:noAutofit/>
          </a:bodyPr>
          <a:lstStyle/>
          <a:p>
            <a:pPr algn="ctr">
              <a:spcBef>
                <a:spcPts val="0"/>
              </a:spcBef>
              <a:spcAft>
                <a:spcPts val="0"/>
              </a:spcAft>
            </a:pPr>
            <a:r>
              <a:rPr lang="tr-TR" sz="1800" b="1" i="0">
                <a:solidFill>
                  <a:srgbClr val="FFFFFF"/>
                </a:solidFill>
                <a:latin typeface="Calibri"/>
              </a:rPr>
              <a:t>Etkileyen faktörler</a:t>
            </a:r>
          </a:p>
        </p:txBody>
      </p:sp>
      <p:sp>
        <p:nvSpPr>
          <p:cNvPr id="23" name="Rounded Rectangle 22"/>
          <p:cNvSpPr/>
          <p:nvPr/>
        </p:nvSpPr>
        <p:spPr>
          <a:xfrm>
            <a:off x="2468880" y="3584448"/>
            <a:ext cx="881940" cy="475488"/>
          </a:xfrm>
          <a:prstGeom prst="roundRect">
            <a:avLst>
              <a:gd name="adj" fmla="val 50000"/>
            </a:avLst>
          </a:prstGeom>
          <a:solidFill>
            <a:srgbClr val="FFFFFF"/>
          </a:solidFill>
          <a:ln w="25400">
            <a:solidFill>
              <a:srgbClr val="B85C12"/>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geoit</a:t>
            </a:r>
          </a:p>
        </p:txBody>
      </p:sp>
      <p:sp>
        <p:nvSpPr>
          <p:cNvPr id="24" name="Rounded Rectangle 23"/>
          <p:cNvSpPr/>
          <p:nvPr/>
        </p:nvSpPr>
        <p:spPr>
          <a:xfrm>
            <a:off x="3460548" y="3584448"/>
            <a:ext cx="3243304" cy="475488"/>
          </a:xfrm>
          <a:prstGeom prst="roundRect">
            <a:avLst>
              <a:gd name="adj" fmla="val 50000"/>
            </a:avLst>
          </a:prstGeom>
          <a:solidFill>
            <a:srgbClr val="FFFFFF"/>
          </a:solidFill>
          <a:ln w="25400">
            <a:solidFill>
              <a:srgbClr val="B85C12"/>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dönme ve dolanma hareketi</a:t>
            </a:r>
          </a:p>
        </p:txBody>
      </p:sp>
      <p:sp>
        <p:nvSpPr>
          <p:cNvPr id="25" name="Rounded Rectangle 24"/>
          <p:cNvSpPr/>
          <p:nvPr/>
        </p:nvSpPr>
        <p:spPr>
          <a:xfrm>
            <a:off x="6813580" y="3584448"/>
            <a:ext cx="1729375" cy="475488"/>
          </a:xfrm>
          <a:prstGeom prst="roundRect">
            <a:avLst>
              <a:gd name="adj" fmla="val 50000"/>
            </a:avLst>
          </a:prstGeom>
          <a:solidFill>
            <a:srgbClr val="FFFFFF"/>
          </a:solidFill>
          <a:ln w="25400">
            <a:solidFill>
              <a:srgbClr val="B85C12"/>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eksen eğikliği</a:t>
            </a:r>
          </a:p>
        </p:txBody>
      </p:sp>
      <p:sp>
        <p:nvSpPr>
          <p:cNvPr id="26" name="Rounded Rectangle 25"/>
          <p:cNvSpPr/>
          <p:nvPr/>
        </p:nvSpPr>
        <p:spPr>
          <a:xfrm>
            <a:off x="8652683" y="3584448"/>
            <a:ext cx="1162464" cy="475488"/>
          </a:xfrm>
          <a:prstGeom prst="roundRect">
            <a:avLst>
              <a:gd name="adj" fmla="val 50000"/>
            </a:avLst>
          </a:prstGeom>
          <a:solidFill>
            <a:srgbClr val="FFFFFF"/>
          </a:solidFill>
          <a:ln w="25400">
            <a:solidFill>
              <a:srgbClr val="B85C12"/>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mevsim</a:t>
            </a:r>
          </a:p>
        </p:txBody>
      </p:sp>
      <p:sp>
        <p:nvSpPr>
          <p:cNvPr id="27" name="Rounded Rectangle 26"/>
          <p:cNvSpPr/>
          <p:nvPr/>
        </p:nvSpPr>
        <p:spPr>
          <a:xfrm>
            <a:off x="2468880" y="4151376"/>
            <a:ext cx="2277154" cy="475488"/>
          </a:xfrm>
          <a:prstGeom prst="roundRect">
            <a:avLst>
              <a:gd name="adj" fmla="val 50000"/>
            </a:avLst>
          </a:prstGeom>
          <a:solidFill>
            <a:srgbClr val="FFFFFF"/>
          </a:solidFill>
          <a:ln w="25400">
            <a:solidFill>
              <a:srgbClr val="B85C12"/>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güneşlenme süresi</a:t>
            </a:r>
          </a:p>
        </p:txBody>
      </p:sp>
      <p:sp>
        <p:nvSpPr>
          <p:cNvPr id="28" name="Rounded Rectangle 27"/>
          <p:cNvSpPr/>
          <p:nvPr/>
        </p:nvSpPr>
        <p:spPr>
          <a:xfrm>
            <a:off x="4855762" y="4151376"/>
            <a:ext cx="1309143" cy="475488"/>
          </a:xfrm>
          <a:prstGeom prst="roundRect">
            <a:avLst>
              <a:gd name="adj" fmla="val 50000"/>
            </a:avLst>
          </a:prstGeom>
          <a:solidFill>
            <a:srgbClr val="FFFFFF"/>
          </a:solidFill>
          <a:ln w="25400">
            <a:solidFill>
              <a:srgbClr val="B85C12"/>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karasallık</a:t>
            </a:r>
          </a:p>
        </p:txBody>
      </p:sp>
      <p:sp>
        <p:nvSpPr>
          <p:cNvPr id="29" name="Rounded Rectangle 28"/>
          <p:cNvSpPr/>
          <p:nvPr/>
        </p:nvSpPr>
        <p:spPr>
          <a:xfrm>
            <a:off x="6274633" y="4151376"/>
            <a:ext cx="1322849" cy="475488"/>
          </a:xfrm>
          <a:prstGeom prst="roundRect">
            <a:avLst>
              <a:gd name="adj" fmla="val 50000"/>
            </a:avLst>
          </a:prstGeom>
          <a:solidFill>
            <a:srgbClr val="FFFFFF"/>
          </a:solidFill>
          <a:ln w="25400">
            <a:solidFill>
              <a:srgbClr val="B85C12"/>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denizellik</a:t>
            </a:r>
          </a:p>
        </p:txBody>
      </p:sp>
      <p:sp>
        <p:nvSpPr>
          <p:cNvPr id="30" name="Rounded Rectangle 29"/>
          <p:cNvSpPr/>
          <p:nvPr/>
        </p:nvSpPr>
        <p:spPr>
          <a:xfrm>
            <a:off x="7707210" y="4151376"/>
            <a:ext cx="1990253" cy="475488"/>
          </a:xfrm>
          <a:prstGeom prst="roundRect">
            <a:avLst>
              <a:gd name="adj" fmla="val 50000"/>
            </a:avLst>
          </a:prstGeom>
          <a:solidFill>
            <a:srgbClr val="FFFFFF"/>
          </a:solidFill>
          <a:ln w="25400">
            <a:solidFill>
              <a:srgbClr val="B85C12"/>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okyanus akıntısı</a:t>
            </a:r>
          </a:p>
        </p:txBody>
      </p:sp>
      <p:sp>
        <p:nvSpPr>
          <p:cNvPr id="31" name="Rounded Rectangle 30"/>
          <p:cNvSpPr/>
          <p:nvPr/>
        </p:nvSpPr>
        <p:spPr>
          <a:xfrm>
            <a:off x="2468880" y="4718304"/>
            <a:ext cx="2359149" cy="475488"/>
          </a:xfrm>
          <a:prstGeom prst="roundRect">
            <a:avLst>
              <a:gd name="adj" fmla="val 50000"/>
            </a:avLst>
          </a:prstGeom>
          <a:solidFill>
            <a:srgbClr val="FFFFFF"/>
          </a:solidFill>
          <a:ln w="25400">
            <a:solidFill>
              <a:srgbClr val="B85C12"/>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topoğrafik faktörler</a:t>
            </a:r>
          </a:p>
        </p:txBody>
      </p:sp>
      <p:sp>
        <p:nvSpPr>
          <p:cNvPr id="32" name="Rounded Rectangle 31"/>
          <p:cNvSpPr/>
          <p:nvPr/>
        </p:nvSpPr>
        <p:spPr>
          <a:xfrm>
            <a:off x="4937757" y="4718304"/>
            <a:ext cx="1957811" cy="475488"/>
          </a:xfrm>
          <a:prstGeom prst="roundRect">
            <a:avLst>
              <a:gd name="adj" fmla="val 50000"/>
            </a:avLst>
          </a:prstGeom>
          <a:solidFill>
            <a:srgbClr val="FFFFFF"/>
          </a:solidFill>
          <a:ln w="25400">
            <a:solidFill>
              <a:srgbClr val="B85C12"/>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kentsel ısı adası</a:t>
            </a:r>
          </a:p>
        </p:txBody>
      </p:sp>
      <p:sp>
        <p:nvSpPr>
          <p:cNvPr id="33" name="Rounded Rectangle 32"/>
          <p:cNvSpPr/>
          <p:nvPr/>
        </p:nvSpPr>
        <p:spPr>
          <a:xfrm>
            <a:off x="502920" y="5522976"/>
            <a:ext cx="1810512" cy="585216"/>
          </a:xfrm>
          <a:prstGeom prst="roundRect">
            <a:avLst>
              <a:gd name="adj" fmla="val 8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1800" b="1" i="0">
                <a:solidFill>
                  <a:srgbClr val="FFFFFF"/>
                </a:solidFill>
                <a:latin typeface="Calibri"/>
              </a:rPr>
              <a:t>Değişim</a:t>
            </a:r>
          </a:p>
        </p:txBody>
      </p:sp>
      <p:sp>
        <p:nvSpPr>
          <p:cNvPr id="34" name="Rounded Rectangle 33"/>
          <p:cNvSpPr/>
          <p:nvPr/>
        </p:nvSpPr>
        <p:spPr>
          <a:xfrm>
            <a:off x="2468880" y="5577840"/>
            <a:ext cx="2715132" cy="475488"/>
          </a:xfrm>
          <a:prstGeom prst="roundRect">
            <a:avLst>
              <a:gd name="adj" fmla="val 50000"/>
            </a:avLst>
          </a:prstGeom>
          <a:solidFill>
            <a:srgbClr val="FFFFFF"/>
          </a:solidFill>
          <a:ln w="25400">
            <a:solidFill>
              <a:srgbClr val="D3373A"/>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küresel iklim değişikliği</a:t>
            </a:r>
          </a:p>
        </p:txBody>
      </p:sp>
      <p:sp>
        <p:nvSpPr>
          <p:cNvPr id="35" name="Rounded Rectangle 34"/>
          <p:cNvSpPr/>
          <p:nvPr/>
        </p:nvSpPr>
        <p:spPr>
          <a:xfrm>
            <a:off x="5293740" y="5577840"/>
            <a:ext cx="1392722" cy="475488"/>
          </a:xfrm>
          <a:prstGeom prst="roundRect">
            <a:avLst>
              <a:gd name="adj" fmla="val 50000"/>
            </a:avLst>
          </a:prstGeom>
          <a:solidFill>
            <a:srgbClr val="FFFFFF"/>
          </a:solidFill>
          <a:ln w="25400">
            <a:solidFill>
              <a:srgbClr val="D3373A"/>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ekosistem</a:t>
            </a:r>
          </a:p>
        </p:txBody>
      </p:sp>
      <p:sp>
        <p:nvSpPr>
          <p:cNvPr id="36" name="Rounded Rectangle 35"/>
          <p:cNvSpPr/>
          <p:nvPr/>
        </p:nvSpPr>
        <p:spPr>
          <a:xfrm>
            <a:off x="6796190" y="5577840"/>
            <a:ext cx="1622188" cy="475488"/>
          </a:xfrm>
          <a:prstGeom prst="roundRect">
            <a:avLst>
              <a:gd name="adj" fmla="val 50000"/>
            </a:avLst>
          </a:prstGeom>
          <a:solidFill>
            <a:srgbClr val="FFFFFF"/>
          </a:solidFill>
          <a:ln w="25400">
            <a:solidFill>
              <a:srgbClr val="D3373A"/>
            </a:solidFill>
          </a:ln>
          <a:effectLst/>
        </p:spPr>
        <p:txBody>
          <a:bodyPr rtlCol="0" anchor="ctr" wrap="square" lIns="73152" rIns="73152" tIns="18288" bIns="18288">
            <a:noAutofit/>
          </a:bodyPr>
          <a:lstStyle/>
          <a:p>
            <a:pPr algn="ctr">
              <a:spcBef>
                <a:spcPts val="0"/>
              </a:spcBef>
              <a:spcAft>
                <a:spcPts val="0"/>
              </a:spcAft>
            </a:pPr>
            <a:r>
              <a:rPr lang="tr-TR" sz="1900" b="0" i="0">
                <a:solidFill>
                  <a:srgbClr val="262626"/>
                </a:solidFill>
                <a:latin typeface="Calibri"/>
              </a:rPr>
              <a:t>biyoçeşitlilik</a:t>
            </a:r>
          </a:p>
        </p:txBody>
      </p:sp>
      <p:sp>
        <p:nvSpPr>
          <p:cNvPr id="37" name="TextBox 3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8" name="Rounded Rectangle 3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75</a:t>
            </a:r>
          </a:p>
        </p:txBody>
      </p:sp>
      <p:sp>
        <p:nvSpPr>
          <p:cNvPr id="39" name="TextBox 3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 / 268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2C6696"/>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9.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9</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3500" b="1" i="0">
                <a:solidFill>
                  <a:srgbClr val="FFFFFF"/>
                </a:solidFill>
                <a:latin typeface="Calibri"/>
              </a:rPr>
              <a:t>Hava Olayları I: Hava Durumu, İklim ve Ölçüm</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9-13 Kasım 2026 · 2 ders saati · Kitap s. 76-81, 87</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COĞ.9.3.1</a:t>
            </a:r>
          </a:p>
        </p:txBody>
      </p:sp>
      <p:sp>
        <p:nvSpPr>
          <p:cNvPr id="10" name="TextBox 9"/>
          <p:cNvSpPr txBox="1"/>
          <p:nvPr/>
        </p:nvSpPr>
        <p:spPr>
          <a:xfrm>
            <a:off x="3063240" y="2532888"/>
            <a:ext cx="8412480" cy="87325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Hava olaylarının günlük hayata etkisini gözleme dayalı tahmin edebilme</a:t>
            </a:r>
          </a:p>
        </p:txBody>
      </p:sp>
      <p:sp>
        <p:nvSpPr>
          <p:cNvPr id="11" name="TextBox 10"/>
          <p:cNvSpPr txBox="1"/>
          <p:nvPr/>
        </p:nvSpPr>
        <p:spPr>
          <a:xfrm>
            <a:off x="3063240" y="351586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3881628"/>
            <a:ext cx="8412480" cy="2043684"/>
          </a:xfrm>
          <a:prstGeom prst="rect">
            <a:avLst/>
          </a:prstGeom>
          <a:noFill/>
        </p:spPr>
        <p:txBody>
          <a:bodyPr wrap="square" anchor="t" lIns="73152" rIns="73152" tIns="36576" bIns="36576">
            <a:noAutofit/>
          </a:bodyPr>
          <a:lstStyle/>
          <a:p>
            <a:pPr algn="l" marL="328946" indent="-328946">
              <a:spcBef>
                <a:spcPts val="0"/>
              </a:spcBef>
              <a:spcAft>
                <a:spcPts val="500"/>
              </a:spcAft>
            </a:pPr>
            <a:r>
              <a:rPr lang="tr-TR" sz="2000" b="1" i="0">
                <a:solidFill>
                  <a:srgbClr val="FCC021"/>
                </a:solidFill>
                <a:latin typeface="Calibri"/>
              </a:rPr>
              <a:t>a)  </a:t>
            </a:r>
            <a:r>
              <a:rPr lang="tr-TR" sz="2000" b="0" i="0">
                <a:solidFill>
                  <a:srgbClr val="FFFFFF"/>
                </a:solidFill>
                <a:latin typeface="Calibri"/>
              </a:rPr>
              <a:t>Hava olaylarıyla ilgili deneyim, gözlem, veri ve/veya coğrafi temsillere dayalı elde ettiği bilgilerin günlük hayata etkilerini ilişkilendirir.</a:t>
            </a:r>
          </a:p>
          <a:p>
            <a:pPr algn="l" marL="340187" indent="-340187">
              <a:spcBef>
                <a:spcPts val="0"/>
              </a:spcBef>
              <a:spcAft>
                <a:spcPts val="0"/>
              </a:spcAft>
            </a:pPr>
            <a:r>
              <a:rPr lang="tr-TR" sz="2000" b="1" i="0">
                <a:solidFill>
                  <a:srgbClr val="FCC021"/>
                </a:solidFill>
                <a:latin typeface="Calibri"/>
              </a:rPr>
              <a:t>b)  </a:t>
            </a:r>
            <a:r>
              <a:rPr lang="tr-TR" sz="2000" b="0" i="0">
                <a:solidFill>
                  <a:srgbClr val="FFFFFF"/>
                </a:solidFill>
                <a:latin typeface="Calibri"/>
              </a:rPr>
              <a:t>Hava olaylarıyla ilgili deneyim, gözlem, veri ve/veya coğrafi temsillere dayalı elde ettiği bilgilerin günlük hayata etkilerine ilişkin çıkarım yapar.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3. Ünite (A): Hava Olayları ve İklim Sistemi</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5 / 268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9. HAFTA</a:t>
            </a:r>
          </a:p>
        </p:txBody>
      </p:sp>
      <p:cxnSp>
        <p:nvCxnSpPr>
          <p:cNvPr id="6" name="Connector 5"/>
          <p:cNvCxnSpPr/>
          <p:nvPr/>
        </p:nvCxnSpPr>
        <p:spPr>
          <a:xfrm>
            <a:off x="1541038" y="2212848"/>
            <a:ext cx="9109616" cy="0"/>
          </a:xfrm>
          <a:prstGeom prst="line">
            <a:avLst/>
          </a:prstGeom>
          <a:ln w="50800">
            <a:solidFill>
              <a:srgbClr val="D9D9D9"/>
            </a:solidFill>
          </a:ln>
        </p:spPr>
      </p:cxnSp>
      <p:sp>
        <p:nvSpPr>
          <p:cNvPr id="7" name="Oval 6"/>
          <p:cNvSpPr/>
          <p:nvPr/>
        </p:nvSpPr>
        <p:spPr>
          <a:xfrm>
            <a:off x="1156990"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Başlarken</a:t>
            </a:r>
          </a:p>
        </p:txBody>
      </p:sp>
      <p:sp>
        <p:nvSpPr>
          <p:cNvPr id="9" name="TextBox 8"/>
          <p:cNvSpPr txBox="1"/>
          <p:nvPr/>
        </p:nvSpPr>
        <p:spPr>
          <a:xfrm>
            <a:off x="502920"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Bir şehir, iki farklı bakış</a:t>
            </a:r>
          </a:p>
        </p:txBody>
      </p:sp>
      <p:sp>
        <p:nvSpPr>
          <p:cNvPr id="10" name="Oval 9"/>
          <p:cNvSpPr/>
          <p:nvPr/>
        </p:nvSpPr>
        <p:spPr>
          <a:xfrm>
            <a:off x="3434394"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780324"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Nereden başlıyoruz?</a:t>
            </a:r>
          </a:p>
        </p:txBody>
      </p:sp>
      <p:sp>
        <p:nvSpPr>
          <p:cNvPr id="12" name="TextBox 11"/>
          <p:cNvSpPr txBox="1"/>
          <p:nvPr/>
        </p:nvSpPr>
        <p:spPr>
          <a:xfrm>
            <a:off x="2780324"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Ön değerlendirme (not amaçlı değil)</a:t>
            </a:r>
          </a:p>
        </p:txBody>
      </p:sp>
      <p:sp>
        <p:nvSpPr>
          <p:cNvPr id="13" name="Oval 12"/>
          <p:cNvSpPr/>
          <p:nvPr/>
        </p:nvSpPr>
        <p:spPr>
          <a:xfrm>
            <a:off x="5711798"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5057728"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Hava ve atmosfer</a:t>
            </a:r>
          </a:p>
        </p:txBody>
      </p:sp>
      <p:sp>
        <p:nvSpPr>
          <p:cNvPr id="15" name="TextBox 14"/>
          <p:cNvSpPr txBox="1"/>
          <p:nvPr/>
        </p:nvSpPr>
        <p:spPr>
          <a:xfrm>
            <a:off x="5057728"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Meteoroloji, klimatoloji, atmosfer</a:t>
            </a:r>
          </a:p>
        </p:txBody>
      </p:sp>
      <p:sp>
        <p:nvSpPr>
          <p:cNvPr id="16" name="Oval 15"/>
          <p:cNvSpPr/>
          <p:nvPr/>
        </p:nvSpPr>
        <p:spPr>
          <a:xfrm>
            <a:off x="7989202"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7335132"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Ölçüyoruz</a:t>
            </a:r>
          </a:p>
        </p:txBody>
      </p:sp>
      <p:sp>
        <p:nvSpPr>
          <p:cNvPr id="18" name="TextBox 17"/>
          <p:cNvSpPr txBox="1"/>
          <p:nvPr/>
        </p:nvSpPr>
        <p:spPr>
          <a:xfrm>
            <a:off x="7335132"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Beş hava olayı ve bir deney</a:t>
            </a:r>
          </a:p>
        </p:txBody>
      </p:sp>
      <p:sp>
        <p:nvSpPr>
          <p:cNvPr id="19" name="Oval 18"/>
          <p:cNvSpPr/>
          <p:nvPr/>
        </p:nvSpPr>
        <p:spPr>
          <a:xfrm>
            <a:off x="10266606"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9612536"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Gözlüyoruz</a:t>
            </a:r>
          </a:p>
        </p:txBody>
      </p:sp>
      <p:sp>
        <p:nvSpPr>
          <p:cNvPr id="21" name="TextBox 20"/>
          <p:cNvSpPr txBox="1"/>
          <p:nvPr/>
        </p:nvSpPr>
        <p:spPr>
          <a:xfrm>
            <a:off x="9612536"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Bulut, rüzgâr, tahmin ve gözlem günlüğü</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 / 268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Başlarken: bir şehir, iki farklı bakış</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BAŞLARKEN</a:t>
            </a:r>
          </a:p>
        </p:txBody>
      </p:sp>
      <p:sp>
        <p:nvSpPr>
          <p:cNvPr id="6" name="TextBox 5"/>
          <p:cNvSpPr txBox="1"/>
          <p:nvPr/>
        </p:nvSpPr>
        <p:spPr>
          <a:xfrm>
            <a:off x="502920" y="1170432"/>
            <a:ext cx="11185855" cy="45720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767676"/>
                </a:solidFill>
                <a:latin typeface="Calibri"/>
              </a:rPr>
              <a:t>Aşağıdaki metinde bir şehrin hava durumu ve genel iklim özelliklerine ait bilgiler verilmiştir.</a:t>
            </a:r>
          </a:p>
        </p:txBody>
      </p:sp>
      <p:sp>
        <p:nvSpPr>
          <p:cNvPr id="7" name="Rounded Rectangle 6"/>
          <p:cNvSpPr/>
          <p:nvPr/>
        </p:nvSpPr>
        <p:spPr>
          <a:xfrm>
            <a:off x="502920" y="1700784"/>
            <a:ext cx="11185855" cy="4572000"/>
          </a:xfrm>
          <a:prstGeom prst="roundRect">
            <a:avLst>
              <a:gd name="adj" fmla="val 4000"/>
            </a:avLst>
          </a:prstGeom>
          <a:solidFill>
            <a:srgbClr val="FFF3D1"/>
          </a:solidFill>
          <a:ln>
            <a:noFill/>
          </a:ln>
          <a:effectLst/>
        </p:spPr>
        <p:txBody>
          <a:bodyPr rtlCol="0" anchor="ctr"/>
          <a:lstStyle/>
          <a:p/>
        </p:txBody>
      </p:sp>
      <p:sp>
        <p:nvSpPr>
          <p:cNvPr id="8" name="TextBox 7"/>
          <p:cNvSpPr txBox="1"/>
          <p:nvPr/>
        </p:nvSpPr>
        <p:spPr>
          <a:xfrm>
            <a:off x="777240" y="1792224"/>
            <a:ext cx="10637215" cy="45720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262626"/>
                </a:solidFill>
                <a:latin typeface="Calibri"/>
              </a:rPr>
              <a:t>BİR ŞEHİR, İKİ FARKLI BAKIŞ</a:t>
            </a:r>
          </a:p>
        </p:txBody>
      </p:sp>
      <p:sp>
        <p:nvSpPr>
          <p:cNvPr id="9" name="TextBox 8"/>
          <p:cNvSpPr txBox="1"/>
          <p:nvPr/>
        </p:nvSpPr>
        <p:spPr>
          <a:xfrm>
            <a:off x="822960" y="2286000"/>
            <a:ext cx="10545775" cy="3913632"/>
          </a:xfrm>
          <a:prstGeom prst="rect">
            <a:avLst/>
          </a:prstGeom>
          <a:noFill/>
        </p:spPr>
        <p:txBody>
          <a:bodyPr wrap="square" anchor="ctr" lIns="73152" rIns="73152" tIns="36576" bIns="36576">
            <a:noAutofit/>
          </a:bodyPr>
          <a:lstStyle/>
          <a:p>
            <a:pPr algn="l">
              <a:spcBef>
                <a:spcPts val="0"/>
              </a:spcBef>
              <a:spcAft>
                <a:spcPts val="1172"/>
              </a:spcAft>
            </a:pPr>
            <a:r>
              <a:rPr lang="tr-TR" sz="2150" b="0" i="0">
                <a:solidFill>
                  <a:srgbClr val="262626"/>
                </a:solidFill>
                <a:latin typeface="Calibri"/>
              </a:rPr>
              <a:t>Geçen kış, yaşadığımız şehirde alışılmışın dışında bir hava olayı yaşandı. Meteoroloji Genel Müdürlüğünün “turuncu kodlu” uyarısının ardından salı günü öğle saatlerinde yoğun kar yağışı başladı. Sıcaklık bir saat içinde 8 °C’tan −2 °C’a düştü, okullar tatil edildi ve ulaşımda aksamalar meydana geldi. Aynı gün ilgili belediyenin kriz masasından yapılan açıklamada bu kısa süreli ve etkili hava değişiminin kent yaşamında bazı zorluklara yol açtığı ifade edildi. Yaklaşık kırk yıldır bu şehirde yaşayan Ziraat Mühendisi Tuba Hanım, söz konusu durumu şöyle değerlendirdi:</a:t>
            </a:r>
          </a:p>
          <a:p>
            <a:pPr algn="l">
              <a:spcBef>
                <a:spcPts val="0"/>
              </a:spcBef>
              <a:spcAft>
                <a:spcPts val="0"/>
              </a:spcAft>
            </a:pPr>
            <a:r>
              <a:rPr lang="tr-TR" sz="2150" b="0" i="1">
                <a:solidFill>
                  <a:srgbClr val="262626"/>
                </a:solidFill>
                <a:latin typeface="Calibri"/>
              </a:rPr>
              <a:t>“Bugünkü kar yağışı herkesi şaşırtsa da bu bölgede kışlar genellikle ılık geçer ve en fazla yağış kış mevsiminde düşer. Bu tür değişimler kısa süreli etkiler meydana getirebilir ancak şehirdeki tarım planlamasında uzun yıllar boyunca gözlemlenen sıcaklık ve yağış özellikleri dikkate alınır.”</a:t>
            </a:r>
          </a:p>
        </p:txBody>
      </p:sp>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1" name="Rounded Rectangle 1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76</a:t>
            </a:r>
          </a:p>
        </p:txBody>
      </p:sp>
      <p:sp>
        <p:nvSpPr>
          <p:cNvPr id="12" name="TextBox 1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 / 268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Başlarken 1: hava durumu mu, iklim mi?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BAŞLARKEN · 1</a:t>
            </a:r>
          </a:p>
        </p:txBody>
      </p:sp>
      <p:sp>
        <p:nvSpPr>
          <p:cNvPr id="6" name="Rounded Rectangle 5"/>
          <p:cNvSpPr/>
          <p:nvPr/>
        </p:nvSpPr>
        <p:spPr>
          <a:xfrm>
            <a:off x="502920" y="1216152"/>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1" i="0">
                <a:solidFill>
                  <a:srgbClr val="262626"/>
                </a:solidFill>
                <a:latin typeface="Calibri"/>
              </a:rPr>
              <a:t>Aşağıdaki tabloda hava durumu ve iklimle ilgili kavramların geçtiği ifadelere metinden birer örnek verilmiştir. Siz de metinden her iki kavram için başka örnekler bularak ilgili bölüme yazınız.</a:t>
            </a:r>
          </a:p>
        </p:txBody>
      </p:sp>
      <p:graphicFrame>
        <p:nvGraphicFramePr>
          <p:cNvPr id="7" name="Table 6"/>
          <p:cNvGraphicFramePr>
            <a:graphicFrameLocks noGrp="1"/>
          </p:cNvGraphicFramePr>
          <p:nvPr/>
        </p:nvGraphicFramePr>
        <p:xfrm>
          <a:off x="502920" y="2404872"/>
          <a:ext cx="11185855" cy="3886200"/>
        </p:xfrm>
        <a:graphic>
          <a:graphicData uri="http://schemas.openxmlformats.org/drawingml/2006/table">
            <a:tbl>
              <a:tblPr firstRow="1" bandRow="1">
                <a:tableStyleId>{5C22544A-7EE6-4342-B048-85BDC9FD1C3A}</a:tableStyleId>
              </a:tblPr>
              <a:tblGrid>
                <a:gridCol w="2057400"/>
                <a:gridCol w="4023360"/>
                <a:gridCol w="5105095"/>
              </a:tblGrid>
              <a:tr h="502920">
                <a:tc>
                  <a:txBody>
                    <a:bodyPr wrap="square"/>
                    <a:lstStyle/>
                    <a:p>
                      <a:pPr algn="ctr">
                        <a:spcBef>
                          <a:spcPts val="0"/>
                        </a:spcBef>
                        <a:spcAft>
                          <a:spcPts val="0"/>
                        </a:spcAft>
                      </a:pPr>
                      <a:r>
                        <a:rPr lang="tr-TR" sz="1800" b="1" i="0">
                          <a:solidFill>
                            <a:srgbClr val="FFFFFF"/>
                          </a:solidFill>
                          <a:latin typeface="Calibri"/>
                        </a:rPr>
                        <a:t>Kavram</a:t>
                      </a:r>
                    </a:p>
                  </a:txBody>
                  <a:tcPr marL="54864" marR="54864" marT="18288" marB="18288" anchor="ctr">
                    <a:solidFill>
                      <a:srgbClr val="2C6696"/>
                    </a:solidFill>
                  </a:tcPr>
                </a:tc>
                <a:tc>
                  <a:txBody>
                    <a:bodyPr wrap="square"/>
                    <a:lstStyle/>
                    <a:p>
                      <a:pPr algn="ctr">
                        <a:spcBef>
                          <a:spcPts val="0"/>
                        </a:spcBef>
                        <a:spcAft>
                          <a:spcPts val="0"/>
                        </a:spcAft>
                      </a:pPr>
                      <a:r>
                        <a:rPr lang="tr-TR" sz="1800" b="1" i="0">
                          <a:solidFill>
                            <a:srgbClr val="FFFFFF"/>
                          </a:solidFill>
                          <a:latin typeface="Calibri"/>
                        </a:rPr>
                        <a:t>Örnek</a:t>
                      </a:r>
                    </a:p>
                  </a:txBody>
                  <a:tcPr marL="54864" marR="54864" marT="18288" marB="18288" anchor="ctr">
                    <a:solidFill>
                      <a:srgbClr val="2C6696"/>
                    </a:solidFill>
                  </a:tcPr>
                </a:tc>
                <a:tc>
                  <a:txBody>
                    <a:bodyPr wrap="square"/>
                    <a:lstStyle/>
                    <a:p>
                      <a:pPr algn="ctr">
                        <a:spcBef>
                          <a:spcPts val="0"/>
                        </a:spcBef>
                        <a:spcAft>
                          <a:spcPts val="0"/>
                        </a:spcAft>
                      </a:pPr>
                      <a:r>
                        <a:rPr lang="tr-TR" sz="1800" b="1" i="0">
                          <a:solidFill>
                            <a:srgbClr val="FFFFFF"/>
                          </a:solidFill>
                          <a:latin typeface="Calibri"/>
                        </a:rPr>
                        <a:t>Metinden bulduğunuz diğer örnekler</a:t>
                      </a:r>
                    </a:p>
                  </a:txBody>
                  <a:tcPr marL="54864" marR="54864" marT="18288" marB="18288" anchor="ctr">
                    <a:solidFill>
                      <a:srgbClr val="2C6696"/>
                    </a:solidFill>
                  </a:tcPr>
                </a:tc>
              </a:tr>
              <a:tr h="1691640">
                <a:tc>
                  <a:txBody>
                    <a:bodyPr wrap="square"/>
                    <a:lstStyle/>
                    <a:p>
                      <a:pPr algn="ctr">
                        <a:spcBef>
                          <a:spcPts val="0"/>
                        </a:spcBef>
                        <a:spcAft>
                          <a:spcPts val="0"/>
                        </a:spcAft>
                      </a:pPr>
                      <a:r>
                        <a:rPr lang="tr-TR" sz="2100" b="0" i="0">
                          <a:solidFill>
                            <a:srgbClr val="262626"/>
                          </a:solidFill>
                          <a:latin typeface="Calibri"/>
                        </a:rPr>
                        <a:t>Hava durumu</a:t>
                      </a:r>
                    </a:p>
                  </a:txBody>
                  <a:tcPr marL="54864" marR="54864" marT="18288" marB="18288" anchor="ctr">
                    <a:solidFill>
                      <a:srgbClr val="FFFFFF"/>
                    </a:solidFill>
                  </a:tcPr>
                </a:tc>
                <a:tc>
                  <a:txBody>
                    <a:bodyPr wrap="square"/>
                    <a:lstStyle/>
                    <a:p>
                      <a:pPr algn="l">
                        <a:spcBef>
                          <a:spcPts val="0"/>
                        </a:spcBef>
                        <a:spcAft>
                          <a:spcPts val="0"/>
                        </a:spcAft>
                      </a:pPr>
                      <a:r>
                        <a:rPr lang="tr-TR" sz="2100" b="0" i="0">
                          <a:solidFill>
                            <a:srgbClr val="262626"/>
                          </a:solidFill>
                          <a:latin typeface="Calibri"/>
                        </a:rPr>
                        <a:t>Salı günü öğle saatlerinde yoğun kar yağışı başladı.</a:t>
                      </a:r>
                    </a:p>
                  </a:txBody>
                  <a:tcPr marL="54864" marR="54864" marT="18288" marB="18288" anchor="ctr">
                    <a:solidFill>
                      <a:srgbClr val="FFFFFF"/>
                    </a:solidFill>
                  </a:tcPr>
                </a:tc>
                <a:tc>
                  <a:txBody>
                    <a:bodyPr wrap="square"/>
                    <a:lstStyle/>
                    <a:p>
                      <a:pPr algn="l">
                        <a:spcBef>
                          <a:spcPts val="0"/>
                        </a:spcBef>
                        <a:spcAft>
                          <a:spcPts val="0"/>
                        </a:spcAft>
                      </a:pPr>
                      <a:r>
                        <a:rPr lang="tr-TR" sz="2100" b="0" i="0">
                          <a:solidFill>
                            <a:srgbClr val="262626"/>
                          </a:solidFill>
                          <a:latin typeface="Calibri"/>
                        </a:rPr>
                        <a:t>a)  ………………………     b)  ………………………</a:t>
                      </a:r>
                    </a:p>
                  </a:txBody>
                  <a:tcPr marL="54864" marR="54864" marT="18288" marB="18288" anchor="ctr">
                    <a:solidFill>
                      <a:srgbClr val="FFFFFF"/>
                    </a:solidFill>
                  </a:tcPr>
                </a:tc>
              </a:tr>
              <a:tr h="1691640">
                <a:tc>
                  <a:txBody>
                    <a:bodyPr wrap="square"/>
                    <a:lstStyle/>
                    <a:p>
                      <a:pPr algn="ctr">
                        <a:spcBef>
                          <a:spcPts val="0"/>
                        </a:spcBef>
                        <a:spcAft>
                          <a:spcPts val="0"/>
                        </a:spcAft>
                      </a:pPr>
                      <a:r>
                        <a:rPr lang="tr-TR" sz="2100" b="0" i="0">
                          <a:solidFill>
                            <a:srgbClr val="262626"/>
                          </a:solidFill>
                          <a:latin typeface="Calibri"/>
                        </a:rPr>
                        <a:t>İklim</a:t>
                      </a:r>
                    </a:p>
                  </a:txBody>
                  <a:tcPr marL="54864" marR="54864" marT="18288" marB="18288" anchor="ctr">
                    <a:solidFill>
                      <a:srgbClr val="E3ECF5"/>
                    </a:solidFill>
                  </a:tcPr>
                </a:tc>
                <a:tc>
                  <a:txBody>
                    <a:bodyPr wrap="square"/>
                    <a:lstStyle/>
                    <a:p>
                      <a:pPr algn="l">
                        <a:spcBef>
                          <a:spcPts val="0"/>
                        </a:spcBef>
                        <a:spcAft>
                          <a:spcPts val="0"/>
                        </a:spcAft>
                      </a:pPr>
                      <a:r>
                        <a:rPr lang="tr-TR" sz="2100" b="0" i="0">
                          <a:solidFill>
                            <a:srgbClr val="262626"/>
                          </a:solidFill>
                          <a:latin typeface="Calibri"/>
                        </a:rPr>
                        <a:t>Bu bölgede kışlar genellikle ılık geçer.</a:t>
                      </a:r>
                    </a:p>
                  </a:txBody>
                  <a:tcPr marL="54864" marR="54864" marT="18288" marB="18288" anchor="ctr">
                    <a:solidFill>
                      <a:srgbClr val="E3ECF5"/>
                    </a:solidFill>
                  </a:tcPr>
                </a:tc>
                <a:tc>
                  <a:txBody>
                    <a:bodyPr wrap="square"/>
                    <a:lstStyle/>
                    <a:p>
                      <a:pPr algn="l">
                        <a:spcBef>
                          <a:spcPts val="0"/>
                        </a:spcBef>
                        <a:spcAft>
                          <a:spcPts val="0"/>
                        </a:spcAft>
                      </a:pPr>
                      <a:r>
                        <a:rPr lang="tr-TR" sz="2100" b="0" i="0">
                          <a:solidFill>
                            <a:srgbClr val="262626"/>
                          </a:solidFill>
                          <a:latin typeface="Calibri"/>
                        </a:rPr>
                        <a:t>a)  ………………………     b)  ………………………</a:t>
                      </a:r>
                    </a:p>
                  </a:txBody>
                  <a:tcPr marL="54864" marR="54864" marT="18288" marB="18288" anchor="ctr">
                    <a:solidFill>
                      <a:srgbClr val="E3ECF5"/>
                    </a:solidFill>
                  </a:tcPr>
                </a:tc>
              </a:tr>
            </a:tbl>
          </a:graphicData>
        </a:graphic>
      </p:graphicFrame>
      <p:sp>
        <p:nvSpPr>
          <p:cNvPr id="8" name="TextBox 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9" name="Rounded Rectangle 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76</a:t>
            </a:r>
          </a:p>
        </p:txBody>
      </p:sp>
      <p:sp>
        <p:nvSpPr>
          <p:cNvPr id="10" name="TextBox 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 / 268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Başlarken 1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graphicFrame>
        <p:nvGraphicFramePr>
          <p:cNvPr id="6" name="Table 5"/>
          <p:cNvGraphicFramePr>
            <a:graphicFrameLocks noGrp="1"/>
          </p:cNvGraphicFramePr>
          <p:nvPr/>
        </p:nvGraphicFramePr>
        <p:xfrm>
          <a:off x="502920" y="1216152"/>
          <a:ext cx="11185855" cy="2871216"/>
        </p:xfrm>
        <a:graphic>
          <a:graphicData uri="http://schemas.openxmlformats.org/drawingml/2006/table">
            <a:tbl>
              <a:tblPr firstRow="1" bandRow="1">
                <a:tableStyleId>{5C22544A-7EE6-4342-B048-85BDC9FD1C3A}</a:tableStyleId>
              </a:tblPr>
              <a:tblGrid>
                <a:gridCol w="1737360"/>
                <a:gridCol w="3291840"/>
                <a:gridCol w="6156655"/>
              </a:tblGrid>
              <a:tr h="457200">
                <a:tc>
                  <a:txBody>
                    <a:bodyPr wrap="square"/>
                    <a:lstStyle/>
                    <a:p>
                      <a:pPr algn="ctr">
                        <a:spcBef>
                          <a:spcPts val="0"/>
                        </a:spcBef>
                        <a:spcAft>
                          <a:spcPts val="0"/>
                        </a:spcAft>
                      </a:pPr>
                      <a:r>
                        <a:rPr lang="tr-TR" sz="1700" b="1" i="0">
                          <a:solidFill>
                            <a:srgbClr val="FFFFFF"/>
                          </a:solidFill>
                          <a:latin typeface="Calibri"/>
                        </a:rPr>
                        <a:t>Kavram</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Örnek (kitapta)</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Metinden diğer örnekler</a:t>
                      </a:r>
                    </a:p>
                  </a:txBody>
                  <a:tcPr marL="54864" marR="54864" marT="18288" marB="18288" anchor="ctr">
                    <a:solidFill>
                      <a:srgbClr val="2E7D32"/>
                    </a:solidFill>
                  </a:tcPr>
                </a:tc>
              </a:tr>
              <a:tr h="1207008">
                <a:tc>
                  <a:txBody>
                    <a:bodyPr wrap="square"/>
                    <a:lstStyle/>
                    <a:p>
                      <a:pPr algn="ctr">
                        <a:spcBef>
                          <a:spcPts val="0"/>
                        </a:spcBef>
                        <a:spcAft>
                          <a:spcPts val="0"/>
                        </a:spcAft>
                      </a:pPr>
                      <a:r>
                        <a:rPr lang="tr-TR" sz="1900" b="0" i="0">
                          <a:solidFill>
                            <a:srgbClr val="262626"/>
                          </a:solidFill>
                          <a:latin typeface="Calibri"/>
                        </a:rPr>
                        <a:t>Hava durumu</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Salı günü öğle saatlerinde yoğun kar yağışı başladı.</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a) Sıcaklık bir saat içinde 8 °C’tan −2 °C’a düştü.   b) Bugünkü kar yağışı herkesi şaşırtsa da …</a:t>
                      </a:r>
                    </a:p>
                  </a:txBody>
                  <a:tcPr marL="54864" marR="54864" marT="18288" marB="18288" anchor="ctr">
                    <a:solidFill>
                      <a:srgbClr val="FFFFFF"/>
                    </a:solidFill>
                  </a:tcPr>
                </a:tc>
              </a:tr>
              <a:tr h="1207008">
                <a:tc>
                  <a:txBody>
                    <a:bodyPr wrap="square"/>
                    <a:lstStyle/>
                    <a:p>
                      <a:pPr algn="ctr">
                        <a:spcBef>
                          <a:spcPts val="0"/>
                        </a:spcBef>
                        <a:spcAft>
                          <a:spcPts val="0"/>
                        </a:spcAft>
                      </a:pPr>
                      <a:r>
                        <a:rPr lang="tr-TR" sz="1900" b="0" i="0">
                          <a:solidFill>
                            <a:srgbClr val="262626"/>
                          </a:solidFill>
                          <a:latin typeface="Calibri"/>
                        </a:rPr>
                        <a:t>İklim</a:t>
                      </a:r>
                    </a:p>
                  </a:txBody>
                  <a:tcPr marL="54864" marR="54864" marT="18288" marB="18288" anchor="ctr">
                    <a:solidFill>
                      <a:srgbClr val="E3F1E4"/>
                    </a:solidFill>
                  </a:tcPr>
                </a:tc>
                <a:tc>
                  <a:txBody>
                    <a:bodyPr wrap="square"/>
                    <a:lstStyle/>
                    <a:p>
                      <a:pPr algn="l">
                        <a:spcBef>
                          <a:spcPts val="0"/>
                        </a:spcBef>
                        <a:spcAft>
                          <a:spcPts val="0"/>
                        </a:spcAft>
                      </a:pPr>
                      <a:r>
                        <a:rPr lang="tr-TR" sz="1900" b="0" i="0">
                          <a:solidFill>
                            <a:srgbClr val="262626"/>
                          </a:solidFill>
                          <a:latin typeface="Calibri"/>
                        </a:rPr>
                        <a:t>Bu bölgede kışlar genellikle ılık geçer.</a:t>
                      </a:r>
                    </a:p>
                  </a:txBody>
                  <a:tcPr marL="54864" marR="54864" marT="18288" marB="18288" anchor="ctr">
                    <a:solidFill>
                      <a:srgbClr val="E3F1E4"/>
                    </a:solidFill>
                  </a:tcPr>
                </a:tc>
                <a:tc>
                  <a:txBody>
                    <a:bodyPr wrap="square"/>
                    <a:lstStyle/>
                    <a:p>
                      <a:pPr algn="l">
                        <a:spcBef>
                          <a:spcPts val="0"/>
                        </a:spcBef>
                        <a:spcAft>
                          <a:spcPts val="0"/>
                        </a:spcAft>
                      </a:pPr>
                      <a:r>
                        <a:rPr lang="tr-TR" sz="1900" b="0" i="0">
                          <a:solidFill>
                            <a:srgbClr val="262626"/>
                          </a:solidFill>
                          <a:latin typeface="Calibri"/>
                        </a:rPr>
                        <a:t>a) en fazla yağış kış mevsiminde düşer.   b) … uzun yıllar boyunca gözlemlenen sıcaklık ve yağış özellikleri dikkate alınır.</a:t>
                      </a:r>
                    </a:p>
                  </a:txBody>
                  <a:tcPr marL="54864" marR="54864" marT="18288" marB="18288" anchor="ctr">
                    <a:solidFill>
                      <a:srgbClr val="E3F1E4"/>
                    </a:solidFill>
                  </a:tcPr>
                </a:tc>
              </a:tr>
            </a:tbl>
          </a:graphicData>
        </a:graphic>
      </p:graphicFrame>
      <p:sp>
        <p:nvSpPr>
          <p:cNvPr id="7" name="Rounded Rectangle 6"/>
          <p:cNvSpPr/>
          <p:nvPr/>
        </p:nvSpPr>
        <p:spPr>
          <a:xfrm>
            <a:off x="502920" y="4233672"/>
            <a:ext cx="5478627" cy="2039112"/>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4233672"/>
            <a:ext cx="5478627" cy="530352"/>
          </a:xfrm>
          <a:prstGeom prst="roundRect">
            <a:avLst>
              <a:gd name="adj" fmla="val 25000"/>
            </a:avLst>
          </a:prstGeom>
          <a:solidFill>
            <a:srgbClr val="2C6696"/>
          </a:solidFill>
          <a:ln>
            <a:noFill/>
          </a:ln>
          <a:effectLst/>
        </p:spPr>
        <p:txBody>
          <a:bodyPr rtlCol="0" anchor="ctr"/>
          <a:lstStyle/>
          <a:p/>
        </p:txBody>
      </p:sp>
      <p:sp>
        <p:nvSpPr>
          <p:cNvPr id="9" name="Rectangle 8"/>
          <p:cNvSpPr/>
          <p:nvPr/>
        </p:nvSpPr>
        <p:spPr>
          <a:xfrm>
            <a:off x="502920" y="4498848"/>
            <a:ext cx="5478627" cy="265176"/>
          </a:xfrm>
          <a:prstGeom prst="rect">
            <a:avLst/>
          </a:prstGeom>
          <a:solidFill>
            <a:srgbClr val="2C6696"/>
          </a:solidFill>
          <a:ln>
            <a:noFill/>
          </a:ln>
          <a:effectLst/>
        </p:spPr>
        <p:txBody>
          <a:bodyPr rtlCol="0" anchor="ctr"/>
          <a:lstStyle/>
          <a:p/>
        </p:txBody>
      </p:sp>
      <p:sp>
        <p:nvSpPr>
          <p:cNvPr id="10" name="TextBox 9"/>
          <p:cNvSpPr txBox="1"/>
          <p:nvPr/>
        </p:nvSpPr>
        <p:spPr>
          <a:xfrm>
            <a:off x="594360" y="423367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HAVA DURUMU · kısa süreli</a:t>
            </a:r>
          </a:p>
        </p:txBody>
      </p:sp>
      <p:sp>
        <p:nvSpPr>
          <p:cNvPr id="11" name="TextBox 10"/>
          <p:cNvSpPr txBox="1"/>
          <p:nvPr/>
        </p:nvSpPr>
        <p:spPr>
          <a:xfrm>
            <a:off x="612648" y="4837176"/>
            <a:ext cx="5259171" cy="1362456"/>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Hava durumu, herhangi bir yer ve zamandaki atmosfer koşullarının kısa süreli durumudur.</a:t>
            </a:r>
          </a:p>
        </p:txBody>
      </p:sp>
      <p:sp>
        <p:nvSpPr>
          <p:cNvPr id="12" name="Rounded Rectangle 11"/>
          <p:cNvSpPr/>
          <p:nvPr/>
        </p:nvSpPr>
        <p:spPr>
          <a:xfrm>
            <a:off x="6210147" y="4233672"/>
            <a:ext cx="5478627" cy="2039112"/>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6210147" y="4233672"/>
            <a:ext cx="5478627" cy="530352"/>
          </a:xfrm>
          <a:prstGeom prst="roundRect">
            <a:avLst>
              <a:gd name="adj" fmla="val 25000"/>
            </a:avLst>
          </a:prstGeom>
          <a:solidFill>
            <a:srgbClr val="1E7B6E"/>
          </a:solidFill>
          <a:ln>
            <a:noFill/>
          </a:ln>
          <a:effectLst/>
        </p:spPr>
        <p:txBody>
          <a:bodyPr rtlCol="0" anchor="ctr"/>
          <a:lstStyle/>
          <a:p/>
        </p:txBody>
      </p:sp>
      <p:sp>
        <p:nvSpPr>
          <p:cNvPr id="14" name="Rectangle 13"/>
          <p:cNvSpPr/>
          <p:nvPr/>
        </p:nvSpPr>
        <p:spPr>
          <a:xfrm>
            <a:off x="6210147" y="4498848"/>
            <a:ext cx="5478627" cy="265176"/>
          </a:xfrm>
          <a:prstGeom prst="rect">
            <a:avLst/>
          </a:prstGeom>
          <a:solidFill>
            <a:srgbClr val="1E7B6E"/>
          </a:solidFill>
          <a:ln>
            <a:noFill/>
          </a:ln>
          <a:effectLst/>
        </p:spPr>
        <p:txBody>
          <a:bodyPr rtlCol="0" anchor="ctr"/>
          <a:lstStyle/>
          <a:p/>
        </p:txBody>
      </p:sp>
      <p:sp>
        <p:nvSpPr>
          <p:cNvPr id="15" name="TextBox 14"/>
          <p:cNvSpPr txBox="1"/>
          <p:nvPr/>
        </p:nvSpPr>
        <p:spPr>
          <a:xfrm>
            <a:off x="6301587" y="423367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İKLİM · uzun süreli</a:t>
            </a:r>
          </a:p>
        </p:txBody>
      </p:sp>
      <p:sp>
        <p:nvSpPr>
          <p:cNvPr id="16" name="TextBox 15"/>
          <p:cNvSpPr txBox="1"/>
          <p:nvPr/>
        </p:nvSpPr>
        <p:spPr>
          <a:xfrm>
            <a:off x="6319875" y="4837176"/>
            <a:ext cx="5259171" cy="1362456"/>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İklim, bir bölgedeki hava olaylarının uzun süreli ortalamalarının ve uç değerlerinin genel durumudur.</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76-77, 86</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 / 268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Başlarken 2: yaşadığımız yerin iklimi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BAŞLARKEN · 2</a:t>
            </a:r>
          </a:p>
        </p:txBody>
      </p:sp>
      <p:sp>
        <p:nvSpPr>
          <p:cNvPr id="6" name="Rounded Rectangle 5"/>
          <p:cNvSpPr/>
          <p:nvPr/>
        </p:nvSpPr>
        <p:spPr>
          <a:xfrm>
            <a:off x="502920" y="1216152"/>
            <a:ext cx="11185855" cy="105156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100" b="1" i="0">
                <a:solidFill>
                  <a:srgbClr val="262626"/>
                </a:solidFill>
                <a:latin typeface="Calibri"/>
              </a:rPr>
              <a:t>Yaşadığınız yerin iklim özelliklerini sınıfça kısa bir fikir paylaşımı yaparak tahtaya yazınız ve bu özelliklerden yola çıkarak iklimin insan yaşamı üzerindeki etkilerini tartışınız.</a:t>
            </a:r>
          </a:p>
        </p:txBody>
      </p:sp>
      <p:sp>
        <p:nvSpPr>
          <p:cNvPr id="7" name="Rounded Rectangle 6"/>
          <p:cNvSpPr/>
          <p:nvPr/>
        </p:nvSpPr>
        <p:spPr>
          <a:xfrm>
            <a:off x="502920" y="2450592"/>
            <a:ext cx="5501487" cy="3840480"/>
          </a:xfrm>
          <a:prstGeom prst="roundRect">
            <a:avLst>
              <a:gd name="adj" fmla="val 5000"/>
            </a:avLst>
          </a:prstGeom>
          <a:solidFill>
            <a:srgbClr val="FFFFFF"/>
          </a:solidFill>
          <a:ln>
            <a:noFill/>
          </a:ln>
          <a:effectLst/>
        </p:spPr>
        <p:txBody>
          <a:bodyPr rtlCol="0" anchor="ctr"/>
          <a:lstStyle/>
          <a:p/>
        </p:txBody>
      </p:sp>
      <p:sp>
        <p:nvSpPr>
          <p:cNvPr id="8" name="Rounded Rectangle 7"/>
          <p:cNvSpPr/>
          <p:nvPr/>
        </p:nvSpPr>
        <p:spPr>
          <a:xfrm>
            <a:off x="502920" y="2450592"/>
            <a:ext cx="5501487" cy="685800"/>
          </a:xfrm>
          <a:prstGeom prst="roundRect">
            <a:avLst>
              <a:gd name="adj" fmla="val 25000"/>
            </a:avLst>
          </a:prstGeom>
          <a:solidFill>
            <a:srgbClr val="2C6696"/>
          </a:solidFill>
          <a:ln>
            <a:noFill/>
          </a:ln>
          <a:effectLst/>
        </p:spPr>
        <p:txBody>
          <a:bodyPr rtlCol="0" anchor="ctr"/>
          <a:lstStyle/>
          <a:p/>
        </p:txBody>
      </p:sp>
      <p:sp>
        <p:nvSpPr>
          <p:cNvPr id="9" name="Rectangle 8"/>
          <p:cNvSpPr/>
          <p:nvPr/>
        </p:nvSpPr>
        <p:spPr>
          <a:xfrm>
            <a:off x="502920" y="2793492"/>
            <a:ext cx="5501487" cy="342900"/>
          </a:xfrm>
          <a:prstGeom prst="rect">
            <a:avLst/>
          </a:prstGeom>
          <a:solidFill>
            <a:srgbClr val="2C6696"/>
          </a:solidFill>
          <a:ln>
            <a:noFill/>
          </a:ln>
          <a:effectLst/>
        </p:spPr>
        <p:txBody>
          <a:bodyPr rtlCol="0" anchor="ctr"/>
          <a:lstStyle/>
          <a:p/>
        </p:txBody>
      </p:sp>
      <p:sp>
        <p:nvSpPr>
          <p:cNvPr id="10" name="TextBox 9"/>
          <p:cNvSpPr txBox="1"/>
          <p:nvPr/>
        </p:nvSpPr>
        <p:spPr>
          <a:xfrm>
            <a:off x="594360" y="2450592"/>
            <a:ext cx="5318607" cy="6858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Yaşadığımız yerin iklim özellikleri</a:t>
            </a:r>
          </a:p>
        </p:txBody>
      </p:sp>
      <p:sp>
        <p:nvSpPr>
          <p:cNvPr id="11" name="Rounded Rectangle 10"/>
          <p:cNvSpPr/>
          <p:nvPr/>
        </p:nvSpPr>
        <p:spPr>
          <a:xfrm>
            <a:off x="502920" y="2450592"/>
            <a:ext cx="5501487" cy="3840480"/>
          </a:xfrm>
          <a:prstGeom prst="roundRect">
            <a:avLst>
              <a:gd name="adj" fmla="val 5000"/>
            </a:avLst>
          </a:prstGeom>
          <a:noFill/>
          <a:ln w="12700">
            <a:solidFill>
              <a:srgbClr val="D9D9D9"/>
            </a:solidFill>
          </a:ln>
          <a:effectLst/>
        </p:spPr>
        <p:txBody>
          <a:bodyPr rtlCol="0" anchor="ctr"/>
          <a:lstStyle/>
          <a:p/>
        </p:txBody>
      </p:sp>
      <p:cxnSp>
        <p:nvCxnSpPr>
          <p:cNvPr id="12" name="Connector 11"/>
          <p:cNvCxnSpPr/>
          <p:nvPr/>
        </p:nvCxnSpPr>
        <p:spPr>
          <a:xfrm>
            <a:off x="685800" y="3767328"/>
            <a:ext cx="5135727" cy="0"/>
          </a:xfrm>
          <a:prstGeom prst="line">
            <a:avLst/>
          </a:prstGeom>
          <a:ln w="12700">
            <a:solidFill>
              <a:srgbClr val="D9D9D9"/>
            </a:solidFill>
            <a:prstDash val="dash"/>
          </a:ln>
        </p:spPr>
      </p:cxnSp>
      <p:cxnSp>
        <p:nvCxnSpPr>
          <p:cNvPr id="13" name="Connector 12"/>
          <p:cNvCxnSpPr/>
          <p:nvPr/>
        </p:nvCxnSpPr>
        <p:spPr>
          <a:xfrm>
            <a:off x="685800" y="4398264"/>
            <a:ext cx="5135727" cy="0"/>
          </a:xfrm>
          <a:prstGeom prst="line">
            <a:avLst/>
          </a:prstGeom>
          <a:ln w="12700">
            <a:solidFill>
              <a:srgbClr val="D9D9D9"/>
            </a:solidFill>
            <a:prstDash val="dash"/>
          </a:ln>
        </p:spPr>
      </p:cxnSp>
      <p:cxnSp>
        <p:nvCxnSpPr>
          <p:cNvPr id="14" name="Connector 13"/>
          <p:cNvCxnSpPr/>
          <p:nvPr/>
        </p:nvCxnSpPr>
        <p:spPr>
          <a:xfrm>
            <a:off x="685800" y="5029200"/>
            <a:ext cx="5135727" cy="0"/>
          </a:xfrm>
          <a:prstGeom prst="line">
            <a:avLst/>
          </a:prstGeom>
          <a:ln w="12700">
            <a:solidFill>
              <a:srgbClr val="D9D9D9"/>
            </a:solidFill>
            <a:prstDash val="dash"/>
          </a:ln>
        </p:spPr>
      </p:cxnSp>
      <p:cxnSp>
        <p:nvCxnSpPr>
          <p:cNvPr id="15" name="Connector 14"/>
          <p:cNvCxnSpPr/>
          <p:nvPr/>
        </p:nvCxnSpPr>
        <p:spPr>
          <a:xfrm>
            <a:off x="685800" y="5660136"/>
            <a:ext cx="5135727" cy="0"/>
          </a:xfrm>
          <a:prstGeom prst="line">
            <a:avLst/>
          </a:prstGeom>
          <a:ln w="12700">
            <a:solidFill>
              <a:srgbClr val="D9D9D9"/>
            </a:solidFill>
            <a:prstDash val="dash"/>
          </a:ln>
        </p:spPr>
      </p:cxnSp>
      <p:sp>
        <p:nvSpPr>
          <p:cNvPr id="16" name="Rounded Rectangle 15"/>
          <p:cNvSpPr/>
          <p:nvPr/>
        </p:nvSpPr>
        <p:spPr>
          <a:xfrm>
            <a:off x="6187287" y="2450592"/>
            <a:ext cx="5501487" cy="3840480"/>
          </a:xfrm>
          <a:prstGeom prst="roundRect">
            <a:avLst>
              <a:gd name="adj" fmla="val 5000"/>
            </a:avLst>
          </a:prstGeom>
          <a:solidFill>
            <a:srgbClr val="FFFFFF"/>
          </a:solidFill>
          <a:ln>
            <a:noFill/>
          </a:ln>
          <a:effectLst/>
        </p:spPr>
        <p:txBody>
          <a:bodyPr rtlCol="0" anchor="ctr"/>
          <a:lstStyle/>
          <a:p/>
        </p:txBody>
      </p:sp>
      <p:sp>
        <p:nvSpPr>
          <p:cNvPr id="17" name="Rounded Rectangle 16"/>
          <p:cNvSpPr/>
          <p:nvPr/>
        </p:nvSpPr>
        <p:spPr>
          <a:xfrm>
            <a:off x="6187287" y="2450592"/>
            <a:ext cx="5501487" cy="685800"/>
          </a:xfrm>
          <a:prstGeom prst="roundRect">
            <a:avLst>
              <a:gd name="adj" fmla="val 25000"/>
            </a:avLst>
          </a:prstGeom>
          <a:solidFill>
            <a:srgbClr val="4F4F4F"/>
          </a:solidFill>
          <a:ln>
            <a:noFill/>
          </a:ln>
          <a:effectLst/>
        </p:spPr>
        <p:txBody>
          <a:bodyPr rtlCol="0" anchor="ctr"/>
          <a:lstStyle/>
          <a:p/>
        </p:txBody>
      </p:sp>
      <p:sp>
        <p:nvSpPr>
          <p:cNvPr id="18" name="Rectangle 17"/>
          <p:cNvSpPr/>
          <p:nvPr/>
        </p:nvSpPr>
        <p:spPr>
          <a:xfrm>
            <a:off x="6187287" y="2793492"/>
            <a:ext cx="5501487" cy="342900"/>
          </a:xfrm>
          <a:prstGeom prst="rect">
            <a:avLst/>
          </a:prstGeom>
          <a:solidFill>
            <a:srgbClr val="4F4F4F"/>
          </a:solidFill>
          <a:ln>
            <a:noFill/>
          </a:ln>
          <a:effectLst/>
        </p:spPr>
        <p:txBody>
          <a:bodyPr rtlCol="0" anchor="ctr"/>
          <a:lstStyle/>
          <a:p/>
        </p:txBody>
      </p:sp>
      <p:sp>
        <p:nvSpPr>
          <p:cNvPr id="19" name="TextBox 18"/>
          <p:cNvSpPr txBox="1"/>
          <p:nvPr/>
        </p:nvSpPr>
        <p:spPr>
          <a:xfrm>
            <a:off x="6278727" y="2450592"/>
            <a:ext cx="5318607" cy="6858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İklimin insan yaşamına etkileri</a:t>
            </a:r>
          </a:p>
        </p:txBody>
      </p:sp>
      <p:sp>
        <p:nvSpPr>
          <p:cNvPr id="20" name="Rounded Rectangle 19"/>
          <p:cNvSpPr/>
          <p:nvPr/>
        </p:nvSpPr>
        <p:spPr>
          <a:xfrm>
            <a:off x="6187287" y="2450592"/>
            <a:ext cx="5501487" cy="3840480"/>
          </a:xfrm>
          <a:prstGeom prst="roundRect">
            <a:avLst>
              <a:gd name="adj" fmla="val 5000"/>
            </a:avLst>
          </a:prstGeom>
          <a:noFill/>
          <a:ln w="12700">
            <a:solidFill>
              <a:srgbClr val="D9D9D9"/>
            </a:solidFill>
          </a:ln>
          <a:effectLst/>
        </p:spPr>
        <p:txBody>
          <a:bodyPr rtlCol="0" anchor="ctr"/>
          <a:lstStyle/>
          <a:p/>
        </p:txBody>
      </p:sp>
      <p:cxnSp>
        <p:nvCxnSpPr>
          <p:cNvPr id="21" name="Connector 20"/>
          <p:cNvCxnSpPr/>
          <p:nvPr/>
        </p:nvCxnSpPr>
        <p:spPr>
          <a:xfrm>
            <a:off x="6370167" y="3767328"/>
            <a:ext cx="5135727" cy="0"/>
          </a:xfrm>
          <a:prstGeom prst="line">
            <a:avLst/>
          </a:prstGeom>
          <a:ln w="12700">
            <a:solidFill>
              <a:srgbClr val="D9D9D9"/>
            </a:solidFill>
            <a:prstDash val="dash"/>
          </a:ln>
        </p:spPr>
      </p:cxnSp>
      <p:cxnSp>
        <p:nvCxnSpPr>
          <p:cNvPr id="22" name="Connector 21"/>
          <p:cNvCxnSpPr/>
          <p:nvPr/>
        </p:nvCxnSpPr>
        <p:spPr>
          <a:xfrm>
            <a:off x="6370167" y="4398264"/>
            <a:ext cx="5135727" cy="0"/>
          </a:xfrm>
          <a:prstGeom prst="line">
            <a:avLst/>
          </a:prstGeom>
          <a:ln w="12700">
            <a:solidFill>
              <a:srgbClr val="D9D9D9"/>
            </a:solidFill>
            <a:prstDash val="dash"/>
          </a:ln>
        </p:spPr>
      </p:cxnSp>
      <p:cxnSp>
        <p:nvCxnSpPr>
          <p:cNvPr id="23" name="Connector 22"/>
          <p:cNvCxnSpPr/>
          <p:nvPr/>
        </p:nvCxnSpPr>
        <p:spPr>
          <a:xfrm>
            <a:off x="6370167" y="5029200"/>
            <a:ext cx="5135727" cy="0"/>
          </a:xfrm>
          <a:prstGeom prst="line">
            <a:avLst/>
          </a:prstGeom>
          <a:ln w="12700">
            <a:solidFill>
              <a:srgbClr val="D9D9D9"/>
            </a:solidFill>
            <a:prstDash val="dash"/>
          </a:ln>
        </p:spPr>
      </p:cxnSp>
      <p:cxnSp>
        <p:nvCxnSpPr>
          <p:cNvPr id="24" name="Connector 23"/>
          <p:cNvCxnSpPr/>
          <p:nvPr/>
        </p:nvCxnSpPr>
        <p:spPr>
          <a:xfrm>
            <a:off x="6370167" y="5660136"/>
            <a:ext cx="5135727" cy="0"/>
          </a:xfrm>
          <a:prstGeom prst="line">
            <a:avLst/>
          </a:prstGeom>
          <a:ln w="12700">
            <a:solidFill>
              <a:srgbClr val="D9D9D9"/>
            </a:solidFill>
            <a:prstDash val="dash"/>
          </a:ln>
        </p:spPr>
      </p:cxn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76</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 / 268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Başlarken 2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478627" cy="502920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502920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5158587" cy="4919472"/>
          </a:xfrm>
          <a:prstGeom prst="rect">
            <a:avLst/>
          </a:prstGeom>
          <a:noFill/>
        </p:spPr>
        <p:txBody>
          <a:bodyPr wrap="square" anchor="ctr" lIns="73152" rIns="73152" tIns="36576" bIns="36576">
            <a:noAutofit/>
          </a:bodyPr>
          <a:lstStyle/>
          <a:p>
            <a:pPr algn="l">
              <a:spcBef>
                <a:spcPts val="0"/>
              </a:spcBef>
              <a:spcAft>
                <a:spcPts val="400"/>
              </a:spcAft>
            </a:pPr>
            <a:r>
              <a:rPr lang="tr-TR" sz="2100" b="1" i="0">
                <a:solidFill>
                  <a:srgbClr val="2E7D32"/>
                </a:solidFill>
                <a:latin typeface="Calibri"/>
              </a:rPr>
              <a:t>Yaşadığımız yer (örnek): İstanbul</a:t>
            </a:r>
          </a:p>
          <a:p>
            <a:pPr algn="l" marL="261051" indent="-261051">
              <a:spcBef>
                <a:spcPts val="0"/>
              </a:spcBef>
              <a:spcAft>
                <a:spcPts val="500"/>
              </a:spcAft>
            </a:pPr>
            <a:r>
              <a:rPr lang="tr-TR" sz="2100" b="1" i="0">
                <a:solidFill>
                  <a:srgbClr val="2C6696"/>
                </a:solidFill>
                <a:latin typeface="Calibri"/>
              </a:rPr>
              <a:t>•  </a:t>
            </a:r>
            <a:r>
              <a:rPr lang="tr-TR" sz="2100" b="0" i="0">
                <a:solidFill>
                  <a:srgbClr val="262626"/>
                </a:solidFill>
                <a:latin typeface="Calibri"/>
              </a:rPr>
              <a:t>Yazlar sıcak ve az yağışlı geçer.</a:t>
            </a:r>
          </a:p>
          <a:p>
            <a:pPr algn="l" marL="261051" indent="-261051">
              <a:spcBef>
                <a:spcPts val="0"/>
              </a:spcBef>
              <a:spcAft>
                <a:spcPts val="500"/>
              </a:spcAft>
            </a:pPr>
            <a:r>
              <a:rPr lang="tr-TR" sz="2100" b="1" i="0">
                <a:solidFill>
                  <a:srgbClr val="2C6696"/>
                </a:solidFill>
                <a:latin typeface="Calibri"/>
              </a:rPr>
              <a:t>•  </a:t>
            </a:r>
            <a:r>
              <a:rPr lang="tr-TR" sz="2100" b="0" i="0">
                <a:solidFill>
                  <a:srgbClr val="262626"/>
                </a:solidFill>
                <a:latin typeface="Calibri"/>
              </a:rPr>
              <a:t>Kışlar genellikle ılık ve yağışlıdır; en fazla yağış kışın düşer.</a:t>
            </a:r>
          </a:p>
          <a:p>
            <a:pPr algn="l" marL="261051" indent="-261051">
              <a:spcBef>
                <a:spcPts val="0"/>
              </a:spcBef>
              <a:spcAft>
                <a:spcPts val="500"/>
              </a:spcAft>
            </a:pPr>
            <a:r>
              <a:rPr lang="tr-TR" sz="2100" b="1" i="0">
                <a:solidFill>
                  <a:srgbClr val="2C6696"/>
                </a:solidFill>
                <a:latin typeface="Calibri"/>
              </a:rPr>
              <a:t>•  </a:t>
            </a:r>
            <a:r>
              <a:rPr lang="tr-TR" sz="2100" b="0" i="0">
                <a:solidFill>
                  <a:srgbClr val="262626"/>
                </a:solidFill>
                <a:latin typeface="Calibri"/>
              </a:rPr>
              <a:t>Bazı kış günlerinde kar yağar.</a:t>
            </a:r>
          </a:p>
          <a:p>
            <a:pPr algn="l" marL="261051" indent="-261051">
              <a:spcBef>
                <a:spcPts val="0"/>
              </a:spcBef>
              <a:spcAft>
                <a:spcPts val="500"/>
              </a:spcAft>
            </a:pPr>
            <a:r>
              <a:rPr lang="tr-TR" sz="2100" b="1" i="0">
                <a:solidFill>
                  <a:srgbClr val="2C6696"/>
                </a:solidFill>
                <a:latin typeface="Calibri"/>
              </a:rPr>
              <a:t>•  </a:t>
            </a:r>
            <a:r>
              <a:rPr lang="tr-TR" sz="2100" b="0" i="0">
                <a:solidFill>
                  <a:srgbClr val="262626"/>
                </a:solidFill>
                <a:latin typeface="Calibri"/>
              </a:rPr>
              <a:t>Denize yakınlık nedeniyle nem çoğunlukla yüksektir.</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Kuzeyden esen poyraz serinletir; güneybatıdan esen lodos ılıktır, ardından yağmur getirir (kitap s. 114).</a:t>
            </a:r>
          </a:p>
        </p:txBody>
      </p:sp>
      <p:sp>
        <p:nvSpPr>
          <p:cNvPr id="9" name="Rounded Rectangle 8"/>
          <p:cNvSpPr/>
          <p:nvPr/>
        </p:nvSpPr>
        <p:spPr>
          <a:xfrm>
            <a:off x="6210147" y="1216152"/>
            <a:ext cx="5478627" cy="502920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6210147" y="1216152"/>
            <a:ext cx="109728" cy="5029200"/>
          </a:xfrm>
          <a:prstGeom prst="rect">
            <a:avLst/>
          </a:prstGeom>
          <a:solidFill>
            <a:srgbClr val="2E7D32"/>
          </a:solidFill>
          <a:ln>
            <a:noFill/>
          </a:ln>
          <a:effectLst/>
        </p:spPr>
        <p:txBody>
          <a:bodyPr rtlCol="0" anchor="ctr"/>
          <a:lstStyle/>
          <a:p/>
        </p:txBody>
      </p:sp>
      <p:sp>
        <p:nvSpPr>
          <p:cNvPr id="11" name="TextBox 10"/>
          <p:cNvSpPr txBox="1"/>
          <p:nvPr/>
        </p:nvSpPr>
        <p:spPr>
          <a:xfrm>
            <a:off x="6438747" y="1271016"/>
            <a:ext cx="5158587" cy="4919472"/>
          </a:xfrm>
          <a:prstGeom prst="rect">
            <a:avLst/>
          </a:prstGeom>
          <a:noFill/>
        </p:spPr>
        <p:txBody>
          <a:bodyPr wrap="square" anchor="ctr" lIns="73152" rIns="73152" tIns="36576" bIns="36576">
            <a:noAutofit/>
          </a:bodyPr>
          <a:lstStyle/>
          <a:p>
            <a:pPr algn="l">
              <a:spcBef>
                <a:spcPts val="0"/>
              </a:spcBef>
              <a:spcAft>
                <a:spcPts val="400"/>
              </a:spcAft>
            </a:pPr>
            <a:r>
              <a:rPr lang="tr-TR" sz="2100" b="1" i="0">
                <a:solidFill>
                  <a:srgbClr val="2E7D32"/>
                </a:solidFill>
                <a:latin typeface="Calibri"/>
              </a:rPr>
              <a:t>İklimin insan yaşamına etkileri</a:t>
            </a:r>
          </a:p>
          <a:p>
            <a:pPr algn="l" marL="261051" indent="-261051">
              <a:spcBef>
                <a:spcPts val="0"/>
              </a:spcBef>
              <a:spcAft>
                <a:spcPts val="500"/>
              </a:spcAft>
            </a:pPr>
            <a:r>
              <a:rPr lang="tr-TR" sz="2100" b="1" i="0">
                <a:solidFill>
                  <a:srgbClr val="2C6696"/>
                </a:solidFill>
                <a:latin typeface="Calibri"/>
              </a:rPr>
              <a:t>•  </a:t>
            </a:r>
            <a:r>
              <a:rPr lang="tr-TR" sz="2100" b="0" i="0">
                <a:solidFill>
                  <a:srgbClr val="262626"/>
                </a:solidFill>
                <a:latin typeface="Calibri"/>
              </a:rPr>
              <a:t>Kışın ısınma ihtiyacı ve enerji tüketimi artar.</a:t>
            </a:r>
          </a:p>
          <a:p>
            <a:pPr algn="l" marL="261051" indent="-261051">
              <a:spcBef>
                <a:spcPts val="0"/>
              </a:spcBef>
              <a:spcAft>
                <a:spcPts val="500"/>
              </a:spcAft>
            </a:pPr>
            <a:r>
              <a:rPr lang="tr-TR" sz="2100" b="1" i="0">
                <a:solidFill>
                  <a:srgbClr val="2C6696"/>
                </a:solidFill>
                <a:latin typeface="Calibri"/>
              </a:rPr>
              <a:t>•  </a:t>
            </a:r>
            <a:r>
              <a:rPr lang="tr-TR" sz="2100" b="0" i="0">
                <a:solidFill>
                  <a:srgbClr val="262626"/>
                </a:solidFill>
                <a:latin typeface="Calibri"/>
              </a:rPr>
              <a:t>Giyim, ulaşım ve okul hayatı yağışlı-rüzgârlı günlere göre düzenlenir.</a:t>
            </a:r>
          </a:p>
          <a:p>
            <a:pPr algn="l" marL="261051" indent="-261051">
              <a:spcBef>
                <a:spcPts val="0"/>
              </a:spcBef>
              <a:spcAft>
                <a:spcPts val="500"/>
              </a:spcAft>
            </a:pPr>
            <a:r>
              <a:rPr lang="tr-TR" sz="2100" b="1" i="0">
                <a:solidFill>
                  <a:srgbClr val="2C6696"/>
                </a:solidFill>
                <a:latin typeface="Calibri"/>
              </a:rPr>
              <a:t>•  </a:t>
            </a:r>
            <a:r>
              <a:rPr lang="tr-TR" sz="2100" b="0" i="0">
                <a:solidFill>
                  <a:srgbClr val="262626"/>
                </a:solidFill>
                <a:latin typeface="Calibri"/>
              </a:rPr>
              <a:t>Barajlar en çok kış yağışlarıyla dolar; yazın su tasarrufu önem kazanır.</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Tarım ve bahçecilik iklime göre planlanır: “… uzun yıllar boyunca gözlemlenen sıcaklık ve yağış özellikleri dikkate alınır”</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76, 114</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 / 268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Konuya başlarken: hava tahminini izleseydik?</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KONUYA BAŞLARKEN</a:t>
            </a:r>
          </a:p>
        </p:txBody>
      </p:sp>
      <p:pic>
        <p:nvPicPr>
          <p:cNvPr id="6" name="Picture 5" descr="h9_kb_yaya_s77.jpg"/>
          <p:cNvPicPr>
            <a:picLocks noChangeAspect="1"/>
          </p:cNvPicPr>
          <p:nvPr/>
        </p:nvPicPr>
        <p:blipFill>
          <a:blip r:embed="rId3"/>
          <a:stretch>
            <a:fillRect/>
          </a:stretch>
        </p:blipFill>
        <p:spPr>
          <a:xfrm>
            <a:off x="1729659" y="1243584"/>
            <a:ext cx="2006376" cy="2514600"/>
          </a:xfrm>
          <a:prstGeom prst="rect">
            <a:avLst/>
          </a:prstGeom>
          <a:ln w="9525">
            <a:solidFill>
              <a:srgbClr val="D9D9D9"/>
            </a:solidFill>
          </a:ln>
        </p:spPr>
      </p:pic>
      <p:pic>
        <p:nvPicPr>
          <p:cNvPr id="7" name="Picture 6" descr="h9_kb_hali_s77.jpg"/>
          <p:cNvPicPr>
            <a:picLocks noChangeAspect="1"/>
          </p:cNvPicPr>
          <p:nvPr/>
        </p:nvPicPr>
        <p:blipFill>
          <a:blip r:embed="rId4"/>
          <a:stretch>
            <a:fillRect/>
          </a:stretch>
        </p:blipFill>
        <p:spPr>
          <a:xfrm>
            <a:off x="3918916" y="1243584"/>
            <a:ext cx="3838777" cy="2514600"/>
          </a:xfrm>
          <a:prstGeom prst="rect">
            <a:avLst/>
          </a:prstGeom>
          <a:ln w="9525">
            <a:solidFill>
              <a:srgbClr val="D9D9D9"/>
            </a:solidFill>
          </a:ln>
        </p:spPr>
      </p:pic>
      <p:pic>
        <p:nvPicPr>
          <p:cNvPr id="8" name="Picture 7" descr="h9_kb_sel_s77.jpg"/>
          <p:cNvPicPr>
            <a:picLocks noChangeAspect="1"/>
          </p:cNvPicPr>
          <p:nvPr/>
        </p:nvPicPr>
        <p:blipFill>
          <a:blip r:embed="rId5"/>
          <a:stretch>
            <a:fillRect/>
          </a:stretch>
        </p:blipFill>
        <p:spPr>
          <a:xfrm>
            <a:off x="7940574" y="1243584"/>
            <a:ext cx="2521461" cy="2514600"/>
          </a:xfrm>
          <a:prstGeom prst="rect">
            <a:avLst/>
          </a:prstGeom>
          <a:ln w="9525">
            <a:solidFill>
              <a:srgbClr val="D9D9D9"/>
            </a:solidFill>
          </a:ln>
        </p:spPr>
      </p:pic>
      <p:sp>
        <p:nvSpPr>
          <p:cNvPr id="9" name="Rounded Rectangle 8"/>
          <p:cNvSpPr/>
          <p:nvPr/>
        </p:nvSpPr>
        <p:spPr>
          <a:xfrm>
            <a:off x="502920" y="3913632"/>
            <a:ext cx="11185855" cy="233172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1400"/>
              </a:spcAft>
            </a:pPr>
            <a:r>
              <a:rPr lang="tr-TR" sz="2300" b="1" i="0">
                <a:solidFill>
                  <a:srgbClr val="262626"/>
                </a:solidFill>
                <a:latin typeface="Calibri"/>
              </a:rPr>
              <a:t>1. Verilen görselleri hava tahminlerini takip etmenin önemi açısından yorumlayınız.</a:t>
            </a:r>
          </a:p>
          <a:p>
            <a:pPr algn="l">
              <a:spcBef>
                <a:spcPts val="0"/>
              </a:spcBef>
              <a:spcAft>
                <a:spcPts val="0"/>
              </a:spcAft>
            </a:pPr>
            <a:r>
              <a:rPr lang="tr-TR" sz="2300" b="1" i="0">
                <a:solidFill>
                  <a:srgbClr val="262626"/>
                </a:solidFill>
                <a:latin typeface="Calibri"/>
              </a:rPr>
              <a:t>2. Sıcaklık, yağış, rüzgâr gibi hava olaylarının etkilerine günlük hayattan örnekler veriniz.</a:t>
            </a:r>
          </a:p>
        </p:txBody>
      </p:sp>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1" name="Rounded Rectangle 1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77</a:t>
            </a:r>
          </a:p>
        </p:txBody>
      </p:sp>
      <p:sp>
        <p:nvSpPr>
          <p:cNvPr id="12" name="TextBox 1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 / 268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Konuya başlarken 1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9_kb_yaya_s77.jpg"/>
          <p:cNvPicPr>
            <a:picLocks noChangeAspect="1"/>
          </p:cNvPicPr>
          <p:nvPr/>
        </p:nvPicPr>
        <p:blipFill>
          <a:blip r:embed="rId3"/>
          <a:stretch>
            <a:fillRect/>
          </a:stretch>
        </p:blipFill>
        <p:spPr>
          <a:xfrm>
            <a:off x="1485478" y="1216152"/>
            <a:ext cx="1641581" cy="2057400"/>
          </a:xfrm>
          <a:prstGeom prst="rect">
            <a:avLst/>
          </a:prstGeom>
          <a:ln w="9525">
            <a:solidFill>
              <a:srgbClr val="D9D9D9"/>
            </a:solidFill>
          </a:ln>
        </p:spPr>
      </p:pic>
      <p:sp>
        <p:nvSpPr>
          <p:cNvPr id="7" name="Rounded Rectangle 6"/>
          <p:cNvSpPr/>
          <p:nvPr/>
        </p:nvSpPr>
        <p:spPr>
          <a:xfrm>
            <a:off x="502920" y="3410712"/>
            <a:ext cx="3606698" cy="1645920"/>
          </a:xfrm>
          <a:prstGeom prst="roundRect">
            <a:avLst>
              <a:gd name="adj" fmla="val 6000"/>
            </a:avLst>
          </a:prstGeom>
          <a:solidFill>
            <a:srgbClr val="E3F1E4"/>
          </a:solidFill>
          <a:ln>
            <a:noFill/>
          </a:ln>
          <a:effectLst/>
        </p:spPr>
        <p:txBody>
          <a:bodyPr rtlCol="0" anchor="ctr"/>
          <a:lstStyle/>
          <a:p/>
        </p:txBody>
      </p:sp>
      <p:sp>
        <p:nvSpPr>
          <p:cNvPr id="8" name="Rectangle 7"/>
          <p:cNvSpPr/>
          <p:nvPr/>
        </p:nvSpPr>
        <p:spPr>
          <a:xfrm>
            <a:off x="502920" y="3410712"/>
            <a:ext cx="109728" cy="1645920"/>
          </a:xfrm>
          <a:prstGeom prst="rect">
            <a:avLst/>
          </a:prstGeom>
          <a:solidFill>
            <a:srgbClr val="2E7D32"/>
          </a:solidFill>
          <a:ln>
            <a:noFill/>
          </a:ln>
          <a:effectLst/>
        </p:spPr>
        <p:txBody>
          <a:bodyPr rtlCol="0" anchor="ctr"/>
          <a:lstStyle/>
          <a:p/>
        </p:txBody>
      </p:sp>
      <p:sp>
        <p:nvSpPr>
          <p:cNvPr id="9" name="TextBox 8"/>
          <p:cNvSpPr txBox="1"/>
          <p:nvPr/>
        </p:nvSpPr>
        <p:spPr>
          <a:xfrm>
            <a:off x="731520" y="3465576"/>
            <a:ext cx="3286658" cy="153619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Yağmurda yaya</a:t>
            </a:r>
          </a:p>
          <a:p>
            <a:pPr algn="l">
              <a:spcBef>
                <a:spcPts val="0"/>
              </a:spcBef>
              <a:spcAft>
                <a:spcPts val="0"/>
              </a:spcAft>
            </a:pPr>
            <a:r>
              <a:rPr lang="tr-TR" sz="1900" b="0" i="0">
                <a:solidFill>
                  <a:srgbClr val="262626"/>
                </a:solidFill>
                <a:latin typeface="Calibri"/>
              </a:rPr>
              <a:t>Tahmini izleseydi şemsiye ya da yağmurluk alır, yolculuğunu yağmura göre planlardı.</a:t>
            </a:r>
          </a:p>
        </p:txBody>
      </p:sp>
      <p:pic>
        <p:nvPicPr>
          <p:cNvPr id="10" name="Picture 9" descr="h9_kb_hali_s77.jpg"/>
          <p:cNvPicPr>
            <a:picLocks noChangeAspect="1"/>
          </p:cNvPicPr>
          <p:nvPr/>
        </p:nvPicPr>
        <p:blipFill>
          <a:blip r:embed="rId4"/>
          <a:stretch>
            <a:fillRect/>
          </a:stretch>
        </p:blipFill>
        <p:spPr>
          <a:xfrm>
            <a:off x="4525437" y="1216152"/>
            <a:ext cx="3140818" cy="2057400"/>
          </a:xfrm>
          <a:prstGeom prst="rect">
            <a:avLst/>
          </a:prstGeom>
          <a:ln w="9525">
            <a:solidFill>
              <a:srgbClr val="D9D9D9"/>
            </a:solidFill>
          </a:ln>
        </p:spPr>
      </p:pic>
      <p:sp>
        <p:nvSpPr>
          <p:cNvPr id="11" name="Rounded Rectangle 10"/>
          <p:cNvSpPr/>
          <p:nvPr/>
        </p:nvSpPr>
        <p:spPr>
          <a:xfrm>
            <a:off x="4292498" y="3410712"/>
            <a:ext cx="3606698" cy="1645920"/>
          </a:xfrm>
          <a:prstGeom prst="roundRect">
            <a:avLst>
              <a:gd name="adj" fmla="val 6000"/>
            </a:avLst>
          </a:prstGeom>
          <a:solidFill>
            <a:srgbClr val="E3F1E4"/>
          </a:solidFill>
          <a:ln>
            <a:noFill/>
          </a:ln>
          <a:effectLst/>
        </p:spPr>
        <p:txBody>
          <a:bodyPr rtlCol="0" anchor="ctr"/>
          <a:lstStyle/>
          <a:p/>
        </p:txBody>
      </p:sp>
      <p:sp>
        <p:nvSpPr>
          <p:cNvPr id="12" name="Rectangle 11"/>
          <p:cNvSpPr/>
          <p:nvPr/>
        </p:nvSpPr>
        <p:spPr>
          <a:xfrm>
            <a:off x="4292498" y="3410712"/>
            <a:ext cx="109728" cy="1645920"/>
          </a:xfrm>
          <a:prstGeom prst="rect">
            <a:avLst/>
          </a:prstGeom>
          <a:solidFill>
            <a:srgbClr val="2E7D32"/>
          </a:solidFill>
          <a:ln>
            <a:noFill/>
          </a:ln>
          <a:effectLst/>
        </p:spPr>
        <p:txBody>
          <a:bodyPr rtlCol="0" anchor="ctr"/>
          <a:lstStyle/>
          <a:p/>
        </p:txBody>
      </p:sp>
      <p:sp>
        <p:nvSpPr>
          <p:cNvPr id="13" name="TextBox 12"/>
          <p:cNvSpPr txBox="1"/>
          <p:nvPr/>
        </p:nvSpPr>
        <p:spPr>
          <a:xfrm>
            <a:off x="4521098" y="3465576"/>
            <a:ext cx="3286658" cy="1536192"/>
          </a:xfrm>
          <a:prstGeom prst="rect">
            <a:avLst/>
          </a:prstGeom>
          <a:noFill/>
        </p:spPr>
        <p:txBody>
          <a:bodyPr wrap="square" anchor="ctr" lIns="73152" rIns="73152" tIns="36576" bIns="36576">
            <a:noAutofit/>
          </a:bodyPr>
          <a:lstStyle/>
          <a:p>
            <a:pPr algn="l">
              <a:spcBef>
                <a:spcPts val="0"/>
              </a:spcBef>
              <a:spcAft>
                <a:spcPts val="378"/>
              </a:spcAft>
            </a:pPr>
            <a:r>
              <a:rPr lang="tr-TR" sz="1800" b="1" i="0">
                <a:solidFill>
                  <a:srgbClr val="2E7D32"/>
                </a:solidFill>
                <a:latin typeface="Calibri"/>
              </a:rPr>
              <a:t>Halı örtülen otomobil</a:t>
            </a:r>
          </a:p>
          <a:p>
            <a:pPr algn="l">
              <a:spcBef>
                <a:spcPts val="0"/>
              </a:spcBef>
              <a:spcAft>
                <a:spcPts val="0"/>
              </a:spcAft>
            </a:pPr>
            <a:r>
              <a:rPr lang="tr-TR" sz="1800" b="0" i="0">
                <a:solidFill>
                  <a:srgbClr val="262626"/>
                </a:solidFill>
                <a:latin typeface="Calibri"/>
              </a:rPr>
              <a:t>Sürücü bir uyarıya karşı aracını korumaya çalışıyor; kapalı bir alana çekmek daha güvenli olurdu.</a:t>
            </a:r>
          </a:p>
        </p:txBody>
      </p:sp>
      <p:pic>
        <p:nvPicPr>
          <p:cNvPr id="14" name="Picture 13" descr="h9_kb_sel_s77.jpg"/>
          <p:cNvPicPr>
            <a:picLocks noChangeAspect="1"/>
          </p:cNvPicPr>
          <p:nvPr/>
        </p:nvPicPr>
        <p:blipFill>
          <a:blip r:embed="rId5"/>
          <a:stretch>
            <a:fillRect/>
          </a:stretch>
        </p:blipFill>
        <p:spPr>
          <a:xfrm>
            <a:off x="8853918" y="1216152"/>
            <a:ext cx="2063013" cy="2057400"/>
          </a:xfrm>
          <a:prstGeom prst="rect">
            <a:avLst/>
          </a:prstGeom>
          <a:ln w="9525">
            <a:solidFill>
              <a:srgbClr val="D9D9D9"/>
            </a:solidFill>
          </a:ln>
        </p:spPr>
      </p:pic>
      <p:sp>
        <p:nvSpPr>
          <p:cNvPr id="15" name="Rounded Rectangle 14"/>
          <p:cNvSpPr/>
          <p:nvPr/>
        </p:nvSpPr>
        <p:spPr>
          <a:xfrm>
            <a:off x="8082076" y="3410712"/>
            <a:ext cx="3606698" cy="1645920"/>
          </a:xfrm>
          <a:prstGeom prst="roundRect">
            <a:avLst>
              <a:gd name="adj" fmla="val 6000"/>
            </a:avLst>
          </a:prstGeom>
          <a:solidFill>
            <a:srgbClr val="E3F1E4"/>
          </a:solidFill>
          <a:ln>
            <a:noFill/>
          </a:ln>
          <a:effectLst/>
        </p:spPr>
        <p:txBody>
          <a:bodyPr rtlCol="0" anchor="ctr"/>
          <a:lstStyle/>
          <a:p/>
        </p:txBody>
      </p:sp>
      <p:sp>
        <p:nvSpPr>
          <p:cNvPr id="16" name="Rectangle 15"/>
          <p:cNvSpPr/>
          <p:nvPr/>
        </p:nvSpPr>
        <p:spPr>
          <a:xfrm>
            <a:off x="8082076" y="3410712"/>
            <a:ext cx="109728" cy="1645920"/>
          </a:xfrm>
          <a:prstGeom prst="rect">
            <a:avLst/>
          </a:prstGeom>
          <a:solidFill>
            <a:srgbClr val="2E7D32"/>
          </a:solidFill>
          <a:ln>
            <a:noFill/>
          </a:ln>
          <a:effectLst/>
        </p:spPr>
        <p:txBody>
          <a:bodyPr rtlCol="0" anchor="ctr"/>
          <a:lstStyle/>
          <a:p/>
        </p:txBody>
      </p:sp>
      <p:sp>
        <p:nvSpPr>
          <p:cNvPr id="17" name="TextBox 16"/>
          <p:cNvSpPr txBox="1"/>
          <p:nvPr/>
        </p:nvSpPr>
        <p:spPr>
          <a:xfrm>
            <a:off x="8310676" y="3465576"/>
            <a:ext cx="3286658" cy="1536192"/>
          </a:xfrm>
          <a:prstGeom prst="rect">
            <a:avLst/>
          </a:prstGeom>
          <a:noFill/>
        </p:spPr>
        <p:txBody>
          <a:bodyPr wrap="square" anchor="ctr" lIns="73152" rIns="73152" tIns="36576" bIns="36576">
            <a:noAutofit/>
          </a:bodyPr>
          <a:lstStyle/>
          <a:p>
            <a:pPr algn="l">
              <a:spcBef>
                <a:spcPts val="0"/>
              </a:spcBef>
              <a:spcAft>
                <a:spcPts val="378"/>
              </a:spcAft>
            </a:pPr>
            <a:r>
              <a:rPr lang="tr-TR" sz="1800" b="1" i="0">
                <a:solidFill>
                  <a:srgbClr val="2E7D32"/>
                </a:solidFill>
                <a:latin typeface="Calibri"/>
              </a:rPr>
              <a:t>Su basmış cadde</a:t>
            </a:r>
          </a:p>
          <a:p>
            <a:pPr algn="l">
              <a:spcBef>
                <a:spcPts val="0"/>
              </a:spcBef>
              <a:spcAft>
                <a:spcPts val="0"/>
              </a:spcAft>
            </a:pPr>
            <a:r>
              <a:rPr lang="tr-TR" sz="1800" b="0" i="0">
                <a:solidFill>
                  <a:srgbClr val="262626"/>
                </a:solidFill>
                <a:latin typeface="Calibri"/>
              </a:rPr>
              <a:t>Uyarıyı izleyen o yoldan geçmez, araç ve eşyalarını korur; yetkililer önceden önlem alır.</a:t>
            </a:r>
          </a:p>
        </p:txBody>
      </p:sp>
      <p:sp>
        <p:nvSpPr>
          <p:cNvPr id="18" name="Rounded Rectangle 17"/>
          <p:cNvSpPr/>
          <p:nvPr/>
        </p:nvSpPr>
        <p:spPr>
          <a:xfrm>
            <a:off x="502920" y="5212080"/>
            <a:ext cx="11185855" cy="1033272"/>
          </a:xfrm>
          <a:prstGeom prst="roundRect">
            <a:avLst>
              <a:gd name="adj" fmla="val 8000"/>
            </a:avLst>
          </a:prstGeom>
          <a:solidFill>
            <a:srgbClr val="F0F0F0"/>
          </a:solidFill>
          <a:ln>
            <a:noFill/>
          </a:ln>
          <a:effectLst/>
        </p:spPr>
        <p:txBody>
          <a:bodyPr rtlCol="0" anchor="ctr"/>
          <a:lstStyle/>
          <a:p/>
        </p:txBody>
      </p:sp>
      <p:sp>
        <p:nvSpPr>
          <p:cNvPr id="19" name="Rectangle 18"/>
          <p:cNvSpPr/>
          <p:nvPr/>
        </p:nvSpPr>
        <p:spPr>
          <a:xfrm>
            <a:off x="502920" y="5212080"/>
            <a:ext cx="118872" cy="1033272"/>
          </a:xfrm>
          <a:prstGeom prst="rect">
            <a:avLst/>
          </a:prstGeom>
          <a:solidFill>
            <a:srgbClr val="2C6696"/>
          </a:solidFill>
          <a:ln>
            <a:noFill/>
          </a:ln>
          <a:effectLst/>
        </p:spPr>
        <p:txBody>
          <a:bodyPr rtlCol="0" anchor="ctr"/>
          <a:lstStyle/>
          <a:p/>
        </p:txBody>
      </p:sp>
      <p:sp>
        <p:nvSpPr>
          <p:cNvPr id="20" name="TextBox 19"/>
          <p:cNvSpPr txBox="1"/>
          <p:nvPr/>
        </p:nvSpPr>
        <p:spPr>
          <a:xfrm>
            <a:off x="777240" y="5212080"/>
            <a:ext cx="10774375" cy="1033272"/>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Hava olaylarını öğrenmek, günlük hayatı etkileyebilen farklı hava koşullarına karşı hazırlıklı olmak ve tedbir almak için önemlidir.</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77-78</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 / 268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Konuya başlarken 2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105156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1051560"/>
          </a:xfrm>
          <a:prstGeom prst="rect">
            <a:avLst/>
          </a:prstGeom>
          <a:solidFill>
            <a:srgbClr val="2C6696"/>
          </a:solidFill>
          <a:ln>
            <a:noFill/>
          </a:ln>
          <a:effectLst/>
        </p:spPr>
        <p:txBody>
          <a:bodyPr rtlCol="0" anchor="ctr"/>
          <a:lstStyle/>
          <a:p/>
        </p:txBody>
      </p:sp>
      <p:sp>
        <p:nvSpPr>
          <p:cNvPr id="8" name="TextBox 7"/>
          <p:cNvSpPr txBox="1"/>
          <p:nvPr/>
        </p:nvSpPr>
        <p:spPr>
          <a:xfrm>
            <a:off x="777240" y="1216152"/>
            <a:ext cx="10774375" cy="105156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Sürekli değişim gösteren bu hava olayları; sağlık, enerji tüketimi, tarım, ulaşım gibi alanlarda sosyal ve ekonomik etkilere sahiptir.</a:t>
            </a:r>
          </a:p>
        </p:txBody>
      </p:sp>
      <p:sp>
        <p:nvSpPr>
          <p:cNvPr id="9" name="Rounded Rectangle 8"/>
          <p:cNvSpPr/>
          <p:nvPr/>
        </p:nvSpPr>
        <p:spPr>
          <a:xfrm>
            <a:off x="502920" y="2450592"/>
            <a:ext cx="2645587" cy="3794760"/>
          </a:xfrm>
          <a:prstGeom prst="roundRect">
            <a:avLst>
              <a:gd name="adj" fmla="val 5000"/>
            </a:avLst>
          </a:prstGeom>
          <a:solidFill>
            <a:srgbClr val="F0F0F0"/>
          </a:solidFill>
          <a:ln>
            <a:noFill/>
          </a:ln>
          <a:effectLst/>
        </p:spPr>
        <p:txBody>
          <a:bodyPr rtlCol="0" anchor="ctr"/>
          <a:lstStyle/>
          <a:p/>
        </p:txBody>
      </p:sp>
      <p:sp>
        <p:nvSpPr>
          <p:cNvPr id="10" name="Rounded Rectangle 9"/>
          <p:cNvSpPr/>
          <p:nvPr/>
        </p:nvSpPr>
        <p:spPr>
          <a:xfrm>
            <a:off x="502920" y="2450592"/>
            <a:ext cx="2645587" cy="530352"/>
          </a:xfrm>
          <a:prstGeom prst="roundRect">
            <a:avLst>
              <a:gd name="adj" fmla="val 25000"/>
            </a:avLst>
          </a:prstGeom>
          <a:solidFill>
            <a:srgbClr val="2C6696"/>
          </a:solidFill>
          <a:ln>
            <a:noFill/>
          </a:ln>
          <a:effectLst/>
        </p:spPr>
        <p:txBody>
          <a:bodyPr rtlCol="0" anchor="ctr"/>
          <a:lstStyle/>
          <a:p/>
        </p:txBody>
      </p:sp>
      <p:sp>
        <p:nvSpPr>
          <p:cNvPr id="11" name="Rectangle 10"/>
          <p:cNvSpPr/>
          <p:nvPr/>
        </p:nvSpPr>
        <p:spPr>
          <a:xfrm>
            <a:off x="502920" y="2715768"/>
            <a:ext cx="2645587" cy="265176"/>
          </a:xfrm>
          <a:prstGeom prst="rect">
            <a:avLst/>
          </a:prstGeom>
          <a:solidFill>
            <a:srgbClr val="2C6696"/>
          </a:solidFill>
          <a:ln>
            <a:noFill/>
          </a:ln>
          <a:effectLst/>
        </p:spPr>
        <p:txBody>
          <a:bodyPr rtlCol="0" anchor="ctr"/>
          <a:lstStyle/>
          <a:p/>
        </p:txBody>
      </p:sp>
      <p:sp>
        <p:nvSpPr>
          <p:cNvPr id="12" name="TextBox 11"/>
          <p:cNvSpPr txBox="1"/>
          <p:nvPr/>
        </p:nvSpPr>
        <p:spPr>
          <a:xfrm>
            <a:off x="594360" y="245059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Sıcaklık</a:t>
            </a:r>
          </a:p>
        </p:txBody>
      </p:sp>
      <p:sp>
        <p:nvSpPr>
          <p:cNvPr id="13" name="TextBox 12"/>
          <p:cNvSpPr txBox="1"/>
          <p:nvPr/>
        </p:nvSpPr>
        <p:spPr>
          <a:xfrm>
            <a:off x="612648" y="3054096"/>
            <a:ext cx="2426131" cy="311810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Hava sıcaklığı; insanların konforu ve sağlığını, bitki ve hayvanların çeşitli özelliklerini, su kaynaklarını ve tarım faaliyetlerini etkileyen önemli bir faktördür.</a:t>
            </a:r>
          </a:p>
        </p:txBody>
      </p:sp>
      <p:sp>
        <p:nvSpPr>
          <p:cNvPr id="14" name="Rounded Rectangle 13"/>
          <p:cNvSpPr/>
          <p:nvPr/>
        </p:nvSpPr>
        <p:spPr>
          <a:xfrm>
            <a:off x="3349675" y="2450592"/>
            <a:ext cx="2645587" cy="3794760"/>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3349675" y="2450592"/>
            <a:ext cx="2645587" cy="530352"/>
          </a:xfrm>
          <a:prstGeom prst="roundRect">
            <a:avLst>
              <a:gd name="adj" fmla="val 25000"/>
            </a:avLst>
          </a:prstGeom>
          <a:solidFill>
            <a:srgbClr val="4F4F4F"/>
          </a:solidFill>
          <a:ln>
            <a:noFill/>
          </a:ln>
          <a:effectLst/>
        </p:spPr>
        <p:txBody>
          <a:bodyPr rtlCol="0" anchor="ctr"/>
          <a:lstStyle/>
          <a:p/>
        </p:txBody>
      </p:sp>
      <p:sp>
        <p:nvSpPr>
          <p:cNvPr id="16" name="Rectangle 15"/>
          <p:cNvSpPr/>
          <p:nvPr/>
        </p:nvSpPr>
        <p:spPr>
          <a:xfrm>
            <a:off x="3349675" y="2715768"/>
            <a:ext cx="2645587" cy="265176"/>
          </a:xfrm>
          <a:prstGeom prst="rect">
            <a:avLst/>
          </a:prstGeom>
          <a:solidFill>
            <a:srgbClr val="4F4F4F"/>
          </a:solidFill>
          <a:ln>
            <a:noFill/>
          </a:ln>
          <a:effectLst/>
        </p:spPr>
        <p:txBody>
          <a:bodyPr rtlCol="0" anchor="ctr"/>
          <a:lstStyle/>
          <a:p/>
        </p:txBody>
      </p:sp>
      <p:sp>
        <p:nvSpPr>
          <p:cNvPr id="17" name="TextBox 16"/>
          <p:cNvSpPr txBox="1"/>
          <p:nvPr/>
        </p:nvSpPr>
        <p:spPr>
          <a:xfrm>
            <a:off x="3441115" y="245059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Don</a:t>
            </a:r>
          </a:p>
        </p:txBody>
      </p:sp>
      <p:sp>
        <p:nvSpPr>
          <p:cNvPr id="18" name="TextBox 17"/>
          <p:cNvSpPr txBox="1"/>
          <p:nvPr/>
        </p:nvSpPr>
        <p:spPr>
          <a:xfrm>
            <a:off x="3459403" y="3054096"/>
            <a:ext cx="2426131" cy="311810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İlkbaharda meydana gelen don olayları bazı tarım ürünlerine zarar vermektedir.</a:t>
            </a:r>
          </a:p>
        </p:txBody>
      </p:sp>
      <p:sp>
        <p:nvSpPr>
          <p:cNvPr id="19" name="Rounded Rectangle 18"/>
          <p:cNvSpPr/>
          <p:nvPr/>
        </p:nvSpPr>
        <p:spPr>
          <a:xfrm>
            <a:off x="6196430" y="2450592"/>
            <a:ext cx="2645587" cy="3794760"/>
          </a:xfrm>
          <a:prstGeom prst="roundRect">
            <a:avLst>
              <a:gd name="adj" fmla="val 5000"/>
            </a:avLst>
          </a:prstGeom>
          <a:solidFill>
            <a:srgbClr val="F0F0F0"/>
          </a:solidFill>
          <a:ln>
            <a:noFill/>
          </a:ln>
          <a:effectLst/>
        </p:spPr>
        <p:txBody>
          <a:bodyPr rtlCol="0" anchor="ctr"/>
          <a:lstStyle/>
          <a:p/>
        </p:txBody>
      </p:sp>
      <p:sp>
        <p:nvSpPr>
          <p:cNvPr id="20" name="Rounded Rectangle 19"/>
          <p:cNvSpPr/>
          <p:nvPr/>
        </p:nvSpPr>
        <p:spPr>
          <a:xfrm>
            <a:off x="6196430" y="2450592"/>
            <a:ext cx="2645587" cy="530352"/>
          </a:xfrm>
          <a:prstGeom prst="roundRect">
            <a:avLst>
              <a:gd name="adj" fmla="val 25000"/>
            </a:avLst>
          </a:prstGeom>
          <a:solidFill>
            <a:srgbClr val="2C6696"/>
          </a:solidFill>
          <a:ln>
            <a:noFill/>
          </a:ln>
          <a:effectLst/>
        </p:spPr>
        <p:txBody>
          <a:bodyPr rtlCol="0" anchor="ctr"/>
          <a:lstStyle/>
          <a:p/>
        </p:txBody>
      </p:sp>
      <p:sp>
        <p:nvSpPr>
          <p:cNvPr id="21" name="Rectangle 20"/>
          <p:cNvSpPr/>
          <p:nvPr/>
        </p:nvSpPr>
        <p:spPr>
          <a:xfrm>
            <a:off x="6196430" y="2715768"/>
            <a:ext cx="2645587" cy="265176"/>
          </a:xfrm>
          <a:prstGeom prst="rect">
            <a:avLst/>
          </a:prstGeom>
          <a:solidFill>
            <a:srgbClr val="2C6696"/>
          </a:solidFill>
          <a:ln>
            <a:noFill/>
          </a:ln>
          <a:effectLst/>
        </p:spPr>
        <p:txBody>
          <a:bodyPr rtlCol="0" anchor="ctr"/>
          <a:lstStyle/>
          <a:p/>
        </p:txBody>
      </p:sp>
      <p:sp>
        <p:nvSpPr>
          <p:cNvPr id="22" name="TextBox 21"/>
          <p:cNvSpPr txBox="1"/>
          <p:nvPr/>
        </p:nvSpPr>
        <p:spPr>
          <a:xfrm>
            <a:off x="6287870" y="245059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Yağış</a:t>
            </a:r>
          </a:p>
        </p:txBody>
      </p:sp>
      <p:sp>
        <p:nvSpPr>
          <p:cNvPr id="23" name="TextBox 22"/>
          <p:cNvSpPr txBox="1"/>
          <p:nvPr/>
        </p:nvSpPr>
        <p:spPr>
          <a:xfrm>
            <a:off x="6306158" y="3054096"/>
            <a:ext cx="2426131" cy="311810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Şiddetli yağışlar; sel ve taşkınlara yol açarak ulaşımın aksamasına, zaman zaman ev ve iş yerlerinin sular altında kalmasına neden olmaktadır.</a:t>
            </a:r>
          </a:p>
        </p:txBody>
      </p:sp>
      <p:sp>
        <p:nvSpPr>
          <p:cNvPr id="24" name="Rounded Rectangle 23"/>
          <p:cNvSpPr/>
          <p:nvPr/>
        </p:nvSpPr>
        <p:spPr>
          <a:xfrm>
            <a:off x="9043185" y="2450592"/>
            <a:ext cx="2645587" cy="3794760"/>
          </a:xfrm>
          <a:prstGeom prst="roundRect">
            <a:avLst>
              <a:gd name="adj" fmla="val 5000"/>
            </a:avLst>
          </a:prstGeom>
          <a:solidFill>
            <a:srgbClr val="F0F0F0"/>
          </a:solidFill>
          <a:ln>
            <a:noFill/>
          </a:ln>
          <a:effectLst/>
        </p:spPr>
        <p:txBody>
          <a:bodyPr rtlCol="0" anchor="ctr"/>
          <a:lstStyle/>
          <a:p/>
        </p:txBody>
      </p:sp>
      <p:sp>
        <p:nvSpPr>
          <p:cNvPr id="25" name="Rounded Rectangle 24"/>
          <p:cNvSpPr/>
          <p:nvPr/>
        </p:nvSpPr>
        <p:spPr>
          <a:xfrm>
            <a:off x="9043185" y="2450592"/>
            <a:ext cx="2645587" cy="530352"/>
          </a:xfrm>
          <a:prstGeom prst="roundRect">
            <a:avLst>
              <a:gd name="adj" fmla="val 25000"/>
            </a:avLst>
          </a:prstGeom>
          <a:solidFill>
            <a:srgbClr val="4F4F4F"/>
          </a:solidFill>
          <a:ln>
            <a:noFill/>
          </a:ln>
          <a:effectLst/>
        </p:spPr>
        <p:txBody>
          <a:bodyPr rtlCol="0" anchor="ctr"/>
          <a:lstStyle/>
          <a:p/>
        </p:txBody>
      </p:sp>
      <p:sp>
        <p:nvSpPr>
          <p:cNvPr id="26" name="Rectangle 25"/>
          <p:cNvSpPr/>
          <p:nvPr/>
        </p:nvSpPr>
        <p:spPr>
          <a:xfrm>
            <a:off x="9043185" y="2715768"/>
            <a:ext cx="2645587" cy="265176"/>
          </a:xfrm>
          <a:prstGeom prst="rect">
            <a:avLst/>
          </a:prstGeom>
          <a:solidFill>
            <a:srgbClr val="4F4F4F"/>
          </a:solidFill>
          <a:ln>
            <a:noFill/>
          </a:ln>
          <a:effectLst/>
        </p:spPr>
        <p:txBody>
          <a:bodyPr rtlCol="0" anchor="ctr"/>
          <a:lstStyle/>
          <a:p/>
        </p:txBody>
      </p:sp>
      <p:sp>
        <p:nvSpPr>
          <p:cNvPr id="27" name="TextBox 26"/>
          <p:cNvSpPr txBox="1"/>
          <p:nvPr/>
        </p:nvSpPr>
        <p:spPr>
          <a:xfrm>
            <a:off x="9134625" y="245059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Rüzgâr ve sis</a:t>
            </a:r>
          </a:p>
        </p:txBody>
      </p:sp>
      <p:sp>
        <p:nvSpPr>
          <p:cNvPr id="28" name="TextBox 27"/>
          <p:cNvSpPr txBox="1"/>
          <p:nvPr/>
        </p:nvSpPr>
        <p:spPr>
          <a:xfrm>
            <a:off x="9152913" y="3054096"/>
            <a:ext cx="2426131" cy="3118104"/>
          </a:xfrm>
          <a:prstGeom prst="rect">
            <a:avLst/>
          </a:prstGeom>
          <a:noFill/>
        </p:spPr>
        <p:txBody>
          <a:bodyPr wrap="square" anchor="t" lIns="73152" rIns="73152" tIns="36576" bIns="36576">
            <a:noAutofit/>
          </a:bodyPr>
          <a:lstStyle/>
          <a:p>
            <a:pPr algn="l">
              <a:spcBef>
                <a:spcPts val="0"/>
              </a:spcBef>
              <a:spcAft>
                <a:spcPts val="600"/>
              </a:spcAft>
            </a:pPr>
            <a:r>
              <a:rPr lang="tr-TR" sz="1900" b="0" i="0">
                <a:solidFill>
                  <a:srgbClr val="262626"/>
                </a:solidFill>
                <a:latin typeface="Calibri"/>
              </a:rPr>
              <a:t>Rüzgâr kirleticileri dağıtır, deniz ve hava ulaşımını etkiler, enerji kaynağıdır (s. 79).</a:t>
            </a:r>
          </a:p>
          <a:p>
            <a:pPr algn="l">
              <a:spcBef>
                <a:spcPts val="0"/>
              </a:spcBef>
              <a:spcAft>
                <a:spcPts val="0"/>
              </a:spcAft>
            </a:pPr>
            <a:r>
              <a:rPr lang="tr-TR" sz="1900" b="0" i="0">
                <a:solidFill>
                  <a:srgbClr val="262626"/>
                </a:solidFill>
                <a:latin typeface="Calibri"/>
              </a:rPr>
              <a:t>Yoğun sis, görüş mesafesini azalttığı için ulaşımı zorlaştırır.</a:t>
            </a:r>
          </a:p>
        </p:txBody>
      </p: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77-81</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 / 268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Nereden başlıyoruz?</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ÖN DEĞERLENDİRME</a:t>
            </a:r>
          </a:p>
        </p:txBody>
      </p:sp>
      <p:sp>
        <p:nvSpPr>
          <p:cNvPr id="6" name="Rounded Rectangle 5"/>
          <p:cNvSpPr/>
          <p:nvPr/>
        </p:nvSpPr>
        <p:spPr>
          <a:xfrm>
            <a:off x="502920" y="1261872"/>
            <a:ext cx="3594506" cy="38862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3594506" cy="530352"/>
          </a:xfrm>
          <a:prstGeom prst="roundRect">
            <a:avLst>
              <a:gd name="adj" fmla="val 25000"/>
            </a:avLst>
          </a:prstGeom>
          <a:solidFill>
            <a:srgbClr val="2C6696"/>
          </a:solidFill>
          <a:ln>
            <a:noFill/>
          </a:ln>
          <a:effectLst/>
        </p:spPr>
        <p:txBody>
          <a:bodyPr rtlCol="0" anchor="ctr"/>
          <a:lstStyle/>
          <a:p/>
        </p:txBody>
      </p:sp>
      <p:sp>
        <p:nvSpPr>
          <p:cNvPr id="8" name="Rectangle 7"/>
          <p:cNvSpPr/>
          <p:nvPr/>
        </p:nvSpPr>
        <p:spPr>
          <a:xfrm>
            <a:off x="502920" y="1527048"/>
            <a:ext cx="3594506" cy="265176"/>
          </a:xfrm>
          <a:prstGeom prst="rect">
            <a:avLst/>
          </a:prstGeom>
          <a:solidFill>
            <a:srgbClr val="2C6696"/>
          </a:solidFill>
          <a:ln>
            <a:noFill/>
          </a:ln>
          <a:effectLst/>
        </p:spPr>
        <p:txBody>
          <a:bodyPr rtlCol="0" anchor="ctr"/>
          <a:lstStyle/>
          <a:p/>
        </p:txBody>
      </p:sp>
      <p:sp>
        <p:nvSpPr>
          <p:cNvPr id="9" name="TextBox 8"/>
          <p:cNvSpPr txBox="1"/>
          <p:nvPr/>
        </p:nvSpPr>
        <p:spPr>
          <a:xfrm>
            <a:off x="594360"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A · Fark</a:t>
            </a:r>
          </a:p>
        </p:txBody>
      </p:sp>
      <p:sp>
        <p:nvSpPr>
          <p:cNvPr id="10" name="TextBox 9"/>
          <p:cNvSpPr txBox="1"/>
          <p:nvPr/>
        </p:nvSpPr>
        <p:spPr>
          <a:xfrm>
            <a:off x="612648" y="1865376"/>
            <a:ext cx="3375050" cy="3209544"/>
          </a:xfrm>
          <a:prstGeom prst="rect">
            <a:avLst/>
          </a:prstGeom>
          <a:noFill/>
        </p:spPr>
        <p:txBody>
          <a:bodyPr wrap="square" anchor="t" lIns="73152" rIns="73152" tIns="36576" bIns="36576">
            <a:noAutofit/>
          </a:bodyPr>
          <a:lstStyle/>
          <a:p>
            <a:pPr algn="l">
              <a:spcBef>
                <a:spcPts val="0"/>
              </a:spcBef>
              <a:spcAft>
                <a:spcPts val="0"/>
              </a:spcAft>
            </a:pPr>
            <a:r>
              <a:rPr lang="tr-TR" sz="2400" b="0" i="0">
                <a:solidFill>
                  <a:srgbClr val="262626"/>
                </a:solidFill>
                <a:latin typeface="Calibri"/>
              </a:rPr>
              <a:t>Hava durumu ile iklim arasındaki farkı kendi cümlelerinle iki cümlede açıkla.</a:t>
            </a:r>
          </a:p>
        </p:txBody>
      </p:sp>
      <p:sp>
        <p:nvSpPr>
          <p:cNvPr id="11" name="Rounded Rectangle 10"/>
          <p:cNvSpPr/>
          <p:nvPr/>
        </p:nvSpPr>
        <p:spPr>
          <a:xfrm>
            <a:off x="4298594" y="1261872"/>
            <a:ext cx="3594506" cy="388620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8594" y="1261872"/>
            <a:ext cx="359450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4298594" y="1527048"/>
            <a:ext cx="3594506" cy="265176"/>
          </a:xfrm>
          <a:prstGeom prst="rect">
            <a:avLst/>
          </a:prstGeom>
          <a:solidFill>
            <a:srgbClr val="4F4F4F"/>
          </a:solidFill>
          <a:ln>
            <a:noFill/>
          </a:ln>
          <a:effectLst/>
        </p:spPr>
        <p:txBody>
          <a:bodyPr rtlCol="0" anchor="ctr"/>
          <a:lstStyle/>
          <a:p/>
        </p:txBody>
      </p:sp>
      <p:sp>
        <p:nvSpPr>
          <p:cNvPr id="14" name="TextBox 13"/>
          <p:cNvSpPr txBox="1"/>
          <p:nvPr/>
        </p:nvSpPr>
        <p:spPr>
          <a:xfrm>
            <a:off x="4390034"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B · Çağrışım</a:t>
            </a:r>
          </a:p>
        </p:txBody>
      </p:sp>
      <p:sp>
        <p:nvSpPr>
          <p:cNvPr id="15" name="TextBox 14"/>
          <p:cNvSpPr txBox="1"/>
          <p:nvPr/>
        </p:nvSpPr>
        <p:spPr>
          <a:xfrm>
            <a:off x="4408322" y="1865376"/>
            <a:ext cx="3375050" cy="3209544"/>
          </a:xfrm>
          <a:prstGeom prst="rect">
            <a:avLst/>
          </a:prstGeom>
          <a:noFill/>
        </p:spPr>
        <p:txBody>
          <a:bodyPr wrap="square" anchor="t" lIns="73152" rIns="73152" tIns="36576" bIns="36576">
            <a:noAutofit/>
          </a:bodyPr>
          <a:lstStyle/>
          <a:p>
            <a:pPr algn="l">
              <a:spcBef>
                <a:spcPts val="0"/>
              </a:spcBef>
              <a:spcAft>
                <a:spcPts val="600"/>
              </a:spcAft>
            </a:pPr>
            <a:r>
              <a:rPr lang="tr-TR" sz="2400" b="0" i="0">
                <a:solidFill>
                  <a:srgbClr val="262626"/>
                </a:solidFill>
                <a:latin typeface="Calibri"/>
              </a:rPr>
              <a:t>“Hava durumu” ve “iklim” kavramlarını çağrıştıran üçer ifade yaz.</a:t>
            </a:r>
          </a:p>
          <a:p>
            <a:pPr algn="l">
              <a:spcBef>
                <a:spcPts val="0"/>
              </a:spcBef>
              <a:spcAft>
                <a:spcPts val="0"/>
              </a:spcAft>
            </a:pPr>
            <a:r>
              <a:rPr lang="tr-TR" sz="2400" b="0" i="0">
                <a:solidFill>
                  <a:srgbClr val="767676"/>
                </a:solidFill>
                <a:latin typeface="Calibri"/>
              </a:rPr>
              <a:t>Başlarken metnindekileri kullanma.</a:t>
            </a:r>
          </a:p>
        </p:txBody>
      </p:sp>
      <p:sp>
        <p:nvSpPr>
          <p:cNvPr id="16" name="Rounded Rectangle 15"/>
          <p:cNvSpPr/>
          <p:nvPr/>
        </p:nvSpPr>
        <p:spPr>
          <a:xfrm>
            <a:off x="8094268" y="1261872"/>
            <a:ext cx="3594506" cy="388620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94268" y="1261872"/>
            <a:ext cx="3594506" cy="530352"/>
          </a:xfrm>
          <a:prstGeom prst="roundRect">
            <a:avLst>
              <a:gd name="adj" fmla="val 25000"/>
            </a:avLst>
          </a:prstGeom>
          <a:solidFill>
            <a:srgbClr val="2C6696"/>
          </a:solidFill>
          <a:ln>
            <a:noFill/>
          </a:ln>
          <a:effectLst/>
        </p:spPr>
        <p:txBody>
          <a:bodyPr rtlCol="0" anchor="ctr"/>
          <a:lstStyle/>
          <a:p/>
        </p:txBody>
      </p:sp>
      <p:sp>
        <p:nvSpPr>
          <p:cNvPr id="18" name="Rectangle 17"/>
          <p:cNvSpPr/>
          <p:nvPr/>
        </p:nvSpPr>
        <p:spPr>
          <a:xfrm>
            <a:off x="8094268" y="1527048"/>
            <a:ext cx="3594506" cy="265176"/>
          </a:xfrm>
          <a:prstGeom prst="rect">
            <a:avLst/>
          </a:prstGeom>
          <a:solidFill>
            <a:srgbClr val="2C6696"/>
          </a:solidFill>
          <a:ln>
            <a:noFill/>
          </a:ln>
          <a:effectLst/>
        </p:spPr>
        <p:txBody>
          <a:bodyPr rtlCol="0" anchor="ctr"/>
          <a:lstStyle/>
          <a:p/>
        </p:txBody>
      </p:sp>
      <p:sp>
        <p:nvSpPr>
          <p:cNvPr id="19" name="TextBox 18"/>
          <p:cNvSpPr txBox="1"/>
          <p:nvPr/>
        </p:nvSpPr>
        <p:spPr>
          <a:xfrm>
            <a:off x="8185708"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C · Yaşadığın yer</a:t>
            </a:r>
          </a:p>
        </p:txBody>
      </p:sp>
      <p:sp>
        <p:nvSpPr>
          <p:cNvPr id="20" name="TextBox 19"/>
          <p:cNvSpPr txBox="1"/>
          <p:nvPr/>
        </p:nvSpPr>
        <p:spPr>
          <a:xfrm>
            <a:off x="8203996" y="1865376"/>
            <a:ext cx="3375050" cy="3209544"/>
          </a:xfrm>
          <a:prstGeom prst="rect">
            <a:avLst/>
          </a:prstGeom>
          <a:noFill/>
        </p:spPr>
        <p:txBody>
          <a:bodyPr wrap="square" anchor="t" lIns="73152" rIns="73152" tIns="36576" bIns="36576">
            <a:noAutofit/>
          </a:bodyPr>
          <a:lstStyle/>
          <a:p>
            <a:pPr algn="l">
              <a:spcBef>
                <a:spcPts val="0"/>
              </a:spcBef>
              <a:spcAft>
                <a:spcPts val="600"/>
              </a:spcAft>
            </a:pPr>
            <a:r>
              <a:rPr lang="tr-TR" sz="2400" b="0" i="0">
                <a:solidFill>
                  <a:srgbClr val="262626"/>
                </a:solidFill>
                <a:latin typeface="Calibri"/>
              </a:rPr>
              <a:t>Yaşadığın yerin üç iklim özelliğini yaz.</a:t>
            </a:r>
          </a:p>
          <a:p>
            <a:pPr algn="l">
              <a:spcBef>
                <a:spcPts val="0"/>
              </a:spcBef>
              <a:spcAft>
                <a:spcPts val="0"/>
              </a:spcAft>
            </a:pPr>
            <a:r>
              <a:rPr lang="tr-TR" sz="2400" b="0" i="0">
                <a:solidFill>
                  <a:srgbClr val="262626"/>
                </a:solidFill>
                <a:latin typeface="Calibri"/>
              </a:rPr>
              <a:t>Birinin senin günlük hayatına etkisini ekle.</a:t>
            </a:r>
          </a:p>
        </p:txBody>
      </p:sp>
      <p:sp>
        <p:nvSpPr>
          <p:cNvPr id="21" name="Rounded Rectangle 20"/>
          <p:cNvSpPr/>
          <p:nvPr/>
        </p:nvSpPr>
        <p:spPr>
          <a:xfrm>
            <a:off x="502920" y="5330952"/>
            <a:ext cx="11185855" cy="86868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0"/>
              </a:spcAft>
            </a:pPr>
            <a:r>
              <a:rPr lang="tr-TR" sz="2400" b="1" i="0">
                <a:solidFill>
                  <a:srgbClr val="2C6696"/>
                </a:solidFill>
                <a:latin typeface="Calibri"/>
              </a:rPr>
              <a:t>4 dakika · bireysel · not amaçlı değil · bitince yaprağı ters çevir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 / 268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Nereden başlıyoruz?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137160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137160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10865815" cy="1261872"/>
          </a:xfrm>
          <a:prstGeom prst="rect">
            <a:avLst/>
          </a:prstGeom>
          <a:noFill/>
        </p:spPr>
        <p:txBody>
          <a:bodyPr wrap="square" anchor="ctr" lIns="73152" rIns="73152" tIns="36576" bIns="36576">
            <a:noAutofit/>
          </a:bodyPr>
          <a:lstStyle/>
          <a:p>
            <a:pPr algn="l">
              <a:spcBef>
                <a:spcPts val="0"/>
              </a:spcBef>
              <a:spcAft>
                <a:spcPts val="400"/>
              </a:spcAft>
            </a:pPr>
            <a:r>
              <a:rPr lang="tr-TR" sz="2100" b="1" i="0">
                <a:solidFill>
                  <a:srgbClr val="2E7D32"/>
                </a:solidFill>
                <a:latin typeface="Calibri"/>
              </a:rPr>
              <a:t>A · Fark</a:t>
            </a:r>
          </a:p>
          <a:p>
            <a:pPr algn="l">
              <a:spcBef>
                <a:spcPts val="0"/>
              </a:spcBef>
              <a:spcAft>
                <a:spcPts val="0"/>
              </a:spcAft>
            </a:pPr>
            <a:r>
              <a:rPr lang="tr-TR" sz="2100" b="0" i="0">
                <a:solidFill>
                  <a:srgbClr val="262626"/>
                </a:solidFill>
                <a:latin typeface="Calibri"/>
              </a:rPr>
              <a:t>Hava durumu, belirli bir yer ve zamandaki kısa süreli atmosfer koşuludur; iklim ise bir bölgedeki hava olaylarının uzun süreli ortalamaları ve uç değerleridir.</a:t>
            </a:r>
          </a:p>
        </p:txBody>
      </p:sp>
      <p:sp>
        <p:nvSpPr>
          <p:cNvPr id="9" name="Rounded Rectangle 8"/>
          <p:cNvSpPr/>
          <p:nvPr/>
        </p:nvSpPr>
        <p:spPr>
          <a:xfrm>
            <a:off x="502920" y="2724912"/>
            <a:ext cx="5478627" cy="205740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502920" y="2724912"/>
            <a:ext cx="109728" cy="2057400"/>
          </a:xfrm>
          <a:prstGeom prst="rect">
            <a:avLst/>
          </a:prstGeom>
          <a:solidFill>
            <a:srgbClr val="2E7D32"/>
          </a:solidFill>
          <a:ln>
            <a:noFill/>
          </a:ln>
          <a:effectLst/>
        </p:spPr>
        <p:txBody>
          <a:bodyPr rtlCol="0" anchor="ctr"/>
          <a:lstStyle/>
          <a:p/>
        </p:txBody>
      </p:sp>
      <p:sp>
        <p:nvSpPr>
          <p:cNvPr id="11" name="TextBox 10"/>
          <p:cNvSpPr txBox="1"/>
          <p:nvPr/>
        </p:nvSpPr>
        <p:spPr>
          <a:xfrm>
            <a:off x="731520" y="2779776"/>
            <a:ext cx="5158587" cy="1947672"/>
          </a:xfrm>
          <a:prstGeom prst="rect">
            <a:avLst/>
          </a:prstGeom>
          <a:noFill/>
        </p:spPr>
        <p:txBody>
          <a:bodyPr wrap="square" anchor="ctr" lIns="73152" rIns="73152" tIns="36576" bIns="36576">
            <a:noAutofit/>
          </a:bodyPr>
          <a:lstStyle/>
          <a:p>
            <a:pPr algn="l">
              <a:spcBef>
                <a:spcPts val="0"/>
              </a:spcBef>
              <a:spcAft>
                <a:spcPts val="400"/>
              </a:spcAft>
            </a:pPr>
            <a:r>
              <a:rPr lang="tr-TR" sz="2100" b="1" i="0">
                <a:solidFill>
                  <a:srgbClr val="2E7D32"/>
                </a:solidFill>
                <a:latin typeface="Calibri"/>
              </a:rPr>
              <a:t>B · Hava durumu</a:t>
            </a:r>
          </a:p>
          <a:p>
            <a:pPr algn="l" marL="261051" indent="-261051">
              <a:spcBef>
                <a:spcPts val="0"/>
              </a:spcBef>
              <a:spcAft>
                <a:spcPts val="500"/>
              </a:spcAft>
            </a:pPr>
            <a:r>
              <a:rPr lang="tr-TR" sz="2100" b="1" i="0">
                <a:solidFill>
                  <a:srgbClr val="2C6696"/>
                </a:solidFill>
                <a:latin typeface="Calibri"/>
              </a:rPr>
              <a:t>•  </a:t>
            </a:r>
            <a:r>
              <a:rPr lang="tr-TR" sz="2100" b="0" i="0">
                <a:solidFill>
                  <a:srgbClr val="262626"/>
                </a:solidFill>
                <a:latin typeface="Calibri"/>
              </a:rPr>
              <a:t>“Bugün sağanak var.”</a:t>
            </a:r>
          </a:p>
          <a:p>
            <a:pPr algn="l" marL="261051" indent="-261051">
              <a:spcBef>
                <a:spcPts val="0"/>
              </a:spcBef>
              <a:spcAft>
                <a:spcPts val="500"/>
              </a:spcAft>
            </a:pPr>
            <a:r>
              <a:rPr lang="tr-TR" sz="2100" b="1" i="0">
                <a:solidFill>
                  <a:srgbClr val="2C6696"/>
                </a:solidFill>
                <a:latin typeface="Calibri"/>
              </a:rPr>
              <a:t>•  </a:t>
            </a:r>
            <a:r>
              <a:rPr lang="tr-TR" sz="2100" b="0" i="0">
                <a:solidFill>
                  <a:srgbClr val="262626"/>
                </a:solidFill>
                <a:latin typeface="Calibri"/>
              </a:rPr>
              <a:t>“Yarın sıcaklık düşecek.”</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“Sabah sis vardı.”</a:t>
            </a:r>
          </a:p>
        </p:txBody>
      </p:sp>
      <p:sp>
        <p:nvSpPr>
          <p:cNvPr id="12" name="Rounded Rectangle 11"/>
          <p:cNvSpPr/>
          <p:nvPr/>
        </p:nvSpPr>
        <p:spPr>
          <a:xfrm>
            <a:off x="6210147" y="2724912"/>
            <a:ext cx="5478627" cy="2057400"/>
          </a:xfrm>
          <a:prstGeom prst="roundRect">
            <a:avLst>
              <a:gd name="adj" fmla="val 6000"/>
            </a:avLst>
          </a:prstGeom>
          <a:solidFill>
            <a:srgbClr val="E3F1E4"/>
          </a:solidFill>
          <a:ln>
            <a:noFill/>
          </a:ln>
          <a:effectLst/>
        </p:spPr>
        <p:txBody>
          <a:bodyPr rtlCol="0" anchor="ctr"/>
          <a:lstStyle/>
          <a:p/>
        </p:txBody>
      </p:sp>
      <p:sp>
        <p:nvSpPr>
          <p:cNvPr id="13" name="Rectangle 12"/>
          <p:cNvSpPr/>
          <p:nvPr/>
        </p:nvSpPr>
        <p:spPr>
          <a:xfrm>
            <a:off x="6210147" y="2724912"/>
            <a:ext cx="109728" cy="2057400"/>
          </a:xfrm>
          <a:prstGeom prst="rect">
            <a:avLst/>
          </a:prstGeom>
          <a:solidFill>
            <a:srgbClr val="1E7B6E"/>
          </a:solidFill>
          <a:ln>
            <a:noFill/>
          </a:ln>
          <a:effectLst/>
        </p:spPr>
        <p:txBody>
          <a:bodyPr rtlCol="0" anchor="ctr"/>
          <a:lstStyle/>
          <a:p/>
        </p:txBody>
      </p:sp>
      <p:sp>
        <p:nvSpPr>
          <p:cNvPr id="14" name="TextBox 13"/>
          <p:cNvSpPr txBox="1"/>
          <p:nvPr/>
        </p:nvSpPr>
        <p:spPr>
          <a:xfrm>
            <a:off x="6438747" y="2779776"/>
            <a:ext cx="5158587" cy="1947672"/>
          </a:xfrm>
          <a:prstGeom prst="rect">
            <a:avLst/>
          </a:prstGeom>
          <a:noFill/>
        </p:spPr>
        <p:txBody>
          <a:bodyPr wrap="square" anchor="ctr" lIns="73152" rIns="73152" tIns="36576" bIns="36576">
            <a:noAutofit/>
          </a:bodyPr>
          <a:lstStyle/>
          <a:p>
            <a:pPr algn="l">
              <a:spcBef>
                <a:spcPts val="0"/>
              </a:spcBef>
              <a:spcAft>
                <a:spcPts val="400"/>
              </a:spcAft>
            </a:pPr>
            <a:r>
              <a:rPr lang="tr-TR" sz="2100" b="1" i="0">
                <a:solidFill>
                  <a:srgbClr val="1E7B6E"/>
                </a:solidFill>
                <a:latin typeface="Calibri"/>
              </a:rPr>
              <a:t>B · İklim</a:t>
            </a:r>
          </a:p>
          <a:p>
            <a:pPr algn="l" marL="261051" indent="-261051">
              <a:spcBef>
                <a:spcPts val="0"/>
              </a:spcBef>
              <a:spcAft>
                <a:spcPts val="500"/>
              </a:spcAft>
            </a:pPr>
            <a:r>
              <a:rPr lang="tr-TR" sz="2100" b="1" i="0">
                <a:solidFill>
                  <a:srgbClr val="2C6696"/>
                </a:solidFill>
                <a:latin typeface="Calibri"/>
              </a:rPr>
              <a:t>•  </a:t>
            </a:r>
            <a:r>
              <a:rPr lang="tr-TR" sz="2100" b="0" i="0">
                <a:solidFill>
                  <a:srgbClr val="262626"/>
                </a:solidFill>
                <a:latin typeface="Calibri"/>
              </a:rPr>
              <a:t>“Kışlar ılık ve yağışlı geçer.”</a:t>
            </a:r>
          </a:p>
          <a:p>
            <a:pPr algn="l" marL="261051" indent="-261051">
              <a:spcBef>
                <a:spcPts val="0"/>
              </a:spcBef>
              <a:spcAft>
                <a:spcPts val="500"/>
              </a:spcAft>
            </a:pPr>
            <a:r>
              <a:rPr lang="tr-TR" sz="2100" b="1" i="0">
                <a:solidFill>
                  <a:srgbClr val="2C6696"/>
                </a:solidFill>
                <a:latin typeface="Calibri"/>
              </a:rPr>
              <a:t>•  </a:t>
            </a:r>
            <a:r>
              <a:rPr lang="tr-TR" sz="2100" b="0" i="0">
                <a:solidFill>
                  <a:srgbClr val="262626"/>
                </a:solidFill>
                <a:latin typeface="Calibri"/>
              </a:rPr>
              <a:t>“Yazlar sıcak ve az yağışlı geçer.”</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“Burada her kış kar yağmaz.”</a:t>
            </a:r>
          </a:p>
        </p:txBody>
      </p:sp>
      <p:sp>
        <p:nvSpPr>
          <p:cNvPr id="15" name="Rounded Rectangle 14"/>
          <p:cNvSpPr/>
          <p:nvPr/>
        </p:nvSpPr>
        <p:spPr>
          <a:xfrm>
            <a:off x="502920" y="4965192"/>
            <a:ext cx="11185855" cy="1280160"/>
          </a:xfrm>
          <a:prstGeom prst="roundRect">
            <a:avLst>
              <a:gd name="adj" fmla="val 6000"/>
            </a:avLst>
          </a:prstGeom>
          <a:solidFill>
            <a:srgbClr val="E3F1E4"/>
          </a:solidFill>
          <a:ln>
            <a:noFill/>
          </a:ln>
          <a:effectLst/>
        </p:spPr>
        <p:txBody>
          <a:bodyPr rtlCol="0" anchor="ctr"/>
          <a:lstStyle/>
          <a:p/>
        </p:txBody>
      </p:sp>
      <p:sp>
        <p:nvSpPr>
          <p:cNvPr id="16" name="Rectangle 15"/>
          <p:cNvSpPr/>
          <p:nvPr/>
        </p:nvSpPr>
        <p:spPr>
          <a:xfrm>
            <a:off x="502920" y="4965192"/>
            <a:ext cx="109728" cy="1280160"/>
          </a:xfrm>
          <a:prstGeom prst="rect">
            <a:avLst/>
          </a:prstGeom>
          <a:solidFill>
            <a:srgbClr val="2E7D32"/>
          </a:solidFill>
          <a:ln>
            <a:noFill/>
          </a:ln>
          <a:effectLst/>
        </p:spPr>
        <p:txBody>
          <a:bodyPr rtlCol="0" anchor="ctr"/>
          <a:lstStyle/>
          <a:p/>
        </p:txBody>
      </p:sp>
      <p:sp>
        <p:nvSpPr>
          <p:cNvPr id="17" name="TextBox 16"/>
          <p:cNvSpPr txBox="1"/>
          <p:nvPr/>
        </p:nvSpPr>
        <p:spPr>
          <a:xfrm>
            <a:off x="731520" y="5020056"/>
            <a:ext cx="10865815" cy="1170432"/>
          </a:xfrm>
          <a:prstGeom prst="rect">
            <a:avLst/>
          </a:prstGeom>
          <a:noFill/>
        </p:spPr>
        <p:txBody>
          <a:bodyPr wrap="square" anchor="ctr" lIns="73152" rIns="73152" tIns="36576" bIns="36576">
            <a:noAutofit/>
          </a:bodyPr>
          <a:lstStyle/>
          <a:p>
            <a:pPr algn="l">
              <a:spcBef>
                <a:spcPts val="0"/>
              </a:spcBef>
              <a:spcAft>
                <a:spcPts val="400"/>
              </a:spcAft>
            </a:pPr>
            <a:r>
              <a:rPr lang="tr-TR" sz="2100" b="1" i="0">
                <a:solidFill>
                  <a:srgbClr val="2E7D32"/>
                </a:solidFill>
                <a:latin typeface="Calibri"/>
              </a:rPr>
              <a:t>C · Yaşadığın yer</a:t>
            </a:r>
          </a:p>
          <a:p>
            <a:pPr algn="l">
              <a:spcBef>
                <a:spcPts val="0"/>
              </a:spcBef>
              <a:spcAft>
                <a:spcPts val="0"/>
              </a:spcAft>
            </a:pPr>
            <a:r>
              <a:rPr lang="tr-TR" sz="2100" b="0" i="0">
                <a:solidFill>
                  <a:srgbClr val="262626"/>
                </a:solidFill>
                <a:latin typeface="Calibri"/>
              </a:rPr>
              <a:t>Başlarken 2. sorunun cevabındaki özellikler; ör. “Kışlar yağışlı geçer → yağmurluk giyer, evde ısınmaya daha çok enerji harcarız.”</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77, 86</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 / 268</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 yazılı: ortak hatalarımız</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SINAV DÖNÜTÜ</a:t>
            </a:r>
          </a:p>
        </p:txBody>
      </p:sp>
      <p:sp>
        <p:nvSpPr>
          <p:cNvPr id="6" name="TextBox 5"/>
          <p:cNvSpPr txBox="1"/>
          <p:nvPr/>
        </p:nvSpPr>
        <p:spPr>
          <a:xfrm>
            <a:off x="502920" y="1170432"/>
            <a:ext cx="11185855" cy="50292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Sınıfımızın sonuçları (isimsiz): en çok yanlış yapılan sorular</a:t>
            </a:r>
          </a:p>
        </p:txBody>
      </p:sp>
      <p:graphicFrame>
        <p:nvGraphicFramePr>
          <p:cNvPr id="7" name="Table 6"/>
          <p:cNvGraphicFramePr>
            <a:graphicFrameLocks noGrp="1"/>
          </p:cNvGraphicFramePr>
          <p:nvPr/>
        </p:nvGraphicFramePr>
        <p:xfrm>
          <a:off x="502920" y="1764792"/>
          <a:ext cx="11185855" cy="3867912"/>
        </p:xfrm>
        <a:graphic>
          <a:graphicData uri="http://schemas.openxmlformats.org/drawingml/2006/table">
            <a:tbl>
              <a:tblPr firstRow="1" bandRow="1">
                <a:tableStyleId>{5C22544A-7EE6-4342-B048-85BDC9FD1C3A}</a:tableStyleId>
              </a:tblPr>
              <a:tblGrid>
                <a:gridCol w="1280160"/>
                <a:gridCol w="4023360"/>
                <a:gridCol w="4023360"/>
                <a:gridCol w="1858975"/>
              </a:tblGrid>
              <a:tr h="502920">
                <a:tc>
                  <a:txBody>
                    <a:bodyPr wrap="square"/>
                    <a:lstStyle/>
                    <a:p>
                      <a:pPr algn="ctr">
                        <a:spcBef>
                          <a:spcPts val="0"/>
                        </a:spcBef>
                        <a:spcAft>
                          <a:spcPts val="0"/>
                        </a:spcAft>
                      </a:pPr>
                      <a:r>
                        <a:rPr lang="tr-TR" sz="1800" b="1" i="0">
                          <a:solidFill>
                            <a:srgbClr val="FFFFFF"/>
                          </a:solidFill>
                          <a:latin typeface="Calibri"/>
                        </a:rPr>
                        <a:t>Soru</a:t>
                      </a:r>
                    </a:p>
                  </a:txBody>
                  <a:tcPr marL="54864" marR="54864" marT="18288" marB="18288" anchor="ctr">
                    <a:solidFill>
                      <a:srgbClr val="4F4F4F"/>
                    </a:solidFill>
                  </a:tcPr>
                </a:tc>
                <a:tc>
                  <a:txBody>
                    <a:bodyPr wrap="square"/>
                    <a:lstStyle/>
                    <a:p>
                      <a:pPr algn="ctr">
                        <a:spcBef>
                          <a:spcPts val="0"/>
                        </a:spcBef>
                        <a:spcAft>
                          <a:spcPts val="0"/>
                        </a:spcAft>
                      </a:pPr>
                      <a:r>
                        <a:rPr lang="tr-TR" sz="1800" b="1" i="0">
                          <a:solidFill>
                            <a:srgbClr val="FFFFFF"/>
                          </a:solidFill>
                          <a:latin typeface="Calibri"/>
                        </a:rPr>
                        <a:t>Ortak hata</a:t>
                      </a:r>
                    </a:p>
                  </a:txBody>
                  <a:tcPr marL="54864" marR="54864" marT="18288" marB="18288" anchor="ctr">
                    <a:solidFill>
                      <a:srgbClr val="4F4F4F"/>
                    </a:solidFill>
                  </a:tcPr>
                </a:tc>
                <a:tc>
                  <a:txBody>
                    <a:bodyPr wrap="square"/>
                    <a:lstStyle/>
                    <a:p>
                      <a:pPr algn="ctr">
                        <a:spcBef>
                          <a:spcPts val="0"/>
                        </a:spcBef>
                        <a:spcAft>
                          <a:spcPts val="0"/>
                        </a:spcAft>
                      </a:pPr>
                      <a:r>
                        <a:rPr lang="tr-TR" sz="1800" b="1" i="0">
                          <a:solidFill>
                            <a:srgbClr val="FFFFFF"/>
                          </a:solidFill>
                          <a:latin typeface="Calibri"/>
                        </a:rPr>
                        <a:t>Doğru çözüm</a:t>
                      </a:r>
                    </a:p>
                  </a:txBody>
                  <a:tcPr marL="54864" marR="54864" marT="18288" marB="18288" anchor="ctr">
                    <a:solidFill>
                      <a:srgbClr val="4F4F4F"/>
                    </a:solidFill>
                  </a:tcPr>
                </a:tc>
                <a:tc>
                  <a:txBody>
                    <a:bodyPr wrap="square"/>
                    <a:lstStyle/>
                    <a:p>
                      <a:pPr algn="ctr">
                        <a:spcBef>
                          <a:spcPts val="0"/>
                        </a:spcBef>
                        <a:spcAft>
                          <a:spcPts val="0"/>
                        </a:spcAft>
                      </a:pPr>
                      <a:r>
                        <a:rPr lang="tr-TR" sz="1800" b="1" i="0">
                          <a:solidFill>
                            <a:srgbClr val="FFFFFF"/>
                          </a:solidFill>
                          <a:latin typeface="Calibri"/>
                        </a:rPr>
                        <a:t>Konu</a:t>
                      </a:r>
                    </a:p>
                  </a:txBody>
                  <a:tcPr marL="54864" marR="54864" marT="18288" marB="18288" anchor="ctr">
                    <a:solidFill>
                      <a:srgbClr val="4F4F4F"/>
                    </a:solidFill>
                  </a:tcPr>
                </a:tc>
              </a:tr>
              <a:tr h="841248">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841248">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r h="841248">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841248">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bl>
          </a:graphicData>
        </a:graphic>
      </p:graphicFrame>
      <p:sp>
        <p:nvSpPr>
          <p:cNvPr id="8" name="Rounded Rectangle 7"/>
          <p:cNvSpPr/>
          <p:nvPr/>
        </p:nvSpPr>
        <p:spPr>
          <a:xfrm>
            <a:off x="502920" y="5724144"/>
            <a:ext cx="11185855" cy="548640"/>
          </a:xfrm>
          <a:prstGeom prst="roundRect">
            <a:avLst>
              <a:gd name="adj" fmla="val 8000"/>
            </a:avLst>
          </a:prstGeom>
          <a:solidFill>
            <a:srgbClr val="FFF3D1"/>
          </a:solidFill>
          <a:ln>
            <a:noFill/>
          </a:ln>
          <a:effectLst/>
        </p:spPr>
        <p:txBody>
          <a:bodyPr rtlCol="0" anchor="ctr" wrap="square" lIns="128016" rIns="128016" tIns="0" bIns="0">
            <a:noAutofit/>
          </a:bodyPr>
          <a:lstStyle/>
          <a:p>
            <a:pPr algn="ctr">
              <a:spcBef>
                <a:spcPts val="0"/>
              </a:spcBef>
              <a:spcAft>
                <a:spcPts val="0"/>
              </a:spcAft>
            </a:pPr>
            <a:r>
              <a:rPr lang="tr-TR" sz="2000" b="1" i="0">
                <a:solidFill>
                  <a:srgbClr val="262626"/>
                </a:solidFill>
                <a:latin typeface="Calibri"/>
              </a:rPr>
              <a:t>Önceliğimiz: harita okuma ve ölçek sorusunu birlikte çözüyoruz.</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0" name="TextBox 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 / 268</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Kâğıdını incele, hatanı yaz</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SINAV DÖNÜTÜ</a:t>
            </a:r>
          </a:p>
        </p:txBody>
      </p:sp>
      <p:sp>
        <p:nvSpPr>
          <p:cNvPr id="6" name="Rounded Rectangle 5"/>
          <p:cNvSpPr/>
          <p:nvPr/>
        </p:nvSpPr>
        <p:spPr>
          <a:xfrm>
            <a:off x="502920" y="1261872"/>
            <a:ext cx="11185855" cy="1161288"/>
          </a:xfrm>
          <a:prstGeom prst="roundRect">
            <a:avLst>
              <a:gd name="adj" fmla="val 8000"/>
            </a:avLst>
          </a:prstGeom>
          <a:solidFill>
            <a:srgbClr val="F0F0F0"/>
          </a:solidFill>
          <a:ln>
            <a:noFill/>
          </a:ln>
          <a:effectLst/>
        </p:spPr>
        <p:txBody>
          <a:bodyPr rtlCol="0" anchor="ctr"/>
          <a:lstStyle/>
          <a:p/>
        </p:txBody>
      </p:sp>
      <p:sp>
        <p:nvSpPr>
          <p:cNvPr id="7" name="Rounded Rectangle 6"/>
          <p:cNvSpPr/>
          <p:nvPr/>
        </p:nvSpPr>
        <p:spPr>
          <a:xfrm>
            <a:off x="502920" y="1261872"/>
            <a:ext cx="1600200" cy="1161288"/>
          </a:xfrm>
          <a:prstGeom prst="roundRect">
            <a:avLst>
              <a:gd name="adj" fmla="val 8000"/>
            </a:avLst>
          </a:prstGeom>
          <a:solidFill>
            <a:srgbClr val="4F4F4F"/>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İNCELE</a:t>
            </a:r>
          </a:p>
        </p:txBody>
      </p:sp>
      <p:sp>
        <p:nvSpPr>
          <p:cNvPr id="8" name="TextBox 7"/>
          <p:cNvSpPr txBox="1"/>
          <p:nvPr/>
        </p:nvSpPr>
        <p:spPr>
          <a:xfrm>
            <a:off x="2240280" y="1261872"/>
            <a:ext cx="9357055" cy="1161288"/>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Kâğıdındaki yanlışları bul; anlamadığın soruyu sor.</a:t>
            </a:r>
          </a:p>
        </p:txBody>
      </p:sp>
      <p:sp>
        <p:nvSpPr>
          <p:cNvPr id="9" name="Rounded Rectangle 8"/>
          <p:cNvSpPr/>
          <p:nvPr/>
        </p:nvSpPr>
        <p:spPr>
          <a:xfrm>
            <a:off x="502920" y="2551176"/>
            <a:ext cx="11185855" cy="1161288"/>
          </a:xfrm>
          <a:prstGeom prst="roundRect">
            <a:avLst>
              <a:gd name="adj" fmla="val 8000"/>
            </a:avLst>
          </a:prstGeom>
          <a:solidFill>
            <a:srgbClr val="F0F0F0"/>
          </a:solidFill>
          <a:ln>
            <a:noFill/>
          </a:ln>
          <a:effectLst/>
        </p:spPr>
        <p:txBody>
          <a:bodyPr rtlCol="0" anchor="ctr"/>
          <a:lstStyle/>
          <a:p/>
        </p:txBody>
      </p:sp>
      <p:sp>
        <p:nvSpPr>
          <p:cNvPr id="10" name="Rounded Rectangle 9"/>
          <p:cNvSpPr/>
          <p:nvPr/>
        </p:nvSpPr>
        <p:spPr>
          <a:xfrm>
            <a:off x="502920" y="2551176"/>
            <a:ext cx="1600200" cy="1161288"/>
          </a:xfrm>
          <a:prstGeom prst="roundRect">
            <a:avLst>
              <a:gd name="adj" fmla="val 8000"/>
            </a:avLst>
          </a:prstGeom>
          <a:solidFill>
            <a:srgbClr val="4F4F4F"/>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YAZ</a:t>
            </a:r>
          </a:p>
        </p:txBody>
      </p:sp>
      <p:sp>
        <p:nvSpPr>
          <p:cNvPr id="11" name="TextBox 10"/>
          <p:cNvSpPr txBox="1"/>
          <p:nvPr/>
        </p:nvSpPr>
        <p:spPr>
          <a:xfrm>
            <a:off x="2240280" y="2551176"/>
            <a:ext cx="9357055" cy="1161288"/>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Defterine: ortak hata → doğru çözüm.</a:t>
            </a:r>
          </a:p>
        </p:txBody>
      </p:sp>
      <p:sp>
        <p:nvSpPr>
          <p:cNvPr id="12" name="Rounded Rectangle 11"/>
          <p:cNvSpPr/>
          <p:nvPr/>
        </p:nvSpPr>
        <p:spPr>
          <a:xfrm>
            <a:off x="502920" y="3840480"/>
            <a:ext cx="11185855" cy="1161288"/>
          </a:xfrm>
          <a:prstGeom prst="roundRect">
            <a:avLst>
              <a:gd name="adj" fmla="val 8000"/>
            </a:avLst>
          </a:prstGeom>
          <a:solidFill>
            <a:srgbClr val="F0F0F0"/>
          </a:solidFill>
          <a:ln>
            <a:noFill/>
          </a:ln>
          <a:effectLst/>
        </p:spPr>
        <p:txBody>
          <a:bodyPr rtlCol="0" anchor="ctr"/>
          <a:lstStyle/>
          <a:p/>
        </p:txBody>
      </p:sp>
      <p:sp>
        <p:nvSpPr>
          <p:cNvPr id="13" name="Rounded Rectangle 12"/>
          <p:cNvSpPr/>
          <p:nvPr/>
        </p:nvSpPr>
        <p:spPr>
          <a:xfrm>
            <a:off x="502920" y="3840480"/>
            <a:ext cx="1600200" cy="1161288"/>
          </a:xfrm>
          <a:prstGeom prst="roundRect">
            <a:avLst>
              <a:gd name="adj" fmla="val 8000"/>
            </a:avLst>
          </a:prstGeom>
          <a:solidFill>
            <a:srgbClr val="4F4F4F"/>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SOR</a:t>
            </a:r>
          </a:p>
        </p:txBody>
      </p:sp>
      <p:sp>
        <p:nvSpPr>
          <p:cNvPr id="14" name="TextBox 13"/>
          <p:cNvSpPr txBox="1"/>
          <p:nvPr/>
        </p:nvSpPr>
        <p:spPr>
          <a:xfrm>
            <a:off x="2240280" y="3840480"/>
            <a:ext cx="9357055" cy="1161288"/>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İstersen kâğıdını öğretmeninle bir kez daha inceleyebilirsin.</a:t>
            </a:r>
          </a:p>
        </p:txBody>
      </p:sp>
      <p:sp>
        <p:nvSpPr>
          <p:cNvPr id="15" name="Rounded Rectangle 14"/>
          <p:cNvSpPr/>
          <p:nvPr/>
        </p:nvSpPr>
        <p:spPr>
          <a:xfrm>
            <a:off x="502920" y="5129784"/>
            <a:ext cx="11185855" cy="1161288"/>
          </a:xfrm>
          <a:prstGeom prst="roundRect">
            <a:avLst>
              <a:gd name="adj" fmla="val 8000"/>
            </a:avLst>
          </a:prstGeom>
          <a:solidFill>
            <a:srgbClr val="F0F0F0"/>
          </a:solidFill>
          <a:ln>
            <a:noFill/>
          </a:ln>
          <a:effectLst/>
        </p:spPr>
        <p:txBody>
          <a:bodyPr rtlCol="0" anchor="ctr"/>
          <a:lstStyle/>
          <a:p/>
        </p:txBody>
      </p:sp>
      <p:sp>
        <p:nvSpPr>
          <p:cNvPr id="16" name="Rounded Rectangle 15"/>
          <p:cNvSpPr/>
          <p:nvPr/>
        </p:nvSpPr>
        <p:spPr>
          <a:xfrm>
            <a:off x="502920" y="5129784"/>
            <a:ext cx="1600200" cy="1161288"/>
          </a:xfrm>
          <a:prstGeom prst="roundRect">
            <a:avLst>
              <a:gd name="adj" fmla="val 8000"/>
            </a:avLst>
          </a:prstGeom>
          <a:solidFill>
            <a:srgbClr val="4F4F4F"/>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İTİRAZ</a:t>
            </a:r>
          </a:p>
        </p:txBody>
      </p:sp>
      <p:sp>
        <p:nvSpPr>
          <p:cNvPr id="17" name="TextBox 16"/>
          <p:cNvSpPr txBox="1"/>
          <p:nvPr/>
        </p:nvSpPr>
        <p:spPr>
          <a:xfrm>
            <a:off x="2240280" y="5129784"/>
            <a:ext cx="9357055" cy="1161288"/>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Sonuçların ilanını takip eden 5 iş günü içinde velin okul yönetimine yazılı başvurabilir.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 / 268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Hava olayları ve onları inceleyen bilimler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3.1.1 HAVA OLAYLARI</a:t>
            </a:r>
          </a:p>
        </p:txBody>
      </p:sp>
      <p:sp>
        <p:nvSpPr>
          <p:cNvPr id="6" name="Rounded Rectangle 5"/>
          <p:cNvSpPr/>
          <p:nvPr/>
        </p:nvSpPr>
        <p:spPr>
          <a:xfrm>
            <a:off x="502920" y="1307592"/>
            <a:ext cx="11185855" cy="1691640"/>
          </a:xfrm>
          <a:prstGeom prst="roundRect">
            <a:avLst>
              <a:gd name="adj" fmla="val 6000"/>
            </a:avLst>
          </a:prstGeom>
          <a:solidFill>
            <a:srgbClr val="F0F0F0"/>
          </a:solidFill>
          <a:ln>
            <a:noFill/>
          </a:ln>
          <a:effectLst/>
        </p:spPr>
        <p:txBody>
          <a:bodyPr rtlCol="0" anchor="ctr"/>
          <a:lstStyle/>
          <a:p/>
        </p:txBody>
      </p:sp>
      <p:sp>
        <p:nvSpPr>
          <p:cNvPr id="7" name="Rectangle 6"/>
          <p:cNvSpPr/>
          <p:nvPr/>
        </p:nvSpPr>
        <p:spPr>
          <a:xfrm>
            <a:off x="502920" y="1307592"/>
            <a:ext cx="146304" cy="1691640"/>
          </a:xfrm>
          <a:prstGeom prst="rect">
            <a:avLst/>
          </a:prstGeom>
          <a:solidFill>
            <a:srgbClr val="2C6696"/>
          </a:solidFill>
          <a:ln>
            <a:noFill/>
          </a:ln>
          <a:effectLst/>
        </p:spPr>
        <p:txBody>
          <a:bodyPr rtlCol="0" anchor="ctr"/>
          <a:lstStyle/>
          <a:p/>
        </p:txBody>
      </p:sp>
      <p:sp>
        <p:nvSpPr>
          <p:cNvPr id="8" name="TextBox 7"/>
          <p:cNvSpPr txBox="1"/>
          <p:nvPr/>
        </p:nvSpPr>
        <p:spPr>
          <a:xfrm>
            <a:off x="868680" y="1417320"/>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2C6696"/>
                </a:solidFill>
                <a:latin typeface="Calibri"/>
              </a:rPr>
              <a:t>HAVA OLAYLARI</a:t>
            </a:r>
          </a:p>
        </p:txBody>
      </p:sp>
      <p:sp>
        <p:nvSpPr>
          <p:cNvPr id="9" name="TextBox 8"/>
          <p:cNvSpPr txBox="1"/>
          <p:nvPr/>
        </p:nvSpPr>
        <p:spPr>
          <a:xfrm>
            <a:off x="868680" y="1810512"/>
            <a:ext cx="10637215" cy="1051560"/>
          </a:xfrm>
          <a:prstGeom prst="rect">
            <a:avLst/>
          </a:prstGeom>
          <a:noFill/>
        </p:spPr>
        <p:txBody>
          <a:bodyPr wrap="square" anchor="ctr" lIns="73152" rIns="73152" tIns="36576" bIns="36576">
            <a:noAutofit/>
          </a:bodyPr>
          <a:lstStyle/>
          <a:p>
            <a:pPr algn="l">
              <a:spcBef>
                <a:spcPts val="0"/>
              </a:spcBef>
              <a:spcAft>
                <a:spcPts val="0"/>
              </a:spcAft>
            </a:pPr>
            <a:r>
              <a:rPr lang="tr-TR" sz="2700" b="0" i="0">
                <a:solidFill>
                  <a:srgbClr val="262626"/>
                </a:solidFill>
                <a:latin typeface="Calibri"/>
              </a:rPr>
              <a:t>Hava olayları; belirli bir yer ve zamanda gerçekleşen sıcaklık, rüzgâr, nem, sis, yağış gibi hava koşullarıdır.</a:t>
            </a:r>
          </a:p>
        </p:txBody>
      </p:sp>
      <p:sp>
        <p:nvSpPr>
          <p:cNvPr id="10" name="Rounded Rectangle 9"/>
          <p:cNvSpPr/>
          <p:nvPr/>
        </p:nvSpPr>
        <p:spPr>
          <a:xfrm>
            <a:off x="502920" y="3182112"/>
            <a:ext cx="5478627" cy="3090672"/>
          </a:xfrm>
          <a:prstGeom prst="roundRect">
            <a:avLst>
              <a:gd name="adj" fmla="val 5000"/>
            </a:avLst>
          </a:prstGeom>
          <a:solidFill>
            <a:srgbClr val="F0F0F0"/>
          </a:solidFill>
          <a:ln>
            <a:noFill/>
          </a:ln>
          <a:effectLst/>
        </p:spPr>
        <p:txBody>
          <a:bodyPr rtlCol="0" anchor="ctr"/>
          <a:lstStyle/>
          <a:p/>
        </p:txBody>
      </p:sp>
      <p:sp>
        <p:nvSpPr>
          <p:cNvPr id="11" name="Rounded Rectangle 10"/>
          <p:cNvSpPr/>
          <p:nvPr/>
        </p:nvSpPr>
        <p:spPr>
          <a:xfrm>
            <a:off x="502920" y="3182112"/>
            <a:ext cx="5478627" cy="530352"/>
          </a:xfrm>
          <a:prstGeom prst="roundRect">
            <a:avLst>
              <a:gd name="adj" fmla="val 25000"/>
            </a:avLst>
          </a:prstGeom>
          <a:solidFill>
            <a:srgbClr val="2C6696"/>
          </a:solidFill>
          <a:ln>
            <a:noFill/>
          </a:ln>
          <a:effectLst/>
        </p:spPr>
        <p:txBody>
          <a:bodyPr rtlCol="0" anchor="ctr"/>
          <a:lstStyle/>
          <a:p/>
        </p:txBody>
      </p:sp>
      <p:sp>
        <p:nvSpPr>
          <p:cNvPr id="12" name="Rectangle 11"/>
          <p:cNvSpPr/>
          <p:nvPr/>
        </p:nvSpPr>
        <p:spPr>
          <a:xfrm>
            <a:off x="502920" y="3447288"/>
            <a:ext cx="5478627" cy="265176"/>
          </a:xfrm>
          <a:prstGeom prst="rect">
            <a:avLst/>
          </a:prstGeom>
          <a:solidFill>
            <a:srgbClr val="2C6696"/>
          </a:solidFill>
          <a:ln>
            <a:noFill/>
          </a:ln>
          <a:effectLst/>
        </p:spPr>
        <p:txBody>
          <a:bodyPr rtlCol="0" anchor="ctr"/>
          <a:lstStyle/>
          <a:p/>
        </p:txBody>
      </p:sp>
      <p:sp>
        <p:nvSpPr>
          <p:cNvPr id="13" name="TextBox 12"/>
          <p:cNvSpPr txBox="1"/>
          <p:nvPr/>
        </p:nvSpPr>
        <p:spPr>
          <a:xfrm>
            <a:off x="594360" y="318211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METEOROLOJİ</a:t>
            </a:r>
          </a:p>
        </p:txBody>
      </p:sp>
      <p:sp>
        <p:nvSpPr>
          <p:cNvPr id="14" name="TextBox 13"/>
          <p:cNvSpPr txBox="1"/>
          <p:nvPr/>
        </p:nvSpPr>
        <p:spPr>
          <a:xfrm>
            <a:off x="612648" y="3785616"/>
            <a:ext cx="5259171" cy="2414016"/>
          </a:xfrm>
          <a:prstGeom prst="rect">
            <a:avLst/>
          </a:prstGeom>
          <a:noFill/>
        </p:spPr>
        <p:txBody>
          <a:bodyPr wrap="square" anchor="ctr" lIns="73152" rIns="73152" tIns="36576" bIns="36576">
            <a:noAutofit/>
          </a:bodyPr>
          <a:lstStyle/>
          <a:p>
            <a:pPr algn="l">
              <a:spcBef>
                <a:spcPts val="0"/>
              </a:spcBef>
              <a:spcAft>
                <a:spcPts val="600"/>
              </a:spcAft>
            </a:pPr>
            <a:r>
              <a:rPr lang="tr-TR" sz="2200" b="0" i="0">
                <a:solidFill>
                  <a:srgbClr val="262626"/>
                </a:solidFill>
                <a:latin typeface="Calibri"/>
              </a:rPr>
              <a:t>Meteoroloji, hava olaylarıyla bunları meydana getiren dinamik süreçleri, atmosfer ve yeryüzü arasındaki etkileşimi inceleyen bilimdir.</a:t>
            </a:r>
          </a:p>
          <a:p>
            <a:pPr algn="l">
              <a:spcBef>
                <a:spcPts val="0"/>
              </a:spcBef>
              <a:spcAft>
                <a:spcPts val="0"/>
              </a:spcAft>
            </a:pPr>
            <a:r>
              <a:rPr lang="tr-TR" sz="2200" b="1" i="0">
                <a:solidFill>
                  <a:srgbClr val="2C6696"/>
                </a:solidFill>
                <a:latin typeface="Calibri"/>
              </a:rPr>
              <a:t>Uzmanı: meteorolog (hava bilimci)</a:t>
            </a:r>
          </a:p>
        </p:txBody>
      </p:sp>
      <p:sp>
        <p:nvSpPr>
          <p:cNvPr id="15" name="Rounded Rectangle 14"/>
          <p:cNvSpPr/>
          <p:nvPr/>
        </p:nvSpPr>
        <p:spPr>
          <a:xfrm>
            <a:off x="6210147" y="3182112"/>
            <a:ext cx="5478627" cy="3090672"/>
          </a:xfrm>
          <a:prstGeom prst="roundRect">
            <a:avLst>
              <a:gd name="adj" fmla="val 5000"/>
            </a:avLst>
          </a:prstGeom>
          <a:solidFill>
            <a:srgbClr val="F0F0F0"/>
          </a:solidFill>
          <a:ln>
            <a:noFill/>
          </a:ln>
          <a:effectLst/>
        </p:spPr>
        <p:txBody>
          <a:bodyPr rtlCol="0" anchor="ctr"/>
          <a:lstStyle/>
          <a:p/>
        </p:txBody>
      </p:sp>
      <p:sp>
        <p:nvSpPr>
          <p:cNvPr id="16" name="Rounded Rectangle 15"/>
          <p:cNvSpPr/>
          <p:nvPr/>
        </p:nvSpPr>
        <p:spPr>
          <a:xfrm>
            <a:off x="6210147" y="3182112"/>
            <a:ext cx="5478627" cy="530352"/>
          </a:xfrm>
          <a:prstGeom prst="roundRect">
            <a:avLst>
              <a:gd name="adj" fmla="val 25000"/>
            </a:avLst>
          </a:prstGeom>
          <a:solidFill>
            <a:srgbClr val="1E7B6E"/>
          </a:solidFill>
          <a:ln>
            <a:noFill/>
          </a:ln>
          <a:effectLst/>
        </p:spPr>
        <p:txBody>
          <a:bodyPr rtlCol="0" anchor="ctr"/>
          <a:lstStyle/>
          <a:p/>
        </p:txBody>
      </p:sp>
      <p:sp>
        <p:nvSpPr>
          <p:cNvPr id="17" name="Rectangle 16"/>
          <p:cNvSpPr/>
          <p:nvPr/>
        </p:nvSpPr>
        <p:spPr>
          <a:xfrm>
            <a:off x="6210147" y="3447288"/>
            <a:ext cx="5478627" cy="265176"/>
          </a:xfrm>
          <a:prstGeom prst="rect">
            <a:avLst/>
          </a:prstGeom>
          <a:solidFill>
            <a:srgbClr val="1E7B6E"/>
          </a:solidFill>
          <a:ln>
            <a:noFill/>
          </a:ln>
          <a:effectLst/>
        </p:spPr>
        <p:txBody>
          <a:bodyPr rtlCol="0" anchor="ctr"/>
          <a:lstStyle/>
          <a:p/>
        </p:txBody>
      </p:sp>
      <p:sp>
        <p:nvSpPr>
          <p:cNvPr id="18" name="TextBox 17"/>
          <p:cNvSpPr txBox="1"/>
          <p:nvPr/>
        </p:nvSpPr>
        <p:spPr>
          <a:xfrm>
            <a:off x="6301587" y="318211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KLİMATOLOJİ</a:t>
            </a:r>
          </a:p>
        </p:txBody>
      </p:sp>
      <p:sp>
        <p:nvSpPr>
          <p:cNvPr id="19" name="TextBox 18"/>
          <p:cNvSpPr txBox="1"/>
          <p:nvPr/>
        </p:nvSpPr>
        <p:spPr>
          <a:xfrm>
            <a:off x="6319875" y="3785616"/>
            <a:ext cx="5259171" cy="2414016"/>
          </a:xfrm>
          <a:prstGeom prst="rect">
            <a:avLst/>
          </a:prstGeom>
          <a:noFill/>
        </p:spPr>
        <p:txBody>
          <a:bodyPr wrap="square" anchor="ctr" lIns="73152" rIns="73152" tIns="36576" bIns="36576">
            <a:noAutofit/>
          </a:bodyPr>
          <a:lstStyle/>
          <a:p>
            <a:pPr algn="l">
              <a:spcBef>
                <a:spcPts val="0"/>
              </a:spcBef>
              <a:spcAft>
                <a:spcPts val="600"/>
              </a:spcAft>
            </a:pPr>
            <a:r>
              <a:rPr lang="tr-TR" sz="2200" b="0" i="0">
                <a:solidFill>
                  <a:srgbClr val="262626"/>
                </a:solidFill>
                <a:latin typeface="Calibri"/>
              </a:rPr>
              <a:t>Fiziki coğrafyanın alt bilim dalı olan klimatoloji, yerkürenin iklim sistemini oluşturan bileşen ve değişkenlerini inceler.</a:t>
            </a:r>
          </a:p>
          <a:p>
            <a:pPr algn="l">
              <a:spcBef>
                <a:spcPts val="0"/>
              </a:spcBef>
              <a:spcAft>
                <a:spcPts val="0"/>
              </a:spcAft>
            </a:pPr>
            <a:r>
              <a:rPr lang="tr-TR" sz="2200" b="1" i="0">
                <a:solidFill>
                  <a:srgbClr val="1E7B6E"/>
                </a:solidFill>
                <a:latin typeface="Calibri"/>
              </a:rPr>
              <a:t>Uzmanı: klimatolog (iklim bilimci)</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77</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 / 268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Eşleştir: kim, neyi inceler?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EŞLEŞTİR</a:t>
            </a:r>
          </a:p>
        </p:txBody>
      </p:sp>
      <p:sp>
        <p:nvSpPr>
          <p:cNvPr id="6" name="TextBox 5"/>
          <p:cNvSpPr txBox="1"/>
          <p:nvPr/>
        </p:nvSpPr>
        <p:spPr>
          <a:xfrm>
            <a:off x="502920" y="1170432"/>
            <a:ext cx="11185855" cy="384048"/>
          </a:xfrm>
          <a:prstGeom prst="rect">
            <a:avLst/>
          </a:prstGeom>
          <a:noFill/>
        </p:spPr>
        <p:txBody>
          <a:bodyPr wrap="square" anchor="ctr" lIns="73152" rIns="73152" tIns="36576" bIns="36576">
            <a:noAutofit/>
          </a:bodyPr>
          <a:lstStyle/>
          <a:p>
            <a:pPr algn="l">
              <a:spcBef>
                <a:spcPts val="0"/>
              </a:spcBef>
              <a:spcAft>
                <a:spcPts val="0"/>
              </a:spcAft>
            </a:pPr>
            <a:r>
              <a:rPr lang="tr-TR" sz="2000" b="0" i="1">
                <a:solidFill>
                  <a:srgbClr val="767676"/>
                </a:solidFill>
                <a:latin typeface="Calibri"/>
              </a:rPr>
              <a:t>Her kavramın numarasını uygun açıklamanın harfiyle eşleştir (ör. 1-…).</a:t>
            </a:r>
          </a:p>
        </p:txBody>
      </p:sp>
      <p:sp>
        <p:nvSpPr>
          <p:cNvPr id="7" name="Oval 6"/>
          <p:cNvSpPr/>
          <p:nvPr/>
        </p:nvSpPr>
        <p:spPr>
          <a:xfrm>
            <a:off x="502920" y="1719072"/>
            <a:ext cx="475488" cy="475488"/>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a:t>
            </a:r>
          </a:p>
        </p:txBody>
      </p:sp>
      <p:sp>
        <p:nvSpPr>
          <p:cNvPr id="8" name="Rounded Rectangle 7"/>
          <p:cNvSpPr/>
          <p:nvPr/>
        </p:nvSpPr>
        <p:spPr>
          <a:xfrm>
            <a:off x="1051560" y="1600200"/>
            <a:ext cx="2743200" cy="713232"/>
          </a:xfrm>
          <a:prstGeom prst="roundRect">
            <a:avLst>
              <a:gd name="adj" fmla="val 12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700" b="1" i="0">
                <a:solidFill>
                  <a:srgbClr val="262626"/>
                </a:solidFill>
                <a:latin typeface="Calibri"/>
              </a:rPr>
              <a:t>Hava olayları</a:t>
            </a:r>
          </a:p>
        </p:txBody>
      </p:sp>
      <p:sp>
        <p:nvSpPr>
          <p:cNvPr id="9" name="Oval 8"/>
          <p:cNvSpPr/>
          <p:nvPr/>
        </p:nvSpPr>
        <p:spPr>
          <a:xfrm>
            <a:off x="4105656" y="1719072"/>
            <a:ext cx="475488" cy="47548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a</a:t>
            </a:r>
          </a:p>
        </p:txBody>
      </p:sp>
      <p:sp>
        <p:nvSpPr>
          <p:cNvPr id="10" name="Rounded Rectangle 9"/>
          <p:cNvSpPr/>
          <p:nvPr/>
        </p:nvSpPr>
        <p:spPr>
          <a:xfrm>
            <a:off x="4636007" y="1600200"/>
            <a:ext cx="7052768" cy="713232"/>
          </a:xfrm>
          <a:prstGeom prst="roundRect">
            <a:avLst>
              <a:gd name="adj" fmla="val 12000"/>
            </a:avLst>
          </a:prstGeom>
          <a:solidFill>
            <a:srgbClr val="FFFFFF"/>
          </a:solidFill>
          <a:ln w="12700">
            <a:solidFill>
              <a:srgbClr val="D9D9D9"/>
            </a:solidFill>
          </a:ln>
          <a:effectLst/>
        </p:spPr>
        <p:txBody>
          <a:bodyPr rtlCol="0" anchor="ctr" wrap="square" lIns="137160" rIns="137160" tIns="73152" bIns="73152">
            <a:noAutofit/>
          </a:bodyPr>
          <a:lstStyle/>
          <a:p>
            <a:pPr algn="l">
              <a:spcBef>
                <a:spcPts val="0"/>
              </a:spcBef>
              <a:spcAft>
                <a:spcPts val="0"/>
              </a:spcAft>
            </a:pPr>
            <a:r>
              <a:rPr lang="tr-TR" sz="1650" b="0" i="0">
                <a:solidFill>
                  <a:srgbClr val="262626"/>
                </a:solidFill>
                <a:latin typeface="Calibri"/>
              </a:rPr>
              <a:t>hava olaylarındaki değişimleri ölçer, izler, modeller ve hava tahmininde bulunur</a:t>
            </a:r>
          </a:p>
        </p:txBody>
      </p:sp>
      <p:sp>
        <p:nvSpPr>
          <p:cNvPr id="11" name="Oval 10"/>
          <p:cNvSpPr/>
          <p:nvPr/>
        </p:nvSpPr>
        <p:spPr>
          <a:xfrm>
            <a:off x="502920" y="2496312"/>
            <a:ext cx="475488" cy="475488"/>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2</a:t>
            </a:r>
          </a:p>
        </p:txBody>
      </p:sp>
      <p:sp>
        <p:nvSpPr>
          <p:cNvPr id="12" name="Rounded Rectangle 11"/>
          <p:cNvSpPr/>
          <p:nvPr/>
        </p:nvSpPr>
        <p:spPr>
          <a:xfrm>
            <a:off x="1051560" y="2377440"/>
            <a:ext cx="2743200" cy="713232"/>
          </a:xfrm>
          <a:prstGeom prst="roundRect">
            <a:avLst>
              <a:gd name="adj" fmla="val 12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700" b="1" i="0">
                <a:solidFill>
                  <a:srgbClr val="262626"/>
                </a:solidFill>
                <a:latin typeface="Calibri"/>
              </a:rPr>
              <a:t>Meteoroloji</a:t>
            </a:r>
          </a:p>
        </p:txBody>
      </p:sp>
      <p:sp>
        <p:nvSpPr>
          <p:cNvPr id="13" name="Oval 12"/>
          <p:cNvSpPr/>
          <p:nvPr/>
        </p:nvSpPr>
        <p:spPr>
          <a:xfrm>
            <a:off x="4105656" y="2496312"/>
            <a:ext cx="475488" cy="47548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b</a:t>
            </a:r>
          </a:p>
        </p:txBody>
      </p:sp>
      <p:sp>
        <p:nvSpPr>
          <p:cNvPr id="14" name="Rounded Rectangle 13"/>
          <p:cNvSpPr/>
          <p:nvPr/>
        </p:nvSpPr>
        <p:spPr>
          <a:xfrm>
            <a:off x="4636007" y="2377440"/>
            <a:ext cx="7052768" cy="713232"/>
          </a:xfrm>
          <a:prstGeom prst="roundRect">
            <a:avLst>
              <a:gd name="adj" fmla="val 12000"/>
            </a:avLst>
          </a:prstGeom>
          <a:solidFill>
            <a:srgbClr val="FFFFFF"/>
          </a:solidFill>
          <a:ln w="12700">
            <a:solidFill>
              <a:srgbClr val="D9D9D9"/>
            </a:solidFill>
          </a:ln>
          <a:effectLst/>
        </p:spPr>
        <p:txBody>
          <a:bodyPr rtlCol="0" anchor="ctr" wrap="square" lIns="137160" rIns="137160" tIns="73152" bIns="73152">
            <a:noAutofit/>
          </a:bodyPr>
          <a:lstStyle/>
          <a:p>
            <a:pPr algn="l">
              <a:spcBef>
                <a:spcPts val="0"/>
              </a:spcBef>
              <a:spcAft>
                <a:spcPts val="0"/>
              </a:spcAft>
            </a:pPr>
            <a:r>
              <a:rPr lang="tr-TR" sz="1650" b="0" i="0">
                <a:solidFill>
                  <a:srgbClr val="262626"/>
                </a:solidFill>
                <a:latin typeface="Calibri"/>
              </a:rPr>
              <a:t>bir bölgedeki hava olaylarının uzun süreli ortalamalarının ve uç değerlerinin genel durumu</a:t>
            </a:r>
          </a:p>
        </p:txBody>
      </p:sp>
      <p:sp>
        <p:nvSpPr>
          <p:cNvPr id="15" name="Oval 14"/>
          <p:cNvSpPr/>
          <p:nvPr/>
        </p:nvSpPr>
        <p:spPr>
          <a:xfrm>
            <a:off x="502920" y="3273552"/>
            <a:ext cx="475488" cy="475488"/>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3</a:t>
            </a:r>
          </a:p>
        </p:txBody>
      </p:sp>
      <p:sp>
        <p:nvSpPr>
          <p:cNvPr id="16" name="Rounded Rectangle 15"/>
          <p:cNvSpPr/>
          <p:nvPr/>
        </p:nvSpPr>
        <p:spPr>
          <a:xfrm>
            <a:off x="1051560" y="3154680"/>
            <a:ext cx="2743200" cy="713232"/>
          </a:xfrm>
          <a:prstGeom prst="roundRect">
            <a:avLst>
              <a:gd name="adj" fmla="val 12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700" b="1" i="0">
                <a:solidFill>
                  <a:srgbClr val="262626"/>
                </a:solidFill>
                <a:latin typeface="Calibri"/>
              </a:rPr>
              <a:t>Meteorolog (hava bilimci)</a:t>
            </a:r>
          </a:p>
        </p:txBody>
      </p:sp>
      <p:sp>
        <p:nvSpPr>
          <p:cNvPr id="17" name="Oval 16"/>
          <p:cNvSpPr/>
          <p:nvPr/>
        </p:nvSpPr>
        <p:spPr>
          <a:xfrm>
            <a:off x="4105656" y="3273552"/>
            <a:ext cx="475488" cy="47548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c</a:t>
            </a:r>
          </a:p>
        </p:txBody>
      </p:sp>
      <p:sp>
        <p:nvSpPr>
          <p:cNvPr id="18" name="Rounded Rectangle 17"/>
          <p:cNvSpPr/>
          <p:nvPr/>
        </p:nvSpPr>
        <p:spPr>
          <a:xfrm>
            <a:off x="4636007" y="3154680"/>
            <a:ext cx="7052768" cy="713232"/>
          </a:xfrm>
          <a:prstGeom prst="roundRect">
            <a:avLst>
              <a:gd name="adj" fmla="val 12000"/>
            </a:avLst>
          </a:prstGeom>
          <a:solidFill>
            <a:srgbClr val="FFFFFF"/>
          </a:solidFill>
          <a:ln w="12700">
            <a:solidFill>
              <a:srgbClr val="D9D9D9"/>
            </a:solidFill>
          </a:ln>
          <a:effectLst/>
        </p:spPr>
        <p:txBody>
          <a:bodyPr rtlCol="0" anchor="ctr" wrap="square" lIns="137160" rIns="137160" tIns="73152" bIns="73152">
            <a:noAutofit/>
          </a:bodyPr>
          <a:lstStyle/>
          <a:p>
            <a:pPr algn="l">
              <a:spcBef>
                <a:spcPts val="0"/>
              </a:spcBef>
              <a:spcAft>
                <a:spcPts val="0"/>
              </a:spcAft>
            </a:pPr>
            <a:r>
              <a:rPr lang="tr-TR" sz="1650" b="0" i="0">
                <a:solidFill>
                  <a:srgbClr val="262626"/>
                </a:solidFill>
                <a:latin typeface="Calibri"/>
              </a:rPr>
              <a:t>hava olaylarıyla bunları meydana getiren dinamik süreçleri, atmosfer ve yeryüzü arasındaki etkileşimi inceleyen bilim</a:t>
            </a:r>
          </a:p>
        </p:txBody>
      </p:sp>
      <p:sp>
        <p:nvSpPr>
          <p:cNvPr id="19" name="Oval 18"/>
          <p:cNvSpPr/>
          <p:nvPr/>
        </p:nvSpPr>
        <p:spPr>
          <a:xfrm>
            <a:off x="502920" y="4050792"/>
            <a:ext cx="475488" cy="475488"/>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4</a:t>
            </a:r>
          </a:p>
        </p:txBody>
      </p:sp>
      <p:sp>
        <p:nvSpPr>
          <p:cNvPr id="20" name="Rounded Rectangle 19"/>
          <p:cNvSpPr/>
          <p:nvPr/>
        </p:nvSpPr>
        <p:spPr>
          <a:xfrm>
            <a:off x="1051560" y="3931920"/>
            <a:ext cx="2743200" cy="713232"/>
          </a:xfrm>
          <a:prstGeom prst="roundRect">
            <a:avLst>
              <a:gd name="adj" fmla="val 12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700" b="1" i="0">
                <a:solidFill>
                  <a:srgbClr val="262626"/>
                </a:solidFill>
                <a:latin typeface="Calibri"/>
              </a:rPr>
              <a:t>Klimatoloji</a:t>
            </a:r>
          </a:p>
        </p:txBody>
      </p:sp>
      <p:sp>
        <p:nvSpPr>
          <p:cNvPr id="21" name="Oval 20"/>
          <p:cNvSpPr/>
          <p:nvPr/>
        </p:nvSpPr>
        <p:spPr>
          <a:xfrm>
            <a:off x="4105656" y="4050792"/>
            <a:ext cx="475488" cy="47548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ç</a:t>
            </a:r>
          </a:p>
        </p:txBody>
      </p:sp>
      <p:sp>
        <p:nvSpPr>
          <p:cNvPr id="22" name="Rounded Rectangle 21"/>
          <p:cNvSpPr/>
          <p:nvPr/>
        </p:nvSpPr>
        <p:spPr>
          <a:xfrm>
            <a:off x="4636007" y="3931920"/>
            <a:ext cx="7052768" cy="713232"/>
          </a:xfrm>
          <a:prstGeom prst="roundRect">
            <a:avLst>
              <a:gd name="adj" fmla="val 12000"/>
            </a:avLst>
          </a:prstGeom>
          <a:solidFill>
            <a:srgbClr val="FFFFFF"/>
          </a:solidFill>
          <a:ln w="12700">
            <a:solidFill>
              <a:srgbClr val="D9D9D9"/>
            </a:solidFill>
          </a:ln>
          <a:effectLst/>
        </p:spPr>
        <p:txBody>
          <a:bodyPr rtlCol="0" anchor="ctr" wrap="square" lIns="137160" rIns="137160" tIns="73152" bIns="73152">
            <a:noAutofit/>
          </a:bodyPr>
          <a:lstStyle/>
          <a:p>
            <a:pPr algn="l">
              <a:spcBef>
                <a:spcPts val="0"/>
              </a:spcBef>
              <a:spcAft>
                <a:spcPts val="0"/>
              </a:spcAft>
            </a:pPr>
            <a:r>
              <a:rPr lang="tr-TR" sz="1650" b="0" i="0">
                <a:solidFill>
                  <a:srgbClr val="262626"/>
                </a:solidFill>
                <a:latin typeface="Calibri"/>
              </a:rPr>
              <a:t>iklimlerin özelliklerini, iklim türlerinin dağılışını ve iklimin etkilerini açıklar</a:t>
            </a:r>
          </a:p>
        </p:txBody>
      </p:sp>
      <p:sp>
        <p:nvSpPr>
          <p:cNvPr id="23" name="Oval 22"/>
          <p:cNvSpPr/>
          <p:nvPr/>
        </p:nvSpPr>
        <p:spPr>
          <a:xfrm>
            <a:off x="502920" y="4828032"/>
            <a:ext cx="475488" cy="475488"/>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5</a:t>
            </a:r>
          </a:p>
        </p:txBody>
      </p:sp>
      <p:sp>
        <p:nvSpPr>
          <p:cNvPr id="24" name="Rounded Rectangle 23"/>
          <p:cNvSpPr/>
          <p:nvPr/>
        </p:nvSpPr>
        <p:spPr>
          <a:xfrm>
            <a:off x="1051560" y="4709160"/>
            <a:ext cx="2743200" cy="713232"/>
          </a:xfrm>
          <a:prstGeom prst="roundRect">
            <a:avLst>
              <a:gd name="adj" fmla="val 12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700" b="1" i="0">
                <a:solidFill>
                  <a:srgbClr val="262626"/>
                </a:solidFill>
                <a:latin typeface="Calibri"/>
              </a:rPr>
              <a:t>Klimatolog (iklim bilimci)</a:t>
            </a:r>
          </a:p>
        </p:txBody>
      </p:sp>
      <p:sp>
        <p:nvSpPr>
          <p:cNvPr id="25" name="Oval 24"/>
          <p:cNvSpPr/>
          <p:nvPr/>
        </p:nvSpPr>
        <p:spPr>
          <a:xfrm>
            <a:off x="4105656" y="4828032"/>
            <a:ext cx="475488" cy="47548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d</a:t>
            </a:r>
          </a:p>
        </p:txBody>
      </p:sp>
      <p:sp>
        <p:nvSpPr>
          <p:cNvPr id="26" name="Rounded Rectangle 25"/>
          <p:cNvSpPr/>
          <p:nvPr/>
        </p:nvSpPr>
        <p:spPr>
          <a:xfrm>
            <a:off x="4636007" y="4709160"/>
            <a:ext cx="7052768" cy="713232"/>
          </a:xfrm>
          <a:prstGeom prst="roundRect">
            <a:avLst>
              <a:gd name="adj" fmla="val 12000"/>
            </a:avLst>
          </a:prstGeom>
          <a:solidFill>
            <a:srgbClr val="FFFFFF"/>
          </a:solidFill>
          <a:ln w="12700">
            <a:solidFill>
              <a:srgbClr val="D9D9D9"/>
            </a:solidFill>
          </a:ln>
          <a:effectLst/>
        </p:spPr>
        <p:txBody>
          <a:bodyPr rtlCol="0" anchor="ctr" wrap="square" lIns="137160" rIns="137160" tIns="73152" bIns="73152">
            <a:noAutofit/>
          </a:bodyPr>
          <a:lstStyle/>
          <a:p>
            <a:pPr algn="l">
              <a:spcBef>
                <a:spcPts val="0"/>
              </a:spcBef>
              <a:spcAft>
                <a:spcPts val="0"/>
              </a:spcAft>
            </a:pPr>
            <a:r>
              <a:rPr lang="tr-TR" sz="1650" b="0" i="0">
                <a:solidFill>
                  <a:srgbClr val="262626"/>
                </a:solidFill>
                <a:latin typeface="Calibri"/>
              </a:rPr>
              <a:t>belirli bir yer ve zamanda gerçekleşen sıcaklık, rüzgâr, nem, sis, yağış gibi hava koşulları</a:t>
            </a:r>
          </a:p>
        </p:txBody>
      </p:sp>
      <p:sp>
        <p:nvSpPr>
          <p:cNvPr id="27" name="Oval 26"/>
          <p:cNvSpPr/>
          <p:nvPr/>
        </p:nvSpPr>
        <p:spPr>
          <a:xfrm>
            <a:off x="502920" y="5605272"/>
            <a:ext cx="475488" cy="475488"/>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6</a:t>
            </a:r>
          </a:p>
        </p:txBody>
      </p:sp>
      <p:sp>
        <p:nvSpPr>
          <p:cNvPr id="28" name="Rounded Rectangle 27"/>
          <p:cNvSpPr/>
          <p:nvPr/>
        </p:nvSpPr>
        <p:spPr>
          <a:xfrm>
            <a:off x="1051560" y="5486400"/>
            <a:ext cx="2743200" cy="713232"/>
          </a:xfrm>
          <a:prstGeom prst="roundRect">
            <a:avLst>
              <a:gd name="adj" fmla="val 12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700" b="1" i="0">
                <a:solidFill>
                  <a:srgbClr val="262626"/>
                </a:solidFill>
                <a:latin typeface="Calibri"/>
              </a:rPr>
              <a:t>İklim</a:t>
            </a:r>
          </a:p>
        </p:txBody>
      </p:sp>
      <p:sp>
        <p:nvSpPr>
          <p:cNvPr id="29" name="Oval 28"/>
          <p:cNvSpPr/>
          <p:nvPr/>
        </p:nvSpPr>
        <p:spPr>
          <a:xfrm>
            <a:off x="4105656" y="5605272"/>
            <a:ext cx="475488" cy="47548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e</a:t>
            </a:r>
          </a:p>
        </p:txBody>
      </p:sp>
      <p:sp>
        <p:nvSpPr>
          <p:cNvPr id="30" name="Rounded Rectangle 29"/>
          <p:cNvSpPr/>
          <p:nvPr/>
        </p:nvSpPr>
        <p:spPr>
          <a:xfrm>
            <a:off x="4636007" y="5486400"/>
            <a:ext cx="7052768" cy="713232"/>
          </a:xfrm>
          <a:prstGeom prst="roundRect">
            <a:avLst>
              <a:gd name="adj" fmla="val 12000"/>
            </a:avLst>
          </a:prstGeom>
          <a:solidFill>
            <a:srgbClr val="FFFFFF"/>
          </a:solidFill>
          <a:ln w="12700">
            <a:solidFill>
              <a:srgbClr val="D9D9D9"/>
            </a:solidFill>
          </a:ln>
          <a:effectLst/>
        </p:spPr>
        <p:txBody>
          <a:bodyPr rtlCol="0" anchor="ctr" wrap="square" lIns="137160" rIns="137160" tIns="73152" bIns="73152">
            <a:noAutofit/>
          </a:bodyPr>
          <a:lstStyle/>
          <a:p>
            <a:pPr algn="l">
              <a:spcBef>
                <a:spcPts val="0"/>
              </a:spcBef>
              <a:spcAft>
                <a:spcPts val="0"/>
              </a:spcAft>
            </a:pPr>
            <a:r>
              <a:rPr lang="tr-TR" sz="1650" b="0" i="0">
                <a:solidFill>
                  <a:srgbClr val="262626"/>
                </a:solidFill>
                <a:latin typeface="Calibri"/>
              </a:rPr>
              <a:t>yerkürenin iklim sistemini oluşturan bileşen ve değişkenlerini inceler</a:t>
            </a:r>
          </a:p>
        </p:txBody>
      </p:sp>
      <p:sp>
        <p:nvSpPr>
          <p:cNvPr id="31" name="TextBox 3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2" name="Rounded Rectangle 3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77</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 / 268</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Eşleştir: kim, neyi inceler?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Oval 5"/>
          <p:cNvSpPr/>
          <p:nvPr/>
        </p:nvSpPr>
        <p:spPr>
          <a:xfrm>
            <a:off x="502920" y="1380744"/>
            <a:ext cx="475488" cy="47548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a:t>
            </a:r>
          </a:p>
        </p:txBody>
      </p:sp>
      <p:sp>
        <p:nvSpPr>
          <p:cNvPr id="7" name="Rounded Rectangle 6"/>
          <p:cNvSpPr/>
          <p:nvPr/>
        </p:nvSpPr>
        <p:spPr>
          <a:xfrm>
            <a:off x="1051560" y="1261872"/>
            <a:ext cx="2743200" cy="713232"/>
          </a:xfrm>
          <a:prstGeom prst="roundRect">
            <a:avLst>
              <a:gd name="adj" fmla="val 12000"/>
            </a:avLst>
          </a:prstGeom>
          <a:solidFill>
            <a:srgbClr val="E3F1E4"/>
          </a:solidFill>
          <a:ln w="19050">
            <a:solidFill>
              <a:srgbClr val="2E7D32"/>
            </a:solidFill>
          </a:ln>
          <a:effectLst/>
        </p:spPr>
        <p:txBody>
          <a:bodyPr rtlCol="0" anchor="ctr" wrap="square" lIns="137160" rIns="137160" tIns="73152" bIns="73152">
            <a:noAutofit/>
          </a:bodyPr>
          <a:lstStyle/>
          <a:p>
            <a:pPr algn="l">
              <a:spcBef>
                <a:spcPts val="0"/>
              </a:spcBef>
              <a:spcAft>
                <a:spcPts val="0"/>
              </a:spcAft>
            </a:pPr>
            <a:r>
              <a:rPr lang="tr-TR" sz="1700" b="1" i="0">
                <a:solidFill>
                  <a:srgbClr val="262626"/>
                </a:solidFill>
                <a:latin typeface="Calibri"/>
              </a:rPr>
              <a:t>Hava olayları</a:t>
            </a:r>
          </a:p>
        </p:txBody>
      </p:sp>
      <p:cxnSp>
        <p:nvCxnSpPr>
          <p:cNvPr id="8" name="Connector 7"/>
          <p:cNvCxnSpPr/>
          <p:nvPr/>
        </p:nvCxnSpPr>
        <p:spPr>
          <a:xfrm>
            <a:off x="3822192" y="1618488"/>
            <a:ext cx="246888" cy="0"/>
          </a:xfrm>
          <a:prstGeom prst="line">
            <a:avLst/>
          </a:prstGeom>
          <a:ln w="31750">
            <a:solidFill>
              <a:srgbClr val="2E7D32"/>
            </a:solidFill>
            <a:tailEnd type="triangle" w="med" len="med"/>
          </a:ln>
        </p:spPr>
      </p:cxnSp>
      <p:sp>
        <p:nvSpPr>
          <p:cNvPr id="9" name="Oval 8"/>
          <p:cNvSpPr/>
          <p:nvPr/>
        </p:nvSpPr>
        <p:spPr>
          <a:xfrm>
            <a:off x="4105656" y="1380744"/>
            <a:ext cx="475488" cy="47548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d</a:t>
            </a:r>
          </a:p>
        </p:txBody>
      </p:sp>
      <p:sp>
        <p:nvSpPr>
          <p:cNvPr id="10" name="Rounded Rectangle 9"/>
          <p:cNvSpPr/>
          <p:nvPr/>
        </p:nvSpPr>
        <p:spPr>
          <a:xfrm>
            <a:off x="4636007" y="1261872"/>
            <a:ext cx="7052768" cy="713232"/>
          </a:xfrm>
          <a:prstGeom prst="roundRect">
            <a:avLst>
              <a:gd name="adj" fmla="val 12000"/>
            </a:avLst>
          </a:prstGeom>
          <a:solidFill>
            <a:srgbClr val="E3F1E4"/>
          </a:solidFill>
          <a:ln w="19050">
            <a:solidFill>
              <a:srgbClr val="2E7D32"/>
            </a:solidFill>
          </a:ln>
          <a:effectLst/>
        </p:spPr>
        <p:txBody>
          <a:bodyPr rtlCol="0" anchor="ctr" wrap="square" lIns="137160" rIns="137160" tIns="73152" bIns="73152">
            <a:noAutofit/>
          </a:bodyPr>
          <a:lstStyle/>
          <a:p>
            <a:pPr algn="l">
              <a:spcBef>
                <a:spcPts val="0"/>
              </a:spcBef>
              <a:spcAft>
                <a:spcPts val="0"/>
              </a:spcAft>
            </a:pPr>
            <a:r>
              <a:rPr lang="tr-TR" sz="1650" b="0" i="0">
                <a:solidFill>
                  <a:srgbClr val="262626"/>
                </a:solidFill>
                <a:latin typeface="Calibri"/>
              </a:rPr>
              <a:t>belirli bir yer ve zamanda gerçekleşen sıcaklık, rüzgâr, nem, sis, yağış gibi hava koşulları</a:t>
            </a:r>
          </a:p>
        </p:txBody>
      </p:sp>
      <p:sp>
        <p:nvSpPr>
          <p:cNvPr id="11" name="Oval 10"/>
          <p:cNvSpPr/>
          <p:nvPr/>
        </p:nvSpPr>
        <p:spPr>
          <a:xfrm>
            <a:off x="502920" y="2157984"/>
            <a:ext cx="475488" cy="47548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2</a:t>
            </a:r>
          </a:p>
        </p:txBody>
      </p:sp>
      <p:sp>
        <p:nvSpPr>
          <p:cNvPr id="12" name="Rounded Rectangle 11"/>
          <p:cNvSpPr/>
          <p:nvPr/>
        </p:nvSpPr>
        <p:spPr>
          <a:xfrm>
            <a:off x="1051560" y="2039112"/>
            <a:ext cx="2743200" cy="713232"/>
          </a:xfrm>
          <a:prstGeom prst="roundRect">
            <a:avLst>
              <a:gd name="adj" fmla="val 12000"/>
            </a:avLst>
          </a:prstGeom>
          <a:solidFill>
            <a:srgbClr val="E3F1E4"/>
          </a:solidFill>
          <a:ln w="19050">
            <a:solidFill>
              <a:srgbClr val="2E7D32"/>
            </a:solidFill>
          </a:ln>
          <a:effectLst/>
        </p:spPr>
        <p:txBody>
          <a:bodyPr rtlCol="0" anchor="ctr" wrap="square" lIns="137160" rIns="137160" tIns="73152" bIns="73152">
            <a:noAutofit/>
          </a:bodyPr>
          <a:lstStyle/>
          <a:p>
            <a:pPr algn="l">
              <a:spcBef>
                <a:spcPts val="0"/>
              </a:spcBef>
              <a:spcAft>
                <a:spcPts val="0"/>
              </a:spcAft>
            </a:pPr>
            <a:r>
              <a:rPr lang="tr-TR" sz="1700" b="1" i="0">
                <a:solidFill>
                  <a:srgbClr val="262626"/>
                </a:solidFill>
                <a:latin typeface="Calibri"/>
              </a:rPr>
              <a:t>Meteoroloji</a:t>
            </a:r>
          </a:p>
        </p:txBody>
      </p:sp>
      <p:cxnSp>
        <p:nvCxnSpPr>
          <p:cNvPr id="13" name="Connector 12"/>
          <p:cNvCxnSpPr/>
          <p:nvPr/>
        </p:nvCxnSpPr>
        <p:spPr>
          <a:xfrm>
            <a:off x="3822192" y="2395728"/>
            <a:ext cx="246888" cy="0"/>
          </a:xfrm>
          <a:prstGeom prst="line">
            <a:avLst/>
          </a:prstGeom>
          <a:ln w="31750">
            <a:solidFill>
              <a:srgbClr val="2E7D32"/>
            </a:solidFill>
            <a:tailEnd type="triangle" w="med" len="med"/>
          </a:ln>
        </p:spPr>
      </p:cxnSp>
      <p:sp>
        <p:nvSpPr>
          <p:cNvPr id="14" name="Oval 13"/>
          <p:cNvSpPr/>
          <p:nvPr/>
        </p:nvSpPr>
        <p:spPr>
          <a:xfrm>
            <a:off x="4105656" y="2157984"/>
            <a:ext cx="475488" cy="47548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c</a:t>
            </a:r>
          </a:p>
        </p:txBody>
      </p:sp>
      <p:sp>
        <p:nvSpPr>
          <p:cNvPr id="15" name="Rounded Rectangle 14"/>
          <p:cNvSpPr/>
          <p:nvPr/>
        </p:nvSpPr>
        <p:spPr>
          <a:xfrm>
            <a:off x="4636007" y="2039112"/>
            <a:ext cx="7052768" cy="713232"/>
          </a:xfrm>
          <a:prstGeom prst="roundRect">
            <a:avLst>
              <a:gd name="adj" fmla="val 12000"/>
            </a:avLst>
          </a:prstGeom>
          <a:solidFill>
            <a:srgbClr val="E3F1E4"/>
          </a:solidFill>
          <a:ln w="19050">
            <a:solidFill>
              <a:srgbClr val="2E7D32"/>
            </a:solidFill>
          </a:ln>
          <a:effectLst/>
        </p:spPr>
        <p:txBody>
          <a:bodyPr rtlCol="0" anchor="ctr" wrap="square" lIns="137160" rIns="137160" tIns="73152" bIns="73152">
            <a:noAutofit/>
          </a:bodyPr>
          <a:lstStyle/>
          <a:p>
            <a:pPr algn="l">
              <a:spcBef>
                <a:spcPts val="0"/>
              </a:spcBef>
              <a:spcAft>
                <a:spcPts val="0"/>
              </a:spcAft>
            </a:pPr>
            <a:r>
              <a:rPr lang="tr-TR" sz="1650" b="0" i="0">
                <a:solidFill>
                  <a:srgbClr val="262626"/>
                </a:solidFill>
                <a:latin typeface="Calibri"/>
              </a:rPr>
              <a:t>hava olaylarıyla bunları meydana getiren dinamik süreçleri, atmosfer ve yeryüzü arasındaki etkileşimi inceleyen bilim</a:t>
            </a:r>
          </a:p>
        </p:txBody>
      </p:sp>
      <p:sp>
        <p:nvSpPr>
          <p:cNvPr id="16" name="Oval 15"/>
          <p:cNvSpPr/>
          <p:nvPr/>
        </p:nvSpPr>
        <p:spPr>
          <a:xfrm>
            <a:off x="502920" y="2935224"/>
            <a:ext cx="475488" cy="47548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3</a:t>
            </a:r>
          </a:p>
        </p:txBody>
      </p:sp>
      <p:sp>
        <p:nvSpPr>
          <p:cNvPr id="17" name="Rounded Rectangle 16"/>
          <p:cNvSpPr/>
          <p:nvPr/>
        </p:nvSpPr>
        <p:spPr>
          <a:xfrm>
            <a:off x="1051560" y="2816352"/>
            <a:ext cx="2743200" cy="713232"/>
          </a:xfrm>
          <a:prstGeom prst="roundRect">
            <a:avLst>
              <a:gd name="adj" fmla="val 12000"/>
            </a:avLst>
          </a:prstGeom>
          <a:solidFill>
            <a:srgbClr val="E3F1E4"/>
          </a:solidFill>
          <a:ln w="19050">
            <a:solidFill>
              <a:srgbClr val="2E7D32"/>
            </a:solidFill>
          </a:ln>
          <a:effectLst/>
        </p:spPr>
        <p:txBody>
          <a:bodyPr rtlCol="0" anchor="ctr" wrap="square" lIns="137160" rIns="137160" tIns="73152" bIns="73152">
            <a:noAutofit/>
          </a:bodyPr>
          <a:lstStyle/>
          <a:p>
            <a:pPr algn="l">
              <a:spcBef>
                <a:spcPts val="0"/>
              </a:spcBef>
              <a:spcAft>
                <a:spcPts val="0"/>
              </a:spcAft>
            </a:pPr>
            <a:r>
              <a:rPr lang="tr-TR" sz="1700" b="1" i="0">
                <a:solidFill>
                  <a:srgbClr val="262626"/>
                </a:solidFill>
                <a:latin typeface="Calibri"/>
              </a:rPr>
              <a:t>Meteorolog (hava bilimci)</a:t>
            </a:r>
          </a:p>
        </p:txBody>
      </p:sp>
      <p:cxnSp>
        <p:nvCxnSpPr>
          <p:cNvPr id="18" name="Connector 17"/>
          <p:cNvCxnSpPr/>
          <p:nvPr/>
        </p:nvCxnSpPr>
        <p:spPr>
          <a:xfrm>
            <a:off x="3822192" y="3172968"/>
            <a:ext cx="246888" cy="0"/>
          </a:xfrm>
          <a:prstGeom prst="line">
            <a:avLst/>
          </a:prstGeom>
          <a:ln w="31750">
            <a:solidFill>
              <a:srgbClr val="2E7D32"/>
            </a:solidFill>
            <a:tailEnd type="triangle" w="med" len="med"/>
          </a:ln>
        </p:spPr>
      </p:cxnSp>
      <p:sp>
        <p:nvSpPr>
          <p:cNvPr id="19" name="Oval 18"/>
          <p:cNvSpPr/>
          <p:nvPr/>
        </p:nvSpPr>
        <p:spPr>
          <a:xfrm>
            <a:off x="4105656" y="2935224"/>
            <a:ext cx="475488" cy="47548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a</a:t>
            </a:r>
          </a:p>
        </p:txBody>
      </p:sp>
      <p:sp>
        <p:nvSpPr>
          <p:cNvPr id="20" name="Rounded Rectangle 19"/>
          <p:cNvSpPr/>
          <p:nvPr/>
        </p:nvSpPr>
        <p:spPr>
          <a:xfrm>
            <a:off x="4636007" y="2816352"/>
            <a:ext cx="7052768" cy="713232"/>
          </a:xfrm>
          <a:prstGeom prst="roundRect">
            <a:avLst>
              <a:gd name="adj" fmla="val 12000"/>
            </a:avLst>
          </a:prstGeom>
          <a:solidFill>
            <a:srgbClr val="E3F1E4"/>
          </a:solidFill>
          <a:ln w="19050">
            <a:solidFill>
              <a:srgbClr val="2E7D32"/>
            </a:solidFill>
          </a:ln>
          <a:effectLst/>
        </p:spPr>
        <p:txBody>
          <a:bodyPr rtlCol="0" anchor="ctr" wrap="square" lIns="137160" rIns="137160" tIns="73152" bIns="73152">
            <a:noAutofit/>
          </a:bodyPr>
          <a:lstStyle/>
          <a:p>
            <a:pPr algn="l">
              <a:spcBef>
                <a:spcPts val="0"/>
              </a:spcBef>
              <a:spcAft>
                <a:spcPts val="0"/>
              </a:spcAft>
            </a:pPr>
            <a:r>
              <a:rPr lang="tr-TR" sz="1650" b="0" i="0">
                <a:solidFill>
                  <a:srgbClr val="262626"/>
                </a:solidFill>
                <a:latin typeface="Calibri"/>
              </a:rPr>
              <a:t>hava olaylarındaki değişimleri ölçer, izler, modeller ve hava tahmininde bulunur</a:t>
            </a:r>
          </a:p>
        </p:txBody>
      </p:sp>
      <p:sp>
        <p:nvSpPr>
          <p:cNvPr id="21" name="Oval 20"/>
          <p:cNvSpPr/>
          <p:nvPr/>
        </p:nvSpPr>
        <p:spPr>
          <a:xfrm>
            <a:off x="502920" y="3712464"/>
            <a:ext cx="475488" cy="47548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4</a:t>
            </a:r>
          </a:p>
        </p:txBody>
      </p:sp>
      <p:sp>
        <p:nvSpPr>
          <p:cNvPr id="22" name="Rounded Rectangle 21"/>
          <p:cNvSpPr/>
          <p:nvPr/>
        </p:nvSpPr>
        <p:spPr>
          <a:xfrm>
            <a:off x="1051560" y="3593592"/>
            <a:ext cx="2743200" cy="713232"/>
          </a:xfrm>
          <a:prstGeom prst="roundRect">
            <a:avLst>
              <a:gd name="adj" fmla="val 12000"/>
            </a:avLst>
          </a:prstGeom>
          <a:solidFill>
            <a:srgbClr val="E3F1E4"/>
          </a:solidFill>
          <a:ln w="19050">
            <a:solidFill>
              <a:srgbClr val="2E7D32"/>
            </a:solidFill>
          </a:ln>
          <a:effectLst/>
        </p:spPr>
        <p:txBody>
          <a:bodyPr rtlCol="0" anchor="ctr" wrap="square" lIns="137160" rIns="137160" tIns="73152" bIns="73152">
            <a:noAutofit/>
          </a:bodyPr>
          <a:lstStyle/>
          <a:p>
            <a:pPr algn="l">
              <a:spcBef>
                <a:spcPts val="0"/>
              </a:spcBef>
              <a:spcAft>
                <a:spcPts val="0"/>
              </a:spcAft>
            </a:pPr>
            <a:r>
              <a:rPr lang="tr-TR" sz="1700" b="1" i="0">
                <a:solidFill>
                  <a:srgbClr val="262626"/>
                </a:solidFill>
                <a:latin typeface="Calibri"/>
              </a:rPr>
              <a:t>Klimatoloji</a:t>
            </a:r>
          </a:p>
        </p:txBody>
      </p:sp>
      <p:cxnSp>
        <p:nvCxnSpPr>
          <p:cNvPr id="23" name="Connector 22"/>
          <p:cNvCxnSpPr/>
          <p:nvPr/>
        </p:nvCxnSpPr>
        <p:spPr>
          <a:xfrm>
            <a:off x="3822192" y="3950208"/>
            <a:ext cx="246888" cy="0"/>
          </a:xfrm>
          <a:prstGeom prst="line">
            <a:avLst/>
          </a:prstGeom>
          <a:ln w="31750">
            <a:solidFill>
              <a:srgbClr val="2E7D32"/>
            </a:solidFill>
            <a:tailEnd type="triangle" w="med" len="med"/>
          </a:ln>
        </p:spPr>
      </p:cxnSp>
      <p:sp>
        <p:nvSpPr>
          <p:cNvPr id="24" name="Oval 23"/>
          <p:cNvSpPr/>
          <p:nvPr/>
        </p:nvSpPr>
        <p:spPr>
          <a:xfrm>
            <a:off x="4105656" y="3712464"/>
            <a:ext cx="475488" cy="47548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e</a:t>
            </a:r>
          </a:p>
        </p:txBody>
      </p:sp>
      <p:sp>
        <p:nvSpPr>
          <p:cNvPr id="25" name="Rounded Rectangle 24"/>
          <p:cNvSpPr/>
          <p:nvPr/>
        </p:nvSpPr>
        <p:spPr>
          <a:xfrm>
            <a:off x="4636007" y="3593592"/>
            <a:ext cx="7052768" cy="713232"/>
          </a:xfrm>
          <a:prstGeom prst="roundRect">
            <a:avLst>
              <a:gd name="adj" fmla="val 12000"/>
            </a:avLst>
          </a:prstGeom>
          <a:solidFill>
            <a:srgbClr val="E3F1E4"/>
          </a:solidFill>
          <a:ln w="19050">
            <a:solidFill>
              <a:srgbClr val="2E7D32"/>
            </a:solidFill>
          </a:ln>
          <a:effectLst/>
        </p:spPr>
        <p:txBody>
          <a:bodyPr rtlCol="0" anchor="ctr" wrap="square" lIns="137160" rIns="137160" tIns="73152" bIns="73152">
            <a:noAutofit/>
          </a:bodyPr>
          <a:lstStyle/>
          <a:p>
            <a:pPr algn="l">
              <a:spcBef>
                <a:spcPts val="0"/>
              </a:spcBef>
              <a:spcAft>
                <a:spcPts val="0"/>
              </a:spcAft>
            </a:pPr>
            <a:r>
              <a:rPr lang="tr-TR" sz="1650" b="0" i="0">
                <a:solidFill>
                  <a:srgbClr val="262626"/>
                </a:solidFill>
                <a:latin typeface="Calibri"/>
              </a:rPr>
              <a:t>yerkürenin iklim sistemini oluşturan bileşen ve değişkenlerini inceler</a:t>
            </a:r>
          </a:p>
        </p:txBody>
      </p:sp>
      <p:sp>
        <p:nvSpPr>
          <p:cNvPr id="26" name="Oval 25"/>
          <p:cNvSpPr/>
          <p:nvPr/>
        </p:nvSpPr>
        <p:spPr>
          <a:xfrm>
            <a:off x="502920" y="4489704"/>
            <a:ext cx="475488" cy="47548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5</a:t>
            </a:r>
          </a:p>
        </p:txBody>
      </p:sp>
      <p:sp>
        <p:nvSpPr>
          <p:cNvPr id="27" name="Rounded Rectangle 26"/>
          <p:cNvSpPr/>
          <p:nvPr/>
        </p:nvSpPr>
        <p:spPr>
          <a:xfrm>
            <a:off x="1051560" y="4370832"/>
            <a:ext cx="2743200" cy="713232"/>
          </a:xfrm>
          <a:prstGeom prst="roundRect">
            <a:avLst>
              <a:gd name="adj" fmla="val 12000"/>
            </a:avLst>
          </a:prstGeom>
          <a:solidFill>
            <a:srgbClr val="E3F1E4"/>
          </a:solidFill>
          <a:ln w="19050">
            <a:solidFill>
              <a:srgbClr val="2E7D32"/>
            </a:solidFill>
          </a:ln>
          <a:effectLst/>
        </p:spPr>
        <p:txBody>
          <a:bodyPr rtlCol="0" anchor="ctr" wrap="square" lIns="137160" rIns="137160" tIns="73152" bIns="73152">
            <a:noAutofit/>
          </a:bodyPr>
          <a:lstStyle/>
          <a:p>
            <a:pPr algn="l">
              <a:spcBef>
                <a:spcPts val="0"/>
              </a:spcBef>
              <a:spcAft>
                <a:spcPts val="0"/>
              </a:spcAft>
            </a:pPr>
            <a:r>
              <a:rPr lang="tr-TR" sz="1700" b="1" i="0">
                <a:solidFill>
                  <a:srgbClr val="262626"/>
                </a:solidFill>
                <a:latin typeface="Calibri"/>
              </a:rPr>
              <a:t>Klimatolog (iklim bilimci)</a:t>
            </a:r>
          </a:p>
        </p:txBody>
      </p:sp>
      <p:cxnSp>
        <p:nvCxnSpPr>
          <p:cNvPr id="28" name="Connector 27"/>
          <p:cNvCxnSpPr/>
          <p:nvPr/>
        </p:nvCxnSpPr>
        <p:spPr>
          <a:xfrm>
            <a:off x="3822192" y="4727448"/>
            <a:ext cx="246888" cy="0"/>
          </a:xfrm>
          <a:prstGeom prst="line">
            <a:avLst/>
          </a:prstGeom>
          <a:ln w="31750">
            <a:solidFill>
              <a:srgbClr val="2E7D32"/>
            </a:solidFill>
            <a:tailEnd type="triangle" w="med" len="med"/>
          </a:ln>
        </p:spPr>
      </p:cxnSp>
      <p:sp>
        <p:nvSpPr>
          <p:cNvPr id="29" name="Oval 28"/>
          <p:cNvSpPr/>
          <p:nvPr/>
        </p:nvSpPr>
        <p:spPr>
          <a:xfrm>
            <a:off x="4105656" y="4489704"/>
            <a:ext cx="475488" cy="47548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ç</a:t>
            </a:r>
          </a:p>
        </p:txBody>
      </p:sp>
      <p:sp>
        <p:nvSpPr>
          <p:cNvPr id="30" name="Rounded Rectangle 29"/>
          <p:cNvSpPr/>
          <p:nvPr/>
        </p:nvSpPr>
        <p:spPr>
          <a:xfrm>
            <a:off x="4636007" y="4370832"/>
            <a:ext cx="7052768" cy="713232"/>
          </a:xfrm>
          <a:prstGeom prst="roundRect">
            <a:avLst>
              <a:gd name="adj" fmla="val 12000"/>
            </a:avLst>
          </a:prstGeom>
          <a:solidFill>
            <a:srgbClr val="E3F1E4"/>
          </a:solidFill>
          <a:ln w="19050">
            <a:solidFill>
              <a:srgbClr val="2E7D32"/>
            </a:solidFill>
          </a:ln>
          <a:effectLst/>
        </p:spPr>
        <p:txBody>
          <a:bodyPr rtlCol="0" anchor="ctr" wrap="square" lIns="137160" rIns="137160" tIns="73152" bIns="73152">
            <a:noAutofit/>
          </a:bodyPr>
          <a:lstStyle/>
          <a:p>
            <a:pPr algn="l">
              <a:spcBef>
                <a:spcPts val="0"/>
              </a:spcBef>
              <a:spcAft>
                <a:spcPts val="0"/>
              </a:spcAft>
            </a:pPr>
            <a:r>
              <a:rPr lang="tr-TR" sz="1650" b="0" i="0">
                <a:solidFill>
                  <a:srgbClr val="262626"/>
                </a:solidFill>
                <a:latin typeface="Calibri"/>
              </a:rPr>
              <a:t>iklimlerin özelliklerini, iklim türlerinin dağılışını ve iklimin etkilerini açıklar</a:t>
            </a:r>
          </a:p>
        </p:txBody>
      </p:sp>
      <p:sp>
        <p:nvSpPr>
          <p:cNvPr id="31" name="Oval 30"/>
          <p:cNvSpPr/>
          <p:nvPr/>
        </p:nvSpPr>
        <p:spPr>
          <a:xfrm>
            <a:off x="502920" y="5266944"/>
            <a:ext cx="475488" cy="47548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6</a:t>
            </a:r>
          </a:p>
        </p:txBody>
      </p:sp>
      <p:sp>
        <p:nvSpPr>
          <p:cNvPr id="32" name="Rounded Rectangle 31"/>
          <p:cNvSpPr/>
          <p:nvPr/>
        </p:nvSpPr>
        <p:spPr>
          <a:xfrm>
            <a:off x="1051560" y="5148072"/>
            <a:ext cx="2743200" cy="713232"/>
          </a:xfrm>
          <a:prstGeom prst="roundRect">
            <a:avLst>
              <a:gd name="adj" fmla="val 12000"/>
            </a:avLst>
          </a:prstGeom>
          <a:solidFill>
            <a:srgbClr val="E3F1E4"/>
          </a:solidFill>
          <a:ln w="19050">
            <a:solidFill>
              <a:srgbClr val="2E7D32"/>
            </a:solidFill>
          </a:ln>
          <a:effectLst/>
        </p:spPr>
        <p:txBody>
          <a:bodyPr rtlCol="0" anchor="ctr" wrap="square" lIns="137160" rIns="137160" tIns="73152" bIns="73152">
            <a:noAutofit/>
          </a:bodyPr>
          <a:lstStyle/>
          <a:p>
            <a:pPr algn="l">
              <a:spcBef>
                <a:spcPts val="0"/>
              </a:spcBef>
              <a:spcAft>
                <a:spcPts val="0"/>
              </a:spcAft>
            </a:pPr>
            <a:r>
              <a:rPr lang="tr-TR" sz="1700" b="1" i="0">
                <a:solidFill>
                  <a:srgbClr val="262626"/>
                </a:solidFill>
                <a:latin typeface="Calibri"/>
              </a:rPr>
              <a:t>İklim</a:t>
            </a:r>
          </a:p>
        </p:txBody>
      </p:sp>
      <p:cxnSp>
        <p:nvCxnSpPr>
          <p:cNvPr id="33" name="Connector 32"/>
          <p:cNvCxnSpPr/>
          <p:nvPr/>
        </p:nvCxnSpPr>
        <p:spPr>
          <a:xfrm>
            <a:off x="3822192" y="5504688"/>
            <a:ext cx="246888" cy="0"/>
          </a:xfrm>
          <a:prstGeom prst="line">
            <a:avLst/>
          </a:prstGeom>
          <a:ln w="31750">
            <a:solidFill>
              <a:srgbClr val="2E7D32"/>
            </a:solidFill>
            <a:tailEnd type="triangle" w="med" len="med"/>
          </a:ln>
        </p:spPr>
      </p:cxnSp>
      <p:sp>
        <p:nvSpPr>
          <p:cNvPr id="34" name="Oval 33"/>
          <p:cNvSpPr/>
          <p:nvPr/>
        </p:nvSpPr>
        <p:spPr>
          <a:xfrm>
            <a:off x="4105656" y="5266944"/>
            <a:ext cx="475488" cy="47548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b</a:t>
            </a:r>
          </a:p>
        </p:txBody>
      </p:sp>
      <p:sp>
        <p:nvSpPr>
          <p:cNvPr id="35" name="Rounded Rectangle 34"/>
          <p:cNvSpPr/>
          <p:nvPr/>
        </p:nvSpPr>
        <p:spPr>
          <a:xfrm>
            <a:off x="4636007" y="5148072"/>
            <a:ext cx="7052768" cy="713232"/>
          </a:xfrm>
          <a:prstGeom prst="roundRect">
            <a:avLst>
              <a:gd name="adj" fmla="val 12000"/>
            </a:avLst>
          </a:prstGeom>
          <a:solidFill>
            <a:srgbClr val="E3F1E4"/>
          </a:solidFill>
          <a:ln w="19050">
            <a:solidFill>
              <a:srgbClr val="2E7D32"/>
            </a:solidFill>
          </a:ln>
          <a:effectLst/>
        </p:spPr>
        <p:txBody>
          <a:bodyPr rtlCol="0" anchor="ctr" wrap="square" lIns="137160" rIns="137160" tIns="73152" bIns="73152">
            <a:noAutofit/>
          </a:bodyPr>
          <a:lstStyle/>
          <a:p>
            <a:pPr algn="l">
              <a:spcBef>
                <a:spcPts val="0"/>
              </a:spcBef>
              <a:spcAft>
                <a:spcPts val="0"/>
              </a:spcAft>
            </a:pPr>
            <a:r>
              <a:rPr lang="tr-TR" sz="1650" b="0" i="0">
                <a:solidFill>
                  <a:srgbClr val="262626"/>
                </a:solidFill>
                <a:latin typeface="Calibri"/>
              </a:rPr>
              <a:t>bir bölgedeki hava olaylarının uzun süreli ortalamalarının ve uç değerlerinin genel durumu</a:t>
            </a:r>
          </a:p>
        </p:txBody>
      </p:sp>
      <p:sp>
        <p:nvSpPr>
          <p:cNvPr id="36" name="TextBox 3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7" name="Rounded Rectangle 3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77</a:t>
            </a:r>
          </a:p>
        </p:txBody>
      </p:sp>
      <p:sp>
        <p:nvSpPr>
          <p:cNvPr id="38" name="TextBox 3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 / 268</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Hava olaylarındaki değişimleri ölçen, izleyen, modelleyen ve hava tahmininde bulunan bilim insanı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Klimatolog (iklim bilimci)</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Meteorolog (hava bilimci)</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Jeolog (yer bilimci)</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Hidrolog (su bilimci)</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Kartograf (harita bilimci)</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77</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 / 268</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Hava olaylarındaki değişimleri ölçen, izleyen, modelleyen ve hava tahmininde bulunan bilim insanı hangisidir?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Klimatolog (iklim bilimci)</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Meteorolog (hava bilimci)</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Jeolog (yer bilimci)</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Hidrolog (su bilimci)</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Kartograf (harita bilimci)</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Meteorolog (hava bilimci); hava olaylarındaki değişimleri ölçer, izler, modeller ve hava tahmininde bulunur. Klimatolog ise iklimlerin özelliklerini ve dağılışını açıklar.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77</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 / 268</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Atmosfer: hava olaylarının sahnesi</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ATMOSFER</a:t>
            </a:r>
          </a:p>
        </p:txBody>
      </p:sp>
      <p:sp>
        <p:nvSpPr>
          <p:cNvPr id="6" name="Rounded Rectangle 5"/>
          <p:cNvSpPr/>
          <p:nvPr/>
        </p:nvSpPr>
        <p:spPr>
          <a:xfrm>
            <a:off x="594360" y="1307592"/>
            <a:ext cx="329184" cy="329184"/>
          </a:xfrm>
          <a:prstGeom prst="roundRect">
            <a:avLst>
              <a:gd name="adj" fmla="val 18000"/>
            </a:avLst>
          </a:prstGeom>
          <a:solidFill>
            <a:srgbClr val="EE9B2F"/>
          </a:solidFill>
          <a:ln>
            <a:noFill/>
          </a:ln>
          <a:effectLst/>
        </p:spPr>
        <p:txBody>
          <a:bodyPr rtlCol="0" anchor="ctr"/>
          <a:lstStyle/>
          <a:p/>
        </p:txBody>
      </p:sp>
      <p:sp>
        <p:nvSpPr>
          <p:cNvPr id="7" name="Rounded Rectangle 6"/>
          <p:cNvSpPr/>
          <p:nvPr/>
        </p:nvSpPr>
        <p:spPr>
          <a:xfrm>
            <a:off x="964692" y="1307592"/>
            <a:ext cx="329184" cy="329184"/>
          </a:xfrm>
          <a:prstGeom prst="roundRect">
            <a:avLst>
              <a:gd name="adj" fmla="val 18000"/>
            </a:avLst>
          </a:prstGeom>
          <a:solidFill>
            <a:srgbClr val="EE9B2F"/>
          </a:solidFill>
          <a:ln>
            <a:noFill/>
          </a:ln>
          <a:effectLst/>
        </p:spPr>
        <p:txBody>
          <a:bodyPr rtlCol="0" anchor="ctr"/>
          <a:lstStyle/>
          <a:p/>
        </p:txBody>
      </p:sp>
      <p:sp>
        <p:nvSpPr>
          <p:cNvPr id="8" name="Rounded Rectangle 7"/>
          <p:cNvSpPr/>
          <p:nvPr/>
        </p:nvSpPr>
        <p:spPr>
          <a:xfrm>
            <a:off x="1335024" y="1307592"/>
            <a:ext cx="329184" cy="329184"/>
          </a:xfrm>
          <a:prstGeom prst="roundRect">
            <a:avLst>
              <a:gd name="adj" fmla="val 18000"/>
            </a:avLst>
          </a:prstGeom>
          <a:solidFill>
            <a:srgbClr val="EE9B2F"/>
          </a:solidFill>
          <a:ln>
            <a:noFill/>
          </a:ln>
          <a:effectLst/>
        </p:spPr>
        <p:txBody>
          <a:bodyPr rtlCol="0" anchor="ctr"/>
          <a:lstStyle/>
          <a:p/>
        </p:txBody>
      </p:sp>
      <p:sp>
        <p:nvSpPr>
          <p:cNvPr id="9" name="Rounded Rectangle 8"/>
          <p:cNvSpPr/>
          <p:nvPr/>
        </p:nvSpPr>
        <p:spPr>
          <a:xfrm>
            <a:off x="1705356" y="1307592"/>
            <a:ext cx="329184" cy="329184"/>
          </a:xfrm>
          <a:prstGeom prst="roundRect">
            <a:avLst>
              <a:gd name="adj" fmla="val 18000"/>
            </a:avLst>
          </a:prstGeom>
          <a:solidFill>
            <a:srgbClr val="EE9B2F"/>
          </a:solidFill>
          <a:ln>
            <a:noFill/>
          </a:ln>
          <a:effectLst/>
        </p:spPr>
        <p:txBody>
          <a:bodyPr rtlCol="0" anchor="ctr"/>
          <a:lstStyle/>
          <a:p/>
        </p:txBody>
      </p:sp>
      <p:sp>
        <p:nvSpPr>
          <p:cNvPr id="10" name="Rounded Rectangle 9"/>
          <p:cNvSpPr/>
          <p:nvPr/>
        </p:nvSpPr>
        <p:spPr>
          <a:xfrm>
            <a:off x="2075688" y="1307592"/>
            <a:ext cx="329184" cy="329184"/>
          </a:xfrm>
          <a:prstGeom prst="roundRect">
            <a:avLst>
              <a:gd name="adj" fmla="val 18000"/>
            </a:avLst>
          </a:prstGeom>
          <a:solidFill>
            <a:srgbClr val="EE9B2F"/>
          </a:solidFill>
          <a:ln>
            <a:noFill/>
          </a:ln>
          <a:effectLst/>
        </p:spPr>
        <p:txBody>
          <a:bodyPr rtlCol="0" anchor="ctr"/>
          <a:lstStyle/>
          <a:p/>
        </p:txBody>
      </p:sp>
      <p:sp>
        <p:nvSpPr>
          <p:cNvPr id="11" name="Rounded Rectangle 10"/>
          <p:cNvSpPr/>
          <p:nvPr/>
        </p:nvSpPr>
        <p:spPr>
          <a:xfrm>
            <a:off x="2446020" y="1307592"/>
            <a:ext cx="329184" cy="329184"/>
          </a:xfrm>
          <a:prstGeom prst="roundRect">
            <a:avLst>
              <a:gd name="adj" fmla="val 18000"/>
            </a:avLst>
          </a:prstGeom>
          <a:solidFill>
            <a:srgbClr val="EE9B2F"/>
          </a:solidFill>
          <a:ln>
            <a:noFill/>
          </a:ln>
          <a:effectLst/>
        </p:spPr>
        <p:txBody>
          <a:bodyPr rtlCol="0" anchor="ctr"/>
          <a:lstStyle/>
          <a:p/>
        </p:txBody>
      </p:sp>
      <p:sp>
        <p:nvSpPr>
          <p:cNvPr id="12" name="Rounded Rectangle 11"/>
          <p:cNvSpPr/>
          <p:nvPr/>
        </p:nvSpPr>
        <p:spPr>
          <a:xfrm>
            <a:off x="2816352" y="1307592"/>
            <a:ext cx="329184" cy="329184"/>
          </a:xfrm>
          <a:prstGeom prst="roundRect">
            <a:avLst>
              <a:gd name="adj" fmla="val 18000"/>
            </a:avLst>
          </a:prstGeom>
          <a:solidFill>
            <a:srgbClr val="EE9B2F"/>
          </a:solidFill>
          <a:ln>
            <a:noFill/>
          </a:ln>
          <a:effectLst/>
        </p:spPr>
        <p:txBody>
          <a:bodyPr rtlCol="0" anchor="ctr"/>
          <a:lstStyle/>
          <a:p/>
        </p:txBody>
      </p:sp>
      <p:sp>
        <p:nvSpPr>
          <p:cNvPr id="13" name="Rounded Rectangle 12"/>
          <p:cNvSpPr/>
          <p:nvPr/>
        </p:nvSpPr>
        <p:spPr>
          <a:xfrm>
            <a:off x="3186684" y="1307592"/>
            <a:ext cx="329184" cy="329184"/>
          </a:xfrm>
          <a:prstGeom prst="roundRect">
            <a:avLst>
              <a:gd name="adj" fmla="val 18000"/>
            </a:avLst>
          </a:prstGeom>
          <a:solidFill>
            <a:srgbClr val="EE9B2F"/>
          </a:solidFill>
          <a:ln>
            <a:noFill/>
          </a:ln>
          <a:effectLst/>
        </p:spPr>
        <p:txBody>
          <a:bodyPr rtlCol="0" anchor="ctr"/>
          <a:lstStyle/>
          <a:p/>
        </p:txBody>
      </p:sp>
      <p:sp>
        <p:nvSpPr>
          <p:cNvPr id="14" name="Rounded Rectangle 13"/>
          <p:cNvSpPr/>
          <p:nvPr/>
        </p:nvSpPr>
        <p:spPr>
          <a:xfrm>
            <a:off x="3557016" y="1307592"/>
            <a:ext cx="329184" cy="329184"/>
          </a:xfrm>
          <a:prstGeom prst="roundRect">
            <a:avLst>
              <a:gd name="adj" fmla="val 18000"/>
            </a:avLst>
          </a:prstGeom>
          <a:solidFill>
            <a:srgbClr val="EE9B2F"/>
          </a:solidFill>
          <a:ln>
            <a:noFill/>
          </a:ln>
          <a:effectLst/>
        </p:spPr>
        <p:txBody>
          <a:bodyPr rtlCol="0" anchor="ctr"/>
          <a:lstStyle/>
          <a:p/>
        </p:txBody>
      </p:sp>
      <p:sp>
        <p:nvSpPr>
          <p:cNvPr id="15" name="Rounded Rectangle 14"/>
          <p:cNvSpPr/>
          <p:nvPr/>
        </p:nvSpPr>
        <p:spPr>
          <a:xfrm>
            <a:off x="3927348" y="1307592"/>
            <a:ext cx="329184" cy="329184"/>
          </a:xfrm>
          <a:prstGeom prst="roundRect">
            <a:avLst>
              <a:gd name="adj" fmla="val 18000"/>
            </a:avLst>
          </a:prstGeom>
          <a:solidFill>
            <a:srgbClr val="EE9B2F"/>
          </a:solidFill>
          <a:ln>
            <a:noFill/>
          </a:ln>
          <a:effectLst/>
        </p:spPr>
        <p:txBody>
          <a:bodyPr rtlCol="0" anchor="ctr"/>
          <a:lstStyle/>
          <a:p/>
        </p:txBody>
      </p:sp>
      <p:sp>
        <p:nvSpPr>
          <p:cNvPr id="16" name="Rounded Rectangle 15"/>
          <p:cNvSpPr/>
          <p:nvPr/>
        </p:nvSpPr>
        <p:spPr>
          <a:xfrm>
            <a:off x="594360" y="1677924"/>
            <a:ext cx="329184" cy="329184"/>
          </a:xfrm>
          <a:prstGeom prst="roundRect">
            <a:avLst>
              <a:gd name="adj" fmla="val 18000"/>
            </a:avLst>
          </a:prstGeom>
          <a:solidFill>
            <a:srgbClr val="EE9B2F"/>
          </a:solidFill>
          <a:ln>
            <a:noFill/>
          </a:ln>
          <a:effectLst/>
        </p:spPr>
        <p:txBody>
          <a:bodyPr rtlCol="0" anchor="ctr"/>
          <a:lstStyle/>
          <a:p/>
        </p:txBody>
      </p:sp>
      <p:sp>
        <p:nvSpPr>
          <p:cNvPr id="17" name="Rounded Rectangle 16"/>
          <p:cNvSpPr/>
          <p:nvPr/>
        </p:nvSpPr>
        <p:spPr>
          <a:xfrm>
            <a:off x="964692" y="1677924"/>
            <a:ext cx="329184" cy="329184"/>
          </a:xfrm>
          <a:prstGeom prst="roundRect">
            <a:avLst>
              <a:gd name="adj" fmla="val 18000"/>
            </a:avLst>
          </a:prstGeom>
          <a:solidFill>
            <a:srgbClr val="EE9B2F"/>
          </a:solidFill>
          <a:ln>
            <a:noFill/>
          </a:ln>
          <a:effectLst/>
        </p:spPr>
        <p:txBody>
          <a:bodyPr rtlCol="0" anchor="ctr"/>
          <a:lstStyle/>
          <a:p/>
        </p:txBody>
      </p:sp>
      <p:sp>
        <p:nvSpPr>
          <p:cNvPr id="18" name="Rounded Rectangle 17"/>
          <p:cNvSpPr/>
          <p:nvPr/>
        </p:nvSpPr>
        <p:spPr>
          <a:xfrm>
            <a:off x="1335024" y="1677924"/>
            <a:ext cx="329184" cy="329184"/>
          </a:xfrm>
          <a:prstGeom prst="roundRect">
            <a:avLst>
              <a:gd name="adj" fmla="val 18000"/>
            </a:avLst>
          </a:prstGeom>
          <a:solidFill>
            <a:srgbClr val="EE9B2F"/>
          </a:solidFill>
          <a:ln>
            <a:noFill/>
          </a:ln>
          <a:effectLst/>
        </p:spPr>
        <p:txBody>
          <a:bodyPr rtlCol="0" anchor="ctr"/>
          <a:lstStyle/>
          <a:p/>
        </p:txBody>
      </p:sp>
      <p:sp>
        <p:nvSpPr>
          <p:cNvPr id="19" name="Rounded Rectangle 18"/>
          <p:cNvSpPr/>
          <p:nvPr/>
        </p:nvSpPr>
        <p:spPr>
          <a:xfrm>
            <a:off x="1705356" y="1677924"/>
            <a:ext cx="329184" cy="329184"/>
          </a:xfrm>
          <a:prstGeom prst="roundRect">
            <a:avLst>
              <a:gd name="adj" fmla="val 18000"/>
            </a:avLst>
          </a:prstGeom>
          <a:solidFill>
            <a:srgbClr val="EE9B2F"/>
          </a:solidFill>
          <a:ln>
            <a:noFill/>
          </a:ln>
          <a:effectLst/>
        </p:spPr>
        <p:txBody>
          <a:bodyPr rtlCol="0" anchor="ctr"/>
          <a:lstStyle/>
          <a:p/>
        </p:txBody>
      </p:sp>
      <p:sp>
        <p:nvSpPr>
          <p:cNvPr id="20" name="Rounded Rectangle 19"/>
          <p:cNvSpPr/>
          <p:nvPr/>
        </p:nvSpPr>
        <p:spPr>
          <a:xfrm>
            <a:off x="2075688" y="1677924"/>
            <a:ext cx="329184" cy="329184"/>
          </a:xfrm>
          <a:prstGeom prst="roundRect">
            <a:avLst>
              <a:gd name="adj" fmla="val 18000"/>
            </a:avLst>
          </a:prstGeom>
          <a:solidFill>
            <a:srgbClr val="EE9B2F"/>
          </a:solidFill>
          <a:ln>
            <a:noFill/>
          </a:ln>
          <a:effectLst/>
        </p:spPr>
        <p:txBody>
          <a:bodyPr rtlCol="0" anchor="ctr"/>
          <a:lstStyle/>
          <a:p/>
        </p:txBody>
      </p:sp>
      <p:sp>
        <p:nvSpPr>
          <p:cNvPr id="21" name="Rounded Rectangle 20"/>
          <p:cNvSpPr/>
          <p:nvPr/>
        </p:nvSpPr>
        <p:spPr>
          <a:xfrm>
            <a:off x="2446020" y="1677924"/>
            <a:ext cx="329184" cy="329184"/>
          </a:xfrm>
          <a:prstGeom prst="roundRect">
            <a:avLst>
              <a:gd name="adj" fmla="val 18000"/>
            </a:avLst>
          </a:prstGeom>
          <a:solidFill>
            <a:srgbClr val="EE9B2F"/>
          </a:solidFill>
          <a:ln>
            <a:noFill/>
          </a:ln>
          <a:effectLst/>
        </p:spPr>
        <p:txBody>
          <a:bodyPr rtlCol="0" anchor="ctr"/>
          <a:lstStyle/>
          <a:p/>
        </p:txBody>
      </p:sp>
      <p:sp>
        <p:nvSpPr>
          <p:cNvPr id="22" name="Rounded Rectangle 21"/>
          <p:cNvSpPr/>
          <p:nvPr/>
        </p:nvSpPr>
        <p:spPr>
          <a:xfrm>
            <a:off x="2816352" y="1677924"/>
            <a:ext cx="329184" cy="329184"/>
          </a:xfrm>
          <a:prstGeom prst="roundRect">
            <a:avLst>
              <a:gd name="adj" fmla="val 18000"/>
            </a:avLst>
          </a:prstGeom>
          <a:solidFill>
            <a:srgbClr val="EE9B2F"/>
          </a:solidFill>
          <a:ln>
            <a:noFill/>
          </a:ln>
          <a:effectLst/>
        </p:spPr>
        <p:txBody>
          <a:bodyPr rtlCol="0" anchor="ctr"/>
          <a:lstStyle/>
          <a:p/>
        </p:txBody>
      </p:sp>
      <p:sp>
        <p:nvSpPr>
          <p:cNvPr id="23" name="Rounded Rectangle 22"/>
          <p:cNvSpPr/>
          <p:nvPr/>
        </p:nvSpPr>
        <p:spPr>
          <a:xfrm>
            <a:off x="3186684" y="1677924"/>
            <a:ext cx="329184" cy="329184"/>
          </a:xfrm>
          <a:prstGeom prst="roundRect">
            <a:avLst>
              <a:gd name="adj" fmla="val 18000"/>
            </a:avLst>
          </a:prstGeom>
          <a:solidFill>
            <a:srgbClr val="EE9B2F"/>
          </a:solidFill>
          <a:ln>
            <a:noFill/>
          </a:ln>
          <a:effectLst/>
        </p:spPr>
        <p:txBody>
          <a:bodyPr rtlCol="0" anchor="ctr"/>
          <a:lstStyle/>
          <a:p/>
        </p:txBody>
      </p:sp>
      <p:sp>
        <p:nvSpPr>
          <p:cNvPr id="24" name="Rounded Rectangle 23"/>
          <p:cNvSpPr/>
          <p:nvPr/>
        </p:nvSpPr>
        <p:spPr>
          <a:xfrm>
            <a:off x="3557016" y="1677924"/>
            <a:ext cx="329184" cy="329184"/>
          </a:xfrm>
          <a:prstGeom prst="roundRect">
            <a:avLst>
              <a:gd name="adj" fmla="val 18000"/>
            </a:avLst>
          </a:prstGeom>
          <a:solidFill>
            <a:srgbClr val="EE9B2F"/>
          </a:solidFill>
          <a:ln>
            <a:noFill/>
          </a:ln>
          <a:effectLst/>
        </p:spPr>
        <p:txBody>
          <a:bodyPr rtlCol="0" anchor="ctr"/>
          <a:lstStyle/>
          <a:p/>
        </p:txBody>
      </p:sp>
      <p:sp>
        <p:nvSpPr>
          <p:cNvPr id="25" name="Rounded Rectangle 24"/>
          <p:cNvSpPr/>
          <p:nvPr/>
        </p:nvSpPr>
        <p:spPr>
          <a:xfrm>
            <a:off x="3927348" y="1677924"/>
            <a:ext cx="329184" cy="329184"/>
          </a:xfrm>
          <a:prstGeom prst="roundRect">
            <a:avLst>
              <a:gd name="adj" fmla="val 18000"/>
            </a:avLst>
          </a:prstGeom>
          <a:solidFill>
            <a:srgbClr val="EE9B2F"/>
          </a:solidFill>
          <a:ln>
            <a:noFill/>
          </a:ln>
          <a:effectLst/>
        </p:spPr>
        <p:txBody>
          <a:bodyPr rtlCol="0" anchor="ctr"/>
          <a:lstStyle/>
          <a:p/>
        </p:txBody>
      </p:sp>
      <p:sp>
        <p:nvSpPr>
          <p:cNvPr id="26" name="Rounded Rectangle 25"/>
          <p:cNvSpPr/>
          <p:nvPr/>
        </p:nvSpPr>
        <p:spPr>
          <a:xfrm>
            <a:off x="594360" y="2048256"/>
            <a:ext cx="329184" cy="329184"/>
          </a:xfrm>
          <a:prstGeom prst="roundRect">
            <a:avLst>
              <a:gd name="adj" fmla="val 18000"/>
            </a:avLst>
          </a:prstGeom>
          <a:solidFill>
            <a:srgbClr val="EE9B2F"/>
          </a:solidFill>
          <a:ln>
            <a:noFill/>
          </a:ln>
          <a:effectLst/>
        </p:spPr>
        <p:txBody>
          <a:bodyPr rtlCol="0" anchor="ctr"/>
          <a:lstStyle/>
          <a:p/>
        </p:txBody>
      </p:sp>
      <p:sp>
        <p:nvSpPr>
          <p:cNvPr id="27" name="Rounded Rectangle 26"/>
          <p:cNvSpPr/>
          <p:nvPr/>
        </p:nvSpPr>
        <p:spPr>
          <a:xfrm>
            <a:off x="964692" y="2048256"/>
            <a:ext cx="329184" cy="329184"/>
          </a:xfrm>
          <a:prstGeom prst="roundRect">
            <a:avLst>
              <a:gd name="adj" fmla="val 18000"/>
            </a:avLst>
          </a:prstGeom>
          <a:solidFill>
            <a:srgbClr val="EE9B2F"/>
          </a:solidFill>
          <a:ln>
            <a:noFill/>
          </a:ln>
          <a:effectLst/>
        </p:spPr>
        <p:txBody>
          <a:bodyPr rtlCol="0" anchor="ctr"/>
          <a:lstStyle/>
          <a:p/>
        </p:txBody>
      </p:sp>
      <p:sp>
        <p:nvSpPr>
          <p:cNvPr id="28" name="Rounded Rectangle 27"/>
          <p:cNvSpPr/>
          <p:nvPr/>
        </p:nvSpPr>
        <p:spPr>
          <a:xfrm>
            <a:off x="1335024" y="2048256"/>
            <a:ext cx="329184" cy="329184"/>
          </a:xfrm>
          <a:prstGeom prst="roundRect">
            <a:avLst>
              <a:gd name="adj" fmla="val 18000"/>
            </a:avLst>
          </a:prstGeom>
          <a:solidFill>
            <a:srgbClr val="EE9B2F"/>
          </a:solidFill>
          <a:ln>
            <a:noFill/>
          </a:ln>
          <a:effectLst/>
        </p:spPr>
        <p:txBody>
          <a:bodyPr rtlCol="0" anchor="ctr"/>
          <a:lstStyle/>
          <a:p/>
        </p:txBody>
      </p:sp>
      <p:sp>
        <p:nvSpPr>
          <p:cNvPr id="29" name="Rounded Rectangle 28"/>
          <p:cNvSpPr/>
          <p:nvPr/>
        </p:nvSpPr>
        <p:spPr>
          <a:xfrm>
            <a:off x="1705356" y="2048256"/>
            <a:ext cx="329184" cy="329184"/>
          </a:xfrm>
          <a:prstGeom prst="roundRect">
            <a:avLst>
              <a:gd name="adj" fmla="val 18000"/>
            </a:avLst>
          </a:prstGeom>
          <a:solidFill>
            <a:srgbClr val="EE9B2F"/>
          </a:solidFill>
          <a:ln>
            <a:noFill/>
          </a:ln>
          <a:effectLst/>
        </p:spPr>
        <p:txBody>
          <a:bodyPr rtlCol="0" anchor="ctr"/>
          <a:lstStyle/>
          <a:p/>
        </p:txBody>
      </p:sp>
      <p:sp>
        <p:nvSpPr>
          <p:cNvPr id="30" name="Rounded Rectangle 29"/>
          <p:cNvSpPr/>
          <p:nvPr/>
        </p:nvSpPr>
        <p:spPr>
          <a:xfrm>
            <a:off x="2075688" y="2048256"/>
            <a:ext cx="329184" cy="329184"/>
          </a:xfrm>
          <a:prstGeom prst="roundRect">
            <a:avLst>
              <a:gd name="adj" fmla="val 18000"/>
            </a:avLst>
          </a:prstGeom>
          <a:solidFill>
            <a:srgbClr val="EE9B2F"/>
          </a:solidFill>
          <a:ln>
            <a:noFill/>
          </a:ln>
          <a:effectLst/>
        </p:spPr>
        <p:txBody>
          <a:bodyPr rtlCol="0" anchor="ctr"/>
          <a:lstStyle/>
          <a:p/>
        </p:txBody>
      </p:sp>
      <p:sp>
        <p:nvSpPr>
          <p:cNvPr id="31" name="Rounded Rectangle 30"/>
          <p:cNvSpPr/>
          <p:nvPr/>
        </p:nvSpPr>
        <p:spPr>
          <a:xfrm>
            <a:off x="2446020" y="2048256"/>
            <a:ext cx="329184" cy="329184"/>
          </a:xfrm>
          <a:prstGeom prst="roundRect">
            <a:avLst>
              <a:gd name="adj" fmla="val 18000"/>
            </a:avLst>
          </a:prstGeom>
          <a:solidFill>
            <a:srgbClr val="EE9B2F"/>
          </a:solidFill>
          <a:ln>
            <a:noFill/>
          </a:ln>
          <a:effectLst/>
        </p:spPr>
        <p:txBody>
          <a:bodyPr rtlCol="0" anchor="ctr"/>
          <a:lstStyle/>
          <a:p/>
        </p:txBody>
      </p:sp>
      <p:sp>
        <p:nvSpPr>
          <p:cNvPr id="32" name="Rounded Rectangle 31"/>
          <p:cNvSpPr/>
          <p:nvPr/>
        </p:nvSpPr>
        <p:spPr>
          <a:xfrm>
            <a:off x="2816352" y="2048256"/>
            <a:ext cx="329184" cy="329184"/>
          </a:xfrm>
          <a:prstGeom prst="roundRect">
            <a:avLst>
              <a:gd name="adj" fmla="val 18000"/>
            </a:avLst>
          </a:prstGeom>
          <a:solidFill>
            <a:srgbClr val="EE9B2F"/>
          </a:solidFill>
          <a:ln>
            <a:noFill/>
          </a:ln>
          <a:effectLst/>
        </p:spPr>
        <p:txBody>
          <a:bodyPr rtlCol="0" anchor="ctr"/>
          <a:lstStyle/>
          <a:p/>
        </p:txBody>
      </p:sp>
      <p:sp>
        <p:nvSpPr>
          <p:cNvPr id="33" name="Rounded Rectangle 32"/>
          <p:cNvSpPr/>
          <p:nvPr/>
        </p:nvSpPr>
        <p:spPr>
          <a:xfrm>
            <a:off x="3186684" y="2048256"/>
            <a:ext cx="329184" cy="329184"/>
          </a:xfrm>
          <a:prstGeom prst="roundRect">
            <a:avLst>
              <a:gd name="adj" fmla="val 18000"/>
            </a:avLst>
          </a:prstGeom>
          <a:solidFill>
            <a:srgbClr val="EE9B2F"/>
          </a:solidFill>
          <a:ln>
            <a:noFill/>
          </a:ln>
          <a:effectLst/>
        </p:spPr>
        <p:txBody>
          <a:bodyPr rtlCol="0" anchor="ctr"/>
          <a:lstStyle/>
          <a:p/>
        </p:txBody>
      </p:sp>
      <p:sp>
        <p:nvSpPr>
          <p:cNvPr id="34" name="Rounded Rectangle 33"/>
          <p:cNvSpPr/>
          <p:nvPr/>
        </p:nvSpPr>
        <p:spPr>
          <a:xfrm>
            <a:off x="3557016" y="2048256"/>
            <a:ext cx="329184" cy="329184"/>
          </a:xfrm>
          <a:prstGeom prst="roundRect">
            <a:avLst>
              <a:gd name="adj" fmla="val 18000"/>
            </a:avLst>
          </a:prstGeom>
          <a:solidFill>
            <a:srgbClr val="EE9B2F"/>
          </a:solidFill>
          <a:ln>
            <a:noFill/>
          </a:ln>
          <a:effectLst/>
        </p:spPr>
        <p:txBody>
          <a:bodyPr rtlCol="0" anchor="ctr"/>
          <a:lstStyle/>
          <a:p/>
        </p:txBody>
      </p:sp>
      <p:sp>
        <p:nvSpPr>
          <p:cNvPr id="35" name="Rounded Rectangle 34"/>
          <p:cNvSpPr/>
          <p:nvPr/>
        </p:nvSpPr>
        <p:spPr>
          <a:xfrm>
            <a:off x="3927348" y="2048256"/>
            <a:ext cx="329184" cy="329184"/>
          </a:xfrm>
          <a:prstGeom prst="roundRect">
            <a:avLst>
              <a:gd name="adj" fmla="val 18000"/>
            </a:avLst>
          </a:prstGeom>
          <a:solidFill>
            <a:srgbClr val="EE9B2F"/>
          </a:solidFill>
          <a:ln>
            <a:noFill/>
          </a:ln>
          <a:effectLst/>
        </p:spPr>
        <p:txBody>
          <a:bodyPr rtlCol="0" anchor="ctr"/>
          <a:lstStyle/>
          <a:p/>
        </p:txBody>
      </p:sp>
      <p:sp>
        <p:nvSpPr>
          <p:cNvPr id="36" name="Rounded Rectangle 35"/>
          <p:cNvSpPr/>
          <p:nvPr/>
        </p:nvSpPr>
        <p:spPr>
          <a:xfrm>
            <a:off x="594360" y="2418588"/>
            <a:ext cx="329184" cy="329184"/>
          </a:xfrm>
          <a:prstGeom prst="roundRect">
            <a:avLst>
              <a:gd name="adj" fmla="val 18000"/>
            </a:avLst>
          </a:prstGeom>
          <a:solidFill>
            <a:srgbClr val="EE9B2F"/>
          </a:solidFill>
          <a:ln>
            <a:noFill/>
          </a:ln>
          <a:effectLst/>
        </p:spPr>
        <p:txBody>
          <a:bodyPr rtlCol="0" anchor="ctr"/>
          <a:lstStyle/>
          <a:p/>
        </p:txBody>
      </p:sp>
      <p:sp>
        <p:nvSpPr>
          <p:cNvPr id="37" name="Rounded Rectangle 36"/>
          <p:cNvSpPr/>
          <p:nvPr/>
        </p:nvSpPr>
        <p:spPr>
          <a:xfrm>
            <a:off x="964692" y="2418588"/>
            <a:ext cx="329184" cy="329184"/>
          </a:xfrm>
          <a:prstGeom prst="roundRect">
            <a:avLst>
              <a:gd name="adj" fmla="val 18000"/>
            </a:avLst>
          </a:prstGeom>
          <a:solidFill>
            <a:srgbClr val="EE9B2F"/>
          </a:solidFill>
          <a:ln>
            <a:noFill/>
          </a:ln>
          <a:effectLst/>
        </p:spPr>
        <p:txBody>
          <a:bodyPr rtlCol="0" anchor="ctr"/>
          <a:lstStyle/>
          <a:p/>
        </p:txBody>
      </p:sp>
      <p:sp>
        <p:nvSpPr>
          <p:cNvPr id="38" name="Rounded Rectangle 37"/>
          <p:cNvSpPr/>
          <p:nvPr/>
        </p:nvSpPr>
        <p:spPr>
          <a:xfrm>
            <a:off x="1335024" y="2418588"/>
            <a:ext cx="329184" cy="329184"/>
          </a:xfrm>
          <a:prstGeom prst="roundRect">
            <a:avLst>
              <a:gd name="adj" fmla="val 18000"/>
            </a:avLst>
          </a:prstGeom>
          <a:solidFill>
            <a:srgbClr val="EE9B2F"/>
          </a:solidFill>
          <a:ln>
            <a:noFill/>
          </a:ln>
          <a:effectLst/>
        </p:spPr>
        <p:txBody>
          <a:bodyPr rtlCol="0" anchor="ctr"/>
          <a:lstStyle/>
          <a:p/>
        </p:txBody>
      </p:sp>
      <p:sp>
        <p:nvSpPr>
          <p:cNvPr id="39" name="Rounded Rectangle 38"/>
          <p:cNvSpPr/>
          <p:nvPr/>
        </p:nvSpPr>
        <p:spPr>
          <a:xfrm>
            <a:off x="1705356" y="2418588"/>
            <a:ext cx="329184" cy="329184"/>
          </a:xfrm>
          <a:prstGeom prst="roundRect">
            <a:avLst>
              <a:gd name="adj" fmla="val 18000"/>
            </a:avLst>
          </a:prstGeom>
          <a:solidFill>
            <a:srgbClr val="EE9B2F"/>
          </a:solidFill>
          <a:ln>
            <a:noFill/>
          </a:ln>
          <a:effectLst/>
        </p:spPr>
        <p:txBody>
          <a:bodyPr rtlCol="0" anchor="ctr"/>
          <a:lstStyle/>
          <a:p/>
        </p:txBody>
      </p:sp>
      <p:sp>
        <p:nvSpPr>
          <p:cNvPr id="40" name="Rounded Rectangle 39"/>
          <p:cNvSpPr/>
          <p:nvPr/>
        </p:nvSpPr>
        <p:spPr>
          <a:xfrm>
            <a:off x="2075688" y="2418588"/>
            <a:ext cx="329184" cy="329184"/>
          </a:xfrm>
          <a:prstGeom prst="roundRect">
            <a:avLst>
              <a:gd name="adj" fmla="val 18000"/>
            </a:avLst>
          </a:prstGeom>
          <a:solidFill>
            <a:srgbClr val="EE9B2F"/>
          </a:solidFill>
          <a:ln>
            <a:noFill/>
          </a:ln>
          <a:effectLst/>
        </p:spPr>
        <p:txBody>
          <a:bodyPr rtlCol="0" anchor="ctr"/>
          <a:lstStyle/>
          <a:p/>
        </p:txBody>
      </p:sp>
      <p:sp>
        <p:nvSpPr>
          <p:cNvPr id="41" name="Rounded Rectangle 40"/>
          <p:cNvSpPr/>
          <p:nvPr/>
        </p:nvSpPr>
        <p:spPr>
          <a:xfrm>
            <a:off x="2446020" y="2418588"/>
            <a:ext cx="329184" cy="329184"/>
          </a:xfrm>
          <a:prstGeom prst="roundRect">
            <a:avLst>
              <a:gd name="adj" fmla="val 18000"/>
            </a:avLst>
          </a:prstGeom>
          <a:solidFill>
            <a:srgbClr val="EE9B2F"/>
          </a:solidFill>
          <a:ln>
            <a:noFill/>
          </a:ln>
          <a:effectLst/>
        </p:spPr>
        <p:txBody>
          <a:bodyPr rtlCol="0" anchor="ctr"/>
          <a:lstStyle/>
          <a:p/>
        </p:txBody>
      </p:sp>
      <p:sp>
        <p:nvSpPr>
          <p:cNvPr id="42" name="Rounded Rectangle 41"/>
          <p:cNvSpPr/>
          <p:nvPr/>
        </p:nvSpPr>
        <p:spPr>
          <a:xfrm>
            <a:off x="2816352" y="2418588"/>
            <a:ext cx="329184" cy="329184"/>
          </a:xfrm>
          <a:prstGeom prst="roundRect">
            <a:avLst>
              <a:gd name="adj" fmla="val 18000"/>
            </a:avLst>
          </a:prstGeom>
          <a:solidFill>
            <a:srgbClr val="EE9B2F"/>
          </a:solidFill>
          <a:ln>
            <a:noFill/>
          </a:ln>
          <a:effectLst/>
        </p:spPr>
        <p:txBody>
          <a:bodyPr rtlCol="0" anchor="ctr"/>
          <a:lstStyle/>
          <a:p/>
        </p:txBody>
      </p:sp>
      <p:sp>
        <p:nvSpPr>
          <p:cNvPr id="43" name="Rounded Rectangle 42"/>
          <p:cNvSpPr/>
          <p:nvPr/>
        </p:nvSpPr>
        <p:spPr>
          <a:xfrm>
            <a:off x="3186684" y="2418588"/>
            <a:ext cx="329184" cy="329184"/>
          </a:xfrm>
          <a:prstGeom prst="roundRect">
            <a:avLst>
              <a:gd name="adj" fmla="val 18000"/>
            </a:avLst>
          </a:prstGeom>
          <a:solidFill>
            <a:srgbClr val="EE9B2F"/>
          </a:solidFill>
          <a:ln>
            <a:noFill/>
          </a:ln>
          <a:effectLst/>
        </p:spPr>
        <p:txBody>
          <a:bodyPr rtlCol="0" anchor="ctr"/>
          <a:lstStyle/>
          <a:p/>
        </p:txBody>
      </p:sp>
      <p:sp>
        <p:nvSpPr>
          <p:cNvPr id="44" name="Rounded Rectangle 43"/>
          <p:cNvSpPr/>
          <p:nvPr/>
        </p:nvSpPr>
        <p:spPr>
          <a:xfrm>
            <a:off x="3557016" y="2418588"/>
            <a:ext cx="329184" cy="329184"/>
          </a:xfrm>
          <a:prstGeom prst="roundRect">
            <a:avLst>
              <a:gd name="adj" fmla="val 18000"/>
            </a:avLst>
          </a:prstGeom>
          <a:solidFill>
            <a:srgbClr val="EE9B2F"/>
          </a:solidFill>
          <a:ln>
            <a:noFill/>
          </a:ln>
          <a:effectLst/>
        </p:spPr>
        <p:txBody>
          <a:bodyPr rtlCol="0" anchor="ctr"/>
          <a:lstStyle/>
          <a:p/>
        </p:txBody>
      </p:sp>
      <p:sp>
        <p:nvSpPr>
          <p:cNvPr id="45" name="Rounded Rectangle 44"/>
          <p:cNvSpPr/>
          <p:nvPr/>
        </p:nvSpPr>
        <p:spPr>
          <a:xfrm>
            <a:off x="3927348" y="2418588"/>
            <a:ext cx="329184" cy="329184"/>
          </a:xfrm>
          <a:prstGeom prst="roundRect">
            <a:avLst>
              <a:gd name="adj" fmla="val 18000"/>
            </a:avLst>
          </a:prstGeom>
          <a:solidFill>
            <a:srgbClr val="EE9B2F"/>
          </a:solidFill>
          <a:ln>
            <a:noFill/>
          </a:ln>
          <a:effectLst/>
        </p:spPr>
        <p:txBody>
          <a:bodyPr rtlCol="0" anchor="ctr"/>
          <a:lstStyle/>
          <a:p/>
        </p:txBody>
      </p:sp>
      <p:sp>
        <p:nvSpPr>
          <p:cNvPr id="46" name="Rounded Rectangle 45"/>
          <p:cNvSpPr/>
          <p:nvPr/>
        </p:nvSpPr>
        <p:spPr>
          <a:xfrm>
            <a:off x="594360" y="2788920"/>
            <a:ext cx="329184" cy="329184"/>
          </a:xfrm>
          <a:prstGeom prst="roundRect">
            <a:avLst>
              <a:gd name="adj" fmla="val 18000"/>
            </a:avLst>
          </a:prstGeom>
          <a:solidFill>
            <a:srgbClr val="EE9B2F"/>
          </a:solidFill>
          <a:ln>
            <a:noFill/>
          </a:ln>
          <a:effectLst/>
        </p:spPr>
        <p:txBody>
          <a:bodyPr rtlCol="0" anchor="ctr"/>
          <a:lstStyle/>
          <a:p/>
        </p:txBody>
      </p:sp>
      <p:sp>
        <p:nvSpPr>
          <p:cNvPr id="47" name="Rounded Rectangle 46"/>
          <p:cNvSpPr/>
          <p:nvPr/>
        </p:nvSpPr>
        <p:spPr>
          <a:xfrm>
            <a:off x="964692" y="2788920"/>
            <a:ext cx="329184" cy="329184"/>
          </a:xfrm>
          <a:prstGeom prst="roundRect">
            <a:avLst>
              <a:gd name="adj" fmla="val 18000"/>
            </a:avLst>
          </a:prstGeom>
          <a:solidFill>
            <a:srgbClr val="EE9B2F"/>
          </a:solidFill>
          <a:ln>
            <a:noFill/>
          </a:ln>
          <a:effectLst/>
        </p:spPr>
        <p:txBody>
          <a:bodyPr rtlCol="0" anchor="ctr"/>
          <a:lstStyle/>
          <a:p/>
        </p:txBody>
      </p:sp>
      <p:sp>
        <p:nvSpPr>
          <p:cNvPr id="48" name="Rounded Rectangle 47"/>
          <p:cNvSpPr/>
          <p:nvPr/>
        </p:nvSpPr>
        <p:spPr>
          <a:xfrm>
            <a:off x="1335024" y="2788920"/>
            <a:ext cx="329184" cy="329184"/>
          </a:xfrm>
          <a:prstGeom prst="roundRect">
            <a:avLst>
              <a:gd name="adj" fmla="val 18000"/>
            </a:avLst>
          </a:prstGeom>
          <a:solidFill>
            <a:srgbClr val="EE9B2F"/>
          </a:solidFill>
          <a:ln>
            <a:noFill/>
          </a:ln>
          <a:effectLst/>
        </p:spPr>
        <p:txBody>
          <a:bodyPr rtlCol="0" anchor="ctr"/>
          <a:lstStyle/>
          <a:p/>
        </p:txBody>
      </p:sp>
      <p:sp>
        <p:nvSpPr>
          <p:cNvPr id="49" name="Rounded Rectangle 48"/>
          <p:cNvSpPr/>
          <p:nvPr/>
        </p:nvSpPr>
        <p:spPr>
          <a:xfrm>
            <a:off x="1705356" y="2788920"/>
            <a:ext cx="329184" cy="329184"/>
          </a:xfrm>
          <a:prstGeom prst="roundRect">
            <a:avLst>
              <a:gd name="adj" fmla="val 18000"/>
            </a:avLst>
          </a:prstGeom>
          <a:solidFill>
            <a:srgbClr val="EE9B2F"/>
          </a:solidFill>
          <a:ln>
            <a:noFill/>
          </a:ln>
          <a:effectLst/>
        </p:spPr>
        <p:txBody>
          <a:bodyPr rtlCol="0" anchor="ctr"/>
          <a:lstStyle/>
          <a:p/>
        </p:txBody>
      </p:sp>
      <p:sp>
        <p:nvSpPr>
          <p:cNvPr id="50" name="Rounded Rectangle 49"/>
          <p:cNvSpPr/>
          <p:nvPr/>
        </p:nvSpPr>
        <p:spPr>
          <a:xfrm>
            <a:off x="2075688" y="2788920"/>
            <a:ext cx="329184" cy="329184"/>
          </a:xfrm>
          <a:prstGeom prst="roundRect">
            <a:avLst>
              <a:gd name="adj" fmla="val 18000"/>
            </a:avLst>
          </a:prstGeom>
          <a:solidFill>
            <a:srgbClr val="EE9B2F"/>
          </a:solidFill>
          <a:ln>
            <a:noFill/>
          </a:ln>
          <a:effectLst/>
        </p:spPr>
        <p:txBody>
          <a:bodyPr rtlCol="0" anchor="ctr"/>
          <a:lstStyle/>
          <a:p/>
        </p:txBody>
      </p:sp>
      <p:sp>
        <p:nvSpPr>
          <p:cNvPr id="51" name="Rounded Rectangle 50"/>
          <p:cNvSpPr/>
          <p:nvPr/>
        </p:nvSpPr>
        <p:spPr>
          <a:xfrm>
            <a:off x="2446020" y="2788920"/>
            <a:ext cx="329184" cy="329184"/>
          </a:xfrm>
          <a:prstGeom prst="roundRect">
            <a:avLst>
              <a:gd name="adj" fmla="val 18000"/>
            </a:avLst>
          </a:prstGeom>
          <a:solidFill>
            <a:srgbClr val="EE9B2F"/>
          </a:solidFill>
          <a:ln>
            <a:noFill/>
          </a:ln>
          <a:effectLst/>
        </p:spPr>
        <p:txBody>
          <a:bodyPr rtlCol="0" anchor="ctr"/>
          <a:lstStyle/>
          <a:p/>
        </p:txBody>
      </p:sp>
      <p:sp>
        <p:nvSpPr>
          <p:cNvPr id="52" name="Rounded Rectangle 51"/>
          <p:cNvSpPr/>
          <p:nvPr/>
        </p:nvSpPr>
        <p:spPr>
          <a:xfrm>
            <a:off x="2816352" y="2788920"/>
            <a:ext cx="329184" cy="329184"/>
          </a:xfrm>
          <a:prstGeom prst="roundRect">
            <a:avLst>
              <a:gd name="adj" fmla="val 18000"/>
            </a:avLst>
          </a:prstGeom>
          <a:solidFill>
            <a:srgbClr val="EE9B2F"/>
          </a:solidFill>
          <a:ln>
            <a:noFill/>
          </a:ln>
          <a:effectLst/>
        </p:spPr>
        <p:txBody>
          <a:bodyPr rtlCol="0" anchor="ctr"/>
          <a:lstStyle/>
          <a:p/>
        </p:txBody>
      </p:sp>
      <p:sp>
        <p:nvSpPr>
          <p:cNvPr id="53" name="Rounded Rectangle 52"/>
          <p:cNvSpPr/>
          <p:nvPr/>
        </p:nvSpPr>
        <p:spPr>
          <a:xfrm>
            <a:off x="3186684" y="2788920"/>
            <a:ext cx="329184" cy="329184"/>
          </a:xfrm>
          <a:prstGeom prst="roundRect">
            <a:avLst>
              <a:gd name="adj" fmla="val 18000"/>
            </a:avLst>
          </a:prstGeom>
          <a:solidFill>
            <a:srgbClr val="EE9B2F"/>
          </a:solidFill>
          <a:ln>
            <a:noFill/>
          </a:ln>
          <a:effectLst/>
        </p:spPr>
        <p:txBody>
          <a:bodyPr rtlCol="0" anchor="ctr"/>
          <a:lstStyle/>
          <a:p/>
        </p:txBody>
      </p:sp>
      <p:sp>
        <p:nvSpPr>
          <p:cNvPr id="54" name="Rounded Rectangle 53"/>
          <p:cNvSpPr/>
          <p:nvPr/>
        </p:nvSpPr>
        <p:spPr>
          <a:xfrm>
            <a:off x="3557016" y="2788920"/>
            <a:ext cx="329184" cy="329184"/>
          </a:xfrm>
          <a:prstGeom prst="roundRect">
            <a:avLst>
              <a:gd name="adj" fmla="val 18000"/>
            </a:avLst>
          </a:prstGeom>
          <a:solidFill>
            <a:srgbClr val="EE9B2F"/>
          </a:solidFill>
          <a:ln>
            <a:noFill/>
          </a:ln>
          <a:effectLst/>
        </p:spPr>
        <p:txBody>
          <a:bodyPr rtlCol="0" anchor="ctr"/>
          <a:lstStyle/>
          <a:p/>
        </p:txBody>
      </p:sp>
      <p:sp>
        <p:nvSpPr>
          <p:cNvPr id="55" name="Rounded Rectangle 54"/>
          <p:cNvSpPr/>
          <p:nvPr/>
        </p:nvSpPr>
        <p:spPr>
          <a:xfrm>
            <a:off x="3927348" y="2788920"/>
            <a:ext cx="329184" cy="329184"/>
          </a:xfrm>
          <a:prstGeom prst="roundRect">
            <a:avLst>
              <a:gd name="adj" fmla="val 18000"/>
            </a:avLst>
          </a:prstGeom>
          <a:solidFill>
            <a:srgbClr val="EE9B2F"/>
          </a:solidFill>
          <a:ln>
            <a:noFill/>
          </a:ln>
          <a:effectLst/>
        </p:spPr>
        <p:txBody>
          <a:bodyPr rtlCol="0" anchor="ctr"/>
          <a:lstStyle/>
          <a:p/>
        </p:txBody>
      </p:sp>
      <p:sp>
        <p:nvSpPr>
          <p:cNvPr id="56" name="Rounded Rectangle 55"/>
          <p:cNvSpPr/>
          <p:nvPr/>
        </p:nvSpPr>
        <p:spPr>
          <a:xfrm>
            <a:off x="594360" y="3159252"/>
            <a:ext cx="329184" cy="329184"/>
          </a:xfrm>
          <a:prstGeom prst="roundRect">
            <a:avLst>
              <a:gd name="adj" fmla="val 18000"/>
            </a:avLst>
          </a:prstGeom>
          <a:solidFill>
            <a:srgbClr val="EE9B2F"/>
          </a:solidFill>
          <a:ln>
            <a:noFill/>
          </a:ln>
          <a:effectLst/>
        </p:spPr>
        <p:txBody>
          <a:bodyPr rtlCol="0" anchor="ctr"/>
          <a:lstStyle/>
          <a:p/>
        </p:txBody>
      </p:sp>
      <p:sp>
        <p:nvSpPr>
          <p:cNvPr id="57" name="Rounded Rectangle 56"/>
          <p:cNvSpPr/>
          <p:nvPr/>
        </p:nvSpPr>
        <p:spPr>
          <a:xfrm>
            <a:off x="964692" y="3159252"/>
            <a:ext cx="329184" cy="329184"/>
          </a:xfrm>
          <a:prstGeom prst="roundRect">
            <a:avLst>
              <a:gd name="adj" fmla="val 18000"/>
            </a:avLst>
          </a:prstGeom>
          <a:solidFill>
            <a:srgbClr val="EE9B2F"/>
          </a:solidFill>
          <a:ln>
            <a:noFill/>
          </a:ln>
          <a:effectLst/>
        </p:spPr>
        <p:txBody>
          <a:bodyPr rtlCol="0" anchor="ctr"/>
          <a:lstStyle/>
          <a:p/>
        </p:txBody>
      </p:sp>
      <p:sp>
        <p:nvSpPr>
          <p:cNvPr id="58" name="Rounded Rectangle 57"/>
          <p:cNvSpPr/>
          <p:nvPr/>
        </p:nvSpPr>
        <p:spPr>
          <a:xfrm>
            <a:off x="1335024" y="3159252"/>
            <a:ext cx="329184" cy="329184"/>
          </a:xfrm>
          <a:prstGeom prst="roundRect">
            <a:avLst>
              <a:gd name="adj" fmla="val 18000"/>
            </a:avLst>
          </a:prstGeom>
          <a:solidFill>
            <a:srgbClr val="EE9B2F"/>
          </a:solidFill>
          <a:ln>
            <a:noFill/>
          </a:ln>
          <a:effectLst/>
        </p:spPr>
        <p:txBody>
          <a:bodyPr rtlCol="0" anchor="ctr"/>
          <a:lstStyle/>
          <a:p/>
        </p:txBody>
      </p:sp>
      <p:sp>
        <p:nvSpPr>
          <p:cNvPr id="59" name="Rounded Rectangle 58"/>
          <p:cNvSpPr/>
          <p:nvPr/>
        </p:nvSpPr>
        <p:spPr>
          <a:xfrm>
            <a:off x="1705356" y="3159252"/>
            <a:ext cx="329184" cy="329184"/>
          </a:xfrm>
          <a:prstGeom prst="roundRect">
            <a:avLst>
              <a:gd name="adj" fmla="val 18000"/>
            </a:avLst>
          </a:prstGeom>
          <a:solidFill>
            <a:srgbClr val="EE9B2F"/>
          </a:solidFill>
          <a:ln>
            <a:noFill/>
          </a:ln>
          <a:effectLst/>
        </p:spPr>
        <p:txBody>
          <a:bodyPr rtlCol="0" anchor="ctr"/>
          <a:lstStyle/>
          <a:p/>
        </p:txBody>
      </p:sp>
      <p:sp>
        <p:nvSpPr>
          <p:cNvPr id="60" name="Rounded Rectangle 59"/>
          <p:cNvSpPr/>
          <p:nvPr/>
        </p:nvSpPr>
        <p:spPr>
          <a:xfrm>
            <a:off x="2075688" y="3159252"/>
            <a:ext cx="329184" cy="329184"/>
          </a:xfrm>
          <a:prstGeom prst="roundRect">
            <a:avLst>
              <a:gd name="adj" fmla="val 18000"/>
            </a:avLst>
          </a:prstGeom>
          <a:solidFill>
            <a:srgbClr val="EE9B2F"/>
          </a:solidFill>
          <a:ln>
            <a:noFill/>
          </a:ln>
          <a:effectLst/>
        </p:spPr>
        <p:txBody>
          <a:bodyPr rtlCol="0" anchor="ctr"/>
          <a:lstStyle/>
          <a:p/>
        </p:txBody>
      </p:sp>
      <p:sp>
        <p:nvSpPr>
          <p:cNvPr id="61" name="Rounded Rectangle 60"/>
          <p:cNvSpPr/>
          <p:nvPr/>
        </p:nvSpPr>
        <p:spPr>
          <a:xfrm>
            <a:off x="2446020" y="3159252"/>
            <a:ext cx="329184" cy="329184"/>
          </a:xfrm>
          <a:prstGeom prst="roundRect">
            <a:avLst>
              <a:gd name="adj" fmla="val 18000"/>
            </a:avLst>
          </a:prstGeom>
          <a:solidFill>
            <a:srgbClr val="EE9B2F"/>
          </a:solidFill>
          <a:ln>
            <a:noFill/>
          </a:ln>
          <a:effectLst/>
        </p:spPr>
        <p:txBody>
          <a:bodyPr rtlCol="0" anchor="ctr"/>
          <a:lstStyle/>
          <a:p/>
        </p:txBody>
      </p:sp>
      <p:sp>
        <p:nvSpPr>
          <p:cNvPr id="62" name="Rounded Rectangle 61"/>
          <p:cNvSpPr/>
          <p:nvPr/>
        </p:nvSpPr>
        <p:spPr>
          <a:xfrm>
            <a:off x="2816352" y="3159252"/>
            <a:ext cx="329184" cy="329184"/>
          </a:xfrm>
          <a:prstGeom prst="roundRect">
            <a:avLst>
              <a:gd name="adj" fmla="val 18000"/>
            </a:avLst>
          </a:prstGeom>
          <a:solidFill>
            <a:srgbClr val="EE9B2F"/>
          </a:solidFill>
          <a:ln>
            <a:noFill/>
          </a:ln>
          <a:effectLst/>
        </p:spPr>
        <p:txBody>
          <a:bodyPr rtlCol="0" anchor="ctr"/>
          <a:lstStyle/>
          <a:p/>
        </p:txBody>
      </p:sp>
      <p:sp>
        <p:nvSpPr>
          <p:cNvPr id="63" name="Rounded Rectangle 62"/>
          <p:cNvSpPr/>
          <p:nvPr/>
        </p:nvSpPr>
        <p:spPr>
          <a:xfrm>
            <a:off x="3186684" y="3159252"/>
            <a:ext cx="329184" cy="329184"/>
          </a:xfrm>
          <a:prstGeom prst="roundRect">
            <a:avLst>
              <a:gd name="adj" fmla="val 18000"/>
            </a:avLst>
          </a:prstGeom>
          <a:solidFill>
            <a:srgbClr val="EE9B2F"/>
          </a:solidFill>
          <a:ln>
            <a:noFill/>
          </a:ln>
          <a:effectLst/>
        </p:spPr>
        <p:txBody>
          <a:bodyPr rtlCol="0" anchor="ctr"/>
          <a:lstStyle/>
          <a:p/>
        </p:txBody>
      </p:sp>
      <p:sp>
        <p:nvSpPr>
          <p:cNvPr id="64" name="Rounded Rectangle 63"/>
          <p:cNvSpPr/>
          <p:nvPr/>
        </p:nvSpPr>
        <p:spPr>
          <a:xfrm>
            <a:off x="3557016" y="3159252"/>
            <a:ext cx="329184" cy="329184"/>
          </a:xfrm>
          <a:prstGeom prst="roundRect">
            <a:avLst>
              <a:gd name="adj" fmla="val 18000"/>
            </a:avLst>
          </a:prstGeom>
          <a:solidFill>
            <a:srgbClr val="EE9B2F"/>
          </a:solidFill>
          <a:ln>
            <a:noFill/>
          </a:ln>
          <a:effectLst/>
        </p:spPr>
        <p:txBody>
          <a:bodyPr rtlCol="0" anchor="ctr"/>
          <a:lstStyle/>
          <a:p/>
        </p:txBody>
      </p:sp>
      <p:sp>
        <p:nvSpPr>
          <p:cNvPr id="65" name="Rounded Rectangle 64"/>
          <p:cNvSpPr/>
          <p:nvPr/>
        </p:nvSpPr>
        <p:spPr>
          <a:xfrm>
            <a:off x="3927348" y="3159252"/>
            <a:ext cx="329184" cy="329184"/>
          </a:xfrm>
          <a:prstGeom prst="roundRect">
            <a:avLst>
              <a:gd name="adj" fmla="val 18000"/>
            </a:avLst>
          </a:prstGeom>
          <a:solidFill>
            <a:srgbClr val="EE9B2F"/>
          </a:solidFill>
          <a:ln>
            <a:noFill/>
          </a:ln>
          <a:effectLst/>
        </p:spPr>
        <p:txBody>
          <a:bodyPr rtlCol="0" anchor="ctr"/>
          <a:lstStyle/>
          <a:p/>
        </p:txBody>
      </p:sp>
      <p:sp>
        <p:nvSpPr>
          <p:cNvPr id="66" name="Rounded Rectangle 65"/>
          <p:cNvSpPr/>
          <p:nvPr/>
        </p:nvSpPr>
        <p:spPr>
          <a:xfrm>
            <a:off x="594360" y="3529584"/>
            <a:ext cx="329184" cy="329184"/>
          </a:xfrm>
          <a:prstGeom prst="roundRect">
            <a:avLst>
              <a:gd name="adj" fmla="val 18000"/>
            </a:avLst>
          </a:prstGeom>
          <a:solidFill>
            <a:srgbClr val="EE9B2F"/>
          </a:solidFill>
          <a:ln>
            <a:noFill/>
          </a:ln>
          <a:effectLst/>
        </p:spPr>
        <p:txBody>
          <a:bodyPr rtlCol="0" anchor="ctr"/>
          <a:lstStyle/>
          <a:p/>
        </p:txBody>
      </p:sp>
      <p:sp>
        <p:nvSpPr>
          <p:cNvPr id="67" name="Rounded Rectangle 66"/>
          <p:cNvSpPr/>
          <p:nvPr/>
        </p:nvSpPr>
        <p:spPr>
          <a:xfrm>
            <a:off x="964692" y="3529584"/>
            <a:ext cx="329184" cy="329184"/>
          </a:xfrm>
          <a:prstGeom prst="roundRect">
            <a:avLst>
              <a:gd name="adj" fmla="val 18000"/>
            </a:avLst>
          </a:prstGeom>
          <a:solidFill>
            <a:srgbClr val="EE9B2F"/>
          </a:solidFill>
          <a:ln>
            <a:noFill/>
          </a:ln>
          <a:effectLst/>
        </p:spPr>
        <p:txBody>
          <a:bodyPr rtlCol="0" anchor="ctr"/>
          <a:lstStyle/>
          <a:p/>
        </p:txBody>
      </p:sp>
      <p:sp>
        <p:nvSpPr>
          <p:cNvPr id="68" name="Rounded Rectangle 67"/>
          <p:cNvSpPr/>
          <p:nvPr/>
        </p:nvSpPr>
        <p:spPr>
          <a:xfrm>
            <a:off x="1335024" y="3529584"/>
            <a:ext cx="329184" cy="329184"/>
          </a:xfrm>
          <a:prstGeom prst="roundRect">
            <a:avLst>
              <a:gd name="adj" fmla="val 18000"/>
            </a:avLst>
          </a:prstGeom>
          <a:solidFill>
            <a:srgbClr val="EE9B2F"/>
          </a:solidFill>
          <a:ln>
            <a:noFill/>
          </a:ln>
          <a:effectLst/>
        </p:spPr>
        <p:txBody>
          <a:bodyPr rtlCol="0" anchor="ctr"/>
          <a:lstStyle/>
          <a:p/>
        </p:txBody>
      </p:sp>
      <p:sp>
        <p:nvSpPr>
          <p:cNvPr id="69" name="Rounded Rectangle 68"/>
          <p:cNvSpPr/>
          <p:nvPr/>
        </p:nvSpPr>
        <p:spPr>
          <a:xfrm>
            <a:off x="1705356" y="3529584"/>
            <a:ext cx="329184" cy="329184"/>
          </a:xfrm>
          <a:prstGeom prst="roundRect">
            <a:avLst>
              <a:gd name="adj" fmla="val 18000"/>
            </a:avLst>
          </a:prstGeom>
          <a:solidFill>
            <a:srgbClr val="EE9B2F"/>
          </a:solidFill>
          <a:ln>
            <a:noFill/>
          </a:ln>
          <a:effectLst/>
        </p:spPr>
        <p:txBody>
          <a:bodyPr rtlCol="0" anchor="ctr"/>
          <a:lstStyle/>
          <a:p/>
        </p:txBody>
      </p:sp>
      <p:sp>
        <p:nvSpPr>
          <p:cNvPr id="70" name="Rounded Rectangle 69"/>
          <p:cNvSpPr/>
          <p:nvPr/>
        </p:nvSpPr>
        <p:spPr>
          <a:xfrm>
            <a:off x="2075688" y="3529584"/>
            <a:ext cx="329184" cy="329184"/>
          </a:xfrm>
          <a:prstGeom prst="roundRect">
            <a:avLst>
              <a:gd name="adj" fmla="val 18000"/>
            </a:avLst>
          </a:prstGeom>
          <a:solidFill>
            <a:srgbClr val="EE9B2F"/>
          </a:solidFill>
          <a:ln>
            <a:noFill/>
          </a:ln>
          <a:effectLst/>
        </p:spPr>
        <p:txBody>
          <a:bodyPr rtlCol="0" anchor="ctr"/>
          <a:lstStyle/>
          <a:p/>
        </p:txBody>
      </p:sp>
      <p:sp>
        <p:nvSpPr>
          <p:cNvPr id="71" name="Rounded Rectangle 70"/>
          <p:cNvSpPr/>
          <p:nvPr/>
        </p:nvSpPr>
        <p:spPr>
          <a:xfrm>
            <a:off x="2446020" y="3529584"/>
            <a:ext cx="329184" cy="329184"/>
          </a:xfrm>
          <a:prstGeom prst="roundRect">
            <a:avLst>
              <a:gd name="adj" fmla="val 18000"/>
            </a:avLst>
          </a:prstGeom>
          <a:solidFill>
            <a:srgbClr val="EE9B2F"/>
          </a:solidFill>
          <a:ln>
            <a:noFill/>
          </a:ln>
          <a:effectLst/>
        </p:spPr>
        <p:txBody>
          <a:bodyPr rtlCol="0" anchor="ctr"/>
          <a:lstStyle/>
          <a:p/>
        </p:txBody>
      </p:sp>
      <p:sp>
        <p:nvSpPr>
          <p:cNvPr id="72" name="Rounded Rectangle 71"/>
          <p:cNvSpPr/>
          <p:nvPr/>
        </p:nvSpPr>
        <p:spPr>
          <a:xfrm>
            <a:off x="2816352" y="3529584"/>
            <a:ext cx="329184" cy="329184"/>
          </a:xfrm>
          <a:prstGeom prst="roundRect">
            <a:avLst>
              <a:gd name="adj" fmla="val 18000"/>
            </a:avLst>
          </a:prstGeom>
          <a:solidFill>
            <a:srgbClr val="EE9B2F"/>
          </a:solidFill>
          <a:ln>
            <a:noFill/>
          </a:ln>
          <a:effectLst/>
        </p:spPr>
        <p:txBody>
          <a:bodyPr rtlCol="0" anchor="ctr"/>
          <a:lstStyle/>
          <a:p/>
        </p:txBody>
      </p:sp>
      <p:sp>
        <p:nvSpPr>
          <p:cNvPr id="73" name="Rounded Rectangle 72"/>
          <p:cNvSpPr/>
          <p:nvPr/>
        </p:nvSpPr>
        <p:spPr>
          <a:xfrm>
            <a:off x="3186684" y="3529584"/>
            <a:ext cx="329184" cy="329184"/>
          </a:xfrm>
          <a:prstGeom prst="roundRect">
            <a:avLst>
              <a:gd name="adj" fmla="val 18000"/>
            </a:avLst>
          </a:prstGeom>
          <a:solidFill>
            <a:srgbClr val="EE9B2F"/>
          </a:solidFill>
          <a:ln>
            <a:noFill/>
          </a:ln>
          <a:effectLst/>
        </p:spPr>
        <p:txBody>
          <a:bodyPr rtlCol="0" anchor="ctr"/>
          <a:lstStyle/>
          <a:p/>
        </p:txBody>
      </p:sp>
      <p:sp>
        <p:nvSpPr>
          <p:cNvPr id="74" name="Rounded Rectangle 73"/>
          <p:cNvSpPr/>
          <p:nvPr/>
        </p:nvSpPr>
        <p:spPr>
          <a:xfrm>
            <a:off x="3557016" y="3529584"/>
            <a:ext cx="329184" cy="329184"/>
          </a:xfrm>
          <a:prstGeom prst="roundRect">
            <a:avLst>
              <a:gd name="adj" fmla="val 18000"/>
            </a:avLst>
          </a:prstGeom>
          <a:solidFill>
            <a:srgbClr val="EE9B2F"/>
          </a:solidFill>
          <a:ln>
            <a:noFill/>
          </a:ln>
          <a:effectLst/>
        </p:spPr>
        <p:txBody>
          <a:bodyPr rtlCol="0" anchor="ctr"/>
          <a:lstStyle/>
          <a:p/>
        </p:txBody>
      </p:sp>
      <p:sp>
        <p:nvSpPr>
          <p:cNvPr id="75" name="Rounded Rectangle 74"/>
          <p:cNvSpPr/>
          <p:nvPr/>
        </p:nvSpPr>
        <p:spPr>
          <a:xfrm>
            <a:off x="3927348" y="3529584"/>
            <a:ext cx="329184" cy="329184"/>
          </a:xfrm>
          <a:prstGeom prst="roundRect">
            <a:avLst>
              <a:gd name="adj" fmla="val 18000"/>
            </a:avLst>
          </a:prstGeom>
          <a:solidFill>
            <a:srgbClr val="EE9B2F"/>
          </a:solidFill>
          <a:ln>
            <a:noFill/>
          </a:ln>
          <a:effectLst/>
        </p:spPr>
        <p:txBody>
          <a:bodyPr rtlCol="0" anchor="ctr"/>
          <a:lstStyle/>
          <a:p/>
        </p:txBody>
      </p:sp>
      <p:sp>
        <p:nvSpPr>
          <p:cNvPr id="76" name="Rounded Rectangle 75"/>
          <p:cNvSpPr/>
          <p:nvPr/>
        </p:nvSpPr>
        <p:spPr>
          <a:xfrm>
            <a:off x="594360" y="3899916"/>
            <a:ext cx="329184" cy="329184"/>
          </a:xfrm>
          <a:prstGeom prst="roundRect">
            <a:avLst>
              <a:gd name="adj" fmla="val 18000"/>
            </a:avLst>
          </a:prstGeom>
          <a:solidFill>
            <a:srgbClr val="EE9B2F"/>
          </a:solidFill>
          <a:ln>
            <a:noFill/>
          </a:ln>
          <a:effectLst/>
        </p:spPr>
        <p:txBody>
          <a:bodyPr rtlCol="0" anchor="ctr"/>
          <a:lstStyle/>
          <a:p/>
        </p:txBody>
      </p:sp>
      <p:sp>
        <p:nvSpPr>
          <p:cNvPr id="77" name="Rounded Rectangle 76"/>
          <p:cNvSpPr/>
          <p:nvPr/>
        </p:nvSpPr>
        <p:spPr>
          <a:xfrm>
            <a:off x="964692" y="3899916"/>
            <a:ext cx="329184" cy="329184"/>
          </a:xfrm>
          <a:prstGeom prst="roundRect">
            <a:avLst>
              <a:gd name="adj" fmla="val 18000"/>
            </a:avLst>
          </a:prstGeom>
          <a:solidFill>
            <a:srgbClr val="EE9B2F"/>
          </a:solidFill>
          <a:ln>
            <a:noFill/>
          </a:ln>
          <a:effectLst/>
        </p:spPr>
        <p:txBody>
          <a:bodyPr rtlCol="0" anchor="ctr"/>
          <a:lstStyle/>
          <a:p/>
        </p:txBody>
      </p:sp>
      <p:sp>
        <p:nvSpPr>
          <p:cNvPr id="78" name="Rounded Rectangle 77"/>
          <p:cNvSpPr/>
          <p:nvPr/>
        </p:nvSpPr>
        <p:spPr>
          <a:xfrm>
            <a:off x="1335024" y="3899916"/>
            <a:ext cx="329184" cy="329184"/>
          </a:xfrm>
          <a:prstGeom prst="roundRect">
            <a:avLst>
              <a:gd name="adj" fmla="val 18000"/>
            </a:avLst>
          </a:prstGeom>
          <a:solidFill>
            <a:srgbClr val="EE9B2F"/>
          </a:solidFill>
          <a:ln>
            <a:noFill/>
          </a:ln>
          <a:effectLst/>
        </p:spPr>
        <p:txBody>
          <a:bodyPr rtlCol="0" anchor="ctr"/>
          <a:lstStyle/>
          <a:p/>
        </p:txBody>
      </p:sp>
      <p:sp>
        <p:nvSpPr>
          <p:cNvPr id="79" name="Rounded Rectangle 78"/>
          <p:cNvSpPr/>
          <p:nvPr/>
        </p:nvSpPr>
        <p:spPr>
          <a:xfrm>
            <a:off x="1705356" y="3899916"/>
            <a:ext cx="329184" cy="329184"/>
          </a:xfrm>
          <a:prstGeom prst="roundRect">
            <a:avLst>
              <a:gd name="adj" fmla="val 18000"/>
            </a:avLst>
          </a:prstGeom>
          <a:solidFill>
            <a:srgbClr val="EE9B2F"/>
          </a:solidFill>
          <a:ln>
            <a:noFill/>
          </a:ln>
          <a:effectLst/>
        </p:spPr>
        <p:txBody>
          <a:bodyPr rtlCol="0" anchor="ctr"/>
          <a:lstStyle/>
          <a:p/>
        </p:txBody>
      </p:sp>
      <p:sp>
        <p:nvSpPr>
          <p:cNvPr id="80" name="Rounded Rectangle 79"/>
          <p:cNvSpPr/>
          <p:nvPr/>
        </p:nvSpPr>
        <p:spPr>
          <a:xfrm>
            <a:off x="2075688" y="3899916"/>
            <a:ext cx="329184" cy="329184"/>
          </a:xfrm>
          <a:prstGeom prst="roundRect">
            <a:avLst>
              <a:gd name="adj" fmla="val 18000"/>
            </a:avLst>
          </a:prstGeom>
          <a:solidFill>
            <a:srgbClr val="EE9B2F"/>
          </a:solidFill>
          <a:ln>
            <a:noFill/>
          </a:ln>
          <a:effectLst/>
        </p:spPr>
        <p:txBody>
          <a:bodyPr rtlCol="0" anchor="ctr"/>
          <a:lstStyle/>
          <a:p/>
        </p:txBody>
      </p:sp>
      <p:sp>
        <p:nvSpPr>
          <p:cNvPr id="81" name="Rounded Rectangle 80"/>
          <p:cNvSpPr/>
          <p:nvPr/>
        </p:nvSpPr>
        <p:spPr>
          <a:xfrm>
            <a:off x="2446020" y="3899916"/>
            <a:ext cx="329184" cy="329184"/>
          </a:xfrm>
          <a:prstGeom prst="roundRect">
            <a:avLst>
              <a:gd name="adj" fmla="val 18000"/>
            </a:avLst>
          </a:prstGeom>
          <a:solidFill>
            <a:srgbClr val="EE9B2F"/>
          </a:solidFill>
          <a:ln>
            <a:noFill/>
          </a:ln>
          <a:effectLst/>
        </p:spPr>
        <p:txBody>
          <a:bodyPr rtlCol="0" anchor="ctr"/>
          <a:lstStyle/>
          <a:p/>
        </p:txBody>
      </p:sp>
      <p:sp>
        <p:nvSpPr>
          <p:cNvPr id="82" name="Rounded Rectangle 81"/>
          <p:cNvSpPr/>
          <p:nvPr/>
        </p:nvSpPr>
        <p:spPr>
          <a:xfrm>
            <a:off x="2816352" y="3899916"/>
            <a:ext cx="329184" cy="329184"/>
          </a:xfrm>
          <a:prstGeom prst="roundRect">
            <a:avLst>
              <a:gd name="adj" fmla="val 18000"/>
            </a:avLst>
          </a:prstGeom>
          <a:solidFill>
            <a:srgbClr val="EE9B2F"/>
          </a:solidFill>
          <a:ln>
            <a:noFill/>
          </a:ln>
          <a:effectLst/>
        </p:spPr>
        <p:txBody>
          <a:bodyPr rtlCol="0" anchor="ctr"/>
          <a:lstStyle/>
          <a:p/>
        </p:txBody>
      </p:sp>
      <p:sp>
        <p:nvSpPr>
          <p:cNvPr id="83" name="Rounded Rectangle 82"/>
          <p:cNvSpPr/>
          <p:nvPr/>
        </p:nvSpPr>
        <p:spPr>
          <a:xfrm>
            <a:off x="3186684" y="3899916"/>
            <a:ext cx="329184" cy="329184"/>
          </a:xfrm>
          <a:prstGeom prst="roundRect">
            <a:avLst>
              <a:gd name="adj" fmla="val 18000"/>
            </a:avLst>
          </a:prstGeom>
          <a:solidFill>
            <a:srgbClr val="EE9B2F"/>
          </a:solidFill>
          <a:ln>
            <a:noFill/>
          </a:ln>
          <a:effectLst/>
        </p:spPr>
        <p:txBody>
          <a:bodyPr rtlCol="0" anchor="ctr"/>
          <a:lstStyle/>
          <a:p/>
        </p:txBody>
      </p:sp>
      <p:sp>
        <p:nvSpPr>
          <p:cNvPr id="84" name="Rounded Rectangle 83"/>
          <p:cNvSpPr/>
          <p:nvPr/>
        </p:nvSpPr>
        <p:spPr>
          <a:xfrm>
            <a:off x="3557016" y="3899916"/>
            <a:ext cx="329184" cy="329184"/>
          </a:xfrm>
          <a:prstGeom prst="roundRect">
            <a:avLst>
              <a:gd name="adj" fmla="val 18000"/>
            </a:avLst>
          </a:prstGeom>
          <a:solidFill>
            <a:srgbClr val="4A90C8"/>
          </a:solidFill>
          <a:ln>
            <a:noFill/>
          </a:ln>
          <a:effectLst/>
        </p:spPr>
        <p:txBody>
          <a:bodyPr rtlCol="0" anchor="ctr"/>
          <a:lstStyle/>
          <a:p/>
        </p:txBody>
      </p:sp>
      <p:sp>
        <p:nvSpPr>
          <p:cNvPr id="85" name="Rounded Rectangle 84"/>
          <p:cNvSpPr/>
          <p:nvPr/>
        </p:nvSpPr>
        <p:spPr>
          <a:xfrm>
            <a:off x="3927348" y="3899916"/>
            <a:ext cx="329184" cy="329184"/>
          </a:xfrm>
          <a:prstGeom prst="roundRect">
            <a:avLst>
              <a:gd name="adj" fmla="val 18000"/>
            </a:avLst>
          </a:prstGeom>
          <a:solidFill>
            <a:srgbClr val="4A90C8"/>
          </a:solidFill>
          <a:ln>
            <a:noFill/>
          </a:ln>
          <a:effectLst/>
        </p:spPr>
        <p:txBody>
          <a:bodyPr rtlCol="0" anchor="ctr"/>
          <a:lstStyle/>
          <a:p/>
        </p:txBody>
      </p:sp>
      <p:sp>
        <p:nvSpPr>
          <p:cNvPr id="86" name="Rounded Rectangle 85"/>
          <p:cNvSpPr/>
          <p:nvPr/>
        </p:nvSpPr>
        <p:spPr>
          <a:xfrm>
            <a:off x="594360" y="4270248"/>
            <a:ext cx="329184" cy="329184"/>
          </a:xfrm>
          <a:prstGeom prst="roundRect">
            <a:avLst>
              <a:gd name="adj" fmla="val 18000"/>
            </a:avLst>
          </a:prstGeom>
          <a:solidFill>
            <a:srgbClr val="4A90C8"/>
          </a:solidFill>
          <a:ln>
            <a:noFill/>
          </a:ln>
          <a:effectLst/>
        </p:spPr>
        <p:txBody>
          <a:bodyPr rtlCol="0" anchor="ctr"/>
          <a:lstStyle/>
          <a:p/>
        </p:txBody>
      </p:sp>
      <p:sp>
        <p:nvSpPr>
          <p:cNvPr id="87" name="Rounded Rectangle 86"/>
          <p:cNvSpPr/>
          <p:nvPr/>
        </p:nvSpPr>
        <p:spPr>
          <a:xfrm>
            <a:off x="964692" y="4270248"/>
            <a:ext cx="329184" cy="329184"/>
          </a:xfrm>
          <a:prstGeom prst="roundRect">
            <a:avLst>
              <a:gd name="adj" fmla="val 18000"/>
            </a:avLst>
          </a:prstGeom>
          <a:solidFill>
            <a:srgbClr val="4A90C8"/>
          </a:solidFill>
          <a:ln>
            <a:noFill/>
          </a:ln>
          <a:effectLst/>
        </p:spPr>
        <p:txBody>
          <a:bodyPr rtlCol="0" anchor="ctr"/>
          <a:lstStyle/>
          <a:p/>
        </p:txBody>
      </p:sp>
      <p:sp>
        <p:nvSpPr>
          <p:cNvPr id="88" name="Rounded Rectangle 87"/>
          <p:cNvSpPr/>
          <p:nvPr/>
        </p:nvSpPr>
        <p:spPr>
          <a:xfrm>
            <a:off x="1335024" y="4270248"/>
            <a:ext cx="329184" cy="329184"/>
          </a:xfrm>
          <a:prstGeom prst="roundRect">
            <a:avLst>
              <a:gd name="adj" fmla="val 18000"/>
            </a:avLst>
          </a:prstGeom>
          <a:solidFill>
            <a:srgbClr val="4A90C8"/>
          </a:solidFill>
          <a:ln>
            <a:noFill/>
          </a:ln>
          <a:effectLst/>
        </p:spPr>
        <p:txBody>
          <a:bodyPr rtlCol="0" anchor="ctr"/>
          <a:lstStyle/>
          <a:p/>
        </p:txBody>
      </p:sp>
      <p:sp>
        <p:nvSpPr>
          <p:cNvPr id="89" name="Rounded Rectangle 88"/>
          <p:cNvSpPr/>
          <p:nvPr/>
        </p:nvSpPr>
        <p:spPr>
          <a:xfrm>
            <a:off x="1705356" y="4270248"/>
            <a:ext cx="329184" cy="329184"/>
          </a:xfrm>
          <a:prstGeom prst="roundRect">
            <a:avLst>
              <a:gd name="adj" fmla="val 18000"/>
            </a:avLst>
          </a:prstGeom>
          <a:solidFill>
            <a:srgbClr val="4A90C8"/>
          </a:solidFill>
          <a:ln>
            <a:noFill/>
          </a:ln>
          <a:effectLst/>
        </p:spPr>
        <p:txBody>
          <a:bodyPr rtlCol="0" anchor="ctr"/>
          <a:lstStyle/>
          <a:p/>
        </p:txBody>
      </p:sp>
      <p:sp>
        <p:nvSpPr>
          <p:cNvPr id="90" name="Rounded Rectangle 89"/>
          <p:cNvSpPr/>
          <p:nvPr/>
        </p:nvSpPr>
        <p:spPr>
          <a:xfrm>
            <a:off x="2075688" y="4270248"/>
            <a:ext cx="329184" cy="329184"/>
          </a:xfrm>
          <a:prstGeom prst="roundRect">
            <a:avLst>
              <a:gd name="adj" fmla="val 18000"/>
            </a:avLst>
          </a:prstGeom>
          <a:solidFill>
            <a:srgbClr val="4A90C8"/>
          </a:solidFill>
          <a:ln>
            <a:noFill/>
          </a:ln>
          <a:effectLst/>
        </p:spPr>
        <p:txBody>
          <a:bodyPr rtlCol="0" anchor="ctr"/>
          <a:lstStyle/>
          <a:p/>
        </p:txBody>
      </p:sp>
      <p:sp>
        <p:nvSpPr>
          <p:cNvPr id="91" name="Rounded Rectangle 90"/>
          <p:cNvSpPr/>
          <p:nvPr/>
        </p:nvSpPr>
        <p:spPr>
          <a:xfrm>
            <a:off x="2446020" y="4270248"/>
            <a:ext cx="329184" cy="329184"/>
          </a:xfrm>
          <a:prstGeom prst="roundRect">
            <a:avLst>
              <a:gd name="adj" fmla="val 18000"/>
            </a:avLst>
          </a:prstGeom>
          <a:solidFill>
            <a:srgbClr val="4A90C8"/>
          </a:solidFill>
          <a:ln>
            <a:noFill/>
          </a:ln>
          <a:effectLst/>
        </p:spPr>
        <p:txBody>
          <a:bodyPr rtlCol="0" anchor="ctr"/>
          <a:lstStyle/>
          <a:p/>
        </p:txBody>
      </p:sp>
      <p:sp>
        <p:nvSpPr>
          <p:cNvPr id="92" name="Rounded Rectangle 91"/>
          <p:cNvSpPr/>
          <p:nvPr/>
        </p:nvSpPr>
        <p:spPr>
          <a:xfrm>
            <a:off x="2816352" y="4270248"/>
            <a:ext cx="329184" cy="329184"/>
          </a:xfrm>
          <a:prstGeom prst="roundRect">
            <a:avLst>
              <a:gd name="adj" fmla="val 18000"/>
            </a:avLst>
          </a:prstGeom>
          <a:solidFill>
            <a:srgbClr val="4A90C8"/>
          </a:solidFill>
          <a:ln>
            <a:noFill/>
          </a:ln>
          <a:effectLst/>
        </p:spPr>
        <p:txBody>
          <a:bodyPr rtlCol="0" anchor="ctr"/>
          <a:lstStyle/>
          <a:p/>
        </p:txBody>
      </p:sp>
      <p:sp>
        <p:nvSpPr>
          <p:cNvPr id="93" name="Rounded Rectangle 92"/>
          <p:cNvSpPr/>
          <p:nvPr/>
        </p:nvSpPr>
        <p:spPr>
          <a:xfrm>
            <a:off x="3186684" y="4270248"/>
            <a:ext cx="329184" cy="329184"/>
          </a:xfrm>
          <a:prstGeom prst="roundRect">
            <a:avLst>
              <a:gd name="adj" fmla="val 18000"/>
            </a:avLst>
          </a:prstGeom>
          <a:solidFill>
            <a:srgbClr val="4A90C8"/>
          </a:solidFill>
          <a:ln>
            <a:noFill/>
          </a:ln>
          <a:effectLst/>
        </p:spPr>
        <p:txBody>
          <a:bodyPr rtlCol="0" anchor="ctr"/>
          <a:lstStyle/>
          <a:p/>
        </p:txBody>
      </p:sp>
      <p:sp>
        <p:nvSpPr>
          <p:cNvPr id="94" name="Rounded Rectangle 93"/>
          <p:cNvSpPr/>
          <p:nvPr/>
        </p:nvSpPr>
        <p:spPr>
          <a:xfrm>
            <a:off x="3557016" y="4270248"/>
            <a:ext cx="329184" cy="329184"/>
          </a:xfrm>
          <a:prstGeom prst="roundRect">
            <a:avLst>
              <a:gd name="adj" fmla="val 18000"/>
            </a:avLst>
          </a:prstGeom>
          <a:solidFill>
            <a:srgbClr val="4A90C8"/>
          </a:solidFill>
          <a:ln>
            <a:noFill/>
          </a:ln>
          <a:effectLst/>
        </p:spPr>
        <p:txBody>
          <a:bodyPr rtlCol="0" anchor="ctr"/>
          <a:lstStyle/>
          <a:p/>
        </p:txBody>
      </p:sp>
      <p:sp>
        <p:nvSpPr>
          <p:cNvPr id="95" name="Rounded Rectangle 94"/>
          <p:cNvSpPr/>
          <p:nvPr/>
        </p:nvSpPr>
        <p:spPr>
          <a:xfrm>
            <a:off x="3927348" y="4270248"/>
            <a:ext cx="329184" cy="329184"/>
          </a:xfrm>
          <a:prstGeom prst="roundRect">
            <a:avLst>
              <a:gd name="adj" fmla="val 18000"/>
            </a:avLst>
          </a:prstGeom>
          <a:solidFill>
            <a:srgbClr val="4A90C8"/>
          </a:solidFill>
          <a:ln>
            <a:noFill/>
          </a:ln>
          <a:effectLst/>
        </p:spPr>
        <p:txBody>
          <a:bodyPr rtlCol="0" anchor="ctr"/>
          <a:lstStyle/>
          <a:p/>
        </p:txBody>
      </p:sp>
      <p:sp>
        <p:nvSpPr>
          <p:cNvPr id="96" name="Rounded Rectangle 95"/>
          <p:cNvSpPr/>
          <p:nvPr/>
        </p:nvSpPr>
        <p:spPr>
          <a:xfrm>
            <a:off x="594360" y="4640580"/>
            <a:ext cx="329184" cy="329184"/>
          </a:xfrm>
          <a:prstGeom prst="roundRect">
            <a:avLst>
              <a:gd name="adj" fmla="val 18000"/>
            </a:avLst>
          </a:prstGeom>
          <a:solidFill>
            <a:srgbClr val="4A90C8"/>
          </a:solidFill>
          <a:ln>
            <a:noFill/>
          </a:ln>
          <a:effectLst/>
        </p:spPr>
        <p:txBody>
          <a:bodyPr rtlCol="0" anchor="ctr"/>
          <a:lstStyle/>
          <a:p/>
        </p:txBody>
      </p:sp>
      <p:sp>
        <p:nvSpPr>
          <p:cNvPr id="97" name="Rounded Rectangle 96"/>
          <p:cNvSpPr/>
          <p:nvPr/>
        </p:nvSpPr>
        <p:spPr>
          <a:xfrm>
            <a:off x="964692" y="4640580"/>
            <a:ext cx="329184" cy="329184"/>
          </a:xfrm>
          <a:prstGeom prst="roundRect">
            <a:avLst>
              <a:gd name="adj" fmla="val 18000"/>
            </a:avLst>
          </a:prstGeom>
          <a:solidFill>
            <a:srgbClr val="4A90C8"/>
          </a:solidFill>
          <a:ln>
            <a:noFill/>
          </a:ln>
          <a:effectLst/>
        </p:spPr>
        <p:txBody>
          <a:bodyPr rtlCol="0" anchor="ctr"/>
          <a:lstStyle/>
          <a:p/>
        </p:txBody>
      </p:sp>
      <p:sp>
        <p:nvSpPr>
          <p:cNvPr id="98" name="Rounded Rectangle 97"/>
          <p:cNvSpPr/>
          <p:nvPr/>
        </p:nvSpPr>
        <p:spPr>
          <a:xfrm>
            <a:off x="1335024" y="4640580"/>
            <a:ext cx="329184" cy="329184"/>
          </a:xfrm>
          <a:prstGeom prst="roundRect">
            <a:avLst>
              <a:gd name="adj" fmla="val 18000"/>
            </a:avLst>
          </a:prstGeom>
          <a:solidFill>
            <a:srgbClr val="4A90C8"/>
          </a:solidFill>
          <a:ln>
            <a:noFill/>
          </a:ln>
          <a:effectLst/>
        </p:spPr>
        <p:txBody>
          <a:bodyPr rtlCol="0" anchor="ctr"/>
          <a:lstStyle/>
          <a:p/>
        </p:txBody>
      </p:sp>
      <p:sp>
        <p:nvSpPr>
          <p:cNvPr id="99" name="Rounded Rectangle 98"/>
          <p:cNvSpPr/>
          <p:nvPr/>
        </p:nvSpPr>
        <p:spPr>
          <a:xfrm>
            <a:off x="1705356" y="4640580"/>
            <a:ext cx="329184" cy="329184"/>
          </a:xfrm>
          <a:prstGeom prst="roundRect">
            <a:avLst>
              <a:gd name="adj" fmla="val 18000"/>
            </a:avLst>
          </a:prstGeom>
          <a:solidFill>
            <a:srgbClr val="4A90C8"/>
          </a:solidFill>
          <a:ln>
            <a:noFill/>
          </a:ln>
          <a:effectLst/>
        </p:spPr>
        <p:txBody>
          <a:bodyPr rtlCol="0" anchor="ctr"/>
          <a:lstStyle/>
          <a:p/>
        </p:txBody>
      </p:sp>
      <p:sp>
        <p:nvSpPr>
          <p:cNvPr id="100" name="Rounded Rectangle 99"/>
          <p:cNvSpPr/>
          <p:nvPr/>
        </p:nvSpPr>
        <p:spPr>
          <a:xfrm>
            <a:off x="2075688" y="4640580"/>
            <a:ext cx="329184" cy="329184"/>
          </a:xfrm>
          <a:prstGeom prst="roundRect">
            <a:avLst>
              <a:gd name="adj" fmla="val 18000"/>
            </a:avLst>
          </a:prstGeom>
          <a:solidFill>
            <a:srgbClr val="4A90C8"/>
          </a:solidFill>
          <a:ln>
            <a:noFill/>
          </a:ln>
          <a:effectLst/>
        </p:spPr>
        <p:txBody>
          <a:bodyPr rtlCol="0" anchor="ctr"/>
          <a:lstStyle/>
          <a:p/>
        </p:txBody>
      </p:sp>
      <p:sp>
        <p:nvSpPr>
          <p:cNvPr id="101" name="Rounded Rectangle 100"/>
          <p:cNvSpPr/>
          <p:nvPr/>
        </p:nvSpPr>
        <p:spPr>
          <a:xfrm>
            <a:off x="2446020" y="4640580"/>
            <a:ext cx="329184" cy="329184"/>
          </a:xfrm>
          <a:prstGeom prst="roundRect">
            <a:avLst>
              <a:gd name="adj" fmla="val 18000"/>
            </a:avLst>
          </a:prstGeom>
          <a:solidFill>
            <a:srgbClr val="4A90C8"/>
          </a:solidFill>
          <a:ln>
            <a:noFill/>
          </a:ln>
          <a:effectLst/>
        </p:spPr>
        <p:txBody>
          <a:bodyPr rtlCol="0" anchor="ctr"/>
          <a:lstStyle/>
          <a:p/>
        </p:txBody>
      </p:sp>
      <p:sp>
        <p:nvSpPr>
          <p:cNvPr id="102" name="Rounded Rectangle 101"/>
          <p:cNvSpPr/>
          <p:nvPr/>
        </p:nvSpPr>
        <p:spPr>
          <a:xfrm>
            <a:off x="2816352" y="4640580"/>
            <a:ext cx="329184" cy="329184"/>
          </a:xfrm>
          <a:prstGeom prst="roundRect">
            <a:avLst>
              <a:gd name="adj" fmla="val 18000"/>
            </a:avLst>
          </a:prstGeom>
          <a:solidFill>
            <a:srgbClr val="4A90C8"/>
          </a:solidFill>
          <a:ln>
            <a:noFill/>
          </a:ln>
          <a:effectLst/>
        </p:spPr>
        <p:txBody>
          <a:bodyPr rtlCol="0" anchor="ctr"/>
          <a:lstStyle/>
          <a:p/>
        </p:txBody>
      </p:sp>
      <p:sp>
        <p:nvSpPr>
          <p:cNvPr id="103" name="Rounded Rectangle 102"/>
          <p:cNvSpPr/>
          <p:nvPr/>
        </p:nvSpPr>
        <p:spPr>
          <a:xfrm>
            <a:off x="3186684" y="4640580"/>
            <a:ext cx="329184" cy="329184"/>
          </a:xfrm>
          <a:prstGeom prst="roundRect">
            <a:avLst>
              <a:gd name="adj" fmla="val 18000"/>
            </a:avLst>
          </a:prstGeom>
          <a:solidFill>
            <a:srgbClr val="4A90C8"/>
          </a:solidFill>
          <a:ln>
            <a:noFill/>
          </a:ln>
          <a:effectLst/>
        </p:spPr>
        <p:txBody>
          <a:bodyPr rtlCol="0" anchor="ctr"/>
          <a:lstStyle/>
          <a:p/>
        </p:txBody>
      </p:sp>
      <p:sp>
        <p:nvSpPr>
          <p:cNvPr id="104" name="Rounded Rectangle 103"/>
          <p:cNvSpPr/>
          <p:nvPr/>
        </p:nvSpPr>
        <p:spPr>
          <a:xfrm>
            <a:off x="3557016" y="4640580"/>
            <a:ext cx="329184" cy="329184"/>
          </a:xfrm>
          <a:prstGeom prst="roundRect">
            <a:avLst>
              <a:gd name="adj" fmla="val 18000"/>
            </a:avLst>
          </a:prstGeom>
          <a:solidFill>
            <a:srgbClr val="4A90C8"/>
          </a:solidFill>
          <a:ln>
            <a:noFill/>
          </a:ln>
          <a:effectLst/>
        </p:spPr>
        <p:txBody>
          <a:bodyPr rtlCol="0" anchor="ctr"/>
          <a:lstStyle/>
          <a:p/>
        </p:txBody>
      </p:sp>
      <p:sp>
        <p:nvSpPr>
          <p:cNvPr id="105" name="Rounded Rectangle 104"/>
          <p:cNvSpPr/>
          <p:nvPr/>
        </p:nvSpPr>
        <p:spPr>
          <a:xfrm>
            <a:off x="3927348" y="4640580"/>
            <a:ext cx="329184" cy="329184"/>
          </a:xfrm>
          <a:prstGeom prst="roundRect">
            <a:avLst>
              <a:gd name="adj" fmla="val 18000"/>
            </a:avLst>
          </a:prstGeom>
          <a:solidFill>
            <a:srgbClr val="7A4EA0"/>
          </a:solidFill>
          <a:ln>
            <a:noFill/>
          </a:ln>
          <a:effectLst/>
        </p:spPr>
        <p:txBody>
          <a:bodyPr rtlCol="0" anchor="ctr"/>
          <a:lstStyle/>
          <a:p/>
        </p:txBody>
      </p:sp>
      <p:sp>
        <p:nvSpPr>
          <p:cNvPr id="106" name="Rounded Rectangle 105"/>
          <p:cNvSpPr/>
          <p:nvPr/>
        </p:nvSpPr>
        <p:spPr>
          <a:xfrm>
            <a:off x="594360" y="5134356"/>
            <a:ext cx="1207008" cy="438912"/>
          </a:xfrm>
          <a:prstGeom prst="roundRect">
            <a:avLst>
              <a:gd name="adj" fmla="val 40000"/>
            </a:avLst>
          </a:prstGeom>
          <a:solidFill>
            <a:srgbClr val="EE9B2F"/>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FFFFFF"/>
                </a:solidFill>
                <a:latin typeface="Calibri"/>
              </a:rPr>
              <a:t>Azot %78</a:t>
            </a:r>
          </a:p>
        </p:txBody>
      </p:sp>
      <p:sp>
        <p:nvSpPr>
          <p:cNvPr id="107" name="Rounded Rectangle 106"/>
          <p:cNvSpPr/>
          <p:nvPr/>
        </p:nvSpPr>
        <p:spPr>
          <a:xfrm>
            <a:off x="1874520" y="5134356"/>
            <a:ext cx="1207008" cy="438912"/>
          </a:xfrm>
          <a:prstGeom prst="roundRect">
            <a:avLst>
              <a:gd name="adj" fmla="val 40000"/>
            </a:avLst>
          </a:prstGeom>
          <a:solidFill>
            <a:srgbClr val="4A90C8"/>
          </a:solidFill>
          <a:ln>
            <a:noFill/>
          </a:ln>
          <a:effectLst/>
        </p:spPr>
        <p:txBody>
          <a:bodyPr rtlCol="0" anchor="ctr" wrap="square" lIns="36576" rIns="36576" tIns="0" bIns="0">
            <a:noAutofit/>
          </a:bodyPr>
          <a:lstStyle/>
          <a:p>
            <a:pPr algn="ctr">
              <a:spcBef>
                <a:spcPts val="0"/>
              </a:spcBef>
              <a:spcAft>
                <a:spcPts val="0"/>
              </a:spcAft>
            </a:pPr>
            <a:r>
              <a:rPr lang="tr-TR" sz="1550" b="1" i="0">
                <a:solidFill>
                  <a:srgbClr val="FFFFFF"/>
                </a:solidFill>
                <a:latin typeface="Calibri"/>
              </a:rPr>
              <a:t>Oksijen %21</a:t>
            </a:r>
          </a:p>
        </p:txBody>
      </p:sp>
      <p:sp>
        <p:nvSpPr>
          <p:cNvPr id="108" name="Rounded Rectangle 107"/>
          <p:cNvSpPr/>
          <p:nvPr/>
        </p:nvSpPr>
        <p:spPr>
          <a:xfrm>
            <a:off x="3154680" y="5134356"/>
            <a:ext cx="1207008" cy="438912"/>
          </a:xfrm>
          <a:prstGeom prst="roundRect">
            <a:avLst>
              <a:gd name="adj" fmla="val 40000"/>
            </a:avLst>
          </a:prstGeom>
          <a:solidFill>
            <a:srgbClr val="7A4EA0"/>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FFFFFF"/>
                </a:solidFill>
                <a:latin typeface="Calibri"/>
              </a:rPr>
              <a:t>Diğer %1</a:t>
            </a:r>
          </a:p>
        </p:txBody>
      </p:sp>
      <p:sp>
        <p:nvSpPr>
          <p:cNvPr id="109" name="TextBox 108"/>
          <p:cNvSpPr txBox="1"/>
          <p:nvPr/>
        </p:nvSpPr>
        <p:spPr>
          <a:xfrm>
            <a:off x="594360" y="5637276"/>
            <a:ext cx="3840480" cy="653796"/>
          </a:xfrm>
          <a:prstGeom prst="rect">
            <a:avLst/>
          </a:prstGeom>
          <a:noFill/>
        </p:spPr>
        <p:txBody>
          <a:bodyPr wrap="square" anchor="t" lIns="73152" rIns="73152" tIns="36576" bIns="36576">
            <a:noAutofit/>
          </a:bodyPr>
          <a:lstStyle/>
          <a:p>
            <a:pPr algn="l">
              <a:spcBef>
                <a:spcPts val="0"/>
              </a:spcBef>
              <a:spcAft>
                <a:spcPts val="171"/>
              </a:spcAft>
            </a:pPr>
            <a:r>
              <a:rPr lang="tr-TR" sz="1200" b="0" i="1">
                <a:solidFill>
                  <a:srgbClr val="767676"/>
                </a:solidFill>
                <a:latin typeface="Calibri"/>
              </a:rPr>
              <a:t>%1: argon, su buharı, karbondioksit, metan, azot oksit, neon, ozon vs.</a:t>
            </a:r>
          </a:p>
          <a:p>
            <a:pPr algn="l">
              <a:spcBef>
                <a:spcPts val="0"/>
              </a:spcBef>
              <a:spcAft>
                <a:spcPts val="0"/>
              </a:spcAft>
            </a:pPr>
            <a:r>
              <a:rPr lang="tr-TR" sz="1200" b="0" i="1">
                <a:solidFill>
                  <a:srgbClr val="767676"/>
                </a:solidFill>
                <a:latin typeface="Calibri"/>
              </a:rPr>
              <a:t>Grafik 3.1'in verisi (kitap s. 78) · her kare %1</a:t>
            </a:r>
          </a:p>
        </p:txBody>
      </p:sp>
      <p:sp>
        <p:nvSpPr>
          <p:cNvPr id="110" name="Rounded Rectangle 109"/>
          <p:cNvSpPr/>
          <p:nvPr/>
        </p:nvSpPr>
        <p:spPr>
          <a:xfrm>
            <a:off x="4754880" y="1261872"/>
            <a:ext cx="6933895" cy="1417320"/>
          </a:xfrm>
          <a:prstGeom prst="roundRect">
            <a:avLst>
              <a:gd name="adj" fmla="val 8000"/>
            </a:avLst>
          </a:prstGeom>
          <a:solidFill>
            <a:srgbClr val="F0F0F0"/>
          </a:solidFill>
          <a:ln>
            <a:noFill/>
          </a:ln>
          <a:effectLst/>
        </p:spPr>
        <p:txBody>
          <a:bodyPr rtlCol="0" anchor="ctr"/>
          <a:lstStyle/>
          <a:p/>
        </p:txBody>
      </p:sp>
      <p:sp>
        <p:nvSpPr>
          <p:cNvPr id="111" name="Rectangle 110"/>
          <p:cNvSpPr/>
          <p:nvPr/>
        </p:nvSpPr>
        <p:spPr>
          <a:xfrm>
            <a:off x="4754880" y="1261872"/>
            <a:ext cx="118872" cy="1417320"/>
          </a:xfrm>
          <a:prstGeom prst="rect">
            <a:avLst/>
          </a:prstGeom>
          <a:solidFill>
            <a:srgbClr val="2C6696"/>
          </a:solidFill>
          <a:ln>
            <a:noFill/>
          </a:ln>
          <a:effectLst/>
        </p:spPr>
        <p:txBody>
          <a:bodyPr rtlCol="0" anchor="ctr"/>
          <a:lstStyle/>
          <a:p/>
        </p:txBody>
      </p:sp>
      <p:sp>
        <p:nvSpPr>
          <p:cNvPr id="112" name="TextBox 111"/>
          <p:cNvSpPr txBox="1"/>
          <p:nvPr/>
        </p:nvSpPr>
        <p:spPr>
          <a:xfrm>
            <a:off x="5029200" y="1261872"/>
            <a:ext cx="6522415" cy="141732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Meteoroloji ve klimatolojinin inceleme alanı olan tüm hava olayları atmosferde gerçekleşir.</a:t>
            </a:r>
          </a:p>
        </p:txBody>
      </p:sp>
      <p:sp>
        <p:nvSpPr>
          <p:cNvPr id="113" name="Rounded Rectangle 112"/>
          <p:cNvSpPr/>
          <p:nvPr/>
        </p:nvSpPr>
        <p:spPr>
          <a:xfrm>
            <a:off x="4754880" y="2816352"/>
            <a:ext cx="6933895" cy="2423160"/>
          </a:xfrm>
          <a:prstGeom prst="roundRect">
            <a:avLst>
              <a:gd name="adj" fmla="val 8000"/>
            </a:avLst>
          </a:prstGeom>
          <a:solidFill>
            <a:srgbClr val="F0F0F0"/>
          </a:solidFill>
          <a:ln>
            <a:noFill/>
          </a:ln>
          <a:effectLst/>
        </p:spPr>
        <p:txBody>
          <a:bodyPr rtlCol="0" anchor="ctr"/>
          <a:lstStyle/>
          <a:p/>
        </p:txBody>
      </p:sp>
      <p:sp>
        <p:nvSpPr>
          <p:cNvPr id="114" name="Rectangle 113"/>
          <p:cNvSpPr/>
          <p:nvPr/>
        </p:nvSpPr>
        <p:spPr>
          <a:xfrm>
            <a:off x="4754880" y="2816352"/>
            <a:ext cx="118872" cy="2423160"/>
          </a:xfrm>
          <a:prstGeom prst="rect">
            <a:avLst/>
          </a:prstGeom>
          <a:solidFill>
            <a:srgbClr val="4A90C8"/>
          </a:solidFill>
          <a:ln>
            <a:noFill/>
          </a:ln>
          <a:effectLst/>
        </p:spPr>
        <p:txBody>
          <a:bodyPr rtlCol="0" anchor="ctr"/>
          <a:lstStyle/>
          <a:p/>
        </p:txBody>
      </p:sp>
      <p:sp>
        <p:nvSpPr>
          <p:cNvPr id="115" name="TextBox 114"/>
          <p:cNvSpPr txBox="1"/>
          <p:nvPr/>
        </p:nvSpPr>
        <p:spPr>
          <a:xfrm>
            <a:off x="5029200" y="2816352"/>
            <a:ext cx="6522415" cy="242316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Yeryüzündeki tüm yaşam biçimleri için vazgeçilmez bir ortam olan atmosfer; havada asılı hâlde bulunan su damlacıkları, buz kristalleri, toz tanecikleri gibi sıvı ve katı tanecikler içeren gaz karışımlarından oluşur.</a:t>
            </a:r>
          </a:p>
        </p:txBody>
      </p:sp>
      <p:sp>
        <p:nvSpPr>
          <p:cNvPr id="116" name="Rounded Rectangle 115"/>
          <p:cNvSpPr/>
          <p:nvPr/>
        </p:nvSpPr>
        <p:spPr>
          <a:xfrm>
            <a:off x="4754880" y="5422392"/>
            <a:ext cx="6933895" cy="82296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200" b="1" i="0">
                <a:solidFill>
                  <a:srgbClr val="262626"/>
                </a:solidFill>
                <a:latin typeface="Calibri"/>
              </a:rPr>
              <a:t>Hangi gaz en çok? Su buharı hangi dilimde?</a:t>
            </a:r>
          </a:p>
        </p:txBody>
      </p:sp>
      <p:sp>
        <p:nvSpPr>
          <p:cNvPr id="117" name="TextBox 1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18" name="Rounded Rectangle 1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78</a:t>
            </a:r>
          </a:p>
        </p:txBody>
      </p:sp>
      <p:sp>
        <p:nvSpPr>
          <p:cNvPr id="119" name="TextBox 1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 / 268</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Atmosfer ne işe yarar? Doğru olanları seç</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DOĞRU OLANLARI SEÇ</a:t>
            </a:r>
          </a:p>
        </p:txBody>
      </p:sp>
      <p:sp>
        <p:nvSpPr>
          <p:cNvPr id="6" name="Rounded Rectangle 5"/>
          <p:cNvSpPr/>
          <p:nvPr/>
        </p:nvSpPr>
        <p:spPr>
          <a:xfrm>
            <a:off x="502920" y="1243584"/>
            <a:ext cx="11185855" cy="621792"/>
          </a:xfrm>
          <a:prstGeom prst="roundRect">
            <a:avLst>
              <a:gd name="adj" fmla="val 25000"/>
            </a:avLst>
          </a:prstGeom>
          <a:solidFill>
            <a:srgbClr val="FFFFFF"/>
          </a:solidFill>
          <a:ln w="12700">
            <a:solidFill>
              <a:srgbClr val="D9D9D9"/>
            </a:solidFill>
          </a:ln>
          <a:effectLst/>
        </p:spPr>
        <p:txBody>
          <a:bodyPr rtlCol="0" anchor="ctr"/>
          <a:lstStyle/>
          <a:p/>
        </p:txBody>
      </p:sp>
      <p:sp>
        <p:nvSpPr>
          <p:cNvPr id="7" name="Oval 6"/>
          <p:cNvSpPr/>
          <p:nvPr/>
        </p:nvSpPr>
        <p:spPr>
          <a:xfrm>
            <a:off x="594360" y="1325880"/>
            <a:ext cx="457200" cy="45720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a:t>
            </a:r>
          </a:p>
        </p:txBody>
      </p:sp>
      <p:sp>
        <p:nvSpPr>
          <p:cNvPr id="8" name="TextBox 7"/>
          <p:cNvSpPr txBox="1"/>
          <p:nvPr/>
        </p:nvSpPr>
        <p:spPr>
          <a:xfrm>
            <a:off x="1188720" y="1243584"/>
            <a:ext cx="10362895" cy="62179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Güneş ışınlarının dağılmasına neden olur. Böylece gölgede kalan yerlerin de aydınlanmasını sağlar.</a:t>
            </a:r>
          </a:p>
        </p:txBody>
      </p:sp>
      <p:sp>
        <p:nvSpPr>
          <p:cNvPr id="9" name="Rounded Rectangle 8"/>
          <p:cNvSpPr/>
          <p:nvPr/>
        </p:nvSpPr>
        <p:spPr>
          <a:xfrm>
            <a:off x="502920" y="1956816"/>
            <a:ext cx="11185855" cy="621792"/>
          </a:xfrm>
          <a:prstGeom prst="roundRect">
            <a:avLst>
              <a:gd name="adj" fmla="val 25000"/>
            </a:avLst>
          </a:prstGeom>
          <a:solidFill>
            <a:srgbClr val="FFFFFF"/>
          </a:solidFill>
          <a:ln w="12700">
            <a:solidFill>
              <a:srgbClr val="D9D9D9"/>
            </a:solidFill>
          </a:ln>
          <a:effectLst/>
        </p:spPr>
        <p:txBody>
          <a:bodyPr rtlCol="0" anchor="ctr"/>
          <a:lstStyle/>
          <a:p/>
        </p:txBody>
      </p:sp>
      <p:sp>
        <p:nvSpPr>
          <p:cNvPr id="10" name="Oval 9"/>
          <p:cNvSpPr/>
          <p:nvPr/>
        </p:nvSpPr>
        <p:spPr>
          <a:xfrm>
            <a:off x="594360" y="2039112"/>
            <a:ext cx="457200" cy="45720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2</a:t>
            </a:r>
          </a:p>
        </p:txBody>
      </p:sp>
      <p:sp>
        <p:nvSpPr>
          <p:cNvPr id="11" name="TextBox 10"/>
          <p:cNvSpPr txBox="1"/>
          <p:nvPr/>
        </p:nvSpPr>
        <p:spPr>
          <a:xfrm>
            <a:off x="1188720" y="1956816"/>
            <a:ext cx="10362895" cy="62179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Meteorların büyük kütle olarak yeryüzüne düşmesini sağlar.</a:t>
            </a:r>
          </a:p>
        </p:txBody>
      </p:sp>
      <p:sp>
        <p:nvSpPr>
          <p:cNvPr id="12" name="Rounded Rectangle 11"/>
          <p:cNvSpPr/>
          <p:nvPr/>
        </p:nvSpPr>
        <p:spPr>
          <a:xfrm>
            <a:off x="502920" y="2670048"/>
            <a:ext cx="11185855" cy="621792"/>
          </a:xfrm>
          <a:prstGeom prst="roundRect">
            <a:avLst>
              <a:gd name="adj" fmla="val 25000"/>
            </a:avLst>
          </a:prstGeom>
          <a:solidFill>
            <a:srgbClr val="FFFFFF"/>
          </a:solidFill>
          <a:ln w="12700">
            <a:solidFill>
              <a:srgbClr val="D9D9D9"/>
            </a:solidFill>
          </a:ln>
          <a:effectLst/>
        </p:spPr>
        <p:txBody>
          <a:bodyPr rtlCol="0" anchor="ctr"/>
          <a:lstStyle/>
          <a:p/>
        </p:txBody>
      </p:sp>
      <p:sp>
        <p:nvSpPr>
          <p:cNvPr id="13" name="Oval 12"/>
          <p:cNvSpPr/>
          <p:nvPr/>
        </p:nvSpPr>
        <p:spPr>
          <a:xfrm>
            <a:off x="594360" y="2752344"/>
            <a:ext cx="457200" cy="45720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3</a:t>
            </a:r>
          </a:p>
        </p:txBody>
      </p:sp>
      <p:sp>
        <p:nvSpPr>
          <p:cNvPr id="14" name="TextBox 13"/>
          <p:cNvSpPr txBox="1"/>
          <p:nvPr/>
        </p:nvSpPr>
        <p:spPr>
          <a:xfrm>
            <a:off x="1188720" y="2670048"/>
            <a:ext cx="10362895" cy="62179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Güneş’ten gelen zararlı ışınları absorbe eder.</a:t>
            </a:r>
          </a:p>
        </p:txBody>
      </p:sp>
      <p:sp>
        <p:nvSpPr>
          <p:cNvPr id="15" name="Rounded Rectangle 14"/>
          <p:cNvSpPr/>
          <p:nvPr/>
        </p:nvSpPr>
        <p:spPr>
          <a:xfrm>
            <a:off x="502920" y="3383280"/>
            <a:ext cx="11185855" cy="621792"/>
          </a:xfrm>
          <a:prstGeom prst="roundRect">
            <a:avLst>
              <a:gd name="adj" fmla="val 25000"/>
            </a:avLst>
          </a:prstGeom>
          <a:solidFill>
            <a:srgbClr val="FFFFFF"/>
          </a:solidFill>
          <a:ln w="12700">
            <a:solidFill>
              <a:srgbClr val="D9D9D9"/>
            </a:solidFill>
          </a:ln>
          <a:effectLst/>
        </p:spPr>
        <p:txBody>
          <a:bodyPr rtlCol="0" anchor="ctr"/>
          <a:lstStyle/>
          <a:p/>
        </p:txBody>
      </p:sp>
      <p:sp>
        <p:nvSpPr>
          <p:cNvPr id="16" name="Oval 15"/>
          <p:cNvSpPr/>
          <p:nvPr/>
        </p:nvSpPr>
        <p:spPr>
          <a:xfrm>
            <a:off x="594360" y="3465576"/>
            <a:ext cx="457200" cy="45720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4</a:t>
            </a:r>
          </a:p>
        </p:txBody>
      </p:sp>
      <p:sp>
        <p:nvSpPr>
          <p:cNvPr id="17" name="TextBox 16"/>
          <p:cNvSpPr txBox="1"/>
          <p:nvPr/>
        </p:nvSpPr>
        <p:spPr>
          <a:xfrm>
            <a:off x="1188720" y="3383280"/>
            <a:ext cx="10362895" cy="62179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İçinde bulundurduğu gaz oranlarıyla yaşam için en uygun koşulları oluşturur.</a:t>
            </a:r>
          </a:p>
        </p:txBody>
      </p:sp>
      <p:sp>
        <p:nvSpPr>
          <p:cNvPr id="18" name="Rounded Rectangle 17"/>
          <p:cNvSpPr/>
          <p:nvPr/>
        </p:nvSpPr>
        <p:spPr>
          <a:xfrm>
            <a:off x="502920" y="4096512"/>
            <a:ext cx="11185855" cy="621792"/>
          </a:xfrm>
          <a:prstGeom prst="roundRect">
            <a:avLst>
              <a:gd name="adj" fmla="val 25000"/>
            </a:avLst>
          </a:prstGeom>
          <a:solidFill>
            <a:srgbClr val="FFFFFF"/>
          </a:solidFill>
          <a:ln w="12700">
            <a:solidFill>
              <a:srgbClr val="D9D9D9"/>
            </a:solidFill>
          </a:ln>
          <a:effectLst/>
        </p:spPr>
        <p:txBody>
          <a:bodyPr rtlCol="0" anchor="ctr"/>
          <a:lstStyle/>
          <a:p/>
        </p:txBody>
      </p:sp>
      <p:sp>
        <p:nvSpPr>
          <p:cNvPr id="19" name="Oval 18"/>
          <p:cNvSpPr/>
          <p:nvPr/>
        </p:nvSpPr>
        <p:spPr>
          <a:xfrm>
            <a:off x="594360" y="4178808"/>
            <a:ext cx="457200" cy="45720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5</a:t>
            </a:r>
          </a:p>
        </p:txBody>
      </p:sp>
      <p:sp>
        <p:nvSpPr>
          <p:cNvPr id="20" name="TextBox 19"/>
          <p:cNvSpPr txBox="1"/>
          <p:nvPr/>
        </p:nvSpPr>
        <p:spPr>
          <a:xfrm>
            <a:off x="1188720" y="4096512"/>
            <a:ext cx="10362895" cy="62179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Dünya’nın aşırı ısınması ve soğumasına neden olur.</a:t>
            </a:r>
          </a:p>
        </p:txBody>
      </p:sp>
      <p:sp>
        <p:nvSpPr>
          <p:cNvPr id="21" name="Rounded Rectangle 20"/>
          <p:cNvSpPr/>
          <p:nvPr/>
        </p:nvSpPr>
        <p:spPr>
          <a:xfrm>
            <a:off x="502920" y="4809744"/>
            <a:ext cx="11185855" cy="621792"/>
          </a:xfrm>
          <a:prstGeom prst="roundRect">
            <a:avLst>
              <a:gd name="adj" fmla="val 25000"/>
            </a:avLst>
          </a:prstGeom>
          <a:solidFill>
            <a:srgbClr val="FFFFFF"/>
          </a:solidFill>
          <a:ln w="12700">
            <a:solidFill>
              <a:srgbClr val="D9D9D9"/>
            </a:solidFill>
          </a:ln>
          <a:effectLst/>
        </p:spPr>
        <p:txBody>
          <a:bodyPr rtlCol="0" anchor="ctr"/>
          <a:lstStyle/>
          <a:p/>
        </p:txBody>
      </p:sp>
      <p:sp>
        <p:nvSpPr>
          <p:cNvPr id="22" name="Oval 21"/>
          <p:cNvSpPr/>
          <p:nvPr/>
        </p:nvSpPr>
        <p:spPr>
          <a:xfrm>
            <a:off x="594360" y="4892040"/>
            <a:ext cx="457200" cy="45720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6</a:t>
            </a:r>
          </a:p>
        </p:txBody>
      </p:sp>
      <p:sp>
        <p:nvSpPr>
          <p:cNvPr id="23" name="TextBox 22"/>
          <p:cNvSpPr txBox="1"/>
          <p:nvPr/>
        </p:nvSpPr>
        <p:spPr>
          <a:xfrm>
            <a:off x="1188720" y="4809744"/>
            <a:ext cx="10362895" cy="62179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Hava olaylarının meydana gelmesini sağlar.</a:t>
            </a:r>
          </a:p>
        </p:txBody>
      </p:sp>
      <p:sp>
        <p:nvSpPr>
          <p:cNvPr id="24" name="Rounded Rectangle 23"/>
          <p:cNvSpPr/>
          <p:nvPr/>
        </p:nvSpPr>
        <p:spPr>
          <a:xfrm>
            <a:off x="502920" y="5522976"/>
            <a:ext cx="11185855" cy="621792"/>
          </a:xfrm>
          <a:prstGeom prst="roundRect">
            <a:avLst>
              <a:gd name="adj" fmla="val 25000"/>
            </a:avLst>
          </a:prstGeom>
          <a:solidFill>
            <a:srgbClr val="FFFFFF"/>
          </a:solidFill>
          <a:ln w="12700">
            <a:solidFill>
              <a:srgbClr val="D9D9D9"/>
            </a:solidFill>
          </a:ln>
          <a:effectLst/>
        </p:spPr>
        <p:txBody>
          <a:bodyPr rtlCol="0" anchor="ctr"/>
          <a:lstStyle/>
          <a:p/>
        </p:txBody>
      </p:sp>
      <p:sp>
        <p:nvSpPr>
          <p:cNvPr id="25" name="Oval 24"/>
          <p:cNvSpPr/>
          <p:nvPr/>
        </p:nvSpPr>
        <p:spPr>
          <a:xfrm>
            <a:off x="594360" y="5605272"/>
            <a:ext cx="457200" cy="45720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7</a:t>
            </a:r>
          </a:p>
        </p:txBody>
      </p:sp>
      <p:sp>
        <p:nvSpPr>
          <p:cNvPr id="26" name="TextBox 25"/>
          <p:cNvSpPr txBox="1"/>
          <p:nvPr/>
        </p:nvSpPr>
        <p:spPr>
          <a:xfrm>
            <a:off x="1188720" y="5522976"/>
            <a:ext cx="10362895" cy="621792"/>
          </a:xfrm>
          <a:prstGeom prst="rect">
            <a:avLst/>
          </a:prstGeom>
          <a:noFill/>
        </p:spPr>
        <p:txBody>
          <a:bodyPr wrap="square" anchor="ctr" lIns="73152" rIns="73152" tIns="36576" bIns="36576">
            <a:noAutofit/>
          </a:bodyPr>
          <a:lstStyle/>
          <a:p>
            <a:pPr algn="l">
              <a:spcBef>
                <a:spcPts val="0"/>
              </a:spcBef>
              <a:spcAft>
                <a:spcPts val="0"/>
              </a:spcAft>
            </a:pPr>
            <a:r>
              <a:rPr lang="tr-TR" sz="1850" b="0" i="0">
                <a:solidFill>
                  <a:srgbClr val="262626"/>
                </a:solidFill>
                <a:latin typeface="Calibri"/>
              </a:rPr>
              <a:t>Su damlacıkları, buz kristalleri, toz tanecikleri gibi sıvı ve katı tanecikler içeren gaz karışımlarından oluşur</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78</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 / 268</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Atmosfer ne işe yarar? Doğru olanları seç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43584"/>
            <a:ext cx="11185855" cy="621792"/>
          </a:xfrm>
          <a:prstGeom prst="roundRect">
            <a:avLst>
              <a:gd name="adj" fmla="val 25000"/>
            </a:avLst>
          </a:prstGeom>
          <a:solidFill>
            <a:srgbClr val="E3F1E4"/>
          </a:solidFill>
          <a:ln w="25400">
            <a:solidFill>
              <a:srgbClr val="2E7D32"/>
            </a:solidFill>
          </a:ln>
          <a:effectLst/>
        </p:spPr>
        <p:txBody>
          <a:bodyPr rtlCol="0" anchor="ctr"/>
          <a:lstStyle/>
          <a:p/>
        </p:txBody>
      </p:sp>
      <p:sp>
        <p:nvSpPr>
          <p:cNvPr id="7" name="Oval 6"/>
          <p:cNvSpPr/>
          <p:nvPr/>
        </p:nvSpPr>
        <p:spPr>
          <a:xfrm>
            <a:off x="594360" y="1325880"/>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a:t>
            </a:r>
          </a:p>
        </p:txBody>
      </p:sp>
      <p:sp>
        <p:nvSpPr>
          <p:cNvPr id="8" name="TextBox 7"/>
          <p:cNvSpPr txBox="1"/>
          <p:nvPr/>
        </p:nvSpPr>
        <p:spPr>
          <a:xfrm>
            <a:off x="1188720" y="1243584"/>
            <a:ext cx="10362895" cy="62179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1. Güneş ışınlarının dağılmasına neden olur. Böylece gölgede kalan yerlerin de aydınlanmasını sağlar.</a:t>
            </a:r>
          </a:p>
        </p:txBody>
      </p:sp>
      <p:sp>
        <p:nvSpPr>
          <p:cNvPr id="9" name="Rounded Rectangle 8"/>
          <p:cNvSpPr/>
          <p:nvPr/>
        </p:nvSpPr>
        <p:spPr>
          <a:xfrm>
            <a:off x="502920" y="1956816"/>
            <a:ext cx="11185855" cy="621792"/>
          </a:xfrm>
          <a:prstGeom prst="roundRect">
            <a:avLst>
              <a:gd name="adj" fmla="val 25000"/>
            </a:avLst>
          </a:prstGeom>
          <a:solidFill>
            <a:srgbClr val="F9E1E1"/>
          </a:solidFill>
          <a:ln w="25400">
            <a:solidFill>
              <a:srgbClr val="D3373A"/>
            </a:solidFill>
          </a:ln>
          <a:effectLst/>
        </p:spPr>
        <p:txBody>
          <a:bodyPr rtlCol="0" anchor="ctr"/>
          <a:lstStyle/>
          <a:p/>
        </p:txBody>
      </p:sp>
      <p:sp>
        <p:nvSpPr>
          <p:cNvPr id="10" name="Oval 9"/>
          <p:cNvSpPr/>
          <p:nvPr/>
        </p:nvSpPr>
        <p:spPr>
          <a:xfrm>
            <a:off x="594360" y="2039112"/>
            <a:ext cx="457200" cy="45720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a:t>
            </a:r>
          </a:p>
        </p:txBody>
      </p:sp>
      <p:sp>
        <p:nvSpPr>
          <p:cNvPr id="11" name="TextBox 10"/>
          <p:cNvSpPr txBox="1"/>
          <p:nvPr/>
        </p:nvSpPr>
        <p:spPr>
          <a:xfrm>
            <a:off x="1188720" y="1956816"/>
            <a:ext cx="10362895" cy="621792"/>
          </a:xfrm>
          <a:prstGeom prst="rect">
            <a:avLst/>
          </a:prstGeom>
          <a:noFill/>
        </p:spPr>
        <p:txBody>
          <a:bodyPr wrap="square" anchor="ctr" lIns="73152" rIns="73152" tIns="36576" bIns="36576">
            <a:noAutofit/>
          </a:bodyPr>
          <a:lstStyle/>
          <a:p>
            <a:pPr algn="l">
              <a:spcBef>
                <a:spcPts val="0"/>
              </a:spcBef>
              <a:spcAft>
                <a:spcPts val="0"/>
              </a:spcAft>
            </a:pPr>
            <a:r>
              <a:rPr lang="tr-TR" sz="1750" b="0" i="0">
                <a:solidFill>
                  <a:srgbClr val="262626"/>
                </a:solidFill>
                <a:latin typeface="Calibri"/>
              </a:rPr>
              <a:t>2. Meteorların büyük kütle olarak yeryüzüne düşmesini sağlar.  → </a:t>
            </a:r>
            <a:r>
              <a:rPr lang="tr-TR" sz="1750" b="1" i="0">
                <a:solidFill>
                  <a:srgbClr val="262626"/>
                </a:solidFill>
                <a:latin typeface="Calibri"/>
              </a:rPr>
              <a:t>Meteorların büyük kütle olarak yeryüzüne düşmesini engeller.</a:t>
            </a:r>
          </a:p>
        </p:txBody>
      </p:sp>
      <p:sp>
        <p:nvSpPr>
          <p:cNvPr id="12" name="Rounded Rectangle 11"/>
          <p:cNvSpPr/>
          <p:nvPr/>
        </p:nvSpPr>
        <p:spPr>
          <a:xfrm>
            <a:off x="502920" y="2670048"/>
            <a:ext cx="11185855" cy="621792"/>
          </a:xfrm>
          <a:prstGeom prst="roundRect">
            <a:avLst>
              <a:gd name="adj" fmla="val 25000"/>
            </a:avLst>
          </a:prstGeom>
          <a:solidFill>
            <a:srgbClr val="E3F1E4"/>
          </a:solidFill>
          <a:ln w="25400">
            <a:solidFill>
              <a:srgbClr val="2E7D32"/>
            </a:solidFill>
          </a:ln>
          <a:effectLst/>
        </p:spPr>
        <p:txBody>
          <a:bodyPr rtlCol="0" anchor="ctr"/>
          <a:lstStyle/>
          <a:p/>
        </p:txBody>
      </p:sp>
      <p:sp>
        <p:nvSpPr>
          <p:cNvPr id="13" name="Oval 12"/>
          <p:cNvSpPr/>
          <p:nvPr/>
        </p:nvSpPr>
        <p:spPr>
          <a:xfrm>
            <a:off x="594360" y="2752344"/>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a:t>
            </a:r>
          </a:p>
        </p:txBody>
      </p:sp>
      <p:sp>
        <p:nvSpPr>
          <p:cNvPr id="14" name="TextBox 13"/>
          <p:cNvSpPr txBox="1"/>
          <p:nvPr/>
        </p:nvSpPr>
        <p:spPr>
          <a:xfrm>
            <a:off x="1188720" y="2670048"/>
            <a:ext cx="10362895" cy="62179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3. Güneş’ten gelen zararlı ışınları absorbe eder.</a:t>
            </a:r>
          </a:p>
        </p:txBody>
      </p:sp>
      <p:sp>
        <p:nvSpPr>
          <p:cNvPr id="15" name="Rounded Rectangle 14"/>
          <p:cNvSpPr/>
          <p:nvPr/>
        </p:nvSpPr>
        <p:spPr>
          <a:xfrm>
            <a:off x="502920" y="3383280"/>
            <a:ext cx="11185855" cy="621792"/>
          </a:xfrm>
          <a:prstGeom prst="roundRect">
            <a:avLst>
              <a:gd name="adj" fmla="val 25000"/>
            </a:avLst>
          </a:prstGeom>
          <a:solidFill>
            <a:srgbClr val="E3F1E4"/>
          </a:solidFill>
          <a:ln w="25400">
            <a:solidFill>
              <a:srgbClr val="2E7D32"/>
            </a:solidFill>
          </a:ln>
          <a:effectLst/>
        </p:spPr>
        <p:txBody>
          <a:bodyPr rtlCol="0" anchor="ctr"/>
          <a:lstStyle/>
          <a:p/>
        </p:txBody>
      </p:sp>
      <p:sp>
        <p:nvSpPr>
          <p:cNvPr id="16" name="Oval 15"/>
          <p:cNvSpPr/>
          <p:nvPr/>
        </p:nvSpPr>
        <p:spPr>
          <a:xfrm>
            <a:off x="594360" y="3465576"/>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a:t>
            </a:r>
          </a:p>
        </p:txBody>
      </p:sp>
      <p:sp>
        <p:nvSpPr>
          <p:cNvPr id="17" name="TextBox 16"/>
          <p:cNvSpPr txBox="1"/>
          <p:nvPr/>
        </p:nvSpPr>
        <p:spPr>
          <a:xfrm>
            <a:off x="1188720" y="3383280"/>
            <a:ext cx="10362895" cy="62179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4. İçinde bulundurduğu gaz oranlarıyla yaşam için en uygun koşulları oluşturur.</a:t>
            </a:r>
          </a:p>
        </p:txBody>
      </p:sp>
      <p:sp>
        <p:nvSpPr>
          <p:cNvPr id="18" name="Rounded Rectangle 17"/>
          <p:cNvSpPr/>
          <p:nvPr/>
        </p:nvSpPr>
        <p:spPr>
          <a:xfrm>
            <a:off x="502920" y="4096512"/>
            <a:ext cx="11185855" cy="621792"/>
          </a:xfrm>
          <a:prstGeom prst="roundRect">
            <a:avLst>
              <a:gd name="adj" fmla="val 25000"/>
            </a:avLst>
          </a:prstGeom>
          <a:solidFill>
            <a:srgbClr val="F9E1E1"/>
          </a:solidFill>
          <a:ln w="25400">
            <a:solidFill>
              <a:srgbClr val="D3373A"/>
            </a:solidFill>
          </a:ln>
          <a:effectLst/>
        </p:spPr>
        <p:txBody>
          <a:bodyPr rtlCol="0" anchor="ctr"/>
          <a:lstStyle/>
          <a:p/>
        </p:txBody>
      </p:sp>
      <p:sp>
        <p:nvSpPr>
          <p:cNvPr id="19" name="Oval 18"/>
          <p:cNvSpPr/>
          <p:nvPr/>
        </p:nvSpPr>
        <p:spPr>
          <a:xfrm>
            <a:off x="594360" y="4178808"/>
            <a:ext cx="457200" cy="45720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a:t>
            </a:r>
          </a:p>
        </p:txBody>
      </p:sp>
      <p:sp>
        <p:nvSpPr>
          <p:cNvPr id="20" name="TextBox 19"/>
          <p:cNvSpPr txBox="1"/>
          <p:nvPr/>
        </p:nvSpPr>
        <p:spPr>
          <a:xfrm>
            <a:off x="1188720" y="4096512"/>
            <a:ext cx="10362895" cy="621792"/>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5. Dünya’nın aşırı ısınması ve soğumasına neden olur.  → </a:t>
            </a:r>
            <a:r>
              <a:rPr lang="tr-TR" sz="1800" b="1" i="0">
                <a:solidFill>
                  <a:srgbClr val="262626"/>
                </a:solidFill>
                <a:latin typeface="Calibri"/>
              </a:rPr>
              <a:t>Dünya’nın aşırı ısınması ve soğumasını engeller.</a:t>
            </a:r>
          </a:p>
        </p:txBody>
      </p:sp>
      <p:sp>
        <p:nvSpPr>
          <p:cNvPr id="21" name="Rounded Rectangle 20"/>
          <p:cNvSpPr/>
          <p:nvPr/>
        </p:nvSpPr>
        <p:spPr>
          <a:xfrm>
            <a:off x="502920" y="4809744"/>
            <a:ext cx="11185855" cy="621792"/>
          </a:xfrm>
          <a:prstGeom prst="roundRect">
            <a:avLst>
              <a:gd name="adj" fmla="val 25000"/>
            </a:avLst>
          </a:prstGeom>
          <a:solidFill>
            <a:srgbClr val="E3F1E4"/>
          </a:solidFill>
          <a:ln w="25400">
            <a:solidFill>
              <a:srgbClr val="2E7D32"/>
            </a:solidFill>
          </a:ln>
          <a:effectLst/>
        </p:spPr>
        <p:txBody>
          <a:bodyPr rtlCol="0" anchor="ctr"/>
          <a:lstStyle/>
          <a:p/>
        </p:txBody>
      </p:sp>
      <p:sp>
        <p:nvSpPr>
          <p:cNvPr id="22" name="Oval 21"/>
          <p:cNvSpPr/>
          <p:nvPr/>
        </p:nvSpPr>
        <p:spPr>
          <a:xfrm>
            <a:off x="594360" y="4892040"/>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a:t>
            </a:r>
          </a:p>
        </p:txBody>
      </p:sp>
      <p:sp>
        <p:nvSpPr>
          <p:cNvPr id="23" name="TextBox 22"/>
          <p:cNvSpPr txBox="1"/>
          <p:nvPr/>
        </p:nvSpPr>
        <p:spPr>
          <a:xfrm>
            <a:off x="1188720" y="4809744"/>
            <a:ext cx="10362895" cy="62179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6. Hava olaylarının meydana gelmesini sağlar.</a:t>
            </a:r>
          </a:p>
        </p:txBody>
      </p:sp>
      <p:sp>
        <p:nvSpPr>
          <p:cNvPr id="24" name="Rounded Rectangle 23"/>
          <p:cNvSpPr/>
          <p:nvPr/>
        </p:nvSpPr>
        <p:spPr>
          <a:xfrm>
            <a:off x="502920" y="5522976"/>
            <a:ext cx="11185855" cy="621792"/>
          </a:xfrm>
          <a:prstGeom prst="roundRect">
            <a:avLst>
              <a:gd name="adj" fmla="val 25000"/>
            </a:avLst>
          </a:prstGeom>
          <a:solidFill>
            <a:srgbClr val="E3F1E4"/>
          </a:solidFill>
          <a:ln w="25400">
            <a:solidFill>
              <a:srgbClr val="2E7D32"/>
            </a:solidFill>
          </a:ln>
          <a:effectLst/>
        </p:spPr>
        <p:txBody>
          <a:bodyPr rtlCol="0" anchor="ctr"/>
          <a:lstStyle/>
          <a:p/>
        </p:txBody>
      </p:sp>
      <p:sp>
        <p:nvSpPr>
          <p:cNvPr id="25" name="Oval 24"/>
          <p:cNvSpPr/>
          <p:nvPr/>
        </p:nvSpPr>
        <p:spPr>
          <a:xfrm>
            <a:off x="594360" y="5605272"/>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a:t>
            </a:r>
          </a:p>
        </p:txBody>
      </p:sp>
      <p:sp>
        <p:nvSpPr>
          <p:cNvPr id="26" name="TextBox 25"/>
          <p:cNvSpPr txBox="1"/>
          <p:nvPr/>
        </p:nvSpPr>
        <p:spPr>
          <a:xfrm>
            <a:off x="1188720" y="5522976"/>
            <a:ext cx="10362895" cy="621792"/>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7. Su damlacıkları, buz kristalleri, toz tanecikleri gibi sıvı ve katı tanecikler içeren gaz karışımlarından oluşur</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78</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26 / 268</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Gruplara geçiş: görevlerimiz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GRUP</a:t>
            </a:r>
          </a:p>
        </p:txBody>
      </p:sp>
      <p:sp>
        <p:nvSpPr>
          <p:cNvPr id="6" name="Rounded Rectangle 5"/>
          <p:cNvSpPr/>
          <p:nvPr/>
        </p:nvSpPr>
        <p:spPr>
          <a:xfrm>
            <a:off x="502920" y="1261872"/>
            <a:ext cx="2076236" cy="31089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2076236" cy="530352"/>
          </a:xfrm>
          <a:prstGeom prst="roundRect">
            <a:avLst>
              <a:gd name="adj" fmla="val 25000"/>
            </a:avLst>
          </a:prstGeom>
          <a:solidFill>
            <a:srgbClr val="2C6696"/>
          </a:solidFill>
          <a:ln>
            <a:noFill/>
          </a:ln>
          <a:effectLst/>
        </p:spPr>
        <p:txBody>
          <a:bodyPr rtlCol="0" anchor="ctr"/>
          <a:lstStyle/>
          <a:p/>
        </p:txBody>
      </p:sp>
      <p:sp>
        <p:nvSpPr>
          <p:cNvPr id="8" name="Rectangle 7"/>
          <p:cNvSpPr/>
          <p:nvPr/>
        </p:nvSpPr>
        <p:spPr>
          <a:xfrm>
            <a:off x="502920" y="1527048"/>
            <a:ext cx="2076236" cy="265176"/>
          </a:xfrm>
          <a:prstGeom prst="rect">
            <a:avLst/>
          </a:prstGeom>
          <a:solidFill>
            <a:srgbClr val="2C6696"/>
          </a:solidFill>
          <a:ln>
            <a:noFill/>
          </a:ln>
          <a:effectLst/>
        </p:spPr>
        <p:txBody>
          <a:bodyPr rtlCol="0" anchor="ctr"/>
          <a:lstStyle/>
          <a:p/>
        </p:txBody>
      </p:sp>
      <p:sp>
        <p:nvSpPr>
          <p:cNvPr id="9" name="TextBox 8"/>
          <p:cNvSpPr txBox="1"/>
          <p:nvPr/>
        </p:nvSpPr>
        <p:spPr>
          <a:xfrm>
            <a:off x="594360"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SÖZCÜ</a:t>
            </a:r>
          </a:p>
        </p:txBody>
      </p:sp>
      <p:sp>
        <p:nvSpPr>
          <p:cNvPr id="10" name="TextBox 9"/>
          <p:cNvSpPr txBox="1"/>
          <p:nvPr/>
        </p:nvSpPr>
        <p:spPr>
          <a:xfrm>
            <a:off x="612648"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Grubun cevabını sınıfla paylaşır.</a:t>
            </a:r>
          </a:p>
        </p:txBody>
      </p:sp>
      <p:sp>
        <p:nvSpPr>
          <p:cNvPr id="11" name="Rounded Rectangle 10"/>
          <p:cNvSpPr/>
          <p:nvPr/>
        </p:nvSpPr>
        <p:spPr>
          <a:xfrm>
            <a:off x="2780324" y="1261872"/>
            <a:ext cx="2076236" cy="31089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2780324" y="1261872"/>
            <a:ext cx="207623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2780324" y="1527048"/>
            <a:ext cx="2076236" cy="265176"/>
          </a:xfrm>
          <a:prstGeom prst="rect">
            <a:avLst/>
          </a:prstGeom>
          <a:solidFill>
            <a:srgbClr val="4F4F4F"/>
          </a:solidFill>
          <a:ln>
            <a:noFill/>
          </a:ln>
          <a:effectLst/>
        </p:spPr>
        <p:txBody>
          <a:bodyPr rtlCol="0" anchor="ctr"/>
          <a:lstStyle/>
          <a:p/>
        </p:txBody>
      </p:sp>
      <p:sp>
        <p:nvSpPr>
          <p:cNvPr id="14" name="TextBox 13"/>
          <p:cNvSpPr txBox="1"/>
          <p:nvPr/>
        </p:nvSpPr>
        <p:spPr>
          <a:xfrm>
            <a:off x="2871764"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YAZICI</a:t>
            </a:r>
          </a:p>
        </p:txBody>
      </p:sp>
      <p:sp>
        <p:nvSpPr>
          <p:cNvPr id="15" name="TextBox 14"/>
          <p:cNvSpPr txBox="1"/>
          <p:nvPr/>
        </p:nvSpPr>
        <p:spPr>
          <a:xfrm>
            <a:off x="2890052"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Ortak cevabı yazar, çizimi yapar.</a:t>
            </a:r>
          </a:p>
        </p:txBody>
      </p:sp>
      <p:sp>
        <p:nvSpPr>
          <p:cNvPr id="16" name="Rounded Rectangle 15"/>
          <p:cNvSpPr/>
          <p:nvPr/>
        </p:nvSpPr>
        <p:spPr>
          <a:xfrm>
            <a:off x="5057728" y="1261872"/>
            <a:ext cx="2076236" cy="31089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57728" y="1261872"/>
            <a:ext cx="2076236" cy="530352"/>
          </a:xfrm>
          <a:prstGeom prst="roundRect">
            <a:avLst>
              <a:gd name="adj" fmla="val 25000"/>
            </a:avLst>
          </a:prstGeom>
          <a:solidFill>
            <a:srgbClr val="2C6696"/>
          </a:solidFill>
          <a:ln>
            <a:noFill/>
          </a:ln>
          <a:effectLst/>
        </p:spPr>
        <p:txBody>
          <a:bodyPr rtlCol="0" anchor="ctr"/>
          <a:lstStyle/>
          <a:p/>
        </p:txBody>
      </p:sp>
      <p:sp>
        <p:nvSpPr>
          <p:cNvPr id="18" name="Rectangle 17"/>
          <p:cNvSpPr/>
          <p:nvPr/>
        </p:nvSpPr>
        <p:spPr>
          <a:xfrm>
            <a:off x="5057728" y="1527048"/>
            <a:ext cx="2076236" cy="265176"/>
          </a:xfrm>
          <a:prstGeom prst="rect">
            <a:avLst/>
          </a:prstGeom>
          <a:solidFill>
            <a:srgbClr val="2C6696"/>
          </a:solidFill>
          <a:ln>
            <a:noFill/>
          </a:ln>
          <a:effectLst/>
        </p:spPr>
        <p:txBody>
          <a:bodyPr rtlCol="0" anchor="ctr"/>
          <a:lstStyle/>
          <a:p/>
        </p:txBody>
      </p:sp>
      <p:sp>
        <p:nvSpPr>
          <p:cNvPr id="19" name="TextBox 18"/>
          <p:cNvSpPr txBox="1"/>
          <p:nvPr/>
        </p:nvSpPr>
        <p:spPr>
          <a:xfrm>
            <a:off x="5149168"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ZAMAN VE MALZEME</a:t>
            </a:r>
          </a:p>
        </p:txBody>
      </p:sp>
      <p:sp>
        <p:nvSpPr>
          <p:cNvPr id="20" name="TextBox 19"/>
          <p:cNvSpPr txBox="1"/>
          <p:nvPr/>
        </p:nvSpPr>
        <p:spPr>
          <a:xfrm>
            <a:off x="5167456"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Süreyi izler, 2 dk kala uyarır; malzemeyi alır, teslim eder.</a:t>
            </a:r>
          </a:p>
        </p:txBody>
      </p:sp>
      <p:sp>
        <p:nvSpPr>
          <p:cNvPr id="21" name="Rounded Rectangle 20"/>
          <p:cNvSpPr/>
          <p:nvPr/>
        </p:nvSpPr>
        <p:spPr>
          <a:xfrm>
            <a:off x="7335132" y="1261872"/>
            <a:ext cx="2076236" cy="310896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7335132" y="1261872"/>
            <a:ext cx="2076236" cy="530352"/>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7335132" y="1527048"/>
            <a:ext cx="2076236" cy="265176"/>
          </a:xfrm>
          <a:prstGeom prst="rect">
            <a:avLst/>
          </a:prstGeom>
          <a:solidFill>
            <a:srgbClr val="4F4F4F"/>
          </a:solidFill>
          <a:ln>
            <a:noFill/>
          </a:ln>
          <a:effectLst/>
        </p:spPr>
        <p:txBody>
          <a:bodyPr rtlCol="0" anchor="ctr"/>
          <a:lstStyle/>
          <a:p/>
        </p:txBody>
      </p:sp>
      <p:sp>
        <p:nvSpPr>
          <p:cNvPr id="24" name="TextBox 23"/>
          <p:cNvSpPr txBox="1"/>
          <p:nvPr/>
        </p:nvSpPr>
        <p:spPr>
          <a:xfrm>
            <a:off x="7426572"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HARİTA / VERİ OKUYUCU</a:t>
            </a:r>
          </a:p>
        </p:txBody>
      </p:sp>
      <p:sp>
        <p:nvSpPr>
          <p:cNvPr id="25" name="TextBox 24"/>
          <p:cNvSpPr txBox="1"/>
          <p:nvPr/>
        </p:nvSpPr>
        <p:spPr>
          <a:xfrm>
            <a:off x="7444860"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Haritayı, tabloyu ve grafiği okur, gösterir.</a:t>
            </a:r>
          </a:p>
        </p:txBody>
      </p:sp>
      <p:sp>
        <p:nvSpPr>
          <p:cNvPr id="26" name="Rounded Rectangle 25"/>
          <p:cNvSpPr/>
          <p:nvPr/>
        </p:nvSpPr>
        <p:spPr>
          <a:xfrm>
            <a:off x="9612536" y="1261872"/>
            <a:ext cx="2076236" cy="310896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9612536" y="1261872"/>
            <a:ext cx="2076236" cy="530352"/>
          </a:xfrm>
          <a:prstGeom prst="roundRect">
            <a:avLst>
              <a:gd name="adj" fmla="val 25000"/>
            </a:avLst>
          </a:prstGeom>
          <a:solidFill>
            <a:srgbClr val="2C6696"/>
          </a:solidFill>
          <a:ln>
            <a:noFill/>
          </a:ln>
          <a:effectLst/>
        </p:spPr>
        <p:txBody>
          <a:bodyPr rtlCol="0" anchor="ctr"/>
          <a:lstStyle/>
          <a:p/>
        </p:txBody>
      </p:sp>
      <p:sp>
        <p:nvSpPr>
          <p:cNvPr id="28" name="Rectangle 27"/>
          <p:cNvSpPr/>
          <p:nvPr/>
        </p:nvSpPr>
        <p:spPr>
          <a:xfrm>
            <a:off x="9612536" y="1527048"/>
            <a:ext cx="2076236" cy="265176"/>
          </a:xfrm>
          <a:prstGeom prst="rect">
            <a:avLst/>
          </a:prstGeom>
          <a:solidFill>
            <a:srgbClr val="2C6696"/>
          </a:solidFill>
          <a:ln>
            <a:noFill/>
          </a:ln>
          <a:effectLst/>
        </p:spPr>
        <p:txBody>
          <a:bodyPr rtlCol="0" anchor="ctr"/>
          <a:lstStyle/>
          <a:p/>
        </p:txBody>
      </p:sp>
      <p:sp>
        <p:nvSpPr>
          <p:cNvPr id="29" name="TextBox 28"/>
          <p:cNvSpPr txBox="1"/>
          <p:nvPr/>
        </p:nvSpPr>
        <p:spPr>
          <a:xfrm>
            <a:off x="9703976"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EDİTÖR</a:t>
            </a:r>
          </a:p>
        </p:txBody>
      </p:sp>
      <p:sp>
        <p:nvSpPr>
          <p:cNvPr id="30" name="TextBox 29"/>
          <p:cNvSpPr txBox="1"/>
          <p:nvPr/>
        </p:nvSpPr>
        <p:spPr>
          <a:xfrm>
            <a:off x="9722264"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5 kişilik grupta yazımı ve doğruluğu denetler.</a:t>
            </a:r>
          </a:p>
        </p:txBody>
      </p:sp>
      <p:sp>
        <p:nvSpPr>
          <p:cNvPr id="31" name="Rounded Rectangle 30"/>
          <p:cNvSpPr/>
          <p:nvPr/>
        </p:nvSpPr>
        <p:spPr>
          <a:xfrm>
            <a:off x="502920" y="4599432"/>
            <a:ext cx="11185855" cy="164592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600"/>
              </a:spcAft>
            </a:pPr>
            <a:r>
              <a:rPr lang="tr-TR" sz="2400" b="1" i="0">
                <a:solidFill>
                  <a:srgbClr val="2C6696"/>
                </a:solidFill>
                <a:latin typeface="Calibri"/>
              </a:rPr>
              <a:t>Ünite başı: yeni gruplar · kart zarfını al · 7. grup deney setini alır</a:t>
            </a:r>
          </a:p>
          <a:p>
            <a:pPr algn="l" marL="298344" indent="-298344">
              <a:spcBef>
                <a:spcPts val="0"/>
              </a:spcBef>
              <a:spcAft>
                <a:spcPts val="0"/>
              </a:spcAft>
            </a:pPr>
            <a:r>
              <a:rPr lang="tr-TR" sz="2400" b="1" i="0">
                <a:solidFill>
                  <a:srgbClr val="2C6696"/>
                </a:solidFill>
                <a:latin typeface="Calibri"/>
              </a:rPr>
              <a:t>•  </a:t>
            </a:r>
            <a:r>
              <a:rPr lang="tr-TR" sz="2400" b="0" i="0">
                <a:solidFill>
                  <a:srgbClr val="262626"/>
                </a:solidFill>
                <a:latin typeface="Calibri"/>
              </a:rPr>
              <a:t>Grupta “30 cm sesi” · söz hakkı isim kartıyla · farklı görüşlere saygı</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27 / 268</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Düşün-eşleş-paylaş: beş hava olayı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DÜŞÜN · EŞLEŞ · PAYLAŞ</a:t>
            </a:r>
          </a:p>
        </p:txBody>
      </p:sp>
      <p:sp>
        <p:nvSpPr>
          <p:cNvPr id="6" name="Rounded Rectangle 5"/>
          <p:cNvSpPr/>
          <p:nvPr/>
        </p:nvSpPr>
        <p:spPr>
          <a:xfrm>
            <a:off x="502920" y="1216152"/>
            <a:ext cx="11185855" cy="82296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300" b="1" i="0">
                <a:solidFill>
                  <a:srgbClr val="262626"/>
                </a:solidFill>
                <a:latin typeface="Calibri"/>
              </a:rPr>
              <a:t>Kartındaki hava olayı için: tanım · ölçüm aracı · birim · günlük hayata bir etki</a:t>
            </a:r>
          </a:p>
        </p:txBody>
      </p:sp>
      <p:sp>
        <p:nvSpPr>
          <p:cNvPr id="7" name="Rounded Rectangle 6"/>
          <p:cNvSpPr/>
          <p:nvPr/>
        </p:nvSpPr>
        <p:spPr>
          <a:xfrm>
            <a:off x="502920" y="2221992"/>
            <a:ext cx="11185855" cy="1271016"/>
          </a:xfrm>
          <a:prstGeom prst="roundRect">
            <a:avLst>
              <a:gd name="adj" fmla="val 8000"/>
            </a:avLst>
          </a:prstGeom>
          <a:solidFill>
            <a:srgbClr val="F0F0F0"/>
          </a:solidFill>
          <a:ln>
            <a:noFill/>
          </a:ln>
          <a:effectLst/>
        </p:spPr>
        <p:txBody>
          <a:bodyPr rtlCol="0" anchor="ctr"/>
          <a:lstStyle/>
          <a:p/>
        </p:txBody>
      </p:sp>
      <p:sp>
        <p:nvSpPr>
          <p:cNvPr id="8" name="Rounded Rectangle 7"/>
          <p:cNvSpPr/>
          <p:nvPr/>
        </p:nvSpPr>
        <p:spPr>
          <a:xfrm>
            <a:off x="502920" y="2221992"/>
            <a:ext cx="1600200" cy="1271016"/>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DÜŞÜN</a:t>
            </a:r>
          </a:p>
        </p:txBody>
      </p:sp>
      <p:sp>
        <p:nvSpPr>
          <p:cNvPr id="9" name="TextBox 8"/>
          <p:cNvSpPr txBox="1"/>
          <p:nvPr/>
        </p:nvSpPr>
        <p:spPr>
          <a:xfrm>
            <a:off x="2240280" y="2221992"/>
            <a:ext cx="8122615" cy="1271016"/>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Kitaptaki sayfanı oku; tanımı kendi cümlenle defterine yaz.</a:t>
            </a:r>
          </a:p>
        </p:txBody>
      </p:sp>
      <p:sp>
        <p:nvSpPr>
          <p:cNvPr id="10" name="Rounded Rectangle 9"/>
          <p:cNvSpPr/>
          <p:nvPr/>
        </p:nvSpPr>
        <p:spPr>
          <a:xfrm>
            <a:off x="10545775" y="2583180"/>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2 dk</a:t>
            </a:r>
          </a:p>
        </p:txBody>
      </p:sp>
      <p:sp>
        <p:nvSpPr>
          <p:cNvPr id="11" name="Rounded Rectangle 10"/>
          <p:cNvSpPr/>
          <p:nvPr/>
        </p:nvSpPr>
        <p:spPr>
          <a:xfrm>
            <a:off x="502920" y="3621024"/>
            <a:ext cx="11185855" cy="1271016"/>
          </a:xfrm>
          <a:prstGeom prst="roundRect">
            <a:avLst>
              <a:gd name="adj" fmla="val 8000"/>
            </a:avLst>
          </a:prstGeom>
          <a:solidFill>
            <a:srgbClr val="F0F0F0"/>
          </a:solidFill>
          <a:ln>
            <a:noFill/>
          </a:ln>
          <a:effectLst/>
        </p:spPr>
        <p:txBody>
          <a:bodyPr rtlCol="0" anchor="ctr"/>
          <a:lstStyle/>
          <a:p/>
        </p:txBody>
      </p:sp>
      <p:sp>
        <p:nvSpPr>
          <p:cNvPr id="12" name="Rounded Rectangle 11"/>
          <p:cNvSpPr/>
          <p:nvPr/>
        </p:nvSpPr>
        <p:spPr>
          <a:xfrm>
            <a:off x="502920" y="3621024"/>
            <a:ext cx="1600200" cy="1271016"/>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EŞLEŞ</a:t>
            </a:r>
          </a:p>
        </p:txBody>
      </p:sp>
      <p:sp>
        <p:nvSpPr>
          <p:cNvPr id="13" name="TextBox 12"/>
          <p:cNvSpPr txBox="1"/>
          <p:nvPr/>
        </p:nvSpPr>
        <p:spPr>
          <a:xfrm>
            <a:off x="2240280" y="3621024"/>
            <a:ext cx="8122615" cy="1271016"/>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Sıra arkadaşınla karşılaştır: tanım, ölçüm aracı, birim.</a:t>
            </a:r>
          </a:p>
        </p:txBody>
      </p:sp>
      <p:sp>
        <p:nvSpPr>
          <p:cNvPr id="14" name="Rounded Rectangle 13"/>
          <p:cNvSpPr/>
          <p:nvPr/>
        </p:nvSpPr>
        <p:spPr>
          <a:xfrm>
            <a:off x="10545775" y="3982212"/>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4 dk</a:t>
            </a:r>
          </a:p>
        </p:txBody>
      </p:sp>
      <p:sp>
        <p:nvSpPr>
          <p:cNvPr id="15" name="Rounded Rectangle 14"/>
          <p:cNvSpPr/>
          <p:nvPr/>
        </p:nvSpPr>
        <p:spPr>
          <a:xfrm>
            <a:off x="502920" y="5020056"/>
            <a:ext cx="11185855" cy="1271016"/>
          </a:xfrm>
          <a:prstGeom prst="roundRect">
            <a:avLst>
              <a:gd name="adj" fmla="val 8000"/>
            </a:avLst>
          </a:prstGeom>
          <a:solidFill>
            <a:srgbClr val="F0F0F0"/>
          </a:solidFill>
          <a:ln>
            <a:noFill/>
          </a:ln>
          <a:effectLst/>
        </p:spPr>
        <p:txBody>
          <a:bodyPr rtlCol="0" anchor="ctr"/>
          <a:lstStyle/>
          <a:p/>
        </p:txBody>
      </p:sp>
      <p:sp>
        <p:nvSpPr>
          <p:cNvPr id="16" name="Rounded Rectangle 15"/>
          <p:cNvSpPr/>
          <p:nvPr/>
        </p:nvSpPr>
        <p:spPr>
          <a:xfrm>
            <a:off x="502920" y="5020056"/>
            <a:ext cx="1600200" cy="1271016"/>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PAYLAŞ</a:t>
            </a:r>
          </a:p>
        </p:txBody>
      </p:sp>
      <p:sp>
        <p:nvSpPr>
          <p:cNvPr id="17" name="TextBox 16"/>
          <p:cNvSpPr txBox="1"/>
          <p:nvPr/>
        </p:nvSpPr>
        <p:spPr>
          <a:xfrm>
            <a:off x="2240280" y="5020056"/>
            <a:ext cx="8122615" cy="1271016"/>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Grupça ortak kartı doldurun; sözcü sunuma hazırlanır.</a:t>
            </a:r>
          </a:p>
        </p:txBody>
      </p:sp>
      <p:sp>
        <p:nvSpPr>
          <p:cNvPr id="18" name="Rounded Rectangle 17"/>
          <p:cNvSpPr/>
          <p:nvPr/>
        </p:nvSpPr>
        <p:spPr>
          <a:xfrm>
            <a:off x="10545775" y="5381244"/>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6 dk</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78-81</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28 / 268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Hangi grup, hangi hava olayı?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GRUP KARTLARI</a:t>
            </a:r>
          </a:p>
        </p:txBody>
      </p:sp>
      <p:sp>
        <p:nvSpPr>
          <p:cNvPr id="6" name="Rounded Rectangle 5"/>
          <p:cNvSpPr/>
          <p:nvPr/>
        </p:nvSpPr>
        <p:spPr>
          <a:xfrm>
            <a:off x="502920" y="1216152"/>
            <a:ext cx="2105497" cy="224028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2105497" cy="530352"/>
          </a:xfrm>
          <a:prstGeom prst="roundRect">
            <a:avLst>
              <a:gd name="adj" fmla="val 25000"/>
            </a:avLst>
          </a:prstGeom>
          <a:solidFill>
            <a:srgbClr val="2C6696"/>
          </a:solidFill>
          <a:ln>
            <a:noFill/>
          </a:ln>
          <a:effectLst/>
        </p:spPr>
        <p:txBody>
          <a:bodyPr rtlCol="0" anchor="ctr"/>
          <a:lstStyle/>
          <a:p/>
        </p:txBody>
      </p:sp>
      <p:sp>
        <p:nvSpPr>
          <p:cNvPr id="8" name="Rectangle 7"/>
          <p:cNvSpPr/>
          <p:nvPr/>
        </p:nvSpPr>
        <p:spPr>
          <a:xfrm>
            <a:off x="502920" y="1481328"/>
            <a:ext cx="2105497" cy="265176"/>
          </a:xfrm>
          <a:prstGeom prst="rect">
            <a:avLst/>
          </a:prstGeom>
          <a:solidFill>
            <a:srgbClr val="2C6696"/>
          </a:solidFill>
          <a:ln>
            <a:noFill/>
          </a:ln>
          <a:effectLst/>
        </p:spPr>
        <p:txBody>
          <a:bodyPr rtlCol="0" anchor="ctr"/>
          <a:lstStyle/>
          <a:p/>
        </p:txBody>
      </p:sp>
      <p:sp>
        <p:nvSpPr>
          <p:cNvPr id="9" name="TextBox 8"/>
          <p:cNvSpPr txBox="1"/>
          <p:nvPr/>
        </p:nvSpPr>
        <p:spPr>
          <a:xfrm>
            <a:off x="594360" y="1216152"/>
            <a:ext cx="1922617"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Sıcaklık</a:t>
            </a:r>
          </a:p>
        </p:txBody>
      </p:sp>
      <p:sp>
        <p:nvSpPr>
          <p:cNvPr id="10" name="TextBox 9"/>
          <p:cNvSpPr txBox="1"/>
          <p:nvPr/>
        </p:nvSpPr>
        <p:spPr>
          <a:xfrm>
            <a:off x="612648" y="1819656"/>
            <a:ext cx="1886041" cy="1563624"/>
          </a:xfrm>
          <a:prstGeom prst="rect">
            <a:avLst/>
          </a:prstGeom>
          <a:noFill/>
        </p:spPr>
        <p:txBody>
          <a:bodyPr wrap="square" anchor="t" lIns="73152" rIns="73152" tIns="36576" bIns="36576">
            <a:noAutofit/>
          </a:bodyPr>
          <a:lstStyle/>
          <a:p>
            <a:pPr algn="l">
              <a:spcBef>
                <a:spcPts val="0"/>
              </a:spcBef>
              <a:spcAft>
                <a:spcPts val="600"/>
              </a:spcAft>
            </a:pPr>
            <a:r>
              <a:rPr lang="tr-TR" sz="1900" b="0" i="0">
                <a:solidFill>
                  <a:srgbClr val="262626"/>
                </a:solidFill>
                <a:latin typeface="Calibri"/>
              </a:rPr>
              <a:t>1. ve 2. grup</a:t>
            </a:r>
          </a:p>
          <a:p>
            <a:pPr algn="l">
              <a:spcBef>
                <a:spcPts val="0"/>
              </a:spcBef>
              <a:spcAft>
                <a:spcPts val="0"/>
              </a:spcAft>
            </a:pPr>
            <a:r>
              <a:rPr lang="tr-TR" sz="1900" b="0" i="0">
                <a:solidFill>
                  <a:srgbClr val="767676"/>
                </a:solidFill>
                <a:latin typeface="Calibri"/>
              </a:rPr>
              <a:t>Kitap s. 78</a:t>
            </a:r>
          </a:p>
        </p:txBody>
      </p:sp>
      <p:sp>
        <p:nvSpPr>
          <p:cNvPr id="11" name="Rounded Rectangle 10"/>
          <p:cNvSpPr/>
          <p:nvPr/>
        </p:nvSpPr>
        <p:spPr>
          <a:xfrm>
            <a:off x="2773009" y="1216152"/>
            <a:ext cx="2105497" cy="224028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2773009" y="1216152"/>
            <a:ext cx="2105497"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2773009" y="1481328"/>
            <a:ext cx="2105497" cy="265176"/>
          </a:xfrm>
          <a:prstGeom prst="rect">
            <a:avLst/>
          </a:prstGeom>
          <a:solidFill>
            <a:srgbClr val="4F4F4F"/>
          </a:solidFill>
          <a:ln>
            <a:noFill/>
          </a:ln>
          <a:effectLst/>
        </p:spPr>
        <p:txBody>
          <a:bodyPr rtlCol="0" anchor="ctr"/>
          <a:lstStyle/>
          <a:p/>
        </p:txBody>
      </p:sp>
      <p:sp>
        <p:nvSpPr>
          <p:cNvPr id="14" name="TextBox 13"/>
          <p:cNvSpPr txBox="1"/>
          <p:nvPr/>
        </p:nvSpPr>
        <p:spPr>
          <a:xfrm>
            <a:off x="2864449" y="1216152"/>
            <a:ext cx="1922617"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Basınç</a:t>
            </a:r>
          </a:p>
        </p:txBody>
      </p:sp>
      <p:sp>
        <p:nvSpPr>
          <p:cNvPr id="15" name="TextBox 14"/>
          <p:cNvSpPr txBox="1"/>
          <p:nvPr/>
        </p:nvSpPr>
        <p:spPr>
          <a:xfrm>
            <a:off x="2882737" y="1819656"/>
            <a:ext cx="1886041" cy="1563624"/>
          </a:xfrm>
          <a:prstGeom prst="rect">
            <a:avLst/>
          </a:prstGeom>
          <a:noFill/>
        </p:spPr>
        <p:txBody>
          <a:bodyPr wrap="square" anchor="t" lIns="73152" rIns="73152" tIns="36576" bIns="36576">
            <a:noAutofit/>
          </a:bodyPr>
          <a:lstStyle/>
          <a:p>
            <a:pPr algn="l">
              <a:spcBef>
                <a:spcPts val="0"/>
              </a:spcBef>
              <a:spcAft>
                <a:spcPts val="600"/>
              </a:spcAft>
            </a:pPr>
            <a:r>
              <a:rPr lang="tr-TR" sz="1900" b="0" i="0">
                <a:solidFill>
                  <a:srgbClr val="262626"/>
                </a:solidFill>
                <a:latin typeface="Calibri"/>
              </a:rPr>
              <a:t>3. ve 4. grup</a:t>
            </a:r>
          </a:p>
          <a:p>
            <a:pPr algn="l">
              <a:spcBef>
                <a:spcPts val="0"/>
              </a:spcBef>
              <a:spcAft>
                <a:spcPts val="0"/>
              </a:spcAft>
            </a:pPr>
            <a:r>
              <a:rPr lang="tr-TR" sz="1900" b="0" i="0">
                <a:solidFill>
                  <a:srgbClr val="767676"/>
                </a:solidFill>
                <a:latin typeface="Calibri"/>
              </a:rPr>
              <a:t>Kitap s. 79</a:t>
            </a:r>
          </a:p>
        </p:txBody>
      </p:sp>
      <p:sp>
        <p:nvSpPr>
          <p:cNvPr id="16" name="Rounded Rectangle 15"/>
          <p:cNvSpPr/>
          <p:nvPr/>
        </p:nvSpPr>
        <p:spPr>
          <a:xfrm>
            <a:off x="5043098" y="1216152"/>
            <a:ext cx="2105497" cy="224028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43098" y="1216152"/>
            <a:ext cx="2105497" cy="530352"/>
          </a:xfrm>
          <a:prstGeom prst="roundRect">
            <a:avLst>
              <a:gd name="adj" fmla="val 25000"/>
            </a:avLst>
          </a:prstGeom>
          <a:solidFill>
            <a:srgbClr val="2C6696"/>
          </a:solidFill>
          <a:ln>
            <a:noFill/>
          </a:ln>
          <a:effectLst/>
        </p:spPr>
        <p:txBody>
          <a:bodyPr rtlCol="0" anchor="ctr"/>
          <a:lstStyle/>
          <a:p/>
        </p:txBody>
      </p:sp>
      <p:sp>
        <p:nvSpPr>
          <p:cNvPr id="18" name="Rectangle 17"/>
          <p:cNvSpPr/>
          <p:nvPr/>
        </p:nvSpPr>
        <p:spPr>
          <a:xfrm>
            <a:off x="5043098" y="1481328"/>
            <a:ext cx="2105497" cy="265176"/>
          </a:xfrm>
          <a:prstGeom prst="rect">
            <a:avLst/>
          </a:prstGeom>
          <a:solidFill>
            <a:srgbClr val="2C6696"/>
          </a:solidFill>
          <a:ln>
            <a:noFill/>
          </a:ln>
          <a:effectLst/>
        </p:spPr>
        <p:txBody>
          <a:bodyPr rtlCol="0" anchor="ctr"/>
          <a:lstStyle/>
          <a:p/>
        </p:txBody>
      </p:sp>
      <p:sp>
        <p:nvSpPr>
          <p:cNvPr id="19" name="TextBox 18"/>
          <p:cNvSpPr txBox="1"/>
          <p:nvPr/>
        </p:nvSpPr>
        <p:spPr>
          <a:xfrm>
            <a:off x="5134538" y="1216152"/>
            <a:ext cx="1922617"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Rüzgâr</a:t>
            </a:r>
          </a:p>
        </p:txBody>
      </p:sp>
      <p:sp>
        <p:nvSpPr>
          <p:cNvPr id="20" name="TextBox 19"/>
          <p:cNvSpPr txBox="1"/>
          <p:nvPr/>
        </p:nvSpPr>
        <p:spPr>
          <a:xfrm>
            <a:off x="5152826" y="1819656"/>
            <a:ext cx="1886041" cy="1563624"/>
          </a:xfrm>
          <a:prstGeom prst="rect">
            <a:avLst/>
          </a:prstGeom>
          <a:noFill/>
        </p:spPr>
        <p:txBody>
          <a:bodyPr wrap="square" anchor="t" lIns="73152" rIns="73152" tIns="36576" bIns="36576">
            <a:noAutofit/>
          </a:bodyPr>
          <a:lstStyle/>
          <a:p>
            <a:pPr algn="l">
              <a:spcBef>
                <a:spcPts val="0"/>
              </a:spcBef>
              <a:spcAft>
                <a:spcPts val="600"/>
              </a:spcAft>
            </a:pPr>
            <a:r>
              <a:rPr lang="tr-TR" sz="1900" b="0" i="0">
                <a:solidFill>
                  <a:srgbClr val="262626"/>
                </a:solidFill>
                <a:latin typeface="Calibri"/>
              </a:rPr>
              <a:t>5. ve 6. grup</a:t>
            </a:r>
          </a:p>
          <a:p>
            <a:pPr algn="l">
              <a:spcBef>
                <a:spcPts val="0"/>
              </a:spcBef>
              <a:spcAft>
                <a:spcPts val="0"/>
              </a:spcAft>
            </a:pPr>
            <a:r>
              <a:rPr lang="tr-TR" sz="1900" b="0" i="0">
                <a:solidFill>
                  <a:srgbClr val="767676"/>
                </a:solidFill>
                <a:latin typeface="Calibri"/>
              </a:rPr>
              <a:t>Kitap s. 79</a:t>
            </a:r>
          </a:p>
        </p:txBody>
      </p:sp>
      <p:sp>
        <p:nvSpPr>
          <p:cNvPr id="21" name="Rounded Rectangle 20"/>
          <p:cNvSpPr/>
          <p:nvPr/>
        </p:nvSpPr>
        <p:spPr>
          <a:xfrm>
            <a:off x="7313187" y="1216152"/>
            <a:ext cx="2105497" cy="224028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7313187" y="1216152"/>
            <a:ext cx="2105497" cy="530352"/>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7313187" y="1481328"/>
            <a:ext cx="2105497" cy="265176"/>
          </a:xfrm>
          <a:prstGeom prst="rect">
            <a:avLst/>
          </a:prstGeom>
          <a:solidFill>
            <a:srgbClr val="4F4F4F"/>
          </a:solidFill>
          <a:ln>
            <a:noFill/>
          </a:ln>
          <a:effectLst/>
        </p:spPr>
        <p:txBody>
          <a:bodyPr rtlCol="0" anchor="ctr"/>
          <a:lstStyle/>
          <a:p/>
        </p:txBody>
      </p:sp>
      <p:sp>
        <p:nvSpPr>
          <p:cNvPr id="24" name="TextBox 23"/>
          <p:cNvSpPr txBox="1"/>
          <p:nvPr/>
        </p:nvSpPr>
        <p:spPr>
          <a:xfrm>
            <a:off x="7404627" y="1216152"/>
            <a:ext cx="1922617"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Nem</a:t>
            </a:r>
          </a:p>
        </p:txBody>
      </p:sp>
      <p:sp>
        <p:nvSpPr>
          <p:cNvPr id="25" name="TextBox 24"/>
          <p:cNvSpPr txBox="1"/>
          <p:nvPr/>
        </p:nvSpPr>
        <p:spPr>
          <a:xfrm>
            <a:off x="7422915" y="1819656"/>
            <a:ext cx="1886041" cy="1563624"/>
          </a:xfrm>
          <a:prstGeom prst="rect">
            <a:avLst/>
          </a:prstGeom>
          <a:noFill/>
        </p:spPr>
        <p:txBody>
          <a:bodyPr wrap="square" anchor="t" lIns="73152" rIns="73152" tIns="36576" bIns="36576">
            <a:noAutofit/>
          </a:bodyPr>
          <a:lstStyle/>
          <a:p>
            <a:pPr algn="l">
              <a:spcBef>
                <a:spcPts val="0"/>
              </a:spcBef>
              <a:spcAft>
                <a:spcPts val="600"/>
              </a:spcAft>
            </a:pPr>
            <a:r>
              <a:rPr lang="tr-TR" sz="1900" b="0" i="0">
                <a:solidFill>
                  <a:srgbClr val="262626"/>
                </a:solidFill>
                <a:latin typeface="Calibri"/>
              </a:rPr>
              <a:t>7. grup</a:t>
            </a:r>
          </a:p>
          <a:p>
            <a:pPr algn="l">
              <a:spcBef>
                <a:spcPts val="0"/>
              </a:spcBef>
              <a:spcAft>
                <a:spcPts val="600"/>
              </a:spcAft>
            </a:pPr>
            <a:r>
              <a:rPr lang="tr-TR" sz="1900" b="0" i="0">
                <a:solidFill>
                  <a:srgbClr val="767676"/>
                </a:solidFill>
                <a:latin typeface="Calibri"/>
              </a:rPr>
              <a:t>Kitap s. 79-80</a:t>
            </a:r>
          </a:p>
          <a:p>
            <a:pPr algn="l">
              <a:spcBef>
                <a:spcPts val="0"/>
              </a:spcBef>
              <a:spcAft>
                <a:spcPts val="0"/>
              </a:spcAft>
            </a:pPr>
            <a:r>
              <a:rPr lang="tr-TR" sz="1900" b="1" i="0">
                <a:solidFill>
                  <a:srgbClr val="D3373A"/>
                </a:solidFill>
                <a:latin typeface="Calibri"/>
              </a:rPr>
              <a:t>+ doyma noktası deneyi</a:t>
            </a:r>
          </a:p>
        </p:txBody>
      </p:sp>
      <p:sp>
        <p:nvSpPr>
          <p:cNvPr id="26" name="Rounded Rectangle 25"/>
          <p:cNvSpPr/>
          <p:nvPr/>
        </p:nvSpPr>
        <p:spPr>
          <a:xfrm>
            <a:off x="9583276" y="1216152"/>
            <a:ext cx="2105497" cy="224028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9583276" y="1216152"/>
            <a:ext cx="2105497" cy="530352"/>
          </a:xfrm>
          <a:prstGeom prst="roundRect">
            <a:avLst>
              <a:gd name="adj" fmla="val 25000"/>
            </a:avLst>
          </a:prstGeom>
          <a:solidFill>
            <a:srgbClr val="2C6696"/>
          </a:solidFill>
          <a:ln>
            <a:noFill/>
          </a:ln>
          <a:effectLst/>
        </p:spPr>
        <p:txBody>
          <a:bodyPr rtlCol="0" anchor="ctr"/>
          <a:lstStyle/>
          <a:p/>
        </p:txBody>
      </p:sp>
      <p:sp>
        <p:nvSpPr>
          <p:cNvPr id="28" name="Rectangle 27"/>
          <p:cNvSpPr/>
          <p:nvPr/>
        </p:nvSpPr>
        <p:spPr>
          <a:xfrm>
            <a:off x="9583276" y="1481328"/>
            <a:ext cx="2105497" cy="265176"/>
          </a:xfrm>
          <a:prstGeom prst="rect">
            <a:avLst/>
          </a:prstGeom>
          <a:solidFill>
            <a:srgbClr val="2C6696"/>
          </a:solidFill>
          <a:ln>
            <a:noFill/>
          </a:ln>
          <a:effectLst/>
        </p:spPr>
        <p:txBody>
          <a:bodyPr rtlCol="0" anchor="ctr"/>
          <a:lstStyle/>
          <a:p/>
        </p:txBody>
      </p:sp>
      <p:sp>
        <p:nvSpPr>
          <p:cNvPr id="29" name="TextBox 28"/>
          <p:cNvSpPr txBox="1"/>
          <p:nvPr/>
        </p:nvSpPr>
        <p:spPr>
          <a:xfrm>
            <a:off x="9674716" y="1216152"/>
            <a:ext cx="1922617"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Yağış ve sis</a:t>
            </a:r>
          </a:p>
        </p:txBody>
      </p:sp>
      <p:sp>
        <p:nvSpPr>
          <p:cNvPr id="30" name="TextBox 29"/>
          <p:cNvSpPr txBox="1"/>
          <p:nvPr/>
        </p:nvSpPr>
        <p:spPr>
          <a:xfrm>
            <a:off x="9693004" y="1819656"/>
            <a:ext cx="1886041" cy="1563624"/>
          </a:xfrm>
          <a:prstGeom prst="rect">
            <a:avLst/>
          </a:prstGeom>
          <a:noFill/>
        </p:spPr>
        <p:txBody>
          <a:bodyPr wrap="square" anchor="t" lIns="73152" rIns="73152" tIns="36576" bIns="36576">
            <a:noAutofit/>
          </a:bodyPr>
          <a:lstStyle/>
          <a:p>
            <a:pPr algn="l">
              <a:spcBef>
                <a:spcPts val="0"/>
              </a:spcBef>
              <a:spcAft>
                <a:spcPts val="600"/>
              </a:spcAft>
            </a:pPr>
            <a:r>
              <a:rPr lang="tr-TR" sz="1900" b="0" i="0">
                <a:solidFill>
                  <a:srgbClr val="262626"/>
                </a:solidFill>
                <a:latin typeface="Calibri"/>
              </a:rPr>
              <a:t>8. grup</a:t>
            </a:r>
          </a:p>
          <a:p>
            <a:pPr algn="l">
              <a:spcBef>
                <a:spcPts val="0"/>
              </a:spcBef>
              <a:spcAft>
                <a:spcPts val="0"/>
              </a:spcAft>
            </a:pPr>
            <a:r>
              <a:rPr lang="tr-TR" sz="1900" b="0" i="0">
                <a:solidFill>
                  <a:srgbClr val="767676"/>
                </a:solidFill>
                <a:latin typeface="Calibri"/>
              </a:rPr>
              <a:t>Kitap s. 80-81</a:t>
            </a:r>
          </a:p>
        </p:txBody>
      </p:sp>
      <p:sp>
        <p:nvSpPr>
          <p:cNvPr id="31" name="Rounded Rectangle 30"/>
          <p:cNvSpPr/>
          <p:nvPr/>
        </p:nvSpPr>
        <p:spPr>
          <a:xfrm>
            <a:off x="502920" y="3685032"/>
            <a:ext cx="2659303" cy="2606040"/>
          </a:xfrm>
          <a:prstGeom prst="roundRect">
            <a:avLst>
              <a:gd name="adj" fmla="val 5000"/>
            </a:avLst>
          </a:prstGeom>
          <a:solidFill>
            <a:srgbClr val="FFFFFF"/>
          </a:solidFill>
          <a:ln>
            <a:noFill/>
          </a:ln>
          <a:effectLst/>
        </p:spPr>
        <p:txBody>
          <a:bodyPr rtlCol="0" anchor="ctr"/>
          <a:lstStyle/>
          <a:p/>
        </p:txBody>
      </p:sp>
      <p:sp>
        <p:nvSpPr>
          <p:cNvPr id="32" name="Rounded Rectangle 31"/>
          <p:cNvSpPr/>
          <p:nvPr/>
        </p:nvSpPr>
        <p:spPr>
          <a:xfrm>
            <a:off x="502920" y="3685032"/>
            <a:ext cx="2659303" cy="685800"/>
          </a:xfrm>
          <a:prstGeom prst="roundRect">
            <a:avLst>
              <a:gd name="adj" fmla="val 25000"/>
            </a:avLst>
          </a:prstGeom>
          <a:solidFill>
            <a:srgbClr val="2C6696"/>
          </a:solidFill>
          <a:ln>
            <a:noFill/>
          </a:ln>
          <a:effectLst/>
        </p:spPr>
        <p:txBody>
          <a:bodyPr rtlCol="0" anchor="ctr"/>
          <a:lstStyle/>
          <a:p/>
        </p:txBody>
      </p:sp>
      <p:sp>
        <p:nvSpPr>
          <p:cNvPr id="33" name="Rectangle 32"/>
          <p:cNvSpPr/>
          <p:nvPr/>
        </p:nvSpPr>
        <p:spPr>
          <a:xfrm>
            <a:off x="502920" y="4027932"/>
            <a:ext cx="2659303" cy="342900"/>
          </a:xfrm>
          <a:prstGeom prst="rect">
            <a:avLst/>
          </a:prstGeom>
          <a:solidFill>
            <a:srgbClr val="2C6696"/>
          </a:solidFill>
          <a:ln>
            <a:noFill/>
          </a:ln>
          <a:effectLst/>
        </p:spPr>
        <p:txBody>
          <a:bodyPr rtlCol="0" anchor="ctr"/>
          <a:lstStyle/>
          <a:p/>
        </p:txBody>
      </p:sp>
      <p:sp>
        <p:nvSpPr>
          <p:cNvPr id="34" name="TextBox 33"/>
          <p:cNvSpPr txBox="1"/>
          <p:nvPr/>
        </p:nvSpPr>
        <p:spPr>
          <a:xfrm>
            <a:off x="594360" y="3685032"/>
            <a:ext cx="2476423" cy="6858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Tanım</a:t>
            </a:r>
          </a:p>
        </p:txBody>
      </p:sp>
      <p:sp>
        <p:nvSpPr>
          <p:cNvPr id="35" name="Rounded Rectangle 34"/>
          <p:cNvSpPr/>
          <p:nvPr/>
        </p:nvSpPr>
        <p:spPr>
          <a:xfrm>
            <a:off x="502920" y="3685032"/>
            <a:ext cx="2659303" cy="2606040"/>
          </a:xfrm>
          <a:prstGeom prst="roundRect">
            <a:avLst>
              <a:gd name="adj" fmla="val 5000"/>
            </a:avLst>
          </a:prstGeom>
          <a:noFill/>
          <a:ln w="12700">
            <a:solidFill>
              <a:srgbClr val="D9D9D9"/>
            </a:solidFill>
          </a:ln>
          <a:effectLst/>
        </p:spPr>
        <p:txBody>
          <a:bodyPr rtlCol="0" anchor="ctr"/>
          <a:lstStyle/>
          <a:p/>
        </p:txBody>
      </p:sp>
      <p:cxnSp>
        <p:nvCxnSpPr>
          <p:cNvPr id="36" name="Connector 35"/>
          <p:cNvCxnSpPr/>
          <p:nvPr/>
        </p:nvCxnSpPr>
        <p:spPr>
          <a:xfrm>
            <a:off x="685800" y="5010912"/>
            <a:ext cx="2293543" cy="0"/>
          </a:xfrm>
          <a:prstGeom prst="line">
            <a:avLst/>
          </a:prstGeom>
          <a:ln w="12700">
            <a:solidFill>
              <a:srgbClr val="D9D9D9"/>
            </a:solidFill>
            <a:prstDash val="dash"/>
          </a:ln>
        </p:spPr>
      </p:cxnSp>
      <p:cxnSp>
        <p:nvCxnSpPr>
          <p:cNvPr id="37" name="Connector 36"/>
          <p:cNvCxnSpPr/>
          <p:nvPr/>
        </p:nvCxnSpPr>
        <p:spPr>
          <a:xfrm>
            <a:off x="685800" y="5650992"/>
            <a:ext cx="2293543" cy="0"/>
          </a:xfrm>
          <a:prstGeom prst="line">
            <a:avLst/>
          </a:prstGeom>
          <a:ln w="12700">
            <a:solidFill>
              <a:srgbClr val="D9D9D9"/>
            </a:solidFill>
            <a:prstDash val="dash"/>
          </a:ln>
        </p:spPr>
      </p:cxnSp>
      <p:sp>
        <p:nvSpPr>
          <p:cNvPr id="38" name="Rounded Rectangle 37"/>
          <p:cNvSpPr/>
          <p:nvPr/>
        </p:nvSpPr>
        <p:spPr>
          <a:xfrm>
            <a:off x="3345103" y="3685032"/>
            <a:ext cx="2659303" cy="2606040"/>
          </a:xfrm>
          <a:prstGeom prst="roundRect">
            <a:avLst>
              <a:gd name="adj" fmla="val 5000"/>
            </a:avLst>
          </a:prstGeom>
          <a:solidFill>
            <a:srgbClr val="FFFFFF"/>
          </a:solidFill>
          <a:ln>
            <a:noFill/>
          </a:ln>
          <a:effectLst/>
        </p:spPr>
        <p:txBody>
          <a:bodyPr rtlCol="0" anchor="ctr"/>
          <a:lstStyle/>
          <a:p/>
        </p:txBody>
      </p:sp>
      <p:sp>
        <p:nvSpPr>
          <p:cNvPr id="39" name="Rounded Rectangle 38"/>
          <p:cNvSpPr/>
          <p:nvPr/>
        </p:nvSpPr>
        <p:spPr>
          <a:xfrm>
            <a:off x="3345103" y="3685032"/>
            <a:ext cx="2659303" cy="685800"/>
          </a:xfrm>
          <a:prstGeom prst="roundRect">
            <a:avLst>
              <a:gd name="adj" fmla="val 25000"/>
            </a:avLst>
          </a:prstGeom>
          <a:solidFill>
            <a:srgbClr val="4F4F4F"/>
          </a:solidFill>
          <a:ln>
            <a:noFill/>
          </a:ln>
          <a:effectLst/>
        </p:spPr>
        <p:txBody>
          <a:bodyPr rtlCol="0" anchor="ctr"/>
          <a:lstStyle/>
          <a:p/>
        </p:txBody>
      </p:sp>
      <p:sp>
        <p:nvSpPr>
          <p:cNvPr id="40" name="Rectangle 39"/>
          <p:cNvSpPr/>
          <p:nvPr/>
        </p:nvSpPr>
        <p:spPr>
          <a:xfrm>
            <a:off x="3345103" y="4027932"/>
            <a:ext cx="2659303" cy="342900"/>
          </a:xfrm>
          <a:prstGeom prst="rect">
            <a:avLst/>
          </a:prstGeom>
          <a:solidFill>
            <a:srgbClr val="4F4F4F"/>
          </a:solidFill>
          <a:ln>
            <a:noFill/>
          </a:ln>
          <a:effectLst/>
        </p:spPr>
        <p:txBody>
          <a:bodyPr rtlCol="0" anchor="ctr"/>
          <a:lstStyle/>
          <a:p/>
        </p:txBody>
      </p:sp>
      <p:sp>
        <p:nvSpPr>
          <p:cNvPr id="41" name="TextBox 40"/>
          <p:cNvSpPr txBox="1"/>
          <p:nvPr/>
        </p:nvSpPr>
        <p:spPr>
          <a:xfrm>
            <a:off x="3436543" y="3685032"/>
            <a:ext cx="2476423" cy="6858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Ölçüm aracı</a:t>
            </a:r>
          </a:p>
        </p:txBody>
      </p:sp>
      <p:sp>
        <p:nvSpPr>
          <p:cNvPr id="42" name="Rounded Rectangle 41"/>
          <p:cNvSpPr/>
          <p:nvPr/>
        </p:nvSpPr>
        <p:spPr>
          <a:xfrm>
            <a:off x="3345103" y="3685032"/>
            <a:ext cx="2659303" cy="2606040"/>
          </a:xfrm>
          <a:prstGeom prst="roundRect">
            <a:avLst>
              <a:gd name="adj" fmla="val 5000"/>
            </a:avLst>
          </a:prstGeom>
          <a:noFill/>
          <a:ln w="12700">
            <a:solidFill>
              <a:srgbClr val="D9D9D9"/>
            </a:solidFill>
          </a:ln>
          <a:effectLst/>
        </p:spPr>
        <p:txBody>
          <a:bodyPr rtlCol="0" anchor="ctr"/>
          <a:lstStyle/>
          <a:p/>
        </p:txBody>
      </p:sp>
      <p:cxnSp>
        <p:nvCxnSpPr>
          <p:cNvPr id="43" name="Connector 42"/>
          <p:cNvCxnSpPr/>
          <p:nvPr/>
        </p:nvCxnSpPr>
        <p:spPr>
          <a:xfrm>
            <a:off x="3527983" y="5010912"/>
            <a:ext cx="2293543" cy="0"/>
          </a:xfrm>
          <a:prstGeom prst="line">
            <a:avLst/>
          </a:prstGeom>
          <a:ln w="12700">
            <a:solidFill>
              <a:srgbClr val="D9D9D9"/>
            </a:solidFill>
            <a:prstDash val="dash"/>
          </a:ln>
        </p:spPr>
      </p:cxnSp>
      <p:cxnSp>
        <p:nvCxnSpPr>
          <p:cNvPr id="44" name="Connector 43"/>
          <p:cNvCxnSpPr/>
          <p:nvPr/>
        </p:nvCxnSpPr>
        <p:spPr>
          <a:xfrm>
            <a:off x="3527983" y="5650992"/>
            <a:ext cx="2293543" cy="0"/>
          </a:xfrm>
          <a:prstGeom prst="line">
            <a:avLst/>
          </a:prstGeom>
          <a:ln w="12700">
            <a:solidFill>
              <a:srgbClr val="D9D9D9"/>
            </a:solidFill>
            <a:prstDash val="dash"/>
          </a:ln>
        </p:spPr>
      </p:cxnSp>
      <p:sp>
        <p:nvSpPr>
          <p:cNvPr id="45" name="Rounded Rectangle 44"/>
          <p:cNvSpPr/>
          <p:nvPr/>
        </p:nvSpPr>
        <p:spPr>
          <a:xfrm>
            <a:off x="6187286" y="3685032"/>
            <a:ext cx="2659303" cy="2606040"/>
          </a:xfrm>
          <a:prstGeom prst="roundRect">
            <a:avLst>
              <a:gd name="adj" fmla="val 5000"/>
            </a:avLst>
          </a:prstGeom>
          <a:solidFill>
            <a:srgbClr val="FFFFFF"/>
          </a:solidFill>
          <a:ln>
            <a:noFill/>
          </a:ln>
          <a:effectLst/>
        </p:spPr>
        <p:txBody>
          <a:bodyPr rtlCol="0" anchor="ctr"/>
          <a:lstStyle/>
          <a:p/>
        </p:txBody>
      </p:sp>
      <p:sp>
        <p:nvSpPr>
          <p:cNvPr id="46" name="Rounded Rectangle 45"/>
          <p:cNvSpPr/>
          <p:nvPr/>
        </p:nvSpPr>
        <p:spPr>
          <a:xfrm>
            <a:off x="6187286" y="3685032"/>
            <a:ext cx="2659303" cy="685800"/>
          </a:xfrm>
          <a:prstGeom prst="roundRect">
            <a:avLst>
              <a:gd name="adj" fmla="val 25000"/>
            </a:avLst>
          </a:prstGeom>
          <a:solidFill>
            <a:srgbClr val="2C6696"/>
          </a:solidFill>
          <a:ln>
            <a:noFill/>
          </a:ln>
          <a:effectLst/>
        </p:spPr>
        <p:txBody>
          <a:bodyPr rtlCol="0" anchor="ctr"/>
          <a:lstStyle/>
          <a:p/>
        </p:txBody>
      </p:sp>
      <p:sp>
        <p:nvSpPr>
          <p:cNvPr id="47" name="Rectangle 46"/>
          <p:cNvSpPr/>
          <p:nvPr/>
        </p:nvSpPr>
        <p:spPr>
          <a:xfrm>
            <a:off x="6187286" y="4027932"/>
            <a:ext cx="2659303" cy="342900"/>
          </a:xfrm>
          <a:prstGeom prst="rect">
            <a:avLst/>
          </a:prstGeom>
          <a:solidFill>
            <a:srgbClr val="2C6696"/>
          </a:solidFill>
          <a:ln>
            <a:noFill/>
          </a:ln>
          <a:effectLst/>
        </p:spPr>
        <p:txBody>
          <a:bodyPr rtlCol="0" anchor="ctr"/>
          <a:lstStyle/>
          <a:p/>
        </p:txBody>
      </p:sp>
      <p:sp>
        <p:nvSpPr>
          <p:cNvPr id="48" name="TextBox 47"/>
          <p:cNvSpPr txBox="1"/>
          <p:nvPr/>
        </p:nvSpPr>
        <p:spPr>
          <a:xfrm>
            <a:off x="6278726" y="3685032"/>
            <a:ext cx="2476423" cy="6858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Birim</a:t>
            </a:r>
          </a:p>
        </p:txBody>
      </p:sp>
      <p:sp>
        <p:nvSpPr>
          <p:cNvPr id="49" name="Rounded Rectangle 48"/>
          <p:cNvSpPr/>
          <p:nvPr/>
        </p:nvSpPr>
        <p:spPr>
          <a:xfrm>
            <a:off x="6187286" y="3685032"/>
            <a:ext cx="2659303" cy="2606040"/>
          </a:xfrm>
          <a:prstGeom prst="roundRect">
            <a:avLst>
              <a:gd name="adj" fmla="val 5000"/>
            </a:avLst>
          </a:prstGeom>
          <a:noFill/>
          <a:ln w="12700">
            <a:solidFill>
              <a:srgbClr val="D9D9D9"/>
            </a:solidFill>
          </a:ln>
          <a:effectLst/>
        </p:spPr>
        <p:txBody>
          <a:bodyPr rtlCol="0" anchor="ctr"/>
          <a:lstStyle/>
          <a:p/>
        </p:txBody>
      </p:sp>
      <p:cxnSp>
        <p:nvCxnSpPr>
          <p:cNvPr id="50" name="Connector 49"/>
          <p:cNvCxnSpPr/>
          <p:nvPr/>
        </p:nvCxnSpPr>
        <p:spPr>
          <a:xfrm>
            <a:off x="6370166" y="5010912"/>
            <a:ext cx="2293543" cy="0"/>
          </a:xfrm>
          <a:prstGeom prst="line">
            <a:avLst/>
          </a:prstGeom>
          <a:ln w="12700">
            <a:solidFill>
              <a:srgbClr val="D9D9D9"/>
            </a:solidFill>
            <a:prstDash val="dash"/>
          </a:ln>
        </p:spPr>
      </p:cxnSp>
      <p:cxnSp>
        <p:nvCxnSpPr>
          <p:cNvPr id="51" name="Connector 50"/>
          <p:cNvCxnSpPr/>
          <p:nvPr/>
        </p:nvCxnSpPr>
        <p:spPr>
          <a:xfrm>
            <a:off x="6370166" y="5650992"/>
            <a:ext cx="2293543" cy="0"/>
          </a:xfrm>
          <a:prstGeom prst="line">
            <a:avLst/>
          </a:prstGeom>
          <a:ln w="12700">
            <a:solidFill>
              <a:srgbClr val="D9D9D9"/>
            </a:solidFill>
            <a:prstDash val="dash"/>
          </a:ln>
        </p:spPr>
      </p:cxnSp>
      <p:sp>
        <p:nvSpPr>
          <p:cNvPr id="52" name="Rounded Rectangle 51"/>
          <p:cNvSpPr/>
          <p:nvPr/>
        </p:nvSpPr>
        <p:spPr>
          <a:xfrm>
            <a:off x="9029469" y="3685032"/>
            <a:ext cx="2659303" cy="2606040"/>
          </a:xfrm>
          <a:prstGeom prst="roundRect">
            <a:avLst>
              <a:gd name="adj" fmla="val 5000"/>
            </a:avLst>
          </a:prstGeom>
          <a:solidFill>
            <a:srgbClr val="FFFFFF"/>
          </a:solidFill>
          <a:ln>
            <a:noFill/>
          </a:ln>
          <a:effectLst/>
        </p:spPr>
        <p:txBody>
          <a:bodyPr rtlCol="0" anchor="ctr"/>
          <a:lstStyle/>
          <a:p/>
        </p:txBody>
      </p:sp>
      <p:sp>
        <p:nvSpPr>
          <p:cNvPr id="53" name="Rounded Rectangle 52"/>
          <p:cNvSpPr/>
          <p:nvPr/>
        </p:nvSpPr>
        <p:spPr>
          <a:xfrm>
            <a:off x="9029469" y="3685032"/>
            <a:ext cx="2659303" cy="685800"/>
          </a:xfrm>
          <a:prstGeom prst="roundRect">
            <a:avLst>
              <a:gd name="adj" fmla="val 25000"/>
            </a:avLst>
          </a:prstGeom>
          <a:solidFill>
            <a:srgbClr val="4F4F4F"/>
          </a:solidFill>
          <a:ln>
            <a:noFill/>
          </a:ln>
          <a:effectLst/>
        </p:spPr>
        <p:txBody>
          <a:bodyPr rtlCol="0" anchor="ctr"/>
          <a:lstStyle/>
          <a:p/>
        </p:txBody>
      </p:sp>
      <p:sp>
        <p:nvSpPr>
          <p:cNvPr id="54" name="Rectangle 53"/>
          <p:cNvSpPr/>
          <p:nvPr/>
        </p:nvSpPr>
        <p:spPr>
          <a:xfrm>
            <a:off x="9029469" y="4027932"/>
            <a:ext cx="2659303" cy="342900"/>
          </a:xfrm>
          <a:prstGeom prst="rect">
            <a:avLst/>
          </a:prstGeom>
          <a:solidFill>
            <a:srgbClr val="4F4F4F"/>
          </a:solidFill>
          <a:ln>
            <a:noFill/>
          </a:ln>
          <a:effectLst/>
        </p:spPr>
        <p:txBody>
          <a:bodyPr rtlCol="0" anchor="ctr"/>
          <a:lstStyle/>
          <a:p/>
        </p:txBody>
      </p:sp>
      <p:sp>
        <p:nvSpPr>
          <p:cNvPr id="55" name="TextBox 54"/>
          <p:cNvSpPr txBox="1"/>
          <p:nvPr/>
        </p:nvSpPr>
        <p:spPr>
          <a:xfrm>
            <a:off x="9120909" y="3685032"/>
            <a:ext cx="2476423" cy="6858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Günlük hayata bir etki</a:t>
            </a:r>
          </a:p>
        </p:txBody>
      </p:sp>
      <p:sp>
        <p:nvSpPr>
          <p:cNvPr id="56" name="Rounded Rectangle 55"/>
          <p:cNvSpPr/>
          <p:nvPr/>
        </p:nvSpPr>
        <p:spPr>
          <a:xfrm>
            <a:off x="9029469" y="3685032"/>
            <a:ext cx="2659303" cy="2606040"/>
          </a:xfrm>
          <a:prstGeom prst="roundRect">
            <a:avLst>
              <a:gd name="adj" fmla="val 5000"/>
            </a:avLst>
          </a:prstGeom>
          <a:noFill/>
          <a:ln w="12700">
            <a:solidFill>
              <a:srgbClr val="D9D9D9"/>
            </a:solidFill>
          </a:ln>
          <a:effectLst/>
        </p:spPr>
        <p:txBody>
          <a:bodyPr rtlCol="0" anchor="ctr"/>
          <a:lstStyle/>
          <a:p/>
        </p:txBody>
      </p:sp>
      <p:cxnSp>
        <p:nvCxnSpPr>
          <p:cNvPr id="57" name="Connector 56"/>
          <p:cNvCxnSpPr/>
          <p:nvPr/>
        </p:nvCxnSpPr>
        <p:spPr>
          <a:xfrm>
            <a:off x="9212349" y="5010912"/>
            <a:ext cx="2293543" cy="0"/>
          </a:xfrm>
          <a:prstGeom prst="line">
            <a:avLst/>
          </a:prstGeom>
          <a:ln w="12700">
            <a:solidFill>
              <a:srgbClr val="D9D9D9"/>
            </a:solidFill>
            <a:prstDash val="dash"/>
          </a:ln>
        </p:spPr>
      </p:cxnSp>
      <p:cxnSp>
        <p:nvCxnSpPr>
          <p:cNvPr id="58" name="Connector 57"/>
          <p:cNvCxnSpPr/>
          <p:nvPr/>
        </p:nvCxnSpPr>
        <p:spPr>
          <a:xfrm>
            <a:off x="9212349" y="5650992"/>
            <a:ext cx="2293543" cy="0"/>
          </a:xfrm>
          <a:prstGeom prst="line">
            <a:avLst/>
          </a:prstGeom>
          <a:ln w="12700">
            <a:solidFill>
              <a:srgbClr val="D9D9D9"/>
            </a:solidFill>
            <a:prstDash val="dash"/>
          </a:ln>
        </p:spPr>
      </p:cxnSp>
      <p:sp>
        <p:nvSpPr>
          <p:cNvPr id="59" name="TextBox 5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60" name="Rounded Rectangle 5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78-81</a:t>
            </a:r>
          </a:p>
        </p:txBody>
      </p:sp>
      <p:sp>
        <p:nvSpPr>
          <p:cNvPr id="61" name="TextBox 6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29 / 268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Sıcaklık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9_termometre_kutusu_s78.jpg"/>
          <p:cNvPicPr>
            <a:picLocks noChangeAspect="1"/>
          </p:cNvPicPr>
          <p:nvPr/>
        </p:nvPicPr>
        <p:blipFill>
          <a:blip r:embed="rId3"/>
          <a:stretch>
            <a:fillRect/>
          </a:stretch>
        </p:blipFill>
        <p:spPr>
          <a:xfrm>
            <a:off x="502920" y="2054898"/>
            <a:ext cx="3246120" cy="2620186"/>
          </a:xfrm>
          <a:prstGeom prst="rect">
            <a:avLst/>
          </a:prstGeom>
          <a:ln w="9525">
            <a:solidFill>
              <a:srgbClr val="D9D9D9"/>
            </a:solidFill>
          </a:ln>
        </p:spPr>
      </p:pic>
      <p:sp>
        <p:nvSpPr>
          <p:cNvPr id="7" name="TextBox 6"/>
          <p:cNvSpPr txBox="1"/>
          <p:nvPr/>
        </p:nvSpPr>
        <p:spPr>
          <a:xfrm>
            <a:off x="502920" y="4729949"/>
            <a:ext cx="3246120" cy="640080"/>
          </a:xfrm>
          <a:prstGeom prst="rect">
            <a:avLst/>
          </a:prstGeom>
          <a:noFill/>
        </p:spPr>
        <p:txBody>
          <a:bodyPr wrap="square" anchor="t" lIns="73152" rIns="73152" tIns="36576" bIns="36576">
            <a:noAutofit/>
          </a:bodyPr>
          <a:lstStyle/>
          <a:p>
            <a:pPr algn="ctr">
              <a:spcBef>
                <a:spcPts val="0"/>
              </a:spcBef>
              <a:spcAft>
                <a:spcPts val="0"/>
              </a:spcAft>
            </a:pPr>
            <a:r>
              <a:rPr lang="tr-TR" sz="1300" b="0" i="1">
                <a:solidFill>
                  <a:srgbClr val="767676"/>
                </a:solidFill>
                <a:latin typeface="Calibri"/>
              </a:rPr>
              <a:t>Görsel 3.1: Termometre ile hava sıcaklığı ölçümü</a:t>
            </a:r>
          </a:p>
        </p:txBody>
      </p:sp>
      <p:sp>
        <p:nvSpPr>
          <p:cNvPr id="8" name="Rounded Rectangle 7"/>
          <p:cNvSpPr/>
          <p:nvPr/>
        </p:nvSpPr>
        <p:spPr>
          <a:xfrm>
            <a:off x="3977640" y="1216152"/>
            <a:ext cx="1783080" cy="1382232"/>
          </a:xfrm>
          <a:prstGeom prst="roundRect">
            <a:avLst>
              <a:gd name="adj" fmla="val 12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1700" b="1" i="0">
                <a:solidFill>
                  <a:srgbClr val="FFFFFF"/>
                </a:solidFill>
                <a:latin typeface="Calibri"/>
              </a:rPr>
              <a:t>Tanım</a:t>
            </a:r>
          </a:p>
        </p:txBody>
      </p:sp>
      <p:sp>
        <p:nvSpPr>
          <p:cNvPr id="9" name="Rounded Rectangle 8"/>
          <p:cNvSpPr/>
          <p:nvPr/>
        </p:nvSpPr>
        <p:spPr>
          <a:xfrm>
            <a:off x="5833872" y="1216152"/>
            <a:ext cx="5854903" cy="1382232"/>
          </a:xfrm>
          <a:prstGeom prst="roundRect">
            <a:avLst>
              <a:gd name="adj" fmla="val 8000"/>
            </a:avLst>
          </a:prstGeom>
          <a:solidFill>
            <a:srgbClr val="F0F0F0"/>
          </a:solidFill>
          <a:ln>
            <a:noFill/>
          </a:ln>
          <a:effectLst/>
        </p:spPr>
        <p:txBody>
          <a:bodyPr rtlCol="0" anchor="ctr" wrap="square" lIns="146304" rIns="146304" tIns="73152" bIns="73152">
            <a:noAutofit/>
          </a:bodyPr>
          <a:lstStyle/>
          <a:p>
            <a:pPr algn="l">
              <a:spcBef>
                <a:spcPts val="0"/>
              </a:spcBef>
              <a:spcAft>
                <a:spcPts val="0"/>
              </a:spcAft>
            </a:pPr>
            <a:r>
              <a:rPr lang="tr-TR" sz="1850" b="0" i="0">
                <a:solidFill>
                  <a:srgbClr val="262626"/>
                </a:solidFill>
                <a:latin typeface="Calibri"/>
              </a:rPr>
              <a:t>Bir maddeyi oluşturan taneciklerin ortalama kinetik enerjisinin bir ölçüsü olarak ifade edilen sıcaklık, havanın ne kadar sıcak ya da soğuk olduğunu belirlemede kullanılır.</a:t>
            </a:r>
          </a:p>
        </p:txBody>
      </p:sp>
      <p:sp>
        <p:nvSpPr>
          <p:cNvPr id="10" name="Rounded Rectangle 9"/>
          <p:cNvSpPr/>
          <p:nvPr/>
        </p:nvSpPr>
        <p:spPr>
          <a:xfrm>
            <a:off x="3977640" y="2689824"/>
            <a:ext cx="1783080" cy="1326943"/>
          </a:xfrm>
          <a:prstGeom prst="roundRect">
            <a:avLst>
              <a:gd name="adj" fmla="val 12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1700" b="1" i="0">
                <a:solidFill>
                  <a:srgbClr val="FFFFFF"/>
                </a:solidFill>
                <a:latin typeface="Calibri"/>
              </a:rPr>
              <a:t>Ölçüm aracı</a:t>
            </a:r>
          </a:p>
        </p:txBody>
      </p:sp>
      <p:sp>
        <p:nvSpPr>
          <p:cNvPr id="11" name="Rounded Rectangle 10"/>
          <p:cNvSpPr/>
          <p:nvPr/>
        </p:nvSpPr>
        <p:spPr>
          <a:xfrm>
            <a:off x="5833872" y="2689824"/>
            <a:ext cx="5854903" cy="1326943"/>
          </a:xfrm>
          <a:prstGeom prst="roundRect">
            <a:avLst>
              <a:gd name="adj" fmla="val 8000"/>
            </a:avLst>
          </a:prstGeom>
          <a:solidFill>
            <a:srgbClr val="F0F0F0"/>
          </a:solidFill>
          <a:ln>
            <a:noFill/>
          </a:ln>
          <a:effectLst/>
        </p:spPr>
        <p:txBody>
          <a:bodyPr rtlCol="0" anchor="ctr" wrap="square" lIns="146304" rIns="146304" tIns="73152" bIns="73152">
            <a:noAutofit/>
          </a:bodyPr>
          <a:lstStyle/>
          <a:p>
            <a:pPr algn="l">
              <a:spcBef>
                <a:spcPts val="0"/>
              </a:spcBef>
              <a:spcAft>
                <a:spcPts val="0"/>
              </a:spcAft>
            </a:pPr>
            <a:r>
              <a:rPr lang="tr-TR" sz="1900" b="0" i="0">
                <a:solidFill>
                  <a:srgbClr val="262626"/>
                </a:solidFill>
                <a:latin typeface="Calibri"/>
              </a:rPr>
              <a:t>Mekanik veya dijital termometre: doğrudan Güneş ışınlarına maruz kalmayan, hava girişine açık, yerden 1,5-2 m yüksekte ahşap bir kutu içine yerleştirilir.</a:t>
            </a:r>
          </a:p>
        </p:txBody>
      </p:sp>
      <p:sp>
        <p:nvSpPr>
          <p:cNvPr id="12" name="Rounded Rectangle 11"/>
          <p:cNvSpPr/>
          <p:nvPr/>
        </p:nvSpPr>
        <p:spPr>
          <a:xfrm>
            <a:off x="3977640" y="4108207"/>
            <a:ext cx="1783080" cy="663471"/>
          </a:xfrm>
          <a:prstGeom prst="roundRect">
            <a:avLst>
              <a:gd name="adj" fmla="val 12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1700" b="1" i="0">
                <a:solidFill>
                  <a:srgbClr val="FFFFFF"/>
                </a:solidFill>
                <a:latin typeface="Calibri"/>
              </a:rPr>
              <a:t>Birim</a:t>
            </a:r>
          </a:p>
        </p:txBody>
      </p:sp>
      <p:sp>
        <p:nvSpPr>
          <p:cNvPr id="13" name="Rounded Rectangle 12"/>
          <p:cNvSpPr/>
          <p:nvPr/>
        </p:nvSpPr>
        <p:spPr>
          <a:xfrm>
            <a:off x="5833872" y="4108207"/>
            <a:ext cx="5854903" cy="663471"/>
          </a:xfrm>
          <a:prstGeom prst="roundRect">
            <a:avLst>
              <a:gd name="adj" fmla="val 8000"/>
            </a:avLst>
          </a:prstGeom>
          <a:solidFill>
            <a:srgbClr val="F0F0F0"/>
          </a:solidFill>
          <a:ln>
            <a:noFill/>
          </a:ln>
          <a:effectLst/>
        </p:spPr>
        <p:txBody>
          <a:bodyPr rtlCol="0" anchor="ctr" wrap="square" lIns="146304" rIns="146304" tIns="73152" bIns="73152">
            <a:noAutofit/>
          </a:bodyPr>
          <a:lstStyle/>
          <a:p>
            <a:pPr algn="l">
              <a:spcBef>
                <a:spcPts val="0"/>
              </a:spcBef>
              <a:spcAft>
                <a:spcPts val="0"/>
              </a:spcAft>
            </a:pPr>
            <a:r>
              <a:rPr lang="tr-TR" sz="1900" b="0" i="0">
                <a:solidFill>
                  <a:srgbClr val="262626"/>
                </a:solidFill>
                <a:latin typeface="Calibri"/>
              </a:rPr>
              <a:t>°C — derece celsius (selsiyus)</a:t>
            </a:r>
          </a:p>
        </p:txBody>
      </p:sp>
      <p:sp>
        <p:nvSpPr>
          <p:cNvPr id="14" name="Rounded Rectangle 13"/>
          <p:cNvSpPr/>
          <p:nvPr/>
        </p:nvSpPr>
        <p:spPr>
          <a:xfrm>
            <a:off x="3977640" y="4863118"/>
            <a:ext cx="1783080" cy="1382232"/>
          </a:xfrm>
          <a:prstGeom prst="roundRect">
            <a:avLst>
              <a:gd name="adj" fmla="val 12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1700" b="1" i="0">
                <a:solidFill>
                  <a:srgbClr val="FFFFFF"/>
                </a:solidFill>
                <a:latin typeface="Calibri"/>
              </a:rPr>
              <a:t>Günlük hayata etkisi</a:t>
            </a:r>
          </a:p>
        </p:txBody>
      </p:sp>
      <p:sp>
        <p:nvSpPr>
          <p:cNvPr id="15" name="Rounded Rectangle 14"/>
          <p:cNvSpPr/>
          <p:nvPr/>
        </p:nvSpPr>
        <p:spPr>
          <a:xfrm>
            <a:off x="5833872" y="4863118"/>
            <a:ext cx="5854903" cy="1382232"/>
          </a:xfrm>
          <a:prstGeom prst="roundRect">
            <a:avLst>
              <a:gd name="adj" fmla="val 8000"/>
            </a:avLst>
          </a:prstGeom>
          <a:solidFill>
            <a:srgbClr val="F0F0F0"/>
          </a:solidFill>
          <a:ln>
            <a:noFill/>
          </a:ln>
          <a:effectLst/>
        </p:spPr>
        <p:txBody>
          <a:bodyPr rtlCol="0" anchor="ctr" wrap="square" lIns="146304" rIns="146304" tIns="73152" bIns="73152">
            <a:noAutofit/>
          </a:bodyPr>
          <a:lstStyle/>
          <a:p>
            <a:pPr algn="l">
              <a:spcBef>
                <a:spcPts val="0"/>
              </a:spcBef>
              <a:spcAft>
                <a:spcPts val="0"/>
              </a:spcAft>
            </a:pPr>
            <a:r>
              <a:rPr lang="tr-TR" sz="1900" b="0" i="0">
                <a:solidFill>
                  <a:srgbClr val="262626"/>
                </a:solidFill>
                <a:latin typeface="Calibri"/>
              </a:rPr>
              <a:t>Hava sıcaklığı; insanların konforu ve sağlığını, bitki ve hayvanların çeşitli özelliklerini, su kaynaklarını ve tarım faaliyetlerini etkileyen önemli bir faktördür.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78</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30 / 268</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Basınç: boşlukları dolduralım</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BOŞLUK DOLDUR</a:t>
            </a:r>
          </a:p>
        </p:txBody>
      </p:sp>
      <p:pic>
        <p:nvPicPr>
          <p:cNvPr id="6" name="Picture 5" descr="h9_barometre_s79.jpg"/>
          <p:cNvPicPr>
            <a:picLocks noChangeAspect="1"/>
          </p:cNvPicPr>
          <p:nvPr/>
        </p:nvPicPr>
        <p:blipFill>
          <a:blip r:embed="rId3"/>
          <a:stretch>
            <a:fillRect/>
          </a:stretch>
        </p:blipFill>
        <p:spPr>
          <a:xfrm>
            <a:off x="883183" y="1216152"/>
            <a:ext cx="1616912" cy="1737360"/>
          </a:xfrm>
          <a:prstGeom prst="rect">
            <a:avLst/>
          </a:prstGeom>
          <a:ln w="9525">
            <a:solidFill>
              <a:srgbClr val="D9D9D9"/>
            </a:solidFill>
          </a:ln>
        </p:spPr>
      </p:pic>
      <p:sp>
        <p:nvSpPr>
          <p:cNvPr id="7" name="TextBox 6"/>
          <p:cNvSpPr txBox="1"/>
          <p:nvPr/>
        </p:nvSpPr>
        <p:spPr>
          <a:xfrm>
            <a:off x="502920" y="2980944"/>
            <a:ext cx="2377440" cy="292608"/>
          </a:xfrm>
          <a:prstGeom prst="rect">
            <a:avLst/>
          </a:prstGeom>
          <a:noFill/>
        </p:spPr>
        <p:txBody>
          <a:bodyPr wrap="square" anchor="t" lIns="73152" rIns="73152" tIns="36576" bIns="36576">
            <a:noAutofit/>
          </a:bodyPr>
          <a:lstStyle/>
          <a:p>
            <a:pPr algn="ctr">
              <a:spcBef>
                <a:spcPts val="0"/>
              </a:spcBef>
              <a:spcAft>
                <a:spcPts val="0"/>
              </a:spcAft>
            </a:pPr>
            <a:r>
              <a:rPr lang="tr-TR" sz="1300" b="0" i="1">
                <a:solidFill>
                  <a:srgbClr val="767676"/>
                </a:solidFill>
                <a:latin typeface="Calibri"/>
              </a:rPr>
              <a:t>Görsel 3.2: Barometre</a:t>
            </a:r>
          </a:p>
        </p:txBody>
      </p:sp>
      <p:sp>
        <p:nvSpPr>
          <p:cNvPr id="8" name="Rounded Rectangle 7"/>
          <p:cNvSpPr/>
          <p:nvPr/>
        </p:nvSpPr>
        <p:spPr>
          <a:xfrm>
            <a:off x="3108960" y="1216152"/>
            <a:ext cx="8579815" cy="502920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900"/>
              </a:spcAft>
            </a:pPr>
            <a:r>
              <a:rPr lang="tr-TR" sz="2100" b="0" i="0">
                <a:solidFill>
                  <a:srgbClr val="262626"/>
                </a:solidFill>
                <a:latin typeface="Calibri"/>
              </a:rPr>
              <a:t>Atmosferi oluşturan gazların belli bir ağırlığı vardır. Bu gazların birim yüzeye uyguladığı kuvvete (1) ………… adı verilir.</a:t>
            </a:r>
          </a:p>
          <a:p>
            <a:pPr algn="l">
              <a:spcBef>
                <a:spcPts val="0"/>
              </a:spcBef>
              <a:spcAft>
                <a:spcPts val="900"/>
              </a:spcAft>
            </a:pPr>
            <a:r>
              <a:rPr lang="tr-TR" sz="2100" b="0" i="0">
                <a:solidFill>
                  <a:srgbClr val="262626"/>
                </a:solidFill>
                <a:latin typeface="Calibri"/>
              </a:rPr>
              <a:t>Basınç, (2) …………yle ölçülür ve basıncın birimi (3) ………… (mb) veya hektopaskal (hPa) olarak ifade edilir.</a:t>
            </a:r>
          </a:p>
          <a:p>
            <a:pPr algn="l">
              <a:spcBef>
                <a:spcPts val="0"/>
              </a:spcBef>
              <a:spcAft>
                <a:spcPts val="900"/>
              </a:spcAft>
            </a:pPr>
            <a:r>
              <a:rPr lang="tr-TR" sz="2100" b="0" i="0">
                <a:solidFill>
                  <a:srgbClr val="262626"/>
                </a:solidFill>
                <a:latin typeface="Calibri"/>
              </a:rPr>
              <a:t>Farklı merkezlerde ölçülen basınç değerlerinin eşit koşullarda değerlendirilebilmesi için ölçüt olarak (4) ………… belirlenmiştir.</a:t>
            </a:r>
          </a:p>
          <a:p>
            <a:pPr algn="l">
              <a:spcBef>
                <a:spcPts val="0"/>
              </a:spcBef>
              <a:spcAft>
                <a:spcPts val="900"/>
              </a:spcAft>
            </a:pPr>
            <a:r>
              <a:rPr lang="tr-TR" sz="2100" b="0" i="0">
                <a:solidFill>
                  <a:srgbClr val="262626"/>
                </a:solidFill>
                <a:latin typeface="Calibri"/>
              </a:rPr>
              <a:t>Standart hava basıncı; 45° enleminde, deniz seviyesinde (0 m) ve 15 °C sıcaklıkta, (5) ………… milibar (mb) olarak kabul edilmiştir.</a:t>
            </a:r>
          </a:p>
          <a:p>
            <a:pPr algn="l">
              <a:spcBef>
                <a:spcPts val="0"/>
              </a:spcBef>
              <a:spcAft>
                <a:spcPts val="0"/>
              </a:spcAft>
            </a:pPr>
            <a:r>
              <a:rPr lang="tr-TR" sz="2100" b="0" i="0">
                <a:solidFill>
                  <a:srgbClr val="262626"/>
                </a:solidFill>
                <a:latin typeface="Calibri"/>
              </a:rPr>
              <a:t>Bir yerdeki hava basıncı standart olarak kabul edilen 1013 mb’dan fazla veya az olabilir. Bu değerin üstünde olan basınca (6) …………, altında olan basınca da (7) ………… denir.</a:t>
            </a:r>
          </a:p>
        </p:txBody>
      </p:sp>
      <p:sp>
        <p:nvSpPr>
          <p:cNvPr id="9" name="TextBox 8"/>
          <p:cNvSpPr txBox="1"/>
          <p:nvPr/>
        </p:nvSpPr>
        <p:spPr>
          <a:xfrm>
            <a:off x="502920" y="3291840"/>
            <a:ext cx="2377440" cy="329184"/>
          </a:xfrm>
          <a:prstGeom prst="rect">
            <a:avLst/>
          </a:prstGeom>
          <a:noFill/>
        </p:spPr>
        <p:txBody>
          <a:bodyPr wrap="square" anchor="t" lIns="73152" rIns="73152" tIns="36576" bIns="36576">
            <a:noAutofit/>
          </a:bodyPr>
          <a:lstStyle/>
          <a:p>
            <a:pPr algn="l">
              <a:spcBef>
                <a:spcPts val="0"/>
              </a:spcBef>
              <a:spcAft>
                <a:spcPts val="0"/>
              </a:spcAft>
            </a:pPr>
            <a:r>
              <a:rPr lang="tr-TR" sz="1650" b="1" i="0">
                <a:solidFill>
                  <a:srgbClr val="2C6696"/>
                </a:solidFill>
                <a:latin typeface="Calibri"/>
              </a:rPr>
              <a:t>Sözcükler</a:t>
            </a:r>
          </a:p>
        </p:txBody>
      </p:sp>
      <p:sp>
        <p:nvSpPr>
          <p:cNvPr id="10" name="Rounded Rectangle 9"/>
          <p:cNvSpPr/>
          <p:nvPr/>
        </p:nvSpPr>
        <p:spPr>
          <a:xfrm>
            <a:off x="502920" y="3657600"/>
            <a:ext cx="2377440" cy="320040"/>
          </a:xfrm>
          <a:prstGeom prst="roundRect">
            <a:avLst>
              <a:gd name="adj" fmla="val 40000"/>
            </a:avLst>
          </a:prstGeom>
          <a:solidFill>
            <a:srgbClr val="FFFFFF"/>
          </a:solidFill>
          <a:ln w="12700">
            <a:solidFill>
              <a:srgbClr val="2C6696"/>
            </a:solidFill>
          </a:ln>
          <a:effectLst/>
        </p:spPr>
        <p:txBody>
          <a:bodyPr rtlCol="0" anchor="ctr" wrap="square" lIns="128016" rIns="128016" tIns="0" bIns="0">
            <a:noAutofit/>
          </a:bodyPr>
          <a:lstStyle/>
          <a:p>
            <a:pPr algn="ctr">
              <a:spcBef>
                <a:spcPts val="0"/>
              </a:spcBef>
              <a:spcAft>
                <a:spcPts val="0"/>
              </a:spcAft>
            </a:pPr>
            <a:r>
              <a:rPr lang="tr-TR" sz="1500" b="0" i="0">
                <a:solidFill>
                  <a:srgbClr val="262626"/>
                </a:solidFill>
                <a:latin typeface="Calibri"/>
              </a:rPr>
              <a:t>alçak basınç</a:t>
            </a:r>
          </a:p>
        </p:txBody>
      </p:sp>
      <p:sp>
        <p:nvSpPr>
          <p:cNvPr id="11" name="Rounded Rectangle 10"/>
          <p:cNvSpPr/>
          <p:nvPr/>
        </p:nvSpPr>
        <p:spPr>
          <a:xfrm>
            <a:off x="502920" y="4023360"/>
            <a:ext cx="2377440" cy="320040"/>
          </a:xfrm>
          <a:prstGeom prst="roundRect">
            <a:avLst>
              <a:gd name="adj" fmla="val 40000"/>
            </a:avLst>
          </a:prstGeom>
          <a:solidFill>
            <a:srgbClr val="FFFFFF"/>
          </a:solidFill>
          <a:ln w="12700">
            <a:solidFill>
              <a:srgbClr val="2C6696"/>
            </a:solidFill>
          </a:ln>
          <a:effectLst/>
        </p:spPr>
        <p:txBody>
          <a:bodyPr rtlCol="0" anchor="ctr" wrap="square" lIns="128016" rIns="128016" tIns="0" bIns="0">
            <a:noAutofit/>
          </a:bodyPr>
          <a:lstStyle/>
          <a:p>
            <a:pPr algn="ctr">
              <a:spcBef>
                <a:spcPts val="0"/>
              </a:spcBef>
              <a:spcAft>
                <a:spcPts val="0"/>
              </a:spcAft>
            </a:pPr>
            <a:r>
              <a:rPr lang="tr-TR" sz="1500" b="0" i="0">
                <a:solidFill>
                  <a:srgbClr val="262626"/>
                </a:solidFill>
                <a:latin typeface="Calibri"/>
              </a:rPr>
              <a:t>barometre</a:t>
            </a:r>
          </a:p>
        </p:txBody>
      </p:sp>
      <p:sp>
        <p:nvSpPr>
          <p:cNvPr id="12" name="Rounded Rectangle 11"/>
          <p:cNvSpPr/>
          <p:nvPr/>
        </p:nvSpPr>
        <p:spPr>
          <a:xfrm>
            <a:off x="502920" y="4389120"/>
            <a:ext cx="2377440" cy="320040"/>
          </a:xfrm>
          <a:prstGeom prst="roundRect">
            <a:avLst>
              <a:gd name="adj" fmla="val 40000"/>
            </a:avLst>
          </a:prstGeom>
          <a:solidFill>
            <a:srgbClr val="FFFFFF"/>
          </a:solidFill>
          <a:ln w="12700">
            <a:solidFill>
              <a:srgbClr val="2C6696"/>
            </a:solidFill>
          </a:ln>
          <a:effectLst/>
        </p:spPr>
        <p:txBody>
          <a:bodyPr rtlCol="0" anchor="ctr" wrap="square" lIns="128016" rIns="128016" tIns="0" bIns="0">
            <a:noAutofit/>
          </a:bodyPr>
          <a:lstStyle/>
          <a:p>
            <a:pPr algn="ctr">
              <a:spcBef>
                <a:spcPts val="0"/>
              </a:spcBef>
              <a:spcAft>
                <a:spcPts val="0"/>
              </a:spcAft>
            </a:pPr>
            <a:r>
              <a:rPr lang="tr-TR" sz="1500" b="0" i="0">
                <a:solidFill>
                  <a:srgbClr val="262626"/>
                </a:solidFill>
                <a:latin typeface="Calibri"/>
              </a:rPr>
              <a:t>hava basıncı</a:t>
            </a:r>
          </a:p>
        </p:txBody>
      </p:sp>
      <p:sp>
        <p:nvSpPr>
          <p:cNvPr id="13" name="Rounded Rectangle 12"/>
          <p:cNvSpPr/>
          <p:nvPr/>
        </p:nvSpPr>
        <p:spPr>
          <a:xfrm>
            <a:off x="502920" y="4754880"/>
            <a:ext cx="2377440" cy="320040"/>
          </a:xfrm>
          <a:prstGeom prst="roundRect">
            <a:avLst>
              <a:gd name="adj" fmla="val 40000"/>
            </a:avLst>
          </a:prstGeom>
          <a:solidFill>
            <a:srgbClr val="FFFFFF"/>
          </a:solidFill>
          <a:ln w="12700">
            <a:solidFill>
              <a:srgbClr val="2C6696"/>
            </a:solidFill>
          </a:ln>
          <a:effectLst/>
        </p:spPr>
        <p:txBody>
          <a:bodyPr rtlCol="0" anchor="ctr" wrap="square" lIns="128016" rIns="128016" tIns="0" bIns="0">
            <a:noAutofit/>
          </a:bodyPr>
          <a:lstStyle/>
          <a:p>
            <a:pPr algn="ctr">
              <a:spcBef>
                <a:spcPts val="0"/>
              </a:spcBef>
              <a:spcAft>
                <a:spcPts val="0"/>
              </a:spcAft>
            </a:pPr>
            <a:r>
              <a:rPr lang="tr-TR" sz="1500" b="0" i="0">
                <a:solidFill>
                  <a:srgbClr val="262626"/>
                </a:solidFill>
                <a:latin typeface="Calibri"/>
              </a:rPr>
              <a:t>1013</a:t>
            </a:r>
          </a:p>
        </p:txBody>
      </p:sp>
      <p:sp>
        <p:nvSpPr>
          <p:cNvPr id="14" name="Rounded Rectangle 13"/>
          <p:cNvSpPr/>
          <p:nvPr/>
        </p:nvSpPr>
        <p:spPr>
          <a:xfrm>
            <a:off x="502920" y="5120640"/>
            <a:ext cx="2377440" cy="320040"/>
          </a:xfrm>
          <a:prstGeom prst="roundRect">
            <a:avLst>
              <a:gd name="adj" fmla="val 40000"/>
            </a:avLst>
          </a:prstGeom>
          <a:solidFill>
            <a:srgbClr val="FFFFFF"/>
          </a:solidFill>
          <a:ln w="12700">
            <a:solidFill>
              <a:srgbClr val="2C6696"/>
            </a:solidFill>
          </a:ln>
          <a:effectLst/>
        </p:spPr>
        <p:txBody>
          <a:bodyPr rtlCol="0" anchor="ctr" wrap="square" lIns="128016" rIns="128016" tIns="0" bIns="0">
            <a:noAutofit/>
          </a:bodyPr>
          <a:lstStyle/>
          <a:p>
            <a:pPr algn="ctr">
              <a:spcBef>
                <a:spcPts val="0"/>
              </a:spcBef>
              <a:spcAft>
                <a:spcPts val="0"/>
              </a:spcAft>
            </a:pPr>
            <a:r>
              <a:rPr lang="tr-TR" sz="1500" b="0" i="0">
                <a:solidFill>
                  <a:srgbClr val="262626"/>
                </a:solidFill>
                <a:latin typeface="Calibri"/>
              </a:rPr>
              <a:t>milibar</a:t>
            </a:r>
          </a:p>
        </p:txBody>
      </p:sp>
      <p:sp>
        <p:nvSpPr>
          <p:cNvPr id="15" name="Rounded Rectangle 14"/>
          <p:cNvSpPr/>
          <p:nvPr/>
        </p:nvSpPr>
        <p:spPr>
          <a:xfrm>
            <a:off x="502920" y="5486400"/>
            <a:ext cx="2377440" cy="320040"/>
          </a:xfrm>
          <a:prstGeom prst="roundRect">
            <a:avLst>
              <a:gd name="adj" fmla="val 40000"/>
            </a:avLst>
          </a:prstGeom>
          <a:solidFill>
            <a:srgbClr val="FFFFFF"/>
          </a:solidFill>
          <a:ln w="12700">
            <a:solidFill>
              <a:srgbClr val="2C6696"/>
            </a:solidFill>
          </a:ln>
          <a:effectLst/>
        </p:spPr>
        <p:txBody>
          <a:bodyPr rtlCol="0" anchor="ctr" wrap="square" lIns="128016" rIns="128016" tIns="0" bIns="0">
            <a:noAutofit/>
          </a:bodyPr>
          <a:lstStyle/>
          <a:p>
            <a:pPr algn="ctr">
              <a:spcBef>
                <a:spcPts val="0"/>
              </a:spcBef>
              <a:spcAft>
                <a:spcPts val="0"/>
              </a:spcAft>
            </a:pPr>
            <a:r>
              <a:rPr lang="tr-TR" sz="1500" b="0" i="0">
                <a:solidFill>
                  <a:srgbClr val="262626"/>
                </a:solidFill>
                <a:latin typeface="Calibri"/>
              </a:rPr>
              <a:t>standart hava basıncı</a:t>
            </a:r>
          </a:p>
        </p:txBody>
      </p:sp>
      <p:sp>
        <p:nvSpPr>
          <p:cNvPr id="16" name="Rounded Rectangle 15"/>
          <p:cNvSpPr/>
          <p:nvPr/>
        </p:nvSpPr>
        <p:spPr>
          <a:xfrm>
            <a:off x="502920" y="5852160"/>
            <a:ext cx="2377440" cy="320040"/>
          </a:xfrm>
          <a:prstGeom prst="roundRect">
            <a:avLst>
              <a:gd name="adj" fmla="val 40000"/>
            </a:avLst>
          </a:prstGeom>
          <a:solidFill>
            <a:srgbClr val="FFFFFF"/>
          </a:solidFill>
          <a:ln w="12700">
            <a:solidFill>
              <a:srgbClr val="2C6696"/>
            </a:solidFill>
          </a:ln>
          <a:effectLst/>
        </p:spPr>
        <p:txBody>
          <a:bodyPr rtlCol="0" anchor="ctr" wrap="square" lIns="128016" rIns="128016" tIns="0" bIns="0">
            <a:noAutofit/>
          </a:bodyPr>
          <a:lstStyle/>
          <a:p>
            <a:pPr algn="ctr">
              <a:spcBef>
                <a:spcPts val="0"/>
              </a:spcBef>
              <a:spcAft>
                <a:spcPts val="0"/>
              </a:spcAft>
            </a:pPr>
            <a:r>
              <a:rPr lang="tr-TR" sz="1500" b="0" i="0">
                <a:solidFill>
                  <a:srgbClr val="262626"/>
                </a:solidFill>
                <a:latin typeface="Calibri"/>
              </a:rPr>
              <a:t>yüksek basınç</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79, 106</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31 / 268</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Basınç: boşlukları dolduralım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9_barometre_s79.jpg"/>
          <p:cNvPicPr>
            <a:picLocks noChangeAspect="1"/>
          </p:cNvPicPr>
          <p:nvPr/>
        </p:nvPicPr>
        <p:blipFill>
          <a:blip r:embed="rId3"/>
          <a:stretch>
            <a:fillRect/>
          </a:stretch>
        </p:blipFill>
        <p:spPr>
          <a:xfrm>
            <a:off x="883183" y="1216152"/>
            <a:ext cx="1616912" cy="1737360"/>
          </a:xfrm>
          <a:prstGeom prst="rect">
            <a:avLst/>
          </a:prstGeom>
          <a:ln w="9525">
            <a:solidFill>
              <a:srgbClr val="D9D9D9"/>
            </a:solidFill>
          </a:ln>
        </p:spPr>
      </p:pic>
      <p:sp>
        <p:nvSpPr>
          <p:cNvPr id="7" name="TextBox 6"/>
          <p:cNvSpPr txBox="1"/>
          <p:nvPr/>
        </p:nvSpPr>
        <p:spPr>
          <a:xfrm>
            <a:off x="502920" y="2980944"/>
            <a:ext cx="2377440" cy="292608"/>
          </a:xfrm>
          <a:prstGeom prst="rect">
            <a:avLst/>
          </a:prstGeom>
          <a:noFill/>
        </p:spPr>
        <p:txBody>
          <a:bodyPr wrap="square" anchor="t" lIns="73152" rIns="73152" tIns="36576" bIns="36576">
            <a:noAutofit/>
          </a:bodyPr>
          <a:lstStyle/>
          <a:p>
            <a:pPr algn="ctr">
              <a:spcBef>
                <a:spcPts val="0"/>
              </a:spcBef>
              <a:spcAft>
                <a:spcPts val="0"/>
              </a:spcAft>
            </a:pPr>
            <a:r>
              <a:rPr lang="tr-TR" sz="1300" b="0" i="1">
                <a:solidFill>
                  <a:srgbClr val="767676"/>
                </a:solidFill>
                <a:latin typeface="Calibri"/>
              </a:rPr>
              <a:t>Görsel 3.2: Barometre</a:t>
            </a:r>
          </a:p>
        </p:txBody>
      </p:sp>
      <p:sp>
        <p:nvSpPr>
          <p:cNvPr id="8" name="Rounded Rectangle 7"/>
          <p:cNvSpPr/>
          <p:nvPr/>
        </p:nvSpPr>
        <p:spPr>
          <a:xfrm>
            <a:off x="3108960" y="1216152"/>
            <a:ext cx="8579815" cy="5029200"/>
          </a:xfrm>
          <a:prstGeom prst="roundRect">
            <a:avLst>
              <a:gd name="adj" fmla="val 8000"/>
            </a:avLst>
          </a:prstGeom>
          <a:solidFill>
            <a:srgbClr val="E3F1E4"/>
          </a:solidFill>
          <a:ln>
            <a:noFill/>
          </a:ln>
          <a:effectLst/>
        </p:spPr>
        <p:txBody>
          <a:bodyPr rtlCol="0" anchor="ctr" wrap="square" lIns="228600" rIns="228600" tIns="73152" bIns="73152">
            <a:noAutofit/>
          </a:bodyPr>
          <a:lstStyle/>
          <a:p>
            <a:pPr algn="l">
              <a:spcBef>
                <a:spcPts val="0"/>
              </a:spcBef>
              <a:spcAft>
                <a:spcPts val="900"/>
              </a:spcAft>
            </a:pPr>
            <a:r>
              <a:rPr lang="tr-TR" sz="2100" b="0" i="0">
                <a:solidFill>
                  <a:srgbClr val="262626"/>
                </a:solidFill>
                <a:latin typeface="Calibri"/>
              </a:rPr>
              <a:t>Atmosferi oluşturan gazların belli bir ağırlığı vardır. Bu gazların birim yüzeye uyguladığı kuvvete </a:t>
            </a:r>
            <a:r>
              <a:rPr lang="tr-TR" sz="2100" b="1" i="0">
                <a:solidFill>
                  <a:srgbClr val="262626"/>
                </a:solidFill>
                <a:latin typeface="Calibri"/>
              </a:rPr>
              <a:t>hava basıncı</a:t>
            </a:r>
            <a:r>
              <a:rPr lang="tr-TR" sz="2100" b="0" i="0">
                <a:solidFill>
                  <a:srgbClr val="262626"/>
                </a:solidFill>
                <a:latin typeface="Calibri"/>
              </a:rPr>
              <a:t> adı verilir.</a:t>
            </a:r>
          </a:p>
          <a:p>
            <a:pPr algn="l">
              <a:spcBef>
                <a:spcPts val="0"/>
              </a:spcBef>
              <a:spcAft>
                <a:spcPts val="900"/>
              </a:spcAft>
            </a:pPr>
            <a:r>
              <a:rPr lang="tr-TR" sz="2100" b="0" i="0">
                <a:solidFill>
                  <a:srgbClr val="262626"/>
                </a:solidFill>
                <a:latin typeface="Calibri"/>
              </a:rPr>
              <a:t>Basınç, </a:t>
            </a:r>
            <a:r>
              <a:rPr lang="tr-TR" sz="2100" b="1" i="0">
                <a:solidFill>
                  <a:srgbClr val="262626"/>
                </a:solidFill>
                <a:latin typeface="Calibri"/>
              </a:rPr>
              <a:t>barometre</a:t>
            </a:r>
            <a:r>
              <a:rPr lang="tr-TR" sz="2100" b="0" i="0">
                <a:solidFill>
                  <a:srgbClr val="262626"/>
                </a:solidFill>
                <a:latin typeface="Calibri"/>
              </a:rPr>
              <a:t>yle ölçülür ve basıncın birimi </a:t>
            </a:r>
            <a:r>
              <a:rPr lang="tr-TR" sz="2100" b="1" i="0">
                <a:solidFill>
                  <a:srgbClr val="262626"/>
                </a:solidFill>
                <a:latin typeface="Calibri"/>
              </a:rPr>
              <a:t>milibar</a:t>
            </a:r>
            <a:r>
              <a:rPr lang="tr-TR" sz="2100" b="0" i="0">
                <a:solidFill>
                  <a:srgbClr val="262626"/>
                </a:solidFill>
                <a:latin typeface="Calibri"/>
              </a:rPr>
              <a:t> (mb) veya hektopaskal (hPa) olarak ifade edilir.</a:t>
            </a:r>
          </a:p>
          <a:p>
            <a:pPr algn="l">
              <a:spcBef>
                <a:spcPts val="0"/>
              </a:spcBef>
              <a:spcAft>
                <a:spcPts val="900"/>
              </a:spcAft>
            </a:pPr>
            <a:r>
              <a:rPr lang="tr-TR" sz="2100" b="0" i="0">
                <a:solidFill>
                  <a:srgbClr val="262626"/>
                </a:solidFill>
                <a:latin typeface="Calibri"/>
              </a:rPr>
              <a:t>Farklı merkezlerde ölçülen basınç değerlerinin eşit koşullarda değerlendirilebilmesi için ölçüt olarak </a:t>
            </a:r>
            <a:r>
              <a:rPr lang="tr-TR" sz="2100" b="1" i="0">
                <a:solidFill>
                  <a:srgbClr val="262626"/>
                </a:solidFill>
                <a:latin typeface="Calibri"/>
              </a:rPr>
              <a:t>standart hava basıncı</a:t>
            </a:r>
            <a:r>
              <a:rPr lang="tr-TR" sz="2100" b="0" i="0">
                <a:solidFill>
                  <a:srgbClr val="262626"/>
                </a:solidFill>
                <a:latin typeface="Calibri"/>
              </a:rPr>
              <a:t> belirlenmiştir.</a:t>
            </a:r>
          </a:p>
          <a:p>
            <a:pPr algn="l">
              <a:spcBef>
                <a:spcPts val="0"/>
              </a:spcBef>
              <a:spcAft>
                <a:spcPts val="900"/>
              </a:spcAft>
            </a:pPr>
            <a:r>
              <a:rPr lang="tr-TR" sz="2100" b="0" i="0">
                <a:solidFill>
                  <a:srgbClr val="262626"/>
                </a:solidFill>
                <a:latin typeface="Calibri"/>
              </a:rPr>
              <a:t>Standart hava basıncı; 45° enleminde, deniz seviyesinde (0 m) ve 15 °C sıcaklıkta, </a:t>
            </a:r>
            <a:r>
              <a:rPr lang="tr-TR" sz="2100" b="1" i="0">
                <a:solidFill>
                  <a:srgbClr val="262626"/>
                </a:solidFill>
                <a:latin typeface="Calibri"/>
              </a:rPr>
              <a:t>1013</a:t>
            </a:r>
            <a:r>
              <a:rPr lang="tr-TR" sz="2100" b="0" i="0">
                <a:solidFill>
                  <a:srgbClr val="262626"/>
                </a:solidFill>
                <a:latin typeface="Calibri"/>
              </a:rPr>
              <a:t> milibar (mb) olarak kabul edilmiştir.</a:t>
            </a:r>
          </a:p>
          <a:p>
            <a:pPr algn="l">
              <a:spcBef>
                <a:spcPts val="0"/>
              </a:spcBef>
              <a:spcAft>
                <a:spcPts val="0"/>
              </a:spcAft>
            </a:pPr>
            <a:r>
              <a:rPr lang="tr-TR" sz="2100" b="0" i="0">
                <a:solidFill>
                  <a:srgbClr val="262626"/>
                </a:solidFill>
                <a:latin typeface="Calibri"/>
              </a:rPr>
              <a:t>Bir yerdeki hava basıncı standart olarak kabul edilen 1013 mb’dan fazla veya az olabilir. Bu değerin üstünde olan basınca </a:t>
            </a:r>
            <a:r>
              <a:rPr lang="tr-TR" sz="2100" b="1" i="0">
                <a:solidFill>
                  <a:srgbClr val="262626"/>
                </a:solidFill>
                <a:latin typeface="Calibri"/>
              </a:rPr>
              <a:t>yüksek basınç</a:t>
            </a:r>
            <a:r>
              <a:rPr lang="tr-TR" sz="2100" b="0" i="0">
                <a:solidFill>
                  <a:srgbClr val="262626"/>
                </a:solidFill>
                <a:latin typeface="Calibri"/>
              </a:rPr>
              <a:t>, altında olan basınca da </a:t>
            </a:r>
            <a:r>
              <a:rPr lang="tr-TR" sz="2100" b="1" i="0">
                <a:solidFill>
                  <a:srgbClr val="262626"/>
                </a:solidFill>
                <a:latin typeface="Calibri"/>
              </a:rPr>
              <a:t>alçak basınç</a:t>
            </a:r>
            <a:r>
              <a:rPr lang="tr-TR" sz="2100" b="0" i="0">
                <a:solidFill>
                  <a:srgbClr val="262626"/>
                </a:solidFill>
                <a:latin typeface="Calibri"/>
              </a:rPr>
              <a:t> denir.</a:t>
            </a:r>
          </a:p>
        </p:txBody>
      </p:sp>
      <p:sp>
        <p:nvSpPr>
          <p:cNvPr id="9" name="Rounded Rectangle 8"/>
          <p:cNvSpPr/>
          <p:nvPr/>
        </p:nvSpPr>
        <p:spPr>
          <a:xfrm>
            <a:off x="502920" y="3319272"/>
            <a:ext cx="2377440" cy="2926080"/>
          </a:xfrm>
          <a:prstGeom prst="roundRect">
            <a:avLst>
              <a:gd name="adj" fmla="val 8000"/>
            </a:avLst>
          </a:prstGeom>
          <a:solidFill>
            <a:srgbClr val="F0F0F0"/>
          </a:solidFill>
          <a:ln>
            <a:noFill/>
          </a:ln>
          <a:effectLst/>
        </p:spPr>
        <p:txBody>
          <a:bodyPr rtlCol="0" anchor="ctr" wrap="square" lIns="109728" rIns="109728" tIns="73152" bIns="73152">
            <a:noAutofit/>
          </a:bodyPr>
          <a:lstStyle/>
          <a:p>
            <a:pPr algn="l">
              <a:spcBef>
                <a:spcPts val="0"/>
              </a:spcBef>
              <a:spcAft>
                <a:spcPts val="600"/>
              </a:spcAft>
            </a:pPr>
            <a:r>
              <a:rPr lang="tr-TR" sz="1800" b="1" i="0">
                <a:solidFill>
                  <a:srgbClr val="2E7D32"/>
                </a:solidFill>
                <a:latin typeface="Calibri"/>
              </a:rPr>
              <a:t>Günlük hayata etkisi</a:t>
            </a:r>
          </a:p>
          <a:p>
            <a:pPr algn="l">
              <a:spcBef>
                <a:spcPts val="0"/>
              </a:spcBef>
              <a:spcAft>
                <a:spcPts val="0"/>
              </a:spcAft>
            </a:pPr>
            <a:r>
              <a:rPr lang="tr-TR" sz="1800" b="0" i="0">
                <a:solidFill>
                  <a:srgbClr val="262626"/>
                </a:solidFill>
                <a:latin typeface="Calibri"/>
              </a:rPr>
              <a:t>Yükseltiye bağlı hava basıncı değişimi kulak çınlamasına, ani düşüş ve yükselmeler alışkın olmayan kişilerde baş ağrısına neden olabilir.</a:t>
            </a:r>
          </a:p>
        </p:txBody>
      </p:sp>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1" name="Rounded Rectangle 1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79, 106</a:t>
            </a:r>
          </a:p>
        </p:txBody>
      </p:sp>
      <p:sp>
        <p:nvSpPr>
          <p:cNvPr id="12" name="TextBox 1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32 / 268</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Rüzgâr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9_anemometre_s79.jpg"/>
          <p:cNvPicPr>
            <a:picLocks noChangeAspect="1"/>
          </p:cNvPicPr>
          <p:nvPr/>
        </p:nvPicPr>
        <p:blipFill>
          <a:blip r:embed="rId3"/>
          <a:stretch>
            <a:fillRect/>
          </a:stretch>
        </p:blipFill>
        <p:spPr>
          <a:xfrm>
            <a:off x="502920" y="2096054"/>
            <a:ext cx="3246120" cy="2537875"/>
          </a:xfrm>
          <a:prstGeom prst="rect">
            <a:avLst/>
          </a:prstGeom>
          <a:ln w="9525">
            <a:solidFill>
              <a:srgbClr val="D9D9D9"/>
            </a:solidFill>
          </a:ln>
        </p:spPr>
      </p:pic>
      <p:sp>
        <p:nvSpPr>
          <p:cNvPr id="7" name="TextBox 6"/>
          <p:cNvSpPr txBox="1"/>
          <p:nvPr/>
        </p:nvSpPr>
        <p:spPr>
          <a:xfrm>
            <a:off x="502920" y="4688793"/>
            <a:ext cx="3246120" cy="640080"/>
          </a:xfrm>
          <a:prstGeom prst="rect">
            <a:avLst/>
          </a:prstGeom>
          <a:noFill/>
        </p:spPr>
        <p:txBody>
          <a:bodyPr wrap="square" anchor="t" lIns="73152" rIns="73152" tIns="36576" bIns="36576">
            <a:noAutofit/>
          </a:bodyPr>
          <a:lstStyle/>
          <a:p>
            <a:pPr algn="ctr">
              <a:spcBef>
                <a:spcPts val="0"/>
              </a:spcBef>
              <a:spcAft>
                <a:spcPts val="0"/>
              </a:spcAft>
            </a:pPr>
            <a:r>
              <a:rPr lang="tr-TR" sz="1300" b="0" i="1">
                <a:solidFill>
                  <a:srgbClr val="767676"/>
                </a:solidFill>
                <a:latin typeface="Calibri"/>
              </a:rPr>
              <a:t>Görsel 3.3: Anemometre ile rüzgâr ölçümü</a:t>
            </a:r>
          </a:p>
        </p:txBody>
      </p:sp>
      <p:sp>
        <p:nvSpPr>
          <p:cNvPr id="8" name="Rounded Rectangle 7"/>
          <p:cNvSpPr/>
          <p:nvPr/>
        </p:nvSpPr>
        <p:spPr>
          <a:xfrm>
            <a:off x="3977640" y="1216152"/>
            <a:ext cx="1783080" cy="1734132"/>
          </a:xfrm>
          <a:prstGeom prst="roundRect">
            <a:avLst>
              <a:gd name="adj" fmla="val 12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1700" b="1" i="0">
                <a:solidFill>
                  <a:srgbClr val="FFFFFF"/>
                </a:solidFill>
                <a:latin typeface="Calibri"/>
              </a:rPr>
              <a:t>Tanım</a:t>
            </a:r>
          </a:p>
        </p:txBody>
      </p:sp>
      <p:sp>
        <p:nvSpPr>
          <p:cNvPr id="9" name="Rounded Rectangle 8"/>
          <p:cNvSpPr/>
          <p:nvPr/>
        </p:nvSpPr>
        <p:spPr>
          <a:xfrm>
            <a:off x="5833872" y="1216152"/>
            <a:ext cx="5854903" cy="1734132"/>
          </a:xfrm>
          <a:prstGeom prst="roundRect">
            <a:avLst>
              <a:gd name="adj" fmla="val 8000"/>
            </a:avLst>
          </a:prstGeom>
          <a:solidFill>
            <a:srgbClr val="F0F0F0"/>
          </a:solidFill>
          <a:ln>
            <a:noFill/>
          </a:ln>
          <a:effectLst/>
        </p:spPr>
        <p:txBody>
          <a:bodyPr rtlCol="0" anchor="ctr" wrap="square" lIns="146304" rIns="146304" tIns="73152" bIns="73152">
            <a:noAutofit/>
          </a:bodyPr>
          <a:lstStyle/>
          <a:p>
            <a:pPr algn="l">
              <a:spcBef>
                <a:spcPts val="0"/>
              </a:spcBef>
              <a:spcAft>
                <a:spcPts val="0"/>
              </a:spcAft>
            </a:pPr>
            <a:r>
              <a:rPr lang="tr-TR" sz="1900" b="0" i="0">
                <a:solidFill>
                  <a:srgbClr val="262626"/>
                </a:solidFill>
                <a:latin typeface="Calibri"/>
              </a:rPr>
              <a:t>Hava kütlesi, yüksek basınç merkezlerinden alçak basınç merkezlerine doğru hareket eder. Bu iki merkez arasındaki basınç farkından kaynaklanan ve yeryüzüne paralel olarak gerçekleşen yatay hava hareketlerine rüzgâr adı verilir.</a:t>
            </a:r>
          </a:p>
        </p:txBody>
      </p:sp>
      <p:sp>
        <p:nvSpPr>
          <p:cNvPr id="10" name="Rounded Rectangle 9"/>
          <p:cNvSpPr/>
          <p:nvPr/>
        </p:nvSpPr>
        <p:spPr>
          <a:xfrm>
            <a:off x="3977640" y="3041724"/>
            <a:ext cx="1783080" cy="1118795"/>
          </a:xfrm>
          <a:prstGeom prst="roundRect">
            <a:avLst>
              <a:gd name="adj" fmla="val 12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1700" b="1" i="0">
                <a:solidFill>
                  <a:srgbClr val="FFFFFF"/>
                </a:solidFill>
                <a:latin typeface="Calibri"/>
              </a:rPr>
              <a:t>Ölçüm aracı</a:t>
            </a:r>
          </a:p>
        </p:txBody>
      </p:sp>
      <p:sp>
        <p:nvSpPr>
          <p:cNvPr id="11" name="Rounded Rectangle 10"/>
          <p:cNvSpPr/>
          <p:nvPr/>
        </p:nvSpPr>
        <p:spPr>
          <a:xfrm>
            <a:off x="5833872" y="3041724"/>
            <a:ext cx="5854903" cy="1118795"/>
          </a:xfrm>
          <a:prstGeom prst="roundRect">
            <a:avLst>
              <a:gd name="adj" fmla="val 8000"/>
            </a:avLst>
          </a:prstGeom>
          <a:solidFill>
            <a:srgbClr val="F0F0F0"/>
          </a:solidFill>
          <a:ln>
            <a:noFill/>
          </a:ln>
          <a:effectLst/>
        </p:spPr>
        <p:txBody>
          <a:bodyPr rtlCol="0" anchor="ctr" wrap="square" lIns="146304" rIns="146304" tIns="73152" bIns="73152">
            <a:noAutofit/>
          </a:bodyPr>
          <a:lstStyle/>
          <a:p>
            <a:pPr algn="l">
              <a:spcBef>
                <a:spcPts val="0"/>
              </a:spcBef>
              <a:spcAft>
                <a:spcPts val="0"/>
              </a:spcAft>
            </a:pPr>
            <a:r>
              <a:rPr lang="tr-TR" sz="1900" b="0" i="0">
                <a:solidFill>
                  <a:srgbClr val="262626"/>
                </a:solidFill>
                <a:latin typeface="Calibri"/>
              </a:rPr>
              <a:t>Hız: anemometre (yelölçer); ayrıca yönü ve esme sıklığı (frekans) gözlenir.</a:t>
            </a:r>
          </a:p>
        </p:txBody>
      </p:sp>
      <p:sp>
        <p:nvSpPr>
          <p:cNvPr id="12" name="Rounded Rectangle 11"/>
          <p:cNvSpPr/>
          <p:nvPr/>
        </p:nvSpPr>
        <p:spPr>
          <a:xfrm>
            <a:off x="3977640" y="4251959"/>
            <a:ext cx="1783080" cy="671277"/>
          </a:xfrm>
          <a:prstGeom prst="roundRect">
            <a:avLst>
              <a:gd name="adj" fmla="val 12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1700" b="1" i="0">
                <a:solidFill>
                  <a:srgbClr val="FFFFFF"/>
                </a:solidFill>
                <a:latin typeface="Calibri"/>
              </a:rPr>
              <a:t>Birim</a:t>
            </a:r>
          </a:p>
        </p:txBody>
      </p:sp>
      <p:sp>
        <p:nvSpPr>
          <p:cNvPr id="13" name="Rounded Rectangle 12"/>
          <p:cNvSpPr/>
          <p:nvPr/>
        </p:nvSpPr>
        <p:spPr>
          <a:xfrm>
            <a:off x="5833872" y="4251959"/>
            <a:ext cx="5854903" cy="671277"/>
          </a:xfrm>
          <a:prstGeom prst="roundRect">
            <a:avLst>
              <a:gd name="adj" fmla="val 8000"/>
            </a:avLst>
          </a:prstGeom>
          <a:solidFill>
            <a:srgbClr val="F0F0F0"/>
          </a:solidFill>
          <a:ln>
            <a:noFill/>
          </a:ln>
          <a:effectLst/>
        </p:spPr>
        <p:txBody>
          <a:bodyPr rtlCol="0" anchor="ctr" wrap="square" lIns="146304" rIns="146304" tIns="73152" bIns="73152">
            <a:noAutofit/>
          </a:bodyPr>
          <a:lstStyle/>
          <a:p>
            <a:pPr algn="l">
              <a:spcBef>
                <a:spcPts val="0"/>
              </a:spcBef>
              <a:spcAft>
                <a:spcPts val="0"/>
              </a:spcAft>
            </a:pPr>
            <a:r>
              <a:rPr lang="tr-TR" sz="1900" b="0" i="0">
                <a:solidFill>
                  <a:srgbClr val="262626"/>
                </a:solidFill>
                <a:latin typeface="Calibri"/>
              </a:rPr>
              <a:t>m/sn (metre/saniye) veya km/sa (kilometre/saat)</a:t>
            </a:r>
          </a:p>
        </p:txBody>
      </p:sp>
      <p:sp>
        <p:nvSpPr>
          <p:cNvPr id="14" name="Rounded Rectangle 13"/>
          <p:cNvSpPr/>
          <p:nvPr/>
        </p:nvSpPr>
        <p:spPr>
          <a:xfrm>
            <a:off x="3977640" y="5014676"/>
            <a:ext cx="1783080" cy="1230674"/>
          </a:xfrm>
          <a:prstGeom prst="roundRect">
            <a:avLst>
              <a:gd name="adj" fmla="val 12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1700" b="1" i="0">
                <a:solidFill>
                  <a:srgbClr val="FFFFFF"/>
                </a:solidFill>
                <a:latin typeface="Calibri"/>
              </a:rPr>
              <a:t>Günlük hayata etkisi</a:t>
            </a:r>
          </a:p>
        </p:txBody>
      </p:sp>
      <p:sp>
        <p:nvSpPr>
          <p:cNvPr id="15" name="Rounded Rectangle 14"/>
          <p:cNvSpPr/>
          <p:nvPr/>
        </p:nvSpPr>
        <p:spPr>
          <a:xfrm>
            <a:off x="5833872" y="5014676"/>
            <a:ext cx="5854903" cy="1230674"/>
          </a:xfrm>
          <a:prstGeom prst="roundRect">
            <a:avLst>
              <a:gd name="adj" fmla="val 8000"/>
            </a:avLst>
          </a:prstGeom>
          <a:solidFill>
            <a:srgbClr val="F0F0F0"/>
          </a:solidFill>
          <a:ln>
            <a:noFill/>
          </a:ln>
          <a:effectLst/>
        </p:spPr>
        <p:txBody>
          <a:bodyPr rtlCol="0" anchor="ctr" wrap="square" lIns="146304" rIns="146304" tIns="73152" bIns="73152">
            <a:noAutofit/>
          </a:bodyPr>
          <a:lstStyle/>
          <a:p>
            <a:pPr algn="l">
              <a:spcBef>
                <a:spcPts val="0"/>
              </a:spcBef>
              <a:spcAft>
                <a:spcPts val="0"/>
              </a:spcAft>
            </a:pPr>
            <a:r>
              <a:rPr lang="tr-TR" sz="1900" b="0" i="0">
                <a:solidFill>
                  <a:srgbClr val="262626"/>
                </a:solidFill>
                <a:latin typeface="Calibri"/>
              </a:rPr>
              <a:t>Kirleticileri dağıtıp hava kalitesini artırır; deniz ve hava ulaşımının güvenliğine katkı sağlar; sürdürülebilir enerji kaynağıdır.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79</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33 / 268</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Nem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3246120" cy="50292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3246120" cy="530352"/>
          </a:xfrm>
          <a:prstGeom prst="roundRect">
            <a:avLst>
              <a:gd name="adj" fmla="val 25000"/>
            </a:avLst>
          </a:prstGeom>
          <a:solidFill>
            <a:srgbClr val="1F5F9E"/>
          </a:solidFill>
          <a:ln>
            <a:noFill/>
          </a:ln>
          <a:effectLst/>
        </p:spPr>
        <p:txBody>
          <a:bodyPr rtlCol="0" anchor="ctr"/>
          <a:lstStyle/>
          <a:p/>
        </p:txBody>
      </p:sp>
      <p:sp>
        <p:nvSpPr>
          <p:cNvPr id="8" name="Rectangle 7"/>
          <p:cNvSpPr/>
          <p:nvPr/>
        </p:nvSpPr>
        <p:spPr>
          <a:xfrm>
            <a:off x="502920" y="1481328"/>
            <a:ext cx="3246120" cy="265176"/>
          </a:xfrm>
          <a:prstGeom prst="rect">
            <a:avLst/>
          </a:prstGeom>
          <a:solidFill>
            <a:srgbClr val="1F5F9E"/>
          </a:solidFill>
          <a:ln>
            <a:noFill/>
          </a:ln>
          <a:effectLst/>
        </p:spPr>
        <p:txBody>
          <a:bodyPr rtlCol="0" anchor="ctr"/>
          <a:lstStyle/>
          <a:p/>
        </p:txBody>
      </p:sp>
      <p:sp>
        <p:nvSpPr>
          <p:cNvPr id="9" name="TextBox 8"/>
          <p:cNvSpPr txBox="1"/>
          <p:nvPr/>
        </p:nvSpPr>
        <p:spPr>
          <a:xfrm>
            <a:off x="594360" y="1216152"/>
            <a:ext cx="3063240"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SU DÖNGÜSÜ</a:t>
            </a:r>
          </a:p>
        </p:txBody>
      </p:sp>
      <p:sp>
        <p:nvSpPr>
          <p:cNvPr id="10" name="TextBox 9"/>
          <p:cNvSpPr txBox="1"/>
          <p:nvPr/>
        </p:nvSpPr>
        <p:spPr>
          <a:xfrm>
            <a:off x="612648" y="1819656"/>
            <a:ext cx="3026664" cy="4352544"/>
          </a:xfrm>
          <a:prstGeom prst="rect">
            <a:avLst/>
          </a:prstGeom>
          <a:noFill/>
        </p:spPr>
        <p:txBody>
          <a:bodyPr wrap="square" anchor="ctr" lIns="73152" rIns="73152" tIns="36576" bIns="36576">
            <a:noAutofit/>
          </a:bodyPr>
          <a:lstStyle/>
          <a:p>
            <a:pPr algn="l">
              <a:spcBef>
                <a:spcPts val="0"/>
              </a:spcBef>
              <a:spcAft>
                <a:spcPts val="600"/>
              </a:spcAft>
            </a:pPr>
            <a:r>
              <a:rPr lang="tr-TR" sz="1900" b="0" i="0">
                <a:solidFill>
                  <a:srgbClr val="262626"/>
                </a:solidFill>
                <a:latin typeface="Calibri"/>
              </a:rPr>
              <a:t>Suyun atmosfer, litosfer, hidrosfer ve biyosfer arasında sürekli olarak yer değiştirmesine su döngüsü denir.</a:t>
            </a:r>
          </a:p>
          <a:p>
            <a:pPr algn="l">
              <a:spcBef>
                <a:spcPts val="0"/>
              </a:spcBef>
              <a:spcAft>
                <a:spcPts val="0"/>
              </a:spcAft>
            </a:pPr>
            <a:r>
              <a:rPr lang="tr-TR" sz="1900" b="0" i="0">
                <a:solidFill>
                  <a:srgbClr val="767676"/>
                </a:solidFill>
                <a:latin typeface="Calibri"/>
              </a:rPr>
              <a:t>Bu süreçte su; buharlaşma, süblimleşme ve terleme yoluyla gaz fazına geçerek su buharı şeklinde atmosfere karışır.</a:t>
            </a:r>
          </a:p>
        </p:txBody>
      </p:sp>
      <p:sp>
        <p:nvSpPr>
          <p:cNvPr id="11" name="Rounded Rectangle 10"/>
          <p:cNvSpPr/>
          <p:nvPr/>
        </p:nvSpPr>
        <p:spPr>
          <a:xfrm>
            <a:off x="3977640" y="1216152"/>
            <a:ext cx="1783080" cy="950976"/>
          </a:xfrm>
          <a:prstGeom prst="roundRect">
            <a:avLst>
              <a:gd name="adj" fmla="val 12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1700" b="1" i="0">
                <a:solidFill>
                  <a:srgbClr val="FFFFFF"/>
                </a:solidFill>
                <a:latin typeface="Calibri"/>
              </a:rPr>
              <a:t>Tanım</a:t>
            </a:r>
          </a:p>
        </p:txBody>
      </p:sp>
      <p:sp>
        <p:nvSpPr>
          <p:cNvPr id="12" name="Rounded Rectangle 11"/>
          <p:cNvSpPr/>
          <p:nvPr/>
        </p:nvSpPr>
        <p:spPr>
          <a:xfrm>
            <a:off x="5833872" y="1216152"/>
            <a:ext cx="5854903" cy="950976"/>
          </a:xfrm>
          <a:prstGeom prst="roundRect">
            <a:avLst>
              <a:gd name="adj" fmla="val 8000"/>
            </a:avLst>
          </a:prstGeom>
          <a:solidFill>
            <a:srgbClr val="F0F0F0"/>
          </a:solidFill>
          <a:ln>
            <a:noFill/>
          </a:ln>
          <a:effectLst/>
        </p:spPr>
        <p:txBody>
          <a:bodyPr rtlCol="0" anchor="ctr" wrap="square" lIns="146304" rIns="146304" tIns="73152" bIns="73152">
            <a:noAutofit/>
          </a:bodyPr>
          <a:lstStyle/>
          <a:p>
            <a:pPr algn="l">
              <a:spcBef>
                <a:spcPts val="0"/>
              </a:spcBef>
              <a:spcAft>
                <a:spcPts val="0"/>
              </a:spcAft>
            </a:pPr>
            <a:r>
              <a:rPr lang="tr-TR" sz="1900" b="0" i="0">
                <a:solidFill>
                  <a:srgbClr val="262626"/>
                </a:solidFill>
                <a:latin typeface="Calibri"/>
              </a:rPr>
              <a:t>Atmosfere karışan su buharına nem adı verilir.</a:t>
            </a:r>
          </a:p>
        </p:txBody>
      </p:sp>
      <p:sp>
        <p:nvSpPr>
          <p:cNvPr id="13" name="Rounded Rectangle 12"/>
          <p:cNvSpPr/>
          <p:nvPr/>
        </p:nvSpPr>
        <p:spPr>
          <a:xfrm>
            <a:off x="3977640" y="2258568"/>
            <a:ext cx="1783080" cy="950976"/>
          </a:xfrm>
          <a:prstGeom prst="roundRect">
            <a:avLst>
              <a:gd name="adj" fmla="val 12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1700" b="1" i="0">
                <a:solidFill>
                  <a:srgbClr val="FFFFFF"/>
                </a:solidFill>
                <a:latin typeface="Calibri"/>
              </a:rPr>
              <a:t>Ölçüm aracı</a:t>
            </a:r>
          </a:p>
        </p:txBody>
      </p:sp>
      <p:sp>
        <p:nvSpPr>
          <p:cNvPr id="14" name="Rounded Rectangle 13"/>
          <p:cNvSpPr/>
          <p:nvPr/>
        </p:nvSpPr>
        <p:spPr>
          <a:xfrm>
            <a:off x="5833872" y="2258568"/>
            <a:ext cx="5854903" cy="950976"/>
          </a:xfrm>
          <a:prstGeom prst="roundRect">
            <a:avLst>
              <a:gd name="adj" fmla="val 8000"/>
            </a:avLst>
          </a:prstGeom>
          <a:solidFill>
            <a:srgbClr val="F0F0F0"/>
          </a:solidFill>
          <a:ln>
            <a:noFill/>
          </a:ln>
          <a:effectLst/>
        </p:spPr>
        <p:txBody>
          <a:bodyPr rtlCol="0" anchor="ctr" wrap="square" lIns="146304" rIns="146304" tIns="73152" bIns="73152">
            <a:noAutofit/>
          </a:bodyPr>
          <a:lstStyle/>
          <a:p>
            <a:pPr algn="l">
              <a:spcBef>
                <a:spcPts val="0"/>
              </a:spcBef>
              <a:spcAft>
                <a:spcPts val="0"/>
              </a:spcAft>
            </a:pPr>
            <a:r>
              <a:rPr lang="tr-TR" sz="1900" b="0" i="0">
                <a:solidFill>
                  <a:srgbClr val="262626"/>
                </a:solidFill>
                <a:latin typeface="Calibri"/>
              </a:rPr>
              <a:t>Nem, higrometre (nemölçer) ile ölçülür.</a:t>
            </a:r>
          </a:p>
        </p:txBody>
      </p:sp>
      <p:sp>
        <p:nvSpPr>
          <p:cNvPr id="15" name="Rounded Rectangle 14"/>
          <p:cNvSpPr/>
          <p:nvPr/>
        </p:nvSpPr>
        <p:spPr>
          <a:xfrm>
            <a:off x="3977640" y="3300984"/>
            <a:ext cx="1783080" cy="950976"/>
          </a:xfrm>
          <a:prstGeom prst="roundRect">
            <a:avLst>
              <a:gd name="adj" fmla="val 12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1700" b="1" i="0">
                <a:solidFill>
                  <a:srgbClr val="FFFFFF"/>
                </a:solidFill>
                <a:latin typeface="Calibri"/>
              </a:rPr>
              <a:t>Birim</a:t>
            </a:r>
          </a:p>
        </p:txBody>
      </p:sp>
      <p:sp>
        <p:nvSpPr>
          <p:cNvPr id="16" name="Rounded Rectangle 15"/>
          <p:cNvSpPr/>
          <p:nvPr/>
        </p:nvSpPr>
        <p:spPr>
          <a:xfrm>
            <a:off x="5833872" y="3300984"/>
            <a:ext cx="5854903" cy="950976"/>
          </a:xfrm>
          <a:prstGeom prst="roundRect">
            <a:avLst>
              <a:gd name="adj" fmla="val 8000"/>
            </a:avLst>
          </a:prstGeom>
          <a:solidFill>
            <a:srgbClr val="F0F0F0"/>
          </a:solidFill>
          <a:ln>
            <a:noFill/>
          </a:ln>
          <a:effectLst/>
        </p:spPr>
        <p:txBody>
          <a:bodyPr rtlCol="0" anchor="ctr" wrap="square" lIns="146304" rIns="146304" tIns="73152" bIns="73152">
            <a:noAutofit/>
          </a:bodyPr>
          <a:lstStyle/>
          <a:p>
            <a:pPr algn="l">
              <a:spcBef>
                <a:spcPts val="0"/>
              </a:spcBef>
              <a:spcAft>
                <a:spcPts val="0"/>
              </a:spcAft>
            </a:pPr>
            <a:r>
              <a:rPr lang="tr-TR" sz="1900" b="0" i="0">
                <a:solidFill>
                  <a:srgbClr val="262626"/>
                </a:solidFill>
                <a:latin typeface="Calibri"/>
              </a:rPr>
              <a:t>Yüzde (%) — kitabın gözlem tablosunda “Nemlilik (%)”</a:t>
            </a:r>
          </a:p>
        </p:txBody>
      </p:sp>
      <p:sp>
        <p:nvSpPr>
          <p:cNvPr id="17" name="Rounded Rectangle 16"/>
          <p:cNvSpPr/>
          <p:nvPr/>
        </p:nvSpPr>
        <p:spPr>
          <a:xfrm>
            <a:off x="3977640" y="4343400"/>
            <a:ext cx="1783080" cy="1901952"/>
          </a:xfrm>
          <a:prstGeom prst="roundRect">
            <a:avLst>
              <a:gd name="adj" fmla="val 12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1700" b="1" i="0">
                <a:solidFill>
                  <a:srgbClr val="FFFFFF"/>
                </a:solidFill>
                <a:latin typeface="Calibri"/>
              </a:rPr>
              <a:t>Günlük hayata etkisi</a:t>
            </a:r>
          </a:p>
        </p:txBody>
      </p:sp>
      <p:sp>
        <p:nvSpPr>
          <p:cNvPr id="18" name="Rounded Rectangle 17"/>
          <p:cNvSpPr/>
          <p:nvPr/>
        </p:nvSpPr>
        <p:spPr>
          <a:xfrm>
            <a:off x="5833872" y="4343400"/>
            <a:ext cx="5854903" cy="1901952"/>
          </a:xfrm>
          <a:prstGeom prst="roundRect">
            <a:avLst>
              <a:gd name="adj" fmla="val 8000"/>
            </a:avLst>
          </a:prstGeom>
          <a:solidFill>
            <a:srgbClr val="F0F0F0"/>
          </a:solidFill>
          <a:ln>
            <a:noFill/>
          </a:ln>
          <a:effectLst/>
        </p:spPr>
        <p:txBody>
          <a:bodyPr rtlCol="0" anchor="ctr" wrap="square" lIns="146304" rIns="146304" tIns="73152" bIns="73152">
            <a:noAutofit/>
          </a:bodyPr>
          <a:lstStyle/>
          <a:p>
            <a:pPr algn="l">
              <a:spcBef>
                <a:spcPts val="0"/>
              </a:spcBef>
              <a:spcAft>
                <a:spcPts val="0"/>
              </a:spcAft>
            </a:pPr>
            <a:r>
              <a:rPr lang="tr-TR" sz="1900" b="0" i="0">
                <a:solidFill>
                  <a:srgbClr val="262626"/>
                </a:solidFill>
                <a:latin typeface="Calibri"/>
              </a:rPr>
              <a:t>Yüksek nem oranları, vücudun terleme yoluyla soğumasını zorlaştırdığı için “hissedilen sıcaklığı” artırır. Aşırı ısınma ve soğumayı engelleyerek sıcaklığın dengelenmesinde kritik rol oynar.</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79-80, 87</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34 / 268</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7. grubun deneyi: Doyma (Çiy) Noktası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 · DENEY</a:t>
            </a:r>
          </a:p>
        </p:txBody>
      </p:sp>
      <p:pic>
        <p:nvPicPr>
          <p:cNvPr id="6" name="Picture 5" descr="h9_doyma_deneyi_s80.jpg"/>
          <p:cNvPicPr>
            <a:picLocks noChangeAspect="1"/>
          </p:cNvPicPr>
          <p:nvPr/>
        </p:nvPicPr>
        <p:blipFill>
          <a:blip r:embed="rId3"/>
          <a:stretch>
            <a:fillRect/>
          </a:stretch>
        </p:blipFill>
        <p:spPr>
          <a:xfrm>
            <a:off x="502920" y="1657000"/>
            <a:ext cx="3200400" cy="4147502"/>
          </a:xfrm>
          <a:prstGeom prst="rect">
            <a:avLst/>
          </a:prstGeom>
          <a:ln w="9525">
            <a:solidFill>
              <a:srgbClr val="D9D9D9"/>
            </a:solidFill>
          </a:ln>
        </p:spPr>
      </p:pic>
      <p:sp>
        <p:nvSpPr>
          <p:cNvPr id="7" name="Rounded Rectangle 6"/>
          <p:cNvSpPr/>
          <p:nvPr/>
        </p:nvSpPr>
        <p:spPr>
          <a:xfrm>
            <a:off x="3931920" y="1216152"/>
            <a:ext cx="7756855" cy="114300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292"/>
              </a:spcAft>
            </a:pPr>
            <a:r>
              <a:rPr lang="tr-TR" sz="1850" b="1" i="1">
                <a:solidFill>
                  <a:srgbClr val="D3373A"/>
                </a:solidFill>
                <a:latin typeface="Calibri"/>
              </a:rPr>
              <a:t>Deneyin amacı</a:t>
            </a:r>
          </a:p>
          <a:p>
            <a:pPr algn="l" marL="296712" indent="-296712">
              <a:spcBef>
                <a:spcPts val="0"/>
              </a:spcBef>
              <a:spcAft>
                <a:spcPts val="292"/>
              </a:spcAft>
            </a:pPr>
            <a:r>
              <a:rPr lang="tr-TR" sz="1850" b="1" i="0">
                <a:solidFill>
                  <a:srgbClr val="2C6696"/>
                </a:solidFill>
                <a:latin typeface="Calibri"/>
              </a:rPr>
              <a:t>1.  </a:t>
            </a:r>
            <a:r>
              <a:rPr lang="tr-TR" sz="1850" b="0" i="1">
                <a:solidFill>
                  <a:srgbClr val="262626"/>
                </a:solidFill>
                <a:latin typeface="Calibri"/>
              </a:rPr>
              <a:t>Havadaki su buharının (nem) varlığını kanıtlayabilme</a:t>
            </a:r>
          </a:p>
          <a:p>
            <a:pPr algn="l" marL="296712" indent="-296712">
              <a:spcBef>
                <a:spcPts val="0"/>
              </a:spcBef>
              <a:spcAft>
                <a:spcPts val="0"/>
              </a:spcAft>
            </a:pPr>
            <a:r>
              <a:rPr lang="tr-TR" sz="1850" b="1" i="0">
                <a:solidFill>
                  <a:srgbClr val="2C6696"/>
                </a:solidFill>
                <a:latin typeface="Calibri"/>
              </a:rPr>
              <a:t>2.  </a:t>
            </a:r>
            <a:r>
              <a:rPr lang="tr-TR" sz="1850" b="0" i="1">
                <a:solidFill>
                  <a:srgbClr val="262626"/>
                </a:solidFill>
                <a:latin typeface="Calibri"/>
              </a:rPr>
              <a:t>Yoğuşma ile sıcaklık arasındaki ilişkiyi açıklayabilme</a:t>
            </a:r>
          </a:p>
        </p:txBody>
      </p:sp>
      <p:sp>
        <p:nvSpPr>
          <p:cNvPr id="8" name="Rounded Rectangle 7"/>
          <p:cNvSpPr/>
          <p:nvPr/>
        </p:nvSpPr>
        <p:spPr>
          <a:xfrm>
            <a:off x="3931920" y="2468880"/>
            <a:ext cx="7756855" cy="950976"/>
          </a:xfrm>
          <a:prstGeom prst="roundRect">
            <a:avLst>
              <a:gd name="adj" fmla="val 8000"/>
            </a:avLst>
          </a:prstGeom>
          <a:solidFill>
            <a:srgbClr val="F0F0F0"/>
          </a:solidFill>
          <a:ln>
            <a:noFill/>
          </a:ln>
          <a:effectLst/>
        </p:spPr>
        <p:txBody>
          <a:bodyPr rtlCol="0" anchor="ctr"/>
          <a:lstStyle/>
          <a:p/>
        </p:txBody>
      </p:sp>
      <p:sp>
        <p:nvSpPr>
          <p:cNvPr id="9" name="Rounded Rectangle 8"/>
          <p:cNvSpPr/>
          <p:nvPr/>
        </p:nvSpPr>
        <p:spPr>
          <a:xfrm>
            <a:off x="3931920" y="2468880"/>
            <a:ext cx="1600200" cy="950976"/>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I</a:t>
            </a:r>
          </a:p>
        </p:txBody>
      </p:sp>
      <p:sp>
        <p:nvSpPr>
          <p:cNvPr id="10" name="TextBox 9"/>
          <p:cNvSpPr txBox="1"/>
          <p:nvPr/>
        </p:nvSpPr>
        <p:spPr>
          <a:xfrm>
            <a:off x="5669280" y="2468880"/>
            <a:ext cx="5928055" cy="950976"/>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Oda sıcaklığındaki suyu bardağa ekleyiniz. Suyun sıcaklığını termometreyle ölçünüz.</a:t>
            </a:r>
          </a:p>
        </p:txBody>
      </p:sp>
      <p:sp>
        <p:nvSpPr>
          <p:cNvPr id="11" name="Rounded Rectangle 10"/>
          <p:cNvSpPr/>
          <p:nvPr/>
        </p:nvSpPr>
        <p:spPr>
          <a:xfrm>
            <a:off x="3931920" y="3547872"/>
            <a:ext cx="7756855" cy="950976"/>
          </a:xfrm>
          <a:prstGeom prst="roundRect">
            <a:avLst>
              <a:gd name="adj" fmla="val 8000"/>
            </a:avLst>
          </a:prstGeom>
          <a:solidFill>
            <a:srgbClr val="F0F0F0"/>
          </a:solidFill>
          <a:ln>
            <a:noFill/>
          </a:ln>
          <a:effectLst/>
        </p:spPr>
        <p:txBody>
          <a:bodyPr rtlCol="0" anchor="ctr"/>
          <a:lstStyle/>
          <a:p/>
        </p:txBody>
      </p:sp>
      <p:sp>
        <p:nvSpPr>
          <p:cNvPr id="12" name="Rounded Rectangle 11"/>
          <p:cNvSpPr/>
          <p:nvPr/>
        </p:nvSpPr>
        <p:spPr>
          <a:xfrm>
            <a:off x="3931920" y="3547872"/>
            <a:ext cx="1600200" cy="950976"/>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II</a:t>
            </a:r>
          </a:p>
        </p:txBody>
      </p:sp>
      <p:sp>
        <p:nvSpPr>
          <p:cNvPr id="13" name="TextBox 12"/>
          <p:cNvSpPr txBox="1"/>
          <p:nvPr/>
        </p:nvSpPr>
        <p:spPr>
          <a:xfrm>
            <a:off x="5669280" y="3547872"/>
            <a:ext cx="5928055" cy="950976"/>
          </a:xfrm>
          <a:prstGeom prst="rect">
            <a:avLst/>
          </a:prstGeom>
          <a:noFill/>
        </p:spPr>
        <p:txBody>
          <a:bodyPr wrap="square" anchor="ctr" lIns="73152" rIns="73152" tIns="36576" bIns="36576">
            <a:noAutofit/>
          </a:bodyPr>
          <a:lstStyle/>
          <a:p>
            <a:pPr algn="l">
              <a:spcBef>
                <a:spcPts val="0"/>
              </a:spcBef>
              <a:spcAft>
                <a:spcPts val="0"/>
              </a:spcAft>
            </a:pPr>
            <a:r>
              <a:rPr lang="tr-TR" sz="1850" b="0" i="0">
                <a:solidFill>
                  <a:srgbClr val="262626"/>
                </a:solidFill>
                <a:latin typeface="Calibri"/>
              </a:rPr>
              <a:t>Bardağa buz ilave ederek termometre yardımıyla suyu dikkatlice karıştırınız. Bardağın dış yüzeyi buğulanmaya (ıslaklık) başladığında suyun sıcaklığını ölçünüz.</a:t>
            </a:r>
          </a:p>
        </p:txBody>
      </p:sp>
      <p:sp>
        <p:nvSpPr>
          <p:cNvPr id="14" name="Rounded Rectangle 13"/>
          <p:cNvSpPr/>
          <p:nvPr/>
        </p:nvSpPr>
        <p:spPr>
          <a:xfrm>
            <a:off x="3931920" y="4626864"/>
            <a:ext cx="7756855" cy="950976"/>
          </a:xfrm>
          <a:prstGeom prst="roundRect">
            <a:avLst>
              <a:gd name="adj" fmla="val 8000"/>
            </a:avLst>
          </a:prstGeom>
          <a:solidFill>
            <a:srgbClr val="F0F0F0"/>
          </a:solidFill>
          <a:ln>
            <a:noFill/>
          </a:ln>
          <a:effectLst/>
        </p:spPr>
        <p:txBody>
          <a:bodyPr rtlCol="0" anchor="ctr"/>
          <a:lstStyle/>
          <a:p/>
        </p:txBody>
      </p:sp>
      <p:sp>
        <p:nvSpPr>
          <p:cNvPr id="15" name="Rounded Rectangle 14"/>
          <p:cNvSpPr/>
          <p:nvPr/>
        </p:nvSpPr>
        <p:spPr>
          <a:xfrm>
            <a:off x="3931920" y="4626864"/>
            <a:ext cx="1600200" cy="950976"/>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III</a:t>
            </a:r>
          </a:p>
        </p:txBody>
      </p:sp>
      <p:sp>
        <p:nvSpPr>
          <p:cNvPr id="16" name="TextBox 15"/>
          <p:cNvSpPr txBox="1"/>
          <p:nvPr/>
        </p:nvSpPr>
        <p:spPr>
          <a:xfrm>
            <a:off x="5669280" y="4626864"/>
            <a:ext cx="5928055" cy="950976"/>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Ölçümleri deney gözlem formuna yazın; sonuçları grupça yorumlayın.</a:t>
            </a:r>
          </a:p>
        </p:txBody>
      </p:sp>
      <p:sp>
        <p:nvSpPr>
          <p:cNvPr id="17" name="Rounded Rectangle 16"/>
          <p:cNvSpPr/>
          <p:nvPr/>
        </p:nvSpPr>
        <p:spPr>
          <a:xfrm>
            <a:off x="3931920" y="5696712"/>
            <a:ext cx="7756855" cy="548640"/>
          </a:xfrm>
          <a:prstGeom prst="roundRect">
            <a:avLst>
              <a:gd name="adj" fmla="val 8000"/>
            </a:avLst>
          </a:prstGeom>
          <a:solidFill>
            <a:srgbClr val="FFFFFF"/>
          </a:solidFill>
          <a:ln w="25400">
            <a:solidFill>
              <a:srgbClr val="2C6696"/>
            </a:solidFill>
          </a:ln>
          <a:effectLst/>
        </p:spPr>
        <p:txBody>
          <a:bodyPr rtlCol="0" anchor="ctr" wrap="square" lIns="128016" rIns="128016" tIns="73152" bIns="73152">
            <a:noAutofit/>
          </a:bodyPr>
          <a:lstStyle/>
          <a:p>
            <a:pPr algn="ctr">
              <a:spcBef>
                <a:spcPts val="0"/>
              </a:spcBef>
              <a:spcAft>
                <a:spcPts val="0"/>
              </a:spcAft>
            </a:pPr>
            <a:r>
              <a:rPr lang="tr-TR" sz="2200" b="1" i="0">
                <a:solidFill>
                  <a:srgbClr val="262626"/>
                </a:solidFill>
                <a:latin typeface="Calibri"/>
              </a:rPr>
              <a:t>Başlangıç: ……… °C   →   Buğulanma başladığında: ……… °C</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80</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35 / 268</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Doyma noktası deneyi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478627" cy="237744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237744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5158587" cy="226771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Ne gözledik? (amaç 1)</a:t>
            </a:r>
          </a:p>
          <a:p>
            <a:pPr algn="l">
              <a:spcBef>
                <a:spcPts val="0"/>
              </a:spcBef>
              <a:spcAft>
                <a:spcPts val="0"/>
              </a:spcAft>
            </a:pPr>
            <a:r>
              <a:rPr lang="tr-TR" sz="2000" b="0" i="0">
                <a:solidFill>
                  <a:srgbClr val="262626"/>
                </a:solidFill>
                <a:latin typeface="Calibri"/>
              </a:rPr>
              <a:t>Bardağın dış yüzeyi buğulandı (ıslandı). Su bardaktan sızmadı: havadaki su buharı soğuk yüzeye değince sıvıya dönüştü. Demek ki havada nem var.</a:t>
            </a:r>
          </a:p>
        </p:txBody>
      </p:sp>
      <p:sp>
        <p:nvSpPr>
          <p:cNvPr id="9" name="Rounded Rectangle 8"/>
          <p:cNvSpPr/>
          <p:nvPr/>
        </p:nvSpPr>
        <p:spPr>
          <a:xfrm>
            <a:off x="6210147" y="1216152"/>
            <a:ext cx="5478627" cy="237744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6210147" y="1216152"/>
            <a:ext cx="109728" cy="2377440"/>
          </a:xfrm>
          <a:prstGeom prst="rect">
            <a:avLst/>
          </a:prstGeom>
          <a:solidFill>
            <a:srgbClr val="2E7D32"/>
          </a:solidFill>
          <a:ln>
            <a:noFill/>
          </a:ln>
          <a:effectLst/>
        </p:spPr>
        <p:txBody>
          <a:bodyPr rtlCol="0" anchor="ctr"/>
          <a:lstStyle/>
          <a:p/>
        </p:txBody>
      </p:sp>
      <p:sp>
        <p:nvSpPr>
          <p:cNvPr id="11" name="TextBox 10"/>
          <p:cNvSpPr txBox="1"/>
          <p:nvPr/>
        </p:nvSpPr>
        <p:spPr>
          <a:xfrm>
            <a:off x="6438747" y="1271016"/>
            <a:ext cx="5158587" cy="226771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Neden? (amaç 2)</a:t>
            </a:r>
          </a:p>
          <a:p>
            <a:pPr algn="l">
              <a:spcBef>
                <a:spcPts val="0"/>
              </a:spcBef>
              <a:spcAft>
                <a:spcPts val="500"/>
              </a:spcAft>
            </a:pPr>
            <a:r>
              <a:rPr lang="tr-TR" sz="2000" b="0" i="0">
                <a:solidFill>
                  <a:srgbClr val="262626"/>
                </a:solidFill>
                <a:latin typeface="Calibri"/>
              </a:rPr>
              <a:t>Havanın belirli bir sıcaklıkta taşıyabileceği maksimum nem miktarı vardır.</a:t>
            </a:r>
          </a:p>
          <a:p>
            <a:pPr algn="l">
              <a:spcBef>
                <a:spcPts val="0"/>
              </a:spcBef>
              <a:spcAft>
                <a:spcPts val="0"/>
              </a:spcAft>
            </a:pPr>
            <a:r>
              <a:rPr lang="tr-TR" sz="2000" b="0" i="0">
                <a:solidFill>
                  <a:srgbClr val="262626"/>
                </a:solidFill>
                <a:latin typeface="Calibri"/>
              </a:rPr>
              <a:t>Hava soğudukça taşıyabileceği nem azalır; buğulanma doyma noktasında başlar.</a:t>
            </a:r>
          </a:p>
        </p:txBody>
      </p:sp>
      <p:sp>
        <p:nvSpPr>
          <p:cNvPr id="12" name="Rounded Rectangle 11"/>
          <p:cNvSpPr/>
          <p:nvPr/>
        </p:nvSpPr>
        <p:spPr>
          <a:xfrm>
            <a:off x="502920" y="3776472"/>
            <a:ext cx="11185855" cy="1417320"/>
          </a:xfrm>
          <a:prstGeom prst="roundRect">
            <a:avLst>
              <a:gd name="adj" fmla="val 8000"/>
            </a:avLst>
          </a:prstGeom>
          <a:solidFill>
            <a:srgbClr val="F0F0F0"/>
          </a:solidFill>
          <a:ln>
            <a:noFill/>
          </a:ln>
          <a:effectLst/>
        </p:spPr>
        <p:txBody>
          <a:bodyPr rtlCol="0" anchor="ctr"/>
          <a:lstStyle/>
          <a:p/>
        </p:txBody>
      </p:sp>
      <p:sp>
        <p:nvSpPr>
          <p:cNvPr id="13" name="Rectangle 12"/>
          <p:cNvSpPr/>
          <p:nvPr/>
        </p:nvSpPr>
        <p:spPr>
          <a:xfrm>
            <a:off x="502920" y="3776472"/>
            <a:ext cx="118872" cy="1417320"/>
          </a:xfrm>
          <a:prstGeom prst="rect">
            <a:avLst/>
          </a:prstGeom>
          <a:solidFill>
            <a:srgbClr val="2C6696"/>
          </a:solidFill>
          <a:ln>
            <a:noFill/>
          </a:ln>
          <a:effectLst/>
        </p:spPr>
        <p:txBody>
          <a:bodyPr rtlCol="0" anchor="ctr"/>
          <a:lstStyle/>
          <a:p/>
        </p:txBody>
      </p:sp>
      <p:sp>
        <p:nvSpPr>
          <p:cNvPr id="14" name="TextBox 13"/>
          <p:cNvSpPr txBox="1"/>
          <p:nvPr/>
        </p:nvSpPr>
        <p:spPr>
          <a:xfrm>
            <a:off x="777240" y="3776472"/>
            <a:ext cx="10774375" cy="141732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Bir hava kütlesinin neme doyması için soğuması gereken sıcaklık değerine doyma (çiy) noktası denir. Hava kütlesi bu noktaya ulaştığında veya aşırı soğuma gerçekleştiğinde su buharı sıvıya (yoğuşma) ya da doğrudan buza (kırağılaşma) dönüşür.</a:t>
            </a:r>
          </a:p>
        </p:txBody>
      </p:sp>
      <p:sp>
        <p:nvSpPr>
          <p:cNvPr id="15" name="Rounded Rectangle 14"/>
          <p:cNvSpPr/>
          <p:nvPr/>
        </p:nvSpPr>
        <p:spPr>
          <a:xfrm>
            <a:off x="502920" y="5376672"/>
            <a:ext cx="11185855" cy="868680"/>
          </a:xfrm>
          <a:prstGeom prst="roundRect">
            <a:avLst>
              <a:gd name="adj" fmla="val 6000"/>
            </a:avLst>
          </a:prstGeom>
          <a:solidFill>
            <a:srgbClr val="E3F1E4"/>
          </a:solidFill>
          <a:ln>
            <a:noFill/>
          </a:ln>
          <a:effectLst/>
        </p:spPr>
        <p:txBody>
          <a:bodyPr rtlCol="0" anchor="ctr"/>
          <a:lstStyle/>
          <a:p/>
        </p:txBody>
      </p:sp>
      <p:sp>
        <p:nvSpPr>
          <p:cNvPr id="16" name="Rectangle 15"/>
          <p:cNvSpPr/>
          <p:nvPr/>
        </p:nvSpPr>
        <p:spPr>
          <a:xfrm>
            <a:off x="502920" y="5376672"/>
            <a:ext cx="109728" cy="868680"/>
          </a:xfrm>
          <a:prstGeom prst="rect">
            <a:avLst/>
          </a:prstGeom>
          <a:solidFill>
            <a:srgbClr val="2E7D32"/>
          </a:solidFill>
          <a:ln>
            <a:noFill/>
          </a:ln>
          <a:effectLst/>
        </p:spPr>
        <p:txBody>
          <a:bodyPr rtlCol="0" anchor="ctr"/>
          <a:lstStyle/>
          <a:p/>
        </p:txBody>
      </p:sp>
      <p:sp>
        <p:nvSpPr>
          <p:cNvPr id="17" name="TextBox 16"/>
          <p:cNvSpPr txBox="1"/>
          <p:nvPr/>
        </p:nvSpPr>
        <p:spPr>
          <a:xfrm>
            <a:off x="731520" y="5431536"/>
            <a:ext cx="10865815" cy="75895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Günlük hayattan</a:t>
            </a:r>
          </a:p>
          <a:p>
            <a:pPr algn="l">
              <a:spcBef>
                <a:spcPts val="0"/>
              </a:spcBef>
              <a:spcAft>
                <a:spcPts val="0"/>
              </a:spcAft>
            </a:pPr>
            <a:r>
              <a:rPr lang="tr-TR" sz="2000" b="0" i="0">
                <a:solidFill>
                  <a:srgbClr val="262626"/>
                </a:solidFill>
                <a:latin typeface="Calibri"/>
              </a:rPr>
              <a:t>Soğuk içecek şişesinin “terlemesi” · kışın pencere camının buğulanması · sabah çimenlerdeki çiy</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80</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36 / 268</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Yağış ve sis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9_pluviyometre_s80.jpg"/>
          <p:cNvPicPr>
            <a:picLocks noChangeAspect="1"/>
          </p:cNvPicPr>
          <p:nvPr/>
        </p:nvPicPr>
        <p:blipFill>
          <a:blip r:embed="rId3"/>
          <a:stretch>
            <a:fillRect/>
          </a:stretch>
        </p:blipFill>
        <p:spPr>
          <a:xfrm>
            <a:off x="603349" y="1216152"/>
            <a:ext cx="2908100" cy="2057400"/>
          </a:xfrm>
          <a:prstGeom prst="rect">
            <a:avLst/>
          </a:prstGeom>
          <a:ln w="9525">
            <a:solidFill>
              <a:srgbClr val="D9D9D9"/>
            </a:solidFill>
          </a:ln>
        </p:spPr>
      </p:pic>
      <p:sp>
        <p:nvSpPr>
          <p:cNvPr id="7" name="TextBox 6"/>
          <p:cNvSpPr txBox="1"/>
          <p:nvPr/>
        </p:nvSpPr>
        <p:spPr>
          <a:xfrm>
            <a:off x="502920" y="3273552"/>
            <a:ext cx="3108960" cy="292608"/>
          </a:xfrm>
          <a:prstGeom prst="rect">
            <a:avLst/>
          </a:prstGeom>
          <a:noFill/>
        </p:spPr>
        <p:txBody>
          <a:bodyPr wrap="square" anchor="t" lIns="73152" rIns="73152" tIns="36576" bIns="36576">
            <a:noAutofit/>
          </a:bodyPr>
          <a:lstStyle/>
          <a:p>
            <a:pPr algn="ctr">
              <a:spcBef>
                <a:spcPts val="0"/>
              </a:spcBef>
              <a:spcAft>
                <a:spcPts val="0"/>
              </a:spcAft>
            </a:pPr>
            <a:r>
              <a:rPr lang="tr-TR" sz="1300" b="0" i="1">
                <a:solidFill>
                  <a:srgbClr val="767676"/>
                </a:solidFill>
                <a:latin typeface="Calibri"/>
              </a:rPr>
              <a:t>Görsel 3.4: Plüviyometre (yağışölçer)</a:t>
            </a:r>
          </a:p>
        </p:txBody>
      </p:sp>
      <p:pic>
        <p:nvPicPr>
          <p:cNvPr id="8" name="Picture 7" descr="h9_sis_bogaz_s81.jpg"/>
          <p:cNvPicPr>
            <a:picLocks noChangeAspect="1"/>
          </p:cNvPicPr>
          <p:nvPr/>
        </p:nvPicPr>
        <p:blipFill>
          <a:blip r:embed="rId4"/>
          <a:stretch>
            <a:fillRect/>
          </a:stretch>
        </p:blipFill>
        <p:spPr>
          <a:xfrm>
            <a:off x="523541" y="3639312"/>
            <a:ext cx="3067716" cy="1965960"/>
          </a:xfrm>
          <a:prstGeom prst="rect">
            <a:avLst/>
          </a:prstGeom>
          <a:ln w="9525">
            <a:solidFill>
              <a:srgbClr val="D9D9D9"/>
            </a:solidFill>
          </a:ln>
        </p:spPr>
      </p:pic>
      <p:sp>
        <p:nvSpPr>
          <p:cNvPr id="9" name="TextBox 8"/>
          <p:cNvSpPr txBox="1"/>
          <p:nvPr/>
        </p:nvSpPr>
        <p:spPr>
          <a:xfrm>
            <a:off x="502920" y="5623560"/>
            <a:ext cx="3108960" cy="621792"/>
          </a:xfrm>
          <a:prstGeom prst="rect">
            <a:avLst/>
          </a:prstGeom>
          <a:noFill/>
        </p:spPr>
        <p:txBody>
          <a:bodyPr wrap="square" anchor="t" lIns="73152" rIns="73152" tIns="36576" bIns="36576">
            <a:noAutofit/>
          </a:bodyPr>
          <a:lstStyle/>
          <a:p>
            <a:pPr algn="ctr">
              <a:spcBef>
                <a:spcPts val="0"/>
              </a:spcBef>
              <a:spcAft>
                <a:spcPts val="0"/>
              </a:spcAft>
            </a:pPr>
            <a:r>
              <a:rPr lang="tr-TR" sz="1300" b="0" i="1">
                <a:solidFill>
                  <a:srgbClr val="767676"/>
                </a:solidFill>
                <a:latin typeface="Calibri"/>
              </a:rPr>
              <a:t>İstanbul Boğazı’nda meydana gelen sis olayı, ulaşımın aksamasına neden olabilir.</a:t>
            </a:r>
          </a:p>
        </p:txBody>
      </p:sp>
      <p:sp>
        <p:nvSpPr>
          <p:cNvPr id="10" name="Rounded Rectangle 9"/>
          <p:cNvSpPr/>
          <p:nvPr/>
        </p:nvSpPr>
        <p:spPr>
          <a:xfrm>
            <a:off x="3840480" y="1216152"/>
            <a:ext cx="1783080" cy="1566949"/>
          </a:xfrm>
          <a:prstGeom prst="roundRect">
            <a:avLst>
              <a:gd name="adj" fmla="val 12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1700" b="1" i="0">
                <a:solidFill>
                  <a:srgbClr val="FFFFFF"/>
                </a:solidFill>
                <a:latin typeface="Calibri"/>
              </a:rPr>
              <a:t>Tanım</a:t>
            </a:r>
          </a:p>
        </p:txBody>
      </p:sp>
      <p:sp>
        <p:nvSpPr>
          <p:cNvPr id="11" name="Rounded Rectangle 10"/>
          <p:cNvSpPr/>
          <p:nvPr/>
        </p:nvSpPr>
        <p:spPr>
          <a:xfrm>
            <a:off x="5696712" y="1216152"/>
            <a:ext cx="5992063" cy="1566949"/>
          </a:xfrm>
          <a:prstGeom prst="roundRect">
            <a:avLst>
              <a:gd name="adj" fmla="val 8000"/>
            </a:avLst>
          </a:prstGeom>
          <a:solidFill>
            <a:srgbClr val="F0F0F0"/>
          </a:solidFill>
          <a:ln>
            <a:noFill/>
          </a:ln>
          <a:effectLst/>
        </p:spPr>
        <p:txBody>
          <a:bodyPr rtlCol="0" anchor="ctr" wrap="square" lIns="146304" rIns="146304" tIns="73152" bIns="73152">
            <a:noAutofit/>
          </a:bodyPr>
          <a:lstStyle/>
          <a:p>
            <a:pPr algn="l">
              <a:spcBef>
                <a:spcPts val="0"/>
              </a:spcBef>
              <a:spcAft>
                <a:spcPts val="0"/>
              </a:spcAft>
            </a:pPr>
            <a:r>
              <a:rPr lang="tr-TR" sz="1900" b="0" i="0">
                <a:solidFill>
                  <a:srgbClr val="262626"/>
                </a:solidFill>
                <a:latin typeface="Calibri"/>
              </a:rPr>
              <a:t>Yağış, atmosferdeki su buharının yoğunlaşarak yeryüzüne düşmesiyle oluşur. Bu süreçlerin sonucunda sis, bulut ve nihayetinde yağış meydana gelir.</a:t>
            </a:r>
          </a:p>
        </p:txBody>
      </p:sp>
      <p:sp>
        <p:nvSpPr>
          <p:cNvPr id="12" name="Rounded Rectangle 11"/>
          <p:cNvSpPr/>
          <p:nvPr/>
        </p:nvSpPr>
        <p:spPr>
          <a:xfrm>
            <a:off x="3840480" y="2874541"/>
            <a:ext cx="1783080" cy="1080654"/>
          </a:xfrm>
          <a:prstGeom prst="roundRect">
            <a:avLst>
              <a:gd name="adj" fmla="val 12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1700" b="1" i="0">
                <a:solidFill>
                  <a:srgbClr val="FFFFFF"/>
                </a:solidFill>
                <a:latin typeface="Calibri"/>
              </a:rPr>
              <a:t>Ölçüm aracı</a:t>
            </a:r>
          </a:p>
        </p:txBody>
      </p:sp>
      <p:sp>
        <p:nvSpPr>
          <p:cNvPr id="13" name="Rounded Rectangle 12"/>
          <p:cNvSpPr/>
          <p:nvPr/>
        </p:nvSpPr>
        <p:spPr>
          <a:xfrm>
            <a:off x="5696712" y="2874541"/>
            <a:ext cx="5992063" cy="1080654"/>
          </a:xfrm>
          <a:prstGeom prst="roundRect">
            <a:avLst>
              <a:gd name="adj" fmla="val 8000"/>
            </a:avLst>
          </a:prstGeom>
          <a:solidFill>
            <a:srgbClr val="F0F0F0"/>
          </a:solidFill>
          <a:ln>
            <a:noFill/>
          </a:ln>
          <a:effectLst/>
        </p:spPr>
        <p:txBody>
          <a:bodyPr rtlCol="0" anchor="ctr" wrap="square" lIns="146304" rIns="146304" tIns="73152" bIns="73152">
            <a:noAutofit/>
          </a:bodyPr>
          <a:lstStyle/>
          <a:p>
            <a:pPr algn="l">
              <a:spcBef>
                <a:spcPts val="0"/>
              </a:spcBef>
              <a:spcAft>
                <a:spcPts val="0"/>
              </a:spcAft>
            </a:pPr>
            <a:r>
              <a:rPr lang="tr-TR" sz="1900" b="0" i="0">
                <a:solidFill>
                  <a:srgbClr val="262626"/>
                </a:solidFill>
                <a:latin typeface="Calibri"/>
              </a:rPr>
              <a:t>Yağış miktarı, milimetre cinsinden plüviyometre adı verilen cihazla ölçülür.</a:t>
            </a:r>
          </a:p>
        </p:txBody>
      </p:sp>
      <p:sp>
        <p:nvSpPr>
          <p:cNvPr id="14" name="Rounded Rectangle 13"/>
          <p:cNvSpPr/>
          <p:nvPr/>
        </p:nvSpPr>
        <p:spPr>
          <a:xfrm>
            <a:off x="3840480" y="4046635"/>
            <a:ext cx="1783080" cy="594360"/>
          </a:xfrm>
          <a:prstGeom prst="roundRect">
            <a:avLst>
              <a:gd name="adj" fmla="val 12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1700" b="1" i="0">
                <a:solidFill>
                  <a:srgbClr val="FFFFFF"/>
                </a:solidFill>
                <a:latin typeface="Calibri"/>
              </a:rPr>
              <a:t>Birim</a:t>
            </a:r>
          </a:p>
        </p:txBody>
      </p:sp>
      <p:sp>
        <p:nvSpPr>
          <p:cNvPr id="15" name="Rounded Rectangle 14"/>
          <p:cNvSpPr/>
          <p:nvPr/>
        </p:nvSpPr>
        <p:spPr>
          <a:xfrm>
            <a:off x="5696712" y="4046635"/>
            <a:ext cx="5992063" cy="594360"/>
          </a:xfrm>
          <a:prstGeom prst="roundRect">
            <a:avLst>
              <a:gd name="adj" fmla="val 8000"/>
            </a:avLst>
          </a:prstGeom>
          <a:solidFill>
            <a:srgbClr val="F0F0F0"/>
          </a:solidFill>
          <a:ln>
            <a:noFill/>
          </a:ln>
          <a:effectLst/>
        </p:spPr>
        <p:txBody>
          <a:bodyPr rtlCol="0" anchor="ctr" wrap="square" lIns="146304" rIns="146304" tIns="73152" bIns="73152">
            <a:noAutofit/>
          </a:bodyPr>
          <a:lstStyle/>
          <a:p>
            <a:pPr algn="l">
              <a:spcBef>
                <a:spcPts val="0"/>
              </a:spcBef>
              <a:spcAft>
                <a:spcPts val="0"/>
              </a:spcAft>
            </a:pPr>
            <a:r>
              <a:rPr lang="tr-TR" sz="1900" b="0" i="0">
                <a:solidFill>
                  <a:srgbClr val="262626"/>
                </a:solidFill>
                <a:latin typeface="Calibri"/>
              </a:rPr>
              <a:t>mm (milimetre)</a:t>
            </a:r>
          </a:p>
        </p:txBody>
      </p:sp>
      <p:sp>
        <p:nvSpPr>
          <p:cNvPr id="16" name="Rounded Rectangle 15"/>
          <p:cNvSpPr/>
          <p:nvPr/>
        </p:nvSpPr>
        <p:spPr>
          <a:xfrm>
            <a:off x="3840480" y="4732435"/>
            <a:ext cx="1783080" cy="1512916"/>
          </a:xfrm>
          <a:prstGeom prst="roundRect">
            <a:avLst>
              <a:gd name="adj" fmla="val 12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1700" b="1" i="0">
                <a:solidFill>
                  <a:srgbClr val="FFFFFF"/>
                </a:solidFill>
                <a:latin typeface="Calibri"/>
              </a:rPr>
              <a:t>Günlük hayata etkisi</a:t>
            </a:r>
          </a:p>
        </p:txBody>
      </p:sp>
      <p:sp>
        <p:nvSpPr>
          <p:cNvPr id="17" name="Rounded Rectangle 16"/>
          <p:cNvSpPr/>
          <p:nvPr/>
        </p:nvSpPr>
        <p:spPr>
          <a:xfrm>
            <a:off x="5696712" y="4732435"/>
            <a:ext cx="5992063" cy="1512916"/>
          </a:xfrm>
          <a:prstGeom prst="roundRect">
            <a:avLst>
              <a:gd name="adj" fmla="val 8000"/>
            </a:avLst>
          </a:prstGeom>
          <a:solidFill>
            <a:srgbClr val="F0F0F0"/>
          </a:solidFill>
          <a:ln>
            <a:noFill/>
          </a:ln>
          <a:effectLst/>
        </p:spPr>
        <p:txBody>
          <a:bodyPr rtlCol="0" anchor="ctr" wrap="square" lIns="146304" rIns="146304" tIns="73152" bIns="73152">
            <a:noAutofit/>
          </a:bodyPr>
          <a:lstStyle/>
          <a:p>
            <a:pPr algn="l">
              <a:spcBef>
                <a:spcPts val="0"/>
              </a:spcBef>
              <a:spcAft>
                <a:spcPts val="0"/>
              </a:spcAft>
            </a:pPr>
            <a:r>
              <a:rPr lang="tr-TR" sz="1900" b="0" i="0">
                <a:solidFill>
                  <a:srgbClr val="262626"/>
                </a:solidFill>
                <a:latin typeface="Calibri"/>
              </a:rPr>
              <a:t>Yağış su kaynaklarını besler; şiddetli yağış sel ve taşkına yol açar (s. 77). Yoğun sis, görüş mesafesini azalttığı için ulaşımı zorlaştırır.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77, 80-81, 83</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37 / 268</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Ortak ölçüm tablomuz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graphicFrame>
        <p:nvGraphicFramePr>
          <p:cNvPr id="6" name="Table 5"/>
          <p:cNvGraphicFramePr>
            <a:graphicFrameLocks noGrp="1"/>
          </p:cNvGraphicFramePr>
          <p:nvPr/>
        </p:nvGraphicFramePr>
        <p:xfrm>
          <a:off x="502920" y="1216152"/>
          <a:ext cx="11185855" cy="4754880"/>
        </p:xfrm>
        <a:graphic>
          <a:graphicData uri="http://schemas.openxmlformats.org/drawingml/2006/table">
            <a:tbl>
              <a:tblPr firstRow="1" bandRow="1">
                <a:tableStyleId>{5C22544A-7EE6-4342-B048-85BDC9FD1C3A}</a:tableStyleId>
              </a:tblPr>
              <a:tblGrid>
                <a:gridCol w="1737360"/>
                <a:gridCol w="3154680"/>
                <a:gridCol w="2057400"/>
                <a:gridCol w="4236415"/>
              </a:tblGrid>
              <a:tr h="502920">
                <a:tc>
                  <a:txBody>
                    <a:bodyPr wrap="square"/>
                    <a:lstStyle/>
                    <a:p>
                      <a:pPr algn="ctr">
                        <a:spcBef>
                          <a:spcPts val="0"/>
                        </a:spcBef>
                        <a:spcAft>
                          <a:spcPts val="0"/>
                        </a:spcAft>
                      </a:pPr>
                      <a:r>
                        <a:rPr lang="tr-TR" sz="1800" b="1" i="0">
                          <a:solidFill>
                            <a:srgbClr val="FFFFFF"/>
                          </a:solidFill>
                          <a:latin typeface="Calibri"/>
                        </a:rPr>
                        <a:t>Hava olayı</a:t>
                      </a:r>
                    </a:p>
                  </a:txBody>
                  <a:tcPr marL="54864" marR="54864" marT="18288" marB="18288" anchor="ctr">
                    <a:solidFill>
                      <a:srgbClr val="2E7D32"/>
                    </a:solidFill>
                  </a:tcPr>
                </a:tc>
                <a:tc>
                  <a:txBody>
                    <a:bodyPr wrap="square"/>
                    <a:lstStyle/>
                    <a:p>
                      <a:pPr algn="ctr">
                        <a:spcBef>
                          <a:spcPts val="0"/>
                        </a:spcBef>
                        <a:spcAft>
                          <a:spcPts val="0"/>
                        </a:spcAft>
                      </a:pPr>
                      <a:r>
                        <a:rPr lang="tr-TR" sz="1800" b="1" i="0">
                          <a:solidFill>
                            <a:srgbClr val="FFFFFF"/>
                          </a:solidFill>
                          <a:latin typeface="Calibri"/>
                        </a:rPr>
                        <a:t>Ölçüm aracı</a:t>
                      </a:r>
                    </a:p>
                  </a:txBody>
                  <a:tcPr marL="54864" marR="54864" marT="18288" marB="18288" anchor="ctr">
                    <a:solidFill>
                      <a:srgbClr val="2E7D32"/>
                    </a:solidFill>
                  </a:tcPr>
                </a:tc>
                <a:tc>
                  <a:txBody>
                    <a:bodyPr wrap="square"/>
                    <a:lstStyle/>
                    <a:p>
                      <a:pPr algn="ctr">
                        <a:spcBef>
                          <a:spcPts val="0"/>
                        </a:spcBef>
                        <a:spcAft>
                          <a:spcPts val="0"/>
                        </a:spcAft>
                      </a:pPr>
                      <a:r>
                        <a:rPr lang="tr-TR" sz="1800" b="1" i="0">
                          <a:solidFill>
                            <a:srgbClr val="FFFFFF"/>
                          </a:solidFill>
                          <a:latin typeface="Calibri"/>
                        </a:rPr>
                        <a:t>Birim</a:t>
                      </a:r>
                    </a:p>
                  </a:txBody>
                  <a:tcPr marL="54864" marR="54864" marT="18288" marB="18288" anchor="ctr">
                    <a:solidFill>
                      <a:srgbClr val="2E7D32"/>
                    </a:solidFill>
                  </a:tcPr>
                </a:tc>
                <a:tc>
                  <a:txBody>
                    <a:bodyPr wrap="square"/>
                    <a:lstStyle/>
                    <a:p>
                      <a:pPr algn="ctr">
                        <a:spcBef>
                          <a:spcPts val="0"/>
                        </a:spcBef>
                        <a:spcAft>
                          <a:spcPts val="0"/>
                        </a:spcAft>
                      </a:pPr>
                      <a:r>
                        <a:rPr lang="tr-TR" sz="1800" b="1" i="0">
                          <a:solidFill>
                            <a:srgbClr val="FFFFFF"/>
                          </a:solidFill>
                          <a:latin typeface="Calibri"/>
                        </a:rPr>
                        <a:t>Günlük hayata bir etki</a:t>
                      </a:r>
                    </a:p>
                  </a:txBody>
                  <a:tcPr marL="54864" marR="54864" marT="18288" marB="18288" anchor="ctr">
                    <a:solidFill>
                      <a:srgbClr val="2E7D32"/>
                    </a:solidFill>
                  </a:tcPr>
                </a:tc>
              </a:tr>
              <a:tr h="850392">
                <a:tc>
                  <a:txBody>
                    <a:bodyPr wrap="square"/>
                    <a:lstStyle/>
                    <a:p>
                      <a:pPr algn="l">
                        <a:spcBef>
                          <a:spcPts val="0"/>
                        </a:spcBef>
                        <a:spcAft>
                          <a:spcPts val="0"/>
                        </a:spcAft>
                      </a:pPr>
                      <a:r>
                        <a:rPr lang="tr-TR" sz="1900" b="0" i="0">
                          <a:solidFill>
                            <a:srgbClr val="262626"/>
                          </a:solidFill>
                          <a:latin typeface="Calibri"/>
                        </a:rPr>
                        <a:t>Sıcaklık</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termometre (gölgede, ahşap kutuda, 1,5-2 m)</a:t>
                      </a:r>
                    </a:p>
                  </a:txBody>
                  <a:tcPr marL="54864" marR="54864" marT="18288" marB="18288" anchor="ctr">
                    <a:solidFill>
                      <a:srgbClr val="FFFFFF"/>
                    </a:solidFill>
                  </a:tcPr>
                </a:tc>
                <a:tc>
                  <a:txBody>
                    <a:bodyPr wrap="square"/>
                    <a:lstStyle/>
                    <a:p>
                      <a:pPr algn="ctr">
                        <a:spcBef>
                          <a:spcPts val="0"/>
                        </a:spcBef>
                        <a:spcAft>
                          <a:spcPts val="0"/>
                        </a:spcAft>
                      </a:pPr>
                      <a:r>
                        <a:rPr lang="tr-TR" sz="1900" b="0" i="0">
                          <a:solidFill>
                            <a:srgbClr val="262626"/>
                          </a:solidFill>
                          <a:latin typeface="Calibri"/>
                        </a:rPr>
                        <a:t>°C</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konfor ve sağlık, tarım, su kaynakları</a:t>
                      </a:r>
                    </a:p>
                  </a:txBody>
                  <a:tcPr marL="54864" marR="54864" marT="18288" marB="18288" anchor="ctr">
                    <a:solidFill>
                      <a:srgbClr val="FFFFFF"/>
                    </a:solidFill>
                  </a:tcPr>
                </a:tc>
              </a:tr>
              <a:tr h="850392">
                <a:tc>
                  <a:txBody>
                    <a:bodyPr wrap="square"/>
                    <a:lstStyle/>
                    <a:p>
                      <a:pPr algn="l">
                        <a:spcBef>
                          <a:spcPts val="0"/>
                        </a:spcBef>
                        <a:spcAft>
                          <a:spcPts val="0"/>
                        </a:spcAft>
                      </a:pPr>
                      <a:r>
                        <a:rPr lang="tr-TR" sz="1900" b="0" i="0">
                          <a:solidFill>
                            <a:srgbClr val="262626"/>
                          </a:solidFill>
                          <a:latin typeface="Calibri"/>
                        </a:rPr>
                        <a:t>Basınç</a:t>
                      </a:r>
                    </a:p>
                  </a:txBody>
                  <a:tcPr marL="54864" marR="54864" marT="18288" marB="18288" anchor="ctr">
                    <a:solidFill>
                      <a:srgbClr val="E3F1E4"/>
                    </a:solidFill>
                  </a:tcPr>
                </a:tc>
                <a:tc>
                  <a:txBody>
                    <a:bodyPr wrap="square"/>
                    <a:lstStyle/>
                    <a:p>
                      <a:pPr algn="l">
                        <a:spcBef>
                          <a:spcPts val="0"/>
                        </a:spcBef>
                        <a:spcAft>
                          <a:spcPts val="0"/>
                        </a:spcAft>
                      </a:pPr>
                      <a:r>
                        <a:rPr lang="tr-TR" sz="1900" b="0" i="0">
                          <a:solidFill>
                            <a:srgbClr val="262626"/>
                          </a:solidFill>
                          <a:latin typeface="Calibri"/>
                        </a:rPr>
                        <a:t>barometre</a:t>
                      </a:r>
                    </a:p>
                  </a:txBody>
                  <a:tcPr marL="54864" marR="54864" marT="18288" marB="18288" anchor="ctr">
                    <a:solidFill>
                      <a:srgbClr val="E3F1E4"/>
                    </a:solidFill>
                  </a:tcPr>
                </a:tc>
                <a:tc>
                  <a:txBody>
                    <a:bodyPr wrap="square"/>
                    <a:lstStyle/>
                    <a:p>
                      <a:pPr algn="ctr">
                        <a:spcBef>
                          <a:spcPts val="0"/>
                        </a:spcBef>
                        <a:spcAft>
                          <a:spcPts val="0"/>
                        </a:spcAft>
                      </a:pPr>
                      <a:r>
                        <a:rPr lang="tr-TR" sz="1900" b="0" i="0">
                          <a:solidFill>
                            <a:srgbClr val="262626"/>
                          </a:solidFill>
                          <a:latin typeface="Calibri"/>
                        </a:rPr>
                        <a:t>mb veya hPa</a:t>
                      </a:r>
                    </a:p>
                  </a:txBody>
                  <a:tcPr marL="54864" marR="54864" marT="18288" marB="18288" anchor="ctr">
                    <a:solidFill>
                      <a:srgbClr val="E3F1E4"/>
                    </a:solidFill>
                  </a:tcPr>
                </a:tc>
                <a:tc>
                  <a:txBody>
                    <a:bodyPr wrap="square"/>
                    <a:lstStyle/>
                    <a:p>
                      <a:pPr algn="l">
                        <a:spcBef>
                          <a:spcPts val="0"/>
                        </a:spcBef>
                        <a:spcAft>
                          <a:spcPts val="0"/>
                        </a:spcAft>
                      </a:pPr>
                      <a:r>
                        <a:rPr lang="tr-TR" sz="1900" b="0" i="0">
                          <a:solidFill>
                            <a:srgbClr val="262626"/>
                          </a:solidFill>
                          <a:latin typeface="Calibri"/>
                        </a:rPr>
                        <a:t>kulak çınlaması, baş ağrısı; rüzgârı doğurur</a:t>
                      </a:r>
                    </a:p>
                  </a:txBody>
                  <a:tcPr marL="54864" marR="54864" marT="18288" marB="18288" anchor="ctr">
                    <a:solidFill>
                      <a:srgbClr val="E3F1E4"/>
                    </a:solidFill>
                  </a:tcPr>
                </a:tc>
              </a:tr>
              <a:tr h="850392">
                <a:tc>
                  <a:txBody>
                    <a:bodyPr wrap="square"/>
                    <a:lstStyle/>
                    <a:p>
                      <a:pPr algn="l">
                        <a:spcBef>
                          <a:spcPts val="0"/>
                        </a:spcBef>
                        <a:spcAft>
                          <a:spcPts val="0"/>
                        </a:spcAft>
                      </a:pPr>
                      <a:r>
                        <a:rPr lang="tr-TR" sz="1900" b="0" i="0">
                          <a:solidFill>
                            <a:srgbClr val="262626"/>
                          </a:solidFill>
                          <a:latin typeface="Calibri"/>
                        </a:rPr>
                        <a:t>Rüzgâr</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anemometre (yelölçer)</a:t>
                      </a:r>
                    </a:p>
                  </a:txBody>
                  <a:tcPr marL="54864" marR="54864" marT="18288" marB="18288" anchor="ctr">
                    <a:solidFill>
                      <a:srgbClr val="FFFFFF"/>
                    </a:solidFill>
                  </a:tcPr>
                </a:tc>
                <a:tc>
                  <a:txBody>
                    <a:bodyPr wrap="square"/>
                    <a:lstStyle/>
                    <a:p>
                      <a:pPr algn="ctr">
                        <a:spcBef>
                          <a:spcPts val="0"/>
                        </a:spcBef>
                        <a:spcAft>
                          <a:spcPts val="0"/>
                        </a:spcAft>
                      </a:pPr>
                      <a:r>
                        <a:rPr lang="tr-TR" sz="1900" b="0" i="0">
                          <a:solidFill>
                            <a:srgbClr val="262626"/>
                          </a:solidFill>
                          <a:latin typeface="Calibri"/>
                        </a:rPr>
                        <a:t>m/sn veya km/sa</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kirleticileri dağıtır; ulaşım; enerji</a:t>
                      </a:r>
                    </a:p>
                  </a:txBody>
                  <a:tcPr marL="54864" marR="54864" marT="18288" marB="18288" anchor="ctr">
                    <a:solidFill>
                      <a:srgbClr val="FFFFFF"/>
                    </a:solidFill>
                  </a:tcPr>
                </a:tc>
              </a:tr>
              <a:tr h="850392">
                <a:tc>
                  <a:txBody>
                    <a:bodyPr wrap="square"/>
                    <a:lstStyle/>
                    <a:p>
                      <a:pPr algn="l">
                        <a:spcBef>
                          <a:spcPts val="0"/>
                        </a:spcBef>
                        <a:spcAft>
                          <a:spcPts val="0"/>
                        </a:spcAft>
                      </a:pPr>
                      <a:r>
                        <a:rPr lang="tr-TR" sz="1900" b="0" i="0">
                          <a:solidFill>
                            <a:srgbClr val="262626"/>
                          </a:solidFill>
                          <a:latin typeface="Calibri"/>
                        </a:rPr>
                        <a:t>Nem</a:t>
                      </a:r>
                    </a:p>
                  </a:txBody>
                  <a:tcPr marL="54864" marR="54864" marT="18288" marB="18288" anchor="ctr">
                    <a:solidFill>
                      <a:srgbClr val="E3F1E4"/>
                    </a:solidFill>
                  </a:tcPr>
                </a:tc>
                <a:tc>
                  <a:txBody>
                    <a:bodyPr wrap="square"/>
                    <a:lstStyle/>
                    <a:p>
                      <a:pPr algn="l">
                        <a:spcBef>
                          <a:spcPts val="0"/>
                        </a:spcBef>
                        <a:spcAft>
                          <a:spcPts val="0"/>
                        </a:spcAft>
                      </a:pPr>
                      <a:r>
                        <a:rPr lang="tr-TR" sz="1900" b="0" i="0">
                          <a:solidFill>
                            <a:srgbClr val="262626"/>
                          </a:solidFill>
                          <a:latin typeface="Calibri"/>
                        </a:rPr>
                        <a:t>higrometre (nemölçer)</a:t>
                      </a:r>
                    </a:p>
                  </a:txBody>
                  <a:tcPr marL="54864" marR="54864" marT="18288" marB="18288" anchor="ctr">
                    <a:solidFill>
                      <a:srgbClr val="E3F1E4"/>
                    </a:solidFill>
                  </a:tcPr>
                </a:tc>
                <a:tc>
                  <a:txBody>
                    <a:bodyPr wrap="square"/>
                    <a:lstStyle/>
                    <a:p>
                      <a:pPr algn="ctr">
                        <a:spcBef>
                          <a:spcPts val="0"/>
                        </a:spcBef>
                        <a:spcAft>
                          <a:spcPts val="0"/>
                        </a:spcAft>
                      </a:pPr>
                      <a:r>
                        <a:rPr lang="tr-TR" sz="1900" b="0" i="0">
                          <a:solidFill>
                            <a:srgbClr val="262626"/>
                          </a:solidFill>
                          <a:latin typeface="Calibri"/>
                        </a:rPr>
                        <a:t>% (nemlilik)</a:t>
                      </a:r>
                    </a:p>
                  </a:txBody>
                  <a:tcPr marL="54864" marR="54864" marT="18288" marB="18288" anchor="ctr">
                    <a:solidFill>
                      <a:srgbClr val="E3F1E4"/>
                    </a:solidFill>
                  </a:tcPr>
                </a:tc>
                <a:tc>
                  <a:txBody>
                    <a:bodyPr wrap="square"/>
                    <a:lstStyle/>
                    <a:p>
                      <a:pPr algn="l">
                        <a:spcBef>
                          <a:spcPts val="0"/>
                        </a:spcBef>
                        <a:spcAft>
                          <a:spcPts val="0"/>
                        </a:spcAft>
                      </a:pPr>
                      <a:r>
                        <a:rPr lang="tr-TR" sz="1900" b="0" i="0">
                          <a:solidFill>
                            <a:srgbClr val="262626"/>
                          </a:solidFill>
                          <a:latin typeface="Calibri"/>
                        </a:rPr>
                        <a:t>hissedilen sıcaklığı artırır</a:t>
                      </a:r>
                    </a:p>
                  </a:txBody>
                  <a:tcPr marL="54864" marR="54864" marT="18288" marB="18288" anchor="ctr">
                    <a:solidFill>
                      <a:srgbClr val="E3F1E4"/>
                    </a:solidFill>
                  </a:tcPr>
                </a:tc>
              </a:tr>
              <a:tr h="850392">
                <a:tc>
                  <a:txBody>
                    <a:bodyPr wrap="square"/>
                    <a:lstStyle/>
                    <a:p>
                      <a:pPr algn="l">
                        <a:spcBef>
                          <a:spcPts val="0"/>
                        </a:spcBef>
                        <a:spcAft>
                          <a:spcPts val="0"/>
                        </a:spcAft>
                      </a:pPr>
                      <a:r>
                        <a:rPr lang="tr-TR" sz="1900" b="0" i="0">
                          <a:solidFill>
                            <a:srgbClr val="262626"/>
                          </a:solidFill>
                          <a:latin typeface="Calibri"/>
                        </a:rPr>
                        <a:t>Yağış</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plüviyometre (yağışölçer)</a:t>
                      </a:r>
                    </a:p>
                  </a:txBody>
                  <a:tcPr marL="54864" marR="54864" marT="18288" marB="18288" anchor="ctr">
                    <a:solidFill>
                      <a:srgbClr val="FFFFFF"/>
                    </a:solidFill>
                  </a:tcPr>
                </a:tc>
                <a:tc>
                  <a:txBody>
                    <a:bodyPr wrap="square"/>
                    <a:lstStyle/>
                    <a:p>
                      <a:pPr algn="ctr">
                        <a:spcBef>
                          <a:spcPts val="0"/>
                        </a:spcBef>
                        <a:spcAft>
                          <a:spcPts val="0"/>
                        </a:spcAft>
                      </a:pPr>
                      <a:r>
                        <a:rPr lang="tr-TR" sz="1900" b="0" i="0">
                          <a:solidFill>
                            <a:srgbClr val="262626"/>
                          </a:solidFill>
                          <a:latin typeface="Calibri"/>
                        </a:rPr>
                        <a:t>mm</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su kaynakları; şiddetlisi sel ve taşkın</a:t>
                      </a:r>
                    </a:p>
                  </a:txBody>
                  <a:tcPr marL="54864" marR="54864" marT="18288" marB="18288" anchor="ctr">
                    <a:solidFill>
                      <a:srgbClr val="FFFFFF"/>
                    </a:solidFill>
                  </a:tcPr>
                </a:tc>
              </a:tr>
            </a:tbl>
          </a:graphicData>
        </a:graphic>
      </p:graphicFrame>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78-81</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38 / 268</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Yağış miktarı hangi aletle ve hangi birimle ölçülür?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Higrometre – yüzde (%)</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Plüviyometre – milimetre (mm)</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Anemometre – kilometre/saat (km/sa)</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Barometre – milibar (mb)</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Termometre – derece celsius (°C)</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80</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39 / 268</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Yağış miktarı hangi aletle ve hangi birimle ölçülür?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Higrometre – yüzde (%)</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Plüviyometre – milimetre (mm)</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Anemometre – kilometre/saat (km/sa)</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Barometre – milibar (mb)</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Termometre – derece celsius (°C)</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Yağış miktarı, milimetre cinsinden plüviyometre adı verilen cihazla ölçülür. Higrometre nemi, anemometre rüzgâr hızını, barometre basıncı ölçer.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80</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40 / 268</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750" b="1" i="0">
                <a:solidFill>
                  <a:srgbClr val="FFFFFF"/>
                </a:solidFill>
                <a:latin typeface="Calibri"/>
              </a:rPr>
              <a:t>Uygulama: hava olaylarını gözlemleyerek tahmin edebilme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a:t>
            </a:r>
          </a:p>
        </p:txBody>
      </p:sp>
      <p:sp>
        <p:nvSpPr>
          <p:cNvPr id="6" name="Rounded Rectangle 5"/>
          <p:cNvSpPr/>
          <p:nvPr/>
        </p:nvSpPr>
        <p:spPr>
          <a:xfrm>
            <a:off x="502920" y="1216152"/>
            <a:ext cx="11185855" cy="100584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l">
              <a:spcBef>
                <a:spcPts val="0"/>
              </a:spcBef>
              <a:spcAft>
                <a:spcPts val="400"/>
              </a:spcAft>
            </a:pPr>
            <a:r>
              <a:rPr lang="tr-TR" sz="1900" b="1" i="1">
                <a:solidFill>
                  <a:srgbClr val="262626"/>
                </a:solidFill>
                <a:latin typeface="Calibri"/>
              </a:rPr>
              <a:t>Deneyin amacı:</a:t>
            </a:r>
            <a:r>
              <a:rPr lang="tr-TR" sz="1900" b="0" i="1">
                <a:solidFill>
                  <a:srgbClr val="262626"/>
                </a:solidFill>
                <a:latin typeface="Calibri"/>
              </a:rPr>
              <a:t> Hava olaylarını gözlemleyerek hava durumu hakkında tahmin yapabilme</a:t>
            </a:r>
          </a:p>
          <a:p>
            <a:pPr algn="l">
              <a:spcBef>
                <a:spcPts val="0"/>
              </a:spcBef>
              <a:spcAft>
                <a:spcPts val="0"/>
              </a:spcAft>
            </a:pPr>
            <a:r>
              <a:rPr lang="tr-TR" sz="1900" b="1" i="1">
                <a:solidFill>
                  <a:srgbClr val="262626"/>
                </a:solidFill>
                <a:latin typeface="Calibri"/>
              </a:rPr>
              <a:t>Malzemeler:</a:t>
            </a:r>
            <a:r>
              <a:rPr lang="tr-TR" sz="1900" b="0" i="1">
                <a:solidFill>
                  <a:srgbClr val="262626"/>
                </a:solidFill>
                <a:latin typeface="Calibri"/>
              </a:rPr>
              <a:t> Asetat kâğıdı, keçeli kalem, pusula, deney gözlem formu, termometre</a:t>
            </a:r>
          </a:p>
        </p:txBody>
      </p:sp>
      <p:sp>
        <p:nvSpPr>
          <p:cNvPr id="7" name="Rounded Rectangle 6"/>
          <p:cNvSpPr/>
          <p:nvPr/>
        </p:nvSpPr>
        <p:spPr>
          <a:xfrm>
            <a:off x="502920" y="2404872"/>
            <a:ext cx="7315200" cy="864108"/>
          </a:xfrm>
          <a:prstGeom prst="roundRect">
            <a:avLst>
              <a:gd name="adj" fmla="val 8000"/>
            </a:avLst>
          </a:prstGeom>
          <a:solidFill>
            <a:srgbClr val="F0F0F0"/>
          </a:solidFill>
          <a:ln>
            <a:noFill/>
          </a:ln>
          <a:effectLst/>
        </p:spPr>
        <p:txBody>
          <a:bodyPr rtlCol="0" anchor="ctr"/>
          <a:lstStyle/>
          <a:p/>
        </p:txBody>
      </p:sp>
      <p:sp>
        <p:nvSpPr>
          <p:cNvPr id="8" name="Rounded Rectangle 7"/>
          <p:cNvSpPr/>
          <p:nvPr/>
        </p:nvSpPr>
        <p:spPr>
          <a:xfrm>
            <a:off x="502920" y="2404872"/>
            <a:ext cx="1600200" cy="864108"/>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I · Sıcaklık</a:t>
            </a:r>
          </a:p>
        </p:txBody>
      </p:sp>
      <p:sp>
        <p:nvSpPr>
          <p:cNvPr id="9" name="TextBox 8"/>
          <p:cNvSpPr txBox="1"/>
          <p:nvPr/>
        </p:nvSpPr>
        <p:spPr>
          <a:xfrm>
            <a:off x="2240280" y="2404872"/>
            <a:ext cx="5486400" cy="864108"/>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Gölgedeki termometreyi oku; değeri forma yaz.</a:t>
            </a:r>
          </a:p>
        </p:txBody>
      </p:sp>
      <p:sp>
        <p:nvSpPr>
          <p:cNvPr id="10" name="Rounded Rectangle 9"/>
          <p:cNvSpPr/>
          <p:nvPr/>
        </p:nvSpPr>
        <p:spPr>
          <a:xfrm>
            <a:off x="502920" y="3396996"/>
            <a:ext cx="7315200" cy="864108"/>
          </a:xfrm>
          <a:prstGeom prst="roundRect">
            <a:avLst>
              <a:gd name="adj" fmla="val 8000"/>
            </a:avLst>
          </a:prstGeom>
          <a:solidFill>
            <a:srgbClr val="F0F0F0"/>
          </a:solidFill>
          <a:ln>
            <a:noFill/>
          </a:ln>
          <a:effectLst/>
        </p:spPr>
        <p:txBody>
          <a:bodyPr rtlCol="0" anchor="ctr"/>
          <a:lstStyle/>
          <a:p/>
        </p:txBody>
      </p:sp>
      <p:sp>
        <p:nvSpPr>
          <p:cNvPr id="11" name="Rounded Rectangle 10"/>
          <p:cNvSpPr/>
          <p:nvPr/>
        </p:nvSpPr>
        <p:spPr>
          <a:xfrm>
            <a:off x="502920" y="3396996"/>
            <a:ext cx="1600200" cy="864108"/>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II · Bulut</a:t>
            </a:r>
          </a:p>
        </p:txBody>
      </p:sp>
      <p:sp>
        <p:nvSpPr>
          <p:cNvPr id="12" name="TextBox 11"/>
          <p:cNvSpPr txBox="1"/>
          <p:nvPr/>
        </p:nvSpPr>
        <p:spPr>
          <a:xfrm>
            <a:off x="2240280" y="3396996"/>
            <a:ext cx="5486400" cy="864108"/>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Asetattaki 8 kareden bulutlu olanları say; tablodan sınıfını bul.</a:t>
            </a:r>
          </a:p>
        </p:txBody>
      </p:sp>
      <p:sp>
        <p:nvSpPr>
          <p:cNvPr id="13" name="Rounded Rectangle 12"/>
          <p:cNvSpPr/>
          <p:nvPr/>
        </p:nvSpPr>
        <p:spPr>
          <a:xfrm>
            <a:off x="502920" y="4389120"/>
            <a:ext cx="7315200" cy="864108"/>
          </a:xfrm>
          <a:prstGeom prst="roundRect">
            <a:avLst>
              <a:gd name="adj" fmla="val 8000"/>
            </a:avLst>
          </a:prstGeom>
          <a:solidFill>
            <a:srgbClr val="F0F0F0"/>
          </a:solidFill>
          <a:ln>
            <a:noFill/>
          </a:ln>
          <a:effectLst/>
        </p:spPr>
        <p:txBody>
          <a:bodyPr rtlCol="0" anchor="ctr"/>
          <a:lstStyle/>
          <a:p/>
        </p:txBody>
      </p:sp>
      <p:sp>
        <p:nvSpPr>
          <p:cNvPr id="14" name="Rounded Rectangle 13"/>
          <p:cNvSpPr/>
          <p:nvPr/>
        </p:nvSpPr>
        <p:spPr>
          <a:xfrm>
            <a:off x="502920" y="4389120"/>
            <a:ext cx="1600200" cy="864108"/>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III · Yön</a:t>
            </a:r>
          </a:p>
        </p:txBody>
      </p:sp>
      <p:sp>
        <p:nvSpPr>
          <p:cNvPr id="15" name="TextBox 14"/>
          <p:cNvSpPr txBox="1"/>
          <p:nvPr/>
        </p:nvSpPr>
        <p:spPr>
          <a:xfrm>
            <a:off x="2240280" y="4389120"/>
            <a:ext cx="5486400" cy="864108"/>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Pusulayla yönleri belirle; rüzgârın estiği yönü bul.</a:t>
            </a:r>
          </a:p>
        </p:txBody>
      </p:sp>
      <p:sp>
        <p:nvSpPr>
          <p:cNvPr id="16" name="Rounded Rectangle 15"/>
          <p:cNvSpPr/>
          <p:nvPr/>
        </p:nvSpPr>
        <p:spPr>
          <a:xfrm>
            <a:off x="502920" y="5381244"/>
            <a:ext cx="7315200" cy="864108"/>
          </a:xfrm>
          <a:prstGeom prst="roundRect">
            <a:avLst>
              <a:gd name="adj" fmla="val 8000"/>
            </a:avLst>
          </a:prstGeom>
          <a:solidFill>
            <a:srgbClr val="F0F0F0"/>
          </a:solidFill>
          <a:ln>
            <a:noFill/>
          </a:ln>
          <a:effectLst/>
        </p:spPr>
        <p:txBody>
          <a:bodyPr rtlCol="0" anchor="ctr"/>
          <a:lstStyle/>
          <a:p/>
        </p:txBody>
      </p:sp>
      <p:sp>
        <p:nvSpPr>
          <p:cNvPr id="17" name="Rounded Rectangle 16"/>
          <p:cNvSpPr/>
          <p:nvPr/>
        </p:nvSpPr>
        <p:spPr>
          <a:xfrm>
            <a:off x="502920" y="5381244"/>
            <a:ext cx="1600200" cy="864108"/>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IV · Hız</a:t>
            </a:r>
          </a:p>
        </p:txBody>
      </p:sp>
      <p:sp>
        <p:nvSpPr>
          <p:cNvPr id="18" name="TextBox 17"/>
          <p:cNvSpPr txBox="1"/>
          <p:nvPr/>
        </p:nvSpPr>
        <p:spPr>
          <a:xfrm>
            <a:off x="2240280" y="5381244"/>
            <a:ext cx="5486400" cy="864108"/>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Rüzgârın insanlara etkisine bak; tablodan hızını bul.</a:t>
            </a:r>
          </a:p>
        </p:txBody>
      </p:sp>
      <p:pic>
        <p:nvPicPr>
          <p:cNvPr id="19" name="Picture 18" descr="h9_asetat_s81.jpg"/>
          <p:cNvPicPr>
            <a:picLocks noChangeAspect="1"/>
          </p:cNvPicPr>
          <p:nvPr/>
        </p:nvPicPr>
        <p:blipFill>
          <a:blip r:embed="rId3"/>
          <a:stretch>
            <a:fillRect/>
          </a:stretch>
        </p:blipFill>
        <p:spPr>
          <a:xfrm>
            <a:off x="8046720" y="2525761"/>
            <a:ext cx="3642055" cy="1952781"/>
          </a:xfrm>
          <a:prstGeom prst="rect">
            <a:avLst/>
          </a:prstGeom>
          <a:ln w="9525">
            <a:solidFill>
              <a:srgbClr val="D9D9D9"/>
            </a:solidFill>
          </a:ln>
        </p:spPr>
      </p:pic>
      <p:sp>
        <p:nvSpPr>
          <p:cNvPr id="20" name="Rounded Rectangle 19"/>
          <p:cNvSpPr/>
          <p:nvPr/>
        </p:nvSpPr>
        <p:spPr>
          <a:xfrm>
            <a:off x="8046720" y="4782312"/>
            <a:ext cx="3642055" cy="1463040"/>
          </a:xfrm>
          <a:prstGeom prst="roundRect">
            <a:avLst>
              <a:gd name="adj" fmla="val 8000"/>
            </a:avLst>
          </a:prstGeom>
          <a:solidFill>
            <a:srgbClr val="F9E1E1"/>
          </a:solidFill>
          <a:ln>
            <a:noFill/>
          </a:ln>
          <a:effectLst/>
        </p:spPr>
        <p:txBody>
          <a:bodyPr rtlCol="0" anchor="ctr" wrap="square" lIns="164592" rIns="164592" tIns="73152" bIns="73152">
            <a:noAutofit/>
          </a:bodyPr>
          <a:lstStyle/>
          <a:p>
            <a:pPr algn="l">
              <a:spcBef>
                <a:spcPts val="0"/>
              </a:spcBef>
              <a:spcAft>
                <a:spcPts val="600"/>
              </a:spcAft>
            </a:pPr>
            <a:r>
              <a:rPr lang="tr-TR" sz="1800" b="1" i="0">
                <a:solidFill>
                  <a:srgbClr val="D3373A"/>
                </a:solidFill>
                <a:latin typeface="Calibri"/>
              </a:rPr>
              <a:t>Güvenlik</a:t>
            </a:r>
          </a:p>
          <a:p>
            <a:pPr algn="l">
              <a:spcBef>
                <a:spcPts val="0"/>
              </a:spcBef>
              <a:spcAft>
                <a:spcPts val="0"/>
              </a:spcAft>
            </a:pPr>
            <a:r>
              <a:rPr lang="tr-TR" sz="1800" b="0" i="0">
                <a:solidFill>
                  <a:srgbClr val="262626"/>
                </a:solidFill>
                <a:latin typeface="Calibri"/>
              </a:rPr>
              <a:t>Termometreyi iki gözlemci okur; pencereden sarkmak yok.</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81</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41 / 268</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Ölçütlerimiz: bulut ve rüzgâr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a:t>
            </a:r>
          </a:p>
        </p:txBody>
      </p:sp>
      <p:graphicFrame>
        <p:nvGraphicFramePr>
          <p:cNvPr id="6" name="Table 5"/>
          <p:cNvGraphicFramePr>
            <a:graphicFrameLocks noGrp="1"/>
          </p:cNvGraphicFramePr>
          <p:nvPr/>
        </p:nvGraphicFramePr>
        <p:xfrm>
          <a:off x="502920" y="1216152"/>
          <a:ext cx="11185855" cy="1069848"/>
        </p:xfrm>
        <a:graphic>
          <a:graphicData uri="http://schemas.openxmlformats.org/drawingml/2006/table">
            <a:tbl>
              <a:tblPr firstRow="1" bandRow="1">
                <a:tableStyleId>{5C22544A-7EE6-4342-B048-85BDC9FD1C3A}</a:tableStyleId>
              </a:tblPr>
              <a:tblGrid>
                <a:gridCol w="2514600"/>
                <a:gridCol w="1734251"/>
                <a:gridCol w="1734251"/>
                <a:gridCol w="1734251"/>
                <a:gridCol w="1734251"/>
                <a:gridCol w="1734251"/>
              </a:tblGrid>
              <a:tr h="502920">
                <a:tc>
                  <a:txBody>
                    <a:bodyPr wrap="square"/>
                    <a:lstStyle/>
                    <a:p>
                      <a:pPr algn="ctr">
                        <a:spcBef>
                          <a:spcPts val="0"/>
                        </a:spcBef>
                        <a:spcAft>
                          <a:spcPts val="0"/>
                        </a:spcAft>
                      </a:pPr>
                      <a:r>
                        <a:rPr lang="tr-TR" sz="1900" b="1" i="0">
                          <a:solidFill>
                            <a:srgbClr val="FFFFFF"/>
                          </a:solidFill>
                          <a:latin typeface="Calibri"/>
                        </a:rPr>
                        <a:t>Bulutlu kare sayısı</a:t>
                      </a:r>
                    </a:p>
                  </a:txBody>
                  <a:tcPr marL="54864" marR="54864" marT="18288" marB="18288" anchor="ctr">
                    <a:solidFill>
                      <a:srgbClr val="2C6696"/>
                    </a:solidFill>
                  </a:tcPr>
                </a:tc>
                <a:tc>
                  <a:txBody>
                    <a:bodyPr wrap="square"/>
                    <a:lstStyle/>
                    <a:p>
                      <a:pPr algn="ctr">
                        <a:spcBef>
                          <a:spcPts val="0"/>
                        </a:spcBef>
                        <a:spcAft>
                          <a:spcPts val="0"/>
                        </a:spcAft>
                      </a:pPr>
                      <a:r>
                        <a:rPr lang="tr-TR" sz="1900" b="1" i="0">
                          <a:solidFill>
                            <a:srgbClr val="FFFFFF"/>
                          </a:solidFill>
                          <a:latin typeface="Calibri"/>
                        </a:rPr>
                        <a:t>0</a:t>
                      </a:r>
                    </a:p>
                  </a:txBody>
                  <a:tcPr marL="54864" marR="54864" marT="18288" marB="18288" anchor="ctr">
                    <a:solidFill>
                      <a:srgbClr val="2C6696"/>
                    </a:solidFill>
                  </a:tcPr>
                </a:tc>
                <a:tc>
                  <a:txBody>
                    <a:bodyPr wrap="square"/>
                    <a:lstStyle/>
                    <a:p>
                      <a:pPr algn="ctr">
                        <a:spcBef>
                          <a:spcPts val="0"/>
                        </a:spcBef>
                        <a:spcAft>
                          <a:spcPts val="0"/>
                        </a:spcAft>
                      </a:pPr>
                      <a:r>
                        <a:rPr lang="tr-TR" sz="1900" b="1" i="0">
                          <a:solidFill>
                            <a:srgbClr val="FFFFFF"/>
                          </a:solidFill>
                          <a:latin typeface="Calibri"/>
                        </a:rPr>
                        <a:t>1-2</a:t>
                      </a:r>
                    </a:p>
                  </a:txBody>
                  <a:tcPr marL="54864" marR="54864" marT="18288" marB="18288" anchor="ctr">
                    <a:solidFill>
                      <a:srgbClr val="2C6696"/>
                    </a:solidFill>
                  </a:tcPr>
                </a:tc>
                <a:tc>
                  <a:txBody>
                    <a:bodyPr wrap="square"/>
                    <a:lstStyle/>
                    <a:p>
                      <a:pPr algn="ctr">
                        <a:spcBef>
                          <a:spcPts val="0"/>
                        </a:spcBef>
                        <a:spcAft>
                          <a:spcPts val="0"/>
                        </a:spcAft>
                      </a:pPr>
                      <a:r>
                        <a:rPr lang="tr-TR" sz="1900" b="1" i="0">
                          <a:solidFill>
                            <a:srgbClr val="FFFFFF"/>
                          </a:solidFill>
                          <a:latin typeface="Calibri"/>
                        </a:rPr>
                        <a:t>3-4</a:t>
                      </a:r>
                    </a:p>
                  </a:txBody>
                  <a:tcPr marL="54864" marR="54864" marT="18288" marB="18288" anchor="ctr">
                    <a:solidFill>
                      <a:srgbClr val="2C6696"/>
                    </a:solidFill>
                  </a:tcPr>
                </a:tc>
                <a:tc>
                  <a:txBody>
                    <a:bodyPr wrap="square"/>
                    <a:lstStyle/>
                    <a:p>
                      <a:pPr algn="ctr">
                        <a:spcBef>
                          <a:spcPts val="0"/>
                        </a:spcBef>
                        <a:spcAft>
                          <a:spcPts val="0"/>
                        </a:spcAft>
                      </a:pPr>
                      <a:r>
                        <a:rPr lang="tr-TR" sz="1900" b="1" i="0">
                          <a:solidFill>
                            <a:srgbClr val="FFFFFF"/>
                          </a:solidFill>
                          <a:latin typeface="Calibri"/>
                        </a:rPr>
                        <a:t>5-7</a:t>
                      </a:r>
                    </a:p>
                  </a:txBody>
                  <a:tcPr marL="54864" marR="54864" marT="18288" marB="18288" anchor="ctr">
                    <a:solidFill>
                      <a:srgbClr val="2C6696"/>
                    </a:solidFill>
                  </a:tcPr>
                </a:tc>
                <a:tc>
                  <a:txBody>
                    <a:bodyPr wrap="square"/>
                    <a:lstStyle/>
                    <a:p>
                      <a:pPr algn="ctr">
                        <a:spcBef>
                          <a:spcPts val="0"/>
                        </a:spcBef>
                        <a:spcAft>
                          <a:spcPts val="0"/>
                        </a:spcAft>
                      </a:pPr>
                      <a:r>
                        <a:rPr lang="tr-TR" sz="1900" b="1" i="0">
                          <a:solidFill>
                            <a:srgbClr val="FFFFFF"/>
                          </a:solidFill>
                          <a:latin typeface="Calibri"/>
                        </a:rPr>
                        <a:t>8</a:t>
                      </a:r>
                    </a:p>
                  </a:txBody>
                  <a:tcPr marL="54864" marR="54864" marT="18288" marB="18288" anchor="ctr">
                    <a:solidFill>
                      <a:srgbClr val="2C6696"/>
                    </a:solidFill>
                  </a:tcPr>
                </a:tc>
              </a:tr>
              <a:tr h="566928">
                <a:tc>
                  <a:txBody>
                    <a:bodyPr wrap="square"/>
                    <a:lstStyle/>
                    <a:p>
                      <a:pPr algn="l">
                        <a:spcBef>
                          <a:spcPts val="0"/>
                        </a:spcBef>
                        <a:spcAft>
                          <a:spcPts val="0"/>
                        </a:spcAft>
                      </a:pPr>
                      <a:r>
                        <a:rPr lang="tr-TR" sz="1900" b="0" i="0">
                          <a:solidFill>
                            <a:srgbClr val="262626"/>
                          </a:solidFill>
                          <a:latin typeface="Calibri"/>
                        </a:rPr>
                        <a:t>Bulut durumu</a:t>
                      </a:r>
                    </a:p>
                  </a:txBody>
                  <a:tcPr marL="54864" marR="54864" marT="18288" marB="18288" anchor="ctr">
                    <a:solidFill>
                      <a:srgbClr val="FFFFFF"/>
                    </a:solidFill>
                  </a:tcPr>
                </a:tc>
                <a:tc>
                  <a:txBody>
                    <a:bodyPr wrap="square"/>
                    <a:lstStyle/>
                    <a:p>
                      <a:pPr algn="ctr">
                        <a:spcBef>
                          <a:spcPts val="0"/>
                        </a:spcBef>
                        <a:spcAft>
                          <a:spcPts val="0"/>
                        </a:spcAft>
                      </a:pPr>
                      <a:r>
                        <a:rPr lang="tr-TR" sz="1900" b="0" i="0">
                          <a:solidFill>
                            <a:srgbClr val="262626"/>
                          </a:solidFill>
                          <a:latin typeface="Calibri"/>
                        </a:rPr>
                        <a:t>Bulut yok</a:t>
                      </a:r>
                    </a:p>
                  </a:txBody>
                  <a:tcPr marL="54864" marR="54864" marT="18288" marB="18288" anchor="ctr">
                    <a:solidFill>
                      <a:srgbClr val="FFFFFF"/>
                    </a:solidFill>
                  </a:tcPr>
                </a:tc>
                <a:tc>
                  <a:txBody>
                    <a:bodyPr wrap="square"/>
                    <a:lstStyle/>
                    <a:p>
                      <a:pPr algn="ctr">
                        <a:spcBef>
                          <a:spcPts val="0"/>
                        </a:spcBef>
                        <a:spcAft>
                          <a:spcPts val="0"/>
                        </a:spcAft>
                      </a:pPr>
                      <a:r>
                        <a:rPr lang="tr-TR" sz="1900" b="0" i="0">
                          <a:solidFill>
                            <a:srgbClr val="262626"/>
                          </a:solidFill>
                          <a:latin typeface="Calibri"/>
                        </a:rPr>
                        <a:t>Az bulutlu</a:t>
                      </a:r>
                    </a:p>
                  </a:txBody>
                  <a:tcPr marL="54864" marR="54864" marT="18288" marB="18288" anchor="ctr">
                    <a:solidFill>
                      <a:srgbClr val="FFFFFF"/>
                    </a:solidFill>
                  </a:tcPr>
                </a:tc>
                <a:tc>
                  <a:txBody>
                    <a:bodyPr wrap="square"/>
                    <a:lstStyle/>
                    <a:p>
                      <a:pPr algn="ctr">
                        <a:spcBef>
                          <a:spcPts val="0"/>
                        </a:spcBef>
                        <a:spcAft>
                          <a:spcPts val="0"/>
                        </a:spcAft>
                      </a:pPr>
                      <a:r>
                        <a:rPr lang="tr-TR" sz="1900" b="0" i="0">
                          <a:solidFill>
                            <a:srgbClr val="262626"/>
                          </a:solidFill>
                          <a:latin typeface="Calibri"/>
                        </a:rPr>
                        <a:t>Parçalı bulutlu</a:t>
                      </a:r>
                    </a:p>
                  </a:txBody>
                  <a:tcPr marL="54864" marR="54864" marT="18288" marB="18288" anchor="ctr">
                    <a:solidFill>
                      <a:srgbClr val="FFFFFF"/>
                    </a:solidFill>
                  </a:tcPr>
                </a:tc>
                <a:tc>
                  <a:txBody>
                    <a:bodyPr wrap="square"/>
                    <a:lstStyle/>
                    <a:p>
                      <a:pPr algn="ctr">
                        <a:spcBef>
                          <a:spcPts val="0"/>
                        </a:spcBef>
                        <a:spcAft>
                          <a:spcPts val="0"/>
                        </a:spcAft>
                      </a:pPr>
                      <a:r>
                        <a:rPr lang="tr-TR" sz="1900" b="0" i="0">
                          <a:solidFill>
                            <a:srgbClr val="262626"/>
                          </a:solidFill>
                          <a:latin typeface="Calibri"/>
                        </a:rPr>
                        <a:t>Çok bulutlu</a:t>
                      </a:r>
                    </a:p>
                  </a:txBody>
                  <a:tcPr marL="54864" marR="54864" marT="18288" marB="18288" anchor="ctr">
                    <a:solidFill>
                      <a:srgbClr val="FFFFFF"/>
                    </a:solidFill>
                  </a:tcPr>
                </a:tc>
                <a:tc>
                  <a:txBody>
                    <a:bodyPr wrap="square"/>
                    <a:lstStyle/>
                    <a:p>
                      <a:pPr algn="ctr">
                        <a:spcBef>
                          <a:spcPts val="0"/>
                        </a:spcBef>
                        <a:spcAft>
                          <a:spcPts val="0"/>
                        </a:spcAft>
                      </a:pPr>
                      <a:r>
                        <a:rPr lang="tr-TR" sz="1900" b="0" i="0">
                          <a:solidFill>
                            <a:srgbClr val="262626"/>
                          </a:solidFill>
                          <a:latin typeface="Calibri"/>
                        </a:rPr>
                        <a:t>Kapalı</a:t>
                      </a:r>
                    </a:p>
                  </a:txBody>
                  <a:tcPr marL="54864" marR="54864" marT="18288" marB="18288" anchor="ctr">
                    <a:solidFill>
                      <a:srgbClr val="FFFFFF"/>
                    </a:solidFill>
                  </a:tcPr>
                </a:tc>
              </a:tr>
            </a:tbl>
          </a:graphicData>
        </a:graphic>
      </p:graphicFrame>
      <p:graphicFrame>
        <p:nvGraphicFramePr>
          <p:cNvPr id="7" name="Table 6"/>
          <p:cNvGraphicFramePr>
            <a:graphicFrameLocks noGrp="1"/>
          </p:cNvGraphicFramePr>
          <p:nvPr/>
        </p:nvGraphicFramePr>
        <p:xfrm>
          <a:off x="502920" y="2496312"/>
          <a:ext cx="11185855" cy="3465576"/>
        </p:xfrm>
        <a:graphic>
          <a:graphicData uri="http://schemas.openxmlformats.org/drawingml/2006/table">
            <a:tbl>
              <a:tblPr firstRow="1" bandRow="1">
                <a:tableStyleId>{5C22544A-7EE6-4342-B048-85BDC9FD1C3A}</a:tableStyleId>
              </a:tblPr>
              <a:tblGrid>
                <a:gridCol w="2514600"/>
                <a:gridCol w="8671255"/>
              </a:tblGrid>
              <a:tr h="457200">
                <a:tc>
                  <a:txBody>
                    <a:bodyPr wrap="square"/>
                    <a:lstStyle/>
                    <a:p>
                      <a:pPr algn="ctr">
                        <a:spcBef>
                          <a:spcPts val="0"/>
                        </a:spcBef>
                        <a:spcAft>
                          <a:spcPts val="0"/>
                        </a:spcAft>
                      </a:pPr>
                      <a:r>
                        <a:rPr lang="tr-TR" sz="1800" b="1" i="0">
                          <a:solidFill>
                            <a:srgbClr val="FFFFFF"/>
                          </a:solidFill>
                          <a:latin typeface="Calibri"/>
                        </a:rPr>
                        <a:t>Rüzgâr hızı (m/sn.)</a:t>
                      </a:r>
                    </a:p>
                  </a:txBody>
                  <a:tcPr marL="54864" marR="54864" marT="18288" marB="18288" anchor="ctr">
                    <a:solidFill>
                      <a:srgbClr val="4F4F4F"/>
                    </a:solidFill>
                  </a:tcPr>
                </a:tc>
                <a:tc>
                  <a:txBody>
                    <a:bodyPr wrap="square"/>
                    <a:lstStyle/>
                    <a:p>
                      <a:pPr algn="ctr">
                        <a:spcBef>
                          <a:spcPts val="0"/>
                        </a:spcBef>
                        <a:spcAft>
                          <a:spcPts val="0"/>
                        </a:spcAft>
                      </a:pPr>
                      <a:r>
                        <a:rPr lang="tr-TR" sz="1800" b="1" i="0">
                          <a:solidFill>
                            <a:srgbClr val="FFFFFF"/>
                          </a:solidFill>
                          <a:latin typeface="Calibri"/>
                        </a:rPr>
                        <a:t>Rüzgârın açık alandaki insanlara etkisi</a:t>
                      </a:r>
                    </a:p>
                  </a:txBody>
                  <a:tcPr marL="54864" marR="54864" marT="18288" marB="18288" anchor="ctr">
                    <a:solidFill>
                      <a:srgbClr val="4F4F4F"/>
                    </a:solidFill>
                  </a:tcPr>
                </a:tc>
              </a:tr>
              <a:tr h="429768">
                <a:tc>
                  <a:txBody>
                    <a:bodyPr wrap="square"/>
                    <a:lstStyle/>
                    <a:p>
                      <a:pPr algn="ctr">
                        <a:spcBef>
                          <a:spcPts val="0"/>
                        </a:spcBef>
                        <a:spcAft>
                          <a:spcPts val="0"/>
                        </a:spcAft>
                      </a:pPr>
                      <a:r>
                        <a:rPr lang="tr-TR" sz="1900" b="0" i="0">
                          <a:solidFill>
                            <a:srgbClr val="262626"/>
                          </a:solidFill>
                          <a:latin typeface="Calibri"/>
                        </a:rPr>
                        <a:t>4</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Saçlar dağılır.</a:t>
                      </a:r>
                    </a:p>
                  </a:txBody>
                  <a:tcPr marL="54864" marR="54864" marT="18288" marB="18288" anchor="ctr">
                    <a:solidFill>
                      <a:srgbClr val="FFFFFF"/>
                    </a:solidFill>
                  </a:tcPr>
                </a:tc>
              </a:tr>
              <a:tr h="429768">
                <a:tc>
                  <a:txBody>
                    <a:bodyPr wrap="square"/>
                    <a:lstStyle/>
                    <a:p>
                      <a:pPr algn="ctr">
                        <a:spcBef>
                          <a:spcPts val="0"/>
                        </a:spcBef>
                        <a:spcAft>
                          <a:spcPts val="0"/>
                        </a:spcAft>
                      </a:pPr>
                      <a:r>
                        <a:rPr lang="tr-TR" sz="1900" b="0" i="0">
                          <a:solidFill>
                            <a:srgbClr val="262626"/>
                          </a:solidFill>
                          <a:latin typeface="Calibri"/>
                        </a:rPr>
                        <a:t>5</a:t>
                      </a:r>
                    </a:p>
                  </a:txBody>
                  <a:tcPr marL="54864" marR="54864" marT="18288" marB="18288" anchor="ctr">
                    <a:solidFill>
                      <a:srgbClr val="F0F0F0"/>
                    </a:solidFill>
                  </a:tcPr>
                </a:tc>
                <a:tc>
                  <a:txBody>
                    <a:bodyPr wrap="square"/>
                    <a:lstStyle/>
                    <a:p>
                      <a:pPr algn="l">
                        <a:spcBef>
                          <a:spcPts val="0"/>
                        </a:spcBef>
                        <a:spcAft>
                          <a:spcPts val="0"/>
                        </a:spcAft>
                      </a:pPr>
                      <a:r>
                        <a:rPr lang="tr-TR" sz="1900" b="0" i="0">
                          <a:solidFill>
                            <a:srgbClr val="262626"/>
                          </a:solidFill>
                          <a:latin typeface="Calibri"/>
                        </a:rPr>
                        <a:t>Giysiler uçuşmaya başlar, toprak parçacıkları hareket eder.</a:t>
                      </a:r>
                    </a:p>
                  </a:txBody>
                  <a:tcPr marL="54864" marR="54864" marT="18288" marB="18288" anchor="ctr">
                    <a:solidFill>
                      <a:srgbClr val="F0F0F0"/>
                    </a:solidFill>
                  </a:tcPr>
                </a:tc>
              </a:tr>
              <a:tr h="429768">
                <a:tc>
                  <a:txBody>
                    <a:bodyPr wrap="square"/>
                    <a:lstStyle/>
                    <a:p>
                      <a:pPr algn="ctr">
                        <a:spcBef>
                          <a:spcPts val="0"/>
                        </a:spcBef>
                        <a:spcAft>
                          <a:spcPts val="0"/>
                        </a:spcAft>
                      </a:pPr>
                      <a:r>
                        <a:rPr lang="tr-TR" sz="1900" b="0" i="0">
                          <a:solidFill>
                            <a:srgbClr val="262626"/>
                          </a:solidFill>
                          <a:latin typeface="Calibri"/>
                        </a:rPr>
                        <a:t>6-8</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Toz ve kâğıt parçacıkları havalanır.</a:t>
                      </a:r>
                    </a:p>
                  </a:txBody>
                  <a:tcPr marL="54864" marR="54864" marT="18288" marB="18288" anchor="ctr">
                    <a:solidFill>
                      <a:srgbClr val="FFFFFF"/>
                    </a:solidFill>
                  </a:tcPr>
                </a:tc>
              </a:tr>
              <a:tr h="429768">
                <a:tc>
                  <a:txBody>
                    <a:bodyPr wrap="square"/>
                    <a:lstStyle/>
                    <a:p>
                      <a:pPr algn="ctr">
                        <a:spcBef>
                          <a:spcPts val="0"/>
                        </a:spcBef>
                        <a:spcAft>
                          <a:spcPts val="0"/>
                        </a:spcAft>
                      </a:pPr>
                      <a:r>
                        <a:rPr lang="tr-TR" sz="1900" b="0" i="0">
                          <a:solidFill>
                            <a:srgbClr val="262626"/>
                          </a:solidFill>
                          <a:latin typeface="Calibri"/>
                        </a:rPr>
                        <a:t>8-11</a:t>
                      </a:r>
                    </a:p>
                  </a:txBody>
                  <a:tcPr marL="54864" marR="54864" marT="18288" marB="18288" anchor="ctr">
                    <a:solidFill>
                      <a:srgbClr val="F0F0F0"/>
                    </a:solidFill>
                  </a:tcPr>
                </a:tc>
                <a:tc>
                  <a:txBody>
                    <a:bodyPr wrap="square"/>
                    <a:lstStyle/>
                    <a:p>
                      <a:pPr algn="l">
                        <a:spcBef>
                          <a:spcPts val="0"/>
                        </a:spcBef>
                        <a:spcAft>
                          <a:spcPts val="0"/>
                        </a:spcAft>
                      </a:pPr>
                      <a:r>
                        <a:rPr lang="tr-TR" sz="1900" b="0" i="0">
                          <a:solidFill>
                            <a:srgbClr val="262626"/>
                          </a:solidFill>
                          <a:latin typeface="Calibri"/>
                        </a:rPr>
                        <a:t>Rüzgârın kuvveti vücut üzerinde hissedilir.</a:t>
                      </a:r>
                    </a:p>
                  </a:txBody>
                  <a:tcPr marL="54864" marR="54864" marT="18288" marB="18288" anchor="ctr">
                    <a:solidFill>
                      <a:srgbClr val="F0F0F0"/>
                    </a:solidFill>
                  </a:tcPr>
                </a:tc>
              </a:tr>
              <a:tr h="429768">
                <a:tc>
                  <a:txBody>
                    <a:bodyPr wrap="square"/>
                    <a:lstStyle/>
                    <a:p>
                      <a:pPr algn="ctr">
                        <a:spcBef>
                          <a:spcPts val="0"/>
                        </a:spcBef>
                        <a:spcAft>
                          <a:spcPts val="0"/>
                        </a:spcAft>
                      </a:pPr>
                      <a:r>
                        <a:rPr lang="tr-TR" sz="1900" b="0" i="0">
                          <a:solidFill>
                            <a:srgbClr val="262626"/>
                          </a:solidFill>
                          <a:latin typeface="Calibri"/>
                        </a:rPr>
                        <a:t>11-14</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Şemsiye kullanmak güç hâle gelir.</a:t>
                      </a:r>
                    </a:p>
                  </a:txBody>
                  <a:tcPr marL="54864" marR="54864" marT="18288" marB="18288" anchor="ctr">
                    <a:solidFill>
                      <a:srgbClr val="FFFFFF"/>
                    </a:solidFill>
                  </a:tcPr>
                </a:tc>
              </a:tr>
              <a:tr h="429768">
                <a:tc>
                  <a:txBody>
                    <a:bodyPr wrap="square"/>
                    <a:lstStyle/>
                    <a:p>
                      <a:pPr algn="ctr">
                        <a:spcBef>
                          <a:spcPts val="0"/>
                        </a:spcBef>
                        <a:spcAft>
                          <a:spcPts val="0"/>
                        </a:spcAft>
                      </a:pPr>
                      <a:r>
                        <a:rPr lang="tr-TR" sz="1900" b="0" i="0">
                          <a:solidFill>
                            <a:srgbClr val="262626"/>
                          </a:solidFill>
                          <a:latin typeface="Calibri"/>
                        </a:rPr>
                        <a:t>14-17</a:t>
                      </a:r>
                    </a:p>
                  </a:txBody>
                  <a:tcPr marL="54864" marR="54864" marT="18288" marB="18288" anchor="ctr">
                    <a:solidFill>
                      <a:srgbClr val="F0F0F0"/>
                    </a:solidFill>
                  </a:tcPr>
                </a:tc>
                <a:tc>
                  <a:txBody>
                    <a:bodyPr wrap="square"/>
                    <a:lstStyle/>
                    <a:p>
                      <a:pPr algn="l">
                        <a:spcBef>
                          <a:spcPts val="0"/>
                        </a:spcBef>
                        <a:spcAft>
                          <a:spcPts val="0"/>
                        </a:spcAft>
                      </a:pPr>
                      <a:r>
                        <a:rPr lang="tr-TR" sz="1900" b="0" i="0">
                          <a:solidFill>
                            <a:srgbClr val="262626"/>
                          </a:solidFill>
                          <a:latin typeface="Calibri"/>
                        </a:rPr>
                        <a:t>Rüzgâra karşı yürümek güçleşir.</a:t>
                      </a:r>
                    </a:p>
                  </a:txBody>
                  <a:tcPr marL="54864" marR="54864" marT="18288" marB="18288" anchor="ctr">
                    <a:solidFill>
                      <a:srgbClr val="F0F0F0"/>
                    </a:solidFill>
                  </a:tcPr>
                </a:tc>
              </a:tr>
              <a:tr h="429768">
                <a:tc>
                  <a:txBody>
                    <a:bodyPr wrap="square"/>
                    <a:lstStyle/>
                    <a:p>
                      <a:pPr algn="ctr">
                        <a:spcBef>
                          <a:spcPts val="0"/>
                        </a:spcBef>
                        <a:spcAft>
                          <a:spcPts val="0"/>
                        </a:spcAft>
                      </a:pPr>
                      <a:r>
                        <a:rPr lang="tr-TR" sz="1900" b="0" i="0">
                          <a:solidFill>
                            <a:srgbClr val="262626"/>
                          </a:solidFill>
                          <a:latin typeface="Calibri"/>
                        </a:rPr>
                        <a:t>17-21</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Rüzgâra karşı yürümek mümkün olmaz.</a:t>
                      </a:r>
                    </a:p>
                  </a:txBody>
                  <a:tcPr marL="54864" marR="54864" marT="18288" marB="18288" anchor="ctr">
                    <a:solidFill>
                      <a:srgbClr val="FFFFFF"/>
                    </a:solidFill>
                  </a:tcPr>
                </a:tc>
              </a:tr>
            </a:tbl>
          </a:graphicData>
        </a:graphic>
      </p:graphicFrame>
      <p:sp>
        <p:nvSpPr>
          <p:cNvPr id="8" name="TextBox 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9" name="Rounded Rectangle 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81</a:t>
            </a:r>
          </a:p>
        </p:txBody>
      </p:sp>
      <p:sp>
        <p:nvSpPr>
          <p:cNvPr id="10" name="TextBox 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42 / 268</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Gözlemimiz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478627" cy="228600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228600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5158587" cy="217627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Bulutu okuma örneği</a:t>
            </a:r>
          </a:p>
          <a:p>
            <a:pPr algn="l">
              <a:spcBef>
                <a:spcPts val="0"/>
              </a:spcBef>
              <a:spcAft>
                <a:spcPts val="500"/>
              </a:spcAft>
            </a:pPr>
            <a:r>
              <a:rPr lang="tr-TR" sz="2000" b="0" i="0">
                <a:solidFill>
                  <a:srgbClr val="262626"/>
                </a:solidFill>
                <a:latin typeface="Calibri"/>
              </a:rPr>
              <a:t>8 karenin 6'sı bulutlu → 5-7 aralığı → </a:t>
            </a:r>
            <a:r>
              <a:rPr lang="tr-TR" sz="2000" b="1" i="0">
                <a:solidFill>
                  <a:srgbClr val="262626"/>
                </a:solidFill>
                <a:latin typeface="Calibri"/>
              </a:rPr>
              <a:t>çok bulutlu</a:t>
            </a:r>
            <a:r>
              <a:rPr lang="tr-TR" sz="2000" b="0" i="0">
                <a:solidFill>
                  <a:srgbClr val="262626"/>
                </a:solidFill>
                <a:latin typeface="Calibri"/>
              </a:rPr>
              <a:t>.</a:t>
            </a:r>
          </a:p>
          <a:p>
            <a:pPr algn="l">
              <a:spcBef>
                <a:spcPts val="0"/>
              </a:spcBef>
              <a:spcAft>
                <a:spcPts val="0"/>
              </a:spcAft>
            </a:pPr>
            <a:r>
              <a:rPr lang="tr-TR" sz="2000" b="0" i="1">
                <a:solidFill>
                  <a:srgbClr val="767676"/>
                </a:solidFill>
                <a:latin typeface="Calibri"/>
              </a:rPr>
              <a:t>(Okuma örneğidir; sınıfın değeri değildir.)</a:t>
            </a:r>
          </a:p>
        </p:txBody>
      </p:sp>
      <p:sp>
        <p:nvSpPr>
          <p:cNvPr id="9" name="Rounded Rectangle 8"/>
          <p:cNvSpPr/>
          <p:nvPr/>
        </p:nvSpPr>
        <p:spPr>
          <a:xfrm>
            <a:off x="6210147" y="1216152"/>
            <a:ext cx="5478627" cy="228600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6210147" y="1216152"/>
            <a:ext cx="109728" cy="2286000"/>
          </a:xfrm>
          <a:prstGeom prst="rect">
            <a:avLst/>
          </a:prstGeom>
          <a:solidFill>
            <a:srgbClr val="2E7D32"/>
          </a:solidFill>
          <a:ln>
            <a:noFill/>
          </a:ln>
          <a:effectLst/>
        </p:spPr>
        <p:txBody>
          <a:bodyPr rtlCol="0" anchor="ctr"/>
          <a:lstStyle/>
          <a:p/>
        </p:txBody>
      </p:sp>
      <p:sp>
        <p:nvSpPr>
          <p:cNvPr id="11" name="TextBox 10"/>
          <p:cNvSpPr txBox="1"/>
          <p:nvPr/>
        </p:nvSpPr>
        <p:spPr>
          <a:xfrm>
            <a:off x="6438747" y="1271016"/>
            <a:ext cx="5158587" cy="217627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Rüzgârı okuma örneği</a:t>
            </a:r>
          </a:p>
          <a:p>
            <a:pPr algn="l">
              <a:spcBef>
                <a:spcPts val="0"/>
              </a:spcBef>
              <a:spcAft>
                <a:spcPts val="500"/>
              </a:spcAft>
            </a:pPr>
            <a:r>
              <a:rPr lang="tr-TR" sz="2000" b="0" i="0">
                <a:solidFill>
                  <a:srgbClr val="262626"/>
                </a:solidFill>
                <a:latin typeface="Calibri"/>
              </a:rPr>
              <a:t>Toz ve kâğıt parçacıkları havalanıyor → </a:t>
            </a:r>
            <a:r>
              <a:rPr lang="tr-TR" sz="2000" b="1" i="0">
                <a:solidFill>
                  <a:srgbClr val="262626"/>
                </a:solidFill>
                <a:latin typeface="Calibri"/>
              </a:rPr>
              <a:t>6-8 m/sn</a:t>
            </a:r>
            <a:r>
              <a:rPr lang="tr-TR" sz="2000" b="0" i="0">
                <a:solidFill>
                  <a:srgbClr val="262626"/>
                </a:solidFill>
                <a:latin typeface="Calibri"/>
              </a:rPr>
              <a:t>; yönü pusulayla bulunur (ör. kuzeydoğudan).</a:t>
            </a:r>
          </a:p>
          <a:p>
            <a:pPr algn="l">
              <a:spcBef>
                <a:spcPts val="0"/>
              </a:spcBef>
              <a:spcAft>
                <a:spcPts val="0"/>
              </a:spcAft>
            </a:pPr>
            <a:r>
              <a:rPr lang="tr-TR" sz="2000" b="0" i="1">
                <a:solidFill>
                  <a:srgbClr val="767676"/>
                </a:solidFill>
                <a:latin typeface="Calibri"/>
              </a:rPr>
              <a:t>(Okuma örneğidir.)</a:t>
            </a:r>
          </a:p>
        </p:txBody>
      </p:sp>
      <p:sp>
        <p:nvSpPr>
          <p:cNvPr id="12" name="Rounded Rectangle 11"/>
          <p:cNvSpPr/>
          <p:nvPr/>
        </p:nvSpPr>
        <p:spPr>
          <a:xfrm>
            <a:off x="502920" y="3685032"/>
            <a:ext cx="11185855" cy="2560320"/>
          </a:xfrm>
          <a:prstGeom prst="roundRect">
            <a:avLst>
              <a:gd name="adj" fmla="val 6000"/>
            </a:avLst>
          </a:prstGeom>
          <a:solidFill>
            <a:srgbClr val="E3F1E4"/>
          </a:solidFill>
          <a:ln>
            <a:noFill/>
          </a:ln>
          <a:effectLst/>
        </p:spPr>
        <p:txBody>
          <a:bodyPr rtlCol="0" anchor="ctr"/>
          <a:lstStyle/>
          <a:p/>
        </p:txBody>
      </p:sp>
      <p:sp>
        <p:nvSpPr>
          <p:cNvPr id="13" name="Rectangle 12"/>
          <p:cNvSpPr/>
          <p:nvPr/>
        </p:nvSpPr>
        <p:spPr>
          <a:xfrm>
            <a:off x="502920" y="3685032"/>
            <a:ext cx="109728" cy="2560320"/>
          </a:xfrm>
          <a:prstGeom prst="rect">
            <a:avLst/>
          </a:prstGeom>
          <a:solidFill>
            <a:srgbClr val="2E7D32"/>
          </a:solidFill>
          <a:ln>
            <a:noFill/>
          </a:ln>
          <a:effectLst/>
        </p:spPr>
        <p:txBody>
          <a:bodyPr rtlCol="0" anchor="ctr"/>
          <a:lstStyle/>
          <a:p/>
        </p:txBody>
      </p:sp>
      <p:sp>
        <p:nvSpPr>
          <p:cNvPr id="14" name="TextBox 13"/>
          <p:cNvSpPr txBox="1"/>
          <p:nvPr/>
        </p:nvSpPr>
        <p:spPr>
          <a:xfrm>
            <a:off x="731520" y="3739896"/>
            <a:ext cx="10865815" cy="2450592"/>
          </a:xfrm>
          <a:prstGeom prst="rect">
            <a:avLst/>
          </a:prstGeom>
          <a:noFill/>
        </p:spPr>
        <p:txBody>
          <a:bodyPr wrap="square" anchor="ctr" lIns="73152" rIns="73152" tIns="36576" bIns="36576">
            <a:noAutofit/>
          </a:bodyPr>
          <a:lstStyle/>
          <a:p>
            <a:pPr algn="l">
              <a:spcBef>
                <a:spcPts val="0"/>
              </a:spcBef>
              <a:spcAft>
                <a:spcPts val="400"/>
              </a:spcAft>
            </a:pPr>
            <a:r>
              <a:rPr lang="tr-TR" sz="2100" b="1" i="0">
                <a:solidFill>
                  <a:srgbClr val="2E7D32"/>
                </a:solidFill>
                <a:latin typeface="Calibri"/>
              </a:rPr>
              <a:t>Tahmin cümlesi</a:t>
            </a:r>
          </a:p>
          <a:p>
            <a:pPr algn="l" marL="261051" indent="-261051">
              <a:spcBef>
                <a:spcPts val="0"/>
              </a:spcBef>
              <a:spcAft>
                <a:spcPts val="500"/>
              </a:spcAft>
            </a:pPr>
            <a:r>
              <a:rPr lang="tr-TR" sz="2100" b="1" i="0">
                <a:solidFill>
                  <a:srgbClr val="2C6696"/>
                </a:solidFill>
                <a:latin typeface="Calibri"/>
              </a:rPr>
              <a:t>•  </a:t>
            </a:r>
            <a:r>
              <a:rPr lang="tr-TR" sz="2100" b="0" i="0">
                <a:solidFill>
                  <a:srgbClr val="262626"/>
                </a:solidFill>
                <a:latin typeface="Calibri"/>
              </a:rPr>
              <a:t>Bulutluluk artıyor, rüzgâr güçleniyor ve sıcaklık düşüyorsa → yakın saatlerde yağış olasılığı artar.</a:t>
            </a:r>
          </a:p>
          <a:p>
            <a:pPr algn="l" marL="261051" indent="-261051">
              <a:spcBef>
                <a:spcPts val="0"/>
              </a:spcBef>
              <a:spcAft>
                <a:spcPts val="500"/>
              </a:spcAft>
            </a:pPr>
            <a:r>
              <a:rPr lang="tr-TR" sz="2100" b="1" i="0">
                <a:solidFill>
                  <a:srgbClr val="2C6696"/>
                </a:solidFill>
                <a:latin typeface="Calibri"/>
              </a:rPr>
              <a:t>•  </a:t>
            </a:r>
            <a:r>
              <a:rPr lang="tr-TR" sz="2100" b="0" i="0">
                <a:solidFill>
                  <a:srgbClr val="262626"/>
                </a:solidFill>
                <a:latin typeface="Calibri"/>
              </a:rPr>
              <a:t>Gökyüzü açık ve hava sakin kalıyorsa → açık hava sürebilir.</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Tahminimizi MGM'nin il/ilçe tahminiyle karşılaştırırız: uyuşuyor mu?</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81</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43 / 268</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Alçak basınç mı, yüksek basınç mı?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SINIFLANDIR</a:t>
            </a:r>
          </a:p>
        </p:txBody>
      </p:sp>
      <p:sp>
        <p:nvSpPr>
          <p:cNvPr id="6" name="Oval 5"/>
          <p:cNvSpPr/>
          <p:nvPr/>
        </p:nvSpPr>
        <p:spPr>
          <a:xfrm>
            <a:off x="502920" y="1522476"/>
            <a:ext cx="438912" cy="43891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1</a:t>
            </a:r>
          </a:p>
        </p:txBody>
      </p:sp>
      <p:sp>
        <p:nvSpPr>
          <p:cNvPr id="7" name="Rounded Rectangle 6"/>
          <p:cNvSpPr/>
          <p:nvPr/>
        </p:nvSpPr>
        <p:spPr>
          <a:xfrm>
            <a:off x="1033272" y="1216152"/>
            <a:ext cx="3076346" cy="1051560"/>
          </a:xfrm>
          <a:prstGeom prst="roundRect">
            <a:avLst>
              <a:gd name="adj" fmla="val 10000"/>
            </a:avLst>
          </a:prstGeom>
          <a:solidFill>
            <a:srgbClr val="F0F0F0"/>
          </a:solidFill>
          <a:ln>
            <a:noFill/>
          </a:ln>
          <a:effectLst/>
        </p:spPr>
        <p:txBody>
          <a:bodyPr rtlCol="0" anchor="ctr" wrap="square" lIns="109728" rIns="109728" tIns="73152" bIns="73152">
            <a:noAutofit/>
          </a:bodyPr>
          <a:lstStyle/>
          <a:p>
            <a:pPr algn="l">
              <a:spcBef>
                <a:spcPts val="0"/>
              </a:spcBef>
              <a:spcAft>
                <a:spcPts val="0"/>
              </a:spcAft>
            </a:pPr>
            <a:r>
              <a:rPr lang="tr-TR" sz="1800" b="0" i="0">
                <a:solidFill>
                  <a:srgbClr val="262626"/>
                </a:solidFill>
                <a:latin typeface="Calibri"/>
              </a:rPr>
              <a:t>Dikey yönlü hava hareketi yükselicidir.</a:t>
            </a:r>
          </a:p>
        </p:txBody>
      </p:sp>
      <p:sp>
        <p:nvSpPr>
          <p:cNvPr id="8" name="Oval 7"/>
          <p:cNvSpPr/>
          <p:nvPr/>
        </p:nvSpPr>
        <p:spPr>
          <a:xfrm>
            <a:off x="4292498" y="1522476"/>
            <a:ext cx="438912" cy="43891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2</a:t>
            </a:r>
          </a:p>
        </p:txBody>
      </p:sp>
      <p:sp>
        <p:nvSpPr>
          <p:cNvPr id="9" name="Rounded Rectangle 8"/>
          <p:cNvSpPr/>
          <p:nvPr/>
        </p:nvSpPr>
        <p:spPr>
          <a:xfrm>
            <a:off x="4822850" y="1216152"/>
            <a:ext cx="3076346" cy="1051560"/>
          </a:xfrm>
          <a:prstGeom prst="roundRect">
            <a:avLst>
              <a:gd name="adj" fmla="val 10000"/>
            </a:avLst>
          </a:prstGeom>
          <a:solidFill>
            <a:srgbClr val="F0F0F0"/>
          </a:solidFill>
          <a:ln>
            <a:noFill/>
          </a:ln>
          <a:effectLst/>
        </p:spPr>
        <p:txBody>
          <a:bodyPr rtlCol="0" anchor="ctr" wrap="square" lIns="109728" rIns="109728" tIns="73152" bIns="73152">
            <a:noAutofit/>
          </a:bodyPr>
          <a:lstStyle/>
          <a:p>
            <a:pPr algn="l">
              <a:spcBef>
                <a:spcPts val="0"/>
              </a:spcBef>
              <a:spcAft>
                <a:spcPts val="0"/>
              </a:spcAft>
            </a:pPr>
            <a:r>
              <a:rPr lang="tr-TR" sz="1800" b="0" i="0">
                <a:solidFill>
                  <a:srgbClr val="262626"/>
                </a:solidFill>
                <a:latin typeface="Calibri"/>
              </a:rPr>
              <a:t>Genellikle güneşli (açık, bulutsuz) hava koşulları görülür</a:t>
            </a:r>
          </a:p>
        </p:txBody>
      </p:sp>
      <p:sp>
        <p:nvSpPr>
          <p:cNvPr id="10" name="Oval 9"/>
          <p:cNvSpPr/>
          <p:nvPr/>
        </p:nvSpPr>
        <p:spPr>
          <a:xfrm>
            <a:off x="8082076" y="1522476"/>
            <a:ext cx="438912" cy="43891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3</a:t>
            </a:r>
          </a:p>
        </p:txBody>
      </p:sp>
      <p:sp>
        <p:nvSpPr>
          <p:cNvPr id="11" name="Rounded Rectangle 10"/>
          <p:cNvSpPr/>
          <p:nvPr/>
        </p:nvSpPr>
        <p:spPr>
          <a:xfrm>
            <a:off x="8612428" y="1216152"/>
            <a:ext cx="3076346" cy="1051560"/>
          </a:xfrm>
          <a:prstGeom prst="roundRect">
            <a:avLst>
              <a:gd name="adj" fmla="val 10000"/>
            </a:avLst>
          </a:prstGeom>
          <a:solidFill>
            <a:srgbClr val="F0F0F0"/>
          </a:solidFill>
          <a:ln>
            <a:noFill/>
          </a:ln>
          <a:effectLst/>
        </p:spPr>
        <p:txBody>
          <a:bodyPr rtlCol="0" anchor="ctr" wrap="square" lIns="109728" rIns="109728" tIns="73152" bIns="73152">
            <a:noAutofit/>
          </a:bodyPr>
          <a:lstStyle/>
          <a:p>
            <a:pPr algn="l">
              <a:spcBef>
                <a:spcPts val="0"/>
              </a:spcBef>
              <a:spcAft>
                <a:spcPts val="0"/>
              </a:spcAft>
            </a:pPr>
            <a:r>
              <a:rPr lang="tr-TR" sz="1800" b="0" i="0">
                <a:solidFill>
                  <a:srgbClr val="262626"/>
                </a:solidFill>
                <a:latin typeface="Calibri"/>
              </a:rPr>
              <a:t>Yatay yönlü hava hareketi çevreden merkeze doğrudur.</a:t>
            </a:r>
          </a:p>
        </p:txBody>
      </p:sp>
      <p:sp>
        <p:nvSpPr>
          <p:cNvPr id="12" name="Oval 11"/>
          <p:cNvSpPr/>
          <p:nvPr/>
        </p:nvSpPr>
        <p:spPr>
          <a:xfrm>
            <a:off x="502920" y="2683764"/>
            <a:ext cx="438912" cy="43891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4</a:t>
            </a:r>
          </a:p>
        </p:txBody>
      </p:sp>
      <p:sp>
        <p:nvSpPr>
          <p:cNvPr id="13" name="Rounded Rectangle 12"/>
          <p:cNvSpPr/>
          <p:nvPr/>
        </p:nvSpPr>
        <p:spPr>
          <a:xfrm>
            <a:off x="1033272" y="2377440"/>
            <a:ext cx="3076346" cy="1051560"/>
          </a:xfrm>
          <a:prstGeom prst="roundRect">
            <a:avLst>
              <a:gd name="adj" fmla="val 10000"/>
            </a:avLst>
          </a:prstGeom>
          <a:solidFill>
            <a:srgbClr val="F0F0F0"/>
          </a:solidFill>
          <a:ln>
            <a:noFill/>
          </a:ln>
          <a:effectLst/>
        </p:spPr>
        <p:txBody>
          <a:bodyPr rtlCol="0" anchor="ctr" wrap="square" lIns="109728" rIns="109728" tIns="73152" bIns="73152">
            <a:noAutofit/>
          </a:bodyPr>
          <a:lstStyle/>
          <a:p>
            <a:pPr algn="l">
              <a:spcBef>
                <a:spcPts val="0"/>
              </a:spcBef>
              <a:spcAft>
                <a:spcPts val="0"/>
              </a:spcAft>
            </a:pPr>
            <a:r>
              <a:rPr lang="tr-TR" sz="1800" b="0" i="0">
                <a:solidFill>
                  <a:srgbClr val="262626"/>
                </a:solidFill>
                <a:latin typeface="Calibri"/>
              </a:rPr>
              <a:t>Dikey yönlü hava hareketi alçalıcıdır.</a:t>
            </a:r>
          </a:p>
        </p:txBody>
      </p:sp>
      <p:sp>
        <p:nvSpPr>
          <p:cNvPr id="14" name="Oval 13"/>
          <p:cNvSpPr/>
          <p:nvPr/>
        </p:nvSpPr>
        <p:spPr>
          <a:xfrm>
            <a:off x="4292498" y="2683764"/>
            <a:ext cx="438912" cy="43891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5</a:t>
            </a:r>
          </a:p>
        </p:txBody>
      </p:sp>
      <p:sp>
        <p:nvSpPr>
          <p:cNvPr id="15" name="Rounded Rectangle 14"/>
          <p:cNvSpPr/>
          <p:nvPr/>
        </p:nvSpPr>
        <p:spPr>
          <a:xfrm>
            <a:off x="4822850" y="2377440"/>
            <a:ext cx="3076346" cy="1051560"/>
          </a:xfrm>
          <a:prstGeom prst="roundRect">
            <a:avLst>
              <a:gd name="adj" fmla="val 10000"/>
            </a:avLst>
          </a:prstGeom>
          <a:solidFill>
            <a:srgbClr val="F0F0F0"/>
          </a:solidFill>
          <a:ln>
            <a:noFill/>
          </a:ln>
          <a:effectLst/>
        </p:spPr>
        <p:txBody>
          <a:bodyPr rtlCol="0" anchor="ctr" wrap="square" lIns="109728" rIns="109728" tIns="73152" bIns="73152">
            <a:noAutofit/>
          </a:bodyPr>
          <a:lstStyle/>
          <a:p>
            <a:pPr algn="l">
              <a:spcBef>
                <a:spcPts val="0"/>
              </a:spcBef>
              <a:spcAft>
                <a:spcPts val="0"/>
              </a:spcAft>
            </a:pPr>
            <a:r>
              <a:rPr lang="tr-TR" sz="1800" b="0" i="0">
                <a:solidFill>
                  <a:srgbClr val="262626"/>
                </a:solidFill>
                <a:latin typeface="Calibri"/>
              </a:rPr>
              <a:t>Genellikle bulutlu ve yağışlı hava koşulları görülür</a:t>
            </a:r>
          </a:p>
        </p:txBody>
      </p:sp>
      <p:sp>
        <p:nvSpPr>
          <p:cNvPr id="16" name="Oval 15"/>
          <p:cNvSpPr/>
          <p:nvPr/>
        </p:nvSpPr>
        <p:spPr>
          <a:xfrm>
            <a:off x="8082076" y="2683764"/>
            <a:ext cx="438912" cy="43891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6</a:t>
            </a:r>
          </a:p>
        </p:txBody>
      </p:sp>
      <p:sp>
        <p:nvSpPr>
          <p:cNvPr id="17" name="Rounded Rectangle 16"/>
          <p:cNvSpPr/>
          <p:nvPr/>
        </p:nvSpPr>
        <p:spPr>
          <a:xfrm>
            <a:off x="8612428" y="2377440"/>
            <a:ext cx="3076346" cy="1051560"/>
          </a:xfrm>
          <a:prstGeom prst="roundRect">
            <a:avLst>
              <a:gd name="adj" fmla="val 10000"/>
            </a:avLst>
          </a:prstGeom>
          <a:solidFill>
            <a:srgbClr val="F0F0F0"/>
          </a:solidFill>
          <a:ln>
            <a:noFill/>
          </a:ln>
          <a:effectLst/>
        </p:spPr>
        <p:txBody>
          <a:bodyPr rtlCol="0" anchor="ctr" wrap="square" lIns="109728" rIns="109728" tIns="73152" bIns="73152">
            <a:noAutofit/>
          </a:bodyPr>
          <a:lstStyle/>
          <a:p>
            <a:pPr algn="l">
              <a:spcBef>
                <a:spcPts val="0"/>
              </a:spcBef>
              <a:spcAft>
                <a:spcPts val="0"/>
              </a:spcAft>
            </a:pPr>
            <a:r>
              <a:rPr lang="tr-TR" sz="1800" b="0" i="0">
                <a:solidFill>
                  <a:srgbClr val="262626"/>
                </a:solidFill>
                <a:latin typeface="Calibri"/>
              </a:rPr>
              <a:t>Yatay yönlü hava hareketi merkezden çevreye doğrudur.</a:t>
            </a:r>
          </a:p>
        </p:txBody>
      </p:sp>
      <p:sp>
        <p:nvSpPr>
          <p:cNvPr id="18" name="Rounded Rectangle 17"/>
          <p:cNvSpPr/>
          <p:nvPr/>
        </p:nvSpPr>
        <p:spPr>
          <a:xfrm>
            <a:off x="502920" y="3593592"/>
            <a:ext cx="5501487" cy="2697480"/>
          </a:xfrm>
          <a:prstGeom prst="roundRect">
            <a:avLst>
              <a:gd name="adj" fmla="val 5000"/>
            </a:avLst>
          </a:prstGeom>
          <a:solidFill>
            <a:srgbClr val="FFFFFF"/>
          </a:solidFill>
          <a:ln>
            <a:noFill/>
          </a:ln>
          <a:effectLst/>
        </p:spPr>
        <p:txBody>
          <a:bodyPr rtlCol="0" anchor="ctr"/>
          <a:lstStyle/>
          <a:p/>
        </p:txBody>
      </p:sp>
      <p:sp>
        <p:nvSpPr>
          <p:cNvPr id="19" name="Rounded Rectangle 18"/>
          <p:cNvSpPr/>
          <p:nvPr/>
        </p:nvSpPr>
        <p:spPr>
          <a:xfrm>
            <a:off x="502920" y="3593592"/>
            <a:ext cx="5501487" cy="685800"/>
          </a:xfrm>
          <a:prstGeom prst="roundRect">
            <a:avLst>
              <a:gd name="adj" fmla="val 25000"/>
            </a:avLst>
          </a:prstGeom>
          <a:solidFill>
            <a:srgbClr val="2C6696"/>
          </a:solidFill>
          <a:ln>
            <a:noFill/>
          </a:ln>
          <a:effectLst/>
        </p:spPr>
        <p:txBody>
          <a:bodyPr rtlCol="0" anchor="ctr"/>
          <a:lstStyle/>
          <a:p/>
        </p:txBody>
      </p:sp>
      <p:sp>
        <p:nvSpPr>
          <p:cNvPr id="20" name="Rectangle 19"/>
          <p:cNvSpPr/>
          <p:nvPr/>
        </p:nvSpPr>
        <p:spPr>
          <a:xfrm>
            <a:off x="502920" y="3936492"/>
            <a:ext cx="5501487" cy="342900"/>
          </a:xfrm>
          <a:prstGeom prst="rect">
            <a:avLst/>
          </a:prstGeom>
          <a:solidFill>
            <a:srgbClr val="2C6696"/>
          </a:solidFill>
          <a:ln>
            <a:noFill/>
          </a:ln>
          <a:effectLst/>
        </p:spPr>
        <p:txBody>
          <a:bodyPr rtlCol="0" anchor="ctr"/>
          <a:lstStyle/>
          <a:p/>
        </p:txBody>
      </p:sp>
      <p:sp>
        <p:nvSpPr>
          <p:cNvPr id="21" name="TextBox 20"/>
          <p:cNvSpPr txBox="1"/>
          <p:nvPr/>
        </p:nvSpPr>
        <p:spPr>
          <a:xfrm>
            <a:off x="594360" y="3593592"/>
            <a:ext cx="5318607" cy="6858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Alçak basınç merkezi (AB)</a:t>
            </a:r>
          </a:p>
        </p:txBody>
      </p:sp>
      <p:sp>
        <p:nvSpPr>
          <p:cNvPr id="22" name="Rounded Rectangle 21"/>
          <p:cNvSpPr/>
          <p:nvPr/>
        </p:nvSpPr>
        <p:spPr>
          <a:xfrm>
            <a:off x="502920" y="3593592"/>
            <a:ext cx="5501487" cy="2697480"/>
          </a:xfrm>
          <a:prstGeom prst="roundRect">
            <a:avLst>
              <a:gd name="adj" fmla="val 5000"/>
            </a:avLst>
          </a:prstGeom>
          <a:noFill/>
          <a:ln w="12700">
            <a:solidFill>
              <a:srgbClr val="D9D9D9"/>
            </a:solidFill>
          </a:ln>
          <a:effectLst/>
        </p:spPr>
        <p:txBody>
          <a:bodyPr rtlCol="0" anchor="ctr"/>
          <a:lstStyle/>
          <a:p/>
        </p:txBody>
      </p:sp>
      <p:cxnSp>
        <p:nvCxnSpPr>
          <p:cNvPr id="23" name="Connector 22"/>
          <p:cNvCxnSpPr/>
          <p:nvPr/>
        </p:nvCxnSpPr>
        <p:spPr>
          <a:xfrm>
            <a:off x="685800" y="4782312"/>
            <a:ext cx="5135727" cy="0"/>
          </a:xfrm>
          <a:prstGeom prst="line">
            <a:avLst/>
          </a:prstGeom>
          <a:ln w="12700">
            <a:solidFill>
              <a:srgbClr val="D9D9D9"/>
            </a:solidFill>
            <a:prstDash val="dash"/>
          </a:ln>
        </p:spPr>
      </p:cxnSp>
      <p:cxnSp>
        <p:nvCxnSpPr>
          <p:cNvPr id="24" name="Connector 23"/>
          <p:cNvCxnSpPr/>
          <p:nvPr/>
        </p:nvCxnSpPr>
        <p:spPr>
          <a:xfrm>
            <a:off x="685800" y="5285232"/>
            <a:ext cx="5135727" cy="0"/>
          </a:xfrm>
          <a:prstGeom prst="line">
            <a:avLst/>
          </a:prstGeom>
          <a:ln w="12700">
            <a:solidFill>
              <a:srgbClr val="D9D9D9"/>
            </a:solidFill>
            <a:prstDash val="dash"/>
          </a:ln>
        </p:spPr>
      </p:cxnSp>
      <p:cxnSp>
        <p:nvCxnSpPr>
          <p:cNvPr id="25" name="Connector 24"/>
          <p:cNvCxnSpPr/>
          <p:nvPr/>
        </p:nvCxnSpPr>
        <p:spPr>
          <a:xfrm>
            <a:off x="685800" y="5788152"/>
            <a:ext cx="5135727" cy="0"/>
          </a:xfrm>
          <a:prstGeom prst="line">
            <a:avLst/>
          </a:prstGeom>
          <a:ln w="12700">
            <a:solidFill>
              <a:srgbClr val="D9D9D9"/>
            </a:solidFill>
            <a:prstDash val="dash"/>
          </a:ln>
        </p:spPr>
      </p:cxnSp>
      <p:sp>
        <p:nvSpPr>
          <p:cNvPr id="26" name="Rounded Rectangle 25"/>
          <p:cNvSpPr/>
          <p:nvPr/>
        </p:nvSpPr>
        <p:spPr>
          <a:xfrm>
            <a:off x="6187287" y="3593592"/>
            <a:ext cx="5501487" cy="2697480"/>
          </a:xfrm>
          <a:prstGeom prst="roundRect">
            <a:avLst>
              <a:gd name="adj" fmla="val 5000"/>
            </a:avLst>
          </a:prstGeom>
          <a:solidFill>
            <a:srgbClr val="FFFFFF"/>
          </a:solidFill>
          <a:ln>
            <a:noFill/>
          </a:ln>
          <a:effectLst/>
        </p:spPr>
        <p:txBody>
          <a:bodyPr rtlCol="0" anchor="ctr"/>
          <a:lstStyle/>
          <a:p/>
        </p:txBody>
      </p:sp>
      <p:sp>
        <p:nvSpPr>
          <p:cNvPr id="27" name="Rounded Rectangle 26"/>
          <p:cNvSpPr/>
          <p:nvPr/>
        </p:nvSpPr>
        <p:spPr>
          <a:xfrm>
            <a:off x="6187287" y="3593592"/>
            <a:ext cx="5501487" cy="685800"/>
          </a:xfrm>
          <a:prstGeom prst="roundRect">
            <a:avLst>
              <a:gd name="adj" fmla="val 25000"/>
            </a:avLst>
          </a:prstGeom>
          <a:solidFill>
            <a:srgbClr val="4F4F4F"/>
          </a:solidFill>
          <a:ln>
            <a:noFill/>
          </a:ln>
          <a:effectLst/>
        </p:spPr>
        <p:txBody>
          <a:bodyPr rtlCol="0" anchor="ctr"/>
          <a:lstStyle/>
          <a:p/>
        </p:txBody>
      </p:sp>
      <p:sp>
        <p:nvSpPr>
          <p:cNvPr id="28" name="Rectangle 27"/>
          <p:cNvSpPr/>
          <p:nvPr/>
        </p:nvSpPr>
        <p:spPr>
          <a:xfrm>
            <a:off x="6187287" y="3936492"/>
            <a:ext cx="5501487" cy="342900"/>
          </a:xfrm>
          <a:prstGeom prst="rect">
            <a:avLst/>
          </a:prstGeom>
          <a:solidFill>
            <a:srgbClr val="4F4F4F"/>
          </a:solidFill>
          <a:ln>
            <a:noFill/>
          </a:ln>
          <a:effectLst/>
        </p:spPr>
        <p:txBody>
          <a:bodyPr rtlCol="0" anchor="ctr"/>
          <a:lstStyle/>
          <a:p/>
        </p:txBody>
      </p:sp>
      <p:sp>
        <p:nvSpPr>
          <p:cNvPr id="29" name="TextBox 28"/>
          <p:cNvSpPr txBox="1"/>
          <p:nvPr/>
        </p:nvSpPr>
        <p:spPr>
          <a:xfrm>
            <a:off x="6278727" y="3593592"/>
            <a:ext cx="5318607" cy="6858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Yüksek basınç merkezi (YB)</a:t>
            </a:r>
          </a:p>
        </p:txBody>
      </p:sp>
      <p:sp>
        <p:nvSpPr>
          <p:cNvPr id="30" name="Rounded Rectangle 29"/>
          <p:cNvSpPr/>
          <p:nvPr/>
        </p:nvSpPr>
        <p:spPr>
          <a:xfrm>
            <a:off x="6187287" y="3593592"/>
            <a:ext cx="5501487" cy="2697480"/>
          </a:xfrm>
          <a:prstGeom prst="roundRect">
            <a:avLst>
              <a:gd name="adj" fmla="val 5000"/>
            </a:avLst>
          </a:prstGeom>
          <a:noFill/>
          <a:ln w="12700">
            <a:solidFill>
              <a:srgbClr val="D9D9D9"/>
            </a:solidFill>
          </a:ln>
          <a:effectLst/>
        </p:spPr>
        <p:txBody>
          <a:bodyPr rtlCol="0" anchor="ctr"/>
          <a:lstStyle/>
          <a:p/>
        </p:txBody>
      </p:sp>
      <p:cxnSp>
        <p:nvCxnSpPr>
          <p:cNvPr id="31" name="Connector 30"/>
          <p:cNvCxnSpPr/>
          <p:nvPr/>
        </p:nvCxnSpPr>
        <p:spPr>
          <a:xfrm>
            <a:off x="6370167" y="4782312"/>
            <a:ext cx="5135727" cy="0"/>
          </a:xfrm>
          <a:prstGeom prst="line">
            <a:avLst/>
          </a:prstGeom>
          <a:ln w="12700">
            <a:solidFill>
              <a:srgbClr val="D9D9D9"/>
            </a:solidFill>
            <a:prstDash val="dash"/>
          </a:ln>
        </p:spPr>
      </p:cxnSp>
      <p:cxnSp>
        <p:nvCxnSpPr>
          <p:cNvPr id="32" name="Connector 31"/>
          <p:cNvCxnSpPr/>
          <p:nvPr/>
        </p:nvCxnSpPr>
        <p:spPr>
          <a:xfrm>
            <a:off x="6370167" y="5285232"/>
            <a:ext cx="5135727" cy="0"/>
          </a:xfrm>
          <a:prstGeom prst="line">
            <a:avLst/>
          </a:prstGeom>
          <a:ln w="12700">
            <a:solidFill>
              <a:srgbClr val="D9D9D9"/>
            </a:solidFill>
            <a:prstDash val="dash"/>
          </a:ln>
        </p:spPr>
      </p:cxnSp>
      <p:cxnSp>
        <p:nvCxnSpPr>
          <p:cNvPr id="33" name="Connector 32"/>
          <p:cNvCxnSpPr/>
          <p:nvPr/>
        </p:nvCxnSpPr>
        <p:spPr>
          <a:xfrm>
            <a:off x="6370167" y="5788152"/>
            <a:ext cx="5135727" cy="0"/>
          </a:xfrm>
          <a:prstGeom prst="line">
            <a:avLst/>
          </a:prstGeom>
          <a:ln w="12700">
            <a:solidFill>
              <a:srgbClr val="D9D9D9"/>
            </a:solidFill>
            <a:prstDash val="dash"/>
          </a:ln>
        </p:spPr>
      </p:cxnSp>
      <p:sp>
        <p:nvSpPr>
          <p:cNvPr id="34" name="TextBox 3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5" name="Rounded Rectangle 3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107</a:t>
            </a:r>
          </a:p>
        </p:txBody>
      </p:sp>
      <p:sp>
        <p:nvSpPr>
          <p:cNvPr id="36" name="TextBox 3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44 / 268</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Alçak basınç mı, yüksek basınç mı?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478627" cy="251460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251460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5158587" cy="240487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Alçak basınç merkezi (AB)</a:t>
            </a:r>
          </a:p>
          <a:p>
            <a:pPr algn="l">
              <a:spcBef>
                <a:spcPts val="0"/>
              </a:spcBef>
              <a:spcAft>
                <a:spcPts val="500"/>
              </a:spcAft>
            </a:pPr>
            <a:r>
              <a:rPr lang="tr-TR" sz="1900" b="0" i="0">
                <a:solidFill>
                  <a:srgbClr val="262626"/>
                </a:solidFill>
                <a:latin typeface="Calibri"/>
              </a:rPr>
              <a:t>1. Dikey yönlü hava hareketi yükselicidir.</a:t>
            </a:r>
          </a:p>
          <a:p>
            <a:pPr algn="l">
              <a:spcBef>
                <a:spcPts val="0"/>
              </a:spcBef>
              <a:spcAft>
                <a:spcPts val="500"/>
              </a:spcAft>
            </a:pPr>
            <a:r>
              <a:rPr lang="tr-TR" sz="1900" b="0" i="0">
                <a:solidFill>
                  <a:srgbClr val="262626"/>
                </a:solidFill>
                <a:latin typeface="Calibri"/>
              </a:rPr>
              <a:t>3. Yatay yönlü hava hareketi çevreden merkeze doğrudur.</a:t>
            </a:r>
          </a:p>
          <a:p>
            <a:pPr algn="l">
              <a:spcBef>
                <a:spcPts val="0"/>
              </a:spcBef>
              <a:spcAft>
                <a:spcPts val="0"/>
              </a:spcAft>
            </a:pPr>
            <a:r>
              <a:rPr lang="tr-TR" sz="1900" b="0" i="0">
                <a:solidFill>
                  <a:srgbClr val="262626"/>
                </a:solidFill>
                <a:latin typeface="Calibri"/>
              </a:rPr>
              <a:t>5. Genellikle bulutlu ve yağışlı hava koşulları görülür</a:t>
            </a:r>
          </a:p>
        </p:txBody>
      </p:sp>
      <p:sp>
        <p:nvSpPr>
          <p:cNvPr id="9" name="Rounded Rectangle 8"/>
          <p:cNvSpPr/>
          <p:nvPr/>
        </p:nvSpPr>
        <p:spPr>
          <a:xfrm>
            <a:off x="6210147" y="1216152"/>
            <a:ext cx="5478627" cy="251460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6210147" y="1216152"/>
            <a:ext cx="109728" cy="2514600"/>
          </a:xfrm>
          <a:prstGeom prst="rect">
            <a:avLst/>
          </a:prstGeom>
          <a:solidFill>
            <a:srgbClr val="4F4F4F"/>
          </a:solidFill>
          <a:ln>
            <a:noFill/>
          </a:ln>
          <a:effectLst/>
        </p:spPr>
        <p:txBody>
          <a:bodyPr rtlCol="0" anchor="ctr"/>
          <a:lstStyle/>
          <a:p/>
        </p:txBody>
      </p:sp>
      <p:sp>
        <p:nvSpPr>
          <p:cNvPr id="11" name="TextBox 10"/>
          <p:cNvSpPr txBox="1"/>
          <p:nvPr/>
        </p:nvSpPr>
        <p:spPr>
          <a:xfrm>
            <a:off x="6438747" y="1271016"/>
            <a:ext cx="5158587" cy="240487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4F4F4F"/>
                </a:solidFill>
                <a:latin typeface="Calibri"/>
              </a:rPr>
              <a:t>Yüksek basınç merkezi (YB)</a:t>
            </a:r>
          </a:p>
          <a:p>
            <a:pPr algn="l">
              <a:spcBef>
                <a:spcPts val="0"/>
              </a:spcBef>
              <a:spcAft>
                <a:spcPts val="500"/>
              </a:spcAft>
            </a:pPr>
            <a:r>
              <a:rPr lang="tr-TR" sz="1900" b="0" i="0">
                <a:solidFill>
                  <a:srgbClr val="262626"/>
                </a:solidFill>
                <a:latin typeface="Calibri"/>
              </a:rPr>
              <a:t>2. Genellikle güneşli (açık, bulutsuz) hava koşulları görülür</a:t>
            </a:r>
          </a:p>
          <a:p>
            <a:pPr algn="l">
              <a:spcBef>
                <a:spcPts val="0"/>
              </a:spcBef>
              <a:spcAft>
                <a:spcPts val="500"/>
              </a:spcAft>
            </a:pPr>
            <a:r>
              <a:rPr lang="tr-TR" sz="1900" b="0" i="0">
                <a:solidFill>
                  <a:srgbClr val="262626"/>
                </a:solidFill>
                <a:latin typeface="Calibri"/>
              </a:rPr>
              <a:t>4. Dikey yönlü hava hareketi alçalıcıdır.</a:t>
            </a:r>
          </a:p>
          <a:p>
            <a:pPr algn="l">
              <a:spcBef>
                <a:spcPts val="0"/>
              </a:spcBef>
              <a:spcAft>
                <a:spcPts val="0"/>
              </a:spcAft>
            </a:pPr>
            <a:r>
              <a:rPr lang="tr-TR" sz="1900" b="0" i="0">
                <a:solidFill>
                  <a:srgbClr val="262626"/>
                </a:solidFill>
                <a:latin typeface="Calibri"/>
              </a:rPr>
              <a:t>6. Yatay yönlü hava hareketi merkezden çevreye doğrudur.</a:t>
            </a:r>
          </a:p>
        </p:txBody>
      </p:sp>
      <p:pic>
        <p:nvPicPr>
          <p:cNvPr id="12" name="Picture 11" descr="h9_gorsel_3_19_s107.jpg"/>
          <p:cNvPicPr>
            <a:picLocks noChangeAspect="1"/>
          </p:cNvPicPr>
          <p:nvPr/>
        </p:nvPicPr>
        <p:blipFill>
          <a:blip r:embed="rId3"/>
          <a:stretch>
            <a:fillRect/>
          </a:stretch>
        </p:blipFill>
        <p:spPr>
          <a:xfrm>
            <a:off x="502920" y="3867912"/>
            <a:ext cx="4238678" cy="2103120"/>
          </a:xfrm>
          <a:prstGeom prst="rect">
            <a:avLst/>
          </a:prstGeom>
          <a:ln w="9525">
            <a:solidFill>
              <a:srgbClr val="D9D9D9"/>
            </a:solidFill>
          </a:ln>
        </p:spPr>
      </p:pic>
      <p:sp>
        <p:nvSpPr>
          <p:cNvPr id="13" name="TextBox 12"/>
          <p:cNvSpPr txBox="1"/>
          <p:nvPr/>
        </p:nvSpPr>
        <p:spPr>
          <a:xfrm>
            <a:off x="502920" y="5998464"/>
            <a:ext cx="6035040" cy="292608"/>
          </a:xfrm>
          <a:prstGeom prst="rect">
            <a:avLst/>
          </a:prstGeom>
          <a:noFill/>
        </p:spPr>
        <p:txBody>
          <a:bodyPr wrap="square" anchor="t" lIns="73152" rIns="73152" tIns="36576" bIns="36576">
            <a:noAutofit/>
          </a:bodyPr>
          <a:lstStyle/>
          <a:p>
            <a:pPr algn="l">
              <a:spcBef>
                <a:spcPts val="0"/>
              </a:spcBef>
              <a:spcAft>
                <a:spcPts val="0"/>
              </a:spcAft>
            </a:pPr>
            <a:r>
              <a:rPr lang="tr-TR" sz="1300" b="0" i="1">
                <a:solidFill>
                  <a:srgbClr val="767676"/>
                </a:solidFill>
                <a:latin typeface="Calibri"/>
              </a:rPr>
              <a:t>Görsel 3.19 (kitap s. 107): YB, AB; a dikey, b yatay hava hareketi</a:t>
            </a:r>
          </a:p>
        </p:txBody>
      </p:sp>
      <p:sp>
        <p:nvSpPr>
          <p:cNvPr id="14" name="Rounded Rectangle 13"/>
          <p:cNvSpPr/>
          <p:nvPr/>
        </p:nvSpPr>
        <p:spPr>
          <a:xfrm>
            <a:off x="6766560" y="3867912"/>
            <a:ext cx="4922215" cy="2377440"/>
          </a:xfrm>
          <a:prstGeom prst="roundRect">
            <a:avLst>
              <a:gd name="adj" fmla="val 8000"/>
            </a:avLst>
          </a:prstGeom>
          <a:solidFill>
            <a:srgbClr val="E3ECF5"/>
          </a:solidFill>
          <a:ln>
            <a:noFill/>
          </a:ln>
          <a:effectLst/>
        </p:spPr>
        <p:txBody>
          <a:bodyPr rtlCol="0" anchor="ctr" wrap="square" lIns="201168" rIns="201168" tIns="73152" bIns="73152">
            <a:noAutofit/>
          </a:bodyPr>
          <a:lstStyle/>
          <a:p>
            <a:pPr algn="l">
              <a:spcBef>
                <a:spcPts val="0"/>
              </a:spcBef>
              <a:spcAft>
                <a:spcPts val="600"/>
              </a:spcAft>
            </a:pPr>
            <a:r>
              <a:rPr lang="tr-TR" sz="1900" b="1" i="0">
                <a:solidFill>
                  <a:srgbClr val="2C6696"/>
                </a:solidFill>
                <a:latin typeface="Calibri"/>
              </a:rPr>
              <a:t>Tahminde kullanalım</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Basınç düşüyor, bulutlar artıyorsa: alçak basınç yaklaşıyor olabilir → yağış olasılığı artar.</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Basınç yüksek, gökyüzü açıksa: açık hava sürebilir.</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107</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45 / 268</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Gözlem günlüğümüz başlıyor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a:t>
            </a:r>
          </a:p>
        </p:txBody>
      </p:sp>
      <p:sp>
        <p:nvSpPr>
          <p:cNvPr id="6" name="Rounded Rectangle 5"/>
          <p:cNvSpPr/>
          <p:nvPr/>
        </p:nvSpPr>
        <p:spPr>
          <a:xfrm>
            <a:off x="502920" y="1216152"/>
            <a:ext cx="11185855" cy="86868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40690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8" name="TextBox 7"/>
          <p:cNvSpPr txBox="1"/>
          <p:nvPr/>
        </p:nvSpPr>
        <p:spPr>
          <a:xfrm>
            <a:off x="1783080" y="1271016"/>
            <a:ext cx="9722815" cy="40690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Hava durumunu takip ederek hava olaylarını günlük hayatla ilişkilendirebilme</a:t>
            </a:r>
          </a:p>
        </p:txBody>
      </p:sp>
      <p:sp>
        <p:nvSpPr>
          <p:cNvPr id="9" name="TextBox 8"/>
          <p:cNvSpPr txBox="1"/>
          <p:nvPr/>
        </p:nvSpPr>
        <p:spPr>
          <a:xfrm>
            <a:off x="640080" y="1650492"/>
            <a:ext cx="1143000" cy="37947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0" name="TextBox 9"/>
          <p:cNvSpPr txBox="1"/>
          <p:nvPr/>
        </p:nvSpPr>
        <p:spPr>
          <a:xfrm>
            <a:off x="1783080" y="1650492"/>
            <a:ext cx="9722815" cy="379476"/>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Çözümleme, Gözleme Dayalı Tahmin Etme</a:t>
            </a:r>
          </a:p>
        </p:txBody>
      </p:sp>
      <p:graphicFrame>
        <p:nvGraphicFramePr>
          <p:cNvPr id="11" name="Table 10"/>
          <p:cNvGraphicFramePr>
            <a:graphicFrameLocks noGrp="1"/>
          </p:cNvGraphicFramePr>
          <p:nvPr/>
        </p:nvGraphicFramePr>
        <p:xfrm>
          <a:off x="502920" y="2176272"/>
          <a:ext cx="11185855" cy="3456432"/>
        </p:xfrm>
        <a:graphic>
          <a:graphicData uri="http://schemas.openxmlformats.org/drawingml/2006/table">
            <a:tbl>
              <a:tblPr firstRow="1" bandRow="1">
                <a:tableStyleId>{5C22544A-7EE6-4342-B048-85BDC9FD1C3A}</a:tableStyleId>
              </a:tblPr>
              <a:tblGrid>
                <a:gridCol w="4023360"/>
                <a:gridCol w="1432499"/>
                <a:gridCol w="1432499"/>
                <a:gridCol w="1432499"/>
                <a:gridCol w="1432499"/>
                <a:gridCol w="1432499"/>
              </a:tblGrid>
              <a:tr h="384048">
                <a:tc>
                  <a:txBody>
                    <a:bodyPr wrap="square"/>
                    <a:lstStyle/>
                    <a:p>
                      <a:pPr algn="ctr">
                        <a:spcBef>
                          <a:spcPts val="0"/>
                        </a:spcBef>
                        <a:spcAft>
                          <a:spcPts val="0"/>
                        </a:spcAft>
                      </a:pPr>
                      <a:r>
                        <a:rPr lang="tr-TR" sz="1600" b="1" i="0">
                          <a:solidFill>
                            <a:srgbClr val="FFFFFF"/>
                          </a:solidFill>
                          <a:latin typeface="Calibri"/>
                        </a:rPr>
                        <a:t>Günler</a:t>
                      </a:r>
                    </a:p>
                  </a:txBody>
                  <a:tcPr marL="54864" marR="54864" marT="18288" marB="18288" anchor="ctr">
                    <a:solidFill>
                      <a:srgbClr val="2C6696"/>
                    </a:solidFill>
                  </a:tcPr>
                </a:tc>
                <a:tc>
                  <a:txBody>
                    <a:bodyPr wrap="square"/>
                    <a:lstStyle/>
                    <a:p>
                      <a:pPr algn="ctr">
                        <a:spcBef>
                          <a:spcPts val="0"/>
                        </a:spcBef>
                        <a:spcAft>
                          <a:spcPts val="0"/>
                        </a:spcAft>
                      </a:pPr>
                      <a:r>
                        <a:rPr lang="tr-TR" sz="1600" b="1" i="0">
                          <a:solidFill>
                            <a:srgbClr val="FFFFFF"/>
                          </a:solidFill>
                          <a:latin typeface="Calibri"/>
                        </a:rPr>
                        <a:t>Pazartesi</a:t>
                      </a:r>
                    </a:p>
                  </a:txBody>
                  <a:tcPr marL="54864" marR="54864" marT="18288" marB="18288" anchor="ctr">
                    <a:solidFill>
                      <a:srgbClr val="2C6696"/>
                    </a:solidFill>
                  </a:tcPr>
                </a:tc>
                <a:tc>
                  <a:txBody>
                    <a:bodyPr wrap="square"/>
                    <a:lstStyle/>
                    <a:p>
                      <a:pPr algn="ctr">
                        <a:spcBef>
                          <a:spcPts val="0"/>
                        </a:spcBef>
                        <a:spcAft>
                          <a:spcPts val="0"/>
                        </a:spcAft>
                      </a:pPr>
                      <a:r>
                        <a:rPr lang="tr-TR" sz="1600" b="1" i="0">
                          <a:solidFill>
                            <a:srgbClr val="FFFFFF"/>
                          </a:solidFill>
                          <a:latin typeface="Calibri"/>
                        </a:rPr>
                        <a:t>Salı</a:t>
                      </a:r>
                    </a:p>
                  </a:txBody>
                  <a:tcPr marL="54864" marR="54864" marT="18288" marB="18288" anchor="ctr">
                    <a:solidFill>
                      <a:srgbClr val="2C6696"/>
                    </a:solidFill>
                  </a:tcPr>
                </a:tc>
                <a:tc>
                  <a:txBody>
                    <a:bodyPr wrap="square"/>
                    <a:lstStyle/>
                    <a:p>
                      <a:pPr algn="ctr">
                        <a:spcBef>
                          <a:spcPts val="0"/>
                        </a:spcBef>
                        <a:spcAft>
                          <a:spcPts val="0"/>
                        </a:spcAft>
                      </a:pPr>
                      <a:r>
                        <a:rPr lang="tr-TR" sz="1600" b="1" i="0">
                          <a:solidFill>
                            <a:srgbClr val="FFFFFF"/>
                          </a:solidFill>
                          <a:latin typeface="Calibri"/>
                        </a:rPr>
                        <a:t>Çarşamba</a:t>
                      </a:r>
                    </a:p>
                  </a:txBody>
                  <a:tcPr marL="54864" marR="54864" marT="18288" marB="18288" anchor="ctr">
                    <a:solidFill>
                      <a:srgbClr val="2C6696"/>
                    </a:solidFill>
                  </a:tcPr>
                </a:tc>
                <a:tc>
                  <a:txBody>
                    <a:bodyPr wrap="square"/>
                    <a:lstStyle/>
                    <a:p>
                      <a:pPr algn="ctr">
                        <a:spcBef>
                          <a:spcPts val="0"/>
                        </a:spcBef>
                        <a:spcAft>
                          <a:spcPts val="0"/>
                        </a:spcAft>
                      </a:pPr>
                      <a:r>
                        <a:rPr lang="tr-TR" sz="1600" b="1" i="0">
                          <a:solidFill>
                            <a:srgbClr val="FFFFFF"/>
                          </a:solidFill>
                          <a:latin typeface="Calibri"/>
                        </a:rPr>
                        <a:t>Perşembe</a:t>
                      </a:r>
                    </a:p>
                  </a:txBody>
                  <a:tcPr marL="54864" marR="54864" marT="18288" marB="18288" anchor="ctr">
                    <a:solidFill>
                      <a:srgbClr val="2C6696"/>
                    </a:solidFill>
                  </a:tcPr>
                </a:tc>
                <a:tc>
                  <a:txBody>
                    <a:bodyPr wrap="square"/>
                    <a:lstStyle/>
                    <a:p>
                      <a:pPr algn="ctr">
                        <a:spcBef>
                          <a:spcPts val="0"/>
                        </a:spcBef>
                        <a:spcAft>
                          <a:spcPts val="0"/>
                        </a:spcAft>
                      </a:pPr>
                      <a:r>
                        <a:rPr lang="tr-TR" sz="1600" b="1" i="0">
                          <a:solidFill>
                            <a:srgbClr val="FFFFFF"/>
                          </a:solidFill>
                          <a:latin typeface="Calibri"/>
                        </a:rPr>
                        <a:t>Cuma</a:t>
                      </a:r>
                    </a:p>
                  </a:txBody>
                  <a:tcPr marL="54864" marR="54864" marT="18288" marB="18288" anchor="ctr">
                    <a:solidFill>
                      <a:srgbClr val="2C6696"/>
                    </a:solidFill>
                  </a:tcPr>
                </a:tc>
              </a:tr>
              <a:tr h="384048">
                <a:tc>
                  <a:txBody>
                    <a:bodyPr wrap="square"/>
                    <a:lstStyle/>
                    <a:p>
                      <a:pPr algn="l">
                        <a:spcBef>
                          <a:spcPts val="0"/>
                        </a:spcBef>
                        <a:spcAft>
                          <a:spcPts val="0"/>
                        </a:spcAft>
                      </a:pPr>
                      <a:r>
                        <a:rPr lang="tr-TR" sz="1600" b="0" i="0">
                          <a:solidFill>
                            <a:srgbClr val="262626"/>
                          </a:solidFill>
                          <a:latin typeface="Calibri"/>
                        </a:rPr>
                        <a:t>Tarih</a:t>
                      </a: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r>
              <a:tr h="384048">
                <a:tc>
                  <a:txBody>
                    <a:bodyPr wrap="square"/>
                    <a:lstStyle/>
                    <a:p>
                      <a:pPr algn="l">
                        <a:spcBef>
                          <a:spcPts val="0"/>
                        </a:spcBef>
                        <a:spcAft>
                          <a:spcPts val="0"/>
                        </a:spcAft>
                      </a:pPr>
                      <a:r>
                        <a:rPr lang="tr-TR" sz="1600" b="0" i="0">
                          <a:solidFill>
                            <a:srgbClr val="262626"/>
                          </a:solidFill>
                          <a:latin typeface="Calibri"/>
                        </a:rPr>
                        <a:t>En yüksek sıcaklık</a:t>
                      </a: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r>
              <a:tr h="384048">
                <a:tc>
                  <a:txBody>
                    <a:bodyPr wrap="square"/>
                    <a:lstStyle/>
                    <a:p>
                      <a:pPr algn="l">
                        <a:spcBef>
                          <a:spcPts val="0"/>
                        </a:spcBef>
                        <a:spcAft>
                          <a:spcPts val="0"/>
                        </a:spcAft>
                      </a:pPr>
                      <a:r>
                        <a:rPr lang="tr-TR" sz="1600" b="0" i="0">
                          <a:solidFill>
                            <a:srgbClr val="262626"/>
                          </a:solidFill>
                          <a:latin typeface="Calibri"/>
                        </a:rPr>
                        <a:t>En düşük sıcaklık</a:t>
                      </a: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r>
              <a:tr h="384048">
                <a:tc>
                  <a:txBody>
                    <a:bodyPr wrap="square"/>
                    <a:lstStyle/>
                    <a:p>
                      <a:pPr algn="l">
                        <a:spcBef>
                          <a:spcPts val="0"/>
                        </a:spcBef>
                        <a:spcAft>
                          <a:spcPts val="0"/>
                        </a:spcAft>
                      </a:pPr>
                      <a:r>
                        <a:rPr lang="tr-TR" sz="1600" b="0" i="0">
                          <a:solidFill>
                            <a:srgbClr val="262626"/>
                          </a:solidFill>
                          <a:latin typeface="Calibri"/>
                        </a:rPr>
                        <a:t>Nemlilik (%)</a:t>
                      </a: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r>
              <a:tr h="384048">
                <a:tc>
                  <a:txBody>
                    <a:bodyPr wrap="square"/>
                    <a:lstStyle/>
                    <a:p>
                      <a:pPr algn="l">
                        <a:spcBef>
                          <a:spcPts val="0"/>
                        </a:spcBef>
                        <a:spcAft>
                          <a:spcPts val="0"/>
                        </a:spcAft>
                      </a:pPr>
                      <a:r>
                        <a:rPr lang="tr-TR" sz="1600" b="0" i="0">
                          <a:solidFill>
                            <a:srgbClr val="262626"/>
                          </a:solidFill>
                          <a:latin typeface="Calibri"/>
                        </a:rPr>
                        <a:t>Rüzgârın yönü ve hızı (km/sa.)</a:t>
                      </a: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r>
              <a:tr h="384048">
                <a:tc>
                  <a:txBody>
                    <a:bodyPr wrap="square"/>
                    <a:lstStyle/>
                    <a:p>
                      <a:pPr algn="l">
                        <a:spcBef>
                          <a:spcPts val="0"/>
                        </a:spcBef>
                        <a:spcAft>
                          <a:spcPts val="0"/>
                        </a:spcAft>
                      </a:pPr>
                      <a:r>
                        <a:rPr lang="tr-TR" sz="1600" b="0" i="0">
                          <a:solidFill>
                            <a:srgbClr val="262626"/>
                          </a:solidFill>
                          <a:latin typeface="Calibri"/>
                        </a:rPr>
                        <a:t>Hava basıncı (hPa)</a:t>
                      </a: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r>
              <a:tr h="384048">
                <a:tc>
                  <a:txBody>
                    <a:bodyPr wrap="square"/>
                    <a:lstStyle/>
                    <a:p>
                      <a:pPr algn="l">
                        <a:spcBef>
                          <a:spcPts val="0"/>
                        </a:spcBef>
                        <a:spcAft>
                          <a:spcPts val="0"/>
                        </a:spcAft>
                      </a:pPr>
                      <a:r>
                        <a:rPr lang="tr-TR" sz="1600" b="0" i="0">
                          <a:solidFill>
                            <a:srgbClr val="262626"/>
                          </a:solidFill>
                          <a:latin typeface="Calibri"/>
                        </a:rPr>
                        <a:t>Hava durumu (açık, parçalı bulutlu vb.)</a:t>
                      </a: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r>
              <a:tr h="384048">
                <a:tc>
                  <a:txBody>
                    <a:bodyPr wrap="square"/>
                    <a:lstStyle/>
                    <a:p>
                      <a:pPr algn="l">
                        <a:spcBef>
                          <a:spcPts val="0"/>
                        </a:spcBef>
                        <a:spcAft>
                          <a:spcPts val="0"/>
                        </a:spcAft>
                      </a:pPr>
                      <a:r>
                        <a:rPr lang="tr-TR" sz="1600" b="1" i="0">
                          <a:solidFill>
                            <a:srgbClr val="262626"/>
                          </a:solidFill>
                          <a:latin typeface="Calibri"/>
                        </a:rPr>
                        <a:t>Günlük hayata etkisi (eklediğimiz satır)</a:t>
                      </a: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r>
            </a:tbl>
          </a:graphicData>
        </a:graphic>
      </p:graphicFrame>
      <p:sp>
        <p:nvSpPr>
          <p:cNvPr id="12" name="Rounded Rectangle 11"/>
          <p:cNvSpPr/>
          <p:nvPr/>
        </p:nvSpPr>
        <p:spPr>
          <a:xfrm>
            <a:off x="502920" y="5742432"/>
            <a:ext cx="11185855" cy="530352"/>
          </a:xfrm>
          <a:prstGeom prst="roundRect">
            <a:avLst>
              <a:gd name="adj" fmla="val 8000"/>
            </a:avLst>
          </a:prstGeom>
          <a:solidFill>
            <a:srgbClr val="FFF3D1"/>
          </a:solidFill>
          <a:ln>
            <a:noFill/>
          </a:ln>
          <a:effectLst/>
        </p:spPr>
        <p:txBody>
          <a:bodyPr rtlCol="0" anchor="ctr" wrap="square" lIns="128016" rIns="128016" tIns="0" bIns="0">
            <a:noAutofit/>
          </a:bodyPr>
          <a:lstStyle/>
          <a:p>
            <a:pPr algn="ctr">
              <a:spcBef>
                <a:spcPts val="0"/>
              </a:spcBef>
              <a:spcAft>
                <a:spcPts val="0"/>
              </a:spcAft>
            </a:pPr>
            <a:r>
              <a:rPr lang="tr-TR" sz="1900" b="1" i="0">
                <a:solidFill>
                  <a:srgbClr val="262626"/>
                </a:solidFill>
                <a:latin typeface="Calibri"/>
              </a:rPr>
              <a:t>Her gün aynı saatte · ara tatilde de · 23 Kasım'daki derse getir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4" name="Rounded Rectangle 1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87</a:t>
            </a:r>
          </a:p>
        </p:txBody>
      </p:sp>
      <p:sp>
        <p:nvSpPr>
          <p:cNvPr id="15" name="TextBox 1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46 / 268</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Gözlem günlüğü — örnek satır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graphicFrame>
        <p:nvGraphicFramePr>
          <p:cNvPr id="6" name="Table 5"/>
          <p:cNvGraphicFramePr>
            <a:graphicFrameLocks noGrp="1"/>
          </p:cNvGraphicFramePr>
          <p:nvPr/>
        </p:nvGraphicFramePr>
        <p:xfrm>
          <a:off x="502920" y="1216152"/>
          <a:ext cx="11185855" cy="4297680"/>
        </p:xfrm>
        <a:graphic>
          <a:graphicData uri="http://schemas.openxmlformats.org/drawingml/2006/table">
            <a:tbl>
              <a:tblPr firstRow="1" bandRow="1">
                <a:tableStyleId>{5C22544A-7EE6-4342-B048-85BDC9FD1C3A}</a:tableStyleId>
              </a:tblPr>
              <a:tblGrid>
                <a:gridCol w="3657600"/>
                <a:gridCol w="7528255"/>
              </a:tblGrid>
              <a:tr h="457200">
                <a:tc>
                  <a:txBody>
                    <a:bodyPr wrap="square"/>
                    <a:lstStyle/>
                    <a:p>
                      <a:pPr algn="ctr">
                        <a:spcBef>
                          <a:spcPts val="0"/>
                        </a:spcBef>
                        <a:spcAft>
                          <a:spcPts val="0"/>
                        </a:spcAft>
                      </a:pPr>
                      <a:r>
                        <a:rPr lang="tr-TR" sz="1800" b="1" i="0">
                          <a:solidFill>
                            <a:srgbClr val="FFFFFF"/>
                          </a:solidFill>
                          <a:latin typeface="Calibri"/>
                        </a:rPr>
                        <a:t>Satır</a:t>
                      </a:r>
                    </a:p>
                  </a:txBody>
                  <a:tcPr marL="54864" marR="54864" marT="18288" marB="18288" anchor="ctr">
                    <a:solidFill>
                      <a:srgbClr val="2E7D32"/>
                    </a:solidFill>
                  </a:tcPr>
                </a:tc>
                <a:tc>
                  <a:txBody>
                    <a:bodyPr wrap="square"/>
                    <a:lstStyle/>
                    <a:p>
                      <a:pPr algn="ctr">
                        <a:spcBef>
                          <a:spcPts val="0"/>
                        </a:spcBef>
                        <a:spcAft>
                          <a:spcPts val="0"/>
                        </a:spcAft>
                      </a:pPr>
                      <a:r>
                        <a:rPr lang="tr-TR" sz="1800" b="1" i="0">
                          <a:solidFill>
                            <a:srgbClr val="FFFFFF"/>
                          </a:solidFill>
                          <a:latin typeface="Calibri"/>
                        </a:rPr>
                        <a:t>Nasıl doldurulur? (örnek)</a:t>
                      </a:r>
                    </a:p>
                  </a:txBody>
                  <a:tcPr marL="54864" marR="54864" marT="18288" marB="18288" anchor="ctr">
                    <a:solidFill>
                      <a:srgbClr val="2E7D32"/>
                    </a:solidFill>
                  </a:tcPr>
                </a:tc>
              </a:tr>
              <a:tr h="548640">
                <a:tc>
                  <a:txBody>
                    <a:bodyPr wrap="square"/>
                    <a:lstStyle/>
                    <a:p>
                      <a:pPr algn="l">
                        <a:spcBef>
                          <a:spcPts val="0"/>
                        </a:spcBef>
                        <a:spcAft>
                          <a:spcPts val="0"/>
                        </a:spcAft>
                      </a:pPr>
                      <a:r>
                        <a:rPr lang="tr-TR" sz="1900" b="0" i="0">
                          <a:solidFill>
                            <a:srgbClr val="262626"/>
                          </a:solidFill>
                          <a:latin typeface="Calibri"/>
                        </a:rPr>
                        <a:t>Tarih</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gg.aa.yyyy — ör. 12.11.2026</a:t>
                      </a:r>
                    </a:p>
                  </a:txBody>
                  <a:tcPr marL="54864" marR="54864" marT="18288" marB="18288" anchor="ctr">
                    <a:solidFill>
                      <a:srgbClr val="FFFFFF"/>
                    </a:solidFill>
                  </a:tcPr>
                </a:tc>
              </a:tr>
              <a:tr h="548640">
                <a:tc>
                  <a:txBody>
                    <a:bodyPr wrap="square"/>
                    <a:lstStyle/>
                    <a:p>
                      <a:pPr algn="l">
                        <a:spcBef>
                          <a:spcPts val="0"/>
                        </a:spcBef>
                        <a:spcAft>
                          <a:spcPts val="0"/>
                        </a:spcAft>
                      </a:pPr>
                      <a:r>
                        <a:rPr lang="tr-TR" sz="1900" b="0" i="0">
                          <a:solidFill>
                            <a:srgbClr val="262626"/>
                          </a:solidFill>
                          <a:latin typeface="Calibri"/>
                        </a:rPr>
                        <a:t>En yüksek / en düşük sıcaklık</a:t>
                      </a:r>
                    </a:p>
                  </a:txBody>
                  <a:tcPr marL="54864" marR="54864" marT="18288" marB="18288" anchor="ctr">
                    <a:solidFill>
                      <a:srgbClr val="E3F1E4"/>
                    </a:solidFill>
                  </a:tcPr>
                </a:tc>
                <a:tc>
                  <a:txBody>
                    <a:bodyPr wrap="square"/>
                    <a:lstStyle/>
                    <a:p>
                      <a:pPr algn="l">
                        <a:spcBef>
                          <a:spcPts val="0"/>
                        </a:spcBef>
                        <a:spcAft>
                          <a:spcPts val="0"/>
                        </a:spcAft>
                      </a:pPr>
                      <a:r>
                        <a:rPr lang="tr-TR" sz="1900" b="0" i="0">
                          <a:solidFill>
                            <a:srgbClr val="262626"/>
                          </a:solidFill>
                          <a:latin typeface="Calibri"/>
                        </a:rPr>
                        <a:t>MGM'den, °C olarak</a:t>
                      </a:r>
                    </a:p>
                  </a:txBody>
                  <a:tcPr marL="54864" marR="54864" marT="18288" marB="18288" anchor="ctr">
                    <a:solidFill>
                      <a:srgbClr val="E3F1E4"/>
                    </a:solidFill>
                  </a:tcPr>
                </a:tc>
              </a:tr>
              <a:tr h="548640">
                <a:tc>
                  <a:txBody>
                    <a:bodyPr wrap="square"/>
                    <a:lstStyle/>
                    <a:p>
                      <a:pPr algn="l">
                        <a:spcBef>
                          <a:spcPts val="0"/>
                        </a:spcBef>
                        <a:spcAft>
                          <a:spcPts val="0"/>
                        </a:spcAft>
                      </a:pPr>
                      <a:r>
                        <a:rPr lang="tr-TR" sz="1900" b="0" i="0">
                          <a:solidFill>
                            <a:srgbClr val="262626"/>
                          </a:solidFill>
                          <a:latin typeface="Calibri"/>
                        </a:rPr>
                        <a:t>Nemlilik (%)</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MGM'den</a:t>
                      </a:r>
                    </a:p>
                  </a:txBody>
                  <a:tcPr marL="54864" marR="54864" marT="18288" marB="18288" anchor="ctr">
                    <a:solidFill>
                      <a:srgbClr val="FFFFFF"/>
                    </a:solidFill>
                  </a:tcPr>
                </a:tc>
              </a:tr>
              <a:tr h="548640">
                <a:tc>
                  <a:txBody>
                    <a:bodyPr wrap="square"/>
                    <a:lstStyle/>
                    <a:p>
                      <a:pPr algn="l">
                        <a:spcBef>
                          <a:spcPts val="0"/>
                        </a:spcBef>
                        <a:spcAft>
                          <a:spcPts val="0"/>
                        </a:spcAft>
                      </a:pPr>
                      <a:r>
                        <a:rPr lang="tr-TR" sz="1900" b="0" i="0">
                          <a:solidFill>
                            <a:srgbClr val="262626"/>
                          </a:solidFill>
                          <a:latin typeface="Calibri"/>
                        </a:rPr>
                        <a:t>Rüzgârın yönü ve hızı (km/sa.)</a:t>
                      </a:r>
                    </a:p>
                  </a:txBody>
                  <a:tcPr marL="54864" marR="54864" marT="18288" marB="18288" anchor="ctr">
                    <a:solidFill>
                      <a:srgbClr val="E3F1E4"/>
                    </a:solidFill>
                  </a:tcPr>
                </a:tc>
                <a:tc>
                  <a:txBody>
                    <a:bodyPr wrap="square"/>
                    <a:lstStyle/>
                    <a:p>
                      <a:pPr algn="l">
                        <a:spcBef>
                          <a:spcPts val="0"/>
                        </a:spcBef>
                        <a:spcAft>
                          <a:spcPts val="0"/>
                        </a:spcAft>
                      </a:pPr>
                      <a:r>
                        <a:rPr lang="tr-TR" sz="1900" b="0" i="0">
                          <a:solidFill>
                            <a:srgbClr val="262626"/>
                          </a:solidFill>
                          <a:latin typeface="Calibri"/>
                        </a:rPr>
                        <a:t>Yön okla çizilir (ör. ↙ kuzeydoğudan); hız MGM'den</a:t>
                      </a:r>
                    </a:p>
                  </a:txBody>
                  <a:tcPr marL="54864" marR="54864" marT="18288" marB="18288" anchor="ctr">
                    <a:solidFill>
                      <a:srgbClr val="E3F1E4"/>
                    </a:solidFill>
                  </a:tcPr>
                </a:tc>
              </a:tr>
              <a:tr h="548640">
                <a:tc>
                  <a:txBody>
                    <a:bodyPr wrap="square"/>
                    <a:lstStyle/>
                    <a:p>
                      <a:pPr algn="l">
                        <a:spcBef>
                          <a:spcPts val="0"/>
                        </a:spcBef>
                        <a:spcAft>
                          <a:spcPts val="0"/>
                        </a:spcAft>
                      </a:pPr>
                      <a:r>
                        <a:rPr lang="tr-TR" sz="1900" b="0" i="0">
                          <a:solidFill>
                            <a:srgbClr val="262626"/>
                          </a:solidFill>
                          <a:latin typeface="Calibri"/>
                        </a:rPr>
                        <a:t>Hava basıncı (hPa)</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MGM'den</a:t>
                      </a:r>
                    </a:p>
                  </a:txBody>
                  <a:tcPr marL="54864" marR="54864" marT="18288" marB="18288" anchor="ctr">
                    <a:solidFill>
                      <a:srgbClr val="FFFFFF"/>
                    </a:solidFill>
                  </a:tcPr>
                </a:tc>
              </a:tr>
              <a:tr h="548640">
                <a:tc>
                  <a:txBody>
                    <a:bodyPr wrap="square"/>
                    <a:lstStyle/>
                    <a:p>
                      <a:pPr algn="l">
                        <a:spcBef>
                          <a:spcPts val="0"/>
                        </a:spcBef>
                        <a:spcAft>
                          <a:spcPts val="0"/>
                        </a:spcAft>
                      </a:pPr>
                      <a:r>
                        <a:rPr lang="tr-TR" sz="1900" b="0" i="0">
                          <a:solidFill>
                            <a:srgbClr val="262626"/>
                          </a:solidFill>
                          <a:latin typeface="Calibri"/>
                        </a:rPr>
                        <a:t>Hava durumu</a:t>
                      </a:r>
                    </a:p>
                  </a:txBody>
                  <a:tcPr marL="54864" marR="54864" marT="18288" marB="18288" anchor="ctr">
                    <a:solidFill>
                      <a:srgbClr val="E3F1E4"/>
                    </a:solidFill>
                  </a:tcPr>
                </a:tc>
                <a:tc>
                  <a:txBody>
                    <a:bodyPr wrap="square"/>
                    <a:lstStyle/>
                    <a:p>
                      <a:pPr algn="l">
                        <a:spcBef>
                          <a:spcPts val="0"/>
                        </a:spcBef>
                        <a:spcAft>
                          <a:spcPts val="0"/>
                        </a:spcAft>
                      </a:pPr>
                      <a:r>
                        <a:rPr lang="tr-TR" sz="1900" b="0" i="0">
                          <a:solidFill>
                            <a:srgbClr val="262626"/>
                          </a:solidFill>
                          <a:latin typeface="Calibri"/>
                        </a:rPr>
                        <a:t>Kendi gözlemimiz: ör. parçalı bulutlu (3-4 kare); ikonla çizilir</a:t>
                      </a:r>
                    </a:p>
                  </a:txBody>
                  <a:tcPr marL="54864" marR="54864" marT="18288" marB="18288" anchor="ctr">
                    <a:solidFill>
                      <a:srgbClr val="E3F1E4"/>
                    </a:solidFill>
                  </a:tcPr>
                </a:tc>
              </a:tr>
              <a:tr h="548640">
                <a:tc>
                  <a:txBody>
                    <a:bodyPr wrap="square"/>
                    <a:lstStyle/>
                    <a:p>
                      <a:pPr algn="l">
                        <a:spcBef>
                          <a:spcPts val="0"/>
                        </a:spcBef>
                        <a:spcAft>
                          <a:spcPts val="0"/>
                        </a:spcAft>
                      </a:pPr>
                      <a:r>
                        <a:rPr lang="tr-TR" sz="1900" b="0" i="0">
                          <a:solidFill>
                            <a:srgbClr val="262626"/>
                          </a:solidFill>
                          <a:latin typeface="Calibri"/>
                        </a:rPr>
                        <a:t>Günlük hayata etkisi</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Bir cümle: ör. “Yağmurluk giydim; servis geç kaldı.”</a:t>
                      </a:r>
                    </a:p>
                  </a:txBody>
                  <a:tcPr marL="54864" marR="54864" marT="18288" marB="18288" anchor="ctr">
                    <a:solidFill>
                      <a:srgbClr val="FFFFFF"/>
                    </a:solidFill>
                  </a:tcPr>
                </a:tc>
              </a:tr>
            </a:tbl>
          </a:graphicData>
        </a:graphic>
      </p:graphicFrame>
      <p:sp>
        <p:nvSpPr>
          <p:cNvPr id="7" name="Rounded Rectangle 6"/>
          <p:cNvSpPr/>
          <p:nvPr/>
        </p:nvSpPr>
        <p:spPr>
          <a:xfrm>
            <a:off x="502920" y="5724144"/>
            <a:ext cx="11185855" cy="548640"/>
          </a:xfrm>
          <a:prstGeom prst="roundRect">
            <a:avLst>
              <a:gd name="adj" fmla="val 8000"/>
            </a:avLst>
          </a:prstGeom>
          <a:solidFill>
            <a:srgbClr val="F9E1E1"/>
          </a:solidFill>
          <a:ln>
            <a:noFill/>
          </a:ln>
          <a:effectLst/>
        </p:spPr>
        <p:txBody>
          <a:bodyPr rtlCol="0" anchor="ctr" wrap="square" lIns="128016" rIns="128016" tIns="0" bIns="0">
            <a:noAutofit/>
          </a:bodyPr>
          <a:lstStyle/>
          <a:p>
            <a:pPr algn="ctr">
              <a:spcBef>
                <a:spcPts val="0"/>
              </a:spcBef>
              <a:spcAft>
                <a:spcPts val="0"/>
              </a:spcAft>
            </a:pPr>
            <a:r>
              <a:rPr lang="tr-TR" sz="1900" b="1" i="0">
                <a:solidFill>
                  <a:srgbClr val="262626"/>
                </a:solidFill>
                <a:latin typeface="Calibri"/>
              </a:rPr>
              <a:t>Değer uydurulmaz: veriye ulaşılamayan güne “veri yok” yazılır.</a:t>
            </a:r>
          </a:p>
        </p:txBody>
      </p:sp>
      <p:sp>
        <p:nvSpPr>
          <p:cNvPr id="8" name="TextBox 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9" name="Rounded Rectangle 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87</a:t>
            </a:r>
          </a:p>
        </p:txBody>
      </p:sp>
      <p:sp>
        <p:nvSpPr>
          <p:cNvPr id="10" name="TextBox 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47 / 268</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9.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Çıkmadan önce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'Bugün İstanbul'da hava parçalı bulutlu' cümlesi hava durumunu mu iklimi mi anlatır? Neden?</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Hava basıncı hangi aletle ölçülür, birimi nedir?</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Bu haftaki gözlemde bulutluluk sınıfınız neydi ve bu durum gününüzü nasıl etkiledi?</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79, 81, 86</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48 / 268</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9. HAFTA</a:t>
            </a:r>
          </a:p>
        </p:txBody>
      </p:sp>
      <p:sp>
        <p:nvSpPr>
          <p:cNvPr id="6" name="TextBox 5"/>
          <p:cNvSpPr txBox="1"/>
          <p:nvPr/>
        </p:nvSpPr>
        <p:spPr>
          <a:xfrm>
            <a:off x="594360" y="1307592"/>
            <a:ext cx="11002975" cy="4846320"/>
          </a:xfrm>
          <a:prstGeom prst="rect">
            <a:avLst/>
          </a:prstGeom>
          <a:noFill/>
        </p:spPr>
        <p:txBody>
          <a:bodyPr wrap="square" anchor="t" lIns="73152" rIns="73152" tIns="36576" bIns="36576">
            <a:noAutofit/>
          </a:bodyPr>
          <a:lstStyle/>
          <a:p>
            <a:pPr algn="l" marL="323206" indent="-323206">
              <a:spcBef>
                <a:spcPts val="0"/>
              </a:spcBef>
              <a:spcAft>
                <a:spcPts val="1200"/>
              </a:spcAft>
            </a:pPr>
            <a:r>
              <a:rPr lang="tr-TR" sz="2600" b="1" i="0">
                <a:solidFill>
                  <a:srgbClr val="2C6696"/>
                </a:solidFill>
                <a:latin typeface="Calibri"/>
              </a:rPr>
              <a:t>•  </a:t>
            </a:r>
            <a:r>
              <a:rPr lang="tr-TR" sz="2600" b="0" i="0">
                <a:solidFill>
                  <a:srgbClr val="262626"/>
                </a:solidFill>
                <a:latin typeface="Calibri"/>
              </a:rPr>
              <a:t>Gözlem günlüğünü her gün aynı saatte doldur — ara tatilde (16-20 Kasım) de. MGM verisi: öğretmenin haftalık çıktısı ya da okul laboratuvarı; telefon gerekmez.</a:t>
            </a:r>
          </a:p>
          <a:p>
            <a:pPr algn="l" marL="323206" indent="-323206">
              <a:spcBef>
                <a:spcPts val="0"/>
              </a:spcBef>
              <a:spcAft>
                <a:spcPts val="1200"/>
              </a:spcAft>
            </a:pPr>
            <a:r>
              <a:rPr lang="tr-TR" sz="2600" b="1" i="0">
                <a:solidFill>
                  <a:srgbClr val="2C6696"/>
                </a:solidFill>
                <a:latin typeface="Calibri"/>
              </a:rPr>
              <a:t>•  </a:t>
            </a:r>
            <a:r>
              <a:rPr lang="tr-TR" sz="2600" b="0" i="0">
                <a:solidFill>
                  <a:srgbClr val="262626"/>
                </a:solidFill>
                <a:latin typeface="Calibri"/>
              </a:rPr>
              <a:t>Çalışma kâğıdı Bölüm 1'in ilk yarısını çöz.</a:t>
            </a:r>
          </a:p>
          <a:p>
            <a:pPr algn="l" marL="323206" indent="-323206">
              <a:spcBef>
                <a:spcPts val="0"/>
              </a:spcBef>
              <a:spcAft>
                <a:spcPts val="1200"/>
              </a:spcAft>
            </a:pPr>
            <a:r>
              <a:rPr lang="tr-TR" sz="2600" b="1" i="0">
                <a:solidFill>
                  <a:srgbClr val="2C6696"/>
                </a:solidFill>
                <a:latin typeface="Calibri"/>
              </a:rPr>
              <a:t>•  </a:t>
            </a:r>
            <a:r>
              <a:rPr lang="tr-TR" sz="2600" b="0" i="0">
                <a:solidFill>
                  <a:srgbClr val="262626"/>
                </a:solidFill>
                <a:latin typeface="Calibri"/>
              </a:rPr>
              <a:t>Kitap s. 82-84'ü oku.</a:t>
            </a:r>
          </a:p>
          <a:p>
            <a:pPr algn="l" marL="323206" indent="-323206">
              <a:spcBef>
                <a:spcPts val="0"/>
              </a:spcBef>
              <a:spcAft>
                <a:spcPts val="0"/>
              </a:spcAft>
            </a:pPr>
            <a:r>
              <a:rPr lang="tr-TR" sz="2600" b="1" i="0">
                <a:solidFill>
                  <a:srgbClr val="2C6696"/>
                </a:solidFill>
                <a:latin typeface="Calibri"/>
              </a:rPr>
              <a:t>•  </a:t>
            </a:r>
            <a:r>
              <a:rPr lang="tr-TR" sz="2600" b="0" i="0">
                <a:solidFill>
                  <a:srgbClr val="262626"/>
                </a:solidFill>
                <a:latin typeface="Calibri"/>
              </a:rPr>
              <a:t>Ailende ya da çevrende yaşanmış bir aşırı hava olayı anısını bir cümleyle not et.</a:t>
            </a:r>
          </a:p>
        </p:txBody>
      </p:sp>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82-84</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49 / 268</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GNL-COG9-SN-U3A — 9. hafta · Hava Olayları I: Hava Durumu, İklim ve Ölçüm (slayt 1-49)</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