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Ünitenin ikinci bölümünü açmak.</a:t>
            </a:r>
          </a:p>
          <a:p/>
          <a:p>
            <a:r>
              <a:t>SÜRE: 15. haftanın giriş ve köprü aşamasının içinde (5 dk) — 1-6. slaytlar.</a:t>
            </a:r>
          </a:p>
          <a:p/>
          <a:p>
            <a:r>
              <a:t>NASIL: 'Hava olaylarını ve iklim sistemini öğrendik; şimdi dünyada ve Türkiye'de iklimlerin nasıl farklılaştığına ve iklimin zaman içinde nasıl değiştiğine bakacağız' diyerek açın.</a:t>
            </a:r>
          </a:p>
          <a:p/>
          <a:p>
            <a:r>
              <a:t>KAYNAK: Ders kitabı s. 75 ünite açılış görseli (A sunumunun kapağıyla aynı fotoğrafın sağ yarısı).</a:t>
            </a:r>
          </a:p>
          <a:p/>
          <a:p>
            <a:r>
              <a:t>NOT: Bu sunum yalnız okul içi ders kullanımı içindir: harita ve fotoğraflar MEB ders kitabındandır; dosya okul dışında paylaşılmaz, internete konmaz.</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 sunumunun iki öğrenme çıktısını ve haftalarını göstermek; A bölümüyle köprü kurmak.</a:t>
            </a:r>
          </a:p>
          <a:p/>
          <a:p>
            <a:r>
              <a:t>NASIL: Soldaki gri kart A bölümünü hatırlatır: 'İklimi oluşturan bileşen ve değişkenleri öğrendik; şimdi bu değişkenlere göre iklim türlerini ayıracak ve iklimin zaman içindeki değişimini inceleyeceğiz.' 18. hafta okul temelli planlamadır (gözlem günlükleri ve coğrafya okumaları); performans görevi 19. haftadadır.</a:t>
            </a:r>
          </a:p>
          <a:p/>
          <a:p>
            <a:r>
              <a:t>KAYNAK: Program (2026): COĞ.9.3.3-9.3.4; kitap s. 74.</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bu hafta başlayan dört süreç bileşenini (a-ç) tanıtmak.</a:t>
            </a:r>
          </a:p>
          <a:p/>
          <a:p>
            <a:r>
              <a:t>SÜRE: 80 dakikalık akış (ders planı, 15. hafta): giriş ve köprü 5 · sınıflandırma, makroklima-mikroklima 12 · iklim türleri turu 13 · Türkiye 10 (40. dk) · gruplara geçiş 2 · grafik okuma 10 · etkinlik 1. bölüm 18 · kontrol listesi ve çıkış kartı 6 · gelecek derse hazırlık 4.</a:t>
            </a:r>
          </a:p>
          <a:p/>
          <a:p>
            <a:r>
              <a:t>NASIL: Çıktıyı öğrencinin diliyle söyleyin: 'Dünyada ve Türkiye'de hangi iklim türleri var, bir iklimi verilerle nasıl gösteririz? Bu hafta grafiğimizin amacını, aracını ve verisini hazırlayacağız; gelecek hafta çizeceğiz.' Süreç bileşenlerinden d ve e 16. haftadadır. KISA HAFTA: 1 Ocak cuma tatildir; cuma dersi olan şubelerde bu planın çekirdek aşamaları 16. haftanın başına alınır (ders planı notu).</a:t>
            </a:r>
          </a:p>
          <a:p/>
          <a:p>
            <a:r>
              <a:t>KAYNAK: Program (2026) COĞ.9.3.3 a-ç; ders planı 15. hafta; kitap 3.1.3 (s. 118-120).</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Her istasyonu bir cümleyle söyleyin; 4. istasyondan sonra dersin ilk yarısı biter, ikinci yarıda dört iklim grubu kurulur.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 başındaki ön değerlendirmenin 'yaşadığımız yerin iklim özellikleri' bölümüne dönerek iklim türlerine köprü kurmak.</a:t>
            </a:r>
          </a:p>
          <a:p/>
          <a:p>
            <a:r>
              <a:t>SÜRE: Giriş ve köprü 5 dk (kapak, ayraç ve yol haritası dâhil).</a:t>
            </a:r>
          </a:p>
          <a:p/>
          <a:p>
            <a:r>
              <a:t>NASIL: 9. haftadaki ön değerlendirme yapraklarının C bölümünden sınıfın yazdığı özellikleri isimsiz özetleyip sol karttaki satırlara yazın (önceden hazırlayın; 3-4 madde yeter). Sonra iki soruyu sorun, 2-3 öğrenciden kısa cevap alın; cevaplar izleyen slayttadır.</a:t>
            </a:r>
          </a:p>
          <a:p/>
          <a:p>
            <a:r>
              <a:t>BEKLENEN CEVAP: 1) Aylık ortalama sıcaklığı çizgiyle, aylık toplam yağışı sütunla gösteren sıcaklık ve yağış grafiğiyle. 2) Harita 3.13'te İstanbul, Karadeniz iklimi ile Akdeniz-Karadeniz geçiş alanının sınırındadır.</a:t>
            </a:r>
          </a:p>
          <a:p/>
          <a:p>
            <a:r>
              <a:t>KAYNAK: Program, Ön Değerlendirme Süreci: 'yaşadıkları yerin iklimine ait özellikleri listelemeleri istenebilir'; ders planı 9. hafta (ön değerlendirme C bölümü) ve 15. hafta 1. aşama.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Köprü sorularının örnek cevabı; İstanbul'u Türkiye iklim haritasında görmek.</a:t>
            </a:r>
          </a:p>
          <a:p/>
          <a:p>
            <a:r>
              <a:t>NASIL: Haritadaki halka İstanbul Boğazı'dır. Harita küçük ölçeklidir; ilçe düzeyinde kesin yer söylenemez — kitap da 'kesin sınırlar çizmek mümkün değildir' der (s. 119). Öğrencilerin yazdığı özellikleri buradaki örneklerle karşılaştırın; farklı ama doğru gözlemler kabul edilir.</a:t>
            </a:r>
          </a:p>
          <a:p/>
          <a:p>
            <a:r>
              <a:t>BEKLENEN CEVAP: 1) Sıcaklık ve yağış grafiği: aylık ortalama sıcaklık çizgi, aylık toplam yağış sütun (Girne örneği, s. 119). 2) İstanbul, Karadeniz iklimi ile Akdeniz-Karadeniz geçiş alanının sınırında (Harita 3.13). Örnek özellikler: kışlar ılık ve yağışlı, zaman zaman kar; yazlar sıcak; lodos ve poyraz (s. 114); Boğaz'da zaman zaman sis (s. 81).</a:t>
            </a:r>
          </a:p>
          <a:p/>
          <a:p>
            <a:r>
              <a:t>KAYNAK: Kitap s. 119 Harita 3.13 ve bilgi kutusu; s. 114 yerel rüzgârlar; s. 81 sis. 'Kışlar ılık ve yağışlı, yazlar sıcak' genellemesi bilimseldir (kitapta İstanbul için yazılmaz).</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İklim türlerinin uzun süreli ortalamalarla belirlendiğini ve makroklima kavramını vermek.</a:t>
            </a:r>
          </a:p>
          <a:p/>
          <a:p>
            <a:r>
              <a:t>SÜRE: Sınıflandırma, makroklima ve mikroklima: 12 dk (iki yoklama dâhil).</a:t>
            </a:r>
          </a:p>
          <a:p/>
          <a:p>
            <a:r>
              <a:t>NASIL: Kitap cümlesini bir öğrenciye okutun. Şemayı soldan sağa anlatın: beş değişken (11-14. haftalarda tek tek işlendi) → uzun yıllar boyunca ölçülür, ortalaması alınır → ortalamaları benzer alanlar aynı iklim bölgesi (makroklima) olur. 'Bir günün hava durumu iklim türünü belirler mi?' diye sorun: hayır, uzun süreli ortalamalar belirler.</a:t>
            </a:r>
          </a:p>
          <a:p/>
          <a:p>
            <a:r>
              <a:t>BEKLENEN CEVAP: Hayır; iklim türü tek bir günün hava durumuyla değil, uzun süreli ortalamalarla belirlenir.</a:t>
            </a:r>
          </a:p>
          <a:p/>
          <a:p>
            <a:r>
              <a:t>KAYNAK: Kitap s. 118, 3.1.3 ilk paragraf.</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İklim çeşitliliğini doğuran faktörleri önceki haftalarda öğrenilenlerle bağlamak.</a:t>
            </a:r>
          </a:p>
          <a:p/>
          <a:p>
            <a:r>
              <a:t>NASIL: Kitap cümlesini okutun; dört kartı 11-14. haftalara bağlayın: enlem ve hareketler (Güneş ışınlarının geliş açısı, mevsimler), karasallık-denizellik (kara ve denizlerin farklı ısınması), akıntılar (Harita 3.1), topoğrafya (yükselti, bakı). Her kart için 'Bu faktör sıcaklığı ya da yağışı nasıl değiştirir?' diye kısa sorun.</a:t>
            </a:r>
          </a:p>
          <a:p/>
          <a:p>
            <a:r>
              <a:t>BEKLENEN CEVAP: Örnek: denize yakın yerlerde sıcaklık farkı az, karaların içinde fazladır; yükseldikçe sıcaklık azalır; sıcak akıntıların geçtiği kıyılar daha ılıktır.</a:t>
            </a:r>
          </a:p>
          <a:p/>
          <a:p>
            <a:r>
              <a:t>KAYNAK: Kitap s. 118 (faktörler cümlesi); s. 97 (yükselti, bakı), s. 98 (okyanus akıntıları), s. 99 (kara ve denizlerin etkisi).</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Faktörleri yoklamak (parmakla cevap: 1-5).</a:t>
            </a:r>
          </a:p>
          <a:p/>
          <a:p>
            <a:r>
              <a:t>NASIL: 10 saniye düşünme; parmakla cevap. Yanlış seçeneği gerekçesiyle tartıştırın.</a:t>
            </a:r>
          </a:p>
          <a:p/>
          <a:p>
            <a:r>
              <a:t>BEKLENEN CEVAP: E (saat dilimleri — 2. ünite konusu).</a:t>
            </a:r>
          </a:p>
          <a:p/>
          <a:p>
            <a:r>
              <a:t>KAYNAK: Kitap s. 118.</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Doğru seçeneği yeşil olarak gösterin; yanlış seçen öğrencilerden birine gerekçesini sordurun, sonra açıklamayı okuyun.</a:t>
            </a:r>
          </a:p>
          <a:p/>
          <a:p>
            <a:r>
              <a:t>SÖYLENEBİLİR: Saat dilimleri 2. ünitede öğrendiğimiz zaman konusudur; sıcaklık ve yağışı değiştirmez.</a:t>
            </a:r>
          </a:p>
          <a:p/>
          <a:p>
            <a:r>
              <a:t>KAYNAK: Kitap s. 118.</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Mikroklima kavramını kitabın tanımıyla ve iki kitap örneğiyle vermek.</a:t>
            </a:r>
          </a:p>
          <a:p/>
          <a:p>
            <a:r>
              <a:t>NASIL: Tanımı okutun; üç nedeni (arazi şekli, toprak özellikleri, insan faaliyetleri) parmaklarla saydırın. Büyük kutu bir iklim bölgesidir (makroklima); içindeki küçük kutular o bölgeden 'sapan' küçük alanlardır. 'Okulumuzun bahçesinde daha sıcak ya da serin bir köşe var mı? Neden?' sorusuyla günlük hayata bağlayın.</a:t>
            </a:r>
          </a:p>
          <a:p/>
          <a:p>
            <a:r>
              <a:t>BEKLENEN CEVAP: Kent merkezi kırsala göre daha sıcaktır (kentsel ısı adası — insan faaliyetleri); güneşe dönük yamaç karşı yamaçtan daha sıcaktır (arazi şekli, bakı).</a:t>
            </a:r>
          </a:p>
          <a:p/>
          <a:p>
            <a:r>
              <a:t>KAYNAK: Kitap s. 118 kenar kutusu (mikroklima tanımı); s. 99 kentsel ısı adası; s. 97 bakı. Örneklerin 'mikroklima' diye adlandırılması kitabın tanımına dayanır.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Makroklima-mikroklima ayrımını yoklamak.</a:t>
            </a:r>
          </a:p>
          <a:p/>
          <a:p>
            <a:r>
              <a:t>NASIL: Parmakla cevap; 15 saniye.</a:t>
            </a:r>
          </a:p>
          <a:p/>
          <a:p>
            <a:r>
              <a:t>BEKLENEN CEVAP: B (kentsel ısı adası).</a:t>
            </a:r>
          </a:p>
          <a:p/>
          <a:p>
            <a:r>
              <a:t>KAYNAK: Kitap s. 99, 118.</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Doğru seçeneği yeşil olarak gösterin; yanlış seçen öğrencilerden birine gerekçesini sordurun, sonra açıklamayı okuyun.</a:t>
            </a:r>
          </a:p>
          <a:p/>
          <a:p>
            <a:r>
              <a:t>SÖYLENEBİLİR: A, C, D ve E geniş bölgelerin iklimini anlatır; B ise kentin küçük bir alanındaki sapmadır.</a:t>
            </a:r>
          </a:p>
          <a:p/>
          <a:p>
            <a:r>
              <a:t>KAYNAK: Kitap s. 99, 118.</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On bir iklim türünü sıcaklığa göre üç gruba ayırmak (OGM Materyal 145 ile paralel).</a:t>
            </a:r>
          </a:p>
          <a:p/>
          <a:p>
            <a:r>
              <a:t>SÜRE: 3 dk (ikili): defterde üç sütun açılır, kart numaraları yazılır.</a:t>
            </a:r>
          </a:p>
          <a:p/>
          <a:p>
            <a:r>
              <a:t>NASIL: Kitap kapalı denesinler; sonra cevap slaytı (Şema 3.3) ile kontrol edin. Ortak özelliği sorun: sıcak — sıcaklık yıl boyu az değişir; ılıman — dört mevsim belirgin; soğuk — sıcaklık yıl boyu düşük.</a:t>
            </a:r>
          </a:p>
          <a:p/>
          <a:p>
            <a:r>
              <a:t>BEKLENEN CEVAP: Sıcak: 7 Ekvatoral İklim, 10 Savan İklimi, 4 Çöl İklimi, 1 Muson İklimi · Ilıman: 3 Akdeniz İklimi, 8 Okyanusal İklim, 11 Ilıman Karasal (step) İklim, 5 Sert Karasal İklim · Soğuk: 2 Tundra (kutup altı) İklimi, 6 Kutup İklimi, 9 Yüksek Dağ İklimi</a:t>
            </a:r>
          </a:p>
          <a:p/>
          <a:p>
            <a:r>
              <a:t>KAYNAK: Kitap s. 118 Şema 3.3 ve metin; OGM Materyal 145 (aynı on bir tür). OGM: listede 'Yüksek dağ (step) iklimi' yazar — 'step' eki yanlıştır, kitapta yüksek dağ iklimidir; OGM 'ılıman okyanusal' der, kitapta 'okyanusal iklim'. Sunumda kitabın adları kullanıldı.</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Sınıflandırmanın cevabı: Şema 3.3 ve her grubun ortak özelliği.</a:t>
            </a:r>
          </a:p>
          <a:p/>
          <a:p>
            <a:r>
              <a:t>NASIL: Numaraları okuyarak kontrol ettirin; altlardaki kitap cümleleri grupların ortak özelliğidir. Sık hata: sert karasal iklimi soğuk iklimlere koymak — kitapta ılıman iklimlerdedir.</a:t>
            </a:r>
          </a:p>
          <a:p/>
          <a:p>
            <a:r>
              <a:t>BEKLENEN CEVAP: Sıcak: 7 Ekvatoral İklim, 10 Savan İklimi, 4 Çöl İklimi, 1 Muson İklimi · Ilıman: 3 Akdeniz İklimi, 8 Okyanusal İklim, 11 Ilıman Karasal (step) İklim, 5 Sert Karasal İklim · Soğuk: 2 Tundra (kutup altı) İklimi, 6 Kutup İklimi, 9 Yüksek Dağ İklimi</a:t>
            </a:r>
          </a:p>
          <a:p/>
          <a:p>
            <a:r>
              <a:t>KAYNAK: Kitap s. 118 Şema 3.3 ve paragraflar; OGM 145.</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Sıcak iklimlerin dört türünü Harita 3.12'de yerleriyle tanımak.</a:t>
            </a:r>
          </a:p>
          <a:p/>
          <a:p>
            <a:r>
              <a:t>SÜRE: İklim türleri turu: 13 dk (üç tur slaytı yaklaşık 3'er dk, 'haritada bul' 3 dk, yoklama 1 dk).</a:t>
            </a:r>
          </a:p>
          <a:p/>
          <a:p>
            <a:r>
              <a:t>NASIL: Önce alttaki kitap cümlesini okutun. Sonra kartları sırayla açın; her kartta haritadaki aynı numarayı ve lejanttaki rengi gösterin, duvar haritasında bölgeyi bulun. Haritadaki numaralar örnek yerlerdir: 1 Kongo Havzası; 2 Doğu Afrika; 3 Avustralya'nın içi; 4 Ganj Ovası çevresi.</a:t>
            </a:r>
          </a:p>
          <a:p/>
          <a:p>
            <a:r>
              <a:t>BEKLENEN CEVAP: Ekvatoral: yıl boyu sıcak ve her mevsim yağışlı · savan: yağışlı ve kurak mevsim · çöl: yağış çok az, gece-gündüz sıcaklık farkı büyük · muson: yazın bol yağış, kışın kurak.</a:t>
            </a:r>
          </a:p>
          <a:p/>
          <a:p>
            <a:r>
              <a:t>KAYNAK: Kitap s. 118 (Şema 3.3, metin, Harita 3.12); s. 117 Amazon (ekvatoral örneği: 'her mevsim yağış alan bölgede yıllık yağış miktarı fazladır'); s. 99 çöller; s. 112 muson rüzgârları. Savan iklimi, 'uzun boylu otlar' ve muson ikliminde kurak kış bilimsel bilgidir (kitapta tür tür anlatılmaz); 'nerede' satırları Harita 3.12'den okunmuştur.</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Ilıman iklimlerin dört türünü haritada tanımak; Türkiye'nin bu grupta olduğunu fark etmek.</a:t>
            </a:r>
          </a:p>
          <a:p/>
          <a:p>
            <a:r>
              <a:t>NASIL: Kartları açarken haritadaki numarayı gösterin. Haritanın lejantında ılıman karasal (step) iklim 'Karasal iklim' diye yazılır. Türkiye'yi duvar haritasında gösterip 'Türkiye hangi gruptaki iklimlerin içinde?' diye sorun (cevap: ılıman). Haritadaki numaralar: 1 Türkiye'nin güneybatı kıyısı; 2 Orta Avrupa; 3 Kuzey Amerika'nın içi; 4 Kanada.</a:t>
            </a:r>
          </a:p>
          <a:p/>
          <a:p>
            <a:r>
              <a:t>BEKLENEN CEVAP: Türkiye ılıman kuşaktadır; Harita 3.12'de kıyılarında Akdeniz ve okyanusal, içinde karasal iklim rengi vardır.</a:t>
            </a:r>
          </a:p>
          <a:p/>
          <a:p>
            <a:r>
              <a:t>KAYNAK: Kitap s. 118. Türlerin özellikleri (yazlar sıcak-kurak vb.) bilimsel bilgidir, kitapta tür tür anlatılmaz; Akdeniz ikliminde yağışın kışın fazla, yazın az olması s. 119 Girne grafiğinde görülür. 'Nerede' satırları Harita 3.12'den okunmuştur.</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Soğuk iklimlerin üç türünü tanımak; yüksek dağ ikliminin enlemden değil yükseltiden kaynaklandığını görmek.</a:t>
            </a:r>
          </a:p>
          <a:p/>
          <a:p>
            <a:r>
              <a:t>NASIL: Kutup ikliminin haritada beyaz, tundranın açık lila gösterildiğine dikkat çekin. Yüksek dağ iklimi için 12. haftadaki Doğu Karadeniz profilini hatırlatın: kıyıdan yükseklere gidildikçe sıcaklık azalır, Kaçkar'ın yükseklerinde buzul vardır (s. 98). Haritadaki numaralar: 1 Sibirya'nın kuzey kıyısı; 2 Antarktika; 3 Kayalık Dağları.</a:t>
            </a:r>
          </a:p>
          <a:p/>
          <a:p>
            <a:r>
              <a:t>BEKLENEN CEVAP: Yüksek dağ iklimi Ekvator'a yakın yerlerde de görülebilir; çünkü sıcaklık yükseltiyle azalır (ör. And Dağları, Tibet).</a:t>
            </a:r>
          </a:p>
          <a:p/>
          <a:p>
            <a:r>
              <a:t>KAYNAK: Kitap s. 118; s. 101 ('Sıcaklıklar kutuplarda yıl boyunca 0 °C’un altındadır.'); s. 97-98 yükselti. Tundra ve kutup ikliminin bitki örtüsü ve buz örtüsü bilimsel bilgidir.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Haritayı lejantıyla okuyarak on iklim türünü yerinde tanımak.</a:t>
            </a:r>
          </a:p>
          <a:p/>
          <a:p>
            <a:r>
              <a:t>SÜRE: 3 dk (ikili; defterde 1-10 numaralar alt alta).</a:t>
            </a:r>
          </a:p>
          <a:p/>
          <a:p>
            <a:r>
              <a:t>NASIL: Öğrenciler numaralı yerin rengini lejantta bulup iklim türünü yazar. Küçük alanlarda numara yana alınmış, siyah nokta yeri gösterir. Cevap izleyen slaytta.</a:t>
            </a:r>
          </a:p>
          <a:p/>
          <a:p>
            <a:r>
              <a:t>BEKLENEN CEVAP: 1 Ekvatoral iklim (Amazon Havzası) · 2 Savan iklimi (Brezilya'nın iç kesimleri) · 3 Çöl iklimi (Sahra) · 4 Muson iklimi (Güneydoğu Asya) · 5 Akdeniz iklimi (Kaliforniya) · 6 Okyanusal iklim (Şili'nin güneyi) · 7 Ilıman karasal (step) iklim (Orta Asya) · 8 Sert karasal iklim (Sibirya) · 9 Kutup iklimi (Grönland'ın içi) · 10 Yüksek dağ iklimi (Tibet)</a:t>
            </a:r>
          </a:p>
          <a:p/>
          <a:p>
            <a:r>
              <a:t>KAYNAK: Kitap s. 118 Harita 3.12 (noktalar haritanın renkli alanlarının içindedir).</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Haritada bul etkinliğinin cevabı.</a:t>
            </a:r>
          </a:p>
          <a:p/>
          <a:p>
            <a:r>
              <a:t>NASIL: Numaraları sırayla okuyun; yanlış yapılan renklerde lejanta birlikte bakın (savan turuncu, çöl sarı; okyanusal koyu yeşil, muson açık yeşil; kutup beyaz, tundra açık lila).</a:t>
            </a:r>
          </a:p>
          <a:p/>
          <a:p>
            <a:r>
              <a:t>BEKLENEN CEVAP: 1 Ekvatoral iklim (Amazon Havzası) · 2 Savan iklimi (Brezilya'nın iç kesimleri) · 3 Çöl iklimi (Sahra) · 4 Muson iklimi (Güneydoğu Asya) · 5 Akdeniz iklimi (Kaliforniya) · 6 Okyanusal iklim (Şili'nin güneyi) · 7 Ilıman karasal (step) iklim (Orta Asya) · 8 Sert karasal iklim (Sibirya) · 9 Kutup iklimi (Grönland'ın içi) · 10 Yüksek dağ iklimi (Tibet)</a:t>
            </a:r>
          </a:p>
          <a:p/>
          <a:p>
            <a:r>
              <a:t>KAYNAK: Kitap s. 118 Harita 3.12.</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Gruplamayı yoklamak; sık yapılan 'sert karasal = soğuk' hatasını yakalamak.</a:t>
            </a:r>
          </a:p>
          <a:p/>
          <a:p>
            <a:r>
              <a:t>NASIL: Mini kâğıda harf yazdırın, aynı anda kaldırtın.</a:t>
            </a:r>
          </a:p>
          <a:p/>
          <a:p>
            <a:r>
              <a:t>BEKLENEN CEVAP: C (yüksek dağ iklimi).</a:t>
            </a:r>
          </a:p>
          <a:p/>
          <a:p>
            <a:r>
              <a:t>KAYNAK: Kitap s. 118 Şema 3.3.</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Doğru seçeneği yeşil olarak gösterin; yanlış seçen öğrencilerden birine gerekçesini sordurun, sonra açıklamayı okuyun.</a:t>
            </a:r>
          </a:p>
          <a:p/>
          <a:p>
            <a:r>
              <a:t>SÖYLENEBİLİR: Sert karasal iklimde kışlar çok soğuktur ama yazlar belirgindir; kitap onu ılıman iklimler arasında sayar.</a:t>
            </a:r>
          </a:p>
          <a:p/>
          <a:p>
            <a:r>
              <a:t>KAYNAK: Kitap s. 118.</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Türkiye'nin Akdeniz iklim kuşağında olmasına rağmen iklim çeşitliliğinin nedenlerini kitapla açıklamak.</a:t>
            </a:r>
          </a:p>
          <a:p/>
          <a:p>
            <a:r>
              <a:t>SÜRE: Türkiye'de iklim türleri ve geçiş bölgeleri: 10 dk (40. dakikada ilk ders saati biter).</a:t>
            </a:r>
          </a:p>
          <a:p/>
          <a:p>
            <a:r>
              <a:t>NASIL: Kitabın ilk cümlesini okutun; 'Akdeniz kuşağındaysak neden Rize ile Konya'nın iklimi farklı?' diye sorun. Üç nedeni haritada gösterin: Kuzey Anadolu ve Toros dağları kıyıya paralel uzanır, iç kesimler denizden uzak ve yüksektir.</a:t>
            </a:r>
          </a:p>
          <a:p/>
          <a:p>
            <a:r>
              <a:t>BEKLENEN CEVAP: Yükselti kısa mesafede çok değişir, denize yakınlık-uzaklık farklıdır, dağlar kıyıya paralel uzanarak deniz etkisini kıyıda tutar.</a:t>
            </a:r>
          </a:p>
          <a:p/>
          <a:p>
            <a:r>
              <a:t>KAYNAK: Kitap s. 119 paragraf ve Harita 3.13. 'Dağların kıyıya paralel uzanması' örneği bilimseldir (kitap 'dağların uzanış doğrultusu' der).</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Türkiye'deki üç büyük iklimi ve geçiş bölgelerini Harita 3.13'te tanımak.</a:t>
            </a:r>
          </a:p>
          <a:p/>
          <a:p>
            <a:r>
              <a:t>NASIL: Kartlardaki renkleri haritanın lejantıyla eşleştirin. Alttaki örneği okutun: halka, Uşak-Afyon-Kütahya çevresini (Akdeniz-Karasal geçiş, turuncu) yaklaşık gösterir. Kitabın ilkesini vurgulayın: kesin sınır yok, geçiş dereceli. Öğrenciler dilsiz haritada üç iklimi ve geçişleri renklendirir (atlas).</a:t>
            </a:r>
          </a:p>
          <a:p/>
          <a:p>
            <a:r>
              <a:t>BEKLENEN CEVAP: Akdeniz: Akdeniz ve Ege kıyıları · Karadeniz: Karadeniz kıyıları · Karasal: İç, Doğu ve Güneydoğu Anadolu. Geçiş bölgeleri iki iklimin özelliklerini birlikte taşır.</a:t>
            </a:r>
          </a:p>
          <a:p/>
          <a:p>
            <a:r>
              <a:t>KAYNAK: Kitap s. 119 metin ve Harita 3.13 (lejant: Akdeniz, Karadeniz, karasal iklim ve dört geçiş). Kartlardaki iklim özellikleri bilimsel bilgidir; kitap bu sayfada yalnız adları verir. Uşak-Afyon-Kütahya halkası yaklaşık konumdur (haritada il sınırı yoktur).</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Dünya iklim haritası ile Türkiye iklim haritasını karşılaştırarak ölçek farkını ve iklim adlarını eşleştirmek.</a:t>
            </a:r>
          </a:p>
          <a:p/>
          <a:p>
            <a:r>
              <a:t>SÜRE: 3 dk (ikili).</a:t>
            </a:r>
          </a:p>
          <a:p/>
          <a:p>
            <a:r>
              <a:t>NASIL: Soldaki görsel, Harita 3.12'nin Türkiye çevresinin büyütülmüş hâlidir. 1-4 numaralı yerlerin rengini Harita 3.12 lejantından, aynı yerin iklim adını Harita 3.13'ten bulsunlar. 5. soru köprü sorusuna döner.</a:t>
            </a:r>
          </a:p>
          <a:p/>
          <a:p>
            <a:r>
              <a:t>BEKLENEN CEVAP: 1 Karadeniz kıyısı: Harita 3.12'de okyanusal iklim, Harita 3.13'te karadeniz iklimi · 2 Akdeniz ve Ege kıyıları: Harita 3.12'de akdeniz iklimi, Harita 3.13'te akdeniz iklimi · 3 İç Anadolu: Harita 3.12'de ilıman karasal (step) iklim, Harita 3.13'te karasal iklim · 4 Doğu Anadolu: Harita 3.12'de sert karasal iklim, Harita 3.13'te karasal iklim; kuzeydoğusu ve doğusu karasal-sert karasal geçiş · 5 İstanbul: Karadeniz iklimi ile Akdeniz-Karadeniz geçiş alanının sınırında.</a:t>
            </a:r>
          </a:p>
          <a:p/>
          <a:p>
            <a:r>
              <a:t>KAYNAK: Kitap s. 118 Harita 3.12 (büyütülmüş kesit) ve s. 119 Harita 3.13.</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İki haritanın karşılaştırmasının cevabı ve ölçek farkının yorumu.</a:t>
            </a:r>
          </a:p>
          <a:p/>
          <a:p>
            <a:r>
              <a:t>NASIL: Tabloyu okuyun. Son satır 2. ünitedeki ölçek bilgisine bağlanır: küçük ölçekli dünya haritası genel görünümü verir; Türkiye haritası daha ayrıntılıdır, geçiş bölgelerini de gösterir. Kitap dünya haritasında 'Karadeniz iklimi' adını kullanmaz; Türkiye'nin Karadeniz kıyısı orada okyanusal iklim rengindedir. Dünya haritasında sert karasal görünen Doğu Anadolu, Türkiye haritasında çoğunlukla karasal iklimdir; yalnız kuzeydoğusu ve doğu sınırı Karasal-Sert karasal geçiştir.</a:t>
            </a:r>
          </a:p>
          <a:p/>
          <a:p>
            <a:r>
              <a:t>BEKLENEN CEVAP: 1 Karadeniz kıyısı: Harita 3.12'de okyanusal iklim, Harita 3.13'te karadeniz iklimi · 2 Akdeniz ve Ege kıyıları: Harita 3.12'de akdeniz iklimi, Harita 3.13'te akdeniz iklimi · 3 İç Anadolu: Harita 3.12'de ilıman karasal (step) iklim, Harita 3.13'te karasal iklim · 4 Doğu Anadolu: Harita 3.12'de sert karasal iklim, Harita 3.13'te karasal iklim; kuzeydoğusu ve doğusu karasal-sert karasal geçiş · 5 İstanbul: Karadeniz iklimi ile Akdeniz-Karadeniz geçiş alanının sınırında.</a:t>
            </a:r>
          </a:p>
          <a:p/>
          <a:p>
            <a:r>
              <a:t>KAYNAK: Kitap s. 118-119 (iki harita); ölçek: 2. ünite (s. 42-43).</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Geçiş bölgesi kavramını yoklamak.</a:t>
            </a:r>
          </a:p>
          <a:p/>
          <a:p>
            <a:r>
              <a:t>NASIL: Parmakla cevap.</a:t>
            </a:r>
          </a:p>
          <a:p/>
          <a:p>
            <a:r>
              <a:t>BEKLENEN CEVAP: B.</a:t>
            </a:r>
          </a:p>
          <a:p/>
          <a:p>
            <a:r>
              <a:t>KAYNAK: Kitap s. 119.</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Doğru seçeneği yeşil olarak gösterin; yanlış seçen öğrencilerden birine gerekçesini sordurun, sonra açıklamayı okuyun.</a:t>
            </a:r>
          </a:p>
          <a:p/>
          <a:p>
            <a:r>
              <a:t>SÖYLENEBİLİR: Batı Anadolu'nun iç kesimleri hem yüksek hem de denizden uzaktır; Akdeniz etkisi azalır, karasal özellikler belirir.</a:t>
            </a:r>
          </a:p>
          <a:p/>
          <a:p>
            <a:r>
              <a:t>KAYNAK: Kitap s. 119.</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1. adımına göre dört iklim grubunu ve her grupta iki takımı kurmak.</a:t>
            </a:r>
          </a:p>
          <a:p/>
          <a:p>
            <a:r>
              <a:t>SÜRE: Geçiş (esnek): 2 dk.</a:t>
            </a:r>
          </a:p>
          <a:p/>
          <a:p>
            <a:r>
              <a:t>NASIL: 34 kişi dört gruba (9-9-8-8) ayrılır; her grup iki takımdır (A ve B; 4-5 kişi). Liste önceden heterojen hazırlanır ve yansıtılır; standart sekiz grup dört grubun takımları olarak korunur. Malzeme sorumluları grup setini alır: veri tablosu (yalnız o gruba düşen istasyonlar), kontrol listesi, çizim alanı çıktısı, planlama kâğıdı. Roller her hafta döner.</a:t>
            </a:r>
          </a:p>
          <a:p/>
          <a:p>
            <a:r>
              <a:t>KAYNAK: Kitap s. 120 etkinlik 1-2. adımlar; ders planı 15. hafta 5. aşama ve ön hazırlık.</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Bir sıcaklık-yağış grafiğinin parçalarını tanımak ve kitaptaki Girne grafiğinden değer okumak.</a:t>
            </a:r>
          </a:p>
          <a:p/>
          <a:p>
            <a:r>
              <a:t>SÜRE: Grafik okuma: 10 dk (gruplar yerinde).</a:t>
            </a:r>
          </a:p>
          <a:p/>
          <a:p>
            <a:r>
              <a:t>NASIL: Önce parçaları gösterin: üstte merkezin adı ve konumu (enlem, boylam, yükselti); sol eksen aylık ortalama sıcaklık (°C) ve kırmızı çizgi; sağ eksen aylık toplam yağış (mm) ve mavi sütunlar; altta aylar. Sonra sağdaki dört soruyu grafikten okutun (altın kutular kitabın cevaplarını kapatır). Cevaplar izleyen slaytta.</a:t>
            </a:r>
          </a:p>
          <a:p/>
          <a:p>
            <a:r>
              <a:t>BEKLENEN CEVAP: 1) Yaklaşık 10 ile 27 °C arasında · 2) kışın fazla, yazın az · 3) 17,5 °C · 4) 30 mm.</a:t>
            </a:r>
          </a:p>
          <a:p/>
          <a:p>
            <a:r>
              <a:t>KAYNAK: Kitap s. 119 'Sıcaklık ve Yağış Grafikleri Nasıl Okunur?' bilgi kutusu (Girne, KKTC).</a:t>
            </a:r>
          </a:p>
          <a:p/>
          <a:p>
            <a:r>
              <a:t>NOT: Kitap 'yaklaşık 10 ile 27 °C' der; çizimde temmuz-ağustos noktaları 30 °C çizgisinin hemen altındadır (yaklaşık 28-29 °C). Öğrenci grafikten 28-29 okursa doğru okumuştur; 'yaklaşık' sözünü vurgulayın. Grafikte sayı etiketi olmadığından başka ay için kesin değer söylenmez.</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Dört okumanın cevabı (kitabın bilgi kutusu) ve grafikte nereden okunduğu.</a:t>
            </a:r>
          </a:p>
          <a:p/>
          <a:p>
            <a:r>
              <a:t>NASIL: Her cevabı grafikteki işaretle gösterin: yeşil halkalar en alçak ve en yüksek sıcaklık noktaları; yeşil çerçeveler kış sütunları (aralık-ocak-şubat), altın çerçeve yaz sütunları; kırmızı kesik çizgi nisan noktasından sol eksene; mavi kesik çizgi mayıs sütunundan sağ eksene.</a:t>
            </a:r>
          </a:p>
          <a:p/>
          <a:p>
            <a:r>
              <a:t>BEKLENEN CEVAP: 1) Grafiğe göre sıcaklık yıl içinde yaklaşık 10 ile 27 °C arasında değişmiştir. 2) Yağış kış mevsiminde fazla, yaz mevsiminde azdır. Yağışın yıl içindeki dağılımı düzensizdir. 3) Nisan ayı ortalama sıcaklığı 17,5 °C’tur. 4) Mayıs ayı toplam yağış miktarı 30 mm’dir.</a:t>
            </a:r>
          </a:p>
          <a:p/>
          <a:p>
            <a:r>
              <a:t>KAYNAK: Kitap s. 119 bilgi kutusu (dört cümle birebir).</a:t>
            </a:r>
          </a:p>
          <a:p/>
          <a:p>
            <a:r>
              <a:t>NOT: Kitap 'yaklaşık 10 ile 27 °C' der; çizimde temmuz-ağustos noktaları 30 °C çizgisinin hemen altındadır (yaklaşık 28-29 °C). Öğrenci grafikten 28-29 okursa doğru okumuştur; 'yaklaşık' sözünü vurgulayın. Grafikte sayı etiketi olmadığından başka ay için kesin değer söylenmez.</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Bir iklim grafiğini okumanın beş adımını Girne grafiğine uygulamak; bu sorular takımların sınıflandırma tablosunun da başlıklarıdır.</a:t>
            </a:r>
          </a:p>
          <a:p/>
          <a:p>
            <a:r>
              <a:t>SÜRE: 4 dk: grupça 2 dk, paylaşım 2 dk.</a:t>
            </a:r>
          </a:p>
          <a:p/>
          <a:p>
            <a:r>
              <a:t>NASIL: Beş soruyu deftere ya da kontrol listesinin arkasına yazdırın. Sütun ve noktaları karşılaştırarak cevaplasınlar; yıllık farkı kitabın verdiği yaklaşık değerlerle hesaplasınlar. Cevaplar izleyen slaytta.</a:t>
            </a:r>
          </a:p>
          <a:p/>
          <a:p>
            <a:r>
              <a:t>BEKLENEN CEVAP: 1) En sıcak: temmuz-ağustos (en yüksek noktalar) · en soğuk: ocak-şubat (en alçak noktalar) · 2) Yaklaşık 27 − 10 = 17 °C (kitaptaki değerlerle) · 3) Kış: aralık, ocak, şubat (en uzun sütunlar) · 4) Yaz: haziran-ağustos; temmuz ve ağustosta yağış neredeyse yok · 5) Akdeniz iklimi: yazlar sıcak ve kurak, kışlar ılık ve yağışlı; Harita 3.12'de Kıbrıs Akdeniz iklimi rengindedir</a:t>
            </a:r>
          </a:p>
          <a:p/>
          <a:p>
            <a:r>
              <a:t>KAYNAK: Kitap s. 119 Girne grafiği ve bilgi kutusu; iklim türü için s. 118 Harita 3.12 (Kıbrıs Akdeniz iklimi renginde). 'Yazlar sıcak ve kurak, kışlar ılık ve yağışlı' Akdeniz ikliminin bilimsel tanımıdır. Hesap: 27 − 10 = 17.</a:t>
            </a:r>
          </a:p>
          <a:p/>
          <a:p>
            <a:r>
              <a:t>NOT: Kitap 'yaklaşık 10 ile 27 °C' der; çizimde temmuz-ağustos noktaları 30 °C çizgisinin hemen altındadır (yaklaşık 28-29 °C). Öğrenci grafikten 28-29 okursa doğru okumuştur; 'yaklaşık' sözünü vurgulayın. Grafikte sayı etiketi olmadığından başka ay için kesin değer söylenmez.</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Beş okuma sorusunun örnek cevabı.</a:t>
            </a:r>
          </a:p>
          <a:p/>
          <a:p>
            <a:r>
              <a:t>NASIL: Cevapları grafikte göstererek okuyun. 5. soruda iki gerekçe isteyin: yağışın dağılımı (kışın fazla, yazın az) ve haritadaki yer.</a:t>
            </a:r>
          </a:p>
          <a:p/>
          <a:p>
            <a:r>
              <a:t>BEKLENEN CEVAP: 1) En sıcak: temmuz-ağustos (en yüksek noktalar) · en soğuk: ocak-şubat (en alçak noktalar) · 2) Yaklaşık 27 − 10 = 17 °C (kitaptaki değerlerle) · 3) Kış: aralık, ocak, şubat (en uzun sütunlar) · 4) Yaz: haziran-ağustos; temmuz ve ağustosta yağış neredeyse yok · 5) Akdeniz iklimi: yazlar sıcak ve kurak, kışlar ılık ve yağışlı; Harita 3.12'de Kıbrıs Akdeniz iklimi rengindedir</a:t>
            </a:r>
          </a:p>
          <a:p/>
          <a:p>
            <a:r>
              <a:t>KAYNAK: Kitap s. 118-119; hesap: 27 − 10 = 17 (kitabın yaklaşık değerleri).</a:t>
            </a:r>
          </a:p>
          <a:p/>
          <a:p>
            <a:r>
              <a:t>NOT: Kitap 'yaklaşık 10 ile 27 °C' der; çizimde temmuz-ağustos noktaları 30 °C çizgisinin hemen altındadır (yaklaşık 28-29 °C). Öğrenci grafikten 28-29 okursa doğru okumuştur; 'yaklaşık' sözünü vurgulayın. Grafikte sayı etiketi olmadığından başka ay için kesin değer söylenmez.</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amacını, becerisini ve değerlendirme aracını (kontrol listesi) tanıtmak.</a:t>
            </a:r>
          </a:p>
          <a:p/>
          <a:p>
            <a:r>
              <a:t>SÜRE: Etkinlik 1. bölüm: 18 dk (amaç 3 · tür ve araç 3 · veri 6 · sınıflandırma 6).</a:t>
            </a:r>
          </a:p>
          <a:p/>
          <a:p>
            <a:r>
              <a:t>NASIL: Künyeyi okutun. Kontrol listesini her öğrenciye dağıtın. Karekod materyallerinin çıktılarını grup setlerinde gösterin: veri tabloları (yalnız kitabın tabloları; dışarıdan istasyon verisi eklenmez), kontrol listesi, etkinlik materyali (çizim alanı). Öğrenci telefonu kullanılmaz; dijital çalışma okul bilgisayar laboratuvarındadır.</a:t>
            </a:r>
          </a:p>
          <a:p/>
          <a:p>
            <a:r>
              <a:t>KAYNAK: Kitap s. 120 etkinlik künyesi, yönerge ve dört karekod.</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yedi adımını iki derse yaymak.</a:t>
            </a:r>
          </a:p>
          <a:p/>
          <a:p>
            <a:r>
              <a:t>NASIL: Bugün 1-3. adımlar (gruplar kuruldu; veri ve sınıflandırma), 16. haftada 4-7. adımlar (grafik, harita, infografik). 7. adımdaki karekodlu çalışma kâğıdının yerine ünitenin çalışma kâğıdı (COG9-CK-U3 Bölüm 3) kullanılır.</a:t>
            </a:r>
          </a:p>
          <a:p/>
          <a:p>
            <a:r>
              <a:t>KAYNAK: Kitap s. 120 etkinlik adımları; ders planı 15-16. haftalar.</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süreç bileşenlerini (a-ç) takımın iş listesine çevirmek.</a:t>
            </a:r>
          </a:p>
          <a:p/>
          <a:p>
            <a:r>
              <a:t>NASIL: Zaman sorumlusu süreleri izler. Her işin sonunda kontrol listesinde ilgili satırı işaretletin (dolaşımda). Takımlar farklı iklim türünden istasyon seçer (ör. sıcak grubunda biri ekvatoral, biri çöl istasyonu) — tablodaki istasyonlara göre.</a:t>
            </a:r>
          </a:p>
          <a:p/>
          <a:p>
            <a:r>
              <a:t>KAYNAK: Program COĞ.9.3.3 a-ç; ders planı 15. hafta 7. aşama.</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Süreç bileşeni a: grafiğin amacını belirlemek.</a:t>
            </a:r>
          </a:p>
          <a:p/>
          <a:p>
            <a:r>
              <a:t>NASIL: Planlama kâğıdına amaç cümlesini yazsınlar; kalıp yardımcıdır, zorunlu değildir. Dolaşırken 'Bu grafik hangi soruya cevap verecek?' diye sorun. Örnek cevap izleyen slaytta.</a:t>
            </a:r>
          </a:p>
          <a:p/>
          <a:p>
            <a:r>
              <a:t>BEKLENEN CEVAP: Seçilen istasyonun aylık sıcaklık ve yağış verilerini görselleştirip iklim özelliklerini açıklamak, iklim türünü belirlemek ve iklimin günlük hayata etkilerini göstermek.</a:t>
            </a:r>
          </a:p>
          <a:p/>
          <a:p>
            <a:r>
              <a:t>KAYNAK: Program COĞ.9.3.3 a; kitap s. 120 etkinliğin amacı.</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Amaç görevinin örnek cevabı.</a:t>
            </a:r>
          </a:p>
          <a:p/>
          <a:p>
            <a:r>
              <a:t>NASIL: Takımların cümlelerinden ikisini okutun, örnekle karşılaştırın. 'Haftalık hava durumunu raporlamak' amacı neden olmaz? İklim, uzun süreli ortalamalarla belirlenir (s. 118).</a:t>
            </a:r>
          </a:p>
          <a:p/>
          <a:p>
            <a:r>
              <a:t>BEKLENEN CEVAP: Ekvatoral iklimdeki istasyonumuzun aylık sıcaklık ve yağış verilerini grafikle göstererek iklim özelliklerini açıklamak, bu iklimi başka bir iklimle karşılaştırmak ve günlük hayata etkilerini infografikle anlatmak.</a:t>
            </a:r>
          </a:p>
          <a:p/>
          <a:p>
            <a:r>
              <a:t>KAYNAK: Kitap s. 120 (etkinliğin amacı), s. 118 (uzun süreli ortalamalar). 16. haftada ünite ölçme 9. sorusunda (s. 134) aynı konuya döneceğiz.</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Süreç bileşeni b: grafiğin türünü ve gerekli araç gereci belirlemek.</a:t>
            </a:r>
          </a:p>
          <a:p/>
          <a:p>
            <a:r>
              <a:t>NASIL: İki soruyu takımca cevaplasınlar; Girne grafiğini hatırlatın. Dijital seçenek yalnız okul bilgisayar laboratuvarındadır (iki hafta önceden takvim). Örnek cevap izleyen slaytta.</a:t>
            </a:r>
          </a:p>
          <a:p/>
          <a:p>
            <a:r>
              <a:t>BEKLENEN CEVAP: Sıcaklık-yağış grafiği (sıcaklık çizgi, yağış sütun); kâğıt üzerinde çizim alanı, cetvel, iki renk kalem, boya kalemi; dijital seçenek okul laboratuvarında.</a:t>
            </a:r>
          </a:p>
          <a:p/>
          <a:p>
            <a:r>
              <a:t>KAYNAK: Program COĞ.9.3.3 b; kitap s. 119 (grafik türü), s. 120 Gelecek Derse Hazırlık (araç gereç).</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Tür ve araç gereç görevinin örnek cevabı.</a:t>
            </a:r>
          </a:p>
          <a:p/>
          <a:p>
            <a:r>
              <a:t>NASIL: Sıcaklık sürekli değişen bir ortalamadır (çizgiyle değişim izlenir); yağış her ayın toplamıdır (sütunla miktar karşılaştırılır). İki ekseni hatırlatın: sol °C, sağ mm.</a:t>
            </a:r>
          </a:p>
          <a:p/>
          <a:p>
            <a:r>
              <a:t>BEKLENEN CEVAP: Tür: sıcaklık-yağış grafiği — aylık ortalama sıcaklık çizgi (sol eksen °C), aylık toplam yağış sütun (sağ eksen mm), yatayda on iki ay. Araç gereç: çizim alanı, cetvel, iki renk kalem, boya kalemi; infografik için karton ve yapıştırıcı; dijital ortam okul laboratuvarında.</a:t>
            </a:r>
          </a:p>
          <a:p/>
          <a:p>
            <a:r>
              <a:t>KAYNAK: Kitap s. 119 Girne grafiği; s. 120 Gelecek Derse Hazırlık (araç gereç listesi). Çizgi-sütun gerekçesi bilimseldir.</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Süreç bileşenleri c-ç: veriyi toplamak ve sınıflandırma tablosuna geçirmek (MAB4).</a:t>
            </a:r>
          </a:p>
          <a:p/>
          <a:p>
            <a:r>
              <a:t>NASIL: Veri okuyucu tablodan istasyonun konum bilgisini ve on iki ayın sıcaklık-yağış değerlerini okur, yazıcı aktarır; sonra sınıflandırma tablosu doldurulur. Tablo başlıkları kitabın s. 135'teki tablosuyla aynıdır (16. haftada o soruyu çözeceğiz). Yalnız kitabın karekodlu tabloları kullanılır. Örnek cevap izleyen slaytta.</a:t>
            </a:r>
          </a:p>
          <a:p/>
          <a:p>
            <a:r>
              <a:t>BEKLENEN CEVAP: Her takımın değerleri kendi istasyonundan gelir; nasıl bulunacağı izleyen slaytta.</a:t>
            </a:r>
          </a:p>
          <a:p/>
          <a:p>
            <a:r>
              <a:t>KAYNAK: Program COĞ.9.3.3 c-ç; kitap s. 120 (2-3. adımlar), s. 135 (tablo başlıkları). 'Yıllık sıcaklık farkı' satırı ders planının okuma ilkesidir (kitap tablosunda yok).</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Sınıflandırma tablosunun nasıl doldurulacağını göstermek (veri takımın tablosundan gelir; sunumda istasyon verisi verilmez).</a:t>
            </a:r>
          </a:p>
          <a:p/>
          <a:p>
            <a:r>
              <a:t>NASIL: Mevsimleri hatırlatın: kış aralık-ocak-şubat, ilkbahar mart-nisan-mayıs, yaz haziran-temmuz-ağustos, sonbahar eylül-ekim-kasım. İki ay çok yakınsa (ör. 23,4 ve 23,5) virgülden sonrasına bakılır. Eksik kalan satırlar 16. haftanın ilk 5 dakikasında tamamlanır.</a:t>
            </a:r>
          </a:p>
          <a:p/>
          <a:p>
            <a:r>
              <a:t>BEKLENEN CEVAP: Tablo satırlarının yanındaki 'nasıl bulunur' açıklamaları.</a:t>
            </a:r>
          </a:p>
          <a:p/>
          <a:p>
            <a:r>
              <a:t>KAYNAK: Kitap s. 135 tablo başlıkları; mevsimlerin üçer aylık gruplanması bilimsel uygulamadır (meteorolojik mevsimler).</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Takımların süreçteki yerini görmek; eksik adımı 16. haftaya not etmek (SDB1.2, D3.3).</a:t>
            </a:r>
          </a:p>
          <a:p/>
          <a:p>
            <a:r>
              <a:t>SÜRE: Kontrol listesi ve çıkış kartı: 6 dk (öz kontrol 2 dk, çıkış kartı 4 dk).</a:t>
            </a:r>
          </a:p>
          <a:p/>
          <a:p>
            <a:r>
              <a:t>NASIL: Her takımın sözcüsü tamamlanan satırları söyler; kitabın karekodlu kontrol listesi de işaretlenir. Grup setleri (veri tablosu, planlama kâğıdı, sınıflandırma tablosu, kontrol listeleri) toplanır ve 16. haftaya kadar öğretmende kalır.</a:t>
            </a:r>
          </a:p>
          <a:p/>
          <a:p>
            <a:r>
              <a:t>KAYNAK: Program COĞ.9.3.3 'kontrol listesi verilebilir (D3.3)'; kitap s. 120 kontrol listesi karekodu; ders planı 15. hafta 8. aşama. Bu slayt programın a-ç bileşenlerine göre takım öz kontrolüdür; kitabın kontrol listesinin maddeleri karekoddadır.</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kazanımını yoklamak (P2 katılım işareti).</a:t>
            </a:r>
          </a:p>
          <a:p/>
          <a:p>
            <a:r>
              <a:t>NASIL: Kâğıtları kapıda toplayın; 16. haftanın girişinde sınıf özetini verin.</a:t>
            </a:r>
          </a:p>
          <a:p/>
          <a:p>
            <a:r>
              <a:t>BEKLENEN CEVAP: 1) Akdeniz, okyanusal, ılıman karasal (step), sert karasal iklim. · 2) 30 mm; 17,5 °C. · 3) seçilen istasyonun iklim özelliklerini görselleştirmek ve iklim türünü belirlemek/karşılaştırmak biçiminde bir amaç cümlesi.</a:t>
            </a:r>
          </a:p>
          <a:p/>
          <a:p>
            <a:r>
              <a:t>KAYNAK: Ders planı 15. hafta çıkış kartı; kitap s. 118-120.</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16. haftanın infografik çalışması için hazırlığı açıklamak.</a:t>
            </a:r>
          </a:p>
          <a:p/>
          <a:p>
            <a:r>
              <a:t>SÜRE: Sonraki haftaya hazırlık ve takvim (esnek): 4 dk.</a:t>
            </a:r>
          </a:p>
          <a:p/>
          <a:p>
            <a:r>
              <a:t>NASIL: Fotoğraf için satın alma gerekmez: dergi kesiği, eski takvim ya da kendi çizimi olur; EBA'daki görsellerin çıktısını öğretmen alabilir (veliye mali yük yok). Araç gereç okul malzemesinden karşılanır. Etkinlik materyali (çizim alanı) çıktısı öğretmendedir.</a:t>
            </a:r>
          </a:p>
          <a:p/>
          <a:p>
            <a:r>
              <a:t>KAYNAK: Kitap s. 120 Gelecek Derse Hazırlık; ders planı 15. hafta 9. aşama.</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16. haftayı duyurmak.</a:t>
            </a:r>
          </a:p>
          <a:p/>
          <a:p>
            <a:r>
              <a:t>NASIL: Telefon gerekmez; fotoğraf için okul laboratuvarı ve öğretmen çıktısı seçenektir. Enerji Tasarrufu Haftası (ocak ayının 2. haftası) gelecek haftadır; yalnız duyurun.</a:t>
            </a:r>
          </a:p>
          <a:p/>
          <a:p>
            <a:r>
              <a:t>KAYNAK: Ders planı 15. hafta 'ev çalışması': s. 120 'Gelecek Derse Hazırlık': iklim türünü ve günlük hayata etkisini gösteren fotoğraf, dergi kesiği ya da kendi çizimi getirilir (veliye mali yük yok; EBA'daki görsellerin çıktısı öğretmence alınabilir). COG9-CK-U3 Bölüm 3'ün ilk soruları. Gözlem günlüğü sürer; tatil günü (1 Ocak) de kaydedilir. Yazılı hazırlığı: defterdeki şema ve haritalar gözden geçirilir.</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5.jpg"/><Relationship Id="rId4" Type="http://schemas.openxmlformats.org/officeDocument/2006/relationships/image" Target="../media/image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kapak_b_s75.jpg"/>
          <p:cNvPicPr>
            <a:picLocks noChangeAspect="1"/>
          </p:cNvPicPr>
          <p:nvPr/>
        </p:nvPicPr>
        <p:blipFill>
          <a:blip r:embed="rId2"/>
          <a:srcRect l="1" r="1"/>
          <a:stretch>
            <a:fillRect/>
          </a:stretch>
        </p:blipFill>
        <p:spPr>
          <a:xfrm>
            <a:off x="0" y="0"/>
            <a:ext cx="12191695" cy="6858000"/>
          </a:xfrm>
          <a:prstGeom prst="rect">
            <a:avLst/>
          </a:prstGeom>
        </p:spPr>
      </p:pic>
      <p:sp>
        <p:nvSpPr>
          <p:cNvPr id="3" name="Rectangle 2"/>
          <p:cNvSpPr/>
          <p:nvPr/>
        </p:nvSpPr>
        <p:spPr>
          <a:xfrm>
            <a:off x="0" y="3886200"/>
            <a:ext cx="12191695" cy="2971800"/>
          </a:xfrm>
          <a:prstGeom prst="rect">
            <a:avLst/>
          </a:prstGeom>
          <a:solidFill>
            <a:srgbClr val="4F4F4F">
              <a:alpha val="86000"/>
            </a:srgbClr>
          </a:solidFill>
          <a:ln>
            <a:noFill/>
          </a:ln>
          <a:effectLst/>
        </p:spPr>
        <p:txBody>
          <a:bodyPr rtlCol="0" anchor="ctr"/>
          <a:lstStyle/>
          <a:p/>
        </p:txBody>
      </p:sp>
      <p:sp>
        <p:nvSpPr>
          <p:cNvPr id="4" name="Rectangle 3"/>
          <p:cNvSpPr/>
          <p:nvPr/>
        </p:nvSpPr>
        <p:spPr>
          <a:xfrm>
            <a:off x="0" y="3886200"/>
            <a:ext cx="12191695" cy="73152"/>
          </a:xfrm>
          <a:prstGeom prst="rect">
            <a:avLst/>
          </a:prstGeom>
          <a:solidFill>
            <a:srgbClr val="FCC021"/>
          </a:solidFill>
          <a:ln>
            <a:noFill/>
          </a:ln>
          <a:effectLst/>
        </p:spPr>
        <p:txBody>
          <a:bodyPr rtlCol="0" anchor="ctr"/>
          <a:lstStyle/>
          <a:p/>
        </p:txBody>
      </p:sp>
      <p:sp>
        <p:nvSpPr>
          <p:cNvPr id="5" name="TextBox 4"/>
          <p:cNvSpPr txBox="1"/>
          <p:nvPr/>
        </p:nvSpPr>
        <p:spPr>
          <a:xfrm>
            <a:off x="685800" y="4069080"/>
            <a:ext cx="10789920" cy="457200"/>
          </a:xfrm>
          <a:prstGeom prst="rect">
            <a:avLst/>
          </a:prstGeom>
          <a:noFill/>
        </p:spPr>
        <p:txBody>
          <a:bodyPr wrap="square" anchor="t" lIns="73152" rIns="73152" tIns="36576" bIns="36576">
            <a:noAutofit/>
          </a:bodyPr>
          <a:lstStyle/>
          <a:p>
            <a:pPr algn="l">
              <a:spcBef>
                <a:spcPts val="0"/>
              </a:spcBef>
              <a:spcAft>
                <a:spcPts val="0"/>
              </a:spcAft>
            </a:pPr>
            <a:r>
              <a:rPr lang="tr-TR" sz="2000" b="1" i="0">
                <a:solidFill>
                  <a:srgbClr val="FCC021"/>
                </a:solidFill>
                <a:latin typeface="Calibri"/>
              </a:rPr>
              <a:t>9. SINIF COĞRAFYA · 3. ÜNİTE · B</a:t>
            </a:r>
          </a:p>
        </p:txBody>
      </p:sp>
      <p:sp>
        <p:nvSpPr>
          <p:cNvPr id="6" name="TextBox 5"/>
          <p:cNvSpPr txBox="1"/>
          <p:nvPr/>
        </p:nvSpPr>
        <p:spPr>
          <a:xfrm>
            <a:off x="685800" y="4498848"/>
            <a:ext cx="10789920" cy="1051560"/>
          </a:xfrm>
          <a:prstGeom prst="rect">
            <a:avLst/>
          </a:prstGeom>
          <a:noFill/>
        </p:spPr>
        <p:txBody>
          <a:bodyPr wrap="square" anchor="ctr" lIns="73152" rIns="73152" tIns="36576" bIns="36576">
            <a:noAutofit/>
          </a:bodyPr>
          <a:lstStyle/>
          <a:p>
            <a:pPr algn="l">
              <a:spcBef>
                <a:spcPts val="0"/>
              </a:spcBef>
              <a:spcAft>
                <a:spcPts val="0"/>
              </a:spcAft>
            </a:pPr>
            <a:r>
              <a:rPr lang="tr-TR" sz="6000" b="1" i="0">
                <a:solidFill>
                  <a:srgbClr val="FFFFFF"/>
                </a:solidFill>
                <a:latin typeface="Calibri"/>
              </a:rPr>
              <a:t>DOĞAL SİSTEMLER VE SÜREÇLER</a:t>
            </a:r>
          </a:p>
        </p:txBody>
      </p:sp>
      <p:sp>
        <p:nvSpPr>
          <p:cNvPr id="7" name="TextBox 6"/>
          <p:cNvSpPr txBox="1"/>
          <p:nvPr/>
        </p:nvSpPr>
        <p:spPr>
          <a:xfrm>
            <a:off x="685800" y="5577840"/>
            <a:ext cx="8778240" cy="1051560"/>
          </a:xfrm>
          <a:prstGeom prst="rect">
            <a:avLst/>
          </a:prstGeom>
          <a:noFill/>
        </p:spPr>
        <p:txBody>
          <a:bodyPr wrap="square" anchor="t" lIns="73152" rIns="73152" tIns="36576" bIns="36576">
            <a:noAutofit/>
          </a:bodyPr>
          <a:lstStyle/>
          <a:p>
            <a:pPr algn="l">
              <a:spcBef>
                <a:spcPts val="0"/>
              </a:spcBef>
              <a:spcAft>
                <a:spcPts val="200"/>
              </a:spcAft>
            </a:pPr>
            <a:r>
              <a:rPr lang="tr-TR" sz="1800" b="0" i="0">
                <a:solidFill>
                  <a:srgbClr val="FFFFFF"/>
                </a:solidFill>
                <a:latin typeface="Calibri"/>
              </a:rPr>
              <a:t>3.1.3. İklim Türleri · 3.1.4. İklim Sisteminde Yaşanan Değişiklikler · 15-19. haftalar</a:t>
            </a:r>
          </a:p>
          <a:p>
            <a:pPr algn="l">
              <a:spcBef>
                <a:spcPts val="0"/>
              </a:spcBef>
              <a:spcAft>
                <a:spcPts val="0"/>
              </a:spcAft>
            </a:pPr>
            <a:r>
              <a:rPr lang="tr-TR" sz="1800" b="0" i="0">
                <a:solidFill>
                  <a:srgbClr val="FFFFFF"/>
                </a:solidFill>
                <a:latin typeface="Calibri"/>
              </a:rPr>
              <a:t>2026-2027 Eğitim ve Öğretim Yılı</a:t>
            </a:r>
          </a:p>
        </p:txBody>
      </p:sp>
      <p:sp>
        <p:nvSpPr>
          <p:cNvPr id="8" name="TextBox 7"/>
          <p:cNvSpPr txBox="1"/>
          <p:nvPr/>
        </p:nvSpPr>
        <p:spPr>
          <a:xfrm>
            <a:off x="8229600" y="6446520"/>
            <a:ext cx="3794760" cy="320040"/>
          </a:xfrm>
          <a:prstGeom prst="rect">
            <a:avLst/>
          </a:prstGeom>
          <a:noFill/>
        </p:spPr>
        <p:txBody>
          <a:bodyPr wrap="square" anchor="t" lIns="73152" rIns="73152" tIns="36576" bIns="36576">
            <a:noAutofit/>
          </a:bodyPr>
          <a:lstStyle/>
          <a:p>
            <a:pPr algn="r">
              <a:spcBef>
                <a:spcPts val="0"/>
              </a:spcBef>
              <a:spcAft>
                <a:spcPts val="0"/>
              </a:spcAft>
            </a:pPr>
            <a:r>
              <a:rPr lang="tr-TR" sz="1000" b="0" i="0">
                <a:solidFill>
                  <a:srgbClr val="F0F0F0"/>
                </a:solidFill>
                <a:latin typeface="Calibri"/>
              </a:rPr>
              <a:t>Görsel: 9. Sınıf Coğrafya Ders Kitabı, s. 75 (ünite açılışı)</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 bölümünde neler öğreneceğiz?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ÜNİTE · B</a:t>
            </a:r>
          </a:p>
        </p:txBody>
      </p:sp>
      <p:sp>
        <p:nvSpPr>
          <p:cNvPr id="6" name="Rounded Rectangle 5"/>
          <p:cNvSpPr/>
          <p:nvPr/>
        </p:nvSpPr>
        <p:spPr>
          <a:xfrm>
            <a:off x="502920" y="1261872"/>
            <a:ext cx="2788920" cy="4983480"/>
          </a:xfrm>
          <a:prstGeom prst="roundRect">
            <a:avLst>
              <a:gd name="adj" fmla="val 4000"/>
            </a:avLst>
          </a:prstGeom>
          <a:solidFill>
            <a:srgbClr val="F0F0F0"/>
          </a:solidFill>
          <a:ln>
            <a:noFill/>
          </a:ln>
          <a:effectLst/>
        </p:spPr>
        <p:txBody>
          <a:bodyPr rtlCol="0" anchor="ctr"/>
          <a:lstStyle/>
          <a:p/>
        </p:txBody>
      </p:sp>
      <p:sp>
        <p:nvSpPr>
          <p:cNvPr id="7" name="Rounded Rectangle 6"/>
          <p:cNvSpPr/>
          <p:nvPr/>
        </p:nvSpPr>
        <p:spPr>
          <a:xfrm>
            <a:off x="502920" y="1261872"/>
            <a:ext cx="2788920" cy="566928"/>
          </a:xfrm>
          <a:prstGeom prst="roundRect">
            <a:avLst>
              <a:gd name="adj" fmla="val 15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1500" b="1" i="0">
                <a:solidFill>
                  <a:srgbClr val="FFFFFF"/>
                </a:solidFill>
                <a:latin typeface="Calibri"/>
              </a:rPr>
              <a:t>A bölümünde öğrendik</a:t>
            </a:r>
          </a:p>
        </p:txBody>
      </p:sp>
      <p:sp>
        <p:nvSpPr>
          <p:cNvPr id="8" name="TextBox 7"/>
          <p:cNvSpPr txBox="1"/>
          <p:nvPr/>
        </p:nvSpPr>
        <p:spPr>
          <a:xfrm>
            <a:off x="612648" y="1947672"/>
            <a:ext cx="2569464" cy="4160520"/>
          </a:xfrm>
          <a:prstGeom prst="rect">
            <a:avLst/>
          </a:prstGeom>
          <a:noFill/>
        </p:spPr>
        <p:txBody>
          <a:bodyPr wrap="square" anchor="t" lIns="73152" rIns="73152" tIns="36576" bIns="36576">
            <a:noAutofit/>
          </a:bodyPr>
          <a:lstStyle/>
          <a:p>
            <a:pPr algn="l">
              <a:spcBef>
                <a:spcPts val="0"/>
              </a:spcBef>
              <a:spcAft>
                <a:spcPts val="400"/>
              </a:spcAft>
            </a:pPr>
            <a:r>
              <a:rPr lang="tr-TR" sz="1900" b="1" i="0">
                <a:solidFill>
                  <a:srgbClr val="2C6696"/>
                </a:solidFill>
                <a:latin typeface="Calibri"/>
              </a:rPr>
              <a:t>3.1.1. Hava Olayları</a:t>
            </a:r>
          </a:p>
          <a:p>
            <a:pPr algn="l">
              <a:spcBef>
                <a:spcPts val="0"/>
              </a:spcBef>
              <a:spcAft>
                <a:spcPts val="1400"/>
              </a:spcAft>
            </a:pPr>
            <a:r>
              <a:rPr lang="tr-TR" sz="1900" b="0" i="0">
                <a:solidFill>
                  <a:srgbClr val="262626"/>
                </a:solidFill>
                <a:latin typeface="Calibri"/>
              </a:rPr>
              <a:t>sıcaklık, basınç, rüzgâr, nem, yağış; aşırı hava olayları; hava tahmini</a:t>
            </a:r>
          </a:p>
          <a:p>
            <a:pPr algn="l">
              <a:spcBef>
                <a:spcPts val="0"/>
              </a:spcBef>
              <a:spcAft>
                <a:spcPts val="400"/>
              </a:spcAft>
            </a:pPr>
            <a:r>
              <a:rPr lang="tr-TR" sz="1900" b="1" i="0">
                <a:solidFill>
                  <a:srgbClr val="1E7B6E"/>
                </a:solidFill>
                <a:latin typeface="Calibri"/>
              </a:rPr>
              <a:t>3.1.2. İklim Sistemi</a:t>
            </a:r>
          </a:p>
          <a:p>
            <a:pPr algn="l">
              <a:spcBef>
                <a:spcPts val="0"/>
              </a:spcBef>
              <a:spcAft>
                <a:spcPts val="1400"/>
              </a:spcAft>
            </a:pPr>
            <a:r>
              <a:rPr lang="tr-TR" sz="1900" b="0" i="0">
                <a:solidFill>
                  <a:srgbClr val="262626"/>
                </a:solidFill>
                <a:latin typeface="Calibri"/>
              </a:rPr>
              <a:t>beş bileşen, değişkenler ve onları etkileyen faktörler</a:t>
            </a:r>
          </a:p>
          <a:p>
            <a:pPr algn="l">
              <a:spcBef>
                <a:spcPts val="0"/>
              </a:spcBef>
              <a:spcAft>
                <a:spcPts val="400"/>
              </a:spcAft>
            </a:pPr>
            <a:r>
              <a:rPr lang="tr-TR" sz="1900" b="1" i="0">
                <a:solidFill>
                  <a:srgbClr val="7A4EA0"/>
                </a:solidFill>
                <a:latin typeface="Calibri"/>
              </a:rPr>
              <a:t>18. hafta: okul temelli planlama</a:t>
            </a:r>
          </a:p>
          <a:p>
            <a:pPr algn="l">
              <a:spcBef>
                <a:spcPts val="0"/>
              </a:spcBef>
              <a:spcAft>
                <a:spcPts val="0"/>
              </a:spcAft>
            </a:pPr>
            <a:r>
              <a:rPr lang="tr-TR" sz="1900" b="0" i="0">
                <a:solidFill>
                  <a:srgbClr val="262626"/>
                </a:solidFill>
                <a:latin typeface="Calibri"/>
              </a:rPr>
              <a:t>gözlem günlükleri ve coğrafya okumaları</a:t>
            </a:r>
          </a:p>
        </p:txBody>
      </p:sp>
      <p:sp>
        <p:nvSpPr>
          <p:cNvPr id="9" name="Rounded Rectangle 8"/>
          <p:cNvSpPr/>
          <p:nvPr/>
        </p:nvSpPr>
        <p:spPr>
          <a:xfrm>
            <a:off x="3474720" y="1261872"/>
            <a:ext cx="4015587" cy="4983480"/>
          </a:xfrm>
          <a:prstGeom prst="roundRect">
            <a:avLst>
              <a:gd name="adj" fmla="val 4000"/>
            </a:avLst>
          </a:prstGeom>
          <a:solidFill>
            <a:srgbClr val="F0F0F0"/>
          </a:solidFill>
          <a:ln>
            <a:noFill/>
          </a:ln>
          <a:effectLst/>
        </p:spPr>
        <p:txBody>
          <a:bodyPr rtlCol="0" anchor="ctr"/>
          <a:lstStyle/>
          <a:p/>
        </p:txBody>
      </p:sp>
      <p:sp>
        <p:nvSpPr>
          <p:cNvPr id="10" name="Rounded Rectangle 9"/>
          <p:cNvSpPr/>
          <p:nvPr/>
        </p:nvSpPr>
        <p:spPr>
          <a:xfrm>
            <a:off x="3474720" y="1261872"/>
            <a:ext cx="4015587" cy="566928"/>
          </a:xfrm>
          <a:prstGeom prst="roundRect">
            <a:avLst>
              <a:gd name="adj" fmla="val 15000"/>
            </a:avLst>
          </a:prstGeom>
          <a:solidFill>
            <a:srgbClr val="B85C12"/>
          </a:solidFill>
          <a:ln>
            <a:noFill/>
          </a:ln>
          <a:effectLst/>
        </p:spPr>
        <p:txBody>
          <a:bodyPr rtlCol="0" anchor="ctr" wrap="square" lIns="128016" rIns="128016" tIns="73152" bIns="73152">
            <a:noAutofit/>
          </a:bodyPr>
          <a:lstStyle/>
          <a:p>
            <a:pPr algn="ctr">
              <a:spcBef>
                <a:spcPts val="0"/>
              </a:spcBef>
              <a:spcAft>
                <a:spcPts val="0"/>
              </a:spcAft>
            </a:pPr>
            <a:r>
              <a:rPr lang="tr-TR" sz="1500" b="1" i="0">
                <a:solidFill>
                  <a:srgbClr val="FFFFFF"/>
                </a:solidFill>
                <a:latin typeface="Calibri"/>
              </a:rPr>
              <a:t>15-16. hafta · s. 118-120</a:t>
            </a:r>
          </a:p>
        </p:txBody>
      </p:sp>
      <p:sp>
        <p:nvSpPr>
          <p:cNvPr id="11" name="TextBox 10"/>
          <p:cNvSpPr txBox="1"/>
          <p:nvPr/>
        </p:nvSpPr>
        <p:spPr>
          <a:xfrm>
            <a:off x="3584448" y="1920240"/>
            <a:ext cx="3796131" cy="91440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B85C12"/>
                </a:solidFill>
                <a:latin typeface="Calibri"/>
              </a:rPr>
              <a:t>3.1.3. İklim Türleri</a:t>
            </a:r>
          </a:p>
        </p:txBody>
      </p:sp>
      <p:sp>
        <p:nvSpPr>
          <p:cNvPr id="12" name="TextBox 11"/>
          <p:cNvSpPr txBox="1"/>
          <p:nvPr/>
        </p:nvSpPr>
        <p:spPr>
          <a:xfrm>
            <a:off x="3584448" y="2862072"/>
            <a:ext cx="3796131"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D3373A"/>
                </a:solidFill>
                <a:latin typeface="Calibri"/>
              </a:rPr>
              <a:t>COĞ.9.3.3</a:t>
            </a:r>
          </a:p>
        </p:txBody>
      </p:sp>
      <p:sp>
        <p:nvSpPr>
          <p:cNvPr id="13" name="TextBox 12"/>
          <p:cNvSpPr txBox="1"/>
          <p:nvPr/>
        </p:nvSpPr>
        <p:spPr>
          <a:xfrm>
            <a:off x="3584448" y="3182112"/>
            <a:ext cx="3796131" cy="1600200"/>
          </a:xfrm>
          <a:prstGeom prst="rect">
            <a:avLst/>
          </a:prstGeom>
          <a:noFill/>
        </p:spPr>
        <p:txBody>
          <a:bodyPr wrap="square" anchor="t" lIns="73152" rIns="73152" tIns="36576" bIns="36576">
            <a:noAutofit/>
          </a:bodyPr>
          <a:lstStyle/>
          <a:p>
            <a:pPr algn="l">
              <a:spcBef>
                <a:spcPts val="0"/>
              </a:spcBef>
              <a:spcAft>
                <a:spcPts val="0"/>
              </a:spcAft>
            </a:pPr>
            <a:r>
              <a:rPr lang="tr-TR" sz="1950" b="0" i="0">
                <a:solidFill>
                  <a:srgbClr val="262626"/>
                </a:solidFill>
                <a:latin typeface="Calibri"/>
              </a:rPr>
              <a:t>Türkiye ve dünyadaki farklı iklim türlerine sahip yerlerin iklim verilerini kullanarak tablo, grafik, şekil ve/veya diyagram hazırlayabilme</a:t>
            </a:r>
          </a:p>
        </p:txBody>
      </p:sp>
      <p:cxnSp>
        <p:nvCxnSpPr>
          <p:cNvPr id="14" name="Connector 13"/>
          <p:cNvCxnSpPr/>
          <p:nvPr/>
        </p:nvCxnSpPr>
        <p:spPr>
          <a:xfrm>
            <a:off x="3639312" y="4873752"/>
            <a:ext cx="3686403" cy="0"/>
          </a:xfrm>
          <a:prstGeom prst="line">
            <a:avLst/>
          </a:prstGeom>
          <a:ln w="12700">
            <a:solidFill>
              <a:srgbClr val="D9D9D9"/>
            </a:solidFill>
          </a:ln>
        </p:spPr>
      </p:cxnSp>
      <p:sp>
        <p:nvSpPr>
          <p:cNvPr id="15" name="TextBox 14"/>
          <p:cNvSpPr txBox="1"/>
          <p:nvPr/>
        </p:nvSpPr>
        <p:spPr>
          <a:xfrm>
            <a:off x="3584448" y="4946904"/>
            <a:ext cx="3796131" cy="1225296"/>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Kitap: …iklim türlerine yönelik tablo, grafik, şekil ve/veya diyagram hazırlanabilmesi…</a:t>
            </a:r>
          </a:p>
        </p:txBody>
      </p:sp>
      <p:sp>
        <p:nvSpPr>
          <p:cNvPr id="16" name="Rounded Rectangle 15"/>
          <p:cNvSpPr/>
          <p:nvPr/>
        </p:nvSpPr>
        <p:spPr>
          <a:xfrm>
            <a:off x="7673187" y="1261872"/>
            <a:ext cx="4015587" cy="4983480"/>
          </a:xfrm>
          <a:prstGeom prst="roundRect">
            <a:avLst>
              <a:gd name="adj" fmla="val 4000"/>
            </a:avLst>
          </a:prstGeom>
          <a:solidFill>
            <a:srgbClr val="F0F0F0"/>
          </a:solidFill>
          <a:ln>
            <a:noFill/>
          </a:ln>
          <a:effectLst/>
        </p:spPr>
        <p:txBody>
          <a:bodyPr rtlCol="0" anchor="ctr"/>
          <a:lstStyle/>
          <a:p/>
        </p:txBody>
      </p:sp>
      <p:sp>
        <p:nvSpPr>
          <p:cNvPr id="17" name="Rounded Rectangle 16"/>
          <p:cNvSpPr/>
          <p:nvPr/>
        </p:nvSpPr>
        <p:spPr>
          <a:xfrm>
            <a:off x="7673187" y="1261872"/>
            <a:ext cx="4015587" cy="566928"/>
          </a:xfrm>
          <a:prstGeom prst="roundRect">
            <a:avLst>
              <a:gd name="adj" fmla="val 15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1500" b="1" i="0">
                <a:solidFill>
                  <a:srgbClr val="FFFFFF"/>
                </a:solidFill>
                <a:latin typeface="Calibri"/>
              </a:rPr>
              <a:t>17 ve 19. hafta · s. 121-131</a:t>
            </a:r>
          </a:p>
        </p:txBody>
      </p:sp>
      <p:sp>
        <p:nvSpPr>
          <p:cNvPr id="18" name="TextBox 17"/>
          <p:cNvSpPr txBox="1"/>
          <p:nvPr/>
        </p:nvSpPr>
        <p:spPr>
          <a:xfrm>
            <a:off x="7782915" y="1920240"/>
            <a:ext cx="3796131" cy="91440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D3373A"/>
                </a:solidFill>
                <a:latin typeface="Calibri"/>
              </a:rPr>
              <a:t>3.1.4. İklim Sisteminde Yaşanan Değişiklikler</a:t>
            </a:r>
          </a:p>
        </p:txBody>
      </p:sp>
      <p:sp>
        <p:nvSpPr>
          <p:cNvPr id="19" name="TextBox 18"/>
          <p:cNvSpPr txBox="1"/>
          <p:nvPr/>
        </p:nvSpPr>
        <p:spPr>
          <a:xfrm>
            <a:off x="7782915" y="2862072"/>
            <a:ext cx="3796131"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D3373A"/>
                </a:solidFill>
                <a:latin typeface="Calibri"/>
              </a:rPr>
              <a:t>COĞ.9.3.4</a:t>
            </a:r>
          </a:p>
        </p:txBody>
      </p:sp>
      <p:sp>
        <p:nvSpPr>
          <p:cNvPr id="20" name="TextBox 19"/>
          <p:cNvSpPr txBox="1"/>
          <p:nvPr/>
        </p:nvSpPr>
        <p:spPr>
          <a:xfrm>
            <a:off x="7782915" y="3182112"/>
            <a:ext cx="3796131" cy="1600200"/>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İklim sistemi ve sürecinde meydana gelen değişiklikleri algılayabilme</a:t>
            </a:r>
          </a:p>
        </p:txBody>
      </p:sp>
      <p:cxnSp>
        <p:nvCxnSpPr>
          <p:cNvPr id="21" name="Connector 20"/>
          <p:cNvCxnSpPr/>
          <p:nvPr/>
        </p:nvCxnSpPr>
        <p:spPr>
          <a:xfrm>
            <a:off x="7837779" y="4873752"/>
            <a:ext cx="3686403" cy="0"/>
          </a:xfrm>
          <a:prstGeom prst="line">
            <a:avLst/>
          </a:prstGeom>
          <a:ln w="12700">
            <a:solidFill>
              <a:srgbClr val="D9D9D9"/>
            </a:solidFill>
          </a:ln>
        </p:spPr>
      </p:cxnSp>
      <p:sp>
        <p:nvSpPr>
          <p:cNvPr id="22" name="TextBox 21"/>
          <p:cNvSpPr txBox="1"/>
          <p:nvPr/>
        </p:nvSpPr>
        <p:spPr>
          <a:xfrm>
            <a:off x="7782915" y="4946904"/>
            <a:ext cx="3796131" cy="1225296"/>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Kitap: …iklim sistemindeki değişim ve sürekliliğin algılanabilmesi…</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74</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 / 217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B85C12"/>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15.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15</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150" b="1" i="0">
                <a:solidFill>
                  <a:srgbClr val="FFFFFF"/>
                </a:solidFill>
                <a:latin typeface="Calibri"/>
              </a:rPr>
              <a:t>İklim Türleri I: Sınıflandırma, Türkiye ve Grafik Okuma</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28 Aralık 2026-1 Ocak 2027 · kısa hafta (1 Ocak tatil) · 2 ders saati · Kitap s. 118-120</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COĞ.9.3.3</a:t>
            </a:r>
          </a:p>
        </p:txBody>
      </p:sp>
      <p:sp>
        <p:nvSpPr>
          <p:cNvPr id="10" name="TextBox 9"/>
          <p:cNvSpPr txBox="1"/>
          <p:nvPr/>
        </p:nvSpPr>
        <p:spPr>
          <a:xfrm>
            <a:off x="3063240" y="2532888"/>
            <a:ext cx="8412480" cy="12606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Türkiye ve dünyadaki farklı iklim türlerine sahip yerlerin iklim verilerini kullanarak tablo, grafik, şekil ve/veya diyagram hazırlayabilme</a:t>
            </a:r>
          </a:p>
        </p:txBody>
      </p:sp>
      <p:sp>
        <p:nvSpPr>
          <p:cNvPr id="11" name="TextBox 10"/>
          <p:cNvSpPr txBox="1"/>
          <p:nvPr/>
        </p:nvSpPr>
        <p:spPr>
          <a:xfrm>
            <a:off x="3063240" y="39032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4268978"/>
            <a:ext cx="8412480" cy="1656334"/>
          </a:xfrm>
          <a:prstGeom prst="rect">
            <a:avLst/>
          </a:prstGeom>
          <a:noFill/>
        </p:spPr>
        <p:txBody>
          <a:bodyPr wrap="square" anchor="t" lIns="73152" rIns="73152" tIns="36576" bIns="36576">
            <a:noAutofit/>
          </a:bodyPr>
          <a:lstStyle/>
          <a:p>
            <a:pPr algn="l" marL="246709" indent="-246709">
              <a:spcBef>
                <a:spcPts val="0"/>
              </a:spcBef>
              <a:spcAft>
                <a:spcPts val="375"/>
              </a:spcAft>
            </a:pPr>
            <a:r>
              <a:rPr lang="tr-TR" sz="1500" b="1" i="0">
                <a:solidFill>
                  <a:srgbClr val="FCC021"/>
                </a:solidFill>
                <a:latin typeface="Calibri"/>
              </a:rPr>
              <a:t>a)  </a:t>
            </a:r>
            <a:r>
              <a:rPr lang="tr-TR" sz="1500" b="0" i="0">
                <a:solidFill>
                  <a:srgbClr val="FFFFFF"/>
                </a:solidFill>
                <a:latin typeface="Calibri"/>
              </a:rPr>
              <a:t>Türkiye ve dünyadaki farklı iklim türlerine sahip yerlerin iklim verilerini kullanarak oluşturacağı tablo, grafik, şekil ve/veya diyagramın amacını belirler.</a:t>
            </a:r>
          </a:p>
          <a:p>
            <a:pPr algn="l" marL="255140" indent="-255140">
              <a:spcBef>
                <a:spcPts val="0"/>
              </a:spcBef>
              <a:spcAft>
                <a:spcPts val="375"/>
              </a:spcAft>
            </a:pPr>
            <a:r>
              <a:rPr lang="tr-TR" sz="1500" b="1" i="0">
                <a:solidFill>
                  <a:srgbClr val="FCC021"/>
                </a:solidFill>
                <a:latin typeface="Calibri"/>
              </a:rPr>
              <a:t>b)  </a:t>
            </a:r>
            <a:r>
              <a:rPr lang="tr-TR" sz="1500" b="0" i="0">
                <a:solidFill>
                  <a:srgbClr val="FFFFFF"/>
                </a:solidFill>
                <a:latin typeface="Calibri"/>
              </a:rPr>
              <a:t>Türkiye ve dünyadaki farklı iklim türlerine sahip yerlerin iklim verilerini kullanarak oluşturacağı tablo, grafik, şekil ve/veya diyagramın türü için gerekli olan araç gereci belirler.</a:t>
            </a:r>
          </a:p>
          <a:p>
            <a:pPr algn="l" marL="231962" indent="-231962">
              <a:spcBef>
                <a:spcPts val="0"/>
              </a:spcBef>
              <a:spcAft>
                <a:spcPts val="375"/>
              </a:spcAft>
            </a:pPr>
            <a:r>
              <a:rPr lang="tr-TR" sz="1500" b="1" i="0">
                <a:solidFill>
                  <a:srgbClr val="FCC021"/>
                </a:solidFill>
                <a:latin typeface="Calibri"/>
              </a:rPr>
              <a:t>c)  </a:t>
            </a:r>
            <a:r>
              <a:rPr lang="tr-TR" sz="1500" b="0" i="0">
                <a:solidFill>
                  <a:srgbClr val="FFFFFF"/>
                </a:solidFill>
                <a:latin typeface="Calibri"/>
              </a:rPr>
              <a:t>Türkiye ve dünyadaki farklı iklim türlerine sahip yerlerin iklim verilerini toplar.</a:t>
            </a:r>
          </a:p>
          <a:p>
            <a:pPr algn="l" marL="231962" indent="-231962">
              <a:spcBef>
                <a:spcPts val="0"/>
              </a:spcBef>
              <a:spcAft>
                <a:spcPts val="0"/>
              </a:spcAft>
            </a:pPr>
            <a:r>
              <a:rPr lang="tr-TR" sz="1500" b="1" i="0">
                <a:solidFill>
                  <a:srgbClr val="FCC021"/>
                </a:solidFill>
                <a:latin typeface="Calibri"/>
              </a:rPr>
              <a:t>ç)  </a:t>
            </a:r>
            <a:r>
              <a:rPr lang="tr-TR" sz="1500" b="0" i="0">
                <a:solidFill>
                  <a:srgbClr val="FFFFFF"/>
                </a:solidFill>
                <a:latin typeface="Calibri"/>
              </a:rPr>
              <a:t>Türkiye ve dünyadaki farklı iklim türlerine sahip yerlerin iklim verilerini sınıflandırır.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3. Ünite (B): İklim Türleri ve İklim Değişiklikleri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3 / 217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15. HAFTA</a:t>
            </a:r>
          </a:p>
        </p:txBody>
      </p:sp>
      <p:cxnSp>
        <p:nvCxnSpPr>
          <p:cNvPr id="6" name="Connector 5"/>
          <p:cNvCxnSpPr/>
          <p:nvPr/>
        </p:nvCxnSpPr>
        <p:spPr>
          <a:xfrm>
            <a:off x="1351254" y="2212848"/>
            <a:ext cx="9489185" cy="0"/>
          </a:xfrm>
          <a:prstGeom prst="line">
            <a:avLst/>
          </a:prstGeom>
          <a:ln w="50800">
            <a:solidFill>
              <a:srgbClr val="D9D9D9"/>
            </a:solidFill>
          </a:ln>
        </p:spPr>
      </p:cxnSp>
      <p:sp>
        <p:nvSpPr>
          <p:cNvPr id="7" name="Oval 6"/>
          <p:cNvSpPr/>
          <p:nvPr/>
        </p:nvSpPr>
        <p:spPr>
          <a:xfrm>
            <a:off x="967206" y="1828800"/>
            <a:ext cx="768096" cy="76809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Yaşadığımız yerin iklimi</a:t>
            </a:r>
          </a:p>
        </p:txBody>
      </p:sp>
      <p:sp>
        <p:nvSpPr>
          <p:cNvPr id="9" name="TextBox 8"/>
          <p:cNvSpPr txBox="1"/>
          <p:nvPr/>
        </p:nvSpPr>
        <p:spPr>
          <a:xfrm>
            <a:off x="502920"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9. haftadaki listemize dönüş</a:t>
            </a:r>
          </a:p>
        </p:txBody>
      </p:sp>
      <p:sp>
        <p:nvSpPr>
          <p:cNvPr id="10" name="Oval 9"/>
          <p:cNvSpPr/>
          <p:nvPr/>
        </p:nvSpPr>
        <p:spPr>
          <a:xfrm>
            <a:off x="2865043"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400757"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İklim türleri</a:t>
            </a:r>
          </a:p>
        </p:txBody>
      </p:sp>
      <p:sp>
        <p:nvSpPr>
          <p:cNvPr id="12" name="TextBox 11"/>
          <p:cNvSpPr txBox="1"/>
          <p:nvPr/>
        </p:nvSpPr>
        <p:spPr>
          <a:xfrm>
            <a:off x="2400757"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Sıcak, ılıman, soğuk</a:t>
            </a:r>
          </a:p>
        </p:txBody>
      </p:sp>
      <p:sp>
        <p:nvSpPr>
          <p:cNvPr id="13" name="Oval 12"/>
          <p:cNvSpPr/>
          <p:nvPr/>
        </p:nvSpPr>
        <p:spPr>
          <a:xfrm>
            <a:off x="4762880" y="1828800"/>
            <a:ext cx="768096" cy="76809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4298594"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Dünya haritasında</a:t>
            </a:r>
          </a:p>
        </p:txBody>
      </p:sp>
      <p:sp>
        <p:nvSpPr>
          <p:cNvPr id="15" name="TextBox 14"/>
          <p:cNvSpPr txBox="1"/>
          <p:nvPr/>
        </p:nvSpPr>
        <p:spPr>
          <a:xfrm>
            <a:off x="4298594"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Hangi iklim nerede?</a:t>
            </a:r>
          </a:p>
        </p:txBody>
      </p:sp>
      <p:sp>
        <p:nvSpPr>
          <p:cNvPr id="16" name="Oval 15"/>
          <p:cNvSpPr/>
          <p:nvPr/>
        </p:nvSpPr>
        <p:spPr>
          <a:xfrm>
            <a:off x="6660717"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6196431"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Türkiye'nin iklimleri</a:t>
            </a:r>
          </a:p>
        </p:txBody>
      </p:sp>
      <p:sp>
        <p:nvSpPr>
          <p:cNvPr id="18" name="TextBox 17"/>
          <p:cNvSpPr txBox="1"/>
          <p:nvPr/>
        </p:nvSpPr>
        <p:spPr>
          <a:xfrm>
            <a:off x="6196431"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Üç büyük iklim, geçişler</a:t>
            </a:r>
          </a:p>
        </p:txBody>
      </p:sp>
      <p:sp>
        <p:nvSpPr>
          <p:cNvPr id="19" name="Oval 18"/>
          <p:cNvSpPr/>
          <p:nvPr/>
        </p:nvSpPr>
        <p:spPr>
          <a:xfrm>
            <a:off x="8558554" y="1828800"/>
            <a:ext cx="768096" cy="768096"/>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8094268"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Grafik okuma</a:t>
            </a:r>
          </a:p>
        </p:txBody>
      </p:sp>
      <p:sp>
        <p:nvSpPr>
          <p:cNvPr id="21" name="TextBox 20"/>
          <p:cNvSpPr txBox="1"/>
          <p:nvPr/>
        </p:nvSpPr>
        <p:spPr>
          <a:xfrm>
            <a:off x="8094268"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Girne grafiği</a:t>
            </a:r>
          </a:p>
        </p:txBody>
      </p:sp>
      <p:sp>
        <p:nvSpPr>
          <p:cNvPr id="22" name="Oval 21"/>
          <p:cNvSpPr/>
          <p:nvPr/>
        </p:nvSpPr>
        <p:spPr>
          <a:xfrm>
            <a:off x="10456391"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6</a:t>
            </a:r>
          </a:p>
        </p:txBody>
      </p:sp>
      <p:sp>
        <p:nvSpPr>
          <p:cNvPr id="23" name="Rounded Rectangle 22"/>
          <p:cNvSpPr/>
          <p:nvPr/>
        </p:nvSpPr>
        <p:spPr>
          <a:xfrm>
            <a:off x="9992105"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Etkinlik başlıyor</a:t>
            </a:r>
          </a:p>
        </p:txBody>
      </p:sp>
      <p:sp>
        <p:nvSpPr>
          <p:cNvPr id="24" name="TextBox 23"/>
          <p:cNvSpPr txBox="1"/>
          <p:nvPr/>
        </p:nvSpPr>
        <p:spPr>
          <a:xfrm>
            <a:off x="9992105"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Amaç, araç, veri</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 / 217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9. haftaya dönüş: yaşadığımız yerin iklimi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KÖPRÜ</a:t>
            </a:r>
          </a:p>
        </p:txBody>
      </p:sp>
      <p:sp>
        <p:nvSpPr>
          <p:cNvPr id="6" name="Rounded Rectangle 5"/>
          <p:cNvSpPr/>
          <p:nvPr/>
        </p:nvSpPr>
        <p:spPr>
          <a:xfrm>
            <a:off x="502920" y="1261872"/>
            <a:ext cx="5486400" cy="4983480"/>
          </a:xfrm>
          <a:prstGeom prst="roundRect">
            <a:avLst>
              <a:gd name="adj" fmla="val 5000"/>
            </a:avLst>
          </a:prstGeom>
          <a:solidFill>
            <a:srgbClr val="FFFFFF"/>
          </a:solidFill>
          <a:ln>
            <a:noFill/>
          </a:ln>
          <a:effectLst/>
        </p:spPr>
        <p:txBody>
          <a:bodyPr rtlCol="0" anchor="ctr"/>
          <a:lstStyle/>
          <a:p/>
        </p:txBody>
      </p:sp>
      <p:sp>
        <p:nvSpPr>
          <p:cNvPr id="7" name="Rounded Rectangle 6"/>
          <p:cNvSpPr/>
          <p:nvPr/>
        </p:nvSpPr>
        <p:spPr>
          <a:xfrm>
            <a:off x="502920" y="1261872"/>
            <a:ext cx="5486400" cy="566928"/>
          </a:xfrm>
          <a:prstGeom prst="roundRect">
            <a:avLst>
              <a:gd name="adj" fmla="val 25000"/>
            </a:avLst>
          </a:prstGeom>
          <a:solidFill>
            <a:srgbClr val="B85C12"/>
          </a:solidFill>
          <a:ln>
            <a:noFill/>
          </a:ln>
          <a:effectLst/>
        </p:spPr>
        <p:txBody>
          <a:bodyPr rtlCol="0" anchor="ctr"/>
          <a:lstStyle/>
          <a:p/>
        </p:txBody>
      </p:sp>
      <p:sp>
        <p:nvSpPr>
          <p:cNvPr id="8" name="Rectangle 7"/>
          <p:cNvSpPr/>
          <p:nvPr/>
        </p:nvSpPr>
        <p:spPr>
          <a:xfrm>
            <a:off x="502920" y="1545336"/>
            <a:ext cx="5486400" cy="283464"/>
          </a:xfrm>
          <a:prstGeom prst="rect">
            <a:avLst/>
          </a:prstGeom>
          <a:solidFill>
            <a:srgbClr val="B85C12"/>
          </a:solidFill>
          <a:ln>
            <a:noFill/>
          </a:ln>
          <a:effectLst/>
        </p:spPr>
        <p:txBody>
          <a:bodyPr rtlCol="0" anchor="ctr"/>
          <a:lstStyle/>
          <a:p/>
        </p:txBody>
      </p:sp>
      <p:sp>
        <p:nvSpPr>
          <p:cNvPr id="9" name="TextBox 8"/>
          <p:cNvSpPr txBox="1"/>
          <p:nvPr/>
        </p:nvSpPr>
        <p:spPr>
          <a:xfrm>
            <a:off x="594360" y="1261872"/>
            <a:ext cx="5303520" cy="566928"/>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9. hafta · sınıfımızın listesi</a:t>
            </a:r>
          </a:p>
        </p:txBody>
      </p:sp>
      <p:sp>
        <p:nvSpPr>
          <p:cNvPr id="10" name="Rounded Rectangle 9"/>
          <p:cNvSpPr/>
          <p:nvPr/>
        </p:nvSpPr>
        <p:spPr>
          <a:xfrm>
            <a:off x="502920" y="1261872"/>
            <a:ext cx="5486400" cy="4983480"/>
          </a:xfrm>
          <a:prstGeom prst="roundRect">
            <a:avLst>
              <a:gd name="adj" fmla="val 5000"/>
            </a:avLst>
          </a:prstGeom>
          <a:noFill/>
          <a:ln w="12700">
            <a:solidFill>
              <a:srgbClr val="D9D9D9"/>
            </a:solidFill>
          </a:ln>
          <a:effectLst/>
        </p:spPr>
        <p:txBody>
          <a:bodyPr rtlCol="0" anchor="ctr"/>
          <a:lstStyle/>
          <a:p/>
        </p:txBody>
      </p:sp>
      <p:sp>
        <p:nvSpPr>
          <p:cNvPr id="11" name="TextBox 10"/>
          <p:cNvSpPr txBox="1"/>
          <p:nvPr/>
        </p:nvSpPr>
        <p:spPr>
          <a:xfrm>
            <a:off x="640080" y="2066544"/>
            <a:ext cx="365760" cy="36576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767676"/>
                </a:solidFill>
                <a:latin typeface="Calibri"/>
              </a:rPr>
              <a:t>1.</a:t>
            </a:r>
          </a:p>
        </p:txBody>
      </p:sp>
      <p:cxnSp>
        <p:nvCxnSpPr>
          <p:cNvPr id="12" name="Connector 11"/>
          <p:cNvCxnSpPr/>
          <p:nvPr/>
        </p:nvCxnSpPr>
        <p:spPr>
          <a:xfrm>
            <a:off x="1051560" y="2450592"/>
            <a:ext cx="4663440" cy="0"/>
          </a:xfrm>
          <a:prstGeom prst="line">
            <a:avLst/>
          </a:prstGeom>
          <a:ln w="12700">
            <a:solidFill>
              <a:srgbClr val="D9D9D9"/>
            </a:solidFill>
            <a:prstDash val="dash"/>
          </a:ln>
        </p:spPr>
      </p:cxnSp>
      <p:sp>
        <p:nvSpPr>
          <p:cNvPr id="13" name="TextBox 12"/>
          <p:cNvSpPr txBox="1"/>
          <p:nvPr/>
        </p:nvSpPr>
        <p:spPr>
          <a:xfrm>
            <a:off x="640080" y="2798064"/>
            <a:ext cx="365760" cy="36576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767676"/>
                </a:solidFill>
                <a:latin typeface="Calibri"/>
              </a:rPr>
              <a:t>2.</a:t>
            </a:r>
          </a:p>
        </p:txBody>
      </p:sp>
      <p:cxnSp>
        <p:nvCxnSpPr>
          <p:cNvPr id="14" name="Connector 13"/>
          <p:cNvCxnSpPr/>
          <p:nvPr/>
        </p:nvCxnSpPr>
        <p:spPr>
          <a:xfrm>
            <a:off x="1051560" y="3182112"/>
            <a:ext cx="4663440" cy="0"/>
          </a:xfrm>
          <a:prstGeom prst="line">
            <a:avLst/>
          </a:prstGeom>
          <a:ln w="12700">
            <a:solidFill>
              <a:srgbClr val="D9D9D9"/>
            </a:solidFill>
            <a:prstDash val="dash"/>
          </a:ln>
        </p:spPr>
      </p:cxnSp>
      <p:sp>
        <p:nvSpPr>
          <p:cNvPr id="15" name="TextBox 14"/>
          <p:cNvSpPr txBox="1"/>
          <p:nvPr/>
        </p:nvSpPr>
        <p:spPr>
          <a:xfrm>
            <a:off x="640080" y="3529584"/>
            <a:ext cx="365760" cy="36576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767676"/>
                </a:solidFill>
                <a:latin typeface="Calibri"/>
              </a:rPr>
              <a:t>3.</a:t>
            </a:r>
          </a:p>
        </p:txBody>
      </p:sp>
      <p:cxnSp>
        <p:nvCxnSpPr>
          <p:cNvPr id="16" name="Connector 15"/>
          <p:cNvCxnSpPr/>
          <p:nvPr/>
        </p:nvCxnSpPr>
        <p:spPr>
          <a:xfrm>
            <a:off x="1051560" y="3913632"/>
            <a:ext cx="4663440" cy="0"/>
          </a:xfrm>
          <a:prstGeom prst="line">
            <a:avLst/>
          </a:prstGeom>
          <a:ln w="12700">
            <a:solidFill>
              <a:srgbClr val="D9D9D9"/>
            </a:solidFill>
            <a:prstDash val="dash"/>
          </a:ln>
        </p:spPr>
      </p:cxnSp>
      <p:sp>
        <p:nvSpPr>
          <p:cNvPr id="17" name="TextBox 16"/>
          <p:cNvSpPr txBox="1"/>
          <p:nvPr/>
        </p:nvSpPr>
        <p:spPr>
          <a:xfrm>
            <a:off x="640080" y="4261104"/>
            <a:ext cx="365760" cy="36576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767676"/>
                </a:solidFill>
                <a:latin typeface="Calibri"/>
              </a:rPr>
              <a:t>4.</a:t>
            </a:r>
          </a:p>
        </p:txBody>
      </p:sp>
      <p:cxnSp>
        <p:nvCxnSpPr>
          <p:cNvPr id="18" name="Connector 17"/>
          <p:cNvCxnSpPr/>
          <p:nvPr/>
        </p:nvCxnSpPr>
        <p:spPr>
          <a:xfrm>
            <a:off x="1051560" y="4645152"/>
            <a:ext cx="4663440" cy="0"/>
          </a:xfrm>
          <a:prstGeom prst="line">
            <a:avLst/>
          </a:prstGeom>
          <a:ln w="12700">
            <a:solidFill>
              <a:srgbClr val="D9D9D9"/>
            </a:solidFill>
            <a:prstDash val="dash"/>
          </a:ln>
        </p:spPr>
      </p:cxnSp>
      <p:sp>
        <p:nvSpPr>
          <p:cNvPr id="19" name="TextBox 18"/>
          <p:cNvSpPr txBox="1"/>
          <p:nvPr/>
        </p:nvSpPr>
        <p:spPr>
          <a:xfrm>
            <a:off x="640080" y="4992624"/>
            <a:ext cx="365760" cy="36576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767676"/>
                </a:solidFill>
                <a:latin typeface="Calibri"/>
              </a:rPr>
              <a:t>5.</a:t>
            </a:r>
          </a:p>
        </p:txBody>
      </p:sp>
      <p:cxnSp>
        <p:nvCxnSpPr>
          <p:cNvPr id="20" name="Connector 19"/>
          <p:cNvCxnSpPr/>
          <p:nvPr/>
        </p:nvCxnSpPr>
        <p:spPr>
          <a:xfrm>
            <a:off x="1051560" y="5376672"/>
            <a:ext cx="4663440" cy="0"/>
          </a:xfrm>
          <a:prstGeom prst="line">
            <a:avLst/>
          </a:prstGeom>
          <a:ln w="12700">
            <a:solidFill>
              <a:srgbClr val="D9D9D9"/>
            </a:solidFill>
            <a:prstDash val="dash"/>
          </a:ln>
        </p:spPr>
      </p:cxnSp>
      <p:sp>
        <p:nvSpPr>
          <p:cNvPr id="21" name="TextBox 20"/>
          <p:cNvSpPr txBox="1"/>
          <p:nvPr/>
        </p:nvSpPr>
        <p:spPr>
          <a:xfrm>
            <a:off x="6263640" y="1261872"/>
            <a:ext cx="5425135" cy="822960"/>
          </a:xfrm>
          <a:prstGeom prst="rect">
            <a:avLst/>
          </a:prstGeom>
          <a:noFill/>
        </p:spPr>
        <p:txBody>
          <a:bodyPr wrap="square" anchor="t" lIns="73152" rIns="73152" tIns="36576" bIns="36576">
            <a:noAutofit/>
          </a:bodyPr>
          <a:lstStyle/>
          <a:p>
            <a:pPr algn="l">
              <a:spcBef>
                <a:spcPts val="0"/>
              </a:spcBef>
              <a:spcAft>
                <a:spcPts val="0"/>
              </a:spcAft>
            </a:pPr>
            <a:r>
              <a:rPr lang="tr-TR" sz="1900" b="0" i="1">
                <a:solidFill>
                  <a:srgbClr val="767676"/>
                </a:solidFill>
                <a:latin typeface="Calibri"/>
              </a:rPr>
              <a:t>9. haftada yaşadığımız yerin iklimine ait özellikleri listelemiştik.</a:t>
            </a:r>
          </a:p>
        </p:txBody>
      </p:sp>
      <p:sp>
        <p:nvSpPr>
          <p:cNvPr id="22" name="Rounded Rectangle 21"/>
          <p:cNvSpPr/>
          <p:nvPr/>
        </p:nvSpPr>
        <p:spPr>
          <a:xfrm>
            <a:off x="6263640" y="2221992"/>
            <a:ext cx="5425135" cy="1691640"/>
          </a:xfrm>
          <a:prstGeom prst="roundRect">
            <a:avLst>
              <a:gd name="adj" fmla="val 8000"/>
            </a:avLst>
          </a:prstGeom>
          <a:solidFill>
            <a:srgbClr val="FFF3D1"/>
          </a:solidFill>
          <a:ln>
            <a:noFill/>
          </a:ln>
          <a:effectLst/>
        </p:spPr>
        <p:txBody>
          <a:bodyPr rtlCol="0" anchor="ctr" wrap="square" lIns="685800" rIns="685800" tIns="73152" bIns="73152">
            <a:noAutofit/>
          </a:bodyPr>
          <a:lstStyle/>
          <a:p>
            <a:pPr algn="l">
              <a:spcBef>
                <a:spcPts val="0"/>
              </a:spcBef>
              <a:spcAft>
                <a:spcPts val="0"/>
              </a:spcAft>
            </a:pPr>
            <a:r>
              <a:rPr lang="tr-TR" sz="2400" b="1" i="0">
                <a:solidFill>
                  <a:srgbClr val="262626"/>
                </a:solidFill>
                <a:latin typeface="Calibri"/>
              </a:rPr>
              <a:t>Bu özellikleri bir grafikle nasıl gösterirdik?</a:t>
            </a:r>
          </a:p>
        </p:txBody>
      </p:sp>
      <p:sp>
        <p:nvSpPr>
          <p:cNvPr id="23" name="Oval 22"/>
          <p:cNvSpPr/>
          <p:nvPr/>
        </p:nvSpPr>
        <p:spPr>
          <a:xfrm>
            <a:off x="6400800" y="2788920"/>
            <a:ext cx="548640" cy="54864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200" b="1" i="0">
                <a:solidFill>
                  <a:srgbClr val="262626"/>
                </a:solidFill>
                <a:latin typeface="Calibri"/>
              </a:rPr>
              <a:t>1</a:t>
            </a:r>
          </a:p>
        </p:txBody>
      </p:sp>
      <p:sp>
        <p:nvSpPr>
          <p:cNvPr id="24" name="Rounded Rectangle 23"/>
          <p:cNvSpPr/>
          <p:nvPr/>
        </p:nvSpPr>
        <p:spPr>
          <a:xfrm>
            <a:off x="6263640" y="4142232"/>
            <a:ext cx="5425135" cy="1691640"/>
          </a:xfrm>
          <a:prstGeom prst="roundRect">
            <a:avLst>
              <a:gd name="adj" fmla="val 8000"/>
            </a:avLst>
          </a:prstGeom>
          <a:solidFill>
            <a:srgbClr val="FFF3D1"/>
          </a:solidFill>
          <a:ln>
            <a:noFill/>
          </a:ln>
          <a:effectLst/>
        </p:spPr>
        <p:txBody>
          <a:bodyPr rtlCol="0" anchor="ctr" wrap="square" lIns="685800" rIns="685800" tIns="73152" bIns="73152">
            <a:noAutofit/>
          </a:bodyPr>
          <a:lstStyle/>
          <a:p>
            <a:pPr algn="l">
              <a:spcBef>
                <a:spcPts val="0"/>
              </a:spcBef>
              <a:spcAft>
                <a:spcPts val="0"/>
              </a:spcAft>
            </a:pPr>
            <a:r>
              <a:rPr lang="tr-TR" sz="2400" b="1" i="0">
                <a:solidFill>
                  <a:srgbClr val="262626"/>
                </a:solidFill>
                <a:latin typeface="Calibri"/>
              </a:rPr>
              <a:t>Yaşadığımız yerin iklimi hangi iklim türüne benziyor?</a:t>
            </a:r>
          </a:p>
        </p:txBody>
      </p:sp>
      <p:sp>
        <p:nvSpPr>
          <p:cNvPr id="25" name="Oval 24"/>
          <p:cNvSpPr/>
          <p:nvPr/>
        </p:nvSpPr>
        <p:spPr>
          <a:xfrm>
            <a:off x="6400800" y="4709160"/>
            <a:ext cx="548640" cy="54864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200" b="1" i="0">
                <a:solidFill>
                  <a:srgbClr val="262626"/>
                </a:solidFill>
                <a:latin typeface="Calibri"/>
              </a:rPr>
              <a:t>2</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 / 217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Yaşadığımız yer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15_h313_marmara.jpg"/>
          <p:cNvPicPr>
            <a:picLocks noChangeAspect="1"/>
          </p:cNvPicPr>
          <p:nvPr/>
        </p:nvPicPr>
        <p:blipFill>
          <a:blip r:embed="rId3"/>
          <a:stretch>
            <a:fillRect/>
          </a:stretch>
        </p:blipFill>
        <p:spPr>
          <a:xfrm>
            <a:off x="502920" y="1261872"/>
            <a:ext cx="5120640" cy="2869474"/>
          </a:xfrm>
          <a:prstGeom prst="rect">
            <a:avLst/>
          </a:prstGeom>
          <a:ln w="9525">
            <a:solidFill>
              <a:srgbClr val="D9D9D9"/>
            </a:solidFill>
          </a:ln>
        </p:spPr>
      </p:pic>
      <p:sp>
        <p:nvSpPr>
          <p:cNvPr id="7" name="Oval 6"/>
          <p:cNvSpPr/>
          <p:nvPr/>
        </p:nvSpPr>
        <p:spPr>
          <a:xfrm>
            <a:off x="2708050" y="2432193"/>
            <a:ext cx="310896" cy="310896"/>
          </a:xfrm>
          <a:prstGeom prst="ellipse">
            <a:avLst/>
          </a:prstGeom>
          <a:noFill/>
          <a:ln w="38100">
            <a:solidFill>
              <a:srgbClr val="D3373A"/>
            </a:solidFill>
          </a:ln>
          <a:effectLst/>
        </p:spPr>
        <p:txBody>
          <a:bodyPr rtlCol="0" anchor="ctr"/>
          <a:lstStyle/>
          <a:p/>
        </p:txBody>
      </p:sp>
      <p:sp>
        <p:nvSpPr>
          <p:cNvPr id="8" name="Rounded Rectangle 7"/>
          <p:cNvSpPr/>
          <p:nvPr/>
        </p:nvSpPr>
        <p:spPr>
          <a:xfrm>
            <a:off x="3092098" y="1718961"/>
            <a:ext cx="1234440" cy="384048"/>
          </a:xfrm>
          <a:prstGeom prst="roundRect">
            <a:avLst>
              <a:gd name="adj" fmla="val 8000"/>
            </a:avLst>
          </a:prstGeom>
          <a:solidFill>
            <a:srgbClr val="FFFFFF"/>
          </a:solidFill>
          <a:ln w="19050">
            <a:solidFill>
              <a:srgbClr val="D3373A"/>
            </a:solidFill>
          </a:ln>
          <a:effectLst/>
        </p:spPr>
        <p:txBody>
          <a:bodyPr rtlCol="0" anchor="ctr" wrap="square" lIns="36576" rIns="36576" tIns="73152" bIns="73152">
            <a:noAutofit/>
          </a:bodyPr>
          <a:lstStyle/>
          <a:p>
            <a:pPr algn="ctr">
              <a:spcBef>
                <a:spcPts val="0"/>
              </a:spcBef>
              <a:spcAft>
                <a:spcPts val="0"/>
              </a:spcAft>
            </a:pPr>
            <a:r>
              <a:rPr lang="tr-TR" sz="1400" b="1" i="0">
                <a:solidFill>
                  <a:srgbClr val="262626"/>
                </a:solidFill>
                <a:latin typeface="Calibri"/>
              </a:rPr>
              <a:t>İstanbul</a:t>
            </a:r>
          </a:p>
        </p:txBody>
      </p:sp>
      <p:cxnSp>
        <p:nvCxnSpPr>
          <p:cNvPr id="9" name="Connector 8"/>
          <p:cNvCxnSpPr/>
          <p:nvPr/>
        </p:nvCxnSpPr>
        <p:spPr>
          <a:xfrm flipV="1">
            <a:off x="2973226" y="2103009"/>
            <a:ext cx="256032" cy="365760"/>
          </a:xfrm>
          <a:prstGeom prst="line">
            <a:avLst/>
          </a:prstGeom>
          <a:ln w="19050">
            <a:solidFill>
              <a:srgbClr val="D3373A"/>
            </a:solidFill>
          </a:ln>
        </p:spPr>
      </p:cxnSp>
      <p:sp>
        <p:nvSpPr>
          <p:cNvPr id="10" name="TextBox 9"/>
          <p:cNvSpPr txBox="1"/>
          <p:nvPr/>
        </p:nvSpPr>
        <p:spPr>
          <a:xfrm>
            <a:off x="502920" y="4177066"/>
            <a:ext cx="5120640"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Görsel: Harita 3.13'ün Marmara kesiti (Kitap s. 119)</a:t>
            </a:r>
          </a:p>
        </p:txBody>
      </p:sp>
      <p:sp>
        <p:nvSpPr>
          <p:cNvPr id="11" name="Rectangle 10"/>
          <p:cNvSpPr/>
          <p:nvPr/>
        </p:nvSpPr>
        <p:spPr>
          <a:xfrm>
            <a:off x="594360" y="4588546"/>
            <a:ext cx="274320" cy="274320"/>
          </a:xfrm>
          <a:prstGeom prst="rect">
            <a:avLst/>
          </a:prstGeom>
          <a:solidFill>
            <a:srgbClr val="107E46"/>
          </a:solidFill>
          <a:ln w="9525">
            <a:solidFill>
              <a:srgbClr val="767676"/>
            </a:solidFill>
          </a:ln>
          <a:effectLst/>
        </p:spPr>
        <p:txBody>
          <a:bodyPr rtlCol="0" anchor="ctr"/>
          <a:lstStyle/>
          <a:p/>
        </p:txBody>
      </p:sp>
      <p:sp>
        <p:nvSpPr>
          <p:cNvPr id="12" name="TextBox 11"/>
          <p:cNvSpPr txBox="1"/>
          <p:nvPr/>
        </p:nvSpPr>
        <p:spPr>
          <a:xfrm>
            <a:off x="960120" y="4542826"/>
            <a:ext cx="4572000" cy="36576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Karadeniz iklimi</a:t>
            </a:r>
          </a:p>
        </p:txBody>
      </p:sp>
      <p:sp>
        <p:nvSpPr>
          <p:cNvPr id="13" name="Rectangle 12"/>
          <p:cNvSpPr/>
          <p:nvPr/>
        </p:nvSpPr>
        <p:spPr>
          <a:xfrm>
            <a:off x="594360" y="5000026"/>
            <a:ext cx="274320" cy="274320"/>
          </a:xfrm>
          <a:prstGeom prst="rect">
            <a:avLst/>
          </a:prstGeom>
          <a:solidFill>
            <a:srgbClr val="FBD4D5"/>
          </a:solidFill>
          <a:ln w="9525">
            <a:solidFill>
              <a:srgbClr val="767676"/>
            </a:solidFill>
          </a:ln>
          <a:effectLst/>
        </p:spPr>
        <p:txBody>
          <a:bodyPr rtlCol="0" anchor="ctr"/>
          <a:lstStyle/>
          <a:p/>
        </p:txBody>
      </p:sp>
      <p:sp>
        <p:nvSpPr>
          <p:cNvPr id="14" name="TextBox 13"/>
          <p:cNvSpPr txBox="1"/>
          <p:nvPr/>
        </p:nvSpPr>
        <p:spPr>
          <a:xfrm>
            <a:off x="960120" y="4954306"/>
            <a:ext cx="4572000" cy="36576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Akdeniz-Karadeniz geçiş</a:t>
            </a:r>
          </a:p>
        </p:txBody>
      </p:sp>
      <p:sp>
        <p:nvSpPr>
          <p:cNvPr id="15" name="Rounded Rectangle 14"/>
          <p:cNvSpPr/>
          <p:nvPr/>
        </p:nvSpPr>
        <p:spPr>
          <a:xfrm>
            <a:off x="5852160" y="1216152"/>
            <a:ext cx="5836615" cy="1143000"/>
          </a:xfrm>
          <a:prstGeom prst="roundRect">
            <a:avLst>
              <a:gd name="adj" fmla="val 6000"/>
            </a:avLst>
          </a:prstGeom>
          <a:solidFill>
            <a:srgbClr val="E3F1E4"/>
          </a:solidFill>
          <a:ln>
            <a:noFill/>
          </a:ln>
          <a:effectLst/>
        </p:spPr>
        <p:txBody>
          <a:bodyPr rtlCol="0" anchor="ctr"/>
          <a:lstStyle/>
          <a:p/>
        </p:txBody>
      </p:sp>
      <p:sp>
        <p:nvSpPr>
          <p:cNvPr id="16" name="Rectangle 15"/>
          <p:cNvSpPr/>
          <p:nvPr/>
        </p:nvSpPr>
        <p:spPr>
          <a:xfrm>
            <a:off x="5852160" y="1216152"/>
            <a:ext cx="109728" cy="1143000"/>
          </a:xfrm>
          <a:prstGeom prst="rect">
            <a:avLst/>
          </a:prstGeom>
          <a:solidFill>
            <a:srgbClr val="2E7D32"/>
          </a:solidFill>
          <a:ln>
            <a:noFill/>
          </a:ln>
          <a:effectLst/>
        </p:spPr>
        <p:txBody>
          <a:bodyPr rtlCol="0" anchor="ctr"/>
          <a:lstStyle/>
          <a:p/>
        </p:txBody>
      </p:sp>
      <p:sp>
        <p:nvSpPr>
          <p:cNvPr id="17" name="TextBox 16"/>
          <p:cNvSpPr txBox="1"/>
          <p:nvPr/>
        </p:nvSpPr>
        <p:spPr>
          <a:xfrm>
            <a:off x="6080760" y="1271016"/>
            <a:ext cx="5516575" cy="10332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1 · Grafikle</a:t>
            </a:r>
          </a:p>
          <a:p>
            <a:pPr algn="l">
              <a:spcBef>
                <a:spcPts val="0"/>
              </a:spcBef>
              <a:spcAft>
                <a:spcPts val="0"/>
              </a:spcAft>
            </a:pPr>
            <a:r>
              <a:rPr lang="tr-TR" sz="1800" b="0" i="0">
                <a:solidFill>
                  <a:srgbClr val="262626"/>
                </a:solidFill>
                <a:latin typeface="Calibri"/>
              </a:rPr>
              <a:t>Sıcaklık çizgiyle, yağış sütunla: sıcaklık ve yağış grafiği (Girne örneği, s. 119).</a:t>
            </a:r>
          </a:p>
        </p:txBody>
      </p:sp>
      <p:sp>
        <p:nvSpPr>
          <p:cNvPr id="18" name="Rounded Rectangle 17"/>
          <p:cNvSpPr/>
          <p:nvPr/>
        </p:nvSpPr>
        <p:spPr>
          <a:xfrm>
            <a:off x="5852160" y="2496312"/>
            <a:ext cx="5836615" cy="1143000"/>
          </a:xfrm>
          <a:prstGeom prst="roundRect">
            <a:avLst>
              <a:gd name="adj" fmla="val 6000"/>
            </a:avLst>
          </a:prstGeom>
          <a:solidFill>
            <a:srgbClr val="E3F1E4"/>
          </a:solidFill>
          <a:ln>
            <a:noFill/>
          </a:ln>
          <a:effectLst/>
        </p:spPr>
        <p:txBody>
          <a:bodyPr rtlCol="0" anchor="ctr"/>
          <a:lstStyle/>
          <a:p/>
        </p:txBody>
      </p:sp>
      <p:sp>
        <p:nvSpPr>
          <p:cNvPr id="19" name="Rectangle 18"/>
          <p:cNvSpPr/>
          <p:nvPr/>
        </p:nvSpPr>
        <p:spPr>
          <a:xfrm>
            <a:off x="5852160" y="2496312"/>
            <a:ext cx="109728" cy="1143000"/>
          </a:xfrm>
          <a:prstGeom prst="rect">
            <a:avLst/>
          </a:prstGeom>
          <a:solidFill>
            <a:srgbClr val="2E7D32"/>
          </a:solidFill>
          <a:ln>
            <a:noFill/>
          </a:ln>
          <a:effectLst/>
        </p:spPr>
        <p:txBody>
          <a:bodyPr rtlCol="0" anchor="ctr"/>
          <a:lstStyle/>
          <a:p/>
        </p:txBody>
      </p:sp>
      <p:sp>
        <p:nvSpPr>
          <p:cNvPr id="20" name="TextBox 19"/>
          <p:cNvSpPr txBox="1"/>
          <p:nvPr/>
        </p:nvSpPr>
        <p:spPr>
          <a:xfrm>
            <a:off x="6080760" y="2551176"/>
            <a:ext cx="5516575" cy="10332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2 · Haritada</a:t>
            </a:r>
          </a:p>
          <a:p>
            <a:pPr algn="l">
              <a:spcBef>
                <a:spcPts val="0"/>
              </a:spcBef>
              <a:spcAft>
                <a:spcPts val="0"/>
              </a:spcAft>
            </a:pPr>
            <a:r>
              <a:rPr lang="tr-TR" sz="1800" b="0" i="0">
                <a:solidFill>
                  <a:srgbClr val="262626"/>
                </a:solidFill>
                <a:latin typeface="Calibri"/>
              </a:rPr>
              <a:t>İstanbul, Karadeniz iklimi ile Akdeniz-Karadeniz geçiş alanının sınırında.</a:t>
            </a:r>
          </a:p>
        </p:txBody>
      </p:sp>
      <p:sp>
        <p:nvSpPr>
          <p:cNvPr id="21" name="Rounded Rectangle 20"/>
          <p:cNvSpPr/>
          <p:nvPr/>
        </p:nvSpPr>
        <p:spPr>
          <a:xfrm>
            <a:off x="5852160" y="3776472"/>
            <a:ext cx="5836615" cy="2468880"/>
          </a:xfrm>
          <a:prstGeom prst="roundRect">
            <a:avLst>
              <a:gd name="adj" fmla="val 6000"/>
            </a:avLst>
          </a:prstGeom>
          <a:solidFill>
            <a:srgbClr val="E3F1E4"/>
          </a:solidFill>
          <a:ln>
            <a:noFill/>
          </a:ln>
          <a:effectLst/>
        </p:spPr>
        <p:txBody>
          <a:bodyPr rtlCol="0" anchor="ctr"/>
          <a:lstStyle/>
          <a:p/>
        </p:txBody>
      </p:sp>
      <p:sp>
        <p:nvSpPr>
          <p:cNvPr id="22" name="Rectangle 21"/>
          <p:cNvSpPr/>
          <p:nvPr/>
        </p:nvSpPr>
        <p:spPr>
          <a:xfrm>
            <a:off x="5852160" y="3776472"/>
            <a:ext cx="109728" cy="2468880"/>
          </a:xfrm>
          <a:prstGeom prst="rect">
            <a:avLst/>
          </a:prstGeom>
          <a:solidFill>
            <a:srgbClr val="2E7D32"/>
          </a:solidFill>
          <a:ln>
            <a:noFill/>
          </a:ln>
          <a:effectLst/>
        </p:spPr>
        <p:txBody>
          <a:bodyPr rtlCol="0" anchor="ctr"/>
          <a:lstStyle/>
          <a:p/>
        </p:txBody>
      </p:sp>
      <p:sp>
        <p:nvSpPr>
          <p:cNvPr id="23" name="TextBox 22"/>
          <p:cNvSpPr txBox="1"/>
          <p:nvPr/>
        </p:nvSpPr>
        <p:spPr>
          <a:xfrm>
            <a:off x="6080760" y="3831336"/>
            <a:ext cx="5516575" cy="2359152"/>
          </a:xfrm>
          <a:prstGeom prst="rect">
            <a:avLst/>
          </a:prstGeom>
          <a:noFill/>
        </p:spPr>
        <p:txBody>
          <a:bodyPr wrap="square" anchor="ctr" lIns="73152" rIns="73152" tIns="36576" bIns="36576">
            <a:noAutofit/>
          </a:bodyPr>
          <a:lstStyle/>
          <a:p>
            <a:pPr algn="l">
              <a:spcBef>
                <a:spcPts val="0"/>
              </a:spcBef>
              <a:spcAft>
                <a:spcPts val="400"/>
              </a:spcAft>
            </a:pPr>
            <a:r>
              <a:rPr lang="tr-TR" sz="1700" b="1" i="0">
                <a:solidFill>
                  <a:srgbClr val="2E7D32"/>
                </a:solidFill>
                <a:latin typeface="Calibri"/>
              </a:rPr>
              <a:t>Örnek özellikler</a:t>
            </a:r>
          </a:p>
          <a:p>
            <a:pPr algn="l" marL="211327" indent="-211327">
              <a:spcBef>
                <a:spcPts val="0"/>
              </a:spcBef>
              <a:spcAft>
                <a:spcPts val="500"/>
              </a:spcAft>
            </a:pPr>
            <a:r>
              <a:rPr lang="tr-TR" sz="1700" b="1" i="0">
                <a:solidFill>
                  <a:srgbClr val="2C6696"/>
                </a:solidFill>
                <a:latin typeface="Calibri"/>
              </a:rPr>
              <a:t>•  </a:t>
            </a:r>
            <a:r>
              <a:rPr lang="tr-TR" sz="1700" b="0" i="0">
                <a:solidFill>
                  <a:srgbClr val="262626"/>
                </a:solidFill>
                <a:latin typeface="Calibri"/>
              </a:rPr>
              <a:t>Kışlar ılık ve yağışlı, zaman zaman kar; yazlar sıcak</a:t>
            </a:r>
          </a:p>
          <a:p>
            <a:pPr algn="l" marL="211327" indent="-211327">
              <a:spcBef>
                <a:spcPts val="0"/>
              </a:spcBef>
              <a:spcAft>
                <a:spcPts val="500"/>
              </a:spcAft>
            </a:pPr>
            <a:r>
              <a:rPr lang="tr-TR" sz="1700" b="1" i="0">
                <a:solidFill>
                  <a:srgbClr val="2C6696"/>
                </a:solidFill>
                <a:latin typeface="Calibri"/>
              </a:rPr>
              <a:t>•  </a:t>
            </a:r>
            <a:r>
              <a:rPr lang="tr-TR" sz="1700" b="0" i="0">
                <a:solidFill>
                  <a:srgbClr val="262626"/>
                </a:solidFill>
                <a:latin typeface="Calibri"/>
              </a:rPr>
              <a:t>Lodos: güneybatıdan sıcak ve ılık olarak eser ve ardından yağmur getirir</a:t>
            </a:r>
          </a:p>
          <a:p>
            <a:pPr algn="l" marL="211327" indent="-211327">
              <a:spcBef>
                <a:spcPts val="0"/>
              </a:spcBef>
              <a:spcAft>
                <a:spcPts val="500"/>
              </a:spcAft>
            </a:pPr>
            <a:r>
              <a:rPr lang="tr-TR" sz="1700" b="1" i="0">
                <a:solidFill>
                  <a:srgbClr val="2C6696"/>
                </a:solidFill>
                <a:latin typeface="Calibri"/>
              </a:rPr>
              <a:t>•  </a:t>
            </a:r>
            <a:r>
              <a:rPr lang="tr-TR" sz="1700" b="0" i="0">
                <a:solidFill>
                  <a:srgbClr val="262626"/>
                </a:solidFill>
                <a:latin typeface="Calibri"/>
              </a:rPr>
              <a:t>Poyraz: sıcaklığı azaltarak zaman zaman yağmur ve kar yağışlarına neden olur</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Boğaz'da zaman zaman sis (s. 81)</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81, 114, 119</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 / 217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İklim türü nasıl belirlenir?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15. HAFTA</a:t>
            </a:r>
          </a:p>
        </p:txBody>
      </p:sp>
      <p:sp>
        <p:nvSpPr>
          <p:cNvPr id="6" name="Rounded Rectangle 5"/>
          <p:cNvSpPr/>
          <p:nvPr/>
        </p:nvSpPr>
        <p:spPr>
          <a:xfrm>
            <a:off x="502920" y="1261872"/>
            <a:ext cx="11185855" cy="105156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61872"/>
            <a:ext cx="118872" cy="1051560"/>
          </a:xfrm>
          <a:prstGeom prst="rect">
            <a:avLst/>
          </a:prstGeom>
          <a:solidFill>
            <a:srgbClr val="B85C12"/>
          </a:solidFill>
          <a:ln>
            <a:noFill/>
          </a:ln>
          <a:effectLst/>
        </p:spPr>
        <p:txBody>
          <a:bodyPr rtlCol="0" anchor="ctr"/>
          <a:lstStyle/>
          <a:p/>
        </p:txBody>
      </p:sp>
      <p:sp>
        <p:nvSpPr>
          <p:cNvPr id="8" name="TextBox 7"/>
          <p:cNvSpPr txBox="1"/>
          <p:nvPr/>
        </p:nvSpPr>
        <p:spPr>
          <a:xfrm>
            <a:off x="777240" y="1261872"/>
            <a:ext cx="10774375" cy="105156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Dünya’da iklim türlerinin belirlenmesinde genel olarak sıcaklık, basınç, rüzgârlar, nem, yağış gibi iklim değişkenlerinin uzun süreli ortalamaları dikkate alınır.</a:t>
            </a:r>
          </a:p>
        </p:txBody>
      </p:sp>
      <p:sp>
        <p:nvSpPr>
          <p:cNvPr id="9" name="Rounded Rectangle 8"/>
          <p:cNvSpPr/>
          <p:nvPr/>
        </p:nvSpPr>
        <p:spPr>
          <a:xfrm>
            <a:off x="502920" y="2542032"/>
            <a:ext cx="2377440" cy="566928"/>
          </a:xfrm>
          <a:prstGeom prst="roundRect">
            <a:avLst>
              <a:gd name="adj" fmla="val 50000"/>
            </a:avLst>
          </a:prstGeom>
          <a:solidFill>
            <a:srgbClr val="FFFFFF"/>
          </a:solidFill>
          <a:ln w="25400">
            <a:solidFill>
              <a:srgbClr val="B85C12"/>
            </a:solidFill>
          </a:ln>
          <a:effectLst/>
        </p:spPr>
        <p:txBody>
          <a:bodyPr rtlCol="0" anchor="ctr" wrap="square" lIns="128016" rIns="128016" tIns="73152" bIns="73152">
            <a:noAutofit/>
          </a:bodyPr>
          <a:lstStyle/>
          <a:p>
            <a:pPr algn="ctr">
              <a:spcBef>
                <a:spcPts val="0"/>
              </a:spcBef>
              <a:spcAft>
                <a:spcPts val="0"/>
              </a:spcAft>
            </a:pPr>
            <a:r>
              <a:rPr lang="tr-TR" sz="1600" b="1" i="0">
                <a:solidFill>
                  <a:srgbClr val="262626"/>
                </a:solidFill>
                <a:latin typeface="Calibri"/>
              </a:rPr>
              <a:t>sıcaklık</a:t>
            </a:r>
          </a:p>
        </p:txBody>
      </p:sp>
      <p:sp>
        <p:nvSpPr>
          <p:cNvPr id="10" name="Rounded Rectangle 9"/>
          <p:cNvSpPr/>
          <p:nvPr/>
        </p:nvSpPr>
        <p:spPr>
          <a:xfrm>
            <a:off x="502920" y="3236976"/>
            <a:ext cx="2377440" cy="566928"/>
          </a:xfrm>
          <a:prstGeom prst="roundRect">
            <a:avLst>
              <a:gd name="adj" fmla="val 50000"/>
            </a:avLst>
          </a:prstGeom>
          <a:solidFill>
            <a:srgbClr val="FFFFFF"/>
          </a:solidFill>
          <a:ln w="25400">
            <a:solidFill>
              <a:srgbClr val="B85C12"/>
            </a:solidFill>
          </a:ln>
          <a:effectLst/>
        </p:spPr>
        <p:txBody>
          <a:bodyPr rtlCol="0" anchor="ctr" wrap="square" lIns="128016" rIns="128016" tIns="73152" bIns="73152">
            <a:noAutofit/>
          </a:bodyPr>
          <a:lstStyle/>
          <a:p>
            <a:pPr algn="ctr">
              <a:spcBef>
                <a:spcPts val="0"/>
              </a:spcBef>
              <a:spcAft>
                <a:spcPts val="0"/>
              </a:spcAft>
            </a:pPr>
            <a:r>
              <a:rPr lang="tr-TR" sz="1600" b="1" i="0">
                <a:solidFill>
                  <a:srgbClr val="262626"/>
                </a:solidFill>
                <a:latin typeface="Calibri"/>
              </a:rPr>
              <a:t>basınç</a:t>
            </a:r>
          </a:p>
        </p:txBody>
      </p:sp>
      <p:sp>
        <p:nvSpPr>
          <p:cNvPr id="11" name="Rounded Rectangle 10"/>
          <p:cNvSpPr/>
          <p:nvPr/>
        </p:nvSpPr>
        <p:spPr>
          <a:xfrm>
            <a:off x="502920" y="3931920"/>
            <a:ext cx="2377440" cy="566928"/>
          </a:xfrm>
          <a:prstGeom prst="roundRect">
            <a:avLst>
              <a:gd name="adj" fmla="val 50000"/>
            </a:avLst>
          </a:prstGeom>
          <a:solidFill>
            <a:srgbClr val="FFFFFF"/>
          </a:solidFill>
          <a:ln w="25400">
            <a:solidFill>
              <a:srgbClr val="B85C12"/>
            </a:solidFill>
          </a:ln>
          <a:effectLst/>
        </p:spPr>
        <p:txBody>
          <a:bodyPr rtlCol="0" anchor="ctr" wrap="square" lIns="128016" rIns="128016" tIns="73152" bIns="73152">
            <a:noAutofit/>
          </a:bodyPr>
          <a:lstStyle/>
          <a:p>
            <a:pPr algn="ctr">
              <a:spcBef>
                <a:spcPts val="0"/>
              </a:spcBef>
              <a:spcAft>
                <a:spcPts val="0"/>
              </a:spcAft>
            </a:pPr>
            <a:r>
              <a:rPr lang="tr-TR" sz="1600" b="1" i="0">
                <a:solidFill>
                  <a:srgbClr val="262626"/>
                </a:solidFill>
                <a:latin typeface="Calibri"/>
              </a:rPr>
              <a:t>rüzgârlar</a:t>
            </a:r>
          </a:p>
        </p:txBody>
      </p:sp>
      <p:sp>
        <p:nvSpPr>
          <p:cNvPr id="12" name="Rounded Rectangle 11"/>
          <p:cNvSpPr/>
          <p:nvPr/>
        </p:nvSpPr>
        <p:spPr>
          <a:xfrm>
            <a:off x="502920" y="4626864"/>
            <a:ext cx="2377440" cy="566928"/>
          </a:xfrm>
          <a:prstGeom prst="roundRect">
            <a:avLst>
              <a:gd name="adj" fmla="val 50000"/>
            </a:avLst>
          </a:prstGeom>
          <a:solidFill>
            <a:srgbClr val="FFFFFF"/>
          </a:solidFill>
          <a:ln w="25400">
            <a:solidFill>
              <a:srgbClr val="B85C12"/>
            </a:solidFill>
          </a:ln>
          <a:effectLst/>
        </p:spPr>
        <p:txBody>
          <a:bodyPr rtlCol="0" anchor="ctr" wrap="square" lIns="128016" rIns="128016" tIns="73152" bIns="73152">
            <a:noAutofit/>
          </a:bodyPr>
          <a:lstStyle/>
          <a:p>
            <a:pPr algn="ctr">
              <a:spcBef>
                <a:spcPts val="0"/>
              </a:spcBef>
              <a:spcAft>
                <a:spcPts val="0"/>
              </a:spcAft>
            </a:pPr>
            <a:r>
              <a:rPr lang="tr-TR" sz="1600" b="1" i="0">
                <a:solidFill>
                  <a:srgbClr val="262626"/>
                </a:solidFill>
                <a:latin typeface="Calibri"/>
              </a:rPr>
              <a:t>nem</a:t>
            </a:r>
          </a:p>
        </p:txBody>
      </p:sp>
      <p:sp>
        <p:nvSpPr>
          <p:cNvPr id="13" name="Rounded Rectangle 12"/>
          <p:cNvSpPr/>
          <p:nvPr/>
        </p:nvSpPr>
        <p:spPr>
          <a:xfrm>
            <a:off x="502920" y="5321808"/>
            <a:ext cx="2377440" cy="566928"/>
          </a:xfrm>
          <a:prstGeom prst="roundRect">
            <a:avLst>
              <a:gd name="adj" fmla="val 50000"/>
            </a:avLst>
          </a:prstGeom>
          <a:solidFill>
            <a:srgbClr val="FFFFFF"/>
          </a:solidFill>
          <a:ln w="25400">
            <a:solidFill>
              <a:srgbClr val="B85C12"/>
            </a:solidFill>
          </a:ln>
          <a:effectLst/>
        </p:spPr>
        <p:txBody>
          <a:bodyPr rtlCol="0" anchor="ctr" wrap="square" lIns="128016" rIns="128016" tIns="73152" bIns="73152">
            <a:noAutofit/>
          </a:bodyPr>
          <a:lstStyle/>
          <a:p>
            <a:pPr algn="ctr">
              <a:spcBef>
                <a:spcPts val="0"/>
              </a:spcBef>
              <a:spcAft>
                <a:spcPts val="0"/>
              </a:spcAft>
            </a:pPr>
            <a:r>
              <a:rPr lang="tr-TR" sz="1600" b="1" i="0">
                <a:solidFill>
                  <a:srgbClr val="262626"/>
                </a:solidFill>
                <a:latin typeface="Calibri"/>
              </a:rPr>
              <a:t>yağış</a:t>
            </a:r>
          </a:p>
        </p:txBody>
      </p:sp>
      <p:cxnSp>
        <p:nvCxnSpPr>
          <p:cNvPr id="14" name="Connector 13"/>
          <p:cNvCxnSpPr/>
          <p:nvPr/>
        </p:nvCxnSpPr>
        <p:spPr>
          <a:xfrm>
            <a:off x="2971800" y="4215384"/>
            <a:ext cx="731520" cy="0"/>
          </a:xfrm>
          <a:prstGeom prst="line">
            <a:avLst/>
          </a:prstGeom>
          <a:ln w="38100">
            <a:solidFill>
              <a:srgbClr val="4F4F4F"/>
            </a:solidFill>
            <a:tailEnd type="triangle" w="med" len="med"/>
          </a:ln>
        </p:spPr>
      </p:cxnSp>
      <p:sp>
        <p:nvSpPr>
          <p:cNvPr id="15" name="Rounded Rectangle 14"/>
          <p:cNvSpPr/>
          <p:nvPr/>
        </p:nvSpPr>
        <p:spPr>
          <a:xfrm>
            <a:off x="3794760" y="3300984"/>
            <a:ext cx="3108960" cy="182880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600"/>
              </a:spcAft>
            </a:pPr>
            <a:r>
              <a:rPr lang="tr-TR" sz="2400" b="1" i="0">
                <a:solidFill>
                  <a:srgbClr val="262626"/>
                </a:solidFill>
                <a:latin typeface="Calibri"/>
              </a:rPr>
              <a:t>uzun süreli ortalamalar</a:t>
            </a:r>
          </a:p>
          <a:p>
            <a:pPr algn="ctr">
              <a:spcBef>
                <a:spcPts val="0"/>
              </a:spcBef>
              <a:spcAft>
                <a:spcPts val="0"/>
              </a:spcAft>
            </a:pPr>
            <a:r>
              <a:rPr lang="tr-TR" sz="1700" b="0" i="0">
                <a:solidFill>
                  <a:srgbClr val="262626"/>
                </a:solidFill>
                <a:latin typeface="Calibri"/>
              </a:rPr>
              <a:t>(yıllarca yapılan ölçümler)</a:t>
            </a:r>
          </a:p>
        </p:txBody>
      </p:sp>
      <p:cxnSp>
        <p:nvCxnSpPr>
          <p:cNvPr id="16" name="Connector 15"/>
          <p:cNvCxnSpPr/>
          <p:nvPr/>
        </p:nvCxnSpPr>
        <p:spPr>
          <a:xfrm>
            <a:off x="6995160" y="4215384"/>
            <a:ext cx="731520" cy="0"/>
          </a:xfrm>
          <a:prstGeom prst="line">
            <a:avLst/>
          </a:prstGeom>
          <a:ln w="38100">
            <a:solidFill>
              <a:srgbClr val="4F4F4F"/>
            </a:solidFill>
            <a:tailEnd type="triangle" w="med" len="med"/>
          </a:ln>
        </p:spPr>
      </p:cxnSp>
      <p:sp>
        <p:nvSpPr>
          <p:cNvPr id="17" name="Rounded Rectangle 16"/>
          <p:cNvSpPr/>
          <p:nvPr/>
        </p:nvSpPr>
        <p:spPr>
          <a:xfrm>
            <a:off x="7818120" y="2798064"/>
            <a:ext cx="3870655" cy="283464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ctr">
              <a:spcBef>
                <a:spcPts val="0"/>
              </a:spcBef>
              <a:spcAft>
                <a:spcPts val="600"/>
              </a:spcAft>
            </a:pPr>
            <a:r>
              <a:rPr lang="tr-TR" sz="2200" b="1" i="0">
                <a:solidFill>
                  <a:srgbClr val="B85C12"/>
                </a:solidFill>
                <a:latin typeface="Calibri"/>
              </a:rPr>
              <a:t>MAKROKLİMA</a:t>
            </a:r>
          </a:p>
          <a:p>
            <a:pPr algn="ctr">
              <a:spcBef>
                <a:spcPts val="0"/>
              </a:spcBef>
              <a:spcAft>
                <a:spcPts val="0"/>
              </a:spcAft>
            </a:pPr>
            <a:r>
              <a:rPr lang="tr-TR" sz="2200" b="0" i="0">
                <a:solidFill>
                  <a:srgbClr val="262626"/>
                </a:solidFill>
                <a:latin typeface="Calibri"/>
              </a:rPr>
              <a:t>Bu ortalamaların benzer olduğu alanlar, aynı iklim bölgesi (makroklima) olarak kabul edilir.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 / 217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Farklı iklim türleri neden ortaya çıkar?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15. HAFTA</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61872"/>
            <a:ext cx="118872" cy="1234440"/>
          </a:xfrm>
          <a:prstGeom prst="rect">
            <a:avLst/>
          </a:prstGeom>
          <a:solidFill>
            <a:srgbClr val="B85C12"/>
          </a:solidFill>
          <a:ln>
            <a:noFill/>
          </a:ln>
          <a:effectLst/>
        </p:spPr>
        <p:txBody>
          <a:bodyPr rtlCol="0" anchor="ctr"/>
          <a:lstStyle/>
          <a:p/>
        </p:txBody>
      </p:sp>
      <p:sp>
        <p:nvSpPr>
          <p:cNvPr id="8" name="TextBox 7"/>
          <p:cNvSpPr txBox="1"/>
          <p:nvPr/>
        </p:nvSpPr>
        <p:spPr>
          <a:xfrm>
            <a:off x="777240" y="1261872"/>
            <a:ext cx="10774375" cy="123444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Dünya’nın şekli (enlem) ve hareketleri, karasallık-denizellik, sıcak-soğuk akıntılar ve topoğrafik faktörlerin (yeryüzü şekilleri, yükselti, bakı, dağların uzanışı ve eğim) değişmesi sonucu farklı iklim türleri ortaya çıkmıştır.</a:t>
            </a:r>
          </a:p>
        </p:txBody>
      </p:sp>
      <p:sp>
        <p:nvSpPr>
          <p:cNvPr id="9" name="Rounded Rectangle 8"/>
          <p:cNvSpPr/>
          <p:nvPr/>
        </p:nvSpPr>
        <p:spPr>
          <a:xfrm>
            <a:off x="502920" y="2679192"/>
            <a:ext cx="2645587" cy="356616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502920" y="2679192"/>
            <a:ext cx="2645587" cy="530352"/>
          </a:xfrm>
          <a:prstGeom prst="roundRect">
            <a:avLst>
              <a:gd name="adj" fmla="val 25000"/>
            </a:avLst>
          </a:prstGeom>
          <a:solidFill>
            <a:srgbClr val="B85C12"/>
          </a:solidFill>
          <a:ln>
            <a:noFill/>
          </a:ln>
          <a:effectLst/>
        </p:spPr>
        <p:txBody>
          <a:bodyPr rtlCol="0" anchor="ctr"/>
          <a:lstStyle/>
          <a:p/>
        </p:txBody>
      </p:sp>
      <p:sp>
        <p:nvSpPr>
          <p:cNvPr id="11" name="Rectangle 10"/>
          <p:cNvSpPr/>
          <p:nvPr/>
        </p:nvSpPr>
        <p:spPr>
          <a:xfrm>
            <a:off x="502920" y="2944368"/>
            <a:ext cx="2645587" cy="265176"/>
          </a:xfrm>
          <a:prstGeom prst="rect">
            <a:avLst/>
          </a:prstGeom>
          <a:solidFill>
            <a:srgbClr val="B85C12"/>
          </a:solidFill>
          <a:ln>
            <a:noFill/>
          </a:ln>
          <a:effectLst/>
        </p:spPr>
        <p:txBody>
          <a:bodyPr rtlCol="0" anchor="ctr"/>
          <a:lstStyle/>
          <a:p/>
        </p:txBody>
      </p:sp>
      <p:sp>
        <p:nvSpPr>
          <p:cNvPr id="12" name="TextBox 11"/>
          <p:cNvSpPr txBox="1"/>
          <p:nvPr/>
        </p:nvSpPr>
        <p:spPr>
          <a:xfrm>
            <a:off x="594360" y="26791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Enlem ve hareketler</a:t>
            </a:r>
          </a:p>
        </p:txBody>
      </p:sp>
      <p:sp>
        <p:nvSpPr>
          <p:cNvPr id="13" name="TextBox 12"/>
          <p:cNvSpPr txBox="1"/>
          <p:nvPr/>
        </p:nvSpPr>
        <p:spPr>
          <a:xfrm>
            <a:off x="612648" y="3282696"/>
            <a:ext cx="2426131" cy="288950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Güneş ışınlarının geliş açısı ve mevsimler değişir</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11-12. hafta</a:t>
            </a:r>
          </a:p>
        </p:txBody>
      </p:sp>
      <p:sp>
        <p:nvSpPr>
          <p:cNvPr id="14" name="Rounded Rectangle 13"/>
          <p:cNvSpPr/>
          <p:nvPr/>
        </p:nvSpPr>
        <p:spPr>
          <a:xfrm>
            <a:off x="3349675" y="2679192"/>
            <a:ext cx="2645587" cy="356616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3349675" y="2679192"/>
            <a:ext cx="2645587" cy="530352"/>
          </a:xfrm>
          <a:prstGeom prst="roundRect">
            <a:avLst>
              <a:gd name="adj" fmla="val 25000"/>
            </a:avLst>
          </a:prstGeom>
          <a:solidFill>
            <a:srgbClr val="4F4F4F"/>
          </a:solidFill>
          <a:ln>
            <a:noFill/>
          </a:ln>
          <a:effectLst/>
        </p:spPr>
        <p:txBody>
          <a:bodyPr rtlCol="0" anchor="ctr"/>
          <a:lstStyle/>
          <a:p/>
        </p:txBody>
      </p:sp>
      <p:sp>
        <p:nvSpPr>
          <p:cNvPr id="16" name="Rectangle 15"/>
          <p:cNvSpPr/>
          <p:nvPr/>
        </p:nvSpPr>
        <p:spPr>
          <a:xfrm>
            <a:off x="3349675" y="2944368"/>
            <a:ext cx="2645587" cy="265176"/>
          </a:xfrm>
          <a:prstGeom prst="rect">
            <a:avLst/>
          </a:prstGeom>
          <a:solidFill>
            <a:srgbClr val="4F4F4F"/>
          </a:solidFill>
          <a:ln>
            <a:noFill/>
          </a:ln>
          <a:effectLst/>
        </p:spPr>
        <p:txBody>
          <a:bodyPr rtlCol="0" anchor="ctr"/>
          <a:lstStyle/>
          <a:p/>
        </p:txBody>
      </p:sp>
      <p:sp>
        <p:nvSpPr>
          <p:cNvPr id="17" name="TextBox 16"/>
          <p:cNvSpPr txBox="1"/>
          <p:nvPr/>
        </p:nvSpPr>
        <p:spPr>
          <a:xfrm>
            <a:off x="3441115" y="26791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Karasallık-denizellik</a:t>
            </a:r>
          </a:p>
        </p:txBody>
      </p:sp>
      <p:sp>
        <p:nvSpPr>
          <p:cNvPr id="18" name="TextBox 17"/>
          <p:cNvSpPr txBox="1"/>
          <p:nvPr/>
        </p:nvSpPr>
        <p:spPr>
          <a:xfrm>
            <a:off x="3459403" y="3282696"/>
            <a:ext cx="2426131" cy="2889504"/>
          </a:xfrm>
          <a:prstGeom prst="rect">
            <a:avLst/>
          </a:prstGeom>
          <a:noFill/>
        </p:spPr>
        <p:txBody>
          <a:bodyPr wrap="square" anchor="t" lIns="73152" rIns="73152" tIns="36576" bIns="36576">
            <a:noAutofit/>
          </a:bodyPr>
          <a:lstStyle/>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Özgül ısısı daha yüksek olan denizler, karalara göre daha yavaş ısınıp daha yavaş soğur.</a:t>
            </a:r>
          </a:p>
        </p:txBody>
      </p:sp>
      <p:sp>
        <p:nvSpPr>
          <p:cNvPr id="19" name="Rounded Rectangle 18"/>
          <p:cNvSpPr/>
          <p:nvPr/>
        </p:nvSpPr>
        <p:spPr>
          <a:xfrm>
            <a:off x="6196430" y="2679192"/>
            <a:ext cx="2645587" cy="3566160"/>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6196430" y="2679192"/>
            <a:ext cx="2645587" cy="530352"/>
          </a:xfrm>
          <a:prstGeom prst="roundRect">
            <a:avLst>
              <a:gd name="adj" fmla="val 25000"/>
            </a:avLst>
          </a:prstGeom>
          <a:solidFill>
            <a:srgbClr val="B85C12"/>
          </a:solidFill>
          <a:ln>
            <a:noFill/>
          </a:ln>
          <a:effectLst/>
        </p:spPr>
        <p:txBody>
          <a:bodyPr rtlCol="0" anchor="ctr"/>
          <a:lstStyle/>
          <a:p/>
        </p:txBody>
      </p:sp>
      <p:sp>
        <p:nvSpPr>
          <p:cNvPr id="21" name="Rectangle 20"/>
          <p:cNvSpPr/>
          <p:nvPr/>
        </p:nvSpPr>
        <p:spPr>
          <a:xfrm>
            <a:off x="6196430" y="2944368"/>
            <a:ext cx="2645587" cy="265176"/>
          </a:xfrm>
          <a:prstGeom prst="rect">
            <a:avLst/>
          </a:prstGeom>
          <a:solidFill>
            <a:srgbClr val="B85C12"/>
          </a:solidFill>
          <a:ln>
            <a:noFill/>
          </a:ln>
          <a:effectLst/>
        </p:spPr>
        <p:txBody>
          <a:bodyPr rtlCol="0" anchor="ctr"/>
          <a:lstStyle/>
          <a:p/>
        </p:txBody>
      </p:sp>
      <p:sp>
        <p:nvSpPr>
          <p:cNvPr id="22" name="TextBox 21"/>
          <p:cNvSpPr txBox="1"/>
          <p:nvPr/>
        </p:nvSpPr>
        <p:spPr>
          <a:xfrm>
            <a:off x="6287870" y="26791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Sıcak-soğuk akıntılar</a:t>
            </a:r>
          </a:p>
        </p:txBody>
      </p:sp>
      <p:sp>
        <p:nvSpPr>
          <p:cNvPr id="23" name="TextBox 22"/>
          <p:cNvSpPr txBox="1"/>
          <p:nvPr/>
        </p:nvSpPr>
        <p:spPr>
          <a:xfrm>
            <a:off x="6306158" y="3282696"/>
            <a:ext cx="2426131" cy="2889504"/>
          </a:xfrm>
          <a:prstGeom prst="rect">
            <a:avLst/>
          </a:prstGeom>
          <a:noFill/>
        </p:spPr>
        <p:txBody>
          <a:bodyPr wrap="square" anchor="t" lIns="73152" rIns="73152" tIns="36576" bIns="36576">
            <a:noAutofit/>
          </a:bodyPr>
          <a:lstStyle/>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Okyanus suları, akıntılarla Ekvator ve kutuplar arasında yer değiştirerek geçtiği yerlerin sıcaklığını etkiler.</a:t>
            </a:r>
          </a:p>
        </p:txBody>
      </p:sp>
      <p:sp>
        <p:nvSpPr>
          <p:cNvPr id="24" name="Rounded Rectangle 23"/>
          <p:cNvSpPr/>
          <p:nvPr/>
        </p:nvSpPr>
        <p:spPr>
          <a:xfrm>
            <a:off x="9043185" y="2679192"/>
            <a:ext cx="2645587" cy="356616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9043185" y="2679192"/>
            <a:ext cx="2645587" cy="530352"/>
          </a:xfrm>
          <a:prstGeom prst="roundRect">
            <a:avLst>
              <a:gd name="adj" fmla="val 25000"/>
            </a:avLst>
          </a:prstGeom>
          <a:solidFill>
            <a:srgbClr val="4F4F4F"/>
          </a:solidFill>
          <a:ln>
            <a:noFill/>
          </a:ln>
          <a:effectLst/>
        </p:spPr>
        <p:txBody>
          <a:bodyPr rtlCol="0" anchor="ctr"/>
          <a:lstStyle/>
          <a:p/>
        </p:txBody>
      </p:sp>
      <p:sp>
        <p:nvSpPr>
          <p:cNvPr id="26" name="Rectangle 25"/>
          <p:cNvSpPr/>
          <p:nvPr/>
        </p:nvSpPr>
        <p:spPr>
          <a:xfrm>
            <a:off x="9043185" y="2944368"/>
            <a:ext cx="2645587" cy="265176"/>
          </a:xfrm>
          <a:prstGeom prst="rect">
            <a:avLst/>
          </a:prstGeom>
          <a:solidFill>
            <a:srgbClr val="4F4F4F"/>
          </a:solidFill>
          <a:ln>
            <a:noFill/>
          </a:ln>
          <a:effectLst/>
        </p:spPr>
        <p:txBody>
          <a:bodyPr rtlCol="0" anchor="ctr"/>
          <a:lstStyle/>
          <a:p/>
        </p:txBody>
      </p:sp>
      <p:sp>
        <p:nvSpPr>
          <p:cNvPr id="27" name="TextBox 26"/>
          <p:cNvSpPr txBox="1"/>
          <p:nvPr/>
        </p:nvSpPr>
        <p:spPr>
          <a:xfrm>
            <a:off x="9134625" y="267919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Topoğrafya</a:t>
            </a:r>
          </a:p>
        </p:txBody>
      </p:sp>
      <p:sp>
        <p:nvSpPr>
          <p:cNvPr id="28" name="TextBox 27"/>
          <p:cNvSpPr txBox="1"/>
          <p:nvPr/>
        </p:nvSpPr>
        <p:spPr>
          <a:xfrm>
            <a:off x="9152913" y="3282696"/>
            <a:ext cx="2426131" cy="288950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Troposferde yükselti arttıkça sıcaklık azalır.</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Bakı, dağların uzanışı ve eğim de etkiler</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97-99, 118</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 / 217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Kitaba göre farklı iklim türlerinin ortaya çıkmasında aşağıdakilerden hangisinin etkisi yoktur?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Enlem</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Karasallık-denizellik</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Sıcak-soğuk akıntılar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Dağların uzanışı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Saat dilimleri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 / 217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Kitaba göre farklı iklim türlerinin ortaya çıkmasında aşağıdakilerden hangisinin etkisi yoktur?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Enlem</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Karasallık-denizellik</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Sıcak-soğuk akıntılar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Dağların uzanışı</a:t>
            </a:r>
          </a:p>
        </p:txBody>
      </p:sp>
      <p:sp>
        <p:nvSpPr>
          <p:cNvPr id="19" name="Rounded Rectangle 18"/>
          <p:cNvSpPr/>
          <p:nvPr/>
        </p:nvSpPr>
        <p:spPr>
          <a:xfrm>
            <a:off x="502920" y="473293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20" name="Oval 19"/>
          <p:cNvSpPr/>
          <p:nvPr/>
        </p:nvSpPr>
        <p:spPr>
          <a:xfrm>
            <a:off x="594360" y="468904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Saat dilimleri</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Kitap enlem ve hareketleri, karasallık-denizelliği, akıntıları ve topoğrafyayı sayar (s. 118). Saat dilimleri zamanı gösterir, iklimi değiştirmez.</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 / 217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Makroklima ve mikroklima</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15. HAFTA</a:t>
            </a:r>
          </a:p>
        </p:txBody>
      </p:sp>
      <p:sp>
        <p:nvSpPr>
          <p:cNvPr id="6" name="Rounded Rectangle 5"/>
          <p:cNvSpPr/>
          <p:nvPr/>
        </p:nvSpPr>
        <p:spPr>
          <a:xfrm>
            <a:off x="502920" y="1307592"/>
            <a:ext cx="11185855" cy="178308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307592"/>
            <a:ext cx="146304" cy="1783080"/>
          </a:xfrm>
          <a:prstGeom prst="rect">
            <a:avLst/>
          </a:prstGeom>
          <a:solidFill>
            <a:srgbClr val="B85C12"/>
          </a:solidFill>
          <a:ln>
            <a:noFill/>
          </a:ln>
          <a:effectLst/>
        </p:spPr>
        <p:txBody>
          <a:bodyPr rtlCol="0" anchor="ctr"/>
          <a:lstStyle/>
          <a:p/>
        </p:txBody>
      </p:sp>
      <p:sp>
        <p:nvSpPr>
          <p:cNvPr id="8" name="TextBox 7"/>
          <p:cNvSpPr txBox="1"/>
          <p:nvPr/>
        </p:nvSpPr>
        <p:spPr>
          <a:xfrm>
            <a:off x="868680" y="141732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B85C12"/>
                </a:solidFill>
                <a:latin typeface="Calibri"/>
              </a:rPr>
              <a:t>MİKROKLİMA</a:t>
            </a:r>
          </a:p>
        </p:txBody>
      </p:sp>
      <p:sp>
        <p:nvSpPr>
          <p:cNvPr id="9" name="TextBox 8"/>
          <p:cNvSpPr txBox="1"/>
          <p:nvPr/>
        </p:nvSpPr>
        <p:spPr>
          <a:xfrm>
            <a:off x="868680" y="1810512"/>
            <a:ext cx="10637215" cy="1143000"/>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Bulunduğu bölgenin ortalama iklim koşullarından, arazi şekli, toprak özellikleri ve insan faaliyetlerinin etkilerinden dolayı sapma gösteren küçük bir alandaki özel iklim koşullarına mikroklima adı verilir.</a:t>
            </a:r>
          </a:p>
        </p:txBody>
      </p:sp>
      <p:sp>
        <p:nvSpPr>
          <p:cNvPr id="10" name="Rounded Rectangle 9"/>
          <p:cNvSpPr/>
          <p:nvPr/>
        </p:nvSpPr>
        <p:spPr>
          <a:xfrm>
            <a:off x="502920" y="3273552"/>
            <a:ext cx="11185855" cy="2971800"/>
          </a:xfrm>
          <a:prstGeom prst="roundRect">
            <a:avLst>
              <a:gd name="adj" fmla="val 5000"/>
            </a:avLst>
          </a:prstGeom>
          <a:solidFill>
            <a:srgbClr val="FFF3D1"/>
          </a:solidFill>
          <a:ln w="25400">
            <a:solidFill>
              <a:srgbClr val="B85C12"/>
            </a:solidFill>
          </a:ln>
          <a:effectLst/>
        </p:spPr>
        <p:txBody>
          <a:bodyPr rtlCol="0" anchor="ctr"/>
          <a:lstStyle/>
          <a:p/>
        </p:txBody>
      </p:sp>
      <p:sp>
        <p:nvSpPr>
          <p:cNvPr id="11" name="TextBox 10"/>
          <p:cNvSpPr txBox="1"/>
          <p:nvPr/>
        </p:nvSpPr>
        <p:spPr>
          <a:xfrm>
            <a:off x="731520" y="3346704"/>
            <a:ext cx="10728655" cy="457200"/>
          </a:xfrm>
          <a:prstGeom prst="rect">
            <a:avLst/>
          </a:prstGeom>
          <a:noFill/>
        </p:spPr>
        <p:txBody>
          <a:bodyPr wrap="square" anchor="t" lIns="73152" rIns="73152" tIns="36576" bIns="36576">
            <a:noAutofit/>
          </a:bodyPr>
          <a:lstStyle/>
          <a:p>
            <a:pPr algn="l">
              <a:spcBef>
                <a:spcPts val="0"/>
              </a:spcBef>
              <a:spcAft>
                <a:spcPts val="0"/>
              </a:spcAft>
            </a:pPr>
            <a:r>
              <a:rPr lang="tr-TR" sz="1900" b="1" i="0">
                <a:solidFill>
                  <a:srgbClr val="B85C12"/>
                </a:solidFill>
                <a:latin typeface="Calibri"/>
              </a:rPr>
              <a:t>MAKROKLİMA: aynı iklim bölgesi (makroklima) — ör. yaşadığımız bölge</a:t>
            </a:r>
          </a:p>
        </p:txBody>
      </p:sp>
      <p:sp>
        <p:nvSpPr>
          <p:cNvPr id="12" name="Rounded Rectangle 11"/>
          <p:cNvSpPr/>
          <p:nvPr/>
        </p:nvSpPr>
        <p:spPr>
          <a:xfrm>
            <a:off x="731520" y="3867912"/>
            <a:ext cx="5250027" cy="224028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731520" y="3867912"/>
            <a:ext cx="5250027" cy="530352"/>
          </a:xfrm>
          <a:prstGeom prst="roundRect">
            <a:avLst>
              <a:gd name="adj" fmla="val 25000"/>
            </a:avLst>
          </a:prstGeom>
          <a:solidFill>
            <a:srgbClr val="B85C12"/>
          </a:solidFill>
          <a:ln>
            <a:noFill/>
          </a:ln>
          <a:effectLst/>
        </p:spPr>
        <p:txBody>
          <a:bodyPr rtlCol="0" anchor="ctr"/>
          <a:lstStyle/>
          <a:p/>
        </p:txBody>
      </p:sp>
      <p:sp>
        <p:nvSpPr>
          <p:cNvPr id="14" name="Rectangle 13"/>
          <p:cNvSpPr/>
          <p:nvPr/>
        </p:nvSpPr>
        <p:spPr>
          <a:xfrm>
            <a:off x="731520" y="4133088"/>
            <a:ext cx="5250027" cy="265176"/>
          </a:xfrm>
          <a:prstGeom prst="rect">
            <a:avLst/>
          </a:prstGeom>
          <a:solidFill>
            <a:srgbClr val="B85C12"/>
          </a:solidFill>
          <a:ln>
            <a:noFill/>
          </a:ln>
          <a:effectLst/>
        </p:spPr>
        <p:txBody>
          <a:bodyPr rtlCol="0" anchor="ctr"/>
          <a:lstStyle/>
          <a:p/>
        </p:txBody>
      </p:sp>
      <p:sp>
        <p:nvSpPr>
          <p:cNvPr id="15" name="TextBox 14"/>
          <p:cNvSpPr txBox="1"/>
          <p:nvPr/>
        </p:nvSpPr>
        <p:spPr>
          <a:xfrm>
            <a:off x="822960" y="3867912"/>
            <a:ext cx="5067147"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Mikroklima: kent merkezi (insan faaliyetleri)</a:t>
            </a:r>
          </a:p>
        </p:txBody>
      </p:sp>
      <p:sp>
        <p:nvSpPr>
          <p:cNvPr id="16" name="TextBox 15"/>
          <p:cNvSpPr txBox="1"/>
          <p:nvPr/>
        </p:nvSpPr>
        <p:spPr>
          <a:xfrm>
            <a:off x="841248" y="4471416"/>
            <a:ext cx="5030571" cy="156362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Ayrıca büyük kentler çevresine göre daha sıcaktır. Kentsel ısı adası adı verilen bu durumun en önemli nedeni şehirlerin beton ve asfaltla kaplı olmasıdır.</a:t>
            </a:r>
          </a:p>
        </p:txBody>
      </p:sp>
      <p:sp>
        <p:nvSpPr>
          <p:cNvPr id="17" name="Rounded Rectangle 16"/>
          <p:cNvSpPr/>
          <p:nvPr/>
        </p:nvSpPr>
        <p:spPr>
          <a:xfrm>
            <a:off x="6210147" y="3867912"/>
            <a:ext cx="5250027" cy="224028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6210147" y="3867912"/>
            <a:ext cx="5250027" cy="530352"/>
          </a:xfrm>
          <a:prstGeom prst="roundRect">
            <a:avLst>
              <a:gd name="adj" fmla="val 25000"/>
            </a:avLst>
          </a:prstGeom>
          <a:solidFill>
            <a:srgbClr val="4F4F4F"/>
          </a:solidFill>
          <a:ln>
            <a:noFill/>
          </a:ln>
          <a:effectLst/>
        </p:spPr>
        <p:txBody>
          <a:bodyPr rtlCol="0" anchor="ctr"/>
          <a:lstStyle/>
          <a:p/>
        </p:txBody>
      </p:sp>
      <p:sp>
        <p:nvSpPr>
          <p:cNvPr id="19" name="Rectangle 18"/>
          <p:cNvSpPr/>
          <p:nvPr/>
        </p:nvSpPr>
        <p:spPr>
          <a:xfrm>
            <a:off x="6210147" y="4133088"/>
            <a:ext cx="5250027" cy="265176"/>
          </a:xfrm>
          <a:prstGeom prst="rect">
            <a:avLst/>
          </a:prstGeom>
          <a:solidFill>
            <a:srgbClr val="4F4F4F"/>
          </a:solidFill>
          <a:ln>
            <a:noFill/>
          </a:ln>
          <a:effectLst/>
        </p:spPr>
        <p:txBody>
          <a:bodyPr rtlCol="0" anchor="ctr"/>
          <a:lstStyle/>
          <a:p/>
        </p:txBody>
      </p:sp>
      <p:sp>
        <p:nvSpPr>
          <p:cNvPr id="20" name="TextBox 19"/>
          <p:cNvSpPr txBox="1"/>
          <p:nvPr/>
        </p:nvSpPr>
        <p:spPr>
          <a:xfrm>
            <a:off x="6301587" y="3867912"/>
            <a:ext cx="5067147"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Mikroklima: güneşe dönük yamaç (arazi şekli)</a:t>
            </a:r>
          </a:p>
        </p:txBody>
      </p:sp>
      <p:sp>
        <p:nvSpPr>
          <p:cNvPr id="21" name="TextBox 20"/>
          <p:cNvSpPr txBox="1"/>
          <p:nvPr/>
        </p:nvSpPr>
        <p:spPr>
          <a:xfrm>
            <a:off x="6319875" y="4471416"/>
            <a:ext cx="5030571" cy="156362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Güneş’e dönük yamaçlar daha fazla ısınır. Aynı bölgede yamacın biri ötekinden sıcaktır.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97, 99, 118</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 / 217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 mikroklimaya örnektir?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Ekvator çevresinde yıl boyu sıcak ve yağışlı koşullar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Büyük bir kentin çevresinden daha sıcak olması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Orta kuşakta dört mevsimin belirgin yaşanması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Kutuplarda sıcaklığın yıl boyu düşük olması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Türkiye'nin Akdeniz iklim kuşağında yer alması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99, 118</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 / 217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2</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Aşağıdakilerden hangisi mikroklimaya örnektir?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Ekvator çevresinde yıl boyu sıcak ve yağışlı koşullar</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Büyük bir kentin çevresinden daha sıcak olması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Orta kuşakta dört mevsimin belirgin yaşanması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Kutuplarda sıcaklığın yıl boyu düşük olması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Türkiye'nin Akdeniz iklim kuşağında yer alması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Mikroklima küçük bir alandaki özel iklim koşuludur; kentsel ısı adası insan faaliyetlerinin etkisiyle oluşur (s. 99, 118). Diğerleri geniş alanların (makroklima) özelliğidir.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99, 118</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 / 217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İklim türlerini sınıflandıralım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SINIFLANDIRMA</a:t>
            </a:r>
          </a:p>
        </p:txBody>
      </p:sp>
      <p:sp>
        <p:nvSpPr>
          <p:cNvPr id="6" name="TextBox 5"/>
          <p:cNvSpPr txBox="1"/>
          <p:nvPr/>
        </p:nvSpPr>
        <p:spPr>
          <a:xfrm>
            <a:off x="502920" y="1170432"/>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1600" b="0" i="1">
                <a:solidFill>
                  <a:srgbClr val="767676"/>
                </a:solidFill>
                <a:latin typeface="Calibri"/>
              </a:rPr>
              <a:t>Özellikle sıcaklıklara bağlı olarak yeryüzündeki iklim türleri; sıcak, ılıman ve soğuk iklimler şeklinde üçe ayrılır. Kartları gruplayın:</a:t>
            </a:r>
          </a:p>
        </p:txBody>
      </p:sp>
      <p:sp>
        <p:nvSpPr>
          <p:cNvPr id="7" name="Rounded Rectangle 6"/>
          <p:cNvSpPr/>
          <p:nvPr/>
        </p:nvSpPr>
        <p:spPr>
          <a:xfrm>
            <a:off x="502920" y="1673352"/>
            <a:ext cx="3576218" cy="475488"/>
          </a:xfrm>
          <a:prstGeom prst="roundRect">
            <a:avLst>
              <a:gd name="adj" fmla="val 30000"/>
            </a:avLst>
          </a:prstGeom>
          <a:solidFill>
            <a:srgbClr val="FFFFFF"/>
          </a:solidFill>
          <a:ln w="15875">
            <a:solidFill>
              <a:srgbClr val="D9D9D9"/>
            </a:solidFill>
          </a:ln>
          <a:effectLst/>
        </p:spPr>
        <p:txBody>
          <a:bodyPr rtlCol="0" anchor="ctr" wrap="square" lIns="457200" rIns="457200" tIns="0" bIns="0">
            <a:noAutofit/>
          </a:bodyPr>
          <a:lstStyle/>
          <a:p>
            <a:pPr algn="ctr">
              <a:spcBef>
                <a:spcPts val="0"/>
              </a:spcBef>
              <a:spcAft>
                <a:spcPts val="0"/>
              </a:spcAft>
            </a:pPr>
            <a:r>
              <a:rPr lang="tr-TR" sz="1900" b="1" i="0">
                <a:solidFill>
                  <a:srgbClr val="262626"/>
                </a:solidFill>
                <a:latin typeface="Calibri"/>
              </a:rPr>
              <a:t>Muson İklimi</a:t>
            </a:r>
          </a:p>
        </p:txBody>
      </p:sp>
      <p:sp>
        <p:nvSpPr>
          <p:cNvPr id="8" name="Oval 7"/>
          <p:cNvSpPr/>
          <p:nvPr/>
        </p:nvSpPr>
        <p:spPr>
          <a:xfrm>
            <a:off x="566928" y="1728216"/>
            <a:ext cx="365760" cy="36576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a:t>
            </a:r>
          </a:p>
        </p:txBody>
      </p:sp>
      <p:sp>
        <p:nvSpPr>
          <p:cNvPr id="9" name="Rounded Rectangle 8"/>
          <p:cNvSpPr/>
          <p:nvPr/>
        </p:nvSpPr>
        <p:spPr>
          <a:xfrm>
            <a:off x="4307738" y="1673352"/>
            <a:ext cx="3576218" cy="475488"/>
          </a:xfrm>
          <a:prstGeom prst="roundRect">
            <a:avLst>
              <a:gd name="adj" fmla="val 30000"/>
            </a:avLst>
          </a:prstGeom>
          <a:solidFill>
            <a:srgbClr val="FFFFFF"/>
          </a:solidFill>
          <a:ln w="15875">
            <a:solidFill>
              <a:srgbClr val="D9D9D9"/>
            </a:solidFill>
          </a:ln>
          <a:effectLst/>
        </p:spPr>
        <p:txBody>
          <a:bodyPr rtlCol="0" anchor="ctr" wrap="square" lIns="457200" rIns="457200" tIns="0" bIns="0">
            <a:noAutofit/>
          </a:bodyPr>
          <a:lstStyle/>
          <a:p>
            <a:pPr algn="ctr">
              <a:spcBef>
                <a:spcPts val="0"/>
              </a:spcBef>
              <a:spcAft>
                <a:spcPts val="0"/>
              </a:spcAft>
            </a:pPr>
            <a:r>
              <a:rPr lang="tr-TR" sz="1900" b="1" i="0">
                <a:solidFill>
                  <a:srgbClr val="262626"/>
                </a:solidFill>
                <a:latin typeface="Calibri"/>
              </a:rPr>
              <a:t>Tundra (kutup altı) İklimi</a:t>
            </a:r>
          </a:p>
        </p:txBody>
      </p:sp>
      <p:sp>
        <p:nvSpPr>
          <p:cNvPr id="10" name="Oval 9"/>
          <p:cNvSpPr/>
          <p:nvPr/>
        </p:nvSpPr>
        <p:spPr>
          <a:xfrm>
            <a:off x="4371746" y="1728216"/>
            <a:ext cx="365760" cy="36576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2</a:t>
            </a:r>
          </a:p>
        </p:txBody>
      </p:sp>
      <p:sp>
        <p:nvSpPr>
          <p:cNvPr id="11" name="Rounded Rectangle 10"/>
          <p:cNvSpPr/>
          <p:nvPr/>
        </p:nvSpPr>
        <p:spPr>
          <a:xfrm>
            <a:off x="8112556" y="1673352"/>
            <a:ext cx="3576218" cy="475488"/>
          </a:xfrm>
          <a:prstGeom prst="roundRect">
            <a:avLst>
              <a:gd name="adj" fmla="val 30000"/>
            </a:avLst>
          </a:prstGeom>
          <a:solidFill>
            <a:srgbClr val="FFFFFF"/>
          </a:solidFill>
          <a:ln w="15875">
            <a:solidFill>
              <a:srgbClr val="D9D9D9"/>
            </a:solidFill>
          </a:ln>
          <a:effectLst/>
        </p:spPr>
        <p:txBody>
          <a:bodyPr rtlCol="0" anchor="ctr" wrap="square" lIns="457200" rIns="457200" tIns="0" bIns="0">
            <a:noAutofit/>
          </a:bodyPr>
          <a:lstStyle/>
          <a:p>
            <a:pPr algn="ctr">
              <a:spcBef>
                <a:spcPts val="0"/>
              </a:spcBef>
              <a:spcAft>
                <a:spcPts val="0"/>
              </a:spcAft>
            </a:pPr>
            <a:r>
              <a:rPr lang="tr-TR" sz="1900" b="1" i="0">
                <a:solidFill>
                  <a:srgbClr val="262626"/>
                </a:solidFill>
                <a:latin typeface="Calibri"/>
              </a:rPr>
              <a:t>Akdeniz İklimi</a:t>
            </a:r>
          </a:p>
        </p:txBody>
      </p:sp>
      <p:sp>
        <p:nvSpPr>
          <p:cNvPr id="12" name="Oval 11"/>
          <p:cNvSpPr/>
          <p:nvPr/>
        </p:nvSpPr>
        <p:spPr>
          <a:xfrm>
            <a:off x="8176564" y="1728216"/>
            <a:ext cx="365760" cy="36576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3</a:t>
            </a:r>
          </a:p>
        </p:txBody>
      </p:sp>
      <p:sp>
        <p:nvSpPr>
          <p:cNvPr id="13" name="Rounded Rectangle 12"/>
          <p:cNvSpPr/>
          <p:nvPr/>
        </p:nvSpPr>
        <p:spPr>
          <a:xfrm>
            <a:off x="502920" y="2221992"/>
            <a:ext cx="3576218" cy="475488"/>
          </a:xfrm>
          <a:prstGeom prst="roundRect">
            <a:avLst>
              <a:gd name="adj" fmla="val 30000"/>
            </a:avLst>
          </a:prstGeom>
          <a:solidFill>
            <a:srgbClr val="FFFFFF"/>
          </a:solidFill>
          <a:ln w="15875">
            <a:solidFill>
              <a:srgbClr val="D9D9D9"/>
            </a:solidFill>
          </a:ln>
          <a:effectLst/>
        </p:spPr>
        <p:txBody>
          <a:bodyPr rtlCol="0" anchor="ctr" wrap="square" lIns="457200" rIns="457200" tIns="0" bIns="0">
            <a:noAutofit/>
          </a:bodyPr>
          <a:lstStyle/>
          <a:p>
            <a:pPr algn="ctr">
              <a:spcBef>
                <a:spcPts val="0"/>
              </a:spcBef>
              <a:spcAft>
                <a:spcPts val="0"/>
              </a:spcAft>
            </a:pPr>
            <a:r>
              <a:rPr lang="tr-TR" sz="1900" b="1" i="0">
                <a:solidFill>
                  <a:srgbClr val="262626"/>
                </a:solidFill>
                <a:latin typeface="Calibri"/>
              </a:rPr>
              <a:t>Çöl İklimi</a:t>
            </a:r>
          </a:p>
        </p:txBody>
      </p:sp>
      <p:sp>
        <p:nvSpPr>
          <p:cNvPr id="14" name="Oval 13"/>
          <p:cNvSpPr/>
          <p:nvPr/>
        </p:nvSpPr>
        <p:spPr>
          <a:xfrm>
            <a:off x="566928" y="2276856"/>
            <a:ext cx="365760" cy="36576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4</a:t>
            </a:r>
          </a:p>
        </p:txBody>
      </p:sp>
      <p:sp>
        <p:nvSpPr>
          <p:cNvPr id="15" name="Rounded Rectangle 14"/>
          <p:cNvSpPr/>
          <p:nvPr/>
        </p:nvSpPr>
        <p:spPr>
          <a:xfrm>
            <a:off x="4307738" y="2221992"/>
            <a:ext cx="3576218" cy="475488"/>
          </a:xfrm>
          <a:prstGeom prst="roundRect">
            <a:avLst>
              <a:gd name="adj" fmla="val 30000"/>
            </a:avLst>
          </a:prstGeom>
          <a:solidFill>
            <a:srgbClr val="FFFFFF"/>
          </a:solidFill>
          <a:ln w="15875">
            <a:solidFill>
              <a:srgbClr val="D9D9D9"/>
            </a:solidFill>
          </a:ln>
          <a:effectLst/>
        </p:spPr>
        <p:txBody>
          <a:bodyPr rtlCol="0" anchor="ctr" wrap="square" lIns="457200" rIns="457200" tIns="0" bIns="0">
            <a:noAutofit/>
          </a:bodyPr>
          <a:lstStyle/>
          <a:p>
            <a:pPr algn="ctr">
              <a:spcBef>
                <a:spcPts val="0"/>
              </a:spcBef>
              <a:spcAft>
                <a:spcPts val="0"/>
              </a:spcAft>
            </a:pPr>
            <a:r>
              <a:rPr lang="tr-TR" sz="1900" b="1" i="0">
                <a:solidFill>
                  <a:srgbClr val="262626"/>
                </a:solidFill>
                <a:latin typeface="Calibri"/>
              </a:rPr>
              <a:t>Sert Karasal İklim</a:t>
            </a:r>
          </a:p>
        </p:txBody>
      </p:sp>
      <p:sp>
        <p:nvSpPr>
          <p:cNvPr id="16" name="Oval 15"/>
          <p:cNvSpPr/>
          <p:nvPr/>
        </p:nvSpPr>
        <p:spPr>
          <a:xfrm>
            <a:off x="4371746" y="2276856"/>
            <a:ext cx="365760" cy="36576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5</a:t>
            </a:r>
          </a:p>
        </p:txBody>
      </p:sp>
      <p:sp>
        <p:nvSpPr>
          <p:cNvPr id="17" name="Rounded Rectangle 16"/>
          <p:cNvSpPr/>
          <p:nvPr/>
        </p:nvSpPr>
        <p:spPr>
          <a:xfrm>
            <a:off x="8112556" y="2221992"/>
            <a:ext cx="3576218" cy="475488"/>
          </a:xfrm>
          <a:prstGeom prst="roundRect">
            <a:avLst>
              <a:gd name="adj" fmla="val 30000"/>
            </a:avLst>
          </a:prstGeom>
          <a:solidFill>
            <a:srgbClr val="FFFFFF"/>
          </a:solidFill>
          <a:ln w="15875">
            <a:solidFill>
              <a:srgbClr val="D9D9D9"/>
            </a:solidFill>
          </a:ln>
          <a:effectLst/>
        </p:spPr>
        <p:txBody>
          <a:bodyPr rtlCol="0" anchor="ctr" wrap="square" lIns="457200" rIns="457200" tIns="0" bIns="0">
            <a:noAutofit/>
          </a:bodyPr>
          <a:lstStyle/>
          <a:p>
            <a:pPr algn="ctr">
              <a:spcBef>
                <a:spcPts val="0"/>
              </a:spcBef>
              <a:spcAft>
                <a:spcPts val="0"/>
              </a:spcAft>
            </a:pPr>
            <a:r>
              <a:rPr lang="tr-TR" sz="1900" b="1" i="0">
                <a:solidFill>
                  <a:srgbClr val="262626"/>
                </a:solidFill>
                <a:latin typeface="Calibri"/>
              </a:rPr>
              <a:t>Kutup İklimi</a:t>
            </a:r>
          </a:p>
        </p:txBody>
      </p:sp>
      <p:sp>
        <p:nvSpPr>
          <p:cNvPr id="18" name="Oval 17"/>
          <p:cNvSpPr/>
          <p:nvPr/>
        </p:nvSpPr>
        <p:spPr>
          <a:xfrm>
            <a:off x="8176564" y="2276856"/>
            <a:ext cx="365760" cy="36576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6</a:t>
            </a:r>
          </a:p>
        </p:txBody>
      </p:sp>
      <p:sp>
        <p:nvSpPr>
          <p:cNvPr id="19" name="Rounded Rectangle 18"/>
          <p:cNvSpPr/>
          <p:nvPr/>
        </p:nvSpPr>
        <p:spPr>
          <a:xfrm>
            <a:off x="502920" y="2770632"/>
            <a:ext cx="3576218" cy="475488"/>
          </a:xfrm>
          <a:prstGeom prst="roundRect">
            <a:avLst>
              <a:gd name="adj" fmla="val 30000"/>
            </a:avLst>
          </a:prstGeom>
          <a:solidFill>
            <a:srgbClr val="FFFFFF"/>
          </a:solidFill>
          <a:ln w="15875">
            <a:solidFill>
              <a:srgbClr val="D9D9D9"/>
            </a:solidFill>
          </a:ln>
          <a:effectLst/>
        </p:spPr>
        <p:txBody>
          <a:bodyPr rtlCol="0" anchor="ctr" wrap="square" lIns="457200" rIns="457200" tIns="0" bIns="0">
            <a:noAutofit/>
          </a:bodyPr>
          <a:lstStyle/>
          <a:p>
            <a:pPr algn="ctr">
              <a:spcBef>
                <a:spcPts val="0"/>
              </a:spcBef>
              <a:spcAft>
                <a:spcPts val="0"/>
              </a:spcAft>
            </a:pPr>
            <a:r>
              <a:rPr lang="tr-TR" sz="1900" b="1" i="0">
                <a:solidFill>
                  <a:srgbClr val="262626"/>
                </a:solidFill>
                <a:latin typeface="Calibri"/>
              </a:rPr>
              <a:t>Ekvatoral İklim</a:t>
            </a:r>
          </a:p>
        </p:txBody>
      </p:sp>
      <p:sp>
        <p:nvSpPr>
          <p:cNvPr id="20" name="Oval 19"/>
          <p:cNvSpPr/>
          <p:nvPr/>
        </p:nvSpPr>
        <p:spPr>
          <a:xfrm>
            <a:off x="566928" y="2825496"/>
            <a:ext cx="365760" cy="36576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7</a:t>
            </a:r>
          </a:p>
        </p:txBody>
      </p:sp>
      <p:sp>
        <p:nvSpPr>
          <p:cNvPr id="21" name="Rounded Rectangle 20"/>
          <p:cNvSpPr/>
          <p:nvPr/>
        </p:nvSpPr>
        <p:spPr>
          <a:xfrm>
            <a:off x="4307738" y="2770632"/>
            <a:ext cx="3576218" cy="475488"/>
          </a:xfrm>
          <a:prstGeom prst="roundRect">
            <a:avLst>
              <a:gd name="adj" fmla="val 30000"/>
            </a:avLst>
          </a:prstGeom>
          <a:solidFill>
            <a:srgbClr val="FFFFFF"/>
          </a:solidFill>
          <a:ln w="15875">
            <a:solidFill>
              <a:srgbClr val="D9D9D9"/>
            </a:solidFill>
          </a:ln>
          <a:effectLst/>
        </p:spPr>
        <p:txBody>
          <a:bodyPr rtlCol="0" anchor="ctr" wrap="square" lIns="457200" rIns="457200" tIns="0" bIns="0">
            <a:noAutofit/>
          </a:bodyPr>
          <a:lstStyle/>
          <a:p>
            <a:pPr algn="ctr">
              <a:spcBef>
                <a:spcPts val="0"/>
              </a:spcBef>
              <a:spcAft>
                <a:spcPts val="0"/>
              </a:spcAft>
            </a:pPr>
            <a:r>
              <a:rPr lang="tr-TR" sz="1900" b="1" i="0">
                <a:solidFill>
                  <a:srgbClr val="262626"/>
                </a:solidFill>
                <a:latin typeface="Calibri"/>
              </a:rPr>
              <a:t>Okyanusal İklim</a:t>
            </a:r>
          </a:p>
        </p:txBody>
      </p:sp>
      <p:sp>
        <p:nvSpPr>
          <p:cNvPr id="22" name="Oval 21"/>
          <p:cNvSpPr/>
          <p:nvPr/>
        </p:nvSpPr>
        <p:spPr>
          <a:xfrm>
            <a:off x="4371746" y="2825496"/>
            <a:ext cx="365760" cy="36576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8</a:t>
            </a:r>
          </a:p>
        </p:txBody>
      </p:sp>
      <p:sp>
        <p:nvSpPr>
          <p:cNvPr id="23" name="Rounded Rectangle 22"/>
          <p:cNvSpPr/>
          <p:nvPr/>
        </p:nvSpPr>
        <p:spPr>
          <a:xfrm>
            <a:off x="8112556" y="2770632"/>
            <a:ext cx="3576218" cy="475488"/>
          </a:xfrm>
          <a:prstGeom prst="roundRect">
            <a:avLst>
              <a:gd name="adj" fmla="val 30000"/>
            </a:avLst>
          </a:prstGeom>
          <a:solidFill>
            <a:srgbClr val="FFFFFF"/>
          </a:solidFill>
          <a:ln w="15875">
            <a:solidFill>
              <a:srgbClr val="D9D9D9"/>
            </a:solidFill>
          </a:ln>
          <a:effectLst/>
        </p:spPr>
        <p:txBody>
          <a:bodyPr rtlCol="0" anchor="ctr" wrap="square" lIns="457200" rIns="457200" tIns="0" bIns="0">
            <a:noAutofit/>
          </a:bodyPr>
          <a:lstStyle/>
          <a:p>
            <a:pPr algn="ctr">
              <a:spcBef>
                <a:spcPts val="0"/>
              </a:spcBef>
              <a:spcAft>
                <a:spcPts val="0"/>
              </a:spcAft>
            </a:pPr>
            <a:r>
              <a:rPr lang="tr-TR" sz="1900" b="1" i="0">
                <a:solidFill>
                  <a:srgbClr val="262626"/>
                </a:solidFill>
                <a:latin typeface="Calibri"/>
              </a:rPr>
              <a:t>Yüksek Dağ İklimi</a:t>
            </a:r>
          </a:p>
        </p:txBody>
      </p:sp>
      <p:sp>
        <p:nvSpPr>
          <p:cNvPr id="24" name="Oval 23"/>
          <p:cNvSpPr/>
          <p:nvPr/>
        </p:nvSpPr>
        <p:spPr>
          <a:xfrm>
            <a:off x="8176564" y="2825496"/>
            <a:ext cx="365760" cy="36576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9</a:t>
            </a:r>
          </a:p>
        </p:txBody>
      </p:sp>
      <p:sp>
        <p:nvSpPr>
          <p:cNvPr id="25" name="Rounded Rectangle 24"/>
          <p:cNvSpPr/>
          <p:nvPr/>
        </p:nvSpPr>
        <p:spPr>
          <a:xfrm>
            <a:off x="502920" y="3319272"/>
            <a:ext cx="3576218" cy="475488"/>
          </a:xfrm>
          <a:prstGeom prst="roundRect">
            <a:avLst>
              <a:gd name="adj" fmla="val 30000"/>
            </a:avLst>
          </a:prstGeom>
          <a:solidFill>
            <a:srgbClr val="FFFFFF"/>
          </a:solidFill>
          <a:ln w="15875">
            <a:solidFill>
              <a:srgbClr val="D9D9D9"/>
            </a:solidFill>
          </a:ln>
          <a:effectLst/>
        </p:spPr>
        <p:txBody>
          <a:bodyPr rtlCol="0" anchor="ctr" wrap="square" lIns="457200" rIns="457200" tIns="0" bIns="0">
            <a:noAutofit/>
          </a:bodyPr>
          <a:lstStyle/>
          <a:p>
            <a:pPr algn="ctr">
              <a:spcBef>
                <a:spcPts val="0"/>
              </a:spcBef>
              <a:spcAft>
                <a:spcPts val="0"/>
              </a:spcAft>
            </a:pPr>
            <a:r>
              <a:rPr lang="tr-TR" sz="1900" b="1" i="0">
                <a:solidFill>
                  <a:srgbClr val="262626"/>
                </a:solidFill>
                <a:latin typeface="Calibri"/>
              </a:rPr>
              <a:t>Savan İklimi</a:t>
            </a:r>
          </a:p>
        </p:txBody>
      </p:sp>
      <p:sp>
        <p:nvSpPr>
          <p:cNvPr id="26" name="Oval 25"/>
          <p:cNvSpPr/>
          <p:nvPr/>
        </p:nvSpPr>
        <p:spPr>
          <a:xfrm>
            <a:off x="566928" y="3374136"/>
            <a:ext cx="365760" cy="36576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10</a:t>
            </a:r>
          </a:p>
        </p:txBody>
      </p:sp>
      <p:sp>
        <p:nvSpPr>
          <p:cNvPr id="27" name="Rounded Rectangle 26"/>
          <p:cNvSpPr/>
          <p:nvPr/>
        </p:nvSpPr>
        <p:spPr>
          <a:xfrm>
            <a:off x="4307738" y="3319272"/>
            <a:ext cx="3576218" cy="475488"/>
          </a:xfrm>
          <a:prstGeom prst="roundRect">
            <a:avLst>
              <a:gd name="adj" fmla="val 30000"/>
            </a:avLst>
          </a:prstGeom>
          <a:solidFill>
            <a:srgbClr val="FFFFFF"/>
          </a:solidFill>
          <a:ln w="15875">
            <a:solidFill>
              <a:srgbClr val="D9D9D9"/>
            </a:solidFill>
          </a:ln>
          <a:effectLst/>
        </p:spPr>
        <p:txBody>
          <a:bodyPr rtlCol="0" anchor="ctr" wrap="square" lIns="457200" rIns="457200" tIns="0" bIns="0">
            <a:noAutofit/>
          </a:bodyPr>
          <a:lstStyle/>
          <a:p>
            <a:pPr algn="ctr">
              <a:spcBef>
                <a:spcPts val="0"/>
              </a:spcBef>
              <a:spcAft>
                <a:spcPts val="0"/>
              </a:spcAft>
            </a:pPr>
            <a:r>
              <a:rPr lang="tr-TR" sz="1800" b="1" i="0">
                <a:solidFill>
                  <a:srgbClr val="262626"/>
                </a:solidFill>
                <a:latin typeface="Calibri"/>
              </a:rPr>
              <a:t>Ilıman Karasal (step) İklim</a:t>
            </a:r>
          </a:p>
        </p:txBody>
      </p:sp>
      <p:sp>
        <p:nvSpPr>
          <p:cNvPr id="28" name="Oval 27"/>
          <p:cNvSpPr/>
          <p:nvPr/>
        </p:nvSpPr>
        <p:spPr>
          <a:xfrm>
            <a:off x="4371746" y="3374136"/>
            <a:ext cx="365760" cy="36576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11</a:t>
            </a:r>
          </a:p>
        </p:txBody>
      </p:sp>
      <p:sp>
        <p:nvSpPr>
          <p:cNvPr id="29" name="Rounded Rectangle 28"/>
          <p:cNvSpPr/>
          <p:nvPr/>
        </p:nvSpPr>
        <p:spPr>
          <a:xfrm>
            <a:off x="502920" y="3959352"/>
            <a:ext cx="3576218" cy="2331720"/>
          </a:xfrm>
          <a:prstGeom prst="roundRect">
            <a:avLst>
              <a:gd name="adj" fmla="val 5000"/>
            </a:avLst>
          </a:prstGeom>
          <a:solidFill>
            <a:srgbClr val="FFFFFF"/>
          </a:solidFill>
          <a:ln w="25400">
            <a:solidFill>
              <a:srgbClr val="D3373A"/>
            </a:solidFill>
          </a:ln>
          <a:effectLst/>
        </p:spPr>
        <p:txBody>
          <a:bodyPr rtlCol="0" anchor="ctr"/>
          <a:lstStyle/>
          <a:p/>
        </p:txBody>
      </p:sp>
      <p:sp>
        <p:nvSpPr>
          <p:cNvPr id="30" name="Rounded Rectangle 29"/>
          <p:cNvSpPr/>
          <p:nvPr/>
        </p:nvSpPr>
        <p:spPr>
          <a:xfrm>
            <a:off x="502920" y="3959352"/>
            <a:ext cx="3576218" cy="530352"/>
          </a:xfrm>
          <a:prstGeom prst="roundRect">
            <a:avLst>
              <a:gd name="adj" fmla="val 20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Sıcak iklimler</a:t>
            </a:r>
          </a:p>
        </p:txBody>
      </p:sp>
      <p:cxnSp>
        <p:nvCxnSpPr>
          <p:cNvPr id="31" name="Connector 30"/>
          <p:cNvCxnSpPr/>
          <p:nvPr/>
        </p:nvCxnSpPr>
        <p:spPr>
          <a:xfrm>
            <a:off x="731520" y="4965192"/>
            <a:ext cx="3119018" cy="0"/>
          </a:xfrm>
          <a:prstGeom prst="line">
            <a:avLst/>
          </a:prstGeom>
          <a:ln w="12700">
            <a:solidFill>
              <a:srgbClr val="D9D9D9"/>
            </a:solidFill>
            <a:prstDash val="dash"/>
          </a:ln>
        </p:spPr>
      </p:cxnSp>
      <p:cxnSp>
        <p:nvCxnSpPr>
          <p:cNvPr id="32" name="Connector 31"/>
          <p:cNvCxnSpPr/>
          <p:nvPr/>
        </p:nvCxnSpPr>
        <p:spPr>
          <a:xfrm>
            <a:off x="731520" y="5468112"/>
            <a:ext cx="3119018" cy="0"/>
          </a:xfrm>
          <a:prstGeom prst="line">
            <a:avLst/>
          </a:prstGeom>
          <a:ln w="12700">
            <a:solidFill>
              <a:srgbClr val="D9D9D9"/>
            </a:solidFill>
            <a:prstDash val="dash"/>
          </a:ln>
        </p:spPr>
      </p:cxnSp>
      <p:cxnSp>
        <p:nvCxnSpPr>
          <p:cNvPr id="33" name="Connector 32"/>
          <p:cNvCxnSpPr/>
          <p:nvPr/>
        </p:nvCxnSpPr>
        <p:spPr>
          <a:xfrm>
            <a:off x="731520" y="5971032"/>
            <a:ext cx="3119018" cy="0"/>
          </a:xfrm>
          <a:prstGeom prst="line">
            <a:avLst/>
          </a:prstGeom>
          <a:ln w="12700">
            <a:solidFill>
              <a:srgbClr val="D9D9D9"/>
            </a:solidFill>
            <a:prstDash val="dash"/>
          </a:ln>
        </p:spPr>
      </p:cxnSp>
      <p:sp>
        <p:nvSpPr>
          <p:cNvPr id="34" name="Rounded Rectangle 33"/>
          <p:cNvSpPr/>
          <p:nvPr/>
        </p:nvSpPr>
        <p:spPr>
          <a:xfrm>
            <a:off x="4307738" y="3959352"/>
            <a:ext cx="3576218" cy="2331720"/>
          </a:xfrm>
          <a:prstGeom prst="roundRect">
            <a:avLst>
              <a:gd name="adj" fmla="val 5000"/>
            </a:avLst>
          </a:prstGeom>
          <a:solidFill>
            <a:srgbClr val="FFFFFF"/>
          </a:solidFill>
          <a:ln w="25400">
            <a:solidFill>
              <a:srgbClr val="3E8E41"/>
            </a:solidFill>
          </a:ln>
          <a:effectLst/>
        </p:spPr>
        <p:txBody>
          <a:bodyPr rtlCol="0" anchor="ctr"/>
          <a:lstStyle/>
          <a:p/>
        </p:txBody>
      </p:sp>
      <p:sp>
        <p:nvSpPr>
          <p:cNvPr id="35" name="Rounded Rectangle 34"/>
          <p:cNvSpPr/>
          <p:nvPr/>
        </p:nvSpPr>
        <p:spPr>
          <a:xfrm>
            <a:off x="4307738" y="3959352"/>
            <a:ext cx="3576218" cy="530352"/>
          </a:xfrm>
          <a:prstGeom prst="roundRect">
            <a:avLst>
              <a:gd name="adj" fmla="val 20000"/>
            </a:avLst>
          </a:prstGeom>
          <a:solidFill>
            <a:srgbClr val="3E8E41"/>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Ilıman iklimler</a:t>
            </a:r>
          </a:p>
        </p:txBody>
      </p:sp>
      <p:cxnSp>
        <p:nvCxnSpPr>
          <p:cNvPr id="36" name="Connector 35"/>
          <p:cNvCxnSpPr/>
          <p:nvPr/>
        </p:nvCxnSpPr>
        <p:spPr>
          <a:xfrm>
            <a:off x="4536338" y="4965192"/>
            <a:ext cx="3119018" cy="0"/>
          </a:xfrm>
          <a:prstGeom prst="line">
            <a:avLst/>
          </a:prstGeom>
          <a:ln w="12700">
            <a:solidFill>
              <a:srgbClr val="D9D9D9"/>
            </a:solidFill>
            <a:prstDash val="dash"/>
          </a:ln>
        </p:spPr>
      </p:cxnSp>
      <p:cxnSp>
        <p:nvCxnSpPr>
          <p:cNvPr id="37" name="Connector 36"/>
          <p:cNvCxnSpPr/>
          <p:nvPr/>
        </p:nvCxnSpPr>
        <p:spPr>
          <a:xfrm>
            <a:off x="4536338" y="5468112"/>
            <a:ext cx="3119018" cy="0"/>
          </a:xfrm>
          <a:prstGeom prst="line">
            <a:avLst/>
          </a:prstGeom>
          <a:ln w="12700">
            <a:solidFill>
              <a:srgbClr val="D9D9D9"/>
            </a:solidFill>
            <a:prstDash val="dash"/>
          </a:ln>
        </p:spPr>
      </p:cxnSp>
      <p:cxnSp>
        <p:nvCxnSpPr>
          <p:cNvPr id="38" name="Connector 37"/>
          <p:cNvCxnSpPr/>
          <p:nvPr/>
        </p:nvCxnSpPr>
        <p:spPr>
          <a:xfrm>
            <a:off x="4536338" y="5971032"/>
            <a:ext cx="3119018" cy="0"/>
          </a:xfrm>
          <a:prstGeom prst="line">
            <a:avLst/>
          </a:prstGeom>
          <a:ln w="12700">
            <a:solidFill>
              <a:srgbClr val="D9D9D9"/>
            </a:solidFill>
            <a:prstDash val="dash"/>
          </a:ln>
        </p:spPr>
      </p:cxnSp>
      <p:sp>
        <p:nvSpPr>
          <p:cNvPr id="39" name="Rounded Rectangle 38"/>
          <p:cNvSpPr/>
          <p:nvPr/>
        </p:nvSpPr>
        <p:spPr>
          <a:xfrm>
            <a:off x="8112556" y="3959352"/>
            <a:ext cx="3576218" cy="2331720"/>
          </a:xfrm>
          <a:prstGeom prst="roundRect">
            <a:avLst>
              <a:gd name="adj" fmla="val 5000"/>
            </a:avLst>
          </a:prstGeom>
          <a:solidFill>
            <a:srgbClr val="FFFFFF"/>
          </a:solidFill>
          <a:ln w="25400">
            <a:solidFill>
              <a:srgbClr val="2C6696"/>
            </a:solidFill>
          </a:ln>
          <a:effectLst/>
        </p:spPr>
        <p:txBody>
          <a:bodyPr rtlCol="0" anchor="ctr"/>
          <a:lstStyle/>
          <a:p/>
        </p:txBody>
      </p:sp>
      <p:sp>
        <p:nvSpPr>
          <p:cNvPr id="40" name="Rounded Rectangle 39"/>
          <p:cNvSpPr/>
          <p:nvPr/>
        </p:nvSpPr>
        <p:spPr>
          <a:xfrm>
            <a:off x="8112556" y="3959352"/>
            <a:ext cx="3576218" cy="530352"/>
          </a:xfrm>
          <a:prstGeom prst="roundRect">
            <a:avLst>
              <a:gd name="adj" fmla="val 2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Soğuk iklimler</a:t>
            </a:r>
          </a:p>
        </p:txBody>
      </p:sp>
      <p:cxnSp>
        <p:nvCxnSpPr>
          <p:cNvPr id="41" name="Connector 40"/>
          <p:cNvCxnSpPr/>
          <p:nvPr/>
        </p:nvCxnSpPr>
        <p:spPr>
          <a:xfrm>
            <a:off x="8341156" y="4965192"/>
            <a:ext cx="3119019" cy="0"/>
          </a:xfrm>
          <a:prstGeom prst="line">
            <a:avLst/>
          </a:prstGeom>
          <a:ln w="12700">
            <a:solidFill>
              <a:srgbClr val="D9D9D9"/>
            </a:solidFill>
            <a:prstDash val="dash"/>
          </a:ln>
        </p:spPr>
      </p:cxnSp>
      <p:cxnSp>
        <p:nvCxnSpPr>
          <p:cNvPr id="42" name="Connector 41"/>
          <p:cNvCxnSpPr/>
          <p:nvPr/>
        </p:nvCxnSpPr>
        <p:spPr>
          <a:xfrm>
            <a:off x="8341156" y="5468112"/>
            <a:ext cx="3119019" cy="0"/>
          </a:xfrm>
          <a:prstGeom prst="line">
            <a:avLst/>
          </a:prstGeom>
          <a:ln w="12700">
            <a:solidFill>
              <a:srgbClr val="D9D9D9"/>
            </a:solidFill>
            <a:prstDash val="dash"/>
          </a:ln>
        </p:spPr>
      </p:cxnSp>
      <p:cxnSp>
        <p:nvCxnSpPr>
          <p:cNvPr id="43" name="Connector 42"/>
          <p:cNvCxnSpPr/>
          <p:nvPr/>
        </p:nvCxnSpPr>
        <p:spPr>
          <a:xfrm>
            <a:off x="8341156" y="5971032"/>
            <a:ext cx="3119019" cy="0"/>
          </a:xfrm>
          <a:prstGeom prst="line">
            <a:avLst/>
          </a:prstGeom>
          <a:ln w="12700">
            <a:solidFill>
              <a:srgbClr val="D9D9D9"/>
            </a:solidFill>
            <a:prstDash val="dash"/>
          </a:ln>
        </p:spPr>
      </p:cxnSp>
      <p:sp>
        <p:nvSpPr>
          <p:cNvPr id="44" name="TextBox 4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45" name="Rounded Rectangle 4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a:t>
            </a:r>
          </a:p>
        </p:txBody>
      </p:sp>
      <p:sp>
        <p:nvSpPr>
          <p:cNvPr id="46" name="TextBox 4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 / 217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İklim türlerini sınıflandıralım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3576218" cy="507492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576218" cy="548640"/>
          </a:xfrm>
          <a:prstGeom prst="roundRect">
            <a:avLst>
              <a:gd name="adj" fmla="val 20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150" b="1" i="0">
                <a:solidFill>
                  <a:srgbClr val="FFFFFF"/>
                </a:solidFill>
                <a:latin typeface="Calibri"/>
              </a:rPr>
              <a:t>Sıcak iklimler</a:t>
            </a:r>
          </a:p>
        </p:txBody>
      </p:sp>
      <p:sp>
        <p:nvSpPr>
          <p:cNvPr id="8" name="Rounded Rectangle 7"/>
          <p:cNvSpPr/>
          <p:nvPr/>
        </p:nvSpPr>
        <p:spPr>
          <a:xfrm>
            <a:off x="612648" y="1901952"/>
            <a:ext cx="3356762" cy="512064"/>
          </a:xfrm>
          <a:prstGeom prst="roundRect">
            <a:avLst>
              <a:gd name="adj" fmla="val 20000"/>
            </a:avLst>
          </a:prstGeom>
          <a:solidFill>
            <a:srgbClr val="FFFFFF"/>
          </a:solidFill>
          <a:ln w="15875">
            <a:solidFill>
              <a:srgbClr val="D3373A"/>
            </a:solidFill>
          </a:ln>
          <a:effectLst/>
        </p:spPr>
        <p:txBody>
          <a:bodyPr rtlCol="0" anchor="ctr"/>
          <a:lstStyle/>
          <a:p/>
        </p:txBody>
      </p:sp>
      <p:sp>
        <p:nvSpPr>
          <p:cNvPr id="9" name="Oval 8"/>
          <p:cNvSpPr/>
          <p:nvPr/>
        </p:nvSpPr>
        <p:spPr>
          <a:xfrm>
            <a:off x="685800" y="1975104"/>
            <a:ext cx="365760" cy="3657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7</a:t>
            </a:r>
          </a:p>
        </p:txBody>
      </p:sp>
      <p:sp>
        <p:nvSpPr>
          <p:cNvPr id="10" name="Rectangle 9"/>
          <p:cNvSpPr/>
          <p:nvPr/>
        </p:nvSpPr>
        <p:spPr>
          <a:xfrm>
            <a:off x="1124712" y="2039112"/>
            <a:ext cx="237744" cy="237744"/>
          </a:xfrm>
          <a:prstGeom prst="rect">
            <a:avLst/>
          </a:prstGeom>
          <a:solidFill>
            <a:srgbClr val="EE2B24"/>
          </a:solidFill>
          <a:ln w="9525">
            <a:solidFill>
              <a:srgbClr val="767676"/>
            </a:solidFill>
          </a:ln>
          <a:effectLst/>
        </p:spPr>
        <p:txBody>
          <a:bodyPr rtlCol="0" anchor="ctr"/>
          <a:lstStyle/>
          <a:p/>
        </p:txBody>
      </p:sp>
      <p:sp>
        <p:nvSpPr>
          <p:cNvPr id="11" name="TextBox 10"/>
          <p:cNvSpPr txBox="1"/>
          <p:nvPr/>
        </p:nvSpPr>
        <p:spPr>
          <a:xfrm>
            <a:off x="1417320" y="1901952"/>
            <a:ext cx="2524658" cy="51206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Ekvatoral İklim</a:t>
            </a:r>
          </a:p>
        </p:txBody>
      </p:sp>
      <p:sp>
        <p:nvSpPr>
          <p:cNvPr id="12" name="Rounded Rectangle 11"/>
          <p:cNvSpPr/>
          <p:nvPr/>
        </p:nvSpPr>
        <p:spPr>
          <a:xfrm>
            <a:off x="612648" y="2487168"/>
            <a:ext cx="3356762" cy="512064"/>
          </a:xfrm>
          <a:prstGeom prst="roundRect">
            <a:avLst>
              <a:gd name="adj" fmla="val 20000"/>
            </a:avLst>
          </a:prstGeom>
          <a:solidFill>
            <a:srgbClr val="FFFFFF"/>
          </a:solidFill>
          <a:ln w="15875">
            <a:solidFill>
              <a:srgbClr val="D3373A"/>
            </a:solidFill>
          </a:ln>
          <a:effectLst/>
        </p:spPr>
        <p:txBody>
          <a:bodyPr rtlCol="0" anchor="ctr"/>
          <a:lstStyle/>
          <a:p/>
        </p:txBody>
      </p:sp>
      <p:sp>
        <p:nvSpPr>
          <p:cNvPr id="13" name="Oval 12"/>
          <p:cNvSpPr/>
          <p:nvPr/>
        </p:nvSpPr>
        <p:spPr>
          <a:xfrm>
            <a:off x="685800" y="2560320"/>
            <a:ext cx="365760" cy="3657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10</a:t>
            </a:r>
          </a:p>
        </p:txBody>
      </p:sp>
      <p:sp>
        <p:nvSpPr>
          <p:cNvPr id="14" name="Rectangle 13"/>
          <p:cNvSpPr/>
          <p:nvPr/>
        </p:nvSpPr>
        <p:spPr>
          <a:xfrm>
            <a:off x="1124712" y="2624328"/>
            <a:ext cx="237744" cy="237744"/>
          </a:xfrm>
          <a:prstGeom prst="rect">
            <a:avLst/>
          </a:prstGeom>
          <a:solidFill>
            <a:srgbClr val="F8A839"/>
          </a:solidFill>
          <a:ln w="9525">
            <a:solidFill>
              <a:srgbClr val="767676"/>
            </a:solidFill>
          </a:ln>
          <a:effectLst/>
        </p:spPr>
        <p:txBody>
          <a:bodyPr rtlCol="0" anchor="ctr"/>
          <a:lstStyle/>
          <a:p/>
        </p:txBody>
      </p:sp>
      <p:sp>
        <p:nvSpPr>
          <p:cNvPr id="15" name="TextBox 14"/>
          <p:cNvSpPr txBox="1"/>
          <p:nvPr/>
        </p:nvSpPr>
        <p:spPr>
          <a:xfrm>
            <a:off x="1417320" y="2487168"/>
            <a:ext cx="2524658" cy="51206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Savan İklimi</a:t>
            </a:r>
          </a:p>
        </p:txBody>
      </p:sp>
      <p:sp>
        <p:nvSpPr>
          <p:cNvPr id="16" name="Rounded Rectangle 15"/>
          <p:cNvSpPr/>
          <p:nvPr/>
        </p:nvSpPr>
        <p:spPr>
          <a:xfrm>
            <a:off x="612648" y="3072384"/>
            <a:ext cx="3356762" cy="512064"/>
          </a:xfrm>
          <a:prstGeom prst="roundRect">
            <a:avLst>
              <a:gd name="adj" fmla="val 20000"/>
            </a:avLst>
          </a:prstGeom>
          <a:solidFill>
            <a:srgbClr val="FFFFFF"/>
          </a:solidFill>
          <a:ln w="15875">
            <a:solidFill>
              <a:srgbClr val="D3373A"/>
            </a:solidFill>
          </a:ln>
          <a:effectLst/>
        </p:spPr>
        <p:txBody>
          <a:bodyPr rtlCol="0" anchor="ctr"/>
          <a:lstStyle/>
          <a:p/>
        </p:txBody>
      </p:sp>
      <p:sp>
        <p:nvSpPr>
          <p:cNvPr id="17" name="Oval 16"/>
          <p:cNvSpPr/>
          <p:nvPr/>
        </p:nvSpPr>
        <p:spPr>
          <a:xfrm>
            <a:off x="685800" y="3145536"/>
            <a:ext cx="365760" cy="3657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4</a:t>
            </a:r>
          </a:p>
        </p:txBody>
      </p:sp>
      <p:sp>
        <p:nvSpPr>
          <p:cNvPr id="18" name="Rectangle 17"/>
          <p:cNvSpPr/>
          <p:nvPr/>
        </p:nvSpPr>
        <p:spPr>
          <a:xfrm>
            <a:off x="1124712" y="3209544"/>
            <a:ext cx="237744" cy="237744"/>
          </a:xfrm>
          <a:prstGeom prst="rect">
            <a:avLst/>
          </a:prstGeom>
          <a:solidFill>
            <a:srgbClr val="FFF200"/>
          </a:solidFill>
          <a:ln w="9525">
            <a:solidFill>
              <a:srgbClr val="767676"/>
            </a:solidFill>
          </a:ln>
          <a:effectLst/>
        </p:spPr>
        <p:txBody>
          <a:bodyPr rtlCol="0" anchor="ctr"/>
          <a:lstStyle/>
          <a:p/>
        </p:txBody>
      </p:sp>
      <p:sp>
        <p:nvSpPr>
          <p:cNvPr id="19" name="TextBox 18"/>
          <p:cNvSpPr txBox="1"/>
          <p:nvPr/>
        </p:nvSpPr>
        <p:spPr>
          <a:xfrm>
            <a:off x="1417320" y="3072384"/>
            <a:ext cx="2524658" cy="51206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Çöl İklimi</a:t>
            </a:r>
          </a:p>
        </p:txBody>
      </p:sp>
      <p:sp>
        <p:nvSpPr>
          <p:cNvPr id="20" name="Rounded Rectangle 19"/>
          <p:cNvSpPr/>
          <p:nvPr/>
        </p:nvSpPr>
        <p:spPr>
          <a:xfrm>
            <a:off x="612648" y="3657600"/>
            <a:ext cx="3356762" cy="512064"/>
          </a:xfrm>
          <a:prstGeom prst="roundRect">
            <a:avLst>
              <a:gd name="adj" fmla="val 20000"/>
            </a:avLst>
          </a:prstGeom>
          <a:solidFill>
            <a:srgbClr val="FFFFFF"/>
          </a:solidFill>
          <a:ln w="15875">
            <a:solidFill>
              <a:srgbClr val="D3373A"/>
            </a:solidFill>
          </a:ln>
          <a:effectLst/>
        </p:spPr>
        <p:txBody>
          <a:bodyPr rtlCol="0" anchor="ctr"/>
          <a:lstStyle/>
          <a:p/>
        </p:txBody>
      </p:sp>
      <p:sp>
        <p:nvSpPr>
          <p:cNvPr id="21" name="Oval 20"/>
          <p:cNvSpPr/>
          <p:nvPr/>
        </p:nvSpPr>
        <p:spPr>
          <a:xfrm>
            <a:off x="685800" y="3730752"/>
            <a:ext cx="365760" cy="3657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a:t>
            </a:r>
          </a:p>
        </p:txBody>
      </p:sp>
      <p:sp>
        <p:nvSpPr>
          <p:cNvPr id="22" name="Rectangle 21"/>
          <p:cNvSpPr/>
          <p:nvPr/>
        </p:nvSpPr>
        <p:spPr>
          <a:xfrm>
            <a:off x="1124712" y="3794760"/>
            <a:ext cx="237744" cy="237744"/>
          </a:xfrm>
          <a:prstGeom prst="rect">
            <a:avLst/>
          </a:prstGeom>
          <a:solidFill>
            <a:srgbClr val="46B649"/>
          </a:solidFill>
          <a:ln w="9525">
            <a:solidFill>
              <a:srgbClr val="767676"/>
            </a:solidFill>
          </a:ln>
          <a:effectLst/>
        </p:spPr>
        <p:txBody>
          <a:bodyPr rtlCol="0" anchor="ctr"/>
          <a:lstStyle/>
          <a:p/>
        </p:txBody>
      </p:sp>
      <p:sp>
        <p:nvSpPr>
          <p:cNvPr id="23" name="TextBox 22"/>
          <p:cNvSpPr txBox="1"/>
          <p:nvPr/>
        </p:nvSpPr>
        <p:spPr>
          <a:xfrm>
            <a:off x="1417320" y="3657600"/>
            <a:ext cx="2524658" cy="51206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Muson İklimi</a:t>
            </a:r>
          </a:p>
        </p:txBody>
      </p:sp>
      <p:sp>
        <p:nvSpPr>
          <p:cNvPr id="24" name="TextBox 23"/>
          <p:cNvSpPr txBox="1"/>
          <p:nvPr/>
        </p:nvSpPr>
        <p:spPr>
          <a:xfrm>
            <a:off x="640080" y="4288536"/>
            <a:ext cx="3301898" cy="1911096"/>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Tropikal kuşakta görülen sıcak iklimlerde ortalama sıcaklıklar yıl boyunca çok değişmez.</a:t>
            </a:r>
          </a:p>
        </p:txBody>
      </p:sp>
      <p:sp>
        <p:nvSpPr>
          <p:cNvPr id="25" name="Rounded Rectangle 24"/>
          <p:cNvSpPr/>
          <p:nvPr/>
        </p:nvSpPr>
        <p:spPr>
          <a:xfrm>
            <a:off x="4307738" y="1216152"/>
            <a:ext cx="3576218" cy="5074920"/>
          </a:xfrm>
          <a:prstGeom prst="roundRect">
            <a:avLst>
              <a:gd name="adj" fmla="val 5000"/>
            </a:avLst>
          </a:prstGeom>
          <a:solidFill>
            <a:srgbClr val="F0F0F0"/>
          </a:solidFill>
          <a:ln>
            <a:noFill/>
          </a:ln>
          <a:effectLst/>
        </p:spPr>
        <p:txBody>
          <a:bodyPr rtlCol="0" anchor="ctr"/>
          <a:lstStyle/>
          <a:p/>
        </p:txBody>
      </p:sp>
      <p:sp>
        <p:nvSpPr>
          <p:cNvPr id="26" name="Rounded Rectangle 25"/>
          <p:cNvSpPr/>
          <p:nvPr/>
        </p:nvSpPr>
        <p:spPr>
          <a:xfrm>
            <a:off x="4307738" y="1216152"/>
            <a:ext cx="3576218" cy="548640"/>
          </a:xfrm>
          <a:prstGeom prst="roundRect">
            <a:avLst>
              <a:gd name="adj" fmla="val 20000"/>
            </a:avLst>
          </a:prstGeom>
          <a:solidFill>
            <a:srgbClr val="3E8E41"/>
          </a:solidFill>
          <a:ln>
            <a:noFill/>
          </a:ln>
          <a:effectLst/>
        </p:spPr>
        <p:txBody>
          <a:bodyPr rtlCol="0" anchor="ctr" wrap="square" lIns="128016" rIns="128016" tIns="73152" bIns="73152">
            <a:noAutofit/>
          </a:bodyPr>
          <a:lstStyle/>
          <a:p>
            <a:pPr algn="ctr">
              <a:spcBef>
                <a:spcPts val="0"/>
              </a:spcBef>
              <a:spcAft>
                <a:spcPts val="0"/>
              </a:spcAft>
            </a:pPr>
            <a:r>
              <a:rPr lang="tr-TR" sz="2150" b="1" i="0">
                <a:solidFill>
                  <a:srgbClr val="FFFFFF"/>
                </a:solidFill>
                <a:latin typeface="Calibri"/>
              </a:rPr>
              <a:t>Ilıman iklimler</a:t>
            </a:r>
          </a:p>
        </p:txBody>
      </p:sp>
      <p:sp>
        <p:nvSpPr>
          <p:cNvPr id="27" name="Rounded Rectangle 26"/>
          <p:cNvSpPr/>
          <p:nvPr/>
        </p:nvSpPr>
        <p:spPr>
          <a:xfrm>
            <a:off x="4417466" y="1901952"/>
            <a:ext cx="3356762" cy="512064"/>
          </a:xfrm>
          <a:prstGeom prst="roundRect">
            <a:avLst>
              <a:gd name="adj" fmla="val 20000"/>
            </a:avLst>
          </a:prstGeom>
          <a:solidFill>
            <a:srgbClr val="FFFFFF"/>
          </a:solidFill>
          <a:ln w="15875">
            <a:solidFill>
              <a:srgbClr val="3E8E41"/>
            </a:solidFill>
          </a:ln>
          <a:effectLst/>
        </p:spPr>
        <p:txBody>
          <a:bodyPr rtlCol="0" anchor="ctr"/>
          <a:lstStyle/>
          <a:p/>
        </p:txBody>
      </p:sp>
      <p:sp>
        <p:nvSpPr>
          <p:cNvPr id="28" name="Oval 27"/>
          <p:cNvSpPr/>
          <p:nvPr/>
        </p:nvSpPr>
        <p:spPr>
          <a:xfrm>
            <a:off x="4490618" y="1975104"/>
            <a:ext cx="365760" cy="365760"/>
          </a:xfrm>
          <a:prstGeom prst="ellipse">
            <a:avLst/>
          </a:prstGeom>
          <a:solidFill>
            <a:srgbClr val="3E8E41"/>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3</a:t>
            </a:r>
          </a:p>
        </p:txBody>
      </p:sp>
      <p:sp>
        <p:nvSpPr>
          <p:cNvPr id="29" name="Rectangle 28"/>
          <p:cNvSpPr/>
          <p:nvPr/>
        </p:nvSpPr>
        <p:spPr>
          <a:xfrm>
            <a:off x="4929530" y="2039112"/>
            <a:ext cx="237744" cy="237744"/>
          </a:xfrm>
          <a:prstGeom prst="rect">
            <a:avLst/>
          </a:prstGeom>
          <a:solidFill>
            <a:srgbClr val="F179AF"/>
          </a:solidFill>
          <a:ln w="9525">
            <a:solidFill>
              <a:srgbClr val="767676"/>
            </a:solidFill>
          </a:ln>
          <a:effectLst/>
        </p:spPr>
        <p:txBody>
          <a:bodyPr rtlCol="0" anchor="ctr"/>
          <a:lstStyle/>
          <a:p/>
        </p:txBody>
      </p:sp>
      <p:sp>
        <p:nvSpPr>
          <p:cNvPr id="30" name="TextBox 29"/>
          <p:cNvSpPr txBox="1"/>
          <p:nvPr/>
        </p:nvSpPr>
        <p:spPr>
          <a:xfrm>
            <a:off x="5222138" y="1901952"/>
            <a:ext cx="2524658" cy="51206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Akdeniz İklimi</a:t>
            </a:r>
          </a:p>
        </p:txBody>
      </p:sp>
      <p:sp>
        <p:nvSpPr>
          <p:cNvPr id="31" name="Rounded Rectangle 30"/>
          <p:cNvSpPr/>
          <p:nvPr/>
        </p:nvSpPr>
        <p:spPr>
          <a:xfrm>
            <a:off x="4417466" y="2487168"/>
            <a:ext cx="3356762" cy="512064"/>
          </a:xfrm>
          <a:prstGeom prst="roundRect">
            <a:avLst>
              <a:gd name="adj" fmla="val 20000"/>
            </a:avLst>
          </a:prstGeom>
          <a:solidFill>
            <a:srgbClr val="FFFFFF"/>
          </a:solidFill>
          <a:ln w="15875">
            <a:solidFill>
              <a:srgbClr val="3E8E41"/>
            </a:solidFill>
          </a:ln>
          <a:effectLst/>
        </p:spPr>
        <p:txBody>
          <a:bodyPr rtlCol="0" anchor="ctr"/>
          <a:lstStyle/>
          <a:p/>
        </p:txBody>
      </p:sp>
      <p:sp>
        <p:nvSpPr>
          <p:cNvPr id="32" name="Oval 31"/>
          <p:cNvSpPr/>
          <p:nvPr/>
        </p:nvSpPr>
        <p:spPr>
          <a:xfrm>
            <a:off x="4490618" y="2560320"/>
            <a:ext cx="365760" cy="365760"/>
          </a:xfrm>
          <a:prstGeom prst="ellipse">
            <a:avLst/>
          </a:prstGeom>
          <a:solidFill>
            <a:srgbClr val="3E8E41"/>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8</a:t>
            </a:r>
          </a:p>
        </p:txBody>
      </p:sp>
      <p:sp>
        <p:nvSpPr>
          <p:cNvPr id="33" name="Rectangle 32"/>
          <p:cNvSpPr/>
          <p:nvPr/>
        </p:nvSpPr>
        <p:spPr>
          <a:xfrm>
            <a:off x="4929530" y="2624328"/>
            <a:ext cx="237744" cy="237744"/>
          </a:xfrm>
          <a:prstGeom prst="rect">
            <a:avLst/>
          </a:prstGeom>
          <a:solidFill>
            <a:srgbClr val="10793D"/>
          </a:solidFill>
          <a:ln w="9525">
            <a:solidFill>
              <a:srgbClr val="767676"/>
            </a:solidFill>
          </a:ln>
          <a:effectLst/>
        </p:spPr>
        <p:txBody>
          <a:bodyPr rtlCol="0" anchor="ctr"/>
          <a:lstStyle/>
          <a:p/>
        </p:txBody>
      </p:sp>
      <p:sp>
        <p:nvSpPr>
          <p:cNvPr id="34" name="TextBox 33"/>
          <p:cNvSpPr txBox="1"/>
          <p:nvPr/>
        </p:nvSpPr>
        <p:spPr>
          <a:xfrm>
            <a:off x="5222138" y="2487168"/>
            <a:ext cx="2524658" cy="51206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Okyanusal İklim</a:t>
            </a:r>
          </a:p>
        </p:txBody>
      </p:sp>
      <p:sp>
        <p:nvSpPr>
          <p:cNvPr id="35" name="Rounded Rectangle 34"/>
          <p:cNvSpPr/>
          <p:nvPr/>
        </p:nvSpPr>
        <p:spPr>
          <a:xfrm>
            <a:off x="4417466" y="3072384"/>
            <a:ext cx="3356762" cy="512064"/>
          </a:xfrm>
          <a:prstGeom prst="roundRect">
            <a:avLst>
              <a:gd name="adj" fmla="val 20000"/>
            </a:avLst>
          </a:prstGeom>
          <a:solidFill>
            <a:srgbClr val="FFFFFF"/>
          </a:solidFill>
          <a:ln w="15875">
            <a:solidFill>
              <a:srgbClr val="3E8E41"/>
            </a:solidFill>
          </a:ln>
          <a:effectLst/>
        </p:spPr>
        <p:txBody>
          <a:bodyPr rtlCol="0" anchor="ctr"/>
          <a:lstStyle/>
          <a:p/>
        </p:txBody>
      </p:sp>
      <p:sp>
        <p:nvSpPr>
          <p:cNvPr id="36" name="Oval 35"/>
          <p:cNvSpPr/>
          <p:nvPr/>
        </p:nvSpPr>
        <p:spPr>
          <a:xfrm>
            <a:off x="4490618" y="3145536"/>
            <a:ext cx="365760" cy="365760"/>
          </a:xfrm>
          <a:prstGeom prst="ellipse">
            <a:avLst/>
          </a:prstGeom>
          <a:solidFill>
            <a:srgbClr val="3E8E41"/>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11</a:t>
            </a:r>
          </a:p>
        </p:txBody>
      </p:sp>
      <p:sp>
        <p:nvSpPr>
          <p:cNvPr id="37" name="Rectangle 36"/>
          <p:cNvSpPr/>
          <p:nvPr/>
        </p:nvSpPr>
        <p:spPr>
          <a:xfrm>
            <a:off x="4929530" y="3209544"/>
            <a:ext cx="237744" cy="237744"/>
          </a:xfrm>
          <a:prstGeom prst="rect">
            <a:avLst/>
          </a:prstGeom>
          <a:solidFill>
            <a:srgbClr val="C5D76C"/>
          </a:solidFill>
          <a:ln w="9525">
            <a:solidFill>
              <a:srgbClr val="767676"/>
            </a:solidFill>
          </a:ln>
          <a:effectLst/>
        </p:spPr>
        <p:txBody>
          <a:bodyPr rtlCol="0" anchor="ctr"/>
          <a:lstStyle/>
          <a:p/>
        </p:txBody>
      </p:sp>
      <p:sp>
        <p:nvSpPr>
          <p:cNvPr id="38" name="TextBox 37"/>
          <p:cNvSpPr txBox="1"/>
          <p:nvPr/>
        </p:nvSpPr>
        <p:spPr>
          <a:xfrm>
            <a:off x="5222138" y="3072384"/>
            <a:ext cx="2524658" cy="512064"/>
          </a:xfrm>
          <a:prstGeom prst="rect">
            <a:avLst/>
          </a:prstGeom>
          <a:noFill/>
        </p:spPr>
        <p:txBody>
          <a:bodyPr wrap="square" anchor="ctr" lIns="73152" rIns="73152" tIns="36576" bIns="36576">
            <a:noAutofit/>
          </a:bodyPr>
          <a:lstStyle/>
          <a:p>
            <a:pPr algn="l">
              <a:spcBef>
                <a:spcPts val="0"/>
              </a:spcBef>
              <a:spcAft>
                <a:spcPts val="0"/>
              </a:spcAft>
            </a:pPr>
            <a:r>
              <a:rPr lang="tr-TR" sz="1650" b="1" i="0">
                <a:solidFill>
                  <a:srgbClr val="262626"/>
                </a:solidFill>
                <a:latin typeface="Calibri"/>
              </a:rPr>
              <a:t>Ilıman Karasal (step) İklim</a:t>
            </a:r>
          </a:p>
        </p:txBody>
      </p:sp>
      <p:sp>
        <p:nvSpPr>
          <p:cNvPr id="39" name="Rounded Rectangle 38"/>
          <p:cNvSpPr/>
          <p:nvPr/>
        </p:nvSpPr>
        <p:spPr>
          <a:xfrm>
            <a:off x="4417466" y="3657600"/>
            <a:ext cx="3356762" cy="512064"/>
          </a:xfrm>
          <a:prstGeom prst="roundRect">
            <a:avLst>
              <a:gd name="adj" fmla="val 20000"/>
            </a:avLst>
          </a:prstGeom>
          <a:solidFill>
            <a:srgbClr val="FFFFFF"/>
          </a:solidFill>
          <a:ln w="15875">
            <a:solidFill>
              <a:srgbClr val="3E8E41"/>
            </a:solidFill>
          </a:ln>
          <a:effectLst/>
        </p:spPr>
        <p:txBody>
          <a:bodyPr rtlCol="0" anchor="ctr"/>
          <a:lstStyle/>
          <a:p/>
        </p:txBody>
      </p:sp>
      <p:sp>
        <p:nvSpPr>
          <p:cNvPr id="40" name="Oval 39"/>
          <p:cNvSpPr/>
          <p:nvPr/>
        </p:nvSpPr>
        <p:spPr>
          <a:xfrm>
            <a:off x="4490618" y="3730752"/>
            <a:ext cx="365760" cy="365760"/>
          </a:xfrm>
          <a:prstGeom prst="ellipse">
            <a:avLst/>
          </a:prstGeom>
          <a:solidFill>
            <a:srgbClr val="3E8E41"/>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5</a:t>
            </a:r>
          </a:p>
        </p:txBody>
      </p:sp>
      <p:sp>
        <p:nvSpPr>
          <p:cNvPr id="41" name="Rectangle 40"/>
          <p:cNvSpPr/>
          <p:nvPr/>
        </p:nvSpPr>
        <p:spPr>
          <a:xfrm>
            <a:off x="4929530" y="3794760"/>
            <a:ext cx="237744" cy="237744"/>
          </a:xfrm>
          <a:prstGeom prst="rect">
            <a:avLst/>
          </a:prstGeom>
          <a:solidFill>
            <a:srgbClr val="B789BE"/>
          </a:solidFill>
          <a:ln w="9525">
            <a:solidFill>
              <a:srgbClr val="767676"/>
            </a:solidFill>
          </a:ln>
          <a:effectLst/>
        </p:spPr>
        <p:txBody>
          <a:bodyPr rtlCol="0" anchor="ctr"/>
          <a:lstStyle/>
          <a:p/>
        </p:txBody>
      </p:sp>
      <p:sp>
        <p:nvSpPr>
          <p:cNvPr id="42" name="TextBox 41"/>
          <p:cNvSpPr txBox="1"/>
          <p:nvPr/>
        </p:nvSpPr>
        <p:spPr>
          <a:xfrm>
            <a:off x="5222138" y="3657600"/>
            <a:ext cx="2524658" cy="51206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Sert Karasal İklim</a:t>
            </a:r>
          </a:p>
        </p:txBody>
      </p:sp>
      <p:sp>
        <p:nvSpPr>
          <p:cNvPr id="43" name="TextBox 42"/>
          <p:cNvSpPr txBox="1"/>
          <p:nvPr/>
        </p:nvSpPr>
        <p:spPr>
          <a:xfrm>
            <a:off x="4444898" y="4288536"/>
            <a:ext cx="3301898" cy="1911096"/>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Dört mevsimin belirgin olarak yaşandığı orta kuşakta (30°-60° enlemleri) görülür.</a:t>
            </a:r>
          </a:p>
        </p:txBody>
      </p:sp>
      <p:sp>
        <p:nvSpPr>
          <p:cNvPr id="44" name="Rounded Rectangle 43"/>
          <p:cNvSpPr/>
          <p:nvPr/>
        </p:nvSpPr>
        <p:spPr>
          <a:xfrm>
            <a:off x="8112556" y="1216152"/>
            <a:ext cx="3576218" cy="5074920"/>
          </a:xfrm>
          <a:prstGeom prst="roundRect">
            <a:avLst>
              <a:gd name="adj" fmla="val 5000"/>
            </a:avLst>
          </a:prstGeom>
          <a:solidFill>
            <a:srgbClr val="F0F0F0"/>
          </a:solidFill>
          <a:ln>
            <a:noFill/>
          </a:ln>
          <a:effectLst/>
        </p:spPr>
        <p:txBody>
          <a:bodyPr rtlCol="0" anchor="ctr"/>
          <a:lstStyle/>
          <a:p/>
        </p:txBody>
      </p:sp>
      <p:sp>
        <p:nvSpPr>
          <p:cNvPr id="45" name="Rounded Rectangle 44"/>
          <p:cNvSpPr/>
          <p:nvPr/>
        </p:nvSpPr>
        <p:spPr>
          <a:xfrm>
            <a:off x="8112556" y="1216152"/>
            <a:ext cx="3576218" cy="548640"/>
          </a:xfrm>
          <a:prstGeom prst="roundRect">
            <a:avLst>
              <a:gd name="adj" fmla="val 2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150" b="1" i="0">
                <a:solidFill>
                  <a:srgbClr val="FFFFFF"/>
                </a:solidFill>
                <a:latin typeface="Calibri"/>
              </a:rPr>
              <a:t>Soğuk iklimler</a:t>
            </a:r>
          </a:p>
        </p:txBody>
      </p:sp>
      <p:sp>
        <p:nvSpPr>
          <p:cNvPr id="46" name="Rounded Rectangle 45"/>
          <p:cNvSpPr/>
          <p:nvPr/>
        </p:nvSpPr>
        <p:spPr>
          <a:xfrm>
            <a:off x="8222284" y="1901952"/>
            <a:ext cx="3356762" cy="512064"/>
          </a:xfrm>
          <a:prstGeom prst="roundRect">
            <a:avLst>
              <a:gd name="adj" fmla="val 20000"/>
            </a:avLst>
          </a:prstGeom>
          <a:solidFill>
            <a:srgbClr val="FFFFFF"/>
          </a:solidFill>
          <a:ln w="15875">
            <a:solidFill>
              <a:srgbClr val="2C6696"/>
            </a:solidFill>
          </a:ln>
          <a:effectLst/>
        </p:spPr>
        <p:txBody>
          <a:bodyPr rtlCol="0" anchor="ctr"/>
          <a:lstStyle/>
          <a:p/>
        </p:txBody>
      </p:sp>
      <p:sp>
        <p:nvSpPr>
          <p:cNvPr id="47" name="Oval 46"/>
          <p:cNvSpPr/>
          <p:nvPr/>
        </p:nvSpPr>
        <p:spPr>
          <a:xfrm>
            <a:off x="8295436" y="1975104"/>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2</a:t>
            </a:r>
          </a:p>
        </p:txBody>
      </p:sp>
      <p:sp>
        <p:nvSpPr>
          <p:cNvPr id="48" name="Rectangle 47"/>
          <p:cNvSpPr/>
          <p:nvPr/>
        </p:nvSpPr>
        <p:spPr>
          <a:xfrm>
            <a:off x="8734348" y="2039112"/>
            <a:ext cx="237744" cy="237744"/>
          </a:xfrm>
          <a:prstGeom prst="rect">
            <a:avLst/>
          </a:prstGeom>
          <a:solidFill>
            <a:srgbClr val="E4DBE6"/>
          </a:solidFill>
          <a:ln w="9525">
            <a:solidFill>
              <a:srgbClr val="767676"/>
            </a:solidFill>
          </a:ln>
          <a:effectLst/>
        </p:spPr>
        <p:txBody>
          <a:bodyPr rtlCol="0" anchor="ctr"/>
          <a:lstStyle/>
          <a:p/>
        </p:txBody>
      </p:sp>
      <p:sp>
        <p:nvSpPr>
          <p:cNvPr id="49" name="TextBox 48"/>
          <p:cNvSpPr txBox="1"/>
          <p:nvPr/>
        </p:nvSpPr>
        <p:spPr>
          <a:xfrm>
            <a:off x="9026956" y="1901952"/>
            <a:ext cx="2524658" cy="51206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Tundra (kutup altı) İklimi</a:t>
            </a:r>
          </a:p>
        </p:txBody>
      </p:sp>
      <p:sp>
        <p:nvSpPr>
          <p:cNvPr id="50" name="Rounded Rectangle 49"/>
          <p:cNvSpPr/>
          <p:nvPr/>
        </p:nvSpPr>
        <p:spPr>
          <a:xfrm>
            <a:off x="8222284" y="2487168"/>
            <a:ext cx="3356762" cy="512064"/>
          </a:xfrm>
          <a:prstGeom prst="roundRect">
            <a:avLst>
              <a:gd name="adj" fmla="val 20000"/>
            </a:avLst>
          </a:prstGeom>
          <a:solidFill>
            <a:srgbClr val="FFFFFF"/>
          </a:solidFill>
          <a:ln w="15875">
            <a:solidFill>
              <a:srgbClr val="2C6696"/>
            </a:solidFill>
          </a:ln>
          <a:effectLst/>
        </p:spPr>
        <p:txBody>
          <a:bodyPr rtlCol="0" anchor="ctr"/>
          <a:lstStyle/>
          <a:p/>
        </p:txBody>
      </p:sp>
      <p:sp>
        <p:nvSpPr>
          <p:cNvPr id="51" name="Oval 50"/>
          <p:cNvSpPr/>
          <p:nvPr/>
        </p:nvSpPr>
        <p:spPr>
          <a:xfrm>
            <a:off x="8295436" y="2560320"/>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6</a:t>
            </a:r>
          </a:p>
        </p:txBody>
      </p:sp>
      <p:sp>
        <p:nvSpPr>
          <p:cNvPr id="52" name="Rectangle 51"/>
          <p:cNvSpPr/>
          <p:nvPr/>
        </p:nvSpPr>
        <p:spPr>
          <a:xfrm>
            <a:off x="8734348" y="2624328"/>
            <a:ext cx="237744" cy="237744"/>
          </a:xfrm>
          <a:prstGeom prst="rect">
            <a:avLst/>
          </a:prstGeom>
          <a:solidFill>
            <a:srgbClr val="FFFFFF"/>
          </a:solidFill>
          <a:ln w="9525">
            <a:solidFill>
              <a:srgbClr val="767676"/>
            </a:solidFill>
          </a:ln>
          <a:effectLst/>
        </p:spPr>
        <p:txBody>
          <a:bodyPr rtlCol="0" anchor="ctr"/>
          <a:lstStyle/>
          <a:p/>
        </p:txBody>
      </p:sp>
      <p:sp>
        <p:nvSpPr>
          <p:cNvPr id="53" name="TextBox 52"/>
          <p:cNvSpPr txBox="1"/>
          <p:nvPr/>
        </p:nvSpPr>
        <p:spPr>
          <a:xfrm>
            <a:off x="9026956" y="2487168"/>
            <a:ext cx="2524658" cy="51206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Kutup İklimi</a:t>
            </a:r>
          </a:p>
        </p:txBody>
      </p:sp>
      <p:sp>
        <p:nvSpPr>
          <p:cNvPr id="54" name="Rounded Rectangle 53"/>
          <p:cNvSpPr/>
          <p:nvPr/>
        </p:nvSpPr>
        <p:spPr>
          <a:xfrm>
            <a:off x="8222284" y="3072384"/>
            <a:ext cx="3356762" cy="512064"/>
          </a:xfrm>
          <a:prstGeom prst="roundRect">
            <a:avLst>
              <a:gd name="adj" fmla="val 20000"/>
            </a:avLst>
          </a:prstGeom>
          <a:solidFill>
            <a:srgbClr val="FFFFFF"/>
          </a:solidFill>
          <a:ln w="15875">
            <a:solidFill>
              <a:srgbClr val="2C6696"/>
            </a:solidFill>
          </a:ln>
          <a:effectLst/>
        </p:spPr>
        <p:txBody>
          <a:bodyPr rtlCol="0" anchor="ctr"/>
          <a:lstStyle/>
          <a:p/>
        </p:txBody>
      </p:sp>
      <p:sp>
        <p:nvSpPr>
          <p:cNvPr id="55" name="Oval 54"/>
          <p:cNvSpPr/>
          <p:nvPr/>
        </p:nvSpPr>
        <p:spPr>
          <a:xfrm>
            <a:off x="8295436" y="3145536"/>
            <a:ext cx="365760" cy="36576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9</a:t>
            </a:r>
          </a:p>
        </p:txBody>
      </p:sp>
      <p:sp>
        <p:nvSpPr>
          <p:cNvPr id="56" name="Rectangle 55"/>
          <p:cNvSpPr/>
          <p:nvPr/>
        </p:nvSpPr>
        <p:spPr>
          <a:xfrm>
            <a:off x="8734348" y="3209544"/>
            <a:ext cx="237744" cy="237744"/>
          </a:xfrm>
          <a:prstGeom prst="rect">
            <a:avLst/>
          </a:prstGeom>
          <a:solidFill>
            <a:srgbClr val="722B90"/>
          </a:solidFill>
          <a:ln w="9525">
            <a:solidFill>
              <a:srgbClr val="767676"/>
            </a:solidFill>
          </a:ln>
          <a:effectLst/>
        </p:spPr>
        <p:txBody>
          <a:bodyPr rtlCol="0" anchor="ctr"/>
          <a:lstStyle/>
          <a:p/>
        </p:txBody>
      </p:sp>
      <p:sp>
        <p:nvSpPr>
          <p:cNvPr id="57" name="TextBox 56"/>
          <p:cNvSpPr txBox="1"/>
          <p:nvPr/>
        </p:nvSpPr>
        <p:spPr>
          <a:xfrm>
            <a:off x="9026956" y="3072384"/>
            <a:ext cx="2524658" cy="51206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Yüksek Dağ İklimi</a:t>
            </a:r>
          </a:p>
        </p:txBody>
      </p:sp>
      <p:sp>
        <p:nvSpPr>
          <p:cNvPr id="58" name="TextBox 57"/>
          <p:cNvSpPr txBox="1"/>
          <p:nvPr/>
        </p:nvSpPr>
        <p:spPr>
          <a:xfrm>
            <a:off x="8249716" y="4288536"/>
            <a:ext cx="3301898" cy="1911096"/>
          </a:xfrm>
          <a:prstGeom prst="rect">
            <a:avLst/>
          </a:prstGeom>
          <a:noFill/>
        </p:spPr>
        <p:txBody>
          <a:bodyPr wrap="square" anchor="t" lIns="73152" rIns="73152" tIns="36576" bIns="36576">
            <a:noAutofit/>
          </a:bodyPr>
          <a:lstStyle/>
          <a:p>
            <a:pPr algn="l">
              <a:spcBef>
                <a:spcPts val="0"/>
              </a:spcBef>
              <a:spcAft>
                <a:spcPts val="0"/>
              </a:spcAft>
            </a:pPr>
            <a:r>
              <a:rPr lang="tr-TR" sz="1700" b="0" i="1">
                <a:solidFill>
                  <a:srgbClr val="767676"/>
                </a:solidFill>
                <a:latin typeface="Calibri"/>
              </a:rPr>
              <a:t>Kutuplara yakın alanlarda ve çok yüksek kesimlerde görülen soğuk iklimlerde sıcaklıklar yıl boyunca düşüktür.</a:t>
            </a:r>
          </a:p>
        </p:txBody>
      </p:sp>
      <p:sp>
        <p:nvSpPr>
          <p:cNvPr id="59" name="TextBox 58"/>
          <p:cNvSpPr txBox="1"/>
          <p:nvPr/>
        </p:nvSpPr>
        <p:spPr>
          <a:xfrm>
            <a:off x="502920" y="6016752"/>
            <a:ext cx="11185855"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Şema 3.3 (Kitap s. 118) · renk kutuları Harita 3.12 lejantındaki renklerdir</a:t>
            </a:r>
          </a:p>
        </p:txBody>
      </p:sp>
      <p:sp>
        <p:nvSpPr>
          <p:cNvPr id="60" name="TextBox 5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61" name="Rounded Rectangle 6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a:t>
            </a:r>
          </a:p>
        </p:txBody>
      </p:sp>
      <p:sp>
        <p:nvSpPr>
          <p:cNvPr id="62" name="TextBox 6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 / 217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Sıcak iklimler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15. HAFTA</a:t>
            </a:r>
          </a:p>
        </p:txBody>
      </p:sp>
      <p:pic>
        <p:nvPicPr>
          <p:cNvPr id="6" name="Picture 5" descr="h15_harita312.jpg"/>
          <p:cNvPicPr>
            <a:picLocks noChangeAspect="1"/>
          </p:cNvPicPr>
          <p:nvPr/>
        </p:nvPicPr>
        <p:blipFill>
          <a:blip r:embed="rId3"/>
          <a:stretch>
            <a:fillRect/>
          </a:stretch>
        </p:blipFill>
        <p:spPr>
          <a:xfrm>
            <a:off x="502920" y="1216152"/>
            <a:ext cx="5760720" cy="2813151"/>
          </a:xfrm>
          <a:prstGeom prst="rect">
            <a:avLst/>
          </a:prstGeom>
          <a:ln w="9525">
            <a:solidFill>
              <a:srgbClr val="D9D9D9"/>
            </a:solidFill>
          </a:ln>
        </p:spPr>
      </p:pic>
      <p:cxnSp>
        <p:nvCxnSpPr>
          <p:cNvPr id="7" name="Connector 6"/>
          <p:cNvCxnSpPr/>
          <p:nvPr/>
        </p:nvCxnSpPr>
        <p:spPr>
          <a:xfrm flipH="1" flipV="1">
            <a:off x="3307563" y="2439252"/>
            <a:ext cx="310896" cy="182880"/>
          </a:xfrm>
          <a:prstGeom prst="line">
            <a:avLst/>
          </a:prstGeom>
          <a:ln w="19050">
            <a:solidFill>
              <a:srgbClr val="262626"/>
            </a:solidFill>
          </a:ln>
        </p:spPr>
      </p:cxnSp>
      <p:sp>
        <p:nvSpPr>
          <p:cNvPr id="8" name="Oval 7"/>
          <p:cNvSpPr/>
          <p:nvPr/>
        </p:nvSpPr>
        <p:spPr>
          <a:xfrm>
            <a:off x="3568167" y="2571840"/>
            <a:ext cx="100584" cy="100584"/>
          </a:xfrm>
          <a:prstGeom prst="ellipse">
            <a:avLst/>
          </a:prstGeom>
          <a:solidFill>
            <a:srgbClr val="262626"/>
          </a:solidFill>
          <a:ln w="12700">
            <a:solidFill>
              <a:srgbClr val="FFFFFF"/>
            </a:solidFill>
          </a:ln>
          <a:effectLst/>
        </p:spPr>
        <p:txBody>
          <a:bodyPr rtlCol="0" anchor="ctr"/>
          <a:lstStyle/>
          <a:p/>
        </p:txBody>
      </p:sp>
      <p:sp>
        <p:nvSpPr>
          <p:cNvPr id="9" name="Oval 8"/>
          <p:cNvSpPr/>
          <p:nvPr/>
        </p:nvSpPr>
        <p:spPr>
          <a:xfrm>
            <a:off x="3170403" y="2302092"/>
            <a:ext cx="274320" cy="27432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a:t>
            </a:r>
          </a:p>
        </p:txBody>
      </p:sp>
      <p:sp>
        <p:nvSpPr>
          <p:cNvPr id="10" name="Oval 9"/>
          <p:cNvSpPr/>
          <p:nvPr/>
        </p:nvSpPr>
        <p:spPr>
          <a:xfrm>
            <a:off x="3170403" y="2302092"/>
            <a:ext cx="274320" cy="274320"/>
          </a:xfrm>
          <a:prstGeom prst="ellipse">
            <a:avLst/>
          </a:prstGeom>
          <a:noFill/>
          <a:ln w="19050">
            <a:solidFill>
              <a:srgbClr val="262626"/>
            </a:solidFill>
          </a:ln>
          <a:effectLst/>
        </p:spPr>
        <p:txBody>
          <a:bodyPr rtlCol="0" anchor="ctr"/>
          <a:lstStyle/>
          <a:p/>
        </p:txBody>
      </p:sp>
      <p:cxnSp>
        <p:nvCxnSpPr>
          <p:cNvPr id="11" name="Connector 10"/>
          <p:cNvCxnSpPr/>
          <p:nvPr/>
        </p:nvCxnSpPr>
        <p:spPr>
          <a:xfrm>
            <a:off x="3789499" y="2856462"/>
            <a:ext cx="310896" cy="91440"/>
          </a:xfrm>
          <a:prstGeom prst="line">
            <a:avLst/>
          </a:prstGeom>
          <a:ln w="19050">
            <a:solidFill>
              <a:srgbClr val="262626"/>
            </a:solidFill>
          </a:ln>
        </p:spPr>
      </p:cxnSp>
      <p:sp>
        <p:nvSpPr>
          <p:cNvPr id="12" name="Oval 11"/>
          <p:cNvSpPr/>
          <p:nvPr/>
        </p:nvSpPr>
        <p:spPr>
          <a:xfrm>
            <a:off x="3739207" y="2806170"/>
            <a:ext cx="100584" cy="100584"/>
          </a:xfrm>
          <a:prstGeom prst="ellipse">
            <a:avLst/>
          </a:prstGeom>
          <a:solidFill>
            <a:srgbClr val="262626"/>
          </a:solidFill>
          <a:ln w="12700">
            <a:solidFill>
              <a:srgbClr val="FFFFFF"/>
            </a:solidFill>
          </a:ln>
          <a:effectLst/>
        </p:spPr>
        <p:txBody>
          <a:bodyPr rtlCol="0" anchor="ctr"/>
          <a:lstStyle/>
          <a:p/>
        </p:txBody>
      </p:sp>
      <p:sp>
        <p:nvSpPr>
          <p:cNvPr id="13" name="Oval 12"/>
          <p:cNvSpPr/>
          <p:nvPr/>
        </p:nvSpPr>
        <p:spPr>
          <a:xfrm>
            <a:off x="3963235" y="2810742"/>
            <a:ext cx="274320" cy="27432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2</a:t>
            </a:r>
          </a:p>
        </p:txBody>
      </p:sp>
      <p:sp>
        <p:nvSpPr>
          <p:cNvPr id="14" name="Oval 13"/>
          <p:cNvSpPr/>
          <p:nvPr/>
        </p:nvSpPr>
        <p:spPr>
          <a:xfrm>
            <a:off x="3963235" y="2810742"/>
            <a:ext cx="274320" cy="274320"/>
          </a:xfrm>
          <a:prstGeom prst="ellipse">
            <a:avLst/>
          </a:prstGeom>
          <a:noFill/>
          <a:ln w="19050">
            <a:solidFill>
              <a:srgbClr val="262626"/>
            </a:solidFill>
          </a:ln>
          <a:effectLst/>
        </p:spPr>
        <p:txBody>
          <a:bodyPr rtlCol="0" anchor="ctr"/>
          <a:lstStyle/>
          <a:p/>
        </p:txBody>
      </p:sp>
      <p:cxnSp>
        <p:nvCxnSpPr>
          <p:cNvPr id="15" name="Connector 14"/>
          <p:cNvCxnSpPr/>
          <p:nvPr/>
        </p:nvCxnSpPr>
        <p:spPr>
          <a:xfrm flipV="1">
            <a:off x="5223147" y="2741089"/>
            <a:ext cx="0" cy="292608"/>
          </a:xfrm>
          <a:prstGeom prst="line">
            <a:avLst/>
          </a:prstGeom>
          <a:ln w="19050">
            <a:solidFill>
              <a:srgbClr val="262626"/>
            </a:solidFill>
          </a:ln>
        </p:spPr>
      </p:cxnSp>
      <p:sp>
        <p:nvSpPr>
          <p:cNvPr id="16" name="Oval 15"/>
          <p:cNvSpPr/>
          <p:nvPr/>
        </p:nvSpPr>
        <p:spPr>
          <a:xfrm>
            <a:off x="5172855" y="2983405"/>
            <a:ext cx="100584" cy="100584"/>
          </a:xfrm>
          <a:prstGeom prst="ellipse">
            <a:avLst/>
          </a:prstGeom>
          <a:solidFill>
            <a:srgbClr val="262626"/>
          </a:solidFill>
          <a:ln w="12700">
            <a:solidFill>
              <a:srgbClr val="FFFFFF"/>
            </a:solidFill>
          </a:ln>
          <a:effectLst/>
        </p:spPr>
        <p:txBody>
          <a:bodyPr rtlCol="0" anchor="ctr"/>
          <a:lstStyle/>
          <a:p/>
        </p:txBody>
      </p:sp>
      <p:sp>
        <p:nvSpPr>
          <p:cNvPr id="17" name="Oval 16"/>
          <p:cNvSpPr/>
          <p:nvPr/>
        </p:nvSpPr>
        <p:spPr>
          <a:xfrm>
            <a:off x="5085987" y="2603929"/>
            <a:ext cx="274320" cy="27432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3</a:t>
            </a:r>
          </a:p>
        </p:txBody>
      </p:sp>
      <p:sp>
        <p:nvSpPr>
          <p:cNvPr id="18" name="Oval 17"/>
          <p:cNvSpPr/>
          <p:nvPr/>
        </p:nvSpPr>
        <p:spPr>
          <a:xfrm>
            <a:off x="5085987" y="2603929"/>
            <a:ext cx="274320" cy="274320"/>
          </a:xfrm>
          <a:prstGeom prst="ellipse">
            <a:avLst/>
          </a:prstGeom>
          <a:noFill/>
          <a:ln w="19050">
            <a:solidFill>
              <a:srgbClr val="262626"/>
            </a:solidFill>
          </a:ln>
          <a:effectLst/>
        </p:spPr>
        <p:txBody>
          <a:bodyPr rtlCol="0" anchor="ctr"/>
          <a:lstStyle/>
          <a:p/>
        </p:txBody>
      </p:sp>
      <p:cxnSp>
        <p:nvCxnSpPr>
          <p:cNvPr id="19" name="Connector 18"/>
          <p:cNvCxnSpPr/>
          <p:nvPr/>
        </p:nvCxnSpPr>
        <p:spPr>
          <a:xfrm flipH="1">
            <a:off x="4328769" y="2177262"/>
            <a:ext cx="91440" cy="310896"/>
          </a:xfrm>
          <a:prstGeom prst="line">
            <a:avLst/>
          </a:prstGeom>
          <a:ln w="19050">
            <a:solidFill>
              <a:srgbClr val="262626"/>
            </a:solidFill>
          </a:ln>
        </p:spPr>
      </p:cxnSp>
      <p:sp>
        <p:nvSpPr>
          <p:cNvPr id="20" name="Oval 19"/>
          <p:cNvSpPr/>
          <p:nvPr/>
        </p:nvSpPr>
        <p:spPr>
          <a:xfrm>
            <a:off x="4369917" y="2126970"/>
            <a:ext cx="100584" cy="100584"/>
          </a:xfrm>
          <a:prstGeom prst="ellipse">
            <a:avLst/>
          </a:prstGeom>
          <a:solidFill>
            <a:srgbClr val="262626"/>
          </a:solidFill>
          <a:ln w="12700">
            <a:solidFill>
              <a:srgbClr val="FFFFFF"/>
            </a:solidFill>
          </a:ln>
          <a:effectLst/>
        </p:spPr>
        <p:txBody>
          <a:bodyPr rtlCol="0" anchor="ctr"/>
          <a:lstStyle/>
          <a:p/>
        </p:txBody>
      </p:sp>
      <p:sp>
        <p:nvSpPr>
          <p:cNvPr id="21" name="Oval 20"/>
          <p:cNvSpPr/>
          <p:nvPr/>
        </p:nvSpPr>
        <p:spPr>
          <a:xfrm>
            <a:off x="4191609" y="2350998"/>
            <a:ext cx="274320" cy="27432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4</a:t>
            </a:r>
          </a:p>
        </p:txBody>
      </p:sp>
      <p:sp>
        <p:nvSpPr>
          <p:cNvPr id="22" name="Oval 21"/>
          <p:cNvSpPr/>
          <p:nvPr/>
        </p:nvSpPr>
        <p:spPr>
          <a:xfrm>
            <a:off x="4191609" y="2350998"/>
            <a:ext cx="274320" cy="274320"/>
          </a:xfrm>
          <a:prstGeom prst="ellipse">
            <a:avLst/>
          </a:prstGeom>
          <a:noFill/>
          <a:ln w="19050">
            <a:solidFill>
              <a:srgbClr val="262626"/>
            </a:solidFill>
          </a:ln>
          <a:effectLst/>
        </p:spPr>
        <p:txBody>
          <a:bodyPr rtlCol="0" anchor="ctr"/>
          <a:lstStyle/>
          <a:p/>
        </p:txBody>
      </p:sp>
      <p:sp>
        <p:nvSpPr>
          <p:cNvPr id="23" name="TextBox 22"/>
          <p:cNvSpPr txBox="1"/>
          <p:nvPr/>
        </p:nvSpPr>
        <p:spPr>
          <a:xfrm>
            <a:off x="502920" y="4047591"/>
            <a:ext cx="5760720"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Harita 3.12: Dünya üzerinde görülen iklim türleri (Kitap s. 118)</a:t>
            </a:r>
          </a:p>
        </p:txBody>
      </p:sp>
      <p:sp>
        <p:nvSpPr>
          <p:cNvPr id="24" name="Rounded Rectangle 23"/>
          <p:cNvSpPr/>
          <p:nvPr/>
        </p:nvSpPr>
        <p:spPr>
          <a:xfrm>
            <a:off x="502920" y="4395063"/>
            <a:ext cx="5760720" cy="1877721"/>
          </a:xfrm>
          <a:prstGeom prst="roundRect">
            <a:avLst>
              <a:gd name="adj" fmla="val 8000"/>
            </a:avLst>
          </a:prstGeom>
          <a:solidFill>
            <a:srgbClr val="F0F0F0"/>
          </a:solidFill>
          <a:ln>
            <a:noFill/>
          </a:ln>
          <a:effectLst/>
        </p:spPr>
        <p:txBody>
          <a:bodyPr rtlCol="0" anchor="ctr"/>
          <a:lstStyle/>
          <a:p/>
        </p:txBody>
      </p:sp>
      <p:sp>
        <p:nvSpPr>
          <p:cNvPr id="25" name="Rectangle 24"/>
          <p:cNvSpPr/>
          <p:nvPr/>
        </p:nvSpPr>
        <p:spPr>
          <a:xfrm>
            <a:off x="502920" y="4395063"/>
            <a:ext cx="118872" cy="1877721"/>
          </a:xfrm>
          <a:prstGeom prst="rect">
            <a:avLst/>
          </a:prstGeom>
          <a:solidFill>
            <a:srgbClr val="D3373A"/>
          </a:solidFill>
          <a:ln>
            <a:noFill/>
          </a:ln>
          <a:effectLst/>
        </p:spPr>
        <p:txBody>
          <a:bodyPr rtlCol="0" anchor="ctr"/>
          <a:lstStyle/>
          <a:p/>
        </p:txBody>
      </p:sp>
      <p:sp>
        <p:nvSpPr>
          <p:cNvPr id="26" name="TextBox 25"/>
          <p:cNvSpPr txBox="1"/>
          <p:nvPr/>
        </p:nvSpPr>
        <p:spPr>
          <a:xfrm>
            <a:off x="777240" y="4395063"/>
            <a:ext cx="5349240" cy="1877721"/>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Tropikal kuşakta görülen sıcak iklimlerde ortalama sıcaklıklar yıl boyunca çok değişmez. Mevsimler, genel olarak kurak ve yağışlı dönemler şeklinde belirginleşir.</a:t>
            </a:r>
          </a:p>
        </p:txBody>
      </p:sp>
      <p:sp>
        <p:nvSpPr>
          <p:cNvPr id="27" name="Rounded Rectangle 26"/>
          <p:cNvSpPr/>
          <p:nvPr/>
        </p:nvSpPr>
        <p:spPr>
          <a:xfrm>
            <a:off x="6446520" y="1216152"/>
            <a:ext cx="2552547" cy="2446020"/>
          </a:xfrm>
          <a:prstGeom prst="roundRect">
            <a:avLst>
              <a:gd name="adj" fmla="val 5000"/>
            </a:avLst>
          </a:prstGeom>
          <a:solidFill>
            <a:srgbClr val="F0F0F0"/>
          </a:solidFill>
          <a:ln>
            <a:noFill/>
          </a:ln>
          <a:effectLst/>
        </p:spPr>
        <p:txBody>
          <a:bodyPr rtlCol="0" anchor="ctr"/>
          <a:lstStyle/>
          <a:p/>
        </p:txBody>
      </p:sp>
      <p:sp>
        <p:nvSpPr>
          <p:cNvPr id="28" name="Oval 27"/>
          <p:cNvSpPr/>
          <p:nvPr/>
        </p:nvSpPr>
        <p:spPr>
          <a:xfrm>
            <a:off x="6537960" y="1353312"/>
            <a:ext cx="347472" cy="347472"/>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29" name="Rectangle 28"/>
          <p:cNvSpPr/>
          <p:nvPr/>
        </p:nvSpPr>
        <p:spPr>
          <a:xfrm>
            <a:off x="6958584" y="1380744"/>
            <a:ext cx="292608" cy="292608"/>
          </a:xfrm>
          <a:prstGeom prst="rect">
            <a:avLst/>
          </a:prstGeom>
          <a:solidFill>
            <a:srgbClr val="EE2B24"/>
          </a:solidFill>
          <a:ln w="9525">
            <a:solidFill>
              <a:srgbClr val="767676"/>
            </a:solidFill>
          </a:ln>
          <a:effectLst/>
        </p:spPr>
        <p:txBody>
          <a:bodyPr rtlCol="0" anchor="ctr"/>
          <a:lstStyle/>
          <a:p/>
        </p:txBody>
      </p:sp>
      <p:sp>
        <p:nvSpPr>
          <p:cNvPr id="30" name="TextBox 29"/>
          <p:cNvSpPr txBox="1"/>
          <p:nvPr/>
        </p:nvSpPr>
        <p:spPr>
          <a:xfrm>
            <a:off x="7315200" y="1234440"/>
            <a:ext cx="1638147" cy="58521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Ekvatoral iklim</a:t>
            </a:r>
          </a:p>
        </p:txBody>
      </p:sp>
      <p:sp>
        <p:nvSpPr>
          <p:cNvPr id="31" name="TextBox 30"/>
          <p:cNvSpPr txBox="1"/>
          <p:nvPr/>
        </p:nvSpPr>
        <p:spPr>
          <a:xfrm>
            <a:off x="6537960" y="1837944"/>
            <a:ext cx="2369667" cy="1769364"/>
          </a:xfrm>
          <a:prstGeom prst="rect">
            <a:avLst/>
          </a:prstGeom>
          <a:noFill/>
        </p:spPr>
        <p:txBody>
          <a:bodyPr wrap="square" anchor="t" lIns="73152" rIns="73152" tIns="36576" bIns="36576">
            <a:noAutofit/>
          </a:bodyPr>
          <a:lstStyle/>
          <a:p>
            <a:pPr algn="l">
              <a:spcBef>
                <a:spcPts val="0"/>
              </a:spcBef>
              <a:spcAft>
                <a:spcPts val="500"/>
              </a:spcAft>
            </a:pPr>
            <a:r>
              <a:rPr lang="tr-TR" sz="1600" b="1" i="0">
                <a:solidFill>
                  <a:srgbClr val="262626"/>
                </a:solidFill>
                <a:latin typeface="Calibri"/>
              </a:rPr>
              <a:t>Nerede:</a:t>
            </a:r>
            <a:r>
              <a:rPr lang="tr-TR" sz="1600" b="0" i="0">
                <a:solidFill>
                  <a:srgbClr val="262626"/>
                </a:solidFill>
                <a:latin typeface="Calibri"/>
              </a:rPr>
              <a:t> Amazon, Kongo havzaları; Endonezya</a:t>
            </a:r>
          </a:p>
          <a:p>
            <a:pPr algn="l">
              <a:spcBef>
                <a:spcPts val="0"/>
              </a:spcBef>
              <a:spcAft>
                <a:spcPts val="0"/>
              </a:spcAft>
            </a:pPr>
            <a:r>
              <a:rPr lang="tr-TR" sz="1600" b="1" i="0">
                <a:solidFill>
                  <a:srgbClr val="262626"/>
                </a:solidFill>
                <a:latin typeface="Calibri"/>
              </a:rPr>
              <a:t>Nasıl:</a:t>
            </a:r>
            <a:r>
              <a:rPr lang="tr-TR" sz="1600" b="0" i="0">
                <a:solidFill>
                  <a:srgbClr val="262626"/>
                </a:solidFill>
                <a:latin typeface="Calibri"/>
              </a:rPr>
              <a:t> Her mevsim sıcak ve yağışlı; yıllık sıcaklık farkı oldukça düşüktür</a:t>
            </a:r>
          </a:p>
        </p:txBody>
      </p:sp>
      <p:sp>
        <p:nvSpPr>
          <p:cNvPr id="32" name="Rounded Rectangle 31"/>
          <p:cNvSpPr/>
          <p:nvPr/>
        </p:nvSpPr>
        <p:spPr>
          <a:xfrm>
            <a:off x="9136227" y="1216152"/>
            <a:ext cx="2552547" cy="2446020"/>
          </a:xfrm>
          <a:prstGeom prst="roundRect">
            <a:avLst>
              <a:gd name="adj" fmla="val 5000"/>
            </a:avLst>
          </a:prstGeom>
          <a:solidFill>
            <a:srgbClr val="F0F0F0"/>
          </a:solidFill>
          <a:ln>
            <a:noFill/>
          </a:ln>
          <a:effectLst/>
        </p:spPr>
        <p:txBody>
          <a:bodyPr rtlCol="0" anchor="ctr"/>
          <a:lstStyle/>
          <a:p/>
        </p:txBody>
      </p:sp>
      <p:sp>
        <p:nvSpPr>
          <p:cNvPr id="33" name="Oval 32"/>
          <p:cNvSpPr/>
          <p:nvPr/>
        </p:nvSpPr>
        <p:spPr>
          <a:xfrm>
            <a:off x="9227667" y="1353312"/>
            <a:ext cx="347472" cy="347472"/>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34" name="Rectangle 33"/>
          <p:cNvSpPr/>
          <p:nvPr/>
        </p:nvSpPr>
        <p:spPr>
          <a:xfrm>
            <a:off x="9648291" y="1380744"/>
            <a:ext cx="292608" cy="292608"/>
          </a:xfrm>
          <a:prstGeom prst="rect">
            <a:avLst/>
          </a:prstGeom>
          <a:solidFill>
            <a:srgbClr val="F8A839"/>
          </a:solidFill>
          <a:ln w="9525">
            <a:solidFill>
              <a:srgbClr val="767676"/>
            </a:solidFill>
          </a:ln>
          <a:effectLst/>
        </p:spPr>
        <p:txBody>
          <a:bodyPr rtlCol="0" anchor="ctr"/>
          <a:lstStyle/>
          <a:p/>
        </p:txBody>
      </p:sp>
      <p:sp>
        <p:nvSpPr>
          <p:cNvPr id="35" name="TextBox 34"/>
          <p:cNvSpPr txBox="1"/>
          <p:nvPr/>
        </p:nvSpPr>
        <p:spPr>
          <a:xfrm>
            <a:off x="10004907" y="1234440"/>
            <a:ext cx="1638147" cy="58521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Savan iklimi</a:t>
            </a:r>
          </a:p>
        </p:txBody>
      </p:sp>
      <p:sp>
        <p:nvSpPr>
          <p:cNvPr id="36" name="TextBox 35"/>
          <p:cNvSpPr txBox="1"/>
          <p:nvPr/>
        </p:nvSpPr>
        <p:spPr>
          <a:xfrm>
            <a:off x="9227667" y="1837944"/>
            <a:ext cx="2369667" cy="1769364"/>
          </a:xfrm>
          <a:prstGeom prst="rect">
            <a:avLst/>
          </a:prstGeom>
          <a:noFill/>
        </p:spPr>
        <p:txBody>
          <a:bodyPr wrap="square" anchor="t" lIns="73152" rIns="73152" tIns="36576" bIns="36576">
            <a:noAutofit/>
          </a:bodyPr>
          <a:lstStyle/>
          <a:p>
            <a:pPr algn="l">
              <a:spcBef>
                <a:spcPts val="0"/>
              </a:spcBef>
              <a:spcAft>
                <a:spcPts val="500"/>
              </a:spcAft>
            </a:pPr>
            <a:r>
              <a:rPr lang="tr-TR" sz="1600" b="1" i="0">
                <a:solidFill>
                  <a:srgbClr val="262626"/>
                </a:solidFill>
                <a:latin typeface="Calibri"/>
              </a:rPr>
              <a:t>Nerede:</a:t>
            </a:r>
            <a:r>
              <a:rPr lang="tr-TR" sz="1600" b="0" i="0">
                <a:solidFill>
                  <a:srgbClr val="262626"/>
                </a:solidFill>
                <a:latin typeface="Calibri"/>
              </a:rPr>
              <a:t> Ekvatoral iklimin kuzeyi ve güneyi</a:t>
            </a:r>
          </a:p>
          <a:p>
            <a:pPr algn="l">
              <a:spcBef>
                <a:spcPts val="0"/>
              </a:spcBef>
              <a:spcAft>
                <a:spcPts val="0"/>
              </a:spcAft>
            </a:pPr>
            <a:r>
              <a:rPr lang="tr-TR" sz="1600" b="1" i="0">
                <a:solidFill>
                  <a:srgbClr val="262626"/>
                </a:solidFill>
                <a:latin typeface="Calibri"/>
              </a:rPr>
              <a:t>Nasıl:</a:t>
            </a:r>
            <a:r>
              <a:rPr lang="tr-TR" sz="1600" b="0" i="0">
                <a:solidFill>
                  <a:srgbClr val="262626"/>
                </a:solidFill>
                <a:latin typeface="Calibri"/>
              </a:rPr>
              <a:t> Sıcak; bir mevsim yağışlı, bir mevsim kurak; uzun otlar</a:t>
            </a:r>
          </a:p>
        </p:txBody>
      </p:sp>
      <p:sp>
        <p:nvSpPr>
          <p:cNvPr id="37" name="Rounded Rectangle 36"/>
          <p:cNvSpPr/>
          <p:nvPr/>
        </p:nvSpPr>
        <p:spPr>
          <a:xfrm>
            <a:off x="6446520" y="3799332"/>
            <a:ext cx="2552547" cy="2446020"/>
          </a:xfrm>
          <a:prstGeom prst="roundRect">
            <a:avLst>
              <a:gd name="adj" fmla="val 5000"/>
            </a:avLst>
          </a:prstGeom>
          <a:solidFill>
            <a:srgbClr val="F0F0F0"/>
          </a:solidFill>
          <a:ln>
            <a:noFill/>
          </a:ln>
          <a:effectLst/>
        </p:spPr>
        <p:txBody>
          <a:bodyPr rtlCol="0" anchor="ctr"/>
          <a:lstStyle/>
          <a:p/>
        </p:txBody>
      </p:sp>
      <p:sp>
        <p:nvSpPr>
          <p:cNvPr id="38" name="Oval 37"/>
          <p:cNvSpPr/>
          <p:nvPr/>
        </p:nvSpPr>
        <p:spPr>
          <a:xfrm>
            <a:off x="6537960" y="3936492"/>
            <a:ext cx="347472" cy="347472"/>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39" name="Rectangle 38"/>
          <p:cNvSpPr/>
          <p:nvPr/>
        </p:nvSpPr>
        <p:spPr>
          <a:xfrm>
            <a:off x="6958584" y="3963924"/>
            <a:ext cx="292608" cy="292608"/>
          </a:xfrm>
          <a:prstGeom prst="rect">
            <a:avLst/>
          </a:prstGeom>
          <a:solidFill>
            <a:srgbClr val="FFF200"/>
          </a:solidFill>
          <a:ln w="9525">
            <a:solidFill>
              <a:srgbClr val="767676"/>
            </a:solidFill>
          </a:ln>
          <a:effectLst/>
        </p:spPr>
        <p:txBody>
          <a:bodyPr rtlCol="0" anchor="ctr"/>
          <a:lstStyle/>
          <a:p/>
        </p:txBody>
      </p:sp>
      <p:sp>
        <p:nvSpPr>
          <p:cNvPr id="40" name="TextBox 39"/>
          <p:cNvSpPr txBox="1"/>
          <p:nvPr/>
        </p:nvSpPr>
        <p:spPr>
          <a:xfrm>
            <a:off x="7315200" y="3817620"/>
            <a:ext cx="1638147" cy="58521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Çöl iklimi</a:t>
            </a:r>
          </a:p>
        </p:txBody>
      </p:sp>
      <p:sp>
        <p:nvSpPr>
          <p:cNvPr id="41" name="TextBox 40"/>
          <p:cNvSpPr txBox="1"/>
          <p:nvPr/>
        </p:nvSpPr>
        <p:spPr>
          <a:xfrm>
            <a:off x="6537960" y="4421124"/>
            <a:ext cx="2369667" cy="1769364"/>
          </a:xfrm>
          <a:prstGeom prst="rect">
            <a:avLst/>
          </a:prstGeom>
          <a:noFill/>
        </p:spPr>
        <p:txBody>
          <a:bodyPr wrap="square" anchor="t" lIns="73152" rIns="73152" tIns="36576" bIns="36576">
            <a:noAutofit/>
          </a:bodyPr>
          <a:lstStyle/>
          <a:p>
            <a:pPr algn="l">
              <a:spcBef>
                <a:spcPts val="0"/>
              </a:spcBef>
              <a:spcAft>
                <a:spcPts val="500"/>
              </a:spcAft>
            </a:pPr>
            <a:r>
              <a:rPr lang="tr-TR" sz="1600" b="1" i="0">
                <a:solidFill>
                  <a:srgbClr val="262626"/>
                </a:solidFill>
                <a:latin typeface="Calibri"/>
              </a:rPr>
              <a:t>Nerede:</a:t>
            </a:r>
            <a:r>
              <a:rPr lang="tr-TR" sz="1600" b="0" i="0">
                <a:solidFill>
                  <a:srgbClr val="262626"/>
                </a:solidFill>
                <a:latin typeface="Calibri"/>
              </a:rPr>
              <a:t> Sahra, Arabistan, Avustralya'nın içi</a:t>
            </a:r>
          </a:p>
          <a:p>
            <a:pPr algn="l">
              <a:spcBef>
                <a:spcPts val="0"/>
              </a:spcBef>
              <a:spcAft>
                <a:spcPts val="0"/>
              </a:spcAft>
            </a:pPr>
            <a:r>
              <a:rPr lang="tr-TR" sz="1600" b="1" i="0">
                <a:solidFill>
                  <a:srgbClr val="262626"/>
                </a:solidFill>
                <a:latin typeface="Calibri"/>
              </a:rPr>
              <a:t>Nasıl:</a:t>
            </a:r>
            <a:r>
              <a:rPr lang="tr-TR" sz="1600" b="0" i="0">
                <a:solidFill>
                  <a:srgbClr val="262626"/>
                </a:solidFill>
                <a:latin typeface="Calibri"/>
              </a:rPr>
              <a:t> Yağış çok az; gündüz çok ısınır, gece de hızla soğur</a:t>
            </a:r>
          </a:p>
        </p:txBody>
      </p:sp>
      <p:sp>
        <p:nvSpPr>
          <p:cNvPr id="42" name="Rounded Rectangle 41"/>
          <p:cNvSpPr/>
          <p:nvPr/>
        </p:nvSpPr>
        <p:spPr>
          <a:xfrm>
            <a:off x="9136227" y="3799332"/>
            <a:ext cx="2552547" cy="2446020"/>
          </a:xfrm>
          <a:prstGeom prst="roundRect">
            <a:avLst>
              <a:gd name="adj" fmla="val 5000"/>
            </a:avLst>
          </a:prstGeom>
          <a:solidFill>
            <a:srgbClr val="F0F0F0"/>
          </a:solidFill>
          <a:ln>
            <a:noFill/>
          </a:ln>
          <a:effectLst/>
        </p:spPr>
        <p:txBody>
          <a:bodyPr rtlCol="0" anchor="ctr"/>
          <a:lstStyle/>
          <a:p/>
        </p:txBody>
      </p:sp>
      <p:sp>
        <p:nvSpPr>
          <p:cNvPr id="43" name="Oval 42"/>
          <p:cNvSpPr/>
          <p:nvPr/>
        </p:nvSpPr>
        <p:spPr>
          <a:xfrm>
            <a:off x="9227667" y="3936492"/>
            <a:ext cx="347472" cy="347472"/>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44" name="Rectangle 43"/>
          <p:cNvSpPr/>
          <p:nvPr/>
        </p:nvSpPr>
        <p:spPr>
          <a:xfrm>
            <a:off x="9648291" y="3963924"/>
            <a:ext cx="292608" cy="292608"/>
          </a:xfrm>
          <a:prstGeom prst="rect">
            <a:avLst/>
          </a:prstGeom>
          <a:solidFill>
            <a:srgbClr val="46B649"/>
          </a:solidFill>
          <a:ln w="9525">
            <a:solidFill>
              <a:srgbClr val="767676"/>
            </a:solidFill>
          </a:ln>
          <a:effectLst/>
        </p:spPr>
        <p:txBody>
          <a:bodyPr rtlCol="0" anchor="ctr"/>
          <a:lstStyle/>
          <a:p/>
        </p:txBody>
      </p:sp>
      <p:sp>
        <p:nvSpPr>
          <p:cNvPr id="45" name="TextBox 44"/>
          <p:cNvSpPr txBox="1"/>
          <p:nvPr/>
        </p:nvSpPr>
        <p:spPr>
          <a:xfrm>
            <a:off x="10004907" y="3817620"/>
            <a:ext cx="1638147" cy="58521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Muson iklimi</a:t>
            </a:r>
          </a:p>
        </p:txBody>
      </p:sp>
      <p:sp>
        <p:nvSpPr>
          <p:cNvPr id="46" name="TextBox 45"/>
          <p:cNvSpPr txBox="1"/>
          <p:nvPr/>
        </p:nvSpPr>
        <p:spPr>
          <a:xfrm>
            <a:off x="9227667" y="4421124"/>
            <a:ext cx="2369667" cy="1769364"/>
          </a:xfrm>
          <a:prstGeom prst="rect">
            <a:avLst/>
          </a:prstGeom>
          <a:noFill/>
        </p:spPr>
        <p:txBody>
          <a:bodyPr wrap="square" anchor="t" lIns="73152" rIns="73152" tIns="36576" bIns="36576">
            <a:noAutofit/>
          </a:bodyPr>
          <a:lstStyle/>
          <a:p>
            <a:pPr algn="l">
              <a:spcBef>
                <a:spcPts val="0"/>
              </a:spcBef>
              <a:spcAft>
                <a:spcPts val="500"/>
              </a:spcAft>
            </a:pPr>
            <a:r>
              <a:rPr lang="tr-TR" sz="1600" b="1" i="0">
                <a:solidFill>
                  <a:srgbClr val="262626"/>
                </a:solidFill>
                <a:latin typeface="Calibri"/>
              </a:rPr>
              <a:t>Nerede:</a:t>
            </a:r>
            <a:r>
              <a:rPr lang="tr-TR" sz="1600" b="0" i="0">
                <a:solidFill>
                  <a:srgbClr val="262626"/>
                </a:solidFill>
                <a:latin typeface="Calibri"/>
              </a:rPr>
              <a:t> Güney ve Güneydoğu Asya</a:t>
            </a:r>
          </a:p>
          <a:p>
            <a:pPr algn="l">
              <a:spcBef>
                <a:spcPts val="0"/>
              </a:spcBef>
              <a:spcAft>
                <a:spcPts val="0"/>
              </a:spcAft>
            </a:pPr>
            <a:r>
              <a:rPr lang="tr-TR" sz="1600" b="1" i="0">
                <a:solidFill>
                  <a:srgbClr val="262626"/>
                </a:solidFill>
                <a:latin typeface="Calibri"/>
              </a:rPr>
              <a:t>Nasıl:</a:t>
            </a:r>
            <a:r>
              <a:rPr lang="tr-TR" sz="1600" b="0" i="0">
                <a:solidFill>
                  <a:srgbClr val="262626"/>
                </a:solidFill>
                <a:latin typeface="Calibri"/>
              </a:rPr>
              <a:t> Yaz musonu karalar üzerine bol yağış bırakır; kışlar kurak</a:t>
            </a:r>
          </a:p>
        </p:txBody>
      </p:sp>
      <p:sp>
        <p:nvSpPr>
          <p:cNvPr id="47" name="TextBox 4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48" name="Rounded Rectangle 4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99, 112, 117-118</a:t>
            </a:r>
          </a:p>
        </p:txBody>
      </p:sp>
      <p:sp>
        <p:nvSpPr>
          <p:cNvPr id="49" name="TextBox 4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 / 217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Ilıman iklimler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15. HAFTA</a:t>
            </a:r>
          </a:p>
        </p:txBody>
      </p:sp>
      <p:pic>
        <p:nvPicPr>
          <p:cNvPr id="6" name="Picture 5" descr="h15_harita312.jpg"/>
          <p:cNvPicPr>
            <a:picLocks noChangeAspect="1"/>
          </p:cNvPicPr>
          <p:nvPr/>
        </p:nvPicPr>
        <p:blipFill>
          <a:blip r:embed="rId3"/>
          <a:stretch>
            <a:fillRect/>
          </a:stretch>
        </p:blipFill>
        <p:spPr>
          <a:xfrm>
            <a:off x="502920" y="1216152"/>
            <a:ext cx="5760720" cy="2813151"/>
          </a:xfrm>
          <a:prstGeom prst="rect">
            <a:avLst/>
          </a:prstGeom>
          <a:ln w="9525">
            <a:solidFill>
              <a:srgbClr val="D9D9D9"/>
            </a:solidFill>
          </a:ln>
        </p:spPr>
      </p:pic>
      <p:cxnSp>
        <p:nvCxnSpPr>
          <p:cNvPr id="7" name="Connector 6"/>
          <p:cNvCxnSpPr/>
          <p:nvPr/>
        </p:nvCxnSpPr>
        <p:spPr>
          <a:xfrm>
            <a:off x="3636276" y="2017870"/>
            <a:ext cx="91440" cy="310896"/>
          </a:xfrm>
          <a:prstGeom prst="line">
            <a:avLst/>
          </a:prstGeom>
          <a:ln w="19050">
            <a:solidFill>
              <a:srgbClr val="262626"/>
            </a:solidFill>
          </a:ln>
        </p:spPr>
      </p:cxnSp>
      <p:sp>
        <p:nvSpPr>
          <p:cNvPr id="8" name="Oval 7"/>
          <p:cNvSpPr/>
          <p:nvPr/>
        </p:nvSpPr>
        <p:spPr>
          <a:xfrm>
            <a:off x="3585984" y="1967578"/>
            <a:ext cx="100584" cy="100584"/>
          </a:xfrm>
          <a:prstGeom prst="ellipse">
            <a:avLst/>
          </a:prstGeom>
          <a:solidFill>
            <a:srgbClr val="262626"/>
          </a:solidFill>
          <a:ln w="12700">
            <a:solidFill>
              <a:srgbClr val="FFFFFF"/>
            </a:solidFill>
          </a:ln>
          <a:effectLst/>
        </p:spPr>
        <p:txBody>
          <a:bodyPr rtlCol="0" anchor="ctr"/>
          <a:lstStyle/>
          <a:p/>
        </p:txBody>
      </p:sp>
      <p:sp>
        <p:nvSpPr>
          <p:cNvPr id="9" name="Oval 8"/>
          <p:cNvSpPr/>
          <p:nvPr/>
        </p:nvSpPr>
        <p:spPr>
          <a:xfrm>
            <a:off x="3590556" y="2191606"/>
            <a:ext cx="274320" cy="274320"/>
          </a:xfrm>
          <a:prstGeom prst="ellipse">
            <a:avLst/>
          </a:prstGeom>
          <a:solidFill>
            <a:srgbClr val="3E8E41"/>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a:t>
            </a:r>
          </a:p>
        </p:txBody>
      </p:sp>
      <p:sp>
        <p:nvSpPr>
          <p:cNvPr id="10" name="Oval 9"/>
          <p:cNvSpPr/>
          <p:nvPr/>
        </p:nvSpPr>
        <p:spPr>
          <a:xfrm>
            <a:off x="3590556" y="2191606"/>
            <a:ext cx="274320" cy="274320"/>
          </a:xfrm>
          <a:prstGeom prst="ellipse">
            <a:avLst/>
          </a:prstGeom>
          <a:noFill/>
          <a:ln w="19050">
            <a:solidFill>
              <a:srgbClr val="262626"/>
            </a:solidFill>
          </a:ln>
          <a:effectLst/>
        </p:spPr>
        <p:txBody>
          <a:bodyPr rtlCol="0" anchor="ctr"/>
          <a:lstStyle/>
          <a:p/>
        </p:txBody>
      </p:sp>
      <p:cxnSp>
        <p:nvCxnSpPr>
          <p:cNvPr id="11" name="Connector 10"/>
          <p:cNvCxnSpPr/>
          <p:nvPr/>
        </p:nvCxnSpPr>
        <p:spPr>
          <a:xfrm flipH="1" flipV="1">
            <a:off x="3231263" y="1480970"/>
            <a:ext cx="91440" cy="310896"/>
          </a:xfrm>
          <a:prstGeom prst="line">
            <a:avLst/>
          </a:prstGeom>
          <a:ln w="19050">
            <a:solidFill>
              <a:srgbClr val="262626"/>
            </a:solidFill>
          </a:ln>
        </p:spPr>
      </p:cxnSp>
      <p:sp>
        <p:nvSpPr>
          <p:cNvPr id="12" name="Oval 11"/>
          <p:cNvSpPr/>
          <p:nvPr/>
        </p:nvSpPr>
        <p:spPr>
          <a:xfrm>
            <a:off x="3272411" y="1741574"/>
            <a:ext cx="100584" cy="100584"/>
          </a:xfrm>
          <a:prstGeom prst="ellipse">
            <a:avLst/>
          </a:prstGeom>
          <a:solidFill>
            <a:srgbClr val="262626"/>
          </a:solidFill>
          <a:ln w="12700">
            <a:solidFill>
              <a:srgbClr val="FFFFFF"/>
            </a:solidFill>
          </a:ln>
          <a:effectLst/>
        </p:spPr>
        <p:txBody>
          <a:bodyPr rtlCol="0" anchor="ctr"/>
          <a:lstStyle/>
          <a:p/>
        </p:txBody>
      </p:sp>
      <p:sp>
        <p:nvSpPr>
          <p:cNvPr id="13" name="Oval 12"/>
          <p:cNvSpPr/>
          <p:nvPr/>
        </p:nvSpPr>
        <p:spPr>
          <a:xfrm>
            <a:off x="3094103" y="1343810"/>
            <a:ext cx="274320" cy="274320"/>
          </a:xfrm>
          <a:prstGeom prst="ellipse">
            <a:avLst/>
          </a:prstGeom>
          <a:solidFill>
            <a:srgbClr val="3E8E41"/>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2</a:t>
            </a:r>
          </a:p>
        </p:txBody>
      </p:sp>
      <p:sp>
        <p:nvSpPr>
          <p:cNvPr id="14" name="Oval 13"/>
          <p:cNvSpPr/>
          <p:nvPr/>
        </p:nvSpPr>
        <p:spPr>
          <a:xfrm>
            <a:off x="3094103" y="1343810"/>
            <a:ext cx="274320" cy="274320"/>
          </a:xfrm>
          <a:prstGeom prst="ellipse">
            <a:avLst/>
          </a:prstGeom>
          <a:noFill/>
          <a:ln w="19050">
            <a:solidFill>
              <a:srgbClr val="262626"/>
            </a:solidFill>
          </a:ln>
          <a:effectLst/>
        </p:spPr>
        <p:txBody>
          <a:bodyPr rtlCol="0" anchor="ctr"/>
          <a:lstStyle/>
          <a:p/>
        </p:txBody>
      </p:sp>
      <p:cxnSp>
        <p:nvCxnSpPr>
          <p:cNvPr id="15" name="Connector 14"/>
          <p:cNvCxnSpPr/>
          <p:nvPr/>
        </p:nvCxnSpPr>
        <p:spPr>
          <a:xfrm flipH="1">
            <a:off x="1507609" y="1963153"/>
            <a:ext cx="329184" cy="128016"/>
          </a:xfrm>
          <a:prstGeom prst="line">
            <a:avLst/>
          </a:prstGeom>
          <a:ln w="19050">
            <a:solidFill>
              <a:srgbClr val="262626"/>
            </a:solidFill>
          </a:ln>
        </p:spPr>
      </p:cxnSp>
      <p:sp>
        <p:nvSpPr>
          <p:cNvPr id="16" name="Oval 15"/>
          <p:cNvSpPr/>
          <p:nvPr/>
        </p:nvSpPr>
        <p:spPr>
          <a:xfrm>
            <a:off x="1786501" y="1912861"/>
            <a:ext cx="100584" cy="100584"/>
          </a:xfrm>
          <a:prstGeom prst="ellipse">
            <a:avLst/>
          </a:prstGeom>
          <a:solidFill>
            <a:srgbClr val="262626"/>
          </a:solidFill>
          <a:ln w="12700">
            <a:solidFill>
              <a:srgbClr val="FFFFFF"/>
            </a:solidFill>
          </a:ln>
          <a:effectLst/>
        </p:spPr>
        <p:txBody>
          <a:bodyPr rtlCol="0" anchor="ctr"/>
          <a:lstStyle/>
          <a:p/>
        </p:txBody>
      </p:sp>
      <p:sp>
        <p:nvSpPr>
          <p:cNvPr id="17" name="Oval 16"/>
          <p:cNvSpPr/>
          <p:nvPr/>
        </p:nvSpPr>
        <p:spPr>
          <a:xfrm>
            <a:off x="1370449" y="1954009"/>
            <a:ext cx="274320" cy="274320"/>
          </a:xfrm>
          <a:prstGeom prst="ellipse">
            <a:avLst/>
          </a:prstGeom>
          <a:solidFill>
            <a:srgbClr val="3E8E41"/>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3</a:t>
            </a:r>
          </a:p>
        </p:txBody>
      </p:sp>
      <p:sp>
        <p:nvSpPr>
          <p:cNvPr id="18" name="Oval 17"/>
          <p:cNvSpPr/>
          <p:nvPr/>
        </p:nvSpPr>
        <p:spPr>
          <a:xfrm>
            <a:off x="1370449" y="1954009"/>
            <a:ext cx="274320" cy="274320"/>
          </a:xfrm>
          <a:prstGeom prst="ellipse">
            <a:avLst/>
          </a:prstGeom>
          <a:noFill/>
          <a:ln w="19050">
            <a:solidFill>
              <a:srgbClr val="262626"/>
            </a:solidFill>
          </a:ln>
          <a:effectLst/>
        </p:spPr>
        <p:txBody>
          <a:bodyPr rtlCol="0" anchor="ctr"/>
          <a:lstStyle/>
          <a:p/>
        </p:txBody>
      </p:sp>
      <p:cxnSp>
        <p:nvCxnSpPr>
          <p:cNvPr id="19" name="Connector 18"/>
          <p:cNvCxnSpPr/>
          <p:nvPr/>
        </p:nvCxnSpPr>
        <p:spPr>
          <a:xfrm flipV="1">
            <a:off x="2076724" y="1488700"/>
            <a:ext cx="237744" cy="237744"/>
          </a:xfrm>
          <a:prstGeom prst="line">
            <a:avLst/>
          </a:prstGeom>
          <a:ln w="19050">
            <a:solidFill>
              <a:srgbClr val="262626"/>
            </a:solidFill>
          </a:ln>
        </p:spPr>
      </p:cxnSp>
      <p:sp>
        <p:nvSpPr>
          <p:cNvPr id="20" name="Oval 19"/>
          <p:cNvSpPr/>
          <p:nvPr/>
        </p:nvSpPr>
        <p:spPr>
          <a:xfrm>
            <a:off x="2026432" y="1676152"/>
            <a:ext cx="100584" cy="100584"/>
          </a:xfrm>
          <a:prstGeom prst="ellipse">
            <a:avLst/>
          </a:prstGeom>
          <a:solidFill>
            <a:srgbClr val="262626"/>
          </a:solidFill>
          <a:ln w="12700">
            <a:solidFill>
              <a:srgbClr val="FFFFFF"/>
            </a:solidFill>
          </a:ln>
          <a:effectLst/>
        </p:spPr>
        <p:txBody>
          <a:bodyPr rtlCol="0" anchor="ctr"/>
          <a:lstStyle/>
          <a:p/>
        </p:txBody>
      </p:sp>
      <p:sp>
        <p:nvSpPr>
          <p:cNvPr id="21" name="Oval 20"/>
          <p:cNvSpPr/>
          <p:nvPr/>
        </p:nvSpPr>
        <p:spPr>
          <a:xfrm>
            <a:off x="2177308" y="1351540"/>
            <a:ext cx="274320" cy="274320"/>
          </a:xfrm>
          <a:prstGeom prst="ellipse">
            <a:avLst/>
          </a:prstGeom>
          <a:solidFill>
            <a:srgbClr val="3E8E41"/>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4</a:t>
            </a:r>
          </a:p>
        </p:txBody>
      </p:sp>
      <p:sp>
        <p:nvSpPr>
          <p:cNvPr id="22" name="Oval 21"/>
          <p:cNvSpPr/>
          <p:nvPr/>
        </p:nvSpPr>
        <p:spPr>
          <a:xfrm>
            <a:off x="2177308" y="1351540"/>
            <a:ext cx="274320" cy="274320"/>
          </a:xfrm>
          <a:prstGeom prst="ellipse">
            <a:avLst/>
          </a:prstGeom>
          <a:noFill/>
          <a:ln w="19050">
            <a:solidFill>
              <a:srgbClr val="262626"/>
            </a:solidFill>
          </a:ln>
          <a:effectLst/>
        </p:spPr>
        <p:txBody>
          <a:bodyPr rtlCol="0" anchor="ctr"/>
          <a:lstStyle/>
          <a:p/>
        </p:txBody>
      </p:sp>
      <p:sp>
        <p:nvSpPr>
          <p:cNvPr id="23" name="TextBox 22"/>
          <p:cNvSpPr txBox="1"/>
          <p:nvPr/>
        </p:nvSpPr>
        <p:spPr>
          <a:xfrm>
            <a:off x="502920" y="4047591"/>
            <a:ext cx="5760720"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Harita 3.12: Dünya üzerinde görülen iklim türleri (Kitap s. 118)</a:t>
            </a:r>
          </a:p>
        </p:txBody>
      </p:sp>
      <p:sp>
        <p:nvSpPr>
          <p:cNvPr id="24" name="Rounded Rectangle 23"/>
          <p:cNvSpPr/>
          <p:nvPr/>
        </p:nvSpPr>
        <p:spPr>
          <a:xfrm>
            <a:off x="502920" y="4395063"/>
            <a:ext cx="5760720" cy="1877721"/>
          </a:xfrm>
          <a:prstGeom prst="roundRect">
            <a:avLst>
              <a:gd name="adj" fmla="val 8000"/>
            </a:avLst>
          </a:prstGeom>
          <a:solidFill>
            <a:srgbClr val="F0F0F0"/>
          </a:solidFill>
          <a:ln>
            <a:noFill/>
          </a:ln>
          <a:effectLst/>
        </p:spPr>
        <p:txBody>
          <a:bodyPr rtlCol="0" anchor="ctr"/>
          <a:lstStyle/>
          <a:p/>
        </p:txBody>
      </p:sp>
      <p:sp>
        <p:nvSpPr>
          <p:cNvPr id="25" name="Rectangle 24"/>
          <p:cNvSpPr/>
          <p:nvPr/>
        </p:nvSpPr>
        <p:spPr>
          <a:xfrm>
            <a:off x="502920" y="4395063"/>
            <a:ext cx="118872" cy="1877721"/>
          </a:xfrm>
          <a:prstGeom prst="rect">
            <a:avLst/>
          </a:prstGeom>
          <a:solidFill>
            <a:srgbClr val="3E8E41"/>
          </a:solidFill>
          <a:ln>
            <a:noFill/>
          </a:ln>
          <a:effectLst/>
        </p:spPr>
        <p:txBody>
          <a:bodyPr rtlCol="0" anchor="ctr"/>
          <a:lstStyle/>
          <a:p/>
        </p:txBody>
      </p:sp>
      <p:sp>
        <p:nvSpPr>
          <p:cNvPr id="26" name="TextBox 25"/>
          <p:cNvSpPr txBox="1"/>
          <p:nvPr/>
        </p:nvSpPr>
        <p:spPr>
          <a:xfrm>
            <a:off x="777240" y="4395063"/>
            <a:ext cx="5349240" cy="1877721"/>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Dört mevsimin belirgin olarak yaşandığı orta kuşakta (30°-60° enlemleri) görülen ılıman iklimler; Akdeniz iklimi, okyanusal iklim, ılıman karasal (step) iklim ve sert karasal iklim olmak üzere dörde ayrılır.</a:t>
            </a:r>
          </a:p>
        </p:txBody>
      </p:sp>
      <p:sp>
        <p:nvSpPr>
          <p:cNvPr id="27" name="Rounded Rectangle 26"/>
          <p:cNvSpPr/>
          <p:nvPr/>
        </p:nvSpPr>
        <p:spPr>
          <a:xfrm>
            <a:off x="6446520" y="1216152"/>
            <a:ext cx="2552547" cy="2446020"/>
          </a:xfrm>
          <a:prstGeom prst="roundRect">
            <a:avLst>
              <a:gd name="adj" fmla="val 5000"/>
            </a:avLst>
          </a:prstGeom>
          <a:solidFill>
            <a:srgbClr val="F0F0F0"/>
          </a:solidFill>
          <a:ln>
            <a:noFill/>
          </a:ln>
          <a:effectLst/>
        </p:spPr>
        <p:txBody>
          <a:bodyPr rtlCol="0" anchor="ctr"/>
          <a:lstStyle/>
          <a:p/>
        </p:txBody>
      </p:sp>
      <p:sp>
        <p:nvSpPr>
          <p:cNvPr id="28" name="Oval 27"/>
          <p:cNvSpPr/>
          <p:nvPr/>
        </p:nvSpPr>
        <p:spPr>
          <a:xfrm>
            <a:off x="6537960" y="1353312"/>
            <a:ext cx="347472" cy="347472"/>
          </a:xfrm>
          <a:prstGeom prst="ellipse">
            <a:avLst/>
          </a:prstGeom>
          <a:solidFill>
            <a:srgbClr val="3E8E41"/>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29" name="Rectangle 28"/>
          <p:cNvSpPr/>
          <p:nvPr/>
        </p:nvSpPr>
        <p:spPr>
          <a:xfrm>
            <a:off x="6958584" y="1380744"/>
            <a:ext cx="292608" cy="292608"/>
          </a:xfrm>
          <a:prstGeom prst="rect">
            <a:avLst/>
          </a:prstGeom>
          <a:solidFill>
            <a:srgbClr val="F179AF"/>
          </a:solidFill>
          <a:ln w="9525">
            <a:solidFill>
              <a:srgbClr val="767676"/>
            </a:solidFill>
          </a:ln>
          <a:effectLst/>
        </p:spPr>
        <p:txBody>
          <a:bodyPr rtlCol="0" anchor="ctr"/>
          <a:lstStyle/>
          <a:p/>
        </p:txBody>
      </p:sp>
      <p:sp>
        <p:nvSpPr>
          <p:cNvPr id="30" name="TextBox 29"/>
          <p:cNvSpPr txBox="1"/>
          <p:nvPr/>
        </p:nvSpPr>
        <p:spPr>
          <a:xfrm>
            <a:off x="7315200" y="1234440"/>
            <a:ext cx="1638147" cy="58521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Akdeniz iklimi</a:t>
            </a:r>
          </a:p>
        </p:txBody>
      </p:sp>
      <p:sp>
        <p:nvSpPr>
          <p:cNvPr id="31" name="TextBox 30"/>
          <p:cNvSpPr txBox="1"/>
          <p:nvPr/>
        </p:nvSpPr>
        <p:spPr>
          <a:xfrm>
            <a:off x="6537960" y="1837944"/>
            <a:ext cx="2369667" cy="1769364"/>
          </a:xfrm>
          <a:prstGeom prst="rect">
            <a:avLst/>
          </a:prstGeom>
          <a:noFill/>
        </p:spPr>
        <p:txBody>
          <a:bodyPr wrap="square" anchor="t" lIns="73152" rIns="73152" tIns="36576" bIns="36576">
            <a:noAutofit/>
          </a:bodyPr>
          <a:lstStyle/>
          <a:p>
            <a:pPr algn="l">
              <a:spcBef>
                <a:spcPts val="0"/>
              </a:spcBef>
              <a:spcAft>
                <a:spcPts val="500"/>
              </a:spcAft>
            </a:pPr>
            <a:r>
              <a:rPr lang="tr-TR" sz="1600" b="1" i="0">
                <a:solidFill>
                  <a:srgbClr val="262626"/>
                </a:solidFill>
                <a:latin typeface="Calibri"/>
              </a:rPr>
              <a:t>Nerede:</a:t>
            </a:r>
            <a:r>
              <a:rPr lang="tr-TR" sz="1600" b="0" i="0">
                <a:solidFill>
                  <a:srgbClr val="262626"/>
                </a:solidFill>
                <a:latin typeface="Calibri"/>
              </a:rPr>
              <a:t> Akdeniz çevresi, Kaliforniya, Orta Şili, Güney Afrika, Güney Avustralya</a:t>
            </a:r>
          </a:p>
          <a:p>
            <a:pPr algn="l">
              <a:spcBef>
                <a:spcPts val="0"/>
              </a:spcBef>
              <a:spcAft>
                <a:spcPts val="0"/>
              </a:spcAft>
            </a:pPr>
            <a:r>
              <a:rPr lang="tr-TR" sz="1600" b="1" i="0">
                <a:solidFill>
                  <a:srgbClr val="262626"/>
                </a:solidFill>
                <a:latin typeface="Calibri"/>
              </a:rPr>
              <a:t>Nasıl:</a:t>
            </a:r>
            <a:r>
              <a:rPr lang="tr-TR" sz="1600" b="0" i="0">
                <a:solidFill>
                  <a:srgbClr val="262626"/>
                </a:solidFill>
                <a:latin typeface="Calibri"/>
              </a:rPr>
              <a:t> Yazlar sıcak ve kurak, kışlar ılık ve yağışlı</a:t>
            </a:r>
          </a:p>
        </p:txBody>
      </p:sp>
      <p:sp>
        <p:nvSpPr>
          <p:cNvPr id="32" name="Rounded Rectangle 31"/>
          <p:cNvSpPr/>
          <p:nvPr/>
        </p:nvSpPr>
        <p:spPr>
          <a:xfrm>
            <a:off x="9136227" y="1216152"/>
            <a:ext cx="2552547" cy="2446020"/>
          </a:xfrm>
          <a:prstGeom prst="roundRect">
            <a:avLst>
              <a:gd name="adj" fmla="val 5000"/>
            </a:avLst>
          </a:prstGeom>
          <a:solidFill>
            <a:srgbClr val="F0F0F0"/>
          </a:solidFill>
          <a:ln>
            <a:noFill/>
          </a:ln>
          <a:effectLst/>
        </p:spPr>
        <p:txBody>
          <a:bodyPr rtlCol="0" anchor="ctr"/>
          <a:lstStyle/>
          <a:p/>
        </p:txBody>
      </p:sp>
      <p:sp>
        <p:nvSpPr>
          <p:cNvPr id="33" name="Oval 32"/>
          <p:cNvSpPr/>
          <p:nvPr/>
        </p:nvSpPr>
        <p:spPr>
          <a:xfrm>
            <a:off x="9227667" y="1353312"/>
            <a:ext cx="347472" cy="347472"/>
          </a:xfrm>
          <a:prstGeom prst="ellipse">
            <a:avLst/>
          </a:prstGeom>
          <a:solidFill>
            <a:srgbClr val="3E8E41"/>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34" name="Rectangle 33"/>
          <p:cNvSpPr/>
          <p:nvPr/>
        </p:nvSpPr>
        <p:spPr>
          <a:xfrm>
            <a:off x="9648291" y="1380744"/>
            <a:ext cx="292608" cy="292608"/>
          </a:xfrm>
          <a:prstGeom prst="rect">
            <a:avLst/>
          </a:prstGeom>
          <a:solidFill>
            <a:srgbClr val="10793D"/>
          </a:solidFill>
          <a:ln w="9525">
            <a:solidFill>
              <a:srgbClr val="767676"/>
            </a:solidFill>
          </a:ln>
          <a:effectLst/>
        </p:spPr>
        <p:txBody>
          <a:bodyPr rtlCol="0" anchor="ctr"/>
          <a:lstStyle/>
          <a:p/>
        </p:txBody>
      </p:sp>
      <p:sp>
        <p:nvSpPr>
          <p:cNvPr id="35" name="TextBox 34"/>
          <p:cNvSpPr txBox="1"/>
          <p:nvPr/>
        </p:nvSpPr>
        <p:spPr>
          <a:xfrm>
            <a:off x="10004907" y="1234440"/>
            <a:ext cx="1638147" cy="58521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Okyanusal iklim</a:t>
            </a:r>
          </a:p>
        </p:txBody>
      </p:sp>
      <p:sp>
        <p:nvSpPr>
          <p:cNvPr id="36" name="TextBox 35"/>
          <p:cNvSpPr txBox="1"/>
          <p:nvPr/>
        </p:nvSpPr>
        <p:spPr>
          <a:xfrm>
            <a:off x="9227667" y="1837944"/>
            <a:ext cx="2369667" cy="1769364"/>
          </a:xfrm>
          <a:prstGeom prst="rect">
            <a:avLst/>
          </a:prstGeom>
          <a:noFill/>
        </p:spPr>
        <p:txBody>
          <a:bodyPr wrap="square" anchor="t" lIns="73152" rIns="73152" tIns="36576" bIns="36576">
            <a:noAutofit/>
          </a:bodyPr>
          <a:lstStyle/>
          <a:p>
            <a:pPr algn="l">
              <a:spcBef>
                <a:spcPts val="0"/>
              </a:spcBef>
              <a:spcAft>
                <a:spcPts val="500"/>
              </a:spcAft>
            </a:pPr>
            <a:r>
              <a:rPr lang="tr-TR" sz="1600" b="1" i="0">
                <a:solidFill>
                  <a:srgbClr val="262626"/>
                </a:solidFill>
                <a:latin typeface="Calibri"/>
              </a:rPr>
              <a:t>Nerede:</a:t>
            </a:r>
            <a:r>
              <a:rPr lang="tr-TR" sz="1600" b="0" i="0">
                <a:solidFill>
                  <a:srgbClr val="262626"/>
                </a:solidFill>
                <a:latin typeface="Calibri"/>
              </a:rPr>
              <a:t> Batı Avrupa, Kuzey Amerika'nın batı kıyıları, Yeni Zelanda</a:t>
            </a:r>
          </a:p>
          <a:p>
            <a:pPr algn="l">
              <a:spcBef>
                <a:spcPts val="0"/>
              </a:spcBef>
              <a:spcAft>
                <a:spcPts val="0"/>
              </a:spcAft>
            </a:pPr>
            <a:r>
              <a:rPr lang="tr-TR" sz="1600" b="1" i="0">
                <a:solidFill>
                  <a:srgbClr val="262626"/>
                </a:solidFill>
                <a:latin typeface="Calibri"/>
              </a:rPr>
              <a:t>Nasıl:</a:t>
            </a:r>
            <a:r>
              <a:rPr lang="tr-TR" sz="1600" b="0" i="0">
                <a:solidFill>
                  <a:srgbClr val="262626"/>
                </a:solidFill>
                <a:latin typeface="Calibri"/>
              </a:rPr>
              <a:t> Her mevsim yağışlı; yazlar serin, kışlar ılık</a:t>
            </a:r>
          </a:p>
        </p:txBody>
      </p:sp>
      <p:sp>
        <p:nvSpPr>
          <p:cNvPr id="37" name="Rounded Rectangle 36"/>
          <p:cNvSpPr/>
          <p:nvPr/>
        </p:nvSpPr>
        <p:spPr>
          <a:xfrm>
            <a:off x="6446520" y="3799332"/>
            <a:ext cx="2552547" cy="2446020"/>
          </a:xfrm>
          <a:prstGeom prst="roundRect">
            <a:avLst>
              <a:gd name="adj" fmla="val 5000"/>
            </a:avLst>
          </a:prstGeom>
          <a:solidFill>
            <a:srgbClr val="F0F0F0"/>
          </a:solidFill>
          <a:ln>
            <a:noFill/>
          </a:ln>
          <a:effectLst/>
        </p:spPr>
        <p:txBody>
          <a:bodyPr rtlCol="0" anchor="ctr"/>
          <a:lstStyle/>
          <a:p/>
        </p:txBody>
      </p:sp>
      <p:sp>
        <p:nvSpPr>
          <p:cNvPr id="38" name="Oval 37"/>
          <p:cNvSpPr/>
          <p:nvPr/>
        </p:nvSpPr>
        <p:spPr>
          <a:xfrm>
            <a:off x="6537960" y="3936492"/>
            <a:ext cx="347472" cy="347472"/>
          </a:xfrm>
          <a:prstGeom prst="ellipse">
            <a:avLst/>
          </a:prstGeom>
          <a:solidFill>
            <a:srgbClr val="3E8E41"/>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39" name="Rectangle 38"/>
          <p:cNvSpPr/>
          <p:nvPr/>
        </p:nvSpPr>
        <p:spPr>
          <a:xfrm>
            <a:off x="6958584" y="3963924"/>
            <a:ext cx="292608" cy="292608"/>
          </a:xfrm>
          <a:prstGeom prst="rect">
            <a:avLst/>
          </a:prstGeom>
          <a:solidFill>
            <a:srgbClr val="C5D76C"/>
          </a:solidFill>
          <a:ln w="9525">
            <a:solidFill>
              <a:srgbClr val="767676"/>
            </a:solidFill>
          </a:ln>
          <a:effectLst/>
        </p:spPr>
        <p:txBody>
          <a:bodyPr rtlCol="0" anchor="ctr"/>
          <a:lstStyle/>
          <a:p/>
        </p:txBody>
      </p:sp>
      <p:sp>
        <p:nvSpPr>
          <p:cNvPr id="40" name="TextBox 39"/>
          <p:cNvSpPr txBox="1"/>
          <p:nvPr/>
        </p:nvSpPr>
        <p:spPr>
          <a:xfrm>
            <a:off x="7315200" y="3817620"/>
            <a:ext cx="1638147" cy="585216"/>
          </a:xfrm>
          <a:prstGeom prst="rect">
            <a:avLst/>
          </a:prstGeom>
          <a:noFill/>
        </p:spPr>
        <p:txBody>
          <a:bodyPr wrap="square" anchor="ctr" lIns="73152" rIns="73152" tIns="36576" bIns="36576">
            <a:noAutofit/>
          </a:bodyPr>
          <a:lstStyle/>
          <a:p>
            <a:pPr algn="l">
              <a:spcBef>
                <a:spcPts val="0"/>
              </a:spcBef>
              <a:spcAft>
                <a:spcPts val="0"/>
              </a:spcAft>
            </a:pPr>
            <a:r>
              <a:rPr lang="tr-TR" sz="1650" b="1" i="0">
                <a:solidFill>
                  <a:srgbClr val="262626"/>
                </a:solidFill>
                <a:latin typeface="Calibri"/>
              </a:rPr>
              <a:t>Ilıman karasal (step) iklim</a:t>
            </a:r>
          </a:p>
        </p:txBody>
      </p:sp>
      <p:sp>
        <p:nvSpPr>
          <p:cNvPr id="41" name="TextBox 40"/>
          <p:cNvSpPr txBox="1"/>
          <p:nvPr/>
        </p:nvSpPr>
        <p:spPr>
          <a:xfrm>
            <a:off x="6537960" y="4421124"/>
            <a:ext cx="2369667" cy="1769364"/>
          </a:xfrm>
          <a:prstGeom prst="rect">
            <a:avLst/>
          </a:prstGeom>
          <a:noFill/>
        </p:spPr>
        <p:txBody>
          <a:bodyPr wrap="square" anchor="t" lIns="73152" rIns="73152" tIns="36576" bIns="36576">
            <a:noAutofit/>
          </a:bodyPr>
          <a:lstStyle/>
          <a:p>
            <a:pPr algn="l">
              <a:spcBef>
                <a:spcPts val="0"/>
              </a:spcBef>
              <a:spcAft>
                <a:spcPts val="500"/>
              </a:spcAft>
            </a:pPr>
            <a:r>
              <a:rPr lang="tr-TR" sz="1600" b="1" i="0">
                <a:solidFill>
                  <a:srgbClr val="262626"/>
                </a:solidFill>
                <a:latin typeface="Calibri"/>
              </a:rPr>
              <a:t>Nerede:</a:t>
            </a:r>
            <a:r>
              <a:rPr lang="tr-TR" sz="1600" b="0" i="0">
                <a:solidFill>
                  <a:srgbClr val="262626"/>
                </a:solidFill>
                <a:latin typeface="Calibri"/>
              </a:rPr>
              <a:t> Orta Asya, Kuzey Amerika'nın içi, İç Anadolu</a:t>
            </a:r>
          </a:p>
          <a:p>
            <a:pPr algn="l">
              <a:spcBef>
                <a:spcPts val="0"/>
              </a:spcBef>
              <a:spcAft>
                <a:spcPts val="0"/>
              </a:spcAft>
            </a:pPr>
            <a:r>
              <a:rPr lang="tr-TR" sz="1600" b="1" i="0">
                <a:solidFill>
                  <a:srgbClr val="262626"/>
                </a:solidFill>
                <a:latin typeface="Calibri"/>
              </a:rPr>
              <a:t>Nasıl:</a:t>
            </a:r>
            <a:r>
              <a:rPr lang="tr-TR" sz="1600" b="0" i="0">
                <a:solidFill>
                  <a:srgbClr val="262626"/>
                </a:solidFill>
                <a:latin typeface="Calibri"/>
              </a:rPr>
              <a:t> Yazlar sıcak ve kurak, kışlar soğuk; bozkır (step)</a:t>
            </a:r>
          </a:p>
        </p:txBody>
      </p:sp>
      <p:sp>
        <p:nvSpPr>
          <p:cNvPr id="42" name="Rounded Rectangle 41"/>
          <p:cNvSpPr/>
          <p:nvPr/>
        </p:nvSpPr>
        <p:spPr>
          <a:xfrm>
            <a:off x="9136227" y="3799332"/>
            <a:ext cx="2552547" cy="2446020"/>
          </a:xfrm>
          <a:prstGeom prst="roundRect">
            <a:avLst>
              <a:gd name="adj" fmla="val 5000"/>
            </a:avLst>
          </a:prstGeom>
          <a:solidFill>
            <a:srgbClr val="F0F0F0"/>
          </a:solidFill>
          <a:ln>
            <a:noFill/>
          </a:ln>
          <a:effectLst/>
        </p:spPr>
        <p:txBody>
          <a:bodyPr rtlCol="0" anchor="ctr"/>
          <a:lstStyle/>
          <a:p/>
        </p:txBody>
      </p:sp>
      <p:sp>
        <p:nvSpPr>
          <p:cNvPr id="43" name="Oval 42"/>
          <p:cNvSpPr/>
          <p:nvPr/>
        </p:nvSpPr>
        <p:spPr>
          <a:xfrm>
            <a:off x="9227667" y="3936492"/>
            <a:ext cx="347472" cy="347472"/>
          </a:xfrm>
          <a:prstGeom prst="ellipse">
            <a:avLst/>
          </a:prstGeom>
          <a:solidFill>
            <a:srgbClr val="3E8E41"/>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44" name="Rectangle 43"/>
          <p:cNvSpPr/>
          <p:nvPr/>
        </p:nvSpPr>
        <p:spPr>
          <a:xfrm>
            <a:off x="9648291" y="3963924"/>
            <a:ext cx="292608" cy="292608"/>
          </a:xfrm>
          <a:prstGeom prst="rect">
            <a:avLst/>
          </a:prstGeom>
          <a:solidFill>
            <a:srgbClr val="B789BE"/>
          </a:solidFill>
          <a:ln w="9525">
            <a:solidFill>
              <a:srgbClr val="767676"/>
            </a:solidFill>
          </a:ln>
          <a:effectLst/>
        </p:spPr>
        <p:txBody>
          <a:bodyPr rtlCol="0" anchor="ctr"/>
          <a:lstStyle/>
          <a:p/>
        </p:txBody>
      </p:sp>
      <p:sp>
        <p:nvSpPr>
          <p:cNvPr id="45" name="TextBox 44"/>
          <p:cNvSpPr txBox="1"/>
          <p:nvPr/>
        </p:nvSpPr>
        <p:spPr>
          <a:xfrm>
            <a:off x="10004907" y="3817620"/>
            <a:ext cx="1638147" cy="585216"/>
          </a:xfrm>
          <a:prstGeom prst="rect">
            <a:avLst/>
          </a:prstGeom>
          <a:noFill/>
        </p:spPr>
        <p:txBody>
          <a:bodyPr wrap="square" anchor="ctr" lIns="73152" rIns="73152" tIns="36576" bIns="36576">
            <a:noAutofit/>
          </a:bodyPr>
          <a:lstStyle/>
          <a:p>
            <a:pPr algn="l">
              <a:spcBef>
                <a:spcPts val="0"/>
              </a:spcBef>
              <a:spcAft>
                <a:spcPts val="0"/>
              </a:spcAft>
            </a:pPr>
            <a:r>
              <a:rPr lang="tr-TR" sz="1650" b="1" i="0">
                <a:solidFill>
                  <a:srgbClr val="262626"/>
                </a:solidFill>
                <a:latin typeface="Calibri"/>
              </a:rPr>
              <a:t>Sert karasal iklim</a:t>
            </a:r>
          </a:p>
        </p:txBody>
      </p:sp>
      <p:sp>
        <p:nvSpPr>
          <p:cNvPr id="46" name="TextBox 45"/>
          <p:cNvSpPr txBox="1"/>
          <p:nvPr/>
        </p:nvSpPr>
        <p:spPr>
          <a:xfrm>
            <a:off x="9227667" y="4421124"/>
            <a:ext cx="2369667" cy="1769364"/>
          </a:xfrm>
          <a:prstGeom prst="rect">
            <a:avLst/>
          </a:prstGeom>
          <a:noFill/>
        </p:spPr>
        <p:txBody>
          <a:bodyPr wrap="square" anchor="t" lIns="73152" rIns="73152" tIns="36576" bIns="36576">
            <a:noAutofit/>
          </a:bodyPr>
          <a:lstStyle/>
          <a:p>
            <a:pPr algn="l">
              <a:spcBef>
                <a:spcPts val="0"/>
              </a:spcBef>
              <a:spcAft>
                <a:spcPts val="500"/>
              </a:spcAft>
            </a:pPr>
            <a:r>
              <a:rPr lang="tr-TR" sz="1600" b="1" i="0">
                <a:solidFill>
                  <a:srgbClr val="262626"/>
                </a:solidFill>
                <a:latin typeface="Calibri"/>
              </a:rPr>
              <a:t>Nerede:</a:t>
            </a:r>
            <a:r>
              <a:rPr lang="tr-TR" sz="1600" b="0" i="0">
                <a:solidFill>
                  <a:srgbClr val="262626"/>
                </a:solidFill>
                <a:latin typeface="Calibri"/>
              </a:rPr>
              <a:t> Kanada ve Sibirya'nın büyük bölümü</a:t>
            </a:r>
          </a:p>
          <a:p>
            <a:pPr algn="l">
              <a:spcBef>
                <a:spcPts val="0"/>
              </a:spcBef>
              <a:spcAft>
                <a:spcPts val="0"/>
              </a:spcAft>
            </a:pPr>
            <a:r>
              <a:rPr lang="tr-TR" sz="1600" b="1" i="0">
                <a:solidFill>
                  <a:srgbClr val="262626"/>
                </a:solidFill>
                <a:latin typeface="Calibri"/>
              </a:rPr>
              <a:t>Nasıl:</a:t>
            </a:r>
            <a:r>
              <a:rPr lang="tr-TR" sz="1600" b="0" i="0">
                <a:solidFill>
                  <a:srgbClr val="262626"/>
                </a:solidFill>
                <a:latin typeface="Calibri"/>
              </a:rPr>
              <a:t> Kışlar çok uzun ve soğuk, yazlar kısa; iğne yapraklı ormanlar</a:t>
            </a:r>
          </a:p>
        </p:txBody>
      </p:sp>
      <p:sp>
        <p:nvSpPr>
          <p:cNvPr id="47" name="TextBox 4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48" name="Rounded Rectangle 4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a:t>
            </a:r>
          </a:p>
        </p:txBody>
      </p:sp>
      <p:sp>
        <p:nvSpPr>
          <p:cNvPr id="49" name="TextBox 4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 / 217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Soğuk iklimler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15. HAFTA</a:t>
            </a:r>
          </a:p>
        </p:txBody>
      </p:sp>
      <p:pic>
        <p:nvPicPr>
          <p:cNvPr id="6" name="Picture 5" descr="h15_harita312.jpg"/>
          <p:cNvPicPr>
            <a:picLocks noChangeAspect="1"/>
          </p:cNvPicPr>
          <p:nvPr/>
        </p:nvPicPr>
        <p:blipFill>
          <a:blip r:embed="rId3"/>
          <a:stretch>
            <a:fillRect/>
          </a:stretch>
        </p:blipFill>
        <p:spPr>
          <a:xfrm>
            <a:off x="502920" y="1216152"/>
            <a:ext cx="5760720" cy="2813151"/>
          </a:xfrm>
          <a:prstGeom prst="rect">
            <a:avLst/>
          </a:prstGeom>
          <a:ln w="9525">
            <a:solidFill>
              <a:srgbClr val="D9D9D9"/>
            </a:solidFill>
          </a:ln>
        </p:spPr>
      </p:pic>
      <p:cxnSp>
        <p:nvCxnSpPr>
          <p:cNvPr id="7" name="Connector 6"/>
          <p:cNvCxnSpPr/>
          <p:nvPr/>
        </p:nvCxnSpPr>
        <p:spPr>
          <a:xfrm flipV="1">
            <a:off x="4496227" y="1189246"/>
            <a:ext cx="0" cy="274320"/>
          </a:xfrm>
          <a:prstGeom prst="line">
            <a:avLst/>
          </a:prstGeom>
          <a:ln w="19050">
            <a:solidFill>
              <a:srgbClr val="262626"/>
            </a:solidFill>
          </a:ln>
        </p:spPr>
      </p:cxnSp>
      <p:sp>
        <p:nvSpPr>
          <p:cNvPr id="8" name="Oval 7"/>
          <p:cNvSpPr/>
          <p:nvPr/>
        </p:nvSpPr>
        <p:spPr>
          <a:xfrm>
            <a:off x="4445935" y="1413274"/>
            <a:ext cx="100584" cy="100584"/>
          </a:xfrm>
          <a:prstGeom prst="ellipse">
            <a:avLst/>
          </a:prstGeom>
          <a:solidFill>
            <a:srgbClr val="262626"/>
          </a:solidFill>
          <a:ln w="12700">
            <a:solidFill>
              <a:srgbClr val="FFFFFF"/>
            </a:solidFill>
          </a:ln>
          <a:effectLst/>
        </p:spPr>
        <p:txBody>
          <a:bodyPr rtlCol="0" anchor="ctr"/>
          <a:lstStyle/>
          <a:p/>
        </p:txBody>
      </p:sp>
      <p:sp>
        <p:nvSpPr>
          <p:cNvPr id="9" name="Oval 8"/>
          <p:cNvSpPr/>
          <p:nvPr/>
        </p:nvSpPr>
        <p:spPr>
          <a:xfrm>
            <a:off x="4359067" y="1052086"/>
            <a:ext cx="274320" cy="2743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a:t>
            </a:r>
          </a:p>
        </p:txBody>
      </p:sp>
      <p:sp>
        <p:nvSpPr>
          <p:cNvPr id="10" name="Oval 9"/>
          <p:cNvSpPr/>
          <p:nvPr/>
        </p:nvSpPr>
        <p:spPr>
          <a:xfrm>
            <a:off x="4359067" y="1052086"/>
            <a:ext cx="274320" cy="274320"/>
          </a:xfrm>
          <a:prstGeom prst="ellipse">
            <a:avLst/>
          </a:prstGeom>
          <a:noFill/>
          <a:ln w="19050">
            <a:solidFill>
              <a:srgbClr val="262626"/>
            </a:solidFill>
          </a:ln>
          <a:effectLst/>
        </p:spPr>
        <p:txBody>
          <a:bodyPr rtlCol="0" anchor="ctr"/>
          <a:lstStyle/>
          <a:p/>
        </p:txBody>
      </p:sp>
      <p:cxnSp>
        <p:nvCxnSpPr>
          <p:cNvPr id="11" name="Connector 10"/>
          <p:cNvCxnSpPr/>
          <p:nvPr/>
        </p:nvCxnSpPr>
        <p:spPr>
          <a:xfrm flipV="1">
            <a:off x="3469987" y="3627707"/>
            <a:ext cx="0" cy="274320"/>
          </a:xfrm>
          <a:prstGeom prst="line">
            <a:avLst/>
          </a:prstGeom>
          <a:ln w="19050">
            <a:solidFill>
              <a:srgbClr val="262626"/>
            </a:solidFill>
          </a:ln>
        </p:spPr>
      </p:cxnSp>
      <p:sp>
        <p:nvSpPr>
          <p:cNvPr id="12" name="Oval 11"/>
          <p:cNvSpPr/>
          <p:nvPr/>
        </p:nvSpPr>
        <p:spPr>
          <a:xfrm>
            <a:off x="3419695" y="3851735"/>
            <a:ext cx="100584" cy="100584"/>
          </a:xfrm>
          <a:prstGeom prst="ellipse">
            <a:avLst/>
          </a:prstGeom>
          <a:solidFill>
            <a:srgbClr val="262626"/>
          </a:solidFill>
          <a:ln w="12700">
            <a:solidFill>
              <a:srgbClr val="FFFFFF"/>
            </a:solidFill>
          </a:ln>
          <a:effectLst/>
        </p:spPr>
        <p:txBody>
          <a:bodyPr rtlCol="0" anchor="ctr"/>
          <a:lstStyle/>
          <a:p/>
        </p:txBody>
      </p:sp>
      <p:sp>
        <p:nvSpPr>
          <p:cNvPr id="13" name="Oval 12"/>
          <p:cNvSpPr/>
          <p:nvPr/>
        </p:nvSpPr>
        <p:spPr>
          <a:xfrm>
            <a:off x="3332827" y="3490547"/>
            <a:ext cx="274320" cy="2743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2</a:t>
            </a:r>
          </a:p>
        </p:txBody>
      </p:sp>
      <p:sp>
        <p:nvSpPr>
          <p:cNvPr id="14" name="Oval 13"/>
          <p:cNvSpPr/>
          <p:nvPr/>
        </p:nvSpPr>
        <p:spPr>
          <a:xfrm>
            <a:off x="3332827" y="3490547"/>
            <a:ext cx="274320" cy="274320"/>
          </a:xfrm>
          <a:prstGeom prst="ellipse">
            <a:avLst/>
          </a:prstGeom>
          <a:noFill/>
          <a:ln w="19050">
            <a:solidFill>
              <a:srgbClr val="262626"/>
            </a:solidFill>
          </a:ln>
          <a:effectLst/>
        </p:spPr>
        <p:txBody>
          <a:bodyPr rtlCol="0" anchor="ctr"/>
          <a:lstStyle/>
          <a:p/>
        </p:txBody>
      </p:sp>
      <p:cxnSp>
        <p:nvCxnSpPr>
          <p:cNvPr id="15" name="Connector 14"/>
          <p:cNvCxnSpPr/>
          <p:nvPr/>
        </p:nvCxnSpPr>
        <p:spPr>
          <a:xfrm flipH="1" flipV="1">
            <a:off x="1385023" y="1511448"/>
            <a:ext cx="292608" cy="182880"/>
          </a:xfrm>
          <a:prstGeom prst="line">
            <a:avLst/>
          </a:prstGeom>
          <a:ln w="19050">
            <a:solidFill>
              <a:srgbClr val="262626"/>
            </a:solidFill>
          </a:ln>
        </p:spPr>
      </p:cxnSp>
      <p:sp>
        <p:nvSpPr>
          <p:cNvPr id="16" name="Oval 15"/>
          <p:cNvSpPr/>
          <p:nvPr/>
        </p:nvSpPr>
        <p:spPr>
          <a:xfrm>
            <a:off x="1627339" y="1644036"/>
            <a:ext cx="100584" cy="100584"/>
          </a:xfrm>
          <a:prstGeom prst="ellipse">
            <a:avLst/>
          </a:prstGeom>
          <a:solidFill>
            <a:srgbClr val="262626"/>
          </a:solidFill>
          <a:ln w="12700">
            <a:solidFill>
              <a:srgbClr val="FFFFFF"/>
            </a:solidFill>
          </a:ln>
          <a:effectLst/>
        </p:spPr>
        <p:txBody>
          <a:bodyPr rtlCol="0" anchor="ctr"/>
          <a:lstStyle/>
          <a:p/>
        </p:txBody>
      </p:sp>
      <p:sp>
        <p:nvSpPr>
          <p:cNvPr id="17" name="Oval 16"/>
          <p:cNvSpPr/>
          <p:nvPr/>
        </p:nvSpPr>
        <p:spPr>
          <a:xfrm>
            <a:off x="1247863" y="1374288"/>
            <a:ext cx="274320" cy="2743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3</a:t>
            </a:r>
          </a:p>
        </p:txBody>
      </p:sp>
      <p:sp>
        <p:nvSpPr>
          <p:cNvPr id="18" name="Oval 17"/>
          <p:cNvSpPr/>
          <p:nvPr/>
        </p:nvSpPr>
        <p:spPr>
          <a:xfrm>
            <a:off x="1247863" y="1374288"/>
            <a:ext cx="274320" cy="274320"/>
          </a:xfrm>
          <a:prstGeom prst="ellipse">
            <a:avLst/>
          </a:prstGeom>
          <a:noFill/>
          <a:ln w="19050">
            <a:solidFill>
              <a:srgbClr val="262626"/>
            </a:solidFill>
          </a:ln>
          <a:effectLst/>
        </p:spPr>
        <p:txBody>
          <a:bodyPr rtlCol="0" anchor="ctr"/>
          <a:lstStyle/>
          <a:p/>
        </p:txBody>
      </p:sp>
      <p:sp>
        <p:nvSpPr>
          <p:cNvPr id="19" name="TextBox 18"/>
          <p:cNvSpPr txBox="1"/>
          <p:nvPr/>
        </p:nvSpPr>
        <p:spPr>
          <a:xfrm>
            <a:off x="502920" y="4047591"/>
            <a:ext cx="5760720"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Harita 3.12: Dünya üzerinde görülen iklim türleri (Kitap s. 118)</a:t>
            </a:r>
          </a:p>
        </p:txBody>
      </p:sp>
      <p:sp>
        <p:nvSpPr>
          <p:cNvPr id="20" name="Rounded Rectangle 19"/>
          <p:cNvSpPr/>
          <p:nvPr/>
        </p:nvSpPr>
        <p:spPr>
          <a:xfrm>
            <a:off x="502920" y="4395063"/>
            <a:ext cx="5760720" cy="1877721"/>
          </a:xfrm>
          <a:prstGeom prst="roundRect">
            <a:avLst>
              <a:gd name="adj" fmla="val 8000"/>
            </a:avLst>
          </a:prstGeom>
          <a:solidFill>
            <a:srgbClr val="F0F0F0"/>
          </a:solidFill>
          <a:ln>
            <a:noFill/>
          </a:ln>
          <a:effectLst/>
        </p:spPr>
        <p:txBody>
          <a:bodyPr rtlCol="0" anchor="ctr"/>
          <a:lstStyle/>
          <a:p/>
        </p:txBody>
      </p:sp>
      <p:sp>
        <p:nvSpPr>
          <p:cNvPr id="21" name="Rectangle 20"/>
          <p:cNvSpPr/>
          <p:nvPr/>
        </p:nvSpPr>
        <p:spPr>
          <a:xfrm>
            <a:off x="502920" y="4395063"/>
            <a:ext cx="118872" cy="1877721"/>
          </a:xfrm>
          <a:prstGeom prst="rect">
            <a:avLst/>
          </a:prstGeom>
          <a:solidFill>
            <a:srgbClr val="2C6696"/>
          </a:solidFill>
          <a:ln>
            <a:noFill/>
          </a:ln>
          <a:effectLst/>
        </p:spPr>
        <p:txBody>
          <a:bodyPr rtlCol="0" anchor="ctr"/>
          <a:lstStyle/>
          <a:p/>
        </p:txBody>
      </p:sp>
      <p:sp>
        <p:nvSpPr>
          <p:cNvPr id="22" name="TextBox 21"/>
          <p:cNvSpPr txBox="1"/>
          <p:nvPr/>
        </p:nvSpPr>
        <p:spPr>
          <a:xfrm>
            <a:off x="777240" y="4395063"/>
            <a:ext cx="5349240" cy="1877721"/>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Kutuplara yakın alanlarda ve çok yüksek kesimlerde görülen soğuk iklimlerde sıcaklıklar yıl boyunca düşüktür.</a:t>
            </a:r>
          </a:p>
        </p:txBody>
      </p:sp>
      <p:sp>
        <p:nvSpPr>
          <p:cNvPr id="23" name="Rounded Rectangle 22"/>
          <p:cNvSpPr/>
          <p:nvPr/>
        </p:nvSpPr>
        <p:spPr>
          <a:xfrm>
            <a:off x="6446520" y="1216152"/>
            <a:ext cx="5242255" cy="1584960"/>
          </a:xfrm>
          <a:prstGeom prst="roundRect">
            <a:avLst>
              <a:gd name="adj" fmla="val 5000"/>
            </a:avLst>
          </a:prstGeom>
          <a:solidFill>
            <a:srgbClr val="F0F0F0"/>
          </a:solidFill>
          <a:ln>
            <a:noFill/>
          </a:ln>
          <a:effectLst/>
        </p:spPr>
        <p:txBody>
          <a:bodyPr rtlCol="0" anchor="ctr"/>
          <a:lstStyle/>
          <a:p/>
        </p:txBody>
      </p:sp>
      <p:sp>
        <p:nvSpPr>
          <p:cNvPr id="24" name="Oval 23"/>
          <p:cNvSpPr/>
          <p:nvPr/>
        </p:nvSpPr>
        <p:spPr>
          <a:xfrm>
            <a:off x="6537960" y="1298448"/>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25" name="Rectangle 24"/>
          <p:cNvSpPr/>
          <p:nvPr/>
        </p:nvSpPr>
        <p:spPr>
          <a:xfrm>
            <a:off x="6958584" y="1325880"/>
            <a:ext cx="292608" cy="292608"/>
          </a:xfrm>
          <a:prstGeom prst="rect">
            <a:avLst/>
          </a:prstGeom>
          <a:solidFill>
            <a:srgbClr val="E4DBE6"/>
          </a:solidFill>
          <a:ln w="9525">
            <a:solidFill>
              <a:srgbClr val="767676"/>
            </a:solidFill>
          </a:ln>
          <a:effectLst/>
        </p:spPr>
        <p:txBody>
          <a:bodyPr rtlCol="0" anchor="ctr"/>
          <a:lstStyle/>
          <a:p/>
        </p:txBody>
      </p:sp>
      <p:sp>
        <p:nvSpPr>
          <p:cNvPr id="26" name="TextBox 25"/>
          <p:cNvSpPr txBox="1"/>
          <p:nvPr/>
        </p:nvSpPr>
        <p:spPr>
          <a:xfrm>
            <a:off x="7315200" y="1234440"/>
            <a:ext cx="4327855" cy="47548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Tundra (kutup altı) iklimi</a:t>
            </a:r>
          </a:p>
        </p:txBody>
      </p:sp>
      <p:sp>
        <p:nvSpPr>
          <p:cNvPr id="27" name="TextBox 26"/>
          <p:cNvSpPr txBox="1"/>
          <p:nvPr/>
        </p:nvSpPr>
        <p:spPr>
          <a:xfrm>
            <a:off x="6537960" y="1728216"/>
            <a:ext cx="5059375" cy="1018032"/>
          </a:xfrm>
          <a:prstGeom prst="rect">
            <a:avLst/>
          </a:prstGeom>
          <a:noFill/>
        </p:spPr>
        <p:txBody>
          <a:bodyPr wrap="square" anchor="t" lIns="73152" rIns="73152" tIns="36576" bIns="36576">
            <a:noAutofit/>
          </a:bodyPr>
          <a:lstStyle/>
          <a:p>
            <a:pPr algn="l">
              <a:spcBef>
                <a:spcPts val="0"/>
              </a:spcBef>
              <a:spcAft>
                <a:spcPts val="411"/>
              </a:spcAft>
            </a:pPr>
            <a:r>
              <a:rPr lang="tr-TR" sz="1400" b="1" i="0">
                <a:solidFill>
                  <a:srgbClr val="262626"/>
                </a:solidFill>
                <a:latin typeface="Calibri"/>
              </a:rPr>
              <a:t>Nerede:</a:t>
            </a:r>
            <a:r>
              <a:rPr lang="tr-TR" sz="1400" b="0" i="0">
                <a:solidFill>
                  <a:srgbClr val="262626"/>
                </a:solidFill>
                <a:latin typeface="Calibri"/>
              </a:rPr>
              <a:t> Kuzey Amerika ve Asya'nın kuzey kıyıları, Grönland kıyıları</a:t>
            </a:r>
          </a:p>
          <a:p>
            <a:pPr algn="l">
              <a:spcBef>
                <a:spcPts val="0"/>
              </a:spcBef>
              <a:spcAft>
                <a:spcPts val="0"/>
              </a:spcAft>
            </a:pPr>
            <a:r>
              <a:rPr lang="tr-TR" sz="1400" b="1" i="0">
                <a:solidFill>
                  <a:srgbClr val="262626"/>
                </a:solidFill>
                <a:latin typeface="Calibri"/>
              </a:rPr>
              <a:t>Nasıl:</a:t>
            </a:r>
            <a:r>
              <a:rPr lang="tr-TR" sz="1400" b="0" i="0">
                <a:solidFill>
                  <a:srgbClr val="262626"/>
                </a:solidFill>
                <a:latin typeface="Calibri"/>
              </a:rPr>
              <a:t> Kışlar çok uzun ve soğuk, yazlar kısa ve serin; yosun ve likenler</a:t>
            </a:r>
          </a:p>
        </p:txBody>
      </p:sp>
      <p:sp>
        <p:nvSpPr>
          <p:cNvPr id="28" name="Rounded Rectangle 27"/>
          <p:cNvSpPr/>
          <p:nvPr/>
        </p:nvSpPr>
        <p:spPr>
          <a:xfrm>
            <a:off x="6446520" y="2938272"/>
            <a:ext cx="5242255" cy="1584960"/>
          </a:xfrm>
          <a:prstGeom prst="roundRect">
            <a:avLst>
              <a:gd name="adj" fmla="val 5000"/>
            </a:avLst>
          </a:prstGeom>
          <a:solidFill>
            <a:srgbClr val="F0F0F0"/>
          </a:solidFill>
          <a:ln>
            <a:noFill/>
          </a:ln>
          <a:effectLst/>
        </p:spPr>
        <p:txBody>
          <a:bodyPr rtlCol="0" anchor="ctr"/>
          <a:lstStyle/>
          <a:p/>
        </p:txBody>
      </p:sp>
      <p:sp>
        <p:nvSpPr>
          <p:cNvPr id="29" name="Oval 28"/>
          <p:cNvSpPr/>
          <p:nvPr/>
        </p:nvSpPr>
        <p:spPr>
          <a:xfrm>
            <a:off x="6537960" y="3020568"/>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30" name="Rectangle 29"/>
          <p:cNvSpPr/>
          <p:nvPr/>
        </p:nvSpPr>
        <p:spPr>
          <a:xfrm>
            <a:off x="6958584" y="3048000"/>
            <a:ext cx="292608" cy="292608"/>
          </a:xfrm>
          <a:prstGeom prst="rect">
            <a:avLst/>
          </a:prstGeom>
          <a:solidFill>
            <a:srgbClr val="FFFFFF"/>
          </a:solidFill>
          <a:ln w="9525">
            <a:solidFill>
              <a:srgbClr val="767676"/>
            </a:solidFill>
          </a:ln>
          <a:effectLst/>
        </p:spPr>
        <p:txBody>
          <a:bodyPr rtlCol="0" anchor="ctr"/>
          <a:lstStyle/>
          <a:p/>
        </p:txBody>
      </p:sp>
      <p:sp>
        <p:nvSpPr>
          <p:cNvPr id="31" name="TextBox 30"/>
          <p:cNvSpPr txBox="1"/>
          <p:nvPr/>
        </p:nvSpPr>
        <p:spPr>
          <a:xfrm>
            <a:off x="7315200" y="2956560"/>
            <a:ext cx="4327855" cy="47548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Kutup iklimi</a:t>
            </a:r>
          </a:p>
        </p:txBody>
      </p:sp>
      <p:sp>
        <p:nvSpPr>
          <p:cNvPr id="32" name="TextBox 31"/>
          <p:cNvSpPr txBox="1"/>
          <p:nvPr/>
        </p:nvSpPr>
        <p:spPr>
          <a:xfrm>
            <a:off x="6537960" y="3450336"/>
            <a:ext cx="5059375" cy="1018032"/>
          </a:xfrm>
          <a:prstGeom prst="rect">
            <a:avLst/>
          </a:prstGeom>
          <a:noFill/>
        </p:spPr>
        <p:txBody>
          <a:bodyPr wrap="square" anchor="t" lIns="73152" rIns="73152" tIns="36576" bIns="36576">
            <a:noAutofit/>
          </a:bodyPr>
          <a:lstStyle/>
          <a:p>
            <a:pPr algn="l">
              <a:spcBef>
                <a:spcPts val="0"/>
              </a:spcBef>
              <a:spcAft>
                <a:spcPts val="500"/>
              </a:spcAft>
            </a:pPr>
            <a:r>
              <a:rPr lang="tr-TR" sz="1700" b="1" i="0">
                <a:solidFill>
                  <a:srgbClr val="262626"/>
                </a:solidFill>
                <a:latin typeface="Calibri"/>
              </a:rPr>
              <a:t>Nerede:</a:t>
            </a:r>
            <a:r>
              <a:rPr lang="tr-TR" sz="1700" b="0" i="0">
                <a:solidFill>
                  <a:srgbClr val="262626"/>
                </a:solidFill>
                <a:latin typeface="Calibri"/>
              </a:rPr>
              <a:t> Grönland'ın içi, Antarktika</a:t>
            </a:r>
          </a:p>
          <a:p>
            <a:pPr algn="l">
              <a:spcBef>
                <a:spcPts val="0"/>
              </a:spcBef>
              <a:spcAft>
                <a:spcPts val="0"/>
              </a:spcAft>
            </a:pPr>
            <a:r>
              <a:rPr lang="tr-TR" sz="1700" b="1" i="0">
                <a:solidFill>
                  <a:srgbClr val="262626"/>
                </a:solidFill>
                <a:latin typeface="Calibri"/>
              </a:rPr>
              <a:t>Nasıl:</a:t>
            </a:r>
            <a:r>
              <a:rPr lang="tr-TR" sz="1700" b="0" i="0">
                <a:solidFill>
                  <a:srgbClr val="262626"/>
                </a:solidFill>
                <a:latin typeface="Calibri"/>
              </a:rPr>
              <a:t> Sıcaklıklar kutuplarda yıl boyunca 0 °C’un altındadır. Her yer kar ve buzla kaplıdır.</a:t>
            </a:r>
          </a:p>
        </p:txBody>
      </p:sp>
      <p:sp>
        <p:nvSpPr>
          <p:cNvPr id="33" name="Rounded Rectangle 32"/>
          <p:cNvSpPr/>
          <p:nvPr/>
        </p:nvSpPr>
        <p:spPr>
          <a:xfrm>
            <a:off x="6446520" y="4660392"/>
            <a:ext cx="5242255" cy="1584960"/>
          </a:xfrm>
          <a:prstGeom prst="roundRect">
            <a:avLst>
              <a:gd name="adj" fmla="val 5000"/>
            </a:avLst>
          </a:prstGeom>
          <a:solidFill>
            <a:srgbClr val="F0F0F0"/>
          </a:solidFill>
          <a:ln>
            <a:noFill/>
          </a:ln>
          <a:effectLst/>
        </p:spPr>
        <p:txBody>
          <a:bodyPr rtlCol="0" anchor="ctr"/>
          <a:lstStyle/>
          <a:p/>
        </p:txBody>
      </p:sp>
      <p:sp>
        <p:nvSpPr>
          <p:cNvPr id="34" name="Oval 33"/>
          <p:cNvSpPr/>
          <p:nvPr/>
        </p:nvSpPr>
        <p:spPr>
          <a:xfrm>
            <a:off x="6537960" y="4742688"/>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35" name="Rectangle 34"/>
          <p:cNvSpPr/>
          <p:nvPr/>
        </p:nvSpPr>
        <p:spPr>
          <a:xfrm>
            <a:off x="6958584" y="4770120"/>
            <a:ext cx="292608" cy="292608"/>
          </a:xfrm>
          <a:prstGeom prst="rect">
            <a:avLst/>
          </a:prstGeom>
          <a:solidFill>
            <a:srgbClr val="722B90"/>
          </a:solidFill>
          <a:ln w="9525">
            <a:solidFill>
              <a:srgbClr val="767676"/>
            </a:solidFill>
          </a:ln>
          <a:effectLst/>
        </p:spPr>
        <p:txBody>
          <a:bodyPr rtlCol="0" anchor="ctr"/>
          <a:lstStyle/>
          <a:p/>
        </p:txBody>
      </p:sp>
      <p:sp>
        <p:nvSpPr>
          <p:cNvPr id="36" name="TextBox 35"/>
          <p:cNvSpPr txBox="1"/>
          <p:nvPr/>
        </p:nvSpPr>
        <p:spPr>
          <a:xfrm>
            <a:off x="7315200" y="4678680"/>
            <a:ext cx="4327855" cy="47548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Yüksek dağ iklimi</a:t>
            </a:r>
          </a:p>
        </p:txBody>
      </p:sp>
      <p:sp>
        <p:nvSpPr>
          <p:cNvPr id="37" name="TextBox 36"/>
          <p:cNvSpPr txBox="1"/>
          <p:nvPr/>
        </p:nvSpPr>
        <p:spPr>
          <a:xfrm>
            <a:off x="6537960" y="5172456"/>
            <a:ext cx="5059375" cy="1018032"/>
          </a:xfrm>
          <a:prstGeom prst="rect">
            <a:avLst/>
          </a:prstGeom>
          <a:noFill/>
        </p:spPr>
        <p:txBody>
          <a:bodyPr wrap="square" anchor="t" lIns="73152" rIns="73152" tIns="36576" bIns="36576">
            <a:noAutofit/>
          </a:bodyPr>
          <a:lstStyle/>
          <a:p>
            <a:pPr algn="l">
              <a:spcBef>
                <a:spcPts val="0"/>
              </a:spcBef>
              <a:spcAft>
                <a:spcPts val="470"/>
              </a:spcAft>
            </a:pPr>
            <a:r>
              <a:rPr lang="tr-TR" sz="1600" b="1" i="0">
                <a:solidFill>
                  <a:srgbClr val="262626"/>
                </a:solidFill>
                <a:latin typeface="Calibri"/>
              </a:rPr>
              <a:t>Nerede:</a:t>
            </a:r>
            <a:r>
              <a:rPr lang="tr-TR" sz="1600" b="0" i="0">
                <a:solidFill>
                  <a:srgbClr val="262626"/>
                </a:solidFill>
                <a:latin typeface="Calibri"/>
              </a:rPr>
              <a:t> Tibet ve Himalayalar, Kayalık Dağları, And Dağları</a:t>
            </a:r>
          </a:p>
          <a:p>
            <a:pPr algn="l">
              <a:spcBef>
                <a:spcPts val="0"/>
              </a:spcBef>
              <a:spcAft>
                <a:spcPts val="0"/>
              </a:spcAft>
            </a:pPr>
            <a:r>
              <a:rPr lang="tr-TR" sz="1600" b="1" i="0">
                <a:solidFill>
                  <a:srgbClr val="262626"/>
                </a:solidFill>
                <a:latin typeface="Calibri"/>
              </a:rPr>
              <a:t>Nasıl:</a:t>
            </a:r>
            <a:r>
              <a:rPr lang="tr-TR" sz="1600" b="0" i="0">
                <a:solidFill>
                  <a:srgbClr val="262626"/>
                </a:solidFill>
                <a:latin typeface="Calibri"/>
              </a:rPr>
              <a:t> Troposferde yükselti arttıkça sıcaklık azalır. Dağların yüksek kesimleri yıl boyu soğuktur.</a:t>
            </a:r>
          </a:p>
        </p:txBody>
      </p:sp>
      <p:sp>
        <p:nvSpPr>
          <p:cNvPr id="38" name="TextBox 3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9" name="Rounded Rectangle 3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97, 101, 118</a:t>
            </a:r>
          </a:p>
        </p:txBody>
      </p:sp>
      <p:sp>
        <p:nvSpPr>
          <p:cNvPr id="40" name="TextBox 3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 / 217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 3.12'de bul: hangi iklim?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HARİTA OKUMA</a:t>
            </a:r>
          </a:p>
        </p:txBody>
      </p:sp>
      <p:sp>
        <p:nvSpPr>
          <p:cNvPr id="6" name="TextBox 5"/>
          <p:cNvSpPr txBox="1"/>
          <p:nvPr/>
        </p:nvSpPr>
        <p:spPr>
          <a:xfrm>
            <a:off x="502920" y="1170432"/>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767676"/>
                </a:solidFill>
                <a:latin typeface="Calibri"/>
              </a:rPr>
              <a:t>Numaralı yerlerin rengini lejantta bulun; iklim türünü defterinize yazın. (ikili · 3 dk)</a:t>
            </a:r>
          </a:p>
        </p:txBody>
      </p:sp>
      <p:pic>
        <p:nvPicPr>
          <p:cNvPr id="7" name="Picture 6" descr="h15_harita312.jpg"/>
          <p:cNvPicPr>
            <a:picLocks noChangeAspect="1"/>
          </p:cNvPicPr>
          <p:nvPr/>
        </p:nvPicPr>
        <p:blipFill>
          <a:blip r:embed="rId3"/>
          <a:stretch>
            <a:fillRect/>
          </a:stretch>
        </p:blipFill>
        <p:spPr>
          <a:xfrm>
            <a:off x="1360695" y="1627632"/>
            <a:ext cx="9456081" cy="4617720"/>
          </a:xfrm>
          <a:prstGeom prst="rect">
            <a:avLst/>
          </a:prstGeom>
          <a:ln w="9525">
            <a:solidFill>
              <a:srgbClr val="D9D9D9"/>
            </a:solidFill>
          </a:ln>
        </p:spPr>
      </p:pic>
      <p:cxnSp>
        <p:nvCxnSpPr>
          <p:cNvPr id="8" name="Connector 7"/>
          <p:cNvCxnSpPr/>
          <p:nvPr/>
        </p:nvCxnSpPr>
        <p:spPr>
          <a:xfrm flipH="1">
            <a:off x="3911501" y="4001901"/>
            <a:ext cx="274320" cy="201168"/>
          </a:xfrm>
          <a:prstGeom prst="line">
            <a:avLst/>
          </a:prstGeom>
          <a:ln w="19050">
            <a:solidFill>
              <a:srgbClr val="262626"/>
            </a:solidFill>
          </a:ln>
        </p:spPr>
      </p:cxnSp>
      <p:sp>
        <p:nvSpPr>
          <p:cNvPr id="9" name="Oval 8"/>
          <p:cNvSpPr/>
          <p:nvPr/>
        </p:nvSpPr>
        <p:spPr>
          <a:xfrm>
            <a:off x="4135529" y="3951609"/>
            <a:ext cx="100584" cy="100584"/>
          </a:xfrm>
          <a:prstGeom prst="ellipse">
            <a:avLst/>
          </a:prstGeom>
          <a:solidFill>
            <a:srgbClr val="262626"/>
          </a:solidFill>
          <a:ln w="12700">
            <a:solidFill>
              <a:srgbClr val="FFFFFF"/>
            </a:solidFill>
          </a:ln>
          <a:effectLst/>
        </p:spPr>
        <p:txBody>
          <a:bodyPr rtlCol="0" anchor="ctr"/>
          <a:lstStyle/>
          <a:p/>
        </p:txBody>
      </p:sp>
      <p:sp>
        <p:nvSpPr>
          <p:cNvPr id="10" name="Oval 9"/>
          <p:cNvSpPr/>
          <p:nvPr/>
        </p:nvSpPr>
        <p:spPr>
          <a:xfrm>
            <a:off x="3746909" y="4038477"/>
            <a:ext cx="329184" cy="32918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400" b="1" i="0">
                <a:solidFill>
                  <a:srgbClr val="262626"/>
                </a:solidFill>
                <a:latin typeface="Calibri"/>
              </a:rPr>
              <a:t>1</a:t>
            </a:r>
          </a:p>
        </p:txBody>
      </p:sp>
      <p:sp>
        <p:nvSpPr>
          <p:cNvPr id="11" name="Oval 10"/>
          <p:cNvSpPr/>
          <p:nvPr/>
        </p:nvSpPr>
        <p:spPr>
          <a:xfrm>
            <a:off x="3746909" y="4038477"/>
            <a:ext cx="329184" cy="329184"/>
          </a:xfrm>
          <a:prstGeom prst="ellipse">
            <a:avLst/>
          </a:prstGeom>
          <a:noFill/>
          <a:ln w="19050">
            <a:solidFill>
              <a:srgbClr val="262626"/>
            </a:solidFill>
          </a:ln>
          <a:effectLst/>
        </p:spPr>
        <p:txBody>
          <a:bodyPr rtlCol="0" anchor="ctr"/>
          <a:lstStyle/>
          <a:p/>
        </p:txBody>
      </p:sp>
      <p:cxnSp>
        <p:nvCxnSpPr>
          <p:cNvPr id="12" name="Connector 11"/>
          <p:cNvCxnSpPr/>
          <p:nvPr/>
        </p:nvCxnSpPr>
        <p:spPr>
          <a:xfrm>
            <a:off x="4476327" y="4367023"/>
            <a:ext cx="292608" cy="182880"/>
          </a:xfrm>
          <a:prstGeom prst="line">
            <a:avLst/>
          </a:prstGeom>
          <a:ln w="19050">
            <a:solidFill>
              <a:srgbClr val="262626"/>
            </a:solidFill>
          </a:ln>
        </p:spPr>
      </p:cxnSp>
      <p:sp>
        <p:nvSpPr>
          <p:cNvPr id="13" name="Oval 12"/>
          <p:cNvSpPr/>
          <p:nvPr/>
        </p:nvSpPr>
        <p:spPr>
          <a:xfrm>
            <a:off x="4426035" y="4316731"/>
            <a:ext cx="100584" cy="100584"/>
          </a:xfrm>
          <a:prstGeom prst="ellipse">
            <a:avLst/>
          </a:prstGeom>
          <a:solidFill>
            <a:srgbClr val="262626"/>
          </a:solidFill>
          <a:ln w="12700">
            <a:solidFill>
              <a:srgbClr val="FFFFFF"/>
            </a:solidFill>
          </a:ln>
          <a:effectLst/>
        </p:spPr>
        <p:txBody>
          <a:bodyPr rtlCol="0" anchor="ctr"/>
          <a:lstStyle/>
          <a:p/>
        </p:txBody>
      </p:sp>
      <p:sp>
        <p:nvSpPr>
          <p:cNvPr id="14" name="Oval 13"/>
          <p:cNvSpPr/>
          <p:nvPr/>
        </p:nvSpPr>
        <p:spPr>
          <a:xfrm>
            <a:off x="4604343" y="4385311"/>
            <a:ext cx="329184" cy="32918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400" b="1" i="0">
                <a:solidFill>
                  <a:srgbClr val="262626"/>
                </a:solidFill>
                <a:latin typeface="Calibri"/>
              </a:rPr>
              <a:t>2</a:t>
            </a:r>
          </a:p>
        </p:txBody>
      </p:sp>
      <p:sp>
        <p:nvSpPr>
          <p:cNvPr id="15" name="Oval 14"/>
          <p:cNvSpPr/>
          <p:nvPr/>
        </p:nvSpPr>
        <p:spPr>
          <a:xfrm>
            <a:off x="4604343" y="4385311"/>
            <a:ext cx="329184" cy="329184"/>
          </a:xfrm>
          <a:prstGeom prst="ellipse">
            <a:avLst/>
          </a:prstGeom>
          <a:noFill/>
          <a:ln w="19050">
            <a:solidFill>
              <a:srgbClr val="262626"/>
            </a:solidFill>
          </a:ln>
          <a:effectLst/>
        </p:spPr>
        <p:txBody>
          <a:bodyPr rtlCol="0" anchor="ctr"/>
          <a:lstStyle/>
          <a:p/>
        </p:txBody>
      </p:sp>
      <p:cxnSp>
        <p:nvCxnSpPr>
          <p:cNvPr id="16" name="Connector 15"/>
          <p:cNvCxnSpPr/>
          <p:nvPr/>
        </p:nvCxnSpPr>
        <p:spPr>
          <a:xfrm flipV="1">
            <a:off x="6038043" y="3069580"/>
            <a:ext cx="0" cy="274320"/>
          </a:xfrm>
          <a:prstGeom prst="line">
            <a:avLst/>
          </a:prstGeom>
          <a:ln w="19050">
            <a:solidFill>
              <a:srgbClr val="262626"/>
            </a:solidFill>
          </a:ln>
        </p:spPr>
      </p:cxnSp>
      <p:sp>
        <p:nvSpPr>
          <p:cNvPr id="17" name="Oval 16"/>
          <p:cNvSpPr/>
          <p:nvPr/>
        </p:nvSpPr>
        <p:spPr>
          <a:xfrm>
            <a:off x="5987751" y="3293608"/>
            <a:ext cx="100584" cy="100584"/>
          </a:xfrm>
          <a:prstGeom prst="ellipse">
            <a:avLst/>
          </a:prstGeom>
          <a:solidFill>
            <a:srgbClr val="262626"/>
          </a:solidFill>
          <a:ln w="12700">
            <a:solidFill>
              <a:srgbClr val="FFFFFF"/>
            </a:solidFill>
          </a:ln>
          <a:effectLst/>
        </p:spPr>
        <p:txBody>
          <a:bodyPr rtlCol="0" anchor="ctr"/>
          <a:lstStyle/>
          <a:p/>
        </p:txBody>
      </p:sp>
      <p:sp>
        <p:nvSpPr>
          <p:cNvPr id="18" name="Oval 17"/>
          <p:cNvSpPr/>
          <p:nvPr/>
        </p:nvSpPr>
        <p:spPr>
          <a:xfrm>
            <a:off x="5873451" y="2904988"/>
            <a:ext cx="329184" cy="32918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400" b="1" i="0">
                <a:solidFill>
                  <a:srgbClr val="262626"/>
                </a:solidFill>
                <a:latin typeface="Calibri"/>
              </a:rPr>
              <a:t>3</a:t>
            </a:r>
          </a:p>
        </p:txBody>
      </p:sp>
      <p:sp>
        <p:nvSpPr>
          <p:cNvPr id="19" name="Oval 18"/>
          <p:cNvSpPr/>
          <p:nvPr/>
        </p:nvSpPr>
        <p:spPr>
          <a:xfrm>
            <a:off x="5873451" y="2904988"/>
            <a:ext cx="329184" cy="329184"/>
          </a:xfrm>
          <a:prstGeom prst="ellipse">
            <a:avLst/>
          </a:prstGeom>
          <a:noFill/>
          <a:ln w="19050">
            <a:solidFill>
              <a:srgbClr val="262626"/>
            </a:solidFill>
          </a:ln>
          <a:effectLst/>
        </p:spPr>
        <p:txBody>
          <a:bodyPr rtlCol="0" anchor="ctr"/>
          <a:lstStyle/>
          <a:p/>
        </p:txBody>
      </p:sp>
      <p:cxnSp>
        <p:nvCxnSpPr>
          <p:cNvPr id="20" name="Connector 19"/>
          <p:cNvCxnSpPr/>
          <p:nvPr/>
        </p:nvCxnSpPr>
        <p:spPr>
          <a:xfrm>
            <a:off x="8311401" y="3439574"/>
            <a:ext cx="310896" cy="182880"/>
          </a:xfrm>
          <a:prstGeom prst="line">
            <a:avLst/>
          </a:prstGeom>
          <a:ln w="19050">
            <a:solidFill>
              <a:srgbClr val="262626"/>
            </a:solidFill>
          </a:ln>
        </p:spPr>
      </p:cxnSp>
      <p:sp>
        <p:nvSpPr>
          <p:cNvPr id="21" name="Oval 20"/>
          <p:cNvSpPr/>
          <p:nvPr/>
        </p:nvSpPr>
        <p:spPr>
          <a:xfrm>
            <a:off x="8261109" y="3389282"/>
            <a:ext cx="100584" cy="100584"/>
          </a:xfrm>
          <a:prstGeom prst="ellipse">
            <a:avLst/>
          </a:prstGeom>
          <a:solidFill>
            <a:srgbClr val="262626"/>
          </a:solidFill>
          <a:ln w="12700">
            <a:solidFill>
              <a:srgbClr val="FFFFFF"/>
            </a:solidFill>
          </a:ln>
          <a:effectLst/>
        </p:spPr>
        <p:txBody>
          <a:bodyPr rtlCol="0" anchor="ctr"/>
          <a:lstStyle/>
          <a:p/>
        </p:txBody>
      </p:sp>
      <p:sp>
        <p:nvSpPr>
          <p:cNvPr id="22" name="Oval 21"/>
          <p:cNvSpPr/>
          <p:nvPr/>
        </p:nvSpPr>
        <p:spPr>
          <a:xfrm>
            <a:off x="8457705" y="3457862"/>
            <a:ext cx="329184" cy="32918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400" b="1" i="0">
                <a:solidFill>
                  <a:srgbClr val="262626"/>
                </a:solidFill>
                <a:latin typeface="Calibri"/>
              </a:rPr>
              <a:t>4</a:t>
            </a:r>
          </a:p>
        </p:txBody>
      </p:sp>
      <p:sp>
        <p:nvSpPr>
          <p:cNvPr id="23" name="Oval 22"/>
          <p:cNvSpPr/>
          <p:nvPr/>
        </p:nvSpPr>
        <p:spPr>
          <a:xfrm>
            <a:off x="8457705" y="3457862"/>
            <a:ext cx="329184" cy="329184"/>
          </a:xfrm>
          <a:prstGeom prst="ellipse">
            <a:avLst/>
          </a:prstGeom>
          <a:noFill/>
          <a:ln w="19050">
            <a:solidFill>
              <a:srgbClr val="262626"/>
            </a:solidFill>
          </a:ln>
          <a:effectLst/>
        </p:spPr>
        <p:txBody>
          <a:bodyPr rtlCol="0" anchor="ctr"/>
          <a:lstStyle/>
          <a:p/>
        </p:txBody>
      </p:sp>
      <p:cxnSp>
        <p:nvCxnSpPr>
          <p:cNvPr id="24" name="Connector 23"/>
          <p:cNvCxnSpPr/>
          <p:nvPr/>
        </p:nvCxnSpPr>
        <p:spPr>
          <a:xfrm flipH="1">
            <a:off x="2661194" y="2976826"/>
            <a:ext cx="384048" cy="91440"/>
          </a:xfrm>
          <a:prstGeom prst="line">
            <a:avLst/>
          </a:prstGeom>
          <a:ln w="19050">
            <a:solidFill>
              <a:srgbClr val="262626"/>
            </a:solidFill>
          </a:ln>
        </p:spPr>
      </p:cxnSp>
      <p:sp>
        <p:nvSpPr>
          <p:cNvPr id="25" name="Oval 24"/>
          <p:cNvSpPr/>
          <p:nvPr/>
        </p:nvSpPr>
        <p:spPr>
          <a:xfrm>
            <a:off x="2994950" y="2926534"/>
            <a:ext cx="100584" cy="100584"/>
          </a:xfrm>
          <a:prstGeom prst="ellipse">
            <a:avLst/>
          </a:prstGeom>
          <a:solidFill>
            <a:srgbClr val="262626"/>
          </a:solidFill>
          <a:ln w="12700">
            <a:solidFill>
              <a:srgbClr val="FFFFFF"/>
            </a:solidFill>
          </a:ln>
          <a:effectLst/>
        </p:spPr>
        <p:txBody>
          <a:bodyPr rtlCol="0" anchor="ctr"/>
          <a:lstStyle/>
          <a:p/>
        </p:txBody>
      </p:sp>
      <p:sp>
        <p:nvSpPr>
          <p:cNvPr id="26" name="Oval 25"/>
          <p:cNvSpPr/>
          <p:nvPr/>
        </p:nvSpPr>
        <p:spPr>
          <a:xfrm>
            <a:off x="2496602" y="2903674"/>
            <a:ext cx="329184" cy="32918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400" b="1" i="0">
                <a:solidFill>
                  <a:srgbClr val="262626"/>
                </a:solidFill>
                <a:latin typeface="Calibri"/>
              </a:rPr>
              <a:t>5</a:t>
            </a:r>
          </a:p>
        </p:txBody>
      </p:sp>
      <p:sp>
        <p:nvSpPr>
          <p:cNvPr id="27" name="Oval 26"/>
          <p:cNvSpPr/>
          <p:nvPr/>
        </p:nvSpPr>
        <p:spPr>
          <a:xfrm>
            <a:off x="2496602" y="2903674"/>
            <a:ext cx="329184" cy="329184"/>
          </a:xfrm>
          <a:prstGeom prst="ellipse">
            <a:avLst/>
          </a:prstGeom>
          <a:noFill/>
          <a:ln w="19050">
            <a:solidFill>
              <a:srgbClr val="262626"/>
            </a:solidFill>
          </a:ln>
          <a:effectLst/>
        </p:spPr>
        <p:txBody>
          <a:bodyPr rtlCol="0" anchor="ctr"/>
          <a:lstStyle/>
          <a:p/>
        </p:txBody>
      </p:sp>
      <p:cxnSp>
        <p:nvCxnSpPr>
          <p:cNvPr id="28" name="Connector 27"/>
          <p:cNvCxnSpPr/>
          <p:nvPr/>
        </p:nvCxnSpPr>
        <p:spPr>
          <a:xfrm flipH="1">
            <a:off x="3868803" y="5296425"/>
            <a:ext cx="365760" cy="91440"/>
          </a:xfrm>
          <a:prstGeom prst="line">
            <a:avLst/>
          </a:prstGeom>
          <a:ln w="19050">
            <a:solidFill>
              <a:srgbClr val="262626"/>
            </a:solidFill>
          </a:ln>
        </p:spPr>
      </p:cxnSp>
      <p:sp>
        <p:nvSpPr>
          <p:cNvPr id="29" name="Oval 28"/>
          <p:cNvSpPr/>
          <p:nvPr/>
        </p:nvSpPr>
        <p:spPr>
          <a:xfrm>
            <a:off x="4184271" y="5246133"/>
            <a:ext cx="100584" cy="100584"/>
          </a:xfrm>
          <a:prstGeom prst="ellipse">
            <a:avLst/>
          </a:prstGeom>
          <a:solidFill>
            <a:srgbClr val="262626"/>
          </a:solidFill>
          <a:ln w="12700">
            <a:solidFill>
              <a:srgbClr val="FFFFFF"/>
            </a:solidFill>
          </a:ln>
          <a:effectLst/>
        </p:spPr>
        <p:txBody>
          <a:bodyPr rtlCol="0" anchor="ctr"/>
          <a:lstStyle/>
          <a:p/>
        </p:txBody>
      </p:sp>
      <p:sp>
        <p:nvSpPr>
          <p:cNvPr id="30" name="Oval 29"/>
          <p:cNvSpPr/>
          <p:nvPr/>
        </p:nvSpPr>
        <p:spPr>
          <a:xfrm>
            <a:off x="3704211" y="5223273"/>
            <a:ext cx="329184" cy="32918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400" b="1" i="0">
                <a:solidFill>
                  <a:srgbClr val="262626"/>
                </a:solidFill>
                <a:latin typeface="Calibri"/>
              </a:rPr>
              <a:t>6</a:t>
            </a:r>
          </a:p>
        </p:txBody>
      </p:sp>
      <p:sp>
        <p:nvSpPr>
          <p:cNvPr id="31" name="Oval 30"/>
          <p:cNvSpPr/>
          <p:nvPr/>
        </p:nvSpPr>
        <p:spPr>
          <a:xfrm>
            <a:off x="3704211" y="5223273"/>
            <a:ext cx="329184" cy="329184"/>
          </a:xfrm>
          <a:prstGeom prst="ellipse">
            <a:avLst/>
          </a:prstGeom>
          <a:noFill/>
          <a:ln w="19050">
            <a:solidFill>
              <a:srgbClr val="262626"/>
            </a:solidFill>
          </a:ln>
          <a:effectLst/>
        </p:spPr>
        <p:txBody>
          <a:bodyPr rtlCol="0" anchor="ctr"/>
          <a:lstStyle/>
          <a:p/>
        </p:txBody>
      </p:sp>
      <p:cxnSp>
        <p:nvCxnSpPr>
          <p:cNvPr id="32" name="Connector 31"/>
          <p:cNvCxnSpPr/>
          <p:nvPr/>
        </p:nvCxnSpPr>
        <p:spPr>
          <a:xfrm flipH="1" flipV="1">
            <a:off x="7299700" y="2510443"/>
            <a:ext cx="91440" cy="292608"/>
          </a:xfrm>
          <a:prstGeom prst="line">
            <a:avLst/>
          </a:prstGeom>
          <a:ln w="19050">
            <a:solidFill>
              <a:srgbClr val="262626"/>
            </a:solidFill>
          </a:ln>
        </p:spPr>
      </p:cxnSp>
      <p:sp>
        <p:nvSpPr>
          <p:cNvPr id="33" name="Oval 32"/>
          <p:cNvSpPr/>
          <p:nvPr/>
        </p:nvSpPr>
        <p:spPr>
          <a:xfrm>
            <a:off x="7340848" y="2752759"/>
            <a:ext cx="100584" cy="100584"/>
          </a:xfrm>
          <a:prstGeom prst="ellipse">
            <a:avLst/>
          </a:prstGeom>
          <a:solidFill>
            <a:srgbClr val="262626"/>
          </a:solidFill>
          <a:ln w="12700">
            <a:solidFill>
              <a:srgbClr val="FFFFFF"/>
            </a:solidFill>
          </a:ln>
          <a:effectLst/>
        </p:spPr>
        <p:txBody>
          <a:bodyPr rtlCol="0" anchor="ctr"/>
          <a:lstStyle/>
          <a:p/>
        </p:txBody>
      </p:sp>
      <p:sp>
        <p:nvSpPr>
          <p:cNvPr id="34" name="Oval 33"/>
          <p:cNvSpPr/>
          <p:nvPr/>
        </p:nvSpPr>
        <p:spPr>
          <a:xfrm>
            <a:off x="7135108" y="2345851"/>
            <a:ext cx="329184" cy="32918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400" b="1" i="0">
                <a:solidFill>
                  <a:srgbClr val="262626"/>
                </a:solidFill>
                <a:latin typeface="Calibri"/>
              </a:rPr>
              <a:t>7</a:t>
            </a:r>
          </a:p>
        </p:txBody>
      </p:sp>
      <p:sp>
        <p:nvSpPr>
          <p:cNvPr id="35" name="Oval 34"/>
          <p:cNvSpPr/>
          <p:nvPr/>
        </p:nvSpPr>
        <p:spPr>
          <a:xfrm>
            <a:off x="7135108" y="2345851"/>
            <a:ext cx="329184" cy="329184"/>
          </a:xfrm>
          <a:prstGeom prst="ellipse">
            <a:avLst/>
          </a:prstGeom>
          <a:noFill/>
          <a:ln w="19050">
            <a:solidFill>
              <a:srgbClr val="262626"/>
            </a:solidFill>
          </a:ln>
          <a:effectLst/>
        </p:spPr>
        <p:txBody>
          <a:bodyPr rtlCol="0" anchor="ctr"/>
          <a:lstStyle/>
          <a:p/>
        </p:txBody>
      </p:sp>
      <p:cxnSp>
        <p:nvCxnSpPr>
          <p:cNvPr id="36" name="Connector 35"/>
          <p:cNvCxnSpPr/>
          <p:nvPr/>
        </p:nvCxnSpPr>
        <p:spPr>
          <a:xfrm flipV="1">
            <a:off x="7890265" y="1993739"/>
            <a:ext cx="0" cy="274320"/>
          </a:xfrm>
          <a:prstGeom prst="line">
            <a:avLst/>
          </a:prstGeom>
          <a:ln w="19050">
            <a:solidFill>
              <a:srgbClr val="262626"/>
            </a:solidFill>
          </a:ln>
        </p:spPr>
      </p:cxnSp>
      <p:sp>
        <p:nvSpPr>
          <p:cNvPr id="37" name="Oval 36"/>
          <p:cNvSpPr/>
          <p:nvPr/>
        </p:nvSpPr>
        <p:spPr>
          <a:xfrm>
            <a:off x="7839973" y="2217767"/>
            <a:ext cx="100584" cy="100584"/>
          </a:xfrm>
          <a:prstGeom prst="ellipse">
            <a:avLst/>
          </a:prstGeom>
          <a:solidFill>
            <a:srgbClr val="262626"/>
          </a:solidFill>
          <a:ln w="12700">
            <a:solidFill>
              <a:srgbClr val="FFFFFF"/>
            </a:solidFill>
          </a:ln>
          <a:effectLst/>
        </p:spPr>
        <p:txBody>
          <a:bodyPr rtlCol="0" anchor="ctr"/>
          <a:lstStyle/>
          <a:p/>
        </p:txBody>
      </p:sp>
      <p:sp>
        <p:nvSpPr>
          <p:cNvPr id="38" name="Oval 37"/>
          <p:cNvSpPr/>
          <p:nvPr/>
        </p:nvSpPr>
        <p:spPr>
          <a:xfrm>
            <a:off x="7725673" y="1829147"/>
            <a:ext cx="329184" cy="32918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400" b="1" i="0">
                <a:solidFill>
                  <a:srgbClr val="262626"/>
                </a:solidFill>
                <a:latin typeface="Calibri"/>
              </a:rPr>
              <a:t>8</a:t>
            </a:r>
          </a:p>
        </p:txBody>
      </p:sp>
      <p:sp>
        <p:nvSpPr>
          <p:cNvPr id="39" name="Oval 38"/>
          <p:cNvSpPr/>
          <p:nvPr/>
        </p:nvSpPr>
        <p:spPr>
          <a:xfrm>
            <a:off x="7725673" y="1829147"/>
            <a:ext cx="329184" cy="329184"/>
          </a:xfrm>
          <a:prstGeom prst="ellipse">
            <a:avLst/>
          </a:prstGeom>
          <a:noFill/>
          <a:ln w="19050">
            <a:solidFill>
              <a:srgbClr val="262626"/>
            </a:solidFill>
          </a:ln>
          <a:effectLst/>
        </p:spPr>
        <p:txBody>
          <a:bodyPr rtlCol="0" anchor="ctr"/>
          <a:lstStyle/>
          <a:p/>
        </p:txBody>
      </p:sp>
      <p:cxnSp>
        <p:nvCxnSpPr>
          <p:cNvPr id="40" name="Connector 39"/>
          <p:cNvCxnSpPr/>
          <p:nvPr/>
        </p:nvCxnSpPr>
        <p:spPr>
          <a:xfrm>
            <a:off x="5061239" y="1926368"/>
            <a:ext cx="329184" cy="0"/>
          </a:xfrm>
          <a:prstGeom prst="line">
            <a:avLst/>
          </a:prstGeom>
          <a:ln w="19050">
            <a:solidFill>
              <a:srgbClr val="262626"/>
            </a:solidFill>
          </a:ln>
        </p:spPr>
      </p:cxnSp>
      <p:sp>
        <p:nvSpPr>
          <p:cNvPr id="41" name="Oval 40"/>
          <p:cNvSpPr/>
          <p:nvPr/>
        </p:nvSpPr>
        <p:spPr>
          <a:xfrm>
            <a:off x="5010947" y="1876076"/>
            <a:ext cx="100584" cy="100584"/>
          </a:xfrm>
          <a:prstGeom prst="ellipse">
            <a:avLst/>
          </a:prstGeom>
          <a:solidFill>
            <a:srgbClr val="262626"/>
          </a:solidFill>
          <a:ln w="12700">
            <a:solidFill>
              <a:srgbClr val="FFFFFF"/>
            </a:solidFill>
          </a:ln>
          <a:effectLst/>
        </p:spPr>
        <p:txBody>
          <a:bodyPr rtlCol="0" anchor="ctr"/>
          <a:lstStyle/>
          <a:p/>
        </p:txBody>
      </p:sp>
      <p:sp>
        <p:nvSpPr>
          <p:cNvPr id="42" name="Oval 41"/>
          <p:cNvSpPr/>
          <p:nvPr/>
        </p:nvSpPr>
        <p:spPr>
          <a:xfrm>
            <a:off x="5225831" y="1761776"/>
            <a:ext cx="329184" cy="32918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400" b="1" i="0">
                <a:solidFill>
                  <a:srgbClr val="262626"/>
                </a:solidFill>
                <a:latin typeface="Calibri"/>
              </a:rPr>
              <a:t>9</a:t>
            </a:r>
          </a:p>
        </p:txBody>
      </p:sp>
      <p:sp>
        <p:nvSpPr>
          <p:cNvPr id="43" name="Oval 42"/>
          <p:cNvSpPr/>
          <p:nvPr/>
        </p:nvSpPr>
        <p:spPr>
          <a:xfrm>
            <a:off x="5225831" y="1761776"/>
            <a:ext cx="329184" cy="329184"/>
          </a:xfrm>
          <a:prstGeom prst="ellipse">
            <a:avLst/>
          </a:prstGeom>
          <a:noFill/>
          <a:ln w="19050">
            <a:solidFill>
              <a:srgbClr val="262626"/>
            </a:solidFill>
          </a:ln>
          <a:effectLst/>
        </p:spPr>
        <p:txBody>
          <a:bodyPr rtlCol="0" anchor="ctr"/>
          <a:lstStyle/>
          <a:p/>
        </p:txBody>
      </p:sp>
      <p:cxnSp>
        <p:nvCxnSpPr>
          <p:cNvPr id="44" name="Connector 43"/>
          <p:cNvCxnSpPr/>
          <p:nvPr/>
        </p:nvCxnSpPr>
        <p:spPr>
          <a:xfrm>
            <a:off x="7812276" y="3084215"/>
            <a:ext cx="329184" cy="128016"/>
          </a:xfrm>
          <a:prstGeom prst="line">
            <a:avLst/>
          </a:prstGeom>
          <a:ln w="19050">
            <a:solidFill>
              <a:srgbClr val="262626"/>
            </a:solidFill>
          </a:ln>
        </p:spPr>
      </p:cxnSp>
      <p:sp>
        <p:nvSpPr>
          <p:cNvPr id="45" name="Oval 44"/>
          <p:cNvSpPr/>
          <p:nvPr/>
        </p:nvSpPr>
        <p:spPr>
          <a:xfrm>
            <a:off x="7761984" y="3033923"/>
            <a:ext cx="100584" cy="100584"/>
          </a:xfrm>
          <a:prstGeom prst="ellipse">
            <a:avLst/>
          </a:prstGeom>
          <a:solidFill>
            <a:srgbClr val="262626"/>
          </a:solidFill>
          <a:ln w="12700">
            <a:solidFill>
              <a:srgbClr val="FFFFFF"/>
            </a:solidFill>
          </a:ln>
          <a:effectLst/>
        </p:spPr>
        <p:txBody>
          <a:bodyPr rtlCol="0" anchor="ctr"/>
          <a:lstStyle/>
          <a:p/>
        </p:txBody>
      </p:sp>
      <p:sp>
        <p:nvSpPr>
          <p:cNvPr id="46" name="Oval 45"/>
          <p:cNvSpPr/>
          <p:nvPr/>
        </p:nvSpPr>
        <p:spPr>
          <a:xfrm>
            <a:off x="7976868" y="3047639"/>
            <a:ext cx="329184" cy="32918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400" b="1" i="0">
                <a:solidFill>
                  <a:srgbClr val="262626"/>
                </a:solidFill>
                <a:latin typeface="Calibri"/>
              </a:rPr>
              <a:t>10</a:t>
            </a:r>
          </a:p>
        </p:txBody>
      </p:sp>
      <p:sp>
        <p:nvSpPr>
          <p:cNvPr id="47" name="Oval 46"/>
          <p:cNvSpPr/>
          <p:nvPr/>
        </p:nvSpPr>
        <p:spPr>
          <a:xfrm>
            <a:off x="7976868" y="3047639"/>
            <a:ext cx="329184" cy="329184"/>
          </a:xfrm>
          <a:prstGeom prst="ellipse">
            <a:avLst/>
          </a:prstGeom>
          <a:noFill/>
          <a:ln w="19050">
            <a:solidFill>
              <a:srgbClr val="262626"/>
            </a:solidFill>
          </a:ln>
          <a:effectLst/>
        </p:spPr>
        <p:txBody>
          <a:bodyPr rtlCol="0" anchor="ctr"/>
          <a:lstStyle/>
          <a:p/>
        </p:txBody>
      </p:sp>
      <p:sp>
        <p:nvSpPr>
          <p:cNvPr id="48" name="TextBox 4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49" name="Rounded Rectangle 4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a:t>
            </a:r>
          </a:p>
        </p:txBody>
      </p:sp>
      <p:sp>
        <p:nvSpPr>
          <p:cNvPr id="50" name="TextBox 4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 / 217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 3.12'de bul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pic>
        <p:nvPicPr>
          <p:cNvPr id="6" name="Picture 5" descr="h15_harita312.jpg"/>
          <p:cNvPicPr>
            <a:picLocks noChangeAspect="1"/>
          </p:cNvPicPr>
          <p:nvPr/>
        </p:nvPicPr>
        <p:blipFill>
          <a:blip r:embed="rId3"/>
          <a:stretch>
            <a:fillRect/>
          </a:stretch>
        </p:blipFill>
        <p:spPr>
          <a:xfrm>
            <a:off x="502920" y="1719072"/>
            <a:ext cx="7315200" cy="3572256"/>
          </a:xfrm>
          <a:prstGeom prst="rect">
            <a:avLst/>
          </a:prstGeom>
          <a:ln w="9525">
            <a:solidFill>
              <a:srgbClr val="D9D9D9"/>
            </a:solidFill>
          </a:ln>
        </p:spPr>
      </p:pic>
      <p:cxnSp>
        <p:nvCxnSpPr>
          <p:cNvPr id="7" name="Connector 6"/>
          <p:cNvCxnSpPr/>
          <p:nvPr/>
        </p:nvCxnSpPr>
        <p:spPr>
          <a:xfrm flipH="1">
            <a:off x="2414110" y="3555800"/>
            <a:ext cx="274320" cy="201168"/>
          </a:xfrm>
          <a:prstGeom prst="line">
            <a:avLst/>
          </a:prstGeom>
          <a:ln w="19050">
            <a:solidFill>
              <a:srgbClr val="262626"/>
            </a:solidFill>
          </a:ln>
        </p:spPr>
      </p:cxnSp>
      <p:sp>
        <p:nvSpPr>
          <p:cNvPr id="8" name="Oval 7"/>
          <p:cNvSpPr/>
          <p:nvPr/>
        </p:nvSpPr>
        <p:spPr>
          <a:xfrm>
            <a:off x="2638138" y="3505508"/>
            <a:ext cx="100584" cy="100584"/>
          </a:xfrm>
          <a:prstGeom prst="ellipse">
            <a:avLst/>
          </a:prstGeom>
          <a:solidFill>
            <a:srgbClr val="262626"/>
          </a:solidFill>
          <a:ln w="12700">
            <a:solidFill>
              <a:srgbClr val="FFFFFF"/>
            </a:solidFill>
          </a:ln>
          <a:effectLst/>
        </p:spPr>
        <p:txBody>
          <a:bodyPr rtlCol="0" anchor="ctr"/>
          <a:lstStyle/>
          <a:p/>
        </p:txBody>
      </p:sp>
      <p:sp>
        <p:nvSpPr>
          <p:cNvPr id="9" name="Oval 8"/>
          <p:cNvSpPr/>
          <p:nvPr/>
        </p:nvSpPr>
        <p:spPr>
          <a:xfrm>
            <a:off x="2276950" y="3619808"/>
            <a:ext cx="274320" cy="27432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200" b="1" i="0">
                <a:solidFill>
                  <a:srgbClr val="262626"/>
                </a:solidFill>
                <a:latin typeface="Calibri"/>
              </a:rPr>
              <a:t>1</a:t>
            </a:r>
          </a:p>
        </p:txBody>
      </p:sp>
      <p:sp>
        <p:nvSpPr>
          <p:cNvPr id="10" name="Oval 9"/>
          <p:cNvSpPr/>
          <p:nvPr/>
        </p:nvSpPr>
        <p:spPr>
          <a:xfrm>
            <a:off x="2276950" y="3619808"/>
            <a:ext cx="274320" cy="274320"/>
          </a:xfrm>
          <a:prstGeom prst="ellipse">
            <a:avLst/>
          </a:prstGeom>
          <a:noFill/>
          <a:ln w="19050">
            <a:solidFill>
              <a:srgbClr val="262626"/>
            </a:solidFill>
          </a:ln>
          <a:effectLst/>
        </p:spPr>
        <p:txBody>
          <a:bodyPr rtlCol="0" anchor="ctr"/>
          <a:lstStyle/>
          <a:p/>
        </p:txBody>
      </p:sp>
      <p:cxnSp>
        <p:nvCxnSpPr>
          <p:cNvPr id="11" name="Connector 10"/>
          <p:cNvCxnSpPr/>
          <p:nvPr/>
        </p:nvCxnSpPr>
        <p:spPr>
          <a:xfrm>
            <a:off x="2913165" y="3838258"/>
            <a:ext cx="292608" cy="182880"/>
          </a:xfrm>
          <a:prstGeom prst="line">
            <a:avLst/>
          </a:prstGeom>
          <a:ln w="19050">
            <a:solidFill>
              <a:srgbClr val="262626"/>
            </a:solidFill>
          </a:ln>
        </p:spPr>
      </p:cxnSp>
      <p:sp>
        <p:nvSpPr>
          <p:cNvPr id="12" name="Oval 11"/>
          <p:cNvSpPr/>
          <p:nvPr/>
        </p:nvSpPr>
        <p:spPr>
          <a:xfrm>
            <a:off x="2862873" y="3787966"/>
            <a:ext cx="100584" cy="100584"/>
          </a:xfrm>
          <a:prstGeom prst="ellipse">
            <a:avLst/>
          </a:prstGeom>
          <a:solidFill>
            <a:srgbClr val="262626"/>
          </a:solidFill>
          <a:ln w="12700">
            <a:solidFill>
              <a:srgbClr val="FFFFFF"/>
            </a:solidFill>
          </a:ln>
          <a:effectLst/>
        </p:spPr>
        <p:txBody>
          <a:bodyPr rtlCol="0" anchor="ctr"/>
          <a:lstStyle/>
          <a:p/>
        </p:txBody>
      </p:sp>
      <p:sp>
        <p:nvSpPr>
          <p:cNvPr id="13" name="Oval 12"/>
          <p:cNvSpPr/>
          <p:nvPr/>
        </p:nvSpPr>
        <p:spPr>
          <a:xfrm>
            <a:off x="3068613" y="3883978"/>
            <a:ext cx="274320" cy="27432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200" b="1" i="0">
                <a:solidFill>
                  <a:srgbClr val="262626"/>
                </a:solidFill>
                <a:latin typeface="Calibri"/>
              </a:rPr>
              <a:t>2</a:t>
            </a:r>
          </a:p>
        </p:txBody>
      </p:sp>
      <p:sp>
        <p:nvSpPr>
          <p:cNvPr id="14" name="Oval 13"/>
          <p:cNvSpPr/>
          <p:nvPr/>
        </p:nvSpPr>
        <p:spPr>
          <a:xfrm>
            <a:off x="3068613" y="3883978"/>
            <a:ext cx="274320" cy="274320"/>
          </a:xfrm>
          <a:prstGeom prst="ellipse">
            <a:avLst/>
          </a:prstGeom>
          <a:noFill/>
          <a:ln w="19050">
            <a:solidFill>
              <a:srgbClr val="262626"/>
            </a:solidFill>
          </a:ln>
          <a:effectLst/>
        </p:spPr>
        <p:txBody>
          <a:bodyPr rtlCol="0" anchor="ctr"/>
          <a:lstStyle/>
          <a:p/>
        </p:txBody>
      </p:sp>
      <p:cxnSp>
        <p:nvCxnSpPr>
          <p:cNvPr id="15" name="Connector 14"/>
          <p:cNvCxnSpPr/>
          <p:nvPr/>
        </p:nvCxnSpPr>
        <p:spPr>
          <a:xfrm flipV="1">
            <a:off x="4121304" y="2772453"/>
            <a:ext cx="0" cy="274320"/>
          </a:xfrm>
          <a:prstGeom prst="line">
            <a:avLst/>
          </a:prstGeom>
          <a:ln w="19050">
            <a:solidFill>
              <a:srgbClr val="262626"/>
            </a:solidFill>
          </a:ln>
        </p:spPr>
      </p:cxnSp>
      <p:sp>
        <p:nvSpPr>
          <p:cNvPr id="16" name="Oval 15"/>
          <p:cNvSpPr/>
          <p:nvPr/>
        </p:nvSpPr>
        <p:spPr>
          <a:xfrm>
            <a:off x="4071012" y="2996481"/>
            <a:ext cx="100584" cy="100584"/>
          </a:xfrm>
          <a:prstGeom prst="ellipse">
            <a:avLst/>
          </a:prstGeom>
          <a:solidFill>
            <a:srgbClr val="262626"/>
          </a:solidFill>
          <a:ln w="12700">
            <a:solidFill>
              <a:srgbClr val="FFFFFF"/>
            </a:solidFill>
          </a:ln>
          <a:effectLst/>
        </p:spPr>
        <p:txBody>
          <a:bodyPr rtlCol="0" anchor="ctr"/>
          <a:lstStyle/>
          <a:p/>
        </p:txBody>
      </p:sp>
      <p:sp>
        <p:nvSpPr>
          <p:cNvPr id="17" name="Oval 16"/>
          <p:cNvSpPr/>
          <p:nvPr/>
        </p:nvSpPr>
        <p:spPr>
          <a:xfrm>
            <a:off x="3984144" y="2635293"/>
            <a:ext cx="274320" cy="27432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200" b="1" i="0">
                <a:solidFill>
                  <a:srgbClr val="262626"/>
                </a:solidFill>
                <a:latin typeface="Calibri"/>
              </a:rPr>
              <a:t>3</a:t>
            </a:r>
          </a:p>
        </p:txBody>
      </p:sp>
      <p:sp>
        <p:nvSpPr>
          <p:cNvPr id="18" name="Oval 17"/>
          <p:cNvSpPr/>
          <p:nvPr/>
        </p:nvSpPr>
        <p:spPr>
          <a:xfrm>
            <a:off x="3984144" y="2635293"/>
            <a:ext cx="274320" cy="274320"/>
          </a:xfrm>
          <a:prstGeom prst="ellipse">
            <a:avLst/>
          </a:prstGeom>
          <a:noFill/>
          <a:ln w="19050">
            <a:solidFill>
              <a:srgbClr val="262626"/>
            </a:solidFill>
          </a:ln>
          <a:effectLst/>
        </p:spPr>
        <p:txBody>
          <a:bodyPr rtlCol="0" anchor="ctr"/>
          <a:lstStyle/>
          <a:p/>
        </p:txBody>
      </p:sp>
      <p:cxnSp>
        <p:nvCxnSpPr>
          <p:cNvPr id="19" name="Connector 18"/>
          <p:cNvCxnSpPr/>
          <p:nvPr/>
        </p:nvCxnSpPr>
        <p:spPr>
          <a:xfrm>
            <a:off x="5879969" y="3120785"/>
            <a:ext cx="310896" cy="182880"/>
          </a:xfrm>
          <a:prstGeom prst="line">
            <a:avLst/>
          </a:prstGeom>
          <a:ln w="19050">
            <a:solidFill>
              <a:srgbClr val="262626"/>
            </a:solidFill>
          </a:ln>
        </p:spPr>
      </p:cxnSp>
      <p:sp>
        <p:nvSpPr>
          <p:cNvPr id="20" name="Oval 19"/>
          <p:cNvSpPr/>
          <p:nvPr/>
        </p:nvSpPr>
        <p:spPr>
          <a:xfrm>
            <a:off x="5829677" y="3070493"/>
            <a:ext cx="100584" cy="100584"/>
          </a:xfrm>
          <a:prstGeom prst="ellipse">
            <a:avLst/>
          </a:prstGeom>
          <a:solidFill>
            <a:srgbClr val="262626"/>
          </a:solidFill>
          <a:ln w="12700">
            <a:solidFill>
              <a:srgbClr val="FFFFFF"/>
            </a:solidFill>
          </a:ln>
          <a:effectLst/>
        </p:spPr>
        <p:txBody>
          <a:bodyPr rtlCol="0" anchor="ctr"/>
          <a:lstStyle/>
          <a:p/>
        </p:txBody>
      </p:sp>
      <p:sp>
        <p:nvSpPr>
          <p:cNvPr id="21" name="Oval 20"/>
          <p:cNvSpPr/>
          <p:nvPr/>
        </p:nvSpPr>
        <p:spPr>
          <a:xfrm>
            <a:off x="6053705" y="3166505"/>
            <a:ext cx="274320" cy="27432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200" b="1" i="0">
                <a:solidFill>
                  <a:srgbClr val="262626"/>
                </a:solidFill>
                <a:latin typeface="Calibri"/>
              </a:rPr>
              <a:t>4</a:t>
            </a:r>
          </a:p>
        </p:txBody>
      </p:sp>
      <p:sp>
        <p:nvSpPr>
          <p:cNvPr id="22" name="Oval 21"/>
          <p:cNvSpPr/>
          <p:nvPr/>
        </p:nvSpPr>
        <p:spPr>
          <a:xfrm>
            <a:off x="6053705" y="3166505"/>
            <a:ext cx="274320" cy="274320"/>
          </a:xfrm>
          <a:prstGeom prst="ellipse">
            <a:avLst/>
          </a:prstGeom>
          <a:noFill/>
          <a:ln w="19050">
            <a:solidFill>
              <a:srgbClr val="262626"/>
            </a:solidFill>
          </a:ln>
          <a:effectLst/>
        </p:spPr>
        <p:txBody>
          <a:bodyPr rtlCol="0" anchor="ctr"/>
          <a:lstStyle/>
          <a:p/>
        </p:txBody>
      </p:sp>
      <p:cxnSp>
        <p:nvCxnSpPr>
          <p:cNvPr id="23" name="Connector 22"/>
          <p:cNvCxnSpPr/>
          <p:nvPr/>
        </p:nvCxnSpPr>
        <p:spPr>
          <a:xfrm flipH="1">
            <a:off x="1422033" y="2762805"/>
            <a:ext cx="384048" cy="91440"/>
          </a:xfrm>
          <a:prstGeom prst="line">
            <a:avLst/>
          </a:prstGeom>
          <a:ln w="19050">
            <a:solidFill>
              <a:srgbClr val="262626"/>
            </a:solidFill>
          </a:ln>
        </p:spPr>
      </p:cxnSp>
      <p:sp>
        <p:nvSpPr>
          <p:cNvPr id="24" name="Oval 23"/>
          <p:cNvSpPr/>
          <p:nvPr/>
        </p:nvSpPr>
        <p:spPr>
          <a:xfrm>
            <a:off x="1755789" y="2712513"/>
            <a:ext cx="100584" cy="100584"/>
          </a:xfrm>
          <a:prstGeom prst="ellipse">
            <a:avLst/>
          </a:prstGeom>
          <a:solidFill>
            <a:srgbClr val="262626"/>
          </a:solidFill>
          <a:ln w="12700">
            <a:solidFill>
              <a:srgbClr val="FFFFFF"/>
            </a:solidFill>
          </a:ln>
          <a:effectLst/>
        </p:spPr>
        <p:txBody>
          <a:bodyPr rtlCol="0" anchor="ctr"/>
          <a:lstStyle/>
          <a:p/>
        </p:txBody>
      </p:sp>
      <p:sp>
        <p:nvSpPr>
          <p:cNvPr id="25" name="Oval 24"/>
          <p:cNvSpPr/>
          <p:nvPr/>
        </p:nvSpPr>
        <p:spPr>
          <a:xfrm>
            <a:off x="1284873" y="2717085"/>
            <a:ext cx="274320" cy="27432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200" b="1" i="0">
                <a:solidFill>
                  <a:srgbClr val="262626"/>
                </a:solidFill>
                <a:latin typeface="Calibri"/>
              </a:rPr>
              <a:t>5</a:t>
            </a:r>
          </a:p>
        </p:txBody>
      </p:sp>
      <p:sp>
        <p:nvSpPr>
          <p:cNvPr id="26" name="Oval 25"/>
          <p:cNvSpPr/>
          <p:nvPr/>
        </p:nvSpPr>
        <p:spPr>
          <a:xfrm>
            <a:off x="1284873" y="2717085"/>
            <a:ext cx="274320" cy="274320"/>
          </a:xfrm>
          <a:prstGeom prst="ellipse">
            <a:avLst/>
          </a:prstGeom>
          <a:noFill/>
          <a:ln w="19050">
            <a:solidFill>
              <a:srgbClr val="262626"/>
            </a:solidFill>
          </a:ln>
          <a:effectLst/>
        </p:spPr>
        <p:txBody>
          <a:bodyPr rtlCol="0" anchor="ctr"/>
          <a:lstStyle/>
          <a:p/>
        </p:txBody>
      </p:sp>
      <p:cxnSp>
        <p:nvCxnSpPr>
          <p:cNvPr id="27" name="Connector 26"/>
          <p:cNvCxnSpPr/>
          <p:nvPr/>
        </p:nvCxnSpPr>
        <p:spPr>
          <a:xfrm flipH="1">
            <a:off x="2360377" y="4557240"/>
            <a:ext cx="365760" cy="91440"/>
          </a:xfrm>
          <a:prstGeom prst="line">
            <a:avLst/>
          </a:prstGeom>
          <a:ln w="19050">
            <a:solidFill>
              <a:srgbClr val="262626"/>
            </a:solidFill>
          </a:ln>
        </p:spPr>
      </p:cxnSp>
      <p:sp>
        <p:nvSpPr>
          <p:cNvPr id="28" name="Oval 27"/>
          <p:cNvSpPr/>
          <p:nvPr/>
        </p:nvSpPr>
        <p:spPr>
          <a:xfrm>
            <a:off x="2675845" y="4506948"/>
            <a:ext cx="100584" cy="100584"/>
          </a:xfrm>
          <a:prstGeom prst="ellipse">
            <a:avLst/>
          </a:prstGeom>
          <a:solidFill>
            <a:srgbClr val="262626"/>
          </a:solidFill>
          <a:ln w="12700">
            <a:solidFill>
              <a:srgbClr val="FFFFFF"/>
            </a:solidFill>
          </a:ln>
          <a:effectLst/>
        </p:spPr>
        <p:txBody>
          <a:bodyPr rtlCol="0" anchor="ctr"/>
          <a:lstStyle/>
          <a:p/>
        </p:txBody>
      </p:sp>
      <p:sp>
        <p:nvSpPr>
          <p:cNvPr id="29" name="Oval 28"/>
          <p:cNvSpPr/>
          <p:nvPr/>
        </p:nvSpPr>
        <p:spPr>
          <a:xfrm>
            <a:off x="2223217" y="4511520"/>
            <a:ext cx="274320" cy="27432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200" b="1" i="0">
                <a:solidFill>
                  <a:srgbClr val="262626"/>
                </a:solidFill>
                <a:latin typeface="Calibri"/>
              </a:rPr>
              <a:t>6</a:t>
            </a:r>
          </a:p>
        </p:txBody>
      </p:sp>
      <p:sp>
        <p:nvSpPr>
          <p:cNvPr id="30" name="Oval 29"/>
          <p:cNvSpPr/>
          <p:nvPr/>
        </p:nvSpPr>
        <p:spPr>
          <a:xfrm>
            <a:off x="2223217" y="4511520"/>
            <a:ext cx="274320" cy="274320"/>
          </a:xfrm>
          <a:prstGeom prst="ellipse">
            <a:avLst/>
          </a:prstGeom>
          <a:noFill/>
          <a:ln w="19050">
            <a:solidFill>
              <a:srgbClr val="262626"/>
            </a:solidFill>
          </a:ln>
          <a:effectLst/>
        </p:spPr>
        <p:txBody>
          <a:bodyPr rtlCol="0" anchor="ctr"/>
          <a:lstStyle/>
          <a:p/>
        </p:txBody>
      </p:sp>
      <p:cxnSp>
        <p:nvCxnSpPr>
          <p:cNvPr id="31" name="Connector 30"/>
          <p:cNvCxnSpPr/>
          <p:nvPr/>
        </p:nvCxnSpPr>
        <p:spPr>
          <a:xfrm flipH="1" flipV="1">
            <a:off x="5076616" y="2335765"/>
            <a:ext cx="91440" cy="292608"/>
          </a:xfrm>
          <a:prstGeom prst="line">
            <a:avLst/>
          </a:prstGeom>
          <a:ln w="19050">
            <a:solidFill>
              <a:srgbClr val="262626"/>
            </a:solidFill>
          </a:ln>
        </p:spPr>
      </p:cxnSp>
      <p:sp>
        <p:nvSpPr>
          <p:cNvPr id="32" name="Oval 31"/>
          <p:cNvSpPr/>
          <p:nvPr/>
        </p:nvSpPr>
        <p:spPr>
          <a:xfrm>
            <a:off x="5117764" y="2578081"/>
            <a:ext cx="100584" cy="100584"/>
          </a:xfrm>
          <a:prstGeom prst="ellipse">
            <a:avLst/>
          </a:prstGeom>
          <a:solidFill>
            <a:srgbClr val="262626"/>
          </a:solidFill>
          <a:ln w="12700">
            <a:solidFill>
              <a:srgbClr val="FFFFFF"/>
            </a:solidFill>
          </a:ln>
          <a:effectLst/>
        </p:spPr>
        <p:txBody>
          <a:bodyPr rtlCol="0" anchor="ctr"/>
          <a:lstStyle/>
          <a:p/>
        </p:txBody>
      </p:sp>
      <p:sp>
        <p:nvSpPr>
          <p:cNvPr id="33" name="Oval 32"/>
          <p:cNvSpPr/>
          <p:nvPr/>
        </p:nvSpPr>
        <p:spPr>
          <a:xfrm>
            <a:off x="4939456" y="2198605"/>
            <a:ext cx="274320" cy="27432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200" b="1" i="0">
                <a:solidFill>
                  <a:srgbClr val="262626"/>
                </a:solidFill>
                <a:latin typeface="Calibri"/>
              </a:rPr>
              <a:t>7</a:t>
            </a:r>
          </a:p>
        </p:txBody>
      </p:sp>
      <p:sp>
        <p:nvSpPr>
          <p:cNvPr id="34" name="Oval 33"/>
          <p:cNvSpPr/>
          <p:nvPr/>
        </p:nvSpPr>
        <p:spPr>
          <a:xfrm>
            <a:off x="4939456" y="2198605"/>
            <a:ext cx="274320" cy="274320"/>
          </a:xfrm>
          <a:prstGeom prst="ellipse">
            <a:avLst/>
          </a:prstGeom>
          <a:noFill/>
          <a:ln w="19050">
            <a:solidFill>
              <a:srgbClr val="262626"/>
            </a:solidFill>
          </a:ln>
          <a:effectLst/>
        </p:spPr>
        <p:txBody>
          <a:bodyPr rtlCol="0" anchor="ctr"/>
          <a:lstStyle/>
          <a:p/>
        </p:txBody>
      </p:sp>
      <p:cxnSp>
        <p:nvCxnSpPr>
          <p:cNvPr id="35" name="Connector 34"/>
          <p:cNvCxnSpPr/>
          <p:nvPr/>
        </p:nvCxnSpPr>
        <p:spPr>
          <a:xfrm flipV="1">
            <a:off x="5554178" y="1940185"/>
            <a:ext cx="0" cy="274320"/>
          </a:xfrm>
          <a:prstGeom prst="line">
            <a:avLst/>
          </a:prstGeom>
          <a:ln w="19050">
            <a:solidFill>
              <a:srgbClr val="262626"/>
            </a:solidFill>
          </a:ln>
        </p:spPr>
      </p:cxnSp>
      <p:sp>
        <p:nvSpPr>
          <p:cNvPr id="36" name="Oval 35"/>
          <p:cNvSpPr/>
          <p:nvPr/>
        </p:nvSpPr>
        <p:spPr>
          <a:xfrm>
            <a:off x="5503886" y="2164213"/>
            <a:ext cx="100584" cy="100584"/>
          </a:xfrm>
          <a:prstGeom prst="ellipse">
            <a:avLst/>
          </a:prstGeom>
          <a:solidFill>
            <a:srgbClr val="262626"/>
          </a:solidFill>
          <a:ln w="12700">
            <a:solidFill>
              <a:srgbClr val="FFFFFF"/>
            </a:solidFill>
          </a:ln>
          <a:effectLst/>
        </p:spPr>
        <p:txBody>
          <a:bodyPr rtlCol="0" anchor="ctr"/>
          <a:lstStyle/>
          <a:p/>
        </p:txBody>
      </p:sp>
      <p:sp>
        <p:nvSpPr>
          <p:cNvPr id="37" name="Oval 36"/>
          <p:cNvSpPr/>
          <p:nvPr/>
        </p:nvSpPr>
        <p:spPr>
          <a:xfrm>
            <a:off x="5417018" y="1803025"/>
            <a:ext cx="274320" cy="27432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200" b="1" i="0">
                <a:solidFill>
                  <a:srgbClr val="262626"/>
                </a:solidFill>
                <a:latin typeface="Calibri"/>
              </a:rPr>
              <a:t>8</a:t>
            </a:r>
          </a:p>
        </p:txBody>
      </p:sp>
      <p:sp>
        <p:nvSpPr>
          <p:cNvPr id="38" name="Oval 37"/>
          <p:cNvSpPr/>
          <p:nvPr/>
        </p:nvSpPr>
        <p:spPr>
          <a:xfrm>
            <a:off x="5417018" y="1803025"/>
            <a:ext cx="274320" cy="274320"/>
          </a:xfrm>
          <a:prstGeom prst="ellipse">
            <a:avLst/>
          </a:prstGeom>
          <a:noFill/>
          <a:ln w="19050">
            <a:solidFill>
              <a:srgbClr val="262626"/>
            </a:solidFill>
          </a:ln>
          <a:effectLst/>
        </p:spPr>
        <p:txBody>
          <a:bodyPr rtlCol="0" anchor="ctr"/>
          <a:lstStyle/>
          <a:p/>
        </p:txBody>
      </p:sp>
      <p:cxnSp>
        <p:nvCxnSpPr>
          <p:cNvPr id="39" name="Connector 38"/>
          <p:cNvCxnSpPr/>
          <p:nvPr/>
        </p:nvCxnSpPr>
        <p:spPr>
          <a:xfrm>
            <a:off x="3365651" y="1950173"/>
            <a:ext cx="329184" cy="0"/>
          </a:xfrm>
          <a:prstGeom prst="line">
            <a:avLst/>
          </a:prstGeom>
          <a:ln w="19050">
            <a:solidFill>
              <a:srgbClr val="262626"/>
            </a:solidFill>
          </a:ln>
        </p:spPr>
      </p:cxnSp>
      <p:sp>
        <p:nvSpPr>
          <p:cNvPr id="40" name="Oval 39"/>
          <p:cNvSpPr/>
          <p:nvPr/>
        </p:nvSpPr>
        <p:spPr>
          <a:xfrm>
            <a:off x="3315359" y="1899881"/>
            <a:ext cx="100584" cy="100584"/>
          </a:xfrm>
          <a:prstGeom prst="ellipse">
            <a:avLst/>
          </a:prstGeom>
          <a:solidFill>
            <a:srgbClr val="262626"/>
          </a:solidFill>
          <a:ln w="12700">
            <a:solidFill>
              <a:srgbClr val="FFFFFF"/>
            </a:solidFill>
          </a:ln>
          <a:effectLst/>
        </p:spPr>
        <p:txBody>
          <a:bodyPr rtlCol="0" anchor="ctr"/>
          <a:lstStyle/>
          <a:p/>
        </p:txBody>
      </p:sp>
      <p:sp>
        <p:nvSpPr>
          <p:cNvPr id="41" name="Oval 40"/>
          <p:cNvSpPr/>
          <p:nvPr/>
        </p:nvSpPr>
        <p:spPr>
          <a:xfrm>
            <a:off x="3557675" y="1813013"/>
            <a:ext cx="274320" cy="27432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200" b="1" i="0">
                <a:solidFill>
                  <a:srgbClr val="262626"/>
                </a:solidFill>
                <a:latin typeface="Calibri"/>
              </a:rPr>
              <a:t>9</a:t>
            </a:r>
          </a:p>
        </p:txBody>
      </p:sp>
      <p:sp>
        <p:nvSpPr>
          <p:cNvPr id="42" name="Oval 41"/>
          <p:cNvSpPr/>
          <p:nvPr/>
        </p:nvSpPr>
        <p:spPr>
          <a:xfrm>
            <a:off x="3557675" y="1813013"/>
            <a:ext cx="274320" cy="274320"/>
          </a:xfrm>
          <a:prstGeom prst="ellipse">
            <a:avLst/>
          </a:prstGeom>
          <a:noFill/>
          <a:ln w="19050">
            <a:solidFill>
              <a:srgbClr val="262626"/>
            </a:solidFill>
          </a:ln>
          <a:effectLst/>
        </p:spPr>
        <p:txBody>
          <a:bodyPr rtlCol="0" anchor="ctr"/>
          <a:lstStyle/>
          <a:p/>
        </p:txBody>
      </p:sp>
      <p:cxnSp>
        <p:nvCxnSpPr>
          <p:cNvPr id="43" name="Connector 42"/>
          <p:cNvCxnSpPr/>
          <p:nvPr/>
        </p:nvCxnSpPr>
        <p:spPr>
          <a:xfrm>
            <a:off x="5493847" y="2845880"/>
            <a:ext cx="329184" cy="128016"/>
          </a:xfrm>
          <a:prstGeom prst="line">
            <a:avLst/>
          </a:prstGeom>
          <a:ln w="19050">
            <a:solidFill>
              <a:srgbClr val="262626"/>
            </a:solidFill>
          </a:ln>
        </p:spPr>
      </p:cxnSp>
      <p:sp>
        <p:nvSpPr>
          <p:cNvPr id="44" name="Oval 43"/>
          <p:cNvSpPr/>
          <p:nvPr/>
        </p:nvSpPr>
        <p:spPr>
          <a:xfrm>
            <a:off x="5443555" y="2795588"/>
            <a:ext cx="100584" cy="100584"/>
          </a:xfrm>
          <a:prstGeom prst="ellipse">
            <a:avLst/>
          </a:prstGeom>
          <a:solidFill>
            <a:srgbClr val="262626"/>
          </a:solidFill>
          <a:ln w="12700">
            <a:solidFill>
              <a:srgbClr val="FFFFFF"/>
            </a:solidFill>
          </a:ln>
          <a:effectLst/>
        </p:spPr>
        <p:txBody>
          <a:bodyPr rtlCol="0" anchor="ctr"/>
          <a:lstStyle/>
          <a:p/>
        </p:txBody>
      </p:sp>
      <p:sp>
        <p:nvSpPr>
          <p:cNvPr id="45" name="Oval 44"/>
          <p:cNvSpPr/>
          <p:nvPr/>
        </p:nvSpPr>
        <p:spPr>
          <a:xfrm>
            <a:off x="5685871" y="2836736"/>
            <a:ext cx="274320" cy="27432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200" b="1" i="0">
                <a:solidFill>
                  <a:srgbClr val="262626"/>
                </a:solidFill>
                <a:latin typeface="Calibri"/>
              </a:rPr>
              <a:t>10</a:t>
            </a:r>
          </a:p>
        </p:txBody>
      </p:sp>
      <p:sp>
        <p:nvSpPr>
          <p:cNvPr id="46" name="Oval 45"/>
          <p:cNvSpPr/>
          <p:nvPr/>
        </p:nvSpPr>
        <p:spPr>
          <a:xfrm>
            <a:off x="5685871" y="2836736"/>
            <a:ext cx="274320" cy="274320"/>
          </a:xfrm>
          <a:prstGeom prst="ellipse">
            <a:avLst/>
          </a:prstGeom>
          <a:noFill/>
          <a:ln w="19050">
            <a:solidFill>
              <a:srgbClr val="262626"/>
            </a:solidFill>
          </a:ln>
          <a:effectLst/>
        </p:spPr>
        <p:txBody>
          <a:bodyPr rtlCol="0" anchor="ctr"/>
          <a:lstStyle/>
          <a:p/>
        </p:txBody>
      </p:sp>
      <p:sp>
        <p:nvSpPr>
          <p:cNvPr id="47" name="Oval 46"/>
          <p:cNvSpPr/>
          <p:nvPr/>
        </p:nvSpPr>
        <p:spPr>
          <a:xfrm>
            <a:off x="8001000" y="1303020"/>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a:t>
            </a:r>
          </a:p>
        </p:txBody>
      </p:sp>
      <p:sp>
        <p:nvSpPr>
          <p:cNvPr id="48" name="Rectangle 47"/>
          <p:cNvSpPr/>
          <p:nvPr/>
        </p:nvSpPr>
        <p:spPr>
          <a:xfrm>
            <a:off x="8412480" y="1339596"/>
            <a:ext cx="256032" cy="256032"/>
          </a:xfrm>
          <a:prstGeom prst="rect">
            <a:avLst/>
          </a:prstGeom>
          <a:solidFill>
            <a:srgbClr val="EE2B24"/>
          </a:solidFill>
          <a:ln w="9525">
            <a:solidFill>
              <a:srgbClr val="767676"/>
            </a:solidFill>
          </a:ln>
          <a:effectLst/>
        </p:spPr>
        <p:txBody>
          <a:bodyPr rtlCol="0" anchor="ctr"/>
          <a:lstStyle/>
          <a:p/>
        </p:txBody>
      </p:sp>
      <p:sp>
        <p:nvSpPr>
          <p:cNvPr id="49" name="TextBox 48"/>
          <p:cNvSpPr txBox="1"/>
          <p:nvPr/>
        </p:nvSpPr>
        <p:spPr>
          <a:xfrm>
            <a:off x="8732520" y="1216152"/>
            <a:ext cx="2956255" cy="502920"/>
          </a:xfrm>
          <a:prstGeom prst="rect">
            <a:avLst/>
          </a:prstGeom>
          <a:noFill/>
        </p:spPr>
        <p:txBody>
          <a:bodyPr wrap="square" anchor="ctr" lIns="73152" rIns="73152" tIns="0" bIns="0">
            <a:noAutofit/>
          </a:bodyPr>
          <a:lstStyle/>
          <a:p>
            <a:pPr algn="l">
              <a:spcBef>
                <a:spcPts val="0"/>
              </a:spcBef>
              <a:spcAft>
                <a:spcPts val="0"/>
              </a:spcAft>
            </a:pPr>
            <a:r>
              <a:rPr lang="tr-TR" sz="1700" b="1" i="0">
                <a:solidFill>
                  <a:srgbClr val="262626"/>
                </a:solidFill>
                <a:latin typeface="Calibri"/>
              </a:rPr>
              <a:t>Ekvatoral iklim</a:t>
            </a:r>
          </a:p>
          <a:p>
            <a:pPr algn="l">
              <a:spcBef>
                <a:spcPts val="0"/>
              </a:spcBef>
              <a:spcAft>
                <a:spcPts val="0"/>
              </a:spcAft>
            </a:pPr>
            <a:r>
              <a:rPr lang="tr-TR" sz="1400" b="0" i="0">
                <a:solidFill>
                  <a:srgbClr val="767676"/>
                </a:solidFill>
                <a:latin typeface="Calibri"/>
              </a:rPr>
              <a:t>Amazon Havzası</a:t>
            </a:r>
          </a:p>
        </p:txBody>
      </p:sp>
      <p:sp>
        <p:nvSpPr>
          <p:cNvPr id="50" name="Oval 49"/>
          <p:cNvSpPr/>
          <p:nvPr/>
        </p:nvSpPr>
        <p:spPr>
          <a:xfrm>
            <a:off x="8001000" y="1805940"/>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2</a:t>
            </a:r>
          </a:p>
        </p:txBody>
      </p:sp>
      <p:sp>
        <p:nvSpPr>
          <p:cNvPr id="51" name="Rectangle 50"/>
          <p:cNvSpPr/>
          <p:nvPr/>
        </p:nvSpPr>
        <p:spPr>
          <a:xfrm>
            <a:off x="8412480" y="1842516"/>
            <a:ext cx="256032" cy="256032"/>
          </a:xfrm>
          <a:prstGeom prst="rect">
            <a:avLst/>
          </a:prstGeom>
          <a:solidFill>
            <a:srgbClr val="F8A839"/>
          </a:solidFill>
          <a:ln w="9525">
            <a:solidFill>
              <a:srgbClr val="767676"/>
            </a:solidFill>
          </a:ln>
          <a:effectLst/>
        </p:spPr>
        <p:txBody>
          <a:bodyPr rtlCol="0" anchor="ctr"/>
          <a:lstStyle/>
          <a:p/>
        </p:txBody>
      </p:sp>
      <p:sp>
        <p:nvSpPr>
          <p:cNvPr id="52" name="TextBox 51"/>
          <p:cNvSpPr txBox="1"/>
          <p:nvPr/>
        </p:nvSpPr>
        <p:spPr>
          <a:xfrm>
            <a:off x="8732520" y="1719072"/>
            <a:ext cx="2956255" cy="502920"/>
          </a:xfrm>
          <a:prstGeom prst="rect">
            <a:avLst/>
          </a:prstGeom>
          <a:noFill/>
        </p:spPr>
        <p:txBody>
          <a:bodyPr wrap="square" anchor="ctr" lIns="73152" rIns="73152" tIns="0" bIns="0">
            <a:noAutofit/>
          </a:bodyPr>
          <a:lstStyle/>
          <a:p>
            <a:pPr algn="l">
              <a:spcBef>
                <a:spcPts val="0"/>
              </a:spcBef>
              <a:spcAft>
                <a:spcPts val="0"/>
              </a:spcAft>
            </a:pPr>
            <a:r>
              <a:rPr lang="tr-TR" sz="1700" b="1" i="0">
                <a:solidFill>
                  <a:srgbClr val="262626"/>
                </a:solidFill>
                <a:latin typeface="Calibri"/>
              </a:rPr>
              <a:t>Savan iklimi</a:t>
            </a:r>
          </a:p>
          <a:p>
            <a:pPr algn="l">
              <a:spcBef>
                <a:spcPts val="0"/>
              </a:spcBef>
              <a:spcAft>
                <a:spcPts val="0"/>
              </a:spcAft>
            </a:pPr>
            <a:r>
              <a:rPr lang="tr-TR" sz="1400" b="0" i="0">
                <a:solidFill>
                  <a:srgbClr val="767676"/>
                </a:solidFill>
                <a:latin typeface="Calibri"/>
              </a:rPr>
              <a:t>Brezilya'nın iç kesimleri</a:t>
            </a:r>
          </a:p>
        </p:txBody>
      </p:sp>
      <p:sp>
        <p:nvSpPr>
          <p:cNvPr id="53" name="Oval 52"/>
          <p:cNvSpPr/>
          <p:nvPr/>
        </p:nvSpPr>
        <p:spPr>
          <a:xfrm>
            <a:off x="8001000" y="2308860"/>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3</a:t>
            </a:r>
          </a:p>
        </p:txBody>
      </p:sp>
      <p:sp>
        <p:nvSpPr>
          <p:cNvPr id="54" name="Rectangle 53"/>
          <p:cNvSpPr/>
          <p:nvPr/>
        </p:nvSpPr>
        <p:spPr>
          <a:xfrm>
            <a:off x="8412480" y="2345436"/>
            <a:ext cx="256032" cy="256032"/>
          </a:xfrm>
          <a:prstGeom prst="rect">
            <a:avLst/>
          </a:prstGeom>
          <a:solidFill>
            <a:srgbClr val="FFF200"/>
          </a:solidFill>
          <a:ln w="9525">
            <a:solidFill>
              <a:srgbClr val="767676"/>
            </a:solidFill>
          </a:ln>
          <a:effectLst/>
        </p:spPr>
        <p:txBody>
          <a:bodyPr rtlCol="0" anchor="ctr"/>
          <a:lstStyle/>
          <a:p/>
        </p:txBody>
      </p:sp>
      <p:sp>
        <p:nvSpPr>
          <p:cNvPr id="55" name="TextBox 54"/>
          <p:cNvSpPr txBox="1"/>
          <p:nvPr/>
        </p:nvSpPr>
        <p:spPr>
          <a:xfrm>
            <a:off x="8732520" y="2221992"/>
            <a:ext cx="2956255" cy="502920"/>
          </a:xfrm>
          <a:prstGeom prst="rect">
            <a:avLst/>
          </a:prstGeom>
          <a:noFill/>
        </p:spPr>
        <p:txBody>
          <a:bodyPr wrap="square" anchor="ctr" lIns="73152" rIns="73152" tIns="0" bIns="0">
            <a:noAutofit/>
          </a:bodyPr>
          <a:lstStyle/>
          <a:p>
            <a:pPr algn="l">
              <a:spcBef>
                <a:spcPts val="0"/>
              </a:spcBef>
              <a:spcAft>
                <a:spcPts val="0"/>
              </a:spcAft>
            </a:pPr>
            <a:r>
              <a:rPr lang="tr-TR" sz="1700" b="1" i="0">
                <a:solidFill>
                  <a:srgbClr val="262626"/>
                </a:solidFill>
                <a:latin typeface="Calibri"/>
              </a:rPr>
              <a:t>Çöl iklimi</a:t>
            </a:r>
          </a:p>
          <a:p>
            <a:pPr algn="l">
              <a:spcBef>
                <a:spcPts val="0"/>
              </a:spcBef>
              <a:spcAft>
                <a:spcPts val="0"/>
              </a:spcAft>
            </a:pPr>
            <a:r>
              <a:rPr lang="tr-TR" sz="1400" b="0" i="0">
                <a:solidFill>
                  <a:srgbClr val="767676"/>
                </a:solidFill>
                <a:latin typeface="Calibri"/>
              </a:rPr>
              <a:t>Sahra</a:t>
            </a:r>
          </a:p>
        </p:txBody>
      </p:sp>
      <p:sp>
        <p:nvSpPr>
          <p:cNvPr id="56" name="Oval 55"/>
          <p:cNvSpPr/>
          <p:nvPr/>
        </p:nvSpPr>
        <p:spPr>
          <a:xfrm>
            <a:off x="8001000" y="2811780"/>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4</a:t>
            </a:r>
          </a:p>
        </p:txBody>
      </p:sp>
      <p:sp>
        <p:nvSpPr>
          <p:cNvPr id="57" name="Rectangle 56"/>
          <p:cNvSpPr/>
          <p:nvPr/>
        </p:nvSpPr>
        <p:spPr>
          <a:xfrm>
            <a:off x="8412480" y="2848356"/>
            <a:ext cx="256032" cy="256032"/>
          </a:xfrm>
          <a:prstGeom prst="rect">
            <a:avLst/>
          </a:prstGeom>
          <a:solidFill>
            <a:srgbClr val="46B649"/>
          </a:solidFill>
          <a:ln w="9525">
            <a:solidFill>
              <a:srgbClr val="767676"/>
            </a:solidFill>
          </a:ln>
          <a:effectLst/>
        </p:spPr>
        <p:txBody>
          <a:bodyPr rtlCol="0" anchor="ctr"/>
          <a:lstStyle/>
          <a:p/>
        </p:txBody>
      </p:sp>
      <p:sp>
        <p:nvSpPr>
          <p:cNvPr id="58" name="TextBox 57"/>
          <p:cNvSpPr txBox="1"/>
          <p:nvPr/>
        </p:nvSpPr>
        <p:spPr>
          <a:xfrm>
            <a:off x="8732520" y="2724912"/>
            <a:ext cx="2956255" cy="502920"/>
          </a:xfrm>
          <a:prstGeom prst="rect">
            <a:avLst/>
          </a:prstGeom>
          <a:noFill/>
        </p:spPr>
        <p:txBody>
          <a:bodyPr wrap="square" anchor="ctr" lIns="73152" rIns="73152" tIns="0" bIns="0">
            <a:noAutofit/>
          </a:bodyPr>
          <a:lstStyle/>
          <a:p>
            <a:pPr algn="l">
              <a:spcBef>
                <a:spcPts val="0"/>
              </a:spcBef>
              <a:spcAft>
                <a:spcPts val="0"/>
              </a:spcAft>
            </a:pPr>
            <a:r>
              <a:rPr lang="tr-TR" sz="1700" b="1" i="0">
                <a:solidFill>
                  <a:srgbClr val="262626"/>
                </a:solidFill>
                <a:latin typeface="Calibri"/>
              </a:rPr>
              <a:t>Muson iklimi</a:t>
            </a:r>
          </a:p>
          <a:p>
            <a:pPr algn="l">
              <a:spcBef>
                <a:spcPts val="0"/>
              </a:spcBef>
              <a:spcAft>
                <a:spcPts val="0"/>
              </a:spcAft>
            </a:pPr>
            <a:r>
              <a:rPr lang="tr-TR" sz="1400" b="0" i="0">
                <a:solidFill>
                  <a:srgbClr val="767676"/>
                </a:solidFill>
                <a:latin typeface="Calibri"/>
              </a:rPr>
              <a:t>Güneydoğu Asya</a:t>
            </a:r>
          </a:p>
        </p:txBody>
      </p:sp>
      <p:sp>
        <p:nvSpPr>
          <p:cNvPr id="59" name="Oval 58"/>
          <p:cNvSpPr/>
          <p:nvPr/>
        </p:nvSpPr>
        <p:spPr>
          <a:xfrm>
            <a:off x="8001000" y="3314700"/>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5</a:t>
            </a:r>
          </a:p>
        </p:txBody>
      </p:sp>
      <p:sp>
        <p:nvSpPr>
          <p:cNvPr id="60" name="Rectangle 59"/>
          <p:cNvSpPr/>
          <p:nvPr/>
        </p:nvSpPr>
        <p:spPr>
          <a:xfrm>
            <a:off x="8412480" y="3351276"/>
            <a:ext cx="256032" cy="256032"/>
          </a:xfrm>
          <a:prstGeom prst="rect">
            <a:avLst/>
          </a:prstGeom>
          <a:solidFill>
            <a:srgbClr val="F179AF"/>
          </a:solidFill>
          <a:ln w="9525">
            <a:solidFill>
              <a:srgbClr val="767676"/>
            </a:solidFill>
          </a:ln>
          <a:effectLst/>
        </p:spPr>
        <p:txBody>
          <a:bodyPr rtlCol="0" anchor="ctr"/>
          <a:lstStyle/>
          <a:p/>
        </p:txBody>
      </p:sp>
      <p:sp>
        <p:nvSpPr>
          <p:cNvPr id="61" name="TextBox 60"/>
          <p:cNvSpPr txBox="1"/>
          <p:nvPr/>
        </p:nvSpPr>
        <p:spPr>
          <a:xfrm>
            <a:off x="8732520" y="3227832"/>
            <a:ext cx="2956255" cy="502920"/>
          </a:xfrm>
          <a:prstGeom prst="rect">
            <a:avLst/>
          </a:prstGeom>
          <a:noFill/>
        </p:spPr>
        <p:txBody>
          <a:bodyPr wrap="square" anchor="ctr" lIns="73152" rIns="73152" tIns="0" bIns="0">
            <a:noAutofit/>
          </a:bodyPr>
          <a:lstStyle/>
          <a:p>
            <a:pPr algn="l">
              <a:spcBef>
                <a:spcPts val="0"/>
              </a:spcBef>
              <a:spcAft>
                <a:spcPts val="0"/>
              </a:spcAft>
            </a:pPr>
            <a:r>
              <a:rPr lang="tr-TR" sz="1700" b="1" i="0">
                <a:solidFill>
                  <a:srgbClr val="262626"/>
                </a:solidFill>
                <a:latin typeface="Calibri"/>
              </a:rPr>
              <a:t>Akdeniz iklimi</a:t>
            </a:r>
          </a:p>
          <a:p>
            <a:pPr algn="l">
              <a:spcBef>
                <a:spcPts val="0"/>
              </a:spcBef>
              <a:spcAft>
                <a:spcPts val="0"/>
              </a:spcAft>
            </a:pPr>
            <a:r>
              <a:rPr lang="tr-TR" sz="1400" b="0" i="0">
                <a:solidFill>
                  <a:srgbClr val="767676"/>
                </a:solidFill>
                <a:latin typeface="Calibri"/>
              </a:rPr>
              <a:t>Kaliforniya</a:t>
            </a:r>
          </a:p>
        </p:txBody>
      </p:sp>
      <p:sp>
        <p:nvSpPr>
          <p:cNvPr id="62" name="Oval 61"/>
          <p:cNvSpPr/>
          <p:nvPr/>
        </p:nvSpPr>
        <p:spPr>
          <a:xfrm>
            <a:off x="8001000" y="3817620"/>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6</a:t>
            </a:r>
          </a:p>
        </p:txBody>
      </p:sp>
      <p:sp>
        <p:nvSpPr>
          <p:cNvPr id="63" name="Rectangle 62"/>
          <p:cNvSpPr/>
          <p:nvPr/>
        </p:nvSpPr>
        <p:spPr>
          <a:xfrm>
            <a:off x="8412480" y="3854196"/>
            <a:ext cx="256032" cy="256032"/>
          </a:xfrm>
          <a:prstGeom prst="rect">
            <a:avLst/>
          </a:prstGeom>
          <a:solidFill>
            <a:srgbClr val="10793D"/>
          </a:solidFill>
          <a:ln w="9525">
            <a:solidFill>
              <a:srgbClr val="767676"/>
            </a:solidFill>
          </a:ln>
          <a:effectLst/>
        </p:spPr>
        <p:txBody>
          <a:bodyPr rtlCol="0" anchor="ctr"/>
          <a:lstStyle/>
          <a:p/>
        </p:txBody>
      </p:sp>
      <p:sp>
        <p:nvSpPr>
          <p:cNvPr id="64" name="TextBox 63"/>
          <p:cNvSpPr txBox="1"/>
          <p:nvPr/>
        </p:nvSpPr>
        <p:spPr>
          <a:xfrm>
            <a:off x="8732520" y="3730752"/>
            <a:ext cx="2956255" cy="502920"/>
          </a:xfrm>
          <a:prstGeom prst="rect">
            <a:avLst/>
          </a:prstGeom>
          <a:noFill/>
        </p:spPr>
        <p:txBody>
          <a:bodyPr wrap="square" anchor="ctr" lIns="73152" rIns="73152" tIns="0" bIns="0">
            <a:noAutofit/>
          </a:bodyPr>
          <a:lstStyle/>
          <a:p>
            <a:pPr algn="l">
              <a:spcBef>
                <a:spcPts val="0"/>
              </a:spcBef>
              <a:spcAft>
                <a:spcPts val="0"/>
              </a:spcAft>
            </a:pPr>
            <a:r>
              <a:rPr lang="tr-TR" sz="1700" b="1" i="0">
                <a:solidFill>
                  <a:srgbClr val="262626"/>
                </a:solidFill>
                <a:latin typeface="Calibri"/>
              </a:rPr>
              <a:t>Okyanusal iklim</a:t>
            </a:r>
          </a:p>
          <a:p>
            <a:pPr algn="l">
              <a:spcBef>
                <a:spcPts val="0"/>
              </a:spcBef>
              <a:spcAft>
                <a:spcPts val="0"/>
              </a:spcAft>
            </a:pPr>
            <a:r>
              <a:rPr lang="tr-TR" sz="1400" b="0" i="0">
                <a:solidFill>
                  <a:srgbClr val="767676"/>
                </a:solidFill>
                <a:latin typeface="Calibri"/>
              </a:rPr>
              <a:t>Şili'nin güneyi</a:t>
            </a:r>
          </a:p>
        </p:txBody>
      </p:sp>
      <p:sp>
        <p:nvSpPr>
          <p:cNvPr id="65" name="Oval 64"/>
          <p:cNvSpPr/>
          <p:nvPr/>
        </p:nvSpPr>
        <p:spPr>
          <a:xfrm>
            <a:off x="8001000" y="4320540"/>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7</a:t>
            </a:r>
          </a:p>
        </p:txBody>
      </p:sp>
      <p:sp>
        <p:nvSpPr>
          <p:cNvPr id="66" name="Rectangle 65"/>
          <p:cNvSpPr/>
          <p:nvPr/>
        </p:nvSpPr>
        <p:spPr>
          <a:xfrm>
            <a:off x="8412480" y="4357116"/>
            <a:ext cx="256032" cy="256032"/>
          </a:xfrm>
          <a:prstGeom prst="rect">
            <a:avLst/>
          </a:prstGeom>
          <a:solidFill>
            <a:srgbClr val="C5D76C"/>
          </a:solidFill>
          <a:ln w="9525">
            <a:solidFill>
              <a:srgbClr val="767676"/>
            </a:solidFill>
          </a:ln>
          <a:effectLst/>
        </p:spPr>
        <p:txBody>
          <a:bodyPr rtlCol="0" anchor="ctr"/>
          <a:lstStyle/>
          <a:p/>
        </p:txBody>
      </p:sp>
      <p:sp>
        <p:nvSpPr>
          <p:cNvPr id="67" name="TextBox 66"/>
          <p:cNvSpPr txBox="1"/>
          <p:nvPr/>
        </p:nvSpPr>
        <p:spPr>
          <a:xfrm>
            <a:off x="8732520" y="4233672"/>
            <a:ext cx="2956255" cy="502920"/>
          </a:xfrm>
          <a:prstGeom prst="rect">
            <a:avLst/>
          </a:prstGeom>
          <a:noFill/>
        </p:spPr>
        <p:txBody>
          <a:bodyPr wrap="square" anchor="ctr" lIns="73152" rIns="73152" tIns="0" bIns="0">
            <a:noAutofit/>
          </a:bodyPr>
          <a:lstStyle/>
          <a:p>
            <a:pPr algn="l">
              <a:spcBef>
                <a:spcPts val="0"/>
              </a:spcBef>
              <a:spcAft>
                <a:spcPts val="0"/>
              </a:spcAft>
            </a:pPr>
            <a:r>
              <a:rPr lang="tr-TR" sz="1700" b="1" i="0">
                <a:solidFill>
                  <a:srgbClr val="262626"/>
                </a:solidFill>
                <a:latin typeface="Calibri"/>
              </a:rPr>
              <a:t>Ilıman karasal (step) iklim</a:t>
            </a:r>
          </a:p>
          <a:p>
            <a:pPr algn="l">
              <a:spcBef>
                <a:spcPts val="0"/>
              </a:spcBef>
              <a:spcAft>
                <a:spcPts val="0"/>
              </a:spcAft>
            </a:pPr>
            <a:r>
              <a:rPr lang="tr-TR" sz="1400" b="0" i="0">
                <a:solidFill>
                  <a:srgbClr val="767676"/>
                </a:solidFill>
                <a:latin typeface="Calibri"/>
              </a:rPr>
              <a:t>Orta Asya</a:t>
            </a:r>
          </a:p>
        </p:txBody>
      </p:sp>
      <p:sp>
        <p:nvSpPr>
          <p:cNvPr id="68" name="Oval 67"/>
          <p:cNvSpPr/>
          <p:nvPr/>
        </p:nvSpPr>
        <p:spPr>
          <a:xfrm>
            <a:off x="8001000" y="4823460"/>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8</a:t>
            </a:r>
          </a:p>
        </p:txBody>
      </p:sp>
      <p:sp>
        <p:nvSpPr>
          <p:cNvPr id="69" name="Rectangle 68"/>
          <p:cNvSpPr/>
          <p:nvPr/>
        </p:nvSpPr>
        <p:spPr>
          <a:xfrm>
            <a:off x="8412480" y="4860036"/>
            <a:ext cx="256032" cy="256032"/>
          </a:xfrm>
          <a:prstGeom prst="rect">
            <a:avLst/>
          </a:prstGeom>
          <a:solidFill>
            <a:srgbClr val="B789BE"/>
          </a:solidFill>
          <a:ln w="9525">
            <a:solidFill>
              <a:srgbClr val="767676"/>
            </a:solidFill>
          </a:ln>
          <a:effectLst/>
        </p:spPr>
        <p:txBody>
          <a:bodyPr rtlCol="0" anchor="ctr"/>
          <a:lstStyle/>
          <a:p/>
        </p:txBody>
      </p:sp>
      <p:sp>
        <p:nvSpPr>
          <p:cNvPr id="70" name="TextBox 69"/>
          <p:cNvSpPr txBox="1"/>
          <p:nvPr/>
        </p:nvSpPr>
        <p:spPr>
          <a:xfrm>
            <a:off x="8732520" y="4736592"/>
            <a:ext cx="2956255" cy="502920"/>
          </a:xfrm>
          <a:prstGeom prst="rect">
            <a:avLst/>
          </a:prstGeom>
          <a:noFill/>
        </p:spPr>
        <p:txBody>
          <a:bodyPr wrap="square" anchor="ctr" lIns="73152" rIns="73152" tIns="0" bIns="0">
            <a:noAutofit/>
          </a:bodyPr>
          <a:lstStyle/>
          <a:p>
            <a:pPr algn="l">
              <a:spcBef>
                <a:spcPts val="0"/>
              </a:spcBef>
              <a:spcAft>
                <a:spcPts val="0"/>
              </a:spcAft>
            </a:pPr>
            <a:r>
              <a:rPr lang="tr-TR" sz="1700" b="1" i="0">
                <a:solidFill>
                  <a:srgbClr val="262626"/>
                </a:solidFill>
                <a:latin typeface="Calibri"/>
              </a:rPr>
              <a:t>Sert karasal iklim</a:t>
            </a:r>
          </a:p>
          <a:p>
            <a:pPr algn="l">
              <a:spcBef>
                <a:spcPts val="0"/>
              </a:spcBef>
              <a:spcAft>
                <a:spcPts val="0"/>
              </a:spcAft>
            </a:pPr>
            <a:r>
              <a:rPr lang="tr-TR" sz="1400" b="0" i="0">
                <a:solidFill>
                  <a:srgbClr val="767676"/>
                </a:solidFill>
                <a:latin typeface="Calibri"/>
              </a:rPr>
              <a:t>Sibirya</a:t>
            </a:r>
          </a:p>
        </p:txBody>
      </p:sp>
      <p:sp>
        <p:nvSpPr>
          <p:cNvPr id="71" name="Oval 70"/>
          <p:cNvSpPr/>
          <p:nvPr/>
        </p:nvSpPr>
        <p:spPr>
          <a:xfrm>
            <a:off x="8001000" y="5326380"/>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9</a:t>
            </a:r>
          </a:p>
        </p:txBody>
      </p:sp>
      <p:sp>
        <p:nvSpPr>
          <p:cNvPr id="72" name="Rectangle 71"/>
          <p:cNvSpPr/>
          <p:nvPr/>
        </p:nvSpPr>
        <p:spPr>
          <a:xfrm>
            <a:off x="8412480" y="5362956"/>
            <a:ext cx="256032" cy="256032"/>
          </a:xfrm>
          <a:prstGeom prst="rect">
            <a:avLst/>
          </a:prstGeom>
          <a:solidFill>
            <a:srgbClr val="FFFFFF"/>
          </a:solidFill>
          <a:ln w="9525">
            <a:solidFill>
              <a:srgbClr val="767676"/>
            </a:solidFill>
          </a:ln>
          <a:effectLst/>
        </p:spPr>
        <p:txBody>
          <a:bodyPr rtlCol="0" anchor="ctr"/>
          <a:lstStyle/>
          <a:p/>
        </p:txBody>
      </p:sp>
      <p:sp>
        <p:nvSpPr>
          <p:cNvPr id="73" name="TextBox 72"/>
          <p:cNvSpPr txBox="1"/>
          <p:nvPr/>
        </p:nvSpPr>
        <p:spPr>
          <a:xfrm>
            <a:off x="8732520" y="5239512"/>
            <a:ext cx="2956255" cy="502920"/>
          </a:xfrm>
          <a:prstGeom prst="rect">
            <a:avLst/>
          </a:prstGeom>
          <a:noFill/>
        </p:spPr>
        <p:txBody>
          <a:bodyPr wrap="square" anchor="ctr" lIns="73152" rIns="73152" tIns="0" bIns="0">
            <a:noAutofit/>
          </a:bodyPr>
          <a:lstStyle/>
          <a:p>
            <a:pPr algn="l">
              <a:spcBef>
                <a:spcPts val="0"/>
              </a:spcBef>
              <a:spcAft>
                <a:spcPts val="0"/>
              </a:spcAft>
            </a:pPr>
            <a:r>
              <a:rPr lang="tr-TR" sz="1700" b="1" i="0">
                <a:solidFill>
                  <a:srgbClr val="262626"/>
                </a:solidFill>
                <a:latin typeface="Calibri"/>
              </a:rPr>
              <a:t>Kutup iklimi</a:t>
            </a:r>
          </a:p>
          <a:p>
            <a:pPr algn="l">
              <a:spcBef>
                <a:spcPts val="0"/>
              </a:spcBef>
              <a:spcAft>
                <a:spcPts val="0"/>
              </a:spcAft>
            </a:pPr>
            <a:r>
              <a:rPr lang="tr-TR" sz="1400" b="0" i="0">
                <a:solidFill>
                  <a:srgbClr val="767676"/>
                </a:solidFill>
                <a:latin typeface="Calibri"/>
              </a:rPr>
              <a:t>Grönland'ın içi</a:t>
            </a:r>
          </a:p>
        </p:txBody>
      </p:sp>
      <p:sp>
        <p:nvSpPr>
          <p:cNvPr id="74" name="Oval 73"/>
          <p:cNvSpPr/>
          <p:nvPr/>
        </p:nvSpPr>
        <p:spPr>
          <a:xfrm>
            <a:off x="8001000" y="5829300"/>
            <a:ext cx="329184" cy="32918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10</a:t>
            </a:r>
          </a:p>
        </p:txBody>
      </p:sp>
      <p:sp>
        <p:nvSpPr>
          <p:cNvPr id="75" name="Rectangle 74"/>
          <p:cNvSpPr/>
          <p:nvPr/>
        </p:nvSpPr>
        <p:spPr>
          <a:xfrm>
            <a:off x="8412480" y="5865876"/>
            <a:ext cx="256032" cy="256032"/>
          </a:xfrm>
          <a:prstGeom prst="rect">
            <a:avLst/>
          </a:prstGeom>
          <a:solidFill>
            <a:srgbClr val="722B90"/>
          </a:solidFill>
          <a:ln w="9525">
            <a:solidFill>
              <a:srgbClr val="767676"/>
            </a:solidFill>
          </a:ln>
          <a:effectLst/>
        </p:spPr>
        <p:txBody>
          <a:bodyPr rtlCol="0" anchor="ctr"/>
          <a:lstStyle/>
          <a:p/>
        </p:txBody>
      </p:sp>
      <p:sp>
        <p:nvSpPr>
          <p:cNvPr id="76" name="TextBox 75"/>
          <p:cNvSpPr txBox="1"/>
          <p:nvPr/>
        </p:nvSpPr>
        <p:spPr>
          <a:xfrm>
            <a:off x="8732520" y="5742432"/>
            <a:ext cx="2956255" cy="502920"/>
          </a:xfrm>
          <a:prstGeom prst="rect">
            <a:avLst/>
          </a:prstGeom>
          <a:noFill/>
        </p:spPr>
        <p:txBody>
          <a:bodyPr wrap="square" anchor="ctr" lIns="73152" rIns="73152" tIns="0" bIns="0">
            <a:noAutofit/>
          </a:bodyPr>
          <a:lstStyle/>
          <a:p>
            <a:pPr algn="l">
              <a:spcBef>
                <a:spcPts val="0"/>
              </a:spcBef>
              <a:spcAft>
                <a:spcPts val="0"/>
              </a:spcAft>
            </a:pPr>
            <a:r>
              <a:rPr lang="tr-TR" sz="1700" b="1" i="0">
                <a:solidFill>
                  <a:srgbClr val="262626"/>
                </a:solidFill>
                <a:latin typeface="Calibri"/>
              </a:rPr>
              <a:t>Yüksek dağ iklimi</a:t>
            </a:r>
          </a:p>
          <a:p>
            <a:pPr algn="l">
              <a:spcBef>
                <a:spcPts val="0"/>
              </a:spcBef>
              <a:spcAft>
                <a:spcPts val="0"/>
              </a:spcAft>
            </a:pPr>
            <a:r>
              <a:rPr lang="tr-TR" sz="1400" b="0" i="0">
                <a:solidFill>
                  <a:srgbClr val="767676"/>
                </a:solidFill>
                <a:latin typeface="Calibri"/>
              </a:rPr>
              <a:t>Tibet</a:t>
            </a:r>
          </a:p>
        </p:txBody>
      </p:sp>
      <p:sp>
        <p:nvSpPr>
          <p:cNvPr id="77" name="TextBox 76"/>
          <p:cNvSpPr txBox="1"/>
          <p:nvPr/>
        </p:nvSpPr>
        <p:spPr>
          <a:xfrm>
            <a:off x="502920" y="1216152"/>
            <a:ext cx="7315200" cy="45720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E7D32"/>
                </a:solidFill>
                <a:latin typeface="Calibri"/>
              </a:rPr>
              <a:t>Numaralı yerler ve iklim türleri</a:t>
            </a:r>
          </a:p>
        </p:txBody>
      </p:sp>
      <p:sp>
        <p:nvSpPr>
          <p:cNvPr id="78" name="TextBox 7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79" name="Rounded Rectangle 7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a:t>
            </a:r>
          </a:p>
        </p:txBody>
      </p:sp>
      <p:sp>
        <p:nvSpPr>
          <p:cNvPr id="80" name="TextBox 7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 / 217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3</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 iklim türlerinden hangisi soğuk iklimler grubunda yer alır?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Sert karasal iklim</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Okyanusal iklim</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Yüksek dağ iklimi</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Savan iklimi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Muson iklimi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 / 217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3</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Aşağıdaki iklim türlerinden hangisi soğuk iklimler grubunda yer alır?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Sert karasal iklim</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Okyanusal iklim</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Yüksek dağ iklimi</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Savan iklimi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Muson iklimi</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Soğuk iklimler tundra (kutup altı), kutup ve yüksek dağ iklimleridir; sert karasal iklim ılıman iklimlerdendir (s. 118).</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 / 217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 bir kuşak, çeşitli iklimler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15. HAFTA</a:t>
            </a:r>
          </a:p>
        </p:txBody>
      </p:sp>
      <p:pic>
        <p:nvPicPr>
          <p:cNvPr id="6" name="Picture 5" descr="h15_harita313.jpg"/>
          <p:cNvPicPr>
            <a:picLocks noChangeAspect="1"/>
          </p:cNvPicPr>
          <p:nvPr/>
        </p:nvPicPr>
        <p:blipFill>
          <a:blip r:embed="rId3"/>
          <a:stretch>
            <a:fillRect/>
          </a:stretch>
        </p:blipFill>
        <p:spPr>
          <a:xfrm>
            <a:off x="502920" y="1216152"/>
            <a:ext cx="6766560" cy="3636106"/>
          </a:xfrm>
          <a:prstGeom prst="rect">
            <a:avLst/>
          </a:prstGeom>
          <a:ln w="9525">
            <a:solidFill>
              <a:srgbClr val="D9D9D9"/>
            </a:solidFill>
          </a:ln>
        </p:spPr>
      </p:pic>
      <p:sp>
        <p:nvSpPr>
          <p:cNvPr id="7" name="TextBox 6"/>
          <p:cNvSpPr txBox="1"/>
          <p:nvPr/>
        </p:nvSpPr>
        <p:spPr>
          <a:xfrm>
            <a:off x="502920" y="4870546"/>
            <a:ext cx="6766560"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Harita 3.13: Türkiye iklim türleri haritası (Kitap s. 119)</a:t>
            </a:r>
          </a:p>
        </p:txBody>
      </p:sp>
      <p:sp>
        <p:nvSpPr>
          <p:cNvPr id="8" name="Rounded Rectangle 7"/>
          <p:cNvSpPr/>
          <p:nvPr/>
        </p:nvSpPr>
        <p:spPr>
          <a:xfrm>
            <a:off x="502920" y="5199730"/>
            <a:ext cx="6766560" cy="1073054"/>
          </a:xfrm>
          <a:prstGeom prst="roundRect">
            <a:avLst>
              <a:gd name="adj" fmla="val 8000"/>
            </a:avLst>
          </a:prstGeom>
          <a:solidFill>
            <a:srgbClr val="F0F0F0"/>
          </a:solidFill>
          <a:ln>
            <a:noFill/>
          </a:ln>
          <a:effectLst/>
        </p:spPr>
        <p:txBody>
          <a:bodyPr rtlCol="0" anchor="ctr"/>
          <a:lstStyle/>
          <a:p/>
        </p:txBody>
      </p:sp>
      <p:sp>
        <p:nvSpPr>
          <p:cNvPr id="9" name="Rectangle 8"/>
          <p:cNvSpPr/>
          <p:nvPr/>
        </p:nvSpPr>
        <p:spPr>
          <a:xfrm>
            <a:off x="502920" y="5199730"/>
            <a:ext cx="118872" cy="1073054"/>
          </a:xfrm>
          <a:prstGeom prst="rect">
            <a:avLst/>
          </a:prstGeom>
          <a:solidFill>
            <a:srgbClr val="B85C12"/>
          </a:solidFill>
          <a:ln>
            <a:noFill/>
          </a:ln>
          <a:effectLst/>
        </p:spPr>
        <p:txBody>
          <a:bodyPr rtlCol="0" anchor="ctr"/>
          <a:lstStyle/>
          <a:p/>
        </p:txBody>
      </p:sp>
      <p:sp>
        <p:nvSpPr>
          <p:cNvPr id="10" name="TextBox 9"/>
          <p:cNvSpPr txBox="1"/>
          <p:nvPr/>
        </p:nvSpPr>
        <p:spPr>
          <a:xfrm>
            <a:off x="777240" y="5199730"/>
            <a:ext cx="6355080" cy="1073054"/>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Akdeniz ve Karadeniz iklimleri ile karasal iklim, Türkiye’de etkili olan üç büyük iklim türüdür.</a:t>
            </a:r>
          </a:p>
        </p:txBody>
      </p:sp>
      <p:sp>
        <p:nvSpPr>
          <p:cNvPr id="11" name="Rounded Rectangle 10"/>
          <p:cNvSpPr/>
          <p:nvPr/>
        </p:nvSpPr>
        <p:spPr>
          <a:xfrm>
            <a:off x="7498080" y="1216152"/>
            <a:ext cx="4190695" cy="1417320"/>
          </a:xfrm>
          <a:prstGeom prst="roundRect">
            <a:avLst>
              <a:gd name="adj" fmla="val 8000"/>
            </a:avLst>
          </a:prstGeom>
          <a:solidFill>
            <a:srgbClr val="F0F0F0"/>
          </a:solidFill>
          <a:ln>
            <a:noFill/>
          </a:ln>
          <a:effectLst/>
        </p:spPr>
        <p:txBody>
          <a:bodyPr rtlCol="0" anchor="ctr"/>
          <a:lstStyle/>
          <a:p/>
        </p:txBody>
      </p:sp>
      <p:sp>
        <p:nvSpPr>
          <p:cNvPr id="12" name="Rectangle 11"/>
          <p:cNvSpPr/>
          <p:nvPr/>
        </p:nvSpPr>
        <p:spPr>
          <a:xfrm>
            <a:off x="7498080" y="1216152"/>
            <a:ext cx="118872" cy="1417320"/>
          </a:xfrm>
          <a:prstGeom prst="rect">
            <a:avLst/>
          </a:prstGeom>
          <a:solidFill>
            <a:srgbClr val="B85C12"/>
          </a:solidFill>
          <a:ln>
            <a:noFill/>
          </a:ln>
          <a:effectLst/>
        </p:spPr>
        <p:txBody>
          <a:bodyPr rtlCol="0" anchor="ctr"/>
          <a:lstStyle/>
          <a:p/>
        </p:txBody>
      </p:sp>
      <p:sp>
        <p:nvSpPr>
          <p:cNvPr id="13" name="TextBox 12"/>
          <p:cNvSpPr txBox="1"/>
          <p:nvPr/>
        </p:nvSpPr>
        <p:spPr>
          <a:xfrm>
            <a:off x="7772400" y="1216152"/>
            <a:ext cx="3779215" cy="14173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Türkiye, mutlak konumu itibarıyla Akdeniz iklim kuşağı içinde yer alır.</a:t>
            </a:r>
          </a:p>
        </p:txBody>
      </p:sp>
      <p:sp>
        <p:nvSpPr>
          <p:cNvPr id="14" name="TextBox 13"/>
          <p:cNvSpPr txBox="1"/>
          <p:nvPr/>
        </p:nvSpPr>
        <p:spPr>
          <a:xfrm>
            <a:off x="7498080" y="2770632"/>
            <a:ext cx="4190695" cy="45720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B85C12"/>
                </a:solidFill>
                <a:latin typeface="Calibri"/>
              </a:rPr>
              <a:t>Buna rağmen çeşitli iklimler var, çünkü:</a:t>
            </a:r>
          </a:p>
        </p:txBody>
      </p:sp>
      <p:sp>
        <p:nvSpPr>
          <p:cNvPr id="15" name="Rounded Rectangle 14"/>
          <p:cNvSpPr/>
          <p:nvPr/>
        </p:nvSpPr>
        <p:spPr>
          <a:xfrm>
            <a:off x="7498080" y="3319272"/>
            <a:ext cx="4190695" cy="868680"/>
          </a:xfrm>
          <a:prstGeom prst="roundRect">
            <a:avLst>
              <a:gd name="adj" fmla="val 30000"/>
            </a:avLst>
          </a:prstGeom>
          <a:solidFill>
            <a:srgbClr val="FFFFFF"/>
          </a:solidFill>
          <a:ln w="25400">
            <a:solidFill>
              <a:srgbClr val="B85C12"/>
            </a:solidFill>
          </a:ln>
          <a:effectLst/>
        </p:spPr>
        <p:txBody>
          <a:bodyPr rtlCol="0" anchor="ctr" wrap="square" lIns="658368" rIns="658368" tIns="73152" bIns="73152">
            <a:noAutofit/>
          </a:bodyPr>
          <a:lstStyle/>
          <a:p>
            <a:pPr algn="ctr">
              <a:spcBef>
                <a:spcPts val="0"/>
              </a:spcBef>
              <a:spcAft>
                <a:spcPts val="0"/>
              </a:spcAft>
            </a:pPr>
            <a:r>
              <a:rPr lang="tr-TR" sz="1750" b="1" i="0">
                <a:solidFill>
                  <a:srgbClr val="262626"/>
                </a:solidFill>
                <a:latin typeface="Calibri"/>
              </a:rPr>
              <a:t>kısa mesafelerde yükseltinin çok fazla değişmesi</a:t>
            </a:r>
          </a:p>
        </p:txBody>
      </p:sp>
      <p:sp>
        <p:nvSpPr>
          <p:cNvPr id="16" name="Oval 15"/>
          <p:cNvSpPr/>
          <p:nvPr/>
        </p:nvSpPr>
        <p:spPr>
          <a:xfrm>
            <a:off x="7607808" y="3520440"/>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17" name="Rounded Rectangle 16"/>
          <p:cNvSpPr/>
          <p:nvPr/>
        </p:nvSpPr>
        <p:spPr>
          <a:xfrm>
            <a:off x="7498080" y="4325112"/>
            <a:ext cx="4190695" cy="868680"/>
          </a:xfrm>
          <a:prstGeom prst="roundRect">
            <a:avLst>
              <a:gd name="adj" fmla="val 30000"/>
            </a:avLst>
          </a:prstGeom>
          <a:solidFill>
            <a:srgbClr val="FFFFFF"/>
          </a:solidFill>
          <a:ln w="25400">
            <a:solidFill>
              <a:srgbClr val="B85C12"/>
            </a:solidFill>
          </a:ln>
          <a:effectLst/>
        </p:spPr>
        <p:txBody>
          <a:bodyPr rtlCol="0" anchor="ctr" wrap="square" lIns="658368" rIns="658368" tIns="73152" bIns="73152">
            <a:noAutofit/>
          </a:bodyPr>
          <a:lstStyle/>
          <a:p>
            <a:pPr algn="ctr">
              <a:spcBef>
                <a:spcPts val="0"/>
              </a:spcBef>
              <a:spcAft>
                <a:spcPts val="0"/>
              </a:spcAft>
            </a:pPr>
            <a:r>
              <a:rPr lang="tr-TR" sz="2000" b="1" i="0">
                <a:solidFill>
                  <a:srgbClr val="262626"/>
                </a:solidFill>
                <a:latin typeface="Calibri"/>
              </a:rPr>
              <a:t>denizellik-karasallık</a:t>
            </a:r>
          </a:p>
        </p:txBody>
      </p:sp>
      <p:sp>
        <p:nvSpPr>
          <p:cNvPr id="18" name="Oval 17"/>
          <p:cNvSpPr/>
          <p:nvPr/>
        </p:nvSpPr>
        <p:spPr>
          <a:xfrm>
            <a:off x="7607808" y="4526280"/>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9" name="Rounded Rectangle 18"/>
          <p:cNvSpPr/>
          <p:nvPr/>
        </p:nvSpPr>
        <p:spPr>
          <a:xfrm>
            <a:off x="7498080" y="5330952"/>
            <a:ext cx="4190695" cy="868680"/>
          </a:xfrm>
          <a:prstGeom prst="roundRect">
            <a:avLst>
              <a:gd name="adj" fmla="val 30000"/>
            </a:avLst>
          </a:prstGeom>
          <a:solidFill>
            <a:srgbClr val="FFFFFF"/>
          </a:solidFill>
          <a:ln w="25400">
            <a:solidFill>
              <a:srgbClr val="B85C12"/>
            </a:solidFill>
          </a:ln>
          <a:effectLst/>
        </p:spPr>
        <p:txBody>
          <a:bodyPr rtlCol="0" anchor="ctr" wrap="square" lIns="658368" rIns="658368" tIns="73152" bIns="73152">
            <a:noAutofit/>
          </a:bodyPr>
          <a:lstStyle/>
          <a:p>
            <a:pPr algn="ctr">
              <a:spcBef>
                <a:spcPts val="0"/>
              </a:spcBef>
              <a:spcAft>
                <a:spcPts val="0"/>
              </a:spcAft>
            </a:pPr>
            <a:r>
              <a:rPr lang="tr-TR" sz="1900" b="1" i="0">
                <a:solidFill>
                  <a:srgbClr val="262626"/>
                </a:solidFill>
                <a:latin typeface="Calibri"/>
              </a:rPr>
              <a:t>dağların uzanış doğrultusu</a:t>
            </a:r>
          </a:p>
        </p:txBody>
      </p:sp>
      <p:sp>
        <p:nvSpPr>
          <p:cNvPr id="20" name="Oval 19"/>
          <p:cNvSpPr/>
          <p:nvPr/>
        </p:nvSpPr>
        <p:spPr>
          <a:xfrm>
            <a:off x="7607808" y="5532120"/>
            <a:ext cx="457200" cy="45720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23 / 217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Üç büyük iklim, dereceli geçişler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15. HAFTA</a:t>
            </a:r>
          </a:p>
        </p:txBody>
      </p:sp>
      <p:sp>
        <p:nvSpPr>
          <p:cNvPr id="6" name="Rounded Rectangle 5"/>
          <p:cNvSpPr/>
          <p:nvPr/>
        </p:nvSpPr>
        <p:spPr>
          <a:xfrm>
            <a:off x="502920" y="1216152"/>
            <a:ext cx="3606698" cy="1965960"/>
          </a:xfrm>
          <a:prstGeom prst="roundRect">
            <a:avLst>
              <a:gd name="adj" fmla="val 5000"/>
            </a:avLst>
          </a:prstGeom>
          <a:solidFill>
            <a:srgbClr val="F0F0F0"/>
          </a:solidFill>
          <a:ln>
            <a:noFill/>
          </a:ln>
          <a:effectLst/>
        </p:spPr>
        <p:txBody>
          <a:bodyPr rtlCol="0" anchor="ctr"/>
          <a:lstStyle/>
          <a:p/>
        </p:txBody>
      </p:sp>
      <p:sp>
        <p:nvSpPr>
          <p:cNvPr id="7" name="Rectangle 6"/>
          <p:cNvSpPr/>
          <p:nvPr/>
        </p:nvSpPr>
        <p:spPr>
          <a:xfrm>
            <a:off x="640080" y="1344168"/>
            <a:ext cx="329184" cy="329184"/>
          </a:xfrm>
          <a:prstGeom prst="rect">
            <a:avLst/>
          </a:prstGeom>
          <a:solidFill>
            <a:srgbClr val="48C2F0"/>
          </a:solidFill>
          <a:ln w="9525">
            <a:solidFill>
              <a:srgbClr val="767676"/>
            </a:solidFill>
          </a:ln>
          <a:effectLst/>
        </p:spPr>
        <p:txBody>
          <a:bodyPr rtlCol="0" anchor="ctr"/>
          <a:lstStyle/>
          <a:p/>
        </p:txBody>
      </p:sp>
      <p:sp>
        <p:nvSpPr>
          <p:cNvPr id="8" name="TextBox 7"/>
          <p:cNvSpPr txBox="1"/>
          <p:nvPr/>
        </p:nvSpPr>
        <p:spPr>
          <a:xfrm>
            <a:off x="1051560" y="1271016"/>
            <a:ext cx="2966618" cy="47548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Akdeniz iklimi</a:t>
            </a:r>
          </a:p>
        </p:txBody>
      </p:sp>
      <p:sp>
        <p:nvSpPr>
          <p:cNvPr id="9" name="TextBox 8"/>
          <p:cNvSpPr txBox="1"/>
          <p:nvPr/>
        </p:nvSpPr>
        <p:spPr>
          <a:xfrm>
            <a:off x="612648" y="1810512"/>
            <a:ext cx="3387242" cy="1325880"/>
          </a:xfrm>
          <a:prstGeom prst="rect">
            <a:avLst/>
          </a:prstGeom>
          <a:noFill/>
        </p:spPr>
        <p:txBody>
          <a:bodyPr wrap="square" anchor="t" lIns="73152" rIns="73152" tIns="36576" bIns="36576">
            <a:noAutofit/>
          </a:bodyPr>
          <a:lstStyle/>
          <a:p>
            <a:pPr algn="l">
              <a:spcBef>
                <a:spcPts val="0"/>
              </a:spcBef>
              <a:spcAft>
                <a:spcPts val="400"/>
              </a:spcAft>
            </a:pPr>
            <a:r>
              <a:rPr lang="tr-TR" sz="1800" b="1" i="0">
                <a:solidFill>
                  <a:srgbClr val="262626"/>
                </a:solidFill>
                <a:latin typeface="Calibri"/>
              </a:rPr>
              <a:t>Nerede:</a:t>
            </a:r>
            <a:r>
              <a:rPr lang="tr-TR" sz="1800" b="0" i="0">
                <a:solidFill>
                  <a:srgbClr val="262626"/>
                </a:solidFill>
                <a:latin typeface="Calibri"/>
              </a:rPr>
              <a:t> Akdeniz ve Ege kıyıları</a:t>
            </a:r>
          </a:p>
          <a:p>
            <a:pPr algn="l">
              <a:spcBef>
                <a:spcPts val="0"/>
              </a:spcBef>
              <a:spcAft>
                <a:spcPts val="0"/>
              </a:spcAft>
            </a:pPr>
            <a:r>
              <a:rPr lang="tr-TR" sz="1800" b="1" i="0">
                <a:solidFill>
                  <a:srgbClr val="262626"/>
                </a:solidFill>
                <a:latin typeface="Calibri"/>
              </a:rPr>
              <a:t>Nasıl:</a:t>
            </a:r>
            <a:r>
              <a:rPr lang="tr-TR" sz="1800" b="0" i="0">
                <a:solidFill>
                  <a:srgbClr val="262626"/>
                </a:solidFill>
                <a:latin typeface="Calibri"/>
              </a:rPr>
              <a:t> Yazlar sıcak ve kurak, kışlar ılık ve yağışlı</a:t>
            </a:r>
          </a:p>
        </p:txBody>
      </p:sp>
      <p:sp>
        <p:nvSpPr>
          <p:cNvPr id="10" name="Rounded Rectangle 9"/>
          <p:cNvSpPr/>
          <p:nvPr/>
        </p:nvSpPr>
        <p:spPr>
          <a:xfrm>
            <a:off x="4292498" y="1216152"/>
            <a:ext cx="3606698" cy="1965960"/>
          </a:xfrm>
          <a:prstGeom prst="roundRect">
            <a:avLst>
              <a:gd name="adj" fmla="val 5000"/>
            </a:avLst>
          </a:prstGeom>
          <a:solidFill>
            <a:srgbClr val="F0F0F0"/>
          </a:solidFill>
          <a:ln>
            <a:noFill/>
          </a:ln>
          <a:effectLst/>
        </p:spPr>
        <p:txBody>
          <a:bodyPr rtlCol="0" anchor="ctr"/>
          <a:lstStyle/>
          <a:p/>
        </p:txBody>
      </p:sp>
      <p:sp>
        <p:nvSpPr>
          <p:cNvPr id="11" name="Rectangle 10"/>
          <p:cNvSpPr/>
          <p:nvPr/>
        </p:nvSpPr>
        <p:spPr>
          <a:xfrm>
            <a:off x="4429658" y="1344168"/>
            <a:ext cx="329184" cy="329184"/>
          </a:xfrm>
          <a:prstGeom prst="rect">
            <a:avLst/>
          </a:prstGeom>
          <a:solidFill>
            <a:srgbClr val="107E46"/>
          </a:solidFill>
          <a:ln w="9525">
            <a:solidFill>
              <a:srgbClr val="767676"/>
            </a:solidFill>
          </a:ln>
          <a:effectLst/>
        </p:spPr>
        <p:txBody>
          <a:bodyPr rtlCol="0" anchor="ctr"/>
          <a:lstStyle/>
          <a:p/>
        </p:txBody>
      </p:sp>
      <p:sp>
        <p:nvSpPr>
          <p:cNvPr id="12" name="TextBox 11"/>
          <p:cNvSpPr txBox="1"/>
          <p:nvPr/>
        </p:nvSpPr>
        <p:spPr>
          <a:xfrm>
            <a:off x="4841138" y="1271016"/>
            <a:ext cx="2966618" cy="47548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Karadeniz iklimi</a:t>
            </a:r>
          </a:p>
        </p:txBody>
      </p:sp>
      <p:sp>
        <p:nvSpPr>
          <p:cNvPr id="13" name="TextBox 12"/>
          <p:cNvSpPr txBox="1"/>
          <p:nvPr/>
        </p:nvSpPr>
        <p:spPr>
          <a:xfrm>
            <a:off x="4402226" y="1810512"/>
            <a:ext cx="3387242" cy="1325880"/>
          </a:xfrm>
          <a:prstGeom prst="rect">
            <a:avLst/>
          </a:prstGeom>
          <a:noFill/>
        </p:spPr>
        <p:txBody>
          <a:bodyPr wrap="square" anchor="t" lIns="73152" rIns="73152" tIns="36576" bIns="36576">
            <a:noAutofit/>
          </a:bodyPr>
          <a:lstStyle/>
          <a:p>
            <a:pPr algn="l">
              <a:spcBef>
                <a:spcPts val="0"/>
              </a:spcBef>
              <a:spcAft>
                <a:spcPts val="400"/>
              </a:spcAft>
            </a:pPr>
            <a:r>
              <a:rPr lang="tr-TR" sz="1800" b="1" i="0">
                <a:solidFill>
                  <a:srgbClr val="262626"/>
                </a:solidFill>
                <a:latin typeface="Calibri"/>
              </a:rPr>
              <a:t>Nerede:</a:t>
            </a:r>
            <a:r>
              <a:rPr lang="tr-TR" sz="1800" b="0" i="0">
                <a:solidFill>
                  <a:srgbClr val="262626"/>
                </a:solidFill>
                <a:latin typeface="Calibri"/>
              </a:rPr>
              <a:t> Karadeniz kıyıları</a:t>
            </a:r>
          </a:p>
          <a:p>
            <a:pPr algn="l">
              <a:spcBef>
                <a:spcPts val="0"/>
              </a:spcBef>
              <a:spcAft>
                <a:spcPts val="0"/>
              </a:spcAft>
            </a:pPr>
            <a:r>
              <a:rPr lang="tr-TR" sz="1800" b="1" i="0">
                <a:solidFill>
                  <a:srgbClr val="262626"/>
                </a:solidFill>
                <a:latin typeface="Calibri"/>
              </a:rPr>
              <a:t>Nasıl:</a:t>
            </a:r>
            <a:r>
              <a:rPr lang="tr-TR" sz="1800" b="0" i="0">
                <a:solidFill>
                  <a:srgbClr val="262626"/>
                </a:solidFill>
                <a:latin typeface="Calibri"/>
              </a:rPr>
              <a:t> Her mevsim yağışlı; yazlar serin, kışlar ılık</a:t>
            </a:r>
          </a:p>
        </p:txBody>
      </p:sp>
      <p:sp>
        <p:nvSpPr>
          <p:cNvPr id="14" name="Rounded Rectangle 13"/>
          <p:cNvSpPr/>
          <p:nvPr/>
        </p:nvSpPr>
        <p:spPr>
          <a:xfrm>
            <a:off x="8082076" y="1216152"/>
            <a:ext cx="3606698" cy="1965960"/>
          </a:xfrm>
          <a:prstGeom prst="roundRect">
            <a:avLst>
              <a:gd name="adj" fmla="val 5000"/>
            </a:avLst>
          </a:prstGeom>
          <a:solidFill>
            <a:srgbClr val="F0F0F0"/>
          </a:solidFill>
          <a:ln>
            <a:noFill/>
          </a:ln>
          <a:effectLst/>
        </p:spPr>
        <p:txBody>
          <a:bodyPr rtlCol="0" anchor="ctr"/>
          <a:lstStyle/>
          <a:p/>
        </p:txBody>
      </p:sp>
      <p:sp>
        <p:nvSpPr>
          <p:cNvPr id="15" name="Rectangle 14"/>
          <p:cNvSpPr/>
          <p:nvPr/>
        </p:nvSpPr>
        <p:spPr>
          <a:xfrm>
            <a:off x="8219236" y="1344168"/>
            <a:ext cx="329184" cy="329184"/>
          </a:xfrm>
          <a:prstGeom prst="rect">
            <a:avLst/>
          </a:prstGeom>
          <a:solidFill>
            <a:srgbClr val="ECE818"/>
          </a:solidFill>
          <a:ln w="9525">
            <a:solidFill>
              <a:srgbClr val="767676"/>
            </a:solidFill>
          </a:ln>
          <a:effectLst/>
        </p:spPr>
        <p:txBody>
          <a:bodyPr rtlCol="0" anchor="ctr"/>
          <a:lstStyle/>
          <a:p/>
        </p:txBody>
      </p:sp>
      <p:sp>
        <p:nvSpPr>
          <p:cNvPr id="16" name="TextBox 15"/>
          <p:cNvSpPr txBox="1"/>
          <p:nvPr/>
        </p:nvSpPr>
        <p:spPr>
          <a:xfrm>
            <a:off x="8630716" y="1271016"/>
            <a:ext cx="2966618" cy="475488"/>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Karasal iklim</a:t>
            </a:r>
          </a:p>
        </p:txBody>
      </p:sp>
      <p:sp>
        <p:nvSpPr>
          <p:cNvPr id="17" name="TextBox 16"/>
          <p:cNvSpPr txBox="1"/>
          <p:nvPr/>
        </p:nvSpPr>
        <p:spPr>
          <a:xfrm>
            <a:off x="8191804" y="1810512"/>
            <a:ext cx="3387242" cy="1325880"/>
          </a:xfrm>
          <a:prstGeom prst="rect">
            <a:avLst/>
          </a:prstGeom>
          <a:noFill/>
        </p:spPr>
        <p:txBody>
          <a:bodyPr wrap="square" anchor="t" lIns="73152" rIns="73152" tIns="36576" bIns="36576">
            <a:noAutofit/>
          </a:bodyPr>
          <a:lstStyle/>
          <a:p>
            <a:pPr algn="l">
              <a:spcBef>
                <a:spcPts val="0"/>
              </a:spcBef>
              <a:spcAft>
                <a:spcPts val="400"/>
              </a:spcAft>
            </a:pPr>
            <a:r>
              <a:rPr lang="tr-TR" sz="1800" b="1" i="0">
                <a:solidFill>
                  <a:srgbClr val="262626"/>
                </a:solidFill>
                <a:latin typeface="Calibri"/>
              </a:rPr>
              <a:t>Nerede:</a:t>
            </a:r>
            <a:r>
              <a:rPr lang="tr-TR" sz="1800" b="0" i="0">
                <a:solidFill>
                  <a:srgbClr val="262626"/>
                </a:solidFill>
                <a:latin typeface="Calibri"/>
              </a:rPr>
              <a:t> İç, Doğu ve Güneydoğu Anadolu</a:t>
            </a:r>
          </a:p>
          <a:p>
            <a:pPr algn="l">
              <a:spcBef>
                <a:spcPts val="0"/>
              </a:spcBef>
              <a:spcAft>
                <a:spcPts val="0"/>
              </a:spcAft>
            </a:pPr>
            <a:r>
              <a:rPr lang="tr-TR" sz="1800" b="1" i="0">
                <a:solidFill>
                  <a:srgbClr val="262626"/>
                </a:solidFill>
                <a:latin typeface="Calibri"/>
              </a:rPr>
              <a:t>Nasıl:</a:t>
            </a:r>
            <a:r>
              <a:rPr lang="tr-TR" sz="1800" b="0" i="0">
                <a:solidFill>
                  <a:srgbClr val="262626"/>
                </a:solidFill>
                <a:latin typeface="Calibri"/>
              </a:rPr>
              <a:t> Yazlar sıcak ve kurak, kışlar soğuk ve karlı; yağış az</a:t>
            </a:r>
          </a:p>
        </p:txBody>
      </p:sp>
      <p:pic>
        <p:nvPicPr>
          <p:cNvPr id="18" name="Picture 17" descr="h15_harita313.jpg"/>
          <p:cNvPicPr>
            <a:picLocks noChangeAspect="1"/>
          </p:cNvPicPr>
          <p:nvPr/>
        </p:nvPicPr>
        <p:blipFill>
          <a:blip r:embed="rId3"/>
          <a:stretch>
            <a:fillRect/>
          </a:stretch>
        </p:blipFill>
        <p:spPr>
          <a:xfrm>
            <a:off x="502920" y="3364992"/>
            <a:ext cx="4206240" cy="2260282"/>
          </a:xfrm>
          <a:prstGeom prst="rect">
            <a:avLst/>
          </a:prstGeom>
          <a:ln w="9525">
            <a:solidFill>
              <a:srgbClr val="D9D9D9"/>
            </a:solidFill>
          </a:ln>
        </p:spPr>
      </p:pic>
      <p:sp>
        <p:nvSpPr>
          <p:cNvPr id="19" name="Oval 18"/>
          <p:cNvSpPr/>
          <p:nvPr/>
        </p:nvSpPr>
        <p:spPr>
          <a:xfrm>
            <a:off x="1150822" y="4140301"/>
            <a:ext cx="658368" cy="548640"/>
          </a:xfrm>
          <a:prstGeom prst="ellipse">
            <a:avLst/>
          </a:prstGeom>
          <a:noFill/>
          <a:ln w="31750">
            <a:solidFill>
              <a:srgbClr val="D3373A"/>
            </a:solidFill>
          </a:ln>
          <a:effectLst/>
        </p:spPr>
        <p:txBody>
          <a:bodyPr rtlCol="0" anchor="ctr"/>
          <a:lstStyle/>
          <a:p/>
        </p:txBody>
      </p:sp>
      <p:sp>
        <p:nvSpPr>
          <p:cNvPr id="20" name="TextBox 19"/>
          <p:cNvSpPr txBox="1"/>
          <p:nvPr/>
        </p:nvSpPr>
        <p:spPr>
          <a:xfrm>
            <a:off x="502920" y="5643562"/>
            <a:ext cx="4206240" cy="274320"/>
          </a:xfrm>
          <a:prstGeom prst="rect">
            <a:avLst/>
          </a:prstGeom>
          <a:noFill/>
        </p:spPr>
        <p:txBody>
          <a:bodyPr wrap="square" anchor="t" lIns="73152" rIns="73152" tIns="36576" bIns="36576">
            <a:noAutofit/>
          </a:bodyPr>
          <a:lstStyle/>
          <a:p>
            <a:pPr algn="l">
              <a:spcBef>
                <a:spcPts val="0"/>
              </a:spcBef>
              <a:spcAft>
                <a:spcPts val="0"/>
              </a:spcAft>
            </a:pPr>
            <a:r>
              <a:rPr lang="tr-TR" sz="950" b="0" i="0">
                <a:solidFill>
                  <a:srgbClr val="767676"/>
                </a:solidFill>
                <a:latin typeface="Calibri"/>
              </a:rPr>
              <a:t>Harita 3.13 (Kitap s. 119) · kırmızı halka: Uşak, Afyon, Kütahya çevresi (yaklaşık)</a:t>
            </a:r>
          </a:p>
        </p:txBody>
      </p:sp>
      <p:sp>
        <p:nvSpPr>
          <p:cNvPr id="21" name="Rounded Rectangle 20"/>
          <p:cNvSpPr/>
          <p:nvPr/>
        </p:nvSpPr>
        <p:spPr>
          <a:xfrm>
            <a:off x="4892040" y="3364992"/>
            <a:ext cx="6796735" cy="2907792"/>
          </a:xfrm>
          <a:prstGeom prst="roundRect">
            <a:avLst>
              <a:gd name="adj" fmla="val 8000"/>
            </a:avLst>
          </a:prstGeom>
          <a:solidFill>
            <a:srgbClr val="F0F0F0"/>
          </a:solidFill>
          <a:ln>
            <a:noFill/>
          </a:ln>
          <a:effectLst/>
        </p:spPr>
        <p:txBody>
          <a:bodyPr rtlCol="0" anchor="ctr"/>
          <a:lstStyle/>
          <a:p/>
        </p:txBody>
      </p:sp>
      <p:sp>
        <p:nvSpPr>
          <p:cNvPr id="22" name="Rectangle 21"/>
          <p:cNvSpPr/>
          <p:nvPr/>
        </p:nvSpPr>
        <p:spPr>
          <a:xfrm>
            <a:off x="4892040" y="3364992"/>
            <a:ext cx="118872" cy="2907792"/>
          </a:xfrm>
          <a:prstGeom prst="rect">
            <a:avLst/>
          </a:prstGeom>
          <a:solidFill>
            <a:srgbClr val="D3373A"/>
          </a:solidFill>
          <a:ln>
            <a:noFill/>
          </a:ln>
          <a:effectLst/>
        </p:spPr>
        <p:txBody>
          <a:bodyPr rtlCol="0" anchor="ctr"/>
          <a:lstStyle/>
          <a:p/>
        </p:txBody>
      </p:sp>
      <p:sp>
        <p:nvSpPr>
          <p:cNvPr id="23" name="TextBox 22"/>
          <p:cNvSpPr txBox="1"/>
          <p:nvPr/>
        </p:nvSpPr>
        <p:spPr>
          <a:xfrm>
            <a:off x="5166360" y="3364992"/>
            <a:ext cx="6385255" cy="2907792"/>
          </a:xfrm>
          <a:prstGeom prst="rect">
            <a:avLst/>
          </a:prstGeom>
          <a:noFill/>
        </p:spPr>
        <p:txBody>
          <a:bodyPr wrap="square" anchor="ctr" lIns="73152" rIns="73152" tIns="36576" bIns="36576">
            <a:noAutofit/>
          </a:bodyPr>
          <a:lstStyle/>
          <a:p>
            <a:pPr algn="l">
              <a:spcBef>
                <a:spcPts val="0"/>
              </a:spcBef>
              <a:spcAft>
                <a:spcPts val="800"/>
              </a:spcAft>
            </a:pPr>
            <a:r>
              <a:rPr lang="tr-TR" sz="1800" b="0" i="0">
                <a:solidFill>
                  <a:srgbClr val="262626"/>
                </a:solidFill>
                <a:latin typeface="Calibri"/>
              </a:rPr>
              <a:t>Örneğin Anadolu’nun batısında (Uşak, Afyon ve Kütahya) yer yer Akdeniz ikliminin özellikleri hissedilirken yükselti ve karasallığın etkisiyle karasal iklim özellikleri de kendini gösterir.</a:t>
            </a:r>
          </a:p>
          <a:p>
            <a:pPr algn="l">
              <a:spcBef>
                <a:spcPts val="0"/>
              </a:spcBef>
              <a:spcAft>
                <a:spcPts val="0"/>
              </a:spcAft>
            </a:pPr>
            <a:r>
              <a:rPr lang="tr-TR" sz="1800" b="1" i="0">
                <a:solidFill>
                  <a:srgbClr val="262626"/>
                </a:solidFill>
                <a:latin typeface="Calibri"/>
              </a:rPr>
              <a:t>Sonuç olarak Türkiye’de iklimler sınıflandırılırken kesin sınırlar çizmek mümkün değildir. İklimler arası geçiş, dereceli gerçekleşmektedir.</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24 / 217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İki harita, aynı Türkiye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HARİTA OKUMA</a:t>
            </a:r>
          </a:p>
        </p:txBody>
      </p:sp>
      <p:pic>
        <p:nvPicPr>
          <p:cNvPr id="6" name="Picture 5" descr="h15_h312_turkiye.jpg"/>
          <p:cNvPicPr>
            <a:picLocks noChangeAspect="1"/>
          </p:cNvPicPr>
          <p:nvPr/>
        </p:nvPicPr>
        <p:blipFill>
          <a:blip r:embed="rId3"/>
          <a:stretch>
            <a:fillRect/>
          </a:stretch>
        </p:blipFill>
        <p:spPr>
          <a:xfrm>
            <a:off x="502920" y="1216152"/>
            <a:ext cx="5394960" cy="3306588"/>
          </a:xfrm>
          <a:prstGeom prst="rect">
            <a:avLst/>
          </a:prstGeom>
          <a:ln w="9525">
            <a:solidFill>
              <a:srgbClr val="D9D9D9"/>
            </a:solidFill>
          </a:ln>
        </p:spPr>
      </p:pic>
      <p:cxnSp>
        <p:nvCxnSpPr>
          <p:cNvPr id="7" name="Connector 6"/>
          <p:cNvCxnSpPr/>
          <p:nvPr/>
        </p:nvCxnSpPr>
        <p:spPr>
          <a:xfrm flipV="1">
            <a:off x="3500120" y="2124679"/>
            <a:ext cx="0" cy="384048"/>
          </a:xfrm>
          <a:prstGeom prst="line">
            <a:avLst/>
          </a:prstGeom>
          <a:ln w="19050">
            <a:solidFill>
              <a:srgbClr val="262626"/>
            </a:solidFill>
          </a:ln>
        </p:spPr>
      </p:cxnSp>
      <p:sp>
        <p:nvSpPr>
          <p:cNvPr id="8" name="Oval 7"/>
          <p:cNvSpPr/>
          <p:nvPr/>
        </p:nvSpPr>
        <p:spPr>
          <a:xfrm>
            <a:off x="3449828" y="2458435"/>
            <a:ext cx="100584" cy="100584"/>
          </a:xfrm>
          <a:prstGeom prst="ellipse">
            <a:avLst/>
          </a:prstGeom>
          <a:solidFill>
            <a:srgbClr val="262626"/>
          </a:solidFill>
          <a:ln w="12700">
            <a:solidFill>
              <a:srgbClr val="FFFFFF"/>
            </a:solidFill>
          </a:ln>
          <a:effectLst/>
        </p:spPr>
        <p:txBody>
          <a:bodyPr rtlCol="0" anchor="ctr"/>
          <a:lstStyle/>
          <a:p/>
        </p:txBody>
      </p:sp>
      <p:sp>
        <p:nvSpPr>
          <p:cNvPr id="9" name="Oval 8"/>
          <p:cNvSpPr/>
          <p:nvPr/>
        </p:nvSpPr>
        <p:spPr>
          <a:xfrm>
            <a:off x="3317240" y="1941799"/>
            <a:ext cx="365760" cy="36576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1</a:t>
            </a:r>
          </a:p>
        </p:txBody>
      </p:sp>
      <p:sp>
        <p:nvSpPr>
          <p:cNvPr id="10" name="Oval 9"/>
          <p:cNvSpPr/>
          <p:nvPr/>
        </p:nvSpPr>
        <p:spPr>
          <a:xfrm>
            <a:off x="3317240" y="1941799"/>
            <a:ext cx="365760" cy="365760"/>
          </a:xfrm>
          <a:prstGeom prst="ellipse">
            <a:avLst/>
          </a:prstGeom>
          <a:noFill/>
          <a:ln w="19050">
            <a:solidFill>
              <a:srgbClr val="262626"/>
            </a:solidFill>
          </a:ln>
          <a:effectLst/>
        </p:spPr>
        <p:txBody>
          <a:bodyPr rtlCol="0" anchor="ctr"/>
          <a:lstStyle/>
          <a:p/>
        </p:txBody>
      </p:sp>
      <p:cxnSp>
        <p:nvCxnSpPr>
          <p:cNvPr id="11" name="Connector 10"/>
          <p:cNvCxnSpPr/>
          <p:nvPr/>
        </p:nvCxnSpPr>
        <p:spPr>
          <a:xfrm flipH="1">
            <a:off x="2296668" y="3230164"/>
            <a:ext cx="274320" cy="384048"/>
          </a:xfrm>
          <a:prstGeom prst="line">
            <a:avLst/>
          </a:prstGeom>
          <a:ln w="19050">
            <a:solidFill>
              <a:srgbClr val="262626"/>
            </a:solidFill>
          </a:ln>
        </p:spPr>
      </p:cxnSp>
      <p:sp>
        <p:nvSpPr>
          <p:cNvPr id="12" name="Oval 11"/>
          <p:cNvSpPr/>
          <p:nvPr/>
        </p:nvSpPr>
        <p:spPr>
          <a:xfrm>
            <a:off x="2520696" y="3179872"/>
            <a:ext cx="100584" cy="100584"/>
          </a:xfrm>
          <a:prstGeom prst="ellipse">
            <a:avLst/>
          </a:prstGeom>
          <a:solidFill>
            <a:srgbClr val="262626"/>
          </a:solidFill>
          <a:ln w="12700">
            <a:solidFill>
              <a:srgbClr val="FFFFFF"/>
            </a:solidFill>
          </a:ln>
          <a:effectLst/>
        </p:spPr>
        <p:txBody>
          <a:bodyPr rtlCol="0" anchor="ctr"/>
          <a:lstStyle/>
          <a:p/>
        </p:txBody>
      </p:sp>
      <p:sp>
        <p:nvSpPr>
          <p:cNvPr id="13" name="Oval 12"/>
          <p:cNvSpPr/>
          <p:nvPr/>
        </p:nvSpPr>
        <p:spPr>
          <a:xfrm>
            <a:off x="2113788" y="3431332"/>
            <a:ext cx="365760" cy="36576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2</a:t>
            </a:r>
          </a:p>
        </p:txBody>
      </p:sp>
      <p:sp>
        <p:nvSpPr>
          <p:cNvPr id="14" name="Oval 13"/>
          <p:cNvSpPr/>
          <p:nvPr/>
        </p:nvSpPr>
        <p:spPr>
          <a:xfrm>
            <a:off x="2113788" y="3431332"/>
            <a:ext cx="365760" cy="365760"/>
          </a:xfrm>
          <a:prstGeom prst="ellipse">
            <a:avLst/>
          </a:prstGeom>
          <a:noFill/>
          <a:ln w="19050">
            <a:solidFill>
              <a:srgbClr val="262626"/>
            </a:solidFill>
          </a:ln>
          <a:effectLst/>
        </p:spPr>
        <p:txBody>
          <a:bodyPr rtlCol="0" anchor="ctr"/>
          <a:lstStyle/>
          <a:p/>
        </p:txBody>
      </p:sp>
      <p:sp>
        <p:nvSpPr>
          <p:cNvPr id="15" name="Oval 14"/>
          <p:cNvSpPr/>
          <p:nvPr/>
        </p:nvSpPr>
        <p:spPr>
          <a:xfrm>
            <a:off x="2837688" y="2776745"/>
            <a:ext cx="365760" cy="36576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3</a:t>
            </a:r>
          </a:p>
        </p:txBody>
      </p:sp>
      <p:sp>
        <p:nvSpPr>
          <p:cNvPr id="16" name="Oval 15"/>
          <p:cNvSpPr/>
          <p:nvPr/>
        </p:nvSpPr>
        <p:spPr>
          <a:xfrm>
            <a:off x="2837688" y="2776745"/>
            <a:ext cx="365760" cy="365760"/>
          </a:xfrm>
          <a:prstGeom prst="ellipse">
            <a:avLst/>
          </a:prstGeom>
          <a:noFill/>
          <a:ln w="19050">
            <a:solidFill>
              <a:srgbClr val="262626"/>
            </a:solidFill>
          </a:ln>
          <a:effectLst/>
        </p:spPr>
        <p:txBody>
          <a:bodyPr rtlCol="0" anchor="ctr"/>
          <a:lstStyle/>
          <a:p/>
        </p:txBody>
      </p:sp>
      <p:sp>
        <p:nvSpPr>
          <p:cNvPr id="17" name="Oval 16"/>
          <p:cNvSpPr/>
          <p:nvPr/>
        </p:nvSpPr>
        <p:spPr>
          <a:xfrm>
            <a:off x="4366260" y="2761715"/>
            <a:ext cx="365760" cy="365760"/>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4</a:t>
            </a:r>
          </a:p>
        </p:txBody>
      </p:sp>
      <p:sp>
        <p:nvSpPr>
          <p:cNvPr id="18" name="Oval 17"/>
          <p:cNvSpPr/>
          <p:nvPr/>
        </p:nvSpPr>
        <p:spPr>
          <a:xfrm>
            <a:off x="4366260" y="2761715"/>
            <a:ext cx="365760" cy="365760"/>
          </a:xfrm>
          <a:prstGeom prst="ellipse">
            <a:avLst/>
          </a:prstGeom>
          <a:noFill/>
          <a:ln w="19050">
            <a:solidFill>
              <a:srgbClr val="262626"/>
            </a:solidFill>
          </a:ln>
          <a:effectLst/>
        </p:spPr>
        <p:txBody>
          <a:bodyPr rtlCol="0" anchor="ctr"/>
          <a:lstStyle/>
          <a:p/>
        </p:txBody>
      </p:sp>
      <p:sp>
        <p:nvSpPr>
          <p:cNvPr id="19" name="TextBox 18"/>
          <p:cNvSpPr txBox="1"/>
          <p:nvPr/>
        </p:nvSpPr>
        <p:spPr>
          <a:xfrm>
            <a:off x="502920" y="4522740"/>
            <a:ext cx="5394960"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Harita 3.12'nin Türkiye çevresi (büyütülmüş; Kitap s. 118)</a:t>
            </a:r>
          </a:p>
        </p:txBody>
      </p:sp>
      <p:pic>
        <p:nvPicPr>
          <p:cNvPr id="20" name="Picture 19" descr="h15_harita313.jpg"/>
          <p:cNvPicPr>
            <a:picLocks noChangeAspect="1"/>
          </p:cNvPicPr>
          <p:nvPr/>
        </p:nvPicPr>
        <p:blipFill>
          <a:blip r:embed="rId4"/>
          <a:stretch>
            <a:fillRect/>
          </a:stretch>
        </p:blipFill>
        <p:spPr>
          <a:xfrm>
            <a:off x="6080760" y="1216152"/>
            <a:ext cx="5608015" cy="3013546"/>
          </a:xfrm>
          <a:prstGeom prst="rect">
            <a:avLst/>
          </a:prstGeom>
          <a:ln w="9525">
            <a:solidFill>
              <a:srgbClr val="D9D9D9"/>
            </a:solidFill>
          </a:ln>
        </p:spPr>
      </p:pic>
      <p:sp>
        <p:nvSpPr>
          <p:cNvPr id="21" name="TextBox 20"/>
          <p:cNvSpPr txBox="1"/>
          <p:nvPr/>
        </p:nvSpPr>
        <p:spPr>
          <a:xfrm>
            <a:off x="6080760" y="4229698"/>
            <a:ext cx="5608015"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Harita 3.13 (Kitap s. 119)</a:t>
            </a:r>
          </a:p>
        </p:txBody>
      </p:sp>
      <p:sp>
        <p:nvSpPr>
          <p:cNvPr id="22" name="Rounded Rectangle 21"/>
          <p:cNvSpPr/>
          <p:nvPr/>
        </p:nvSpPr>
        <p:spPr>
          <a:xfrm>
            <a:off x="502920" y="4842780"/>
            <a:ext cx="11185855" cy="1430004"/>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marL="248620" indent="-248620">
              <a:spcBef>
                <a:spcPts val="0"/>
              </a:spcBef>
              <a:spcAft>
                <a:spcPts val="600"/>
              </a:spcAft>
            </a:pPr>
            <a:r>
              <a:rPr lang="tr-TR" sz="2000" b="1" i="0">
                <a:solidFill>
                  <a:srgbClr val="2C6696"/>
                </a:solidFill>
                <a:latin typeface="Calibri"/>
              </a:rPr>
              <a:t>•  </a:t>
            </a:r>
            <a:r>
              <a:rPr lang="tr-TR" sz="2000" b="1" i="0">
                <a:solidFill>
                  <a:srgbClr val="262626"/>
                </a:solidFill>
                <a:latin typeface="Calibri"/>
              </a:rPr>
              <a:t>1-4: Bu yerler Harita 3.12'de hangi iklim türünün rengindedir? Harita 3.13'te aynı yerlerin iklimi nasıl adlandırılmış?</a:t>
            </a:r>
          </a:p>
          <a:p>
            <a:pPr algn="l" marL="248620" indent="-248620">
              <a:spcBef>
                <a:spcPts val="0"/>
              </a:spcBef>
              <a:spcAft>
                <a:spcPts val="0"/>
              </a:spcAft>
            </a:pPr>
            <a:r>
              <a:rPr lang="tr-TR" sz="2000" b="1" i="0">
                <a:solidFill>
                  <a:srgbClr val="2C6696"/>
                </a:solidFill>
                <a:latin typeface="Calibri"/>
              </a:rPr>
              <a:t>•  </a:t>
            </a:r>
            <a:r>
              <a:rPr lang="tr-TR" sz="2000" b="1" i="0">
                <a:solidFill>
                  <a:srgbClr val="262626"/>
                </a:solidFill>
                <a:latin typeface="Calibri"/>
              </a:rPr>
              <a:t>5: Yaşadığımız yer İstanbul, Harita 3.13'te hangi alanda?</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118-119</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25 / 217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İki harita, aynı Türkiye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graphicFrame>
        <p:nvGraphicFramePr>
          <p:cNvPr id="6" name="Table 5"/>
          <p:cNvGraphicFramePr>
            <a:graphicFrameLocks noGrp="1"/>
          </p:cNvGraphicFramePr>
          <p:nvPr/>
        </p:nvGraphicFramePr>
        <p:xfrm>
          <a:off x="502920" y="1261872"/>
          <a:ext cx="11183112" cy="3566160"/>
        </p:xfrm>
        <a:graphic>
          <a:graphicData uri="http://schemas.openxmlformats.org/drawingml/2006/table">
            <a:tbl>
              <a:tblPr firstRow="1" bandRow="1">
                <a:tableStyleId>{5C22544A-7EE6-4342-B048-85BDC9FD1C3A}</a:tableStyleId>
              </a:tblPr>
              <a:tblGrid>
                <a:gridCol w="640080"/>
                <a:gridCol w="2926080"/>
                <a:gridCol w="3291840"/>
                <a:gridCol w="4325112"/>
              </a:tblGrid>
              <a:tr h="548640">
                <a:tc>
                  <a:txBody>
                    <a:bodyPr wrap="square"/>
                    <a:lstStyle/>
                    <a:p>
                      <a:pPr algn="ctr">
                        <a:spcBef>
                          <a:spcPts val="0"/>
                        </a:spcBef>
                        <a:spcAft>
                          <a:spcPts val="0"/>
                        </a:spcAft>
                      </a:pPr>
                      <a:r>
                        <a:rPr lang="tr-TR" sz="1800" b="1" i="0">
                          <a:solidFill>
                            <a:srgbClr val="FFFFFF"/>
                          </a:solidFill>
                          <a:latin typeface="Calibri"/>
                        </a:rPr>
                        <a:t>No</a:t>
                      </a:r>
                    </a:p>
                  </a:txBody>
                  <a:tcPr marL="54864" marR="54864" marT="18288" marB="18288" anchor="ctr">
                    <a:solidFill>
                      <a:srgbClr val="2E7D32"/>
                    </a:solidFill>
                  </a:tcPr>
                </a:tc>
                <a:tc>
                  <a:txBody>
                    <a:bodyPr wrap="square"/>
                    <a:lstStyle/>
                    <a:p>
                      <a:pPr algn="ctr">
                        <a:spcBef>
                          <a:spcPts val="0"/>
                        </a:spcBef>
                        <a:spcAft>
                          <a:spcPts val="0"/>
                        </a:spcAft>
                      </a:pPr>
                      <a:r>
                        <a:rPr lang="tr-TR" sz="1800" b="1" i="0">
                          <a:solidFill>
                            <a:srgbClr val="FFFFFF"/>
                          </a:solidFill>
                          <a:latin typeface="Calibri"/>
                        </a:rPr>
                        <a:t>Yer</a:t>
                      </a:r>
                    </a:p>
                  </a:txBody>
                  <a:tcPr marL="54864" marR="54864" marT="18288" marB="18288" anchor="ctr">
                    <a:solidFill>
                      <a:srgbClr val="2E7D32"/>
                    </a:solidFill>
                  </a:tcPr>
                </a:tc>
                <a:tc>
                  <a:txBody>
                    <a:bodyPr wrap="square"/>
                    <a:lstStyle/>
                    <a:p>
                      <a:pPr algn="ctr">
                        <a:spcBef>
                          <a:spcPts val="0"/>
                        </a:spcBef>
                        <a:spcAft>
                          <a:spcPts val="0"/>
                        </a:spcAft>
                      </a:pPr>
                      <a:r>
                        <a:rPr lang="tr-TR" sz="1800" b="1" i="0">
                          <a:solidFill>
                            <a:srgbClr val="FFFFFF"/>
                          </a:solidFill>
                          <a:latin typeface="Calibri"/>
                        </a:rPr>
                        <a:t>Harita 3.12 (dünya)</a:t>
                      </a:r>
                    </a:p>
                  </a:txBody>
                  <a:tcPr marL="54864" marR="54864" marT="18288" marB="18288" anchor="ctr">
                    <a:solidFill>
                      <a:srgbClr val="2E7D32"/>
                    </a:solidFill>
                  </a:tcPr>
                </a:tc>
                <a:tc>
                  <a:txBody>
                    <a:bodyPr wrap="square"/>
                    <a:lstStyle/>
                    <a:p>
                      <a:pPr algn="ctr">
                        <a:spcBef>
                          <a:spcPts val="0"/>
                        </a:spcBef>
                        <a:spcAft>
                          <a:spcPts val="0"/>
                        </a:spcAft>
                      </a:pPr>
                      <a:r>
                        <a:rPr lang="tr-TR" sz="1800" b="1" i="0">
                          <a:solidFill>
                            <a:srgbClr val="FFFFFF"/>
                          </a:solidFill>
                          <a:latin typeface="Calibri"/>
                        </a:rPr>
                        <a:t>Harita 3.13 (Türkiye)</a:t>
                      </a:r>
                    </a:p>
                  </a:txBody>
                  <a:tcPr marL="54864" marR="54864" marT="18288" marB="18288" anchor="ctr">
                    <a:solidFill>
                      <a:srgbClr val="2E7D32"/>
                    </a:solidFill>
                  </a:tcPr>
                </a:tc>
              </a:tr>
              <a:tr h="603504">
                <a:tc>
                  <a:txBody>
                    <a:bodyPr wrap="square"/>
                    <a:lstStyle/>
                    <a:p>
                      <a:pPr algn="ctr">
                        <a:spcBef>
                          <a:spcPts val="0"/>
                        </a:spcBef>
                        <a:spcAft>
                          <a:spcPts val="0"/>
                        </a:spcAft>
                      </a:pPr>
                      <a:r>
                        <a:rPr lang="tr-TR" sz="1900" b="0" i="0">
                          <a:solidFill>
                            <a:srgbClr val="262626"/>
                          </a:solidFill>
                          <a:latin typeface="Calibri"/>
                        </a:rPr>
                        <a:t>1</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Karadeniz kıyısı</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Okyanusal iklim</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Karadeniz iklimi</a:t>
                      </a:r>
                    </a:p>
                  </a:txBody>
                  <a:tcPr marL="54864" marR="54864" marT="18288" marB="18288" anchor="ctr">
                    <a:solidFill>
                      <a:srgbClr val="FFFFFF"/>
                    </a:solidFill>
                  </a:tcPr>
                </a:tc>
              </a:tr>
              <a:tr h="603504">
                <a:tc>
                  <a:txBody>
                    <a:bodyPr wrap="square"/>
                    <a:lstStyle/>
                    <a:p>
                      <a:pPr algn="ctr">
                        <a:spcBef>
                          <a:spcPts val="0"/>
                        </a:spcBef>
                        <a:spcAft>
                          <a:spcPts val="0"/>
                        </a:spcAft>
                      </a:pPr>
                      <a:r>
                        <a:rPr lang="tr-TR" sz="1900" b="0" i="0">
                          <a:solidFill>
                            <a:srgbClr val="262626"/>
                          </a:solidFill>
                          <a:latin typeface="Calibri"/>
                        </a:rPr>
                        <a:t>2</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Akdeniz ve Ege kıyıları</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Akdeniz iklimi</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Akdeniz iklimi</a:t>
                      </a:r>
                    </a:p>
                  </a:txBody>
                  <a:tcPr marL="54864" marR="54864" marT="18288" marB="18288" anchor="ctr">
                    <a:solidFill>
                      <a:srgbClr val="E3F1E4"/>
                    </a:solidFill>
                  </a:tcPr>
                </a:tc>
              </a:tr>
              <a:tr h="603504">
                <a:tc>
                  <a:txBody>
                    <a:bodyPr wrap="square"/>
                    <a:lstStyle/>
                    <a:p>
                      <a:pPr algn="ctr">
                        <a:spcBef>
                          <a:spcPts val="0"/>
                        </a:spcBef>
                        <a:spcAft>
                          <a:spcPts val="0"/>
                        </a:spcAft>
                      </a:pPr>
                      <a:r>
                        <a:rPr lang="tr-TR" sz="1900" b="0" i="0">
                          <a:solidFill>
                            <a:srgbClr val="262626"/>
                          </a:solidFill>
                          <a:latin typeface="Calibri"/>
                        </a:rPr>
                        <a:t>3</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İç Anadolu</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Ilıman karasal (step) iklim</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Karasal iklim</a:t>
                      </a:r>
                    </a:p>
                  </a:txBody>
                  <a:tcPr marL="54864" marR="54864" marT="18288" marB="18288" anchor="ctr">
                    <a:solidFill>
                      <a:srgbClr val="FFFFFF"/>
                    </a:solidFill>
                  </a:tcPr>
                </a:tc>
              </a:tr>
              <a:tr h="603504">
                <a:tc>
                  <a:txBody>
                    <a:bodyPr wrap="square"/>
                    <a:lstStyle/>
                    <a:p>
                      <a:pPr algn="ctr">
                        <a:spcBef>
                          <a:spcPts val="0"/>
                        </a:spcBef>
                        <a:spcAft>
                          <a:spcPts val="0"/>
                        </a:spcAft>
                      </a:pPr>
                      <a:r>
                        <a:rPr lang="tr-TR" sz="1900" b="0" i="0">
                          <a:solidFill>
                            <a:srgbClr val="262626"/>
                          </a:solidFill>
                          <a:latin typeface="Calibri"/>
                        </a:rPr>
                        <a:t>4</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Doğu Anadolu</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Sert karasal iklim</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Karasal iklim; kuzeydoğusu ve doğusu Karasal-Sert karasal geçiş</a:t>
                      </a:r>
                    </a:p>
                  </a:txBody>
                  <a:tcPr marL="54864" marR="54864" marT="18288" marB="18288" anchor="ctr">
                    <a:solidFill>
                      <a:srgbClr val="E3F1E4"/>
                    </a:solidFill>
                  </a:tcPr>
                </a:tc>
              </a:tr>
              <a:tr h="603504">
                <a:tc>
                  <a:txBody>
                    <a:bodyPr wrap="square"/>
                    <a:lstStyle/>
                    <a:p>
                      <a:pPr algn="ctr">
                        <a:spcBef>
                          <a:spcPts val="0"/>
                        </a:spcBef>
                        <a:spcAft>
                          <a:spcPts val="0"/>
                        </a:spcAft>
                      </a:pPr>
                      <a:r>
                        <a:rPr lang="tr-TR" sz="1900" b="0" i="0">
                          <a:solidFill>
                            <a:srgbClr val="262626"/>
                          </a:solidFill>
                          <a:latin typeface="Calibri"/>
                        </a:rPr>
                        <a:t>5</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İstanbul</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Karadeniz iklimi ile Akdeniz-Karadeniz geçiş alanının sınırı</a:t>
                      </a:r>
                    </a:p>
                  </a:txBody>
                  <a:tcPr marL="54864" marR="54864" marT="18288" marB="18288" anchor="ctr">
                    <a:solidFill>
                      <a:srgbClr val="FFFFFF"/>
                    </a:solidFill>
                  </a:tcPr>
                </a:tc>
              </a:tr>
            </a:tbl>
          </a:graphicData>
        </a:graphic>
      </p:graphicFrame>
      <p:sp>
        <p:nvSpPr>
          <p:cNvPr id="7" name="Rounded Rectangle 6"/>
          <p:cNvSpPr/>
          <p:nvPr/>
        </p:nvSpPr>
        <p:spPr>
          <a:xfrm>
            <a:off x="502920" y="5102352"/>
            <a:ext cx="11185855" cy="1170432"/>
          </a:xfrm>
          <a:prstGeom prst="roundRect">
            <a:avLst>
              <a:gd name="adj" fmla="val 6000"/>
            </a:avLst>
          </a:prstGeom>
          <a:solidFill>
            <a:srgbClr val="E3F1E4"/>
          </a:solidFill>
          <a:ln>
            <a:noFill/>
          </a:ln>
          <a:effectLst/>
        </p:spPr>
        <p:txBody>
          <a:bodyPr rtlCol="0" anchor="ctr"/>
          <a:lstStyle/>
          <a:p/>
        </p:txBody>
      </p:sp>
      <p:sp>
        <p:nvSpPr>
          <p:cNvPr id="8" name="Rectangle 7"/>
          <p:cNvSpPr/>
          <p:nvPr/>
        </p:nvSpPr>
        <p:spPr>
          <a:xfrm>
            <a:off x="502920" y="5102352"/>
            <a:ext cx="109728" cy="1170432"/>
          </a:xfrm>
          <a:prstGeom prst="rect">
            <a:avLst/>
          </a:prstGeom>
          <a:solidFill>
            <a:srgbClr val="2E7D32"/>
          </a:solidFill>
          <a:ln>
            <a:noFill/>
          </a:ln>
          <a:effectLst/>
        </p:spPr>
        <p:txBody>
          <a:bodyPr rtlCol="0" anchor="ctr"/>
          <a:lstStyle/>
          <a:p/>
        </p:txBody>
      </p:sp>
      <p:sp>
        <p:nvSpPr>
          <p:cNvPr id="9" name="TextBox 8"/>
          <p:cNvSpPr txBox="1"/>
          <p:nvPr/>
        </p:nvSpPr>
        <p:spPr>
          <a:xfrm>
            <a:off x="731520" y="5157216"/>
            <a:ext cx="10865815" cy="1060704"/>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Neden adlar ve sınırlar farklı?</a:t>
            </a:r>
          </a:p>
          <a:p>
            <a:pPr algn="l">
              <a:spcBef>
                <a:spcPts val="0"/>
              </a:spcBef>
              <a:spcAft>
                <a:spcPts val="0"/>
              </a:spcAft>
            </a:pPr>
            <a:r>
              <a:rPr lang="tr-TR" sz="1900" b="0" i="0">
                <a:solidFill>
                  <a:srgbClr val="262626"/>
                </a:solidFill>
                <a:latin typeface="Calibri"/>
              </a:rPr>
              <a:t>Dünya haritası küçük ölçeklidir, genel görünümü verir. Türkiye haritası daha ayrıntılıdır; iklimler arasındaki geçişleri de gösterir (2. ünite: ölçek).</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118-119</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26 / 217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4</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Uşak, Afyon ve Kütahya çevresinde Akdeniz iklimi özellikleriyle birlikte karasal iklim özelliklerinin de görülmesinin nedeni nedir?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Ekvator'a yakın olmaları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Yükselti ve karasallığın etkisi</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Sıcak su akıntılarının etkisi</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Muson rüzgârlarının etkisi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Kutup rüzgârlarının etkisi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27 / 217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4</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Uşak, Afyon ve Kütahya çevresinde Akdeniz iklimi özellikleriyle birlikte karasal iklim özelliklerinin de görülmesinin nedeni nedir?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Ekvator'a yakın olmaları</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Yükselti ve karasallığın etkisi</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Sıcak su akıntılarının etkisi</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Muson rüzgârlarının etkisi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Kutup rüzgârlarının etkisi</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Kitaba göre bu alanda yükselti ve karasallığın etkisiyle karasal iklim özellikleri de kendini gösterir.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28 / 217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Dört iklim grubu, sekiz takım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GEÇİŞ · 2 dk</a:t>
            </a:r>
          </a:p>
        </p:txBody>
      </p:sp>
      <p:sp>
        <p:nvSpPr>
          <p:cNvPr id="6" name="TextBox 5"/>
          <p:cNvSpPr txBox="1"/>
          <p:nvPr/>
        </p:nvSpPr>
        <p:spPr>
          <a:xfrm>
            <a:off x="502920" y="1170432"/>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1600" b="0" i="1">
                <a:solidFill>
                  <a:srgbClr val="767676"/>
                </a:solidFill>
                <a:latin typeface="Calibri"/>
              </a:rPr>
              <a:t>Sınıfta sıcak, ılıman, soğuk iklimler ve Türkiye’de görülen iklim türleri olmak üzere öğretmen rehberliğinde dört grup oluşturunuz.</a:t>
            </a:r>
          </a:p>
        </p:txBody>
      </p:sp>
      <p:sp>
        <p:nvSpPr>
          <p:cNvPr id="7" name="Rounded Rectangle 6"/>
          <p:cNvSpPr/>
          <p:nvPr/>
        </p:nvSpPr>
        <p:spPr>
          <a:xfrm>
            <a:off x="502920" y="1719072"/>
            <a:ext cx="2659303" cy="2331720"/>
          </a:xfrm>
          <a:prstGeom prst="roundRect">
            <a:avLst>
              <a:gd name="adj" fmla="val 6000"/>
            </a:avLst>
          </a:prstGeom>
          <a:solidFill>
            <a:srgbClr val="F0F0F0"/>
          </a:solidFill>
          <a:ln>
            <a:noFill/>
          </a:ln>
          <a:effectLst/>
        </p:spPr>
        <p:txBody>
          <a:bodyPr rtlCol="0" anchor="ctr"/>
          <a:lstStyle/>
          <a:p/>
        </p:txBody>
      </p:sp>
      <p:sp>
        <p:nvSpPr>
          <p:cNvPr id="8" name="Rounded Rectangle 7"/>
          <p:cNvSpPr/>
          <p:nvPr/>
        </p:nvSpPr>
        <p:spPr>
          <a:xfrm>
            <a:off x="502920" y="1719072"/>
            <a:ext cx="2659303" cy="566928"/>
          </a:xfrm>
          <a:prstGeom prst="roundRect">
            <a:avLst>
              <a:gd name="adj" fmla="val 20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Sıcak iklimler</a:t>
            </a:r>
          </a:p>
        </p:txBody>
      </p:sp>
      <p:sp>
        <p:nvSpPr>
          <p:cNvPr id="9" name="Rounded Rectangle 8"/>
          <p:cNvSpPr/>
          <p:nvPr/>
        </p:nvSpPr>
        <p:spPr>
          <a:xfrm>
            <a:off x="685800" y="2450592"/>
            <a:ext cx="2293543" cy="512064"/>
          </a:xfrm>
          <a:prstGeom prst="roundRect">
            <a:avLst>
              <a:gd name="adj" fmla="val 40000"/>
            </a:avLst>
          </a:prstGeom>
          <a:solidFill>
            <a:srgbClr val="FFFFFF"/>
          </a:solidFill>
          <a:ln w="19050">
            <a:solidFill>
              <a:srgbClr val="D3373A"/>
            </a:solidFill>
          </a:ln>
          <a:effectLst/>
        </p:spPr>
        <p:txBody>
          <a:bodyPr rtlCol="0" anchor="ctr" wrap="square" lIns="128016" rIns="128016" tIns="0" bIns="0">
            <a:noAutofit/>
          </a:bodyPr>
          <a:lstStyle/>
          <a:p>
            <a:pPr algn="ctr">
              <a:spcBef>
                <a:spcPts val="0"/>
              </a:spcBef>
              <a:spcAft>
                <a:spcPts val="0"/>
              </a:spcAft>
            </a:pPr>
            <a:r>
              <a:rPr lang="tr-TR" sz="1900" b="1" i="0">
                <a:solidFill>
                  <a:srgbClr val="262626"/>
                </a:solidFill>
                <a:latin typeface="Calibri"/>
              </a:rPr>
              <a:t>A takımı</a:t>
            </a:r>
          </a:p>
        </p:txBody>
      </p:sp>
      <p:sp>
        <p:nvSpPr>
          <p:cNvPr id="10" name="Rounded Rectangle 9"/>
          <p:cNvSpPr/>
          <p:nvPr/>
        </p:nvSpPr>
        <p:spPr>
          <a:xfrm>
            <a:off x="685800" y="3054096"/>
            <a:ext cx="2293543" cy="512064"/>
          </a:xfrm>
          <a:prstGeom prst="roundRect">
            <a:avLst>
              <a:gd name="adj" fmla="val 40000"/>
            </a:avLst>
          </a:prstGeom>
          <a:solidFill>
            <a:srgbClr val="FFFFFF"/>
          </a:solidFill>
          <a:ln w="19050">
            <a:solidFill>
              <a:srgbClr val="D3373A"/>
            </a:solidFill>
          </a:ln>
          <a:effectLst/>
        </p:spPr>
        <p:txBody>
          <a:bodyPr rtlCol="0" anchor="ctr" wrap="square" lIns="128016" rIns="128016" tIns="0" bIns="0">
            <a:noAutofit/>
          </a:bodyPr>
          <a:lstStyle/>
          <a:p>
            <a:pPr algn="ctr">
              <a:spcBef>
                <a:spcPts val="0"/>
              </a:spcBef>
              <a:spcAft>
                <a:spcPts val="0"/>
              </a:spcAft>
            </a:pPr>
            <a:r>
              <a:rPr lang="tr-TR" sz="1900" b="1" i="0">
                <a:solidFill>
                  <a:srgbClr val="262626"/>
                </a:solidFill>
                <a:latin typeface="Calibri"/>
              </a:rPr>
              <a:t>B takımı</a:t>
            </a:r>
          </a:p>
        </p:txBody>
      </p:sp>
      <p:sp>
        <p:nvSpPr>
          <p:cNvPr id="11" name="TextBox 10"/>
          <p:cNvSpPr txBox="1"/>
          <p:nvPr/>
        </p:nvSpPr>
        <p:spPr>
          <a:xfrm>
            <a:off x="502920" y="3547872"/>
            <a:ext cx="2659303" cy="41148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767676"/>
                </a:solidFill>
                <a:latin typeface="Calibri"/>
              </a:rPr>
              <a:t>9 kişi</a:t>
            </a:r>
          </a:p>
        </p:txBody>
      </p:sp>
      <p:sp>
        <p:nvSpPr>
          <p:cNvPr id="12" name="Rounded Rectangle 11"/>
          <p:cNvSpPr/>
          <p:nvPr/>
        </p:nvSpPr>
        <p:spPr>
          <a:xfrm>
            <a:off x="3345103" y="1719072"/>
            <a:ext cx="2659303" cy="2331720"/>
          </a:xfrm>
          <a:prstGeom prst="roundRect">
            <a:avLst>
              <a:gd name="adj" fmla="val 6000"/>
            </a:avLst>
          </a:prstGeom>
          <a:solidFill>
            <a:srgbClr val="F0F0F0"/>
          </a:solidFill>
          <a:ln>
            <a:noFill/>
          </a:ln>
          <a:effectLst/>
        </p:spPr>
        <p:txBody>
          <a:bodyPr rtlCol="0" anchor="ctr"/>
          <a:lstStyle/>
          <a:p/>
        </p:txBody>
      </p:sp>
      <p:sp>
        <p:nvSpPr>
          <p:cNvPr id="13" name="Rounded Rectangle 12"/>
          <p:cNvSpPr/>
          <p:nvPr/>
        </p:nvSpPr>
        <p:spPr>
          <a:xfrm>
            <a:off x="3345103" y="1719072"/>
            <a:ext cx="2659303" cy="566928"/>
          </a:xfrm>
          <a:prstGeom prst="roundRect">
            <a:avLst>
              <a:gd name="adj" fmla="val 20000"/>
            </a:avLst>
          </a:prstGeom>
          <a:solidFill>
            <a:srgbClr val="3E8E41"/>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Ilıman iklimler</a:t>
            </a:r>
          </a:p>
        </p:txBody>
      </p:sp>
      <p:sp>
        <p:nvSpPr>
          <p:cNvPr id="14" name="Rounded Rectangle 13"/>
          <p:cNvSpPr/>
          <p:nvPr/>
        </p:nvSpPr>
        <p:spPr>
          <a:xfrm>
            <a:off x="3527983" y="2450592"/>
            <a:ext cx="2293543" cy="512064"/>
          </a:xfrm>
          <a:prstGeom prst="roundRect">
            <a:avLst>
              <a:gd name="adj" fmla="val 40000"/>
            </a:avLst>
          </a:prstGeom>
          <a:solidFill>
            <a:srgbClr val="FFFFFF"/>
          </a:solidFill>
          <a:ln w="19050">
            <a:solidFill>
              <a:srgbClr val="3E8E41"/>
            </a:solidFill>
          </a:ln>
          <a:effectLst/>
        </p:spPr>
        <p:txBody>
          <a:bodyPr rtlCol="0" anchor="ctr" wrap="square" lIns="128016" rIns="128016" tIns="0" bIns="0">
            <a:noAutofit/>
          </a:bodyPr>
          <a:lstStyle/>
          <a:p>
            <a:pPr algn="ctr">
              <a:spcBef>
                <a:spcPts val="0"/>
              </a:spcBef>
              <a:spcAft>
                <a:spcPts val="0"/>
              </a:spcAft>
            </a:pPr>
            <a:r>
              <a:rPr lang="tr-TR" sz="1900" b="1" i="0">
                <a:solidFill>
                  <a:srgbClr val="262626"/>
                </a:solidFill>
                <a:latin typeface="Calibri"/>
              </a:rPr>
              <a:t>A takımı</a:t>
            </a:r>
          </a:p>
        </p:txBody>
      </p:sp>
      <p:sp>
        <p:nvSpPr>
          <p:cNvPr id="15" name="Rounded Rectangle 14"/>
          <p:cNvSpPr/>
          <p:nvPr/>
        </p:nvSpPr>
        <p:spPr>
          <a:xfrm>
            <a:off x="3527983" y="3054096"/>
            <a:ext cx="2293543" cy="512064"/>
          </a:xfrm>
          <a:prstGeom prst="roundRect">
            <a:avLst>
              <a:gd name="adj" fmla="val 40000"/>
            </a:avLst>
          </a:prstGeom>
          <a:solidFill>
            <a:srgbClr val="FFFFFF"/>
          </a:solidFill>
          <a:ln w="19050">
            <a:solidFill>
              <a:srgbClr val="3E8E41"/>
            </a:solidFill>
          </a:ln>
          <a:effectLst/>
        </p:spPr>
        <p:txBody>
          <a:bodyPr rtlCol="0" anchor="ctr" wrap="square" lIns="128016" rIns="128016" tIns="0" bIns="0">
            <a:noAutofit/>
          </a:bodyPr>
          <a:lstStyle/>
          <a:p>
            <a:pPr algn="ctr">
              <a:spcBef>
                <a:spcPts val="0"/>
              </a:spcBef>
              <a:spcAft>
                <a:spcPts val="0"/>
              </a:spcAft>
            </a:pPr>
            <a:r>
              <a:rPr lang="tr-TR" sz="1900" b="1" i="0">
                <a:solidFill>
                  <a:srgbClr val="262626"/>
                </a:solidFill>
                <a:latin typeface="Calibri"/>
              </a:rPr>
              <a:t>B takımı</a:t>
            </a:r>
          </a:p>
        </p:txBody>
      </p:sp>
      <p:sp>
        <p:nvSpPr>
          <p:cNvPr id="16" name="TextBox 15"/>
          <p:cNvSpPr txBox="1"/>
          <p:nvPr/>
        </p:nvSpPr>
        <p:spPr>
          <a:xfrm>
            <a:off x="3345103" y="3547872"/>
            <a:ext cx="2659303" cy="41148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767676"/>
                </a:solidFill>
                <a:latin typeface="Calibri"/>
              </a:rPr>
              <a:t>9 kişi</a:t>
            </a:r>
          </a:p>
        </p:txBody>
      </p:sp>
      <p:sp>
        <p:nvSpPr>
          <p:cNvPr id="17" name="Rounded Rectangle 16"/>
          <p:cNvSpPr/>
          <p:nvPr/>
        </p:nvSpPr>
        <p:spPr>
          <a:xfrm>
            <a:off x="6187287" y="1719072"/>
            <a:ext cx="2659303" cy="2331720"/>
          </a:xfrm>
          <a:prstGeom prst="roundRect">
            <a:avLst>
              <a:gd name="adj" fmla="val 6000"/>
            </a:avLst>
          </a:prstGeom>
          <a:solidFill>
            <a:srgbClr val="F0F0F0"/>
          </a:solidFill>
          <a:ln>
            <a:noFill/>
          </a:ln>
          <a:effectLst/>
        </p:spPr>
        <p:txBody>
          <a:bodyPr rtlCol="0" anchor="ctr"/>
          <a:lstStyle/>
          <a:p/>
        </p:txBody>
      </p:sp>
      <p:sp>
        <p:nvSpPr>
          <p:cNvPr id="18" name="Rounded Rectangle 17"/>
          <p:cNvSpPr/>
          <p:nvPr/>
        </p:nvSpPr>
        <p:spPr>
          <a:xfrm>
            <a:off x="6187287" y="1719072"/>
            <a:ext cx="2659303" cy="566928"/>
          </a:xfrm>
          <a:prstGeom prst="roundRect">
            <a:avLst>
              <a:gd name="adj" fmla="val 2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Soğuk iklimler</a:t>
            </a:r>
          </a:p>
        </p:txBody>
      </p:sp>
      <p:sp>
        <p:nvSpPr>
          <p:cNvPr id="19" name="Rounded Rectangle 18"/>
          <p:cNvSpPr/>
          <p:nvPr/>
        </p:nvSpPr>
        <p:spPr>
          <a:xfrm>
            <a:off x="6370167" y="2450592"/>
            <a:ext cx="2293543" cy="512064"/>
          </a:xfrm>
          <a:prstGeom prst="roundRect">
            <a:avLst>
              <a:gd name="adj" fmla="val 40000"/>
            </a:avLst>
          </a:prstGeom>
          <a:solidFill>
            <a:srgbClr val="FFFFFF"/>
          </a:solidFill>
          <a:ln w="19050">
            <a:solidFill>
              <a:srgbClr val="2C6696"/>
            </a:solidFill>
          </a:ln>
          <a:effectLst/>
        </p:spPr>
        <p:txBody>
          <a:bodyPr rtlCol="0" anchor="ctr" wrap="square" lIns="128016" rIns="128016" tIns="0" bIns="0">
            <a:noAutofit/>
          </a:bodyPr>
          <a:lstStyle/>
          <a:p>
            <a:pPr algn="ctr">
              <a:spcBef>
                <a:spcPts val="0"/>
              </a:spcBef>
              <a:spcAft>
                <a:spcPts val="0"/>
              </a:spcAft>
            </a:pPr>
            <a:r>
              <a:rPr lang="tr-TR" sz="1900" b="1" i="0">
                <a:solidFill>
                  <a:srgbClr val="262626"/>
                </a:solidFill>
                <a:latin typeface="Calibri"/>
              </a:rPr>
              <a:t>A takımı</a:t>
            </a:r>
          </a:p>
        </p:txBody>
      </p:sp>
      <p:sp>
        <p:nvSpPr>
          <p:cNvPr id="20" name="Rounded Rectangle 19"/>
          <p:cNvSpPr/>
          <p:nvPr/>
        </p:nvSpPr>
        <p:spPr>
          <a:xfrm>
            <a:off x="6370167" y="3054096"/>
            <a:ext cx="2293543" cy="512064"/>
          </a:xfrm>
          <a:prstGeom prst="roundRect">
            <a:avLst>
              <a:gd name="adj" fmla="val 40000"/>
            </a:avLst>
          </a:prstGeom>
          <a:solidFill>
            <a:srgbClr val="FFFFFF"/>
          </a:solidFill>
          <a:ln w="19050">
            <a:solidFill>
              <a:srgbClr val="2C6696"/>
            </a:solidFill>
          </a:ln>
          <a:effectLst/>
        </p:spPr>
        <p:txBody>
          <a:bodyPr rtlCol="0" anchor="ctr" wrap="square" lIns="128016" rIns="128016" tIns="0" bIns="0">
            <a:noAutofit/>
          </a:bodyPr>
          <a:lstStyle/>
          <a:p>
            <a:pPr algn="ctr">
              <a:spcBef>
                <a:spcPts val="0"/>
              </a:spcBef>
              <a:spcAft>
                <a:spcPts val="0"/>
              </a:spcAft>
            </a:pPr>
            <a:r>
              <a:rPr lang="tr-TR" sz="1900" b="1" i="0">
                <a:solidFill>
                  <a:srgbClr val="262626"/>
                </a:solidFill>
                <a:latin typeface="Calibri"/>
              </a:rPr>
              <a:t>B takımı</a:t>
            </a:r>
          </a:p>
        </p:txBody>
      </p:sp>
      <p:sp>
        <p:nvSpPr>
          <p:cNvPr id="21" name="TextBox 20"/>
          <p:cNvSpPr txBox="1"/>
          <p:nvPr/>
        </p:nvSpPr>
        <p:spPr>
          <a:xfrm>
            <a:off x="6187287" y="3547872"/>
            <a:ext cx="2659303" cy="41148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767676"/>
                </a:solidFill>
                <a:latin typeface="Calibri"/>
              </a:rPr>
              <a:t>8 kişi</a:t>
            </a:r>
          </a:p>
        </p:txBody>
      </p:sp>
      <p:sp>
        <p:nvSpPr>
          <p:cNvPr id="22" name="Rounded Rectangle 21"/>
          <p:cNvSpPr/>
          <p:nvPr/>
        </p:nvSpPr>
        <p:spPr>
          <a:xfrm>
            <a:off x="9029471" y="1719072"/>
            <a:ext cx="2659303" cy="2331720"/>
          </a:xfrm>
          <a:prstGeom prst="roundRect">
            <a:avLst>
              <a:gd name="adj" fmla="val 6000"/>
            </a:avLst>
          </a:prstGeom>
          <a:solidFill>
            <a:srgbClr val="F0F0F0"/>
          </a:solidFill>
          <a:ln>
            <a:noFill/>
          </a:ln>
          <a:effectLst/>
        </p:spPr>
        <p:txBody>
          <a:bodyPr rtlCol="0" anchor="ctr"/>
          <a:lstStyle/>
          <a:p/>
        </p:txBody>
      </p:sp>
      <p:sp>
        <p:nvSpPr>
          <p:cNvPr id="23" name="Rounded Rectangle 22"/>
          <p:cNvSpPr/>
          <p:nvPr/>
        </p:nvSpPr>
        <p:spPr>
          <a:xfrm>
            <a:off x="9029471" y="1719072"/>
            <a:ext cx="2659303" cy="566928"/>
          </a:xfrm>
          <a:prstGeom prst="roundRect">
            <a:avLst>
              <a:gd name="adj" fmla="val 20000"/>
            </a:avLst>
          </a:prstGeom>
          <a:solidFill>
            <a:srgbClr val="B85C12"/>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Türkiye</a:t>
            </a:r>
          </a:p>
        </p:txBody>
      </p:sp>
      <p:sp>
        <p:nvSpPr>
          <p:cNvPr id="24" name="Rounded Rectangle 23"/>
          <p:cNvSpPr/>
          <p:nvPr/>
        </p:nvSpPr>
        <p:spPr>
          <a:xfrm>
            <a:off x="9212351" y="2450592"/>
            <a:ext cx="2293543" cy="512064"/>
          </a:xfrm>
          <a:prstGeom prst="roundRect">
            <a:avLst>
              <a:gd name="adj" fmla="val 40000"/>
            </a:avLst>
          </a:prstGeom>
          <a:solidFill>
            <a:srgbClr val="FFFFFF"/>
          </a:solidFill>
          <a:ln w="19050">
            <a:solidFill>
              <a:srgbClr val="B85C12"/>
            </a:solidFill>
          </a:ln>
          <a:effectLst/>
        </p:spPr>
        <p:txBody>
          <a:bodyPr rtlCol="0" anchor="ctr" wrap="square" lIns="128016" rIns="128016" tIns="0" bIns="0">
            <a:noAutofit/>
          </a:bodyPr>
          <a:lstStyle/>
          <a:p>
            <a:pPr algn="ctr">
              <a:spcBef>
                <a:spcPts val="0"/>
              </a:spcBef>
              <a:spcAft>
                <a:spcPts val="0"/>
              </a:spcAft>
            </a:pPr>
            <a:r>
              <a:rPr lang="tr-TR" sz="1900" b="1" i="0">
                <a:solidFill>
                  <a:srgbClr val="262626"/>
                </a:solidFill>
                <a:latin typeface="Calibri"/>
              </a:rPr>
              <a:t>A takımı</a:t>
            </a:r>
          </a:p>
        </p:txBody>
      </p:sp>
      <p:sp>
        <p:nvSpPr>
          <p:cNvPr id="25" name="Rounded Rectangle 24"/>
          <p:cNvSpPr/>
          <p:nvPr/>
        </p:nvSpPr>
        <p:spPr>
          <a:xfrm>
            <a:off x="9212351" y="3054096"/>
            <a:ext cx="2293543" cy="512064"/>
          </a:xfrm>
          <a:prstGeom prst="roundRect">
            <a:avLst>
              <a:gd name="adj" fmla="val 40000"/>
            </a:avLst>
          </a:prstGeom>
          <a:solidFill>
            <a:srgbClr val="FFFFFF"/>
          </a:solidFill>
          <a:ln w="19050">
            <a:solidFill>
              <a:srgbClr val="B85C12"/>
            </a:solidFill>
          </a:ln>
          <a:effectLst/>
        </p:spPr>
        <p:txBody>
          <a:bodyPr rtlCol="0" anchor="ctr" wrap="square" lIns="128016" rIns="128016" tIns="0" bIns="0">
            <a:noAutofit/>
          </a:bodyPr>
          <a:lstStyle/>
          <a:p>
            <a:pPr algn="ctr">
              <a:spcBef>
                <a:spcPts val="0"/>
              </a:spcBef>
              <a:spcAft>
                <a:spcPts val="0"/>
              </a:spcAft>
            </a:pPr>
            <a:r>
              <a:rPr lang="tr-TR" sz="1900" b="1" i="0">
                <a:solidFill>
                  <a:srgbClr val="262626"/>
                </a:solidFill>
                <a:latin typeface="Calibri"/>
              </a:rPr>
              <a:t>B takımı</a:t>
            </a:r>
          </a:p>
        </p:txBody>
      </p:sp>
      <p:sp>
        <p:nvSpPr>
          <p:cNvPr id="26" name="TextBox 25"/>
          <p:cNvSpPr txBox="1"/>
          <p:nvPr/>
        </p:nvSpPr>
        <p:spPr>
          <a:xfrm>
            <a:off x="9029471" y="3547872"/>
            <a:ext cx="2659303" cy="41148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767676"/>
                </a:solidFill>
                <a:latin typeface="Calibri"/>
              </a:rPr>
              <a:t>8 kişi</a:t>
            </a:r>
          </a:p>
        </p:txBody>
      </p:sp>
      <p:sp>
        <p:nvSpPr>
          <p:cNvPr id="27" name="Rounded Rectangle 26"/>
          <p:cNvSpPr/>
          <p:nvPr/>
        </p:nvSpPr>
        <p:spPr>
          <a:xfrm>
            <a:off x="502920" y="4325112"/>
            <a:ext cx="2127443" cy="1051560"/>
          </a:xfrm>
          <a:prstGeom prst="roundRect">
            <a:avLst>
              <a:gd name="adj" fmla="val 8000"/>
            </a:avLst>
          </a:prstGeom>
          <a:solidFill>
            <a:srgbClr val="B85C12"/>
          </a:solidFill>
          <a:ln>
            <a:noFill/>
          </a:ln>
          <a:effectLst/>
        </p:spPr>
        <p:txBody>
          <a:bodyPr rtlCol="0" anchor="ctr" wrap="square" lIns="128016" rIns="128016" tIns="73152" bIns="73152">
            <a:noAutofit/>
          </a:bodyPr>
          <a:lstStyle/>
          <a:p>
            <a:pPr algn="ctr">
              <a:spcBef>
                <a:spcPts val="0"/>
              </a:spcBef>
              <a:spcAft>
                <a:spcPts val="600"/>
              </a:spcAft>
            </a:pPr>
            <a:r>
              <a:rPr lang="tr-TR" sz="1700" b="1" i="0">
                <a:solidFill>
                  <a:srgbClr val="FFFFFF"/>
                </a:solidFill>
                <a:latin typeface="Calibri"/>
              </a:rPr>
              <a:t>SÖZCÜ</a:t>
            </a:r>
          </a:p>
          <a:p>
            <a:pPr algn="ctr">
              <a:spcBef>
                <a:spcPts val="0"/>
              </a:spcBef>
              <a:spcAft>
                <a:spcPts val="0"/>
              </a:spcAft>
            </a:pPr>
            <a:r>
              <a:rPr lang="tr-TR" sz="1500" b="0" i="0">
                <a:solidFill>
                  <a:srgbClr val="FFFFFF"/>
                </a:solidFill>
                <a:latin typeface="Calibri"/>
              </a:rPr>
              <a:t>paylaşır</a:t>
            </a:r>
          </a:p>
        </p:txBody>
      </p:sp>
      <p:sp>
        <p:nvSpPr>
          <p:cNvPr id="28" name="Rounded Rectangle 27"/>
          <p:cNvSpPr/>
          <p:nvPr/>
        </p:nvSpPr>
        <p:spPr>
          <a:xfrm>
            <a:off x="2767523" y="4325112"/>
            <a:ext cx="2127443" cy="1051560"/>
          </a:xfrm>
          <a:prstGeom prst="roundRect">
            <a:avLst>
              <a:gd name="adj" fmla="val 8000"/>
            </a:avLst>
          </a:prstGeom>
          <a:solidFill>
            <a:srgbClr val="4F4F4F"/>
          </a:solidFill>
          <a:ln>
            <a:noFill/>
          </a:ln>
          <a:effectLst/>
        </p:spPr>
        <p:txBody>
          <a:bodyPr rtlCol="0" anchor="ctr" wrap="square" lIns="128016" rIns="128016" tIns="73152" bIns="73152">
            <a:noAutofit/>
          </a:bodyPr>
          <a:lstStyle/>
          <a:p>
            <a:pPr algn="ctr">
              <a:spcBef>
                <a:spcPts val="0"/>
              </a:spcBef>
              <a:spcAft>
                <a:spcPts val="600"/>
              </a:spcAft>
            </a:pPr>
            <a:r>
              <a:rPr lang="tr-TR" sz="1700" b="1" i="0">
                <a:solidFill>
                  <a:srgbClr val="FFFFFF"/>
                </a:solidFill>
                <a:latin typeface="Calibri"/>
              </a:rPr>
              <a:t>YAZICI</a:t>
            </a:r>
          </a:p>
          <a:p>
            <a:pPr algn="ctr">
              <a:spcBef>
                <a:spcPts val="0"/>
              </a:spcBef>
              <a:spcAft>
                <a:spcPts val="0"/>
              </a:spcAft>
            </a:pPr>
            <a:r>
              <a:rPr lang="tr-TR" sz="1500" b="0" i="0">
                <a:solidFill>
                  <a:srgbClr val="FFFFFF"/>
                </a:solidFill>
                <a:latin typeface="Calibri"/>
              </a:rPr>
              <a:t>yazar, çizer</a:t>
            </a:r>
          </a:p>
        </p:txBody>
      </p:sp>
      <p:sp>
        <p:nvSpPr>
          <p:cNvPr id="29" name="Rounded Rectangle 28"/>
          <p:cNvSpPr/>
          <p:nvPr/>
        </p:nvSpPr>
        <p:spPr>
          <a:xfrm>
            <a:off x="5032126" y="4325112"/>
            <a:ext cx="2127443" cy="1051560"/>
          </a:xfrm>
          <a:prstGeom prst="roundRect">
            <a:avLst>
              <a:gd name="adj" fmla="val 8000"/>
            </a:avLst>
          </a:prstGeom>
          <a:solidFill>
            <a:srgbClr val="B85C12"/>
          </a:solidFill>
          <a:ln>
            <a:noFill/>
          </a:ln>
          <a:effectLst/>
        </p:spPr>
        <p:txBody>
          <a:bodyPr rtlCol="0" anchor="ctr" wrap="square" lIns="128016" rIns="128016" tIns="73152" bIns="73152">
            <a:noAutofit/>
          </a:bodyPr>
          <a:lstStyle/>
          <a:p>
            <a:pPr algn="ctr">
              <a:spcBef>
                <a:spcPts val="0"/>
              </a:spcBef>
              <a:spcAft>
                <a:spcPts val="600"/>
              </a:spcAft>
            </a:pPr>
            <a:r>
              <a:rPr lang="tr-TR" sz="1700" b="1" i="0">
                <a:solidFill>
                  <a:srgbClr val="FFFFFF"/>
                </a:solidFill>
                <a:latin typeface="Calibri"/>
              </a:rPr>
              <a:t>ZAMAN VE MALZEME</a:t>
            </a:r>
          </a:p>
          <a:p>
            <a:pPr algn="ctr">
              <a:spcBef>
                <a:spcPts val="0"/>
              </a:spcBef>
              <a:spcAft>
                <a:spcPts val="0"/>
              </a:spcAft>
            </a:pPr>
            <a:r>
              <a:rPr lang="tr-TR" sz="1500" b="0" i="0">
                <a:solidFill>
                  <a:srgbClr val="FFFFFF"/>
                </a:solidFill>
                <a:latin typeface="Calibri"/>
              </a:rPr>
              <a:t>süre ve set</a:t>
            </a:r>
          </a:p>
        </p:txBody>
      </p:sp>
      <p:sp>
        <p:nvSpPr>
          <p:cNvPr id="30" name="Rounded Rectangle 29"/>
          <p:cNvSpPr/>
          <p:nvPr/>
        </p:nvSpPr>
        <p:spPr>
          <a:xfrm>
            <a:off x="7296729" y="4325112"/>
            <a:ext cx="2127443" cy="1051560"/>
          </a:xfrm>
          <a:prstGeom prst="roundRect">
            <a:avLst>
              <a:gd name="adj" fmla="val 8000"/>
            </a:avLst>
          </a:prstGeom>
          <a:solidFill>
            <a:srgbClr val="4F4F4F"/>
          </a:solidFill>
          <a:ln>
            <a:noFill/>
          </a:ln>
          <a:effectLst/>
        </p:spPr>
        <p:txBody>
          <a:bodyPr rtlCol="0" anchor="ctr" wrap="square" lIns="128016" rIns="128016" tIns="73152" bIns="73152">
            <a:noAutofit/>
          </a:bodyPr>
          <a:lstStyle/>
          <a:p>
            <a:pPr algn="ctr">
              <a:spcBef>
                <a:spcPts val="0"/>
              </a:spcBef>
              <a:spcAft>
                <a:spcPts val="600"/>
              </a:spcAft>
            </a:pPr>
            <a:r>
              <a:rPr lang="tr-TR" sz="1700" b="1" i="0">
                <a:solidFill>
                  <a:srgbClr val="FFFFFF"/>
                </a:solidFill>
                <a:latin typeface="Calibri"/>
              </a:rPr>
              <a:t>VERİ OKUYUCU</a:t>
            </a:r>
          </a:p>
          <a:p>
            <a:pPr algn="ctr">
              <a:spcBef>
                <a:spcPts val="0"/>
              </a:spcBef>
              <a:spcAft>
                <a:spcPts val="0"/>
              </a:spcAft>
            </a:pPr>
            <a:r>
              <a:rPr lang="tr-TR" sz="1500" b="0" i="0">
                <a:solidFill>
                  <a:srgbClr val="FFFFFF"/>
                </a:solidFill>
                <a:latin typeface="Calibri"/>
              </a:rPr>
              <a:t>tabloyu okur</a:t>
            </a:r>
          </a:p>
        </p:txBody>
      </p:sp>
      <p:sp>
        <p:nvSpPr>
          <p:cNvPr id="31" name="Rounded Rectangle 30"/>
          <p:cNvSpPr/>
          <p:nvPr/>
        </p:nvSpPr>
        <p:spPr>
          <a:xfrm>
            <a:off x="9561332" y="4325112"/>
            <a:ext cx="2127443" cy="1051560"/>
          </a:xfrm>
          <a:prstGeom prst="roundRect">
            <a:avLst>
              <a:gd name="adj" fmla="val 8000"/>
            </a:avLst>
          </a:prstGeom>
          <a:solidFill>
            <a:srgbClr val="B85C12"/>
          </a:solidFill>
          <a:ln>
            <a:noFill/>
          </a:ln>
          <a:effectLst/>
        </p:spPr>
        <p:txBody>
          <a:bodyPr rtlCol="0" anchor="ctr" wrap="square" lIns="128016" rIns="128016" tIns="73152" bIns="73152">
            <a:noAutofit/>
          </a:bodyPr>
          <a:lstStyle/>
          <a:p>
            <a:pPr algn="ctr">
              <a:spcBef>
                <a:spcPts val="0"/>
              </a:spcBef>
              <a:spcAft>
                <a:spcPts val="600"/>
              </a:spcAft>
            </a:pPr>
            <a:r>
              <a:rPr lang="tr-TR" sz="1700" b="1" i="0">
                <a:solidFill>
                  <a:srgbClr val="FFFFFF"/>
                </a:solidFill>
                <a:latin typeface="Calibri"/>
              </a:rPr>
              <a:t>EDİTÖR</a:t>
            </a:r>
          </a:p>
          <a:p>
            <a:pPr algn="ctr">
              <a:spcBef>
                <a:spcPts val="0"/>
              </a:spcBef>
              <a:spcAft>
                <a:spcPts val="0"/>
              </a:spcAft>
            </a:pPr>
            <a:r>
              <a:rPr lang="tr-TR" sz="1500" b="0" i="0">
                <a:solidFill>
                  <a:srgbClr val="FFFFFF"/>
                </a:solidFill>
                <a:latin typeface="Calibri"/>
              </a:rPr>
              <a:t>5 kişide denetler</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3" name="Rounded Rectangle 3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120</a:t>
            </a:r>
          </a:p>
        </p:txBody>
      </p:sp>
      <p:sp>
        <p:nvSpPr>
          <p:cNvPr id="34" name="TextBox 3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29 / 217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Sıcaklık ve yağış grafiği nasıl okunur?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BİLGİ KUTUSU</a:t>
            </a:r>
          </a:p>
        </p:txBody>
      </p:sp>
      <p:pic>
        <p:nvPicPr>
          <p:cNvPr id="6" name="Picture 5" descr="h15_girne_kutu.jpg"/>
          <p:cNvPicPr>
            <a:picLocks noChangeAspect="1"/>
          </p:cNvPicPr>
          <p:nvPr/>
        </p:nvPicPr>
        <p:blipFill>
          <a:blip r:embed="rId3"/>
          <a:stretch>
            <a:fillRect/>
          </a:stretch>
        </p:blipFill>
        <p:spPr>
          <a:xfrm>
            <a:off x="502920" y="1216152"/>
            <a:ext cx="7589520" cy="3749584"/>
          </a:xfrm>
          <a:prstGeom prst="rect">
            <a:avLst/>
          </a:prstGeom>
          <a:ln w="9525">
            <a:solidFill>
              <a:srgbClr val="D9D9D9"/>
            </a:solidFill>
          </a:ln>
        </p:spPr>
      </p:pic>
      <p:sp>
        <p:nvSpPr>
          <p:cNvPr id="7" name="Rounded Rectangle 6"/>
          <p:cNvSpPr/>
          <p:nvPr/>
        </p:nvSpPr>
        <p:spPr>
          <a:xfrm>
            <a:off x="568206" y="3250240"/>
            <a:ext cx="1566868" cy="547324"/>
          </a:xfrm>
          <a:prstGeom prst="roundRect">
            <a:avLst>
              <a:gd name="adj" fmla="val 12000"/>
            </a:avLst>
          </a:prstGeom>
          <a:solidFill>
            <a:srgbClr val="FFF3D1"/>
          </a:solidFill>
          <a:ln w="25400">
            <a:solidFill>
              <a:srgbClr val="FCC021"/>
            </a:solidFill>
          </a:ln>
          <a:effectLst/>
        </p:spPr>
        <p:txBody>
          <a:bodyPr rtlCol="0" anchor="ctr"/>
          <a:lstStyle/>
          <a:p/>
        </p:txBody>
      </p:sp>
      <p:sp>
        <p:nvSpPr>
          <p:cNvPr id="8" name="Oval 7"/>
          <p:cNvSpPr/>
          <p:nvPr/>
        </p:nvSpPr>
        <p:spPr>
          <a:xfrm>
            <a:off x="1159616" y="3331878"/>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1</a:t>
            </a:r>
          </a:p>
        </p:txBody>
      </p:sp>
      <p:sp>
        <p:nvSpPr>
          <p:cNvPr id="9" name="Rounded Rectangle 8"/>
          <p:cNvSpPr/>
          <p:nvPr/>
        </p:nvSpPr>
        <p:spPr>
          <a:xfrm>
            <a:off x="6525571" y="3184887"/>
            <a:ext cx="1501582" cy="710706"/>
          </a:xfrm>
          <a:prstGeom prst="roundRect">
            <a:avLst>
              <a:gd name="adj" fmla="val 12000"/>
            </a:avLst>
          </a:prstGeom>
          <a:solidFill>
            <a:srgbClr val="FFF3D1"/>
          </a:solidFill>
          <a:ln w="25400">
            <a:solidFill>
              <a:srgbClr val="FCC021"/>
            </a:solidFill>
          </a:ln>
          <a:effectLst/>
        </p:spPr>
        <p:txBody>
          <a:bodyPr rtlCol="0" anchor="ctr"/>
          <a:lstStyle/>
          <a:p/>
        </p:txBody>
      </p:sp>
      <p:sp>
        <p:nvSpPr>
          <p:cNvPr id="10" name="Oval 9"/>
          <p:cNvSpPr/>
          <p:nvPr/>
        </p:nvSpPr>
        <p:spPr>
          <a:xfrm>
            <a:off x="7084338" y="3348216"/>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2</a:t>
            </a:r>
          </a:p>
        </p:txBody>
      </p:sp>
      <p:sp>
        <p:nvSpPr>
          <p:cNvPr id="11" name="Rounded Rectangle 10"/>
          <p:cNvSpPr/>
          <p:nvPr/>
        </p:nvSpPr>
        <p:spPr>
          <a:xfrm>
            <a:off x="584527" y="4589960"/>
            <a:ext cx="1583190" cy="372508"/>
          </a:xfrm>
          <a:prstGeom prst="roundRect">
            <a:avLst>
              <a:gd name="adj" fmla="val 12000"/>
            </a:avLst>
          </a:prstGeom>
          <a:solidFill>
            <a:srgbClr val="FFF3D1"/>
          </a:solidFill>
          <a:ln w="25400">
            <a:solidFill>
              <a:srgbClr val="FCC021"/>
            </a:solidFill>
          </a:ln>
          <a:effectLst/>
        </p:spPr>
        <p:txBody>
          <a:bodyPr rtlCol="0" anchor="ctr"/>
          <a:lstStyle/>
          <a:p/>
        </p:txBody>
      </p:sp>
      <p:sp>
        <p:nvSpPr>
          <p:cNvPr id="12" name="Oval 11"/>
          <p:cNvSpPr/>
          <p:nvPr/>
        </p:nvSpPr>
        <p:spPr>
          <a:xfrm>
            <a:off x="1208493" y="4608585"/>
            <a:ext cx="335257" cy="335257"/>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3</a:t>
            </a:r>
          </a:p>
        </p:txBody>
      </p:sp>
      <p:sp>
        <p:nvSpPr>
          <p:cNvPr id="13" name="Rounded Rectangle 12"/>
          <p:cNvSpPr/>
          <p:nvPr/>
        </p:nvSpPr>
        <p:spPr>
          <a:xfrm>
            <a:off x="6035924" y="4589960"/>
            <a:ext cx="1354689" cy="372508"/>
          </a:xfrm>
          <a:prstGeom prst="roundRect">
            <a:avLst>
              <a:gd name="adj" fmla="val 12000"/>
            </a:avLst>
          </a:prstGeom>
          <a:solidFill>
            <a:srgbClr val="FFF3D1"/>
          </a:solidFill>
          <a:ln w="25400">
            <a:solidFill>
              <a:srgbClr val="FCC021"/>
            </a:solidFill>
          </a:ln>
          <a:effectLst/>
        </p:spPr>
        <p:txBody>
          <a:bodyPr rtlCol="0" anchor="ctr"/>
          <a:lstStyle/>
          <a:p/>
        </p:txBody>
      </p:sp>
      <p:sp>
        <p:nvSpPr>
          <p:cNvPr id="14" name="Oval 13"/>
          <p:cNvSpPr/>
          <p:nvPr/>
        </p:nvSpPr>
        <p:spPr>
          <a:xfrm>
            <a:off x="6545639" y="4608585"/>
            <a:ext cx="335257" cy="335257"/>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4</a:t>
            </a:r>
          </a:p>
        </p:txBody>
      </p:sp>
      <p:sp>
        <p:nvSpPr>
          <p:cNvPr id="15" name="Rounded Rectangle 14"/>
          <p:cNvSpPr/>
          <p:nvPr/>
        </p:nvSpPr>
        <p:spPr>
          <a:xfrm>
            <a:off x="502920" y="5102896"/>
            <a:ext cx="7589520" cy="1169888"/>
          </a:xfrm>
          <a:prstGeom prst="roundRect">
            <a:avLst>
              <a:gd name="adj" fmla="val 8000"/>
            </a:avLst>
          </a:prstGeom>
          <a:solidFill>
            <a:srgbClr val="F0F0F0"/>
          </a:solidFill>
          <a:ln>
            <a:noFill/>
          </a:ln>
          <a:effectLst/>
        </p:spPr>
        <p:txBody>
          <a:bodyPr rtlCol="0" anchor="ctr"/>
          <a:lstStyle/>
          <a:p/>
        </p:txBody>
      </p:sp>
      <p:sp>
        <p:nvSpPr>
          <p:cNvPr id="16" name="Rectangle 15"/>
          <p:cNvSpPr/>
          <p:nvPr/>
        </p:nvSpPr>
        <p:spPr>
          <a:xfrm>
            <a:off x="502920" y="5102896"/>
            <a:ext cx="118872" cy="1169888"/>
          </a:xfrm>
          <a:prstGeom prst="rect">
            <a:avLst/>
          </a:prstGeom>
          <a:solidFill>
            <a:srgbClr val="B85C12"/>
          </a:solidFill>
          <a:ln>
            <a:noFill/>
          </a:ln>
          <a:effectLst/>
        </p:spPr>
        <p:txBody>
          <a:bodyPr rtlCol="0" anchor="ctr"/>
          <a:lstStyle/>
          <a:p/>
        </p:txBody>
      </p:sp>
      <p:sp>
        <p:nvSpPr>
          <p:cNvPr id="17" name="TextBox 16"/>
          <p:cNvSpPr txBox="1"/>
          <p:nvPr/>
        </p:nvSpPr>
        <p:spPr>
          <a:xfrm>
            <a:off x="777240" y="5102896"/>
            <a:ext cx="7178040" cy="1169888"/>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Bir yere ait sıcaklık ve yağış değerlerini gösteren grafikler sayesinde o yere ait iklim özellikleriyle ilgili yorum yapılabilir.</a:t>
            </a:r>
          </a:p>
        </p:txBody>
      </p:sp>
      <p:sp>
        <p:nvSpPr>
          <p:cNvPr id="18" name="Rounded Rectangle 17"/>
          <p:cNvSpPr/>
          <p:nvPr/>
        </p:nvSpPr>
        <p:spPr>
          <a:xfrm>
            <a:off x="8275320" y="1216152"/>
            <a:ext cx="3413455" cy="1175004"/>
          </a:xfrm>
          <a:prstGeom prst="roundRect">
            <a:avLst>
              <a:gd name="adj" fmla="val 8000"/>
            </a:avLst>
          </a:prstGeom>
          <a:solidFill>
            <a:srgbClr val="F0F0F0"/>
          </a:solidFill>
          <a:ln>
            <a:noFill/>
          </a:ln>
          <a:effectLst/>
        </p:spPr>
        <p:txBody>
          <a:bodyPr rtlCol="0" anchor="ctr" wrap="square" lIns="566928" rIns="566928" tIns="73152" bIns="73152">
            <a:noAutofit/>
          </a:bodyPr>
          <a:lstStyle/>
          <a:p>
            <a:pPr algn="l">
              <a:spcBef>
                <a:spcPts val="0"/>
              </a:spcBef>
              <a:spcAft>
                <a:spcPts val="0"/>
              </a:spcAft>
            </a:pPr>
            <a:r>
              <a:rPr lang="tr-TR" sz="1900" b="1" i="0">
                <a:solidFill>
                  <a:srgbClr val="262626"/>
                </a:solidFill>
                <a:latin typeface="Calibri"/>
              </a:rPr>
              <a:t>Sıcaklık yıl içinde hangi değerler arasında değişiyor?</a:t>
            </a:r>
          </a:p>
        </p:txBody>
      </p:sp>
      <p:sp>
        <p:nvSpPr>
          <p:cNvPr id="19" name="Oval 18"/>
          <p:cNvSpPr/>
          <p:nvPr/>
        </p:nvSpPr>
        <p:spPr>
          <a:xfrm>
            <a:off x="8366760" y="1611630"/>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1</a:t>
            </a:r>
          </a:p>
        </p:txBody>
      </p:sp>
      <p:sp>
        <p:nvSpPr>
          <p:cNvPr id="20" name="Rounded Rectangle 19"/>
          <p:cNvSpPr/>
          <p:nvPr/>
        </p:nvSpPr>
        <p:spPr>
          <a:xfrm>
            <a:off x="8275320" y="2500884"/>
            <a:ext cx="3413455" cy="1175004"/>
          </a:xfrm>
          <a:prstGeom prst="roundRect">
            <a:avLst>
              <a:gd name="adj" fmla="val 8000"/>
            </a:avLst>
          </a:prstGeom>
          <a:solidFill>
            <a:srgbClr val="F0F0F0"/>
          </a:solidFill>
          <a:ln>
            <a:noFill/>
          </a:ln>
          <a:effectLst/>
        </p:spPr>
        <p:txBody>
          <a:bodyPr rtlCol="0" anchor="ctr" wrap="square" lIns="566928" rIns="566928" tIns="73152" bIns="73152">
            <a:noAutofit/>
          </a:bodyPr>
          <a:lstStyle/>
          <a:p>
            <a:pPr algn="l">
              <a:spcBef>
                <a:spcPts val="0"/>
              </a:spcBef>
              <a:spcAft>
                <a:spcPts val="0"/>
              </a:spcAft>
            </a:pPr>
            <a:r>
              <a:rPr lang="tr-TR" sz="1900" b="1" i="0">
                <a:solidFill>
                  <a:srgbClr val="262626"/>
                </a:solidFill>
                <a:latin typeface="Calibri"/>
              </a:rPr>
              <a:t>Yağış hangi mevsimde fazla, hangi mevsimde az?</a:t>
            </a:r>
          </a:p>
        </p:txBody>
      </p:sp>
      <p:sp>
        <p:nvSpPr>
          <p:cNvPr id="21" name="Oval 20"/>
          <p:cNvSpPr/>
          <p:nvPr/>
        </p:nvSpPr>
        <p:spPr>
          <a:xfrm>
            <a:off x="8366760" y="2896362"/>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2</a:t>
            </a:r>
          </a:p>
        </p:txBody>
      </p:sp>
      <p:sp>
        <p:nvSpPr>
          <p:cNvPr id="22" name="Rounded Rectangle 21"/>
          <p:cNvSpPr/>
          <p:nvPr/>
        </p:nvSpPr>
        <p:spPr>
          <a:xfrm>
            <a:off x="8275320" y="3785616"/>
            <a:ext cx="3413455" cy="1175004"/>
          </a:xfrm>
          <a:prstGeom prst="roundRect">
            <a:avLst>
              <a:gd name="adj" fmla="val 8000"/>
            </a:avLst>
          </a:prstGeom>
          <a:solidFill>
            <a:srgbClr val="F0F0F0"/>
          </a:solidFill>
          <a:ln>
            <a:noFill/>
          </a:ln>
          <a:effectLst/>
        </p:spPr>
        <p:txBody>
          <a:bodyPr rtlCol="0" anchor="ctr" wrap="square" lIns="566928" rIns="566928" tIns="73152" bIns="73152">
            <a:noAutofit/>
          </a:bodyPr>
          <a:lstStyle/>
          <a:p>
            <a:pPr algn="l">
              <a:spcBef>
                <a:spcPts val="0"/>
              </a:spcBef>
              <a:spcAft>
                <a:spcPts val="0"/>
              </a:spcAft>
            </a:pPr>
            <a:r>
              <a:rPr lang="tr-TR" sz="1900" b="1" i="0">
                <a:solidFill>
                  <a:srgbClr val="262626"/>
                </a:solidFill>
                <a:latin typeface="Calibri"/>
              </a:rPr>
              <a:t>Nisan ayının ortalama sıcaklığı kaç °C?</a:t>
            </a:r>
          </a:p>
        </p:txBody>
      </p:sp>
      <p:sp>
        <p:nvSpPr>
          <p:cNvPr id="23" name="Oval 22"/>
          <p:cNvSpPr/>
          <p:nvPr/>
        </p:nvSpPr>
        <p:spPr>
          <a:xfrm>
            <a:off x="8366760" y="418109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3</a:t>
            </a:r>
          </a:p>
        </p:txBody>
      </p:sp>
      <p:sp>
        <p:nvSpPr>
          <p:cNvPr id="24" name="Rounded Rectangle 23"/>
          <p:cNvSpPr/>
          <p:nvPr/>
        </p:nvSpPr>
        <p:spPr>
          <a:xfrm>
            <a:off x="8275320" y="5070348"/>
            <a:ext cx="3413455" cy="1175004"/>
          </a:xfrm>
          <a:prstGeom prst="roundRect">
            <a:avLst>
              <a:gd name="adj" fmla="val 8000"/>
            </a:avLst>
          </a:prstGeom>
          <a:solidFill>
            <a:srgbClr val="F0F0F0"/>
          </a:solidFill>
          <a:ln>
            <a:noFill/>
          </a:ln>
          <a:effectLst/>
        </p:spPr>
        <p:txBody>
          <a:bodyPr rtlCol="0" anchor="ctr" wrap="square" lIns="566928" rIns="566928" tIns="73152" bIns="73152">
            <a:noAutofit/>
          </a:bodyPr>
          <a:lstStyle/>
          <a:p>
            <a:pPr algn="l">
              <a:spcBef>
                <a:spcPts val="0"/>
              </a:spcBef>
              <a:spcAft>
                <a:spcPts val="0"/>
              </a:spcAft>
            </a:pPr>
            <a:r>
              <a:rPr lang="tr-TR" sz="1900" b="1" i="0">
                <a:solidFill>
                  <a:srgbClr val="262626"/>
                </a:solidFill>
                <a:latin typeface="Calibri"/>
              </a:rPr>
              <a:t>Mayıs ayında toplam kaç mm yağış düşmüş?</a:t>
            </a:r>
          </a:p>
        </p:txBody>
      </p:sp>
      <p:sp>
        <p:nvSpPr>
          <p:cNvPr id="25" name="Oval 24"/>
          <p:cNvSpPr/>
          <p:nvPr/>
        </p:nvSpPr>
        <p:spPr>
          <a:xfrm>
            <a:off x="8366760" y="5465826"/>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4</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30 / 217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Sıcaklık ve yağış grafiği nasıl okunur?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pic>
        <p:nvPicPr>
          <p:cNvPr id="6" name="Picture 5" descr="h15_girne_kutu.jpg"/>
          <p:cNvPicPr>
            <a:picLocks noChangeAspect="1"/>
          </p:cNvPicPr>
          <p:nvPr/>
        </p:nvPicPr>
        <p:blipFill>
          <a:blip r:embed="rId3"/>
          <a:stretch>
            <a:fillRect/>
          </a:stretch>
        </p:blipFill>
        <p:spPr>
          <a:xfrm>
            <a:off x="502920" y="1216152"/>
            <a:ext cx="7589520" cy="3749584"/>
          </a:xfrm>
          <a:prstGeom prst="rect">
            <a:avLst/>
          </a:prstGeom>
          <a:ln w="9525">
            <a:solidFill>
              <a:srgbClr val="D9D9D9"/>
            </a:solidFill>
          </a:ln>
        </p:spPr>
      </p:pic>
      <p:sp>
        <p:nvSpPr>
          <p:cNvPr id="7" name="Oval 6"/>
          <p:cNvSpPr/>
          <p:nvPr/>
        </p:nvSpPr>
        <p:spPr>
          <a:xfrm>
            <a:off x="2466187" y="3489988"/>
            <a:ext cx="237744" cy="237744"/>
          </a:xfrm>
          <a:prstGeom prst="ellipse">
            <a:avLst/>
          </a:prstGeom>
          <a:noFill/>
          <a:ln w="31750">
            <a:solidFill>
              <a:srgbClr val="2E7D32"/>
            </a:solidFill>
          </a:ln>
          <a:effectLst/>
        </p:spPr>
        <p:txBody>
          <a:bodyPr rtlCol="0" anchor="ctr"/>
          <a:lstStyle/>
          <a:p/>
        </p:txBody>
      </p:sp>
      <p:sp>
        <p:nvSpPr>
          <p:cNvPr id="8" name="Oval 7"/>
          <p:cNvSpPr/>
          <p:nvPr/>
        </p:nvSpPr>
        <p:spPr>
          <a:xfrm>
            <a:off x="4274615" y="2550876"/>
            <a:ext cx="237744" cy="237744"/>
          </a:xfrm>
          <a:prstGeom prst="ellipse">
            <a:avLst/>
          </a:prstGeom>
          <a:noFill/>
          <a:ln w="31750">
            <a:solidFill>
              <a:srgbClr val="2E7D32"/>
            </a:solidFill>
          </a:ln>
          <a:effectLst/>
        </p:spPr>
        <p:txBody>
          <a:bodyPr rtlCol="0" anchor="ctr"/>
          <a:lstStyle/>
          <a:p/>
        </p:txBody>
      </p:sp>
      <p:sp>
        <p:nvSpPr>
          <p:cNvPr id="9" name="Oval 8"/>
          <p:cNvSpPr/>
          <p:nvPr/>
        </p:nvSpPr>
        <p:spPr>
          <a:xfrm>
            <a:off x="4577216" y="2554471"/>
            <a:ext cx="237744" cy="237744"/>
          </a:xfrm>
          <a:prstGeom prst="ellipse">
            <a:avLst/>
          </a:prstGeom>
          <a:noFill/>
          <a:ln w="31750">
            <a:solidFill>
              <a:srgbClr val="2E7D32"/>
            </a:solidFill>
          </a:ln>
          <a:effectLst/>
        </p:spPr>
        <p:txBody>
          <a:bodyPr rtlCol="0" anchor="ctr"/>
          <a:lstStyle/>
          <a:p/>
        </p:txBody>
      </p:sp>
      <p:sp>
        <p:nvSpPr>
          <p:cNvPr id="10" name="Rounded Rectangle 9"/>
          <p:cNvSpPr/>
          <p:nvPr/>
        </p:nvSpPr>
        <p:spPr>
          <a:xfrm>
            <a:off x="2494148" y="2809112"/>
            <a:ext cx="489647" cy="1372397"/>
          </a:xfrm>
          <a:prstGeom prst="roundRect">
            <a:avLst>
              <a:gd name="adj" fmla="val 15000"/>
            </a:avLst>
          </a:prstGeom>
          <a:noFill/>
          <a:ln w="28575">
            <a:solidFill>
              <a:srgbClr val="2E7D32"/>
            </a:solidFill>
          </a:ln>
          <a:effectLst/>
        </p:spPr>
        <p:txBody>
          <a:bodyPr rtlCol="0" anchor="ctr"/>
          <a:lstStyle/>
          <a:p/>
        </p:txBody>
      </p:sp>
      <p:sp>
        <p:nvSpPr>
          <p:cNvPr id="11" name="Rounded Rectangle 10"/>
          <p:cNvSpPr/>
          <p:nvPr/>
        </p:nvSpPr>
        <p:spPr>
          <a:xfrm>
            <a:off x="5807423" y="2858126"/>
            <a:ext cx="195858" cy="1323383"/>
          </a:xfrm>
          <a:prstGeom prst="roundRect">
            <a:avLst>
              <a:gd name="adj" fmla="val 15000"/>
            </a:avLst>
          </a:prstGeom>
          <a:noFill/>
          <a:ln w="28575">
            <a:solidFill>
              <a:srgbClr val="2E7D32"/>
            </a:solidFill>
          </a:ln>
          <a:effectLst/>
        </p:spPr>
        <p:txBody>
          <a:bodyPr rtlCol="0" anchor="ctr"/>
          <a:lstStyle/>
          <a:p/>
        </p:txBody>
      </p:sp>
      <p:sp>
        <p:nvSpPr>
          <p:cNvPr id="12" name="Rounded Rectangle 11"/>
          <p:cNvSpPr/>
          <p:nvPr/>
        </p:nvSpPr>
        <p:spPr>
          <a:xfrm>
            <a:off x="3995731" y="3928269"/>
            <a:ext cx="799756" cy="253240"/>
          </a:xfrm>
          <a:prstGeom prst="roundRect">
            <a:avLst>
              <a:gd name="adj" fmla="val 15000"/>
            </a:avLst>
          </a:prstGeom>
          <a:noFill/>
          <a:ln w="28575">
            <a:solidFill>
              <a:srgbClr val="FCC021"/>
            </a:solidFill>
          </a:ln>
          <a:effectLst/>
        </p:spPr>
        <p:txBody>
          <a:bodyPr rtlCol="0" anchor="ctr"/>
          <a:lstStyle/>
          <a:p/>
        </p:txBody>
      </p:sp>
      <p:cxnSp>
        <p:nvCxnSpPr>
          <p:cNvPr id="13" name="Connector 12"/>
          <p:cNvCxnSpPr/>
          <p:nvPr/>
        </p:nvCxnSpPr>
        <p:spPr>
          <a:xfrm>
            <a:off x="2439471" y="3279485"/>
            <a:ext cx="1049802" cy="0"/>
          </a:xfrm>
          <a:prstGeom prst="line">
            <a:avLst/>
          </a:prstGeom>
          <a:ln w="22225">
            <a:solidFill>
              <a:srgbClr val="D3373A"/>
            </a:solidFill>
            <a:prstDash val="dash"/>
          </a:ln>
        </p:spPr>
      </p:cxnSp>
      <p:sp>
        <p:nvSpPr>
          <p:cNvPr id="14" name="Oval 13"/>
          <p:cNvSpPr/>
          <p:nvPr/>
        </p:nvSpPr>
        <p:spPr>
          <a:xfrm>
            <a:off x="3370401" y="3160613"/>
            <a:ext cx="237744" cy="237744"/>
          </a:xfrm>
          <a:prstGeom prst="ellipse">
            <a:avLst/>
          </a:prstGeom>
          <a:noFill/>
          <a:ln w="31750">
            <a:solidFill>
              <a:srgbClr val="D3373A"/>
            </a:solidFill>
          </a:ln>
          <a:effectLst/>
        </p:spPr>
        <p:txBody>
          <a:bodyPr rtlCol="0" anchor="ctr"/>
          <a:lstStyle/>
          <a:p/>
        </p:txBody>
      </p:sp>
      <p:sp>
        <p:nvSpPr>
          <p:cNvPr id="15" name="Rectangle 14"/>
          <p:cNvSpPr/>
          <p:nvPr/>
        </p:nvSpPr>
        <p:spPr>
          <a:xfrm>
            <a:off x="3705848" y="3469839"/>
            <a:ext cx="175970" cy="717536"/>
          </a:xfrm>
          <a:prstGeom prst="rect">
            <a:avLst/>
          </a:prstGeom>
          <a:noFill/>
          <a:ln w="31750">
            <a:solidFill>
              <a:srgbClr val="2F8FC9"/>
            </a:solidFill>
          </a:ln>
          <a:effectLst/>
        </p:spPr>
        <p:txBody>
          <a:bodyPr rtlCol="0" anchor="ctr"/>
          <a:lstStyle/>
          <a:p/>
        </p:txBody>
      </p:sp>
      <p:cxnSp>
        <p:nvCxnSpPr>
          <p:cNvPr id="16" name="Connector 15"/>
          <p:cNvCxnSpPr/>
          <p:nvPr/>
        </p:nvCxnSpPr>
        <p:spPr>
          <a:xfrm>
            <a:off x="3854386" y="3497271"/>
            <a:ext cx="2198186" cy="0"/>
          </a:xfrm>
          <a:prstGeom prst="line">
            <a:avLst/>
          </a:prstGeom>
          <a:ln w="22225">
            <a:solidFill>
              <a:srgbClr val="2F8FC9"/>
            </a:solidFill>
            <a:prstDash val="dash"/>
          </a:ln>
        </p:spPr>
      </p:cxnSp>
      <p:sp>
        <p:nvSpPr>
          <p:cNvPr id="17" name="Rounded Rectangle 16"/>
          <p:cNvSpPr/>
          <p:nvPr/>
        </p:nvSpPr>
        <p:spPr>
          <a:xfrm>
            <a:off x="548640" y="5212624"/>
            <a:ext cx="274320" cy="201168"/>
          </a:xfrm>
          <a:prstGeom prst="roundRect">
            <a:avLst>
              <a:gd name="adj" fmla="val 30000"/>
            </a:avLst>
          </a:prstGeom>
          <a:noFill/>
          <a:ln w="31750">
            <a:solidFill>
              <a:srgbClr val="2E7D32"/>
            </a:solidFill>
          </a:ln>
          <a:effectLst/>
        </p:spPr>
        <p:txBody>
          <a:bodyPr rtlCol="0" anchor="ctr"/>
          <a:lstStyle/>
          <a:p/>
        </p:txBody>
      </p:sp>
      <p:sp>
        <p:nvSpPr>
          <p:cNvPr id="18" name="TextBox 17"/>
          <p:cNvSpPr txBox="1"/>
          <p:nvPr/>
        </p:nvSpPr>
        <p:spPr>
          <a:xfrm>
            <a:off x="914400" y="5102896"/>
            <a:ext cx="3337560" cy="411480"/>
          </a:xfrm>
          <a:prstGeom prst="rect">
            <a:avLst/>
          </a:prstGeom>
          <a:noFill/>
        </p:spPr>
        <p:txBody>
          <a:bodyPr wrap="square" anchor="ctr" lIns="73152" rIns="73152" tIns="36576" bIns="36576">
            <a:noAutofit/>
          </a:bodyPr>
          <a:lstStyle/>
          <a:p>
            <a:pPr algn="l">
              <a:spcBef>
                <a:spcPts val="0"/>
              </a:spcBef>
              <a:spcAft>
                <a:spcPts val="0"/>
              </a:spcAft>
            </a:pPr>
            <a:r>
              <a:rPr lang="tr-TR" sz="1200" b="0" i="0">
                <a:solidFill>
                  <a:srgbClr val="262626"/>
                </a:solidFill>
                <a:latin typeface="Calibri"/>
              </a:rPr>
              <a:t>yeşil: en alçak ve en yüksek noktalar · kış sütunları</a:t>
            </a:r>
          </a:p>
        </p:txBody>
      </p:sp>
      <p:sp>
        <p:nvSpPr>
          <p:cNvPr id="19" name="Rounded Rectangle 18"/>
          <p:cNvSpPr/>
          <p:nvPr/>
        </p:nvSpPr>
        <p:spPr>
          <a:xfrm>
            <a:off x="4343400" y="5212624"/>
            <a:ext cx="274320" cy="201168"/>
          </a:xfrm>
          <a:prstGeom prst="roundRect">
            <a:avLst>
              <a:gd name="adj" fmla="val 30000"/>
            </a:avLst>
          </a:prstGeom>
          <a:noFill/>
          <a:ln w="31750">
            <a:solidFill>
              <a:srgbClr val="FCC021"/>
            </a:solidFill>
          </a:ln>
          <a:effectLst/>
        </p:spPr>
        <p:txBody>
          <a:bodyPr rtlCol="0" anchor="ctr"/>
          <a:lstStyle/>
          <a:p/>
        </p:txBody>
      </p:sp>
      <p:sp>
        <p:nvSpPr>
          <p:cNvPr id="20" name="TextBox 19"/>
          <p:cNvSpPr txBox="1"/>
          <p:nvPr/>
        </p:nvSpPr>
        <p:spPr>
          <a:xfrm>
            <a:off x="4709160" y="5102896"/>
            <a:ext cx="3337560" cy="41148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altın: yaz sütunları</a:t>
            </a:r>
          </a:p>
        </p:txBody>
      </p:sp>
      <p:sp>
        <p:nvSpPr>
          <p:cNvPr id="21" name="Rounded Rectangle 20"/>
          <p:cNvSpPr/>
          <p:nvPr/>
        </p:nvSpPr>
        <p:spPr>
          <a:xfrm>
            <a:off x="548640" y="5669824"/>
            <a:ext cx="274320" cy="201168"/>
          </a:xfrm>
          <a:prstGeom prst="roundRect">
            <a:avLst>
              <a:gd name="adj" fmla="val 30000"/>
            </a:avLst>
          </a:prstGeom>
          <a:noFill/>
          <a:ln w="31750">
            <a:solidFill>
              <a:srgbClr val="D3373A"/>
            </a:solidFill>
          </a:ln>
          <a:effectLst/>
        </p:spPr>
        <p:txBody>
          <a:bodyPr rtlCol="0" anchor="ctr"/>
          <a:lstStyle/>
          <a:p/>
        </p:txBody>
      </p:sp>
      <p:sp>
        <p:nvSpPr>
          <p:cNvPr id="22" name="TextBox 21"/>
          <p:cNvSpPr txBox="1"/>
          <p:nvPr/>
        </p:nvSpPr>
        <p:spPr>
          <a:xfrm>
            <a:off x="914400" y="5560096"/>
            <a:ext cx="3337560" cy="41148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kırmızı: nisan → sol eksen</a:t>
            </a:r>
          </a:p>
        </p:txBody>
      </p:sp>
      <p:sp>
        <p:nvSpPr>
          <p:cNvPr id="23" name="Rounded Rectangle 22"/>
          <p:cNvSpPr/>
          <p:nvPr/>
        </p:nvSpPr>
        <p:spPr>
          <a:xfrm>
            <a:off x="4343400" y="5669824"/>
            <a:ext cx="274320" cy="201168"/>
          </a:xfrm>
          <a:prstGeom prst="roundRect">
            <a:avLst>
              <a:gd name="adj" fmla="val 30000"/>
            </a:avLst>
          </a:prstGeom>
          <a:noFill/>
          <a:ln w="31750">
            <a:solidFill>
              <a:srgbClr val="2F8FC9"/>
            </a:solidFill>
          </a:ln>
          <a:effectLst/>
        </p:spPr>
        <p:txBody>
          <a:bodyPr rtlCol="0" anchor="ctr"/>
          <a:lstStyle/>
          <a:p/>
        </p:txBody>
      </p:sp>
      <p:sp>
        <p:nvSpPr>
          <p:cNvPr id="24" name="TextBox 23"/>
          <p:cNvSpPr txBox="1"/>
          <p:nvPr/>
        </p:nvSpPr>
        <p:spPr>
          <a:xfrm>
            <a:off x="4709160" y="5560096"/>
            <a:ext cx="3337560" cy="411480"/>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mavi: mayıs → sağ eksen</a:t>
            </a:r>
          </a:p>
        </p:txBody>
      </p:sp>
      <p:sp>
        <p:nvSpPr>
          <p:cNvPr id="25" name="Rounded Rectangle 24"/>
          <p:cNvSpPr/>
          <p:nvPr/>
        </p:nvSpPr>
        <p:spPr>
          <a:xfrm>
            <a:off x="8275320" y="1216152"/>
            <a:ext cx="3413455" cy="1175004"/>
          </a:xfrm>
          <a:prstGeom prst="roundRect">
            <a:avLst>
              <a:gd name="adj" fmla="val 6000"/>
            </a:avLst>
          </a:prstGeom>
          <a:solidFill>
            <a:srgbClr val="E3F1E4"/>
          </a:solidFill>
          <a:ln>
            <a:noFill/>
          </a:ln>
          <a:effectLst/>
        </p:spPr>
        <p:txBody>
          <a:bodyPr rtlCol="0" anchor="ctr"/>
          <a:lstStyle/>
          <a:p/>
        </p:txBody>
      </p:sp>
      <p:sp>
        <p:nvSpPr>
          <p:cNvPr id="26" name="Rectangle 25"/>
          <p:cNvSpPr/>
          <p:nvPr/>
        </p:nvSpPr>
        <p:spPr>
          <a:xfrm>
            <a:off x="8275320" y="1216152"/>
            <a:ext cx="109728" cy="1175004"/>
          </a:xfrm>
          <a:prstGeom prst="rect">
            <a:avLst/>
          </a:prstGeom>
          <a:solidFill>
            <a:srgbClr val="2E7D32"/>
          </a:solidFill>
          <a:ln>
            <a:noFill/>
          </a:ln>
          <a:effectLst/>
        </p:spPr>
        <p:txBody>
          <a:bodyPr rtlCol="0" anchor="ctr"/>
          <a:lstStyle/>
          <a:p/>
        </p:txBody>
      </p:sp>
      <p:sp>
        <p:nvSpPr>
          <p:cNvPr id="27" name="TextBox 26"/>
          <p:cNvSpPr txBox="1"/>
          <p:nvPr/>
        </p:nvSpPr>
        <p:spPr>
          <a:xfrm>
            <a:off x="8503920" y="1271016"/>
            <a:ext cx="3093415" cy="1065276"/>
          </a:xfrm>
          <a:prstGeom prst="rect">
            <a:avLst/>
          </a:prstGeom>
          <a:noFill/>
        </p:spPr>
        <p:txBody>
          <a:bodyPr wrap="square" anchor="ctr" lIns="73152" rIns="73152" tIns="36576" bIns="36576">
            <a:noAutofit/>
          </a:bodyPr>
          <a:lstStyle/>
          <a:p>
            <a:pPr algn="l">
              <a:spcBef>
                <a:spcPts val="0"/>
              </a:spcBef>
              <a:spcAft>
                <a:spcPts val="352"/>
              </a:spcAft>
            </a:pPr>
            <a:r>
              <a:rPr lang="tr-TR" sz="1500" b="1" i="0">
                <a:solidFill>
                  <a:srgbClr val="2E7D32"/>
                </a:solidFill>
                <a:latin typeface="Calibri"/>
              </a:rPr>
              <a:t>1</a:t>
            </a:r>
          </a:p>
          <a:p>
            <a:pPr algn="l">
              <a:spcBef>
                <a:spcPts val="0"/>
              </a:spcBef>
              <a:spcAft>
                <a:spcPts val="0"/>
              </a:spcAft>
            </a:pPr>
            <a:r>
              <a:rPr lang="tr-TR" sz="1500" b="0" i="0">
                <a:solidFill>
                  <a:srgbClr val="262626"/>
                </a:solidFill>
                <a:latin typeface="Calibri"/>
              </a:rPr>
              <a:t>Grafiğe göre sıcaklık yıl içinde yaklaşık 10 ile 27 °C arasında değişmiştir.</a:t>
            </a:r>
          </a:p>
        </p:txBody>
      </p:sp>
      <p:sp>
        <p:nvSpPr>
          <p:cNvPr id="28" name="Rounded Rectangle 27"/>
          <p:cNvSpPr/>
          <p:nvPr/>
        </p:nvSpPr>
        <p:spPr>
          <a:xfrm>
            <a:off x="8275320" y="2500884"/>
            <a:ext cx="3413455" cy="1175004"/>
          </a:xfrm>
          <a:prstGeom prst="roundRect">
            <a:avLst>
              <a:gd name="adj" fmla="val 6000"/>
            </a:avLst>
          </a:prstGeom>
          <a:solidFill>
            <a:srgbClr val="E3F1E4"/>
          </a:solidFill>
          <a:ln>
            <a:noFill/>
          </a:ln>
          <a:effectLst/>
        </p:spPr>
        <p:txBody>
          <a:bodyPr rtlCol="0" anchor="ctr"/>
          <a:lstStyle/>
          <a:p/>
        </p:txBody>
      </p:sp>
      <p:sp>
        <p:nvSpPr>
          <p:cNvPr id="29" name="Rectangle 28"/>
          <p:cNvSpPr/>
          <p:nvPr/>
        </p:nvSpPr>
        <p:spPr>
          <a:xfrm>
            <a:off x="8275320" y="2500884"/>
            <a:ext cx="109728" cy="1175004"/>
          </a:xfrm>
          <a:prstGeom prst="rect">
            <a:avLst/>
          </a:prstGeom>
          <a:solidFill>
            <a:srgbClr val="2E7D32"/>
          </a:solidFill>
          <a:ln>
            <a:noFill/>
          </a:ln>
          <a:effectLst/>
        </p:spPr>
        <p:txBody>
          <a:bodyPr rtlCol="0" anchor="ctr"/>
          <a:lstStyle/>
          <a:p/>
        </p:txBody>
      </p:sp>
      <p:sp>
        <p:nvSpPr>
          <p:cNvPr id="30" name="TextBox 29"/>
          <p:cNvSpPr txBox="1"/>
          <p:nvPr/>
        </p:nvSpPr>
        <p:spPr>
          <a:xfrm>
            <a:off x="8503920" y="2555748"/>
            <a:ext cx="3093415" cy="1065276"/>
          </a:xfrm>
          <a:prstGeom prst="rect">
            <a:avLst/>
          </a:prstGeom>
          <a:noFill/>
        </p:spPr>
        <p:txBody>
          <a:bodyPr wrap="square" anchor="ctr" lIns="73152" rIns="73152" tIns="36576" bIns="36576">
            <a:noAutofit/>
          </a:bodyPr>
          <a:lstStyle/>
          <a:p>
            <a:pPr algn="l">
              <a:spcBef>
                <a:spcPts val="0"/>
              </a:spcBef>
              <a:spcAft>
                <a:spcPts val="352"/>
              </a:spcAft>
            </a:pPr>
            <a:r>
              <a:rPr lang="tr-TR" sz="1500" b="1" i="0">
                <a:solidFill>
                  <a:srgbClr val="2E7D32"/>
                </a:solidFill>
                <a:latin typeface="Calibri"/>
              </a:rPr>
              <a:t>2</a:t>
            </a:r>
          </a:p>
          <a:p>
            <a:pPr algn="l">
              <a:spcBef>
                <a:spcPts val="0"/>
              </a:spcBef>
              <a:spcAft>
                <a:spcPts val="0"/>
              </a:spcAft>
            </a:pPr>
            <a:r>
              <a:rPr lang="tr-TR" sz="1500" b="0" i="0">
                <a:solidFill>
                  <a:srgbClr val="262626"/>
                </a:solidFill>
                <a:latin typeface="Calibri"/>
              </a:rPr>
              <a:t>Yağış kış mevsiminde fazla, yaz mevsiminde azdır. Yağışın yıl içindeki dağılımı düzensizdir.</a:t>
            </a:r>
          </a:p>
        </p:txBody>
      </p:sp>
      <p:sp>
        <p:nvSpPr>
          <p:cNvPr id="31" name="Rounded Rectangle 30"/>
          <p:cNvSpPr/>
          <p:nvPr/>
        </p:nvSpPr>
        <p:spPr>
          <a:xfrm>
            <a:off x="8275320" y="3785616"/>
            <a:ext cx="3413455" cy="1175004"/>
          </a:xfrm>
          <a:prstGeom prst="roundRect">
            <a:avLst>
              <a:gd name="adj" fmla="val 6000"/>
            </a:avLst>
          </a:prstGeom>
          <a:solidFill>
            <a:srgbClr val="E3F1E4"/>
          </a:solidFill>
          <a:ln>
            <a:noFill/>
          </a:ln>
          <a:effectLst/>
        </p:spPr>
        <p:txBody>
          <a:bodyPr rtlCol="0" anchor="ctr"/>
          <a:lstStyle/>
          <a:p/>
        </p:txBody>
      </p:sp>
      <p:sp>
        <p:nvSpPr>
          <p:cNvPr id="32" name="Rectangle 31"/>
          <p:cNvSpPr/>
          <p:nvPr/>
        </p:nvSpPr>
        <p:spPr>
          <a:xfrm>
            <a:off x="8275320" y="3785616"/>
            <a:ext cx="109728" cy="1175004"/>
          </a:xfrm>
          <a:prstGeom prst="rect">
            <a:avLst/>
          </a:prstGeom>
          <a:solidFill>
            <a:srgbClr val="2E7D32"/>
          </a:solidFill>
          <a:ln>
            <a:noFill/>
          </a:ln>
          <a:effectLst/>
        </p:spPr>
        <p:txBody>
          <a:bodyPr rtlCol="0" anchor="ctr"/>
          <a:lstStyle/>
          <a:p/>
        </p:txBody>
      </p:sp>
      <p:sp>
        <p:nvSpPr>
          <p:cNvPr id="33" name="TextBox 32"/>
          <p:cNvSpPr txBox="1"/>
          <p:nvPr/>
        </p:nvSpPr>
        <p:spPr>
          <a:xfrm>
            <a:off x="8503920" y="3840480"/>
            <a:ext cx="3093415" cy="1065276"/>
          </a:xfrm>
          <a:prstGeom prst="rect">
            <a:avLst/>
          </a:prstGeom>
          <a:noFill/>
        </p:spPr>
        <p:txBody>
          <a:bodyPr wrap="square" anchor="ctr" lIns="73152" rIns="73152" tIns="36576" bIns="36576">
            <a:noAutofit/>
          </a:bodyPr>
          <a:lstStyle/>
          <a:p>
            <a:pPr algn="l">
              <a:spcBef>
                <a:spcPts val="0"/>
              </a:spcBef>
              <a:spcAft>
                <a:spcPts val="400"/>
              </a:spcAft>
            </a:pPr>
            <a:r>
              <a:rPr lang="tr-TR" sz="1700" b="1" i="0">
                <a:solidFill>
                  <a:srgbClr val="2E7D32"/>
                </a:solidFill>
                <a:latin typeface="Calibri"/>
              </a:rPr>
              <a:t>3</a:t>
            </a:r>
          </a:p>
          <a:p>
            <a:pPr algn="l">
              <a:spcBef>
                <a:spcPts val="0"/>
              </a:spcBef>
              <a:spcAft>
                <a:spcPts val="0"/>
              </a:spcAft>
            </a:pPr>
            <a:r>
              <a:rPr lang="tr-TR" sz="1700" b="0" i="0">
                <a:solidFill>
                  <a:srgbClr val="262626"/>
                </a:solidFill>
                <a:latin typeface="Calibri"/>
              </a:rPr>
              <a:t>Nisan ayı ortalama sıcaklığı 17,5 °C’tur.</a:t>
            </a:r>
          </a:p>
        </p:txBody>
      </p:sp>
      <p:sp>
        <p:nvSpPr>
          <p:cNvPr id="34" name="Rounded Rectangle 33"/>
          <p:cNvSpPr/>
          <p:nvPr/>
        </p:nvSpPr>
        <p:spPr>
          <a:xfrm>
            <a:off x="8275320" y="5070348"/>
            <a:ext cx="3413455" cy="1175004"/>
          </a:xfrm>
          <a:prstGeom prst="roundRect">
            <a:avLst>
              <a:gd name="adj" fmla="val 6000"/>
            </a:avLst>
          </a:prstGeom>
          <a:solidFill>
            <a:srgbClr val="E3F1E4"/>
          </a:solidFill>
          <a:ln>
            <a:noFill/>
          </a:ln>
          <a:effectLst/>
        </p:spPr>
        <p:txBody>
          <a:bodyPr rtlCol="0" anchor="ctr"/>
          <a:lstStyle/>
          <a:p/>
        </p:txBody>
      </p:sp>
      <p:sp>
        <p:nvSpPr>
          <p:cNvPr id="35" name="Rectangle 34"/>
          <p:cNvSpPr/>
          <p:nvPr/>
        </p:nvSpPr>
        <p:spPr>
          <a:xfrm>
            <a:off x="8275320" y="5070348"/>
            <a:ext cx="109728" cy="1175004"/>
          </a:xfrm>
          <a:prstGeom prst="rect">
            <a:avLst/>
          </a:prstGeom>
          <a:solidFill>
            <a:srgbClr val="2E7D32"/>
          </a:solidFill>
          <a:ln>
            <a:noFill/>
          </a:ln>
          <a:effectLst/>
        </p:spPr>
        <p:txBody>
          <a:bodyPr rtlCol="0" anchor="ctr"/>
          <a:lstStyle/>
          <a:p/>
        </p:txBody>
      </p:sp>
      <p:sp>
        <p:nvSpPr>
          <p:cNvPr id="36" name="TextBox 35"/>
          <p:cNvSpPr txBox="1"/>
          <p:nvPr/>
        </p:nvSpPr>
        <p:spPr>
          <a:xfrm>
            <a:off x="8503920" y="5125212"/>
            <a:ext cx="3093415" cy="1065276"/>
          </a:xfrm>
          <a:prstGeom prst="rect">
            <a:avLst/>
          </a:prstGeom>
          <a:noFill/>
        </p:spPr>
        <p:txBody>
          <a:bodyPr wrap="square" anchor="ctr" lIns="73152" rIns="73152" tIns="36576" bIns="36576">
            <a:noAutofit/>
          </a:bodyPr>
          <a:lstStyle/>
          <a:p>
            <a:pPr algn="l">
              <a:spcBef>
                <a:spcPts val="0"/>
              </a:spcBef>
              <a:spcAft>
                <a:spcPts val="400"/>
              </a:spcAft>
            </a:pPr>
            <a:r>
              <a:rPr lang="tr-TR" sz="1700" b="1" i="0">
                <a:solidFill>
                  <a:srgbClr val="2E7D32"/>
                </a:solidFill>
                <a:latin typeface="Calibri"/>
              </a:rPr>
              <a:t>4</a:t>
            </a:r>
          </a:p>
          <a:p>
            <a:pPr algn="l">
              <a:spcBef>
                <a:spcPts val="0"/>
              </a:spcBef>
              <a:spcAft>
                <a:spcPts val="0"/>
              </a:spcAft>
            </a:pPr>
            <a:r>
              <a:rPr lang="tr-TR" sz="1700" b="0" i="0">
                <a:solidFill>
                  <a:srgbClr val="262626"/>
                </a:solidFill>
                <a:latin typeface="Calibri"/>
              </a:rPr>
              <a:t>Mayıs ayı toplam yağış miktarı 30 mm’dir.</a:t>
            </a:r>
          </a:p>
        </p:txBody>
      </p: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8" name="Rounded Rectangle 3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a:t>
            </a:r>
          </a:p>
        </p:txBody>
      </p:sp>
      <p:sp>
        <p:nvSpPr>
          <p:cNvPr id="39" name="TextBox 3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31 / 217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Grafiği beş soruyla okuyalım: Girne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GRAFİK OKUMA</a:t>
            </a:r>
          </a:p>
        </p:txBody>
      </p:sp>
      <p:pic>
        <p:nvPicPr>
          <p:cNvPr id="6" name="Picture 5" descr="h15_girne_kutu.jpg"/>
          <p:cNvPicPr>
            <a:picLocks noChangeAspect="1"/>
          </p:cNvPicPr>
          <p:nvPr/>
        </p:nvPicPr>
        <p:blipFill>
          <a:blip r:embed="rId3"/>
          <a:stretch>
            <a:fillRect/>
          </a:stretch>
        </p:blipFill>
        <p:spPr>
          <a:xfrm>
            <a:off x="502920" y="1216152"/>
            <a:ext cx="5760720" cy="2846070"/>
          </a:xfrm>
          <a:prstGeom prst="rect">
            <a:avLst/>
          </a:prstGeom>
          <a:ln w="9525">
            <a:solidFill>
              <a:srgbClr val="D9D9D9"/>
            </a:solidFill>
          </a:ln>
        </p:spPr>
      </p:pic>
      <p:sp>
        <p:nvSpPr>
          <p:cNvPr id="7" name="Rounded Rectangle 6"/>
          <p:cNvSpPr/>
          <p:nvPr/>
        </p:nvSpPr>
        <p:spPr>
          <a:xfrm>
            <a:off x="6446520" y="1216152"/>
            <a:ext cx="5242255" cy="932688"/>
          </a:xfrm>
          <a:prstGeom prst="roundRect">
            <a:avLst>
              <a:gd name="adj" fmla="val 8000"/>
            </a:avLst>
          </a:prstGeom>
          <a:solidFill>
            <a:srgbClr val="F0F0F0"/>
          </a:solidFill>
          <a:ln>
            <a:noFill/>
          </a:ln>
          <a:effectLst/>
        </p:spPr>
        <p:txBody>
          <a:bodyPr rtlCol="0" anchor="ctr" wrap="square" lIns="566928" rIns="566928" tIns="73152" bIns="73152">
            <a:noAutofit/>
          </a:bodyPr>
          <a:lstStyle/>
          <a:p>
            <a:pPr algn="l">
              <a:spcBef>
                <a:spcPts val="0"/>
              </a:spcBef>
              <a:spcAft>
                <a:spcPts val="0"/>
              </a:spcAft>
            </a:pPr>
            <a:r>
              <a:rPr lang="tr-TR" sz="1900" b="1" i="0">
                <a:solidFill>
                  <a:srgbClr val="262626"/>
                </a:solidFill>
                <a:latin typeface="Calibri"/>
              </a:rPr>
              <a:t>En sıcak ve en soğuk ay hangisi?</a:t>
            </a:r>
          </a:p>
        </p:txBody>
      </p:sp>
      <p:sp>
        <p:nvSpPr>
          <p:cNvPr id="8" name="Oval 7"/>
          <p:cNvSpPr/>
          <p:nvPr/>
        </p:nvSpPr>
        <p:spPr>
          <a:xfrm>
            <a:off x="6537960" y="1490472"/>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1</a:t>
            </a:r>
          </a:p>
        </p:txBody>
      </p:sp>
      <p:sp>
        <p:nvSpPr>
          <p:cNvPr id="9" name="Rounded Rectangle 8"/>
          <p:cNvSpPr/>
          <p:nvPr/>
        </p:nvSpPr>
        <p:spPr>
          <a:xfrm>
            <a:off x="6446520" y="2240280"/>
            <a:ext cx="5242255" cy="932688"/>
          </a:xfrm>
          <a:prstGeom prst="roundRect">
            <a:avLst>
              <a:gd name="adj" fmla="val 8000"/>
            </a:avLst>
          </a:prstGeom>
          <a:solidFill>
            <a:srgbClr val="F0F0F0"/>
          </a:solidFill>
          <a:ln>
            <a:noFill/>
          </a:ln>
          <a:effectLst/>
        </p:spPr>
        <p:txBody>
          <a:bodyPr rtlCol="0" anchor="ctr" wrap="square" lIns="566928" rIns="566928" tIns="73152" bIns="73152">
            <a:noAutofit/>
          </a:bodyPr>
          <a:lstStyle/>
          <a:p>
            <a:pPr algn="l">
              <a:spcBef>
                <a:spcPts val="0"/>
              </a:spcBef>
              <a:spcAft>
                <a:spcPts val="0"/>
              </a:spcAft>
            </a:pPr>
            <a:r>
              <a:rPr lang="tr-TR" sz="1900" b="1" i="0">
                <a:solidFill>
                  <a:srgbClr val="262626"/>
                </a:solidFill>
                <a:latin typeface="Calibri"/>
              </a:rPr>
              <a:t>Yıllık sıcaklık farkı yaklaşık kaç °C?</a:t>
            </a:r>
          </a:p>
        </p:txBody>
      </p:sp>
      <p:sp>
        <p:nvSpPr>
          <p:cNvPr id="10" name="Oval 9"/>
          <p:cNvSpPr/>
          <p:nvPr/>
        </p:nvSpPr>
        <p:spPr>
          <a:xfrm>
            <a:off x="6537960" y="2514600"/>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2</a:t>
            </a:r>
          </a:p>
        </p:txBody>
      </p:sp>
      <p:sp>
        <p:nvSpPr>
          <p:cNvPr id="11" name="Rounded Rectangle 10"/>
          <p:cNvSpPr/>
          <p:nvPr/>
        </p:nvSpPr>
        <p:spPr>
          <a:xfrm>
            <a:off x="6446520" y="3264408"/>
            <a:ext cx="5242255" cy="932688"/>
          </a:xfrm>
          <a:prstGeom prst="roundRect">
            <a:avLst>
              <a:gd name="adj" fmla="val 8000"/>
            </a:avLst>
          </a:prstGeom>
          <a:solidFill>
            <a:srgbClr val="F0F0F0"/>
          </a:solidFill>
          <a:ln>
            <a:noFill/>
          </a:ln>
          <a:effectLst/>
        </p:spPr>
        <p:txBody>
          <a:bodyPr rtlCol="0" anchor="ctr" wrap="square" lIns="566928" rIns="566928" tIns="73152" bIns="73152">
            <a:noAutofit/>
          </a:bodyPr>
          <a:lstStyle/>
          <a:p>
            <a:pPr algn="l">
              <a:spcBef>
                <a:spcPts val="0"/>
              </a:spcBef>
              <a:spcAft>
                <a:spcPts val="0"/>
              </a:spcAft>
            </a:pPr>
            <a:r>
              <a:rPr lang="tr-TR" sz="1900" b="1" i="0">
                <a:solidFill>
                  <a:srgbClr val="262626"/>
                </a:solidFill>
                <a:latin typeface="Calibri"/>
              </a:rPr>
              <a:t>En çok yağış hangi mevsimde?</a:t>
            </a:r>
          </a:p>
        </p:txBody>
      </p:sp>
      <p:sp>
        <p:nvSpPr>
          <p:cNvPr id="12" name="Oval 11"/>
          <p:cNvSpPr/>
          <p:nvPr/>
        </p:nvSpPr>
        <p:spPr>
          <a:xfrm>
            <a:off x="6537960" y="3538728"/>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3</a:t>
            </a:r>
          </a:p>
        </p:txBody>
      </p:sp>
      <p:sp>
        <p:nvSpPr>
          <p:cNvPr id="13" name="Rounded Rectangle 12"/>
          <p:cNvSpPr/>
          <p:nvPr/>
        </p:nvSpPr>
        <p:spPr>
          <a:xfrm>
            <a:off x="6446520" y="4288536"/>
            <a:ext cx="5242255" cy="932688"/>
          </a:xfrm>
          <a:prstGeom prst="roundRect">
            <a:avLst>
              <a:gd name="adj" fmla="val 8000"/>
            </a:avLst>
          </a:prstGeom>
          <a:solidFill>
            <a:srgbClr val="F0F0F0"/>
          </a:solidFill>
          <a:ln>
            <a:noFill/>
          </a:ln>
          <a:effectLst/>
        </p:spPr>
        <p:txBody>
          <a:bodyPr rtlCol="0" anchor="ctr" wrap="square" lIns="566928" rIns="566928" tIns="73152" bIns="73152">
            <a:noAutofit/>
          </a:bodyPr>
          <a:lstStyle/>
          <a:p>
            <a:pPr algn="l">
              <a:spcBef>
                <a:spcPts val="0"/>
              </a:spcBef>
              <a:spcAft>
                <a:spcPts val="0"/>
              </a:spcAft>
            </a:pPr>
            <a:r>
              <a:rPr lang="tr-TR" sz="1900" b="1" i="0">
                <a:solidFill>
                  <a:srgbClr val="262626"/>
                </a:solidFill>
                <a:latin typeface="Calibri"/>
              </a:rPr>
              <a:t>Kurak dönem hangi aylarda?</a:t>
            </a:r>
          </a:p>
        </p:txBody>
      </p:sp>
      <p:sp>
        <p:nvSpPr>
          <p:cNvPr id="14" name="Oval 13"/>
          <p:cNvSpPr/>
          <p:nvPr/>
        </p:nvSpPr>
        <p:spPr>
          <a:xfrm>
            <a:off x="6537960" y="4562856"/>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4</a:t>
            </a:r>
          </a:p>
        </p:txBody>
      </p:sp>
      <p:sp>
        <p:nvSpPr>
          <p:cNvPr id="15" name="Rounded Rectangle 14"/>
          <p:cNvSpPr/>
          <p:nvPr/>
        </p:nvSpPr>
        <p:spPr>
          <a:xfrm>
            <a:off x="6446520" y="5312664"/>
            <a:ext cx="5242255" cy="932688"/>
          </a:xfrm>
          <a:prstGeom prst="roundRect">
            <a:avLst>
              <a:gd name="adj" fmla="val 8000"/>
            </a:avLst>
          </a:prstGeom>
          <a:solidFill>
            <a:srgbClr val="F0F0F0"/>
          </a:solidFill>
          <a:ln>
            <a:noFill/>
          </a:ln>
          <a:effectLst/>
        </p:spPr>
        <p:txBody>
          <a:bodyPr rtlCol="0" anchor="ctr" wrap="square" lIns="566928" rIns="566928" tIns="73152" bIns="73152">
            <a:noAutofit/>
          </a:bodyPr>
          <a:lstStyle/>
          <a:p>
            <a:pPr algn="l">
              <a:spcBef>
                <a:spcPts val="0"/>
              </a:spcBef>
              <a:spcAft>
                <a:spcPts val="0"/>
              </a:spcAft>
            </a:pPr>
            <a:r>
              <a:rPr lang="tr-TR" sz="1900" b="1" i="0">
                <a:solidFill>
                  <a:srgbClr val="262626"/>
                </a:solidFill>
                <a:latin typeface="Calibri"/>
              </a:rPr>
              <a:t>Bu grafik hangi iklim türüne ait olabilir? Neden?</a:t>
            </a:r>
          </a:p>
        </p:txBody>
      </p:sp>
      <p:sp>
        <p:nvSpPr>
          <p:cNvPr id="16" name="Oval 15"/>
          <p:cNvSpPr/>
          <p:nvPr/>
        </p:nvSpPr>
        <p:spPr>
          <a:xfrm>
            <a:off x="6537960" y="558698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5</a:t>
            </a:r>
          </a:p>
        </p:txBody>
      </p:sp>
      <p:sp>
        <p:nvSpPr>
          <p:cNvPr id="17" name="TextBox 16"/>
          <p:cNvSpPr txBox="1"/>
          <p:nvPr/>
        </p:nvSpPr>
        <p:spPr>
          <a:xfrm>
            <a:off x="502920" y="4199382"/>
            <a:ext cx="5760720" cy="2091690"/>
          </a:xfrm>
          <a:prstGeom prst="rect">
            <a:avLst/>
          </a:prstGeom>
          <a:noFill/>
        </p:spPr>
        <p:txBody>
          <a:bodyPr wrap="square" anchor="t" lIns="73152" rIns="73152" tIns="36576" bIns="36576">
            <a:noAutofit/>
          </a:bodyPr>
          <a:lstStyle/>
          <a:p>
            <a:pPr algn="l">
              <a:spcBef>
                <a:spcPts val="0"/>
              </a:spcBef>
              <a:spcAft>
                <a:spcPts val="0"/>
              </a:spcAft>
            </a:pPr>
            <a:r>
              <a:rPr lang="tr-TR" sz="2000" b="0" i="1">
                <a:solidFill>
                  <a:srgbClr val="767676"/>
                </a:solidFill>
                <a:latin typeface="Calibri"/>
              </a:rPr>
              <a:t>İpucu: sütunları ve noktaları karşılaştır; Harita 3.12'de Kıbrıs'ın rengine bak.</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118-119</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32 / 217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Grafiği beş soruyla okuyalım: Girne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15_girne_kutu.jpg"/>
          <p:cNvPicPr>
            <a:picLocks noChangeAspect="1"/>
          </p:cNvPicPr>
          <p:nvPr/>
        </p:nvPicPr>
        <p:blipFill>
          <a:blip r:embed="rId3"/>
          <a:stretch>
            <a:fillRect/>
          </a:stretch>
        </p:blipFill>
        <p:spPr>
          <a:xfrm>
            <a:off x="502920" y="1216152"/>
            <a:ext cx="5760720" cy="2846070"/>
          </a:xfrm>
          <a:prstGeom prst="rect">
            <a:avLst/>
          </a:prstGeom>
          <a:ln w="9525">
            <a:solidFill>
              <a:srgbClr val="D9D9D9"/>
            </a:solidFill>
          </a:ln>
        </p:spPr>
      </p:pic>
      <p:sp>
        <p:nvSpPr>
          <p:cNvPr id="7" name="Rounded Rectangle 6"/>
          <p:cNvSpPr/>
          <p:nvPr/>
        </p:nvSpPr>
        <p:spPr>
          <a:xfrm>
            <a:off x="6446520" y="1216152"/>
            <a:ext cx="5242255" cy="932688"/>
          </a:xfrm>
          <a:prstGeom prst="roundRect">
            <a:avLst>
              <a:gd name="adj" fmla="val 6000"/>
            </a:avLst>
          </a:prstGeom>
          <a:solidFill>
            <a:srgbClr val="E3F1E4"/>
          </a:solidFill>
          <a:ln>
            <a:noFill/>
          </a:ln>
          <a:effectLst/>
        </p:spPr>
        <p:txBody>
          <a:bodyPr rtlCol="0" anchor="ctr"/>
          <a:lstStyle/>
          <a:p/>
        </p:txBody>
      </p:sp>
      <p:sp>
        <p:nvSpPr>
          <p:cNvPr id="8" name="Rectangle 7"/>
          <p:cNvSpPr/>
          <p:nvPr/>
        </p:nvSpPr>
        <p:spPr>
          <a:xfrm>
            <a:off x="6446520" y="1216152"/>
            <a:ext cx="109728" cy="932688"/>
          </a:xfrm>
          <a:prstGeom prst="rect">
            <a:avLst/>
          </a:prstGeom>
          <a:solidFill>
            <a:srgbClr val="2E7D32"/>
          </a:solidFill>
          <a:ln>
            <a:noFill/>
          </a:ln>
          <a:effectLst/>
        </p:spPr>
        <p:txBody>
          <a:bodyPr rtlCol="0" anchor="ctr"/>
          <a:lstStyle/>
          <a:p/>
        </p:txBody>
      </p:sp>
      <p:sp>
        <p:nvSpPr>
          <p:cNvPr id="9" name="TextBox 8"/>
          <p:cNvSpPr txBox="1"/>
          <p:nvPr/>
        </p:nvSpPr>
        <p:spPr>
          <a:xfrm>
            <a:off x="6675120" y="1271016"/>
            <a:ext cx="4922215" cy="822960"/>
          </a:xfrm>
          <a:prstGeom prst="rect">
            <a:avLst/>
          </a:prstGeom>
          <a:noFill/>
        </p:spPr>
        <p:txBody>
          <a:bodyPr wrap="square" anchor="ctr" lIns="73152" rIns="73152" tIns="36576" bIns="36576">
            <a:noAutofit/>
          </a:bodyPr>
          <a:lstStyle/>
          <a:p>
            <a:pPr algn="l">
              <a:spcBef>
                <a:spcPts val="0"/>
              </a:spcBef>
              <a:spcAft>
                <a:spcPts val="352"/>
              </a:spcAft>
            </a:pPr>
            <a:r>
              <a:rPr lang="tr-TR" sz="1500" b="1" i="0">
                <a:solidFill>
                  <a:srgbClr val="2E7D32"/>
                </a:solidFill>
                <a:latin typeface="Calibri"/>
              </a:rPr>
              <a:t>1 · En sıcak ve en soğuk ay hangisi?</a:t>
            </a:r>
          </a:p>
          <a:p>
            <a:pPr algn="l">
              <a:spcBef>
                <a:spcPts val="0"/>
              </a:spcBef>
              <a:spcAft>
                <a:spcPts val="0"/>
              </a:spcAft>
            </a:pPr>
            <a:r>
              <a:rPr lang="tr-TR" sz="1500" b="0" i="0">
                <a:solidFill>
                  <a:srgbClr val="262626"/>
                </a:solidFill>
                <a:latin typeface="Calibri"/>
              </a:rPr>
              <a:t>En sıcak: temmuz-ağustos (en yüksek noktalar) · en soğuk: ocak-şubat (en alçak noktalar)</a:t>
            </a:r>
          </a:p>
        </p:txBody>
      </p:sp>
      <p:sp>
        <p:nvSpPr>
          <p:cNvPr id="10" name="Rounded Rectangle 9"/>
          <p:cNvSpPr/>
          <p:nvPr/>
        </p:nvSpPr>
        <p:spPr>
          <a:xfrm>
            <a:off x="6446520" y="2240280"/>
            <a:ext cx="5242255" cy="932688"/>
          </a:xfrm>
          <a:prstGeom prst="roundRect">
            <a:avLst>
              <a:gd name="adj" fmla="val 6000"/>
            </a:avLst>
          </a:prstGeom>
          <a:solidFill>
            <a:srgbClr val="E3F1E4"/>
          </a:solidFill>
          <a:ln>
            <a:noFill/>
          </a:ln>
          <a:effectLst/>
        </p:spPr>
        <p:txBody>
          <a:bodyPr rtlCol="0" anchor="ctr"/>
          <a:lstStyle/>
          <a:p/>
        </p:txBody>
      </p:sp>
      <p:sp>
        <p:nvSpPr>
          <p:cNvPr id="11" name="Rectangle 10"/>
          <p:cNvSpPr/>
          <p:nvPr/>
        </p:nvSpPr>
        <p:spPr>
          <a:xfrm>
            <a:off x="6446520" y="2240280"/>
            <a:ext cx="109728" cy="932688"/>
          </a:xfrm>
          <a:prstGeom prst="rect">
            <a:avLst/>
          </a:prstGeom>
          <a:solidFill>
            <a:srgbClr val="2E7D32"/>
          </a:solidFill>
          <a:ln>
            <a:noFill/>
          </a:ln>
          <a:effectLst/>
        </p:spPr>
        <p:txBody>
          <a:bodyPr rtlCol="0" anchor="ctr"/>
          <a:lstStyle/>
          <a:p/>
        </p:txBody>
      </p:sp>
      <p:sp>
        <p:nvSpPr>
          <p:cNvPr id="12" name="TextBox 11"/>
          <p:cNvSpPr txBox="1"/>
          <p:nvPr/>
        </p:nvSpPr>
        <p:spPr>
          <a:xfrm>
            <a:off x="6675120" y="2295144"/>
            <a:ext cx="4922215" cy="822960"/>
          </a:xfrm>
          <a:prstGeom prst="rect">
            <a:avLst/>
          </a:prstGeom>
          <a:noFill/>
        </p:spPr>
        <p:txBody>
          <a:bodyPr wrap="square" anchor="ctr" lIns="73152" rIns="73152" tIns="36576" bIns="36576">
            <a:noAutofit/>
          </a:bodyPr>
          <a:lstStyle/>
          <a:p>
            <a:pPr algn="l">
              <a:spcBef>
                <a:spcPts val="0"/>
              </a:spcBef>
              <a:spcAft>
                <a:spcPts val="400"/>
              </a:spcAft>
            </a:pPr>
            <a:r>
              <a:rPr lang="tr-TR" sz="1700" b="1" i="0">
                <a:solidFill>
                  <a:srgbClr val="2E7D32"/>
                </a:solidFill>
                <a:latin typeface="Calibri"/>
              </a:rPr>
              <a:t>2 · Yıllık sıcaklık farkı yaklaşık kaç °C?</a:t>
            </a:r>
          </a:p>
          <a:p>
            <a:pPr algn="l">
              <a:spcBef>
                <a:spcPts val="0"/>
              </a:spcBef>
              <a:spcAft>
                <a:spcPts val="0"/>
              </a:spcAft>
            </a:pPr>
            <a:r>
              <a:rPr lang="tr-TR" sz="1700" b="0" i="0">
                <a:solidFill>
                  <a:srgbClr val="262626"/>
                </a:solidFill>
                <a:latin typeface="Calibri"/>
              </a:rPr>
              <a:t>Yaklaşık 27 − 10 = 17 °C (kitaptaki değerlerle)</a:t>
            </a:r>
          </a:p>
        </p:txBody>
      </p:sp>
      <p:sp>
        <p:nvSpPr>
          <p:cNvPr id="13" name="Rounded Rectangle 12"/>
          <p:cNvSpPr/>
          <p:nvPr/>
        </p:nvSpPr>
        <p:spPr>
          <a:xfrm>
            <a:off x="6446520" y="3264408"/>
            <a:ext cx="5242255" cy="932688"/>
          </a:xfrm>
          <a:prstGeom prst="roundRect">
            <a:avLst>
              <a:gd name="adj" fmla="val 6000"/>
            </a:avLst>
          </a:prstGeom>
          <a:solidFill>
            <a:srgbClr val="E3F1E4"/>
          </a:solidFill>
          <a:ln>
            <a:noFill/>
          </a:ln>
          <a:effectLst/>
        </p:spPr>
        <p:txBody>
          <a:bodyPr rtlCol="0" anchor="ctr"/>
          <a:lstStyle/>
          <a:p/>
        </p:txBody>
      </p:sp>
      <p:sp>
        <p:nvSpPr>
          <p:cNvPr id="14" name="Rectangle 13"/>
          <p:cNvSpPr/>
          <p:nvPr/>
        </p:nvSpPr>
        <p:spPr>
          <a:xfrm>
            <a:off x="6446520" y="3264408"/>
            <a:ext cx="109728" cy="932688"/>
          </a:xfrm>
          <a:prstGeom prst="rect">
            <a:avLst/>
          </a:prstGeom>
          <a:solidFill>
            <a:srgbClr val="2E7D32"/>
          </a:solidFill>
          <a:ln>
            <a:noFill/>
          </a:ln>
          <a:effectLst/>
        </p:spPr>
        <p:txBody>
          <a:bodyPr rtlCol="0" anchor="ctr"/>
          <a:lstStyle/>
          <a:p/>
        </p:txBody>
      </p:sp>
      <p:sp>
        <p:nvSpPr>
          <p:cNvPr id="15" name="TextBox 14"/>
          <p:cNvSpPr txBox="1"/>
          <p:nvPr/>
        </p:nvSpPr>
        <p:spPr>
          <a:xfrm>
            <a:off x="6675120" y="3319272"/>
            <a:ext cx="4922215" cy="822960"/>
          </a:xfrm>
          <a:prstGeom prst="rect">
            <a:avLst/>
          </a:prstGeom>
          <a:noFill/>
        </p:spPr>
        <p:txBody>
          <a:bodyPr wrap="square" anchor="ctr" lIns="73152" rIns="73152" tIns="36576" bIns="36576">
            <a:noAutofit/>
          </a:bodyPr>
          <a:lstStyle/>
          <a:p>
            <a:pPr algn="l">
              <a:spcBef>
                <a:spcPts val="0"/>
              </a:spcBef>
              <a:spcAft>
                <a:spcPts val="400"/>
              </a:spcAft>
            </a:pPr>
            <a:r>
              <a:rPr lang="tr-TR" sz="1700" b="1" i="0">
                <a:solidFill>
                  <a:srgbClr val="2E7D32"/>
                </a:solidFill>
                <a:latin typeface="Calibri"/>
              </a:rPr>
              <a:t>3 · En çok yağış hangi mevsimde?</a:t>
            </a:r>
          </a:p>
          <a:p>
            <a:pPr algn="l">
              <a:spcBef>
                <a:spcPts val="0"/>
              </a:spcBef>
              <a:spcAft>
                <a:spcPts val="0"/>
              </a:spcAft>
            </a:pPr>
            <a:r>
              <a:rPr lang="tr-TR" sz="1700" b="0" i="0">
                <a:solidFill>
                  <a:srgbClr val="262626"/>
                </a:solidFill>
                <a:latin typeface="Calibri"/>
              </a:rPr>
              <a:t>Kış: aralık, ocak, şubat (en uzun sütunlar)</a:t>
            </a:r>
          </a:p>
        </p:txBody>
      </p:sp>
      <p:sp>
        <p:nvSpPr>
          <p:cNvPr id="16" name="Rounded Rectangle 15"/>
          <p:cNvSpPr/>
          <p:nvPr/>
        </p:nvSpPr>
        <p:spPr>
          <a:xfrm>
            <a:off x="6446520" y="4288536"/>
            <a:ext cx="5242255" cy="932688"/>
          </a:xfrm>
          <a:prstGeom prst="roundRect">
            <a:avLst>
              <a:gd name="adj" fmla="val 6000"/>
            </a:avLst>
          </a:prstGeom>
          <a:solidFill>
            <a:srgbClr val="E3F1E4"/>
          </a:solidFill>
          <a:ln>
            <a:noFill/>
          </a:ln>
          <a:effectLst/>
        </p:spPr>
        <p:txBody>
          <a:bodyPr rtlCol="0" anchor="ctr"/>
          <a:lstStyle/>
          <a:p/>
        </p:txBody>
      </p:sp>
      <p:sp>
        <p:nvSpPr>
          <p:cNvPr id="17" name="Rectangle 16"/>
          <p:cNvSpPr/>
          <p:nvPr/>
        </p:nvSpPr>
        <p:spPr>
          <a:xfrm>
            <a:off x="6446520" y="4288536"/>
            <a:ext cx="109728" cy="932688"/>
          </a:xfrm>
          <a:prstGeom prst="rect">
            <a:avLst/>
          </a:prstGeom>
          <a:solidFill>
            <a:srgbClr val="2E7D32"/>
          </a:solidFill>
          <a:ln>
            <a:noFill/>
          </a:ln>
          <a:effectLst/>
        </p:spPr>
        <p:txBody>
          <a:bodyPr rtlCol="0" anchor="ctr"/>
          <a:lstStyle/>
          <a:p/>
        </p:txBody>
      </p:sp>
      <p:sp>
        <p:nvSpPr>
          <p:cNvPr id="18" name="TextBox 17"/>
          <p:cNvSpPr txBox="1"/>
          <p:nvPr/>
        </p:nvSpPr>
        <p:spPr>
          <a:xfrm>
            <a:off x="6675120" y="4343400"/>
            <a:ext cx="4922215" cy="822960"/>
          </a:xfrm>
          <a:prstGeom prst="rect">
            <a:avLst/>
          </a:prstGeom>
          <a:noFill/>
        </p:spPr>
        <p:txBody>
          <a:bodyPr wrap="square" anchor="ctr" lIns="73152" rIns="73152" tIns="36576" bIns="36576">
            <a:noAutofit/>
          </a:bodyPr>
          <a:lstStyle/>
          <a:p>
            <a:pPr algn="l">
              <a:spcBef>
                <a:spcPts val="0"/>
              </a:spcBef>
              <a:spcAft>
                <a:spcPts val="352"/>
              </a:spcAft>
            </a:pPr>
            <a:r>
              <a:rPr lang="tr-TR" sz="1500" b="1" i="0">
                <a:solidFill>
                  <a:srgbClr val="2E7D32"/>
                </a:solidFill>
                <a:latin typeface="Calibri"/>
              </a:rPr>
              <a:t>4 · Kurak dönem hangi aylarda?</a:t>
            </a:r>
          </a:p>
          <a:p>
            <a:pPr algn="l">
              <a:spcBef>
                <a:spcPts val="0"/>
              </a:spcBef>
              <a:spcAft>
                <a:spcPts val="0"/>
              </a:spcAft>
            </a:pPr>
            <a:r>
              <a:rPr lang="tr-TR" sz="1500" b="0" i="0">
                <a:solidFill>
                  <a:srgbClr val="262626"/>
                </a:solidFill>
                <a:latin typeface="Calibri"/>
              </a:rPr>
              <a:t>Yaz: haziran-ağustos; temmuz ve ağustosta yağış neredeyse yok</a:t>
            </a:r>
          </a:p>
        </p:txBody>
      </p:sp>
      <p:sp>
        <p:nvSpPr>
          <p:cNvPr id="19" name="Rounded Rectangle 18"/>
          <p:cNvSpPr/>
          <p:nvPr/>
        </p:nvSpPr>
        <p:spPr>
          <a:xfrm>
            <a:off x="6446520" y="5312664"/>
            <a:ext cx="5242255" cy="932688"/>
          </a:xfrm>
          <a:prstGeom prst="roundRect">
            <a:avLst>
              <a:gd name="adj" fmla="val 6000"/>
            </a:avLst>
          </a:prstGeom>
          <a:solidFill>
            <a:srgbClr val="E3F1E4"/>
          </a:solidFill>
          <a:ln>
            <a:noFill/>
          </a:ln>
          <a:effectLst/>
        </p:spPr>
        <p:txBody>
          <a:bodyPr rtlCol="0" anchor="ctr"/>
          <a:lstStyle/>
          <a:p/>
        </p:txBody>
      </p:sp>
      <p:sp>
        <p:nvSpPr>
          <p:cNvPr id="20" name="Rectangle 19"/>
          <p:cNvSpPr/>
          <p:nvPr/>
        </p:nvSpPr>
        <p:spPr>
          <a:xfrm>
            <a:off x="6446520" y="5312664"/>
            <a:ext cx="109728" cy="932688"/>
          </a:xfrm>
          <a:prstGeom prst="rect">
            <a:avLst/>
          </a:prstGeom>
          <a:solidFill>
            <a:srgbClr val="2E7D32"/>
          </a:solidFill>
          <a:ln>
            <a:noFill/>
          </a:ln>
          <a:effectLst/>
        </p:spPr>
        <p:txBody>
          <a:bodyPr rtlCol="0" anchor="ctr"/>
          <a:lstStyle/>
          <a:p/>
        </p:txBody>
      </p:sp>
      <p:sp>
        <p:nvSpPr>
          <p:cNvPr id="21" name="TextBox 20"/>
          <p:cNvSpPr txBox="1"/>
          <p:nvPr/>
        </p:nvSpPr>
        <p:spPr>
          <a:xfrm>
            <a:off x="6675120" y="5367528"/>
            <a:ext cx="4922215" cy="822960"/>
          </a:xfrm>
          <a:prstGeom prst="rect">
            <a:avLst/>
          </a:prstGeom>
          <a:noFill/>
        </p:spPr>
        <p:txBody>
          <a:bodyPr wrap="square" anchor="ctr" lIns="73152" rIns="73152" tIns="36576" bIns="36576">
            <a:noAutofit/>
          </a:bodyPr>
          <a:lstStyle/>
          <a:p>
            <a:pPr algn="l">
              <a:spcBef>
                <a:spcPts val="0"/>
              </a:spcBef>
              <a:spcAft>
                <a:spcPts val="352"/>
              </a:spcAft>
            </a:pPr>
            <a:r>
              <a:rPr lang="tr-TR" sz="1500" b="1" i="0">
                <a:solidFill>
                  <a:srgbClr val="2E7D32"/>
                </a:solidFill>
                <a:latin typeface="Calibri"/>
              </a:rPr>
              <a:t>5 · Bu grafik hangi iklim türüne ait olabilir? Neden?</a:t>
            </a:r>
          </a:p>
          <a:p>
            <a:pPr algn="l">
              <a:spcBef>
                <a:spcPts val="0"/>
              </a:spcBef>
              <a:spcAft>
                <a:spcPts val="0"/>
              </a:spcAft>
            </a:pPr>
            <a:r>
              <a:rPr lang="tr-TR" sz="1500" b="0" i="0">
                <a:solidFill>
                  <a:srgbClr val="262626"/>
                </a:solidFill>
                <a:latin typeface="Calibri"/>
              </a:rPr>
              <a:t>Akdeniz iklimi: yazlar sıcak ve kurak, kışlar ılık ve yağışlı; Harita 3.12'de Kıbrıs Akdeniz iklimi rengindedir</a:t>
            </a:r>
          </a:p>
        </p:txBody>
      </p:sp>
      <p:sp>
        <p:nvSpPr>
          <p:cNvPr id="22" name="TextBox 21"/>
          <p:cNvSpPr txBox="1"/>
          <p:nvPr/>
        </p:nvSpPr>
        <p:spPr>
          <a:xfrm>
            <a:off x="502920" y="4199382"/>
            <a:ext cx="5760720" cy="2091690"/>
          </a:xfrm>
          <a:prstGeom prst="rect">
            <a:avLst/>
          </a:prstGeom>
          <a:noFill/>
        </p:spPr>
        <p:txBody>
          <a:bodyPr wrap="square" anchor="t" lIns="73152" rIns="73152" tIns="36576" bIns="36576">
            <a:noAutofit/>
          </a:bodyPr>
          <a:lstStyle/>
          <a:p>
            <a:pPr algn="l">
              <a:spcBef>
                <a:spcPts val="0"/>
              </a:spcBef>
              <a:spcAft>
                <a:spcPts val="600"/>
              </a:spcAft>
            </a:pPr>
            <a:r>
              <a:rPr lang="tr-TR" sz="2000" b="1" i="0">
                <a:solidFill>
                  <a:srgbClr val="2E7D32"/>
                </a:solidFill>
                <a:latin typeface="Calibri"/>
              </a:rPr>
              <a:t>Akdeniz iklimi</a:t>
            </a:r>
          </a:p>
          <a:p>
            <a:pPr algn="l">
              <a:spcBef>
                <a:spcPts val="0"/>
              </a:spcBef>
              <a:spcAft>
                <a:spcPts val="0"/>
              </a:spcAft>
            </a:pPr>
            <a:r>
              <a:rPr lang="tr-TR" sz="1700" b="0" i="0">
                <a:solidFill>
                  <a:srgbClr val="2E7D32"/>
                </a:solidFill>
                <a:latin typeface="Calibri"/>
              </a:rPr>
              <a:t>Yazlar sıcak ve kurak, kışlar ılık ve yağışlı.</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118-119</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33 / 217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Etkinlik: Dünya ve Türkiye’deki Farklı İklim Türleri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Rounded Rectangle 5"/>
          <p:cNvSpPr/>
          <p:nvPr/>
        </p:nvSpPr>
        <p:spPr>
          <a:xfrm>
            <a:off x="502920" y="1216152"/>
            <a:ext cx="11185855" cy="114300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54406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544068"/>
          </a:xfrm>
          <a:prstGeom prst="rect">
            <a:avLst/>
          </a:prstGeom>
          <a:noFill/>
        </p:spPr>
        <p:txBody>
          <a:bodyPr wrap="square" anchor="ctr" lIns="73152" rIns="73152" tIns="36576" bIns="36576">
            <a:noAutofit/>
          </a:bodyPr>
          <a:lstStyle/>
          <a:p>
            <a:pPr algn="l">
              <a:spcBef>
                <a:spcPts val="0"/>
              </a:spcBef>
              <a:spcAft>
                <a:spcPts val="0"/>
              </a:spcAft>
            </a:pPr>
            <a:r>
              <a:rPr lang="tr-TR" sz="1500" b="0" i="1">
                <a:solidFill>
                  <a:srgbClr val="262626"/>
                </a:solidFill>
                <a:latin typeface="Calibri"/>
              </a:rPr>
              <a:t>Dünya ve Türkiye’deki farklı iklim türlerine ait yerlerin iklim verilerini kullanarak grafik ve iklimin etkilerine yönelik infografik hazırlayabilme</a:t>
            </a:r>
          </a:p>
        </p:txBody>
      </p:sp>
      <p:sp>
        <p:nvSpPr>
          <p:cNvPr id="9" name="TextBox 8"/>
          <p:cNvSpPr txBox="1"/>
          <p:nvPr/>
        </p:nvSpPr>
        <p:spPr>
          <a:xfrm>
            <a:off x="640080" y="1787652"/>
            <a:ext cx="1143000" cy="51663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787652"/>
            <a:ext cx="9722815" cy="51663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Tablo, Grafik, Şekil ve/veya Diyagram Hazırlama, Veri Okuryazarlığı</a:t>
            </a:r>
          </a:p>
        </p:txBody>
      </p:sp>
      <p:sp>
        <p:nvSpPr>
          <p:cNvPr id="11" name="Rounded Rectangle 10"/>
          <p:cNvSpPr/>
          <p:nvPr/>
        </p:nvSpPr>
        <p:spPr>
          <a:xfrm>
            <a:off x="502920" y="2542032"/>
            <a:ext cx="11185855" cy="173736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000" b="0" i="0">
                <a:solidFill>
                  <a:srgbClr val="262626"/>
                </a:solidFill>
                <a:latin typeface="Calibri"/>
              </a:rPr>
              <a:t>Yönerge: Aşağıda verilen adımları takip ederek dünya ve Türkiye’deki farklı iklim türlerine ait yerlerin iklim verilerini kullanarak grafik ve iklimin etkilerine yönelik infografik hazırlayınız. Çalışmanızı dijital ortamda da hazırlayabilirsiniz.</a:t>
            </a:r>
          </a:p>
          <a:p>
            <a:pPr algn="l">
              <a:spcBef>
                <a:spcPts val="0"/>
              </a:spcBef>
              <a:spcAft>
                <a:spcPts val="0"/>
              </a:spcAft>
            </a:pPr>
            <a:r>
              <a:rPr lang="tr-TR" sz="2000" b="1" i="0">
                <a:solidFill>
                  <a:srgbClr val="B85C12"/>
                </a:solidFill>
                <a:latin typeface="Calibri"/>
              </a:rPr>
              <a:t>Çalışmanız kontrol listesiyle değerlendirilecek.</a:t>
            </a:r>
          </a:p>
        </p:txBody>
      </p:sp>
      <p:sp>
        <p:nvSpPr>
          <p:cNvPr id="12" name="TextBox 11"/>
          <p:cNvSpPr txBox="1"/>
          <p:nvPr/>
        </p:nvSpPr>
        <p:spPr>
          <a:xfrm>
            <a:off x="502920" y="446227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700" b="1" i="0">
                <a:solidFill>
                  <a:srgbClr val="767676"/>
                </a:solidFill>
                <a:latin typeface="Calibri"/>
              </a:rPr>
              <a:t>Karekodlar (çıktıları grup setinizde):</a:t>
            </a:r>
          </a:p>
        </p:txBody>
      </p:sp>
      <p:sp>
        <p:nvSpPr>
          <p:cNvPr id="13" name="Rounded Rectangle 12"/>
          <p:cNvSpPr/>
          <p:nvPr/>
        </p:nvSpPr>
        <p:spPr>
          <a:xfrm>
            <a:off x="502920" y="4873752"/>
            <a:ext cx="2659303" cy="1371600"/>
          </a:xfrm>
          <a:prstGeom prst="roundRect">
            <a:avLst>
              <a:gd name="adj" fmla="val 8000"/>
            </a:avLst>
          </a:prstGeom>
          <a:solidFill>
            <a:srgbClr val="FFFFFF"/>
          </a:solidFill>
          <a:ln w="19050">
            <a:solidFill>
              <a:srgbClr val="B85C12"/>
            </a:solidFill>
          </a:ln>
          <a:effectLst/>
        </p:spPr>
        <p:txBody>
          <a:bodyPr rtlCol="0" anchor="ctr" wrap="square" lIns="128016" rIns="128016" tIns="73152" bIns="73152">
            <a:noAutofit/>
          </a:bodyPr>
          <a:lstStyle/>
          <a:p>
            <a:pPr algn="ctr">
              <a:spcBef>
                <a:spcPts val="0"/>
              </a:spcBef>
              <a:spcAft>
                <a:spcPts val="0"/>
              </a:spcAft>
            </a:pPr>
            <a:r>
              <a:rPr lang="tr-TR" sz="1700" b="1" i="0">
                <a:solidFill>
                  <a:srgbClr val="262626"/>
                </a:solidFill>
                <a:latin typeface="Calibri"/>
              </a:rPr>
              <a:t>Etkinlik Materyali</a:t>
            </a:r>
          </a:p>
        </p:txBody>
      </p:sp>
      <p:sp>
        <p:nvSpPr>
          <p:cNvPr id="14" name="Rounded Rectangle 13"/>
          <p:cNvSpPr/>
          <p:nvPr/>
        </p:nvSpPr>
        <p:spPr>
          <a:xfrm>
            <a:off x="3345103" y="4873752"/>
            <a:ext cx="2659303" cy="1371600"/>
          </a:xfrm>
          <a:prstGeom prst="roundRect">
            <a:avLst>
              <a:gd name="adj" fmla="val 8000"/>
            </a:avLst>
          </a:prstGeom>
          <a:solidFill>
            <a:srgbClr val="FFFFFF"/>
          </a:solidFill>
          <a:ln w="19050">
            <a:solidFill>
              <a:srgbClr val="B85C12"/>
            </a:solidFill>
          </a:ln>
          <a:effectLst/>
        </p:spPr>
        <p:txBody>
          <a:bodyPr rtlCol="0" anchor="ctr" wrap="square" lIns="128016" rIns="128016" tIns="73152" bIns="73152">
            <a:noAutofit/>
          </a:bodyPr>
          <a:lstStyle/>
          <a:p>
            <a:pPr algn="ctr">
              <a:spcBef>
                <a:spcPts val="0"/>
              </a:spcBef>
              <a:spcAft>
                <a:spcPts val="0"/>
              </a:spcAft>
            </a:pPr>
            <a:r>
              <a:rPr lang="tr-TR" sz="1700" b="1" i="0">
                <a:solidFill>
                  <a:srgbClr val="262626"/>
                </a:solidFill>
                <a:latin typeface="Calibri"/>
              </a:rPr>
              <a:t>Dünyadaki Bazı İstasyonlara Ait İklim Veri Tablosu</a:t>
            </a:r>
          </a:p>
        </p:txBody>
      </p:sp>
      <p:sp>
        <p:nvSpPr>
          <p:cNvPr id="15" name="Rounded Rectangle 14"/>
          <p:cNvSpPr/>
          <p:nvPr/>
        </p:nvSpPr>
        <p:spPr>
          <a:xfrm>
            <a:off x="6187287" y="4873752"/>
            <a:ext cx="2659303" cy="1371600"/>
          </a:xfrm>
          <a:prstGeom prst="roundRect">
            <a:avLst>
              <a:gd name="adj" fmla="val 8000"/>
            </a:avLst>
          </a:prstGeom>
          <a:solidFill>
            <a:srgbClr val="FFFFFF"/>
          </a:solidFill>
          <a:ln w="19050">
            <a:solidFill>
              <a:srgbClr val="B85C12"/>
            </a:solidFill>
          </a:ln>
          <a:effectLst/>
        </p:spPr>
        <p:txBody>
          <a:bodyPr rtlCol="0" anchor="ctr" wrap="square" lIns="128016" rIns="128016" tIns="73152" bIns="73152">
            <a:noAutofit/>
          </a:bodyPr>
          <a:lstStyle/>
          <a:p>
            <a:pPr algn="ctr">
              <a:spcBef>
                <a:spcPts val="0"/>
              </a:spcBef>
              <a:spcAft>
                <a:spcPts val="0"/>
              </a:spcAft>
            </a:pPr>
            <a:r>
              <a:rPr lang="tr-TR" sz="1700" b="1" i="0">
                <a:solidFill>
                  <a:srgbClr val="262626"/>
                </a:solidFill>
                <a:latin typeface="Calibri"/>
              </a:rPr>
              <a:t>Türkiye’deki İstasyonlara Ait İklim Verileri</a:t>
            </a:r>
          </a:p>
        </p:txBody>
      </p:sp>
      <p:sp>
        <p:nvSpPr>
          <p:cNvPr id="16" name="Rounded Rectangle 15"/>
          <p:cNvSpPr/>
          <p:nvPr/>
        </p:nvSpPr>
        <p:spPr>
          <a:xfrm>
            <a:off x="9029471" y="4873752"/>
            <a:ext cx="2659303" cy="1371600"/>
          </a:xfrm>
          <a:prstGeom prst="roundRect">
            <a:avLst>
              <a:gd name="adj" fmla="val 8000"/>
            </a:avLst>
          </a:prstGeom>
          <a:solidFill>
            <a:srgbClr val="FFFFFF"/>
          </a:solidFill>
          <a:ln w="19050">
            <a:solidFill>
              <a:srgbClr val="B85C12"/>
            </a:solidFill>
          </a:ln>
          <a:effectLst/>
        </p:spPr>
        <p:txBody>
          <a:bodyPr rtlCol="0" anchor="ctr" wrap="square" lIns="128016" rIns="128016" tIns="73152" bIns="73152">
            <a:noAutofit/>
          </a:bodyPr>
          <a:lstStyle/>
          <a:p>
            <a:pPr algn="ctr">
              <a:spcBef>
                <a:spcPts val="0"/>
              </a:spcBef>
              <a:spcAft>
                <a:spcPts val="0"/>
              </a:spcAft>
            </a:pPr>
            <a:r>
              <a:rPr lang="tr-TR" sz="1700" b="1" i="0">
                <a:solidFill>
                  <a:srgbClr val="262626"/>
                </a:solidFill>
                <a:latin typeface="Calibri"/>
              </a:rPr>
              <a:t>Kontrol Listesi</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120</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34 / 217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Yedi adım, iki ders</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Rounded Rectangle 5"/>
          <p:cNvSpPr/>
          <p:nvPr/>
        </p:nvSpPr>
        <p:spPr>
          <a:xfrm>
            <a:off x="502920" y="1216152"/>
            <a:ext cx="11185855" cy="655755"/>
          </a:xfrm>
          <a:prstGeom prst="roundRect">
            <a:avLst>
              <a:gd name="adj" fmla="val 15000"/>
            </a:avLst>
          </a:prstGeom>
          <a:solidFill>
            <a:srgbClr val="FFF3D1"/>
          </a:solidFill>
          <a:ln>
            <a:noFill/>
          </a:ln>
          <a:effectLst/>
        </p:spPr>
        <p:txBody>
          <a:bodyPr rtlCol="0" anchor="ctr"/>
          <a:lstStyle/>
          <a:p/>
        </p:txBody>
      </p:sp>
      <p:sp>
        <p:nvSpPr>
          <p:cNvPr id="7" name="Oval 6"/>
          <p:cNvSpPr/>
          <p:nvPr/>
        </p:nvSpPr>
        <p:spPr>
          <a:xfrm>
            <a:off x="594360" y="1338289"/>
            <a:ext cx="411480" cy="41148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8" name="TextBox 7"/>
          <p:cNvSpPr txBox="1"/>
          <p:nvPr/>
        </p:nvSpPr>
        <p:spPr>
          <a:xfrm>
            <a:off x="1097280" y="1216152"/>
            <a:ext cx="9082735" cy="655755"/>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Sınıfta sıcak, ılıman, soğuk iklimler ve Türkiye’de görülen iklim türleri olmak üzere öğretmen rehberliğinde dört grup oluşturunuz.</a:t>
            </a:r>
          </a:p>
        </p:txBody>
      </p:sp>
      <p:sp>
        <p:nvSpPr>
          <p:cNvPr id="9" name="Rounded Rectangle 8"/>
          <p:cNvSpPr/>
          <p:nvPr/>
        </p:nvSpPr>
        <p:spPr>
          <a:xfrm>
            <a:off x="10271455" y="1352005"/>
            <a:ext cx="1325880" cy="384048"/>
          </a:xfrm>
          <a:prstGeom prst="roundRect">
            <a:avLst>
              <a:gd name="adj" fmla="val 5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bugün</a:t>
            </a:r>
          </a:p>
        </p:txBody>
      </p:sp>
      <p:sp>
        <p:nvSpPr>
          <p:cNvPr id="10" name="Rounded Rectangle 9"/>
          <p:cNvSpPr/>
          <p:nvPr/>
        </p:nvSpPr>
        <p:spPr>
          <a:xfrm>
            <a:off x="502920" y="1945059"/>
            <a:ext cx="11185855" cy="655755"/>
          </a:xfrm>
          <a:prstGeom prst="roundRect">
            <a:avLst>
              <a:gd name="adj" fmla="val 15000"/>
            </a:avLst>
          </a:prstGeom>
          <a:solidFill>
            <a:srgbClr val="FFF3D1"/>
          </a:solidFill>
          <a:ln>
            <a:noFill/>
          </a:ln>
          <a:effectLst/>
        </p:spPr>
        <p:txBody>
          <a:bodyPr rtlCol="0" anchor="ctr"/>
          <a:lstStyle/>
          <a:p/>
        </p:txBody>
      </p:sp>
      <p:sp>
        <p:nvSpPr>
          <p:cNvPr id="11" name="Oval 10"/>
          <p:cNvSpPr/>
          <p:nvPr/>
        </p:nvSpPr>
        <p:spPr>
          <a:xfrm>
            <a:off x="594360" y="2067197"/>
            <a:ext cx="411480" cy="41148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12" name="TextBox 11"/>
          <p:cNvSpPr txBox="1"/>
          <p:nvPr/>
        </p:nvSpPr>
        <p:spPr>
          <a:xfrm>
            <a:off x="1097280" y="1945059"/>
            <a:ext cx="9082735" cy="655755"/>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Ayrışık gruplar oluşturarak sıcak, ılıman ve soğuk iklim türleriyle Türkiye’de görülen iklim türlerine ait verilere aşağıdaki karekodlardan ulaşınız.</a:t>
            </a:r>
          </a:p>
        </p:txBody>
      </p:sp>
      <p:sp>
        <p:nvSpPr>
          <p:cNvPr id="13" name="Rounded Rectangle 12"/>
          <p:cNvSpPr/>
          <p:nvPr/>
        </p:nvSpPr>
        <p:spPr>
          <a:xfrm>
            <a:off x="10271455" y="2080913"/>
            <a:ext cx="1325880" cy="384048"/>
          </a:xfrm>
          <a:prstGeom prst="roundRect">
            <a:avLst>
              <a:gd name="adj" fmla="val 5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bugün</a:t>
            </a:r>
          </a:p>
        </p:txBody>
      </p:sp>
      <p:sp>
        <p:nvSpPr>
          <p:cNvPr id="14" name="Rounded Rectangle 13"/>
          <p:cNvSpPr/>
          <p:nvPr/>
        </p:nvSpPr>
        <p:spPr>
          <a:xfrm>
            <a:off x="502920" y="2673966"/>
            <a:ext cx="11185855" cy="655755"/>
          </a:xfrm>
          <a:prstGeom prst="roundRect">
            <a:avLst>
              <a:gd name="adj" fmla="val 15000"/>
            </a:avLst>
          </a:prstGeom>
          <a:solidFill>
            <a:srgbClr val="FFF3D1"/>
          </a:solidFill>
          <a:ln>
            <a:noFill/>
          </a:ln>
          <a:effectLst/>
        </p:spPr>
        <p:txBody>
          <a:bodyPr rtlCol="0" anchor="ctr"/>
          <a:lstStyle/>
          <a:p/>
        </p:txBody>
      </p:sp>
      <p:sp>
        <p:nvSpPr>
          <p:cNvPr id="15" name="Oval 14"/>
          <p:cNvSpPr/>
          <p:nvPr/>
        </p:nvSpPr>
        <p:spPr>
          <a:xfrm>
            <a:off x="594360" y="2796104"/>
            <a:ext cx="411480" cy="41148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16" name="TextBox 15"/>
          <p:cNvSpPr txBox="1"/>
          <p:nvPr/>
        </p:nvSpPr>
        <p:spPr>
          <a:xfrm>
            <a:off x="1097280" y="2673966"/>
            <a:ext cx="9082735" cy="655755"/>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Elde ettiğiniz verileri sınıflandırınız.</a:t>
            </a:r>
          </a:p>
        </p:txBody>
      </p:sp>
      <p:sp>
        <p:nvSpPr>
          <p:cNvPr id="17" name="Rounded Rectangle 16"/>
          <p:cNvSpPr/>
          <p:nvPr/>
        </p:nvSpPr>
        <p:spPr>
          <a:xfrm>
            <a:off x="10271455" y="2809820"/>
            <a:ext cx="1325880" cy="384048"/>
          </a:xfrm>
          <a:prstGeom prst="roundRect">
            <a:avLst>
              <a:gd name="adj" fmla="val 5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bugün</a:t>
            </a:r>
          </a:p>
        </p:txBody>
      </p:sp>
      <p:sp>
        <p:nvSpPr>
          <p:cNvPr id="18" name="Rounded Rectangle 17"/>
          <p:cNvSpPr/>
          <p:nvPr/>
        </p:nvSpPr>
        <p:spPr>
          <a:xfrm>
            <a:off x="502920" y="3402874"/>
            <a:ext cx="11185855" cy="655755"/>
          </a:xfrm>
          <a:prstGeom prst="roundRect">
            <a:avLst>
              <a:gd name="adj" fmla="val 15000"/>
            </a:avLst>
          </a:prstGeom>
          <a:solidFill>
            <a:srgbClr val="F0F0F0"/>
          </a:solidFill>
          <a:ln>
            <a:noFill/>
          </a:ln>
          <a:effectLst/>
        </p:spPr>
        <p:txBody>
          <a:bodyPr rtlCol="0" anchor="ctr"/>
          <a:lstStyle/>
          <a:p/>
        </p:txBody>
      </p:sp>
      <p:sp>
        <p:nvSpPr>
          <p:cNvPr id="19" name="Oval 18"/>
          <p:cNvSpPr/>
          <p:nvPr/>
        </p:nvSpPr>
        <p:spPr>
          <a:xfrm>
            <a:off x="594360" y="3525011"/>
            <a:ext cx="411480" cy="41148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4</a:t>
            </a:r>
          </a:p>
        </p:txBody>
      </p:sp>
      <p:sp>
        <p:nvSpPr>
          <p:cNvPr id="20" name="TextBox 19"/>
          <p:cNvSpPr txBox="1"/>
          <p:nvPr/>
        </p:nvSpPr>
        <p:spPr>
          <a:xfrm>
            <a:off x="1097280" y="3402874"/>
            <a:ext cx="9082735" cy="655755"/>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Elde ettiğiniz verileri çıktısını aldığınız çalışma yaprağındaki çizme alanı veya dijital ortamda görselleştiriniz.</a:t>
            </a:r>
          </a:p>
        </p:txBody>
      </p:sp>
      <p:sp>
        <p:nvSpPr>
          <p:cNvPr id="21" name="Rounded Rectangle 20"/>
          <p:cNvSpPr/>
          <p:nvPr/>
        </p:nvSpPr>
        <p:spPr>
          <a:xfrm>
            <a:off x="10271455" y="3538727"/>
            <a:ext cx="1325880" cy="384048"/>
          </a:xfrm>
          <a:prstGeom prst="roundRect">
            <a:avLst>
              <a:gd name="adj" fmla="val 50000"/>
            </a:avLst>
          </a:prstGeom>
          <a:solidFill>
            <a:srgbClr val="FFFFFF"/>
          </a:solidFill>
          <a:ln w="12700">
            <a:solidFill>
              <a:srgbClr val="D9D9D9"/>
            </a:solid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16. hafta</a:t>
            </a:r>
          </a:p>
        </p:txBody>
      </p:sp>
      <p:sp>
        <p:nvSpPr>
          <p:cNvPr id="22" name="Rounded Rectangle 21"/>
          <p:cNvSpPr/>
          <p:nvPr/>
        </p:nvSpPr>
        <p:spPr>
          <a:xfrm>
            <a:off x="502920" y="4131781"/>
            <a:ext cx="11185855" cy="655755"/>
          </a:xfrm>
          <a:prstGeom prst="roundRect">
            <a:avLst>
              <a:gd name="adj" fmla="val 15000"/>
            </a:avLst>
          </a:prstGeom>
          <a:solidFill>
            <a:srgbClr val="F0F0F0"/>
          </a:solidFill>
          <a:ln>
            <a:noFill/>
          </a:ln>
          <a:effectLst/>
        </p:spPr>
        <p:txBody>
          <a:bodyPr rtlCol="0" anchor="ctr"/>
          <a:lstStyle/>
          <a:p/>
        </p:txBody>
      </p:sp>
      <p:sp>
        <p:nvSpPr>
          <p:cNvPr id="23" name="Oval 22"/>
          <p:cNvSpPr/>
          <p:nvPr/>
        </p:nvSpPr>
        <p:spPr>
          <a:xfrm>
            <a:off x="594360" y="4253919"/>
            <a:ext cx="411480" cy="41148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5</a:t>
            </a:r>
          </a:p>
        </p:txBody>
      </p:sp>
      <p:sp>
        <p:nvSpPr>
          <p:cNvPr id="24" name="TextBox 23"/>
          <p:cNvSpPr txBox="1"/>
          <p:nvPr/>
        </p:nvSpPr>
        <p:spPr>
          <a:xfrm>
            <a:off x="1097280" y="4131781"/>
            <a:ext cx="9082735" cy="655755"/>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İklim istasyonunun konumunu haritaya işaretleyiniz ve bu iklimin dünyada görüldüğü yerleri boyayınız.</a:t>
            </a:r>
          </a:p>
        </p:txBody>
      </p:sp>
      <p:sp>
        <p:nvSpPr>
          <p:cNvPr id="25" name="Rounded Rectangle 24"/>
          <p:cNvSpPr/>
          <p:nvPr/>
        </p:nvSpPr>
        <p:spPr>
          <a:xfrm>
            <a:off x="10271455" y="4267635"/>
            <a:ext cx="1325880" cy="384048"/>
          </a:xfrm>
          <a:prstGeom prst="roundRect">
            <a:avLst>
              <a:gd name="adj" fmla="val 50000"/>
            </a:avLst>
          </a:prstGeom>
          <a:solidFill>
            <a:srgbClr val="FFFFFF"/>
          </a:solidFill>
          <a:ln w="12700">
            <a:solidFill>
              <a:srgbClr val="D9D9D9"/>
            </a:solid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16. hafta</a:t>
            </a:r>
          </a:p>
        </p:txBody>
      </p:sp>
      <p:sp>
        <p:nvSpPr>
          <p:cNvPr id="26" name="Rounded Rectangle 25"/>
          <p:cNvSpPr/>
          <p:nvPr/>
        </p:nvSpPr>
        <p:spPr>
          <a:xfrm>
            <a:off x="502920" y="4860689"/>
            <a:ext cx="11185855" cy="655755"/>
          </a:xfrm>
          <a:prstGeom prst="roundRect">
            <a:avLst>
              <a:gd name="adj" fmla="val 15000"/>
            </a:avLst>
          </a:prstGeom>
          <a:solidFill>
            <a:srgbClr val="F0F0F0"/>
          </a:solidFill>
          <a:ln>
            <a:noFill/>
          </a:ln>
          <a:effectLst/>
        </p:spPr>
        <p:txBody>
          <a:bodyPr rtlCol="0" anchor="ctr"/>
          <a:lstStyle/>
          <a:p/>
        </p:txBody>
      </p:sp>
      <p:sp>
        <p:nvSpPr>
          <p:cNvPr id="27" name="Oval 26"/>
          <p:cNvSpPr/>
          <p:nvPr/>
        </p:nvSpPr>
        <p:spPr>
          <a:xfrm>
            <a:off x="594360" y="4982826"/>
            <a:ext cx="411480" cy="41148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6</a:t>
            </a:r>
          </a:p>
        </p:txBody>
      </p:sp>
      <p:sp>
        <p:nvSpPr>
          <p:cNvPr id="28" name="TextBox 27"/>
          <p:cNvSpPr txBox="1"/>
          <p:nvPr/>
        </p:nvSpPr>
        <p:spPr>
          <a:xfrm>
            <a:off x="1097280" y="4860689"/>
            <a:ext cx="9082735" cy="655755"/>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Bulduğunuz iklimlerin genel özelliklerini yansıtan ve günlük hayata etkilerini gösteren fotoğraflarla ve çizdiğiniz grafiklerle infografik hazırlama çalışması yapınız.</a:t>
            </a:r>
          </a:p>
        </p:txBody>
      </p:sp>
      <p:sp>
        <p:nvSpPr>
          <p:cNvPr id="29" name="Rounded Rectangle 28"/>
          <p:cNvSpPr/>
          <p:nvPr/>
        </p:nvSpPr>
        <p:spPr>
          <a:xfrm>
            <a:off x="10271455" y="4996542"/>
            <a:ext cx="1325880" cy="384048"/>
          </a:xfrm>
          <a:prstGeom prst="roundRect">
            <a:avLst>
              <a:gd name="adj" fmla="val 50000"/>
            </a:avLst>
          </a:prstGeom>
          <a:solidFill>
            <a:srgbClr val="FFFFFF"/>
          </a:solidFill>
          <a:ln w="12700">
            <a:solidFill>
              <a:srgbClr val="D9D9D9"/>
            </a:solid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16. hafta</a:t>
            </a:r>
          </a:p>
        </p:txBody>
      </p:sp>
      <p:sp>
        <p:nvSpPr>
          <p:cNvPr id="30" name="Rounded Rectangle 29"/>
          <p:cNvSpPr/>
          <p:nvPr/>
        </p:nvSpPr>
        <p:spPr>
          <a:xfrm>
            <a:off x="502920" y="5589596"/>
            <a:ext cx="11185855" cy="655755"/>
          </a:xfrm>
          <a:prstGeom prst="roundRect">
            <a:avLst>
              <a:gd name="adj" fmla="val 15000"/>
            </a:avLst>
          </a:prstGeom>
          <a:solidFill>
            <a:srgbClr val="F0F0F0"/>
          </a:solidFill>
          <a:ln>
            <a:noFill/>
          </a:ln>
          <a:effectLst/>
        </p:spPr>
        <p:txBody>
          <a:bodyPr rtlCol="0" anchor="ctr"/>
          <a:lstStyle/>
          <a:p/>
        </p:txBody>
      </p:sp>
      <p:sp>
        <p:nvSpPr>
          <p:cNvPr id="31" name="Oval 30"/>
          <p:cNvSpPr/>
          <p:nvPr/>
        </p:nvSpPr>
        <p:spPr>
          <a:xfrm>
            <a:off x="594360" y="5711734"/>
            <a:ext cx="411480" cy="41148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7</a:t>
            </a:r>
          </a:p>
        </p:txBody>
      </p:sp>
      <p:sp>
        <p:nvSpPr>
          <p:cNvPr id="32" name="TextBox 31"/>
          <p:cNvSpPr txBox="1"/>
          <p:nvPr/>
        </p:nvSpPr>
        <p:spPr>
          <a:xfrm>
            <a:off x="1097280" y="5589596"/>
            <a:ext cx="9082735" cy="655755"/>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Çalışmanızı tamamladıktan sonra gelecek derse hazırlık için karekodda verilen çalışma kâğıdındaki soruları cevaplayınız.</a:t>
            </a:r>
          </a:p>
        </p:txBody>
      </p:sp>
      <p:sp>
        <p:nvSpPr>
          <p:cNvPr id="33" name="Rounded Rectangle 32"/>
          <p:cNvSpPr/>
          <p:nvPr/>
        </p:nvSpPr>
        <p:spPr>
          <a:xfrm>
            <a:off x="10271455" y="5725450"/>
            <a:ext cx="1325880" cy="384048"/>
          </a:xfrm>
          <a:prstGeom prst="roundRect">
            <a:avLst>
              <a:gd name="adj" fmla="val 50000"/>
            </a:avLst>
          </a:prstGeom>
          <a:solidFill>
            <a:srgbClr val="FFFFFF"/>
          </a:solidFill>
          <a:ln w="12700">
            <a:solidFill>
              <a:srgbClr val="D9D9D9"/>
            </a:solid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16. hafta</a:t>
            </a:r>
          </a:p>
        </p:txBody>
      </p:sp>
      <p:sp>
        <p:nvSpPr>
          <p:cNvPr id="34" name="TextBox 3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5" name="Rounded Rectangle 3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120</a:t>
            </a:r>
          </a:p>
        </p:txBody>
      </p:sp>
      <p:sp>
        <p:nvSpPr>
          <p:cNvPr id="36" name="TextBox 3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35 / 217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dört iş · 18 dk</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Rounded Rectangle 5"/>
          <p:cNvSpPr/>
          <p:nvPr/>
        </p:nvSpPr>
        <p:spPr>
          <a:xfrm>
            <a:off x="502920" y="1307592"/>
            <a:ext cx="11185855" cy="1149858"/>
          </a:xfrm>
          <a:prstGeom prst="roundRect">
            <a:avLst>
              <a:gd name="adj" fmla="val 8000"/>
            </a:avLst>
          </a:prstGeom>
          <a:solidFill>
            <a:srgbClr val="F0F0F0"/>
          </a:solidFill>
          <a:ln>
            <a:noFill/>
          </a:ln>
          <a:effectLst/>
        </p:spPr>
        <p:txBody>
          <a:bodyPr rtlCol="0" anchor="ctr"/>
          <a:lstStyle/>
          <a:p/>
        </p:txBody>
      </p:sp>
      <p:sp>
        <p:nvSpPr>
          <p:cNvPr id="7" name="Rounded Rectangle 6"/>
          <p:cNvSpPr/>
          <p:nvPr/>
        </p:nvSpPr>
        <p:spPr>
          <a:xfrm>
            <a:off x="502920" y="1307592"/>
            <a:ext cx="1600200" cy="114985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a) AMAÇ</a:t>
            </a:r>
          </a:p>
        </p:txBody>
      </p:sp>
      <p:sp>
        <p:nvSpPr>
          <p:cNvPr id="8" name="TextBox 7"/>
          <p:cNvSpPr txBox="1"/>
          <p:nvPr/>
        </p:nvSpPr>
        <p:spPr>
          <a:xfrm>
            <a:off x="2240280" y="1307592"/>
            <a:ext cx="8122615" cy="1149858"/>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Grafiğimiz ne için? Amacı tek cümleyle yazın.</a:t>
            </a:r>
          </a:p>
        </p:txBody>
      </p:sp>
      <p:sp>
        <p:nvSpPr>
          <p:cNvPr id="9" name="Rounded Rectangle 8"/>
          <p:cNvSpPr/>
          <p:nvPr/>
        </p:nvSpPr>
        <p:spPr>
          <a:xfrm>
            <a:off x="10545775" y="1608201"/>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3 dk</a:t>
            </a:r>
          </a:p>
        </p:txBody>
      </p:sp>
      <p:sp>
        <p:nvSpPr>
          <p:cNvPr id="10" name="Rounded Rectangle 9"/>
          <p:cNvSpPr/>
          <p:nvPr/>
        </p:nvSpPr>
        <p:spPr>
          <a:xfrm>
            <a:off x="502920" y="2585466"/>
            <a:ext cx="11185855" cy="1149858"/>
          </a:xfrm>
          <a:prstGeom prst="roundRect">
            <a:avLst>
              <a:gd name="adj" fmla="val 8000"/>
            </a:avLst>
          </a:prstGeom>
          <a:solidFill>
            <a:srgbClr val="F0F0F0"/>
          </a:solidFill>
          <a:ln>
            <a:noFill/>
          </a:ln>
          <a:effectLst/>
        </p:spPr>
        <p:txBody>
          <a:bodyPr rtlCol="0" anchor="ctr"/>
          <a:lstStyle/>
          <a:p/>
        </p:txBody>
      </p:sp>
      <p:sp>
        <p:nvSpPr>
          <p:cNvPr id="11" name="Rounded Rectangle 10"/>
          <p:cNvSpPr/>
          <p:nvPr/>
        </p:nvSpPr>
        <p:spPr>
          <a:xfrm>
            <a:off x="502920" y="2585466"/>
            <a:ext cx="1600200" cy="114985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b) TÜR, ARAÇ</a:t>
            </a:r>
          </a:p>
        </p:txBody>
      </p:sp>
      <p:sp>
        <p:nvSpPr>
          <p:cNvPr id="12" name="TextBox 11"/>
          <p:cNvSpPr txBox="1"/>
          <p:nvPr/>
        </p:nvSpPr>
        <p:spPr>
          <a:xfrm>
            <a:off x="2240280" y="2585466"/>
            <a:ext cx="8122615" cy="1149858"/>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Grafik türünü ve araç gereci belirleyin.</a:t>
            </a:r>
          </a:p>
        </p:txBody>
      </p:sp>
      <p:sp>
        <p:nvSpPr>
          <p:cNvPr id="13" name="Rounded Rectangle 12"/>
          <p:cNvSpPr/>
          <p:nvPr/>
        </p:nvSpPr>
        <p:spPr>
          <a:xfrm>
            <a:off x="10545775" y="2886075"/>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3 dk</a:t>
            </a:r>
          </a:p>
        </p:txBody>
      </p:sp>
      <p:sp>
        <p:nvSpPr>
          <p:cNvPr id="14" name="Rounded Rectangle 13"/>
          <p:cNvSpPr/>
          <p:nvPr/>
        </p:nvSpPr>
        <p:spPr>
          <a:xfrm>
            <a:off x="502920" y="3863340"/>
            <a:ext cx="11185855" cy="1149858"/>
          </a:xfrm>
          <a:prstGeom prst="roundRect">
            <a:avLst>
              <a:gd name="adj" fmla="val 8000"/>
            </a:avLst>
          </a:prstGeom>
          <a:solidFill>
            <a:srgbClr val="F0F0F0"/>
          </a:solidFill>
          <a:ln>
            <a:noFill/>
          </a:ln>
          <a:effectLst/>
        </p:spPr>
        <p:txBody>
          <a:bodyPr rtlCol="0" anchor="ctr"/>
          <a:lstStyle/>
          <a:p/>
        </p:txBody>
      </p:sp>
      <p:sp>
        <p:nvSpPr>
          <p:cNvPr id="15" name="Rounded Rectangle 14"/>
          <p:cNvSpPr/>
          <p:nvPr/>
        </p:nvSpPr>
        <p:spPr>
          <a:xfrm>
            <a:off x="502920" y="3863340"/>
            <a:ext cx="1600200" cy="114985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c) VERİ</a:t>
            </a:r>
          </a:p>
        </p:txBody>
      </p:sp>
      <p:sp>
        <p:nvSpPr>
          <p:cNvPr id="16" name="TextBox 15"/>
          <p:cNvSpPr txBox="1"/>
          <p:nvPr/>
        </p:nvSpPr>
        <p:spPr>
          <a:xfrm>
            <a:off x="2240280" y="3863340"/>
            <a:ext cx="8122615" cy="1149858"/>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Veri tablosundan istasyonunuzu seçin; 12 ayın sıcaklık ve yağışını aktarın.</a:t>
            </a:r>
          </a:p>
        </p:txBody>
      </p:sp>
      <p:sp>
        <p:nvSpPr>
          <p:cNvPr id="17" name="Rounded Rectangle 16"/>
          <p:cNvSpPr/>
          <p:nvPr/>
        </p:nvSpPr>
        <p:spPr>
          <a:xfrm>
            <a:off x="10545775" y="4163949"/>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6 dk</a:t>
            </a:r>
          </a:p>
        </p:txBody>
      </p:sp>
      <p:sp>
        <p:nvSpPr>
          <p:cNvPr id="18" name="Rounded Rectangle 17"/>
          <p:cNvSpPr/>
          <p:nvPr/>
        </p:nvSpPr>
        <p:spPr>
          <a:xfrm>
            <a:off x="502920" y="5141214"/>
            <a:ext cx="11185855" cy="1149858"/>
          </a:xfrm>
          <a:prstGeom prst="roundRect">
            <a:avLst>
              <a:gd name="adj" fmla="val 8000"/>
            </a:avLst>
          </a:prstGeom>
          <a:solidFill>
            <a:srgbClr val="F0F0F0"/>
          </a:solidFill>
          <a:ln>
            <a:noFill/>
          </a:ln>
          <a:effectLst/>
        </p:spPr>
        <p:txBody>
          <a:bodyPr rtlCol="0" anchor="ctr"/>
          <a:lstStyle/>
          <a:p/>
        </p:txBody>
      </p:sp>
      <p:sp>
        <p:nvSpPr>
          <p:cNvPr id="19" name="Rounded Rectangle 18"/>
          <p:cNvSpPr/>
          <p:nvPr/>
        </p:nvSpPr>
        <p:spPr>
          <a:xfrm>
            <a:off x="502920" y="5141214"/>
            <a:ext cx="1600200" cy="1149858"/>
          </a:xfrm>
          <a:prstGeom prst="roundRect">
            <a:avLst>
              <a:gd name="adj" fmla="val 8000"/>
            </a:avLst>
          </a:prstGeom>
          <a:solidFill>
            <a:srgbClr val="B85C12"/>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ç) SINIFLANDIR</a:t>
            </a:r>
          </a:p>
        </p:txBody>
      </p:sp>
      <p:sp>
        <p:nvSpPr>
          <p:cNvPr id="20" name="TextBox 19"/>
          <p:cNvSpPr txBox="1"/>
          <p:nvPr/>
        </p:nvSpPr>
        <p:spPr>
          <a:xfrm>
            <a:off x="2240280" y="5141214"/>
            <a:ext cx="8122615" cy="1149858"/>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Sınıflandırma tablosunu doldurun.</a:t>
            </a:r>
          </a:p>
        </p:txBody>
      </p:sp>
      <p:sp>
        <p:nvSpPr>
          <p:cNvPr id="21" name="Rounded Rectangle 20"/>
          <p:cNvSpPr/>
          <p:nvPr/>
        </p:nvSpPr>
        <p:spPr>
          <a:xfrm>
            <a:off x="10545775" y="5441823"/>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6 dk</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120</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36 / 217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 Amaç: grafiğimiz ne için?</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GÖREV · 3 dk</a:t>
            </a:r>
          </a:p>
        </p:txBody>
      </p:sp>
      <p:sp>
        <p:nvSpPr>
          <p:cNvPr id="6" name="Rounded Rectangle 5"/>
          <p:cNvSpPr/>
          <p:nvPr/>
        </p:nvSpPr>
        <p:spPr>
          <a:xfrm>
            <a:off x="502920" y="1261872"/>
            <a:ext cx="11185855" cy="118872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0"/>
              </a:spcAft>
            </a:pPr>
            <a:r>
              <a:rPr lang="tr-TR" sz="2600" b="1" i="0">
                <a:solidFill>
                  <a:srgbClr val="262626"/>
                </a:solidFill>
                <a:latin typeface="Calibri"/>
              </a:rPr>
              <a:t>Takımınızın grafiğinin amacını tek cümleyle planlama kâğıdına yazın.</a:t>
            </a:r>
          </a:p>
        </p:txBody>
      </p:sp>
      <p:sp>
        <p:nvSpPr>
          <p:cNvPr id="7" name="Rounded Rectangle 6"/>
          <p:cNvSpPr/>
          <p:nvPr/>
        </p:nvSpPr>
        <p:spPr>
          <a:xfrm>
            <a:off x="502920" y="2633472"/>
            <a:ext cx="11185855" cy="137160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400" b="1" i="0">
                <a:solidFill>
                  <a:srgbClr val="B85C12"/>
                </a:solidFill>
                <a:latin typeface="Calibri"/>
              </a:rPr>
              <a:t>Kalıp:</a:t>
            </a:r>
          </a:p>
          <a:p>
            <a:pPr algn="l">
              <a:spcBef>
                <a:spcPts val="0"/>
              </a:spcBef>
              <a:spcAft>
                <a:spcPts val="0"/>
              </a:spcAft>
            </a:pPr>
            <a:r>
              <a:rPr lang="tr-TR" sz="2400" b="0" i="0">
                <a:solidFill>
                  <a:srgbClr val="262626"/>
                </a:solidFill>
                <a:latin typeface="Calibri"/>
              </a:rPr>
              <a:t>“… istasyonunun aylık sıcaklık ve yağış verilerini grafikle göstererek …”</a:t>
            </a:r>
          </a:p>
        </p:txBody>
      </p:sp>
      <p:sp>
        <p:nvSpPr>
          <p:cNvPr id="8" name="Rounded Rectangle 7"/>
          <p:cNvSpPr/>
          <p:nvPr/>
        </p:nvSpPr>
        <p:spPr>
          <a:xfrm>
            <a:off x="502920" y="4187952"/>
            <a:ext cx="5492343" cy="2057400"/>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502920" y="4187952"/>
            <a:ext cx="5492343" cy="530352"/>
          </a:xfrm>
          <a:prstGeom prst="roundRect">
            <a:avLst>
              <a:gd name="adj" fmla="val 25000"/>
            </a:avLst>
          </a:prstGeom>
          <a:solidFill>
            <a:srgbClr val="B85C12"/>
          </a:solidFill>
          <a:ln>
            <a:noFill/>
          </a:ln>
          <a:effectLst/>
        </p:spPr>
        <p:txBody>
          <a:bodyPr rtlCol="0" anchor="ctr"/>
          <a:lstStyle/>
          <a:p/>
        </p:txBody>
      </p:sp>
      <p:sp>
        <p:nvSpPr>
          <p:cNvPr id="10" name="Rectangle 9"/>
          <p:cNvSpPr/>
          <p:nvPr/>
        </p:nvSpPr>
        <p:spPr>
          <a:xfrm>
            <a:off x="502920" y="4453128"/>
            <a:ext cx="5492343" cy="265176"/>
          </a:xfrm>
          <a:prstGeom prst="rect">
            <a:avLst/>
          </a:prstGeom>
          <a:solidFill>
            <a:srgbClr val="B85C12"/>
          </a:solidFill>
          <a:ln>
            <a:noFill/>
          </a:ln>
          <a:effectLst/>
        </p:spPr>
        <p:txBody>
          <a:bodyPr rtlCol="0" anchor="ctr"/>
          <a:lstStyle/>
          <a:p/>
        </p:txBody>
      </p:sp>
      <p:sp>
        <p:nvSpPr>
          <p:cNvPr id="11" name="TextBox 10"/>
          <p:cNvSpPr txBox="1"/>
          <p:nvPr/>
        </p:nvSpPr>
        <p:spPr>
          <a:xfrm>
            <a:off x="594360" y="418795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Kendine sor</a:t>
            </a:r>
          </a:p>
        </p:txBody>
      </p:sp>
      <p:sp>
        <p:nvSpPr>
          <p:cNvPr id="12" name="TextBox 11"/>
          <p:cNvSpPr txBox="1"/>
          <p:nvPr/>
        </p:nvSpPr>
        <p:spPr>
          <a:xfrm>
            <a:off x="612648" y="4791456"/>
            <a:ext cx="5272887" cy="138074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Grafik kime, ne anlatacak?</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Hangi soruya cevap verecek?</a:t>
            </a:r>
          </a:p>
        </p:txBody>
      </p:sp>
      <p:sp>
        <p:nvSpPr>
          <p:cNvPr id="13" name="Rounded Rectangle 12"/>
          <p:cNvSpPr/>
          <p:nvPr/>
        </p:nvSpPr>
        <p:spPr>
          <a:xfrm>
            <a:off x="6196431" y="4187952"/>
            <a:ext cx="5492343" cy="205740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6196431" y="4187952"/>
            <a:ext cx="5492343" cy="530352"/>
          </a:xfrm>
          <a:prstGeom prst="roundRect">
            <a:avLst>
              <a:gd name="adj" fmla="val 25000"/>
            </a:avLst>
          </a:prstGeom>
          <a:solidFill>
            <a:srgbClr val="4F4F4F"/>
          </a:solidFill>
          <a:ln>
            <a:noFill/>
          </a:ln>
          <a:effectLst/>
        </p:spPr>
        <p:txBody>
          <a:bodyPr rtlCol="0" anchor="ctr"/>
          <a:lstStyle/>
          <a:p/>
        </p:txBody>
      </p:sp>
      <p:sp>
        <p:nvSpPr>
          <p:cNvPr id="15" name="Rectangle 14"/>
          <p:cNvSpPr/>
          <p:nvPr/>
        </p:nvSpPr>
        <p:spPr>
          <a:xfrm>
            <a:off x="6196431" y="4453128"/>
            <a:ext cx="5492343" cy="265176"/>
          </a:xfrm>
          <a:prstGeom prst="rect">
            <a:avLst/>
          </a:prstGeom>
          <a:solidFill>
            <a:srgbClr val="4F4F4F"/>
          </a:solidFill>
          <a:ln>
            <a:noFill/>
          </a:ln>
          <a:effectLst/>
        </p:spPr>
        <p:txBody>
          <a:bodyPr rtlCol="0" anchor="ctr"/>
          <a:lstStyle/>
          <a:p/>
        </p:txBody>
      </p:sp>
      <p:sp>
        <p:nvSpPr>
          <p:cNvPr id="16" name="TextBox 15"/>
          <p:cNvSpPr txBox="1"/>
          <p:nvPr/>
        </p:nvSpPr>
        <p:spPr>
          <a:xfrm>
            <a:off x="6287871" y="418795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Unutma</a:t>
            </a:r>
          </a:p>
        </p:txBody>
      </p:sp>
      <p:sp>
        <p:nvSpPr>
          <p:cNvPr id="17" name="TextBox 16"/>
          <p:cNvSpPr txBox="1"/>
          <p:nvPr/>
        </p:nvSpPr>
        <p:spPr>
          <a:xfrm>
            <a:off x="6306159" y="4791456"/>
            <a:ext cx="5272887" cy="1380744"/>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İklim uzun süreli ortalamadır.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Bir haftanın hava durumu iklim değildir.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120</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37 / 217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 Amaç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61872"/>
            <a:ext cx="11185855" cy="201168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61872"/>
            <a:ext cx="109728" cy="2011680"/>
          </a:xfrm>
          <a:prstGeom prst="rect">
            <a:avLst/>
          </a:prstGeom>
          <a:solidFill>
            <a:srgbClr val="2E7D32"/>
          </a:solidFill>
          <a:ln>
            <a:noFill/>
          </a:ln>
          <a:effectLst/>
        </p:spPr>
        <p:txBody>
          <a:bodyPr rtlCol="0" anchor="ctr"/>
          <a:lstStyle/>
          <a:p/>
        </p:txBody>
      </p:sp>
      <p:sp>
        <p:nvSpPr>
          <p:cNvPr id="8" name="TextBox 7"/>
          <p:cNvSpPr txBox="1"/>
          <p:nvPr/>
        </p:nvSpPr>
        <p:spPr>
          <a:xfrm>
            <a:off x="731520" y="1316736"/>
            <a:ext cx="10865815" cy="1901952"/>
          </a:xfrm>
          <a:prstGeom prst="rect">
            <a:avLst/>
          </a:prstGeom>
          <a:noFill/>
        </p:spPr>
        <p:txBody>
          <a:bodyPr wrap="square" anchor="ctr" lIns="73152" rIns="73152" tIns="36576" bIns="36576">
            <a:noAutofit/>
          </a:bodyPr>
          <a:lstStyle/>
          <a:p>
            <a:pPr algn="l">
              <a:spcBef>
                <a:spcPts val="0"/>
              </a:spcBef>
              <a:spcAft>
                <a:spcPts val="400"/>
              </a:spcAft>
            </a:pPr>
            <a:r>
              <a:rPr lang="tr-TR" sz="2400" b="1" i="0">
                <a:solidFill>
                  <a:srgbClr val="2E7D32"/>
                </a:solidFill>
                <a:latin typeface="Calibri"/>
              </a:rPr>
              <a:t>Örnek amaç cümlesi</a:t>
            </a:r>
          </a:p>
          <a:p>
            <a:pPr algn="l">
              <a:spcBef>
                <a:spcPts val="0"/>
              </a:spcBef>
              <a:spcAft>
                <a:spcPts val="0"/>
              </a:spcAft>
            </a:pPr>
            <a:r>
              <a:rPr lang="tr-TR" sz="2400" b="0" i="0">
                <a:solidFill>
                  <a:srgbClr val="262626"/>
                </a:solidFill>
                <a:latin typeface="Calibri"/>
              </a:rPr>
              <a:t>“Ekvatoral iklimdeki istasyonumuzun aylık sıcaklık ve yağış verilerini grafikle göstererek iklim özelliklerini açıklamak, bu iklimi başka bir iklimle karşılaştırmak ve günlük hayata etkilerini infografikle anlatmak.”</a:t>
            </a:r>
          </a:p>
        </p:txBody>
      </p:sp>
      <p:sp>
        <p:nvSpPr>
          <p:cNvPr id="9" name="Rounded Rectangle 8"/>
          <p:cNvSpPr/>
          <p:nvPr/>
        </p:nvSpPr>
        <p:spPr>
          <a:xfrm>
            <a:off x="502920" y="3456432"/>
            <a:ext cx="5478627" cy="278892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3456432"/>
            <a:ext cx="109728" cy="2788920"/>
          </a:xfrm>
          <a:prstGeom prst="rect">
            <a:avLst/>
          </a:prstGeom>
          <a:solidFill>
            <a:srgbClr val="2E7D32"/>
          </a:solidFill>
          <a:ln>
            <a:noFill/>
          </a:ln>
          <a:effectLst/>
        </p:spPr>
        <p:txBody>
          <a:bodyPr rtlCol="0" anchor="ctr"/>
          <a:lstStyle/>
          <a:p/>
        </p:txBody>
      </p:sp>
      <p:sp>
        <p:nvSpPr>
          <p:cNvPr id="11" name="TextBox 10"/>
          <p:cNvSpPr txBox="1"/>
          <p:nvPr/>
        </p:nvSpPr>
        <p:spPr>
          <a:xfrm>
            <a:off x="731520" y="3511296"/>
            <a:ext cx="5158587" cy="267919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Amaç olabilir</a:t>
            </a:r>
          </a:p>
          <a:p>
            <a:pPr algn="l" marL="248620" indent="-248620">
              <a:spcBef>
                <a:spcPts val="0"/>
              </a:spcBef>
              <a:spcAft>
                <a:spcPts val="500"/>
              </a:spcAft>
            </a:pPr>
            <a:r>
              <a:rPr lang="tr-TR" sz="2000" b="1" i="0">
                <a:solidFill>
                  <a:srgbClr val="2C6696"/>
                </a:solidFill>
                <a:latin typeface="Calibri"/>
              </a:rPr>
              <a:t>•  </a:t>
            </a:r>
            <a:r>
              <a:rPr lang="tr-TR" sz="2000" b="0" i="0">
                <a:solidFill>
                  <a:srgbClr val="262626"/>
                </a:solidFill>
                <a:latin typeface="Calibri"/>
              </a:rPr>
              <a:t>İklim özelliklerini kolayca açıklamak</a:t>
            </a:r>
          </a:p>
          <a:p>
            <a:pPr algn="l" marL="248620" indent="-248620">
              <a:spcBef>
                <a:spcPts val="0"/>
              </a:spcBef>
              <a:spcAft>
                <a:spcPts val="500"/>
              </a:spcAft>
            </a:pPr>
            <a:r>
              <a:rPr lang="tr-TR" sz="2000" b="1" i="0">
                <a:solidFill>
                  <a:srgbClr val="2C6696"/>
                </a:solidFill>
                <a:latin typeface="Calibri"/>
              </a:rPr>
              <a:t>•  </a:t>
            </a:r>
            <a:r>
              <a:rPr lang="tr-TR" sz="2000" b="0" i="0">
                <a:solidFill>
                  <a:srgbClr val="262626"/>
                </a:solidFill>
                <a:latin typeface="Calibri"/>
              </a:rPr>
              <a:t>Sıcaklık ve yağışın aylara göre değişimini görmek</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İki yerin iklimini karşılaştırmak</a:t>
            </a:r>
          </a:p>
        </p:txBody>
      </p:sp>
      <p:sp>
        <p:nvSpPr>
          <p:cNvPr id="12" name="Rounded Rectangle 11"/>
          <p:cNvSpPr/>
          <p:nvPr/>
        </p:nvSpPr>
        <p:spPr>
          <a:xfrm>
            <a:off x="6210147" y="3456432"/>
            <a:ext cx="5478627" cy="2788920"/>
          </a:xfrm>
          <a:prstGeom prst="roundRect">
            <a:avLst>
              <a:gd name="adj" fmla="val 6000"/>
            </a:avLst>
          </a:prstGeom>
          <a:solidFill>
            <a:srgbClr val="F9E1E1"/>
          </a:solidFill>
          <a:ln>
            <a:noFill/>
          </a:ln>
          <a:effectLst/>
        </p:spPr>
        <p:txBody>
          <a:bodyPr rtlCol="0" anchor="ctr"/>
          <a:lstStyle/>
          <a:p/>
        </p:txBody>
      </p:sp>
      <p:sp>
        <p:nvSpPr>
          <p:cNvPr id="13" name="Rectangle 12"/>
          <p:cNvSpPr/>
          <p:nvPr/>
        </p:nvSpPr>
        <p:spPr>
          <a:xfrm>
            <a:off x="6210147" y="3456432"/>
            <a:ext cx="109728" cy="2788920"/>
          </a:xfrm>
          <a:prstGeom prst="rect">
            <a:avLst/>
          </a:prstGeom>
          <a:solidFill>
            <a:srgbClr val="D3373A"/>
          </a:solidFill>
          <a:ln>
            <a:noFill/>
          </a:ln>
          <a:effectLst/>
        </p:spPr>
        <p:txBody>
          <a:bodyPr rtlCol="0" anchor="ctr"/>
          <a:lstStyle/>
          <a:p/>
        </p:txBody>
      </p:sp>
      <p:sp>
        <p:nvSpPr>
          <p:cNvPr id="14" name="TextBox 13"/>
          <p:cNvSpPr txBox="1"/>
          <p:nvPr/>
        </p:nvSpPr>
        <p:spPr>
          <a:xfrm>
            <a:off x="6438747" y="3511296"/>
            <a:ext cx="5158587" cy="267919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D3373A"/>
                </a:solidFill>
                <a:latin typeface="Calibri"/>
              </a:rPr>
              <a:t>Amaç olamaz</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Bir haftanın hava durumunu raporlamak: iklim uzun süreli ortalamaları ile belirlenir.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 120</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38 / 217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 Grafik türü ve araç gereç</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GÖREV · 3 dk</a:t>
            </a:r>
          </a:p>
        </p:txBody>
      </p:sp>
      <p:sp>
        <p:nvSpPr>
          <p:cNvPr id="6" name="Rounded Rectangle 5"/>
          <p:cNvSpPr/>
          <p:nvPr/>
        </p:nvSpPr>
        <p:spPr>
          <a:xfrm>
            <a:off x="502920" y="1261872"/>
            <a:ext cx="5492343" cy="49834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5492343" cy="530352"/>
          </a:xfrm>
          <a:prstGeom prst="roundRect">
            <a:avLst>
              <a:gd name="adj" fmla="val 25000"/>
            </a:avLst>
          </a:prstGeom>
          <a:solidFill>
            <a:srgbClr val="B85C12"/>
          </a:solidFill>
          <a:ln>
            <a:noFill/>
          </a:ln>
          <a:effectLst/>
        </p:spPr>
        <p:txBody>
          <a:bodyPr rtlCol="0" anchor="ctr"/>
          <a:lstStyle/>
          <a:p/>
        </p:txBody>
      </p:sp>
      <p:sp>
        <p:nvSpPr>
          <p:cNvPr id="8" name="Rectangle 7"/>
          <p:cNvSpPr/>
          <p:nvPr/>
        </p:nvSpPr>
        <p:spPr>
          <a:xfrm>
            <a:off x="502920" y="1527048"/>
            <a:ext cx="5492343" cy="265176"/>
          </a:xfrm>
          <a:prstGeom prst="rect">
            <a:avLst/>
          </a:prstGeom>
          <a:solidFill>
            <a:srgbClr val="B85C12"/>
          </a:solidFill>
          <a:ln>
            <a:noFill/>
          </a:ln>
          <a:effectLst/>
        </p:spPr>
        <p:txBody>
          <a:bodyPr rtlCol="0" anchor="ctr"/>
          <a:lstStyle/>
          <a:p/>
        </p:txBody>
      </p:sp>
      <p:sp>
        <p:nvSpPr>
          <p:cNvPr id="9" name="TextBox 8"/>
          <p:cNvSpPr txBox="1"/>
          <p:nvPr/>
        </p:nvSpPr>
        <p:spPr>
          <a:xfrm>
            <a:off x="594360" y="126187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1 · Grafik türü</a:t>
            </a:r>
          </a:p>
        </p:txBody>
      </p:sp>
      <p:sp>
        <p:nvSpPr>
          <p:cNvPr id="10" name="TextBox 9"/>
          <p:cNvSpPr txBox="1"/>
          <p:nvPr/>
        </p:nvSpPr>
        <p:spPr>
          <a:xfrm>
            <a:off x="612648" y="1865376"/>
            <a:ext cx="5272887" cy="4306824"/>
          </a:xfrm>
          <a:prstGeom prst="rect">
            <a:avLst/>
          </a:prstGeom>
          <a:noFill/>
        </p:spPr>
        <p:txBody>
          <a:bodyPr wrap="square" anchor="t" lIns="73152" rIns="73152" tIns="36576" bIns="36576">
            <a:noAutofit/>
          </a:bodyPr>
          <a:lstStyle/>
          <a:p>
            <a:pPr algn="l" marL="298344" indent="-298344">
              <a:spcBef>
                <a:spcPts val="0"/>
              </a:spcBef>
              <a:spcAft>
                <a:spcPts val="600"/>
              </a:spcAft>
            </a:pPr>
            <a:r>
              <a:rPr lang="tr-TR" sz="2400" b="1" i="0">
                <a:solidFill>
                  <a:srgbClr val="2C6696"/>
                </a:solidFill>
                <a:latin typeface="Calibri"/>
              </a:rPr>
              <a:t>•  </a:t>
            </a:r>
            <a:r>
              <a:rPr lang="tr-TR" sz="2400" b="0" i="0">
                <a:solidFill>
                  <a:srgbClr val="262626"/>
                </a:solidFill>
                <a:latin typeface="Calibri"/>
              </a:rPr>
              <a:t>Sıcaklık ile yağışı aynı grafikte nasıl gösterirsiniz?</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Hangisi çizgi, hangisi sütun olsun? Neden?</a:t>
            </a:r>
          </a:p>
        </p:txBody>
      </p:sp>
      <p:sp>
        <p:nvSpPr>
          <p:cNvPr id="11" name="Rounded Rectangle 10"/>
          <p:cNvSpPr/>
          <p:nvPr/>
        </p:nvSpPr>
        <p:spPr>
          <a:xfrm>
            <a:off x="6196431" y="1261872"/>
            <a:ext cx="5492343" cy="49834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196431" y="1261872"/>
            <a:ext cx="5492343"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6196431" y="1527048"/>
            <a:ext cx="5492343" cy="265176"/>
          </a:xfrm>
          <a:prstGeom prst="rect">
            <a:avLst/>
          </a:prstGeom>
          <a:solidFill>
            <a:srgbClr val="4F4F4F"/>
          </a:solidFill>
          <a:ln>
            <a:noFill/>
          </a:ln>
          <a:effectLst/>
        </p:spPr>
        <p:txBody>
          <a:bodyPr rtlCol="0" anchor="ctr"/>
          <a:lstStyle/>
          <a:p/>
        </p:txBody>
      </p:sp>
      <p:sp>
        <p:nvSpPr>
          <p:cNvPr id="14" name="TextBox 13"/>
          <p:cNvSpPr txBox="1"/>
          <p:nvPr/>
        </p:nvSpPr>
        <p:spPr>
          <a:xfrm>
            <a:off x="6287871" y="126187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2 · Araç gereç</a:t>
            </a:r>
          </a:p>
        </p:txBody>
      </p:sp>
      <p:sp>
        <p:nvSpPr>
          <p:cNvPr id="15" name="TextBox 14"/>
          <p:cNvSpPr txBox="1"/>
          <p:nvPr/>
        </p:nvSpPr>
        <p:spPr>
          <a:xfrm>
            <a:off x="6306159" y="1865376"/>
            <a:ext cx="5272887" cy="4306824"/>
          </a:xfrm>
          <a:prstGeom prst="rect">
            <a:avLst/>
          </a:prstGeom>
          <a:noFill/>
        </p:spPr>
        <p:txBody>
          <a:bodyPr wrap="square" anchor="t" lIns="73152" rIns="73152" tIns="36576" bIns="36576">
            <a:noAutofit/>
          </a:bodyPr>
          <a:lstStyle/>
          <a:p>
            <a:pPr algn="l" marL="298344" indent="-298344">
              <a:spcBef>
                <a:spcPts val="0"/>
              </a:spcBef>
              <a:spcAft>
                <a:spcPts val="600"/>
              </a:spcAft>
            </a:pPr>
            <a:r>
              <a:rPr lang="tr-TR" sz="2400" b="1" i="0">
                <a:solidFill>
                  <a:srgbClr val="2C6696"/>
                </a:solidFill>
                <a:latin typeface="Calibri"/>
              </a:rPr>
              <a:t>•  </a:t>
            </a:r>
            <a:r>
              <a:rPr lang="tr-TR" sz="2400" b="0" i="0">
                <a:solidFill>
                  <a:srgbClr val="262626"/>
                </a:solidFill>
                <a:latin typeface="Calibri"/>
              </a:rPr>
              <a:t>Kâğıtta çizmek için neye ihtiyacınız var?</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Dijital ortamda hazırlamak isterseniz nerede, neyle?</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119-120</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39 / 217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 Grafik türü ve araç gereç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61872"/>
            <a:ext cx="11185855" cy="224028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61872"/>
            <a:ext cx="109728" cy="2240280"/>
          </a:xfrm>
          <a:prstGeom prst="rect">
            <a:avLst/>
          </a:prstGeom>
          <a:solidFill>
            <a:srgbClr val="2E7D32"/>
          </a:solidFill>
          <a:ln>
            <a:noFill/>
          </a:ln>
          <a:effectLst/>
        </p:spPr>
        <p:txBody>
          <a:bodyPr rtlCol="0" anchor="ctr"/>
          <a:lstStyle/>
          <a:p/>
        </p:txBody>
      </p:sp>
      <p:sp>
        <p:nvSpPr>
          <p:cNvPr id="8" name="TextBox 7"/>
          <p:cNvSpPr txBox="1"/>
          <p:nvPr/>
        </p:nvSpPr>
        <p:spPr>
          <a:xfrm>
            <a:off x="731520" y="1316736"/>
            <a:ext cx="10865815" cy="2130552"/>
          </a:xfrm>
          <a:prstGeom prst="rect">
            <a:avLst/>
          </a:prstGeom>
          <a:noFill/>
        </p:spPr>
        <p:txBody>
          <a:bodyPr wrap="square" anchor="ctr" lIns="73152" rIns="73152" tIns="36576" bIns="36576">
            <a:noAutofit/>
          </a:bodyPr>
          <a:lstStyle/>
          <a:p>
            <a:pPr algn="l">
              <a:spcBef>
                <a:spcPts val="0"/>
              </a:spcBef>
              <a:spcAft>
                <a:spcPts val="400"/>
              </a:spcAft>
            </a:pPr>
            <a:r>
              <a:rPr lang="tr-TR" sz="2100" b="1" i="0">
                <a:solidFill>
                  <a:srgbClr val="2E7D32"/>
                </a:solidFill>
                <a:latin typeface="Calibri"/>
              </a:rPr>
              <a:t>Grafik türü: sıcaklık ve yağış grafiği</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Aylık ortalama sıcaklık → çizgi (sol eksen, °C): değişim izlenir</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Aylık toplam yağış → sütun (sağ eksen, mm): miktarlar karşılaştırılır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Yatay eksende on iki ay; başlıkta merkezin adı ve konumu (Girne grafiği gibi, s. 119)</a:t>
            </a:r>
          </a:p>
        </p:txBody>
      </p:sp>
      <p:sp>
        <p:nvSpPr>
          <p:cNvPr id="9" name="Rounded Rectangle 8"/>
          <p:cNvSpPr/>
          <p:nvPr/>
        </p:nvSpPr>
        <p:spPr>
          <a:xfrm>
            <a:off x="502920" y="3685032"/>
            <a:ext cx="11185855" cy="256032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3685032"/>
            <a:ext cx="109728" cy="2560320"/>
          </a:xfrm>
          <a:prstGeom prst="rect">
            <a:avLst/>
          </a:prstGeom>
          <a:solidFill>
            <a:srgbClr val="2E7D32"/>
          </a:solidFill>
          <a:ln>
            <a:noFill/>
          </a:ln>
          <a:effectLst/>
        </p:spPr>
        <p:txBody>
          <a:bodyPr rtlCol="0" anchor="ctr"/>
          <a:lstStyle/>
          <a:p/>
        </p:txBody>
      </p:sp>
      <p:sp>
        <p:nvSpPr>
          <p:cNvPr id="11" name="TextBox 10"/>
          <p:cNvSpPr txBox="1"/>
          <p:nvPr/>
        </p:nvSpPr>
        <p:spPr>
          <a:xfrm>
            <a:off x="731520" y="3739896"/>
            <a:ext cx="10865815" cy="2450592"/>
          </a:xfrm>
          <a:prstGeom prst="rect">
            <a:avLst/>
          </a:prstGeom>
          <a:noFill/>
        </p:spPr>
        <p:txBody>
          <a:bodyPr wrap="square" anchor="ctr" lIns="73152" rIns="73152" tIns="36576" bIns="36576">
            <a:noAutofit/>
          </a:bodyPr>
          <a:lstStyle/>
          <a:p>
            <a:pPr algn="l">
              <a:spcBef>
                <a:spcPts val="0"/>
              </a:spcBef>
              <a:spcAft>
                <a:spcPts val="400"/>
              </a:spcAft>
            </a:pPr>
            <a:r>
              <a:rPr lang="tr-TR" sz="2100" b="1" i="0">
                <a:solidFill>
                  <a:srgbClr val="2E7D32"/>
                </a:solidFill>
                <a:latin typeface="Calibri"/>
              </a:rPr>
              <a:t>Araç gereç</a:t>
            </a:r>
          </a:p>
          <a:p>
            <a:pPr algn="l" marL="261051" indent="-261051">
              <a:spcBef>
                <a:spcPts val="0"/>
              </a:spcBef>
              <a:spcAft>
                <a:spcPts val="500"/>
              </a:spcAft>
            </a:pPr>
            <a:r>
              <a:rPr lang="tr-TR" sz="2100" b="1" i="0">
                <a:solidFill>
                  <a:srgbClr val="2C6696"/>
                </a:solidFill>
                <a:latin typeface="Calibri"/>
              </a:rPr>
              <a:t>•  </a:t>
            </a:r>
            <a:r>
              <a:rPr lang="tr-TR" sz="2100" b="0" i="0">
                <a:solidFill>
                  <a:srgbClr val="262626"/>
                </a:solidFill>
                <a:latin typeface="Calibri"/>
              </a:rPr>
              <a:t>Kâğıtta: çizim alanı (etkinlik materyali), boya kalemi, cetvel, yapıştırıcı, karton vb.</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Dijital: okul bilgisayar laboratuvarında (telefon kullanılmaz)</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119-120</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40 / 217</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c-ç) Verileri topla, sınıflandır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GÖREV · 12 dk</a:t>
            </a:r>
          </a:p>
        </p:txBody>
      </p:sp>
      <p:sp>
        <p:nvSpPr>
          <p:cNvPr id="6" name="Rounded Rectangle 5"/>
          <p:cNvSpPr/>
          <p:nvPr/>
        </p:nvSpPr>
        <p:spPr>
          <a:xfrm>
            <a:off x="502920" y="1216152"/>
            <a:ext cx="3749039"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749039" cy="530352"/>
          </a:xfrm>
          <a:prstGeom prst="roundRect">
            <a:avLst>
              <a:gd name="adj" fmla="val 25000"/>
            </a:avLst>
          </a:prstGeom>
          <a:solidFill>
            <a:srgbClr val="B85C12"/>
          </a:solidFill>
          <a:ln>
            <a:noFill/>
          </a:ln>
          <a:effectLst/>
        </p:spPr>
        <p:txBody>
          <a:bodyPr rtlCol="0" anchor="ctr"/>
          <a:lstStyle/>
          <a:p/>
        </p:txBody>
      </p:sp>
      <p:sp>
        <p:nvSpPr>
          <p:cNvPr id="8" name="Rectangle 7"/>
          <p:cNvSpPr/>
          <p:nvPr/>
        </p:nvSpPr>
        <p:spPr>
          <a:xfrm>
            <a:off x="502920" y="1481328"/>
            <a:ext cx="3749039" cy="265176"/>
          </a:xfrm>
          <a:prstGeom prst="rect">
            <a:avLst/>
          </a:prstGeom>
          <a:solidFill>
            <a:srgbClr val="B85C12"/>
          </a:solidFill>
          <a:ln>
            <a:noFill/>
          </a:ln>
          <a:effectLst/>
        </p:spPr>
        <p:txBody>
          <a:bodyPr rtlCol="0" anchor="ctr"/>
          <a:lstStyle/>
          <a:p/>
        </p:txBody>
      </p:sp>
      <p:sp>
        <p:nvSpPr>
          <p:cNvPr id="9" name="TextBox 8"/>
          <p:cNvSpPr txBox="1"/>
          <p:nvPr/>
        </p:nvSpPr>
        <p:spPr>
          <a:xfrm>
            <a:off x="594360" y="1216152"/>
            <a:ext cx="3566159"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c) Tablodan alın</a:t>
            </a:r>
          </a:p>
        </p:txBody>
      </p:sp>
      <p:sp>
        <p:nvSpPr>
          <p:cNvPr id="10" name="TextBox 9"/>
          <p:cNvSpPr txBox="1"/>
          <p:nvPr/>
        </p:nvSpPr>
        <p:spPr>
          <a:xfrm>
            <a:off x="612648" y="1819656"/>
            <a:ext cx="3529583" cy="435254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İstasyonun adı</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Enlem, boylam, yükselti</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On iki ayın ortalama sıcaklığı (°C)</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On iki ayın toplam yağışı (mm)</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Yalnız kitabın karekodlu tablosundan</a:t>
            </a:r>
          </a:p>
        </p:txBody>
      </p:sp>
      <p:graphicFrame>
        <p:nvGraphicFramePr>
          <p:cNvPr id="11" name="Table 10"/>
          <p:cNvGraphicFramePr>
            <a:graphicFrameLocks noGrp="1"/>
          </p:cNvGraphicFramePr>
          <p:nvPr/>
        </p:nvGraphicFramePr>
        <p:xfrm>
          <a:off x="4434839" y="1216152"/>
          <a:ext cx="7253936" cy="4937760"/>
        </p:xfrm>
        <a:graphic>
          <a:graphicData uri="http://schemas.openxmlformats.org/drawingml/2006/table">
            <a:tbl>
              <a:tblPr firstRow="1" bandRow="1">
                <a:tableStyleId>{5C22544A-7EE6-4342-B048-85BDC9FD1C3A}</a:tableStyleId>
              </a:tblPr>
              <a:tblGrid>
                <a:gridCol w="3200400"/>
                <a:gridCol w="4053536"/>
              </a:tblGrid>
              <a:tr h="457200">
                <a:tc>
                  <a:txBody>
                    <a:bodyPr wrap="square"/>
                    <a:lstStyle/>
                    <a:p>
                      <a:pPr algn="ctr">
                        <a:spcBef>
                          <a:spcPts val="0"/>
                        </a:spcBef>
                        <a:spcAft>
                          <a:spcPts val="0"/>
                        </a:spcAft>
                      </a:pPr>
                      <a:r>
                        <a:rPr lang="tr-TR" sz="1800" b="1" i="0">
                          <a:solidFill>
                            <a:srgbClr val="FFFFFF"/>
                          </a:solidFill>
                          <a:latin typeface="Calibri"/>
                        </a:rPr>
                        <a:t>ç) Sınıflandırma tablosu</a:t>
                      </a:r>
                    </a:p>
                  </a:txBody>
                  <a:tcPr marL="54864" marR="54864" marT="18288" marB="18288" anchor="ctr">
                    <a:solidFill>
                      <a:srgbClr val="B85C12"/>
                    </a:solidFill>
                  </a:tcPr>
                </a:tc>
                <a:tc>
                  <a:txBody>
                    <a:bodyPr wrap="square"/>
                    <a:lstStyle/>
                    <a:p>
                      <a:pPr algn="ctr">
                        <a:spcBef>
                          <a:spcPts val="0"/>
                        </a:spcBef>
                        <a:spcAft>
                          <a:spcPts val="0"/>
                        </a:spcAft>
                      </a:pPr>
                      <a:r>
                        <a:rPr lang="tr-TR" sz="1800" b="1" i="0">
                          <a:solidFill>
                            <a:srgbClr val="FFFFFF"/>
                          </a:solidFill>
                          <a:latin typeface="Calibri"/>
                        </a:rPr>
                        <a:t>Takımın cevabı</a:t>
                      </a:r>
                    </a:p>
                  </a:txBody>
                  <a:tcPr marL="54864" marR="54864" marT="18288" marB="18288" anchor="ctr">
                    <a:solidFill>
                      <a:srgbClr val="B85C12"/>
                    </a:solidFill>
                  </a:tcPr>
                </a:tc>
              </a:tr>
              <a:tr h="448056">
                <a:tc>
                  <a:txBody>
                    <a:bodyPr wrap="square"/>
                    <a:lstStyle/>
                    <a:p>
                      <a:pPr algn="l">
                        <a:spcBef>
                          <a:spcPts val="0"/>
                        </a:spcBef>
                        <a:spcAft>
                          <a:spcPts val="0"/>
                        </a:spcAft>
                      </a:pPr>
                      <a:r>
                        <a:rPr lang="tr-TR" sz="1800" b="0" i="0">
                          <a:solidFill>
                            <a:srgbClr val="262626"/>
                          </a:solidFill>
                          <a:latin typeface="Calibri"/>
                        </a:rPr>
                        <a:t>En sıcak ay</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448056">
                <a:tc>
                  <a:txBody>
                    <a:bodyPr wrap="square"/>
                    <a:lstStyle/>
                    <a:p>
                      <a:pPr algn="l">
                        <a:spcBef>
                          <a:spcPts val="0"/>
                        </a:spcBef>
                        <a:spcAft>
                          <a:spcPts val="0"/>
                        </a:spcAft>
                      </a:pPr>
                      <a:r>
                        <a:rPr lang="tr-TR" sz="1800" b="0" i="0">
                          <a:solidFill>
                            <a:srgbClr val="262626"/>
                          </a:solidFill>
                          <a:latin typeface="Calibri"/>
                        </a:rPr>
                        <a:t>En sıcak ayın ortalama sıcaklığı</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448056">
                <a:tc>
                  <a:txBody>
                    <a:bodyPr wrap="square"/>
                    <a:lstStyle/>
                    <a:p>
                      <a:pPr algn="l">
                        <a:spcBef>
                          <a:spcPts val="0"/>
                        </a:spcBef>
                        <a:spcAft>
                          <a:spcPts val="0"/>
                        </a:spcAft>
                      </a:pPr>
                      <a:r>
                        <a:rPr lang="tr-TR" sz="1800" b="0" i="0">
                          <a:solidFill>
                            <a:srgbClr val="262626"/>
                          </a:solidFill>
                          <a:latin typeface="Calibri"/>
                        </a:rPr>
                        <a:t>En soğuk ay</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448056">
                <a:tc>
                  <a:txBody>
                    <a:bodyPr wrap="square"/>
                    <a:lstStyle/>
                    <a:p>
                      <a:pPr algn="l">
                        <a:spcBef>
                          <a:spcPts val="0"/>
                        </a:spcBef>
                        <a:spcAft>
                          <a:spcPts val="0"/>
                        </a:spcAft>
                      </a:pPr>
                      <a:r>
                        <a:rPr lang="tr-TR" sz="1800" b="0" i="0">
                          <a:solidFill>
                            <a:srgbClr val="262626"/>
                          </a:solidFill>
                          <a:latin typeface="Calibri"/>
                        </a:rPr>
                        <a:t>En soğuk ayın ortalama sıcaklığı</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448056">
                <a:tc>
                  <a:txBody>
                    <a:bodyPr wrap="square"/>
                    <a:lstStyle/>
                    <a:p>
                      <a:pPr algn="l">
                        <a:spcBef>
                          <a:spcPts val="0"/>
                        </a:spcBef>
                        <a:spcAft>
                          <a:spcPts val="0"/>
                        </a:spcAft>
                      </a:pPr>
                      <a:r>
                        <a:rPr lang="tr-TR" sz="1800" b="0" i="0">
                          <a:solidFill>
                            <a:srgbClr val="262626"/>
                          </a:solidFill>
                          <a:latin typeface="Calibri"/>
                        </a:rPr>
                        <a:t>Yıllık sıcaklık farkı</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448056">
                <a:tc>
                  <a:txBody>
                    <a:bodyPr wrap="square"/>
                    <a:lstStyle/>
                    <a:p>
                      <a:pPr algn="l">
                        <a:spcBef>
                          <a:spcPts val="0"/>
                        </a:spcBef>
                        <a:spcAft>
                          <a:spcPts val="0"/>
                        </a:spcAft>
                      </a:pPr>
                      <a:r>
                        <a:rPr lang="tr-TR" sz="1800" b="0" i="0">
                          <a:solidFill>
                            <a:srgbClr val="262626"/>
                          </a:solidFill>
                          <a:latin typeface="Calibri"/>
                        </a:rPr>
                        <a:t>En çok yağış düşen ay</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448056">
                <a:tc>
                  <a:txBody>
                    <a:bodyPr wrap="square"/>
                    <a:lstStyle/>
                    <a:p>
                      <a:pPr algn="l">
                        <a:spcBef>
                          <a:spcPts val="0"/>
                        </a:spcBef>
                        <a:spcAft>
                          <a:spcPts val="0"/>
                        </a:spcAft>
                      </a:pPr>
                      <a:r>
                        <a:rPr lang="tr-TR" sz="1800" b="0" i="0">
                          <a:solidFill>
                            <a:srgbClr val="262626"/>
                          </a:solidFill>
                          <a:latin typeface="Calibri"/>
                        </a:rPr>
                        <a:t>En çok yağış düşen mevsim</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448056">
                <a:tc>
                  <a:txBody>
                    <a:bodyPr wrap="square"/>
                    <a:lstStyle/>
                    <a:p>
                      <a:pPr algn="l">
                        <a:spcBef>
                          <a:spcPts val="0"/>
                        </a:spcBef>
                        <a:spcAft>
                          <a:spcPts val="0"/>
                        </a:spcAft>
                      </a:pPr>
                      <a:r>
                        <a:rPr lang="tr-TR" sz="1800" b="0" i="0">
                          <a:solidFill>
                            <a:srgbClr val="262626"/>
                          </a:solidFill>
                          <a:latin typeface="Calibri"/>
                        </a:rPr>
                        <a:t>En kurak mevsim</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448056">
                <a:tc>
                  <a:txBody>
                    <a:bodyPr wrap="square"/>
                    <a:lstStyle/>
                    <a:p>
                      <a:pPr algn="l">
                        <a:spcBef>
                          <a:spcPts val="0"/>
                        </a:spcBef>
                        <a:spcAft>
                          <a:spcPts val="0"/>
                        </a:spcAft>
                      </a:pPr>
                      <a:r>
                        <a:rPr lang="tr-TR" sz="1800" b="0" i="0">
                          <a:solidFill>
                            <a:srgbClr val="262626"/>
                          </a:solidFill>
                          <a:latin typeface="Calibri"/>
                        </a:rPr>
                        <a:t>Yıllık toplam yağış miktarı</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448056">
                <a:tc>
                  <a:txBody>
                    <a:bodyPr wrap="square"/>
                    <a:lstStyle/>
                    <a:p>
                      <a:pPr algn="l">
                        <a:spcBef>
                          <a:spcPts val="0"/>
                        </a:spcBef>
                        <a:spcAft>
                          <a:spcPts val="0"/>
                        </a:spcAft>
                      </a:pPr>
                      <a:r>
                        <a:rPr lang="tr-TR" sz="1800" b="0" i="0">
                          <a:solidFill>
                            <a:srgbClr val="262626"/>
                          </a:solidFill>
                          <a:latin typeface="Calibri"/>
                        </a:rPr>
                        <a:t>İklim Türünün Adı</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bl>
          </a:graphicData>
        </a:graphic>
      </p:graphicFrame>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120, 135</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41 / 217</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c-ç) Verileri topla, sınıflandır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3749039" cy="50292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50292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3428999" cy="491947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Mevsimler</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Kış: aralık + ocak + şubat</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İlkbahar: mart + nisan + mayıs</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Yaz: haziran + temmuz + ağustos</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Sonbahar: eylül + ekim + kasım</a:t>
            </a:r>
          </a:p>
          <a:p>
            <a:pPr algn="l">
              <a:spcBef>
                <a:spcPts val="0"/>
              </a:spcBef>
              <a:spcAft>
                <a:spcPts val="0"/>
              </a:spcAft>
            </a:pPr>
            <a:r>
              <a:rPr lang="tr-TR" sz="1600" b="0" i="0">
                <a:solidFill>
                  <a:srgbClr val="262626"/>
                </a:solidFill>
                <a:latin typeface="Calibri"/>
              </a:rPr>
              <a:t>Değerler çok yakınsa virgülden sonrasına bak.</a:t>
            </a:r>
          </a:p>
        </p:txBody>
      </p:sp>
      <p:graphicFrame>
        <p:nvGraphicFramePr>
          <p:cNvPr id="9" name="Table 8"/>
          <p:cNvGraphicFramePr>
            <a:graphicFrameLocks noGrp="1"/>
          </p:cNvGraphicFramePr>
          <p:nvPr/>
        </p:nvGraphicFramePr>
        <p:xfrm>
          <a:off x="4434839" y="1216152"/>
          <a:ext cx="7253936" cy="4937760"/>
        </p:xfrm>
        <a:graphic>
          <a:graphicData uri="http://schemas.openxmlformats.org/drawingml/2006/table">
            <a:tbl>
              <a:tblPr firstRow="1" bandRow="1">
                <a:tableStyleId>{5C22544A-7EE6-4342-B048-85BDC9FD1C3A}</a:tableStyleId>
              </a:tblPr>
              <a:tblGrid>
                <a:gridCol w="3200400"/>
                <a:gridCol w="4053536"/>
              </a:tblGrid>
              <a:tr h="457200">
                <a:tc>
                  <a:txBody>
                    <a:bodyPr wrap="square"/>
                    <a:lstStyle/>
                    <a:p>
                      <a:pPr algn="ctr">
                        <a:spcBef>
                          <a:spcPts val="0"/>
                        </a:spcBef>
                        <a:spcAft>
                          <a:spcPts val="0"/>
                        </a:spcAft>
                      </a:pPr>
                      <a:r>
                        <a:rPr lang="tr-TR" sz="1800" b="1" i="0">
                          <a:solidFill>
                            <a:srgbClr val="FFFFFF"/>
                          </a:solidFill>
                          <a:latin typeface="Calibri"/>
                        </a:rPr>
                        <a:t>ç) Sınıflandırma tablosu</a:t>
                      </a:r>
                    </a:p>
                  </a:txBody>
                  <a:tcPr marL="54864" marR="54864" marT="18288" marB="18288" anchor="ctr">
                    <a:solidFill>
                      <a:srgbClr val="2E7D32"/>
                    </a:solidFill>
                  </a:tcPr>
                </a:tc>
                <a:tc>
                  <a:txBody>
                    <a:bodyPr wrap="square"/>
                    <a:lstStyle/>
                    <a:p>
                      <a:pPr algn="ctr">
                        <a:spcBef>
                          <a:spcPts val="0"/>
                        </a:spcBef>
                        <a:spcAft>
                          <a:spcPts val="0"/>
                        </a:spcAft>
                      </a:pPr>
                      <a:r>
                        <a:rPr lang="tr-TR" sz="1800" b="1" i="0">
                          <a:solidFill>
                            <a:srgbClr val="FFFFFF"/>
                          </a:solidFill>
                          <a:latin typeface="Calibri"/>
                        </a:rPr>
                        <a:t>Nasıl bulunur?</a:t>
                      </a:r>
                    </a:p>
                  </a:txBody>
                  <a:tcPr marL="54864" marR="54864" marT="18288" marB="18288" anchor="ctr">
                    <a:solidFill>
                      <a:srgbClr val="2E7D32"/>
                    </a:solidFill>
                  </a:tcPr>
                </a:tc>
              </a:tr>
              <a:tr h="448056">
                <a:tc>
                  <a:txBody>
                    <a:bodyPr wrap="square"/>
                    <a:lstStyle/>
                    <a:p>
                      <a:pPr algn="l">
                        <a:spcBef>
                          <a:spcPts val="0"/>
                        </a:spcBef>
                        <a:spcAft>
                          <a:spcPts val="0"/>
                        </a:spcAft>
                      </a:pPr>
                      <a:r>
                        <a:rPr lang="tr-TR" sz="1600" b="0" i="0">
                          <a:solidFill>
                            <a:srgbClr val="262626"/>
                          </a:solidFill>
                          <a:latin typeface="Calibri"/>
                        </a:rPr>
                        <a:t>En sıcak ay</a:t>
                      </a:r>
                    </a:p>
                  </a:txBody>
                  <a:tcPr marL="54864" marR="54864" marT="18288" marB="18288" anchor="ctr">
                    <a:solidFill>
                      <a:srgbClr val="FFFFFF"/>
                    </a:solidFill>
                  </a:tcPr>
                </a:tc>
                <a:tc>
                  <a:txBody>
                    <a:bodyPr wrap="square"/>
                    <a:lstStyle/>
                    <a:p>
                      <a:pPr algn="l">
                        <a:spcBef>
                          <a:spcPts val="0"/>
                        </a:spcBef>
                        <a:spcAft>
                          <a:spcPts val="0"/>
                        </a:spcAft>
                      </a:pPr>
                      <a:r>
                        <a:rPr lang="tr-TR" sz="1600" b="0" i="0">
                          <a:solidFill>
                            <a:srgbClr val="262626"/>
                          </a:solidFill>
                          <a:latin typeface="Calibri"/>
                        </a:rPr>
                        <a:t>Sıcaklık satırında en büyük değerin ayı</a:t>
                      </a:r>
                    </a:p>
                  </a:txBody>
                  <a:tcPr marL="54864" marR="54864" marT="18288" marB="18288" anchor="ctr">
                    <a:solidFill>
                      <a:srgbClr val="FFFFFF"/>
                    </a:solidFill>
                  </a:tcPr>
                </a:tc>
              </a:tr>
              <a:tr h="448056">
                <a:tc>
                  <a:txBody>
                    <a:bodyPr wrap="square"/>
                    <a:lstStyle/>
                    <a:p>
                      <a:pPr algn="l">
                        <a:spcBef>
                          <a:spcPts val="0"/>
                        </a:spcBef>
                        <a:spcAft>
                          <a:spcPts val="0"/>
                        </a:spcAft>
                      </a:pPr>
                      <a:r>
                        <a:rPr lang="tr-TR" sz="1600" b="0" i="0">
                          <a:solidFill>
                            <a:srgbClr val="262626"/>
                          </a:solidFill>
                          <a:latin typeface="Calibri"/>
                        </a:rPr>
                        <a:t>En sıcak ayın ortalama sıcaklığı</a:t>
                      </a:r>
                    </a:p>
                  </a:txBody>
                  <a:tcPr marL="54864" marR="54864" marT="18288" marB="18288" anchor="ctr">
                    <a:solidFill>
                      <a:srgbClr val="E3F1E4"/>
                    </a:solidFill>
                  </a:tcPr>
                </a:tc>
                <a:tc>
                  <a:txBody>
                    <a:bodyPr wrap="square"/>
                    <a:lstStyle/>
                    <a:p>
                      <a:pPr algn="l">
                        <a:spcBef>
                          <a:spcPts val="0"/>
                        </a:spcBef>
                        <a:spcAft>
                          <a:spcPts val="0"/>
                        </a:spcAft>
                      </a:pPr>
                      <a:r>
                        <a:rPr lang="tr-TR" sz="1600" b="0" i="0">
                          <a:solidFill>
                            <a:srgbClr val="262626"/>
                          </a:solidFill>
                          <a:latin typeface="Calibri"/>
                        </a:rPr>
                        <a:t>O ayın değeri (°C)</a:t>
                      </a:r>
                    </a:p>
                  </a:txBody>
                  <a:tcPr marL="54864" marR="54864" marT="18288" marB="18288" anchor="ctr">
                    <a:solidFill>
                      <a:srgbClr val="E3F1E4"/>
                    </a:solidFill>
                  </a:tcPr>
                </a:tc>
              </a:tr>
              <a:tr h="448056">
                <a:tc>
                  <a:txBody>
                    <a:bodyPr wrap="square"/>
                    <a:lstStyle/>
                    <a:p>
                      <a:pPr algn="l">
                        <a:spcBef>
                          <a:spcPts val="0"/>
                        </a:spcBef>
                        <a:spcAft>
                          <a:spcPts val="0"/>
                        </a:spcAft>
                      </a:pPr>
                      <a:r>
                        <a:rPr lang="tr-TR" sz="1600" b="0" i="0">
                          <a:solidFill>
                            <a:srgbClr val="262626"/>
                          </a:solidFill>
                          <a:latin typeface="Calibri"/>
                        </a:rPr>
                        <a:t>En soğuk ay</a:t>
                      </a:r>
                    </a:p>
                  </a:txBody>
                  <a:tcPr marL="54864" marR="54864" marT="18288" marB="18288" anchor="ctr">
                    <a:solidFill>
                      <a:srgbClr val="FFFFFF"/>
                    </a:solidFill>
                  </a:tcPr>
                </a:tc>
                <a:tc>
                  <a:txBody>
                    <a:bodyPr wrap="square"/>
                    <a:lstStyle/>
                    <a:p>
                      <a:pPr algn="l">
                        <a:spcBef>
                          <a:spcPts val="0"/>
                        </a:spcBef>
                        <a:spcAft>
                          <a:spcPts val="0"/>
                        </a:spcAft>
                      </a:pPr>
                      <a:r>
                        <a:rPr lang="tr-TR" sz="1600" b="0" i="0">
                          <a:solidFill>
                            <a:srgbClr val="262626"/>
                          </a:solidFill>
                          <a:latin typeface="Calibri"/>
                        </a:rPr>
                        <a:t>Sıcaklık satırında en küçük değerin ayı</a:t>
                      </a:r>
                    </a:p>
                  </a:txBody>
                  <a:tcPr marL="54864" marR="54864" marT="18288" marB="18288" anchor="ctr">
                    <a:solidFill>
                      <a:srgbClr val="FFFFFF"/>
                    </a:solidFill>
                  </a:tcPr>
                </a:tc>
              </a:tr>
              <a:tr h="448056">
                <a:tc>
                  <a:txBody>
                    <a:bodyPr wrap="square"/>
                    <a:lstStyle/>
                    <a:p>
                      <a:pPr algn="l">
                        <a:spcBef>
                          <a:spcPts val="0"/>
                        </a:spcBef>
                        <a:spcAft>
                          <a:spcPts val="0"/>
                        </a:spcAft>
                      </a:pPr>
                      <a:r>
                        <a:rPr lang="tr-TR" sz="1600" b="0" i="0">
                          <a:solidFill>
                            <a:srgbClr val="262626"/>
                          </a:solidFill>
                          <a:latin typeface="Calibri"/>
                        </a:rPr>
                        <a:t>En soğuk ayın ortalama sıcaklığı</a:t>
                      </a:r>
                    </a:p>
                  </a:txBody>
                  <a:tcPr marL="54864" marR="54864" marT="18288" marB="18288" anchor="ctr">
                    <a:solidFill>
                      <a:srgbClr val="E3F1E4"/>
                    </a:solidFill>
                  </a:tcPr>
                </a:tc>
                <a:tc>
                  <a:txBody>
                    <a:bodyPr wrap="square"/>
                    <a:lstStyle/>
                    <a:p>
                      <a:pPr algn="l">
                        <a:spcBef>
                          <a:spcPts val="0"/>
                        </a:spcBef>
                        <a:spcAft>
                          <a:spcPts val="0"/>
                        </a:spcAft>
                      </a:pPr>
                      <a:r>
                        <a:rPr lang="tr-TR" sz="1600" b="0" i="0">
                          <a:solidFill>
                            <a:srgbClr val="262626"/>
                          </a:solidFill>
                          <a:latin typeface="Calibri"/>
                        </a:rPr>
                        <a:t>O ayın değeri (°C)</a:t>
                      </a:r>
                    </a:p>
                  </a:txBody>
                  <a:tcPr marL="54864" marR="54864" marT="18288" marB="18288" anchor="ctr">
                    <a:solidFill>
                      <a:srgbClr val="E3F1E4"/>
                    </a:solidFill>
                  </a:tcPr>
                </a:tc>
              </a:tr>
              <a:tr h="448056">
                <a:tc>
                  <a:txBody>
                    <a:bodyPr wrap="square"/>
                    <a:lstStyle/>
                    <a:p>
                      <a:pPr algn="l">
                        <a:spcBef>
                          <a:spcPts val="0"/>
                        </a:spcBef>
                        <a:spcAft>
                          <a:spcPts val="0"/>
                        </a:spcAft>
                      </a:pPr>
                      <a:r>
                        <a:rPr lang="tr-TR" sz="1600" b="0" i="0">
                          <a:solidFill>
                            <a:srgbClr val="262626"/>
                          </a:solidFill>
                          <a:latin typeface="Calibri"/>
                        </a:rPr>
                        <a:t>Yıllık sıcaklık farkı</a:t>
                      </a:r>
                    </a:p>
                  </a:txBody>
                  <a:tcPr marL="54864" marR="54864" marT="18288" marB="18288" anchor="ctr">
                    <a:solidFill>
                      <a:srgbClr val="FFFFFF"/>
                    </a:solidFill>
                  </a:tcPr>
                </a:tc>
                <a:tc>
                  <a:txBody>
                    <a:bodyPr wrap="square"/>
                    <a:lstStyle/>
                    <a:p>
                      <a:pPr algn="l">
                        <a:spcBef>
                          <a:spcPts val="0"/>
                        </a:spcBef>
                        <a:spcAft>
                          <a:spcPts val="0"/>
                        </a:spcAft>
                      </a:pPr>
                      <a:r>
                        <a:rPr lang="tr-TR" sz="1600" b="0" i="0">
                          <a:solidFill>
                            <a:srgbClr val="262626"/>
                          </a:solidFill>
                          <a:latin typeface="Calibri"/>
                        </a:rPr>
                        <a:t>En sıcak ay − en soğuk ay</a:t>
                      </a:r>
                    </a:p>
                  </a:txBody>
                  <a:tcPr marL="54864" marR="54864" marT="18288" marB="18288" anchor="ctr">
                    <a:solidFill>
                      <a:srgbClr val="FFFFFF"/>
                    </a:solidFill>
                  </a:tcPr>
                </a:tc>
              </a:tr>
              <a:tr h="448056">
                <a:tc>
                  <a:txBody>
                    <a:bodyPr wrap="square"/>
                    <a:lstStyle/>
                    <a:p>
                      <a:pPr algn="l">
                        <a:spcBef>
                          <a:spcPts val="0"/>
                        </a:spcBef>
                        <a:spcAft>
                          <a:spcPts val="0"/>
                        </a:spcAft>
                      </a:pPr>
                      <a:r>
                        <a:rPr lang="tr-TR" sz="1600" b="0" i="0">
                          <a:solidFill>
                            <a:srgbClr val="262626"/>
                          </a:solidFill>
                          <a:latin typeface="Calibri"/>
                        </a:rPr>
                        <a:t>En çok yağış düşen ay</a:t>
                      </a:r>
                    </a:p>
                  </a:txBody>
                  <a:tcPr marL="54864" marR="54864" marT="18288" marB="18288" anchor="ctr">
                    <a:solidFill>
                      <a:srgbClr val="E3F1E4"/>
                    </a:solidFill>
                  </a:tcPr>
                </a:tc>
                <a:tc>
                  <a:txBody>
                    <a:bodyPr wrap="square"/>
                    <a:lstStyle/>
                    <a:p>
                      <a:pPr algn="l">
                        <a:spcBef>
                          <a:spcPts val="0"/>
                        </a:spcBef>
                        <a:spcAft>
                          <a:spcPts val="0"/>
                        </a:spcAft>
                      </a:pPr>
                      <a:r>
                        <a:rPr lang="tr-TR" sz="1600" b="0" i="0">
                          <a:solidFill>
                            <a:srgbClr val="262626"/>
                          </a:solidFill>
                          <a:latin typeface="Calibri"/>
                        </a:rPr>
                        <a:t>Yağış satırında en büyük değerin ayı</a:t>
                      </a:r>
                    </a:p>
                  </a:txBody>
                  <a:tcPr marL="54864" marR="54864" marT="18288" marB="18288" anchor="ctr">
                    <a:solidFill>
                      <a:srgbClr val="E3F1E4"/>
                    </a:solidFill>
                  </a:tcPr>
                </a:tc>
              </a:tr>
              <a:tr h="448056">
                <a:tc>
                  <a:txBody>
                    <a:bodyPr wrap="square"/>
                    <a:lstStyle/>
                    <a:p>
                      <a:pPr algn="l">
                        <a:spcBef>
                          <a:spcPts val="0"/>
                        </a:spcBef>
                        <a:spcAft>
                          <a:spcPts val="0"/>
                        </a:spcAft>
                      </a:pPr>
                      <a:r>
                        <a:rPr lang="tr-TR" sz="1600" b="0" i="0">
                          <a:solidFill>
                            <a:srgbClr val="262626"/>
                          </a:solidFill>
                          <a:latin typeface="Calibri"/>
                        </a:rPr>
                        <a:t>En çok yağış düşen mevsim</a:t>
                      </a:r>
                    </a:p>
                  </a:txBody>
                  <a:tcPr marL="54864" marR="54864" marT="18288" marB="18288" anchor="ctr">
                    <a:solidFill>
                      <a:srgbClr val="FFFFFF"/>
                    </a:solidFill>
                  </a:tcPr>
                </a:tc>
                <a:tc>
                  <a:txBody>
                    <a:bodyPr wrap="square"/>
                    <a:lstStyle/>
                    <a:p>
                      <a:pPr algn="l">
                        <a:spcBef>
                          <a:spcPts val="0"/>
                        </a:spcBef>
                        <a:spcAft>
                          <a:spcPts val="0"/>
                        </a:spcAft>
                      </a:pPr>
                      <a:r>
                        <a:rPr lang="tr-TR" sz="1600" b="0" i="0">
                          <a:solidFill>
                            <a:srgbClr val="262626"/>
                          </a:solidFill>
                          <a:latin typeface="Calibri"/>
                        </a:rPr>
                        <a:t>Üçer ayın yağış toplamı en büyük olan mevsim</a:t>
                      </a:r>
                    </a:p>
                  </a:txBody>
                  <a:tcPr marL="54864" marR="54864" marT="18288" marB="18288" anchor="ctr">
                    <a:solidFill>
                      <a:srgbClr val="FFFFFF"/>
                    </a:solidFill>
                  </a:tcPr>
                </a:tc>
              </a:tr>
              <a:tr h="448056">
                <a:tc>
                  <a:txBody>
                    <a:bodyPr wrap="square"/>
                    <a:lstStyle/>
                    <a:p>
                      <a:pPr algn="l">
                        <a:spcBef>
                          <a:spcPts val="0"/>
                        </a:spcBef>
                        <a:spcAft>
                          <a:spcPts val="0"/>
                        </a:spcAft>
                      </a:pPr>
                      <a:r>
                        <a:rPr lang="tr-TR" sz="1600" b="0" i="0">
                          <a:solidFill>
                            <a:srgbClr val="262626"/>
                          </a:solidFill>
                          <a:latin typeface="Calibri"/>
                        </a:rPr>
                        <a:t>En kurak mevsim</a:t>
                      </a:r>
                    </a:p>
                  </a:txBody>
                  <a:tcPr marL="54864" marR="54864" marT="18288" marB="18288" anchor="ctr">
                    <a:solidFill>
                      <a:srgbClr val="E3F1E4"/>
                    </a:solidFill>
                  </a:tcPr>
                </a:tc>
                <a:tc>
                  <a:txBody>
                    <a:bodyPr wrap="square"/>
                    <a:lstStyle/>
                    <a:p>
                      <a:pPr algn="l">
                        <a:spcBef>
                          <a:spcPts val="0"/>
                        </a:spcBef>
                        <a:spcAft>
                          <a:spcPts val="0"/>
                        </a:spcAft>
                      </a:pPr>
                      <a:r>
                        <a:rPr lang="tr-TR" sz="1600" b="0" i="0">
                          <a:solidFill>
                            <a:srgbClr val="262626"/>
                          </a:solidFill>
                          <a:latin typeface="Calibri"/>
                        </a:rPr>
                        <a:t>Üçer ayın yağış toplamı en küçük olan mevsim</a:t>
                      </a:r>
                    </a:p>
                  </a:txBody>
                  <a:tcPr marL="54864" marR="54864" marT="18288" marB="18288" anchor="ctr">
                    <a:solidFill>
                      <a:srgbClr val="E3F1E4"/>
                    </a:solidFill>
                  </a:tcPr>
                </a:tc>
              </a:tr>
              <a:tr h="448056">
                <a:tc>
                  <a:txBody>
                    <a:bodyPr wrap="square"/>
                    <a:lstStyle/>
                    <a:p>
                      <a:pPr algn="l">
                        <a:spcBef>
                          <a:spcPts val="0"/>
                        </a:spcBef>
                        <a:spcAft>
                          <a:spcPts val="0"/>
                        </a:spcAft>
                      </a:pPr>
                      <a:r>
                        <a:rPr lang="tr-TR" sz="1600" b="0" i="0">
                          <a:solidFill>
                            <a:srgbClr val="262626"/>
                          </a:solidFill>
                          <a:latin typeface="Calibri"/>
                        </a:rPr>
                        <a:t>Yıllık toplam yağış miktarı</a:t>
                      </a:r>
                    </a:p>
                  </a:txBody>
                  <a:tcPr marL="54864" marR="54864" marT="18288" marB="18288" anchor="ctr">
                    <a:solidFill>
                      <a:srgbClr val="FFFFFF"/>
                    </a:solidFill>
                  </a:tcPr>
                </a:tc>
                <a:tc>
                  <a:txBody>
                    <a:bodyPr wrap="square"/>
                    <a:lstStyle/>
                    <a:p>
                      <a:pPr algn="l">
                        <a:spcBef>
                          <a:spcPts val="0"/>
                        </a:spcBef>
                        <a:spcAft>
                          <a:spcPts val="0"/>
                        </a:spcAft>
                      </a:pPr>
                      <a:r>
                        <a:rPr lang="tr-TR" sz="1600" b="0" i="0">
                          <a:solidFill>
                            <a:srgbClr val="262626"/>
                          </a:solidFill>
                          <a:latin typeface="Calibri"/>
                        </a:rPr>
                        <a:t>On iki ayın yağışlarının toplamı (mm)</a:t>
                      </a:r>
                    </a:p>
                  </a:txBody>
                  <a:tcPr marL="54864" marR="54864" marT="18288" marB="18288" anchor="ctr">
                    <a:solidFill>
                      <a:srgbClr val="FFFFFF"/>
                    </a:solidFill>
                  </a:tcPr>
                </a:tc>
              </a:tr>
              <a:tr h="448056">
                <a:tc>
                  <a:txBody>
                    <a:bodyPr wrap="square"/>
                    <a:lstStyle/>
                    <a:p>
                      <a:pPr algn="l">
                        <a:spcBef>
                          <a:spcPts val="0"/>
                        </a:spcBef>
                        <a:spcAft>
                          <a:spcPts val="0"/>
                        </a:spcAft>
                      </a:pPr>
                      <a:r>
                        <a:rPr lang="tr-TR" sz="1600" b="0" i="0">
                          <a:solidFill>
                            <a:srgbClr val="262626"/>
                          </a:solidFill>
                          <a:latin typeface="Calibri"/>
                        </a:rPr>
                        <a:t>İklim Türünün Adı</a:t>
                      </a:r>
                    </a:p>
                  </a:txBody>
                  <a:tcPr marL="54864" marR="54864" marT="18288" marB="18288" anchor="ctr">
                    <a:solidFill>
                      <a:srgbClr val="E3F1E4"/>
                    </a:solidFill>
                  </a:tcPr>
                </a:tc>
                <a:tc>
                  <a:txBody>
                    <a:bodyPr wrap="square"/>
                    <a:lstStyle/>
                    <a:p>
                      <a:pPr algn="l">
                        <a:spcBef>
                          <a:spcPts val="0"/>
                        </a:spcBef>
                        <a:spcAft>
                          <a:spcPts val="0"/>
                        </a:spcAft>
                      </a:pPr>
                      <a:r>
                        <a:rPr lang="tr-TR" sz="1600" b="0" i="0">
                          <a:solidFill>
                            <a:srgbClr val="262626"/>
                          </a:solidFill>
                          <a:latin typeface="Calibri"/>
                        </a:rPr>
                        <a:t>Özelliklere ve Harita 3.12 / 3.13'e göre</a:t>
                      </a:r>
                    </a:p>
                  </a:txBody>
                  <a:tcPr marL="54864" marR="54864" marT="18288" marB="18288" anchor="ctr">
                    <a:solidFill>
                      <a:srgbClr val="E3F1E4"/>
                    </a:solidFill>
                  </a:tcPr>
                </a:tc>
              </a:tr>
            </a:tbl>
          </a:graphicData>
        </a:graphic>
      </p:graphicFrame>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120, 135</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42 / 217</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Kontrol: takımımız nerede?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ÖZ KONTROL</a:t>
            </a:r>
          </a:p>
        </p:txBody>
      </p:sp>
      <p:sp>
        <p:nvSpPr>
          <p:cNvPr id="6" name="Rounded Rectangle 5"/>
          <p:cNvSpPr/>
          <p:nvPr/>
        </p:nvSpPr>
        <p:spPr>
          <a:xfrm>
            <a:off x="502920" y="1261872"/>
            <a:ext cx="11185855" cy="868680"/>
          </a:xfrm>
          <a:prstGeom prst="roundRect">
            <a:avLst>
              <a:gd name="adj" fmla="val 15000"/>
            </a:avLst>
          </a:prstGeom>
          <a:solidFill>
            <a:srgbClr val="F0F0F0"/>
          </a:solidFill>
          <a:ln>
            <a:noFill/>
          </a:ln>
          <a:effectLst/>
        </p:spPr>
        <p:txBody>
          <a:bodyPr rtlCol="0" anchor="ctr"/>
          <a:lstStyle/>
          <a:p/>
        </p:txBody>
      </p:sp>
      <p:sp>
        <p:nvSpPr>
          <p:cNvPr id="7" name="Oval 6"/>
          <p:cNvSpPr/>
          <p:nvPr/>
        </p:nvSpPr>
        <p:spPr>
          <a:xfrm>
            <a:off x="612648" y="1421892"/>
            <a:ext cx="548640" cy="54864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8" name="TextBox 7"/>
          <p:cNvSpPr txBox="1"/>
          <p:nvPr/>
        </p:nvSpPr>
        <p:spPr>
          <a:xfrm>
            <a:off x="1325880" y="1261872"/>
            <a:ext cx="9174175" cy="86868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Grafiğimizin amacını tek cümleyle yazdık.</a:t>
            </a:r>
          </a:p>
        </p:txBody>
      </p:sp>
      <p:sp>
        <p:nvSpPr>
          <p:cNvPr id="9" name="Rectangle 8"/>
          <p:cNvSpPr/>
          <p:nvPr/>
        </p:nvSpPr>
        <p:spPr>
          <a:xfrm>
            <a:off x="10774375" y="1421892"/>
            <a:ext cx="548640" cy="548640"/>
          </a:xfrm>
          <a:prstGeom prst="rect">
            <a:avLst/>
          </a:prstGeom>
          <a:solidFill>
            <a:srgbClr val="FFFFFF"/>
          </a:solidFill>
          <a:ln w="25400">
            <a:solidFill>
              <a:srgbClr val="4F4F4F"/>
            </a:solidFill>
          </a:ln>
          <a:effectLst/>
        </p:spPr>
        <p:txBody>
          <a:bodyPr rtlCol="0" anchor="ctr"/>
          <a:lstStyle/>
          <a:p/>
        </p:txBody>
      </p:sp>
      <p:sp>
        <p:nvSpPr>
          <p:cNvPr id="10" name="Rounded Rectangle 9"/>
          <p:cNvSpPr/>
          <p:nvPr/>
        </p:nvSpPr>
        <p:spPr>
          <a:xfrm>
            <a:off x="502920" y="2240280"/>
            <a:ext cx="11185855" cy="868680"/>
          </a:xfrm>
          <a:prstGeom prst="roundRect">
            <a:avLst>
              <a:gd name="adj" fmla="val 15000"/>
            </a:avLst>
          </a:prstGeom>
          <a:solidFill>
            <a:srgbClr val="F0F0F0"/>
          </a:solidFill>
          <a:ln>
            <a:noFill/>
          </a:ln>
          <a:effectLst/>
        </p:spPr>
        <p:txBody>
          <a:bodyPr rtlCol="0" anchor="ctr"/>
          <a:lstStyle/>
          <a:p/>
        </p:txBody>
      </p:sp>
      <p:sp>
        <p:nvSpPr>
          <p:cNvPr id="11" name="Oval 10"/>
          <p:cNvSpPr/>
          <p:nvPr/>
        </p:nvSpPr>
        <p:spPr>
          <a:xfrm>
            <a:off x="612648" y="2400300"/>
            <a:ext cx="548640" cy="54864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325880" y="2240280"/>
            <a:ext cx="9174175" cy="86868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Grafik türünü ve araç gereci belirledik.</a:t>
            </a:r>
          </a:p>
        </p:txBody>
      </p:sp>
      <p:sp>
        <p:nvSpPr>
          <p:cNvPr id="13" name="Rectangle 12"/>
          <p:cNvSpPr/>
          <p:nvPr/>
        </p:nvSpPr>
        <p:spPr>
          <a:xfrm>
            <a:off x="10774375" y="2400300"/>
            <a:ext cx="548640" cy="548640"/>
          </a:xfrm>
          <a:prstGeom prst="rect">
            <a:avLst/>
          </a:prstGeom>
          <a:solidFill>
            <a:srgbClr val="FFFFFF"/>
          </a:solidFill>
          <a:ln w="25400">
            <a:solidFill>
              <a:srgbClr val="4F4F4F"/>
            </a:solidFill>
          </a:ln>
          <a:effectLst/>
        </p:spPr>
        <p:txBody>
          <a:bodyPr rtlCol="0" anchor="ctr"/>
          <a:lstStyle/>
          <a:p/>
        </p:txBody>
      </p:sp>
      <p:sp>
        <p:nvSpPr>
          <p:cNvPr id="14" name="Rounded Rectangle 13"/>
          <p:cNvSpPr/>
          <p:nvPr/>
        </p:nvSpPr>
        <p:spPr>
          <a:xfrm>
            <a:off x="502920" y="3218688"/>
            <a:ext cx="11185855" cy="868680"/>
          </a:xfrm>
          <a:prstGeom prst="roundRect">
            <a:avLst>
              <a:gd name="adj" fmla="val 15000"/>
            </a:avLst>
          </a:prstGeom>
          <a:solidFill>
            <a:srgbClr val="F0F0F0"/>
          </a:solidFill>
          <a:ln>
            <a:noFill/>
          </a:ln>
          <a:effectLst/>
        </p:spPr>
        <p:txBody>
          <a:bodyPr rtlCol="0" anchor="ctr"/>
          <a:lstStyle/>
          <a:p/>
        </p:txBody>
      </p:sp>
      <p:sp>
        <p:nvSpPr>
          <p:cNvPr id="15" name="Oval 14"/>
          <p:cNvSpPr/>
          <p:nvPr/>
        </p:nvSpPr>
        <p:spPr>
          <a:xfrm>
            <a:off x="612648" y="3378708"/>
            <a:ext cx="548640" cy="54864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6" name="TextBox 15"/>
          <p:cNvSpPr txBox="1"/>
          <p:nvPr/>
        </p:nvSpPr>
        <p:spPr>
          <a:xfrm>
            <a:off x="1325880" y="3218688"/>
            <a:ext cx="9174175" cy="86868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İstasyonumuzun verilerini tablodan aktardık.</a:t>
            </a:r>
          </a:p>
        </p:txBody>
      </p:sp>
      <p:sp>
        <p:nvSpPr>
          <p:cNvPr id="17" name="Rectangle 16"/>
          <p:cNvSpPr/>
          <p:nvPr/>
        </p:nvSpPr>
        <p:spPr>
          <a:xfrm>
            <a:off x="10774375" y="3378708"/>
            <a:ext cx="548640" cy="548640"/>
          </a:xfrm>
          <a:prstGeom prst="rect">
            <a:avLst/>
          </a:prstGeom>
          <a:solidFill>
            <a:srgbClr val="FFFFFF"/>
          </a:solidFill>
          <a:ln w="25400">
            <a:solidFill>
              <a:srgbClr val="4F4F4F"/>
            </a:solidFill>
          </a:ln>
          <a:effectLst/>
        </p:spPr>
        <p:txBody>
          <a:bodyPr rtlCol="0" anchor="ctr"/>
          <a:lstStyle/>
          <a:p/>
        </p:txBody>
      </p:sp>
      <p:sp>
        <p:nvSpPr>
          <p:cNvPr id="18" name="Rounded Rectangle 17"/>
          <p:cNvSpPr/>
          <p:nvPr/>
        </p:nvSpPr>
        <p:spPr>
          <a:xfrm>
            <a:off x="502920" y="4197096"/>
            <a:ext cx="11185855" cy="868680"/>
          </a:xfrm>
          <a:prstGeom prst="roundRect">
            <a:avLst>
              <a:gd name="adj" fmla="val 15000"/>
            </a:avLst>
          </a:prstGeom>
          <a:solidFill>
            <a:srgbClr val="F0F0F0"/>
          </a:solidFill>
          <a:ln>
            <a:noFill/>
          </a:ln>
          <a:effectLst/>
        </p:spPr>
        <p:txBody>
          <a:bodyPr rtlCol="0" anchor="ctr"/>
          <a:lstStyle/>
          <a:p/>
        </p:txBody>
      </p:sp>
      <p:sp>
        <p:nvSpPr>
          <p:cNvPr id="19" name="Oval 18"/>
          <p:cNvSpPr/>
          <p:nvPr/>
        </p:nvSpPr>
        <p:spPr>
          <a:xfrm>
            <a:off x="612648" y="4357116"/>
            <a:ext cx="548640" cy="54864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ç</a:t>
            </a:r>
          </a:p>
        </p:txBody>
      </p:sp>
      <p:sp>
        <p:nvSpPr>
          <p:cNvPr id="20" name="TextBox 19"/>
          <p:cNvSpPr txBox="1"/>
          <p:nvPr/>
        </p:nvSpPr>
        <p:spPr>
          <a:xfrm>
            <a:off x="1325880" y="4197096"/>
            <a:ext cx="9174175" cy="86868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Sınıflandırma tablosunu doldurduk.</a:t>
            </a:r>
          </a:p>
        </p:txBody>
      </p:sp>
      <p:sp>
        <p:nvSpPr>
          <p:cNvPr id="21" name="Rectangle 20"/>
          <p:cNvSpPr/>
          <p:nvPr/>
        </p:nvSpPr>
        <p:spPr>
          <a:xfrm>
            <a:off x="10774375" y="4357116"/>
            <a:ext cx="548640" cy="548640"/>
          </a:xfrm>
          <a:prstGeom prst="rect">
            <a:avLst/>
          </a:prstGeom>
          <a:solidFill>
            <a:srgbClr val="FFFFFF"/>
          </a:solidFill>
          <a:ln w="25400">
            <a:solidFill>
              <a:srgbClr val="4F4F4F"/>
            </a:solidFill>
          </a:ln>
          <a:effectLst/>
        </p:spPr>
        <p:txBody>
          <a:bodyPr rtlCol="0" anchor="ctr"/>
          <a:lstStyle/>
          <a:p/>
        </p:txBody>
      </p:sp>
      <p:sp>
        <p:nvSpPr>
          <p:cNvPr id="22" name="Rounded Rectangle 21"/>
          <p:cNvSpPr/>
          <p:nvPr/>
        </p:nvSpPr>
        <p:spPr>
          <a:xfrm>
            <a:off x="502920" y="5175504"/>
            <a:ext cx="11185855" cy="1069848"/>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0"/>
              </a:spcAft>
            </a:pPr>
            <a:r>
              <a:rPr lang="tr-TR" sz="2100" b="1" i="0">
                <a:solidFill>
                  <a:srgbClr val="262626"/>
                </a:solidFill>
                <a:latin typeface="Calibri"/>
              </a:rPr>
              <a:t>Eksik kalan adım → 16. haftanın ilk 5 dakikası. Setler öğretmende kalır.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120</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43 / 217</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15.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Kitaptaki sınıflamaya göre ılıman iklimler hangileridir?</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Girne grafiğinde mayıs ayı toplam yağışı ve nisan ayı ortalama sıcaklığı kaçtır?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Alt takımınızın hazırlayacağı grafiğin amacını bir cümleyle yazınız.</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118-120</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44 / 217</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Gelecek derse hazırlık</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HAZIRLIK</a:t>
            </a:r>
          </a:p>
        </p:txBody>
      </p:sp>
      <p:sp>
        <p:nvSpPr>
          <p:cNvPr id="6" name="TextBox 5"/>
          <p:cNvSpPr txBox="1"/>
          <p:nvPr/>
        </p:nvSpPr>
        <p:spPr>
          <a:xfrm>
            <a:off x="502920" y="1216152"/>
            <a:ext cx="11185855" cy="777240"/>
          </a:xfrm>
          <a:prstGeom prst="rect">
            <a:avLst/>
          </a:prstGeom>
          <a:noFill/>
        </p:spPr>
        <p:txBody>
          <a:bodyPr wrap="square" anchor="t" lIns="73152" rIns="73152" tIns="36576" bIns="36576">
            <a:noAutofit/>
          </a:bodyPr>
          <a:lstStyle/>
          <a:p>
            <a:pPr algn="l">
              <a:spcBef>
                <a:spcPts val="0"/>
              </a:spcBef>
              <a:spcAft>
                <a:spcPts val="0"/>
              </a:spcAft>
            </a:pPr>
            <a:r>
              <a:rPr lang="tr-TR" sz="2000" b="0" i="1">
                <a:solidFill>
                  <a:srgbClr val="767676"/>
                </a:solidFill>
                <a:latin typeface="Calibri"/>
              </a:rPr>
              <a:t>Bir sonraki derse kadar iklim grafikleri ve iklimin etkileriyle ilgili infografik hazırlama etkinliği için aşağıdaki görevleri tamamlayınız.</a:t>
            </a:r>
          </a:p>
        </p:txBody>
      </p:sp>
      <p:sp>
        <p:nvSpPr>
          <p:cNvPr id="7" name="Rounded Rectangle 6"/>
          <p:cNvSpPr/>
          <p:nvPr/>
        </p:nvSpPr>
        <p:spPr>
          <a:xfrm>
            <a:off x="502920" y="2039112"/>
            <a:ext cx="11185855" cy="1310640"/>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12648" y="2442972"/>
            <a:ext cx="502920" cy="50292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9" name="TextBox 8"/>
          <p:cNvSpPr txBox="1"/>
          <p:nvPr/>
        </p:nvSpPr>
        <p:spPr>
          <a:xfrm>
            <a:off x="1280160" y="2075688"/>
            <a:ext cx="10271455" cy="1237488"/>
          </a:xfrm>
          <a:prstGeom prst="rect">
            <a:avLst/>
          </a:prstGeom>
          <a:noFill/>
        </p:spPr>
        <p:txBody>
          <a:bodyPr wrap="square" anchor="ctr" lIns="73152" rIns="73152" tIns="36576" bIns="36576">
            <a:noAutofit/>
          </a:bodyPr>
          <a:lstStyle/>
          <a:p>
            <a:pPr algn="l">
              <a:spcBef>
                <a:spcPts val="0"/>
              </a:spcBef>
              <a:spcAft>
                <a:spcPts val="400"/>
              </a:spcAft>
            </a:pPr>
            <a:r>
              <a:rPr lang="tr-TR" sz="1900" b="0" i="0">
                <a:solidFill>
                  <a:srgbClr val="262626"/>
                </a:solidFill>
                <a:latin typeface="Calibri"/>
              </a:rPr>
              <a:t>İklim türüyle ilgili o iklimin genel özelliklerini yansıtan ve günlük hayata etkilerini gösteren fotoğraflar bulup sınıfa getiriniz.</a:t>
            </a:r>
          </a:p>
          <a:p>
            <a:pPr algn="l">
              <a:spcBef>
                <a:spcPts val="0"/>
              </a:spcBef>
              <a:spcAft>
                <a:spcPts val="0"/>
              </a:spcAft>
            </a:pPr>
            <a:r>
              <a:rPr lang="tr-TR" sz="1600" b="1" i="0">
                <a:solidFill>
                  <a:srgbClr val="2E7D32"/>
                </a:solidFill>
                <a:latin typeface="Calibri"/>
              </a:rPr>
              <a:t>Dergi kesiği ya da kendi çizimin de olur.</a:t>
            </a:r>
          </a:p>
        </p:txBody>
      </p:sp>
      <p:sp>
        <p:nvSpPr>
          <p:cNvPr id="10" name="Rounded Rectangle 9"/>
          <p:cNvSpPr/>
          <p:nvPr/>
        </p:nvSpPr>
        <p:spPr>
          <a:xfrm>
            <a:off x="502920" y="3486912"/>
            <a:ext cx="11185855" cy="1310640"/>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12648" y="3890772"/>
            <a:ext cx="502920" cy="50292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2" name="TextBox 11"/>
          <p:cNvSpPr txBox="1"/>
          <p:nvPr/>
        </p:nvSpPr>
        <p:spPr>
          <a:xfrm>
            <a:off x="1280160" y="3523488"/>
            <a:ext cx="10271455" cy="1237488"/>
          </a:xfrm>
          <a:prstGeom prst="rect">
            <a:avLst/>
          </a:prstGeom>
          <a:noFill/>
        </p:spPr>
        <p:txBody>
          <a:bodyPr wrap="square" anchor="ctr" lIns="73152" rIns="73152" tIns="36576" bIns="36576">
            <a:noAutofit/>
          </a:bodyPr>
          <a:lstStyle/>
          <a:p>
            <a:pPr algn="l">
              <a:spcBef>
                <a:spcPts val="0"/>
              </a:spcBef>
              <a:spcAft>
                <a:spcPts val="400"/>
              </a:spcAft>
            </a:pPr>
            <a:r>
              <a:rPr lang="tr-TR" sz="1900" b="0" i="0">
                <a:solidFill>
                  <a:srgbClr val="262626"/>
                </a:solidFill>
                <a:latin typeface="Calibri"/>
              </a:rPr>
              <a:t>Grafik ve bilgi görseli hazırlamak için gerekli araç gereçleri (boya kalemi, cetvel, yapıştırıcı, karton vb.) ya da dijital ortam için tablet, bilgisayar vb. temin ediniz.</a:t>
            </a:r>
          </a:p>
          <a:p>
            <a:pPr algn="l">
              <a:spcBef>
                <a:spcPts val="0"/>
              </a:spcBef>
              <a:spcAft>
                <a:spcPts val="0"/>
              </a:spcAft>
            </a:pPr>
            <a:r>
              <a:rPr lang="tr-TR" sz="1600" b="1" i="0">
                <a:solidFill>
                  <a:srgbClr val="2E7D32"/>
                </a:solidFill>
                <a:latin typeface="Calibri"/>
              </a:rPr>
              <a:t>Karton ve yapıştırıcı okuldan; dijital çalışma okul laboratuvarında.</a:t>
            </a:r>
          </a:p>
        </p:txBody>
      </p:sp>
      <p:sp>
        <p:nvSpPr>
          <p:cNvPr id="13" name="Rounded Rectangle 12"/>
          <p:cNvSpPr/>
          <p:nvPr/>
        </p:nvSpPr>
        <p:spPr>
          <a:xfrm>
            <a:off x="502920" y="4934712"/>
            <a:ext cx="11185855" cy="1310640"/>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12648" y="5338572"/>
            <a:ext cx="502920" cy="502920"/>
          </a:xfrm>
          <a:prstGeom prst="ellipse">
            <a:avLst/>
          </a:prstGeom>
          <a:solidFill>
            <a:srgbClr val="B85C1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15" name="TextBox 14"/>
          <p:cNvSpPr txBox="1"/>
          <p:nvPr/>
        </p:nvSpPr>
        <p:spPr>
          <a:xfrm>
            <a:off x="1280160" y="4971288"/>
            <a:ext cx="10271455" cy="1237488"/>
          </a:xfrm>
          <a:prstGeom prst="rect">
            <a:avLst/>
          </a:prstGeom>
          <a:noFill/>
        </p:spPr>
        <p:txBody>
          <a:bodyPr wrap="square" anchor="ctr" lIns="73152" rIns="73152" tIns="36576" bIns="36576">
            <a:noAutofit/>
          </a:bodyPr>
          <a:lstStyle/>
          <a:p>
            <a:pPr algn="l">
              <a:spcBef>
                <a:spcPts val="0"/>
              </a:spcBef>
              <a:spcAft>
                <a:spcPts val="400"/>
              </a:spcAft>
            </a:pPr>
            <a:r>
              <a:rPr lang="tr-TR" sz="1900" b="0" i="0">
                <a:solidFill>
                  <a:srgbClr val="262626"/>
                </a:solidFill>
                <a:latin typeface="Calibri"/>
              </a:rPr>
              <a:t>Karekodda verilen etkinlik materyalinin çıktısını alınız.</a:t>
            </a:r>
          </a:p>
          <a:p>
            <a:pPr algn="l">
              <a:spcBef>
                <a:spcPts val="0"/>
              </a:spcBef>
              <a:spcAft>
                <a:spcPts val="0"/>
              </a:spcAft>
            </a:pPr>
            <a:r>
              <a:rPr lang="tr-TR" sz="1600" b="1" i="0">
                <a:solidFill>
                  <a:srgbClr val="2E7D32"/>
                </a:solidFill>
                <a:latin typeface="Calibri"/>
              </a:rPr>
              <a:t>Çıktıyı öğretmenin verir.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120</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45 / 217</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15.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B85C12"/>
                </a:solidFill>
                <a:latin typeface="Calibri"/>
              </a:rPr>
              <a:t>•  </a:t>
            </a:r>
            <a:r>
              <a:rPr lang="tr-TR" sz="2600" b="0" i="0">
                <a:solidFill>
                  <a:srgbClr val="262626"/>
                </a:solidFill>
                <a:latin typeface="Calibri"/>
              </a:rPr>
              <a:t>Gelecek derse hazırlık (s. 120): iklim türünüzün özelliklerini ve günlük hayata etkilerini gösteren fotoğraf, kesik ya da çizim getirin.</a:t>
            </a:r>
          </a:p>
          <a:p>
            <a:pPr algn="l" marL="323206" indent="-323206">
              <a:spcBef>
                <a:spcPts val="0"/>
              </a:spcBef>
              <a:spcAft>
                <a:spcPts val="1200"/>
              </a:spcAft>
            </a:pPr>
            <a:r>
              <a:rPr lang="tr-TR" sz="2600" b="1" i="0">
                <a:solidFill>
                  <a:srgbClr val="B85C12"/>
                </a:solidFill>
                <a:latin typeface="Calibri"/>
              </a:rPr>
              <a:t>•  </a:t>
            </a:r>
            <a:r>
              <a:rPr lang="tr-TR" sz="2600" b="0" i="0">
                <a:solidFill>
                  <a:srgbClr val="262626"/>
                </a:solidFill>
                <a:latin typeface="Calibri"/>
              </a:rPr>
              <a:t>Çalışma kâğıdı COG9-CK-U3 Bölüm 3'ün ilk sorularını çözün.</a:t>
            </a:r>
          </a:p>
          <a:p>
            <a:pPr algn="l" marL="323206" indent="-323206">
              <a:spcBef>
                <a:spcPts val="0"/>
              </a:spcBef>
              <a:spcAft>
                <a:spcPts val="1200"/>
              </a:spcAft>
            </a:pPr>
            <a:r>
              <a:rPr lang="tr-TR" sz="2600" b="1" i="0">
                <a:solidFill>
                  <a:srgbClr val="B85C12"/>
                </a:solidFill>
                <a:latin typeface="Calibri"/>
              </a:rPr>
              <a:t>•  </a:t>
            </a:r>
            <a:r>
              <a:rPr lang="tr-TR" sz="2600" b="0" i="0">
                <a:solidFill>
                  <a:srgbClr val="262626"/>
                </a:solidFill>
                <a:latin typeface="Calibri"/>
              </a:rPr>
              <a:t>Gözlem günlüğünüz sürüyor: 1 Ocak tatil günü de kaydedin.</a:t>
            </a:r>
          </a:p>
          <a:p>
            <a:pPr algn="l" marL="323206" indent="-323206">
              <a:spcBef>
                <a:spcPts val="0"/>
              </a:spcBef>
              <a:spcAft>
                <a:spcPts val="0"/>
              </a:spcAft>
            </a:pPr>
            <a:r>
              <a:rPr lang="tr-TR" sz="2600" b="1" i="0">
                <a:solidFill>
                  <a:srgbClr val="B85C12"/>
                </a:solidFill>
                <a:latin typeface="Calibri"/>
              </a:rPr>
              <a:t>•  </a:t>
            </a:r>
            <a:r>
              <a:rPr lang="tr-TR" sz="2600" b="0" i="0">
                <a:solidFill>
                  <a:srgbClr val="262626"/>
                </a:solidFill>
                <a:latin typeface="Calibri"/>
              </a:rPr>
              <a:t>Gelecek hafta 1. dönem 2. yazılı sınav dönemi başlıyor (4-15 Ocak; tarihler okul sınav takviminde): defterdeki şema ve haritaları gözden geçirin.</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120</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46 / 217</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GNL-COG9-SN-U3B — 15. hafta · İklim Türleri I: Sınıflandırma, Türkiye ve Grafik Okuma (slayt 1-46)</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