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41.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48"/>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8" Type="http://schemas.openxmlformats.org/officeDocument/2006/relationships/slide" Target="slides/slide41.xml"/><Relationship Id="rId54" Type="http://schemas.openxmlformats.org/officeDocument/2006/relationships/slide" Target="slides/slide1.xml"/><Relationship Id="rId55" Type="http://schemas.openxmlformats.org/officeDocument/2006/relationships/slide" Target="slides/slide2.xml"/><Relationship Id="rId56" Type="http://schemas.openxmlformats.org/officeDocument/2006/relationships/slide" Target="slides/slide3.xml"/><Relationship Id="rId57" Type="http://schemas.openxmlformats.org/officeDocument/2006/relationships/slide" Target="slides/slide4.xml"/><Relationship Id="rId58" Type="http://schemas.openxmlformats.org/officeDocument/2006/relationships/slide" Target="slides/slide5.xml"/><Relationship Id="rId59" Type="http://schemas.openxmlformats.org/officeDocument/2006/relationships/slide" Target="slides/slide6.xml"/><Relationship Id="rId60" Type="http://schemas.openxmlformats.org/officeDocument/2006/relationships/slide" Target="slides/slide7.xml"/><Relationship Id="rId61" Type="http://schemas.openxmlformats.org/officeDocument/2006/relationships/slide" Target="slides/slide8.xml"/><Relationship Id="rId62" Type="http://schemas.openxmlformats.org/officeDocument/2006/relationships/slide" Target="slides/slide9.xml"/><Relationship Id="rId63" Type="http://schemas.openxmlformats.org/officeDocument/2006/relationships/slide" Target="slides/slide10.xml"/><Relationship Id="rId64" Type="http://schemas.openxmlformats.org/officeDocument/2006/relationships/slide" Target="slides/slide11.xml"/><Relationship Id="rId65" Type="http://schemas.openxmlformats.org/officeDocument/2006/relationships/slide" Target="slides/slide12.xml"/><Relationship Id="rId66" Type="http://schemas.openxmlformats.org/officeDocument/2006/relationships/slide" Target="slides/slide13.xml"/><Relationship Id="rId67" Type="http://schemas.openxmlformats.org/officeDocument/2006/relationships/slide" Target="slides/slide14.xml"/><Relationship Id="rId68" Type="http://schemas.openxmlformats.org/officeDocument/2006/relationships/slide" Target="slides/slide15.xml"/><Relationship Id="rId69" Type="http://schemas.openxmlformats.org/officeDocument/2006/relationships/slide" Target="slides/slide16.xml"/><Relationship Id="rId70" Type="http://schemas.openxmlformats.org/officeDocument/2006/relationships/slide" Target="slides/slide17.xml"/><Relationship Id="rId71" Type="http://schemas.openxmlformats.org/officeDocument/2006/relationships/slide" Target="slides/slide18.xml"/><Relationship Id="rId72" Type="http://schemas.openxmlformats.org/officeDocument/2006/relationships/slide" Target="slides/slide19.xml"/><Relationship Id="rId73" Type="http://schemas.openxmlformats.org/officeDocument/2006/relationships/slide" Target="slides/slide20.xml"/><Relationship Id="rId74" Type="http://schemas.openxmlformats.org/officeDocument/2006/relationships/slide" Target="slides/slide21.xml"/><Relationship Id="rId75" Type="http://schemas.openxmlformats.org/officeDocument/2006/relationships/slide" Target="slides/slide22.xml"/><Relationship Id="rId76" Type="http://schemas.openxmlformats.org/officeDocument/2006/relationships/slide" Target="slides/slide23.xml"/><Relationship Id="rId77" Type="http://schemas.openxmlformats.org/officeDocument/2006/relationships/slide" Target="slides/slide24.xml"/><Relationship Id="rId78" Type="http://schemas.openxmlformats.org/officeDocument/2006/relationships/slide" Target="slides/slide25.xml"/><Relationship Id="rId79" Type="http://schemas.openxmlformats.org/officeDocument/2006/relationships/slide" Target="slides/slide26.xml"/><Relationship Id="rId80" Type="http://schemas.openxmlformats.org/officeDocument/2006/relationships/slide" Target="slides/slide27.xml"/><Relationship Id="rId81" Type="http://schemas.openxmlformats.org/officeDocument/2006/relationships/slide" Target="slides/slide28.xml"/><Relationship Id="rId82" Type="http://schemas.openxmlformats.org/officeDocument/2006/relationships/slide" Target="slides/slide29.xml"/><Relationship Id="rId83" Type="http://schemas.openxmlformats.org/officeDocument/2006/relationships/slide" Target="slides/slide30.xml"/><Relationship Id="rId84" Type="http://schemas.openxmlformats.org/officeDocument/2006/relationships/slide" Target="slides/slide31.xml"/><Relationship Id="rId85" Type="http://schemas.openxmlformats.org/officeDocument/2006/relationships/slide" Target="slides/slide32.xml"/><Relationship Id="rId86" Type="http://schemas.openxmlformats.org/officeDocument/2006/relationships/slide" Target="slides/slide33.xml"/><Relationship Id="rId87" Type="http://schemas.openxmlformats.org/officeDocument/2006/relationships/slide" Target="slides/slide34.xml"/><Relationship Id="rId88" Type="http://schemas.openxmlformats.org/officeDocument/2006/relationships/slide" Target="slides/slide35.xml"/><Relationship Id="rId89" Type="http://schemas.openxmlformats.org/officeDocument/2006/relationships/slide" Target="slides/slide36.xml"/><Relationship Id="rId90" Type="http://schemas.openxmlformats.org/officeDocument/2006/relationships/slide" Target="slides/slide37.xml"/><Relationship Id="rId91" Type="http://schemas.openxmlformats.org/officeDocument/2006/relationships/slide" Target="slides/slide38.xml"/><Relationship Id="rId92" Type="http://schemas.openxmlformats.org/officeDocument/2006/relationships/slide" Target="slides/slide39.xml"/><Relationship Id="rId93"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süreç bileşenlerini (d görselleştirme, e amacına uygun kullanma) tanıtmak; a-ç 15. haftada başladı, bu hafta kontrol listesiyle tamamlanır.</a:t>
            </a:r>
          </a:p>
          <a:p/>
          <a:p>
            <a:r>
              <a:t>SÜRE: 80 dakikalık akış (ders planı, 16. hafta): giriş 5 · geçiş 2 · grafik çizimi 20 · harita ve dijital küre 13 (40. dk) · infografik 15 · sunum 10 · kontrol listesi ve geri bildirim 8 · pekiştirme (ünite ölçme 9-14) 7.</a:t>
            </a:r>
          </a:p>
          <a:p/>
          <a:p>
            <a:r>
              <a:t>NASIL: 'Geçen hafta grafiğimizin amacını, türünü ve verisini hazırladık; bugün çizecek, haritaya taşıyacak ve bir infografikle sunacağız.' 1. dönem 2. yazılı sınav dönemi (04-15 Ocak 2027; okulun sınav takvimi) bu hafta başlar: sınav günü bu derse denk gelen şubede akış sınav gününe göre uyarlanır; 15. haftadan taşınan çekirdek aşama varsa pekiştirme (esnek) düşer ve grafik çizimi 16 dakikaya iner (ders planı notu).</a:t>
            </a:r>
          </a:p>
          <a:p/>
          <a:p>
            <a:r>
              <a:t>KAYNAK: Program (2026) COĞ.9.3.3 d-e; ders planı 16. hafta; kitap s. 120 etkinlik 4-7.</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3. istasyonun sonunda dersin ilk yarısı biter; ikinci saat infografik ve sunumdur.</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Takımların kontrol listesindeki durumunu görmek, eksikleri tamamlatmak; gözlem günlüklerini kontrol etmek.</a:t>
            </a:r>
          </a:p>
          <a:p/>
          <a:p>
            <a:r>
              <a:t>SÜRE: Giriş: 5 dk.</a:t>
            </a:r>
          </a:p>
          <a:p/>
          <a:p>
            <a:r>
              <a:t>NASIL: Sözcüler a-ç satırlarını söyler; tablodaki kutuları birlikte işaretleyin. Eksik takıma veri tablosu yeniden verilir, ilk 5 dakikada tamamlanır. Gözlem günlükleri kontrol edilir (P2 'devam ve aktif katılım' ikinci gözlem kaydı için son hafta). Enerji Tasarrufu Haftası (ocak ayının 2. haftası): kitap s. 77'deki cümleyle iklim ve enerji tüketimi bağını tek cümleyle kurun ('Soğuk geçen kışlarda ısınma, sıcak yazlarda serinletme için daha çok enerji harcarız.').</a:t>
            </a:r>
          </a:p>
          <a:p/>
          <a:p>
            <a:r>
              <a:t>BEKLENEN CEVAP: Takımların durumu sözlüdür; eksik adım bu 5 dakikada tamamlanır.</a:t>
            </a:r>
          </a:p>
          <a:p/>
          <a:p>
            <a:r>
              <a:t>KAYNAK: Ders planı 16. hafta 1. aşama; kitap s. 77, s. 120.</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iklim grubunun sekiz takımını çizim için hazırlamak.</a:t>
            </a:r>
          </a:p>
          <a:p/>
          <a:p>
            <a:r>
              <a:t>SÜRE: Geçiş: 2 dk.</a:t>
            </a:r>
          </a:p>
          <a:p/>
          <a:p>
            <a:r>
              <a:t>NASIL: Setleri dağıtın (15. haftada toplanan sınıflandırma tablosu, planlama kâğıdı, kontrol listesi, çizim alanı). 4 kişilik takımda editör yoktur; 5 kişilikte editör başlık ve yazımı denetler. Uzun çizim aşaması için iki çizici, bir kontrolcü vardır.</a:t>
            </a:r>
          </a:p>
          <a:p/>
          <a:p>
            <a:r>
              <a:t>KAYNAK: Ders planı 16. hafta 2. aşama ve sınıf yönetimi notu.</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Süreç bileşeni d: sınıflandırılmış verilerden sıcaklık-yağış grafiğini çizmek.</a:t>
            </a:r>
          </a:p>
          <a:p/>
          <a:p>
            <a:r>
              <a:t>SÜRE: Grafik çizimi: 20 dk (3 + 6 + 6 + 3 + 2).</a:t>
            </a:r>
          </a:p>
          <a:p/>
          <a:p>
            <a:r>
              <a:t>NASIL: Zaman sorumlusu her adımın süresini izler. Dolaşırken önce ölçeği denetleyin (en sık hata); kontrol listesinin görselleştirme satırını işaretletin. Dijital seçenek yalnız okul bilgisayar laboratuvarındadır (önceden alınmış takvimle).</a:t>
            </a:r>
          </a:p>
          <a:p/>
          <a:p>
            <a:r>
              <a:t>KAYNAK: Kitap s. 120 etkinlik 4. adım; program COĞ.9.3.3 d; ders planı 16. hafta 3. aşama.</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Takımların karşılaştırılabilir grafik çizmesi için eksen ve ölçek kuralını göstermek.</a:t>
            </a:r>
          </a:p>
          <a:p/>
          <a:p>
            <a:r>
              <a:t>NASIL: İskeleti tahtaya da çizin. Kural: sol eksen sıcaklık, sağ eksen yağış; aralıklar eşit; ölçek verideki en büyük değeri kapsar. Kitaptaki 13. sorunun grafiğinde (s. 135) sıcaklık 0-30 °C, yağış 0-60 mm'dir (10 °C ↔ 20 mm); Girne grafiğinde yağış 0-70 mm'dir. Soğuk iklim grubunda aylık sıcaklık 0 °C'un altına iniyorsa sol eksen eksi değerlerle başlatılır; yağış ekseni sıfırdan başlar.</a:t>
            </a:r>
          </a:p>
          <a:p/>
          <a:p>
            <a:r>
              <a:t>BEKLENEN CEVAP: Örnek: en yağışlı ayı 51 mm olan istasyon için yağış ekseni 0-60 mm (10'ar), en sıcak ayı 23 °C olan için sıcaklık ekseni 0-30 °C (5'er) yeterlidir.</a:t>
            </a:r>
          </a:p>
          <a:p/>
          <a:p>
            <a:r>
              <a:t>KAYNAK: Kitap s. 119 (Girne) ve s. 135 (13. soru) grafiklerinin eksenleri; eksi değer kuralı bilimsel uygulamadır.</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Görselleştirme görevinin örnek cevabı: doğru çizilmiş bir grafikte bulunması gerekenler (kitabın Girne grafiği üzerinde).</a:t>
            </a:r>
          </a:p>
          <a:p/>
          <a:p>
            <a:r>
              <a:t>NASIL: Takımlar kendi grafiklerini altı maddeyle karşılaştırır, eksik olanı tamamlar (son 2 dk). Kontrolcü ölçeği bir kez daha tablodan denetler. Her takımın grafiği kendi istasyonunun verisidir; burada yalnız biçim karşılaştırılır.</a:t>
            </a:r>
          </a:p>
          <a:p/>
          <a:p>
            <a:r>
              <a:t>BEKLENEN CEVAP: 1 merkezin adı · 2 konum (enlem, boylam, yükselti) · 3 sol eksen sıcaklık (°C) ve çizgi · 4 sağ eksen yağış (mm) ve sütun · 5 on iki ay · 6 eşit aralıklı ölçek.</a:t>
            </a:r>
          </a:p>
          <a:p/>
          <a:p>
            <a:r>
              <a:t>KAYNAK: Kitap s. 119 Girne grafiği ve bilgi kutusu.</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5. adımı: istasyonu haritaya işaretlemek ve iklimin dünyada görüldüğü yerleri boyamak (SBAB10.3).</a:t>
            </a:r>
          </a:p>
          <a:p/>
          <a:p>
            <a:r>
              <a:t>SÜRE: Harita ve dijital küre: 13 dk (işaretleme ve boyama 7 · dijital küre 5 · yoklama 1).</a:t>
            </a:r>
          </a:p>
          <a:p/>
          <a:p>
            <a:r>
              <a:t>NASIL: Dilsiz harita olarak kitabın sonundaki ek haritaların çoğaltılmış kopyası kullanılır (Dünya Haritası (Dilsiz) s. 244; Türkiye grubu Türkiye Haritası (Dilsiz) s. 243). Kitaba çizilmez. İstasyon tablodaki enlem-boylamla işaretlenir; Harita 3.12'de aynı renkteki alanlar bulunup boyanır; lejant yazılır. Türkiye grubu Harita 3.13'ü kullanır.</a:t>
            </a:r>
          </a:p>
          <a:p/>
          <a:p>
            <a:r>
              <a:t>KAYNAK: Kitap s. 120 etkinlik 5. adım; s. 118 Harita 3.12; s. 119 Harita 3.13; kitabın ek haritaları (s. 243-244).</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 adımının örnek cevabı: Girne'nin yeri ve Akdeniz ikliminin dünyadaki yerleri.</a:t>
            </a:r>
          </a:p>
          <a:p/>
          <a:p>
            <a:r>
              <a:t>NASIL: Kırmızı nokta Girne'dir (Kıbrıs'ın kuzey kıyısı; 35° 19' K, 33° 19' D). Halkalar Harita 3.12'de Akdeniz iklimi renginin (pembe) görüldüğü alanlardır: hepsi orta kuşağın Ekvator'a yakın kesiminde, kıtaların batı ve güneybatı kıyılarındadır. Takımlar kendi iklimleri için aynı işi yapar.</a:t>
            </a:r>
          </a:p>
          <a:p/>
          <a:p>
            <a:r>
              <a:t>BEKLENEN CEVAP: Girne: Kıbrıs'ın kuzey kıyısı. Akdeniz iklimi: Akdeniz çevresi, Kaliforniya, Orta Şili, Güney Afrika'nın güneybatı ucu, Güney Avustralya.</a:t>
            </a:r>
          </a:p>
          <a:p/>
          <a:p>
            <a:r>
              <a:t>KAYNAK: Kitap s. 119 (Girne konumu), s. 118 Harita 3.12 (alanlar haritadan okunmuştur; ılıman kuşak 30°-60°, s. 118). 'Kıtaların batı ve güneybatı kıyıları' genellemesi bilimseldir.</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 okumayı yoklamak.</a:t>
            </a:r>
          </a:p>
          <a:p/>
          <a:p>
            <a:r>
              <a:t>NASIL: Parmakla cevap; Harita 3.12'ye bakabilirler.</a:t>
            </a:r>
          </a:p>
          <a:p/>
          <a:p>
            <a:r>
              <a:t>BEKLENEN CEVAP: E (Kongo Havzası: ekvatoral iklim).</a:t>
            </a:r>
          </a:p>
          <a:p/>
          <a:p>
            <a:r>
              <a:t>KAYNAK: Kitap s. 118 Harita 3.12.</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Doğru seçeneği yeşil olarak gösterin; yanlış seçen öğrencilerden birine gerekçesini sordurun, sonra açıklamayı okuyun.</a:t>
            </a:r>
          </a:p>
          <a:p/>
          <a:p>
            <a:r>
              <a:t>SÖYLENEBİLİR: Akdeniz iklimi orta kuşakta, Ekvator'dan uzaktadır; Kongo Havzası ise Ekvator'dadır.</a:t>
            </a:r>
          </a:p>
          <a:p/>
          <a:p>
            <a:r>
              <a:t>KAYNAK: Kitap s. 118.</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'dijital küreden de yararlanılarak çıkarımlarda bulunulur' önerisi: grafikteki bir özelliği istasyonun konumuyla açıklamak (SBAB10.3, OB2).</a:t>
            </a:r>
          </a:p>
          <a:p/>
          <a:p>
            <a:r>
              <a:t>SÜRE: 5 dk: etkileşimli tahtada her takımın istasyonu 30 sn'de gösterilir, takımlar cümle yazar.</a:t>
            </a:r>
          </a:p>
          <a:p/>
          <a:p>
            <a:r>
              <a:t>NASIL: Dijital küre (öğretmen bilgisayarı, etkileşimli tahta) üzerinde istasyonu bulun; Ekvator'a uzaklığı, denize yakınlığı ve yükseltiyi birlikte okuyun. Öğrenci telefonu kullanılmaz. Takımlar 'Grafiğimizde … görülüyor, çünkü istasyon … ' kalıbıyla bir cümle yazar. Örnek cevaplar izleyen slaytta.</a:t>
            </a:r>
          </a:p>
          <a:p/>
          <a:p>
            <a:r>
              <a:t>BEKLENEN CEVAP: Konum (enlem, denize uzaklık, yükselti) ile grafikteki özellik (sıcaklık düzeyi, yıllık fark, yağış) arasında neden-sonuç cümlesi.</a:t>
            </a:r>
          </a:p>
          <a:p/>
          <a:p>
            <a:r>
              <a:t>KAYNAK: Program COĞ.9.3.3 öğrenme-öğretme uygulamaları; ders planı 16. hafta 4. aşama.</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Konum çıkarımının örnek cevapları (kitabın üç örneği ve kuralları).</a:t>
            </a:r>
          </a:p>
          <a:p/>
          <a:p>
            <a:r>
              <a:t>NASIL: Takımların cümlelerinden birkaçını okutun; kural (kitap cümlesi) ile örnek arasındaki bağı sorun.</a:t>
            </a:r>
          </a:p>
          <a:p/>
          <a:p>
            <a:r>
              <a:t>BEKLENEN CEVAP: Girne: denize yakın, kışlar ılık · Amazon: Ekvator'a yakın, yıl boyu sıcak · yüksek dağ istasyonu: yükselti fazla, sıcaklık düşük.</a:t>
            </a:r>
          </a:p>
          <a:p/>
          <a:p>
            <a:r>
              <a:t>KAYNAK: Kitap s. 99 (denizel alanlar), s. 94 (Güneş ışınlarının geliş açısı), s. 117 (Amazon), s. 97 (yükselti), s. 119 (Girne konumu).</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6. adımı: grafik, harita ve fotoğraflarla iklimin özelliklerini ve günlük hayata etkilerini gösteren infografik.</a:t>
            </a:r>
          </a:p>
          <a:p/>
          <a:p>
            <a:r>
              <a:t>SÜRE: İnfografik: 15 dk (13 dk üretim + 2 dk son kontrol).</a:t>
            </a:r>
          </a:p>
          <a:p/>
          <a:p>
            <a:r>
              <a:t>NASIL: Plan, A3 kartonun bölümlerini gösterir. 'Günlük hayata etkiler' kutusunda kitabın saydığı alanlar kullanılır: sağlık, enerji tüketimi, tarım, ulaşım (s. 77). Dolaşımda kontrol listesinin infografik satırı işaretlenir; 5 kişilik takımda editör başlığı ve yazımı denetler. Makas-yapıştırıcı masada, pano malzemesi malzeme sorumlusunda.</a:t>
            </a:r>
          </a:p>
          <a:p/>
          <a:p>
            <a:r>
              <a:t>KAYNAK: Kitap s. 120 etkinlik 6. adım; s. 77 (hava olaylarının etkilediği alanlar); ders planı 16. hafta 5. aşama.</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İnfografik görevinin örnek cevabı (Girne verileriyle Akdeniz iklimi).</a:t>
            </a:r>
          </a:p>
          <a:p/>
          <a:p>
            <a:r>
              <a:t>NASIL: Takımlar kendi iklimleri için aynı bölümleri doldurur. Fotoğraf yerine kendi çizimleri de olur. Çıkarımlar grafiğe dayanmalıdır.</a:t>
            </a:r>
          </a:p>
          <a:p/>
          <a:p>
            <a:r>
              <a:t>BEKLENEN CEVAP: Başlık + Girne grafiği + Akdeniz iklimi alanları + fotoğraflar + etkiler (tarım: yazın sulama, kuraklığa dayanıklı ürünler; enerji: kışın az ısınma, yazın serinletme; sağlık: yaz sıcağında korunma; ulaşım ve turizm: güneşli yazlar) + üç çıkarım.</a:t>
            </a:r>
          </a:p>
          <a:p/>
          <a:p>
            <a:r>
              <a:t>KAYNAK: Kitap s. 119 (Girne grafiği ve okuma cümleleri), s. 118 (Harita 3.12). Etki örnekleri bilimsel bilgidir; kitap s. 77 etkilenen alanları sayar.</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Süreç bileşeni e: görselleştirilen grafiği amacına uygun kullanmak (üç çıkarım).</a:t>
            </a:r>
          </a:p>
          <a:p/>
          <a:p>
            <a:r>
              <a:t>SÜRE: Sunum: 10 dk (dört takım × 2 dk + karşılaştırma).</a:t>
            </a:r>
          </a:p>
          <a:p/>
          <a:p>
            <a:r>
              <a:t>NASIL: Her iklim grubundan bir takım (isim kartıyla) 2 dakikada üç çıkarımını sunar; diğer takım ekleme yapar. Dinleyenler mini kâğıda 'evet / kısmen / hayır + bir gerekçe' yazar. İnfografikler panoya asılır; sunmayan dört takımın ürünü panoda okunur.</a:t>
            </a:r>
          </a:p>
          <a:p/>
          <a:p>
            <a:r>
              <a:t>KAYNAK: Program COĞ.9.3.3 e; ders planı 16. hafta 6. aşama.</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Farklı iklim gruplarının grafiklerini karşılaştırarak bir genelleme cümlesi yazmak.</a:t>
            </a:r>
          </a:p>
          <a:p/>
          <a:p>
            <a:r>
              <a:t>NASIL: Panodaki infografiklere bakarak her öğrenci bir cümle yazar: sıcaklık çizgisinin şekli ve yağışın dağılışı. Örnek cevaplar izleyen slaytta; takımların gerçek grafikleriyle karşılaştırın.</a:t>
            </a:r>
          </a:p>
          <a:p/>
          <a:p>
            <a:r>
              <a:t>BEKLENEN CEVAP: Ekvatoral iklimde çizgi yıl boyu yüksek ve düz, her ay yağış; Akdeniz ikliminde yaz sütunları kısa; soğuk iklimlerde çizgi yıl boyu aşağıda.</a:t>
            </a:r>
          </a:p>
          <a:p/>
          <a:p>
            <a:r>
              <a:t>KAYNAK: Kitap s. 117 (Amazon), s. 119 (Girne), s. 118 (soğuk iklimler).</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Karşılaştırmanın örnek cevabı (kitap cümleleriyle).</a:t>
            </a:r>
          </a:p>
          <a:p/>
          <a:p>
            <a:r>
              <a:t>NASIL: Örnekleri takımların grafikleriyle eşleştirin: 'Bizim grafiğimiz hangisine benziyor?'</a:t>
            </a:r>
          </a:p>
          <a:p/>
          <a:p>
            <a:r>
              <a:t>BEKLENEN CEVAP: Bkz. slayttaki üç karşılaştırma.</a:t>
            </a:r>
          </a:p>
          <a:p/>
          <a:p>
            <a:r>
              <a:t>KAYNAK: Kitap s. 117, 118, 119 (cümleler birebir).</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SDB1.2 önerisi: kontrol listelerini incelemek ve takımlara geri bildirim vermek.</a:t>
            </a:r>
          </a:p>
          <a:p/>
          <a:p>
            <a:r>
              <a:t>SÜRE: Kontrol listesi ve geri bildirim: 8 dk (geri bildirim 3 · grup değerlendirme formu 2 · yoklama ve özet 1 · çıkış kartı 2).</a:t>
            </a:r>
          </a:p>
          <a:p/>
          <a:p>
            <a:r>
              <a:t>NASIL: Kontrol listelerini toplayın; zorlanılan adımları isimsiz özetleyin. Her takıma bir güçlü yön, bir geliştirme noktası söyleyin; takım bunu kontrol listesinin altına yazar. Grup değerlendirme formu doldurulur. İklim grafiği + infografik + kontrol listesi P2 'tablo-grafik' beceri görevinin kanıtıdır.</a:t>
            </a:r>
          </a:p>
          <a:p/>
          <a:p>
            <a:r>
              <a:t>KAYNAK: Program COĞ.9.3.3 'Çalışmaya ait kontrol listeleri incelenir ve incelemenin sonuçlarına ilişkin öğrencilere geri bildirim verilebilir (SDB1.2)'; ders planı 16. hafta 7. aşama.</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Grafiğin bileşenlerini yoklamak.</a:t>
            </a:r>
          </a:p>
          <a:p/>
          <a:p>
            <a:r>
              <a:t>NASIL: Parmakla cevap.</a:t>
            </a:r>
          </a:p>
          <a:p/>
          <a:p>
            <a:r>
              <a:t>BEKLENEN CEVAP: E.</a:t>
            </a:r>
          </a:p>
          <a:p/>
          <a:p>
            <a:r>
              <a:t>KAYNAK: Kitap s. 119.</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Doğru seçeneği yeşil olarak gösterin; yanlış seçen öğrencilerden birine gerekçesini sordurun, sonra açıklamayı okuyun.</a:t>
            </a:r>
          </a:p>
          <a:p/>
          <a:p>
            <a:r>
              <a:t>SÖYLENEBİLİR: Hava durumu kısa sürelidir; iklim grafiği aylık ortalamalarla çizilir.</a:t>
            </a:r>
          </a:p>
          <a:p/>
          <a:p>
            <a:r>
              <a:t>KAYNAK: Kitap s. 118-119.</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Grafikten iklim türü çıkarmayı yoklamak.</a:t>
            </a:r>
          </a:p>
          <a:p/>
          <a:p>
            <a:r>
              <a:t>NASIL: Mini kâğıt.</a:t>
            </a:r>
          </a:p>
          <a:p/>
          <a:p>
            <a:r>
              <a:t>BEKLENEN CEVAP: A.</a:t>
            </a:r>
          </a:p>
          <a:p/>
          <a:p>
            <a:r>
              <a:t>KAYNAK: Kitap s. 117-118.</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Doğru seçeneği yeşil olarak gösterin; yanlış seçen öğrencilerden birine gerekçesini sordurun, sonra açıklamayı okuyun.</a:t>
            </a:r>
          </a:p>
          <a:p/>
          <a:p>
            <a:r>
              <a:t>SÖYLENEBİLİR: Akdeniz ikliminde yaz kurak, kutup ikliminde çizgi aşağıda, çölde sütunlar kısadır.</a:t>
            </a:r>
          </a:p>
          <a:p/>
          <a:p>
            <a:r>
              <a:t>KAYNAK: Kitap s. 117-119.</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3.1.3'ü dört kutuda toplamak (COĞ.9.3.3).</a:t>
            </a:r>
          </a:p>
          <a:p/>
          <a:p>
            <a:r>
              <a:t>NASIL: Her kutuyu bir öğrenciye okutun; 'Hangisini bu iki haftada en çok kullandık?' diye sorun.</a:t>
            </a:r>
          </a:p>
          <a:p/>
          <a:p>
            <a:r>
              <a:t>KAYNAK: Kitap s. 118-120; s. 134 (altı adımlı yönerge).</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kazanımını yoklamak.</a:t>
            </a:r>
          </a:p>
          <a:p/>
          <a:p>
            <a:r>
              <a:t>NASIL: Kâğıtları kapıda toplayın; 17. haftanın girişinde özetleyin.</a:t>
            </a:r>
          </a:p>
          <a:p/>
          <a:p>
            <a:r>
              <a:t>BEKLENEN CEVAP: 1) sıcaklık sol eksende çizgi (°C), yağış sağ eksende sütun (mm); yatay eksen aylar. · 2) veriye dayalı bir çıkarım (en yağışlı mevsim, yıllık fark…) ve amaca uygun kullanım (iklim türünü belirleme, iki yeri karşılaştırma). · 3) 4. adım; 15. haftada veri tablosundan sınıflandırma tablosuna aktarırken.</a:t>
            </a:r>
          </a:p>
          <a:p/>
          <a:p>
            <a:r>
              <a:t>KAYNAK: Ders planı 16. hafta çıkış kartı; kitap s. 119-120, 134.</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duyurmak.</a:t>
            </a:r>
          </a:p>
          <a:p/>
          <a:p>
            <a:r>
              <a:t>NASIL: Telefon gerekmez. 12-14. soruların cevap slaytları bu bölümün sonundaki pekiştirmededir: ders içinde zaman kalırsa birlikte çözülür, kalmazsa 17. haftanın girişinde kontrol edilir.</a:t>
            </a:r>
          </a:p>
          <a:p/>
          <a:p>
            <a:r>
              <a:t>KAYNAK: Ders planı 16. hafta 'ev çalışması': s. 135 12-14. sorular (tablodan grafiğe eksik bilgilerin doldurulması, iklim türünün adı, kullanım amaçları; cevaplar 17. haftanın girişinde kontrol edilir); s. 120 7. adım: karekodlu çalışma kâğıdı yerine COG9-CK-U3 Bölüm 3 tamamlanır. Kitap s. 121-123 okunur. Gözlem günlüğü 15 Ocak'a kadar sürer; 18. haftada sınıfa getirilir.</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ölçmesinin 9-14. sorularının yönergesini iki haftalık süreçle eşleştirmek.</a:t>
            </a:r>
          </a:p>
          <a:p/>
          <a:p>
            <a:r>
              <a:t>SÜRE: Pekiştirme (esnek): 7 dk — 9. ve 11. sorular sözlü, 10. soru Bursa grafiği; 12-14 ev çalışmasıdır (cevap slaytları kontrol içindir).</a:t>
            </a:r>
          </a:p>
          <a:p/>
          <a:p>
            <a:r>
              <a:t>NASIL: Altı adımı okutun ve sağdaki etiketlerle eşleştirin: kitabın yönergesi programın süreç bileşenleriyle (a-e) aynıdır. 'Sınıflandırmayı ne zaman yaptık?' (15. hafta) sorusu çıkış kartındadır.</a:t>
            </a:r>
          </a:p>
          <a:p/>
          <a:p>
            <a:r>
              <a:t>BEKLENEN CEVAP: 1-4. adımlar 15. haftada (a, b, c, ç), 5-6. adımlar 16. haftada (d, e).</a:t>
            </a:r>
          </a:p>
          <a:p/>
          <a:p>
            <a:r>
              <a:t>KAYNAK: Kitap s. 134 (yönerge birebir); program COĞ.9.3.3 a-e.</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9. soru: iklim grafiğinin amacı (OGM Materyal 146 ile aynı).</a:t>
            </a:r>
          </a:p>
          <a:p/>
          <a:p>
            <a:r>
              <a:t>NASIL: Fikirleri okutun; parmakla 'amaç olabilir / olamaz'. Birden fazla seçim yapılabilir.</a:t>
            </a:r>
          </a:p>
          <a:p/>
          <a:p>
            <a:r>
              <a:t>BEKLENEN CEVAP: 1. ve 2. fikirler: sayısal verileri görselleştirip iklim özelliklerini kolayca açıklanabilir hâle getirmek; yağış ve sıcaklıkta zamana bağlı değişimleri görmek.</a:t>
            </a:r>
          </a:p>
          <a:p/>
          <a:p>
            <a:r>
              <a:t>KAYNAK: Kitap s. 134 9. soru; OGM Materyal 146 (aynı cevap). Yanlış fikirlerin gerekçeleri s. 118 (iklim-hava durumu) ve bilimsel bilgidir.</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9. soru: iklim grafiğinin amacı (OGM Materyal 146 ile aynı).</a:t>
            </a:r>
          </a:p>
          <a:p/>
          <a:p>
            <a:r>
              <a:t>NASIL: Fikirleri okutun; parmakla 'amaç olabilir / olamaz'. Birden fazla seçim yapılabilir.</a:t>
            </a:r>
          </a:p>
          <a:p/>
          <a:p>
            <a:r>
              <a:t>BEKLENEN CEVAP: 1. ve 2. fikirler: sayısal verileri görselleştirip iklim özelliklerini kolayca açıklanabilir hâle getirmek; yağış ve sıcaklıkta zamana bağlı değişimleri görmek.</a:t>
            </a:r>
          </a:p>
          <a:p/>
          <a:p>
            <a:r>
              <a:t>KAYNAK: Kitap s. 134 9. soru; OGM Materyal 146 (aynı cevap). Yanlış fikirlerin gerekçeleri s. 118 (iklim-hava durumu) ve bilimsel bilgidir.</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10. soru: sıcaklık-yağış grafiğinin iklim verilerini görselleştirmedeki avantajları.</a:t>
            </a:r>
          </a:p>
          <a:p/>
          <a:p>
            <a:r>
              <a:t>NASIL: Grafiği inceletin; 'Tek grafikte neyi birlikte görüyoruz?' sorusuyla başlayın. Kitapta grafiğin değerleri yazılmaz; sayı okumayın, özellikleri karşılaştırın (yağış kışın fazla, yazın az; sıcaklık temmuz-ağustosta en yüksek).</a:t>
            </a:r>
          </a:p>
          <a:p/>
          <a:p>
            <a:r>
              <a:t>BEKLENEN CEVAP: Sıcaklık (çizgi, °C) ve yağış (sütun, mm) aynı grafikte, aylara göre birlikte görülür; en sıcak-en soğuk ay, yağışlı ve kurak dönem bir bakışta okunur; farklı yerler kolayca karşılaştırılır.</a:t>
            </a:r>
          </a:p>
          <a:p/>
          <a:p>
            <a:r>
              <a:t>KAYNAK: Kitap s. 134 10. soru ve Bursa grafiği; s. 119 ('Bir yere ait sıcaklık ve yağış değerlerini gösteren grafikler sayesinde o yere ait iklim özellikleriyle ilgili yorum yapılabilir.'). Avantaj listesi bilimseldir; OGM'de bu sorunun uygulaması yoktur.</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10. soru: sıcaklık-yağış grafiğinin iklim verilerini görselleştirmedeki avantajları.</a:t>
            </a:r>
          </a:p>
          <a:p/>
          <a:p>
            <a:r>
              <a:t>NASIL: Grafiği inceletin; 'Tek grafikte neyi birlikte görüyoruz?' sorusuyla başlayın. Kitapta grafiğin değerleri yazılmaz; sayı okumayın, özellikleri karşılaştırın (yağış kışın fazla, yazın az; sıcaklık temmuz-ağustosta en yüksek).</a:t>
            </a:r>
          </a:p>
          <a:p/>
          <a:p>
            <a:r>
              <a:t>BEKLENEN CEVAP: Sıcaklık (çizgi, °C) ve yağış (sütun, mm) aynı grafikte, aylara göre birlikte görülür; en sıcak-en soğuk ay, yağışlı ve kurak dönem bir bakışta okunur; farklı yerler kolayca karşılaştırılır.</a:t>
            </a:r>
          </a:p>
          <a:p/>
          <a:p>
            <a:r>
              <a:t>KAYNAK: Kitap s. 134 10. soru ve Bursa grafiği; s. 119 ('Bir yere ait sıcaklık ve yağış değerlerini gösteren grafikler sayesinde o yere ait iklim özellikleriyle ilgili yorum yapılabilir.'). Avantaj listesi bilimseldir; OGM'de bu sorunun uygulaması yoktur.</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11. soru: iklim verisi için güvenilir kaynaklar.</a:t>
            </a:r>
          </a:p>
          <a:p/>
          <a:p>
            <a:r>
              <a:t>NASIL: Seçenekleri okutun; parmakla cevap. 'Güvenli hizmet sunan' ifadesine dikkat çekin. Kitap s. 86'daki Meteoroloji Genel Müdürlüğünün adresini ve resmî istatistik hizmetini örnek verin.</a:t>
            </a:r>
          </a:p>
          <a:p/>
          <a:p>
            <a:r>
              <a:t>BEKLENEN CEVAP: E) I, II ve III.</a:t>
            </a:r>
          </a:p>
          <a:p/>
          <a:p>
            <a:r>
              <a:t>KAYNAK: Kitap s. 134 11. soru; s. 86 (MGM, www.mgm.gov.tr, 'İllere ait resmî istatistik veriler'). Kitabın cevap anahtarı karekoddadır; cevap soru metnine ('güvenli hizmet sunan') ve bilimsel kaynak ölçütlerine dayanır.</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11. soru: iklim verisi için güvenilir kaynaklar.</a:t>
            </a:r>
          </a:p>
          <a:p/>
          <a:p>
            <a:r>
              <a:t>NASIL: Seçenekleri okutun; parmakla cevap. 'Güvenli hizmet sunan' ifadesine dikkat çekin. Kitap s. 86'daki Meteoroloji Genel Müdürlüğünün adresini ve resmî istatistik hizmetini örnek verin.</a:t>
            </a:r>
          </a:p>
          <a:p/>
          <a:p>
            <a:r>
              <a:t>BEKLENEN CEVAP: E) I, II ve III.</a:t>
            </a:r>
          </a:p>
          <a:p/>
          <a:p>
            <a:r>
              <a:t>KAYNAK: Kitap s. 134 11. soru; s. 86 (MGM, www.mgm.gov.tr, 'İllere ait resmî istatistik veriler'). Kitabın cevap anahtarı karekoddadır; cevap soru metnine ('güvenli hizmet sunan') ve bilimsel kaynak ölçütlerine dayanır.</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12. soru: iklim grafiği için tablodaki hangi veriler kullanılır? (OGM Materyal 144 ile aynı)</a:t>
            </a:r>
          </a:p>
          <a:p/>
          <a:p>
            <a:r>
              <a:t>NASIL: Satır adlarını okutun; 'Grafikte çizgi neyi, sütun neyi gösteriyordu?' diye sorun.</a:t>
            </a:r>
          </a:p>
          <a:p/>
          <a:p>
            <a:r>
              <a:t>BEKLENEN CEVAP: A ve F: aylık ortalama sıcaklık ile aylık toplam yağış miktarı ortalaması. (B, C, G, H sıcaklığın uç değerleri; D güneşlenme süresi; E yağışlı gün sayısı — iklim grafiğinde kullanılmaz.)</a:t>
            </a:r>
          </a:p>
          <a:p/>
          <a:p>
            <a:r>
              <a:t>KAYNAK: Kitap s. 135 12. soru ve tablosu (değerler kitap metnine karşı denetlendi); OGM Materyal 144 (cevap A ve F).</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12. soru: iklim grafiği için tablodaki hangi veriler kullanılır? (OGM Materyal 144 ile aynı)</a:t>
            </a:r>
          </a:p>
          <a:p/>
          <a:p>
            <a:r>
              <a:t>NASIL: Satır adlarını okutun; 'Grafikte çizgi neyi, sütun neyi gösteriyordu?' diye sorun.</a:t>
            </a:r>
          </a:p>
          <a:p/>
          <a:p>
            <a:r>
              <a:t>BEKLENEN CEVAP: A ve F: aylık ortalama sıcaklık ile aylık toplam yağış miktarı ortalaması. (B, C, G, H sıcaklığın uç değerleri; D güneşlenme süresi; E yağışlı gün sayısı — iklim grafiğinde kullanılmaz.)</a:t>
            </a:r>
          </a:p>
          <a:p/>
          <a:p>
            <a:r>
              <a:t>KAYNAK: Kitap s. 135 12. soru ve tablosu (değerler kitap metnine karşı denetlendi); OGM Materyal 144 (cevap A ve F).</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13. soru: grafiği tablodaki A ve F satırlarıyla tamamlamak, tablonun boşluklarını hesapla doldurmak.</a:t>
            </a:r>
          </a:p>
          <a:p/>
          <a:p>
            <a:r>
              <a:t>NASIL: Grafikte ocak-haziran çizilidir; temmuz-aralık A (sıcaklık) ve F (yağış) satırlarından eklenir. Tabloyu doldururken temmuz (23,4) ile ağustosu (23,5) karıştırmamaya dikkat: en sıcak ay ağustostur. Mevsimler üçer ayın toplamıdır. Cevap slaytları izleyen iki slayttır.</a:t>
            </a:r>
          </a:p>
          <a:p/>
          <a:p>
            <a:r>
              <a:t>BEKLENEN CEVAP: Temmuz-aralık tablodan tamamlanır; en sıcak ay ağustos (23,5 °C), en soğuk ay ocak (0,3 °C); en çok yağış ilkbaharda (132,9 mm) ve mayısta (51,4 mm); en kurak mevsim yaz (63,5 mm); yıllık toplam 392,4 mm; iklim türü karasal iklim (istasyon koordinatlara göre Ankara).</a:t>
            </a:r>
          </a:p>
          <a:p/>
          <a:p>
            <a:r>
              <a:t>KAYNAK: Kitap s. 135 13. soru (grafik ve tablo) ve 12. sorunun tablosu.</a:t>
            </a:r>
          </a:p>
          <a:p/>
          <a:p>
            <a:r>
              <a:t>NOT: Hesap (s. 135 tablosu, A ve F satırları): en sıcak ay ağustos 23,5 °C (temmuz 23,4 °C'tan 0,1 fazla) · en soğuk ay ocak 0,3 °C · yıllık sıcaklık farkı 23,5 − 0,3 = 23,2 °C · mevsimlik yağış: kış (aralık + ocak + şubat) 44,2 + 39,9 + 35,1 = 119,2 mm; ilkbahar 39,7 + 41,8 + 51,4 = 132,9 mm; yaz 36,7 + 14,1 + 12,7 = 63,5 mm; sonbahar 17,9 + 27,1 + 31,8 = 76,8 mm · en çok yağış mayıs 51,4 mm · yıllık toplam 392,4 mm (tablonun 'Yıllık' değeriyle aynı; dört mevsimin toplamı da aynı) · aylık ortalamaların ortalaması 12,0 °C (tablodaki yıllık değer). Kitap istasyonun adını vermez (başlık boş bırakılmıştır); enlem 39° 57' K, boylam 32° 53' D ve 890 m yükselti koordinatlara göre Ankara'nın konumudur. Öğrenci adı bilmeden de iklim türünü verilerden ve Harita 3.13'ten (İç Anadolu, karasal iklim) bulabilir.</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13. soru cevabı: tamamlanmış grafik.</a:t>
            </a:r>
          </a:p>
          <a:p/>
          <a:p>
            <a:r>
              <a:t>NASIL: Yeşil çerçevedeki aylar (temmuz-aralık) öğrencinin eklediği kısımdır: sıcaklık noktaları A, yağış sütunları F satırından. Öğrencilerin grafikleriyle karşılaştırın; ölçek kitaptaki gibi 0-30 °C ve 0-60 mm'dir. Başlığın boşluğuna istasyonun adı yazılır.</a:t>
            </a:r>
          </a:p>
          <a:p/>
          <a:p>
            <a:r>
              <a:t>BEKLENEN CEVAP: Temmuz-aralık tablodan tamamlanır; en sıcak ay ağustos (23,5 °C), en soğuk ay ocak (0,3 °C); en çok yağış ilkbaharda (132,9 mm) ve mayısta (51,4 mm); en kurak mevsim yaz (63,5 mm); yıllık toplam 392,4 mm; iklim türü karasal iklim (istasyon koordinatlara göre Ankara).</a:t>
            </a:r>
          </a:p>
          <a:p/>
          <a:p>
            <a:r>
              <a:t>KAYNAK: Kitap s. 135 (grafik ve tablo; değerler birebir).</a:t>
            </a:r>
          </a:p>
          <a:p/>
          <a:p>
            <a:r>
              <a:t>NOT: Kitap istasyonun adını vermez (başlık boş bırakılmıştır); enlem 39° 57' K, boylam 32° 53' D ve 890 m yükselti koordinatlara göre Ankara'nın konumudur. Öğrenci adı bilmeden de iklim türünü verilerden ve Harita 3.13'ten (İç Anadolu, karasal iklim) bulabilir.</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13. soru cevabı: tablonun boşlukları ve iklim türü.</a:t>
            </a:r>
          </a:p>
          <a:p/>
          <a:p>
            <a:r>
              <a:t>NASIL: Her satırı tablodan birlikte bulun: en sıcak ayda temmuz (23,4) ile ağustosu (23,5) karşılaştırın; mevsim toplamlarını üçer ayı toplayarak hesaplatın; iklim türünü özellikler ve Harita 3.13 ile gerekçelendirin.</a:t>
            </a:r>
          </a:p>
          <a:p/>
          <a:p>
            <a:r>
              <a:t>BEKLENEN CEVAP: Temmuz-aralık tablodan tamamlanır; en sıcak ay ağustos (23,5 °C), en soğuk ay ocak (0,3 °C); en çok yağış ilkbaharda (132,9 mm) ve mayısta (51,4 mm); en kurak mevsim yaz (63,5 mm); yıllık toplam 392,4 mm; iklim türü karasal iklim (istasyon koordinatlara göre Ankara).</a:t>
            </a:r>
          </a:p>
          <a:p/>
          <a:p>
            <a:r>
              <a:t>KAYNAK: Kitap s. 135 tablosu (A ve F satırları); s. 119 Harita 3.13 (İç Anadolu: karasal iklim).</a:t>
            </a:r>
          </a:p>
          <a:p/>
          <a:p>
            <a:r>
              <a:t>NOT: Hesap (s. 135 tablosu, A ve F satırları): en sıcak ay ağustos 23,5 °C (temmuz 23,4 °C'tan 0,1 fazla) · en soğuk ay ocak 0,3 °C · yıllık sıcaklık farkı 23,5 − 0,3 = 23,2 °C · mevsimlik yağış: kış (aralık + ocak + şubat) 44,2 + 39,9 + 35,1 = 119,2 mm; ilkbahar 39,7 + 41,8 + 51,4 = 132,9 mm; yaz 36,7 + 14,1 + 12,7 = 63,5 mm; sonbahar 17,9 + 27,1 + 31,8 = 76,8 mm · en çok yağış mayıs 51,4 mm · yıllık toplam 392,4 mm (tablonun 'Yıllık' değeriyle aynı; dört mevsimin toplamı da aynı) · aylık ortalamaların ortalaması 12,0 °C (tablodaki yıllık değer). Kitap istasyonun adını vermez (başlık boş bırakılmıştır); enlem 39° 57' K, boylam 32° 53' D ve 890 m yükselti koordinatlara göre Ankara'nın konumudur. Öğrenci adı bilmeden de iklim türünü verilerden ve Harita 3.13'ten (İç Anadolu, karasal iklim) bulabilir.</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14. soru: iklim grafiğinin kullanım amaçları (süreç bileşeni e).</a:t>
            </a:r>
          </a:p>
          <a:p/>
          <a:p>
            <a:r>
              <a:t>NASIL: Üç örnek isteyin; kitap s. 76'daki tarım planlaması cümlesini hatırlatın.</a:t>
            </a:r>
          </a:p>
          <a:p/>
          <a:p>
            <a:r>
              <a:t>BEKLENEN CEVAP: İklim türünü belirlemek; farklı yerlerin iklimini karşılaştırmak; tarım, turizm, enerji ve su kaynakları planlamasına veri sağlamak; iklimin günlük hayata etkisini açıklamak.</a:t>
            </a:r>
          </a:p>
          <a:p/>
          <a:p>
            <a:r>
              <a:t>KAYNAK: Kitap s. 135 14. soru; s. 76 ('şehirdeki tarım planlamasında uzun yıllar boyunca gözlemlenen sıcaklık ve yağış özellikleri dikkate alınır'); s. 77 (sağlık, enerji tüketimi, tarım, ulaşım). Diğer örnekler bilimseldir.</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14. soru: iklim grafiğinin kullanım amaçları (süreç bileşeni e).</a:t>
            </a:r>
          </a:p>
          <a:p/>
          <a:p>
            <a:r>
              <a:t>NASIL: Üç örnek isteyin; kitap s. 76'daki tarım planlaması cümlesini hatırlatın.</a:t>
            </a:r>
          </a:p>
          <a:p/>
          <a:p>
            <a:r>
              <a:t>BEKLENEN CEVAP: İklim türünü belirlemek; farklı yerlerin iklimini karşılaştırmak; tarım, turizm, enerji ve su kaynakları planlamasına veri sağlamak; iklimin günlük hayata etkisini açıklamak.</a:t>
            </a:r>
          </a:p>
          <a:p/>
          <a:p>
            <a:r>
              <a:t>KAYNAK: Kitap s. 135 14. soru; s. 76 ('şehirdeki tarım planlamasında uzun yıllar boyunca gözlemlenen sıcaklık ve yağış özellikleri dikkate alınır'); s. 77 (sağlık, enerji tüketimi, tarım, ulaşım). Diğer örnekler bilimseldir.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6.jpg"/><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 Id="rId3" Type="http://schemas.openxmlformats.org/officeDocument/2006/relationships/image" Target="../media/image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 Id="rId3" Type="http://schemas.openxmlformats.org/officeDocument/2006/relationships/image" Target="../media/image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 Id="rId3" Type="http://schemas.openxmlformats.org/officeDocument/2006/relationships/image" Target="../media/image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 Id="rId3" Type="http://schemas.openxmlformats.org/officeDocument/2006/relationships/image" Target="../media/image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B85C12"/>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16.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16</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350" b="1" i="0">
                <a:solidFill>
                  <a:srgbClr val="FFFFFF"/>
                </a:solidFill>
                <a:latin typeface="Calibri"/>
              </a:rPr>
              <a:t>İklim Türleri II: Grafik Çizimi, Harita ve İnfografik</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4-8 Ocak 2027 · 2 ders saati · Kitap s. 119-120, 134-135</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COĞ.9.3.3</a:t>
            </a:r>
          </a:p>
        </p:txBody>
      </p:sp>
      <p:sp>
        <p:nvSpPr>
          <p:cNvPr id="10" name="TextBox 9"/>
          <p:cNvSpPr txBox="1"/>
          <p:nvPr/>
        </p:nvSpPr>
        <p:spPr>
          <a:xfrm>
            <a:off x="3063240" y="2532888"/>
            <a:ext cx="8412480" cy="12606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Türkiye ve dünyadaki farklı iklim türlerine sahip yerlerin iklim verilerini kullanarak tablo, grafik, şekil ve/veya diyagram hazırlayabilme</a:t>
            </a:r>
          </a:p>
        </p:txBody>
      </p:sp>
      <p:sp>
        <p:nvSpPr>
          <p:cNvPr id="11" name="TextBox 10"/>
          <p:cNvSpPr txBox="1"/>
          <p:nvPr/>
        </p:nvSpPr>
        <p:spPr>
          <a:xfrm>
            <a:off x="3063240" y="39032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4268978"/>
            <a:ext cx="8412480" cy="1656334"/>
          </a:xfrm>
          <a:prstGeom prst="rect">
            <a:avLst/>
          </a:prstGeom>
          <a:noFill/>
        </p:spPr>
        <p:txBody>
          <a:bodyPr wrap="square" anchor="t" lIns="73152" rIns="73152" tIns="36576" bIns="36576">
            <a:noAutofit/>
          </a:bodyPr>
          <a:lstStyle/>
          <a:p>
            <a:pPr algn="l" marL="331683" indent="-331683">
              <a:spcBef>
                <a:spcPts val="0"/>
              </a:spcBef>
              <a:spcAft>
                <a:spcPts val="487"/>
              </a:spcAft>
            </a:pPr>
            <a:r>
              <a:rPr lang="tr-TR" sz="1950" b="1" i="0">
                <a:solidFill>
                  <a:srgbClr val="FCC021"/>
                </a:solidFill>
                <a:latin typeface="Calibri"/>
              </a:rPr>
              <a:t>d)  </a:t>
            </a:r>
            <a:r>
              <a:rPr lang="tr-TR" sz="1950" b="0" i="0">
                <a:solidFill>
                  <a:srgbClr val="FFFFFF"/>
                </a:solidFill>
                <a:latin typeface="Calibri"/>
              </a:rPr>
              <a:t>Türkiye ve dünyadaki farklı iklim türlerine sahip yerlerin iklim verilerini tablo, grafik, şekil ve/veya diyagram şeklinde görselleştirir.</a:t>
            </a:r>
          </a:p>
          <a:p>
            <a:pPr algn="l" marL="323233" indent="-323233">
              <a:spcBef>
                <a:spcPts val="0"/>
              </a:spcBef>
              <a:spcAft>
                <a:spcPts val="0"/>
              </a:spcAft>
            </a:pPr>
            <a:r>
              <a:rPr lang="tr-TR" sz="1950" b="1" i="0">
                <a:solidFill>
                  <a:srgbClr val="FCC021"/>
                </a:solidFill>
                <a:latin typeface="Calibri"/>
              </a:rPr>
              <a:t>e)  </a:t>
            </a:r>
            <a:r>
              <a:rPr lang="tr-TR" sz="1950" b="0" i="0">
                <a:solidFill>
                  <a:srgbClr val="FFFFFF"/>
                </a:solidFill>
                <a:latin typeface="Calibri"/>
              </a:rPr>
              <a:t>Türkiye ve dünyadaki farklı iklim türlerine sahip yerlerin iklim verilerini kullanarak görselleştirdiği tablo, grafik, şekil ve/veya diyagramı amacına uygun kullanır.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(B): İklim Türleri ve İklim Değişiklikleri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47 / 217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16.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Nerede kalmıştık?</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Takım durumu, günlükler</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Grafiği çizelim</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Eksen, ölçek, çizgi, sütun</a:t>
            </a:r>
          </a:p>
        </p:txBody>
      </p:sp>
      <p:sp>
        <p:nvSpPr>
          <p:cNvPr id="13" name="Oval 12"/>
          <p:cNvSpPr/>
          <p:nvPr/>
        </p:nvSpPr>
        <p:spPr>
          <a:xfrm>
            <a:off x="5711798"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Haritada gösterelim</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Konum ve dağılış</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İnfografik</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Grafik, fotoğraf, etki</a:t>
            </a:r>
          </a:p>
        </p:txBody>
      </p:sp>
      <p:sp>
        <p:nvSpPr>
          <p:cNvPr id="19" name="Oval 18"/>
          <p:cNvSpPr/>
          <p:nvPr/>
        </p:nvSpPr>
        <p:spPr>
          <a:xfrm>
            <a:off x="10266606"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Sunalım, pekiştirelim</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Üç çıkarım; ölçme 9-14</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48 / 217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Nerede kalmıştık?</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16. HAFTA</a:t>
            </a:r>
          </a:p>
        </p:txBody>
      </p:sp>
      <p:graphicFrame>
        <p:nvGraphicFramePr>
          <p:cNvPr id="6" name="Table 5"/>
          <p:cNvGraphicFramePr>
            <a:graphicFrameLocks noGrp="1"/>
          </p:cNvGraphicFramePr>
          <p:nvPr/>
        </p:nvGraphicFramePr>
        <p:xfrm>
          <a:off x="502920" y="1216152"/>
          <a:ext cx="6675120" cy="4846320"/>
        </p:xfrm>
        <a:graphic>
          <a:graphicData uri="http://schemas.openxmlformats.org/drawingml/2006/table">
            <a:tbl>
              <a:tblPr firstRow="1" bandRow="1">
                <a:tableStyleId>{5C22544A-7EE6-4342-B048-85BDC9FD1C3A}</a:tableStyleId>
              </a:tblPr>
              <a:tblGrid>
                <a:gridCol w="2286000"/>
                <a:gridCol w="1097280"/>
                <a:gridCol w="1097280"/>
                <a:gridCol w="1097280"/>
                <a:gridCol w="1097280"/>
              </a:tblGrid>
              <a:tr h="457200">
                <a:tc>
                  <a:txBody>
                    <a:bodyPr wrap="square"/>
                    <a:lstStyle/>
                    <a:p>
                      <a:pPr algn="ctr">
                        <a:spcBef>
                          <a:spcPts val="0"/>
                        </a:spcBef>
                        <a:spcAft>
                          <a:spcPts val="0"/>
                        </a:spcAft>
                      </a:pPr>
                      <a:r>
                        <a:rPr lang="tr-TR" sz="1600" b="1" i="0">
                          <a:solidFill>
                            <a:srgbClr val="FFFFFF"/>
                          </a:solidFill>
                          <a:latin typeface="Calibri"/>
                        </a:rPr>
                        <a:t>Takım</a:t>
                      </a:r>
                    </a:p>
                  </a:txBody>
                  <a:tcPr marL="54864" marR="54864" marT="18288" marB="18288" anchor="ctr">
                    <a:solidFill>
                      <a:srgbClr val="B85C12"/>
                    </a:solidFill>
                  </a:tcPr>
                </a:tc>
                <a:tc>
                  <a:txBody>
                    <a:bodyPr wrap="square"/>
                    <a:lstStyle/>
                    <a:p>
                      <a:pPr algn="ctr">
                        <a:spcBef>
                          <a:spcPts val="0"/>
                        </a:spcBef>
                        <a:spcAft>
                          <a:spcPts val="0"/>
                        </a:spcAft>
                      </a:pPr>
                      <a:r>
                        <a:rPr lang="tr-TR" sz="1600" b="1" i="0">
                          <a:solidFill>
                            <a:srgbClr val="FFFFFF"/>
                          </a:solidFill>
                          <a:latin typeface="Calibri"/>
                        </a:rPr>
                        <a:t>a) amaç</a:t>
                      </a:r>
                    </a:p>
                  </a:txBody>
                  <a:tcPr marL="54864" marR="54864" marT="18288" marB="18288" anchor="ctr">
                    <a:solidFill>
                      <a:srgbClr val="B85C12"/>
                    </a:solidFill>
                  </a:tcPr>
                </a:tc>
                <a:tc>
                  <a:txBody>
                    <a:bodyPr wrap="square"/>
                    <a:lstStyle/>
                    <a:p>
                      <a:pPr algn="ctr">
                        <a:spcBef>
                          <a:spcPts val="0"/>
                        </a:spcBef>
                        <a:spcAft>
                          <a:spcPts val="0"/>
                        </a:spcAft>
                      </a:pPr>
                      <a:r>
                        <a:rPr lang="tr-TR" sz="1600" b="1" i="0">
                          <a:solidFill>
                            <a:srgbClr val="FFFFFF"/>
                          </a:solidFill>
                          <a:latin typeface="Calibri"/>
                        </a:rPr>
                        <a:t>b) tür, araç</a:t>
                      </a:r>
                    </a:p>
                  </a:txBody>
                  <a:tcPr marL="54864" marR="54864" marT="18288" marB="18288" anchor="ctr">
                    <a:solidFill>
                      <a:srgbClr val="B85C12"/>
                    </a:solidFill>
                  </a:tcPr>
                </a:tc>
                <a:tc>
                  <a:txBody>
                    <a:bodyPr wrap="square"/>
                    <a:lstStyle/>
                    <a:p>
                      <a:pPr algn="ctr">
                        <a:spcBef>
                          <a:spcPts val="0"/>
                        </a:spcBef>
                        <a:spcAft>
                          <a:spcPts val="0"/>
                        </a:spcAft>
                      </a:pPr>
                      <a:r>
                        <a:rPr lang="tr-TR" sz="1600" b="1" i="0">
                          <a:solidFill>
                            <a:srgbClr val="FFFFFF"/>
                          </a:solidFill>
                          <a:latin typeface="Calibri"/>
                        </a:rPr>
                        <a:t>c) veri</a:t>
                      </a:r>
                    </a:p>
                  </a:txBody>
                  <a:tcPr marL="54864" marR="54864" marT="18288" marB="18288" anchor="ctr">
                    <a:solidFill>
                      <a:srgbClr val="B85C12"/>
                    </a:solidFill>
                  </a:tcPr>
                </a:tc>
                <a:tc>
                  <a:txBody>
                    <a:bodyPr wrap="square"/>
                    <a:lstStyle/>
                    <a:p>
                      <a:pPr algn="ctr">
                        <a:spcBef>
                          <a:spcPts val="0"/>
                        </a:spcBef>
                        <a:spcAft>
                          <a:spcPts val="0"/>
                        </a:spcAft>
                      </a:pPr>
                      <a:r>
                        <a:rPr lang="tr-TR" sz="1600" b="1" i="0">
                          <a:solidFill>
                            <a:srgbClr val="FFFFFF"/>
                          </a:solidFill>
                          <a:latin typeface="Calibri"/>
                        </a:rPr>
                        <a:t>ç) tablo</a:t>
                      </a:r>
                    </a:p>
                  </a:txBody>
                  <a:tcPr marL="54864" marR="54864" marT="18288" marB="18288" anchor="ctr">
                    <a:solidFill>
                      <a:srgbClr val="B85C12"/>
                    </a:solidFill>
                  </a:tcPr>
                </a:tc>
              </a:tr>
              <a:tr h="548640">
                <a:tc>
                  <a:txBody>
                    <a:bodyPr wrap="square"/>
                    <a:lstStyle/>
                    <a:p>
                      <a:pPr algn="l">
                        <a:spcBef>
                          <a:spcPts val="0"/>
                        </a:spcBef>
                        <a:spcAft>
                          <a:spcPts val="0"/>
                        </a:spcAft>
                      </a:pPr>
                      <a:r>
                        <a:rPr lang="tr-TR" sz="1700" b="0" i="0">
                          <a:solidFill>
                            <a:srgbClr val="262626"/>
                          </a:solidFill>
                          <a:latin typeface="Calibri"/>
                        </a:rPr>
                        <a:t>Sıcak A</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Sıcak B</a:t>
                      </a: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r>
              <a:tr h="548640">
                <a:tc>
                  <a:txBody>
                    <a:bodyPr wrap="square"/>
                    <a:lstStyle/>
                    <a:p>
                      <a:pPr algn="l">
                        <a:spcBef>
                          <a:spcPts val="0"/>
                        </a:spcBef>
                        <a:spcAft>
                          <a:spcPts val="0"/>
                        </a:spcAft>
                      </a:pPr>
                      <a:r>
                        <a:rPr lang="tr-TR" sz="1700" b="0" i="0">
                          <a:solidFill>
                            <a:srgbClr val="262626"/>
                          </a:solidFill>
                          <a:latin typeface="Calibri"/>
                        </a:rPr>
                        <a:t>Ilıman A</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Ilıman B</a:t>
                      </a: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r>
              <a:tr h="548640">
                <a:tc>
                  <a:txBody>
                    <a:bodyPr wrap="square"/>
                    <a:lstStyle/>
                    <a:p>
                      <a:pPr algn="l">
                        <a:spcBef>
                          <a:spcPts val="0"/>
                        </a:spcBef>
                        <a:spcAft>
                          <a:spcPts val="0"/>
                        </a:spcAft>
                      </a:pPr>
                      <a:r>
                        <a:rPr lang="tr-TR" sz="1700" b="0" i="0">
                          <a:solidFill>
                            <a:srgbClr val="262626"/>
                          </a:solidFill>
                          <a:latin typeface="Calibri"/>
                        </a:rPr>
                        <a:t>Soğuk A</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Soğuk B</a:t>
                      </a: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r>
              <a:tr h="548640">
                <a:tc>
                  <a:txBody>
                    <a:bodyPr wrap="square"/>
                    <a:lstStyle/>
                    <a:p>
                      <a:pPr algn="l">
                        <a:spcBef>
                          <a:spcPts val="0"/>
                        </a:spcBef>
                        <a:spcAft>
                          <a:spcPts val="0"/>
                        </a:spcAft>
                      </a:pPr>
                      <a:r>
                        <a:rPr lang="tr-TR" sz="1700" b="0" i="0">
                          <a:solidFill>
                            <a:srgbClr val="262626"/>
                          </a:solidFill>
                          <a:latin typeface="Calibri"/>
                        </a:rPr>
                        <a:t>Türkiye A</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548640">
                <a:tc>
                  <a:txBody>
                    <a:bodyPr wrap="square"/>
                    <a:lstStyle/>
                    <a:p>
                      <a:pPr algn="l">
                        <a:spcBef>
                          <a:spcPts val="0"/>
                        </a:spcBef>
                        <a:spcAft>
                          <a:spcPts val="0"/>
                        </a:spcAft>
                      </a:pPr>
                      <a:r>
                        <a:rPr lang="tr-TR" sz="1700" b="0" i="0">
                          <a:solidFill>
                            <a:srgbClr val="262626"/>
                          </a:solidFill>
                          <a:latin typeface="Calibri"/>
                        </a:rPr>
                        <a:t>Türkiye B</a:t>
                      </a: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r>
            </a:tbl>
          </a:graphicData>
        </a:graphic>
      </p:graphicFrame>
      <p:sp>
        <p:nvSpPr>
          <p:cNvPr id="7" name="Rounded Rectangle 6"/>
          <p:cNvSpPr/>
          <p:nvPr/>
        </p:nvSpPr>
        <p:spPr>
          <a:xfrm>
            <a:off x="7406640" y="1216152"/>
            <a:ext cx="4282135" cy="160020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7406640" y="1216152"/>
            <a:ext cx="4282135" cy="530352"/>
          </a:xfrm>
          <a:prstGeom prst="roundRect">
            <a:avLst>
              <a:gd name="adj" fmla="val 25000"/>
            </a:avLst>
          </a:prstGeom>
          <a:solidFill>
            <a:srgbClr val="4F4F4F"/>
          </a:solidFill>
          <a:ln>
            <a:noFill/>
          </a:ln>
          <a:effectLst/>
        </p:spPr>
        <p:txBody>
          <a:bodyPr rtlCol="0" anchor="ctr"/>
          <a:lstStyle/>
          <a:p/>
        </p:txBody>
      </p:sp>
      <p:sp>
        <p:nvSpPr>
          <p:cNvPr id="9" name="Rectangle 8"/>
          <p:cNvSpPr/>
          <p:nvPr/>
        </p:nvSpPr>
        <p:spPr>
          <a:xfrm>
            <a:off x="7406640" y="1481328"/>
            <a:ext cx="4282135" cy="265176"/>
          </a:xfrm>
          <a:prstGeom prst="rect">
            <a:avLst/>
          </a:prstGeom>
          <a:solidFill>
            <a:srgbClr val="4F4F4F"/>
          </a:solidFill>
          <a:ln>
            <a:noFill/>
          </a:ln>
          <a:effectLst/>
        </p:spPr>
        <p:txBody>
          <a:bodyPr rtlCol="0" anchor="ctr"/>
          <a:lstStyle/>
          <a:p/>
        </p:txBody>
      </p:sp>
      <p:sp>
        <p:nvSpPr>
          <p:cNvPr id="10" name="TextBox 9"/>
          <p:cNvSpPr txBox="1"/>
          <p:nvPr/>
        </p:nvSpPr>
        <p:spPr>
          <a:xfrm>
            <a:off x="7498080" y="1216152"/>
            <a:ext cx="4099255"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Gözlem günlüğü</a:t>
            </a:r>
          </a:p>
        </p:txBody>
      </p:sp>
      <p:sp>
        <p:nvSpPr>
          <p:cNvPr id="11" name="TextBox 10"/>
          <p:cNvSpPr txBox="1"/>
          <p:nvPr/>
        </p:nvSpPr>
        <p:spPr>
          <a:xfrm>
            <a:off x="7516368" y="1819656"/>
            <a:ext cx="4062679" cy="92354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Günlüğünü masanın üstüne koy.</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Kontrol: bu hafta</a:t>
            </a:r>
          </a:p>
        </p:txBody>
      </p:sp>
      <p:sp>
        <p:nvSpPr>
          <p:cNvPr id="12" name="Rounded Rectangle 11"/>
          <p:cNvSpPr/>
          <p:nvPr/>
        </p:nvSpPr>
        <p:spPr>
          <a:xfrm>
            <a:off x="7406640" y="2953512"/>
            <a:ext cx="4282135" cy="20574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7406640" y="2953512"/>
            <a:ext cx="4282135" cy="530352"/>
          </a:xfrm>
          <a:prstGeom prst="roundRect">
            <a:avLst>
              <a:gd name="adj" fmla="val 25000"/>
            </a:avLst>
          </a:prstGeom>
          <a:solidFill>
            <a:srgbClr val="B85C12"/>
          </a:solidFill>
          <a:ln>
            <a:noFill/>
          </a:ln>
          <a:effectLst/>
        </p:spPr>
        <p:txBody>
          <a:bodyPr rtlCol="0" anchor="ctr"/>
          <a:lstStyle/>
          <a:p/>
        </p:txBody>
      </p:sp>
      <p:sp>
        <p:nvSpPr>
          <p:cNvPr id="14" name="Rectangle 13"/>
          <p:cNvSpPr/>
          <p:nvPr/>
        </p:nvSpPr>
        <p:spPr>
          <a:xfrm>
            <a:off x="7406640" y="3218688"/>
            <a:ext cx="4282135" cy="265176"/>
          </a:xfrm>
          <a:prstGeom prst="rect">
            <a:avLst/>
          </a:prstGeom>
          <a:solidFill>
            <a:srgbClr val="B85C12"/>
          </a:solidFill>
          <a:ln>
            <a:noFill/>
          </a:ln>
          <a:effectLst/>
        </p:spPr>
        <p:txBody>
          <a:bodyPr rtlCol="0" anchor="ctr"/>
          <a:lstStyle/>
          <a:p/>
        </p:txBody>
      </p:sp>
      <p:sp>
        <p:nvSpPr>
          <p:cNvPr id="15" name="TextBox 14"/>
          <p:cNvSpPr txBox="1"/>
          <p:nvPr/>
        </p:nvSpPr>
        <p:spPr>
          <a:xfrm>
            <a:off x="7498080" y="2953512"/>
            <a:ext cx="4099255"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Enerji Tasarrufu Haftası</a:t>
            </a:r>
          </a:p>
        </p:txBody>
      </p:sp>
      <p:sp>
        <p:nvSpPr>
          <p:cNvPr id="16" name="TextBox 15"/>
          <p:cNvSpPr txBox="1"/>
          <p:nvPr/>
        </p:nvSpPr>
        <p:spPr>
          <a:xfrm>
            <a:off x="7516368" y="3557016"/>
            <a:ext cx="4062679" cy="138074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Sürekli değişim gösteren bu hava olayları; sağlık, enerji tüketimi, tarım, ulaşım gibi alanlarda sosyal ve ekonomik etkilere sahiptir.</a:t>
            </a:r>
          </a:p>
        </p:txBody>
      </p:sp>
      <p:sp>
        <p:nvSpPr>
          <p:cNvPr id="17" name="Rounded Rectangle 16"/>
          <p:cNvSpPr/>
          <p:nvPr/>
        </p:nvSpPr>
        <p:spPr>
          <a:xfrm>
            <a:off x="7406640" y="5193792"/>
            <a:ext cx="4282135" cy="105156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566"/>
              </a:spcAft>
            </a:pPr>
            <a:r>
              <a:rPr lang="tr-TR" sz="1700" b="1" i="0">
                <a:solidFill>
                  <a:srgbClr val="262626"/>
                </a:solidFill>
                <a:latin typeface="Calibri"/>
              </a:rPr>
              <a:t>1. dönem 2. yazılı sınav dönemi: 4-15 Ocak</a:t>
            </a:r>
          </a:p>
          <a:p>
            <a:pPr algn="l">
              <a:spcBef>
                <a:spcPts val="0"/>
              </a:spcBef>
              <a:spcAft>
                <a:spcPts val="0"/>
              </a:spcAft>
            </a:pPr>
            <a:r>
              <a:rPr lang="tr-TR" sz="1511" b="0" i="0">
                <a:solidFill>
                  <a:srgbClr val="262626"/>
                </a:solidFill>
                <a:latin typeface="Calibri"/>
              </a:rPr>
              <a:t>Sınav tarihleri okul sınav takviminde.</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 120</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49 / 217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Takımlar yerine: bugünkü roller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GEÇİŞ · 2 dk</a:t>
            </a:r>
          </a:p>
        </p:txBody>
      </p:sp>
      <p:sp>
        <p:nvSpPr>
          <p:cNvPr id="6" name="Rounded Rectangle 5"/>
          <p:cNvSpPr/>
          <p:nvPr/>
        </p:nvSpPr>
        <p:spPr>
          <a:xfrm>
            <a:off x="502920" y="1261872"/>
            <a:ext cx="2076236" cy="26517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ÇİZİCİ (2)</a:t>
            </a:r>
          </a:p>
        </p:txBody>
      </p:sp>
      <p:sp>
        <p:nvSpPr>
          <p:cNvPr id="10" name="TextBox 9"/>
          <p:cNvSpPr txBox="1"/>
          <p:nvPr/>
        </p:nvSpPr>
        <p:spPr>
          <a:xfrm>
            <a:off x="612648" y="1865376"/>
            <a:ext cx="1856780" cy="19751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Noktaları, çizgiyi ve sütunları çizer.</a:t>
            </a:r>
          </a:p>
        </p:txBody>
      </p:sp>
      <p:sp>
        <p:nvSpPr>
          <p:cNvPr id="11" name="Rounded Rectangle 10"/>
          <p:cNvSpPr/>
          <p:nvPr/>
        </p:nvSpPr>
        <p:spPr>
          <a:xfrm>
            <a:off x="2780324" y="1261872"/>
            <a:ext cx="2076236" cy="26517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KONTROLCÜ</a:t>
            </a:r>
          </a:p>
        </p:txBody>
      </p:sp>
      <p:sp>
        <p:nvSpPr>
          <p:cNvPr id="15" name="TextBox 14"/>
          <p:cNvSpPr txBox="1"/>
          <p:nvPr/>
        </p:nvSpPr>
        <p:spPr>
          <a:xfrm>
            <a:off x="2890052" y="1865376"/>
            <a:ext cx="1856780" cy="19751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Ölçeği, ekseni ve değerleri tablodan denetler.</a:t>
            </a:r>
          </a:p>
        </p:txBody>
      </p:sp>
      <p:sp>
        <p:nvSpPr>
          <p:cNvPr id="16" name="Rounded Rectangle 15"/>
          <p:cNvSpPr/>
          <p:nvPr/>
        </p:nvSpPr>
        <p:spPr>
          <a:xfrm>
            <a:off x="5057728" y="1261872"/>
            <a:ext cx="2076236" cy="26517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B85C12"/>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0" name="TextBox 19"/>
          <p:cNvSpPr txBox="1"/>
          <p:nvPr/>
        </p:nvSpPr>
        <p:spPr>
          <a:xfrm>
            <a:off x="5167456" y="1865376"/>
            <a:ext cx="1856780" cy="19751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Değerleri okur; haritayı işaretler.</a:t>
            </a:r>
          </a:p>
        </p:txBody>
      </p:sp>
      <p:sp>
        <p:nvSpPr>
          <p:cNvPr id="21" name="Rounded Rectangle 20"/>
          <p:cNvSpPr/>
          <p:nvPr/>
        </p:nvSpPr>
        <p:spPr>
          <a:xfrm>
            <a:off x="7335132" y="1261872"/>
            <a:ext cx="2076236" cy="26517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25" name="TextBox 24"/>
          <p:cNvSpPr txBox="1"/>
          <p:nvPr/>
        </p:nvSpPr>
        <p:spPr>
          <a:xfrm>
            <a:off x="7444860" y="1865376"/>
            <a:ext cx="1856780" cy="19751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Çıkarım notlarını alır, sunar.</a:t>
            </a:r>
          </a:p>
        </p:txBody>
      </p:sp>
      <p:sp>
        <p:nvSpPr>
          <p:cNvPr id="26" name="Rounded Rectangle 25"/>
          <p:cNvSpPr/>
          <p:nvPr/>
        </p:nvSpPr>
        <p:spPr>
          <a:xfrm>
            <a:off x="9612536" y="1261872"/>
            <a:ext cx="2076236" cy="26517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B85C12"/>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B85C12"/>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19751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5 kişilik takımda başlığı ve yazımı denetler.</a:t>
            </a:r>
          </a:p>
        </p:txBody>
      </p:sp>
      <p:sp>
        <p:nvSpPr>
          <p:cNvPr id="31" name="Rounded Rectangle 30"/>
          <p:cNvSpPr/>
          <p:nvPr/>
        </p:nvSpPr>
        <p:spPr>
          <a:xfrm>
            <a:off x="502920" y="4142232"/>
            <a:ext cx="11185855" cy="21031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200" b="1" i="0">
                <a:solidFill>
                  <a:srgbClr val="B85C12"/>
                </a:solidFill>
                <a:latin typeface="Calibri"/>
              </a:rPr>
              <a:t>Masada:</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sınıflandırma tablosu · planlama kâğıdı · kontrol listesi · çizim alanı · cetvel · iki renk kalem · boya kalemi · A3 karton · getirdiğiniz fotoğraflar</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50 / 217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adım: verilerinizi görselleştirin</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Elde ettiğiniz verileri çıktısını aldığınız çalışma yaprağındaki çizme alanı veya dijital ortamda görselleştiriniz.</a:t>
            </a:r>
          </a:p>
        </p:txBody>
      </p:sp>
      <p:sp>
        <p:nvSpPr>
          <p:cNvPr id="7" name="Rounded Rectangle 6"/>
          <p:cNvSpPr/>
          <p:nvPr/>
        </p:nvSpPr>
        <p:spPr>
          <a:xfrm>
            <a:off x="502920" y="1719072"/>
            <a:ext cx="11185855" cy="811987"/>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1719072"/>
            <a:ext cx="1600200" cy="811987"/>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EKSEN</a:t>
            </a:r>
          </a:p>
        </p:txBody>
      </p:sp>
      <p:sp>
        <p:nvSpPr>
          <p:cNvPr id="9" name="TextBox 8"/>
          <p:cNvSpPr txBox="1"/>
          <p:nvPr/>
        </p:nvSpPr>
        <p:spPr>
          <a:xfrm>
            <a:off x="2240280" y="1719072"/>
            <a:ext cx="8122615" cy="811987"/>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Sol eksen sıcaklık (°C), sağ eksen yağış (mm), altta on iki ay; ölçeği seçin.</a:t>
            </a:r>
          </a:p>
        </p:txBody>
      </p:sp>
      <p:sp>
        <p:nvSpPr>
          <p:cNvPr id="10" name="Rounded Rectangle 9"/>
          <p:cNvSpPr/>
          <p:nvPr/>
        </p:nvSpPr>
        <p:spPr>
          <a:xfrm>
            <a:off x="10545775" y="1850745"/>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3 dk</a:t>
            </a:r>
          </a:p>
        </p:txBody>
      </p:sp>
      <p:sp>
        <p:nvSpPr>
          <p:cNvPr id="11" name="Rounded Rectangle 10"/>
          <p:cNvSpPr/>
          <p:nvPr/>
        </p:nvSpPr>
        <p:spPr>
          <a:xfrm>
            <a:off x="502920" y="2659075"/>
            <a:ext cx="11185855" cy="811987"/>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502920" y="2659075"/>
            <a:ext cx="1600200" cy="811987"/>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 SICAKLIK</a:t>
            </a:r>
          </a:p>
        </p:txBody>
      </p:sp>
      <p:sp>
        <p:nvSpPr>
          <p:cNvPr id="13" name="TextBox 12"/>
          <p:cNvSpPr txBox="1"/>
          <p:nvPr/>
        </p:nvSpPr>
        <p:spPr>
          <a:xfrm>
            <a:off x="2240280" y="2659075"/>
            <a:ext cx="8122615" cy="811987"/>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Her ayın sıcaklığını nokta olarak işaretleyin, noktaları birleştirin.</a:t>
            </a:r>
          </a:p>
        </p:txBody>
      </p:sp>
      <p:sp>
        <p:nvSpPr>
          <p:cNvPr id="14" name="Rounded Rectangle 13"/>
          <p:cNvSpPr/>
          <p:nvPr/>
        </p:nvSpPr>
        <p:spPr>
          <a:xfrm>
            <a:off x="10545775" y="2790748"/>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6 dk</a:t>
            </a:r>
          </a:p>
        </p:txBody>
      </p:sp>
      <p:sp>
        <p:nvSpPr>
          <p:cNvPr id="15" name="Rounded Rectangle 14"/>
          <p:cNvSpPr/>
          <p:nvPr/>
        </p:nvSpPr>
        <p:spPr>
          <a:xfrm>
            <a:off x="502920" y="3599078"/>
            <a:ext cx="11185855" cy="811987"/>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3599078"/>
            <a:ext cx="1600200" cy="811987"/>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 YAĞIŞ</a:t>
            </a:r>
          </a:p>
        </p:txBody>
      </p:sp>
      <p:sp>
        <p:nvSpPr>
          <p:cNvPr id="17" name="TextBox 16"/>
          <p:cNvSpPr txBox="1"/>
          <p:nvPr/>
        </p:nvSpPr>
        <p:spPr>
          <a:xfrm>
            <a:off x="2240280" y="3599078"/>
            <a:ext cx="8122615" cy="811987"/>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Her ayın yağışını sütun olarak çizin.</a:t>
            </a:r>
          </a:p>
        </p:txBody>
      </p:sp>
      <p:sp>
        <p:nvSpPr>
          <p:cNvPr id="18" name="Rounded Rectangle 17"/>
          <p:cNvSpPr/>
          <p:nvPr/>
        </p:nvSpPr>
        <p:spPr>
          <a:xfrm>
            <a:off x="10545775" y="3730751"/>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6 dk</a:t>
            </a:r>
          </a:p>
        </p:txBody>
      </p:sp>
      <p:sp>
        <p:nvSpPr>
          <p:cNvPr id="19" name="Rounded Rectangle 18"/>
          <p:cNvSpPr/>
          <p:nvPr/>
        </p:nvSpPr>
        <p:spPr>
          <a:xfrm>
            <a:off x="502920" y="4539081"/>
            <a:ext cx="11185855" cy="811987"/>
          </a:xfrm>
          <a:prstGeom prst="roundRect">
            <a:avLst>
              <a:gd name="adj" fmla="val 8000"/>
            </a:avLst>
          </a:prstGeom>
          <a:solidFill>
            <a:srgbClr val="F0F0F0"/>
          </a:solidFill>
          <a:ln>
            <a:noFill/>
          </a:ln>
          <a:effectLst/>
        </p:spPr>
        <p:txBody>
          <a:bodyPr rtlCol="0" anchor="ctr"/>
          <a:lstStyle/>
          <a:p/>
        </p:txBody>
      </p:sp>
      <p:sp>
        <p:nvSpPr>
          <p:cNvPr id="20" name="Rounded Rectangle 19"/>
          <p:cNvSpPr/>
          <p:nvPr/>
        </p:nvSpPr>
        <p:spPr>
          <a:xfrm>
            <a:off x="502920" y="4539081"/>
            <a:ext cx="1600200" cy="811987"/>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 YAZILAR</a:t>
            </a:r>
          </a:p>
        </p:txBody>
      </p:sp>
      <p:sp>
        <p:nvSpPr>
          <p:cNvPr id="21" name="TextBox 20"/>
          <p:cNvSpPr txBox="1"/>
          <p:nvPr/>
        </p:nvSpPr>
        <p:spPr>
          <a:xfrm>
            <a:off x="2240280" y="4539081"/>
            <a:ext cx="8122615" cy="811987"/>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Başlık (istasyon), konum (enlem, boylam, yükselti), eksen adları ve birimler.</a:t>
            </a:r>
          </a:p>
        </p:txBody>
      </p:sp>
      <p:sp>
        <p:nvSpPr>
          <p:cNvPr id="22" name="Rounded Rectangle 21"/>
          <p:cNvSpPr/>
          <p:nvPr/>
        </p:nvSpPr>
        <p:spPr>
          <a:xfrm>
            <a:off x="10545775" y="4670754"/>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3 dk</a:t>
            </a:r>
          </a:p>
        </p:txBody>
      </p:sp>
      <p:sp>
        <p:nvSpPr>
          <p:cNvPr id="23" name="Rounded Rectangle 22"/>
          <p:cNvSpPr/>
          <p:nvPr/>
        </p:nvSpPr>
        <p:spPr>
          <a:xfrm>
            <a:off x="502920" y="5479084"/>
            <a:ext cx="11185855" cy="811987"/>
          </a:xfrm>
          <a:prstGeom prst="roundRect">
            <a:avLst>
              <a:gd name="adj" fmla="val 8000"/>
            </a:avLst>
          </a:prstGeom>
          <a:solidFill>
            <a:srgbClr val="F0F0F0"/>
          </a:solidFill>
          <a:ln>
            <a:noFill/>
          </a:ln>
          <a:effectLst/>
        </p:spPr>
        <p:txBody>
          <a:bodyPr rtlCol="0" anchor="ctr"/>
          <a:lstStyle/>
          <a:p/>
        </p:txBody>
      </p:sp>
      <p:sp>
        <p:nvSpPr>
          <p:cNvPr id="24" name="Rounded Rectangle 23"/>
          <p:cNvSpPr/>
          <p:nvPr/>
        </p:nvSpPr>
        <p:spPr>
          <a:xfrm>
            <a:off x="502920" y="5479084"/>
            <a:ext cx="1600200" cy="811987"/>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5 · KONTROL</a:t>
            </a:r>
          </a:p>
        </p:txBody>
      </p:sp>
      <p:sp>
        <p:nvSpPr>
          <p:cNvPr id="25" name="TextBox 24"/>
          <p:cNvSpPr txBox="1"/>
          <p:nvPr/>
        </p:nvSpPr>
        <p:spPr>
          <a:xfrm>
            <a:off x="2240280" y="5479084"/>
            <a:ext cx="8122615" cy="811987"/>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Girne grafiğiyle karşılaştırın (s. 119).</a:t>
            </a:r>
          </a:p>
        </p:txBody>
      </p:sp>
      <p:sp>
        <p:nvSpPr>
          <p:cNvPr id="26" name="Rounded Rectangle 25"/>
          <p:cNvSpPr/>
          <p:nvPr/>
        </p:nvSpPr>
        <p:spPr>
          <a:xfrm>
            <a:off x="10545775" y="5610757"/>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2 dk</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51 / 217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Eksenler ve ölçek: sınıf kuralı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GRAFİK</a:t>
            </a:r>
          </a:p>
        </p:txBody>
      </p:sp>
      <p:sp>
        <p:nvSpPr>
          <p:cNvPr id="6" name="TextBox 5"/>
          <p:cNvSpPr txBox="1"/>
          <p:nvPr/>
        </p:nvSpPr>
        <p:spPr>
          <a:xfrm>
            <a:off x="502920" y="1216152"/>
            <a:ext cx="6766560"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 Sıcaklık ve Yağış Grafiği</a:t>
            </a:r>
          </a:p>
        </p:txBody>
      </p:sp>
      <p:sp>
        <p:nvSpPr>
          <p:cNvPr id="7" name="TextBox 6"/>
          <p:cNvSpPr txBox="1"/>
          <p:nvPr/>
        </p:nvSpPr>
        <p:spPr>
          <a:xfrm>
            <a:off x="502920" y="1600200"/>
            <a:ext cx="6766560" cy="310896"/>
          </a:xfrm>
          <a:prstGeom prst="rect">
            <a:avLst/>
          </a:prstGeom>
          <a:noFill/>
        </p:spPr>
        <p:txBody>
          <a:bodyPr wrap="square" anchor="ctr" lIns="73152" rIns="73152" tIns="36576" bIns="36576">
            <a:noAutofit/>
          </a:bodyPr>
          <a:lstStyle/>
          <a:p>
            <a:pPr algn="ctr">
              <a:spcBef>
                <a:spcPts val="0"/>
              </a:spcBef>
              <a:spcAft>
                <a:spcPts val="0"/>
              </a:spcAft>
            </a:pPr>
            <a:r>
              <a:rPr lang="tr-TR" sz="1400" b="0" i="0">
                <a:solidFill>
                  <a:srgbClr val="767676"/>
                </a:solidFill>
                <a:latin typeface="Calibri"/>
              </a:rPr>
              <a:t>Enlem: … · Boylam: … · Yükselti: …</a:t>
            </a:r>
          </a:p>
        </p:txBody>
      </p:sp>
      <p:sp>
        <p:nvSpPr>
          <p:cNvPr id="8" name="TextBox 7"/>
          <p:cNvSpPr txBox="1"/>
          <p:nvPr/>
        </p:nvSpPr>
        <p:spPr>
          <a:xfrm>
            <a:off x="502920" y="1911096"/>
            <a:ext cx="1463040" cy="329184"/>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D3373A"/>
                </a:solidFill>
                <a:latin typeface="Calibri"/>
              </a:rPr>
              <a:t>Sıcaklık (°C)</a:t>
            </a:r>
          </a:p>
        </p:txBody>
      </p:sp>
      <p:sp>
        <p:nvSpPr>
          <p:cNvPr id="9" name="TextBox 8"/>
          <p:cNvSpPr txBox="1"/>
          <p:nvPr/>
        </p:nvSpPr>
        <p:spPr>
          <a:xfrm>
            <a:off x="5806440" y="191109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400" b="1" i="0">
                <a:solidFill>
                  <a:srgbClr val="2F8FC9"/>
                </a:solidFill>
                <a:latin typeface="Calibri"/>
              </a:rPr>
              <a:t>Yağış (mm)</a:t>
            </a:r>
          </a:p>
        </p:txBody>
      </p:sp>
      <p:cxnSp>
        <p:nvCxnSpPr>
          <p:cNvPr id="10" name="Connector 9"/>
          <p:cNvCxnSpPr/>
          <p:nvPr/>
        </p:nvCxnSpPr>
        <p:spPr>
          <a:xfrm>
            <a:off x="1161288" y="5861304"/>
            <a:ext cx="5449824" cy="0"/>
          </a:xfrm>
          <a:prstGeom prst="line">
            <a:avLst/>
          </a:prstGeom>
          <a:ln w="9525">
            <a:solidFill>
              <a:srgbClr val="D9D9D9"/>
            </a:solidFill>
          </a:ln>
        </p:spPr>
      </p:cxnSp>
      <p:sp>
        <p:nvSpPr>
          <p:cNvPr id="11" name="TextBox 10"/>
          <p:cNvSpPr txBox="1"/>
          <p:nvPr/>
        </p:nvSpPr>
        <p:spPr>
          <a:xfrm>
            <a:off x="502920" y="571500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0</a:t>
            </a:r>
          </a:p>
        </p:txBody>
      </p:sp>
      <p:sp>
        <p:nvSpPr>
          <p:cNvPr id="12" name="TextBox 11"/>
          <p:cNvSpPr txBox="1"/>
          <p:nvPr/>
        </p:nvSpPr>
        <p:spPr>
          <a:xfrm>
            <a:off x="6665976" y="571500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0</a:t>
            </a:r>
          </a:p>
        </p:txBody>
      </p:sp>
      <p:cxnSp>
        <p:nvCxnSpPr>
          <p:cNvPr id="13" name="Connector 12"/>
          <p:cNvCxnSpPr/>
          <p:nvPr/>
        </p:nvCxnSpPr>
        <p:spPr>
          <a:xfrm>
            <a:off x="1161288" y="5266944"/>
            <a:ext cx="5449824" cy="0"/>
          </a:xfrm>
          <a:prstGeom prst="line">
            <a:avLst/>
          </a:prstGeom>
          <a:ln w="9525">
            <a:solidFill>
              <a:srgbClr val="D9D9D9"/>
            </a:solidFill>
          </a:ln>
        </p:spPr>
      </p:cxnSp>
      <p:sp>
        <p:nvSpPr>
          <p:cNvPr id="14" name="TextBox 13"/>
          <p:cNvSpPr txBox="1"/>
          <p:nvPr/>
        </p:nvSpPr>
        <p:spPr>
          <a:xfrm>
            <a:off x="502920" y="512064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5</a:t>
            </a:r>
          </a:p>
        </p:txBody>
      </p:sp>
      <p:sp>
        <p:nvSpPr>
          <p:cNvPr id="15" name="TextBox 14"/>
          <p:cNvSpPr txBox="1"/>
          <p:nvPr/>
        </p:nvSpPr>
        <p:spPr>
          <a:xfrm>
            <a:off x="6665976" y="512064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10</a:t>
            </a:r>
          </a:p>
        </p:txBody>
      </p:sp>
      <p:cxnSp>
        <p:nvCxnSpPr>
          <p:cNvPr id="16" name="Connector 15"/>
          <p:cNvCxnSpPr/>
          <p:nvPr/>
        </p:nvCxnSpPr>
        <p:spPr>
          <a:xfrm>
            <a:off x="1161288" y="4672584"/>
            <a:ext cx="5449824" cy="0"/>
          </a:xfrm>
          <a:prstGeom prst="line">
            <a:avLst/>
          </a:prstGeom>
          <a:ln w="9525">
            <a:solidFill>
              <a:srgbClr val="D9D9D9"/>
            </a:solidFill>
          </a:ln>
        </p:spPr>
      </p:cxnSp>
      <p:sp>
        <p:nvSpPr>
          <p:cNvPr id="17" name="TextBox 16"/>
          <p:cNvSpPr txBox="1"/>
          <p:nvPr/>
        </p:nvSpPr>
        <p:spPr>
          <a:xfrm>
            <a:off x="502920" y="452628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10</a:t>
            </a:r>
          </a:p>
        </p:txBody>
      </p:sp>
      <p:sp>
        <p:nvSpPr>
          <p:cNvPr id="18" name="TextBox 17"/>
          <p:cNvSpPr txBox="1"/>
          <p:nvPr/>
        </p:nvSpPr>
        <p:spPr>
          <a:xfrm>
            <a:off x="6665976" y="452628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20</a:t>
            </a:r>
          </a:p>
        </p:txBody>
      </p:sp>
      <p:cxnSp>
        <p:nvCxnSpPr>
          <p:cNvPr id="19" name="Connector 18"/>
          <p:cNvCxnSpPr/>
          <p:nvPr/>
        </p:nvCxnSpPr>
        <p:spPr>
          <a:xfrm>
            <a:off x="1161288" y="4078224"/>
            <a:ext cx="5449824" cy="0"/>
          </a:xfrm>
          <a:prstGeom prst="line">
            <a:avLst/>
          </a:prstGeom>
          <a:ln w="9525">
            <a:solidFill>
              <a:srgbClr val="D9D9D9"/>
            </a:solidFill>
          </a:ln>
        </p:spPr>
      </p:cxnSp>
      <p:sp>
        <p:nvSpPr>
          <p:cNvPr id="20" name="TextBox 19"/>
          <p:cNvSpPr txBox="1"/>
          <p:nvPr/>
        </p:nvSpPr>
        <p:spPr>
          <a:xfrm>
            <a:off x="502920" y="393192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15</a:t>
            </a:r>
          </a:p>
        </p:txBody>
      </p:sp>
      <p:sp>
        <p:nvSpPr>
          <p:cNvPr id="21" name="TextBox 20"/>
          <p:cNvSpPr txBox="1"/>
          <p:nvPr/>
        </p:nvSpPr>
        <p:spPr>
          <a:xfrm>
            <a:off x="6665976" y="393192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30</a:t>
            </a:r>
          </a:p>
        </p:txBody>
      </p:sp>
      <p:cxnSp>
        <p:nvCxnSpPr>
          <p:cNvPr id="22" name="Connector 21"/>
          <p:cNvCxnSpPr/>
          <p:nvPr/>
        </p:nvCxnSpPr>
        <p:spPr>
          <a:xfrm>
            <a:off x="1161288" y="3483864"/>
            <a:ext cx="5449824" cy="0"/>
          </a:xfrm>
          <a:prstGeom prst="line">
            <a:avLst/>
          </a:prstGeom>
          <a:ln w="9525">
            <a:solidFill>
              <a:srgbClr val="D9D9D9"/>
            </a:solidFill>
          </a:ln>
        </p:spPr>
      </p:cxnSp>
      <p:sp>
        <p:nvSpPr>
          <p:cNvPr id="23" name="TextBox 22"/>
          <p:cNvSpPr txBox="1"/>
          <p:nvPr/>
        </p:nvSpPr>
        <p:spPr>
          <a:xfrm>
            <a:off x="502920" y="333756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20</a:t>
            </a:r>
          </a:p>
        </p:txBody>
      </p:sp>
      <p:sp>
        <p:nvSpPr>
          <p:cNvPr id="24" name="TextBox 23"/>
          <p:cNvSpPr txBox="1"/>
          <p:nvPr/>
        </p:nvSpPr>
        <p:spPr>
          <a:xfrm>
            <a:off x="6665976" y="333756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40</a:t>
            </a:r>
          </a:p>
        </p:txBody>
      </p:sp>
      <p:cxnSp>
        <p:nvCxnSpPr>
          <p:cNvPr id="25" name="Connector 24"/>
          <p:cNvCxnSpPr/>
          <p:nvPr/>
        </p:nvCxnSpPr>
        <p:spPr>
          <a:xfrm>
            <a:off x="1161288" y="2889504"/>
            <a:ext cx="5449824" cy="0"/>
          </a:xfrm>
          <a:prstGeom prst="line">
            <a:avLst/>
          </a:prstGeom>
          <a:ln w="9525">
            <a:solidFill>
              <a:srgbClr val="D9D9D9"/>
            </a:solidFill>
          </a:ln>
        </p:spPr>
      </p:cxnSp>
      <p:sp>
        <p:nvSpPr>
          <p:cNvPr id="26" name="TextBox 25"/>
          <p:cNvSpPr txBox="1"/>
          <p:nvPr/>
        </p:nvSpPr>
        <p:spPr>
          <a:xfrm>
            <a:off x="502920" y="274320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25</a:t>
            </a:r>
          </a:p>
        </p:txBody>
      </p:sp>
      <p:sp>
        <p:nvSpPr>
          <p:cNvPr id="27" name="TextBox 26"/>
          <p:cNvSpPr txBox="1"/>
          <p:nvPr/>
        </p:nvSpPr>
        <p:spPr>
          <a:xfrm>
            <a:off x="6665976" y="274320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50</a:t>
            </a:r>
          </a:p>
        </p:txBody>
      </p:sp>
      <p:cxnSp>
        <p:nvCxnSpPr>
          <p:cNvPr id="28" name="Connector 27"/>
          <p:cNvCxnSpPr/>
          <p:nvPr/>
        </p:nvCxnSpPr>
        <p:spPr>
          <a:xfrm>
            <a:off x="1161288" y="2295144"/>
            <a:ext cx="5449824" cy="0"/>
          </a:xfrm>
          <a:prstGeom prst="line">
            <a:avLst/>
          </a:prstGeom>
          <a:ln w="9525">
            <a:solidFill>
              <a:srgbClr val="D9D9D9"/>
            </a:solidFill>
          </a:ln>
        </p:spPr>
      </p:cxnSp>
      <p:sp>
        <p:nvSpPr>
          <p:cNvPr id="29" name="TextBox 28"/>
          <p:cNvSpPr txBox="1"/>
          <p:nvPr/>
        </p:nvSpPr>
        <p:spPr>
          <a:xfrm>
            <a:off x="502920" y="214884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30</a:t>
            </a:r>
          </a:p>
        </p:txBody>
      </p:sp>
      <p:sp>
        <p:nvSpPr>
          <p:cNvPr id="30" name="TextBox 29"/>
          <p:cNvSpPr txBox="1"/>
          <p:nvPr/>
        </p:nvSpPr>
        <p:spPr>
          <a:xfrm>
            <a:off x="6665976" y="214884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60</a:t>
            </a:r>
          </a:p>
        </p:txBody>
      </p:sp>
      <p:sp>
        <p:nvSpPr>
          <p:cNvPr id="31" name="Rectangle 30"/>
          <p:cNvSpPr/>
          <p:nvPr/>
        </p:nvSpPr>
        <p:spPr>
          <a:xfrm>
            <a:off x="1161288" y="2295144"/>
            <a:ext cx="5449824" cy="3566160"/>
          </a:xfrm>
          <a:prstGeom prst="rect">
            <a:avLst/>
          </a:prstGeom>
          <a:noFill/>
          <a:ln w="12700">
            <a:solidFill>
              <a:srgbClr val="767676"/>
            </a:solidFill>
          </a:ln>
          <a:effectLst/>
        </p:spPr>
        <p:txBody>
          <a:bodyPr rtlCol="0" anchor="ctr"/>
          <a:lstStyle/>
          <a:p/>
        </p:txBody>
      </p:sp>
      <p:sp>
        <p:nvSpPr>
          <p:cNvPr id="32" name="TextBox 31"/>
          <p:cNvSpPr txBox="1"/>
          <p:nvPr/>
        </p:nvSpPr>
        <p:spPr>
          <a:xfrm>
            <a:off x="1161288"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Oca</a:t>
            </a:r>
          </a:p>
        </p:txBody>
      </p:sp>
      <p:sp>
        <p:nvSpPr>
          <p:cNvPr id="33" name="TextBox 32"/>
          <p:cNvSpPr txBox="1"/>
          <p:nvPr/>
        </p:nvSpPr>
        <p:spPr>
          <a:xfrm>
            <a:off x="1615440"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Şub</a:t>
            </a:r>
          </a:p>
        </p:txBody>
      </p:sp>
      <p:sp>
        <p:nvSpPr>
          <p:cNvPr id="34" name="TextBox 33"/>
          <p:cNvSpPr txBox="1"/>
          <p:nvPr/>
        </p:nvSpPr>
        <p:spPr>
          <a:xfrm>
            <a:off x="2069592"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Mar</a:t>
            </a:r>
          </a:p>
        </p:txBody>
      </p:sp>
      <p:sp>
        <p:nvSpPr>
          <p:cNvPr id="35" name="TextBox 34"/>
          <p:cNvSpPr txBox="1"/>
          <p:nvPr/>
        </p:nvSpPr>
        <p:spPr>
          <a:xfrm>
            <a:off x="2523744"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Nis</a:t>
            </a:r>
          </a:p>
        </p:txBody>
      </p:sp>
      <p:sp>
        <p:nvSpPr>
          <p:cNvPr id="36" name="TextBox 35"/>
          <p:cNvSpPr txBox="1"/>
          <p:nvPr/>
        </p:nvSpPr>
        <p:spPr>
          <a:xfrm>
            <a:off x="2977896"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May</a:t>
            </a:r>
          </a:p>
        </p:txBody>
      </p:sp>
      <p:sp>
        <p:nvSpPr>
          <p:cNvPr id="37" name="TextBox 36"/>
          <p:cNvSpPr txBox="1"/>
          <p:nvPr/>
        </p:nvSpPr>
        <p:spPr>
          <a:xfrm>
            <a:off x="3432048"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Haz</a:t>
            </a:r>
          </a:p>
        </p:txBody>
      </p:sp>
      <p:sp>
        <p:nvSpPr>
          <p:cNvPr id="38" name="TextBox 37"/>
          <p:cNvSpPr txBox="1"/>
          <p:nvPr/>
        </p:nvSpPr>
        <p:spPr>
          <a:xfrm>
            <a:off x="3886200"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Tem</a:t>
            </a:r>
          </a:p>
        </p:txBody>
      </p:sp>
      <p:sp>
        <p:nvSpPr>
          <p:cNvPr id="39" name="TextBox 38"/>
          <p:cNvSpPr txBox="1"/>
          <p:nvPr/>
        </p:nvSpPr>
        <p:spPr>
          <a:xfrm>
            <a:off x="4340352"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Ağu</a:t>
            </a:r>
          </a:p>
        </p:txBody>
      </p:sp>
      <p:sp>
        <p:nvSpPr>
          <p:cNvPr id="40" name="TextBox 39"/>
          <p:cNvSpPr txBox="1"/>
          <p:nvPr/>
        </p:nvSpPr>
        <p:spPr>
          <a:xfrm>
            <a:off x="4794504"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Eyl</a:t>
            </a:r>
          </a:p>
        </p:txBody>
      </p:sp>
      <p:sp>
        <p:nvSpPr>
          <p:cNvPr id="41" name="TextBox 40"/>
          <p:cNvSpPr txBox="1"/>
          <p:nvPr/>
        </p:nvSpPr>
        <p:spPr>
          <a:xfrm>
            <a:off x="5248656"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Eki</a:t>
            </a:r>
          </a:p>
        </p:txBody>
      </p:sp>
      <p:sp>
        <p:nvSpPr>
          <p:cNvPr id="42" name="TextBox 41"/>
          <p:cNvSpPr txBox="1"/>
          <p:nvPr/>
        </p:nvSpPr>
        <p:spPr>
          <a:xfrm>
            <a:off x="5702808"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Kas</a:t>
            </a:r>
          </a:p>
        </p:txBody>
      </p:sp>
      <p:sp>
        <p:nvSpPr>
          <p:cNvPr id="43" name="TextBox 42"/>
          <p:cNvSpPr txBox="1"/>
          <p:nvPr/>
        </p:nvSpPr>
        <p:spPr>
          <a:xfrm>
            <a:off x="6156960" y="5897880"/>
            <a:ext cx="45415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Ara</a:t>
            </a:r>
          </a:p>
        </p:txBody>
      </p:sp>
      <p:sp>
        <p:nvSpPr>
          <p:cNvPr id="44" name="Rounded Rectangle 43"/>
          <p:cNvSpPr/>
          <p:nvPr/>
        </p:nvSpPr>
        <p:spPr>
          <a:xfrm>
            <a:off x="7498080" y="1216152"/>
            <a:ext cx="4190695" cy="932688"/>
          </a:xfrm>
          <a:prstGeom prst="roundRect">
            <a:avLst>
              <a:gd name="adj" fmla="val 12000"/>
            </a:avLst>
          </a:prstGeom>
          <a:solidFill>
            <a:srgbClr val="F0F0F0"/>
          </a:solidFill>
          <a:ln>
            <a:noFill/>
          </a:ln>
          <a:effectLst/>
        </p:spPr>
        <p:txBody>
          <a:bodyPr rtlCol="0" anchor="ctr"/>
          <a:lstStyle/>
          <a:p/>
        </p:txBody>
      </p:sp>
      <p:sp>
        <p:nvSpPr>
          <p:cNvPr id="45" name="Oval 44"/>
          <p:cNvSpPr/>
          <p:nvPr/>
        </p:nvSpPr>
        <p:spPr>
          <a:xfrm>
            <a:off x="7607808" y="1453896"/>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1</a:t>
            </a:r>
          </a:p>
        </p:txBody>
      </p:sp>
      <p:sp>
        <p:nvSpPr>
          <p:cNvPr id="46" name="TextBox 45"/>
          <p:cNvSpPr txBox="1"/>
          <p:nvPr/>
        </p:nvSpPr>
        <p:spPr>
          <a:xfrm>
            <a:off x="8183880" y="1243584"/>
            <a:ext cx="3413455" cy="87782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Sol eksen: sıcaklık (°C) → çizgi</a:t>
            </a:r>
          </a:p>
        </p:txBody>
      </p:sp>
      <p:sp>
        <p:nvSpPr>
          <p:cNvPr id="47" name="Rounded Rectangle 46"/>
          <p:cNvSpPr/>
          <p:nvPr/>
        </p:nvSpPr>
        <p:spPr>
          <a:xfrm>
            <a:off x="7498080" y="2240280"/>
            <a:ext cx="4190695" cy="932688"/>
          </a:xfrm>
          <a:prstGeom prst="roundRect">
            <a:avLst>
              <a:gd name="adj" fmla="val 12000"/>
            </a:avLst>
          </a:prstGeom>
          <a:solidFill>
            <a:srgbClr val="F0F0F0"/>
          </a:solidFill>
          <a:ln>
            <a:noFill/>
          </a:ln>
          <a:effectLst/>
        </p:spPr>
        <p:txBody>
          <a:bodyPr rtlCol="0" anchor="ctr"/>
          <a:lstStyle/>
          <a:p/>
        </p:txBody>
      </p:sp>
      <p:sp>
        <p:nvSpPr>
          <p:cNvPr id="48" name="Oval 47"/>
          <p:cNvSpPr/>
          <p:nvPr/>
        </p:nvSpPr>
        <p:spPr>
          <a:xfrm>
            <a:off x="7607808" y="2478024"/>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2</a:t>
            </a:r>
          </a:p>
        </p:txBody>
      </p:sp>
      <p:sp>
        <p:nvSpPr>
          <p:cNvPr id="49" name="TextBox 48"/>
          <p:cNvSpPr txBox="1"/>
          <p:nvPr/>
        </p:nvSpPr>
        <p:spPr>
          <a:xfrm>
            <a:off x="8183880" y="2267712"/>
            <a:ext cx="3413455" cy="87782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Sağ eksen: yağış (mm) → sütun</a:t>
            </a:r>
          </a:p>
        </p:txBody>
      </p:sp>
      <p:sp>
        <p:nvSpPr>
          <p:cNvPr id="50" name="Rounded Rectangle 49"/>
          <p:cNvSpPr/>
          <p:nvPr/>
        </p:nvSpPr>
        <p:spPr>
          <a:xfrm>
            <a:off x="7498080" y="3264408"/>
            <a:ext cx="4190695" cy="932688"/>
          </a:xfrm>
          <a:prstGeom prst="roundRect">
            <a:avLst>
              <a:gd name="adj" fmla="val 12000"/>
            </a:avLst>
          </a:prstGeom>
          <a:solidFill>
            <a:srgbClr val="F0F0F0"/>
          </a:solidFill>
          <a:ln>
            <a:noFill/>
          </a:ln>
          <a:effectLst/>
        </p:spPr>
        <p:txBody>
          <a:bodyPr rtlCol="0" anchor="ctr"/>
          <a:lstStyle/>
          <a:p/>
        </p:txBody>
      </p:sp>
      <p:sp>
        <p:nvSpPr>
          <p:cNvPr id="51" name="Oval 50"/>
          <p:cNvSpPr/>
          <p:nvPr/>
        </p:nvSpPr>
        <p:spPr>
          <a:xfrm>
            <a:off x="7607808" y="3502152"/>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3</a:t>
            </a:r>
          </a:p>
        </p:txBody>
      </p:sp>
      <p:sp>
        <p:nvSpPr>
          <p:cNvPr id="52" name="TextBox 51"/>
          <p:cNvSpPr txBox="1"/>
          <p:nvPr/>
        </p:nvSpPr>
        <p:spPr>
          <a:xfrm>
            <a:off x="8183880" y="3291840"/>
            <a:ext cx="3413455" cy="87782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Aralıklar eşit; ölçek en büyük değeri kapsasın</a:t>
            </a:r>
          </a:p>
        </p:txBody>
      </p:sp>
      <p:sp>
        <p:nvSpPr>
          <p:cNvPr id="53" name="Rounded Rectangle 52"/>
          <p:cNvSpPr/>
          <p:nvPr/>
        </p:nvSpPr>
        <p:spPr>
          <a:xfrm>
            <a:off x="7498080" y="4288536"/>
            <a:ext cx="4190695" cy="932688"/>
          </a:xfrm>
          <a:prstGeom prst="roundRect">
            <a:avLst>
              <a:gd name="adj" fmla="val 12000"/>
            </a:avLst>
          </a:prstGeom>
          <a:solidFill>
            <a:srgbClr val="F0F0F0"/>
          </a:solidFill>
          <a:ln>
            <a:noFill/>
          </a:ln>
          <a:effectLst/>
        </p:spPr>
        <p:txBody>
          <a:bodyPr rtlCol="0" anchor="ctr"/>
          <a:lstStyle/>
          <a:p/>
        </p:txBody>
      </p:sp>
      <p:sp>
        <p:nvSpPr>
          <p:cNvPr id="54" name="Oval 53"/>
          <p:cNvSpPr/>
          <p:nvPr/>
        </p:nvSpPr>
        <p:spPr>
          <a:xfrm>
            <a:off x="7607808" y="452628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4</a:t>
            </a:r>
          </a:p>
        </p:txBody>
      </p:sp>
      <p:sp>
        <p:nvSpPr>
          <p:cNvPr id="55" name="TextBox 54"/>
          <p:cNvSpPr txBox="1"/>
          <p:nvPr/>
        </p:nvSpPr>
        <p:spPr>
          <a:xfrm>
            <a:off x="8183880" y="4315968"/>
            <a:ext cx="3413455" cy="87782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Sıcaklık 0 °C'un altına iniyorsa sol eksen eksi değerlerle başlar</a:t>
            </a:r>
          </a:p>
        </p:txBody>
      </p:sp>
      <p:sp>
        <p:nvSpPr>
          <p:cNvPr id="56" name="Rounded Rectangle 55"/>
          <p:cNvSpPr/>
          <p:nvPr/>
        </p:nvSpPr>
        <p:spPr>
          <a:xfrm>
            <a:off x="7498080" y="5312664"/>
            <a:ext cx="4190695" cy="932688"/>
          </a:xfrm>
          <a:prstGeom prst="roundRect">
            <a:avLst>
              <a:gd name="adj" fmla="val 12000"/>
            </a:avLst>
          </a:prstGeom>
          <a:solidFill>
            <a:srgbClr val="F0F0F0"/>
          </a:solidFill>
          <a:ln>
            <a:noFill/>
          </a:ln>
          <a:effectLst/>
        </p:spPr>
        <p:txBody>
          <a:bodyPr rtlCol="0" anchor="ctr"/>
          <a:lstStyle/>
          <a:p/>
        </p:txBody>
      </p:sp>
      <p:sp>
        <p:nvSpPr>
          <p:cNvPr id="57" name="Oval 56"/>
          <p:cNvSpPr/>
          <p:nvPr/>
        </p:nvSpPr>
        <p:spPr>
          <a:xfrm>
            <a:off x="7607808" y="5550408"/>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5</a:t>
            </a:r>
          </a:p>
        </p:txBody>
      </p:sp>
      <p:sp>
        <p:nvSpPr>
          <p:cNvPr id="58" name="TextBox 57"/>
          <p:cNvSpPr txBox="1"/>
          <p:nvPr/>
        </p:nvSpPr>
        <p:spPr>
          <a:xfrm>
            <a:off x="8183880" y="5340096"/>
            <a:ext cx="3413455" cy="877824"/>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Başlıkta istasyon, altında konum</a:t>
            </a:r>
          </a:p>
        </p:txBody>
      </p:sp>
      <p:sp>
        <p:nvSpPr>
          <p:cNvPr id="59" name="TextBox 5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60" name="Rounded Rectangle 5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 135</a:t>
            </a:r>
          </a:p>
        </p:txBody>
      </p:sp>
      <p:sp>
        <p:nvSpPr>
          <p:cNvPr id="61" name="TextBox 6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52 / 217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Grafiğimiz tamam mı? — örnek: Girne</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5_girne_kutu.jpg"/>
          <p:cNvPicPr>
            <a:picLocks noChangeAspect="1"/>
          </p:cNvPicPr>
          <p:nvPr/>
        </p:nvPicPr>
        <p:blipFill>
          <a:blip r:embed="rId3"/>
          <a:stretch>
            <a:fillRect/>
          </a:stretch>
        </p:blipFill>
        <p:spPr>
          <a:xfrm>
            <a:off x="502920" y="1216152"/>
            <a:ext cx="7315200" cy="3614057"/>
          </a:xfrm>
          <a:prstGeom prst="rect">
            <a:avLst/>
          </a:prstGeom>
          <a:ln w="9525">
            <a:solidFill>
              <a:srgbClr val="D9D9D9"/>
            </a:solidFill>
          </a:ln>
        </p:spPr>
      </p:pic>
      <p:sp>
        <p:nvSpPr>
          <p:cNvPr id="7" name="Oval 6"/>
          <p:cNvSpPr/>
          <p:nvPr/>
        </p:nvSpPr>
        <p:spPr>
          <a:xfrm>
            <a:off x="4937071" y="2166841"/>
            <a:ext cx="256032" cy="25603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1</a:t>
            </a:r>
          </a:p>
        </p:txBody>
      </p:sp>
      <p:sp>
        <p:nvSpPr>
          <p:cNvPr id="8" name="Oval 7"/>
          <p:cNvSpPr/>
          <p:nvPr/>
        </p:nvSpPr>
        <p:spPr>
          <a:xfrm>
            <a:off x="1995260" y="1922754"/>
            <a:ext cx="256032" cy="25603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2</a:t>
            </a:r>
          </a:p>
        </p:txBody>
      </p:sp>
      <p:sp>
        <p:nvSpPr>
          <p:cNvPr id="9" name="Oval 8"/>
          <p:cNvSpPr/>
          <p:nvPr/>
        </p:nvSpPr>
        <p:spPr>
          <a:xfrm>
            <a:off x="2050320" y="2221957"/>
            <a:ext cx="256032" cy="25603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3</a:t>
            </a:r>
          </a:p>
        </p:txBody>
      </p:sp>
      <p:sp>
        <p:nvSpPr>
          <p:cNvPr id="10" name="Oval 9"/>
          <p:cNvSpPr/>
          <p:nvPr/>
        </p:nvSpPr>
        <p:spPr>
          <a:xfrm>
            <a:off x="5778713" y="2221957"/>
            <a:ext cx="256032" cy="25603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4</a:t>
            </a:r>
          </a:p>
        </p:txBody>
      </p:sp>
      <p:sp>
        <p:nvSpPr>
          <p:cNvPr id="11" name="Oval 10"/>
          <p:cNvSpPr/>
          <p:nvPr/>
        </p:nvSpPr>
        <p:spPr>
          <a:xfrm>
            <a:off x="2144710" y="4221893"/>
            <a:ext cx="256032" cy="25603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5</a:t>
            </a:r>
          </a:p>
        </p:txBody>
      </p:sp>
      <p:sp>
        <p:nvSpPr>
          <p:cNvPr id="12" name="Oval 11"/>
          <p:cNvSpPr/>
          <p:nvPr/>
        </p:nvSpPr>
        <p:spPr>
          <a:xfrm>
            <a:off x="1900870" y="3812457"/>
            <a:ext cx="256032" cy="25603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6</a:t>
            </a:r>
          </a:p>
        </p:txBody>
      </p:sp>
      <p:sp>
        <p:nvSpPr>
          <p:cNvPr id="13" name="Rounded Rectangle 12"/>
          <p:cNvSpPr/>
          <p:nvPr/>
        </p:nvSpPr>
        <p:spPr>
          <a:xfrm>
            <a:off x="8001000" y="1216152"/>
            <a:ext cx="3687775" cy="777240"/>
          </a:xfrm>
          <a:prstGeom prst="roundRect">
            <a:avLst>
              <a:gd name="adj" fmla="val 12000"/>
            </a:avLst>
          </a:prstGeom>
          <a:solidFill>
            <a:srgbClr val="E3F1E4"/>
          </a:solidFill>
          <a:ln>
            <a:noFill/>
          </a:ln>
          <a:effectLst/>
        </p:spPr>
        <p:txBody>
          <a:bodyPr rtlCol="0" anchor="ctr"/>
          <a:lstStyle/>
          <a:p/>
        </p:txBody>
      </p:sp>
      <p:sp>
        <p:nvSpPr>
          <p:cNvPr id="14" name="Oval 13"/>
          <p:cNvSpPr/>
          <p:nvPr/>
        </p:nvSpPr>
        <p:spPr>
          <a:xfrm>
            <a:off x="8110728" y="137617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1</a:t>
            </a:r>
          </a:p>
        </p:txBody>
      </p:sp>
      <p:sp>
        <p:nvSpPr>
          <p:cNvPr id="15" name="TextBox 14"/>
          <p:cNvSpPr txBox="1"/>
          <p:nvPr/>
        </p:nvSpPr>
        <p:spPr>
          <a:xfrm>
            <a:off x="8686800" y="1243584"/>
            <a:ext cx="2910535" cy="72237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Merkezin adı (başlık)</a:t>
            </a:r>
          </a:p>
        </p:txBody>
      </p:sp>
      <p:sp>
        <p:nvSpPr>
          <p:cNvPr id="16" name="Rounded Rectangle 15"/>
          <p:cNvSpPr/>
          <p:nvPr/>
        </p:nvSpPr>
        <p:spPr>
          <a:xfrm>
            <a:off x="8001000" y="2066544"/>
            <a:ext cx="3687775" cy="777240"/>
          </a:xfrm>
          <a:prstGeom prst="roundRect">
            <a:avLst>
              <a:gd name="adj" fmla="val 12000"/>
            </a:avLst>
          </a:prstGeom>
          <a:solidFill>
            <a:srgbClr val="E3F1E4"/>
          </a:solidFill>
          <a:ln>
            <a:noFill/>
          </a:ln>
          <a:effectLst/>
        </p:spPr>
        <p:txBody>
          <a:bodyPr rtlCol="0" anchor="ctr"/>
          <a:lstStyle/>
          <a:p/>
        </p:txBody>
      </p:sp>
      <p:sp>
        <p:nvSpPr>
          <p:cNvPr id="17" name="Oval 16"/>
          <p:cNvSpPr/>
          <p:nvPr/>
        </p:nvSpPr>
        <p:spPr>
          <a:xfrm>
            <a:off x="8110728" y="2226564"/>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2</a:t>
            </a:r>
          </a:p>
        </p:txBody>
      </p:sp>
      <p:sp>
        <p:nvSpPr>
          <p:cNvPr id="18" name="TextBox 17"/>
          <p:cNvSpPr txBox="1"/>
          <p:nvPr/>
        </p:nvSpPr>
        <p:spPr>
          <a:xfrm>
            <a:off x="8686800" y="2093976"/>
            <a:ext cx="2910535" cy="72237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Konum: enlem, boylam, yükselti</a:t>
            </a:r>
          </a:p>
        </p:txBody>
      </p:sp>
      <p:sp>
        <p:nvSpPr>
          <p:cNvPr id="19" name="Rounded Rectangle 18"/>
          <p:cNvSpPr/>
          <p:nvPr/>
        </p:nvSpPr>
        <p:spPr>
          <a:xfrm>
            <a:off x="8001000" y="2916936"/>
            <a:ext cx="3687775" cy="777240"/>
          </a:xfrm>
          <a:prstGeom prst="roundRect">
            <a:avLst>
              <a:gd name="adj" fmla="val 12000"/>
            </a:avLst>
          </a:prstGeom>
          <a:solidFill>
            <a:srgbClr val="E3F1E4"/>
          </a:solidFill>
          <a:ln>
            <a:noFill/>
          </a:ln>
          <a:effectLst/>
        </p:spPr>
        <p:txBody>
          <a:bodyPr rtlCol="0" anchor="ctr"/>
          <a:lstStyle/>
          <a:p/>
        </p:txBody>
      </p:sp>
      <p:sp>
        <p:nvSpPr>
          <p:cNvPr id="20" name="Oval 19"/>
          <p:cNvSpPr/>
          <p:nvPr/>
        </p:nvSpPr>
        <p:spPr>
          <a:xfrm>
            <a:off x="8110728" y="3076956"/>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3</a:t>
            </a:r>
          </a:p>
        </p:txBody>
      </p:sp>
      <p:sp>
        <p:nvSpPr>
          <p:cNvPr id="21" name="TextBox 20"/>
          <p:cNvSpPr txBox="1"/>
          <p:nvPr/>
        </p:nvSpPr>
        <p:spPr>
          <a:xfrm>
            <a:off x="8686800" y="2944368"/>
            <a:ext cx="2910535" cy="72237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Sol eksen: sıcaklık (°C) — çizgi</a:t>
            </a:r>
          </a:p>
        </p:txBody>
      </p:sp>
      <p:sp>
        <p:nvSpPr>
          <p:cNvPr id="22" name="Rounded Rectangle 21"/>
          <p:cNvSpPr/>
          <p:nvPr/>
        </p:nvSpPr>
        <p:spPr>
          <a:xfrm>
            <a:off x="8001000" y="3767328"/>
            <a:ext cx="3687775" cy="777240"/>
          </a:xfrm>
          <a:prstGeom prst="roundRect">
            <a:avLst>
              <a:gd name="adj" fmla="val 12000"/>
            </a:avLst>
          </a:prstGeom>
          <a:solidFill>
            <a:srgbClr val="E3F1E4"/>
          </a:solidFill>
          <a:ln>
            <a:noFill/>
          </a:ln>
          <a:effectLst/>
        </p:spPr>
        <p:txBody>
          <a:bodyPr rtlCol="0" anchor="ctr"/>
          <a:lstStyle/>
          <a:p/>
        </p:txBody>
      </p:sp>
      <p:sp>
        <p:nvSpPr>
          <p:cNvPr id="23" name="Oval 22"/>
          <p:cNvSpPr/>
          <p:nvPr/>
        </p:nvSpPr>
        <p:spPr>
          <a:xfrm>
            <a:off x="8110728" y="3927348"/>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4</a:t>
            </a:r>
          </a:p>
        </p:txBody>
      </p:sp>
      <p:sp>
        <p:nvSpPr>
          <p:cNvPr id="24" name="TextBox 23"/>
          <p:cNvSpPr txBox="1"/>
          <p:nvPr/>
        </p:nvSpPr>
        <p:spPr>
          <a:xfrm>
            <a:off x="8686800" y="3794760"/>
            <a:ext cx="2910535" cy="72237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Sağ eksen: yağış (mm) — sütun</a:t>
            </a:r>
          </a:p>
        </p:txBody>
      </p:sp>
      <p:sp>
        <p:nvSpPr>
          <p:cNvPr id="25" name="Rounded Rectangle 24"/>
          <p:cNvSpPr/>
          <p:nvPr/>
        </p:nvSpPr>
        <p:spPr>
          <a:xfrm>
            <a:off x="8001000" y="4617720"/>
            <a:ext cx="3687775" cy="777240"/>
          </a:xfrm>
          <a:prstGeom prst="roundRect">
            <a:avLst>
              <a:gd name="adj" fmla="val 12000"/>
            </a:avLst>
          </a:prstGeom>
          <a:solidFill>
            <a:srgbClr val="E3F1E4"/>
          </a:solidFill>
          <a:ln>
            <a:noFill/>
          </a:ln>
          <a:effectLst/>
        </p:spPr>
        <p:txBody>
          <a:bodyPr rtlCol="0" anchor="ctr"/>
          <a:lstStyle/>
          <a:p/>
        </p:txBody>
      </p:sp>
      <p:sp>
        <p:nvSpPr>
          <p:cNvPr id="26" name="Oval 25"/>
          <p:cNvSpPr/>
          <p:nvPr/>
        </p:nvSpPr>
        <p:spPr>
          <a:xfrm>
            <a:off x="8110728" y="4777740"/>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5</a:t>
            </a:r>
          </a:p>
        </p:txBody>
      </p:sp>
      <p:sp>
        <p:nvSpPr>
          <p:cNvPr id="27" name="TextBox 26"/>
          <p:cNvSpPr txBox="1"/>
          <p:nvPr/>
        </p:nvSpPr>
        <p:spPr>
          <a:xfrm>
            <a:off x="8686800" y="4645152"/>
            <a:ext cx="2910535" cy="72237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Yatay eksen: on iki ay</a:t>
            </a:r>
          </a:p>
        </p:txBody>
      </p:sp>
      <p:sp>
        <p:nvSpPr>
          <p:cNvPr id="28" name="Rounded Rectangle 27"/>
          <p:cNvSpPr/>
          <p:nvPr/>
        </p:nvSpPr>
        <p:spPr>
          <a:xfrm>
            <a:off x="8001000" y="5468112"/>
            <a:ext cx="3687775" cy="777240"/>
          </a:xfrm>
          <a:prstGeom prst="roundRect">
            <a:avLst>
              <a:gd name="adj" fmla="val 12000"/>
            </a:avLst>
          </a:prstGeom>
          <a:solidFill>
            <a:srgbClr val="E3F1E4"/>
          </a:solidFill>
          <a:ln>
            <a:noFill/>
          </a:ln>
          <a:effectLst/>
        </p:spPr>
        <p:txBody>
          <a:bodyPr rtlCol="0" anchor="ctr"/>
          <a:lstStyle/>
          <a:p/>
        </p:txBody>
      </p:sp>
      <p:sp>
        <p:nvSpPr>
          <p:cNvPr id="29" name="Oval 28"/>
          <p:cNvSpPr/>
          <p:nvPr/>
        </p:nvSpPr>
        <p:spPr>
          <a:xfrm>
            <a:off x="8110728" y="562813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700" b="1" i="0">
                <a:solidFill>
                  <a:srgbClr val="FFFFFF"/>
                </a:solidFill>
                <a:latin typeface="Calibri"/>
              </a:rPr>
              <a:t>6</a:t>
            </a:r>
          </a:p>
        </p:txBody>
      </p:sp>
      <p:sp>
        <p:nvSpPr>
          <p:cNvPr id="30" name="TextBox 29"/>
          <p:cNvSpPr txBox="1"/>
          <p:nvPr/>
        </p:nvSpPr>
        <p:spPr>
          <a:xfrm>
            <a:off x="8686800" y="5495544"/>
            <a:ext cx="2910535" cy="72237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Eşit aralıklı ölçek</a:t>
            </a:r>
          </a:p>
        </p:txBody>
      </p:sp>
      <p:sp>
        <p:nvSpPr>
          <p:cNvPr id="31" name="TextBox 30"/>
          <p:cNvSpPr txBox="1"/>
          <p:nvPr/>
        </p:nvSpPr>
        <p:spPr>
          <a:xfrm>
            <a:off x="502920" y="4967369"/>
            <a:ext cx="7315200" cy="1323703"/>
          </a:xfrm>
          <a:prstGeom prst="rect">
            <a:avLst/>
          </a:prstGeom>
          <a:noFill/>
        </p:spPr>
        <p:txBody>
          <a:bodyPr wrap="square" anchor="t" lIns="73152" rIns="73152" tIns="36576" bIns="36576">
            <a:noAutofit/>
          </a:bodyPr>
          <a:lstStyle/>
          <a:p>
            <a:pPr algn="l">
              <a:spcBef>
                <a:spcPts val="0"/>
              </a:spcBef>
              <a:spcAft>
                <a:spcPts val="0"/>
              </a:spcAft>
            </a:pPr>
            <a:r>
              <a:rPr lang="tr-TR" sz="1900" b="1" i="0">
                <a:solidFill>
                  <a:srgbClr val="2E7D32"/>
                </a:solidFill>
                <a:latin typeface="Calibri"/>
              </a:rPr>
              <a:t>Kendi grafiğinizde altı maddenin hepsi var mı? Eksik olanı tamamlayın.</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53 / 217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5. adım: konum ve dağılış</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İklim istasyonunun konumunu haritaya işaretleyiniz ve bu iklimin dünyada görüldüğü yerleri boyayınız.</a:t>
            </a:r>
          </a:p>
        </p:txBody>
      </p:sp>
      <p:sp>
        <p:nvSpPr>
          <p:cNvPr id="7" name="Rounded Rectangle 6"/>
          <p:cNvSpPr/>
          <p:nvPr/>
        </p:nvSpPr>
        <p:spPr>
          <a:xfrm>
            <a:off x="502920" y="1719072"/>
            <a:ext cx="11185855" cy="1046988"/>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1719072"/>
            <a:ext cx="1600200" cy="104698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İŞARETLE</a:t>
            </a:r>
          </a:p>
        </p:txBody>
      </p:sp>
      <p:sp>
        <p:nvSpPr>
          <p:cNvPr id="9" name="TextBox 8"/>
          <p:cNvSpPr txBox="1"/>
          <p:nvPr/>
        </p:nvSpPr>
        <p:spPr>
          <a:xfrm>
            <a:off x="2240280" y="1719072"/>
            <a:ext cx="9357055" cy="104698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Tablodaki enlem ve boylamla istasyonunuzu dilsiz haritaya işaretleyin.</a:t>
            </a:r>
          </a:p>
        </p:txBody>
      </p:sp>
      <p:sp>
        <p:nvSpPr>
          <p:cNvPr id="10" name="Rounded Rectangle 9"/>
          <p:cNvSpPr/>
          <p:nvPr/>
        </p:nvSpPr>
        <p:spPr>
          <a:xfrm>
            <a:off x="502920" y="2894076"/>
            <a:ext cx="11185855" cy="1046988"/>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2894076"/>
            <a:ext cx="1600200" cy="104698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 BUL</a:t>
            </a:r>
          </a:p>
        </p:txBody>
      </p:sp>
      <p:sp>
        <p:nvSpPr>
          <p:cNvPr id="12" name="TextBox 11"/>
          <p:cNvSpPr txBox="1"/>
          <p:nvPr/>
        </p:nvSpPr>
        <p:spPr>
          <a:xfrm>
            <a:off x="2240280" y="2894076"/>
            <a:ext cx="9357055" cy="104698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Harita 3.12'de istasyonunuzun iklim rengindeki bütün alanları bulun (Türkiye grubu: Harita 3.13).</a:t>
            </a:r>
          </a:p>
        </p:txBody>
      </p:sp>
      <p:sp>
        <p:nvSpPr>
          <p:cNvPr id="13" name="Rounded Rectangle 12"/>
          <p:cNvSpPr/>
          <p:nvPr/>
        </p:nvSpPr>
        <p:spPr>
          <a:xfrm>
            <a:off x="502920" y="4069080"/>
            <a:ext cx="11185855" cy="1046988"/>
          </a:xfrm>
          <a:prstGeom prst="roundRect">
            <a:avLst>
              <a:gd name="adj" fmla="val 8000"/>
            </a:avLst>
          </a:prstGeom>
          <a:solidFill>
            <a:srgbClr val="F0F0F0"/>
          </a:solidFill>
          <a:ln>
            <a:noFill/>
          </a:ln>
          <a:effectLst/>
        </p:spPr>
        <p:txBody>
          <a:bodyPr rtlCol="0" anchor="ctr"/>
          <a:lstStyle/>
          <a:p/>
        </p:txBody>
      </p:sp>
      <p:sp>
        <p:nvSpPr>
          <p:cNvPr id="14" name="Rounded Rectangle 13"/>
          <p:cNvSpPr/>
          <p:nvPr/>
        </p:nvSpPr>
        <p:spPr>
          <a:xfrm>
            <a:off x="502920" y="4069080"/>
            <a:ext cx="1600200" cy="104698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 BOYA</a:t>
            </a:r>
          </a:p>
        </p:txBody>
      </p:sp>
      <p:sp>
        <p:nvSpPr>
          <p:cNvPr id="15" name="TextBox 14"/>
          <p:cNvSpPr txBox="1"/>
          <p:nvPr/>
        </p:nvSpPr>
        <p:spPr>
          <a:xfrm>
            <a:off x="2240280" y="4069080"/>
            <a:ext cx="9357055" cy="104698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Bu alanları dilsiz haritada aynı renkle boyayın.</a:t>
            </a:r>
          </a:p>
        </p:txBody>
      </p:sp>
      <p:sp>
        <p:nvSpPr>
          <p:cNvPr id="16" name="Rounded Rectangle 15"/>
          <p:cNvSpPr/>
          <p:nvPr/>
        </p:nvSpPr>
        <p:spPr>
          <a:xfrm>
            <a:off x="502920" y="5244084"/>
            <a:ext cx="11185855" cy="1046988"/>
          </a:xfrm>
          <a:prstGeom prst="roundRect">
            <a:avLst>
              <a:gd name="adj" fmla="val 8000"/>
            </a:avLst>
          </a:prstGeom>
          <a:solidFill>
            <a:srgbClr val="F0F0F0"/>
          </a:solidFill>
          <a:ln>
            <a:noFill/>
          </a:ln>
          <a:effectLst/>
        </p:spPr>
        <p:txBody>
          <a:bodyPr rtlCol="0" anchor="ctr"/>
          <a:lstStyle/>
          <a:p/>
        </p:txBody>
      </p:sp>
      <p:sp>
        <p:nvSpPr>
          <p:cNvPr id="17" name="Rounded Rectangle 16"/>
          <p:cNvSpPr/>
          <p:nvPr/>
        </p:nvSpPr>
        <p:spPr>
          <a:xfrm>
            <a:off x="502920" y="5244084"/>
            <a:ext cx="1600200" cy="104698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 LEJANT</a:t>
            </a:r>
          </a:p>
        </p:txBody>
      </p:sp>
      <p:sp>
        <p:nvSpPr>
          <p:cNvPr id="18" name="TextBox 17"/>
          <p:cNvSpPr txBox="1"/>
          <p:nvPr/>
        </p:nvSpPr>
        <p:spPr>
          <a:xfrm>
            <a:off x="2240280" y="5244084"/>
            <a:ext cx="9357055" cy="104698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Rengin anlamını ve istasyonun adını haritanın köşesine yazın.</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118-120</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54 / 217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5. adım — örnek cevap: Akdeniz iklimi (Girne)</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5_harita312.jpg"/>
          <p:cNvPicPr>
            <a:picLocks noChangeAspect="1"/>
          </p:cNvPicPr>
          <p:nvPr/>
        </p:nvPicPr>
        <p:blipFill>
          <a:blip r:embed="rId3"/>
          <a:stretch>
            <a:fillRect/>
          </a:stretch>
        </p:blipFill>
        <p:spPr>
          <a:xfrm>
            <a:off x="502920" y="1216152"/>
            <a:ext cx="7498079" cy="3661561"/>
          </a:xfrm>
          <a:prstGeom prst="rect">
            <a:avLst/>
          </a:prstGeom>
          <a:ln w="9525">
            <a:solidFill>
              <a:srgbClr val="D9D9D9"/>
            </a:solidFill>
          </a:ln>
        </p:spPr>
      </p:pic>
      <p:sp>
        <p:nvSpPr>
          <p:cNvPr id="7" name="Oval 6"/>
          <p:cNvSpPr/>
          <p:nvPr/>
        </p:nvSpPr>
        <p:spPr>
          <a:xfrm>
            <a:off x="3780430" y="2036958"/>
            <a:ext cx="1051277" cy="340119"/>
          </a:xfrm>
          <a:prstGeom prst="ellipse">
            <a:avLst/>
          </a:prstGeom>
          <a:noFill/>
          <a:ln w="31750">
            <a:solidFill>
              <a:srgbClr val="2E7D32"/>
            </a:solidFill>
          </a:ln>
          <a:effectLst/>
        </p:spPr>
        <p:txBody>
          <a:bodyPr rtlCol="0" anchor="ctr"/>
          <a:lstStyle/>
          <a:p/>
        </p:txBody>
      </p:sp>
      <p:sp>
        <p:nvSpPr>
          <p:cNvPr id="8" name="Oval 7"/>
          <p:cNvSpPr/>
          <p:nvPr/>
        </p:nvSpPr>
        <p:spPr>
          <a:xfrm>
            <a:off x="1730440" y="2146838"/>
            <a:ext cx="216439" cy="278279"/>
          </a:xfrm>
          <a:prstGeom prst="ellipse">
            <a:avLst/>
          </a:prstGeom>
          <a:noFill/>
          <a:ln w="31750">
            <a:solidFill>
              <a:srgbClr val="2E7D32"/>
            </a:solidFill>
          </a:ln>
          <a:effectLst/>
        </p:spPr>
        <p:txBody>
          <a:bodyPr rtlCol="0" anchor="ctr"/>
          <a:lstStyle/>
          <a:p/>
        </p:txBody>
      </p:sp>
      <p:sp>
        <p:nvSpPr>
          <p:cNvPr id="9" name="Oval 8"/>
          <p:cNvSpPr/>
          <p:nvPr/>
        </p:nvSpPr>
        <p:spPr>
          <a:xfrm>
            <a:off x="2620933" y="3736868"/>
            <a:ext cx="185519" cy="278279"/>
          </a:xfrm>
          <a:prstGeom prst="ellipse">
            <a:avLst/>
          </a:prstGeom>
          <a:noFill/>
          <a:ln w="31750">
            <a:solidFill>
              <a:srgbClr val="2E7D32"/>
            </a:solidFill>
          </a:ln>
          <a:effectLst/>
        </p:spPr>
        <p:txBody>
          <a:bodyPr rtlCol="0" anchor="ctr"/>
          <a:lstStyle/>
          <a:p/>
        </p:txBody>
      </p:sp>
      <p:sp>
        <p:nvSpPr>
          <p:cNvPr id="10" name="Oval 9"/>
          <p:cNvSpPr/>
          <p:nvPr/>
        </p:nvSpPr>
        <p:spPr>
          <a:xfrm>
            <a:off x="4282879" y="3722868"/>
            <a:ext cx="216439" cy="185519"/>
          </a:xfrm>
          <a:prstGeom prst="ellipse">
            <a:avLst/>
          </a:prstGeom>
          <a:noFill/>
          <a:ln w="31750">
            <a:solidFill>
              <a:srgbClr val="2E7D32"/>
            </a:solidFill>
          </a:ln>
          <a:effectLst/>
        </p:spPr>
        <p:txBody>
          <a:bodyPr rtlCol="0" anchor="ctr"/>
          <a:lstStyle/>
          <a:p/>
        </p:txBody>
      </p:sp>
      <p:sp>
        <p:nvSpPr>
          <p:cNvPr id="11" name="Oval 10"/>
          <p:cNvSpPr/>
          <p:nvPr/>
        </p:nvSpPr>
        <p:spPr>
          <a:xfrm>
            <a:off x="6431812" y="3699666"/>
            <a:ext cx="371038" cy="216439"/>
          </a:xfrm>
          <a:prstGeom prst="ellipse">
            <a:avLst/>
          </a:prstGeom>
          <a:noFill/>
          <a:ln w="31750">
            <a:solidFill>
              <a:srgbClr val="2E7D32"/>
            </a:solidFill>
          </a:ln>
          <a:effectLst/>
        </p:spPr>
        <p:txBody>
          <a:bodyPr rtlCol="0" anchor="ctr"/>
          <a:lstStyle/>
          <a:p/>
        </p:txBody>
      </p:sp>
      <p:sp>
        <p:nvSpPr>
          <p:cNvPr id="12" name="Oval 11"/>
          <p:cNvSpPr/>
          <p:nvPr/>
        </p:nvSpPr>
        <p:spPr>
          <a:xfrm>
            <a:off x="4560536" y="2245193"/>
            <a:ext cx="128016" cy="128016"/>
          </a:xfrm>
          <a:prstGeom prst="ellipse">
            <a:avLst/>
          </a:prstGeom>
          <a:solidFill>
            <a:srgbClr val="D3373A"/>
          </a:solidFill>
          <a:ln w="12700">
            <a:solidFill>
              <a:srgbClr val="FFFFFF"/>
            </a:solidFill>
          </a:ln>
          <a:effectLst/>
        </p:spPr>
        <p:txBody>
          <a:bodyPr rtlCol="0" anchor="ctr"/>
          <a:lstStyle/>
          <a:p/>
        </p:txBody>
      </p:sp>
      <p:sp>
        <p:nvSpPr>
          <p:cNvPr id="13" name="Rounded Rectangle 12"/>
          <p:cNvSpPr/>
          <p:nvPr/>
        </p:nvSpPr>
        <p:spPr>
          <a:xfrm>
            <a:off x="4853144" y="2583521"/>
            <a:ext cx="914400" cy="329184"/>
          </a:xfrm>
          <a:prstGeom prst="roundRect">
            <a:avLst>
              <a:gd name="adj" fmla="val 8000"/>
            </a:avLst>
          </a:prstGeom>
          <a:solidFill>
            <a:srgbClr val="FFFFFF"/>
          </a:solidFill>
          <a:ln w="15875">
            <a:solidFill>
              <a:srgbClr val="D3373A"/>
            </a:solidFill>
          </a:ln>
          <a:effectLst/>
        </p:spPr>
        <p:txBody>
          <a:bodyPr rtlCol="0" anchor="ctr" wrap="square" lIns="27432" rIns="27432" tIns="0" bIns="0">
            <a:noAutofit/>
          </a:bodyPr>
          <a:lstStyle/>
          <a:p>
            <a:pPr algn="ctr">
              <a:spcBef>
                <a:spcPts val="0"/>
              </a:spcBef>
              <a:spcAft>
                <a:spcPts val="0"/>
              </a:spcAft>
            </a:pPr>
            <a:r>
              <a:rPr lang="tr-TR" sz="1400" b="1" i="0">
                <a:solidFill>
                  <a:srgbClr val="262626"/>
                </a:solidFill>
                <a:latin typeface="Calibri"/>
              </a:rPr>
              <a:t>Girne</a:t>
            </a:r>
          </a:p>
        </p:txBody>
      </p:sp>
      <p:cxnSp>
        <p:nvCxnSpPr>
          <p:cNvPr id="14" name="Connector 13"/>
          <p:cNvCxnSpPr/>
          <p:nvPr/>
        </p:nvCxnSpPr>
        <p:spPr>
          <a:xfrm>
            <a:off x="4670264" y="2354921"/>
            <a:ext cx="228600" cy="246888"/>
          </a:xfrm>
          <a:prstGeom prst="line">
            <a:avLst/>
          </a:prstGeom>
          <a:ln w="15875">
            <a:solidFill>
              <a:srgbClr val="D3373A"/>
            </a:solidFill>
          </a:ln>
        </p:spPr>
      </p:cxnSp>
      <p:sp>
        <p:nvSpPr>
          <p:cNvPr id="15" name="TextBox 14"/>
          <p:cNvSpPr txBox="1"/>
          <p:nvPr/>
        </p:nvSpPr>
        <p:spPr>
          <a:xfrm>
            <a:off x="502920" y="4896001"/>
            <a:ext cx="7498079"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Harita 3.12 (Kitap s. 118) · yeşil halkalar: Akdeniz iklimi alanları</a:t>
            </a:r>
          </a:p>
        </p:txBody>
      </p:sp>
      <p:sp>
        <p:nvSpPr>
          <p:cNvPr id="16" name="Rounded Rectangle 15"/>
          <p:cNvSpPr/>
          <p:nvPr/>
        </p:nvSpPr>
        <p:spPr>
          <a:xfrm>
            <a:off x="8183879" y="1216152"/>
            <a:ext cx="3504896" cy="1463040"/>
          </a:xfrm>
          <a:prstGeom prst="roundRect">
            <a:avLst>
              <a:gd name="adj" fmla="val 6000"/>
            </a:avLst>
          </a:prstGeom>
          <a:solidFill>
            <a:srgbClr val="E3F1E4"/>
          </a:solidFill>
          <a:ln>
            <a:noFill/>
          </a:ln>
          <a:effectLst/>
        </p:spPr>
        <p:txBody>
          <a:bodyPr rtlCol="0" anchor="ctr"/>
          <a:lstStyle/>
          <a:p/>
        </p:txBody>
      </p:sp>
      <p:sp>
        <p:nvSpPr>
          <p:cNvPr id="17" name="Rectangle 16"/>
          <p:cNvSpPr/>
          <p:nvPr/>
        </p:nvSpPr>
        <p:spPr>
          <a:xfrm>
            <a:off x="8183879" y="1216152"/>
            <a:ext cx="109728" cy="1463040"/>
          </a:xfrm>
          <a:prstGeom prst="rect">
            <a:avLst/>
          </a:prstGeom>
          <a:solidFill>
            <a:srgbClr val="2E7D32"/>
          </a:solidFill>
          <a:ln>
            <a:noFill/>
          </a:ln>
          <a:effectLst/>
        </p:spPr>
        <p:txBody>
          <a:bodyPr rtlCol="0" anchor="ctr"/>
          <a:lstStyle/>
          <a:p/>
        </p:txBody>
      </p:sp>
      <p:sp>
        <p:nvSpPr>
          <p:cNvPr id="18" name="TextBox 17"/>
          <p:cNvSpPr txBox="1"/>
          <p:nvPr/>
        </p:nvSpPr>
        <p:spPr>
          <a:xfrm>
            <a:off x="8412479" y="1271016"/>
            <a:ext cx="3184856" cy="1353312"/>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1 · İşaretle</a:t>
            </a:r>
          </a:p>
          <a:p>
            <a:pPr algn="l">
              <a:spcBef>
                <a:spcPts val="0"/>
              </a:spcBef>
              <a:spcAft>
                <a:spcPts val="0"/>
              </a:spcAft>
            </a:pPr>
            <a:r>
              <a:rPr lang="tr-TR" sz="1700" b="0" i="0">
                <a:solidFill>
                  <a:srgbClr val="262626"/>
                </a:solidFill>
                <a:latin typeface="Calibri"/>
              </a:rPr>
              <a:t>Girne: 35° 19' K, 33° 19' D — Kıbrıs'ın kuzey kıyısı (kırmızı nokta).</a:t>
            </a:r>
          </a:p>
        </p:txBody>
      </p:sp>
      <p:sp>
        <p:nvSpPr>
          <p:cNvPr id="19" name="Rounded Rectangle 18"/>
          <p:cNvSpPr/>
          <p:nvPr/>
        </p:nvSpPr>
        <p:spPr>
          <a:xfrm>
            <a:off x="8183879" y="2816352"/>
            <a:ext cx="3504896" cy="3429000"/>
          </a:xfrm>
          <a:prstGeom prst="roundRect">
            <a:avLst>
              <a:gd name="adj" fmla="val 6000"/>
            </a:avLst>
          </a:prstGeom>
          <a:solidFill>
            <a:srgbClr val="E3F1E4"/>
          </a:solidFill>
          <a:ln>
            <a:noFill/>
          </a:ln>
          <a:effectLst/>
        </p:spPr>
        <p:txBody>
          <a:bodyPr rtlCol="0" anchor="ctr"/>
          <a:lstStyle/>
          <a:p/>
        </p:txBody>
      </p:sp>
      <p:sp>
        <p:nvSpPr>
          <p:cNvPr id="20" name="Rectangle 19"/>
          <p:cNvSpPr/>
          <p:nvPr/>
        </p:nvSpPr>
        <p:spPr>
          <a:xfrm>
            <a:off x="8183879" y="2816352"/>
            <a:ext cx="109728" cy="3429000"/>
          </a:xfrm>
          <a:prstGeom prst="rect">
            <a:avLst/>
          </a:prstGeom>
          <a:solidFill>
            <a:srgbClr val="2E7D32"/>
          </a:solidFill>
          <a:ln>
            <a:noFill/>
          </a:ln>
          <a:effectLst/>
        </p:spPr>
        <p:txBody>
          <a:bodyPr rtlCol="0" anchor="ctr"/>
          <a:lstStyle/>
          <a:p/>
        </p:txBody>
      </p:sp>
      <p:sp>
        <p:nvSpPr>
          <p:cNvPr id="21" name="TextBox 20"/>
          <p:cNvSpPr txBox="1"/>
          <p:nvPr/>
        </p:nvSpPr>
        <p:spPr>
          <a:xfrm>
            <a:off x="8412479" y="2871216"/>
            <a:ext cx="3184856" cy="3319272"/>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2-3 · Bul ve boya</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Akdeniz çevresi</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Kaliforniya</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Orta Şili</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Güney Afrika</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Güney Avustralya</a:t>
            </a:r>
          </a:p>
          <a:p>
            <a:pPr algn="l">
              <a:spcBef>
                <a:spcPts val="0"/>
              </a:spcBef>
              <a:spcAft>
                <a:spcPts val="0"/>
              </a:spcAft>
            </a:pPr>
            <a:r>
              <a:rPr lang="tr-TR" sz="1500" b="0" i="0">
                <a:solidFill>
                  <a:srgbClr val="262626"/>
                </a:solidFill>
                <a:latin typeface="Calibri"/>
              </a:rPr>
              <a:t>Hepsi orta kuşağın Ekvator'a yakın kesiminde, kıtaların batı ve güneybatı kıyılarında.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118-119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55 / 217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Harita 3.12'ye göre aşağıdakilerin hangisinde Akdeniz iklimi görülmez?</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Akdeniz çevresi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Kaliforniya kıyıları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Şili'nin orta kesimi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Avustralya'nın güneyi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Kongo Havzası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56 / 217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Harita 3.12'ye göre aşağıdakilerin hangisinde Akdeniz iklimi görülmez?</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Akdeniz çevresi</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Kaliforniya kıyıları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Şili'nin orta kesimi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Avustralya'nın güneyi</a:t>
            </a:r>
          </a:p>
        </p:txBody>
      </p:sp>
      <p:sp>
        <p:nvSpPr>
          <p:cNvPr id="19" name="Rounded Rectangle 18"/>
          <p:cNvSpPr/>
          <p:nvPr/>
        </p:nvSpPr>
        <p:spPr>
          <a:xfrm>
            <a:off x="502920" y="473293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20" name="Oval 19"/>
          <p:cNvSpPr/>
          <p:nvPr/>
        </p:nvSpPr>
        <p:spPr>
          <a:xfrm>
            <a:off x="594360" y="468904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Kongo Havzası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Kongo Havzası Ekvator çevresindedir; haritada ekvatoral iklim rengindedir. Diğer dört alan Akdeniz iklimidir.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57 / 217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Dijital küre: konumla açıkla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GÖREV</a:t>
            </a:r>
          </a:p>
        </p:txBody>
      </p:sp>
      <p:sp>
        <p:nvSpPr>
          <p:cNvPr id="6" name="Rounded Rectangle 5"/>
          <p:cNvSpPr/>
          <p:nvPr/>
        </p:nvSpPr>
        <p:spPr>
          <a:xfrm>
            <a:off x="502920" y="1261872"/>
            <a:ext cx="3594506" cy="2743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594506"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527048"/>
            <a:ext cx="3594506"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Enlem</a:t>
            </a:r>
          </a:p>
        </p:txBody>
      </p:sp>
      <p:sp>
        <p:nvSpPr>
          <p:cNvPr id="10" name="TextBox 9"/>
          <p:cNvSpPr txBox="1"/>
          <p:nvPr/>
        </p:nvSpPr>
        <p:spPr>
          <a:xfrm>
            <a:off x="612648" y="1865376"/>
            <a:ext cx="3375050" cy="206654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Ekvator'a yakın mı, uzak mı?</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Güneş ışınları nasıl geliyor?</a:t>
            </a:r>
          </a:p>
        </p:txBody>
      </p:sp>
      <p:sp>
        <p:nvSpPr>
          <p:cNvPr id="11" name="Rounded Rectangle 10"/>
          <p:cNvSpPr/>
          <p:nvPr/>
        </p:nvSpPr>
        <p:spPr>
          <a:xfrm>
            <a:off x="4298594" y="1261872"/>
            <a:ext cx="3594506" cy="2743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6187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52704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Denize uzaklık</a:t>
            </a:r>
          </a:p>
        </p:txBody>
      </p:sp>
      <p:sp>
        <p:nvSpPr>
          <p:cNvPr id="15" name="TextBox 14"/>
          <p:cNvSpPr txBox="1"/>
          <p:nvPr/>
        </p:nvSpPr>
        <p:spPr>
          <a:xfrm>
            <a:off x="4408322" y="1865376"/>
            <a:ext cx="3375050" cy="206654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Kıyıda mı, iç kesimde mi?</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Sıcaklık farkı az mı, çok mu?</a:t>
            </a:r>
          </a:p>
        </p:txBody>
      </p:sp>
      <p:sp>
        <p:nvSpPr>
          <p:cNvPr id="16" name="Rounded Rectangle 15"/>
          <p:cNvSpPr/>
          <p:nvPr/>
        </p:nvSpPr>
        <p:spPr>
          <a:xfrm>
            <a:off x="8094268" y="1261872"/>
            <a:ext cx="3594506" cy="27432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61872"/>
            <a:ext cx="3594506" cy="530352"/>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8094268" y="1527048"/>
            <a:ext cx="3594506" cy="265176"/>
          </a:xfrm>
          <a:prstGeom prst="rect">
            <a:avLst/>
          </a:prstGeom>
          <a:solidFill>
            <a:srgbClr val="B85C12"/>
          </a:solidFill>
          <a:ln>
            <a:noFill/>
          </a:ln>
          <a:effectLst/>
        </p:spPr>
        <p:txBody>
          <a:bodyPr rtlCol="0" anchor="ctr"/>
          <a:lstStyle/>
          <a:p/>
        </p:txBody>
      </p:sp>
      <p:sp>
        <p:nvSpPr>
          <p:cNvPr id="19" name="TextBox 18"/>
          <p:cNvSpPr txBox="1"/>
          <p:nvPr/>
        </p:nvSpPr>
        <p:spPr>
          <a:xfrm>
            <a:off x="8185708"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Yükselti</a:t>
            </a:r>
          </a:p>
        </p:txBody>
      </p:sp>
      <p:sp>
        <p:nvSpPr>
          <p:cNvPr id="20" name="TextBox 19"/>
          <p:cNvSpPr txBox="1"/>
          <p:nvPr/>
        </p:nvSpPr>
        <p:spPr>
          <a:xfrm>
            <a:off x="8203996" y="1865376"/>
            <a:ext cx="3375050" cy="206654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Deniz seviyesine yakın mı, yüksekte mi?</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Sıcaklıklar düşük mü?</a:t>
            </a:r>
          </a:p>
        </p:txBody>
      </p:sp>
      <p:sp>
        <p:nvSpPr>
          <p:cNvPr id="21" name="Rounded Rectangle 20"/>
          <p:cNvSpPr/>
          <p:nvPr/>
        </p:nvSpPr>
        <p:spPr>
          <a:xfrm>
            <a:off x="502920" y="4233672"/>
            <a:ext cx="11185855" cy="201168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600"/>
              </a:spcAft>
            </a:pPr>
            <a:r>
              <a:rPr lang="tr-TR" sz="2600" b="1" i="0">
                <a:solidFill>
                  <a:srgbClr val="B85C12"/>
                </a:solidFill>
                <a:latin typeface="Calibri"/>
              </a:rPr>
              <a:t>Kalıp:</a:t>
            </a:r>
          </a:p>
          <a:p>
            <a:pPr algn="l">
              <a:spcBef>
                <a:spcPts val="0"/>
              </a:spcBef>
              <a:spcAft>
                <a:spcPts val="0"/>
              </a:spcAft>
            </a:pPr>
            <a:r>
              <a:rPr lang="tr-TR" sz="2600" b="0" i="0">
                <a:solidFill>
                  <a:srgbClr val="262626"/>
                </a:solidFill>
                <a:latin typeface="Calibri"/>
              </a:rPr>
              <a:t>“Grafiğimizde … görülüyor, çünkü istasyonumuz … .”</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 97, 99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58 / 217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Dijital küre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58496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58496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147523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Girne (Akdeniz kıyısı, 21 m)</a:t>
            </a:r>
          </a:p>
          <a:p>
            <a:pPr algn="l">
              <a:spcBef>
                <a:spcPts val="0"/>
              </a:spcBef>
              <a:spcAft>
                <a:spcPts val="0"/>
              </a:spcAft>
            </a:pPr>
            <a:r>
              <a:rPr lang="tr-TR" sz="2000" b="0" i="0">
                <a:solidFill>
                  <a:srgbClr val="262626"/>
                </a:solidFill>
                <a:latin typeface="Calibri"/>
              </a:rPr>
              <a:t>Kışları ılık geçiyor, çünkü istasyon deniz kıyısında: denizel alanlarda sıcaklık farkları daha azdır.</a:t>
            </a:r>
          </a:p>
        </p:txBody>
      </p:sp>
      <p:sp>
        <p:nvSpPr>
          <p:cNvPr id="9" name="Rounded Rectangle 8"/>
          <p:cNvSpPr/>
          <p:nvPr/>
        </p:nvSpPr>
        <p:spPr>
          <a:xfrm>
            <a:off x="502920" y="2938272"/>
            <a:ext cx="11185855" cy="158496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2938272"/>
            <a:ext cx="109728" cy="1584960"/>
          </a:xfrm>
          <a:prstGeom prst="rect">
            <a:avLst/>
          </a:prstGeom>
          <a:solidFill>
            <a:srgbClr val="2E7D32"/>
          </a:solidFill>
          <a:ln>
            <a:noFill/>
          </a:ln>
          <a:effectLst/>
        </p:spPr>
        <p:txBody>
          <a:bodyPr rtlCol="0" anchor="ctr"/>
          <a:lstStyle/>
          <a:p/>
        </p:txBody>
      </p:sp>
      <p:sp>
        <p:nvSpPr>
          <p:cNvPr id="11" name="TextBox 10"/>
          <p:cNvSpPr txBox="1"/>
          <p:nvPr/>
        </p:nvSpPr>
        <p:spPr>
          <a:xfrm>
            <a:off x="731520" y="2993136"/>
            <a:ext cx="10865815" cy="147523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Amazon Havzası (Ekvator çevresi)</a:t>
            </a:r>
          </a:p>
          <a:p>
            <a:pPr algn="l">
              <a:spcBef>
                <a:spcPts val="0"/>
              </a:spcBef>
              <a:spcAft>
                <a:spcPts val="0"/>
              </a:spcAft>
            </a:pPr>
            <a:r>
              <a:rPr lang="tr-TR" sz="2000" b="0" i="0">
                <a:solidFill>
                  <a:srgbClr val="262626"/>
                </a:solidFill>
                <a:latin typeface="Calibri"/>
              </a:rPr>
              <a:t>Güney Amerika kıtasında yer alan Amazon yağmur ormanlarında yıl boyunca yüksek sıcaklıklar görülmektedir. Çünkü Ekvator'a yakın: Güneş ışınlarının dik açıyla geldiği yerlerde sıcaklıklar daha yüksektir.</a:t>
            </a:r>
          </a:p>
        </p:txBody>
      </p:sp>
      <p:sp>
        <p:nvSpPr>
          <p:cNvPr id="12" name="Rounded Rectangle 11"/>
          <p:cNvSpPr/>
          <p:nvPr/>
        </p:nvSpPr>
        <p:spPr>
          <a:xfrm>
            <a:off x="502920" y="4660392"/>
            <a:ext cx="11185855" cy="158496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4660392"/>
            <a:ext cx="109728" cy="1584960"/>
          </a:xfrm>
          <a:prstGeom prst="rect">
            <a:avLst/>
          </a:prstGeom>
          <a:solidFill>
            <a:srgbClr val="2E7D32"/>
          </a:solidFill>
          <a:ln>
            <a:noFill/>
          </a:ln>
          <a:effectLst/>
        </p:spPr>
        <p:txBody>
          <a:bodyPr rtlCol="0" anchor="ctr"/>
          <a:lstStyle/>
          <a:p/>
        </p:txBody>
      </p:sp>
      <p:sp>
        <p:nvSpPr>
          <p:cNvPr id="14" name="TextBox 13"/>
          <p:cNvSpPr txBox="1"/>
          <p:nvPr/>
        </p:nvSpPr>
        <p:spPr>
          <a:xfrm>
            <a:off x="731520" y="4715256"/>
            <a:ext cx="10865815" cy="147523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Yüksek dağ istasyonu</a:t>
            </a:r>
          </a:p>
          <a:p>
            <a:pPr algn="l">
              <a:spcBef>
                <a:spcPts val="0"/>
              </a:spcBef>
              <a:spcAft>
                <a:spcPts val="0"/>
              </a:spcAft>
            </a:pPr>
            <a:r>
              <a:rPr lang="tr-TR" sz="2000" b="0" i="0">
                <a:solidFill>
                  <a:srgbClr val="262626"/>
                </a:solidFill>
                <a:latin typeface="Calibri"/>
              </a:rPr>
              <a:t>Sıcaklıklar düşük, çünkü troposferde yükselti arttıkça sıcaklık azalır.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 97, 99, 117, 119</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59 / 217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6. adım: infografik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TextBox 5"/>
          <p:cNvSpPr txBox="1"/>
          <p:nvPr/>
        </p:nvSpPr>
        <p:spPr>
          <a:xfrm>
            <a:off x="502920" y="1170432"/>
            <a:ext cx="11185855" cy="658368"/>
          </a:xfrm>
          <a:prstGeom prst="rect">
            <a:avLst/>
          </a:prstGeom>
          <a:noFill/>
        </p:spPr>
        <p:txBody>
          <a:bodyPr wrap="square" anchor="ctr" lIns="73152" rIns="73152" tIns="36576" bIns="36576">
            <a:noAutofit/>
          </a:bodyPr>
          <a:lstStyle/>
          <a:p>
            <a:pPr algn="l">
              <a:spcBef>
                <a:spcPts val="0"/>
              </a:spcBef>
              <a:spcAft>
                <a:spcPts val="0"/>
              </a:spcAft>
            </a:pPr>
            <a:r>
              <a:rPr lang="tr-TR" sz="1850" b="0" i="1">
                <a:solidFill>
                  <a:srgbClr val="767676"/>
                </a:solidFill>
                <a:latin typeface="Calibri"/>
              </a:rPr>
              <a:t>Bulduğunuz iklimlerin genel özelliklerini yansıtan ve günlük hayata etkilerini gösteren fotoğraflarla ve çizdiğiniz grafiklerle infografik hazırlama çalışması yapınız.</a:t>
            </a:r>
          </a:p>
        </p:txBody>
      </p:sp>
      <p:sp>
        <p:nvSpPr>
          <p:cNvPr id="7" name="Rounded Rectangle 6"/>
          <p:cNvSpPr/>
          <p:nvPr/>
        </p:nvSpPr>
        <p:spPr>
          <a:xfrm>
            <a:off x="502920" y="1901952"/>
            <a:ext cx="8229600" cy="4343400"/>
          </a:xfrm>
          <a:prstGeom prst="roundRect">
            <a:avLst>
              <a:gd name="adj" fmla="val 3000"/>
            </a:avLst>
          </a:prstGeom>
          <a:solidFill>
            <a:srgbClr val="FFFFFF"/>
          </a:solidFill>
          <a:ln w="25400">
            <a:solidFill>
              <a:srgbClr val="B85C12"/>
            </a:solidFill>
          </a:ln>
          <a:effectLst/>
        </p:spPr>
        <p:txBody>
          <a:bodyPr rtlCol="0" anchor="ctr"/>
          <a:lstStyle/>
          <a:p/>
        </p:txBody>
      </p:sp>
      <p:sp>
        <p:nvSpPr>
          <p:cNvPr id="8" name="Rounded Rectangle 7"/>
          <p:cNvSpPr/>
          <p:nvPr/>
        </p:nvSpPr>
        <p:spPr>
          <a:xfrm>
            <a:off x="612648" y="2011680"/>
            <a:ext cx="8010144" cy="566928"/>
          </a:xfrm>
          <a:prstGeom prst="roundRect">
            <a:avLst>
              <a:gd name="adj" fmla="val 10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Başlık: iklim türünün adı + bir cümle</a:t>
            </a:r>
          </a:p>
        </p:txBody>
      </p:sp>
      <p:sp>
        <p:nvSpPr>
          <p:cNvPr id="9" name="Rounded Rectangle 8"/>
          <p:cNvSpPr/>
          <p:nvPr/>
        </p:nvSpPr>
        <p:spPr>
          <a:xfrm>
            <a:off x="612648" y="2670048"/>
            <a:ext cx="3287450" cy="1802099"/>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600"/>
              </a:spcAft>
            </a:pPr>
            <a:r>
              <a:rPr lang="tr-TR" sz="1800" b="1" i="0">
                <a:solidFill>
                  <a:srgbClr val="262626"/>
                </a:solidFill>
                <a:latin typeface="Calibri"/>
              </a:rPr>
              <a:t>Grafik</a:t>
            </a:r>
          </a:p>
          <a:p>
            <a:pPr algn="ctr">
              <a:spcBef>
                <a:spcPts val="0"/>
              </a:spcBef>
              <a:spcAft>
                <a:spcPts val="0"/>
              </a:spcAft>
            </a:pPr>
            <a:r>
              <a:rPr lang="tr-TR" sz="1400" b="0" i="0">
                <a:solidFill>
                  <a:srgbClr val="262626"/>
                </a:solidFill>
                <a:latin typeface="Calibri"/>
              </a:rPr>
              <a:t>çizdiğiniz sıcaklık-yağış grafiği</a:t>
            </a:r>
          </a:p>
        </p:txBody>
      </p:sp>
      <p:sp>
        <p:nvSpPr>
          <p:cNvPr id="10" name="Rounded Rectangle 9"/>
          <p:cNvSpPr/>
          <p:nvPr/>
        </p:nvSpPr>
        <p:spPr>
          <a:xfrm>
            <a:off x="3991538" y="2670048"/>
            <a:ext cx="2348179" cy="1802099"/>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600"/>
              </a:spcAft>
            </a:pPr>
            <a:r>
              <a:rPr lang="tr-TR" sz="1800" b="1" i="0">
                <a:solidFill>
                  <a:srgbClr val="262626"/>
                </a:solidFill>
                <a:latin typeface="Calibri"/>
              </a:rPr>
              <a:t>Harita</a:t>
            </a:r>
          </a:p>
          <a:p>
            <a:pPr algn="ctr">
              <a:spcBef>
                <a:spcPts val="0"/>
              </a:spcBef>
              <a:spcAft>
                <a:spcPts val="0"/>
              </a:spcAft>
            </a:pPr>
            <a:r>
              <a:rPr lang="tr-TR" sz="1400" b="0" i="0">
                <a:solidFill>
                  <a:srgbClr val="262626"/>
                </a:solidFill>
                <a:latin typeface="Calibri"/>
              </a:rPr>
              <a:t>istasyon + iklimin görüldüğü yerler</a:t>
            </a:r>
          </a:p>
        </p:txBody>
      </p:sp>
      <p:sp>
        <p:nvSpPr>
          <p:cNvPr id="11" name="Rounded Rectangle 10"/>
          <p:cNvSpPr/>
          <p:nvPr/>
        </p:nvSpPr>
        <p:spPr>
          <a:xfrm>
            <a:off x="6431158" y="2670048"/>
            <a:ext cx="2191633" cy="1802099"/>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600"/>
              </a:spcAft>
            </a:pPr>
            <a:r>
              <a:rPr lang="tr-TR" sz="1800" b="1" i="0">
                <a:solidFill>
                  <a:srgbClr val="262626"/>
                </a:solidFill>
                <a:latin typeface="Calibri"/>
              </a:rPr>
              <a:t>Fotoğraflar</a:t>
            </a:r>
          </a:p>
          <a:p>
            <a:pPr algn="ctr">
              <a:spcBef>
                <a:spcPts val="0"/>
              </a:spcBef>
              <a:spcAft>
                <a:spcPts val="0"/>
              </a:spcAft>
            </a:pPr>
            <a:r>
              <a:rPr lang="tr-TR" sz="1400" b="0" i="0">
                <a:solidFill>
                  <a:srgbClr val="262626"/>
                </a:solidFill>
                <a:latin typeface="Calibri"/>
              </a:rPr>
              <a:t>2-3 fotoğraf + kısa etiket</a:t>
            </a:r>
          </a:p>
        </p:txBody>
      </p:sp>
      <p:sp>
        <p:nvSpPr>
          <p:cNvPr id="12" name="Rounded Rectangle 11"/>
          <p:cNvSpPr/>
          <p:nvPr/>
        </p:nvSpPr>
        <p:spPr>
          <a:xfrm>
            <a:off x="612648" y="4563587"/>
            <a:ext cx="3959352" cy="1572036"/>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l">
              <a:spcBef>
                <a:spcPts val="0"/>
              </a:spcBef>
              <a:spcAft>
                <a:spcPts val="200"/>
              </a:spcAft>
            </a:pPr>
            <a:r>
              <a:rPr lang="tr-TR" sz="1600" b="1" i="0">
                <a:solidFill>
                  <a:srgbClr val="B85C12"/>
                </a:solidFill>
                <a:latin typeface="Calibri"/>
              </a:rPr>
              <a:t>Günlük hayata etkiler</a:t>
            </a:r>
          </a:p>
          <a:p>
            <a:pPr algn="l">
              <a:spcBef>
                <a:spcPts val="0"/>
              </a:spcBef>
              <a:spcAft>
                <a:spcPts val="0"/>
              </a:spcAft>
            </a:pPr>
            <a:r>
              <a:rPr lang="tr-TR" sz="1600" b="0" i="0">
                <a:solidFill>
                  <a:srgbClr val="262626"/>
                </a:solidFill>
                <a:latin typeface="Calibri"/>
              </a:rPr>
              <a:t>sağlık · enerji tüketimi · tarım · ulaşım</a:t>
            </a:r>
          </a:p>
        </p:txBody>
      </p:sp>
      <p:sp>
        <p:nvSpPr>
          <p:cNvPr id="13" name="Rounded Rectangle 12"/>
          <p:cNvSpPr/>
          <p:nvPr/>
        </p:nvSpPr>
        <p:spPr>
          <a:xfrm>
            <a:off x="4663440" y="4563587"/>
            <a:ext cx="3959352" cy="1572036"/>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l">
              <a:spcBef>
                <a:spcPts val="0"/>
              </a:spcBef>
              <a:spcAft>
                <a:spcPts val="200"/>
              </a:spcAft>
            </a:pPr>
            <a:r>
              <a:rPr lang="tr-TR" sz="1600" b="1" i="0">
                <a:solidFill>
                  <a:srgbClr val="B85C12"/>
                </a:solidFill>
                <a:latin typeface="Calibri"/>
              </a:rPr>
              <a:t>Üç çıkarım</a:t>
            </a:r>
          </a:p>
          <a:p>
            <a:pPr algn="l">
              <a:spcBef>
                <a:spcPts val="0"/>
              </a:spcBef>
              <a:spcAft>
                <a:spcPts val="0"/>
              </a:spcAft>
            </a:pPr>
            <a:r>
              <a:rPr lang="tr-TR" sz="1600" b="0" i="0">
                <a:solidFill>
                  <a:srgbClr val="262626"/>
                </a:solidFill>
                <a:latin typeface="Calibri"/>
              </a:rPr>
              <a:t>1 · …  2 · …  3 · …</a:t>
            </a:r>
          </a:p>
        </p:txBody>
      </p:sp>
      <p:sp>
        <p:nvSpPr>
          <p:cNvPr id="14" name="Rounded Rectangle 13"/>
          <p:cNvSpPr/>
          <p:nvPr/>
        </p:nvSpPr>
        <p:spPr>
          <a:xfrm>
            <a:off x="8915400" y="1901952"/>
            <a:ext cx="2773375" cy="1097280"/>
          </a:xfrm>
          <a:prstGeom prst="roundRect">
            <a:avLst>
              <a:gd name="adj" fmla="val 8000"/>
            </a:avLst>
          </a:prstGeom>
          <a:solidFill>
            <a:srgbClr val="FCC021"/>
          </a:solidFill>
          <a:ln>
            <a:noFill/>
          </a:ln>
          <a:effectLst/>
        </p:spPr>
        <p:txBody>
          <a:bodyPr rtlCol="0" anchor="ctr" wrap="square" lIns="128016" rIns="128016" tIns="73152" bIns="73152">
            <a:noAutofit/>
          </a:bodyPr>
          <a:lstStyle/>
          <a:p>
            <a:pPr algn="ctr">
              <a:spcBef>
                <a:spcPts val="0"/>
              </a:spcBef>
              <a:spcAft>
                <a:spcPts val="600"/>
              </a:spcAft>
            </a:pPr>
            <a:r>
              <a:rPr lang="tr-TR" sz="2000" b="1" i="0">
                <a:solidFill>
                  <a:srgbClr val="262626"/>
                </a:solidFill>
                <a:latin typeface="Calibri"/>
              </a:rPr>
              <a:t>13 dk üretim</a:t>
            </a:r>
          </a:p>
          <a:p>
            <a:pPr algn="ctr">
              <a:spcBef>
                <a:spcPts val="0"/>
              </a:spcBef>
              <a:spcAft>
                <a:spcPts val="0"/>
              </a:spcAft>
            </a:pPr>
            <a:r>
              <a:rPr lang="tr-TR" sz="2000" b="0" i="0">
                <a:solidFill>
                  <a:srgbClr val="262626"/>
                </a:solidFill>
                <a:latin typeface="Calibri"/>
              </a:rPr>
              <a:t>+ 2 dk son kontrol</a:t>
            </a:r>
          </a:p>
        </p:txBody>
      </p:sp>
      <p:sp>
        <p:nvSpPr>
          <p:cNvPr id="15" name="Rounded Rectangle 14"/>
          <p:cNvSpPr/>
          <p:nvPr/>
        </p:nvSpPr>
        <p:spPr>
          <a:xfrm>
            <a:off x="8915400" y="3136392"/>
            <a:ext cx="2773375" cy="310896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8915400" y="3136392"/>
            <a:ext cx="2773375" cy="530352"/>
          </a:xfrm>
          <a:prstGeom prst="roundRect">
            <a:avLst>
              <a:gd name="adj" fmla="val 25000"/>
            </a:avLst>
          </a:prstGeom>
          <a:solidFill>
            <a:srgbClr val="B85C12"/>
          </a:solidFill>
          <a:ln>
            <a:noFill/>
          </a:ln>
          <a:effectLst/>
        </p:spPr>
        <p:txBody>
          <a:bodyPr rtlCol="0" anchor="ctr"/>
          <a:lstStyle/>
          <a:p/>
        </p:txBody>
      </p:sp>
      <p:sp>
        <p:nvSpPr>
          <p:cNvPr id="17" name="Rectangle 16"/>
          <p:cNvSpPr/>
          <p:nvPr/>
        </p:nvSpPr>
        <p:spPr>
          <a:xfrm>
            <a:off x="8915400" y="3401568"/>
            <a:ext cx="2773375" cy="265176"/>
          </a:xfrm>
          <a:prstGeom prst="rect">
            <a:avLst/>
          </a:prstGeom>
          <a:solidFill>
            <a:srgbClr val="B85C12"/>
          </a:solidFill>
          <a:ln>
            <a:noFill/>
          </a:ln>
          <a:effectLst/>
        </p:spPr>
        <p:txBody>
          <a:bodyPr rtlCol="0" anchor="ctr"/>
          <a:lstStyle/>
          <a:p/>
        </p:txBody>
      </p:sp>
      <p:sp>
        <p:nvSpPr>
          <p:cNvPr id="18" name="TextBox 17"/>
          <p:cNvSpPr txBox="1"/>
          <p:nvPr/>
        </p:nvSpPr>
        <p:spPr>
          <a:xfrm>
            <a:off x="9006840" y="3136392"/>
            <a:ext cx="2590495"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Etkiler (s. 77)</a:t>
            </a:r>
          </a:p>
        </p:txBody>
      </p:sp>
      <p:sp>
        <p:nvSpPr>
          <p:cNvPr id="19" name="TextBox 18"/>
          <p:cNvSpPr txBox="1"/>
          <p:nvPr/>
        </p:nvSpPr>
        <p:spPr>
          <a:xfrm>
            <a:off x="9025128" y="3739896"/>
            <a:ext cx="2553919" cy="243230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sağlık</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enerji tüketimi</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tarım</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ulaşım</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 120</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60 / 217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İnfografik — örnek plan: Akdeniz iklimi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5029200"/>
          </a:xfrm>
          <a:prstGeom prst="roundRect">
            <a:avLst>
              <a:gd name="adj" fmla="val 3000"/>
            </a:avLst>
          </a:prstGeom>
          <a:solidFill>
            <a:srgbClr val="FFFFFF"/>
          </a:solidFill>
          <a:ln w="25400">
            <a:solidFill>
              <a:srgbClr val="B85C12"/>
            </a:solidFill>
          </a:ln>
          <a:effectLst/>
        </p:spPr>
        <p:txBody>
          <a:bodyPr rtlCol="0" anchor="ctr"/>
          <a:lstStyle/>
          <a:p/>
        </p:txBody>
      </p:sp>
      <p:sp>
        <p:nvSpPr>
          <p:cNvPr id="7" name="Rounded Rectangle 6"/>
          <p:cNvSpPr/>
          <p:nvPr/>
        </p:nvSpPr>
        <p:spPr>
          <a:xfrm>
            <a:off x="612648" y="1325880"/>
            <a:ext cx="10966399" cy="566928"/>
          </a:xfrm>
          <a:prstGeom prst="roundRect">
            <a:avLst>
              <a:gd name="adj" fmla="val 10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AKDENİZ İKLİMİ: kışı ılık ve yağışlı, yazı sıcak ve kurak</a:t>
            </a:r>
          </a:p>
        </p:txBody>
      </p:sp>
      <p:pic>
        <p:nvPicPr>
          <p:cNvPr id="8" name="Picture 7" descr="h15_girne_kutu.jpg"/>
          <p:cNvPicPr>
            <a:picLocks noChangeAspect="1"/>
          </p:cNvPicPr>
          <p:nvPr/>
        </p:nvPicPr>
        <p:blipFill>
          <a:blip r:embed="rId3"/>
          <a:stretch>
            <a:fillRect/>
          </a:stretch>
        </p:blipFill>
        <p:spPr>
          <a:xfrm>
            <a:off x="692462" y="1984248"/>
            <a:ext cx="4369448" cy="2158715"/>
          </a:xfrm>
          <a:prstGeom prst="rect">
            <a:avLst/>
          </a:prstGeom>
          <a:ln w="9525">
            <a:solidFill>
              <a:srgbClr val="D9D9D9"/>
            </a:solidFill>
          </a:ln>
        </p:spPr>
      </p:pic>
      <p:pic>
        <p:nvPicPr>
          <p:cNvPr id="9" name="Picture 8" descr="h15_harita312.jpg"/>
          <p:cNvPicPr>
            <a:picLocks noChangeAspect="1"/>
          </p:cNvPicPr>
          <p:nvPr/>
        </p:nvPicPr>
        <p:blipFill>
          <a:blip r:embed="rId4"/>
          <a:stretch>
            <a:fillRect/>
          </a:stretch>
        </p:blipFill>
        <p:spPr>
          <a:xfrm>
            <a:off x="5233165" y="1984248"/>
            <a:ext cx="3235055" cy="1579785"/>
          </a:xfrm>
          <a:prstGeom prst="rect">
            <a:avLst/>
          </a:prstGeom>
          <a:ln w="9525">
            <a:solidFill>
              <a:srgbClr val="D9D9D9"/>
            </a:solidFill>
          </a:ln>
        </p:spPr>
      </p:pic>
      <p:sp>
        <p:nvSpPr>
          <p:cNvPr id="10" name="Oval 9"/>
          <p:cNvSpPr/>
          <p:nvPr/>
        </p:nvSpPr>
        <p:spPr>
          <a:xfrm>
            <a:off x="6800886" y="2338606"/>
            <a:ext cx="146304" cy="146304"/>
          </a:xfrm>
          <a:prstGeom prst="ellipse">
            <a:avLst/>
          </a:prstGeom>
          <a:noFill/>
          <a:ln w="22225">
            <a:solidFill>
              <a:srgbClr val="2E7D32"/>
            </a:solidFill>
          </a:ln>
          <a:effectLst/>
        </p:spPr>
        <p:txBody>
          <a:bodyPr rtlCol="0" anchor="ctr"/>
          <a:lstStyle/>
          <a:p/>
        </p:txBody>
      </p:sp>
      <p:sp>
        <p:nvSpPr>
          <p:cNvPr id="11" name="Oval 10"/>
          <p:cNvSpPr/>
          <p:nvPr/>
        </p:nvSpPr>
        <p:spPr>
          <a:xfrm>
            <a:off x="5736319" y="2372673"/>
            <a:ext cx="146304" cy="146304"/>
          </a:xfrm>
          <a:prstGeom prst="ellipse">
            <a:avLst/>
          </a:prstGeom>
          <a:noFill/>
          <a:ln w="22225">
            <a:solidFill>
              <a:srgbClr val="2E7D32"/>
            </a:solidFill>
          </a:ln>
          <a:effectLst/>
        </p:spPr>
        <p:txBody>
          <a:bodyPr rtlCol="0" anchor="ctr"/>
          <a:lstStyle/>
          <a:p/>
        </p:txBody>
      </p:sp>
      <p:sp>
        <p:nvSpPr>
          <p:cNvPr id="12" name="Oval 11"/>
          <p:cNvSpPr/>
          <p:nvPr/>
        </p:nvSpPr>
        <p:spPr>
          <a:xfrm>
            <a:off x="6113853" y="3058694"/>
            <a:ext cx="146304" cy="146304"/>
          </a:xfrm>
          <a:prstGeom prst="ellipse">
            <a:avLst/>
          </a:prstGeom>
          <a:noFill/>
          <a:ln w="22225">
            <a:solidFill>
              <a:srgbClr val="2E7D32"/>
            </a:solidFill>
          </a:ln>
          <a:effectLst/>
        </p:spPr>
        <p:txBody>
          <a:bodyPr rtlCol="0" anchor="ctr"/>
          <a:lstStyle/>
          <a:p/>
        </p:txBody>
      </p:sp>
      <p:sp>
        <p:nvSpPr>
          <p:cNvPr id="13" name="Oval 12"/>
          <p:cNvSpPr/>
          <p:nvPr/>
        </p:nvSpPr>
        <p:spPr>
          <a:xfrm>
            <a:off x="6837572" y="3032643"/>
            <a:ext cx="146304" cy="146304"/>
          </a:xfrm>
          <a:prstGeom prst="ellipse">
            <a:avLst/>
          </a:prstGeom>
          <a:noFill/>
          <a:ln w="22225">
            <a:solidFill>
              <a:srgbClr val="2E7D32"/>
            </a:solidFill>
          </a:ln>
          <a:effectLst/>
        </p:spPr>
        <p:txBody>
          <a:bodyPr rtlCol="0" anchor="ctr"/>
          <a:lstStyle/>
          <a:p/>
        </p:txBody>
      </p:sp>
      <p:sp>
        <p:nvSpPr>
          <p:cNvPr id="14" name="Oval 13"/>
          <p:cNvSpPr/>
          <p:nvPr/>
        </p:nvSpPr>
        <p:spPr>
          <a:xfrm>
            <a:off x="7798083" y="3029303"/>
            <a:ext cx="146304" cy="146304"/>
          </a:xfrm>
          <a:prstGeom prst="ellipse">
            <a:avLst/>
          </a:prstGeom>
          <a:noFill/>
          <a:ln w="22225">
            <a:solidFill>
              <a:srgbClr val="2E7D32"/>
            </a:solidFill>
          </a:ln>
          <a:effectLst/>
        </p:spPr>
        <p:txBody>
          <a:bodyPr rtlCol="0" anchor="ctr"/>
          <a:lstStyle/>
          <a:p/>
        </p:txBody>
      </p:sp>
      <p:sp>
        <p:nvSpPr>
          <p:cNvPr id="15" name="Rounded Rectangle 14"/>
          <p:cNvSpPr/>
          <p:nvPr/>
        </p:nvSpPr>
        <p:spPr>
          <a:xfrm>
            <a:off x="8559661" y="1984248"/>
            <a:ext cx="3019385" cy="2158715"/>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600"/>
              </a:spcAft>
            </a:pPr>
            <a:r>
              <a:rPr lang="tr-TR" sz="1800" b="1" i="0">
                <a:solidFill>
                  <a:srgbClr val="262626"/>
                </a:solidFill>
                <a:latin typeface="Calibri"/>
              </a:rPr>
              <a:t>Fotoğraflar</a:t>
            </a:r>
          </a:p>
          <a:p>
            <a:pPr algn="ctr">
              <a:spcBef>
                <a:spcPts val="0"/>
              </a:spcBef>
              <a:spcAft>
                <a:spcPts val="0"/>
              </a:spcAft>
            </a:pPr>
            <a:r>
              <a:rPr lang="tr-TR" sz="1400" b="0" i="0">
                <a:solidFill>
                  <a:srgbClr val="262626"/>
                </a:solidFill>
                <a:latin typeface="Calibri"/>
              </a:rPr>
              <a:t>kışın yağmur · yazın kuru tarla · zeytinlik</a:t>
            </a:r>
          </a:p>
        </p:txBody>
      </p:sp>
      <p:sp>
        <p:nvSpPr>
          <p:cNvPr id="16" name="Rounded Rectangle 15"/>
          <p:cNvSpPr/>
          <p:nvPr/>
        </p:nvSpPr>
        <p:spPr>
          <a:xfrm>
            <a:off x="612648" y="4234403"/>
            <a:ext cx="5437479" cy="190122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l">
              <a:spcBef>
                <a:spcPts val="0"/>
              </a:spcBef>
              <a:spcAft>
                <a:spcPts val="200"/>
              </a:spcAft>
            </a:pPr>
            <a:r>
              <a:rPr lang="tr-TR" sz="1600" b="1" i="0">
                <a:solidFill>
                  <a:srgbClr val="B85C12"/>
                </a:solidFill>
                <a:latin typeface="Calibri"/>
              </a:rPr>
              <a:t>Günlük hayata etkiler</a:t>
            </a:r>
          </a:p>
          <a:p>
            <a:pPr algn="l" marL="198896" indent="-198896">
              <a:spcBef>
                <a:spcPts val="0"/>
              </a:spcBef>
              <a:spcAft>
                <a:spcPts val="200"/>
              </a:spcAft>
            </a:pPr>
            <a:r>
              <a:rPr lang="tr-TR" sz="1600" b="1" i="0">
                <a:solidFill>
                  <a:srgbClr val="2C6696"/>
                </a:solidFill>
                <a:latin typeface="Calibri"/>
              </a:rPr>
              <a:t>•  </a:t>
            </a:r>
            <a:r>
              <a:rPr lang="tr-TR" sz="1600" b="0" i="0">
                <a:solidFill>
                  <a:srgbClr val="262626"/>
                </a:solidFill>
                <a:latin typeface="Calibri"/>
              </a:rPr>
              <a:t>Tarım: yazın sulama; kuraklığa dayanıklı ürünler</a:t>
            </a:r>
          </a:p>
          <a:p>
            <a:pPr algn="l" marL="198896" indent="-198896">
              <a:spcBef>
                <a:spcPts val="0"/>
              </a:spcBef>
              <a:spcAft>
                <a:spcPts val="200"/>
              </a:spcAft>
            </a:pPr>
            <a:r>
              <a:rPr lang="tr-TR" sz="1600" b="1" i="0">
                <a:solidFill>
                  <a:srgbClr val="2C6696"/>
                </a:solidFill>
                <a:latin typeface="Calibri"/>
              </a:rPr>
              <a:t>•  </a:t>
            </a:r>
            <a:r>
              <a:rPr lang="tr-TR" sz="1600" b="0" i="0">
                <a:solidFill>
                  <a:srgbClr val="262626"/>
                </a:solidFill>
                <a:latin typeface="Calibri"/>
              </a:rPr>
              <a:t>Enerji: kışın az ısınma, yazın serinletme</a:t>
            </a:r>
          </a:p>
          <a:p>
            <a:pPr algn="l" marL="198896" indent="-198896">
              <a:spcBef>
                <a:spcPts val="0"/>
              </a:spcBef>
              <a:spcAft>
                <a:spcPts val="200"/>
              </a:spcAft>
            </a:pPr>
            <a:r>
              <a:rPr lang="tr-TR" sz="1600" b="1" i="0">
                <a:solidFill>
                  <a:srgbClr val="2C6696"/>
                </a:solidFill>
                <a:latin typeface="Calibri"/>
              </a:rPr>
              <a:t>•  </a:t>
            </a:r>
            <a:r>
              <a:rPr lang="tr-TR" sz="1600" b="0" i="0">
                <a:solidFill>
                  <a:srgbClr val="262626"/>
                </a:solidFill>
                <a:latin typeface="Calibri"/>
              </a:rPr>
              <a:t>Sağlık: yaz sıcağında güneşten korunma</a:t>
            </a:r>
          </a:p>
          <a:p>
            <a:pPr algn="l" marL="198896" indent="-198896">
              <a:spcBef>
                <a:spcPts val="0"/>
              </a:spcBef>
              <a:spcAft>
                <a:spcPts val="0"/>
              </a:spcAft>
            </a:pPr>
            <a:r>
              <a:rPr lang="tr-TR" sz="1600" b="1" i="0">
                <a:solidFill>
                  <a:srgbClr val="2C6696"/>
                </a:solidFill>
                <a:latin typeface="Calibri"/>
              </a:rPr>
              <a:t>•  </a:t>
            </a:r>
            <a:r>
              <a:rPr lang="tr-TR" sz="1600" b="0" i="0">
                <a:solidFill>
                  <a:srgbClr val="262626"/>
                </a:solidFill>
                <a:latin typeface="Calibri"/>
              </a:rPr>
              <a:t>Ulaşım ve turizm: güneşli yazlar</a:t>
            </a:r>
          </a:p>
        </p:txBody>
      </p:sp>
      <p:sp>
        <p:nvSpPr>
          <p:cNvPr id="17" name="Rounded Rectangle 16"/>
          <p:cNvSpPr/>
          <p:nvPr/>
        </p:nvSpPr>
        <p:spPr>
          <a:xfrm>
            <a:off x="6141567" y="4234403"/>
            <a:ext cx="5437479" cy="190122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l">
              <a:spcBef>
                <a:spcPts val="0"/>
              </a:spcBef>
              <a:spcAft>
                <a:spcPts val="200"/>
              </a:spcAft>
            </a:pPr>
            <a:r>
              <a:rPr lang="tr-TR" sz="1600" b="1" i="0">
                <a:solidFill>
                  <a:srgbClr val="B85C12"/>
                </a:solidFill>
                <a:latin typeface="Calibri"/>
              </a:rPr>
              <a:t>Üç çıkarım</a:t>
            </a:r>
          </a:p>
          <a:p>
            <a:pPr algn="l" marL="198896" indent="-198896">
              <a:spcBef>
                <a:spcPts val="0"/>
              </a:spcBef>
              <a:spcAft>
                <a:spcPts val="200"/>
              </a:spcAft>
            </a:pPr>
            <a:r>
              <a:rPr lang="tr-TR" sz="1600" b="1" i="0">
                <a:solidFill>
                  <a:srgbClr val="2C6696"/>
                </a:solidFill>
                <a:latin typeface="Calibri"/>
              </a:rPr>
              <a:t>•  </a:t>
            </a:r>
            <a:r>
              <a:rPr lang="tr-TR" sz="1600" b="0" i="0">
                <a:solidFill>
                  <a:srgbClr val="262626"/>
                </a:solidFill>
                <a:latin typeface="Calibri"/>
              </a:rPr>
              <a:t>Sıcaklık yaklaşık 10-27 °C; en sıcak temmuz-ağustos</a:t>
            </a:r>
          </a:p>
          <a:p>
            <a:pPr algn="l" marL="198896" indent="-198896">
              <a:spcBef>
                <a:spcPts val="0"/>
              </a:spcBef>
              <a:spcAft>
                <a:spcPts val="200"/>
              </a:spcAft>
            </a:pPr>
            <a:r>
              <a:rPr lang="tr-TR" sz="1600" b="1" i="0">
                <a:solidFill>
                  <a:srgbClr val="2C6696"/>
                </a:solidFill>
                <a:latin typeface="Calibri"/>
              </a:rPr>
              <a:t>•  </a:t>
            </a:r>
            <a:r>
              <a:rPr lang="tr-TR" sz="1600" b="0" i="0">
                <a:solidFill>
                  <a:srgbClr val="262626"/>
                </a:solidFill>
                <a:latin typeface="Calibri"/>
              </a:rPr>
              <a:t>Yağış kışın fazla, yazın az</a:t>
            </a:r>
          </a:p>
          <a:p>
            <a:pPr algn="l" marL="198896" indent="-198896">
              <a:spcBef>
                <a:spcPts val="0"/>
              </a:spcBef>
              <a:spcAft>
                <a:spcPts val="0"/>
              </a:spcAft>
            </a:pPr>
            <a:r>
              <a:rPr lang="tr-TR" sz="1600" b="1" i="0">
                <a:solidFill>
                  <a:srgbClr val="2C6696"/>
                </a:solidFill>
                <a:latin typeface="Calibri"/>
              </a:rPr>
              <a:t>•  </a:t>
            </a:r>
            <a:r>
              <a:rPr lang="tr-TR" sz="1600" b="0" i="0">
                <a:solidFill>
                  <a:srgbClr val="262626"/>
                </a:solidFill>
                <a:latin typeface="Calibri"/>
              </a:rPr>
              <a:t>İklim türü: Akdeniz iklimi</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118-119</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61 / 217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Sunum: grafiği amacına uygun kullanın</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SUNUM</a:t>
            </a:r>
          </a:p>
        </p:txBody>
      </p:sp>
      <p:sp>
        <p:nvSpPr>
          <p:cNvPr id="6" name="Rounded Rectangle 5"/>
          <p:cNvSpPr/>
          <p:nvPr/>
        </p:nvSpPr>
        <p:spPr>
          <a:xfrm>
            <a:off x="502920" y="1216152"/>
            <a:ext cx="6675120"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6675120"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481328"/>
            <a:ext cx="6675120"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16152"/>
            <a:ext cx="6492240"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Sözcü · 2 dk · üç çıkarım</a:t>
            </a:r>
          </a:p>
        </p:txBody>
      </p:sp>
      <p:sp>
        <p:nvSpPr>
          <p:cNvPr id="10" name="TextBox 9"/>
          <p:cNvSpPr txBox="1"/>
          <p:nvPr/>
        </p:nvSpPr>
        <p:spPr>
          <a:xfrm>
            <a:off x="612648" y="1819656"/>
            <a:ext cx="6455664" cy="435254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1 · “En sıcak ay …, en soğuk ay …; yıllık fark … °C.”</a:t>
            </a:r>
          </a:p>
          <a:p>
            <a:pPr algn="l">
              <a:spcBef>
                <a:spcPts val="0"/>
              </a:spcBef>
              <a:spcAft>
                <a:spcPts val="600"/>
              </a:spcAft>
            </a:pPr>
            <a:r>
              <a:rPr lang="tr-TR" sz="2200" b="0" i="0">
                <a:solidFill>
                  <a:srgbClr val="262626"/>
                </a:solidFill>
                <a:latin typeface="Calibri"/>
              </a:rPr>
              <a:t>2 · “En çok yağış … mevsiminde; kurak dönem … .”</a:t>
            </a:r>
          </a:p>
          <a:p>
            <a:pPr algn="l">
              <a:spcBef>
                <a:spcPts val="0"/>
              </a:spcBef>
              <a:spcAft>
                <a:spcPts val="0"/>
              </a:spcAft>
            </a:pPr>
            <a:r>
              <a:rPr lang="tr-TR" sz="2200" b="0" i="0">
                <a:solidFill>
                  <a:srgbClr val="262626"/>
                </a:solidFill>
                <a:latin typeface="Calibri"/>
              </a:rPr>
              <a:t>3 · “Bu yüzden iklimimiz … iklimidir; dünyada … görülür.”</a:t>
            </a:r>
          </a:p>
        </p:txBody>
      </p:sp>
      <p:sp>
        <p:nvSpPr>
          <p:cNvPr id="11" name="Rounded Rectangle 10"/>
          <p:cNvSpPr/>
          <p:nvPr/>
        </p:nvSpPr>
        <p:spPr>
          <a:xfrm>
            <a:off x="7406640" y="1216152"/>
            <a:ext cx="4282135" cy="5029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7406640" y="1216152"/>
            <a:ext cx="4282135"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7406640" y="1481328"/>
            <a:ext cx="4282135" cy="265176"/>
          </a:xfrm>
          <a:prstGeom prst="rect">
            <a:avLst/>
          </a:prstGeom>
          <a:solidFill>
            <a:srgbClr val="4F4F4F"/>
          </a:solidFill>
          <a:ln>
            <a:noFill/>
          </a:ln>
          <a:effectLst/>
        </p:spPr>
        <p:txBody>
          <a:bodyPr rtlCol="0" anchor="ctr"/>
          <a:lstStyle/>
          <a:p/>
        </p:txBody>
      </p:sp>
      <p:sp>
        <p:nvSpPr>
          <p:cNvPr id="14" name="TextBox 13"/>
          <p:cNvSpPr txBox="1"/>
          <p:nvPr/>
        </p:nvSpPr>
        <p:spPr>
          <a:xfrm>
            <a:off x="7498080" y="1216152"/>
            <a:ext cx="4099255"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Dinleyici · mini kâğıt</a:t>
            </a:r>
          </a:p>
        </p:txBody>
      </p:sp>
      <p:sp>
        <p:nvSpPr>
          <p:cNvPr id="15" name="TextBox 14"/>
          <p:cNvSpPr txBox="1"/>
          <p:nvPr/>
        </p:nvSpPr>
        <p:spPr>
          <a:xfrm>
            <a:off x="7516368" y="1819656"/>
            <a:ext cx="4062679" cy="435254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Grafik amaca uygun mu?</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evet · kısmen · hayır</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 bir gerekçe</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62 / 217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Dört iklimi karşılaştıralım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GÖREV</a:t>
            </a:r>
          </a:p>
        </p:txBody>
      </p:sp>
      <p:sp>
        <p:nvSpPr>
          <p:cNvPr id="6" name="Rounded Rectangle 5"/>
          <p:cNvSpPr/>
          <p:nvPr/>
        </p:nvSpPr>
        <p:spPr>
          <a:xfrm>
            <a:off x="502920" y="1261872"/>
            <a:ext cx="11185855" cy="128016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400" b="1" i="0">
                <a:solidFill>
                  <a:srgbClr val="262626"/>
                </a:solidFill>
                <a:latin typeface="Calibri"/>
              </a:rPr>
              <a:t>Panodaki grafiklere bakın: sıcaklık çizgisi nasıl, yağış sütunları nasıl? Bir karşılaştırma cümlesi yazın.</a:t>
            </a:r>
          </a:p>
        </p:txBody>
      </p:sp>
      <p:sp>
        <p:nvSpPr>
          <p:cNvPr id="7" name="Rounded Rectangle 6"/>
          <p:cNvSpPr/>
          <p:nvPr/>
        </p:nvSpPr>
        <p:spPr>
          <a:xfrm>
            <a:off x="502920" y="2770632"/>
            <a:ext cx="3594506" cy="347472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770632"/>
            <a:ext cx="3594506" cy="530352"/>
          </a:xfrm>
          <a:prstGeom prst="roundRect">
            <a:avLst>
              <a:gd name="adj" fmla="val 25000"/>
            </a:avLst>
          </a:prstGeom>
          <a:solidFill>
            <a:srgbClr val="B85C12"/>
          </a:solidFill>
          <a:ln>
            <a:noFill/>
          </a:ln>
          <a:effectLst/>
        </p:spPr>
        <p:txBody>
          <a:bodyPr rtlCol="0" anchor="ctr"/>
          <a:lstStyle/>
          <a:p/>
        </p:txBody>
      </p:sp>
      <p:sp>
        <p:nvSpPr>
          <p:cNvPr id="9" name="Rectangle 8"/>
          <p:cNvSpPr/>
          <p:nvPr/>
        </p:nvSpPr>
        <p:spPr>
          <a:xfrm>
            <a:off x="502920" y="3035808"/>
            <a:ext cx="3594506" cy="265176"/>
          </a:xfrm>
          <a:prstGeom prst="rect">
            <a:avLst/>
          </a:prstGeom>
          <a:solidFill>
            <a:srgbClr val="B85C12"/>
          </a:solidFill>
          <a:ln>
            <a:noFill/>
          </a:ln>
          <a:effectLst/>
        </p:spPr>
        <p:txBody>
          <a:bodyPr rtlCol="0" anchor="ctr"/>
          <a:lstStyle/>
          <a:p/>
        </p:txBody>
      </p:sp>
      <p:sp>
        <p:nvSpPr>
          <p:cNvPr id="10" name="TextBox 9"/>
          <p:cNvSpPr txBox="1"/>
          <p:nvPr/>
        </p:nvSpPr>
        <p:spPr>
          <a:xfrm>
            <a:off x="594360" y="277063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Sıcaklık çizgisi</a:t>
            </a:r>
          </a:p>
        </p:txBody>
      </p:sp>
      <p:sp>
        <p:nvSpPr>
          <p:cNvPr id="11" name="TextBox 10"/>
          <p:cNvSpPr txBox="1"/>
          <p:nvPr/>
        </p:nvSpPr>
        <p:spPr>
          <a:xfrm>
            <a:off x="612648" y="3374136"/>
            <a:ext cx="3375050" cy="279806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yüksek mi, alçak mı?</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düz mü, inişli çıkışlı mı?</a:t>
            </a:r>
          </a:p>
        </p:txBody>
      </p:sp>
      <p:sp>
        <p:nvSpPr>
          <p:cNvPr id="12" name="Rounded Rectangle 11"/>
          <p:cNvSpPr/>
          <p:nvPr/>
        </p:nvSpPr>
        <p:spPr>
          <a:xfrm>
            <a:off x="4298594" y="2770632"/>
            <a:ext cx="3594506" cy="347472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4298594" y="2770632"/>
            <a:ext cx="3594506"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4298594" y="3035808"/>
            <a:ext cx="3594506" cy="265176"/>
          </a:xfrm>
          <a:prstGeom prst="rect">
            <a:avLst/>
          </a:prstGeom>
          <a:solidFill>
            <a:srgbClr val="4F4F4F"/>
          </a:solidFill>
          <a:ln>
            <a:noFill/>
          </a:ln>
          <a:effectLst/>
        </p:spPr>
        <p:txBody>
          <a:bodyPr rtlCol="0" anchor="ctr"/>
          <a:lstStyle/>
          <a:p/>
        </p:txBody>
      </p:sp>
      <p:sp>
        <p:nvSpPr>
          <p:cNvPr id="15" name="TextBox 14"/>
          <p:cNvSpPr txBox="1"/>
          <p:nvPr/>
        </p:nvSpPr>
        <p:spPr>
          <a:xfrm>
            <a:off x="4390034" y="277063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Yağış sütunları</a:t>
            </a:r>
          </a:p>
        </p:txBody>
      </p:sp>
      <p:sp>
        <p:nvSpPr>
          <p:cNvPr id="16" name="TextBox 15"/>
          <p:cNvSpPr txBox="1"/>
          <p:nvPr/>
        </p:nvSpPr>
        <p:spPr>
          <a:xfrm>
            <a:off x="4408322" y="3374136"/>
            <a:ext cx="3375050" cy="279806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her ay mı var?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hangi mevsimde uzun?</a:t>
            </a:r>
          </a:p>
        </p:txBody>
      </p:sp>
      <p:sp>
        <p:nvSpPr>
          <p:cNvPr id="17" name="Rounded Rectangle 16"/>
          <p:cNvSpPr/>
          <p:nvPr/>
        </p:nvSpPr>
        <p:spPr>
          <a:xfrm>
            <a:off x="8094268" y="2770632"/>
            <a:ext cx="3594506" cy="347472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8094268" y="2770632"/>
            <a:ext cx="3594506" cy="530352"/>
          </a:xfrm>
          <a:prstGeom prst="roundRect">
            <a:avLst>
              <a:gd name="adj" fmla="val 25000"/>
            </a:avLst>
          </a:prstGeom>
          <a:solidFill>
            <a:srgbClr val="B85C12"/>
          </a:solidFill>
          <a:ln>
            <a:noFill/>
          </a:ln>
          <a:effectLst/>
        </p:spPr>
        <p:txBody>
          <a:bodyPr rtlCol="0" anchor="ctr"/>
          <a:lstStyle/>
          <a:p/>
        </p:txBody>
      </p:sp>
      <p:sp>
        <p:nvSpPr>
          <p:cNvPr id="19" name="Rectangle 18"/>
          <p:cNvSpPr/>
          <p:nvPr/>
        </p:nvSpPr>
        <p:spPr>
          <a:xfrm>
            <a:off x="8094268" y="3035808"/>
            <a:ext cx="3594506" cy="265176"/>
          </a:xfrm>
          <a:prstGeom prst="rect">
            <a:avLst/>
          </a:prstGeom>
          <a:solidFill>
            <a:srgbClr val="B85C12"/>
          </a:solidFill>
          <a:ln>
            <a:noFill/>
          </a:ln>
          <a:effectLst/>
        </p:spPr>
        <p:txBody>
          <a:bodyPr rtlCol="0" anchor="ctr"/>
          <a:lstStyle/>
          <a:p/>
        </p:txBody>
      </p:sp>
      <p:sp>
        <p:nvSpPr>
          <p:cNvPr id="20" name="TextBox 19"/>
          <p:cNvSpPr txBox="1"/>
          <p:nvPr/>
        </p:nvSpPr>
        <p:spPr>
          <a:xfrm>
            <a:off x="8185708" y="277063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Kalıp</a:t>
            </a:r>
          </a:p>
        </p:txBody>
      </p:sp>
      <p:sp>
        <p:nvSpPr>
          <p:cNvPr id="21" name="TextBox 20"/>
          <p:cNvSpPr txBox="1"/>
          <p:nvPr/>
        </p:nvSpPr>
        <p:spPr>
          <a:xfrm>
            <a:off x="8203996" y="3374136"/>
            <a:ext cx="3375050" cy="2798064"/>
          </a:xfrm>
          <a:prstGeom prst="rect">
            <a:avLst/>
          </a:prstGeom>
          <a:noFill/>
        </p:spPr>
        <p:txBody>
          <a:bodyPr wrap="square" anchor="t" lIns="73152" rIns="73152" tIns="36576" bIns="36576">
            <a:noAutofit/>
          </a:bodyPr>
          <a:lstStyle/>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 ikliminde …, … ikliminde ise … .”</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117-119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63 / 217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Dört iklimi karşılaştıralım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58496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1584960"/>
          </a:xfrm>
          <a:prstGeom prst="rect">
            <a:avLst/>
          </a:prstGeom>
          <a:solidFill>
            <a:srgbClr val="D3373A"/>
          </a:solidFill>
          <a:ln>
            <a:noFill/>
          </a:ln>
          <a:effectLst/>
        </p:spPr>
        <p:txBody>
          <a:bodyPr rtlCol="0" anchor="ctr"/>
          <a:lstStyle/>
          <a:p/>
        </p:txBody>
      </p:sp>
      <p:sp>
        <p:nvSpPr>
          <p:cNvPr id="8" name="TextBox 7"/>
          <p:cNvSpPr txBox="1"/>
          <p:nvPr/>
        </p:nvSpPr>
        <p:spPr>
          <a:xfrm>
            <a:off x="731520" y="1271016"/>
            <a:ext cx="10865815" cy="147523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D3373A"/>
                </a:solidFill>
                <a:latin typeface="Calibri"/>
              </a:rPr>
              <a:t>Ekvatoral iklim (Amazon)</a:t>
            </a:r>
          </a:p>
          <a:p>
            <a:pPr algn="l">
              <a:spcBef>
                <a:spcPts val="0"/>
              </a:spcBef>
              <a:spcAft>
                <a:spcPts val="0"/>
              </a:spcAft>
            </a:pPr>
            <a:r>
              <a:rPr lang="tr-TR" sz="2000" b="0" i="0">
                <a:solidFill>
                  <a:srgbClr val="262626"/>
                </a:solidFill>
                <a:latin typeface="Calibri"/>
              </a:rPr>
              <a:t>Yıllık sıcaklık farkı oldukça düşüktür; her mevsim yağış alan bölgede yıllık yağış miktarı fazladır → çizgi yıl boyu yüksek ve düz, sütunlar her ay uzun.</a:t>
            </a:r>
          </a:p>
        </p:txBody>
      </p:sp>
      <p:sp>
        <p:nvSpPr>
          <p:cNvPr id="9" name="Rounded Rectangle 8"/>
          <p:cNvSpPr/>
          <p:nvPr/>
        </p:nvSpPr>
        <p:spPr>
          <a:xfrm>
            <a:off x="502920" y="2938272"/>
            <a:ext cx="11185855" cy="158496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2938272"/>
            <a:ext cx="109728" cy="1584960"/>
          </a:xfrm>
          <a:prstGeom prst="rect">
            <a:avLst/>
          </a:prstGeom>
          <a:solidFill>
            <a:srgbClr val="3E8E41"/>
          </a:solidFill>
          <a:ln>
            <a:noFill/>
          </a:ln>
          <a:effectLst/>
        </p:spPr>
        <p:txBody>
          <a:bodyPr rtlCol="0" anchor="ctr"/>
          <a:lstStyle/>
          <a:p/>
        </p:txBody>
      </p:sp>
      <p:sp>
        <p:nvSpPr>
          <p:cNvPr id="11" name="TextBox 10"/>
          <p:cNvSpPr txBox="1"/>
          <p:nvPr/>
        </p:nvSpPr>
        <p:spPr>
          <a:xfrm>
            <a:off x="731520" y="2993136"/>
            <a:ext cx="10865815" cy="147523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3E8E41"/>
                </a:solidFill>
                <a:latin typeface="Calibri"/>
              </a:rPr>
              <a:t>Akdeniz iklimi (Girne)</a:t>
            </a:r>
          </a:p>
          <a:p>
            <a:pPr algn="l">
              <a:spcBef>
                <a:spcPts val="0"/>
              </a:spcBef>
              <a:spcAft>
                <a:spcPts val="0"/>
              </a:spcAft>
            </a:pPr>
            <a:r>
              <a:rPr lang="tr-TR" sz="2000" b="0" i="0">
                <a:solidFill>
                  <a:srgbClr val="262626"/>
                </a:solidFill>
                <a:latin typeface="Calibri"/>
              </a:rPr>
              <a:t>Yağış kış mevsiminde fazla, yaz mevsiminde azdır. → yaz sütunları çok kısa.</a:t>
            </a:r>
          </a:p>
        </p:txBody>
      </p:sp>
      <p:sp>
        <p:nvSpPr>
          <p:cNvPr id="12" name="Rounded Rectangle 11"/>
          <p:cNvSpPr/>
          <p:nvPr/>
        </p:nvSpPr>
        <p:spPr>
          <a:xfrm>
            <a:off x="502920" y="4660392"/>
            <a:ext cx="11185855" cy="158496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4660392"/>
            <a:ext cx="109728" cy="1584960"/>
          </a:xfrm>
          <a:prstGeom prst="rect">
            <a:avLst/>
          </a:prstGeom>
          <a:solidFill>
            <a:srgbClr val="2C6696"/>
          </a:solidFill>
          <a:ln>
            <a:noFill/>
          </a:ln>
          <a:effectLst/>
        </p:spPr>
        <p:txBody>
          <a:bodyPr rtlCol="0" anchor="ctr"/>
          <a:lstStyle/>
          <a:p/>
        </p:txBody>
      </p:sp>
      <p:sp>
        <p:nvSpPr>
          <p:cNvPr id="14" name="TextBox 13"/>
          <p:cNvSpPr txBox="1"/>
          <p:nvPr/>
        </p:nvSpPr>
        <p:spPr>
          <a:xfrm>
            <a:off x="731520" y="4715256"/>
            <a:ext cx="10865815" cy="147523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C6696"/>
                </a:solidFill>
                <a:latin typeface="Calibri"/>
              </a:rPr>
              <a:t>Soğuk iklimler</a:t>
            </a:r>
          </a:p>
          <a:p>
            <a:pPr algn="l">
              <a:spcBef>
                <a:spcPts val="0"/>
              </a:spcBef>
              <a:spcAft>
                <a:spcPts val="0"/>
              </a:spcAft>
            </a:pPr>
            <a:r>
              <a:rPr lang="tr-TR" sz="2000" b="0" i="0">
                <a:solidFill>
                  <a:srgbClr val="262626"/>
                </a:solidFill>
                <a:latin typeface="Calibri"/>
              </a:rPr>
              <a:t>Sıcaklıklar yıl boyunca düşüktür → çizgi yıl boyu aşağıda; bazı aylarda 0 °C'un altında.</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117-119</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64 / 217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Kontrol listesi ve geri bildirim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GERİ BİLDİRİM</a:t>
            </a:r>
          </a:p>
        </p:txBody>
      </p:sp>
      <p:sp>
        <p:nvSpPr>
          <p:cNvPr id="6" name="Rounded Rectangle 5"/>
          <p:cNvSpPr/>
          <p:nvPr/>
        </p:nvSpPr>
        <p:spPr>
          <a:xfrm>
            <a:off x="502920" y="1261872"/>
            <a:ext cx="5492343" cy="233172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5492343" cy="530352"/>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527048"/>
            <a:ext cx="5492343" cy="265176"/>
          </a:xfrm>
          <a:prstGeom prst="rect">
            <a:avLst/>
          </a:prstGeom>
          <a:solidFill>
            <a:srgbClr val="2E7D32"/>
          </a:solidFill>
          <a:ln>
            <a:noFill/>
          </a:ln>
          <a:effectLst/>
        </p:spPr>
        <p:txBody>
          <a:bodyPr rtlCol="0" anchor="ctr"/>
          <a:lstStyle/>
          <a:p/>
        </p:txBody>
      </p:sp>
      <p:sp>
        <p:nvSpPr>
          <p:cNvPr id="9" name="TextBox 8"/>
          <p:cNvSpPr txBox="1"/>
          <p:nvPr/>
        </p:nvSpPr>
        <p:spPr>
          <a:xfrm>
            <a:off x="594360" y="12618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Bir güçlü yön</a:t>
            </a:r>
          </a:p>
        </p:txBody>
      </p:sp>
      <p:sp>
        <p:nvSpPr>
          <p:cNvPr id="10" name="TextBox 9"/>
          <p:cNvSpPr txBox="1"/>
          <p:nvPr/>
        </p:nvSpPr>
        <p:spPr>
          <a:xfrm>
            <a:off x="612648" y="1865376"/>
            <a:ext cx="5272887" cy="165506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Takımın en iyi yaptığı iş</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Ör. ölçek doğru, yazılar tam</a:t>
            </a:r>
          </a:p>
        </p:txBody>
      </p:sp>
      <p:sp>
        <p:nvSpPr>
          <p:cNvPr id="11" name="Rounded Rectangle 10"/>
          <p:cNvSpPr/>
          <p:nvPr/>
        </p:nvSpPr>
        <p:spPr>
          <a:xfrm>
            <a:off x="6196431" y="1261872"/>
            <a:ext cx="5492343" cy="233172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196431" y="1261872"/>
            <a:ext cx="5492343" cy="530352"/>
          </a:xfrm>
          <a:prstGeom prst="roundRect">
            <a:avLst>
              <a:gd name="adj" fmla="val 25000"/>
            </a:avLst>
          </a:prstGeom>
          <a:solidFill>
            <a:srgbClr val="B85C12"/>
          </a:solidFill>
          <a:ln>
            <a:noFill/>
          </a:ln>
          <a:effectLst/>
        </p:spPr>
        <p:txBody>
          <a:bodyPr rtlCol="0" anchor="ctr"/>
          <a:lstStyle/>
          <a:p/>
        </p:txBody>
      </p:sp>
      <p:sp>
        <p:nvSpPr>
          <p:cNvPr id="13" name="Rectangle 12"/>
          <p:cNvSpPr/>
          <p:nvPr/>
        </p:nvSpPr>
        <p:spPr>
          <a:xfrm>
            <a:off x="6196431" y="1527048"/>
            <a:ext cx="5492343" cy="265176"/>
          </a:xfrm>
          <a:prstGeom prst="rect">
            <a:avLst/>
          </a:prstGeom>
          <a:solidFill>
            <a:srgbClr val="B85C12"/>
          </a:solidFill>
          <a:ln>
            <a:noFill/>
          </a:ln>
          <a:effectLst/>
        </p:spPr>
        <p:txBody>
          <a:bodyPr rtlCol="0" anchor="ctr"/>
          <a:lstStyle/>
          <a:p/>
        </p:txBody>
      </p:sp>
      <p:sp>
        <p:nvSpPr>
          <p:cNvPr id="14" name="TextBox 13"/>
          <p:cNvSpPr txBox="1"/>
          <p:nvPr/>
        </p:nvSpPr>
        <p:spPr>
          <a:xfrm>
            <a:off x="6287871" y="12618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Bir geliştirme noktası</a:t>
            </a:r>
          </a:p>
        </p:txBody>
      </p:sp>
      <p:sp>
        <p:nvSpPr>
          <p:cNvPr id="15" name="TextBox 14"/>
          <p:cNvSpPr txBox="1"/>
          <p:nvPr/>
        </p:nvSpPr>
        <p:spPr>
          <a:xfrm>
            <a:off x="6306159" y="1865376"/>
            <a:ext cx="5272887" cy="165506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Bir sonraki grafikte neyi düzelteceğiz?</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Ör. eksen birimi eksik</a:t>
            </a:r>
          </a:p>
        </p:txBody>
      </p:sp>
      <p:sp>
        <p:nvSpPr>
          <p:cNvPr id="16" name="Rounded Rectangle 15"/>
          <p:cNvSpPr/>
          <p:nvPr/>
        </p:nvSpPr>
        <p:spPr>
          <a:xfrm>
            <a:off x="502920" y="3776472"/>
            <a:ext cx="6949440" cy="24688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2920" y="3776472"/>
            <a:ext cx="6949440" cy="530352"/>
          </a:xfrm>
          <a:prstGeom prst="roundRect">
            <a:avLst>
              <a:gd name="adj" fmla="val 25000"/>
            </a:avLst>
          </a:prstGeom>
          <a:solidFill>
            <a:srgbClr val="4F4F4F"/>
          </a:solidFill>
          <a:ln>
            <a:noFill/>
          </a:ln>
          <a:effectLst/>
        </p:spPr>
        <p:txBody>
          <a:bodyPr rtlCol="0" anchor="ctr"/>
          <a:lstStyle/>
          <a:p/>
        </p:txBody>
      </p:sp>
      <p:sp>
        <p:nvSpPr>
          <p:cNvPr id="18" name="Rectangle 17"/>
          <p:cNvSpPr/>
          <p:nvPr/>
        </p:nvSpPr>
        <p:spPr>
          <a:xfrm>
            <a:off x="502920" y="4041648"/>
            <a:ext cx="6949440" cy="265176"/>
          </a:xfrm>
          <a:prstGeom prst="rect">
            <a:avLst/>
          </a:prstGeom>
          <a:solidFill>
            <a:srgbClr val="4F4F4F"/>
          </a:solidFill>
          <a:ln>
            <a:noFill/>
          </a:ln>
          <a:effectLst/>
        </p:spPr>
        <p:txBody>
          <a:bodyPr rtlCol="0" anchor="ctr"/>
          <a:lstStyle/>
          <a:p/>
        </p:txBody>
      </p:sp>
      <p:sp>
        <p:nvSpPr>
          <p:cNvPr id="19" name="TextBox 18"/>
          <p:cNvSpPr txBox="1"/>
          <p:nvPr/>
        </p:nvSpPr>
        <p:spPr>
          <a:xfrm>
            <a:off x="594360" y="3776472"/>
            <a:ext cx="6766560"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Sık görülen zorluklar</a:t>
            </a:r>
          </a:p>
        </p:txBody>
      </p:sp>
      <p:sp>
        <p:nvSpPr>
          <p:cNvPr id="20" name="TextBox 19"/>
          <p:cNvSpPr txBox="1"/>
          <p:nvPr/>
        </p:nvSpPr>
        <p:spPr>
          <a:xfrm>
            <a:off x="612648" y="4379976"/>
            <a:ext cx="6729984" cy="179222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Ölçek seçimi ve eşit aralık</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Eksen adı ve birimi (°C, mm)</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Konum bilgisinin eksik kalması</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Çizgi ile sütunun karışması</a:t>
            </a:r>
          </a:p>
        </p:txBody>
      </p:sp>
      <p:sp>
        <p:nvSpPr>
          <p:cNvPr id="21" name="Rounded Rectangle 20"/>
          <p:cNvSpPr/>
          <p:nvPr/>
        </p:nvSpPr>
        <p:spPr>
          <a:xfrm>
            <a:off x="7680960" y="3776472"/>
            <a:ext cx="4007815" cy="246888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600"/>
              </a:spcAft>
            </a:pPr>
            <a:r>
              <a:rPr lang="tr-TR" sz="2200" b="1" i="0">
                <a:solidFill>
                  <a:srgbClr val="262626"/>
                </a:solidFill>
                <a:latin typeface="Calibri"/>
              </a:rPr>
              <a:t>Grup değerlendirme formu</a:t>
            </a:r>
          </a:p>
          <a:p>
            <a:pPr algn="ctr">
              <a:spcBef>
                <a:spcPts val="0"/>
              </a:spcBef>
              <a:spcAft>
                <a:spcPts val="0"/>
              </a:spcAft>
            </a:pPr>
            <a:r>
              <a:rPr lang="tr-TR" sz="2200" b="0" i="0">
                <a:solidFill>
                  <a:srgbClr val="262626"/>
                </a:solidFill>
                <a:latin typeface="Calibri"/>
              </a:rPr>
              <a:t>2 dk</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65 / 217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bir iklim grafiğinde bulunması gereken bilgilerden biri değildir?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İstasyonun adı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Enlem ve boylam</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Yükselti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Eksen adları ve birimleri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 günün hava durumu</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66 / 217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bir iklim grafiğinde bulunması gereken bilgilerden biri değildir?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İstasyonun adı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Enlem ve boylam</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Yükselti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Eksen adları ve birimleri</a:t>
            </a:r>
          </a:p>
        </p:txBody>
      </p:sp>
      <p:sp>
        <p:nvSpPr>
          <p:cNvPr id="19" name="Rounded Rectangle 18"/>
          <p:cNvSpPr/>
          <p:nvPr/>
        </p:nvSpPr>
        <p:spPr>
          <a:xfrm>
            <a:off x="502920" y="473293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20" name="Oval 19"/>
          <p:cNvSpPr/>
          <p:nvPr/>
        </p:nvSpPr>
        <p:spPr>
          <a:xfrm>
            <a:off x="594360" y="468904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O günün hava durumu</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İklim grafiği uzun süreli ortalamaları gösterir; bir günün hava durumu iklim grafiğine yazılmaz. Girne grafiğinde merkezin adı, enlem, boylam, yükselti ve birimler vardır (s. 119).</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67 / 217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Sıcaklık çizgisi yıl boyunca yüksek ve düz, yağış sütunları her ay uzun olan bir grafik hangi iklim türüne aittir?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Ekvatoral iklim</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Akdeniz iklimi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Sert karasal iklim</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Kutup iklimi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Çöl iklimi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117-118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68 / 217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Sıcaklık çizgisi yıl boyunca yüksek ve düz, yağış sütunları her ay uzun olan bir grafik hangi iklim türüne aittir?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Ekvatoral iklim</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Akdeniz iklimi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Sert karasal iklim</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Kutup iklimi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Çöl iklimi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Ekvatoral iklimde yıllık sıcaklık farkı oldukça düşüktür ve her mevsim yağış düşer (Amazon, s. 117).</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117-118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69 / 217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İklim türleri: özet</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3.1.3 ÖZET</a:t>
            </a:r>
          </a:p>
        </p:txBody>
      </p:sp>
      <p:sp>
        <p:nvSpPr>
          <p:cNvPr id="6" name="Rounded Rectangle 5"/>
          <p:cNvSpPr/>
          <p:nvPr/>
        </p:nvSpPr>
        <p:spPr>
          <a:xfrm>
            <a:off x="502920" y="1261872"/>
            <a:ext cx="2645587" cy="4983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645587"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527048"/>
            <a:ext cx="2645587"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Nasıl belirlenir?</a:t>
            </a:r>
          </a:p>
        </p:txBody>
      </p:sp>
      <p:sp>
        <p:nvSpPr>
          <p:cNvPr id="10" name="TextBox 9"/>
          <p:cNvSpPr txBox="1"/>
          <p:nvPr/>
        </p:nvSpPr>
        <p:spPr>
          <a:xfrm>
            <a:off x="612648" y="1865376"/>
            <a:ext cx="2426131" cy="4306824"/>
          </a:xfrm>
          <a:prstGeom prst="rect">
            <a:avLst/>
          </a:prstGeom>
          <a:noFill/>
        </p:spPr>
        <p:txBody>
          <a:bodyPr wrap="square" anchor="t" lIns="73152" rIns="73152" tIns="36576" bIns="36576">
            <a:noAutofit/>
          </a:bodyPr>
          <a:lstStyle/>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Uzun süreli ortalamalar</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Makroklima · mikroklima</a:t>
            </a:r>
          </a:p>
        </p:txBody>
      </p:sp>
      <p:sp>
        <p:nvSpPr>
          <p:cNvPr id="11" name="Rounded Rectangle 10"/>
          <p:cNvSpPr/>
          <p:nvPr/>
        </p:nvSpPr>
        <p:spPr>
          <a:xfrm>
            <a:off x="3349675" y="1261872"/>
            <a:ext cx="2645587" cy="4983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3349675" y="1261872"/>
            <a:ext cx="2645587"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3349675" y="1527048"/>
            <a:ext cx="2645587" cy="265176"/>
          </a:xfrm>
          <a:prstGeom prst="rect">
            <a:avLst/>
          </a:prstGeom>
          <a:solidFill>
            <a:srgbClr val="4F4F4F"/>
          </a:solidFill>
          <a:ln>
            <a:noFill/>
          </a:ln>
          <a:effectLst/>
        </p:spPr>
        <p:txBody>
          <a:bodyPr rtlCol="0" anchor="ctr"/>
          <a:lstStyle/>
          <a:p/>
        </p:txBody>
      </p:sp>
      <p:sp>
        <p:nvSpPr>
          <p:cNvPr id="14" name="TextBox 13"/>
          <p:cNvSpPr txBox="1"/>
          <p:nvPr/>
        </p:nvSpPr>
        <p:spPr>
          <a:xfrm>
            <a:off x="3441115"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Üç grup (Şema 3.3)</a:t>
            </a:r>
          </a:p>
        </p:txBody>
      </p:sp>
      <p:sp>
        <p:nvSpPr>
          <p:cNvPr id="15" name="TextBox 14"/>
          <p:cNvSpPr txBox="1"/>
          <p:nvPr/>
        </p:nvSpPr>
        <p:spPr>
          <a:xfrm>
            <a:off x="3459403" y="1865376"/>
            <a:ext cx="2426131" cy="4306824"/>
          </a:xfrm>
          <a:prstGeom prst="rect">
            <a:avLst/>
          </a:prstGeom>
          <a:noFill/>
        </p:spPr>
        <p:txBody>
          <a:bodyPr wrap="square" anchor="t" lIns="73152" rIns="73152" tIns="36576" bIns="36576">
            <a:noAutofit/>
          </a:bodyPr>
          <a:lstStyle/>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Sıcak: 4 tür</a:t>
            </a:r>
          </a:p>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Ilıman: 4 tür</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Soğuk: 3 tür</a:t>
            </a:r>
          </a:p>
        </p:txBody>
      </p:sp>
      <p:sp>
        <p:nvSpPr>
          <p:cNvPr id="16" name="Rounded Rectangle 15"/>
          <p:cNvSpPr/>
          <p:nvPr/>
        </p:nvSpPr>
        <p:spPr>
          <a:xfrm>
            <a:off x="6196430" y="1261872"/>
            <a:ext cx="2645587" cy="49834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196430" y="1261872"/>
            <a:ext cx="2645587" cy="530352"/>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6196430" y="1527048"/>
            <a:ext cx="2645587" cy="265176"/>
          </a:xfrm>
          <a:prstGeom prst="rect">
            <a:avLst/>
          </a:prstGeom>
          <a:solidFill>
            <a:srgbClr val="B85C12"/>
          </a:solidFill>
          <a:ln>
            <a:noFill/>
          </a:ln>
          <a:effectLst/>
        </p:spPr>
        <p:txBody>
          <a:bodyPr rtlCol="0" anchor="ctr"/>
          <a:lstStyle/>
          <a:p/>
        </p:txBody>
      </p:sp>
      <p:sp>
        <p:nvSpPr>
          <p:cNvPr id="19" name="TextBox 18"/>
          <p:cNvSpPr txBox="1"/>
          <p:nvPr/>
        </p:nvSpPr>
        <p:spPr>
          <a:xfrm>
            <a:off x="6287870"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Türkiye</a:t>
            </a:r>
          </a:p>
        </p:txBody>
      </p:sp>
      <p:sp>
        <p:nvSpPr>
          <p:cNvPr id="20" name="TextBox 19"/>
          <p:cNvSpPr txBox="1"/>
          <p:nvPr/>
        </p:nvSpPr>
        <p:spPr>
          <a:xfrm>
            <a:off x="6306158" y="1865376"/>
            <a:ext cx="2426131" cy="4306824"/>
          </a:xfrm>
          <a:prstGeom prst="rect">
            <a:avLst/>
          </a:prstGeom>
          <a:noFill/>
        </p:spPr>
        <p:txBody>
          <a:bodyPr wrap="square" anchor="t" lIns="73152" rIns="73152" tIns="36576" bIns="36576">
            <a:noAutofit/>
          </a:bodyPr>
          <a:lstStyle/>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Akdeniz · Karadeniz · karasal</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Geçişler dereceli</a:t>
            </a:r>
          </a:p>
        </p:txBody>
      </p:sp>
      <p:sp>
        <p:nvSpPr>
          <p:cNvPr id="21" name="Rounded Rectangle 20"/>
          <p:cNvSpPr/>
          <p:nvPr/>
        </p:nvSpPr>
        <p:spPr>
          <a:xfrm>
            <a:off x="9043185" y="1261872"/>
            <a:ext cx="2645587" cy="498348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9043185" y="1261872"/>
            <a:ext cx="2645587"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9043185" y="1527048"/>
            <a:ext cx="2645587" cy="265176"/>
          </a:xfrm>
          <a:prstGeom prst="rect">
            <a:avLst/>
          </a:prstGeom>
          <a:solidFill>
            <a:srgbClr val="4F4F4F"/>
          </a:solidFill>
          <a:ln>
            <a:noFill/>
          </a:ln>
          <a:effectLst/>
        </p:spPr>
        <p:txBody>
          <a:bodyPr rtlCol="0" anchor="ctr"/>
          <a:lstStyle/>
          <a:p/>
        </p:txBody>
      </p:sp>
      <p:sp>
        <p:nvSpPr>
          <p:cNvPr id="24" name="TextBox 23"/>
          <p:cNvSpPr txBox="1"/>
          <p:nvPr/>
        </p:nvSpPr>
        <p:spPr>
          <a:xfrm>
            <a:off x="9134625"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Grafik</a:t>
            </a:r>
          </a:p>
        </p:txBody>
      </p:sp>
      <p:sp>
        <p:nvSpPr>
          <p:cNvPr id="25" name="TextBox 24"/>
          <p:cNvSpPr txBox="1"/>
          <p:nvPr/>
        </p:nvSpPr>
        <p:spPr>
          <a:xfrm>
            <a:off x="9152913" y="1865376"/>
            <a:ext cx="2426131" cy="4306824"/>
          </a:xfrm>
          <a:prstGeom prst="rect">
            <a:avLst/>
          </a:prstGeom>
          <a:noFill/>
        </p:spPr>
        <p:txBody>
          <a:bodyPr wrap="square" anchor="t" lIns="73152" rIns="73152" tIns="36576" bIns="36576">
            <a:noAutofit/>
          </a:bodyPr>
          <a:lstStyle/>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Sıcaklık: çizgi (°C)</a:t>
            </a:r>
          </a:p>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Yağış: sütun (mm)</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Amaç → tür, araç → veri → tablo → çizim → kullanım</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118-120</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70 / 217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16.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Bir sıcaklık-yağış grafiğinde sıcaklık ve yağış hangi eksende, hangi biçimde gösterilir?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Takımınızın grafiğinden bir çıkarım yazınız ve hangi amaçla kullanılabileceğini söyleyiniz.</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Kitaptaki altı adımlı yönergede 'verileri sınıflandırma' kaçıncı adımdır, siz bunu ne zaman yaptınız?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119-120, 134</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71 / 217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16.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Ünite ölçme soruları 12-14 (s. 135): tablo ve grafikteki eksikleri tamamlayın; cevapları gelecek derste birlikte kontrol edeceğiz.</a:t>
            </a:r>
          </a:p>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Çalışma kâğıdı COG9-CK-U3 Bölüm 3'ü tamamlayın (karekodlu çalışma kâğıdı yerine).</a:t>
            </a:r>
          </a:p>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Kitap s. 121-123'ü okuyun.</a:t>
            </a:r>
          </a:p>
          <a:p>
            <a:pPr algn="l" marL="323206" indent="-323206">
              <a:spcBef>
                <a:spcPts val="0"/>
              </a:spcBef>
              <a:spcAft>
                <a:spcPts val="0"/>
              </a:spcAft>
            </a:pPr>
            <a:r>
              <a:rPr lang="tr-TR" sz="2600" b="1" i="0">
                <a:solidFill>
                  <a:srgbClr val="B85C12"/>
                </a:solidFill>
                <a:latin typeface="Calibri"/>
              </a:rPr>
              <a:t>•  </a:t>
            </a:r>
            <a:r>
              <a:rPr lang="tr-TR" sz="2600" b="0" i="0">
                <a:solidFill>
                  <a:srgbClr val="262626"/>
                </a:solidFill>
                <a:latin typeface="Calibri"/>
              </a:rPr>
              <a:t>Gözlem günlüğü 15 Ocak'a kadar sürüyor; 18. haftada sınıfa getireceksiniz.</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120-123, 135</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72 / 217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9-14: altı adım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PEKİŞTİRME</a:t>
            </a:r>
          </a:p>
        </p:txBody>
      </p:sp>
      <p:sp>
        <p:nvSpPr>
          <p:cNvPr id="6" name="TextBox 5"/>
          <p:cNvSpPr txBox="1"/>
          <p:nvPr/>
        </p:nvSpPr>
        <p:spPr>
          <a:xfrm>
            <a:off x="502920" y="1170432"/>
            <a:ext cx="11185855" cy="68580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Sınıf içinde yapılan bir etkinlikte öğretmen, öğrencilerinden grup hâlinde iklim grafiği oluşturmalarını istemiştir.</a:t>
            </a:r>
          </a:p>
        </p:txBody>
      </p:sp>
      <p:sp>
        <p:nvSpPr>
          <p:cNvPr id="7" name="Rounded Rectangle 6"/>
          <p:cNvSpPr/>
          <p:nvPr/>
        </p:nvSpPr>
        <p:spPr>
          <a:xfrm>
            <a:off x="502920" y="1901952"/>
            <a:ext cx="11185855" cy="662940"/>
          </a:xfrm>
          <a:prstGeom prst="roundRect">
            <a:avLst>
              <a:gd name="adj" fmla="val 15000"/>
            </a:avLst>
          </a:prstGeom>
          <a:solidFill>
            <a:srgbClr val="F0F0F0"/>
          </a:solidFill>
          <a:ln>
            <a:noFill/>
          </a:ln>
          <a:effectLst/>
        </p:spPr>
        <p:txBody>
          <a:bodyPr rtlCol="0" anchor="ctr"/>
          <a:lstStyle/>
          <a:p/>
        </p:txBody>
      </p:sp>
      <p:sp>
        <p:nvSpPr>
          <p:cNvPr id="8" name="TextBox 7"/>
          <p:cNvSpPr txBox="1"/>
          <p:nvPr/>
        </p:nvSpPr>
        <p:spPr>
          <a:xfrm>
            <a:off x="640080" y="1901952"/>
            <a:ext cx="8991295" cy="6629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1. Adım: Tablo, grafik, şekil ve/veya diyagramın amacını belirleyiniz.</a:t>
            </a:r>
          </a:p>
        </p:txBody>
      </p:sp>
      <p:sp>
        <p:nvSpPr>
          <p:cNvPr id="9" name="Rounded Rectangle 8"/>
          <p:cNvSpPr/>
          <p:nvPr/>
        </p:nvSpPr>
        <p:spPr>
          <a:xfrm>
            <a:off x="9768535" y="2041398"/>
            <a:ext cx="182880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a · 15. hafta</a:t>
            </a:r>
          </a:p>
        </p:txBody>
      </p:sp>
      <p:sp>
        <p:nvSpPr>
          <p:cNvPr id="10" name="Rounded Rectangle 9"/>
          <p:cNvSpPr/>
          <p:nvPr/>
        </p:nvSpPr>
        <p:spPr>
          <a:xfrm>
            <a:off x="502920" y="2638044"/>
            <a:ext cx="11185855" cy="662940"/>
          </a:xfrm>
          <a:prstGeom prst="roundRect">
            <a:avLst>
              <a:gd name="adj" fmla="val 15000"/>
            </a:avLst>
          </a:prstGeom>
          <a:solidFill>
            <a:srgbClr val="F0F0F0"/>
          </a:solidFill>
          <a:ln>
            <a:noFill/>
          </a:ln>
          <a:effectLst/>
        </p:spPr>
        <p:txBody>
          <a:bodyPr rtlCol="0" anchor="ctr"/>
          <a:lstStyle/>
          <a:p/>
        </p:txBody>
      </p:sp>
      <p:sp>
        <p:nvSpPr>
          <p:cNvPr id="11" name="TextBox 10"/>
          <p:cNvSpPr txBox="1"/>
          <p:nvPr/>
        </p:nvSpPr>
        <p:spPr>
          <a:xfrm>
            <a:off x="640080" y="2638044"/>
            <a:ext cx="8991295" cy="6629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2. Adım: Tablo, grafik, şekil ve/veya diyagramın türünü ve kullanacağınız araç gereci belirleyiniz.</a:t>
            </a:r>
          </a:p>
        </p:txBody>
      </p:sp>
      <p:sp>
        <p:nvSpPr>
          <p:cNvPr id="12" name="Rounded Rectangle 11"/>
          <p:cNvSpPr/>
          <p:nvPr/>
        </p:nvSpPr>
        <p:spPr>
          <a:xfrm>
            <a:off x="9768535" y="2777490"/>
            <a:ext cx="182880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b · 15. hafta</a:t>
            </a:r>
          </a:p>
        </p:txBody>
      </p:sp>
      <p:sp>
        <p:nvSpPr>
          <p:cNvPr id="13" name="Rounded Rectangle 12"/>
          <p:cNvSpPr/>
          <p:nvPr/>
        </p:nvSpPr>
        <p:spPr>
          <a:xfrm>
            <a:off x="502920" y="3374136"/>
            <a:ext cx="11185855" cy="662940"/>
          </a:xfrm>
          <a:prstGeom prst="roundRect">
            <a:avLst>
              <a:gd name="adj" fmla="val 15000"/>
            </a:avLst>
          </a:prstGeom>
          <a:solidFill>
            <a:srgbClr val="F0F0F0"/>
          </a:solidFill>
          <a:ln>
            <a:noFill/>
          </a:ln>
          <a:effectLst/>
        </p:spPr>
        <p:txBody>
          <a:bodyPr rtlCol="0" anchor="ctr"/>
          <a:lstStyle/>
          <a:p/>
        </p:txBody>
      </p:sp>
      <p:sp>
        <p:nvSpPr>
          <p:cNvPr id="14" name="TextBox 13"/>
          <p:cNvSpPr txBox="1"/>
          <p:nvPr/>
        </p:nvSpPr>
        <p:spPr>
          <a:xfrm>
            <a:off x="640080" y="3374136"/>
            <a:ext cx="8991295" cy="6629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3. Adım: Tablo, grafik, şekil ve/veya diyagram hazırlamak için veri toplayınız.</a:t>
            </a:r>
          </a:p>
        </p:txBody>
      </p:sp>
      <p:sp>
        <p:nvSpPr>
          <p:cNvPr id="15" name="Rounded Rectangle 14"/>
          <p:cNvSpPr/>
          <p:nvPr/>
        </p:nvSpPr>
        <p:spPr>
          <a:xfrm>
            <a:off x="9768535" y="3513582"/>
            <a:ext cx="182880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c · 15. hafta</a:t>
            </a:r>
          </a:p>
        </p:txBody>
      </p:sp>
      <p:sp>
        <p:nvSpPr>
          <p:cNvPr id="16" name="Rounded Rectangle 15"/>
          <p:cNvSpPr/>
          <p:nvPr/>
        </p:nvSpPr>
        <p:spPr>
          <a:xfrm>
            <a:off x="502920" y="4110228"/>
            <a:ext cx="11185855" cy="662940"/>
          </a:xfrm>
          <a:prstGeom prst="roundRect">
            <a:avLst>
              <a:gd name="adj" fmla="val 15000"/>
            </a:avLst>
          </a:prstGeom>
          <a:solidFill>
            <a:srgbClr val="F0F0F0"/>
          </a:solidFill>
          <a:ln>
            <a:noFill/>
          </a:ln>
          <a:effectLst/>
        </p:spPr>
        <p:txBody>
          <a:bodyPr rtlCol="0" anchor="ctr"/>
          <a:lstStyle/>
          <a:p/>
        </p:txBody>
      </p:sp>
      <p:sp>
        <p:nvSpPr>
          <p:cNvPr id="17" name="TextBox 16"/>
          <p:cNvSpPr txBox="1"/>
          <p:nvPr/>
        </p:nvSpPr>
        <p:spPr>
          <a:xfrm>
            <a:off x="640080" y="4110228"/>
            <a:ext cx="8991295" cy="6629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4. Adım: Verileri sınıflandırınız.</a:t>
            </a:r>
          </a:p>
        </p:txBody>
      </p:sp>
      <p:sp>
        <p:nvSpPr>
          <p:cNvPr id="18" name="Rounded Rectangle 17"/>
          <p:cNvSpPr/>
          <p:nvPr/>
        </p:nvSpPr>
        <p:spPr>
          <a:xfrm>
            <a:off x="9768535" y="4249674"/>
            <a:ext cx="182880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ç · 15. hafta</a:t>
            </a:r>
          </a:p>
        </p:txBody>
      </p:sp>
      <p:sp>
        <p:nvSpPr>
          <p:cNvPr id="19" name="Rounded Rectangle 18"/>
          <p:cNvSpPr/>
          <p:nvPr/>
        </p:nvSpPr>
        <p:spPr>
          <a:xfrm>
            <a:off x="502920" y="4846320"/>
            <a:ext cx="11185855" cy="662940"/>
          </a:xfrm>
          <a:prstGeom prst="roundRect">
            <a:avLst>
              <a:gd name="adj" fmla="val 15000"/>
            </a:avLst>
          </a:prstGeom>
          <a:solidFill>
            <a:srgbClr val="F0F0F0"/>
          </a:solidFill>
          <a:ln>
            <a:noFill/>
          </a:ln>
          <a:effectLst/>
        </p:spPr>
        <p:txBody>
          <a:bodyPr rtlCol="0" anchor="ctr"/>
          <a:lstStyle/>
          <a:p/>
        </p:txBody>
      </p:sp>
      <p:sp>
        <p:nvSpPr>
          <p:cNvPr id="20" name="TextBox 19"/>
          <p:cNvSpPr txBox="1"/>
          <p:nvPr/>
        </p:nvSpPr>
        <p:spPr>
          <a:xfrm>
            <a:off x="640080" y="4846320"/>
            <a:ext cx="8991295" cy="6629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5. Adım: Verileri görselleştiriniz.</a:t>
            </a:r>
          </a:p>
        </p:txBody>
      </p:sp>
      <p:sp>
        <p:nvSpPr>
          <p:cNvPr id="21" name="Rounded Rectangle 20"/>
          <p:cNvSpPr/>
          <p:nvPr/>
        </p:nvSpPr>
        <p:spPr>
          <a:xfrm>
            <a:off x="9768535" y="4985766"/>
            <a:ext cx="1828800" cy="384048"/>
          </a:xfrm>
          <a:prstGeom prst="roundRect">
            <a:avLst>
              <a:gd name="adj" fmla="val 50000"/>
            </a:avLst>
          </a:prstGeom>
          <a:solidFill>
            <a:srgbClr val="B85C12"/>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d · 16. hafta</a:t>
            </a:r>
          </a:p>
        </p:txBody>
      </p:sp>
      <p:sp>
        <p:nvSpPr>
          <p:cNvPr id="22" name="Rounded Rectangle 21"/>
          <p:cNvSpPr/>
          <p:nvPr/>
        </p:nvSpPr>
        <p:spPr>
          <a:xfrm>
            <a:off x="502920" y="5582412"/>
            <a:ext cx="11185855" cy="662940"/>
          </a:xfrm>
          <a:prstGeom prst="roundRect">
            <a:avLst>
              <a:gd name="adj" fmla="val 15000"/>
            </a:avLst>
          </a:prstGeom>
          <a:solidFill>
            <a:srgbClr val="F0F0F0"/>
          </a:solidFill>
          <a:ln>
            <a:noFill/>
          </a:ln>
          <a:effectLst/>
        </p:spPr>
        <p:txBody>
          <a:bodyPr rtlCol="0" anchor="ctr"/>
          <a:lstStyle/>
          <a:p/>
        </p:txBody>
      </p:sp>
      <p:sp>
        <p:nvSpPr>
          <p:cNvPr id="23" name="TextBox 22"/>
          <p:cNvSpPr txBox="1"/>
          <p:nvPr/>
        </p:nvSpPr>
        <p:spPr>
          <a:xfrm>
            <a:off x="640080" y="5582412"/>
            <a:ext cx="8991295" cy="6629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6. Adım: Tablo, grafik, şekil ve/veya diyagramları uygun yerde kullanınız.</a:t>
            </a:r>
          </a:p>
        </p:txBody>
      </p:sp>
      <p:sp>
        <p:nvSpPr>
          <p:cNvPr id="24" name="Rounded Rectangle 23"/>
          <p:cNvSpPr/>
          <p:nvPr/>
        </p:nvSpPr>
        <p:spPr>
          <a:xfrm>
            <a:off x="9768535" y="5721858"/>
            <a:ext cx="1828800" cy="384048"/>
          </a:xfrm>
          <a:prstGeom prst="roundRect">
            <a:avLst>
              <a:gd name="adj" fmla="val 50000"/>
            </a:avLst>
          </a:prstGeom>
          <a:solidFill>
            <a:srgbClr val="B85C12"/>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e · 16. hafta</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134</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73 / 217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9. soru: grafiğin amacı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 9</a:t>
            </a:r>
          </a:p>
        </p:txBody>
      </p:sp>
      <p:sp>
        <p:nvSpPr>
          <p:cNvPr id="6" name="TextBox 5"/>
          <p:cNvSpPr txBox="1"/>
          <p:nvPr/>
        </p:nvSpPr>
        <p:spPr>
          <a:xfrm>
            <a:off x="502920" y="1170432"/>
            <a:ext cx="11185855" cy="86868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Gruptaki öğrenciler, yapacakları iklim grafiğinin amacına yönelik aşağıdaki gibi farklı fikirler sunmuşlardır. Bu fikirlerden hangisi veya hangileri grafiğin amacı olabilir? (Birden fazla seçim yapabilirsiniz.)</a:t>
            </a:r>
          </a:p>
        </p:txBody>
      </p:sp>
      <p:sp>
        <p:nvSpPr>
          <p:cNvPr id="7" name="Rounded Rectangle 6"/>
          <p:cNvSpPr/>
          <p:nvPr/>
        </p:nvSpPr>
        <p:spPr>
          <a:xfrm>
            <a:off x="502920" y="2084832"/>
            <a:ext cx="11185855" cy="758952"/>
          </a:xfrm>
          <a:prstGeom prst="roundRect">
            <a:avLst>
              <a:gd name="adj" fmla="val 20000"/>
            </a:avLst>
          </a:prstGeom>
          <a:solidFill>
            <a:srgbClr val="FFFFFF"/>
          </a:solidFill>
          <a:ln w="12700">
            <a:solidFill>
              <a:srgbClr val="D9D9D9"/>
            </a:solidFill>
          </a:ln>
          <a:effectLst/>
        </p:spPr>
        <p:txBody>
          <a:bodyPr rtlCol="0" anchor="ctr"/>
          <a:lstStyle/>
          <a:p/>
        </p:txBody>
      </p:sp>
      <p:sp>
        <p:nvSpPr>
          <p:cNvPr id="8" name="Rectangle 7"/>
          <p:cNvSpPr/>
          <p:nvPr/>
        </p:nvSpPr>
        <p:spPr>
          <a:xfrm>
            <a:off x="640080" y="2299716"/>
            <a:ext cx="329184" cy="329184"/>
          </a:xfrm>
          <a:prstGeom prst="rect">
            <a:avLst/>
          </a:prstGeom>
          <a:solidFill>
            <a:srgbClr val="FFFFFF"/>
          </a:solidFill>
          <a:ln w="19050">
            <a:solidFill>
              <a:srgbClr val="4F4F4F"/>
            </a:solidFill>
          </a:ln>
          <a:effectLst/>
        </p:spPr>
        <p:txBody>
          <a:bodyPr rtlCol="0" anchor="ctr"/>
          <a:lstStyle/>
          <a:p/>
        </p:txBody>
      </p:sp>
      <p:sp>
        <p:nvSpPr>
          <p:cNvPr id="9" name="TextBox 8"/>
          <p:cNvSpPr txBox="1"/>
          <p:nvPr/>
        </p:nvSpPr>
        <p:spPr>
          <a:xfrm>
            <a:off x="1097280" y="2084832"/>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 istasyonuna ait sayısal verileri görselleştirmek ve iklim özelliklerini kolayca açıklanabilir hâle getirmek</a:t>
            </a:r>
          </a:p>
        </p:txBody>
      </p:sp>
      <p:sp>
        <p:nvSpPr>
          <p:cNvPr id="10" name="Rounded Rectangle 9"/>
          <p:cNvSpPr/>
          <p:nvPr/>
        </p:nvSpPr>
        <p:spPr>
          <a:xfrm>
            <a:off x="502920" y="2935224"/>
            <a:ext cx="11185855" cy="758952"/>
          </a:xfrm>
          <a:prstGeom prst="roundRect">
            <a:avLst>
              <a:gd name="adj" fmla="val 20000"/>
            </a:avLst>
          </a:prstGeom>
          <a:solidFill>
            <a:srgbClr val="FFFFFF"/>
          </a:solidFill>
          <a:ln w="12700">
            <a:solidFill>
              <a:srgbClr val="D9D9D9"/>
            </a:solidFill>
          </a:ln>
          <a:effectLst/>
        </p:spPr>
        <p:txBody>
          <a:bodyPr rtlCol="0" anchor="ctr"/>
          <a:lstStyle/>
          <a:p/>
        </p:txBody>
      </p:sp>
      <p:sp>
        <p:nvSpPr>
          <p:cNvPr id="11" name="Rectangle 10"/>
          <p:cNvSpPr/>
          <p:nvPr/>
        </p:nvSpPr>
        <p:spPr>
          <a:xfrm>
            <a:off x="640080" y="3150108"/>
            <a:ext cx="329184" cy="329184"/>
          </a:xfrm>
          <a:prstGeom prst="rect">
            <a:avLst/>
          </a:prstGeom>
          <a:solidFill>
            <a:srgbClr val="FFFFFF"/>
          </a:solidFill>
          <a:ln w="19050">
            <a:solidFill>
              <a:srgbClr val="4F4F4F"/>
            </a:solidFill>
          </a:ln>
          <a:effectLst/>
        </p:spPr>
        <p:txBody>
          <a:bodyPr rtlCol="0" anchor="ctr"/>
          <a:lstStyle/>
          <a:p/>
        </p:txBody>
      </p:sp>
      <p:sp>
        <p:nvSpPr>
          <p:cNvPr id="12" name="TextBox 11"/>
          <p:cNvSpPr txBox="1"/>
          <p:nvPr/>
        </p:nvSpPr>
        <p:spPr>
          <a:xfrm>
            <a:off x="1097280" y="2935224"/>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 istasyonunda yağış ve sıcaklıkta zamana bağlı değişimleri görebilmek</a:t>
            </a:r>
          </a:p>
        </p:txBody>
      </p:sp>
      <p:sp>
        <p:nvSpPr>
          <p:cNvPr id="13" name="Rounded Rectangle 12"/>
          <p:cNvSpPr/>
          <p:nvPr/>
        </p:nvSpPr>
        <p:spPr>
          <a:xfrm>
            <a:off x="502920" y="3785616"/>
            <a:ext cx="11185855" cy="758952"/>
          </a:xfrm>
          <a:prstGeom prst="roundRect">
            <a:avLst>
              <a:gd name="adj" fmla="val 20000"/>
            </a:avLst>
          </a:prstGeom>
          <a:solidFill>
            <a:srgbClr val="FFFFFF"/>
          </a:solidFill>
          <a:ln w="12700">
            <a:solidFill>
              <a:srgbClr val="D9D9D9"/>
            </a:solidFill>
          </a:ln>
          <a:effectLst/>
        </p:spPr>
        <p:txBody>
          <a:bodyPr rtlCol="0" anchor="ctr"/>
          <a:lstStyle/>
          <a:p/>
        </p:txBody>
      </p:sp>
      <p:sp>
        <p:nvSpPr>
          <p:cNvPr id="14" name="Rectangle 13"/>
          <p:cNvSpPr/>
          <p:nvPr/>
        </p:nvSpPr>
        <p:spPr>
          <a:xfrm>
            <a:off x="640080" y="4000500"/>
            <a:ext cx="329184" cy="329184"/>
          </a:xfrm>
          <a:prstGeom prst="rect">
            <a:avLst/>
          </a:prstGeom>
          <a:solidFill>
            <a:srgbClr val="FFFFFF"/>
          </a:solidFill>
          <a:ln w="19050">
            <a:solidFill>
              <a:srgbClr val="4F4F4F"/>
            </a:solidFill>
          </a:ln>
          <a:effectLst/>
        </p:spPr>
        <p:txBody>
          <a:bodyPr rtlCol="0" anchor="ctr"/>
          <a:lstStyle/>
          <a:p/>
        </p:txBody>
      </p:sp>
      <p:sp>
        <p:nvSpPr>
          <p:cNvPr id="15" name="TextBox 14"/>
          <p:cNvSpPr txBox="1"/>
          <p:nvPr/>
        </p:nvSpPr>
        <p:spPr>
          <a:xfrm>
            <a:off x="1097280" y="3785616"/>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 istasyonundaki biyoçeşitliliği görselleştirebilmek</a:t>
            </a:r>
          </a:p>
        </p:txBody>
      </p:sp>
      <p:sp>
        <p:nvSpPr>
          <p:cNvPr id="16" name="Rounded Rectangle 15"/>
          <p:cNvSpPr/>
          <p:nvPr/>
        </p:nvSpPr>
        <p:spPr>
          <a:xfrm>
            <a:off x="502920" y="4636008"/>
            <a:ext cx="11185855" cy="758952"/>
          </a:xfrm>
          <a:prstGeom prst="roundRect">
            <a:avLst>
              <a:gd name="adj" fmla="val 20000"/>
            </a:avLst>
          </a:prstGeom>
          <a:solidFill>
            <a:srgbClr val="FFFFFF"/>
          </a:solidFill>
          <a:ln w="12700">
            <a:solidFill>
              <a:srgbClr val="D9D9D9"/>
            </a:solidFill>
          </a:ln>
          <a:effectLst/>
        </p:spPr>
        <p:txBody>
          <a:bodyPr rtlCol="0" anchor="ctr"/>
          <a:lstStyle/>
          <a:p/>
        </p:txBody>
      </p:sp>
      <p:sp>
        <p:nvSpPr>
          <p:cNvPr id="17" name="Rectangle 16"/>
          <p:cNvSpPr/>
          <p:nvPr/>
        </p:nvSpPr>
        <p:spPr>
          <a:xfrm>
            <a:off x="640080" y="4850892"/>
            <a:ext cx="329184" cy="329184"/>
          </a:xfrm>
          <a:prstGeom prst="rect">
            <a:avLst/>
          </a:prstGeom>
          <a:solidFill>
            <a:srgbClr val="FFFFFF"/>
          </a:solidFill>
          <a:ln w="19050">
            <a:solidFill>
              <a:srgbClr val="4F4F4F"/>
            </a:solidFill>
          </a:ln>
          <a:effectLst/>
        </p:spPr>
        <p:txBody>
          <a:bodyPr rtlCol="0" anchor="ctr"/>
          <a:lstStyle/>
          <a:p/>
        </p:txBody>
      </p:sp>
      <p:sp>
        <p:nvSpPr>
          <p:cNvPr id="18" name="TextBox 17"/>
          <p:cNvSpPr txBox="1"/>
          <p:nvPr/>
        </p:nvSpPr>
        <p:spPr>
          <a:xfrm>
            <a:off x="1097280" y="4636008"/>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 istasyonundaki haftalık hava durumunu raporlaştırabilmek</a:t>
            </a:r>
          </a:p>
        </p:txBody>
      </p:sp>
      <p:sp>
        <p:nvSpPr>
          <p:cNvPr id="19" name="Rounded Rectangle 18"/>
          <p:cNvSpPr/>
          <p:nvPr/>
        </p:nvSpPr>
        <p:spPr>
          <a:xfrm>
            <a:off x="502920" y="5486400"/>
            <a:ext cx="11185855" cy="758952"/>
          </a:xfrm>
          <a:prstGeom prst="roundRect">
            <a:avLst>
              <a:gd name="adj" fmla="val 20000"/>
            </a:avLst>
          </a:prstGeom>
          <a:solidFill>
            <a:srgbClr val="FFFFFF"/>
          </a:solidFill>
          <a:ln w="12700">
            <a:solidFill>
              <a:srgbClr val="D9D9D9"/>
            </a:solidFill>
          </a:ln>
          <a:effectLst/>
        </p:spPr>
        <p:txBody>
          <a:bodyPr rtlCol="0" anchor="ctr"/>
          <a:lstStyle/>
          <a:p/>
        </p:txBody>
      </p:sp>
      <p:sp>
        <p:nvSpPr>
          <p:cNvPr id="20" name="Rectangle 19"/>
          <p:cNvSpPr/>
          <p:nvPr/>
        </p:nvSpPr>
        <p:spPr>
          <a:xfrm>
            <a:off x="640080" y="5701284"/>
            <a:ext cx="329184" cy="329184"/>
          </a:xfrm>
          <a:prstGeom prst="rect">
            <a:avLst/>
          </a:prstGeom>
          <a:solidFill>
            <a:srgbClr val="FFFFFF"/>
          </a:solidFill>
          <a:ln w="19050">
            <a:solidFill>
              <a:srgbClr val="4F4F4F"/>
            </a:solidFill>
          </a:ln>
          <a:effectLst/>
        </p:spPr>
        <p:txBody>
          <a:bodyPr rtlCol="0" anchor="ctr"/>
          <a:lstStyle/>
          <a:p/>
        </p:txBody>
      </p:sp>
      <p:sp>
        <p:nvSpPr>
          <p:cNvPr id="21" name="TextBox 20"/>
          <p:cNvSpPr txBox="1"/>
          <p:nvPr/>
        </p:nvSpPr>
        <p:spPr>
          <a:xfrm>
            <a:off x="1097280" y="5486400"/>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 istasyonundaki beşerî etkenleri açıklayabilmek</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74 / 217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9.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 9</a:t>
            </a:r>
          </a:p>
        </p:txBody>
      </p:sp>
      <p:sp>
        <p:nvSpPr>
          <p:cNvPr id="6" name="TextBox 5"/>
          <p:cNvSpPr txBox="1"/>
          <p:nvPr/>
        </p:nvSpPr>
        <p:spPr>
          <a:xfrm>
            <a:off x="502920" y="1170432"/>
            <a:ext cx="11185855" cy="86868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Gruptaki öğrenciler, yapacakları iklim grafiğinin amacına yönelik aşağıdaki gibi farklı fikirler sunmuşlardır. Bu fikirlerden hangisi veya hangileri grafiğin amacı olabilir? (Birden fazla seçim yapabilirsiniz.)</a:t>
            </a:r>
          </a:p>
        </p:txBody>
      </p:sp>
      <p:sp>
        <p:nvSpPr>
          <p:cNvPr id="7" name="Rounded Rectangle 6"/>
          <p:cNvSpPr/>
          <p:nvPr/>
        </p:nvSpPr>
        <p:spPr>
          <a:xfrm>
            <a:off x="502920" y="2084832"/>
            <a:ext cx="11185855" cy="758952"/>
          </a:xfrm>
          <a:prstGeom prst="roundRect">
            <a:avLst>
              <a:gd name="adj" fmla="val 20000"/>
            </a:avLst>
          </a:prstGeom>
          <a:solidFill>
            <a:srgbClr val="E3F1E4"/>
          </a:solidFill>
          <a:ln w="25400">
            <a:solidFill>
              <a:srgbClr val="2E7D32"/>
            </a:solidFill>
          </a:ln>
          <a:effectLst/>
        </p:spPr>
        <p:txBody>
          <a:bodyPr rtlCol="0" anchor="ctr"/>
          <a:lstStyle/>
          <a:p/>
        </p:txBody>
      </p:sp>
      <p:sp>
        <p:nvSpPr>
          <p:cNvPr id="8" name="Rectangle 7"/>
          <p:cNvSpPr/>
          <p:nvPr/>
        </p:nvSpPr>
        <p:spPr>
          <a:xfrm>
            <a:off x="640080" y="2299716"/>
            <a:ext cx="329184" cy="329184"/>
          </a:xfrm>
          <a:prstGeom prst="rect">
            <a:avLst/>
          </a:prstGeom>
          <a:solidFill>
            <a:srgbClr val="FFFFFF"/>
          </a:solidFill>
          <a:ln w="19050">
            <a:solidFill>
              <a:srgbClr val="4F4F4F"/>
            </a:solidFill>
          </a:ln>
          <a:effectLst/>
        </p:spPr>
        <p:txBody>
          <a:bodyPr rtlCol="0" anchor="ctr"/>
          <a:lstStyle/>
          <a:p/>
        </p:txBody>
      </p:sp>
      <p:cxnSp>
        <p:nvCxnSpPr>
          <p:cNvPr id="9" name="Connector 8"/>
          <p:cNvCxnSpPr/>
          <p:nvPr/>
        </p:nvCxnSpPr>
        <p:spPr>
          <a:xfrm>
            <a:off x="694944" y="2464308"/>
            <a:ext cx="82296" cy="91440"/>
          </a:xfrm>
          <a:prstGeom prst="line">
            <a:avLst/>
          </a:prstGeom>
          <a:ln w="38100">
            <a:solidFill>
              <a:srgbClr val="2E7D32"/>
            </a:solidFill>
          </a:ln>
        </p:spPr>
      </p:cxnSp>
      <p:cxnSp>
        <p:nvCxnSpPr>
          <p:cNvPr id="10" name="Connector 9"/>
          <p:cNvCxnSpPr/>
          <p:nvPr/>
        </p:nvCxnSpPr>
        <p:spPr>
          <a:xfrm flipV="1">
            <a:off x="777240" y="2354580"/>
            <a:ext cx="155448" cy="201168"/>
          </a:xfrm>
          <a:prstGeom prst="line">
            <a:avLst/>
          </a:prstGeom>
          <a:ln w="38100">
            <a:solidFill>
              <a:srgbClr val="2E7D32"/>
            </a:solidFill>
          </a:ln>
        </p:spPr>
      </p:cxnSp>
      <p:sp>
        <p:nvSpPr>
          <p:cNvPr id="11" name="TextBox 10"/>
          <p:cNvSpPr txBox="1"/>
          <p:nvPr/>
        </p:nvSpPr>
        <p:spPr>
          <a:xfrm>
            <a:off x="1097280" y="2084832"/>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İklim istasyonuna ait sayısal verileri görselleştirmek ve iklim özelliklerini kolayca açıklanabilir hâle getirmek</a:t>
            </a:r>
          </a:p>
        </p:txBody>
      </p:sp>
      <p:sp>
        <p:nvSpPr>
          <p:cNvPr id="12" name="Rounded Rectangle 11"/>
          <p:cNvSpPr/>
          <p:nvPr/>
        </p:nvSpPr>
        <p:spPr>
          <a:xfrm>
            <a:off x="502920" y="2935224"/>
            <a:ext cx="11185855" cy="758952"/>
          </a:xfrm>
          <a:prstGeom prst="roundRect">
            <a:avLst>
              <a:gd name="adj" fmla="val 20000"/>
            </a:avLst>
          </a:prstGeom>
          <a:solidFill>
            <a:srgbClr val="E3F1E4"/>
          </a:solidFill>
          <a:ln w="25400">
            <a:solidFill>
              <a:srgbClr val="2E7D32"/>
            </a:solidFill>
          </a:ln>
          <a:effectLst/>
        </p:spPr>
        <p:txBody>
          <a:bodyPr rtlCol="0" anchor="ctr"/>
          <a:lstStyle/>
          <a:p/>
        </p:txBody>
      </p:sp>
      <p:sp>
        <p:nvSpPr>
          <p:cNvPr id="13" name="Rectangle 12"/>
          <p:cNvSpPr/>
          <p:nvPr/>
        </p:nvSpPr>
        <p:spPr>
          <a:xfrm>
            <a:off x="640080" y="3150108"/>
            <a:ext cx="329184" cy="329184"/>
          </a:xfrm>
          <a:prstGeom prst="rect">
            <a:avLst/>
          </a:prstGeom>
          <a:solidFill>
            <a:srgbClr val="FFFFFF"/>
          </a:solidFill>
          <a:ln w="19050">
            <a:solidFill>
              <a:srgbClr val="4F4F4F"/>
            </a:solidFill>
          </a:ln>
          <a:effectLst/>
        </p:spPr>
        <p:txBody>
          <a:bodyPr rtlCol="0" anchor="ctr"/>
          <a:lstStyle/>
          <a:p/>
        </p:txBody>
      </p:sp>
      <p:cxnSp>
        <p:nvCxnSpPr>
          <p:cNvPr id="14" name="Connector 13"/>
          <p:cNvCxnSpPr/>
          <p:nvPr/>
        </p:nvCxnSpPr>
        <p:spPr>
          <a:xfrm>
            <a:off x="694944" y="3314700"/>
            <a:ext cx="82296" cy="91440"/>
          </a:xfrm>
          <a:prstGeom prst="line">
            <a:avLst/>
          </a:prstGeom>
          <a:ln w="38100">
            <a:solidFill>
              <a:srgbClr val="2E7D32"/>
            </a:solidFill>
          </a:ln>
        </p:spPr>
      </p:cxnSp>
      <p:cxnSp>
        <p:nvCxnSpPr>
          <p:cNvPr id="15" name="Connector 14"/>
          <p:cNvCxnSpPr/>
          <p:nvPr/>
        </p:nvCxnSpPr>
        <p:spPr>
          <a:xfrm flipV="1">
            <a:off x="777240" y="3204972"/>
            <a:ext cx="155448" cy="201168"/>
          </a:xfrm>
          <a:prstGeom prst="line">
            <a:avLst/>
          </a:prstGeom>
          <a:ln w="38100">
            <a:solidFill>
              <a:srgbClr val="2E7D32"/>
            </a:solidFill>
          </a:ln>
        </p:spPr>
      </p:cxnSp>
      <p:sp>
        <p:nvSpPr>
          <p:cNvPr id="16" name="TextBox 15"/>
          <p:cNvSpPr txBox="1"/>
          <p:nvPr/>
        </p:nvSpPr>
        <p:spPr>
          <a:xfrm>
            <a:off x="1097280" y="2935224"/>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İklim istasyonunda yağış ve sıcaklıkta zamana bağlı değişimleri görebilmek</a:t>
            </a:r>
          </a:p>
        </p:txBody>
      </p:sp>
      <p:sp>
        <p:nvSpPr>
          <p:cNvPr id="17" name="Rounded Rectangle 16"/>
          <p:cNvSpPr/>
          <p:nvPr/>
        </p:nvSpPr>
        <p:spPr>
          <a:xfrm>
            <a:off x="502920" y="3785616"/>
            <a:ext cx="11185855" cy="758952"/>
          </a:xfrm>
          <a:prstGeom prst="roundRect">
            <a:avLst>
              <a:gd name="adj" fmla="val 20000"/>
            </a:avLst>
          </a:prstGeom>
          <a:solidFill>
            <a:srgbClr val="F9E1E1"/>
          </a:solidFill>
          <a:ln w="25400">
            <a:solidFill>
              <a:srgbClr val="D3373A"/>
            </a:solidFill>
          </a:ln>
          <a:effectLst/>
        </p:spPr>
        <p:txBody>
          <a:bodyPr rtlCol="0" anchor="ctr"/>
          <a:lstStyle/>
          <a:p/>
        </p:txBody>
      </p:sp>
      <p:sp>
        <p:nvSpPr>
          <p:cNvPr id="18" name="Rectangle 17"/>
          <p:cNvSpPr/>
          <p:nvPr/>
        </p:nvSpPr>
        <p:spPr>
          <a:xfrm>
            <a:off x="640080" y="4000500"/>
            <a:ext cx="329184" cy="329184"/>
          </a:xfrm>
          <a:prstGeom prst="rect">
            <a:avLst/>
          </a:prstGeom>
          <a:solidFill>
            <a:srgbClr val="FFFFFF"/>
          </a:solidFill>
          <a:ln w="19050">
            <a:solidFill>
              <a:srgbClr val="4F4F4F"/>
            </a:solidFill>
          </a:ln>
          <a:effectLst/>
        </p:spPr>
        <p:txBody>
          <a:bodyPr rtlCol="0" anchor="ctr"/>
          <a:lstStyle/>
          <a:p/>
        </p:txBody>
      </p:sp>
      <p:sp>
        <p:nvSpPr>
          <p:cNvPr id="19" name="TextBox 18"/>
          <p:cNvSpPr txBox="1"/>
          <p:nvPr/>
        </p:nvSpPr>
        <p:spPr>
          <a:xfrm>
            <a:off x="1097280" y="3785616"/>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 istasyonundaki biyoçeşitliliği görselleştirebilmek</a:t>
            </a:r>
          </a:p>
          <a:p>
            <a:pPr algn="l">
              <a:spcBef>
                <a:spcPts val="0"/>
              </a:spcBef>
              <a:spcAft>
                <a:spcPts val="0"/>
              </a:spcAft>
            </a:pPr>
            <a:r>
              <a:rPr lang="tr-TR" sz="1500" b="0" i="0">
                <a:solidFill>
                  <a:srgbClr val="D3373A"/>
                </a:solidFill>
                <a:latin typeface="Calibri"/>
              </a:rPr>
              <a:t>Sıcaklık-yağış grafiği canlı türlerini göstermez.</a:t>
            </a:r>
          </a:p>
        </p:txBody>
      </p:sp>
      <p:sp>
        <p:nvSpPr>
          <p:cNvPr id="20" name="Rounded Rectangle 19"/>
          <p:cNvSpPr/>
          <p:nvPr/>
        </p:nvSpPr>
        <p:spPr>
          <a:xfrm>
            <a:off x="502920" y="4636008"/>
            <a:ext cx="11185855" cy="758952"/>
          </a:xfrm>
          <a:prstGeom prst="roundRect">
            <a:avLst>
              <a:gd name="adj" fmla="val 20000"/>
            </a:avLst>
          </a:prstGeom>
          <a:solidFill>
            <a:srgbClr val="F9E1E1"/>
          </a:solidFill>
          <a:ln w="25400">
            <a:solidFill>
              <a:srgbClr val="D3373A"/>
            </a:solidFill>
          </a:ln>
          <a:effectLst/>
        </p:spPr>
        <p:txBody>
          <a:bodyPr rtlCol="0" anchor="ctr"/>
          <a:lstStyle/>
          <a:p/>
        </p:txBody>
      </p:sp>
      <p:sp>
        <p:nvSpPr>
          <p:cNvPr id="21" name="Rectangle 20"/>
          <p:cNvSpPr/>
          <p:nvPr/>
        </p:nvSpPr>
        <p:spPr>
          <a:xfrm>
            <a:off x="640080" y="4850892"/>
            <a:ext cx="329184" cy="329184"/>
          </a:xfrm>
          <a:prstGeom prst="rect">
            <a:avLst/>
          </a:prstGeom>
          <a:solidFill>
            <a:srgbClr val="FFFFFF"/>
          </a:solidFill>
          <a:ln w="19050">
            <a:solidFill>
              <a:srgbClr val="4F4F4F"/>
            </a:solidFill>
          </a:ln>
          <a:effectLst/>
        </p:spPr>
        <p:txBody>
          <a:bodyPr rtlCol="0" anchor="ctr"/>
          <a:lstStyle/>
          <a:p/>
        </p:txBody>
      </p:sp>
      <p:sp>
        <p:nvSpPr>
          <p:cNvPr id="22" name="TextBox 21"/>
          <p:cNvSpPr txBox="1"/>
          <p:nvPr/>
        </p:nvSpPr>
        <p:spPr>
          <a:xfrm>
            <a:off x="1097280" y="4636008"/>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 istasyonundaki haftalık hava durumunu raporlaştırabilmek</a:t>
            </a:r>
          </a:p>
          <a:p>
            <a:pPr algn="l">
              <a:spcBef>
                <a:spcPts val="0"/>
              </a:spcBef>
              <a:spcAft>
                <a:spcPts val="0"/>
              </a:spcAft>
            </a:pPr>
            <a:r>
              <a:rPr lang="tr-TR" sz="1500" b="0" i="0">
                <a:solidFill>
                  <a:srgbClr val="D3373A"/>
                </a:solidFill>
                <a:latin typeface="Calibri"/>
              </a:rPr>
              <a:t>İklim uzun süreli ortalamadır; haftalık durum hava durumudur.</a:t>
            </a:r>
          </a:p>
        </p:txBody>
      </p:sp>
      <p:sp>
        <p:nvSpPr>
          <p:cNvPr id="23" name="Rounded Rectangle 22"/>
          <p:cNvSpPr/>
          <p:nvPr/>
        </p:nvSpPr>
        <p:spPr>
          <a:xfrm>
            <a:off x="502920" y="5486400"/>
            <a:ext cx="11185855" cy="758952"/>
          </a:xfrm>
          <a:prstGeom prst="roundRect">
            <a:avLst>
              <a:gd name="adj" fmla="val 20000"/>
            </a:avLst>
          </a:prstGeom>
          <a:solidFill>
            <a:srgbClr val="F9E1E1"/>
          </a:solidFill>
          <a:ln w="25400">
            <a:solidFill>
              <a:srgbClr val="D3373A"/>
            </a:solidFill>
          </a:ln>
          <a:effectLst/>
        </p:spPr>
        <p:txBody>
          <a:bodyPr rtlCol="0" anchor="ctr"/>
          <a:lstStyle/>
          <a:p/>
        </p:txBody>
      </p:sp>
      <p:sp>
        <p:nvSpPr>
          <p:cNvPr id="24" name="Rectangle 23"/>
          <p:cNvSpPr/>
          <p:nvPr/>
        </p:nvSpPr>
        <p:spPr>
          <a:xfrm>
            <a:off x="640080" y="5701284"/>
            <a:ext cx="329184" cy="329184"/>
          </a:xfrm>
          <a:prstGeom prst="rect">
            <a:avLst/>
          </a:prstGeom>
          <a:solidFill>
            <a:srgbClr val="FFFFFF"/>
          </a:solidFill>
          <a:ln w="19050">
            <a:solidFill>
              <a:srgbClr val="4F4F4F"/>
            </a:solidFill>
          </a:ln>
          <a:effectLst/>
        </p:spPr>
        <p:txBody>
          <a:bodyPr rtlCol="0" anchor="ctr"/>
          <a:lstStyle/>
          <a:p/>
        </p:txBody>
      </p:sp>
      <p:sp>
        <p:nvSpPr>
          <p:cNvPr id="25" name="TextBox 24"/>
          <p:cNvSpPr txBox="1"/>
          <p:nvPr/>
        </p:nvSpPr>
        <p:spPr>
          <a:xfrm>
            <a:off x="1097280" y="5486400"/>
            <a:ext cx="10454335" cy="75895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 istasyonundaki beşerî etkenleri açıklayabilmek</a:t>
            </a:r>
          </a:p>
          <a:p>
            <a:pPr algn="l">
              <a:spcBef>
                <a:spcPts val="0"/>
              </a:spcBef>
              <a:spcAft>
                <a:spcPts val="0"/>
              </a:spcAft>
            </a:pPr>
            <a:r>
              <a:rPr lang="tr-TR" sz="1500" b="0" i="0">
                <a:solidFill>
                  <a:srgbClr val="D3373A"/>
                </a:solidFill>
                <a:latin typeface="Calibri"/>
              </a:rPr>
              <a:t>Grafik doğal verileri (sıcaklık, yağış) gösterir.</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134</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75 / 217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10. soru: Bursa grafiği</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 10</a:t>
            </a:r>
          </a:p>
        </p:txBody>
      </p:sp>
      <p:pic>
        <p:nvPicPr>
          <p:cNvPr id="6" name="Picture 5" descr="h16_bursa_s134.jpg"/>
          <p:cNvPicPr>
            <a:picLocks noChangeAspect="1"/>
          </p:cNvPicPr>
          <p:nvPr/>
        </p:nvPicPr>
        <p:blipFill>
          <a:blip r:embed="rId3"/>
          <a:stretch>
            <a:fillRect/>
          </a:stretch>
        </p:blipFill>
        <p:spPr>
          <a:xfrm>
            <a:off x="502920" y="1216152"/>
            <a:ext cx="6583680" cy="4175667"/>
          </a:xfrm>
          <a:prstGeom prst="rect">
            <a:avLst/>
          </a:prstGeom>
          <a:ln w="9525">
            <a:solidFill>
              <a:srgbClr val="D9D9D9"/>
            </a:solidFill>
          </a:ln>
        </p:spPr>
      </p:pic>
      <p:sp>
        <p:nvSpPr>
          <p:cNvPr id="7" name="TextBox 6"/>
          <p:cNvSpPr txBox="1"/>
          <p:nvPr/>
        </p:nvSpPr>
        <p:spPr>
          <a:xfrm>
            <a:off x="502920" y="5391819"/>
            <a:ext cx="6583680"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Görsel: Bursa, Türkiye sıcaklık ve yağış grafiği (Kitap s. 134)</a:t>
            </a:r>
          </a:p>
        </p:txBody>
      </p:sp>
      <p:sp>
        <p:nvSpPr>
          <p:cNvPr id="8" name="Rounded Rectangle 7"/>
          <p:cNvSpPr/>
          <p:nvPr/>
        </p:nvSpPr>
        <p:spPr>
          <a:xfrm>
            <a:off x="7315200" y="1216152"/>
            <a:ext cx="4373575" cy="201168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1800" b="0" i="0">
                <a:solidFill>
                  <a:srgbClr val="262626"/>
                </a:solidFill>
                <a:latin typeface="Calibri"/>
              </a:rPr>
              <a:t>Gruptaki öğrenciler, iklim verilerini görselleştirmek için örnek olarak aşağıdaki grafiği kullanmaya karar vermişlerdir.</a:t>
            </a:r>
          </a:p>
        </p:txBody>
      </p:sp>
      <p:sp>
        <p:nvSpPr>
          <p:cNvPr id="9" name="Rounded Rectangle 8"/>
          <p:cNvSpPr/>
          <p:nvPr/>
        </p:nvSpPr>
        <p:spPr>
          <a:xfrm>
            <a:off x="7315200" y="3364992"/>
            <a:ext cx="4373575" cy="288036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2200" b="1" i="0">
                <a:solidFill>
                  <a:srgbClr val="262626"/>
                </a:solidFill>
                <a:latin typeface="Calibri"/>
              </a:rPr>
              <a:t>Bu grafiği seçmelerinin iklim verilerini görselleştirmedeki avantajları nelerdir?</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134</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76 / 217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10.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 10</a:t>
            </a:r>
          </a:p>
        </p:txBody>
      </p:sp>
      <p:pic>
        <p:nvPicPr>
          <p:cNvPr id="6" name="Picture 5" descr="h16_bursa_s134.jpg"/>
          <p:cNvPicPr>
            <a:picLocks noChangeAspect="1"/>
          </p:cNvPicPr>
          <p:nvPr/>
        </p:nvPicPr>
        <p:blipFill>
          <a:blip r:embed="rId3"/>
          <a:stretch>
            <a:fillRect/>
          </a:stretch>
        </p:blipFill>
        <p:spPr>
          <a:xfrm>
            <a:off x="502920" y="1216152"/>
            <a:ext cx="5120640" cy="3247741"/>
          </a:xfrm>
          <a:prstGeom prst="rect">
            <a:avLst/>
          </a:prstGeom>
          <a:ln w="9525">
            <a:solidFill>
              <a:srgbClr val="D9D9D9"/>
            </a:solidFill>
          </a:ln>
        </p:spPr>
      </p:pic>
      <p:sp>
        <p:nvSpPr>
          <p:cNvPr id="7" name="Rounded Rectangle 6"/>
          <p:cNvSpPr/>
          <p:nvPr/>
        </p:nvSpPr>
        <p:spPr>
          <a:xfrm>
            <a:off x="5852160" y="1216152"/>
            <a:ext cx="5836615" cy="5029200"/>
          </a:xfrm>
          <a:prstGeom prst="roundRect">
            <a:avLst>
              <a:gd name="adj" fmla="val 6000"/>
            </a:avLst>
          </a:prstGeom>
          <a:solidFill>
            <a:srgbClr val="E3F1E4"/>
          </a:solidFill>
          <a:ln>
            <a:noFill/>
          </a:ln>
          <a:effectLst/>
        </p:spPr>
        <p:txBody>
          <a:bodyPr rtlCol="0" anchor="ctr"/>
          <a:lstStyle/>
          <a:p/>
        </p:txBody>
      </p:sp>
      <p:sp>
        <p:nvSpPr>
          <p:cNvPr id="8" name="Rectangle 7"/>
          <p:cNvSpPr/>
          <p:nvPr/>
        </p:nvSpPr>
        <p:spPr>
          <a:xfrm>
            <a:off x="5852160" y="1216152"/>
            <a:ext cx="109728" cy="5029200"/>
          </a:xfrm>
          <a:prstGeom prst="rect">
            <a:avLst/>
          </a:prstGeom>
          <a:solidFill>
            <a:srgbClr val="2E7D32"/>
          </a:solidFill>
          <a:ln>
            <a:noFill/>
          </a:ln>
          <a:effectLst/>
        </p:spPr>
        <p:txBody>
          <a:bodyPr rtlCol="0" anchor="ctr"/>
          <a:lstStyle/>
          <a:p/>
        </p:txBody>
      </p:sp>
      <p:sp>
        <p:nvSpPr>
          <p:cNvPr id="9" name="TextBox 8"/>
          <p:cNvSpPr txBox="1"/>
          <p:nvPr/>
        </p:nvSpPr>
        <p:spPr>
          <a:xfrm>
            <a:off x="6080760" y="1271016"/>
            <a:ext cx="5516575" cy="4919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Avantajlar</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Sıcaklık (çizgi, °C) ve yağış (sütun, mm) aynı grafikte birlikte görülür.</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On iki ayın değişimi bir bakışta izlenir.</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En sıcak ve en soğuk ay, yağışlı ve kurak dönem kolayca bulunur.</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Konum bilgisi (enlem, boylam, yükselti) yorumu destekler.</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Farklı yerlerin grafikleri kolayca karşılaştırılır.</a:t>
            </a:r>
          </a:p>
          <a:p>
            <a:pPr algn="l">
              <a:spcBef>
                <a:spcPts val="0"/>
              </a:spcBef>
              <a:spcAft>
                <a:spcPts val="0"/>
              </a:spcAft>
            </a:pPr>
            <a:r>
              <a:rPr lang="tr-TR" sz="1500" b="0" i="1">
                <a:solidFill>
                  <a:srgbClr val="262626"/>
                </a:solidFill>
                <a:latin typeface="Calibri"/>
              </a:rPr>
              <a:t>Bir yere ait sıcaklık ve yağış değerlerini gösteren grafikler sayesinde o yere ait iklim özellikleriyle ilgili yorum yapılabilir.</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 134</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77 / 217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11. soru: güvenilir kaynak</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 11</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Grup, iklim grafiğinin türünü belirledikten sonra iklim istasyonuna ait verileri toplamıştır. Buna göre</a:t>
            </a:r>
          </a:p>
        </p:txBody>
      </p:sp>
      <p:sp>
        <p:nvSpPr>
          <p:cNvPr id="7" name="Rounded Rectangle 6"/>
          <p:cNvSpPr/>
          <p:nvPr/>
        </p:nvSpPr>
        <p:spPr>
          <a:xfrm>
            <a:off x="502920" y="1764792"/>
            <a:ext cx="11185855" cy="45720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1850" b="0" i="0">
                <a:solidFill>
                  <a:srgbClr val="262626"/>
                </a:solidFill>
                <a:latin typeface="Calibri"/>
              </a:rPr>
              <a:t>I.  Güvenli hizmet sunan genel ağ sayfaları (gov, edu uzantılı)</a:t>
            </a:r>
          </a:p>
        </p:txBody>
      </p:sp>
      <p:sp>
        <p:nvSpPr>
          <p:cNvPr id="8" name="Rounded Rectangle 7"/>
          <p:cNvSpPr/>
          <p:nvPr/>
        </p:nvSpPr>
        <p:spPr>
          <a:xfrm>
            <a:off x="502920" y="2295144"/>
            <a:ext cx="11185855" cy="45720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1850" b="0" i="0">
                <a:solidFill>
                  <a:srgbClr val="262626"/>
                </a:solidFill>
                <a:latin typeface="Calibri"/>
              </a:rPr>
              <a:t>II.  Bilimsel makaleler</a:t>
            </a:r>
          </a:p>
        </p:txBody>
      </p:sp>
      <p:sp>
        <p:nvSpPr>
          <p:cNvPr id="9" name="Rounded Rectangle 8"/>
          <p:cNvSpPr/>
          <p:nvPr/>
        </p:nvSpPr>
        <p:spPr>
          <a:xfrm>
            <a:off x="502920" y="2825496"/>
            <a:ext cx="11185855" cy="45720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1850" b="0" i="0">
                <a:solidFill>
                  <a:srgbClr val="262626"/>
                </a:solidFill>
                <a:latin typeface="Calibri"/>
              </a:rPr>
              <a:t>III.  Bilimsel kitaplar</a:t>
            </a:r>
          </a:p>
        </p:txBody>
      </p:sp>
      <p:sp>
        <p:nvSpPr>
          <p:cNvPr id="10" name="TextBox 9"/>
          <p:cNvSpPr txBox="1"/>
          <p:nvPr/>
        </p:nvSpPr>
        <p:spPr>
          <a:xfrm>
            <a:off x="502920" y="341071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kaynaklarından hangileri, iklim verilerinin elde edilmesinde güvenilir niteliğe sahiptir?</a:t>
            </a:r>
          </a:p>
        </p:txBody>
      </p:sp>
      <p:sp>
        <p:nvSpPr>
          <p:cNvPr id="11" name="Rounded Rectangle 10"/>
          <p:cNvSpPr/>
          <p:nvPr/>
        </p:nvSpPr>
        <p:spPr>
          <a:xfrm>
            <a:off x="502920" y="3959352"/>
            <a:ext cx="2127443" cy="548640"/>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262626"/>
                </a:solidFill>
                <a:latin typeface="Calibri"/>
              </a:rPr>
              <a:t>A) Yalnız II</a:t>
            </a:r>
          </a:p>
        </p:txBody>
      </p:sp>
      <p:sp>
        <p:nvSpPr>
          <p:cNvPr id="12" name="Rounded Rectangle 11"/>
          <p:cNvSpPr/>
          <p:nvPr/>
        </p:nvSpPr>
        <p:spPr>
          <a:xfrm>
            <a:off x="2767523" y="3959352"/>
            <a:ext cx="2127443" cy="548640"/>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262626"/>
                </a:solidFill>
                <a:latin typeface="Calibri"/>
              </a:rPr>
              <a:t>B) Yalnız III</a:t>
            </a:r>
          </a:p>
        </p:txBody>
      </p:sp>
      <p:sp>
        <p:nvSpPr>
          <p:cNvPr id="13" name="Rounded Rectangle 12"/>
          <p:cNvSpPr/>
          <p:nvPr/>
        </p:nvSpPr>
        <p:spPr>
          <a:xfrm>
            <a:off x="5032126" y="3959352"/>
            <a:ext cx="2127443" cy="548640"/>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262626"/>
                </a:solidFill>
                <a:latin typeface="Calibri"/>
              </a:rPr>
              <a:t>C) I ve II</a:t>
            </a:r>
          </a:p>
        </p:txBody>
      </p:sp>
      <p:sp>
        <p:nvSpPr>
          <p:cNvPr id="14" name="Rounded Rectangle 13"/>
          <p:cNvSpPr/>
          <p:nvPr/>
        </p:nvSpPr>
        <p:spPr>
          <a:xfrm>
            <a:off x="7296729" y="3959352"/>
            <a:ext cx="2127443" cy="548640"/>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262626"/>
                </a:solidFill>
                <a:latin typeface="Calibri"/>
              </a:rPr>
              <a:t>D) II ve III</a:t>
            </a:r>
          </a:p>
        </p:txBody>
      </p:sp>
      <p:sp>
        <p:nvSpPr>
          <p:cNvPr id="15" name="Rounded Rectangle 14"/>
          <p:cNvSpPr/>
          <p:nvPr/>
        </p:nvSpPr>
        <p:spPr>
          <a:xfrm>
            <a:off x="9561332" y="3959352"/>
            <a:ext cx="2127443" cy="548640"/>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262626"/>
                </a:solidFill>
                <a:latin typeface="Calibri"/>
              </a:rPr>
              <a:t>E) I, II ve III</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134</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78 / 217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11.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 11</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Grup, iklim grafiğinin türünü belirledikten sonra iklim istasyonuna ait verileri toplamıştır. Buna göre</a:t>
            </a:r>
          </a:p>
        </p:txBody>
      </p:sp>
      <p:sp>
        <p:nvSpPr>
          <p:cNvPr id="7" name="Rounded Rectangle 6"/>
          <p:cNvSpPr/>
          <p:nvPr/>
        </p:nvSpPr>
        <p:spPr>
          <a:xfrm>
            <a:off x="502920" y="1764792"/>
            <a:ext cx="11185855" cy="457200"/>
          </a:xfrm>
          <a:prstGeom prst="roundRect">
            <a:avLst>
              <a:gd name="adj" fmla="val 8000"/>
            </a:avLst>
          </a:prstGeom>
          <a:solidFill>
            <a:srgbClr val="E3F1E4"/>
          </a:solidFill>
          <a:ln>
            <a:noFill/>
          </a:ln>
          <a:effectLst/>
        </p:spPr>
        <p:txBody>
          <a:bodyPr rtlCol="0" anchor="ctr" wrap="square" lIns="228600" rIns="228600" tIns="73152" bIns="73152">
            <a:noAutofit/>
          </a:bodyPr>
          <a:lstStyle/>
          <a:p>
            <a:pPr algn="l">
              <a:spcBef>
                <a:spcPts val="0"/>
              </a:spcBef>
              <a:spcAft>
                <a:spcPts val="0"/>
              </a:spcAft>
            </a:pPr>
            <a:r>
              <a:rPr lang="tr-TR" sz="1850" b="0" i="0">
                <a:solidFill>
                  <a:srgbClr val="262626"/>
                </a:solidFill>
                <a:latin typeface="Calibri"/>
              </a:rPr>
              <a:t>I.  Güvenli hizmet sunan genel ağ sayfaları (gov, edu uzantılı)</a:t>
            </a:r>
          </a:p>
        </p:txBody>
      </p:sp>
      <p:sp>
        <p:nvSpPr>
          <p:cNvPr id="8" name="Rounded Rectangle 7"/>
          <p:cNvSpPr/>
          <p:nvPr/>
        </p:nvSpPr>
        <p:spPr>
          <a:xfrm>
            <a:off x="502920" y="2295144"/>
            <a:ext cx="11185855" cy="457200"/>
          </a:xfrm>
          <a:prstGeom prst="roundRect">
            <a:avLst>
              <a:gd name="adj" fmla="val 8000"/>
            </a:avLst>
          </a:prstGeom>
          <a:solidFill>
            <a:srgbClr val="E3F1E4"/>
          </a:solidFill>
          <a:ln>
            <a:noFill/>
          </a:ln>
          <a:effectLst/>
        </p:spPr>
        <p:txBody>
          <a:bodyPr rtlCol="0" anchor="ctr" wrap="square" lIns="228600" rIns="228600" tIns="73152" bIns="73152">
            <a:noAutofit/>
          </a:bodyPr>
          <a:lstStyle/>
          <a:p>
            <a:pPr algn="l">
              <a:spcBef>
                <a:spcPts val="0"/>
              </a:spcBef>
              <a:spcAft>
                <a:spcPts val="0"/>
              </a:spcAft>
            </a:pPr>
            <a:r>
              <a:rPr lang="tr-TR" sz="1850" b="0" i="0">
                <a:solidFill>
                  <a:srgbClr val="262626"/>
                </a:solidFill>
                <a:latin typeface="Calibri"/>
              </a:rPr>
              <a:t>II.  Bilimsel makaleler</a:t>
            </a:r>
          </a:p>
        </p:txBody>
      </p:sp>
      <p:sp>
        <p:nvSpPr>
          <p:cNvPr id="9" name="Rounded Rectangle 8"/>
          <p:cNvSpPr/>
          <p:nvPr/>
        </p:nvSpPr>
        <p:spPr>
          <a:xfrm>
            <a:off x="502920" y="2825496"/>
            <a:ext cx="11185855" cy="457200"/>
          </a:xfrm>
          <a:prstGeom prst="roundRect">
            <a:avLst>
              <a:gd name="adj" fmla="val 8000"/>
            </a:avLst>
          </a:prstGeom>
          <a:solidFill>
            <a:srgbClr val="E3F1E4"/>
          </a:solidFill>
          <a:ln>
            <a:noFill/>
          </a:ln>
          <a:effectLst/>
        </p:spPr>
        <p:txBody>
          <a:bodyPr rtlCol="0" anchor="ctr" wrap="square" lIns="228600" rIns="228600" tIns="73152" bIns="73152">
            <a:noAutofit/>
          </a:bodyPr>
          <a:lstStyle/>
          <a:p>
            <a:pPr algn="l">
              <a:spcBef>
                <a:spcPts val="0"/>
              </a:spcBef>
              <a:spcAft>
                <a:spcPts val="0"/>
              </a:spcAft>
            </a:pPr>
            <a:r>
              <a:rPr lang="tr-TR" sz="1850" b="0" i="0">
                <a:solidFill>
                  <a:srgbClr val="262626"/>
                </a:solidFill>
                <a:latin typeface="Calibri"/>
              </a:rPr>
              <a:t>III.  Bilimsel kitaplar</a:t>
            </a:r>
          </a:p>
        </p:txBody>
      </p:sp>
      <p:sp>
        <p:nvSpPr>
          <p:cNvPr id="10" name="TextBox 9"/>
          <p:cNvSpPr txBox="1"/>
          <p:nvPr/>
        </p:nvSpPr>
        <p:spPr>
          <a:xfrm>
            <a:off x="502920" y="341071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kaynaklarından hangileri, iklim verilerinin elde edilmesinde güvenilir niteliğe sahiptir?</a:t>
            </a:r>
          </a:p>
        </p:txBody>
      </p:sp>
      <p:sp>
        <p:nvSpPr>
          <p:cNvPr id="11" name="Rounded Rectangle 10"/>
          <p:cNvSpPr/>
          <p:nvPr/>
        </p:nvSpPr>
        <p:spPr>
          <a:xfrm>
            <a:off x="502920" y="3959352"/>
            <a:ext cx="2127443" cy="548640"/>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767676"/>
                </a:solidFill>
                <a:latin typeface="Calibri"/>
              </a:rPr>
              <a:t>A) Yalnız II</a:t>
            </a:r>
          </a:p>
        </p:txBody>
      </p:sp>
      <p:sp>
        <p:nvSpPr>
          <p:cNvPr id="12" name="Rounded Rectangle 11"/>
          <p:cNvSpPr/>
          <p:nvPr/>
        </p:nvSpPr>
        <p:spPr>
          <a:xfrm>
            <a:off x="2767523" y="3959352"/>
            <a:ext cx="2127443" cy="548640"/>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767676"/>
                </a:solidFill>
                <a:latin typeface="Calibri"/>
              </a:rPr>
              <a:t>B) Yalnız III</a:t>
            </a:r>
          </a:p>
        </p:txBody>
      </p:sp>
      <p:sp>
        <p:nvSpPr>
          <p:cNvPr id="13" name="Rounded Rectangle 12"/>
          <p:cNvSpPr/>
          <p:nvPr/>
        </p:nvSpPr>
        <p:spPr>
          <a:xfrm>
            <a:off x="5032126" y="3959352"/>
            <a:ext cx="2127443" cy="548640"/>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767676"/>
                </a:solidFill>
                <a:latin typeface="Calibri"/>
              </a:rPr>
              <a:t>C) I ve II</a:t>
            </a:r>
          </a:p>
        </p:txBody>
      </p:sp>
      <p:sp>
        <p:nvSpPr>
          <p:cNvPr id="14" name="Rounded Rectangle 13"/>
          <p:cNvSpPr/>
          <p:nvPr/>
        </p:nvSpPr>
        <p:spPr>
          <a:xfrm>
            <a:off x="7296729" y="3959352"/>
            <a:ext cx="2127443" cy="548640"/>
          </a:xfrm>
          <a:prstGeom prst="roundRect">
            <a:avLst>
              <a:gd name="adj" fmla="val 30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767676"/>
                </a:solidFill>
                <a:latin typeface="Calibri"/>
              </a:rPr>
              <a:t>D) II ve III</a:t>
            </a:r>
          </a:p>
        </p:txBody>
      </p:sp>
      <p:sp>
        <p:nvSpPr>
          <p:cNvPr id="15" name="Rounded Rectangle 14"/>
          <p:cNvSpPr/>
          <p:nvPr/>
        </p:nvSpPr>
        <p:spPr>
          <a:xfrm>
            <a:off x="9561332" y="3959352"/>
            <a:ext cx="2127443" cy="548640"/>
          </a:xfrm>
          <a:prstGeom prst="roundRect">
            <a:avLst>
              <a:gd name="adj" fmla="val 30000"/>
            </a:avLst>
          </a:prstGeom>
          <a:solidFill>
            <a:srgbClr val="E3F1E4"/>
          </a:solidFill>
          <a:ln w="31750">
            <a:solidFill>
              <a:srgbClr val="2E7D32"/>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E) I, II ve III</a:t>
            </a:r>
          </a:p>
        </p:txBody>
      </p:sp>
      <p:sp>
        <p:nvSpPr>
          <p:cNvPr id="16" name="Rounded Rectangle 15"/>
          <p:cNvSpPr/>
          <p:nvPr/>
        </p:nvSpPr>
        <p:spPr>
          <a:xfrm>
            <a:off x="502920" y="4690872"/>
            <a:ext cx="11185855" cy="1554480"/>
          </a:xfrm>
          <a:prstGeom prst="roundRect">
            <a:avLst>
              <a:gd name="adj" fmla="val 6000"/>
            </a:avLst>
          </a:prstGeom>
          <a:solidFill>
            <a:srgbClr val="E3F1E4"/>
          </a:solidFill>
          <a:ln>
            <a:noFill/>
          </a:ln>
          <a:effectLst/>
        </p:spPr>
        <p:txBody>
          <a:bodyPr rtlCol="0" anchor="ctr"/>
          <a:lstStyle/>
          <a:p/>
        </p:txBody>
      </p:sp>
      <p:sp>
        <p:nvSpPr>
          <p:cNvPr id="17" name="Rectangle 16"/>
          <p:cNvSpPr/>
          <p:nvPr/>
        </p:nvSpPr>
        <p:spPr>
          <a:xfrm>
            <a:off x="502920" y="4690872"/>
            <a:ext cx="109728" cy="1554480"/>
          </a:xfrm>
          <a:prstGeom prst="rect">
            <a:avLst/>
          </a:prstGeom>
          <a:solidFill>
            <a:srgbClr val="2E7D32"/>
          </a:solidFill>
          <a:ln>
            <a:noFill/>
          </a:ln>
          <a:effectLst/>
        </p:spPr>
        <p:txBody>
          <a:bodyPr rtlCol="0" anchor="ctr"/>
          <a:lstStyle/>
          <a:p/>
        </p:txBody>
      </p:sp>
      <p:sp>
        <p:nvSpPr>
          <p:cNvPr id="18" name="TextBox 17"/>
          <p:cNvSpPr txBox="1"/>
          <p:nvPr/>
        </p:nvSpPr>
        <p:spPr>
          <a:xfrm>
            <a:off x="731520" y="4745736"/>
            <a:ext cx="10865815" cy="144475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Cevap: E</a:t>
            </a:r>
          </a:p>
          <a:p>
            <a:pPr algn="l">
              <a:spcBef>
                <a:spcPts val="0"/>
              </a:spcBef>
              <a:spcAft>
                <a:spcPts val="0"/>
              </a:spcAft>
            </a:pPr>
            <a:r>
              <a:rPr lang="tr-TR" sz="1800" b="0" i="0">
                <a:solidFill>
                  <a:srgbClr val="262626"/>
                </a:solidFill>
                <a:latin typeface="Calibri"/>
              </a:rPr>
              <a:t>Üçü de güvenilirdir: güvenli kamu ve eğitim kurumlarının sayfaları (ör. Meteoroloji Genel Müdürlüğü, www.mgm.gov.tr: İllere ait resmî istatistik veriler), bilimsel makaleler ve bilimsel kitaplar. Kaynağın kim tarafından, nasıl hazırlandığına bakılır.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86, 134</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79 / 217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12. soru: tablo</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 12</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Grup, güvenilir kaynaklardan iklim verilerini elde etmiş ve buna göre aşağıdaki tabloda kullanacağı verileri sınıflandırmıştır. (Ölçüm Periyodu ( 1927 - 2023))</a:t>
            </a:r>
          </a:p>
        </p:txBody>
      </p:sp>
      <p:graphicFrame>
        <p:nvGraphicFramePr>
          <p:cNvPr id="7" name="Table 6"/>
          <p:cNvGraphicFramePr>
            <a:graphicFrameLocks noGrp="1"/>
          </p:cNvGraphicFramePr>
          <p:nvPr/>
        </p:nvGraphicFramePr>
        <p:xfrm>
          <a:off x="502920" y="1737360"/>
          <a:ext cx="10570464" cy="3749040"/>
        </p:xfrm>
        <a:graphic>
          <a:graphicData uri="http://schemas.openxmlformats.org/drawingml/2006/table">
            <a:tbl>
              <a:tblPr firstRow="1" bandRow="1">
                <a:tableStyleId>{5C22544A-7EE6-4342-B048-85BDC9FD1C3A}</a:tableStyleId>
              </a:tblPr>
              <a:tblGrid>
                <a:gridCol w="3108960"/>
                <a:gridCol w="566928"/>
                <a:gridCol w="566928"/>
                <a:gridCol w="566928"/>
                <a:gridCol w="566928"/>
                <a:gridCol w="566928"/>
                <a:gridCol w="566928"/>
                <a:gridCol w="566928"/>
                <a:gridCol w="566928"/>
                <a:gridCol w="566928"/>
                <a:gridCol w="566928"/>
                <a:gridCol w="566928"/>
                <a:gridCol w="566928"/>
                <a:gridCol w="658368"/>
              </a:tblGrid>
              <a:tr h="384048">
                <a:tc>
                  <a:txBody>
                    <a:bodyPr wrap="square"/>
                    <a:lstStyle/>
                    <a:p>
                      <a:pPr algn="ctr">
                        <a:spcBef>
                          <a:spcPts val="0"/>
                        </a:spcBef>
                        <a:spcAft>
                          <a:spcPts val="0"/>
                        </a:spcAft>
                      </a:pP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Oca</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Şub</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Mar</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Nis</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May</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Haz</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Tem</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Ağu</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Eyl</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Eki</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Kas</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Ara</a:t>
                      </a:r>
                    </a:p>
                  </a:txBody>
                  <a:tcPr marL="54864" marR="54864" marT="18288" marB="18288" anchor="ctr">
                    <a:solidFill>
                      <a:srgbClr val="B85C12"/>
                    </a:solidFill>
                  </a:tcPr>
                </a:tc>
                <a:tc>
                  <a:txBody>
                    <a:bodyPr wrap="square"/>
                    <a:lstStyle/>
                    <a:p>
                      <a:pPr algn="ctr">
                        <a:spcBef>
                          <a:spcPts val="0"/>
                        </a:spcBef>
                        <a:spcAft>
                          <a:spcPts val="0"/>
                        </a:spcAft>
                      </a:pPr>
                      <a:r>
                        <a:rPr lang="tr-TR" sz="1400" b="1" i="0">
                          <a:solidFill>
                            <a:srgbClr val="FFFFFF"/>
                          </a:solidFill>
                          <a:latin typeface="Calibri"/>
                        </a:rPr>
                        <a:t>Yıllık</a:t>
                      </a:r>
                    </a:p>
                  </a:txBody>
                  <a:tcPr marL="54864" marR="54864" marT="18288" marB="18288" anchor="ctr">
                    <a:solidFill>
                      <a:srgbClr val="B85C12"/>
                    </a:solidFill>
                  </a:tcPr>
                </a:tc>
              </a:tr>
              <a:tr h="420624">
                <a:tc>
                  <a:txBody>
                    <a:bodyPr wrap="square"/>
                    <a:lstStyle/>
                    <a:p>
                      <a:pPr algn="l">
                        <a:spcBef>
                          <a:spcPts val="0"/>
                        </a:spcBef>
                        <a:spcAft>
                          <a:spcPts val="0"/>
                        </a:spcAft>
                      </a:pPr>
                      <a:r>
                        <a:rPr lang="tr-TR" sz="1400" b="0" i="0">
                          <a:solidFill>
                            <a:srgbClr val="262626"/>
                          </a:solidFill>
                          <a:latin typeface="Calibri"/>
                        </a:rPr>
                        <a:t>A · Ortalama Sıcaklık (°C)</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0,3</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5,7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11,3</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16,1</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20,0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23,4</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23,5</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19,0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13,2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7,3</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2,6</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12,0</a:t>
                      </a:r>
                    </a:p>
                  </a:txBody>
                  <a:tcPr marL="54864" marR="54864" marT="18288" marB="18288" anchor="ctr">
                    <a:solidFill>
                      <a:srgbClr val="FFFFFF"/>
                    </a:solidFill>
                  </a:tcPr>
                </a:tc>
              </a:tr>
              <a:tr h="420624">
                <a:tc>
                  <a:txBody>
                    <a:bodyPr wrap="square"/>
                    <a:lstStyle/>
                    <a:p>
                      <a:pPr algn="l">
                        <a:spcBef>
                          <a:spcPts val="0"/>
                        </a:spcBef>
                        <a:spcAft>
                          <a:spcPts val="0"/>
                        </a:spcAft>
                      </a:pPr>
                      <a:r>
                        <a:rPr lang="tr-TR" sz="1400" b="0" i="0">
                          <a:solidFill>
                            <a:srgbClr val="262626"/>
                          </a:solidFill>
                          <a:latin typeface="Calibri"/>
                        </a:rPr>
                        <a:t>B · Ortalama En Yüksek Sıcaklık (°C)</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4,3</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11,5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17,4</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22,4</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26,6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30,3</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30,5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26,1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20,0</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13,1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17,9</a:t>
                      </a:r>
                    </a:p>
                  </a:txBody>
                  <a:tcPr marL="54864" marR="54864" marT="18288" marB="18288" anchor="ctr">
                    <a:solidFill>
                      <a:srgbClr val="F0F0F0"/>
                    </a:solidFill>
                  </a:tcPr>
                </a:tc>
              </a:tr>
              <a:tr h="420624">
                <a:tc>
                  <a:txBody>
                    <a:bodyPr wrap="square"/>
                    <a:lstStyle/>
                    <a:p>
                      <a:pPr algn="l">
                        <a:spcBef>
                          <a:spcPts val="0"/>
                        </a:spcBef>
                        <a:spcAft>
                          <a:spcPts val="0"/>
                        </a:spcAft>
                      </a:pPr>
                      <a:r>
                        <a:rPr lang="tr-TR" sz="1400" b="0" i="0">
                          <a:solidFill>
                            <a:srgbClr val="262626"/>
                          </a:solidFill>
                          <a:latin typeface="Calibri"/>
                        </a:rPr>
                        <a:t>C · Ortalama En Düşük Sıcaklık (°C)</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0,7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5,4</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9,7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13,0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15,9</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16,1</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11,9</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7,2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2,6</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-0,7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6,4</a:t>
                      </a:r>
                    </a:p>
                  </a:txBody>
                  <a:tcPr marL="54864" marR="54864" marT="18288" marB="18288" anchor="ctr">
                    <a:solidFill>
                      <a:srgbClr val="FFFFFF"/>
                    </a:solidFill>
                  </a:tcPr>
                </a:tc>
              </a:tr>
              <a:tr h="420624">
                <a:tc>
                  <a:txBody>
                    <a:bodyPr wrap="square"/>
                    <a:lstStyle/>
                    <a:p>
                      <a:pPr algn="l">
                        <a:spcBef>
                          <a:spcPts val="0"/>
                        </a:spcBef>
                        <a:spcAft>
                          <a:spcPts val="0"/>
                        </a:spcAft>
                      </a:pPr>
                      <a:r>
                        <a:rPr lang="tr-TR" sz="1400" b="0" i="0">
                          <a:solidFill>
                            <a:srgbClr val="262626"/>
                          </a:solidFill>
                          <a:latin typeface="Calibri"/>
                        </a:rPr>
                        <a:t>D · Ortalama Güneşlenme Süresi (saat)</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5,0</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6,4</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8,2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9,8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11,1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10,6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9,1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6,7</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4,6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6,7</a:t>
                      </a:r>
                    </a:p>
                  </a:txBody>
                  <a:tcPr marL="54864" marR="54864" marT="18288" marB="18288" anchor="ctr">
                    <a:solidFill>
                      <a:srgbClr val="F0F0F0"/>
                    </a:solidFill>
                  </a:tcPr>
                </a:tc>
              </a:tr>
              <a:tr h="420624">
                <a:tc>
                  <a:txBody>
                    <a:bodyPr wrap="square"/>
                    <a:lstStyle/>
                    <a:p>
                      <a:pPr algn="l">
                        <a:spcBef>
                          <a:spcPts val="0"/>
                        </a:spcBef>
                        <a:spcAft>
                          <a:spcPts val="0"/>
                        </a:spcAft>
                      </a:pPr>
                      <a:r>
                        <a:rPr lang="tr-TR" sz="1400" b="0" i="0">
                          <a:solidFill>
                            <a:srgbClr val="262626"/>
                          </a:solidFill>
                          <a:latin typeface="Calibri"/>
                        </a:rPr>
                        <a:t>E · Ortalama Yağışlı Gün Sayısı</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12,20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11,11</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10,77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11,12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12,32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8,89</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3,52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2,72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4,02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6,85</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8,15</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11,67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103,3</a:t>
                      </a:r>
                    </a:p>
                  </a:txBody>
                  <a:tcPr marL="54864" marR="54864" marT="18288" marB="18288" anchor="ctr">
                    <a:solidFill>
                      <a:srgbClr val="FFFFFF"/>
                    </a:solidFill>
                  </a:tcPr>
                </a:tc>
              </a:tr>
              <a:tr h="420624">
                <a:tc>
                  <a:txBody>
                    <a:bodyPr wrap="square"/>
                    <a:lstStyle/>
                    <a:p>
                      <a:pPr algn="l">
                        <a:spcBef>
                          <a:spcPts val="0"/>
                        </a:spcBef>
                        <a:spcAft>
                          <a:spcPts val="0"/>
                        </a:spcAft>
                      </a:pPr>
                      <a:r>
                        <a:rPr lang="tr-TR" sz="1200" b="0" i="0">
                          <a:solidFill>
                            <a:srgbClr val="262626"/>
                          </a:solidFill>
                          <a:latin typeface="Calibri"/>
                        </a:rPr>
                        <a:t>F · Aylık Toplam Yağış Miktarı Ortalaması (mm)</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39,9</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35,1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39,7</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41,8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51,4</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36,7</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14,1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12,7</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17,9</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27,1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31,8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44,2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392,4</a:t>
                      </a:r>
                    </a:p>
                  </a:txBody>
                  <a:tcPr marL="54864" marR="54864" marT="18288" marB="18288" anchor="ctr">
                    <a:solidFill>
                      <a:srgbClr val="F0F0F0"/>
                    </a:solidFill>
                  </a:tcPr>
                </a:tc>
              </a:tr>
              <a:tr h="420624">
                <a:tc>
                  <a:txBody>
                    <a:bodyPr wrap="square"/>
                    <a:lstStyle/>
                    <a:p>
                      <a:pPr algn="l">
                        <a:spcBef>
                          <a:spcPts val="0"/>
                        </a:spcBef>
                        <a:spcAft>
                          <a:spcPts val="0"/>
                        </a:spcAft>
                      </a:pPr>
                      <a:r>
                        <a:rPr lang="tr-TR" sz="1400" b="0" i="0">
                          <a:solidFill>
                            <a:srgbClr val="262626"/>
                          </a:solidFill>
                          <a:latin typeface="Calibri"/>
                        </a:rPr>
                        <a:t>G · En Yüksek Sıcaklık (°C)</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18,4</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21,3</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27,8</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31,6</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34,4</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37,0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41,0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40,5</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39,1</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33,3</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24,7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20,4</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41,0</a:t>
                      </a:r>
                    </a:p>
                  </a:txBody>
                  <a:tcPr marL="54864" marR="54864" marT="18288" marB="18288" anchor="ctr">
                    <a:solidFill>
                      <a:srgbClr val="FFFFFF"/>
                    </a:solidFill>
                  </a:tcPr>
                </a:tc>
              </a:tr>
              <a:tr h="420624">
                <a:tc>
                  <a:txBody>
                    <a:bodyPr wrap="square"/>
                    <a:lstStyle/>
                    <a:p>
                      <a:pPr algn="l">
                        <a:spcBef>
                          <a:spcPts val="0"/>
                        </a:spcBef>
                        <a:spcAft>
                          <a:spcPts val="0"/>
                        </a:spcAft>
                      </a:pPr>
                      <a:r>
                        <a:rPr lang="tr-TR" sz="1400" b="0" i="0">
                          <a:solidFill>
                            <a:srgbClr val="262626"/>
                          </a:solidFill>
                          <a:latin typeface="Calibri"/>
                        </a:rPr>
                        <a:t>H · En Düşük Sıcaklık (°C)</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-24,9</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-24,2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-19,2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-7,2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4,5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5,5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-9,8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-17,5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-24,2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-24,9</a:t>
                      </a:r>
                    </a:p>
                  </a:txBody>
                  <a:tcPr marL="54864" marR="54864" marT="18288" marB="18288" anchor="ctr">
                    <a:solidFill>
                      <a:srgbClr val="F0F0F0"/>
                    </a:solidFill>
                  </a:tcPr>
                </a:tc>
              </a:tr>
            </a:tbl>
          </a:graphicData>
        </a:graphic>
      </p:graphicFrame>
      <p:sp>
        <p:nvSpPr>
          <p:cNvPr id="8" name="Rounded Rectangle 7"/>
          <p:cNvSpPr/>
          <p:nvPr/>
        </p:nvSpPr>
        <p:spPr>
          <a:xfrm>
            <a:off x="502920" y="5577840"/>
            <a:ext cx="11185855" cy="694944"/>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650" b="1" i="0">
                <a:solidFill>
                  <a:srgbClr val="262626"/>
                </a:solidFill>
                <a:latin typeface="Calibri"/>
              </a:rPr>
              <a:t>Bu tabloda harflerle belirtilen verilerden hangileri iklim grafiğini yapmak amacıyla grup tarafından kullanılmıştır? (Birden fazla seçim yapabilirsiniz.)</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135</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80 / 217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12.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 12</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Grup, güvenilir kaynaklardan iklim verilerini elde etmiş ve buna göre aşağıdaki tabloda kullanacağı verileri sınıflandırmıştır. (Ölçüm Periyodu ( 1927 - 2023))</a:t>
            </a:r>
          </a:p>
        </p:txBody>
      </p:sp>
      <p:graphicFrame>
        <p:nvGraphicFramePr>
          <p:cNvPr id="7" name="Table 6"/>
          <p:cNvGraphicFramePr>
            <a:graphicFrameLocks noGrp="1"/>
          </p:cNvGraphicFramePr>
          <p:nvPr/>
        </p:nvGraphicFramePr>
        <p:xfrm>
          <a:off x="502920" y="1737360"/>
          <a:ext cx="10570464" cy="3749040"/>
        </p:xfrm>
        <a:graphic>
          <a:graphicData uri="http://schemas.openxmlformats.org/drawingml/2006/table">
            <a:tbl>
              <a:tblPr firstRow="1" bandRow="1">
                <a:tableStyleId>{5C22544A-7EE6-4342-B048-85BDC9FD1C3A}</a:tableStyleId>
              </a:tblPr>
              <a:tblGrid>
                <a:gridCol w="3108960"/>
                <a:gridCol w="566928"/>
                <a:gridCol w="566928"/>
                <a:gridCol w="566928"/>
                <a:gridCol w="566928"/>
                <a:gridCol w="566928"/>
                <a:gridCol w="566928"/>
                <a:gridCol w="566928"/>
                <a:gridCol w="566928"/>
                <a:gridCol w="566928"/>
                <a:gridCol w="566928"/>
                <a:gridCol w="566928"/>
                <a:gridCol w="566928"/>
                <a:gridCol w="658368"/>
              </a:tblGrid>
              <a:tr h="384048">
                <a:tc>
                  <a:txBody>
                    <a:bodyPr wrap="square"/>
                    <a:lstStyle/>
                    <a:p>
                      <a:pPr algn="ctr">
                        <a:spcBef>
                          <a:spcPts val="0"/>
                        </a:spcBef>
                        <a:spcAft>
                          <a:spcPts val="0"/>
                        </a:spcAft>
                      </a:pP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Oca</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Şub</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Mar</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Nis</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May</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Haz</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Tem</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Ağu</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Eyl</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Eki</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Kas</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Ara</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Yıllık</a:t>
                      </a:r>
                    </a:p>
                  </a:txBody>
                  <a:tcPr marL="54864" marR="54864" marT="18288" marB="18288" anchor="ctr">
                    <a:solidFill>
                      <a:srgbClr val="2E7D32"/>
                    </a:solidFill>
                  </a:tcPr>
                </a:tc>
              </a:tr>
              <a:tr h="420624">
                <a:tc>
                  <a:txBody>
                    <a:bodyPr wrap="square"/>
                    <a:lstStyle/>
                    <a:p>
                      <a:pPr algn="l">
                        <a:spcBef>
                          <a:spcPts val="0"/>
                        </a:spcBef>
                        <a:spcAft>
                          <a:spcPts val="0"/>
                        </a:spcAft>
                      </a:pPr>
                      <a:r>
                        <a:rPr lang="tr-TR" sz="1400" b="1" i="0">
                          <a:solidFill>
                            <a:srgbClr val="262626"/>
                          </a:solidFill>
                          <a:latin typeface="Calibri"/>
                        </a:rPr>
                        <a:t>A · Ortalama Sıcaklık (°C)</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0,3</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1,7</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5,7</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11,3</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16,1</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20,0</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23,4</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23,5</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19,0</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13,2</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7,3</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2,6</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12,0</a:t>
                      </a:r>
                    </a:p>
                  </a:txBody>
                  <a:tcPr marL="54864" marR="54864" marT="18288" marB="18288" anchor="ctr">
                    <a:solidFill>
                      <a:srgbClr val="E3F1E4"/>
                    </a:solidFill>
                  </a:tcPr>
                </a:tc>
              </a:tr>
              <a:tr h="420624">
                <a:tc>
                  <a:txBody>
                    <a:bodyPr wrap="square"/>
                    <a:lstStyle/>
                    <a:p>
                      <a:pPr algn="l">
                        <a:spcBef>
                          <a:spcPts val="0"/>
                        </a:spcBef>
                        <a:spcAft>
                          <a:spcPts val="0"/>
                        </a:spcAft>
                      </a:pPr>
                      <a:r>
                        <a:rPr lang="tr-TR" sz="1400" b="0" i="0">
                          <a:solidFill>
                            <a:srgbClr val="262626"/>
                          </a:solidFill>
                          <a:latin typeface="Calibri"/>
                        </a:rPr>
                        <a:t>B · Ortalama En Yüksek Sıcaklık (°C)</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4,3</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11,5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17,4</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22,4</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26,6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30,3</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30,5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26,1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20,0</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13,1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17,9</a:t>
                      </a:r>
                    </a:p>
                  </a:txBody>
                  <a:tcPr marL="54864" marR="54864" marT="18288" marB="18288" anchor="ctr">
                    <a:solidFill>
                      <a:srgbClr val="F0F0F0"/>
                    </a:solidFill>
                  </a:tcPr>
                </a:tc>
              </a:tr>
              <a:tr h="420624">
                <a:tc>
                  <a:txBody>
                    <a:bodyPr wrap="square"/>
                    <a:lstStyle/>
                    <a:p>
                      <a:pPr algn="l">
                        <a:spcBef>
                          <a:spcPts val="0"/>
                        </a:spcBef>
                        <a:spcAft>
                          <a:spcPts val="0"/>
                        </a:spcAft>
                      </a:pPr>
                      <a:r>
                        <a:rPr lang="tr-TR" sz="1400" b="0" i="0">
                          <a:solidFill>
                            <a:srgbClr val="262626"/>
                          </a:solidFill>
                          <a:latin typeface="Calibri"/>
                        </a:rPr>
                        <a:t>C · Ortalama En Düşük Sıcaklık (°C)</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0,7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5,4</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9,7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13,0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15,9</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16,1</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11,9</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7,2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2,6</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-0,7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6,4</a:t>
                      </a:r>
                    </a:p>
                  </a:txBody>
                  <a:tcPr marL="54864" marR="54864" marT="18288" marB="18288" anchor="ctr">
                    <a:solidFill>
                      <a:srgbClr val="FFFFFF"/>
                    </a:solidFill>
                  </a:tcPr>
                </a:tc>
              </a:tr>
              <a:tr h="420624">
                <a:tc>
                  <a:txBody>
                    <a:bodyPr wrap="square"/>
                    <a:lstStyle/>
                    <a:p>
                      <a:pPr algn="l">
                        <a:spcBef>
                          <a:spcPts val="0"/>
                        </a:spcBef>
                        <a:spcAft>
                          <a:spcPts val="0"/>
                        </a:spcAft>
                      </a:pPr>
                      <a:r>
                        <a:rPr lang="tr-TR" sz="1400" b="0" i="0">
                          <a:solidFill>
                            <a:srgbClr val="262626"/>
                          </a:solidFill>
                          <a:latin typeface="Calibri"/>
                        </a:rPr>
                        <a:t>D · Ortalama Güneşlenme Süresi (saat)</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5,0</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6,4</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8,2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9,8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11,1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10,6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9,1</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6,7</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4,6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6,7</a:t>
                      </a:r>
                    </a:p>
                  </a:txBody>
                  <a:tcPr marL="54864" marR="54864" marT="18288" marB="18288" anchor="ctr">
                    <a:solidFill>
                      <a:srgbClr val="F0F0F0"/>
                    </a:solidFill>
                  </a:tcPr>
                </a:tc>
              </a:tr>
              <a:tr h="420624">
                <a:tc>
                  <a:txBody>
                    <a:bodyPr wrap="square"/>
                    <a:lstStyle/>
                    <a:p>
                      <a:pPr algn="l">
                        <a:spcBef>
                          <a:spcPts val="0"/>
                        </a:spcBef>
                        <a:spcAft>
                          <a:spcPts val="0"/>
                        </a:spcAft>
                      </a:pPr>
                      <a:r>
                        <a:rPr lang="tr-TR" sz="1400" b="0" i="0">
                          <a:solidFill>
                            <a:srgbClr val="262626"/>
                          </a:solidFill>
                          <a:latin typeface="Calibri"/>
                        </a:rPr>
                        <a:t>E · Ortalama Yağışlı Gün Sayısı</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12,20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11,11</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10,77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11,12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12,32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8,89</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3,52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2,72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4,02</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6,85</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8,15</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11,67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103,3</a:t>
                      </a:r>
                    </a:p>
                  </a:txBody>
                  <a:tcPr marL="54864" marR="54864" marT="18288" marB="18288" anchor="ctr">
                    <a:solidFill>
                      <a:srgbClr val="FFFFFF"/>
                    </a:solidFill>
                  </a:tcPr>
                </a:tc>
              </a:tr>
              <a:tr h="420624">
                <a:tc>
                  <a:txBody>
                    <a:bodyPr wrap="square"/>
                    <a:lstStyle/>
                    <a:p>
                      <a:pPr algn="l">
                        <a:spcBef>
                          <a:spcPts val="0"/>
                        </a:spcBef>
                        <a:spcAft>
                          <a:spcPts val="0"/>
                        </a:spcAft>
                      </a:pPr>
                      <a:r>
                        <a:rPr lang="tr-TR" sz="1200" b="1" i="0">
                          <a:solidFill>
                            <a:srgbClr val="262626"/>
                          </a:solidFill>
                          <a:latin typeface="Calibri"/>
                        </a:rPr>
                        <a:t>F · Aylık Toplam Yağış Miktarı Ortalaması (mm)</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39,9</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35,1</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39,7</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41,8</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51,4</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36,7</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14,1</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12,7</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17,9</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27,1</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31,8</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44,2</a:t>
                      </a:r>
                    </a:p>
                  </a:txBody>
                  <a:tcPr marL="54864" marR="54864" marT="18288" marB="18288" anchor="ctr">
                    <a:solidFill>
                      <a:srgbClr val="E3F1E4"/>
                    </a:solidFill>
                  </a:tcPr>
                </a:tc>
                <a:tc>
                  <a:txBody>
                    <a:bodyPr wrap="square"/>
                    <a:lstStyle/>
                    <a:p>
                      <a:pPr algn="ctr">
                        <a:spcBef>
                          <a:spcPts val="0"/>
                        </a:spcBef>
                        <a:spcAft>
                          <a:spcPts val="0"/>
                        </a:spcAft>
                      </a:pPr>
                      <a:r>
                        <a:rPr lang="tr-TR" sz="1400" b="1" i="0">
                          <a:solidFill>
                            <a:srgbClr val="262626"/>
                          </a:solidFill>
                          <a:latin typeface="Calibri"/>
                        </a:rPr>
                        <a:t>392,4</a:t>
                      </a:r>
                    </a:p>
                  </a:txBody>
                  <a:tcPr marL="54864" marR="54864" marT="18288" marB="18288" anchor="ctr">
                    <a:solidFill>
                      <a:srgbClr val="E3F1E4"/>
                    </a:solidFill>
                  </a:tcPr>
                </a:tc>
              </a:tr>
              <a:tr h="420624">
                <a:tc>
                  <a:txBody>
                    <a:bodyPr wrap="square"/>
                    <a:lstStyle/>
                    <a:p>
                      <a:pPr algn="l">
                        <a:spcBef>
                          <a:spcPts val="0"/>
                        </a:spcBef>
                        <a:spcAft>
                          <a:spcPts val="0"/>
                        </a:spcAft>
                      </a:pPr>
                      <a:r>
                        <a:rPr lang="tr-TR" sz="1400" b="0" i="0">
                          <a:solidFill>
                            <a:srgbClr val="262626"/>
                          </a:solidFill>
                          <a:latin typeface="Calibri"/>
                        </a:rPr>
                        <a:t>G · En Yüksek Sıcaklık (°C)</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18,4</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21,3</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27,8</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31,6</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34,4</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37,0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41,0</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40,5</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39,1</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33,3</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24,7</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20,4</a:t>
                      </a:r>
                    </a:p>
                  </a:txBody>
                  <a:tcPr marL="54864" marR="54864" marT="18288" marB="18288" anchor="ctr">
                    <a:solidFill>
                      <a:srgbClr val="FFFFFF"/>
                    </a:solidFill>
                  </a:tcPr>
                </a:tc>
                <a:tc>
                  <a:txBody>
                    <a:bodyPr wrap="square"/>
                    <a:lstStyle/>
                    <a:p>
                      <a:pPr algn="ctr">
                        <a:spcBef>
                          <a:spcPts val="0"/>
                        </a:spcBef>
                        <a:spcAft>
                          <a:spcPts val="0"/>
                        </a:spcAft>
                      </a:pPr>
                      <a:r>
                        <a:rPr lang="tr-TR" sz="1400" b="0" i="0">
                          <a:solidFill>
                            <a:srgbClr val="262626"/>
                          </a:solidFill>
                          <a:latin typeface="Calibri"/>
                        </a:rPr>
                        <a:t>41,0</a:t>
                      </a:r>
                    </a:p>
                  </a:txBody>
                  <a:tcPr marL="54864" marR="54864" marT="18288" marB="18288" anchor="ctr">
                    <a:solidFill>
                      <a:srgbClr val="FFFFFF"/>
                    </a:solidFill>
                  </a:tcPr>
                </a:tc>
              </a:tr>
              <a:tr h="420624">
                <a:tc>
                  <a:txBody>
                    <a:bodyPr wrap="square"/>
                    <a:lstStyle/>
                    <a:p>
                      <a:pPr algn="l">
                        <a:spcBef>
                          <a:spcPts val="0"/>
                        </a:spcBef>
                        <a:spcAft>
                          <a:spcPts val="0"/>
                        </a:spcAft>
                      </a:pPr>
                      <a:r>
                        <a:rPr lang="tr-TR" sz="1400" b="0" i="0">
                          <a:solidFill>
                            <a:srgbClr val="262626"/>
                          </a:solidFill>
                          <a:latin typeface="Calibri"/>
                        </a:rPr>
                        <a:t>H · En Düşük Sıcaklık (°C)</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-24,9</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-24,2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-19,2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-7,2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-1,6</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3,8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4,5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5,5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-9,8</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-17,5</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-24,2</a:t>
                      </a:r>
                    </a:p>
                  </a:txBody>
                  <a:tcPr marL="54864" marR="54864" marT="18288" marB="18288" anchor="ctr">
                    <a:solidFill>
                      <a:srgbClr val="F0F0F0"/>
                    </a:solidFill>
                  </a:tcPr>
                </a:tc>
                <a:tc>
                  <a:txBody>
                    <a:bodyPr wrap="square"/>
                    <a:lstStyle/>
                    <a:p>
                      <a:pPr algn="ctr">
                        <a:spcBef>
                          <a:spcPts val="0"/>
                        </a:spcBef>
                        <a:spcAft>
                          <a:spcPts val="0"/>
                        </a:spcAft>
                      </a:pPr>
                      <a:r>
                        <a:rPr lang="tr-TR" sz="1400" b="0" i="0">
                          <a:solidFill>
                            <a:srgbClr val="262626"/>
                          </a:solidFill>
                          <a:latin typeface="Calibri"/>
                        </a:rPr>
                        <a:t>-24,9</a:t>
                      </a:r>
                    </a:p>
                  </a:txBody>
                  <a:tcPr marL="54864" marR="54864" marT="18288" marB="18288" anchor="ctr">
                    <a:solidFill>
                      <a:srgbClr val="F0F0F0"/>
                    </a:solidFill>
                  </a:tcPr>
                </a:tc>
              </a:tr>
            </a:tbl>
          </a:graphicData>
        </a:graphic>
      </p:graphicFrame>
      <p:sp>
        <p:nvSpPr>
          <p:cNvPr id="8" name="Rounded Rectangle 7"/>
          <p:cNvSpPr/>
          <p:nvPr/>
        </p:nvSpPr>
        <p:spPr>
          <a:xfrm>
            <a:off x="502920" y="5577840"/>
            <a:ext cx="11185855" cy="694944"/>
          </a:xfrm>
          <a:prstGeom prst="roundRect">
            <a:avLst>
              <a:gd name="adj" fmla="val 6000"/>
            </a:avLst>
          </a:prstGeom>
          <a:solidFill>
            <a:srgbClr val="E3F1E4"/>
          </a:solidFill>
          <a:ln>
            <a:noFill/>
          </a:ln>
          <a:effectLst/>
        </p:spPr>
        <p:txBody>
          <a:bodyPr rtlCol="0" anchor="ctr"/>
          <a:lstStyle/>
          <a:p/>
        </p:txBody>
      </p:sp>
      <p:sp>
        <p:nvSpPr>
          <p:cNvPr id="9" name="Rectangle 8"/>
          <p:cNvSpPr/>
          <p:nvPr/>
        </p:nvSpPr>
        <p:spPr>
          <a:xfrm>
            <a:off x="502920" y="5577840"/>
            <a:ext cx="109728" cy="694944"/>
          </a:xfrm>
          <a:prstGeom prst="rect">
            <a:avLst/>
          </a:prstGeom>
          <a:solidFill>
            <a:srgbClr val="2E7D32"/>
          </a:solidFill>
          <a:ln>
            <a:noFill/>
          </a:ln>
          <a:effectLst/>
        </p:spPr>
        <p:txBody>
          <a:bodyPr rtlCol="0" anchor="ctr"/>
          <a:lstStyle/>
          <a:p/>
        </p:txBody>
      </p:sp>
      <p:sp>
        <p:nvSpPr>
          <p:cNvPr id="10" name="TextBox 9"/>
          <p:cNvSpPr txBox="1"/>
          <p:nvPr/>
        </p:nvSpPr>
        <p:spPr>
          <a:xfrm>
            <a:off x="731520" y="5632704"/>
            <a:ext cx="10865815" cy="585216"/>
          </a:xfrm>
          <a:prstGeom prst="rect">
            <a:avLst/>
          </a:prstGeom>
          <a:noFill/>
        </p:spPr>
        <p:txBody>
          <a:bodyPr wrap="square" anchor="ctr" lIns="73152" rIns="73152" tIns="36576" bIns="36576">
            <a:noAutofit/>
          </a:bodyPr>
          <a:lstStyle/>
          <a:p>
            <a:pPr algn="l">
              <a:spcBef>
                <a:spcPts val="0"/>
              </a:spcBef>
              <a:spcAft>
                <a:spcPts val="333"/>
              </a:spcAft>
            </a:pPr>
            <a:r>
              <a:rPr lang="tr-TR" sz="1500" b="1" i="0">
                <a:solidFill>
                  <a:srgbClr val="2E7D32"/>
                </a:solidFill>
                <a:latin typeface="Calibri"/>
              </a:rPr>
              <a:t>Cevap: A ve F</a:t>
            </a:r>
          </a:p>
          <a:p>
            <a:pPr algn="l">
              <a:spcBef>
                <a:spcPts val="0"/>
              </a:spcBef>
              <a:spcAft>
                <a:spcPts val="0"/>
              </a:spcAft>
            </a:pPr>
            <a:r>
              <a:rPr lang="tr-TR" sz="1500" b="0" i="0">
                <a:solidFill>
                  <a:srgbClr val="262626"/>
                </a:solidFill>
                <a:latin typeface="Calibri"/>
              </a:rPr>
              <a:t>A aylık ortalama sıcaklık → çizgi; F aylık toplam yağış → sütun. Diğer satırlar iklim grafiğinde kullanılmaz.</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135</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81 / 217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13. soru: grafik ve tablo</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 13</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Grup, seçilen iklim grafiğinin türüne göre verileri aşağıdaki grafikte görselleştirmiştir. Hazırlanan grafik ve tabloda eksik olan bilgileri doldurunuz.</a:t>
            </a:r>
          </a:p>
        </p:txBody>
      </p:sp>
      <p:pic>
        <p:nvPicPr>
          <p:cNvPr id="7" name="Picture 6" descr="h16_s135_soru13.jpg"/>
          <p:cNvPicPr>
            <a:picLocks noChangeAspect="1"/>
          </p:cNvPicPr>
          <p:nvPr/>
        </p:nvPicPr>
        <p:blipFill>
          <a:blip r:embed="rId3"/>
          <a:stretch>
            <a:fillRect/>
          </a:stretch>
        </p:blipFill>
        <p:spPr>
          <a:xfrm>
            <a:off x="2664929" y="1764792"/>
            <a:ext cx="6856536" cy="4480560"/>
          </a:xfrm>
          <a:prstGeom prst="rect">
            <a:avLst/>
          </a:prstGeom>
          <a:ln w="9525">
            <a:solidFill>
              <a:srgbClr val="D9D9D9"/>
            </a:solidFill>
          </a:ln>
        </p:spPr>
      </p:pic>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135</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82 / 217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13. soru — cevap (grafik)</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 13</a:t>
            </a:r>
          </a:p>
        </p:txBody>
      </p:sp>
      <p:sp>
        <p:nvSpPr>
          <p:cNvPr id="6" name="TextBox 5"/>
          <p:cNvSpPr txBox="1"/>
          <p:nvPr/>
        </p:nvSpPr>
        <p:spPr>
          <a:xfrm>
            <a:off x="502920" y="1216152"/>
            <a:ext cx="7589520"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Ankara* Sıcaklık ve Yağış Grafiği</a:t>
            </a:r>
          </a:p>
        </p:txBody>
      </p:sp>
      <p:sp>
        <p:nvSpPr>
          <p:cNvPr id="7" name="TextBox 6"/>
          <p:cNvSpPr txBox="1"/>
          <p:nvPr/>
        </p:nvSpPr>
        <p:spPr>
          <a:xfrm>
            <a:off x="502920" y="1600200"/>
            <a:ext cx="7589520" cy="310896"/>
          </a:xfrm>
          <a:prstGeom prst="rect">
            <a:avLst/>
          </a:prstGeom>
          <a:noFill/>
        </p:spPr>
        <p:txBody>
          <a:bodyPr wrap="square" anchor="ctr" lIns="73152" rIns="73152" tIns="36576" bIns="36576">
            <a:noAutofit/>
          </a:bodyPr>
          <a:lstStyle/>
          <a:p>
            <a:pPr algn="ctr">
              <a:spcBef>
                <a:spcPts val="0"/>
              </a:spcBef>
              <a:spcAft>
                <a:spcPts val="0"/>
              </a:spcAft>
            </a:pPr>
            <a:r>
              <a:rPr lang="tr-TR" sz="1400" b="0" i="0">
                <a:solidFill>
                  <a:srgbClr val="767676"/>
                </a:solidFill>
                <a:latin typeface="Calibri"/>
              </a:rPr>
              <a:t>Enlem: 39° 57' K · Boylam: 32° 53' D · Yükselti: 890 m</a:t>
            </a:r>
          </a:p>
        </p:txBody>
      </p:sp>
      <p:sp>
        <p:nvSpPr>
          <p:cNvPr id="8" name="TextBox 7"/>
          <p:cNvSpPr txBox="1"/>
          <p:nvPr/>
        </p:nvSpPr>
        <p:spPr>
          <a:xfrm>
            <a:off x="502920" y="1911096"/>
            <a:ext cx="1463040" cy="329184"/>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D3373A"/>
                </a:solidFill>
                <a:latin typeface="Calibri"/>
              </a:rPr>
              <a:t>Sıcaklık (°C)</a:t>
            </a:r>
          </a:p>
        </p:txBody>
      </p:sp>
      <p:sp>
        <p:nvSpPr>
          <p:cNvPr id="9" name="TextBox 8"/>
          <p:cNvSpPr txBox="1"/>
          <p:nvPr/>
        </p:nvSpPr>
        <p:spPr>
          <a:xfrm>
            <a:off x="6629400" y="191109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400" b="1" i="0">
                <a:solidFill>
                  <a:srgbClr val="2F8FC9"/>
                </a:solidFill>
                <a:latin typeface="Calibri"/>
              </a:rPr>
              <a:t>Yağış (mm)</a:t>
            </a:r>
          </a:p>
        </p:txBody>
      </p:sp>
      <p:cxnSp>
        <p:nvCxnSpPr>
          <p:cNvPr id="10" name="Connector 9"/>
          <p:cNvCxnSpPr/>
          <p:nvPr/>
        </p:nvCxnSpPr>
        <p:spPr>
          <a:xfrm>
            <a:off x="1161288" y="5861304"/>
            <a:ext cx="6272784" cy="0"/>
          </a:xfrm>
          <a:prstGeom prst="line">
            <a:avLst/>
          </a:prstGeom>
          <a:ln w="9525">
            <a:solidFill>
              <a:srgbClr val="D9D9D9"/>
            </a:solidFill>
          </a:ln>
        </p:spPr>
      </p:cxnSp>
      <p:sp>
        <p:nvSpPr>
          <p:cNvPr id="11" name="TextBox 10"/>
          <p:cNvSpPr txBox="1"/>
          <p:nvPr/>
        </p:nvSpPr>
        <p:spPr>
          <a:xfrm>
            <a:off x="502920" y="571500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0</a:t>
            </a:r>
          </a:p>
        </p:txBody>
      </p:sp>
      <p:sp>
        <p:nvSpPr>
          <p:cNvPr id="12" name="TextBox 11"/>
          <p:cNvSpPr txBox="1"/>
          <p:nvPr/>
        </p:nvSpPr>
        <p:spPr>
          <a:xfrm>
            <a:off x="7488936" y="571500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0</a:t>
            </a:r>
          </a:p>
        </p:txBody>
      </p:sp>
      <p:cxnSp>
        <p:nvCxnSpPr>
          <p:cNvPr id="13" name="Connector 12"/>
          <p:cNvCxnSpPr/>
          <p:nvPr/>
        </p:nvCxnSpPr>
        <p:spPr>
          <a:xfrm>
            <a:off x="1161288" y="5266944"/>
            <a:ext cx="6272784" cy="0"/>
          </a:xfrm>
          <a:prstGeom prst="line">
            <a:avLst/>
          </a:prstGeom>
          <a:ln w="9525">
            <a:solidFill>
              <a:srgbClr val="D9D9D9"/>
            </a:solidFill>
          </a:ln>
        </p:spPr>
      </p:cxnSp>
      <p:sp>
        <p:nvSpPr>
          <p:cNvPr id="14" name="TextBox 13"/>
          <p:cNvSpPr txBox="1"/>
          <p:nvPr/>
        </p:nvSpPr>
        <p:spPr>
          <a:xfrm>
            <a:off x="502920" y="512064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5</a:t>
            </a:r>
          </a:p>
        </p:txBody>
      </p:sp>
      <p:sp>
        <p:nvSpPr>
          <p:cNvPr id="15" name="TextBox 14"/>
          <p:cNvSpPr txBox="1"/>
          <p:nvPr/>
        </p:nvSpPr>
        <p:spPr>
          <a:xfrm>
            <a:off x="7488936" y="512064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10</a:t>
            </a:r>
          </a:p>
        </p:txBody>
      </p:sp>
      <p:cxnSp>
        <p:nvCxnSpPr>
          <p:cNvPr id="16" name="Connector 15"/>
          <p:cNvCxnSpPr/>
          <p:nvPr/>
        </p:nvCxnSpPr>
        <p:spPr>
          <a:xfrm>
            <a:off x="1161288" y="4672584"/>
            <a:ext cx="6272784" cy="0"/>
          </a:xfrm>
          <a:prstGeom prst="line">
            <a:avLst/>
          </a:prstGeom>
          <a:ln w="9525">
            <a:solidFill>
              <a:srgbClr val="D9D9D9"/>
            </a:solidFill>
          </a:ln>
        </p:spPr>
      </p:cxnSp>
      <p:sp>
        <p:nvSpPr>
          <p:cNvPr id="17" name="TextBox 16"/>
          <p:cNvSpPr txBox="1"/>
          <p:nvPr/>
        </p:nvSpPr>
        <p:spPr>
          <a:xfrm>
            <a:off x="502920" y="452628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10</a:t>
            </a:r>
          </a:p>
        </p:txBody>
      </p:sp>
      <p:sp>
        <p:nvSpPr>
          <p:cNvPr id="18" name="TextBox 17"/>
          <p:cNvSpPr txBox="1"/>
          <p:nvPr/>
        </p:nvSpPr>
        <p:spPr>
          <a:xfrm>
            <a:off x="7488936" y="452628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20</a:t>
            </a:r>
          </a:p>
        </p:txBody>
      </p:sp>
      <p:cxnSp>
        <p:nvCxnSpPr>
          <p:cNvPr id="19" name="Connector 18"/>
          <p:cNvCxnSpPr/>
          <p:nvPr/>
        </p:nvCxnSpPr>
        <p:spPr>
          <a:xfrm>
            <a:off x="1161288" y="4078224"/>
            <a:ext cx="6272784" cy="0"/>
          </a:xfrm>
          <a:prstGeom prst="line">
            <a:avLst/>
          </a:prstGeom>
          <a:ln w="9525">
            <a:solidFill>
              <a:srgbClr val="D9D9D9"/>
            </a:solidFill>
          </a:ln>
        </p:spPr>
      </p:cxnSp>
      <p:sp>
        <p:nvSpPr>
          <p:cNvPr id="20" name="TextBox 19"/>
          <p:cNvSpPr txBox="1"/>
          <p:nvPr/>
        </p:nvSpPr>
        <p:spPr>
          <a:xfrm>
            <a:off x="502920" y="393192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15</a:t>
            </a:r>
          </a:p>
        </p:txBody>
      </p:sp>
      <p:sp>
        <p:nvSpPr>
          <p:cNvPr id="21" name="TextBox 20"/>
          <p:cNvSpPr txBox="1"/>
          <p:nvPr/>
        </p:nvSpPr>
        <p:spPr>
          <a:xfrm>
            <a:off x="7488936" y="393192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30</a:t>
            </a:r>
          </a:p>
        </p:txBody>
      </p:sp>
      <p:cxnSp>
        <p:nvCxnSpPr>
          <p:cNvPr id="22" name="Connector 21"/>
          <p:cNvCxnSpPr/>
          <p:nvPr/>
        </p:nvCxnSpPr>
        <p:spPr>
          <a:xfrm>
            <a:off x="1161288" y="3483864"/>
            <a:ext cx="6272784" cy="0"/>
          </a:xfrm>
          <a:prstGeom prst="line">
            <a:avLst/>
          </a:prstGeom>
          <a:ln w="9525">
            <a:solidFill>
              <a:srgbClr val="D9D9D9"/>
            </a:solidFill>
          </a:ln>
        </p:spPr>
      </p:cxnSp>
      <p:sp>
        <p:nvSpPr>
          <p:cNvPr id="23" name="TextBox 22"/>
          <p:cNvSpPr txBox="1"/>
          <p:nvPr/>
        </p:nvSpPr>
        <p:spPr>
          <a:xfrm>
            <a:off x="502920" y="333756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20</a:t>
            </a:r>
          </a:p>
        </p:txBody>
      </p:sp>
      <p:sp>
        <p:nvSpPr>
          <p:cNvPr id="24" name="TextBox 23"/>
          <p:cNvSpPr txBox="1"/>
          <p:nvPr/>
        </p:nvSpPr>
        <p:spPr>
          <a:xfrm>
            <a:off x="7488936" y="333756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40</a:t>
            </a:r>
          </a:p>
        </p:txBody>
      </p:sp>
      <p:cxnSp>
        <p:nvCxnSpPr>
          <p:cNvPr id="25" name="Connector 24"/>
          <p:cNvCxnSpPr/>
          <p:nvPr/>
        </p:nvCxnSpPr>
        <p:spPr>
          <a:xfrm>
            <a:off x="1161288" y="2889504"/>
            <a:ext cx="6272784" cy="0"/>
          </a:xfrm>
          <a:prstGeom prst="line">
            <a:avLst/>
          </a:prstGeom>
          <a:ln w="9525">
            <a:solidFill>
              <a:srgbClr val="D9D9D9"/>
            </a:solidFill>
          </a:ln>
        </p:spPr>
      </p:cxnSp>
      <p:sp>
        <p:nvSpPr>
          <p:cNvPr id="26" name="TextBox 25"/>
          <p:cNvSpPr txBox="1"/>
          <p:nvPr/>
        </p:nvSpPr>
        <p:spPr>
          <a:xfrm>
            <a:off x="502920" y="274320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25</a:t>
            </a:r>
          </a:p>
        </p:txBody>
      </p:sp>
      <p:sp>
        <p:nvSpPr>
          <p:cNvPr id="27" name="TextBox 26"/>
          <p:cNvSpPr txBox="1"/>
          <p:nvPr/>
        </p:nvSpPr>
        <p:spPr>
          <a:xfrm>
            <a:off x="7488936" y="274320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50</a:t>
            </a:r>
          </a:p>
        </p:txBody>
      </p:sp>
      <p:cxnSp>
        <p:nvCxnSpPr>
          <p:cNvPr id="28" name="Connector 27"/>
          <p:cNvCxnSpPr/>
          <p:nvPr/>
        </p:nvCxnSpPr>
        <p:spPr>
          <a:xfrm>
            <a:off x="1161288" y="2295144"/>
            <a:ext cx="6272784" cy="0"/>
          </a:xfrm>
          <a:prstGeom prst="line">
            <a:avLst/>
          </a:prstGeom>
          <a:ln w="9525">
            <a:solidFill>
              <a:srgbClr val="D9D9D9"/>
            </a:solidFill>
          </a:ln>
        </p:spPr>
      </p:cxnSp>
      <p:sp>
        <p:nvSpPr>
          <p:cNvPr id="29" name="TextBox 28"/>
          <p:cNvSpPr txBox="1"/>
          <p:nvPr/>
        </p:nvSpPr>
        <p:spPr>
          <a:xfrm>
            <a:off x="502920" y="2148840"/>
            <a:ext cx="603504" cy="292608"/>
          </a:xfrm>
          <a:prstGeom prst="rect">
            <a:avLst/>
          </a:prstGeom>
          <a:noFill/>
        </p:spPr>
        <p:txBody>
          <a:bodyPr wrap="square" anchor="ctr" lIns="18288" rIns="18288" tIns="0" bIns="0">
            <a:noAutofit/>
          </a:bodyPr>
          <a:lstStyle/>
          <a:p>
            <a:pPr algn="r">
              <a:spcBef>
                <a:spcPts val="0"/>
              </a:spcBef>
              <a:spcAft>
                <a:spcPts val="0"/>
              </a:spcAft>
            </a:pPr>
            <a:r>
              <a:rPr lang="tr-TR" sz="1400" b="0" i="0">
                <a:solidFill>
                  <a:srgbClr val="D3373A"/>
                </a:solidFill>
                <a:latin typeface="Calibri"/>
              </a:rPr>
              <a:t>30</a:t>
            </a:r>
          </a:p>
        </p:txBody>
      </p:sp>
      <p:sp>
        <p:nvSpPr>
          <p:cNvPr id="30" name="TextBox 29"/>
          <p:cNvSpPr txBox="1"/>
          <p:nvPr/>
        </p:nvSpPr>
        <p:spPr>
          <a:xfrm>
            <a:off x="7488936" y="2148840"/>
            <a:ext cx="603504" cy="292608"/>
          </a:xfrm>
          <a:prstGeom prst="rect">
            <a:avLst/>
          </a:prstGeom>
          <a:noFill/>
        </p:spPr>
        <p:txBody>
          <a:bodyPr wrap="square" anchor="ctr" lIns="18288" rIns="18288" tIns="0" bIns="0">
            <a:noAutofit/>
          </a:bodyPr>
          <a:lstStyle/>
          <a:p>
            <a:pPr algn="l">
              <a:spcBef>
                <a:spcPts val="0"/>
              </a:spcBef>
              <a:spcAft>
                <a:spcPts val="0"/>
              </a:spcAft>
            </a:pPr>
            <a:r>
              <a:rPr lang="tr-TR" sz="1400" b="0" i="0">
                <a:solidFill>
                  <a:srgbClr val="2F8FC9"/>
                </a:solidFill>
                <a:latin typeface="Calibri"/>
              </a:rPr>
              <a:t>60</a:t>
            </a:r>
          </a:p>
        </p:txBody>
      </p:sp>
      <p:sp>
        <p:nvSpPr>
          <p:cNvPr id="31" name="Rectangle 30"/>
          <p:cNvSpPr/>
          <p:nvPr/>
        </p:nvSpPr>
        <p:spPr>
          <a:xfrm>
            <a:off x="1161288" y="2295144"/>
            <a:ext cx="6272784" cy="3566160"/>
          </a:xfrm>
          <a:prstGeom prst="rect">
            <a:avLst/>
          </a:prstGeom>
          <a:noFill/>
          <a:ln w="12700">
            <a:solidFill>
              <a:srgbClr val="767676"/>
            </a:solidFill>
          </a:ln>
          <a:effectLst/>
        </p:spPr>
        <p:txBody>
          <a:bodyPr rtlCol="0" anchor="ctr"/>
          <a:lstStyle/>
          <a:p/>
        </p:txBody>
      </p:sp>
      <p:sp>
        <p:nvSpPr>
          <p:cNvPr id="32" name="TextBox 31"/>
          <p:cNvSpPr txBox="1"/>
          <p:nvPr/>
        </p:nvSpPr>
        <p:spPr>
          <a:xfrm>
            <a:off x="1161288"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Oca</a:t>
            </a:r>
          </a:p>
        </p:txBody>
      </p:sp>
      <p:sp>
        <p:nvSpPr>
          <p:cNvPr id="33" name="TextBox 32"/>
          <p:cNvSpPr txBox="1"/>
          <p:nvPr/>
        </p:nvSpPr>
        <p:spPr>
          <a:xfrm>
            <a:off x="1684020"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Şub</a:t>
            </a:r>
          </a:p>
        </p:txBody>
      </p:sp>
      <p:sp>
        <p:nvSpPr>
          <p:cNvPr id="34" name="TextBox 33"/>
          <p:cNvSpPr txBox="1"/>
          <p:nvPr/>
        </p:nvSpPr>
        <p:spPr>
          <a:xfrm>
            <a:off x="2206752"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Mar</a:t>
            </a:r>
          </a:p>
        </p:txBody>
      </p:sp>
      <p:sp>
        <p:nvSpPr>
          <p:cNvPr id="35" name="TextBox 34"/>
          <p:cNvSpPr txBox="1"/>
          <p:nvPr/>
        </p:nvSpPr>
        <p:spPr>
          <a:xfrm>
            <a:off x="2729484"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Nis</a:t>
            </a:r>
          </a:p>
        </p:txBody>
      </p:sp>
      <p:sp>
        <p:nvSpPr>
          <p:cNvPr id="36" name="TextBox 35"/>
          <p:cNvSpPr txBox="1"/>
          <p:nvPr/>
        </p:nvSpPr>
        <p:spPr>
          <a:xfrm>
            <a:off x="3252216"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May</a:t>
            </a:r>
          </a:p>
        </p:txBody>
      </p:sp>
      <p:sp>
        <p:nvSpPr>
          <p:cNvPr id="37" name="TextBox 36"/>
          <p:cNvSpPr txBox="1"/>
          <p:nvPr/>
        </p:nvSpPr>
        <p:spPr>
          <a:xfrm>
            <a:off x="3774948"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Haz</a:t>
            </a:r>
          </a:p>
        </p:txBody>
      </p:sp>
      <p:sp>
        <p:nvSpPr>
          <p:cNvPr id="38" name="TextBox 37"/>
          <p:cNvSpPr txBox="1"/>
          <p:nvPr/>
        </p:nvSpPr>
        <p:spPr>
          <a:xfrm>
            <a:off x="4297680"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Tem</a:t>
            </a:r>
          </a:p>
        </p:txBody>
      </p:sp>
      <p:sp>
        <p:nvSpPr>
          <p:cNvPr id="39" name="TextBox 38"/>
          <p:cNvSpPr txBox="1"/>
          <p:nvPr/>
        </p:nvSpPr>
        <p:spPr>
          <a:xfrm>
            <a:off x="4820412"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Ağu</a:t>
            </a:r>
          </a:p>
        </p:txBody>
      </p:sp>
      <p:sp>
        <p:nvSpPr>
          <p:cNvPr id="40" name="TextBox 39"/>
          <p:cNvSpPr txBox="1"/>
          <p:nvPr/>
        </p:nvSpPr>
        <p:spPr>
          <a:xfrm>
            <a:off x="5343144"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Eyl</a:t>
            </a:r>
          </a:p>
        </p:txBody>
      </p:sp>
      <p:sp>
        <p:nvSpPr>
          <p:cNvPr id="41" name="TextBox 40"/>
          <p:cNvSpPr txBox="1"/>
          <p:nvPr/>
        </p:nvSpPr>
        <p:spPr>
          <a:xfrm>
            <a:off x="5865876"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Eki</a:t>
            </a:r>
          </a:p>
        </p:txBody>
      </p:sp>
      <p:sp>
        <p:nvSpPr>
          <p:cNvPr id="42" name="TextBox 41"/>
          <p:cNvSpPr txBox="1"/>
          <p:nvPr/>
        </p:nvSpPr>
        <p:spPr>
          <a:xfrm>
            <a:off x="6388608"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Kas</a:t>
            </a:r>
          </a:p>
        </p:txBody>
      </p:sp>
      <p:sp>
        <p:nvSpPr>
          <p:cNvPr id="43" name="TextBox 42"/>
          <p:cNvSpPr txBox="1"/>
          <p:nvPr/>
        </p:nvSpPr>
        <p:spPr>
          <a:xfrm>
            <a:off x="6911340" y="5897880"/>
            <a:ext cx="522732" cy="310896"/>
          </a:xfrm>
          <a:prstGeom prst="rect">
            <a:avLst/>
          </a:prstGeom>
          <a:noFill/>
        </p:spPr>
        <p:txBody>
          <a:bodyPr wrap="square" anchor="ctr" lIns="0" rIns="0" tIns="0" bIns="0">
            <a:noAutofit/>
          </a:bodyPr>
          <a:lstStyle/>
          <a:p>
            <a:pPr algn="ctr">
              <a:spcBef>
                <a:spcPts val="0"/>
              </a:spcBef>
              <a:spcAft>
                <a:spcPts val="0"/>
              </a:spcAft>
            </a:pPr>
            <a:r>
              <a:rPr lang="tr-TR" sz="1300" b="0" i="0">
                <a:solidFill>
                  <a:srgbClr val="262626"/>
                </a:solidFill>
                <a:latin typeface="Calibri"/>
              </a:rPr>
              <a:t>Ara</a:t>
            </a:r>
          </a:p>
        </p:txBody>
      </p:sp>
      <p:sp>
        <p:nvSpPr>
          <p:cNvPr id="44" name="Rectangle 43"/>
          <p:cNvSpPr/>
          <p:nvPr/>
        </p:nvSpPr>
        <p:spPr>
          <a:xfrm>
            <a:off x="1276289" y="3489807"/>
            <a:ext cx="292729" cy="2371496"/>
          </a:xfrm>
          <a:prstGeom prst="rect">
            <a:avLst/>
          </a:prstGeom>
          <a:solidFill>
            <a:srgbClr val="2F8FC9"/>
          </a:solidFill>
          <a:ln>
            <a:noFill/>
          </a:ln>
          <a:effectLst/>
        </p:spPr>
        <p:txBody>
          <a:bodyPr rtlCol="0" anchor="ctr"/>
          <a:lstStyle/>
          <a:p/>
        </p:txBody>
      </p:sp>
      <p:sp>
        <p:nvSpPr>
          <p:cNvPr id="45" name="Rectangle 44"/>
          <p:cNvSpPr/>
          <p:nvPr/>
        </p:nvSpPr>
        <p:spPr>
          <a:xfrm>
            <a:off x="1799021" y="3775100"/>
            <a:ext cx="292729" cy="2086203"/>
          </a:xfrm>
          <a:prstGeom prst="rect">
            <a:avLst/>
          </a:prstGeom>
          <a:solidFill>
            <a:srgbClr val="2F8FC9"/>
          </a:solidFill>
          <a:ln>
            <a:noFill/>
          </a:ln>
          <a:effectLst/>
        </p:spPr>
        <p:txBody>
          <a:bodyPr rtlCol="0" anchor="ctr"/>
          <a:lstStyle/>
          <a:p/>
        </p:txBody>
      </p:sp>
      <p:sp>
        <p:nvSpPr>
          <p:cNvPr id="46" name="Rectangle 45"/>
          <p:cNvSpPr/>
          <p:nvPr/>
        </p:nvSpPr>
        <p:spPr>
          <a:xfrm>
            <a:off x="2321753" y="3501694"/>
            <a:ext cx="292729" cy="2359609"/>
          </a:xfrm>
          <a:prstGeom prst="rect">
            <a:avLst/>
          </a:prstGeom>
          <a:solidFill>
            <a:srgbClr val="2F8FC9"/>
          </a:solidFill>
          <a:ln>
            <a:noFill/>
          </a:ln>
          <a:effectLst/>
        </p:spPr>
        <p:txBody>
          <a:bodyPr rtlCol="0" anchor="ctr"/>
          <a:lstStyle/>
          <a:p/>
        </p:txBody>
      </p:sp>
      <p:sp>
        <p:nvSpPr>
          <p:cNvPr id="47" name="Rectangle 46"/>
          <p:cNvSpPr/>
          <p:nvPr/>
        </p:nvSpPr>
        <p:spPr>
          <a:xfrm>
            <a:off x="2844485" y="3376879"/>
            <a:ext cx="292729" cy="2484424"/>
          </a:xfrm>
          <a:prstGeom prst="rect">
            <a:avLst/>
          </a:prstGeom>
          <a:solidFill>
            <a:srgbClr val="2F8FC9"/>
          </a:solidFill>
          <a:ln>
            <a:noFill/>
          </a:ln>
          <a:effectLst/>
        </p:spPr>
        <p:txBody>
          <a:bodyPr rtlCol="0" anchor="ctr"/>
          <a:lstStyle/>
          <a:p/>
        </p:txBody>
      </p:sp>
      <p:sp>
        <p:nvSpPr>
          <p:cNvPr id="48" name="Rectangle 47"/>
          <p:cNvSpPr/>
          <p:nvPr/>
        </p:nvSpPr>
        <p:spPr>
          <a:xfrm>
            <a:off x="3367217" y="2806293"/>
            <a:ext cx="292729" cy="3055010"/>
          </a:xfrm>
          <a:prstGeom prst="rect">
            <a:avLst/>
          </a:prstGeom>
          <a:solidFill>
            <a:srgbClr val="2F8FC9"/>
          </a:solidFill>
          <a:ln>
            <a:noFill/>
          </a:ln>
          <a:effectLst/>
        </p:spPr>
        <p:txBody>
          <a:bodyPr rtlCol="0" anchor="ctr"/>
          <a:lstStyle/>
          <a:p/>
        </p:txBody>
      </p:sp>
      <p:sp>
        <p:nvSpPr>
          <p:cNvPr id="49" name="Rectangle 48"/>
          <p:cNvSpPr/>
          <p:nvPr/>
        </p:nvSpPr>
        <p:spPr>
          <a:xfrm>
            <a:off x="3889949" y="3680002"/>
            <a:ext cx="292729" cy="2181301"/>
          </a:xfrm>
          <a:prstGeom prst="rect">
            <a:avLst/>
          </a:prstGeom>
          <a:solidFill>
            <a:srgbClr val="2F8FC9"/>
          </a:solidFill>
          <a:ln>
            <a:noFill/>
          </a:ln>
          <a:effectLst/>
        </p:spPr>
        <p:txBody>
          <a:bodyPr rtlCol="0" anchor="ctr"/>
          <a:lstStyle/>
          <a:p/>
        </p:txBody>
      </p:sp>
      <p:sp>
        <p:nvSpPr>
          <p:cNvPr id="50" name="Rectangle 49"/>
          <p:cNvSpPr/>
          <p:nvPr/>
        </p:nvSpPr>
        <p:spPr>
          <a:xfrm>
            <a:off x="4412681" y="5023256"/>
            <a:ext cx="292729" cy="838047"/>
          </a:xfrm>
          <a:prstGeom prst="rect">
            <a:avLst/>
          </a:prstGeom>
          <a:solidFill>
            <a:srgbClr val="2F8FC9"/>
          </a:solidFill>
          <a:ln>
            <a:noFill/>
          </a:ln>
          <a:effectLst/>
        </p:spPr>
        <p:txBody>
          <a:bodyPr rtlCol="0" anchor="ctr"/>
          <a:lstStyle/>
          <a:p/>
        </p:txBody>
      </p:sp>
      <p:sp>
        <p:nvSpPr>
          <p:cNvPr id="51" name="Rectangle 50"/>
          <p:cNvSpPr/>
          <p:nvPr/>
        </p:nvSpPr>
        <p:spPr>
          <a:xfrm>
            <a:off x="4935413" y="5106466"/>
            <a:ext cx="292729" cy="754837"/>
          </a:xfrm>
          <a:prstGeom prst="rect">
            <a:avLst/>
          </a:prstGeom>
          <a:solidFill>
            <a:srgbClr val="2F8FC9"/>
          </a:solidFill>
          <a:ln>
            <a:noFill/>
          </a:ln>
          <a:effectLst/>
        </p:spPr>
        <p:txBody>
          <a:bodyPr rtlCol="0" anchor="ctr"/>
          <a:lstStyle/>
          <a:p/>
        </p:txBody>
      </p:sp>
      <p:sp>
        <p:nvSpPr>
          <p:cNvPr id="52" name="Rectangle 51"/>
          <p:cNvSpPr/>
          <p:nvPr/>
        </p:nvSpPr>
        <p:spPr>
          <a:xfrm>
            <a:off x="5458145" y="4797399"/>
            <a:ext cx="292729" cy="1063904"/>
          </a:xfrm>
          <a:prstGeom prst="rect">
            <a:avLst/>
          </a:prstGeom>
          <a:solidFill>
            <a:srgbClr val="2F8FC9"/>
          </a:solidFill>
          <a:ln>
            <a:noFill/>
          </a:ln>
          <a:effectLst/>
        </p:spPr>
        <p:txBody>
          <a:bodyPr rtlCol="0" anchor="ctr"/>
          <a:lstStyle/>
          <a:p/>
        </p:txBody>
      </p:sp>
      <p:sp>
        <p:nvSpPr>
          <p:cNvPr id="53" name="Rectangle 52"/>
          <p:cNvSpPr/>
          <p:nvPr/>
        </p:nvSpPr>
        <p:spPr>
          <a:xfrm>
            <a:off x="5980877" y="4250588"/>
            <a:ext cx="292729" cy="1610715"/>
          </a:xfrm>
          <a:prstGeom prst="rect">
            <a:avLst/>
          </a:prstGeom>
          <a:solidFill>
            <a:srgbClr val="2F8FC9"/>
          </a:solidFill>
          <a:ln>
            <a:noFill/>
          </a:ln>
          <a:effectLst/>
        </p:spPr>
        <p:txBody>
          <a:bodyPr rtlCol="0" anchor="ctr"/>
          <a:lstStyle/>
          <a:p/>
        </p:txBody>
      </p:sp>
      <p:sp>
        <p:nvSpPr>
          <p:cNvPr id="54" name="Rectangle 53"/>
          <p:cNvSpPr/>
          <p:nvPr/>
        </p:nvSpPr>
        <p:spPr>
          <a:xfrm>
            <a:off x="6503609" y="3971239"/>
            <a:ext cx="292729" cy="1890064"/>
          </a:xfrm>
          <a:prstGeom prst="rect">
            <a:avLst/>
          </a:prstGeom>
          <a:solidFill>
            <a:srgbClr val="2F8FC9"/>
          </a:solidFill>
          <a:ln>
            <a:noFill/>
          </a:ln>
          <a:effectLst/>
        </p:spPr>
        <p:txBody>
          <a:bodyPr rtlCol="0" anchor="ctr"/>
          <a:lstStyle/>
          <a:p/>
        </p:txBody>
      </p:sp>
      <p:sp>
        <p:nvSpPr>
          <p:cNvPr id="55" name="Rectangle 54"/>
          <p:cNvSpPr/>
          <p:nvPr/>
        </p:nvSpPr>
        <p:spPr>
          <a:xfrm>
            <a:off x="7026341" y="3234232"/>
            <a:ext cx="292729" cy="2627071"/>
          </a:xfrm>
          <a:prstGeom prst="rect">
            <a:avLst/>
          </a:prstGeom>
          <a:solidFill>
            <a:srgbClr val="2F8FC9"/>
          </a:solidFill>
          <a:ln>
            <a:noFill/>
          </a:ln>
          <a:effectLst/>
        </p:spPr>
        <p:txBody>
          <a:bodyPr rtlCol="0" anchor="ctr"/>
          <a:lstStyle/>
          <a:p/>
        </p:txBody>
      </p:sp>
      <p:cxnSp>
        <p:nvCxnSpPr>
          <p:cNvPr id="56" name="Connector 55"/>
          <p:cNvCxnSpPr/>
          <p:nvPr/>
        </p:nvCxnSpPr>
        <p:spPr>
          <a:xfrm flipV="1">
            <a:off x="1422654" y="5659221"/>
            <a:ext cx="522732" cy="166421"/>
          </a:xfrm>
          <a:prstGeom prst="line">
            <a:avLst/>
          </a:prstGeom>
          <a:ln w="34925">
            <a:solidFill>
              <a:srgbClr val="D3373A"/>
            </a:solidFill>
          </a:ln>
        </p:spPr>
      </p:cxnSp>
      <p:cxnSp>
        <p:nvCxnSpPr>
          <p:cNvPr id="57" name="Connector 56"/>
          <p:cNvCxnSpPr/>
          <p:nvPr/>
        </p:nvCxnSpPr>
        <p:spPr>
          <a:xfrm flipV="1">
            <a:off x="1945386" y="5183733"/>
            <a:ext cx="522732" cy="475488"/>
          </a:xfrm>
          <a:prstGeom prst="line">
            <a:avLst/>
          </a:prstGeom>
          <a:ln w="34925">
            <a:solidFill>
              <a:srgbClr val="D3373A"/>
            </a:solidFill>
          </a:ln>
        </p:spPr>
      </p:cxnSp>
      <p:cxnSp>
        <p:nvCxnSpPr>
          <p:cNvPr id="58" name="Connector 57"/>
          <p:cNvCxnSpPr/>
          <p:nvPr/>
        </p:nvCxnSpPr>
        <p:spPr>
          <a:xfrm flipV="1">
            <a:off x="2468118" y="4518050"/>
            <a:ext cx="522732" cy="665683"/>
          </a:xfrm>
          <a:prstGeom prst="line">
            <a:avLst/>
          </a:prstGeom>
          <a:ln w="34925">
            <a:solidFill>
              <a:srgbClr val="D3373A"/>
            </a:solidFill>
          </a:ln>
        </p:spPr>
      </p:cxnSp>
      <p:cxnSp>
        <p:nvCxnSpPr>
          <p:cNvPr id="59" name="Connector 58"/>
          <p:cNvCxnSpPr/>
          <p:nvPr/>
        </p:nvCxnSpPr>
        <p:spPr>
          <a:xfrm flipV="1">
            <a:off x="2990850" y="3947464"/>
            <a:ext cx="522732" cy="570586"/>
          </a:xfrm>
          <a:prstGeom prst="line">
            <a:avLst/>
          </a:prstGeom>
          <a:ln w="34925">
            <a:solidFill>
              <a:srgbClr val="D3373A"/>
            </a:solidFill>
          </a:ln>
        </p:spPr>
      </p:cxnSp>
      <p:cxnSp>
        <p:nvCxnSpPr>
          <p:cNvPr id="60" name="Connector 59"/>
          <p:cNvCxnSpPr/>
          <p:nvPr/>
        </p:nvCxnSpPr>
        <p:spPr>
          <a:xfrm flipV="1">
            <a:off x="3513582" y="3483864"/>
            <a:ext cx="522732" cy="463600"/>
          </a:xfrm>
          <a:prstGeom prst="line">
            <a:avLst/>
          </a:prstGeom>
          <a:ln w="34925">
            <a:solidFill>
              <a:srgbClr val="D3373A"/>
            </a:solidFill>
          </a:ln>
        </p:spPr>
      </p:cxnSp>
      <p:cxnSp>
        <p:nvCxnSpPr>
          <p:cNvPr id="61" name="Connector 60"/>
          <p:cNvCxnSpPr/>
          <p:nvPr/>
        </p:nvCxnSpPr>
        <p:spPr>
          <a:xfrm flipV="1">
            <a:off x="4036314" y="3079699"/>
            <a:ext cx="522732" cy="404165"/>
          </a:xfrm>
          <a:prstGeom prst="line">
            <a:avLst/>
          </a:prstGeom>
          <a:ln w="34925">
            <a:solidFill>
              <a:srgbClr val="D3373A"/>
            </a:solidFill>
          </a:ln>
        </p:spPr>
      </p:cxnSp>
      <p:cxnSp>
        <p:nvCxnSpPr>
          <p:cNvPr id="62" name="Connector 61"/>
          <p:cNvCxnSpPr/>
          <p:nvPr/>
        </p:nvCxnSpPr>
        <p:spPr>
          <a:xfrm flipV="1">
            <a:off x="4559046" y="3067812"/>
            <a:ext cx="522732" cy="11887"/>
          </a:xfrm>
          <a:prstGeom prst="line">
            <a:avLst/>
          </a:prstGeom>
          <a:ln w="34925">
            <a:solidFill>
              <a:srgbClr val="D3373A"/>
            </a:solidFill>
          </a:ln>
        </p:spPr>
      </p:cxnSp>
      <p:cxnSp>
        <p:nvCxnSpPr>
          <p:cNvPr id="63" name="Connector 62"/>
          <p:cNvCxnSpPr/>
          <p:nvPr/>
        </p:nvCxnSpPr>
        <p:spPr>
          <a:xfrm>
            <a:off x="5081778" y="3067812"/>
            <a:ext cx="522732" cy="534924"/>
          </a:xfrm>
          <a:prstGeom prst="line">
            <a:avLst/>
          </a:prstGeom>
          <a:ln w="34925">
            <a:solidFill>
              <a:srgbClr val="D3373A"/>
            </a:solidFill>
          </a:ln>
        </p:spPr>
      </p:cxnSp>
      <p:cxnSp>
        <p:nvCxnSpPr>
          <p:cNvPr id="64" name="Connector 63"/>
          <p:cNvCxnSpPr/>
          <p:nvPr/>
        </p:nvCxnSpPr>
        <p:spPr>
          <a:xfrm>
            <a:off x="5604510" y="3602736"/>
            <a:ext cx="522732" cy="689457"/>
          </a:xfrm>
          <a:prstGeom prst="line">
            <a:avLst/>
          </a:prstGeom>
          <a:ln w="34925">
            <a:solidFill>
              <a:srgbClr val="D3373A"/>
            </a:solidFill>
          </a:ln>
        </p:spPr>
      </p:cxnSp>
      <p:cxnSp>
        <p:nvCxnSpPr>
          <p:cNvPr id="65" name="Connector 64"/>
          <p:cNvCxnSpPr/>
          <p:nvPr/>
        </p:nvCxnSpPr>
        <p:spPr>
          <a:xfrm>
            <a:off x="6127242" y="4292193"/>
            <a:ext cx="522732" cy="701345"/>
          </a:xfrm>
          <a:prstGeom prst="line">
            <a:avLst/>
          </a:prstGeom>
          <a:ln w="34925">
            <a:solidFill>
              <a:srgbClr val="D3373A"/>
            </a:solidFill>
          </a:ln>
        </p:spPr>
      </p:cxnSp>
      <p:cxnSp>
        <p:nvCxnSpPr>
          <p:cNvPr id="66" name="Connector 65"/>
          <p:cNvCxnSpPr/>
          <p:nvPr/>
        </p:nvCxnSpPr>
        <p:spPr>
          <a:xfrm>
            <a:off x="6649974" y="4993538"/>
            <a:ext cx="522732" cy="558698"/>
          </a:xfrm>
          <a:prstGeom prst="line">
            <a:avLst/>
          </a:prstGeom>
          <a:ln w="34925">
            <a:solidFill>
              <a:srgbClr val="D3373A"/>
            </a:solidFill>
          </a:ln>
        </p:spPr>
      </p:cxnSp>
      <p:sp>
        <p:nvSpPr>
          <p:cNvPr id="67" name="Oval 66"/>
          <p:cNvSpPr/>
          <p:nvPr/>
        </p:nvSpPr>
        <p:spPr>
          <a:xfrm>
            <a:off x="1358646" y="5761634"/>
            <a:ext cx="128016" cy="128016"/>
          </a:xfrm>
          <a:prstGeom prst="ellipse">
            <a:avLst/>
          </a:prstGeom>
          <a:solidFill>
            <a:srgbClr val="D3373A"/>
          </a:solidFill>
          <a:ln>
            <a:noFill/>
          </a:ln>
          <a:effectLst/>
        </p:spPr>
        <p:txBody>
          <a:bodyPr rtlCol="0" anchor="ctr"/>
          <a:lstStyle/>
          <a:p/>
        </p:txBody>
      </p:sp>
      <p:sp>
        <p:nvSpPr>
          <p:cNvPr id="68" name="Oval 67"/>
          <p:cNvSpPr/>
          <p:nvPr/>
        </p:nvSpPr>
        <p:spPr>
          <a:xfrm>
            <a:off x="1881378" y="5595213"/>
            <a:ext cx="128016" cy="128016"/>
          </a:xfrm>
          <a:prstGeom prst="ellipse">
            <a:avLst/>
          </a:prstGeom>
          <a:solidFill>
            <a:srgbClr val="D3373A"/>
          </a:solidFill>
          <a:ln>
            <a:noFill/>
          </a:ln>
          <a:effectLst/>
        </p:spPr>
        <p:txBody>
          <a:bodyPr rtlCol="0" anchor="ctr"/>
          <a:lstStyle/>
          <a:p/>
        </p:txBody>
      </p:sp>
      <p:sp>
        <p:nvSpPr>
          <p:cNvPr id="69" name="Oval 68"/>
          <p:cNvSpPr/>
          <p:nvPr/>
        </p:nvSpPr>
        <p:spPr>
          <a:xfrm>
            <a:off x="2404110" y="5119725"/>
            <a:ext cx="128016" cy="128016"/>
          </a:xfrm>
          <a:prstGeom prst="ellipse">
            <a:avLst/>
          </a:prstGeom>
          <a:solidFill>
            <a:srgbClr val="D3373A"/>
          </a:solidFill>
          <a:ln>
            <a:noFill/>
          </a:ln>
          <a:effectLst/>
        </p:spPr>
        <p:txBody>
          <a:bodyPr rtlCol="0" anchor="ctr"/>
          <a:lstStyle/>
          <a:p/>
        </p:txBody>
      </p:sp>
      <p:sp>
        <p:nvSpPr>
          <p:cNvPr id="70" name="Oval 69"/>
          <p:cNvSpPr/>
          <p:nvPr/>
        </p:nvSpPr>
        <p:spPr>
          <a:xfrm>
            <a:off x="2926842" y="4454042"/>
            <a:ext cx="128016" cy="128016"/>
          </a:xfrm>
          <a:prstGeom prst="ellipse">
            <a:avLst/>
          </a:prstGeom>
          <a:solidFill>
            <a:srgbClr val="D3373A"/>
          </a:solidFill>
          <a:ln>
            <a:noFill/>
          </a:ln>
          <a:effectLst/>
        </p:spPr>
        <p:txBody>
          <a:bodyPr rtlCol="0" anchor="ctr"/>
          <a:lstStyle/>
          <a:p/>
        </p:txBody>
      </p:sp>
      <p:sp>
        <p:nvSpPr>
          <p:cNvPr id="71" name="Oval 70"/>
          <p:cNvSpPr/>
          <p:nvPr/>
        </p:nvSpPr>
        <p:spPr>
          <a:xfrm>
            <a:off x="3449574" y="3883456"/>
            <a:ext cx="128016" cy="128016"/>
          </a:xfrm>
          <a:prstGeom prst="ellipse">
            <a:avLst/>
          </a:prstGeom>
          <a:solidFill>
            <a:srgbClr val="D3373A"/>
          </a:solidFill>
          <a:ln>
            <a:noFill/>
          </a:ln>
          <a:effectLst/>
        </p:spPr>
        <p:txBody>
          <a:bodyPr rtlCol="0" anchor="ctr"/>
          <a:lstStyle/>
          <a:p/>
        </p:txBody>
      </p:sp>
      <p:sp>
        <p:nvSpPr>
          <p:cNvPr id="72" name="Oval 71"/>
          <p:cNvSpPr/>
          <p:nvPr/>
        </p:nvSpPr>
        <p:spPr>
          <a:xfrm>
            <a:off x="3972306" y="3419856"/>
            <a:ext cx="128016" cy="128016"/>
          </a:xfrm>
          <a:prstGeom prst="ellipse">
            <a:avLst/>
          </a:prstGeom>
          <a:solidFill>
            <a:srgbClr val="D3373A"/>
          </a:solidFill>
          <a:ln>
            <a:noFill/>
          </a:ln>
          <a:effectLst/>
        </p:spPr>
        <p:txBody>
          <a:bodyPr rtlCol="0" anchor="ctr"/>
          <a:lstStyle/>
          <a:p/>
        </p:txBody>
      </p:sp>
      <p:sp>
        <p:nvSpPr>
          <p:cNvPr id="73" name="Oval 72"/>
          <p:cNvSpPr/>
          <p:nvPr/>
        </p:nvSpPr>
        <p:spPr>
          <a:xfrm>
            <a:off x="4495038" y="3015691"/>
            <a:ext cx="128016" cy="128016"/>
          </a:xfrm>
          <a:prstGeom prst="ellipse">
            <a:avLst/>
          </a:prstGeom>
          <a:solidFill>
            <a:srgbClr val="D3373A"/>
          </a:solidFill>
          <a:ln>
            <a:noFill/>
          </a:ln>
          <a:effectLst/>
        </p:spPr>
        <p:txBody>
          <a:bodyPr rtlCol="0" anchor="ctr"/>
          <a:lstStyle/>
          <a:p/>
        </p:txBody>
      </p:sp>
      <p:sp>
        <p:nvSpPr>
          <p:cNvPr id="74" name="Oval 73"/>
          <p:cNvSpPr/>
          <p:nvPr/>
        </p:nvSpPr>
        <p:spPr>
          <a:xfrm>
            <a:off x="5017770" y="3003804"/>
            <a:ext cx="128016" cy="128016"/>
          </a:xfrm>
          <a:prstGeom prst="ellipse">
            <a:avLst/>
          </a:prstGeom>
          <a:solidFill>
            <a:srgbClr val="D3373A"/>
          </a:solidFill>
          <a:ln>
            <a:noFill/>
          </a:ln>
          <a:effectLst/>
        </p:spPr>
        <p:txBody>
          <a:bodyPr rtlCol="0" anchor="ctr"/>
          <a:lstStyle/>
          <a:p/>
        </p:txBody>
      </p:sp>
      <p:sp>
        <p:nvSpPr>
          <p:cNvPr id="75" name="Oval 74"/>
          <p:cNvSpPr/>
          <p:nvPr/>
        </p:nvSpPr>
        <p:spPr>
          <a:xfrm>
            <a:off x="5540502" y="3538728"/>
            <a:ext cx="128016" cy="128016"/>
          </a:xfrm>
          <a:prstGeom prst="ellipse">
            <a:avLst/>
          </a:prstGeom>
          <a:solidFill>
            <a:srgbClr val="D3373A"/>
          </a:solidFill>
          <a:ln>
            <a:noFill/>
          </a:ln>
          <a:effectLst/>
        </p:spPr>
        <p:txBody>
          <a:bodyPr rtlCol="0" anchor="ctr"/>
          <a:lstStyle/>
          <a:p/>
        </p:txBody>
      </p:sp>
      <p:sp>
        <p:nvSpPr>
          <p:cNvPr id="76" name="Oval 75"/>
          <p:cNvSpPr/>
          <p:nvPr/>
        </p:nvSpPr>
        <p:spPr>
          <a:xfrm>
            <a:off x="6063234" y="4228185"/>
            <a:ext cx="128016" cy="128016"/>
          </a:xfrm>
          <a:prstGeom prst="ellipse">
            <a:avLst/>
          </a:prstGeom>
          <a:solidFill>
            <a:srgbClr val="D3373A"/>
          </a:solidFill>
          <a:ln>
            <a:noFill/>
          </a:ln>
          <a:effectLst/>
        </p:spPr>
        <p:txBody>
          <a:bodyPr rtlCol="0" anchor="ctr"/>
          <a:lstStyle/>
          <a:p/>
        </p:txBody>
      </p:sp>
      <p:sp>
        <p:nvSpPr>
          <p:cNvPr id="77" name="Oval 76"/>
          <p:cNvSpPr/>
          <p:nvPr/>
        </p:nvSpPr>
        <p:spPr>
          <a:xfrm>
            <a:off x="6585966" y="4929530"/>
            <a:ext cx="128016" cy="128016"/>
          </a:xfrm>
          <a:prstGeom prst="ellipse">
            <a:avLst/>
          </a:prstGeom>
          <a:solidFill>
            <a:srgbClr val="D3373A"/>
          </a:solidFill>
          <a:ln>
            <a:noFill/>
          </a:ln>
          <a:effectLst/>
        </p:spPr>
        <p:txBody>
          <a:bodyPr rtlCol="0" anchor="ctr"/>
          <a:lstStyle/>
          <a:p/>
        </p:txBody>
      </p:sp>
      <p:sp>
        <p:nvSpPr>
          <p:cNvPr id="78" name="Oval 77"/>
          <p:cNvSpPr/>
          <p:nvPr/>
        </p:nvSpPr>
        <p:spPr>
          <a:xfrm>
            <a:off x="7108698" y="5488228"/>
            <a:ext cx="128016" cy="128016"/>
          </a:xfrm>
          <a:prstGeom prst="ellipse">
            <a:avLst/>
          </a:prstGeom>
          <a:solidFill>
            <a:srgbClr val="D3373A"/>
          </a:solidFill>
          <a:ln>
            <a:noFill/>
          </a:ln>
          <a:effectLst/>
        </p:spPr>
        <p:txBody>
          <a:bodyPr rtlCol="0" anchor="ctr"/>
          <a:lstStyle/>
          <a:p/>
        </p:txBody>
      </p:sp>
      <p:sp>
        <p:nvSpPr>
          <p:cNvPr id="79" name="Rounded Rectangle 78"/>
          <p:cNvSpPr/>
          <p:nvPr/>
        </p:nvSpPr>
        <p:spPr>
          <a:xfrm>
            <a:off x="4315968" y="2258568"/>
            <a:ext cx="3099816" cy="3950208"/>
          </a:xfrm>
          <a:prstGeom prst="roundRect">
            <a:avLst>
              <a:gd name="adj" fmla="val 4000"/>
            </a:avLst>
          </a:prstGeom>
          <a:noFill/>
          <a:ln w="31750">
            <a:solidFill>
              <a:srgbClr val="2E7D32"/>
            </a:solidFill>
          </a:ln>
          <a:effectLst/>
        </p:spPr>
        <p:txBody>
          <a:bodyPr rtlCol="0" anchor="ctr"/>
          <a:lstStyle/>
          <a:p/>
        </p:txBody>
      </p:sp>
      <p:sp>
        <p:nvSpPr>
          <p:cNvPr id="80" name="Rounded Rectangle 79"/>
          <p:cNvSpPr/>
          <p:nvPr/>
        </p:nvSpPr>
        <p:spPr>
          <a:xfrm>
            <a:off x="8275320" y="1216152"/>
            <a:ext cx="3413455" cy="2377440"/>
          </a:xfrm>
          <a:prstGeom prst="roundRect">
            <a:avLst>
              <a:gd name="adj" fmla="val 6000"/>
            </a:avLst>
          </a:prstGeom>
          <a:solidFill>
            <a:srgbClr val="E3F1E4"/>
          </a:solidFill>
          <a:ln>
            <a:noFill/>
          </a:ln>
          <a:effectLst/>
        </p:spPr>
        <p:txBody>
          <a:bodyPr rtlCol="0" anchor="ctr"/>
          <a:lstStyle/>
          <a:p/>
        </p:txBody>
      </p:sp>
      <p:sp>
        <p:nvSpPr>
          <p:cNvPr id="81" name="Rectangle 80"/>
          <p:cNvSpPr/>
          <p:nvPr/>
        </p:nvSpPr>
        <p:spPr>
          <a:xfrm>
            <a:off x="8275320" y="1216152"/>
            <a:ext cx="109728" cy="2377440"/>
          </a:xfrm>
          <a:prstGeom prst="rect">
            <a:avLst/>
          </a:prstGeom>
          <a:solidFill>
            <a:srgbClr val="2E7D32"/>
          </a:solidFill>
          <a:ln>
            <a:noFill/>
          </a:ln>
          <a:effectLst/>
        </p:spPr>
        <p:txBody>
          <a:bodyPr rtlCol="0" anchor="ctr"/>
          <a:lstStyle/>
          <a:p/>
        </p:txBody>
      </p:sp>
      <p:sp>
        <p:nvSpPr>
          <p:cNvPr id="82" name="TextBox 81"/>
          <p:cNvSpPr txBox="1"/>
          <p:nvPr/>
        </p:nvSpPr>
        <p:spPr>
          <a:xfrm>
            <a:off x="8503920" y="1271016"/>
            <a:ext cx="3093415" cy="2267712"/>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Tamamlanan aylar</a:t>
            </a:r>
          </a:p>
          <a:p>
            <a:pPr algn="l">
              <a:spcBef>
                <a:spcPts val="0"/>
              </a:spcBef>
              <a:spcAft>
                <a:spcPts val="500"/>
              </a:spcAft>
            </a:pPr>
            <a:r>
              <a:rPr lang="tr-TR" sz="1700" b="0" i="0">
                <a:solidFill>
                  <a:srgbClr val="262626"/>
                </a:solidFill>
                <a:latin typeface="Calibri"/>
              </a:rPr>
              <a:t>Temmuz-aralık (yeşil çerçeve): sıcaklık A, yağış F satırından.</a:t>
            </a:r>
          </a:p>
          <a:p>
            <a:pPr algn="l">
              <a:spcBef>
                <a:spcPts val="0"/>
              </a:spcBef>
              <a:spcAft>
                <a:spcPts val="500"/>
              </a:spcAft>
            </a:pPr>
            <a:r>
              <a:rPr lang="tr-TR" sz="1500" b="0" i="0">
                <a:solidFill>
                  <a:srgbClr val="262626"/>
                </a:solidFill>
                <a:latin typeface="Calibri"/>
              </a:rPr>
              <a:t>°C: Tem 23,4 · Ağu 23,5 · Eyl 19,0 · Eki 13,2 · Kas 7,3 · Ara 2,6</a:t>
            </a:r>
          </a:p>
          <a:p>
            <a:pPr algn="l">
              <a:spcBef>
                <a:spcPts val="0"/>
              </a:spcBef>
              <a:spcAft>
                <a:spcPts val="0"/>
              </a:spcAft>
            </a:pPr>
            <a:r>
              <a:rPr lang="tr-TR" sz="1500" b="0" i="0">
                <a:solidFill>
                  <a:srgbClr val="262626"/>
                </a:solidFill>
                <a:latin typeface="Calibri"/>
              </a:rPr>
              <a:t>mm: Tem 14,1 · Ağu 12,7 · Eyl 17,9 · Eki 27,1 · Kas 31,8 · Ara 44,2</a:t>
            </a:r>
          </a:p>
        </p:txBody>
      </p:sp>
      <p:sp>
        <p:nvSpPr>
          <p:cNvPr id="83" name="Rounded Rectangle 82"/>
          <p:cNvSpPr/>
          <p:nvPr/>
        </p:nvSpPr>
        <p:spPr>
          <a:xfrm>
            <a:off x="8275320" y="3730752"/>
            <a:ext cx="3413455" cy="2514600"/>
          </a:xfrm>
          <a:prstGeom prst="roundRect">
            <a:avLst>
              <a:gd name="adj" fmla="val 6000"/>
            </a:avLst>
          </a:prstGeom>
          <a:solidFill>
            <a:srgbClr val="E3F1E4"/>
          </a:solidFill>
          <a:ln>
            <a:noFill/>
          </a:ln>
          <a:effectLst/>
        </p:spPr>
        <p:txBody>
          <a:bodyPr rtlCol="0" anchor="ctr"/>
          <a:lstStyle/>
          <a:p/>
        </p:txBody>
      </p:sp>
      <p:sp>
        <p:nvSpPr>
          <p:cNvPr id="84" name="Rectangle 83"/>
          <p:cNvSpPr/>
          <p:nvPr/>
        </p:nvSpPr>
        <p:spPr>
          <a:xfrm>
            <a:off x="8275320" y="3730752"/>
            <a:ext cx="109728" cy="2514600"/>
          </a:xfrm>
          <a:prstGeom prst="rect">
            <a:avLst/>
          </a:prstGeom>
          <a:solidFill>
            <a:srgbClr val="2E7D32"/>
          </a:solidFill>
          <a:ln>
            <a:noFill/>
          </a:ln>
          <a:effectLst/>
        </p:spPr>
        <p:txBody>
          <a:bodyPr rtlCol="0" anchor="ctr"/>
          <a:lstStyle/>
          <a:p/>
        </p:txBody>
      </p:sp>
      <p:sp>
        <p:nvSpPr>
          <p:cNvPr id="85" name="TextBox 84"/>
          <p:cNvSpPr txBox="1"/>
          <p:nvPr/>
        </p:nvSpPr>
        <p:spPr>
          <a:xfrm>
            <a:off x="8503920" y="3785616"/>
            <a:ext cx="3093415" cy="2404872"/>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 İstasyonun adı</a:t>
            </a:r>
          </a:p>
          <a:p>
            <a:pPr algn="l">
              <a:spcBef>
                <a:spcPts val="0"/>
              </a:spcBef>
              <a:spcAft>
                <a:spcPts val="0"/>
              </a:spcAft>
            </a:pPr>
            <a:r>
              <a:rPr lang="tr-TR" sz="1700" b="0" i="0">
                <a:solidFill>
                  <a:srgbClr val="262626"/>
                </a:solidFill>
                <a:latin typeface="Calibri"/>
              </a:rPr>
              <a:t>Kitap başlığı boş bırakır; enlem, boylam ve yükseltiye göre Ankara. Haritada: İç Anadolu.</a:t>
            </a:r>
          </a:p>
        </p:txBody>
      </p:sp>
      <p:sp>
        <p:nvSpPr>
          <p:cNvPr id="86" name="TextBox 8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87" name="Rounded Rectangle 8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135</a:t>
            </a:r>
          </a:p>
        </p:txBody>
      </p:sp>
      <p:sp>
        <p:nvSpPr>
          <p:cNvPr id="88" name="TextBox 8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83 / 217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13. soru — cevap (tablo)</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 13</a:t>
            </a:r>
          </a:p>
        </p:txBody>
      </p:sp>
      <p:graphicFrame>
        <p:nvGraphicFramePr>
          <p:cNvPr id="6" name="Table 5"/>
          <p:cNvGraphicFramePr>
            <a:graphicFrameLocks noGrp="1"/>
          </p:cNvGraphicFramePr>
          <p:nvPr/>
        </p:nvGraphicFramePr>
        <p:xfrm>
          <a:off x="502920" y="1216152"/>
          <a:ext cx="11183112" cy="2724912"/>
        </p:xfrm>
        <a:graphic>
          <a:graphicData uri="http://schemas.openxmlformats.org/drawingml/2006/table">
            <a:tbl>
              <a:tblPr firstRow="1" bandRow="1">
                <a:tableStyleId>{5C22544A-7EE6-4342-B048-85BDC9FD1C3A}</a:tableStyleId>
              </a:tblPr>
              <a:tblGrid>
                <a:gridCol w="3154680"/>
                <a:gridCol w="2331720"/>
                <a:gridCol w="3017520"/>
                <a:gridCol w="2679192"/>
              </a:tblGrid>
              <a:tr h="457200">
                <a:tc>
                  <a:txBody>
                    <a:bodyPr wrap="square"/>
                    <a:lstStyle/>
                    <a:p>
                      <a:pPr algn="ctr">
                        <a:spcBef>
                          <a:spcPts val="0"/>
                        </a:spcBef>
                        <a:spcAft>
                          <a:spcPts val="0"/>
                        </a:spcAft>
                      </a:pPr>
                      <a:r>
                        <a:rPr lang="tr-TR" sz="1600" b="1" i="0">
                          <a:solidFill>
                            <a:srgbClr val="FFFFFF"/>
                          </a:solidFill>
                          <a:latin typeface="Calibri"/>
                        </a:rPr>
                        <a:t>Sıcaklık</a:t>
                      </a:r>
                    </a:p>
                  </a:txBody>
                  <a:tcPr marL="54864" marR="54864" marT="18288" marB="18288" anchor="ctr">
                    <a:solidFill>
                      <a:srgbClr val="2E7D32"/>
                    </a:solidFill>
                  </a:tcPr>
                </a:tc>
                <a:tc>
                  <a:txBody>
                    <a:bodyPr wrap="square"/>
                    <a:lstStyle/>
                    <a:p>
                      <a:pPr algn="ctr">
                        <a:spcBef>
                          <a:spcPts val="0"/>
                        </a:spcBef>
                        <a:spcAft>
                          <a:spcPts val="0"/>
                        </a:spcAft>
                      </a:pPr>
                      <a:r>
                        <a:rPr lang="tr-TR" sz="1600" b="1" i="0">
                          <a:solidFill>
                            <a:srgbClr val="FFFFFF"/>
                          </a:solidFill>
                          <a:latin typeface="Calibri"/>
                        </a:rPr>
                        <a:t>Cevap</a:t>
                      </a:r>
                    </a:p>
                  </a:txBody>
                  <a:tcPr marL="54864" marR="54864" marT="18288" marB="18288" anchor="ctr">
                    <a:solidFill>
                      <a:srgbClr val="2E7D32"/>
                    </a:solidFill>
                  </a:tcPr>
                </a:tc>
                <a:tc>
                  <a:txBody>
                    <a:bodyPr wrap="square"/>
                    <a:lstStyle/>
                    <a:p>
                      <a:pPr algn="ctr">
                        <a:spcBef>
                          <a:spcPts val="0"/>
                        </a:spcBef>
                        <a:spcAft>
                          <a:spcPts val="0"/>
                        </a:spcAft>
                      </a:pPr>
                      <a:r>
                        <a:rPr lang="tr-TR" sz="1600" b="1" i="0">
                          <a:solidFill>
                            <a:srgbClr val="FFFFFF"/>
                          </a:solidFill>
                          <a:latin typeface="Calibri"/>
                        </a:rPr>
                        <a:t>Yağış</a:t>
                      </a:r>
                    </a:p>
                  </a:txBody>
                  <a:tcPr marL="54864" marR="54864" marT="18288" marB="18288" anchor="ctr">
                    <a:solidFill>
                      <a:srgbClr val="2E7D32"/>
                    </a:solidFill>
                  </a:tcPr>
                </a:tc>
                <a:tc>
                  <a:txBody>
                    <a:bodyPr wrap="square"/>
                    <a:lstStyle/>
                    <a:p>
                      <a:pPr algn="ctr">
                        <a:spcBef>
                          <a:spcPts val="0"/>
                        </a:spcBef>
                        <a:spcAft>
                          <a:spcPts val="0"/>
                        </a:spcAft>
                      </a:pPr>
                      <a:r>
                        <a:rPr lang="tr-TR" sz="1600" b="1" i="0">
                          <a:solidFill>
                            <a:srgbClr val="FFFFFF"/>
                          </a:solidFill>
                          <a:latin typeface="Calibri"/>
                        </a:rPr>
                        <a:t>Cevap</a:t>
                      </a:r>
                    </a:p>
                  </a:txBody>
                  <a:tcPr marL="54864" marR="54864" marT="18288" marB="18288" anchor="ctr">
                    <a:solidFill>
                      <a:srgbClr val="2E7D32"/>
                    </a:solidFill>
                  </a:tcPr>
                </a:tc>
              </a:tr>
              <a:tr h="566928">
                <a:tc>
                  <a:txBody>
                    <a:bodyPr wrap="square"/>
                    <a:lstStyle/>
                    <a:p>
                      <a:pPr algn="l">
                        <a:spcBef>
                          <a:spcPts val="0"/>
                        </a:spcBef>
                        <a:spcAft>
                          <a:spcPts val="0"/>
                        </a:spcAft>
                      </a:pPr>
                      <a:r>
                        <a:rPr lang="tr-TR" sz="1700" b="0" i="0">
                          <a:solidFill>
                            <a:srgbClr val="262626"/>
                          </a:solidFill>
                          <a:latin typeface="Calibri"/>
                        </a:rPr>
                        <a:t>En sıcak ay</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Ağustos</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En çok yağış düşen mevsim</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İlkbahar (132,9 mm)</a:t>
                      </a:r>
                    </a:p>
                  </a:txBody>
                  <a:tcPr marL="54864" marR="54864" marT="18288" marB="18288" anchor="ctr">
                    <a:solidFill>
                      <a:srgbClr val="FFFFFF"/>
                    </a:solidFill>
                  </a:tcPr>
                </a:tc>
              </a:tr>
              <a:tr h="566928">
                <a:tc>
                  <a:txBody>
                    <a:bodyPr wrap="square"/>
                    <a:lstStyle/>
                    <a:p>
                      <a:pPr algn="l">
                        <a:spcBef>
                          <a:spcPts val="0"/>
                        </a:spcBef>
                        <a:spcAft>
                          <a:spcPts val="0"/>
                        </a:spcAft>
                      </a:pPr>
                      <a:r>
                        <a:rPr lang="tr-TR" sz="1700" b="0" i="0">
                          <a:solidFill>
                            <a:srgbClr val="262626"/>
                          </a:solidFill>
                          <a:latin typeface="Calibri"/>
                        </a:rPr>
                        <a:t>En sıcak ayın ortalama sıcaklığı</a:t>
                      </a:r>
                    </a:p>
                  </a:txBody>
                  <a:tcPr marL="54864" marR="54864" marT="18288" marB="18288" anchor="ctr">
                    <a:solidFill>
                      <a:srgbClr val="E3F1E4"/>
                    </a:solidFill>
                  </a:tcPr>
                </a:tc>
                <a:tc>
                  <a:txBody>
                    <a:bodyPr wrap="square"/>
                    <a:lstStyle/>
                    <a:p>
                      <a:pPr algn="ctr">
                        <a:spcBef>
                          <a:spcPts val="0"/>
                        </a:spcBef>
                        <a:spcAft>
                          <a:spcPts val="0"/>
                        </a:spcAft>
                      </a:pPr>
                      <a:r>
                        <a:rPr lang="tr-TR" sz="1700" b="0" i="0">
                          <a:solidFill>
                            <a:srgbClr val="262626"/>
                          </a:solidFill>
                          <a:latin typeface="Calibri"/>
                        </a:rPr>
                        <a:t>23,5 °C</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En çok yağış düşen ay</a:t>
                      </a:r>
                    </a:p>
                  </a:txBody>
                  <a:tcPr marL="54864" marR="54864" marT="18288" marB="18288" anchor="ctr">
                    <a:solidFill>
                      <a:srgbClr val="E3F1E4"/>
                    </a:solidFill>
                  </a:tcPr>
                </a:tc>
                <a:tc>
                  <a:txBody>
                    <a:bodyPr wrap="square"/>
                    <a:lstStyle/>
                    <a:p>
                      <a:pPr algn="ctr">
                        <a:spcBef>
                          <a:spcPts val="0"/>
                        </a:spcBef>
                        <a:spcAft>
                          <a:spcPts val="0"/>
                        </a:spcAft>
                      </a:pPr>
                      <a:r>
                        <a:rPr lang="tr-TR" sz="1700" b="0" i="0">
                          <a:solidFill>
                            <a:srgbClr val="262626"/>
                          </a:solidFill>
                          <a:latin typeface="Calibri"/>
                        </a:rPr>
                        <a:t>Mayıs (51,4 mm)</a:t>
                      </a:r>
                    </a:p>
                  </a:txBody>
                  <a:tcPr marL="54864" marR="54864" marT="18288" marB="18288" anchor="ctr">
                    <a:solidFill>
                      <a:srgbClr val="E3F1E4"/>
                    </a:solidFill>
                  </a:tcPr>
                </a:tc>
              </a:tr>
              <a:tr h="566928">
                <a:tc>
                  <a:txBody>
                    <a:bodyPr wrap="square"/>
                    <a:lstStyle/>
                    <a:p>
                      <a:pPr algn="l">
                        <a:spcBef>
                          <a:spcPts val="0"/>
                        </a:spcBef>
                        <a:spcAft>
                          <a:spcPts val="0"/>
                        </a:spcAft>
                      </a:pPr>
                      <a:r>
                        <a:rPr lang="tr-TR" sz="1700" b="0" i="0">
                          <a:solidFill>
                            <a:srgbClr val="262626"/>
                          </a:solidFill>
                          <a:latin typeface="Calibri"/>
                        </a:rPr>
                        <a:t>En soğuk ay</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Ocak</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En kurak mevsim</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Yaz (63,5 mm)</a:t>
                      </a:r>
                    </a:p>
                  </a:txBody>
                  <a:tcPr marL="54864" marR="54864" marT="18288" marB="18288" anchor="ctr">
                    <a:solidFill>
                      <a:srgbClr val="FFFFFF"/>
                    </a:solidFill>
                  </a:tcPr>
                </a:tc>
              </a:tr>
              <a:tr h="566928">
                <a:tc>
                  <a:txBody>
                    <a:bodyPr wrap="square"/>
                    <a:lstStyle/>
                    <a:p>
                      <a:pPr algn="l">
                        <a:spcBef>
                          <a:spcPts val="0"/>
                        </a:spcBef>
                        <a:spcAft>
                          <a:spcPts val="0"/>
                        </a:spcAft>
                      </a:pPr>
                      <a:r>
                        <a:rPr lang="tr-TR" sz="1700" b="0" i="0">
                          <a:solidFill>
                            <a:srgbClr val="262626"/>
                          </a:solidFill>
                          <a:latin typeface="Calibri"/>
                        </a:rPr>
                        <a:t>En soğuk ayın ortalama sıcaklığı</a:t>
                      </a:r>
                    </a:p>
                  </a:txBody>
                  <a:tcPr marL="54864" marR="54864" marT="18288" marB="18288" anchor="ctr">
                    <a:solidFill>
                      <a:srgbClr val="E3F1E4"/>
                    </a:solidFill>
                  </a:tcPr>
                </a:tc>
                <a:tc>
                  <a:txBody>
                    <a:bodyPr wrap="square"/>
                    <a:lstStyle/>
                    <a:p>
                      <a:pPr algn="ctr">
                        <a:spcBef>
                          <a:spcPts val="0"/>
                        </a:spcBef>
                        <a:spcAft>
                          <a:spcPts val="0"/>
                        </a:spcAft>
                      </a:pPr>
                      <a:r>
                        <a:rPr lang="tr-TR" sz="1700" b="0" i="0">
                          <a:solidFill>
                            <a:srgbClr val="262626"/>
                          </a:solidFill>
                          <a:latin typeface="Calibri"/>
                        </a:rPr>
                        <a:t>0,3 °C</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Yıllık toplam yağış miktarı</a:t>
                      </a:r>
                    </a:p>
                  </a:txBody>
                  <a:tcPr marL="54864" marR="54864" marT="18288" marB="18288" anchor="ctr">
                    <a:solidFill>
                      <a:srgbClr val="E3F1E4"/>
                    </a:solidFill>
                  </a:tcPr>
                </a:tc>
                <a:tc>
                  <a:txBody>
                    <a:bodyPr wrap="square"/>
                    <a:lstStyle/>
                    <a:p>
                      <a:pPr algn="ctr">
                        <a:spcBef>
                          <a:spcPts val="0"/>
                        </a:spcBef>
                        <a:spcAft>
                          <a:spcPts val="0"/>
                        </a:spcAft>
                      </a:pPr>
                      <a:r>
                        <a:rPr lang="tr-TR" sz="1700" b="0" i="0">
                          <a:solidFill>
                            <a:srgbClr val="262626"/>
                          </a:solidFill>
                          <a:latin typeface="Calibri"/>
                        </a:rPr>
                        <a:t>392,4 mm</a:t>
                      </a:r>
                    </a:p>
                  </a:txBody>
                  <a:tcPr marL="54864" marR="54864" marT="18288" marB="18288" anchor="ctr">
                    <a:solidFill>
                      <a:srgbClr val="E3F1E4"/>
                    </a:solidFill>
                  </a:tcPr>
                </a:tc>
              </a:tr>
            </a:tbl>
          </a:graphicData>
        </a:graphic>
      </p:graphicFrame>
      <p:pic>
        <p:nvPicPr>
          <p:cNvPr id="7" name="Picture 6" descr="h15_harita313.jpg"/>
          <p:cNvPicPr>
            <a:picLocks noChangeAspect="1"/>
          </p:cNvPicPr>
          <p:nvPr/>
        </p:nvPicPr>
        <p:blipFill>
          <a:blip r:embed="rId3"/>
          <a:stretch>
            <a:fillRect/>
          </a:stretch>
        </p:blipFill>
        <p:spPr>
          <a:xfrm>
            <a:off x="502920" y="4078224"/>
            <a:ext cx="3383280" cy="1818053"/>
          </a:xfrm>
          <a:prstGeom prst="rect">
            <a:avLst/>
          </a:prstGeom>
          <a:ln w="9525">
            <a:solidFill>
              <a:srgbClr val="D9D9D9"/>
            </a:solidFill>
          </a:ln>
        </p:spPr>
      </p:pic>
      <p:sp>
        <p:nvSpPr>
          <p:cNvPr id="8" name="Oval 7"/>
          <p:cNvSpPr/>
          <p:nvPr/>
        </p:nvSpPr>
        <p:spPr>
          <a:xfrm>
            <a:off x="1677496" y="4592102"/>
            <a:ext cx="219456" cy="219456"/>
          </a:xfrm>
          <a:prstGeom prst="ellipse">
            <a:avLst/>
          </a:prstGeom>
          <a:noFill/>
          <a:ln w="31750">
            <a:solidFill>
              <a:srgbClr val="D3373A"/>
            </a:solidFill>
          </a:ln>
          <a:effectLst/>
        </p:spPr>
        <p:txBody>
          <a:bodyPr rtlCol="0" anchor="ctr"/>
          <a:lstStyle/>
          <a:p/>
        </p:txBody>
      </p:sp>
      <p:sp>
        <p:nvSpPr>
          <p:cNvPr id="9" name="TextBox 8"/>
          <p:cNvSpPr txBox="1"/>
          <p:nvPr/>
        </p:nvSpPr>
        <p:spPr>
          <a:xfrm>
            <a:off x="502920" y="5896277"/>
            <a:ext cx="3383280" cy="274320"/>
          </a:xfrm>
          <a:prstGeom prst="rect">
            <a:avLst/>
          </a:prstGeom>
          <a:noFill/>
        </p:spPr>
        <p:txBody>
          <a:bodyPr wrap="square" anchor="t" lIns="73152" rIns="73152" tIns="36576" bIns="36576">
            <a:noAutofit/>
          </a:bodyPr>
          <a:lstStyle/>
          <a:p>
            <a:pPr algn="l">
              <a:spcBef>
                <a:spcPts val="0"/>
              </a:spcBef>
              <a:spcAft>
                <a:spcPts val="0"/>
              </a:spcAft>
            </a:pPr>
            <a:r>
              <a:rPr lang="tr-TR" sz="1050" b="0" i="0">
                <a:solidFill>
                  <a:srgbClr val="767676"/>
                </a:solidFill>
                <a:latin typeface="Calibri"/>
              </a:rPr>
              <a:t>Harita 3.13 (s. 119) · halka: koordinatlara göre yaklaşık yer</a:t>
            </a:r>
          </a:p>
        </p:txBody>
      </p:sp>
      <p:sp>
        <p:nvSpPr>
          <p:cNvPr id="10" name="Rounded Rectangle 9"/>
          <p:cNvSpPr/>
          <p:nvPr/>
        </p:nvSpPr>
        <p:spPr>
          <a:xfrm>
            <a:off x="4069080" y="4078224"/>
            <a:ext cx="7619695" cy="2194560"/>
          </a:xfrm>
          <a:prstGeom prst="roundRect">
            <a:avLst>
              <a:gd name="adj" fmla="val 6000"/>
            </a:avLst>
          </a:prstGeom>
          <a:solidFill>
            <a:srgbClr val="E3F1E4"/>
          </a:solidFill>
          <a:ln>
            <a:noFill/>
          </a:ln>
          <a:effectLst/>
        </p:spPr>
        <p:txBody>
          <a:bodyPr rtlCol="0" anchor="ctr"/>
          <a:lstStyle/>
          <a:p/>
        </p:txBody>
      </p:sp>
      <p:sp>
        <p:nvSpPr>
          <p:cNvPr id="11" name="Rectangle 10"/>
          <p:cNvSpPr/>
          <p:nvPr/>
        </p:nvSpPr>
        <p:spPr>
          <a:xfrm>
            <a:off x="4069080" y="4078224"/>
            <a:ext cx="109728" cy="2194560"/>
          </a:xfrm>
          <a:prstGeom prst="rect">
            <a:avLst/>
          </a:prstGeom>
          <a:solidFill>
            <a:srgbClr val="2E7D32"/>
          </a:solidFill>
          <a:ln>
            <a:noFill/>
          </a:ln>
          <a:effectLst/>
        </p:spPr>
        <p:txBody>
          <a:bodyPr rtlCol="0" anchor="ctr"/>
          <a:lstStyle/>
          <a:p/>
        </p:txBody>
      </p:sp>
      <p:sp>
        <p:nvSpPr>
          <p:cNvPr id="12" name="TextBox 11"/>
          <p:cNvSpPr txBox="1"/>
          <p:nvPr/>
        </p:nvSpPr>
        <p:spPr>
          <a:xfrm>
            <a:off x="4297680" y="4133088"/>
            <a:ext cx="7299655" cy="2084832"/>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İklim Türünün Adı: Karasal iklim</a:t>
            </a:r>
          </a:p>
          <a:p>
            <a:pPr algn="l">
              <a:spcBef>
                <a:spcPts val="0"/>
              </a:spcBef>
              <a:spcAft>
                <a:spcPts val="500"/>
              </a:spcAft>
            </a:pPr>
            <a:r>
              <a:rPr lang="tr-TR" sz="1700" b="0" i="0">
                <a:solidFill>
                  <a:srgbClr val="262626"/>
                </a:solidFill>
                <a:latin typeface="Calibri"/>
              </a:rPr>
              <a:t>Kışlar soğuk (ocak 0,3 °C), yazlar sıcak ve kurak; yıllık fark 23,2 °C; yağış az (yıllık 392,4 mm), en çok ilkbaharda. Harita 3.13'te İç Anadolu: karasal iklim.</a:t>
            </a:r>
          </a:p>
          <a:p>
            <a:pPr algn="l">
              <a:spcBef>
                <a:spcPts val="0"/>
              </a:spcBef>
              <a:spcAft>
                <a:spcPts val="0"/>
              </a:spcAft>
            </a:pPr>
            <a:r>
              <a:rPr lang="tr-TR" sz="1500" b="0" i="0">
                <a:solidFill>
                  <a:srgbClr val="262626"/>
                </a:solidFill>
                <a:latin typeface="Calibri"/>
              </a:rPr>
              <a:t>Mevsimler: kış 119,2 · ilkbahar 132,9 · yaz 63,5 · sonbahar 76,8 mm</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 135</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84 / 217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14. soru: kullanım amacı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 14</a:t>
            </a:r>
          </a:p>
        </p:txBody>
      </p:sp>
      <p:sp>
        <p:nvSpPr>
          <p:cNvPr id="6" name="Rounded Rectangle 5"/>
          <p:cNvSpPr/>
          <p:nvPr/>
        </p:nvSpPr>
        <p:spPr>
          <a:xfrm>
            <a:off x="502920" y="1261872"/>
            <a:ext cx="11185855" cy="146304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600" b="1" i="0">
                <a:solidFill>
                  <a:srgbClr val="262626"/>
                </a:solidFill>
                <a:latin typeface="Calibri"/>
              </a:rPr>
              <a:t>Grup tarafından oluşturulan iklim grafiğinin kullanım amaçlarıyla ilgili örnekler veriniz.</a:t>
            </a:r>
          </a:p>
        </p:txBody>
      </p:sp>
      <p:sp>
        <p:nvSpPr>
          <p:cNvPr id="7" name="TextBox 6"/>
          <p:cNvSpPr txBox="1"/>
          <p:nvPr/>
        </p:nvSpPr>
        <p:spPr>
          <a:xfrm>
            <a:off x="502920" y="3044952"/>
            <a:ext cx="457200" cy="411480"/>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767676"/>
                </a:solidFill>
                <a:latin typeface="Calibri"/>
              </a:rPr>
              <a:t>1.</a:t>
            </a:r>
          </a:p>
        </p:txBody>
      </p:sp>
      <p:cxnSp>
        <p:nvCxnSpPr>
          <p:cNvPr id="8" name="Connector 7"/>
          <p:cNvCxnSpPr/>
          <p:nvPr/>
        </p:nvCxnSpPr>
        <p:spPr>
          <a:xfrm>
            <a:off x="1051560" y="3456432"/>
            <a:ext cx="10637215" cy="0"/>
          </a:xfrm>
          <a:prstGeom prst="line">
            <a:avLst/>
          </a:prstGeom>
          <a:ln w="12700">
            <a:solidFill>
              <a:srgbClr val="D9D9D9"/>
            </a:solidFill>
            <a:prstDash val="dash"/>
          </a:ln>
        </p:spPr>
      </p:cxnSp>
      <p:sp>
        <p:nvSpPr>
          <p:cNvPr id="9" name="TextBox 8"/>
          <p:cNvSpPr txBox="1"/>
          <p:nvPr/>
        </p:nvSpPr>
        <p:spPr>
          <a:xfrm>
            <a:off x="502920" y="4142232"/>
            <a:ext cx="457200" cy="411480"/>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767676"/>
                </a:solidFill>
                <a:latin typeface="Calibri"/>
              </a:rPr>
              <a:t>2.</a:t>
            </a:r>
          </a:p>
        </p:txBody>
      </p:sp>
      <p:cxnSp>
        <p:nvCxnSpPr>
          <p:cNvPr id="10" name="Connector 9"/>
          <p:cNvCxnSpPr/>
          <p:nvPr/>
        </p:nvCxnSpPr>
        <p:spPr>
          <a:xfrm>
            <a:off x="1051560" y="4553712"/>
            <a:ext cx="10637215" cy="0"/>
          </a:xfrm>
          <a:prstGeom prst="line">
            <a:avLst/>
          </a:prstGeom>
          <a:ln w="12700">
            <a:solidFill>
              <a:srgbClr val="D9D9D9"/>
            </a:solidFill>
            <a:prstDash val="dash"/>
          </a:ln>
        </p:spPr>
      </p:cxnSp>
      <p:sp>
        <p:nvSpPr>
          <p:cNvPr id="11" name="TextBox 10"/>
          <p:cNvSpPr txBox="1"/>
          <p:nvPr/>
        </p:nvSpPr>
        <p:spPr>
          <a:xfrm>
            <a:off x="502920" y="5239512"/>
            <a:ext cx="457200" cy="411480"/>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767676"/>
                </a:solidFill>
                <a:latin typeface="Calibri"/>
              </a:rPr>
              <a:t>3.</a:t>
            </a:r>
          </a:p>
        </p:txBody>
      </p:sp>
      <p:cxnSp>
        <p:nvCxnSpPr>
          <p:cNvPr id="12" name="Connector 11"/>
          <p:cNvCxnSpPr/>
          <p:nvPr/>
        </p:nvCxnSpPr>
        <p:spPr>
          <a:xfrm>
            <a:off x="1051560" y="5650992"/>
            <a:ext cx="10637215" cy="0"/>
          </a:xfrm>
          <a:prstGeom prst="line">
            <a:avLst/>
          </a:prstGeom>
          <a:ln w="12700">
            <a:solidFill>
              <a:srgbClr val="D9D9D9"/>
            </a:solidFill>
            <a:prstDash val="dash"/>
          </a:ln>
        </p:spPr>
      </p:cxn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135</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85 / 217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14.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 14</a:t>
            </a:r>
          </a:p>
        </p:txBody>
      </p:sp>
      <p:sp>
        <p:nvSpPr>
          <p:cNvPr id="6" name="Rounded Rectangle 5"/>
          <p:cNvSpPr/>
          <p:nvPr/>
        </p:nvSpPr>
        <p:spPr>
          <a:xfrm>
            <a:off x="502920" y="1261872"/>
            <a:ext cx="3594506" cy="4983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594506" cy="530352"/>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527048"/>
            <a:ext cx="3594506" cy="265176"/>
          </a:xfrm>
          <a:prstGeom prst="rect">
            <a:avLst/>
          </a:prstGeom>
          <a:solidFill>
            <a:srgbClr val="2E7D32"/>
          </a:solidFill>
          <a:ln>
            <a:noFill/>
          </a:ln>
          <a:effectLst/>
        </p:spPr>
        <p:txBody>
          <a:bodyPr rtlCol="0" anchor="ctr"/>
          <a:lstStyle/>
          <a:p/>
        </p:txBody>
      </p:sp>
      <p:sp>
        <p:nvSpPr>
          <p:cNvPr id="9" name="TextBox 8"/>
          <p:cNvSpPr txBox="1"/>
          <p:nvPr/>
        </p:nvSpPr>
        <p:spPr>
          <a:xfrm>
            <a:off x="594360"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İklimi tanımak</a:t>
            </a:r>
          </a:p>
        </p:txBody>
      </p:sp>
      <p:sp>
        <p:nvSpPr>
          <p:cNvPr id="10" name="TextBox 9"/>
          <p:cNvSpPr txBox="1"/>
          <p:nvPr/>
        </p:nvSpPr>
        <p:spPr>
          <a:xfrm>
            <a:off x="612648" y="1865376"/>
            <a:ext cx="3375050" cy="430682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İklim türünü belirlemek</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İki yerin iklimini karşılaştırmak</a:t>
            </a:r>
          </a:p>
        </p:txBody>
      </p:sp>
      <p:sp>
        <p:nvSpPr>
          <p:cNvPr id="11" name="Rounded Rectangle 10"/>
          <p:cNvSpPr/>
          <p:nvPr/>
        </p:nvSpPr>
        <p:spPr>
          <a:xfrm>
            <a:off x="4298594" y="1261872"/>
            <a:ext cx="3594506" cy="4983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61872"/>
            <a:ext cx="3594506" cy="530352"/>
          </a:xfrm>
          <a:prstGeom prst="roundRect">
            <a:avLst>
              <a:gd name="adj" fmla="val 25000"/>
            </a:avLst>
          </a:prstGeom>
          <a:solidFill>
            <a:srgbClr val="2E7D32"/>
          </a:solidFill>
          <a:ln>
            <a:noFill/>
          </a:ln>
          <a:effectLst/>
        </p:spPr>
        <p:txBody>
          <a:bodyPr rtlCol="0" anchor="ctr"/>
          <a:lstStyle/>
          <a:p/>
        </p:txBody>
      </p:sp>
      <p:sp>
        <p:nvSpPr>
          <p:cNvPr id="13" name="Rectangle 12"/>
          <p:cNvSpPr/>
          <p:nvPr/>
        </p:nvSpPr>
        <p:spPr>
          <a:xfrm>
            <a:off x="4298594" y="1527048"/>
            <a:ext cx="3594506" cy="265176"/>
          </a:xfrm>
          <a:prstGeom prst="rect">
            <a:avLst/>
          </a:prstGeom>
          <a:solidFill>
            <a:srgbClr val="2E7D32"/>
          </a:solidFill>
          <a:ln>
            <a:noFill/>
          </a:ln>
          <a:effectLst/>
        </p:spPr>
        <p:txBody>
          <a:bodyPr rtlCol="0" anchor="ctr"/>
          <a:lstStyle/>
          <a:p/>
        </p:txBody>
      </p:sp>
      <p:sp>
        <p:nvSpPr>
          <p:cNvPr id="14" name="TextBox 13"/>
          <p:cNvSpPr txBox="1"/>
          <p:nvPr/>
        </p:nvSpPr>
        <p:spPr>
          <a:xfrm>
            <a:off x="4390034"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Planlamak</a:t>
            </a:r>
          </a:p>
        </p:txBody>
      </p:sp>
      <p:sp>
        <p:nvSpPr>
          <p:cNvPr id="15" name="TextBox 14"/>
          <p:cNvSpPr txBox="1"/>
          <p:nvPr/>
        </p:nvSpPr>
        <p:spPr>
          <a:xfrm>
            <a:off x="4408322" y="1865376"/>
            <a:ext cx="3375050" cy="430682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Şehirdeki tarım planlamasında uzun yıllar boyunca gözlemlenen sıcaklık ve yağış özellikleri dikkate alınır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Turizm, enerji ve su kaynakları</a:t>
            </a:r>
          </a:p>
        </p:txBody>
      </p:sp>
      <p:sp>
        <p:nvSpPr>
          <p:cNvPr id="16" name="Rounded Rectangle 15"/>
          <p:cNvSpPr/>
          <p:nvPr/>
        </p:nvSpPr>
        <p:spPr>
          <a:xfrm>
            <a:off x="8094268" y="1261872"/>
            <a:ext cx="3594506" cy="49834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61872"/>
            <a:ext cx="3594506" cy="530352"/>
          </a:xfrm>
          <a:prstGeom prst="roundRect">
            <a:avLst>
              <a:gd name="adj" fmla="val 25000"/>
            </a:avLst>
          </a:prstGeom>
          <a:solidFill>
            <a:srgbClr val="2E7D32"/>
          </a:solidFill>
          <a:ln>
            <a:noFill/>
          </a:ln>
          <a:effectLst/>
        </p:spPr>
        <p:txBody>
          <a:bodyPr rtlCol="0" anchor="ctr"/>
          <a:lstStyle/>
          <a:p/>
        </p:txBody>
      </p:sp>
      <p:sp>
        <p:nvSpPr>
          <p:cNvPr id="18" name="Rectangle 17"/>
          <p:cNvSpPr/>
          <p:nvPr/>
        </p:nvSpPr>
        <p:spPr>
          <a:xfrm>
            <a:off x="8094268" y="1527048"/>
            <a:ext cx="3594506" cy="265176"/>
          </a:xfrm>
          <a:prstGeom prst="rect">
            <a:avLst/>
          </a:prstGeom>
          <a:solidFill>
            <a:srgbClr val="2E7D32"/>
          </a:solidFill>
          <a:ln>
            <a:noFill/>
          </a:ln>
          <a:effectLst/>
        </p:spPr>
        <p:txBody>
          <a:bodyPr rtlCol="0" anchor="ctr"/>
          <a:lstStyle/>
          <a:p/>
        </p:txBody>
      </p:sp>
      <p:sp>
        <p:nvSpPr>
          <p:cNvPr id="19" name="TextBox 18"/>
          <p:cNvSpPr txBox="1"/>
          <p:nvPr/>
        </p:nvSpPr>
        <p:spPr>
          <a:xfrm>
            <a:off x="8185708"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Günlük hayat</a:t>
            </a:r>
          </a:p>
        </p:txBody>
      </p:sp>
      <p:sp>
        <p:nvSpPr>
          <p:cNvPr id="20" name="TextBox 19"/>
          <p:cNvSpPr txBox="1"/>
          <p:nvPr/>
        </p:nvSpPr>
        <p:spPr>
          <a:xfrm>
            <a:off x="8203996" y="1865376"/>
            <a:ext cx="3375050" cy="430682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Giyim, ısınma ve serinleme ihtiyacını öngörmek</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Etkilenen alanlar: sağlık, enerji tüketimi, tarım, ulaşım</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76-77, 135</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86 / 217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GNL-COG9-SN-U3B — 16. hafta · İklim Türleri II: Grafik Çizimi, Harita ve İnfografik (slayt 47-86)</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