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41.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48"/>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8" Type="http://schemas.openxmlformats.org/officeDocument/2006/relationships/slide" Target="slides/slide41.xml"/><Relationship Id="rId94" Type="http://schemas.openxmlformats.org/officeDocument/2006/relationships/slide" Target="slides/slide1.xml"/><Relationship Id="rId95" Type="http://schemas.openxmlformats.org/officeDocument/2006/relationships/slide" Target="slides/slide2.xml"/><Relationship Id="rId96" Type="http://schemas.openxmlformats.org/officeDocument/2006/relationships/slide" Target="slides/slide3.xml"/><Relationship Id="rId97" Type="http://schemas.openxmlformats.org/officeDocument/2006/relationships/slide" Target="slides/slide4.xml"/><Relationship Id="rId98" Type="http://schemas.openxmlformats.org/officeDocument/2006/relationships/slide" Target="slides/slide5.xml"/><Relationship Id="rId99" Type="http://schemas.openxmlformats.org/officeDocument/2006/relationships/slide" Target="slides/slide6.xml"/><Relationship Id="rId100" Type="http://schemas.openxmlformats.org/officeDocument/2006/relationships/slide" Target="slides/slide7.xml"/><Relationship Id="rId101" Type="http://schemas.openxmlformats.org/officeDocument/2006/relationships/slide" Target="slides/slide8.xml"/><Relationship Id="rId102" Type="http://schemas.openxmlformats.org/officeDocument/2006/relationships/slide" Target="slides/slide9.xml"/><Relationship Id="rId103" Type="http://schemas.openxmlformats.org/officeDocument/2006/relationships/slide" Target="slides/slide10.xml"/><Relationship Id="rId104" Type="http://schemas.openxmlformats.org/officeDocument/2006/relationships/slide" Target="slides/slide11.xml"/><Relationship Id="rId105" Type="http://schemas.openxmlformats.org/officeDocument/2006/relationships/slide" Target="slides/slide12.xml"/><Relationship Id="rId106" Type="http://schemas.openxmlformats.org/officeDocument/2006/relationships/slide" Target="slides/slide13.xml"/><Relationship Id="rId107" Type="http://schemas.openxmlformats.org/officeDocument/2006/relationships/slide" Target="slides/slide14.xml"/><Relationship Id="rId108" Type="http://schemas.openxmlformats.org/officeDocument/2006/relationships/slide" Target="slides/slide15.xml"/><Relationship Id="rId109" Type="http://schemas.openxmlformats.org/officeDocument/2006/relationships/slide" Target="slides/slide16.xml"/><Relationship Id="rId110" Type="http://schemas.openxmlformats.org/officeDocument/2006/relationships/slide" Target="slides/slide17.xml"/><Relationship Id="rId111" Type="http://schemas.openxmlformats.org/officeDocument/2006/relationships/slide" Target="slides/slide18.xml"/><Relationship Id="rId112" Type="http://schemas.openxmlformats.org/officeDocument/2006/relationships/slide" Target="slides/slide19.xml"/><Relationship Id="rId113" Type="http://schemas.openxmlformats.org/officeDocument/2006/relationships/slide" Target="slides/slide20.xml"/><Relationship Id="rId114" Type="http://schemas.openxmlformats.org/officeDocument/2006/relationships/slide" Target="slides/slide21.xml"/><Relationship Id="rId115" Type="http://schemas.openxmlformats.org/officeDocument/2006/relationships/slide" Target="slides/slide22.xml"/><Relationship Id="rId116" Type="http://schemas.openxmlformats.org/officeDocument/2006/relationships/slide" Target="slides/slide23.xml"/><Relationship Id="rId117" Type="http://schemas.openxmlformats.org/officeDocument/2006/relationships/slide" Target="slides/slide24.xml"/><Relationship Id="rId118" Type="http://schemas.openxmlformats.org/officeDocument/2006/relationships/slide" Target="slides/slide25.xml"/><Relationship Id="rId119" Type="http://schemas.openxmlformats.org/officeDocument/2006/relationships/slide" Target="slides/slide26.xml"/><Relationship Id="rId120" Type="http://schemas.openxmlformats.org/officeDocument/2006/relationships/slide" Target="slides/slide27.xml"/><Relationship Id="rId121" Type="http://schemas.openxmlformats.org/officeDocument/2006/relationships/slide" Target="slides/slide28.xml"/><Relationship Id="rId122" Type="http://schemas.openxmlformats.org/officeDocument/2006/relationships/slide" Target="slides/slide29.xml"/><Relationship Id="rId123" Type="http://schemas.openxmlformats.org/officeDocument/2006/relationships/slide" Target="slides/slide30.xml"/><Relationship Id="rId124" Type="http://schemas.openxmlformats.org/officeDocument/2006/relationships/slide" Target="slides/slide31.xml"/><Relationship Id="rId125" Type="http://schemas.openxmlformats.org/officeDocument/2006/relationships/slide" Target="slides/slide32.xml"/><Relationship Id="rId126" Type="http://schemas.openxmlformats.org/officeDocument/2006/relationships/slide" Target="slides/slide33.xml"/><Relationship Id="rId127" Type="http://schemas.openxmlformats.org/officeDocument/2006/relationships/slide" Target="slides/slide34.xml"/><Relationship Id="rId128" Type="http://schemas.openxmlformats.org/officeDocument/2006/relationships/slide" Target="slides/slide35.xml"/><Relationship Id="rId129" Type="http://schemas.openxmlformats.org/officeDocument/2006/relationships/slide" Target="slides/slide36.xml"/><Relationship Id="rId130" Type="http://schemas.openxmlformats.org/officeDocument/2006/relationships/slide" Target="slides/slide37.xml"/><Relationship Id="rId131" Type="http://schemas.openxmlformats.org/officeDocument/2006/relationships/slide" Target="slides/slide38.xml"/><Relationship Id="rId132" Type="http://schemas.openxmlformats.org/officeDocument/2006/relationships/slide" Target="slides/slide39.xml"/><Relationship Id="rId133"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üç süreç bileşenini tanıtmak; 3.1.4 bölümünü açmak.</a:t>
            </a:r>
          </a:p>
          <a:p/>
          <a:p>
            <a:r>
              <a:t>SÜRE: 80 dakikalık akış (ders planı, 17. hafta): sınav dönütü 12 (E) · köprü 6 · doğal nedenler ve kanıtlar 12 · Levha Tektoniğinin İklime Etkisi 10 (40. dk) · geçiş 2 (E) · insan faaliyetleri ve buzul çağları 12 · XX. yüzyıldaki değişimin etkileri 12 · paylaşım 6 · öğrenme günlüğü, çıkış kartı ve kanıt dosyası 8.</a:t>
            </a:r>
          </a:p>
          <a:p/>
          <a:p>
            <a:r>
              <a:t>NASIL: Çıktıyı öğrencinin diliyle söyleyin: 'Bugün iklimin neden değiştiğini, bunu nereden bildiğimizi ve son yüzyılda neler olduğunu inceleyeceğiz.' 1. dönem 2. yazılı dönemi (04-15 Ocak 2027) bu hafta sürer: sınav yapıldıysa ilk 12 dakika dönüttür; yapılmadıysa dönüt slaytı atlanır, süre insan faaliyetleri-buzul çağları ve XX. yüzyıl aşamalarına eklenir, dönüt 19. haftaya kalır.</a:t>
            </a:r>
          </a:p>
          <a:p/>
          <a:p>
            <a:r>
              <a:t>KAYNAK: Program (2026) COĞ.9.3.4 a-c (birebir); ders planı 17. hafta; kitap 3.1.4 (s. 121-126).</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İstasyonları bir cümleyle söyleyin; 4. istasyonun (Panama etkinliği) sonunda dersin ilk yarısı biter (40. dk). Sınav dönütü yoksa 1. istasyonu atlayın.</a:t>
            </a:r>
          </a:p>
          <a:p/>
          <a:p>
            <a:r>
              <a:t>KAYNAK: Ders planı 17.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Sınav dönütü için kalıp slayt: ortak hataları isimsiz paylaşmak, doğru çözümü birlikte yazmak, itiraz süresini hatırlatmak (zümre kararı).</a:t>
            </a:r>
          </a:p>
          <a:p/>
          <a:p>
            <a:r>
              <a:t>SÜRE: Esnek aşama, 12 dk. Sınav bu hafta henüz yapılmadıysa slaytı atlayın: süre insan faaliyetleri-buzul çağları ve XX. yüzyıl aşamalarına eklenir, dönüt 19. haftada verilir.</a:t>
            </a:r>
          </a:p>
          <a:p/>
          <a:p>
            <a:r>
              <a:t>NASIL: Sınav içeriği bu sunumda yoktur. Şube analizinden en çok yanlış yapılan 3-4 soruyu tahtadaki tabloya isimsiz yazın; her soru için öğrencilerden doğru çözüm yolunu alın. Öncelikli çıktı 'iklim sisteminin bileşenleri' için bir harita ya da grafik sorusunu birlikte çözün (bileşenler kitap s. 89-91). Öğrenciler kendi kâğıdındaki hatayı defterine 'ortak hata → doğru çözüm' olarak yazar, eksik başlığını işaretler. Sonuçlara itiraz süresi 5 iş günüdür (OKY md. 49/4); itiraz yolunu e-Okul'daki sonucun ilanından itibaren sayın.</a:t>
            </a:r>
          </a:p>
          <a:p/>
          <a:p>
            <a:r>
              <a:t>KAYNAK: Zümre kararları (analiz ve telafi); okulun sınav takvimi (1. dönem 2. yazılı dönemi 04-15 Ocak 2027); ders planı 17. hafta 1. aşama.</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Ünitenin başındaki hava durumu-iklim ayrımını iklim değişikliğine bağlamak: tek bir olay iklimi göstermez; iklimin değiştiğini kanıtlarla anlarız.</a:t>
            </a:r>
          </a:p>
          <a:p/>
          <a:p>
            <a:r>
              <a:t>SÜRE: Köprü 6 dk: soru 1 dk · düşün-eşleş 2 dk · paylaşım ve kanıt listesi 3 dk.</a:t>
            </a:r>
          </a:p>
          <a:p/>
          <a:p>
            <a:r>
              <a:t>NASIL: 9. haftada okuduğumuz Başlarken metnini (s. 76) hatırlatın: alışılmışın dışında bir kar yağışı oldu ama Tuba Hanım tarım planlamasında uzun yılların özelliklerine bakıldığını söylüyor. 'Bir kış çok kar yağdı diye iklim değişti diyebilir miyiz?' diye sorun. Sonra alttaki soruyu yöneltin: ikililer 2 dakikada iki kanıt önerir; önerileri tahtaya 'kanıt listesi' başlığıyla yazın. İzleyen slaytta bilim insanlarının kanıtlarıyla karşılaştıracağız.</a:t>
            </a:r>
          </a:p>
          <a:p/>
          <a:p>
            <a:r>
              <a:t>BEKLENEN CEVAP: Tek bir kar yağışı hava durumudur; iklim uzun yıllar boyunca gözlemlenen sıcaklık ve yağış özellikleridir. Beklenen kanıt önerileri: eski ölçüm kayıtları, eski fotoğraflar ve belgeler, yaşlıların anlattıkları, fosiller, ağaç halkaları, eski göl ve deniz kıyısı izleri, buzul izleri (her gerekçeli öneri kabul edilir).</a:t>
            </a:r>
          </a:p>
          <a:p/>
          <a:p>
            <a:r>
              <a:t>KAYNAK: Kitap s. 76 BAŞLARKEN (Bir Şehir, İki Farklı Bakış), s. 77 klimatoloji ve klimatolog. Program (2026) COĞ.9.3.4: 'Geçmişten günümüze iklim sisteminde görülen değişimler, bilimsel kanıtlar çerçevesinde neden ve sonuçlarıyla yorumlanır'.</a:t>
            </a:r>
          </a:p>
          <a:p/>
          <a:p>
            <a:r>
              <a:t>NOT: Halk meteorolojisi araştırmasını (s. 88) yapan öğrenci varsa anketin 4. sorusuna (geçmişteki ve bugünkü iklim özellikleri arasında fark) verilen cevapları sorun: bu, sözlü tanıklıktır; bilim insanları bunu ölçümlerle doğrular.</a:t>
            </a:r>
          </a:p>
        </p:txBody>
      </p:sp>
      <p:sp>
        <p:nvSpPr>
          <p:cNvPr id="4" name="Slide Number Placeholder 3"/>
          <p:cNvSpPr>
            <a:spLocks noGrp="1"/>
          </p:cNvSpPr>
          <p:nvPr>
            <p:ph type="sldNum" idx="5" sz="quarter"/>
          </p:nvPr>
        </p:nvSpPr>
        <p:spPr/>
      </p:sp>
    </p:spTree>
  </p:cSld>
  <p:clrMapOvr>
    <a:masterClrMapping/>
  </p:clrMapOvr>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Kanıt listesini kitabın kenar kutusuyla karşılaştırmak; her kanıtın ne söylediğini açmak (SBAB2.5 kaynağı yorumlama).</a:t>
            </a:r>
          </a:p>
          <a:p/>
          <a:p>
            <a:r>
              <a:t>NASIL: Tahtadaki listeyle karşılaştırın: öğrencinin bulduğu kanıtın yanına kitaptaki karşılığını yazın. Her sütundan bir kanıtın 'ne söylediğini' sorun. Alttaki şerit gözlem günlüğümüzü bağlar: on haftalık kayıt iklim değişikliğinin kanıtı değildir; uzun yıllar tutulan ölçümler kanıttır.</a:t>
            </a:r>
          </a:p>
          <a:p/>
          <a:p>
            <a:r>
              <a:t>BEKLENEN CEVAP: Fosil: o dönemde orada yaşayan canlıları, dolayısıyla onların istediği iklimi gösterir. Relikt (kalıntı) bitki: eski iklimden kalan, bugün o çevrede pek yetişmeyen tür. Ağaç yaş halkası: her yıl bir halka eklenir; geniş halka elverişli, dar halka kurak ya da soğuk yılı gösterir. Tortul ve okyanus tabanı çökelleri: katman katman birikerek geçmiş dönemlerin koşullarını saklar. Taraça: eski deniz ya da göl seviyesini gösterir. Buzul örtüsü ve buzul şekilleri: bugün buzul olmayan bir yerde eskiden buzul olduğunu gösterir. Buzullardaki hava kabarcıkları: geçmişteki atmosferin bileşimini (karbondioksit) saklar.</a:t>
            </a:r>
          </a:p>
          <a:p/>
          <a:p>
            <a:r>
              <a:t>KAYNAK: Kitap s. 121 kenar kutusu (bulgular birebir) ve s. 122 (hava kabarcıkları). Kanıtların ne söylediği bilimsel açıklamadır; kitapta yok, 9. sınıf düzeyinde.</a:t>
            </a:r>
          </a:p>
        </p:txBody>
      </p:sp>
      <p:sp>
        <p:nvSpPr>
          <p:cNvPr id="4" name="Slide Number Placeholder 3"/>
          <p:cNvSpPr>
            <a:spLocks noGrp="1"/>
          </p:cNvSpPr>
          <p:nvPr>
            <p:ph type="sldNum" idx="5" sz="quarter"/>
          </p:nvPr>
        </p:nvSpPr>
        <p:spPr/>
      </p:sp>
    </p:spTree>
  </p:cSld>
  <p:clrMapOvr>
    <a:masterClrMapping/>
  </p:clrMapOvr>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3.1.4'ü açmak: iklim sistemi bileşenleri değiştikçe iklim değişir; küresel iklim değişikliğini tanımlamak (süreç b: değişimleri sıralama).</a:t>
            </a:r>
          </a:p>
          <a:p/>
          <a:p>
            <a:r>
              <a:t>SÜRE: Doğal nedenler ve kanıtlar 12 dk (bu slayt 2 dk).</a:t>
            </a:r>
          </a:p>
          <a:p/>
          <a:p>
            <a:r>
              <a:t>NASIL: Zinciri soldan sağa okutun: Dünya'nın ilk atmosferinden hava olaylarının başlamasına kadar dört halka. 'Hangi halka hangi iklim sistemi bileşenini oluşturdu?' (hidrosfer, kriyosfer). Tanımı deftere yazdırın. Alttaki yönergeyle 'neden · nasıl etkiler · kanıtı' tablosunu açtırın; tablo bu aşamanın sonunda örnek cevapla karşılaştırılacak.</a:t>
            </a:r>
          </a:p>
          <a:p/>
          <a:p>
            <a:r>
              <a:t>BEKLENEN CEVAP: Volkanik faaliyetler su buharı, karbondioksit ve azotu artırdı; su buharı yoğunlaşınca hidrosfer ve kriyosfer oluştu; ardından bulut, sis, yağış ve rüzgâr gibi hava olayları başladı.</a:t>
            </a:r>
          </a:p>
          <a:p/>
          <a:p>
            <a:r>
              <a:t>KAYNAK: Kitap s. 121 (3.1.4 giriş paragrafları birebir; zincir bu paragrafın sıralamasıdır).</a:t>
            </a:r>
          </a:p>
        </p:txBody>
      </p:sp>
      <p:sp>
        <p:nvSpPr>
          <p:cNvPr id="4" name="Slide Number Placeholder 3"/>
          <p:cNvSpPr>
            <a:spLocks noGrp="1"/>
          </p:cNvSpPr>
          <p:nvPr>
            <p:ph type="sldNum" idx="5" sz="quarter"/>
          </p:nvPr>
        </p:nvSpPr>
        <p:spPr/>
      </p:sp>
    </p:spTree>
  </p:cSld>
  <p:clrMapOvr>
    <a:masterClrMapping/>
  </p:clrMapOvr>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İklim değişikliğine neden olan altı faktörü iki gruba ayırtmak (OGM Materyal 147 ile paralel sınıflandırma).</a:t>
            </a:r>
          </a:p>
          <a:p/>
          <a:p>
            <a:r>
              <a:t>NASIL: Kartları okutun; öğrenciler defterlerinde iki sütuna yazar (1 dk), sonra parmakla oylayın: 'Sera gazlarındaki değişim doğal mı, insan kaynaklı mı?' Bu kartta görüş ayrılığı beklenir — tartışmayı cevap slaytında çözeceğiz.</a:t>
            </a:r>
          </a:p>
          <a:p/>
          <a:p>
            <a:r>
              <a:t>BEKLENEN CEVAP: Doğal: ışınımsal etkenler, tektonik hareketler, atmosferdeki sera gazlarındaki değişim. İnsan faaliyetleri: sanayi, ulaşım, bitki örtüsünün tahrip edilmesi.</a:t>
            </a:r>
          </a:p>
          <a:p/>
          <a:p>
            <a:r>
              <a:t>KAYNAK: Kitap s. 121 Şema 3.4; OGM Materyal etkileşimli uygulama 147 'iklim değişikliğine neden olan faktörler' (LearningApps grupla; aynı altı öğe, aynı iki grup).</a:t>
            </a:r>
          </a:p>
        </p:txBody>
      </p:sp>
      <p:sp>
        <p:nvSpPr>
          <p:cNvPr id="4" name="Slide Number Placeholder 3"/>
          <p:cNvSpPr>
            <a:spLocks noGrp="1"/>
          </p:cNvSpPr>
          <p:nvPr>
            <p:ph type="sldNum" idx="5" sz="quarter"/>
          </p:nvPr>
        </p:nvSpPr>
        <p:spPr/>
      </p:sp>
    </p:spTree>
  </p:cSld>
  <p:clrMapOvr>
    <a:masterClrMapping/>
  </p:clrMapOvr>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Sınıflandırmanın cevabını kitabın şemasıyla göstermek; 'sera gazları' tartışmasını çözmek.</a:t>
            </a:r>
          </a:p>
          <a:p/>
          <a:p>
            <a:r>
              <a:t>NASIL: Şemayı okutun. Sera gazı kartını tartışın: geçmiş çağlarda sera gazları volkanik faaliyetler ve canlıların etkisiyle doğal olarak değişti (s. 122), bu yüzden şemada doğal faktördür. Bugün insan faaliyetleri de sera gazlarını artırıyor (s. 124) — bunu 5. aşamada göreceğiz.</a:t>
            </a:r>
          </a:p>
          <a:p/>
          <a:p>
            <a:r>
              <a:t>BEKLENEN CEVAP: Doğal faktörler: ışınımsal etkenler, atmosferdeki sera gazlarındaki değişim, tektonik hareketler. İnsan faaliyetleri: sanayi faaliyetleri, bitki örtüsünün tahrip edilmesi, ulaşım faaliyetleri.</a:t>
            </a:r>
          </a:p>
          <a:p/>
          <a:p>
            <a:r>
              <a:t>KAYNAK: Kitap s. 121 Şema 3.4 (öğeler birebir); s. 122 ve 124. OGM 147 ile aynı sınıflandırma; OGM'den sapma yok.</a:t>
            </a:r>
          </a:p>
        </p:txBody>
      </p:sp>
      <p:sp>
        <p:nvSpPr>
          <p:cNvPr id="4" name="Slide Number Placeholder 3"/>
          <p:cNvSpPr>
            <a:spLocks noGrp="1"/>
          </p:cNvSpPr>
          <p:nvPr>
            <p:ph type="sldNum" idx="5" sz="quarter"/>
          </p:nvPr>
        </p:nvSpPr>
        <p:spPr/>
      </p:sp>
    </p:spTree>
  </p:cSld>
  <p:clrMapOvr>
    <a:masterClrMapping/>
  </p:clrMapOvr>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Güneş enerjisindeki değişimin iklimi nasıl değiştirdiğini eksen eğikliği örneğiyle göstermek.</a:t>
            </a:r>
          </a:p>
          <a:p/>
          <a:p>
            <a:r>
              <a:t>NASIL: Üstteki iki cümleyi okutun: Dünya her yıl aldığı kadar enerjiyi geri verir; ışınımsal etkenler bu dengeyi bozar. Görselde eksen eğikliğinin iki ucunu gösterin; 11. haftada gördüğümüz eksen eğikliğini hatırlatın (bugün yaklaşık 23° 27′). Zenginleştirme: 'Eğiklik artarsa yaz ve kış farkı ne olur?' (artar: yazlar daha sıcak, kışlar daha soğuk olur — bilimsel). Tablonun 1. satırını yazdırın.</a:t>
            </a:r>
          </a:p>
          <a:p/>
          <a:p>
            <a:r>
              <a:t>BEKLENEN CEVAP: Neden: ışınımsal etkenler (eksen eğikliği ve yörüngedeki değişimler). Nasıl etkiler: Güneş'ten alınan enerji değişir, enerji bilançosu bozulur. Kanıtı: bilim insanları bu değişimlerin sıcaklık değişimlerine ve buzul çağlarına yol açtığını kanıtlarıyla ortaya koymuştur (s. 121 ikinci kenar kutusu).</a:t>
            </a:r>
          </a:p>
          <a:p/>
          <a:p>
            <a:r>
              <a:t>KAYNAK: Kitap s. 121 (Işınımsal Etkenler paragrafı, Görsel 3.29, kenar kutusu).</a:t>
            </a:r>
          </a:p>
          <a:p/>
          <a:p>
            <a:r>
              <a:t>NOT: Kitap düzeltmeleri: (1) Görsel 3.29'daki etiketler kitapta '24˚ 5′ = Maksimum Eğiklik' ve '22˚ 1′ = Minumum Eğiklik' yazılmıştır; görsel açıklamasındaki değerler ondalık derecedir (24,5° = 24° 30′; 22,1° = 22° 06′) ve 'Minumum' yazım hatasıdır — slaytta etiketler açıklamaya göre yeniden yazıldı. (2) Açıklamadaki '(yalpalama)' ifadesi slaytta '…' ile atlandı: yalpalama (presesyon), eksenin yönünün yaklaşık 26 bin yılda bir koni çizerek değişmesidir; eğiklik açısının 22,1° ile 24,5° arasında değişmesi ayrı bir döngüdür (bilimsel; kitapta yok). Öğrenci 'yalpalama' sorarsa bu ayrımı söyleyin. (3) Kitaptaki 'ortalama 42 bin yıllık' süre için bilimsel kaynaklarda genellikle yaklaşık 41 bin yıl verilir; slayt kitabın ifadesini korur.</a:t>
            </a:r>
          </a:p>
        </p:txBody>
      </p:sp>
      <p:sp>
        <p:nvSpPr>
          <p:cNvPr id="4" name="Slide Number Placeholder 3"/>
          <p:cNvSpPr>
            <a:spLocks noGrp="1"/>
          </p:cNvSpPr>
          <p:nvPr>
            <p:ph type="sldNum" idx="5" sz="quarter"/>
          </p:nvPr>
        </p:nvSpPr>
        <p:spPr/>
      </p:sp>
    </p:spTree>
  </p:cSld>
  <p:clrMapOvr>
    <a:masterClrMapping/>
  </p:clrMapOvr>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Sera etkisini ve sera gazlarındaki değişimin sıcaklığa etkisini göstermek; kanıtı (buzul hava kabarcıkları) vurgulamak.</a:t>
            </a:r>
          </a:p>
          <a:p/>
          <a:p>
            <a:r>
              <a:t>NASIL: Görselde Güneş ışınını, yansımayı ve sera gazlarının tuttuğu ısıyı izletin. İki sayıyı karşılaştırın: 'Sera etkisi kötü bir şey mi?' — Hayır: sera etkisi olmasa Dünya çok soğuk olurdu; sorun sera gazlarının artmasıdır. Tablonun 2. satırını yazdırın.</a:t>
            </a:r>
          </a:p>
          <a:p/>
          <a:p>
            <a:r>
              <a:t>BEKLENEN CEVAP: Fark 15 − (−18) = 33 °C: sera etkisi Dünya'yı yaklaşık 33 °C daha sıcak tutar (fark kitaptaki iki değerden hesaplandı). Neden: sera gazlarındaki ve aerosol miktarındaki değişim. Nasıl etkiler: ısıyı tutan gaz artarsa sıcaklık artar, azalırsa düşer. Kanıtı: buzullardaki hava kabarcıkları.</a:t>
            </a:r>
          </a:p>
          <a:p/>
          <a:p>
            <a:r>
              <a:t>KAYNAK: Kitap s. 122 (Atmosferdeki Sera Gazlarının Değişimi, Görsel 3.30).</a:t>
            </a:r>
          </a:p>
        </p:txBody>
      </p:sp>
      <p:sp>
        <p:nvSpPr>
          <p:cNvPr id="4" name="Slide Number Placeholder 3"/>
          <p:cNvSpPr>
            <a:spLocks noGrp="1"/>
          </p:cNvSpPr>
          <p:nvPr>
            <p:ph type="sldNum" idx="5" sz="quarter"/>
          </p:nvPr>
        </p:nvSpPr>
        <p:spPr/>
      </p:sp>
    </p:spTree>
  </p:cSld>
  <p:clrMapOvr>
    <a:masterClrMapping/>
  </p:clrMapOvr>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Levha hareketlerinin kıtaları iklim kuşakları arasında taşıyarak iklimi değiştirdiğini Hindistan örneğiyle göstermek.</a:t>
            </a:r>
          </a:p>
          <a:p/>
          <a:p>
            <a:r>
              <a:t>NASIL: Soldaki haritada Hindistan'ı ve buzul alanlarını, sağdakinde Hindistan'ın milyonlarca yıl içinde Ekvator'u geçip Asya ile birleşmesini izletin. 'Hindistan'ın iklimi neden değişti?' Tablonun 3. satırını yazdırın; tektonik hareketin bir başka örneği bir sonraki etkinlikte (Panama).</a:t>
            </a:r>
          </a:p>
          <a:p/>
          <a:p>
            <a:r>
              <a:t>BEKLENEN CEVAP: Hindistan levhası güney kutup bölgesine yakın, soğuk ve buzullarla kaplıydı; kuzeye kayıp sıcak kuşağa girince buzullar eridi, sıcak iklim koşulları başladı. Tektonik hareketler kara ve denizlerin dağılışını, konumunu değiştirerek iklimi değiştirir.</a:t>
            </a:r>
          </a:p>
          <a:p/>
          <a:p>
            <a:r>
              <a:t>KAYNAK: Kitap s. 122 (Tektonik Hareketler paragrafı, kenar kutusu, Görsel 3.31).</a:t>
            </a:r>
          </a:p>
          <a:p/>
          <a:p>
            <a:r>
              <a:t>NOT: Dikkat: kitap paragrafın başında Hindistan levhasının 'yaklaşık 200 milyon yıl önce' Güney Kutbu'na yakın ve buzullarla kaplı olduğunu söyler; slayt bu tarihi kullanmaz. Bilimsel kaynaklarda Hindistan'daki buzul izleri daha eskiye, yaklaşık 300 milyon yıl önceki Geç Paleozoyik buzul çağına tarihlenir; 200 milyon yıl önce kıtalar henüz Pangea olarak birlikteydi ve parçalanma bu dönemden sonra başladı. Öğrenci tarihi sorarsa bu ayrımı söyleyin.</a:t>
            </a:r>
          </a:p>
        </p:txBody>
      </p:sp>
      <p:sp>
        <p:nvSpPr>
          <p:cNvPr id="4" name="Slide Number Placeholder 3"/>
          <p:cNvSpPr>
            <a:spLocks noGrp="1"/>
          </p:cNvSpPr>
          <p:nvPr>
            <p:ph type="sldNum" idx="5" sz="quarter"/>
          </p:nvPr>
        </p:nvSpPr>
        <p:spPr/>
      </p:sp>
    </p:spTree>
  </p:cSld>
  <p:clrMapOvr>
    <a:masterClrMapping/>
  </p:clrMapOvr>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Defterdeki üç sütunlu tabloyu kitapla karşılaştırmak (SBAB2.5).</a:t>
            </a:r>
          </a:p>
          <a:p/>
          <a:p>
            <a:r>
              <a:t>NASIL: Öğrencilerin satırlarını alın, sonra slaytı açın. Kanıt sütununda köprüdeki listeye dönün: hangi kanıt hangi nedeni destekliyor?</a:t>
            </a:r>
          </a:p>
          <a:p/>
          <a:p>
            <a:r>
              <a:t>BEKLENEN CEVAP: Satırlar slayttaki gibi; öğrencinin kendi cümlesiyle aynı anlamı yazması yeterlidir.</a:t>
            </a:r>
          </a:p>
          <a:p/>
          <a:p>
            <a:r>
              <a:t>KAYNAK: Kitap s. 121 (Işınımsal Etkenler, ikinci kenar kutusu, Görsel 3.29), s. 122 (sera gazları, tektonik hareketler, Görsel 3.31). Tektonik satırındaki 'buzul şekilleri' kanıtı s. 121 kenar kutusundaki bulgudur; Hindistan'la ilişkilendirilmesi bilimsel açıklamadır.</a:t>
            </a:r>
          </a:p>
        </p:txBody>
      </p:sp>
      <p:sp>
        <p:nvSpPr>
          <p:cNvPr id="4" name="Slide Number Placeholder 3"/>
          <p:cNvSpPr>
            <a:spLocks noGrp="1"/>
          </p:cNvSpPr>
          <p:nvPr>
            <p:ph type="sldNum" idx="5" sz="quarter"/>
          </p:nvPr>
        </p:nvSpPr>
        <p:spPr/>
      </p:sp>
    </p:spTree>
  </p:cSld>
  <p:clrMapOvr>
    <a:masterClrMapping/>
  </p:clrMapOvr>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kanıt ile kanıtladığı olguyu eşleştirmek (parmakla A-E).</a:t>
            </a:r>
          </a:p>
          <a:p/>
          <a:p>
            <a:r>
              <a:t>NASIL: 20 saniye düşünme süresi verin; parmakla gösterilsin.</a:t>
            </a:r>
          </a:p>
          <a:p/>
          <a:p>
            <a:r>
              <a:t>BEKLENEN CEVAP: B — buzullardaki hava kabarcıkları.</a:t>
            </a:r>
          </a:p>
          <a:p/>
          <a:p>
            <a:r>
              <a:t>KAYNAK: Kitap s. 121 kenar kutusu (seçenekler), s. 122 (doğru cevap).</a:t>
            </a:r>
          </a:p>
        </p:txBody>
      </p:sp>
      <p:sp>
        <p:nvSpPr>
          <p:cNvPr id="4" name="Slide Number Placeholder 3"/>
          <p:cNvSpPr>
            <a:spLocks noGrp="1"/>
          </p:cNvSpPr>
          <p:nvPr>
            <p:ph type="sldNum" idx="5" sz="quarter"/>
          </p:nvPr>
        </p:nvSpPr>
        <p:spPr/>
      </p:sp>
    </p:spTree>
  </p:cSld>
  <p:clrMapOvr>
    <a:masterClrMapping/>
  </p:clrMapOvr>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Önce öğrencilerin parmakla gösterdiği seçeneği sayın; yanlış seçen öğrencilere seçeneğin neden yanlış olduğunu sordurun, sonra açıklamayı okutun.</a:t>
            </a:r>
          </a:p>
          <a:p/>
          <a:p>
            <a:r>
              <a:t>SÖYLENEBİLİR: Diğer seçenekler de iklim değişiminin kanıtlarıdır (s. 121), ama karbondioksit seviyesini gösteren, buz içinde hapsolmuş eski havadır.</a:t>
            </a:r>
          </a:p>
          <a:p/>
          <a:p>
            <a:r>
              <a:t>KAYNAK: Kitap s. 121-122.</a:t>
            </a:r>
          </a:p>
        </p:txBody>
      </p:sp>
      <p:sp>
        <p:nvSpPr>
          <p:cNvPr id="4" name="Slide Number Placeholder 3"/>
          <p:cNvSpPr>
            <a:spLocks noGrp="1"/>
          </p:cNvSpPr>
          <p:nvPr>
            <p:ph type="sldNum" idx="5" sz="quarter"/>
          </p:nvPr>
        </p:nvSpPr>
        <p:spPr/>
      </p:sp>
    </p:spTree>
  </p:cSld>
  <p:clrMapOvr>
    <a:masterClrMapping/>
  </p:clrMapOvr>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Bir tektonik olayın (Panama su yolunun kapanması) iklim sisteminde başlattığı değişimler zincirini kitabın örnek olayından çıkarmak (süreç b: sıralama).</a:t>
            </a:r>
          </a:p>
          <a:p/>
          <a:p>
            <a:r>
              <a:t>SÜRE: Etkinlik 10 dk: okuma ve sıralama 5 dk (ikili) · doğrulama 1 dk · dört soru 4 dk.</a:t>
            </a:r>
          </a:p>
          <a:p/>
          <a:p>
            <a:r>
              <a:t>NASIL: İkililere karışık altı halkayı (kitap cümleleri) verin. Haritada Panama'yı, Gulf Stream okunu, Batı Avrupa'yı ve kuzeyi gösterin; sonra metni kitaptan okumalarını isteyin.</a:t>
            </a:r>
          </a:p>
          <a:p/>
          <a:p>
            <a:r>
              <a:t>KAYNAK: Kitap s. 123 ETKİNLİK (künye, harita ve yönerge birebir).</a:t>
            </a:r>
          </a:p>
        </p:txBody>
      </p:sp>
      <p:sp>
        <p:nvSpPr>
          <p:cNvPr id="4" name="Slide Number Placeholder 3"/>
          <p:cNvSpPr>
            <a:spLocks noGrp="1"/>
          </p:cNvSpPr>
          <p:nvPr>
            <p:ph type="sldNum" idx="5" sz="quarter"/>
          </p:nvPr>
        </p:nvSpPr>
        <p:spPr/>
      </p:sp>
    </p:spTree>
  </p:cSld>
  <p:clrMapOvr>
    <a:masterClrMapping/>
  </p:clrMapOvr>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altı cümlesini neden-sonuç sırasına koydurmak (SBAB1 kronolojik düşünme).</a:t>
            </a:r>
          </a:p>
          <a:p/>
          <a:p>
            <a:r>
              <a:t>NASIL: Öğrenciler harf sırasını kâğıda yazar (A-F). İpucu: 'Her halkanın başındaki bağlayıcıya bakın: Bu durum…, Böylece…, bu yağışların…'. Üç ikiliden sıra alın, sonra cevap slaytı.</a:t>
            </a:r>
          </a:p>
          <a:p/>
          <a:p>
            <a:r>
              <a:t>BEKLENEN CEVAP: B → F → D → A → E → C.</a:t>
            </a:r>
          </a:p>
          <a:p/>
          <a:p>
            <a:r>
              <a:t>KAYNAK: Kitap s. 123 örnek olay metni (halkalar birebir; sıra karıştırıldı).</a:t>
            </a:r>
          </a:p>
        </p:txBody>
      </p:sp>
      <p:sp>
        <p:nvSpPr>
          <p:cNvPr id="4" name="Slide Number Placeholder 3"/>
          <p:cNvSpPr>
            <a:spLocks noGrp="1"/>
          </p:cNvSpPr>
          <p:nvPr>
            <p:ph type="sldNum" idx="5" sz="quarter"/>
          </p:nvPr>
        </p:nvSpPr>
        <p:spPr/>
      </p:sp>
    </p:spTree>
  </p:cSld>
  <p:clrMapOvr>
    <a:masterClrMapping/>
  </p:clrMapOvr>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Zinciri harita üzerinde doğrulamak.</a:t>
            </a:r>
          </a:p>
          <a:p/>
          <a:p>
            <a:r>
              <a:t>NASIL: Halkaları sırayla okuyun ve haritadaki numarayı gösterin: 1 Panama · 2 Gulf Stream okunun ortası · 3-4 Batı Avrupa kıyıları ve Avrupa üzerindeki yağış · 5-6 kuzeydeki deniz buzları ve yüksek enlemler (Kuzey Buz Denizi haritanın üst kenarının ötesindedir; 5 ve 6 kuzey yönünü gösterir). Zincirin başında bir tektonik olay, sonunda buzullaşma var: tek bir değişim iklim sisteminin bütün bileşenlerini etkiledi.</a:t>
            </a:r>
          </a:p>
          <a:p/>
          <a:p>
            <a:r>
              <a:t>BEKLENEN CEVAP: B (su yolu kapanır) → F (Gulf Stream güçlenir) → D (ılık ve tuzlu su Batı Avrupa'ya) → A (batı rüzgârları yağışı artırır) → E (akarsular Kuzey Buz Denizi'ne taşır, donar) → C (deniz buzu yansıtır, yüksek enlemler soğur ve buzullaşır).</a:t>
            </a:r>
          </a:p>
          <a:p/>
          <a:p>
            <a:r>
              <a:t>KAYNAK: Kitap s. 123 (metin ve harita). Haritadaki numaralar kitap haritasının etiket konumlarına göre yerleştirildi.</a:t>
            </a:r>
          </a:p>
        </p:txBody>
      </p:sp>
      <p:sp>
        <p:nvSpPr>
          <p:cNvPr id="4" name="Slide Number Placeholder 3"/>
          <p:cNvSpPr>
            <a:spLocks noGrp="1"/>
          </p:cNvSpPr>
          <p:nvPr>
            <p:ph type="sldNum" idx="5" sz="quarter"/>
          </p:nvPr>
        </p:nvSpPr>
        <p:spPr/>
      </p:sp>
    </p:spTree>
  </p:cSld>
  <p:clrMapOvr>
    <a:masterClrMapping/>
  </p:clrMapOvr>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dört değerlendirme sorusunu ikili tartışmayla cevaplatmak (süreç c: neden-sonuç yorumu).</a:t>
            </a:r>
          </a:p>
          <a:p/>
          <a:p>
            <a:r>
              <a:t>NASIL: Her soru için bir ikiliden cevap alın (hızlı tur, soru başına 1 dk); 4. soruda 'evet' ve 'hayır' diyen birer ikiliyi gerekçesiyle dinleyin. Cevaplar izleyen slaytta.</a:t>
            </a:r>
          </a:p>
          <a:p/>
          <a:p>
            <a:r>
              <a:t>KAYNAK: Kitap s. 123 DEĞERLENDİRME (sorular birebir).</a:t>
            </a:r>
          </a:p>
        </p:txBody>
      </p:sp>
      <p:sp>
        <p:nvSpPr>
          <p:cNvPr id="4" name="Slide Number Placeholder 3"/>
          <p:cNvSpPr>
            <a:spLocks noGrp="1"/>
          </p:cNvSpPr>
          <p:nvPr>
            <p:ph type="sldNum" idx="5" sz="quarter"/>
          </p:nvPr>
        </p:nvSpPr>
        <p:spPr/>
      </p:sp>
    </p:spTree>
  </p:cSld>
  <p:clrMapOvr>
    <a:masterClrMapping/>
  </p:clrMapOvr>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sorunun kitaba dayalı örnek cevabı.</a:t>
            </a:r>
          </a:p>
          <a:p/>
          <a:p>
            <a:r>
              <a:t>NASIL: İkililerin cevaplarını aldıktan sonra açın. Gerekçeli farklı cevaplar doğrudur; 4. soruda hem 'evet' hem 'çok yavaş' cevabını gerekçesiyle kabul edin.</a:t>
            </a:r>
          </a:p>
          <a:p/>
          <a:p>
            <a:r>
              <a:t>BEKLENEN CEVAP: 1) Levha hareketleri ve Panama'daki su yolunun kapanması; okyanus akıntısı (Gulf Stream); ılık ve tuzlu yüzey suları; nemli batı rüzgârları; yağmur ve kar; akarsular; Kuzey Buz Denizi'ndeki deniz buzları. 2) Batı Avrupa kıyılarına ılık su geldi, Avrupa'da yağış arttı; Kuzey Buz Denizi'nde deniz buzları oluştu; yüksek enlemler soğudu ve buzullaştı. 3) Soğuyan ve buzla kaplanan yüksek enlemlerde canlıların yaşam alanı daraldı; soğuğa uyum sağlayamayan bitki ve hayvanlar güneye çekilmiş ya da azalmış olabilir; yağışın arttığı alanlarda nem seven türler yayılmış olabilir. 4) Evet: levhalar bugün de hareket ediyor, okyanus akıntıları, rüzgârlar ve deniz buzları bugün de iklimi etkiliyor; ancak levha hareketleri milyonlarca yılda etkili olduğundan insan ömründe fark edilmez. Okyanuslardaki değişim ise daha kısa sürede etkili olabilir (s. 126: hızlı ısınma okyanus akıntılarını etkiliyor).</a:t>
            </a:r>
          </a:p>
          <a:p/>
          <a:p>
            <a:r>
              <a:t>KAYNAK: Kitap s. 123 (metin ve harita etiketleri), s. 125 ('İklim değişikliği, bitki ve hayvan topluluklarının yayıldığı alanlarda da etkisini göstermiştir'), s. 126 (okyanuslar). 3. sorunun 'güneye çekilme' ve 'nem seven türler' ayrıntısı bilimsel açıklamadır; kitapta yok. OGM Materyal'de bu etkinliğin örnek cevabı yoktur.</a:t>
            </a:r>
          </a:p>
        </p:txBody>
      </p:sp>
      <p:sp>
        <p:nvSpPr>
          <p:cNvPr id="4" name="Slide Number Placeholder 3"/>
          <p:cNvSpPr>
            <a:spLocks noGrp="1"/>
          </p:cNvSpPr>
          <p:nvPr>
            <p:ph type="sldNum" idx="5" sz="quarter"/>
          </p:nvPr>
        </p:nvSpPr>
        <p:spPr/>
      </p:sp>
    </p:spTree>
  </p:cSld>
  <p:clrMapOvr>
    <a:masterClrMapping/>
  </p:clrMapOvr>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(esnek).</a:t>
            </a:r>
          </a:p>
          <a:p/>
          <a:p>
            <a:r>
              <a:t>NASIL: Ayağa kalkma molası; sıralar 4'lü adalara çevrilir, malzeme sorumluları grup zarflarını alır. Roller her hafta döner; 4 kişilik grupta ilk dört rol, 5 kişilikte editör de vardır. Bu hafta gruplar iki kâğıtla çalışır: üç dönem tablosu (5. aşama) ve neden → sonuç → kanıt zincir kâğıdı (6. aşama).</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İnsanın iklim sistemine etkisinin yerelden küresele büyüdüğünü kitabın üç verisiyle ve Antroposen kavramıyla göstermek.</a:t>
            </a:r>
          </a:p>
          <a:p/>
          <a:p>
            <a:r>
              <a:t>SÜRE: İnsan faaliyetleri, buzul çağları ve üç dönem tablosu 12 dk (bu slayt 2 dk).</a:t>
            </a:r>
          </a:p>
          <a:p/>
          <a:p>
            <a:r>
              <a:t>NASIL: Üç sayıyı okutun; 'Hangisi iklime en çok dokunur?' sorusuyla tartıştırın (tarım alanı ve ormansızlaşma sera gazı ve yüzey özelliklerini değiştirir). Alttaki zinciri soldan sağa okutun: 2. aşamadaki 'sera gazları doğal mı?' tartışmasının cevabı burada.</a:t>
            </a:r>
          </a:p>
          <a:p/>
          <a:p>
            <a:r>
              <a:t>BEKLENEN CEVAP: Önceleri yerel ölçekteydi; Sanayi Devrimi sonrası artan fosil yakıt kullanımıyla küresel boyuta taşındı. Antroposen'de artan sera gazı birikimi doğal sera etkisini kuvvetlendirir, küresel sıcaklık olağandan hızlı artar.</a:t>
            </a:r>
          </a:p>
          <a:p/>
          <a:p>
            <a:r>
              <a:t>KAYNAK: Kitap s. 124 (İnsan Faaliyetleri; Görsel 3.32).</a:t>
            </a:r>
          </a:p>
        </p:txBody>
      </p:sp>
      <p:sp>
        <p:nvSpPr>
          <p:cNvPr id="4" name="Slide Number Placeholder 3"/>
          <p:cNvSpPr>
            <a:spLocks noGrp="1"/>
          </p:cNvSpPr>
          <p:nvPr>
            <p:ph type="sldNum" idx="5" sz="quarter"/>
          </p:nvPr>
        </p:nvSpPr>
        <p:spPr/>
      </p:sp>
    </p:spTree>
  </p:cSld>
  <p:clrMapOvr>
    <a:masterClrMapping/>
  </p:clrMapOvr>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Doğal süreçlerle sıcak çağ ve buzul çağlarının art arda yaşandığını üç zaman ölçeğinde sıralamak (süreç b).</a:t>
            </a:r>
          </a:p>
          <a:p/>
          <a:p>
            <a:r>
              <a:t>NASIL: Şeridi yukarıdan aşağı okuyun: her alt şerit, üsttekinin son kısmının büyütülmüş hâlidir (ölçeksiz, şematik). 2. şeritteki 21 küçük mavi işaret 21 buzul çağını sayar; süreleri eşit değildir. 'Son buzul çağı biteli kaç yıl oldu?' (yaklaşık 10 bin yıl).</a:t>
            </a:r>
          </a:p>
          <a:p/>
          <a:p>
            <a:r>
              <a:t>BEKLENEN CEVAP: Son iki buçuk milyar yılda defalarca; yaklaşık 2,5 milyon yıl önce başlayıp 10 bin yıl önce sona eren dönemde 21 kez buzul çağı; son buzul çağı 21 bin yıl önce en geniş hâlini aldı, yaklaşık 10 bin yıl önce sona erdi.</a:t>
            </a:r>
          </a:p>
          <a:p/>
          <a:p>
            <a:r>
              <a:t>KAYNAK: Kitap s. 124 (Küresel İklim Değişikliğinin Etkileri) ve s. 125 (ilk paragraf). Şerit kitaptaki üç bilgiyi şematik gösterir; uzunluklar ölçekli değildir.</a:t>
            </a:r>
          </a:p>
        </p:txBody>
      </p:sp>
      <p:sp>
        <p:nvSpPr>
          <p:cNvPr id="4" name="Slide Number Placeholder 3"/>
          <p:cNvSpPr>
            <a:spLocks noGrp="1"/>
          </p:cNvSpPr>
          <p:nvPr>
            <p:ph type="sldNum" idx="5" sz="quarter"/>
          </p:nvPr>
        </p:nvSpPr>
        <p:spPr/>
      </p:sp>
    </p:spTree>
  </p:cSld>
  <p:clrMapOvr>
    <a:masterClrMapping/>
  </p:clrMapOvr>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Son buzul çağındaki değişimi iki haritayı karşılaştırarak okumak (süreç a: coğrafi temsillerle karşılaştırma).</a:t>
            </a:r>
          </a:p>
          <a:p/>
          <a:p>
            <a:r>
              <a:t>NASIL: İki haritada Hazar Denizi'ni ve Karadeniz'i karşılaştırın: 'Ne değişmiş?' Ardından 'Deniz seviyesi düşerken göller neden yükselmiş olabilir?' diye sorun; açıklamadaki 'buharlaşmanın azalması' ifadesini gösterin. Üç dönem tablosunun ilk iki satırı bu görselden doldurulur.</a:t>
            </a:r>
          </a:p>
          <a:p/>
          <a:p>
            <a:r>
              <a:t>BEKLENEN CEVAP: Son buzul çağında Hazar Denizi daha geniştir ve Karadeniz ile birleşmiştir; günümüzde ayrıdır. Soğuk iklimde buharlaşma azaldığı için iç kesimlerdeki göllerin seviyesi yükseldi. Deniz seviyesi ise düştü, çünkü suyun bir kısmı karalardaki buzul örtüleri hâlinde tutuluyordu (bu neden bilimsel açıklamadır; kitapta yok).</a:t>
            </a:r>
          </a:p>
          <a:p/>
          <a:p>
            <a:r>
              <a:t>KAYNAK: Kitap s. 125 (ilk paragraf ve Görsel 3.33).</a:t>
            </a:r>
          </a:p>
          <a:p/>
          <a:p>
            <a:r>
              <a:t>NOT: Görseldeki 'günümüzden yaklaşık 38 bin yıl öncesi' son buzul çağının içindeki bir zamandır; metindeki '21 bin yıl önce', buzulların en geniş olduğu (maksimum) zamandır. Öğrenci sorarsa iki sayının çelişmediğini bu ayrımla açıklayın.</a:t>
            </a:r>
          </a:p>
        </p:txBody>
      </p:sp>
      <p:sp>
        <p:nvSpPr>
          <p:cNvPr id="4" name="Slide Number Placeholder 3"/>
          <p:cNvSpPr>
            <a:spLocks noGrp="1"/>
          </p:cNvSpPr>
          <p:nvPr>
            <p:ph type="sldNum" idx="5" sz="quarter"/>
          </p:nvPr>
        </p:nvSpPr>
        <p:spPr/>
      </p:sp>
    </p:spTree>
  </p:cSld>
  <p:clrMapOvr>
    <a:masterClrMapping/>
  </p:clrMapOvr>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dönemde buzul ve bitki topluluklarının dağılışını görselden okutmak.</a:t>
            </a:r>
          </a:p>
          <a:p/>
          <a:p>
            <a:r>
              <a:t>NASIL: Lejantı birlikte okuyun (koni ve top işaretleri). Paneller soldan sağa: son buzul çağı öncesi, son buzul çağı, günümüz. Üç soruyu sorun; cevaplar tablonun son iki satırına yazılır. Lejanttaki 'Akdeniz bitkileri' işareti panellerde seçilemiyor; tabloya yazdırmayın.</a:t>
            </a:r>
          </a:p>
          <a:p/>
          <a:p>
            <a:r>
              <a:t>BEKLENEN CEVAP: Buzullar yalnız son buzul çağında Erciyes ve Toros zirvelerinde. Düzlüklerde son buzul çağından önce meşe yaygın; son buzul çağında ve günümüzde bozkır. Son buzul çağında Erciyes'in yamaçlarında soğuğa dayanıklı sarıçam ve huş yayılmış.</a:t>
            </a:r>
          </a:p>
          <a:p/>
          <a:p>
            <a:r>
              <a:t>KAYNAK: Kitap s. 125 (Görsel 3.34 ve açıklaması); okuma görselin lejantına göre.</a:t>
            </a:r>
          </a:p>
        </p:txBody>
      </p:sp>
      <p:sp>
        <p:nvSpPr>
          <p:cNvPr id="4" name="Slide Number Placeholder 3"/>
          <p:cNvSpPr>
            <a:spLocks noGrp="1"/>
          </p:cNvSpPr>
          <p:nvPr>
            <p:ph type="sldNum" idx="5" sz="quarter"/>
          </p:nvPr>
        </p:nvSpPr>
        <p:spPr/>
      </p:sp>
    </p:spTree>
  </p:cSld>
  <p:clrMapOvr>
    <a:masterClrMapping/>
  </p:clrMapOvr>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İki görseli üç dönem tablosunda karşılaştırtmak (süreç a) ve tek cümlelik çıkarım yazdırmak.</a:t>
            </a:r>
          </a:p>
          <a:p/>
          <a:p>
            <a:r>
              <a:t>NASIL: Gruplar tabloyu kitaptaki görsellere bakarak doldurur (4 dk); görselde gösterilmeyen hücreye '—' yazılır, tahmin yazılmaz. Yazıcı alttaki soruya grup cümlesini yazar (1 dk).</a:t>
            </a:r>
          </a:p>
          <a:p/>
          <a:p>
            <a:r>
              <a:t>KAYNAK: Kitap s. 125 Görsel 3.33-3.34; ders planı 17. hafta 6. aşama (üç dönem tablosu).</a:t>
            </a:r>
          </a:p>
        </p:txBody>
      </p:sp>
      <p:sp>
        <p:nvSpPr>
          <p:cNvPr id="4" name="Slide Number Placeholder 3"/>
          <p:cNvSpPr>
            <a:spLocks noGrp="1"/>
          </p:cNvSpPr>
          <p:nvPr>
            <p:ph type="sldNum" idx="5" sz="quarter"/>
          </p:nvPr>
        </p:nvSpPr>
        <p:spPr/>
      </p:sp>
    </p:spTree>
  </p:cSld>
  <p:clrMapOvr>
    <a:masterClrMapping/>
  </p:clrMapOvr>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Tabloyu görsellere dayanarak doğrulamak.</a:t>
            </a:r>
          </a:p>
          <a:p/>
          <a:p>
            <a:r>
              <a:t>NASIL: Grupların hücrelerini alın; '—' hücrelerini özellikle gösterin: görselde olmayan bilgi uydurulmaz. Grup cümlelerinden ikisini okuyun.</a:t>
            </a:r>
          </a:p>
          <a:p/>
          <a:p>
            <a:r>
              <a:t>BEKLENEN CEVAP: Grup cümlesi örneği: Son buzul çağında Erciyes ve Toros zirvelerinde buzullar oluştu; iç kesimlerde meşenin yerini bozkır aldı, dağ yamaçlarında soğuğa dayanıklı sarıçam ve huş yayıldı; deniz seviyesi düştü, Hazar Denizi ile Karadeniz birleşti.</a:t>
            </a:r>
          </a:p>
          <a:p/>
          <a:p>
            <a:r>
              <a:t>KAYNAK: Kitap s. 125: Görsel 3.33 açıklaması (deniz seviyesi, göller) ve Görsel 3.34 (lejant okuması). Görsel 3.33 'öncesi' dönemi göstermez; o hücreler boştur.</a:t>
            </a:r>
          </a:p>
        </p:txBody>
      </p:sp>
      <p:sp>
        <p:nvSpPr>
          <p:cNvPr id="4" name="Slide Number Placeholder 3"/>
          <p:cNvSpPr>
            <a:spLocks noGrp="1"/>
          </p:cNvSpPr>
          <p:nvPr>
            <p:ph type="sldNum" idx="5" sz="quarter"/>
          </p:nvPr>
        </p:nvSpPr>
        <p:spPr/>
      </p:sp>
    </p:spTree>
  </p:cSld>
  <p:clrMapOvr>
    <a:masterClrMapping/>
  </p:clrMapOvr>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son buzul çağının zamanı ve etkileri (parmakla A-E).</a:t>
            </a:r>
          </a:p>
          <a:p/>
          <a:p>
            <a:r>
              <a:t>NASIL: 20 saniye düşünme süresi; yanlış seçeneklerin her birinin neden yanlış olduğunu sorun.</a:t>
            </a:r>
          </a:p>
          <a:p/>
          <a:p>
            <a:r>
              <a:t>BEKLENEN CEVAP: A.</a:t>
            </a:r>
          </a:p>
          <a:p/>
          <a:p>
            <a:r>
              <a:t>KAYNAK: Kitap s. 124-125 (metin, Görsel 3.33-3.34).</a:t>
            </a:r>
          </a:p>
        </p:txBody>
      </p:sp>
      <p:sp>
        <p:nvSpPr>
          <p:cNvPr id="4" name="Slide Number Placeholder 3"/>
          <p:cNvSpPr>
            <a:spLocks noGrp="1"/>
          </p:cNvSpPr>
          <p:nvPr>
            <p:ph type="sldNum" idx="5" sz="quarter"/>
          </p:nvPr>
        </p:nvSpPr>
        <p:spPr/>
      </p:sp>
    </p:spTree>
  </p:cSld>
  <p:clrMapOvr>
    <a:masterClrMapping/>
  </p:clrMapOvr>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Önce öğrencilerin parmakla gösterdiği seçeneği sayın; yanlış seçen öğrencilere seçeneğin neden yanlış olduğunu sordurun, sonra açıklamayı okutun.</a:t>
            </a:r>
          </a:p>
          <a:p/>
          <a:p>
            <a:r>
              <a:t>SÖYLENEBİLİR: B iki buçuk milyar yıllık süreci son buzul çağıyla karıştırır; C ve E Görsel 3.33'ün tersidir; D: buzullar son buzul çağında oluştu, erimedi.</a:t>
            </a:r>
          </a:p>
          <a:p/>
          <a:p>
            <a:r>
              <a:t>KAYNAK: Kitap s. 124-125.</a:t>
            </a:r>
          </a:p>
        </p:txBody>
      </p:sp>
      <p:sp>
        <p:nvSpPr>
          <p:cNvPr id="4" name="Slide Number Placeholder 3"/>
          <p:cNvSpPr>
            <a:spLocks noGrp="1"/>
          </p:cNvSpPr>
          <p:nvPr>
            <p:ph type="sldNum" idx="5" sz="quarter"/>
          </p:nvPr>
        </p:nvSpPr>
        <p:spPr/>
      </p:sp>
    </p:spTree>
  </p:cSld>
  <p:clrMapOvr>
    <a:masterClrMapping/>
  </p:clrMapOvr>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XX. yüzyıldaki sıcaklık artışını ve ilk sonuçlarını (kara ve okyanus) göstermek.</a:t>
            </a:r>
          </a:p>
          <a:p/>
          <a:p>
            <a:r>
              <a:t>SÜRE: XX. yüzyıldaki değişimin etkileri 12 dk: üç bilgi slaytı 5 dk · grup zinciri 5 dk · yoklama 2 dk.</a:t>
            </a:r>
          </a:p>
          <a:p/>
          <a:p>
            <a:r>
              <a:t>NASIL: Sayıyı ve nedenini okutun: 'Sera gazları neden arttı?' (insan faaliyetleri, 5. aşama). Ortadaki dört sonucu, sağdaki okyanus listesini okutun. Gruplara alanlarını şimdiden söyleyin: 1-2 okyanuslar, 3-4 kriyosfer, 5-6 ekosistem, 7-8 ekstrem olaylar.</a:t>
            </a:r>
          </a:p>
          <a:p/>
          <a:p>
            <a:r>
              <a:t>BEKLENEN CEVAP: 0,74 °C; nedeni atmosferde sera gazlarının artması. Kara: göl ve akarsuların donma süresi ve kar örtüsü süresi kısaldı, şiddetli yağışlar oldu, buzullar eridi.</a:t>
            </a:r>
          </a:p>
          <a:p/>
          <a:p>
            <a:r>
              <a:t>KAYNAK: Kitap s. 126 (ilk iki paragraf birebir).</a:t>
            </a:r>
          </a:p>
          <a:p/>
          <a:p>
            <a:r>
              <a:t>NOT: Kitap 'deniz buzulları' ve 'deniz buzları' ifadelerini birlikte kullanır. Bilimsel adı deniz buzudur: deniz suyunun donmasıyla oluşur; buzul ise karada biriken kar ve buzdan oluşur. Öğrenci sorarsa bu ayrımı söyleyin.</a:t>
            </a:r>
          </a:p>
        </p:txBody>
      </p:sp>
      <p:sp>
        <p:nvSpPr>
          <p:cNvPr id="4" name="Slide Number Placeholder 3"/>
          <p:cNvSpPr>
            <a:spLocks noGrp="1"/>
          </p:cNvSpPr>
          <p:nvPr>
            <p:ph type="sldNum" idx="5" sz="quarter"/>
          </p:nvPr>
        </p:nvSpPr>
        <p:spPr/>
      </p:sp>
    </p:spTree>
  </p:cSld>
  <p:clrMapOvr>
    <a:masterClrMapping/>
  </p:clrMapOvr>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Kriyosferdeki değişimi iki uydu haritasını karşılaştırarak göstermek (süreç a).</a:t>
            </a:r>
          </a:p>
          <a:p/>
          <a:p>
            <a:r>
              <a:t>NASIL: Önce lejantı okuyun: beyaz yoğun buz, koyu mavi açık deniz; sarı çizgi 1991-2008 ortalaması. 'Eylül 1990 ile Eylül 2020'de buzun kenarı sarı çizgiye göre nerede?' diye sorun. Eylül, kuzeyde deniz buzunun en az olduğu aydır (bilimsel); bu yüzden iki eylül karşılaştırılıyor.</a:t>
            </a:r>
          </a:p>
          <a:p/>
          <a:p>
            <a:r>
              <a:t>BEKLENEN CEVAP: 1990'da deniz buzu sarı çizgiye kadar ulaşıyor; 2020'de sarı çizginin çok içinde kalıyor: deniz buzunun alanı belirgin şekilde azalmış.</a:t>
            </a:r>
          </a:p>
          <a:p/>
          <a:p>
            <a:r>
              <a:t>KAYNAK: Kitap s. 126 (kriyosfer cümleleri ve Görsel 3.35).</a:t>
            </a:r>
          </a:p>
          <a:p/>
          <a:p>
            <a:r>
              <a:t>NOT: Haritaların ortasındaki yuvarlak beyaz leke, uydunun kutup noktası çevresinde ölçüm yapamadığı alandır; karşılaştırmada sayılmaz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Sıcaklık artışının canlılara ve ekstrem doğa olaylarına etkisini göstermek; iklimin ekosistem ve biyoçeşitlilik açısından önemine dikkat çekmek (program).</a:t>
            </a:r>
          </a:p>
          <a:p/>
          <a:p>
            <a:r>
              <a:t>NASIL: Sol kartta 'yaprak çıkarma ve çiçek açma tarihleri değişirse ne olur?' (polen taşıyan böceklerle, ilkbahar donlarıyla zamanlama bozulabilir — bilimsel örnek). Sağ kartı 10. haftadaki aşırı hava olaylarıyla bağlayın (sıcak hava dalgası, kuraklık, aşırı yağış).</a:t>
            </a:r>
          </a:p>
          <a:p/>
          <a:p>
            <a:r>
              <a:t>BEKLENEN CEVAP: Canlıların yaşamsal süreçleri, özellikle bitkilerin yaprak çıkarma ve çiçek açma tarihleri değişti. Kasırga, sel ve taşkın, kuraklık, sıcak hava dalgası gibi ekstrem olayların sayısı ve düzeyi arttı; birçoğu afete dönüştü.</a:t>
            </a:r>
          </a:p>
          <a:p/>
          <a:p>
            <a:r>
              <a:t>KAYNAK: Kitap s. 126 (son iki paragraf birebir). Program (2026) COĞ.9.3.4: 'Bu süreçte iklimin ekosistem ve biyoçeşitlilik açısından önemine yer verilir.'</a:t>
            </a:r>
          </a:p>
        </p:txBody>
      </p:sp>
      <p:sp>
        <p:nvSpPr>
          <p:cNvPr id="4" name="Slide Number Placeholder 3"/>
          <p:cNvSpPr>
            <a:spLocks noGrp="1"/>
          </p:cNvSpPr>
          <p:nvPr>
            <p:ph type="sldNum" idx="5" sz="quarter"/>
          </p:nvPr>
        </p:nvSpPr>
        <p:spPr/>
      </p:sp>
    </p:spTree>
  </p:cSld>
  <p:clrMapOvr>
    <a:masterClrMapping/>
  </p:clrMapOvr>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Her grubun bir alan için neden-sonuç-kanıt zinciri kurması (süreç c: neden ve sonuçları yorumlama); sözcünün duyarlılık ve merhamet içeren tek cümlelik yorumu (D5.2, D9.3).</a:t>
            </a:r>
          </a:p>
          <a:p/>
          <a:p>
            <a:r>
              <a:t>NASIL: Zincir kâğıdı: üç kutu ve oklar. 4 dakika yazım, 1 dakika sözcü cümlesi. Kanıt kutusuna kitaptaki kanıt (görsel, araştırma, gözlem) yazılır; kanıtsız sonuç yazılmaz.</a:t>
            </a:r>
          </a:p>
          <a:p/>
          <a:p>
            <a:r>
              <a:t>KAYNAK: Kitap s. 126; ders planı 17. hafta 7. aşama (gruplar 1-2 okyanus, 3-4 kriyosfer, 5-6 ekosistem, 7-8 ekstrem olaylar).</a:t>
            </a:r>
          </a:p>
        </p:txBody>
      </p:sp>
      <p:sp>
        <p:nvSpPr>
          <p:cNvPr id="4" name="Slide Number Placeholder 3"/>
          <p:cNvSpPr>
            <a:spLocks noGrp="1"/>
          </p:cNvSpPr>
          <p:nvPr>
            <p:ph type="sldNum" idx="5" sz="quarter"/>
          </p:nvPr>
        </p:nvSpPr>
        <p:spPr/>
      </p:sp>
    </p:spTree>
  </p:cSld>
  <p:clrMapOvr>
    <a:masterClrMapping/>
  </p:clrMapOvr>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zincirin kitaba dayalı örnek cevabı.</a:t>
            </a:r>
          </a:p>
          <a:p/>
          <a:p>
            <a:r>
              <a:t>NASIL: Paylaşım aşamasında dört sözcüden sonra gösterin ya da bu aşamanın sonunda kısa karşılaştırma yapın. Sözcü cümlesi örnekleri: 'Deniz buzu azaldıkça kutup canlılarının yaşam alanı daralıyor.' · 'Sel ve kuraklıklardan en çok tarımla geçinen insanlar zarar görüyor.'</a:t>
            </a:r>
          </a:p>
          <a:p/>
          <a:p>
            <a:r>
              <a:t>BEKLENEN CEVAP: Satırlar slayttaki gibi. Ortak neden: XX. yüzyılda sera gazlarının artması ve 0,74 °C ısınma.</a:t>
            </a:r>
          </a:p>
          <a:p/>
          <a:p>
            <a:r>
              <a:t>KAYNAK: Kitap s. 126 (sonuçlar ve kanıt ifadeleri birebir anlamda; 'araştırmalar … ortaya koymuştur', 'gözlemlenmektedir', 'belirtilmektedir', Görsel 3.35). Sözcü cümleleri örnektir.</a:t>
            </a:r>
          </a:p>
        </p:txBody>
      </p:sp>
      <p:sp>
        <p:nvSpPr>
          <p:cNvPr id="4" name="Slide Number Placeholder 3"/>
          <p:cNvSpPr>
            <a:spLocks noGrp="1"/>
          </p:cNvSpPr>
          <p:nvPr>
            <p:ph type="sldNum" idx="5" sz="quarter"/>
          </p:nvPr>
        </p:nvSpPr>
        <p:spPr/>
      </p:sp>
    </p:spTree>
  </p:cSld>
  <p:clrMapOvr>
    <a:masterClrMapping/>
  </p:clrMapOvr>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kriyosferdeki değişimi coğrafi temsili karşılaştırarak okumak (süreç a; parmakla A-E).</a:t>
            </a:r>
          </a:p>
          <a:p/>
          <a:p>
            <a:r>
              <a:t>NASIL: Önceki slaytı (Görsel 3.35) tahtada açık bırakın ya da kitaptan baktırın; 20 saniye.</a:t>
            </a:r>
          </a:p>
          <a:p/>
          <a:p>
            <a:r>
              <a:t>BEKLENEN CEVAP: A.</a:t>
            </a:r>
          </a:p>
          <a:p/>
          <a:p>
            <a:r>
              <a:t>KAYNAK: Kitap s. 126 (Görsel 3.35 ve açıklaması).</a:t>
            </a:r>
          </a:p>
        </p:txBody>
      </p:sp>
      <p:sp>
        <p:nvSpPr>
          <p:cNvPr id="4" name="Slide Number Placeholder 3"/>
          <p:cNvSpPr>
            <a:spLocks noGrp="1"/>
          </p:cNvSpPr>
          <p:nvPr>
            <p:ph type="sldNum" idx="5" sz="quarter"/>
          </p:nvPr>
        </p:nvSpPr>
        <p:spPr/>
      </p:sp>
    </p:spTree>
  </p:cSld>
  <p:clrMapOvr>
    <a:masterClrMapping/>
  </p:clrMapOvr>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Önce öğrencilerin parmakla gösterdiği seçeneği sayın; yanlış seçen öğrencilere seçeneğin neden yanlış olduğunu sordurun, sonra açıklamayı okutun.</a:t>
            </a:r>
          </a:p>
          <a:p/>
          <a:p>
            <a:r>
              <a:t>SÖYLENEBİLİR: B ve C görselle çelişir; D: 2020'de buz sarı çizginin içinde kalıyor; E: kutup çevresinde buz hâlâ var (ortadaki beyaz yuvarlak uydunun ölçüm yapamadığı alandır).</a:t>
            </a:r>
          </a:p>
          <a:p/>
          <a:p>
            <a:r>
              <a:t>KAYNAK: Kitap s. 126.</a:t>
            </a:r>
          </a:p>
        </p:txBody>
      </p:sp>
      <p:sp>
        <p:nvSpPr>
          <p:cNvPr id="4" name="Slide Number Placeholder 3"/>
          <p:cNvSpPr>
            <a:spLocks noGrp="1"/>
          </p:cNvSpPr>
          <p:nvPr>
            <p:ph type="sldNum" idx="5" sz="quarter"/>
          </p:nvPr>
        </p:nvSpPr>
        <p:spPr/>
      </p:sp>
    </p:spTree>
  </p:cSld>
  <p:clrMapOvr>
    <a:masterClrMapping/>
  </p:clrMapOvr>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sözcünün zincirlerini tek şeritte birleştirmek; 19. haftanın öngörülerine köprü kurmak (süreç ç'ye hazırlık).</a:t>
            </a:r>
          </a:p>
          <a:p/>
          <a:p>
            <a:r>
              <a:t>SÜRE: Paylaşım 6 dk: dört sözcü 1'er dk · şerit 2 dk.</a:t>
            </a:r>
          </a:p>
          <a:p/>
          <a:p>
            <a:r>
              <a:t>NASIL: Şeridin ilk iki kutusunu öğrencilerden alın; üçüncü kutuya yalnız soru işareti ve 'öngörü (19. hafta)' yazılır. Kitapta s. 127'nin başlığını gösterin.</a:t>
            </a:r>
          </a:p>
          <a:p/>
          <a:p>
            <a:r>
              <a:t>BEKLENEN CEVAP: Geçmiş: ışınımsal etkenler, tektonik hareketler ve sera gazlarındaki doğal değişim; sıcak çağlar ve buzul çağları (son buzul çağı yaklaşık 10 bin yıl önce bitti). Bugün: insan faaliyetleri sera gazlarını artırdı (Antroposen); XX. yüzyılda +0,74 °C; deniz buzu ve kar örtüsü azaldı, ekstrem olaylar arttı. ?: öngörüler (s. 127).</a:t>
            </a:r>
          </a:p>
          <a:p/>
          <a:p>
            <a:r>
              <a:t>KAYNAK: Kitap s. 121-127; ders planı 17. hafta 8. aşama.</a:t>
            </a:r>
          </a:p>
        </p:txBody>
      </p:sp>
      <p:sp>
        <p:nvSpPr>
          <p:cNvPr id="4" name="Slide Number Placeholder 3"/>
          <p:cNvSpPr>
            <a:spLocks noGrp="1"/>
          </p:cNvSpPr>
          <p:nvPr>
            <p:ph type="sldNum" idx="5" sz="quarter"/>
          </p:nvPr>
        </p:nvSpPr>
        <p:spPr/>
      </p:sp>
    </p:spTree>
  </p:cSld>
  <p:clrMapOvr>
    <a:masterClrMapping/>
  </p:clrMapOvr>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Dört sözcünün zincirlerini tek şeritte birleştirmek; 19. haftanın öngörülerine köprü kurmak (süreç ç'ye hazırlık).</a:t>
            </a:r>
          </a:p>
          <a:p/>
          <a:p>
            <a:r>
              <a:t>NASIL: Öğrenci şeritleriyle karşılaştırın. Üçüncü kutudaki tahminler kanıta dayanmalı; 19. haftada kitaptaki öngörülerle sınayacağız.</a:t>
            </a:r>
          </a:p>
          <a:p/>
          <a:p>
            <a:r>
              <a:t>BEKLENEN CEVAP: Geçmiş: ışınımsal etkenler, tektonik hareketler ve sera gazlarındaki doğal değişim; sıcak çağlar ve buzul çağları (son buzul çağı yaklaşık 10 bin yıl önce bitti). Bugün: insan faaliyetleri sera gazlarını artırdı (Antroposen); XX. yüzyılda +0,74 °C; deniz buzu ve kar örtüsü azaldı, ekstrem olaylar arttı. ?: öngörüler (s. 127).</a:t>
            </a:r>
          </a:p>
          <a:p/>
          <a:p>
            <a:r>
              <a:t>KAYNAK: Kitap s. 121-127; ders planı 17. hafta 8. aşama.</a:t>
            </a:r>
          </a:p>
        </p:txBody>
      </p:sp>
      <p:sp>
        <p:nvSpPr>
          <p:cNvPr id="4" name="Slide Number Placeholder 3"/>
          <p:cNvSpPr>
            <a:spLocks noGrp="1"/>
          </p:cNvSpPr>
          <p:nvPr>
            <p:ph type="sldNum" idx="5" sz="quarter"/>
          </p:nvPr>
        </p:nvSpPr>
        <p:spPr/>
      </p:sp>
    </p:spTree>
  </p:cSld>
  <p:clrMapOvr>
    <a:masterClrMapping/>
  </p:clrMapOvr>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öğrenme günlüğü aracını başlatmak (SDB1.2 öz düzenleme); form 17-19. haftalarda aynı kâğıtta sürer.</a:t>
            </a:r>
          </a:p>
          <a:p/>
          <a:p>
            <a:r>
              <a:t>SÜRE: Öğrenme günlüğü, çıkış kartı ve kanıt dosyası 8 dk: günlük 4 dk · çıkış kartı 3 dk · kanıt dosyası listesi 1 dk.</a:t>
            </a:r>
          </a:p>
          <a:p/>
          <a:p>
            <a:r>
              <a:t>NASIL: Kitabın s. 130'daki karekodlu formunun çıktısını dağıtın (öğrenci telefonu kullanılmaz). Üç başlığı yazdırın; form öğrencide kalır, 18 ve 19. haftalarda devam edilir. Ardından 1. dönem kanıt dosyasında eksiği olan öğrencilere listeyi elden verin (isim okunmaz).</a:t>
            </a:r>
          </a:p>
          <a:p/>
          <a:p>
            <a:r>
              <a:t>BEKLENEN CEVAP: Örnek: kanıt — buzullardaki hava kabarcıkları geçmişteki karbondioksiti saklıyor; soru — deniz buzu azalırsa kutup hayvanları ne yapar?; bağ — günlüğümdeki soğuk hava dalgası iklim değişikliğini değil hava durumunu gösterir.</a:t>
            </a:r>
          </a:p>
          <a:p/>
          <a:p>
            <a:r>
              <a:t>KAYNAK: Kitap s. 130 ('Öğrenme Günlüğü Formu' karekodu); program (2026) öğrenme kanıtları: öğrenme günlüğü.</a:t>
            </a:r>
          </a:p>
        </p:txBody>
      </p:sp>
      <p:sp>
        <p:nvSpPr>
          <p:cNvPr id="4" name="Slide Number Placeholder 3"/>
          <p:cNvSpPr>
            <a:spLocks noGrp="1"/>
          </p:cNvSpPr>
          <p:nvPr>
            <p:ph type="sldNum" idx="5" sz="quarter"/>
          </p:nvPr>
        </p:nvSpPr>
        <p:spPr/>
      </p:sp>
    </p:spTree>
  </p:cSld>
  <p:clrMapOvr>
    <a:masterClrMapping/>
  </p:clrMapOvr>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a:t>
            </a:r>
          </a:p>
          <a:p/>
          <a:p>
            <a:r>
              <a:t>NASIL: 3 dakika; kitapsız yazılır, yazıcılar toplar. Kartlar P2 katılım gözlemine işlenir.</a:t>
            </a:r>
          </a:p>
          <a:p/>
          <a:p>
            <a:r>
              <a:t>BEKLENEN CEVAP: 1) Işınımsal etkenler (eksen eğikliği ve yörünge değişimi), tektonik hareketler, sera gazlarındaki doğal değişim (ikisi yeterli). 2) Gulf Stream güçlendi, ılık ve tuzlu su Batı Avrupa'ya taşındı, yağış arttı; kuzeyde deniz buzu oluştu, yüksek enlemler soğudu ve buzullaştı. 3) 0,74 °C; deniz buzu ve buzul alanlarının azalması, kar örtüsü süresinin kısalması, permafrostun değişmesi (biri yeterli).</a:t>
            </a:r>
          </a:p>
          <a:p/>
          <a:p>
            <a:r>
              <a:t>KAYNAK: Ders planı 17. hafta çıkış kartı (sorular birebir); kitap s. 121-126.</a:t>
            </a:r>
          </a:p>
        </p:txBody>
      </p:sp>
      <p:sp>
        <p:nvSpPr>
          <p:cNvPr id="4" name="Slide Number Placeholder 3"/>
          <p:cNvSpPr>
            <a:spLocks noGrp="1"/>
          </p:cNvSpPr>
          <p:nvPr>
            <p:ph type="sldNum" idx="5" sz="quarter"/>
          </p:nvPr>
        </p:nvSpPr>
        <p:spPr/>
      </p:sp>
    </p:spTree>
  </p:cSld>
  <p:clrMapOvr>
    <a:masterClrMapping/>
  </p:clrMapOvr>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18. haftaya hazırlığı duyurmak.</a:t>
            </a:r>
          </a:p>
          <a:p/>
          <a:p>
            <a:r>
              <a:t>NASIL: Tahtaya da yazın. Gözlem günlüğü için telefon gerekmez: eksik günlerin MGM verisini öğretmen haftalık çıktı olarak verir. 18. hafta okul temelli planlama haftasıdır: not amaçlı sınav yoktur, günlükler grupça karşılaştırılacak.</a:t>
            </a:r>
          </a:p>
          <a:p/>
          <a:p>
            <a:r>
              <a:t>KAYNAK: Ders planı 17. hafta ev çalışması ve notlar.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5.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6.xml"/><Relationship Id="rId3"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7.xml"/><Relationship Id="rId3" Type="http://schemas.openxmlformats.org/officeDocument/2006/relationships/image" Target="../media/image11.jp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1.xml"/><Relationship Id="rId3"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3.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7.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9.xml"/><Relationship Id="rId3" Type="http://schemas.openxmlformats.org/officeDocument/2006/relationships/image" Target="../media/image1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0.xml"/><Relationship Id="rId3" Type="http://schemas.openxmlformats.org/officeDocument/2006/relationships/image" Target="../media/image16.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6.xml"/><Relationship Id="rId3" Type="http://schemas.openxmlformats.org/officeDocument/2006/relationships/image" Target="../media/image1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D3373A"/>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17.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17</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950" b="1" i="0">
                <a:solidFill>
                  <a:srgbClr val="FFFFFF"/>
                </a:solidFill>
                <a:latin typeface="Calibri"/>
              </a:rPr>
              <a:t>İklim Sisteminde Yaşanan Değişiklikler (I)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11-15 Ocak 2027 · 2 ders saati · Kitap s. 121-126</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COĞ.9.3.4</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İklim sistemi ve sürecinde meydana gelen değişiklikleri algılayabilme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28946" indent="-328946">
              <a:spcBef>
                <a:spcPts val="0"/>
              </a:spcBef>
              <a:spcAft>
                <a:spcPts val="500"/>
              </a:spcAft>
            </a:pPr>
            <a:r>
              <a:rPr lang="tr-TR" sz="2000" b="1" i="0">
                <a:solidFill>
                  <a:srgbClr val="FCC021"/>
                </a:solidFill>
                <a:latin typeface="Calibri"/>
              </a:rPr>
              <a:t>a)  </a:t>
            </a:r>
            <a:r>
              <a:rPr lang="tr-TR" sz="2000" b="0" i="0">
                <a:solidFill>
                  <a:srgbClr val="FFFFFF"/>
                </a:solidFill>
                <a:latin typeface="Calibri"/>
              </a:rPr>
              <a:t>İklim sistemi ve sürecinde meydana gelen değişiklikleri coğrafi temsiller aracılığıyla karşılaştırır.</a:t>
            </a:r>
          </a:p>
          <a:p>
            <a:pPr algn="l" marL="340187" indent="-340187">
              <a:spcBef>
                <a:spcPts val="0"/>
              </a:spcBef>
              <a:spcAft>
                <a:spcPts val="500"/>
              </a:spcAft>
            </a:pPr>
            <a:r>
              <a:rPr lang="tr-TR" sz="2000" b="1" i="0">
                <a:solidFill>
                  <a:srgbClr val="FCC021"/>
                </a:solidFill>
                <a:latin typeface="Calibri"/>
              </a:rPr>
              <a:t>b)  </a:t>
            </a:r>
            <a:r>
              <a:rPr lang="tr-TR" sz="2000" b="0" i="0">
                <a:solidFill>
                  <a:srgbClr val="FFFFFF"/>
                </a:solidFill>
                <a:latin typeface="Calibri"/>
              </a:rPr>
              <a:t>İklim sistemi ve sürecinde meydana gelen değişiklikleri sıralar.</a:t>
            </a:r>
          </a:p>
          <a:p>
            <a:pPr algn="l" marL="309283" indent="-309283">
              <a:spcBef>
                <a:spcPts val="0"/>
              </a:spcBef>
              <a:spcAft>
                <a:spcPts val="0"/>
              </a:spcAft>
            </a:pPr>
            <a:r>
              <a:rPr lang="tr-TR" sz="2000" b="1" i="0">
                <a:solidFill>
                  <a:srgbClr val="FCC021"/>
                </a:solidFill>
                <a:latin typeface="Calibri"/>
              </a:rPr>
              <a:t>c)  </a:t>
            </a:r>
            <a:r>
              <a:rPr lang="tr-TR" sz="2000" b="0" i="0">
                <a:solidFill>
                  <a:srgbClr val="FFFFFF"/>
                </a:solidFill>
                <a:latin typeface="Calibri"/>
              </a:rPr>
              <a:t>Küresel iklim değişikliğinin neden ve sonuçlarını yorumlar.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(B): İklim Türleri ve İklim Değişiklikleri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87 / 217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17. HAFTA</a:t>
            </a:r>
          </a:p>
        </p:txBody>
      </p:sp>
      <p:cxnSp>
        <p:nvCxnSpPr>
          <p:cNvPr id="6" name="Connector 5"/>
          <p:cNvCxnSpPr/>
          <p:nvPr/>
        </p:nvCxnSpPr>
        <p:spPr>
          <a:xfrm>
            <a:off x="1351254" y="2212848"/>
            <a:ext cx="9489185" cy="0"/>
          </a:xfrm>
          <a:prstGeom prst="line">
            <a:avLst/>
          </a:prstGeom>
          <a:ln w="50800">
            <a:solidFill>
              <a:srgbClr val="D9D9D9"/>
            </a:solidFill>
          </a:ln>
        </p:spPr>
      </p:cxnSp>
      <p:sp>
        <p:nvSpPr>
          <p:cNvPr id="7" name="Oval 6"/>
          <p:cNvSpPr/>
          <p:nvPr/>
        </p:nvSpPr>
        <p:spPr>
          <a:xfrm>
            <a:off x="967206"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Sınav dönütü</a:t>
            </a:r>
          </a:p>
        </p:txBody>
      </p:sp>
      <p:sp>
        <p:nvSpPr>
          <p:cNvPr id="9" name="TextBox 8"/>
          <p:cNvSpPr txBox="1"/>
          <p:nvPr/>
        </p:nvSpPr>
        <p:spPr>
          <a:xfrm>
            <a:off x="502920"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Ortak hatalar (sınav yapıldıysa)</a:t>
            </a:r>
          </a:p>
        </p:txBody>
      </p:sp>
      <p:sp>
        <p:nvSpPr>
          <p:cNvPr id="10" name="Oval 9"/>
          <p:cNvSpPr/>
          <p:nvPr/>
        </p:nvSpPr>
        <p:spPr>
          <a:xfrm>
            <a:off x="2865043"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400757"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Nereden biliyoruz?</a:t>
            </a:r>
          </a:p>
        </p:txBody>
      </p:sp>
      <p:sp>
        <p:nvSpPr>
          <p:cNvPr id="12" name="TextBox 11"/>
          <p:cNvSpPr txBox="1"/>
          <p:nvPr/>
        </p:nvSpPr>
        <p:spPr>
          <a:xfrm>
            <a:off x="2400757"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Bilim insanlarının kanıtları</a:t>
            </a:r>
          </a:p>
        </p:txBody>
      </p:sp>
      <p:sp>
        <p:nvSpPr>
          <p:cNvPr id="13" name="Oval 12"/>
          <p:cNvSpPr/>
          <p:nvPr/>
        </p:nvSpPr>
        <p:spPr>
          <a:xfrm>
            <a:off x="4762880"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4298594"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Neden değişir?</a:t>
            </a:r>
          </a:p>
        </p:txBody>
      </p:sp>
      <p:sp>
        <p:nvSpPr>
          <p:cNvPr id="15" name="TextBox 14"/>
          <p:cNvSpPr txBox="1"/>
          <p:nvPr/>
        </p:nvSpPr>
        <p:spPr>
          <a:xfrm>
            <a:off x="4298594"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Doğal faktörler</a:t>
            </a:r>
          </a:p>
        </p:txBody>
      </p:sp>
      <p:sp>
        <p:nvSpPr>
          <p:cNvPr id="16" name="Oval 15"/>
          <p:cNvSpPr/>
          <p:nvPr/>
        </p:nvSpPr>
        <p:spPr>
          <a:xfrm>
            <a:off x="6660717"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6196431"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Panama'dan Avrupa'ya</a:t>
            </a:r>
          </a:p>
        </p:txBody>
      </p:sp>
      <p:sp>
        <p:nvSpPr>
          <p:cNvPr id="18" name="TextBox 17"/>
          <p:cNvSpPr txBox="1"/>
          <p:nvPr/>
        </p:nvSpPr>
        <p:spPr>
          <a:xfrm>
            <a:off x="6196431"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Olay zinciri (s. 123)</a:t>
            </a:r>
          </a:p>
        </p:txBody>
      </p:sp>
      <p:sp>
        <p:nvSpPr>
          <p:cNvPr id="19" name="Oval 18"/>
          <p:cNvSpPr/>
          <p:nvPr/>
        </p:nvSpPr>
        <p:spPr>
          <a:xfrm>
            <a:off x="8558554" y="1828800"/>
            <a:ext cx="768096" cy="76809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8094268"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Buzul çağları</a:t>
            </a:r>
          </a:p>
        </p:txBody>
      </p:sp>
      <p:sp>
        <p:nvSpPr>
          <p:cNvPr id="21" name="TextBox 20"/>
          <p:cNvSpPr txBox="1"/>
          <p:nvPr/>
        </p:nvSpPr>
        <p:spPr>
          <a:xfrm>
            <a:off x="8094268"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İnsan faaliyetleri ve geçmiş</a:t>
            </a:r>
          </a:p>
        </p:txBody>
      </p:sp>
      <p:sp>
        <p:nvSpPr>
          <p:cNvPr id="22" name="Oval 21"/>
          <p:cNvSpPr/>
          <p:nvPr/>
        </p:nvSpPr>
        <p:spPr>
          <a:xfrm>
            <a:off x="10456391"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6</a:t>
            </a:r>
          </a:p>
        </p:txBody>
      </p:sp>
      <p:sp>
        <p:nvSpPr>
          <p:cNvPr id="23" name="Rounded Rectangle 22"/>
          <p:cNvSpPr/>
          <p:nvPr/>
        </p:nvSpPr>
        <p:spPr>
          <a:xfrm>
            <a:off x="9992105" y="2788920"/>
            <a:ext cx="1696669"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XX. yüzyıl</a:t>
            </a:r>
          </a:p>
        </p:txBody>
      </p:sp>
      <p:sp>
        <p:nvSpPr>
          <p:cNvPr id="24" name="TextBox 23"/>
          <p:cNvSpPr txBox="1"/>
          <p:nvPr/>
        </p:nvSpPr>
        <p:spPr>
          <a:xfrm>
            <a:off x="9992105" y="4041648"/>
            <a:ext cx="1696669"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0,74 °C'nin sonuçları</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88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dönem 2. yazılı: ortak hatalar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DÖNÜT · 12 dk</a:t>
            </a:r>
          </a:p>
        </p:txBody>
      </p:sp>
      <p:sp>
        <p:nvSpPr>
          <p:cNvPr id="6" name="Rounded Rectangle 5"/>
          <p:cNvSpPr/>
          <p:nvPr/>
        </p:nvSpPr>
        <p:spPr>
          <a:xfrm>
            <a:off x="502920" y="1261872"/>
            <a:ext cx="3749039" cy="102412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40080" y="1481328"/>
            <a:ext cx="585216" cy="58521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1</a:t>
            </a:r>
          </a:p>
        </p:txBody>
      </p:sp>
      <p:sp>
        <p:nvSpPr>
          <p:cNvPr id="8" name="TextBox 7"/>
          <p:cNvSpPr txBox="1"/>
          <p:nvPr/>
        </p:nvSpPr>
        <p:spPr>
          <a:xfrm>
            <a:off x="1371600" y="1261872"/>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Soruyu yeniden oku: ne soruluyordu?</a:t>
            </a:r>
          </a:p>
        </p:txBody>
      </p:sp>
      <p:sp>
        <p:nvSpPr>
          <p:cNvPr id="9" name="Rounded Rectangle 8"/>
          <p:cNvSpPr/>
          <p:nvPr/>
        </p:nvSpPr>
        <p:spPr>
          <a:xfrm>
            <a:off x="502920" y="2432304"/>
            <a:ext cx="3749039" cy="1024128"/>
          </a:xfrm>
          <a:prstGeom prst="roundRect">
            <a:avLst>
              <a:gd name="adj" fmla="val 12000"/>
            </a:avLst>
          </a:prstGeom>
          <a:solidFill>
            <a:srgbClr val="F0F0F0"/>
          </a:solidFill>
          <a:ln>
            <a:noFill/>
          </a:ln>
          <a:effectLst/>
        </p:spPr>
        <p:txBody>
          <a:bodyPr rtlCol="0" anchor="ctr"/>
          <a:lstStyle/>
          <a:p/>
        </p:txBody>
      </p:sp>
      <p:sp>
        <p:nvSpPr>
          <p:cNvPr id="10" name="Oval 9"/>
          <p:cNvSpPr/>
          <p:nvPr/>
        </p:nvSpPr>
        <p:spPr>
          <a:xfrm>
            <a:off x="640080" y="2651760"/>
            <a:ext cx="585216" cy="58521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2</a:t>
            </a:r>
          </a:p>
        </p:txBody>
      </p:sp>
      <p:sp>
        <p:nvSpPr>
          <p:cNvPr id="11" name="TextBox 10"/>
          <p:cNvSpPr txBox="1"/>
          <p:nvPr/>
        </p:nvSpPr>
        <p:spPr>
          <a:xfrm>
            <a:off x="1371600" y="2432304"/>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Ortak hatayı bul: nerede yanıldık?</a:t>
            </a:r>
          </a:p>
        </p:txBody>
      </p:sp>
      <p:sp>
        <p:nvSpPr>
          <p:cNvPr id="12" name="Rounded Rectangle 11"/>
          <p:cNvSpPr/>
          <p:nvPr/>
        </p:nvSpPr>
        <p:spPr>
          <a:xfrm>
            <a:off x="502920" y="3602736"/>
            <a:ext cx="3749039" cy="1024128"/>
          </a:xfrm>
          <a:prstGeom prst="roundRect">
            <a:avLst>
              <a:gd name="adj" fmla="val 12000"/>
            </a:avLst>
          </a:prstGeom>
          <a:solidFill>
            <a:srgbClr val="F0F0F0"/>
          </a:solidFill>
          <a:ln>
            <a:noFill/>
          </a:ln>
          <a:effectLst/>
        </p:spPr>
        <p:txBody>
          <a:bodyPr rtlCol="0" anchor="ctr"/>
          <a:lstStyle/>
          <a:p/>
        </p:txBody>
      </p:sp>
      <p:sp>
        <p:nvSpPr>
          <p:cNvPr id="13" name="Oval 12"/>
          <p:cNvSpPr/>
          <p:nvPr/>
        </p:nvSpPr>
        <p:spPr>
          <a:xfrm>
            <a:off x="640080" y="3822192"/>
            <a:ext cx="585216" cy="58521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400" b="1" i="0">
                <a:solidFill>
                  <a:srgbClr val="FFFFFF"/>
                </a:solidFill>
                <a:latin typeface="Calibri"/>
              </a:rPr>
              <a:t>3</a:t>
            </a:r>
          </a:p>
        </p:txBody>
      </p:sp>
      <p:sp>
        <p:nvSpPr>
          <p:cNvPr id="14" name="TextBox 13"/>
          <p:cNvSpPr txBox="1"/>
          <p:nvPr/>
        </p:nvSpPr>
        <p:spPr>
          <a:xfrm>
            <a:off x="1371600" y="3602736"/>
            <a:ext cx="2788920" cy="102412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Doğru çözümü defterine yaz.</a:t>
            </a:r>
          </a:p>
        </p:txBody>
      </p:sp>
      <p:graphicFrame>
        <p:nvGraphicFramePr>
          <p:cNvPr id="15" name="Table 14"/>
          <p:cNvGraphicFramePr>
            <a:graphicFrameLocks noGrp="1"/>
          </p:cNvGraphicFramePr>
          <p:nvPr/>
        </p:nvGraphicFramePr>
        <p:xfrm>
          <a:off x="4480559" y="1261872"/>
          <a:ext cx="7205472" cy="3154680"/>
        </p:xfrm>
        <a:graphic>
          <a:graphicData uri="http://schemas.openxmlformats.org/drawingml/2006/table">
            <a:tbl>
              <a:tblPr firstRow="1" bandRow="1">
                <a:tableStyleId>{5C22544A-7EE6-4342-B048-85BDC9FD1C3A}</a:tableStyleId>
              </a:tblPr>
              <a:tblGrid>
                <a:gridCol w="914400"/>
                <a:gridCol w="2514600"/>
                <a:gridCol w="2514600"/>
                <a:gridCol w="1261872"/>
              </a:tblGrid>
              <a:tr h="548640">
                <a:tc>
                  <a:txBody>
                    <a:bodyPr wrap="square"/>
                    <a:lstStyle/>
                    <a:p>
                      <a:pPr algn="ctr">
                        <a:spcBef>
                          <a:spcPts val="0"/>
                        </a:spcBef>
                        <a:spcAft>
                          <a:spcPts val="0"/>
                        </a:spcAft>
                      </a:pPr>
                      <a:r>
                        <a:rPr lang="tr-TR" sz="1700" b="1" i="0">
                          <a:solidFill>
                            <a:srgbClr val="FFFFFF"/>
                          </a:solidFill>
                          <a:latin typeface="Calibri"/>
                        </a:rPr>
                        <a:t>Soru</a:t>
                      </a:r>
                    </a:p>
                  </a:txBody>
                  <a:tcPr marL="54864" marR="54864" marT="18288" marB="18288" anchor="ctr">
                    <a:solidFill>
                      <a:srgbClr val="D3373A"/>
                    </a:solidFill>
                  </a:tcPr>
                </a:tc>
                <a:tc>
                  <a:txBody>
                    <a:bodyPr wrap="square"/>
                    <a:lstStyle/>
                    <a:p>
                      <a:pPr algn="ctr">
                        <a:spcBef>
                          <a:spcPts val="0"/>
                        </a:spcBef>
                        <a:spcAft>
                          <a:spcPts val="0"/>
                        </a:spcAft>
                      </a:pPr>
                      <a:r>
                        <a:rPr lang="tr-TR" sz="1700" b="1" i="0">
                          <a:solidFill>
                            <a:srgbClr val="FFFFFF"/>
                          </a:solidFill>
                          <a:latin typeface="Calibri"/>
                        </a:rPr>
                        <a:t>Ortak hata</a:t>
                      </a:r>
                    </a:p>
                  </a:txBody>
                  <a:tcPr marL="54864" marR="54864" marT="18288" marB="18288" anchor="ctr">
                    <a:solidFill>
                      <a:srgbClr val="D3373A"/>
                    </a:solidFill>
                  </a:tcPr>
                </a:tc>
                <a:tc>
                  <a:txBody>
                    <a:bodyPr wrap="square"/>
                    <a:lstStyle/>
                    <a:p>
                      <a:pPr algn="ctr">
                        <a:spcBef>
                          <a:spcPts val="0"/>
                        </a:spcBef>
                        <a:spcAft>
                          <a:spcPts val="0"/>
                        </a:spcAft>
                      </a:pPr>
                      <a:r>
                        <a:rPr lang="tr-TR" sz="1700" b="1" i="0">
                          <a:solidFill>
                            <a:srgbClr val="FFFFFF"/>
                          </a:solidFill>
                          <a:latin typeface="Calibri"/>
                        </a:rPr>
                        <a:t>Doğru çözüm</a:t>
                      </a:r>
                    </a:p>
                  </a:txBody>
                  <a:tcPr marL="54864" marR="54864" marT="18288" marB="18288" anchor="ctr">
                    <a:solidFill>
                      <a:srgbClr val="D3373A"/>
                    </a:solidFill>
                  </a:tcPr>
                </a:tc>
                <a:tc>
                  <a:txBody>
                    <a:bodyPr wrap="square"/>
                    <a:lstStyle/>
                    <a:p>
                      <a:pPr algn="ctr">
                        <a:spcBef>
                          <a:spcPts val="0"/>
                        </a:spcBef>
                        <a:spcAft>
                          <a:spcPts val="0"/>
                        </a:spcAft>
                      </a:pPr>
                      <a:r>
                        <a:rPr lang="tr-TR" sz="1700" b="1" i="0">
                          <a:solidFill>
                            <a:srgbClr val="FFFFFF"/>
                          </a:solidFill>
                          <a:latin typeface="Calibri"/>
                        </a:rPr>
                        <a:t>Kitap</a:t>
                      </a:r>
                    </a:p>
                  </a:txBody>
                  <a:tcPr marL="54864" marR="54864" marT="18288" marB="18288" anchor="ctr">
                    <a:solidFill>
                      <a:srgbClr val="D3373A"/>
                    </a:solidFill>
                  </a:tcPr>
                </a:tc>
              </a:tr>
              <a:tr h="868680">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FFFFF"/>
                    </a:solidFill>
                  </a:tcPr>
                </a:tc>
              </a:tr>
              <a:tr h="868680">
                <a:tc>
                  <a:txBody>
                    <a:bodyPr wrap="square"/>
                    <a:lstStyle/>
                    <a:p>
                      <a:pPr algn="ctr">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0F0F0"/>
                    </a:solidFill>
                  </a:tcPr>
                </a:tc>
              </a:tr>
              <a:tr h="868680">
                <a:tc>
                  <a:txBody>
                    <a:bodyPr wrap="square"/>
                    <a:lstStyle/>
                    <a:p>
                      <a:pPr algn="ctr">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ctr">
                        <a:spcBef>
                          <a:spcPts val="0"/>
                        </a:spcBef>
                        <a:spcAft>
                          <a:spcPts val="0"/>
                        </a:spcAft>
                      </a:pPr>
                      <a:r>
                        <a:rPr lang="tr-TR" sz="1800" b="0" i="0">
                          <a:solidFill>
                            <a:srgbClr val="262626"/>
                          </a:solidFill>
                          <a:latin typeface="Calibri"/>
                        </a:rPr>
                        <a:t>s. …</a:t>
                      </a:r>
                    </a:p>
                  </a:txBody>
                  <a:tcPr marL="54864" marR="54864" marT="18288" marB="18288" anchor="ctr">
                    <a:solidFill>
                      <a:srgbClr val="FFFFFF"/>
                    </a:solidFill>
                  </a:tcPr>
                </a:tc>
              </a:tr>
            </a:tbl>
          </a:graphicData>
        </a:graphic>
      </p:graphicFrame>
      <p:sp>
        <p:nvSpPr>
          <p:cNvPr id="16" name="Rounded Rectangle 15"/>
          <p:cNvSpPr/>
          <p:nvPr/>
        </p:nvSpPr>
        <p:spPr>
          <a:xfrm>
            <a:off x="502920" y="4828032"/>
            <a:ext cx="5486400" cy="1325880"/>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Öncelikli çıktı:</a:t>
            </a:r>
            <a:r>
              <a:rPr lang="tr-TR" sz="1900" b="0" i="0">
                <a:solidFill>
                  <a:srgbClr val="262626"/>
                </a:solidFill>
                <a:latin typeface="Calibri"/>
              </a:rPr>
              <a:t> iklim sisteminin bileşenleri — atmosfer, hidrosfer, litosfer, kriyosfer, biyosfer (kitap s. 89-91)</a:t>
            </a:r>
          </a:p>
        </p:txBody>
      </p:sp>
      <p:sp>
        <p:nvSpPr>
          <p:cNvPr id="17" name="Rounded Rectangle 16"/>
          <p:cNvSpPr/>
          <p:nvPr/>
        </p:nvSpPr>
        <p:spPr>
          <a:xfrm>
            <a:off x="6172200" y="4828032"/>
            <a:ext cx="5516575" cy="13258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İtiraz süresi: 5 iş günü</a:t>
            </a:r>
            <a:r>
              <a:rPr lang="tr-TR" sz="1900" b="0" i="0">
                <a:solidFill>
                  <a:srgbClr val="262626"/>
                </a:solidFill>
                <a:latin typeface="Calibri"/>
              </a:rPr>
              <a:t> · Kendi eksik başlığını işaretle, tekrar planına yaz.</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89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değişti mi? Nereden bileceğiz?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KÖPRÜ</a:t>
            </a:r>
          </a:p>
        </p:txBody>
      </p:sp>
      <p:sp>
        <p:nvSpPr>
          <p:cNvPr id="6" name="TextBox 5"/>
          <p:cNvSpPr txBox="1"/>
          <p:nvPr/>
        </p:nvSpPr>
        <p:spPr>
          <a:xfrm>
            <a:off x="502920" y="1261872"/>
            <a:ext cx="5760720"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9. haftadaki Başlarken (s. 76):</a:t>
            </a:r>
          </a:p>
        </p:txBody>
      </p:sp>
      <p:sp>
        <p:nvSpPr>
          <p:cNvPr id="7" name="Rounded Rectangle 6"/>
          <p:cNvSpPr/>
          <p:nvPr/>
        </p:nvSpPr>
        <p:spPr>
          <a:xfrm>
            <a:off x="502920" y="1673352"/>
            <a:ext cx="5760720" cy="192024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1673352"/>
            <a:ext cx="118872" cy="1920240"/>
          </a:xfrm>
          <a:prstGeom prst="rect">
            <a:avLst/>
          </a:prstGeom>
          <a:solidFill>
            <a:srgbClr val="FCC021"/>
          </a:solidFill>
          <a:ln>
            <a:noFill/>
          </a:ln>
          <a:effectLst/>
        </p:spPr>
        <p:txBody>
          <a:bodyPr rtlCol="0" anchor="ctr"/>
          <a:lstStyle/>
          <a:p/>
        </p:txBody>
      </p:sp>
      <p:sp>
        <p:nvSpPr>
          <p:cNvPr id="9" name="TextBox 8"/>
          <p:cNvSpPr txBox="1"/>
          <p:nvPr/>
        </p:nvSpPr>
        <p:spPr>
          <a:xfrm>
            <a:off x="777240" y="1673352"/>
            <a:ext cx="5349240" cy="1920240"/>
          </a:xfrm>
          <a:prstGeom prst="rect">
            <a:avLst/>
          </a:prstGeom>
          <a:noFill/>
        </p:spPr>
        <p:txBody>
          <a:bodyPr wrap="square" anchor="ctr" lIns="73152" rIns="73152" tIns="36576" bIns="36576">
            <a:noAutofit/>
          </a:bodyPr>
          <a:lstStyle/>
          <a:p>
            <a:pPr algn="l">
              <a:spcBef>
                <a:spcPts val="0"/>
              </a:spcBef>
              <a:spcAft>
                <a:spcPts val="0"/>
              </a:spcAft>
            </a:pPr>
            <a:r>
              <a:rPr lang="tr-TR" sz="2100" b="0" i="1">
                <a:solidFill>
                  <a:srgbClr val="262626"/>
                </a:solidFill>
                <a:latin typeface="Calibri"/>
              </a:rPr>
              <a:t>“Bu tür değişimler kısa süreli etkiler meydana getirebilir ancak şehirdeki tarım planlamasında uzun yıllar boyunca gözlemlenen sıcaklık ve yağış özellikleri dikkate alınır.”</a:t>
            </a:r>
          </a:p>
        </p:txBody>
      </p:sp>
      <p:sp>
        <p:nvSpPr>
          <p:cNvPr id="10" name="TextBox 9"/>
          <p:cNvSpPr txBox="1"/>
          <p:nvPr/>
        </p:nvSpPr>
        <p:spPr>
          <a:xfrm>
            <a:off x="6492240" y="1261872"/>
            <a:ext cx="5196535" cy="384048"/>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767676"/>
                </a:solidFill>
                <a:latin typeface="Calibri"/>
              </a:rPr>
              <a:t>İklimi inceleyen bilim insanı (s. 77):</a:t>
            </a:r>
          </a:p>
        </p:txBody>
      </p:sp>
      <p:sp>
        <p:nvSpPr>
          <p:cNvPr id="11" name="Rounded Rectangle 10"/>
          <p:cNvSpPr/>
          <p:nvPr/>
        </p:nvSpPr>
        <p:spPr>
          <a:xfrm>
            <a:off x="6492240" y="1673352"/>
            <a:ext cx="5196535" cy="1920240"/>
          </a:xfrm>
          <a:prstGeom prst="roundRect">
            <a:avLst>
              <a:gd name="adj" fmla="val 8000"/>
            </a:avLst>
          </a:prstGeom>
          <a:solidFill>
            <a:srgbClr val="F0F0F0"/>
          </a:solidFill>
          <a:ln>
            <a:noFill/>
          </a:ln>
          <a:effectLst/>
        </p:spPr>
        <p:txBody>
          <a:bodyPr rtlCol="0" anchor="ctr"/>
          <a:lstStyle/>
          <a:p/>
        </p:txBody>
      </p:sp>
      <p:sp>
        <p:nvSpPr>
          <p:cNvPr id="12" name="Rectangle 11"/>
          <p:cNvSpPr/>
          <p:nvPr/>
        </p:nvSpPr>
        <p:spPr>
          <a:xfrm>
            <a:off x="6492240" y="1673352"/>
            <a:ext cx="118872" cy="1920240"/>
          </a:xfrm>
          <a:prstGeom prst="rect">
            <a:avLst/>
          </a:prstGeom>
          <a:solidFill>
            <a:srgbClr val="D3373A"/>
          </a:solidFill>
          <a:ln>
            <a:noFill/>
          </a:ln>
          <a:effectLst/>
        </p:spPr>
        <p:txBody>
          <a:bodyPr rtlCol="0" anchor="ctr"/>
          <a:lstStyle/>
          <a:p/>
        </p:txBody>
      </p:sp>
      <p:sp>
        <p:nvSpPr>
          <p:cNvPr id="13" name="TextBox 12"/>
          <p:cNvSpPr txBox="1"/>
          <p:nvPr/>
        </p:nvSpPr>
        <p:spPr>
          <a:xfrm>
            <a:off x="6766560" y="1673352"/>
            <a:ext cx="4785055" cy="19202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Klimatolog (iklim bilimci) … Hava olaylarının uzun dönem ortalamaları ve uç değerlerini, iklimin geçmiş ve gelecekteki olası değişimini inceler.</a:t>
            </a:r>
          </a:p>
        </p:txBody>
      </p:sp>
      <p:sp>
        <p:nvSpPr>
          <p:cNvPr id="14" name="Rounded Rectangle 13"/>
          <p:cNvSpPr/>
          <p:nvPr/>
        </p:nvSpPr>
        <p:spPr>
          <a:xfrm>
            <a:off x="502920" y="3822192"/>
            <a:ext cx="11185855" cy="17830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0"/>
              </a:spcAft>
            </a:pPr>
            <a:r>
              <a:rPr lang="tr-TR" sz="2600" b="1" i="0">
                <a:solidFill>
                  <a:srgbClr val="262626"/>
                </a:solidFill>
                <a:latin typeface="Calibri"/>
              </a:rPr>
              <a:t>Bir yerin ikliminin geçmişte bugünkünden farklı olduğunu kanıtlamak isteyen bir araştırmacı neye bakmalı?</a:t>
            </a:r>
          </a:p>
        </p:txBody>
      </p:sp>
      <p:sp>
        <p:nvSpPr>
          <p:cNvPr id="15" name="Rounded Rectangle 14"/>
          <p:cNvSpPr/>
          <p:nvPr/>
        </p:nvSpPr>
        <p:spPr>
          <a:xfrm>
            <a:off x="502920" y="5724144"/>
            <a:ext cx="11185855" cy="548640"/>
          </a:xfrm>
          <a:prstGeom prst="roundRect">
            <a:avLst>
              <a:gd name="adj" fmla="val 8000"/>
            </a:avLst>
          </a:prstGeom>
          <a:solidFill>
            <a:srgbClr val="D3373A"/>
          </a:solidFill>
          <a:ln>
            <a:noFill/>
          </a:ln>
          <a:effectLst/>
        </p:spPr>
        <p:txBody>
          <a:bodyPr rtlCol="0" anchor="ctr" wrap="square" lIns="128016" rIns="128016" tIns="0" bIns="0">
            <a:noAutofit/>
          </a:bodyPr>
          <a:lstStyle/>
          <a:p>
            <a:pPr algn="ctr">
              <a:spcBef>
                <a:spcPts val="0"/>
              </a:spcBef>
              <a:spcAft>
                <a:spcPts val="0"/>
              </a:spcAft>
            </a:pPr>
            <a:r>
              <a:rPr lang="tr-TR" sz="2000" b="1" i="0">
                <a:solidFill>
                  <a:srgbClr val="FFFFFF"/>
                </a:solidFill>
                <a:latin typeface="Calibri"/>
              </a:rPr>
              <a:t>DÜŞÜN 1 dk  →  EŞLEŞ 1 dk  →  iki kanıt öner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76-77</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90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Bilim insanlarının kanıtları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7043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767676"/>
                </a:solidFill>
                <a:latin typeface="Calibri"/>
              </a:rPr>
              <a:t>Bilim insanları iklim değişimlerini araştırırken şu bulguları kullanır (kitap s. 121):</a:t>
            </a:r>
          </a:p>
        </p:txBody>
      </p:sp>
      <p:sp>
        <p:nvSpPr>
          <p:cNvPr id="7" name="Rounded Rectangle 6"/>
          <p:cNvSpPr/>
          <p:nvPr/>
        </p:nvSpPr>
        <p:spPr>
          <a:xfrm>
            <a:off x="502920" y="1673352"/>
            <a:ext cx="3594506" cy="29718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673352"/>
            <a:ext cx="3594506" cy="530352"/>
          </a:xfrm>
          <a:prstGeom prst="roundRect">
            <a:avLst>
              <a:gd name="adj" fmla="val 25000"/>
            </a:avLst>
          </a:prstGeom>
          <a:solidFill>
            <a:srgbClr val="2E7D32"/>
          </a:solidFill>
          <a:ln>
            <a:noFill/>
          </a:ln>
          <a:effectLst/>
        </p:spPr>
        <p:txBody>
          <a:bodyPr rtlCol="0" anchor="ctr"/>
          <a:lstStyle/>
          <a:p/>
        </p:txBody>
      </p:sp>
      <p:sp>
        <p:nvSpPr>
          <p:cNvPr id="9" name="Rectangle 8"/>
          <p:cNvSpPr/>
          <p:nvPr/>
        </p:nvSpPr>
        <p:spPr>
          <a:xfrm>
            <a:off x="502920" y="1938528"/>
            <a:ext cx="3594506" cy="265176"/>
          </a:xfrm>
          <a:prstGeom prst="rect">
            <a:avLst/>
          </a:prstGeom>
          <a:solidFill>
            <a:srgbClr val="2E7D32"/>
          </a:solidFill>
          <a:ln>
            <a:noFill/>
          </a:ln>
          <a:effectLst/>
        </p:spPr>
        <p:txBody>
          <a:bodyPr rtlCol="0" anchor="ctr"/>
          <a:lstStyle/>
          <a:p/>
        </p:txBody>
      </p:sp>
      <p:sp>
        <p:nvSpPr>
          <p:cNvPr id="10" name="TextBox 9"/>
          <p:cNvSpPr txBox="1"/>
          <p:nvPr/>
        </p:nvSpPr>
        <p:spPr>
          <a:xfrm>
            <a:off x="594360" y="16733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Canlılardan</a:t>
            </a:r>
          </a:p>
        </p:txBody>
      </p:sp>
      <p:sp>
        <p:nvSpPr>
          <p:cNvPr id="11" name="TextBox 10"/>
          <p:cNvSpPr txBox="1"/>
          <p:nvPr/>
        </p:nvSpPr>
        <p:spPr>
          <a:xfrm>
            <a:off x="612648" y="2276856"/>
            <a:ext cx="3375050" cy="229514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bitki ve hayvan fosilleri</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geçmiş dönemlere ait relikt (kalıntı) bitkiler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asırlık ağaçların yaş halkaları</a:t>
            </a:r>
          </a:p>
        </p:txBody>
      </p:sp>
      <p:sp>
        <p:nvSpPr>
          <p:cNvPr id="12" name="Rounded Rectangle 11"/>
          <p:cNvSpPr/>
          <p:nvPr/>
        </p:nvSpPr>
        <p:spPr>
          <a:xfrm>
            <a:off x="4298594" y="1673352"/>
            <a:ext cx="3594506" cy="29718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4298594" y="1673352"/>
            <a:ext cx="3594506"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4298594" y="1938528"/>
            <a:ext cx="3594506" cy="265176"/>
          </a:xfrm>
          <a:prstGeom prst="rect">
            <a:avLst/>
          </a:prstGeom>
          <a:solidFill>
            <a:srgbClr val="4F4F4F"/>
          </a:solidFill>
          <a:ln>
            <a:noFill/>
          </a:ln>
          <a:effectLst/>
        </p:spPr>
        <p:txBody>
          <a:bodyPr rtlCol="0" anchor="ctr"/>
          <a:lstStyle/>
          <a:p/>
        </p:txBody>
      </p:sp>
      <p:sp>
        <p:nvSpPr>
          <p:cNvPr id="15" name="TextBox 14"/>
          <p:cNvSpPr txBox="1"/>
          <p:nvPr/>
        </p:nvSpPr>
        <p:spPr>
          <a:xfrm>
            <a:off x="4390034" y="16733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Yerden ve sudan</a:t>
            </a:r>
          </a:p>
        </p:txBody>
      </p:sp>
      <p:sp>
        <p:nvSpPr>
          <p:cNvPr id="16" name="TextBox 15"/>
          <p:cNvSpPr txBox="1"/>
          <p:nvPr/>
        </p:nvSpPr>
        <p:spPr>
          <a:xfrm>
            <a:off x="4408322" y="2276856"/>
            <a:ext cx="3375050" cy="229514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tortulların fiziksel ve kimyasal özellikleri</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okyanus tabanlarındaki çökellerin bileşimi</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deniz ve göl kenarındaki taraçalar</a:t>
            </a:r>
          </a:p>
        </p:txBody>
      </p:sp>
      <p:sp>
        <p:nvSpPr>
          <p:cNvPr id="17" name="Rounded Rectangle 16"/>
          <p:cNvSpPr/>
          <p:nvPr/>
        </p:nvSpPr>
        <p:spPr>
          <a:xfrm>
            <a:off x="8094268" y="1673352"/>
            <a:ext cx="3594506" cy="297180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8094268" y="1673352"/>
            <a:ext cx="3594506" cy="530352"/>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8094268" y="1938528"/>
            <a:ext cx="3594506" cy="265176"/>
          </a:xfrm>
          <a:prstGeom prst="rect">
            <a:avLst/>
          </a:prstGeom>
          <a:solidFill>
            <a:srgbClr val="2C6696"/>
          </a:solidFill>
          <a:ln>
            <a:noFill/>
          </a:ln>
          <a:effectLst/>
        </p:spPr>
        <p:txBody>
          <a:bodyPr rtlCol="0" anchor="ctr"/>
          <a:lstStyle/>
          <a:p/>
        </p:txBody>
      </p:sp>
      <p:sp>
        <p:nvSpPr>
          <p:cNvPr id="20" name="TextBox 19"/>
          <p:cNvSpPr txBox="1"/>
          <p:nvPr/>
        </p:nvSpPr>
        <p:spPr>
          <a:xfrm>
            <a:off x="8185708" y="167335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Buzdan</a:t>
            </a:r>
          </a:p>
        </p:txBody>
      </p:sp>
      <p:sp>
        <p:nvSpPr>
          <p:cNvPr id="21" name="TextBox 20"/>
          <p:cNvSpPr txBox="1"/>
          <p:nvPr/>
        </p:nvSpPr>
        <p:spPr>
          <a:xfrm>
            <a:off x="8203996" y="2276856"/>
            <a:ext cx="3375050" cy="229514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buzul örtüleri</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buzul aşındırma ve biriktirme şekilleri</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buzullardaki hava kabarcıklarından alınan örnekler (s. 122)</a:t>
            </a:r>
          </a:p>
        </p:txBody>
      </p:sp>
      <p:sp>
        <p:nvSpPr>
          <p:cNvPr id="22" name="Rounded Rectangle 21"/>
          <p:cNvSpPr/>
          <p:nvPr/>
        </p:nvSpPr>
        <p:spPr>
          <a:xfrm>
            <a:off x="502920" y="4828032"/>
            <a:ext cx="11185855" cy="141732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l">
              <a:spcBef>
                <a:spcPts val="0"/>
              </a:spcBef>
              <a:spcAft>
                <a:spcPts val="0"/>
              </a:spcAft>
            </a:pPr>
            <a:r>
              <a:rPr lang="tr-TR" sz="2100" b="0" i="0">
                <a:solidFill>
                  <a:srgbClr val="262626"/>
                </a:solidFill>
                <a:latin typeface="Calibri"/>
              </a:rPr>
              <a:t>Bizim on haftalık gözlem günlüğümüz tek başına iklim değişikliğinin kanıtı olmaz: iklim, uzun yıllar boyunca gözlemlenen özelliklerdir. Uzun yıllar tutulan ölçüm kayıtları ise kanıttır.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91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İklim sistemi hep aynı mıydı?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3.1.4</a:t>
            </a:r>
          </a:p>
        </p:txBody>
      </p:sp>
      <p:sp>
        <p:nvSpPr>
          <p:cNvPr id="6" name="TextBox 5"/>
          <p:cNvSpPr txBox="1"/>
          <p:nvPr/>
        </p:nvSpPr>
        <p:spPr>
          <a:xfrm>
            <a:off x="502920" y="1170432"/>
            <a:ext cx="11185855" cy="566928"/>
          </a:xfrm>
          <a:prstGeom prst="rect">
            <a:avLst/>
          </a:prstGeom>
          <a:noFill/>
        </p:spPr>
        <p:txBody>
          <a:bodyPr wrap="square" anchor="ctr" lIns="73152" rIns="73152" tIns="36576" bIns="36576">
            <a:noAutofit/>
          </a:bodyPr>
          <a:lstStyle/>
          <a:p>
            <a:pPr algn="l">
              <a:spcBef>
                <a:spcPts val="0"/>
              </a:spcBef>
              <a:spcAft>
                <a:spcPts val="0"/>
              </a:spcAft>
            </a:pPr>
            <a:r>
              <a:rPr lang="tr-TR" sz="2050" b="1" i="0">
                <a:solidFill>
                  <a:srgbClr val="D3373A"/>
                </a:solidFill>
                <a:latin typeface="Calibri"/>
              </a:rPr>
              <a:t>İklim sistemi bileşenlerinde meydana gelen değişimler iklim özelliklerini doğrudan etkilemektedir.</a:t>
            </a:r>
          </a:p>
        </p:txBody>
      </p:sp>
      <p:sp>
        <p:nvSpPr>
          <p:cNvPr id="7" name="Rounded Rectangle 6"/>
          <p:cNvSpPr/>
          <p:nvPr/>
        </p:nvSpPr>
        <p:spPr>
          <a:xfrm>
            <a:off x="502920" y="2194560"/>
            <a:ext cx="2508427" cy="1188720"/>
          </a:xfrm>
          <a:prstGeom prst="roundRect">
            <a:avLst>
              <a:gd name="adj" fmla="val 12000"/>
            </a:avLst>
          </a:prstGeom>
          <a:solidFill>
            <a:srgbClr val="4F4F4F"/>
          </a:solidFill>
          <a:ln>
            <a:noFill/>
          </a:ln>
          <a:effectLst/>
        </p:spPr>
        <p:txBody>
          <a:bodyPr rtlCol="0" anchor="ctr" wrap="square" lIns="73152" rIns="73152" tIns="54864" bIns="54864">
            <a:noAutofit/>
          </a:bodyPr>
          <a:lstStyle/>
          <a:p>
            <a:pPr algn="ctr">
              <a:spcBef>
                <a:spcPts val="0"/>
              </a:spcBef>
              <a:spcAft>
                <a:spcPts val="0"/>
              </a:spcAft>
            </a:pPr>
            <a:r>
              <a:rPr lang="tr-TR" sz="1800" b="1" i="0">
                <a:solidFill>
                  <a:srgbClr val="FFFFFF"/>
                </a:solidFill>
                <a:latin typeface="Calibri"/>
              </a:rPr>
              <a:t>Atmosfer: hidrojen ve helyum (tahmin)</a:t>
            </a:r>
          </a:p>
        </p:txBody>
      </p:sp>
      <p:sp>
        <p:nvSpPr>
          <p:cNvPr id="8" name="TextBox 7"/>
          <p:cNvSpPr txBox="1"/>
          <p:nvPr/>
        </p:nvSpPr>
        <p:spPr>
          <a:xfrm>
            <a:off x="502920" y="1810512"/>
            <a:ext cx="2508427" cy="347472"/>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767676"/>
                </a:solidFill>
                <a:latin typeface="Calibri"/>
              </a:rPr>
              <a:t>4,6 milyar yıl önce</a:t>
            </a:r>
          </a:p>
        </p:txBody>
      </p:sp>
      <p:cxnSp>
        <p:nvCxnSpPr>
          <p:cNvPr id="9" name="Connector 8"/>
          <p:cNvCxnSpPr/>
          <p:nvPr/>
        </p:nvCxnSpPr>
        <p:spPr>
          <a:xfrm>
            <a:off x="3057067" y="2788920"/>
            <a:ext cx="292608" cy="0"/>
          </a:xfrm>
          <a:prstGeom prst="line">
            <a:avLst/>
          </a:prstGeom>
          <a:ln w="38100">
            <a:solidFill>
              <a:srgbClr val="4F4F4F"/>
            </a:solidFill>
            <a:tailEnd type="triangle" w="med" len="med"/>
          </a:ln>
        </p:spPr>
      </p:cxnSp>
      <p:sp>
        <p:nvSpPr>
          <p:cNvPr id="10" name="Rounded Rectangle 9"/>
          <p:cNvSpPr/>
          <p:nvPr/>
        </p:nvSpPr>
        <p:spPr>
          <a:xfrm>
            <a:off x="3395395" y="2194560"/>
            <a:ext cx="2508427" cy="1188720"/>
          </a:xfrm>
          <a:prstGeom prst="roundRect">
            <a:avLst>
              <a:gd name="adj" fmla="val 12000"/>
            </a:avLst>
          </a:prstGeom>
          <a:solidFill>
            <a:srgbClr val="D3373A"/>
          </a:solidFill>
          <a:ln>
            <a:noFill/>
          </a:ln>
          <a:effectLst/>
        </p:spPr>
        <p:txBody>
          <a:bodyPr rtlCol="0" anchor="ctr" wrap="square" lIns="73152" rIns="73152" tIns="54864" bIns="54864">
            <a:noAutofit/>
          </a:bodyPr>
          <a:lstStyle/>
          <a:p>
            <a:pPr algn="ctr">
              <a:spcBef>
                <a:spcPts val="0"/>
              </a:spcBef>
              <a:spcAft>
                <a:spcPts val="0"/>
              </a:spcAft>
            </a:pPr>
            <a:r>
              <a:rPr lang="tr-TR" sz="1800" b="1" i="0">
                <a:solidFill>
                  <a:srgbClr val="FFFFFF"/>
                </a:solidFill>
                <a:latin typeface="Calibri"/>
              </a:rPr>
              <a:t>Volkanik faaliyetler: su buharı, karbondioksit, azot arttı</a:t>
            </a:r>
          </a:p>
        </p:txBody>
      </p:sp>
      <p:sp>
        <p:nvSpPr>
          <p:cNvPr id="11" name="TextBox 10"/>
          <p:cNvSpPr txBox="1"/>
          <p:nvPr/>
        </p:nvSpPr>
        <p:spPr>
          <a:xfrm>
            <a:off x="3395395" y="1810512"/>
            <a:ext cx="2508427" cy="347472"/>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767676"/>
                </a:solidFill>
                <a:latin typeface="Calibri"/>
              </a:rPr>
              <a:t>sonra</a:t>
            </a:r>
          </a:p>
        </p:txBody>
      </p:sp>
      <p:cxnSp>
        <p:nvCxnSpPr>
          <p:cNvPr id="12" name="Connector 11"/>
          <p:cNvCxnSpPr/>
          <p:nvPr/>
        </p:nvCxnSpPr>
        <p:spPr>
          <a:xfrm>
            <a:off x="5949542" y="2788920"/>
            <a:ext cx="292608" cy="0"/>
          </a:xfrm>
          <a:prstGeom prst="line">
            <a:avLst/>
          </a:prstGeom>
          <a:ln w="38100">
            <a:solidFill>
              <a:srgbClr val="4F4F4F"/>
            </a:solidFill>
            <a:tailEnd type="triangle" w="med" len="med"/>
          </a:ln>
        </p:spPr>
      </p:cxnSp>
      <p:sp>
        <p:nvSpPr>
          <p:cNvPr id="13" name="Rounded Rectangle 12"/>
          <p:cNvSpPr/>
          <p:nvPr/>
        </p:nvSpPr>
        <p:spPr>
          <a:xfrm>
            <a:off x="6287870" y="2194560"/>
            <a:ext cx="2508427" cy="1188720"/>
          </a:xfrm>
          <a:prstGeom prst="roundRect">
            <a:avLst>
              <a:gd name="adj" fmla="val 12000"/>
            </a:avLst>
          </a:prstGeom>
          <a:solidFill>
            <a:srgbClr val="2C6696"/>
          </a:solidFill>
          <a:ln>
            <a:noFill/>
          </a:ln>
          <a:effectLst/>
        </p:spPr>
        <p:txBody>
          <a:bodyPr rtlCol="0" anchor="ctr" wrap="square" lIns="73152" rIns="73152" tIns="54864" bIns="54864">
            <a:noAutofit/>
          </a:bodyPr>
          <a:lstStyle/>
          <a:p>
            <a:pPr algn="ctr">
              <a:spcBef>
                <a:spcPts val="0"/>
              </a:spcBef>
              <a:spcAft>
                <a:spcPts val="0"/>
              </a:spcAft>
            </a:pPr>
            <a:r>
              <a:rPr lang="tr-TR" sz="1800" b="1" i="0">
                <a:solidFill>
                  <a:srgbClr val="FFFFFF"/>
                </a:solidFill>
                <a:latin typeface="Calibri"/>
              </a:rPr>
              <a:t>Su buharı yoğunlaştı: hidrosfer ve kriyosfer oluştu</a:t>
            </a:r>
          </a:p>
        </p:txBody>
      </p:sp>
      <p:sp>
        <p:nvSpPr>
          <p:cNvPr id="14" name="TextBox 13"/>
          <p:cNvSpPr txBox="1"/>
          <p:nvPr/>
        </p:nvSpPr>
        <p:spPr>
          <a:xfrm>
            <a:off x="6287870" y="1810512"/>
            <a:ext cx="2508427" cy="347472"/>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767676"/>
                </a:solidFill>
                <a:latin typeface="Calibri"/>
              </a:rPr>
              <a:t>sonra</a:t>
            </a:r>
          </a:p>
        </p:txBody>
      </p:sp>
      <p:cxnSp>
        <p:nvCxnSpPr>
          <p:cNvPr id="15" name="Connector 14"/>
          <p:cNvCxnSpPr/>
          <p:nvPr/>
        </p:nvCxnSpPr>
        <p:spPr>
          <a:xfrm>
            <a:off x="8842017" y="2788920"/>
            <a:ext cx="292608" cy="0"/>
          </a:xfrm>
          <a:prstGeom prst="line">
            <a:avLst/>
          </a:prstGeom>
          <a:ln w="38100">
            <a:solidFill>
              <a:srgbClr val="4F4F4F"/>
            </a:solidFill>
            <a:tailEnd type="triangle" w="med" len="med"/>
          </a:ln>
        </p:spPr>
      </p:cxnSp>
      <p:sp>
        <p:nvSpPr>
          <p:cNvPr id="16" name="Rounded Rectangle 15"/>
          <p:cNvSpPr/>
          <p:nvPr/>
        </p:nvSpPr>
        <p:spPr>
          <a:xfrm>
            <a:off x="9180345" y="2194560"/>
            <a:ext cx="2508427" cy="1188720"/>
          </a:xfrm>
          <a:prstGeom prst="roundRect">
            <a:avLst>
              <a:gd name="adj" fmla="val 12000"/>
            </a:avLst>
          </a:prstGeom>
          <a:solidFill>
            <a:srgbClr val="1E7B6E"/>
          </a:solidFill>
          <a:ln>
            <a:noFill/>
          </a:ln>
          <a:effectLst/>
        </p:spPr>
        <p:txBody>
          <a:bodyPr rtlCol="0" anchor="ctr" wrap="square" lIns="73152" rIns="73152" tIns="54864" bIns="54864">
            <a:noAutofit/>
          </a:bodyPr>
          <a:lstStyle/>
          <a:p>
            <a:pPr algn="ctr">
              <a:spcBef>
                <a:spcPts val="0"/>
              </a:spcBef>
              <a:spcAft>
                <a:spcPts val="0"/>
              </a:spcAft>
            </a:pPr>
            <a:r>
              <a:rPr lang="tr-TR" sz="1800" b="1" i="0">
                <a:solidFill>
                  <a:srgbClr val="FFFFFF"/>
                </a:solidFill>
                <a:latin typeface="Calibri"/>
              </a:rPr>
              <a:t>Bulut, sis, yağış, rüzgâr: hava olayları başladı</a:t>
            </a:r>
          </a:p>
        </p:txBody>
      </p:sp>
      <p:sp>
        <p:nvSpPr>
          <p:cNvPr id="17" name="TextBox 16"/>
          <p:cNvSpPr txBox="1"/>
          <p:nvPr/>
        </p:nvSpPr>
        <p:spPr>
          <a:xfrm>
            <a:off x="9180345" y="1810512"/>
            <a:ext cx="2508427" cy="347472"/>
          </a:xfrm>
          <a:prstGeom prst="rect">
            <a:avLst/>
          </a:prstGeom>
          <a:noFill/>
        </p:spPr>
        <p:txBody>
          <a:bodyPr wrap="square" anchor="t" lIns="73152" rIns="73152" tIns="36576" bIns="36576">
            <a:noAutofit/>
          </a:bodyPr>
          <a:lstStyle/>
          <a:p>
            <a:pPr algn="ctr">
              <a:spcBef>
                <a:spcPts val="0"/>
              </a:spcBef>
              <a:spcAft>
                <a:spcPts val="0"/>
              </a:spcAft>
            </a:pPr>
            <a:r>
              <a:rPr lang="tr-TR" sz="1400" b="1" i="0">
                <a:solidFill>
                  <a:srgbClr val="767676"/>
                </a:solidFill>
                <a:latin typeface="Calibri"/>
              </a:rPr>
              <a:t>sonra</a:t>
            </a:r>
          </a:p>
        </p:txBody>
      </p:sp>
      <p:sp>
        <p:nvSpPr>
          <p:cNvPr id="18" name="Rounded Rectangle 17"/>
          <p:cNvSpPr/>
          <p:nvPr/>
        </p:nvSpPr>
        <p:spPr>
          <a:xfrm>
            <a:off x="502920" y="3566160"/>
            <a:ext cx="11185855" cy="1691640"/>
          </a:xfrm>
          <a:prstGeom prst="roundRect">
            <a:avLst>
              <a:gd name="adj" fmla="val 6000"/>
            </a:avLst>
          </a:prstGeom>
          <a:solidFill>
            <a:srgbClr val="F0F0F0"/>
          </a:solidFill>
          <a:ln>
            <a:noFill/>
          </a:ln>
          <a:effectLst/>
        </p:spPr>
        <p:txBody>
          <a:bodyPr rtlCol="0" anchor="ctr"/>
          <a:lstStyle/>
          <a:p/>
        </p:txBody>
      </p:sp>
      <p:sp>
        <p:nvSpPr>
          <p:cNvPr id="19" name="Rectangle 18"/>
          <p:cNvSpPr/>
          <p:nvPr/>
        </p:nvSpPr>
        <p:spPr>
          <a:xfrm>
            <a:off x="502920" y="3566160"/>
            <a:ext cx="146304" cy="1691640"/>
          </a:xfrm>
          <a:prstGeom prst="rect">
            <a:avLst/>
          </a:prstGeom>
          <a:solidFill>
            <a:srgbClr val="D3373A"/>
          </a:solidFill>
          <a:ln>
            <a:noFill/>
          </a:ln>
          <a:effectLst/>
        </p:spPr>
        <p:txBody>
          <a:bodyPr rtlCol="0" anchor="ctr"/>
          <a:lstStyle/>
          <a:p/>
        </p:txBody>
      </p:sp>
      <p:sp>
        <p:nvSpPr>
          <p:cNvPr id="20" name="TextBox 19"/>
          <p:cNvSpPr txBox="1"/>
          <p:nvPr/>
        </p:nvSpPr>
        <p:spPr>
          <a:xfrm>
            <a:off x="868680" y="3675888"/>
            <a:ext cx="1063721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3373A"/>
                </a:solidFill>
                <a:latin typeface="Calibri"/>
              </a:rPr>
              <a:t>KÜRESEL İKLİM DEĞİŞİKLİĞİ</a:t>
            </a:r>
          </a:p>
        </p:txBody>
      </p:sp>
      <p:sp>
        <p:nvSpPr>
          <p:cNvPr id="21" name="TextBox 20"/>
          <p:cNvSpPr txBox="1"/>
          <p:nvPr/>
        </p:nvSpPr>
        <p:spPr>
          <a:xfrm>
            <a:off x="868680" y="4069080"/>
            <a:ext cx="10637215" cy="1051560"/>
          </a:xfrm>
          <a:prstGeom prst="rect">
            <a:avLst/>
          </a:prstGeom>
          <a:noFill/>
        </p:spPr>
        <p:txBody>
          <a:bodyPr wrap="square" anchor="ctr" lIns="73152" rIns="73152" tIns="36576" bIns="36576">
            <a:noAutofit/>
          </a:bodyPr>
          <a:lstStyle/>
          <a:p>
            <a:pPr algn="l">
              <a:spcBef>
                <a:spcPts val="0"/>
              </a:spcBef>
              <a:spcAft>
                <a:spcPts val="0"/>
              </a:spcAft>
            </a:pPr>
            <a:r>
              <a:rPr lang="tr-TR" sz="2400" b="0" i="0">
                <a:solidFill>
                  <a:srgbClr val="262626"/>
                </a:solidFill>
                <a:latin typeface="Calibri"/>
              </a:rPr>
              <a:t>Bu değişimlerin etkisiyle iklim özelliklerinde küresel çapta meydana gelen değişimlere küresel iklim değişikliği adı verilmektedir.</a:t>
            </a:r>
          </a:p>
        </p:txBody>
      </p:sp>
      <p:sp>
        <p:nvSpPr>
          <p:cNvPr id="22" name="Rounded Rectangle 21"/>
          <p:cNvSpPr/>
          <p:nvPr/>
        </p:nvSpPr>
        <p:spPr>
          <a:xfrm>
            <a:off x="502920" y="5394960"/>
            <a:ext cx="11185855" cy="8686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000" b="1" i="0">
                <a:solidFill>
                  <a:srgbClr val="262626"/>
                </a:solidFill>
                <a:latin typeface="Calibri"/>
              </a:rPr>
              <a:t>Defterine üç sütunlu tablo çiz:</a:t>
            </a:r>
            <a:r>
              <a:rPr lang="tr-TR" sz="2000" b="0" i="0">
                <a:solidFill>
                  <a:srgbClr val="262626"/>
                </a:solidFill>
                <a:latin typeface="Calibri"/>
              </a:rPr>
              <a:t> Neden · Nasıl etkiler? · Kanıtı — bu aşama boyunca doldur.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92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Doğal mı, insan kaynaklı mı?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SINIFLANDIR</a:t>
            </a:r>
          </a:p>
        </p:txBody>
      </p:sp>
      <p:sp>
        <p:nvSpPr>
          <p:cNvPr id="6" name="Rounded Rectangle 5"/>
          <p:cNvSpPr/>
          <p:nvPr/>
        </p:nvSpPr>
        <p:spPr>
          <a:xfrm>
            <a:off x="502920" y="1261872"/>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Sanayi faaliyetleri</a:t>
            </a:r>
          </a:p>
        </p:txBody>
      </p:sp>
      <p:sp>
        <p:nvSpPr>
          <p:cNvPr id="7" name="Rounded Rectangle 6"/>
          <p:cNvSpPr/>
          <p:nvPr/>
        </p:nvSpPr>
        <p:spPr>
          <a:xfrm>
            <a:off x="4334256" y="1261872"/>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Işınımsal etkenler</a:t>
            </a:r>
          </a:p>
        </p:txBody>
      </p:sp>
      <p:sp>
        <p:nvSpPr>
          <p:cNvPr id="8" name="Rounded Rectangle 7"/>
          <p:cNvSpPr/>
          <p:nvPr/>
        </p:nvSpPr>
        <p:spPr>
          <a:xfrm>
            <a:off x="8165592" y="1261872"/>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1850" b="1" i="0">
                <a:solidFill>
                  <a:srgbClr val="262626"/>
                </a:solidFill>
                <a:latin typeface="Calibri"/>
              </a:rPr>
              <a:t>Bitki örtüsünün tahrip edilmesi</a:t>
            </a:r>
          </a:p>
        </p:txBody>
      </p:sp>
      <p:sp>
        <p:nvSpPr>
          <p:cNvPr id="9" name="Rounded Rectangle 8"/>
          <p:cNvSpPr/>
          <p:nvPr/>
        </p:nvSpPr>
        <p:spPr>
          <a:xfrm>
            <a:off x="502920" y="2331720"/>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Tektonik hareketler</a:t>
            </a:r>
          </a:p>
        </p:txBody>
      </p:sp>
      <p:sp>
        <p:nvSpPr>
          <p:cNvPr id="10" name="Rounded Rectangle 9"/>
          <p:cNvSpPr/>
          <p:nvPr/>
        </p:nvSpPr>
        <p:spPr>
          <a:xfrm>
            <a:off x="4334256" y="2331720"/>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2100" b="1" i="0">
                <a:solidFill>
                  <a:srgbClr val="262626"/>
                </a:solidFill>
                <a:latin typeface="Calibri"/>
              </a:rPr>
              <a:t>Ulaşım faaliyetleri</a:t>
            </a:r>
          </a:p>
        </p:txBody>
      </p:sp>
      <p:sp>
        <p:nvSpPr>
          <p:cNvPr id="11" name="Rounded Rectangle 10"/>
          <p:cNvSpPr/>
          <p:nvPr/>
        </p:nvSpPr>
        <p:spPr>
          <a:xfrm>
            <a:off x="8165592" y="2331720"/>
            <a:ext cx="3520440" cy="868680"/>
          </a:xfrm>
          <a:prstGeom prst="roundRect">
            <a:avLst>
              <a:gd name="adj" fmla="val 30000"/>
            </a:avLst>
          </a:prstGeom>
          <a:solidFill>
            <a:srgbClr val="FFFFFF"/>
          </a:solidFill>
          <a:ln w="22225">
            <a:solidFill>
              <a:srgbClr val="4F4F4F"/>
            </a:solidFill>
          </a:ln>
          <a:effectLst/>
        </p:spPr>
        <p:txBody>
          <a:bodyPr rtlCol="0" anchor="ctr" wrap="square" tIns="73152" bIns="73152">
            <a:noAutofit/>
          </a:bodyPr>
          <a:lstStyle/>
          <a:p>
            <a:pPr algn="ctr">
              <a:spcBef>
                <a:spcPts val="0"/>
              </a:spcBef>
              <a:spcAft>
                <a:spcPts val="0"/>
              </a:spcAft>
            </a:pPr>
            <a:r>
              <a:rPr lang="tr-TR" sz="1800" b="1" i="0">
                <a:solidFill>
                  <a:srgbClr val="262626"/>
                </a:solidFill>
                <a:latin typeface="Calibri"/>
              </a:rPr>
              <a:t>Atmosferdeki sera gazlarındaki değişim</a:t>
            </a:r>
          </a:p>
        </p:txBody>
      </p:sp>
      <p:sp>
        <p:nvSpPr>
          <p:cNvPr id="12" name="Rounded Rectangle 11"/>
          <p:cNvSpPr/>
          <p:nvPr/>
        </p:nvSpPr>
        <p:spPr>
          <a:xfrm>
            <a:off x="502920" y="3502152"/>
            <a:ext cx="5455767" cy="2788920"/>
          </a:xfrm>
          <a:prstGeom prst="roundRect">
            <a:avLst>
              <a:gd name="adj" fmla="val 5000"/>
            </a:avLst>
          </a:prstGeom>
          <a:solidFill>
            <a:srgbClr val="FFFFFF"/>
          </a:solidFill>
          <a:ln>
            <a:noFill/>
          </a:ln>
          <a:effectLst/>
        </p:spPr>
        <p:txBody>
          <a:bodyPr rtlCol="0" anchor="ctr"/>
          <a:lstStyle/>
          <a:p/>
        </p:txBody>
      </p:sp>
      <p:sp>
        <p:nvSpPr>
          <p:cNvPr id="13" name="Rounded Rectangle 12"/>
          <p:cNvSpPr/>
          <p:nvPr/>
        </p:nvSpPr>
        <p:spPr>
          <a:xfrm>
            <a:off x="502920" y="3502152"/>
            <a:ext cx="5455767" cy="594360"/>
          </a:xfrm>
          <a:prstGeom prst="roundRect">
            <a:avLst>
              <a:gd name="adj" fmla="val 25000"/>
            </a:avLst>
          </a:prstGeom>
          <a:solidFill>
            <a:srgbClr val="1E7B6E"/>
          </a:solidFill>
          <a:ln>
            <a:noFill/>
          </a:ln>
          <a:effectLst/>
        </p:spPr>
        <p:txBody>
          <a:bodyPr rtlCol="0" anchor="ctr"/>
          <a:lstStyle/>
          <a:p/>
        </p:txBody>
      </p:sp>
      <p:sp>
        <p:nvSpPr>
          <p:cNvPr id="14" name="Rectangle 13"/>
          <p:cNvSpPr/>
          <p:nvPr/>
        </p:nvSpPr>
        <p:spPr>
          <a:xfrm>
            <a:off x="502920" y="3799332"/>
            <a:ext cx="5455767" cy="297180"/>
          </a:xfrm>
          <a:prstGeom prst="rect">
            <a:avLst/>
          </a:prstGeom>
          <a:solidFill>
            <a:srgbClr val="1E7B6E"/>
          </a:solidFill>
          <a:ln>
            <a:noFill/>
          </a:ln>
          <a:effectLst/>
        </p:spPr>
        <p:txBody>
          <a:bodyPr rtlCol="0" anchor="ctr"/>
          <a:lstStyle/>
          <a:p/>
        </p:txBody>
      </p:sp>
      <p:sp>
        <p:nvSpPr>
          <p:cNvPr id="15" name="TextBox 14"/>
          <p:cNvSpPr txBox="1"/>
          <p:nvPr/>
        </p:nvSpPr>
        <p:spPr>
          <a:xfrm>
            <a:off x="594360" y="3502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Doğal faktörler</a:t>
            </a:r>
          </a:p>
        </p:txBody>
      </p:sp>
      <p:sp>
        <p:nvSpPr>
          <p:cNvPr id="16" name="Rounded Rectangle 15"/>
          <p:cNvSpPr/>
          <p:nvPr/>
        </p:nvSpPr>
        <p:spPr>
          <a:xfrm>
            <a:off x="502920" y="3502152"/>
            <a:ext cx="5455767" cy="2788920"/>
          </a:xfrm>
          <a:prstGeom prst="roundRect">
            <a:avLst>
              <a:gd name="adj" fmla="val 5000"/>
            </a:avLst>
          </a:prstGeom>
          <a:noFill/>
          <a:ln w="12700">
            <a:solidFill>
              <a:srgbClr val="D9D9D9"/>
            </a:solidFill>
          </a:ln>
          <a:effectLst/>
        </p:spPr>
        <p:txBody>
          <a:bodyPr rtlCol="0" anchor="ctr"/>
          <a:lstStyle/>
          <a:p/>
        </p:txBody>
      </p:sp>
      <p:cxnSp>
        <p:nvCxnSpPr>
          <p:cNvPr id="17" name="Connector 16"/>
          <p:cNvCxnSpPr/>
          <p:nvPr/>
        </p:nvCxnSpPr>
        <p:spPr>
          <a:xfrm>
            <a:off x="731520" y="4645152"/>
            <a:ext cx="4998567" cy="0"/>
          </a:xfrm>
          <a:prstGeom prst="line">
            <a:avLst/>
          </a:prstGeom>
          <a:ln w="12700">
            <a:solidFill>
              <a:srgbClr val="D9D9D9"/>
            </a:solidFill>
            <a:prstDash val="dash"/>
          </a:ln>
        </p:spPr>
      </p:cxnSp>
      <p:cxnSp>
        <p:nvCxnSpPr>
          <p:cNvPr id="18" name="Connector 17"/>
          <p:cNvCxnSpPr/>
          <p:nvPr/>
        </p:nvCxnSpPr>
        <p:spPr>
          <a:xfrm>
            <a:off x="731520" y="5193792"/>
            <a:ext cx="4998567" cy="0"/>
          </a:xfrm>
          <a:prstGeom prst="line">
            <a:avLst/>
          </a:prstGeom>
          <a:ln w="12700">
            <a:solidFill>
              <a:srgbClr val="D9D9D9"/>
            </a:solidFill>
            <a:prstDash val="dash"/>
          </a:ln>
        </p:spPr>
      </p:cxnSp>
      <p:cxnSp>
        <p:nvCxnSpPr>
          <p:cNvPr id="19" name="Connector 18"/>
          <p:cNvCxnSpPr/>
          <p:nvPr/>
        </p:nvCxnSpPr>
        <p:spPr>
          <a:xfrm>
            <a:off x="731520" y="5742432"/>
            <a:ext cx="4998567" cy="0"/>
          </a:xfrm>
          <a:prstGeom prst="line">
            <a:avLst/>
          </a:prstGeom>
          <a:ln w="12700">
            <a:solidFill>
              <a:srgbClr val="D9D9D9"/>
            </a:solidFill>
            <a:prstDash val="dash"/>
          </a:ln>
        </p:spPr>
      </p:cxnSp>
      <p:sp>
        <p:nvSpPr>
          <p:cNvPr id="20" name="Rounded Rectangle 19"/>
          <p:cNvSpPr/>
          <p:nvPr/>
        </p:nvSpPr>
        <p:spPr>
          <a:xfrm>
            <a:off x="6233007" y="3502152"/>
            <a:ext cx="5455767" cy="2788920"/>
          </a:xfrm>
          <a:prstGeom prst="roundRect">
            <a:avLst>
              <a:gd name="adj" fmla="val 5000"/>
            </a:avLst>
          </a:prstGeom>
          <a:solidFill>
            <a:srgbClr val="FFFFFF"/>
          </a:solidFill>
          <a:ln>
            <a:noFill/>
          </a:ln>
          <a:effectLst/>
        </p:spPr>
        <p:txBody>
          <a:bodyPr rtlCol="0" anchor="ctr"/>
          <a:lstStyle/>
          <a:p/>
        </p:txBody>
      </p:sp>
      <p:sp>
        <p:nvSpPr>
          <p:cNvPr id="21" name="Rounded Rectangle 20"/>
          <p:cNvSpPr/>
          <p:nvPr/>
        </p:nvSpPr>
        <p:spPr>
          <a:xfrm>
            <a:off x="6233007" y="3502152"/>
            <a:ext cx="5455767" cy="594360"/>
          </a:xfrm>
          <a:prstGeom prst="roundRect">
            <a:avLst>
              <a:gd name="adj" fmla="val 25000"/>
            </a:avLst>
          </a:prstGeom>
          <a:solidFill>
            <a:srgbClr val="4F4F4F"/>
          </a:solidFill>
          <a:ln>
            <a:noFill/>
          </a:ln>
          <a:effectLst/>
        </p:spPr>
        <p:txBody>
          <a:bodyPr rtlCol="0" anchor="ctr"/>
          <a:lstStyle/>
          <a:p/>
        </p:txBody>
      </p:sp>
      <p:sp>
        <p:nvSpPr>
          <p:cNvPr id="22" name="Rectangle 21"/>
          <p:cNvSpPr/>
          <p:nvPr/>
        </p:nvSpPr>
        <p:spPr>
          <a:xfrm>
            <a:off x="6233007" y="3799332"/>
            <a:ext cx="5455767" cy="297180"/>
          </a:xfrm>
          <a:prstGeom prst="rect">
            <a:avLst/>
          </a:prstGeom>
          <a:solidFill>
            <a:srgbClr val="4F4F4F"/>
          </a:solidFill>
          <a:ln>
            <a:noFill/>
          </a:ln>
          <a:effectLst/>
        </p:spPr>
        <p:txBody>
          <a:bodyPr rtlCol="0" anchor="ctr"/>
          <a:lstStyle/>
          <a:p/>
        </p:txBody>
      </p:sp>
      <p:sp>
        <p:nvSpPr>
          <p:cNvPr id="23" name="TextBox 22"/>
          <p:cNvSpPr txBox="1"/>
          <p:nvPr/>
        </p:nvSpPr>
        <p:spPr>
          <a:xfrm>
            <a:off x="6324447" y="3502152"/>
            <a:ext cx="5272887" cy="594360"/>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İnsan faaliyetleri</a:t>
            </a:r>
          </a:p>
        </p:txBody>
      </p:sp>
      <p:sp>
        <p:nvSpPr>
          <p:cNvPr id="24" name="Rounded Rectangle 23"/>
          <p:cNvSpPr/>
          <p:nvPr/>
        </p:nvSpPr>
        <p:spPr>
          <a:xfrm>
            <a:off x="6233007" y="3502152"/>
            <a:ext cx="5455767" cy="2788920"/>
          </a:xfrm>
          <a:prstGeom prst="roundRect">
            <a:avLst>
              <a:gd name="adj" fmla="val 5000"/>
            </a:avLst>
          </a:prstGeom>
          <a:noFill/>
          <a:ln w="12700">
            <a:solidFill>
              <a:srgbClr val="D9D9D9"/>
            </a:solidFill>
          </a:ln>
          <a:effectLst/>
        </p:spPr>
        <p:txBody>
          <a:bodyPr rtlCol="0" anchor="ctr"/>
          <a:lstStyle/>
          <a:p/>
        </p:txBody>
      </p:sp>
      <p:cxnSp>
        <p:nvCxnSpPr>
          <p:cNvPr id="25" name="Connector 24"/>
          <p:cNvCxnSpPr/>
          <p:nvPr/>
        </p:nvCxnSpPr>
        <p:spPr>
          <a:xfrm>
            <a:off x="6461607" y="4645152"/>
            <a:ext cx="4998568" cy="0"/>
          </a:xfrm>
          <a:prstGeom prst="line">
            <a:avLst/>
          </a:prstGeom>
          <a:ln w="12700">
            <a:solidFill>
              <a:srgbClr val="D9D9D9"/>
            </a:solidFill>
            <a:prstDash val="dash"/>
          </a:ln>
        </p:spPr>
      </p:cxnSp>
      <p:cxnSp>
        <p:nvCxnSpPr>
          <p:cNvPr id="26" name="Connector 25"/>
          <p:cNvCxnSpPr/>
          <p:nvPr/>
        </p:nvCxnSpPr>
        <p:spPr>
          <a:xfrm>
            <a:off x="6461607" y="5193792"/>
            <a:ext cx="4998568" cy="0"/>
          </a:xfrm>
          <a:prstGeom prst="line">
            <a:avLst/>
          </a:prstGeom>
          <a:ln w="12700">
            <a:solidFill>
              <a:srgbClr val="D9D9D9"/>
            </a:solidFill>
            <a:prstDash val="dash"/>
          </a:ln>
        </p:spPr>
      </p:cxnSp>
      <p:cxnSp>
        <p:nvCxnSpPr>
          <p:cNvPr id="27" name="Connector 26"/>
          <p:cNvCxnSpPr/>
          <p:nvPr/>
        </p:nvCxnSpPr>
        <p:spPr>
          <a:xfrm>
            <a:off x="6461607" y="5742432"/>
            <a:ext cx="4998568" cy="0"/>
          </a:xfrm>
          <a:prstGeom prst="line">
            <a:avLst/>
          </a:prstGeom>
          <a:ln w="12700">
            <a:solidFill>
              <a:srgbClr val="D9D9D9"/>
            </a:solidFill>
            <a:prstDash val="dash"/>
          </a:ln>
        </p:spPr>
      </p:cxn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93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Şema 3.4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1965960" y="1216152"/>
            <a:ext cx="8259775" cy="731520"/>
          </a:xfrm>
          <a:prstGeom prst="roundRect">
            <a:avLst>
              <a:gd name="adj" fmla="val 40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İKLİM DEĞİŞİKLİĞİNE NEDEN OLAN BAŞLICA FAKTÖRLER</a:t>
            </a:r>
          </a:p>
        </p:txBody>
      </p:sp>
      <p:cxnSp>
        <p:nvCxnSpPr>
          <p:cNvPr id="7" name="Connector 6"/>
          <p:cNvCxnSpPr/>
          <p:nvPr/>
        </p:nvCxnSpPr>
        <p:spPr>
          <a:xfrm>
            <a:off x="6095847" y="1947672"/>
            <a:ext cx="0" cy="274320"/>
          </a:xfrm>
          <a:prstGeom prst="line">
            <a:avLst/>
          </a:prstGeom>
          <a:ln w="25400">
            <a:solidFill>
              <a:srgbClr val="4F4F4F"/>
            </a:solidFill>
          </a:ln>
        </p:spPr>
      </p:cxnSp>
      <p:cxnSp>
        <p:nvCxnSpPr>
          <p:cNvPr id="8" name="Connector 7"/>
          <p:cNvCxnSpPr/>
          <p:nvPr/>
        </p:nvCxnSpPr>
        <p:spPr>
          <a:xfrm>
            <a:off x="3299383" y="2221992"/>
            <a:ext cx="5592928" cy="0"/>
          </a:xfrm>
          <a:prstGeom prst="line">
            <a:avLst/>
          </a:prstGeom>
          <a:ln w="25400">
            <a:solidFill>
              <a:srgbClr val="4F4F4F"/>
            </a:solidFill>
          </a:ln>
        </p:spPr>
      </p:cxnSp>
      <p:cxnSp>
        <p:nvCxnSpPr>
          <p:cNvPr id="9" name="Connector 8"/>
          <p:cNvCxnSpPr/>
          <p:nvPr/>
        </p:nvCxnSpPr>
        <p:spPr>
          <a:xfrm>
            <a:off x="3299383" y="2221992"/>
            <a:ext cx="0" cy="228600"/>
          </a:xfrm>
          <a:prstGeom prst="line">
            <a:avLst/>
          </a:prstGeom>
          <a:ln w="25400">
            <a:solidFill>
              <a:srgbClr val="4F4F4F"/>
            </a:solidFill>
          </a:ln>
        </p:spPr>
      </p:cxnSp>
      <p:sp>
        <p:nvSpPr>
          <p:cNvPr id="10" name="Rounded Rectangle 9"/>
          <p:cNvSpPr/>
          <p:nvPr/>
        </p:nvSpPr>
        <p:spPr>
          <a:xfrm>
            <a:off x="1051560" y="2450592"/>
            <a:ext cx="4495647" cy="658368"/>
          </a:xfrm>
          <a:prstGeom prst="roundRect">
            <a:avLst>
              <a:gd name="adj" fmla="val 3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Doğal Faktörler</a:t>
            </a:r>
          </a:p>
        </p:txBody>
      </p:sp>
      <p:cxnSp>
        <p:nvCxnSpPr>
          <p:cNvPr id="11" name="Connector 10"/>
          <p:cNvCxnSpPr/>
          <p:nvPr/>
        </p:nvCxnSpPr>
        <p:spPr>
          <a:xfrm>
            <a:off x="1280160" y="3108960"/>
            <a:ext cx="0" cy="2377440"/>
          </a:xfrm>
          <a:prstGeom prst="line">
            <a:avLst/>
          </a:prstGeom>
          <a:ln w="28575">
            <a:solidFill>
              <a:srgbClr val="1E7B6E"/>
            </a:solidFill>
          </a:ln>
        </p:spPr>
      </p:cxnSp>
      <p:cxnSp>
        <p:nvCxnSpPr>
          <p:cNvPr id="12" name="Connector 11"/>
          <p:cNvCxnSpPr/>
          <p:nvPr/>
        </p:nvCxnSpPr>
        <p:spPr>
          <a:xfrm>
            <a:off x="1280160" y="3657600"/>
            <a:ext cx="182880" cy="0"/>
          </a:xfrm>
          <a:prstGeom prst="line">
            <a:avLst/>
          </a:prstGeom>
          <a:ln w="28575">
            <a:solidFill>
              <a:srgbClr val="1E7B6E"/>
            </a:solidFill>
          </a:ln>
        </p:spPr>
      </p:cxnSp>
      <p:sp>
        <p:nvSpPr>
          <p:cNvPr id="13" name="Rounded Rectangle 12"/>
          <p:cNvSpPr/>
          <p:nvPr/>
        </p:nvSpPr>
        <p:spPr>
          <a:xfrm>
            <a:off x="1463040" y="3291840"/>
            <a:ext cx="4084167" cy="731520"/>
          </a:xfrm>
          <a:prstGeom prst="roundRect">
            <a:avLst>
              <a:gd name="adj" fmla="val 3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Işınımsal etkenler</a:t>
            </a:r>
          </a:p>
        </p:txBody>
      </p:sp>
      <p:cxnSp>
        <p:nvCxnSpPr>
          <p:cNvPr id="14" name="Connector 13"/>
          <p:cNvCxnSpPr/>
          <p:nvPr/>
        </p:nvCxnSpPr>
        <p:spPr>
          <a:xfrm>
            <a:off x="1280160" y="4572000"/>
            <a:ext cx="182880" cy="0"/>
          </a:xfrm>
          <a:prstGeom prst="line">
            <a:avLst/>
          </a:prstGeom>
          <a:ln w="28575">
            <a:solidFill>
              <a:srgbClr val="1E7B6E"/>
            </a:solidFill>
          </a:ln>
        </p:spPr>
      </p:cxnSp>
      <p:sp>
        <p:nvSpPr>
          <p:cNvPr id="15" name="Rounded Rectangle 14"/>
          <p:cNvSpPr/>
          <p:nvPr/>
        </p:nvSpPr>
        <p:spPr>
          <a:xfrm>
            <a:off x="1463040" y="4206240"/>
            <a:ext cx="4084167" cy="731520"/>
          </a:xfrm>
          <a:prstGeom prst="roundRect">
            <a:avLst>
              <a:gd name="adj" fmla="val 3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1750" b="0" i="0">
                <a:solidFill>
                  <a:srgbClr val="262626"/>
                </a:solidFill>
                <a:latin typeface="Calibri"/>
              </a:rPr>
              <a:t>Atmosferdeki sera gazlarındaki değişim</a:t>
            </a:r>
          </a:p>
        </p:txBody>
      </p:sp>
      <p:cxnSp>
        <p:nvCxnSpPr>
          <p:cNvPr id="16" name="Connector 15"/>
          <p:cNvCxnSpPr/>
          <p:nvPr/>
        </p:nvCxnSpPr>
        <p:spPr>
          <a:xfrm>
            <a:off x="1280160" y="5486400"/>
            <a:ext cx="182880" cy="0"/>
          </a:xfrm>
          <a:prstGeom prst="line">
            <a:avLst/>
          </a:prstGeom>
          <a:ln w="28575">
            <a:solidFill>
              <a:srgbClr val="1E7B6E"/>
            </a:solidFill>
          </a:ln>
        </p:spPr>
      </p:cxnSp>
      <p:sp>
        <p:nvSpPr>
          <p:cNvPr id="17" name="Rounded Rectangle 16"/>
          <p:cNvSpPr/>
          <p:nvPr/>
        </p:nvSpPr>
        <p:spPr>
          <a:xfrm>
            <a:off x="1463040" y="5120640"/>
            <a:ext cx="4084167" cy="731520"/>
          </a:xfrm>
          <a:prstGeom prst="roundRect">
            <a:avLst>
              <a:gd name="adj" fmla="val 30000"/>
            </a:avLst>
          </a:prstGeom>
          <a:solidFill>
            <a:srgbClr val="FFFFFF"/>
          </a:solidFill>
          <a:ln w="25400">
            <a:solidFill>
              <a:srgbClr val="1E7B6E"/>
            </a:solid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Tektonik hareketler</a:t>
            </a:r>
          </a:p>
        </p:txBody>
      </p:sp>
      <p:cxnSp>
        <p:nvCxnSpPr>
          <p:cNvPr id="18" name="Connector 17"/>
          <p:cNvCxnSpPr/>
          <p:nvPr/>
        </p:nvCxnSpPr>
        <p:spPr>
          <a:xfrm>
            <a:off x="8892311" y="2221992"/>
            <a:ext cx="0" cy="228600"/>
          </a:xfrm>
          <a:prstGeom prst="line">
            <a:avLst/>
          </a:prstGeom>
          <a:ln w="25400">
            <a:solidFill>
              <a:srgbClr val="4F4F4F"/>
            </a:solidFill>
          </a:ln>
        </p:spPr>
      </p:cxnSp>
      <p:sp>
        <p:nvSpPr>
          <p:cNvPr id="19" name="Rounded Rectangle 18"/>
          <p:cNvSpPr/>
          <p:nvPr/>
        </p:nvSpPr>
        <p:spPr>
          <a:xfrm>
            <a:off x="6644487" y="2450592"/>
            <a:ext cx="4495647" cy="658368"/>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200" b="1" i="0">
                <a:solidFill>
                  <a:srgbClr val="FFFFFF"/>
                </a:solidFill>
                <a:latin typeface="Calibri"/>
              </a:rPr>
              <a:t>İnsan Faaliyetleri</a:t>
            </a:r>
          </a:p>
        </p:txBody>
      </p:sp>
      <p:cxnSp>
        <p:nvCxnSpPr>
          <p:cNvPr id="20" name="Connector 19"/>
          <p:cNvCxnSpPr/>
          <p:nvPr/>
        </p:nvCxnSpPr>
        <p:spPr>
          <a:xfrm>
            <a:off x="6873087" y="3108960"/>
            <a:ext cx="0" cy="2377440"/>
          </a:xfrm>
          <a:prstGeom prst="line">
            <a:avLst/>
          </a:prstGeom>
          <a:ln w="28575">
            <a:solidFill>
              <a:srgbClr val="4F4F4F"/>
            </a:solidFill>
          </a:ln>
        </p:spPr>
      </p:cxnSp>
      <p:cxnSp>
        <p:nvCxnSpPr>
          <p:cNvPr id="21" name="Connector 20"/>
          <p:cNvCxnSpPr/>
          <p:nvPr/>
        </p:nvCxnSpPr>
        <p:spPr>
          <a:xfrm>
            <a:off x="6873087" y="3657600"/>
            <a:ext cx="182880" cy="0"/>
          </a:xfrm>
          <a:prstGeom prst="line">
            <a:avLst/>
          </a:prstGeom>
          <a:ln w="28575">
            <a:solidFill>
              <a:srgbClr val="4F4F4F"/>
            </a:solidFill>
          </a:ln>
        </p:spPr>
      </p:cxnSp>
      <p:sp>
        <p:nvSpPr>
          <p:cNvPr id="22" name="Rounded Rectangle 21"/>
          <p:cNvSpPr/>
          <p:nvPr/>
        </p:nvSpPr>
        <p:spPr>
          <a:xfrm>
            <a:off x="7055967" y="3291840"/>
            <a:ext cx="4084167" cy="731520"/>
          </a:xfrm>
          <a:prstGeom prst="roundRect">
            <a:avLst>
              <a:gd name="adj" fmla="val 30000"/>
            </a:avLst>
          </a:prstGeom>
          <a:solidFill>
            <a:srgbClr val="FFFFFF"/>
          </a:solidFill>
          <a:ln w="25400">
            <a:solidFill>
              <a:srgbClr val="4F4F4F"/>
            </a:solid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Sanayi faaliyetleri</a:t>
            </a:r>
          </a:p>
        </p:txBody>
      </p:sp>
      <p:cxnSp>
        <p:nvCxnSpPr>
          <p:cNvPr id="23" name="Connector 22"/>
          <p:cNvCxnSpPr/>
          <p:nvPr/>
        </p:nvCxnSpPr>
        <p:spPr>
          <a:xfrm>
            <a:off x="6873087" y="4572000"/>
            <a:ext cx="182880" cy="0"/>
          </a:xfrm>
          <a:prstGeom prst="line">
            <a:avLst/>
          </a:prstGeom>
          <a:ln w="28575">
            <a:solidFill>
              <a:srgbClr val="4F4F4F"/>
            </a:solidFill>
          </a:ln>
        </p:spPr>
      </p:cxnSp>
      <p:sp>
        <p:nvSpPr>
          <p:cNvPr id="24" name="Rounded Rectangle 23"/>
          <p:cNvSpPr/>
          <p:nvPr/>
        </p:nvSpPr>
        <p:spPr>
          <a:xfrm>
            <a:off x="7055967" y="4206240"/>
            <a:ext cx="4084167" cy="731520"/>
          </a:xfrm>
          <a:prstGeom prst="roundRect">
            <a:avLst>
              <a:gd name="adj" fmla="val 30000"/>
            </a:avLst>
          </a:prstGeom>
          <a:solidFill>
            <a:srgbClr val="FFFFFF"/>
          </a:solidFill>
          <a:ln w="25400">
            <a:solidFill>
              <a:srgbClr val="4F4F4F"/>
            </a:solid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Bitki örtüsünün tahrip edilmesi</a:t>
            </a:r>
          </a:p>
        </p:txBody>
      </p:sp>
      <p:cxnSp>
        <p:nvCxnSpPr>
          <p:cNvPr id="25" name="Connector 24"/>
          <p:cNvCxnSpPr/>
          <p:nvPr/>
        </p:nvCxnSpPr>
        <p:spPr>
          <a:xfrm>
            <a:off x="6873087" y="5486400"/>
            <a:ext cx="182880" cy="0"/>
          </a:xfrm>
          <a:prstGeom prst="line">
            <a:avLst/>
          </a:prstGeom>
          <a:ln w="28575">
            <a:solidFill>
              <a:srgbClr val="4F4F4F"/>
            </a:solidFill>
          </a:ln>
        </p:spPr>
      </p:cxnSp>
      <p:sp>
        <p:nvSpPr>
          <p:cNvPr id="26" name="Rounded Rectangle 25"/>
          <p:cNvSpPr/>
          <p:nvPr/>
        </p:nvSpPr>
        <p:spPr>
          <a:xfrm>
            <a:off x="7055967" y="5120640"/>
            <a:ext cx="4084167" cy="731520"/>
          </a:xfrm>
          <a:prstGeom prst="roundRect">
            <a:avLst>
              <a:gd name="adj" fmla="val 30000"/>
            </a:avLst>
          </a:prstGeom>
          <a:solidFill>
            <a:srgbClr val="FFFFFF"/>
          </a:solidFill>
          <a:ln w="25400">
            <a:solidFill>
              <a:srgbClr val="4F4F4F"/>
            </a:solidFill>
          </a:ln>
          <a:effectLst/>
        </p:spPr>
        <p:txBody>
          <a:bodyPr rtlCol="0" anchor="ctr" wrap="square" lIns="128016" rIns="128016" tIns="73152" bIns="73152">
            <a:noAutofit/>
          </a:bodyPr>
          <a:lstStyle/>
          <a:p>
            <a:pPr algn="ctr">
              <a:spcBef>
                <a:spcPts val="0"/>
              </a:spcBef>
              <a:spcAft>
                <a:spcPts val="0"/>
              </a:spcAft>
            </a:pPr>
            <a:r>
              <a:rPr lang="tr-TR" sz="2100" b="0" i="0">
                <a:solidFill>
                  <a:srgbClr val="262626"/>
                </a:solidFill>
                <a:latin typeface="Calibri"/>
              </a:rPr>
              <a:t>Ulaşım faaliyetleri</a:t>
            </a:r>
          </a:p>
        </p:txBody>
      </p:sp>
      <p:sp>
        <p:nvSpPr>
          <p:cNvPr id="27" name="TextBox 26"/>
          <p:cNvSpPr txBox="1"/>
          <p:nvPr/>
        </p:nvSpPr>
        <p:spPr>
          <a:xfrm>
            <a:off x="502920" y="5998464"/>
            <a:ext cx="1118585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Şema 3.4 (kitap s. 121) · OGM Materyal etkileşimli uygulama 147 ile aynı sınıflandırma</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94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Işınımsal etkenler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DOĞAL FAKTÖR</a:t>
            </a:r>
          </a:p>
        </p:txBody>
      </p:sp>
      <p:sp>
        <p:nvSpPr>
          <p:cNvPr id="6" name="Rounded Rectangle 5"/>
          <p:cNvSpPr/>
          <p:nvPr/>
        </p:nvSpPr>
        <p:spPr>
          <a:xfrm>
            <a:off x="502920" y="1216152"/>
            <a:ext cx="5478627" cy="118872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1188720"/>
          </a:xfrm>
          <a:prstGeom prst="rect">
            <a:avLst/>
          </a:prstGeom>
          <a:solidFill>
            <a:srgbClr val="1E7B6E"/>
          </a:solidFill>
          <a:ln>
            <a:noFill/>
          </a:ln>
          <a:effectLst/>
        </p:spPr>
        <p:txBody>
          <a:bodyPr rtlCol="0" anchor="ctr"/>
          <a:lstStyle/>
          <a:p/>
        </p:txBody>
      </p:sp>
      <p:sp>
        <p:nvSpPr>
          <p:cNvPr id="8" name="TextBox 7"/>
          <p:cNvSpPr txBox="1"/>
          <p:nvPr/>
        </p:nvSpPr>
        <p:spPr>
          <a:xfrm>
            <a:off x="777240" y="1216152"/>
            <a:ext cx="5067147" cy="11887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İklim sisteminin en önemli girdisi Güneş’ten alınan enerjidir.</a:t>
            </a:r>
          </a:p>
        </p:txBody>
      </p:sp>
      <p:sp>
        <p:nvSpPr>
          <p:cNvPr id="9" name="Rounded Rectangle 8"/>
          <p:cNvSpPr/>
          <p:nvPr/>
        </p:nvSpPr>
        <p:spPr>
          <a:xfrm>
            <a:off x="6210147" y="1216152"/>
            <a:ext cx="5478627" cy="118872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6210147" y="1216152"/>
            <a:ext cx="118872" cy="1188720"/>
          </a:xfrm>
          <a:prstGeom prst="rect">
            <a:avLst/>
          </a:prstGeom>
          <a:solidFill>
            <a:srgbClr val="1E7B6E"/>
          </a:solidFill>
          <a:ln>
            <a:noFill/>
          </a:ln>
          <a:effectLst/>
        </p:spPr>
        <p:txBody>
          <a:bodyPr rtlCol="0" anchor="ctr"/>
          <a:lstStyle/>
          <a:p/>
        </p:txBody>
      </p:sp>
      <p:sp>
        <p:nvSpPr>
          <p:cNvPr id="11" name="TextBox 10"/>
          <p:cNvSpPr txBox="1"/>
          <p:nvPr/>
        </p:nvSpPr>
        <p:spPr>
          <a:xfrm>
            <a:off x="6484467" y="1216152"/>
            <a:ext cx="5067147" cy="118872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Ancak ışınımsal etkenlerin etkisiyle Dünya’nın Güneş’ten aldığı ve uzaya geri verdiği enerji miktarı her zaman eşit değildir.</a:t>
            </a:r>
          </a:p>
        </p:txBody>
      </p:sp>
      <p:pic>
        <p:nvPicPr>
          <p:cNvPr id="12" name="Picture 11" descr="h17_g329_s121.jpg"/>
          <p:cNvPicPr>
            <a:picLocks noChangeAspect="1"/>
          </p:cNvPicPr>
          <p:nvPr/>
        </p:nvPicPr>
        <p:blipFill>
          <a:blip r:embed="rId3"/>
          <a:stretch>
            <a:fillRect/>
          </a:stretch>
        </p:blipFill>
        <p:spPr>
          <a:xfrm>
            <a:off x="502920" y="2542032"/>
            <a:ext cx="11185855" cy="2625173"/>
          </a:xfrm>
          <a:prstGeom prst="rect">
            <a:avLst/>
          </a:prstGeom>
          <a:ln w="9525">
            <a:solidFill>
              <a:srgbClr val="D9D9D9"/>
            </a:solidFill>
          </a:ln>
        </p:spPr>
      </p:pic>
      <p:sp>
        <p:nvSpPr>
          <p:cNvPr id="13" name="Rounded Rectangle 12"/>
          <p:cNvSpPr/>
          <p:nvPr/>
        </p:nvSpPr>
        <p:spPr>
          <a:xfrm>
            <a:off x="1711336" y="2719508"/>
            <a:ext cx="2229788" cy="379602"/>
          </a:xfrm>
          <a:prstGeom prst="roundRect">
            <a:avLst>
              <a:gd name="adj" fmla="val 30000"/>
            </a:avLst>
          </a:prstGeom>
          <a:solidFill>
            <a:srgbClr val="FFFFFF"/>
          </a:solidFill>
          <a:ln w="9525">
            <a:solidFill>
              <a:srgbClr val="1E7B6E"/>
            </a:solidFill>
          </a:ln>
          <a:effectLst/>
        </p:spPr>
        <p:txBody>
          <a:bodyPr rtlCol="0" anchor="ctr" wrap="square" lIns="27432" rIns="27432" tIns="0" bIns="0">
            <a:noAutofit/>
          </a:bodyPr>
          <a:lstStyle/>
          <a:p>
            <a:pPr algn="ctr">
              <a:spcBef>
                <a:spcPts val="0"/>
              </a:spcBef>
              <a:spcAft>
                <a:spcPts val="0"/>
              </a:spcAft>
            </a:pPr>
            <a:r>
              <a:rPr lang="tr-TR" sz="1400" b="1" i="0">
                <a:solidFill>
                  <a:srgbClr val="1E7B6E"/>
                </a:solidFill>
                <a:latin typeface="Calibri"/>
              </a:rPr>
              <a:t>en büyük eğiklik 24,5°</a:t>
            </a:r>
          </a:p>
        </p:txBody>
      </p:sp>
      <p:sp>
        <p:nvSpPr>
          <p:cNvPr id="14" name="Rounded Rectangle 13"/>
          <p:cNvSpPr/>
          <p:nvPr/>
        </p:nvSpPr>
        <p:spPr>
          <a:xfrm>
            <a:off x="7475313" y="2719508"/>
            <a:ext cx="2111653" cy="379602"/>
          </a:xfrm>
          <a:prstGeom prst="roundRect">
            <a:avLst>
              <a:gd name="adj" fmla="val 30000"/>
            </a:avLst>
          </a:prstGeom>
          <a:solidFill>
            <a:srgbClr val="FFFFFF"/>
          </a:solidFill>
          <a:ln w="9525">
            <a:solidFill>
              <a:srgbClr val="1E7B6E"/>
            </a:solidFill>
          </a:ln>
          <a:effectLst/>
        </p:spPr>
        <p:txBody>
          <a:bodyPr rtlCol="0" anchor="ctr" wrap="square" lIns="27432" rIns="27432" tIns="0" bIns="0">
            <a:noAutofit/>
          </a:bodyPr>
          <a:lstStyle/>
          <a:p>
            <a:pPr algn="ctr">
              <a:spcBef>
                <a:spcPts val="0"/>
              </a:spcBef>
              <a:spcAft>
                <a:spcPts val="0"/>
              </a:spcAft>
            </a:pPr>
            <a:r>
              <a:rPr lang="tr-TR" sz="1400" b="1" i="0">
                <a:solidFill>
                  <a:srgbClr val="1E7B6E"/>
                </a:solidFill>
                <a:latin typeface="Calibri"/>
              </a:rPr>
              <a:t>en küçük eğiklik 22,1°</a:t>
            </a:r>
          </a:p>
        </p:txBody>
      </p:sp>
      <p:sp>
        <p:nvSpPr>
          <p:cNvPr id="15" name="TextBox 14"/>
          <p:cNvSpPr txBox="1"/>
          <p:nvPr/>
        </p:nvSpPr>
        <p:spPr>
          <a:xfrm>
            <a:off x="502920" y="5276933"/>
            <a:ext cx="11185855" cy="1014139"/>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Görsel 3.29: Bugün yaklaşık 23° 27’ olan eksen eğikliğinin ortalama 42 bin yıllık süreçte 22,1° ile 24,5° arasında değiştiği … tespit edilmiştir. Bu durumun Güneş’ten alınan enerjide yaklaşık %1’lik bir değişime neden olduğu hesaplanmaktadır.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95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Atmosferdeki sera gazlarının değişimi</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DOĞAL FAKTÖR</a:t>
            </a:r>
          </a:p>
        </p:txBody>
      </p:sp>
      <p:pic>
        <p:nvPicPr>
          <p:cNvPr id="6" name="Picture 5" descr="h17_g330_s122.jpg"/>
          <p:cNvPicPr>
            <a:picLocks noChangeAspect="1"/>
          </p:cNvPicPr>
          <p:nvPr/>
        </p:nvPicPr>
        <p:blipFill>
          <a:blip r:embed="rId3"/>
          <a:stretch>
            <a:fillRect/>
          </a:stretch>
        </p:blipFill>
        <p:spPr>
          <a:xfrm>
            <a:off x="502920" y="1216152"/>
            <a:ext cx="5206321" cy="2971800"/>
          </a:xfrm>
          <a:prstGeom prst="rect">
            <a:avLst/>
          </a:prstGeom>
          <a:ln w="9525">
            <a:solidFill>
              <a:srgbClr val="D9D9D9"/>
            </a:solidFill>
          </a:ln>
        </p:spPr>
      </p:pic>
      <p:sp>
        <p:nvSpPr>
          <p:cNvPr id="7" name="TextBox 6"/>
          <p:cNvSpPr txBox="1"/>
          <p:nvPr/>
        </p:nvSpPr>
        <p:spPr>
          <a:xfrm>
            <a:off x="502920" y="4233672"/>
            <a:ext cx="5206321" cy="56692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Görsel 3.30: Isının sera gazlarının etkisiyle atmosferde tutulmasına sera etkisi adı verilir.</a:t>
            </a:r>
          </a:p>
        </p:txBody>
      </p:sp>
      <p:sp>
        <p:nvSpPr>
          <p:cNvPr id="8" name="TextBox 7"/>
          <p:cNvSpPr txBox="1"/>
          <p:nvPr/>
        </p:nvSpPr>
        <p:spPr>
          <a:xfrm>
            <a:off x="5937841" y="1216152"/>
            <a:ext cx="5750934" cy="146304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Atmosferde ısıyı tutan su buharı (H₂O), karbondioksit (CO₂), metan (CH₄) gibi gazlara sera gazı adı verilmektedir.</a:t>
            </a:r>
          </a:p>
        </p:txBody>
      </p:sp>
      <p:sp>
        <p:nvSpPr>
          <p:cNvPr id="9" name="Rounded Rectangle 8"/>
          <p:cNvSpPr/>
          <p:nvPr/>
        </p:nvSpPr>
        <p:spPr>
          <a:xfrm>
            <a:off x="5937841" y="2770632"/>
            <a:ext cx="2784027" cy="1463040"/>
          </a:xfrm>
          <a:prstGeom prst="roundRect">
            <a:avLst>
              <a:gd name="adj" fmla="val 10000"/>
            </a:avLst>
          </a:prstGeom>
          <a:solidFill>
            <a:srgbClr val="F9E1E1"/>
          </a:solidFill>
          <a:ln>
            <a:noFill/>
          </a:ln>
          <a:effectLst/>
        </p:spPr>
        <p:txBody>
          <a:bodyPr rtlCol="0" anchor="ctr"/>
          <a:lstStyle/>
          <a:p/>
        </p:txBody>
      </p:sp>
      <p:sp>
        <p:nvSpPr>
          <p:cNvPr id="10" name="TextBox 9"/>
          <p:cNvSpPr txBox="1"/>
          <p:nvPr/>
        </p:nvSpPr>
        <p:spPr>
          <a:xfrm>
            <a:off x="5937841" y="2798064"/>
            <a:ext cx="2784027" cy="822960"/>
          </a:xfrm>
          <a:prstGeom prst="rect">
            <a:avLst/>
          </a:prstGeom>
          <a:noFill/>
        </p:spPr>
        <p:txBody>
          <a:bodyPr wrap="square" anchor="ctr" lIns="73152" rIns="73152" tIns="36576" bIns="36576">
            <a:noAutofit/>
          </a:bodyPr>
          <a:lstStyle/>
          <a:p>
            <a:pPr algn="ctr">
              <a:spcBef>
                <a:spcPts val="0"/>
              </a:spcBef>
              <a:spcAft>
                <a:spcPts val="0"/>
              </a:spcAft>
            </a:pPr>
            <a:r>
              <a:rPr lang="tr-TR" sz="4400" b="1" i="0">
                <a:solidFill>
                  <a:srgbClr val="D3373A"/>
                </a:solidFill>
                <a:latin typeface="Calibri"/>
              </a:rPr>
              <a:t>15 °C</a:t>
            </a:r>
          </a:p>
        </p:txBody>
      </p:sp>
      <p:sp>
        <p:nvSpPr>
          <p:cNvPr id="11" name="TextBox 10"/>
          <p:cNvSpPr txBox="1"/>
          <p:nvPr/>
        </p:nvSpPr>
        <p:spPr>
          <a:xfrm>
            <a:off x="6029281" y="3593592"/>
            <a:ext cx="2601147" cy="594360"/>
          </a:xfrm>
          <a:prstGeom prst="rect">
            <a:avLst/>
          </a:prstGeom>
          <a:noFill/>
        </p:spPr>
        <p:txBody>
          <a:bodyPr wrap="square" anchor="ctr" lIns="73152" rIns="73152" tIns="36576" bIns="36576">
            <a:noAutofit/>
          </a:bodyPr>
          <a:lstStyle/>
          <a:p>
            <a:pPr algn="ctr">
              <a:spcBef>
                <a:spcPts val="0"/>
              </a:spcBef>
              <a:spcAft>
                <a:spcPts val="0"/>
              </a:spcAft>
            </a:pPr>
            <a:r>
              <a:rPr lang="tr-TR" sz="1650" b="0" i="0">
                <a:solidFill>
                  <a:srgbClr val="262626"/>
                </a:solidFill>
                <a:latin typeface="Calibri"/>
              </a:rPr>
              <a:t>Dünya'nın ortalama sıcaklığı</a:t>
            </a:r>
          </a:p>
        </p:txBody>
      </p:sp>
      <p:sp>
        <p:nvSpPr>
          <p:cNvPr id="12" name="Rounded Rectangle 11"/>
          <p:cNvSpPr/>
          <p:nvPr/>
        </p:nvSpPr>
        <p:spPr>
          <a:xfrm>
            <a:off x="8904748" y="2770632"/>
            <a:ext cx="2784027" cy="1463040"/>
          </a:xfrm>
          <a:prstGeom prst="roundRect">
            <a:avLst>
              <a:gd name="adj" fmla="val 10000"/>
            </a:avLst>
          </a:prstGeom>
          <a:solidFill>
            <a:srgbClr val="E3ECF5"/>
          </a:solidFill>
          <a:ln>
            <a:noFill/>
          </a:ln>
          <a:effectLst/>
        </p:spPr>
        <p:txBody>
          <a:bodyPr rtlCol="0" anchor="ctr"/>
          <a:lstStyle/>
          <a:p/>
        </p:txBody>
      </p:sp>
      <p:sp>
        <p:nvSpPr>
          <p:cNvPr id="13" name="TextBox 12"/>
          <p:cNvSpPr txBox="1"/>
          <p:nvPr/>
        </p:nvSpPr>
        <p:spPr>
          <a:xfrm>
            <a:off x="8904748" y="2798064"/>
            <a:ext cx="2784027" cy="822960"/>
          </a:xfrm>
          <a:prstGeom prst="rect">
            <a:avLst/>
          </a:prstGeom>
          <a:noFill/>
        </p:spPr>
        <p:txBody>
          <a:bodyPr wrap="square" anchor="ctr" lIns="73152" rIns="73152" tIns="36576" bIns="36576">
            <a:noAutofit/>
          </a:bodyPr>
          <a:lstStyle/>
          <a:p>
            <a:pPr algn="ctr">
              <a:spcBef>
                <a:spcPts val="0"/>
              </a:spcBef>
              <a:spcAft>
                <a:spcPts val="0"/>
              </a:spcAft>
            </a:pPr>
            <a:r>
              <a:rPr lang="tr-TR" sz="4400" b="1" i="0">
                <a:solidFill>
                  <a:srgbClr val="2C6696"/>
                </a:solidFill>
                <a:latin typeface="Calibri"/>
              </a:rPr>
              <a:t>−18 °C</a:t>
            </a:r>
          </a:p>
        </p:txBody>
      </p:sp>
      <p:sp>
        <p:nvSpPr>
          <p:cNvPr id="14" name="TextBox 13"/>
          <p:cNvSpPr txBox="1"/>
          <p:nvPr/>
        </p:nvSpPr>
        <p:spPr>
          <a:xfrm>
            <a:off x="8996188" y="3593592"/>
            <a:ext cx="2601147" cy="59436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262626"/>
                </a:solidFill>
                <a:latin typeface="Calibri"/>
              </a:rPr>
              <a:t>sera etkisi olmasaydı</a:t>
            </a:r>
          </a:p>
        </p:txBody>
      </p:sp>
      <p:sp>
        <p:nvSpPr>
          <p:cNvPr id="15" name="Rounded Rectangle 14"/>
          <p:cNvSpPr/>
          <p:nvPr/>
        </p:nvSpPr>
        <p:spPr>
          <a:xfrm>
            <a:off x="502920" y="4873752"/>
            <a:ext cx="11185855" cy="1371601"/>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4873752"/>
            <a:ext cx="118872" cy="1371601"/>
          </a:xfrm>
          <a:prstGeom prst="rect">
            <a:avLst/>
          </a:prstGeom>
          <a:solidFill>
            <a:srgbClr val="2C6696"/>
          </a:solidFill>
          <a:ln>
            <a:noFill/>
          </a:ln>
          <a:effectLst/>
        </p:spPr>
        <p:txBody>
          <a:bodyPr rtlCol="0" anchor="ctr"/>
          <a:lstStyle/>
          <a:p/>
        </p:txBody>
      </p:sp>
      <p:sp>
        <p:nvSpPr>
          <p:cNvPr id="17" name="TextBox 16"/>
          <p:cNvSpPr txBox="1"/>
          <p:nvPr/>
        </p:nvSpPr>
        <p:spPr>
          <a:xfrm>
            <a:off x="777240" y="4873752"/>
            <a:ext cx="10774375" cy="1371601"/>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Kanıt:</a:t>
            </a:r>
            <a:r>
              <a:rPr lang="tr-TR" sz="1900" b="0" i="0">
                <a:solidFill>
                  <a:srgbClr val="262626"/>
                </a:solidFill>
                <a:latin typeface="Calibri"/>
              </a:rPr>
              <a:t> Özellikle buzullardaki hava kabarcıklarından alınan örnekler üzerinde yapılan çalışmalar sonucunda atmosferdeki karbondioksit seviyesi ile iklim koşulları ve küresel sıcaklıklar arasında yakın bir ilişki bulunduğu kanıtlanmıştır.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122</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96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Tektonik hareketler</a:t>
            </a:r>
          </a:p>
        </p:txBody>
      </p:sp>
      <p:sp>
        <p:nvSpPr>
          <p:cNvPr id="5" name="Rounded Rectangle 4"/>
          <p:cNvSpPr/>
          <p:nvPr/>
        </p:nvSpPr>
        <p:spPr>
          <a:xfrm>
            <a:off x="9555480" y="201168"/>
            <a:ext cx="2221992" cy="475488"/>
          </a:xfrm>
          <a:prstGeom prst="roundRect">
            <a:avLst>
              <a:gd name="adj" fmla="val 50000"/>
            </a:avLst>
          </a:prstGeom>
          <a:solidFill>
            <a:srgbClr val="1E7B6E"/>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DOĞAL FAKTÖR</a:t>
            </a:r>
          </a:p>
        </p:txBody>
      </p:sp>
      <p:pic>
        <p:nvPicPr>
          <p:cNvPr id="6" name="Picture 5" descr="h17_g331b_s122.jpg"/>
          <p:cNvPicPr>
            <a:picLocks noChangeAspect="1"/>
          </p:cNvPicPr>
          <p:nvPr/>
        </p:nvPicPr>
        <p:blipFill>
          <a:blip r:embed="rId3"/>
          <a:stretch>
            <a:fillRect/>
          </a:stretch>
        </p:blipFill>
        <p:spPr>
          <a:xfrm>
            <a:off x="8202997" y="1216152"/>
            <a:ext cx="3485778" cy="5029200"/>
          </a:xfrm>
          <a:prstGeom prst="rect">
            <a:avLst/>
          </a:prstGeom>
          <a:ln w="9525">
            <a:solidFill>
              <a:srgbClr val="D9D9D9"/>
            </a:solidFill>
          </a:ln>
        </p:spPr>
      </p:pic>
      <p:pic>
        <p:nvPicPr>
          <p:cNvPr id="7" name="Picture 6" descr="h17_g331a_s122.jpg"/>
          <p:cNvPicPr>
            <a:picLocks noChangeAspect="1"/>
          </p:cNvPicPr>
          <p:nvPr/>
        </p:nvPicPr>
        <p:blipFill>
          <a:blip r:embed="rId4"/>
          <a:stretch>
            <a:fillRect/>
          </a:stretch>
        </p:blipFill>
        <p:spPr>
          <a:xfrm>
            <a:off x="502920" y="1216152"/>
            <a:ext cx="3620832" cy="2743200"/>
          </a:xfrm>
          <a:prstGeom prst="rect">
            <a:avLst/>
          </a:prstGeom>
          <a:ln w="9525">
            <a:solidFill>
              <a:srgbClr val="D9D9D9"/>
            </a:solidFill>
          </a:ln>
        </p:spPr>
      </p:pic>
      <p:sp>
        <p:nvSpPr>
          <p:cNvPr id="8" name="TextBox 7"/>
          <p:cNvSpPr txBox="1"/>
          <p:nvPr/>
        </p:nvSpPr>
        <p:spPr>
          <a:xfrm>
            <a:off x="4306632" y="1216152"/>
            <a:ext cx="3667765" cy="2743200"/>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Tektonik hareketler okyanus ve kıtaların büyüklüğünü, konumunu değiştirmiş; yeryüzünde dağlık alanların ve derin çukurların oluşmasına neden olmuştur.</a:t>
            </a:r>
          </a:p>
        </p:txBody>
      </p:sp>
      <p:sp>
        <p:nvSpPr>
          <p:cNvPr id="9" name="Rounded Rectangle 8"/>
          <p:cNvSpPr/>
          <p:nvPr/>
        </p:nvSpPr>
        <p:spPr>
          <a:xfrm>
            <a:off x="502920" y="4096512"/>
            <a:ext cx="7471477" cy="2148840"/>
          </a:xfrm>
          <a:prstGeom prst="roundRect">
            <a:avLst>
              <a:gd name="adj" fmla="val 8000"/>
            </a:avLst>
          </a:prstGeom>
          <a:solidFill>
            <a:srgbClr val="F0F0F0"/>
          </a:solidFill>
          <a:ln>
            <a:noFill/>
          </a:ln>
          <a:effectLst/>
        </p:spPr>
        <p:txBody>
          <a:bodyPr rtlCol="0" anchor="ctr"/>
          <a:lstStyle/>
          <a:p/>
        </p:txBody>
      </p:sp>
      <p:sp>
        <p:nvSpPr>
          <p:cNvPr id="10" name="Rectangle 9"/>
          <p:cNvSpPr/>
          <p:nvPr/>
        </p:nvSpPr>
        <p:spPr>
          <a:xfrm>
            <a:off x="502920" y="4096512"/>
            <a:ext cx="118872" cy="2148840"/>
          </a:xfrm>
          <a:prstGeom prst="rect">
            <a:avLst/>
          </a:prstGeom>
          <a:solidFill>
            <a:srgbClr val="1E7B6E"/>
          </a:solidFill>
          <a:ln>
            <a:noFill/>
          </a:ln>
          <a:effectLst/>
        </p:spPr>
        <p:txBody>
          <a:bodyPr rtlCol="0" anchor="ctr"/>
          <a:lstStyle/>
          <a:p/>
        </p:txBody>
      </p:sp>
      <p:sp>
        <p:nvSpPr>
          <p:cNvPr id="11" name="TextBox 10"/>
          <p:cNvSpPr txBox="1"/>
          <p:nvPr/>
        </p:nvSpPr>
        <p:spPr>
          <a:xfrm>
            <a:off x="777240" y="4096512"/>
            <a:ext cx="7059997" cy="2148840"/>
          </a:xfrm>
          <a:prstGeom prst="rect">
            <a:avLst/>
          </a:prstGeom>
          <a:noFill/>
        </p:spPr>
        <p:txBody>
          <a:bodyPr wrap="square" anchor="ctr" lIns="73152" rIns="73152" tIns="36576" bIns="36576">
            <a:noAutofit/>
          </a:bodyPr>
          <a:lstStyle/>
          <a:p>
            <a:pPr algn="l">
              <a:spcBef>
                <a:spcPts val="0"/>
              </a:spcBef>
              <a:spcAft>
                <a:spcPts val="800"/>
              </a:spcAft>
            </a:pPr>
            <a:r>
              <a:rPr lang="tr-TR" sz="2000" b="0" i="0">
                <a:solidFill>
                  <a:srgbClr val="262626"/>
                </a:solidFill>
                <a:latin typeface="Calibri"/>
              </a:rPr>
              <a:t>Eski konumunda büyük oranda soğuk iklime sahip ve büyük kısmı buzullarla kaplı olan Hindistan levhası, kuzeye doğru kaydıkça sıcak kuşağa doğru yaklaşmış; üzerindeki buzullar erimiş ve sıcak iklim koşulları yaşamaya başlamıştır.</a:t>
            </a:r>
          </a:p>
          <a:p>
            <a:pPr algn="l">
              <a:spcBef>
                <a:spcPts val="0"/>
              </a:spcBef>
              <a:spcAft>
                <a:spcPts val="0"/>
              </a:spcAft>
            </a:pPr>
            <a:r>
              <a:rPr lang="tr-TR" sz="1600" b="0" i="1">
                <a:solidFill>
                  <a:srgbClr val="767676"/>
                </a:solidFill>
                <a:latin typeface="Calibri"/>
              </a:rPr>
              <a:t>Yer kabuğu, levha adı verilen ve hareket eden büyük parçalardan oluşmaktadır. Bu levha hareketlerine genel olarak tektonizma adı verilmektedir.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122</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97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Neden · nasıl etkiler · kanıtı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graphicFrame>
        <p:nvGraphicFramePr>
          <p:cNvPr id="6" name="Table 5"/>
          <p:cNvGraphicFramePr>
            <a:graphicFrameLocks noGrp="1"/>
          </p:cNvGraphicFramePr>
          <p:nvPr/>
        </p:nvGraphicFramePr>
        <p:xfrm>
          <a:off x="502920" y="1216152"/>
          <a:ext cx="11183112" cy="4818888"/>
        </p:xfrm>
        <a:graphic>
          <a:graphicData uri="http://schemas.openxmlformats.org/drawingml/2006/table">
            <a:tbl>
              <a:tblPr firstRow="1" bandRow="1">
                <a:tableStyleId>{5C22544A-7EE6-4342-B048-85BDC9FD1C3A}</a:tableStyleId>
              </a:tblPr>
              <a:tblGrid>
                <a:gridCol w="2240280"/>
                <a:gridCol w="4572000"/>
                <a:gridCol w="4370832"/>
              </a:tblGrid>
              <a:tr h="566928">
                <a:tc>
                  <a:txBody>
                    <a:bodyPr wrap="square"/>
                    <a:lstStyle/>
                    <a:p>
                      <a:pPr algn="ctr">
                        <a:spcBef>
                          <a:spcPts val="0"/>
                        </a:spcBef>
                        <a:spcAft>
                          <a:spcPts val="0"/>
                        </a:spcAft>
                      </a:pPr>
                      <a:r>
                        <a:rPr lang="tr-TR" sz="1900" b="1" i="0">
                          <a:solidFill>
                            <a:srgbClr val="FFFFFF"/>
                          </a:solidFill>
                          <a:latin typeface="Calibri"/>
                        </a:rPr>
                        <a:t>Neden</a:t>
                      </a:r>
                    </a:p>
                  </a:txBody>
                  <a:tcPr marL="54864" marR="54864" marT="18288" marB="18288" anchor="ctr">
                    <a:solidFill>
                      <a:srgbClr val="2E7D32"/>
                    </a:solidFill>
                  </a:tcPr>
                </a:tc>
                <a:tc>
                  <a:txBody>
                    <a:bodyPr wrap="square"/>
                    <a:lstStyle/>
                    <a:p>
                      <a:pPr algn="ctr">
                        <a:spcBef>
                          <a:spcPts val="0"/>
                        </a:spcBef>
                        <a:spcAft>
                          <a:spcPts val="0"/>
                        </a:spcAft>
                      </a:pPr>
                      <a:r>
                        <a:rPr lang="tr-TR" sz="1900" b="1" i="0">
                          <a:solidFill>
                            <a:srgbClr val="FFFFFF"/>
                          </a:solidFill>
                          <a:latin typeface="Calibri"/>
                        </a:rPr>
                        <a:t>Nasıl etkiler?</a:t>
                      </a:r>
                    </a:p>
                  </a:txBody>
                  <a:tcPr marL="54864" marR="54864" marT="18288" marB="18288" anchor="ctr">
                    <a:solidFill>
                      <a:srgbClr val="2E7D32"/>
                    </a:solidFill>
                  </a:tcPr>
                </a:tc>
                <a:tc>
                  <a:txBody>
                    <a:bodyPr wrap="square"/>
                    <a:lstStyle/>
                    <a:p>
                      <a:pPr algn="ctr">
                        <a:spcBef>
                          <a:spcPts val="0"/>
                        </a:spcBef>
                        <a:spcAft>
                          <a:spcPts val="0"/>
                        </a:spcAft>
                      </a:pPr>
                      <a:r>
                        <a:rPr lang="tr-TR" sz="1900" b="1" i="0">
                          <a:solidFill>
                            <a:srgbClr val="FFFFFF"/>
                          </a:solidFill>
                          <a:latin typeface="Calibri"/>
                        </a:rPr>
                        <a:t>Kanıtı / örneği</a:t>
                      </a:r>
                    </a:p>
                  </a:txBody>
                  <a:tcPr marL="54864" marR="54864" marT="18288" marB="18288" anchor="ctr">
                    <a:solidFill>
                      <a:srgbClr val="2E7D32"/>
                    </a:solidFill>
                  </a:tcPr>
                </a:tc>
              </a:tr>
              <a:tr h="1417320">
                <a:tc>
                  <a:txBody>
                    <a:bodyPr wrap="square"/>
                    <a:lstStyle/>
                    <a:p>
                      <a:pPr algn="ctr">
                        <a:spcBef>
                          <a:spcPts val="0"/>
                        </a:spcBef>
                        <a:spcAft>
                          <a:spcPts val="0"/>
                        </a:spcAft>
                      </a:pPr>
                      <a:r>
                        <a:rPr lang="tr-TR" sz="1900" b="0" i="0">
                          <a:solidFill>
                            <a:srgbClr val="262626"/>
                          </a:solidFill>
                          <a:latin typeface="Calibri"/>
                        </a:rPr>
                        <a:t>Işınımsal etkenler</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Eksen eğikliği (42 bin yılda 22,1°-24,5°) ve yörünge değişir; Güneş'ten alınan enerji ve Dünya'nın enerji bilançosu değişir.</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Bilim insanları bu değişimlerin sıcaklık değişimlerine ve buzul çağlarına yol açtığını kanıtlarıyla ortaya koymuştur (s. 121).</a:t>
                      </a:r>
                    </a:p>
                  </a:txBody>
                  <a:tcPr marL="54864" marR="54864" marT="18288" marB="18288" anchor="ctr">
                    <a:solidFill>
                      <a:srgbClr val="FFFFFF"/>
                    </a:solidFill>
                  </a:tcPr>
                </a:tc>
              </a:tr>
              <a:tr h="1417320">
                <a:tc>
                  <a:txBody>
                    <a:bodyPr wrap="square"/>
                    <a:lstStyle/>
                    <a:p>
                      <a:pPr algn="ctr">
                        <a:spcBef>
                          <a:spcPts val="0"/>
                        </a:spcBef>
                        <a:spcAft>
                          <a:spcPts val="0"/>
                        </a:spcAft>
                      </a:pPr>
                      <a:r>
                        <a:rPr lang="tr-TR" sz="1900" b="0" i="0">
                          <a:solidFill>
                            <a:srgbClr val="262626"/>
                          </a:solidFill>
                          <a:latin typeface="Calibri"/>
                        </a:rPr>
                        <a:t>Sera gazlarındaki değişim</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Isıyı tutan gazlar (su buharı, CO₂, metan) artarsa sıcaklık artar, azalırsa düşer; sera etkisi olmasa ortalama −18 °C.</a:t>
                      </a:r>
                    </a:p>
                  </a:txBody>
                  <a:tcPr marL="54864" marR="54864" marT="18288" marB="18288" anchor="ctr">
                    <a:solidFill>
                      <a:srgbClr val="E3F1E4"/>
                    </a:solidFill>
                  </a:tcPr>
                </a:tc>
                <a:tc>
                  <a:txBody>
                    <a:bodyPr wrap="square"/>
                    <a:lstStyle/>
                    <a:p>
                      <a:pPr algn="l">
                        <a:spcBef>
                          <a:spcPts val="0"/>
                        </a:spcBef>
                        <a:spcAft>
                          <a:spcPts val="0"/>
                        </a:spcAft>
                      </a:pPr>
                      <a:r>
                        <a:rPr lang="tr-TR" sz="1900" b="0" i="0">
                          <a:solidFill>
                            <a:srgbClr val="262626"/>
                          </a:solidFill>
                          <a:latin typeface="Calibri"/>
                        </a:rPr>
                        <a:t>Buzullardaki hava kabarcıkları: CO₂ seviyesi ile küresel sıcaklık arasında yakın ilişki (s. 122).</a:t>
                      </a:r>
                    </a:p>
                  </a:txBody>
                  <a:tcPr marL="54864" marR="54864" marT="18288" marB="18288" anchor="ctr">
                    <a:solidFill>
                      <a:srgbClr val="E3F1E4"/>
                    </a:solidFill>
                  </a:tcPr>
                </a:tc>
              </a:tr>
              <a:tr h="1417320">
                <a:tc>
                  <a:txBody>
                    <a:bodyPr wrap="square"/>
                    <a:lstStyle/>
                    <a:p>
                      <a:pPr algn="ctr">
                        <a:spcBef>
                          <a:spcPts val="0"/>
                        </a:spcBef>
                        <a:spcAft>
                          <a:spcPts val="0"/>
                        </a:spcAft>
                      </a:pPr>
                      <a:r>
                        <a:rPr lang="tr-TR" sz="1900" b="0" i="0">
                          <a:solidFill>
                            <a:srgbClr val="262626"/>
                          </a:solidFill>
                          <a:latin typeface="Calibri"/>
                        </a:rPr>
                        <a:t>Tektonik hareketler</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Kıtalar ve okyanusların konumu değişir: kara kütlesi başka iklim kuşağına taşınır, su yolları açılır ya da kapanır.</a:t>
                      </a:r>
                    </a:p>
                  </a:txBody>
                  <a:tcPr marL="54864" marR="54864" marT="18288" marB="18288" anchor="ctr">
                    <a:solidFill>
                      <a:srgbClr val="FFFFFF"/>
                    </a:solidFill>
                  </a:tcPr>
                </a:tc>
                <a:tc>
                  <a:txBody>
                    <a:bodyPr wrap="square"/>
                    <a:lstStyle/>
                    <a:p>
                      <a:pPr algn="l">
                        <a:spcBef>
                          <a:spcPts val="0"/>
                        </a:spcBef>
                        <a:spcAft>
                          <a:spcPts val="0"/>
                        </a:spcAft>
                      </a:pPr>
                      <a:r>
                        <a:rPr lang="tr-TR" sz="1900" b="0" i="0">
                          <a:solidFill>
                            <a:srgbClr val="262626"/>
                          </a:solidFill>
                          <a:latin typeface="Calibri"/>
                        </a:rPr>
                        <a:t>Hindistan levhası buzullarla kaplıyken sıcak kuşağa geçti (Görsel 3.31); eski buzul şekilleri (s. 121) · Panama (s. 123).</a:t>
                      </a:r>
                    </a:p>
                  </a:txBody>
                  <a:tcPr marL="54864" marR="54864" marT="18288" marB="18288" anchor="ctr">
                    <a:solidFill>
                      <a:srgbClr val="FFFFFF"/>
                    </a:solidFill>
                  </a:tcPr>
                </a:tc>
              </a:tr>
            </a:tbl>
          </a:graphicData>
        </a:graphic>
      </p:graphicFrame>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121-122</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98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Atmosferdeki karbondioksit seviyesi ile küresel sıcaklık arasındaki yakın ilişki hangi kanıtla ortaya konmuştur?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Asırlık ağaçların yaş halkaları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Buzullardaki hava kabarcıkları</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 ve göl kenarındaki taraçalar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Relikt (kalıntı) bitkiler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Buzul aşındırma şekilleri</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99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Atmosferdeki karbondioksit seviyesi ile küresel sıcaklık arasındaki yakın ilişki hangi kanıtla ortaya konmuştur?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Asırlık ağaçların yaş halkaları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Buzullardaki hava kabarcıkları</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 ve göl kenarındaki taraçalar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Relikt (kalıntı) bitkiler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Buzul aşındırma şekilleri</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Buzullardaki hava kabarcıklarından alınan örnekler, geçmiş atmosferin karbondioksit seviyesini saklar; bu seviye ile küresel sıcaklık arasında yakın ilişki kanıtlanmıştır (s. 122).</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100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Levha Tektoniğinin İklime Etkisi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10 dk</a:t>
            </a:r>
          </a:p>
        </p:txBody>
      </p:sp>
      <p:sp>
        <p:nvSpPr>
          <p:cNvPr id="6" name="Rounded Rectangle 5"/>
          <p:cNvSpPr/>
          <p:nvPr/>
        </p:nvSpPr>
        <p:spPr>
          <a:xfrm>
            <a:off x="502920" y="1216152"/>
            <a:ext cx="11185855" cy="96012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5262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52628"/>
          </a:xfrm>
          <a:prstGeom prst="rect">
            <a:avLst/>
          </a:prstGeom>
          <a:noFill/>
        </p:spPr>
        <p:txBody>
          <a:bodyPr wrap="square" anchor="ctr" lIns="73152" rIns="73152" tIns="36576" bIns="36576">
            <a:noAutofit/>
          </a:bodyPr>
          <a:lstStyle/>
          <a:p>
            <a:pPr algn="l">
              <a:spcBef>
                <a:spcPts val="0"/>
              </a:spcBef>
              <a:spcAft>
                <a:spcPts val="0"/>
              </a:spcAft>
            </a:pPr>
            <a:r>
              <a:rPr lang="tr-TR" sz="1350" b="0" i="1">
                <a:solidFill>
                  <a:srgbClr val="262626"/>
                </a:solidFill>
                <a:latin typeface="Calibri"/>
              </a:rPr>
              <a:t>Levha tektoniğine bağlı olarak deniz ve okyanuslardaki su yollarında yaşanan değişimin iklim sistemi üzerine etkilerini algılayabilme</a:t>
            </a:r>
          </a:p>
        </p:txBody>
      </p:sp>
      <p:sp>
        <p:nvSpPr>
          <p:cNvPr id="9" name="TextBox 8"/>
          <p:cNvSpPr txBox="1"/>
          <p:nvPr/>
        </p:nvSpPr>
        <p:spPr>
          <a:xfrm>
            <a:off x="640080" y="1696212"/>
            <a:ext cx="1143000" cy="42519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96212"/>
            <a:ext cx="9722815" cy="425196"/>
          </a:xfrm>
          <a:prstGeom prst="rect">
            <a:avLst/>
          </a:prstGeom>
          <a:noFill/>
        </p:spPr>
        <p:txBody>
          <a:bodyPr wrap="square" anchor="ctr" lIns="73152" rIns="73152" tIns="36576" bIns="36576">
            <a:noAutofit/>
          </a:bodyPr>
          <a:lstStyle/>
          <a:p>
            <a:pPr algn="l">
              <a:spcBef>
                <a:spcPts val="0"/>
              </a:spcBef>
              <a:spcAft>
                <a:spcPts val="0"/>
              </a:spcAft>
            </a:pPr>
            <a:r>
              <a:rPr lang="tr-TR" sz="1500" b="0" i="1">
                <a:solidFill>
                  <a:srgbClr val="262626"/>
                </a:solidFill>
                <a:latin typeface="Calibri"/>
              </a:rPr>
              <a:t>Değişim ve Sürekliliği Algılama, Zamanı Algılama ve Kronolojik Düşünme, Kanıta Dayalı Sorgulama ve Araştırma, Harita</a:t>
            </a:r>
          </a:p>
        </p:txBody>
      </p:sp>
      <p:pic>
        <p:nvPicPr>
          <p:cNvPr id="11" name="Picture 10" descr="h17_harita_s123.jpg"/>
          <p:cNvPicPr>
            <a:picLocks noChangeAspect="1"/>
          </p:cNvPicPr>
          <p:nvPr/>
        </p:nvPicPr>
        <p:blipFill>
          <a:blip r:embed="rId3"/>
          <a:stretch>
            <a:fillRect/>
          </a:stretch>
        </p:blipFill>
        <p:spPr>
          <a:xfrm>
            <a:off x="502920" y="2286000"/>
            <a:ext cx="5470918" cy="4005072"/>
          </a:xfrm>
          <a:prstGeom prst="rect">
            <a:avLst/>
          </a:prstGeom>
          <a:ln w="9525">
            <a:solidFill>
              <a:srgbClr val="D9D9D9"/>
            </a:solidFill>
          </a:ln>
        </p:spPr>
      </p:pic>
      <p:sp>
        <p:nvSpPr>
          <p:cNvPr id="12" name="Rounded Rectangle 11"/>
          <p:cNvSpPr/>
          <p:nvPr/>
        </p:nvSpPr>
        <p:spPr>
          <a:xfrm>
            <a:off x="6202438" y="2286000"/>
            <a:ext cx="5486337" cy="1143000"/>
          </a:xfrm>
          <a:prstGeom prst="roundRect">
            <a:avLst>
              <a:gd name="adj" fmla="val 8000"/>
            </a:avLst>
          </a:prstGeom>
          <a:solidFill>
            <a:srgbClr val="FFF3D1"/>
          </a:solidFill>
          <a:ln>
            <a:noFill/>
          </a:ln>
          <a:effectLst/>
        </p:spPr>
        <p:txBody>
          <a:bodyPr rtlCol="0" anchor="ctr" wrap="square" lIns="182880" rIns="182880" tIns="73152" bIns="73152">
            <a:noAutofit/>
          </a:bodyPr>
          <a:lstStyle/>
          <a:p>
            <a:pPr algn="l">
              <a:spcBef>
                <a:spcPts val="0"/>
              </a:spcBef>
              <a:spcAft>
                <a:spcPts val="0"/>
              </a:spcAft>
            </a:pPr>
            <a:r>
              <a:rPr lang="tr-TR" sz="1900" b="0" i="1">
                <a:solidFill>
                  <a:srgbClr val="262626"/>
                </a:solidFill>
                <a:latin typeface="Calibri"/>
              </a:rPr>
              <a:t>Aşağıda verilen örnek olaydan yararlanarak soruları cevaplayınız.</a:t>
            </a:r>
          </a:p>
        </p:txBody>
      </p:sp>
      <p:sp>
        <p:nvSpPr>
          <p:cNvPr id="13" name="Rounded Rectangle 12"/>
          <p:cNvSpPr/>
          <p:nvPr/>
        </p:nvSpPr>
        <p:spPr>
          <a:xfrm>
            <a:off x="6202438" y="3547872"/>
            <a:ext cx="5486337" cy="274320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2000" b="1" i="0">
                <a:solidFill>
                  <a:srgbClr val="D3373A"/>
                </a:solidFill>
                <a:latin typeface="Calibri"/>
              </a:rPr>
              <a:t>İkili · 5 dk</a:t>
            </a:r>
          </a:p>
          <a:p>
            <a:pPr algn="l" marL="320770" indent="-320770">
              <a:spcBef>
                <a:spcPts val="0"/>
              </a:spcBef>
              <a:spcAft>
                <a:spcPts val="800"/>
              </a:spcAft>
            </a:pPr>
            <a:r>
              <a:rPr lang="tr-TR" sz="2000" b="1" i="0">
                <a:solidFill>
                  <a:srgbClr val="D3373A"/>
                </a:solidFill>
                <a:latin typeface="Calibri"/>
              </a:rPr>
              <a:t>1.  </a:t>
            </a:r>
            <a:r>
              <a:rPr lang="tr-TR" sz="2000" b="0" i="0">
                <a:solidFill>
                  <a:srgbClr val="262626"/>
                </a:solidFill>
                <a:latin typeface="Calibri"/>
              </a:rPr>
              <a:t>Kitaptaki örnek olayı oku.</a:t>
            </a:r>
          </a:p>
          <a:p>
            <a:pPr algn="l" marL="320770" indent="-320770">
              <a:spcBef>
                <a:spcPts val="0"/>
              </a:spcBef>
              <a:spcAft>
                <a:spcPts val="800"/>
              </a:spcAft>
            </a:pPr>
            <a:r>
              <a:rPr lang="tr-TR" sz="2000" b="1" i="0">
                <a:solidFill>
                  <a:srgbClr val="D3373A"/>
                </a:solidFill>
                <a:latin typeface="Calibri"/>
              </a:rPr>
              <a:t>2.  </a:t>
            </a:r>
            <a:r>
              <a:rPr lang="tr-TR" sz="2000" b="0" i="0">
                <a:solidFill>
                  <a:srgbClr val="262626"/>
                </a:solidFill>
                <a:latin typeface="Calibri"/>
              </a:rPr>
              <a:t>Altı halkayı sıraya koy, numaralandır.</a:t>
            </a:r>
          </a:p>
          <a:p>
            <a:pPr algn="l" marL="320770" indent="-320770">
              <a:spcBef>
                <a:spcPts val="0"/>
              </a:spcBef>
              <a:spcAft>
                <a:spcPts val="0"/>
              </a:spcAft>
            </a:pPr>
            <a:r>
              <a:rPr lang="tr-TR" sz="2000" b="1" i="0">
                <a:solidFill>
                  <a:srgbClr val="D3373A"/>
                </a:solidFill>
                <a:latin typeface="Calibri"/>
              </a:rPr>
              <a:t>3.  </a:t>
            </a:r>
            <a:r>
              <a:rPr lang="tr-TR" sz="2000" b="0" i="0">
                <a:solidFill>
                  <a:srgbClr val="262626"/>
                </a:solidFill>
                <a:latin typeface="Calibri"/>
              </a:rPr>
              <a:t>Haritada bul: Panama · Gulf Stream · Batı Avrupa · kuzeydeki deniz buzları</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101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Olay zinciri: halkaları sırala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SIRALA</a:t>
            </a:r>
          </a:p>
        </p:txBody>
      </p:sp>
      <p:sp>
        <p:nvSpPr>
          <p:cNvPr id="6" name="Rounded Rectangle 5"/>
          <p:cNvSpPr/>
          <p:nvPr/>
        </p:nvSpPr>
        <p:spPr>
          <a:xfrm>
            <a:off x="502920" y="1216152"/>
            <a:ext cx="5478627" cy="1572768"/>
          </a:xfrm>
          <a:prstGeom prst="roundRect">
            <a:avLst>
              <a:gd name="adj" fmla="val 8000"/>
            </a:avLst>
          </a:prstGeom>
          <a:solidFill>
            <a:srgbClr val="F0F0F0"/>
          </a:solidFill>
          <a:ln>
            <a:noFill/>
          </a:ln>
          <a:effectLst/>
        </p:spPr>
        <p:txBody>
          <a:bodyPr rtlCol="0" anchor="ctr"/>
          <a:lstStyle/>
          <a:p/>
        </p:txBody>
      </p:sp>
      <p:sp>
        <p:nvSpPr>
          <p:cNvPr id="7" name="Oval 6"/>
          <p:cNvSpPr/>
          <p:nvPr/>
        </p:nvSpPr>
        <p:spPr>
          <a:xfrm>
            <a:off x="612648" y="1728216"/>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A</a:t>
            </a:r>
          </a:p>
        </p:txBody>
      </p:sp>
      <p:sp>
        <p:nvSpPr>
          <p:cNvPr id="8" name="TextBox 7"/>
          <p:cNvSpPr txBox="1"/>
          <p:nvPr/>
        </p:nvSpPr>
        <p:spPr>
          <a:xfrm>
            <a:off x="1280160" y="1252728"/>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Nemli batı rüzgârları, Avrupa’ya düşen yağış miktarını artırmıştır.</a:t>
            </a:r>
          </a:p>
        </p:txBody>
      </p:sp>
      <p:sp>
        <p:nvSpPr>
          <p:cNvPr id="9" name="Rounded Rectangle 8"/>
          <p:cNvSpPr/>
          <p:nvPr/>
        </p:nvSpPr>
        <p:spPr>
          <a:xfrm>
            <a:off x="6210147" y="1216152"/>
            <a:ext cx="5478627" cy="1572768"/>
          </a:xfrm>
          <a:prstGeom prst="roundRect">
            <a:avLst>
              <a:gd name="adj" fmla="val 8000"/>
            </a:avLst>
          </a:prstGeom>
          <a:solidFill>
            <a:srgbClr val="F0F0F0"/>
          </a:solidFill>
          <a:ln>
            <a:noFill/>
          </a:ln>
          <a:effectLst/>
        </p:spPr>
        <p:txBody>
          <a:bodyPr rtlCol="0" anchor="ctr"/>
          <a:lstStyle/>
          <a:p/>
        </p:txBody>
      </p:sp>
      <p:sp>
        <p:nvSpPr>
          <p:cNvPr id="10" name="Oval 9"/>
          <p:cNvSpPr/>
          <p:nvPr/>
        </p:nvSpPr>
        <p:spPr>
          <a:xfrm>
            <a:off x="6319875" y="1728216"/>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B</a:t>
            </a:r>
          </a:p>
        </p:txBody>
      </p:sp>
      <p:sp>
        <p:nvSpPr>
          <p:cNvPr id="11" name="TextBox 10"/>
          <p:cNvSpPr txBox="1"/>
          <p:nvPr/>
        </p:nvSpPr>
        <p:spPr>
          <a:xfrm>
            <a:off x="6987387" y="1252728"/>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Atlas Okyanusu ile Büyük Okyanus arasındaki doğal su yolu, levha tektoniğine bağlı olarak 13-2,6 milyon yıl önce yavaş yavaş kapanmaya başlamıştır.</a:t>
            </a:r>
          </a:p>
        </p:txBody>
      </p:sp>
      <p:sp>
        <p:nvSpPr>
          <p:cNvPr id="12" name="Rounded Rectangle 11"/>
          <p:cNvSpPr/>
          <p:nvPr/>
        </p:nvSpPr>
        <p:spPr>
          <a:xfrm>
            <a:off x="502920" y="2898648"/>
            <a:ext cx="5478627" cy="1572768"/>
          </a:xfrm>
          <a:prstGeom prst="roundRect">
            <a:avLst>
              <a:gd name="adj" fmla="val 8000"/>
            </a:avLst>
          </a:prstGeom>
          <a:solidFill>
            <a:srgbClr val="F0F0F0"/>
          </a:solidFill>
          <a:ln>
            <a:noFill/>
          </a:ln>
          <a:effectLst/>
        </p:spPr>
        <p:txBody>
          <a:bodyPr rtlCol="0" anchor="ctr"/>
          <a:lstStyle/>
          <a:p/>
        </p:txBody>
      </p:sp>
      <p:sp>
        <p:nvSpPr>
          <p:cNvPr id="13" name="Oval 12"/>
          <p:cNvSpPr/>
          <p:nvPr/>
        </p:nvSpPr>
        <p:spPr>
          <a:xfrm>
            <a:off x="612648" y="34107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C</a:t>
            </a:r>
          </a:p>
        </p:txBody>
      </p:sp>
      <p:sp>
        <p:nvSpPr>
          <p:cNvPr id="14" name="TextBox 13"/>
          <p:cNvSpPr txBox="1"/>
          <p:nvPr/>
        </p:nvSpPr>
        <p:spPr>
          <a:xfrm>
            <a:off x="1280160" y="2935224"/>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Deniz buzlarının güneş ışığını geri yansıtması ve okyanus suyundaki enerjinin atmosfere kaçmasına engel olması, yüksek enlemlerin soğumasını ve buzullaşmasını sağlamıştır.</a:t>
            </a:r>
          </a:p>
        </p:txBody>
      </p:sp>
      <p:sp>
        <p:nvSpPr>
          <p:cNvPr id="15" name="Rounded Rectangle 14"/>
          <p:cNvSpPr/>
          <p:nvPr/>
        </p:nvSpPr>
        <p:spPr>
          <a:xfrm>
            <a:off x="6210147" y="2898648"/>
            <a:ext cx="5478627" cy="1572768"/>
          </a:xfrm>
          <a:prstGeom prst="roundRect">
            <a:avLst>
              <a:gd name="adj" fmla="val 8000"/>
            </a:avLst>
          </a:prstGeom>
          <a:solidFill>
            <a:srgbClr val="F0F0F0"/>
          </a:solidFill>
          <a:ln>
            <a:noFill/>
          </a:ln>
          <a:effectLst/>
        </p:spPr>
        <p:txBody>
          <a:bodyPr rtlCol="0" anchor="ctr"/>
          <a:lstStyle/>
          <a:p/>
        </p:txBody>
      </p:sp>
      <p:sp>
        <p:nvSpPr>
          <p:cNvPr id="16" name="Oval 15"/>
          <p:cNvSpPr/>
          <p:nvPr/>
        </p:nvSpPr>
        <p:spPr>
          <a:xfrm>
            <a:off x="6319875" y="34107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D</a:t>
            </a:r>
          </a:p>
        </p:txBody>
      </p:sp>
      <p:sp>
        <p:nvSpPr>
          <p:cNvPr id="17" name="TextBox 16"/>
          <p:cNvSpPr txBox="1"/>
          <p:nvPr/>
        </p:nvSpPr>
        <p:spPr>
          <a:xfrm>
            <a:off x="6987387" y="2935224"/>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Böylece Gulf Stream okyanus akıntısı, Atlas Okyanusu’nun ılık ve tuzlu yüzey sularını Batı Avrupa kıyılarına taşımaya başlamıştır.</a:t>
            </a:r>
          </a:p>
        </p:txBody>
      </p:sp>
      <p:sp>
        <p:nvSpPr>
          <p:cNvPr id="18" name="Rounded Rectangle 17"/>
          <p:cNvSpPr/>
          <p:nvPr/>
        </p:nvSpPr>
        <p:spPr>
          <a:xfrm>
            <a:off x="502920" y="4581144"/>
            <a:ext cx="5478627" cy="1572768"/>
          </a:xfrm>
          <a:prstGeom prst="roundRect">
            <a:avLst>
              <a:gd name="adj" fmla="val 8000"/>
            </a:avLst>
          </a:prstGeom>
          <a:solidFill>
            <a:srgbClr val="F0F0F0"/>
          </a:solidFill>
          <a:ln>
            <a:noFill/>
          </a:ln>
          <a:effectLst/>
        </p:spPr>
        <p:txBody>
          <a:bodyPr rtlCol="0" anchor="ctr"/>
          <a:lstStyle/>
          <a:p/>
        </p:txBody>
      </p:sp>
      <p:sp>
        <p:nvSpPr>
          <p:cNvPr id="19" name="Oval 18"/>
          <p:cNvSpPr/>
          <p:nvPr/>
        </p:nvSpPr>
        <p:spPr>
          <a:xfrm>
            <a:off x="612648" y="5093208"/>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E</a:t>
            </a:r>
          </a:p>
        </p:txBody>
      </p:sp>
      <p:sp>
        <p:nvSpPr>
          <p:cNvPr id="20" name="TextBox 19"/>
          <p:cNvSpPr txBox="1"/>
          <p:nvPr/>
        </p:nvSpPr>
        <p:spPr>
          <a:xfrm>
            <a:off x="1280160" y="4617720"/>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Yağmur ve kar şeklinde düşen bu yağışların akarsular tarafından Kuzey Buz Denizi’ne taşınması ve bu alanda donması, deniz buzlarının oluşumunu kolaylaştırmıştır.</a:t>
            </a:r>
          </a:p>
        </p:txBody>
      </p:sp>
      <p:sp>
        <p:nvSpPr>
          <p:cNvPr id="21" name="Rounded Rectangle 20"/>
          <p:cNvSpPr/>
          <p:nvPr/>
        </p:nvSpPr>
        <p:spPr>
          <a:xfrm>
            <a:off x="6210147" y="4581144"/>
            <a:ext cx="5478627" cy="1572768"/>
          </a:xfrm>
          <a:prstGeom prst="roundRect">
            <a:avLst>
              <a:gd name="adj" fmla="val 8000"/>
            </a:avLst>
          </a:prstGeom>
          <a:solidFill>
            <a:srgbClr val="F0F0F0"/>
          </a:solidFill>
          <a:ln>
            <a:noFill/>
          </a:ln>
          <a:effectLst/>
        </p:spPr>
        <p:txBody>
          <a:bodyPr rtlCol="0" anchor="ctr"/>
          <a:lstStyle/>
          <a:p/>
        </p:txBody>
      </p:sp>
      <p:sp>
        <p:nvSpPr>
          <p:cNvPr id="22" name="Oval 21"/>
          <p:cNvSpPr/>
          <p:nvPr/>
        </p:nvSpPr>
        <p:spPr>
          <a:xfrm>
            <a:off x="6319875" y="5093208"/>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F</a:t>
            </a:r>
          </a:p>
        </p:txBody>
      </p:sp>
      <p:sp>
        <p:nvSpPr>
          <p:cNvPr id="23" name="TextBox 22"/>
          <p:cNvSpPr txBox="1"/>
          <p:nvPr/>
        </p:nvSpPr>
        <p:spPr>
          <a:xfrm>
            <a:off x="6987387" y="4617720"/>
            <a:ext cx="4609947" cy="1499616"/>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 durum, Atlas Okyanusu’ndaki Gulf Stream okyanus akıntısının eskiye oranla daha da güçlenmesine neden olmuştur.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102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Olay zinciri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pic>
        <p:nvPicPr>
          <p:cNvPr id="6" name="Picture 5" descr="h17_harita_s123.jpg"/>
          <p:cNvPicPr>
            <a:picLocks noChangeAspect="1"/>
          </p:cNvPicPr>
          <p:nvPr/>
        </p:nvPicPr>
        <p:blipFill>
          <a:blip r:embed="rId3"/>
          <a:stretch>
            <a:fillRect/>
          </a:stretch>
        </p:blipFill>
        <p:spPr>
          <a:xfrm>
            <a:off x="502920" y="1216152"/>
            <a:ext cx="6869875" cy="5029200"/>
          </a:xfrm>
          <a:prstGeom prst="rect">
            <a:avLst/>
          </a:prstGeom>
          <a:ln w="9525">
            <a:solidFill>
              <a:srgbClr val="D9D9D9"/>
            </a:solidFill>
          </a:ln>
        </p:spPr>
      </p:pic>
      <p:sp>
        <p:nvSpPr>
          <p:cNvPr id="7" name="Oval 6"/>
          <p:cNvSpPr/>
          <p:nvPr/>
        </p:nvSpPr>
        <p:spPr>
          <a:xfrm>
            <a:off x="3044353" y="5218981"/>
            <a:ext cx="420624" cy="42062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8" name="Oval 7"/>
          <p:cNvSpPr/>
          <p:nvPr/>
        </p:nvSpPr>
        <p:spPr>
          <a:xfrm>
            <a:off x="3234129" y="3909491"/>
            <a:ext cx="420624" cy="42062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9" name="Oval 8"/>
          <p:cNvSpPr/>
          <p:nvPr/>
        </p:nvSpPr>
        <p:spPr>
          <a:xfrm>
            <a:off x="5473480" y="3226279"/>
            <a:ext cx="420624" cy="42062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10" name="Oval 9"/>
          <p:cNvSpPr/>
          <p:nvPr/>
        </p:nvSpPr>
        <p:spPr>
          <a:xfrm>
            <a:off x="6213605" y="3150366"/>
            <a:ext cx="420624" cy="42062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11" name="Oval 10"/>
          <p:cNvSpPr/>
          <p:nvPr/>
        </p:nvSpPr>
        <p:spPr>
          <a:xfrm>
            <a:off x="5777121" y="1745986"/>
            <a:ext cx="420624" cy="42062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12" name="Oval 11"/>
          <p:cNvSpPr/>
          <p:nvPr/>
        </p:nvSpPr>
        <p:spPr>
          <a:xfrm>
            <a:off x="4296872" y="1651095"/>
            <a:ext cx="420624" cy="420624"/>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13" name="Rounded Rectangle 12"/>
          <p:cNvSpPr/>
          <p:nvPr/>
        </p:nvSpPr>
        <p:spPr>
          <a:xfrm>
            <a:off x="7573963" y="1216152"/>
            <a:ext cx="4114812" cy="716280"/>
          </a:xfrm>
          <a:prstGeom prst="roundRect">
            <a:avLst>
              <a:gd name="adj" fmla="val 12000"/>
            </a:avLst>
          </a:prstGeom>
          <a:solidFill>
            <a:srgbClr val="E3F1E4"/>
          </a:solidFill>
          <a:ln>
            <a:noFill/>
          </a:ln>
          <a:effectLst/>
        </p:spPr>
        <p:txBody>
          <a:bodyPr rtlCol="0" anchor="ctr"/>
          <a:lstStyle/>
          <a:p/>
        </p:txBody>
      </p:sp>
      <p:sp>
        <p:nvSpPr>
          <p:cNvPr id="14" name="Oval 13"/>
          <p:cNvSpPr/>
          <p:nvPr/>
        </p:nvSpPr>
        <p:spPr>
          <a:xfrm>
            <a:off x="7647115" y="1354836"/>
            <a:ext cx="438912" cy="43891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5" name="TextBox 14"/>
          <p:cNvSpPr txBox="1"/>
          <p:nvPr/>
        </p:nvSpPr>
        <p:spPr>
          <a:xfrm>
            <a:off x="8140891" y="1216152"/>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B</a:t>
            </a:r>
            <a:r>
              <a:rPr lang="tr-TR" sz="1500" b="0" i="0">
                <a:solidFill>
                  <a:srgbClr val="262626"/>
                </a:solidFill>
                <a:latin typeface="Calibri"/>
              </a:rPr>
              <a:t> · Panama'daki su yolu kapanmaya başlar (13-2,6 milyon yıl önce)</a:t>
            </a:r>
          </a:p>
        </p:txBody>
      </p:sp>
      <p:cxnSp>
        <p:nvCxnSpPr>
          <p:cNvPr id="16" name="Connector 15"/>
          <p:cNvCxnSpPr/>
          <p:nvPr/>
        </p:nvCxnSpPr>
        <p:spPr>
          <a:xfrm>
            <a:off x="7866571" y="1932432"/>
            <a:ext cx="0" cy="146304"/>
          </a:xfrm>
          <a:prstGeom prst="line">
            <a:avLst/>
          </a:prstGeom>
          <a:ln w="25400">
            <a:solidFill>
              <a:srgbClr val="4F4F4F"/>
            </a:solidFill>
            <a:tailEnd type="triangle" w="med" len="med"/>
          </a:ln>
        </p:spPr>
      </p:cxnSp>
      <p:sp>
        <p:nvSpPr>
          <p:cNvPr id="17" name="Rounded Rectangle 16"/>
          <p:cNvSpPr/>
          <p:nvPr/>
        </p:nvSpPr>
        <p:spPr>
          <a:xfrm>
            <a:off x="7573963" y="2078736"/>
            <a:ext cx="4114812" cy="716280"/>
          </a:xfrm>
          <a:prstGeom prst="roundRect">
            <a:avLst>
              <a:gd name="adj" fmla="val 12000"/>
            </a:avLst>
          </a:prstGeom>
          <a:solidFill>
            <a:srgbClr val="F0F0F0"/>
          </a:solidFill>
          <a:ln>
            <a:noFill/>
          </a:ln>
          <a:effectLst/>
        </p:spPr>
        <p:txBody>
          <a:bodyPr rtlCol="0" anchor="ctr"/>
          <a:lstStyle/>
          <a:p/>
        </p:txBody>
      </p:sp>
      <p:sp>
        <p:nvSpPr>
          <p:cNvPr id="18" name="Oval 17"/>
          <p:cNvSpPr/>
          <p:nvPr/>
        </p:nvSpPr>
        <p:spPr>
          <a:xfrm>
            <a:off x="7647115" y="2217420"/>
            <a:ext cx="438912" cy="43891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9" name="TextBox 18"/>
          <p:cNvSpPr txBox="1"/>
          <p:nvPr/>
        </p:nvSpPr>
        <p:spPr>
          <a:xfrm>
            <a:off x="8140891" y="2078736"/>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F</a:t>
            </a:r>
            <a:r>
              <a:rPr lang="tr-TR" sz="1500" b="0" i="0">
                <a:solidFill>
                  <a:srgbClr val="262626"/>
                </a:solidFill>
                <a:latin typeface="Calibri"/>
              </a:rPr>
              <a:t> · Gulf Stream okyanus akıntısı güçlenir</a:t>
            </a:r>
          </a:p>
        </p:txBody>
      </p:sp>
      <p:cxnSp>
        <p:nvCxnSpPr>
          <p:cNvPr id="20" name="Connector 19"/>
          <p:cNvCxnSpPr/>
          <p:nvPr/>
        </p:nvCxnSpPr>
        <p:spPr>
          <a:xfrm>
            <a:off x="7866571" y="2795016"/>
            <a:ext cx="0" cy="146304"/>
          </a:xfrm>
          <a:prstGeom prst="line">
            <a:avLst/>
          </a:prstGeom>
          <a:ln w="25400">
            <a:solidFill>
              <a:srgbClr val="4F4F4F"/>
            </a:solidFill>
            <a:tailEnd type="triangle" w="med" len="med"/>
          </a:ln>
        </p:spPr>
      </p:cxnSp>
      <p:sp>
        <p:nvSpPr>
          <p:cNvPr id="21" name="Rounded Rectangle 20"/>
          <p:cNvSpPr/>
          <p:nvPr/>
        </p:nvSpPr>
        <p:spPr>
          <a:xfrm>
            <a:off x="7573963" y="2941320"/>
            <a:ext cx="4114812" cy="716280"/>
          </a:xfrm>
          <a:prstGeom prst="roundRect">
            <a:avLst>
              <a:gd name="adj" fmla="val 12000"/>
            </a:avLst>
          </a:prstGeom>
          <a:solidFill>
            <a:srgbClr val="F0F0F0"/>
          </a:solidFill>
          <a:ln>
            <a:noFill/>
          </a:ln>
          <a:effectLst/>
        </p:spPr>
        <p:txBody>
          <a:bodyPr rtlCol="0" anchor="ctr"/>
          <a:lstStyle/>
          <a:p/>
        </p:txBody>
      </p:sp>
      <p:sp>
        <p:nvSpPr>
          <p:cNvPr id="22" name="Oval 21"/>
          <p:cNvSpPr/>
          <p:nvPr/>
        </p:nvSpPr>
        <p:spPr>
          <a:xfrm>
            <a:off x="7647115" y="3080004"/>
            <a:ext cx="438912" cy="43891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3</a:t>
            </a:r>
          </a:p>
        </p:txBody>
      </p:sp>
      <p:sp>
        <p:nvSpPr>
          <p:cNvPr id="23" name="TextBox 22"/>
          <p:cNvSpPr txBox="1"/>
          <p:nvPr/>
        </p:nvSpPr>
        <p:spPr>
          <a:xfrm>
            <a:off x="8140891" y="2941320"/>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D</a:t>
            </a:r>
            <a:r>
              <a:rPr lang="tr-TR" sz="1500" b="0" i="0">
                <a:solidFill>
                  <a:srgbClr val="262626"/>
                </a:solidFill>
                <a:latin typeface="Calibri"/>
              </a:rPr>
              <a:t> · Ilık ve tuzlu yüzey suları Batı Avrupa kıyılarına taşınır</a:t>
            </a:r>
          </a:p>
        </p:txBody>
      </p:sp>
      <p:cxnSp>
        <p:nvCxnSpPr>
          <p:cNvPr id="24" name="Connector 23"/>
          <p:cNvCxnSpPr/>
          <p:nvPr/>
        </p:nvCxnSpPr>
        <p:spPr>
          <a:xfrm>
            <a:off x="7866571" y="3657600"/>
            <a:ext cx="0" cy="146304"/>
          </a:xfrm>
          <a:prstGeom prst="line">
            <a:avLst/>
          </a:prstGeom>
          <a:ln w="25400">
            <a:solidFill>
              <a:srgbClr val="4F4F4F"/>
            </a:solidFill>
            <a:tailEnd type="triangle" w="med" len="med"/>
          </a:ln>
        </p:spPr>
      </p:cxnSp>
      <p:sp>
        <p:nvSpPr>
          <p:cNvPr id="25" name="Rounded Rectangle 24"/>
          <p:cNvSpPr/>
          <p:nvPr/>
        </p:nvSpPr>
        <p:spPr>
          <a:xfrm>
            <a:off x="7573963" y="3803904"/>
            <a:ext cx="4114812" cy="716280"/>
          </a:xfrm>
          <a:prstGeom prst="roundRect">
            <a:avLst>
              <a:gd name="adj" fmla="val 12000"/>
            </a:avLst>
          </a:prstGeom>
          <a:solidFill>
            <a:srgbClr val="F0F0F0"/>
          </a:solidFill>
          <a:ln>
            <a:noFill/>
          </a:ln>
          <a:effectLst/>
        </p:spPr>
        <p:txBody>
          <a:bodyPr rtlCol="0" anchor="ctr"/>
          <a:lstStyle/>
          <a:p/>
        </p:txBody>
      </p:sp>
      <p:sp>
        <p:nvSpPr>
          <p:cNvPr id="26" name="Oval 25"/>
          <p:cNvSpPr/>
          <p:nvPr/>
        </p:nvSpPr>
        <p:spPr>
          <a:xfrm>
            <a:off x="7647115" y="3942588"/>
            <a:ext cx="438912" cy="43891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4</a:t>
            </a:r>
          </a:p>
        </p:txBody>
      </p:sp>
      <p:sp>
        <p:nvSpPr>
          <p:cNvPr id="27" name="TextBox 26"/>
          <p:cNvSpPr txBox="1"/>
          <p:nvPr/>
        </p:nvSpPr>
        <p:spPr>
          <a:xfrm>
            <a:off x="8140891" y="3803904"/>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A</a:t>
            </a:r>
            <a:r>
              <a:rPr lang="tr-TR" sz="1500" b="0" i="0">
                <a:solidFill>
                  <a:srgbClr val="262626"/>
                </a:solidFill>
                <a:latin typeface="Calibri"/>
              </a:rPr>
              <a:t> · Nemli batı rüzgârları Avrupa'da yağışı artırır</a:t>
            </a:r>
          </a:p>
        </p:txBody>
      </p:sp>
      <p:cxnSp>
        <p:nvCxnSpPr>
          <p:cNvPr id="28" name="Connector 27"/>
          <p:cNvCxnSpPr/>
          <p:nvPr/>
        </p:nvCxnSpPr>
        <p:spPr>
          <a:xfrm>
            <a:off x="7866571" y="4520184"/>
            <a:ext cx="0" cy="146304"/>
          </a:xfrm>
          <a:prstGeom prst="line">
            <a:avLst/>
          </a:prstGeom>
          <a:ln w="25400">
            <a:solidFill>
              <a:srgbClr val="4F4F4F"/>
            </a:solidFill>
            <a:tailEnd type="triangle" w="med" len="med"/>
          </a:ln>
        </p:spPr>
      </p:cxnSp>
      <p:sp>
        <p:nvSpPr>
          <p:cNvPr id="29" name="Rounded Rectangle 28"/>
          <p:cNvSpPr/>
          <p:nvPr/>
        </p:nvSpPr>
        <p:spPr>
          <a:xfrm>
            <a:off x="7573963" y="4666488"/>
            <a:ext cx="4114812" cy="716280"/>
          </a:xfrm>
          <a:prstGeom prst="roundRect">
            <a:avLst>
              <a:gd name="adj" fmla="val 12000"/>
            </a:avLst>
          </a:prstGeom>
          <a:solidFill>
            <a:srgbClr val="F0F0F0"/>
          </a:solidFill>
          <a:ln>
            <a:noFill/>
          </a:ln>
          <a:effectLst/>
        </p:spPr>
        <p:txBody>
          <a:bodyPr rtlCol="0" anchor="ctr"/>
          <a:lstStyle/>
          <a:p/>
        </p:txBody>
      </p:sp>
      <p:sp>
        <p:nvSpPr>
          <p:cNvPr id="30" name="Oval 29"/>
          <p:cNvSpPr/>
          <p:nvPr/>
        </p:nvSpPr>
        <p:spPr>
          <a:xfrm>
            <a:off x="7647115" y="4805172"/>
            <a:ext cx="438912" cy="438912"/>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5</a:t>
            </a:r>
          </a:p>
        </p:txBody>
      </p:sp>
      <p:sp>
        <p:nvSpPr>
          <p:cNvPr id="31" name="TextBox 30"/>
          <p:cNvSpPr txBox="1"/>
          <p:nvPr/>
        </p:nvSpPr>
        <p:spPr>
          <a:xfrm>
            <a:off x="8140891" y="4666488"/>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E</a:t>
            </a:r>
            <a:r>
              <a:rPr lang="tr-TR" sz="1500" b="0" i="0">
                <a:solidFill>
                  <a:srgbClr val="262626"/>
                </a:solidFill>
                <a:latin typeface="Calibri"/>
              </a:rPr>
              <a:t> · Akarsular suyu Kuzey Buz Denizi'ne taşır: donar, deniz buzu oluşur</a:t>
            </a:r>
          </a:p>
        </p:txBody>
      </p:sp>
      <p:cxnSp>
        <p:nvCxnSpPr>
          <p:cNvPr id="32" name="Connector 31"/>
          <p:cNvCxnSpPr/>
          <p:nvPr/>
        </p:nvCxnSpPr>
        <p:spPr>
          <a:xfrm>
            <a:off x="7866571" y="5382768"/>
            <a:ext cx="0" cy="146304"/>
          </a:xfrm>
          <a:prstGeom prst="line">
            <a:avLst/>
          </a:prstGeom>
          <a:ln w="25400">
            <a:solidFill>
              <a:srgbClr val="4F4F4F"/>
            </a:solidFill>
            <a:tailEnd type="triangle" w="med" len="med"/>
          </a:ln>
        </p:spPr>
      </p:cxnSp>
      <p:sp>
        <p:nvSpPr>
          <p:cNvPr id="33" name="Rounded Rectangle 32"/>
          <p:cNvSpPr/>
          <p:nvPr/>
        </p:nvSpPr>
        <p:spPr>
          <a:xfrm>
            <a:off x="7573963" y="5529072"/>
            <a:ext cx="4114812" cy="716280"/>
          </a:xfrm>
          <a:prstGeom prst="roundRect">
            <a:avLst>
              <a:gd name="adj" fmla="val 12000"/>
            </a:avLst>
          </a:prstGeom>
          <a:solidFill>
            <a:srgbClr val="E3F1E4"/>
          </a:solidFill>
          <a:ln>
            <a:noFill/>
          </a:ln>
          <a:effectLst/>
        </p:spPr>
        <p:txBody>
          <a:bodyPr rtlCol="0" anchor="ctr"/>
          <a:lstStyle/>
          <a:p/>
        </p:txBody>
      </p:sp>
      <p:sp>
        <p:nvSpPr>
          <p:cNvPr id="34" name="Oval 33"/>
          <p:cNvSpPr/>
          <p:nvPr/>
        </p:nvSpPr>
        <p:spPr>
          <a:xfrm>
            <a:off x="7647115" y="5667756"/>
            <a:ext cx="438912" cy="438912"/>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6</a:t>
            </a:r>
          </a:p>
        </p:txBody>
      </p:sp>
      <p:sp>
        <p:nvSpPr>
          <p:cNvPr id="35" name="TextBox 34"/>
          <p:cNvSpPr txBox="1"/>
          <p:nvPr/>
        </p:nvSpPr>
        <p:spPr>
          <a:xfrm>
            <a:off x="8140891" y="5529072"/>
            <a:ext cx="3474732" cy="716280"/>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262626"/>
                </a:solidFill>
                <a:latin typeface="Calibri"/>
              </a:rPr>
              <a:t>C</a:t>
            </a:r>
            <a:r>
              <a:rPr lang="tr-TR" sz="1500" b="0" i="0">
                <a:solidFill>
                  <a:srgbClr val="262626"/>
                </a:solidFill>
                <a:latin typeface="Calibri"/>
              </a:rPr>
              <a:t> · Deniz buzu ışığı yansıtır, enerjiyi tutar: yüksek enlemler soğur ve buzullaşır</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103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değerlendirme soruları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İKİLİ · 4 dk</a:t>
            </a:r>
          </a:p>
        </p:txBody>
      </p:sp>
      <p:sp>
        <p:nvSpPr>
          <p:cNvPr id="6" name="TextBox 5"/>
          <p:cNvSpPr txBox="1"/>
          <p:nvPr/>
        </p:nvSpPr>
        <p:spPr>
          <a:xfrm>
            <a:off x="502920" y="1170432"/>
            <a:ext cx="11185855" cy="411480"/>
          </a:xfrm>
          <a:prstGeom prst="rect">
            <a:avLst/>
          </a:prstGeom>
          <a:noFill/>
        </p:spPr>
        <p:txBody>
          <a:bodyPr wrap="square" anchor="t" lIns="73152" rIns="73152" tIns="36576" bIns="36576">
            <a:noAutofit/>
          </a:bodyPr>
          <a:lstStyle/>
          <a:p>
            <a:pPr algn="l">
              <a:spcBef>
                <a:spcPts val="0"/>
              </a:spcBef>
              <a:spcAft>
                <a:spcPts val="0"/>
              </a:spcAft>
            </a:pPr>
            <a:r>
              <a:rPr lang="tr-TR" sz="1800" b="1" i="0">
                <a:solidFill>
                  <a:srgbClr val="D3373A"/>
                </a:solidFill>
                <a:latin typeface="Calibri"/>
              </a:rPr>
              <a:t>DEĞERLENDİRME</a:t>
            </a:r>
          </a:p>
        </p:txBody>
      </p:sp>
      <p:sp>
        <p:nvSpPr>
          <p:cNvPr id="7" name="Rounded Rectangle 6"/>
          <p:cNvSpPr/>
          <p:nvPr/>
        </p:nvSpPr>
        <p:spPr>
          <a:xfrm>
            <a:off x="502920" y="1673352"/>
            <a:ext cx="11185855" cy="1058418"/>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40080" y="1946529"/>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9" name="TextBox 8"/>
          <p:cNvSpPr txBox="1"/>
          <p:nvPr/>
        </p:nvSpPr>
        <p:spPr>
          <a:xfrm>
            <a:off x="1325880" y="1673352"/>
            <a:ext cx="10271455" cy="105841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İklim değişikliğinin yaşanmasında etkili olan coğrafi unsurlar nelerdir?</a:t>
            </a:r>
          </a:p>
        </p:txBody>
      </p:sp>
      <p:sp>
        <p:nvSpPr>
          <p:cNvPr id="10" name="Rounded Rectangle 9"/>
          <p:cNvSpPr/>
          <p:nvPr/>
        </p:nvSpPr>
        <p:spPr>
          <a:xfrm>
            <a:off x="502920" y="2859786"/>
            <a:ext cx="11185855" cy="1058418"/>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40080" y="3132963"/>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2" name="TextBox 11"/>
          <p:cNvSpPr txBox="1"/>
          <p:nvPr/>
        </p:nvSpPr>
        <p:spPr>
          <a:xfrm>
            <a:off x="1325880" y="2859786"/>
            <a:ext cx="10271455" cy="105841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Yaşanan iklim değişikliği, etkili olduğu alanın iklim özelliklerinde ne tür değişimler ortaya çıkarmıştır?</a:t>
            </a:r>
          </a:p>
        </p:txBody>
      </p:sp>
      <p:sp>
        <p:nvSpPr>
          <p:cNvPr id="13" name="Rounded Rectangle 12"/>
          <p:cNvSpPr/>
          <p:nvPr/>
        </p:nvSpPr>
        <p:spPr>
          <a:xfrm>
            <a:off x="502920" y="4046220"/>
            <a:ext cx="11185855" cy="1058418"/>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40080" y="4319397"/>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5" name="TextBox 14"/>
          <p:cNvSpPr txBox="1"/>
          <p:nvPr/>
        </p:nvSpPr>
        <p:spPr>
          <a:xfrm>
            <a:off x="1325880" y="4046220"/>
            <a:ext cx="10271455" cy="105841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Yaşanan iklim değişikliği, etkili olduğu alanın biyoçeşitliliğini nasıl etkilemiş olabilir?</a:t>
            </a:r>
          </a:p>
        </p:txBody>
      </p:sp>
      <p:sp>
        <p:nvSpPr>
          <p:cNvPr id="16" name="Rounded Rectangle 15"/>
          <p:cNvSpPr/>
          <p:nvPr/>
        </p:nvSpPr>
        <p:spPr>
          <a:xfrm>
            <a:off x="502920" y="5232654"/>
            <a:ext cx="11185855" cy="1058418"/>
          </a:xfrm>
          <a:prstGeom prst="roundRect">
            <a:avLst>
              <a:gd name="adj" fmla="val 10000"/>
            </a:avLst>
          </a:prstGeom>
          <a:solidFill>
            <a:srgbClr val="F0F0F0"/>
          </a:solidFill>
          <a:ln>
            <a:noFill/>
          </a:ln>
          <a:effectLst/>
        </p:spPr>
        <p:txBody>
          <a:bodyPr rtlCol="0" anchor="ctr"/>
          <a:lstStyle/>
          <a:p/>
        </p:txBody>
      </p:sp>
      <p:sp>
        <p:nvSpPr>
          <p:cNvPr id="17" name="Oval 16"/>
          <p:cNvSpPr/>
          <p:nvPr/>
        </p:nvSpPr>
        <p:spPr>
          <a:xfrm>
            <a:off x="640080" y="5505831"/>
            <a:ext cx="512064" cy="512064"/>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4</a:t>
            </a:r>
          </a:p>
        </p:txBody>
      </p:sp>
      <p:sp>
        <p:nvSpPr>
          <p:cNvPr id="18" name="TextBox 17"/>
          <p:cNvSpPr txBox="1"/>
          <p:nvPr/>
        </p:nvSpPr>
        <p:spPr>
          <a:xfrm>
            <a:off x="1325880" y="5232654"/>
            <a:ext cx="10271455" cy="1058418"/>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Geçmişte iklim değişikliğine neden olan bu unsurlar, bugün de yerkürenin tamamı ya da bir kısmında iklim değişikliğine yol açabilir mi? Gerekçeleriyle açıklayınız.</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104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soruları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92343" cy="2432304"/>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432304"/>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72303" cy="2322576"/>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 · Coğrafi unsurlar</a:t>
            </a:r>
          </a:p>
          <a:p>
            <a:pPr algn="l">
              <a:spcBef>
                <a:spcPts val="0"/>
              </a:spcBef>
              <a:spcAft>
                <a:spcPts val="0"/>
              </a:spcAft>
            </a:pPr>
            <a:r>
              <a:rPr lang="tr-TR" sz="1900" b="0" i="0">
                <a:solidFill>
                  <a:srgbClr val="262626"/>
                </a:solidFill>
                <a:latin typeface="Calibri"/>
              </a:rPr>
              <a:t>Levha hareketleri ve Panama'daki su yolunun kapanması · okyanus akıntısı (Gulf Stream) · nemli batı rüzgârları · yağmur ve kar · akarsular · deniz buzları</a:t>
            </a:r>
          </a:p>
        </p:txBody>
      </p:sp>
      <p:sp>
        <p:nvSpPr>
          <p:cNvPr id="9" name="Rounded Rectangle 8"/>
          <p:cNvSpPr/>
          <p:nvPr/>
        </p:nvSpPr>
        <p:spPr>
          <a:xfrm>
            <a:off x="6196431" y="1216152"/>
            <a:ext cx="5492343" cy="2432304"/>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196431" y="1216152"/>
            <a:ext cx="109728" cy="2432304"/>
          </a:xfrm>
          <a:prstGeom prst="rect">
            <a:avLst/>
          </a:prstGeom>
          <a:solidFill>
            <a:srgbClr val="2E7D32"/>
          </a:solidFill>
          <a:ln>
            <a:noFill/>
          </a:ln>
          <a:effectLst/>
        </p:spPr>
        <p:txBody>
          <a:bodyPr rtlCol="0" anchor="ctr"/>
          <a:lstStyle/>
          <a:p/>
        </p:txBody>
      </p:sp>
      <p:sp>
        <p:nvSpPr>
          <p:cNvPr id="11" name="TextBox 10"/>
          <p:cNvSpPr txBox="1"/>
          <p:nvPr/>
        </p:nvSpPr>
        <p:spPr>
          <a:xfrm>
            <a:off x="6425031" y="1271016"/>
            <a:ext cx="5172303" cy="2322576"/>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 · İklim özelliklerindeki değişim</a:t>
            </a:r>
          </a:p>
          <a:p>
            <a:pPr algn="l">
              <a:spcBef>
                <a:spcPts val="0"/>
              </a:spcBef>
              <a:spcAft>
                <a:spcPts val="0"/>
              </a:spcAft>
            </a:pPr>
            <a:r>
              <a:rPr lang="tr-TR" sz="1900" b="0" i="0">
                <a:solidFill>
                  <a:srgbClr val="262626"/>
                </a:solidFill>
                <a:latin typeface="Calibri"/>
              </a:rPr>
              <a:t>Batı Avrupa kıyılarına ılık ve tuzlu su ulaştı, Avrupa'da yağış arttı; kuzeyde deniz buzları oluştu; yüksek enlemlerin soğumasını ve buzullaşmasını sağladı.</a:t>
            </a:r>
          </a:p>
        </p:txBody>
      </p:sp>
      <p:sp>
        <p:nvSpPr>
          <p:cNvPr id="12" name="Rounded Rectangle 11"/>
          <p:cNvSpPr/>
          <p:nvPr/>
        </p:nvSpPr>
        <p:spPr>
          <a:xfrm>
            <a:off x="502920" y="3813048"/>
            <a:ext cx="5492343" cy="2432304"/>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502920" y="3813048"/>
            <a:ext cx="109728" cy="2432304"/>
          </a:xfrm>
          <a:prstGeom prst="rect">
            <a:avLst/>
          </a:prstGeom>
          <a:solidFill>
            <a:srgbClr val="2E7D32"/>
          </a:solidFill>
          <a:ln>
            <a:noFill/>
          </a:ln>
          <a:effectLst/>
        </p:spPr>
        <p:txBody>
          <a:bodyPr rtlCol="0" anchor="ctr"/>
          <a:lstStyle/>
          <a:p/>
        </p:txBody>
      </p:sp>
      <p:sp>
        <p:nvSpPr>
          <p:cNvPr id="14" name="TextBox 13"/>
          <p:cNvSpPr txBox="1"/>
          <p:nvPr/>
        </p:nvSpPr>
        <p:spPr>
          <a:xfrm>
            <a:off x="731520" y="3867912"/>
            <a:ext cx="5172303" cy="2322576"/>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3 · Biyoçeşitlilik</a:t>
            </a:r>
          </a:p>
          <a:p>
            <a:pPr algn="l">
              <a:spcBef>
                <a:spcPts val="0"/>
              </a:spcBef>
              <a:spcAft>
                <a:spcPts val="0"/>
              </a:spcAft>
            </a:pPr>
            <a:r>
              <a:rPr lang="tr-TR" sz="1900" b="0" i="0">
                <a:solidFill>
                  <a:srgbClr val="262626"/>
                </a:solidFill>
                <a:latin typeface="Calibri"/>
              </a:rPr>
              <a:t>Soğuyan, buzla kaplanan yüksek enlemlerde canlıların yaşam alanı daraldı; soğuğa uyum sağlayamayan türler güneye çekilmiş ya da azalmış olabilir. İklim değişikliği, bitki ve hayvan topluluklarının yayıldığı alanlarda da etkisini göstermiştir (s. 125).</a:t>
            </a:r>
          </a:p>
        </p:txBody>
      </p:sp>
      <p:sp>
        <p:nvSpPr>
          <p:cNvPr id="15" name="Rounded Rectangle 14"/>
          <p:cNvSpPr/>
          <p:nvPr/>
        </p:nvSpPr>
        <p:spPr>
          <a:xfrm>
            <a:off x="6196431" y="3813048"/>
            <a:ext cx="5492343" cy="2432304"/>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6196431" y="3813048"/>
            <a:ext cx="109728" cy="2432304"/>
          </a:xfrm>
          <a:prstGeom prst="rect">
            <a:avLst/>
          </a:prstGeom>
          <a:solidFill>
            <a:srgbClr val="2E7D32"/>
          </a:solidFill>
          <a:ln>
            <a:noFill/>
          </a:ln>
          <a:effectLst/>
        </p:spPr>
        <p:txBody>
          <a:bodyPr rtlCol="0" anchor="ctr"/>
          <a:lstStyle/>
          <a:p/>
        </p:txBody>
      </p:sp>
      <p:sp>
        <p:nvSpPr>
          <p:cNvPr id="17" name="TextBox 16"/>
          <p:cNvSpPr txBox="1"/>
          <p:nvPr/>
        </p:nvSpPr>
        <p:spPr>
          <a:xfrm>
            <a:off x="6425031" y="3867912"/>
            <a:ext cx="5172303" cy="2322576"/>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4 · Bugün de olur mu?</a:t>
            </a:r>
          </a:p>
          <a:p>
            <a:pPr algn="l">
              <a:spcBef>
                <a:spcPts val="0"/>
              </a:spcBef>
              <a:spcAft>
                <a:spcPts val="0"/>
              </a:spcAft>
            </a:pPr>
            <a:r>
              <a:rPr lang="tr-TR" sz="1900" b="0" i="0">
                <a:solidFill>
                  <a:srgbClr val="262626"/>
                </a:solidFill>
                <a:latin typeface="Calibri"/>
              </a:rPr>
              <a:t>Evet: levhalar, okyanus akıntıları, rüzgârlar ve deniz buzları bugün de iklimi etkiler. Ama levha hareketleri milyonlarca yılda etkili olur; insan ömründe fark edilmez. Okyanuslardaki hızlı ısınma ise akıntıları bugün etkiliyor (s. 126).</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123, 125</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105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D3373A"/>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D3373A"/>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D3373A"/>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D3373A"/>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D3373A"/>
                </a:solidFill>
                <a:latin typeface="Calibri"/>
              </a:rPr>
              <a:t>Malzeme sorumluları üç dönem tablosunu ve zincir kâğıdını alır; roller döner.</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106 / 217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İnsan faaliyetleri: yerelden küresele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İNSAN FAALİYETLERİ</a:t>
            </a:r>
          </a:p>
        </p:txBody>
      </p:sp>
      <p:pic>
        <p:nvPicPr>
          <p:cNvPr id="6" name="Picture 5" descr="h17_g332_s124.jpg"/>
          <p:cNvPicPr>
            <a:picLocks noChangeAspect="1"/>
          </p:cNvPicPr>
          <p:nvPr/>
        </p:nvPicPr>
        <p:blipFill>
          <a:blip r:embed="rId3"/>
          <a:stretch>
            <a:fillRect/>
          </a:stretch>
        </p:blipFill>
        <p:spPr>
          <a:xfrm>
            <a:off x="502920" y="1216152"/>
            <a:ext cx="3953765" cy="3429000"/>
          </a:xfrm>
          <a:prstGeom prst="rect">
            <a:avLst/>
          </a:prstGeom>
          <a:ln w="9525">
            <a:solidFill>
              <a:srgbClr val="D9D9D9"/>
            </a:solidFill>
          </a:ln>
        </p:spPr>
      </p:pic>
      <p:sp>
        <p:nvSpPr>
          <p:cNvPr id="7" name="TextBox 6"/>
          <p:cNvSpPr txBox="1"/>
          <p:nvPr/>
        </p:nvSpPr>
        <p:spPr>
          <a:xfrm>
            <a:off x="502920" y="4690872"/>
            <a:ext cx="3953765" cy="822960"/>
          </a:xfrm>
          <a:prstGeom prst="rect">
            <a:avLst/>
          </a:prstGeom>
          <a:noFill/>
        </p:spPr>
        <p:txBody>
          <a:bodyPr wrap="square" anchor="t" lIns="73152" rIns="73152" tIns="36576" bIns="36576">
            <a:noAutofit/>
          </a:bodyPr>
          <a:lstStyle/>
          <a:p>
            <a:pPr algn="l">
              <a:spcBef>
                <a:spcPts val="0"/>
              </a:spcBef>
              <a:spcAft>
                <a:spcPts val="0"/>
              </a:spcAft>
            </a:pPr>
            <a:r>
              <a:rPr lang="tr-TR" sz="1350" b="0" i="1">
                <a:solidFill>
                  <a:srgbClr val="767676"/>
                </a:solidFill>
                <a:latin typeface="Calibri"/>
              </a:rPr>
              <a:t>Görsel 3.32: Tarım, sanayi, kentleşme, ulaşım, turizm, enerji üretimi gibi faaliyetler sera gazı salınımını artırarak küresel sıcaklık artışına neden olmaktadır.</a:t>
            </a:r>
          </a:p>
        </p:txBody>
      </p:sp>
      <p:sp>
        <p:nvSpPr>
          <p:cNvPr id="8" name="Rounded Rectangle 7"/>
          <p:cNvSpPr/>
          <p:nvPr/>
        </p:nvSpPr>
        <p:spPr>
          <a:xfrm>
            <a:off x="4685285" y="1216152"/>
            <a:ext cx="7003490" cy="987552"/>
          </a:xfrm>
          <a:prstGeom prst="roundRect">
            <a:avLst>
              <a:gd name="adj" fmla="val 10000"/>
            </a:avLst>
          </a:prstGeom>
          <a:solidFill>
            <a:srgbClr val="F0F0F0"/>
          </a:solidFill>
          <a:ln>
            <a:noFill/>
          </a:ln>
          <a:effectLst/>
        </p:spPr>
        <p:txBody>
          <a:bodyPr rtlCol="0" anchor="ctr"/>
          <a:lstStyle/>
          <a:p/>
        </p:txBody>
      </p:sp>
      <p:sp>
        <p:nvSpPr>
          <p:cNvPr id="9" name="TextBox 8"/>
          <p:cNvSpPr txBox="1"/>
          <p:nvPr/>
        </p:nvSpPr>
        <p:spPr>
          <a:xfrm>
            <a:off x="4776725" y="1216152"/>
            <a:ext cx="1828800" cy="987552"/>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üçte bir</a:t>
            </a:r>
          </a:p>
        </p:txBody>
      </p:sp>
      <p:sp>
        <p:nvSpPr>
          <p:cNvPr id="10" name="TextBox 9"/>
          <p:cNvSpPr txBox="1"/>
          <p:nvPr/>
        </p:nvSpPr>
        <p:spPr>
          <a:xfrm>
            <a:off x="6651245" y="1216152"/>
            <a:ext cx="4946090" cy="98755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Bugün yerküredeki karaların yaklaşık üçte birini tarım alanı hâline getirmiştir.</a:t>
            </a:r>
          </a:p>
        </p:txBody>
      </p:sp>
      <p:sp>
        <p:nvSpPr>
          <p:cNvPr id="11" name="Rounded Rectangle 10"/>
          <p:cNvSpPr/>
          <p:nvPr/>
        </p:nvSpPr>
        <p:spPr>
          <a:xfrm>
            <a:off x="4685285" y="2295144"/>
            <a:ext cx="7003490" cy="987552"/>
          </a:xfrm>
          <a:prstGeom prst="roundRect">
            <a:avLst>
              <a:gd name="adj" fmla="val 10000"/>
            </a:avLst>
          </a:prstGeom>
          <a:solidFill>
            <a:srgbClr val="F0F0F0"/>
          </a:solidFill>
          <a:ln>
            <a:noFill/>
          </a:ln>
          <a:effectLst/>
        </p:spPr>
        <p:txBody>
          <a:bodyPr rtlCol="0" anchor="ctr"/>
          <a:lstStyle/>
          <a:p/>
        </p:txBody>
      </p:sp>
      <p:sp>
        <p:nvSpPr>
          <p:cNvPr id="12" name="TextBox 11"/>
          <p:cNvSpPr txBox="1"/>
          <p:nvPr/>
        </p:nvSpPr>
        <p:spPr>
          <a:xfrm>
            <a:off x="4776725" y="2295144"/>
            <a:ext cx="1828800" cy="987552"/>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beşte bir</a:t>
            </a:r>
          </a:p>
        </p:txBody>
      </p:sp>
      <p:sp>
        <p:nvSpPr>
          <p:cNvPr id="13" name="TextBox 12"/>
          <p:cNvSpPr txBox="1"/>
          <p:nvPr/>
        </p:nvSpPr>
        <p:spPr>
          <a:xfrm>
            <a:off x="6651245" y="2295144"/>
            <a:ext cx="4946090" cy="98755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Sanayi Devrimi öncesine göre yerküredeki orman alanlarının beşte biri yok edilmiştir.</a:t>
            </a:r>
          </a:p>
        </p:txBody>
      </p:sp>
      <p:sp>
        <p:nvSpPr>
          <p:cNvPr id="14" name="Rounded Rectangle 13"/>
          <p:cNvSpPr/>
          <p:nvPr/>
        </p:nvSpPr>
        <p:spPr>
          <a:xfrm>
            <a:off x="4685285" y="3374136"/>
            <a:ext cx="7003490" cy="987552"/>
          </a:xfrm>
          <a:prstGeom prst="roundRect">
            <a:avLst>
              <a:gd name="adj" fmla="val 10000"/>
            </a:avLst>
          </a:prstGeom>
          <a:solidFill>
            <a:srgbClr val="F0F0F0"/>
          </a:solidFill>
          <a:ln>
            <a:noFill/>
          </a:ln>
          <a:effectLst/>
        </p:spPr>
        <p:txBody>
          <a:bodyPr rtlCol="0" anchor="ctr"/>
          <a:lstStyle/>
          <a:p/>
        </p:txBody>
      </p:sp>
      <p:sp>
        <p:nvSpPr>
          <p:cNvPr id="15" name="TextBox 14"/>
          <p:cNvSpPr txBox="1"/>
          <p:nvPr/>
        </p:nvSpPr>
        <p:spPr>
          <a:xfrm>
            <a:off x="4776725" y="3374136"/>
            <a:ext cx="1828800" cy="987552"/>
          </a:xfrm>
          <a:prstGeom prst="rect">
            <a:avLst/>
          </a:prstGeom>
          <a:noFill/>
        </p:spPr>
        <p:txBody>
          <a:bodyPr wrap="square" anchor="ctr" lIns="73152" rIns="73152" tIns="36576" bIns="36576">
            <a:noAutofit/>
          </a:bodyPr>
          <a:lstStyle/>
          <a:p>
            <a:pPr algn="ctr">
              <a:spcBef>
                <a:spcPts val="0"/>
              </a:spcBef>
              <a:spcAft>
                <a:spcPts val="0"/>
              </a:spcAft>
            </a:pPr>
            <a:r>
              <a:rPr lang="tr-TR" sz="2600" b="1" i="0">
                <a:solidFill>
                  <a:srgbClr val="4F4F4F"/>
                </a:solidFill>
                <a:latin typeface="Calibri"/>
              </a:rPr>
              <a:t>yarıdan fazlası</a:t>
            </a:r>
          </a:p>
        </p:txBody>
      </p:sp>
      <p:sp>
        <p:nvSpPr>
          <p:cNvPr id="16" name="TextBox 15"/>
          <p:cNvSpPr txBox="1"/>
          <p:nvPr/>
        </p:nvSpPr>
        <p:spPr>
          <a:xfrm>
            <a:off x="6651245" y="3374136"/>
            <a:ext cx="4946090" cy="987552"/>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İnsan nüfusunun yarıdan fazlası kentlerde yaşar hâle gelmiştir.</a:t>
            </a:r>
          </a:p>
        </p:txBody>
      </p:sp>
      <p:sp>
        <p:nvSpPr>
          <p:cNvPr id="17" name="TextBox 16"/>
          <p:cNvSpPr txBox="1"/>
          <p:nvPr/>
        </p:nvSpPr>
        <p:spPr>
          <a:xfrm>
            <a:off x="4685285" y="4462272"/>
            <a:ext cx="7003490" cy="384048"/>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D3373A"/>
                </a:solidFill>
                <a:latin typeface="Calibri"/>
              </a:rPr>
              <a:t>Antroposen (İnsan Çağı) olarak adlandırılan dönemde:</a:t>
            </a:r>
          </a:p>
        </p:txBody>
      </p:sp>
      <p:sp>
        <p:nvSpPr>
          <p:cNvPr id="18" name="Rounded Rectangle 17"/>
          <p:cNvSpPr/>
          <p:nvPr/>
        </p:nvSpPr>
        <p:spPr>
          <a:xfrm>
            <a:off x="4685285" y="4919472"/>
            <a:ext cx="1545132" cy="1325880"/>
          </a:xfrm>
          <a:prstGeom prst="roundRect">
            <a:avLst>
              <a:gd name="adj" fmla="val 12000"/>
            </a:avLst>
          </a:prstGeom>
          <a:solidFill>
            <a:srgbClr val="4F4F4F"/>
          </a:solidFill>
          <a:ln>
            <a:noFill/>
          </a:ln>
          <a:effectLst/>
        </p:spPr>
        <p:txBody>
          <a:bodyPr rtlCol="0" anchor="ctr" wrap="square" lIns="73152" rIns="73152" tIns="54864" bIns="54864">
            <a:noAutofit/>
          </a:bodyPr>
          <a:lstStyle/>
          <a:p>
            <a:pPr algn="ctr">
              <a:spcBef>
                <a:spcPts val="0"/>
              </a:spcBef>
              <a:spcAft>
                <a:spcPts val="0"/>
              </a:spcAft>
            </a:pPr>
            <a:r>
              <a:rPr lang="tr-TR" sz="1600" b="1" i="0">
                <a:solidFill>
                  <a:srgbClr val="FFFFFF"/>
                </a:solidFill>
                <a:latin typeface="Calibri"/>
              </a:rPr>
              <a:t>sera gazı birikimi artar</a:t>
            </a:r>
          </a:p>
        </p:txBody>
      </p:sp>
      <p:cxnSp>
        <p:nvCxnSpPr>
          <p:cNvPr id="19" name="Connector 18"/>
          <p:cNvCxnSpPr/>
          <p:nvPr/>
        </p:nvCxnSpPr>
        <p:spPr>
          <a:xfrm>
            <a:off x="6276137" y="5582412"/>
            <a:ext cx="182880" cy="0"/>
          </a:xfrm>
          <a:prstGeom prst="line">
            <a:avLst/>
          </a:prstGeom>
          <a:ln w="38100">
            <a:solidFill>
              <a:srgbClr val="4F4F4F"/>
            </a:solidFill>
            <a:tailEnd type="triangle" w="med" len="med"/>
          </a:ln>
        </p:spPr>
      </p:cxnSp>
      <p:sp>
        <p:nvSpPr>
          <p:cNvPr id="20" name="Rounded Rectangle 19"/>
          <p:cNvSpPr/>
          <p:nvPr/>
        </p:nvSpPr>
        <p:spPr>
          <a:xfrm>
            <a:off x="6504737" y="4919472"/>
            <a:ext cx="1545132" cy="1325880"/>
          </a:xfrm>
          <a:prstGeom prst="roundRect">
            <a:avLst>
              <a:gd name="adj" fmla="val 12000"/>
            </a:avLst>
          </a:prstGeom>
          <a:solidFill>
            <a:srgbClr val="D3373A"/>
          </a:solidFill>
          <a:ln>
            <a:noFill/>
          </a:ln>
          <a:effectLst/>
        </p:spPr>
        <p:txBody>
          <a:bodyPr rtlCol="0" anchor="ctr" wrap="square" lIns="73152" rIns="73152" tIns="54864" bIns="54864">
            <a:noAutofit/>
          </a:bodyPr>
          <a:lstStyle/>
          <a:p>
            <a:pPr algn="ctr">
              <a:spcBef>
                <a:spcPts val="0"/>
              </a:spcBef>
              <a:spcAft>
                <a:spcPts val="0"/>
              </a:spcAft>
            </a:pPr>
            <a:r>
              <a:rPr lang="tr-TR" sz="1600" b="1" i="0">
                <a:solidFill>
                  <a:srgbClr val="FFFFFF"/>
                </a:solidFill>
                <a:latin typeface="Calibri"/>
              </a:rPr>
              <a:t>doğal sera etkisi kuvvetlenir</a:t>
            </a:r>
          </a:p>
        </p:txBody>
      </p:sp>
      <p:cxnSp>
        <p:nvCxnSpPr>
          <p:cNvPr id="21" name="Connector 20"/>
          <p:cNvCxnSpPr/>
          <p:nvPr/>
        </p:nvCxnSpPr>
        <p:spPr>
          <a:xfrm>
            <a:off x="8095589" y="5582412"/>
            <a:ext cx="182880" cy="0"/>
          </a:xfrm>
          <a:prstGeom prst="line">
            <a:avLst/>
          </a:prstGeom>
          <a:ln w="38100">
            <a:solidFill>
              <a:srgbClr val="4F4F4F"/>
            </a:solidFill>
            <a:tailEnd type="triangle" w="med" len="med"/>
          </a:ln>
        </p:spPr>
      </p:cxnSp>
      <p:sp>
        <p:nvSpPr>
          <p:cNvPr id="22" name="Rounded Rectangle 21"/>
          <p:cNvSpPr/>
          <p:nvPr/>
        </p:nvSpPr>
        <p:spPr>
          <a:xfrm>
            <a:off x="8324189" y="4919472"/>
            <a:ext cx="1545132" cy="1325880"/>
          </a:xfrm>
          <a:prstGeom prst="roundRect">
            <a:avLst>
              <a:gd name="adj" fmla="val 12000"/>
            </a:avLst>
          </a:prstGeom>
          <a:solidFill>
            <a:srgbClr val="D3373A"/>
          </a:solidFill>
          <a:ln>
            <a:noFill/>
          </a:ln>
          <a:effectLst/>
        </p:spPr>
        <p:txBody>
          <a:bodyPr rtlCol="0" anchor="ctr" wrap="square" lIns="73152" rIns="73152" tIns="54864" bIns="54864">
            <a:noAutofit/>
          </a:bodyPr>
          <a:lstStyle/>
          <a:p>
            <a:pPr algn="ctr">
              <a:spcBef>
                <a:spcPts val="0"/>
              </a:spcBef>
              <a:spcAft>
                <a:spcPts val="0"/>
              </a:spcAft>
            </a:pPr>
            <a:r>
              <a:rPr lang="tr-TR" sz="1600" b="1" i="0">
                <a:solidFill>
                  <a:srgbClr val="FFFFFF"/>
                </a:solidFill>
                <a:latin typeface="Calibri"/>
              </a:rPr>
              <a:t>küresel sıcaklık hızla artar</a:t>
            </a:r>
          </a:p>
        </p:txBody>
      </p:sp>
      <p:cxnSp>
        <p:nvCxnSpPr>
          <p:cNvPr id="23" name="Connector 22"/>
          <p:cNvCxnSpPr/>
          <p:nvPr/>
        </p:nvCxnSpPr>
        <p:spPr>
          <a:xfrm>
            <a:off x="9915041" y="5582412"/>
            <a:ext cx="182880" cy="0"/>
          </a:xfrm>
          <a:prstGeom prst="line">
            <a:avLst/>
          </a:prstGeom>
          <a:ln w="38100">
            <a:solidFill>
              <a:srgbClr val="4F4F4F"/>
            </a:solidFill>
            <a:tailEnd type="triangle" w="med" len="med"/>
          </a:ln>
        </p:spPr>
      </p:cxnSp>
      <p:sp>
        <p:nvSpPr>
          <p:cNvPr id="24" name="Rounded Rectangle 23"/>
          <p:cNvSpPr/>
          <p:nvPr/>
        </p:nvSpPr>
        <p:spPr>
          <a:xfrm>
            <a:off x="10143641" y="4919472"/>
            <a:ext cx="1545132" cy="1325880"/>
          </a:xfrm>
          <a:prstGeom prst="roundRect">
            <a:avLst>
              <a:gd name="adj" fmla="val 12000"/>
            </a:avLst>
          </a:prstGeom>
          <a:solidFill>
            <a:srgbClr val="D3373A"/>
          </a:solidFill>
          <a:ln>
            <a:noFill/>
          </a:ln>
          <a:effectLst/>
        </p:spPr>
        <p:txBody>
          <a:bodyPr rtlCol="0" anchor="ctr" wrap="square" lIns="73152" rIns="73152" tIns="54864" bIns="54864">
            <a:noAutofit/>
          </a:bodyPr>
          <a:lstStyle/>
          <a:p>
            <a:pPr algn="ctr">
              <a:spcBef>
                <a:spcPts val="0"/>
              </a:spcBef>
              <a:spcAft>
                <a:spcPts val="0"/>
              </a:spcAft>
            </a:pPr>
            <a:r>
              <a:rPr lang="tr-TR" sz="1600" b="1" i="0">
                <a:solidFill>
                  <a:srgbClr val="FFFFFF"/>
                </a:solidFill>
                <a:latin typeface="Calibri"/>
              </a:rPr>
              <a:t>iklim değişikliği hızlanır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107 / 217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Sıcak çağlar ve buzul çağları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ZAMAN ŞERİDİ</a:t>
            </a:r>
          </a:p>
        </p:txBody>
      </p:sp>
      <p:sp>
        <p:nvSpPr>
          <p:cNvPr id="6" name="Rounded Rectangle 5"/>
          <p:cNvSpPr/>
          <p:nvPr/>
        </p:nvSpPr>
        <p:spPr>
          <a:xfrm>
            <a:off x="502920" y="1243584"/>
            <a:ext cx="2697480" cy="566928"/>
          </a:xfrm>
          <a:prstGeom prst="roundRect">
            <a:avLst>
              <a:gd name="adj" fmla="val 30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son iki buçuk milyar yıl</a:t>
            </a:r>
          </a:p>
        </p:txBody>
      </p:sp>
      <p:sp>
        <p:nvSpPr>
          <p:cNvPr id="7" name="Rounded Rectangle 6"/>
          <p:cNvSpPr/>
          <p:nvPr/>
        </p:nvSpPr>
        <p:spPr>
          <a:xfrm>
            <a:off x="3337560" y="1316736"/>
            <a:ext cx="7482535" cy="420624"/>
          </a:xfrm>
          <a:prstGeom prst="roundRect">
            <a:avLst>
              <a:gd name="adj" fmla="val 40000"/>
            </a:avLst>
          </a:prstGeom>
          <a:solidFill>
            <a:srgbClr val="F9E1E1"/>
          </a:solidFill>
          <a:ln>
            <a:noFill/>
          </a:ln>
          <a:effectLst/>
        </p:spPr>
        <p:txBody>
          <a:bodyPr rtlCol="0" anchor="ctr"/>
          <a:lstStyle/>
          <a:p/>
        </p:txBody>
      </p:sp>
      <p:sp>
        <p:nvSpPr>
          <p:cNvPr id="8" name="Rounded Rectangle 7"/>
          <p:cNvSpPr/>
          <p:nvPr/>
        </p:nvSpPr>
        <p:spPr>
          <a:xfrm>
            <a:off x="3786512" y="1335024"/>
            <a:ext cx="224476" cy="384048"/>
          </a:xfrm>
          <a:prstGeom prst="roundRect">
            <a:avLst>
              <a:gd name="adj" fmla="val 30000"/>
            </a:avLst>
          </a:prstGeom>
          <a:solidFill>
            <a:srgbClr val="2C6696"/>
          </a:solidFill>
          <a:ln>
            <a:noFill/>
          </a:ln>
          <a:effectLst/>
        </p:spPr>
        <p:txBody>
          <a:bodyPr rtlCol="0" anchor="ctr"/>
          <a:lstStyle/>
          <a:p/>
        </p:txBody>
      </p:sp>
      <p:sp>
        <p:nvSpPr>
          <p:cNvPr id="9" name="Rounded Rectangle 8"/>
          <p:cNvSpPr/>
          <p:nvPr/>
        </p:nvSpPr>
        <p:spPr>
          <a:xfrm>
            <a:off x="4609590" y="1335024"/>
            <a:ext cx="374126" cy="384048"/>
          </a:xfrm>
          <a:prstGeom prst="roundRect">
            <a:avLst>
              <a:gd name="adj" fmla="val 30000"/>
            </a:avLst>
          </a:prstGeom>
          <a:solidFill>
            <a:srgbClr val="2C6696"/>
          </a:solidFill>
          <a:ln>
            <a:noFill/>
          </a:ln>
          <a:effectLst/>
        </p:spPr>
        <p:txBody>
          <a:bodyPr rtlCol="0" anchor="ctr"/>
          <a:lstStyle/>
          <a:p/>
        </p:txBody>
      </p:sp>
      <p:sp>
        <p:nvSpPr>
          <p:cNvPr id="10" name="Rounded Rectangle 9"/>
          <p:cNvSpPr/>
          <p:nvPr/>
        </p:nvSpPr>
        <p:spPr>
          <a:xfrm>
            <a:off x="5806796" y="1335024"/>
            <a:ext cx="149650" cy="384048"/>
          </a:xfrm>
          <a:prstGeom prst="roundRect">
            <a:avLst>
              <a:gd name="adj" fmla="val 30000"/>
            </a:avLst>
          </a:prstGeom>
          <a:solidFill>
            <a:srgbClr val="2C6696"/>
          </a:solidFill>
          <a:ln>
            <a:noFill/>
          </a:ln>
          <a:effectLst/>
        </p:spPr>
        <p:txBody>
          <a:bodyPr rtlCol="0" anchor="ctr"/>
          <a:lstStyle/>
          <a:p/>
        </p:txBody>
      </p:sp>
      <p:sp>
        <p:nvSpPr>
          <p:cNvPr id="11" name="Rounded Rectangle 10"/>
          <p:cNvSpPr/>
          <p:nvPr/>
        </p:nvSpPr>
        <p:spPr>
          <a:xfrm>
            <a:off x="6704700" y="1335024"/>
            <a:ext cx="448952" cy="384048"/>
          </a:xfrm>
          <a:prstGeom prst="roundRect">
            <a:avLst>
              <a:gd name="adj" fmla="val 30000"/>
            </a:avLst>
          </a:prstGeom>
          <a:solidFill>
            <a:srgbClr val="2C6696"/>
          </a:solidFill>
          <a:ln>
            <a:noFill/>
          </a:ln>
          <a:effectLst/>
        </p:spPr>
        <p:txBody>
          <a:bodyPr rtlCol="0" anchor="ctr"/>
          <a:lstStyle/>
          <a:p/>
        </p:txBody>
      </p:sp>
      <p:sp>
        <p:nvSpPr>
          <p:cNvPr id="12" name="Rounded Rectangle 11"/>
          <p:cNvSpPr/>
          <p:nvPr/>
        </p:nvSpPr>
        <p:spPr>
          <a:xfrm>
            <a:off x="7976731" y="1335024"/>
            <a:ext cx="224476" cy="384048"/>
          </a:xfrm>
          <a:prstGeom prst="roundRect">
            <a:avLst>
              <a:gd name="adj" fmla="val 30000"/>
            </a:avLst>
          </a:prstGeom>
          <a:solidFill>
            <a:srgbClr val="2C6696"/>
          </a:solidFill>
          <a:ln>
            <a:noFill/>
          </a:ln>
          <a:effectLst/>
        </p:spPr>
        <p:txBody>
          <a:bodyPr rtlCol="0" anchor="ctr"/>
          <a:lstStyle/>
          <a:p/>
        </p:txBody>
      </p:sp>
      <p:sp>
        <p:nvSpPr>
          <p:cNvPr id="13" name="Rounded Rectangle 12"/>
          <p:cNvSpPr/>
          <p:nvPr/>
        </p:nvSpPr>
        <p:spPr>
          <a:xfrm>
            <a:off x="8874635" y="1335024"/>
            <a:ext cx="299301" cy="384048"/>
          </a:xfrm>
          <a:prstGeom prst="roundRect">
            <a:avLst>
              <a:gd name="adj" fmla="val 30000"/>
            </a:avLst>
          </a:prstGeom>
          <a:solidFill>
            <a:srgbClr val="2C6696"/>
          </a:solidFill>
          <a:ln>
            <a:noFill/>
          </a:ln>
          <a:effectLst/>
        </p:spPr>
        <p:txBody>
          <a:bodyPr rtlCol="0" anchor="ctr"/>
          <a:lstStyle/>
          <a:p/>
        </p:txBody>
      </p:sp>
      <p:sp>
        <p:nvSpPr>
          <p:cNvPr id="14" name="Rounded Rectangle 13"/>
          <p:cNvSpPr/>
          <p:nvPr/>
        </p:nvSpPr>
        <p:spPr>
          <a:xfrm>
            <a:off x="10071841" y="1335024"/>
            <a:ext cx="448952" cy="384048"/>
          </a:xfrm>
          <a:prstGeom prst="roundRect">
            <a:avLst>
              <a:gd name="adj" fmla="val 30000"/>
            </a:avLst>
          </a:prstGeom>
          <a:solidFill>
            <a:srgbClr val="2C6696"/>
          </a:solidFill>
          <a:ln>
            <a:noFill/>
          </a:ln>
          <a:effectLst/>
        </p:spPr>
        <p:txBody>
          <a:bodyPr rtlCol="0" anchor="ctr"/>
          <a:lstStyle/>
          <a:p/>
        </p:txBody>
      </p:sp>
      <p:sp>
        <p:nvSpPr>
          <p:cNvPr id="15" name="TextBox 14"/>
          <p:cNvSpPr txBox="1"/>
          <p:nvPr/>
        </p:nvSpPr>
        <p:spPr>
          <a:xfrm>
            <a:off x="10865815" y="1316736"/>
            <a:ext cx="822960" cy="42062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767676"/>
                </a:solidFill>
                <a:latin typeface="Calibri"/>
              </a:rPr>
              <a:t>bugün</a:t>
            </a:r>
          </a:p>
        </p:txBody>
      </p:sp>
      <p:sp>
        <p:nvSpPr>
          <p:cNvPr id="16" name="TextBox 15"/>
          <p:cNvSpPr txBox="1"/>
          <p:nvPr/>
        </p:nvSpPr>
        <p:spPr>
          <a:xfrm>
            <a:off x="502920" y="1847088"/>
            <a:ext cx="11185855"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Yeryüzünde son iki buçuk milyar yıllık süreçte defalarca sıcak çağ ve buzul çağı yaşanmıştır.</a:t>
            </a:r>
          </a:p>
        </p:txBody>
      </p:sp>
      <p:cxnSp>
        <p:nvCxnSpPr>
          <p:cNvPr id="17" name="Connector 16"/>
          <p:cNvCxnSpPr/>
          <p:nvPr/>
        </p:nvCxnSpPr>
        <p:spPr>
          <a:xfrm flipH="1">
            <a:off x="3337560" y="1755648"/>
            <a:ext cx="6734281" cy="1252728"/>
          </a:xfrm>
          <a:prstGeom prst="line">
            <a:avLst/>
          </a:prstGeom>
          <a:ln w="15875">
            <a:solidFill>
              <a:srgbClr val="D9D9D9"/>
            </a:solidFill>
            <a:prstDash val="dash"/>
          </a:ln>
        </p:spPr>
      </p:cxnSp>
      <p:cxnSp>
        <p:nvCxnSpPr>
          <p:cNvPr id="18" name="Connector 17"/>
          <p:cNvCxnSpPr/>
          <p:nvPr/>
        </p:nvCxnSpPr>
        <p:spPr>
          <a:xfrm>
            <a:off x="10820095" y="1755648"/>
            <a:ext cx="0" cy="1252728"/>
          </a:xfrm>
          <a:prstGeom prst="line">
            <a:avLst/>
          </a:prstGeom>
          <a:ln w="15875">
            <a:solidFill>
              <a:srgbClr val="D9D9D9"/>
            </a:solidFill>
            <a:prstDash val="dash"/>
          </a:ln>
        </p:spPr>
      </p:cxnSp>
      <p:sp>
        <p:nvSpPr>
          <p:cNvPr id="19" name="Rounded Rectangle 18"/>
          <p:cNvSpPr/>
          <p:nvPr/>
        </p:nvSpPr>
        <p:spPr>
          <a:xfrm>
            <a:off x="502920" y="2935224"/>
            <a:ext cx="2697480" cy="566928"/>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son iki buçuk milyon yıl</a:t>
            </a:r>
          </a:p>
        </p:txBody>
      </p:sp>
      <p:sp>
        <p:nvSpPr>
          <p:cNvPr id="20" name="Rounded Rectangle 19"/>
          <p:cNvSpPr/>
          <p:nvPr/>
        </p:nvSpPr>
        <p:spPr>
          <a:xfrm>
            <a:off x="3337560" y="3008376"/>
            <a:ext cx="7482535" cy="420624"/>
          </a:xfrm>
          <a:prstGeom prst="roundRect">
            <a:avLst>
              <a:gd name="adj" fmla="val 40000"/>
            </a:avLst>
          </a:prstGeom>
          <a:solidFill>
            <a:srgbClr val="F9E1E1"/>
          </a:solidFill>
          <a:ln>
            <a:noFill/>
          </a:ln>
          <a:effectLst/>
        </p:spPr>
        <p:txBody>
          <a:bodyPr rtlCol="0" anchor="ctr"/>
          <a:lstStyle/>
          <a:p/>
        </p:txBody>
      </p:sp>
      <p:sp>
        <p:nvSpPr>
          <p:cNvPr id="21" name="Rounded Rectangle 20"/>
          <p:cNvSpPr/>
          <p:nvPr/>
        </p:nvSpPr>
        <p:spPr>
          <a:xfrm>
            <a:off x="3514812" y="3026664"/>
            <a:ext cx="171624" cy="384048"/>
          </a:xfrm>
          <a:prstGeom prst="roundRect">
            <a:avLst>
              <a:gd name="adj" fmla="val 30000"/>
            </a:avLst>
          </a:prstGeom>
          <a:solidFill>
            <a:srgbClr val="2C6696"/>
          </a:solidFill>
          <a:ln>
            <a:noFill/>
          </a:ln>
          <a:effectLst/>
        </p:spPr>
        <p:txBody>
          <a:bodyPr rtlCol="0" anchor="ctr"/>
          <a:lstStyle/>
          <a:p/>
        </p:txBody>
      </p:sp>
      <p:sp>
        <p:nvSpPr>
          <p:cNvPr id="22" name="Rounded Rectangle 21"/>
          <p:cNvSpPr/>
          <p:nvPr/>
        </p:nvSpPr>
        <p:spPr>
          <a:xfrm>
            <a:off x="3858060" y="3026664"/>
            <a:ext cx="171624" cy="384048"/>
          </a:xfrm>
          <a:prstGeom prst="roundRect">
            <a:avLst>
              <a:gd name="adj" fmla="val 30000"/>
            </a:avLst>
          </a:prstGeom>
          <a:solidFill>
            <a:srgbClr val="2C6696"/>
          </a:solidFill>
          <a:ln>
            <a:noFill/>
          </a:ln>
          <a:effectLst/>
        </p:spPr>
        <p:txBody>
          <a:bodyPr rtlCol="0" anchor="ctr"/>
          <a:lstStyle/>
          <a:p/>
        </p:txBody>
      </p:sp>
      <p:sp>
        <p:nvSpPr>
          <p:cNvPr id="23" name="Rounded Rectangle 22"/>
          <p:cNvSpPr/>
          <p:nvPr/>
        </p:nvSpPr>
        <p:spPr>
          <a:xfrm>
            <a:off x="4201308" y="3026664"/>
            <a:ext cx="171624" cy="384048"/>
          </a:xfrm>
          <a:prstGeom prst="roundRect">
            <a:avLst>
              <a:gd name="adj" fmla="val 30000"/>
            </a:avLst>
          </a:prstGeom>
          <a:solidFill>
            <a:srgbClr val="2C6696"/>
          </a:solidFill>
          <a:ln>
            <a:noFill/>
          </a:ln>
          <a:effectLst/>
        </p:spPr>
        <p:txBody>
          <a:bodyPr rtlCol="0" anchor="ctr"/>
          <a:lstStyle/>
          <a:p/>
        </p:txBody>
      </p:sp>
      <p:sp>
        <p:nvSpPr>
          <p:cNvPr id="24" name="Rounded Rectangle 23"/>
          <p:cNvSpPr/>
          <p:nvPr/>
        </p:nvSpPr>
        <p:spPr>
          <a:xfrm>
            <a:off x="4544557" y="3026664"/>
            <a:ext cx="171624" cy="384048"/>
          </a:xfrm>
          <a:prstGeom prst="roundRect">
            <a:avLst>
              <a:gd name="adj" fmla="val 30000"/>
            </a:avLst>
          </a:prstGeom>
          <a:solidFill>
            <a:srgbClr val="2C6696"/>
          </a:solidFill>
          <a:ln>
            <a:noFill/>
          </a:ln>
          <a:effectLst/>
        </p:spPr>
        <p:txBody>
          <a:bodyPr rtlCol="0" anchor="ctr"/>
          <a:lstStyle/>
          <a:p/>
        </p:txBody>
      </p:sp>
      <p:sp>
        <p:nvSpPr>
          <p:cNvPr id="25" name="Rounded Rectangle 24"/>
          <p:cNvSpPr/>
          <p:nvPr/>
        </p:nvSpPr>
        <p:spPr>
          <a:xfrm>
            <a:off x="4887805" y="3026664"/>
            <a:ext cx="171624" cy="384048"/>
          </a:xfrm>
          <a:prstGeom prst="roundRect">
            <a:avLst>
              <a:gd name="adj" fmla="val 30000"/>
            </a:avLst>
          </a:prstGeom>
          <a:solidFill>
            <a:srgbClr val="2C6696"/>
          </a:solidFill>
          <a:ln>
            <a:noFill/>
          </a:ln>
          <a:effectLst/>
        </p:spPr>
        <p:txBody>
          <a:bodyPr rtlCol="0" anchor="ctr"/>
          <a:lstStyle/>
          <a:p/>
        </p:txBody>
      </p:sp>
      <p:sp>
        <p:nvSpPr>
          <p:cNvPr id="26" name="Rounded Rectangle 25"/>
          <p:cNvSpPr/>
          <p:nvPr/>
        </p:nvSpPr>
        <p:spPr>
          <a:xfrm>
            <a:off x="5231053" y="3026664"/>
            <a:ext cx="171624" cy="384048"/>
          </a:xfrm>
          <a:prstGeom prst="roundRect">
            <a:avLst>
              <a:gd name="adj" fmla="val 30000"/>
            </a:avLst>
          </a:prstGeom>
          <a:solidFill>
            <a:srgbClr val="2C6696"/>
          </a:solidFill>
          <a:ln>
            <a:noFill/>
          </a:ln>
          <a:effectLst/>
        </p:spPr>
        <p:txBody>
          <a:bodyPr rtlCol="0" anchor="ctr"/>
          <a:lstStyle/>
          <a:p/>
        </p:txBody>
      </p:sp>
      <p:sp>
        <p:nvSpPr>
          <p:cNvPr id="27" name="Rounded Rectangle 26"/>
          <p:cNvSpPr/>
          <p:nvPr/>
        </p:nvSpPr>
        <p:spPr>
          <a:xfrm>
            <a:off x="5574302" y="3026664"/>
            <a:ext cx="171624" cy="384048"/>
          </a:xfrm>
          <a:prstGeom prst="roundRect">
            <a:avLst>
              <a:gd name="adj" fmla="val 30000"/>
            </a:avLst>
          </a:prstGeom>
          <a:solidFill>
            <a:srgbClr val="2C6696"/>
          </a:solidFill>
          <a:ln>
            <a:noFill/>
          </a:ln>
          <a:effectLst/>
        </p:spPr>
        <p:txBody>
          <a:bodyPr rtlCol="0" anchor="ctr"/>
          <a:lstStyle/>
          <a:p/>
        </p:txBody>
      </p:sp>
      <p:sp>
        <p:nvSpPr>
          <p:cNvPr id="28" name="Rounded Rectangle 27"/>
          <p:cNvSpPr/>
          <p:nvPr/>
        </p:nvSpPr>
        <p:spPr>
          <a:xfrm>
            <a:off x="5917550" y="3026664"/>
            <a:ext cx="171624" cy="384048"/>
          </a:xfrm>
          <a:prstGeom prst="roundRect">
            <a:avLst>
              <a:gd name="adj" fmla="val 30000"/>
            </a:avLst>
          </a:prstGeom>
          <a:solidFill>
            <a:srgbClr val="2C6696"/>
          </a:solidFill>
          <a:ln>
            <a:noFill/>
          </a:ln>
          <a:effectLst/>
        </p:spPr>
        <p:txBody>
          <a:bodyPr rtlCol="0" anchor="ctr"/>
          <a:lstStyle/>
          <a:p/>
        </p:txBody>
      </p:sp>
      <p:sp>
        <p:nvSpPr>
          <p:cNvPr id="29" name="Rounded Rectangle 28"/>
          <p:cNvSpPr/>
          <p:nvPr/>
        </p:nvSpPr>
        <p:spPr>
          <a:xfrm>
            <a:off x="6260798" y="3026664"/>
            <a:ext cx="171624" cy="384048"/>
          </a:xfrm>
          <a:prstGeom prst="roundRect">
            <a:avLst>
              <a:gd name="adj" fmla="val 30000"/>
            </a:avLst>
          </a:prstGeom>
          <a:solidFill>
            <a:srgbClr val="2C6696"/>
          </a:solidFill>
          <a:ln>
            <a:noFill/>
          </a:ln>
          <a:effectLst/>
        </p:spPr>
        <p:txBody>
          <a:bodyPr rtlCol="0" anchor="ctr"/>
          <a:lstStyle/>
          <a:p/>
        </p:txBody>
      </p:sp>
      <p:sp>
        <p:nvSpPr>
          <p:cNvPr id="30" name="Rounded Rectangle 29"/>
          <p:cNvSpPr/>
          <p:nvPr/>
        </p:nvSpPr>
        <p:spPr>
          <a:xfrm>
            <a:off x="6604047" y="3026664"/>
            <a:ext cx="171624" cy="384048"/>
          </a:xfrm>
          <a:prstGeom prst="roundRect">
            <a:avLst>
              <a:gd name="adj" fmla="val 30000"/>
            </a:avLst>
          </a:prstGeom>
          <a:solidFill>
            <a:srgbClr val="2C6696"/>
          </a:solidFill>
          <a:ln>
            <a:noFill/>
          </a:ln>
          <a:effectLst/>
        </p:spPr>
        <p:txBody>
          <a:bodyPr rtlCol="0" anchor="ctr"/>
          <a:lstStyle/>
          <a:p/>
        </p:txBody>
      </p:sp>
      <p:sp>
        <p:nvSpPr>
          <p:cNvPr id="31" name="Rounded Rectangle 30"/>
          <p:cNvSpPr/>
          <p:nvPr/>
        </p:nvSpPr>
        <p:spPr>
          <a:xfrm>
            <a:off x="6947295" y="3026664"/>
            <a:ext cx="171624" cy="384048"/>
          </a:xfrm>
          <a:prstGeom prst="roundRect">
            <a:avLst>
              <a:gd name="adj" fmla="val 30000"/>
            </a:avLst>
          </a:prstGeom>
          <a:solidFill>
            <a:srgbClr val="2C6696"/>
          </a:solidFill>
          <a:ln>
            <a:noFill/>
          </a:ln>
          <a:effectLst/>
        </p:spPr>
        <p:txBody>
          <a:bodyPr rtlCol="0" anchor="ctr"/>
          <a:lstStyle/>
          <a:p/>
        </p:txBody>
      </p:sp>
      <p:sp>
        <p:nvSpPr>
          <p:cNvPr id="32" name="Rounded Rectangle 31"/>
          <p:cNvSpPr/>
          <p:nvPr/>
        </p:nvSpPr>
        <p:spPr>
          <a:xfrm>
            <a:off x="7290543" y="3026664"/>
            <a:ext cx="171624" cy="384048"/>
          </a:xfrm>
          <a:prstGeom prst="roundRect">
            <a:avLst>
              <a:gd name="adj" fmla="val 30000"/>
            </a:avLst>
          </a:prstGeom>
          <a:solidFill>
            <a:srgbClr val="2C6696"/>
          </a:solidFill>
          <a:ln>
            <a:noFill/>
          </a:ln>
          <a:effectLst/>
        </p:spPr>
        <p:txBody>
          <a:bodyPr rtlCol="0" anchor="ctr"/>
          <a:lstStyle/>
          <a:p/>
        </p:txBody>
      </p:sp>
      <p:sp>
        <p:nvSpPr>
          <p:cNvPr id="33" name="Rounded Rectangle 32"/>
          <p:cNvSpPr/>
          <p:nvPr/>
        </p:nvSpPr>
        <p:spPr>
          <a:xfrm>
            <a:off x="7633792" y="3026664"/>
            <a:ext cx="171624" cy="384048"/>
          </a:xfrm>
          <a:prstGeom prst="roundRect">
            <a:avLst>
              <a:gd name="adj" fmla="val 30000"/>
            </a:avLst>
          </a:prstGeom>
          <a:solidFill>
            <a:srgbClr val="2C6696"/>
          </a:solidFill>
          <a:ln>
            <a:noFill/>
          </a:ln>
          <a:effectLst/>
        </p:spPr>
        <p:txBody>
          <a:bodyPr rtlCol="0" anchor="ctr"/>
          <a:lstStyle/>
          <a:p/>
        </p:txBody>
      </p:sp>
      <p:sp>
        <p:nvSpPr>
          <p:cNvPr id="34" name="Rounded Rectangle 33"/>
          <p:cNvSpPr/>
          <p:nvPr/>
        </p:nvSpPr>
        <p:spPr>
          <a:xfrm>
            <a:off x="7977040" y="3026664"/>
            <a:ext cx="171624" cy="384048"/>
          </a:xfrm>
          <a:prstGeom prst="roundRect">
            <a:avLst>
              <a:gd name="adj" fmla="val 30000"/>
            </a:avLst>
          </a:prstGeom>
          <a:solidFill>
            <a:srgbClr val="2C6696"/>
          </a:solidFill>
          <a:ln>
            <a:noFill/>
          </a:ln>
          <a:effectLst/>
        </p:spPr>
        <p:txBody>
          <a:bodyPr rtlCol="0" anchor="ctr"/>
          <a:lstStyle/>
          <a:p/>
        </p:txBody>
      </p:sp>
      <p:sp>
        <p:nvSpPr>
          <p:cNvPr id="35" name="Rounded Rectangle 34"/>
          <p:cNvSpPr/>
          <p:nvPr/>
        </p:nvSpPr>
        <p:spPr>
          <a:xfrm>
            <a:off x="8320288" y="3026664"/>
            <a:ext cx="171624" cy="384048"/>
          </a:xfrm>
          <a:prstGeom prst="roundRect">
            <a:avLst>
              <a:gd name="adj" fmla="val 30000"/>
            </a:avLst>
          </a:prstGeom>
          <a:solidFill>
            <a:srgbClr val="2C6696"/>
          </a:solidFill>
          <a:ln>
            <a:noFill/>
          </a:ln>
          <a:effectLst/>
        </p:spPr>
        <p:txBody>
          <a:bodyPr rtlCol="0" anchor="ctr"/>
          <a:lstStyle/>
          <a:p/>
        </p:txBody>
      </p:sp>
      <p:sp>
        <p:nvSpPr>
          <p:cNvPr id="36" name="Rounded Rectangle 35"/>
          <p:cNvSpPr/>
          <p:nvPr/>
        </p:nvSpPr>
        <p:spPr>
          <a:xfrm>
            <a:off x="8663537" y="3026664"/>
            <a:ext cx="171624" cy="384048"/>
          </a:xfrm>
          <a:prstGeom prst="roundRect">
            <a:avLst>
              <a:gd name="adj" fmla="val 30000"/>
            </a:avLst>
          </a:prstGeom>
          <a:solidFill>
            <a:srgbClr val="2C6696"/>
          </a:solidFill>
          <a:ln>
            <a:noFill/>
          </a:ln>
          <a:effectLst/>
        </p:spPr>
        <p:txBody>
          <a:bodyPr rtlCol="0" anchor="ctr"/>
          <a:lstStyle/>
          <a:p/>
        </p:txBody>
      </p:sp>
      <p:sp>
        <p:nvSpPr>
          <p:cNvPr id="37" name="Rounded Rectangle 36"/>
          <p:cNvSpPr/>
          <p:nvPr/>
        </p:nvSpPr>
        <p:spPr>
          <a:xfrm>
            <a:off x="9006785" y="3026664"/>
            <a:ext cx="171624" cy="384048"/>
          </a:xfrm>
          <a:prstGeom prst="roundRect">
            <a:avLst>
              <a:gd name="adj" fmla="val 30000"/>
            </a:avLst>
          </a:prstGeom>
          <a:solidFill>
            <a:srgbClr val="2C6696"/>
          </a:solidFill>
          <a:ln>
            <a:noFill/>
          </a:ln>
          <a:effectLst/>
        </p:spPr>
        <p:txBody>
          <a:bodyPr rtlCol="0" anchor="ctr"/>
          <a:lstStyle/>
          <a:p/>
        </p:txBody>
      </p:sp>
      <p:sp>
        <p:nvSpPr>
          <p:cNvPr id="38" name="Rounded Rectangle 37"/>
          <p:cNvSpPr/>
          <p:nvPr/>
        </p:nvSpPr>
        <p:spPr>
          <a:xfrm>
            <a:off x="9350033" y="3026664"/>
            <a:ext cx="171624" cy="384048"/>
          </a:xfrm>
          <a:prstGeom prst="roundRect">
            <a:avLst>
              <a:gd name="adj" fmla="val 30000"/>
            </a:avLst>
          </a:prstGeom>
          <a:solidFill>
            <a:srgbClr val="2C6696"/>
          </a:solidFill>
          <a:ln>
            <a:noFill/>
          </a:ln>
          <a:effectLst/>
        </p:spPr>
        <p:txBody>
          <a:bodyPr rtlCol="0" anchor="ctr"/>
          <a:lstStyle/>
          <a:p/>
        </p:txBody>
      </p:sp>
      <p:sp>
        <p:nvSpPr>
          <p:cNvPr id="39" name="Rounded Rectangle 38"/>
          <p:cNvSpPr/>
          <p:nvPr/>
        </p:nvSpPr>
        <p:spPr>
          <a:xfrm>
            <a:off x="9693282" y="3026664"/>
            <a:ext cx="171624" cy="384048"/>
          </a:xfrm>
          <a:prstGeom prst="roundRect">
            <a:avLst>
              <a:gd name="adj" fmla="val 30000"/>
            </a:avLst>
          </a:prstGeom>
          <a:solidFill>
            <a:srgbClr val="2C6696"/>
          </a:solidFill>
          <a:ln>
            <a:noFill/>
          </a:ln>
          <a:effectLst/>
        </p:spPr>
        <p:txBody>
          <a:bodyPr rtlCol="0" anchor="ctr"/>
          <a:lstStyle/>
          <a:p/>
        </p:txBody>
      </p:sp>
      <p:sp>
        <p:nvSpPr>
          <p:cNvPr id="40" name="Rounded Rectangle 39"/>
          <p:cNvSpPr/>
          <p:nvPr/>
        </p:nvSpPr>
        <p:spPr>
          <a:xfrm>
            <a:off x="10036530" y="3026664"/>
            <a:ext cx="171624" cy="384048"/>
          </a:xfrm>
          <a:prstGeom prst="roundRect">
            <a:avLst>
              <a:gd name="adj" fmla="val 30000"/>
            </a:avLst>
          </a:prstGeom>
          <a:solidFill>
            <a:srgbClr val="2C6696"/>
          </a:solidFill>
          <a:ln>
            <a:noFill/>
          </a:ln>
          <a:effectLst/>
        </p:spPr>
        <p:txBody>
          <a:bodyPr rtlCol="0" anchor="ctr"/>
          <a:lstStyle/>
          <a:p/>
        </p:txBody>
      </p:sp>
      <p:sp>
        <p:nvSpPr>
          <p:cNvPr id="41" name="Rounded Rectangle 40"/>
          <p:cNvSpPr/>
          <p:nvPr/>
        </p:nvSpPr>
        <p:spPr>
          <a:xfrm>
            <a:off x="10379778" y="3026664"/>
            <a:ext cx="171624" cy="384048"/>
          </a:xfrm>
          <a:prstGeom prst="roundRect">
            <a:avLst>
              <a:gd name="adj" fmla="val 30000"/>
            </a:avLst>
          </a:prstGeom>
          <a:solidFill>
            <a:srgbClr val="2C6696"/>
          </a:solidFill>
          <a:ln>
            <a:noFill/>
          </a:ln>
          <a:effectLst/>
        </p:spPr>
        <p:txBody>
          <a:bodyPr rtlCol="0" anchor="ctr"/>
          <a:lstStyle/>
          <a:p/>
        </p:txBody>
      </p:sp>
      <p:sp>
        <p:nvSpPr>
          <p:cNvPr id="42" name="TextBox 41"/>
          <p:cNvSpPr txBox="1"/>
          <p:nvPr/>
        </p:nvSpPr>
        <p:spPr>
          <a:xfrm>
            <a:off x="10865815" y="3008376"/>
            <a:ext cx="822960" cy="42062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767676"/>
                </a:solidFill>
                <a:latin typeface="Calibri"/>
              </a:rPr>
              <a:t>bugün</a:t>
            </a:r>
          </a:p>
        </p:txBody>
      </p:sp>
      <p:sp>
        <p:nvSpPr>
          <p:cNvPr id="43" name="TextBox 42"/>
          <p:cNvSpPr txBox="1"/>
          <p:nvPr/>
        </p:nvSpPr>
        <p:spPr>
          <a:xfrm>
            <a:off x="502920" y="3538728"/>
            <a:ext cx="11185855"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Günümüzden yaklaşık iki buçuk milyon yıl önce başlayıp on bin yıl önce sona eren dönemde 21 kez buzul çağı yaşanmıştır.</a:t>
            </a:r>
          </a:p>
        </p:txBody>
      </p:sp>
      <p:cxnSp>
        <p:nvCxnSpPr>
          <p:cNvPr id="44" name="Connector 43"/>
          <p:cNvCxnSpPr/>
          <p:nvPr/>
        </p:nvCxnSpPr>
        <p:spPr>
          <a:xfrm flipH="1">
            <a:off x="3337560" y="3447288"/>
            <a:ext cx="6434980" cy="1252728"/>
          </a:xfrm>
          <a:prstGeom prst="line">
            <a:avLst/>
          </a:prstGeom>
          <a:ln w="15875">
            <a:solidFill>
              <a:srgbClr val="D9D9D9"/>
            </a:solidFill>
            <a:prstDash val="dash"/>
          </a:ln>
        </p:spPr>
      </p:cxnSp>
      <p:cxnSp>
        <p:nvCxnSpPr>
          <p:cNvPr id="45" name="Connector 44"/>
          <p:cNvCxnSpPr/>
          <p:nvPr/>
        </p:nvCxnSpPr>
        <p:spPr>
          <a:xfrm>
            <a:off x="10820095" y="3447288"/>
            <a:ext cx="0" cy="1252728"/>
          </a:xfrm>
          <a:prstGeom prst="line">
            <a:avLst/>
          </a:prstGeom>
          <a:ln w="15875">
            <a:solidFill>
              <a:srgbClr val="D9D9D9"/>
            </a:solidFill>
            <a:prstDash val="dash"/>
          </a:ln>
        </p:spPr>
      </p:cxnSp>
      <p:sp>
        <p:nvSpPr>
          <p:cNvPr id="46" name="Rounded Rectangle 45"/>
          <p:cNvSpPr/>
          <p:nvPr/>
        </p:nvSpPr>
        <p:spPr>
          <a:xfrm>
            <a:off x="502920" y="4626864"/>
            <a:ext cx="2697480" cy="566928"/>
          </a:xfrm>
          <a:prstGeom prst="roundRect">
            <a:avLst>
              <a:gd name="adj" fmla="val 3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son buzul çağı</a:t>
            </a:r>
          </a:p>
        </p:txBody>
      </p:sp>
      <p:sp>
        <p:nvSpPr>
          <p:cNvPr id="47" name="Rounded Rectangle 46"/>
          <p:cNvSpPr/>
          <p:nvPr/>
        </p:nvSpPr>
        <p:spPr>
          <a:xfrm>
            <a:off x="3337560" y="4700016"/>
            <a:ext cx="7482535" cy="420624"/>
          </a:xfrm>
          <a:prstGeom prst="roundRect">
            <a:avLst>
              <a:gd name="adj" fmla="val 40000"/>
            </a:avLst>
          </a:prstGeom>
          <a:solidFill>
            <a:srgbClr val="F9E1E1"/>
          </a:solidFill>
          <a:ln>
            <a:noFill/>
          </a:ln>
          <a:effectLst/>
        </p:spPr>
        <p:txBody>
          <a:bodyPr rtlCol="0" anchor="ctr"/>
          <a:lstStyle/>
          <a:p/>
        </p:txBody>
      </p:sp>
      <p:sp>
        <p:nvSpPr>
          <p:cNvPr id="48" name="Rounded Rectangle 47"/>
          <p:cNvSpPr/>
          <p:nvPr/>
        </p:nvSpPr>
        <p:spPr>
          <a:xfrm>
            <a:off x="5956447" y="4718304"/>
            <a:ext cx="3741267" cy="384048"/>
          </a:xfrm>
          <a:prstGeom prst="roundRect">
            <a:avLst>
              <a:gd name="adj" fmla="val 30000"/>
            </a:avLst>
          </a:prstGeom>
          <a:solidFill>
            <a:srgbClr val="2C6696"/>
          </a:solidFill>
          <a:ln>
            <a:noFill/>
          </a:ln>
          <a:effectLst/>
        </p:spPr>
        <p:txBody>
          <a:bodyPr rtlCol="0" anchor="ctr"/>
          <a:lstStyle/>
          <a:p/>
        </p:txBody>
      </p:sp>
      <p:sp>
        <p:nvSpPr>
          <p:cNvPr id="49" name="TextBox 48"/>
          <p:cNvSpPr txBox="1"/>
          <p:nvPr/>
        </p:nvSpPr>
        <p:spPr>
          <a:xfrm>
            <a:off x="5956447" y="4718304"/>
            <a:ext cx="3741267" cy="384048"/>
          </a:xfrm>
          <a:prstGeom prst="rect">
            <a:avLst/>
          </a:prstGeom>
          <a:noFill/>
        </p:spPr>
        <p:txBody>
          <a:bodyPr wrap="square" anchor="ctr" lIns="73152" rIns="73152" tIns="36576" bIns="36576">
            <a:noAutofit/>
          </a:bodyPr>
          <a:lstStyle/>
          <a:p>
            <a:pPr algn="ctr">
              <a:spcBef>
                <a:spcPts val="0"/>
              </a:spcBef>
              <a:spcAft>
                <a:spcPts val="0"/>
              </a:spcAft>
            </a:pPr>
            <a:r>
              <a:rPr lang="tr-TR" sz="1300" b="1" i="0">
                <a:solidFill>
                  <a:srgbClr val="FFFFFF"/>
                </a:solidFill>
                <a:latin typeface="Calibri"/>
              </a:rPr>
              <a:t>en geniş: 21 bin yıl önce</a:t>
            </a:r>
          </a:p>
        </p:txBody>
      </p:sp>
      <p:sp>
        <p:nvSpPr>
          <p:cNvPr id="50" name="TextBox 49"/>
          <p:cNvSpPr txBox="1"/>
          <p:nvPr/>
        </p:nvSpPr>
        <p:spPr>
          <a:xfrm>
            <a:off x="9697714" y="4718304"/>
            <a:ext cx="1122380" cy="384048"/>
          </a:xfrm>
          <a:prstGeom prst="rect">
            <a:avLst/>
          </a:prstGeom>
          <a:noFill/>
        </p:spPr>
        <p:txBody>
          <a:bodyPr wrap="square" anchor="ctr" lIns="73152" rIns="73152" tIns="36576" bIns="36576">
            <a:noAutofit/>
          </a:bodyPr>
          <a:lstStyle/>
          <a:p>
            <a:pPr algn="ctr">
              <a:spcBef>
                <a:spcPts val="0"/>
              </a:spcBef>
              <a:spcAft>
                <a:spcPts val="0"/>
              </a:spcAft>
            </a:pPr>
            <a:r>
              <a:rPr lang="tr-TR" sz="1200" b="1" i="0">
                <a:solidFill>
                  <a:srgbClr val="D3373A"/>
                </a:solidFill>
                <a:latin typeface="Calibri"/>
              </a:rPr>
              <a:t>10 bin yıl</a:t>
            </a:r>
          </a:p>
        </p:txBody>
      </p:sp>
      <p:sp>
        <p:nvSpPr>
          <p:cNvPr id="51" name="TextBox 50"/>
          <p:cNvSpPr txBox="1"/>
          <p:nvPr/>
        </p:nvSpPr>
        <p:spPr>
          <a:xfrm>
            <a:off x="10865815" y="4700016"/>
            <a:ext cx="822960" cy="420624"/>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767676"/>
                </a:solidFill>
                <a:latin typeface="Calibri"/>
              </a:rPr>
              <a:t>bugün</a:t>
            </a:r>
          </a:p>
        </p:txBody>
      </p:sp>
      <p:sp>
        <p:nvSpPr>
          <p:cNvPr id="52" name="TextBox 51"/>
          <p:cNvSpPr txBox="1"/>
          <p:nvPr/>
        </p:nvSpPr>
        <p:spPr>
          <a:xfrm>
            <a:off x="502920" y="5230368"/>
            <a:ext cx="11185855" cy="82296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Son buzul çağı 21 bin yıl önce maksimum seviyesini yaşayıp yaklaşık 10 bin yıl önce sona ermiştir.</a:t>
            </a:r>
          </a:p>
        </p:txBody>
      </p:sp>
      <p:sp>
        <p:nvSpPr>
          <p:cNvPr id="53" name="TextBox 52"/>
          <p:cNvSpPr txBox="1"/>
          <p:nvPr/>
        </p:nvSpPr>
        <p:spPr>
          <a:xfrm>
            <a:off x="502920" y="5980176"/>
            <a:ext cx="11185855" cy="292608"/>
          </a:xfrm>
          <a:prstGeom prst="rect">
            <a:avLst/>
          </a:prstGeom>
          <a:noFill/>
        </p:spPr>
        <p:txBody>
          <a:bodyPr wrap="square" anchor="t" lIns="73152" rIns="73152" tIns="36576" bIns="36576">
            <a:noAutofit/>
          </a:bodyPr>
          <a:lstStyle/>
          <a:p>
            <a:pPr algn="r">
              <a:spcBef>
                <a:spcPts val="0"/>
              </a:spcBef>
              <a:spcAft>
                <a:spcPts val="0"/>
              </a:spcAft>
            </a:pPr>
            <a:r>
              <a:rPr lang="tr-TR" sz="1200" b="0" i="1">
                <a:solidFill>
                  <a:srgbClr val="767676"/>
                </a:solidFill>
                <a:latin typeface="Calibri"/>
              </a:rPr>
              <a:t>Açık kırmızı: sıcak çağlar · mavi: buzul çağları · şematik, ölçeksiz (yalnız 2. şeritteki 21 işaret kitaptaki sayıdır)</a:t>
            </a:r>
          </a:p>
        </p:txBody>
      </p:sp>
      <p:sp>
        <p:nvSpPr>
          <p:cNvPr id="54" name="TextBox 5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55" name="Rounded Rectangle 5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124-125</a:t>
            </a:r>
          </a:p>
        </p:txBody>
      </p:sp>
      <p:sp>
        <p:nvSpPr>
          <p:cNvPr id="56" name="TextBox 5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108 / 217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Son buzul çağında Hazar ile Karadeniz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GÖRSEL 3.33</a:t>
            </a:r>
          </a:p>
        </p:txBody>
      </p:sp>
      <p:pic>
        <p:nvPicPr>
          <p:cNvPr id="6" name="Picture 5" descr="h17_g333_s125.jpg"/>
          <p:cNvPicPr>
            <a:picLocks noChangeAspect="1"/>
          </p:cNvPicPr>
          <p:nvPr/>
        </p:nvPicPr>
        <p:blipFill>
          <a:blip r:embed="rId3"/>
          <a:stretch>
            <a:fillRect/>
          </a:stretch>
        </p:blipFill>
        <p:spPr>
          <a:xfrm>
            <a:off x="502920" y="1216152"/>
            <a:ext cx="6943428" cy="4343400"/>
          </a:xfrm>
          <a:prstGeom prst="rect">
            <a:avLst/>
          </a:prstGeom>
          <a:ln w="9525">
            <a:solidFill>
              <a:srgbClr val="D9D9D9"/>
            </a:solidFill>
          </a:ln>
        </p:spPr>
      </p:pic>
      <p:sp>
        <p:nvSpPr>
          <p:cNvPr id="7" name="TextBox 6"/>
          <p:cNvSpPr txBox="1"/>
          <p:nvPr/>
        </p:nvSpPr>
        <p:spPr>
          <a:xfrm>
            <a:off x="502920" y="5632704"/>
            <a:ext cx="6943428" cy="640080"/>
          </a:xfrm>
          <a:prstGeom prst="rect">
            <a:avLst/>
          </a:prstGeom>
          <a:noFill/>
        </p:spPr>
        <p:txBody>
          <a:bodyPr wrap="square" anchor="ctr" lIns="73152" rIns="73152" tIns="36576" bIns="36576">
            <a:noAutofit/>
          </a:bodyPr>
          <a:lstStyle/>
          <a:p>
            <a:pPr algn="l">
              <a:spcBef>
                <a:spcPts val="0"/>
              </a:spcBef>
              <a:spcAft>
                <a:spcPts val="0"/>
              </a:spcAft>
            </a:pPr>
            <a:r>
              <a:rPr lang="tr-TR" sz="1400" b="0" i="1">
                <a:solidFill>
                  <a:srgbClr val="767676"/>
                </a:solidFill>
                <a:latin typeface="Calibri"/>
              </a:rPr>
              <a:t>Görsel 3.33 · sol üstte: son buzul çağı (görselde: günümüzden yaklaşık 38 bin yıl öncesi) · sağ altta: günümüz</a:t>
            </a:r>
          </a:p>
        </p:txBody>
      </p:sp>
      <p:sp>
        <p:nvSpPr>
          <p:cNvPr id="8" name="Rounded Rectangle 7"/>
          <p:cNvSpPr/>
          <p:nvPr/>
        </p:nvSpPr>
        <p:spPr>
          <a:xfrm>
            <a:off x="7674948" y="1216152"/>
            <a:ext cx="4013827" cy="251460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7674948" y="1216152"/>
            <a:ext cx="118872" cy="2514600"/>
          </a:xfrm>
          <a:prstGeom prst="rect">
            <a:avLst/>
          </a:prstGeom>
          <a:solidFill>
            <a:srgbClr val="2C6696"/>
          </a:solidFill>
          <a:ln>
            <a:noFill/>
          </a:ln>
          <a:effectLst/>
        </p:spPr>
        <p:txBody>
          <a:bodyPr rtlCol="0" anchor="ctr"/>
          <a:lstStyle/>
          <a:p/>
        </p:txBody>
      </p:sp>
      <p:sp>
        <p:nvSpPr>
          <p:cNvPr id="10" name="TextBox 9"/>
          <p:cNvSpPr txBox="1"/>
          <p:nvPr/>
        </p:nvSpPr>
        <p:spPr>
          <a:xfrm>
            <a:off x="7949268" y="1216152"/>
            <a:ext cx="3602347" cy="2514600"/>
          </a:xfrm>
          <a:prstGeom prst="rect">
            <a:avLst/>
          </a:prstGeom>
          <a:noFill/>
        </p:spPr>
        <p:txBody>
          <a:bodyPr wrap="square" anchor="ctr" lIns="73152" rIns="73152" tIns="36576" bIns="36576">
            <a:noAutofit/>
          </a:bodyPr>
          <a:lstStyle/>
          <a:p>
            <a:pPr algn="l">
              <a:spcBef>
                <a:spcPts val="0"/>
              </a:spcBef>
              <a:spcAft>
                <a:spcPts val="0"/>
              </a:spcAft>
            </a:pPr>
            <a:r>
              <a:rPr lang="tr-TR" sz="2050" b="0" i="1">
                <a:solidFill>
                  <a:srgbClr val="262626"/>
                </a:solidFill>
                <a:latin typeface="Calibri"/>
              </a:rPr>
              <a:t>Son buzul çağındaki iklim değişikliğinin etkisiyle deniz seviyeleri düşerken iç kesimlerde buharlaşmanın azalmasıyla göllerin seviyesi yükselmiştir. Örneğin Hazar Denizi ile Karadeniz birleşmiştir.</a:t>
            </a:r>
          </a:p>
        </p:txBody>
      </p:sp>
      <p:sp>
        <p:nvSpPr>
          <p:cNvPr id="11" name="Rounded Rectangle 10"/>
          <p:cNvSpPr/>
          <p:nvPr/>
        </p:nvSpPr>
        <p:spPr>
          <a:xfrm>
            <a:off x="7674948" y="3913632"/>
            <a:ext cx="4013827" cy="233172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800"/>
              </a:spcAft>
            </a:pPr>
            <a:r>
              <a:rPr lang="tr-TR" sz="2000" b="1" i="0">
                <a:solidFill>
                  <a:srgbClr val="2C6696"/>
                </a:solidFill>
                <a:latin typeface="Calibri"/>
              </a:rPr>
              <a:t>Haritaları karşılaştır:</a:t>
            </a:r>
          </a:p>
          <a:p>
            <a:pPr algn="l" marL="248620" indent="-248620">
              <a:spcBef>
                <a:spcPts val="0"/>
              </a:spcBef>
              <a:spcAft>
                <a:spcPts val="800"/>
              </a:spcAft>
            </a:pPr>
            <a:r>
              <a:rPr lang="tr-TR" sz="2000" b="1" i="0">
                <a:solidFill>
                  <a:srgbClr val="2C6696"/>
                </a:solidFill>
                <a:latin typeface="Calibri"/>
              </a:rPr>
              <a:t>•  </a:t>
            </a:r>
            <a:r>
              <a:rPr lang="tr-TR" sz="2000" b="0" i="0">
                <a:solidFill>
                  <a:srgbClr val="262626"/>
                </a:solidFill>
                <a:latin typeface="Calibri"/>
              </a:rPr>
              <a:t>Hazar Denizi'nin alanı nasıl değişmiş?</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Deniz seviyesi düşerken göller neden yükselmiş?</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109 / 217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Toros Dağları ve Erciyes'te bitki toplulukları</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GÖRSEL 3.34</a:t>
            </a:r>
          </a:p>
        </p:txBody>
      </p:sp>
      <p:pic>
        <p:nvPicPr>
          <p:cNvPr id="6" name="Picture 5" descr="h17_g334_s125.jpg"/>
          <p:cNvPicPr>
            <a:picLocks noChangeAspect="1"/>
          </p:cNvPicPr>
          <p:nvPr/>
        </p:nvPicPr>
        <p:blipFill>
          <a:blip r:embed="rId3"/>
          <a:stretch>
            <a:fillRect/>
          </a:stretch>
        </p:blipFill>
        <p:spPr>
          <a:xfrm>
            <a:off x="502920" y="1216152"/>
            <a:ext cx="11185855" cy="3659238"/>
          </a:xfrm>
          <a:prstGeom prst="rect">
            <a:avLst/>
          </a:prstGeom>
          <a:ln w="9525">
            <a:solidFill>
              <a:srgbClr val="D9D9D9"/>
            </a:solidFill>
          </a:ln>
        </p:spPr>
      </p:pic>
      <p:sp>
        <p:nvSpPr>
          <p:cNvPr id="7" name="Rounded Rectangle 6"/>
          <p:cNvSpPr/>
          <p:nvPr/>
        </p:nvSpPr>
        <p:spPr>
          <a:xfrm>
            <a:off x="502920" y="5012550"/>
            <a:ext cx="3606698" cy="1278522"/>
          </a:xfrm>
          <a:prstGeom prst="roundRect">
            <a:avLst>
              <a:gd name="adj" fmla="val 8000"/>
            </a:avLst>
          </a:prstGeom>
          <a:solidFill>
            <a:srgbClr val="E3ECF5"/>
          </a:solidFill>
          <a:ln>
            <a:noFill/>
          </a:ln>
          <a:effectLst/>
        </p:spPr>
        <p:txBody>
          <a:bodyPr rtlCol="0" anchor="ctr" wrap="square" tIns="73152" bIns="73152">
            <a:noAutofit/>
          </a:bodyPr>
          <a:lstStyle/>
          <a:p>
            <a:pPr algn="ctr">
              <a:spcBef>
                <a:spcPts val="0"/>
              </a:spcBef>
              <a:spcAft>
                <a:spcPts val="0"/>
              </a:spcAft>
            </a:pPr>
            <a:r>
              <a:rPr lang="tr-TR" sz="2100" b="1" i="0">
                <a:solidFill>
                  <a:srgbClr val="2C6696"/>
                </a:solidFill>
                <a:latin typeface="Calibri"/>
              </a:rPr>
              <a:t>Buzullar hangi dönemde, nerede?</a:t>
            </a:r>
          </a:p>
        </p:txBody>
      </p:sp>
      <p:sp>
        <p:nvSpPr>
          <p:cNvPr id="8" name="Rounded Rectangle 7"/>
          <p:cNvSpPr/>
          <p:nvPr/>
        </p:nvSpPr>
        <p:spPr>
          <a:xfrm>
            <a:off x="4292498" y="5012550"/>
            <a:ext cx="3606698" cy="1278522"/>
          </a:xfrm>
          <a:prstGeom prst="roundRect">
            <a:avLst>
              <a:gd name="adj" fmla="val 8000"/>
            </a:avLst>
          </a:prstGeom>
          <a:solidFill>
            <a:srgbClr val="E3ECF5"/>
          </a:solidFill>
          <a:ln>
            <a:noFill/>
          </a:ln>
          <a:effectLst/>
        </p:spPr>
        <p:txBody>
          <a:bodyPr rtlCol="0" anchor="ctr" wrap="square" tIns="73152" bIns="73152">
            <a:noAutofit/>
          </a:bodyPr>
          <a:lstStyle/>
          <a:p>
            <a:pPr algn="ctr">
              <a:spcBef>
                <a:spcPts val="0"/>
              </a:spcBef>
              <a:spcAft>
                <a:spcPts val="0"/>
              </a:spcAft>
            </a:pPr>
            <a:r>
              <a:rPr lang="tr-TR" sz="2100" b="1" i="0">
                <a:solidFill>
                  <a:srgbClr val="2C6696"/>
                </a:solidFill>
                <a:latin typeface="Calibri"/>
              </a:rPr>
              <a:t>Düzlüklerde meşe mi, bozkır mı?</a:t>
            </a:r>
          </a:p>
        </p:txBody>
      </p:sp>
      <p:sp>
        <p:nvSpPr>
          <p:cNvPr id="9" name="Rounded Rectangle 8"/>
          <p:cNvSpPr/>
          <p:nvPr/>
        </p:nvSpPr>
        <p:spPr>
          <a:xfrm>
            <a:off x="8082076" y="5012550"/>
            <a:ext cx="3606698" cy="1278522"/>
          </a:xfrm>
          <a:prstGeom prst="roundRect">
            <a:avLst>
              <a:gd name="adj" fmla="val 8000"/>
            </a:avLst>
          </a:prstGeom>
          <a:solidFill>
            <a:srgbClr val="E3ECF5"/>
          </a:solidFill>
          <a:ln>
            <a:noFill/>
          </a:ln>
          <a:effectLst/>
        </p:spPr>
        <p:txBody>
          <a:bodyPr rtlCol="0" anchor="ctr" wrap="square" tIns="73152" bIns="73152">
            <a:noAutofit/>
          </a:bodyPr>
          <a:lstStyle/>
          <a:p>
            <a:pPr algn="ctr">
              <a:spcBef>
                <a:spcPts val="0"/>
              </a:spcBef>
              <a:spcAft>
                <a:spcPts val="0"/>
              </a:spcAft>
            </a:pPr>
            <a:r>
              <a:rPr lang="tr-TR" sz="2100" b="1" i="0">
                <a:solidFill>
                  <a:srgbClr val="2C6696"/>
                </a:solidFill>
                <a:latin typeface="Calibri"/>
              </a:rPr>
              <a:t>Soğuğa dayanıklı hangi ağaçlar yayılmış?</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125</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110 / 217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 görevi: üç dönem tablosu</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5 dk</a:t>
            </a:r>
          </a:p>
        </p:txBody>
      </p:sp>
      <p:graphicFrame>
        <p:nvGraphicFramePr>
          <p:cNvPr id="6" name="Table 5"/>
          <p:cNvGraphicFramePr>
            <a:graphicFrameLocks noGrp="1"/>
          </p:cNvGraphicFramePr>
          <p:nvPr/>
        </p:nvGraphicFramePr>
        <p:xfrm>
          <a:off x="502920" y="1216152"/>
          <a:ext cx="11164824" cy="3913632"/>
        </p:xfrm>
        <a:graphic>
          <a:graphicData uri="http://schemas.openxmlformats.org/drawingml/2006/table">
            <a:tbl>
              <a:tblPr firstRow="1" bandRow="1">
                <a:tableStyleId>{5C22544A-7EE6-4342-B048-85BDC9FD1C3A}</a:tableStyleId>
              </a:tblPr>
              <a:tblGrid>
                <a:gridCol w="2743200"/>
                <a:gridCol w="2807208"/>
                <a:gridCol w="2807208"/>
                <a:gridCol w="2807208"/>
              </a:tblGrid>
              <a:tr h="548640">
                <a:tc>
                  <a:txBody>
                    <a:bodyPr wrap="square"/>
                    <a:lstStyle/>
                    <a:p>
                      <a:pPr algn="ctr">
                        <a:spcBef>
                          <a:spcPts val="0"/>
                        </a:spcBef>
                        <a:spcAft>
                          <a:spcPts val="0"/>
                        </a:spcAft>
                      </a:pP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Son Buzul Çağı Öncesi</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Son Buzul Çağı</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Günümüz</a:t>
                      </a:r>
                    </a:p>
                  </a:txBody>
                  <a:tcPr marL="54864" marR="54864" marT="18288" marB="18288" anchor="ctr">
                    <a:solidFill>
                      <a:srgbClr val="2C6696"/>
                    </a:solidFill>
                  </a:tcPr>
                </a:tc>
              </a:tr>
              <a:tr h="841248">
                <a:tc>
                  <a:txBody>
                    <a:bodyPr wrap="square"/>
                    <a:lstStyle/>
                    <a:p>
                      <a:pPr algn="l">
                        <a:spcBef>
                          <a:spcPts val="0"/>
                        </a:spcBef>
                        <a:spcAft>
                          <a:spcPts val="0"/>
                        </a:spcAft>
                      </a:pPr>
                      <a:r>
                        <a:rPr lang="tr-TR" sz="1700" b="0" i="0">
                          <a:solidFill>
                            <a:srgbClr val="262626"/>
                          </a:solidFill>
                          <a:latin typeface="Calibri"/>
                        </a:rPr>
                        <a:t>Deniz seviyesi (G. 3.33)</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41248">
                <a:tc>
                  <a:txBody>
                    <a:bodyPr wrap="square"/>
                    <a:lstStyle/>
                    <a:p>
                      <a:pPr algn="l">
                        <a:spcBef>
                          <a:spcPts val="0"/>
                        </a:spcBef>
                        <a:spcAft>
                          <a:spcPts val="0"/>
                        </a:spcAft>
                      </a:pPr>
                      <a:r>
                        <a:rPr lang="tr-TR" sz="1700" b="0" i="0">
                          <a:solidFill>
                            <a:srgbClr val="262626"/>
                          </a:solidFill>
                          <a:latin typeface="Calibri"/>
                        </a:rPr>
                        <a:t>Göller: Hazar ve Karadeniz (G. 3.33)</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r h="841248">
                <a:tc>
                  <a:txBody>
                    <a:bodyPr wrap="square"/>
                    <a:lstStyle/>
                    <a:p>
                      <a:pPr algn="l">
                        <a:spcBef>
                          <a:spcPts val="0"/>
                        </a:spcBef>
                        <a:spcAft>
                          <a:spcPts val="0"/>
                        </a:spcAft>
                      </a:pPr>
                      <a:r>
                        <a:rPr lang="tr-TR" sz="1700" b="0" i="0">
                          <a:solidFill>
                            <a:srgbClr val="262626"/>
                          </a:solidFill>
                          <a:latin typeface="Calibri"/>
                        </a:rPr>
                        <a:t>Buzullar (G. 3.34)</a:t>
                      </a: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c>
                  <a:txBody>
                    <a:bodyPr wrap="square"/>
                    <a:lstStyle/>
                    <a:p>
                      <a:pPr algn="l">
                        <a:spcBef>
                          <a:spcPts val="0"/>
                        </a:spcBef>
                        <a:spcAft>
                          <a:spcPts val="0"/>
                        </a:spcAft>
                      </a:pPr>
                    </a:p>
                  </a:txBody>
                  <a:tcPr marL="54864" marR="54864" marT="18288" marB="18288" anchor="ctr">
                    <a:solidFill>
                      <a:srgbClr val="FFFFFF"/>
                    </a:solidFill>
                  </a:tcPr>
                </a:tc>
              </a:tr>
              <a:tr h="841248">
                <a:tc>
                  <a:txBody>
                    <a:bodyPr wrap="square"/>
                    <a:lstStyle/>
                    <a:p>
                      <a:pPr algn="l">
                        <a:spcBef>
                          <a:spcPts val="0"/>
                        </a:spcBef>
                        <a:spcAft>
                          <a:spcPts val="0"/>
                        </a:spcAft>
                      </a:pPr>
                      <a:r>
                        <a:rPr lang="tr-TR" sz="1700" b="0" i="0">
                          <a:solidFill>
                            <a:srgbClr val="262626"/>
                          </a:solidFill>
                          <a:latin typeface="Calibri"/>
                        </a:rPr>
                        <a:t>Bitki toplulukları (G. 3.34)</a:t>
                      </a: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c>
                  <a:txBody>
                    <a:bodyPr wrap="square"/>
                    <a:lstStyle/>
                    <a:p>
                      <a:pPr algn="l">
                        <a:spcBef>
                          <a:spcPts val="0"/>
                        </a:spcBef>
                        <a:spcAft>
                          <a:spcPts val="0"/>
                        </a:spcAft>
                      </a:pPr>
                    </a:p>
                  </a:txBody>
                  <a:tcPr marL="54864" marR="54864" marT="18288" marB="18288" anchor="ctr">
                    <a:solidFill>
                      <a:srgbClr val="F0F0F0"/>
                    </a:solidFill>
                  </a:tcPr>
                </a:tc>
              </a:tr>
            </a:tbl>
          </a:graphicData>
        </a:graphic>
      </p:graphicFrame>
      <p:sp>
        <p:nvSpPr>
          <p:cNvPr id="7" name="Rounded Rectangle 6"/>
          <p:cNvSpPr/>
          <p:nvPr/>
        </p:nvSpPr>
        <p:spPr>
          <a:xfrm>
            <a:off x="502920" y="5312664"/>
            <a:ext cx="11185855" cy="978408"/>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000" b="1" i="0">
                <a:solidFill>
                  <a:srgbClr val="262626"/>
                </a:solidFill>
                <a:latin typeface="Calibri"/>
              </a:rPr>
              <a:t>Grup cümlesi:</a:t>
            </a:r>
            <a:r>
              <a:rPr lang="tr-TR" sz="2000" b="0" i="0">
                <a:solidFill>
                  <a:srgbClr val="262626"/>
                </a:solidFill>
                <a:latin typeface="Calibri"/>
              </a:rPr>
              <a:t> Son buzul çağında Anadolu'da ne değişti?  ……………………………………………</a:t>
            </a:r>
          </a:p>
        </p:txBody>
      </p:sp>
      <p:sp>
        <p:nvSpPr>
          <p:cNvPr id="8" name="TextBox 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9" name="Rounded Rectangle 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125</a:t>
            </a:r>
          </a:p>
        </p:txBody>
      </p:sp>
      <p:sp>
        <p:nvSpPr>
          <p:cNvPr id="10" name="TextBox 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111 / 217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Üç dönem tablosu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ectangle 5"/>
          <p:cNvSpPr/>
          <p:nvPr/>
        </p:nvSpPr>
        <p:spPr>
          <a:xfrm>
            <a:off x="502920" y="1216152"/>
            <a:ext cx="2715768" cy="475488"/>
          </a:xfrm>
          <a:prstGeom prst="rect">
            <a:avLst/>
          </a:prstGeom>
          <a:solidFill>
            <a:srgbClr val="2E7D32"/>
          </a:solidFill>
          <a:ln w="9525">
            <a:solidFill>
              <a:srgbClr val="D9D9D9"/>
            </a:solidFill>
          </a:ln>
          <a:effectLst/>
        </p:spPr>
        <p:txBody>
          <a:bodyPr rtlCol="0" anchor="ctr"/>
          <a:lstStyle/>
          <a:p/>
        </p:txBody>
      </p:sp>
      <p:sp>
        <p:nvSpPr>
          <p:cNvPr id="7" name="Rectangle 6"/>
          <p:cNvSpPr/>
          <p:nvPr/>
        </p:nvSpPr>
        <p:spPr>
          <a:xfrm>
            <a:off x="3246120" y="1216152"/>
            <a:ext cx="2779776" cy="475488"/>
          </a:xfrm>
          <a:prstGeom prst="rect">
            <a:avLst/>
          </a:prstGeom>
          <a:solidFill>
            <a:srgbClr val="2E7D32"/>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700" b="1" i="0">
                <a:solidFill>
                  <a:srgbClr val="FFFFFF"/>
                </a:solidFill>
                <a:latin typeface="Calibri"/>
              </a:rPr>
              <a:t>Son Buzul Çağı Öncesi</a:t>
            </a:r>
          </a:p>
        </p:txBody>
      </p:sp>
      <p:sp>
        <p:nvSpPr>
          <p:cNvPr id="8" name="Rectangle 7"/>
          <p:cNvSpPr/>
          <p:nvPr/>
        </p:nvSpPr>
        <p:spPr>
          <a:xfrm>
            <a:off x="6053328" y="1216152"/>
            <a:ext cx="2779776" cy="475488"/>
          </a:xfrm>
          <a:prstGeom prst="rect">
            <a:avLst/>
          </a:prstGeom>
          <a:solidFill>
            <a:srgbClr val="2E7D32"/>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700" b="1" i="0">
                <a:solidFill>
                  <a:srgbClr val="FFFFFF"/>
                </a:solidFill>
                <a:latin typeface="Calibri"/>
              </a:rPr>
              <a:t>Son Buzul Çağı</a:t>
            </a:r>
          </a:p>
        </p:txBody>
      </p:sp>
      <p:sp>
        <p:nvSpPr>
          <p:cNvPr id="9" name="Rectangle 8"/>
          <p:cNvSpPr/>
          <p:nvPr/>
        </p:nvSpPr>
        <p:spPr>
          <a:xfrm>
            <a:off x="8860536" y="1216152"/>
            <a:ext cx="2779776" cy="475488"/>
          </a:xfrm>
          <a:prstGeom prst="rect">
            <a:avLst/>
          </a:prstGeom>
          <a:solidFill>
            <a:srgbClr val="2E7D32"/>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700" b="1" i="0">
                <a:solidFill>
                  <a:srgbClr val="FFFFFF"/>
                </a:solidFill>
                <a:latin typeface="Calibri"/>
              </a:rPr>
              <a:t>Günümüz</a:t>
            </a:r>
          </a:p>
        </p:txBody>
      </p:sp>
      <p:sp>
        <p:nvSpPr>
          <p:cNvPr id="10" name="Rectangle 9"/>
          <p:cNvSpPr/>
          <p:nvPr/>
        </p:nvSpPr>
        <p:spPr>
          <a:xfrm>
            <a:off x="502920" y="1719072"/>
            <a:ext cx="2715768"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600" b="1" i="0">
                <a:solidFill>
                  <a:srgbClr val="262626"/>
                </a:solidFill>
                <a:latin typeface="Calibri"/>
              </a:rPr>
              <a:t>Deniz seviyesi (G. 3.33)</a:t>
            </a:r>
          </a:p>
        </p:txBody>
      </p:sp>
      <p:sp>
        <p:nvSpPr>
          <p:cNvPr id="11" name="Rectangle 10"/>
          <p:cNvSpPr/>
          <p:nvPr/>
        </p:nvSpPr>
        <p:spPr>
          <a:xfrm>
            <a:off x="3246120" y="171907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 (görselde yok)</a:t>
            </a:r>
          </a:p>
        </p:txBody>
      </p:sp>
      <p:sp>
        <p:nvSpPr>
          <p:cNvPr id="12" name="Rectangle 11"/>
          <p:cNvSpPr/>
          <p:nvPr/>
        </p:nvSpPr>
        <p:spPr>
          <a:xfrm>
            <a:off x="6053328" y="171907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düştü</a:t>
            </a:r>
          </a:p>
        </p:txBody>
      </p:sp>
      <p:sp>
        <p:nvSpPr>
          <p:cNvPr id="13" name="Rectangle 12"/>
          <p:cNvSpPr/>
          <p:nvPr/>
        </p:nvSpPr>
        <p:spPr>
          <a:xfrm>
            <a:off x="8860536" y="171907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bugünkü seviye</a:t>
            </a:r>
          </a:p>
        </p:txBody>
      </p:sp>
      <p:sp>
        <p:nvSpPr>
          <p:cNvPr id="14" name="Rectangle 13"/>
          <p:cNvSpPr/>
          <p:nvPr/>
        </p:nvSpPr>
        <p:spPr>
          <a:xfrm>
            <a:off x="502920" y="2221992"/>
            <a:ext cx="2715768" cy="70408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600" b="1" i="0">
                <a:solidFill>
                  <a:srgbClr val="262626"/>
                </a:solidFill>
                <a:latin typeface="Calibri"/>
              </a:rPr>
              <a:t>Göller: Hazar ve Karadeniz (G. 3.33)</a:t>
            </a:r>
          </a:p>
        </p:txBody>
      </p:sp>
      <p:sp>
        <p:nvSpPr>
          <p:cNvPr id="15" name="Rectangle 14"/>
          <p:cNvSpPr/>
          <p:nvPr/>
        </p:nvSpPr>
        <p:spPr>
          <a:xfrm>
            <a:off x="3246120" y="2221992"/>
            <a:ext cx="2779776" cy="70408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 (görselde yok)</a:t>
            </a:r>
          </a:p>
        </p:txBody>
      </p:sp>
      <p:sp>
        <p:nvSpPr>
          <p:cNvPr id="16" name="Rectangle 15"/>
          <p:cNvSpPr/>
          <p:nvPr/>
        </p:nvSpPr>
        <p:spPr>
          <a:xfrm>
            <a:off x="6053328" y="2221992"/>
            <a:ext cx="2779776" cy="70408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göllerin seviyesi yükseldi; Hazar ile Karadeniz birleşti</a:t>
            </a:r>
          </a:p>
        </p:txBody>
      </p:sp>
      <p:sp>
        <p:nvSpPr>
          <p:cNvPr id="17" name="Rectangle 16"/>
          <p:cNvSpPr/>
          <p:nvPr/>
        </p:nvSpPr>
        <p:spPr>
          <a:xfrm>
            <a:off x="8860536" y="2221992"/>
            <a:ext cx="2779776" cy="70408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Hazar ile Karadeniz ayrı</a:t>
            </a:r>
          </a:p>
        </p:txBody>
      </p:sp>
      <p:sp>
        <p:nvSpPr>
          <p:cNvPr id="18" name="Rectangle 17"/>
          <p:cNvSpPr/>
          <p:nvPr/>
        </p:nvSpPr>
        <p:spPr>
          <a:xfrm>
            <a:off x="502920" y="2953512"/>
            <a:ext cx="2715768"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600" b="1" i="0">
                <a:solidFill>
                  <a:srgbClr val="262626"/>
                </a:solidFill>
                <a:latin typeface="Calibri"/>
              </a:rPr>
              <a:t>Buzullar (G. 3.34)</a:t>
            </a:r>
          </a:p>
        </p:txBody>
      </p:sp>
      <p:sp>
        <p:nvSpPr>
          <p:cNvPr id="19" name="Rectangle 18"/>
          <p:cNvSpPr/>
          <p:nvPr/>
        </p:nvSpPr>
        <p:spPr>
          <a:xfrm>
            <a:off x="3246120" y="295351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yok</a:t>
            </a:r>
          </a:p>
        </p:txBody>
      </p:sp>
      <p:sp>
        <p:nvSpPr>
          <p:cNvPr id="20" name="Rectangle 19"/>
          <p:cNvSpPr/>
          <p:nvPr/>
        </p:nvSpPr>
        <p:spPr>
          <a:xfrm>
            <a:off x="6053328" y="295351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Erciyes ve Toros zirvelerinde</a:t>
            </a:r>
          </a:p>
        </p:txBody>
      </p:sp>
      <p:sp>
        <p:nvSpPr>
          <p:cNvPr id="21" name="Rectangle 20"/>
          <p:cNvSpPr/>
          <p:nvPr/>
        </p:nvSpPr>
        <p:spPr>
          <a:xfrm>
            <a:off x="8860536" y="2953512"/>
            <a:ext cx="2779776" cy="475488"/>
          </a:xfrm>
          <a:prstGeom prst="rect">
            <a:avLst/>
          </a:prstGeom>
          <a:solidFill>
            <a:srgbClr val="FFFFFF"/>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yok (görselde)</a:t>
            </a:r>
          </a:p>
        </p:txBody>
      </p:sp>
      <p:sp>
        <p:nvSpPr>
          <p:cNvPr id="22" name="Rectangle 21"/>
          <p:cNvSpPr/>
          <p:nvPr/>
        </p:nvSpPr>
        <p:spPr>
          <a:xfrm>
            <a:off x="502920" y="3456432"/>
            <a:ext cx="2715768" cy="129844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600" b="1" i="0">
                <a:solidFill>
                  <a:srgbClr val="262626"/>
                </a:solidFill>
                <a:latin typeface="Calibri"/>
              </a:rPr>
              <a:t>Bitki toplulukları (G. 3.34)</a:t>
            </a:r>
          </a:p>
        </p:txBody>
      </p:sp>
      <p:sp>
        <p:nvSpPr>
          <p:cNvPr id="23" name="Rectangle 22"/>
          <p:cNvSpPr/>
          <p:nvPr/>
        </p:nvSpPr>
        <p:spPr>
          <a:xfrm>
            <a:off x="3246120" y="3456432"/>
            <a:ext cx="2779776" cy="129844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Düzlüklerde meşe · Erciyes'te meşe ve sedir · Toroslarda meşe, sedir, karaçam · denize bakan yamaçta kızılçam</a:t>
            </a:r>
          </a:p>
        </p:txBody>
      </p:sp>
      <p:sp>
        <p:nvSpPr>
          <p:cNvPr id="24" name="Rectangle 23"/>
          <p:cNvSpPr/>
          <p:nvPr/>
        </p:nvSpPr>
        <p:spPr>
          <a:xfrm>
            <a:off x="6053328" y="3456432"/>
            <a:ext cx="2779776" cy="129844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Düzlüklerde bozkır · Erciyes'te sarıçam ve huş · Toroslarda meşe, karaçam, sedir · kıyıda kızılçam</a:t>
            </a:r>
          </a:p>
        </p:txBody>
      </p:sp>
      <p:sp>
        <p:nvSpPr>
          <p:cNvPr id="25" name="Rectangle 24"/>
          <p:cNvSpPr/>
          <p:nvPr/>
        </p:nvSpPr>
        <p:spPr>
          <a:xfrm>
            <a:off x="8860536" y="3456432"/>
            <a:ext cx="2779776" cy="1298448"/>
          </a:xfrm>
          <a:prstGeom prst="rect">
            <a:avLst/>
          </a:prstGeom>
          <a:solidFill>
            <a:srgbClr val="E3F1E4"/>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700" b="0" i="0">
                <a:solidFill>
                  <a:srgbClr val="262626"/>
                </a:solidFill>
                <a:latin typeface="Calibri"/>
              </a:rPr>
              <a:t>Düzlüklerde bozkır · Erciyes'te karaçam ve meşe · Toroslarda karaçam, sedir, meşe · kıyıda kızılçam</a:t>
            </a:r>
          </a:p>
        </p:txBody>
      </p:sp>
      <p:sp>
        <p:nvSpPr>
          <p:cNvPr id="26" name="Rounded Rectangle 25"/>
          <p:cNvSpPr/>
          <p:nvPr/>
        </p:nvSpPr>
        <p:spPr>
          <a:xfrm>
            <a:off x="502920" y="4919472"/>
            <a:ext cx="11185855" cy="1371600"/>
          </a:xfrm>
          <a:prstGeom prst="roundRect">
            <a:avLst>
              <a:gd name="adj" fmla="val 6000"/>
            </a:avLst>
          </a:prstGeom>
          <a:solidFill>
            <a:srgbClr val="E3F1E4"/>
          </a:solidFill>
          <a:ln>
            <a:noFill/>
          </a:ln>
          <a:effectLst/>
        </p:spPr>
        <p:txBody>
          <a:bodyPr rtlCol="0" anchor="ctr"/>
          <a:lstStyle/>
          <a:p/>
        </p:txBody>
      </p:sp>
      <p:sp>
        <p:nvSpPr>
          <p:cNvPr id="27" name="Rectangle 26"/>
          <p:cNvSpPr/>
          <p:nvPr/>
        </p:nvSpPr>
        <p:spPr>
          <a:xfrm>
            <a:off x="502920" y="4919472"/>
            <a:ext cx="109728" cy="1371600"/>
          </a:xfrm>
          <a:prstGeom prst="rect">
            <a:avLst/>
          </a:prstGeom>
          <a:solidFill>
            <a:srgbClr val="2E7D32"/>
          </a:solidFill>
          <a:ln>
            <a:noFill/>
          </a:ln>
          <a:effectLst/>
        </p:spPr>
        <p:txBody>
          <a:bodyPr rtlCol="0" anchor="ctr"/>
          <a:lstStyle/>
          <a:p/>
        </p:txBody>
      </p:sp>
      <p:sp>
        <p:nvSpPr>
          <p:cNvPr id="28" name="TextBox 27"/>
          <p:cNvSpPr txBox="1"/>
          <p:nvPr/>
        </p:nvSpPr>
        <p:spPr>
          <a:xfrm>
            <a:off x="731520" y="4974336"/>
            <a:ext cx="10865815" cy="1261872"/>
          </a:xfrm>
          <a:prstGeom prst="rect">
            <a:avLst/>
          </a:prstGeom>
          <a:noFill/>
        </p:spPr>
        <p:txBody>
          <a:bodyPr wrap="square" anchor="ctr" lIns="73152" rIns="73152" tIns="36576" bIns="36576">
            <a:noAutofit/>
          </a:bodyPr>
          <a:lstStyle/>
          <a:p>
            <a:pPr algn="l">
              <a:spcBef>
                <a:spcPts val="0"/>
              </a:spcBef>
              <a:spcAft>
                <a:spcPts val="390"/>
              </a:spcAft>
            </a:pPr>
            <a:r>
              <a:rPr lang="tr-TR" sz="1950" b="1" i="0">
                <a:solidFill>
                  <a:srgbClr val="2E7D32"/>
                </a:solidFill>
                <a:latin typeface="Calibri"/>
              </a:rPr>
              <a:t>Grup cümlesi (örnek)</a:t>
            </a:r>
          </a:p>
          <a:p>
            <a:pPr algn="l">
              <a:spcBef>
                <a:spcPts val="0"/>
              </a:spcBef>
              <a:spcAft>
                <a:spcPts val="0"/>
              </a:spcAft>
            </a:pPr>
            <a:r>
              <a:rPr lang="tr-TR" sz="1950" b="0" i="0">
                <a:solidFill>
                  <a:srgbClr val="262626"/>
                </a:solidFill>
                <a:latin typeface="Calibri"/>
              </a:rPr>
              <a:t>Son buzul çağında Erciyes ve Toros zirvelerinde buzullar oluştu; düzlüklerde meşenin yerini bozkır aldı, yamaçlarda soğuğa dayanıklı sarıçam ve huş yayıldı; deniz seviyesi düştü, Hazar ile Karadeniz birleşti.</a:t>
            </a:r>
          </a:p>
        </p:txBody>
      </p:sp>
      <p:sp>
        <p:nvSpPr>
          <p:cNvPr id="29" name="TextBox 2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0" name="Rounded Rectangle 2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125</a:t>
            </a:r>
          </a:p>
        </p:txBody>
      </p:sp>
      <p:sp>
        <p:nvSpPr>
          <p:cNvPr id="31" name="TextBox 3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112 / 217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Son buzul çağı ile ilgili aşağıdakilerden hangisi doğrudur?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21 bin yıl önce en geniş hâline ulaştı, yaklaşık 10 bin yıl önce sona erdi.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İki buçuk milyar yıl önce sona erdi.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 seviyeleri yükseldi, iç kesimlerdeki göller küçüldü.</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Toros ve Erciyes'teki buzullar bu çağda tamamen eridi.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Hazar Denizi kurudu, Karadeniz'den ayrıldı.</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124-125</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113 / 217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9</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Son buzul çağı ile ilgili aşağıdakilerden hangisi doğrudur?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21 bin yıl önce en geniş hâline ulaştı, yaklaşık 10 bin yıl önce sona erdi.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İki buçuk milyar yıl önce sona erdi.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 seviyeleri yükseldi, iç kesimlerdeki göller küçüldü.</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Toros ve Erciyes'teki buzullar bu çağda tamamen eridi.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Hazar Denizi kurudu, Karadeniz'den ayrıldı.</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Son buzul çağı 21 bin yıl önce maksimum seviyesini yaşayıp yaklaşık 10 bin yıl önce sona ermiştir. Bu çağda deniz seviyesi düştü, Hazar ile Karadeniz birleşti.</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124-125</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114 / 217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XX. yüzyılda dünya 0,74 °C ısındı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ETKİLER</a:t>
            </a:r>
          </a:p>
        </p:txBody>
      </p:sp>
      <p:sp>
        <p:nvSpPr>
          <p:cNvPr id="6" name="Rounded Rectangle 5"/>
          <p:cNvSpPr/>
          <p:nvPr/>
        </p:nvSpPr>
        <p:spPr>
          <a:xfrm>
            <a:off x="502920" y="1216152"/>
            <a:ext cx="2926080" cy="5029200"/>
          </a:xfrm>
          <a:prstGeom prst="roundRect">
            <a:avLst>
              <a:gd name="adj" fmla="val 6000"/>
            </a:avLst>
          </a:prstGeom>
          <a:solidFill>
            <a:srgbClr val="F9E1E1"/>
          </a:solidFill>
          <a:ln>
            <a:noFill/>
          </a:ln>
          <a:effectLst/>
        </p:spPr>
        <p:txBody>
          <a:bodyPr rtlCol="0" anchor="ctr"/>
          <a:lstStyle/>
          <a:p/>
        </p:txBody>
      </p:sp>
      <p:sp>
        <p:nvSpPr>
          <p:cNvPr id="7" name="TextBox 6"/>
          <p:cNvSpPr txBox="1"/>
          <p:nvPr/>
        </p:nvSpPr>
        <p:spPr>
          <a:xfrm>
            <a:off x="502920" y="1490472"/>
            <a:ext cx="2926080" cy="1188720"/>
          </a:xfrm>
          <a:prstGeom prst="rect">
            <a:avLst/>
          </a:prstGeom>
          <a:noFill/>
        </p:spPr>
        <p:txBody>
          <a:bodyPr wrap="square" anchor="ctr" lIns="73152" rIns="73152" tIns="36576" bIns="36576">
            <a:noAutofit/>
          </a:bodyPr>
          <a:lstStyle/>
          <a:p>
            <a:pPr algn="ctr">
              <a:spcBef>
                <a:spcPts val="0"/>
              </a:spcBef>
              <a:spcAft>
                <a:spcPts val="0"/>
              </a:spcAft>
            </a:pPr>
            <a:r>
              <a:rPr lang="tr-TR" sz="5400" b="1" i="0">
                <a:solidFill>
                  <a:srgbClr val="D3373A"/>
                </a:solidFill>
                <a:latin typeface="Calibri"/>
              </a:rPr>
              <a:t>+0,74 °C</a:t>
            </a:r>
          </a:p>
        </p:txBody>
      </p:sp>
      <p:sp>
        <p:nvSpPr>
          <p:cNvPr id="8" name="TextBox 7"/>
          <p:cNvSpPr txBox="1"/>
          <p:nvPr/>
        </p:nvSpPr>
        <p:spPr>
          <a:xfrm>
            <a:off x="640080" y="2816352"/>
            <a:ext cx="2651760" cy="3200400"/>
          </a:xfrm>
          <a:prstGeom prst="rect">
            <a:avLst/>
          </a:prstGeom>
          <a:noFill/>
        </p:spPr>
        <p:txBody>
          <a:bodyPr wrap="square" anchor="ctr" lIns="73152" rIns="73152" tIns="36576" bIns="36576">
            <a:noAutofit/>
          </a:bodyPr>
          <a:lstStyle/>
          <a:p>
            <a:pPr algn="ctr">
              <a:spcBef>
                <a:spcPts val="0"/>
              </a:spcBef>
              <a:spcAft>
                <a:spcPts val="0"/>
              </a:spcAft>
            </a:pPr>
            <a:r>
              <a:rPr lang="tr-TR" sz="2200" b="0" i="0">
                <a:solidFill>
                  <a:srgbClr val="262626"/>
                </a:solidFill>
                <a:latin typeface="Calibri"/>
              </a:rPr>
              <a:t>XX. yüzyılda atmosferde sera gazlarının artmasıyla dünya genelinde sıcaklık 0,74 °C yükselmiştir.</a:t>
            </a:r>
          </a:p>
        </p:txBody>
      </p:sp>
      <p:sp>
        <p:nvSpPr>
          <p:cNvPr id="9" name="Rounded Rectangle 8"/>
          <p:cNvSpPr/>
          <p:nvPr/>
        </p:nvSpPr>
        <p:spPr>
          <a:xfrm>
            <a:off x="3611880" y="1216152"/>
            <a:ext cx="3749039" cy="50292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3611880" y="1216152"/>
            <a:ext cx="3749039" cy="530352"/>
          </a:xfrm>
          <a:prstGeom prst="roundRect">
            <a:avLst>
              <a:gd name="adj" fmla="val 25000"/>
            </a:avLst>
          </a:prstGeom>
          <a:solidFill>
            <a:srgbClr val="D3373A"/>
          </a:solidFill>
          <a:ln>
            <a:noFill/>
          </a:ln>
          <a:effectLst/>
        </p:spPr>
        <p:txBody>
          <a:bodyPr rtlCol="0" anchor="ctr"/>
          <a:lstStyle/>
          <a:p/>
        </p:txBody>
      </p:sp>
      <p:sp>
        <p:nvSpPr>
          <p:cNvPr id="11" name="Rectangle 10"/>
          <p:cNvSpPr/>
          <p:nvPr/>
        </p:nvSpPr>
        <p:spPr>
          <a:xfrm>
            <a:off x="3611880" y="1481328"/>
            <a:ext cx="3749039" cy="265176"/>
          </a:xfrm>
          <a:prstGeom prst="rect">
            <a:avLst/>
          </a:prstGeom>
          <a:solidFill>
            <a:srgbClr val="D3373A"/>
          </a:solidFill>
          <a:ln>
            <a:noFill/>
          </a:ln>
          <a:effectLst/>
        </p:spPr>
        <p:txBody>
          <a:bodyPr rtlCol="0" anchor="ctr"/>
          <a:lstStyle/>
          <a:p/>
        </p:txBody>
      </p:sp>
      <p:sp>
        <p:nvSpPr>
          <p:cNvPr id="12" name="TextBox 11"/>
          <p:cNvSpPr txBox="1"/>
          <p:nvPr/>
        </p:nvSpPr>
        <p:spPr>
          <a:xfrm>
            <a:off x="3703320" y="1216152"/>
            <a:ext cx="3566159" cy="530352"/>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FFFFFF"/>
                </a:solidFill>
                <a:latin typeface="Calibri"/>
              </a:rPr>
              <a:t>Kuzey yarım kürede</a:t>
            </a:r>
          </a:p>
        </p:txBody>
      </p:sp>
      <p:sp>
        <p:nvSpPr>
          <p:cNvPr id="13" name="TextBox 12"/>
          <p:cNvSpPr txBox="1"/>
          <p:nvPr/>
        </p:nvSpPr>
        <p:spPr>
          <a:xfrm>
            <a:off x="3721608" y="1819656"/>
            <a:ext cx="3529583" cy="4352544"/>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göl ve akarsuların donma süresinin kısalması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ilkbaharda kar örtüsüyle kaplı sürenin kısalması</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şiddetli yağışların meydana gelmesi</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buzulların erimesi</a:t>
            </a:r>
          </a:p>
        </p:txBody>
      </p:sp>
      <p:sp>
        <p:nvSpPr>
          <p:cNvPr id="14" name="Rounded Rectangle 13"/>
          <p:cNvSpPr/>
          <p:nvPr/>
        </p:nvSpPr>
        <p:spPr>
          <a:xfrm>
            <a:off x="7543799" y="1216152"/>
            <a:ext cx="4144976" cy="5029200"/>
          </a:xfrm>
          <a:prstGeom prst="roundRect">
            <a:avLst>
              <a:gd name="adj" fmla="val 5000"/>
            </a:avLst>
          </a:prstGeom>
          <a:solidFill>
            <a:srgbClr val="F0F0F0"/>
          </a:solidFill>
          <a:ln>
            <a:noFill/>
          </a:ln>
          <a:effectLst/>
        </p:spPr>
        <p:txBody>
          <a:bodyPr rtlCol="0" anchor="ctr"/>
          <a:lstStyle/>
          <a:p/>
        </p:txBody>
      </p:sp>
      <p:sp>
        <p:nvSpPr>
          <p:cNvPr id="15" name="Rounded Rectangle 14"/>
          <p:cNvSpPr/>
          <p:nvPr/>
        </p:nvSpPr>
        <p:spPr>
          <a:xfrm>
            <a:off x="7543799" y="1216152"/>
            <a:ext cx="4144976" cy="530352"/>
          </a:xfrm>
          <a:prstGeom prst="roundRect">
            <a:avLst>
              <a:gd name="adj" fmla="val 25000"/>
            </a:avLst>
          </a:prstGeom>
          <a:solidFill>
            <a:srgbClr val="2C6696"/>
          </a:solidFill>
          <a:ln>
            <a:noFill/>
          </a:ln>
          <a:effectLst/>
        </p:spPr>
        <p:txBody>
          <a:bodyPr rtlCol="0" anchor="ctr"/>
          <a:lstStyle/>
          <a:p/>
        </p:txBody>
      </p:sp>
      <p:sp>
        <p:nvSpPr>
          <p:cNvPr id="16" name="Rectangle 15"/>
          <p:cNvSpPr/>
          <p:nvPr/>
        </p:nvSpPr>
        <p:spPr>
          <a:xfrm>
            <a:off x="7543799" y="1481328"/>
            <a:ext cx="4144976" cy="265176"/>
          </a:xfrm>
          <a:prstGeom prst="rect">
            <a:avLst/>
          </a:prstGeom>
          <a:solidFill>
            <a:srgbClr val="2C6696"/>
          </a:solidFill>
          <a:ln>
            <a:noFill/>
          </a:ln>
          <a:effectLst/>
        </p:spPr>
        <p:txBody>
          <a:bodyPr rtlCol="0" anchor="ctr"/>
          <a:lstStyle/>
          <a:p/>
        </p:txBody>
      </p:sp>
      <p:sp>
        <p:nvSpPr>
          <p:cNvPr id="17" name="TextBox 16"/>
          <p:cNvSpPr txBox="1"/>
          <p:nvPr/>
        </p:nvSpPr>
        <p:spPr>
          <a:xfrm>
            <a:off x="7635239" y="1216152"/>
            <a:ext cx="3962096" cy="530352"/>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Okyanuslarda hızlı ısınma etkiliyor:</a:t>
            </a:r>
          </a:p>
        </p:txBody>
      </p:sp>
      <p:sp>
        <p:nvSpPr>
          <p:cNvPr id="18" name="TextBox 17"/>
          <p:cNvSpPr txBox="1"/>
          <p:nvPr/>
        </p:nvSpPr>
        <p:spPr>
          <a:xfrm>
            <a:off x="7653527" y="1819656"/>
            <a:ext cx="3925520" cy="4352544"/>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okyanus akıntılarını</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deniz buzullarının alanını</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suyun yoğunluk ve hacmini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suların pH derecesini</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hava kütlesinin nem içeriğini</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fitoplanktonların verimliliği ve üretilen klorofil miktarını</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115 / 217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Kriyosfer: Kuzey Okyanusu'nda deniz buzu</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GÖRSEL 3.35</a:t>
            </a:r>
          </a:p>
        </p:txBody>
      </p:sp>
      <p:pic>
        <p:nvPicPr>
          <p:cNvPr id="6" name="Picture 5" descr="h17_g335_s126.jpg"/>
          <p:cNvPicPr>
            <a:picLocks noChangeAspect="1"/>
          </p:cNvPicPr>
          <p:nvPr/>
        </p:nvPicPr>
        <p:blipFill>
          <a:blip r:embed="rId3"/>
          <a:stretch>
            <a:fillRect/>
          </a:stretch>
        </p:blipFill>
        <p:spPr>
          <a:xfrm>
            <a:off x="502920" y="1216152"/>
            <a:ext cx="6395551" cy="4224528"/>
          </a:xfrm>
          <a:prstGeom prst="rect">
            <a:avLst/>
          </a:prstGeom>
          <a:ln w="9525">
            <a:solidFill>
              <a:srgbClr val="D9D9D9"/>
            </a:solidFill>
          </a:ln>
        </p:spPr>
      </p:pic>
      <p:sp>
        <p:nvSpPr>
          <p:cNvPr id="7" name="TextBox 6"/>
          <p:cNvSpPr txBox="1"/>
          <p:nvPr/>
        </p:nvSpPr>
        <p:spPr>
          <a:xfrm>
            <a:off x="502920" y="5513832"/>
            <a:ext cx="6395551" cy="777240"/>
          </a:xfrm>
          <a:prstGeom prst="rect">
            <a:avLst/>
          </a:prstGeom>
          <a:noFill/>
        </p:spPr>
        <p:txBody>
          <a:bodyPr wrap="square" anchor="ctr" lIns="73152" rIns="73152" tIns="36576" bIns="36576">
            <a:noAutofit/>
          </a:bodyPr>
          <a:lstStyle/>
          <a:p>
            <a:pPr algn="l">
              <a:spcBef>
                <a:spcPts val="0"/>
              </a:spcBef>
              <a:spcAft>
                <a:spcPts val="0"/>
              </a:spcAft>
            </a:pPr>
            <a:r>
              <a:rPr lang="tr-TR" sz="1500" b="0" i="1">
                <a:solidFill>
                  <a:srgbClr val="767676"/>
                </a:solidFill>
                <a:latin typeface="Calibri"/>
              </a:rPr>
              <a:t>Görsel 3.35: Kuzey Okyanusu’ndaki deniz buzullarının alanı son 30 yılda belirgin şekilde azalmıştır. (sarı çizgi 1991-2008 ortalaması)</a:t>
            </a:r>
          </a:p>
        </p:txBody>
      </p:sp>
      <p:sp>
        <p:nvSpPr>
          <p:cNvPr id="8" name="Rounded Rectangle 7"/>
          <p:cNvSpPr/>
          <p:nvPr/>
        </p:nvSpPr>
        <p:spPr>
          <a:xfrm>
            <a:off x="7127071" y="1216152"/>
            <a:ext cx="4561704" cy="1280160"/>
          </a:xfrm>
          <a:prstGeom prst="roundRect">
            <a:avLst>
              <a:gd name="adj" fmla="val 8000"/>
            </a:avLst>
          </a:prstGeom>
          <a:solidFill>
            <a:srgbClr val="F0F0F0"/>
          </a:solidFill>
          <a:ln>
            <a:noFill/>
          </a:ln>
          <a:effectLst/>
        </p:spPr>
        <p:txBody>
          <a:bodyPr rtlCol="0" anchor="ctr"/>
          <a:lstStyle/>
          <a:p/>
        </p:txBody>
      </p:sp>
      <p:sp>
        <p:nvSpPr>
          <p:cNvPr id="9" name="Rectangle 8"/>
          <p:cNvSpPr/>
          <p:nvPr/>
        </p:nvSpPr>
        <p:spPr>
          <a:xfrm>
            <a:off x="7127071" y="1216152"/>
            <a:ext cx="118872" cy="1280160"/>
          </a:xfrm>
          <a:prstGeom prst="rect">
            <a:avLst/>
          </a:prstGeom>
          <a:solidFill>
            <a:srgbClr val="2C6696"/>
          </a:solidFill>
          <a:ln>
            <a:noFill/>
          </a:ln>
          <a:effectLst/>
        </p:spPr>
        <p:txBody>
          <a:bodyPr rtlCol="0" anchor="ctr"/>
          <a:lstStyle/>
          <a:p/>
        </p:txBody>
      </p:sp>
      <p:sp>
        <p:nvSpPr>
          <p:cNvPr id="10" name="TextBox 9"/>
          <p:cNvSpPr txBox="1"/>
          <p:nvPr/>
        </p:nvSpPr>
        <p:spPr>
          <a:xfrm>
            <a:off x="7401391" y="1216152"/>
            <a:ext cx="4150224" cy="12801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Küresel sıcaklık artışının etkilerinin en belirgin hissedildiği iklim sistemi bileşenlerinden biri de kriyosferdir.</a:t>
            </a:r>
          </a:p>
        </p:txBody>
      </p:sp>
      <p:sp>
        <p:nvSpPr>
          <p:cNvPr id="11" name="TextBox 10"/>
          <p:cNvSpPr txBox="1"/>
          <p:nvPr/>
        </p:nvSpPr>
        <p:spPr>
          <a:xfrm>
            <a:off x="7127071" y="2587752"/>
            <a:ext cx="4561704" cy="1737360"/>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Yapılan araştırmalar son yüzyılda kriyosferin parçaları olan kar örtüsü, deniz buzulları, devamlı donmuş topraklar (permafrost) ile buzulların alansal yayılımının ve hacminin değiştiğini ortaya koymaktadır.</a:t>
            </a:r>
          </a:p>
        </p:txBody>
      </p:sp>
      <p:sp>
        <p:nvSpPr>
          <p:cNvPr id="12" name="Rounded Rectangle 11"/>
          <p:cNvSpPr/>
          <p:nvPr/>
        </p:nvSpPr>
        <p:spPr>
          <a:xfrm>
            <a:off x="7127071" y="4462272"/>
            <a:ext cx="4561704" cy="1783080"/>
          </a:xfrm>
          <a:prstGeom prst="roundRect">
            <a:avLst>
              <a:gd name="adj" fmla="val 8000"/>
            </a:avLst>
          </a:prstGeom>
          <a:solidFill>
            <a:srgbClr val="E3ECF5"/>
          </a:solidFill>
          <a:ln>
            <a:noFill/>
          </a:ln>
          <a:effectLst/>
        </p:spPr>
        <p:txBody>
          <a:bodyPr rtlCol="0" anchor="ctr" wrap="square" lIns="164592" rIns="164592" tIns="73152" bIns="73152">
            <a:noAutofit/>
          </a:bodyPr>
          <a:lstStyle/>
          <a:p>
            <a:pPr algn="l">
              <a:spcBef>
                <a:spcPts val="0"/>
              </a:spcBef>
              <a:spcAft>
                <a:spcPts val="600"/>
              </a:spcAft>
            </a:pPr>
            <a:r>
              <a:rPr lang="tr-TR" sz="1900" b="1" i="0">
                <a:solidFill>
                  <a:srgbClr val="2C6696"/>
                </a:solidFill>
                <a:latin typeface="Calibri"/>
              </a:rPr>
              <a:t>Karşılaştır:</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Eylül 1990 ve Eylül 2020'de buzun kenarı sarı çizgiye göre nerede?</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Beyaz (yoğun buz) alan nasıl değişmiş?</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116 / 217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Ekosistem ve ekstrem doğa olayları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ETKİLER</a:t>
            </a:r>
          </a:p>
        </p:txBody>
      </p:sp>
      <p:sp>
        <p:nvSpPr>
          <p:cNvPr id="6" name="Rounded Rectangle 5"/>
          <p:cNvSpPr/>
          <p:nvPr/>
        </p:nvSpPr>
        <p:spPr>
          <a:xfrm>
            <a:off x="502920" y="1216152"/>
            <a:ext cx="5478627" cy="502920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78627"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81328"/>
            <a:ext cx="5478627"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Ekosistem ve biyoçeşitlilik</a:t>
            </a:r>
          </a:p>
        </p:txBody>
      </p:sp>
      <p:sp>
        <p:nvSpPr>
          <p:cNvPr id="10" name="TextBox 9"/>
          <p:cNvSpPr txBox="1"/>
          <p:nvPr/>
        </p:nvSpPr>
        <p:spPr>
          <a:xfrm>
            <a:off x="612648" y="1819656"/>
            <a:ext cx="5259171" cy="4352544"/>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XX. yüzyılda küresel ölçekte gözlenen sıcaklık artışının karasal ekosistemde bulunan pek çok canlı türünün yaşamsal süreçlerinde özellikle de bitki türlerinin yaprak çıkarma ve çiçek açma tarihlerinde değişimlere neden olduğu gözlemlenmektedir.</a:t>
            </a:r>
          </a:p>
        </p:txBody>
      </p:sp>
      <p:sp>
        <p:nvSpPr>
          <p:cNvPr id="11" name="Rounded Rectangle 10"/>
          <p:cNvSpPr/>
          <p:nvPr/>
        </p:nvSpPr>
        <p:spPr>
          <a:xfrm>
            <a:off x="6210147" y="1216152"/>
            <a:ext cx="5478627" cy="502920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10147" y="1216152"/>
            <a:ext cx="5478627" cy="530352"/>
          </a:xfrm>
          <a:prstGeom prst="roundRect">
            <a:avLst>
              <a:gd name="adj" fmla="val 25000"/>
            </a:avLst>
          </a:prstGeom>
          <a:solidFill>
            <a:srgbClr val="D3373A"/>
          </a:solidFill>
          <a:ln>
            <a:noFill/>
          </a:ln>
          <a:effectLst/>
        </p:spPr>
        <p:txBody>
          <a:bodyPr rtlCol="0" anchor="ctr"/>
          <a:lstStyle/>
          <a:p/>
        </p:txBody>
      </p:sp>
      <p:sp>
        <p:nvSpPr>
          <p:cNvPr id="13" name="Rectangle 12"/>
          <p:cNvSpPr/>
          <p:nvPr/>
        </p:nvSpPr>
        <p:spPr>
          <a:xfrm>
            <a:off x="6210147" y="1481328"/>
            <a:ext cx="5478627" cy="265176"/>
          </a:xfrm>
          <a:prstGeom prst="rect">
            <a:avLst/>
          </a:prstGeom>
          <a:solidFill>
            <a:srgbClr val="D3373A"/>
          </a:solidFill>
          <a:ln>
            <a:noFill/>
          </a:ln>
          <a:effectLst/>
        </p:spPr>
        <p:txBody>
          <a:bodyPr rtlCol="0" anchor="ctr"/>
          <a:lstStyle/>
          <a:p/>
        </p:txBody>
      </p:sp>
      <p:sp>
        <p:nvSpPr>
          <p:cNvPr id="14" name="TextBox 13"/>
          <p:cNvSpPr txBox="1"/>
          <p:nvPr/>
        </p:nvSpPr>
        <p:spPr>
          <a:xfrm>
            <a:off x="6301587" y="121615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Ekstrem doğa olayları</a:t>
            </a:r>
          </a:p>
        </p:txBody>
      </p:sp>
      <p:sp>
        <p:nvSpPr>
          <p:cNvPr id="15" name="TextBox 14"/>
          <p:cNvSpPr txBox="1"/>
          <p:nvPr/>
        </p:nvSpPr>
        <p:spPr>
          <a:xfrm>
            <a:off x="6319875" y="1819656"/>
            <a:ext cx="5259171" cy="4352544"/>
          </a:xfrm>
          <a:prstGeom prst="rect">
            <a:avLst/>
          </a:prstGeom>
          <a:noFill/>
        </p:spPr>
        <p:txBody>
          <a:bodyPr wrap="square" anchor="ctr" lIns="73152" rIns="73152" tIns="36576" bIns="36576">
            <a:noAutofit/>
          </a:bodyPr>
          <a:lstStyle/>
          <a:p>
            <a:pPr algn="l">
              <a:spcBef>
                <a:spcPts val="0"/>
              </a:spcBef>
              <a:spcAft>
                <a:spcPts val="600"/>
              </a:spcAft>
            </a:pPr>
            <a:r>
              <a:rPr lang="tr-TR" sz="2400" b="0" i="0">
                <a:solidFill>
                  <a:srgbClr val="262626"/>
                </a:solidFill>
                <a:latin typeface="Calibri"/>
              </a:rPr>
              <a:t>Özellikle hidroklimatik kökenli kasırga, sel ve taşkın, kuraklık, sıcak hava dalgası gibi ekstrem doğa olaylarının sayısında ve gerçekleşme düzeylerinde artışlar olmuştur.</a:t>
            </a:r>
          </a:p>
          <a:p>
            <a:pPr algn="l">
              <a:spcBef>
                <a:spcPts val="0"/>
              </a:spcBef>
              <a:spcAft>
                <a:spcPts val="0"/>
              </a:spcAft>
            </a:pPr>
            <a:r>
              <a:rPr lang="tr-TR" sz="2400" b="0" i="0">
                <a:solidFill>
                  <a:srgbClr val="D3373A"/>
                </a:solidFill>
                <a:latin typeface="Calibri"/>
              </a:rPr>
              <a:t>Bu ekstrem olayların birçok yerde afete dönüştüğü ve çok sayıda insanın bu durumdan zarar gördüğü belirtilmektedir.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117 / 217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 görevi: neden → sonuç → kanıt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5 dk</a:t>
            </a:r>
          </a:p>
        </p:txBody>
      </p:sp>
      <p:sp>
        <p:nvSpPr>
          <p:cNvPr id="6" name="Rounded Rectangle 5"/>
          <p:cNvSpPr/>
          <p:nvPr/>
        </p:nvSpPr>
        <p:spPr>
          <a:xfrm>
            <a:off x="502920" y="1216152"/>
            <a:ext cx="2659303" cy="914400"/>
          </a:xfrm>
          <a:prstGeom prst="roundRect">
            <a:avLst>
              <a:gd name="adj" fmla="val 8000"/>
            </a:avLst>
          </a:prstGeom>
          <a:solidFill>
            <a:srgbClr val="2C6696"/>
          </a:solidFill>
          <a:ln>
            <a:noFill/>
          </a:ln>
          <a:effectLst/>
        </p:spPr>
        <p:txBody>
          <a:bodyPr rtlCol="0" anchor="ctr" wrap="square" lIns="128016" rIns="128016" tIns="73152" bIns="73152">
            <a:noAutofit/>
          </a:bodyPr>
          <a:lstStyle/>
          <a:p>
            <a:pPr algn="ctr">
              <a:spcBef>
                <a:spcPts val="0"/>
              </a:spcBef>
              <a:spcAft>
                <a:spcPts val="200"/>
              </a:spcAft>
            </a:pPr>
            <a:r>
              <a:rPr lang="tr-TR" sz="1600" b="0" i="0">
                <a:solidFill>
                  <a:srgbClr val="FFFFFF"/>
                </a:solidFill>
                <a:latin typeface="Calibri"/>
              </a:rPr>
              <a:t>Grup 1-2</a:t>
            </a:r>
          </a:p>
          <a:p>
            <a:pPr algn="ctr">
              <a:spcBef>
                <a:spcPts val="0"/>
              </a:spcBef>
              <a:spcAft>
                <a:spcPts val="0"/>
              </a:spcAft>
            </a:pPr>
            <a:r>
              <a:rPr lang="tr-TR" sz="2200" b="1" i="0">
                <a:solidFill>
                  <a:srgbClr val="FFFFFF"/>
                </a:solidFill>
                <a:latin typeface="Calibri"/>
              </a:rPr>
              <a:t>Okyanuslar</a:t>
            </a:r>
          </a:p>
        </p:txBody>
      </p:sp>
      <p:sp>
        <p:nvSpPr>
          <p:cNvPr id="7" name="Rounded Rectangle 6"/>
          <p:cNvSpPr/>
          <p:nvPr/>
        </p:nvSpPr>
        <p:spPr>
          <a:xfrm>
            <a:off x="3345103" y="1216152"/>
            <a:ext cx="2659303" cy="914400"/>
          </a:xfrm>
          <a:prstGeom prst="roundRect">
            <a:avLst>
              <a:gd name="adj" fmla="val 8000"/>
            </a:avLst>
          </a:prstGeom>
          <a:solidFill>
            <a:srgbClr val="1E7B6E"/>
          </a:solidFill>
          <a:ln>
            <a:noFill/>
          </a:ln>
          <a:effectLst/>
        </p:spPr>
        <p:txBody>
          <a:bodyPr rtlCol="0" anchor="ctr" wrap="square" lIns="128016" rIns="128016" tIns="73152" bIns="73152">
            <a:noAutofit/>
          </a:bodyPr>
          <a:lstStyle/>
          <a:p>
            <a:pPr algn="ctr">
              <a:spcBef>
                <a:spcPts val="0"/>
              </a:spcBef>
              <a:spcAft>
                <a:spcPts val="200"/>
              </a:spcAft>
            </a:pPr>
            <a:r>
              <a:rPr lang="tr-TR" sz="1600" b="0" i="0">
                <a:solidFill>
                  <a:srgbClr val="FFFFFF"/>
                </a:solidFill>
                <a:latin typeface="Calibri"/>
              </a:rPr>
              <a:t>Grup 3-4</a:t>
            </a:r>
          </a:p>
          <a:p>
            <a:pPr algn="ctr">
              <a:spcBef>
                <a:spcPts val="0"/>
              </a:spcBef>
              <a:spcAft>
                <a:spcPts val="0"/>
              </a:spcAft>
            </a:pPr>
            <a:r>
              <a:rPr lang="tr-TR" sz="2200" b="1" i="0">
                <a:solidFill>
                  <a:srgbClr val="FFFFFF"/>
                </a:solidFill>
                <a:latin typeface="Calibri"/>
              </a:rPr>
              <a:t>Kriyosfer</a:t>
            </a:r>
          </a:p>
        </p:txBody>
      </p:sp>
      <p:sp>
        <p:nvSpPr>
          <p:cNvPr id="8" name="Rounded Rectangle 7"/>
          <p:cNvSpPr/>
          <p:nvPr/>
        </p:nvSpPr>
        <p:spPr>
          <a:xfrm>
            <a:off x="6187287" y="1216152"/>
            <a:ext cx="2659303" cy="914400"/>
          </a:xfrm>
          <a:prstGeom prst="roundRect">
            <a:avLst>
              <a:gd name="adj" fmla="val 8000"/>
            </a:avLst>
          </a:prstGeom>
          <a:solidFill>
            <a:srgbClr val="2E7D32"/>
          </a:solidFill>
          <a:ln>
            <a:noFill/>
          </a:ln>
          <a:effectLst/>
        </p:spPr>
        <p:txBody>
          <a:bodyPr rtlCol="0" anchor="ctr" wrap="square" lIns="128016" rIns="128016" tIns="73152" bIns="73152">
            <a:noAutofit/>
          </a:bodyPr>
          <a:lstStyle/>
          <a:p>
            <a:pPr algn="ctr">
              <a:spcBef>
                <a:spcPts val="0"/>
              </a:spcBef>
              <a:spcAft>
                <a:spcPts val="200"/>
              </a:spcAft>
            </a:pPr>
            <a:r>
              <a:rPr lang="tr-TR" sz="1600" b="0" i="0">
                <a:solidFill>
                  <a:srgbClr val="FFFFFF"/>
                </a:solidFill>
                <a:latin typeface="Calibri"/>
              </a:rPr>
              <a:t>Grup 5-6</a:t>
            </a:r>
          </a:p>
          <a:p>
            <a:pPr algn="ctr">
              <a:spcBef>
                <a:spcPts val="0"/>
              </a:spcBef>
              <a:spcAft>
                <a:spcPts val="0"/>
              </a:spcAft>
            </a:pPr>
            <a:r>
              <a:rPr lang="tr-TR" sz="2200" b="1" i="0">
                <a:solidFill>
                  <a:srgbClr val="FFFFFF"/>
                </a:solidFill>
                <a:latin typeface="Calibri"/>
              </a:rPr>
              <a:t>Ekosistem</a:t>
            </a:r>
          </a:p>
        </p:txBody>
      </p:sp>
      <p:sp>
        <p:nvSpPr>
          <p:cNvPr id="9" name="Rounded Rectangle 8"/>
          <p:cNvSpPr/>
          <p:nvPr/>
        </p:nvSpPr>
        <p:spPr>
          <a:xfrm>
            <a:off x="9029471" y="1216152"/>
            <a:ext cx="2659303" cy="914400"/>
          </a:xfrm>
          <a:prstGeom prst="roundRect">
            <a:avLst>
              <a:gd name="adj" fmla="val 8000"/>
            </a:avLst>
          </a:prstGeom>
          <a:solidFill>
            <a:srgbClr val="D3373A"/>
          </a:solidFill>
          <a:ln>
            <a:noFill/>
          </a:ln>
          <a:effectLst/>
        </p:spPr>
        <p:txBody>
          <a:bodyPr rtlCol="0" anchor="ctr" wrap="square" lIns="128016" rIns="128016" tIns="73152" bIns="73152">
            <a:noAutofit/>
          </a:bodyPr>
          <a:lstStyle/>
          <a:p>
            <a:pPr algn="ctr">
              <a:spcBef>
                <a:spcPts val="0"/>
              </a:spcBef>
              <a:spcAft>
                <a:spcPts val="200"/>
              </a:spcAft>
            </a:pPr>
            <a:r>
              <a:rPr lang="tr-TR" sz="1600" b="0" i="0">
                <a:solidFill>
                  <a:srgbClr val="FFFFFF"/>
                </a:solidFill>
                <a:latin typeface="Calibri"/>
              </a:rPr>
              <a:t>Grup 7-8</a:t>
            </a:r>
          </a:p>
          <a:p>
            <a:pPr algn="ctr">
              <a:spcBef>
                <a:spcPts val="0"/>
              </a:spcBef>
              <a:spcAft>
                <a:spcPts val="0"/>
              </a:spcAft>
            </a:pPr>
            <a:r>
              <a:rPr lang="tr-TR" sz="2200" b="1" i="0">
                <a:solidFill>
                  <a:srgbClr val="FFFFFF"/>
                </a:solidFill>
                <a:latin typeface="Calibri"/>
              </a:rPr>
              <a:t>Ekstrem olaylar</a:t>
            </a:r>
          </a:p>
        </p:txBody>
      </p:sp>
      <p:sp>
        <p:nvSpPr>
          <p:cNvPr id="10" name="Rounded Rectangle 9"/>
          <p:cNvSpPr/>
          <p:nvPr/>
        </p:nvSpPr>
        <p:spPr>
          <a:xfrm>
            <a:off x="502920" y="2770632"/>
            <a:ext cx="3362858" cy="1600200"/>
          </a:xfrm>
          <a:prstGeom prst="roundRect">
            <a:avLst>
              <a:gd name="adj" fmla="val 12000"/>
            </a:avLst>
          </a:prstGeom>
          <a:solidFill>
            <a:srgbClr val="4F4F4F"/>
          </a:solidFill>
          <a:ln>
            <a:noFill/>
          </a:ln>
          <a:effectLst/>
        </p:spPr>
        <p:txBody>
          <a:bodyPr rtlCol="0" anchor="ctr" wrap="square" lIns="73152" rIns="73152" tIns="54864" bIns="54864">
            <a:noAutofit/>
          </a:bodyPr>
          <a:lstStyle/>
          <a:p>
            <a:pPr algn="ctr">
              <a:spcBef>
                <a:spcPts val="0"/>
              </a:spcBef>
              <a:spcAft>
                <a:spcPts val="0"/>
              </a:spcAft>
            </a:pPr>
            <a:r>
              <a:rPr lang="tr-TR" sz="3000" b="1" i="0">
                <a:solidFill>
                  <a:srgbClr val="FFFFFF"/>
                </a:solidFill>
                <a:latin typeface="Calibri"/>
              </a:rPr>
              <a:t>NEDEN</a:t>
            </a:r>
          </a:p>
        </p:txBody>
      </p:sp>
      <p:cxnSp>
        <p:nvCxnSpPr>
          <p:cNvPr id="11" name="Connector 10"/>
          <p:cNvCxnSpPr/>
          <p:nvPr/>
        </p:nvCxnSpPr>
        <p:spPr>
          <a:xfrm>
            <a:off x="3911498" y="3570732"/>
            <a:ext cx="457200" cy="0"/>
          </a:xfrm>
          <a:prstGeom prst="line">
            <a:avLst/>
          </a:prstGeom>
          <a:ln w="38100">
            <a:solidFill>
              <a:srgbClr val="4F4F4F"/>
            </a:solidFill>
            <a:tailEnd type="triangle" w="med" len="med"/>
          </a:ln>
        </p:spPr>
      </p:cxnSp>
      <p:sp>
        <p:nvSpPr>
          <p:cNvPr id="12" name="Rounded Rectangle 11"/>
          <p:cNvSpPr/>
          <p:nvPr/>
        </p:nvSpPr>
        <p:spPr>
          <a:xfrm>
            <a:off x="4414418" y="2770632"/>
            <a:ext cx="3362858" cy="1600200"/>
          </a:xfrm>
          <a:prstGeom prst="roundRect">
            <a:avLst>
              <a:gd name="adj" fmla="val 12000"/>
            </a:avLst>
          </a:prstGeom>
          <a:solidFill>
            <a:srgbClr val="D3373A"/>
          </a:solidFill>
          <a:ln>
            <a:noFill/>
          </a:ln>
          <a:effectLst/>
        </p:spPr>
        <p:txBody>
          <a:bodyPr rtlCol="0" anchor="ctr" wrap="square" lIns="73152" rIns="73152" tIns="54864" bIns="54864">
            <a:noAutofit/>
          </a:bodyPr>
          <a:lstStyle/>
          <a:p>
            <a:pPr algn="ctr">
              <a:spcBef>
                <a:spcPts val="0"/>
              </a:spcBef>
              <a:spcAft>
                <a:spcPts val="0"/>
              </a:spcAft>
            </a:pPr>
            <a:r>
              <a:rPr lang="tr-TR" sz="3000" b="1" i="0">
                <a:solidFill>
                  <a:srgbClr val="FFFFFF"/>
                </a:solidFill>
                <a:latin typeface="Calibri"/>
              </a:rPr>
              <a:t>SONUÇ</a:t>
            </a:r>
          </a:p>
        </p:txBody>
      </p:sp>
      <p:cxnSp>
        <p:nvCxnSpPr>
          <p:cNvPr id="13" name="Connector 12"/>
          <p:cNvCxnSpPr/>
          <p:nvPr/>
        </p:nvCxnSpPr>
        <p:spPr>
          <a:xfrm>
            <a:off x="7822996" y="3570732"/>
            <a:ext cx="457200" cy="0"/>
          </a:xfrm>
          <a:prstGeom prst="line">
            <a:avLst/>
          </a:prstGeom>
          <a:ln w="38100">
            <a:solidFill>
              <a:srgbClr val="4F4F4F"/>
            </a:solidFill>
            <a:tailEnd type="triangle" w="med" len="med"/>
          </a:ln>
        </p:spPr>
      </p:cxnSp>
      <p:sp>
        <p:nvSpPr>
          <p:cNvPr id="14" name="Rounded Rectangle 13"/>
          <p:cNvSpPr/>
          <p:nvPr/>
        </p:nvSpPr>
        <p:spPr>
          <a:xfrm>
            <a:off x="8325916" y="2770632"/>
            <a:ext cx="3362858" cy="1600200"/>
          </a:xfrm>
          <a:prstGeom prst="roundRect">
            <a:avLst>
              <a:gd name="adj" fmla="val 12000"/>
            </a:avLst>
          </a:prstGeom>
          <a:solidFill>
            <a:srgbClr val="2E7D32"/>
          </a:solidFill>
          <a:ln>
            <a:noFill/>
          </a:ln>
          <a:effectLst/>
        </p:spPr>
        <p:txBody>
          <a:bodyPr rtlCol="0" anchor="ctr" wrap="square" lIns="73152" rIns="73152" tIns="54864" bIns="54864">
            <a:noAutofit/>
          </a:bodyPr>
          <a:lstStyle/>
          <a:p>
            <a:pPr algn="ctr">
              <a:spcBef>
                <a:spcPts val="0"/>
              </a:spcBef>
              <a:spcAft>
                <a:spcPts val="0"/>
              </a:spcAft>
            </a:pPr>
            <a:r>
              <a:rPr lang="tr-TR" sz="3000" b="1" i="0">
                <a:solidFill>
                  <a:srgbClr val="FFFFFF"/>
                </a:solidFill>
                <a:latin typeface="Calibri"/>
              </a:rPr>
              <a:t>KANIT</a:t>
            </a:r>
          </a:p>
        </p:txBody>
      </p:sp>
      <p:sp>
        <p:nvSpPr>
          <p:cNvPr id="15" name="TextBox 14"/>
          <p:cNvSpPr txBox="1"/>
          <p:nvPr/>
        </p:nvSpPr>
        <p:spPr>
          <a:xfrm>
            <a:off x="502920" y="4416552"/>
            <a:ext cx="3362858" cy="566928"/>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Ne değişti? (sıcaklık, sera gazları)</a:t>
            </a:r>
          </a:p>
        </p:txBody>
      </p:sp>
      <p:sp>
        <p:nvSpPr>
          <p:cNvPr id="16" name="TextBox 15"/>
          <p:cNvSpPr txBox="1"/>
          <p:nvPr/>
        </p:nvSpPr>
        <p:spPr>
          <a:xfrm>
            <a:off x="4414418" y="4416552"/>
            <a:ext cx="3362858" cy="566928"/>
          </a:xfrm>
          <a:prstGeom prst="rect">
            <a:avLst/>
          </a:prstGeom>
          <a:noFill/>
        </p:spPr>
        <p:txBody>
          <a:bodyPr wrap="square" anchor="t" lIns="73152" rIns="73152" tIns="36576" bIns="36576">
            <a:noAutofit/>
          </a:bodyPr>
          <a:lstStyle/>
          <a:p>
            <a:pPr algn="ctr">
              <a:spcBef>
                <a:spcPts val="0"/>
              </a:spcBef>
              <a:spcAft>
                <a:spcPts val="0"/>
              </a:spcAft>
            </a:pPr>
            <a:r>
              <a:rPr lang="tr-TR" sz="1700" b="0" i="1">
                <a:solidFill>
                  <a:srgbClr val="767676"/>
                </a:solidFill>
                <a:latin typeface="Calibri"/>
              </a:rPr>
              <a:t>Alanında ne oldu?</a:t>
            </a:r>
          </a:p>
        </p:txBody>
      </p:sp>
      <p:sp>
        <p:nvSpPr>
          <p:cNvPr id="17" name="TextBox 16"/>
          <p:cNvSpPr txBox="1"/>
          <p:nvPr/>
        </p:nvSpPr>
        <p:spPr>
          <a:xfrm>
            <a:off x="8325916" y="4416552"/>
            <a:ext cx="3362858" cy="566928"/>
          </a:xfrm>
          <a:prstGeom prst="rect">
            <a:avLst/>
          </a:prstGeom>
          <a:noFill/>
        </p:spPr>
        <p:txBody>
          <a:bodyPr wrap="square" anchor="t" lIns="73152" rIns="73152" tIns="36576" bIns="36576">
            <a:noAutofit/>
          </a:bodyPr>
          <a:lstStyle/>
          <a:p>
            <a:pPr algn="ctr">
              <a:spcBef>
                <a:spcPts val="0"/>
              </a:spcBef>
              <a:spcAft>
                <a:spcPts val="0"/>
              </a:spcAft>
            </a:pPr>
            <a:r>
              <a:rPr lang="tr-TR" sz="1550" b="0" i="1">
                <a:solidFill>
                  <a:srgbClr val="767676"/>
                </a:solidFill>
                <a:latin typeface="Calibri"/>
              </a:rPr>
              <a:t>Kitapta hangi görsel, araştırma ya da gözlem?</a:t>
            </a:r>
          </a:p>
        </p:txBody>
      </p:sp>
      <p:sp>
        <p:nvSpPr>
          <p:cNvPr id="18" name="Rounded Rectangle 17"/>
          <p:cNvSpPr/>
          <p:nvPr/>
        </p:nvSpPr>
        <p:spPr>
          <a:xfrm>
            <a:off x="502920" y="5102352"/>
            <a:ext cx="11185855" cy="1143001"/>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000" b="1" i="0">
                <a:solidFill>
                  <a:srgbClr val="262626"/>
                </a:solidFill>
                <a:latin typeface="Calibri"/>
              </a:rPr>
              <a:t>Sözcü:</a:t>
            </a:r>
            <a:r>
              <a:rPr lang="tr-TR" sz="2000" b="0" i="0">
                <a:solidFill>
                  <a:srgbClr val="262626"/>
                </a:solidFill>
                <a:latin typeface="Calibri"/>
              </a:rPr>
              <a:t> Zinciri tek cümleyle yorumla — bu değişimden kimler, hangi canlılar etkileniyor?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118 / 217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Neden → sonuç → kanıt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737360" cy="1175004"/>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800" b="1" i="0">
                <a:solidFill>
                  <a:srgbClr val="FFFFFF"/>
                </a:solidFill>
                <a:latin typeface="Calibri"/>
              </a:rPr>
              <a:t>Okyanuslar</a:t>
            </a:r>
          </a:p>
        </p:txBody>
      </p:sp>
      <p:sp>
        <p:nvSpPr>
          <p:cNvPr id="7" name="Rounded Rectangle 6"/>
          <p:cNvSpPr/>
          <p:nvPr/>
        </p:nvSpPr>
        <p:spPr>
          <a:xfrm>
            <a:off x="2377440" y="1216152"/>
            <a:ext cx="2890418" cy="1175004"/>
          </a:xfrm>
          <a:prstGeom prst="roundRect">
            <a:avLst>
              <a:gd name="adj" fmla="val 8000"/>
            </a:avLst>
          </a:prstGeom>
          <a:solidFill>
            <a:srgbClr val="F0F0F0"/>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okyanuslarda hızlı ısınma</a:t>
            </a:r>
          </a:p>
        </p:txBody>
      </p:sp>
      <p:cxnSp>
        <p:nvCxnSpPr>
          <p:cNvPr id="8" name="Connector 7"/>
          <p:cNvCxnSpPr/>
          <p:nvPr/>
        </p:nvCxnSpPr>
        <p:spPr>
          <a:xfrm>
            <a:off x="5304434" y="1803654"/>
            <a:ext cx="246888" cy="0"/>
          </a:xfrm>
          <a:prstGeom prst="line">
            <a:avLst/>
          </a:prstGeom>
          <a:ln w="28575">
            <a:solidFill>
              <a:srgbClr val="4F4F4F"/>
            </a:solidFill>
            <a:tailEnd type="triangle" w="med" len="med"/>
          </a:ln>
        </p:spPr>
      </p:cxnSp>
      <p:sp>
        <p:nvSpPr>
          <p:cNvPr id="9" name="Rounded Rectangle 8"/>
          <p:cNvSpPr/>
          <p:nvPr/>
        </p:nvSpPr>
        <p:spPr>
          <a:xfrm>
            <a:off x="5587898" y="1216152"/>
            <a:ext cx="2890418" cy="1175004"/>
          </a:xfrm>
          <a:prstGeom prst="roundRect">
            <a:avLst>
              <a:gd name="adj" fmla="val 8000"/>
            </a:avLst>
          </a:prstGeom>
          <a:solidFill>
            <a:srgbClr val="F9E1E1"/>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akıntılar, deniz buzunun alanı, suyun yoğunluğu ve hacmi, pH, nem, fitoplankton değişiyor</a:t>
            </a:r>
          </a:p>
        </p:txBody>
      </p:sp>
      <p:cxnSp>
        <p:nvCxnSpPr>
          <p:cNvPr id="10" name="Connector 9"/>
          <p:cNvCxnSpPr/>
          <p:nvPr/>
        </p:nvCxnSpPr>
        <p:spPr>
          <a:xfrm>
            <a:off x="8514892" y="1803654"/>
            <a:ext cx="246888" cy="0"/>
          </a:xfrm>
          <a:prstGeom prst="line">
            <a:avLst/>
          </a:prstGeom>
          <a:ln w="28575">
            <a:solidFill>
              <a:srgbClr val="4F4F4F"/>
            </a:solidFill>
            <a:tailEnd type="triangle" w="med" len="med"/>
          </a:ln>
        </p:spPr>
      </p:cxnSp>
      <p:sp>
        <p:nvSpPr>
          <p:cNvPr id="11" name="Rounded Rectangle 10"/>
          <p:cNvSpPr/>
          <p:nvPr/>
        </p:nvSpPr>
        <p:spPr>
          <a:xfrm>
            <a:off x="8798356" y="1216152"/>
            <a:ext cx="2890418" cy="1175004"/>
          </a:xfrm>
          <a:prstGeom prst="roundRect">
            <a:avLst>
              <a:gd name="adj" fmla="val 8000"/>
            </a:avLst>
          </a:prstGeom>
          <a:solidFill>
            <a:srgbClr val="E3F1E4"/>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araştırmalar okyanusların etkilendiğini ortaya koymuştur</a:t>
            </a:r>
          </a:p>
        </p:txBody>
      </p:sp>
      <p:sp>
        <p:nvSpPr>
          <p:cNvPr id="12" name="Rounded Rectangle 11"/>
          <p:cNvSpPr/>
          <p:nvPr/>
        </p:nvSpPr>
        <p:spPr>
          <a:xfrm>
            <a:off x="502920" y="2500884"/>
            <a:ext cx="1737360" cy="1175004"/>
          </a:xfrm>
          <a:prstGeom prst="roundRect">
            <a:avLst>
              <a:gd name="adj" fmla="val 8000"/>
            </a:avLst>
          </a:prstGeom>
          <a:solidFill>
            <a:srgbClr val="1E7B6E"/>
          </a:solidFill>
          <a:ln>
            <a:noFill/>
          </a:ln>
          <a:effectLst/>
        </p:spPr>
        <p:txBody>
          <a:bodyPr rtlCol="0" anchor="ctr" wrap="square" lIns="54864" rIns="54864" tIns="73152" bIns="73152">
            <a:noAutofit/>
          </a:bodyPr>
          <a:lstStyle/>
          <a:p>
            <a:pPr algn="ctr">
              <a:spcBef>
                <a:spcPts val="0"/>
              </a:spcBef>
              <a:spcAft>
                <a:spcPts val="0"/>
              </a:spcAft>
            </a:pPr>
            <a:r>
              <a:rPr lang="tr-TR" sz="1800" b="1" i="0">
                <a:solidFill>
                  <a:srgbClr val="FFFFFF"/>
                </a:solidFill>
                <a:latin typeface="Calibri"/>
              </a:rPr>
              <a:t>Kriyosfer</a:t>
            </a:r>
          </a:p>
        </p:txBody>
      </p:sp>
      <p:sp>
        <p:nvSpPr>
          <p:cNvPr id="13" name="Rounded Rectangle 12"/>
          <p:cNvSpPr/>
          <p:nvPr/>
        </p:nvSpPr>
        <p:spPr>
          <a:xfrm>
            <a:off x="2377440" y="2500884"/>
            <a:ext cx="2890418" cy="1175004"/>
          </a:xfrm>
          <a:prstGeom prst="roundRect">
            <a:avLst>
              <a:gd name="adj" fmla="val 8000"/>
            </a:avLst>
          </a:prstGeom>
          <a:solidFill>
            <a:srgbClr val="F0F0F0"/>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küresel sıcaklık artışı</a:t>
            </a:r>
          </a:p>
        </p:txBody>
      </p:sp>
      <p:cxnSp>
        <p:nvCxnSpPr>
          <p:cNvPr id="14" name="Connector 13"/>
          <p:cNvCxnSpPr/>
          <p:nvPr/>
        </p:nvCxnSpPr>
        <p:spPr>
          <a:xfrm>
            <a:off x="5304434" y="3088386"/>
            <a:ext cx="246888" cy="0"/>
          </a:xfrm>
          <a:prstGeom prst="line">
            <a:avLst/>
          </a:prstGeom>
          <a:ln w="28575">
            <a:solidFill>
              <a:srgbClr val="4F4F4F"/>
            </a:solidFill>
            <a:tailEnd type="triangle" w="med" len="med"/>
          </a:ln>
        </p:spPr>
      </p:cxnSp>
      <p:sp>
        <p:nvSpPr>
          <p:cNvPr id="15" name="Rounded Rectangle 14"/>
          <p:cNvSpPr/>
          <p:nvPr/>
        </p:nvSpPr>
        <p:spPr>
          <a:xfrm>
            <a:off x="5587898" y="2500884"/>
            <a:ext cx="2890418" cy="1175004"/>
          </a:xfrm>
          <a:prstGeom prst="roundRect">
            <a:avLst>
              <a:gd name="adj" fmla="val 8000"/>
            </a:avLst>
          </a:prstGeom>
          <a:solidFill>
            <a:srgbClr val="F9E1E1"/>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kar örtüsü, deniz buzu, permafrost ve buzulların alanı ve hacmi değişiyor</a:t>
            </a:r>
          </a:p>
        </p:txBody>
      </p:sp>
      <p:cxnSp>
        <p:nvCxnSpPr>
          <p:cNvPr id="16" name="Connector 15"/>
          <p:cNvCxnSpPr/>
          <p:nvPr/>
        </p:nvCxnSpPr>
        <p:spPr>
          <a:xfrm>
            <a:off x="8514892" y="3088386"/>
            <a:ext cx="246888" cy="0"/>
          </a:xfrm>
          <a:prstGeom prst="line">
            <a:avLst/>
          </a:prstGeom>
          <a:ln w="28575">
            <a:solidFill>
              <a:srgbClr val="4F4F4F"/>
            </a:solidFill>
            <a:tailEnd type="triangle" w="med" len="med"/>
          </a:ln>
        </p:spPr>
      </p:cxnSp>
      <p:sp>
        <p:nvSpPr>
          <p:cNvPr id="17" name="Rounded Rectangle 16"/>
          <p:cNvSpPr/>
          <p:nvPr/>
        </p:nvSpPr>
        <p:spPr>
          <a:xfrm>
            <a:off x="8798356" y="2500884"/>
            <a:ext cx="2890418" cy="1175004"/>
          </a:xfrm>
          <a:prstGeom prst="roundRect">
            <a:avLst>
              <a:gd name="adj" fmla="val 8000"/>
            </a:avLst>
          </a:prstGeom>
          <a:solidFill>
            <a:srgbClr val="E3F1E4"/>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Görsel 3.35: Kuzey Okyanusu'nda deniz buzu 1990-2020 arasında azaldı</a:t>
            </a:r>
          </a:p>
        </p:txBody>
      </p:sp>
      <p:sp>
        <p:nvSpPr>
          <p:cNvPr id="18" name="Rounded Rectangle 17"/>
          <p:cNvSpPr/>
          <p:nvPr/>
        </p:nvSpPr>
        <p:spPr>
          <a:xfrm>
            <a:off x="502920" y="3785616"/>
            <a:ext cx="1737360" cy="1175004"/>
          </a:xfrm>
          <a:prstGeom prst="roundRect">
            <a:avLst>
              <a:gd name="adj" fmla="val 8000"/>
            </a:avLst>
          </a:prstGeom>
          <a:solidFill>
            <a:srgbClr val="2E7D32"/>
          </a:solidFill>
          <a:ln>
            <a:noFill/>
          </a:ln>
          <a:effectLst/>
        </p:spPr>
        <p:txBody>
          <a:bodyPr rtlCol="0" anchor="ctr" wrap="square" lIns="54864" rIns="54864" tIns="73152" bIns="73152">
            <a:noAutofit/>
          </a:bodyPr>
          <a:lstStyle/>
          <a:p>
            <a:pPr algn="ctr">
              <a:spcBef>
                <a:spcPts val="0"/>
              </a:spcBef>
              <a:spcAft>
                <a:spcPts val="0"/>
              </a:spcAft>
            </a:pPr>
            <a:r>
              <a:rPr lang="tr-TR" sz="1800" b="1" i="0">
                <a:solidFill>
                  <a:srgbClr val="FFFFFF"/>
                </a:solidFill>
                <a:latin typeface="Calibri"/>
              </a:rPr>
              <a:t>Ekosistem</a:t>
            </a:r>
          </a:p>
        </p:txBody>
      </p:sp>
      <p:sp>
        <p:nvSpPr>
          <p:cNvPr id="19" name="Rounded Rectangle 18"/>
          <p:cNvSpPr/>
          <p:nvPr/>
        </p:nvSpPr>
        <p:spPr>
          <a:xfrm>
            <a:off x="2377440" y="3785616"/>
            <a:ext cx="2890418" cy="1175004"/>
          </a:xfrm>
          <a:prstGeom prst="roundRect">
            <a:avLst>
              <a:gd name="adj" fmla="val 8000"/>
            </a:avLst>
          </a:prstGeom>
          <a:solidFill>
            <a:srgbClr val="F0F0F0"/>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sıcaklık artışı</a:t>
            </a:r>
          </a:p>
        </p:txBody>
      </p:sp>
      <p:cxnSp>
        <p:nvCxnSpPr>
          <p:cNvPr id="20" name="Connector 19"/>
          <p:cNvCxnSpPr/>
          <p:nvPr/>
        </p:nvCxnSpPr>
        <p:spPr>
          <a:xfrm>
            <a:off x="5304434" y="4373118"/>
            <a:ext cx="246888" cy="0"/>
          </a:xfrm>
          <a:prstGeom prst="line">
            <a:avLst/>
          </a:prstGeom>
          <a:ln w="28575">
            <a:solidFill>
              <a:srgbClr val="4F4F4F"/>
            </a:solidFill>
            <a:tailEnd type="triangle" w="med" len="med"/>
          </a:ln>
        </p:spPr>
      </p:cxnSp>
      <p:sp>
        <p:nvSpPr>
          <p:cNvPr id="21" name="Rounded Rectangle 20"/>
          <p:cNvSpPr/>
          <p:nvPr/>
        </p:nvSpPr>
        <p:spPr>
          <a:xfrm>
            <a:off x="5587898" y="3785616"/>
            <a:ext cx="2890418" cy="1175004"/>
          </a:xfrm>
          <a:prstGeom prst="roundRect">
            <a:avLst>
              <a:gd name="adj" fmla="val 8000"/>
            </a:avLst>
          </a:prstGeom>
          <a:solidFill>
            <a:srgbClr val="F9E1E1"/>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bitkilerin yaprak çıkarma ve çiçek açma tarihleri değişiyor</a:t>
            </a:r>
          </a:p>
        </p:txBody>
      </p:sp>
      <p:cxnSp>
        <p:nvCxnSpPr>
          <p:cNvPr id="22" name="Connector 21"/>
          <p:cNvCxnSpPr/>
          <p:nvPr/>
        </p:nvCxnSpPr>
        <p:spPr>
          <a:xfrm>
            <a:off x="8514892" y="4373118"/>
            <a:ext cx="246888" cy="0"/>
          </a:xfrm>
          <a:prstGeom prst="line">
            <a:avLst/>
          </a:prstGeom>
          <a:ln w="28575">
            <a:solidFill>
              <a:srgbClr val="4F4F4F"/>
            </a:solidFill>
            <a:tailEnd type="triangle" w="med" len="med"/>
          </a:ln>
        </p:spPr>
      </p:cxnSp>
      <p:sp>
        <p:nvSpPr>
          <p:cNvPr id="23" name="Rounded Rectangle 22"/>
          <p:cNvSpPr/>
          <p:nvPr/>
        </p:nvSpPr>
        <p:spPr>
          <a:xfrm>
            <a:off x="8798356" y="3785616"/>
            <a:ext cx="2890418" cy="1175004"/>
          </a:xfrm>
          <a:prstGeom prst="roundRect">
            <a:avLst>
              <a:gd name="adj" fmla="val 8000"/>
            </a:avLst>
          </a:prstGeom>
          <a:solidFill>
            <a:srgbClr val="E3F1E4"/>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gözlemler (gözlemlenmektedir)</a:t>
            </a:r>
          </a:p>
        </p:txBody>
      </p:sp>
      <p:sp>
        <p:nvSpPr>
          <p:cNvPr id="24" name="Rounded Rectangle 23"/>
          <p:cNvSpPr/>
          <p:nvPr/>
        </p:nvSpPr>
        <p:spPr>
          <a:xfrm>
            <a:off x="502920" y="5070348"/>
            <a:ext cx="1737360" cy="1175004"/>
          </a:xfrm>
          <a:prstGeom prst="roundRect">
            <a:avLst>
              <a:gd name="adj" fmla="val 8000"/>
            </a:avLst>
          </a:prstGeom>
          <a:solidFill>
            <a:srgbClr val="D3373A"/>
          </a:solidFill>
          <a:ln>
            <a:noFill/>
          </a:ln>
          <a:effectLst/>
        </p:spPr>
        <p:txBody>
          <a:bodyPr rtlCol="0" anchor="ctr" wrap="square" lIns="54864" rIns="54864" tIns="73152" bIns="73152">
            <a:noAutofit/>
          </a:bodyPr>
          <a:lstStyle/>
          <a:p>
            <a:pPr algn="ctr">
              <a:spcBef>
                <a:spcPts val="0"/>
              </a:spcBef>
              <a:spcAft>
                <a:spcPts val="0"/>
              </a:spcAft>
            </a:pPr>
            <a:r>
              <a:rPr lang="tr-TR" sz="1800" b="1" i="0">
                <a:solidFill>
                  <a:srgbClr val="FFFFFF"/>
                </a:solidFill>
                <a:latin typeface="Calibri"/>
              </a:rPr>
              <a:t>Ekstrem olaylar</a:t>
            </a:r>
          </a:p>
        </p:txBody>
      </p:sp>
      <p:sp>
        <p:nvSpPr>
          <p:cNvPr id="25" name="Rounded Rectangle 24"/>
          <p:cNvSpPr/>
          <p:nvPr/>
        </p:nvSpPr>
        <p:spPr>
          <a:xfrm>
            <a:off x="2377440" y="5070348"/>
            <a:ext cx="2890418" cy="1175004"/>
          </a:xfrm>
          <a:prstGeom prst="roundRect">
            <a:avLst>
              <a:gd name="adj" fmla="val 8000"/>
            </a:avLst>
          </a:prstGeom>
          <a:solidFill>
            <a:srgbClr val="F0F0F0"/>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sıcaklık artışı ve iklim değişikliği</a:t>
            </a:r>
          </a:p>
        </p:txBody>
      </p:sp>
      <p:cxnSp>
        <p:nvCxnSpPr>
          <p:cNvPr id="26" name="Connector 25"/>
          <p:cNvCxnSpPr/>
          <p:nvPr/>
        </p:nvCxnSpPr>
        <p:spPr>
          <a:xfrm>
            <a:off x="5304434" y="5657850"/>
            <a:ext cx="246888" cy="0"/>
          </a:xfrm>
          <a:prstGeom prst="line">
            <a:avLst/>
          </a:prstGeom>
          <a:ln w="28575">
            <a:solidFill>
              <a:srgbClr val="4F4F4F"/>
            </a:solidFill>
            <a:tailEnd type="triangle" w="med" len="med"/>
          </a:ln>
        </p:spPr>
      </p:cxnSp>
      <p:sp>
        <p:nvSpPr>
          <p:cNvPr id="27" name="Rounded Rectangle 26"/>
          <p:cNvSpPr/>
          <p:nvPr/>
        </p:nvSpPr>
        <p:spPr>
          <a:xfrm>
            <a:off x="5587898" y="5070348"/>
            <a:ext cx="2890418" cy="1175004"/>
          </a:xfrm>
          <a:prstGeom prst="roundRect">
            <a:avLst>
              <a:gd name="adj" fmla="val 8000"/>
            </a:avLst>
          </a:prstGeom>
          <a:solidFill>
            <a:srgbClr val="F9E1E1"/>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kasırga, sel ve taşkın, kuraklık, sıcak hava dalgası artıyor; afetler</a:t>
            </a:r>
          </a:p>
        </p:txBody>
      </p:sp>
      <p:cxnSp>
        <p:nvCxnSpPr>
          <p:cNvPr id="28" name="Connector 27"/>
          <p:cNvCxnSpPr/>
          <p:nvPr/>
        </p:nvCxnSpPr>
        <p:spPr>
          <a:xfrm>
            <a:off x="8514892" y="5657850"/>
            <a:ext cx="246888" cy="0"/>
          </a:xfrm>
          <a:prstGeom prst="line">
            <a:avLst/>
          </a:prstGeom>
          <a:ln w="28575">
            <a:solidFill>
              <a:srgbClr val="4F4F4F"/>
            </a:solidFill>
            <a:tailEnd type="triangle" w="med" len="med"/>
          </a:ln>
        </p:spPr>
      </p:cxnSp>
      <p:sp>
        <p:nvSpPr>
          <p:cNvPr id="29" name="Rounded Rectangle 28"/>
          <p:cNvSpPr/>
          <p:nvPr/>
        </p:nvSpPr>
        <p:spPr>
          <a:xfrm>
            <a:off x="8798356" y="5070348"/>
            <a:ext cx="2890418" cy="1175004"/>
          </a:xfrm>
          <a:prstGeom prst="roundRect">
            <a:avLst>
              <a:gd name="adj" fmla="val 8000"/>
            </a:avLst>
          </a:prstGeom>
          <a:solidFill>
            <a:srgbClr val="E3F1E4"/>
          </a:solidFill>
          <a:ln>
            <a:noFill/>
          </a:ln>
          <a:effectLst/>
        </p:spPr>
        <p:txBody>
          <a:bodyPr rtlCol="0" anchor="ctr" wrap="square" lIns="73152" rIns="73152" tIns="36576" bIns="36576">
            <a:noAutofit/>
          </a:bodyPr>
          <a:lstStyle/>
          <a:p>
            <a:pPr algn="ctr">
              <a:spcBef>
                <a:spcPts val="0"/>
              </a:spcBef>
              <a:spcAft>
                <a:spcPts val="0"/>
              </a:spcAft>
            </a:pPr>
            <a:r>
              <a:rPr lang="tr-TR" sz="1650" b="0" i="0">
                <a:solidFill>
                  <a:srgbClr val="262626"/>
                </a:solidFill>
                <a:latin typeface="Calibri"/>
              </a:rPr>
              <a:t>olay kayıtları (artışlar olmuştur, belirtilmektedir)</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119 / 217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Görsel 3.35'teki Eylül 1990 ve Eylül 2020 haritaları karşılaştırıldığında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Kuzey Okyanusu'nda deniz buzunun alanı azalmıştır.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Deniz buzunun alanı genişlemiştir.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İki tarihte deniz buzunun alanı aynıdır.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2020'de deniz buzu sarı çizginin dışına taşmıştır.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2020'de kutup noktasında hiç deniz buzu kalmamıştır.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120 / 217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10</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Görsel 3.35'teki Eylül 1990 ve Eylül 2020 haritaları karşılaştırıldığında hangisi söylenebilir?</a:t>
            </a:r>
          </a:p>
        </p:txBody>
      </p:sp>
      <p:sp>
        <p:nvSpPr>
          <p:cNvPr id="7" name="Rounded Rectangle 6"/>
          <p:cNvSpPr/>
          <p:nvPr/>
        </p:nvSpPr>
        <p:spPr>
          <a:xfrm>
            <a:off x="502920" y="263347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8" name="Oval 7"/>
          <p:cNvSpPr/>
          <p:nvPr/>
        </p:nvSpPr>
        <p:spPr>
          <a:xfrm>
            <a:off x="594360" y="258958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Kuzey Okyanusu'nda deniz buzunun alanı azalmıştır.</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Deniz buzunun alanı genişlemiştir.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İki tarihte deniz buzunun alanı aynıdır.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2020'de deniz buzu sarı çizginin dışına taşmıştır.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2020'de kutup noktasında hiç deniz buzu kalmamıştır.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Eylül 2020'de deniz buzu, 1991-2008 ortalamasını gösteren sarı çizginin çok içinde kalıyor: Kuzey Okyanusu'ndaki deniz buzunun alanı son 30 yılda belirgin şekilde azalmıştır (s. 126).</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121 / 217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Geçmiş → bugün → ?</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 · 6 dk</a:t>
            </a:r>
          </a:p>
        </p:txBody>
      </p:sp>
      <p:sp>
        <p:nvSpPr>
          <p:cNvPr id="6" name="Rounded Rectangle 5"/>
          <p:cNvSpPr/>
          <p:nvPr/>
        </p:nvSpPr>
        <p:spPr>
          <a:xfrm>
            <a:off x="502920" y="1307592"/>
            <a:ext cx="3423818" cy="777240"/>
          </a:xfrm>
          <a:prstGeom prst="roundRect">
            <a:avLst>
              <a:gd name="adj" fmla="val 2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GEÇMİŞ</a:t>
            </a:r>
          </a:p>
        </p:txBody>
      </p:sp>
      <p:sp>
        <p:nvSpPr>
          <p:cNvPr id="7" name="Rounded Rectangle 6"/>
          <p:cNvSpPr/>
          <p:nvPr/>
        </p:nvSpPr>
        <p:spPr>
          <a:xfrm>
            <a:off x="502920" y="2221992"/>
            <a:ext cx="3423818" cy="32004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00" b="0" i="1">
                <a:solidFill>
                  <a:srgbClr val="767676"/>
                </a:solidFill>
                <a:latin typeface="Calibri"/>
              </a:rPr>
              <a:t>Doğal nedenler ve sonuçları?</a:t>
            </a:r>
          </a:p>
        </p:txBody>
      </p:sp>
      <p:cxnSp>
        <p:nvCxnSpPr>
          <p:cNvPr id="8" name="Connector 7"/>
          <p:cNvCxnSpPr/>
          <p:nvPr/>
        </p:nvCxnSpPr>
        <p:spPr>
          <a:xfrm>
            <a:off x="3981602" y="3822192"/>
            <a:ext cx="347472" cy="0"/>
          </a:xfrm>
          <a:prstGeom prst="line">
            <a:avLst/>
          </a:prstGeom>
          <a:ln w="38100">
            <a:solidFill>
              <a:srgbClr val="4F4F4F"/>
            </a:solidFill>
            <a:tailEnd type="triangle" w="med" len="med"/>
          </a:ln>
        </p:spPr>
      </p:cxnSp>
      <p:sp>
        <p:nvSpPr>
          <p:cNvPr id="9" name="Rounded Rectangle 8"/>
          <p:cNvSpPr/>
          <p:nvPr/>
        </p:nvSpPr>
        <p:spPr>
          <a:xfrm>
            <a:off x="4383938" y="1307592"/>
            <a:ext cx="3423818" cy="777240"/>
          </a:xfrm>
          <a:prstGeom prst="roundRect">
            <a:avLst>
              <a:gd name="adj" fmla="val 2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BUGÜN</a:t>
            </a:r>
          </a:p>
        </p:txBody>
      </p:sp>
      <p:sp>
        <p:nvSpPr>
          <p:cNvPr id="10" name="Rounded Rectangle 9"/>
          <p:cNvSpPr/>
          <p:nvPr/>
        </p:nvSpPr>
        <p:spPr>
          <a:xfrm>
            <a:off x="4383938" y="2221992"/>
            <a:ext cx="3423818" cy="32004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00" b="0" i="1">
                <a:solidFill>
                  <a:srgbClr val="767676"/>
                </a:solidFill>
                <a:latin typeface="Calibri"/>
              </a:rPr>
              <a:t>İnsan faaliyetleri ve XX. yüzyıl?</a:t>
            </a:r>
          </a:p>
        </p:txBody>
      </p:sp>
      <p:cxnSp>
        <p:nvCxnSpPr>
          <p:cNvPr id="11" name="Connector 10"/>
          <p:cNvCxnSpPr/>
          <p:nvPr/>
        </p:nvCxnSpPr>
        <p:spPr>
          <a:xfrm>
            <a:off x="7862620" y="3822192"/>
            <a:ext cx="347472" cy="0"/>
          </a:xfrm>
          <a:prstGeom prst="line">
            <a:avLst/>
          </a:prstGeom>
          <a:ln w="38100">
            <a:solidFill>
              <a:srgbClr val="4F4F4F"/>
            </a:solidFill>
            <a:tailEnd type="triangle" w="med" len="med"/>
          </a:ln>
        </p:spPr>
      </p:cxnSp>
      <p:sp>
        <p:nvSpPr>
          <p:cNvPr id="12" name="Rounded Rectangle 11"/>
          <p:cNvSpPr/>
          <p:nvPr/>
        </p:nvSpPr>
        <p:spPr>
          <a:xfrm>
            <a:off x="8264956" y="1307592"/>
            <a:ext cx="3423818" cy="777240"/>
          </a:xfrm>
          <a:prstGeom prst="roundRect">
            <a:avLst>
              <a:gd name="adj" fmla="val 2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a:t>
            </a:r>
          </a:p>
        </p:txBody>
      </p:sp>
      <p:sp>
        <p:nvSpPr>
          <p:cNvPr id="13" name="Rounded Rectangle 12"/>
          <p:cNvSpPr/>
          <p:nvPr/>
        </p:nvSpPr>
        <p:spPr>
          <a:xfrm>
            <a:off x="8264956" y="2221992"/>
            <a:ext cx="3423818" cy="32004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2000" b="0" i="1">
                <a:solidFill>
                  <a:srgbClr val="767676"/>
                </a:solidFill>
                <a:latin typeface="Calibri"/>
              </a:rPr>
              <a:t>Gelecekte ne olabilir? Neye dayanarak söyleriz?</a:t>
            </a:r>
          </a:p>
        </p:txBody>
      </p:sp>
      <p:sp>
        <p:nvSpPr>
          <p:cNvPr id="14" name="Rounded Rectangle 13"/>
          <p:cNvSpPr/>
          <p:nvPr/>
        </p:nvSpPr>
        <p:spPr>
          <a:xfrm>
            <a:off x="502920" y="5605272"/>
            <a:ext cx="11185855" cy="68580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000" b="0" i="0">
                <a:solidFill>
                  <a:srgbClr val="262626"/>
                </a:solidFill>
                <a:latin typeface="Calibri"/>
              </a:rPr>
              <a:t>Dört sözcü zincirini okur (1'er dk) · şeridi defterine çiz</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124-127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122 / 217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Geçmiş → bugün → ?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307592"/>
            <a:ext cx="3423818" cy="777240"/>
          </a:xfrm>
          <a:prstGeom prst="roundRect">
            <a:avLst>
              <a:gd name="adj" fmla="val 25000"/>
            </a:avLst>
          </a:prstGeom>
          <a:solidFill>
            <a:srgbClr val="4F4F4F"/>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GEÇMİŞ</a:t>
            </a:r>
          </a:p>
        </p:txBody>
      </p:sp>
      <p:sp>
        <p:nvSpPr>
          <p:cNvPr id="7" name="Rounded Rectangle 6"/>
          <p:cNvSpPr/>
          <p:nvPr/>
        </p:nvSpPr>
        <p:spPr>
          <a:xfrm>
            <a:off x="502920" y="2221992"/>
            <a:ext cx="3423818" cy="3200400"/>
          </a:xfrm>
          <a:prstGeom prst="roundRect">
            <a:avLst>
              <a:gd name="adj" fmla="val 8000"/>
            </a:avLst>
          </a:prstGeom>
          <a:solidFill>
            <a:srgbClr val="E3F1E4"/>
          </a:solidFill>
          <a:ln>
            <a:noFill/>
          </a:ln>
          <a:effectLst/>
        </p:spPr>
        <p:txBody>
          <a:bodyPr rtlCol="0" anchor="ctr" wrap="square" lIns="137160" rIns="137160" tIns="73152" bIns="73152">
            <a:noAutofit/>
          </a:bodyPr>
          <a:lstStyle/>
          <a:p>
            <a:pPr algn="l" marL="248620" indent="-248620">
              <a:spcBef>
                <a:spcPts val="0"/>
              </a:spcBef>
              <a:spcAft>
                <a:spcPts val="1000"/>
              </a:spcAft>
            </a:pPr>
            <a:r>
              <a:rPr lang="tr-TR" sz="2000" b="1" i="0">
                <a:solidFill>
                  <a:srgbClr val="4F4F4F"/>
                </a:solidFill>
                <a:latin typeface="Calibri"/>
              </a:rPr>
              <a:t>•  </a:t>
            </a:r>
            <a:r>
              <a:rPr lang="tr-TR" sz="2000" b="0" i="0">
                <a:solidFill>
                  <a:srgbClr val="262626"/>
                </a:solidFill>
                <a:latin typeface="Calibri"/>
              </a:rPr>
              <a:t>Işınımsal etkenler, tektonik hareketler, sera gazlarında doğal değişim</a:t>
            </a:r>
          </a:p>
          <a:p>
            <a:pPr algn="l" marL="248620" indent="-248620">
              <a:spcBef>
                <a:spcPts val="0"/>
              </a:spcBef>
              <a:spcAft>
                <a:spcPts val="0"/>
              </a:spcAft>
            </a:pPr>
            <a:r>
              <a:rPr lang="tr-TR" sz="2000" b="1" i="0">
                <a:solidFill>
                  <a:srgbClr val="4F4F4F"/>
                </a:solidFill>
                <a:latin typeface="Calibri"/>
              </a:rPr>
              <a:t>•  </a:t>
            </a:r>
            <a:r>
              <a:rPr lang="tr-TR" sz="2000" b="0" i="0">
                <a:solidFill>
                  <a:srgbClr val="262626"/>
                </a:solidFill>
                <a:latin typeface="Calibri"/>
              </a:rPr>
              <a:t>Sıcak çağlar ve buzul çağları; son buzul çağı yaklaşık 10 bin yıl önce bitti</a:t>
            </a:r>
          </a:p>
        </p:txBody>
      </p:sp>
      <p:cxnSp>
        <p:nvCxnSpPr>
          <p:cNvPr id="8" name="Connector 7"/>
          <p:cNvCxnSpPr/>
          <p:nvPr/>
        </p:nvCxnSpPr>
        <p:spPr>
          <a:xfrm>
            <a:off x="3981602" y="3822192"/>
            <a:ext cx="347472" cy="0"/>
          </a:xfrm>
          <a:prstGeom prst="line">
            <a:avLst/>
          </a:prstGeom>
          <a:ln w="38100">
            <a:solidFill>
              <a:srgbClr val="4F4F4F"/>
            </a:solidFill>
            <a:tailEnd type="triangle" w="med" len="med"/>
          </a:ln>
        </p:spPr>
      </p:cxnSp>
      <p:sp>
        <p:nvSpPr>
          <p:cNvPr id="9" name="Rounded Rectangle 8"/>
          <p:cNvSpPr/>
          <p:nvPr/>
        </p:nvSpPr>
        <p:spPr>
          <a:xfrm>
            <a:off x="4383938" y="1307592"/>
            <a:ext cx="3423818" cy="777240"/>
          </a:xfrm>
          <a:prstGeom prst="roundRect">
            <a:avLst>
              <a:gd name="adj" fmla="val 25000"/>
            </a:avLst>
          </a:prstGeom>
          <a:solidFill>
            <a:srgbClr val="D3373A"/>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BUGÜN</a:t>
            </a:r>
          </a:p>
        </p:txBody>
      </p:sp>
      <p:sp>
        <p:nvSpPr>
          <p:cNvPr id="10" name="Rounded Rectangle 9"/>
          <p:cNvSpPr/>
          <p:nvPr/>
        </p:nvSpPr>
        <p:spPr>
          <a:xfrm>
            <a:off x="4383938" y="2221992"/>
            <a:ext cx="3423818" cy="3200400"/>
          </a:xfrm>
          <a:prstGeom prst="roundRect">
            <a:avLst>
              <a:gd name="adj" fmla="val 8000"/>
            </a:avLst>
          </a:prstGeom>
          <a:solidFill>
            <a:srgbClr val="E3F1E4"/>
          </a:solidFill>
          <a:ln>
            <a:noFill/>
          </a:ln>
          <a:effectLst/>
        </p:spPr>
        <p:txBody>
          <a:bodyPr rtlCol="0" anchor="ctr" wrap="square" lIns="137160" rIns="137160" tIns="73152" bIns="73152">
            <a:noAutofit/>
          </a:bodyPr>
          <a:lstStyle/>
          <a:p>
            <a:pPr algn="l" marL="248620" indent="-248620">
              <a:spcBef>
                <a:spcPts val="0"/>
              </a:spcBef>
              <a:spcAft>
                <a:spcPts val="1000"/>
              </a:spcAft>
            </a:pPr>
            <a:r>
              <a:rPr lang="tr-TR" sz="2000" b="1" i="0">
                <a:solidFill>
                  <a:srgbClr val="D3373A"/>
                </a:solidFill>
                <a:latin typeface="Calibri"/>
              </a:rPr>
              <a:t>•  </a:t>
            </a:r>
            <a:r>
              <a:rPr lang="tr-TR" sz="2000" b="0" i="0">
                <a:solidFill>
                  <a:srgbClr val="262626"/>
                </a:solidFill>
                <a:latin typeface="Calibri"/>
              </a:rPr>
              <a:t>İnsan faaliyetleri sera gazını artırdı (Antroposen)</a:t>
            </a:r>
          </a:p>
          <a:p>
            <a:pPr algn="l" marL="248620" indent="-248620">
              <a:spcBef>
                <a:spcPts val="0"/>
              </a:spcBef>
              <a:spcAft>
                <a:spcPts val="0"/>
              </a:spcAft>
            </a:pPr>
            <a:r>
              <a:rPr lang="tr-TR" sz="2000" b="1" i="0">
                <a:solidFill>
                  <a:srgbClr val="D3373A"/>
                </a:solidFill>
                <a:latin typeface="Calibri"/>
              </a:rPr>
              <a:t>•  </a:t>
            </a:r>
            <a:r>
              <a:rPr lang="tr-TR" sz="2000" b="0" i="0">
                <a:solidFill>
                  <a:srgbClr val="262626"/>
                </a:solidFill>
                <a:latin typeface="Calibri"/>
              </a:rPr>
              <a:t>XX. yüzyılda +0,74 °C: deniz buzu ve kar örtüsü azaldı, ekstrem olaylar arttı</a:t>
            </a:r>
          </a:p>
        </p:txBody>
      </p:sp>
      <p:cxnSp>
        <p:nvCxnSpPr>
          <p:cNvPr id="11" name="Connector 10"/>
          <p:cNvCxnSpPr/>
          <p:nvPr/>
        </p:nvCxnSpPr>
        <p:spPr>
          <a:xfrm>
            <a:off x="7862620" y="3822192"/>
            <a:ext cx="347472" cy="0"/>
          </a:xfrm>
          <a:prstGeom prst="line">
            <a:avLst/>
          </a:prstGeom>
          <a:ln w="38100">
            <a:solidFill>
              <a:srgbClr val="4F4F4F"/>
            </a:solidFill>
            <a:tailEnd type="triangle" w="med" len="med"/>
          </a:ln>
        </p:spPr>
      </p:cxnSp>
      <p:sp>
        <p:nvSpPr>
          <p:cNvPr id="12" name="Rounded Rectangle 11"/>
          <p:cNvSpPr/>
          <p:nvPr/>
        </p:nvSpPr>
        <p:spPr>
          <a:xfrm>
            <a:off x="8264956" y="1307592"/>
            <a:ext cx="3423818" cy="777240"/>
          </a:xfrm>
          <a:prstGeom prst="roundRect">
            <a:avLst>
              <a:gd name="adj" fmla="val 25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2800" b="1" i="0">
                <a:solidFill>
                  <a:srgbClr val="FFFFFF"/>
                </a:solidFill>
                <a:latin typeface="Calibri"/>
              </a:rPr>
              <a:t>?</a:t>
            </a:r>
          </a:p>
        </p:txBody>
      </p:sp>
      <p:sp>
        <p:nvSpPr>
          <p:cNvPr id="13" name="Rounded Rectangle 12"/>
          <p:cNvSpPr/>
          <p:nvPr/>
        </p:nvSpPr>
        <p:spPr>
          <a:xfrm>
            <a:off x="8264956" y="2221992"/>
            <a:ext cx="3423818" cy="320040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marL="248620" indent="-248620">
              <a:spcBef>
                <a:spcPts val="0"/>
              </a:spcBef>
              <a:spcAft>
                <a:spcPts val="1000"/>
              </a:spcAft>
            </a:pPr>
            <a:r>
              <a:rPr lang="tr-TR" sz="2000" b="1" i="0">
                <a:solidFill>
                  <a:srgbClr val="2C6696"/>
                </a:solidFill>
                <a:latin typeface="Calibri"/>
              </a:rPr>
              <a:t>•  </a:t>
            </a:r>
            <a:r>
              <a:rPr lang="tr-TR" sz="2000" b="0" i="0">
                <a:solidFill>
                  <a:srgbClr val="262626"/>
                </a:solidFill>
                <a:latin typeface="Calibri"/>
              </a:rPr>
              <a:t>Öngörüler: kanıta ve veriye dayanmalı</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19. hafta: Küresel İklim Değişikliğine Yönelik Öngörüler (s. 127)</a:t>
            </a:r>
          </a:p>
        </p:txBody>
      </p:sp>
      <p:sp>
        <p:nvSpPr>
          <p:cNvPr id="14" name="Rounded Rectangle 13"/>
          <p:cNvSpPr/>
          <p:nvPr/>
        </p:nvSpPr>
        <p:spPr>
          <a:xfrm>
            <a:off x="502920" y="5605272"/>
            <a:ext cx="11185855" cy="685800"/>
          </a:xfrm>
          <a:prstGeom prst="roundRect">
            <a:avLst>
              <a:gd name="adj" fmla="val 8000"/>
            </a:avLst>
          </a:prstGeom>
          <a:solidFill>
            <a:srgbClr val="E3F1E4"/>
          </a:solidFill>
          <a:ln w="19050">
            <a:solidFill>
              <a:srgbClr val="2E7D32"/>
            </a:solidFill>
          </a:ln>
          <a:effectLst/>
        </p:spPr>
        <p:txBody>
          <a:bodyPr rtlCol="0" anchor="ctr" wrap="square" lIns="201168" rIns="201168" tIns="73152" bIns="73152">
            <a:noAutofit/>
          </a:bodyPr>
          <a:lstStyle/>
          <a:p>
            <a:pPr algn="ctr">
              <a:spcBef>
                <a:spcPts val="0"/>
              </a:spcBef>
              <a:spcAft>
                <a:spcPts val="0"/>
              </a:spcAft>
            </a:pPr>
            <a:r>
              <a:rPr lang="tr-TR" sz="2000" b="0" i="0">
                <a:solidFill>
                  <a:srgbClr val="262626"/>
                </a:solidFill>
                <a:latin typeface="Calibri"/>
              </a:rPr>
              <a:t>Değişim süreklidir; bugünkünün farkı hızı ve insan etkisidir.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124-127</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123 / 217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Öğrenme günlüğü: ilk kayıt</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ÖĞRENME GÜNLÜĞÜ</a:t>
            </a:r>
          </a:p>
        </p:txBody>
      </p:sp>
      <p:sp>
        <p:nvSpPr>
          <p:cNvPr id="6" name="Rounded Rectangle 5"/>
          <p:cNvSpPr/>
          <p:nvPr/>
        </p:nvSpPr>
        <p:spPr>
          <a:xfrm>
            <a:off x="502920" y="1261872"/>
            <a:ext cx="3594506" cy="329184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3594506" cy="530352"/>
          </a:xfrm>
          <a:prstGeom prst="roundRect">
            <a:avLst>
              <a:gd name="adj" fmla="val 25000"/>
            </a:avLst>
          </a:prstGeom>
          <a:solidFill>
            <a:srgbClr val="D3373A"/>
          </a:solidFill>
          <a:ln>
            <a:noFill/>
          </a:ln>
          <a:effectLst/>
        </p:spPr>
        <p:txBody>
          <a:bodyPr rtlCol="0" anchor="ctr"/>
          <a:lstStyle/>
          <a:p/>
        </p:txBody>
      </p:sp>
      <p:sp>
        <p:nvSpPr>
          <p:cNvPr id="8" name="Rectangle 7"/>
          <p:cNvSpPr/>
          <p:nvPr/>
        </p:nvSpPr>
        <p:spPr>
          <a:xfrm>
            <a:off x="502920" y="1527048"/>
            <a:ext cx="3594506" cy="265176"/>
          </a:xfrm>
          <a:prstGeom prst="rect">
            <a:avLst/>
          </a:prstGeom>
          <a:solidFill>
            <a:srgbClr val="D3373A"/>
          </a:solidFill>
          <a:ln>
            <a:noFill/>
          </a:ln>
          <a:effectLst/>
        </p:spPr>
        <p:txBody>
          <a:bodyPr rtlCol="0" anchor="ctr"/>
          <a:lstStyle/>
          <a:p/>
        </p:txBody>
      </p:sp>
      <p:sp>
        <p:nvSpPr>
          <p:cNvPr id="9" name="TextBox 8"/>
          <p:cNvSpPr txBox="1"/>
          <p:nvPr/>
        </p:nvSpPr>
        <p:spPr>
          <a:xfrm>
            <a:off x="594360"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Bir kanıt</a:t>
            </a:r>
          </a:p>
        </p:txBody>
      </p:sp>
      <p:sp>
        <p:nvSpPr>
          <p:cNvPr id="10" name="TextBox 9"/>
          <p:cNvSpPr txBox="1"/>
          <p:nvPr/>
        </p:nvSpPr>
        <p:spPr>
          <a:xfrm>
            <a:off x="612648" y="18653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400" b="0" i="0">
                <a:solidFill>
                  <a:srgbClr val="262626"/>
                </a:solidFill>
                <a:latin typeface="Calibri"/>
              </a:rPr>
              <a:t>Bugün öğrendiğim, iklim değişikliğini gösteren bir kanıt</a:t>
            </a:r>
          </a:p>
        </p:txBody>
      </p:sp>
      <p:sp>
        <p:nvSpPr>
          <p:cNvPr id="11" name="Rounded Rectangle 10"/>
          <p:cNvSpPr/>
          <p:nvPr/>
        </p:nvSpPr>
        <p:spPr>
          <a:xfrm>
            <a:off x="4298594" y="1261872"/>
            <a:ext cx="3594506" cy="329184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4298594" y="1261872"/>
            <a:ext cx="359450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4298594" y="1527048"/>
            <a:ext cx="3594506" cy="265176"/>
          </a:xfrm>
          <a:prstGeom prst="rect">
            <a:avLst/>
          </a:prstGeom>
          <a:solidFill>
            <a:srgbClr val="4F4F4F"/>
          </a:solidFill>
          <a:ln>
            <a:noFill/>
          </a:ln>
          <a:effectLst/>
        </p:spPr>
        <p:txBody>
          <a:bodyPr rtlCol="0" anchor="ctr"/>
          <a:lstStyle/>
          <a:p/>
        </p:txBody>
      </p:sp>
      <p:sp>
        <p:nvSpPr>
          <p:cNvPr id="14" name="TextBox 13"/>
          <p:cNvSpPr txBox="1"/>
          <p:nvPr/>
        </p:nvSpPr>
        <p:spPr>
          <a:xfrm>
            <a:off x="4390034"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Bir soru</a:t>
            </a:r>
          </a:p>
        </p:txBody>
      </p:sp>
      <p:sp>
        <p:nvSpPr>
          <p:cNvPr id="15" name="TextBox 14"/>
          <p:cNvSpPr txBox="1"/>
          <p:nvPr/>
        </p:nvSpPr>
        <p:spPr>
          <a:xfrm>
            <a:off x="4408322" y="18653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400" b="0" i="0">
                <a:solidFill>
                  <a:srgbClr val="262626"/>
                </a:solidFill>
                <a:latin typeface="Calibri"/>
              </a:rPr>
              <a:t>Aklımda kalan, cevabını merak ettiğim bir soru</a:t>
            </a:r>
          </a:p>
        </p:txBody>
      </p:sp>
      <p:sp>
        <p:nvSpPr>
          <p:cNvPr id="16" name="Rounded Rectangle 15"/>
          <p:cNvSpPr/>
          <p:nvPr/>
        </p:nvSpPr>
        <p:spPr>
          <a:xfrm>
            <a:off x="8094268" y="1261872"/>
            <a:ext cx="3594506" cy="329184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8094268" y="1261872"/>
            <a:ext cx="359450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8094268" y="1527048"/>
            <a:ext cx="3594506" cy="265176"/>
          </a:xfrm>
          <a:prstGeom prst="rect">
            <a:avLst/>
          </a:prstGeom>
          <a:solidFill>
            <a:srgbClr val="2C6696"/>
          </a:solidFill>
          <a:ln>
            <a:noFill/>
          </a:ln>
          <a:effectLst/>
        </p:spPr>
        <p:txBody>
          <a:bodyPr rtlCol="0" anchor="ctr"/>
          <a:lstStyle/>
          <a:p/>
        </p:txBody>
      </p:sp>
      <p:sp>
        <p:nvSpPr>
          <p:cNvPr id="19" name="TextBox 18"/>
          <p:cNvSpPr txBox="1"/>
          <p:nvPr/>
        </p:nvSpPr>
        <p:spPr>
          <a:xfrm>
            <a:off x="8185708" y="1261872"/>
            <a:ext cx="3411626" cy="530352"/>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FFFFFF"/>
                </a:solidFill>
                <a:latin typeface="Calibri"/>
              </a:rPr>
              <a:t>Bir bağ</a:t>
            </a:r>
          </a:p>
        </p:txBody>
      </p:sp>
      <p:sp>
        <p:nvSpPr>
          <p:cNvPr id="20" name="TextBox 19"/>
          <p:cNvSpPr txBox="1"/>
          <p:nvPr/>
        </p:nvSpPr>
        <p:spPr>
          <a:xfrm>
            <a:off x="8203996" y="1865376"/>
            <a:ext cx="3375050" cy="2615184"/>
          </a:xfrm>
          <a:prstGeom prst="rect">
            <a:avLst/>
          </a:prstGeom>
          <a:noFill/>
        </p:spPr>
        <p:txBody>
          <a:bodyPr wrap="square" anchor="t" lIns="73152" rIns="73152" tIns="36576" bIns="36576">
            <a:noAutofit/>
          </a:bodyPr>
          <a:lstStyle/>
          <a:p>
            <a:pPr algn="l">
              <a:spcBef>
                <a:spcPts val="0"/>
              </a:spcBef>
              <a:spcAft>
                <a:spcPts val="0"/>
              </a:spcAft>
            </a:pPr>
            <a:r>
              <a:rPr lang="tr-TR" sz="2400" b="0" i="0">
                <a:solidFill>
                  <a:srgbClr val="262626"/>
                </a:solidFill>
                <a:latin typeface="Calibri"/>
              </a:rPr>
              <a:t>Hava gözlem günlüğümle bugünkü konu arasındaki bir bağ</a:t>
            </a:r>
          </a:p>
        </p:txBody>
      </p:sp>
      <p:sp>
        <p:nvSpPr>
          <p:cNvPr id="21" name="Rounded Rectangle 20"/>
          <p:cNvSpPr/>
          <p:nvPr/>
        </p:nvSpPr>
        <p:spPr>
          <a:xfrm>
            <a:off x="502920" y="4782312"/>
            <a:ext cx="11185855" cy="150876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100" b="0" i="0">
                <a:solidFill>
                  <a:srgbClr val="262626"/>
                </a:solidFill>
                <a:latin typeface="Calibri"/>
              </a:rPr>
              <a:t>Form sende kalır: 18 ve 19. haftalarda aynı forma devam edeceğiz. · 4 dk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130</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124 / 217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17.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İklim değişikliğinin doğal nedenlerinden ikisini yazınız.</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Panama su yolunun kapanması Avrupa'nın iklimini nasıl etkiledi?</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XX. yüzyılda küresel sıcaklık ne kadar arttı; kriyosferde görülen bir sonucunu yazınız.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121-126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125 / 217</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17.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Çalışma kâğıdı COG9-CK-U3 Bölüm 4: iklim değişikliğinin nedenleri ve etkileriyle ilgili sorular.</a:t>
            </a:r>
          </a:p>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Kitap s. 127-128'i oku: küresel iklim değişikliğine yönelik öngörüler.</a:t>
            </a:r>
          </a:p>
          <a:p>
            <a:pPr algn="l" marL="323206" indent="-323206">
              <a:spcBef>
                <a:spcPts val="0"/>
              </a:spcBef>
              <a:spcAft>
                <a:spcPts val="1200"/>
              </a:spcAft>
            </a:pPr>
            <a:r>
              <a:rPr lang="tr-TR" sz="2600" b="1" i="0">
                <a:solidFill>
                  <a:srgbClr val="D3373A"/>
                </a:solidFill>
                <a:latin typeface="Calibri"/>
              </a:rPr>
              <a:t>•  </a:t>
            </a:r>
            <a:r>
              <a:rPr lang="tr-TR" sz="2600" b="0" i="0">
                <a:solidFill>
                  <a:srgbClr val="262626"/>
                </a:solidFill>
                <a:latin typeface="Calibri"/>
              </a:rPr>
              <a:t>Gözlem günlüğünü 15 Ocak'ta tamamla; 18. haftada derse getir (eksik gün: öğretmenin verdiği MGM çıktısı).</a:t>
            </a:r>
          </a:p>
          <a:p>
            <a:pPr algn="l" marL="323206" indent="-323206">
              <a:spcBef>
                <a:spcPts val="0"/>
              </a:spcBef>
              <a:spcAft>
                <a:spcPts val="0"/>
              </a:spcAft>
            </a:pPr>
            <a:r>
              <a:rPr lang="tr-TR" sz="2600" b="1" i="0">
                <a:solidFill>
                  <a:srgbClr val="D3373A"/>
                </a:solidFill>
                <a:latin typeface="Calibri"/>
              </a:rPr>
              <a:t>•  </a:t>
            </a:r>
            <a:r>
              <a:rPr lang="tr-TR" sz="2600" b="0" i="0">
                <a:solidFill>
                  <a:srgbClr val="262626"/>
                </a:solidFill>
                <a:latin typeface="Calibri"/>
              </a:rPr>
              <a:t>Öğrenme günlüğü formunu sakla. Kanıt dosyandaki eksikleri 22 Ocak'a kadar tamamla.</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TextBox 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126 / 217</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17. hafta · İklim Sisteminde Yaşanan Değişiklikler (I) (slayt 87-126)</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