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2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27"/>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27" Type="http://schemas.openxmlformats.org/officeDocument/2006/relationships/slide" Target="slides/slide20.xml"/><Relationship Id="rId134" Type="http://schemas.openxmlformats.org/officeDocument/2006/relationships/slide" Target="slides/slide1.xml"/><Relationship Id="rId135" Type="http://schemas.openxmlformats.org/officeDocument/2006/relationships/slide" Target="slides/slide2.xml"/><Relationship Id="rId136" Type="http://schemas.openxmlformats.org/officeDocument/2006/relationships/slide" Target="slides/slide3.xml"/><Relationship Id="rId137" Type="http://schemas.openxmlformats.org/officeDocument/2006/relationships/slide" Target="slides/slide4.xml"/><Relationship Id="rId138" Type="http://schemas.openxmlformats.org/officeDocument/2006/relationships/slide" Target="slides/slide5.xml"/><Relationship Id="rId139" Type="http://schemas.openxmlformats.org/officeDocument/2006/relationships/slide" Target="slides/slide6.xml"/><Relationship Id="rId140" Type="http://schemas.openxmlformats.org/officeDocument/2006/relationships/slide" Target="slides/slide7.xml"/><Relationship Id="rId141" Type="http://schemas.openxmlformats.org/officeDocument/2006/relationships/slide" Target="slides/slide8.xml"/><Relationship Id="rId142" Type="http://schemas.openxmlformats.org/officeDocument/2006/relationships/slide" Target="slides/slide9.xml"/><Relationship Id="rId143" Type="http://schemas.openxmlformats.org/officeDocument/2006/relationships/slide" Target="slides/slide10.xml"/><Relationship Id="rId144" Type="http://schemas.openxmlformats.org/officeDocument/2006/relationships/slide" Target="slides/slide11.xml"/><Relationship Id="rId145" Type="http://schemas.openxmlformats.org/officeDocument/2006/relationships/slide" Target="slides/slide12.xml"/><Relationship Id="rId146" Type="http://schemas.openxmlformats.org/officeDocument/2006/relationships/slide" Target="slides/slide13.xml"/><Relationship Id="rId147" Type="http://schemas.openxmlformats.org/officeDocument/2006/relationships/slide" Target="slides/slide14.xml"/><Relationship Id="rId148" Type="http://schemas.openxmlformats.org/officeDocument/2006/relationships/slide" Target="slides/slide15.xml"/><Relationship Id="rId149" Type="http://schemas.openxmlformats.org/officeDocument/2006/relationships/slide" Target="slides/slide16.xml"/><Relationship Id="rId150" Type="http://schemas.openxmlformats.org/officeDocument/2006/relationships/slide" Target="slides/slide17.xml"/><Relationship Id="rId151" Type="http://schemas.openxmlformats.org/officeDocument/2006/relationships/slide" Target="slides/slide18.xml"/><Relationship Id="rId152"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okul temelli planlama haftası olduğunu ve esaslarını öğrencinin diliyle açmak.</a:t>
            </a:r>
          </a:p>
          <a:p/>
          <a:p>
            <a:r>
              <a:t>SÜRE: 80 dakikalık akış (ders planı, 18. hafta): açılış 6 · geçiş 2 · günlüklerin karşılaştırılması 16 · özet grafik 16 (40. dk) · galeri 6 · okuma çemberi 20 · paylaşım 8 · dönem yansıtması ve teslim 6.</a:t>
            </a:r>
          </a:p>
          <a:p/>
          <a:p>
            <a:r>
              <a:t>NASIL: 'Bu hafta not yok, sınav yok: dokuz ders haftası ve ara tatil boyunca tuttuğunuz gözlem günlüklerini birleştirecek, grafiğe dökecek ve coğrafya metinleri okuyacağız.' Ürünlerin zümre dosyasına gideceğini ve 1. dönem P2 kanıtı sayılabileceğini söyleyin.</a:t>
            </a:r>
          </a:p>
          <a:p/>
          <a:p>
            <a:r>
              <a:t>KAYNAK: Zümre kararı (9. sınıfta okul temelli planlama süresi okul çevresinde gözlem ve okuma çalışmalarına; 18. hafta) ve zümre tutanağındaki esaslar (not amaçlı sınav yok; ürünler zümre kararıyla dönem performansında değerlendirilebilir; kanıtlar sınıf düzeyi sorumlusunca zümre dosyasında; okul dışı ve laboratuvar kuralları); ders planı 18. hafta.</a:t>
            </a:r>
          </a:p>
        </p:txBody>
      </p:sp>
      <p:sp>
        <p:nvSpPr>
          <p:cNvPr id="4" name="Slide Number Placeholder 3"/>
          <p:cNvSpPr>
            <a:spLocks noGrp="1"/>
          </p:cNvSpPr>
          <p:nvPr>
            <p:ph type="sldNum" idx="5" sz="quarter"/>
          </p:nvPr>
        </p:nvSpPr>
        <p:spPr/>
      </p:sp>
    </p:spTree>
  </p:cSld>
  <p:clrMapOvr>
    <a:masterClrMapping/>
  </p:clrMapOvr>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2. istasyonun (özet grafik) sonunda dersin ilk yarısı biter (40. dk).</a:t>
            </a:r>
          </a:p>
          <a:p/>
          <a:p>
            <a:r>
              <a:t>KAYNAK: Ders planı 18.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Günlüğün kapsadığı süreyi göstermek, dokuz haftalık emeği takdir etmek (D3 çalışkanlık) ve veri kurallarını koymak.</a:t>
            </a:r>
          </a:p>
          <a:p/>
          <a:p>
            <a:r>
              <a:t>NASIL: Şeridi gösterin: 9 Kasım'da 9. haftada başladık, ara tatil dâhil 15 Ocak'a kadar on hafta kayıt tuttuk. Günlüğü düzenli tutan öğrencileri isim vermeden takdir edin. Öğrenciler günlüklerini açar, eksik günlerini işaretler. Kurallar: eksik gün grubun öbür günlüklerinden kaynağıyla doldurulur; hiçbir değer tahminle yazılmaz.</a:t>
            </a:r>
          </a:p>
          <a:p/>
          <a:p>
            <a:r>
              <a:t>KAYNAK: Kitap s. 81 'Hava Olaylarını Gözlemleyerek Tahmin Edebilme' uygulaması ve s. 87 'Hava Olaylarının Gözlenmesi' etkinliği (günlüğün sütunları); ders planı 9. ve 18. hafta.</a:t>
            </a:r>
          </a:p>
        </p:txBody>
      </p:sp>
      <p:sp>
        <p:nvSpPr>
          <p:cNvPr id="4" name="Slide Number Placeholder 3"/>
          <p:cNvSpPr>
            <a:spLocks noGrp="1"/>
          </p:cNvSpPr>
          <p:nvPr>
            <p:ph type="sldNum" idx="5" sz="quarter"/>
          </p:nvPr>
        </p:nvSpPr>
        <p:spPr/>
      </p:sp>
    </p:spTree>
  </p:cSld>
  <p:clrMapOvr>
    <a:masterClrMapping/>
  </p:clrMapOvr>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bu haftaya özgü rolleri dağıtmak.</a:t>
            </a:r>
          </a:p>
          <a:p/>
          <a:p>
            <a:r>
              <a:t>SÜRE: Geçiş 2 dk.</a:t>
            </a:r>
          </a:p>
          <a:p/>
          <a:p>
            <a:r>
              <a:t>NASIL: Sıralar 4'lü adalara çevrilir; malzeme sorumluları karşılaştırma tablosunu ve A3 grafik kâğıdını alır. Günlük tutmamış ya da eksik tutmuş öğrenci 'veri birleştirici' olur — boş oturmaz. 5 kişilik grupta beşinci üye zaman ve malzeme sorumlusudur. Günlükler masanın ortasına konur.</a:t>
            </a:r>
          </a:p>
          <a:p/>
          <a:p>
            <a:r>
              <a:t>KAYNAK: Ders planı 18. hafta 2. aşama ve sınıf yönetimi notu.</a:t>
            </a:r>
          </a:p>
        </p:txBody>
      </p:sp>
      <p:sp>
        <p:nvSpPr>
          <p:cNvPr id="4" name="Slide Number Placeholder 3"/>
          <p:cNvSpPr>
            <a:spLocks noGrp="1"/>
          </p:cNvSpPr>
          <p:nvPr>
            <p:ph type="sldNum" idx="5" sz="quarter"/>
          </p:nvPr>
        </p:nvSpPr>
        <p:spPr/>
      </p:sp>
    </p:spTree>
  </p:cSld>
  <p:clrMapOvr>
    <a:masterClrMapping/>
  </p:clrMapOvr>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Grubun günlüklerinden haftalık karşılaştırma tablosunu kurmak (KB2.11, MAB4, E3.7).</a:t>
            </a:r>
          </a:p>
          <a:p/>
          <a:p>
            <a:r>
              <a:t>SÜRE: Günlüklerin karşılaştırılması 16 dk: haftalık değerler 10 dk · etki notlarının sınıflandırılması 4 dk · farklı değerlerin tartışılması 2 dk.</a:t>
            </a:r>
          </a:p>
          <a:p/>
          <a:p>
            <a:r>
              <a:t>NASIL: Hesaplayıcı her hafta için grubun günlüklerine bakar; yazıcı tabloya işler. Dolaşırken kaynağı olmayan değerin yazılmamasını hatırlatın. Aynı gün için farklı değer yazan üyeler varsa 3. adımda tartışılır (ölçüm mü, kaynak mı, saat mi farklı?).</a:t>
            </a:r>
          </a:p>
          <a:p/>
          <a:p>
            <a:r>
              <a:t>KAYNAK: Ders planı 18. hafta 3. aşama (karşılaştırma tablosu).</a:t>
            </a:r>
          </a:p>
        </p:txBody>
      </p:sp>
      <p:sp>
        <p:nvSpPr>
          <p:cNvPr id="4" name="Slide Number Placeholder 3"/>
          <p:cNvSpPr>
            <a:spLocks noGrp="1"/>
          </p:cNvSpPr>
          <p:nvPr>
            <p:ph type="sldNum" idx="5" sz="quarter"/>
          </p:nvPr>
        </p:nvSpPr>
        <p:spPr/>
      </p:sp>
    </p:spTree>
  </p:cSld>
  <p:clrMapOvr>
    <a:masterClrMapping/>
  </p:clrMapOvr>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Günlükteki 'günlük hayata etkisi' notlarını beş başlıkta sınıflandırmak (süreç: COĞ.9.3.1 ilişkilendirme ve çıkarımın tekrarı).</a:t>
            </a:r>
          </a:p>
          <a:p/>
          <a:p>
            <a:r>
              <a:t>NASIL: Her not bir başlığa yazılır; bir not iki başlığa da girebilir. Kartlardaki örnekler kitaptan (9-10. haftalarda okuduğumuz sayfalar); grubun kendi notları bunların yerini alır.</a:t>
            </a:r>
          </a:p>
          <a:p/>
          <a:p>
            <a:r>
              <a:t>BEKLENEN CEVAP: Örnek: 'Yağmur vardı, servis geç geldi' → ulaşım; 'Mont giydim' → giyim; 'Kalorifer erken yandı' → enerji; 'Bahçe teneffüsü kaldı' → okul; 'Soğuk algınlığı' → sağlık.</a:t>
            </a:r>
          </a:p>
          <a:p/>
          <a:p>
            <a:r>
              <a:t>KAYNAK: Kitap s. 76 (Başlarken), s. 77 (Konuya Başlarken metni), s. 78 (sıcaklık), s. 81 (Sis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Tablonun nasıl doldurulacağını ve değerlerin neden farklı olabileceğini ölçütlerle göstermek (örnek sayı verilmez — veri grubun günlüğündedir).</a:t>
            </a:r>
          </a:p>
          <a:p/>
          <a:p>
            <a:r>
              <a:t>NASIL: Grupları dolaşırken bu ölçütlere göre geri bildirim verin. 'Farklı değer' tartışmasında üç olası nedeni sorun; sınıfın günlüklerinde hangisinin geçerli olduğunu gruplar kendisi bulur.</a:t>
            </a:r>
          </a:p>
          <a:p/>
          <a:p>
            <a:r>
              <a:t>BEKLENEN CEVAP: Haftanın en yüksek değeri o haftanın günlük en yüksek değerlerinin en büyüğü, en düşük değeri günlük en düşük değerlerin en küçüğüdür; yağışlı gün, hava durumu sütununda yağış (yağmur, kar, sağanak) yazılan gündür; en sık yön en çok tekrarlanan rüzgâr yönüdür. Farklı değerlerin nedenleri: termometrenin yeri (güneşte-gölgede), ölçüm saati, kaynak (kendi ölçümü ya da MGM'nin il/ilçe değeri) ve ölçüm yerinin kent içinde olması.</a:t>
            </a:r>
          </a:p>
          <a:p/>
          <a:p>
            <a:r>
              <a:t>KAYNAK: Kitap s. 78 (sıcaklığın ölçülmesi: termometrenin yeri ve farklı vakitlerde ölçüm), s. 100 (kentsel ısı adası). Hesap ölçütleri ders planı 18. hafta (karşılaştırma tablosu).</a:t>
            </a:r>
          </a:p>
        </p:txBody>
      </p:sp>
      <p:sp>
        <p:nvSpPr>
          <p:cNvPr id="4" name="Slide Number Placeholder 3"/>
          <p:cNvSpPr>
            <a:spLocks noGrp="1"/>
          </p:cNvSpPr>
          <p:nvPr>
            <p:ph type="sldNum" idx="5" sz="quarter"/>
          </p:nvPr>
        </p:nvSpPr>
        <p:spPr/>
      </p:sp>
    </p:spTree>
  </p:cSld>
  <p:clrMapOvr>
    <a:masterClrMapping/>
  </p:clrMapOvr>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Haftalık değerlerden özet grafiği çizmek (SBAB11.2, OB7): iki çizgi + sütun, iki eksen.</a:t>
            </a:r>
          </a:p>
          <a:p/>
          <a:p>
            <a:r>
              <a:t>SÜRE: Özet grafik 16 dk: çizim 11 dk · karşılaştırma cümlesi 5 dk. 40. dakika bu aşamanın sonudur.</a:t>
            </a:r>
          </a:p>
          <a:p/>
          <a:p>
            <a:r>
              <a:t>NASIL: Grafik kâğıdında haftalık eksen hazırdır. Ölçeği grup seçer: sıcaklık ekseni grubun en düşük değerinin biraz altından en yüksek değerinin biraz üstüne kadar, eşit aralıklarla; eksi değer varsa 0 °C çizgisi belirgin çizilir. Sağ eksen 0'dan başlar, bir haftadaki kayıt günü sayısını aşamaz. Slayttaki grafik boştur: değerler grubun günlüğündedir. 15-16. haftadaki iklim grafiği (Girne, s. 119) ile aynı okuma ilkeleri.</a:t>
            </a:r>
          </a:p>
          <a:p/>
          <a:p>
            <a:r>
              <a:t>KAYNAK: Ders planı 18. hafta 4. aşama (sol eksen sıcaklık iki çizgi, sağ eksen yağışlı gün sütun; başlık, birim, kaynak). Kitap s. 119 'Sıcaklık ve Yağış Grafikleri Nasıl Okunur?' bilgi kutusu (grafik okuma ilkeleri).</a:t>
            </a:r>
          </a:p>
        </p:txBody>
      </p:sp>
      <p:sp>
        <p:nvSpPr>
          <p:cNvPr id="4" name="Slide Number Placeholder 3"/>
          <p:cNvSpPr>
            <a:spLocks noGrp="1"/>
          </p:cNvSpPr>
          <p:nvPr>
            <p:ph type="sldNum" idx="5" sz="quarter"/>
          </p:nvPr>
        </p:nvSpPr>
        <p:spPr/>
      </p:sp>
    </p:spTree>
  </p:cSld>
  <p:clrMapOvr>
    <a:masterClrMapping/>
  </p:clrMapOvr>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Hava durumu ortalamalarını yaşadığımız yerin iklim özellikleriyle karşılaştırmak (hava durumu → iklim bağı; s. 87 3. sorunun on haftalık sürümü).</a:t>
            </a:r>
          </a:p>
          <a:p/>
          <a:p>
            <a:r>
              <a:t>NASIL: Dört okuma sorusunu gruplara sorun; sözcü alttaki cümle kalıbıyla grubun karşılaştırma cümlesini yazar. 9. haftadaki ön değerlendirmede yazdığınız 'yaşadığım yerin iklim özellikleri' listesini ve 15. haftadaki iklim türü bilgisini hatırlatın. Rüzgâr sorusu kitabın s. 114 bilgisini günlükle sınamaktır.</a:t>
            </a:r>
          </a:p>
          <a:p/>
          <a:p>
            <a:r>
              <a:t>KAYNAK: Kitap s. 87 (Hava Olaylarının Gözlenmesi, 3. soru birebir), s. 114 (Türkiye'de rüzgârlar), s. 119 (grafik okuma); ders planı 18. hafta 4. aşama (cümle kalıbı).</a:t>
            </a:r>
          </a:p>
        </p:txBody>
      </p:sp>
      <p:sp>
        <p:nvSpPr>
          <p:cNvPr id="4" name="Slide Number Placeholder 3"/>
          <p:cNvSpPr>
            <a:spLocks noGrp="1"/>
          </p:cNvSpPr>
          <p:nvPr>
            <p:ph type="sldNum" idx="5" sz="quarter"/>
          </p:nvPr>
        </p:nvSpPr>
        <p:spPr/>
      </p:sp>
    </p:spTree>
  </p:cSld>
  <p:clrMapOvr>
    <a:masterClrMapping/>
  </p:clrMapOvr>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Grafiği ölçütlerle denetlemek; doğru yorumun nasıl kurulacağını örneklemek. Veri grubun günlüğündedir: slaytta sayı yoktur, yorumlar 'grafiğiniz şunu gösteriyorsa' biçimindedir.</a:t>
            </a:r>
          </a:p>
          <a:p/>
          <a:p>
            <a:r>
              <a:t>NASIL: Gruplar sol listeyle kendi grafiğini işaretler. Sağdaki yorumlardan grubun verisine uyanı seçip kendi sayılarıyla yeniden yazar. Verisi uymayan yorum kullanılmaz.</a:t>
            </a:r>
          </a:p>
          <a:p/>
          <a:p>
            <a:r>
              <a:t>BEKLENEN CEVAP: Kasımdan ocağa sıcaklığın genel olarak düşmesi beklenir (mevsim etkisi): 21 Aralık'ta kuzey yarım kürede kış başlar ve en uzun gece yaşanır (s. 97). Haftadan haftaya iniş çıkışlar hava durumudur; on haftalık kayıt iklim değildir, ama mevsimin genel gidişini gösterir (s. 76-77). Kuzeyli rüzgârlarla sıcaklığın düştüğü haftalar kitabın s. 114 bilgisini destekler.</a:t>
            </a:r>
          </a:p>
          <a:p/>
          <a:p>
            <a:r>
              <a:t>KAYNAK: Kitap s. 76 (tek olay ile uzun yıllar ayrımı), s. 77 (iklim tanımı), s. 97 (21 Aralık), s. 114 (kuzeyden esen rüzgârlar ve lodos). Grafik ölçütleri ders planı 18. hafta.</a:t>
            </a:r>
          </a:p>
        </p:txBody>
      </p:sp>
      <p:sp>
        <p:nvSpPr>
          <p:cNvPr id="4" name="Slide Number Placeholder 3"/>
          <p:cNvSpPr>
            <a:spLocks noGrp="1"/>
          </p:cNvSpPr>
          <p:nvPr>
            <p:ph type="sldNum" idx="5" sz="quarter"/>
          </p:nvPr>
        </p:nvSpPr>
        <p:spPr/>
      </p:sp>
    </p:spTree>
  </p:cSld>
  <p:clrMapOvr>
    <a:masterClrMapping/>
  </p:clrMapOvr>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grafiklerini birbirleriyle karşılaştırması; benzerlik ve farkı fark etmek.</a:t>
            </a:r>
          </a:p>
          <a:p/>
          <a:p>
            <a:r>
              <a:t>SÜRE: Galeri 6 dk: asma 1 dk · iki dalga 2 × 2 dk · iki sözcü 1 dk.</a:t>
            </a:r>
          </a:p>
          <a:p/>
          <a:p>
            <a:r>
              <a:t>NASIL: Malzeme sorumluları grafikleri panoya asar. Gruplar iki dalga hâlinde, saat yönünde tek yönlü gezer; her öğrenci başka bir grubun grafiğine bir yapışkan not bırakır: 'benzeyen' ya da 'farklı olan'. Son dakikada iki sözcü kendi grafiğini açıklar. Farklı gruplar aynı haftalarda farklı değer bulduysa nedenini sorun (ölçüm yeri, saat, kaynak).</a:t>
            </a:r>
          </a:p>
          <a:p/>
          <a:p>
            <a:r>
              <a:t>BEKLENEN CEVAP: Beklenen gözlem: grafiklerin genel gidişi benzer (aynı yer, aynı haftalar); ayrıntıda farklar var (farklı ölçüm saati ve kaynak).</a:t>
            </a:r>
          </a:p>
          <a:p/>
          <a:p>
            <a:r>
              <a:t>KAYNAK: Ders planı 18. hafta 5. aşama.</a:t>
            </a:r>
          </a:p>
        </p:txBody>
      </p:sp>
      <p:sp>
        <p:nvSpPr>
          <p:cNvPr id="4" name="Slide Number Placeholder 3"/>
          <p:cNvSpPr>
            <a:spLocks noGrp="1"/>
          </p:cNvSpPr>
          <p:nvPr>
            <p:ph type="sldNum" idx="5" sz="quarter"/>
          </p:nvPr>
        </p:nvSpPr>
        <p:spPr/>
      </p:sp>
    </p:spTree>
  </p:cSld>
  <p:clrMapOvr>
    <a:masterClrMapping/>
  </p:clrMapOvr>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Bir coğrafya metnini rol dağılımıyla çözümlemek ve gözlem günlüğüyle bağ kurmak (OB1, OB5).</a:t>
            </a:r>
          </a:p>
          <a:p/>
          <a:p>
            <a:r>
              <a:t>SÜRE: Okuma çemberi 20 dk: bireysel okuma ve rol notu 8 dk · çember (her rol 2 dk) 10 dk · grup çıkarımı 2 dk.</a:t>
            </a:r>
          </a:p>
          <a:p/>
          <a:p>
            <a:r>
              <a:t>NASIL: Her gruba bir metin ve rol kartları verin. Dolaşırken bağlantı kurucuya 'Günlüğünüzde buna benzer bir gün var mıydı?' diye sorun. Çemberde zaman sorumlusu her rolü 2 dakikayla sınırlar; yazıcı grubun tek cümlelik çıkarımını yazar.</a:t>
            </a:r>
          </a:p>
          <a:p/>
          <a:p>
            <a:r>
              <a:t>KAYNAK: Ders planı 18. hafta 6. aşama (okuma çemberi rolleri).</a:t>
            </a:r>
          </a:p>
        </p:txBody>
      </p:sp>
      <p:sp>
        <p:nvSpPr>
          <p:cNvPr id="4" name="Slide Number Placeholder 3"/>
          <p:cNvSpPr>
            <a:spLocks noGrp="1"/>
          </p:cNvSpPr>
          <p:nvPr>
            <p:ph type="sldNum" idx="5" sz="quarter"/>
          </p:nvPr>
        </p:nvSpPr>
        <p:spPr/>
      </p:sp>
    </p:spTree>
  </p:cSld>
  <p:clrMapOvr>
    <a:masterClrMapping/>
  </p:clrMapOvr>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Sekiz grubun sekiz metnini göstermek.</a:t>
            </a:r>
          </a:p>
          <a:p/>
          <a:p>
            <a:r>
              <a:t>NASIL: Metinler öğretmence dağıtılır: kısa metinler (s. 76, s. 88) okuma desteği gereken gruplara. Sekizinci metni EBA ya da MEBİ'deki 9. sınıf coğrafya 3. ünite içeriklerinden siz seçersiniz; önceden okuyup uygunluğunu görün ve çıktısını getirin (öğrenci telefonu kullanılmaz). Dış kitap satın aldırılmaz. Her metnin yanına bir 'gözlem günlüğüyle bağ' sorusu yazılır.</a:t>
            </a:r>
          </a:p>
          <a:p/>
          <a:p>
            <a:r>
              <a:t>KAYNAK: Kitabın 2026-2027 baskısı (başlıklar birebir, basılı sayfalar); ders planı 18. hafta materyal listesi.</a:t>
            </a:r>
          </a:p>
        </p:txBody>
      </p:sp>
      <p:sp>
        <p:nvSpPr>
          <p:cNvPr id="4" name="Slide Number Placeholder 3"/>
          <p:cNvSpPr>
            <a:spLocks noGrp="1"/>
          </p:cNvSpPr>
          <p:nvPr>
            <p:ph type="sldNum" idx="5" sz="quarter"/>
          </p:nvPr>
        </p:nvSpPr>
        <p:spPr/>
      </p:sp>
    </p:spTree>
  </p:cSld>
  <p:clrMapOvr>
    <a:masterClrMapping/>
  </p:clrMapOvr>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Rol notlarının nasıl yazılacağını, okuma listesinde olmayan kısa bir kitap metniyle örneklemek (model).</a:t>
            </a:r>
          </a:p>
          <a:p/>
          <a:p>
            <a:r>
              <a:t>NASIL: Çember başlamadan önce ya da ilk 8 dakikada takılan gruplara gösterin. Model metin kısa olduğundan rol notları da kısadır; uzun metinlerde ana fikir yine iki cümleyi geçmez.</a:t>
            </a:r>
          </a:p>
          <a:p/>
          <a:p>
            <a:r>
              <a:t>BEKLENEN CEVAP: Özetleyici: sis, sıcak ve soğuk havanın karşılaşması ya da sıcak-nemli havanın soğuk zeminle teması sonucu oluşur; görüş mesafesini azaltarak deniz, kara ve hava ulaşımını aksatır. Kavram avcısı: sis, hava kütlesi, görüş mesafesi. Bağlantı kurucu: günlüğümüzde sisli bir sabah var mıydı, o gün ulaşım aksadı mı? Soru soran: sis neden daha çok sabahları görülür? Sisli havada Boğaz'da gemiler nasıl güvenli geçer? Görselleştirici: sıcak-nemli hava + soğuk zemin → yoğuşma → sis → görüş azalır → ulaşım aksar.</a:t>
            </a:r>
          </a:p>
          <a:p/>
          <a:p>
            <a:r>
              <a:t>KAYNAK: Kitap s. 81 Sis bilgi kutusu (metin birebir), s. 80 (yoğuşma: sis, bulut ve yağış). Soru soranın soruları açık uçlu örnektir; cevapları metinde yoktur.</a:t>
            </a:r>
          </a:p>
        </p:txBody>
      </p:sp>
      <p:sp>
        <p:nvSpPr>
          <p:cNvPr id="4" name="Slide Number Placeholder 3"/>
          <p:cNvSpPr>
            <a:spLocks noGrp="1"/>
          </p:cNvSpPr>
          <p:nvPr>
            <p:ph type="sldNum" idx="5" sz="quarter"/>
          </p:nvPr>
        </p:nvSpPr>
        <p:spPr/>
      </p:sp>
    </p:spTree>
  </p:cSld>
  <p:clrMapOvr>
    <a:masterClrMapping/>
  </p:clrMapOvr>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Grupların okuma çıkarımlarını paylaşması ve ortak izleği bulmak.</a:t>
            </a:r>
          </a:p>
          <a:p/>
          <a:p>
            <a:r>
              <a:t>SÜRE: Paylaşım 8 dk: dört sözcü 1,5'er dk · ortak izlek 2 dk.</a:t>
            </a:r>
          </a:p>
          <a:p/>
          <a:p>
            <a:r>
              <a:t>NASIL: İsim kartıyla dört grup sözcüsü seçin; kalan dört grubun çıkarım cümlesi panoya asılır. Sonda tek soruyu sorun: 'Bütün metinlerin ortak fikri ne?' Öğrenciler iki metnin çıkarımını defterine yazar.</a:t>
            </a:r>
          </a:p>
          <a:p/>
          <a:p>
            <a:r>
              <a:t>BEKLENEN CEVAP: Ortak izlek: hava olayları ve iklim insan hayatını biçimlendirir (s. 89'daki iklim cümlesi).</a:t>
            </a:r>
          </a:p>
          <a:p/>
          <a:p>
            <a:r>
              <a:t>KAYNAK: Ders planı 18. hafta 7. aşama.</a:t>
            </a:r>
          </a:p>
        </p:txBody>
      </p:sp>
      <p:sp>
        <p:nvSpPr>
          <p:cNvPr id="4" name="Slide Number Placeholder 3"/>
          <p:cNvSpPr>
            <a:spLocks noGrp="1"/>
          </p:cNvSpPr>
          <p:nvPr>
            <p:ph type="sldNum" idx="5" sz="quarter"/>
          </p:nvPr>
        </p:nvSpPr>
        <p:spPr/>
      </p:sp>
    </p:spTree>
  </p:cSld>
  <p:clrMapOvr>
    <a:masterClrMapping/>
  </p:clrMapOvr>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Her metin için ana fikir ve günlükle bağın örneğini göstermek; ortak izleği kitabın cümlesiyle bağlamak.</a:t>
            </a:r>
          </a:p>
          <a:p/>
          <a:p>
            <a:r>
              <a:t>NASIL: Sözcülerden sonra açın. Bağ sütunu örnektir: grubun kendi günlüğünden kurduğu bağ doğrudur.</a:t>
            </a:r>
          </a:p>
          <a:p/>
          <a:p>
            <a:r>
              <a:t>BEKLENEN CEVAP: Satırlar slayttaki gibi. Ortak izlek: iklim, doğal çevreyi biçimlendirir, beşerî sistemleri şekillendirir, canlıların yaşam koşullarını belirler (s. 89).</a:t>
            </a:r>
          </a:p>
          <a:p/>
          <a:p>
            <a:r>
              <a:t>KAYNAK: Ana fikirler kitabın ilgili sayfalarından (s. 76, 85, 88, 100, 117, 123, 127) özetlendi; ortak izlek s. 89 (birebir).</a:t>
            </a:r>
          </a:p>
        </p:txBody>
      </p:sp>
      <p:sp>
        <p:nvSpPr>
          <p:cNvPr id="4" name="Slide Number Placeholder 3"/>
          <p:cNvSpPr>
            <a:spLocks noGrp="1"/>
          </p:cNvSpPr>
          <p:nvPr>
            <p:ph type="sldNum" idx="5" sz="quarter"/>
          </p:nvPr>
        </p:nvSpPr>
        <p:spPr/>
      </p:sp>
    </p:spTree>
  </p:cSld>
  <p:clrMapOvr>
    <a:masterClrMapping/>
  </p:clrMapOvr>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Dönemi öz yansıtmayla kapatmak (SDB1.3); programın öğrenme günlüğü aracı (17. haftada başlayan form).</a:t>
            </a:r>
          </a:p>
          <a:p/>
          <a:p>
            <a:r>
              <a:t>SÜRE: Dönem yansıtması ve teslim 6 dk: yansıtma 4 dk · ürün teslimi ve duyurular 2 dk.</a:t>
            </a:r>
          </a:p>
          <a:p/>
          <a:p>
            <a:r>
              <a:t>NASIL: Sorular 17. haftada dağıtılan öğrenme günlüğü formuna yazılır; form öğrencide kalır, 19. haftada son kayıt yapılır. Doğru-yanlış yoktur: somut bir konu ve kanıt istenir.</a:t>
            </a:r>
          </a:p>
          <a:p/>
          <a:p>
            <a:r>
              <a:t>BEKLENEN CEVAP: Tam bir yansıtma: 1) bir konu adı + kendi ürününden bir kanıt (ör. 'iklim grafiği çizmeyi öğrendim: 16. haftadaki grafiğim'); 2) bir konu ya da beceri + nedeni; 3) uygulanabilir bir hedef (ör. 'her hafta kitaptaki haritaları deftere çizeceğim').</a:t>
            </a:r>
          </a:p>
          <a:p/>
          <a:p>
            <a:r>
              <a:t>KAYNAK: Ders planı 18. hafta 8. aşama (üç yansıtma sorusu); program (2026) öğrenme kanıtları: öğrenme günlüğü.</a:t>
            </a:r>
          </a:p>
        </p:txBody>
      </p:sp>
      <p:sp>
        <p:nvSpPr>
          <p:cNvPr id="4" name="Slide Number Placeholder 3"/>
          <p:cNvSpPr>
            <a:spLocks noGrp="1"/>
          </p:cNvSpPr>
          <p:nvPr>
            <p:ph type="sldNum" idx="5" sz="quarter"/>
          </p:nvPr>
        </p:nvSpPr>
        <p:spPr/>
      </p:sp>
    </p:spTree>
  </p:cSld>
  <p:clrMapOvr>
    <a:masterClrMapping/>
  </p:clrMapOvr>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ürünlerini zümre dosyası zarfına toplamak.</a:t>
            </a:r>
          </a:p>
          <a:p/>
          <a:p>
            <a:r>
              <a:t>NASIL: Malzeme sorumluları üç ürünü zarfa koyar. Öğrenci adı yalnız zarfın içindeki kanıt listesinde yazılır; liste sesli okunmaz. Zarf sınıf düzeyi sorumlusuna teslim edilir; kanıtlar yıl sonu zümre toplantısında değerlendirilir. Gözlem günlüğü öğrencide kalır; isteyen fotokopisini verir.</a:t>
            </a:r>
          </a:p>
          <a:p/>
          <a:p>
            <a:r>
              <a:t>KAYNAK: Zümre tutanağındaki okul temelli planlama esasları (kanıtlar sınıf düzeyi sorumlusunca zümre dosyasında); ders planı 18. hafta 8. aşama ve ölçme bölümü.</a:t>
            </a:r>
          </a:p>
        </p:txBody>
      </p:sp>
      <p:sp>
        <p:nvSpPr>
          <p:cNvPr id="4" name="Slide Number Placeholder 3"/>
          <p:cNvSpPr>
            <a:spLocks noGrp="1"/>
          </p:cNvSpPr>
          <p:nvPr>
            <p:ph type="sldNum" idx="5" sz="quarter"/>
          </p:nvPr>
        </p:nvSpPr>
        <p:spPr/>
      </p:sp>
    </p:spTree>
  </p:cSld>
  <p:clrMapOvr>
    <a:masterClrMapping/>
  </p:clrMapOvr>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Tatil öncesi duyuruları yapmak; 19. haftaya hafif hazırlık.</a:t>
            </a:r>
          </a:p>
          <a:p/>
          <a:p>
            <a:r>
              <a:t>NASIL: 22 Ocak dönem sonu, karneler. Tatilde ödev verilmez; s. 131 hazırlığı isteğe bağlı ve hafiftir (bilgi görselinin amacı). Bilgi toplamada telefon gerekmez: okul kütüphanesi ve EBA.</a:t>
            </a:r>
          </a:p>
          <a:p/>
          <a:p>
            <a:r>
              <a:t>KAYNAK: Ders planı 18. hafta ev çalışması ve notlar; kitap s. 131 'Gelecek Derse Hazırlık' (performans görevi hazırlığı).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7A4EA0"/>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18.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18</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Okul Temelli Planlama: Gözlem Günlükleri ve Coğrafya Okumaları</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18-22 Ocak 2027 · 2 ders saati · 1. dönemin son haftası</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OKUL TEMELLİ PLANLAMA · ZÜMRE KARARI</a:t>
            </a:r>
          </a:p>
        </p:txBody>
      </p:sp>
      <p:sp>
        <p:nvSpPr>
          <p:cNvPr id="10" name="TextBox 9"/>
          <p:cNvSpPr txBox="1"/>
          <p:nvPr/>
        </p:nvSpPr>
        <p:spPr>
          <a:xfrm>
            <a:off x="3063240" y="2532888"/>
            <a:ext cx="8412480" cy="868680"/>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Coğrafya okumaları ve hava olayları gözlem günlüğü</a:t>
            </a:r>
          </a:p>
        </p:txBody>
      </p:sp>
      <p:sp>
        <p:nvSpPr>
          <p:cNvPr id="11" name="TextBox 10"/>
          <p:cNvSpPr txBox="1"/>
          <p:nvPr/>
        </p:nvSpPr>
        <p:spPr>
          <a:xfrm>
            <a:off x="3063240" y="344728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Uygulama esasları</a:t>
            </a:r>
          </a:p>
        </p:txBody>
      </p:sp>
      <p:sp>
        <p:nvSpPr>
          <p:cNvPr id="12" name="TextBox 11"/>
          <p:cNvSpPr txBox="1"/>
          <p:nvPr/>
        </p:nvSpPr>
        <p:spPr>
          <a:xfrm>
            <a:off x="3063240" y="3813048"/>
            <a:ext cx="8412480" cy="2112264"/>
          </a:xfrm>
          <a:prstGeom prst="rect">
            <a:avLst/>
          </a:prstGeom>
          <a:noFill/>
        </p:spPr>
        <p:txBody>
          <a:bodyPr wrap="square" anchor="t" lIns="73152" rIns="73152" tIns="36576" bIns="36576">
            <a:noAutofit/>
          </a:bodyPr>
          <a:lstStyle/>
          <a:p>
            <a:pPr algn="l" marL="248620" indent="-248620">
              <a:spcBef>
                <a:spcPts val="0"/>
              </a:spcBef>
              <a:spcAft>
                <a:spcPts val="500"/>
              </a:spcAft>
            </a:pPr>
            <a:r>
              <a:rPr lang="tr-TR" sz="2000" b="1" i="0">
                <a:solidFill>
                  <a:srgbClr val="FCC021"/>
                </a:solidFill>
                <a:latin typeface="Calibri"/>
              </a:rPr>
              <a:t>•  </a:t>
            </a:r>
            <a:r>
              <a:rPr lang="tr-TR" sz="2000" b="0" i="0">
                <a:solidFill>
                  <a:srgbClr val="FFFFFF"/>
                </a:solidFill>
                <a:latin typeface="Calibri"/>
              </a:rPr>
              <a:t>Not amaçlı sınav yapılmaz.</a:t>
            </a:r>
          </a:p>
          <a:p>
            <a:pPr algn="l" marL="248620" indent="-248620">
              <a:spcBef>
                <a:spcPts val="0"/>
              </a:spcBef>
              <a:spcAft>
                <a:spcPts val="500"/>
              </a:spcAft>
            </a:pPr>
            <a:r>
              <a:rPr lang="tr-TR" sz="2000" b="1" i="0">
                <a:solidFill>
                  <a:srgbClr val="FCC021"/>
                </a:solidFill>
                <a:latin typeface="Calibri"/>
              </a:rPr>
              <a:t>•  </a:t>
            </a:r>
            <a:r>
              <a:rPr lang="tr-TR" sz="2000" b="0" i="0">
                <a:solidFill>
                  <a:srgbClr val="FFFFFF"/>
                </a:solidFill>
                <a:latin typeface="Calibri"/>
              </a:rPr>
              <a:t>Ürünlerimiz zümre dosyasına girer; 1. dönem ders etkinliklerine katılım kanıtı olabilir.</a:t>
            </a:r>
          </a:p>
          <a:p>
            <a:pPr algn="l" marL="248620" indent="-248620">
              <a:spcBef>
                <a:spcPts val="0"/>
              </a:spcBef>
              <a:spcAft>
                <a:spcPts val="500"/>
              </a:spcAft>
            </a:pPr>
            <a:r>
              <a:rPr lang="tr-TR" sz="2000" b="1" i="0">
                <a:solidFill>
                  <a:srgbClr val="FCC021"/>
                </a:solidFill>
                <a:latin typeface="Calibri"/>
              </a:rPr>
              <a:t>•  </a:t>
            </a:r>
            <a:r>
              <a:rPr lang="tr-TR" sz="2000" b="0" i="0">
                <a:solidFill>
                  <a:srgbClr val="FFFFFF"/>
                </a:solidFill>
                <a:latin typeface="Calibri"/>
              </a:rPr>
              <a:t>Çalışma sınıf içindedir: okul dışına çıkılmaz, laboratuvar gerekmez.</a:t>
            </a:r>
          </a:p>
          <a:p>
            <a:pPr algn="l" marL="248620" indent="-248620">
              <a:spcBef>
                <a:spcPts val="0"/>
              </a:spcBef>
              <a:spcAft>
                <a:spcPts val="0"/>
              </a:spcAft>
            </a:pPr>
            <a:r>
              <a:rPr lang="tr-TR" sz="2000" b="1" i="0">
                <a:solidFill>
                  <a:srgbClr val="FCC021"/>
                </a:solidFill>
                <a:latin typeface="Calibri"/>
              </a:rPr>
              <a:t>•  </a:t>
            </a:r>
            <a:r>
              <a:rPr lang="tr-TR" sz="2000" b="0" i="0">
                <a:solidFill>
                  <a:srgbClr val="FFFFFF"/>
                </a:solidFill>
                <a:latin typeface="Calibri"/>
              </a:rPr>
              <a:t>Kaynaklar: kendi gözlem günlüklerimiz, ders kitabı ve Bakanlık platformları.</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3. Ünite (B): İklim Türleri ve İklim Değişiklikleri</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127 / 217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18.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Karşılaştır</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On haftalık günlüklerimiz</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Grafiğe dök</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Sıcaklık çizgisi, yağışlı gün sütunu</a:t>
            </a:r>
          </a:p>
        </p:txBody>
      </p:sp>
      <p:sp>
        <p:nvSpPr>
          <p:cNvPr id="13" name="Oval 12"/>
          <p:cNvSpPr/>
          <p:nvPr/>
        </p:nvSpPr>
        <p:spPr>
          <a:xfrm>
            <a:off x="5711798"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Galeri</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Grafiklerimiz panoda</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Okuma çemberi</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Beş rol, bir metin</a:t>
            </a:r>
          </a:p>
        </p:txBody>
      </p:sp>
      <p:sp>
        <p:nvSpPr>
          <p:cNvPr id="19" name="Oval 18"/>
          <p:cNvSpPr/>
          <p:nvPr/>
        </p:nvSpPr>
        <p:spPr>
          <a:xfrm>
            <a:off x="10266606" y="1828800"/>
            <a:ext cx="768096" cy="768096"/>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Yansıt ve teslim et</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Dönemi değerlendir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128 / 217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On hafta, bir günlük</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350" b="1" i="0">
                <a:solidFill>
                  <a:srgbClr val="FFFFFF"/>
                </a:solidFill>
                <a:latin typeface="Calibri"/>
              </a:rPr>
              <a:t>OKUL TEMELLİ PLANLAMA</a:t>
            </a:r>
          </a:p>
        </p:txBody>
      </p:sp>
      <p:sp>
        <p:nvSpPr>
          <p:cNvPr id="6" name="Rounded Rectangle 5"/>
          <p:cNvSpPr/>
          <p:nvPr/>
        </p:nvSpPr>
        <p:spPr>
          <a:xfrm>
            <a:off x="502920"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9. hf</a:t>
            </a:r>
          </a:p>
          <a:p>
            <a:pPr algn="ctr">
              <a:spcBef>
                <a:spcPts val="0"/>
              </a:spcBef>
              <a:spcAft>
                <a:spcPts val="0"/>
              </a:spcAft>
            </a:pPr>
            <a:r>
              <a:rPr lang="tr-TR" sz="1600" b="0" i="0">
                <a:solidFill>
                  <a:srgbClr val="FFFFFF"/>
                </a:solidFill>
                <a:latin typeface="Calibri"/>
              </a:rPr>
              <a:t>9 Kas</a:t>
            </a:r>
          </a:p>
        </p:txBody>
      </p:sp>
      <p:sp>
        <p:nvSpPr>
          <p:cNvPr id="7" name="Rounded Rectangle 6"/>
          <p:cNvSpPr/>
          <p:nvPr/>
        </p:nvSpPr>
        <p:spPr>
          <a:xfrm>
            <a:off x="1628820" y="1490472"/>
            <a:ext cx="1052748" cy="822960"/>
          </a:xfrm>
          <a:prstGeom prst="roundRect">
            <a:avLst>
              <a:gd name="adj" fmla="val 15000"/>
            </a:avLst>
          </a:prstGeom>
          <a:solidFill>
            <a:srgbClr val="FFF3D1"/>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262626"/>
                </a:solidFill>
                <a:latin typeface="Calibri"/>
              </a:rPr>
              <a:t>ara tatil</a:t>
            </a:r>
          </a:p>
          <a:p>
            <a:pPr algn="ctr">
              <a:spcBef>
                <a:spcPts val="0"/>
              </a:spcBef>
              <a:spcAft>
                <a:spcPts val="0"/>
              </a:spcAft>
            </a:pPr>
            <a:r>
              <a:rPr lang="tr-TR" sz="1600" b="0" i="0">
                <a:solidFill>
                  <a:srgbClr val="262626"/>
                </a:solidFill>
                <a:latin typeface="Calibri"/>
              </a:rPr>
              <a:t>16 Kas</a:t>
            </a:r>
          </a:p>
        </p:txBody>
      </p:sp>
      <p:sp>
        <p:nvSpPr>
          <p:cNvPr id="8" name="Rounded Rectangle 7"/>
          <p:cNvSpPr/>
          <p:nvPr/>
        </p:nvSpPr>
        <p:spPr>
          <a:xfrm>
            <a:off x="2754721"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10. hf</a:t>
            </a:r>
          </a:p>
          <a:p>
            <a:pPr algn="ctr">
              <a:spcBef>
                <a:spcPts val="0"/>
              </a:spcBef>
              <a:spcAft>
                <a:spcPts val="0"/>
              </a:spcAft>
            </a:pPr>
            <a:r>
              <a:rPr lang="tr-TR" sz="1600" b="0" i="0">
                <a:solidFill>
                  <a:srgbClr val="FFFFFF"/>
                </a:solidFill>
                <a:latin typeface="Calibri"/>
              </a:rPr>
              <a:t>23 Kas</a:t>
            </a:r>
          </a:p>
        </p:txBody>
      </p:sp>
      <p:sp>
        <p:nvSpPr>
          <p:cNvPr id="9" name="Rounded Rectangle 8"/>
          <p:cNvSpPr/>
          <p:nvPr/>
        </p:nvSpPr>
        <p:spPr>
          <a:xfrm>
            <a:off x="3880622"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11. hf</a:t>
            </a:r>
          </a:p>
          <a:p>
            <a:pPr algn="ctr">
              <a:spcBef>
                <a:spcPts val="0"/>
              </a:spcBef>
              <a:spcAft>
                <a:spcPts val="0"/>
              </a:spcAft>
            </a:pPr>
            <a:r>
              <a:rPr lang="tr-TR" sz="1600" b="0" i="0">
                <a:solidFill>
                  <a:srgbClr val="FFFFFF"/>
                </a:solidFill>
                <a:latin typeface="Calibri"/>
              </a:rPr>
              <a:t>30 Kas</a:t>
            </a:r>
          </a:p>
        </p:txBody>
      </p:sp>
      <p:sp>
        <p:nvSpPr>
          <p:cNvPr id="10" name="Rounded Rectangle 9"/>
          <p:cNvSpPr/>
          <p:nvPr/>
        </p:nvSpPr>
        <p:spPr>
          <a:xfrm>
            <a:off x="5006522"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12. hf</a:t>
            </a:r>
          </a:p>
          <a:p>
            <a:pPr algn="ctr">
              <a:spcBef>
                <a:spcPts val="0"/>
              </a:spcBef>
              <a:spcAft>
                <a:spcPts val="0"/>
              </a:spcAft>
            </a:pPr>
            <a:r>
              <a:rPr lang="tr-TR" sz="1600" b="0" i="0">
                <a:solidFill>
                  <a:srgbClr val="FFFFFF"/>
                </a:solidFill>
                <a:latin typeface="Calibri"/>
              </a:rPr>
              <a:t>7 Ara</a:t>
            </a:r>
          </a:p>
        </p:txBody>
      </p:sp>
      <p:sp>
        <p:nvSpPr>
          <p:cNvPr id="11" name="Rounded Rectangle 10"/>
          <p:cNvSpPr/>
          <p:nvPr/>
        </p:nvSpPr>
        <p:spPr>
          <a:xfrm>
            <a:off x="6132423"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13. hf</a:t>
            </a:r>
          </a:p>
          <a:p>
            <a:pPr algn="ctr">
              <a:spcBef>
                <a:spcPts val="0"/>
              </a:spcBef>
              <a:spcAft>
                <a:spcPts val="0"/>
              </a:spcAft>
            </a:pPr>
            <a:r>
              <a:rPr lang="tr-TR" sz="1600" b="0" i="0">
                <a:solidFill>
                  <a:srgbClr val="FFFFFF"/>
                </a:solidFill>
                <a:latin typeface="Calibri"/>
              </a:rPr>
              <a:t>14 Ara</a:t>
            </a:r>
          </a:p>
        </p:txBody>
      </p:sp>
      <p:sp>
        <p:nvSpPr>
          <p:cNvPr id="12" name="Rounded Rectangle 11"/>
          <p:cNvSpPr/>
          <p:nvPr/>
        </p:nvSpPr>
        <p:spPr>
          <a:xfrm>
            <a:off x="7258324"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14. hf</a:t>
            </a:r>
          </a:p>
          <a:p>
            <a:pPr algn="ctr">
              <a:spcBef>
                <a:spcPts val="0"/>
              </a:spcBef>
              <a:spcAft>
                <a:spcPts val="0"/>
              </a:spcAft>
            </a:pPr>
            <a:r>
              <a:rPr lang="tr-TR" sz="1600" b="0" i="0">
                <a:solidFill>
                  <a:srgbClr val="FFFFFF"/>
                </a:solidFill>
                <a:latin typeface="Calibri"/>
              </a:rPr>
              <a:t>21 Ara</a:t>
            </a:r>
          </a:p>
        </p:txBody>
      </p:sp>
      <p:sp>
        <p:nvSpPr>
          <p:cNvPr id="13" name="Rounded Rectangle 12"/>
          <p:cNvSpPr/>
          <p:nvPr/>
        </p:nvSpPr>
        <p:spPr>
          <a:xfrm>
            <a:off x="8384224"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15. hf</a:t>
            </a:r>
          </a:p>
          <a:p>
            <a:pPr algn="ctr">
              <a:spcBef>
                <a:spcPts val="0"/>
              </a:spcBef>
              <a:spcAft>
                <a:spcPts val="0"/>
              </a:spcAft>
            </a:pPr>
            <a:r>
              <a:rPr lang="tr-TR" sz="1600" b="0" i="0">
                <a:solidFill>
                  <a:srgbClr val="FFFFFF"/>
                </a:solidFill>
                <a:latin typeface="Calibri"/>
              </a:rPr>
              <a:t>28 Ara</a:t>
            </a:r>
          </a:p>
        </p:txBody>
      </p:sp>
      <p:sp>
        <p:nvSpPr>
          <p:cNvPr id="14" name="Rounded Rectangle 13"/>
          <p:cNvSpPr/>
          <p:nvPr/>
        </p:nvSpPr>
        <p:spPr>
          <a:xfrm>
            <a:off x="9510125"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16. hf</a:t>
            </a:r>
          </a:p>
          <a:p>
            <a:pPr algn="ctr">
              <a:spcBef>
                <a:spcPts val="0"/>
              </a:spcBef>
              <a:spcAft>
                <a:spcPts val="0"/>
              </a:spcAft>
            </a:pPr>
            <a:r>
              <a:rPr lang="tr-TR" sz="1600" b="0" i="0">
                <a:solidFill>
                  <a:srgbClr val="FFFFFF"/>
                </a:solidFill>
                <a:latin typeface="Calibri"/>
              </a:rPr>
              <a:t>4 Oca</a:t>
            </a:r>
          </a:p>
        </p:txBody>
      </p:sp>
      <p:sp>
        <p:nvSpPr>
          <p:cNvPr id="15" name="Rounded Rectangle 14"/>
          <p:cNvSpPr/>
          <p:nvPr/>
        </p:nvSpPr>
        <p:spPr>
          <a:xfrm>
            <a:off x="10636026" y="1490472"/>
            <a:ext cx="1052748" cy="822960"/>
          </a:xfrm>
          <a:prstGeom prst="roundRect">
            <a:avLst>
              <a:gd name="adj" fmla="val 15000"/>
            </a:avLst>
          </a:prstGeom>
          <a:solidFill>
            <a:srgbClr val="7A4EA0"/>
          </a:solidFill>
          <a:ln>
            <a:noFill/>
          </a:ln>
          <a:effectLst/>
        </p:spPr>
        <p:txBody>
          <a:bodyPr rtlCol="0" anchor="ctr" wrap="square" lIns="27432" rIns="27432" tIns="73152" bIns="73152">
            <a:noAutofit/>
          </a:bodyPr>
          <a:lstStyle/>
          <a:p>
            <a:pPr algn="ctr">
              <a:spcBef>
                <a:spcPts val="0"/>
              </a:spcBef>
              <a:spcAft>
                <a:spcPts val="0"/>
              </a:spcAft>
            </a:pPr>
            <a:r>
              <a:rPr lang="tr-TR" sz="1600" b="1" i="0">
                <a:solidFill>
                  <a:srgbClr val="FFFFFF"/>
                </a:solidFill>
                <a:latin typeface="Calibri"/>
              </a:rPr>
              <a:t>17. hf</a:t>
            </a:r>
          </a:p>
          <a:p>
            <a:pPr algn="ctr">
              <a:spcBef>
                <a:spcPts val="0"/>
              </a:spcBef>
              <a:spcAft>
                <a:spcPts val="0"/>
              </a:spcAft>
            </a:pPr>
            <a:r>
              <a:rPr lang="tr-TR" sz="1600" b="0" i="0">
                <a:solidFill>
                  <a:srgbClr val="FFFFFF"/>
                </a:solidFill>
                <a:latin typeface="Calibri"/>
              </a:rPr>
              <a:t>11 Oca</a:t>
            </a:r>
          </a:p>
        </p:txBody>
      </p:sp>
      <p:sp>
        <p:nvSpPr>
          <p:cNvPr id="16" name="TextBox 15"/>
          <p:cNvSpPr txBox="1"/>
          <p:nvPr/>
        </p:nvSpPr>
        <p:spPr>
          <a:xfrm>
            <a:off x="502920" y="1188720"/>
            <a:ext cx="5486400" cy="292608"/>
          </a:xfrm>
          <a:prstGeom prst="rect">
            <a:avLst/>
          </a:prstGeom>
          <a:noFill/>
        </p:spPr>
        <p:txBody>
          <a:bodyPr wrap="square" anchor="t" lIns="73152" rIns="73152" tIns="36576" bIns="36576">
            <a:noAutofit/>
          </a:bodyPr>
          <a:lstStyle/>
          <a:p>
            <a:pPr algn="l">
              <a:spcBef>
                <a:spcPts val="0"/>
              </a:spcBef>
              <a:spcAft>
                <a:spcPts val="0"/>
              </a:spcAft>
            </a:pPr>
            <a:r>
              <a:rPr lang="tr-TR" sz="1400" b="1" i="0">
                <a:solidFill>
                  <a:srgbClr val="767676"/>
                </a:solidFill>
                <a:latin typeface="Calibri"/>
              </a:rPr>
              <a:t>9 Kasım 2026 → 15 Ocak 2027 · her gün aynı saatte</a:t>
            </a:r>
          </a:p>
        </p:txBody>
      </p:sp>
      <p:sp>
        <p:nvSpPr>
          <p:cNvPr id="17" name="TextBox 16"/>
          <p:cNvSpPr txBox="1"/>
          <p:nvPr/>
        </p:nvSpPr>
        <p:spPr>
          <a:xfrm>
            <a:off x="502920" y="25420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0">
                <a:solidFill>
                  <a:srgbClr val="767676"/>
                </a:solidFill>
                <a:latin typeface="Calibri"/>
              </a:rPr>
              <a:t>Günlüğümüzün sütunları (kitap s. 87 tablosu + etki notu):</a:t>
            </a:r>
          </a:p>
        </p:txBody>
      </p:sp>
      <p:sp>
        <p:nvSpPr>
          <p:cNvPr id="18" name="Rounded Rectangle 17"/>
          <p:cNvSpPr/>
          <p:nvPr/>
        </p:nvSpPr>
        <p:spPr>
          <a:xfrm>
            <a:off x="502920" y="2953512"/>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tarih</a:t>
            </a:r>
          </a:p>
        </p:txBody>
      </p:sp>
      <p:sp>
        <p:nvSpPr>
          <p:cNvPr id="19" name="Rounded Rectangle 18"/>
          <p:cNvSpPr/>
          <p:nvPr/>
        </p:nvSpPr>
        <p:spPr>
          <a:xfrm>
            <a:off x="3326815" y="2953512"/>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550" b="0" i="0">
                <a:solidFill>
                  <a:srgbClr val="262626"/>
                </a:solidFill>
                <a:latin typeface="Calibri"/>
              </a:rPr>
              <a:t>en yüksek ve en düşük sıcaklık</a:t>
            </a:r>
          </a:p>
        </p:txBody>
      </p:sp>
      <p:sp>
        <p:nvSpPr>
          <p:cNvPr id="20" name="Rounded Rectangle 19"/>
          <p:cNvSpPr/>
          <p:nvPr/>
        </p:nvSpPr>
        <p:spPr>
          <a:xfrm>
            <a:off x="6150711" y="2953512"/>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nem</a:t>
            </a:r>
          </a:p>
        </p:txBody>
      </p:sp>
      <p:sp>
        <p:nvSpPr>
          <p:cNvPr id="21" name="Rounded Rectangle 20"/>
          <p:cNvSpPr/>
          <p:nvPr/>
        </p:nvSpPr>
        <p:spPr>
          <a:xfrm>
            <a:off x="8974607" y="2953512"/>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rüzgâr yönü ve hızı</a:t>
            </a:r>
          </a:p>
        </p:txBody>
      </p:sp>
      <p:sp>
        <p:nvSpPr>
          <p:cNvPr id="22" name="Rounded Rectangle 21"/>
          <p:cNvSpPr/>
          <p:nvPr/>
        </p:nvSpPr>
        <p:spPr>
          <a:xfrm>
            <a:off x="502920" y="3575304"/>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basınç</a:t>
            </a:r>
          </a:p>
        </p:txBody>
      </p:sp>
      <p:sp>
        <p:nvSpPr>
          <p:cNvPr id="23" name="Rounded Rectangle 22"/>
          <p:cNvSpPr/>
          <p:nvPr/>
        </p:nvSpPr>
        <p:spPr>
          <a:xfrm>
            <a:off x="3326815" y="3575304"/>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hava durumu (açık, yağışlı…)</a:t>
            </a:r>
          </a:p>
        </p:txBody>
      </p:sp>
      <p:sp>
        <p:nvSpPr>
          <p:cNvPr id="24" name="Rounded Rectangle 23"/>
          <p:cNvSpPr/>
          <p:nvPr/>
        </p:nvSpPr>
        <p:spPr>
          <a:xfrm>
            <a:off x="6150711" y="3575304"/>
            <a:ext cx="2714167" cy="512064"/>
          </a:xfrm>
          <a:prstGeom prst="roundRect">
            <a:avLst>
              <a:gd name="adj" fmla="val 40000"/>
            </a:avLst>
          </a:prstGeom>
          <a:solidFill>
            <a:srgbClr val="FFFFFF"/>
          </a:solidFill>
          <a:ln w="19050">
            <a:solidFill>
              <a:srgbClr val="7A4EA0"/>
            </a:solidFill>
          </a:ln>
          <a:effectLst/>
        </p:spPr>
        <p:txBody>
          <a:bodyPr rtlCol="0" anchor="ctr" wrap="square" lIns="54864" rIns="54864" tIns="0" bIns="0">
            <a:noAutofit/>
          </a:bodyPr>
          <a:lstStyle/>
          <a:p>
            <a:pPr algn="ctr">
              <a:spcBef>
                <a:spcPts val="0"/>
              </a:spcBef>
              <a:spcAft>
                <a:spcPts val="0"/>
              </a:spcAft>
            </a:pPr>
            <a:r>
              <a:rPr lang="tr-TR" sz="1600" b="0" i="0">
                <a:solidFill>
                  <a:srgbClr val="262626"/>
                </a:solidFill>
                <a:latin typeface="Calibri"/>
              </a:rPr>
              <a:t>günlük hayata etkisi</a:t>
            </a:r>
          </a:p>
        </p:txBody>
      </p:sp>
      <p:sp>
        <p:nvSpPr>
          <p:cNvPr id="25" name="Rounded Rectangle 24"/>
          <p:cNvSpPr/>
          <p:nvPr/>
        </p:nvSpPr>
        <p:spPr>
          <a:xfrm>
            <a:off x="502920" y="4334256"/>
            <a:ext cx="5478627" cy="1956816"/>
          </a:xfrm>
          <a:prstGeom prst="roundRect">
            <a:avLst>
              <a:gd name="adj" fmla="val 8000"/>
            </a:avLst>
          </a:prstGeom>
          <a:solidFill>
            <a:srgbClr val="F0F0F0"/>
          </a:solidFill>
          <a:ln>
            <a:noFill/>
          </a:ln>
          <a:effectLst/>
        </p:spPr>
        <p:txBody>
          <a:bodyPr rtlCol="0" anchor="ctr" wrap="square" lIns="201168" rIns="201168" tIns="73152" bIns="73152">
            <a:noAutofit/>
          </a:bodyPr>
          <a:lstStyle/>
          <a:p>
            <a:pPr algn="l">
              <a:spcBef>
                <a:spcPts val="0"/>
              </a:spcBef>
              <a:spcAft>
                <a:spcPts val="0"/>
              </a:spcAft>
            </a:pPr>
            <a:r>
              <a:rPr lang="tr-TR" sz="1900" b="1" i="0">
                <a:solidFill>
                  <a:srgbClr val="262626"/>
                </a:solidFill>
                <a:latin typeface="Calibri"/>
              </a:rPr>
              <a:t>Not yok, sınav yok.</a:t>
            </a:r>
            <a:r>
              <a:rPr lang="tr-TR" sz="1900" b="0" i="0">
                <a:solidFill>
                  <a:srgbClr val="262626"/>
                </a:solidFill>
                <a:latin typeface="Calibri"/>
              </a:rPr>
              <a:t> Günlüğün sende kalır; grup ürünlerimiz zümre dosyasına gider.</a:t>
            </a:r>
          </a:p>
        </p:txBody>
      </p:sp>
      <p:sp>
        <p:nvSpPr>
          <p:cNvPr id="26" name="Rounded Rectangle 25"/>
          <p:cNvSpPr/>
          <p:nvPr/>
        </p:nvSpPr>
        <p:spPr>
          <a:xfrm>
            <a:off x="6210147" y="4334256"/>
            <a:ext cx="5478627" cy="1956816"/>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1900" b="1" i="0">
                <a:solidFill>
                  <a:srgbClr val="262626"/>
                </a:solidFill>
                <a:latin typeface="Calibri"/>
              </a:rPr>
              <a:t>Eksik gün mü var?</a:t>
            </a:r>
            <a:r>
              <a:rPr lang="tr-TR" sz="1900" b="0" i="0">
                <a:solidFill>
                  <a:srgbClr val="262626"/>
                </a:solidFill>
                <a:latin typeface="Calibri"/>
              </a:rPr>
              <a:t> Grubun öbür günlüklerinden, kaynağını yazarak tamamla. Tahminle değer yazılmaz.</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81, 87</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129 / 217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bugünkü roller</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546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VERİ BİRLEŞTİRİCİ</a:t>
            </a:r>
          </a:p>
        </p:txBody>
      </p:sp>
      <p:sp>
        <p:nvSpPr>
          <p:cNvPr id="10" name="TextBox 9"/>
          <p:cNvSpPr txBox="1"/>
          <p:nvPr/>
        </p:nvSpPr>
        <p:spPr>
          <a:xfrm>
            <a:off x="612648" y="1865376"/>
            <a:ext cx="1856780" cy="247802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Eksik günleri grubun öbür günlüklerinden tamamlar, kaynağını yazar.</a:t>
            </a:r>
          </a:p>
        </p:txBody>
      </p:sp>
      <p:sp>
        <p:nvSpPr>
          <p:cNvPr id="11" name="Rounded Rectangle 10"/>
          <p:cNvSpPr/>
          <p:nvPr/>
        </p:nvSpPr>
        <p:spPr>
          <a:xfrm>
            <a:off x="2780324" y="1261872"/>
            <a:ext cx="2076236" cy="31546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7A4EA0"/>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7A4EA0"/>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HESAPLAYICI</a:t>
            </a:r>
          </a:p>
        </p:txBody>
      </p:sp>
      <p:sp>
        <p:nvSpPr>
          <p:cNvPr id="15" name="TextBox 14"/>
          <p:cNvSpPr txBox="1"/>
          <p:nvPr/>
        </p:nvSpPr>
        <p:spPr>
          <a:xfrm>
            <a:off x="2890052" y="1865376"/>
            <a:ext cx="1856780" cy="247802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Her hafta için en yüksek ve en düşük sıcaklığı, yağışlı günü ve en sık yönü bulur.</a:t>
            </a:r>
          </a:p>
        </p:txBody>
      </p:sp>
      <p:sp>
        <p:nvSpPr>
          <p:cNvPr id="16" name="Rounded Rectangle 15"/>
          <p:cNvSpPr/>
          <p:nvPr/>
        </p:nvSpPr>
        <p:spPr>
          <a:xfrm>
            <a:off x="5057728" y="1261872"/>
            <a:ext cx="2076236" cy="315468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2C6696"/>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ÇİZİCİ</a:t>
            </a:r>
          </a:p>
        </p:txBody>
      </p:sp>
      <p:sp>
        <p:nvSpPr>
          <p:cNvPr id="20" name="TextBox 19"/>
          <p:cNvSpPr txBox="1"/>
          <p:nvPr/>
        </p:nvSpPr>
        <p:spPr>
          <a:xfrm>
            <a:off x="5167456" y="1865376"/>
            <a:ext cx="1856780" cy="247802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Özet grafiği çizer: eksen, ölçek, çizgi ve sütun.</a:t>
            </a:r>
          </a:p>
        </p:txBody>
      </p:sp>
      <p:sp>
        <p:nvSpPr>
          <p:cNvPr id="21" name="Rounded Rectangle 20"/>
          <p:cNvSpPr/>
          <p:nvPr/>
        </p:nvSpPr>
        <p:spPr>
          <a:xfrm>
            <a:off x="7335132" y="1261872"/>
            <a:ext cx="2076236" cy="315468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7A4EA0"/>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7A4EA0"/>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25" name="TextBox 24"/>
          <p:cNvSpPr txBox="1"/>
          <p:nvPr/>
        </p:nvSpPr>
        <p:spPr>
          <a:xfrm>
            <a:off x="7444860" y="1865376"/>
            <a:ext cx="1856780" cy="247802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Karşılaştırma cümlesini yazar, grafiği sınıfa anlatır.</a:t>
            </a:r>
          </a:p>
        </p:txBody>
      </p:sp>
      <p:sp>
        <p:nvSpPr>
          <p:cNvPr id="26" name="Rounded Rectangle 25"/>
          <p:cNvSpPr/>
          <p:nvPr/>
        </p:nvSpPr>
        <p:spPr>
          <a:xfrm>
            <a:off x="9612536" y="1261872"/>
            <a:ext cx="2076236" cy="315468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4F4F4F"/>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4F4F4F"/>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30" name="TextBox 29"/>
          <p:cNvSpPr txBox="1"/>
          <p:nvPr/>
        </p:nvSpPr>
        <p:spPr>
          <a:xfrm>
            <a:off x="9722264" y="1865376"/>
            <a:ext cx="1856780" cy="247802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süreyi izler, tabloyu ve kâğıdı teslim eder.</a:t>
            </a:r>
          </a:p>
        </p:txBody>
      </p:sp>
      <p:sp>
        <p:nvSpPr>
          <p:cNvPr id="31" name="Rounded Rectangle 30"/>
          <p:cNvSpPr/>
          <p:nvPr/>
        </p:nvSpPr>
        <p:spPr>
          <a:xfrm>
            <a:off x="502920" y="4645152"/>
            <a:ext cx="11185855" cy="160020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300" b="1" i="0">
                <a:solidFill>
                  <a:srgbClr val="7A4EA0"/>
                </a:solidFill>
                <a:latin typeface="Calibri"/>
              </a:rPr>
              <a:t>Günlükler masanın ortasında · her üyenin günlüğü grubun veri kaynağıdır</a:t>
            </a:r>
          </a:p>
          <a:p>
            <a:pPr algn="l" marL="285913" indent="-285913">
              <a:spcBef>
                <a:spcPts val="0"/>
              </a:spcBef>
              <a:spcAft>
                <a:spcPts val="0"/>
              </a:spcAft>
            </a:pPr>
            <a:r>
              <a:rPr lang="tr-TR" sz="2300" b="1" i="0">
                <a:solidFill>
                  <a:srgbClr val="2C6696"/>
                </a:solidFill>
                <a:latin typeface="Calibri"/>
              </a:rPr>
              <a:t>•  </a:t>
            </a:r>
            <a:r>
              <a:rPr lang="tr-TR" sz="23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130 / 217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Günlükleri karşılaştırıyoruz</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16 dk</a:t>
            </a:r>
          </a:p>
        </p:txBody>
      </p:sp>
      <p:sp>
        <p:nvSpPr>
          <p:cNvPr id="6" name="Rounded Rectangle 5"/>
          <p:cNvSpPr/>
          <p:nvPr/>
        </p:nvSpPr>
        <p:spPr>
          <a:xfrm>
            <a:off x="502920" y="1216152"/>
            <a:ext cx="3606698" cy="603504"/>
          </a:xfrm>
          <a:prstGeom prst="roundRect">
            <a:avLst>
              <a:gd name="adj" fmla="val 30000"/>
            </a:avLst>
          </a:prstGeom>
          <a:solidFill>
            <a:srgbClr val="F0F0F0"/>
          </a:solidFill>
          <a:ln>
            <a:noFill/>
          </a:ln>
          <a:effectLst/>
        </p:spPr>
        <p:txBody>
          <a:bodyPr rtlCol="0" anchor="ctr"/>
          <a:lstStyle/>
          <a:p/>
        </p:txBody>
      </p:sp>
      <p:sp>
        <p:nvSpPr>
          <p:cNvPr id="7" name="Oval 6"/>
          <p:cNvSpPr/>
          <p:nvPr/>
        </p:nvSpPr>
        <p:spPr>
          <a:xfrm>
            <a:off x="576072" y="1261872"/>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8" name="TextBox 7"/>
          <p:cNvSpPr txBox="1"/>
          <p:nvPr/>
        </p:nvSpPr>
        <p:spPr>
          <a:xfrm>
            <a:off x="1188720" y="1216152"/>
            <a:ext cx="1915058" cy="603504"/>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Haftalık değerler</a:t>
            </a:r>
          </a:p>
        </p:txBody>
      </p:sp>
      <p:sp>
        <p:nvSpPr>
          <p:cNvPr id="9" name="Rounded Rectangle 8"/>
          <p:cNvSpPr/>
          <p:nvPr/>
        </p:nvSpPr>
        <p:spPr>
          <a:xfrm>
            <a:off x="3149498" y="1316736"/>
            <a:ext cx="868680" cy="402336"/>
          </a:xfrm>
          <a:prstGeom prst="roundRect">
            <a:avLst>
              <a:gd name="adj" fmla="val 40000"/>
            </a:avLst>
          </a:prstGeom>
          <a:solidFill>
            <a:srgbClr val="FCC021"/>
          </a:solidFill>
          <a:ln>
            <a:noFill/>
          </a:ln>
          <a:effectLst/>
        </p:spPr>
        <p:txBody>
          <a:bodyPr rtlCol="0" anchor="ctr" wrap="square" lIns="18288" rIns="18288" tIns="0" bIns="0">
            <a:noAutofit/>
          </a:bodyPr>
          <a:lstStyle/>
          <a:p>
            <a:pPr algn="ctr">
              <a:spcBef>
                <a:spcPts val="0"/>
              </a:spcBef>
              <a:spcAft>
                <a:spcPts val="0"/>
              </a:spcAft>
            </a:pPr>
            <a:r>
              <a:rPr lang="tr-TR" sz="1500" b="1" i="0">
                <a:solidFill>
                  <a:srgbClr val="262626"/>
                </a:solidFill>
                <a:latin typeface="Calibri"/>
              </a:rPr>
              <a:t>10 dk</a:t>
            </a:r>
          </a:p>
        </p:txBody>
      </p:sp>
      <p:sp>
        <p:nvSpPr>
          <p:cNvPr id="10" name="Rounded Rectangle 9"/>
          <p:cNvSpPr/>
          <p:nvPr/>
        </p:nvSpPr>
        <p:spPr>
          <a:xfrm>
            <a:off x="4292498" y="1216152"/>
            <a:ext cx="3606698" cy="603504"/>
          </a:xfrm>
          <a:prstGeom prst="roundRect">
            <a:avLst>
              <a:gd name="adj" fmla="val 30000"/>
            </a:avLst>
          </a:prstGeom>
          <a:solidFill>
            <a:srgbClr val="F0F0F0"/>
          </a:solidFill>
          <a:ln>
            <a:noFill/>
          </a:ln>
          <a:effectLst/>
        </p:spPr>
        <p:txBody>
          <a:bodyPr rtlCol="0" anchor="ctr"/>
          <a:lstStyle/>
          <a:p/>
        </p:txBody>
      </p:sp>
      <p:sp>
        <p:nvSpPr>
          <p:cNvPr id="11" name="Oval 10"/>
          <p:cNvSpPr/>
          <p:nvPr/>
        </p:nvSpPr>
        <p:spPr>
          <a:xfrm>
            <a:off x="4365650" y="1261872"/>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2" name="TextBox 11"/>
          <p:cNvSpPr txBox="1"/>
          <p:nvPr/>
        </p:nvSpPr>
        <p:spPr>
          <a:xfrm>
            <a:off x="4978298" y="1216152"/>
            <a:ext cx="1915058" cy="60350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Etki notlarını sınıfla</a:t>
            </a:r>
          </a:p>
        </p:txBody>
      </p:sp>
      <p:sp>
        <p:nvSpPr>
          <p:cNvPr id="13" name="Rounded Rectangle 12"/>
          <p:cNvSpPr/>
          <p:nvPr/>
        </p:nvSpPr>
        <p:spPr>
          <a:xfrm>
            <a:off x="6939076" y="1316736"/>
            <a:ext cx="868680" cy="402336"/>
          </a:xfrm>
          <a:prstGeom prst="roundRect">
            <a:avLst>
              <a:gd name="adj" fmla="val 40000"/>
            </a:avLst>
          </a:prstGeom>
          <a:solidFill>
            <a:srgbClr val="FCC021"/>
          </a:solidFill>
          <a:ln>
            <a:noFill/>
          </a:ln>
          <a:effectLst/>
        </p:spPr>
        <p:txBody>
          <a:bodyPr rtlCol="0" anchor="ctr" wrap="square" lIns="18288" rIns="18288" tIns="0" bIns="0">
            <a:noAutofit/>
          </a:bodyPr>
          <a:lstStyle/>
          <a:p>
            <a:pPr algn="ctr">
              <a:spcBef>
                <a:spcPts val="0"/>
              </a:spcBef>
              <a:spcAft>
                <a:spcPts val="0"/>
              </a:spcAft>
            </a:pPr>
            <a:r>
              <a:rPr lang="tr-TR" sz="1500" b="1" i="0">
                <a:solidFill>
                  <a:srgbClr val="262626"/>
                </a:solidFill>
                <a:latin typeface="Calibri"/>
              </a:rPr>
              <a:t>4 dk</a:t>
            </a:r>
          </a:p>
        </p:txBody>
      </p:sp>
      <p:sp>
        <p:nvSpPr>
          <p:cNvPr id="14" name="Rounded Rectangle 13"/>
          <p:cNvSpPr/>
          <p:nvPr/>
        </p:nvSpPr>
        <p:spPr>
          <a:xfrm>
            <a:off x="8082076" y="1216152"/>
            <a:ext cx="3606698" cy="603504"/>
          </a:xfrm>
          <a:prstGeom prst="roundRect">
            <a:avLst>
              <a:gd name="adj" fmla="val 30000"/>
            </a:avLst>
          </a:prstGeom>
          <a:solidFill>
            <a:srgbClr val="F0F0F0"/>
          </a:solidFill>
          <a:ln>
            <a:noFill/>
          </a:ln>
          <a:effectLst/>
        </p:spPr>
        <p:txBody>
          <a:bodyPr rtlCol="0" anchor="ctr"/>
          <a:lstStyle/>
          <a:p/>
        </p:txBody>
      </p:sp>
      <p:sp>
        <p:nvSpPr>
          <p:cNvPr id="15" name="Oval 14"/>
          <p:cNvSpPr/>
          <p:nvPr/>
        </p:nvSpPr>
        <p:spPr>
          <a:xfrm>
            <a:off x="8155228" y="1261872"/>
            <a:ext cx="512064" cy="512064"/>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3</a:t>
            </a:r>
          </a:p>
        </p:txBody>
      </p:sp>
      <p:sp>
        <p:nvSpPr>
          <p:cNvPr id="16" name="TextBox 15"/>
          <p:cNvSpPr txBox="1"/>
          <p:nvPr/>
        </p:nvSpPr>
        <p:spPr>
          <a:xfrm>
            <a:off x="8767876" y="1216152"/>
            <a:ext cx="1915058" cy="60350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Farklı değerleri tartış</a:t>
            </a:r>
          </a:p>
        </p:txBody>
      </p:sp>
      <p:sp>
        <p:nvSpPr>
          <p:cNvPr id="17" name="Rounded Rectangle 16"/>
          <p:cNvSpPr/>
          <p:nvPr/>
        </p:nvSpPr>
        <p:spPr>
          <a:xfrm>
            <a:off x="10728655" y="1316736"/>
            <a:ext cx="868680" cy="402336"/>
          </a:xfrm>
          <a:prstGeom prst="roundRect">
            <a:avLst>
              <a:gd name="adj" fmla="val 40000"/>
            </a:avLst>
          </a:prstGeom>
          <a:solidFill>
            <a:srgbClr val="FCC021"/>
          </a:solidFill>
          <a:ln>
            <a:noFill/>
          </a:ln>
          <a:effectLst/>
        </p:spPr>
        <p:txBody>
          <a:bodyPr rtlCol="0" anchor="ctr" wrap="square" lIns="18288" rIns="18288" tIns="0" bIns="0">
            <a:noAutofit/>
          </a:bodyPr>
          <a:lstStyle/>
          <a:p>
            <a:pPr algn="ctr">
              <a:spcBef>
                <a:spcPts val="0"/>
              </a:spcBef>
              <a:spcAft>
                <a:spcPts val="0"/>
              </a:spcAft>
            </a:pPr>
            <a:r>
              <a:rPr lang="tr-TR" sz="1500" b="1" i="0">
                <a:solidFill>
                  <a:srgbClr val="262626"/>
                </a:solidFill>
                <a:latin typeface="Calibri"/>
              </a:rPr>
              <a:t>2 dk</a:t>
            </a:r>
          </a:p>
        </p:txBody>
      </p:sp>
      <p:sp>
        <p:nvSpPr>
          <p:cNvPr id="18" name="Rectangle 17"/>
          <p:cNvSpPr/>
          <p:nvPr/>
        </p:nvSpPr>
        <p:spPr>
          <a:xfrm>
            <a:off x="502920" y="1947672"/>
            <a:ext cx="1801368" cy="429768"/>
          </a:xfrm>
          <a:prstGeom prst="rect">
            <a:avLst/>
          </a:prstGeom>
          <a:solidFill>
            <a:srgbClr val="7A4EA0"/>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500" b="1" i="0">
                <a:solidFill>
                  <a:srgbClr val="FFFFFF"/>
                </a:solidFill>
                <a:latin typeface="Calibri"/>
              </a:rPr>
              <a:t>Hafta (pazartesi)</a:t>
            </a:r>
          </a:p>
        </p:txBody>
      </p:sp>
      <p:sp>
        <p:nvSpPr>
          <p:cNvPr id="19" name="Rectangle 18"/>
          <p:cNvSpPr/>
          <p:nvPr/>
        </p:nvSpPr>
        <p:spPr>
          <a:xfrm>
            <a:off x="2331720" y="1947672"/>
            <a:ext cx="1572768" cy="429768"/>
          </a:xfrm>
          <a:prstGeom prst="rect">
            <a:avLst/>
          </a:prstGeom>
          <a:solidFill>
            <a:srgbClr val="7A4EA0"/>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500" b="1" i="0">
                <a:solidFill>
                  <a:srgbClr val="FFFFFF"/>
                </a:solidFill>
                <a:latin typeface="Calibri"/>
              </a:rPr>
              <a:t>En yüksek (°C)</a:t>
            </a:r>
          </a:p>
        </p:txBody>
      </p:sp>
      <p:sp>
        <p:nvSpPr>
          <p:cNvPr id="20" name="Rectangle 19"/>
          <p:cNvSpPr/>
          <p:nvPr/>
        </p:nvSpPr>
        <p:spPr>
          <a:xfrm>
            <a:off x="3931920" y="1947672"/>
            <a:ext cx="1572768" cy="429768"/>
          </a:xfrm>
          <a:prstGeom prst="rect">
            <a:avLst/>
          </a:prstGeom>
          <a:solidFill>
            <a:srgbClr val="7A4EA0"/>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500" b="1" i="0">
                <a:solidFill>
                  <a:srgbClr val="FFFFFF"/>
                </a:solidFill>
                <a:latin typeface="Calibri"/>
              </a:rPr>
              <a:t>En düşük (°C)</a:t>
            </a:r>
          </a:p>
        </p:txBody>
      </p:sp>
      <p:sp>
        <p:nvSpPr>
          <p:cNvPr id="21" name="Rectangle 20"/>
          <p:cNvSpPr/>
          <p:nvPr/>
        </p:nvSpPr>
        <p:spPr>
          <a:xfrm>
            <a:off x="5532120" y="1947672"/>
            <a:ext cx="1572768" cy="429768"/>
          </a:xfrm>
          <a:prstGeom prst="rect">
            <a:avLst/>
          </a:prstGeom>
          <a:solidFill>
            <a:srgbClr val="7A4EA0"/>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500" b="1" i="0">
                <a:solidFill>
                  <a:srgbClr val="FFFFFF"/>
                </a:solidFill>
                <a:latin typeface="Calibri"/>
              </a:rPr>
              <a:t>Yağışlı gün</a:t>
            </a:r>
          </a:p>
        </p:txBody>
      </p:sp>
      <p:sp>
        <p:nvSpPr>
          <p:cNvPr id="22" name="Rectangle 21"/>
          <p:cNvSpPr/>
          <p:nvPr/>
        </p:nvSpPr>
        <p:spPr>
          <a:xfrm>
            <a:off x="7132320" y="1947672"/>
            <a:ext cx="1892808" cy="429768"/>
          </a:xfrm>
          <a:prstGeom prst="rect">
            <a:avLst/>
          </a:prstGeom>
          <a:solidFill>
            <a:srgbClr val="7A4EA0"/>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500" b="1" i="0">
                <a:solidFill>
                  <a:srgbClr val="FFFFFF"/>
                </a:solidFill>
                <a:latin typeface="Calibri"/>
              </a:rPr>
              <a:t>En sık rüzgâr yönü</a:t>
            </a:r>
          </a:p>
        </p:txBody>
      </p:sp>
      <p:sp>
        <p:nvSpPr>
          <p:cNvPr id="23" name="Rectangle 22"/>
          <p:cNvSpPr/>
          <p:nvPr/>
        </p:nvSpPr>
        <p:spPr>
          <a:xfrm>
            <a:off x="9052560" y="1947672"/>
            <a:ext cx="2608783" cy="429768"/>
          </a:xfrm>
          <a:prstGeom prst="rect">
            <a:avLst/>
          </a:prstGeom>
          <a:solidFill>
            <a:srgbClr val="7A4EA0"/>
          </a:solidFill>
          <a:ln w="9525">
            <a:solidFill>
              <a:srgbClr val="D9D9D9"/>
            </a:solidFill>
          </a:ln>
          <a:effectLst/>
        </p:spPr>
        <p:txBody>
          <a:bodyPr rtlCol="0" anchor="ctr" wrap="square" lIns="73152" rIns="73152" tIns="27432" bIns="27432">
            <a:noAutofit/>
          </a:bodyPr>
          <a:lstStyle/>
          <a:p>
            <a:pPr algn="ctr">
              <a:spcBef>
                <a:spcPts val="0"/>
              </a:spcBef>
              <a:spcAft>
                <a:spcPts val="0"/>
              </a:spcAft>
            </a:pPr>
            <a:r>
              <a:rPr lang="tr-TR" sz="1500" b="1" i="0">
                <a:solidFill>
                  <a:srgbClr val="FFFFFF"/>
                </a:solidFill>
                <a:latin typeface="Calibri"/>
              </a:rPr>
              <a:t>Etki notları (sınıf)</a:t>
            </a:r>
          </a:p>
        </p:txBody>
      </p:sp>
      <p:sp>
        <p:nvSpPr>
          <p:cNvPr id="24" name="Rectangle 23"/>
          <p:cNvSpPr/>
          <p:nvPr/>
        </p:nvSpPr>
        <p:spPr>
          <a:xfrm>
            <a:off x="502920" y="2404872"/>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9 Kas · 9. hf</a:t>
            </a:r>
          </a:p>
        </p:txBody>
      </p:sp>
      <p:sp>
        <p:nvSpPr>
          <p:cNvPr id="25" name="Rectangle 24"/>
          <p:cNvSpPr/>
          <p:nvPr/>
        </p:nvSpPr>
        <p:spPr>
          <a:xfrm>
            <a:off x="2331720" y="2404872"/>
            <a:ext cx="1572768" cy="356616"/>
          </a:xfrm>
          <a:prstGeom prst="rect">
            <a:avLst/>
          </a:prstGeom>
          <a:solidFill>
            <a:srgbClr val="FFFFFF"/>
          </a:solidFill>
          <a:ln w="9525">
            <a:solidFill>
              <a:srgbClr val="D9D9D9"/>
            </a:solidFill>
          </a:ln>
          <a:effectLst/>
        </p:spPr>
        <p:txBody>
          <a:bodyPr rtlCol="0" anchor="ctr"/>
          <a:lstStyle/>
          <a:p/>
        </p:txBody>
      </p:sp>
      <p:sp>
        <p:nvSpPr>
          <p:cNvPr id="26" name="Rectangle 25"/>
          <p:cNvSpPr/>
          <p:nvPr/>
        </p:nvSpPr>
        <p:spPr>
          <a:xfrm>
            <a:off x="3931920" y="2404872"/>
            <a:ext cx="1572768" cy="356616"/>
          </a:xfrm>
          <a:prstGeom prst="rect">
            <a:avLst/>
          </a:prstGeom>
          <a:solidFill>
            <a:srgbClr val="FFFFFF"/>
          </a:solidFill>
          <a:ln w="9525">
            <a:solidFill>
              <a:srgbClr val="D9D9D9"/>
            </a:solidFill>
          </a:ln>
          <a:effectLst/>
        </p:spPr>
        <p:txBody>
          <a:bodyPr rtlCol="0" anchor="ctr"/>
          <a:lstStyle/>
          <a:p/>
        </p:txBody>
      </p:sp>
      <p:sp>
        <p:nvSpPr>
          <p:cNvPr id="27" name="Rectangle 26"/>
          <p:cNvSpPr/>
          <p:nvPr/>
        </p:nvSpPr>
        <p:spPr>
          <a:xfrm>
            <a:off x="5532120" y="2404872"/>
            <a:ext cx="1572768" cy="356616"/>
          </a:xfrm>
          <a:prstGeom prst="rect">
            <a:avLst/>
          </a:prstGeom>
          <a:solidFill>
            <a:srgbClr val="FFFFFF"/>
          </a:solidFill>
          <a:ln w="9525">
            <a:solidFill>
              <a:srgbClr val="D9D9D9"/>
            </a:solidFill>
          </a:ln>
          <a:effectLst/>
        </p:spPr>
        <p:txBody>
          <a:bodyPr rtlCol="0" anchor="ctr"/>
          <a:lstStyle/>
          <a:p/>
        </p:txBody>
      </p:sp>
      <p:sp>
        <p:nvSpPr>
          <p:cNvPr id="28" name="Rectangle 27"/>
          <p:cNvSpPr/>
          <p:nvPr/>
        </p:nvSpPr>
        <p:spPr>
          <a:xfrm>
            <a:off x="7132320" y="2404872"/>
            <a:ext cx="1892808" cy="356616"/>
          </a:xfrm>
          <a:prstGeom prst="rect">
            <a:avLst/>
          </a:prstGeom>
          <a:solidFill>
            <a:srgbClr val="FFFFFF"/>
          </a:solidFill>
          <a:ln w="9525">
            <a:solidFill>
              <a:srgbClr val="D9D9D9"/>
            </a:solidFill>
          </a:ln>
          <a:effectLst/>
        </p:spPr>
        <p:txBody>
          <a:bodyPr rtlCol="0" anchor="ctr"/>
          <a:lstStyle/>
          <a:p/>
        </p:txBody>
      </p:sp>
      <p:sp>
        <p:nvSpPr>
          <p:cNvPr id="29" name="Rectangle 28"/>
          <p:cNvSpPr/>
          <p:nvPr/>
        </p:nvSpPr>
        <p:spPr>
          <a:xfrm>
            <a:off x="9052560" y="2404872"/>
            <a:ext cx="2608783" cy="356616"/>
          </a:xfrm>
          <a:prstGeom prst="rect">
            <a:avLst/>
          </a:prstGeom>
          <a:solidFill>
            <a:srgbClr val="FFFFFF"/>
          </a:solidFill>
          <a:ln w="9525">
            <a:solidFill>
              <a:srgbClr val="D9D9D9"/>
            </a:solidFill>
          </a:ln>
          <a:effectLst/>
        </p:spPr>
        <p:txBody>
          <a:bodyPr rtlCol="0" anchor="ctr"/>
          <a:lstStyle/>
          <a:p/>
        </p:txBody>
      </p:sp>
      <p:sp>
        <p:nvSpPr>
          <p:cNvPr id="30" name="Rectangle 29"/>
          <p:cNvSpPr/>
          <p:nvPr/>
        </p:nvSpPr>
        <p:spPr>
          <a:xfrm>
            <a:off x="502920" y="2788920"/>
            <a:ext cx="1801368" cy="356616"/>
          </a:xfrm>
          <a:prstGeom prst="rect">
            <a:avLst/>
          </a:prstGeom>
          <a:solidFill>
            <a:srgbClr val="FFF3D1"/>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1" i="0">
                <a:solidFill>
                  <a:srgbClr val="262626"/>
                </a:solidFill>
                <a:latin typeface="Calibri"/>
              </a:rPr>
              <a:t>16 Kas · ara tatil</a:t>
            </a:r>
          </a:p>
        </p:txBody>
      </p:sp>
      <p:sp>
        <p:nvSpPr>
          <p:cNvPr id="31" name="Rectangle 30"/>
          <p:cNvSpPr/>
          <p:nvPr/>
        </p:nvSpPr>
        <p:spPr>
          <a:xfrm>
            <a:off x="2331720" y="2788920"/>
            <a:ext cx="1572768" cy="356616"/>
          </a:xfrm>
          <a:prstGeom prst="rect">
            <a:avLst/>
          </a:prstGeom>
          <a:solidFill>
            <a:srgbClr val="FFFFFF"/>
          </a:solidFill>
          <a:ln w="9525">
            <a:solidFill>
              <a:srgbClr val="D9D9D9"/>
            </a:solidFill>
          </a:ln>
          <a:effectLst/>
        </p:spPr>
        <p:txBody>
          <a:bodyPr rtlCol="0" anchor="ctr"/>
          <a:lstStyle/>
          <a:p/>
        </p:txBody>
      </p:sp>
      <p:sp>
        <p:nvSpPr>
          <p:cNvPr id="32" name="Rectangle 31"/>
          <p:cNvSpPr/>
          <p:nvPr/>
        </p:nvSpPr>
        <p:spPr>
          <a:xfrm>
            <a:off x="3931920" y="2788920"/>
            <a:ext cx="1572768" cy="356616"/>
          </a:xfrm>
          <a:prstGeom prst="rect">
            <a:avLst/>
          </a:prstGeom>
          <a:solidFill>
            <a:srgbClr val="FFFFFF"/>
          </a:solidFill>
          <a:ln w="9525">
            <a:solidFill>
              <a:srgbClr val="D9D9D9"/>
            </a:solidFill>
          </a:ln>
          <a:effectLst/>
        </p:spPr>
        <p:txBody>
          <a:bodyPr rtlCol="0" anchor="ctr"/>
          <a:lstStyle/>
          <a:p/>
        </p:txBody>
      </p:sp>
      <p:sp>
        <p:nvSpPr>
          <p:cNvPr id="33" name="Rectangle 32"/>
          <p:cNvSpPr/>
          <p:nvPr/>
        </p:nvSpPr>
        <p:spPr>
          <a:xfrm>
            <a:off x="5532120" y="2788920"/>
            <a:ext cx="1572768" cy="356616"/>
          </a:xfrm>
          <a:prstGeom prst="rect">
            <a:avLst/>
          </a:prstGeom>
          <a:solidFill>
            <a:srgbClr val="FFFFFF"/>
          </a:solidFill>
          <a:ln w="9525">
            <a:solidFill>
              <a:srgbClr val="D9D9D9"/>
            </a:solidFill>
          </a:ln>
          <a:effectLst/>
        </p:spPr>
        <p:txBody>
          <a:bodyPr rtlCol="0" anchor="ctr"/>
          <a:lstStyle/>
          <a:p/>
        </p:txBody>
      </p:sp>
      <p:sp>
        <p:nvSpPr>
          <p:cNvPr id="34" name="Rectangle 33"/>
          <p:cNvSpPr/>
          <p:nvPr/>
        </p:nvSpPr>
        <p:spPr>
          <a:xfrm>
            <a:off x="7132320" y="2788920"/>
            <a:ext cx="1892808" cy="356616"/>
          </a:xfrm>
          <a:prstGeom prst="rect">
            <a:avLst/>
          </a:prstGeom>
          <a:solidFill>
            <a:srgbClr val="FFFFFF"/>
          </a:solidFill>
          <a:ln w="9525">
            <a:solidFill>
              <a:srgbClr val="D9D9D9"/>
            </a:solidFill>
          </a:ln>
          <a:effectLst/>
        </p:spPr>
        <p:txBody>
          <a:bodyPr rtlCol="0" anchor="ctr"/>
          <a:lstStyle/>
          <a:p/>
        </p:txBody>
      </p:sp>
      <p:sp>
        <p:nvSpPr>
          <p:cNvPr id="35" name="Rectangle 34"/>
          <p:cNvSpPr/>
          <p:nvPr/>
        </p:nvSpPr>
        <p:spPr>
          <a:xfrm>
            <a:off x="9052560" y="2788920"/>
            <a:ext cx="2608783" cy="356616"/>
          </a:xfrm>
          <a:prstGeom prst="rect">
            <a:avLst/>
          </a:prstGeom>
          <a:solidFill>
            <a:srgbClr val="FFFFFF"/>
          </a:solidFill>
          <a:ln w="9525">
            <a:solidFill>
              <a:srgbClr val="D9D9D9"/>
            </a:solidFill>
          </a:ln>
          <a:effectLst/>
        </p:spPr>
        <p:txBody>
          <a:bodyPr rtlCol="0" anchor="ctr"/>
          <a:lstStyle/>
          <a:p/>
        </p:txBody>
      </p:sp>
      <p:sp>
        <p:nvSpPr>
          <p:cNvPr id="36" name="Rectangle 35"/>
          <p:cNvSpPr/>
          <p:nvPr/>
        </p:nvSpPr>
        <p:spPr>
          <a:xfrm>
            <a:off x="502920" y="3172968"/>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23 Kas · 10. hf</a:t>
            </a:r>
          </a:p>
        </p:txBody>
      </p:sp>
      <p:sp>
        <p:nvSpPr>
          <p:cNvPr id="37" name="Rectangle 36"/>
          <p:cNvSpPr/>
          <p:nvPr/>
        </p:nvSpPr>
        <p:spPr>
          <a:xfrm>
            <a:off x="2331720" y="3172968"/>
            <a:ext cx="1572768" cy="356616"/>
          </a:xfrm>
          <a:prstGeom prst="rect">
            <a:avLst/>
          </a:prstGeom>
          <a:solidFill>
            <a:srgbClr val="FFFFFF"/>
          </a:solidFill>
          <a:ln w="9525">
            <a:solidFill>
              <a:srgbClr val="D9D9D9"/>
            </a:solidFill>
          </a:ln>
          <a:effectLst/>
        </p:spPr>
        <p:txBody>
          <a:bodyPr rtlCol="0" anchor="ctr"/>
          <a:lstStyle/>
          <a:p/>
        </p:txBody>
      </p:sp>
      <p:sp>
        <p:nvSpPr>
          <p:cNvPr id="38" name="Rectangle 37"/>
          <p:cNvSpPr/>
          <p:nvPr/>
        </p:nvSpPr>
        <p:spPr>
          <a:xfrm>
            <a:off x="3931920" y="3172968"/>
            <a:ext cx="1572768" cy="356616"/>
          </a:xfrm>
          <a:prstGeom prst="rect">
            <a:avLst/>
          </a:prstGeom>
          <a:solidFill>
            <a:srgbClr val="FFFFFF"/>
          </a:solidFill>
          <a:ln w="9525">
            <a:solidFill>
              <a:srgbClr val="D9D9D9"/>
            </a:solidFill>
          </a:ln>
          <a:effectLst/>
        </p:spPr>
        <p:txBody>
          <a:bodyPr rtlCol="0" anchor="ctr"/>
          <a:lstStyle/>
          <a:p/>
        </p:txBody>
      </p:sp>
      <p:sp>
        <p:nvSpPr>
          <p:cNvPr id="39" name="Rectangle 38"/>
          <p:cNvSpPr/>
          <p:nvPr/>
        </p:nvSpPr>
        <p:spPr>
          <a:xfrm>
            <a:off x="5532120" y="3172968"/>
            <a:ext cx="1572768" cy="356616"/>
          </a:xfrm>
          <a:prstGeom prst="rect">
            <a:avLst/>
          </a:prstGeom>
          <a:solidFill>
            <a:srgbClr val="FFFFFF"/>
          </a:solidFill>
          <a:ln w="9525">
            <a:solidFill>
              <a:srgbClr val="D9D9D9"/>
            </a:solidFill>
          </a:ln>
          <a:effectLst/>
        </p:spPr>
        <p:txBody>
          <a:bodyPr rtlCol="0" anchor="ctr"/>
          <a:lstStyle/>
          <a:p/>
        </p:txBody>
      </p:sp>
      <p:sp>
        <p:nvSpPr>
          <p:cNvPr id="40" name="Rectangle 39"/>
          <p:cNvSpPr/>
          <p:nvPr/>
        </p:nvSpPr>
        <p:spPr>
          <a:xfrm>
            <a:off x="7132320" y="3172968"/>
            <a:ext cx="1892808" cy="356616"/>
          </a:xfrm>
          <a:prstGeom prst="rect">
            <a:avLst/>
          </a:prstGeom>
          <a:solidFill>
            <a:srgbClr val="FFFFFF"/>
          </a:solidFill>
          <a:ln w="9525">
            <a:solidFill>
              <a:srgbClr val="D9D9D9"/>
            </a:solidFill>
          </a:ln>
          <a:effectLst/>
        </p:spPr>
        <p:txBody>
          <a:bodyPr rtlCol="0" anchor="ctr"/>
          <a:lstStyle/>
          <a:p/>
        </p:txBody>
      </p:sp>
      <p:sp>
        <p:nvSpPr>
          <p:cNvPr id="41" name="Rectangle 40"/>
          <p:cNvSpPr/>
          <p:nvPr/>
        </p:nvSpPr>
        <p:spPr>
          <a:xfrm>
            <a:off x="9052560" y="3172968"/>
            <a:ext cx="2608783" cy="356616"/>
          </a:xfrm>
          <a:prstGeom prst="rect">
            <a:avLst/>
          </a:prstGeom>
          <a:solidFill>
            <a:srgbClr val="FFFFFF"/>
          </a:solidFill>
          <a:ln w="9525">
            <a:solidFill>
              <a:srgbClr val="D9D9D9"/>
            </a:solidFill>
          </a:ln>
          <a:effectLst/>
        </p:spPr>
        <p:txBody>
          <a:bodyPr rtlCol="0" anchor="ctr"/>
          <a:lstStyle/>
          <a:p/>
        </p:txBody>
      </p:sp>
      <p:sp>
        <p:nvSpPr>
          <p:cNvPr id="42" name="Rectangle 41"/>
          <p:cNvSpPr/>
          <p:nvPr/>
        </p:nvSpPr>
        <p:spPr>
          <a:xfrm>
            <a:off x="502920" y="3557016"/>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30 Kas · 11. hf</a:t>
            </a:r>
          </a:p>
        </p:txBody>
      </p:sp>
      <p:sp>
        <p:nvSpPr>
          <p:cNvPr id="43" name="Rectangle 42"/>
          <p:cNvSpPr/>
          <p:nvPr/>
        </p:nvSpPr>
        <p:spPr>
          <a:xfrm>
            <a:off x="2331720" y="3557016"/>
            <a:ext cx="1572768" cy="356616"/>
          </a:xfrm>
          <a:prstGeom prst="rect">
            <a:avLst/>
          </a:prstGeom>
          <a:solidFill>
            <a:srgbClr val="FFFFFF"/>
          </a:solidFill>
          <a:ln w="9525">
            <a:solidFill>
              <a:srgbClr val="D9D9D9"/>
            </a:solidFill>
          </a:ln>
          <a:effectLst/>
        </p:spPr>
        <p:txBody>
          <a:bodyPr rtlCol="0" anchor="ctr"/>
          <a:lstStyle/>
          <a:p/>
        </p:txBody>
      </p:sp>
      <p:sp>
        <p:nvSpPr>
          <p:cNvPr id="44" name="Rectangle 43"/>
          <p:cNvSpPr/>
          <p:nvPr/>
        </p:nvSpPr>
        <p:spPr>
          <a:xfrm>
            <a:off x="3931920" y="3557016"/>
            <a:ext cx="1572768" cy="356616"/>
          </a:xfrm>
          <a:prstGeom prst="rect">
            <a:avLst/>
          </a:prstGeom>
          <a:solidFill>
            <a:srgbClr val="FFFFFF"/>
          </a:solidFill>
          <a:ln w="9525">
            <a:solidFill>
              <a:srgbClr val="D9D9D9"/>
            </a:solidFill>
          </a:ln>
          <a:effectLst/>
        </p:spPr>
        <p:txBody>
          <a:bodyPr rtlCol="0" anchor="ctr"/>
          <a:lstStyle/>
          <a:p/>
        </p:txBody>
      </p:sp>
      <p:sp>
        <p:nvSpPr>
          <p:cNvPr id="45" name="Rectangle 44"/>
          <p:cNvSpPr/>
          <p:nvPr/>
        </p:nvSpPr>
        <p:spPr>
          <a:xfrm>
            <a:off x="5532120" y="3557016"/>
            <a:ext cx="1572768" cy="356616"/>
          </a:xfrm>
          <a:prstGeom prst="rect">
            <a:avLst/>
          </a:prstGeom>
          <a:solidFill>
            <a:srgbClr val="FFFFFF"/>
          </a:solidFill>
          <a:ln w="9525">
            <a:solidFill>
              <a:srgbClr val="D9D9D9"/>
            </a:solidFill>
          </a:ln>
          <a:effectLst/>
        </p:spPr>
        <p:txBody>
          <a:bodyPr rtlCol="0" anchor="ctr"/>
          <a:lstStyle/>
          <a:p/>
        </p:txBody>
      </p:sp>
      <p:sp>
        <p:nvSpPr>
          <p:cNvPr id="46" name="Rectangle 45"/>
          <p:cNvSpPr/>
          <p:nvPr/>
        </p:nvSpPr>
        <p:spPr>
          <a:xfrm>
            <a:off x="7132320" y="3557016"/>
            <a:ext cx="1892808" cy="356616"/>
          </a:xfrm>
          <a:prstGeom prst="rect">
            <a:avLst/>
          </a:prstGeom>
          <a:solidFill>
            <a:srgbClr val="FFFFFF"/>
          </a:solidFill>
          <a:ln w="9525">
            <a:solidFill>
              <a:srgbClr val="D9D9D9"/>
            </a:solidFill>
          </a:ln>
          <a:effectLst/>
        </p:spPr>
        <p:txBody>
          <a:bodyPr rtlCol="0" anchor="ctr"/>
          <a:lstStyle/>
          <a:p/>
        </p:txBody>
      </p:sp>
      <p:sp>
        <p:nvSpPr>
          <p:cNvPr id="47" name="Rectangle 46"/>
          <p:cNvSpPr/>
          <p:nvPr/>
        </p:nvSpPr>
        <p:spPr>
          <a:xfrm>
            <a:off x="9052560" y="3557016"/>
            <a:ext cx="2608783" cy="356616"/>
          </a:xfrm>
          <a:prstGeom prst="rect">
            <a:avLst/>
          </a:prstGeom>
          <a:solidFill>
            <a:srgbClr val="FFFFFF"/>
          </a:solidFill>
          <a:ln w="9525">
            <a:solidFill>
              <a:srgbClr val="D9D9D9"/>
            </a:solidFill>
          </a:ln>
          <a:effectLst/>
        </p:spPr>
        <p:txBody>
          <a:bodyPr rtlCol="0" anchor="ctr"/>
          <a:lstStyle/>
          <a:p/>
        </p:txBody>
      </p:sp>
      <p:sp>
        <p:nvSpPr>
          <p:cNvPr id="48" name="Rectangle 47"/>
          <p:cNvSpPr/>
          <p:nvPr/>
        </p:nvSpPr>
        <p:spPr>
          <a:xfrm>
            <a:off x="502920" y="3941064"/>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7 Ara · 12. hf</a:t>
            </a:r>
          </a:p>
        </p:txBody>
      </p:sp>
      <p:sp>
        <p:nvSpPr>
          <p:cNvPr id="49" name="Rectangle 48"/>
          <p:cNvSpPr/>
          <p:nvPr/>
        </p:nvSpPr>
        <p:spPr>
          <a:xfrm>
            <a:off x="2331720" y="3941064"/>
            <a:ext cx="1572768" cy="356616"/>
          </a:xfrm>
          <a:prstGeom prst="rect">
            <a:avLst/>
          </a:prstGeom>
          <a:solidFill>
            <a:srgbClr val="FFFFFF"/>
          </a:solidFill>
          <a:ln w="9525">
            <a:solidFill>
              <a:srgbClr val="D9D9D9"/>
            </a:solidFill>
          </a:ln>
          <a:effectLst/>
        </p:spPr>
        <p:txBody>
          <a:bodyPr rtlCol="0" anchor="ctr"/>
          <a:lstStyle/>
          <a:p/>
        </p:txBody>
      </p:sp>
      <p:sp>
        <p:nvSpPr>
          <p:cNvPr id="50" name="Rectangle 49"/>
          <p:cNvSpPr/>
          <p:nvPr/>
        </p:nvSpPr>
        <p:spPr>
          <a:xfrm>
            <a:off x="3931920" y="3941064"/>
            <a:ext cx="1572768" cy="356616"/>
          </a:xfrm>
          <a:prstGeom prst="rect">
            <a:avLst/>
          </a:prstGeom>
          <a:solidFill>
            <a:srgbClr val="FFFFFF"/>
          </a:solidFill>
          <a:ln w="9525">
            <a:solidFill>
              <a:srgbClr val="D9D9D9"/>
            </a:solidFill>
          </a:ln>
          <a:effectLst/>
        </p:spPr>
        <p:txBody>
          <a:bodyPr rtlCol="0" anchor="ctr"/>
          <a:lstStyle/>
          <a:p/>
        </p:txBody>
      </p:sp>
      <p:sp>
        <p:nvSpPr>
          <p:cNvPr id="51" name="Rectangle 50"/>
          <p:cNvSpPr/>
          <p:nvPr/>
        </p:nvSpPr>
        <p:spPr>
          <a:xfrm>
            <a:off x="5532120" y="3941064"/>
            <a:ext cx="1572768" cy="356616"/>
          </a:xfrm>
          <a:prstGeom prst="rect">
            <a:avLst/>
          </a:prstGeom>
          <a:solidFill>
            <a:srgbClr val="FFFFFF"/>
          </a:solidFill>
          <a:ln w="9525">
            <a:solidFill>
              <a:srgbClr val="D9D9D9"/>
            </a:solidFill>
          </a:ln>
          <a:effectLst/>
        </p:spPr>
        <p:txBody>
          <a:bodyPr rtlCol="0" anchor="ctr"/>
          <a:lstStyle/>
          <a:p/>
        </p:txBody>
      </p:sp>
      <p:sp>
        <p:nvSpPr>
          <p:cNvPr id="52" name="Rectangle 51"/>
          <p:cNvSpPr/>
          <p:nvPr/>
        </p:nvSpPr>
        <p:spPr>
          <a:xfrm>
            <a:off x="7132320" y="3941064"/>
            <a:ext cx="1892808" cy="356616"/>
          </a:xfrm>
          <a:prstGeom prst="rect">
            <a:avLst/>
          </a:prstGeom>
          <a:solidFill>
            <a:srgbClr val="FFFFFF"/>
          </a:solidFill>
          <a:ln w="9525">
            <a:solidFill>
              <a:srgbClr val="D9D9D9"/>
            </a:solidFill>
          </a:ln>
          <a:effectLst/>
        </p:spPr>
        <p:txBody>
          <a:bodyPr rtlCol="0" anchor="ctr"/>
          <a:lstStyle/>
          <a:p/>
        </p:txBody>
      </p:sp>
      <p:sp>
        <p:nvSpPr>
          <p:cNvPr id="53" name="Rectangle 52"/>
          <p:cNvSpPr/>
          <p:nvPr/>
        </p:nvSpPr>
        <p:spPr>
          <a:xfrm>
            <a:off x="9052560" y="3941064"/>
            <a:ext cx="2608783" cy="356616"/>
          </a:xfrm>
          <a:prstGeom prst="rect">
            <a:avLst/>
          </a:prstGeom>
          <a:solidFill>
            <a:srgbClr val="FFFFFF"/>
          </a:solidFill>
          <a:ln w="9525">
            <a:solidFill>
              <a:srgbClr val="D9D9D9"/>
            </a:solidFill>
          </a:ln>
          <a:effectLst/>
        </p:spPr>
        <p:txBody>
          <a:bodyPr rtlCol="0" anchor="ctr"/>
          <a:lstStyle/>
          <a:p/>
        </p:txBody>
      </p:sp>
      <p:sp>
        <p:nvSpPr>
          <p:cNvPr id="54" name="Rectangle 53"/>
          <p:cNvSpPr/>
          <p:nvPr/>
        </p:nvSpPr>
        <p:spPr>
          <a:xfrm>
            <a:off x="502920" y="4325112"/>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14 Ara · 13. hf</a:t>
            </a:r>
          </a:p>
        </p:txBody>
      </p:sp>
      <p:sp>
        <p:nvSpPr>
          <p:cNvPr id="55" name="Rectangle 54"/>
          <p:cNvSpPr/>
          <p:nvPr/>
        </p:nvSpPr>
        <p:spPr>
          <a:xfrm>
            <a:off x="2331720" y="4325112"/>
            <a:ext cx="1572768" cy="356616"/>
          </a:xfrm>
          <a:prstGeom prst="rect">
            <a:avLst/>
          </a:prstGeom>
          <a:solidFill>
            <a:srgbClr val="FFFFFF"/>
          </a:solidFill>
          <a:ln w="9525">
            <a:solidFill>
              <a:srgbClr val="D9D9D9"/>
            </a:solidFill>
          </a:ln>
          <a:effectLst/>
        </p:spPr>
        <p:txBody>
          <a:bodyPr rtlCol="0" anchor="ctr"/>
          <a:lstStyle/>
          <a:p/>
        </p:txBody>
      </p:sp>
      <p:sp>
        <p:nvSpPr>
          <p:cNvPr id="56" name="Rectangle 55"/>
          <p:cNvSpPr/>
          <p:nvPr/>
        </p:nvSpPr>
        <p:spPr>
          <a:xfrm>
            <a:off x="3931920" y="4325112"/>
            <a:ext cx="1572768" cy="356616"/>
          </a:xfrm>
          <a:prstGeom prst="rect">
            <a:avLst/>
          </a:prstGeom>
          <a:solidFill>
            <a:srgbClr val="FFFFFF"/>
          </a:solidFill>
          <a:ln w="9525">
            <a:solidFill>
              <a:srgbClr val="D9D9D9"/>
            </a:solidFill>
          </a:ln>
          <a:effectLst/>
        </p:spPr>
        <p:txBody>
          <a:bodyPr rtlCol="0" anchor="ctr"/>
          <a:lstStyle/>
          <a:p/>
        </p:txBody>
      </p:sp>
      <p:sp>
        <p:nvSpPr>
          <p:cNvPr id="57" name="Rectangle 56"/>
          <p:cNvSpPr/>
          <p:nvPr/>
        </p:nvSpPr>
        <p:spPr>
          <a:xfrm>
            <a:off x="5532120" y="4325112"/>
            <a:ext cx="1572768" cy="356616"/>
          </a:xfrm>
          <a:prstGeom prst="rect">
            <a:avLst/>
          </a:prstGeom>
          <a:solidFill>
            <a:srgbClr val="FFFFFF"/>
          </a:solidFill>
          <a:ln w="9525">
            <a:solidFill>
              <a:srgbClr val="D9D9D9"/>
            </a:solidFill>
          </a:ln>
          <a:effectLst/>
        </p:spPr>
        <p:txBody>
          <a:bodyPr rtlCol="0" anchor="ctr"/>
          <a:lstStyle/>
          <a:p/>
        </p:txBody>
      </p:sp>
      <p:sp>
        <p:nvSpPr>
          <p:cNvPr id="58" name="Rectangle 57"/>
          <p:cNvSpPr/>
          <p:nvPr/>
        </p:nvSpPr>
        <p:spPr>
          <a:xfrm>
            <a:off x="7132320" y="4325112"/>
            <a:ext cx="1892808" cy="356616"/>
          </a:xfrm>
          <a:prstGeom prst="rect">
            <a:avLst/>
          </a:prstGeom>
          <a:solidFill>
            <a:srgbClr val="FFFFFF"/>
          </a:solidFill>
          <a:ln w="9525">
            <a:solidFill>
              <a:srgbClr val="D9D9D9"/>
            </a:solidFill>
          </a:ln>
          <a:effectLst/>
        </p:spPr>
        <p:txBody>
          <a:bodyPr rtlCol="0" anchor="ctr"/>
          <a:lstStyle/>
          <a:p/>
        </p:txBody>
      </p:sp>
      <p:sp>
        <p:nvSpPr>
          <p:cNvPr id="59" name="Rectangle 58"/>
          <p:cNvSpPr/>
          <p:nvPr/>
        </p:nvSpPr>
        <p:spPr>
          <a:xfrm>
            <a:off x="9052560" y="4325112"/>
            <a:ext cx="2608783" cy="356616"/>
          </a:xfrm>
          <a:prstGeom prst="rect">
            <a:avLst/>
          </a:prstGeom>
          <a:solidFill>
            <a:srgbClr val="FFFFFF"/>
          </a:solidFill>
          <a:ln w="9525">
            <a:solidFill>
              <a:srgbClr val="D9D9D9"/>
            </a:solidFill>
          </a:ln>
          <a:effectLst/>
        </p:spPr>
        <p:txBody>
          <a:bodyPr rtlCol="0" anchor="ctr"/>
          <a:lstStyle/>
          <a:p/>
        </p:txBody>
      </p:sp>
      <p:sp>
        <p:nvSpPr>
          <p:cNvPr id="60" name="Rectangle 59"/>
          <p:cNvSpPr/>
          <p:nvPr/>
        </p:nvSpPr>
        <p:spPr>
          <a:xfrm>
            <a:off x="502920" y="4709160"/>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21 Ara · 14. hf</a:t>
            </a:r>
          </a:p>
        </p:txBody>
      </p:sp>
      <p:sp>
        <p:nvSpPr>
          <p:cNvPr id="61" name="Rectangle 60"/>
          <p:cNvSpPr/>
          <p:nvPr/>
        </p:nvSpPr>
        <p:spPr>
          <a:xfrm>
            <a:off x="2331720" y="4709160"/>
            <a:ext cx="1572768" cy="356616"/>
          </a:xfrm>
          <a:prstGeom prst="rect">
            <a:avLst/>
          </a:prstGeom>
          <a:solidFill>
            <a:srgbClr val="FFFFFF"/>
          </a:solidFill>
          <a:ln w="9525">
            <a:solidFill>
              <a:srgbClr val="D9D9D9"/>
            </a:solidFill>
          </a:ln>
          <a:effectLst/>
        </p:spPr>
        <p:txBody>
          <a:bodyPr rtlCol="0" anchor="ctr"/>
          <a:lstStyle/>
          <a:p/>
        </p:txBody>
      </p:sp>
      <p:sp>
        <p:nvSpPr>
          <p:cNvPr id="62" name="Rectangle 61"/>
          <p:cNvSpPr/>
          <p:nvPr/>
        </p:nvSpPr>
        <p:spPr>
          <a:xfrm>
            <a:off x="3931920" y="4709160"/>
            <a:ext cx="1572768" cy="356616"/>
          </a:xfrm>
          <a:prstGeom prst="rect">
            <a:avLst/>
          </a:prstGeom>
          <a:solidFill>
            <a:srgbClr val="FFFFFF"/>
          </a:solidFill>
          <a:ln w="9525">
            <a:solidFill>
              <a:srgbClr val="D9D9D9"/>
            </a:solidFill>
          </a:ln>
          <a:effectLst/>
        </p:spPr>
        <p:txBody>
          <a:bodyPr rtlCol="0" anchor="ctr"/>
          <a:lstStyle/>
          <a:p/>
        </p:txBody>
      </p:sp>
      <p:sp>
        <p:nvSpPr>
          <p:cNvPr id="63" name="Rectangle 62"/>
          <p:cNvSpPr/>
          <p:nvPr/>
        </p:nvSpPr>
        <p:spPr>
          <a:xfrm>
            <a:off x="5532120" y="4709160"/>
            <a:ext cx="1572768" cy="356616"/>
          </a:xfrm>
          <a:prstGeom prst="rect">
            <a:avLst/>
          </a:prstGeom>
          <a:solidFill>
            <a:srgbClr val="FFFFFF"/>
          </a:solidFill>
          <a:ln w="9525">
            <a:solidFill>
              <a:srgbClr val="D9D9D9"/>
            </a:solidFill>
          </a:ln>
          <a:effectLst/>
        </p:spPr>
        <p:txBody>
          <a:bodyPr rtlCol="0" anchor="ctr"/>
          <a:lstStyle/>
          <a:p/>
        </p:txBody>
      </p:sp>
      <p:sp>
        <p:nvSpPr>
          <p:cNvPr id="64" name="Rectangle 63"/>
          <p:cNvSpPr/>
          <p:nvPr/>
        </p:nvSpPr>
        <p:spPr>
          <a:xfrm>
            <a:off x="7132320" y="4709160"/>
            <a:ext cx="1892808" cy="356616"/>
          </a:xfrm>
          <a:prstGeom prst="rect">
            <a:avLst/>
          </a:prstGeom>
          <a:solidFill>
            <a:srgbClr val="FFFFFF"/>
          </a:solidFill>
          <a:ln w="9525">
            <a:solidFill>
              <a:srgbClr val="D9D9D9"/>
            </a:solidFill>
          </a:ln>
          <a:effectLst/>
        </p:spPr>
        <p:txBody>
          <a:bodyPr rtlCol="0" anchor="ctr"/>
          <a:lstStyle/>
          <a:p/>
        </p:txBody>
      </p:sp>
      <p:sp>
        <p:nvSpPr>
          <p:cNvPr id="65" name="Rectangle 64"/>
          <p:cNvSpPr/>
          <p:nvPr/>
        </p:nvSpPr>
        <p:spPr>
          <a:xfrm>
            <a:off x="9052560" y="4709160"/>
            <a:ext cx="2608783" cy="356616"/>
          </a:xfrm>
          <a:prstGeom prst="rect">
            <a:avLst/>
          </a:prstGeom>
          <a:solidFill>
            <a:srgbClr val="FFFFFF"/>
          </a:solidFill>
          <a:ln w="9525">
            <a:solidFill>
              <a:srgbClr val="D9D9D9"/>
            </a:solidFill>
          </a:ln>
          <a:effectLst/>
        </p:spPr>
        <p:txBody>
          <a:bodyPr rtlCol="0" anchor="ctr"/>
          <a:lstStyle/>
          <a:p/>
        </p:txBody>
      </p:sp>
      <p:sp>
        <p:nvSpPr>
          <p:cNvPr id="66" name="Rectangle 65"/>
          <p:cNvSpPr/>
          <p:nvPr/>
        </p:nvSpPr>
        <p:spPr>
          <a:xfrm>
            <a:off x="502920" y="5093208"/>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28 Ara · 15. hf</a:t>
            </a:r>
          </a:p>
        </p:txBody>
      </p:sp>
      <p:sp>
        <p:nvSpPr>
          <p:cNvPr id="67" name="Rectangle 66"/>
          <p:cNvSpPr/>
          <p:nvPr/>
        </p:nvSpPr>
        <p:spPr>
          <a:xfrm>
            <a:off x="2331720" y="5093208"/>
            <a:ext cx="1572768" cy="356616"/>
          </a:xfrm>
          <a:prstGeom prst="rect">
            <a:avLst/>
          </a:prstGeom>
          <a:solidFill>
            <a:srgbClr val="FFFFFF"/>
          </a:solidFill>
          <a:ln w="9525">
            <a:solidFill>
              <a:srgbClr val="D9D9D9"/>
            </a:solidFill>
          </a:ln>
          <a:effectLst/>
        </p:spPr>
        <p:txBody>
          <a:bodyPr rtlCol="0" anchor="ctr"/>
          <a:lstStyle/>
          <a:p/>
        </p:txBody>
      </p:sp>
      <p:sp>
        <p:nvSpPr>
          <p:cNvPr id="68" name="Rectangle 67"/>
          <p:cNvSpPr/>
          <p:nvPr/>
        </p:nvSpPr>
        <p:spPr>
          <a:xfrm>
            <a:off x="3931920" y="5093208"/>
            <a:ext cx="1572768" cy="356616"/>
          </a:xfrm>
          <a:prstGeom prst="rect">
            <a:avLst/>
          </a:prstGeom>
          <a:solidFill>
            <a:srgbClr val="FFFFFF"/>
          </a:solidFill>
          <a:ln w="9525">
            <a:solidFill>
              <a:srgbClr val="D9D9D9"/>
            </a:solidFill>
          </a:ln>
          <a:effectLst/>
        </p:spPr>
        <p:txBody>
          <a:bodyPr rtlCol="0" anchor="ctr"/>
          <a:lstStyle/>
          <a:p/>
        </p:txBody>
      </p:sp>
      <p:sp>
        <p:nvSpPr>
          <p:cNvPr id="69" name="Rectangle 68"/>
          <p:cNvSpPr/>
          <p:nvPr/>
        </p:nvSpPr>
        <p:spPr>
          <a:xfrm>
            <a:off x="5532120" y="5093208"/>
            <a:ext cx="1572768" cy="356616"/>
          </a:xfrm>
          <a:prstGeom prst="rect">
            <a:avLst/>
          </a:prstGeom>
          <a:solidFill>
            <a:srgbClr val="FFFFFF"/>
          </a:solidFill>
          <a:ln w="9525">
            <a:solidFill>
              <a:srgbClr val="D9D9D9"/>
            </a:solidFill>
          </a:ln>
          <a:effectLst/>
        </p:spPr>
        <p:txBody>
          <a:bodyPr rtlCol="0" anchor="ctr"/>
          <a:lstStyle/>
          <a:p/>
        </p:txBody>
      </p:sp>
      <p:sp>
        <p:nvSpPr>
          <p:cNvPr id="70" name="Rectangle 69"/>
          <p:cNvSpPr/>
          <p:nvPr/>
        </p:nvSpPr>
        <p:spPr>
          <a:xfrm>
            <a:off x="7132320" y="5093208"/>
            <a:ext cx="1892808" cy="356616"/>
          </a:xfrm>
          <a:prstGeom prst="rect">
            <a:avLst/>
          </a:prstGeom>
          <a:solidFill>
            <a:srgbClr val="FFFFFF"/>
          </a:solidFill>
          <a:ln w="9525">
            <a:solidFill>
              <a:srgbClr val="D9D9D9"/>
            </a:solidFill>
          </a:ln>
          <a:effectLst/>
        </p:spPr>
        <p:txBody>
          <a:bodyPr rtlCol="0" anchor="ctr"/>
          <a:lstStyle/>
          <a:p/>
        </p:txBody>
      </p:sp>
      <p:sp>
        <p:nvSpPr>
          <p:cNvPr id="71" name="Rectangle 70"/>
          <p:cNvSpPr/>
          <p:nvPr/>
        </p:nvSpPr>
        <p:spPr>
          <a:xfrm>
            <a:off x="9052560" y="5093208"/>
            <a:ext cx="2608783" cy="356616"/>
          </a:xfrm>
          <a:prstGeom prst="rect">
            <a:avLst/>
          </a:prstGeom>
          <a:solidFill>
            <a:srgbClr val="FFFFFF"/>
          </a:solidFill>
          <a:ln w="9525">
            <a:solidFill>
              <a:srgbClr val="D9D9D9"/>
            </a:solidFill>
          </a:ln>
          <a:effectLst/>
        </p:spPr>
        <p:txBody>
          <a:bodyPr rtlCol="0" anchor="ctr"/>
          <a:lstStyle/>
          <a:p/>
        </p:txBody>
      </p:sp>
      <p:sp>
        <p:nvSpPr>
          <p:cNvPr id="72" name="Rectangle 71"/>
          <p:cNvSpPr/>
          <p:nvPr/>
        </p:nvSpPr>
        <p:spPr>
          <a:xfrm>
            <a:off x="502920" y="5477256"/>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4 Oca · 16. hf</a:t>
            </a:r>
          </a:p>
        </p:txBody>
      </p:sp>
      <p:sp>
        <p:nvSpPr>
          <p:cNvPr id="73" name="Rectangle 72"/>
          <p:cNvSpPr/>
          <p:nvPr/>
        </p:nvSpPr>
        <p:spPr>
          <a:xfrm>
            <a:off x="2331720" y="5477256"/>
            <a:ext cx="1572768" cy="356616"/>
          </a:xfrm>
          <a:prstGeom prst="rect">
            <a:avLst/>
          </a:prstGeom>
          <a:solidFill>
            <a:srgbClr val="FFFFFF"/>
          </a:solidFill>
          <a:ln w="9525">
            <a:solidFill>
              <a:srgbClr val="D9D9D9"/>
            </a:solidFill>
          </a:ln>
          <a:effectLst/>
        </p:spPr>
        <p:txBody>
          <a:bodyPr rtlCol="0" anchor="ctr"/>
          <a:lstStyle/>
          <a:p/>
        </p:txBody>
      </p:sp>
      <p:sp>
        <p:nvSpPr>
          <p:cNvPr id="74" name="Rectangle 73"/>
          <p:cNvSpPr/>
          <p:nvPr/>
        </p:nvSpPr>
        <p:spPr>
          <a:xfrm>
            <a:off x="3931920" y="5477256"/>
            <a:ext cx="1572768" cy="356616"/>
          </a:xfrm>
          <a:prstGeom prst="rect">
            <a:avLst/>
          </a:prstGeom>
          <a:solidFill>
            <a:srgbClr val="FFFFFF"/>
          </a:solidFill>
          <a:ln w="9525">
            <a:solidFill>
              <a:srgbClr val="D9D9D9"/>
            </a:solidFill>
          </a:ln>
          <a:effectLst/>
        </p:spPr>
        <p:txBody>
          <a:bodyPr rtlCol="0" anchor="ctr"/>
          <a:lstStyle/>
          <a:p/>
        </p:txBody>
      </p:sp>
      <p:sp>
        <p:nvSpPr>
          <p:cNvPr id="75" name="Rectangle 74"/>
          <p:cNvSpPr/>
          <p:nvPr/>
        </p:nvSpPr>
        <p:spPr>
          <a:xfrm>
            <a:off x="5532120" y="5477256"/>
            <a:ext cx="1572768" cy="356616"/>
          </a:xfrm>
          <a:prstGeom prst="rect">
            <a:avLst/>
          </a:prstGeom>
          <a:solidFill>
            <a:srgbClr val="FFFFFF"/>
          </a:solidFill>
          <a:ln w="9525">
            <a:solidFill>
              <a:srgbClr val="D9D9D9"/>
            </a:solidFill>
          </a:ln>
          <a:effectLst/>
        </p:spPr>
        <p:txBody>
          <a:bodyPr rtlCol="0" anchor="ctr"/>
          <a:lstStyle/>
          <a:p/>
        </p:txBody>
      </p:sp>
      <p:sp>
        <p:nvSpPr>
          <p:cNvPr id="76" name="Rectangle 75"/>
          <p:cNvSpPr/>
          <p:nvPr/>
        </p:nvSpPr>
        <p:spPr>
          <a:xfrm>
            <a:off x="7132320" y="5477256"/>
            <a:ext cx="1892808" cy="356616"/>
          </a:xfrm>
          <a:prstGeom prst="rect">
            <a:avLst/>
          </a:prstGeom>
          <a:solidFill>
            <a:srgbClr val="FFFFFF"/>
          </a:solidFill>
          <a:ln w="9525">
            <a:solidFill>
              <a:srgbClr val="D9D9D9"/>
            </a:solidFill>
          </a:ln>
          <a:effectLst/>
        </p:spPr>
        <p:txBody>
          <a:bodyPr rtlCol="0" anchor="ctr"/>
          <a:lstStyle/>
          <a:p/>
        </p:txBody>
      </p:sp>
      <p:sp>
        <p:nvSpPr>
          <p:cNvPr id="77" name="Rectangle 76"/>
          <p:cNvSpPr/>
          <p:nvPr/>
        </p:nvSpPr>
        <p:spPr>
          <a:xfrm>
            <a:off x="9052560" y="5477256"/>
            <a:ext cx="2608783" cy="356616"/>
          </a:xfrm>
          <a:prstGeom prst="rect">
            <a:avLst/>
          </a:prstGeom>
          <a:solidFill>
            <a:srgbClr val="FFFFFF"/>
          </a:solidFill>
          <a:ln w="9525">
            <a:solidFill>
              <a:srgbClr val="D9D9D9"/>
            </a:solidFill>
          </a:ln>
          <a:effectLst/>
        </p:spPr>
        <p:txBody>
          <a:bodyPr rtlCol="0" anchor="ctr"/>
          <a:lstStyle/>
          <a:p/>
        </p:txBody>
      </p:sp>
      <p:sp>
        <p:nvSpPr>
          <p:cNvPr id="78" name="Rectangle 77"/>
          <p:cNvSpPr/>
          <p:nvPr/>
        </p:nvSpPr>
        <p:spPr>
          <a:xfrm>
            <a:off x="502920" y="5861304"/>
            <a:ext cx="1801368" cy="356616"/>
          </a:xfrm>
          <a:prstGeom prst="rect">
            <a:avLst/>
          </a:prstGeom>
          <a:solidFill>
            <a:srgbClr val="F0F0F0"/>
          </a:solidFill>
          <a:ln w="9525">
            <a:solidFill>
              <a:srgbClr val="D9D9D9"/>
            </a:solidFill>
          </a:ln>
          <a:effectLst/>
        </p:spPr>
        <p:txBody>
          <a:bodyPr rtlCol="0" anchor="ctr" wrap="square" lIns="73152" rIns="73152" tIns="27432" bIns="27432">
            <a:noAutofit/>
          </a:bodyPr>
          <a:lstStyle/>
          <a:p>
            <a:pPr algn="l">
              <a:spcBef>
                <a:spcPts val="0"/>
              </a:spcBef>
              <a:spcAft>
                <a:spcPts val="0"/>
              </a:spcAft>
            </a:pPr>
            <a:r>
              <a:rPr lang="tr-TR" sz="1500" b="0" i="0">
                <a:solidFill>
                  <a:srgbClr val="262626"/>
                </a:solidFill>
                <a:latin typeface="Calibri"/>
              </a:rPr>
              <a:t>11 Oca · 17. hf</a:t>
            </a:r>
          </a:p>
        </p:txBody>
      </p:sp>
      <p:sp>
        <p:nvSpPr>
          <p:cNvPr id="79" name="Rectangle 78"/>
          <p:cNvSpPr/>
          <p:nvPr/>
        </p:nvSpPr>
        <p:spPr>
          <a:xfrm>
            <a:off x="2331720" y="5861304"/>
            <a:ext cx="1572768" cy="356616"/>
          </a:xfrm>
          <a:prstGeom prst="rect">
            <a:avLst/>
          </a:prstGeom>
          <a:solidFill>
            <a:srgbClr val="FFFFFF"/>
          </a:solidFill>
          <a:ln w="9525">
            <a:solidFill>
              <a:srgbClr val="D9D9D9"/>
            </a:solidFill>
          </a:ln>
          <a:effectLst/>
        </p:spPr>
        <p:txBody>
          <a:bodyPr rtlCol="0" anchor="ctr"/>
          <a:lstStyle/>
          <a:p/>
        </p:txBody>
      </p:sp>
      <p:sp>
        <p:nvSpPr>
          <p:cNvPr id="80" name="Rectangle 79"/>
          <p:cNvSpPr/>
          <p:nvPr/>
        </p:nvSpPr>
        <p:spPr>
          <a:xfrm>
            <a:off x="3931920" y="5861304"/>
            <a:ext cx="1572768" cy="356616"/>
          </a:xfrm>
          <a:prstGeom prst="rect">
            <a:avLst/>
          </a:prstGeom>
          <a:solidFill>
            <a:srgbClr val="FFFFFF"/>
          </a:solidFill>
          <a:ln w="9525">
            <a:solidFill>
              <a:srgbClr val="D9D9D9"/>
            </a:solidFill>
          </a:ln>
          <a:effectLst/>
        </p:spPr>
        <p:txBody>
          <a:bodyPr rtlCol="0" anchor="ctr"/>
          <a:lstStyle/>
          <a:p/>
        </p:txBody>
      </p:sp>
      <p:sp>
        <p:nvSpPr>
          <p:cNvPr id="81" name="Rectangle 80"/>
          <p:cNvSpPr/>
          <p:nvPr/>
        </p:nvSpPr>
        <p:spPr>
          <a:xfrm>
            <a:off x="5532120" y="5861304"/>
            <a:ext cx="1572768" cy="356616"/>
          </a:xfrm>
          <a:prstGeom prst="rect">
            <a:avLst/>
          </a:prstGeom>
          <a:solidFill>
            <a:srgbClr val="FFFFFF"/>
          </a:solidFill>
          <a:ln w="9525">
            <a:solidFill>
              <a:srgbClr val="D9D9D9"/>
            </a:solidFill>
          </a:ln>
          <a:effectLst/>
        </p:spPr>
        <p:txBody>
          <a:bodyPr rtlCol="0" anchor="ctr"/>
          <a:lstStyle/>
          <a:p/>
        </p:txBody>
      </p:sp>
      <p:sp>
        <p:nvSpPr>
          <p:cNvPr id="82" name="Rectangle 81"/>
          <p:cNvSpPr/>
          <p:nvPr/>
        </p:nvSpPr>
        <p:spPr>
          <a:xfrm>
            <a:off x="7132320" y="5861304"/>
            <a:ext cx="1892808" cy="356616"/>
          </a:xfrm>
          <a:prstGeom prst="rect">
            <a:avLst/>
          </a:prstGeom>
          <a:solidFill>
            <a:srgbClr val="FFFFFF"/>
          </a:solidFill>
          <a:ln w="9525">
            <a:solidFill>
              <a:srgbClr val="D9D9D9"/>
            </a:solidFill>
          </a:ln>
          <a:effectLst/>
        </p:spPr>
        <p:txBody>
          <a:bodyPr rtlCol="0" anchor="ctr"/>
          <a:lstStyle/>
          <a:p/>
        </p:txBody>
      </p:sp>
      <p:sp>
        <p:nvSpPr>
          <p:cNvPr id="83" name="Rectangle 82"/>
          <p:cNvSpPr/>
          <p:nvPr/>
        </p:nvSpPr>
        <p:spPr>
          <a:xfrm>
            <a:off x="9052560" y="5861304"/>
            <a:ext cx="2608783" cy="356616"/>
          </a:xfrm>
          <a:prstGeom prst="rect">
            <a:avLst/>
          </a:prstGeom>
          <a:solidFill>
            <a:srgbClr val="FFFFFF"/>
          </a:solidFill>
          <a:ln w="9525">
            <a:solidFill>
              <a:srgbClr val="D9D9D9"/>
            </a:solidFill>
          </a:ln>
          <a:effectLst/>
        </p:spPr>
        <p:txBody>
          <a:bodyPr rtlCol="0" anchor="ctr"/>
          <a:lstStyle/>
          <a:p/>
        </p:txBody>
      </p:sp>
      <p:sp>
        <p:nvSpPr>
          <p:cNvPr id="84" name="TextBox 8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5" name="TextBox 8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131 / 217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 notlarını sınıflandır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ADIM 2 · 4 dk</a:t>
            </a:r>
          </a:p>
        </p:txBody>
      </p:sp>
      <p:sp>
        <p:nvSpPr>
          <p:cNvPr id="6" name="TextBox 5"/>
          <p:cNvSpPr txBox="1"/>
          <p:nvPr/>
        </p:nvSpPr>
        <p:spPr>
          <a:xfrm>
            <a:off x="502920" y="1170432"/>
            <a:ext cx="11185855" cy="658368"/>
          </a:xfrm>
          <a:prstGeom prst="rect">
            <a:avLst/>
          </a:prstGeom>
          <a:noFill/>
        </p:spPr>
        <p:txBody>
          <a:bodyPr wrap="square" anchor="ctr" lIns="73152" rIns="73152" tIns="36576" bIns="36576">
            <a:noAutofit/>
          </a:bodyPr>
          <a:lstStyle/>
          <a:p>
            <a:pPr algn="l">
              <a:spcBef>
                <a:spcPts val="0"/>
              </a:spcBef>
              <a:spcAft>
                <a:spcPts val="0"/>
              </a:spcAft>
            </a:pPr>
            <a:r>
              <a:rPr lang="tr-TR" sz="1850" b="0" i="1">
                <a:solidFill>
                  <a:srgbClr val="767676"/>
                </a:solidFill>
                <a:latin typeface="Calibri"/>
              </a:rPr>
              <a:t>Sürekli değişim gösteren bu hava olayları; sağlık, enerji tüketimi, tarım, ulaşım gibi alanlarda sosyal ve ekonomik etkilere sahiptir.</a:t>
            </a:r>
          </a:p>
        </p:txBody>
      </p:sp>
      <p:sp>
        <p:nvSpPr>
          <p:cNvPr id="7" name="Rounded Rectangle 6"/>
          <p:cNvSpPr/>
          <p:nvPr/>
        </p:nvSpPr>
        <p:spPr>
          <a:xfrm>
            <a:off x="502920" y="1947672"/>
            <a:ext cx="2076236" cy="29718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1947672"/>
            <a:ext cx="2076236" cy="530352"/>
          </a:xfrm>
          <a:prstGeom prst="roundRect">
            <a:avLst>
              <a:gd name="adj" fmla="val 25000"/>
            </a:avLst>
          </a:prstGeom>
          <a:solidFill>
            <a:srgbClr val="2E7D32"/>
          </a:solidFill>
          <a:ln>
            <a:noFill/>
          </a:ln>
          <a:effectLst/>
        </p:spPr>
        <p:txBody>
          <a:bodyPr rtlCol="0" anchor="ctr"/>
          <a:lstStyle/>
          <a:p/>
        </p:txBody>
      </p:sp>
      <p:sp>
        <p:nvSpPr>
          <p:cNvPr id="9" name="Rectangle 8"/>
          <p:cNvSpPr/>
          <p:nvPr/>
        </p:nvSpPr>
        <p:spPr>
          <a:xfrm>
            <a:off x="502920" y="2212848"/>
            <a:ext cx="2076236" cy="265176"/>
          </a:xfrm>
          <a:prstGeom prst="rect">
            <a:avLst/>
          </a:prstGeom>
          <a:solidFill>
            <a:srgbClr val="2E7D32"/>
          </a:solidFill>
          <a:ln>
            <a:noFill/>
          </a:ln>
          <a:effectLst/>
        </p:spPr>
        <p:txBody>
          <a:bodyPr rtlCol="0" anchor="ctr"/>
          <a:lstStyle/>
          <a:p/>
        </p:txBody>
      </p:sp>
      <p:sp>
        <p:nvSpPr>
          <p:cNvPr id="10" name="TextBox 9"/>
          <p:cNvSpPr txBox="1"/>
          <p:nvPr/>
        </p:nvSpPr>
        <p:spPr>
          <a:xfrm>
            <a:off x="594360" y="19476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SAĞLIK</a:t>
            </a:r>
          </a:p>
        </p:txBody>
      </p:sp>
      <p:sp>
        <p:nvSpPr>
          <p:cNvPr id="11" name="TextBox 10"/>
          <p:cNvSpPr txBox="1"/>
          <p:nvPr/>
        </p:nvSpPr>
        <p:spPr>
          <a:xfrm>
            <a:off x="612648" y="2551176"/>
            <a:ext cx="1856780" cy="2295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Hava sıcaklığı; insanların konforu ve sağlığını … etkiler (s. 78).</a:t>
            </a:r>
          </a:p>
        </p:txBody>
      </p:sp>
      <p:sp>
        <p:nvSpPr>
          <p:cNvPr id="12" name="Rounded Rectangle 11"/>
          <p:cNvSpPr/>
          <p:nvPr/>
        </p:nvSpPr>
        <p:spPr>
          <a:xfrm>
            <a:off x="2780324" y="1947672"/>
            <a:ext cx="2076236" cy="29718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2780324" y="1947672"/>
            <a:ext cx="2076236" cy="530352"/>
          </a:xfrm>
          <a:prstGeom prst="roundRect">
            <a:avLst>
              <a:gd name="adj" fmla="val 25000"/>
            </a:avLst>
          </a:prstGeom>
          <a:solidFill>
            <a:srgbClr val="2C6696"/>
          </a:solidFill>
          <a:ln>
            <a:noFill/>
          </a:ln>
          <a:effectLst/>
        </p:spPr>
        <p:txBody>
          <a:bodyPr rtlCol="0" anchor="ctr"/>
          <a:lstStyle/>
          <a:p/>
        </p:txBody>
      </p:sp>
      <p:sp>
        <p:nvSpPr>
          <p:cNvPr id="14" name="Rectangle 13"/>
          <p:cNvSpPr/>
          <p:nvPr/>
        </p:nvSpPr>
        <p:spPr>
          <a:xfrm>
            <a:off x="2780324" y="2212848"/>
            <a:ext cx="2076236" cy="265176"/>
          </a:xfrm>
          <a:prstGeom prst="rect">
            <a:avLst/>
          </a:prstGeom>
          <a:solidFill>
            <a:srgbClr val="2C6696"/>
          </a:solidFill>
          <a:ln>
            <a:noFill/>
          </a:ln>
          <a:effectLst/>
        </p:spPr>
        <p:txBody>
          <a:bodyPr rtlCol="0" anchor="ctr"/>
          <a:lstStyle/>
          <a:p/>
        </p:txBody>
      </p:sp>
      <p:sp>
        <p:nvSpPr>
          <p:cNvPr id="15" name="TextBox 14"/>
          <p:cNvSpPr txBox="1"/>
          <p:nvPr/>
        </p:nvSpPr>
        <p:spPr>
          <a:xfrm>
            <a:off x="2871764" y="19476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ULAŞIM</a:t>
            </a:r>
          </a:p>
        </p:txBody>
      </p:sp>
      <p:sp>
        <p:nvSpPr>
          <p:cNvPr id="16" name="TextBox 15"/>
          <p:cNvSpPr txBox="1"/>
          <p:nvPr/>
        </p:nvSpPr>
        <p:spPr>
          <a:xfrm>
            <a:off x="2890052" y="2551176"/>
            <a:ext cx="1856780" cy="2295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Yoğun sis, görüş mesafesini azalttığı için ulaşımı zorlaştırır. (s. 81)</a:t>
            </a:r>
          </a:p>
        </p:txBody>
      </p:sp>
      <p:sp>
        <p:nvSpPr>
          <p:cNvPr id="17" name="Rounded Rectangle 16"/>
          <p:cNvSpPr/>
          <p:nvPr/>
        </p:nvSpPr>
        <p:spPr>
          <a:xfrm>
            <a:off x="5057728" y="1947672"/>
            <a:ext cx="2076236" cy="2971800"/>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5057728" y="1947672"/>
            <a:ext cx="2076236" cy="530352"/>
          </a:xfrm>
          <a:prstGeom prst="roundRect">
            <a:avLst>
              <a:gd name="adj" fmla="val 25000"/>
            </a:avLst>
          </a:prstGeom>
          <a:solidFill>
            <a:srgbClr val="4F4F4F"/>
          </a:solidFill>
          <a:ln>
            <a:noFill/>
          </a:ln>
          <a:effectLst/>
        </p:spPr>
        <p:txBody>
          <a:bodyPr rtlCol="0" anchor="ctr"/>
          <a:lstStyle/>
          <a:p/>
        </p:txBody>
      </p:sp>
      <p:sp>
        <p:nvSpPr>
          <p:cNvPr id="19" name="Rectangle 18"/>
          <p:cNvSpPr/>
          <p:nvPr/>
        </p:nvSpPr>
        <p:spPr>
          <a:xfrm>
            <a:off x="5057728" y="2212848"/>
            <a:ext cx="2076236" cy="265176"/>
          </a:xfrm>
          <a:prstGeom prst="rect">
            <a:avLst/>
          </a:prstGeom>
          <a:solidFill>
            <a:srgbClr val="4F4F4F"/>
          </a:solidFill>
          <a:ln>
            <a:noFill/>
          </a:ln>
          <a:effectLst/>
        </p:spPr>
        <p:txBody>
          <a:bodyPr rtlCol="0" anchor="ctr"/>
          <a:lstStyle/>
          <a:p/>
        </p:txBody>
      </p:sp>
      <p:sp>
        <p:nvSpPr>
          <p:cNvPr id="20" name="TextBox 19"/>
          <p:cNvSpPr txBox="1"/>
          <p:nvPr/>
        </p:nvSpPr>
        <p:spPr>
          <a:xfrm>
            <a:off x="5149168" y="19476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GİYİM</a:t>
            </a:r>
          </a:p>
        </p:txBody>
      </p:sp>
      <p:sp>
        <p:nvSpPr>
          <p:cNvPr id="21" name="TextBox 20"/>
          <p:cNvSpPr txBox="1"/>
          <p:nvPr/>
        </p:nvSpPr>
        <p:spPr>
          <a:xfrm>
            <a:off x="5167456" y="2551176"/>
            <a:ext cx="1856780" cy="2295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Soğukta mont ve bere, yağmurda şemsiye: hava durumuna göre seçilen giysi.</a:t>
            </a:r>
          </a:p>
        </p:txBody>
      </p:sp>
      <p:sp>
        <p:nvSpPr>
          <p:cNvPr id="22" name="Rounded Rectangle 21"/>
          <p:cNvSpPr/>
          <p:nvPr/>
        </p:nvSpPr>
        <p:spPr>
          <a:xfrm>
            <a:off x="7335132" y="1947672"/>
            <a:ext cx="2076236" cy="2971800"/>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7335132" y="1947672"/>
            <a:ext cx="2076236" cy="530352"/>
          </a:xfrm>
          <a:prstGeom prst="roundRect">
            <a:avLst>
              <a:gd name="adj" fmla="val 25000"/>
            </a:avLst>
          </a:prstGeom>
          <a:solidFill>
            <a:srgbClr val="D3373A"/>
          </a:solidFill>
          <a:ln>
            <a:noFill/>
          </a:ln>
          <a:effectLst/>
        </p:spPr>
        <p:txBody>
          <a:bodyPr rtlCol="0" anchor="ctr"/>
          <a:lstStyle/>
          <a:p/>
        </p:txBody>
      </p:sp>
      <p:sp>
        <p:nvSpPr>
          <p:cNvPr id="24" name="Rectangle 23"/>
          <p:cNvSpPr/>
          <p:nvPr/>
        </p:nvSpPr>
        <p:spPr>
          <a:xfrm>
            <a:off x="7335132" y="2212848"/>
            <a:ext cx="2076236" cy="265176"/>
          </a:xfrm>
          <a:prstGeom prst="rect">
            <a:avLst/>
          </a:prstGeom>
          <a:solidFill>
            <a:srgbClr val="D3373A"/>
          </a:solidFill>
          <a:ln>
            <a:noFill/>
          </a:ln>
          <a:effectLst/>
        </p:spPr>
        <p:txBody>
          <a:bodyPr rtlCol="0" anchor="ctr"/>
          <a:lstStyle/>
          <a:p/>
        </p:txBody>
      </p:sp>
      <p:sp>
        <p:nvSpPr>
          <p:cNvPr id="25" name="TextBox 24"/>
          <p:cNvSpPr txBox="1"/>
          <p:nvPr/>
        </p:nvSpPr>
        <p:spPr>
          <a:xfrm>
            <a:off x="7426572" y="19476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ENERJİ</a:t>
            </a:r>
          </a:p>
        </p:txBody>
      </p:sp>
      <p:sp>
        <p:nvSpPr>
          <p:cNvPr id="26" name="TextBox 25"/>
          <p:cNvSpPr txBox="1"/>
          <p:nvPr/>
        </p:nvSpPr>
        <p:spPr>
          <a:xfrm>
            <a:off x="7444860" y="2551176"/>
            <a:ext cx="1856780" cy="2295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Isınma için yakıt ve elektrik tüketimi (s. 77: “enerji tüketimi”).</a:t>
            </a:r>
          </a:p>
        </p:txBody>
      </p:sp>
      <p:sp>
        <p:nvSpPr>
          <p:cNvPr id="27" name="Rounded Rectangle 26"/>
          <p:cNvSpPr/>
          <p:nvPr/>
        </p:nvSpPr>
        <p:spPr>
          <a:xfrm>
            <a:off x="9612536" y="1947672"/>
            <a:ext cx="2076236" cy="2971800"/>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9612536" y="1947672"/>
            <a:ext cx="2076236" cy="530352"/>
          </a:xfrm>
          <a:prstGeom prst="roundRect">
            <a:avLst>
              <a:gd name="adj" fmla="val 25000"/>
            </a:avLst>
          </a:prstGeom>
          <a:solidFill>
            <a:srgbClr val="7A4EA0"/>
          </a:solidFill>
          <a:ln>
            <a:noFill/>
          </a:ln>
          <a:effectLst/>
        </p:spPr>
        <p:txBody>
          <a:bodyPr rtlCol="0" anchor="ctr"/>
          <a:lstStyle/>
          <a:p/>
        </p:txBody>
      </p:sp>
      <p:sp>
        <p:nvSpPr>
          <p:cNvPr id="29" name="Rectangle 28"/>
          <p:cNvSpPr/>
          <p:nvPr/>
        </p:nvSpPr>
        <p:spPr>
          <a:xfrm>
            <a:off x="9612536" y="2212848"/>
            <a:ext cx="2076236" cy="265176"/>
          </a:xfrm>
          <a:prstGeom prst="rect">
            <a:avLst/>
          </a:prstGeom>
          <a:solidFill>
            <a:srgbClr val="7A4EA0"/>
          </a:solidFill>
          <a:ln>
            <a:noFill/>
          </a:ln>
          <a:effectLst/>
        </p:spPr>
        <p:txBody>
          <a:bodyPr rtlCol="0" anchor="ctr"/>
          <a:lstStyle/>
          <a:p/>
        </p:txBody>
      </p:sp>
      <p:sp>
        <p:nvSpPr>
          <p:cNvPr id="30" name="TextBox 29"/>
          <p:cNvSpPr txBox="1"/>
          <p:nvPr/>
        </p:nvSpPr>
        <p:spPr>
          <a:xfrm>
            <a:off x="9703976" y="19476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OKUL</a:t>
            </a:r>
          </a:p>
        </p:txBody>
      </p:sp>
      <p:sp>
        <p:nvSpPr>
          <p:cNvPr id="31" name="TextBox 30"/>
          <p:cNvSpPr txBox="1"/>
          <p:nvPr/>
        </p:nvSpPr>
        <p:spPr>
          <a:xfrm>
            <a:off x="9722264" y="2551176"/>
            <a:ext cx="1856780" cy="22951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Yoğun kar yağışında okullar tatil edildi (s. 76).</a:t>
            </a:r>
          </a:p>
        </p:txBody>
      </p:sp>
      <p:sp>
        <p:nvSpPr>
          <p:cNvPr id="32" name="Rounded Rectangle 31"/>
          <p:cNvSpPr/>
          <p:nvPr/>
        </p:nvSpPr>
        <p:spPr>
          <a:xfrm>
            <a:off x="502920" y="5102352"/>
            <a:ext cx="11185855" cy="118872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100" b="0" i="0">
                <a:solidFill>
                  <a:srgbClr val="262626"/>
                </a:solidFill>
                <a:latin typeface="Calibri"/>
              </a:rPr>
              <a:t>Grubunuzun notlarını beş başlığa dağıtın: hangi başlıkta en çok not var? Neden?</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76-81</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132 / 217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Karşılaştırma — örnek cevap: ölçütler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5029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5029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Nasıl hesaplanır?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Haftanın en yüksek sıcaklığı: o haftanın günlük en yüksek değerlerinin en büyüğü</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Haftanın en düşük sıcaklığı: günlük en düşük değerlerin en küçüğü</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Yağışlı gün: hava durumu sütununda yağmur, kar ya da sağanak yazan gün</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En sık rüzgâr yönü (hâkim yön): o hafta en çok yazılan yön</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Eksik gün: grubun öbür günlüğünden, kaynağıyla · tahmin yok</a:t>
            </a:r>
          </a:p>
        </p:txBody>
      </p:sp>
      <p:sp>
        <p:nvSpPr>
          <p:cNvPr id="9" name="Rounded Rectangle 8"/>
          <p:cNvSpPr/>
          <p:nvPr/>
        </p:nvSpPr>
        <p:spPr>
          <a:xfrm>
            <a:off x="6210147" y="1216152"/>
            <a:ext cx="5478627" cy="5029200"/>
          </a:xfrm>
          <a:prstGeom prst="roundRect">
            <a:avLst>
              <a:gd name="adj" fmla="val 6000"/>
            </a:avLst>
          </a:prstGeom>
          <a:solidFill>
            <a:srgbClr val="E3ECF5"/>
          </a:solidFill>
          <a:ln>
            <a:noFill/>
          </a:ln>
          <a:effectLst/>
        </p:spPr>
        <p:txBody>
          <a:bodyPr rtlCol="0" anchor="ctr"/>
          <a:lstStyle/>
          <a:p/>
        </p:txBody>
      </p:sp>
      <p:sp>
        <p:nvSpPr>
          <p:cNvPr id="10" name="Rectangle 9"/>
          <p:cNvSpPr/>
          <p:nvPr/>
        </p:nvSpPr>
        <p:spPr>
          <a:xfrm>
            <a:off x="6210147" y="1216152"/>
            <a:ext cx="109728" cy="5029200"/>
          </a:xfrm>
          <a:prstGeom prst="rect">
            <a:avLst/>
          </a:prstGeom>
          <a:solidFill>
            <a:srgbClr val="2C6696"/>
          </a:solidFill>
          <a:ln>
            <a:noFill/>
          </a:ln>
          <a:effectLst/>
        </p:spPr>
        <p:txBody>
          <a:bodyPr rtlCol="0" anchor="ctr"/>
          <a:lstStyle/>
          <a:p/>
        </p:txBody>
      </p:sp>
      <p:sp>
        <p:nvSpPr>
          <p:cNvPr id="11" name="TextBox 10"/>
          <p:cNvSpPr txBox="1"/>
          <p:nvPr/>
        </p:nvSpPr>
        <p:spPr>
          <a:xfrm>
            <a:off x="6438747" y="1271016"/>
            <a:ext cx="5158587"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C6696"/>
                </a:solidFill>
                <a:latin typeface="Calibri"/>
              </a:rPr>
              <a:t>Aynı gün, farklı değer: neden?</a:t>
            </a:r>
          </a:p>
          <a:p>
            <a:pPr algn="l" marL="236189" indent="-236189">
              <a:spcBef>
                <a:spcPts val="0"/>
              </a:spcBef>
              <a:spcAft>
                <a:spcPts val="500"/>
              </a:spcAft>
            </a:pPr>
            <a:r>
              <a:rPr lang="tr-TR" sz="1900" b="1" i="0">
                <a:solidFill>
                  <a:srgbClr val="2C6696"/>
                </a:solidFill>
                <a:latin typeface="Calibri"/>
              </a:rPr>
              <a:t>•  </a:t>
            </a:r>
            <a:r>
              <a:rPr lang="tr-TR" sz="1900" b="1" i="0">
                <a:solidFill>
                  <a:srgbClr val="262626"/>
                </a:solidFill>
                <a:latin typeface="Calibri"/>
              </a:rPr>
              <a:t>Ölçüm yeri:</a:t>
            </a:r>
            <a:r>
              <a:rPr lang="tr-TR" sz="1900" b="0" i="0">
                <a:solidFill>
                  <a:srgbClr val="262626"/>
                </a:solidFill>
                <a:latin typeface="Calibri"/>
              </a:rPr>
              <a:t> termometre doğrudan Güneş ışınlarına maruz kalmayan, hava girişine açık, yerden 1,5-2 m yüksekte olmalı (s. 78).</a:t>
            </a:r>
          </a:p>
          <a:p>
            <a:pPr algn="l" marL="236189" indent="-236189">
              <a:spcBef>
                <a:spcPts val="0"/>
              </a:spcBef>
              <a:spcAft>
                <a:spcPts val="500"/>
              </a:spcAft>
            </a:pPr>
            <a:r>
              <a:rPr lang="tr-TR" sz="1900" b="1" i="0">
                <a:solidFill>
                  <a:srgbClr val="2C6696"/>
                </a:solidFill>
                <a:latin typeface="Calibri"/>
              </a:rPr>
              <a:t>•  </a:t>
            </a:r>
            <a:r>
              <a:rPr lang="tr-TR" sz="1900" b="1" i="0">
                <a:solidFill>
                  <a:srgbClr val="262626"/>
                </a:solidFill>
                <a:latin typeface="Calibri"/>
              </a:rPr>
              <a:t>Saat:</a:t>
            </a:r>
            <a:r>
              <a:rPr lang="tr-TR" sz="1900" b="0" i="0">
                <a:solidFill>
                  <a:srgbClr val="262626"/>
                </a:solidFill>
                <a:latin typeface="Calibri"/>
              </a:rPr>
              <a:t> Hava sıcaklığı; saatlik, günlük, mevsimlik olarak değişiklik gösterdiği için farklı vakitlerde ölçülür.</a:t>
            </a:r>
          </a:p>
          <a:p>
            <a:pPr algn="l" marL="236189" indent="-236189">
              <a:spcBef>
                <a:spcPts val="0"/>
              </a:spcBef>
              <a:spcAft>
                <a:spcPts val="500"/>
              </a:spcAft>
            </a:pPr>
            <a:r>
              <a:rPr lang="tr-TR" sz="1900" b="1" i="0">
                <a:solidFill>
                  <a:srgbClr val="2C6696"/>
                </a:solidFill>
                <a:latin typeface="Calibri"/>
              </a:rPr>
              <a:t>•  </a:t>
            </a:r>
            <a:r>
              <a:rPr lang="tr-TR" sz="1900" b="1" i="0">
                <a:solidFill>
                  <a:srgbClr val="262626"/>
                </a:solidFill>
                <a:latin typeface="Calibri"/>
              </a:rPr>
              <a:t>Kaynak:</a:t>
            </a:r>
            <a:r>
              <a:rPr lang="tr-TR" sz="1900" b="0" i="0">
                <a:solidFill>
                  <a:srgbClr val="262626"/>
                </a:solidFill>
                <a:latin typeface="Calibri"/>
              </a:rPr>
              <a:t> kendi ölçümün mü, MGM'nin il ya da ilçe değeri mi?</a:t>
            </a:r>
          </a:p>
          <a:p>
            <a:pPr algn="l" marL="236189" indent="-236189">
              <a:spcBef>
                <a:spcPts val="0"/>
              </a:spcBef>
              <a:spcAft>
                <a:spcPts val="0"/>
              </a:spcAft>
            </a:pPr>
            <a:r>
              <a:rPr lang="tr-TR" sz="1900" b="1" i="0">
                <a:solidFill>
                  <a:srgbClr val="2C6696"/>
                </a:solidFill>
                <a:latin typeface="Calibri"/>
              </a:rPr>
              <a:t>•  </a:t>
            </a:r>
            <a:r>
              <a:rPr lang="tr-TR" sz="1900" b="1" i="0">
                <a:solidFill>
                  <a:srgbClr val="262626"/>
                </a:solidFill>
                <a:latin typeface="Calibri"/>
              </a:rPr>
              <a:t>Konum:</a:t>
            </a:r>
            <a:r>
              <a:rPr lang="tr-TR" sz="1900" b="0" i="0">
                <a:solidFill>
                  <a:srgbClr val="262626"/>
                </a:solidFill>
                <a:latin typeface="Calibri"/>
              </a:rPr>
              <a:t> kent içinde ölçülen sıcaklık kırsaldan yüksek olabilir (kentsel ısı adası, s. 100).</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78, 100</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133 /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Özet grafik: nasıl çizilir?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16 dk</a:t>
            </a:r>
          </a:p>
        </p:txBody>
      </p:sp>
      <p:sp>
        <p:nvSpPr>
          <p:cNvPr id="6" name="Rounded Rectangle 5"/>
          <p:cNvSpPr/>
          <p:nvPr/>
        </p:nvSpPr>
        <p:spPr>
          <a:xfrm>
            <a:off x="502920" y="1216152"/>
            <a:ext cx="7040880" cy="5029200"/>
          </a:xfrm>
          <a:prstGeom prst="roundRect">
            <a:avLst>
              <a:gd name="adj" fmla="val 3000"/>
            </a:avLst>
          </a:prstGeom>
          <a:solidFill>
            <a:srgbClr val="FFFFFF"/>
          </a:solidFill>
          <a:ln w="12700">
            <a:solidFill>
              <a:srgbClr val="D9D9D9"/>
            </a:solidFill>
          </a:ln>
          <a:effectLst/>
        </p:spPr>
        <p:txBody>
          <a:bodyPr rtlCol="0" anchor="ctr"/>
          <a:lstStyle/>
          <a:p/>
        </p:txBody>
      </p:sp>
      <p:sp>
        <p:nvSpPr>
          <p:cNvPr id="7" name="TextBox 6"/>
          <p:cNvSpPr txBox="1"/>
          <p:nvPr/>
        </p:nvSpPr>
        <p:spPr>
          <a:xfrm>
            <a:off x="640080" y="1261872"/>
            <a:ext cx="6766560" cy="411480"/>
          </a:xfrm>
          <a:prstGeom prst="rect">
            <a:avLst/>
          </a:prstGeom>
          <a:noFill/>
        </p:spPr>
        <p:txBody>
          <a:bodyPr wrap="square" anchor="t" lIns="73152" rIns="73152" tIns="36576" bIns="36576">
            <a:noAutofit/>
          </a:bodyPr>
          <a:lstStyle/>
          <a:p>
            <a:pPr algn="ctr">
              <a:spcBef>
                <a:spcPts val="0"/>
              </a:spcBef>
              <a:spcAft>
                <a:spcPts val="0"/>
              </a:spcAft>
            </a:pPr>
            <a:r>
              <a:rPr lang="tr-TR" sz="1500" b="1" i="0">
                <a:solidFill>
                  <a:srgbClr val="262626"/>
                </a:solidFill>
                <a:latin typeface="Calibri"/>
              </a:rPr>
              <a:t>Başlık: …… (yer) · haftalık sıcaklık ve yağışlı gün · 9 Kasım 2026 – 15 Ocak 2027</a:t>
            </a:r>
          </a:p>
        </p:txBody>
      </p:sp>
      <p:cxnSp>
        <p:nvCxnSpPr>
          <p:cNvPr id="8" name="Connector 7"/>
          <p:cNvCxnSpPr/>
          <p:nvPr/>
        </p:nvCxnSpPr>
        <p:spPr>
          <a:xfrm>
            <a:off x="1371600" y="1719072"/>
            <a:ext cx="0" cy="3749040"/>
          </a:xfrm>
          <a:prstGeom prst="line">
            <a:avLst/>
          </a:prstGeom>
          <a:ln w="25400">
            <a:solidFill>
              <a:srgbClr val="262626"/>
            </a:solidFill>
          </a:ln>
        </p:spPr>
      </p:cxnSp>
      <p:cxnSp>
        <p:nvCxnSpPr>
          <p:cNvPr id="9" name="Connector 8"/>
          <p:cNvCxnSpPr/>
          <p:nvPr/>
        </p:nvCxnSpPr>
        <p:spPr>
          <a:xfrm>
            <a:off x="6766560" y="1719072"/>
            <a:ext cx="0" cy="3749040"/>
          </a:xfrm>
          <a:prstGeom prst="line">
            <a:avLst/>
          </a:prstGeom>
          <a:ln w="25400">
            <a:solidFill>
              <a:srgbClr val="2F8FC9"/>
            </a:solidFill>
          </a:ln>
        </p:spPr>
      </p:cxnSp>
      <p:cxnSp>
        <p:nvCxnSpPr>
          <p:cNvPr id="10" name="Connector 9"/>
          <p:cNvCxnSpPr/>
          <p:nvPr/>
        </p:nvCxnSpPr>
        <p:spPr>
          <a:xfrm>
            <a:off x="1371600" y="5468112"/>
            <a:ext cx="5394960" cy="0"/>
          </a:xfrm>
          <a:prstGeom prst="line">
            <a:avLst/>
          </a:prstGeom>
          <a:ln w="25400">
            <a:solidFill>
              <a:srgbClr val="262626"/>
            </a:solidFill>
          </a:ln>
        </p:spPr>
      </p:cxnSp>
      <p:cxnSp>
        <p:nvCxnSpPr>
          <p:cNvPr id="11" name="Connector 10"/>
          <p:cNvCxnSpPr/>
          <p:nvPr/>
        </p:nvCxnSpPr>
        <p:spPr>
          <a:xfrm>
            <a:off x="1641348" y="5468112"/>
            <a:ext cx="0" cy="73152"/>
          </a:xfrm>
          <a:prstGeom prst="line">
            <a:avLst/>
          </a:prstGeom>
          <a:ln w="12700">
            <a:solidFill>
              <a:srgbClr val="262626"/>
            </a:solidFill>
          </a:ln>
        </p:spPr>
      </p:cxnSp>
      <p:sp>
        <p:nvSpPr>
          <p:cNvPr id="12" name="TextBox 11"/>
          <p:cNvSpPr txBox="1"/>
          <p:nvPr/>
        </p:nvSpPr>
        <p:spPr>
          <a:xfrm>
            <a:off x="1371600"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9 Kas</a:t>
            </a:r>
          </a:p>
        </p:txBody>
      </p:sp>
      <p:cxnSp>
        <p:nvCxnSpPr>
          <p:cNvPr id="13" name="Connector 12"/>
          <p:cNvCxnSpPr/>
          <p:nvPr/>
        </p:nvCxnSpPr>
        <p:spPr>
          <a:xfrm>
            <a:off x="2180844" y="5468112"/>
            <a:ext cx="0" cy="73152"/>
          </a:xfrm>
          <a:prstGeom prst="line">
            <a:avLst/>
          </a:prstGeom>
          <a:ln w="12700">
            <a:solidFill>
              <a:srgbClr val="262626"/>
            </a:solidFill>
          </a:ln>
        </p:spPr>
      </p:cxnSp>
      <p:sp>
        <p:nvSpPr>
          <p:cNvPr id="14" name="TextBox 13"/>
          <p:cNvSpPr txBox="1"/>
          <p:nvPr/>
        </p:nvSpPr>
        <p:spPr>
          <a:xfrm>
            <a:off x="1911096"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16 Kas</a:t>
            </a:r>
          </a:p>
        </p:txBody>
      </p:sp>
      <p:sp>
        <p:nvSpPr>
          <p:cNvPr id="15" name="Rectangle 14"/>
          <p:cNvSpPr/>
          <p:nvPr/>
        </p:nvSpPr>
        <p:spPr>
          <a:xfrm>
            <a:off x="1911096" y="1719072"/>
            <a:ext cx="539496" cy="3749040"/>
          </a:xfrm>
          <a:prstGeom prst="rect">
            <a:avLst/>
          </a:prstGeom>
          <a:solidFill>
            <a:srgbClr val="FFF3D1"/>
          </a:solidFill>
          <a:ln>
            <a:noFill/>
          </a:ln>
          <a:effectLst/>
        </p:spPr>
        <p:txBody>
          <a:bodyPr rtlCol="0" anchor="ctr"/>
          <a:lstStyle/>
          <a:p/>
        </p:txBody>
      </p:sp>
      <p:sp>
        <p:nvSpPr>
          <p:cNvPr id="16" name="TextBox 15"/>
          <p:cNvSpPr txBox="1"/>
          <p:nvPr/>
        </p:nvSpPr>
        <p:spPr>
          <a:xfrm>
            <a:off x="1911096" y="1764792"/>
            <a:ext cx="539496" cy="274320"/>
          </a:xfrm>
          <a:prstGeom prst="rect">
            <a:avLst/>
          </a:prstGeom>
          <a:noFill/>
        </p:spPr>
        <p:txBody>
          <a:bodyPr wrap="square" anchor="t" lIns="0" rIns="0" tIns="36576" bIns="36576">
            <a:noAutofit/>
          </a:bodyPr>
          <a:lstStyle/>
          <a:p>
            <a:pPr algn="ctr">
              <a:spcBef>
                <a:spcPts val="0"/>
              </a:spcBef>
              <a:spcAft>
                <a:spcPts val="0"/>
              </a:spcAft>
            </a:pPr>
            <a:r>
              <a:rPr lang="tr-TR" sz="1100" b="0" i="1">
                <a:solidFill>
                  <a:srgbClr val="767676"/>
                </a:solidFill>
                <a:latin typeface="Calibri"/>
              </a:rPr>
              <a:t>tatil</a:t>
            </a:r>
          </a:p>
        </p:txBody>
      </p:sp>
      <p:cxnSp>
        <p:nvCxnSpPr>
          <p:cNvPr id="17" name="Connector 16"/>
          <p:cNvCxnSpPr/>
          <p:nvPr/>
        </p:nvCxnSpPr>
        <p:spPr>
          <a:xfrm>
            <a:off x="2720340" y="5468112"/>
            <a:ext cx="0" cy="73152"/>
          </a:xfrm>
          <a:prstGeom prst="line">
            <a:avLst/>
          </a:prstGeom>
          <a:ln w="12700">
            <a:solidFill>
              <a:srgbClr val="262626"/>
            </a:solidFill>
          </a:ln>
        </p:spPr>
      </p:cxnSp>
      <p:sp>
        <p:nvSpPr>
          <p:cNvPr id="18" name="TextBox 17"/>
          <p:cNvSpPr txBox="1"/>
          <p:nvPr/>
        </p:nvSpPr>
        <p:spPr>
          <a:xfrm>
            <a:off x="2450592"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23 Kas</a:t>
            </a:r>
          </a:p>
        </p:txBody>
      </p:sp>
      <p:cxnSp>
        <p:nvCxnSpPr>
          <p:cNvPr id="19" name="Connector 18"/>
          <p:cNvCxnSpPr/>
          <p:nvPr/>
        </p:nvCxnSpPr>
        <p:spPr>
          <a:xfrm>
            <a:off x="3259836" y="5468112"/>
            <a:ext cx="0" cy="73152"/>
          </a:xfrm>
          <a:prstGeom prst="line">
            <a:avLst/>
          </a:prstGeom>
          <a:ln w="12700">
            <a:solidFill>
              <a:srgbClr val="262626"/>
            </a:solidFill>
          </a:ln>
        </p:spPr>
      </p:cxnSp>
      <p:sp>
        <p:nvSpPr>
          <p:cNvPr id="20" name="TextBox 19"/>
          <p:cNvSpPr txBox="1"/>
          <p:nvPr/>
        </p:nvSpPr>
        <p:spPr>
          <a:xfrm>
            <a:off x="2990088"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30 Kas</a:t>
            </a:r>
          </a:p>
        </p:txBody>
      </p:sp>
      <p:cxnSp>
        <p:nvCxnSpPr>
          <p:cNvPr id="21" name="Connector 20"/>
          <p:cNvCxnSpPr/>
          <p:nvPr/>
        </p:nvCxnSpPr>
        <p:spPr>
          <a:xfrm>
            <a:off x="3799332" y="5468112"/>
            <a:ext cx="0" cy="73152"/>
          </a:xfrm>
          <a:prstGeom prst="line">
            <a:avLst/>
          </a:prstGeom>
          <a:ln w="12700">
            <a:solidFill>
              <a:srgbClr val="262626"/>
            </a:solidFill>
          </a:ln>
        </p:spPr>
      </p:cxnSp>
      <p:sp>
        <p:nvSpPr>
          <p:cNvPr id="22" name="TextBox 21"/>
          <p:cNvSpPr txBox="1"/>
          <p:nvPr/>
        </p:nvSpPr>
        <p:spPr>
          <a:xfrm>
            <a:off x="3529584"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7 Ara</a:t>
            </a:r>
          </a:p>
        </p:txBody>
      </p:sp>
      <p:cxnSp>
        <p:nvCxnSpPr>
          <p:cNvPr id="23" name="Connector 22"/>
          <p:cNvCxnSpPr/>
          <p:nvPr/>
        </p:nvCxnSpPr>
        <p:spPr>
          <a:xfrm>
            <a:off x="4338828" y="5468112"/>
            <a:ext cx="0" cy="73152"/>
          </a:xfrm>
          <a:prstGeom prst="line">
            <a:avLst/>
          </a:prstGeom>
          <a:ln w="12700">
            <a:solidFill>
              <a:srgbClr val="262626"/>
            </a:solidFill>
          </a:ln>
        </p:spPr>
      </p:cxnSp>
      <p:sp>
        <p:nvSpPr>
          <p:cNvPr id="24" name="TextBox 23"/>
          <p:cNvSpPr txBox="1"/>
          <p:nvPr/>
        </p:nvSpPr>
        <p:spPr>
          <a:xfrm>
            <a:off x="4069080"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14 Ara</a:t>
            </a:r>
          </a:p>
        </p:txBody>
      </p:sp>
      <p:cxnSp>
        <p:nvCxnSpPr>
          <p:cNvPr id="25" name="Connector 24"/>
          <p:cNvCxnSpPr/>
          <p:nvPr/>
        </p:nvCxnSpPr>
        <p:spPr>
          <a:xfrm>
            <a:off x="4878324" y="5468112"/>
            <a:ext cx="0" cy="73152"/>
          </a:xfrm>
          <a:prstGeom prst="line">
            <a:avLst/>
          </a:prstGeom>
          <a:ln w="12700">
            <a:solidFill>
              <a:srgbClr val="262626"/>
            </a:solidFill>
          </a:ln>
        </p:spPr>
      </p:cxnSp>
      <p:sp>
        <p:nvSpPr>
          <p:cNvPr id="26" name="TextBox 25"/>
          <p:cNvSpPr txBox="1"/>
          <p:nvPr/>
        </p:nvSpPr>
        <p:spPr>
          <a:xfrm>
            <a:off x="4608576"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21 Ara</a:t>
            </a:r>
          </a:p>
        </p:txBody>
      </p:sp>
      <p:cxnSp>
        <p:nvCxnSpPr>
          <p:cNvPr id="27" name="Connector 26"/>
          <p:cNvCxnSpPr/>
          <p:nvPr/>
        </p:nvCxnSpPr>
        <p:spPr>
          <a:xfrm>
            <a:off x="5417820" y="5468112"/>
            <a:ext cx="0" cy="73152"/>
          </a:xfrm>
          <a:prstGeom prst="line">
            <a:avLst/>
          </a:prstGeom>
          <a:ln w="12700">
            <a:solidFill>
              <a:srgbClr val="262626"/>
            </a:solidFill>
          </a:ln>
        </p:spPr>
      </p:cxnSp>
      <p:sp>
        <p:nvSpPr>
          <p:cNvPr id="28" name="TextBox 27"/>
          <p:cNvSpPr txBox="1"/>
          <p:nvPr/>
        </p:nvSpPr>
        <p:spPr>
          <a:xfrm>
            <a:off x="5148072"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28 Ara</a:t>
            </a:r>
          </a:p>
        </p:txBody>
      </p:sp>
      <p:cxnSp>
        <p:nvCxnSpPr>
          <p:cNvPr id="29" name="Connector 28"/>
          <p:cNvCxnSpPr/>
          <p:nvPr/>
        </p:nvCxnSpPr>
        <p:spPr>
          <a:xfrm>
            <a:off x="5957316" y="5468112"/>
            <a:ext cx="0" cy="73152"/>
          </a:xfrm>
          <a:prstGeom prst="line">
            <a:avLst/>
          </a:prstGeom>
          <a:ln w="12700">
            <a:solidFill>
              <a:srgbClr val="262626"/>
            </a:solidFill>
          </a:ln>
        </p:spPr>
      </p:cxnSp>
      <p:sp>
        <p:nvSpPr>
          <p:cNvPr id="30" name="TextBox 29"/>
          <p:cNvSpPr txBox="1"/>
          <p:nvPr/>
        </p:nvSpPr>
        <p:spPr>
          <a:xfrm>
            <a:off x="5687568"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4 Oca</a:t>
            </a:r>
          </a:p>
        </p:txBody>
      </p:sp>
      <p:cxnSp>
        <p:nvCxnSpPr>
          <p:cNvPr id="31" name="Connector 30"/>
          <p:cNvCxnSpPr/>
          <p:nvPr/>
        </p:nvCxnSpPr>
        <p:spPr>
          <a:xfrm>
            <a:off x="6496812" y="5468112"/>
            <a:ext cx="0" cy="73152"/>
          </a:xfrm>
          <a:prstGeom prst="line">
            <a:avLst/>
          </a:prstGeom>
          <a:ln w="12700">
            <a:solidFill>
              <a:srgbClr val="262626"/>
            </a:solidFill>
          </a:ln>
        </p:spPr>
      </p:cxnSp>
      <p:sp>
        <p:nvSpPr>
          <p:cNvPr id="32" name="TextBox 31"/>
          <p:cNvSpPr txBox="1"/>
          <p:nvPr/>
        </p:nvSpPr>
        <p:spPr>
          <a:xfrm>
            <a:off x="6227064" y="5559552"/>
            <a:ext cx="539496" cy="274320"/>
          </a:xfrm>
          <a:prstGeom prst="rect">
            <a:avLst/>
          </a:prstGeom>
          <a:noFill/>
        </p:spPr>
        <p:txBody>
          <a:bodyPr wrap="square" anchor="t" lIns="0" rIns="0" tIns="36576" bIns="36576">
            <a:noAutofit/>
          </a:bodyPr>
          <a:lstStyle/>
          <a:p>
            <a:pPr algn="ctr">
              <a:spcBef>
                <a:spcPts val="0"/>
              </a:spcBef>
              <a:spcAft>
                <a:spcPts val="0"/>
              </a:spcAft>
            </a:pPr>
            <a:r>
              <a:rPr lang="tr-TR" sz="1250" b="0" i="0">
                <a:solidFill>
                  <a:srgbClr val="262626"/>
                </a:solidFill>
                <a:latin typeface="Calibri"/>
              </a:rPr>
              <a:t>11 Oca</a:t>
            </a:r>
          </a:p>
        </p:txBody>
      </p:sp>
      <p:cxnSp>
        <p:nvCxnSpPr>
          <p:cNvPr id="33" name="Connector 32"/>
          <p:cNvCxnSpPr/>
          <p:nvPr/>
        </p:nvCxnSpPr>
        <p:spPr>
          <a:xfrm>
            <a:off x="1298448" y="4843272"/>
            <a:ext cx="73152" cy="0"/>
          </a:xfrm>
          <a:prstGeom prst="line">
            <a:avLst/>
          </a:prstGeom>
          <a:ln w="12700">
            <a:solidFill>
              <a:srgbClr val="262626"/>
            </a:solidFill>
          </a:ln>
        </p:spPr>
      </p:cxnSp>
      <p:cxnSp>
        <p:nvCxnSpPr>
          <p:cNvPr id="34" name="Connector 33"/>
          <p:cNvCxnSpPr/>
          <p:nvPr/>
        </p:nvCxnSpPr>
        <p:spPr>
          <a:xfrm>
            <a:off x="1371600" y="4843272"/>
            <a:ext cx="5394960" cy="0"/>
          </a:xfrm>
          <a:prstGeom prst="line">
            <a:avLst/>
          </a:prstGeom>
          <a:ln w="6350">
            <a:solidFill>
              <a:srgbClr val="D9D9D9"/>
            </a:solidFill>
            <a:prstDash val="dash"/>
          </a:ln>
        </p:spPr>
      </p:cxnSp>
      <p:sp>
        <p:nvSpPr>
          <p:cNvPr id="35" name="TextBox 34"/>
          <p:cNvSpPr txBox="1"/>
          <p:nvPr/>
        </p:nvSpPr>
        <p:spPr>
          <a:xfrm>
            <a:off x="868680" y="4706112"/>
            <a:ext cx="411480" cy="274320"/>
          </a:xfrm>
          <a:prstGeom prst="rect">
            <a:avLst/>
          </a:prstGeom>
          <a:noFill/>
        </p:spPr>
        <p:txBody>
          <a:bodyPr wrap="square" anchor="t" lIns="0" rIns="0" tIns="36576" bIns="36576">
            <a:noAutofit/>
          </a:bodyPr>
          <a:lstStyle/>
          <a:p>
            <a:pPr algn="r">
              <a:spcBef>
                <a:spcPts val="0"/>
              </a:spcBef>
              <a:spcAft>
                <a:spcPts val="0"/>
              </a:spcAft>
            </a:pPr>
            <a:r>
              <a:rPr lang="tr-TR" sz="1200" b="0" i="0">
                <a:solidFill>
                  <a:srgbClr val="767676"/>
                </a:solidFill>
                <a:latin typeface="Calibri"/>
              </a:rPr>
              <a:t>…</a:t>
            </a:r>
          </a:p>
        </p:txBody>
      </p:sp>
      <p:sp>
        <p:nvSpPr>
          <p:cNvPr id="36" name="TextBox 35"/>
          <p:cNvSpPr txBox="1"/>
          <p:nvPr/>
        </p:nvSpPr>
        <p:spPr>
          <a:xfrm>
            <a:off x="6821424" y="4706112"/>
            <a:ext cx="411480" cy="274320"/>
          </a:xfrm>
          <a:prstGeom prst="rect">
            <a:avLst/>
          </a:prstGeom>
          <a:noFill/>
        </p:spPr>
        <p:txBody>
          <a:bodyPr wrap="square" anchor="t" lIns="0" rIns="0" tIns="36576" bIns="36576">
            <a:noAutofit/>
          </a:bodyPr>
          <a:lstStyle/>
          <a:p>
            <a:pPr algn="l">
              <a:spcBef>
                <a:spcPts val="0"/>
              </a:spcBef>
              <a:spcAft>
                <a:spcPts val="0"/>
              </a:spcAft>
            </a:pPr>
            <a:r>
              <a:rPr lang="tr-TR" sz="1200" b="0" i="0">
                <a:solidFill>
                  <a:srgbClr val="2F8FC9"/>
                </a:solidFill>
                <a:latin typeface="Calibri"/>
              </a:rPr>
              <a:t>…</a:t>
            </a:r>
          </a:p>
        </p:txBody>
      </p:sp>
      <p:cxnSp>
        <p:nvCxnSpPr>
          <p:cNvPr id="37" name="Connector 36"/>
          <p:cNvCxnSpPr/>
          <p:nvPr/>
        </p:nvCxnSpPr>
        <p:spPr>
          <a:xfrm>
            <a:off x="1298448" y="4218432"/>
            <a:ext cx="73152" cy="0"/>
          </a:xfrm>
          <a:prstGeom prst="line">
            <a:avLst/>
          </a:prstGeom>
          <a:ln w="12700">
            <a:solidFill>
              <a:srgbClr val="262626"/>
            </a:solidFill>
          </a:ln>
        </p:spPr>
      </p:cxnSp>
      <p:cxnSp>
        <p:nvCxnSpPr>
          <p:cNvPr id="38" name="Connector 37"/>
          <p:cNvCxnSpPr/>
          <p:nvPr/>
        </p:nvCxnSpPr>
        <p:spPr>
          <a:xfrm>
            <a:off x="1371600" y="4218432"/>
            <a:ext cx="5394960" cy="0"/>
          </a:xfrm>
          <a:prstGeom prst="line">
            <a:avLst/>
          </a:prstGeom>
          <a:ln w="6350">
            <a:solidFill>
              <a:srgbClr val="D9D9D9"/>
            </a:solidFill>
            <a:prstDash val="dash"/>
          </a:ln>
        </p:spPr>
      </p:cxnSp>
      <p:sp>
        <p:nvSpPr>
          <p:cNvPr id="39" name="TextBox 38"/>
          <p:cNvSpPr txBox="1"/>
          <p:nvPr/>
        </p:nvSpPr>
        <p:spPr>
          <a:xfrm>
            <a:off x="868680" y="4081272"/>
            <a:ext cx="411480" cy="274320"/>
          </a:xfrm>
          <a:prstGeom prst="rect">
            <a:avLst/>
          </a:prstGeom>
          <a:noFill/>
        </p:spPr>
        <p:txBody>
          <a:bodyPr wrap="square" anchor="t" lIns="0" rIns="0" tIns="36576" bIns="36576">
            <a:noAutofit/>
          </a:bodyPr>
          <a:lstStyle/>
          <a:p>
            <a:pPr algn="r">
              <a:spcBef>
                <a:spcPts val="0"/>
              </a:spcBef>
              <a:spcAft>
                <a:spcPts val="0"/>
              </a:spcAft>
            </a:pPr>
            <a:r>
              <a:rPr lang="tr-TR" sz="1200" b="0" i="0">
                <a:solidFill>
                  <a:srgbClr val="767676"/>
                </a:solidFill>
                <a:latin typeface="Calibri"/>
              </a:rPr>
              <a:t>…</a:t>
            </a:r>
          </a:p>
        </p:txBody>
      </p:sp>
      <p:sp>
        <p:nvSpPr>
          <p:cNvPr id="40" name="TextBox 39"/>
          <p:cNvSpPr txBox="1"/>
          <p:nvPr/>
        </p:nvSpPr>
        <p:spPr>
          <a:xfrm>
            <a:off x="6821424" y="4081272"/>
            <a:ext cx="411480" cy="274320"/>
          </a:xfrm>
          <a:prstGeom prst="rect">
            <a:avLst/>
          </a:prstGeom>
          <a:noFill/>
        </p:spPr>
        <p:txBody>
          <a:bodyPr wrap="square" anchor="t" lIns="0" rIns="0" tIns="36576" bIns="36576">
            <a:noAutofit/>
          </a:bodyPr>
          <a:lstStyle/>
          <a:p>
            <a:pPr algn="l">
              <a:spcBef>
                <a:spcPts val="0"/>
              </a:spcBef>
              <a:spcAft>
                <a:spcPts val="0"/>
              </a:spcAft>
            </a:pPr>
            <a:r>
              <a:rPr lang="tr-TR" sz="1200" b="0" i="0">
                <a:solidFill>
                  <a:srgbClr val="2F8FC9"/>
                </a:solidFill>
                <a:latin typeface="Calibri"/>
              </a:rPr>
              <a:t>…</a:t>
            </a:r>
          </a:p>
        </p:txBody>
      </p:sp>
      <p:cxnSp>
        <p:nvCxnSpPr>
          <p:cNvPr id="41" name="Connector 40"/>
          <p:cNvCxnSpPr/>
          <p:nvPr/>
        </p:nvCxnSpPr>
        <p:spPr>
          <a:xfrm>
            <a:off x="1298448" y="3593592"/>
            <a:ext cx="73152" cy="0"/>
          </a:xfrm>
          <a:prstGeom prst="line">
            <a:avLst/>
          </a:prstGeom>
          <a:ln w="12700">
            <a:solidFill>
              <a:srgbClr val="262626"/>
            </a:solidFill>
          </a:ln>
        </p:spPr>
      </p:cxnSp>
      <p:cxnSp>
        <p:nvCxnSpPr>
          <p:cNvPr id="42" name="Connector 41"/>
          <p:cNvCxnSpPr/>
          <p:nvPr/>
        </p:nvCxnSpPr>
        <p:spPr>
          <a:xfrm>
            <a:off x="1371600" y="3593592"/>
            <a:ext cx="5394960" cy="0"/>
          </a:xfrm>
          <a:prstGeom prst="line">
            <a:avLst/>
          </a:prstGeom>
          <a:ln w="6350">
            <a:solidFill>
              <a:srgbClr val="D9D9D9"/>
            </a:solidFill>
            <a:prstDash val="dash"/>
          </a:ln>
        </p:spPr>
      </p:cxnSp>
      <p:sp>
        <p:nvSpPr>
          <p:cNvPr id="43" name="TextBox 42"/>
          <p:cNvSpPr txBox="1"/>
          <p:nvPr/>
        </p:nvSpPr>
        <p:spPr>
          <a:xfrm>
            <a:off x="868680" y="3456432"/>
            <a:ext cx="411480" cy="274320"/>
          </a:xfrm>
          <a:prstGeom prst="rect">
            <a:avLst/>
          </a:prstGeom>
          <a:noFill/>
        </p:spPr>
        <p:txBody>
          <a:bodyPr wrap="square" anchor="t" lIns="0" rIns="0" tIns="36576" bIns="36576">
            <a:noAutofit/>
          </a:bodyPr>
          <a:lstStyle/>
          <a:p>
            <a:pPr algn="r">
              <a:spcBef>
                <a:spcPts val="0"/>
              </a:spcBef>
              <a:spcAft>
                <a:spcPts val="0"/>
              </a:spcAft>
            </a:pPr>
            <a:r>
              <a:rPr lang="tr-TR" sz="1200" b="0" i="0">
                <a:solidFill>
                  <a:srgbClr val="767676"/>
                </a:solidFill>
                <a:latin typeface="Calibri"/>
              </a:rPr>
              <a:t>…</a:t>
            </a:r>
          </a:p>
        </p:txBody>
      </p:sp>
      <p:sp>
        <p:nvSpPr>
          <p:cNvPr id="44" name="TextBox 43"/>
          <p:cNvSpPr txBox="1"/>
          <p:nvPr/>
        </p:nvSpPr>
        <p:spPr>
          <a:xfrm>
            <a:off x="6821424" y="3456432"/>
            <a:ext cx="411480" cy="274320"/>
          </a:xfrm>
          <a:prstGeom prst="rect">
            <a:avLst/>
          </a:prstGeom>
          <a:noFill/>
        </p:spPr>
        <p:txBody>
          <a:bodyPr wrap="square" anchor="t" lIns="0" rIns="0" tIns="36576" bIns="36576">
            <a:noAutofit/>
          </a:bodyPr>
          <a:lstStyle/>
          <a:p>
            <a:pPr algn="l">
              <a:spcBef>
                <a:spcPts val="0"/>
              </a:spcBef>
              <a:spcAft>
                <a:spcPts val="0"/>
              </a:spcAft>
            </a:pPr>
            <a:r>
              <a:rPr lang="tr-TR" sz="1200" b="0" i="0">
                <a:solidFill>
                  <a:srgbClr val="2F8FC9"/>
                </a:solidFill>
                <a:latin typeface="Calibri"/>
              </a:rPr>
              <a:t>…</a:t>
            </a:r>
          </a:p>
        </p:txBody>
      </p:sp>
      <p:cxnSp>
        <p:nvCxnSpPr>
          <p:cNvPr id="45" name="Connector 44"/>
          <p:cNvCxnSpPr/>
          <p:nvPr/>
        </p:nvCxnSpPr>
        <p:spPr>
          <a:xfrm>
            <a:off x="1298448" y="2968752"/>
            <a:ext cx="73152" cy="0"/>
          </a:xfrm>
          <a:prstGeom prst="line">
            <a:avLst/>
          </a:prstGeom>
          <a:ln w="12700">
            <a:solidFill>
              <a:srgbClr val="262626"/>
            </a:solidFill>
          </a:ln>
        </p:spPr>
      </p:cxnSp>
      <p:cxnSp>
        <p:nvCxnSpPr>
          <p:cNvPr id="46" name="Connector 45"/>
          <p:cNvCxnSpPr/>
          <p:nvPr/>
        </p:nvCxnSpPr>
        <p:spPr>
          <a:xfrm>
            <a:off x="1371600" y="2968752"/>
            <a:ext cx="5394960" cy="0"/>
          </a:xfrm>
          <a:prstGeom prst="line">
            <a:avLst/>
          </a:prstGeom>
          <a:ln w="6350">
            <a:solidFill>
              <a:srgbClr val="D9D9D9"/>
            </a:solidFill>
            <a:prstDash val="dash"/>
          </a:ln>
        </p:spPr>
      </p:cxnSp>
      <p:sp>
        <p:nvSpPr>
          <p:cNvPr id="47" name="TextBox 46"/>
          <p:cNvSpPr txBox="1"/>
          <p:nvPr/>
        </p:nvSpPr>
        <p:spPr>
          <a:xfrm>
            <a:off x="868680" y="2831592"/>
            <a:ext cx="411480" cy="274320"/>
          </a:xfrm>
          <a:prstGeom prst="rect">
            <a:avLst/>
          </a:prstGeom>
          <a:noFill/>
        </p:spPr>
        <p:txBody>
          <a:bodyPr wrap="square" anchor="t" lIns="0" rIns="0" tIns="36576" bIns="36576">
            <a:noAutofit/>
          </a:bodyPr>
          <a:lstStyle/>
          <a:p>
            <a:pPr algn="r">
              <a:spcBef>
                <a:spcPts val="0"/>
              </a:spcBef>
              <a:spcAft>
                <a:spcPts val="0"/>
              </a:spcAft>
            </a:pPr>
            <a:r>
              <a:rPr lang="tr-TR" sz="1200" b="0" i="0">
                <a:solidFill>
                  <a:srgbClr val="767676"/>
                </a:solidFill>
                <a:latin typeface="Calibri"/>
              </a:rPr>
              <a:t>…</a:t>
            </a:r>
          </a:p>
        </p:txBody>
      </p:sp>
      <p:sp>
        <p:nvSpPr>
          <p:cNvPr id="48" name="TextBox 47"/>
          <p:cNvSpPr txBox="1"/>
          <p:nvPr/>
        </p:nvSpPr>
        <p:spPr>
          <a:xfrm>
            <a:off x="6821424" y="2831592"/>
            <a:ext cx="411480" cy="274320"/>
          </a:xfrm>
          <a:prstGeom prst="rect">
            <a:avLst/>
          </a:prstGeom>
          <a:noFill/>
        </p:spPr>
        <p:txBody>
          <a:bodyPr wrap="square" anchor="t" lIns="0" rIns="0" tIns="36576" bIns="36576">
            <a:noAutofit/>
          </a:bodyPr>
          <a:lstStyle/>
          <a:p>
            <a:pPr algn="l">
              <a:spcBef>
                <a:spcPts val="0"/>
              </a:spcBef>
              <a:spcAft>
                <a:spcPts val="0"/>
              </a:spcAft>
            </a:pPr>
            <a:r>
              <a:rPr lang="tr-TR" sz="1200" b="0" i="0">
                <a:solidFill>
                  <a:srgbClr val="2F8FC9"/>
                </a:solidFill>
                <a:latin typeface="Calibri"/>
              </a:rPr>
              <a:t>…</a:t>
            </a:r>
          </a:p>
        </p:txBody>
      </p:sp>
      <p:cxnSp>
        <p:nvCxnSpPr>
          <p:cNvPr id="49" name="Connector 48"/>
          <p:cNvCxnSpPr/>
          <p:nvPr/>
        </p:nvCxnSpPr>
        <p:spPr>
          <a:xfrm>
            <a:off x="1298448" y="2343912"/>
            <a:ext cx="73152" cy="0"/>
          </a:xfrm>
          <a:prstGeom prst="line">
            <a:avLst/>
          </a:prstGeom>
          <a:ln w="12700">
            <a:solidFill>
              <a:srgbClr val="262626"/>
            </a:solidFill>
          </a:ln>
        </p:spPr>
      </p:cxnSp>
      <p:cxnSp>
        <p:nvCxnSpPr>
          <p:cNvPr id="50" name="Connector 49"/>
          <p:cNvCxnSpPr/>
          <p:nvPr/>
        </p:nvCxnSpPr>
        <p:spPr>
          <a:xfrm>
            <a:off x="1371600" y="2343912"/>
            <a:ext cx="5394960" cy="0"/>
          </a:xfrm>
          <a:prstGeom prst="line">
            <a:avLst/>
          </a:prstGeom>
          <a:ln w="6350">
            <a:solidFill>
              <a:srgbClr val="D9D9D9"/>
            </a:solidFill>
            <a:prstDash val="dash"/>
          </a:ln>
        </p:spPr>
      </p:cxnSp>
      <p:sp>
        <p:nvSpPr>
          <p:cNvPr id="51" name="TextBox 50"/>
          <p:cNvSpPr txBox="1"/>
          <p:nvPr/>
        </p:nvSpPr>
        <p:spPr>
          <a:xfrm>
            <a:off x="868680" y="2206752"/>
            <a:ext cx="411480" cy="274320"/>
          </a:xfrm>
          <a:prstGeom prst="rect">
            <a:avLst/>
          </a:prstGeom>
          <a:noFill/>
        </p:spPr>
        <p:txBody>
          <a:bodyPr wrap="square" anchor="t" lIns="0" rIns="0" tIns="36576" bIns="36576">
            <a:noAutofit/>
          </a:bodyPr>
          <a:lstStyle/>
          <a:p>
            <a:pPr algn="r">
              <a:spcBef>
                <a:spcPts val="0"/>
              </a:spcBef>
              <a:spcAft>
                <a:spcPts val="0"/>
              </a:spcAft>
            </a:pPr>
            <a:r>
              <a:rPr lang="tr-TR" sz="1200" b="0" i="0">
                <a:solidFill>
                  <a:srgbClr val="767676"/>
                </a:solidFill>
                <a:latin typeface="Calibri"/>
              </a:rPr>
              <a:t>…</a:t>
            </a:r>
          </a:p>
        </p:txBody>
      </p:sp>
      <p:sp>
        <p:nvSpPr>
          <p:cNvPr id="52" name="TextBox 51"/>
          <p:cNvSpPr txBox="1"/>
          <p:nvPr/>
        </p:nvSpPr>
        <p:spPr>
          <a:xfrm>
            <a:off x="6821424" y="2206752"/>
            <a:ext cx="411480" cy="274320"/>
          </a:xfrm>
          <a:prstGeom prst="rect">
            <a:avLst/>
          </a:prstGeom>
          <a:noFill/>
        </p:spPr>
        <p:txBody>
          <a:bodyPr wrap="square" anchor="t" lIns="0" rIns="0" tIns="36576" bIns="36576">
            <a:noAutofit/>
          </a:bodyPr>
          <a:lstStyle/>
          <a:p>
            <a:pPr algn="l">
              <a:spcBef>
                <a:spcPts val="0"/>
              </a:spcBef>
              <a:spcAft>
                <a:spcPts val="0"/>
              </a:spcAft>
            </a:pPr>
            <a:r>
              <a:rPr lang="tr-TR" sz="1200" b="0" i="0">
                <a:solidFill>
                  <a:srgbClr val="2F8FC9"/>
                </a:solidFill>
                <a:latin typeface="Calibri"/>
              </a:rPr>
              <a:t>…</a:t>
            </a:r>
          </a:p>
        </p:txBody>
      </p:sp>
      <p:sp>
        <p:nvSpPr>
          <p:cNvPr id="53" name="TextBox 52"/>
          <p:cNvSpPr txBox="1"/>
          <p:nvPr/>
        </p:nvSpPr>
        <p:spPr>
          <a:xfrm>
            <a:off x="6821424" y="5330952"/>
            <a:ext cx="411480" cy="274320"/>
          </a:xfrm>
          <a:prstGeom prst="rect">
            <a:avLst/>
          </a:prstGeom>
          <a:noFill/>
        </p:spPr>
        <p:txBody>
          <a:bodyPr wrap="square" anchor="t" lIns="0" rIns="0" tIns="36576" bIns="36576">
            <a:noAutofit/>
          </a:bodyPr>
          <a:lstStyle/>
          <a:p>
            <a:pPr algn="l">
              <a:spcBef>
                <a:spcPts val="0"/>
              </a:spcBef>
              <a:spcAft>
                <a:spcPts val="0"/>
              </a:spcAft>
            </a:pPr>
            <a:r>
              <a:rPr lang="tr-TR" sz="1200" b="1" i="0">
                <a:solidFill>
                  <a:srgbClr val="2F8FC9"/>
                </a:solidFill>
                <a:latin typeface="Calibri"/>
              </a:rPr>
              <a:t>0</a:t>
            </a:r>
          </a:p>
        </p:txBody>
      </p:sp>
      <p:sp>
        <p:nvSpPr>
          <p:cNvPr id="54" name="TextBox 53"/>
          <p:cNvSpPr txBox="1"/>
          <p:nvPr/>
        </p:nvSpPr>
        <p:spPr>
          <a:xfrm>
            <a:off x="557784" y="1673352"/>
            <a:ext cx="740664" cy="329184"/>
          </a:xfrm>
          <a:prstGeom prst="rect">
            <a:avLst/>
          </a:prstGeom>
          <a:noFill/>
        </p:spPr>
        <p:txBody>
          <a:bodyPr wrap="square" anchor="t" lIns="0" rIns="0" tIns="36576" bIns="36576">
            <a:noAutofit/>
          </a:bodyPr>
          <a:lstStyle/>
          <a:p>
            <a:pPr algn="r">
              <a:spcBef>
                <a:spcPts val="0"/>
              </a:spcBef>
              <a:spcAft>
                <a:spcPts val="0"/>
              </a:spcAft>
            </a:pPr>
            <a:r>
              <a:rPr lang="tr-TR" sz="1500" b="1" i="0">
                <a:solidFill>
                  <a:srgbClr val="262626"/>
                </a:solidFill>
                <a:latin typeface="Calibri"/>
              </a:rPr>
              <a:t>°C</a:t>
            </a:r>
          </a:p>
        </p:txBody>
      </p:sp>
      <p:sp>
        <p:nvSpPr>
          <p:cNvPr id="55" name="TextBox 54"/>
          <p:cNvSpPr txBox="1"/>
          <p:nvPr/>
        </p:nvSpPr>
        <p:spPr>
          <a:xfrm>
            <a:off x="6821424" y="1673352"/>
            <a:ext cx="685800" cy="329184"/>
          </a:xfrm>
          <a:prstGeom prst="rect">
            <a:avLst/>
          </a:prstGeom>
          <a:noFill/>
        </p:spPr>
        <p:txBody>
          <a:bodyPr wrap="square" anchor="t" lIns="0" rIns="0" tIns="36576" bIns="36576">
            <a:noAutofit/>
          </a:bodyPr>
          <a:lstStyle/>
          <a:p>
            <a:pPr algn="l">
              <a:spcBef>
                <a:spcPts val="0"/>
              </a:spcBef>
              <a:spcAft>
                <a:spcPts val="0"/>
              </a:spcAft>
            </a:pPr>
            <a:r>
              <a:rPr lang="tr-TR" sz="1500" b="1" i="0">
                <a:solidFill>
                  <a:srgbClr val="2F8FC9"/>
                </a:solidFill>
                <a:latin typeface="Calibri"/>
              </a:rPr>
              <a:t>gün</a:t>
            </a:r>
          </a:p>
        </p:txBody>
      </p:sp>
      <p:cxnSp>
        <p:nvCxnSpPr>
          <p:cNvPr id="56" name="Connector 55"/>
          <p:cNvCxnSpPr/>
          <p:nvPr/>
        </p:nvCxnSpPr>
        <p:spPr>
          <a:xfrm>
            <a:off x="777240" y="6016752"/>
            <a:ext cx="411480" cy="0"/>
          </a:xfrm>
          <a:prstGeom prst="line">
            <a:avLst/>
          </a:prstGeom>
          <a:ln w="38100">
            <a:solidFill>
              <a:srgbClr val="D3373A"/>
            </a:solidFill>
          </a:ln>
        </p:spPr>
      </p:cxnSp>
      <p:sp>
        <p:nvSpPr>
          <p:cNvPr id="57" name="TextBox 56"/>
          <p:cNvSpPr txBox="1"/>
          <p:nvPr/>
        </p:nvSpPr>
        <p:spPr>
          <a:xfrm>
            <a:off x="1234440" y="5879592"/>
            <a:ext cx="1706880" cy="274320"/>
          </a:xfrm>
          <a:prstGeom prst="rect">
            <a:avLst/>
          </a:prstGeom>
          <a:noFill/>
        </p:spPr>
        <p:txBody>
          <a:bodyPr wrap="square" anchor="t" lIns="18288" rIns="18288" tIns="36576" bIns="36576">
            <a:noAutofit/>
          </a:bodyPr>
          <a:lstStyle/>
          <a:p>
            <a:pPr algn="l">
              <a:spcBef>
                <a:spcPts val="0"/>
              </a:spcBef>
              <a:spcAft>
                <a:spcPts val="0"/>
              </a:spcAft>
            </a:pPr>
            <a:r>
              <a:rPr lang="tr-TR" sz="1150" b="0" i="0">
                <a:solidFill>
                  <a:srgbClr val="262626"/>
                </a:solidFill>
                <a:latin typeface="Calibri"/>
              </a:rPr>
              <a:t>haftanın en yüksek sıcaklığı</a:t>
            </a:r>
          </a:p>
        </p:txBody>
      </p:sp>
      <p:cxnSp>
        <p:nvCxnSpPr>
          <p:cNvPr id="58" name="Connector 57"/>
          <p:cNvCxnSpPr/>
          <p:nvPr/>
        </p:nvCxnSpPr>
        <p:spPr>
          <a:xfrm>
            <a:off x="2941320" y="6016752"/>
            <a:ext cx="411480" cy="0"/>
          </a:xfrm>
          <a:prstGeom prst="line">
            <a:avLst/>
          </a:prstGeom>
          <a:ln w="38100">
            <a:solidFill>
              <a:srgbClr val="2C6696"/>
            </a:solidFill>
          </a:ln>
        </p:spPr>
      </p:cxnSp>
      <p:sp>
        <p:nvSpPr>
          <p:cNvPr id="59" name="TextBox 58"/>
          <p:cNvSpPr txBox="1"/>
          <p:nvPr/>
        </p:nvSpPr>
        <p:spPr>
          <a:xfrm>
            <a:off x="3398520" y="5879592"/>
            <a:ext cx="1706880" cy="274320"/>
          </a:xfrm>
          <a:prstGeom prst="rect">
            <a:avLst/>
          </a:prstGeom>
          <a:noFill/>
        </p:spPr>
        <p:txBody>
          <a:bodyPr wrap="square" anchor="t" lIns="18288" rIns="18288" tIns="36576" bIns="36576">
            <a:noAutofit/>
          </a:bodyPr>
          <a:lstStyle/>
          <a:p>
            <a:pPr algn="l">
              <a:spcBef>
                <a:spcPts val="0"/>
              </a:spcBef>
              <a:spcAft>
                <a:spcPts val="0"/>
              </a:spcAft>
            </a:pPr>
            <a:r>
              <a:rPr lang="tr-TR" sz="1200" b="0" i="0">
                <a:solidFill>
                  <a:srgbClr val="262626"/>
                </a:solidFill>
                <a:latin typeface="Calibri"/>
              </a:rPr>
              <a:t>haftanın en düşük sıcaklığı</a:t>
            </a:r>
          </a:p>
        </p:txBody>
      </p:sp>
      <p:sp>
        <p:nvSpPr>
          <p:cNvPr id="60" name="Rectangle 59"/>
          <p:cNvSpPr/>
          <p:nvPr/>
        </p:nvSpPr>
        <p:spPr>
          <a:xfrm>
            <a:off x="5215128" y="5897880"/>
            <a:ext cx="201168" cy="256032"/>
          </a:xfrm>
          <a:prstGeom prst="rect">
            <a:avLst/>
          </a:prstGeom>
          <a:solidFill>
            <a:srgbClr val="2F8FC9"/>
          </a:solidFill>
          <a:ln>
            <a:noFill/>
          </a:ln>
          <a:effectLst/>
        </p:spPr>
        <p:txBody>
          <a:bodyPr rtlCol="0" anchor="ctr"/>
          <a:lstStyle/>
          <a:p/>
        </p:txBody>
      </p:sp>
      <p:sp>
        <p:nvSpPr>
          <p:cNvPr id="61" name="TextBox 60"/>
          <p:cNvSpPr txBox="1"/>
          <p:nvPr/>
        </p:nvSpPr>
        <p:spPr>
          <a:xfrm>
            <a:off x="5562600" y="5879592"/>
            <a:ext cx="1706880" cy="274320"/>
          </a:xfrm>
          <a:prstGeom prst="rect">
            <a:avLst/>
          </a:prstGeom>
          <a:noFill/>
        </p:spPr>
        <p:txBody>
          <a:bodyPr wrap="square" anchor="t" lIns="18288" rIns="18288" tIns="36576" bIns="36576">
            <a:noAutofit/>
          </a:bodyPr>
          <a:lstStyle/>
          <a:p>
            <a:pPr algn="l">
              <a:spcBef>
                <a:spcPts val="0"/>
              </a:spcBef>
              <a:spcAft>
                <a:spcPts val="0"/>
              </a:spcAft>
            </a:pPr>
            <a:r>
              <a:rPr lang="tr-TR" sz="1200" b="0" i="0">
                <a:solidFill>
                  <a:srgbClr val="262626"/>
                </a:solidFill>
                <a:latin typeface="Calibri"/>
              </a:rPr>
              <a:t>yağışlı gün (sütun)</a:t>
            </a:r>
          </a:p>
        </p:txBody>
      </p:sp>
      <p:sp>
        <p:nvSpPr>
          <p:cNvPr id="62" name="Rounded Rectangle 61"/>
          <p:cNvSpPr/>
          <p:nvPr/>
        </p:nvSpPr>
        <p:spPr>
          <a:xfrm>
            <a:off x="7772400" y="1216152"/>
            <a:ext cx="3916375" cy="5029200"/>
          </a:xfrm>
          <a:prstGeom prst="roundRect">
            <a:avLst>
              <a:gd name="adj" fmla="val 8000"/>
            </a:avLst>
          </a:prstGeom>
          <a:solidFill>
            <a:srgbClr val="F0F0F0"/>
          </a:solidFill>
          <a:ln>
            <a:noFill/>
          </a:ln>
          <a:effectLst/>
        </p:spPr>
        <p:txBody>
          <a:bodyPr rtlCol="0" anchor="t" wrap="square" lIns="182880" rIns="182880" tIns="73152" bIns="73152">
            <a:noAutofit/>
          </a:bodyPr>
          <a:lstStyle/>
          <a:p>
            <a:pPr algn="l">
              <a:spcBef>
                <a:spcPts val="0"/>
              </a:spcBef>
              <a:spcAft>
                <a:spcPts val="600"/>
              </a:spcAft>
            </a:pPr>
            <a:r>
              <a:rPr lang="tr-TR" sz="1900" b="1" i="0">
                <a:solidFill>
                  <a:srgbClr val="7A4EA0"/>
                </a:solidFill>
                <a:latin typeface="Calibri"/>
              </a:rPr>
              <a:t>Grafik kuralları</a:t>
            </a:r>
          </a:p>
          <a:p>
            <a:pPr algn="l" marL="304732" indent="-304732">
              <a:spcBef>
                <a:spcPts val="0"/>
              </a:spcBef>
              <a:spcAft>
                <a:spcPts val="600"/>
              </a:spcAft>
            </a:pPr>
            <a:r>
              <a:rPr lang="tr-TR" sz="1900" b="1" i="0">
                <a:solidFill>
                  <a:srgbClr val="7A4EA0"/>
                </a:solidFill>
                <a:latin typeface="Calibri"/>
              </a:rPr>
              <a:t>1.  </a:t>
            </a:r>
            <a:r>
              <a:rPr lang="tr-TR" sz="1900" b="0" i="0">
                <a:solidFill>
                  <a:srgbClr val="262626"/>
                </a:solidFill>
                <a:latin typeface="Calibri"/>
              </a:rPr>
              <a:t>Başlık: yer ve tarih aralığı</a:t>
            </a:r>
          </a:p>
          <a:p>
            <a:pPr algn="l" marL="304732" indent="-304732">
              <a:spcBef>
                <a:spcPts val="0"/>
              </a:spcBef>
              <a:spcAft>
                <a:spcPts val="600"/>
              </a:spcAft>
            </a:pPr>
            <a:r>
              <a:rPr lang="tr-TR" sz="1900" b="1" i="0">
                <a:solidFill>
                  <a:srgbClr val="7A4EA0"/>
                </a:solidFill>
                <a:latin typeface="Calibri"/>
              </a:rPr>
              <a:t>2.  </a:t>
            </a:r>
            <a:r>
              <a:rPr lang="tr-TR" sz="1900" b="0" i="0">
                <a:solidFill>
                  <a:srgbClr val="262626"/>
                </a:solidFill>
                <a:latin typeface="Calibri"/>
              </a:rPr>
              <a:t>Yatay eksen: haftalar (ara tatil işaretli)</a:t>
            </a:r>
          </a:p>
          <a:p>
            <a:pPr algn="l" marL="304732" indent="-304732">
              <a:spcBef>
                <a:spcPts val="0"/>
              </a:spcBef>
              <a:spcAft>
                <a:spcPts val="600"/>
              </a:spcAft>
            </a:pPr>
            <a:r>
              <a:rPr lang="tr-TR" sz="1900" b="1" i="0">
                <a:solidFill>
                  <a:srgbClr val="7A4EA0"/>
                </a:solidFill>
                <a:latin typeface="Calibri"/>
              </a:rPr>
              <a:t>3.  </a:t>
            </a:r>
            <a:r>
              <a:rPr lang="tr-TR" sz="1900" b="0" i="0">
                <a:solidFill>
                  <a:srgbClr val="262626"/>
                </a:solidFill>
                <a:latin typeface="Calibri"/>
              </a:rPr>
              <a:t>Sol eksen: sıcaklık (°C) — eşit aralık; eksi değer varsa 0 °C çizgisi belirgin</a:t>
            </a:r>
          </a:p>
          <a:p>
            <a:pPr algn="l" marL="304732" indent="-304732">
              <a:spcBef>
                <a:spcPts val="0"/>
              </a:spcBef>
              <a:spcAft>
                <a:spcPts val="600"/>
              </a:spcAft>
            </a:pPr>
            <a:r>
              <a:rPr lang="tr-TR" sz="1900" b="1" i="0">
                <a:solidFill>
                  <a:srgbClr val="7A4EA0"/>
                </a:solidFill>
                <a:latin typeface="Calibri"/>
              </a:rPr>
              <a:t>4.  </a:t>
            </a:r>
            <a:r>
              <a:rPr lang="tr-TR" sz="1900" b="0" i="0">
                <a:solidFill>
                  <a:srgbClr val="262626"/>
                </a:solidFill>
                <a:latin typeface="Calibri"/>
              </a:rPr>
              <a:t>Sağ eksen: yağışlı gün — 0'dan başlar</a:t>
            </a:r>
          </a:p>
          <a:p>
            <a:pPr algn="l" marL="304732" indent="-304732">
              <a:spcBef>
                <a:spcPts val="0"/>
              </a:spcBef>
              <a:spcAft>
                <a:spcPts val="600"/>
              </a:spcAft>
            </a:pPr>
            <a:r>
              <a:rPr lang="tr-TR" sz="1900" b="1" i="0">
                <a:solidFill>
                  <a:srgbClr val="7A4EA0"/>
                </a:solidFill>
                <a:latin typeface="Calibri"/>
              </a:rPr>
              <a:t>5.  </a:t>
            </a:r>
            <a:r>
              <a:rPr lang="tr-TR" sz="1900" b="0" i="0">
                <a:solidFill>
                  <a:srgbClr val="262626"/>
                </a:solidFill>
                <a:latin typeface="Calibri"/>
              </a:rPr>
              <a:t>İki çizgi farklı renkte; sütunlar sağ eksene göre</a:t>
            </a:r>
          </a:p>
          <a:p>
            <a:pPr algn="l" marL="304732" indent="-304732">
              <a:spcBef>
                <a:spcPts val="0"/>
              </a:spcBef>
              <a:spcAft>
                <a:spcPts val="0"/>
              </a:spcAft>
            </a:pPr>
            <a:r>
              <a:rPr lang="tr-TR" sz="1900" b="1" i="0">
                <a:solidFill>
                  <a:srgbClr val="7A4EA0"/>
                </a:solidFill>
                <a:latin typeface="Calibri"/>
              </a:rPr>
              <a:t>6.  </a:t>
            </a:r>
            <a:r>
              <a:rPr lang="tr-TR" sz="1900" b="0" i="0">
                <a:solidFill>
                  <a:srgbClr val="262626"/>
                </a:solidFill>
                <a:latin typeface="Calibri"/>
              </a:rPr>
              <a:t>Lejant ve kaynak: “… grubunun gözlem günlükleri; MGM”</a:t>
            </a:r>
          </a:p>
        </p:txBody>
      </p:sp>
      <p:sp>
        <p:nvSpPr>
          <p:cNvPr id="63" name="TextBox 6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64" name="Rounded Rectangle 6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119</a:t>
            </a:r>
          </a:p>
        </p:txBody>
      </p:sp>
      <p:sp>
        <p:nvSpPr>
          <p:cNvPr id="65" name="TextBox 6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134 / 217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Grafiği oku, iklimle karşılaştır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SÖZCÜ · 5 dk</a:t>
            </a:r>
          </a:p>
        </p:txBody>
      </p:sp>
      <p:sp>
        <p:nvSpPr>
          <p:cNvPr id="6" name="Rounded Rectangle 5"/>
          <p:cNvSpPr/>
          <p:nvPr/>
        </p:nvSpPr>
        <p:spPr>
          <a:xfrm>
            <a:off x="502920" y="1216152"/>
            <a:ext cx="5478627" cy="2880360"/>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584"/>
              </a:spcAft>
            </a:pPr>
            <a:r>
              <a:rPr lang="tr-TR" sz="1850" b="1" i="0">
                <a:solidFill>
                  <a:srgbClr val="7A4EA0"/>
                </a:solidFill>
                <a:latin typeface="Calibri"/>
              </a:rPr>
              <a:t>Grafiği oku</a:t>
            </a:r>
          </a:p>
          <a:p>
            <a:pPr algn="l" marL="229974" indent="-229974">
              <a:spcBef>
                <a:spcPts val="0"/>
              </a:spcBef>
              <a:spcAft>
                <a:spcPts val="584"/>
              </a:spcAft>
            </a:pPr>
            <a:r>
              <a:rPr lang="tr-TR" sz="1850" b="1" i="0">
                <a:solidFill>
                  <a:srgbClr val="7A4EA0"/>
                </a:solidFill>
                <a:latin typeface="Calibri"/>
              </a:rPr>
              <a:t>•  </a:t>
            </a:r>
            <a:r>
              <a:rPr lang="tr-TR" sz="1850" b="0" i="0">
                <a:solidFill>
                  <a:srgbClr val="262626"/>
                </a:solidFill>
                <a:latin typeface="Calibri"/>
              </a:rPr>
              <a:t>Sıcaklık değişimi: kasımdan ocağa nasıl değişti?</a:t>
            </a:r>
          </a:p>
          <a:p>
            <a:pPr algn="l" marL="229974" indent="-229974">
              <a:spcBef>
                <a:spcPts val="0"/>
              </a:spcBef>
              <a:spcAft>
                <a:spcPts val="584"/>
              </a:spcAft>
            </a:pPr>
            <a:r>
              <a:rPr lang="tr-TR" sz="1850" b="1" i="0">
                <a:solidFill>
                  <a:srgbClr val="7A4EA0"/>
                </a:solidFill>
                <a:latin typeface="Calibri"/>
              </a:rPr>
              <a:t>•  </a:t>
            </a:r>
            <a:r>
              <a:rPr lang="tr-TR" sz="1850" b="0" i="0">
                <a:solidFill>
                  <a:srgbClr val="262626"/>
                </a:solidFill>
                <a:latin typeface="Calibri"/>
              </a:rPr>
              <a:t>Uç değerler: en sıcak ve en soğuk hafta hangisi?</a:t>
            </a:r>
          </a:p>
          <a:p>
            <a:pPr algn="l" marL="229974" indent="-229974">
              <a:spcBef>
                <a:spcPts val="0"/>
              </a:spcBef>
              <a:spcAft>
                <a:spcPts val="584"/>
              </a:spcAft>
            </a:pPr>
            <a:r>
              <a:rPr lang="tr-TR" sz="1850" b="1" i="0">
                <a:solidFill>
                  <a:srgbClr val="7A4EA0"/>
                </a:solidFill>
                <a:latin typeface="Calibri"/>
              </a:rPr>
              <a:t>•  </a:t>
            </a:r>
            <a:r>
              <a:rPr lang="tr-TR" sz="1850" b="0" i="0">
                <a:solidFill>
                  <a:srgbClr val="262626"/>
                </a:solidFill>
                <a:latin typeface="Calibri"/>
              </a:rPr>
              <a:t>Yağış dağılımı: yağışlı günler hangi haftalarda yoğun?</a:t>
            </a:r>
          </a:p>
          <a:p>
            <a:pPr algn="l" marL="229974" indent="-229974">
              <a:spcBef>
                <a:spcPts val="0"/>
              </a:spcBef>
              <a:spcAft>
                <a:spcPts val="0"/>
              </a:spcAft>
            </a:pPr>
            <a:r>
              <a:rPr lang="tr-TR" sz="1850" b="1" i="0">
                <a:solidFill>
                  <a:srgbClr val="7A4EA0"/>
                </a:solidFill>
                <a:latin typeface="Calibri"/>
              </a:rPr>
              <a:t>•  </a:t>
            </a:r>
            <a:r>
              <a:rPr lang="tr-TR" sz="1850" b="0" i="0">
                <a:solidFill>
                  <a:srgbClr val="262626"/>
                </a:solidFill>
                <a:latin typeface="Calibri"/>
              </a:rPr>
              <a:t>Rüzgâr: kuzeyden esen rüzgârlarla sıcaklık düştü mü?</a:t>
            </a:r>
          </a:p>
        </p:txBody>
      </p:sp>
      <p:sp>
        <p:nvSpPr>
          <p:cNvPr id="7" name="Rounded Rectangle 6"/>
          <p:cNvSpPr/>
          <p:nvPr/>
        </p:nvSpPr>
        <p:spPr>
          <a:xfrm>
            <a:off x="6210147" y="1216152"/>
            <a:ext cx="5478627" cy="160020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6210147" y="1216152"/>
            <a:ext cx="118872" cy="1600200"/>
          </a:xfrm>
          <a:prstGeom prst="rect">
            <a:avLst/>
          </a:prstGeom>
          <a:solidFill>
            <a:srgbClr val="2C6696"/>
          </a:solidFill>
          <a:ln>
            <a:noFill/>
          </a:ln>
          <a:effectLst/>
        </p:spPr>
        <p:txBody>
          <a:bodyPr rtlCol="0" anchor="ctr"/>
          <a:lstStyle/>
          <a:p/>
        </p:txBody>
      </p:sp>
      <p:sp>
        <p:nvSpPr>
          <p:cNvPr id="9" name="TextBox 8"/>
          <p:cNvSpPr txBox="1"/>
          <p:nvPr/>
        </p:nvSpPr>
        <p:spPr>
          <a:xfrm>
            <a:off x="6484467" y="1216152"/>
            <a:ext cx="5067147" cy="160020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s. 87: “Yaşadığınız yerin beş günlük hava durumu verileri ile iklim özelliklerini karşılaştırınız.” → bugün on hafta!</a:t>
            </a:r>
          </a:p>
        </p:txBody>
      </p:sp>
      <p:sp>
        <p:nvSpPr>
          <p:cNvPr id="10" name="Rounded Rectangle 9"/>
          <p:cNvSpPr/>
          <p:nvPr/>
        </p:nvSpPr>
        <p:spPr>
          <a:xfrm>
            <a:off x="6210147" y="2953512"/>
            <a:ext cx="5478627" cy="1143000"/>
          </a:xfrm>
          <a:prstGeom prst="roundRect">
            <a:avLst>
              <a:gd name="adj" fmla="val 8000"/>
            </a:avLst>
          </a:prstGeom>
          <a:solidFill>
            <a:srgbClr val="F0F0F0"/>
          </a:solidFill>
          <a:ln>
            <a:noFill/>
          </a:ln>
          <a:effectLst/>
        </p:spPr>
        <p:txBody>
          <a:bodyPr rtlCol="0" anchor="ctr"/>
          <a:lstStyle/>
          <a:p/>
        </p:txBody>
      </p:sp>
      <p:sp>
        <p:nvSpPr>
          <p:cNvPr id="11" name="Rectangle 10"/>
          <p:cNvSpPr/>
          <p:nvPr/>
        </p:nvSpPr>
        <p:spPr>
          <a:xfrm>
            <a:off x="6210147" y="2953512"/>
            <a:ext cx="118872" cy="1143000"/>
          </a:xfrm>
          <a:prstGeom prst="rect">
            <a:avLst/>
          </a:prstGeom>
          <a:solidFill>
            <a:srgbClr val="4F4F4F"/>
          </a:solidFill>
          <a:ln>
            <a:noFill/>
          </a:ln>
          <a:effectLst/>
        </p:spPr>
        <p:txBody>
          <a:bodyPr rtlCol="0" anchor="ctr"/>
          <a:lstStyle/>
          <a:p/>
        </p:txBody>
      </p:sp>
      <p:sp>
        <p:nvSpPr>
          <p:cNvPr id="12" name="TextBox 11"/>
          <p:cNvSpPr txBox="1"/>
          <p:nvPr/>
        </p:nvSpPr>
        <p:spPr>
          <a:xfrm>
            <a:off x="6484467" y="2953512"/>
            <a:ext cx="5067147" cy="114300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s. 114: Poyraz, yıldız, karayel gibi kuzeyden esen rüzgârlar; sıcaklığı azaltarak zaman zaman yağmur ve kar yağışlarına neden olur.</a:t>
            </a:r>
          </a:p>
        </p:txBody>
      </p:sp>
      <p:sp>
        <p:nvSpPr>
          <p:cNvPr id="13" name="Rounded Rectangle 12"/>
          <p:cNvSpPr/>
          <p:nvPr/>
        </p:nvSpPr>
        <p:spPr>
          <a:xfrm>
            <a:off x="502920" y="4279392"/>
            <a:ext cx="11185855" cy="2011680"/>
          </a:xfrm>
          <a:prstGeom prst="roundRect">
            <a:avLst>
              <a:gd name="adj" fmla="val 8000"/>
            </a:avLst>
          </a:prstGeom>
          <a:solidFill>
            <a:srgbClr val="FFF3D1"/>
          </a:solidFill>
          <a:ln>
            <a:noFill/>
          </a:ln>
          <a:effectLst/>
        </p:spPr>
        <p:txBody>
          <a:bodyPr rtlCol="0" anchor="ctr" wrap="square" lIns="274320" rIns="274320" tIns="73152" bIns="73152">
            <a:noAutofit/>
          </a:bodyPr>
          <a:lstStyle/>
          <a:p>
            <a:pPr algn="l">
              <a:spcBef>
                <a:spcPts val="0"/>
              </a:spcBef>
              <a:spcAft>
                <a:spcPts val="600"/>
              </a:spcAft>
            </a:pPr>
            <a:r>
              <a:rPr lang="tr-TR" sz="2100" b="1" i="0">
                <a:solidFill>
                  <a:srgbClr val="7A4EA0"/>
                </a:solidFill>
                <a:latin typeface="Calibri"/>
              </a:rPr>
              <a:t>Cümle kalıbı (sözcü):</a:t>
            </a:r>
          </a:p>
          <a:p>
            <a:pPr algn="l">
              <a:spcBef>
                <a:spcPts val="0"/>
              </a:spcBef>
              <a:spcAft>
                <a:spcPts val="0"/>
              </a:spcAft>
            </a:pPr>
            <a:r>
              <a:rPr lang="tr-TR" sz="2100" b="0" i="0">
                <a:solidFill>
                  <a:srgbClr val="262626"/>
                </a:solidFill>
                <a:latin typeface="Calibri"/>
              </a:rPr>
              <a:t>“Kasımdan ocağa sıcaklık ………, yağışlı gün ……… . Bu, yaşadığımız yerin ……… kış özelliğiyle ……… (uyumlu / farklı); çünkü ……… .”</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87, 114</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135 / 217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950" b="1" i="0">
                <a:solidFill>
                  <a:srgbClr val="FFFFFF"/>
                </a:solidFill>
                <a:latin typeface="Calibri"/>
              </a:rPr>
              <a:t>Özet grafik — örnek cevap: ölçütler ve doğru yorumlar</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4206240" cy="5029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5029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3886200"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Ölçüt listesi</a:t>
            </a:r>
          </a:p>
          <a:p>
            <a:pPr algn="l">
              <a:spcBef>
                <a:spcPts val="0"/>
              </a:spcBef>
              <a:spcAft>
                <a:spcPts val="500"/>
              </a:spcAft>
            </a:pPr>
            <a:r>
              <a:rPr lang="tr-TR" sz="1900" b="0" i="0">
                <a:solidFill>
                  <a:srgbClr val="262626"/>
                </a:solidFill>
                <a:latin typeface="Calibri"/>
              </a:rPr>
              <a:t>✓ başlıkta yer ve tarih aralığı</a:t>
            </a:r>
          </a:p>
          <a:p>
            <a:pPr algn="l">
              <a:spcBef>
                <a:spcPts val="0"/>
              </a:spcBef>
              <a:spcAft>
                <a:spcPts val="500"/>
              </a:spcAft>
            </a:pPr>
            <a:r>
              <a:rPr lang="tr-TR" sz="1900" b="0" i="0">
                <a:solidFill>
                  <a:srgbClr val="262626"/>
                </a:solidFill>
                <a:latin typeface="Calibri"/>
              </a:rPr>
              <a:t>✓ eksen adları ve birimleri (°C, gün)</a:t>
            </a:r>
          </a:p>
          <a:p>
            <a:pPr algn="l">
              <a:spcBef>
                <a:spcPts val="0"/>
              </a:spcBef>
              <a:spcAft>
                <a:spcPts val="500"/>
              </a:spcAft>
            </a:pPr>
            <a:r>
              <a:rPr lang="tr-TR" sz="1900" b="0" i="0">
                <a:solidFill>
                  <a:srgbClr val="262626"/>
                </a:solidFill>
                <a:latin typeface="Calibri"/>
              </a:rPr>
              <a:t>✓ eşit aralıklı ölçek; 0 °C çizgisi belirgin</a:t>
            </a:r>
          </a:p>
          <a:p>
            <a:pPr algn="l">
              <a:spcBef>
                <a:spcPts val="0"/>
              </a:spcBef>
              <a:spcAft>
                <a:spcPts val="500"/>
              </a:spcAft>
            </a:pPr>
            <a:r>
              <a:rPr lang="tr-TR" sz="1900" b="0" i="0">
                <a:solidFill>
                  <a:srgbClr val="262626"/>
                </a:solidFill>
                <a:latin typeface="Calibri"/>
              </a:rPr>
              <a:t>✓ iki çizgi farklı renkte, lejant var</a:t>
            </a:r>
          </a:p>
          <a:p>
            <a:pPr algn="l">
              <a:spcBef>
                <a:spcPts val="0"/>
              </a:spcBef>
              <a:spcAft>
                <a:spcPts val="500"/>
              </a:spcAft>
            </a:pPr>
            <a:r>
              <a:rPr lang="tr-TR" sz="1900" b="0" i="0">
                <a:solidFill>
                  <a:srgbClr val="262626"/>
                </a:solidFill>
                <a:latin typeface="Calibri"/>
              </a:rPr>
              <a:t>✓ sütunlar sağ eksene göre, 0'dan</a:t>
            </a:r>
          </a:p>
          <a:p>
            <a:pPr algn="l">
              <a:spcBef>
                <a:spcPts val="0"/>
              </a:spcBef>
              <a:spcAft>
                <a:spcPts val="500"/>
              </a:spcAft>
            </a:pPr>
            <a:r>
              <a:rPr lang="tr-TR" sz="1900" b="0" i="0">
                <a:solidFill>
                  <a:srgbClr val="262626"/>
                </a:solidFill>
                <a:latin typeface="Calibri"/>
              </a:rPr>
              <a:t>✓ ara tatil haftası işaretli</a:t>
            </a:r>
          </a:p>
          <a:p>
            <a:pPr algn="l">
              <a:spcBef>
                <a:spcPts val="0"/>
              </a:spcBef>
              <a:spcAft>
                <a:spcPts val="0"/>
              </a:spcAft>
            </a:pPr>
            <a:r>
              <a:rPr lang="tr-TR" sz="1900" b="0" i="0">
                <a:solidFill>
                  <a:srgbClr val="262626"/>
                </a:solidFill>
                <a:latin typeface="Calibri"/>
              </a:rPr>
              <a:t>✓ kaynak satırı: günlüklerimiz + MGM</a:t>
            </a:r>
          </a:p>
        </p:txBody>
      </p:sp>
      <p:sp>
        <p:nvSpPr>
          <p:cNvPr id="9" name="Rounded Rectangle 8"/>
          <p:cNvSpPr/>
          <p:nvPr/>
        </p:nvSpPr>
        <p:spPr>
          <a:xfrm>
            <a:off x="4937760" y="1216152"/>
            <a:ext cx="6751015" cy="1175004"/>
          </a:xfrm>
          <a:prstGeom prst="roundRect">
            <a:avLst>
              <a:gd name="adj" fmla="val 6000"/>
            </a:avLst>
          </a:prstGeom>
          <a:solidFill>
            <a:srgbClr val="E3ECF5"/>
          </a:solidFill>
          <a:ln>
            <a:noFill/>
          </a:ln>
          <a:effectLst/>
        </p:spPr>
        <p:txBody>
          <a:bodyPr rtlCol="0" anchor="ctr"/>
          <a:lstStyle/>
          <a:p/>
        </p:txBody>
      </p:sp>
      <p:sp>
        <p:nvSpPr>
          <p:cNvPr id="10" name="Rectangle 9"/>
          <p:cNvSpPr/>
          <p:nvPr/>
        </p:nvSpPr>
        <p:spPr>
          <a:xfrm>
            <a:off x="4937760" y="1216152"/>
            <a:ext cx="109728" cy="1175004"/>
          </a:xfrm>
          <a:prstGeom prst="rect">
            <a:avLst/>
          </a:prstGeom>
          <a:solidFill>
            <a:srgbClr val="2C6696"/>
          </a:solidFill>
          <a:ln>
            <a:noFill/>
          </a:ln>
          <a:effectLst/>
        </p:spPr>
        <p:txBody>
          <a:bodyPr rtlCol="0" anchor="ctr"/>
          <a:lstStyle/>
          <a:p/>
        </p:txBody>
      </p:sp>
      <p:sp>
        <p:nvSpPr>
          <p:cNvPr id="11" name="TextBox 10"/>
          <p:cNvSpPr txBox="1"/>
          <p:nvPr/>
        </p:nvSpPr>
        <p:spPr>
          <a:xfrm>
            <a:off x="5166360" y="1271016"/>
            <a:ext cx="6430975" cy="1065276"/>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C6696"/>
                </a:solidFill>
                <a:latin typeface="Calibri"/>
              </a:rPr>
              <a:t>Sıcaklık kasımdan ocağa genel olarak düşüyorsa</a:t>
            </a:r>
          </a:p>
          <a:p>
            <a:pPr algn="l">
              <a:spcBef>
                <a:spcPts val="0"/>
              </a:spcBef>
              <a:spcAft>
                <a:spcPts val="0"/>
              </a:spcAft>
            </a:pPr>
            <a:r>
              <a:rPr lang="tr-TR" sz="1800" b="0" i="0">
                <a:solidFill>
                  <a:srgbClr val="262626"/>
                </a:solidFill>
                <a:latin typeface="Calibri"/>
              </a:rPr>
              <a:t>Mevsim etkisidir: Kuzey yarım kürede kış, güney yarım kürede yaz mevsimi başlar. (21 Aralık, s. 97).</a:t>
            </a:r>
          </a:p>
        </p:txBody>
      </p:sp>
      <p:sp>
        <p:nvSpPr>
          <p:cNvPr id="12" name="Rounded Rectangle 11"/>
          <p:cNvSpPr/>
          <p:nvPr/>
        </p:nvSpPr>
        <p:spPr>
          <a:xfrm>
            <a:off x="4937760" y="2500884"/>
            <a:ext cx="6751015" cy="1175004"/>
          </a:xfrm>
          <a:prstGeom prst="roundRect">
            <a:avLst>
              <a:gd name="adj" fmla="val 6000"/>
            </a:avLst>
          </a:prstGeom>
          <a:solidFill>
            <a:srgbClr val="E3ECF5"/>
          </a:solidFill>
          <a:ln>
            <a:noFill/>
          </a:ln>
          <a:effectLst/>
        </p:spPr>
        <p:txBody>
          <a:bodyPr rtlCol="0" anchor="ctr"/>
          <a:lstStyle/>
          <a:p/>
        </p:txBody>
      </p:sp>
      <p:sp>
        <p:nvSpPr>
          <p:cNvPr id="13" name="Rectangle 12"/>
          <p:cNvSpPr/>
          <p:nvPr/>
        </p:nvSpPr>
        <p:spPr>
          <a:xfrm>
            <a:off x="4937760" y="2500884"/>
            <a:ext cx="109728" cy="1175004"/>
          </a:xfrm>
          <a:prstGeom prst="rect">
            <a:avLst/>
          </a:prstGeom>
          <a:solidFill>
            <a:srgbClr val="2C6696"/>
          </a:solidFill>
          <a:ln>
            <a:noFill/>
          </a:ln>
          <a:effectLst/>
        </p:spPr>
        <p:txBody>
          <a:bodyPr rtlCol="0" anchor="ctr"/>
          <a:lstStyle/>
          <a:p/>
        </p:txBody>
      </p:sp>
      <p:sp>
        <p:nvSpPr>
          <p:cNvPr id="14" name="TextBox 13"/>
          <p:cNvSpPr txBox="1"/>
          <p:nvPr/>
        </p:nvSpPr>
        <p:spPr>
          <a:xfrm>
            <a:off x="5166360" y="2555748"/>
            <a:ext cx="6430975" cy="1065276"/>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C6696"/>
                </a:solidFill>
                <a:latin typeface="Calibri"/>
              </a:rPr>
              <a:t>Bir hafta birden soğuk ya da ılıksa</a:t>
            </a:r>
          </a:p>
          <a:p>
            <a:pPr algn="l">
              <a:spcBef>
                <a:spcPts val="0"/>
              </a:spcBef>
              <a:spcAft>
                <a:spcPts val="0"/>
              </a:spcAft>
            </a:pPr>
            <a:r>
              <a:rPr lang="tr-TR" sz="1800" b="0" i="0">
                <a:solidFill>
                  <a:srgbClr val="262626"/>
                </a:solidFill>
                <a:latin typeface="Calibri"/>
              </a:rPr>
              <a:t>Bu, hava durumudur; tek bir hafta iklimi göstermez. İklim uzun yılların ortalamasıdır (s. 76-77).</a:t>
            </a:r>
          </a:p>
        </p:txBody>
      </p:sp>
      <p:sp>
        <p:nvSpPr>
          <p:cNvPr id="15" name="Rounded Rectangle 14"/>
          <p:cNvSpPr/>
          <p:nvPr/>
        </p:nvSpPr>
        <p:spPr>
          <a:xfrm>
            <a:off x="4937760" y="3785616"/>
            <a:ext cx="6751015" cy="1175004"/>
          </a:xfrm>
          <a:prstGeom prst="roundRect">
            <a:avLst>
              <a:gd name="adj" fmla="val 6000"/>
            </a:avLst>
          </a:prstGeom>
          <a:solidFill>
            <a:srgbClr val="E3ECF5"/>
          </a:solidFill>
          <a:ln>
            <a:noFill/>
          </a:ln>
          <a:effectLst/>
        </p:spPr>
        <p:txBody>
          <a:bodyPr rtlCol="0" anchor="ctr"/>
          <a:lstStyle/>
          <a:p/>
        </p:txBody>
      </p:sp>
      <p:sp>
        <p:nvSpPr>
          <p:cNvPr id="16" name="Rectangle 15"/>
          <p:cNvSpPr/>
          <p:nvPr/>
        </p:nvSpPr>
        <p:spPr>
          <a:xfrm>
            <a:off x="4937760" y="3785616"/>
            <a:ext cx="109728" cy="1175004"/>
          </a:xfrm>
          <a:prstGeom prst="rect">
            <a:avLst/>
          </a:prstGeom>
          <a:solidFill>
            <a:srgbClr val="2C6696"/>
          </a:solidFill>
          <a:ln>
            <a:noFill/>
          </a:ln>
          <a:effectLst/>
        </p:spPr>
        <p:txBody>
          <a:bodyPr rtlCol="0" anchor="ctr"/>
          <a:lstStyle/>
          <a:p/>
        </p:txBody>
      </p:sp>
      <p:sp>
        <p:nvSpPr>
          <p:cNvPr id="17" name="TextBox 16"/>
          <p:cNvSpPr txBox="1"/>
          <p:nvPr/>
        </p:nvSpPr>
        <p:spPr>
          <a:xfrm>
            <a:off x="5166360" y="3840480"/>
            <a:ext cx="6430975" cy="1065276"/>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C6696"/>
                </a:solidFill>
                <a:latin typeface="Calibri"/>
              </a:rPr>
              <a:t>Kuzeyli rüzgârlı haftalar daha soğuksa</a:t>
            </a:r>
          </a:p>
          <a:p>
            <a:pPr algn="l">
              <a:spcBef>
                <a:spcPts val="0"/>
              </a:spcBef>
              <a:spcAft>
                <a:spcPts val="0"/>
              </a:spcAft>
            </a:pPr>
            <a:r>
              <a:rPr lang="tr-TR" sz="1800" b="0" i="0">
                <a:solidFill>
                  <a:srgbClr val="262626"/>
                </a:solidFill>
                <a:latin typeface="Calibri"/>
              </a:rPr>
              <a:t>Günlüğümüz kitabın bilgisini destekler (s. 114); lodoslu günlerle karşılaştırılabilir.</a:t>
            </a:r>
          </a:p>
        </p:txBody>
      </p:sp>
      <p:sp>
        <p:nvSpPr>
          <p:cNvPr id="18" name="Rounded Rectangle 17"/>
          <p:cNvSpPr/>
          <p:nvPr/>
        </p:nvSpPr>
        <p:spPr>
          <a:xfrm>
            <a:off x="4937760" y="5070348"/>
            <a:ext cx="6751015" cy="1175004"/>
          </a:xfrm>
          <a:prstGeom prst="roundRect">
            <a:avLst>
              <a:gd name="adj" fmla="val 6000"/>
            </a:avLst>
          </a:prstGeom>
          <a:solidFill>
            <a:srgbClr val="E3ECF5"/>
          </a:solidFill>
          <a:ln>
            <a:noFill/>
          </a:ln>
          <a:effectLst/>
        </p:spPr>
        <p:txBody>
          <a:bodyPr rtlCol="0" anchor="ctr"/>
          <a:lstStyle/>
          <a:p/>
        </p:txBody>
      </p:sp>
      <p:sp>
        <p:nvSpPr>
          <p:cNvPr id="19" name="Rectangle 18"/>
          <p:cNvSpPr/>
          <p:nvPr/>
        </p:nvSpPr>
        <p:spPr>
          <a:xfrm>
            <a:off x="4937760" y="5070348"/>
            <a:ext cx="109728" cy="1175004"/>
          </a:xfrm>
          <a:prstGeom prst="rect">
            <a:avLst/>
          </a:prstGeom>
          <a:solidFill>
            <a:srgbClr val="2C6696"/>
          </a:solidFill>
          <a:ln>
            <a:noFill/>
          </a:ln>
          <a:effectLst/>
        </p:spPr>
        <p:txBody>
          <a:bodyPr rtlCol="0" anchor="ctr"/>
          <a:lstStyle/>
          <a:p/>
        </p:txBody>
      </p:sp>
      <p:sp>
        <p:nvSpPr>
          <p:cNvPr id="20" name="TextBox 19"/>
          <p:cNvSpPr txBox="1"/>
          <p:nvPr/>
        </p:nvSpPr>
        <p:spPr>
          <a:xfrm>
            <a:off x="5166360" y="5125212"/>
            <a:ext cx="6430975" cy="1065276"/>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C6696"/>
                </a:solidFill>
                <a:latin typeface="Calibri"/>
              </a:rPr>
              <a:t>On haftanın sonucu</a:t>
            </a:r>
          </a:p>
          <a:p>
            <a:pPr algn="l">
              <a:spcBef>
                <a:spcPts val="0"/>
              </a:spcBef>
              <a:spcAft>
                <a:spcPts val="0"/>
              </a:spcAft>
            </a:pPr>
            <a:r>
              <a:rPr lang="tr-TR" sz="1800" b="0" i="0">
                <a:solidFill>
                  <a:srgbClr val="262626"/>
                </a:solidFill>
                <a:latin typeface="Calibri"/>
              </a:rPr>
              <a:t>Bu, yaşadığımız yerin kış özelliğinin bir parçasıdır; iklimi kesin söylemek için uzun yılların kaydı gerekir.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76-77, 97, 114</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136 / 217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Galeri: grafiklerimiz panoda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GALERİ · 6 dk</a:t>
            </a:r>
          </a:p>
        </p:txBody>
      </p:sp>
      <p:sp>
        <p:nvSpPr>
          <p:cNvPr id="6" name="Rounded Rectangle 5"/>
          <p:cNvSpPr/>
          <p:nvPr/>
        </p:nvSpPr>
        <p:spPr>
          <a:xfrm>
            <a:off x="502920" y="1216152"/>
            <a:ext cx="5852160" cy="2788920"/>
          </a:xfrm>
          <a:prstGeom prst="roundRect">
            <a:avLst>
              <a:gd name="adj" fmla="val 5000"/>
            </a:avLst>
          </a:prstGeom>
          <a:solidFill>
            <a:srgbClr val="FFF3D1"/>
          </a:solidFill>
          <a:ln>
            <a:noFill/>
          </a:ln>
          <a:effectLst/>
        </p:spPr>
        <p:txBody>
          <a:bodyPr rtlCol="0" anchor="ctr"/>
          <a:lstStyle/>
          <a:p/>
        </p:txBody>
      </p:sp>
      <p:sp>
        <p:nvSpPr>
          <p:cNvPr id="7" name="Rectangle 6"/>
          <p:cNvSpPr/>
          <p:nvPr/>
        </p:nvSpPr>
        <p:spPr>
          <a:xfrm>
            <a:off x="868680" y="149047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1</a:t>
            </a:r>
          </a:p>
        </p:txBody>
      </p:sp>
      <p:sp>
        <p:nvSpPr>
          <p:cNvPr id="8" name="Rectangle 7"/>
          <p:cNvSpPr/>
          <p:nvPr/>
        </p:nvSpPr>
        <p:spPr>
          <a:xfrm>
            <a:off x="2240280" y="149047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2</a:t>
            </a:r>
          </a:p>
        </p:txBody>
      </p:sp>
      <p:sp>
        <p:nvSpPr>
          <p:cNvPr id="9" name="Rectangle 8"/>
          <p:cNvSpPr/>
          <p:nvPr/>
        </p:nvSpPr>
        <p:spPr>
          <a:xfrm>
            <a:off x="3611880" y="149047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3</a:t>
            </a:r>
          </a:p>
        </p:txBody>
      </p:sp>
      <p:sp>
        <p:nvSpPr>
          <p:cNvPr id="10" name="Rectangle 9"/>
          <p:cNvSpPr/>
          <p:nvPr/>
        </p:nvSpPr>
        <p:spPr>
          <a:xfrm>
            <a:off x="4983480" y="149047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4</a:t>
            </a:r>
          </a:p>
        </p:txBody>
      </p:sp>
      <p:sp>
        <p:nvSpPr>
          <p:cNvPr id="11" name="Rectangle 10"/>
          <p:cNvSpPr/>
          <p:nvPr/>
        </p:nvSpPr>
        <p:spPr>
          <a:xfrm>
            <a:off x="868680" y="281635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5</a:t>
            </a:r>
          </a:p>
        </p:txBody>
      </p:sp>
      <p:sp>
        <p:nvSpPr>
          <p:cNvPr id="12" name="Rectangle 11"/>
          <p:cNvSpPr/>
          <p:nvPr/>
        </p:nvSpPr>
        <p:spPr>
          <a:xfrm>
            <a:off x="2240280" y="281635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6</a:t>
            </a:r>
          </a:p>
        </p:txBody>
      </p:sp>
      <p:sp>
        <p:nvSpPr>
          <p:cNvPr id="13" name="Rectangle 12"/>
          <p:cNvSpPr/>
          <p:nvPr/>
        </p:nvSpPr>
        <p:spPr>
          <a:xfrm>
            <a:off x="3611880" y="281635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7</a:t>
            </a:r>
          </a:p>
        </p:txBody>
      </p:sp>
      <p:sp>
        <p:nvSpPr>
          <p:cNvPr id="14" name="Rectangle 13"/>
          <p:cNvSpPr/>
          <p:nvPr/>
        </p:nvSpPr>
        <p:spPr>
          <a:xfrm>
            <a:off x="4983480" y="2816352"/>
            <a:ext cx="1143000" cy="822960"/>
          </a:xfrm>
          <a:prstGeom prst="rect">
            <a:avLst/>
          </a:prstGeom>
          <a:solidFill>
            <a:srgbClr val="FFFFFF"/>
          </a:solidFill>
          <a:ln w="19050">
            <a:solidFill>
              <a:srgbClr val="7A4EA0"/>
            </a:solidFill>
          </a:ln>
          <a:effectLst/>
        </p:spPr>
        <p:txBody>
          <a:bodyPr rtlCol="0" anchor="ctr" wrap="square" lIns="128016" rIns="128016" tIns="73152" bIns="73152">
            <a:noAutofit/>
          </a:bodyPr>
          <a:lstStyle/>
          <a:p>
            <a:pPr algn="ctr">
              <a:spcBef>
                <a:spcPts val="0"/>
              </a:spcBef>
              <a:spcAft>
                <a:spcPts val="0"/>
              </a:spcAft>
            </a:pPr>
            <a:r>
              <a:rPr lang="tr-TR" sz="1500" b="1" i="0">
                <a:solidFill>
                  <a:srgbClr val="262626"/>
                </a:solidFill>
                <a:latin typeface="Calibri"/>
              </a:rPr>
              <a:t>Grup 8</a:t>
            </a:r>
          </a:p>
        </p:txBody>
      </p:sp>
      <p:cxnSp>
        <p:nvCxnSpPr>
          <p:cNvPr id="15" name="Connector 14"/>
          <p:cNvCxnSpPr/>
          <p:nvPr/>
        </p:nvCxnSpPr>
        <p:spPr>
          <a:xfrm>
            <a:off x="868680" y="2560320"/>
            <a:ext cx="5257800" cy="0"/>
          </a:xfrm>
          <a:prstGeom prst="line">
            <a:avLst/>
          </a:prstGeom>
          <a:ln w="38100">
            <a:solidFill>
              <a:srgbClr val="7A4EA0"/>
            </a:solidFill>
            <a:tailEnd type="triangle" w="med" len="med"/>
          </a:ln>
        </p:spPr>
      </p:cxnSp>
      <p:sp>
        <p:nvSpPr>
          <p:cNvPr id="16" name="TextBox 15"/>
          <p:cNvSpPr txBox="1"/>
          <p:nvPr/>
        </p:nvSpPr>
        <p:spPr>
          <a:xfrm>
            <a:off x="502920" y="4050792"/>
            <a:ext cx="5852160"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pano · tek yönlü gezinti</a:t>
            </a:r>
          </a:p>
        </p:txBody>
      </p:sp>
      <p:sp>
        <p:nvSpPr>
          <p:cNvPr id="17" name="Rounded Rectangle 16"/>
          <p:cNvSpPr/>
          <p:nvPr/>
        </p:nvSpPr>
        <p:spPr>
          <a:xfrm>
            <a:off x="6583680" y="1216152"/>
            <a:ext cx="5105095" cy="1161288"/>
          </a:xfrm>
          <a:prstGeom prst="roundRect">
            <a:avLst>
              <a:gd name="adj" fmla="val 8000"/>
            </a:avLst>
          </a:prstGeom>
          <a:solidFill>
            <a:srgbClr val="F0F0F0"/>
          </a:solidFill>
          <a:ln>
            <a:noFill/>
          </a:ln>
          <a:effectLst/>
        </p:spPr>
        <p:txBody>
          <a:bodyPr rtlCol="0" anchor="ctr"/>
          <a:lstStyle/>
          <a:p/>
        </p:txBody>
      </p:sp>
      <p:sp>
        <p:nvSpPr>
          <p:cNvPr id="18" name="Rounded Rectangle 17"/>
          <p:cNvSpPr/>
          <p:nvPr/>
        </p:nvSpPr>
        <p:spPr>
          <a:xfrm>
            <a:off x="6583680" y="1216152"/>
            <a:ext cx="1600200" cy="116128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a:t>
            </a:r>
          </a:p>
        </p:txBody>
      </p:sp>
      <p:sp>
        <p:nvSpPr>
          <p:cNvPr id="19" name="TextBox 18"/>
          <p:cNvSpPr txBox="1"/>
          <p:nvPr/>
        </p:nvSpPr>
        <p:spPr>
          <a:xfrm>
            <a:off x="8321040" y="1216152"/>
            <a:ext cx="2041855" cy="116128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Grafikler panoya asılır.</a:t>
            </a:r>
          </a:p>
        </p:txBody>
      </p:sp>
      <p:sp>
        <p:nvSpPr>
          <p:cNvPr id="20" name="Rounded Rectangle 19"/>
          <p:cNvSpPr/>
          <p:nvPr/>
        </p:nvSpPr>
        <p:spPr>
          <a:xfrm>
            <a:off x="10545775" y="1522476"/>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 dk</a:t>
            </a:r>
          </a:p>
        </p:txBody>
      </p:sp>
      <p:sp>
        <p:nvSpPr>
          <p:cNvPr id="21" name="Rounded Rectangle 20"/>
          <p:cNvSpPr/>
          <p:nvPr/>
        </p:nvSpPr>
        <p:spPr>
          <a:xfrm>
            <a:off x="6583680" y="2505456"/>
            <a:ext cx="5105095" cy="1161288"/>
          </a:xfrm>
          <a:prstGeom prst="roundRect">
            <a:avLst>
              <a:gd name="adj" fmla="val 8000"/>
            </a:avLst>
          </a:prstGeom>
          <a:solidFill>
            <a:srgbClr val="F0F0F0"/>
          </a:solidFill>
          <a:ln>
            <a:noFill/>
          </a:ln>
          <a:effectLst/>
        </p:spPr>
        <p:txBody>
          <a:bodyPr rtlCol="0" anchor="ctr"/>
          <a:lstStyle/>
          <a:p/>
        </p:txBody>
      </p:sp>
      <p:sp>
        <p:nvSpPr>
          <p:cNvPr id="22" name="Rounded Rectangle 21"/>
          <p:cNvSpPr/>
          <p:nvPr/>
        </p:nvSpPr>
        <p:spPr>
          <a:xfrm>
            <a:off x="6583680" y="2505456"/>
            <a:ext cx="1600200" cy="116128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a:t>
            </a:r>
          </a:p>
        </p:txBody>
      </p:sp>
      <p:sp>
        <p:nvSpPr>
          <p:cNvPr id="23" name="TextBox 22"/>
          <p:cNvSpPr txBox="1"/>
          <p:nvPr/>
        </p:nvSpPr>
        <p:spPr>
          <a:xfrm>
            <a:off x="8321040" y="2505456"/>
            <a:ext cx="2041855" cy="116128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İki dalga, tek yön: gez ve incele.</a:t>
            </a:r>
          </a:p>
        </p:txBody>
      </p:sp>
      <p:sp>
        <p:nvSpPr>
          <p:cNvPr id="24" name="Rounded Rectangle 23"/>
          <p:cNvSpPr/>
          <p:nvPr/>
        </p:nvSpPr>
        <p:spPr>
          <a:xfrm>
            <a:off x="10545775" y="2811780"/>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2 × 2 dk</a:t>
            </a:r>
          </a:p>
        </p:txBody>
      </p:sp>
      <p:sp>
        <p:nvSpPr>
          <p:cNvPr id="25" name="Rounded Rectangle 24"/>
          <p:cNvSpPr/>
          <p:nvPr/>
        </p:nvSpPr>
        <p:spPr>
          <a:xfrm>
            <a:off x="6583680" y="3794760"/>
            <a:ext cx="5105095" cy="1161288"/>
          </a:xfrm>
          <a:prstGeom prst="roundRect">
            <a:avLst>
              <a:gd name="adj" fmla="val 8000"/>
            </a:avLst>
          </a:prstGeom>
          <a:solidFill>
            <a:srgbClr val="F0F0F0"/>
          </a:solidFill>
          <a:ln>
            <a:noFill/>
          </a:ln>
          <a:effectLst/>
        </p:spPr>
        <p:txBody>
          <a:bodyPr rtlCol="0" anchor="ctr"/>
          <a:lstStyle/>
          <a:p/>
        </p:txBody>
      </p:sp>
      <p:sp>
        <p:nvSpPr>
          <p:cNvPr id="26" name="Rounded Rectangle 25"/>
          <p:cNvSpPr/>
          <p:nvPr/>
        </p:nvSpPr>
        <p:spPr>
          <a:xfrm>
            <a:off x="6583680" y="3794760"/>
            <a:ext cx="1600200" cy="116128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a:t>
            </a:r>
          </a:p>
        </p:txBody>
      </p:sp>
      <p:sp>
        <p:nvSpPr>
          <p:cNvPr id="27" name="TextBox 26"/>
          <p:cNvSpPr txBox="1"/>
          <p:nvPr/>
        </p:nvSpPr>
        <p:spPr>
          <a:xfrm>
            <a:off x="8321040" y="3794760"/>
            <a:ext cx="3276295" cy="116128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Yapışkan not bırak: “benzeyen” ya da “farklı olan”.</a:t>
            </a:r>
          </a:p>
        </p:txBody>
      </p:sp>
      <p:sp>
        <p:nvSpPr>
          <p:cNvPr id="28" name="Rounded Rectangle 27"/>
          <p:cNvSpPr/>
          <p:nvPr/>
        </p:nvSpPr>
        <p:spPr>
          <a:xfrm>
            <a:off x="6583680" y="5084064"/>
            <a:ext cx="5105095" cy="1161288"/>
          </a:xfrm>
          <a:prstGeom prst="roundRect">
            <a:avLst>
              <a:gd name="adj" fmla="val 8000"/>
            </a:avLst>
          </a:prstGeom>
          <a:solidFill>
            <a:srgbClr val="F0F0F0"/>
          </a:solidFill>
          <a:ln>
            <a:noFill/>
          </a:ln>
          <a:effectLst/>
        </p:spPr>
        <p:txBody>
          <a:bodyPr rtlCol="0" anchor="ctr"/>
          <a:lstStyle/>
          <a:p/>
        </p:txBody>
      </p:sp>
      <p:sp>
        <p:nvSpPr>
          <p:cNvPr id="29" name="Rounded Rectangle 28"/>
          <p:cNvSpPr/>
          <p:nvPr/>
        </p:nvSpPr>
        <p:spPr>
          <a:xfrm>
            <a:off x="6583680" y="5084064"/>
            <a:ext cx="1600200" cy="1161288"/>
          </a:xfrm>
          <a:prstGeom prst="roundRect">
            <a:avLst>
              <a:gd name="adj" fmla="val 8000"/>
            </a:avLst>
          </a:prstGeom>
          <a:solidFill>
            <a:srgbClr val="7A4EA0"/>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4</a:t>
            </a:r>
          </a:p>
        </p:txBody>
      </p:sp>
      <p:sp>
        <p:nvSpPr>
          <p:cNvPr id="30" name="TextBox 29"/>
          <p:cNvSpPr txBox="1"/>
          <p:nvPr/>
        </p:nvSpPr>
        <p:spPr>
          <a:xfrm>
            <a:off x="8321040" y="5084064"/>
            <a:ext cx="2041855" cy="1161288"/>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İki sözcü grafiğini anlatır.</a:t>
            </a:r>
          </a:p>
        </p:txBody>
      </p:sp>
      <p:sp>
        <p:nvSpPr>
          <p:cNvPr id="31" name="Rounded Rectangle 30"/>
          <p:cNvSpPr/>
          <p:nvPr/>
        </p:nvSpPr>
        <p:spPr>
          <a:xfrm>
            <a:off x="10545775" y="5390388"/>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 dk</a:t>
            </a:r>
          </a:p>
        </p:txBody>
      </p:sp>
      <p:sp>
        <p:nvSpPr>
          <p:cNvPr id="32" name="Rounded Rectangle 31"/>
          <p:cNvSpPr/>
          <p:nvPr/>
        </p:nvSpPr>
        <p:spPr>
          <a:xfrm>
            <a:off x="502920" y="4553712"/>
            <a:ext cx="5852160" cy="16916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l">
              <a:spcBef>
                <a:spcPts val="0"/>
              </a:spcBef>
              <a:spcAft>
                <a:spcPts val="0"/>
              </a:spcAft>
            </a:pPr>
            <a:r>
              <a:rPr lang="tr-TR" sz="2000" b="0" i="0">
                <a:solidFill>
                  <a:srgbClr val="262626"/>
                </a:solidFill>
                <a:latin typeface="Calibri"/>
              </a:rPr>
              <a:t>Soru: Aynı haftada iki grafiğin değeri farklıysa neden olabilir?</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4" name="TextBox 3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137 / 217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Coğrafya okuması: okuma çemberi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8 GRUP · 20 dk</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7A4EA0"/>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7A4EA0"/>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ÖZETLEYİCİ</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Metnin ana fikrini iki cümleyle yazar.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KAVRAM AVCISI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Metindeki üç coğrafi kavramı bulur, anlamını yazar.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7A4EA0"/>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7A4EA0"/>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BAĞLANTI KURUCU</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Metin ile gözlem günlüğümüz ya da yaşadığımız yer arasında bir bağ kurar.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SORU SORAN</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Metinle ilgili iki açık uçlu soru hazırlar.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7A4EA0"/>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7A4EA0"/>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500" b="1" i="0">
                <a:solidFill>
                  <a:srgbClr val="FFFFFF"/>
                </a:solidFill>
                <a:latin typeface="Calibri"/>
              </a:rPr>
              <a:t>GÖRSELLEŞTİRİCİ</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000" b="0" i="0">
                <a:solidFill>
                  <a:srgbClr val="262626"/>
                </a:solidFill>
                <a:latin typeface="Calibri"/>
              </a:rPr>
              <a:t>Metni bir şema ya da çizimle özetler (5 kişilik grupta).</a:t>
            </a:r>
          </a:p>
        </p:txBody>
      </p:sp>
      <p:sp>
        <p:nvSpPr>
          <p:cNvPr id="31" name="Rounded Rectangle 30"/>
          <p:cNvSpPr/>
          <p:nvPr/>
        </p:nvSpPr>
        <p:spPr>
          <a:xfrm>
            <a:off x="502920" y="4645152"/>
            <a:ext cx="3484778" cy="16459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400"/>
              </a:spcAft>
            </a:pPr>
            <a:r>
              <a:rPr lang="tr-TR" sz="2600" b="1" i="0">
                <a:solidFill>
                  <a:srgbClr val="7A4EA0"/>
                </a:solidFill>
                <a:latin typeface="Calibri"/>
              </a:rPr>
              <a:t>8 dk</a:t>
            </a:r>
          </a:p>
          <a:p>
            <a:pPr algn="ctr">
              <a:spcBef>
                <a:spcPts val="0"/>
              </a:spcBef>
              <a:spcAft>
                <a:spcPts val="0"/>
              </a:spcAft>
            </a:pPr>
            <a:r>
              <a:rPr lang="tr-TR" sz="1900" b="0" i="0">
                <a:solidFill>
                  <a:srgbClr val="262626"/>
                </a:solidFill>
                <a:latin typeface="Calibri"/>
              </a:rPr>
              <a:t>Oku ve rol notunu yaz (bireysel)</a:t>
            </a:r>
          </a:p>
        </p:txBody>
      </p:sp>
      <p:cxnSp>
        <p:nvCxnSpPr>
          <p:cNvPr id="32" name="Connector 31"/>
          <p:cNvCxnSpPr/>
          <p:nvPr/>
        </p:nvCxnSpPr>
        <p:spPr>
          <a:xfrm>
            <a:off x="4042562" y="5468112"/>
            <a:ext cx="256032" cy="0"/>
          </a:xfrm>
          <a:prstGeom prst="line">
            <a:avLst/>
          </a:prstGeom>
          <a:ln w="38100">
            <a:solidFill>
              <a:srgbClr val="4F4F4F"/>
            </a:solidFill>
            <a:tailEnd type="triangle" w="med" len="med"/>
          </a:ln>
        </p:spPr>
      </p:cxnSp>
      <p:sp>
        <p:nvSpPr>
          <p:cNvPr id="33" name="Rounded Rectangle 32"/>
          <p:cNvSpPr/>
          <p:nvPr/>
        </p:nvSpPr>
        <p:spPr>
          <a:xfrm>
            <a:off x="4353458" y="4645152"/>
            <a:ext cx="3484778" cy="16459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400"/>
              </a:spcAft>
            </a:pPr>
            <a:r>
              <a:rPr lang="tr-TR" sz="2600" b="1" i="0">
                <a:solidFill>
                  <a:srgbClr val="7A4EA0"/>
                </a:solidFill>
                <a:latin typeface="Calibri"/>
              </a:rPr>
              <a:t>10 dk</a:t>
            </a:r>
          </a:p>
          <a:p>
            <a:pPr algn="ctr">
              <a:spcBef>
                <a:spcPts val="0"/>
              </a:spcBef>
              <a:spcAft>
                <a:spcPts val="0"/>
              </a:spcAft>
            </a:pPr>
            <a:r>
              <a:rPr lang="tr-TR" sz="1900" b="0" i="0">
                <a:solidFill>
                  <a:srgbClr val="262626"/>
                </a:solidFill>
                <a:latin typeface="Calibri"/>
              </a:rPr>
              <a:t>Çember: her rol 2 dk</a:t>
            </a:r>
          </a:p>
        </p:txBody>
      </p:sp>
      <p:cxnSp>
        <p:nvCxnSpPr>
          <p:cNvPr id="34" name="Connector 33"/>
          <p:cNvCxnSpPr/>
          <p:nvPr/>
        </p:nvCxnSpPr>
        <p:spPr>
          <a:xfrm>
            <a:off x="7893100" y="5468112"/>
            <a:ext cx="256032" cy="0"/>
          </a:xfrm>
          <a:prstGeom prst="line">
            <a:avLst/>
          </a:prstGeom>
          <a:ln w="38100">
            <a:solidFill>
              <a:srgbClr val="4F4F4F"/>
            </a:solidFill>
            <a:tailEnd type="triangle" w="med" len="med"/>
          </a:ln>
        </p:spPr>
      </p:cxnSp>
      <p:sp>
        <p:nvSpPr>
          <p:cNvPr id="35" name="Rounded Rectangle 34"/>
          <p:cNvSpPr/>
          <p:nvPr/>
        </p:nvSpPr>
        <p:spPr>
          <a:xfrm>
            <a:off x="8203996" y="4645152"/>
            <a:ext cx="3484778" cy="164592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400"/>
              </a:spcAft>
            </a:pPr>
            <a:r>
              <a:rPr lang="tr-TR" sz="2600" b="1" i="0">
                <a:solidFill>
                  <a:srgbClr val="7A4EA0"/>
                </a:solidFill>
                <a:latin typeface="Calibri"/>
              </a:rPr>
              <a:t>2 dk</a:t>
            </a:r>
          </a:p>
          <a:p>
            <a:pPr algn="ctr">
              <a:spcBef>
                <a:spcPts val="0"/>
              </a:spcBef>
              <a:spcAft>
                <a:spcPts val="0"/>
              </a:spcAft>
            </a:pPr>
            <a:r>
              <a:rPr lang="tr-TR" sz="1900" b="0" i="0">
                <a:solidFill>
                  <a:srgbClr val="262626"/>
                </a:solidFill>
                <a:latin typeface="Calibri"/>
              </a:rPr>
              <a:t>Grubun tek cümlelik çıkarımı</a:t>
            </a:r>
          </a:p>
        </p:txBody>
      </p:sp>
      <p:sp>
        <p:nvSpPr>
          <p:cNvPr id="36" name="TextBox 3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138 / 217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Metinlerimiz</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OKUMA</a:t>
            </a:r>
          </a:p>
        </p:txBody>
      </p:sp>
      <p:sp>
        <p:nvSpPr>
          <p:cNvPr id="6" name="Rounded Rectangle 5"/>
          <p:cNvSpPr/>
          <p:nvPr/>
        </p:nvSpPr>
        <p:spPr>
          <a:xfrm>
            <a:off x="502920" y="1216152"/>
            <a:ext cx="2673019" cy="2423160"/>
          </a:xfrm>
          <a:prstGeom prst="roundRect">
            <a:avLst>
              <a:gd name="adj" fmla="val 6000"/>
            </a:avLst>
          </a:prstGeom>
          <a:solidFill>
            <a:srgbClr val="F0F0F0"/>
          </a:solidFill>
          <a:ln>
            <a:noFill/>
          </a:ln>
          <a:effectLst/>
        </p:spPr>
        <p:txBody>
          <a:bodyPr rtlCol="0" anchor="ctr"/>
          <a:lstStyle/>
          <a:p/>
        </p:txBody>
      </p:sp>
      <p:sp>
        <p:nvSpPr>
          <p:cNvPr id="7" name="Rounded Rectangle 6"/>
          <p:cNvSpPr/>
          <p:nvPr/>
        </p:nvSpPr>
        <p:spPr>
          <a:xfrm>
            <a:off x="502920" y="121615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1 · s. 76</a:t>
            </a:r>
          </a:p>
        </p:txBody>
      </p:sp>
      <p:sp>
        <p:nvSpPr>
          <p:cNvPr id="8" name="TextBox 7"/>
          <p:cNvSpPr txBox="1"/>
          <p:nvPr/>
        </p:nvSpPr>
        <p:spPr>
          <a:xfrm>
            <a:off x="612648" y="181051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Bir Şehir, İki Farklı Bakış</a:t>
            </a:r>
          </a:p>
        </p:txBody>
      </p:sp>
      <p:sp>
        <p:nvSpPr>
          <p:cNvPr id="9" name="TextBox 8"/>
          <p:cNvSpPr txBox="1"/>
          <p:nvPr/>
        </p:nvSpPr>
        <p:spPr>
          <a:xfrm>
            <a:off x="612648" y="320040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Başlarken</a:t>
            </a:r>
          </a:p>
        </p:txBody>
      </p:sp>
      <p:sp>
        <p:nvSpPr>
          <p:cNvPr id="10" name="Rounded Rectangle 9"/>
          <p:cNvSpPr/>
          <p:nvPr/>
        </p:nvSpPr>
        <p:spPr>
          <a:xfrm>
            <a:off x="3340531" y="1216152"/>
            <a:ext cx="2673019" cy="2423160"/>
          </a:xfrm>
          <a:prstGeom prst="roundRect">
            <a:avLst>
              <a:gd name="adj" fmla="val 6000"/>
            </a:avLst>
          </a:prstGeom>
          <a:solidFill>
            <a:srgbClr val="F0F0F0"/>
          </a:solidFill>
          <a:ln>
            <a:noFill/>
          </a:ln>
          <a:effectLst/>
        </p:spPr>
        <p:txBody>
          <a:bodyPr rtlCol="0" anchor="ctr"/>
          <a:lstStyle/>
          <a:p/>
        </p:txBody>
      </p:sp>
      <p:sp>
        <p:nvSpPr>
          <p:cNvPr id="11" name="Rounded Rectangle 10"/>
          <p:cNvSpPr/>
          <p:nvPr/>
        </p:nvSpPr>
        <p:spPr>
          <a:xfrm>
            <a:off x="3340531" y="121615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2 · s. 85</a:t>
            </a:r>
          </a:p>
        </p:txBody>
      </p:sp>
      <p:sp>
        <p:nvSpPr>
          <p:cNvPr id="12" name="TextBox 11"/>
          <p:cNvSpPr txBox="1"/>
          <p:nvPr/>
        </p:nvSpPr>
        <p:spPr>
          <a:xfrm>
            <a:off x="3450259" y="181051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Hava Olaylarının Fransız İhtilali Üzerindeki Etkileri</a:t>
            </a:r>
          </a:p>
        </p:txBody>
      </p:sp>
      <p:sp>
        <p:nvSpPr>
          <p:cNvPr id="13" name="TextBox 12"/>
          <p:cNvSpPr txBox="1"/>
          <p:nvPr/>
        </p:nvSpPr>
        <p:spPr>
          <a:xfrm>
            <a:off x="3450259" y="320040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Uygulama</a:t>
            </a:r>
          </a:p>
        </p:txBody>
      </p:sp>
      <p:sp>
        <p:nvSpPr>
          <p:cNvPr id="14" name="Rounded Rectangle 13"/>
          <p:cNvSpPr/>
          <p:nvPr/>
        </p:nvSpPr>
        <p:spPr>
          <a:xfrm>
            <a:off x="6178143" y="1216152"/>
            <a:ext cx="2673019" cy="2423160"/>
          </a:xfrm>
          <a:prstGeom prst="roundRect">
            <a:avLst>
              <a:gd name="adj" fmla="val 6000"/>
            </a:avLst>
          </a:prstGeom>
          <a:solidFill>
            <a:srgbClr val="F0F0F0"/>
          </a:solidFill>
          <a:ln>
            <a:noFill/>
          </a:ln>
          <a:effectLst/>
        </p:spPr>
        <p:txBody>
          <a:bodyPr rtlCol="0" anchor="ctr"/>
          <a:lstStyle/>
          <a:p/>
        </p:txBody>
      </p:sp>
      <p:sp>
        <p:nvSpPr>
          <p:cNvPr id="15" name="Rounded Rectangle 14"/>
          <p:cNvSpPr/>
          <p:nvPr/>
        </p:nvSpPr>
        <p:spPr>
          <a:xfrm>
            <a:off x="6178143" y="121615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3 · s. 88</a:t>
            </a:r>
          </a:p>
        </p:txBody>
      </p:sp>
      <p:sp>
        <p:nvSpPr>
          <p:cNvPr id="16" name="TextBox 15"/>
          <p:cNvSpPr txBox="1"/>
          <p:nvPr/>
        </p:nvSpPr>
        <p:spPr>
          <a:xfrm>
            <a:off x="6287871" y="181051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Halk Meteorolojisi ve Halk Takvimi</a:t>
            </a:r>
          </a:p>
        </p:txBody>
      </p:sp>
      <p:sp>
        <p:nvSpPr>
          <p:cNvPr id="17" name="TextBox 16"/>
          <p:cNvSpPr txBox="1"/>
          <p:nvPr/>
        </p:nvSpPr>
        <p:spPr>
          <a:xfrm>
            <a:off x="6287871" y="320040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Metin</a:t>
            </a:r>
          </a:p>
        </p:txBody>
      </p:sp>
      <p:sp>
        <p:nvSpPr>
          <p:cNvPr id="18" name="Rounded Rectangle 17"/>
          <p:cNvSpPr/>
          <p:nvPr/>
        </p:nvSpPr>
        <p:spPr>
          <a:xfrm>
            <a:off x="9015755" y="1216152"/>
            <a:ext cx="2673019" cy="2423160"/>
          </a:xfrm>
          <a:prstGeom prst="roundRect">
            <a:avLst>
              <a:gd name="adj" fmla="val 6000"/>
            </a:avLst>
          </a:prstGeom>
          <a:solidFill>
            <a:srgbClr val="F0F0F0"/>
          </a:solidFill>
          <a:ln>
            <a:noFill/>
          </a:ln>
          <a:effectLst/>
        </p:spPr>
        <p:txBody>
          <a:bodyPr rtlCol="0" anchor="ctr"/>
          <a:lstStyle/>
          <a:p/>
        </p:txBody>
      </p:sp>
      <p:sp>
        <p:nvSpPr>
          <p:cNvPr id="19" name="Rounded Rectangle 18"/>
          <p:cNvSpPr/>
          <p:nvPr/>
        </p:nvSpPr>
        <p:spPr>
          <a:xfrm>
            <a:off x="9015755" y="121615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4 · s. 100</a:t>
            </a:r>
          </a:p>
        </p:txBody>
      </p:sp>
      <p:sp>
        <p:nvSpPr>
          <p:cNvPr id="20" name="TextBox 19"/>
          <p:cNvSpPr txBox="1"/>
          <p:nvPr/>
        </p:nvSpPr>
        <p:spPr>
          <a:xfrm>
            <a:off x="9125483" y="181051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Kentsel Isı Adasının Etkileri</a:t>
            </a:r>
          </a:p>
        </p:txBody>
      </p:sp>
      <p:sp>
        <p:nvSpPr>
          <p:cNvPr id="21" name="TextBox 20"/>
          <p:cNvSpPr txBox="1"/>
          <p:nvPr/>
        </p:nvSpPr>
        <p:spPr>
          <a:xfrm>
            <a:off x="9125483" y="320040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Uygulama</a:t>
            </a:r>
          </a:p>
        </p:txBody>
      </p:sp>
      <p:sp>
        <p:nvSpPr>
          <p:cNvPr id="22" name="Rounded Rectangle 21"/>
          <p:cNvSpPr/>
          <p:nvPr/>
        </p:nvSpPr>
        <p:spPr>
          <a:xfrm>
            <a:off x="502920" y="3822192"/>
            <a:ext cx="2673019" cy="2423160"/>
          </a:xfrm>
          <a:prstGeom prst="roundRect">
            <a:avLst>
              <a:gd name="adj" fmla="val 6000"/>
            </a:avLst>
          </a:prstGeom>
          <a:solidFill>
            <a:srgbClr val="F0F0F0"/>
          </a:solidFill>
          <a:ln>
            <a:noFill/>
          </a:ln>
          <a:effectLst/>
        </p:spPr>
        <p:txBody>
          <a:bodyPr rtlCol="0" anchor="ctr"/>
          <a:lstStyle/>
          <a:p/>
        </p:txBody>
      </p:sp>
      <p:sp>
        <p:nvSpPr>
          <p:cNvPr id="23" name="Rounded Rectangle 22"/>
          <p:cNvSpPr/>
          <p:nvPr/>
        </p:nvSpPr>
        <p:spPr>
          <a:xfrm>
            <a:off x="502920" y="382219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5 · s. 117</a:t>
            </a:r>
          </a:p>
        </p:txBody>
      </p:sp>
      <p:sp>
        <p:nvSpPr>
          <p:cNvPr id="24" name="TextBox 23"/>
          <p:cNvSpPr txBox="1"/>
          <p:nvPr/>
        </p:nvSpPr>
        <p:spPr>
          <a:xfrm>
            <a:off x="612648" y="441655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İklim Sistemini Anlamak İçin Bir Örnek: Amazon Yağmur Ormanları</a:t>
            </a:r>
          </a:p>
        </p:txBody>
      </p:sp>
      <p:sp>
        <p:nvSpPr>
          <p:cNvPr id="25" name="TextBox 24"/>
          <p:cNvSpPr txBox="1"/>
          <p:nvPr/>
        </p:nvSpPr>
        <p:spPr>
          <a:xfrm>
            <a:off x="612648" y="580644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Etkinlik</a:t>
            </a:r>
          </a:p>
        </p:txBody>
      </p:sp>
      <p:sp>
        <p:nvSpPr>
          <p:cNvPr id="26" name="Rounded Rectangle 25"/>
          <p:cNvSpPr/>
          <p:nvPr/>
        </p:nvSpPr>
        <p:spPr>
          <a:xfrm>
            <a:off x="3340531" y="3822192"/>
            <a:ext cx="2673019" cy="2423160"/>
          </a:xfrm>
          <a:prstGeom prst="roundRect">
            <a:avLst>
              <a:gd name="adj" fmla="val 6000"/>
            </a:avLst>
          </a:prstGeom>
          <a:solidFill>
            <a:srgbClr val="F0F0F0"/>
          </a:solidFill>
          <a:ln>
            <a:noFill/>
          </a:ln>
          <a:effectLst/>
        </p:spPr>
        <p:txBody>
          <a:bodyPr rtlCol="0" anchor="ctr"/>
          <a:lstStyle/>
          <a:p/>
        </p:txBody>
      </p:sp>
      <p:sp>
        <p:nvSpPr>
          <p:cNvPr id="27" name="Rounded Rectangle 26"/>
          <p:cNvSpPr/>
          <p:nvPr/>
        </p:nvSpPr>
        <p:spPr>
          <a:xfrm>
            <a:off x="3340531" y="382219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6 · s. 123</a:t>
            </a:r>
          </a:p>
        </p:txBody>
      </p:sp>
      <p:sp>
        <p:nvSpPr>
          <p:cNvPr id="28" name="TextBox 27"/>
          <p:cNvSpPr txBox="1"/>
          <p:nvPr/>
        </p:nvSpPr>
        <p:spPr>
          <a:xfrm>
            <a:off x="3450259" y="441655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Levha Tektoniğinin İklime Etkisi</a:t>
            </a:r>
          </a:p>
        </p:txBody>
      </p:sp>
      <p:sp>
        <p:nvSpPr>
          <p:cNvPr id="29" name="TextBox 28"/>
          <p:cNvSpPr txBox="1"/>
          <p:nvPr/>
        </p:nvSpPr>
        <p:spPr>
          <a:xfrm>
            <a:off x="3450259" y="580644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Etkinlik</a:t>
            </a:r>
          </a:p>
        </p:txBody>
      </p:sp>
      <p:sp>
        <p:nvSpPr>
          <p:cNvPr id="30" name="Rounded Rectangle 29"/>
          <p:cNvSpPr/>
          <p:nvPr/>
        </p:nvSpPr>
        <p:spPr>
          <a:xfrm>
            <a:off x="6178143" y="3822192"/>
            <a:ext cx="2673019" cy="2423160"/>
          </a:xfrm>
          <a:prstGeom prst="roundRect">
            <a:avLst>
              <a:gd name="adj" fmla="val 6000"/>
            </a:avLst>
          </a:prstGeom>
          <a:solidFill>
            <a:srgbClr val="F0F0F0"/>
          </a:solidFill>
          <a:ln>
            <a:noFill/>
          </a:ln>
          <a:effectLst/>
        </p:spPr>
        <p:txBody>
          <a:bodyPr rtlCol="0" anchor="ctr"/>
          <a:lstStyle/>
          <a:p/>
        </p:txBody>
      </p:sp>
      <p:sp>
        <p:nvSpPr>
          <p:cNvPr id="31" name="Rounded Rectangle 30"/>
          <p:cNvSpPr/>
          <p:nvPr/>
        </p:nvSpPr>
        <p:spPr>
          <a:xfrm>
            <a:off x="6178143" y="3822192"/>
            <a:ext cx="2673019" cy="502920"/>
          </a:xfrm>
          <a:prstGeom prst="roundRect">
            <a:avLst>
              <a:gd name="adj" fmla="val 20000"/>
            </a:avLst>
          </a:prstGeom>
          <a:solidFill>
            <a:srgbClr val="7A4EA0"/>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FFFFFF"/>
                </a:solidFill>
                <a:latin typeface="Calibri"/>
              </a:rPr>
              <a:t>Metin 7 · s. 127</a:t>
            </a:r>
          </a:p>
        </p:txBody>
      </p:sp>
      <p:sp>
        <p:nvSpPr>
          <p:cNvPr id="32" name="TextBox 31"/>
          <p:cNvSpPr txBox="1"/>
          <p:nvPr/>
        </p:nvSpPr>
        <p:spPr>
          <a:xfrm>
            <a:off x="6287871" y="441655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Küresel İklim Değişikliğine Yönelik Öngörüler</a:t>
            </a:r>
          </a:p>
        </p:txBody>
      </p:sp>
      <p:sp>
        <p:nvSpPr>
          <p:cNvPr id="33" name="TextBox 32"/>
          <p:cNvSpPr txBox="1"/>
          <p:nvPr/>
        </p:nvSpPr>
        <p:spPr>
          <a:xfrm>
            <a:off x="6287871" y="5806440"/>
            <a:ext cx="2453563" cy="365760"/>
          </a:xfrm>
          <a:prstGeom prst="rect">
            <a:avLst/>
          </a:prstGeom>
          <a:noFill/>
        </p:spPr>
        <p:txBody>
          <a:bodyPr wrap="square" anchor="t" lIns="73152" rIns="73152" tIns="36576" bIns="36576">
            <a:noAutofit/>
          </a:bodyPr>
          <a:lstStyle/>
          <a:p>
            <a:pPr algn="ctr">
              <a:spcBef>
                <a:spcPts val="0"/>
              </a:spcBef>
              <a:spcAft>
                <a:spcPts val="0"/>
              </a:spcAft>
            </a:pPr>
            <a:r>
              <a:rPr lang="tr-TR" sz="1400" b="0" i="1">
                <a:solidFill>
                  <a:srgbClr val="767676"/>
                </a:solidFill>
                <a:latin typeface="Calibri"/>
              </a:rPr>
              <a:t>Metin</a:t>
            </a:r>
          </a:p>
        </p:txBody>
      </p:sp>
      <p:sp>
        <p:nvSpPr>
          <p:cNvPr id="34" name="Rounded Rectangle 33"/>
          <p:cNvSpPr/>
          <p:nvPr/>
        </p:nvSpPr>
        <p:spPr>
          <a:xfrm>
            <a:off x="9015755" y="3822192"/>
            <a:ext cx="2673019" cy="2423160"/>
          </a:xfrm>
          <a:prstGeom prst="roundRect">
            <a:avLst>
              <a:gd name="adj" fmla="val 6000"/>
            </a:avLst>
          </a:prstGeom>
          <a:solidFill>
            <a:srgbClr val="FFF3D1"/>
          </a:solidFill>
          <a:ln>
            <a:noFill/>
          </a:ln>
          <a:effectLst/>
        </p:spPr>
        <p:txBody>
          <a:bodyPr rtlCol="0" anchor="ctr"/>
          <a:lstStyle/>
          <a:p/>
        </p:txBody>
      </p:sp>
      <p:sp>
        <p:nvSpPr>
          <p:cNvPr id="35" name="Rounded Rectangle 34"/>
          <p:cNvSpPr/>
          <p:nvPr/>
        </p:nvSpPr>
        <p:spPr>
          <a:xfrm>
            <a:off x="9015755" y="3822192"/>
            <a:ext cx="2673019" cy="502920"/>
          </a:xfrm>
          <a:prstGeom prst="roundRect">
            <a:avLst>
              <a:gd name="adj" fmla="val 20000"/>
            </a:avLst>
          </a:prstGeom>
          <a:solidFill>
            <a:srgbClr val="FCC021"/>
          </a:solidFill>
          <a:ln>
            <a:noFill/>
          </a:ln>
          <a:effectLst/>
        </p:spPr>
        <p:txBody>
          <a:bodyPr rtlCol="0" anchor="ctr" wrap="square" lIns="128016" rIns="128016" tIns="73152" bIns="73152">
            <a:noAutofit/>
          </a:bodyPr>
          <a:lstStyle/>
          <a:p>
            <a:pPr algn="ctr">
              <a:spcBef>
                <a:spcPts val="0"/>
              </a:spcBef>
              <a:spcAft>
                <a:spcPts val="0"/>
              </a:spcAft>
            </a:pPr>
            <a:r>
              <a:rPr lang="tr-TR" sz="1700" b="1" i="0">
                <a:solidFill>
                  <a:srgbClr val="262626"/>
                </a:solidFill>
                <a:latin typeface="Calibri"/>
              </a:rPr>
              <a:t>Metin 8 · EBA / MEBİ</a:t>
            </a:r>
          </a:p>
        </p:txBody>
      </p:sp>
      <p:sp>
        <p:nvSpPr>
          <p:cNvPr id="36" name="TextBox 35"/>
          <p:cNvSpPr txBox="1"/>
          <p:nvPr/>
        </p:nvSpPr>
        <p:spPr>
          <a:xfrm>
            <a:off x="9125483" y="4416552"/>
            <a:ext cx="2453563" cy="1371600"/>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9. sınıf coğrafya 3. ünite okuma metni (öğretmen seçer)</a:t>
            </a:r>
          </a:p>
        </p:txBody>
      </p:sp>
      <p:sp>
        <p:nvSpPr>
          <p:cNvPr id="37" name="TextBox 3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8" name="Rounded Rectangle 3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76-127</a:t>
            </a:r>
          </a:p>
        </p:txBody>
      </p:sp>
      <p:sp>
        <p:nvSpPr>
          <p:cNvPr id="39" name="TextBox 3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139 / 217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Örnek: bir metin, beş rol (s. 81 · Sis)</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3931920" cy="5029200"/>
          </a:xfrm>
          <a:prstGeom prst="roundRect">
            <a:avLst>
              <a:gd name="adj" fmla="val 8000"/>
            </a:avLst>
          </a:prstGeom>
          <a:solidFill>
            <a:srgbClr val="F0F0F0"/>
          </a:solidFill>
          <a:ln>
            <a:noFill/>
          </a:ln>
          <a:effectLst/>
        </p:spPr>
        <p:txBody>
          <a:bodyPr rtlCol="0" anchor="ctr"/>
          <a:lstStyle/>
          <a:p/>
        </p:txBody>
      </p:sp>
      <p:sp>
        <p:nvSpPr>
          <p:cNvPr id="7" name="Rectangle 6"/>
          <p:cNvSpPr/>
          <p:nvPr/>
        </p:nvSpPr>
        <p:spPr>
          <a:xfrm>
            <a:off x="502920" y="1216152"/>
            <a:ext cx="118872" cy="5029200"/>
          </a:xfrm>
          <a:prstGeom prst="rect">
            <a:avLst/>
          </a:prstGeom>
          <a:solidFill>
            <a:srgbClr val="2C6696"/>
          </a:solidFill>
          <a:ln>
            <a:noFill/>
          </a:ln>
          <a:effectLst/>
        </p:spPr>
        <p:txBody>
          <a:bodyPr rtlCol="0" anchor="ctr"/>
          <a:lstStyle/>
          <a:p/>
        </p:txBody>
      </p:sp>
      <p:sp>
        <p:nvSpPr>
          <p:cNvPr id="8" name="TextBox 7"/>
          <p:cNvSpPr txBox="1"/>
          <p:nvPr/>
        </p:nvSpPr>
        <p:spPr>
          <a:xfrm>
            <a:off x="777240" y="1216152"/>
            <a:ext cx="3520440" cy="502920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Soğuk ve sıcak hava kütlelerinin karşılaşması veya sıcak ve nemli havanın soğuk zeminle temas etmesi sonucunda sis meydana gelebilmektedir. Yoğun sis, görüş mesafesini azalttığı için ulaşımı zorlaştırır. İstanbul Boğazı ve Çanakkale Boğazı’nda zaman zaman meydana gelen sis, deniz ulaşımının aksamasına neden olur. Ayrıca kara ve hava yolu ulaşımını da aksatır.</a:t>
            </a:r>
          </a:p>
        </p:txBody>
      </p:sp>
      <p:sp>
        <p:nvSpPr>
          <p:cNvPr id="9" name="Rounded Rectangle 8"/>
          <p:cNvSpPr/>
          <p:nvPr/>
        </p:nvSpPr>
        <p:spPr>
          <a:xfrm>
            <a:off x="4663440" y="1216152"/>
            <a:ext cx="7025335" cy="932688"/>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700" b="1" i="0">
                <a:solidFill>
                  <a:srgbClr val="262626"/>
                </a:solidFill>
                <a:latin typeface="Calibri"/>
              </a:rPr>
              <a:t>Özetleyici:</a:t>
            </a:r>
            <a:r>
              <a:rPr lang="tr-TR" sz="1700" b="0" i="0">
                <a:solidFill>
                  <a:srgbClr val="262626"/>
                </a:solidFill>
                <a:latin typeface="Calibri"/>
              </a:rPr>
              <a:t> Sis, sıcak ve soğuk havanın karşılaşmasıyla ya da sıcak-nemli havanın soğuk zeminle temasıyla oluşur; görüşü azaltır, ulaşımı aksatır.</a:t>
            </a:r>
          </a:p>
        </p:txBody>
      </p:sp>
      <p:sp>
        <p:nvSpPr>
          <p:cNvPr id="10" name="Rounded Rectangle 9"/>
          <p:cNvSpPr/>
          <p:nvPr/>
        </p:nvSpPr>
        <p:spPr>
          <a:xfrm>
            <a:off x="4663440" y="2240280"/>
            <a:ext cx="7025335" cy="932688"/>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700" b="1" i="0">
                <a:solidFill>
                  <a:srgbClr val="262626"/>
                </a:solidFill>
                <a:latin typeface="Calibri"/>
              </a:rPr>
              <a:t>Kavram avcısı:</a:t>
            </a:r>
            <a:r>
              <a:rPr lang="tr-TR" sz="1700" b="0" i="0">
                <a:solidFill>
                  <a:srgbClr val="262626"/>
                </a:solidFill>
                <a:latin typeface="Calibri"/>
              </a:rPr>
              <a:t> sis · hava kütlesi · görüş mesafesi</a:t>
            </a:r>
          </a:p>
        </p:txBody>
      </p:sp>
      <p:sp>
        <p:nvSpPr>
          <p:cNvPr id="11" name="Rounded Rectangle 10"/>
          <p:cNvSpPr/>
          <p:nvPr/>
        </p:nvSpPr>
        <p:spPr>
          <a:xfrm>
            <a:off x="4663440" y="3264408"/>
            <a:ext cx="7025335" cy="932688"/>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700" b="1" i="0">
                <a:solidFill>
                  <a:srgbClr val="262626"/>
                </a:solidFill>
                <a:latin typeface="Calibri"/>
              </a:rPr>
              <a:t>Bağlantı kurucu:</a:t>
            </a:r>
            <a:r>
              <a:rPr lang="tr-TR" sz="1700" b="0" i="0">
                <a:solidFill>
                  <a:srgbClr val="262626"/>
                </a:solidFill>
                <a:latin typeface="Calibri"/>
              </a:rPr>
              <a:t> Günlüğümüzde sisli bir sabah var mıydı? O gün servis ya da vapur gecikti mi?</a:t>
            </a:r>
          </a:p>
        </p:txBody>
      </p:sp>
      <p:sp>
        <p:nvSpPr>
          <p:cNvPr id="12" name="Rounded Rectangle 11"/>
          <p:cNvSpPr/>
          <p:nvPr/>
        </p:nvSpPr>
        <p:spPr>
          <a:xfrm>
            <a:off x="4663440" y="4288536"/>
            <a:ext cx="7025335" cy="932688"/>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700" b="1" i="0">
                <a:solidFill>
                  <a:srgbClr val="262626"/>
                </a:solidFill>
                <a:latin typeface="Calibri"/>
              </a:rPr>
              <a:t>Soru soran:</a:t>
            </a:r>
            <a:r>
              <a:rPr lang="tr-TR" sz="1700" b="0" i="0">
                <a:solidFill>
                  <a:srgbClr val="262626"/>
                </a:solidFill>
                <a:latin typeface="Calibri"/>
              </a:rPr>
              <a:t> Sis neden daha çok sabahları görülür? Boğaz'da sisli havada gemiler nasıl güvenli geçer?</a:t>
            </a:r>
          </a:p>
        </p:txBody>
      </p:sp>
      <p:sp>
        <p:nvSpPr>
          <p:cNvPr id="13" name="Rounded Rectangle 12"/>
          <p:cNvSpPr/>
          <p:nvPr/>
        </p:nvSpPr>
        <p:spPr>
          <a:xfrm>
            <a:off x="4663440" y="5312664"/>
            <a:ext cx="7025335" cy="932688"/>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700" b="1" i="0">
                <a:solidFill>
                  <a:srgbClr val="262626"/>
                </a:solidFill>
                <a:latin typeface="Calibri"/>
              </a:rPr>
              <a:t>Görselleştirici:</a:t>
            </a:r>
            <a:r>
              <a:rPr lang="tr-TR" sz="1700" b="0" i="0">
                <a:solidFill>
                  <a:srgbClr val="262626"/>
                </a:solidFill>
                <a:latin typeface="Calibri"/>
              </a:rPr>
              <a:t> sıcak-nemli hava + soğuk zemin → yoğuşma (s. 80) → sis → görüş azalır → ulaşım aksar</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80-81</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140 / 217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metinden günlüğe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PAYLAŞIM · 8 dk</a:t>
            </a:r>
          </a:p>
        </p:txBody>
      </p:sp>
      <p:sp>
        <p:nvSpPr>
          <p:cNvPr id="6" name="Rounded Rectangle 5"/>
          <p:cNvSpPr/>
          <p:nvPr/>
        </p:nvSpPr>
        <p:spPr>
          <a:xfrm>
            <a:off x="502920" y="1261872"/>
            <a:ext cx="5478627" cy="21945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78627" cy="530352"/>
          </a:xfrm>
          <a:prstGeom prst="roundRect">
            <a:avLst>
              <a:gd name="adj" fmla="val 25000"/>
            </a:avLst>
          </a:prstGeom>
          <a:solidFill>
            <a:srgbClr val="7A4EA0"/>
          </a:solidFill>
          <a:ln>
            <a:noFill/>
          </a:ln>
          <a:effectLst/>
        </p:spPr>
        <p:txBody>
          <a:bodyPr rtlCol="0" anchor="ctr"/>
          <a:lstStyle/>
          <a:p/>
        </p:txBody>
      </p:sp>
      <p:sp>
        <p:nvSpPr>
          <p:cNvPr id="8" name="Rectangle 7"/>
          <p:cNvSpPr/>
          <p:nvPr/>
        </p:nvSpPr>
        <p:spPr>
          <a:xfrm>
            <a:off x="502920" y="1527048"/>
            <a:ext cx="5478627" cy="265176"/>
          </a:xfrm>
          <a:prstGeom prst="rect">
            <a:avLst/>
          </a:prstGeom>
          <a:solidFill>
            <a:srgbClr val="7A4EA0"/>
          </a:solidFill>
          <a:ln>
            <a:noFill/>
          </a:ln>
          <a:effectLst/>
        </p:spPr>
        <p:txBody>
          <a:bodyPr rtlCol="0" anchor="ctr"/>
          <a:lstStyle/>
          <a:p/>
        </p:txBody>
      </p:sp>
      <p:sp>
        <p:nvSpPr>
          <p:cNvPr id="9" name="TextBox 8"/>
          <p:cNvSpPr txBox="1"/>
          <p:nvPr/>
        </p:nvSpPr>
        <p:spPr>
          <a:xfrm>
            <a:off x="594360" y="12618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Metnimiz ne anlatıyor?</a:t>
            </a:r>
          </a:p>
        </p:txBody>
      </p:sp>
      <p:sp>
        <p:nvSpPr>
          <p:cNvPr id="10" name="TextBox 9"/>
          <p:cNvSpPr txBox="1"/>
          <p:nvPr/>
        </p:nvSpPr>
        <p:spPr>
          <a:xfrm>
            <a:off x="612648" y="1865376"/>
            <a:ext cx="5259171" cy="151790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Ana fikir, iki cümle</a:t>
            </a:r>
          </a:p>
        </p:txBody>
      </p:sp>
      <p:sp>
        <p:nvSpPr>
          <p:cNvPr id="11" name="Rounded Rectangle 10"/>
          <p:cNvSpPr/>
          <p:nvPr/>
        </p:nvSpPr>
        <p:spPr>
          <a:xfrm>
            <a:off x="6210147" y="1261872"/>
            <a:ext cx="5478627" cy="21945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10147" y="1261872"/>
            <a:ext cx="5478627" cy="530352"/>
          </a:xfrm>
          <a:prstGeom prst="roundRect">
            <a:avLst>
              <a:gd name="adj" fmla="val 25000"/>
            </a:avLst>
          </a:prstGeom>
          <a:solidFill>
            <a:srgbClr val="2C6696"/>
          </a:solidFill>
          <a:ln>
            <a:noFill/>
          </a:ln>
          <a:effectLst/>
        </p:spPr>
        <p:txBody>
          <a:bodyPr rtlCol="0" anchor="ctr"/>
          <a:lstStyle/>
          <a:p/>
        </p:txBody>
      </p:sp>
      <p:sp>
        <p:nvSpPr>
          <p:cNvPr id="13" name="Rectangle 12"/>
          <p:cNvSpPr/>
          <p:nvPr/>
        </p:nvSpPr>
        <p:spPr>
          <a:xfrm>
            <a:off x="6210147" y="1527048"/>
            <a:ext cx="5478627" cy="265176"/>
          </a:xfrm>
          <a:prstGeom prst="rect">
            <a:avLst/>
          </a:prstGeom>
          <a:solidFill>
            <a:srgbClr val="2C6696"/>
          </a:solidFill>
          <a:ln>
            <a:noFill/>
          </a:ln>
          <a:effectLst/>
        </p:spPr>
        <p:txBody>
          <a:bodyPr rtlCol="0" anchor="ctr"/>
          <a:lstStyle/>
          <a:p/>
        </p:txBody>
      </p:sp>
      <p:sp>
        <p:nvSpPr>
          <p:cNvPr id="14" name="TextBox 13"/>
          <p:cNvSpPr txBox="1"/>
          <p:nvPr/>
        </p:nvSpPr>
        <p:spPr>
          <a:xfrm>
            <a:off x="6301587" y="12618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Günlüğümüzle bağı ne?</a:t>
            </a:r>
          </a:p>
        </p:txBody>
      </p:sp>
      <p:sp>
        <p:nvSpPr>
          <p:cNvPr id="15" name="TextBox 14"/>
          <p:cNvSpPr txBox="1"/>
          <p:nvPr/>
        </p:nvSpPr>
        <p:spPr>
          <a:xfrm>
            <a:off x="6319875" y="1865376"/>
            <a:ext cx="5259171" cy="1517904"/>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Bir gün, bir değer ya da bir etki notu</a:t>
            </a:r>
          </a:p>
        </p:txBody>
      </p:sp>
      <p:sp>
        <p:nvSpPr>
          <p:cNvPr id="16" name="Rounded Rectangle 15"/>
          <p:cNvSpPr/>
          <p:nvPr/>
        </p:nvSpPr>
        <p:spPr>
          <a:xfrm>
            <a:off x="502920" y="3685032"/>
            <a:ext cx="11185855" cy="105156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262626"/>
                </a:solidFill>
                <a:latin typeface="Calibri"/>
              </a:rPr>
              <a:t>4 sözcü · 1,5'er dakika  ·  öbür 4 grubun çıkarımı panoya</a:t>
            </a:r>
          </a:p>
        </p:txBody>
      </p:sp>
      <p:sp>
        <p:nvSpPr>
          <p:cNvPr id="17" name="Rounded Rectangle 16"/>
          <p:cNvSpPr/>
          <p:nvPr/>
        </p:nvSpPr>
        <p:spPr>
          <a:xfrm>
            <a:off x="502920" y="4965192"/>
            <a:ext cx="11185855" cy="132588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400" b="1" i="0">
                <a:solidFill>
                  <a:srgbClr val="262626"/>
                </a:solidFill>
                <a:latin typeface="Calibri"/>
              </a:rPr>
              <a:t>Son soru:</a:t>
            </a:r>
            <a:r>
              <a:rPr lang="tr-TR" sz="2400" b="0" i="0">
                <a:solidFill>
                  <a:srgbClr val="262626"/>
                </a:solidFill>
                <a:latin typeface="Calibri"/>
              </a:rPr>
              <a:t> Bütün metinlerin ortak fikri ne?</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141 / 217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Paylaşım — örnek cevap: metin ve günlük</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501487" cy="987552"/>
          </a:xfrm>
          <a:prstGeom prst="roundRect">
            <a:avLst>
              <a:gd name="adj" fmla="val 8000"/>
            </a:avLst>
          </a:prstGeom>
          <a:solidFill>
            <a:srgbClr val="E3F1E4"/>
          </a:solidFill>
          <a:ln>
            <a:noFill/>
          </a:ln>
          <a:effectLst/>
        </p:spPr>
        <p:txBody>
          <a:bodyPr rtlCol="0" anchor="ctr"/>
          <a:lstStyle/>
          <a:p/>
        </p:txBody>
      </p:sp>
      <p:sp>
        <p:nvSpPr>
          <p:cNvPr id="7" name="Rectangle 6"/>
          <p:cNvSpPr/>
          <p:nvPr/>
        </p:nvSpPr>
        <p:spPr>
          <a:xfrm>
            <a:off x="502920" y="1216152"/>
            <a:ext cx="91440" cy="987552"/>
          </a:xfrm>
          <a:prstGeom prst="rect">
            <a:avLst/>
          </a:prstGeom>
          <a:solidFill>
            <a:srgbClr val="2E7D32"/>
          </a:solidFill>
          <a:ln>
            <a:noFill/>
          </a:ln>
          <a:effectLst/>
        </p:spPr>
        <p:txBody>
          <a:bodyPr rtlCol="0" anchor="ctr"/>
          <a:lstStyle/>
          <a:p/>
        </p:txBody>
      </p:sp>
      <p:sp>
        <p:nvSpPr>
          <p:cNvPr id="8" name="TextBox 7"/>
          <p:cNvSpPr txBox="1"/>
          <p:nvPr/>
        </p:nvSpPr>
        <p:spPr>
          <a:xfrm>
            <a:off x="704088" y="1243584"/>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76 · Bir şehir, iki bakış</a:t>
            </a:r>
          </a:p>
          <a:p>
            <a:pPr algn="l">
              <a:spcBef>
                <a:spcPts val="0"/>
              </a:spcBef>
              <a:spcAft>
                <a:spcPts val="0"/>
              </a:spcAft>
            </a:pPr>
            <a:r>
              <a:rPr lang="tr-TR" sz="1500" b="0" i="0">
                <a:solidFill>
                  <a:srgbClr val="262626"/>
                </a:solidFill>
                <a:latin typeface="Calibri"/>
              </a:rPr>
              <a:t>Tek kar yağışı hava durumudur; tarım uzun yılların özelliklerine bakar → günlükteki en soğuk gün de hava durumudur.</a:t>
            </a:r>
          </a:p>
        </p:txBody>
      </p:sp>
      <p:sp>
        <p:nvSpPr>
          <p:cNvPr id="9" name="Rounded Rectangle 8"/>
          <p:cNvSpPr/>
          <p:nvPr/>
        </p:nvSpPr>
        <p:spPr>
          <a:xfrm>
            <a:off x="6187287" y="1216152"/>
            <a:ext cx="5501487" cy="987552"/>
          </a:xfrm>
          <a:prstGeom prst="roundRect">
            <a:avLst>
              <a:gd name="adj" fmla="val 8000"/>
            </a:avLst>
          </a:prstGeom>
          <a:solidFill>
            <a:srgbClr val="E3F1E4"/>
          </a:solidFill>
          <a:ln>
            <a:noFill/>
          </a:ln>
          <a:effectLst/>
        </p:spPr>
        <p:txBody>
          <a:bodyPr rtlCol="0" anchor="ctr"/>
          <a:lstStyle/>
          <a:p/>
        </p:txBody>
      </p:sp>
      <p:sp>
        <p:nvSpPr>
          <p:cNvPr id="10" name="Rectangle 9"/>
          <p:cNvSpPr/>
          <p:nvPr/>
        </p:nvSpPr>
        <p:spPr>
          <a:xfrm>
            <a:off x="6187287" y="1216152"/>
            <a:ext cx="91440" cy="987552"/>
          </a:xfrm>
          <a:prstGeom prst="rect">
            <a:avLst/>
          </a:prstGeom>
          <a:solidFill>
            <a:srgbClr val="2E7D32"/>
          </a:solidFill>
          <a:ln>
            <a:noFill/>
          </a:ln>
          <a:effectLst/>
        </p:spPr>
        <p:txBody>
          <a:bodyPr rtlCol="0" anchor="ctr"/>
          <a:lstStyle/>
          <a:p/>
        </p:txBody>
      </p:sp>
      <p:sp>
        <p:nvSpPr>
          <p:cNvPr id="11" name="TextBox 10"/>
          <p:cNvSpPr txBox="1"/>
          <p:nvPr/>
        </p:nvSpPr>
        <p:spPr>
          <a:xfrm>
            <a:off x="6388455" y="1243584"/>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85 · Fransız İhtilali</a:t>
            </a:r>
          </a:p>
          <a:p>
            <a:pPr algn="l">
              <a:spcBef>
                <a:spcPts val="0"/>
              </a:spcBef>
              <a:spcAft>
                <a:spcPts val="0"/>
              </a:spcAft>
            </a:pPr>
            <a:r>
              <a:rPr lang="tr-TR" sz="1500" b="0" i="0">
                <a:solidFill>
                  <a:srgbClr val="262626"/>
                </a:solidFill>
                <a:latin typeface="Calibri"/>
              </a:rPr>
              <a:t>Kuraklık, dolu ve soğuk kış tarımı ve ulaşımı aksattı → günlüğün etki notları aynı ilişkinin küçük örnekleri.</a:t>
            </a:r>
          </a:p>
        </p:txBody>
      </p:sp>
      <p:sp>
        <p:nvSpPr>
          <p:cNvPr id="12" name="Rounded Rectangle 11"/>
          <p:cNvSpPr/>
          <p:nvPr/>
        </p:nvSpPr>
        <p:spPr>
          <a:xfrm>
            <a:off x="502920" y="2276856"/>
            <a:ext cx="5501487" cy="987552"/>
          </a:xfrm>
          <a:prstGeom prst="roundRect">
            <a:avLst>
              <a:gd name="adj" fmla="val 8000"/>
            </a:avLst>
          </a:prstGeom>
          <a:solidFill>
            <a:srgbClr val="E3F1E4"/>
          </a:solidFill>
          <a:ln>
            <a:noFill/>
          </a:ln>
          <a:effectLst/>
        </p:spPr>
        <p:txBody>
          <a:bodyPr rtlCol="0" anchor="ctr"/>
          <a:lstStyle/>
          <a:p/>
        </p:txBody>
      </p:sp>
      <p:sp>
        <p:nvSpPr>
          <p:cNvPr id="13" name="Rectangle 12"/>
          <p:cNvSpPr/>
          <p:nvPr/>
        </p:nvSpPr>
        <p:spPr>
          <a:xfrm>
            <a:off x="502920" y="2276856"/>
            <a:ext cx="91440" cy="987552"/>
          </a:xfrm>
          <a:prstGeom prst="rect">
            <a:avLst/>
          </a:prstGeom>
          <a:solidFill>
            <a:srgbClr val="2E7D32"/>
          </a:solidFill>
          <a:ln>
            <a:noFill/>
          </a:ln>
          <a:effectLst/>
        </p:spPr>
        <p:txBody>
          <a:bodyPr rtlCol="0" anchor="ctr"/>
          <a:lstStyle/>
          <a:p/>
        </p:txBody>
      </p:sp>
      <p:sp>
        <p:nvSpPr>
          <p:cNvPr id="14" name="TextBox 13"/>
          <p:cNvSpPr txBox="1"/>
          <p:nvPr/>
        </p:nvSpPr>
        <p:spPr>
          <a:xfrm>
            <a:off x="704088" y="2304288"/>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88 · Halk meteorolojisi</a:t>
            </a:r>
          </a:p>
          <a:p>
            <a:pPr algn="l">
              <a:spcBef>
                <a:spcPts val="0"/>
              </a:spcBef>
              <a:spcAft>
                <a:spcPts val="0"/>
              </a:spcAft>
            </a:pPr>
            <a:r>
              <a:rPr lang="tr-TR" sz="1500" b="0" i="0">
                <a:solidFill>
                  <a:srgbClr val="262626"/>
                </a:solidFill>
                <a:latin typeface="Calibri"/>
              </a:rPr>
              <a:t>Halk rüzgâra, buluta, bitki ve hayvanlara bakıp yıllarca gözlem yaptı → günlüğümüz de düzenli gözlemdir.</a:t>
            </a:r>
          </a:p>
        </p:txBody>
      </p:sp>
      <p:sp>
        <p:nvSpPr>
          <p:cNvPr id="15" name="Rounded Rectangle 14"/>
          <p:cNvSpPr/>
          <p:nvPr/>
        </p:nvSpPr>
        <p:spPr>
          <a:xfrm>
            <a:off x="6187287" y="2276856"/>
            <a:ext cx="5501487" cy="987552"/>
          </a:xfrm>
          <a:prstGeom prst="roundRect">
            <a:avLst>
              <a:gd name="adj" fmla="val 8000"/>
            </a:avLst>
          </a:prstGeom>
          <a:solidFill>
            <a:srgbClr val="E3F1E4"/>
          </a:solidFill>
          <a:ln>
            <a:noFill/>
          </a:ln>
          <a:effectLst/>
        </p:spPr>
        <p:txBody>
          <a:bodyPr rtlCol="0" anchor="ctr"/>
          <a:lstStyle/>
          <a:p/>
        </p:txBody>
      </p:sp>
      <p:sp>
        <p:nvSpPr>
          <p:cNvPr id="16" name="Rectangle 15"/>
          <p:cNvSpPr/>
          <p:nvPr/>
        </p:nvSpPr>
        <p:spPr>
          <a:xfrm>
            <a:off x="6187287" y="2276856"/>
            <a:ext cx="91440" cy="987552"/>
          </a:xfrm>
          <a:prstGeom prst="rect">
            <a:avLst/>
          </a:prstGeom>
          <a:solidFill>
            <a:srgbClr val="2E7D32"/>
          </a:solidFill>
          <a:ln>
            <a:noFill/>
          </a:ln>
          <a:effectLst/>
        </p:spPr>
        <p:txBody>
          <a:bodyPr rtlCol="0" anchor="ctr"/>
          <a:lstStyle/>
          <a:p/>
        </p:txBody>
      </p:sp>
      <p:sp>
        <p:nvSpPr>
          <p:cNvPr id="17" name="TextBox 16"/>
          <p:cNvSpPr txBox="1"/>
          <p:nvPr/>
        </p:nvSpPr>
        <p:spPr>
          <a:xfrm>
            <a:off x="6388455" y="2304288"/>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100 · Kentsel ısı adası</a:t>
            </a:r>
          </a:p>
          <a:p>
            <a:pPr algn="l">
              <a:spcBef>
                <a:spcPts val="0"/>
              </a:spcBef>
              <a:spcAft>
                <a:spcPts val="0"/>
              </a:spcAft>
            </a:pPr>
            <a:r>
              <a:rPr lang="tr-TR" sz="1500" b="0" i="0">
                <a:solidFill>
                  <a:srgbClr val="262626"/>
                </a:solidFill>
                <a:latin typeface="Calibri"/>
              </a:rPr>
              <a:t>Kent kırsaldan sıcaktır; kırsalda kar, kentte yağmur olabilir → kentte ölçülen değer kırsaldan yüksek olabilir.</a:t>
            </a:r>
          </a:p>
        </p:txBody>
      </p:sp>
      <p:sp>
        <p:nvSpPr>
          <p:cNvPr id="18" name="Rounded Rectangle 17"/>
          <p:cNvSpPr/>
          <p:nvPr/>
        </p:nvSpPr>
        <p:spPr>
          <a:xfrm>
            <a:off x="502920" y="3337560"/>
            <a:ext cx="5501487" cy="987552"/>
          </a:xfrm>
          <a:prstGeom prst="roundRect">
            <a:avLst>
              <a:gd name="adj" fmla="val 8000"/>
            </a:avLst>
          </a:prstGeom>
          <a:solidFill>
            <a:srgbClr val="E3F1E4"/>
          </a:solidFill>
          <a:ln>
            <a:noFill/>
          </a:ln>
          <a:effectLst/>
        </p:spPr>
        <p:txBody>
          <a:bodyPr rtlCol="0" anchor="ctr"/>
          <a:lstStyle/>
          <a:p/>
        </p:txBody>
      </p:sp>
      <p:sp>
        <p:nvSpPr>
          <p:cNvPr id="19" name="Rectangle 18"/>
          <p:cNvSpPr/>
          <p:nvPr/>
        </p:nvSpPr>
        <p:spPr>
          <a:xfrm>
            <a:off x="502920" y="3337560"/>
            <a:ext cx="91440" cy="987552"/>
          </a:xfrm>
          <a:prstGeom prst="rect">
            <a:avLst/>
          </a:prstGeom>
          <a:solidFill>
            <a:srgbClr val="2E7D32"/>
          </a:solidFill>
          <a:ln>
            <a:noFill/>
          </a:ln>
          <a:effectLst/>
        </p:spPr>
        <p:txBody>
          <a:bodyPr rtlCol="0" anchor="ctr"/>
          <a:lstStyle/>
          <a:p/>
        </p:txBody>
      </p:sp>
      <p:sp>
        <p:nvSpPr>
          <p:cNvPr id="20" name="TextBox 19"/>
          <p:cNvSpPr txBox="1"/>
          <p:nvPr/>
        </p:nvSpPr>
        <p:spPr>
          <a:xfrm>
            <a:off x="704088" y="3364992"/>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117 · Amazon</a:t>
            </a:r>
          </a:p>
          <a:p>
            <a:pPr algn="l">
              <a:spcBef>
                <a:spcPts val="0"/>
              </a:spcBef>
              <a:spcAft>
                <a:spcPts val="0"/>
              </a:spcAft>
            </a:pPr>
            <a:r>
              <a:rPr lang="tr-TR" sz="1500" b="0" i="0">
                <a:solidFill>
                  <a:srgbClr val="262626"/>
                </a:solidFill>
                <a:latin typeface="Calibri"/>
              </a:rPr>
              <a:t>Amazon yıl boyu sıcak, nemli ve yağışlı → kış haftalarımızla karşılaştırınca iklimlerin farkı görülür.</a:t>
            </a:r>
          </a:p>
        </p:txBody>
      </p:sp>
      <p:sp>
        <p:nvSpPr>
          <p:cNvPr id="21" name="Rounded Rectangle 20"/>
          <p:cNvSpPr/>
          <p:nvPr/>
        </p:nvSpPr>
        <p:spPr>
          <a:xfrm>
            <a:off x="6187287" y="3337560"/>
            <a:ext cx="5501487" cy="987552"/>
          </a:xfrm>
          <a:prstGeom prst="roundRect">
            <a:avLst>
              <a:gd name="adj" fmla="val 8000"/>
            </a:avLst>
          </a:prstGeom>
          <a:solidFill>
            <a:srgbClr val="E3F1E4"/>
          </a:solidFill>
          <a:ln>
            <a:noFill/>
          </a:ln>
          <a:effectLst/>
        </p:spPr>
        <p:txBody>
          <a:bodyPr rtlCol="0" anchor="ctr"/>
          <a:lstStyle/>
          <a:p/>
        </p:txBody>
      </p:sp>
      <p:sp>
        <p:nvSpPr>
          <p:cNvPr id="22" name="Rectangle 21"/>
          <p:cNvSpPr/>
          <p:nvPr/>
        </p:nvSpPr>
        <p:spPr>
          <a:xfrm>
            <a:off x="6187287" y="3337560"/>
            <a:ext cx="91440" cy="987552"/>
          </a:xfrm>
          <a:prstGeom prst="rect">
            <a:avLst/>
          </a:prstGeom>
          <a:solidFill>
            <a:srgbClr val="2E7D32"/>
          </a:solidFill>
          <a:ln>
            <a:noFill/>
          </a:ln>
          <a:effectLst/>
        </p:spPr>
        <p:txBody>
          <a:bodyPr rtlCol="0" anchor="ctr"/>
          <a:lstStyle/>
          <a:p/>
        </p:txBody>
      </p:sp>
      <p:sp>
        <p:nvSpPr>
          <p:cNvPr id="23" name="TextBox 22"/>
          <p:cNvSpPr txBox="1"/>
          <p:nvPr/>
        </p:nvSpPr>
        <p:spPr>
          <a:xfrm>
            <a:off x="6388455" y="3364992"/>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123 · Levha tektoniği</a:t>
            </a:r>
          </a:p>
          <a:p>
            <a:pPr algn="l">
              <a:spcBef>
                <a:spcPts val="0"/>
              </a:spcBef>
              <a:spcAft>
                <a:spcPts val="0"/>
              </a:spcAft>
            </a:pPr>
            <a:r>
              <a:rPr lang="tr-TR" sz="1500" b="0" i="0">
                <a:solidFill>
                  <a:srgbClr val="262626"/>
                </a:solidFill>
                <a:latin typeface="Calibri"/>
              </a:rPr>
              <a:t>Okyanus akıntısı ve rüzgâr uzak yerlerin iklimini değiştirir → günlükte rüzgâr yönü değişince hava değişti mi?</a:t>
            </a:r>
          </a:p>
        </p:txBody>
      </p:sp>
      <p:sp>
        <p:nvSpPr>
          <p:cNvPr id="24" name="Rounded Rectangle 23"/>
          <p:cNvSpPr/>
          <p:nvPr/>
        </p:nvSpPr>
        <p:spPr>
          <a:xfrm>
            <a:off x="502920" y="4398264"/>
            <a:ext cx="5501487" cy="987552"/>
          </a:xfrm>
          <a:prstGeom prst="roundRect">
            <a:avLst>
              <a:gd name="adj" fmla="val 8000"/>
            </a:avLst>
          </a:prstGeom>
          <a:solidFill>
            <a:srgbClr val="E3F1E4"/>
          </a:solidFill>
          <a:ln>
            <a:noFill/>
          </a:ln>
          <a:effectLst/>
        </p:spPr>
        <p:txBody>
          <a:bodyPr rtlCol="0" anchor="ctr"/>
          <a:lstStyle/>
          <a:p/>
        </p:txBody>
      </p:sp>
      <p:sp>
        <p:nvSpPr>
          <p:cNvPr id="25" name="Rectangle 24"/>
          <p:cNvSpPr/>
          <p:nvPr/>
        </p:nvSpPr>
        <p:spPr>
          <a:xfrm>
            <a:off x="502920" y="4398264"/>
            <a:ext cx="91440" cy="987552"/>
          </a:xfrm>
          <a:prstGeom prst="rect">
            <a:avLst/>
          </a:prstGeom>
          <a:solidFill>
            <a:srgbClr val="2E7D32"/>
          </a:solidFill>
          <a:ln>
            <a:noFill/>
          </a:ln>
          <a:effectLst/>
        </p:spPr>
        <p:txBody>
          <a:bodyPr rtlCol="0" anchor="ctr"/>
          <a:lstStyle/>
          <a:p/>
        </p:txBody>
      </p:sp>
      <p:sp>
        <p:nvSpPr>
          <p:cNvPr id="26" name="TextBox 25"/>
          <p:cNvSpPr txBox="1"/>
          <p:nvPr/>
        </p:nvSpPr>
        <p:spPr>
          <a:xfrm>
            <a:off x="704088" y="4425696"/>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s. 127 · Öngörüler</a:t>
            </a:r>
          </a:p>
          <a:p>
            <a:pPr algn="l">
              <a:spcBef>
                <a:spcPts val="0"/>
              </a:spcBef>
              <a:spcAft>
                <a:spcPts val="0"/>
              </a:spcAft>
            </a:pPr>
            <a:r>
              <a:rPr lang="tr-TR" sz="1500" b="0" i="0">
                <a:solidFill>
                  <a:srgbClr val="262626"/>
                </a:solidFill>
                <a:latin typeface="Calibri"/>
              </a:rPr>
              <a:t>Öngörüler uzun yıllar tutulan ölçümlere dayanır → günlüğümüz bu kayıtların küçük bir örneğidir.</a:t>
            </a:r>
          </a:p>
        </p:txBody>
      </p:sp>
      <p:sp>
        <p:nvSpPr>
          <p:cNvPr id="27" name="Rounded Rectangle 26"/>
          <p:cNvSpPr/>
          <p:nvPr/>
        </p:nvSpPr>
        <p:spPr>
          <a:xfrm>
            <a:off x="6187287" y="4398264"/>
            <a:ext cx="5501487" cy="987552"/>
          </a:xfrm>
          <a:prstGeom prst="roundRect">
            <a:avLst>
              <a:gd name="adj" fmla="val 8000"/>
            </a:avLst>
          </a:prstGeom>
          <a:solidFill>
            <a:srgbClr val="F0F0F0"/>
          </a:solidFill>
          <a:ln>
            <a:noFill/>
          </a:ln>
          <a:effectLst/>
        </p:spPr>
        <p:txBody>
          <a:bodyPr rtlCol="0" anchor="ctr"/>
          <a:lstStyle/>
          <a:p/>
        </p:txBody>
      </p:sp>
      <p:sp>
        <p:nvSpPr>
          <p:cNvPr id="28" name="Rectangle 27"/>
          <p:cNvSpPr/>
          <p:nvPr/>
        </p:nvSpPr>
        <p:spPr>
          <a:xfrm>
            <a:off x="6187287" y="4398264"/>
            <a:ext cx="91440" cy="987552"/>
          </a:xfrm>
          <a:prstGeom prst="rect">
            <a:avLst/>
          </a:prstGeom>
          <a:solidFill>
            <a:srgbClr val="2E7D32"/>
          </a:solidFill>
          <a:ln>
            <a:noFill/>
          </a:ln>
          <a:effectLst/>
        </p:spPr>
        <p:txBody>
          <a:bodyPr rtlCol="0" anchor="ctr"/>
          <a:lstStyle/>
          <a:p/>
        </p:txBody>
      </p:sp>
      <p:sp>
        <p:nvSpPr>
          <p:cNvPr id="29" name="TextBox 28"/>
          <p:cNvSpPr txBox="1"/>
          <p:nvPr/>
        </p:nvSpPr>
        <p:spPr>
          <a:xfrm>
            <a:off x="6388455" y="4425696"/>
            <a:ext cx="5227167" cy="932688"/>
          </a:xfrm>
          <a:prstGeom prst="rect">
            <a:avLst/>
          </a:prstGeom>
          <a:noFill/>
        </p:spPr>
        <p:txBody>
          <a:bodyPr wrap="square" anchor="ctr" lIns="73152" rIns="73152" tIns="36576" bIns="36576">
            <a:noAutofit/>
          </a:bodyPr>
          <a:lstStyle/>
          <a:p>
            <a:pPr algn="l">
              <a:spcBef>
                <a:spcPts val="0"/>
              </a:spcBef>
              <a:spcAft>
                <a:spcPts val="200"/>
              </a:spcAft>
            </a:pPr>
            <a:r>
              <a:rPr lang="tr-TR" sz="1500" b="1" i="0">
                <a:solidFill>
                  <a:srgbClr val="2E7D32"/>
                </a:solidFill>
                <a:latin typeface="Calibri"/>
              </a:rPr>
              <a:t>EBA / MEBİ metni</a:t>
            </a:r>
          </a:p>
          <a:p>
            <a:pPr algn="l">
              <a:spcBef>
                <a:spcPts val="0"/>
              </a:spcBef>
              <a:spcAft>
                <a:spcPts val="0"/>
              </a:spcAft>
            </a:pPr>
            <a:r>
              <a:rPr lang="tr-TR" sz="1500" b="0" i="0">
                <a:solidFill>
                  <a:srgbClr val="262626"/>
                </a:solidFill>
                <a:latin typeface="Calibri"/>
              </a:rPr>
              <a:t>Metne özgü: ana fikir + günlükle bir bağ.</a:t>
            </a:r>
          </a:p>
        </p:txBody>
      </p:sp>
      <p:sp>
        <p:nvSpPr>
          <p:cNvPr id="30" name="Rounded Rectangle 29"/>
          <p:cNvSpPr/>
          <p:nvPr/>
        </p:nvSpPr>
        <p:spPr>
          <a:xfrm>
            <a:off x="502920" y="5458968"/>
            <a:ext cx="11185855" cy="832104"/>
          </a:xfrm>
          <a:prstGeom prst="roundRect">
            <a:avLst>
              <a:gd name="adj" fmla="val 8000"/>
            </a:avLst>
          </a:prstGeom>
          <a:solidFill>
            <a:srgbClr val="F0F0F0"/>
          </a:solidFill>
          <a:ln>
            <a:noFill/>
          </a:ln>
          <a:effectLst/>
        </p:spPr>
        <p:txBody>
          <a:bodyPr rtlCol="0" anchor="ctr"/>
          <a:lstStyle/>
          <a:p/>
        </p:txBody>
      </p:sp>
      <p:sp>
        <p:nvSpPr>
          <p:cNvPr id="31" name="Rectangle 30"/>
          <p:cNvSpPr/>
          <p:nvPr/>
        </p:nvSpPr>
        <p:spPr>
          <a:xfrm>
            <a:off x="502920" y="5458968"/>
            <a:ext cx="118872" cy="832104"/>
          </a:xfrm>
          <a:prstGeom prst="rect">
            <a:avLst/>
          </a:prstGeom>
          <a:solidFill>
            <a:srgbClr val="2E7D32"/>
          </a:solidFill>
          <a:ln>
            <a:noFill/>
          </a:ln>
          <a:effectLst/>
        </p:spPr>
        <p:txBody>
          <a:bodyPr rtlCol="0" anchor="ctr"/>
          <a:lstStyle/>
          <a:p/>
        </p:txBody>
      </p:sp>
      <p:sp>
        <p:nvSpPr>
          <p:cNvPr id="32" name="TextBox 31"/>
          <p:cNvSpPr txBox="1"/>
          <p:nvPr/>
        </p:nvSpPr>
        <p:spPr>
          <a:xfrm>
            <a:off x="777240" y="5458968"/>
            <a:ext cx="10774375" cy="832104"/>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Ortak fikir — iklim:</a:t>
            </a:r>
            <a:r>
              <a:rPr lang="tr-TR" sz="1700" b="0" i="0">
                <a:solidFill>
                  <a:srgbClr val="262626"/>
                </a:solidFill>
                <a:latin typeface="Calibri"/>
              </a:rPr>
              <a:t> Doğrudan ve dolaylı etkileriyle doğal çevreyi biçimlendiren, beşerî sistemleri şekillendiren ve tüm canlıların yaşam koşullarını belirleyen coğrafi unsurlardan biridir. (s. 89)</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76-127</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142 / 217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18.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Dönem yansıtması — öğrenme günlüğü formuna yaz (4 dk):</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Bu dönem coğrafyada en iyi öğrendiğim konu hangisi? Bunu gösteren bir çalışmam?</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En çok zorlandığım konu ya da beceri hangisi? Neden?</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2. dönemde coğrafya dersinde neyi farklı yapacağım?</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143 / 217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Ürünlerimizi teslim ediyoruz</a:t>
            </a:r>
          </a:p>
        </p:txBody>
      </p:sp>
      <p:sp>
        <p:nvSpPr>
          <p:cNvPr id="5" name="Rounded Rectangle 4"/>
          <p:cNvSpPr/>
          <p:nvPr/>
        </p:nvSpPr>
        <p:spPr>
          <a:xfrm>
            <a:off x="9555480" y="201168"/>
            <a:ext cx="2221992" cy="475488"/>
          </a:xfrm>
          <a:prstGeom prst="roundRect">
            <a:avLst>
              <a:gd name="adj" fmla="val 50000"/>
            </a:avLst>
          </a:prstGeom>
          <a:solidFill>
            <a:srgbClr val="7A4EA0"/>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TESLİM</a:t>
            </a:r>
          </a:p>
        </p:txBody>
      </p:sp>
      <p:sp>
        <p:nvSpPr>
          <p:cNvPr id="6" name="Rounded Rectangle 5"/>
          <p:cNvSpPr/>
          <p:nvPr/>
        </p:nvSpPr>
        <p:spPr>
          <a:xfrm>
            <a:off x="502920" y="1261872"/>
            <a:ext cx="3576218" cy="2468880"/>
          </a:xfrm>
          <a:prstGeom prst="roundRect">
            <a:avLst>
              <a:gd name="adj" fmla="val 6000"/>
            </a:avLst>
          </a:prstGeom>
          <a:solidFill>
            <a:srgbClr val="F0F0F0"/>
          </a:solidFill>
          <a:ln>
            <a:noFill/>
          </a:ln>
          <a:effectLst/>
        </p:spPr>
        <p:txBody>
          <a:bodyPr rtlCol="0" anchor="ctr"/>
          <a:lstStyle/>
          <a:p/>
        </p:txBody>
      </p:sp>
      <p:sp>
        <p:nvSpPr>
          <p:cNvPr id="7" name="Oval 6"/>
          <p:cNvSpPr/>
          <p:nvPr/>
        </p:nvSpPr>
        <p:spPr>
          <a:xfrm>
            <a:off x="1925269" y="1444752"/>
            <a:ext cx="731520" cy="73152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TextBox 7"/>
          <p:cNvSpPr txBox="1"/>
          <p:nvPr/>
        </p:nvSpPr>
        <p:spPr>
          <a:xfrm>
            <a:off x="640080" y="2267712"/>
            <a:ext cx="3301898" cy="685800"/>
          </a:xfrm>
          <a:prstGeom prst="rect">
            <a:avLst/>
          </a:prstGeom>
          <a:noFill/>
        </p:spPr>
        <p:txBody>
          <a:bodyPr wrap="square" anchor="ctr" lIns="73152" rIns="73152" tIns="36576" bIns="36576">
            <a:noAutofit/>
          </a:bodyPr>
          <a:lstStyle/>
          <a:p>
            <a:pPr algn="ctr">
              <a:spcBef>
                <a:spcPts val="0"/>
              </a:spcBef>
              <a:spcAft>
                <a:spcPts val="0"/>
              </a:spcAft>
            </a:pPr>
            <a:r>
              <a:rPr lang="tr-TR" sz="2300" b="1" i="0">
                <a:solidFill>
                  <a:srgbClr val="262626"/>
                </a:solidFill>
                <a:latin typeface="Calibri"/>
              </a:rPr>
              <a:t>Karşılaştırma tablosu</a:t>
            </a:r>
          </a:p>
        </p:txBody>
      </p:sp>
      <p:sp>
        <p:nvSpPr>
          <p:cNvPr id="9" name="TextBox 8"/>
          <p:cNvSpPr txBox="1"/>
          <p:nvPr/>
        </p:nvSpPr>
        <p:spPr>
          <a:xfrm>
            <a:off x="640080" y="2953512"/>
            <a:ext cx="3301898" cy="68580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767676"/>
                </a:solidFill>
                <a:latin typeface="Calibri"/>
              </a:rPr>
              <a:t>on hafta · beş etki başlığı</a:t>
            </a:r>
          </a:p>
        </p:txBody>
      </p:sp>
      <p:sp>
        <p:nvSpPr>
          <p:cNvPr id="10" name="Rounded Rectangle 9"/>
          <p:cNvSpPr/>
          <p:nvPr/>
        </p:nvSpPr>
        <p:spPr>
          <a:xfrm>
            <a:off x="4307738" y="1261872"/>
            <a:ext cx="3576218" cy="2468880"/>
          </a:xfrm>
          <a:prstGeom prst="roundRect">
            <a:avLst>
              <a:gd name="adj" fmla="val 6000"/>
            </a:avLst>
          </a:prstGeom>
          <a:solidFill>
            <a:srgbClr val="F0F0F0"/>
          </a:solidFill>
          <a:ln>
            <a:noFill/>
          </a:ln>
          <a:effectLst/>
        </p:spPr>
        <p:txBody>
          <a:bodyPr rtlCol="0" anchor="ctr"/>
          <a:lstStyle/>
          <a:p/>
        </p:txBody>
      </p:sp>
      <p:sp>
        <p:nvSpPr>
          <p:cNvPr id="11" name="Oval 10"/>
          <p:cNvSpPr/>
          <p:nvPr/>
        </p:nvSpPr>
        <p:spPr>
          <a:xfrm>
            <a:off x="5730087" y="1444752"/>
            <a:ext cx="731520" cy="73152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2" name="TextBox 11"/>
          <p:cNvSpPr txBox="1"/>
          <p:nvPr/>
        </p:nvSpPr>
        <p:spPr>
          <a:xfrm>
            <a:off x="4444898" y="2267712"/>
            <a:ext cx="3301898" cy="685800"/>
          </a:xfrm>
          <a:prstGeom prst="rect">
            <a:avLst/>
          </a:prstGeom>
          <a:noFill/>
        </p:spPr>
        <p:txBody>
          <a:bodyPr wrap="square" anchor="ctr" lIns="73152" rIns="73152" tIns="36576" bIns="36576">
            <a:noAutofit/>
          </a:bodyPr>
          <a:lstStyle/>
          <a:p>
            <a:pPr algn="ctr">
              <a:spcBef>
                <a:spcPts val="0"/>
              </a:spcBef>
              <a:spcAft>
                <a:spcPts val="0"/>
              </a:spcAft>
            </a:pPr>
            <a:r>
              <a:rPr lang="tr-TR" sz="2300" b="1" i="0">
                <a:solidFill>
                  <a:srgbClr val="262626"/>
                </a:solidFill>
                <a:latin typeface="Calibri"/>
              </a:rPr>
              <a:t>Özet grafik</a:t>
            </a:r>
          </a:p>
        </p:txBody>
      </p:sp>
      <p:sp>
        <p:nvSpPr>
          <p:cNvPr id="13" name="TextBox 12"/>
          <p:cNvSpPr txBox="1"/>
          <p:nvPr/>
        </p:nvSpPr>
        <p:spPr>
          <a:xfrm>
            <a:off x="4444898" y="2953512"/>
            <a:ext cx="3301898" cy="68580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767676"/>
                </a:solidFill>
                <a:latin typeface="Calibri"/>
              </a:rPr>
              <a:t>iki çizgi + sütun · başlık, birim, kaynak</a:t>
            </a:r>
          </a:p>
        </p:txBody>
      </p:sp>
      <p:sp>
        <p:nvSpPr>
          <p:cNvPr id="14" name="Rounded Rectangle 13"/>
          <p:cNvSpPr/>
          <p:nvPr/>
        </p:nvSpPr>
        <p:spPr>
          <a:xfrm>
            <a:off x="8112556" y="1261872"/>
            <a:ext cx="3576218" cy="2468880"/>
          </a:xfrm>
          <a:prstGeom prst="roundRect">
            <a:avLst>
              <a:gd name="adj" fmla="val 6000"/>
            </a:avLst>
          </a:prstGeom>
          <a:solidFill>
            <a:srgbClr val="F0F0F0"/>
          </a:solidFill>
          <a:ln>
            <a:noFill/>
          </a:ln>
          <a:effectLst/>
        </p:spPr>
        <p:txBody>
          <a:bodyPr rtlCol="0" anchor="ctr"/>
          <a:lstStyle/>
          <a:p/>
        </p:txBody>
      </p:sp>
      <p:sp>
        <p:nvSpPr>
          <p:cNvPr id="15" name="Oval 14"/>
          <p:cNvSpPr/>
          <p:nvPr/>
        </p:nvSpPr>
        <p:spPr>
          <a:xfrm>
            <a:off x="9534905" y="1444752"/>
            <a:ext cx="731520" cy="731520"/>
          </a:xfrm>
          <a:prstGeom prst="ellipse">
            <a:avLst/>
          </a:prstGeom>
          <a:solidFill>
            <a:srgbClr val="7A4EA0"/>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6" name="TextBox 15"/>
          <p:cNvSpPr txBox="1"/>
          <p:nvPr/>
        </p:nvSpPr>
        <p:spPr>
          <a:xfrm>
            <a:off x="8249716" y="2267712"/>
            <a:ext cx="3301898" cy="685800"/>
          </a:xfrm>
          <a:prstGeom prst="rect">
            <a:avLst/>
          </a:prstGeom>
          <a:noFill/>
        </p:spPr>
        <p:txBody>
          <a:bodyPr wrap="square" anchor="ctr" lIns="73152" rIns="73152" tIns="36576" bIns="36576">
            <a:noAutofit/>
          </a:bodyPr>
          <a:lstStyle/>
          <a:p>
            <a:pPr algn="ctr">
              <a:spcBef>
                <a:spcPts val="0"/>
              </a:spcBef>
              <a:spcAft>
                <a:spcPts val="0"/>
              </a:spcAft>
            </a:pPr>
            <a:r>
              <a:rPr lang="tr-TR" sz="2300" b="1" i="0">
                <a:solidFill>
                  <a:srgbClr val="262626"/>
                </a:solidFill>
                <a:latin typeface="Calibri"/>
              </a:rPr>
              <a:t>Okuma çemberi çıkarımı</a:t>
            </a:r>
          </a:p>
        </p:txBody>
      </p:sp>
      <p:sp>
        <p:nvSpPr>
          <p:cNvPr id="17" name="TextBox 16"/>
          <p:cNvSpPr txBox="1"/>
          <p:nvPr/>
        </p:nvSpPr>
        <p:spPr>
          <a:xfrm>
            <a:off x="8249716" y="2953512"/>
            <a:ext cx="3301898" cy="685800"/>
          </a:xfrm>
          <a:prstGeom prst="rect">
            <a:avLst/>
          </a:prstGeom>
          <a:noFill/>
        </p:spPr>
        <p:txBody>
          <a:bodyPr wrap="square" anchor="ctr" lIns="73152" rIns="73152" tIns="36576" bIns="36576">
            <a:noAutofit/>
          </a:bodyPr>
          <a:lstStyle/>
          <a:p>
            <a:pPr algn="ctr">
              <a:spcBef>
                <a:spcPts val="0"/>
              </a:spcBef>
              <a:spcAft>
                <a:spcPts val="0"/>
              </a:spcAft>
            </a:pPr>
            <a:r>
              <a:rPr lang="tr-TR" sz="1700" b="0" i="0">
                <a:solidFill>
                  <a:srgbClr val="767676"/>
                </a:solidFill>
                <a:latin typeface="Calibri"/>
              </a:rPr>
              <a:t>rol notları + grubun tek cümlesi</a:t>
            </a:r>
          </a:p>
        </p:txBody>
      </p:sp>
      <p:sp>
        <p:nvSpPr>
          <p:cNvPr id="18" name="Rounded Rectangle 17"/>
          <p:cNvSpPr/>
          <p:nvPr/>
        </p:nvSpPr>
        <p:spPr>
          <a:xfrm>
            <a:off x="502920" y="3959352"/>
            <a:ext cx="11185855" cy="1005840"/>
          </a:xfrm>
          <a:prstGeom prst="roundRect">
            <a:avLst>
              <a:gd name="adj" fmla="val 8000"/>
            </a:avLst>
          </a:prstGeom>
          <a:solidFill>
            <a:srgbClr val="FFF3D1"/>
          </a:solidFill>
          <a:ln>
            <a:noFill/>
          </a:ln>
          <a:effectLst/>
        </p:spPr>
        <p:txBody>
          <a:bodyPr rtlCol="0" anchor="ctr" wrap="square" lIns="201168" rIns="201168" tIns="73152" bIns="73152">
            <a:noAutofit/>
          </a:bodyPr>
          <a:lstStyle/>
          <a:p>
            <a:pPr algn="ctr">
              <a:spcBef>
                <a:spcPts val="0"/>
              </a:spcBef>
              <a:spcAft>
                <a:spcPts val="0"/>
              </a:spcAft>
            </a:pPr>
            <a:r>
              <a:rPr lang="tr-TR" sz="2100" b="1" i="0">
                <a:solidFill>
                  <a:srgbClr val="262626"/>
                </a:solidFill>
                <a:latin typeface="Calibri"/>
              </a:rPr>
              <a:t>Zümre dosyası zarfı:</a:t>
            </a:r>
            <a:r>
              <a:rPr lang="tr-TR" sz="2100" b="0" i="0">
                <a:solidFill>
                  <a:srgbClr val="262626"/>
                </a:solidFill>
                <a:latin typeface="Calibri"/>
              </a:rPr>
              <a:t> grup ürünleri · kanıt listesi zarfın içinde</a:t>
            </a:r>
          </a:p>
        </p:txBody>
      </p:sp>
      <p:sp>
        <p:nvSpPr>
          <p:cNvPr id="19" name="Rounded Rectangle 18"/>
          <p:cNvSpPr/>
          <p:nvPr/>
        </p:nvSpPr>
        <p:spPr>
          <a:xfrm>
            <a:off x="502920" y="5148071"/>
            <a:ext cx="11185855" cy="1143001"/>
          </a:xfrm>
          <a:prstGeom prst="roundRect">
            <a:avLst>
              <a:gd name="adj" fmla="val 8000"/>
            </a:avLst>
          </a:prstGeom>
          <a:solidFill>
            <a:srgbClr val="E3ECF5"/>
          </a:solidFill>
          <a:ln>
            <a:noFill/>
          </a:ln>
          <a:effectLst/>
        </p:spPr>
        <p:txBody>
          <a:bodyPr rtlCol="0" anchor="ctr" wrap="square" lIns="201168" rIns="201168" tIns="73152" bIns="73152">
            <a:noAutofit/>
          </a:bodyPr>
          <a:lstStyle/>
          <a:p>
            <a:pPr algn="ctr">
              <a:spcBef>
                <a:spcPts val="0"/>
              </a:spcBef>
              <a:spcAft>
                <a:spcPts val="0"/>
              </a:spcAft>
            </a:pPr>
            <a:r>
              <a:rPr lang="tr-TR" sz="2100" b="1" i="0">
                <a:solidFill>
                  <a:srgbClr val="262626"/>
                </a:solidFill>
                <a:latin typeface="Calibri"/>
              </a:rPr>
              <a:t>Gözlem günlüğün sende kalır.</a:t>
            </a:r>
            <a:r>
              <a:rPr lang="tr-TR" sz="2100" b="0" i="0">
                <a:solidFill>
                  <a:srgbClr val="262626"/>
                </a:solidFill>
                <a:latin typeface="Calibri"/>
              </a:rPr>
              <a:t> İstersen fotokopisini dosyaya ekleyebilirsin.</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144 / 217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Yarıyıl tatili ve 19. hafta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18.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Yarıyıl tatili: 25 Ocak – 5 Şubat. Yazılı ödev yok.</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İsteyen gözlem günlüğünü tatilde de sürdürebilir (gönüllü).</a:t>
            </a:r>
          </a:p>
          <a:p>
            <a:pPr algn="l" marL="323206" indent="-323206">
              <a:spcBef>
                <a:spcPts val="0"/>
              </a:spcBef>
              <a:spcAft>
                <a:spcPts val="1200"/>
              </a:spcAft>
            </a:pPr>
            <a:r>
              <a:rPr lang="tr-TR" sz="2600" b="1" i="0">
                <a:solidFill>
                  <a:srgbClr val="7A4EA0"/>
                </a:solidFill>
                <a:latin typeface="Calibri"/>
              </a:rPr>
              <a:t>•  </a:t>
            </a:r>
            <a:r>
              <a:rPr lang="tr-TR" sz="2600" b="0" i="0">
                <a:solidFill>
                  <a:srgbClr val="262626"/>
                </a:solidFill>
                <a:latin typeface="Calibri"/>
              </a:rPr>
              <a:t>19. hafta (8 Şubat) için kitap s. 127-130'u oku.</a:t>
            </a:r>
          </a:p>
          <a:p>
            <a:pPr algn="l" marL="323206" indent="-323206">
              <a:spcBef>
                <a:spcPts val="0"/>
              </a:spcBef>
              <a:spcAft>
                <a:spcPts val="0"/>
              </a:spcAft>
            </a:pPr>
            <a:r>
              <a:rPr lang="tr-TR" sz="2600" b="1" i="0">
                <a:solidFill>
                  <a:srgbClr val="7A4EA0"/>
                </a:solidFill>
                <a:latin typeface="Calibri"/>
              </a:rPr>
              <a:t>•  </a:t>
            </a:r>
            <a:r>
              <a:rPr lang="tr-TR" sz="2600" b="0" i="0">
                <a:solidFill>
                  <a:srgbClr val="262626"/>
                </a:solidFill>
                <a:latin typeface="Calibri"/>
              </a:rPr>
              <a:t>s. 131 hazırlık: hazırlayacağın bilgi görselinin amacını bir cümleyle düşün; bilgi okul kütüphanesi ve EBA'dan — çıktı ya da satın alma gerekmez.</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127-131</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145 / 217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3. Ünite (B): İklim Türleri ve İklim Değişiklikleri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GNL-COG9-SN-U3B — 18. hafta · Okul Temelli Planlama: Gözlem Günlükleri ve Coğrafya Okumaları (slayt 127-145)</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