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4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47"/>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7" Type="http://schemas.openxmlformats.org/officeDocument/2006/relationships/slide" Target="slides/slide40.xml"/><Relationship Id="rId153" Type="http://schemas.openxmlformats.org/officeDocument/2006/relationships/slide" Target="slides/slide1.xml"/><Relationship Id="rId154" Type="http://schemas.openxmlformats.org/officeDocument/2006/relationships/slide" Target="slides/slide2.xml"/><Relationship Id="rId155" Type="http://schemas.openxmlformats.org/officeDocument/2006/relationships/slide" Target="slides/slide3.xml"/><Relationship Id="rId156" Type="http://schemas.openxmlformats.org/officeDocument/2006/relationships/slide" Target="slides/slide4.xml"/><Relationship Id="rId157" Type="http://schemas.openxmlformats.org/officeDocument/2006/relationships/slide" Target="slides/slide5.xml"/><Relationship Id="rId158" Type="http://schemas.openxmlformats.org/officeDocument/2006/relationships/slide" Target="slides/slide6.xml"/><Relationship Id="rId159" Type="http://schemas.openxmlformats.org/officeDocument/2006/relationships/slide" Target="slides/slide7.xml"/><Relationship Id="rId160" Type="http://schemas.openxmlformats.org/officeDocument/2006/relationships/slide" Target="slides/slide8.xml"/><Relationship Id="rId161" Type="http://schemas.openxmlformats.org/officeDocument/2006/relationships/slide" Target="slides/slide9.xml"/><Relationship Id="rId162" Type="http://schemas.openxmlformats.org/officeDocument/2006/relationships/slide" Target="slides/slide10.xml"/><Relationship Id="rId163" Type="http://schemas.openxmlformats.org/officeDocument/2006/relationships/slide" Target="slides/slide11.xml"/><Relationship Id="rId164" Type="http://schemas.openxmlformats.org/officeDocument/2006/relationships/slide" Target="slides/slide12.xml"/><Relationship Id="rId165" Type="http://schemas.openxmlformats.org/officeDocument/2006/relationships/slide" Target="slides/slide13.xml"/><Relationship Id="rId166" Type="http://schemas.openxmlformats.org/officeDocument/2006/relationships/slide" Target="slides/slide14.xml"/><Relationship Id="rId167" Type="http://schemas.openxmlformats.org/officeDocument/2006/relationships/slide" Target="slides/slide15.xml"/><Relationship Id="rId168" Type="http://schemas.openxmlformats.org/officeDocument/2006/relationships/slide" Target="slides/slide16.xml"/><Relationship Id="rId169" Type="http://schemas.openxmlformats.org/officeDocument/2006/relationships/slide" Target="slides/slide17.xml"/><Relationship Id="rId170" Type="http://schemas.openxmlformats.org/officeDocument/2006/relationships/slide" Target="slides/slide18.xml"/><Relationship Id="rId171" Type="http://schemas.openxmlformats.org/officeDocument/2006/relationships/slide" Target="slides/slide19.xml"/><Relationship Id="rId172" Type="http://schemas.openxmlformats.org/officeDocument/2006/relationships/slide" Target="slides/slide20.xml"/><Relationship Id="rId173" Type="http://schemas.openxmlformats.org/officeDocument/2006/relationships/slide" Target="slides/slide21.xml"/><Relationship Id="rId174" Type="http://schemas.openxmlformats.org/officeDocument/2006/relationships/slide" Target="slides/slide22.xml"/><Relationship Id="rId175" Type="http://schemas.openxmlformats.org/officeDocument/2006/relationships/slide" Target="slides/slide23.xml"/><Relationship Id="rId176" Type="http://schemas.openxmlformats.org/officeDocument/2006/relationships/slide" Target="slides/slide24.xml"/><Relationship Id="rId177" Type="http://schemas.openxmlformats.org/officeDocument/2006/relationships/slide" Target="slides/slide25.xml"/><Relationship Id="rId178" Type="http://schemas.openxmlformats.org/officeDocument/2006/relationships/slide" Target="slides/slide26.xml"/><Relationship Id="rId179" Type="http://schemas.openxmlformats.org/officeDocument/2006/relationships/slide" Target="slides/slide27.xml"/><Relationship Id="rId180" Type="http://schemas.openxmlformats.org/officeDocument/2006/relationships/slide" Target="slides/slide28.xml"/><Relationship Id="rId181" Type="http://schemas.openxmlformats.org/officeDocument/2006/relationships/slide" Target="slides/slide29.xml"/><Relationship Id="rId182" Type="http://schemas.openxmlformats.org/officeDocument/2006/relationships/slide" Target="slides/slide30.xml"/><Relationship Id="rId183" Type="http://schemas.openxmlformats.org/officeDocument/2006/relationships/slide" Target="slides/slide31.xml"/><Relationship Id="rId184" Type="http://schemas.openxmlformats.org/officeDocument/2006/relationships/slide" Target="slides/slide32.xml"/><Relationship Id="rId185" Type="http://schemas.openxmlformats.org/officeDocument/2006/relationships/slide" Target="slides/slide33.xml"/><Relationship Id="rId186" Type="http://schemas.openxmlformats.org/officeDocument/2006/relationships/slide" Target="slides/slide34.xml"/><Relationship Id="rId187" Type="http://schemas.openxmlformats.org/officeDocument/2006/relationships/slide" Target="slides/slide35.xml"/><Relationship Id="rId188" Type="http://schemas.openxmlformats.org/officeDocument/2006/relationships/slide" Target="slides/slide36.xml"/><Relationship Id="rId189" Type="http://schemas.openxmlformats.org/officeDocument/2006/relationships/slide" Target="slides/slide37.xml"/><Relationship Id="rId190" Type="http://schemas.openxmlformats.org/officeDocument/2006/relationships/slide" Target="slides/slide38.xml"/><Relationship Id="rId19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iki süreç bileşenini tanıtmak; ünitenin bu hafta biteceğini söylemek.</a:t>
            </a:r>
          </a:p>
          <a:p/>
          <a:p>
            <a:r>
              <a:t>SÜRE: 80 dakikalık akış (ders planı, 19. hafta): dönem başı duyurusu 5 · öngörüler 10 · geçiş 2 · etkinlik 13 · paylaşım ve öngörü öyküsü 10 (40. dk) · performans görevi 18 · mini sergi ve öz değerlendirme 8 · ünite kapanışı 6 · ünite ölçme soruları ve 4. üniteye köprü 8 (esnek).</a:t>
            </a:r>
          </a:p>
          <a:p/>
          <a:p>
            <a:r>
              <a:t>NASIL: Çıktıyı öğrencinin diliyle söyleyin: 'Bugün iklimin gelecekte nasıl değişebileceğine dair bilim insanlarının öngörülerini inceleyecek, iklim sisteminin bileşenlerindeki değişimleri birleştirecek (sentez) ve grupça bir bilgi görseli hazırlayacağız.' 17. haftada a-c bileşenleri (karşılaştırma, sıralama, neden-sonuç) işlendi; bu hafta ç ve d.</a:t>
            </a:r>
          </a:p>
          <a:p/>
          <a:p>
            <a:r>
              <a:t>KAYNAK: Program (2026) COĞ.9.3.4 ç-d; ders planı 19. hafta; kitap s. 127-137 (2026-2027 baskısı).</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4. istasyon (öykü) dersin ilk yarısının sonudur. Bilgi görselinin bugün sınıfta grupça hazırlanacağını vurgulayın.</a:t>
            </a:r>
          </a:p>
          <a:p/>
          <a:p>
            <a:r>
              <a:t>KAYNAK: Ders planı 19.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dönemin ilk dersinde ölçme sonuçlarının duyurulması ve itiraz süresini bildirmek (zümre kararıyla itiraz süresi dönemin ilk haftasında duyurulur).</a:t>
            </a:r>
          </a:p>
          <a:p/>
          <a:p>
            <a:r>
              <a:t>SÜRE: Dönem başı duyurusu 5 dk (bu ve sonraki slayt).</a:t>
            </a:r>
          </a:p>
          <a:p/>
          <a:p>
            <a:r>
              <a:t>NASIL: Üç kartı okuyun. İtirazı velinin yazılı olarak okul yönetimine yaptığını ve sürenin sonuçların İLANINI izleyen 5 iş günü olduğunu vurgulayın. Sorular alınır; duyuru kaydı zümre dosyasına girer (zümre kararı).</a:t>
            </a:r>
          </a:p>
          <a:p/>
          <a:p>
            <a:r>
              <a:t>SÖYLENEBİLİR: 'Notunu görmek, kâğıdını incelemek ve gerekirse itiraz etmek senin hakkın; süreyi kaçırma.'</a:t>
            </a:r>
          </a:p>
          <a:p/>
          <a:p>
            <a:r>
              <a:t>KAYNAK: Ortaöğretim Kurumları Yönetmeliği md. 49/2 (sonuçlar sınavı ya da teslimi izleyen 10 iş günü içinde duyurulur, e-Okul'a işlenir), 49/3 (öğrencinin talebiyle sınav evrakı birlikte bir defa daha incelenir), 49/4 (veli, sonuçların ilanını takip eden 5 iş günü içinde yazılı olarak okul yönetimine itiraz eder; komisyon 5 günde inceler). Okulun zümre kararı ve sınav uygulama yönergesi.</a:t>
            </a:r>
          </a:p>
          <a:p/>
          <a:p>
            <a:r>
              <a:t>NOT: Ders kitabında bu konu yoktur; mevzuat ve zümre kararıdır.</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dönem performans ölçütlerini (zümre kararındaki 9. sınıf ölçütleri) duyurmak.</a:t>
            </a:r>
          </a:p>
          <a:p/>
          <a:p>
            <a:r>
              <a:t>NASIL: Pano nüshasını gösterin; öğrenciler ölçüt başlıklarını ve itiraz süresini defterine yazar. P2'deki 'MEBİ ve EBA' kalemi her ünite bitiminde istenir (3. ünite için bu hafta başlar). Devam ve aktif katılım için dönemde en az iki gözlem kaydı tutulur; kayıt tarihlerini zümre takvimine göre söyleyin (ikinci kayıt 7. ünitede kapanır).</a:t>
            </a:r>
          </a:p>
          <a:p/>
          <a:p>
            <a:r>
              <a:t>SÖYLENEBİLİR: 'Bugünkü bilgi görseli kitabın analitik dereceli puanlama anahtarıyla puanlanacak.'</a:t>
            </a:r>
          </a:p>
          <a:p/>
          <a:p>
            <a:r>
              <a:t>KAYNAK: Örnek zümre kararı (ağırlıkları kendi zümre kararınıza göre değiştirin): P1 süreç %40 · ürün %50 · paylaşım ve yansıtma %10; P2 beceri temelli kısa görevler %30 · MEBİ ve EBA %20 · okuryazarlık ve kitap okuma %15 · derse hazırlık %15 · devam ve aktif katılım %15 · örnek davranış %5. Ölçütler dönemin ilk iki haftasında duyurulur.</a:t>
            </a:r>
          </a:p>
          <a:p/>
          <a:p>
            <a:r>
              <a:t>NOT: Bilgi görseli bu ünitenin performans görevidir (s. 131) ve 2. dönemde yapıldığı için 2. dönem puanına girer: zümre önerisiyle P2 beceri temelli görevi sayılır; 2. dönem P1'i önerisi 4. ünitenin nüfus dinamikleri görevidir (24-27. haftalar). Öğretmen tercih ederse P1'i bu üründen verir — sınıfa hangisini uyguladığınızı söyleyin.</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Kanıta dayalı öngörü fikrini açmak ve dersin öngörü tablosunu kurmak (süreç d; SBAB2).</a:t>
            </a:r>
          </a:p>
          <a:p/>
          <a:p>
            <a:r>
              <a:t>SÜRE: Öngörüler 10 dk: tablo 1 · dört öngörü slaytı 6 · örnek cevap 1 · iki yoklama 2.</a:t>
            </a:r>
          </a:p>
          <a:p/>
          <a:p>
            <a:r>
              <a:t>NASIL: Öğrenciler üç sütunlu tabloyu defterine çizer; her öngörü slaytında bir satır doldurulur. Her öngörü için aynı soruyu sorun: 'Bu öngörü hangi veriye, hangi kaynağa dayanıyor?' Öngörü kehanet değildir: bilim insanlarının ölçümlerine ve hesaplamalarına dayanır.</a:t>
            </a:r>
          </a:p>
          <a:p/>
          <a:p>
            <a:r>
              <a:t>KAYNAK: Kitap s. 127 'Küresel İklim Değişikliğine Yönelik Öngörüler'; program COĞ.9.3.4: 'Küresel iklim değişikliğinin ilerleyen süreçte ortaya çıkarabileceği sonuçlarla ilgili verilere dayalı öngörüde bulunulur.'</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Sıcaklık öngörüsünü ve dayandığı hesaplamayı göstermek.</a:t>
            </a:r>
          </a:p>
          <a:p/>
          <a:p>
            <a:r>
              <a:t>NASIL: İki cümleyi okutun; sağdaki kartlar iki farklı ölçeği gösterir: dünya geneli (her on yılda) ve Türkiye çevresi (2071-2080 ortalaması). Alttaki soruyu sözlü sorun.</a:t>
            </a:r>
          </a:p>
          <a:p/>
          <a:p>
            <a:r>
              <a:t>BEKLENEN CEVAP: Bir yüzyıl = on tane on yıl: 10 × 0,1 °C = 1 °C (kitaptaki hızdan hesap; sera gazları 2000 düzeyinde tutulsa bile). Karşılaştırma: XX. yüzyılda dünya genelinde 0,74 °C artış yaşandı (s. 126, 128). Tabloya: 'her on yılda +0,1 °C · bilim insanlarının hesaplamaları · Türkiye ve çevresi 2071-2080'de 1961-1990'a göre yaklaşık 4-5 °C daha sıcak'.</a:t>
            </a:r>
          </a:p>
          <a:p/>
          <a:p>
            <a:r>
              <a:t>KAYNAK: Kitap s. 127 (cümleler birebir); 1 °C, kitaptaki hızdan hesaplanmıştır (kitapta yazmaz).</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Yağış ve kuraklık öngörülerini Türkiye haritası üzerinde göstermek.</a:t>
            </a:r>
          </a:p>
          <a:p/>
          <a:p>
            <a:r>
              <a:t>NASIL: Haritadaki işaretler kitabın s. 127 cümlesini Harita 3.13 üzerine taşır: mavi alanlar Akdeniz iklimi, koyu yeşil Karadeniz iklimidir. 'Yağışı azalacak kıyılarımız hangi iklimde?' sorusuyla 15-16. haftaya bağ kurun. Tabloya: 'Ege-Akdeniz'de yağış azalır, Karadeniz'de artar · hesaplamalar · tarım ve su kaynakları'.</a:t>
            </a:r>
          </a:p>
          <a:p/>
          <a:p>
            <a:r>
              <a:t>BEKLENEN CEVAP: Ege ve Akdeniz kıyıları (Akdeniz iklimi) daha kurak, Karadeniz kıyıları daha yağışlı olacaktır. Afrika'da kurak ve yarı kurak alanlar %5-%8 genişleyecek; nem isteği yüksek bitkilerin yerini sıcaklığa dayanıklı türler alacaktır.</a:t>
            </a:r>
          </a:p>
          <a:p/>
          <a:p>
            <a:r>
              <a:t>KAYNAK: Kitap s. 127 (cümleler birebir); harita: Harita 3.13 Türkiye iklim türleri haritası (s. 119). İşaretler sunuma aittir.</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Deniz seviyesi öngörüsünü ve alçak adalar üzerindeki etkisini göstermek.</a:t>
            </a:r>
          </a:p>
          <a:p/>
          <a:p>
            <a:r>
              <a:t>NASIL: Fotoğrafı 10 saniye inceletin: 'Bu adada en yüksek yer denizden ne kadar yüksek olabilir?' Sonra iki sayıyı okuyun. Tabloya: '2100'e kadar 28 cm-2 m, 2150'ye kadar 5 m · okyanus sularının ısınması ve eriyen buzullar (hesaplama) · kıyı yerleşmeleri, limanlar, kıyı ovaları'.</a:t>
            </a:r>
          </a:p>
          <a:p/>
          <a:p>
            <a:r>
              <a:t>BEKLENEN CEVAP: Neden: okyanus sularının ısınması (ısınan su genleşir, s. 128) ve eriyen buzullar. Sonuç: Maldivler gibi alçak adalar büyük oranda deniz altında kalabilir.</a:t>
            </a:r>
          </a:p>
          <a:p/>
          <a:p>
            <a:r>
              <a:t>KAYNAK: Kitap s. 127 (cümleler ve Görsel 3.36 birebir). 'Kıyı yerleşmeleri, limanlar' çıkarımdır (kitapta Türkiye için ayrıca yazmaz).</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Öngörülerin insan hayatına dokunan yönlerini (afet, sağlık, göç) göstermek; 4. üniteye (nüfus ve göç) ilk köprüyü kurmak.</a:t>
            </a:r>
          </a:p>
          <a:p/>
          <a:p>
            <a:r>
              <a:t>NASIL: Üç kartı üç öğrenciye okutun. Göç kartında: 'İklim mültecisi kimdir?' — iklim değişikliği nedeniyle (kuraklık, su baskını vb.) yaşadığı yeri terk etmek zorunda kalan kişi. Tabloya bir satır: 'iklim mültecisi 100 milyona yaklaşacak (2005-2050) · BM raporu · göç ve nüfus hareketleri'.</a:t>
            </a:r>
          </a:p>
          <a:p/>
          <a:p>
            <a:r>
              <a:t>BEKLENEN CEVAP: Ekstrem olaylar daha sık ve şiddetli; hastalık taşıyan canlılar daha geniş alanlara yayılır; kuraklaşan bölgelerden milyonlarca kişi göç eder.</a:t>
            </a:r>
          </a:p>
          <a:p/>
          <a:p>
            <a:r>
              <a:t>KAYNAK: Kitap s. 127 (üç kart birebir alıntı). İklim mültecisi tanımı kitapta yoktur (açıklama bilimsel, 9. sınıf düzeyi).</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Öngörü tablosunun örnek cevabı (süreç d: kanıta dayalı öngörü).</a:t>
            </a:r>
          </a:p>
          <a:p/>
          <a:p>
            <a:r>
              <a:t>NASIL: Öğrencilerin satırlarıyla karşılaştırın. Üçüncü sütun öğrencinin çıkarımıdır; gerekçeli her cevap kabul edilir. Son satırdaki göç, 4. ünitenin konusudur.</a:t>
            </a:r>
          </a:p>
          <a:p/>
          <a:p>
            <a:r>
              <a:t>BEKLENEN CEVAP: Tablodaki gibi; üçüncü sütundaki etkiler kitaptaki öngörülerden yapılan çıkarımlardır.</a:t>
            </a:r>
          </a:p>
          <a:p/>
          <a:p>
            <a:r>
              <a:t>KAYNAK: Kitap s. 127 (öngörüler ve kaynakları: hesaplamalar, IPCC raporu, BM Nüfus Birimi raporu); deniz seviyesinin nedeni s. 127-128. Üçüncü sütun: kitaptaki öngörülerden çıkarım (Türkiye için ayrıca yazılı değildir; yağış satırı kitapta Türkiye içindir).</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Öngörü sayılarını birbirinden ayırt etmek (dikkatli okuma).</a:t>
            </a:r>
          </a:p>
          <a:p/>
          <a:p>
            <a:r>
              <a:t>NASIL: 30 saniye; parmak/kart ile oylama. Çeldiriciler kitaptaki diğer sayılardır.</a:t>
            </a:r>
          </a:p>
          <a:p/>
          <a:p>
            <a:r>
              <a:t>BEKLENEN CEVAP: D) Yaklaşık 4-5 °C.</a:t>
            </a:r>
          </a:p>
          <a:p/>
          <a:p>
            <a:r>
              <a:t>KAYNAK: Kitap s. 127; çeldiriciler s. 122, 126-128.</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çeldiricilerin kaynağı.</a:t>
            </a:r>
          </a:p>
          <a:p/>
          <a:p>
            <a:r>
              <a:t>NASIL: Her çeldiricinin kitapta neyi anlattığını sorun.</a:t>
            </a:r>
          </a:p>
          <a:p/>
          <a:p>
            <a:r>
              <a:t>BEKLENEN CEVAP: D. 0,1 °C: her on yıldaki küresel artış (s. 127); 0,74 °C: XX. yüzyıldaki küresel artış (s. 126, 128); yaklaşık 1 °C: 0,1 °C'luk hızın yüz yıllık karşılığı (hesap); 15 °C: Dünya'nın ortalama sıcaklığı (s. 122).</a:t>
            </a:r>
          </a:p>
          <a:p/>
          <a:p>
            <a:r>
              <a:t>KAYNAK: Kitap s. 122, 126-128.</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Öngörüleri kitaptaki yönleriyle (artış/azalış) ayırt etmek.</a:t>
            </a:r>
          </a:p>
          <a:p/>
          <a:p>
            <a:r>
              <a:t>NASIL: 'Yer almaz' kelimesine dikkat çekin: kitapta söylenmeyen ya da tersi söylenen aranıyor.</a:t>
            </a:r>
          </a:p>
          <a:p/>
          <a:p>
            <a:r>
              <a:t>BEKLENEN CEVAP: D) Karadeniz kıyılarımızda yağışın azalması.</a:t>
            </a:r>
          </a:p>
          <a:p/>
          <a:p>
            <a:r>
              <a:t>KAYNAK: Kitap s. 127.</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gerekçesi.</a:t>
            </a:r>
          </a:p>
          <a:p/>
          <a:p>
            <a:r>
              <a:t>NASIL: Haritalı öngörü slaytına dönüp üç oku gösterin.</a:t>
            </a:r>
          </a:p>
          <a:p/>
          <a:p>
            <a:r>
              <a:t>BEKLENEN CEVAP: D. A, B, C ve E kitapta öngörülür; Karadeniz kıyılarında ise yağışın artacağı belirtilir.</a:t>
            </a:r>
          </a:p>
          <a:p/>
          <a:p>
            <a:r>
              <a:t>KAYNAK: Kitap s. 127.</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2 dk (esnek). Zaman daralırsa gruplar sıra arkadaşlarıyla dörtlü döner.</a:t>
            </a:r>
          </a:p>
          <a:p/>
          <a:p>
            <a:r>
              <a:t>NASIL: Ayağa kalkma molası; sıralar 4'lü adalara çevrilir, malzeme sorumluları grup zarflarını alır. Roller her hafta döner; 4 kişilik grupta ilk dört rol, 5 kişilikte editör de vardır. Gruplar 3. ünitenin gruplarıdır (4. ünitede yeniden karılır). Bu derste üç üretim var: sentez, öykü, bilgi görseli; süreleri tahtaya yazın.</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etkinliğini tanıtmak: iklim sistemi bileşenlerindeki değişimleri birleştirerek (sentez) iklim sistemine etkisini algılamak (süreç ç).</a:t>
            </a:r>
          </a:p>
          <a:p/>
          <a:p>
            <a:r>
              <a:t>SÜRE: Etkinlik 13 dk: kanıt panoları 3 · soru dağıtımı 2 · grup çalışması 8.</a:t>
            </a:r>
          </a:p>
          <a:p/>
          <a:p>
            <a:r>
              <a:t>NASIL: Künyeyi okuyun. Sonraki üç slayt kitabın metin ve görselleridir (s. 128-129): her birinde 'Hangi bileşen değişiyor?' sorusunu sorun. Sorular dördüncü slayttadır.</a:t>
            </a:r>
          </a:p>
          <a:p/>
          <a:p>
            <a:r>
              <a:t>KAYNAK: Kitap s. 128 ETKİNLİK (künye, yönerge ve 1. adım birebir); program COĞ.9.3.4: 'İklim sisteminde yaşanan değişimlerin ele alındığı örnekler üzerinden sentezleme yapılır'.</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Sıcaklık artışının atmosferdeki nemi ve deniz seviyesini nasıl değiştirdiğini göstermek.</a:t>
            </a:r>
          </a:p>
          <a:p/>
          <a:p>
            <a:r>
              <a:t>NASIL: Önce kırmızı kartı okuyun: '1 derece neden önemli?' Sonra grafiği okutun: 1900'de çizgi 0 çevresinde, 2020'de 200'ün üzerinde. 'Hangi bileşenler değişiyor?' → atmosfer (nem, yağış) ve hidrosfer (okyanus, deniz seviyesi).</a:t>
            </a:r>
          </a:p>
          <a:p/>
          <a:p>
            <a:r>
              <a:t>BEKLENEN CEVAP: Grafik: deniz seviyesi 1900'den 2020'ye yaklaşık 210 mm (≈ 21 cm) yükselmiş (1900'de ≈ 0 mm, 2020'de ≈ 210 mm; grafikten okunur). Nedeni: ısınan okyanus suyunun genleşmesi (ve eriyen buzullar, s. 127).</a:t>
            </a:r>
          </a:p>
          <a:p/>
          <a:p>
            <a:r>
              <a:t>KAYNAK: Kitap s. 128 (metin ve grafik birebir; grafikteki değerler gözle okunmuştur). Kırmızı kartın kaynağı: 'Yapılan araştırmalar, hava sıcaklığındaki 1 °C’luk artışın atmosferdeki nem miktarını yaklaşık %7 artırdığını ortaya koymaktadır.'</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İnsan kaynaklı sera gazı emisyonlarının sektörlere dağılımını kitap verisiyle göstermek.</a:t>
            </a:r>
          </a:p>
          <a:p/>
          <a:p>
            <a:r>
              <a:t>NASIL: Sütunları okutun: 'En büyük pay hangisinde? Bizim evimiz hangi sütunda?' Çizimdeki üç sahne (enerji santrali, sanayi, kent ve liman) ve gaz adları kitabındır. 1. sorunun cevabında bu veriler kullanılacak.</a:t>
            </a:r>
          </a:p>
          <a:p/>
          <a:p>
            <a:r>
              <a:t>BEKLENEN CEVAP: En büyük pay enerji tedarik sektörü (%33); sonra sanayi (%24), tarım-ormancılık-arazi kullanımı (%22), ulaşım (%15), konutlar (%6). Toplam %100.</a:t>
            </a:r>
          </a:p>
          <a:p/>
          <a:p>
            <a:r>
              <a:t>KAYNAK: Kitap s. 128 (yüzdeler ve çizim birebir; sütun grafiği kitap verisiyle sunumda çizilmiştir).</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Kriyosferdeki (deniz buzu) ve biyosferdeki (bitkilerin tomurcuklanması) değişimi kitabın görselleriyle göstermek.</a:t>
            </a:r>
          </a:p>
          <a:p/>
          <a:p>
            <a:r>
              <a:t>NASIL: İki uydu görüntüsünü karşılaştırın: 'Eylül 2016'da beyaz alan nasıl değişmiş?' Sonra grafikte çizginin genel yönünü sorun: 'At kestanesi 1808'de ne zaman, 2000'e doğru ne zaman tomurcuklanıyor?'</a:t>
            </a:r>
          </a:p>
          <a:p/>
          <a:p>
            <a:r>
              <a:t>BEKLENEN CEVAP: Deniz buzu Eylül 1986'ya göre Eylül 2016'da belirgin biçimde azalmış (kriyosfer). At kestanesinin ilk tomurcuklanması 1800'lü yıllarda nisanda (grafikte nisan başı), 2000'e doğru daha erken aylarda (grafikte şubat-mart) — biyosfer, sıcaklık artışına tepki veriyor.</a:t>
            </a:r>
          </a:p>
          <a:p/>
          <a:p>
            <a:r>
              <a:t>KAYNAK: Kitap s. 129 (görseller, grafik ve cümleler birebir; grafikteki aylar gözle okunmuştur). s. 126'daki Görsel 3.35 aynı değişimi Eylül 1990 ve Eylül 2020 ile gösterir.</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beş sorusunu gruplara dağıtmak; sentez kuralını vermek (süreç ç; KB3.3, OB8).</a:t>
            </a:r>
          </a:p>
          <a:p/>
          <a:p>
            <a:r>
              <a:t>NASIL: Gruplar 1-3 → 1 ve 2. soru; gruplar 4-5 → 3. soru; gruplar 6-8 → 4 ve 5. soru. 8 dakika; zaman sorumlusu 2 dk kala uyarır. Veri okuyucu grafikten yıl ve değer okur, sözcü paylaşımda bir sentez cümlesi söyler. Dolaşırken 'Hangi bileşen? Kanıtınız hangi görselde?' diye sorun.</a:t>
            </a:r>
          </a:p>
          <a:p/>
          <a:p>
            <a:r>
              <a:t>BEKLENEN CEVAP: Örnek cevaplar paylaşımda, her sözcünün ardından açılır (sonraki aşama).</a:t>
            </a:r>
          </a:p>
          <a:p/>
          <a:p>
            <a:r>
              <a:t>KAYNAK: Kitap s. 129 (beş soru birebir); grup dağılımı ders planı 19. hafta 4. aşama.</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sorunun örnek cevabı: iklim değişikliğinin doğal ve insan kaynaklı nedenleri.</a:t>
            </a:r>
          </a:p>
          <a:p/>
          <a:p>
            <a:r>
              <a:t>SÜRE: Paylaşım ve öngörü öyküsü 10 dk: beş sözcü × 1 dk (her sözcünün ardından cevap slaytı) · öykü 5 dk.</a:t>
            </a:r>
          </a:p>
          <a:p/>
          <a:p>
            <a:r>
              <a:t>NASIL: Gruplar 1-3'ün sözcüsü 1 dakika anlatır; sonra slaytı açın. Doğal-insan ayrımını Şema 3.4'e bağlayın (17. hafta).</a:t>
            </a:r>
          </a:p>
          <a:p/>
          <a:p>
            <a:r>
              <a:t>BEKLENEN CEVAP: Doğal: ışınımsal etkenler (eksen eğikliği ve yörünge değişimleri dâhil), tektonik hareketler, atmosferdeki sera gazlarındaki değişim. İnsan: sanayi, ulaşım, bitki örtüsünün tahrip edilmesi; fosil yakıtlar; tarım ve kentleşme (Görsel 3.32). Sektör payları s. 128.</a:t>
            </a:r>
          </a:p>
          <a:p/>
          <a:p>
            <a:r>
              <a:t>KAYNAK: Kitap s. 121 (Şema 3.4, ışınımsal etkenler), s. 122 (sera gazları, tektonik hareketler), s. 124 (Sanayi Devrimi öncesine göre yerküredeki orman alanlarının beşte biri yok edilmiştir.), s. 128 (emisyon payları).</a:t>
            </a:r>
          </a:p>
          <a:p/>
          <a:p>
            <a:r>
              <a:t>NOT: OGM: 147 numaralı uygulamanın (17. hafta) sınıflamasıyla aynıdır — doğal: ışınımsal etkenler, sera gazlarındaki değişim, tektonik hareketler; insan: sanayi, ulaşım, bitki örtüsünün tahrip edilmesi.</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sorunun örnek cevabı: sıcaklık artışının dört bileşendeki izleri (sentez).</a:t>
            </a:r>
          </a:p>
          <a:p/>
          <a:p>
            <a:r>
              <a:t>NASIL: Gruplar 1-3'ten ikinci sözcü anlatır. Sentez cümlesi isteyin: 'Sıcaklık arttıkça okyanuslar genleşti ve buzlar eridi; deniz seviyesi yükseldi, kıyılar değişti.'</a:t>
            </a:r>
          </a:p>
          <a:p/>
          <a:p>
            <a:r>
              <a:t>BEKLENEN CEVAP: Atmosfer: +0,74 °C, nem ve buharlaşma artışı, yağış düzeninde değişim. Hidrosfer: okyanusların ısınması ve genleşmesi, deniz seviyesinin yükselmesi (grafikte 1900 ≈ 0 → 2020 ≈ 210 mm), akıntı ve pH değişimi. Kriyosfer: deniz buzu, kar örtüsü, permafrost ve buzullarda azalma. Biyosfer: bitkilerin tomurcuklanma ve çiçek açma tarihlerinin erkene kayması.</a:t>
            </a:r>
          </a:p>
          <a:p/>
          <a:p>
            <a:r>
              <a:t>KAYNAK: Kitap s. 128-129 (etkinliğin metin ve görselleri), s. 126 (Okyanuslarda yaşanan hızlı ısınma; okyanus akıntılarını, deniz buzullarının alanını, suyun yoğunluk ve hacmini, suların pH derecesini, hava kütlesinin nem içeriğini, fitoplanktonların verimliliği ve üretilen klorofil miktarını etkilemektedir.).</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sorunun örnek cevabı: değişimin karasal ve sucul ekosistemlere etkileri.</a:t>
            </a:r>
          </a:p>
          <a:p/>
          <a:p>
            <a:r>
              <a:t>NASIL: Gruplar 4-5'in sözcüsü anlatır. 'Ekosistem' kavramını hatırlatın (anahtar kavram). Programın vurgusu: iklimin ekosistem ve biyoçeşitlilik açısından önemi.</a:t>
            </a:r>
          </a:p>
          <a:p/>
          <a:p>
            <a:r>
              <a:t>BEKLENEN CEVAP: Karasal: tomurcuklanma ve çiçek açma tarihlerinin değişmesi, nem isteyen bitkilerin yerini sıcağa dayanıklı türlerin alması, bitki topluluklarının kuzeye ve yükseklere göç etmesi, kuraklık ve orman yangınları. Sucul: okyanus ısınması, pH değişimi, fitoplankton verimliliğinin ve klorofil miktarının etkilenmesi, deniz buzunun azalması.</a:t>
            </a:r>
          </a:p>
          <a:p/>
          <a:p>
            <a:r>
              <a:t>KAYNAK: Kitap s. 126 (XX. yüzyılda küresel ölçekte gözlenen sıcaklık artışının karasal ekosistemde bulunan pek çok canlı türünün yaşamsal süreçlerinde özellikle de bitki türlerinin yaprak çıkarma ve çiçek açma tarihlerinde değişimlere neden olduğu gözlemlenmektedir.; aşırı olayların sayısındaki artış da s. 126'da), s. 127 (nem isteği yüksek bitkiler), s. 129, s. 136 (kuzeye ve yükseklere göç: öngörü). 'Kutup ve kıyı canlılarının yaşam alanı daralıyor' çıkarımdır (bilimsel; kitapta bu cümle yok).</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sorunun örnek cevabı: üretim ve tüketim alışkanlıklarındaki değişim.</a:t>
            </a:r>
          </a:p>
          <a:p/>
          <a:p>
            <a:r>
              <a:t>NASIL: Gruplar 6-8'in ilk sözcüsü anlatır. Emisyon paylarına (s. 128) bağlayın: tüketim değişikliği en çok enerji, ulaşım ve konut paylarını azaltır.</a:t>
            </a:r>
          </a:p>
          <a:p/>
          <a:p>
            <a:r>
              <a:t>BEKLENEN CEVAP: Üretim: tarımda takvim ve ürün desenindeki değişim, sulama yöntemleri, yenilenebilir enerjiye geçiş, turizmin ve kıyı yatırımlarının yeniden planlanması. Tüketim: su ve enerji tasarrufu, toplu taşıma, geri dönüşüm, yerel ürün.</a:t>
            </a:r>
          </a:p>
          <a:p/>
          <a:p>
            <a:r>
              <a:t>KAYNAK: Bilimsel; kitapta bu soruya ayrıca cevap yoktur (9. sınıf düzeyinde genel kabul görmüş örnekler). Bağ: kitap s. 124 (Önceleri lokal ölçekte görülen bu etkiler, Sanayi Devrimi sonrası artan fosil yakıt kullanımı nedeniyle etki alanını küresel boyuta taşımıştır.), s. 128 (emisyon payları).</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5. sorunun örnek cevabı: başarısızlık durumunda beklenen beşerî değişimler (kanıta dayalı öngörü).</a:t>
            </a:r>
          </a:p>
          <a:p/>
          <a:p>
            <a:r>
              <a:t>NASIL: Gruplar 6-8'in ikinci sözcüsü anlatır. Her kartı s. 127'deki bir öngörüye bağlatın: 'Bu öngörü hangi veriye dayanıyor?'</a:t>
            </a:r>
          </a:p>
          <a:p/>
          <a:p>
            <a:r>
              <a:t>BEKLENEN CEVAP: Tarımsal üretim ve su kaynakları azalır; kıyı yerleşmeleri ve limanlar risk altına girer, taşınmak zorunda kalabilir; kuraklaşan bölgelerden göç ve iklim mültecileri artar; hastalıklar yayılır; ekstrem olayların yol açtığı can ve mal kayıpları artar.</a:t>
            </a:r>
          </a:p>
          <a:p/>
          <a:p>
            <a:r>
              <a:t>KAYNAK: Kitap s. 127 (öngörüler: kuraklık, deniz seviyesi, ekstrem olaylar, hastalıklar, iklim mültecisi). 'Verim düşer, tesisler taşınabilir, altyapı zarar görür' çıkarımdır (bilimsel; kitapta bu cümleler yok).</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2. adımını programın 'öykü oluşturma' önerisiyle yapmak: öngörüleri duygu ve düşünceyle bir öyküye dönüştürmek (D5.2, D5.3, D9.3).</a:t>
            </a:r>
          </a:p>
          <a:p/>
          <a:p>
            <a:r>
              <a:t>NASIL: Her grup 5 dakikada 6-8 cümlelik öyküsünü A5 kâğıda yazar; kitaptaki verilerin altını çizer. Öyküler sergide bilgi görselinin yanına asılır; birini seminerde okuyacağız. Kitapta aynı 2. adım bireysel yazılır: isteyen öğrenci kitaptaki boş alana kendi metnini yazar.</a:t>
            </a:r>
          </a:p>
          <a:p/>
          <a:p>
            <a:r>
              <a:t>KAYNAK: Kitap s. 130 (2. adım birebir); program: 'Öğrencilerin öngörülerini yansıtabilmeleri için öykü oluşturma çalışmasından yararlanılabilir. Öyküler, dijital ortamda oluşturulabilir.' — dijital ortam yalnız okul laboratuvarında; derste telefon kullanılmaz.</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Öykünün dört ölçütü karşılayan bir örneği (veriler kalın).</a:t>
            </a:r>
          </a:p>
          <a:p/>
          <a:p>
            <a:r>
              <a:t>NASIL: Öyküler yazıldıktan sonra açın. Kalın yazılı yerler kitaptaki öngörülerdir; sağdaki kartlar öykünün ölçütleri nasıl karşıladığını gösterir. Grupların öykülerinde aynı dört ölçütü arayın.</a:t>
            </a:r>
          </a:p>
          <a:p/>
          <a:p>
            <a:r>
              <a:t>BEKLENEN CEVAP: Veriler: Ege-Akdeniz'de yağışın azalması, sıcak hava dalgası ve kuraklığın sıklaşması, Karadeniz'de yağışın artması (s. 127). Etki: tarım ve sulama. Önlem: damla sulama, yağmur suyunu biriktirme, güneş enerjisi, kuraklığa dayanıklı ağaç. Duygu: endişe ve umut.</a:t>
            </a:r>
          </a:p>
          <a:p/>
          <a:p>
            <a:r>
              <a:t>KAYNAK: Öykü sunuma aittir; içindeki bütün veriler kitap s. 127'dendir (ek veri, tarih ya da sayı eklenmedi). Önlemler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performans görevini tanıtmak (program: farklı iklim türlerine sahip yerlerdeki küresel iklim değişikliğinin yansımalarına ilişkin bilgi görseli).</a:t>
            </a:r>
          </a:p>
          <a:p/>
          <a:p>
            <a:r>
              <a:t>SÜRE: Performans görevi 18 dk: tanıtım 2 · amaç cümlesi 2 · bilgi toplama ve düzenleme 6 · görselleştirme 8 (son kontrol dâhil).</a:t>
            </a:r>
          </a:p>
          <a:p/>
          <a:p>
            <a:r>
              <a:t>NASIL: Kitaptaki 'Gelecek derse hazırlık' bölümü yarıyıl tatili için hafif biçimde verilmişti: hazırlık yapan öğrencinin notları grubuna eklenir. Bilgi toplama sınıfta KİTAPTAN yapılır (s. 118-130; iklim türü kartında sayfalar yazılı). Kâğıt üzerinde (A3 karton) hazırlanır; dijital ortam ancak okul bilgisayar laboratuvarında, telefon kullanılmaz. Ürün sınıf içi grup çalışmasıdır.</a:t>
            </a:r>
          </a:p>
          <a:p/>
          <a:p>
            <a:r>
              <a:t>KAYNAK: Kitap s. 131 PERFORMANS GÖREVİ (künye, görev, yönerge, adımlar birebir); program COĞ.9.3.4: 'Bu ünitede performans görevi olarak farklı iklim türlerine sahip yerlerdeki küresel iklim değişikliğinin yansımalarına ilişkin bilgi görseli hazırlanması istenebilir.' Destekleme önerisi: 'Performans görevi; küresel iklim değişikliğinin Türkiye ve dünyadaki yansımalarını gösteren tablo, grafik, şekil, diyagram gibi ürünlerin değerlendirilmesi şeklinde düzenlenebilir.'</a:t>
            </a:r>
          </a:p>
          <a:p/>
          <a:p>
            <a:r>
              <a:t>NOT: Kitaptaki hazırlık 2. maddesi edu, gov ve org uzantılı genel ağ kaynaklarını önerir; bu ders planında bilgi kitaptan toplanır, isteyen öğrenci okul kütüphanesi ve okul laboratuvarını ders dışında kullanır.</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Her gruba bir iklim türü vermek ve kitapta nereden bilgi toplayacağını göstermek.</a:t>
            </a:r>
          </a:p>
          <a:p/>
          <a:p>
            <a:r>
              <a:t>NASIL: Kartlar 1'den 8'e grupların sırasıdır. Her grup: iklim türünün özelliği (s. 118-119, Şema 3.3, Harita 3.12) + değişimin o iklime yansıması (kartta yazılı sayfa) + bir veri (s. 127-130). Kitapta örneği az olan türlerde (okyanusal, muson) genel öngörüler (s. 127) kullanılır.</a:t>
            </a:r>
          </a:p>
          <a:p/>
          <a:p>
            <a:r>
              <a:t>KAYNAK: Kitap s. 117 (Amazon), s. 112 (Güneydoğu Asya musonları), s. 118-119 (iklim türleri, Harita 3.12, Harita 3.13), s. 126-127 (değişim ve öngörüler), s. 129, s. 136 (1 °C artış metni). Kartlardaki örnek yerler kitaptan seçilmiştir.</a:t>
            </a:r>
          </a:p>
          <a:p/>
          <a:p>
            <a:r>
              <a:t>NOT: Harita 3.12'de çöl ve okyanusal iklim alanları gösterilir; kitap metninde bu iki iklim için ayrıca örnek yer adı verilmez.</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Görev adımlarını analitik dereceli puanlama anahtarının dört ölçütüyle eşlemek; süreyi planlamak.</a:t>
            </a:r>
          </a:p>
          <a:p/>
          <a:p>
            <a:r>
              <a:t>NASIL: Dört ölçütü tahtaya yazın. Zaman sorumlusu her adımın sonunda işaret verir. Dolaşırken süreç gözlem notu tutun (amaç cümlesi yazıldı mı? kaynak sayfası var mı?). Roller: yazıcı amaç ve maddeleri, veri okuyucu veri ve haritayı, sözcü sunum planını, editör (5 kişilik grup) dili ve kaynağı denetler.</a:t>
            </a:r>
          </a:p>
          <a:p/>
          <a:p>
            <a:r>
              <a:t>KAYNAK: Kitap s. 131 DEĞERLENDİRME (ölçütler birebir; kitapta 'bilgileri düzenlenme' yazım hatası slaytta 'düzenleme' diye düzeltildi — aynı hata programın öğrenme kanıtları metninde de vardır); ders planı 19. hafta 6. aşama (2 + 6 + 8 + 2 dk).</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Görselleştirme için bir sayfa düzeni önermek (zorunlu değil; gruplar kendi düzenini kurabilir).</a:t>
            </a:r>
          </a:p>
          <a:p/>
          <a:p>
            <a:r>
              <a:t>NASIL: Düzeni 30 saniyede gösterin; sonra slayt açık kalsın. Başlık büyük, metin az: 'Bilgi görseli okunmaz, bakılır.' Kaynak satırı zorunludur (kitap sayfası).</a:t>
            </a:r>
          </a:p>
          <a:p/>
          <a:p>
            <a:r>
              <a:t>KAYNAK: Kitap s. 131 1. adım (grafik, şekil, diyagram, görsel, harita vb. materyaller); düzen önerisi sunuma aittir.</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dört ölçütü karşılayan örneği (Akdeniz iklimi grubu için de karşılaştırma).</a:t>
            </a:r>
          </a:p>
          <a:p/>
          <a:p>
            <a:r>
              <a:t>NASIL: Ürünler bitince açın; 'Bu örnekte amaç, bilgi, görselleştirme ve kaynak nerede?' diye sorun. Gruplar kendi ürünlerinde eksik bir ölçütü sergiden önce tamamlar.</a:t>
            </a:r>
          </a:p>
          <a:p/>
          <a:p>
            <a:r>
              <a:t>BEKLENEN CEVAP: Amaç cümlesi; iklimin özelliği (Girne grafiğinden: yağış kışın fazla, yazın az; sıcaklık yaklaşık 10-27 °C); üç yansıma (yağış azalır, sıcak hava dalgası ve kuraklık, orman yangınları) ve veri (4-5 °C); önlemler; kaynak satırı.</a:t>
            </a:r>
          </a:p>
          <a:p/>
          <a:p>
            <a:r>
              <a:t>KAYNAK: Kitap s. 119 (Harita 3.13, Girne grafiği cümleleri), s. 127 (öngörüler), s. 136 (orman yangınları: kuzey yarım kürenin ılıman kuşağında 1 °C artış durumu). Önlemler bilimsel; kitapta yok. Girne (KKTC) kitapta sıcaklık-yağış grafiği okuma örneğidir; Akdeniz iklimi özelliği bu grafikten okunmuştur.</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2. adımı (paylaşım) ve programın seminer-sergi önerisi: çıkarımları sunmak (SDB2.3, SDB3.3).</a:t>
            </a:r>
          </a:p>
          <a:p/>
          <a:p>
            <a:r>
              <a:t>SÜRE: Mini sergi ve öz değerlendirme 8 dk: gezi 2 × 1,5 · seminer 3 × 1 + öykü 1 · öz değerlendirme 2.</a:t>
            </a:r>
          </a:p>
          <a:p/>
          <a:p>
            <a:r>
              <a:t>NASIL: Bilgi görselleri ve öyküler panoya asılır. Gruplar iki dalga hâlinde, tek yönde gezer; her öğrenci bir ürüne övgü ve soru notu bırakır. İsim kartıyla üç sözcü 1'er dakika 'yansıma ve önlem' anlatır, bir öykü okunur. Uygun görülen ürünler sınıf panosunda kalır.</a:t>
            </a:r>
          </a:p>
          <a:p/>
          <a:p>
            <a:r>
              <a:t>KAYNAK: Kitap s. 131 2. adım (birebir); program: 'Yorumlar sonucunda yapılan çıkarımların öğrenciler tarafından düzenlenecek seminer, sergi vb. çalışmalar çerçevesinde sunulmasına yönelik etkinlikler düzenlenebilir'; Ortaöğretim Kurumları Yönetmeliği md. 49/5 (uygun görülen performans çalışmaları sınıf veya okulun uygun yerinde sergilenebilir).</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öz değerlendirme formunu doldurtmak (SDB1.2 öz düzenleme).</a:t>
            </a:r>
          </a:p>
          <a:p/>
          <a:p>
            <a:r>
              <a:t>NASIL: Formun çıktısını dağıtın (karekodlu form, s. 131); 2 dakika. Sağdaki dört soru formun yerine geçmez, düşünmeyi kolaylaştırır. Formlar bilgi görseliyle birlikte toplanır; puan ders dışında analitik dereceli puanlama anahtarıyla verilir.</a:t>
            </a:r>
          </a:p>
          <a:p/>
          <a:p>
            <a:r>
              <a:t>KAYNAK: Kitap s. 131 DEĞERLENDİRME (birebir); program: 'Performans görevi, analitik dereceli puanlama anahtarı ve öz değerlendirme formuyla değerlendirilebilir'.</a:t>
            </a:r>
          </a:p>
        </p:txBody>
      </p:sp>
      <p:sp>
        <p:nvSpPr>
          <p:cNvPr id="4" name="Slide Number Placeholder 3"/>
          <p:cNvSpPr>
            <a:spLocks noGrp="1"/>
          </p:cNvSpPr>
          <p:nvPr>
            <p:ph type="sldNum" idx="5" sz="quarter"/>
          </p:nvPr>
        </p:nvSpPr>
        <p:spPr/>
      </p:sp>
    </p:spTree>
  </p:cSld>
  <p:clrMapOvr>
    <a:masterClrMapping/>
  </p:clrMapOvr>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Üniteyi öğrenme günlüğüyle kapatmak ve ünite başındaki ön değerlendirmeye dönmek.</a:t>
            </a:r>
          </a:p>
          <a:p/>
          <a:p>
            <a:r>
              <a:t>SÜRE: Ünite kapanışı 6 dk: günlük 3 · örnek cevap 1 · çıkış kartı 2.</a:t>
            </a:r>
          </a:p>
          <a:p/>
          <a:p>
            <a:r>
              <a:t>NASIL: 17. haftada başlatılan öğrenme günlüğü formunda (s. 130 karekodu) son kayıt yapılır. İki soruyu tahtaya yazın; ikinci soru 9. haftadaki ön değerlendirmenin C bölümüdür (yaşadığın yerin iklim özellikleri) — öğrenci listesini yeniden yazar, iki listeyi karşılaştırır. Formlar, bilgi görselleri ve öz değerlendirmelerle toplanır (gelişim raporu kanıtı).</a:t>
            </a:r>
          </a:p>
          <a:p/>
          <a:p>
            <a:r>
              <a:t>KAYNAK: Kitap s. 130 DEĞERLENDİRME (birebir); program: 'Öğrencilerden çalışmalarını öğrenme günlüğüyle değerlendirmeleri istenebilir.'; programın ön değerlendirme süreci (yaşanılan yerin iklim özellikleri listesi).</a:t>
            </a:r>
          </a:p>
        </p:txBody>
      </p:sp>
      <p:sp>
        <p:nvSpPr>
          <p:cNvPr id="4" name="Slide Number Placeholder 3"/>
          <p:cNvSpPr>
            <a:spLocks noGrp="1"/>
          </p:cNvSpPr>
          <p:nvPr>
            <p:ph type="sldNum" idx="5" sz="quarter"/>
          </p:nvPr>
        </p:nvSpPr>
        <p:spPr/>
      </p:sp>
    </p:spTree>
  </p:cSld>
  <p:clrMapOvr>
    <a:masterClrMapping/>
  </p:clrMapOvr>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 değerlendirme sorularının ünite sonundaki örnek cevabı: hava durumu-iklim ayrımı ve yaşadığımız yerin iklim özellikleri.</a:t>
            </a:r>
          </a:p>
          <a:p/>
          <a:p>
            <a:r>
              <a:t>NASIL: Kalemler bırakıldıktan sonra açın. Sağdaki liste İstanbul içindir; öğrencinin kitaptan gerekçelendirdiği her özellik doğrudur.</a:t>
            </a:r>
          </a:p>
          <a:p/>
          <a:p>
            <a:r>
              <a:t>BEKLENEN CEVAP: Hava durumu kısa süreli (bugün yağmurlu), iklim uzun süreli ortalama ve uç değerlerdir. İstanbul: Harita 3.13'te Marmara kıyısı Akdeniz-Karadeniz geçiş, Karadeniz kıyısı Karadeniz iklimi alanındadır; iki deniz arasında olduğu için sıcaklık farkları azdır; büyük kent olduğu için çevresinden sıcaktır (kentsel ısı adası); kışın İzlanda alçak basıncıyla gelen hava kütleleri yağış, Sibirya yüksek basıncı soğuk ve yağışsız günler getirir; yazları Asor yüksek basıncı etkisiyle sıcak ve kurak geçer. Gelecekte: sıcaklık artışı ve aşırı hava olayları (s. 127).</a:t>
            </a:r>
          </a:p>
          <a:p/>
          <a:p>
            <a:r>
              <a:t>KAYNAK: Kitap s. 86 ve 89 (tanımlar birebir), s. 99 (kara-deniz etkisi, kentsel ısı adası), s. 109 (basınç merkezleri), s. 119 (Harita 3.13), s. 127. İstanbul'un Harita 3.13'teki yeri haritadan okunmuştur: Boğaz'ın Karadeniz kıyısı koyu yeşil (Karadeniz iklimi), Marmara kıyısı pembe (Akdeniz-Karadeniz geçiş); harita bu ölçekte ilçe düzeyinde kesin ayırmaz.</a:t>
            </a:r>
          </a:p>
        </p:txBody>
      </p:sp>
      <p:sp>
        <p:nvSpPr>
          <p:cNvPr id="4" name="Slide Number Placeholder 3"/>
          <p:cNvSpPr>
            <a:spLocks noGrp="1"/>
          </p:cNvSpPr>
          <p:nvPr>
            <p:ph type="sldNum" idx="5" sz="quarter"/>
          </p:nvPr>
        </p:nvSpPr>
        <p:spPr/>
      </p:sp>
    </p:spTree>
  </p:cSld>
  <p:clrMapOvr>
    <a:masterClrMapping/>
  </p:clrMapOvr>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iki süreç bileşenini (öngörü, sentez) ve dönem başı duyurusunu bireysel olarak yoklamak (P2 katılım ve gelişim raporu kanıtı).</a:t>
            </a:r>
          </a:p>
          <a:p/>
          <a:p>
            <a:r>
              <a:t>SÜRE: 2 dk; yazıcılar toplar.</a:t>
            </a:r>
          </a:p>
          <a:p/>
          <a:p>
            <a:r>
              <a:t>NASIL: Öğrenciler kâğıda kitapsız yazar; kartlar gelişim raporu kanıt dosyasına konur.</a:t>
            </a:r>
          </a:p>
          <a:p/>
          <a:p>
            <a:r>
              <a:t>BEKLENEN CEVAP: 1) Ege ve Akdeniz kıyılarında azalma, Karadeniz kıyılarında artış. 2) İklim türüne özgü bir yansıma (kuraklık, deniz seviyesi, deniz buzu, aşırı olay…) ve gerekçeli bir önlem. 3) 5 iş günü (sonuçların ilanını izleyen; veli yazılı olarak okul yönetimine).</a:t>
            </a:r>
          </a:p>
          <a:p/>
          <a:p>
            <a:r>
              <a:t>KAYNAK: Ders planı 19. hafta çıkış kartı (sorular birebir); kitap s. 127; Ortaöğretim Kurumları Yönetmeliği md. 49/4.</a:t>
            </a:r>
          </a:p>
        </p:txBody>
      </p:sp>
      <p:sp>
        <p:nvSpPr>
          <p:cNvPr id="4" name="Slide Number Placeholder 3"/>
          <p:cNvSpPr>
            <a:spLocks noGrp="1"/>
          </p:cNvSpPr>
          <p:nvPr>
            <p:ph type="sldNum" idx="5" sz="quarter"/>
          </p:nvPr>
        </p:nvSpPr>
        <p:spPr/>
      </p:sp>
    </p:spTree>
  </p:cSld>
  <p:clrMapOvr>
    <a:masterClrMapping/>
  </p:clrMapOvr>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4. üniteye hazırlığı duyurmak.</a:t>
            </a:r>
          </a:p>
          <a:p/>
          <a:p>
            <a:r>
              <a:t>NASIL: Telefon gerekmez. MEBİ ve EBA konu tekrarı P2'nin 'MEBİ ve EBA' kalemidir; 20. haftada kontrol listesiyle işaretlenir. e-Okul gelişim raporu ünite bitişini izleyen sürede doldurulur (2026-2027 Genelgesi bent 20).</a:t>
            </a:r>
          </a:p>
          <a:p/>
          <a:p>
            <a:r>
              <a:t>KAYNAK: Ders planı 19. hafta ev çalışması ve notlar.</a:t>
            </a:r>
          </a:p>
        </p:txBody>
      </p:sp>
      <p:sp>
        <p:nvSpPr>
          <p:cNvPr id="4" name="Slide Number Placeholder 3"/>
          <p:cNvSpPr>
            <a:spLocks noGrp="1"/>
          </p:cNvSpPr>
          <p:nvPr>
            <p:ph type="sldNum" idx="5" sz="quarter"/>
          </p:nvPr>
        </p:nvSpPr>
        <p:spPr/>
      </p:sp>
    </p:spTree>
  </p:cSld>
  <p:clrMapOvr>
    <a:masterClrMapping/>
  </p:clrMapOvr>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ölçme sorularından seçilenleri sözlü ve hızlı çözmek; 4. üniteye köprü kurmak.</a:t>
            </a:r>
          </a:p>
          <a:p/>
          <a:p>
            <a:r>
              <a:t>SÜRE: 8 dk (esnek). 17. haftada 1. dönem 2. yazılının dönütü verilemediyse bu süre dönüte ayrılır (zümre kararı); sorular evde çözülür.</a:t>
            </a:r>
          </a:p>
          <a:p/>
          <a:p>
            <a:r>
              <a:t>NASIL: Soruların slaytları sunumun ünite sonu bölümündedir (bu slaydın hemen ardından): 1-3, 15-17 ve 18-21 sınıfta; 4-8 evde; 9-14 16. haftada çözüldü. Ders bitmeden sağdaki kartla köprü kurun: 'İklim mültecileri bir nüfus hareketidir; 4. ünitede nüfusu ve göçü inceleyeceğiz.' 4. ünitenin Başlarken sayfası kitapta s. 140'tadır (3-2-1 Başla).</a:t>
            </a:r>
          </a:p>
          <a:p/>
          <a:p>
            <a:r>
              <a:t>KAYNAK: Kitap s. 132-137 (ünite ölçme), s. 127 (iklim mültecisi), s. 140 (4. ünite BAŞLARKEN — görsel kitaptan, metni alıntılanmadı).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2.xml"/><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3.xml"/><Relationship Id="rId3"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2.xml"/><Relationship Id="rId3"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3.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4.xml"/><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7.xml"/><Relationship Id="rId3" Type="http://schemas.openxmlformats.org/officeDocument/2006/relationships/image" Target="../media/image1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4.xml"/><Relationship Id="rId3" Type="http://schemas.openxmlformats.org/officeDocument/2006/relationships/image" Target="../media/image2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D3373A"/>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19.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19</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400" b="1" i="0">
                <a:solidFill>
                  <a:srgbClr val="FFFFFF"/>
                </a:solidFill>
                <a:latin typeface="Calibri"/>
              </a:rPr>
              <a:t>İklim Değişiklikleri II: Öngörüler ve Bilgi Görseli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8-12 Şubat 2027 · 2. dönemin ilk dersi · 2 ders saati · Kitap s. 127-131 (ölçme s. 132-137)</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COĞ.9.3.4</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İklim sistemi ve sürecinde meydana gelen değişiklikleri algılayabilme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09283" indent="-309283">
              <a:spcBef>
                <a:spcPts val="0"/>
              </a:spcBef>
              <a:spcAft>
                <a:spcPts val="500"/>
              </a:spcAft>
            </a:pPr>
            <a:r>
              <a:rPr lang="tr-TR" sz="2000" b="1" i="0">
                <a:solidFill>
                  <a:srgbClr val="FCC021"/>
                </a:solidFill>
                <a:latin typeface="Calibri"/>
              </a:rPr>
              <a:t>ç)  </a:t>
            </a:r>
            <a:r>
              <a:rPr lang="tr-TR" sz="2000" b="0" i="0">
                <a:solidFill>
                  <a:srgbClr val="FFFFFF"/>
                </a:solidFill>
                <a:latin typeface="Calibri"/>
              </a:rPr>
              <a:t>Küresel iklim değişikliğini sentezler.</a:t>
            </a:r>
          </a:p>
          <a:p>
            <a:pPr algn="l" marL="340187" indent="-340187">
              <a:spcBef>
                <a:spcPts val="0"/>
              </a:spcBef>
              <a:spcAft>
                <a:spcPts val="0"/>
              </a:spcAft>
            </a:pPr>
            <a:r>
              <a:rPr lang="tr-TR" sz="2000" b="1" i="0">
                <a:solidFill>
                  <a:srgbClr val="FCC021"/>
                </a:solidFill>
                <a:latin typeface="Calibri"/>
              </a:rPr>
              <a:t>d)  </a:t>
            </a:r>
            <a:r>
              <a:rPr lang="tr-TR" sz="2000" b="0" i="0">
                <a:solidFill>
                  <a:srgbClr val="FFFFFF"/>
                </a:solidFill>
                <a:latin typeface="Calibri"/>
              </a:rPr>
              <a:t>İklim sistemi ve sürecinde meydana gelebilecek değişime yönelik kanıta dayalı öngörüde bulunur.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(B): İklim Türleri ve İklim Değişiklikleri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146 / 217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19.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Yeni dönem</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itiraz süresi ve performans ölçütleri</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Öngörüler</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kanıta dayalı gelecek (s. 127)</a:t>
            </a:r>
          </a:p>
        </p:txBody>
      </p:sp>
      <p:sp>
        <p:nvSpPr>
          <p:cNvPr id="13" name="Oval 12"/>
          <p:cNvSpPr/>
          <p:nvPr/>
        </p:nvSpPr>
        <p:spPr>
          <a:xfrm>
            <a:off x="4762880"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Etkinlik</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bileşenlerdeki değişim (s. 128-129)</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Öykü</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“2080'de bir gün” (s. 130)</a:t>
            </a:r>
          </a:p>
        </p:txBody>
      </p:sp>
      <p:sp>
        <p:nvSpPr>
          <p:cNvPr id="19" name="Oval 18"/>
          <p:cNvSpPr/>
          <p:nvPr/>
        </p:nvSpPr>
        <p:spPr>
          <a:xfrm>
            <a:off x="8558554"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Bilgi görseli</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performans görevi (s. 131)</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Kapanış</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sergi, günlük, ölçme soruları</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147 / 217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Yeni dönem: sonuçlar ve itiraz süresi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DÖNEM BAŞI</a:t>
            </a:r>
          </a:p>
        </p:txBody>
      </p:sp>
      <p:sp>
        <p:nvSpPr>
          <p:cNvPr id="6" name="Rounded Rectangle 5"/>
          <p:cNvSpPr/>
          <p:nvPr/>
        </p:nvSpPr>
        <p:spPr>
          <a:xfrm>
            <a:off x="502920" y="1307592"/>
            <a:ext cx="3594506" cy="35661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307592"/>
            <a:ext cx="3594506"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572768"/>
            <a:ext cx="3594506" cy="265176"/>
          </a:xfrm>
          <a:prstGeom prst="rect">
            <a:avLst/>
          </a:prstGeom>
          <a:solidFill>
            <a:srgbClr val="4F4F4F"/>
          </a:solidFill>
          <a:ln>
            <a:noFill/>
          </a:ln>
          <a:effectLst/>
        </p:spPr>
        <p:txBody>
          <a:bodyPr rtlCol="0" anchor="ctr"/>
          <a:lstStyle/>
          <a:p/>
        </p:txBody>
      </p:sp>
      <p:sp>
        <p:nvSpPr>
          <p:cNvPr id="9" name="TextBox 8"/>
          <p:cNvSpPr txBox="1"/>
          <p:nvPr/>
        </p:nvSpPr>
        <p:spPr>
          <a:xfrm>
            <a:off x="594360" y="130759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Sonuçlar ne zaman?</a:t>
            </a:r>
          </a:p>
        </p:txBody>
      </p:sp>
      <p:sp>
        <p:nvSpPr>
          <p:cNvPr id="10" name="TextBox 9"/>
          <p:cNvSpPr txBox="1"/>
          <p:nvPr/>
        </p:nvSpPr>
        <p:spPr>
          <a:xfrm>
            <a:off x="612648" y="1911096"/>
            <a:ext cx="3375050" cy="2889504"/>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Yazılı sınav, performans ve proje sonuçları sınavı ya da teslimi izleyen 10 iş günü içinde duyurulur ve e-Okul'a işlenir.</a:t>
            </a:r>
          </a:p>
        </p:txBody>
      </p:sp>
      <p:sp>
        <p:nvSpPr>
          <p:cNvPr id="11" name="Rounded Rectangle 10"/>
          <p:cNvSpPr/>
          <p:nvPr/>
        </p:nvSpPr>
        <p:spPr>
          <a:xfrm>
            <a:off x="4298594" y="1307592"/>
            <a:ext cx="3594506" cy="35661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307592"/>
            <a:ext cx="3594506" cy="530352"/>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4298594" y="1572768"/>
            <a:ext cx="3594506" cy="265176"/>
          </a:xfrm>
          <a:prstGeom prst="rect">
            <a:avLst/>
          </a:prstGeom>
          <a:solidFill>
            <a:srgbClr val="D3373A"/>
          </a:solidFill>
          <a:ln>
            <a:noFill/>
          </a:ln>
          <a:effectLst/>
        </p:spPr>
        <p:txBody>
          <a:bodyPr rtlCol="0" anchor="ctr"/>
          <a:lstStyle/>
          <a:p/>
        </p:txBody>
      </p:sp>
      <p:sp>
        <p:nvSpPr>
          <p:cNvPr id="14" name="TextBox 13"/>
          <p:cNvSpPr txBox="1"/>
          <p:nvPr/>
        </p:nvSpPr>
        <p:spPr>
          <a:xfrm>
            <a:off x="4390034" y="130759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Kâğıdını incele</a:t>
            </a:r>
          </a:p>
        </p:txBody>
      </p:sp>
      <p:sp>
        <p:nvSpPr>
          <p:cNvPr id="15" name="TextBox 14"/>
          <p:cNvSpPr txBox="1"/>
          <p:nvPr/>
        </p:nvSpPr>
        <p:spPr>
          <a:xfrm>
            <a:off x="4408322" y="1911096"/>
            <a:ext cx="3375050" cy="2889504"/>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İstersen sınav kâğıdını öğretmeninle birlikte bir kez daha inceleyebilirsin.</a:t>
            </a:r>
          </a:p>
        </p:txBody>
      </p:sp>
      <p:sp>
        <p:nvSpPr>
          <p:cNvPr id="16" name="Rounded Rectangle 15"/>
          <p:cNvSpPr/>
          <p:nvPr/>
        </p:nvSpPr>
        <p:spPr>
          <a:xfrm>
            <a:off x="8094268" y="1307592"/>
            <a:ext cx="3594506" cy="35661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307592"/>
            <a:ext cx="3594506" cy="530352"/>
          </a:xfrm>
          <a:prstGeom prst="roundRect">
            <a:avLst>
              <a:gd name="adj" fmla="val 25000"/>
            </a:avLst>
          </a:prstGeom>
          <a:solidFill>
            <a:srgbClr val="4F4F4F"/>
          </a:solidFill>
          <a:ln>
            <a:noFill/>
          </a:ln>
          <a:effectLst/>
        </p:spPr>
        <p:txBody>
          <a:bodyPr rtlCol="0" anchor="ctr"/>
          <a:lstStyle/>
          <a:p/>
        </p:txBody>
      </p:sp>
      <p:sp>
        <p:nvSpPr>
          <p:cNvPr id="18" name="Rectangle 17"/>
          <p:cNvSpPr/>
          <p:nvPr/>
        </p:nvSpPr>
        <p:spPr>
          <a:xfrm>
            <a:off x="8094268" y="1572768"/>
            <a:ext cx="3594506" cy="265176"/>
          </a:xfrm>
          <a:prstGeom prst="rect">
            <a:avLst/>
          </a:prstGeom>
          <a:solidFill>
            <a:srgbClr val="4F4F4F"/>
          </a:solidFill>
          <a:ln>
            <a:noFill/>
          </a:ln>
          <a:effectLst/>
        </p:spPr>
        <p:txBody>
          <a:bodyPr rtlCol="0" anchor="ctr"/>
          <a:lstStyle/>
          <a:p/>
        </p:txBody>
      </p:sp>
      <p:sp>
        <p:nvSpPr>
          <p:cNvPr id="19" name="TextBox 18"/>
          <p:cNvSpPr txBox="1"/>
          <p:nvPr/>
        </p:nvSpPr>
        <p:spPr>
          <a:xfrm>
            <a:off x="8185708" y="130759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İtiraz: 5 iş günü</a:t>
            </a:r>
          </a:p>
        </p:txBody>
      </p:sp>
      <p:sp>
        <p:nvSpPr>
          <p:cNvPr id="20" name="TextBox 19"/>
          <p:cNvSpPr txBox="1"/>
          <p:nvPr/>
        </p:nvSpPr>
        <p:spPr>
          <a:xfrm>
            <a:off x="8203996" y="1911096"/>
            <a:ext cx="3375050" cy="2889504"/>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Velin, sonuçların ilanını izleyen 5 iş günü içinde okul yönetimine yazılı olarak itiraz edebilir.</a:t>
            </a:r>
          </a:p>
        </p:txBody>
      </p:sp>
      <p:sp>
        <p:nvSpPr>
          <p:cNvPr id="21" name="Rounded Rectangle 20"/>
          <p:cNvSpPr/>
          <p:nvPr/>
        </p:nvSpPr>
        <p:spPr>
          <a:xfrm>
            <a:off x="502920" y="5148071"/>
            <a:ext cx="11185855" cy="8229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800" b="0" i="0">
                <a:solidFill>
                  <a:srgbClr val="262626"/>
                </a:solidFill>
                <a:latin typeface="Calibri"/>
              </a:rPr>
              <a:t>Dayanak: Ortaöğretim Kurumları Yönetmeliği md. 49 · coğrafya zümresi kararı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148 /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dönem performans puanları (örnek)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DÖNEM BAŞI</a:t>
            </a:r>
          </a:p>
        </p:txBody>
      </p:sp>
      <p:sp>
        <p:nvSpPr>
          <p:cNvPr id="6" name="Rounded Rectangle 5"/>
          <p:cNvSpPr/>
          <p:nvPr/>
        </p:nvSpPr>
        <p:spPr>
          <a:xfrm>
            <a:off x="502920" y="1261872"/>
            <a:ext cx="3749039" cy="4251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749039"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527048"/>
            <a:ext cx="3749039"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61872"/>
            <a:ext cx="3566159" cy="530352"/>
          </a:xfrm>
          <a:prstGeom prst="rect">
            <a:avLst/>
          </a:prstGeom>
          <a:noFill/>
        </p:spPr>
        <p:txBody>
          <a:bodyPr wrap="square" anchor="ctr" lIns="73152" rIns="73152" tIns="36576" bIns="36576">
            <a:noAutofit/>
          </a:bodyPr>
          <a:lstStyle/>
          <a:p>
            <a:pPr algn="l">
              <a:spcBef>
                <a:spcPts val="0"/>
              </a:spcBef>
              <a:spcAft>
                <a:spcPts val="0"/>
              </a:spcAft>
            </a:pPr>
            <a:r>
              <a:rPr lang="tr-TR" sz="1850" b="1" i="0">
                <a:solidFill>
                  <a:srgbClr val="FFFFFF"/>
                </a:solidFill>
                <a:latin typeface="Calibri"/>
              </a:rPr>
              <a:t>P1 · Dönem performans çalışması</a:t>
            </a:r>
          </a:p>
        </p:txBody>
      </p:sp>
      <p:sp>
        <p:nvSpPr>
          <p:cNvPr id="10" name="TextBox 9"/>
          <p:cNvSpPr txBox="1"/>
          <p:nvPr/>
        </p:nvSpPr>
        <p:spPr>
          <a:xfrm>
            <a:off x="612648" y="1865376"/>
            <a:ext cx="3529583" cy="357530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Kitaptaki ünite performans görevlerinden biri</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Süreç %40 · ürün %50 · paylaşım ve yansıtma %10</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Ölçek: kitabın analitik dereceli puanlama anahtarı, öz ve grup değerlendirme formları</a:t>
            </a:r>
          </a:p>
        </p:txBody>
      </p:sp>
      <p:sp>
        <p:nvSpPr>
          <p:cNvPr id="11" name="Rounded Rectangle 10"/>
          <p:cNvSpPr/>
          <p:nvPr/>
        </p:nvSpPr>
        <p:spPr>
          <a:xfrm>
            <a:off x="4480559" y="1261872"/>
            <a:ext cx="7208216" cy="4251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480559" y="1261872"/>
            <a:ext cx="7208216" cy="530352"/>
          </a:xfrm>
          <a:prstGeom prst="roundRect">
            <a:avLst>
              <a:gd name="adj" fmla="val 25000"/>
            </a:avLst>
          </a:prstGeom>
          <a:solidFill>
            <a:srgbClr val="4F4F4F"/>
          </a:solidFill>
          <a:ln>
            <a:noFill/>
          </a:ln>
          <a:effectLst/>
        </p:spPr>
        <p:txBody>
          <a:bodyPr rtlCol="0" anchor="ctr" wrap="square" lIns="137160" rIns="137160" tIns="73152" bIns="73152">
            <a:noAutofit/>
          </a:bodyPr>
          <a:lstStyle/>
          <a:p>
            <a:pPr algn="l">
              <a:spcBef>
                <a:spcPts val="0"/>
              </a:spcBef>
              <a:spcAft>
                <a:spcPts val="0"/>
              </a:spcAft>
            </a:pPr>
            <a:r>
              <a:rPr lang="tr-TR" sz="1900" b="1" i="0">
                <a:solidFill>
                  <a:srgbClr val="FFFFFF"/>
                </a:solidFill>
                <a:latin typeface="Calibri"/>
              </a:rPr>
              <a:t>P2 · Ders etkinliklerine katılım</a:t>
            </a:r>
          </a:p>
        </p:txBody>
      </p:sp>
      <p:sp>
        <p:nvSpPr>
          <p:cNvPr id="13" name="TextBox 12"/>
          <p:cNvSpPr txBox="1"/>
          <p:nvPr/>
        </p:nvSpPr>
        <p:spPr>
          <a:xfrm>
            <a:off x="4590287" y="1920240"/>
            <a:ext cx="4617720" cy="5836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Beceri temelli kısa görevler</a:t>
            </a:r>
          </a:p>
        </p:txBody>
      </p:sp>
      <p:sp>
        <p:nvSpPr>
          <p:cNvPr id="14" name="Rounded Rectangle 13"/>
          <p:cNvSpPr/>
          <p:nvPr/>
        </p:nvSpPr>
        <p:spPr>
          <a:xfrm>
            <a:off x="9281159" y="2048652"/>
            <a:ext cx="1447496" cy="326867"/>
          </a:xfrm>
          <a:prstGeom prst="roundRect">
            <a:avLst>
              <a:gd name="adj" fmla="val 30000"/>
            </a:avLst>
          </a:prstGeom>
          <a:solidFill>
            <a:srgbClr val="D3373A"/>
          </a:solidFill>
          <a:ln>
            <a:noFill/>
          </a:ln>
          <a:effectLst/>
        </p:spPr>
        <p:txBody>
          <a:bodyPr rtlCol="0" anchor="ctr"/>
          <a:lstStyle/>
          <a:p/>
        </p:txBody>
      </p:sp>
      <p:sp>
        <p:nvSpPr>
          <p:cNvPr id="15" name="TextBox 14"/>
          <p:cNvSpPr txBox="1"/>
          <p:nvPr/>
        </p:nvSpPr>
        <p:spPr>
          <a:xfrm>
            <a:off x="10783519" y="1920240"/>
            <a:ext cx="822960" cy="58369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%30</a:t>
            </a:r>
          </a:p>
        </p:txBody>
      </p:sp>
      <p:sp>
        <p:nvSpPr>
          <p:cNvPr id="16" name="TextBox 15"/>
          <p:cNvSpPr txBox="1"/>
          <p:nvPr/>
        </p:nvSpPr>
        <p:spPr>
          <a:xfrm>
            <a:off x="4590287" y="2503932"/>
            <a:ext cx="4617720" cy="5836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MEBİ ve EBA: konu tekrarı, etkinlik çözümü</a:t>
            </a:r>
          </a:p>
        </p:txBody>
      </p:sp>
      <p:sp>
        <p:nvSpPr>
          <p:cNvPr id="17" name="Rounded Rectangle 16"/>
          <p:cNvSpPr/>
          <p:nvPr/>
        </p:nvSpPr>
        <p:spPr>
          <a:xfrm>
            <a:off x="9281159" y="2632344"/>
            <a:ext cx="964997" cy="326867"/>
          </a:xfrm>
          <a:prstGeom prst="roundRect">
            <a:avLst>
              <a:gd name="adj" fmla="val 30000"/>
            </a:avLst>
          </a:prstGeom>
          <a:solidFill>
            <a:srgbClr val="D3373A"/>
          </a:solidFill>
          <a:ln>
            <a:noFill/>
          </a:ln>
          <a:effectLst/>
        </p:spPr>
        <p:txBody>
          <a:bodyPr rtlCol="0" anchor="ctr"/>
          <a:lstStyle/>
          <a:p/>
        </p:txBody>
      </p:sp>
      <p:sp>
        <p:nvSpPr>
          <p:cNvPr id="18" name="TextBox 17"/>
          <p:cNvSpPr txBox="1"/>
          <p:nvPr/>
        </p:nvSpPr>
        <p:spPr>
          <a:xfrm>
            <a:off x="10301020" y="2503932"/>
            <a:ext cx="822960" cy="58369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%20</a:t>
            </a:r>
          </a:p>
        </p:txBody>
      </p:sp>
      <p:sp>
        <p:nvSpPr>
          <p:cNvPr id="19" name="TextBox 18"/>
          <p:cNvSpPr txBox="1"/>
          <p:nvPr/>
        </p:nvSpPr>
        <p:spPr>
          <a:xfrm>
            <a:off x="4590287" y="3087624"/>
            <a:ext cx="4617720" cy="5836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Okuryazarlık ve kitap okuma</a:t>
            </a:r>
          </a:p>
        </p:txBody>
      </p:sp>
      <p:sp>
        <p:nvSpPr>
          <p:cNvPr id="20" name="Rounded Rectangle 19"/>
          <p:cNvSpPr/>
          <p:nvPr/>
        </p:nvSpPr>
        <p:spPr>
          <a:xfrm>
            <a:off x="9281159" y="3216036"/>
            <a:ext cx="723748" cy="326867"/>
          </a:xfrm>
          <a:prstGeom prst="roundRect">
            <a:avLst>
              <a:gd name="adj" fmla="val 30000"/>
            </a:avLst>
          </a:prstGeom>
          <a:solidFill>
            <a:srgbClr val="4F4F4F"/>
          </a:solidFill>
          <a:ln>
            <a:noFill/>
          </a:ln>
          <a:effectLst/>
        </p:spPr>
        <p:txBody>
          <a:bodyPr rtlCol="0" anchor="ctr"/>
          <a:lstStyle/>
          <a:p/>
        </p:txBody>
      </p:sp>
      <p:sp>
        <p:nvSpPr>
          <p:cNvPr id="21" name="TextBox 20"/>
          <p:cNvSpPr txBox="1"/>
          <p:nvPr/>
        </p:nvSpPr>
        <p:spPr>
          <a:xfrm>
            <a:off x="10059771" y="3087624"/>
            <a:ext cx="822960" cy="58369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%15</a:t>
            </a:r>
          </a:p>
        </p:txBody>
      </p:sp>
      <p:sp>
        <p:nvSpPr>
          <p:cNvPr id="22" name="TextBox 21"/>
          <p:cNvSpPr txBox="1"/>
          <p:nvPr/>
        </p:nvSpPr>
        <p:spPr>
          <a:xfrm>
            <a:off x="4590287" y="3671316"/>
            <a:ext cx="4617720" cy="5836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Derse hazırlık</a:t>
            </a:r>
          </a:p>
        </p:txBody>
      </p:sp>
      <p:sp>
        <p:nvSpPr>
          <p:cNvPr id="23" name="Rounded Rectangle 22"/>
          <p:cNvSpPr/>
          <p:nvPr/>
        </p:nvSpPr>
        <p:spPr>
          <a:xfrm>
            <a:off x="9281159" y="3799728"/>
            <a:ext cx="723748" cy="326867"/>
          </a:xfrm>
          <a:prstGeom prst="roundRect">
            <a:avLst>
              <a:gd name="adj" fmla="val 30000"/>
            </a:avLst>
          </a:prstGeom>
          <a:solidFill>
            <a:srgbClr val="4F4F4F"/>
          </a:solidFill>
          <a:ln>
            <a:noFill/>
          </a:ln>
          <a:effectLst/>
        </p:spPr>
        <p:txBody>
          <a:bodyPr rtlCol="0" anchor="ctr"/>
          <a:lstStyle/>
          <a:p/>
        </p:txBody>
      </p:sp>
      <p:sp>
        <p:nvSpPr>
          <p:cNvPr id="24" name="TextBox 23"/>
          <p:cNvSpPr txBox="1"/>
          <p:nvPr/>
        </p:nvSpPr>
        <p:spPr>
          <a:xfrm>
            <a:off x="10059771" y="3671316"/>
            <a:ext cx="822960" cy="58369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%15</a:t>
            </a:r>
          </a:p>
        </p:txBody>
      </p:sp>
      <p:sp>
        <p:nvSpPr>
          <p:cNvPr id="25" name="TextBox 24"/>
          <p:cNvSpPr txBox="1"/>
          <p:nvPr/>
        </p:nvSpPr>
        <p:spPr>
          <a:xfrm>
            <a:off x="4590287" y="4255008"/>
            <a:ext cx="4617720" cy="583692"/>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Devam ve aktif katılım (en az iki gözlem kaydı)</a:t>
            </a:r>
          </a:p>
        </p:txBody>
      </p:sp>
      <p:sp>
        <p:nvSpPr>
          <p:cNvPr id="26" name="Rounded Rectangle 25"/>
          <p:cNvSpPr/>
          <p:nvPr/>
        </p:nvSpPr>
        <p:spPr>
          <a:xfrm>
            <a:off x="9281159" y="4383420"/>
            <a:ext cx="723748" cy="326867"/>
          </a:xfrm>
          <a:prstGeom prst="roundRect">
            <a:avLst>
              <a:gd name="adj" fmla="val 30000"/>
            </a:avLst>
          </a:prstGeom>
          <a:solidFill>
            <a:srgbClr val="4F4F4F"/>
          </a:solidFill>
          <a:ln>
            <a:noFill/>
          </a:ln>
          <a:effectLst/>
        </p:spPr>
        <p:txBody>
          <a:bodyPr rtlCol="0" anchor="ctr"/>
          <a:lstStyle/>
          <a:p/>
        </p:txBody>
      </p:sp>
      <p:sp>
        <p:nvSpPr>
          <p:cNvPr id="27" name="TextBox 26"/>
          <p:cNvSpPr txBox="1"/>
          <p:nvPr/>
        </p:nvSpPr>
        <p:spPr>
          <a:xfrm>
            <a:off x="10059771" y="4255008"/>
            <a:ext cx="822960" cy="58369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%15</a:t>
            </a:r>
          </a:p>
        </p:txBody>
      </p:sp>
      <p:sp>
        <p:nvSpPr>
          <p:cNvPr id="28" name="TextBox 27"/>
          <p:cNvSpPr txBox="1"/>
          <p:nvPr/>
        </p:nvSpPr>
        <p:spPr>
          <a:xfrm>
            <a:off x="4590287" y="4838700"/>
            <a:ext cx="4617720" cy="58369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Örnek davranış</a:t>
            </a:r>
          </a:p>
        </p:txBody>
      </p:sp>
      <p:sp>
        <p:nvSpPr>
          <p:cNvPr id="29" name="Rounded Rectangle 28"/>
          <p:cNvSpPr/>
          <p:nvPr/>
        </p:nvSpPr>
        <p:spPr>
          <a:xfrm>
            <a:off x="9281159" y="4967112"/>
            <a:ext cx="241249" cy="326867"/>
          </a:xfrm>
          <a:prstGeom prst="roundRect">
            <a:avLst>
              <a:gd name="adj" fmla="val 30000"/>
            </a:avLst>
          </a:prstGeom>
          <a:solidFill>
            <a:srgbClr val="4F4F4F"/>
          </a:solidFill>
          <a:ln>
            <a:noFill/>
          </a:ln>
          <a:effectLst/>
        </p:spPr>
        <p:txBody>
          <a:bodyPr rtlCol="0" anchor="ctr"/>
          <a:lstStyle/>
          <a:p/>
        </p:txBody>
      </p:sp>
      <p:sp>
        <p:nvSpPr>
          <p:cNvPr id="30" name="TextBox 29"/>
          <p:cNvSpPr txBox="1"/>
          <p:nvPr/>
        </p:nvSpPr>
        <p:spPr>
          <a:xfrm>
            <a:off x="9577272" y="4838700"/>
            <a:ext cx="822960" cy="58369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%5</a:t>
            </a:r>
          </a:p>
        </p:txBody>
      </p:sp>
      <p:sp>
        <p:nvSpPr>
          <p:cNvPr id="31" name="Rounded Rectangle 30"/>
          <p:cNvSpPr/>
          <p:nvPr/>
        </p:nvSpPr>
        <p:spPr>
          <a:xfrm>
            <a:off x="502920" y="5632704"/>
            <a:ext cx="11185855" cy="6400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Bugün hazırlayacağınız bilgi görseli, kitabın analitik dereceli puanlama anahtarıyla puanlanır (s. 131).</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149 / 217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Öngörü: veriye dayanan gelecek</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ÖNGÖRÜLER</a:t>
            </a:r>
          </a:p>
        </p:txBody>
      </p:sp>
      <p:sp>
        <p:nvSpPr>
          <p:cNvPr id="6" name="Rounded Rectangle 5"/>
          <p:cNvSpPr/>
          <p:nvPr/>
        </p:nvSpPr>
        <p:spPr>
          <a:xfrm>
            <a:off x="502920" y="1216152"/>
            <a:ext cx="11185855" cy="86868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868680"/>
          </a:xfrm>
          <a:prstGeom prst="rect">
            <a:avLst/>
          </a:prstGeom>
          <a:solidFill>
            <a:srgbClr val="D3373A"/>
          </a:solidFill>
          <a:ln>
            <a:noFill/>
          </a:ln>
          <a:effectLst/>
        </p:spPr>
        <p:txBody>
          <a:bodyPr rtlCol="0" anchor="ctr"/>
          <a:lstStyle/>
          <a:p/>
        </p:txBody>
      </p:sp>
      <p:sp>
        <p:nvSpPr>
          <p:cNvPr id="8" name="TextBox 7"/>
          <p:cNvSpPr txBox="1"/>
          <p:nvPr/>
        </p:nvSpPr>
        <p:spPr>
          <a:xfrm>
            <a:off x="777240" y="1216152"/>
            <a:ext cx="10774375" cy="86868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Küresel ısınma ve iklim değişikliğiyle mücadele çalışmaları, 1990’lı yıllarda başlamıştır.</a:t>
            </a:r>
          </a:p>
        </p:txBody>
      </p:sp>
      <p:sp>
        <p:nvSpPr>
          <p:cNvPr id="9" name="TextBox 8"/>
          <p:cNvSpPr txBox="1"/>
          <p:nvPr/>
        </p:nvSpPr>
        <p:spPr>
          <a:xfrm>
            <a:off x="502920" y="222199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Defterine çiz, her öngörüde bir satır doldur:</a:t>
            </a:r>
          </a:p>
        </p:txBody>
      </p:sp>
      <p:sp>
        <p:nvSpPr>
          <p:cNvPr id="10" name="Rounded Rectangle 9"/>
          <p:cNvSpPr/>
          <p:nvPr/>
        </p:nvSpPr>
        <p:spPr>
          <a:xfrm>
            <a:off x="502920" y="2862072"/>
            <a:ext cx="3606698" cy="3429000"/>
          </a:xfrm>
          <a:prstGeom prst="roundRect">
            <a:avLst>
              <a:gd name="adj" fmla="val 5000"/>
            </a:avLst>
          </a:prstGeom>
          <a:solidFill>
            <a:srgbClr val="FFFFFF"/>
          </a:solidFill>
          <a:ln>
            <a:noFill/>
          </a:ln>
          <a:effectLst/>
        </p:spPr>
        <p:txBody>
          <a:bodyPr rtlCol="0" anchor="ctr"/>
          <a:lstStyle/>
          <a:p/>
        </p:txBody>
      </p:sp>
      <p:sp>
        <p:nvSpPr>
          <p:cNvPr id="11" name="Rounded Rectangle 10"/>
          <p:cNvSpPr/>
          <p:nvPr/>
        </p:nvSpPr>
        <p:spPr>
          <a:xfrm>
            <a:off x="502920" y="2862072"/>
            <a:ext cx="3606698" cy="685800"/>
          </a:xfrm>
          <a:prstGeom prst="roundRect">
            <a:avLst>
              <a:gd name="adj" fmla="val 25000"/>
            </a:avLst>
          </a:prstGeom>
          <a:solidFill>
            <a:srgbClr val="D3373A"/>
          </a:solidFill>
          <a:ln>
            <a:noFill/>
          </a:ln>
          <a:effectLst/>
        </p:spPr>
        <p:txBody>
          <a:bodyPr rtlCol="0" anchor="ctr"/>
          <a:lstStyle/>
          <a:p/>
        </p:txBody>
      </p:sp>
      <p:sp>
        <p:nvSpPr>
          <p:cNvPr id="12" name="Rectangle 11"/>
          <p:cNvSpPr/>
          <p:nvPr/>
        </p:nvSpPr>
        <p:spPr>
          <a:xfrm>
            <a:off x="502920" y="3204972"/>
            <a:ext cx="3606698" cy="342900"/>
          </a:xfrm>
          <a:prstGeom prst="rect">
            <a:avLst/>
          </a:prstGeom>
          <a:solidFill>
            <a:srgbClr val="D3373A"/>
          </a:solidFill>
          <a:ln>
            <a:noFill/>
          </a:ln>
          <a:effectLst/>
        </p:spPr>
        <p:txBody>
          <a:bodyPr rtlCol="0" anchor="ctr"/>
          <a:lstStyle/>
          <a:p/>
        </p:txBody>
      </p:sp>
      <p:sp>
        <p:nvSpPr>
          <p:cNvPr id="13" name="TextBox 12"/>
          <p:cNvSpPr txBox="1"/>
          <p:nvPr/>
        </p:nvSpPr>
        <p:spPr>
          <a:xfrm>
            <a:off x="594360" y="2862072"/>
            <a:ext cx="3423818"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Öngörü (ne olacak?)</a:t>
            </a:r>
          </a:p>
        </p:txBody>
      </p:sp>
      <p:sp>
        <p:nvSpPr>
          <p:cNvPr id="14" name="Rounded Rectangle 13"/>
          <p:cNvSpPr/>
          <p:nvPr/>
        </p:nvSpPr>
        <p:spPr>
          <a:xfrm>
            <a:off x="502920" y="2862072"/>
            <a:ext cx="3606698" cy="3429000"/>
          </a:xfrm>
          <a:prstGeom prst="roundRect">
            <a:avLst>
              <a:gd name="adj" fmla="val 5000"/>
            </a:avLst>
          </a:prstGeom>
          <a:noFill/>
          <a:ln w="12700">
            <a:solidFill>
              <a:srgbClr val="D9D9D9"/>
            </a:solidFill>
          </a:ln>
          <a:effectLst/>
        </p:spPr>
        <p:txBody>
          <a:bodyPr rtlCol="0" anchor="ctr"/>
          <a:lstStyle/>
          <a:p/>
        </p:txBody>
      </p:sp>
      <p:cxnSp>
        <p:nvCxnSpPr>
          <p:cNvPr id="15" name="Connector 14"/>
          <p:cNvCxnSpPr/>
          <p:nvPr/>
        </p:nvCxnSpPr>
        <p:spPr>
          <a:xfrm>
            <a:off x="685800" y="4096512"/>
            <a:ext cx="3240938" cy="0"/>
          </a:xfrm>
          <a:prstGeom prst="line">
            <a:avLst/>
          </a:prstGeom>
          <a:ln w="12700">
            <a:solidFill>
              <a:srgbClr val="D9D9D9"/>
            </a:solidFill>
            <a:prstDash val="dash"/>
          </a:ln>
        </p:spPr>
      </p:cxnSp>
      <p:cxnSp>
        <p:nvCxnSpPr>
          <p:cNvPr id="16" name="Connector 15"/>
          <p:cNvCxnSpPr/>
          <p:nvPr/>
        </p:nvCxnSpPr>
        <p:spPr>
          <a:xfrm>
            <a:off x="685800" y="4645152"/>
            <a:ext cx="3240938" cy="0"/>
          </a:xfrm>
          <a:prstGeom prst="line">
            <a:avLst/>
          </a:prstGeom>
          <a:ln w="12700">
            <a:solidFill>
              <a:srgbClr val="D9D9D9"/>
            </a:solidFill>
            <a:prstDash val="dash"/>
          </a:ln>
        </p:spPr>
      </p:cxnSp>
      <p:cxnSp>
        <p:nvCxnSpPr>
          <p:cNvPr id="17" name="Connector 16"/>
          <p:cNvCxnSpPr/>
          <p:nvPr/>
        </p:nvCxnSpPr>
        <p:spPr>
          <a:xfrm>
            <a:off x="685800" y="5193792"/>
            <a:ext cx="3240938" cy="0"/>
          </a:xfrm>
          <a:prstGeom prst="line">
            <a:avLst/>
          </a:prstGeom>
          <a:ln w="12700">
            <a:solidFill>
              <a:srgbClr val="D9D9D9"/>
            </a:solidFill>
            <a:prstDash val="dash"/>
          </a:ln>
        </p:spPr>
      </p:cxnSp>
      <p:cxnSp>
        <p:nvCxnSpPr>
          <p:cNvPr id="18" name="Connector 17"/>
          <p:cNvCxnSpPr/>
          <p:nvPr/>
        </p:nvCxnSpPr>
        <p:spPr>
          <a:xfrm>
            <a:off x="685800" y="5742432"/>
            <a:ext cx="3240938" cy="0"/>
          </a:xfrm>
          <a:prstGeom prst="line">
            <a:avLst/>
          </a:prstGeom>
          <a:ln w="12700">
            <a:solidFill>
              <a:srgbClr val="D9D9D9"/>
            </a:solidFill>
            <a:prstDash val="dash"/>
          </a:ln>
        </p:spPr>
      </p:cxnSp>
      <p:sp>
        <p:nvSpPr>
          <p:cNvPr id="19" name="Rounded Rectangle 18"/>
          <p:cNvSpPr/>
          <p:nvPr/>
        </p:nvSpPr>
        <p:spPr>
          <a:xfrm>
            <a:off x="4292498" y="2862072"/>
            <a:ext cx="3606698" cy="3429000"/>
          </a:xfrm>
          <a:prstGeom prst="roundRect">
            <a:avLst>
              <a:gd name="adj" fmla="val 5000"/>
            </a:avLst>
          </a:prstGeom>
          <a:solidFill>
            <a:srgbClr val="FFFFFF"/>
          </a:solidFill>
          <a:ln>
            <a:noFill/>
          </a:ln>
          <a:effectLst/>
        </p:spPr>
        <p:txBody>
          <a:bodyPr rtlCol="0" anchor="ctr"/>
          <a:lstStyle/>
          <a:p/>
        </p:txBody>
      </p:sp>
      <p:sp>
        <p:nvSpPr>
          <p:cNvPr id="20" name="Rounded Rectangle 19"/>
          <p:cNvSpPr/>
          <p:nvPr/>
        </p:nvSpPr>
        <p:spPr>
          <a:xfrm>
            <a:off x="4292498" y="2862072"/>
            <a:ext cx="3606698" cy="685800"/>
          </a:xfrm>
          <a:prstGeom prst="roundRect">
            <a:avLst>
              <a:gd name="adj" fmla="val 25000"/>
            </a:avLst>
          </a:prstGeom>
          <a:solidFill>
            <a:srgbClr val="4F4F4F"/>
          </a:solidFill>
          <a:ln>
            <a:noFill/>
          </a:ln>
          <a:effectLst/>
        </p:spPr>
        <p:txBody>
          <a:bodyPr rtlCol="0" anchor="ctr"/>
          <a:lstStyle/>
          <a:p/>
        </p:txBody>
      </p:sp>
      <p:sp>
        <p:nvSpPr>
          <p:cNvPr id="21" name="Rectangle 20"/>
          <p:cNvSpPr/>
          <p:nvPr/>
        </p:nvSpPr>
        <p:spPr>
          <a:xfrm>
            <a:off x="4292498" y="3204972"/>
            <a:ext cx="3606698" cy="342900"/>
          </a:xfrm>
          <a:prstGeom prst="rect">
            <a:avLst/>
          </a:prstGeom>
          <a:solidFill>
            <a:srgbClr val="4F4F4F"/>
          </a:solidFill>
          <a:ln>
            <a:noFill/>
          </a:ln>
          <a:effectLst/>
        </p:spPr>
        <p:txBody>
          <a:bodyPr rtlCol="0" anchor="ctr"/>
          <a:lstStyle/>
          <a:p/>
        </p:txBody>
      </p:sp>
      <p:sp>
        <p:nvSpPr>
          <p:cNvPr id="22" name="TextBox 21"/>
          <p:cNvSpPr txBox="1"/>
          <p:nvPr/>
        </p:nvSpPr>
        <p:spPr>
          <a:xfrm>
            <a:off x="4383938" y="2862072"/>
            <a:ext cx="3423818"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Dayandığı veri / kaynak</a:t>
            </a:r>
          </a:p>
        </p:txBody>
      </p:sp>
      <p:sp>
        <p:nvSpPr>
          <p:cNvPr id="23" name="Rounded Rectangle 22"/>
          <p:cNvSpPr/>
          <p:nvPr/>
        </p:nvSpPr>
        <p:spPr>
          <a:xfrm>
            <a:off x="4292498" y="2862072"/>
            <a:ext cx="3606698" cy="3429000"/>
          </a:xfrm>
          <a:prstGeom prst="roundRect">
            <a:avLst>
              <a:gd name="adj" fmla="val 5000"/>
            </a:avLst>
          </a:prstGeom>
          <a:noFill/>
          <a:ln w="12700">
            <a:solidFill>
              <a:srgbClr val="D9D9D9"/>
            </a:solidFill>
          </a:ln>
          <a:effectLst/>
        </p:spPr>
        <p:txBody>
          <a:bodyPr rtlCol="0" anchor="ctr"/>
          <a:lstStyle/>
          <a:p/>
        </p:txBody>
      </p:sp>
      <p:cxnSp>
        <p:nvCxnSpPr>
          <p:cNvPr id="24" name="Connector 23"/>
          <p:cNvCxnSpPr/>
          <p:nvPr/>
        </p:nvCxnSpPr>
        <p:spPr>
          <a:xfrm>
            <a:off x="4475378" y="4096512"/>
            <a:ext cx="3240938" cy="0"/>
          </a:xfrm>
          <a:prstGeom prst="line">
            <a:avLst/>
          </a:prstGeom>
          <a:ln w="12700">
            <a:solidFill>
              <a:srgbClr val="D9D9D9"/>
            </a:solidFill>
            <a:prstDash val="dash"/>
          </a:ln>
        </p:spPr>
      </p:cxnSp>
      <p:cxnSp>
        <p:nvCxnSpPr>
          <p:cNvPr id="25" name="Connector 24"/>
          <p:cNvCxnSpPr/>
          <p:nvPr/>
        </p:nvCxnSpPr>
        <p:spPr>
          <a:xfrm>
            <a:off x="4475378" y="4645152"/>
            <a:ext cx="3240938" cy="0"/>
          </a:xfrm>
          <a:prstGeom prst="line">
            <a:avLst/>
          </a:prstGeom>
          <a:ln w="12700">
            <a:solidFill>
              <a:srgbClr val="D9D9D9"/>
            </a:solidFill>
            <a:prstDash val="dash"/>
          </a:ln>
        </p:spPr>
      </p:cxnSp>
      <p:cxnSp>
        <p:nvCxnSpPr>
          <p:cNvPr id="26" name="Connector 25"/>
          <p:cNvCxnSpPr/>
          <p:nvPr/>
        </p:nvCxnSpPr>
        <p:spPr>
          <a:xfrm>
            <a:off x="4475378" y="5193792"/>
            <a:ext cx="3240938" cy="0"/>
          </a:xfrm>
          <a:prstGeom prst="line">
            <a:avLst/>
          </a:prstGeom>
          <a:ln w="12700">
            <a:solidFill>
              <a:srgbClr val="D9D9D9"/>
            </a:solidFill>
            <a:prstDash val="dash"/>
          </a:ln>
        </p:spPr>
      </p:cxnSp>
      <p:cxnSp>
        <p:nvCxnSpPr>
          <p:cNvPr id="27" name="Connector 26"/>
          <p:cNvCxnSpPr/>
          <p:nvPr/>
        </p:nvCxnSpPr>
        <p:spPr>
          <a:xfrm>
            <a:off x="4475378" y="5742432"/>
            <a:ext cx="3240938" cy="0"/>
          </a:xfrm>
          <a:prstGeom prst="line">
            <a:avLst/>
          </a:prstGeom>
          <a:ln w="12700">
            <a:solidFill>
              <a:srgbClr val="D9D9D9"/>
            </a:solidFill>
            <a:prstDash val="dash"/>
          </a:ln>
        </p:spPr>
      </p:cxnSp>
      <p:sp>
        <p:nvSpPr>
          <p:cNvPr id="28" name="Rounded Rectangle 27"/>
          <p:cNvSpPr/>
          <p:nvPr/>
        </p:nvSpPr>
        <p:spPr>
          <a:xfrm>
            <a:off x="8082076" y="2862072"/>
            <a:ext cx="3606698" cy="3429000"/>
          </a:xfrm>
          <a:prstGeom prst="roundRect">
            <a:avLst>
              <a:gd name="adj" fmla="val 5000"/>
            </a:avLst>
          </a:prstGeom>
          <a:solidFill>
            <a:srgbClr val="FFFFFF"/>
          </a:solidFill>
          <a:ln>
            <a:noFill/>
          </a:ln>
          <a:effectLst/>
        </p:spPr>
        <p:txBody>
          <a:bodyPr rtlCol="0" anchor="ctr"/>
          <a:lstStyle/>
          <a:p/>
        </p:txBody>
      </p:sp>
      <p:sp>
        <p:nvSpPr>
          <p:cNvPr id="29" name="Rounded Rectangle 28"/>
          <p:cNvSpPr/>
          <p:nvPr/>
        </p:nvSpPr>
        <p:spPr>
          <a:xfrm>
            <a:off x="8082076" y="2862072"/>
            <a:ext cx="3606698" cy="685800"/>
          </a:xfrm>
          <a:prstGeom prst="roundRect">
            <a:avLst>
              <a:gd name="adj" fmla="val 25000"/>
            </a:avLst>
          </a:prstGeom>
          <a:solidFill>
            <a:srgbClr val="D3373A"/>
          </a:solidFill>
          <a:ln>
            <a:noFill/>
          </a:ln>
          <a:effectLst/>
        </p:spPr>
        <p:txBody>
          <a:bodyPr rtlCol="0" anchor="ctr"/>
          <a:lstStyle/>
          <a:p/>
        </p:txBody>
      </p:sp>
      <p:sp>
        <p:nvSpPr>
          <p:cNvPr id="30" name="Rectangle 29"/>
          <p:cNvSpPr/>
          <p:nvPr/>
        </p:nvSpPr>
        <p:spPr>
          <a:xfrm>
            <a:off x="8082076" y="3204972"/>
            <a:ext cx="3606698" cy="342900"/>
          </a:xfrm>
          <a:prstGeom prst="rect">
            <a:avLst/>
          </a:prstGeom>
          <a:solidFill>
            <a:srgbClr val="D3373A"/>
          </a:solidFill>
          <a:ln>
            <a:noFill/>
          </a:ln>
          <a:effectLst/>
        </p:spPr>
        <p:txBody>
          <a:bodyPr rtlCol="0" anchor="ctr"/>
          <a:lstStyle/>
          <a:p/>
        </p:txBody>
      </p:sp>
      <p:sp>
        <p:nvSpPr>
          <p:cNvPr id="31" name="TextBox 30"/>
          <p:cNvSpPr txBox="1"/>
          <p:nvPr/>
        </p:nvSpPr>
        <p:spPr>
          <a:xfrm>
            <a:off x="8173516" y="2862072"/>
            <a:ext cx="3423818" cy="6858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Bizi nasıl etkiler?</a:t>
            </a:r>
          </a:p>
        </p:txBody>
      </p:sp>
      <p:sp>
        <p:nvSpPr>
          <p:cNvPr id="32" name="Rounded Rectangle 31"/>
          <p:cNvSpPr/>
          <p:nvPr/>
        </p:nvSpPr>
        <p:spPr>
          <a:xfrm>
            <a:off x="8082076" y="2862072"/>
            <a:ext cx="3606698" cy="3429000"/>
          </a:xfrm>
          <a:prstGeom prst="roundRect">
            <a:avLst>
              <a:gd name="adj" fmla="val 5000"/>
            </a:avLst>
          </a:prstGeom>
          <a:noFill/>
          <a:ln w="12700">
            <a:solidFill>
              <a:srgbClr val="D9D9D9"/>
            </a:solidFill>
          </a:ln>
          <a:effectLst/>
        </p:spPr>
        <p:txBody>
          <a:bodyPr rtlCol="0" anchor="ctr"/>
          <a:lstStyle/>
          <a:p/>
        </p:txBody>
      </p:sp>
      <p:cxnSp>
        <p:nvCxnSpPr>
          <p:cNvPr id="33" name="Connector 32"/>
          <p:cNvCxnSpPr/>
          <p:nvPr/>
        </p:nvCxnSpPr>
        <p:spPr>
          <a:xfrm>
            <a:off x="8264956" y="4096512"/>
            <a:ext cx="3240938" cy="0"/>
          </a:xfrm>
          <a:prstGeom prst="line">
            <a:avLst/>
          </a:prstGeom>
          <a:ln w="12700">
            <a:solidFill>
              <a:srgbClr val="D9D9D9"/>
            </a:solidFill>
            <a:prstDash val="dash"/>
          </a:ln>
        </p:spPr>
      </p:cxnSp>
      <p:cxnSp>
        <p:nvCxnSpPr>
          <p:cNvPr id="34" name="Connector 33"/>
          <p:cNvCxnSpPr/>
          <p:nvPr/>
        </p:nvCxnSpPr>
        <p:spPr>
          <a:xfrm>
            <a:off x="8264956" y="4645152"/>
            <a:ext cx="3240938" cy="0"/>
          </a:xfrm>
          <a:prstGeom prst="line">
            <a:avLst/>
          </a:prstGeom>
          <a:ln w="12700">
            <a:solidFill>
              <a:srgbClr val="D9D9D9"/>
            </a:solidFill>
            <a:prstDash val="dash"/>
          </a:ln>
        </p:spPr>
      </p:cxnSp>
      <p:cxnSp>
        <p:nvCxnSpPr>
          <p:cNvPr id="35" name="Connector 34"/>
          <p:cNvCxnSpPr/>
          <p:nvPr/>
        </p:nvCxnSpPr>
        <p:spPr>
          <a:xfrm>
            <a:off x="8264956" y="5193792"/>
            <a:ext cx="3240938" cy="0"/>
          </a:xfrm>
          <a:prstGeom prst="line">
            <a:avLst/>
          </a:prstGeom>
          <a:ln w="12700">
            <a:solidFill>
              <a:srgbClr val="D9D9D9"/>
            </a:solidFill>
            <a:prstDash val="dash"/>
          </a:ln>
        </p:spPr>
      </p:cxnSp>
      <p:cxnSp>
        <p:nvCxnSpPr>
          <p:cNvPr id="36" name="Connector 35"/>
          <p:cNvCxnSpPr/>
          <p:nvPr/>
        </p:nvCxnSpPr>
        <p:spPr>
          <a:xfrm>
            <a:off x="8264956" y="5742432"/>
            <a:ext cx="3240938" cy="0"/>
          </a:xfrm>
          <a:prstGeom prst="line">
            <a:avLst/>
          </a:prstGeom>
          <a:ln w="12700">
            <a:solidFill>
              <a:srgbClr val="D9D9D9"/>
            </a:solidFill>
            <a:prstDash val="dash"/>
          </a:ln>
        </p:spPr>
      </p:cxn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150 / 217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Öngörü 1: sıcaklık</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ÖNGÖRÜLER</a:t>
            </a:r>
          </a:p>
        </p:txBody>
      </p:sp>
      <p:sp>
        <p:nvSpPr>
          <p:cNvPr id="6" name="Rounded Rectangle 5"/>
          <p:cNvSpPr/>
          <p:nvPr/>
        </p:nvSpPr>
        <p:spPr>
          <a:xfrm>
            <a:off x="502920" y="1216152"/>
            <a:ext cx="6903720" cy="201168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2011680"/>
          </a:xfrm>
          <a:prstGeom prst="rect">
            <a:avLst/>
          </a:prstGeom>
          <a:solidFill>
            <a:srgbClr val="D3373A"/>
          </a:solidFill>
          <a:ln>
            <a:noFill/>
          </a:ln>
          <a:effectLst/>
        </p:spPr>
        <p:txBody>
          <a:bodyPr rtlCol="0" anchor="ctr"/>
          <a:lstStyle/>
          <a:p/>
        </p:txBody>
      </p:sp>
      <p:sp>
        <p:nvSpPr>
          <p:cNvPr id="8" name="TextBox 7"/>
          <p:cNvSpPr txBox="1"/>
          <p:nvPr/>
        </p:nvSpPr>
        <p:spPr>
          <a:xfrm>
            <a:off x="777240" y="1216152"/>
            <a:ext cx="6492240" cy="201168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Yapılan çalışmalara rağmen bugün gelinen noktada atmosferdeki sera gazı ve aerosol miktarları 2000 yılı düzeyinde tutulsa bile sera gazlarının etkisiyle küresel sıcaklığın her on yıl için 0,1 °C artacağı hesaplanmaktadır.</a:t>
            </a:r>
          </a:p>
        </p:txBody>
      </p:sp>
      <p:sp>
        <p:nvSpPr>
          <p:cNvPr id="9" name="Rounded Rectangle 8"/>
          <p:cNvSpPr/>
          <p:nvPr/>
        </p:nvSpPr>
        <p:spPr>
          <a:xfrm>
            <a:off x="502920" y="3364992"/>
            <a:ext cx="6903720" cy="1600200"/>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502920" y="3364992"/>
            <a:ext cx="118872" cy="1600200"/>
          </a:xfrm>
          <a:prstGeom prst="rect">
            <a:avLst/>
          </a:prstGeom>
          <a:solidFill>
            <a:srgbClr val="D3373A"/>
          </a:solidFill>
          <a:ln>
            <a:noFill/>
          </a:ln>
          <a:effectLst/>
        </p:spPr>
        <p:txBody>
          <a:bodyPr rtlCol="0" anchor="ctr"/>
          <a:lstStyle/>
          <a:p/>
        </p:txBody>
      </p:sp>
      <p:sp>
        <p:nvSpPr>
          <p:cNvPr id="11" name="TextBox 10"/>
          <p:cNvSpPr txBox="1"/>
          <p:nvPr/>
        </p:nvSpPr>
        <p:spPr>
          <a:xfrm>
            <a:off x="777240" y="3364992"/>
            <a:ext cx="6492240" cy="160020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Türkiye ve çevresinin ise 2071-2080 yılları arasındaki sıcaklık ortalamasının 1961-1990 yılları arasındaki sıcaklık ortalamasından yaklaşık 4-5 °C daha fazla olacağı tahmin edilmektedir.</a:t>
            </a:r>
          </a:p>
        </p:txBody>
      </p:sp>
      <p:sp>
        <p:nvSpPr>
          <p:cNvPr id="12" name="Rounded Rectangle 11"/>
          <p:cNvSpPr/>
          <p:nvPr/>
        </p:nvSpPr>
        <p:spPr>
          <a:xfrm>
            <a:off x="502920" y="5148071"/>
            <a:ext cx="6903720" cy="1097280"/>
          </a:xfrm>
          <a:prstGeom prst="roundRect">
            <a:avLst>
              <a:gd name="adj" fmla="val 8000"/>
            </a:avLst>
          </a:prstGeom>
          <a:solidFill>
            <a:srgbClr val="F0F0F0"/>
          </a:solidFill>
          <a:ln>
            <a:noFill/>
          </a:ln>
          <a:effectLst/>
        </p:spPr>
        <p:txBody>
          <a:bodyPr rtlCol="0" anchor="ctr"/>
          <a:lstStyle/>
          <a:p/>
        </p:txBody>
      </p:sp>
      <p:sp>
        <p:nvSpPr>
          <p:cNvPr id="13" name="Rectangle 12"/>
          <p:cNvSpPr/>
          <p:nvPr/>
        </p:nvSpPr>
        <p:spPr>
          <a:xfrm>
            <a:off x="502920" y="5148071"/>
            <a:ext cx="118872" cy="1097280"/>
          </a:xfrm>
          <a:prstGeom prst="rect">
            <a:avLst/>
          </a:prstGeom>
          <a:solidFill>
            <a:srgbClr val="4F4F4F"/>
          </a:solidFill>
          <a:ln>
            <a:noFill/>
          </a:ln>
          <a:effectLst/>
        </p:spPr>
        <p:txBody>
          <a:bodyPr rtlCol="0" anchor="ctr"/>
          <a:lstStyle/>
          <a:p/>
        </p:txBody>
      </p:sp>
      <p:sp>
        <p:nvSpPr>
          <p:cNvPr id="14" name="TextBox 13"/>
          <p:cNvSpPr txBox="1"/>
          <p:nvPr/>
        </p:nvSpPr>
        <p:spPr>
          <a:xfrm>
            <a:off x="777240" y="5148071"/>
            <a:ext cx="6492240" cy="109728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Bilim insanları tarafından Orta Asya’nın kuzey kesimleri ile Kuzey Amerika’nın yeryüzünde en çok ısınan bölgeler olacağı belirtilmektedir.</a:t>
            </a:r>
          </a:p>
        </p:txBody>
      </p:sp>
      <p:sp>
        <p:nvSpPr>
          <p:cNvPr id="15" name="Rounded Rectangle 14"/>
          <p:cNvSpPr/>
          <p:nvPr/>
        </p:nvSpPr>
        <p:spPr>
          <a:xfrm>
            <a:off x="7680960" y="1216152"/>
            <a:ext cx="4007815" cy="1691640"/>
          </a:xfrm>
          <a:prstGeom prst="roundRect">
            <a:avLst>
              <a:gd name="adj" fmla="val 8000"/>
            </a:avLst>
          </a:prstGeom>
          <a:solidFill>
            <a:srgbClr val="FFFFFF"/>
          </a:solidFill>
          <a:ln w="31750">
            <a:solidFill>
              <a:srgbClr val="D3373A"/>
            </a:solidFill>
          </a:ln>
          <a:effectLst/>
        </p:spPr>
        <p:txBody>
          <a:bodyPr rtlCol="0" anchor="ctr"/>
          <a:lstStyle/>
          <a:p/>
        </p:txBody>
      </p:sp>
      <p:sp>
        <p:nvSpPr>
          <p:cNvPr id="16" name="TextBox 15"/>
          <p:cNvSpPr txBox="1"/>
          <p:nvPr/>
        </p:nvSpPr>
        <p:spPr>
          <a:xfrm>
            <a:off x="7772400" y="1271016"/>
            <a:ext cx="3824935" cy="778154"/>
          </a:xfrm>
          <a:prstGeom prst="rect">
            <a:avLst/>
          </a:prstGeom>
          <a:noFill/>
        </p:spPr>
        <p:txBody>
          <a:bodyPr wrap="square" anchor="ctr" lIns="73152" rIns="73152" tIns="0" bIns="0">
            <a:noAutofit/>
          </a:bodyPr>
          <a:lstStyle/>
          <a:p>
            <a:pPr algn="ctr">
              <a:spcBef>
                <a:spcPts val="0"/>
              </a:spcBef>
              <a:spcAft>
                <a:spcPts val="0"/>
              </a:spcAft>
            </a:pPr>
            <a:r>
              <a:rPr lang="tr-TR" sz="4400" b="1" i="0">
                <a:solidFill>
                  <a:srgbClr val="D3373A"/>
                </a:solidFill>
                <a:latin typeface="Calibri"/>
              </a:rPr>
              <a:t>+0,1 °C</a:t>
            </a:r>
          </a:p>
        </p:txBody>
      </p:sp>
      <p:sp>
        <p:nvSpPr>
          <p:cNvPr id="17" name="TextBox 16"/>
          <p:cNvSpPr txBox="1"/>
          <p:nvPr/>
        </p:nvSpPr>
        <p:spPr>
          <a:xfrm>
            <a:off x="7790688" y="2061972"/>
            <a:ext cx="3788359" cy="79507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her on yılda · dünya geneli</a:t>
            </a:r>
          </a:p>
        </p:txBody>
      </p:sp>
      <p:sp>
        <p:nvSpPr>
          <p:cNvPr id="18" name="Rounded Rectangle 17"/>
          <p:cNvSpPr/>
          <p:nvPr/>
        </p:nvSpPr>
        <p:spPr>
          <a:xfrm>
            <a:off x="7680960" y="3044951"/>
            <a:ext cx="4007815" cy="1691640"/>
          </a:xfrm>
          <a:prstGeom prst="roundRect">
            <a:avLst>
              <a:gd name="adj" fmla="val 8000"/>
            </a:avLst>
          </a:prstGeom>
          <a:solidFill>
            <a:srgbClr val="FFFFFF"/>
          </a:solidFill>
          <a:ln w="31750">
            <a:solidFill>
              <a:srgbClr val="D3373A"/>
            </a:solidFill>
          </a:ln>
          <a:effectLst/>
        </p:spPr>
        <p:txBody>
          <a:bodyPr rtlCol="0" anchor="ctr"/>
          <a:lstStyle/>
          <a:p/>
        </p:txBody>
      </p:sp>
      <p:sp>
        <p:nvSpPr>
          <p:cNvPr id="19" name="TextBox 18"/>
          <p:cNvSpPr txBox="1"/>
          <p:nvPr/>
        </p:nvSpPr>
        <p:spPr>
          <a:xfrm>
            <a:off x="7772400" y="3099815"/>
            <a:ext cx="3824935" cy="778154"/>
          </a:xfrm>
          <a:prstGeom prst="rect">
            <a:avLst/>
          </a:prstGeom>
          <a:noFill/>
        </p:spPr>
        <p:txBody>
          <a:bodyPr wrap="square" anchor="ctr" lIns="73152" rIns="73152" tIns="0" bIns="0">
            <a:noAutofit/>
          </a:bodyPr>
          <a:lstStyle/>
          <a:p>
            <a:pPr algn="ctr">
              <a:spcBef>
                <a:spcPts val="0"/>
              </a:spcBef>
              <a:spcAft>
                <a:spcPts val="0"/>
              </a:spcAft>
            </a:pPr>
            <a:r>
              <a:rPr lang="tr-TR" sz="4400" b="1" i="0">
                <a:solidFill>
                  <a:srgbClr val="D3373A"/>
                </a:solidFill>
                <a:latin typeface="Calibri"/>
              </a:rPr>
              <a:t>4-5 °C</a:t>
            </a:r>
          </a:p>
        </p:txBody>
      </p:sp>
      <p:sp>
        <p:nvSpPr>
          <p:cNvPr id="20" name="TextBox 19"/>
          <p:cNvSpPr txBox="1"/>
          <p:nvPr/>
        </p:nvSpPr>
        <p:spPr>
          <a:xfrm>
            <a:off x="7790688" y="3890771"/>
            <a:ext cx="3788359" cy="79507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Türkiye ve çevresi: 2071-2080 ortalaması, 1961-1990'a göre</a:t>
            </a:r>
          </a:p>
        </p:txBody>
      </p:sp>
      <p:sp>
        <p:nvSpPr>
          <p:cNvPr id="21" name="Rounded Rectangle 20"/>
          <p:cNvSpPr/>
          <p:nvPr/>
        </p:nvSpPr>
        <p:spPr>
          <a:xfrm>
            <a:off x="7680960" y="4919471"/>
            <a:ext cx="4007815" cy="13258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Bu hızla bir yüzyılda kaç derece eder?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151 / 217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Öngörü 2: kuraklık ve yağış</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ÖNGÖRÜLER</a:t>
            </a:r>
          </a:p>
        </p:txBody>
      </p:sp>
      <p:pic>
        <p:nvPicPr>
          <p:cNvPr id="6" name="Picture 5" descr="h19_harita313_s119.jpg"/>
          <p:cNvPicPr>
            <a:picLocks noChangeAspect="1"/>
          </p:cNvPicPr>
          <p:nvPr/>
        </p:nvPicPr>
        <p:blipFill>
          <a:blip r:embed="rId3"/>
          <a:stretch>
            <a:fillRect/>
          </a:stretch>
        </p:blipFill>
        <p:spPr>
          <a:xfrm>
            <a:off x="502920" y="1216152"/>
            <a:ext cx="6172200" cy="3213005"/>
          </a:xfrm>
          <a:prstGeom prst="rect">
            <a:avLst/>
          </a:prstGeom>
          <a:ln w="9525">
            <a:solidFill>
              <a:srgbClr val="D9D9D9"/>
            </a:solidFill>
          </a:ln>
        </p:spPr>
      </p:pic>
      <p:sp>
        <p:nvSpPr>
          <p:cNvPr id="7" name="Rounded Rectangle 6"/>
          <p:cNvSpPr/>
          <p:nvPr/>
        </p:nvSpPr>
        <p:spPr>
          <a:xfrm>
            <a:off x="3459371" y="1236291"/>
            <a:ext cx="1828800" cy="365760"/>
          </a:xfrm>
          <a:prstGeom prst="roundRect">
            <a:avLst>
              <a:gd name="adj" fmla="val 30000"/>
            </a:avLst>
          </a:prstGeom>
          <a:solidFill>
            <a:srgbClr val="1F5F9E"/>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Karadeniz: yağış ↑</a:t>
            </a:r>
          </a:p>
        </p:txBody>
      </p:sp>
      <p:sp>
        <p:nvSpPr>
          <p:cNvPr id="8" name="Rounded Rectangle 7"/>
          <p:cNvSpPr/>
          <p:nvPr/>
        </p:nvSpPr>
        <p:spPr>
          <a:xfrm>
            <a:off x="725968" y="4025603"/>
            <a:ext cx="1828800" cy="365760"/>
          </a:xfrm>
          <a:prstGeom prst="roundRect">
            <a:avLst>
              <a:gd name="adj" fmla="val 30000"/>
            </a:avLst>
          </a:prstGeom>
          <a:solidFill>
            <a:srgbClr val="D3373A"/>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450" b="1" i="0">
                <a:solidFill>
                  <a:srgbClr val="FFFFFF"/>
                </a:solidFill>
                <a:latin typeface="Calibri"/>
              </a:rPr>
              <a:t>Ege-Akdeniz: yağış ↓</a:t>
            </a:r>
          </a:p>
        </p:txBody>
      </p:sp>
      <p:sp>
        <p:nvSpPr>
          <p:cNvPr id="9" name="TextBox 8"/>
          <p:cNvSpPr txBox="1"/>
          <p:nvPr/>
        </p:nvSpPr>
        <p:spPr>
          <a:xfrm>
            <a:off x="502920" y="4474877"/>
            <a:ext cx="61722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3.13: Türkiye iklim türleri haritası (s. 119) · işaretler sunuma aittir</a:t>
            </a:r>
          </a:p>
        </p:txBody>
      </p:sp>
      <p:sp>
        <p:nvSpPr>
          <p:cNvPr id="10" name="Rectangle 9"/>
          <p:cNvSpPr/>
          <p:nvPr/>
        </p:nvSpPr>
        <p:spPr>
          <a:xfrm>
            <a:off x="502920" y="4913789"/>
            <a:ext cx="384048" cy="274320"/>
          </a:xfrm>
          <a:prstGeom prst="rect">
            <a:avLst/>
          </a:prstGeom>
          <a:solidFill>
            <a:srgbClr val="48C2F0"/>
          </a:solidFill>
          <a:ln w="9525">
            <a:solidFill>
              <a:srgbClr val="D9D9D9"/>
            </a:solidFill>
          </a:ln>
          <a:effectLst/>
        </p:spPr>
        <p:txBody>
          <a:bodyPr rtlCol="0" anchor="ctr"/>
          <a:lstStyle/>
          <a:p/>
        </p:txBody>
      </p:sp>
      <p:sp>
        <p:nvSpPr>
          <p:cNvPr id="11" name="TextBox 10"/>
          <p:cNvSpPr txBox="1"/>
          <p:nvPr/>
        </p:nvSpPr>
        <p:spPr>
          <a:xfrm>
            <a:off x="941832" y="4840637"/>
            <a:ext cx="1645920" cy="420624"/>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Akdeniz iklimi</a:t>
            </a:r>
          </a:p>
        </p:txBody>
      </p:sp>
      <p:sp>
        <p:nvSpPr>
          <p:cNvPr id="12" name="Rectangle 11"/>
          <p:cNvSpPr/>
          <p:nvPr/>
        </p:nvSpPr>
        <p:spPr>
          <a:xfrm>
            <a:off x="2560320" y="4913789"/>
            <a:ext cx="384048" cy="274320"/>
          </a:xfrm>
          <a:prstGeom prst="rect">
            <a:avLst/>
          </a:prstGeom>
          <a:solidFill>
            <a:srgbClr val="107E46"/>
          </a:solidFill>
          <a:ln w="9525">
            <a:solidFill>
              <a:srgbClr val="D9D9D9"/>
            </a:solidFill>
          </a:ln>
          <a:effectLst/>
        </p:spPr>
        <p:txBody>
          <a:bodyPr rtlCol="0" anchor="ctr"/>
          <a:lstStyle/>
          <a:p/>
        </p:txBody>
      </p:sp>
      <p:sp>
        <p:nvSpPr>
          <p:cNvPr id="13" name="TextBox 12"/>
          <p:cNvSpPr txBox="1"/>
          <p:nvPr/>
        </p:nvSpPr>
        <p:spPr>
          <a:xfrm>
            <a:off x="2999232" y="4840637"/>
            <a:ext cx="1645920" cy="420624"/>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Karadeniz iklimi</a:t>
            </a:r>
          </a:p>
        </p:txBody>
      </p:sp>
      <p:sp>
        <p:nvSpPr>
          <p:cNvPr id="14" name="Rectangle 13"/>
          <p:cNvSpPr/>
          <p:nvPr/>
        </p:nvSpPr>
        <p:spPr>
          <a:xfrm>
            <a:off x="4617720" y="4913789"/>
            <a:ext cx="384048" cy="274320"/>
          </a:xfrm>
          <a:prstGeom prst="rect">
            <a:avLst/>
          </a:prstGeom>
          <a:solidFill>
            <a:srgbClr val="ECE818"/>
          </a:solidFill>
          <a:ln w="9525">
            <a:solidFill>
              <a:srgbClr val="D9D9D9"/>
            </a:solidFill>
          </a:ln>
          <a:effectLst/>
        </p:spPr>
        <p:txBody>
          <a:bodyPr rtlCol="0" anchor="ctr"/>
          <a:lstStyle/>
          <a:p/>
        </p:txBody>
      </p:sp>
      <p:sp>
        <p:nvSpPr>
          <p:cNvPr id="15" name="TextBox 14"/>
          <p:cNvSpPr txBox="1"/>
          <p:nvPr/>
        </p:nvSpPr>
        <p:spPr>
          <a:xfrm>
            <a:off x="5056632" y="4840637"/>
            <a:ext cx="1645920" cy="420624"/>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Karasal iklim</a:t>
            </a:r>
          </a:p>
        </p:txBody>
      </p:sp>
      <p:sp>
        <p:nvSpPr>
          <p:cNvPr id="16" name="Rounded Rectangle 15"/>
          <p:cNvSpPr/>
          <p:nvPr/>
        </p:nvSpPr>
        <p:spPr>
          <a:xfrm>
            <a:off x="6903720" y="1216152"/>
            <a:ext cx="4785055" cy="2148840"/>
          </a:xfrm>
          <a:prstGeom prst="roundRect">
            <a:avLst>
              <a:gd name="adj" fmla="val 8000"/>
            </a:avLst>
          </a:prstGeom>
          <a:solidFill>
            <a:srgbClr val="F0F0F0"/>
          </a:solidFill>
          <a:ln>
            <a:noFill/>
          </a:ln>
          <a:effectLst/>
        </p:spPr>
        <p:txBody>
          <a:bodyPr rtlCol="0" anchor="ctr"/>
          <a:lstStyle/>
          <a:p/>
        </p:txBody>
      </p:sp>
      <p:sp>
        <p:nvSpPr>
          <p:cNvPr id="17" name="Rectangle 16"/>
          <p:cNvSpPr/>
          <p:nvPr/>
        </p:nvSpPr>
        <p:spPr>
          <a:xfrm>
            <a:off x="6903720" y="1216152"/>
            <a:ext cx="118872" cy="2148840"/>
          </a:xfrm>
          <a:prstGeom prst="rect">
            <a:avLst/>
          </a:prstGeom>
          <a:solidFill>
            <a:srgbClr val="D3373A"/>
          </a:solidFill>
          <a:ln>
            <a:noFill/>
          </a:ln>
          <a:effectLst/>
        </p:spPr>
        <p:txBody>
          <a:bodyPr rtlCol="0" anchor="ctr"/>
          <a:lstStyle/>
          <a:p/>
        </p:txBody>
      </p:sp>
      <p:sp>
        <p:nvSpPr>
          <p:cNvPr id="18" name="TextBox 17"/>
          <p:cNvSpPr txBox="1"/>
          <p:nvPr/>
        </p:nvSpPr>
        <p:spPr>
          <a:xfrm>
            <a:off x="7178040" y="1216152"/>
            <a:ext cx="4373575" cy="214884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2080 yılına kadar Türkiye’nin Ege ve Akdeniz kıyılarında yağış miktarının azalacağı buna karşın Karadeniz kıyılarında artacağı belirtilmektedir.</a:t>
            </a:r>
          </a:p>
        </p:txBody>
      </p:sp>
      <p:sp>
        <p:nvSpPr>
          <p:cNvPr id="19" name="Rounded Rectangle 18"/>
          <p:cNvSpPr/>
          <p:nvPr/>
        </p:nvSpPr>
        <p:spPr>
          <a:xfrm>
            <a:off x="6903720" y="3502152"/>
            <a:ext cx="4785055" cy="2743200"/>
          </a:xfrm>
          <a:prstGeom prst="roundRect">
            <a:avLst>
              <a:gd name="adj" fmla="val 8000"/>
            </a:avLst>
          </a:prstGeom>
          <a:solidFill>
            <a:srgbClr val="F0F0F0"/>
          </a:solidFill>
          <a:ln>
            <a:noFill/>
          </a:ln>
          <a:effectLst/>
        </p:spPr>
        <p:txBody>
          <a:bodyPr rtlCol="0" anchor="ctr"/>
          <a:lstStyle/>
          <a:p/>
        </p:txBody>
      </p:sp>
      <p:sp>
        <p:nvSpPr>
          <p:cNvPr id="20" name="Rectangle 19"/>
          <p:cNvSpPr/>
          <p:nvPr/>
        </p:nvSpPr>
        <p:spPr>
          <a:xfrm>
            <a:off x="6903720" y="3502152"/>
            <a:ext cx="118872" cy="2743200"/>
          </a:xfrm>
          <a:prstGeom prst="rect">
            <a:avLst/>
          </a:prstGeom>
          <a:solidFill>
            <a:srgbClr val="4F4F4F"/>
          </a:solidFill>
          <a:ln>
            <a:noFill/>
          </a:ln>
          <a:effectLst/>
        </p:spPr>
        <p:txBody>
          <a:bodyPr rtlCol="0" anchor="ctr"/>
          <a:lstStyle/>
          <a:p/>
        </p:txBody>
      </p:sp>
      <p:sp>
        <p:nvSpPr>
          <p:cNvPr id="21" name="TextBox 20"/>
          <p:cNvSpPr txBox="1"/>
          <p:nvPr/>
        </p:nvSpPr>
        <p:spPr>
          <a:xfrm>
            <a:off x="7178040" y="3502152"/>
            <a:ext cx="4373575" cy="2743200"/>
          </a:xfrm>
          <a:prstGeom prst="rect">
            <a:avLst/>
          </a:prstGeom>
          <a:noFill/>
        </p:spPr>
        <p:txBody>
          <a:bodyPr wrap="square" anchor="ctr" lIns="73152" rIns="73152" tIns="36576" bIns="36576">
            <a:noAutofit/>
          </a:bodyPr>
          <a:lstStyle/>
          <a:p>
            <a:pPr algn="l">
              <a:spcBef>
                <a:spcPts val="0"/>
              </a:spcBef>
              <a:spcAft>
                <a:spcPts val="600"/>
              </a:spcAft>
            </a:pPr>
            <a:r>
              <a:rPr lang="tr-TR" sz="1900" b="0" i="0">
                <a:solidFill>
                  <a:srgbClr val="262626"/>
                </a:solidFill>
                <a:latin typeface="Calibri"/>
              </a:rPr>
              <a:t>Hükûmetler Arası İklim Değişikliği Paneli (IPCC) raporuna göre 2080 yılında Afrika kıtasında kurak ve yarı kurak bölgelerin %5-%8 arasında genişleyeceği…</a:t>
            </a:r>
          </a:p>
          <a:p>
            <a:pPr algn="l">
              <a:spcBef>
                <a:spcPts val="0"/>
              </a:spcBef>
              <a:spcAft>
                <a:spcPts val="0"/>
              </a:spcAft>
            </a:pPr>
            <a:r>
              <a:rPr lang="tr-TR" sz="1900" b="0" i="0">
                <a:solidFill>
                  <a:srgbClr val="262626"/>
                </a:solidFill>
                <a:latin typeface="Calibri"/>
              </a:rPr>
              <a:t>…nem isteği yüksek bitkilerin ortadan kalkmasına, bunların yerine sıcaklığa dayanıklı bitki türlerinin yayılmasına neden olacağı vurgulanmaktadır.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 127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152 / 217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Öngörü 3: deniz seviyesi</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ÖNGÖRÜLER</a:t>
            </a:r>
          </a:p>
        </p:txBody>
      </p:sp>
      <p:pic>
        <p:nvPicPr>
          <p:cNvPr id="6" name="Picture 5" descr="h19_maldiv_s127.jpg"/>
          <p:cNvPicPr>
            <a:picLocks noChangeAspect="1"/>
          </p:cNvPicPr>
          <p:nvPr/>
        </p:nvPicPr>
        <p:blipFill>
          <a:blip r:embed="rId3"/>
          <a:stretch>
            <a:fillRect/>
          </a:stretch>
        </p:blipFill>
        <p:spPr>
          <a:xfrm>
            <a:off x="502920" y="1230315"/>
            <a:ext cx="5943600" cy="3766433"/>
          </a:xfrm>
          <a:prstGeom prst="rect">
            <a:avLst/>
          </a:prstGeom>
          <a:ln w="9525">
            <a:solidFill>
              <a:srgbClr val="D9D9D9"/>
            </a:solidFill>
          </a:ln>
        </p:spPr>
      </p:pic>
      <p:sp>
        <p:nvSpPr>
          <p:cNvPr id="7" name="TextBox 6"/>
          <p:cNvSpPr txBox="1"/>
          <p:nvPr/>
        </p:nvSpPr>
        <p:spPr>
          <a:xfrm>
            <a:off x="502920" y="5056632"/>
            <a:ext cx="5943600" cy="685800"/>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767676"/>
                </a:solidFill>
                <a:latin typeface="Calibri"/>
              </a:rPr>
              <a:t>Görsel 3.36 · İklim değişikliğine bağlı olarak deniz altında kalacağı öngörülen bir Maldiv adası</a:t>
            </a:r>
          </a:p>
        </p:txBody>
      </p:sp>
      <p:sp>
        <p:nvSpPr>
          <p:cNvPr id="8" name="Rounded Rectangle 7"/>
          <p:cNvSpPr/>
          <p:nvPr/>
        </p:nvSpPr>
        <p:spPr>
          <a:xfrm>
            <a:off x="6720840" y="1216152"/>
            <a:ext cx="2392527" cy="1417320"/>
          </a:xfrm>
          <a:prstGeom prst="roundRect">
            <a:avLst>
              <a:gd name="adj" fmla="val 8000"/>
            </a:avLst>
          </a:prstGeom>
          <a:solidFill>
            <a:srgbClr val="FFFFFF"/>
          </a:solidFill>
          <a:ln w="31750">
            <a:solidFill>
              <a:srgbClr val="D3373A"/>
            </a:solidFill>
          </a:ln>
          <a:effectLst/>
        </p:spPr>
        <p:txBody>
          <a:bodyPr rtlCol="0" anchor="ctr"/>
          <a:lstStyle/>
          <a:p/>
        </p:txBody>
      </p:sp>
      <p:sp>
        <p:nvSpPr>
          <p:cNvPr id="9" name="TextBox 8"/>
          <p:cNvSpPr txBox="1"/>
          <p:nvPr/>
        </p:nvSpPr>
        <p:spPr>
          <a:xfrm>
            <a:off x="6812280" y="1271016"/>
            <a:ext cx="2209647" cy="651967"/>
          </a:xfrm>
          <a:prstGeom prst="rect">
            <a:avLst/>
          </a:prstGeom>
          <a:noFill/>
        </p:spPr>
        <p:txBody>
          <a:bodyPr wrap="square" anchor="ctr" lIns="73152" rIns="73152" tIns="0" bIns="0">
            <a:noAutofit/>
          </a:bodyPr>
          <a:lstStyle/>
          <a:p>
            <a:pPr algn="ctr">
              <a:spcBef>
                <a:spcPts val="0"/>
              </a:spcBef>
              <a:spcAft>
                <a:spcPts val="0"/>
              </a:spcAft>
            </a:pPr>
            <a:r>
              <a:rPr lang="tr-TR" sz="3000" b="1" i="0">
                <a:solidFill>
                  <a:srgbClr val="D3373A"/>
                </a:solidFill>
                <a:latin typeface="Calibri"/>
              </a:rPr>
              <a:t>28 cm – 2 m</a:t>
            </a:r>
          </a:p>
        </p:txBody>
      </p:sp>
      <p:sp>
        <p:nvSpPr>
          <p:cNvPr id="10" name="TextBox 9"/>
          <p:cNvSpPr txBox="1"/>
          <p:nvPr/>
        </p:nvSpPr>
        <p:spPr>
          <a:xfrm>
            <a:off x="6830568" y="1924812"/>
            <a:ext cx="2173071" cy="66614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2100 yılına kadar</a:t>
            </a:r>
          </a:p>
        </p:txBody>
      </p:sp>
      <p:sp>
        <p:nvSpPr>
          <p:cNvPr id="11" name="Rounded Rectangle 10"/>
          <p:cNvSpPr/>
          <p:nvPr/>
        </p:nvSpPr>
        <p:spPr>
          <a:xfrm>
            <a:off x="9296247" y="1216152"/>
            <a:ext cx="2392527" cy="1417320"/>
          </a:xfrm>
          <a:prstGeom prst="roundRect">
            <a:avLst>
              <a:gd name="adj" fmla="val 8000"/>
            </a:avLst>
          </a:prstGeom>
          <a:solidFill>
            <a:srgbClr val="FFFFFF"/>
          </a:solidFill>
          <a:ln w="31750">
            <a:solidFill>
              <a:srgbClr val="D3373A"/>
            </a:solidFill>
          </a:ln>
          <a:effectLst/>
        </p:spPr>
        <p:txBody>
          <a:bodyPr rtlCol="0" anchor="ctr"/>
          <a:lstStyle/>
          <a:p/>
        </p:txBody>
      </p:sp>
      <p:sp>
        <p:nvSpPr>
          <p:cNvPr id="12" name="TextBox 11"/>
          <p:cNvSpPr txBox="1"/>
          <p:nvPr/>
        </p:nvSpPr>
        <p:spPr>
          <a:xfrm>
            <a:off x="9387687" y="1271016"/>
            <a:ext cx="2209647" cy="651967"/>
          </a:xfrm>
          <a:prstGeom prst="rect">
            <a:avLst/>
          </a:prstGeom>
          <a:noFill/>
        </p:spPr>
        <p:txBody>
          <a:bodyPr wrap="square" anchor="ctr" lIns="73152" rIns="73152" tIns="0" bIns="0">
            <a:noAutofit/>
          </a:bodyPr>
          <a:lstStyle/>
          <a:p>
            <a:pPr algn="ctr">
              <a:spcBef>
                <a:spcPts val="0"/>
              </a:spcBef>
              <a:spcAft>
                <a:spcPts val="0"/>
              </a:spcAft>
            </a:pPr>
            <a:r>
              <a:rPr lang="tr-TR" sz="3400" b="1" i="0">
                <a:solidFill>
                  <a:srgbClr val="D3373A"/>
                </a:solidFill>
                <a:latin typeface="Calibri"/>
              </a:rPr>
              <a:t>5 m</a:t>
            </a:r>
          </a:p>
        </p:txBody>
      </p:sp>
      <p:sp>
        <p:nvSpPr>
          <p:cNvPr id="13" name="TextBox 12"/>
          <p:cNvSpPr txBox="1"/>
          <p:nvPr/>
        </p:nvSpPr>
        <p:spPr>
          <a:xfrm>
            <a:off x="9405975" y="1924812"/>
            <a:ext cx="2173071" cy="66614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2150 yılına kadar</a:t>
            </a:r>
          </a:p>
        </p:txBody>
      </p:sp>
      <p:sp>
        <p:nvSpPr>
          <p:cNvPr id="14" name="Rounded Rectangle 13"/>
          <p:cNvSpPr/>
          <p:nvPr/>
        </p:nvSpPr>
        <p:spPr>
          <a:xfrm>
            <a:off x="6720840" y="2816352"/>
            <a:ext cx="4967935" cy="2103120"/>
          </a:xfrm>
          <a:prstGeom prst="roundRect">
            <a:avLst>
              <a:gd name="adj" fmla="val 8000"/>
            </a:avLst>
          </a:prstGeom>
          <a:solidFill>
            <a:srgbClr val="F0F0F0"/>
          </a:solidFill>
          <a:ln>
            <a:noFill/>
          </a:ln>
          <a:effectLst/>
        </p:spPr>
        <p:txBody>
          <a:bodyPr rtlCol="0" anchor="ctr"/>
          <a:lstStyle/>
          <a:p/>
        </p:txBody>
      </p:sp>
      <p:sp>
        <p:nvSpPr>
          <p:cNvPr id="15" name="Rectangle 14"/>
          <p:cNvSpPr/>
          <p:nvPr/>
        </p:nvSpPr>
        <p:spPr>
          <a:xfrm>
            <a:off x="6720840" y="2816352"/>
            <a:ext cx="118872" cy="2103120"/>
          </a:xfrm>
          <a:prstGeom prst="rect">
            <a:avLst/>
          </a:prstGeom>
          <a:solidFill>
            <a:srgbClr val="D3373A"/>
          </a:solidFill>
          <a:ln>
            <a:noFill/>
          </a:ln>
          <a:effectLst/>
        </p:spPr>
        <p:txBody>
          <a:bodyPr rtlCol="0" anchor="ctr"/>
          <a:lstStyle/>
          <a:p/>
        </p:txBody>
      </p:sp>
      <p:sp>
        <p:nvSpPr>
          <p:cNvPr id="16" name="TextBox 15"/>
          <p:cNvSpPr txBox="1"/>
          <p:nvPr/>
        </p:nvSpPr>
        <p:spPr>
          <a:xfrm>
            <a:off x="6995160" y="2816352"/>
            <a:ext cx="4556455" cy="21031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XXI. yüzyılda okyanus sularının ısınması ve eriyen buzullar nedeniyle küresel deniz seviyesinin 2100 yılına kadar 28 cm ile 2 m arasında, 2150 yılına kadar ise 5 m yükselebileceği hesaplanmaktadır.</a:t>
            </a:r>
          </a:p>
        </p:txBody>
      </p:sp>
      <p:sp>
        <p:nvSpPr>
          <p:cNvPr id="17" name="Rounded Rectangle 16"/>
          <p:cNvSpPr/>
          <p:nvPr/>
        </p:nvSpPr>
        <p:spPr>
          <a:xfrm>
            <a:off x="6720840" y="5102352"/>
            <a:ext cx="4967935" cy="1143000"/>
          </a:xfrm>
          <a:prstGeom prst="roundRect">
            <a:avLst>
              <a:gd name="adj" fmla="val 8000"/>
            </a:avLst>
          </a:prstGeom>
          <a:solidFill>
            <a:srgbClr val="F0F0F0"/>
          </a:solidFill>
          <a:ln>
            <a:noFill/>
          </a:ln>
          <a:effectLst/>
        </p:spPr>
        <p:txBody>
          <a:bodyPr rtlCol="0" anchor="ctr"/>
          <a:lstStyle/>
          <a:p/>
        </p:txBody>
      </p:sp>
      <p:sp>
        <p:nvSpPr>
          <p:cNvPr id="18" name="Rectangle 17"/>
          <p:cNvSpPr/>
          <p:nvPr/>
        </p:nvSpPr>
        <p:spPr>
          <a:xfrm>
            <a:off x="6720840" y="5102352"/>
            <a:ext cx="118872" cy="1143000"/>
          </a:xfrm>
          <a:prstGeom prst="rect">
            <a:avLst/>
          </a:prstGeom>
          <a:solidFill>
            <a:srgbClr val="4F4F4F"/>
          </a:solidFill>
          <a:ln>
            <a:noFill/>
          </a:ln>
          <a:effectLst/>
        </p:spPr>
        <p:txBody>
          <a:bodyPr rtlCol="0" anchor="ctr"/>
          <a:lstStyle/>
          <a:p/>
        </p:txBody>
      </p:sp>
      <p:sp>
        <p:nvSpPr>
          <p:cNvPr id="19" name="TextBox 18"/>
          <p:cNvSpPr txBox="1"/>
          <p:nvPr/>
        </p:nvSpPr>
        <p:spPr>
          <a:xfrm>
            <a:off x="6995160" y="5102352"/>
            <a:ext cx="4556455" cy="114300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Maldivler gibi yükseltisi çok az olan adaların büyük oranda deniz altında kalacağı öngörülmektedir.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153 / 217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Öngörü 4: aşırı olaylar, sağlık ve göç</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ÖNGÖRÜLER</a:t>
            </a:r>
          </a:p>
        </p:txBody>
      </p:sp>
      <p:sp>
        <p:nvSpPr>
          <p:cNvPr id="6" name="Rounded Rectangle 5"/>
          <p:cNvSpPr/>
          <p:nvPr/>
        </p:nvSpPr>
        <p:spPr>
          <a:xfrm>
            <a:off x="502920" y="1216152"/>
            <a:ext cx="3594506" cy="29260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94506"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481328"/>
            <a:ext cx="3594506"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Aşırı (ekstrem) olaylar</a:t>
            </a:r>
          </a:p>
        </p:txBody>
      </p:sp>
      <p:sp>
        <p:nvSpPr>
          <p:cNvPr id="10" name="TextBox 9"/>
          <p:cNvSpPr txBox="1"/>
          <p:nvPr/>
        </p:nvSpPr>
        <p:spPr>
          <a:xfrm>
            <a:off x="612648" y="1819656"/>
            <a:ext cx="3375050" cy="2249424"/>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sıcak hava dalgaları, kuraklık, şiddetli yağış, su baskını, kasırga gibi ekstrem olayların meydana gelme sıklığının ve şiddetinin artacağı tahmin edilmektedir</a:t>
            </a:r>
          </a:p>
        </p:txBody>
      </p:sp>
      <p:sp>
        <p:nvSpPr>
          <p:cNvPr id="11" name="Rounded Rectangle 10"/>
          <p:cNvSpPr/>
          <p:nvPr/>
        </p:nvSpPr>
        <p:spPr>
          <a:xfrm>
            <a:off x="4298594" y="1216152"/>
            <a:ext cx="3594506" cy="29260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1615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48132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Sağlık</a:t>
            </a:r>
          </a:p>
        </p:txBody>
      </p:sp>
      <p:sp>
        <p:nvSpPr>
          <p:cNvPr id="15" name="TextBox 14"/>
          <p:cNvSpPr txBox="1"/>
          <p:nvPr/>
        </p:nvSpPr>
        <p:spPr>
          <a:xfrm>
            <a:off x="4408322" y="1819656"/>
            <a:ext cx="3375050" cy="2249424"/>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hastalık taşıyan böcek, sinek, sivrisinek ve kemirgenlerin daha geniş alanlara dağılacağı ve bu canlıların etkisiyle ortaya çıkan hastalıkların artacağı öngörülmektedir</a:t>
            </a:r>
          </a:p>
        </p:txBody>
      </p:sp>
      <p:sp>
        <p:nvSpPr>
          <p:cNvPr id="16" name="Rounded Rectangle 15"/>
          <p:cNvSpPr/>
          <p:nvPr/>
        </p:nvSpPr>
        <p:spPr>
          <a:xfrm>
            <a:off x="8094268" y="1216152"/>
            <a:ext cx="3594506" cy="29260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16152"/>
            <a:ext cx="3594506" cy="530352"/>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8094268" y="1481328"/>
            <a:ext cx="3594506" cy="265176"/>
          </a:xfrm>
          <a:prstGeom prst="rect">
            <a:avLst/>
          </a:prstGeom>
          <a:solidFill>
            <a:srgbClr val="D3373A"/>
          </a:solidFill>
          <a:ln>
            <a:noFill/>
          </a:ln>
          <a:effectLst/>
        </p:spPr>
        <p:txBody>
          <a:bodyPr rtlCol="0" anchor="ctr"/>
          <a:lstStyle/>
          <a:p/>
        </p:txBody>
      </p:sp>
      <p:sp>
        <p:nvSpPr>
          <p:cNvPr id="19" name="TextBox 18"/>
          <p:cNvSpPr txBox="1"/>
          <p:nvPr/>
        </p:nvSpPr>
        <p:spPr>
          <a:xfrm>
            <a:off x="8185708"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Göç</a:t>
            </a:r>
          </a:p>
        </p:txBody>
      </p:sp>
      <p:sp>
        <p:nvSpPr>
          <p:cNvPr id="20" name="TextBox 19"/>
          <p:cNvSpPr txBox="1"/>
          <p:nvPr/>
        </p:nvSpPr>
        <p:spPr>
          <a:xfrm>
            <a:off x="8203996" y="1819656"/>
            <a:ext cx="3375050" cy="2249424"/>
          </a:xfrm>
          <a:prstGeom prst="rect">
            <a:avLst/>
          </a:prstGeom>
          <a:noFill/>
        </p:spPr>
        <p:txBody>
          <a:bodyPr wrap="square" anchor="ctr" lIns="73152" rIns="73152" tIns="36576" bIns="36576">
            <a:noAutofit/>
          </a:bodyPr>
          <a:lstStyle/>
          <a:p>
            <a:pPr algn="l">
              <a:spcBef>
                <a:spcPts val="0"/>
              </a:spcBef>
              <a:spcAft>
                <a:spcPts val="0"/>
              </a:spcAft>
            </a:pPr>
            <a:r>
              <a:rPr lang="tr-TR" sz="2050" b="0" i="0">
                <a:solidFill>
                  <a:srgbClr val="262626"/>
                </a:solidFill>
                <a:latin typeface="Calibri"/>
              </a:rPr>
              <a:t>kuraklaşan bölgelerden milyonlarca insanın göç edeceği ve ülkeler arasında büyük bir nüfus hareketi olacağı düşünülmektedir</a:t>
            </a:r>
          </a:p>
        </p:txBody>
      </p:sp>
      <p:sp>
        <p:nvSpPr>
          <p:cNvPr id="21" name="Rounded Rectangle 20"/>
          <p:cNvSpPr/>
          <p:nvPr/>
        </p:nvSpPr>
        <p:spPr>
          <a:xfrm>
            <a:off x="502920" y="4325112"/>
            <a:ext cx="2926080" cy="1965960"/>
          </a:xfrm>
          <a:prstGeom prst="roundRect">
            <a:avLst>
              <a:gd name="adj" fmla="val 8000"/>
            </a:avLst>
          </a:prstGeom>
          <a:solidFill>
            <a:srgbClr val="FFFFFF"/>
          </a:solidFill>
          <a:ln w="31750">
            <a:solidFill>
              <a:srgbClr val="D3373A"/>
            </a:solidFill>
          </a:ln>
          <a:effectLst/>
        </p:spPr>
        <p:txBody>
          <a:bodyPr rtlCol="0" anchor="ctr"/>
          <a:lstStyle/>
          <a:p/>
        </p:txBody>
      </p:sp>
      <p:sp>
        <p:nvSpPr>
          <p:cNvPr id="22" name="TextBox 21"/>
          <p:cNvSpPr txBox="1"/>
          <p:nvPr/>
        </p:nvSpPr>
        <p:spPr>
          <a:xfrm>
            <a:off x="594360" y="4379976"/>
            <a:ext cx="2743200" cy="904341"/>
          </a:xfrm>
          <a:prstGeom prst="rect">
            <a:avLst/>
          </a:prstGeom>
          <a:noFill/>
        </p:spPr>
        <p:txBody>
          <a:bodyPr wrap="square" anchor="ctr" lIns="73152" rIns="73152" tIns="0" bIns="0">
            <a:noAutofit/>
          </a:bodyPr>
          <a:lstStyle/>
          <a:p>
            <a:pPr algn="ctr">
              <a:spcBef>
                <a:spcPts val="0"/>
              </a:spcBef>
              <a:spcAft>
                <a:spcPts val="0"/>
              </a:spcAft>
            </a:pPr>
            <a:r>
              <a:rPr lang="tr-TR" sz="3600" b="1" i="0">
                <a:solidFill>
                  <a:srgbClr val="D3373A"/>
                </a:solidFill>
                <a:latin typeface="Calibri"/>
              </a:rPr>
              <a:t>100 milyon</a:t>
            </a:r>
          </a:p>
        </p:txBody>
      </p:sp>
      <p:sp>
        <p:nvSpPr>
          <p:cNvPr id="23" name="TextBox 22"/>
          <p:cNvSpPr txBox="1"/>
          <p:nvPr/>
        </p:nvSpPr>
        <p:spPr>
          <a:xfrm>
            <a:off x="612648" y="5308092"/>
            <a:ext cx="2706624" cy="924001"/>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iklim mültecisi (2005-2050)</a:t>
            </a:r>
          </a:p>
        </p:txBody>
      </p:sp>
      <p:sp>
        <p:nvSpPr>
          <p:cNvPr id="24" name="Rounded Rectangle 23"/>
          <p:cNvSpPr/>
          <p:nvPr/>
        </p:nvSpPr>
        <p:spPr>
          <a:xfrm>
            <a:off x="3657600" y="4325112"/>
            <a:ext cx="8031175" cy="1965960"/>
          </a:xfrm>
          <a:prstGeom prst="roundRect">
            <a:avLst>
              <a:gd name="adj" fmla="val 8000"/>
            </a:avLst>
          </a:prstGeom>
          <a:solidFill>
            <a:srgbClr val="F0F0F0"/>
          </a:solidFill>
          <a:ln>
            <a:noFill/>
          </a:ln>
          <a:effectLst/>
        </p:spPr>
        <p:txBody>
          <a:bodyPr rtlCol="0" anchor="ctr"/>
          <a:lstStyle/>
          <a:p/>
        </p:txBody>
      </p:sp>
      <p:sp>
        <p:nvSpPr>
          <p:cNvPr id="25" name="Rectangle 24"/>
          <p:cNvSpPr/>
          <p:nvPr/>
        </p:nvSpPr>
        <p:spPr>
          <a:xfrm>
            <a:off x="3657600" y="4325112"/>
            <a:ext cx="118872" cy="1965960"/>
          </a:xfrm>
          <a:prstGeom prst="rect">
            <a:avLst/>
          </a:prstGeom>
          <a:solidFill>
            <a:srgbClr val="D3373A"/>
          </a:solidFill>
          <a:ln>
            <a:noFill/>
          </a:ln>
          <a:effectLst/>
        </p:spPr>
        <p:txBody>
          <a:bodyPr rtlCol="0" anchor="ctr"/>
          <a:lstStyle/>
          <a:p/>
        </p:txBody>
      </p:sp>
      <p:sp>
        <p:nvSpPr>
          <p:cNvPr id="26" name="TextBox 25"/>
          <p:cNvSpPr txBox="1"/>
          <p:nvPr/>
        </p:nvSpPr>
        <p:spPr>
          <a:xfrm>
            <a:off x="3931920" y="4325112"/>
            <a:ext cx="7619695" cy="19659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Birleşmiş Milletler Ekonomik ve Sosyal İşler Bölümü Nüfus Birimi’nin yayımladığı rapora göre 2005-2050 yılları arasında Hindistan, Pakistan, Bangladeş, Uganda, Etiyopya gibi ülkelerden ekonomik açıdan gelişmiş ülkelere göç etmek isteyecek olan iklim mültecisi sayısı 100 milyona yaklaşacaktır.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154 / 217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Öngörü tablosu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61872"/>
          <a:ext cx="11183112" cy="4526280"/>
        </p:xfrm>
        <a:graphic>
          <a:graphicData uri="http://schemas.openxmlformats.org/drawingml/2006/table">
            <a:tbl>
              <a:tblPr firstRow="1" bandRow="1">
                <a:tableStyleId>{5C22544A-7EE6-4342-B048-85BDC9FD1C3A}</a:tableStyleId>
              </a:tblPr>
              <a:tblGrid>
                <a:gridCol w="4206240"/>
                <a:gridCol w="3200400"/>
                <a:gridCol w="3776472"/>
              </a:tblGrid>
              <a:tr h="502920">
                <a:tc>
                  <a:txBody>
                    <a:bodyPr wrap="square"/>
                    <a:lstStyle/>
                    <a:p>
                      <a:pPr algn="ctr">
                        <a:spcBef>
                          <a:spcPts val="0"/>
                        </a:spcBef>
                        <a:spcAft>
                          <a:spcPts val="0"/>
                        </a:spcAft>
                      </a:pPr>
                      <a:r>
                        <a:rPr lang="tr-TR" sz="1700" b="1" i="0">
                          <a:solidFill>
                            <a:srgbClr val="FFFFFF"/>
                          </a:solidFill>
                          <a:latin typeface="Calibri"/>
                        </a:rPr>
                        <a:t>Öngörü (ne olacak?)</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Dayandığı veri / kaynak</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Bizi nasıl etkiler?</a:t>
                      </a:r>
                    </a:p>
                  </a:txBody>
                  <a:tcPr marL="54864" marR="54864" marT="18288" marB="18288" anchor="ctr">
                    <a:solidFill>
                      <a:srgbClr val="2E7D32"/>
                    </a:solidFill>
                  </a:tcPr>
                </a:tc>
              </a:tr>
              <a:tr h="804672">
                <a:tc>
                  <a:txBody>
                    <a:bodyPr wrap="square"/>
                    <a:lstStyle/>
                    <a:p>
                      <a:pPr algn="l">
                        <a:spcBef>
                          <a:spcPts val="0"/>
                        </a:spcBef>
                        <a:spcAft>
                          <a:spcPts val="0"/>
                        </a:spcAft>
                      </a:pPr>
                      <a:r>
                        <a:rPr lang="tr-TR" sz="1700" b="0" i="0">
                          <a:solidFill>
                            <a:srgbClr val="262626"/>
                          </a:solidFill>
                          <a:latin typeface="Calibri"/>
                        </a:rPr>
                        <a:t>Her on yılda +0,1 °C; Türkiye ve çevresi 2071-2080'de 4-5 °C daha sıcak</a:t>
                      </a:r>
                    </a:p>
                  </a:txBody>
                  <a:tcPr marL="54864" marR="54864" marT="18288" marB="18288" anchor="ctr">
                    <a:solidFill>
                      <a:srgbClr val="FFFFFF"/>
                    </a:solidFill>
                  </a:tcPr>
                </a:tc>
                <a:tc>
                  <a:txBody>
                    <a:bodyPr wrap="square"/>
                    <a:lstStyle/>
                    <a:p>
                      <a:pPr algn="l">
                        <a:spcBef>
                          <a:spcPts val="0"/>
                        </a:spcBef>
                        <a:spcAft>
                          <a:spcPts val="0"/>
                        </a:spcAft>
                      </a:pPr>
                      <a:r>
                        <a:rPr lang="tr-TR" sz="1650" b="0" i="0">
                          <a:solidFill>
                            <a:srgbClr val="262626"/>
                          </a:solidFill>
                          <a:latin typeface="Calibri"/>
                        </a:rPr>
                        <a:t>Bilim insanlarının hesaplamaları (sera gazları 2000 düzeyinde kalsa bile)</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Sıcak hava dalgaları, enerji ve su ihtiyacı artar</a:t>
                      </a:r>
                    </a:p>
                  </a:txBody>
                  <a:tcPr marL="54864" marR="54864" marT="18288" marB="18288" anchor="ctr">
                    <a:solidFill>
                      <a:srgbClr val="FFFFFF"/>
                    </a:solidFill>
                  </a:tcPr>
                </a:tc>
              </a:tr>
              <a:tr h="804672">
                <a:tc>
                  <a:txBody>
                    <a:bodyPr wrap="square"/>
                    <a:lstStyle/>
                    <a:p>
                      <a:pPr algn="l">
                        <a:spcBef>
                          <a:spcPts val="0"/>
                        </a:spcBef>
                        <a:spcAft>
                          <a:spcPts val="0"/>
                        </a:spcAft>
                      </a:pPr>
                      <a:r>
                        <a:rPr lang="tr-TR" sz="1700" b="0" i="0">
                          <a:solidFill>
                            <a:srgbClr val="262626"/>
                          </a:solidFill>
                          <a:latin typeface="Calibri"/>
                        </a:rPr>
                        <a:t>Ege ve Akdeniz kıyılarında yağış azalır, Karadeniz'de artar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Hesaplamalar (2080'e kadar)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Kuraklık: tarım ve su kaynakları etkilenir; Karadeniz'de sel riski</a:t>
                      </a:r>
                    </a:p>
                  </a:txBody>
                  <a:tcPr marL="54864" marR="54864" marT="18288" marB="18288" anchor="ctr">
                    <a:solidFill>
                      <a:srgbClr val="E3F1E4"/>
                    </a:solidFill>
                  </a:tcPr>
                </a:tc>
              </a:tr>
              <a:tr h="804672">
                <a:tc>
                  <a:txBody>
                    <a:bodyPr wrap="square"/>
                    <a:lstStyle/>
                    <a:p>
                      <a:pPr algn="l">
                        <a:spcBef>
                          <a:spcPts val="0"/>
                        </a:spcBef>
                        <a:spcAft>
                          <a:spcPts val="0"/>
                        </a:spcAft>
                      </a:pPr>
                      <a:r>
                        <a:rPr lang="tr-TR" sz="1700" b="0" i="0">
                          <a:solidFill>
                            <a:srgbClr val="262626"/>
                          </a:solidFill>
                          <a:latin typeface="Calibri"/>
                        </a:rPr>
                        <a:t>Afrika'da kurak alanlar %5-%8 genişler</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IPCC raporu</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Bitki örtüsü ve ekosistemler değişir</a:t>
                      </a:r>
                    </a:p>
                  </a:txBody>
                  <a:tcPr marL="54864" marR="54864" marT="18288" marB="18288" anchor="ctr">
                    <a:solidFill>
                      <a:srgbClr val="FFFFFF"/>
                    </a:solidFill>
                  </a:tcPr>
                </a:tc>
              </a:tr>
              <a:tr h="804672">
                <a:tc>
                  <a:txBody>
                    <a:bodyPr wrap="square"/>
                    <a:lstStyle/>
                    <a:p>
                      <a:pPr algn="l">
                        <a:spcBef>
                          <a:spcPts val="0"/>
                        </a:spcBef>
                        <a:spcAft>
                          <a:spcPts val="0"/>
                        </a:spcAft>
                      </a:pPr>
                      <a:r>
                        <a:rPr lang="tr-TR" sz="1700" b="0" i="0">
                          <a:solidFill>
                            <a:srgbClr val="262626"/>
                          </a:solidFill>
                          <a:latin typeface="Calibri"/>
                        </a:rPr>
                        <a:t>Deniz seviyesi 2100'e kadar 28 cm-2 m, 2150'ye kadar 5 m</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Okyanusların ısınması, eriyen buzullar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Kıyı yerleşmeleri, limanlar ve alçak kıyı ovaları</a:t>
                      </a:r>
                    </a:p>
                  </a:txBody>
                  <a:tcPr marL="54864" marR="54864" marT="18288" marB="18288" anchor="ctr">
                    <a:solidFill>
                      <a:srgbClr val="E3F1E4"/>
                    </a:solidFill>
                  </a:tcPr>
                </a:tc>
              </a:tr>
              <a:tr h="804672">
                <a:tc>
                  <a:txBody>
                    <a:bodyPr wrap="square"/>
                    <a:lstStyle/>
                    <a:p>
                      <a:pPr algn="l">
                        <a:spcBef>
                          <a:spcPts val="0"/>
                        </a:spcBef>
                        <a:spcAft>
                          <a:spcPts val="0"/>
                        </a:spcAft>
                      </a:pPr>
                      <a:r>
                        <a:rPr lang="tr-TR" sz="1700" b="0" i="0">
                          <a:solidFill>
                            <a:srgbClr val="262626"/>
                          </a:solidFill>
                          <a:latin typeface="Calibri"/>
                        </a:rPr>
                        <a:t>İklim mültecisi 100 milyona yaklaşır (2005-2050)</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BM Nüfus Birimi raporu</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Ülkeler arası büyük nüfus hareketleri</a:t>
                      </a:r>
                    </a:p>
                  </a:txBody>
                  <a:tcPr marL="54864" marR="54864" marT="18288" marB="18288" anchor="ctr">
                    <a:solidFill>
                      <a:srgbClr val="FFFFFF"/>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126-128</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155 / 217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350" b="1" i="0">
                <a:solidFill>
                  <a:srgbClr val="262626"/>
                </a:solidFill>
                <a:latin typeface="Calibri"/>
              </a:rPr>
              <a:t>Kitaba göre Türkiye ve çevresinin 2071-2080 yılları arasındaki sıcaklık ortalamasının, 1961-1990 ortalamasından ne kadar fazla olacağı tahmin edilmektedir?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0,1 °C</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0,74 °C</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Yaklaşık 1 °C</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Yaklaşık 4-5 °C</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Yaklaşık 15 °C</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156 / 217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350" b="1" i="0">
                <a:solidFill>
                  <a:srgbClr val="262626"/>
                </a:solidFill>
                <a:latin typeface="Calibri"/>
              </a:rPr>
              <a:t>Kitaba göre Türkiye ve çevresinin 2071-2080 yılları arasındaki sıcaklık ortalamasının, 1961-1990 ortalamasından ne kadar fazla olacağı tahmin edilmektedir?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0,1 °C</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0,74 °C</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Yaklaşık 1 °C</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Yaklaşık 4-5 °C</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Yaklaşık 15 °C</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Türkiye ve çevresi için yaklaşık 4-5 °C (s. 127). 0,1 °C on yıllık küresel artış hızı, 0,74 °C XX. yüzyıldaki küresel artış, 15 °C Dünya'nın ortalama sıcaklığıdır (s. 122).</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157 / 217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kitaptaki öngörüler arasında yer almaz?</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Ekstrem olayların sıklığının ve şiddetinin artması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Hastalık taşıyan canlıların daha geniş alanlara dağılması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Afrika'da kurak ve yarı kurak alanların genişlemesi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Karadeniz kıyılarımızda yağışın azalması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Alçak adaların büyük oranda deniz altında kalması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158 / 217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kitaptaki öngörüler arasında yer almaz?</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Ekstrem olayların sıklığının ve şiddetinin artması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Hastalık taşıyan canlıların daha geniş alanlara dağılması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Afrika'da kurak ve yarı kurak alanların genişlemesi</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Karadeniz kıyılarımızda yağışın azalması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Alçak adaların büyük oranda deniz altında kalması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Kitaba göre 2080'e kadar Karadeniz kıyılarında yağış ARTACAK; azalacağı belirtilen yerler Ege ve Akdeniz kıyılarıdır (s. 127).</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159 / 217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 · 2 dk</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D3373A"/>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D3373A"/>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D3373A"/>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D3373A"/>
                </a:solidFill>
                <a:latin typeface="Calibri"/>
              </a:rPr>
              <a:t>Malzeme sorumlusu: s. 128-129 görsel seti, soru kartı ve grubun iklim türü kartı</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160 / 217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bileşenlerdeki değişim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 · 13 dk</a:t>
            </a:r>
          </a:p>
        </p:txBody>
      </p:sp>
      <p:sp>
        <p:nvSpPr>
          <p:cNvPr id="6" name="Rounded Rectangle 5"/>
          <p:cNvSpPr/>
          <p:nvPr/>
        </p:nvSpPr>
        <p:spPr>
          <a:xfrm>
            <a:off x="502920" y="1216152"/>
            <a:ext cx="11185855" cy="132588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6355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63550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İklim sistemi bileşenlerinde değişime neden olan unsurların küresel iklim sistemine etkilerini algılayabilme</a:t>
            </a:r>
          </a:p>
        </p:txBody>
      </p:sp>
      <p:sp>
        <p:nvSpPr>
          <p:cNvPr id="9" name="TextBox 8"/>
          <p:cNvSpPr txBox="1"/>
          <p:nvPr/>
        </p:nvSpPr>
        <p:spPr>
          <a:xfrm>
            <a:off x="640080" y="1879092"/>
            <a:ext cx="1143000" cy="6080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879092"/>
            <a:ext cx="9722815" cy="608076"/>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Değişim ve Sürekliliği Algılama, Sosyal Farkındalık, Sorumlu Karar Verme, Sürdürülebilirlik Okuryazarlığı, Eleştirel Düşünme, Zamanı Algılama ve Kronolojik Düşünme, Kanıta Dayalı Sorgulama ve Araştırma</a:t>
            </a:r>
          </a:p>
        </p:txBody>
      </p:sp>
      <p:sp>
        <p:nvSpPr>
          <p:cNvPr id="11" name="Rounded Rectangle 10"/>
          <p:cNvSpPr/>
          <p:nvPr/>
        </p:nvSpPr>
        <p:spPr>
          <a:xfrm>
            <a:off x="502920" y="2679192"/>
            <a:ext cx="11185855" cy="86868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FFFFFF"/>
                </a:solidFill>
                <a:latin typeface="Calibri"/>
              </a:rPr>
              <a:t>ETKİNLİK · İklim Sistemi Bileşenlerindeki Değişimin İklim Sistemi Üzerine Etkisi</a:t>
            </a:r>
          </a:p>
        </p:txBody>
      </p:sp>
      <p:sp>
        <p:nvSpPr>
          <p:cNvPr id="12" name="Rounded Rectangle 11"/>
          <p:cNvSpPr/>
          <p:nvPr/>
        </p:nvSpPr>
        <p:spPr>
          <a:xfrm>
            <a:off x="502920" y="3730752"/>
            <a:ext cx="11185855" cy="251460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1000"/>
              </a:spcAft>
            </a:pPr>
            <a:r>
              <a:rPr lang="tr-TR" sz="2100" b="0" i="1">
                <a:solidFill>
                  <a:srgbClr val="262626"/>
                </a:solidFill>
                <a:latin typeface="Calibri"/>
              </a:rPr>
              <a:t>Yönerge: Aşağıdaki işlem adımlarını uygulayarak etkinliği yapınız.</a:t>
            </a:r>
          </a:p>
          <a:p>
            <a:pPr algn="l">
              <a:spcBef>
                <a:spcPts val="0"/>
              </a:spcBef>
              <a:spcAft>
                <a:spcPts val="1000"/>
              </a:spcAft>
            </a:pPr>
            <a:r>
              <a:rPr lang="tr-TR" sz="2100" b="1" i="0">
                <a:solidFill>
                  <a:srgbClr val="262626"/>
                </a:solidFill>
                <a:latin typeface="Calibri"/>
              </a:rPr>
              <a:t>1. Adım: Aşağıdaki metin ve görsellerden yararlanarak verilen soruların cevaplarını arkadaşlarınızla tartışınız.</a:t>
            </a:r>
          </a:p>
          <a:p>
            <a:pPr algn="l">
              <a:spcBef>
                <a:spcPts val="0"/>
              </a:spcBef>
              <a:spcAft>
                <a:spcPts val="0"/>
              </a:spcAft>
            </a:pPr>
            <a:r>
              <a:rPr lang="tr-TR" sz="2100" b="0" i="0">
                <a:solidFill>
                  <a:srgbClr val="767676"/>
                </a:solidFill>
                <a:latin typeface="Calibri"/>
              </a:rPr>
              <a:t>Kanıt panoları: atmosfer ve okyanuslar · sera gazları · buz ve canlılar (sonraki üç slayt)</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128</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161 / 217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Kanıt 1: atmosfer ve okyanuslar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a:t>
            </a:r>
          </a:p>
        </p:txBody>
      </p:sp>
      <p:sp>
        <p:nvSpPr>
          <p:cNvPr id="6" name="Rounded Rectangle 5"/>
          <p:cNvSpPr/>
          <p:nvPr/>
        </p:nvSpPr>
        <p:spPr>
          <a:xfrm>
            <a:off x="502920" y="1216152"/>
            <a:ext cx="4846320" cy="1325880"/>
          </a:xfrm>
          <a:prstGeom prst="roundRect">
            <a:avLst>
              <a:gd name="adj" fmla="val 8000"/>
            </a:avLst>
          </a:prstGeom>
          <a:solidFill>
            <a:srgbClr val="FFFFFF"/>
          </a:solidFill>
          <a:ln w="31750">
            <a:solidFill>
              <a:srgbClr val="D3373A"/>
            </a:solidFill>
          </a:ln>
          <a:effectLst/>
        </p:spPr>
        <p:txBody>
          <a:bodyPr rtlCol="0" anchor="ctr"/>
          <a:lstStyle/>
          <a:p/>
        </p:txBody>
      </p:sp>
      <p:sp>
        <p:nvSpPr>
          <p:cNvPr id="7" name="TextBox 6"/>
          <p:cNvSpPr txBox="1"/>
          <p:nvPr/>
        </p:nvSpPr>
        <p:spPr>
          <a:xfrm>
            <a:off x="594360" y="1271016"/>
            <a:ext cx="4663440" cy="609904"/>
          </a:xfrm>
          <a:prstGeom prst="rect">
            <a:avLst/>
          </a:prstGeom>
          <a:noFill/>
        </p:spPr>
        <p:txBody>
          <a:bodyPr wrap="square" anchor="ctr" lIns="73152" rIns="73152" tIns="0" bIns="0">
            <a:noAutofit/>
          </a:bodyPr>
          <a:lstStyle/>
          <a:p>
            <a:pPr algn="ctr">
              <a:spcBef>
                <a:spcPts val="0"/>
              </a:spcBef>
              <a:spcAft>
                <a:spcPts val="0"/>
              </a:spcAft>
            </a:pPr>
            <a:r>
              <a:rPr lang="tr-TR" sz="3400" b="1" i="0">
                <a:solidFill>
                  <a:srgbClr val="D3373A"/>
                </a:solidFill>
                <a:latin typeface="Calibri"/>
              </a:rPr>
              <a:t>+1 °C → nem ≈ %7 ↑</a:t>
            </a:r>
          </a:p>
        </p:txBody>
      </p:sp>
      <p:sp>
        <p:nvSpPr>
          <p:cNvPr id="8" name="TextBox 7"/>
          <p:cNvSpPr txBox="1"/>
          <p:nvPr/>
        </p:nvSpPr>
        <p:spPr>
          <a:xfrm>
            <a:off x="612648" y="1879092"/>
            <a:ext cx="4626864" cy="623163"/>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atmosferdeki nem miktarı</a:t>
            </a:r>
          </a:p>
        </p:txBody>
      </p:sp>
      <p:sp>
        <p:nvSpPr>
          <p:cNvPr id="9" name="TextBox 8"/>
          <p:cNvSpPr txBox="1"/>
          <p:nvPr/>
        </p:nvSpPr>
        <p:spPr>
          <a:xfrm>
            <a:off x="502920" y="2679192"/>
            <a:ext cx="4846320" cy="3566160"/>
          </a:xfrm>
          <a:prstGeom prst="rect">
            <a:avLst/>
          </a:prstGeom>
          <a:noFill/>
        </p:spPr>
        <p:txBody>
          <a:bodyPr wrap="square" anchor="ctr" lIns="73152" rIns="73152" tIns="36576" bIns="36576">
            <a:noAutofit/>
          </a:bodyPr>
          <a:lstStyle/>
          <a:p>
            <a:pPr algn="l" marL="254836" indent="-254836">
              <a:spcBef>
                <a:spcPts val="0"/>
              </a:spcBef>
              <a:spcAft>
                <a:spcPts val="976"/>
              </a:spcAft>
            </a:pPr>
            <a:r>
              <a:rPr lang="tr-TR" sz="2050" b="1" i="0">
                <a:solidFill>
                  <a:srgbClr val="D3373A"/>
                </a:solidFill>
                <a:latin typeface="Calibri"/>
              </a:rPr>
              <a:t>•  </a:t>
            </a:r>
            <a:r>
              <a:rPr lang="tr-TR" sz="2050" b="0" i="0">
                <a:solidFill>
                  <a:srgbClr val="262626"/>
                </a:solidFill>
                <a:latin typeface="Calibri"/>
              </a:rPr>
              <a:t>Özellikle yerkürede buharlaşma ve atmosferdeki su buharı miktarı artmıştır.</a:t>
            </a:r>
          </a:p>
          <a:p>
            <a:pPr algn="l" marL="254836" indent="-254836">
              <a:spcBef>
                <a:spcPts val="0"/>
              </a:spcBef>
              <a:spcAft>
                <a:spcPts val="976"/>
              </a:spcAft>
            </a:pPr>
            <a:r>
              <a:rPr lang="tr-TR" sz="2050" b="1" i="0">
                <a:solidFill>
                  <a:srgbClr val="D3373A"/>
                </a:solidFill>
                <a:latin typeface="Calibri"/>
              </a:rPr>
              <a:t>•  </a:t>
            </a:r>
            <a:r>
              <a:rPr lang="tr-TR" sz="2050" b="0" i="0">
                <a:solidFill>
                  <a:srgbClr val="262626"/>
                </a:solidFill>
                <a:latin typeface="Calibri"/>
              </a:rPr>
              <a:t>Ayrıca bölgelere göre yağış miktarında, yağışın mevsimlere dağılımında, şiddeti ve tipinde de değişimler ortaya çıkmıştır.</a:t>
            </a:r>
          </a:p>
          <a:p>
            <a:pPr algn="l" marL="254836" indent="-254836">
              <a:spcBef>
                <a:spcPts val="0"/>
              </a:spcBef>
              <a:spcAft>
                <a:spcPts val="0"/>
              </a:spcAft>
            </a:pPr>
            <a:r>
              <a:rPr lang="tr-TR" sz="2050" b="1" i="0">
                <a:solidFill>
                  <a:srgbClr val="D3373A"/>
                </a:solidFill>
                <a:latin typeface="Calibri"/>
              </a:rPr>
              <a:t>•  </a:t>
            </a:r>
            <a:r>
              <a:rPr lang="tr-TR" sz="2050" b="0" i="0">
                <a:solidFill>
                  <a:srgbClr val="262626"/>
                </a:solidFill>
                <a:latin typeface="Calibri"/>
              </a:rPr>
              <a:t>XX. yüzyılda sera gazlarının artmasına bağlı olarak dünya genelinde 0,74 °C sıcaklık artışı meydana gelmiştir.</a:t>
            </a:r>
          </a:p>
        </p:txBody>
      </p:sp>
      <p:pic>
        <p:nvPicPr>
          <p:cNvPr id="10" name="Picture 9" descr="h19_deniz_s128.jpg"/>
          <p:cNvPicPr>
            <a:picLocks noChangeAspect="1"/>
          </p:cNvPicPr>
          <p:nvPr/>
        </p:nvPicPr>
        <p:blipFill>
          <a:blip r:embed="rId3"/>
          <a:stretch>
            <a:fillRect/>
          </a:stretch>
        </p:blipFill>
        <p:spPr>
          <a:xfrm>
            <a:off x="5920888" y="1216152"/>
            <a:ext cx="5470557" cy="3703320"/>
          </a:xfrm>
          <a:prstGeom prst="rect">
            <a:avLst/>
          </a:prstGeom>
          <a:ln w="9525">
            <a:solidFill>
              <a:srgbClr val="D9D9D9"/>
            </a:solidFill>
          </a:ln>
        </p:spPr>
      </p:pic>
      <p:sp>
        <p:nvSpPr>
          <p:cNvPr id="11" name="Rounded Rectangle 10"/>
          <p:cNvSpPr/>
          <p:nvPr/>
        </p:nvSpPr>
        <p:spPr>
          <a:xfrm>
            <a:off x="5623560" y="5010912"/>
            <a:ext cx="6065215" cy="1234440"/>
          </a:xfrm>
          <a:prstGeom prst="roundRect">
            <a:avLst>
              <a:gd name="adj" fmla="val 8000"/>
            </a:avLst>
          </a:prstGeom>
          <a:solidFill>
            <a:srgbClr val="F0F0F0"/>
          </a:solidFill>
          <a:ln>
            <a:noFill/>
          </a:ln>
          <a:effectLst/>
        </p:spPr>
        <p:txBody>
          <a:bodyPr rtlCol="0" anchor="ctr"/>
          <a:lstStyle/>
          <a:p/>
        </p:txBody>
      </p:sp>
      <p:sp>
        <p:nvSpPr>
          <p:cNvPr id="12" name="Rectangle 11"/>
          <p:cNvSpPr/>
          <p:nvPr/>
        </p:nvSpPr>
        <p:spPr>
          <a:xfrm>
            <a:off x="5623560" y="5010912"/>
            <a:ext cx="118872" cy="1234440"/>
          </a:xfrm>
          <a:prstGeom prst="rect">
            <a:avLst/>
          </a:prstGeom>
          <a:solidFill>
            <a:srgbClr val="1F5F9E"/>
          </a:solidFill>
          <a:ln>
            <a:noFill/>
          </a:ln>
          <a:effectLst/>
        </p:spPr>
        <p:txBody>
          <a:bodyPr rtlCol="0" anchor="ctr"/>
          <a:lstStyle/>
          <a:p/>
        </p:txBody>
      </p:sp>
      <p:sp>
        <p:nvSpPr>
          <p:cNvPr id="13" name="TextBox 12"/>
          <p:cNvSpPr txBox="1"/>
          <p:nvPr/>
        </p:nvSpPr>
        <p:spPr>
          <a:xfrm>
            <a:off x="5897880" y="5010912"/>
            <a:ext cx="5653735" cy="123444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Okyanus sularında termal olarak gerçekleşen bu genleşme deniz seviyesini etkilemektedir.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128</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162 / 217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Kanıt 2: sera gazları nereden geliyor?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a:t>
            </a:r>
          </a:p>
        </p:txBody>
      </p:sp>
      <p:sp>
        <p:nvSpPr>
          <p:cNvPr id="6" name="TextBox 5"/>
          <p:cNvSpPr txBox="1"/>
          <p:nvPr/>
        </p:nvSpPr>
        <p:spPr>
          <a:xfrm>
            <a:off x="502920" y="1188720"/>
            <a:ext cx="6035040" cy="457200"/>
          </a:xfrm>
          <a:prstGeom prst="rect">
            <a:avLst/>
          </a:prstGeom>
          <a:noFill/>
        </p:spPr>
        <p:txBody>
          <a:bodyPr wrap="square" anchor="t" lIns="73152" rIns="73152" tIns="36576" bIns="36576">
            <a:noAutofit/>
          </a:bodyPr>
          <a:lstStyle/>
          <a:p>
            <a:pPr algn="l">
              <a:spcBef>
                <a:spcPts val="0"/>
              </a:spcBef>
              <a:spcAft>
                <a:spcPts val="0"/>
              </a:spcAft>
            </a:pPr>
            <a:r>
              <a:rPr lang="tr-TR" sz="1900" b="1" i="0">
                <a:solidFill>
                  <a:srgbClr val="D3373A"/>
                </a:solidFill>
                <a:latin typeface="Calibri"/>
              </a:rPr>
              <a:t>2019 · insan kaynaklı sera gazı emisyonları (%)</a:t>
            </a:r>
          </a:p>
        </p:txBody>
      </p:sp>
      <p:sp>
        <p:nvSpPr>
          <p:cNvPr id="7" name="TextBox 6"/>
          <p:cNvSpPr txBox="1"/>
          <p:nvPr/>
        </p:nvSpPr>
        <p:spPr>
          <a:xfrm>
            <a:off x="502920" y="1719072"/>
            <a:ext cx="2423160" cy="713232"/>
          </a:xfrm>
          <a:prstGeom prst="rect">
            <a:avLst/>
          </a:prstGeom>
          <a:noFill/>
        </p:spPr>
        <p:txBody>
          <a:bodyPr wrap="square" anchor="ctr" lIns="73152" rIns="73152" tIns="36576" bIns="36576">
            <a:noAutofit/>
          </a:bodyPr>
          <a:lstStyle/>
          <a:p>
            <a:pPr algn="r">
              <a:spcBef>
                <a:spcPts val="0"/>
              </a:spcBef>
              <a:spcAft>
                <a:spcPts val="0"/>
              </a:spcAft>
            </a:pPr>
            <a:r>
              <a:rPr lang="tr-TR" sz="1700" b="0" i="0">
                <a:solidFill>
                  <a:srgbClr val="262626"/>
                </a:solidFill>
                <a:latin typeface="Calibri"/>
              </a:rPr>
              <a:t>Enerji tedarik sektörü</a:t>
            </a:r>
          </a:p>
        </p:txBody>
      </p:sp>
      <p:sp>
        <p:nvSpPr>
          <p:cNvPr id="8" name="Rectangle 7"/>
          <p:cNvSpPr/>
          <p:nvPr/>
        </p:nvSpPr>
        <p:spPr>
          <a:xfrm>
            <a:off x="3017520" y="1810512"/>
            <a:ext cx="2743200" cy="530352"/>
          </a:xfrm>
          <a:prstGeom prst="rect">
            <a:avLst/>
          </a:prstGeom>
          <a:solidFill>
            <a:srgbClr val="D3373A"/>
          </a:solidFill>
          <a:ln>
            <a:noFill/>
          </a:ln>
          <a:effectLst/>
        </p:spPr>
        <p:txBody>
          <a:bodyPr rtlCol="0" anchor="ctr"/>
          <a:lstStyle/>
          <a:p/>
        </p:txBody>
      </p:sp>
      <p:sp>
        <p:nvSpPr>
          <p:cNvPr id="9" name="TextBox 8"/>
          <p:cNvSpPr txBox="1"/>
          <p:nvPr/>
        </p:nvSpPr>
        <p:spPr>
          <a:xfrm>
            <a:off x="5815584" y="1719072"/>
            <a:ext cx="777240" cy="71323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%33</a:t>
            </a:r>
          </a:p>
        </p:txBody>
      </p:sp>
      <p:sp>
        <p:nvSpPr>
          <p:cNvPr id="10" name="TextBox 9"/>
          <p:cNvSpPr txBox="1"/>
          <p:nvPr/>
        </p:nvSpPr>
        <p:spPr>
          <a:xfrm>
            <a:off x="502920" y="2542032"/>
            <a:ext cx="2423160" cy="713232"/>
          </a:xfrm>
          <a:prstGeom prst="rect">
            <a:avLst/>
          </a:prstGeom>
          <a:noFill/>
        </p:spPr>
        <p:txBody>
          <a:bodyPr wrap="square" anchor="ctr" lIns="73152" rIns="73152" tIns="36576" bIns="36576">
            <a:noAutofit/>
          </a:bodyPr>
          <a:lstStyle/>
          <a:p>
            <a:pPr algn="r">
              <a:spcBef>
                <a:spcPts val="0"/>
              </a:spcBef>
              <a:spcAft>
                <a:spcPts val="0"/>
              </a:spcAft>
            </a:pPr>
            <a:r>
              <a:rPr lang="tr-TR" sz="1700" b="0" i="0">
                <a:solidFill>
                  <a:srgbClr val="262626"/>
                </a:solidFill>
                <a:latin typeface="Calibri"/>
              </a:rPr>
              <a:t>Sanayi</a:t>
            </a:r>
          </a:p>
        </p:txBody>
      </p:sp>
      <p:sp>
        <p:nvSpPr>
          <p:cNvPr id="11" name="Rectangle 10"/>
          <p:cNvSpPr/>
          <p:nvPr/>
        </p:nvSpPr>
        <p:spPr>
          <a:xfrm>
            <a:off x="3017520" y="2633472"/>
            <a:ext cx="1995054" cy="530352"/>
          </a:xfrm>
          <a:prstGeom prst="rect">
            <a:avLst/>
          </a:prstGeom>
          <a:solidFill>
            <a:srgbClr val="D3373A"/>
          </a:solidFill>
          <a:ln>
            <a:noFill/>
          </a:ln>
          <a:effectLst/>
        </p:spPr>
        <p:txBody>
          <a:bodyPr rtlCol="0" anchor="ctr"/>
          <a:lstStyle/>
          <a:p/>
        </p:txBody>
      </p:sp>
      <p:sp>
        <p:nvSpPr>
          <p:cNvPr id="12" name="TextBox 11"/>
          <p:cNvSpPr txBox="1"/>
          <p:nvPr/>
        </p:nvSpPr>
        <p:spPr>
          <a:xfrm>
            <a:off x="5067438" y="2542032"/>
            <a:ext cx="777240" cy="71323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%24</a:t>
            </a:r>
          </a:p>
        </p:txBody>
      </p:sp>
      <p:sp>
        <p:nvSpPr>
          <p:cNvPr id="13" name="TextBox 12"/>
          <p:cNvSpPr txBox="1"/>
          <p:nvPr/>
        </p:nvSpPr>
        <p:spPr>
          <a:xfrm>
            <a:off x="502920" y="3364992"/>
            <a:ext cx="2423160" cy="713232"/>
          </a:xfrm>
          <a:prstGeom prst="rect">
            <a:avLst/>
          </a:prstGeom>
          <a:noFill/>
        </p:spPr>
        <p:txBody>
          <a:bodyPr wrap="square" anchor="ctr" lIns="73152" rIns="73152" tIns="36576" bIns="36576">
            <a:noAutofit/>
          </a:bodyPr>
          <a:lstStyle/>
          <a:p>
            <a:pPr algn="r">
              <a:spcBef>
                <a:spcPts val="0"/>
              </a:spcBef>
              <a:spcAft>
                <a:spcPts val="0"/>
              </a:spcAft>
            </a:pPr>
            <a:r>
              <a:rPr lang="tr-TR" sz="1700" b="0" i="0">
                <a:solidFill>
                  <a:srgbClr val="262626"/>
                </a:solidFill>
                <a:latin typeface="Calibri"/>
              </a:rPr>
              <a:t>Tarım, ormancılık ve diğer arazi kullanımı</a:t>
            </a:r>
          </a:p>
        </p:txBody>
      </p:sp>
      <p:sp>
        <p:nvSpPr>
          <p:cNvPr id="14" name="Rectangle 13"/>
          <p:cNvSpPr/>
          <p:nvPr/>
        </p:nvSpPr>
        <p:spPr>
          <a:xfrm>
            <a:off x="3017520" y="3456432"/>
            <a:ext cx="1828800" cy="530352"/>
          </a:xfrm>
          <a:prstGeom prst="rect">
            <a:avLst/>
          </a:prstGeom>
          <a:solidFill>
            <a:srgbClr val="D3373A"/>
          </a:solidFill>
          <a:ln>
            <a:noFill/>
          </a:ln>
          <a:effectLst/>
        </p:spPr>
        <p:txBody>
          <a:bodyPr rtlCol="0" anchor="ctr"/>
          <a:lstStyle/>
          <a:p/>
        </p:txBody>
      </p:sp>
      <p:sp>
        <p:nvSpPr>
          <p:cNvPr id="15" name="TextBox 14"/>
          <p:cNvSpPr txBox="1"/>
          <p:nvPr/>
        </p:nvSpPr>
        <p:spPr>
          <a:xfrm>
            <a:off x="4901184" y="3364992"/>
            <a:ext cx="777240" cy="71323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%22</a:t>
            </a:r>
          </a:p>
        </p:txBody>
      </p:sp>
      <p:sp>
        <p:nvSpPr>
          <p:cNvPr id="16" name="TextBox 15"/>
          <p:cNvSpPr txBox="1"/>
          <p:nvPr/>
        </p:nvSpPr>
        <p:spPr>
          <a:xfrm>
            <a:off x="502920" y="4187952"/>
            <a:ext cx="2423160" cy="713232"/>
          </a:xfrm>
          <a:prstGeom prst="rect">
            <a:avLst/>
          </a:prstGeom>
          <a:noFill/>
        </p:spPr>
        <p:txBody>
          <a:bodyPr wrap="square" anchor="ctr" lIns="73152" rIns="73152" tIns="36576" bIns="36576">
            <a:noAutofit/>
          </a:bodyPr>
          <a:lstStyle/>
          <a:p>
            <a:pPr algn="r">
              <a:spcBef>
                <a:spcPts val="0"/>
              </a:spcBef>
              <a:spcAft>
                <a:spcPts val="0"/>
              </a:spcAft>
            </a:pPr>
            <a:r>
              <a:rPr lang="tr-TR" sz="1700" b="0" i="0">
                <a:solidFill>
                  <a:srgbClr val="262626"/>
                </a:solidFill>
                <a:latin typeface="Calibri"/>
              </a:rPr>
              <a:t>Ulaşım</a:t>
            </a:r>
          </a:p>
        </p:txBody>
      </p:sp>
      <p:sp>
        <p:nvSpPr>
          <p:cNvPr id="17" name="Rectangle 16"/>
          <p:cNvSpPr/>
          <p:nvPr/>
        </p:nvSpPr>
        <p:spPr>
          <a:xfrm>
            <a:off x="3017520" y="4279392"/>
            <a:ext cx="1246909" cy="530352"/>
          </a:xfrm>
          <a:prstGeom prst="rect">
            <a:avLst/>
          </a:prstGeom>
          <a:solidFill>
            <a:srgbClr val="D3373A"/>
          </a:solidFill>
          <a:ln>
            <a:noFill/>
          </a:ln>
          <a:effectLst/>
        </p:spPr>
        <p:txBody>
          <a:bodyPr rtlCol="0" anchor="ctr"/>
          <a:lstStyle/>
          <a:p/>
        </p:txBody>
      </p:sp>
      <p:sp>
        <p:nvSpPr>
          <p:cNvPr id="18" name="TextBox 17"/>
          <p:cNvSpPr txBox="1"/>
          <p:nvPr/>
        </p:nvSpPr>
        <p:spPr>
          <a:xfrm>
            <a:off x="4319293" y="4187952"/>
            <a:ext cx="777240" cy="71323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%15</a:t>
            </a:r>
          </a:p>
        </p:txBody>
      </p:sp>
      <p:sp>
        <p:nvSpPr>
          <p:cNvPr id="19" name="TextBox 18"/>
          <p:cNvSpPr txBox="1"/>
          <p:nvPr/>
        </p:nvSpPr>
        <p:spPr>
          <a:xfrm>
            <a:off x="502920" y="5010912"/>
            <a:ext cx="2423160" cy="713232"/>
          </a:xfrm>
          <a:prstGeom prst="rect">
            <a:avLst/>
          </a:prstGeom>
          <a:noFill/>
        </p:spPr>
        <p:txBody>
          <a:bodyPr wrap="square" anchor="ctr" lIns="73152" rIns="73152" tIns="36576" bIns="36576">
            <a:noAutofit/>
          </a:bodyPr>
          <a:lstStyle/>
          <a:p>
            <a:pPr algn="r">
              <a:spcBef>
                <a:spcPts val="0"/>
              </a:spcBef>
              <a:spcAft>
                <a:spcPts val="0"/>
              </a:spcAft>
            </a:pPr>
            <a:r>
              <a:rPr lang="tr-TR" sz="1700" b="0" i="0">
                <a:solidFill>
                  <a:srgbClr val="262626"/>
                </a:solidFill>
                <a:latin typeface="Calibri"/>
              </a:rPr>
              <a:t>Konutlar</a:t>
            </a:r>
          </a:p>
        </p:txBody>
      </p:sp>
      <p:sp>
        <p:nvSpPr>
          <p:cNvPr id="20" name="Rectangle 19"/>
          <p:cNvSpPr/>
          <p:nvPr/>
        </p:nvSpPr>
        <p:spPr>
          <a:xfrm>
            <a:off x="3017520" y="5102352"/>
            <a:ext cx="498763" cy="530352"/>
          </a:xfrm>
          <a:prstGeom prst="rect">
            <a:avLst/>
          </a:prstGeom>
          <a:solidFill>
            <a:srgbClr val="D3373A"/>
          </a:solidFill>
          <a:ln>
            <a:noFill/>
          </a:ln>
          <a:effectLst/>
        </p:spPr>
        <p:txBody>
          <a:bodyPr rtlCol="0" anchor="ctr"/>
          <a:lstStyle/>
          <a:p/>
        </p:txBody>
      </p:sp>
      <p:sp>
        <p:nvSpPr>
          <p:cNvPr id="21" name="TextBox 20"/>
          <p:cNvSpPr txBox="1"/>
          <p:nvPr/>
        </p:nvSpPr>
        <p:spPr>
          <a:xfrm>
            <a:off x="3571147" y="5010912"/>
            <a:ext cx="777240" cy="71323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%6</a:t>
            </a:r>
          </a:p>
        </p:txBody>
      </p:sp>
      <p:cxnSp>
        <p:nvCxnSpPr>
          <p:cNvPr id="22" name="Connector 21"/>
          <p:cNvCxnSpPr/>
          <p:nvPr/>
        </p:nvCxnSpPr>
        <p:spPr>
          <a:xfrm>
            <a:off x="3017520" y="1719072"/>
            <a:ext cx="0" cy="4041648"/>
          </a:xfrm>
          <a:prstGeom prst="line">
            <a:avLst/>
          </a:prstGeom>
          <a:ln w="19050">
            <a:solidFill>
              <a:srgbClr val="4F4F4F"/>
            </a:solidFill>
          </a:ln>
        </p:spPr>
      </p:cxnSp>
      <p:pic>
        <p:nvPicPr>
          <p:cNvPr id="23" name="Picture 22" descr="h19_emisyon_s128.jpg"/>
          <p:cNvPicPr>
            <a:picLocks noChangeAspect="1"/>
          </p:cNvPicPr>
          <p:nvPr/>
        </p:nvPicPr>
        <p:blipFill>
          <a:blip r:embed="rId3"/>
          <a:stretch>
            <a:fillRect/>
          </a:stretch>
        </p:blipFill>
        <p:spPr>
          <a:xfrm>
            <a:off x="6766560" y="1312461"/>
            <a:ext cx="4922215" cy="2504860"/>
          </a:xfrm>
          <a:prstGeom prst="rect">
            <a:avLst/>
          </a:prstGeom>
          <a:ln w="9525">
            <a:solidFill>
              <a:srgbClr val="D9D9D9"/>
            </a:solidFill>
          </a:ln>
        </p:spPr>
      </p:pic>
      <p:sp>
        <p:nvSpPr>
          <p:cNvPr id="24" name="Rounded Rectangle 23"/>
          <p:cNvSpPr/>
          <p:nvPr/>
        </p:nvSpPr>
        <p:spPr>
          <a:xfrm>
            <a:off x="6766560" y="4050792"/>
            <a:ext cx="4922215" cy="2194560"/>
          </a:xfrm>
          <a:prstGeom prst="roundRect">
            <a:avLst>
              <a:gd name="adj" fmla="val 8000"/>
            </a:avLst>
          </a:prstGeom>
          <a:solidFill>
            <a:srgbClr val="F0F0F0"/>
          </a:solidFill>
          <a:ln>
            <a:noFill/>
          </a:ln>
          <a:effectLst/>
        </p:spPr>
        <p:txBody>
          <a:bodyPr rtlCol="0" anchor="ctr"/>
          <a:lstStyle/>
          <a:p/>
        </p:txBody>
      </p:sp>
      <p:sp>
        <p:nvSpPr>
          <p:cNvPr id="25" name="Rectangle 24"/>
          <p:cNvSpPr/>
          <p:nvPr/>
        </p:nvSpPr>
        <p:spPr>
          <a:xfrm>
            <a:off x="6766560" y="4050792"/>
            <a:ext cx="118872" cy="2194560"/>
          </a:xfrm>
          <a:prstGeom prst="rect">
            <a:avLst/>
          </a:prstGeom>
          <a:solidFill>
            <a:srgbClr val="4F4F4F"/>
          </a:solidFill>
          <a:ln>
            <a:noFill/>
          </a:ln>
          <a:effectLst/>
        </p:spPr>
        <p:txBody>
          <a:bodyPr rtlCol="0" anchor="ctr"/>
          <a:lstStyle/>
          <a:p/>
        </p:txBody>
      </p:sp>
      <p:sp>
        <p:nvSpPr>
          <p:cNvPr id="26" name="TextBox 25"/>
          <p:cNvSpPr txBox="1"/>
          <p:nvPr/>
        </p:nvSpPr>
        <p:spPr>
          <a:xfrm>
            <a:off x="7040880" y="4050792"/>
            <a:ext cx="4510735" cy="21945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2019 yılındaki insan kaynaklı sera gazı emisyonlarının yaklaşık %33’ü enerji tedarik sektörü, %24’ü sanayi, %22’si tarım ormancılık ve diğer arazi kullanımı, %15’i ulaşım ve %6’sı konutlardan kaynaklanmaktadır.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128</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163 / 217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Kanıt 3: buz ve canlılar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a:t>
            </a:r>
          </a:p>
        </p:txBody>
      </p:sp>
      <p:pic>
        <p:nvPicPr>
          <p:cNvPr id="6" name="Picture 5" descr="h19_buz1986_s129.jpg"/>
          <p:cNvPicPr>
            <a:picLocks noChangeAspect="1"/>
          </p:cNvPicPr>
          <p:nvPr/>
        </p:nvPicPr>
        <p:blipFill>
          <a:blip r:embed="rId3"/>
          <a:stretch>
            <a:fillRect/>
          </a:stretch>
        </p:blipFill>
        <p:spPr>
          <a:xfrm>
            <a:off x="503752" y="1216152"/>
            <a:ext cx="3244454" cy="1682496"/>
          </a:xfrm>
          <a:prstGeom prst="rect">
            <a:avLst/>
          </a:prstGeom>
          <a:ln w="9525">
            <a:solidFill>
              <a:srgbClr val="D9D9D9"/>
            </a:solidFill>
          </a:ln>
        </p:spPr>
      </p:pic>
      <p:pic>
        <p:nvPicPr>
          <p:cNvPr id="7" name="Picture 6" descr="h19_buz2016_s129.jpg"/>
          <p:cNvPicPr>
            <a:picLocks noChangeAspect="1"/>
          </p:cNvPicPr>
          <p:nvPr/>
        </p:nvPicPr>
        <p:blipFill>
          <a:blip r:embed="rId4"/>
          <a:stretch>
            <a:fillRect/>
          </a:stretch>
        </p:blipFill>
        <p:spPr>
          <a:xfrm>
            <a:off x="3886200" y="1234650"/>
            <a:ext cx="3246120" cy="1645498"/>
          </a:xfrm>
          <a:prstGeom prst="rect">
            <a:avLst/>
          </a:prstGeom>
          <a:ln w="9525">
            <a:solidFill>
              <a:srgbClr val="D9D9D9"/>
            </a:solidFill>
          </a:ln>
        </p:spPr>
      </p:pic>
      <p:sp>
        <p:nvSpPr>
          <p:cNvPr id="8" name="TextBox 7"/>
          <p:cNvSpPr txBox="1"/>
          <p:nvPr/>
        </p:nvSpPr>
        <p:spPr>
          <a:xfrm>
            <a:off x="502920" y="2916936"/>
            <a:ext cx="6629400" cy="329184"/>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Görsel: Deniz buzlarında görülen değişim (Eylül 1986 · Eylül 2016)</a:t>
            </a:r>
          </a:p>
        </p:txBody>
      </p:sp>
      <p:sp>
        <p:nvSpPr>
          <p:cNvPr id="9" name="Rounded Rectangle 8"/>
          <p:cNvSpPr/>
          <p:nvPr/>
        </p:nvSpPr>
        <p:spPr>
          <a:xfrm>
            <a:off x="7360920" y="1216152"/>
            <a:ext cx="4327855" cy="2011680"/>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7360920" y="1216152"/>
            <a:ext cx="118872" cy="2011680"/>
          </a:xfrm>
          <a:prstGeom prst="rect">
            <a:avLst/>
          </a:prstGeom>
          <a:solidFill>
            <a:srgbClr val="5BA8B5"/>
          </a:solidFill>
          <a:ln>
            <a:noFill/>
          </a:ln>
          <a:effectLst/>
        </p:spPr>
        <p:txBody>
          <a:bodyPr rtlCol="0" anchor="ctr"/>
          <a:lstStyle/>
          <a:p/>
        </p:txBody>
      </p:sp>
      <p:sp>
        <p:nvSpPr>
          <p:cNvPr id="11" name="TextBox 10"/>
          <p:cNvSpPr txBox="1"/>
          <p:nvPr/>
        </p:nvSpPr>
        <p:spPr>
          <a:xfrm>
            <a:off x="7635240" y="1216152"/>
            <a:ext cx="3916375" cy="201168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Yapılan araştırmalar XX. yüzyılda kriyosferin parçaları olan kar örtüsü, deniz buzları, devamlı donmuş topraklar (permafrost) ile buzulların alansal yayılımının ve hacminin değiştiğini ortaya koymaktadır.</a:t>
            </a:r>
          </a:p>
        </p:txBody>
      </p:sp>
      <p:pic>
        <p:nvPicPr>
          <p:cNvPr id="12" name="Picture 11" descr="h19_kestane_s129.jpg"/>
          <p:cNvPicPr>
            <a:picLocks noChangeAspect="1"/>
          </p:cNvPicPr>
          <p:nvPr/>
        </p:nvPicPr>
        <p:blipFill>
          <a:blip r:embed="rId5"/>
          <a:stretch>
            <a:fillRect/>
          </a:stretch>
        </p:blipFill>
        <p:spPr>
          <a:xfrm>
            <a:off x="502920" y="3627882"/>
            <a:ext cx="6629400" cy="2400300"/>
          </a:xfrm>
          <a:prstGeom prst="rect">
            <a:avLst/>
          </a:prstGeom>
          <a:ln w="9525">
            <a:solidFill>
              <a:srgbClr val="D9D9D9"/>
            </a:solidFill>
          </a:ln>
        </p:spPr>
      </p:pic>
      <p:sp>
        <p:nvSpPr>
          <p:cNvPr id="13" name="Rounded Rectangle 12"/>
          <p:cNvSpPr/>
          <p:nvPr/>
        </p:nvSpPr>
        <p:spPr>
          <a:xfrm>
            <a:off x="7360920" y="3410712"/>
            <a:ext cx="4327855" cy="2834640"/>
          </a:xfrm>
          <a:prstGeom prst="roundRect">
            <a:avLst>
              <a:gd name="adj" fmla="val 8000"/>
            </a:avLst>
          </a:prstGeom>
          <a:solidFill>
            <a:srgbClr val="F0F0F0"/>
          </a:solidFill>
          <a:ln>
            <a:noFill/>
          </a:ln>
          <a:effectLst/>
        </p:spPr>
        <p:txBody>
          <a:bodyPr rtlCol="0" anchor="ctr"/>
          <a:lstStyle/>
          <a:p/>
        </p:txBody>
      </p:sp>
      <p:sp>
        <p:nvSpPr>
          <p:cNvPr id="14" name="Rectangle 13"/>
          <p:cNvSpPr/>
          <p:nvPr/>
        </p:nvSpPr>
        <p:spPr>
          <a:xfrm>
            <a:off x="7360920" y="3410712"/>
            <a:ext cx="118872" cy="2834640"/>
          </a:xfrm>
          <a:prstGeom prst="rect">
            <a:avLst/>
          </a:prstGeom>
          <a:solidFill>
            <a:srgbClr val="2E7D32"/>
          </a:solidFill>
          <a:ln>
            <a:noFill/>
          </a:ln>
          <a:effectLst/>
        </p:spPr>
        <p:txBody>
          <a:bodyPr rtlCol="0" anchor="ctr"/>
          <a:lstStyle/>
          <a:p/>
        </p:txBody>
      </p:sp>
      <p:sp>
        <p:nvSpPr>
          <p:cNvPr id="15" name="TextBox 14"/>
          <p:cNvSpPr txBox="1"/>
          <p:nvPr/>
        </p:nvSpPr>
        <p:spPr>
          <a:xfrm>
            <a:off x="7635240" y="3410712"/>
            <a:ext cx="3916375" cy="2834640"/>
          </a:xfrm>
          <a:prstGeom prst="rect">
            <a:avLst/>
          </a:prstGeom>
          <a:noFill/>
        </p:spPr>
        <p:txBody>
          <a:bodyPr wrap="square" anchor="ctr" lIns="73152" rIns="73152" tIns="36576" bIns="36576">
            <a:noAutofit/>
          </a:bodyPr>
          <a:lstStyle/>
          <a:p>
            <a:pPr algn="l">
              <a:spcBef>
                <a:spcPts val="0"/>
              </a:spcBef>
              <a:spcAft>
                <a:spcPts val="600"/>
              </a:spcAft>
            </a:pPr>
            <a:r>
              <a:rPr lang="tr-TR" sz="1800" b="0" i="0">
                <a:solidFill>
                  <a:srgbClr val="262626"/>
                </a:solidFill>
                <a:latin typeface="Calibri"/>
              </a:rPr>
              <a:t>1808 ile 2000 yılları arasında Cenova’da (İtalya) at kestanesi ağaçlarının ilk tomurcuklanma tarihindeki değişim üzerine bir araştırma yapılmıştır.</a:t>
            </a:r>
          </a:p>
          <a:p>
            <a:pPr algn="l">
              <a:spcBef>
                <a:spcPts val="0"/>
              </a:spcBef>
              <a:spcAft>
                <a:spcPts val="0"/>
              </a:spcAft>
            </a:pPr>
            <a:r>
              <a:rPr lang="tr-TR" sz="1800" b="0" i="0">
                <a:solidFill>
                  <a:srgbClr val="262626"/>
                </a:solidFill>
                <a:latin typeface="Calibri"/>
              </a:rPr>
              <a:t>Bu araştırmada at kestanesi ağaçlarının ilk tomurcuklanmasının 1800’lü yıllarda nisanda, 2000’li yıllara doğru ise daha erken aylarda gerçekleştiği gözlenmiştir.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129</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164 / 217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Beş soru: grup görevleri</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 · 8 dk</a:t>
            </a:r>
          </a:p>
        </p:txBody>
      </p:sp>
      <p:sp>
        <p:nvSpPr>
          <p:cNvPr id="6" name="Rounded Rectangle 5"/>
          <p:cNvSpPr/>
          <p:nvPr/>
        </p:nvSpPr>
        <p:spPr>
          <a:xfrm>
            <a:off x="502920" y="1216152"/>
            <a:ext cx="11185855" cy="73152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594360" y="1325880"/>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216152" y="1216152"/>
            <a:ext cx="8305495" cy="7315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İklim değişikliğine neden olan coğrafi olay, olgu ve unsurlar nelerdir?</a:t>
            </a:r>
          </a:p>
        </p:txBody>
      </p:sp>
      <p:sp>
        <p:nvSpPr>
          <p:cNvPr id="9" name="Rounded Rectangle 8"/>
          <p:cNvSpPr/>
          <p:nvPr/>
        </p:nvSpPr>
        <p:spPr>
          <a:xfrm>
            <a:off x="9677095" y="1353312"/>
            <a:ext cx="1920240" cy="457200"/>
          </a:xfrm>
          <a:prstGeom prst="roundRect">
            <a:avLst>
              <a:gd name="adj" fmla="val 4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Gruplar 1-3</a:t>
            </a:r>
          </a:p>
        </p:txBody>
      </p:sp>
      <p:sp>
        <p:nvSpPr>
          <p:cNvPr id="10" name="Rounded Rectangle 9"/>
          <p:cNvSpPr/>
          <p:nvPr/>
        </p:nvSpPr>
        <p:spPr>
          <a:xfrm>
            <a:off x="502920" y="2020824"/>
            <a:ext cx="11185855" cy="731520"/>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594360" y="2130552"/>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2" name="TextBox 11"/>
          <p:cNvSpPr txBox="1"/>
          <p:nvPr/>
        </p:nvSpPr>
        <p:spPr>
          <a:xfrm>
            <a:off x="1216152" y="2020824"/>
            <a:ext cx="8305495" cy="7315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Küresel sıcaklıkta yaşanan artış, iklim sistemi bileşenlerinde zaman içinde ne tür değişimler ortaya çıkarmıştır?</a:t>
            </a:r>
          </a:p>
        </p:txBody>
      </p:sp>
      <p:sp>
        <p:nvSpPr>
          <p:cNvPr id="13" name="Rounded Rectangle 12"/>
          <p:cNvSpPr/>
          <p:nvPr/>
        </p:nvSpPr>
        <p:spPr>
          <a:xfrm>
            <a:off x="9677095" y="2157984"/>
            <a:ext cx="1920240" cy="457200"/>
          </a:xfrm>
          <a:prstGeom prst="roundRect">
            <a:avLst>
              <a:gd name="adj" fmla="val 4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Gruplar 1-3</a:t>
            </a:r>
          </a:p>
        </p:txBody>
      </p:sp>
      <p:sp>
        <p:nvSpPr>
          <p:cNvPr id="14" name="Rounded Rectangle 13"/>
          <p:cNvSpPr/>
          <p:nvPr/>
        </p:nvSpPr>
        <p:spPr>
          <a:xfrm>
            <a:off x="502920" y="2825496"/>
            <a:ext cx="11185855" cy="731520"/>
          </a:xfrm>
          <a:prstGeom prst="roundRect">
            <a:avLst>
              <a:gd name="adj" fmla="val 12000"/>
            </a:avLst>
          </a:prstGeom>
          <a:solidFill>
            <a:srgbClr val="F0F0F0"/>
          </a:solidFill>
          <a:ln>
            <a:noFill/>
          </a:ln>
          <a:effectLst/>
        </p:spPr>
        <p:txBody>
          <a:bodyPr rtlCol="0" anchor="ctr"/>
          <a:lstStyle/>
          <a:p/>
        </p:txBody>
      </p:sp>
      <p:sp>
        <p:nvSpPr>
          <p:cNvPr id="15" name="Oval 14"/>
          <p:cNvSpPr/>
          <p:nvPr/>
        </p:nvSpPr>
        <p:spPr>
          <a:xfrm>
            <a:off x="594360" y="2935224"/>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6" name="TextBox 15"/>
          <p:cNvSpPr txBox="1"/>
          <p:nvPr/>
        </p:nvSpPr>
        <p:spPr>
          <a:xfrm>
            <a:off x="1216152" y="2825496"/>
            <a:ext cx="8305495" cy="7315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İklim sistemi bileşenlerinde yaşanan değişimler, karasal ve sucul ekosistemlerde hangi değişimlere yol açmıştır?</a:t>
            </a:r>
          </a:p>
        </p:txBody>
      </p:sp>
      <p:sp>
        <p:nvSpPr>
          <p:cNvPr id="17" name="Rounded Rectangle 16"/>
          <p:cNvSpPr/>
          <p:nvPr/>
        </p:nvSpPr>
        <p:spPr>
          <a:xfrm>
            <a:off x="9677095" y="2962656"/>
            <a:ext cx="1920240" cy="457200"/>
          </a:xfrm>
          <a:prstGeom prst="roundRect">
            <a:avLst>
              <a:gd name="adj" fmla="val 40000"/>
            </a:avLst>
          </a:prstGeom>
          <a:solidFill>
            <a:srgbClr val="4F4F4F"/>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Gruplar 4-5</a:t>
            </a:r>
          </a:p>
        </p:txBody>
      </p:sp>
      <p:sp>
        <p:nvSpPr>
          <p:cNvPr id="18" name="Rounded Rectangle 17"/>
          <p:cNvSpPr/>
          <p:nvPr/>
        </p:nvSpPr>
        <p:spPr>
          <a:xfrm>
            <a:off x="502920" y="3630168"/>
            <a:ext cx="11185855" cy="731520"/>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594360" y="3739896"/>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20" name="TextBox 19"/>
          <p:cNvSpPr txBox="1"/>
          <p:nvPr/>
        </p:nvSpPr>
        <p:spPr>
          <a:xfrm>
            <a:off x="1216152" y="3630168"/>
            <a:ext cx="8305495" cy="7315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İklim değişikliği, insanın geçmişten bugüne süregelen beşerî faaliyetlerinde (üretim ve tüketim alışkanlıkları) ne tür değişimlere neden olmaktadır?</a:t>
            </a:r>
          </a:p>
        </p:txBody>
      </p:sp>
      <p:sp>
        <p:nvSpPr>
          <p:cNvPr id="21" name="Rounded Rectangle 20"/>
          <p:cNvSpPr/>
          <p:nvPr/>
        </p:nvSpPr>
        <p:spPr>
          <a:xfrm>
            <a:off x="9677095" y="3767328"/>
            <a:ext cx="1920240" cy="457200"/>
          </a:xfrm>
          <a:prstGeom prst="roundRect">
            <a:avLst>
              <a:gd name="adj" fmla="val 4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Gruplar 6-8</a:t>
            </a:r>
          </a:p>
        </p:txBody>
      </p:sp>
      <p:sp>
        <p:nvSpPr>
          <p:cNvPr id="22" name="Rounded Rectangle 21"/>
          <p:cNvSpPr/>
          <p:nvPr/>
        </p:nvSpPr>
        <p:spPr>
          <a:xfrm>
            <a:off x="502920" y="4434840"/>
            <a:ext cx="11185855" cy="731520"/>
          </a:xfrm>
          <a:prstGeom prst="roundRect">
            <a:avLst>
              <a:gd name="adj" fmla="val 12000"/>
            </a:avLst>
          </a:prstGeom>
          <a:solidFill>
            <a:srgbClr val="F0F0F0"/>
          </a:solidFill>
          <a:ln>
            <a:noFill/>
          </a:ln>
          <a:effectLst/>
        </p:spPr>
        <p:txBody>
          <a:bodyPr rtlCol="0" anchor="ctr"/>
          <a:lstStyle/>
          <a:p/>
        </p:txBody>
      </p:sp>
      <p:sp>
        <p:nvSpPr>
          <p:cNvPr id="23" name="Oval 22"/>
          <p:cNvSpPr/>
          <p:nvPr/>
        </p:nvSpPr>
        <p:spPr>
          <a:xfrm>
            <a:off x="594360" y="4544568"/>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4" name="TextBox 23"/>
          <p:cNvSpPr txBox="1"/>
          <p:nvPr/>
        </p:nvSpPr>
        <p:spPr>
          <a:xfrm>
            <a:off x="1216152" y="4434840"/>
            <a:ext cx="8305495" cy="7315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İklim değişikliği ile mücadele konusunda ülke ve toplumlar, istenen başarıyı elde edemezse beşerî faaliyetlerde ne tür olası değişimler beklenmelidir?</a:t>
            </a:r>
          </a:p>
        </p:txBody>
      </p:sp>
      <p:sp>
        <p:nvSpPr>
          <p:cNvPr id="25" name="Rounded Rectangle 24"/>
          <p:cNvSpPr/>
          <p:nvPr/>
        </p:nvSpPr>
        <p:spPr>
          <a:xfrm>
            <a:off x="9677095" y="4572000"/>
            <a:ext cx="1920240" cy="457200"/>
          </a:xfrm>
          <a:prstGeom prst="roundRect">
            <a:avLst>
              <a:gd name="adj" fmla="val 4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600" b="1" i="0">
                <a:solidFill>
                  <a:srgbClr val="FFFFFF"/>
                </a:solidFill>
                <a:latin typeface="Calibri"/>
              </a:rPr>
              <a:t>Gruplar 6-8</a:t>
            </a:r>
          </a:p>
        </p:txBody>
      </p:sp>
      <p:sp>
        <p:nvSpPr>
          <p:cNvPr id="26" name="Rounded Rectangle 25"/>
          <p:cNvSpPr/>
          <p:nvPr/>
        </p:nvSpPr>
        <p:spPr>
          <a:xfrm>
            <a:off x="502920" y="5276088"/>
            <a:ext cx="11185855" cy="100584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400"/>
              </a:spcAft>
            </a:pPr>
            <a:r>
              <a:rPr lang="tr-TR" sz="2000" b="1" i="0">
                <a:solidFill>
                  <a:srgbClr val="D3373A"/>
                </a:solidFill>
                <a:latin typeface="Calibri"/>
              </a:rPr>
              <a:t>Sentez kuralı: birden çok bileşeni tek yargıda birleştir.</a:t>
            </a:r>
          </a:p>
          <a:p>
            <a:pPr algn="l">
              <a:spcBef>
                <a:spcPts val="0"/>
              </a:spcBef>
              <a:spcAft>
                <a:spcPts val="0"/>
              </a:spcAft>
            </a:pPr>
            <a:r>
              <a:rPr lang="tr-TR" sz="2000" b="0" i="1">
                <a:solidFill>
                  <a:srgbClr val="262626"/>
                </a:solidFill>
                <a:latin typeface="Calibri"/>
              </a:rPr>
              <a:t>Örnek kalıp: “… arttıkça … değişti; bu da … etkiledi.”</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129</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165 / 217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86868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7617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8" name="TextBox 7"/>
          <p:cNvSpPr txBox="1"/>
          <p:nvPr/>
        </p:nvSpPr>
        <p:spPr>
          <a:xfrm>
            <a:off x="1280160" y="1216152"/>
            <a:ext cx="10317175" cy="8686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İklim değişikliğine neden olan coğrafi olay, olgu ve unsurlar nelerdir?</a:t>
            </a:r>
          </a:p>
        </p:txBody>
      </p:sp>
      <p:sp>
        <p:nvSpPr>
          <p:cNvPr id="9" name="Rounded Rectangle 8"/>
          <p:cNvSpPr/>
          <p:nvPr/>
        </p:nvSpPr>
        <p:spPr>
          <a:xfrm>
            <a:off x="502920" y="2221992"/>
            <a:ext cx="5510631" cy="402336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221992"/>
            <a:ext cx="5510631"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450592"/>
            <a:ext cx="5510631"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22199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Doğal faktörler</a:t>
            </a:r>
          </a:p>
        </p:txBody>
      </p:sp>
      <p:sp>
        <p:nvSpPr>
          <p:cNvPr id="13" name="TextBox 12"/>
          <p:cNvSpPr txBox="1"/>
          <p:nvPr/>
        </p:nvSpPr>
        <p:spPr>
          <a:xfrm>
            <a:off x="612648" y="2752344"/>
            <a:ext cx="5291175" cy="3419856"/>
          </a:xfrm>
          <a:prstGeom prst="rect">
            <a:avLst/>
          </a:prstGeom>
          <a:noFill/>
        </p:spPr>
        <p:txBody>
          <a:bodyPr wrap="square" anchor="t" lIns="73152" rIns="73152" tIns="36576" bIns="36576">
            <a:noAutofit/>
          </a:bodyPr>
          <a:lstStyle/>
          <a:p>
            <a:pPr algn="l" marL="279698" indent="-279698">
              <a:spcBef>
                <a:spcPts val="0"/>
              </a:spcBef>
              <a:spcAft>
                <a:spcPts val="600"/>
              </a:spcAft>
            </a:pPr>
            <a:r>
              <a:rPr lang="tr-TR" sz="2250" b="1" i="0">
                <a:solidFill>
                  <a:srgbClr val="2C6696"/>
                </a:solidFill>
                <a:latin typeface="Calibri"/>
              </a:rPr>
              <a:t>•  </a:t>
            </a:r>
            <a:r>
              <a:rPr lang="tr-TR" sz="2250" b="0" i="0">
                <a:solidFill>
                  <a:srgbClr val="262626"/>
                </a:solidFill>
                <a:latin typeface="Calibri"/>
              </a:rPr>
              <a:t>Işınımsal etkenler: Güneş'ten alınan enerji, eksen eğikliği ve yörüngedeki değişimler</a:t>
            </a:r>
          </a:p>
          <a:p>
            <a:pPr algn="l" marL="279698" indent="-279698">
              <a:spcBef>
                <a:spcPts val="0"/>
              </a:spcBef>
              <a:spcAft>
                <a:spcPts val="600"/>
              </a:spcAft>
            </a:pPr>
            <a:r>
              <a:rPr lang="tr-TR" sz="2250" b="1" i="0">
                <a:solidFill>
                  <a:srgbClr val="2C6696"/>
                </a:solidFill>
                <a:latin typeface="Calibri"/>
              </a:rPr>
              <a:t>•  </a:t>
            </a:r>
            <a:r>
              <a:rPr lang="tr-TR" sz="2250" b="0" i="0">
                <a:solidFill>
                  <a:srgbClr val="262626"/>
                </a:solidFill>
                <a:latin typeface="Calibri"/>
              </a:rPr>
              <a:t>Tektonik hareketler: kıta ve okyanusların konumu, su yollarının kapanması</a:t>
            </a:r>
          </a:p>
          <a:p>
            <a:pPr algn="l" marL="279698" indent="-279698">
              <a:spcBef>
                <a:spcPts val="0"/>
              </a:spcBef>
              <a:spcAft>
                <a:spcPts val="0"/>
              </a:spcAft>
            </a:pPr>
            <a:r>
              <a:rPr lang="tr-TR" sz="2250" b="1" i="0">
                <a:solidFill>
                  <a:srgbClr val="2C6696"/>
                </a:solidFill>
                <a:latin typeface="Calibri"/>
              </a:rPr>
              <a:t>•  </a:t>
            </a:r>
            <a:r>
              <a:rPr lang="tr-TR" sz="2250" b="0" i="0">
                <a:solidFill>
                  <a:srgbClr val="262626"/>
                </a:solidFill>
                <a:latin typeface="Calibri"/>
              </a:rPr>
              <a:t>Atmosferdeki sera gazlarının değişimi (volkanik faaliyetler, biyolojik aktiviteler)</a:t>
            </a:r>
          </a:p>
        </p:txBody>
      </p:sp>
      <p:sp>
        <p:nvSpPr>
          <p:cNvPr id="14" name="Rounded Rectangle 13"/>
          <p:cNvSpPr/>
          <p:nvPr/>
        </p:nvSpPr>
        <p:spPr>
          <a:xfrm>
            <a:off x="6178143" y="2221992"/>
            <a:ext cx="5510631" cy="402336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6178143" y="2221992"/>
            <a:ext cx="5510631"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6178143" y="2450592"/>
            <a:ext cx="5510631" cy="228600"/>
          </a:xfrm>
          <a:prstGeom prst="rect">
            <a:avLst/>
          </a:prstGeom>
          <a:solidFill>
            <a:srgbClr val="2E7D32"/>
          </a:solidFill>
          <a:ln>
            <a:noFill/>
          </a:ln>
          <a:effectLst/>
        </p:spPr>
        <p:txBody>
          <a:bodyPr rtlCol="0" anchor="ctr"/>
          <a:lstStyle/>
          <a:p/>
        </p:txBody>
      </p:sp>
      <p:sp>
        <p:nvSpPr>
          <p:cNvPr id="17" name="TextBox 16"/>
          <p:cNvSpPr txBox="1"/>
          <p:nvPr/>
        </p:nvSpPr>
        <p:spPr>
          <a:xfrm>
            <a:off x="6269583" y="222199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İnsan faaliyetleri</a:t>
            </a:r>
          </a:p>
        </p:txBody>
      </p:sp>
      <p:sp>
        <p:nvSpPr>
          <p:cNvPr id="18" name="TextBox 17"/>
          <p:cNvSpPr txBox="1"/>
          <p:nvPr/>
        </p:nvSpPr>
        <p:spPr>
          <a:xfrm>
            <a:off x="6287871" y="2752344"/>
            <a:ext cx="5291175" cy="3419856"/>
          </a:xfrm>
          <a:prstGeom prst="rect">
            <a:avLst/>
          </a:prstGeom>
          <a:noFill/>
        </p:spPr>
        <p:txBody>
          <a:bodyPr wrap="square" anchor="t" lIns="73152" rIns="73152" tIns="36576" bIns="36576">
            <a:noAutofit/>
          </a:bodyPr>
          <a:lstStyle/>
          <a:p>
            <a:pPr algn="l" marL="279698" indent="-279698">
              <a:spcBef>
                <a:spcPts val="0"/>
              </a:spcBef>
              <a:spcAft>
                <a:spcPts val="600"/>
              </a:spcAft>
            </a:pPr>
            <a:r>
              <a:rPr lang="tr-TR" sz="2250" b="1" i="0">
                <a:solidFill>
                  <a:srgbClr val="2C6696"/>
                </a:solidFill>
                <a:latin typeface="Calibri"/>
              </a:rPr>
              <a:t>•  </a:t>
            </a:r>
            <a:r>
              <a:rPr lang="tr-TR" sz="2250" b="0" i="0">
                <a:solidFill>
                  <a:srgbClr val="262626"/>
                </a:solidFill>
                <a:latin typeface="Calibri"/>
              </a:rPr>
              <a:t>Sanayi ve ulaşım; Sanayi Devrimi sonrası artan fosil yakıt kullanımı</a:t>
            </a:r>
          </a:p>
          <a:p>
            <a:pPr algn="l" marL="279698" indent="-279698">
              <a:spcBef>
                <a:spcPts val="0"/>
              </a:spcBef>
              <a:spcAft>
                <a:spcPts val="600"/>
              </a:spcAft>
            </a:pPr>
            <a:r>
              <a:rPr lang="tr-TR" sz="2250" b="1" i="0">
                <a:solidFill>
                  <a:srgbClr val="2C6696"/>
                </a:solidFill>
                <a:latin typeface="Calibri"/>
              </a:rPr>
              <a:t>•  </a:t>
            </a:r>
            <a:r>
              <a:rPr lang="tr-TR" sz="2250" b="0" i="0">
                <a:solidFill>
                  <a:srgbClr val="262626"/>
                </a:solidFill>
                <a:latin typeface="Calibri"/>
              </a:rPr>
              <a:t>Bitki örtüsünün tahrip edilmesi: orman alanlarının beşte biri yok edildi</a:t>
            </a:r>
          </a:p>
          <a:p>
            <a:pPr algn="l" marL="279698" indent="-279698">
              <a:spcBef>
                <a:spcPts val="0"/>
              </a:spcBef>
              <a:spcAft>
                <a:spcPts val="0"/>
              </a:spcAft>
            </a:pPr>
            <a:r>
              <a:rPr lang="tr-TR" sz="2250" b="1" i="0">
                <a:solidFill>
                  <a:srgbClr val="2C6696"/>
                </a:solidFill>
                <a:latin typeface="Calibri"/>
              </a:rPr>
              <a:t>•  </a:t>
            </a:r>
            <a:r>
              <a:rPr lang="tr-TR" sz="2250" b="0" i="0">
                <a:solidFill>
                  <a:srgbClr val="262626"/>
                </a:solidFill>
                <a:latin typeface="Calibri"/>
              </a:rPr>
              <a:t>2019 emisyonları: enerji %33 · sanayi %24 · tarım-ormancılık-arazi %22 · ulaşım %15 · konut %6</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121-124, 128</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166 / 217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86868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7617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8" name="TextBox 7"/>
          <p:cNvSpPr txBox="1"/>
          <p:nvPr/>
        </p:nvSpPr>
        <p:spPr>
          <a:xfrm>
            <a:off x="1280160" y="1216152"/>
            <a:ext cx="10317175" cy="8686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Küresel sıcaklıkta yaşanan artış, iklim sistemi bileşenlerinde zaman içinde ne tür değişimler ortaya çıkarmıştır?</a:t>
            </a:r>
          </a:p>
        </p:txBody>
      </p:sp>
      <p:sp>
        <p:nvSpPr>
          <p:cNvPr id="9" name="Rounded Rectangle 8"/>
          <p:cNvSpPr/>
          <p:nvPr/>
        </p:nvSpPr>
        <p:spPr>
          <a:xfrm>
            <a:off x="502920" y="2221992"/>
            <a:ext cx="2673019" cy="402336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221992"/>
            <a:ext cx="2673019"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450592"/>
            <a:ext cx="2673019"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Atmosfer</a:t>
            </a:r>
          </a:p>
        </p:txBody>
      </p:sp>
      <p:sp>
        <p:nvSpPr>
          <p:cNvPr id="13" name="TextBox 12"/>
          <p:cNvSpPr txBox="1"/>
          <p:nvPr/>
        </p:nvSpPr>
        <p:spPr>
          <a:xfrm>
            <a:off x="612648" y="2752344"/>
            <a:ext cx="2453563" cy="3419856"/>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XX. yüzyılda +0,74 °C</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Sıcaklık 1 °C artınca nem ≈ %7 artar; buharlaşma ve su buharı arttı</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Yağışın miktarı, mevsimlere dağılımı, şiddeti ve tipi değişti</a:t>
            </a:r>
          </a:p>
        </p:txBody>
      </p:sp>
      <p:sp>
        <p:nvSpPr>
          <p:cNvPr id="14" name="Rounded Rectangle 13"/>
          <p:cNvSpPr/>
          <p:nvPr/>
        </p:nvSpPr>
        <p:spPr>
          <a:xfrm>
            <a:off x="3340531" y="2221992"/>
            <a:ext cx="2673019" cy="402336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3340531" y="2221992"/>
            <a:ext cx="2673019"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3340531" y="2450592"/>
            <a:ext cx="2673019" cy="228600"/>
          </a:xfrm>
          <a:prstGeom prst="rect">
            <a:avLst/>
          </a:prstGeom>
          <a:solidFill>
            <a:srgbClr val="2E7D32"/>
          </a:solidFill>
          <a:ln>
            <a:noFill/>
          </a:ln>
          <a:effectLst/>
        </p:spPr>
        <p:txBody>
          <a:bodyPr rtlCol="0" anchor="ctr"/>
          <a:lstStyle/>
          <a:p/>
        </p:txBody>
      </p:sp>
      <p:sp>
        <p:nvSpPr>
          <p:cNvPr id="17" name="TextBox 16"/>
          <p:cNvSpPr txBox="1"/>
          <p:nvPr/>
        </p:nvSpPr>
        <p:spPr>
          <a:xfrm>
            <a:off x="3431971"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Hidrosfer</a:t>
            </a:r>
          </a:p>
        </p:txBody>
      </p:sp>
      <p:sp>
        <p:nvSpPr>
          <p:cNvPr id="18" name="TextBox 17"/>
          <p:cNvSpPr txBox="1"/>
          <p:nvPr/>
        </p:nvSpPr>
        <p:spPr>
          <a:xfrm>
            <a:off x="3450259" y="2752344"/>
            <a:ext cx="2453563" cy="3419856"/>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Okyanuslar ısındı, su genleşti</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Deniz seviyesi 1900-2020'de ≈ 21 cm yükseldi (grafik)</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Akıntılar ve suyun pH derecesi etkileniyor</a:t>
            </a:r>
          </a:p>
        </p:txBody>
      </p:sp>
      <p:sp>
        <p:nvSpPr>
          <p:cNvPr id="19" name="Rounded Rectangle 18"/>
          <p:cNvSpPr/>
          <p:nvPr/>
        </p:nvSpPr>
        <p:spPr>
          <a:xfrm>
            <a:off x="6178142" y="2221992"/>
            <a:ext cx="2673019" cy="4023360"/>
          </a:xfrm>
          <a:prstGeom prst="roundRect">
            <a:avLst>
              <a:gd name="adj" fmla="val 5000"/>
            </a:avLst>
          </a:prstGeom>
          <a:solidFill>
            <a:srgbClr val="E3F1E4"/>
          </a:solidFill>
          <a:ln>
            <a:noFill/>
          </a:ln>
          <a:effectLst/>
        </p:spPr>
        <p:txBody>
          <a:bodyPr rtlCol="0" anchor="ctr"/>
          <a:lstStyle/>
          <a:p/>
        </p:txBody>
      </p:sp>
      <p:sp>
        <p:nvSpPr>
          <p:cNvPr id="20" name="Rounded Rectangle 19"/>
          <p:cNvSpPr/>
          <p:nvPr/>
        </p:nvSpPr>
        <p:spPr>
          <a:xfrm>
            <a:off x="6178142" y="2221992"/>
            <a:ext cx="2673019" cy="457200"/>
          </a:xfrm>
          <a:prstGeom prst="roundRect">
            <a:avLst>
              <a:gd name="adj" fmla="val 25000"/>
            </a:avLst>
          </a:prstGeom>
          <a:solidFill>
            <a:srgbClr val="2E7D32"/>
          </a:solidFill>
          <a:ln>
            <a:noFill/>
          </a:ln>
          <a:effectLst/>
        </p:spPr>
        <p:txBody>
          <a:bodyPr rtlCol="0" anchor="ctr"/>
          <a:lstStyle/>
          <a:p/>
        </p:txBody>
      </p:sp>
      <p:sp>
        <p:nvSpPr>
          <p:cNvPr id="21" name="Rectangle 20"/>
          <p:cNvSpPr/>
          <p:nvPr/>
        </p:nvSpPr>
        <p:spPr>
          <a:xfrm>
            <a:off x="6178142" y="2450592"/>
            <a:ext cx="2673019" cy="228600"/>
          </a:xfrm>
          <a:prstGeom prst="rect">
            <a:avLst/>
          </a:prstGeom>
          <a:solidFill>
            <a:srgbClr val="2E7D32"/>
          </a:solidFill>
          <a:ln>
            <a:noFill/>
          </a:ln>
          <a:effectLst/>
        </p:spPr>
        <p:txBody>
          <a:bodyPr rtlCol="0" anchor="ctr"/>
          <a:lstStyle/>
          <a:p/>
        </p:txBody>
      </p:sp>
      <p:sp>
        <p:nvSpPr>
          <p:cNvPr id="22" name="TextBox 21"/>
          <p:cNvSpPr txBox="1"/>
          <p:nvPr/>
        </p:nvSpPr>
        <p:spPr>
          <a:xfrm>
            <a:off x="6269582"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Kriyosfer</a:t>
            </a:r>
          </a:p>
        </p:txBody>
      </p:sp>
      <p:sp>
        <p:nvSpPr>
          <p:cNvPr id="23" name="TextBox 22"/>
          <p:cNvSpPr txBox="1"/>
          <p:nvPr/>
        </p:nvSpPr>
        <p:spPr>
          <a:xfrm>
            <a:off x="6287870" y="2752344"/>
            <a:ext cx="2453563" cy="3419856"/>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Deniz buzu azaldı (Eylül 1986 → 2016)</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Kar örtüsü, permafrost ve buzulların alanı ve hacmi değişti</a:t>
            </a:r>
          </a:p>
        </p:txBody>
      </p:sp>
      <p:sp>
        <p:nvSpPr>
          <p:cNvPr id="24" name="Rounded Rectangle 23"/>
          <p:cNvSpPr/>
          <p:nvPr/>
        </p:nvSpPr>
        <p:spPr>
          <a:xfrm>
            <a:off x="9015753" y="2221992"/>
            <a:ext cx="2673019" cy="4023360"/>
          </a:xfrm>
          <a:prstGeom prst="roundRect">
            <a:avLst>
              <a:gd name="adj" fmla="val 5000"/>
            </a:avLst>
          </a:prstGeom>
          <a:solidFill>
            <a:srgbClr val="E3F1E4"/>
          </a:solidFill>
          <a:ln>
            <a:noFill/>
          </a:ln>
          <a:effectLst/>
        </p:spPr>
        <p:txBody>
          <a:bodyPr rtlCol="0" anchor="ctr"/>
          <a:lstStyle/>
          <a:p/>
        </p:txBody>
      </p:sp>
      <p:sp>
        <p:nvSpPr>
          <p:cNvPr id="25" name="Rounded Rectangle 24"/>
          <p:cNvSpPr/>
          <p:nvPr/>
        </p:nvSpPr>
        <p:spPr>
          <a:xfrm>
            <a:off x="9015753" y="2221992"/>
            <a:ext cx="2673019" cy="457200"/>
          </a:xfrm>
          <a:prstGeom prst="roundRect">
            <a:avLst>
              <a:gd name="adj" fmla="val 25000"/>
            </a:avLst>
          </a:prstGeom>
          <a:solidFill>
            <a:srgbClr val="2E7D32"/>
          </a:solidFill>
          <a:ln>
            <a:noFill/>
          </a:ln>
          <a:effectLst/>
        </p:spPr>
        <p:txBody>
          <a:bodyPr rtlCol="0" anchor="ctr"/>
          <a:lstStyle/>
          <a:p/>
        </p:txBody>
      </p:sp>
      <p:sp>
        <p:nvSpPr>
          <p:cNvPr id="26" name="Rectangle 25"/>
          <p:cNvSpPr/>
          <p:nvPr/>
        </p:nvSpPr>
        <p:spPr>
          <a:xfrm>
            <a:off x="9015753" y="2450592"/>
            <a:ext cx="2673019" cy="228600"/>
          </a:xfrm>
          <a:prstGeom prst="rect">
            <a:avLst/>
          </a:prstGeom>
          <a:solidFill>
            <a:srgbClr val="2E7D32"/>
          </a:solidFill>
          <a:ln>
            <a:noFill/>
          </a:ln>
          <a:effectLst/>
        </p:spPr>
        <p:txBody>
          <a:bodyPr rtlCol="0" anchor="ctr"/>
          <a:lstStyle/>
          <a:p/>
        </p:txBody>
      </p:sp>
      <p:sp>
        <p:nvSpPr>
          <p:cNvPr id="27" name="TextBox 26"/>
          <p:cNvSpPr txBox="1"/>
          <p:nvPr/>
        </p:nvSpPr>
        <p:spPr>
          <a:xfrm>
            <a:off x="9107193"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Biyosfer</a:t>
            </a:r>
          </a:p>
        </p:txBody>
      </p:sp>
      <p:sp>
        <p:nvSpPr>
          <p:cNvPr id="28" name="TextBox 27"/>
          <p:cNvSpPr txBox="1"/>
          <p:nvPr/>
        </p:nvSpPr>
        <p:spPr>
          <a:xfrm>
            <a:off x="9125481" y="2752344"/>
            <a:ext cx="2453563" cy="3419856"/>
          </a:xfrm>
          <a:prstGeom prst="rect">
            <a:avLst/>
          </a:prstGeom>
          <a:noFill/>
        </p:spPr>
        <p:txBody>
          <a:bodyPr wrap="square" anchor="t" lIns="73152" rIns="73152" tIns="36576" bIns="36576">
            <a:noAutofit/>
          </a:bodyPr>
          <a:lstStyle/>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Cenova'da at kestanesi 1800'lerde nisanda, 2000'e doğru daha erken aylarda tomurcuklanıyor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 128-129</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167 / 217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86868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7617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8" name="TextBox 7"/>
          <p:cNvSpPr txBox="1"/>
          <p:nvPr/>
        </p:nvSpPr>
        <p:spPr>
          <a:xfrm>
            <a:off x="1280160" y="1216152"/>
            <a:ext cx="10317175" cy="8686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İklim sistemi bileşenlerinde yaşanan değişimler, karasal ve sucul ekosistemlerde hangi değişimlere yol açmıştır?</a:t>
            </a:r>
          </a:p>
        </p:txBody>
      </p:sp>
      <p:sp>
        <p:nvSpPr>
          <p:cNvPr id="9" name="Rounded Rectangle 8"/>
          <p:cNvSpPr/>
          <p:nvPr/>
        </p:nvSpPr>
        <p:spPr>
          <a:xfrm>
            <a:off x="502920" y="2221992"/>
            <a:ext cx="5510631" cy="402336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221992"/>
            <a:ext cx="5510631"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450592"/>
            <a:ext cx="5510631"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22199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Karasal ekosistemler</a:t>
            </a:r>
          </a:p>
        </p:txBody>
      </p:sp>
      <p:sp>
        <p:nvSpPr>
          <p:cNvPr id="13" name="TextBox 12"/>
          <p:cNvSpPr txBox="1"/>
          <p:nvPr/>
        </p:nvSpPr>
        <p:spPr>
          <a:xfrm>
            <a:off x="612648" y="2752344"/>
            <a:ext cx="5291175" cy="3419856"/>
          </a:xfrm>
          <a:prstGeom prst="rect">
            <a:avLst/>
          </a:prstGeom>
          <a:noFill/>
        </p:spPr>
        <p:txBody>
          <a:bodyPr wrap="square" anchor="t" lIns="73152" rIns="73152" tIns="36576" bIns="36576">
            <a:noAutofit/>
          </a:bodyPr>
          <a:lstStyle/>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Bitkilerin yaprak çıkarma ve çiçek açma tarihleri değişti (erkene kaydı)</a:t>
            </a:r>
          </a:p>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Nem isteği yüksek bitkilerin yerini sıcaklığa dayanıklı türler alıyor</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Kuraklık, sel, sıcak hava dalgası gibi aşırı olaylar arttı; bitki toplulukları kuzeye ve yükseklere çekilmek zorunda kalacak (öngörü)</a:t>
            </a:r>
          </a:p>
        </p:txBody>
      </p:sp>
      <p:sp>
        <p:nvSpPr>
          <p:cNvPr id="14" name="Rounded Rectangle 13"/>
          <p:cNvSpPr/>
          <p:nvPr/>
        </p:nvSpPr>
        <p:spPr>
          <a:xfrm>
            <a:off x="6178143" y="2221992"/>
            <a:ext cx="5510631" cy="402336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6178143" y="2221992"/>
            <a:ext cx="5510631"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6178143" y="2450592"/>
            <a:ext cx="5510631" cy="228600"/>
          </a:xfrm>
          <a:prstGeom prst="rect">
            <a:avLst/>
          </a:prstGeom>
          <a:solidFill>
            <a:srgbClr val="2E7D32"/>
          </a:solidFill>
          <a:ln>
            <a:noFill/>
          </a:ln>
          <a:effectLst/>
        </p:spPr>
        <p:txBody>
          <a:bodyPr rtlCol="0" anchor="ctr"/>
          <a:lstStyle/>
          <a:p/>
        </p:txBody>
      </p:sp>
      <p:sp>
        <p:nvSpPr>
          <p:cNvPr id="17" name="TextBox 16"/>
          <p:cNvSpPr txBox="1"/>
          <p:nvPr/>
        </p:nvSpPr>
        <p:spPr>
          <a:xfrm>
            <a:off x="6269583" y="222199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Sucul ekosistemler</a:t>
            </a:r>
          </a:p>
        </p:txBody>
      </p:sp>
      <p:sp>
        <p:nvSpPr>
          <p:cNvPr id="18" name="TextBox 17"/>
          <p:cNvSpPr txBox="1"/>
          <p:nvPr/>
        </p:nvSpPr>
        <p:spPr>
          <a:xfrm>
            <a:off x="6287871" y="2752344"/>
            <a:ext cx="5291175" cy="3419856"/>
          </a:xfrm>
          <a:prstGeom prst="rect">
            <a:avLst/>
          </a:prstGeom>
          <a:noFill/>
        </p:spPr>
        <p:txBody>
          <a:bodyPr wrap="square" anchor="t" lIns="73152" rIns="73152" tIns="36576" bIns="36576">
            <a:noAutofit/>
          </a:bodyPr>
          <a:lstStyle/>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Okyanuslar ısınıyor; suyun yoğunluğu, hacmi ve pH derecesi değişiyor</a:t>
            </a:r>
          </a:p>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Fitoplanktonların verimliliği ve klorofil miktarı etkileniyor</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Deniz buzu ve kıyılar değişiyor: kutup ve kıyı canlılarının yaşam alanı daralıyor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126-136</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168 / 217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86868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7617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8" name="TextBox 7"/>
          <p:cNvSpPr txBox="1"/>
          <p:nvPr/>
        </p:nvSpPr>
        <p:spPr>
          <a:xfrm>
            <a:off x="1280160" y="1216152"/>
            <a:ext cx="10317175" cy="8686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İklim değişikliği, insanın geçmişten bugüne süregelen beşerî faaliyetlerinde (üretim ve tüketim alışkanlıkları) ne tür değişimlere neden olmaktadır?</a:t>
            </a:r>
          </a:p>
        </p:txBody>
      </p:sp>
      <p:sp>
        <p:nvSpPr>
          <p:cNvPr id="9" name="Rounded Rectangle 8"/>
          <p:cNvSpPr/>
          <p:nvPr/>
        </p:nvSpPr>
        <p:spPr>
          <a:xfrm>
            <a:off x="502920" y="2221992"/>
            <a:ext cx="5510631" cy="402336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221992"/>
            <a:ext cx="5510631"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450592"/>
            <a:ext cx="5510631"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22199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Üretim</a:t>
            </a:r>
          </a:p>
        </p:txBody>
      </p:sp>
      <p:sp>
        <p:nvSpPr>
          <p:cNvPr id="13" name="TextBox 12"/>
          <p:cNvSpPr txBox="1"/>
          <p:nvPr/>
        </p:nvSpPr>
        <p:spPr>
          <a:xfrm>
            <a:off x="612648" y="2752344"/>
            <a:ext cx="5291175" cy="3419856"/>
          </a:xfrm>
          <a:prstGeom prst="rect">
            <a:avLst/>
          </a:prstGeom>
          <a:noFill/>
        </p:spPr>
        <p:txBody>
          <a:bodyPr wrap="square" anchor="t" lIns="73152" rIns="73152" tIns="36576" bIns="36576">
            <a:noAutofit/>
          </a:bodyPr>
          <a:lstStyle/>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Tarım: ekim-hasat zamanı ve ürün çeşidi değişiyor; damla sulama, kuraklığa dayanıklı ürünler</a:t>
            </a:r>
          </a:p>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Enerji: yenilenebilir kaynaklara (güneş, rüzgâr) yöneliş</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Turizm ve kıyı yatırımları yeniden planlanıyor</a:t>
            </a:r>
          </a:p>
        </p:txBody>
      </p:sp>
      <p:sp>
        <p:nvSpPr>
          <p:cNvPr id="14" name="Rounded Rectangle 13"/>
          <p:cNvSpPr/>
          <p:nvPr/>
        </p:nvSpPr>
        <p:spPr>
          <a:xfrm>
            <a:off x="6178143" y="2221992"/>
            <a:ext cx="5510631" cy="402336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6178143" y="2221992"/>
            <a:ext cx="5510631"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6178143" y="2450592"/>
            <a:ext cx="5510631" cy="228600"/>
          </a:xfrm>
          <a:prstGeom prst="rect">
            <a:avLst/>
          </a:prstGeom>
          <a:solidFill>
            <a:srgbClr val="2E7D32"/>
          </a:solidFill>
          <a:ln>
            <a:noFill/>
          </a:ln>
          <a:effectLst/>
        </p:spPr>
        <p:txBody>
          <a:bodyPr rtlCol="0" anchor="ctr"/>
          <a:lstStyle/>
          <a:p/>
        </p:txBody>
      </p:sp>
      <p:sp>
        <p:nvSpPr>
          <p:cNvPr id="17" name="TextBox 16"/>
          <p:cNvSpPr txBox="1"/>
          <p:nvPr/>
        </p:nvSpPr>
        <p:spPr>
          <a:xfrm>
            <a:off x="6269583" y="222199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Tüketim</a:t>
            </a:r>
          </a:p>
        </p:txBody>
      </p:sp>
      <p:sp>
        <p:nvSpPr>
          <p:cNvPr id="18" name="TextBox 17"/>
          <p:cNvSpPr txBox="1"/>
          <p:nvPr/>
        </p:nvSpPr>
        <p:spPr>
          <a:xfrm>
            <a:off x="6287871" y="2752344"/>
            <a:ext cx="5291175" cy="3419856"/>
          </a:xfrm>
          <a:prstGeom prst="rect">
            <a:avLst/>
          </a:prstGeom>
          <a:noFill/>
        </p:spPr>
        <p:txBody>
          <a:bodyPr wrap="square" anchor="t" lIns="73152" rIns="73152" tIns="36576" bIns="36576">
            <a:noAutofit/>
          </a:bodyPr>
          <a:lstStyle/>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Su ve enerji tasarrufu, yalıtım</a:t>
            </a:r>
          </a:p>
          <a:p>
            <a:pPr algn="l" marL="285913" indent="-285913">
              <a:spcBef>
                <a:spcPts val="0"/>
              </a:spcBef>
              <a:spcAft>
                <a:spcPts val="600"/>
              </a:spcAft>
            </a:pPr>
            <a:r>
              <a:rPr lang="tr-TR" sz="2300" b="1" i="0">
                <a:solidFill>
                  <a:srgbClr val="2C6696"/>
                </a:solidFill>
                <a:latin typeface="Calibri"/>
              </a:rPr>
              <a:t>•  </a:t>
            </a:r>
            <a:r>
              <a:rPr lang="tr-TR" sz="2300" b="0" i="0">
                <a:solidFill>
                  <a:srgbClr val="262626"/>
                </a:solidFill>
                <a:latin typeface="Calibri"/>
              </a:rPr>
              <a:t>Toplu taşıma, bisiklet, yürüme</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Geri dönüşüm; yerel ve mevsiminde ürün tercihi</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 128</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169 / 217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86868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7617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8" name="TextBox 7"/>
          <p:cNvSpPr txBox="1"/>
          <p:nvPr/>
        </p:nvSpPr>
        <p:spPr>
          <a:xfrm>
            <a:off x="1280160" y="1216152"/>
            <a:ext cx="10317175" cy="8686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İklim değişikliği ile mücadele konusunda ülke ve toplumlar, istenen başarıyı elde edemezse beşerî faaliyetlerde ne tür olası değişimler beklenmelidir?</a:t>
            </a:r>
          </a:p>
        </p:txBody>
      </p:sp>
      <p:sp>
        <p:nvSpPr>
          <p:cNvPr id="9" name="Rounded Rectangle 8"/>
          <p:cNvSpPr/>
          <p:nvPr/>
        </p:nvSpPr>
        <p:spPr>
          <a:xfrm>
            <a:off x="502920" y="2221992"/>
            <a:ext cx="2673019" cy="402336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221992"/>
            <a:ext cx="2673019"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450592"/>
            <a:ext cx="2673019"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Tarım ve su</a:t>
            </a:r>
          </a:p>
        </p:txBody>
      </p:sp>
      <p:sp>
        <p:nvSpPr>
          <p:cNvPr id="13" name="TextBox 12"/>
          <p:cNvSpPr txBox="1"/>
          <p:nvPr/>
        </p:nvSpPr>
        <p:spPr>
          <a:xfrm>
            <a:off x="612648" y="2752344"/>
            <a:ext cx="2453563" cy="3419856"/>
          </a:xfrm>
          <a:prstGeom prst="rect">
            <a:avLst/>
          </a:prstGeom>
          <a:noFill/>
        </p:spPr>
        <p:txBody>
          <a:bodyPr wrap="square" anchor="t" lIns="73152" rIns="73152" tIns="36576" bIns="36576">
            <a:noAutofit/>
          </a:bodyPr>
          <a:lstStyle/>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Kuraklık ve su kaynaklarının azalması: verim düşer, sulama zorlaşır</a:t>
            </a:r>
          </a:p>
        </p:txBody>
      </p:sp>
      <p:sp>
        <p:nvSpPr>
          <p:cNvPr id="14" name="Rounded Rectangle 13"/>
          <p:cNvSpPr/>
          <p:nvPr/>
        </p:nvSpPr>
        <p:spPr>
          <a:xfrm>
            <a:off x="3340531" y="2221992"/>
            <a:ext cx="2673019" cy="402336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3340531" y="2221992"/>
            <a:ext cx="2673019"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3340531" y="2450592"/>
            <a:ext cx="2673019" cy="228600"/>
          </a:xfrm>
          <a:prstGeom prst="rect">
            <a:avLst/>
          </a:prstGeom>
          <a:solidFill>
            <a:srgbClr val="2E7D32"/>
          </a:solidFill>
          <a:ln>
            <a:noFill/>
          </a:ln>
          <a:effectLst/>
        </p:spPr>
        <p:txBody>
          <a:bodyPr rtlCol="0" anchor="ctr"/>
          <a:lstStyle/>
          <a:p/>
        </p:txBody>
      </p:sp>
      <p:sp>
        <p:nvSpPr>
          <p:cNvPr id="17" name="TextBox 16"/>
          <p:cNvSpPr txBox="1"/>
          <p:nvPr/>
        </p:nvSpPr>
        <p:spPr>
          <a:xfrm>
            <a:off x="3431971"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Kıyılar</a:t>
            </a:r>
          </a:p>
        </p:txBody>
      </p:sp>
      <p:sp>
        <p:nvSpPr>
          <p:cNvPr id="18" name="TextBox 17"/>
          <p:cNvSpPr txBox="1"/>
          <p:nvPr/>
        </p:nvSpPr>
        <p:spPr>
          <a:xfrm>
            <a:off x="3450259" y="2752344"/>
            <a:ext cx="2453563" cy="3419856"/>
          </a:xfrm>
          <a:prstGeom prst="rect">
            <a:avLst/>
          </a:prstGeom>
          <a:noFill/>
        </p:spPr>
        <p:txBody>
          <a:bodyPr wrap="square" anchor="t" lIns="73152" rIns="73152" tIns="36576" bIns="36576">
            <a:noAutofit/>
          </a:bodyPr>
          <a:lstStyle/>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Deniz seviyesi yükselir: kıyı yerleşmeleri, limanlar, turizm tesisleri taşınabilir</a:t>
            </a:r>
          </a:p>
        </p:txBody>
      </p:sp>
      <p:sp>
        <p:nvSpPr>
          <p:cNvPr id="19" name="Rounded Rectangle 18"/>
          <p:cNvSpPr/>
          <p:nvPr/>
        </p:nvSpPr>
        <p:spPr>
          <a:xfrm>
            <a:off x="6178142" y="2221992"/>
            <a:ext cx="2673019" cy="4023360"/>
          </a:xfrm>
          <a:prstGeom prst="roundRect">
            <a:avLst>
              <a:gd name="adj" fmla="val 5000"/>
            </a:avLst>
          </a:prstGeom>
          <a:solidFill>
            <a:srgbClr val="E3F1E4"/>
          </a:solidFill>
          <a:ln>
            <a:noFill/>
          </a:ln>
          <a:effectLst/>
        </p:spPr>
        <p:txBody>
          <a:bodyPr rtlCol="0" anchor="ctr"/>
          <a:lstStyle/>
          <a:p/>
        </p:txBody>
      </p:sp>
      <p:sp>
        <p:nvSpPr>
          <p:cNvPr id="20" name="Rounded Rectangle 19"/>
          <p:cNvSpPr/>
          <p:nvPr/>
        </p:nvSpPr>
        <p:spPr>
          <a:xfrm>
            <a:off x="6178142" y="2221992"/>
            <a:ext cx="2673019" cy="457200"/>
          </a:xfrm>
          <a:prstGeom prst="roundRect">
            <a:avLst>
              <a:gd name="adj" fmla="val 25000"/>
            </a:avLst>
          </a:prstGeom>
          <a:solidFill>
            <a:srgbClr val="2E7D32"/>
          </a:solidFill>
          <a:ln>
            <a:noFill/>
          </a:ln>
          <a:effectLst/>
        </p:spPr>
        <p:txBody>
          <a:bodyPr rtlCol="0" anchor="ctr"/>
          <a:lstStyle/>
          <a:p/>
        </p:txBody>
      </p:sp>
      <p:sp>
        <p:nvSpPr>
          <p:cNvPr id="21" name="Rectangle 20"/>
          <p:cNvSpPr/>
          <p:nvPr/>
        </p:nvSpPr>
        <p:spPr>
          <a:xfrm>
            <a:off x="6178142" y="2450592"/>
            <a:ext cx="2673019" cy="228600"/>
          </a:xfrm>
          <a:prstGeom prst="rect">
            <a:avLst/>
          </a:prstGeom>
          <a:solidFill>
            <a:srgbClr val="2E7D32"/>
          </a:solidFill>
          <a:ln>
            <a:noFill/>
          </a:ln>
          <a:effectLst/>
        </p:spPr>
        <p:txBody>
          <a:bodyPr rtlCol="0" anchor="ctr"/>
          <a:lstStyle/>
          <a:p/>
        </p:txBody>
      </p:sp>
      <p:sp>
        <p:nvSpPr>
          <p:cNvPr id="22" name="TextBox 21"/>
          <p:cNvSpPr txBox="1"/>
          <p:nvPr/>
        </p:nvSpPr>
        <p:spPr>
          <a:xfrm>
            <a:off x="6269582"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Göç ve sağlık</a:t>
            </a:r>
          </a:p>
        </p:txBody>
      </p:sp>
      <p:sp>
        <p:nvSpPr>
          <p:cNvPr id="23" name="TextBox 22"/>
          <p:cNvSpPr txBox="1"/>
          <p:nvPr/>
        </p:nvSpPr>
        <p:spPr>
          <a:xfrm>
            <a:off x="6287870" y="2752344"/>
            <a:ext cx="2453563" cy="3419856"/>
          </a:xfrm>
          <a:prstGeom prst="rect">
            <a:avLst/>
          </a:prstGeom>
          <a:noFill/>
        </p:spPr>
        <p:txBody>
          <a:bodyPr wrap="square" anchor="t" lIns="73152" rIns="73152" tIns="36576" bIns="36576">
            <a:noAutofit/>
          </a:bodyPr>
          <a:lstStyle/>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İklim mültecileri artar (100 milyona yaklaşır); hastalıklar yayılır</a:t>
            </a:r>
          </a:p>
        </p:txBody>
      </p:sp>
      <p:sp>
        <p:nvSpPr>
          <p:cNvPr id="24" name="Rounded Rectangle 23"/>
          <p:cNvSpPr/>
          <p:nvPr/>
        </p:nvSpPr>
        <p:spPr>
          <a:xfrm>
            <a:off x="9015753" y="2221992"/>
            <a:ext cx="2673019" cy="4023360"/>
          </a:xfrm>
          <a:prstGeom prst="roundRect">
            <a:avLst>
              <a:gd name="adj" fmla="val 5000"/>
            </a:avLst>
          </a:prstGeom>
          <a:solidFill>
            <a:srgbClr val="E3F1E4"/>
          </a:solidFill>
          <a:ln>
            <a:noFill/>
          </a:ln>
          <a:effectLst/>
        </p:spPr>
        <p:txBody>
          <a:bodyPr rtlCol="0" anchor="ctr"/>
          <a:lstStyle/>
          <a:p/>
        </p:txBody>
      </p:sp>
      <p:sp>
        <p:nvSpPr>
          <p:cNvPr id="25" name="Rounded Rectangle 24"/>
          <p:cNvSpPr/>
          <p:nvPr/>
        </p:nvSpPr>
        <p:spPr>
          <a:xfrm>
            <a:off x="9015753" y="2221992"/>
            <a:ext cx="2673019" cy="457200"/>
          </a:xfrm>
          <a:prstGeom prst="roundRect">
            <a:avLst>
              <a:gd name="adj" fmla="val 25000"/>
            </a:avLst>
          </a:prstGeom>
          <a:solidFill>
            <a:srgbClr val="2E7D32"/>
          </a:solidFill>
          <a:ln>
            <a:noFill/>
          </a:ln>
          <a:effectLst/>
        </p:spPr>
        <p:txBody>
          <a:bodyPr rtlCol="0" anchor="ctr"/>
          <a:lstStyle/>
          <a:p/>
        </p:txBody>
      </p:sp>
      <p:sp>
        <p:nvSpPr>
          <p:cNvPr id="26" name="Rectangle 25"/>
          <p:cNvSpPr/>
          <p:nvPr/>
        </p:nvSpPr>
        <p:spPr>
          <a:xfrm>
            <a:off x="9015753" y="2450592"/>
            <a:ext cx="2673019" cy="228600"/>
          </a:xfrm>
          <a:prstGeom prst="rect">
            <a:avLst/>
          </a:prstGeom>
          <a:solidFill>
            <a:srgbClr val="2E7D32"/>
          </a:solidFill>
          <a:ln>
            <a:noFill/>
          </a:ln>
          <a:effectLst/>
        </p:spPr>
        <p:txBody>
          <a:bodyPr rtlCol="0" anchor="ctr"/>
          <a:lstStyle/>
          <a:p/>
        </p:txBody>
      </p:sp>
      <p:sp>
        <p:nvSpPr>
          <p:cNvPr id="27" name="TextBox 26"/>
          <p:cNvSpPr txBox="1"/>
          <p:nvPr/>
        </p:nvSpPr>
        <p:spPr>
          <a:xfrm>
            <a:off x="9107193" y="2221992"/>
            <a:ext cx="2490139"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Afet ve ekonomi</a:t>
            </a:r>
          </a:p>
        </p:txBody>
      </p:sp>
      <p:sp>
        <p:nvSpPr>
          <p:cNvPr id="28" name="TextBox 27"/>
          <p:cNvSpPr txBox="1"/>
          <p:nvPr/>
        </p:nvSpPr>
        <p:spPr>
          <a:xfrm>
            <a:off x="9125481" y="2752344"/>
            <a:ext cx="2453563" cy="3419856"/>
          </a:xfrm>
          <a:prstGeom prst="rect">
            <a:avLst/>
          </a:prstGeom>
          <a:noFill/>
        </p:spPr>
        <p:txBody>
          <a:bodyPr wrap="square" anchor="t" lIns="73152" rIns="73152" tIns="36576" bIns="36576">
            <a:noAutofit/>
          </a:bodyPr>
          <a:lstStyle/>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Sıcak hava dalgası, sel ve kasırga kayıpları artar; altyapı zarar görür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170 / 217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adım: öngörü öyküsü</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 · 5 dk</a:t>
            </a:r>
          </a:p>
        </p:txBody>
      </p:sp>
      <p:sp>
        <p:nvSpPr>
          <p:cNvPr id="6" name="Rounded Rectangle 5"/>
          <p:cNvSpPr/>
          <p:nvPr/>
        </p:nvSpPr>
        <p:spPr>
          <a:xfrm>
            <a:off x="502920" y="1216152"/>
            <a:ext cx="11185855" cy="16002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600200"/>
          </a:xfrm>
          <a:prstGeom prst="rect">
            <a:avLst/>
          </a:prstGeom>
          <a:solidFill>
            <a:srgbClr val="D3373A"/>
          </a:solidFill>
          <a:ln>
            <a:noFill/>
          </a:ln>
          <a:effectLst/>
        </p:spPr>
        <p:txBody>
          <a:bodyPr rtlCol="0" anchor="ctr"/>
          <a:lstStyle/>
          <a:p/>
        </p:txBody>
      </p:sp>
      <p:sp>
        <p:nvSpPr>
          <p:cNvPr id="8" name="TextBox 7"/>
          <p:cNvSpPr txBox="1"/>
          <p:nvPr/>
        </p:nvSpPr>
        <p:spPr>
          <a:xfrm>
            <a:off x="777240" y="1216152"/>
            <a:ext cx="10774375" cy="160020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262626"/>
                </a:solidFill>
                <a:latin typeface="Calibri"/>
              </a:rPr>
              <a:t>2. Adım: Küresel iklim değişikliği nedeniyle gelecekte meydana gelebilecek değişimlerin beşerî faaliyetleri nasıl etkileyebileceğine ve bu konuda alınabilecek önlemlerin neler olabileceğine yönelik duygu ve düşüncelerinizi aşağıda boş bırakılan alana yazıp arkadaşlarınızla paylaşınız.</a:t>
            </a:r>
          </a:p>
        </p:txBody>
      </p:sp>
      <p:sp>
        <p:nvSpPr>
          <p:cNvPr id="9" name="Rounded Rectangle 8"/>
          <p:cNvSpPr/>
          <p:nvPr/>
        </p:nvSpPr>
        <p:spPr>
          <a:xfrm>
            <a:off x="502920" y="2953512"/>
            <a:ext cx="11185855" cy="68580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FFFFFF"/>
                </a:solidFill>
                <a:latin typeface="Calibri"/>
              </a:rPr>
              <a:t>Grup öyküsü: “2080'de bir gün”</a:t>
            </a:r>
          </a:p>
        </p:txBody>
      </p:sp>
      <p:sp>
        <p:nvSpPr>
          <p:cNvPr id="10" name="Rounded Rectangle 9"/>
          <p:cNvSpPr/>
          <p:nvPr/>
        </p:nvSpPr>
        <p:spPr>
          <a:xfrm>
            <a:off x="502920" y="3822192"/>
            <a:ext cx="2645587" cy="242316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3822192"/>
            <a:ext cx="2645587" cy="530352"/>
          </a:xfrm>
          <a:prstGeom prst="roundRect">
            <a:avLst>
              <a:gd name="adj" fmla="val 25000"/>
            </a:avLst>
          </a:prstGeom>
          <a:solidFill>
            <a:srgbClr val="4F4F4F"/>
          </a:solidFill>
          <a:ln>
            <a:noFill/>
          </a:ln>
          <a:effectLst/>
        </p:spPr>
        <p:txBody>
          <a:bodyPr rtlCol="0" anchor="ctr"/>
          <a:lstStyle/>
          <a:p/>
        </p:txBody>
      </p:sp>
      <p:sp>
        <p:nvSpPr>
          <p:cNvPr id="12" name="Rectangle 11"/>
          <p:cNvSpPr/>
          <p:nvPr/>
        </p:nvSpPr>
        <p:spPr>
          <a:xfrm>
            <a:off x="502920" y="4087368"/>
            <a:ext cx="2645587" cy="265176"/>
          </a:xfrm>
          <a:prstGeom prst="rect">
            <a:avLst/>
          </a:prstGeom>
          <a:solidFill>
            <a:srgbClr val="4F4F4F"/>
          </a:solidFill>
          <a:ln>
            <a:noFill/>
          </a:ln>
          <a:effectLst/>
        </p:spPr>
        <p:txBody>
          <a:bodyPr rtlCol="0" anchor="ctr"/>
          <a:lstStyle/>
          <a:p/>
        </p:txBody>
      </p:sp>
      <p:sp>
        <p:nvSpPr>
          <p:cNvPr id="13" name="TextBox 12"/>
          <p:cNvSpPr txBox="1"/>
          <p:nvPr/>
        </p:nvSpPr>
        <p:spPr>
          <a:xfrm>
            <a:off x="594360" y="3822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Uzunluk</a:t>
            </a:r>
          </a:p>
        </p:txBody>
      </p:sp>
      <p:sp>
        <p:nvSpPr>
          <p:cNvPr id="14" name="TextBox 13"/>
          <p:cNvSpPr txBox="1"/>
          <p:nvPr/>
        </p:nvSpPr>
        <p:spPr>
          <a:xfrm>
            <a:off x="612648" y="4425696"/>
            <a:ext cx="2426131" cy="174650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6-8 cümle</a:t>
            </a:r>
          </a:p>
        </p:txBody>
      </p:sp>
      <p:sp>
        <p:nvSpPr>
          <p:cNvPr id="15" name="Rounded Rectangle 14"/>
          <p:cNvSpPr/>
          <p:nvPr/>
        </p:nvSpPr>
        <p:spPr>
          <a:xfrm>
            <a:off x="3349675" y="3822192"/>
            <a:ext cx="2645587" cy="242316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3349675" y="3822192"/>
            <a:ext cx="2645587" cy="530352"/>
          </a:xfrm>
          <a:prstGeom prst="roundRect">
            <a:avLst>
              <a:gd name="adj" fmla="val 25000"/>
            </a:avLst>
          </a:prstGeom>
          <a:solidFill>
            <a:srgbClr val="D3373A"/>
          </a:solidFill>
          <a:ln>
            <a:noFill/>
          </a:ln>
          <a:effectLst/>
        </p:spPr>
        <p:txBody>
          <a:bodyPr rtlCol="0" anchor="ctr"/>
          <a:lstStyle/>
          <a:p/>
        </p:txBody>
      </p:sp>
      <p:sp>
        <p:nvSpPr>
          <p:cNvPr id="17" name="Rectangle 16"/>
          <p:cNvSpPr/>
          <p:nvPr/>
        </p:nvSpPr>
        <p:spPr>
          <a:xfrm>
            <a:off x="3349675" y="4087368"/>
            <a:ext cx="2645587" cy="265176"/>
          </a:xfrm>
          <a:prstGeom prst="rect">
            <a:avLst/>
          </a:prstGeom>
          <a:solidFill>
            <a:srgbClr val="D3373A"/>
          </a:solidFill>
          <a:ln>
            <a:noFill/>
          </a:ln>
          <a:effectLst/>
        </p:spPr>
        <p:txBody>
          <a:bodyPr rtlCol="0" anchor="ctr"/>
          <a:lstStyle/>
          <a:p/>
        </p:txBody>
      </p:sp>
      <p:sp>
        <p:nvSpPr>
          <p:cNvPr id="18" name="TextBox 17"/>
          <p:cNvSpPr txBox="1"/>
          <p:nvPr/>
        </p:nvSpPr>
        <p:spPr>
          <a:xfrm>
            <a:off x="3441115" y="3822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Veri</a:t>
            </a:r>
          </a:p>
        </p:txBody>
      </p:sp>
      <p:sp>
        <p:nvSpPr>
          <p:cNvPr id="19" name="TextBox 18"/>
          <p:cNvSpPr txBox="1"/>
          <p:nvPr/>
        </p:nvSpPr>
        <p:spPr>
          <a:xfrm>
            <a:off x="3459403" y="4425696"/>
            <a:ext cx="2426131" cy="174650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Kitaptaki öngörülerden en az iki veri (s. 127-129); altını çiz</a:t>
            </a:r>
          </a:p>
        </p:txBody>
      </p:sp>
      <p:sp>
        <p:nvSpPr>
          <p:cNvPr id="20" name="Rounded Rectangle 19"/>
          <p:cNvSpPr/>
          <p:nvPr/>
        </p:nvSpPr>
        <p:spPr>
          <a:xfrm>
            <a:off x="6196430" y="3822192"/>
            <a:ext cx="2645587" cy="242316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6196430" y="3822192"/>
            <a:ext cx="2645587" cy="530352"/>
          </a:xfrm>
          <a:prstGeom prst="roundRect">
            <a:avLst>
              <a:gd name="adj" fmla="val 25000"/>
            </a:avLst>
          </a:prstGeom>
          <a:solidFill>
            <a:srgbClr val="4F4F4F"/>
          </a:solidFill>
          <a:ln>
            <a:noFill/>
          </a:ln>
          <a:effectLst/>
        </p:spPr>
        <p:txBody>
          <a:bodyPr rtlCol="0" anchor="ctr"/>
          <a:lstStyle/>
          <a:p/>
        </p:txBody>
      </p:sp>
      <p:sp>
        <p:nvSpPr>
          <p:cNvPr id="22" name="Rectangle 21"/>
          <p:cNvSpPr/>
          <p:nvPr/>
        </p:nvSpPr>
        <p:spPr>
          <a:xfrm>
            <a:off x="6196430" y="4087368"/>
            <a:ext cx="2645587" cy="265176"/>
          </a:xfrm>
          <a:prstGeom prst="rect">
            <a:avLst/>
          </a:prstGeom>
          <a:solidFill>
            <a:srgbClr val="4F4F4F"/>
          </a:solidFill>
          <a:ln>
            <a:noFill/>
          </a:ln>
          <a:effectLst/>
        </p:spPr>
        <p:txBody>
          <a:bodyPr rtlCol="0" anchor="ctr"/>
          <a:lstStyle/>
          <a:p/>
        </p:txBody>
      </p:sp>
      <p:sp>
        <p:nvSpPr>
          <p:cNvPr id="23" name="TextBox 22"/>
          <p:cNvSpPr txBox="1"/>
          <p:nvPr/>
        </p:nvSpPr>
        <p:spPr>
          <a:xfrm>
            <a:off x="6287870" y="3822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Etki</a:t>
            </a:r>
          </a:p>
        </p:txBody>
      </p:sp>
      <p:sp>
        <p:nvSpPr>
          <p:cNvPr id="24" name="TextBox 23"/>
          <p:cNvSpPr txBox="1"/>
          <p:nvPr/>
        </p:nvSpPr>
        <p:spPr>
          <a:xfrm>
            <a:off x="6306158" y="4425696"/>
            <a:ext cx="2426131" cy="174650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 beşerî faaliyete etkisi (tarım, turizm, ulaşım…)</a:t>
            </a:r>
          </a:p>
        </p:txBody>
      </p:sp>
      <p:sp>
        <p:nvSpPr>
          <p:cNvPr id="25" name="Rounded Rectangle 24"/>
          <p:cNvSpPr/>
          <p:nvPr/>
        </p:nvSpPr>
        <p:spPr>
          <a:xfrm>
            <a:off x="9043185" y="3822192"/>
            <a:ext cx="2645587" cy="2423160"/>
          </a:xfrm>
          <a:prstGeom prst="roundRect">
            <a:avLst>
              <a:gd name="adj" fmla="val 5000"/>
            </a:avLst>
          </a:prstGeom>
          <a:solidFill>
            <a:srgbClr val="F0F0F0"/>
          </a:solidFill>
          <a:ln>
            <a:noFill/>
          </a:ln>
          <a:effectLst/>
        </p:spPr>
        <p:txBody>
          <a:bodyPr rtlCol="0" anchor="ctr"/>
          <a:lstStyle/>
          <a:p/>
        </p:txBody>
      </p:sp>
      <p:sp>
        <p:nvSpPr>
          <p:cNvPr id="26" name="Rounded Rectangle 25"/>
          <p:cNvSpPr/>
          <p:nvPr/>
        </p:nvSpPr>
        <p:spPr>
          <a:xfrm>
            <a:off x="9043185" y="3822192"/>
            <a:ext cx="2645587" cy="530352"/>
          </a:xfrm>
          <a:prstGeom prst="roundRect">
            <a:avLst>
              <a:gd name="adj" fmla="val 25000"/>
            </a:avLst>
          </a:prstGeom>
          <a:solidFill>
            <a:srgbClr val="D3373A"/>
          </a:solidFill>
          <a:ln>
            <a:noFill/>
          </a:ln>
          <a:effectLst/>
        </p:spPr>
        <p:txBody>
          <a:bodyPr rtlCol="0" anchor="ctr"/>
          <a:lstStyle/>
          <a:p/>
        </p:txBody>
      </p:sp>
      <p:sp>
        <p:nvSpPr>
          <p:cNvPr id="27" name="Rectangle 26"/>
          <p:cNvSpPr/>
          <p:nvPr/>
        </p:nvSpPr>
        <p:spPr>
          <a:xfrm>
            <a:off x="9043185" y="4087368"/>
            <a:ext cx="2645587" cy="265176"/>
          </a:xfrm>
          <a:prstGeom prst="rect">
            <a:avLst/>
          </a:prstGeom>
          <a:solidFill>
            <a:srgbClr val="D3373A"/>
          </a:solidFill>
          <a:ln>
            <a:noFill/>
          </a:ln>
          <a:effectLst/>
        </p:spPr>
        <p:txBody>
          <a:bodyPr rtlCol="0" anchor="ctr"/>
          <a:lstStyle/>
          <a:p/>
        </p:txBody>
      </p:sp>
      <p:sp>
        <p:nvSpPr>
          <p:cNvPr id="28" name="TextBox 27"/>
          <p:cNvSpPr txBox="1"/>
          <p:nvPr/>
        </p:nvSpPr>
        <p:spPr>
          <a:xfrm>
            <a:off x="9134625" y="3822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Önlem ve duygu</a:t>
            </a:r>
          </a:p>
        </p:txBody>
      </p:sp>
      <p:sp>
        <p:nvSpPr>
          <p:cNvPr id="29" name="TextBox 28"/>
          <p:cNvSpPr txBox="1"/>
          <p:nvPr/>
        </p:nvSpPr>
        <p:spPr>
          <a:xfrm>
            <a:off x="9152913" y="4425696"/>
            <a:ext cx="2426131" cy="174650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 önlem ve hissettiğin bir duygu</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130</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171 / 217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Öngörü öyküsü — örnek</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7223760" cy="5029200"/>
          </a:xfrm>
          <a:prstGeom prst="roundRect">
            <a:avLst>
              <a:gd name="adj" fmla="val 4000"/>
            </a:avLst>
          </a:prstGeom>
          <a:solidFill>
            <a:srgbClr val="E3F1E4"/>
          </a:solidFill>
          <a:ln>
            <a:noFill/>
          </a:ln>
          <a:effectLst/>
        </p:spPr>
        <p:txBody>
          <a:bodyPr rtlCol="0" anchor="ctr"/>
          <a:lstStyle/>
          <a:p/>
        </p:txBody>
      </p:sp>
      <p:sp>
        <p:nvSpPr>
          <p:cNvPr id="7" name="Rectangle 6"/>
          <p:cNvSpPr/>
          <p:nvPr/>
        </p:nvSpPr>
        <p:spPr>
          <a:xfrm>
            <a:off x="502920" y="1216152"/>
            <a:ext cx="109728" cy="5029200"/>
          </a:xfrm>
          <a:prstGeom prst="rect">
            <a:avLst/>
          </a:prstGeom>
          <a:solidFill>
            <a:srgbClr val="2E7D32"/>
          </a:solidFill>
          <a:ln>
            <a:noFill/>
          </a:ln>
          <a:effectLst/>
        </p:spPr>
        <p:txBody>
          <a:bodyPr rtlCol="0" anchor="ctr"/>
          <a:lstStyle/>
          <a:p/>
        </p:txBody>
      </p:sp>
      <p:sp>
        <p:nvSpPr>
          <p:cNvPr id="8" name="TextBox 7"/>
          <p:cNvSpPr txBox="1"/>
          <p:nvPr/>
        </p:nvSpPr>
        <p:spPr>
          <a:xfrm>
            <a:off x="777240" y="1307592"/>
            <a:ext cx="6812280" cy="4846320"/>
          </a:xfrm>
          <a:prstGeom prst="rect">
            <a:avLst/>
          </a:prstGeom>
          <a:noFill/>
        </p:spPr>
        <p:txBody>
          <a:bodyPr wrap="square" anchor="t" lIns="73152" rIns="73152" tIns="36576" bIns="36576">
            <a:noAutofit/>
          </a:bodyPr>
          <a:lstStyle/>
          <a:p>
            <a:pPr algn="l">
              <a:spcBef>
                <a:spcPts val="0"/>
              </a:spcBef>
              <a:spcAft>
                <a:spcPts val="1000"/>
              </a:spcAft>
            </a:pPr>
            <a:r>
              <a:rPr lang="tr-TR" sz="2400" b="1" i="0">
                <a:solidFill>
                  <a:srgbClr val="2E7D32"/>
                </a:solidFill>
                <a:latin typeface="Calibri"/>
              </a:rPr>
              <a:t>2080'de bir gün</a:t>
            </a:r>
          </a:p>
          <a:p>
            <a:pPr algn="l">
              <a:spcBef>
                <a:spcPts val="0"/>
              </a:spcBef>
              <a:spcAft>
                <a:spcPts val="0"/>
              </a:spcAft>
            </a:pPr>
            <a:r>
              <a:rPr lang="tr-TR" sz="2100" b="0" i="0">
                <a:solidFill>
                  <a:srgbClr val="262626"/>
                </a:solidFill>
                <a:latin typeface="Calibri"/>
              </a:rPr>
              <a:t>Ege kıyısındaki köyümüzde hasada hazırlanıyoruz. Dedem gençliğinde yağmurların daha bol olduğunu anlatıyor; artık </a:t>
            </a:r>
            <a:r>
              <a:rPr lang="tr-TR" sz="2100" b="1" i="0">
                <a:solidFill>
                  <a:srgbClr val="262626"/>
                </a:solidFill>
                <a:latin typeface="Calibri"/>
              </a:rPr>
              <a:t>Ege ve Akdeniz kıyılarında yağış azaldı</a:t>
            </a:r>
            <a:r>
              <a:rPr lang="tr-TR" sz="2100" b="0" i="0">
                <a:solidFill>
                  <a:srgbClr val="262626"/>
                </a:solidFill>
                <a:latin typeface="Calibri"/>
              </a:rPr>
              <a:t>. Yazlar uzun ve bunaltıcı: </a:t>
            </a:r>
            <a:r>
              <a:rPr lang="tr-TR" sz="2100" b="1" i="0">
                <a:solidFill>
                  <a:srgbClr val="262626"/>
                </a:solidFill>
                <a:latin typeface="Calibri"/>
              </a:rPr>
              <a:t>sıcak hava dalgaları ve kuraklık daha sık ve şiddetli</a:t>
            </a:r>
            <a:r>
              <a:rPr lang="tr-TR" sz="2100" b="0" i="0">
                <a:solidFill>
                  <a:srgbClr val="262626"/>
                </a:solidFill>
                <a:latin typeface="Calibri"/>
              </a:rPr>
              <a:t>. Su az olduğu için bahçeyi damla sulamayla, depoda biriktirdiğimiz yağmur suyuyla suluyoruz. Karadeniz'deki halam ise </a:t>
            </a:r>
            <a:r>
              <a:rPr lang="tr-TR" sz="2100" b="1" i="0">
                <a:solidFill>
                  <a:srgbClr val="262626"/>
                </a:solidFill>
                <a:latin typeface="Calibri"/>
              </a:rPr>
              <a:t>yağışların arttığını</a:t>
            </a:r>
            <a:r>
              <a:rPr lang="tr-TR" sz="2100" b="0" i="0">
                <a:solidFill>
                  <a:srgbClr val="262626"/>
                </a:solidFill>
                <a:latin typeface="Calibri"/>
              </a:rPr>
              <a:t>, derelerin taşmasından korktuklarını söylüyor. Bazen endişeleniyorum; ama köyde kurduğumuz güneş panelleri ve diktiğimiz kuraklığa dayanıklı ağaçlar bana umut veriyor.</a:t>
            </a:r>
          </a:p>
        </p:txBody>
      </p:sp>
      <p:sp>
        <p:nvSpPr>
          <p:cNvPr id="9" name="Rounded Rectangle 8"/>
          <p:cNvSpPr/>
          <p:nvPr/>
        </p:nvSpPr>
        <p:spPr>
          <a:xfrm>
            <a:off x="7955280" y="1216152"/>
            <a:ext cx="3733495" cy="244602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7955280" y="1216152"/>
            <a:ext cx="3733495"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7955280" y="1444752"/>
            <a:ext cx="3733495" cy="228600"/>
          </a:xfrm>
          <a:prstGeom prst="rect">
            <a:avLst/>
          </a:prstGeom>
          <a:solidFill>
            <a:srgbClr val="2E7D32"/>
          </a:solidFill>
          <a:ln>
            <a:noFill/>
          </a:ln>
          <a:effectLst/>
        </p:spPr>
        <p:txBody>
          <a:bodyPr rtlCol="0" anchor="ctr"/>
          <a:lstStyle/>
          <a:p/>
        </p:txBody>
      </p:sp>
      <p:sp>
        <p:nvSpPr>
          <p:cNvPr id="12" name="TextBox 11"/>
          <p:cNvSpPr txBox="1"/>
          <p:nvPr/>
        </p:nvSpPr>
        <p:spPr>
          <a:xfrm>
            <a:off x="8046720" y="1216152"/>
            <a:ext cx="355061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Kitaptaki veriler (s. 127)</a:t>
            </a:r>
          </a:p>
        </p:txBody>
      </p:sp>
      <p:sp>
        <p:nvSpPr>
          <p:cNvPr id="13" name="TextBox 12"/>
          <p:cNvSpPr txBox="1"/>
          <p:nvPr/>
        </p:nvSpPr>
        <p:spPr>
          <a:xfrm>
            <a:off x="8065008" y="1746504"/>
            <a:ext cx="3514039" cy="184251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Ege-Akdeniz'de yağış azalır</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Sıcak hava dalgası, kuraklık sıklaşır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Karadeniz'de yağış artar</a:t>
            </a:r>
          </a:p>
        </p:txBody>
      </p:sp>
      <p:sp>
        <p:nvSpPr>
          <p:cNvPr id="14" name="Rounded Rectangle 13"/>
          <p:cNvSpPr/>
          <p:nvPr/>
        </p:nvSpPr>
        <p:spPr>
          <a:xfrm>
            <a:off x="7955280" y="3799332"/>
            <a:ext cx="3733495" cy="244602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7955280" y="3799332"/>
            <a:ext cx="3733495"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7955280" y="4027932"/>
            <a:ext cx="3733495" cy="228600"/>
          </a:xfrm>
          <a:prstGeom prst="rect">
            <a:avLst/>
          </a:prstGeom>
          <a:solidFill>
            <a:srgbClr val="2E7D32"/>
          </a:solidFill>
          <a:ln>
            <a:noFill/>
          </a:ln>
          <a:effectLst/>
        </p:spPr>
        <p:txBody>
          <a:bodyPr rtlCol="0" anchor="ctr"/>
          <a:lstStyle/>
          <a:p/>
        </p:txBody>
      </p:sp>
      <p:sp>
        <p:nvSpPr>
          <p:cNvPr id="17" name="TextBox 16"/>
          <p:cNvSpPr txBox="1"/>
          <p:nvPr/>
        </p:nvSpPr>
        <p:spPr>
          <a:xfrm>
            <a:off x="8046720" y="3799332"/>
            <a:ext cx="355061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Etki · önlem · duygu</a:t>
            </a:r>
          </a:p>
        </p:txBody>
      </p:sp>
      <p:sp>
        <p:nvSpPr>
          <p:cNvPr id="18" name="TextBox 17"/>
          <p:cNvSpPr txBox="1"/>
          <p:nvPr/>
        </p:nvSpPr>
        <p:spPr>
          <a:xfrm>
            <a:off x="8065008" y="4329684"/>
            <a:ext cx="3514039" cy="184251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Etki: tarım ve sulama</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Önlem: damla sulama, yağmur suyu, güneş enerjisi</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Duygu: endişe ve umut</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 130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172 / 217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Performans görevi: Bilgi Görseli Hazırlama</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 · 18 dk</a:t>
            </a:r>
          </a:p>
        </p:txBody>
      </p:sp>
      <p:sp>
        <p:nvSpPr>
          <p:cNvPr id="6" name="Rounded Rectangle 5"/>
          <p:cNvSpPr/>
          <p:nvPr/>
        </p:nvSpPr>
        <p:spPr>
          <a:xfrm>
            <a:off x="502920" y="1216152"/>
            <a:ext cx="11185855" cy="566928"/>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800" b="0" i="1">
                <a:solidFill>
                  <a:srgbClr val="262626"/>
                </a:solidFill>
                <a:latin typeface="Calibri"/>
              </a:rPr>
              <a:t>Beceri: Değişim ve Sürekliliği Algılama, Kendini Düzenleme (Öz Düzenleme)</a:t>
            </a:r>
          </a:p>
        </p:txBody>
      </p:sp>
      <p:sp>
        <p:nvSpPr>
          <p:cNvPr id="7" name="Rounded Rectangle 6"/>
          <p:cNvSpPr/>
          <p:nvPr/>
        </p:nvSpPr>
        <p:spPr>
          <a:xfrm>
            <a:off x="502920" y="1901952"/>
            <a:ext cx="11185855" cy="1051560"/>
          </a:xfrm>
          <a:prstGeom prst="roundRect">
            <a:avLst>
              <a:gd name="adj" fmla="val 8000"/>
            </a:avLst>
          </a:prstGeom>
          <a:solidFill>
            <a:srgbClr val="D3373A"/>
          </a:solidFill>
          <a:ln>
            <a:noFill/>
          </a:ln>
          <a:effectLst/>
        </p:spPr>
        <p:txBody>
          <a:bodyPr rtlCol="0" anchor="ctr" wrap="square" lIns="274320" rIns="274320" tIns="73152" bIns="73152">
            <a:noAutofit/>
          </a:bodyPr>
          <a:lstStyle/>
          <a:p>
            <a:pPr algn="ctr">
              <a:spcBef>
                <a:spcPts val="0"/>
              </a:spcBef>
              <a:spcAft>
                <a:spcPts val="0"/>
              </a:spcAft>
            </a:pPr>
            <a:r>
              <a:rPr lang="tr-TR" sz="2400" b="1" i="0">
                <a:solidFill>
                  <a:srgbClr val="FFFFFF"/>
                </a:solidFill>
                <a:latin typeface="Calibri"/>
              </a:rPr>
              <a:t>Farklı iklim türlerine sahip yerlerdeki küresel iklim değişikliğinin yansımalarına ilişkin bilgi görseli çalışmasını yapınız.</a:t>
            </a:r>
          </a:p>
        </p:txBody>
      </p:sp>
      <p:sp>
        <p:nvSpPr>
          <p:cNvPr id="8" name="Rounded Rectangle 7"/>
          <p:cNvSpPr/>
          <p:nvPr/>
        </p:nvSpPr>
        <p:spPr>
          <a:xfrm>
            <a:off x="502920" y="3136392"/>
            <a:ext cx="11185855" cy="950976"/>
          </a:xfrm>
          <a:prstGeom prst="roundRect">
            <a:avLst>
              <a:gd name="adj" fmla="val 8000"/>
            </a:avLst>
          </a:prstGeom>
          <a:solidFill>
            <a:srgbClr val="F0F0F0"/>
          </a:solidFill>
          <a:ln>
            <a:noFill/>
          </a:ln>
          <a:effectLst/>
        </p:spPr>
        <p:txBody>
          <a:bodyPr rtlCol="0" anchor="ctr"/>
          <a:lstStyle/>
          <a:p/>
        </p:txBody>
      </p:sp>
      <p:sp>
        <p:nvSpPr>
          <p:cNvPr id="9" name="Rounded Rectangle 8"/>
          <p:cNvSpPr/>
          <p:nvPr/>
        </p:nvSpPr>
        <p:spPr>
          <a:xfrm>
            <a:off x="502920" y="3136392"/>
            <a:ext cx="1600200" cy="95097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Yönerge</a:t>
            </a:r>
          </a:p>
        </p:txBody>
      </p:sp>
      <p:sp>
        <p:nvSpPr>
          <p:cNvPr id="10" name="TextBox 9"/>
          <p:cNvSpPr txBox="1"/>
          <p:nvPr/>
        </p:nvSpPr>
        <p:spPr>
          <a:xfrm>
            <a:off x="2240280" y="3136392"/>
            <a:ext cx="9357055" cy="95097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Yaptığınız araştırmalardan yararlanarak bilgi görseli çalışması için istenen işlem adımlarını uygulayınız.</a:t>
            </a:r>
          </a:p>
        </p:txBody>
      </p:sp>
      <p:sp>
        <p:nvSpPr>
          <p:cNvPr id="11" name="Rounded Rectangle 10"/>
          <p:cNvSpPr/>
          <p:nvPr/>
        </p:nvSpPr>
        <p:spPr>
          <a:xfrm>
            <a:off x="502920" y="4215384"/>
            <a:ext cx="11185855" cy="950976"/>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4215384"/>
            <a:ext cx="1600200" cy="95097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Adım</a:t>
            </a:r>
          </a:p>
        </p:txBody>
      </p:sp>
      <p:sp>
        <p:nvSpPr>
          <p:cNvPr id="13" name="TextBox 12"/>
          <p:cNvSpPr txBox="1"/>
          <p:nvPr/>
        </p:nvSpPr>
        <p:spPr>
          <a:xfrm>
            <a:off x="2240280" y="4215384"/>
            <a:ext cx="8122615" cy="950976"/>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Düzenlediğiniz bilgileri grafik, şekil, diyagram, görsel, harita vb. materyallerle görselleştirerek kâğıt üzerinde ya da dijital ortamda bilgi görseli oluşturunuz.</a:t>
            </a:r>
          </a:p>
        </p:txBody>
      </p:sp>
      <p:sp>
        <p:nvSpPr>
          <p:cNvPr id="14" name="Rounded Rectangle 13"/>
          <p:cNvSpPr/>
          <p:nvPr/>
        </p:nvSpPr>
        <p:spPr>
          <a:xfrm>
            <a:off x="10545775" y="441655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16 dk</a:t>
            </a:r>
          </a:p>
        </p:txBody>
      </p:sp>
      <p:sp>
        <p:nvSpPr>
          <p:cNvPr id="15" name="Rounded Rectangle 14"/>
          <p:cNvSpPr/>
          <p:nvPr/>
        </p:nvSpPr>
        <p:spPr>
          <a:xfrm>
            <a:off x="502920" y="5294376"/>
            <a:ext cx="11185855" cy="950976"/>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5294376"/>
            <a:ext cx="1600200" cy="950976"/>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Adım</a:t>
            </a:r>
          </a:p>
        </p:txBody>
      </p:sp>
      <p:sp>
        <p:nvSpPr>
          <p:cNvPr id="17" name="TextBox 16"/>
          <p:cNvSpPr txBox="1"/>
          <p:nvPr/>
        </p:nvSpPr>
        <p:spPr>
          <a:xfrm>
            <a:off x="2240280" y="5294376"/>
            <a:ext cx="8122615" cy="950976"/>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Hazırladığınız bilgi görseli çalışmasını arkadaşlarınızla paylaşınız.</a:t>
            </a:r>
          </a:p>
        </p:txBody>
      </p:sp>
      <p:sp>
        <p:nvSpPr>
          <p:cNvPr id="18" name="Rounded Rectangle 17"/>
          <p:cNvSpPr/>
          <p:nvPr/>
        </p:nvSpPr>
        <p:spPr>
          <a:xfrm>
            <a:off x="10545775" y="5495544"/>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sergi</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131</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173 / 217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Grubunuzun iklim türü</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16152"/>
            <a:ext cx="2673019" cy="2432304"/>
          </a:xfrm>
          <a:prstGeom prst="roundRect">
            <a:avLst>
              <a:gd name="adj" fmla="val 6000"/>
            </a:avLst>
          </a:prstGeom>
          <a:solidFill>
            <a:srgbClr val="F0F0F0"/>
          </a:solidFill>
          <a:ln>
            <a:noFill/>
          </a:ln>
          <a:effectLst/>
        </p:spPr>
        <p:txBody>
          <a:bodyPr rtlCol="0" anchor="ctr"/>
          <a:lstStyle/>
          <a:p/>
        </p:txBody>
      </p:sp>
      <p:sp>
        <p:nvSpPr>
          <p:cNvPr id="7" name="Rounded Rectangle 6"/>
          <p:cNvSpPr/>
          <p:nvPr/>
        </p:nvSpPr>
        <p:spPr>
          <a:xfrm>
            <a:off x="502920" y="1216152"/>
            <a:ext cx="2673019" cy="566928"/>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1 · Ekvatoral</a:t>
            </a:r>
          </a:p>
        </p:txBody>
      </p:sp>
      <p:sp>
        <p:nvSpPr>
          <p:cNvPr id="8" name="TextBox 7"/>
          <p:cNvSpPr txBox="1"/>
          <p:nvPr/>
        </p:nvSpPr>
        <p:spPr>
          <a:xfrm>
            <a:off x="594360" y="1801368"/>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D3373A"/>
                </a:solidFill>
                <a:latin typeface="Calibri"/>
              </a:rPr>
              <a:t>Sıcak iklimler</a:t>
            </a:r>
          </a:p>
        </p:txBody>
      </p:sp>
      <p:sp>
        <p:nvSpPr>
          <p:cNvPr id="9" name="TextBox 8"/>
          <p:cNvSpPr txBox="1"/>
          <p:nvPr/>
        </p:nvSpPr>
        <p:spPr>
          <a:xfrm>
            <a:off x="594360" y="2130552"/>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Amazon (s. 117)</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aşırı olaylar, hastalıklar (s. 127)</a:t>
            </a:r>
          </a:p>
        </p:txBody>
      </p:sp>
      <p:sp>
        <p:nvSpPr>
          <p:cNvPr id="10" name="Rounded Rectangle 9"/>
          <p:cNvSpPr/>
          <p:nvPr/>
        </p:nvSpPr>
        <p:spPr>
          <a:xfrm>
            <a:off x="3340531" y="1216152"/>
            <a:ext cx="2673019" cy="2432304"/>
          </a:xfrm>
          <a:prstGeom prst="roundRect">
            <a:avLst>
              <a:gd name="adj" fmla="val 6000"/>
            </a:avLst>
          </a:prstGeom>
          <a:solidFill>
            <a:srgbClr val="F0F0F0"/>
          </a:solidFill>
          <a:ln>
            <a:noFill/>
          </a:ln>
          <a:effectLst/>
        </p:spPr>
        <p:txBody>
          <a:bodyPr rtlCol="0" anchor="ctr"/>
          <a:lstStyle/>
          <a:p/>
        </p:txBody>
      </p:sp>
      <p:sp>
        <p:nvSpPr>
          <p:cNvPr id="11" name="Rounded Rectangle 10"/>
          <p:cNvSpPr/>
          <p:nvPr/>
        </p:nvSpPr>
        <p:spPr>
          <a:xfrm>
            <a:off x="3340531" y="1216152"/>
            <a:ext cx="2673019" cy="566928"/>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2 · Çöl</a:t>
            </a:r>
          </a:p>
        </p:txBody>
      </p:sp>
      <p:sp>
        <p:nvSpPr>
          <p:cNvPr id="12" name="TextBox 11"/>
          <p:cNvSpPr txBox="1"/>
          <p:nvPr/>
        </p:nvSpPr>
        <p:spPr>
          <a:xfrm>
            <a:off x="3431971" y="1801368"/>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D3373A"/>
                </a:solidFill>
                <a:latin typeface="Calibri"/>
              </a:rPr>
              <a:t>Sıcak iklimler</a:t>
            </a:r>
          </a:p>
        </p:txBody>
      </p:sp>
      <p:sp>
        <p:nvSpPr>
          <p:cNvPr id="13" name="TextBox 12"/>
          <p:cNvSpPr txBox="1"/>
          <p:nvPr/>
        </p:nvSpPr>
        <p:spPr>
          <a:xfrm>
            <a:off x="3431971" y="2130552"/>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Afrika'nın kurak alanları</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kurak alanlar genişler (s. 127)</a:t>
            </a:r>
          </a:p>
        </p:txBody>
      </p:sp>
      <p:sp>
        <p:nvSpPr>
          <p:cNvPr id="14" name="Rounded Rectangle 13"/>
          <p:cNvSpPr/>
          <p:nvPr/>
        </p:nvSpPr>
        <p:spPr>
          <a:xfrm>
            <a:off x="6178142" y="1216152"/>
            <a:ext cx="2673019" cy="2432304"/>
          </a:xfrm>
          <a:prstGeom prst="roundRect">
            <a:avLst>
              <a:gd name="adj" fmla="val 6000"/>
            </a:avLst>
          </a:prstGeom>
          <a:solidFill>
            <a:srgbClr val="F0F0F0"/>
          </a:solidFill>
          <a:ln>
            <a:noFill/>
          </a:ln>
          <a:effectLst/>
        </p:spPr>
        <p:txBody>
          <a:bodyPr rtlCol="0" anchor="ctr"/>
          <a:lstStyle/>
          <a:p/>
        </p:txBody>
      </p:sp>
      <p:sp>
        <p:nvSpPr>
          <p:cNvPr id="15" name="Rounded Rectangle 14"/>
          <p:cNvSpPr/>
          <p:nvPr/>
        </p:nvSpPr>
        <p:spPr>
          <a:xfrm>
            <a:off x="6178142" y="1216152"/>
            <a:ext cx="2673019" cy="566928"/>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3 · Muson</a:t>
            </a:r>
          </a:p>
        </p:txBody>
      </p:sp>
      <p:sp>
        <p:nvSpPr>
          <p:cNvPr id="16" name="TextBox 15"/>
          <p:cNvSpPr txBox="1"/>
          <p:nvPr/>
        </p:nvSpPr>
        <p:spPr>
          <a:xfrm>
            <a:off x="6269582" y="1801368"/>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D3373A"/>
                </a:solidFill>
                <a:latin typeface="Calibri"/>
              </a:rPr>
              <a:t>Sıcak iklimler</a:t>
            </a:r>
          </a:p>
        </p:txBody>
      </p:sp>
      <p:sp>
        <p:nvSpPr>
          <p:cNvPr id="17" name="TextBox 16"/>
          <p:cNvSpPr txBox="1"/>
          <p:nvPr/>
        </p:nvSpPr>
        <p:spPr>
          <a:xfrm>
            <a:off x="6269582" y="2130552"/>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Güneydoğu Asya (s. 112)</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şiddetli yağış, su baskını (s. 127)</a:t>
            </a:r>
          </a:p>
        </p:txBody>
      </p:sp>
      <p:sp>
        <p:nvSpPr>
          <p:cNvPr id="18" name="Rounded Rectangle 17"/>
          <p:cNvSpPr/>
          <p:nvPr/>
        </p:nvSpPr>
        <p:spPr>
          <a:xfrm>
            <a:off x="9015753" y="1216152"/>
            <a:ext cx="2673019" cy="2432304"/>
          </a:xfrm>
          <a:prstGeom prst="roundRect">
            <a:avLst>
              <a:gd name="adj" fmla="val 6000"/>
            </a:avLst>
          </a:prstGeom>
          <a:solidFill>
            <a:srgbClr val="F0F0F0"/>
          </a:solidFill>
          <a:ln>
            <a:noFill/>
          </a:ln>
          <a:effectLst/>
        </p:spPr>
        <p:txBody>
          <a:bodyPr rtlCol="0" anchor="ctr"/>
          <a:lstStyle/>
          <a:p/>
        </p:txBody>
      </p:sp>
      <p:sp>
        <p:nvSpPr>
          <p:cNvPr id="19" name="Rounded Rectangle 18"/>
          <p:cNvSpPr/>
          <p:nvPr/>
        </p:nvSpPr>
        <p:spPr>
          <a:xfrm>
            <a:off x="9015753" y="1216152"/>
            <a:ext cx="2673019" cy="566928"/>
          </a:xfrm>
          <a:prstGeom prst="roundRect">
            <a:avLst>
              <a:gd name="adj" fmla="val 20000"/>
            </a:avLst>
          </a:prstGeom>
          <a:solidFill>
            <a:srgbClr val="3E8E4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4 · Akdeniz</a:t>
            </a:r>
          </a:p>
        </p:txBody>
      </p:sp>
      <p:sp>
        <p:nvSpPr>
          <p:cNvPr id="20" name="TextBox 19"/>
          <p:cNvSpPr txBox="1"/>
          <p:nvPr/>
        </p:nvSpPr>
        <p:spPr>
          <a:xfrm>
            <a:off x="9107193" y="1801368"/>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3E8E41"/>
                </a:solidFill>
                <a:latin typeface="Calibri"/>
              </a:rPr>
              <a:t>Ilıman iklimler</a:t>
            </a:r>
          </a:p>
        </p:txBody>
      </p:sp>
      <p:sp>
        <p:nvSpPr>
          <p:cNvPr id="21" name="TextBox 20"/>
          <p:cNvSpPr txBox="1"/>
          <p:nvPr/>
        </p:nvSpPr>
        <p:spPr>
          <a:xfrm>
            <a:off x="9107193" y="2130552"/>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Ege ve Akdeniz kıyılarımız</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yağış azalır, kuraklık (s. 127)</a:t>
            </a:r>
          </a:p>
        </p:txBody>
      </p:sp>
      <p:sp>
        <p:nvSpPr>
          <p:cNvPr id="22" name="Rounded Rectangle 21"/>
          <p:cNvSpPr/>
          <p:nvPr/>
        </p:nvSpPr>
        <p:spPr>
          <a:xfrm>
            <a:off x="502920" y="3813048"/>
            <a:ext cx="2673019" cy="2432304"/>
          </a:xfrm>
          <a:prstGeom prst="roundRect">
            <a:avLst>
              <a:gd name="adj" fmla="val 6000"/>
            </a:avLst>
          </a:prstGeom>
          <a:solidFill>
            <a:srgbClr val="F0F0F0"/>
          </a:solidFill>
          <a:ln>
            <a:noFill/>
          </a:ln>
          <a:effectLst/>
        </p:spPr>
        <p:txBody>
          <a:bodyPr rtlCol="0" anchor="ctr"/>
          <a:lstStyle/>
          <a:p/>
        </p:txBody>
      </p:sp>
      <p:sp>
        <p:nvSpPr>
          <p:cNvPr id="23" name="Rounded Rectangle 22"/>
          <p:cNvSpPr/>
          <p:nvPr/>
        </p:nvSpPr>
        <p:spPr>
          <a:xfrm>
            <a:off x="502920" y="3813048"/>
            <a:ext cx="2673019" cy="566928"/>
          </a:xfrm>
          <a:prstGeom prst="roundRect">
            <a:avLst>
              <a:gd name="adj" fmla="val 20000"/>
            </a:avLst>
          </a:prstGeom>
          <a:solidFill>
            <a:srgbClr val="3E8E4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5 · Okyanusal</a:t>
            </a:r>
          </a:p>
        </p:txBody>
      </p:sp>
      <p:sp>
        <p:nvSpPr>
          <p:cNvPr id="24" name="TextBox 23"/>
          <p:cNvSpPr txBox="1"/>
          <p:nvPr/>
        </p:nvSpPr>
        <p:spPr>
          <a:xfrm>
            <a:off x="594360" y="4398264"/>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3E8E41"/>
                </a:solidFill>
                <a:latin typeface="Calibri"/>
              </a:rPr>
              <a:t>Ilıman iklimler</a:t>
            </a:r>
          </a:p>
        </p:txBody>
      </p:sp>
      <p:sp>
        <p:nvSpPr>
          <p:cNvPr id="25" name="TextBox 24"/>
          <p:cNvSpPr txBox="1"/>
          <p:nvPr/>
        </p:nvSpPr>
        <p:spPr>
          <a:xfrm>
            <a:off x="594360" y="4727448"/>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Batı Avrupa kıyıları</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bitkiler kuzeye kayar (s. 136)</a:t>
            </a:r>
          </a:p>
        </p:txBody>
      </p:sp>
      <p:sp>
        <p:nvSpPr>
          <p:cNvPr id="26" name="Rounded Rectangle 25"/>
          <p:cNvSpPr/>
          <p:nvPr/>
        </p:nvSpPr>
        <p:spPr>
          <a:xfrm>
            <a:off x="3340531" y="3813048"/>
            <a:ext cx="2673019" cy="2432304"/>
          </a:xfrm>
          <a:prstGeom prst="roundRect">
            <a:avLst>
              <a:gd name="adj" fmla="val 6000"/>
            </a:avLst>
          </a:prstGeom>
          <a:solidFill>
            <a:srgbClr val="F0F0F0"/>
          </a:solidFill>
          <a:ln>
            <a:noFill/>
          </a:ln>
          <a:effectLst/>
        </p:spPr>
        <p:txBody>
          <a:bodyPr rtlCol="0" anchor="ctr"/>
          <a:lstStyle/>
          <a:p/>
        </p:txBody>
      </p:sp>
      <p:sp>
        <p:nvSpPr>
          <p:cNvPr id="27" name="Rounded Rectangle 26"/>
          <p:cNvSpPr/>
          <p:nvPr/>
        </p:nvSpPr>
        <p:spPr>
          <a:xfrm>
            <a:off x="3340531" y="3813048"/>
            <a:ext cx="2673019" cy="566928"/>
          </a:xfrm>
          <a:prstGeom prst="roundRect">
            <a:avLst>
              <a:gd name="adj" fmla="val 20000"/>
            </a:avLst>
          </a:prstGeom>
          <a:solidFill>
            <a:srgbClr val="3E8E4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6 · Karasal</a:t>
            </a:r>
          </a:p>
        </p:txBody>
      </p:sp>
      <p:sp>
        <p:nvSpPr>
          <p:cNvPr id="28" name="TextBox 27"/>
          <p:cNvSpPr txBox="1"/>
          <p:nvPr/>
        </p:nvSpPr>
        <p:spPr>
          <a:xfrm>
            <a:off x="3431971" y="4398264"/>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3E8E41"/>
                </a:solidFill>
                <a:latin typeface="Calibri"/>
              </a:rPr>
              <a:t>Ilıman iklimler</a:t>
            </a:r>
          </a:p>
        </p:txBody>
      </p:sp>
      <p:sp>
        <p:nvSpPr>
          <p:cNvPr id="29" name="TextBox 28"/>
          <p:cNvSpPr txBox="1"/>
          <p:nvPr/>
        </p:nvSpPr>
        <p:spPr>
          <a:xfrm>
            <a:off x="3431971" y="4727448"/>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İç Anadolu (s. 119)</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en çok ısınacak yerler (s. 127)</a:t>
            </a:r>
          </a:p>
        </p:txBody>
      </p:sp>
      <p:sp>
        <p:nvSpPr>
          <p:cNvPr id="30" name="Rounded Rectangle 29"/>
          <p:cNvSpPr/>
          <p:nvPr/>
        </p:nvSpPr>
        <p:spPr>
          <a:xfrm>
            <a:off x="6178142" y="3813048"/>
            <a:ext cx="2673019" cy="2432304"/>
          </a:xfrm>
          <a:prstGeom prst="roundRect">
            <a:avLst>
              <a:gd name="adj" fmla="val 6000"/>
            </a:avLst>
          </a:prstGeom>
          <a:solidFill>
            <a:srgbClr val="F0F0F0"/>
          </a:solidFill>
          <a:ln>
            <a:noFill/>
          </a:ln>
          <a:effectLst/>
        </p:spPr>
        <p:txBody>
          <a:bodyPr rtlCol="0" anchor="ctr"/>
          <a:lstStyle/>
          <a:p/>
        </p:txBody>
      </p:sp>
      <p:sp>
        <p:nvSpPr>
          <p:cNvPr id="31" name="Rounded Rectangle 30"/>
          <p:cNvSpPr/>
          <p:nvPr/>
        </p:nvSpPr>
        <p:spPr>
          <a:xfrm>
            <a:off x="6178142" y="3813048"/>
            <a:ext cx="2673019" cy="566928"/>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7 · Tundra ve kutup</a:t>
            </a:r>
          </a:p>
        </p:txBody>
      </p:sp>
      <p:sp>
        <p:nvSpPr>
          <p:cNvPr id="32" name="TextBox 31"/>
          <p:cNvSpPr txBox="1"/>
          <p:nvPr/>
        </p:nvSpPr>
        <p:spPr>
          <a:xfrm>
            <a:off x="6269582" y="4398264"/>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2C6696"/>
                </a:solidFill>
                <a:latin typeface="Calibri"/>
              </a:rPr>
              <a:t>Soğuk iklimler</a:t>
            </a:r>
          </a:p>
        </p:txBody>
      </p:sp>
      <p:sp>
        <p:nvSpPr>
          <p:cNvPr id="33" name="TextBox 32"/>
          <p:cNvSpPr txBox="1"/>
          <p:nvPr/>
        </p:nvSpPr>
        <p:spPr>
          <a:xfrm>
            <a:off x="6269582" y="4727448"/>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Kuzey Okyanusu çevresi</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deniz buzu, permafrost (s. 126, 129)</a:t>
            </a:r>
          </a:p>
        </p:txBody>
      </p:sp>
      <p:sp>
        <p:nvSpPr>
          <p:cNvPr id="34" name="Rounded Rectangle 33"/>
          <p:cNvSpPr/>
          <p:nvPr/>
        </p:nvSpPr>
        <p:spPr>
          <a:xfrm>
            <a:off x="9015753" y="3813048"/>
            <a:ext cx="2673019" cy="2432304"/>
          </a:xfrm>
          <a:prstGeom prst="roundRect">
            <a:avLst>
              <a:gd name="adj" fmla="val 6000"/>
            </a:avLst>
          </a:prstGeom>
          <a:solidFill>
            <a:srgbClr val="F0F0F0"/>
          </a:solidFill>
          <a:ln>
            <a:noFill/>
          </a:ln>
          <a:effectLst/>
        </p:spPr>
        <p:txBody>
          <a:bodyPr rtlCol="0" anchor="ctr"/>
          <a:lstStyle/>
          <a:p/>
        </p:txBody>
      </p:sp>
      <p:sp>
        <p:nvSpPr>
          <p:cNvPr id="35" name="Rounded Rectangle 34"/>
          <p:cNvSpPr/>
          <p:nvPr/>
        </p:nvSpPr>
        <p:spPr>
          <a:xfrm>
            <a:off x="9015753" y="3813048"/>
            <a:ext cx="2673019" cy="566928"/>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8 · Yüksek dağ</a:t>
            </a:r>
          </a:p>
        </p:txBody>
      </p:sp>
      <p:sp>
        <p:nvSpPr>
          <p:cNvPr id="36" name="TextBox 35"/>
          <p:cNvSpPr txBox="1"/>
          <p:nvPr/>
        </p:nvSpPr>
        <p:spPr>
          <a:xfrm>
            <a:off x="9107193" y="4398264"/>
            <a:ext cx="2490139" cy="329184"/>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2C6696"/>
                </a:solidFill>
                <a:latin typeface="Calibri"/>
              </a:rPr>
              <a:t>Soğuk iklimler</a:t>
            </a:r>
          </a:p>
        </p:txBody>
      </p:sp>
      <p:sp>
        <p:nvSpPr>
          <p:cNvPr id="37" name="TextBox 36"/>
          <p:cNvSpPr txBox="1"/>
          <p:nvPr/>
        </p:nvSpPr>
        <p:spPr>
          <a:xfrm>
            <a:off x="9107193" y="4727448"/>
            <a:ext cx="2490139" cy="1472184"/>
          </a:xfrm>
          <a:prstGeom prst="rect">
            <a:avLst/>
          </a:prstGeom>
          <a:noFill/>
        </p:spPr>
        <p:txBody>
          <a:bodyPr wrap="square" anchor="t" lIns="73152" rIns="73152" tIns="36576" bIns="36576">
            <a:noAutofit/>
          </a:bodyPr>
          <a:lstStyle/>
          <a:p>
            <a:pPr algn="l">
              <a:spcBef>
                <a:spcPts val="0"/>
              </a:spcBef>
              <a:spcAft>
                <a:spcPts val="800"/>
              </a:spcAft>
            </a:pPr>
            <a:r>
              <a:rPr lang="tr-TR" sz="1800" b="1" i="0">
                <a:solidFill>
                  <a:srgbClr val="262626"/>
                </a:solidFill>
                <a:latin typeface="Calibri"/>
              </a:rPr>
              <a:t>Örnek:</a:t>
            </a:r>
            <a:r>
              <a:rPr lang="tr-TR" sz="1800" b="0" i="0">
                <a:solidFill>
                  <a:srgbClr val="262626"/>
                </a:solidFill>
                <a:latin typeface="Calibri"/>
              </a:rPr>
              <a:t> dağların Alpin kuşağı</a:t>
            </a:r>
          </a:p>
          <a:p>
            <a:pPr algn="l">
              <a:spcBef>
                <a:spcPts val="0"/>
              </a:spcBef>
              <a:spcAft>
                <a:spcPts val="0"/>
              </a:spcAft>
            </a:pPr>
            <a:r>
              <a:rPr lang="tr-TR" sz="1800" b="1" i="0">
                <a:solidFill>
                  <a:srgbClr val="262626"/>
                </a:solidFill>
                <a:latin typeface="Calibri"/>
              </a:rPr>
              <a:t>Değişim:</a:t>
            </a:r>
            <a:r>
              <a:rPr lang="tr-TR" sz="1800" b="0" i="0">
                <a:solidFill>
                  <a:srgbClr val="262626"/>
                </a:solidFill>
                <a:latin typeface="Calibri"/>
              </a:rPr>
              <a:t> Alpin bitkiler yok olabilir (s. 136)</a:t>
            </a:r>
          </a:p>
        </p:txBody>
      </p:sp>
      <p:sp>
        <p:nvSpPr>
          <p:cNvPr id="38" name="TextBox 3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9" name="Rounded Rectangle 3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117-136</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174 / 217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Dört adım, dört ölçüt</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11185855" cy="898397"/>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16152"/>
            <a:ext cx="1600200" cy="898397"/>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Amaç</a:t>
            </a:r>
          </a:p>
        </p:txBody>
      </p:sp>
      <p:sp>
        <p:nvSpPr>
          <p:cNvPr id="8" name="TextBox 7"/>
          <p:cNvSpPr txBox="1"/>
          <p:nvPr/>
        </p:nvSpPr>
        <p:spPr>
          <a:xfrm>
            <a:off x="2240280" y="1216152"/>
            <a:ext cx="8122615" cy="898397"/>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Amaç belirleme: “Bu bilgi görseli … iklimindeki bir yerde küresel iklim değişikliğinin yansımalarını gösterir.”</a:t>
            </a:r>
          </a:p>
        </p:txBody>
      </p:sp>
      <p:sp>
        <p:nvSpPr>
          <p:cNvPr id="9" name="Rounded Rectangle 8"/>
          <p:cNvSpPr/>
          <p:nvPr/>
        </p:nvSpPr>
        <p:spPr>
          <a:xfrm>
            <a:off x="10545775" y="1391030"/>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2 dk</a:t>
            </a:r>
          </a:p>
        </p:txBody>
      </p:sp>
      <p:sp>
        <p:nvSpPr>
          <p:cNvPr id="10" name="Rounded Rectangle 9"/>
          <p:cNvSpPr/>
          <p:nvPr/>
        </p:nvSpPr>
        <p:spPr>
          <a:xfrm>
            <a:off x="502920" y="2242565"/>
            <a:ext cx="11185855" cy="898397"/>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242565"/>
            <a:ext cx="1600200" cy="898397"/>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Bilgi</a:t>
            </a:r>
          </a:p>
        </p:txBody>
      </p:sp>
      <p:sp>
        <p:nvSpPr>
          <p:cNvPr id="12" name="TextBox 11"/>
          <p:cNvSpPr txBox="1"/>
          <p:nvPr/>
        </p:nvSpPr>
        <p:spPr>
          <a:xfrm>
            <a:off x="2240280" y="2242565"/>
            <a:ext cx="8122615" cy="898397"/>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Bilgi toplama: iklimin özelliği (s. 118-119) + değişimin yansıması (s. 126-127) + bir veri (s. 127-130)</a:t>
            </a:r>
          </a:p>
        </p:txBody>
      </p:sp>
      <p:sp>
        <p:nvSpPr>
          <p:cNvPr id="13" name="Rounded Rectangle 12"/>
          <p:cNvSpPr/>
          <p:nvPr/>
        </p:nvSpPr>
        <p:spPr>
          <a:xfrm>
            <a:off x="10545775" y="2417443"/>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14" name="Rounded Rectangle 13"/>
          <p:cNvSpPr/>
          <p:nvPr/>
        </p:nvSpPr>
        <p:spPr>
          <a:xfrm>
            <a:off x="502920" y="3268978"/>
            <a:ext cx="11185855" cy="898397"/>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502920" y="3268978"/>
            <a:ext cx="1600200" cy="898397"/>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Görsel</a:t>
            </a:r>
          </a:p>
        </p:txBody>
      </p:sp>
      <p:sp>
        <p:nvSpPr>
          <p:cNvPr id="16" name="TextBox 15"/>
          <p:cNvSpPr txBox="1"/>
          <p:nvPr/>
        </p:nvSpPr>
        <p:spPr>
          <a:xfrm>
            <a:off x="2240280" y="3268978"/>
            <a:ext cx="8122615" cy="898397"/>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Bilgileri düzenleme ve görselleştirme: harita, grafik ya da şema + üç madde + önlem kutusu</a:t>
            </a:r>
          </a:p>
        </p:txBody>
      </p:sp>
      <p:sp>
        <p:nvSpPr>
          <p:cNvPr id="17" name="Rounded Rectangle 16"/>
          <p:cNvSpPr/>
          <p:nvPr/>
        </p:nvSpPr>
        <p:spPr>
          <a:xfrm>
            <a:off x="10545775" y="3443856"/>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8 dk</a:t>
            </a:r>
          </a:p>
        </p:txBody>
      </p:sp>
      <p:sp>
        <p:nvSpPr>
          <p:cNvPr id="18" name="Rounded Rectangle 17"/>
          <p:cNvSpPr/>
          <p:nvPr/>
        </p:nvSpPr>
        <p:spPr>
          <a:xfrm>
            <a:off x="502920" y="4295391"/>
            <a:ext cx="11185855" cy="898397"/>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4295391"/>
            <a:ext cx="1600200" cy="898397"/>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Sunum</a:t>
            </a:r>
          </a:p>
        </p:txBody>
      </p:sp>
      <p:sp>
        <p:nvSpPr>
          <p:cNvPr id="20" name="TextBox 19"/>
          <p:cNvSpPr txBox="1"/>
          <p:nvPr/>
        </p:nvSpPr>
        <p:spPr>
          <a:xfrm>
            <a:off x="2240280" y="4295391"/>
            <a:ext cx="8122615" cy="898397"/>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Sunum yapma: 1 dakikalık sunumu planla; dört ölçütü işaretle, isimleri kartonun arkasına yaz</a:t>
            </a:r>
          </a:p>
        </p:txBody>
      </p:sp>
      <p:sp>
        <p:nvSpPr>
          <p:cNvPr id="21" name="Rounded Rectangle 20"/>
          <p:cNvSpPr/>
          <p:nvPr/>
        </p:nvSpPr>
        <p:spPr>
          <a:xfrm>
            <a:off x="10545775" y="4470269"/>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2 dk</a:t>
            </a:r>
          </a:p>
        </p:txBody>
      </p:sp>
      <p:sp>
        <p:nvSpPr>
          <p:cNvPr id="22" name="Rounded Rectangle 21"/>
          <p:cNvSpPr/>
          <p:nvPr/>
        </p:nvSpPr>
        <p:spPr>
          <a:xfrm>
            <a:off x="502920" y="5330952"/>
            <a:ext cx="11185855" cy="91440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800" b="0" i="1">
                <a:solidFill>
                  <a:srgbClr val="262626"/>
                </a:solidFill>
                <a:latin typeface="Calibri"/>
              </a:rPr>
              <a:t>Performans görevi; amaç belirleme, bilgi toplama, bilgileri düzenleme ve görselleştirme, sunum yapma ölçütlerine göre karekodda verilen “Analitik Dereceli Puanlama Anahtarı” ile değerlendirilecektir.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175 / 217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 görseli taslağı (A3)</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ectangle 5"/>
          <p:cNvSpPr/>
          <p:nvPr/>
        </p:nvSpPr>
        <p:spPr>
          <a:xfrm>
            <a:off x="1965960" y="1216152"/>
            <a:ext cx="8259775" cy="5029200"/>
          </a:xfrm>
          <a:prstGeom prst="rect">
            <a:avLst/>
          </a:prstGeom>
          <a:solidFill>
            <a:srgbClr val="FFFFFF"/>
          </a:solidFill>
          <a:ln w="25400">
            <a:solidFill>
              <a:srgbClr val="4F4F4F"/>
            </a:solidFill>
          </a:ln>
          <a:effectLst/>
        </p:spPr>
        <p:txBody>
          <a:bodyPr rtlCol="0" anchor="ctr"/>
          <a:lstStyle/>
          <a:p/>
        </p:txBody>
      </p:sp>
      <p:sp>
        <p:nvSpPr>
          <p:cNvPr id="7" name="Rounded Rectangle 6"/>
          <p:cNvSpPr/>
          <p:nvPr/>
        </p:nvSpPr>
        <p:spPr>
          <a:xfrm>
            <a:off x="2213753" y="1367028"/>
            <a:ext cx="7764188" cy="603504"/>
          </a:xfrm>
          <a:prstGeom prst="roundRect">
            <a:avLst>
              <a:gd name="adj" fmla="val 1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BAŞLIK: iklim türü + “küresel iklim değişikliği”</a:t>
            </a:r>
          </a:p>
        </p:txBody>
      </p:sp>
      <p:sp>
        <p:nvSpPr>
          <p:cNvPr id="8" name="Rounded Rectangle 7"/>
          <p:cNvSpPr/>
          <p:nvPr/>
        </p:nvSpPr>
        <p:spPr>
          <a:xfrm>
            <a:off x="2213753" y="2071116"/>
            <a:ext cx="7764188" cy="452628"/>
          </a:xfrm>
          <a:prstGeom prst="roundRect">
            <a:avLst>
              <a:gd name="adj" fmla="val 10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262626"/>
                </a:solidFill>
                <a:latin typeface="Calibri"/>
              </a:rPr>
              <a:t>Amaç cümlesi</a:t>
            </a:r>
          </a:p>
        </p:txBody>
      </p:sp>
      <p:sp>
        <p:nvSpPr>
          <p:cNvPr id="9" name="Rounded Rectangle 8"/>
          <p:cNvSpPr/>
          <p:nvPr/>
        </p:nvSpPr>
        <p:spPr>
          <a:xfrm>
            <a:off x="2213753" y="2674620"/>
            <a:ext cx="3634301" cy="1659636"/>
          </a:xfrm>
          <a:prstGeom prst="roundRect">
            <a:avLst>
              <a:gd name="adj" fmla="val 10000"/>
            </a:avLst>
          </a:prstGeom>
          <a:solidFill>
            <a:srgbClr val="1F5F9E"/>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Harita: iklimin görüldüğü yerler</a:t>
            </a:r>
          </a:p>
        </p:txBody>
      </p:sp>
      <p:sp>
        <p:nvSpPr>
          <p:cNvPr id="10" name="Rounded Rectangle 9"/>
          <p:cNvSpPr/>
          <p:nvPr/>
        </p:nvSpPr>
        <p:spPr>
          <a:xfrm>
            <a:off x="6095847" y="2674620"/>
            <a:ext cx="3882094" cy="1659636"/>
          </a:xfrm>
          <a:prstGeom prst="roundRect">
            <a:avLst>
              <a:gd name="adj" fmla="val 1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İklimin özelliği: sıcaklık ve yağış (grafik)</a:t>
            </a:r>
          </a:p>
        </p:txBody>
      </p:sp>
      <p:sp>
        <p:nvSpPr>
          <p:cNvPr id="11" name="Rounded Rectangle 10"/>
          <p:cNvSpPr/>
          <p:nvPr/>
        </p:nvSpPr>
        <p:spPr>
          <a:xfrm>
            <a:off x="2213753" y="4485132"/>
            <a:ext cx="5038462" cy="1005840"/>
          </a:xfrm>
          <a:prstGeom prst="roundRect">
            <a:avLst>
              <a:gd name="adj" fmla="val 1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Değişimin üç yansıması (simge + kısa madde)</a:t>
            </a:r>
          </a:p>
        </p:txBody>
      </p:sp>
      <p:sp>
        <p:nvSpPr>
          <p:cNvPr id="12" name="Rounded Rectangle 11"/>
          <p:cNvSpPr/>
          <p:nvPr/>
        </p:nvSpPr>
        <p:spPr>
          <a:xfrm>
            <a:off x="7500009" y="4485132"/>
            <a:ext cx="2477932" cy="1005840"/>
          </a:xfrm>
          <a:prstGeom prst="roundRect">
            <a:avLst>
              <a:gd name="adj" fmla="val 10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Önlem kutusu</a:t>
            </a:r>
          </a:p>
        </p:txBody>
      </p:sp>
      <p:sp>
        <p:nvSpPr>
          <p:cNvPr id="13" name="Rounded Rectangle 12"/>
          <p:cNvSpPr/>
          <p:nvPr/>
        </p:nvSpPr>
        <p:spPr>
          <a:xfrm>
            <a:off x="2213753" y="5641848"/>
            <a:ext cx="7764188" cy="452628"/>
          </a:xfrm>
          <a:prstGeom prst="roundRect">
            <a:avLst>
              <a:gd name="adj" fmla="val 10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262626"/>
                </a:solidFill>
                <a:latin typeface="Calibri"/>
              </a:rPr>
              <a:t>Kaynak: Ders kitabı s. …</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176 / 217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Örnek bilgi görseli: Akdeniz iklimi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ectangle 5"/>
          <p:cNvSpPr/>
          <p:nvPr/>
        </p:nvSpPr>
        <p:spPr>
          <a:xfrm>
            <a:off x="502920" y="1216152"/>
            <a:ext cx="11185855" cy="5029200"/>
          </a:xfrm>
          <a:prstGeom prst="rect">
            <a:avLst/>
          </a:prstGeom>
          <a:solidFill>
            <a:srgbClr val="FFFFFF"/>
          </a:solidFill>
          <a:ln w="25400">
            <a:solidFill>
              <a:srgbClr val="2E7D32"/>
            </a:solidFill>
          </a:ln>
          <a:effectLst/>
        </p:spPr>
        <p:txBody>
          <a:bodyPr rtlCol="0" anchor="ctr"/>
          <a:lstStyle/>
          <a:p/>
        </p:txBody>
      </p:sp>
      <p:sp>
        <p:nvSpPr>
          <p:cNvPr id="7" name="Rounded Rectangle 6"/>
          <p:cNvSpPr/>
          <p:nvPr/>
        </p:nvSpPr>
        <p:spPr>
          <a:xfrm>
            <a:off x="594360" y="1307592"/>
            <a:ext cx="11002975" cy="548640"/>
          </a:xfrm>
          <a:prstGeom prst="roundRect">
            <a:avLst>
              <a:gd name="adj" fmla="val 1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350" b="1" i="0">
                <a:solidFill>
                  <a:srgbClr val="FFFFFF"/>
                </a:solidFill>
                <a:latin typeface="Calibri"/>
              </a:rPr>
              <a:t>AKDENİZ İKLİMİ VE KÜRESEL İKLİM DEĞİŞİKLİĞİ</a:t>
            </a:r>
          </a:p>
        </p:txBody>
      </p:sp>
      <p:sp>
        <p:nvSpPr>
          <p:cNvPr id="8" name="TextBox 7"/>
          <p:cNvSpPr txBox="1"/>
          <p:nvPr/>
        </p:nvSpPr>
        <p:spPr>
          <a:xfrm>
            <a:off x="640080" y="1892808"/>
            <a:ext cx="10911535" cy="402336"/>
          </a:xfrm>
          <a:prstGeom prst="rect">
            <a:avLst/>
          </a:prstGeom>
          <a:noFill/>
        </p:spPr>
        <p:txBody>
          <a:bodyPr wrap="square" anchor="t" lIns="73152" rIns="73152" tIns="36576" bIns="36576">
            <a:noAutofit/>
          </a:bodyPr>
          <a:lstStyle/>
          <a:p>
            <a:pPr algn="ctr">
              <a:spcBef>
                <a:spcPts val="0"/>
              </a:spcBef>
              <a:spcAft>
                <a:spcPts val="0"/>
              </a:spcAft>
            </a:pPr>
            <a:r>
              <a:rPr lang="tr-TR" sz="1800" b="0" i="1">
                <a:solidFill>
                  <a:srgbClr val="262626"/>
                </a:solidFill>
                <a:latin typeface="Calibri"/>
              </a:rPr>
              <a:t>Amaç: Ege ve Akdeniz kıyılarımızda küresel iklim değişikliğinin yansımalarını göstermek.</a:t>
            </a:r>
          </a:p>
        </p:txBody>
      </p:sp>
      <p:pic>
        <p:nvPicPr>
          <p:cNvPr id="9" name="Picture 8" descr="h19_harita313_s119.jpg"/>
          <p:cNvPicPr>
            <a:picLocks noChangeAspect="1"/>
          </p:cNvPicPr>
          <p:nvPr/>
        </p:nvPicPr>
        <p:blipFill>
          <a:blip r:embed="rId3"/>
          <a:stretch>
            <a:fillRect/>
          </a:stretch>
        </p:blipFill>
        <p:spPr>
          <a:xfrm>
            <a:off x="640080" y="2359152"/>
            <a:ext cx="3886200" cy="2023003"/>
          </a:xfrm>
          <a:prstGeom prst="rect">
            <a:avLst/>
          </a:prstGeom>
          <a:ln w="9525">
            <a:solidFill>
              <a:srgbClr val="D9D9D9"/>
            </a:solidFill>
          </a:ln>
        </p:spPr>
      </p:pic>
      <p:sp>
        <p:nvSpPr>
          <p:cNvPr id="10" name="TextBox 9"/>
          <p:cNvSpPr txBox="1"/>
          <p:nvPr/>
        </p:nvSpPr>
        <p:spPr>
          <a:xfrm>
            <a:off x="640080" y="4400443"/>
            <a:ext cx="3886200" cy="310896"/>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Mavi: Akdeniz iklimi (Harita 3.13)</a:t>
            </a:r>
          </a:p>
        </p:txBody>
      </p:sp>
      <p:sp>
        <p:nvSpPr>
          <p:cNvPr id="11" name="Rounded Rectangle 10"/>
          <p:cNvSpPr/>
          <p:nvPr/>
        </p:nvSpPr>
        <p:spPr>
          <a:xfrm>
            <a:off x="640080" y="4793635"/>
            <a:ext cx="3886200" cy="1040237"/>
          </a:xfrm>
          <a:prstGeom prst="roundRect">
            <a:avLst>
              <a:gd name="adj" fmla="val 8000"/>
            </a:avLst>
          </a:prstGeom>
          <a:solidFill>
            <a:srgbClr val="FFFFFF"/>
          </a:solidFill>
          <a:ln w="25400">
            <a:solidFill>
              <a:srgbClr val="D3373A"/>
            </a:solidFill>
          </a:ln>
          <a:effectLst/>
        </p:spPr>
        <p:txBody>
          <a:bodyPr rtlCol="0" anchor="ctr" wrap="square" lIns="109728" rIns="109728" tIns="73152" bIns="73152">
            <a:noAutofit/>
          </a:bodyPr>
          <a:lstStyle/>
          <a:p>
            <a:pPr algn="ctr">
              <a:spcBef>
                <a:spcPts val="0"/>
              </a:spcBef>
              <a:spcAft>
                <a:spcPts val="187"/>
              </a:spcAft>
            </a:pPr>
            <a:r>
              <a:rPr lang="tr-TR" sz="2250" b="1" i="0">
                <a:solidFill>
                  <a:srgbClr val="D3373A"/>
                </a:solidFill>
                <a:latin typeface="Calibri"/>
              </a:rPr>
              <a:t>4-5 °C</a:t>
            </a:r>
            <a:r>
              <a:rPr lang="tr-TR" sz="2250" b="0" i="0">
                <a:solidFill>
                  <a:srgbClr val="D3373A"/>
                </a:solidFill>
                <a:latin typeface="Calibri"/>
              </a:rPr>
              <a:t> daha sıcak</a:t>
            </a:r>
          </a:p>
          <a:p>
            <a:pPr algn="ctr">
              <a:spcBef>
                <a:spcPts val="0"/>
              </a:spcBef>
              <a:spcAft>
                <a:spcPts val="0"/>
              </a:spcAft>
            </a:pPr>
            <a:r>
              <a:rPr lang="tr-TR" sz="1500" b="0" i="0">
                <a:solidFill>
                  <a:srgbClr val="D3373A"/>
                </a:solidFill>
                <a:latin typeface="Calibri"/>
              </a:rPr>
              <a:t>Türkiye ve çevresi, 2071-2080 (1961-1990'a göre)</a:t>
            </a:r>
          </a:p>
        </p:txBody>
      </p:sp>
      <p:sp>
        <p:nvSpPr>
          <p:cNvPr id="12" name="Rounded Rectangle 11"/>
          <p:cNvSpPr/>
          <p:nvPr/>
        </p:nvSpPr>
        <p:spPr>
          <a:xfrm>
            <a:off x="4709160" y="2359152"/>
            <a:ext cx="6842455" cy="96012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177"/>
              </a:spcAft>
            </a:pPr>
            <a:r>
              <a:rPr lang="tr-TR" sz="1600" b="1" i="0">
                <a:solidFill>
                  <a:srgbClr val="4F4F4F"/>
                </a:solidFill>
                <a:latin typeface="Calibri"/>
              </a:rPr>
              <a:t>İklimin özelliği (Girne grafiği, s. 119)</a:t>
            </a:r>
          </a:p>
          <a:p>
            <a:pPr algn="l">
              <a:spcBef>
                <a:spcPts val="0"/>
              </a:spcBef>
              <a:spcAft>
                <a:spcPts val="0"/>
              </a:spcAft>
            </a:pPr>
            <a:r>
              <a:rPr lang="tr-TR" sz="1600" b="0" i="0">
                <a:solidFill>
                  <a:srgbClr val="262626"/>
                </a:solidFill>
                <a:latin typeface="Calibri"/>
              </a:rPr>
              <a:t>Yağış kış mevsiminde fazla, yaz mevsiminde azdır. Grafiğe göre sıcaklık yıl içinde yaklaşık 10 ile 27 °C arasında değişmiştir.</a:t>
            </a:r>
          </a:p>
        </p:txBody>
      </p:sp>
      <p:sp>
        <p:nvSpPr>
          <p:cNvPr id="13" name="Rounded Rectangle 12"/>
          <p:cNvSpPr/>
          <p:nvPr/>
        </p:nvSpPr>
        <p:spPr>
          <a:xfrm>
            <a:off x="4709160" y="3438144"/>
            <a:ext cx="2189378" cy="411480"/>
          </a:xfrm>
          <a:prstGeom prst="roundRect">
            <a:avLst>
              <a:gd name="adj" fmla="val 40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700" b="1" i="0">
                <a:solidFill>
                  <a:srgbClr val="FFFFFF"/>
                </a:solidFill>
                <a:latin typeface="Calibri"/>
              </a:rPr>
              <a:t>yağış ↓</a:t>
            </a:r>
          </a:p>
        </p:txBody>
      </p:sp>
      <p:sp>
        <p:nvSpPr>
          <p:cNvPr id="14" name="TextBox 13"/>
          <p:cNvSpPr txBox="1"/>
          <p:nvPr/>
        </p:nvSpPr>
        <p:spPr>
          <a:xfrm>
            <a:off x="4709160" y="3895344"/>
            <a:ext cx="2189378" cy="86868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Ege ve Akdeniz kıyılarında yağış azalır (2080'e kadar)</a:t>
            </a:r>
          </a:p>
        </p:txBody>
      </p:sp>
      <p:sp>
        <p:nvSpPr>
          <p:cNvPr id="15" name="Rounded Rectangle 14"/>
          <p:cNvSpPr/>
          <p:nvPr/>
        </p:nvSpPr>
        <p:spPr>
          <a:xfrm>
            <a:off x="7035698" y="3438144"/>
            <a:ext cx="2189378" cy="411480"/>
          </a:xfrm>
          <a:prstGeom prst="roundRect">
            <a:avLst>
              <a:gd name="adj" fmla="val 40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700" b="1" i="0">
                <a:solidFill>
                  <a:srgbClr val="FFFFFF"/>
                </a:solidFill>
                <a:latin typeface="Calibri"/>
              </a:rPr>
              <a:t>sıcak hava</a:t>
            </a:r>
          </a:p>
        </p:txBody>
      </p:sp>
      <p:sp>
        <p:nvSpPr>
          <p:cNvPr id="16" name="TextBox 15"/>
          <p:cNvSpPr txBox="1"/>
          <p:nvPr/>
        </p:nvSpPr>
        <p:spPr>
          <a:xfrm>
            <a:off x="7035698" y="3895344"/>
            <a:ext cx="2189378" cy="86868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Sıcak hava dalgaları ve kuraklık sıklaşır</a:t>
            </a:r>
          </a:p>
        </p:txBody>
      </p:sp>
      <p:sp>
        <p:nvSpPr>
          <p:cNvPr id="17" name="Rounded Rectangle 16"/>
          <p:cNvSpPr/>
          <p:nvPr/>
        </p:nvSpPr>
        <p:spPr>
          <a:xfrm>
            <a:off x="9362236" y="3438144"/>
            <a:ext cx="2189378" cy="411480"/>
          </a:xfrm>
          <a:prstGeom prst="roundRect">
            <a:avLst>
              <a:gd name="adj" fmla="val 40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700" b="1" i="0">
                <a:solidFill>
                  <a:srgbClr val="FFFFFF"/>
                </a:solidFill>
                <a:latin typeface="Calibri"/>
              </a:rPr>
              <a:t>yangın</a:t>
            </a:r>
          </a:p>
        </p:txBody>
      </p:sp>
      <p:sp>
        <p:nvSpPr>
          <p:cNvPr id="18" name="TextBox 17"/>
          <p:cNvSpPr txBox="1"/>
          <p:nvPr/>
        </p:nvSpPr>
        <p:spPr>
          <a:xfrm>
            <a:off x="9362236" y="3895344"/>
            <a:ext cx="2189378" cy="86868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262626"/>
                </a:solidFill>
                <a:latin typeface="Calibri"/>
              </a:rPr>
              <a:t>Orman yangınlarının sıklığı ve dağılımı artar</a:t>
            </a:r>
          </a:p>
        </p:txBody>
      </p:sp>
      <p:sp>
        <p:nvSpPr>
          <p:cNvPr id="19" name="Rounded Rectangle 18"/>
          <p:cNvSpPr/>
          <p:nvPr/>
        </p:nvSpPr>
        <p:spPr>
          <a:xfrm>
            <a:off x="4709160" y="4855464"/>
            <a:ext cx="6842455" cy="978408"/>
          </a:xfrm>
          <a:prstGeom prst="roundRect">
            <a:avLst>
              <a:gd name="adj" fmla="val 8000"/>
            </a:avLst>
          </a:prstGeom>
          <a:solidFill>
            <a:srgbClr val="E3F1E4"/>
          </a:solidFill>
          <a:ln>
            <a:noFill/>
          </a:ln>
          <a:effectLst/>
        </p:spPr>
        <p:txBody>
          <a:bodyPr rtlCol="0" anchor="ctr" wrap="square" lIns="137160" rIns="137160" tIns="73152" bIns="73152">
            <a:noAutofit/>
          </a:bodyPr>
          <a:lstStyle/>
          <a:p>
            <a:pPr algn="l">
              <a:spcBef>
                <a:spcPts val="0"/>
              </a:spcBef>
              <a:spcAft>
                <a:spcPts val="177"/>
              </a:spcAft>
            </a:pPr>
            <a:r>
              <a:rPr lang="tr-TR" sz="1600" b="1" i="0">
                <a:solidFill>
                  <a:srgbClr val="2E7D32"/>
                </a:solidFill>
                <a:latin typeface="Calibri"/>
              </a:rPr>
              <a:t>Önlemler</a:t>
            </a:r>
          </a:p>
          <a:p>
            <a:pPr algn="l">
              <a:spcBef>
                <a:spcPts val="0"/>
              </a:spcBef>
              <a:spcAft>
                <a:spcPts val="0"/>
              </a:spcAft>
            </a:pPr>
            <a:r>
              <a:rPr lang="tr-TR" sz="1600" b="0" i="0">
                <a:solidFill>
                  <a:srgbClr val="262626"/>
                </a:solidFill>
                <a:latin typeface="Calibri"/>
              </a:rPr>
              <a:t>Damla sulama ve su tasarrufu · ormanları yangına karşı korumak · kuraklığa dayanıklı ürünler · yenilenebilir enerji</a:t>
            </a:r>
          </a:p>
        </p:txBody>
      </p:sp>
      <p:sp>
        <p:nvSpPr>
          <p:cNvPr id="20" name="TextBox 19"/>
          <p:cNvSpPr txBox="1"/>
          <p:nvPr/>
        </p:nvSpPr>
        <p:spPr>
          <a:xfrm>
            <a:off x="640080" y="5879592"/>
            <a:ext cx="10911535" cy="329184"/>
          </a:xfrm>
          <a:prstGeom prst="rect">
            <a:avLst/>
          </a:prstGeom>
          <a:noFill/>
        </p:spPr>
        <p:txBody>
          <a:bodyPr wrap="square" anchor="t" lIns="73152" rIns="73152" tIns="36576" bIns="36576">
            <a:noAutofit/>
          </a:bodyPr>
          <a:lstStyle/>
          <a:p>
            <a:pPr algn="r">
              <a:spcBef>
                <a:spcPts val="0"/>
              </a:spcBef>
              <a:spcAft>
                <a:spcPts val="0"/>
              </a:spcAft>
            </a:pPr>
            <a:r>
              <a:rPr lang="tr-TR" sz="1400" b="0" i="1">
                <a:solidFill>
                  <a:srgbClr val="767676"/>
                </a:solidFill>
                <a:latin typeface="Calibri"/>
              </a:rPr>
              <a:t>Kaynak: 9. Sınıf Coğrafya Ders Kitabı s. 119, 127, 136</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 127, 136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177 / 217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Mini sergi ve seminer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SERGİ · 8 dk</a:t>
            </a:r>
          </a:p>
        </p:txBody>
      </p:sp>
      <p:sp>
        <p:nvSpPr>
          <p:cNvPr id="6" name="Rounded Rectangle 5"/>
          <p:cNvSpPr/>
          <p:nvPr/>
        </p:nvSpPr>
        <p:spPr>
          <a:xfrm>
            <a:off x="502920" y="1216152"/>
            <a:ext cx="11185855" cy="7772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777240"/>
          </a:xfrm>
          <a:prstGeom prst="rect">
            <a:avLst/>
          </a:prstGeom>
          <a:solidFill>
            <a:srgbClr val="D3373A"/>
          </a:solidFill>
          <a:ln>
            <a:noFill/>
          </a:ln>
          <a:effectLst/>
        </p:spPr>
        <p:txBody>
          <a:bodyPr rtlCol="0" anchor="ctr"/>
          <a:lstStyle/>
          <a:p/>
        </p:txBody>
      </p:sp>
      <p:sp>
        <p:nvSpPr>
          <p:cNvPr id="8" name="TextBox 7"/>
          <p:cNvSpPr txBox="1"/>
          <p:nvPr/>
        </p:nvSpPr>
        <p:spPr>
          <a:xfrm>
            <a:off x="777240" y="1216152"/>
            <a:ext cx="10774375" cy="77724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2. Adım: Hazırladığınız bilgi görseli çalışmasını arkadaşlarınızla paylaşınız.</a:t>
            </a:r>
          </a:p>
        </p:txBody>
      </p:sp>
      <p:sp>
        <p:nvSpPr>
          <p:cNvPr id="9" name="Rounded Rectangle 8"/>
          <p:cNvSpPr/>
          <p:nvPr/>
        </p:nvSpPr>
        <p:spPr>
          <a:xfrm>
            <a:off x="502920" y="2176272"/>
            <a:ext cx="3594506" cy="406908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176272"/>
            <a:ext cx="3594506" cy="530352"/>
          </a:xfrm>
          <a:prstGeom prst="roundRect">
            <a:avLst>
              <a:gd name="adj" fmla="val 25000"/>
            </a:avLst>
          </a:prstGeom>
          <a:solidFill>
            <a:srgbClr val="4F4F4F"/>
          </a:solidFill>
          <a:ln>
            <a:noFill/>
          </a:ln>
          <a:effectLst/>
        </p:spPr>
        <p:txBody>
          <a:bodyPr rtlCol="0" anchor="ctr"/>
          <a:lstStyle/>
          <a:p/>
        </p:txBody>
      </p:sp>
      <p:sp>
        <p:nvSpPr>
          <p:cNvPr id="11" name="Rectangle 10"/>
          <p:cNvSpPr/>
          <p:nvPr/>
        </p:nvSpPr>
        <p:spPr>
          <a:xfrm>
            <a:off x="502920" y="2441448"/>
            <a:ext cx="3594506" cy="265176"/>
          </a:xfrm>
          <a:prstGeom prst="rect">
            <a:avLst/>
          </a:prstGeom>
          <a:solidFill>
            <a:srgbClr val="4F4F4F"/>
          </a:solidFill>
          <a:ln>
            <a:noFill/>
          </a:ln>
          <a:effectLst/>
        </p:spPr>
        <p:txBody>
          <a:bodyPr rtlCol="0" anchor="ctr"/>
          <a:lstStyle/>
          <a:p/>
        </p:txBody>
      </p:sp>
      <p:sp>
        <p:nvSpPr>
          <p:cNvPr id="12" name="TextBox 11"/>
          <p:cNvSpPr txBox="1"/>
          <p:nvPr/>
        </p:nvSpPr>
        <p:spPr>
          <a:xfrm>
            <a:off x="594360" y="21762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Panoya as</a:t>
            </a:r>
          </a:p>
        </p:txBody>
      </p:sp>
      <p:sp>
        <p:nvSpPr>
          <p:cNvPr id="13" name="TextBox 12"/>
          <p:cNvSpPr txBox="1"/>
          <p:nvPr/>
        </p:nvSpPr>
        <p:spPr>
          <a:xfrm>
            <a:off x="612648" y="2779776"/>
            <a:ext cx="3375050" cy="339242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Bilgi görseli ve öykü yan yana</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Grup numarası köşede, isimler arkada</a:t>
            </a:r>
          </a:p>
        </p:txBody>
      </p:sp>
      <p:sp>
        <p:nvSpPr>
          <p:cNvPr id="14" name="Rounded Rectangle 13"/>
          <p:cNvSpPr/>
          <p:nvPr/>
        </p:nvSpPr>
        <p:spPr>
          <a:xfrm>
            <a:off x="4298594" y="2176272"/>
            <a:ext cx="3594506" cy="406908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4298594" y="2176272"/>
            <a:ext cx="3594506" cy="530352"/>
          </a:xfrm>
          <a:prstGeom prst="roundRect">
            <a:avLst>
              <a:gd name="adj" fmla="val 25000"/>
            </a:avLst>
          </a:prstGeom>
          <a:solidFill>
            <a:srgbClr val="D3373A"/>
          </a:solidFill>
          <a:ln>
            <a:noFill/>
          </a:ln>
          <a:effectLst/>
        </p:spPr>
        <p:txBody>
          <a:bodyPr rtlCol="0" anchor="ctr"/>
          <a:lstStyle/>
          <a:p/>
        </p:txBody>
      </p:sp>
      <p:sp>
        <p:nvSpPr>
          <p:cNvPr id="16" name="Rectangle 15"/>
          <p:cNvSpPr/>
          <p:nvPr/>
        </p:nvSpPr>
        <p:spPr>
          <a:xfrm>
            <a:off x="4298594" y="2441448"/>
            <a:ext cx="3594506" cy="265176"/>
          </a:xfrm>
          <a:prstGeom prst="rect">
            <a:avLst/>
          </a:prstGeom>
          <a:solidFill>
            <a:srgbClr val="D3373A"/>
          </a:solidFill>
          <a:ln>
            <a:noFill/>
          </a:ln>
          <a:effectLst/>
        </p:spPr>
        <p:txBody>
          <a:bodyPr rtlCol="0" anchor="ctr"/>
          <a:lstStyle/>
          <a:p/>
        </p:txBody>
      </p:sp>
      <p:sp>
        <p:nvSpPr>
          <p:cNvPr id="17" name="TextBox 16"/>
          <p:cNvSpPr txBox="1"/>
          <p:nvPr/>
        </p:nvSpPr>
        <p:spPr>
          <a:xfrm>
            <a:off x="4390034" y="21762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Gez: 2 dalga × 1,5 dk</a:t>
            </a:r>
          </a:p>
        </p:txBody>
      </p:sp>
      <p:sp>
        <p:nvSpPr>
          <p:cNvPr id="18" name="TextBox 17"/>
          <p:cNvSpPr txBox="1"/>
          <p:nvPr/>
        </p:nvSpPr>
        <p:spPr>
          <a:xfrm>
            <a:off x="4408322" y="2779776"/>
            <a:ext cx="3375050" cy="339242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Tek yönde ilerle</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Bir ürüne bir övgü ve bir soru notu bırak</a:t>
            </a:r>
          </a:p>
        </p:txBody>
      </p:sp>
      <p:sp>
        <p:nvSpPr>
          <p:cNvPr id="19" name="Rounded Rectangle 18"/>
          <p:cNvSpPr/>
          <p:nvPr/>
        </p:nvSpPr>
        <p:spPr>
          <a:xfrm>
            <a:off x="8094268" y="2176272"/>
            <a:ext cx="3594506" cy="406908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8094268" y="2176272"/>
            <a:ext cx="3594506" cy="530352"/>
          </a:xfrm>
          <a:prstGeom prst="roundRect">
            <a:avLst>
              <a:gd name="adj" fmla="val 25000"/>
            </a:avLst>
          </a:prstGeom>
          <a:solidFill>
            <a:srgbClr val="4F4F4F"/>
          </a:solidFill>
          <a:ln>
            <a:noFill/>
          </a:ln>
          <a:effectLst/>
        </p:spPr>
        <p:txBody>
          <a:bodyPr rtlCol="0" anchor="ctr"/>
          <a:lstStyle/>
          <a:p/>
        </p:txBody>
      </p:sp>
      <p:sp>
        <p:nvSpPr>
          <p:cNvPr id="21" name="Rectangle 20"/>
          <p:cNvSpPr/>
          <p:nvPr/>
        </p:nvSpPr>
        <p:spPr>
          <a:xfrm>
            <a:off x="8094268" y="2441448"/>
            <a:ext cx="3594506" cy="265176"/>
          </a:xfrm>
          <a:prstGeom prst="rect">
            <a:avLst/>
          </a:prstGeom>
          <a:solidFill>
            <a:srgbClr val="4F4F4F"/>
          </a:solidFill>
          <a:ln>
            <a:noFill/>
          </a:ln>
          <a:effectLst/>
        </p:spPr>
        <p:txBody>
          <a:bodyPr rtlCol="0" anchor="ctr"/>
          <a:lstStyle/>
          <a:p/>
        </p:txBody>
      </p:sp>
      <p:sp>
        <p:nvSpPr>
          <p:cNvPr id="22" name="TextBox 21"/>
          <p:cNvSpPr txBox="1"/>
          <p:nvPr/>
        </p:nvSpPr>
        <p:spPr>
          <a:xfrm>
            <a:off x="8185708" y="21762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Seminer: 3 sözcü × 1 dk</a:t>
            </a:r>
          </a:p>
        </p:txBody>
      </p:sp>
      <p:sp>
        <p:nvSpPr>
          <p:cNvPr id="23" name="TextBox 22"/>
          <p:cNvSpPr txBox="1"/>
          <p:nvPr/>
        </p:nvSpPr>
        <p:spPr>
          <a:xfrm>
            <a:off x="8203996" y="2779776"/>
            <a:ext cx="3375050" cy="339242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“İklimimizde değişimin yansıması … ; önerdiğimiz önlem …”</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Bir grup öyküsünü okur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131</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178 / 217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Öz değerlendirme</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SERGİ</a:t>
            </a:r>
          </a:p>
        </p:txBody>
      </p:sp>
      <p:sp>
        <p:nvSpPr>
          <p:cNvPr id="6" name="Rounded Rectangle 5"/>
          <p:cNvSpPr/>
          <p:nvPr/>
        </p:nvSpPr>
        <p:spPr>
          <a:xfrm>
            <a:off x="502920" y="1216152"/>
            <a:ext cx="5486400" cy="50292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5029200"/>
          </a:xfrm>
          <a:prstGeom prst="rect">
            <a:avLst/>
          </a:prstGeom>
          <a:solidFill>
            <a:srgbClr val="D3373A"/>
          </a:solidFill>
          <a:ln>
            <a:noFill/>
          </a:ln>
          <a:effectLst/>
        </p:spPr>
        <p:txBody>
          <a:bodyPr rtlCol="0" anchor="ctr"/>
          <a:lstStyle/>
          <a:p/>
        </p:txBody>
      </p:sp>
      <p:sp>
        <p:nvSpPr>
          <p:cNvPr id="8" name="TextBox 7"/>
          <p:cNvSpPr txBox="1"/>
          <p:nvPr/>
        </p:nvSpPr>
        <p:spPr>
          <a:xfrm>
            <a:off x="777240" y="1216152"/>
            <a:ext cx="5074920" cy="5029200"/>
          </a:xfrm>
          <a:prstGeom prst="rect">
            <a:avLst/>
          </a:prstGeom>
          <a:noFill/>
        </p:spPr>
        <p:txBody>
          <a:bodyPr wrap="square" anchor="ctr" lIns="73152" rIns="73152" tIns="36576" bIns="36576">
            <a:noAutofit/>
          </a:bodyPr>
          <a:lstStyle/>
          <a:p>
            <a:pPr algn="l">
              <a:spcBef>
                <a:spcPts val="0"/>
              </a:spcBef>
              <a:spcAft>
                <a:spcPts val="1400"/>
              </a:spcAft>
            </a:pPr>
            <a:r>
              <a:rPr lang="tr-TR" sz="2400" b="0" i="0">
                <a:solidFill>
                  <a:srgbClr val="262626"/>
                </a:solidFill>
                <a:latin typeface="Calibri"/>
              </a:rPr>
              <a:t>Yapmış olduğunuz çalışmada ortaya koyduğunuz performansı değerlendirmek için verilen “Öz Değerlendirme Formu”nu doldurunuz.</a:t>
            </a:r>
          </a:p>
          <a:p>
            <a:pPr algn="l">
              <a:spcBef>
                <a:spcPts val="0"/>
              </a:spcBef>
              <a:spcAft>
                <a:spcPts val="0"/>
              </a:spcAft>
            </a:pPr>
            <a:r>
              <a:rPr lang="tr-TR" sz="2400" b="0" i="1">
                <a:solidFill>
                  <a:srgbClr val="767676"/>
                </a:solidFill>
                <a:latin typeface="Calibri"/>
              </a:rPr>
              <a:t>Formun çıktısı öğretmeninde · 2 dakika · telefon gerekmez</a:t>
            </a:r>
          </a:p>
        </p:txBody>
      </p:sp>
      <p:sp>
        <p:nvSpPr>
          <p:cNvPr id="9" name="Rounded Rectangle 8"/>
          <p:cNvSpPr/>
          <p:nvPr/>
        </p:nvSpPr>
        <p:spPr>
          <a:xfrm>
            <a:off x="6217920" y="1216152"/>
            <a:ext cx="5470855" cy="502920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6217920" y="1216152"/>
            <a:ext cx="5470855" cy="530352"/>
          </a:xfrm>
          <a:prstGeom prst="roundRect">
            <a:avLst>
              <a:gd name="adj" fmla="val 25000"/>
            </a:avLst>
          </a:prstGeom>
          <a:solidFill>
            <a:srgbClr val="4F4F4F"/>
          </a:solidFill>
          <a:ln>
            <a:noFill/>
          </a:ln>
          <a:effectLst/>
        </p:spPr>
        <p:txBody>
          <a:bodyPr rtlCol="0" anchor="ctr"/>
          <a:lstStyle/>
          <a:p/>
        </p:txBody>
      </p:sp>
      <p:sp>
        <p:nvSpPr>
          <p:cNvPr id="11" name="Rectangle 10"/>
          <p:cNvSpPr/>
          <p:nvPr/>
        </p:nvSpPr>
        <p:spPr>
          <a:xfrm>
            <a:off x="6217920" y="1481328"/>
            <a:ext cx="5470855" cy="265176"/>
          </a:xfrm>
          <a:prstGeom prst="rect">
            <a:avLst/>
          </a:prstGeom>
          <a:solidFill>
            <a:srgbClr val="4F4F4F"/>
          </a:solidFill>
          <a:ln>
            <a:noFill/>
          </a:ln>
          <a:effectLst/>
        </p:spPr>
        <p:txBody>
          <a:bodyPr rtlCol="0" anchor="ctr"/>
          <a:lstStyle/>
          <a:p/>
        </p:txBody>
      </p:sp>
      <p:sp>
        <p:nvSpPr>
          <p:cNvPr id="12" name="TextBox 11"/>
          <p:cNvSpPr txBox="1"/>
          <p:nvPr/>
        </p:nvSpPr>
        <p:spPr>
          <a:xfrm>
            <a:off x="6309360" y="1216152"/>
            <a:ext cx="52879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Kendine sor</a:t>
            </a:r>
          </a:p>
        </p:txBody>
      </p:sp>
      <p:sp>
        <p:nvSpPr>
          <p:cNvPr id="13" name="TextBox 12"/>
          <p:cNvSpPr txBox="1"/>
          <p:nvPr/>
        </p:nvSpPr>
        <p:spPr>
          <a:xfrm>
            <a:off x="6327648" y="1819656"/>
            <a:ext cx="5251399" cy="4352544"/>
          </a:xfrm>
          <a:prstGeom prst="rect">
            <a:avLst/>
          </a:prstGeom>
          <a:noFill/>
        </p:spPr>
        <p:txBody>
          <a:bodyPr wrap="square" anchor="ctr"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Amacımı bir cümleyle yazabildim mi?</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Bilgiyi kitaptan topladım, sayfasını yazdım mı?</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Bilgiyi harita, grafik ya da şemayla gösterdim mi?</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Sunumda yansımayı ve önlemi anlatabildim mi?</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131</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179 / 217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Öğrenme günlüğü: son kayıt</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KAPANIŞ · 6 dk</a:t>
            </a:r>
          </a:p>
        </p:txBody>
      </p:sp>
      <p:sp>
        <p:nvSpPr>
          <p:cNvPr id="6" name="Rounded Rectangle 5"/>
          <p:cNvSpPr/>
          <p:nvPr/>
        </p:nvSpPr>
        <p:spPr>
          <a:xfrm>
            <a:off x="502920" y="1216152"/>
            <a:ext cx="11185855" cy="132588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325880"/>
          </a:xfrm>
          <a:prstGeom prst="rect">
            <a:avLst/>
          </a:prstGeom>
          <a:solidFill>
            <a:srgbClr val="FCC021"/>
          </a:solidFill>
          <a:ln>
            <a:noFill/>
          </a:ln>
          <a:effectLst/>
        </p:spPr>
        <p:txBody>
          <a:bodyPr rtlCol="0" anchor="ctr"/>
          <a:lstStyle/>
          <a:p/>
        </p:txBody>
      </p:sp>
      <p:sp>
        <p:nvSpPr>
          <p:cNvPr id="8" name="TextBox 7"/>
          <p:cNvSpPr txBox="1"/>
          <p:nvPr/>
        </p:nvSpPr>
        <p:spPr>
          <a:xfrm>
            <a:off x="777240" y="1216152"/>
            <a:ext cx="10774375" cy="1325880"/>
          </a:xfrm>
          <a:prstGeom prst="rect">
            <a:avLst/>
          </a:prstGeom>
          <a:noFill/>
        </p:spPr>
        <p:txBody>
          <a:bodyPr wrap="square" anchor="ctr" lIns="73152" rIns="73152" tIns="36576" bIns="36576">
            <a:noAutofit/>
          </a:bodyPr>
          <a:lstStyle/>
          <a:p>
            <a:pPr algn="l">
              <a:spcBef>
                <a:spcPts val="0"/>
              </a:spcBef>
              <a:spcAft>
                <a:spcPts val="0"/>
              </a:spcAft>
            </a:pPr>
            <a:r>
              <a:rPr lang="tr-TR" sz="2100" b="0" i="1">
                <a:solidFill>
                  <a:srgbClr val="262626"/>
                </a:solidFill>
                <a:latin typeface="Calibri"/>
              </a:rPr>
              <a:t>Öğretmeninizin rehberliğinde ve arkadaşlarınızın paylaşımları doğrultusunda çalışmanızı kontrol edip varsa eksik cevaplarınızı düzenledikten sonra karekodda verilen “Öğrenme Günlüğü Formu”nu doldurunuz.</a:t>
            </a:r>
          </a:p>
        </p:txBody>
      </p:sp>
      <p:sp>
        <p:nvSpPr>
          <p:cNvPr id="9" name="Rounded Rectangle 8"/>
          <p:cNvSpPr/>
          <p:nvPr/>
        </p:nvSpPr>
        <p:spPr>
          <a:xfrm>
            <a:off x="502920" y="2724912"/>
            <a:ext cx="5492343" cy="352044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724912"/>
            <a:ext cx="5492343" cy="530352"/>
          </a:xfrm>
          <a:prstGeom prst="roundRect">
            <a:avLst>
              <a:gd name="adj" fmla="val 25000"/>
            </a:avLst>
          </a:prstGeom>
          <a:solidFill>
            <a:srgbClr val="D3373A"/>
          </a:solidFill>
          <a:ln>
            <a:noFill/>
          </a:ln>
          <a:effectLst/>
        </p:spPr>
        <p:txBody>
          <a:bodyPr rtlCol="0" anchor="ctr"/>
          <a:lstStyle/>
          <a:p/>
        </p:txBody>
      </p:sp>
      <p:sp>
        <p:nvSpPr>
          <p:cNvPr id="11" name="Rectangle 10"/>
          <p:cNvSpPr/>
          <p:nvPr/>
        </p:nvSpPr>
        <p:spPr>
          <a:xfrm>
            <a:off x="502920" y="2990088"/>
            <a:ext cx="5492343" cy="265176"/>
          </a:xfrm>
          <a:prstGeom prst="rect">
            <a:avLst/>
          </a:prstGeom>
          <a:solidFill>
            <a:srgbClr val="D3373A"/>
          </a:solidFill>
          <a:ln>
            <a:noFill/>
          </a:ln>
          <a:effectLst/>
        </p:spPr>
        <p:txBody>
          <a:bodyPr rtlCol="0" anchor="ctr"/>
          <a:lstStyle/>
          <a:p/>
        </p:txBody>
      </p:sp>
      <p:sp>
        <p:nvSpPr>
          <p:cNvPr id="12" name="TextBox 11"/>
          <p:cNvSpPr txBox="1"/>
          <p:nvPr/>
        </p:nvSpPr>
        <p:spPr>
          <a:xfrm>
            <a:off x="594360" y="272491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1 · Düşüncem nasıl değişti?</a:t>
            </a:r>
          </a:p>
        </p:txBody>
      </p:sp>
      <p:sp>
        <p:nvSpPr>
          <p:cNvPr id="13" name="TextBox 12"/>
          <p:cNvSpPr txBox="1"/>
          <p:nvPr/>
        </p:nvSpPr>
        <p:spPr>
          <a:xfrm>
            <a:off x="612648" y="3328416"/>
            <a:ext cx="5272887" cy="2843784"/>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Bu ünitede hava durumu ve iklim hakkında ne öğrendim, düşüncem nasıl değişti?</a:t>
            </a:r>
          </a:p>
        </p:txBody>
      </p:sp>
      <p:sp>
        <p:nvSpPr>
          <p:cNvPr id="14" name="Rounded Rectangle 13"/>
          <p:cNvSpPr/>
          <p:nvPr/>
        </p:nvSpPr>
        <p:spPr>
          <a:xfrm>
            <a:off x="6196431" y="2724912"/>
            <a:ext cx="5492343" cy="352044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6196431" y="2724912"/>
            <a:ext cx="5492343" cy="53035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6196431" y="2990088"/>
            <a:ext cx="5492343" cy="265176"/>
          </a:xfrm>
          <a:prstGeom prst="rect">
            <a:avLst/>
          </a:prstGeom>
          <a:solidFill>
            <a:srgbClr val="4F4F4F"/>
          </a:solidFill>
          <a:ln>
            <a:noFill/>
          </a:ln>
          <a:effectLst/>
        </p:spPr>
        <p:txBody>
          <a:bodyPr rtlCol="0" anchor="ctr"/>
          <a:lstStyle/>
          <a:p/>
        </p:txBody>
      </p:sp>
      <p:sp>
        <p:nvSpPr>
          <p:cNvPr id="17" name="TextBox 16"/>
          <p:cNvSpPr txBox="1"/>
          <p:nvPr/>
        </p:nvSpPr>
        <p:spPr>
          <a:xfrm>
            <a:off x="6287871" y="272491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2 · Listemi yeniden yazıyorum</a:t>
            </a:r>
          </a:p>
        </p:txBody>
      </p:sp>
      <p:sp>
        <p:nvSpPr>
          <p:cNvPr id="18" name="TextBox 17"/>
          <p:cNvSpPr txBox="1"/>
          <p:nvPr/>
        </p:nvSpPr>
        <p:spPr>
          <a:xfrm>
            <a:off x="6306159" y="3328416"/>
            <a:ext cx="5272887" cy="2843784"/>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Ünitenin başında yaşadığım yerin iklim özelliklerini listelemiştim. Şimdi aynı listeyi yeniden yazıyorum: neler eklendi?</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180 / 217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Ön değerlendirmeye dönüş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4937760" cy="5029200"/>
          </a:xfrm>
          <a:prstGeom prst="roundRect">
            <a:avLst>
              <a:gd name="adj" fmla="val 5000"/>
            </a:avLst>
          </a:prstGeom>
          <a:solidFill>
            <a:srgbClr val="E3F1E4"/>
          </a:solidFill>
          <a:ln>
            <a:noFill/>
          </a:ln>
          <a:effectLst/>
        </p:spPr>
        <p:txBody>
          <a:bodyPr rtlCol="0" anchor="ctr"/>
          <a:lstStyle/>
          <a:p/>
        </p:txBody>
      </p:sp>
      <p:sp>
        <p:nvSpPr>
          <p:cNvPr id="7" name="Rounded Rectangle 6"/>
          <p:cNvSpPr/>
          <p:nvPr/>
        </p:nvSpPr>
        <p:spPr>
          <a:xfrm>
            <a:off x="502920" y="1216152"/>
            <a:ext cx="4937760"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81328"/>
            <a:ext cx="4937760"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4754880"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Hava durumu mu, iklim mi?</a:t>
            </a:r>
          </a:p>
        </p:txBody>
      </p:sp>
      <p:sp>
        <p:nvSpPr>
          <p:cNvPr id="10" name="TextBox 9"/>
          <p:cNvSpPr txBox="1"/>
          <p:nvPr/>
        </p:nvSpPr>
        <p:spPr>
          <a:xfrm>
            <a:off x="612648" y="1819656"/>
            <a:ext cx="4718304" cy="435254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Hava durumu: herhangi bir yer ve zamandaki atmosfer koşullarının kısa süreli durumudur.</a:t>
            </a:r>
          </a:p>
          <a:p>
            <a:pPr algn="l">
              <a:spcBef>
                <a:spcPts val="0"/>
              </a:spcBef>
              <a:spcAft>
                <a:spcPts val="600"/>
              </a:spcAft>
            </a:pPr>
            <a:r>
              <a:rPr lang="tr-TR" sz="2200" b="0" i="0">
                <a:solidFill>
                  <a:srgbClr val="262626"/>
                </a:solidFill>
                <a:latin typeface="Calibri"/>
              </a:rPr>
              <a:t>İklim: bir bölgedeki hava koşullarının uzun süreli ortalamalarının ve uç değerlerinin genel durumudur.</a:t>
            </a:r>
          </a:p>
          <a:p>
            <a:pPr algn="l">
              <a:spcBef>
                <a:spcPts val="0"/>
              </a:spcBef>
              <a:spcAft>
                <a:spcPts val="0"/>
              </a:spcAft>
            </a:pPr>
            <a:r>
              <a:rPr lang="tr-TR" sz="2200" b="0" i="1">
                <a:solidFill>
                  <a:srgbClr val="262626"/>
                </a:solidFill>
                <a:latin typeface="Calibri"/>
              </a:rPr>
              <a:t>“Bugün İstanbul yağmurlu” → hava durumu · “İstanbul'un kışları yağışlıdır” → iklim</a:t>
            </a:r>
          </a:p>
        </p:txBody>
      </p:sp>
      <p:sp>
        <p:nvSpPr>
          <p:cNvPr id="11" name="Rounded Rectangle 10"/>
          <p:cNvSpPr/>
          <p:nvPr/>
        </p:nvSpPr>
        <p:spPr>
          <a:xfrm>
            <a:off x="5669280" y="1216152"/>
            <a:ext cx="6019495" cy="5029200"/>
          </a:xfrm>
          <a:prstGeom prst="roundRect">
            <a:avLst>
              <a:gd name="adj" fmla="val 5000"/>
            </a:avLst>
          </a:prstGeom>
          <a:solidFill>
            <a:srgbClr val="E3F1E4"/>
          </a:solidFill>
          <a:ln>
            <a:noFill/>
          </a:ln>
          <a:effectLst/>
        </p:spPr>
        <p:txBody>
          <a:bodyPr rtlCol="0" anchor="ctr"/>
          <a:lstStyle/>
          <a:p/>
        </p:txBody>
      </p:sp>
      <p:sp>
        <p:nvSpPr>
          <p:cNvPr id="12" name="Rounded Rectangle 11"/>
          <p:cNvSpPr/>
          <p:nvPr/>
        </p:nvSpPr>
        <p:spPr>
          <a:xfrm>
            <a:off x="5669280" y="1216152"/>
            <a:ext cx="6019495" cy="530352"/>
          </a:xfrm>
          <a:prstGeom prst="roundRect">
            <a:avLst>
              <a:gd name="adj" fmla="val 25000"/>
            </a:avLst>
          </a:prstGeom>
          <a:solidFill>
            <a:srgbClr val="2E7D32"/>
          </a:solidFill>
          <a:ln>
            <a:noFill/>
          </a:ln>
          <a:effectLst/>
        </p:spPr>
        <p:txBody>
          <a:bodyPr rtlCol="0" anchor="ctr"/>
          <a:lstStyle/>
          <a:p/>
        </p:txBody>
      </p:sp>
      <p:sp>
        <p:nvSpPr>
          <p:cNvPr id="13" name="Rectangle 12"/>
          <p:cNvSpPr/>
          <p:nvPr/>
        </p:nvSpPr>
        <p:spPr>
          <a:xfrm>
            <a:off x="5669280" y="1481328"/>
            <a:ext cx="6019495" cy="265176"/>
          </a:xfrm>
          <a:prstGeom prst="rect">
            <a:avLst/>
          </a:prstGeom>
          <a:solidFill>
            <a:srgbClr val="2E7D32"/>
          </a:solidFill>
          <a:ln>
            <a:noFill/>
          </a:ln>
          <a:effectLst/>
        </p:spPr>
        <p:txBody>
          <a:bodyPr rtlCol="0" anchor="ctr"/>
          <a:lstStyle/>
          <a:p/>
        </p:txBody>
      </p:sp>
      <p:sp>
        <p:nvSpPr>
          <p:cNvPr id="14" name="TextBox 13"/>
          <p:cNvSpPr txBox="1"/>
          <p:nvPr/>
        </p:nvSpPr>
        <p:spPr>
          <a:xfrm>
            <a:off x="5760720" y="1216152"/>
            <a:ext cx="583661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Yaşadığımız yer: İstanbul</a:t>
            </a:r>
          </a:p>
        </p:txBody>
      </p:sp>
      <p:sp>
        <p:nvSpPr>
          <p:cNvPr id="15" name="TextBox 14"/>
          <p:cNvSpPr txBox="1"/>
          <p:nvPr/>
        </p:nvSpPr>
        <p:spPr>
          <a:xfrm>
            <a:off x="5779008" y="1819656"/>
            <a:ext cx="5800039" cy="43525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Harita 3.13: Marmara kıyısı Akdeniz-Karadeniz geçiş, Karadeniz kıyısı Karadeniz iklimi alanında</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İki deniz arasında: denizel alanlarda sıcaklık farkları daha azdır</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İstanbul gibi büyük kentler çevresine göre daha sıcaktır (kentsel ısı adası)</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Kışın batı ve kuzeybatıdan gelen hava kütleleri yağış, Sibirya yüksek basıncı soğuk ve yağışsız günler getirir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Gelecekte: sıcaklık artışı, aşırı hava olayları (s. 127)</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86-127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181 / 217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19.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Kitaba göre 2080'e kadar Türkiye'nin hangi kıyılarında yağışın azalması, hangisinde artması beklenmektedir?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Grubunuzun bilgi görselindeki iklim türü için değişimin bir yansımasını ve bir önlemi yazınız.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2. dönemde yazılı sonucuna itiraz süresi kaç iş günüdür?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182 / 217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19.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D3373A"/>
                </a:solidFill>
                <a:latin typeface="Calibri"/>
              </a:rPr>
              <a:t>•  </a:t>
            </a:r>
            <a:r>
              <a:rPr lang="tr-TR" sz="2600" b="0" i="0">
                <a:solidFill>
                  <a:srgbClr val="262626"/>
                </a:solidFill>
                <a:latin typeface="Calibri"/>
              </a:rPr>
              <a:t>Çalışma kâğıdı COG9-CK-U3: Bölüm 4 ve genel tekrar</a:t>
            </a:r>
          </a:p>
          <a:p>
            <a:pPr algn="l" marL="323206" indent="-323206">
              <a:spcBef>
                <a:spcPts val="0"/>
              </a:spcBef>
              <a:spcAft>
                <a:spcPts val="1200"/>
              </a:spcAft>
            </a:pPr>
            <a:r>
              <a:rPr lang="tr-TR" sz="2600" b="1" i="0">
                <a:solidFill>
                  <a:srgbClr val="D3373A"/>
                </a:solidFill>
                <a:latin typeface="Calibri"/>
              </a:rPr>
              <a:t>•  </a:t>
            </a:r>
            <a:r>
              <a:rPr lang="tr-TR" sz="2600" b="0" i="0">
                <a:solidFill>
                  <a:srgbClr val="262626"/>
                </a:solidFill>
                <a:latin typeface="Calibri"/>
              </a:rPr>
              <a:t>Kitap s. 133: ünite ölçme 4-8. sorular (Türkiye haritası) · s. 135: 12-14 (tamamlanmadıysa)</a:t>
            </a:r>
          </a:p>
          <a:p>
            <a:pPr algn="l" marL="323206" indent="-323206">
              <a:spcBef>
                <a:spcPts val="0"/>
              </a:spcBef>
              <a:spcAft>
                <a:spcPts val="1200"/>
              </a:spcAft>
            </a:pPr>
            <a:r>
              <a:rPr lang="tr-TR" sz="2600" b="1" i="0">
                <a:solidFill>
                  <a:srgbClr val="D3373A"/>
                </a:solidFill>
                <a:latin typeface="Calibri"/>
              </a:rPr>
              <a:t>•  </a:t>
            </a:r>
            <a:r>
              <a:rPr lang="tr-TR" sz="2600" b="0" i="0">
                <a:solidFill>
                  <a:srgbClr val="262626"/>
                </a:solidFill>
                <a:latin typeface="Calibri"/>
              </a:rPr>
              <a:t>MEBİ ve EBA: 3. ünite konu tekrarı ve etkinlik çözümleri (erişimin yoksa okulun bilgisayar laboratuvarı, ders dışı saat)</a:t>
            </a:r>
          </a:p>
          <a:p>
            <a:pPr algn="l" marL="323206" indent="-323206">
              <a:spcBef>
                <a:spcPts val="0"/>
              </a:spcBef>
              <a:spcAft>
                <a:spcPts val="0"/>
              </a:spcAft>
            </a:pPr>
            <a:r>
              <a:rPr lang="tr-TR" sz="2600" b="1" i="0">
                <a:solidFill>
                  <a:srgbClr val="D3373A"/>
                </a:solidFill>
                <a:latin typeface="Calibri"/>
              </a:rPr>
              <a:t>•  </a:t>
            </a:r>
            <a:r>
              <a:rPr lang="tr-TR" sz="2600" b="0" i="0">
                <a:solidFill>
                  <a:srgbClr val="262626"/>
                </a:solidFill>
                <a:latin typeface="Calibri"/>
              </a:rPr>
              <a:t>20. hafta için: 4. ünitenin “Başlarken” sayfasını incele; atlasını getir</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 name="TextBox 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183 / 217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sonu: ölçme soruları ve 4. ünite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ÖLÇME · 8 dk</a:t>
            </a:r>
          </a:p>
        </p:txBody>
      </p:sp>
      <p:sp>
        <p:nvSpPr>
          <p:cNvPr id="6" name="Rounded Rectangle 5"/>
          <p:cNvSpPr/>
          <p:nvPr/>
        </p:nvSpPr>
        <p:spPr>
          <a:xfrm>
            <a:off x="502920" y="1216152"/>
            <a:ext cx="5989320" cy="932688"/>
          </a:xfrm>
          <a:prstGeom prst="roundRect">
            <a:avLst>
              <a:gd name="adj" fmla="val 15000"/>
            </a:avLst>
          </a:prstGeom>
          <a:solidFill>
            <a:srgbClr val="F0F0F0"/>
          </a:solidFill>
          <a:ln>
            <a:noFill/>
          </a:ln>
          <a:effectLst/>
        </p:spPr>
        <p:txBody>
          <a:bodyPr rtlCol="0" anchor="ctr"/>
          <a:lstStyle/>
          <a:p/>
        </p:txBody>
      </p:sp>
      <p:sp>
        <p:nvSpPr>
          <p:cNvPr id="7" name="Rounded Rectangle 6"/>
          <p:cNvSpPr/>
          <p:nvPr/>
        </p:nvSpPr>
        <p:spPr>
          <a:xfrm>
            <a:off x="502920" y="1216152"/>
            <a:ext cx="1005840" cy="932688"/>
          </a:xfrm>
          <a:prstGeom prst="roundRect">
            <a:avLst>
              <a:gd name="adj" fmla="val 15000"/>
            </a:avLst>
          </a:prstGeom>
          <a:solidFill>
            <a:srgbClr val="D3373A"/>
          </a:solidFill>
          <a:ln>
            <a:noFill/>
          </a:ln>
          <a:effectLst/>
        </p:spPr>
        <p:txBody>
          <a:bodyPr rtlCol="0" anchor="ctr" wrap="square" lIns="27432" rIns="27432" tIns="73152" bIns="73152">
            <a:noAutofit/>
          </a:bodyPr>
          <a:lstStyle/>
          <a:p>
            <a:pPr algn="ctr">
              <a:spcBef>
                <a:spcPts val="0"/>
              </a:spcBef>
              <a:spcAft>
                <a:spcPts val="0"/>
              </a:spcAft>
            </a:pPr>
            <a:r>
              <a:rPr lang="tr-TR" sz="2200" b="1" i="0">
                <a:solidFill>
                  <a:srgbClr val="FFFFFF"/>
                </a:solidFill>
                <a:latin typeface="Calibri"/>
              </a:rPr>
              <a:t>1-3</a:t>
            </a:r>
          </a:p>
        </p:txBody>
      </p:sp>
      <p:sp>
        <p:nvSpPr>
          <p:cNvPr id="8" name="TextBox 7"/>
          <p:cNvSpPr txBox="1"/>
          <p:nvPr/>
        </p:nvSpPr>
        <p:spPr>
          <a:xfrm>
            <a:off x="1600200" y="1216152"/>
            <a:ext cx="2926080" cy="932688"/>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Soğutucu etki tablosu</a:t>
            </a:r>
          </a:p>
          <a:p>
            <a:pPr algn="l">
              <a:spcBef>
                <a:spcPts val="0"/>
              </a:spcBef>
              <a:spcAft>
                <a:spcPts val="0"/>
              </a:spcAft>
            </a:pPr>
            <a:r>
              <a:rPr lang="tr-TR" sz="1900" b="0" i="0">
                <a:solidFill>
                  <a:srgbClr val="767676"/>
                </a:solidFill>
                <a:latin typeface="Calibri"/>
              </a:rPr>
              <a:t>s. 132</a:t>
            </a:r>
          </a:p>
        </p:txBody>
      </p:sp>
      <p:sp>
        <p:nvSpPr>
          <p:cNvPr id="9" name="Rounded Rectangle 8"/>
          <p:cNvSpPr/>
          <p:nvPr/>
        </p:nvSpPr>
        <p:spPr>
          <a:xfrm>
            <a:off x="4572000" y="1384035"/>
            <a:ext cx="1828800" cy="596920"/>
          </a:xfrm>
          <a:prstGeom prst="roundRect">
            <a:avLst>
              <a:gd name="adj" fmla="val 50000"/>
            </a:avLst>
          </a:prstGeom>
          <a:solidFill>
            <a:srgbClr val="FFFFFF"/>
          </a:solidFill>
          <a:ln w="12700">
            <a:solidFill>
              <a:srgbClr val="D3373A"/>
            </a:solidFill>
          </a:ln>
          <a:effectLst/>
        </p:spPr>
        <p:txBody>
          <a:bodyPr rtlCol="0" anchor="ctr" wrap="square" lIns="27432" rIns="27432" tIns="0" bIns="0">
            <a:noAutofit/>
          </a:bodyPr>
          <a:lstStyle/>
          <a:p>
            <a:pPr algn="ctr">
              <a:spcBef>
                <a:spcPts val="0"/>
              </a:spcBef>
              <a:spcAft>
                <a:spcPts val="0"/>
              </a:spcAft>
            </a:pPr>
            <a:r>
              <a:rPr lang="tr-TR" sz="1700" b="1" i="0">
                <a:solidFill>
                  <a:srgbClr val="D3373A"/>
                </a:solidFill>
                <a:latin typeface="Calibri"/>
              </a:rPr>
              <a:t>sınıfta</a:t>
            </a:r>
          </a:p>
        </p:txBody>
      </p:sp>
      <p:sp>
        <p:nvSpPr>
          <p:cNvPr id="10" name="Rounded Rectangle 9"/>
          <p:cNvSpPr/>
          <p:nvPr/>
        </p:nvSpPr>
        <p:spPr>
          <a:xfrm>
            <a:off x="502920" y="2240280"/>
            <a:ext cx="5989320" cy="932688"/>
          </a:xfrm>
          <a:prstGeom prst="roundRect">
            <a:avLst>
              <a:gd name="adj" fmla="val 15000"/>
            </a:avLst>
          </a:prstGeom>
          <a:solidFill>
            <a:srgbClr val="F0F0F0"/>
          </a:solidFill>
          <a:ln>
            <a:noFill/>
          </a:ln>
          <a:effectLst/>
        </p:spPr>
        <p:txBody>
          <a:bodyPr rtlCol="0" anchor="ctr"/>
          <a:lstStyle/>
          <a:p/>
        </p:txBody>
      </p:sp>
      <p:sp>
        <p:nvSpPr>
          <p:cNvPr id="11" name="Rounded Rectangle 10"/>
          <p:cNvSpPr/>
          <p:nvPr/>
        </p:nvSpPr>
        <p:spPr>
          <a:xfrm>
            <a:off x="502920" y="2240280"/>
            <a:ext cx="1005840" cy="932688"/>
          </a:xfrm>
          <a:prstGeom prst="roundRect">
            <a:avLst>
              <a:gd name="adj" fmla="val 15000"/>
            </a:avLst>
          </a:prstGeom>
          <a:solidFill>
            <a:srgbClr val="4F4F4F"/>
          </a:solidFill>
          <a:ln>
            <a:noFill/>
          </a:ln>
          <a:effectLst/>
        </p:spPr>
        <p:txBody>
          <a:bodyPr rtlCol="0" anchor="ctr" wrap="square" lIns="27432" rIns="27432" tIns="73152" bIns="73152">
            <a:noAutofit/>
          </a:bodyPr>
          <a:lstStyle/>
          <a:p>
            <a:pPr algn="ctr">
              <a:spcBef>
                <a:spcPts val="0"/>
              </a:spcBef>
              <a:spcAft>
                <a:spcPts val="0"/>
              </a:spcAft>
            </a:pPr>
            <a:r>
              <a:rPr lang="tr-TR" sz="2200" b="1" i="0">
                <a:solidFill>
                  <a:srgbClr val="FFFFFF"/>
                </a:solidFill>
                <a:latin typeface="Calibri"/>
              </a:rPr>
              <a:t>4-8</a:t>
            </a:r>
          </a:p>
        </p:txBody>
      </p:sp>
      <p:sp>
        <p:nvSpPr>
          <p:cNvPr id="12" name="TextBox 11"/>
          <p:cNvSpPr txBox="1"/>
          <p:nvPr/>
        </p:nvSpPr>
        <p:spPr>
          <a:xfrm>
            <a:off x="1600200" y="2240280"/>
            <a:ext cx="2926080" cy="932688"/>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Türkiye haritası</a:t>
            </a:r>
          </a:p>
          <a:p>
            <a:pPr algn="l">
              <a:spcBef>
                <a:spcPts val="0"/>
              </a:spcBef>
              <a:spcAft>
                <a:spcPts val="0"/>
              </a:spcAft>
            </a:pPr>
            <a:r>
              <a:rPr lang="tr-TR" sz="1900" b="0" i="0">
                <a:solidFill>
                  <a:srgbClr val="767676"/>
                </a:solidFill>
                <a:latin typeface="Calibri"/>
              </a:rPr>
              <a:t>s. 133</a:t>
            </a:r>
          </a:p>
        </p:txBody>
      </p:sp>
      <p:sp>
        <p:nvSpPr>
          <p:cNvPr id="13" name="Rounded Rectangle 12"/>
          <p:cNvSpPr/>
          <p:nvPr/>
        </p:nvSpPr>
        <p:spPr>
          <a:xfrm>
            <a:off x="4572000" y="2408163"/>
            <a:ext cx="1828800" cy="596920"/>
          </a:xfrm>
          <a:prstGeom prst="roundRect">
            <a:avLst>
              <a:gd name="adj" fmla="val 50000"/>
            </a:avLst>
          </a:prstGeom>
          <a:solidFill>
            <a:srgbClr val="FFFFFF"/>
          </a:solidFill>
          <a:ln w="12700">
            <a:solidFill>
              <a:srgbClr val="4F4F4F"/>
            </a:solidFill>
          </a:ln>
          <a:effectLst/>
        </p:spPr>
        <p:txBody>
          <a:bodyPr rtlCol="0" anchor="ctr" wrap="square" lIns="27432" rIns="27432" tIns="0" bIns="0">
            <a:noAutofit/>
          </a:bodyPr>
          <a:lstStyle/>
          <a:p>
            <a:pPr algn="ctr">
              <a:spcBef>
                <a:spcPts val="0"/>
              </a:spcBef>
              <a:spcAft>
                <a:spcPts val="0"/>
              </a:spcAft>
            </a:pPr>
            <a:r>
              <a:rPr lang="tr-TR" sz="1700" b="1" i="0">
                <a:solidFill>
                  <a:srgbClr val="4F4F4F"/>
                </a:solidFill>
                <a:latin typeface="Calibri"/>
              </a:rPr>
              <a:t>evde</a:t>
            </a:r>
          </a:p>
        </p:txBody>
      </p:sp>
      <p:sp>
        <p:nvSpPr>
          <p:cNvPr id="14" name="Rounded Rectangle 13"/>
          <p:cNvSpPr/>
          <p:nvPr/>
        </p:nvSpPr>
        <p:spPr>
          <a:xfrm>
            <a:off x="502920" y="3264408"/>
            <a:ext cx="5989320" cy="932688"/>
          </a:xfrm>
          <a:prstGeom prst="roundRect">
            <a:avLst>
              <a:gd name="adj" fmla="val 15000"/>
            </a:avLst>
          </a:prstGeom>
          <a:solidFill>
            <a:srgbClr val="F0F0F0"/>
          </a:solidFill>
          <a:ln>
            <a:noFill/>
          </a:ln>
          <a:effectLst/>
        </p:spPr>
        <p:txBody>
          <a:bodyPr rtlCol="0" anchor="ctr"/>
          <a:lstStyle/>
          <a:p/>
        </p:txBody>
      </p:sp>
      <p:sp>
        <p:nvSpPr>
          <p:cNvPr id="15" name="Rounded Rectangle 14"/>
          <p:cNvSpPr/>
          <p:nvPr/>
        </p:nvSpPr>
        <p:spPr>
          <a:xfrm>
            <a:off x="502920" y="3264408"/>
            <a:ext cx="1005840" cy="932688"/>
          </a:xfrm>
          <a:prstGeom prst="roundRect">
            <a:avLst>
              <a:gd name="adj" fmla="val 15000"/>
            </a:avLst>
          </a:prstGeom>
          <a:solidFill>
            <a:srgbClr val="767676"/>
          </a:solidFill>
          <a:ln>
            <a:noFill/>
          </a:ln>
          <a:effectLst/>
        </p:spPr>
        <p:txBody>
          <a:bodyPr rtlCol="0" anchor="ctr" wrap="square" lIns="27432" rIns="27432" tIns="73152" bIns="73152">
            <a:noAutofit/>
          </a:bodyPr>
          <a:lstStyle/>
          <a:p>
            <a:pPr algn="ctr">
              <a:spcBef>
                <a:spcPts val="0"/>
              </a:spcBef>
              <a:spcAft>
                <a:spcPts val="0"/>
              </a:spcAft>
            </a:pPr>
            <a:r>
              <a:rPr lang="tr-TR" sz="2200" b="1" i="0">
                <a:solidFill>
                  <a:srgbClr val="FFFFFF"/>
                </a:solidFill>
                <a:latin typeface="Calibri"/>
              </a:rPr>
              <a:t>9-14</a:t>
            </a:r>
          </a:p>
        </p:txBody>
      </p:sp>
      <p:sp>
        <p:nvSpPr>
          <p:cNvPr id="16" name="TextBox 15"/>
          <p:cNvSpPr txBox="1"/>
          <p:nvPr/>
        </p:nvSpPr>
        <p:spPr>
          <a:xfrm>
            <a:off x="1600200" y="3264408"/>
            <a:ext cx="2926080" cy="932688"/>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İklim grafiği</a:t>
            </a:r>
          </a:p>
          <a:p>
            <a:pPr algn="l">
              <a:spcBef>
                <a:spcPts val="0"/>
              </a:spcBef>
              <a:spcAft>
                <a:spcPts val="0"/>
              </a:spcAft>
            </a:pPr>
            <a:r>
              <a:rPr lang="tr-TR" sz="1900" b="0" i="0">
                <a:solidFill>
                  <a:srgbClr val="767676"/>
                </a:solidFill>
                <a:latin typeface="Calibri"/>
              </a:rPr>
              <a:t>s. 134-135</a:t>
            </a:r>
          </a:p>
        </p:txBody>
      </p:sp>
      <p:sp>
        <p:nvSpPr>
          <p:cNvPr id="17" name="Rounded Rectangle 16"/>
          <p:cNvSpPr/>
          <p:nvPr/>
        </p:nvSpPr>
        <p:spPr>
          <a:xfrm>
            <a:off x="4572000" y="3432291"/>
            <a:ext cx="1828800" cy="596920"/>
          </a:xfrm>
          <a:prstGeom prst="roundRect">
            <a:avLst>
              <a:gd name="adj" fmla="val 50000"/>
            </a:avLst>
          </a:prstGeom>
          <a:solidFill>
            <a:srgbClr val="FFFFFF"/>
          </a:solidFill>
          <a:ln w="12700">
            <a:solidFill>
              <a:srgbClr val="767676"/>
            </a:solidFill>
          </a:ln>
          <a:effectLst/>
        </p:spPr>
        <p:txBody>
          <a:bodyPr rtlCol="0" anchor="ctr" wrap="square" lIns="27432" rIns="27432" tIns="0" bIns="0">
            <a:noAutofit/>
          </a:bodyPr>
          <a:lstStyle/>
          <a:p>
            <a:pPr algn="ctr">
              <a:spcBef>
                <a:spcPts val="0"/>
              </a:spcBef>
              <a:spcAft>
                <a:spcPts val="0"/>
              </a:spcAft>
            </a:pPr>
            <a:r>
              <a:rPr lang="tr-TR" sz="1700" b="1" i="0">
                <a:solidFill>
                  <a:srgbClr val="767676"/>
                </a:solidFill>
                <a:latin typeface="Calibri"/>
              </a:rPr>
              <a:t>16. haftada</a:t>
            </a:r>
          </a:p>
        </p:txBody>
      </p:sp>
      <p:sp>
        <p:nvSpPr>
          <p:cNvPr id="18" name="Rounded Rectangle 17"/>
          <p:cNvSpPr/>
          <p:nvPr/>
        </p:nvSpPr>
        <p:spPr>
          <a:xfrm>
            <a:off x="502920" y="4288536"/>
            <a:ext cx="5989320" cy="932688"/>
          </a:xfrm>
          <a:prstGeom prst="roundRect">
            <a:avLst>
              <a:gd name="adj" fmla="val 15000"/>
            </a:avLst>
          </a:prstGeom>
          <a:solidFill>
            <a:srgbClr val="F0F0F0"/>
          </a:solidFill>
          <a:ln>
            <a:noFill/>
          </a:ln>
          <a:effectLst/>
        </p:spPr>
        <p:txBody>
          <a:bodyPr rtlCol="0" anchor="ctr"/>
          <a:lstStyle/>
          <a:p/>
        </p:txBody>
      </p:sp>
      <p:sp>
        <p:nvSpPr>
          <p:cNvPr id="19" name="Rounded Rectangle 18"/>
          <p:cNvSpPr/>
          <p:nvPr/>
        </p:nvSpPr>
        <p:spPr>
          <a:xfrm>
            <a:off x="502920" y="4288536"/>
            <a:ext cx="1005840" cy="932688"/>
          </a:xfrm>
          <a:prstGeom prst="roundRect">
            <a:avLst>
              <a:gd name="adj" fmla="val 15000"/>
            </a:avLst>
          </a:prstGeom>
          <a:solidFill>
            <a:srgbClr val="D3373A"/>
          </a:solidFill>
          <a:ln>
            <a:noFill/>
          </a:ln>
          <a:effectLst/>
        </p:spPr>
        <p:txBody>
          <a:bodyPr rtlCol="0" anchor="ctr" wrap="square" lIns="27432" rIns="27432" tIns="73152" bIns="73152">
            <a:noAutofit/>
          </a:bodyPr>
          <a:lstStyle/>
          <a:p>
            <a:pPr algn="ctr">
              <a:spcBef>
                <a:spcPts val="0"/>
              </a:spcBef>
              <a:spcAft>
                <a:spcPts val="0"/>
              </a:spcAft>
            </a:pPr>
            <a:r>
              <a:rPr lang="tr-TR" sz="2200" b="1" i="0">
                <a:solidFill>
                  <a:srgbClr val="FFFFFF"/>
                </a:solidFill>
                <a:latin typeface="Calibri"/>
              </a:rPr>
              <a:t>15-17</a:t>
            </a:r>
          </a:p>
        </p:txBody>
      </p:sp>
      <p:sp>
        <p:nvSpPr>
          <p:cNvPr id="20" name="TextBox 19"/>
          <p:cNvSpPr txBox="1"/>
          <p:nvPr/>
        </p:nvSpPr>
        <p:spPr>
          <a:xfrm>
            <a:off x="1600200" y="4288536"/>
            <a:ext cx="2926080" cy="932688"/>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1 °C artış metni</a:t>
            </a:r>
          </a:p>
          <a:p>
            <a:pPr algn="l">
              <a:spcBef>
                <a:spcPts val="0"/>
              </a:spcBef>
              <a:spcAft>
                <a:spcPts val="0"/>
              </a:spcAft>
            </a:pPr>
            <a:r>
              <a:rPr lang="tr-TR" sz="1900" b="0" i="0">
                <a:solidFill>
                  <a:srgbClr val="767676"/>
                </a:solidFill>
                <a:latin typeface="Calibri"/>
              </a:rPr>
              <a:t>s. 136</a:t>
            </a:r>
          </a:p>
        </p:txBody>
      </p:sp>
      <p:sp>
        <p:nvSpPr>
          <p:cNvPr id="21" name="Rounded Rectangle 20"/>
          <p:cNvSpPr/>
          <p:nvPr/>
        </p:nvSpPr>
        <p:spPr>
          <a:xfrm>
            <a:off x="4572000" y="4456419"/>
            <a:ext cx="1828800" cy="596920"/>
          </a:xfrm>
          <a:prstGeom prst="roundRect">
            <a:avLst>
              <a:gd name="adj" fmla="val 50000"/>
            </a:avLst>
          </a:prstGeom>
          <a:solidFill>
            <a:srgbClr val="FFFFFF"/>
          </a:solidFill>
          <a:ln w="12700">
            <a:solidFill>
              <a:srgbClr val="D3373A"/>
            </a:solidFill>
          </a:ln>
          <a:effectLst/>
        </p:spPr>
        <p:txBody>
          <a:bodyPr rtlCol="0" anchor="ctr" wrap="square" lIns="27432" rIns="27432" tIns="0" bIns="0">
            <a:noAutofit/>
          </a:bodyPr>
          <a:lstStyle/>
          <a:p>
            <a:pPr algn="ctr">
              <a:spcBef>
                <a:spcPts val="0"/>
              </a:spcBef>
              <a:spcAft>
                <a:spcPts val="0"/>
              </a:spcAft>
            </a:pPr>
            <a:r>
              <a:rPr lang="tr-TR" sz="1700" b="1" i="0">
                <a:solidFill>
                  <a:srgbClr val="D3373A"/>
                </a:solidFill>
                <a:latin typeface="Calibri"/>
              </a:rPr>
              <a:t>sınıfta</a:t>
            </a:r>
          </a:p>
        </p:txBody>
      </p:sp>
      <p:sp>
        <p:nvSpPr>
          <p:cNvPr id="22" name="Rounded Rectangle 21"/>
          <p:cNvSpPr/>
          <p:nvPr/>
        </p:nvSpPr>
        <p:spPr>
          <a:xfrm>
            <a:off x="502920" y="5312664"/>
            <a:ext cx="5989320" cy="932688"/>
          </a:xfrm>
          <a:prstGeom prst="roundRect">
            <a:avLst>
              <a:gd name="adj" fmla="val 15000"/>
            </a:avLst>
          </a:prstGeom>
          <a:solidFill>
            <a:srgbClr val="F0F0F0"/>
          </a:solidFill>
          <a:ln>
            <a:noFill/>
          </a:ln>
          <a:effectLst/>
        </p:spPr>
        <p:txBody>
          <a:bodyPr rtlCol="0" anchor="ctr"/>
          <a:lstStyle/>
          <a:p/>
        </p:txBody>
      </p:sp>
      <p:sp>
        <p:nvSpPr>
          <p:cNvPr id="23" name="Rounded Rectangle 22"/>
          <p:cNvSpPr/>
          <p:nvPr/>
        </p:nvSpPr>
        <p:spPr>
          <a:xfrm>
            <a:off x="502920" y="5312664"/>
            <a:ext cx="1005840" cy="932688"/>
          </a:xfrm>
          <a:prstGeom prst="roundRect">
            <a:avLst>
              <a:gd name="adj" fmla="val 15000"/>
            </a:avLst>
          </a:prstGeom>
          <a:solidFill>
            <a:srgbClr val="D3373A"/>
          </a:solidFill>
          <a:ln>
            <a:noFill/>
          </a:ln>
          <a:effectLst/>
        </p:spPr>
        <p:txBody>
          <a:bodyPr rtlCol="0" anchor="ctr" wrap="square" lIns="27432" rIns="27432" tIns="73152" bIns="73152">
            <a:noAutofit/>
          </a:bodyPr>
          <a:lstStyle/>
          <a:p>
            <a:pPr algn="ctr">
              <a:spcBef>
                <a:spcPts val="0"/>
              </a:spcBef>
              <a:spcAft>
                <a:spcPts val="0"/>
              </a:spcAft>
            </a:pPr>
            <a:r>
              <a:rPr lang="tr-TR" sz="2200" b="1" i="0">
                <a:solidFill>
                  <a:srgbClr val="FFFFFF"/>
                </a:solidFill>
                <a:latin typeface="Calibri"/>
              </a:rPr>
              <a:t>18-21</a:t>
            </a:r>
          </a:p>
        </p:txBody>
      </p:sp>
      <p:sp>
        <p:nvSpPr>
          <p:cNvPr id="24" name="TextBox 23"/>
          <p:cNvSpPr txBox="1"/>
          <p:nvPr/>
        </p:nvSpPr>
        <p:spPr>
          <a:xfrm>
            <a:off x="1600200" y="5312664"/>
            <a:ext cx="2926080" cy="932688"/>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Sıcaklık haritaları</a:t>
            </a:r>
          </a:p>
          <a:p>
            <a:pPr algn="l">
              <a:spcBef>
                <a:spcPts val="0"/>
              </a:spcBef>
              <a:spcAft>
                <a:spcPts val="0"/>
              </a:spcAft>
            </a:pPr>
            <a:r>
              <a:rPr lang="tr-TR" sz="1900" b="0" i="0">
                <a:solidFill>
                  <a:srgbClr val="767676"/>
                </a:solidFill>
                <a:latin typeface="Calibri"/>
              </a:rPr>
              <a:t>s. 137</a:t>
            </a:r>
          </a:p>
        </p:txBody>
      </p:sp>
      <p:sp>
        <p:nvSpPr>
          <p:cNvPr id="25" name="Rounded Rectangle 24"/>
          <p:cNvSpPr/>
          <p:nvPr/>
        </p:nvSpPr>
        <p:spPr>
          <a:xfrm>
            <a:off x="4572000" y="5480547"/>
            <a:ext cx="1828800" cy="596920"/>
          </a:xfrm>
          <a:prstGeom prst="roundRect">
            <a:avLst>
              <a:gd name="adj" fmla="val 50000"/>
            </a:avLst>
          </a:prstGeom>
          <a:solidFill>
            <a:srgbClr val="FFFFFF"/>
          </a:solidFill>
          <a:ln w="12700">
            <a:solidFill>
              <a:srgbClr val="D3373A"/>
            </a:solidFill>
          </a:ln>
          <a:effectLst/>
        </p:spPr>
        <p:txBody>
          <a:bodyPr rtlCol="0" anchor="ctr" wrap="square" lIns="27432" rIns="27432" tIns="0" bIns="0">
            <a:noAutofit/>
          </a:bodyPr>
          <a:lstStyle/>
          <a:p>
            <a:pPr algn="ctr">
              <a:spcBef>
                <a:spcPts val="0"/>
              </a:spcBef>
              <a:spcAft>
                <a:spcPts val="0"/>
              </a:spcAft>
            </a:pPr>
            <a:r>
              <a:rPr lang="tr-TR" sz="1700" b="1" i="0">
                <a:solidFill>
                  <a:srgbClr val="D3373A"/>
                </a:solidFill>
                <a:latin typeface="Calibri"/>
              </a:rPr>
              <a:t>sınıfta</a:t>
            </a:r>
          </a:p>
        </p:txBody>
      </p:sp>
      <p:sp>
        <p:nvSpPr>
          <p:cNvPr id="26" name="Rounded Rectangle 25"/>
          <p:cNvSpPr/>
          <p:nvPr/>
        </p:nvSpPr>
        <p:spPr>
          <a:xfrm>
            <a:off x="6720840" y="1216152"/>
            <a:ext cx="4967935" cy="502920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6720840" y="1216152"/>
            <a:ext cx="4967935" cy="530352"/>
          </a:xfrm>
          <a:prstGeom prst="roundRect">
            <a:avLst>
              <a:gd name="adj" fmla="val 2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Sırada 4. ünite: Beşerî Sistemler ve Süreçler</a:t>
            </a:r>
          </a:p>
        </p:txBody>
      </p:sp>
      <p:pic>
        <p:nvPicPr>
          <p:cNvPr id="28" name="Picture 27" descr="h19_unite4_s140.jpg"/>
          <p:cNvPicPr>
            <a:picLocks noChangeAspect="1"/>
          </p:cNvPicPr>
          <p:nvPr/>
        </p:nvPicPr>
        <p:blipFill>
          <a:blip r:embed="rId3"/>
          <a:stretch>
            <a:fillRect/>
          </a:stretch>
        </p:blipFill>
        <p:spPr>
          <a:xfrm>
            <a:off x="6981196" y="1856232"/>
            <a:ext cx="4447222" cy="2651760"/>
          </a:xfrm>
          <a:prstGeom prst="rect">
            <a:avLst/>
          </a:prstGeom>
          <a:ln w="9525">
            <a:solidFill>
              <a:srgbClr val="D9D9D9"/>
            </a:solidFill>
          </a:ln>
        </p:spPr>
      </p:pic>
      <p:sp>
        <p:nvSpPr>
          <p:cNvPr id="29" name="TextBox 28"/>
          <p:cNvSpPr txBox="1"/>
          <p:nvPr/>
        </p:nvSpPr>
        <p:spPr>
          <a:xfrm>
            <a:off x="6858000" y="4553712"/>
            <a:ext cx="4693615" cy="1645920"/>
          </a:xfrm>
          <a:prstGeom prst="rect">
            <a:avLst/>
          </a:prstGeom>
          <a:noFill/>
        </p:spPr>
        <p:txBody>
          <a:bodyPr wrap="square" anchor="t" lIns="73152" rIns="73152" tIns="36576" bIns="36576">
            <a:noAutofit/>
          </a:bodyPr>
          <a:lstStyle/>
          <a:p>
            <a:pPr algn="l">
              <a:spcBef>
                <a:spcPts val="0"/>
              </a:spcBef>
              <a:spcAft>
                <a:spcPts val="600"/>
              </a:spcAft>
            </a:pPr>
            <a:r>
              <a:rPr lang="tr-TR" sz="1800" b="1" i="0">
                <a:solidFill>
                  <a:srgbClr val="D3373A"/>
                </a:solidFill>
                <a:latin typeface="Calibri"/>
              </a:rPr>
              <a:t>Köprü: iklim mültecisi → nüfus hareketleri ve göç</a:t>
            </a:r>
          </a:p>
          <a:p>
            <a:pPr algn="l">
              <a:spcBef>
                <a:spcPts val="0"/>
              </a:spcBef>
              <a:spcAft>
                <a:spcPts val="0"/>
              </a:spcAft>
            </a:pPr>
            <a:r>
              <a:rPr lang="tr-TR" sz="1800" b="0" i="0">
                <a:solidFill>
                  <a:srgbClr val="767676"/>
                </a:solidFill>
                <a:latin typeface="Calibri"/>
              </a:rPr>
              <a:t>4. ünitenin Başlarken sayfası (s. 140): “3-2-1 Başla”</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 132-137</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184 / 217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GNL-COG9-SN-U3B — 19. hafta · İklim Değişiklikleri II: Öngörüler ve Bilgi Görseli (slayt 146-184)</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